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handoutMasterIdLst>
    <p:handoutMasterId r:id="rId121"/>
  </p:handoutMasterIdLst>
  <p:sldIdLst>
    <p:sldId id="256" r:id="rId2"/>
    <p:sldId id="555" r:id="rId3"/>
    <p:sldId id="556" r:id="rId4"/>
    <p:sldId id="379" r:id="rId5"/>
    <p:sldId id="546" r:id="rId6"/>
    <p:sldId id="259" r:id="rId7"/>
    <p:sldId id="553" r:id="rId8"/>
    <p:sldId id="486" r:id="rId9"/>
    <p:sldId id="264" r:id="rId10"/>
    <p:sldId id="547" r:id="rId11"/>
    <p:sldId id="384" r:id="rId12"/>
    <p:sldId id="450" r:id="rId13"/>
    <p:sldId id="385" r:id="rId14"/>
    <p:sldId id="428" r:id="rId15"/>
    <p:sldId id="467" r:id="rId16"/>
    <p:sldId id="525" r:id="rId17"/>
    <p:sldId id="522" r:id="rId18"/>
    <p:sldId id="478" r:id="rId19"/>
    <p:sldId id="387" r:id="rId20"/>
    <p:sldId id="487" r:id="rId21"/>
    <p:sldId id="488" r:id="rId22"/>
    <p:sldId id="471" r:id="rId23"/>
    <p:sldId id="364" r:id="rId24"/>
    <p:sldId id="365" r:id="rId25"/>
    <p:sldId id="267" r:id="rId26"/>
    <p:sldId id="432" r:id="rId27"/>
    <p:sldId id="286" r:id="rId28"/>
    <p:sldId id="548" r:id="rId29"/>
    <p:sldId id="390" r:id="rId30"/>
    <p:sldId id="515" r:id="rId31"/>
    <p:sldId id="453" r:id="rId32"/>
    <p:sldId id="454" r:id="rId33"/>
    <p:sldId id="401" r:id="rId34"/>
    <p:sldId id="509" r:id="rId35"/>
    <p:sldId id="393" r:id="rId36"/>
    <p:sldId id="433" r:id="rId37"/>
    <p:sldId id="526" r:id="rId38"/>
    <p:sldId id="519" r:id="rId39"/>
    <p:sldId id="474" r:id="rId40"/>
    <p:sldId id="358" r:id="rId41"/>
    <p:sldId id="360" r:id="rId42"/>
    <p:sldId id="361" r:id="rId43"/>
    <p:sldId id="362" r:id="rId44"/>
    <p:sldId id="363" r:id="rId45"/>
    <p:sldId id="472" r:id="rId46"/>
    <p:sldId id="473" r:id="rId47"/>
    <p:sldId id="375" r:id="rId48"/>
    <p:sldId id="299" r:id="rId49"/>
    <p:sldId id="399" r:id="rId50"/>
    <p:sldId id="400" r:id="rId51"/>
    <p:sldId id="479" r:id="rId52"/>
    <p:sldId id="499" r:id="rId53"/>
    <p:sldId id="468" r:id="rId54"/>
    <p:sldId id="475" r:id="rId55"/>
    <p:sldId id="476" r:id="rId56"/>
    <p:sldId id="458" r:id="rId57"/>
    <p:sldId id="528" r:id="rId58"/>
    <p:sldId id="529" r:id="rId59"/>
    <p:sldId id="530" r:id="rId60"/>
    <p:sldId id="531" r:id="rId61"/>
    <p:sldId id="532" r:id="rId62"/>
    <p:sldId id="533" r:id="rId63"/>
    <p:sldId id="534" r:id="rId64"/>
    <p:sldId id="545" r:id="rId65"/>
    <p:sldId id="535" r:id="rId66"/>
    <p:sldId id="521" r:id="rId67"/>
    <p:sldId id="550" r:id="rId68"/>
    <p:sldId id="494" r:id="rId69"/>
    <p:sldId id="549" r:id="rId70"/>
    <p:sldId id="527" r:id="rId71"/>
    <p:sldId id="437" r:id="rId72"/>
    <p:sldId id="497" r:id="rId73"/>
    <p:sldId id="495" r:id="rId74"/>
    <p:sldId id="551" r:id="rId75"/>
    <p:sldId id="435" r:id="rId76"/>
    <p:sldId id="503" r:id="rId77"/>
    <p:sldId id="443" r:id="rId78"/>
    <p:sldId id="505" r:id="rId79"/>
    <p:sldId id="444" r:id="rId80"/>
    <p:sldId id="482" r:id="rId81"/>
    <p:sldId id="372" r:id="rId82"/>
    <p:sldId id="414" r:id="rId83"/>
    <p:sldId id="461" r:id="rId84"/>
    <p:sldId id="552" r:id="rId85"/>
    <p:sldId id="319" r:id="rId86"/>
    <p:sldId id="320" r:id="rId87"/>
    <p:sldId id="321" r:id="rId88"/>
    <p:sldId id="322" r:id="rId89"/>
    <p:sldId id="370" r:id="rId90"/>
    <p:sldId id="371" r:id="rId91"/>
    <p:sldId id="324" r:id="rId92"/>
    <p:sldId id="483" r:id="rId93"/>
    <p:sldId id="460" r:id="rId94"/>
    <p:sldId id="524" r:id="rId95"/>
    <p:sldId id="333" r:id="rId96"/>
    <p:sldId id="536" r:id="rId97"/>
    <p:sldId id="537" r:id="rId98"/>
    <p:sldId id="538" r:id="rId99"/>
    <p:sldId id="539" r:id="rId100"/>
    <p:sldId id="540" r:id="rId101"/>
    <p:sldId id="541" r:id="rId102"/>
    <p:sldId id="542" r:id="rId103"/>
    <p:sldId id="544" r:id="rId104"/>
    <p:sldId id="415" r:id="rId105"/>
    <p:sldId id="416" r:id="rId106"/>
    <p:sldId id="417" r:id="rId107"/>
    <p:sldId id="446" r:id="rId108"/>
    <p:sldId id="418" r:id="rId109"/>
    <p:sldId id="419" r:id="rId110"/>
    <p:sldId id="421" r:id="rId111"/>
    <p:sldId id="422" r:id="rId112"/>
    <p:sldId id="554" r:id="rId113"/>
    <p:sldId id="425" r:id="rId114"/>
    <p:sldId id="426" r:id="rId115"/>
    <p:sldId id="448" r:id="rId116"/>
    <p:sldId id="427" r:id="rId117"/>
    <p:sldId id="477" r:id="rId118"/>
    <p:sldId id="378" r:id="rId119"/>
  </p:sldIdLst>
  <p:sldSz cx="9144000" cy="6858000" type="screen4x3"/>
  <p:notesSz cx="7023100" cy="9309100"/>
  <p:defaultTextStyle>
    <a:defPPr>
      <a:defRPr lang="en-US"/>
    </a:defPPr>
    <a:lvl1pPr algn="ctr" rtl="0" fontAlgn="base">
      <a:spcBef>
        <a:spcPct val="0"/>
      </a:spcBef>
      <a:spcAft>
        <a:spcPct val="0"/>
      </a:spcAft>
      <a:defRPr sz="4400" b="1" kern="1200">
        <a:solidFill>
          <a:srgbClr val="FFFFFF"/>
        </a:solidFill>
        <a:latin typeface="Arial" charset="0"/>
        <a:ea typeface="+mn-ea"/>
        <a:cs typeface="+mn-cs"/>
      </a:defRPr>
    </a:lvl1pPr>
    <a:lvl2pPr marL="457200" algn="ctr" rtl="0" fontAlgn="base">
      <a:spcBef>
        <a:spcPct val="0"/>
      </a:spcBef>
      <a:spcAft>
        <a:spcPct val="0"/>
      </a:spcAft>
      <a:defRPr sz="4400" b="1" kern="1200">
        <a:solidFill>
          <a:srgbClr val="FFFFFF"/>
        </a:solidFill>
        <a:latin typeface="Arial" charset="0"/>
        <a:ea typeface="+mn-ea"/>
        <a:cs typeface="+mn-cs"/>
      </a:defRPr>
    </a:lvl2pPr>
    <a:lvl3pPr marL="914400" algn="ctr" rtl="0" fontAlgn="base">
      <a:spcBef>
        <a:spcPct val="0"/>
      </a:spcBef>
      <a:spcAft>
        <a:spcPct val="0"/>
      </a:spcAft>
      <a:defRPr sz="4400" b="1" kern="1200">
        <a:solidFill>
          <a:srgbClr val="FFFFFF"/>
        </a:solidFill>
        <a:latin typeface="Arial" charset="0"/>
        <a:ea typeface="+mn-ea"/>
        <a:cs typeface="+mn-cs"/>
      </a:defRPr>
    </a:lvl3pPr>
    <a:lvl4pPr marL="1371600" algn="ctr" rtl="0" fontAlgn="base">
      <a:spcBef>
        <a:spcPct val="0"/>
      </a:spcBef>
      <a:spcAft>
        <a:spcPct val="0"/>
      </a:spcAft>
      <a:defRPr sz="4400" b="1" kern="1200">
        <a:solidFill>
          <a:srgbClr val="FFFFFF"/>
        </a:solidFill>
        <a:latin typeface="Arial" charset="0"/>
        <a:ea typeface="+mn-ea"/>
        <a:cs typeface="+mn-cs"/>
      </a:defRPr>
    </a:lvl4pPr>
    <a:lvl5pPr marL="1828800" algn="ctr" rtl="0" fontAlgn="base">
      <a:spcBef>
        <a:spcPct val="0"/>
      </a:spcBef>
      <a:spcAft>
        <a:spcPct val="0"/>
      </a:spcAft>
      <a:defRPr sz="4400" b="1" kern="1200">
        <a:solidFill>
          <a:srgbClr val="FFFFFF"/>
        </a:solidFill>
        <a:latin typeface="Arial" charset="0"/>
        <a:ea typeface="+mn-ea"/>
        <a:cs typeface="+mn-cs"/>
      </a:defRPr>
    </a:lvl5pPr>
    <a:lvl6pPr marL="2286000" algn="l" defTabSz="914400" rtl="0" eaLnBrk="1" latinLnBrk="0" hangingPunct="1">
      <a:defRPr sz="4400" b="1" kern="1200">
        <a:solidFill>
          <a:srgbClr val="FFFFFF"/>
        </a:solidFill>
        <a:latin typeface="Arial" charset="0"/>
        <a:ea typeface="+mn-ea"/>
        <a:cs typeface="+mn-cs"/>
      </a:defRPr>
    </a:lvl6pPr>
    <a:lvl7pPr marL="2743200" algn="l" defTabSz="914400" rtl="0" eaLnBrk="1" latinLnBrk="0" hangingPunct="1">
      <a:defRPr sz="4400" b="1" kern="1200">
        <a:solidFill>
          <a:srgbClr val="FFFFFF"/>
        </a:solidFill>
        <a:latin typeface="Arial" charset="0"/>
        <a:ea typeface="+mn-ea"/>
        <a:cs typeface="+mn-cs"/>
      </a:defRPr>
    </a:lvl7pPr>
    <a:lvl8pPr marL="3200400" algn="l" defTabSz="914400" rtl="0" eaLnBrk="1" latinLnBrk="0" hangingPunct="1">
      <a:defRPr sz="4400" b="1" kern="1200">
        <a:solidFill>
          <a:srgbClr val="FFFFFF"/>
        </a:solidFill>
        <a:latin typeface="Arial" charset="0"/>
        <a:ea typeface="+mn-ea"/>
        <a:cs typeface="+mn-cs"/>
      </a:defRPr>
    </a:lvl8pPr>
    <a:lvl9pPr marL="3657600" algn="l" defTabSz="914400" rtl="0" eaLnBrk="1" latinLnBrk="0" hangingPunct="1">
      <a:defRPr sz="4400" b="1" kern="1200">
        <a:solidFill>
          <a:srgbClr val="FFFFFF"/>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gandhi" initials="AP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00FF00"/>
    <a:srgbClr val="FFFF00"/>
    <a:srgbClr val="FFFF99"/>
    <a:srgbClr val="FF3300"/>
    <a:srgbClr val="FFFFCC"/>
    <a:srgbClr val="00FFFF"/>
    <a:srgbClr val="FF33CC"/>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303" autoAdjust="0"/>
    <p:restoredTop sz="90317" autoAdjust="0"/>
  </p:normalViewPr>
  <p:slideViewPr>
    <p:cSldViewPr>
      <p:cViewPr>
        <p:scale>
          <a:sx n="66" d="100"/>
          <a:sy n="66" d="100"/>
        </p:scale>
        <p:origin x="-10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6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A</c:v>
                </c:pt>
              </c:strCache>
            </c:strRef>
          </c:tx>
          <c:spPr>
            <a:solidFill>
              <a:srgbClr val="FF0000"/>
            </a:solidFill>
          </c:spPr>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Sheet1!$B$2:$B$10</c:f>
              <c:numCache>
                <c:formatCode>General</c:formatCode>
                <c:ptCount val="9"/>
                <c:pt idx="0">
                  <c:v>753</c:v>
                </c:pt>
                <c:pt idx="1">
                  <c:v>309</c:v>
                </c:pt>
                <c:pt idx="2">
                  <c:v>124</c:v>
                </c:pt>
                <c:pt idx="3">
                  <c:v>56</c:v>
                </c:pt>
                <c:pt idx="4">
                  <c:v>67</c:v>
                </c:pt>
                <c:pt idx="5">
                  <c:v>53</c:v>
                </c:pt>
                <c:pt idx="6">
                  <c:v>54</c:v>
                </c:pt>
                <c:pt idx="7">
                  <c:v>33</c:v>
                </c:pt>
                <c:pt idx="8">
                  <c:v>28</c:v>
                </c:pt>
              </c:numCache>
            </c:numRef>
          </c:val>
        </c:ser>
        <c:ser>
          <c:idx val="1"/>
          <c:order val="1"/>
          <c:tx>
            <c:strRef>
              <c:f>Sheet1!$C$1</c:f>
              <c:strCache>
                <c:ptCount val="1"/>
                <c:pt idx="0">
                  <c:v>B</c:v>
                </c:pt>
              </c:strCache>
            </c:strRef>
          </c:tx>
          <c:spPr>
            <a:solidFill>
              <a:srgbClr val="FFCC00"/>
            </a:solidFill>
          </c:spPr>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Sheet1!$C$2:$C$10</c:f>
              <c:numCache>
                <c:formatCode>General</c:formatCode>
                <c:ptCount val="9"/>
                <c:pt idx="0">
                  <c:v>512</c:v>
                </c:pt>
                <c:pt idx="1">
                  <c:v>444</c:v>
                </c:pt>
                <c:pt idx="2">
                  <c:v>203</c:v>
                </c:pt>
                <c:pt idx="3">
                  <c:v>198</c:v>
                </c:pt>
                <c:pt idx="4">
                  <c:v>156</c:v>
                </c:pt>
                <c:pt idx="5">
                  <c:v>186</c:v>
                </c:pt>
                <c:pt idx="6">
                  <c:v>142</c:v>
                </c:pt>
                <c:pt idx="7">
                  <c:v>155</c:v>
                </c:pt>
                <c:pt idx="8">
                  <c:v>142</c:v>
                </c:pt>
              </c:numCache>
            </c:numRef>
          </c:val>
        </c:ser>
        <c:ser>
          <c:idx val="2"/>
          <c:order val="2"/>
          <c:tx>
            <c:strRef>
              <c:f>Sheet1!$D$1</c:f>
              <c:strCache>
                <c:ptCount val="1"/>
                <c:pt idx="0">
                  <c:v>C</c:v>
                </c:pt>
              </c:strCache>
            </c:strRef>
          </c:tx>
          <c:spPr>
            <a:solidFill>
              <a:srgbClr val="00FF00"/>
            </a:solidFill>
          </c:spPr>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Sheet1!$D$2:$D$10</c:f>
              <c:numCache>
                <c:formatCode>General</c:formatCode>
                <c:ptCount val="9"/>
                <c:pt idx="0">
                  <c:v>14</c:v>
                </c:pt>
                <c:pt idx="1">
                  <c:v>17</c:v>
                </c:pt>
                <c:pt idx="2">
                  <c:v>9</c:v>
                </c:pt>
                <c:pt idx="3">
                  <c:v>9</c:v>
                </c:pt>
                <c:pt idx="4">
                  <c:v>18</c:v>
                </c:pt>
                <c:pt idx="5">
                  <c:v>16</c:v>
                </c:pt>
                <c:pt idx="6">
                  <c:v>31</c:v>
                </c:pt>
                <c:pt idx="7">
                  <c:v>29</c:v>
                </c:pt>
                <c:pt idx="8">
                  <c:v>55</c:v>
                </c:pt>
              </c:numCache>
            </c:numRef>
          </c:val>
        </c:ser>
        <c:axId val="111563520"/>
        <c:axId val="111565056"/>
      </c:barChart>
      <c:catAx>
        <c:axId val="111563520"/>
        <c:scaling>
          <c:orientation val="minMax"/>
        </c:scaling>
        <c:axPos val="b"/>
        <c:numFmt formatCode="General" sourceLinked="1"/>
        <c:tickLblPos val="nextTo"/>
        <c:txPr>
          <a:bodyPr/>
          <a:lstStyle/>
          <a:p>
            <a:pPr>
              <a:defRPr baseline="0">
                <a:solidFill>
                  <a:srgbClr val="FFFFFF"/>
                </a:solidFill>
              </a:defRPr>
            </a:pPr>
            <a:endParaRPr lang="en-US"/>
          </a:p>
        </c:txPr>
        <c:crossAx val="111565056"/>
        <c:crosses val="autoZero"/>
        <c:auto val="1"/>
        <c:lblAlgn val="ctr"/>
        <c:lblOffset val="100"/>
      </c:catAx>
      <c:valAx>
        <c:axId val="111565056"/>
        <c:scaling>
          <c:orientation val="minMax"/>
        </c:scaling>
        <c:axPos val="l"/>
        <c:majorGridlines/>
        <c:numFmt formatCode="General" sourceLinked="1"/>
        <c:tickLblPos val="nextTo"/>
        <c:txPr>
          <a:bodyPr/>
          <a:lstStyle/>
          <a:p>
            <a:pPr>
              <a:defRPr baseline="0">
                <a:solidFill>
                  <a:srgbClr val="FFFFFF"/>
                </a:solidFill>
              </a:defRPr>
            </a:pPr>
            <a:endParaRPr lang="en-US"/>
          </a:p>
        </c:txPr>
        <c:crossAx val="111563520"/>
        <c:crosses val="autoZero"/>
        <c:crossBetween val="between"/>
      </c:valAx>
    </c:plotArea>
    <c:legend>
      <c:legendPos val="r"/>
      <c:txPr>
        <a:bodyPr/>
        <a:lstStyle/>
        <a:p>
          <a:pPr>
            <a:defRPr baseline="0">
              <a:solidFill>
                <a:srgbClr val="FFFFFF"/>
              </a:solidFill>
            </a:defRPr>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8638387113375554E-2"/>
          <c:y val="4.7376543209876582E-2"/>
          <c:w val="0.87247272399773546"/>
          <c:h val="0.85057621269563644"/>
        </c:manualLayout>
      </c:layout>
      <c:lineChart>
        <c:grouping val="standard"/>
        <c:ser>
          <c:idx val="0"/>
          <c:order val="0"/>
          <c:tx>
            <c:strRef>
              <c:f>Sheet1!$B$1</c:f>
              <c:strCache>
                <c:ptCount val="1"/>
                <c:pt idx="0">
                  <c:v>National</c:v>
                </c:pt>
              </c:strCache>
            </c:strRef>
          </c:tx>
          <c:spPr>
            <a:ln w="38100">
              <a:solidFill>
                <a:srgbClr val="00FF00"/>
              </a:solidFill>
            </a:ln>
          </c:spPr>
          <c:marker>
            <c:spPr>
              <a:solidFill>
                <a:srgbClr val="00FF00"/>
              </a:solidFill>
              <a:ln w="38100" cmpd="sng">
                <a:solidFill>
                  <a:srgbClr val="00FF00"/>
                </a:solidFill>
              </a:ln>
            </c:spPr>
          </c:marker>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Sheet1!$B$2:$B$12</c:f>
              <c:numCache>
                <c:formatCode>General</c:formatCode>
                <c:ptCount val="11"/>
                <c:pt idx="0">
                  <c:v>3.7</c:v>
                </c:pt>
                <c:pt idx="1">
                  <c:v>3.1</c:v>
                </c:pt>
                <c:pt idx="2">
                  <c:v>2.6</c:v>
                </c:pt>
                <c:pt idx="3">
                  <c:v>1.9000000000000001</c:v>
                </c:pt>
                <c:pt idx="4">
                  <c:v>1.5</c:v>
                </c:pt>
                <c:pt idx="5">
                  <c:v>1.2</c:v>
                </c:pt>
                <c:pt idx="6">
                  <c:v>1</c:v>
                </c:pt>
                <c:pt idx="7">
                  <c:v>0.9</c:v>
                </c:pt>
                <c:pt idx="8">
                  <c:v>0.60000000000000064</c:v>
                </c:pt>
              </c:numCache>
            </c:numRef>
          </c:val>
          <c:smooth val="1"/>
        </c:ser>
        <c:ser>
          <c:idx val="1"/>
          <c:order val="1"/>
          <c:tx>
            <c:strRef>
              <c:f>Sheet1!$C$1</c:f>
              <c:strCache>
                <c:ptCount val="1"/>
                <c:pt idx="0">
                  <c:v>Georgia</c:v>
                </c:pt>
              </c:strCache>
            </c:strRef>
          </c:tx>
          <c:spPr>
            <a:ln w="38100">
              <a:solidFill>
                <a:srgbClr val="FF3300"/>
              </a:solidFill>
            </a:ln>
          </c:spPr>
          <c:marker>
            <c:spPr>
              <a:solidFill>
                <a:srgbClr val="FF3300">
                  <a:alpha val="0"/>
                </a:srgbClr>
              </a:solidFill>
              <a:ln w="38100">
                <a:solidFill>
                  <a:srgbClr val="FF3300"/>
                </a:solidFill>
              </a:ln>
            </c:spPr>
          </c:marker>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Sheet1!$C$2:$C$12</c:f>
              <c:numCache>
                <c:formatCode>General</c:formatCode>
                <c:ptCount val="11"/>
                <c:pt idx="0">
                  <c:v>11.1</c:v>
                </c:pt>
                <c:pt idx="1">
                  <c:v>6</c:v>
                </c:pt>
                <c:pt idx="2">
                  <c:v>9.1</c:v>
                </c:pt>
                <c:pt idx="3">
                  <c:v>3.6</c:v>
                </c:pt>
                <c:pt idx="4">
                  <c:v>1.4</c:v>
                </c:pt>
                <c:pt idx="5">
                  <c:v>0.70000000000000062</c:v>
                </c:pt>
                <c:pt idx="6">
                  <c:v>0.70000000000000062</c:v>
                </c:pt>
                <c:pt idx="7">
                  <c:v>0.5</c:v>
                </c:pt>
                <c:pt idx="8">
                  <c:v>0.5</c:v>
                </c:pt>
                <c:pt idx="9">
                  <c:v>0.30000000000000032</c:v>
                </c:pt>
                <c:pt idx="10">
                  <c:v>0.9</c:v>
                </c:pt>
              </c:numCache>
            </c:numRef>
          </c:val>
        </c:ser>
        <c:marker val="1"/>
        <c:axId val="112909696"/>
        <c:axId val="116590080"/>
      </c:lineChart>
      <c:catAx>
        <c:axId val="112909696"/>
        <c:scaling>
          <c:orientation val="minMax"/>
        </c:scaling>
        <c:axPos val="b"/>
        <c:numFmt formatCode="General" sourceLinked="1"/>
        <c:tickLblPos val="nextTo"/>
        <c:spPr>
          <a:ln>
            <a:solidFill>
              <a:srgbClr val="FFFFFF"/>
            </a:solidFill>
          </a:ln>
        </c:spPr>
        <c:txPr>
          <a:bodyPr/>
          <a:lstStyle/>
          <a:p>
            <a:pPr>
              <a:defRPr baseline="0">
                <a:solidFill>
                  <a:srgbClr val="FFFFFF"/>
                </a:solidFill>
                <a:latin typeface="Arial" pitchFamily="34" charset="0"/>
                <a:cs typeface="Arial" pitchFamily="34" charset="0"/>
              </a:defRPr>
            </a:pPr>
            <a:endParaRPr lang="en-US"/>
          </a:p>
        </c:txPr>
        <c:crossAx val="116590080"/>
        <c:crosses val="autoZero"/>
        <c:auto val="1"/>
        <c:lblAlgn val="ctr"/>
        <c:lblOffset val="100"/>
      </c:catAx>
      <c:valAx>
        <c:axId val="116590080"/>
        <c:scaling>
          <c:orientation val="minMax"/>
        </c:scaling>
        <c:axPos val="l"/>
        <c:majorGridlines/>
        <c:numFmt formatCode="General" sourceLinked="1"/>
        <c:tickLblPos val="nextTo"/>
        <c:spPr>
          <a:ln>
            <a:solidFill>
              <a:srgbClr val="FFFFFF"/>
            </a:solidFill>
          </a:ln>
        </c:spPr>
        <c:txPr>
          <a:bodyPr/>
          <a:lstStyle/>
          <a:p>
            <a:pPr>
              <a:defRPr baseline="0">
                <a:solidFill>
                  <a:srgbClr val="FFFFFF"/>
                </a:solidFill>
                <a:latin typeface="Arial" pitchFamily="34" charset="0"/>
                <a:cs typeface="Arial" pitchFamily="34" charset="0"/>
              </a:defRPr>
            </a:pPr>
            <a:endParaRPr lang="en-US"/>
          </a:p>
        </c:txPr>
        <c:crossAx val="112909696"/>
        <c:crosses val="autoZero"/>
        <c:crossBetween val="between"/>
      </c:valAx>
    </c:plotArea>
    <c:legend>
      <c:legendPos val="r"/>
      <c:layout>
        <c:manualLayout>
          <c:xMode val="edge"/>
          <c:yMode val="edge"/>
          <c:x val="0.75483660130719077"/>
          <c:y val="0.11139229124137266"/>
          <c:w val="0.15692810457516523"/>
          <c:h val="0.15993146689997256"/>
        </c:manualLayout>
      </c:layout>
      <c:spPr>
        <a:ln>
          <a:solidFill>
            <a:srgbClr val="FFFFFF"/>
          </a:solidFill>
        </a:ln>
      </c:spPr>
      <c:txPr>
        <a:bodyPr/>
        <a:lstStyle/>
        <a:p>
          <a:pPr>
            <a:defRPr baseline="0">
              <a:solidFill>
                <a:srgbClr val="FFFF00"/>
              </a:solidFill>
              <a:latin typeface="Arial" pitchFamily="34" charset="0"/>
              <a:cs typeface="Arial" pitchFamily="34" charset="0"/>
            </a:defRPr>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0648191034944161E-2"/>
          <c:y val="6.2808641975309012E-2"/>
          <c:w val="0.90415312950745819"/>
          <c:h val="0.8351441139302036"/>
        </c:manualLayout>
      </c:layout>
      <c:lineChart>
        <c:grouping val="standard"/>
        <c:ser>
          <c:idx val="0"/>
          <c:order val="0"/>
          <c:tx>
            <c:strRef>
              <c:f>Sheet1!$B$1</c:f>
              <c:strCache>
                <c:ptCount val="1"/>
                <c:pt idx="0">
                  <c:v>National</c:v>
                </c:pt>
              </c:strCache>
            </c:strRef>
          </c:tx>
          <c:spPr>
            <a:ln w="38100">
              <a:solidFill>
                <a:srgbClr val="00FFFF"/>
              </a:solidFill>
            </a:ln>
          </c:spPr>
          <c:marker>
            <c:spPr>
              <a:solidFill>
                <a:srgbClr val="00FFFF"/>
              </a:solidFill>
              <a:ln w="38100">
                <a:solidFill>
                  <a:srgbClr val="00FFFF"/>
                </a:solidFill>
              </a:ln>
            </c:spPr>
          </c:marker>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Sheet1!$B$2:$B$12</c:f>
              <c:numCache>
                <c:formatCode>General</c:formatCode>
                <c:ptCount val="11"/>
                <c:pt idx="0">
                  <c:v>2.8</c:v>
                </c:pt>
                <c:pt idx="1">
                  <c:v>2.8</c:v>
                </c:pt>
                <c:pt idx="2">
                  <c:v>2.6</c:v>
                </c:pt>
                <c:pt idx="3">
                  <c:v>2.1</c:v>
                </c:pt>
                <c:pt idx="4">
                  <c:v>1.8</c:v>
                </c:pt>
                <c:pt idx="5">
                  <c:v>1.6</c:v>
                </c:pt>
                <c:pt idx="6">
                  <c:v>1.5</c:v>
                </c:pt>
                <c:pt idx="7">
                  <c:v>1.3</c:v>
                </c:pt>
                <c:pt idx="8">
                  <c:v>1.1000000000000001</c:v>
                </c:pt>
              </c:numCache>
            </c:numRef>
          </c:val>
        </c:ser>
        <c:ser>
          <c:idx val="1"/>
          <c:order val="1"/>
          <c:tx>
            <c:strRef>
              <c:f>Sheet1!$C$1</c:f>
              <c:strCache>
                <c:ptCount val="1"/>
                <c:pt idx="0">
                  <c:v>Georgia</c:v>
                </c:pt>
              </c:strCache>
            </c:strRef>
          </c:tx>
          <c:spPr>
            <a:ln w="38100">
              <a:solidFill>
                <a:srgbClr val="FF33CC"/>
              </a:solidFill>
            </a:ln>
          </c:spPr>
          <c:marker>
            <c:spPr>
              <a:solidFill>
                <a:srgbClr val="FF33CC"/>
              </a:solidFill>
              <a:ln w="38100">
                <a:solidFill>
                  <a:srgbClr val="FF33CC"/>
                </a:solidFill>
              </a:ln>
            </c:spPr>
          </c:marker>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Sheet1!$C$2:$C$12</c:f>
              <c:numCache>
                <c:formatCode>General</c:formatCode>
                <c:ptCount val="11"/>
                <c:pt idx="0">
                  <c:v>4.8</c:v>
                </c:pt>
                <c:pt idx="1">
                  <c:v>5.3</c:v>
                </c:pt>
                <c:pt idx="2">
                  <c:v>6.2</c:v>
                </c:pt>
                <c:pt idx="3">
                  <c:v>5.0999999999999996</c:v>
                </c:pt>
                <c:pt idx="4">
                  <c:v>2.2000000000000002</c:v>
                </c:pt>
                <c:pt idx="5">
                  <c:v>2.4</c:v>
                </c:pt>
                <c:pt idx="6">
                  <c:v>1.6</c:v>
                </c:pt>
                <c:pt idx="7">
                  <c:v>1.9000000000000001</c:v>
                </c:pt>
                <c:pt idx="8">
                  <c:v>1.5</c:v>
                </c:pt>
                <c:pt idx="9">
                  <c:v>1.6</c:v>
                </c:pt>
                <c:pt idx="10">
                  <c:v>1.5</c:v>
                </c:pt>
              </c:numCache>
            </c:numRef>
          </c:val>
        </c:ser>
        <c:ser>
          <c:idx val="2"/>
          <c:order val="2"/>
          <c:tx>
            <c:strRef>
              <c:f>Sheet1!$D$1</c:f>
              <c:strCache>
                <c:ptCount val="1"/>
                <c:pt idx="0">
                  <c:v>Series 3</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Sheet1!$D$2:$D$12</c:f>
            </c:numRef>
          </c:val>
        </c:ser>
        <c:marker val="1"/>
        <c:axId val="128152704"/>
        <c:axId val="128154240"/>
      </c:lineChart>
      <c:catAx>
        <c:axId val="128152704"/>
        <c:scaling>
          <c:orientation val="minMax"/>
        </c:scaling>
        <c:axPos val="b"/>
        <c:numFmt formatCode="General" sourceLinked="1"/>
        <c:tickLblPos val="nextTo"/>
        <c:txPr>
          <a:bodyPr/>
          <a:lstStyle/>
          <a:p>
            <a:pPr>
              <a:defRPr>
                <a:solidFill>
                  <a:srgbClr val="FFFFFF"/>
                </a:solidFill>
                <a:latin typeface="Arial" pitchFamily="34" charset="0"/>
                <a:cs typeface="Arial" pitchFamily="34" charset="0"/>
              </a:defRPr>
            </a:pPr>
            <a:endParaRPr lang="en-US"/>
          </a:p>
        </c:txPr>
        <c:crossAx val="128154240"/>
        <c:crosses val="autoZero"/>
        <c:auto val="1"/>
        <c:lblAlgn val="ctr"/>
        <c:lblOffset val="100"/>
      </c:catAx>
      <c:valAx>
        <c:axId val="128154240"/>
        <c:scaling>
          <c:orientation val="minMax"/>
        </c:scaling>
        <c:axPos val="l"/>
        <c:majorGridlines>
          <c:spPr>
            <a:ln>
              <a:solidFill>
                <a:schemeClr val="tx1">
                  <a:lumMod val="50000"/>
                  <a:lumOff val="50000"/>
                </a:schemeClr>
              </a:solidFill>
            </a:ln>
          </c:spPr>
        </c:majorGridlines>
        <c:numFmt formatCode="General" sourceLinked="1"/>
        <c:tickLblPos val="nextTo"/>
        <c:txPr>
          <a:bodyPr/>
          <a:lstStyle/>
          <a:p>
            <a:pPr>
              <a:defRPr baseline="0">
                <a:solidFill>
                  <a:srgbClr val="FFFFFF"/>
                </a:solidFill>
                <a:latin typeface="Arial" pitchFamily="34" charset="0"/>
                <a:cs typeface="Arial" pitchFamily="34" charset="0"/>
              </a:defRPr>
            </a:pPr>
            <a:endParaRPr lang="en-US"/>
          </a:p>
        </c:txPr>
        <c:crossAx val="128152704"/>
        <c:crosses val="autoZero"/>
        <c:crossBetween val="between"/>
      </c:valAx>
      <c:spPr>
        <a:ln>
          <a:solidFill>
            <a:schemeClr val="bg2"/>
          </a:solidFill>
        </a:ln>
      </c:spPr>
    </c:plotArea>
    <c:legend>
      <c:legendPos val="r"/>
      <c:layout>
        <c:manualLayout>
          <c:xMode val="edge"/>
          <c:yMode val="edge"/>
          <c:x val="0.75448334160932551"/>
          <c:y val="0.11139229124137262"/>
          <c:w val="0.14791906079307707"/>
          <c:h val="0.1599314668999717"/>
        </c:manualLayout>
      </c:layout>
      <c:spPr>
        <a:ln>
          <a:noFill/>
        </a:ln>
      </c:spPr>
      <c:txPr>
        <a:bodyPr/>
        <a:lstStyle/>
        <a:p>
          <a:pPr>
            <a:defRPr>
              <a:solidFill>
                <a:srgbClr val="FFFF00"/>
              </a:solidFill>
              <a:latin typeface="Arial" pitchFamily="34" charset="0"/>
              <a:cs typeface="Arial" pitchFamily="34" charset="0"/>
            </a:defRPr>
          </a:pPr>
          <a:endParaRPr lang="en-US"/>
        </a:p>
      </c:txPr>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a:defRPr sz="1200" b="0">
                <a:latin typeface="Times New Roman" pitchFamily="18" charset="0"/>
              </a:defRPr>
            </a:lvl1pPr>
          </a:lstStyle>
          <a:p>
            <a:pPr>
              <a:defRPr/>
            </a:pPr>
            <a:endParaRPr lang="en-US" dirty="0"/>
          </a:p>
        </p:txBody>
      </p:sp>
      <p:sp>
        <p:nvSpPr>
          <p:cNvPr id="270339" name="Rectangle 3"/>
          <p:cNvSpPr>
            <a:spLocks noGrp="1" noChangeArrowheads="1"/>
          </p:cNvSpPr>
          <p:nvPr>
            <p:ph type="dt" sz="quarter" idx="1"/>
          </p:nvPr>
        </p:nvSpPr>
        <p:spPr bwMode="auto">
          <a:xfrm>
            <a:off x="3979757" y="0"/>
            <a:ext cx="3043343" cy="46577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b="0">
                <a:latin typeface="Times New Roman" pitchFamily="18" charset="0"/>
              </a:defRPr>
            </a:lvl1pPr>
          </a:lstStyle>
          <a:p>
            <a:pPr>
              <a:defRPr/>
            </a:pPr>
            <a:endParaRPr lang="en-US" dirty="0"/>
          </a:p>
        </p:txBody>
      </p:sp>
      <p:sp>
        <p:nvSpPr>
          <p:cNvPr id="270340" name="Rectangle 4"/>
          <p:cNvSpPr>
            <a:spLocks noGrp="1" noChangeArrowheads="1"/>
          </p:cNvSpPr>
          <p:nvPr>
            <p:ph type="ftr" sz="quarter" idx="2"/>
          </p:nvPr>
        </p:nvSpPr>
        <p:spPr bwMode="auto">
          <a:xfrm>
            <a:off x="0" y="8843328"/>
            <a:ext cx="3043343" cy="465772"/>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a:defRPr sz="1200" b="0">
                <a:latin typeface="Times New Roman" pitchFamily="18" charset="0"/>
              </a:defRPr>
            </a:lvl1pPr>
          </a:lstStyle>
          <a:p>
            <a:pPr>
              <a:defRPr/>
            </a:pPr>
            <a:endParaRPr lang="en-US" dirty="0"/>
          </a:p>
        </p:txBody>
      </p:sp>
      <p:sp>
        <p:nvSpPr>
          <p:cNvPr id="270341" name="Rectangle 5"/>
          <p:cNvSpPr>
            <a:spLocks noGrp="1" noChangeArrowheads="1"/>
          </p:cNvSpPr>
          <p:nvPr>
            <p:ph type="sldNum" sz="quarter" idx="3"/>
          </p:nvPr>
        </p:nvSpPr>
        <p:spPr bwMode="auto">
          <a:xfrm>
            <a:off x="3979757" y="8843328"/>
            <a:ext cx="3043343" cy="465772"/>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b="0">
                <a:latin typeface="Times New Roman" pitchFamily="18" charset="0"/>
              </a:defRPr>
            </a:lvl1pPr>
          </a:lstStyle>
          <a:p>
            <a:pPr>
              <a:defRPr/>
            </a:pPr>
            <a:fld id="{A90B829B-73F4-43F5-A619-3B7703F06A5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a:defRPr sz="1200" b="0">
                <a:latin typeface="Times New Roman" pitchFamily="18" charset="0"/>
              </a:defRPr>
            </a:lvl1pPr>
          </a:lstStyle>
          <a:p>
            <a:pPr>
              <a:defRPr/>
            </a:pPr>
            <a:endParaRPr lang="en-US" dirty="0"/>
          </a:p>
        </p:txBody>
      </p:sp>
      <p:sp>
        <p:nvSpPr>
          <p:cNvPr id="148483" name="Rectangle 3"/>
          <p:cNvSpPr>
            <a:spLocks noGrp="1" noChangeArrowheads="1"/>
          </p:cNvSpPr>
          <p:nvPr>
            <p:ph type="dt" idx="1"/>
          </p:nvPr>
        </p:nvSpPr>
        <p:spPr bwMode="auto">
          <a:xfrm>
            <a:off x="3979757" y="0"/>
            <a:ext cx="3043343" cy="46577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b="0">
                <a:latin typeface="Times New Roman" pitchFamily="18" charset="0"/>
              </a:defRPr>
            </a:lvl1pPr>
          </a:lstStyle>
          <a:p>
            <a:pPr>
              <a:defRPr/>
            </a:pPr>
            <a:endParaRPr lang="en-US" dirty="0"/>
          </a:p>
        </p:txBody>
      </p:sp>
      <p:sp>
        <p:nvSpPr>
          <p:cNvPr id="1054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48485" name="Rectangle 5"/>
          <p:cNvSpPr>
            <a:spLocks noGrp="1" noChangeArrowheads="1"/>
          </p:cNvSpPr>
          <p:nvPr>
            <p:ph type="body" sz="quarter" idx="3"/>
          </p:nvPr>
        </p:nvSpPr>
        <p:spPr bwMode="auto">
          <a:xfrm>
            <a:off x="936414" y="4422459"/>
            <a:ext cx="5150273" cy="418877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8486" name="Rectangle 6"/>
          <p:cNvSpPr>
            <a:spLocks noGrp="1" noChangeArrowheads="1"/>
          </p:cNvSpPr>
          <p:nvPr>
            <p:ph type="ftr" sz="quarter" idx="4"/>
          </p:nvPr>
        </p:nvSpPr>
        <p:spPr bwMode="auto">
          <a:xfrm>
            <a:off x="0" y="8843328"/>
            <a:ext cx="3043343" cy="465772"/>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a:defRPr sz="1200" b="0">
                <a:latin typeface="Times New Roman" pitchFamily="18" charset="0"/>
              </a:defRPr>
            </a:lvl1pPr>
          </a:lstStyle>
          <a:p>
            <a:pPr>
              <a:defRPr/>
            </a:pPr>
            <a:endParaRPr lang="en-US" dirty="0"/>
          </a:p>
        </p:txBody>
      </p:sp>
      <p:sp>
        <p:nvSpPr>
          <p:cNvPr id="148487" name="Rectangle 7"/>
          <p:cNvSpPr>
            <a:spLocks noGrp="1" noChangeArrowheads="1"/>
          </p:cNvSpPr>
          <p:nvPr>
            <p:ph type="sldNum" sz="quarter" idx="5"/>
          </p:nvPr>
        </p:nvSpPr>
        <p:spPr bwMode="auto">
          <a:xfrm>
            <a:off x="3979757" y="8843328"/>
            <a:ext cx="3043343" cy="465772"/>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b="0">
                <a:latin typeface="Times New Roman" pitchFamily="18" charset="0"/>
              </a:defRPr>
            </a:lvl1pPr>
          </a:lstStyle>
          <a:p>
            <a:pPr>
              <a:defRPr/>
            </a:pPr>
            <a:fld id="{5A4DC0B2-35B0-49AD-87D6-57ADA647146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4DC0B2-35B0-49AD-87D6-57ADA647146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7E9B47E-DDC7-43AB-9CE9-7D34A5E7755A}" type="slidenum">
              <a:rPr lang="en-US" smtClean="0"/>
              <a:pPr/>
              <a:t>31</a:t>
            </a:fld>
            <a:endParaRPr lang="en-US" dirty="0" smtClean="0"/>
          </a:p>
        </p:txBody>
      </p:sp>
      <p:sp>
        <p:nvSpPr>
          <p:cNvPr id="113667" name="Rectangle 2"/>
          <p:cNvSpPr>
            <a:spLocks noGrp="1" noRot="1" noChangeAspect="1" noChangeArrowheads="1" noTextEdit="1"/>
          </p:cNvSpPr>
          <p:nvPr>
            <p:ph type="sldImg"/>
          </p:nvPr>
        </p:nvSpPr>
        <p:spPr>
          <a:xfrm>
            <a:off x="1200150" y="695325"/>
            <a:ext cx="4622800" cy="3467100"/>
          </a:xfrm>
          <a:ln/>
        </p:spPr>
      </p:sp>
      <p:sp>
        <p:nvSpPr>
          <p:cNvPr id="113668" name="Rectangle 3"/>
          <p:cNvSpPr>
            <a:spLocks noGrp="1" noChangeArrowheads="1"/>
          </p:cNvSpPr>
          <p:nvPr>
            <p:ph type="body" idx="1"/>
          </p:nvPr>
        </p:nvSpPr>
        <p:spPr>
          <a:xfrm>
            <a:off x="939665" y="4393844"/>
            <a:ext cx="5145397" cy="4242826"/>
          </a:xfrm>
          <a:noFill/>
          <a:ln/>
        </p:spPr>
        <p:txBody>
          <a:bodyPr lIns="92097" tIns="46049" rIns="92097" bIns="46049"/>
          <a:lstStyle/>
          <a:p>
            <a:pPr eaLnBrk="1" hangingPunct="1"/>
            <a:r>
              <a:rPr lang="en-US"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8493FD4-872E-483C-A038-78DB2E70A29D}" type="slidenum">
              <a:rPr lang="en-US" smtClean="0"/>
              <a:pPr/>
              <a:t>32</a:t>
            </a:fld>
            <a:endParaRPr lang="en-US" dirty="0" smtClean="0"/>
          </a:p>
        </p:txBody>
      </p:sp>
      <p:sp>
        <p:nvSpPr>
          <p:cNvPr id="114691" name="Rectangle 2"/>
          <p:cNvSpPr>
            <a:spLocks noGrp="1" noRot="1" noChangeAspect="1" noChangeArrowheads="1" noTextEdit="1"/>
          </p:cNvSpPr>
          <p:nvPr>
            <p:ph type="sldImg"/>
          </p:nvPr>
        </p:nvSpPr>
        <p:spPr>
          <a:xfrm>
            <a:off x="1200150" y="695325"/>
            <a:ext cx="4622800" cy="3467100"/>
          </a:xfrm>
          <a:ln/>
        </p:spPr>
      </p:sp>
      <p:sp>
        <p:nvSpPr>
          <p:cNvPr id="114692" name="Rectangle 3"/>
          <p:cNvSpPr>
            <a:spLocks noGrp="1" noChangeArrowheads="1"/>
          </p:cNvSpPr>
          <p:nvPr>
            <p:ph type="body" idx="1"/>
          </p:nvPr>
        </p:nvSpPr>
        <p:spPr>
          <a:xfrm>
            <a:off x="939665" y="4393844"/>
            <a:ext cx="5145397" cy="4242826"/>
          </a:xfrm>
          <a:noFill/>
          <a:ln/>
        </p:spPr>
        <p:txBody>
          <a:bodyPr lIns="92097" tIns="46049" rIns="92097" bIns="46049"/>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329936D-3CC6-43F9-891A-1D4580F8CAF1}" type="slidenum">
              <a:rPr lang="en-US" smtClean="0"/>
              <a:pPr/>
              <a:t>35</a:t>
            </a:fld>
            <a:endParaRPr lang="en-US" dirty="0" smtClean="0"/>
          </a:p>
        </p:txBody>
      </p:sp>
      <p:sp>
        <p:nvSpPr>
          <p:cNvPr id="115715"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5716"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36</a:t>
            </a:r>
          </a:p>
        </p:txBody>
      </p:sp>
      <p:sp>
        <p:nvSpPr>
          <p:cNvPr id="115717"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5718"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5719" name="Rectangle 6"/>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15720" name="Rectangle 7"/>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55F58A0-A671-4562-9A72-6AF5E2C4DDD8}" type="slidenum">
              <a:rPr lang="en-US" smtClean="0"/>
              <a:pPr/>
              <a:t>36</a:t>
            </a:fld>
            <a:endParaRPr lang="en-US" dirty="0" smtClean="0"/>
          </a:p>
        </p:txBody>
      </p:sp>
      <p:sp>
        <p:nvSpPr>
          <p:cNvPr id="116739"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6740"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6</a:t>
            </a:r>
          </a:p>
        </p:txBody>
      </p:sp>
      <p:sp>
        <p:nvSpPr>
          <p:cNvPr id="116741"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6742"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6743"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6744"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6</a:t>
            </a:r>
          </a:p>
        </p:txBody>
      </p:sp>
      <p:sp>
        <p:nvSpPr>
          <p:cNvPr id="116745"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6746"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6747"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6748"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6</a:t>
            </a:r>
          </a:p>
        </p:txBody>
      </p:sp>
      <p:sp>
        <p:nvSpPr>
          <p:cNvPr id="116749"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6750"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6751"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16752"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06B7224-6441-4C77-9DBE-5BB33B191CE8}" type="slidenum">
              <a:rPr lang="en-US" smtClean="0"/>
              <a:pPr/>
              <a:t>49</a:t>
            </a:fld>
            <a:endParaRPr lang="en-US" dirty="0" smtClean="0"/>
          </a:p>
        </p:txBody>
      </p:sp>
      <p:sp>
        <p:nvSpPr>
          <p:cNvPr id="117763"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7764"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4</a:t>
            </a:r>
          </a:p>
        </p:txBody>
      </p:sp>
      <p:sp>
        <p:nvSpPr>
          <p:cNvPr id="117765"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7766"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7767"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7768"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4</a:t>
            </a:r>
          </a:p>
        </p:txBody>
      </p:sp>
      <p:sp>
        <p:nvSpPr>
          <p:cNvPr id="117769"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7770"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7771"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7772"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4</a:t>
            </a:r>
          </a:p>
        </p:txBody>
      </p:sp>
      <p:sp>
        <p:nvSpPr>
          <p:cNvPr id="117773"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7774"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7775"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17776"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B90D55F-8001-4B2C-8BA1-FD017C9BD187}" type="slidenum">
              <a:rPr lang="en-US" smtClean="0"/>
              <a:pPr/>
              <a:t>50</a:t>
            </a:fld>
            <a:endParaRPr lang="en-US" dirty="0" smtClean="0"/>
          </a:p>
        </p:txBody>
      </p:sp>
      <p:sp>
        <p:nvSpPr>
          <p:cNvPr id="118787"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8788"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5</a:t>
            </a:r>
          </a:p>
        </p:txBody>
      </p:sp>
      <p:sp>
        <p:nvSpPr>
          <p:cNvPr id="118789"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8790"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8791"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8792"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5</a:t>
            </a:r>
          </a:p>
        </p:txBody>
      </p:sp>
      <p:sp>
        <p:nvSpPr>
          <p:cNvPr id="118793"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8794"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8795"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8796"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5</a:t>
            </a:r>
          </a:p>
        </p:txBody>
      </p:sp>
      <p:sp>
        <p:nvSpPr>
          <p:cNvPr id="118797"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8798"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8799"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18800"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E476F20-6351-46F1-A047-A6F2A0D016F8}" type="slidenum">
              <a:rPr lang="en-US" smtClean="0"/>
              <a:pPr/>
              <a:t>56</a:t>
            </a:fld>
            <a:endParaRPr lang="en-US" dirty="0" smtClean="0"/>
          </a:p>
        </p:txBody>
      </p:sp>
      <p:sp>
        <p:nvSpPr>
          <p:cNvPr id="119811"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9812"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5</a:t>
            </a:r>
          </a:p>
        </p:txBody>
      </p:sp>
      <p:sp>
        <p:nvSpPr>
          <p:cNvPr id="119813"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9814"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9815"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9816"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5</a:t>
            </a:r>
          </a:p>
        </p:txBody>
      </p:sp>
      <p:sp>
        <p:nvSpPr>
          <p:cNvPr id="119817"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9818"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9819"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9820"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5</a:t>
            </a:r>
          </a:p>
        </p:txBody>
      </p:sp>
      <p:sp>
        <p:nvSpPr>
          <p:cNvPr id="119821"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9822"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9823"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19824"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DD4E74D-9019-4EF4-8698-DE6854D26AD2}" type="slidenum">
              <a:rPr lang="en-US" smtClean="0"/>
              <a:pPr/>
              <a:t>71</a:t>
            </a:fld>
            <a:endParaRPr lang="en-US" dirty="0" smtClean="0"/>
          </a:p>
        </p:txBody>
      </p:sp>
      <p:sp>
        <p:nvSpPr>
          <p:cNvPr id="120835" name="Rectangle 2"/>
          <p:cNvSpPr>
            <a:spLocks noGrp="1" noRot="1" noChangeAspect="1" noChangeArrowheads="1" noTextEdit="1"/>
          </p:cNvSpPr>
          <p:nvPr>
            <p:ph type="sldImg"/>
          </p:nvPr>
        </p:nvSpPr>
        <p:spPr>
          <a:ln w="12700" cap="flat">
            <a:solidFill>
              <a:schemeClr val="tx1"/>
            </a:solidFill>
          </a:ln>
        </p:spPr>
      </p:sp>
      <p:sp>
        <p:nvSpPr>
          <p:cNvPr id="120836" name="Rectangle 3"/>
          <p:cNvSpPr>
            <a:spLocks noGrp="1" noChangeArrowheads="1"/>
          </p:cNvSpPr>
          <p:nvPr>
            <p:ph type="body" idx="1"/>
          </p:nvPr>
        </p:nvSpPr>
        <p:spPr>
          <a:noFill/>
          <a:ln/>
        </p:spPr>
        <p:txBody>
          <a:bodyPr lIns="93088" tIns="46544" rIns="93088" bIns="46544"/>
          <a:lstStyle/>
          <a:p>
            <a:pPr eaLnBrk="1" latin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4769A97-E360-4EC4-849C-AF373679C0FB}" type="slidenum">
              <a:rPr lang="en-US" smtClean="0"/>
              <a:pPr/>
              <a:t>104</a:t>
            </a:fld>
            <a:endParaRPr lang="en-US" dirty="0" smtClean="0"/>
          </a:p>
        </p:txBody>
      </p:sp>
      <p:sp>
        <p:nvSpPr>
          <p:cNvPr id="122883"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2884"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19</a:t>
            </a:r>
          </a:p>
        </p:txBody>
      </p:sp>
      <p:sp>
        <p:nvSpPr>
          <p:cNvPr id="122885"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2886"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2887"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2888"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19</a:t>
            </a:r>
          </a:p>
        </p:txBody>
      </p:sp>
      <p:sp>
        <p:nvSpPr>
          <p:cNvPr id="122889"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2890"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2891"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2892"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19</a:t>
            </a:r>
          </a:p>
        </p:txBody>
      </p:sp>
      <p:sp>
        <p:nvSpPr>
          <p:cNvPr id="122893"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2894"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2895"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22896"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18188ED-E505-4C58-B8CD-A0856206E48A}" type="slidenum">
              <a:rPr lang="en-US" smtClean="0"/>
              <a:pPr/>
              <a:t>105</a:t>
            </a:fld>
            <a:endParaRPr lang="en-US" dirty="0" smtClean="0"/>
          </a:p>
        </p:txBody>
      </p:sp>
      <p:sp>
        <p:nvSpPr>
          <p:cNvPr id="123907"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3908"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20</a:t>
            </a:r>
          </a:p>
        </p:txBody>
      </p:sp>
      <p:sp>
        <p:nvSpPr>
          <p:cNvPr id="123909"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3910"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3911"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3912"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20</a:t>
            </a:r>
          </a:p>
        </p:txBody>
      </p:sp>
      <p:sp>
        <p:nvSpPr>
          <p:cNvPr id="123913"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3914"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3915"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3916"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20</a:t>
            </a:r>
          </a:p>
        </p:txBody>
      </p:sp>
      <p:sp>
        <p:nvSpPr>
          <p:cNvPr id="123917"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3918"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3919"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23920"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Presenter is required to read this to the audience before program begins.</a:t>
            </a:r>
          </a:p>
          <a:p>
            <a:endParaRPr lang="en-US" dirty="0"/>
          </a:p>
        </p:txBody>
      </p:sp>
      <p:sp>
        <p:nvSpPr>
          <p:cNvPr id="4" name="Slide Number Placeholder 3"/>
          <p:cNvSpPr>
            <a:spLocks noGrp="1"/>
          </p:cNvSpPr>
          <p:nvPr>
            <p:ph type="sldNum" sz="quarter" idx="10"/>
          </p:nvPr>
        </p:nvSpPr>
        <p:spPr/>
        <p:txBody>
          <a:bodyPr/>
          <a:lstStyle/>
          <a:p>
            <a:pPr>
              <a:defRPr/>
            </a:pPr>
            <a:fld id="{5A4DC0B2-35B0-49AD-87D6-57ADA6471467}"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26AE1A4E-E8C1-457A-8CC5-62FBCBD7FCEC}" type="slidenum">
              <a:rPr lang="en-US" smtClean="0"/>
              <a:pPr/>
              <a:t>106</a:t>
            </a:fld>
            <a:endParaRPr lang="en-US" dirty="0" smtClean="0"/>
          </a:p>
        </p:txBody>
      </p:sp>
      <p:sp>
        <p:nvSpPr>
          <p:cNvPr id="124931"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4932"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21</a:t>
            </a:r>
          </a:p>
        </p:txBody>
      </p:sp>
      <p:sp>
        <p:nvSpPr>
          <p:cNvPr id="124933"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4934"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4935"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4936"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21</a:t>
            </a:r>
          </a:p>
        </p:txBody>
      </p:sp>
      <p:sp>
        <p:nvSpPr>
          <p:cNvPr id="124937"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4938"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4939"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4940"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21</a:t>
            </a:r>
          </a:p>
        </p:txBody>
      </p:sp>
      <p:sp>
        <p:nvSpPr>
          <p:cNvPr id="124941"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4942"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4943"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24944"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7070F2C-01A8-4116-812E-0B80A4AA35E6}" type="slidenum">
              <a:rPr lang="en-US" smtClean="0"/>
              <a:pPr/>
              <a:t>107</a:t>
            </a:fld>
            <a:endParaRPr lang="en-US" dirty="0" smtClean="0"/>
          </a:p>
        </p:txBody>
      </p:sp>
      <p:sp>
        <p:nvSpPr>
          <p:cNvPr id="125955"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5956"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24</a:t>
            </a:r>
          </a:p>
        </p:txBody>
      </p:sp>
      <p:sp>
        <p:nvSpPr>
          <p:cNvPr id="125957"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5958"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5959"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5960"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24</a:t>
            </a:r>
          </a:p>
        </p:txBody>
      </p:sp>
      <p:sp>
        <p:nvSpPr>
          <p:cNvPr id="125961"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5962"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5963"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5964"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24</a:t>
            </a:r>
          </a:p>
        </p:txBody>
      </p:sp>
      <p:sp>
        <p:nvSpPr>
          <p:cNvPr id="125965"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5966"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5967"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25968"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FCBFBD5-2584-41E7-9014-B1D0D530AF9E}" type="slidenum">
              <a:rPr lang="en-US" smtClean="0"/>
              <a:pPr/>
              <a:t>108</a:t>
            </a:fld>
            <a:endParaRPr lang="en-US" dirty="0" smtClean="0"/>
          </a:p>
        </p:txBody>
      </p:sp>
      <p:sp>
        <p:nvSpPr>
          <p:cNvPr id="126979"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6980"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22</a:t>
            </a:r>
          </a:p>
        </p:txBody>
      </p:sp>
      <p:sp>
        <p:nvSpPr>
          <p:cNvPr id="126981"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6982"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6983"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6984"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22</a:t>
            </a:r>
          </a:p>
        </p:txBody>
      </p:sp>
      <p:sp>
        <p:nvSpPr>
          <p:cNvPr id="126985"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6986"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6987"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6988"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22</a:t>
            </a:r>
          </a:p>
        </p:txBody>
      </p:sp>
      <p:sp>
        <p:nvSpPr>
          <p:cNvPr id="126989"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6990"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6991"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26992"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8E01D6E-4909-4DD5-ADE1-D244F5F5DC93}" type="slidenum">
              <a:rPr lang="en-US" smtClean="0"/>
              <a:pPr/>
              <a:t>109</a:t>
            </a:fld>
            <a:endParaRPr lang="en-US" dirty="0" smtClean="0"/>
          </a:p>
        </p:txBody>
      </p:sp>
      <p:sp>
        <p:nvSpPr>
          <p:cNvPr id="128003"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8004"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23</a:t>
            </a:r>
          </a:p>
        </p:txBody>
      </p:sp>
      <p:sp>
        <p:nvSpPr>
          <p:cNvPr id="128005"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8006"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8007"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8008"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23</a:t>
            </a:r>
          </a:p>
        </p:txBody>
      </p:sp>
      <p:sp>
        <p:nvSpPr>
          <p:cNvPr id="128009"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8010"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8011"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8012"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23</a:t>
            </a:r>
          </a:p>
        </p:txBody>
      </p:sp>
      <p:sp>
        <p:nvSpPr>
          <p:cNvPr id="128013"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8014"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8015"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28016"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83AF4360-BD53-47A8-BA3D-2E31D30089FD}" type="slidenum">
              <a:rPr lang="en-US" smtClean="0"/>
              <a:pPr/>
              <a:t>110</a:t>
            </a:fld>
            <a:endParaRPr lang="en-US" dirty="0" smtClean="0"/>
          </a:p>
        </p:txBody>
      </p:sp>
      <p:sp>
        <p:nvSpPr>
          <p:cNvPr id="129027"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9028"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25</a:t>
            </a:r>
          </a:p>
        </p:txBody>
      </p:sp>
      <p:sp>
        <p:nvSpPr>
          <p:cNvPr id="129029"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9030"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9031"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9032"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25</a:t>
            </a:r>
          </a:p>
        </p:txBody>
      </p:sp>
      <p:sp>
        <p:nvSpPr>
          <p:cNvPr id="129033"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9034"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9035"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9036"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25</a:t>
            </a:r>
          </a:p>
        </p:txBody>
      </p:sp>
      <p:sp>
        <p:nvSpPr>
          <p:cNvPr id="129037"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29038"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29039"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29040"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6351676-3BA1-4EBF-9ABA-4465DAF5C2CC}" type="slidenum">
              <a:rPr lang="en-US" smtClean="0"/>
              <a:pPr/>
              <a:t>111</a:t>
            </a:fld>
            <a:endParaRPr lang="en-US" dirty="0" smtClean="0"/>
          </a:p>
        </p:txBody>
      </p:sp>
      <p:sp>
        <p:nvSpPr>
          <p:cNvPr id="130051"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0052"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26</a:t>
            </a:r>
          </a:p>
        </p:txBody>
      </p:sp>
      <p:sp>
        <p:nvSpPr>
          <p:cNvPr id="130053"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0054"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0055"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0056"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26</a:t>
            </a:r>
          </a:p>
        </p:txBody>
      </p:sp>
      <p:sp>
        <p:nvSpPr>
          <p:cNvPr id="130057"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0058"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0059"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0060"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26</a:t>
            </a:r>
          </a:p>
        </p:txBody>
      </p:sp>
      <p:sp>
        <p:nvSpPr>
          <p:cNvPr id="130061"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0062"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0063"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30064"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78D38E4-3CD1-461D-97CC-BB2DE5AE0D44}" type="slidenum">
              <a:rPr lang="en-US" smtClean="0"/>
              <a:pPr/>
              <a:t>113</a:t>
            </a:fld>
            <a:endParaRPr lang="en-US" dirty="0" smtClean="0"/>
          </a:p>
        </p:txBody>
      </p:sp>
      <p:sp>
        <p:nvSpPr>
          <p:cNvPr id="132099"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2100"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29</a:t>
            </a:r>
          </a:p>
        </p:txBody>
      </p:sp>
      <p:sp>
        <p:nvSpPr>
          <p:cNvPr id="132101"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2102"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2103"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2104"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29</a:t>
            </a:r>
          </a:p>
        </p:txBody>
      </p:sp>
      <p:sp>
        <p:nvSpPr>
          <p:cNvPr id="132105"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2106"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2107"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2108"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29</a:t>
            </a:r>
          </a:p>
        </p:txBody>
      </p:sp>
      <p:sp>
        <p:nvSpPr>
          <p:cNvPr id="132109"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2110"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2111"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32112"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D350BBAE-B3FF-44EB-8E7F-86DFC9273986}" type="slidenum">
              <a:rPr lang="en-US" smtClean="0"/>
              <a:pPr/>
              <a:t>114</a:t>
            </a:fld>
            <a:endParaRPr lang="en-US" dirty="0" smtClean="0"/>
          </a:p>
        </p:txBody>
      </p:sp>
      <p:sp>
        <p:nvSpPr>
          <p:cNvPr id="133123"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3124"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30</a:t>
            </a:r>
          </a:p>
        </p:txBody>
      </p:sp>
      <p:sp>
        <p:nvSpPr>
          <p:cNvPr id="133125"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3126"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3127"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3128"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30</a:t>
            </a:r>
          </a:p>
        </p:txBody>
      </p:sp>
      <p:sp>
        <p:nvSpPr>
          <p:cNvPr id="133129"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3130"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3131"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3132"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30</a:t>
            </a:r>
          </a:p>
        </p:txBody>
      </p:sp>
      <p:sp>
        <p:nvSpPr>
          <p:cNvPr id="133133"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3134"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3135"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33136"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5488BC53-8FDC-4815-85A5-45CCF44BA0A2}" type="slidenum">
              <a:rPr lang="en-US" smtClean="0"/>
              <a:pPr/>
              <a:t>115</a:t>
            </a:fld>
            <a:endParaRPr lang="en-US" dirty="0" smtClean="0"/>
          </a:p>
        </p:txBody>
      </p:sp>
      <p:sp>
        <p:nvSpPr>
          <p:cNvPr id="134147"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4148"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28</a:t>
            </a:r>
          </a:p>
        </p:txBody>
      </p:sp>
      <p:sp>
        <p:nvSpPr>
          <p:cNvPr id="134149"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4150"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4151"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4152"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28</a:t>
            </a:r>
          </a:p>
        </p:txBody>
      </p:sp>
      <p:sp>
        <p:nvSpPr>
          <p:cNvPr id="134153"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4154"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4155"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4156"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28</a:t>
            </a:r>
          </a:p>
        </p:txBody>
      </p:sp>
      <p:sp>
        <p:nvSpPr>
          <p:cNvPr id="134157"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4158"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4159"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34160"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9961158-D185-4EE9-ADB2-9ED5CDEC7C37}" type="slidenum">
              <a:rPr lang="en-US" smtClean="0"/>
              <a:pPr/>
              <a:t>116</a:t>
            </a:fld>
            <a:endParaRPr lang="en-US" dirty="0" smtClean="0"/>
          </a:p>
        </p:txBody>
      </p:sp>
      <p:sp>
        <p:nvSpPr>
          <p:cNvPr id="135171"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5172"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31</a:t>
            </a:r>
          </a:p>
        </p:txBody>
      </p:sp>
      <p:sp>
        <p:nvSpPr>
          <p:cNvPr id="135173"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5174"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5175"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5176"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31</a:t>
            </a:r>
          </a:p>
        </p:txBody>
      </p:sp>
      <p:sp>
        <p:nvSpPr>
          <p:cNvPr id="135177"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5178"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5179"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5180"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31</a:t>
            </a:r>
          </a:p>
        </p:txBody>
      </p:sp>
      <p:sp>
        <p:nvSpPr>
          <p:cNvPr id="135181"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35182"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35183"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35184"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D819F02-6E66-4DFA-95F4-419CA9838355}" type="slidenum">
              <a:rPr lang="en-US" smtClean="0"/>
              <a:pPr/>
              <a:t>11</a:t>
            </a:fld>
            <a:endParaRPr lang="en-US" dirty="0" smtClean="0"/>
          </a:p>
        </p:txBody>
      </p:sp>
      <p:sp>
        <p:nvSpPr>
          <p:cNvPr id="106499"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06500" name="Rectangle 3"/>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06501" name="Rectangle 4"/>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06502" name="Rectangle 5"/>
          <p:cNvSpPr>
            <a:spLocks noGrp="1" noRot="1" noChangeAspect="1" noChangeArrowheads="1" noTextEdit="1"/>
          </p:cNvSpPr>
          <p:nvPr>
            <p:ph type="sldImg"/>
          </p:nvPr>
        </p:nvSpPr>
        <p:spPr>
          <a:xfrm>
            <a:off x="1195388" y="704850"/>
            <a:ext cx="4637087" cy="3478213"/>
          </a:xfrm>
          <a:ln w="12700" cap="flat">
            <a:solidFill>
              <a:schemeClr val="tx1"/>
            </a:solidFill>
          </a:ln>
        </p:spPr>
      </p:sp>
      <p:sp>
        <p:nvSpPr>
          <p:cNvPr id="106503" name="Rectangle 6"/>
          <p:cNvSpPr>
            <a:spLocks noGrp="1" noChangeArrowheads="1"/>
          </p:cNvSpPr>
          <p:nvPr>
            <p:ph type="body" idx="1"/>
          </p:nvPr>
        </p:nvSpPr>
        <p:spPr>
          <a:xfrm>
            <a:off x="938040" y="4420869"/>
            <a:ext cx="5147022" cy="4188777"/>
          </a:xfrm>
          <a:noFill/>
          <a:ln/>
        </p:spPr>
        <p:txBody>
          <a:bodyPr lIns="91458" tIns="44926" rIns="91458" bIns="44926"/>
          <a:lstStyle/>
          <a:p>
            <a:pPr algn="just" eaLnBrk="1" hangingPunct="1"/>
            <a:r>
              <a:rPr lang="en-US" dirty="0" smtClean="0">
                <a:solidFill>
                  <a:srgbClr val="000000"/>
                </a:solidFill>
              </a:rPr>
              <a:t>Transmission of HAV generally occurs when</a:t>
            </a:r>
            <a:r>
              <a:rPr lang="en-US" b="1" dirty="0" smtClean="0">
                <a:solidFill>
                  <a:srgbClr val="000000"/>
                </a:solidFill>
              </a:rPr>
              <a:t> </a:t>
            </a:r>
            <a:r>
              <a:rPr lang="en-US" dirty="0" smtClean="0">
                <a:solidFill>
                  <a:srgbClr val="000000"/>
                </a:solidFill>
              </a:rPr>
              <a:t>susceptible persons put anything in their mouths that has been contaminated with the feces of an infected person.  Close personal contact is the most common mode of HAV transmission, as demonstrated by infections among household and sex contacts of persons with hepatitis A and among children in day-care center outbreaks.  Contaminated food and water can also serve as vehicles of HAV transmission.  HAV transmission can occur when an infected food handler directly handles uncooked or cooked</a:t>
            </a:r>
            <a:r>
              <a:rPr lang="en-US" b="1" dirty="0" smtClean="0">
                <a:solidFill>
                  <a:srgbClr val="000000"/>
                </a:solidFill>
              </a:rPr>
              <a:t> </a:t>
            </a:r>
            <a:r>
              <a:rPr lang="en-US" dirty="0" smtClean="0">
                <a:solidFill>
                  <a:srgbClr val="000000"/>
                </a:solidFill>
              </a:rPr>
              <a:t>foods. Outbreaks have also been reported in association with foods contaminated before wholesale distribution, such as fresh vegetables contaminated at the time of harvesting or processing. HAV transmission can occur as a result of blood exposures such as injecting drug use or blood transfusion because viremia can occur prior to the</a:t>
            </a:r>
            <a:r>
              <a:rPr lang="en-US" b="1" dirty="0" smtClean="0">
                <a:solidFill>
                  <a:srgbClr val="000000"/>
                </a:solidFill>
              </a:rPr>
              <a:t> </a:t>
            </a:r>
            <a:r>
              <a:rPr lang="en-US" dirty="0" smtClean="0">
                <a:solidFill>
                  <a:srgbClr val="000000"/>
                </a:solidFill>
              </a:rPr>
              <a:t>onset of illness in infected persons.  Screening of blood products for HAV has essentially eliminated the already extremely low risk associated with transfusion.  </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547BF45-9182-4D4D-B7DC-C38650268711}" type="slidenum">
              <a:rPr lang="en-US" smtClean="0"/>
              <a:pPr/>
              <a:t>12</a:t>
            </a:fld>
            <a:endParaRPr lang="en-US" dirty="0" smtClean="0"/>
          </a:p>
        </p:txBody>
      </p:sp>
      <p:sp>
        <p:nvSpPr>
          <p:cNvPr id="107523"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07524" name="Rectangle 3"/>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07525" name="Rectangle 4"/>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07526" name="Rectangle 5"/>
          <p:cNvSpPr>
            <a:spLocks noGrp="1" noRot="1" noChangeAspect="1" noChangeArrowheads="1" noTextEdit="1"/>
          </p:cNvSpPr>
          <p:nvPr>
            <p:ph type="sldImg"/>
          </p:nvPr>
        </p:nvSpPr>
        <p:spPr>
          <a:xfrm>
            <a:off x="1195388" y="704850"/>
            <a:ext cx="4637087" cy="3478213"/>
          </a:xfrm>
          <a:ln w="12700" cap="flat">
            <a:solidFill>
              <a:schemeClr val="tx1"/>
            </a:solidFill>
          </a:ln>
        </p:spPr>
      </p:sp>
      <p:sp>
        <p:nvSpPr>
          <p:cNvPr id="107527" name="Rectangle 6"/>
          <p:cNvSpPr>
            <a:spLocks noGrp="1" noChangeArrowheads="1"/>
          </p:cNvSpPr>
          <p:nvPr>
            <p:ph type="body" idx="1"/>
          </p:nvPr>
        </p:nvSpPr>
        <p:spPr>
          <a:xfrm>
            <a:off x="938040" y="4420869"/>
            <a:ext cx="5147022" cy="4188777"/>
          </a:xfrm>
          <a:noFill/>
          <a:ln/>
        </p:spPr>
        <p:txBody>
          <a:bodyPr lIns="91458" tIns="44926" rIns="91458" bIns="44926"/>
          <a:lstStyle/>
          <a:p>
            <a:pPr algn="just" eaLnBrk="1" hangingPunct="1"/>
            <a:r>
              <a:rPr lang="en-US" dirty="0" smtClean="0">
                <a:solidFill>
                  <a:srgbClr val="000000"/>
                </a:solidFill>
              </a:rPr>
              <a:t>Transmission of HAV generally occurs when</a:t>
            </a:r>
            <a:r>
              <a:rPr lang="en-US" b="1" dirty="0" smtClean="0">
                <a:solidFill>
                  <a:srgbClr val="000000"/>
                </a:solidFill>
              </a:rPr>
              <a:t> </a:t>
            </a:r>
            <a:r>
              <a:rPr lang="en-US" dirty="0" smtClean="0">
                <a:solidFill>
                  <a:srgbClr val="000000"/>
                </a:solidFill>
              </a:rPr>
              <a:t>susceptible persons put anything in their mouths that has been contaminated with the feces of an infected person.  Close personal contact is the most common mode of HAV transmission, as demonstrated by infections among household and sex contacts of persons with hepatitis A and among children in day-care center outbreaks.  Contaminated food and water can also serve as vehicles of HAV transmission.  HAV transmission can occur when an infected food handler directly handles uncooked or cooked</a:t>
            </a:r>
            <a:r>
              <a:rPr lang="en-US" b="1" dirty="0" smtClean="0">
                <a:solidFill>
                  <a:srgbClr val="000000"/>
                </a:solidFill>
              </a:rPr>
              <a:t> </a:t>
            </a:r>
            <a:r>
              <a:rPr lang="en-US" dirty="0" smtClean="0">
                <a:solidFill>
                  <a:srgbClr val="000000"/>
                </a:solidFill>
              </a:rPr>
              <a:t>foods. Outbreaks have also been reported in association with foods contaminated before wholesale distribution, such as fresh vegetables contaminated at the time of harvesting or processing. HAV transmission can occur as a result of blood exposures such as injecting drug use or blood transfusion because viremia can occur prior to the</a:t>
            </a:r>
            <a:r>
              <a:rPr lang="en-US" b="1" dirty="0" smtClean="0">
                <a:solidFill>
                  <a:srgbClr val="000000"/>
                </a:solidFill>
              </a:rPr>
              <a:t> </a:t>
            </a:r>
            <a:r>
              <a:rPr lang="en-US" dirty="0" smtClean="0">
                <a:solidFill>
                  <a:srgbClr val="000000"/>
                </a:solidFill>
              </a:rPr>
              <a:t>onset of illness in infected persons.  Screening of blood products for HAV has essentially eliminated the already extremely low risk associated with transfusion.  </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6006D4D-7557-4A57-A41A-92E51AF36D16}" type="slidenum">
              <a:rPr lang="en-US" smtClean="0"/>
              <a:pPr/>
              <a:t>13</a:t>
            </a:fld>
            <a:endParaRPr lang="en-US" dirty="0" smtClean="0"/>
          </a:p>
        </p:txBody>
      </p:sp>
      <p:sp>
        <p:nvSpPr>
          <p:cNvPr id="108547" name="Rectangle 2"/>
          <p:cNvSpPr>
            <a:spLocks noGrp="1" noRot="1" noChangeAspect="1" noChangeArrowheads="1" noTextEdit="1"/>
          </p:cNvSpPr>
          <p:nvPr>
            <p:ph type="sldImg"/>
          </p:nvPr>
        </p:nvSpPr>
        <p:spPr>
          <a:xfrm>
            <a:off x="1185863" y="698500"/>
            <a:ext cx="4654550" cy="3490913"/>
          </a:xfrm>
          <a:solidFill>
            <a:srgbClr val="FFFFFF"/>
          </a:solidFill>
          <a:ln/>
        </p:spPr>
      </p:sp>
      <p:sp>
        <p:nvSpPr>
          <p:cNvPr id="108548" name="Rectangle 3"/>
          <p:cNvSpPr>
            <a:spLocks noGrp="1" noChangeArrowheads="1"/>
          </p:cNvSpPr>
          <p:nvPr>
            <p:ph type="body" idx="1"/>
          </p:nvPr>
        </p:nvSpPr>
        <p:spPr>
          <a:xfrm>
            <a:off x="938040" y="4420869"/>
            <a:ext cx="5147022" cy="4190367"/>
          </a:xfrm>
          <a:solidFill>
            <a:srgbClr val="FFFFFF"/>
          </a:solidFill>
          <a:ln>
            <a:solidFill>
              <a:srgbClr val="000000"/>
            </a:solidFill>
          </a:ln>
        </p:spPr>
        <p:txBody>
          <a:bodyPr lIns="87444" tIns="43723" rIns="87444" bIns="43723"/>
          <a:lstStyle/>
          <a:p>
            <a:pPr algn="just" eaLnBrk="1" hangingPunct="1"/>
            <a:r>
              <a:rPr lang="en-US" dirty="0" smtClean="0">
                <a:solidFill>
                  <a:srgbClr val="000000"/>
                </a:solidFill>
                <a:cs typeface="Times New Roman" pitchFamily="18" charset="0"/>
              </a:rPr>
              <a:t>From 1990 through 2000, the most frequently reported source of infection was personal contact (household or sex) with an infected person (14%).  Two percent of cases involved a child or employee in day-care; 6% of cases were a contact of a child or employee in day-care; 5% of cases reported recent international travel</a:t>
            </a:r>
            <a:r>
              <a:rPr lang="en-US" b="1" dirty="0" smtClean="0">
                <a:solidFill>
                  <a:srgbClr val="000000"/>
                </a:solidFill>
                <a:cs typeface="Times New Roman" pitchFamily="18" charset="0"/>
              </a:rPr>
              <a:t>;</a:t>
            </a:r>
            <a:r>
              <a:rPr lang="en-US" dirty="0" smtClean="0">
                <a:solidFill>
                  <a:srgbClr val="000000"/>
                </a:solidFill>
                <a:cs typeface="Times New Roman" pitchFamily="18" charset="0"/>
              </a:rPr>
              <a:t> and 4% of cases reported being part of a recognized foodborne outbreak. Injection drug use was a reported risk factor in 6% of cases</a:t>
            </a:r>
            <a:r>
              <a:rPr lang="en-US" b="1" dirty="0" smtClean="0">
                <a:solidFill>
                  <a:srgbClr val="000000"/>
                </a:solidFill>
                <a:cs typeface="Times New Roman" pitchFamily="18" charset="0"/>
              </a:rPr>
              <a:t>;</a:t>
            </a:r>
            <a:r>
              <a:rPr lang="en-US" dirty="0" smtClean="0">
                <a:solidFill>
                  <a:srgbClr val="000000"/>
                </a:solidFill>
                <a:cs typeface="Times New Roman" pitchFamily="18" charset="0"/>
              </a:rPr>
              <a:t> men who have sex with men represented 10% of cases.  Forty-six percent of</a:t>
            </a:r>
            <a:r>
              <a:rPr lang="en-US" b="1" dirty="0" smtClean="0">
                <a:solidFill>
                  <a:srgbClr val="000000"/>
                </a:solidFill>
                <a:cs typeface="Times New Roman" pitchFamily="18" charset="0"/>
              </a:rPr>
              <a:t> </a:t>
            </a:r>
            <a:r>
              <a:rPr lang="en-US" dirty="0" smtClean="0">
                <a:solidFill>
                  <a:srgbClr val="000000"/>
                </a:solidFill>
                <a:cs typeface="Times New Roman" pitchFamily="18" charset="0"/>
              </a:rPr>
              <a:t>reported hepatitis A cases could not identify a risk factor for their infection. </a:t>
            </a:r>
          </a:p>
          <a:p>
            <a:pPr algn="just" eaLnBrk="1" hangingPunct="1"/>
            <a:r>
              <a:rPr lang="en-US" dirty="0" smtClean="0">
                <a:solidFill>
                  <a:srgbClr val="000000"/>
                </a:solidFill>
                <a:cs typeface="Times New Roman" pitchFamily="18" charset="0"/>
              </a:rPr>
              <a:t>Note: Risk factor percentages rounded to nearest percent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55FF474-33BE-4CF9-BB32-471193283C85}" type="slidenum">
              <a:rPr lang="en-US" smtClean="0"/>
              <a:pPr/>
              <a:t>14</a:t>
            </a:fld>
            <a:endParaRPr lang="en-US" dirty="0" smtClean="0"/>
          </a:p>
        </p:txBody>
      </p:sp>
      <p:sp>
        <p:nvSpPr>
          <p:cNvPr id="109571" name="Rectangle 2"/>
          <p:cNvSpPr>
            <a:spLocks noGrp="1" noRot="1" noChangeAspect="1" noChangeArrowheads="1" noTextEdit="1"/>
          </p:cNvSpPr>
          <p:nvPr>
            <p:ph type="sldImg"/>
          </p:nvPr>
        </p:nvSpPr>
        <p:spPr>
          <a:xfrm>
            <a:off x="1185863" y="698500"/>
            <a:ext cx="4654550" cy="3490913"/>
          </a:xfrm>
          <a:solidFill>
            <a:srgbClr val="FFFFFF"/>
          </a:solidFill>
          <a:ln/>
        </p:spPr>
      </p:sp>
      <p:sp>
        <p:nvSpPr>
          <p:cNvPr id="109572" name="Rectangle 3"/>
          <p:cNvSpPr>
            <a:spLocks noGrp="1" noChangeArrowheads="1"/>
          </p:cNvSpPr>
          <p:nvPr>
            <p:ph type="body" idx="1"/>
          </p:nvPr>
        </p:nvSpPr>
        <p:spPr>
          <a:xfrm>
            <a:off x="938040" y="4420869"/>
            <a:ext cx="5147022" cy="4190367"/>
          </a:xfrm>
          <a:solidFill>
            <a:srgbClr val="FFFFFF"/>
          </a:solidFill>
          <a:ln>
            <a:solidFill>
              <a:srgbClr val="000000"/>
            </a:solidFill>
          </a:ln>
        </p:spPr>
        <p:txBody>
          <a:bodyPr lIns="87444" tIns="43723" rIns="87444" bIns="43723"/>
          <a:lstStyle/>
          <a:p>
            <a:pPr eaLnBrk="1" hangingPunct="1"/>
            <a:r>
              <a:rPr lang="en-US" dirty="0" smtClean="0"/>
              <a:t>HAV infection prevalence is high or intermediate in the</a:t>
            </a:r>
            <a:r>
              <a:rPr lang="en-US" b="1" dirty="0" smtClean="0"/>
              <a:t> </a:t>
            </a:r>
            <a:r>
              <a:rPr lang="en-US" dirty="0" smtClean="0"/>
              <a:t>areas noted in red, blue, and green.  Hepatitis A vaccine is recommended for persons who travel or work in these areas.  Yellow indicates the areas where HAV infection prevalence is low (including the United States).  HAV infection prevalence is very low in the areas shown in tan.  </a:t>
            </a:r>
          </a:p>
          <a:p>
            <a:pPr eaLnBrk="1" hangingPunct="1"/>
            <a:endParaRPr lang="en-US" dirty="0" smtClean="0"/>
          </a:p>
          <a:p>
            <a:pPr eaLnBrk="1" hangingPunct="1"/>
            <a:endParaRPr lang="en-US" dirty="0" smtClean="0"/>
          </a:p>
          <a:p>
            <a:pPr eaLnBrk="1" hangingPunct="1"/>
            <a:r>
              <a:rPr lang="en-US" dirty="0" smtClean="0"/>
              <a:t>Note:  This slide has been generalized from available data.</a:t>
            </a:r>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9774F25-9935-432F-8CE9-F5F1AB8C0FAE}" type="slidenum">
              <a:rPr lang="en-US" smtClean="0"/>
              <a:pPr/>
              <a:t>19</a:t>
            </a:fld>
            <a:endParaRPr lang="en-US" dirty="0" smtClean="0"/>
          </a:p>
        </p:txBody>
      </p:sp>
      <p:sp>
        <p:nvSpPr>
          <p:cNvPr id="110595" name="Rectangle 2"/>
          <p:cNvSpPr>
            <a:spLocks noGrp="1" noRot="1" noChangeAspect="1" noChangeArrowheads="1" noTextEdit="1"/>
          </p:cNvSpPr>
          <p:nvPr>
            <p:ph type="sldImg"/>
          </p:nvPr>
        </p:nvSpPr>
        <p:spPr>
          <a:xfrm>
            <a:off x="1200150" y="695325"/>
            <a:ext cx="4622800" cy="3467100"/>
          </a:xfrm>
          <a:solidFill>
            <a:srgbClr val="FFFFFF"/>
          </a:solidFill>
          <a:ln/>
        </p:spPr>
      </p:sp>
      <p:sp>
        <p:nvSpPr>
          <p:cNvPr id="110596" name="Rectangle 3"/>
          <p:cNvSpPr>
            <a:spLocks noGrp="1" noChangeArrowheads="1"/>
          </p:cNvSpPr>
          <p:nvPr>
            <p:ph type="body" idx="1"/>
          </p:nvPr>
        </p:nvSpPr>
        <p:spPr>
          <a:xfrm>
            <a:off x="939665" y="4393844"/>
            <a:ext cx="5145397" cy="4242826"/>
          </a:xfrm>
          <a:solidFill>
            <a:srgbClr val="FFFFFF"/>
          </a:solidFill>
          <a:ln>
            <a:solidFill>
              <a:srgbClr val="000000"/>
            </a:solidFill>
          </a:ln>
        </p:spPr>
        <p:txBody>
          <a:bodyPr lIns="92097" tIns="46049" rIns="92097" bIns="46049"/>
          <a:lstStyle/>
          <a:p>
            <a:pPr eaLnBrk="1" hangingPunct="1"/>
            <a:r>
              <a:rPr lang="en-US" dirty="0" smtClean="0"/>
              <a:t>Good hygienic practices and adequate sanitation are important elements in the prevention of HAV infection, particularly in the developing world.  However, hepatitis A vaccine is the key component in the overall strategy to prevent HAV infection in the United States.  Immune globulin is also available for pre-exposure and post-exposure prophylaxis.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8B484F9-5D55-496A-8C24-46733587E344}" type="slidenum">
              <a:rPr lang="en-US" smtClean="0"/>
              <a:pPr/>
              <a:t>26</a:t>
            </a:fld>
            <a:endParaRPr lang="en-US" dirty="0" smtClean="0"/>
          </a:p>
        </p:txBody>
      </p:sp>
      <p:sp>
        <p:nvSpPr>
          <p:cNvPr id="111619" name="Rectangle 2"/>
          <p:cNvSpPr>
            <a:spLocks noGrp="1" noRot="1" noChangeAspect="1" noChangeArrowheads="1" noTextEdit="1"/>
          </p:cNvSpPr>
          <p:nvPr>
            <p:ph type="sldImg"/>
          </p:nvPr>
        </p:nvSpPr>
        <p:spPr>
          <a:xfrm>
            <a:off x="1200150" y="695325"/>
            <a:ext cx="4622800" cy="3467100"/>
          </a:xfrm>
          <a:solidFill>
            <a:srgbClr val="FFFFFF"/>
          </a:solidFill>
          <a:ln/>
        </p:spPr>
      </p:sp>
      <p:sp>
        <p:nvSpPr>
          <p:cNvPr id="111620" name="Rectangle 3"/>
          <p:cNvSpPr>
            <a:spLocks noGrp="1" noChangeArrowheads="1"/>
          </p:cNvSpPr>
          <p:nvPr>
            <p:ph type="body" idx="1"/>
          </p:nvPr>
        </p:nvSpPr>
        <p:spPr>
          <a:xfrm>
            <a:off x="939665" y="4393844"/>
            <a:ext cx="5145397" cy="4242826"/>
          </a:xfrm>
          <a:solidFill>
            <a:srgbClr val="FFFFFF"/>
          </a:solidFill>
          <a:ln>
            <a:solidFill>
              <a:srgbClr val="000000"/>
            </a:solidFill>
          </a:ln>
        </p:spPr>
        <p:txBody>
          <a:bodyPr lIns="92097" tIns="46049" rIns="92097" bIns="46049"/>
          <a:lstStyle/>
          <a:p>
            <a:pPr eaLnBrk="1" hangingPunct="1"/>
            <a:r>
              <a:rPr lang="en-US" dirty="0" smtClean="0"/>
              <a:t>The two inactivated vaccines licensed in the United States, HAVRIX</a:t>
            </a:r>
            <a:r>
              <a:rPr lang="en-US" baseline="30000" dirty="0" smtClean="0">
                <a:solidFill>
                  <a:srgbClr val="000000"/>
                </a:solidFill>
                <a:cs typeface="Times New Roman" pitchFamily="18" charset="0"/>
              </a:rPr>
              <a:t>®</a:t>
            </a:r>
            <a:r>
              <a:rPr lang="en-US" dirty="0" smtClean="0"/>
              <a:t> * (manufactured by GlaxoSmithKline) and VAQTA</a:t>
            </a:r>
            <a:r>
              <a:rPr lang="en-US" baseline="30000" dirty="0" smtClean="0">
                <a:solidFill>
                  <a:srgbClr val="000000"/>
                </a:solidFill>
                <a:cs typeface="Times New Roman" pitchFamily="18" charset="0"/>
              </a:rPr>
              <a:t>® </a:t>
            </a:r>
            <a:r>
              <a:rPr lang="en-US" dirty="0" smtClean="0"/>
              <a:t>* (manufactured by Merck &amp; Co., Inc.), are highly immunogenic. Approximately 97%-100% of children, adolescents, and adults develop protective levels of antibody within 1 month after the first dose of vaccine; essentially 100% of vaccinees develop protective antibody with high geometric mean concentrations after completing the two-dose series.  The vaccines are highly efficacious:</a:t>
            </a:r>
            <a:r>
              <a:rPr lang="en-US" b="1" dirty="0" smtClean="0"/>
              <a:t> </a:t>
            </a:r>
            <a:r>
              <a:rPr lang="en-US" dirty="0" smtClean="0"/>
              <a:t>In published studies, 94%-100% of children were protected against clinical hepatitis A after receiving the equivalent of one dose. </a:t>
            </a:r>
          </a:p>
          <a:p>
            <a:pPr eaLnBrk="1" hangingPunct="1"/>
            <a:endParaRPr lang="en-US" dirty="0" smtClean="0"/>
          </a:p>
          <a:p>
            <a:pPr eaLnBrk="1" hangingPunct="1"/>
            <a:r>
              <a:rPr lang="en-US" dirty="0" smtClean="0"/>
              <a:t>*Use of trade names is for identification only and does not imply endorsement by the Public Health Service or the U.S. Department of Health and Human Services.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914A8B2-E3AB-4314-9ABA-65E58C9FD3F9}" type="slidenum">
              <a:rPr lang="en-US" smtClean="0"/>
              <a:pPr/>
              <a:t>29</a:t>
            </a:fld>
            <a:endParaRPr lang="en-US" dirty="0" smtClean="0"/>
          </a:p>
        </p:txBody>
      </p:sp>
      <p:sp>
        <p:nvSpPr>
          <p:cNvPr id="112643" name="Rectangle 2"/>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2644" name="Rectangle 3"/>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1</a:t>
            </a:r>
          </a:p>
        </p:txBody>
      </p:sp>
      <p:sp>
        <p:nvSpPr>
          <p:cNvPr id="112645" name="Rectangle 4"/>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2646" name="Rectangle 5"/>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2647" name="Rectangle 6"/>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2648" name="Rectangle 7"/>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1</a:t>
            </a:r>
          </a:p>
        </p:txBody>
      </p:sp>
      <p:sp>
        <p:nvSpPr>
          <p:cNvPr id="112649" name="Rectangle 8"/>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2650" name="Rectangle 9"/>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2651" name="Rectangle 10"/>
          <p:cNvSpPr>
            <a:spLocks noChangeArrowheads="1"/>
          </p:cNvSpPr>
          <p:nvPr/>
        </p:nvSpPr>
        <p:spPr bwMode="auto">
          <a:xfrm>
            <a:off x="3979757"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2652" name="Rectangle 11"/>
          <p:cNvSpPr>
            <a:spLocks noChangeArrowheads="1"/>
          </p:cNvSpPr>
          <p:nvPr/>
        </p:nvSpPr>
        <p:spPr bwMode="auto">
          <a:xfrm>
            <a:off x="3979757" y="8843328"/>
            <a:ext cx="3043343" cy="465772"/>
          </a:xfrm>
          <a:prstGeom prst="rect">
            <a:avLst/>
          </a:prstGeom>
          <a:noFill/>
          <a:ln w="12700">
            <a:noFill/>
            <a:miter lim="800000"/>
            <a:headEnd/>
            <a:tailEnd/>
          </a:ln>
        </p:spPr>
        <p:txBody>
          <a:bodyPr lIns="19260" tIns="0" rIns="19260" bIns="0" anchor="b"/>
          <a:lstStyle/>
          <a:p>
            <a:pPr algn="r" eaLnBrk="0" hangingPunct="0"/>
            <a:r>
              <a:rPr lang="en-US" sz="1000" b="0" i="1" dirty="0">
                <a:solidFill>
                  <a:schemeClr val="tx1"/>
                </a:solidFill>
                <a:latin typeface="Times New Roman" pitchFamily="18" charset="0"/>
              </a:rPr>
              <a:t>1</a:t>
            </a:r>
          </a:p>
        </p:txBody>
      </p:sp>
      <p:sp>
        <p:nvSpPr>
          <p:cNvPr id="112653" name="Rectangle 12"/>
          <p:cNvSpPr>
            <a:spLocks noChangeArrowheads="1"/>
          </p:cNvSpPr>
          <p:nvPr/>
        </p:nvSpPr>
        <p:spPr bwMode="auto">
          <a:xfrm>
            <a:off x="0" y="8843328"/>
            <a:ext cx="3043343" cy="465772"/>
          </a:xfrm>
          <a:prstGeom prst="rect">
            <a:avLst/>
          </a:prstGeom>
          <a:noFill/>
          <a:ln w="12700">
            <a:noFill/>
            <a:miter lim="800000"/>
            <a:headEnd/>
            <a:tailEnd/>
          </a:ln>
        </p:spPr>
        <p:txBody>
          <a:bodyPr wrap="none" lIns="92446" tIns="46223" rIns="92446" bIns="46223" anchor="ctr"/>
          <a:lstStyle/>
          <a:p>
            <a:endParaRPr lang="en-US" dirty="0"/>
          </a:p>
        </p:txBody>
      </p:sp>
      <p:sp>
        <p:nvSpPr>
          <p:cNvPr id="112654" name="Rectangle 13"/>
          <p:cNvSpPr>
            <a:spLocks noChangeArrowheads="1"/>
          </p:cNvSpPr>
          <p:nvPr/>
        </p:nvSpPr>
        <p:spPr bwMode="auto">
          <a:xfrm>
            <a:off x="0" y="0"/>
            <a:ext cx="3043343" cy="465773"/>
          </a:xfrm>
          <a:prstGeom prst="rect">
            <a:avLst/>
          </a:prstGeom>
          <a:noFill/>
          <a:ln w="12700">
            <a:noFill/>
            <a:miter lim="800000"/>
            <a:headEnd/>
            <a:tailEnd/>
          </a:ln>
        </p:spPr>
        <p:txBody>
          <a:bodyPr wrap="none" lIns="92446" tIns="46223" rIns="92446" bIns="46223" anchor="ctr"/>
          <a:lstStyle/>
          <a:p>
            <a:endParaRPr lang="en-US" dirty="0"/>
          </a:p>
        </p:txBody>
      </p:sp>
      <p:sp>
        <p:nvSpPr>
          <p:cNvPr id="112655" name="Rectangle 14"/>
          <p:cNvSpPr>
            <a:spLocks noGrp="1" noRot="1" noChangeAspect="1" noChangeArrowheads="1" noTextEdit="1"/>
          </p:cNvSpPr>
          <p:nvPr>
            <p:ph type="sldImg"/>
          </p:nvPr>
        </p:nvSpPr>
        <p:spPr>
          <a:xfrm>
            <a:off x="1192213" y="704850"/>
            <a:ext cx="4637087" cy="3478213"/>
          </a:xfrm>
          <a:ln w="12700" cap="flat">
            <a:solidFill>
              <a:schemeClr val="tx1"/>
            </a:solidFill>
          </a:ln>
        </p:spPr>
      </p:sp>
      <p:sp>
        <p:nvSpPr>
          <p:cNvPr id="112656" name="Rectangle 15"/>
          <p:cNvSpPr>
            <a:spLocks noGrp="1" noChangeArrowheads="1"/>
          </p:cNvSpPr>
          <p:nvPr>
            <p:ph type="body" idx="1"/>
          </p:nvPr>
        </p:nvSpPr>
        <p:spPr>
          <a:noFill/>
          <a:ln/>
        </p:spPr>
        <p:txBody>
          <a:bodyPr lIns="91483" tIns="44939" rIns="91483" bIns="44939"/>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E42B14-9B38-4486-9A30-E23F1D2B668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E841CE-14F3-4795-BDAF-21D82EBDB14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1F55255-F7C7-4302-9E54-BB81FF43471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28A5339-363A-4CCE-8716-4192997136C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20E8ADF-86E2-4A4F-81C4-1058C1376E9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760E46-81A2-4D1C-8682-1808346291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958BCB-BFD2-4C1D-83E8-42C523D76E1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7DEB3E7-B757-4643-9A34-F9D775EBFD0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DF9C543-1141-4E7B-B7DA-23B33ED73B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735B31B-059C-4644-90A8-1C67CAAB7F3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9D611F3-094E-4B56-8D67-FB3811F86D8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5519AE1-DD26-4608-96E3-B1BB4155A93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DB13502-A4CE-4242-846B-DDE93E97CC5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D6EE3D44-5392-4E4D-809B-F892DD0CA4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5.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6.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7.bin"/></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www.cdc.gov/hepatitis" TargetMode="External"/><Relationship Id="rId2" Type="http://schemas.openxmlformats.org/officeDocument/2006/relationships/hyperlink" Target="http://health.state.ga.us/epi/disease/hepatitis/" TargetMode="External"/><Relationship Id="rId1" Type="http://schemas.openxmlformats.org/officeDocument/2006/relationships/slideLayout" Target="../slideLayouts/slideLayout2.xml"/><Relationship Id="rId5" Type="http://schemas.openxmlformats.org/officeDocument/2006/relationships/hyperlink" Target="http://www.digestive.niddk.nih.gov/" TargetMode="External"/><Relationship Id="rId4" Type="http://schemas.openxmlformats.org/officeDocument/2006/relationships/hyperlink" Target="http://www.immunize.org/"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2.png"/><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4.bin"/></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457200" y="1828800"/>
            <a:ext cx="7772400" cy="1143000"/>
          </a:xfrm>
        </p:spPr>
        <p:txBody>
          <a:bodyPr/>
          <a:lstStyle/>
          <a:p>
            <a:pPr eaLnBrk="1" hangingPunct="1"/>
            <a:r>
              <a:rPr lang="en-US" b="1" dirty="0" smtClean="0">
                <a:solidFill>
                  <a:srgbClr val="FFFF00"/>
                </a:solidFill>
                <a:latin typeface="Arial" charset="0"/>
              </a:rPr>
              <a:t>Hepatitis A to E:</a:t>
            </a:r>
            <a:r>
              <a:rPr lang="en-US" dirty="0" smtClean="0">
                <a:solidFill>
                  <a:srgbClr val="FFFF00"/>
                </a:solidFill>
                <a:latin typeface="Arial" charset="0"/>
              </a:rPr>
              <a:t/>
            </a:r>
            <a:br>
              <a:rPr lang="en-US" dirty="0" smtClean="0">
                <a:solidFill>
                  <a:srgbClr val="FFFF00"/>
                </a:solidFill>
                <a:latin typeface="Arial" charset="0"/>
              </a:rPr>
            </a:br>
            <a:r>
              <a:rPr lang="en-US" sz="4000" i="1" dirty="0" smtClean="0">
                <a:solidFill>
                  <a:srgbClr val="FFFFFF"/>
                </a:solidFill>
                <a:latin typeface="Arial" charset="0"/>
              </a:rPr>
              <a:t>An Overview</a:t>
            </a:r>
          </a:p>
        </p:txBody>
      </p:sp>
      <p:sp>
        <p:nvSpPr>
          <p:cNvPr id="1028" name="Line 4"/>
          <p:cNvSpPr>
            <a:spLocks noChangeShapeType="1"/>
          </p:cNvSpPr>
          <p:nvPr/>
        </p:nvSpPr>
        <p:spPr bwMode="auto">
          <a:xfrm>
            <a:off x="152400" y="1066800"/>
            <a:ext cx="8686800" cy="0"/>
          </a:xfrm>
          <a:prstGeom prst="line">
            <a:avLst/>
          </a:prstGeom>
          <a:noFill/>
          <a:ln w="76200" cmpd="tri">
            <a:solidFill>
              <a:srgbClr val="FF0000"/>
            </a:solidFill>
            <a:round/>
            <a:headEnd/>
            <a:tailEnd/>
          </a:ln>
        </p:spPr>
        <p:txBody>
          <a:bodyPr/>
          <a:lstStyle/>
          <a:p>
            <a:endParaRPr lang="en-US" dirty="0"/>
          </a:p>
        </p:txBody>
      </p:sp>
      <p:graphicFrame>
        <p:nvGraphicFramePr>
          <p:cNvPr id="1026" name="Object 5"/>
          <p:cNvGraphicFramePr>
            <a:graphicFrameLocks noChangeAspect="1"/>
          </p:cNvGraphicFramePr>
          <p:nvPr/>
        </p:nvGraphicFramePr>
        <p:xfrm>
          <a:off x="7753438" y="6019801"/>
          <a:ext cx="1390562" cy="838200"/>
        </p:xfrm>
        <a:graphic>
          <a:graphicData uri="http://schemas.openxmlformats.org/presentationml/2006/ole">
            <p:oleObj spid="_x0000_s1026" name="Photo Editor Photo" r:id="rId4" imgW="1914286" imgH="1152381" progId="">
              <p:embed/>
            </p:oleObj>
          </a:graphicData>
        </a:graphic>
      </p:graphicFrame>
      <p:sp>
        <p:nvSpPr>
          <p:cNvPr id="1029" name="Line 9"/>
          <p:cNvSpPr>
            <a:spLocks noChangeShapeType="1"/>
          </p:cNvSpPr>
          <p:nvPr/>
        </p:nvSpPr>
        <p:spPr bwMode="auto">
          <a:xfrm>
            <a:off x="228600" y="3657600"/>
            <a:ext cx="8686800" cy="0"/>
          </a:xfrm>
          <a:prstGeom prst="line">
            <a:avLst/>
          </a:prstGeom>
          <a:noFill/>
          <a:ln w="76200" cmpd="tri">
            <a:solidFill>
              <a:srgbClr val="FF0000"/>
            </a:solidFill>
            <a:round/>
            <a:headEnd/>
            <a:tailEnd/>
          </a:ln>
        </p:spPr>
        <p:txBody>
          <a:bodyPr/>
          <a:lstStyle/>
          <a:p>
            <a:endParaRPr lang="en-US" dirty="0"/>
          </a:p>
        </p:txBody>
      </p:sp>
      <p:sp>
        <p:nvSpPr>
          <p:cNvPr id="1030" name="Text Box 12"/>
          <p:cNvSpPr txBox="1">
            <a:spLocks noChangeArrowheads="1"/>
          </p:cNvSpPr>
          <p:nvPr/>
        </p:nvSpPr>
        <p:spPr bwMode="auto">
          <a:xfrm>
            <a:off x="4419600" y="6400800"/>
            <a:ext cx="2590800" cy="338554"/>
          </a:xfrm>
          <a:prstGeom prst="rect">
            <a:avLst/>
          </a:prstGeom>
          <a:noFill/>
          <a:ln w="9525">
            <a:noFill/>
            <a:miter lim="800000"/>
            <a:headEnd/>
            <a:tailEnd/>
          </a:ln>
        </p:spPr>
        <p:txBody>
          <a:bodyPr wrap="square">
            <a:spAutoFit/>
          </a:bodyPr>
          <a:lstStyle/>
          <a:p>
            <a:pPr>
              <a:spcBef>
                <a:spcPct val="50000"/>
              </a:spcBef>
            </a:pPr>
            <a:r>
              <a:rPr lang="en-US" sz="1600" b="0" dirty="0" smtClean="0"/>
              <a:t>Revised December 2012</a:t>
            </a:r>
            <a:endParaRPr lang="en-US" sz="1600" b="0" dirty="0"/>
          </a:p>
        </p:txBody>
      </p:sp>
      <p:sp>
        <p:nvSpPr>
          <p:cNvPr id="8" name="TextBox 7"/>
          <p:cNvSpPr txBox="1"/>
          <p:nvPr/>
        </p:nvSpPr>
        <p:spPr>
          <a:xfrm>
            <a:off x="1981200" y="3886200"/>
            <a:ext cx="5791200" cy="2000548"/>
          </a:xfrm>
          <a:prstGeom prst="rect">
            <a:avLst/>
          </a:prstGeom>
          <a:noFill/>
        </p:spPr>
        <p:txBody>
          <a:bodyPr wrap="square" rtlCol="0">
            <a:spAutoFit/>
          </a:bodyPr>
          <a:lstStyle/>
          <a:p>
            <a:pPr algn="l"/>
            <a:r>
              <a:rPr lang="en-US" sz="2400" b="0" dirty="0" smtClean="0"/>
              <a:t>Lynne Mercedes</a:t>
            </a:r>
          </a:p>
          <a:p>
            <a:pPr algn="l"/>
            <a:r>
              <a:rPr lang="en-US" sz="2400" b="0" dirty="0" smtClean="0"/>
              <a:t>Hepatitis Program Director</a:t>
            </a:r>
          </a:p>
          <a:p>
            <a:pPr algn="l"/>
            <a:endParaRPr lang="en-US" sz="2400" b="0" dirty="0" smtClean="0"/>
          </a:p>
          <a:p>
            <a:pPr algn="l"/>
            <a:r>
              <a:rPr lang="en-US" sz="2400" b="0" dirty="0" smtClean="0"/>
              <a:t>Ami Gandhi, MPH</a:t>
            </a:r>
          </a:p>
          <a:p>
            <a:pPr algn="l"/>
            <a:r>
              <a:rPr lang="en-US" sz="2400" b="0" dirty="0" smtClean="0"/>
              <a:t>Viral Hepatitis Prevention Coordinator</a:t>
            </a:r>
            <a:r>
              <a:rPr lang="en-US" sz="2800" b="0" dirty="0" smtClean="0"/>
              <a:t> </a:t>
            </a:r>
            <a:endParaRPr lang="en-US" sz="2800" b="0" dirty="0"/>
          </a:p>
        </p:txBody>
      </p:sp>
      <p:pic>
        <p:nvPicPr>
          <p:cNvPr id="9" name="Picture 8" descr="DPH logo.bmp"/>
          <p:cNvPicPr>
            <a:picLocks noChangeAspect="1"/>
          </p:cNvPicPr>
          <p:nvPr/>
        </p:nvPicPr>
        <p:blipFill>
          <a:blip r:embed="rId5" cstate="print"/>
          <a:stretch>
            <a:fillRect/>
          </a:stretch>
        </p:blipFill>
        <p:spPr>
          <a:xfrm>
            <a:off x="1" y="6082645"/>
            <a:ext cx="1600200" cy="7753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09600" y="304800"/>
            <a:ext cx="7772400" cy="838200"/>
          </a:xfrm>
          <a:prstGeom prst="rect">
            <a:avLst/>
          </a:prstGeom>
          <a:noFill/>
          <a:ln w="9525">
            <a:noFill/>
            <a:miter lim="800000"/>
            <a:headEnd/>
            <a:tailEnd/>
          </a:ln>
        </p:spPr>
        <p:txBody>
          <a:bodyPr anchor="ctr"/>
          <a:lstStyle/>
          <a:p>
            <a:r>
              <a:rPr lang="en-US" sz="3600" dirty="0">
                <a:solidFill>
                  <a:srgbClr val="FFFF00"/>
                </a:solidFill>
              </a:rPr>
              <a:t>Hepatitis A Clinical Features</a:t>
            </a:r>
          </a:p>
        </p:txBody>
      </p:sp>
      <p:sp>
        <p:nvSpPr>
          <p:cNvPr id="3" name="Line 7"/>
          <p:cNvSpPr>
            <a:spLocks noChangeShapeType="1"/>
          </p:cNvSpPr>
          <p:nvPr/>
        </p:nvSpPr>
        <p:spPr bwMode="auto">
          <a:xfrm>
            <a:off x="685800" y="1295400"/>
            <a:ext cx="7696200" cy="0"/>
          </a:xfrm>
          <a:prstGeom prst="line">
            <a:avLst/>
          </a:prstGeom>
          <a:noFill/>
          <a:ln w="38100" cmpd="dbl">
            <a:solidFill>
              <a:srgbClr val="FF0000"/>
            </a:solidFill>
            <a:round/>
            <a:headEnd/>
            <a:tailEnd/>
          </a:ln>
        </p:spPr>
        <p:txBody>
          <a:bodyPr/>
          <a:lstStyle/>
          <a:p>
            <a:endParaRPr lang="en-US" dirty="0"/>
          </a:p>
        </p:txBody>
      </p:sp>
      <p:graphicFrame>
        <p:nvGraphicFramePr>
          <p:cNvPr id="6" name="Content Placeholder 5"/>
          <p:cNvGraphicFramePr>
            <a:graphicFrameLocks noGrp="1"/>
          </p:cNvGraphicFramePr>
          <p:nvPr>
            <p:ph idx="1"/>
          </p:nvPr>
        </p:nvGraphicFramePr>
        <p:xfrm>
          <a:off x="381000" y="1752600"/>
          <a:ext cx="8458200" cy="4865922"/>
        </p:xfrm>
        <a:graphic>
          <a:graphicData uri="http://schemas.openxmlformats.org/drawingml/2006/table">
            <a:tbl>
              <a:tblPr firstRow="1" bandRow="1">
                <a:tableStyleId>{0505E3EF-67EA-436B-97B2-0124C06EBD24}</a:tableStyleId>
              </a:tblPr>
              <a:tblGrid>
                <a:gridCol w="3482788"/>
                <a:gridCol w="4975412"/>
              </a:tblGrid>
              <a:tr h="368794">
                <a:tc>
                  <a:txBody>
                    <a:bodyPr/>
                    <a:lstStyle/>
                    <a:p>
                      <a:r>
                        <a:rPr lang="en-US" sz="2000" b="1" dirty="0" smtClean="0">
                          <a:solidFill>
                            <a:schemeClr val="tx1"/>
                          </a:solidFill>
                          <a:latin typeface="Arial" charset="0"/>
                        </a:rPr>
                        <a:t>Incubation period: </a:t>
                      </a:r>
                      <a:endParaRPr lang="en-US" sz="2000" dirty="0">
                        <a:solidFill>
                          <a:schemeClr val="tx1"/>
                        </a:solidFill>
                      </a:endParaRPr>
                    </a:p>
                  </a:txBody>
                  <a:tcPr anchor="ctr"/>
                </a:tc>
                <a:tc>
                  <a:txBody>
                    <a:bodyPr/>
                    <a:lstStyle/>
                    <a:p>
                      <a:r>
                        <a:rPr lang="en-US" sz="2000" b="0" dirty="0" smtClean="0">
                          <a:solidFill>
                            <a:schemeClr val="tx1"/>
                          </a:solidFill>
                          <a:latin typeface="Arial" charset="0"/>
                        </a:rPr>
                        <a:t>Average 30 days</a:t>
                      </a:r>
                    </a:p>
                    <a:p>
                      <a:r>
                        <a:rPr lang="en-US" sz="2000" b="0" dirty="0" smtClean="0">
                          <a:solidFill>
                            <a:schemeClr val="tx1"/>
                          </a:solidFill>
                          <a:latin typeface="Arial" charset="0"/>
                        </a:rPr>
                        <a:t>Range 15-50 days</a:t>
                      </a:r>
                      <a:endParaRPr lang="en-US" sz="2000" b="0" dirty="0">
                        <a:solidFill>
                          <a:schemeClr val="tx1"/>
                        </a:solidFill>
                      </a:endParaRPr>
                    </a:p>
                  </a:txBody>
                  <a:tcPr anchor="ctr"/>
                </a:tc>
              </a:tr>
              <a:tr h="936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charset="0"/>
                        </a:rPr>
                        <a:t>Jaundice by age  group: 	</a:t>
                      </a:r>
                    </a:p>
                    <a:p>
                      <a:endParaRPr lang="en-US" sz="2000" dirty="0">
                        <a:solidFill>
                          <a:schemeClr val="tx1"/>
                        </a:solidFill>
                      </a:endParaRPr>
                    </a:p>
                  </a:txBody>
                  <a:tcPr anchor="ctr"/>
                </a:tc>
                <a:tc>
                  <a:txBody>
                    <a:bodyPr/>
                    <a:lstStyle/>
                    <a:p>
                      <a:r>
                        <a:rPr lang="en-US" sz="2000" b="0" dirty="0" smtClean="0">
                          <a:solidFill>
                            <a:schemeClr val="tx1"/>
                          </a:solidFill>
                          <a:latin typeface="Arial" charset="0"/>
                        </a:rPr>
                        <a:t> &lt;6 yrs  </a:t>
                      </a:r>
                      <a:r>
                        <a:rPr lang="en-US" sz="2000" b="0" dirty="0" smtClean="0">
                          <a:solidFill>
                            <a:schemeClr val="tx1"/>
                          </a:solidFill>
                          <a:latin typeface="Arial" charset="0"/>
                          <a:sym typeface="Wingdings" pitchFamily="2" charset="2"/>
                        </a:rPr>
                        <a:t>  </a:t>
                      </a:r>
                      <a:r>
                        <a:rPr lang="en-US" sz="2000" b="0" dirty="0" smtClean="0">
                          <a:solidFill>
                            <a:schemeClr val="tx1"/>
                          </a:solidFill>
                          <a:latin typeface="Arial" charset="0"/>
                        </a:rPr>
                        <a:t>&lt;10%</a:t>
                      </a:r>
                    </a:p>
                    <a:p>
                      <a:r>
                        <a:rPr lang="en-US" sz="2000" b="0" dirty="0" smtClean="0">
                          <a:solidFill>
                            <a:schemeClr val="tx1"/>
                          </a:solidFill>
                          <a:latin typeface="Arial" charset="0"/>
                        </a:rPr>
                        <a:t>6-14yrs</a:t>
                      </a:r>
                      <a:r>
                        <a:rPr lang="en-US" sz="2000" b="0" baseline="0" dirty="0" smtClean="0">
                          <a:solidFill>
                            <a:schemeClr val="tx1"/>
                          </a:solidFill>
                          <a:latin typeface="Arial" charset="0"/>
                        </a:rPr>
                        <a:t>  </a:t>
                      </a:r>
                      <a:r>
                        <a:rPr lang="en-US" sz="2000" b="0" baseline="0" dirty="0" smtClean="0">
                          <a:solidFill>
                            <a:schemeClr val="tx1"/>
                          </a:solidFill>
                          <a:latin typeface="Arial" charset="0"/>
                          <a:sym typeface="Wingdings" pitchFamily="2" charset="2"/>
                        </a:rPr>
                        <a:t>  </a:t>
                      </a:r>
                      <a:r>
                        <a:rPr lang="en-US" sz="2000" b="0" dirty="0" smtClean="0">
                          <a:solidFill>
                            <a:schemeClr val="tx1"/>
                          </a:solidFill>
                          <a:latin typeface="Arial" charset="0"/>
                        </a:rPr>
                        <a:t>40-50%</a:t>
                      </a:r>
                    </a:p>
                    <a:p>
                      <a:r>
                        <a:rPr lang="en-US" sz="2000" b="0" dirty="0" smtClean="0">
                          <a:solidFill>
                            <a:schemeClr val="tx1"/>
                          </a:solidFill>
                          <a:latin typeface="Arial" charset="0"/>
                        </a:rPr>
                        <a:t> &gt;14 yrs  </a:t>
                      </a:r>
                      <a:r>
                        <a:rPr lang="en-US" sz="2000" b="0" dirty="0" smtClean="0">
                          <a:solidFill>
                            <a:schemeClr val="tx1"/>
                          </a:solidFill>
                          <a:latin typeface="Arial" charset="0"/>
                          <a:sym typeface="Wingdings" pitchFamily="2" charset="2"/>
                        </a:rPr>
                        <a:t> 7</a:t>
                      </a:r>
                      <a:r>
                        <a:rPr lang="en-US" sz="2000" b="0" dirty="0" smtClean="0">
                          <a:solidFill>
                            <a:schemeClr val="tx1"/>
                          </a:solidFill>
                          <a:latin typeface="Arial" charset="0"/>
                        </a:rPr>
                        <a:t>0-80%</a:t>
                      </a:r>
                      <a:endParaRPr lang="en-US" sz="2000" b="0" dirty="0">
                        <a:solidFill>
                          <a:schemeClr val="tx1"/>
                        </a:solidFill>
                      </a:endParaRPr>
                    </a:p>
                  </a:txBody>
                  <a:tcPr anchor="ctr"/>
                </a:tc>
              </a:tr>
              <a:tr h="1787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charset="0"/>
                        </a:rPr>
                        <a:t>Complications: 		</a:t>
                      </a:r>
                      <a:endParaRPr lang="en-US" sz="20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charset="0"/>
                        </a:rPr>
                        <a:t>Fulminant hepatitis</a:t>
                      </a:r>
                      <a:r>
                        <a:rPr lang="en-US" sz="2000" dirty="0" smtClean="0">
                          <a:solidFill>
                            <a:schemeClr val="tx1"/>
                          </a:solidFill>
                          <a:latin typeface="Arial" charset="0"/>
                        </a:rPr>
                        <a:t> (sudden</a:t>
                      </a:r>
                      <a:r>
                        <a:rPr lang="en-US" sz="2000" i="1" dirty="0" smtClean="0">
                          <a:solidFill>
                            <a:schemeClr val="tx1"/>
                          </a:solidFill>
                          <a:latin typeface="Arial" charset="0"/>
                        </a:rPr>
                        <a:t> </a:t>
                      </a:r>
                      <a:r>
                        <a:rPr lang="en-US" sz="2000" dirty="0" smtClean="0">
                          <a:solidFill>
                            <a:schemeClr val="tx1"/>
                          </a:solidFill>
                          <a:latin typeface="Arial" charset="0"/>
                        </a:rPr>
                        <a:t>severe onset of hepatitis; very painful)                        </a:t>
                      </a:r>
                      <a:r>
                        <a:rPr lang="en-US" sz="2000" b="1" dirty="0" smtClean="0">
                          <a:solidFill>
                            <a:schemeClr val="tx1"/>
                          </a:solidFill>
                          <a:latin typeface="Arial" charset="0"/>
                        </a:rPr>
                        <a:t>Cholestatic hepatitis</a:t>
                      </a:r>
                      <a:r>
                        <a:rPr lang="en-US" sz="2000" dirty="0" smtClean="0">
                          <a:solidFill>
                            <a:schemeClr val="tx1"/>
                          </a:solidFill>
                          <a:latin typeface="Arial" charset="0"/>
                        </a:rPr>
                        <a:t> (liver</a:t>
                      </a:r>
                      <a:r>
                        <a:rPr lang="en-US" sz="2000" baseline="0" dirty="0" smtClean="0">
                          <a:solidFill>
                            <a:schemeClr val="tx1"/>
                          </a:solidFill>
                          <a:latin typeface="Arial" charset="0"/>
                        </a:rPr>
                        <a:t> </a:t>
                      </a:r>
                      <a:r>
                        <a:rPr lang="en-US" sz="2000" dirty="0" smtClean="0">
                          <a:solidFill>
                            <a:schemeClr val="tx1"/>
                          </a:solidFill>
                          <a:latin typeface="Arial" charset="0"/>
                        </a:rPr>
                        <a:t>inflammation due to arrested bile excretion)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charset="0"/>
                        </a:rPr>
                        <a:t>Relapsing hepatitis</a:t>
                      </a:r>
                      <a:r>
                        <a:rPr lang="en-US" sz="2000" dirty="0" smtClean="0">
                          <a:solidFill>
                            <a:schemeClr val="tx1"/>
                          </a:solidFill>
                          <a:latin typeface="Arial" charset="0"/>
                        </a:rPr>
                        <a:t> (liver</a:t>
                      </a:r>
                      <a:r>
                        <a:rPr lang="en-US" sz="2000" baseline="0" dirty="0" smtClean="0">
                          <a:solidFill>
                            <a:schemeClr val="tx1"/>
                          </a:solidFill>
                          <a:latin typeface="Arial" charset="0"/>
                        </a:rPr>
                        <a:t> </a:t>
                      </a:r>
                      <a:r>
                        <a:rPr lang="en-US" sz="2000" dirty="0" smtClean="0">
                          <a:solidFill>
                            <a:schemeClr val="tx1"/>
                          </a:solidFill>
                          <a:latin typeface="Arial" charset="0"/>
                        </a:rPr>
                        <a:t>inflammation occurring after recovery)</a:t>
                      </a:r>
                      <a:endParaRPr lang="en-US" sz="2000" dirty="0">
                        <a:solidFill>
                          <a:schemeClr val="tx1"/>
                        </a:solidFill>
                      </a:endParaRPr>
                    </a:p>
                  </a:txBody>
                  <a:tcPr anchor="ctr"/>
                </a:tc>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charset="0"/>
                        </a:rPr>
                        <a:t>Chronic sequelae:  	</a:t>
                      </a:r>
                      <a:endParaRPr lang="en-US" sz="2000" dirty="0">
                        <a:solidFill>
                          <a:schemeClr val="tx1"/>
                        </a:solidFill>
                      </a:endParaRPr>
                    </a:p>
                  </a:txBody>
                  <a:tcPr anchor="ctr"/>
                </a:tc>
                <a:tc>
                  <a:txBody>
                    <a:bodyPr/>
                    <a:lstStyle/>
                    <a:p>
                      <a:r>
                        <a:rPr lang="en-US" sz="2000" b="0" dirty="0" smtClean="0">
                          <a:solidFill>
                            <a:schemeClr val="tx1"/>
                          </a:solidFill>
                          <a:latin typeface="Arial" charset="0"/>
                        </a:rPr>
                        <a:t>None</a:t>
                      </a:r>
                      <a:endParaRPr lang="en-US" sz="2000" b="0" dirty="0">
                        <a:solidFill>
                          <a:schemeClr val="tx1"/>
                        </a:solidFill>
                      </a:endParaRPr>
                    </a:p>
                  </a:txBody>
                  <a:tcPr anchor="ctr"/>
                </a:tc>
              </a:tr>
              <a:tr h="82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charset="0"/>
                        </a:rPr>
                        <a:t>Re-infection possible after recovery:  </a:t>
                      </a:r>
                      <a:endParaRPr lang="en-US" sz="2000" dirty="0">
                        <a:solidFill>
                          <a:schemeClr val="tx1"/>
                        </a:solidFill>
                      </a:endParaRPr>
                    </a:p>
                  </a:txBody>
                  <a:tcPr anchor="ctr"/>
                </a:tc>
                <a:tc>
                  <a:txBody>
                    <a:bodyPr/>
                    <a:lstStyle/>
                    <a:p>
                      <a:r>
                        <a:rPr lang="en-US" sz="2000" b="0" dirty="0" smtClean="0">
                          <a:solidFill>
                            <a:schemeClr val="tx1"/>
                          </a:solidFill>
                          <a:latin typeface="Arial" charset="0"/>
                        </a:rPr>
                        <a:t>No</a:t>
                      </a:r>
                      <a:endParaRPr lang="en-US" sz="2000" b="0"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295400"/>
          </a:xfrm>
        </p:spPr>
        <p:txBody>
          <a:bodyPr/>
          <a:lstStyle/>
          <a:p>
            <a:pPr algn="l"/>
            <a:r>
              <a:rPr lang="en-US" sz="3600" dirty="0" smtClean="0">
                <a:solidFill>
                  <a:srgbClr val="FFFFFF"/>
                </a:solidFill>
                <a:latin typeface="Arial" charset="0"/>
              </a:rPr>
              <a:t>Based on these serologic findings, what is Ruth’s diagnosis?</a:t>
            </a:r>
            <a:r>
              <a:rPr lang="en-US" sz="3200" dirty="0" smtClean="0">
                <a:latin typeface="Arial" charset="0"/>
              </a:rPr>
              <a:t/>
            </a:r>
            <a:br>
              <a:rPr lang="en-US" sz="3200" dirty="0" smtClean="0">
                <a:latin typeface="Arial" charset="0"/>
              </a:rPr>
            </a:br>
            <a:endParaRPr lang="en-US" sz="3200"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FFFFFF"/>
                </a:solidFill>
                <a:latin typeface="Arial" charset="0"/>
              </a:rPr>
              <a:t>Based on these serologic findings, what is Ruth’s diagnosis?</a:t>
            </a:r>
            <a:endParaRPr lang="en-US" sz="3600" dirty="0">
              <a:solidFill>
                <a:srgbClr val="FFFFFF"/>
              </a:solidFill>
            </a:endParaRPr>
          </a:p>
        </p:txBody>
      </p:sp>
      <p:sp>
        <p:nvSpPr>
          <p:cNvPr id="3" name="TextBox 2"/>
          <p:cNvSpPr txBox="1"/>
          <p:nvPr/>
        </p:nvSpPr>
        <p:spPr>
          <a:xfrm>
            <a:off x="762000" y="2286000"/>
            <a:ext cx="7620000" cy="1323439"/>
          </a:xfrm>
          <a:prstGeom prst="rect">
            <a:avLst/>
          </a:prstGeom>
          <a:noFill/>
        </p:spPr>
        <p:txBody>
          <a:bodyPr wrap="square" rtlCol="0">
            <a:spAutoFit/>
          </a:bodyPr>
          <a:lstStyle/>
          <a:p>
            <a:pPr>
              <a:spcBef>
                <a:spcPct val="50000"/>
              </a:spcBef>
            </a:pPr>
            <a:r>
              <a:rPr lang="en-US" sz="3200" b="0" dirty="0" smtClean="0">
                <a:solidFill>
                  <a:srgbClr val="FFFF00"/>
                </a:solidFill>
              </a:rPr>
              <a:t>Acute hepatitis B</a:t>
            </a:r>
          </a:p>
          <a:p>
            <a:pPr>
              <a:spcBef>
                <a:spcPct val="50000"/>
              </a:spcBef>
            </a:pPr>
            <a:r>
              <a:rPr lang="en-US" sz="3200" b="0" dirty="0" smtClean="0">
                <a:solidFill>
                  <a:srgbClr val="FFFF00"/>
                </a:solidFill>
              </a:rPr>
              <a:t>Possible hepatitis C infection</a:t>
            </a:r>
            <a:endParaRPr lang="en-US" sz="3200" b="0" dirty="0">
              <a:solidFill>
                <a:srgbClr val="FFFF0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FF"/>
                </a:solidFill>
                <a:latin typeface="Arial" pitchFamily="34" charset="0"/>
                <a:cs typeface="Arial" pitchFamily="34" charset="0"/>
              </a:rPr>
              <a:t>What is the next step for Ruth?</a:t>
            </a:r>
            <a:endParaRPr lang="en-US" sz="3600"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990600"/>
          </a:xfrm>
        </p:spPr>
        <p:txBody>
          <a:bodyPr/>
          <a:lstStyle/>
          <a:p>
            <a:r>
              <a:rPr lang="en-US" sz="3600" dirty="0" smtClean="0">
                <a:solidFill>
                  <a:srgbClr val="FFFFFF"/>
                </a:solidFill>
                <a:latin typeface="Arial" pitchFamily="34" charset="0"/>
                <a:cs typeface="Arial" pitchFamily="34" charset="0"/>
              </a:rPr>
              <a:t>What is the next step for Ruth?</a:t>
            </a:r>
            <a:endParaRPr lang="en-US" sz="3600" dirty="0">
              <a:solidFill>
                <a:srgbClr val="FFFFFF"/>
              </a:solidFill>
              <a:latin typeface="Arial" pitchFamily="34" charset="0"/>
              <a:cs typeface="Arial" pitchFamily="34" charset="0"/>
            </a:endParaRPr>
          </a:p>
        </p:txBody>
      </p:sp>
      <p:sp>
        <p:nvSpPr>
          <p:cNvPr id="3" name="TextBox 2"/>
          <p:cNvSpPr txBox="1"/>
          <p:nvPr/>
        </p:nvSpPr>
        <p:spPr>
          <a:xfrm>
            <a:off x="762000" y="1044000"/>
            <a:ext cx="8001000" cy="5509200"/>
          </a:xfrm>
          <a:prstGeom prst="rect">
            <a:avLst/>
          </a:prstGeom>
          <a:noFill/>
        </p:spPr>
        <p:txBody>
          <a:bodyPr wrap="square" rtlCol="0">
            <a:spAutoFit/>
          </a:bodyPr>
          <a:lstStyle/>
          <a:p>
            <a:pPr algn="l"/>
            <a:r>
              <a:rPr lang="en-US" sz="3200" b="0" dirty="0" smtClean="0">
                <a:solidFill>
                  <a:srgbClr val="FFFF00"/>
                </a:solidFill>
              </a:rPr>
              <a:t>Ruth probably has hepatitis C.  She should be referred for additional medical evaluation, including RNA PCR testing to detect presence of the virus.</a:t>
            </a:r>
          </a:p>
          <a:p>
            <a:pPr algn="l"/>
            <a:endParaRPr lang="en-US" sz="3200" b="0" dirty="0" smtClean="0">
              <a:solidFill>
                <a:srgbClr val="FFFF00"/>
              </a:solidFill>
            </a:endParaRPr>
          </a:p>
          <a:p>
            <a:pPr algn="l"/>
            <a:r>
              <a:rPr lang="en-US" sz="3200" b="0" dirty="0" smtClean="0">
                <a:solidFill>
                  <a:srgbClr val="FFFF00"/>
                </a:solidFill>
              </a:rPr>
              <a:t>She should be counseled about follow-up hepatitis B testing in 6 months, to see if she has recovered or is still infected.</a:t>
            </a:r>
          </a:p>
          <a:p>
            <a:pPr algn="l"/>
            <a:endParaRPr lang="en-US" sz="3200" b="0" dirty="0" smtClean="0">
              <a:solidFill>
                <a:srgbClr val="FFFF00"/>
              </a:solidFill>
            </a:endParaRPr>
          </a:p>
          <a:p>
            <a:pPr algn="l"/>
            <a:r>
              <a:rPr lang="en-US" sz="3200" b="0" dirty="0" smtClean="0">
                <a:solidFill>
                  <a:srgbClr val="FFFF00"/>
                </a:solidFill>
              </a:rPr>
              <a:t>Partners should be referred for testing and vaccination.</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7412"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7413"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7414"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7415"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7416"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7417" name="Rectangle 8"/>
          <p:cNvSpPr>
            <a:spLocks noChangeArrowheads="1"/>
          </p:cNvSpPr>
          <p:nvPr/>
        </p:nvSpPr>
        <p:spPr bwMode="auto">
          <a:xfrm>
            <a:off x="490538" y="323850"/>
            <a:ext cx="8188325" cy="1371600"/>
          </a:xfrm>
          <a:prstGeom prst="rect">
            <a:avLst/>
          </a:prstGeom>
          <a:noFill/>
          <a:ln w="12700">
            <a:noFill/>
            <a:miter lim="800000"/>
            <a:headEnd/>
            <a:tailEnd/>
          </a:ln>
        </p:spPr>
        <p:txBody>
          <a:bodyPr lIns="90488" tIns="44450" rIns="90488" bIns="44450" anchor="ctr"/>
          <a:lstStyle/>
          <a:p>
            <a:pPr eaLnBrk="0" hangingPunct="0"/>
            <a:r>
              <a:rPr lang="en-US" sz="3600" dirty="0">
                <a:solidFill>
                  <a:srgbClr val="FAFD00"/>
                </a:solidFill>
              </a:rPr>
              <a:t>Hepatitis D (Delta) Virus</a:t>
            </a:r>
            <a:r>
              <a:rPr lang="en-US" sz="4000" b="0" dirty="0">
                <a:solidFill>
                  <a:srgbClr val="FE9B03"/>
                </a:solidFill>
                <a:latin typeface="ZapfHumnst BT" charset="0"/>
              </a:rPr>
              <a:t/>
            </a:r>
            <a:br>
              <a:rPr lang="en-US" sz="4000" b="0" dirty="0">
                <a:solidFill>
                  <a:srgbClr val="FE9B03"/>
                </a:solidFill>
                <a:latin typeface="ZapfHumnst BT" charset="0"/>
              </a:rPr>
            </a:br>
            <a:endParaRPr lang="en-US" sz="4000" b="0" dirty="0">
              <a:solidFill>
                <a:srgbClr val="FE9B03"/>
              </a:solidFill>
              <a:latin typeface="ZapfHumnst BT" charset="0"/>
            </a:endParaRPr>
          </a:p>
        </p:txBody>
      </p:sp>
      <p:sp>
        <p:nvSpPr>
          <p:cNvPr id="17418" name="Freeform 9"/>
          <p:cNvSpPr>
            <a:spLocks/>
          </p:cNvSpPr>
          <p:nvPr/>
        </p:nvSpPr>
        <p:spPr bwMode="auto">
          <a:xfrm>
            <a:off x="1539875" y="2657475"/>
            <a:ext cx="2289175" cy="2106613"/>
          </a:xfrm>
          <a:custGeom>
            <a:avLst/>
            <a:gdLst>
              <a:gd name="T0" fmla="*/ 1305479 w 1622"/>
              <a:gd name="T1" fmla="*/ 133350 h 1327"/>
              <a:gd name="T2" fmla="*/ 983696 w 1622"/>
              <a:gd name="T3" fmla="*/ 287338 h 1327"/>
              <a:gd name="T4" fmla="*/ 882080 w 1622"/>
              <a:gd name="T5" fmla="*/ 804863 h 1327"/>
              <a:gd name="T6" fmla="*/ 1085312 w 1622"/>
              <a:gd name="T7" fmla="*/ 1397000 h 1327"/>
              <a:gd name="T8" fmla="*/ 1102248 w 1622"/>
              <a:gd name="T9" fmla="*/ 1857376 h 1327"/>
              <a:gd name="T10" fmla="*/ 745182 w 1622"/>
              <a:gd name="T11" fmla="*/ 2105026 h 1327"/>
              <a:gd name="T12" fmla="*/ 492554 w 1622"/>
              <a:gd name="T13" fmla="*/ 1781176 h 1327"/>
              <a:gd name="T14" fmla="*/ 626630 w 1622"/>
              <a:gd name="T15" fmla="*/ 1168400 h 1327"/>
              <a:gd name="T16" fmla="*/ 678849 w 1622"/>
              <a:gd name="T17" fmla="*/ 631825 h 1327"/>
              <a:gd name="T18" fmla="*/ 406463 w 1622"/>
              <a:gd name="T19" fmla="*/ 458788 h 1327"/>
              <a:gd name="T20" fmla="*/ 272386 w 1622"/>
              <a:gd name="T21" fmla="*/ 746125 h 1327"/>
              <a:gd name="T22" fmla="*/ 577233 w 1622"/>
              <a:gd name="T23" fmla="*/ 995363 h 1327"/>
              <a:gd name="T24" fmla="*/ 863733 w 1622"/>
              <a:gd name="T25" fmla="*/ 1300163 h 1327"/>
              <a:gd name="T26" fmla="*/ 829861 w 1622"/>
              <a:gd name="T27" fmla="*/ 1798638 h 1327"/>
              <a:gd name="T28" fmla="*/ 374002 w 1622"/>
              <a:gd name="T29" fmla="*/ 1836738 h 1327"/>
              <a:gd name="T30" fmla="*/ 0 w 1622"/>
              <a:gd name="T31" fmla="*/ 1473200 h 1327"/>
              <a:gd name="T32" fmla="*/ 254039 w 1622"/>
              <a:gd name="T33" fmla="*/ 1128713 h 1327"/>
              <a:gd name="T34" fmla="*/ 660502 w 1622"/>
              <a:gd name="T35" fmla="*/ 822325 h 1327"/>
              <a:gd name="T36" fmla="*/ 1066964 w 1622"/>
              <a:gd name="T37" fmla="*/ 439738 h 1327"/>
              <a:gd name="T38" fmla="*/ 948413 w 1622"/>
              <a:gd name="T39" fmla="*/ 74613 h 1327"/>
              <a:gd name="T40" fmla="*/ 678849 w 1622"/>
              <a:gd name="T41" fmla="*/ 306388 h 1327"/>
              <a:gd name="T42" fmla="*/ 983696 w 1622"/>
              <a:gd name="T43" fmla="*/ 785813 h 1327"/>
              <a:gd name="T44" fmla="*/ 1356287 w 1622"/>
              <a:gd name="T45" fmla="*/ 1223963 h 1327"/>
              <a:gd name="T46" fmla="*/ 1610326 w 1622"/>
              <a:gd name="T47" fmla="*/ 1684338 h 1327"/>
              <a:gd name="T48" fmla="*/ 1371811 w 1622"/>
              <a:gd name="T49" fmla="*/ 2030413 h 1327"/>
              <a:gd name="T50" fmla="*/ 1151644 w 1622"/>
              <a:gd name="T51" fmla="*/ 1646238 h 1327"/>
              <a:gd name="T52" fmla="*/ 1253260 w 1622"/>
              <a:gd name="T53" fmla="*/ 1149350 h 1327"/>
              <a:gd name="T54" fmla="*/ 1644198 w 1622"/>
              <a:gd name="T55" fmla="*/ 976313 h 1327"/>
              <a:gd name="T56" fmla="*/ 2001264 w 1622"/>
              <a:gd name="T57" fmla="*/ 1244600 h 1327"/>
              <a:gd name="T58" fmla="*/ 2169212 w 1622"/>
              <a:gd name="T59" fmla="*/ 1741488 h 1327"/>
              <a:gd name="T60" fmla="*/ 1965981 w 1622"/>
              <a:gd name="T61" fmla="*/ 2105026 h 1327"/>
              <a:gd name="T62" fmla="*/ 1711942 w 1622"/>
              <a:gd name="T63" fmla="*/ 1762126 h 1327"/>
              <a:gd name="T64" fmla="*/ 1949045 w 1622"/>
              <a:gd name="T65" fmla="*/ 1397000 h 1327"/>
              <a:gd name="T66" fmla="*/ 2253892 w 1622"/>
              <a:gd name="T67" fmla="*/ 1033463 h 1327"/>
              <a:gd name="T68" fmla="*/ 2186148 w 1622"/>
              <a:gd name="T69" fmla="*/ 439738 h 1327"/>
              <a:gd name="T70" fmla="*/ 1779686 w 1622"/>
              <a:gd name="T71" fmla="*/ 363538 h 1327"/>
              <a:gd name="T72" fmla="*/ 1559518 w 1622"/>
              <a:gd name="T73" fmla="*/ 765175 h 1327"/>
              <a:gd name="T74" fmla="*/ 1610326 w 1622"/>
              <a:gd name="T75" fmla="*/ 1168400 h 1327"/>
              <a:gd name="T76" fmla="*/ 1830493 w 1622"/>
              <a:gd name="T77" fmla="*/ 1014413 h 1327"/>
              <a:gd name="T78" fmla="*/ 1695006 w 1622"/>
              <a:gd name="T79" fmla="*/ 650875 h 1327"/>
              <a:gd name="T80" fmla="*/ 1237735 w 1622"/>
              <a:gd name="T81" fmla="*/ 306388 h 1327"/>
              <a:gd name="T82" fmla="*/ 1339351 w 1622"/>
              <a:gd name="T83" fmla="*/ 0 h 1327"/>
              <a:gd name="T84" fmla="*/ 1525646 w 1622"/>
              <a:gd name="T85" fmla="*/ 228600 h 1327"/>
              <a:gd name="T86" fmla="*/ 1356287 w 1622"/>
              <a:gd name="T87" fmla="*/ 592138 h 1327"/>
              <a:gd name="T88" fmla="*/ 1102248 w 1622"/>
              <a:gd name="T89" fmla="*/ 363538 h 1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22"/>
              <a:gd name="T136" fmla="*/ 0 h 1327"/>
              <a:gd name="T137" fmla="*/ 1622 w 1622"/>
              <a:gd name="T138" fmla="*/ 1327 h 13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22" h="1327">
                <a:moveTo>
                  <a:pt x="900" y="181"/>
                </a:moveTo>
                <a:lnTo>
                  <a:pt x="937" y="132"/>
                </a:lnTo>
                <a:lnTo>
                  <a:pt x="925" y="84"/>
                </a:lnTo>
                <a:lnTo>
                  <a:pt x="865" y="72"/>
                </a:lnTo>
                <a:lnTo>
                  <a:pt x="781" y="109"/>
                </a:lnTo>
                <a:lnTo>
                  <a:pt x="697" y="181"/>
                </a:lnTo>
                <a:lnTo>
                  <a:pt x="637" y="277"/>
                </a:lnTo>
                <a:lnTo>
                  <a:pt x="625" y="410"/>
                </a:lnTo>
                <a:lnTo>
                  <a:pt x="625" y="507"/>
                </a:lnTo>
                <a:lnTo>
                  <a:pt x="672" y="651"/>
                </a:lnTo>
                <a:lnTo>
                  <a:pt x="721" y="784"/>
                </a:lnTo>
                <a:lnTo>
                  <a:pt x="769" y="880"/>
                </a:lnTo>
                <a:lnTo>
                  <a:pt x="793" y="976"/>
                </a:lnTo>
                <a:lnTo>
                  <a:pt x="805" y="1073"/>
                </a:lnTo>
                <a:lnTo>
                  <a:pt x="781" y="1170"/>
                </a:lnTo>
                <a:lnTo>
                  <a:pt x="733" y="1266"/>
                </a:lnTo>
                <a:lnTo>
                  <a:pt x="612" y="1314"/>
                </a:lnTo>
                <a:lnTo>
                  <a:pt x="528" y="1326"/>
                </a:lnTo>
                <a:lnTo>
                  <a:pt x="456" y="1314"/>
                </a:lnTo>
                <a:lnTo>
                  <a:pt x="360" y="1266"/>
                </a:lnTo>
                <a:lnTo>
                  <a:pt x="349" y="1122"/>
                </a:lnTo>
                <a:lnTo>
                  <a:pt x="384" y="1001"/>
                </a:lnTo>
                <a:lnTo>
                  <a:pt x="409" y="856"/>
                </a:lnTo>
                <a:lnTo>
                  <a:pt x="444" y="736"/>
                </a:lnTo>
                <a:lnTo>
                  <a:pt x="468" y="602"/>
                </a:lnTo>
                <a:lnTo>
                  <a:pt x="504" y="495"/>
                </a:lnTo>
                <a:lnTo>
                  <a:pt x="481" y="398"/>
                </a:lnTo>
                <a:lnTo>
                  <a:pt x="456" y="325"/>
                </a:lnTo>
                <a:lnTo>
                  <a:pt x="396" y="289"/>
                </a:lnTo>
                <a:lnTo>
                  <a:pt x="288" y="289"/>
                </a:lnTo>
                <a:lnTo>
                  <a:pt x="228" y="313"/>
                </a:lnTo>
                <a:lnTo>
                  <a:pt x="180" y="373"/>
                </a:lnTo>
                <a:lnTo>
                  <a:pt x="193" y="470"/>
                </a:lnTo>
                <a:lnTo>
                  <a:pt x="265" y="542"/>
                </a:lnTo>
                <a:lnTo>
                  <a:pt x="337" y="602"/>
                </a:lnTo>
                <a:lnTo>
                  <a:pt x="409" y="627"/>
                </a:lnTo>
                <a:lnTo>
                  <a:pt x="481" y="651"/>
                </a:lnTo>
                <a:lnTo>
                  <a:pt x="553" y="724"/>
                </a:lnTo>
                <a:lnTo>
                  <a:pt x="612" y="819"/>
                </a:lnTo>
                <a:lnTo>
                  <a:pt x="637" y="916"/>
                </a:lnTo>
                <a:lnTo>
                  <a:pt x="637" y="1037"/>
                </a:lnTo>
                <a:lnTo>
                  <a:pt x="588" y="1133"/>
                </a:lnTo>
                <a:lnTo>
                  <a:pt x="504" y="1170"/>
                </a:lnTo>
                <a:lnTo>
                  <a:pt x="396" y="1182"/>
                </a:lnTo>
                <a:lnTo>
                  <a:pt x="265" y="1157"/>
                </a:lnTo>
                <a:lnTo>
                  <a:pt x="144" y="1097"/>
                </a:lnTo>
                <a:lnTo>
                  <a:pt x="35" y="1025"/>
                </a:lnTo>
                <a:lnTo>
                  <a:pt x="0" y="928"/>
                </a:lnTo>
                <a:lnTo>
                  <a:pt x="12" y="832"/>
                </a:lnTo>
                <a:lnTo>
                  <a:pt x="96" y="771"/>
                </a:lnTo>
                <a:lnTo>
                  <a:pt x="180" y="711"/>
                </a:lnTo>
                <a:lnTo>
                  <a:pt x="288" y="651"/>
                </a:lnTo>
                <a:lnTo>
                  <a:pt x="372" y="590"/>
                </a:lnTo>
                <a:lnTo>
                  <a:pt x="468" y="518"/>
                </a:lnTo>
                <a:lnTo>
                  <a:pt x="588" y="433"/>
                </a:lnTo>
                <a:lnTo>
                  <a:pt x="697" y="350"/>
                </a:lnTo>
                <a:lnTo>
                  <a:pt x="756" y="277"/>
                </a:lnTo>
                <a:lnTo>
                  <a:pt x="781" y="181"/>
                </a:lnTo>
                <a:lnTo>
                  <a:pt x="733" y="109"/>
                </a:lnTo>
                <a:lnTo>
                  <a:pt x="672" y="47"/>
                </a:lnTo>
                <a:lnTo>
                  <a:pt x="588" y="35"/>
                </a:lnTo>
                <a:lnTo>
                  <a:pt x="504" y="109"/>
                </a:lnTo>
                <a:lnTo>
                  <a:pt x="481" y="193"/>
                </a:lnTo>
                <a:lnTo>
                  <a:pt x="516" y="301"/>
                </a:lnTo>
                <a:lnTo>
                  <a:pt x="588" y="373"/>
                </a:lnTo>
                <a:lnTo>
                  <a:pt x="697" y="495"/>
                </a:lnTo>
                <a:lnTo>
                  <a:pt x="781" y="579"/>
                </a:lnTo>
                <a:lnTo>
                  <a:pt x="877" y="675"/>
                </a:lnTo>
                <a:lnTo>
                  <a:pt x="961" y="771"/>
                </a:lnTo>
                <a:lnTo>
                  <a:pt x="1044" y="856"/>
                </a:lnTo>
                <a:lnTo>
                  <a:pt x="1117" y="976"/>
                </a:lnTo>
                <a:lnTo>
                  <a:pt x="1141" y="1061"/>
                </a:lnTo>
                <a:lnTo>
                  <a:pt x="1117" y="1170"/>
                </a:lnTo>
                <a:lnTo>
                  <a:pt x="1069" y="1254"/>
                </a:lnTo>
                <a:lnTo>
                  <a:pt x="972" y="1279"/>
                </a:lnTo>
                <a:lnTo>
                  <a:pt x="888" y="1242"/>
                </a:lnTo>
                <a:lnTo>
                  <a:pt x="828" y="1170"/>
                </a:lnTo>
                <a:lnTo>
                  <a:pt x="816" y="1037"/>
                </a:lnTo>
                <a:lnTo>
                  <a:pt x="805" y="893"/>
                </a:lnTo>
                <a:lnTo>
                  <a:pt x="828" y="808"/>
                </a:lnTo>
                <a:lnTo>
                  <a:pt x="888" y="724"/>
                </a:lnTo>
                <a:lnTo>
                  <a:pt x="985" y="675"/>
                </a:lnTo>
                <a:lnTo>
                  <a:pt x="1069" y="627"/>
                </a:lnTo>
                <a:lnTo>
                  <a:pt x="1165" y="615"/>
                </a:lnTo>
                <a:lnTo>
                  <a:pt x="1261" y="639"/>
                </a:lnTo>
                <a:lnTo>
                  <a:pt x="1357" y="724"/>
                </a:lnTo>
                <a:lnTo>
                  <a:pt x="1418" y="784"/>
                </a:lnTo>
                <a:lnTo>
                  <a:pt x="1465" y="880"/>
                </a:lnTo>
                <a:lnTo>
                  <a:pt x="1502" y="976"/>
                </a:lnTo>
                <a:lnTo>
                  <a:pt x="1537" y="1097"/>
                </a:lnTo>
                <a:lnTo>
                  <a:pt x="1525" y="1218"/>
                </a:lnTo>
                <a:lnTo>
                  <a:pt x="1465" y="1302"/>
                </a:lnTo>
                <a:lnTo>
                  <a:pt x="1393" y="1326"/>
                </a:lnTo>
                <a:lnTo>
                  <a:pt x="1297" y="1302"/>
                </a:lnTo>
                <a:lnTo>
                  <a:pt x="1225" y="1206"/>
                </a:lnTo>
                <a:lnTo>
                  <a:pt x="1213" y="1110"/>
                </a:lnTo>
                <a:lnTo>
                  <a:pt x="1225" y="1001"/>
                </a:lnTo>
                <a:lnTo>
                  <a:pt x="1309" y="941"/>
                </a:lnTo>
                <a:lnTo>
                  <a:pt x="1381" y="880"/>
                </a:lnTo>
                <a:lnTo>
                  <a:pt x="1453" y="819"/>
                </a:lnTo>
                <a:lnTo>
                  <a:pt x="1537" y="736"/>
                </a:lnTo>
                <a:lnTo>
                  <a:pt x="1597" y="651"/>
                </a:lnTo>
                <a:lnTo>
                  <a:pt x="1621" y="507"/>
                </a:lnTo>
                <a:lnTo>
                  <a:pt x="1597" y="361"/>
                </a:lnTo>
                <a:lnTo>
                  <a:pt x="1549" y="277"/>
                </a:lnTo>
                <a:lnTo>
                  <a:pt x="1465" y="217"/>
                </a:lnTo>
                <a:lnTo>
                  <a:pt x="1381" y="204"/>
                </a:lnTo>
                <a:lnTo>
                  <a:pt x="1261" y="229"/>
                </a:lnTo>
                <a:lnTo>
                  <a:pt x="1177" y="313"/>
                </a:lnTo>
                <a:lnTo>
                  <a:pt x="1141" y="422"/>
                </a:lnTo>
                <a:lnTo>
                  <a:pt x="1105" y="482"/>
                </a:lnTo>
                <a:lnTo>
                  <a:pt x="1093" y="579"/>
                </a:lnTo>
                <a:lnTo>
                  <a:pt x="1093" y="675"/>
                </a:lnTo>
                <a:lnTo>
                  <a:pt x="1141" y="736"/>
                </a:lnTo>
                <a:lnTo>
                  <a:pt x="1213" y="736"/>
                </a:lnTo>
                <a:lnTo>
                  <a:pt x="1285" y="687"/>
                </a:lnTo>
                <a:lnTo>
                  <a:pt x="1297" y="639"/>
                </a:lnTo>
                <a:lnTo>
                  <a:pt x="1297" y="530"/>
                </a:lnTo>
                <a:lnTo>
                  <a:pt x="1249" y="458"/>
                </a:lnTo>
                <a:lnTo>
                  <a:pt x="1201" y="410"/>
                </a:lnTo>
                <a:lnTo>
                  <a:pt x="1081" y="313"/>
                </a:lnTo>
                <a:lnTo>
                  <a:pt x="961" y="253"/>
                </a:lnTo>
                <a:lnTo>
                  <a:pt x="877" y="193"/>
                </a:lnTo>
                <a:lnTo>
                  <a:pt x="841" y="132"/>
                </a:lnTo>
                <a:lnTo>
                  <a:pt x="888" y="47"/>
                </a:lnTo>
                <a:lnTo>
                  <a:pt x="949" y="0"/>
                </a:lnTo>
                <a:lnTo>
                  <a:pt x="1033" y="24"/>
                </a:lnTo>
                <a:lnTo>
                  <a:pt x="1069" y="84"/>
                </a:lnTo>
                <a:lnTo>
                  <a:pt x="1081" y="144"/>
                </a:lnTo>
                <a:lnTo>
                  <a:pt x="1081" y="217"/>
                </a:lnTo>
                <a:lnTo>
                  <a:pt x="1033" y="325"/>
                </a:lnTo>
                <a:lnTo>
                  <a:pt x="961" y="373"/>
                </a:lnTo>
                <a:lnTo>
                  <a:pt x="877" y="373"/>
                </a:lnTo>
                <a:lnTo>
                  <a:pt x="816" y="338"/>
                </a:lnTo>
                <a:lnTo>
                  <a:pt x="781" y="229"/>
                </a:lnTo>
                <a:lnTo>
                  <a:pt x="781" y="132"/>
                </a:lnTo>
                <a:lnTo>
                  <a:pt x="853" y="109"/>
                </a:lnTo>
              </a:path>
            </a:pathLst>
          </a:custGeom>
          <a:noFill/>
          <a:ln w="50800" cap="rnd" cmpd="sng">
            <a:solidFill>
              <a:srgbClr val="FF6633"/>
            </a:solidFill>
            <a:prstDash val="solid"/>
            <a:round/>
            <a:headEnd type="none" w="med" len="med"/>
            <a:tailEnd type="none" w="med" len="med"/>
          </a:ln>
        </p:spPr>
        <p:txBody>
          <a:bodyPr/>
          <a:lstStyle/>
          <a:p>
            <a:endParaRPr lang="en-US" dirty="0"/>
          </a:p>
        </p:txBody>
      </p:sp>
      <p:sp>
        <p:nvSpPr>
          <p:cNvPr id="17419" name="Oval 10"/>
          <p:cNvSpPr>
            <a:spLocks noChangeArrowheads="1"/>
          </p:cNvSpPr>
          <p:nvPr/>
        </p:nvSpPr>
        <p:spPr bwMode="auto">
          <a:xfrm>
            <a:off x="896938" y="1695450"/>
            <a:ext cx="3708400" cy="4103688"/>
          </a:xfrm>
          <a:prstGeom prst="ellipse">
            <a:avLst/>
          </a:prstGeom>
          <a:noFill/>
          <a:ln w="76200">
            <a:solidFill>
              <a:srgbClr val="F6BF69"/>
            </a:solidFill>
            <a:round/>
            <a:headEnd/>
            <a:tailEnd/>
          </a:ln>
        </p:spPr>
        <p:txBody>
          <a:bodyPr wrap="none" anchor="ctr"/>
          <a:lstStyle/>
          <a:p>
            <a:endParaRPr lang="en-US" dirty="0"/>
          </a:p>
        </p:txBody>
      </p:sp>
      <p:sp>
        <p:nvSpPr>
          <p:cNvPr id="17420" name="Line 11"/>
          <p:cNvSpPr>
            <a:spLocks noChangeShapeType="1"/>
          </p:cNvSpPr>
          <p:nvPr/>
        </p:nvSpPr>
        <p:spPr bwMode="auto">
          <a:xfrm>
            <a:off x="982663" y="1543050"/>
            <a:ext cx="1270000" cy="1200150"/>
          </a:xfrm>
          <a:prstGeom prst="line">
            <a:avLst/>
          </a:prstGeom>
          <a:noFill/>
          <a:ln w="50800">
            <a:solidFill>
              <a:srgbClr val="FFFFFF"/>
            </a:solidFill>
            <a:round/>
            <a:headEnd/>
            <a:tailEnd/>
          </a:ln>
        </p:spPr>
        <p:txBody>
          <a:bodyPr/>
          <a:lstStyle/>
          <a:p>
            <a:endParaRPr lang="en-US" dirty="0"/>
          </a:p>
        </p:txBody>
      </p:sp>
      <p:sp>
        <p:nvSpPr>
          <p:cNvPr id="17421" name="Line 12"/>
          <p:cNvSpPr>
            <a:spLocks noChangeShapeType="1"/>
          </p:cNvSpPr>
          <p:nvPr/>
        </p:nvSpPr>
        <p:spPr bwMode="auto">
          <a:xfrm>
            <a:off x="3675063" y="4713288"/>
            <a:ext cx="457200" cy="792162"/>
          </a:xfrm>
          <a:prstGeom prst="line">
            <a:avLst/>
          </a:prstGeom>
          <a:noFill/>
          <a:ln w="50800">
            <a:solidFill>
              <a:srgbClr val="FFFFFF"/>
            </a:solidFill>
            <a:round/>
            <a:headEnd/>
            <a:tailEnd/>
          </a:ln>
        </p:spPr>
        <p:txBody>
          <a:bodyPr/>
          <a:lstStyle/>
          <a:p>
            <a:endParaRPr lang="en-US" dirty="0"/>
          </a:p>
        </p:txBody>
      </p:sp>
      <p:sp>
        <p:nvSpPr>
          <p:cNvPr id="17422" name="Line 13"/>
          <p:cNvSpPr>
            <a:spLocks noChangeShapeType="1"/>
          </p:cNvSpPr>
          <p:nvPr/>
        </p:nvSpPr>
        <p:spPr bwMode="auto">
          <a:xfrm flipH="1">
            <a:off x="3725863" y="1485900"/>
            <a:ext cx="320675" cy="457200"/>
          </a:xfrm>
          <a:prstGeom prst="line">
            <a:avLst/>
          </a:prstGeom>
          <a:noFill/>
          <a:ln w="50800">
            <a:solidFill>
              <a:srgbClr val="FFFFFF"/>
            </a:solidFill>
            <a:round/>
            <a:headEnd/>
            <a:tailEnd/>
          </a:ln>
        </p:spPr>
        <p:txBody>
          <a:bodyPr/>
          <a:lstStyle/>
          <a:p>
            <a:endParaRPr lang="en-US" dirty="0"/>
          </a:p>
        </p:txBody>
      </p:sp>
      <p:sp>
        <p:nvSpPr>
          <p:cNvPr id="17423" name="Rectangle 14"/>
          <p:cNvSpPr>
            <a:spLocks noChangeArrowheads="1"/>
          </p:cNvSpPr>
          <p:nvPr/>
        </p:nvSpPr>
        <p:spPr bwMode="auto">
          <a:xfrm>
            <a:off x="3455988" y="1187450"/>
            <a:ext cx="2333625" cy="515938"/>
          </a:xfrm>
          <a:prstGeom prst="rect">
            <a:avLst/>
          </a:prstGeom>
          <a:noFill/>
          <a:ln w="12700">
            <a:noFill/>
            <a:miter lim="800000"/>
            <a:headEnd/>
            <a:tailEnd/>
          </a:ln>
        </p:spPr>
        <p:txBody>
          <a:bodyPr lIns="90488" tIns="44450" rIns="90488" bIns="44450">
            <a:spAutoFit/>
          </a:bodyPr>
          <a:lstStyle/>
          <a:p>
            <a:pPr eaLnBrk="0" hangingPunct="0"/>
            <a:r>
              <a:rPr lang="en-US" sz="2800" dirty="0"/>
              <a:t>HBsAg</a:t>
            </a:r>
          </a:p>
        </p:txBody>
      </p:sp>
      <p:sp>
        <p:nvSpPr>
          <p:cNvPr id="17424" name="Rectangle 15"/>
          <p:cNvSpPr>
            <a:spLocks noChangeArrowheads="1"/>
          </p:cNvSpPr>
          <p:nvPr/>
        </p:nvSpPr>
        <p:spPr bwMode="auto">
          <a:xfrm>
            <a:off x="3336925" y="5568950"/>
            <a:ext cx="2333625" cy="515938"/>
          </a:xfrm>
          <a:prstGeom prst="rect">
            <a:avLst/>
          </a:prstGeom>
          <a:noFill/>
          <a:ln w="12700">
            <a:noFill/>
            <a:miter lim="800000"/>
            <a:headEnd/>
            <a:tailEnd/>
          </a:ln>
        </p:spPr>
        <p:txBody>
          <a:bodyPr lIns="90488" tIns="44450" rIns="90488" bIns="44450">
            <a:spAutoFit/>
          </a:bodyPr>
          <a:lstStyle/>
          <a:p>
            <a:pPr eaLnBrk="0" hangingPunct="0"/>
            <a:r>
              <a:rPr lang="en-US" sz="2800" dirty="0"/>
              <a:t>RNA</a:t>
            </a:r>
          </a:p>
        </p:txBody>
      </p:sp>
      <p:sp>
        <p:nvSpPr>
          <p:cNvPr id="17425" name="Rectangle 16"/>
          <p:cNvSpPr>
            <a:spLocks noChangeArrowheads="1"/>
          </p:cNvSpPr>
          <p:nvPr/>
        </p:nvSpPr>
        <p:spPr bwMode="auto">
          <a:xfrm>
            <a:off x="222250" y="1149350"/>
            <a:ext cx="2333625" cy="515938"/>
          </a:xfrm>
          <a:prstGeom prst="rect">
            <a:avLst/>
          </a:prstGeom>
          <a:noFill/>
          <a:ln w="12700">
            <a:noFill/>
            <a:miter lim="800000"/>
            <a:headEnd/>
            <a:tailEnd/>
          </a:ln>
        </p:spPr>
        <p:txBody>
          <a:bodyPr lIns="90488" tIns="44450" rIns="90488" bIns="44450">
            <a:spAutoFit/>
          </a:bodyPr>
          <a:lstStyle/>
          <a:p>
            <a:pPr eaLnBrk="0" hangingPunct="0"/>
            <a:r>
              <a:rPr lang="en-US" sz="2800" dirty="0">
                <a:latin typeface="Symbol" pitchFamily="18" charset="2"/>
              </a:rPr>
              <a:t>d</a:t>
            </a:r>
            <a:r>
              <a:rPr lang="en-US" sz="2800" dirty="0"/>
              <a:t> antigen</a:t>
            </a:r>
          </a:p>
        </p:txBody>
      </p:sp>
      <p:graphicFrame>
        <p:nvGraphicFramePr>
          <p:cNvPr id="17410" name="Object 17">
            <a:hlinkClick r:id="" action="ppaction://ole?verb=0"/>
          </p:cNvPr>
          <p:cNvGraphicFramePr>
            <a:graphicFrameLocks/>
          </p:cNvGraphicFramePr>
          <p:nvPr/>
        </p:nvGraphicFramePr>
        <p:xfrm>
          <a:off x="5316538" y="1557338"/>
          <a:ext cx="3365500" cy="4273550"/>
        </p:xfrm>
        <a:graphic>
          <a:graphicData uri="http://schemas.openxmlformats.org/presentationml/2006/ole">
            <p:oleObj spid="_x0000_s17410" r:id="rId4" imgW="3363840" imgH="4271760" progId="">
              <p:embed/>
            </p:oleObj>
          </a:graphicData>
        </a:graphic>
      </p:graphicFrame>
      <p:sp>
        <p:nvSpPr>
          <p:cNvPr id="17426" name="Rectangle 18"/>
          <p:cNvSpPr>
            <a:spLocks noChangeArrowheads="1"/>
          </p:cNvSpPr>
          <p:nvPr/>
        </p:nvSpPr>
        <p:spPr bwMode="auto">
          <a:xfrm>
            <a:off x="412750" y="349250"/>
            <a:ext cx="8404225" cy="5702300"/>
          </a:xfrm>
          <a:prstGeom prst="rect">
            <a:avLst/>
          </a:prstGeom>
          <a:noFill/>
          <a:ln w="50800">
            <a:solidFill>
              <a:schemeClr val="hlink"/>
            </a:solidFill>
            <a:miter lim="800000"/>
            <a:headEnd/>
            <a:tailEnd/>
          </a:ln>
        </p:spPr>
        <p:txBody>
          <a:bodyPr wrap="none" anchor="ctr"/>
          <a:lstStyle/>
          <a:p>
            <a:endParaRPr lang="en-US" dirty="0"/>
          </a:p>
        </p:txBody>
      </p:sp>
      <p:sp>
        <p:nvSpPr>
          <p:cNvPr id="17427" name="Rectangle 20"/>
          <p:cNvSpPr>
            <a:spLocks noChangeArrowheads="1"/>
          </p:cNvSpPr>
          <p:nvPr/>
        </p:nvSpPr>
        <p:spPr bwMode="auto">
          <a:xfrm>
            <a:off x="5334000" y="1600200"/>
            <a:ext cx="3276600" cy="4191000"/>
          </a:xfrm>
          <a:prstGeom prst="rect">
            <a:avLst/>
          </a:prstGeom>
          <a:noFill/>
          <a:ln w="50800">
            <a:solidFill>
              <a:schemeClr val="hlink"/>
            </a:solidFill>
            <a:miter lim="800000"/>
            <a:headEnd/>
            <a:tailEnd/>
          </a:ln>
        </p:spPr>
        <p:txBody>
          <a:bodyPr wrap="none" anchor="ctr"/>
          <a:lstStyle/>
          <a:p>
            <a:endParaRPr lang="en-US" dirty="0"/>
          </a:p>
        </p:txBody>
      </p:sp>
    </p:spTree>
  </p:cSld>
  <p:clrMapOvr>
    <a:masterClrMapping/>
  </p:clrMapOvr>
  <p:transition>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3187"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3188"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3189"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3190"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3191"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3192" name="Rectangle 8"/>
          <p:cNvSpPr>
            <a:spLocks noChangeArrowheads="1"/>
          </p:cNvSpPr>
          <p:nvPr/>
        </p:nvSpPr>
        <p:spPr bwMode="auto">
          <a:xfrm>
            <a:off x="998538" y="1752600"/>
            <a:ext cx="7535862" cy="3429000"/>
          </a:xfrm>
          <a:prstGeom prst="rect">
            <a:avLst/>
          </a:prstGeom>
          <a:noFill/>
          <a:ln w="12700">
            <a:noFill/>
            <a:miter lim="800000"/>
            <a:headEnd/>
            <a:tailEnd/>
          </a:ln>
        </p:spPr>
        <p:txBody>
          <a:bodyPr lIns="90488" tIns="44450" rIns="90488" bIns="44450"/>
          <a:lstStyle/>
          <a:p>
            <a:pPr marL="342900" indent="-342900" algn="l" eaLnBrk="0" hangingPunct="0">
              <a:lnSpc>
                <a:spcPct val="90000"/>
              </a:lnSpc>
              <a:spcBef>
                <a:spcPct val="20000"/>
              </a:spcBef>
              <a:buClr>
                <a:srgbClr val="FF0000"/>
              </a:buClr>
              <a:buSzPct val="100000"/>
              <a:buFontTx/>
              <a:buChar char="•"/>
            </a:pPr>
            <a:r>
              <a:rPr lang="en-US" sz="2800" b="0" dirty="0"/>
              <a:t>Coinfection</a:t>
            </a:r>
          </a:p>
          <a:p>
            <a:pPr marL="742950" lvl="1" indent="-285750" algn="l" eaLnBrk="0" hangingPunct="0">
              <a:lnSpc>
                <a:spcPct val="90000"/>
              </a:lnSpc>
              <a:spcBef>
                <a:spcPct val="20000"/>
              </a:spcBef>
              <a:buClr>
                <a:srgbClr val="FF9900"/>
              </a:buClr>
              <a:buSzPct val="100000"/>
              <a:buFontTx/>
              <a:buChar char="–"/>
            </a:pPr>
            <a:r>
              <a:rPr lang="en-US" sz="2800" b="0" dirty="0">
                <a:solidFill>
                  <a:srgbClr val="FFFF00"/>
                </a:solidFill>
                <a:latin typeface="ZapfHumnst BT" charset="0"/>
              </a:rPr>
              <a:t>severe acute disease</a:t>
            </a:r>
          </a:p>
          <a:p>
            <a:pPr marL="742950" lvl="1" indent="-285750" algn="l" eaLnBrk="0" hangingPunct="0">
              <a:lnSpc>
                <a:spcPct val="90000"/>
              </a:lnSpc>
              <a:spcBef>
                <a:spcPct val="20000"/>
              </a:spcBef>
              <a:buClr>
                <a:srgbClr val="FF9900"/>
              </a:buClr>
              <a:buSzPct val="100000"/>
              <a:buFontTx/>
              <a:buChar char="–"/>
            </a:pPr>
            <a:r>
              <a:rPr lang="en-US" sz="2800" b="0" dirty="0">
                <a:solidFill>
                  <a:srgbClr val="FFFF00"/>
                </a:solidFill>
                <a:latin typeface="ZapfHumnst BT" charset="0"/>
              </a:rPr>
              <a:t>low risk of chronic infection</a:t>
            </a:r>
          </a:p>
          <a:p>
            <a:pPr marL="742950" lvl="1" indent="-285750" algn="l" eaLnBrk="0" hangingPunct="0">
              <a:lnSpc>
                <a:spcPct val="90000"/>
              </a:lnSpc>
              <a:spcBef>
                <a:spcPct val="20000"/>
              </a:spcBef>
              <a:buClr>
                <a:srgbClr val="FF9900"/>
              </a:buClr>
              <a:buSzPct val="100000"/>
            </a:pPr>
            <a:endParaRPr lang="en-US" sz="2800" b="0" dirty="0">
              <a:solidFill>
                <a:srgbClr val="FFFF00"/>
              </a:solidFill>
              <a:latin typeface="ZapfHumnst BT" charset="0"/>
            </a:endParaRPr>
          </a:p>
          <a:p>
            <a:pPr marL="342900" indent="-342900" algn="l" eaLnBrk="0" hangingPunct="0">
              <a:lnSpc>
                <a:spcPct val="90000"/>
              </a:lnSpc>
              <a:spcBef>
                <a:spcPct val="20000"/>
              </a:spcBef>
              <a:buClr>
                <a:srgbClr val="FF0000"/>
              </a:buClr>
              <a:buSzPct val="100000"/>
              <a:buFontTx/>
              <a:buChar char="•"/>
            </a:pPr>
            <a:r>
              <a:rPr lang="en-US" sz="2800" b="0" dirty="0"/>
              <a:t>Superinfection</a:t>
            </a:r>
          </a:p>
          <a:p>
            <a:pPr marL="742950" lvl="1" indent="-285750" algn="l" eaLnBrk="0" hangingPunct="0">
              <a:lnSpc>
                <a:spcPct val="90000"/>
              </a:lnSpc>
              <a:spcBef>
                <a:spcPct val="20000"/>
              </a:spcBef>
              <a:buClr>
                <a:srgbClr val="FF9900"/>
              </a:buClr>
              <a:buSzPct val="100000"/>
              <a:buFontTx/>
              <a:buChar char="–"/>
            </a:pPr>
            <a:r>
              <a:rPr lang="en-US" sz="2800" b="0" dirty="0">
                <a:solidFill>
                  <a:srgbClr val="FFFF00"/>
                </a:solidFill>
                <a:latin typeface="ZapfHumnst BT" charset="0"/>
              </a:rPr>
              <a:t>usually develop chronic HDV infection</a:t>
            </a:r>
          </a:p>
          <a:p>
            <a:pPr marL="742950" lvl="1" indent="-285750" algn="l" eaLnBrk="0" hangingPunct="0">
              <a:lnSpc>
                <a:spcPct val="90000"/>
              </a:lnSpc>
              <a:spcBef>
                <a:spcPct val="20000"/>
              </a:spcBef>
              <a:buClr>
                <a:srgbClr val="FF9900"/>
              </a:buClr>
              <a:buSzPct val="100000"/>
              <a:buFontTx/>
              <a:buChar char="–"/>
            </a:pPr>
            <a:r>
              <a:rPr lang="en-US" sz="2800" b="0" dirty="0">
                <a:solidFill>
                  <a:srgbClr val="FFFF00"/>
                </a:solidFill>
                <a:latin typeface="ZapfHumnst BT" charset="0"/>
              </a:rPr>
              <a:t>high risk of severe chronic liver disease</a:t>
            </a:r>
          </a:p>
        </p:txBody>
      </p:sp>
      <p:sp>
        <p:nvSpPr>
          <p:cNvPr id="93193" name="Rectangle 11"/>
          <p:cNvSpPr>
            <a:spLocks noChangeArrowheads="1"/>
          </p:cNvSpPr>
          <p:nvPr/>
        </p:nvSpPr>
        <p:spPr bwMode="auto">
          <a:xfrm>
            <a:off x="609600" y="838200"/>
            <a:ext cx="7585075" cy="838200"/>
          </a:xfrm>
          <a:prstGeom prst="rect">
            <a:avLst/>
          </a:prstGeom>
          <a:noFill/>
          <a:ln w="12700">
            <a:noFill/>
            <a:miter lim="800000"/>
            <a:headEnd/>
            <a:tailEnd/>
          </a:ln>
        </p:spPr>
        <p:txBody>
          <a:bodyPr lIns="90488" tIns="44450" rIns="90488" bIns="44450" anchor="ctr"/>
          <a:lstStyle/>
          <a:p>
            <a:pPr eaLnBrk="0" hangingPunct="0"/>
            <a:r>
              <a:rPr lang="en-US" sz="3600" dirty="0">
                <a:solidFill>
                  <a:srgbClr val="FAFD00"/>
                </a:solidFill>
              </a:rPr>
              <a:t>Hepatitis D - Clinical Features</a:t>
            </a:r>
            <a:r>
              <a:rPr lang="en-US" sz="4000" b="0" dirty="0">
                <a:solidFill>
                  <a:srgbClr val="FE9B03"/>
                </a:solidFill>
                <a:latin typeface="ZapfHumnst BT" charset="0"/>
              </a:rPr>
              <a:t/>
            </a:r>
            <a:br>
              <a:rPr lang="en-US" sz="4000" b="0" dirty="0">
                <a:solidFill>
                  <a:srgbClr val="FE9B03"/>
                </a:solidFill>
                <a:latin typeface="ZapfHumnst BT" charset="0"/>
              </a:rPr>
            </a:br>
            <a:endParaRPr lang="en-US" sz="4000" b="0" dirty="0">
              <a:solidFill>
                <a:srgbClr val="FE9B03"/>
              </a:solidFill>
              <a:latin typeface="ZapfHumnst BT" charset="0"/>
            </a:endParaRPr>
          </a:p>
        </p:txBody>
      </p:sp>
      <p:sp>
        <p:nvSpPr>
          <p:cNvPr id="93194" name="Line 12"/>
          <p:cNvSpPr>
            <a:spLocks noChangeShapeType="1"/>
          </p:cNvSpPr>
          <p:nvPr/>
        </p:nvSpPr>
        <p:spPr bwMode="auto">
          <a:xfrm>
            <a:off x="609600" y="13716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ransition>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4211"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4212"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4213"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4214"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4215"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4216" name="Rectangle 8"/>
          <p:cNvSpPr>
            <a:spLocks noChangeArrowheads="1"/>
          </p:cNvSpPr>
          <p:nvPr/>
        </p:nvSpPr>
        <p:spPr bwMode="auto">
          <a:xfrm>
            <a:off x="2311400" y="2667000"/>
            <a:ext cx="5689600" cy="2667000"/>
          </a:xfrm>
          <a:prstGeom prst="rect">
            <a:avLst/>
          </a:prstGeom>
          <a:noFill/>
          <a:ln w="12700">
            <a:noFill/>
            <a:miter lim="800000"/>
            <a:headEnd/>
            <a:tailEnd/>
          </a:ln>
        </p:spPr>
        <p:txBody>
          <a:bodyPr lIns="90488" tIns="44450" rIns="90488" bIns="44450"/>
          <a:lstStyle/>
          <a:p>
            <a:pPr marL="342900" indent="-342900" algn="l" eaLnBrk="0" hangingPunct="0">
              <a:lnSpc>
                <a:spcPct val="90000"/>
              </a:lnSpc>
              <a:spcBef>
                <a:spcPct val="20000"/>
              </a:spcBef>
              <a:buClr>
                <a:srgbClr val="FF0000"/>
              </a:buClr>
              <a:buSzPct val="100000"/>
              <a:buFontTx/>
              <a:buChar char="•"/>
            </a:pPr>
            <a:r>
              <a:rPr lang="en-US" sz="2800" b="0" dirty="0"/>
              <a:t>Percutaneous exposures</a:t>
            </a:r>
          </a:p>
          <a:p>
            <a:pPr marL="742950" lvl="1" indent="-285750" algn="l" eaLnBrk="0" hangingPunct="0">
              <a:spcBef>
                <a:spcPct val="20000"/>
              </a:spcBef>
              <a:buClr>
                <a:srgbClr val="FF9900"/>
              </a:buClr>
              <a:buSzPct val="100000"/>
              <a:buFontTx/>
              <a:buChar char="–"/>
            </a:pPr>
            <a:r>
              <a:rPr lang="en-US" sz="2800" b="0" dirty="0">
                <a:solidFill>
                  <a:srgbClr val="FFFF00"/>
                </a:solidFill>
              </a:rPr>
              <a:t>injecting drug use</a:t>
            </a:r>
          </a:p>
          <a:p>
            <a:pPr marL="742950" lvl="1" indent="-285750" algn="l" eaLnBrk="0" hangingPunct="0">
              <a:spcBef>
                <a:spcPct val="20000"/>
              </a:spcBef>
              <a:buClr>
                <a:srgbClr val="FF9900"/>
              </a:buClr>
              <a:buSzPct val="100000"/>
            </a:pPr>
            <a:endParaRPr lang="en-US" sz="2800" b="0" dirty="0">
              <a:solidFill>
                <a:srgbClr val="FFFF00"/>
              </a:solidFill>
            </a:endParaRPr>
          </a:p>
          <a:p>
            <a:pPr marL="342900" indent="-342900" algn="l" eaLnBrk="0" hangingPunct="0">
              <a:lnSpc>
                <a:spcPct val="110000"/>
              </a:lnSpc>
              <a:spcBef>
                <a:spcPct val="20000"/>
              </a:spcBef>
              <a:buClr>
                <a:srgbClr val="FF0000"/>
              </a:buClr>
              <a:buSzPct val="100000"/>
              <a:buFontTx/>
              <a:buChar char="•"/>
            </a:pPr>
            <a:r>
              <a:rPr lang="en-US" sz="2800" b="0" dirty="0"/>
              <a:t>Permucosal exposures</a:t>
            </a:r>
          </a:p>
          <a:p>
            <a:pPr marL="742950" lvl="1" indent="-285750" algn="l" eaLnBrk="0" hangingPunct="0">
              <a:lnSpc>
                <a:spcPct val="90000"/>
              </a:lnSpc>
              <a:spcBef>
                <a:spcPct val="20000"/>
              </a:spcBef>
              <a:buClr>
                <a:srgbClr val="FF9900"/>
              </a:buClr>
              <a:buSzPct val="100000"/>
              <a:buFontTx/>
              <a:buChar char="–"/>
            </a:pPr>
            <a:r>
              <a:rPr lang="en-US" sz="2800" b="0" dirty="0">
                <a:solidFill>
                  <a:srgbClr val="FFFF00"/>
                </a:solidFill>
              </a:rPr>
              <a:t>sex contact</a:t>
            </a:r>
          </a:p>
        </p:txBody>
      </p:sp>
      <p:sp>
        <p:nvSpPr>
          <p:cNvPr id="94217" name="Rectangle 9"/>
          <p:cNvSpPr>
            <a:spLocks noChangeArrowheads="1"/>
          </p:cNvSpPr>
          <p:nvPr/>
        </p:nvSpPr>
        <p:spPr bwMode="auto">
          <a:xfrm>
            <a:off x="1252538" y="762000"/>
            <a:ext cx="6908800" cy="1143000"/>
          </a:xfrm>
          <a:prstGeom prst="rect">
            <a:avLst/>
          </a:prstGeom>
          <a:noFill/>
          <a:ln w="12700">
            <a:noFill/>
            <a:miter lim="800000"/>
            <a:headEnd/>
            <a:tailEnd/>
          </a:ln>
        </p:spPr>
        <p:txBody>
          <a:bodyPr lIns="90488" tIns="44450" rIns="90488" bIns="44450" anchor="ctr"/>
          <a:lstStyle/>
          <a:p>
            <a:pPr eaLnBrk="0" hangingPunct="0"/>
            <a:r>
              <a:rPr lang="en-US" b="0" dirty="0">
                <a:solidFill>
                  <a:srgbClr val="FAFD00"/>
                </a:solidFill>
                <a:latin typeface="ZapfHumnst BT" charset="0"/>
              </a:rPr>
              <a:t> </a:t>
            </a:r>
          </a:p>
        </p:txBody>
      </p:sp>
      <p:sp>
        <p:nvSpPr>
          <p:cNvPr id="94218" name="Rectangle 11"/>
          <p:cNvSpPr>
            <a:spLocks noChangeArrowheads="1"/>
          </p:cNvSpPr>
          <p:nvPr/>
        </p:nvSpPr>
        <p:spPr bwMode="auto">
          <a:xfrm>
            <a:off x="762000" y="914400"/>
            <a:ext cx="7585075" cy="1371600"/>
          </a:xfrm>
          <a:prstGeom prst="rect">
            <a:avLst/>
          </a:prstGeom>
          <a:noFill/>
          <a:ln w="12700">
            <a:noFill/>
            <a:miter lim="800000"/>
            <a:headEnd/>
            <a:tailEnd/>
          </a:ln>
        </p:spPr>
        <p:txBody>
          <a:bodyPr lIns="90488" tIns="44450" rIns="90488" bIns="44450" anchor="ctr"/>
          <a:lstStyle/>
          <a:p>
            <a:pPr eaLnBrk="0" hangingPunct="0"/>
            <a:r>
              <a:rPr lang="en-US" sz="3600" dirty="0">
                <a:solidFill>
                  <a:srgbClr val="FAFD00"/>
                </a:solidFill>
              </a:rPr>
              <a:t>Hepatitis D Virus</a:t>
            </a:r>
          </a:p>
          <a:p>
            <a:pPr eaLnBrk="0" hangingPunct="0"/>
            <a:r>
              <a:rPr lang="en-US" sz="3600" dirty="0">
                <a:solidFill>
                  <a:srgbClr val="FAFD00"/>
                </a:solidFill>
              </a:rPr>
              <a:t>Modes of Transmission</a:t>
            </a:r>
            <a:r>
              <a:rPr lang="en-US" sz="4000" b="0" dirty="0">
                <a:solidFill>
                  <a:srgbClr val="FE9B03"/>
                </a:solidFill>
                <a:latin typeface="ZapfHumnst BT" charset="0"/>
              </a:rPr>
              <a:t/>
            </a:r>
            <a:br>
              <a:rPr lang="en-US" sz="4000" b="0" dirty="0">
                <a:solidFill>
                  <a:srgbClr val="FE9B03"/>
                </a:solidFill>
                <a:latin typeface="ZapfHumnst BT" charset="0"/>
              </a:rPr>
            </a:br>
            <a:endParaRPr lang="en-US" sz="4000" b="0" dirty="0">
              <a:solidFill>
                <a:srgbClr val="FE9B03"/>
              </a:solidFill>
              <a:latin typeface="ZapfHumnst BT" charset="0"/>
            </a:endParaRPr>
          </a:p>
        </p:txBody>
      </p:sp>
      <p:sp>
        <p:nvSpPr>
          <p:cNvPr id="94219" name="Line 12"/>
          <p:cNvSpPr>
            <a:spLocks noChangeShapeType="1"/>
          </p:cNvSpPr>
          <p:nvPr/>
        </p:nvSpPr>
        <p:spPr bwMode="auto">
          <a:xfrm>
            <a:off x="609600" y="19812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ransition>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5235"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5236"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5237"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5238"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5239"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264200" name="Rectangle 8"/>
          <p:cNvSpPr>
            <a:spLocks noChangeArrowheads="1"/>
          </p:cNvSpPr>
          <p:nvPr/>
        </p:nvSpPr>
        <p:spPr bwMode="auto">
          <a:xfrm>
            <a:off x="254000" y="304800"/>
            <a:ext cx="8788400" cy="1371600"/>
          </a:xfrm>
          <a:prstGeom prst="rect">
            <a:avLst/>
          </a:prstGeom>
          <a:noFill/>
          <a:ln w="12700">
            <a:noFill/>
            <a:miter lim="800000"/>
            <a:headEnd/>
            <a:tailEnd/>
          </a:ln>
          <a:effectLst>
            <a:outerShdw dist="35921" dir="2700000" algn="ctr" rotWithShape="0">
              <a:schemeClr val="tx1"/>
            </a:outerShdw>
          </a:effectLst>
        </p:spPr>
        <p:txBody>
          <a:bodyPr lIns="90488" tIns="44450" rIns="90488" bIns="44450" anchor="ctr"/>
          <a:lstStyle/>
          <a:p>
            <a:pPr eaLnBrk="0" hangingPunct="0">
              <a:defRPr/>
            </a:pPr>
            <a:r>
              <a:rPr lang="en-US" sz="3300" dirty="0">
                <a:solidFill>
                  <a:srgbClr val="FAFD00"/>
                </a:solidFill>
              </a:rPr>
              <a:t>Geographic Distribution of HDV Infection</a:t>
            </a:r>
            <a:r>
              <a:rPr lang="en-US" sz="4000" b="0" dirty="0">
                <a:solidFill>
                  <a:srgbClr val="FE9B03"/>
                </a:solidFill>
                <a:latin typeface="ZapfHumnst BT" charset="0"/>
              </a:rPr>
              <a:t/>
            </a:r>
            <a:br>
              <a:rPr lang="en-US" sz="4000" b="0" dirty="0">
                <a:solidFill>
                  <a:srgbClr val="FE9B03"/>
                </a:solidFill>
                <a:latin typeface="ZapfHumnst BT" charset="0"/>
              </a:rPr>
            </a:br>
            <a:endParaRPr lang="en-US" sz="4000" b="0" dirty="0">
              <a:solidFill>
                <a:srgbClr val="FE9B03"/>
              </a:solidFill>
              <a:latin typeface="ZapfHumnst BT" charset="0"/>
            </a:endParaRPr>
          </a:p>
        </p:txBody>
      </p:sp>
      <p:sp>
        <p:nvSpPr>
          <p:cNvPr id="95241" name="Rectangle 9"/>
          <p:cNvSpPr>
            <a:spLocks noChangeArrowheads="1"/>
          </p:cNvSpPr>
          <p:nvPr/>
        </p:nvSpPr>
        <p:spPr bwMode="auto">
          <a:xfrm>
            <a:off x="193675" y="4470400"/>
            <a:ext cx="1543050" cy="333375"/>
          </a:xfrm>
          <a:prstGeom prst="rect">
            <a:avLst/>
          </a:prstGeom>
          <a:noFill/>
          <a:ln w="12700">
            <a:noFill/>
            <a:miter lim="800000"/>
            <a:headEnd/>
            <a:tailEnd/>
          </a:ln>
        </p:spPr>
        <p:txBody>
          <a:bodyPr wrap="none" lIns="90488" tIns="44450" rIns="90488" bIns="44450">
            <a:spAutoFit/>
          </a:bodyPr>
          <a:lstStyle/>
          <a:p>
            <a:pPr algn="l" eaLnBrk="0" hangingPunct="0"/>
            <a:r>
              <a:rPr lang="en-US" sz="1600" dirty="0">
                <a:solidFill>
                  <a:srgbClr val="FAFD00"/>
                </a:solidFill>
              </a:rPr>
              <a:t>HDV Prevalence</a:t>
            </a:r>
          </a:p>
        </p:txBody>
      </p:sp>
      <p:sp>
        <p:nvSpPr>
          <p:cNvPr id="95242" name="Rectangle 10"/>
          <p:cNvSpPr>
            <a:spLocks noChangeArrowheads="1"/>
          </p:cNvSpPr>
          <p:nvPr/>
        </p:nvSpPr>
        <p:spPr bwMode="auto">
          <a:xfrm>
            <a:off x="773113" y="4737100"/>
            <a:ext cx="511175" cy="301625"/>
          </a:xfrm>
          <a:prstGeom prst="rect">
            <a:avLst/>
          </a:prstGeom>
          <a:noFill/>
          <a:ln w="12700">
            <a:noFill/>
            <a:miter lim="800000"/>
            <a:headEnd/>
            <a:tailEnd/>
          </a:ln>
        </p:spPr>
        <p:txBody>
          <a:bodyPr wrap="none" lIns="90488" tIns="44450" rIns="90488" bIns="44450">
            <a:spAutoFit/>
          </a:bodyPr>
          <a:lstStyle/>
          <a:p>
            <a:pPr algn="l" eaLnBrk="0" hangingPunct="0"/>
            <a:r>
              <a:rPr lang="en-US" sz="1400" dirty="0"/>
              <a:t>High</a:t>
            </a:r>
          </a:p>
        </p:txBody>
      </p:sp>
      <p:sp>
        <p:nvSpPr>
          <p:cNvPr id="95243" name="Freeform 11"/>
          <p:cNvSpPr>
            <a:spLocks/>
          </p:cNvSpPr>
          <p:nvPr/>
        </p:nvSpPr>
        <p:spPr bwMode="auto">
          <a:xfrm>
            <a:off x="5670550" y="3168650"/>
            <a:ext cx="330200" cy="266700"/>
          </a:xfrm>
          <a:custGeom>
            <a:avLst/>
            <a:gdLst>
              <a:gd name="T0" fmla="*/ 0 w 234"/>
              <a:gd name="T1" fmla="*/ 128588 h 168"/>
              <a:gd name="T2" fmla="*/ 8467 w 234"/>
              <a:gd name="T3" fmla="*/ 198437 h 168"/>
              <a:gd name="T4" fmla="*/ 28222 w 234"/>
              <a:gd name="T5" fmla="*/ 219075 h 168"/>
              <a:gd name="T6" fmla="*/ 8467 w 234"/>
              <a:gd name="T7" fmla="*/ 250825 h 168"/>
              <a:gd name="T8" fmla="*/ 49389 w 234"/>
              <a:gd name="T9" fmla="*/ 265113 h 168"/>
              <a:gd name="T10" fmla="*/ 132644 w 234"/>
              <a:gd name="T11" fmla="*/ 250825 h 168"/>
              <a:gd name="T12" fmla="*/ 143933 w 234"/>
              <a:gd name="T13" fmla="*/ 211138 h 168"/>
              <a:gd name="T14" fmla="*/ 201789 w 234"/>
              <a:gd name="T15" fmla="*/ 193675 h 168"/>
              <a:gd name="T16" fmla="*/ 210256 w 234"/>
              <a:gd name="T17" fmla="*/ 158750 h 168"/>
              <a:gd name="T18" fmla="*/ 231422 w 234"/>
              <a:gd name="T19" fmla="*/ 155575 h 168"/>
              <a:gd name="T20" fmla="*/ 218722 w 234"/>
              <a:gd name="T21" fmla="*/ 133350 h 168"/>
              <a:gd name="T22" fmla="*/ 244122 w 234"/>
              <a:gd name="T23" fmla="*/ 133350 h 168"/>
              <a:gd name="T24" fmla="*/ 258233 w 234"/>
              <a:gd name="T25" fmla="*/ 101600 h 168"/>
              <a:gd name="T26" fmla="*/ 251178 w 234"/>
              <a:gd name="T27" fmla="*/ 68262 h 168"/>
              <a:gd name="T28" fmla="*/ 324556 w 234"/>
              <a:gd name="T29" fmla="*/ 46037 h 168"/>
              <a:gd name="T30" fmla="*/ 328789 w 234"/>
              <a:gd name="T31" fmla="*/ 41275 h 168"/>
              <a:gd name="T32" fmla="*/ 300567 w 234"/>
              <a:gd name="T33" fmla="*/ 31750 h 168"/>
              <a:gd name="T34" fmla="*/ 258233 w 234"/>
              <a:gd name="T35" fmla="*/ 55563 h 168"/>
              <a:gd name="T36" fmla="*/ 244122 w 234"/>
              <a:gd name="T37" fmla="*/ 0 h 168"/>
              <a:gd name="T38" fmla="*/ 204611 w 234"/>
              <a:gd name="T39" fmla="*/ 41275 h 168"/>
              <a:gd name="T40" fmla="*/ 103011 w 234"/>
              <a:gd name="T41" fmla="*/ 41275 h 168"/>
              <a:gd name="T42" fmla="*/ 53622 w 234"/>
              <a:gd name="T43" fmla="*/ 101600 h 168"/>
              <a:gd name="T44" fmla="*/ 21167 w 234"/>
              <a:gd name="T45" fmla="*/ 82550 h 168"/>
              <a:gd name="T46" fmla="*/ 0 w 234"/>
              <a:gd name="T47" fmla="*/ 128588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4"/>
              <a:gd name="T73" fmla="*/ 0 h 168"/>
              <a:gd name="T74" fmla="*/ 234 w 234"/>
              <a:gd name="T75" fmla="*/ 168 h 1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4" h="168">
                <a:moveTo>
                  <a:pt x="0" y="81"/>
                </a:moveTo>
                <a:lnTo>
                  <a:pt x="6" y="125"/>
                </a:lnTo>
                <a:lnTo>
                  <a:pt x="20" y="138"/>
                </a:lnTo>
                <a:lnTo>
                  <a:pt x="6" y="158"/>
                </a:lnTo>
                <a:lnTo>
                  <a:pt x="35" y="167"/>
                </a:lnTo>
                <a:lnTo>
                  <a:pt x="94" y="158"/>
                </a:lnTo>
                <a:lnTo>
                  <a:pt x="102" y="133"/>
                </a:lnTo>
                <a:lnTo>
                  <a:pt x="143" y="122"/>
                </a:lnTo>
                <a:lnTo>
                  <a:pt x="149" y="100"/>
                </a:lnTo>
                <a:lnTo>
                  <a:pt x="164" y="98"/>
                </a:lnTo>
                <a:lnTo>
                  <a:pt x="155" y="84"/>
                </a:lnTo>
                <a:lnTo>
                  <a:pt x="173" y="84"/>
                </a:lnTo>
                <a:lnTo>
                  <a:pt x="183" y="64"/>
                </a:lnTo>
                <a:lnTo>
                  <a:pt x="178" y="43"/>
                </a:lnTo>
                <a:lnTo>
                  <a:pt x="230" y="29"/>
                </a:lnTo>
                <a:lnTo>
                  <a:pt x="233" y="26"/>
                </a:lnTo>
                <a:lnTo>
                  <a:pt x="213" y="20"/>
                </a:lnTo>
                <a:lnTo>
                  <a:pt x="183" y="35"/>
                </a:lnTo>
                <a:lnTo>
                  <a:pt x="173" y="0"/>
                </a:lnTo>
                <a:lnTo>
                  <a:pt x="145" y="26"/>
                </a:lnTo>
                <a:lnTo>
                  <a:pt x="73" y="26"/>
                </a:lnTo>
                <a:lnTo>
                  <a:pt x="38" y="64"/>
                </a:lnTo>
                <a:lnTo>
                  <a:pt x="15" y="52"/>
                </a:lnTo>
                <a:lnTo>
                  <a:pt x="0" y="8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44" name="Freeform 12"/>
          <p:cNvSpPr>
            <a:spLocks/>
          </p:cNvSpPr>
          <p:nvPr/>
        </p:nvSpPr>
        <p:spPr bwMode="auto">
          <a:xfrm>
            <a:off x="5670550" y="3168650"/>
            <a:ext cx="338138" cy="276225"/>
          </a:xfrm>
          <a:custGeom>
            <a:avLst/>
            <a:gdLst>
              <a:gd name="T0" fmla="*/ 0 w 240"/>
              <a:gd name="T1" fmla="*/ 133350 h 174"/>
              <a:gd name="T2" fmla="*/ 8453 w 240"/>
              <a:gd name="T3" fmla="*/ 204788 h 174"/>
              <a:gd name="T4" fmla="*/ 29587 w 240"/>
              <a:gd name="T5" fmla="*/ 227013 h 174"/>
              <a:gd name="T6" fmla="*/ 8453 w 240"/>
              <a:gd name="T7" fmla="*/ 260350 h 174"/>
              <a:gd name="T8" fmla="*/ 50721 w 240"/>
              <a:gd name="T9" fmla="*/ 274638 h 174"/>
              <a:gd name="T10" fmla="*/ 135255 w 240"/>
              <a:gd name="T11" fmla="*/ 260350 h 174"/>
              <a:gd name="T12" fmla="*/ 147935 w 240"/>
              <a:gd name="T13" fmla="*/ 219075 h 174"/>
              <a:gd name="T14" fmla="*/ 207110 w 240"/>
              <a:gd name="T15" fmla="*/ 200025 h 174"/>
              <a:gd name="T16" fmla="*/ 215563 w 240"/>
              <a:gd name="T17" fmla="*/ 165100 h 174"/>
              <a:gd name="T18" fmla="*/ 236697 w 240"/>
              <a:gd name="T19" fmla="*/ 161925 h 174"/>
              <a:gd name="T20" fmla="*/ 224016 w 240"/>
              <a:gd name="T21" fmla="*/ 138113 h 174"/>
              <a:gd name="T22" fmla="*/ 249377 w 240"/>
              <a:gd name="T23" fmla="*/ 138113 h 174"/>
              <a:gd name="T24" fmla="*/ 264875 w 240"/>
              <a:gd name="T25" fmla="*/ 104775 h 174"/>
              <a:gd name="T26" fmla="*/ 257830 w 240"/>
              <a:gd name="T27" fmla="*/ 71437 h 174"/>
              <a:gd name="T28" fmla="*/ 332502 w 240"/>
              <a:gd name="T29" fmla="*/ 47625 h 174"/>
              <a:gd name="T30" fmla="*/ 336729 w 240"/>
              <a:gd name="T31" fmla="*/ 42862 h 174"/>
              <a:gd name="T32" fmla="*/ 307142 w 240"/>
              <a:gd name="T33" fmla="*/ 33338 h 174"/>
              <a:gd name="T34" fmla="*/ 264875 w 240"/>
              <a:gd name="T35" fmla="*/ 57150 h 174"/>
              <a:gd name="T36" fmla="*/ 249377 w 240"/>
              <a:gd name="T37" fmla="*/ 0 h 174"/>
              <a:gd name="T38" fmla="*/ 209927 w 240"/>
              <a:gd name="T39" fmla="*/ 42862 h 174"/>
              <a:gd name="T40" fmla="*/ 105668 w 240"/>
              <a:gd name="T41" fmla="*/ 42862 h 174"/>
              <a:gd name="T42" fmla="*/ 54947 w 240"/>
              <a:gd name="T43" fmla="*/ 104775 h 174"/>
              <a:gd name="T44" fmla="*/ 21134 w 240"/>
              <a:gd name="T45" fmla="*/ 85725 h 174"/>
              <a:gd name="T46" fmla="*/ 0 w 240"/>
              <a:gd name="T47" fmla="*/ 133350 h 1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0"/>
              <a:gd name="T73" fmla="*/ 0 h 174"/>
              <a:gd name="T74" fmla="*/ 240 w 240"/>
              <a:gd name="T75" fmla="*/ 174 h 1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0" h="174">
                <a:moveTo>
                  <a:pt x="0" y="84"/>
                </a:moveTo>
                <a:lnTo>
                  <a:pt x="6" y="129"/>
                </a:lnTo>
                <a:lnTo>
                  <a:pt x="21" y="143"/>
                </a:lnTo>
                <a:lnTo>
                  <a:pt x="6" y="164"/>
                </a:lnTo>
                <a:lnTo>
                  <a:pt x="36" y="173"/>
                </a:lnTo>
                <a:lnTo>
                  <a:pt x="96" y="164"/>
                </a:lnTo>
                <a:lnTo>
                  <a:pt x="105" y="138"/>
                </a:lnTo>
                <a:lnTo>
                  <a:pt x="147" y="126"/>
                </a:lnTo>
                <a:lnTo>
                  <a:pt x="153" y="104"/>
                </a:lnTo>
                <a:lnTo>
                  <a:pt x="168" y="102"/>
                </a:lnTo>
                <a:lnTo>
                  <a:pt x="159" y="87"/>
                </a:lnTo>
                <a:lnTo>
                  <a:pt x="177" y="87"/>
                </a:lnTo>
                <a:lnTo>
                  <a:pt x="188" y="66"/>
                </a:lnTo>
                <a:lnTo>
                  <a:pt x="183" y="45"/>
                </a:lnTo>
                <a:lnTo>
                  <a:pt x="236" y="30"/>
                </a:lnTo>
                <a:lnTo>
                  <a:pt x="239" y="27"/>
                </a:lnTo>
                <a:lnTo>
                  <a:pt x="218" y="21"/>
                </a:lnTo>
                <a:lnTo>
                  <a:pt x="188" y="36"/>
                </a:lnTo>
                <a:lnTo>
                  <a:pt x="177" y="0"/>
                </a:lnTo>
                <a:lnTo>
                  <a:pt x="149" y="27"/>
                </a:lnTo>
                <a:lnTo>
                  <a:pt x="75" y="27"/>
                </a:lnTo>
                <a:lnTo>
                  <a:pt x="39" y="66"/>
                </a:lnTo>
                <a:lnTo>
                  <a:pt x="15" y="54"/>
                </a:lnTo>
                <a:lnTo>
                  <a:pt x="0" y="8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45" name="Freeform 13"/>
          <p:cNvSpPr>
            <a:spLocks/>
          </p:cNvSpPr>
          <p:nvPr/>
        </p:nvSpPr>
        <p:spPr bwMode="auto">
          <a:xfrm>
            <a:off x="4519613" y="4400550"/>
            <a:ext cx="284162" cy="323850"/>
          </a:xfrm>
          <a:custGeom>
            <a:avLst/>
            <a:gdLst>
              <a:gd name="T0" fmla="*/ 0 w 201"/>
              <a:gd name="T1" fmla="*/ 303213 h 204"/>
              <a:gd name="T2" fmla="*/ 28275 w 201"/>
              <a:gd name="T3" fmla="*/ 290513 h 204"/>
              <a:gd name="T4" fmla="*/ 220544 w 201"/>
              <a:gd name="T5" fmla="*/ 322263 h 204"/>
              <a:gd name="T6" fmla="*/ 261542 w 201"/>
              <a:gd name="T7" fmla="*/ 307975 h 204"/>
              <a:gd name="T8" fmla="*/ 233267 w 201"/>
              <a:gd name="T9" fmla="*/ 285750 h 204"/>
              <a:gd name="T10" fmla="*/ 233267 w 201"/>
              <a:gd name="T11" fmla="*/ 184150 h 204"/>
              <a:gd name="T12" fmla="*/ 282748 w 201"/>
              <a:gd name="T13" fmla="*/ 184150 h 204"/>
              <a:gd name="T14" fmla="*/ 282748 w 201"/>
              <a:gd name="T15" fmla="*/ 134938 h 204"/>
              <a:gd name="T16" fmla="*/ 233267 w 201"/>
              <a:gd name="T17" fmla="*/ 138113 h 204"/>
              <a:gd name="T18" fmla="*/ 230440 w 201"/>
              <a:gd name="T19" fmla="*/ 41275 h 204"/>
              <a:gd name="T20" fmla="*/ 210647 w 201"/>
              <a:gd name="T21" fmla="*/ 26988 h 204"/>
              <a:gd name="T22" fmla="*/ 176718 w 201"/>
              <a:gd name="T23" fmla="*/ 33338 h 204"/>
              <a:gd name="T24" fmla="*/ 171063 w 201"/>
              <a:gd name="T25" fmla="*/ 60325 h 204"/>
              <a:gd name="T26" fmla="*/ 139960 w 201"/>
              <a:gd name="T27" fmla="*/ 65088 h 204"/>
              <a:gd name="T28" fmla="*/ 103203 w 201"/>
              <a:gd name="T29" fmla="*/ 0 h 204"/>
              <a:gd name="T30" fmla="*/ 12724 w 201"/>
              <a:gd name="T31" fmla="*/ 14288 h 204"/>
              <a:gd name="T32" fmla="*/ 45240 w 201"/>
              <a:gd name="T33" fmla="*/ 134938 h 204"/>
              <a:gd name="T34" fmla="*/ 0 w 201"/>
              <a:gd name="T35" fmla="*/ 303213 h 2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1"/>
              <a:gd name="T55" fmla="*/ 0 h 204"/>
              <a:gd name="T56" fmla="*/ 201 w 201"/>
              <a:gd name="T57" fmla="*/ 204 h 2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1" h="204">
                <a:moveTo>
                  <a:pt x="0" y="191"/>
                </a:moveTo>
                <a:lnTo>
                  <a:pt x="20" y="183"/>
                </a:lnTo>
                <a:lnTo>
                  <a:pt x="156" y="203"/>
                </a:lnTo>
                <a:lnTo>
                  <a:pt x="185" y="194"/>
                </a:lnTo>
                <a:lnTo>
                  <a:pt x="165" y="180"/>
                </a:lnTo>
                <a:lnTo>
                  <a:pt x="165" y="116"/>
                </a:lnTo>
                <a:lnTo>
                  <a:pt x="200" y="116"/>
                </a:lnTo>
                <a:lnTo>
                  <a:pt x="200" y="85"/>
                </a:lnTo>
                <a:lnTo>
                  <a:pt x="165" y="87"/>
                </a:lnTo>
                <a:lnTo>
                  <a:pt x="163" y="26"/>
                </a:lnTo>
                <a:lnTo>
                  <a:pt x="149" y="17"/>
                </a:lnTo>
                <a:lnTo>
                  <a:pt x="125" y="21"/>
                </a:lnTo>
                <a:lnTo>
                  <a:pt x="121" y="38"/>
                </a:lnTo>
                <a:lnTo>
                  <a:pt x="99" y="41"/>
                </a:lnTo>
                <a:lnTo>
                  <a:pt x="73" y="0"/>
                </a:lnTo>
                <a:lnTo>
                  <a:pt x="9" y="9"/>
                </a:lnTo>
                <a:lnTo>
                  <a:pt x="32" y="85"/>
                </a:lnTo>
                <a:lnTo>
                  <a:pt x="0" y="19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46" name="Freeform 14"/>
          <p:cNvSpPr>
            <a:spLocks/>
          </p:cNvSpPr>
          <p:nvPr/>
        </p:nvSpPr>
        <p:spPr bwMode="auto">
          <a:xfrm>
            <a:off x="4519613" y="4400550"/>
            <a:ext cx="292100" cy="333375"/>
          </a:xfrm>
          <a:custGeom>
            <a:avLst/>
            <a:gdLst>
              <a:gd name="T0" fmla="*/ 0 w 207"/>
              <a:gd name="T1" fmla="*/ 312738 h 210"/>
              <a:gd name="T2" fmla="*/ 29633 w 207"/>
              <a:gd name="T3" fmla="*/ 298450 h 210"/>
              <a:gd name="T4" fmla="*/ 227189 w 207"/>
              <a:gd name="T5" fmla="*/ 331788 h 210"/>
              <a:gd name="T6" fmla="*/ 269522 w 207"/>
              <a:gd name="T7" fmla="*/ 317500 h 210"/>
              <a:gd name="T8" fmla="*/ 239889 w 207"/>
              <a:gd name="T9" fmla="*/ 293688 h 210"/>
              <a:gd name="T10" fmla="*/ 239889 w 207"/>
              <a:gd name="T11" fmla="*/ 188912 h 210"/>
              <a:gd name="T12" fmla="*/ 290689 w 207"/>
              <a:gd name="T13" fmla="*/ 188912 h 210"/>
              <a:gd name="T14" fmla="*/ 290689 w 207"/>
              <a:gd name="T15" fmla="*/ 138113 h 210"/>
              <a:gd name="T16" fmla="*/ 239889 w 207"/>
              <a:gd name="T17" fmla="*/ 142875 h 210"/>
              <a:gd name="T18" fmla="*/ 237067 w 207"/>
              <a:gd name="T19" fmla="*/ 42862 h 210"/>
              <a:gd name="T20" fmla="*/ 215900 w 207"/>
              <a:gd name="T21" fmla="*/ 28575 h 210"/>
              <a:gd name="T22" fmla="*/ 182033 w 207"/>
              <a:gd name="T23" fmla="*/ 34925 h 210"/>
              <a:gd name="T24" fmla="*/ 176389 w 207"/>
              <a:gd name="T25" fmla="*/ 61913 h 210"/>
              <a:gd name="T26" fmla="*/ 143933 w 207"/>
              <a:gd name="T27" fmla="*/ 66675 h 210"/>
              <a:gd name="T28" fmla="*/ 105833 w 207"/>
              <a:gd name="T29" fmla="*/ 0 h 210"/>
              <a:gd name="T30" fmla="*/ 12700 w 207"/>
              <a:gd name="T31" fmla="*/ 14288 h 210"/>
              <a:gd name="T32" fmla="*/ 46567 w 207"/>
              <a:gd name="T33" fmla="*/ 138113 h 210"/>
              <a:gd name="T34" fmla="*/ 0 w 207"/>
              <a:gd name="T35" fmla="*/ 312738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210"/>
              <a:gd name="T56" fmla="*/ 207 w 207"/>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210">
                <a:moveTo>
                  <a:pt x="0" y="197"/>
                </a:moveTo>
                <a:lnTo>
                  <a:pt x="21" y="188"/>
                </a:lnTo>
                <a:lnTo>
                  <a:pt x="161" y="209"/>
                </a:lnTo>
                <a:lnTo>
                  <a:pt x="191" y="200"/>
                </a:lnTo>
                <a:lnTo>
                  <a:pt x="170" y="185"/>
                </a:lnTo>
                <a:lnTo>
                  <a:pt x="170" y="119"/>
                </a:lnTo>
                <a:lnTo>
                  <a:pt x="206" y="119"/>
                </a:lnTo>
                <a:lnTo>
                  <a:pt x="206" y="87"/>
                </a:lnTo>
                <a:lnTo>
                  <a:pt x="170" y="90"/>
                </a:lnTo>
                <a:lnTo>
                  <a:pt x="168" y="27"/>
                </a:lnTo>
                <a:lnTo>
                  <a:pt x="153" y="18"/>
                </a:lnTo>
                <a:lnTo>
                  <a:pt x="129" y="22"/>
                </a:lnTo>
                <a:lnTo>
                  <a:pt x="125" y="39"/>
                </a:lnTo>
                <a:lnTo>
                  <a:pt x="102" y="42"/>
                </a:lnTo>
                <a:lnTo>
                  <a:pt x="75" y="0"/>
                </a:lnTo>
                <a:lnTo>
                  <a:pt x="9" y="9"/>
                </a:lnTo>
                <a:lnTo>
                  <a:pt x="33" y="87"/>
                </a:lnTo>
                <a:lnTo>
                  <a:pt x="0" y="19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47" name="Freeform 15"/>
          <p:cNvSpPr>
            <a:spLocks/>
          </p:cNvSpPr>
          <p:nvPr/>
        </p:nvSpPr>
        <p:spPr bwMode="auto">
          <a:xfrm>
            <a:off x="4527550" y="4373563"/>
            <a:ext cx="25400" cy="26987"/>
          </a:xfrm>
          <a:custGeom>
            <a:avLst/>
            <a:gdLst>
              <a:gd name="T0" fmla="*/ 0 w 17"/>
              <a:gd name="T1" fmla="*/ 3175 h 17"/>
              <a:gd name="T2" fmla="*/ 4482 w 17"/>
              <a:gd name="T3" fmla="*/ 25400 h 17"/>
              <a:gd name="T4" fmla="*/ 23906 w 17"/>
              <a:gd name="T5" fmla="*/ 0 h 17"/>
              <a:gd name="T6" fmla="*/ 0 w 17"/>
              <a:gd name="T7" fmla="*/ 317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2"/>
                </a:moveTo>
                <a:lnTo>
                  <a:pt x="3" y="16"/>
                </a:lnTo>
                <a:lnTo>
                  <a:pt x="16" y="0"/>
                </a:lnTo>
                <a:lnTo>
                  <a:pt x="0" y="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48" name="Freeform 16"/>
          <p:cNvSpPr>
            <a:spLocks/>
          </p:cNvSpPr>
          <p:nvPr/>
        </p:nvSpPr>
        <p:spPr bwMode="auto">
          <a:xfrm>
            <a:off x="4527550" y="4373563"/>
            <a:ext cx="25400" cy="33337"/>
          </a:xfrm>
          <a:custGeom>
            <a:avLst/>
            <a:gdLst>
              <a:gd name="T0" fmla="*/ 0 w 17"/>
              <a:gd name="T1" fmla="*/ 4762 h 21"/>
              <a:gd name="T2" fmla="*/ 4482 w 17"/>
              <a:gd name="T3" fmla="*/ 31750 h 21"/>
              <a:gd name="T4" fmla="*/ 23906 w 17"/>
              <a:gd name="T5" fmla="*/ 0 h 21"/>
              <a:gd name="T6" fmla="*/ 0 w 17"/>
              <a:gd name="T7" fmla="*/ 4762 h 21"/>
              <a:gd name="T8" fmla="*/ 0 60000 65536"/>
              <a:gd name="T9" fmla="*/ 0 60000 65536"/>
              <a:gd name="T10" fmla="*/ 0 60000 65536"/>
              <a:gd name="T11" fmla="*/ 0 60000 65536"/>
              <a:gd name="T12" fmla="*/ 0 w 17"/>
              <a:gd name="T13" fmla="*/ 0 h 21"/>
              <a:gd name="T14" fmla="*/ 17 w 17"/>
              <a:gd name="T15" fmla="*/ 21 h 21"/>
            </a:gdLst>
            <a:ahLst/>
            <a:cxnLst>
              <a:cxn ang="T8">
                <a:pos x="T0" y="T1"/>
              </a:cxn>
              <a:cxn ang="T9">
                <a:pos x="T2" y="T3"/>
              </a:cxn>
              <a:cxn ang="T10">
                <a:pos x="T4" y="T5"/>
              </a:cxn>
              <a:cxn ang="T11">
                <a:pos x="T6" y="T7"/>
              </a:cxn>
            </a:cxnLst>
            <a:rect l="T12" t="T13" r="T14" b="T15"/>
            <a:pathLst>
              <a:path w="17" h="21">
                <a:moveTo>
                  <a:pt x="0" y="3"/>
                </a:moveTo>
                <a:lnTo>
                  <a:pt x="3" y="20"/>
                </a:lnTo>
                <a:lnTo>
                  <a:pt x="16" y="0"/>
                </a:lnTo>
                <a:lnTo>
                  <a:pt x="0"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49" name="Freeform 17"/>
          <p:cNvSpPr>
            <a:spLocks/>
          </p:cNvSpPr>
          <p:nvPr/>
        </p:nvSpPr>
        <p:spPr bwMode="auto">
          <a:xfrm>
            <a:off x="2620963" y="5789613"/>
            <a:ext cx="76200" cy="71437"/>
          </a:xfrm>
          <a:custGeom>
            <a:avLst/>
            <a:gdLst>
              <a:gd name="T0" fmla="*/ 0 w 54"/>
              <a:gd name="T1" fmla="*/ 0 h 45"/>
              <a:gd name="T2" fmla="*/ 0 w 54"/>
              <a:gd name="T3" fmla="*/ 69850 h 45"/>
              <a:gd name="T4" fmla="*/ 74789 w 54"/>
              <a:gd name="T5" fmla="*/ 66675 h 45"/>
              <a:gd name="T6" fmla="*/ 18344 w 54"/>
              <a:gd name="T7" fmla="*/ 38100 h 45"/>
              <a:gd name="T8" fmla="*/ 0 w 54"/>
              <a:gd name="T9" fmla="*/ 0 h 45"/>
              <a:gd name="T10" fmla="*/ 0 60000 65536"/>
              <a:gd name="T11" fmla="*/ 0 60000 65536"/>
              <a:gd name="T12" fmla="*/ 0 60000 65536"/>
              <a:gd name="T13" fmla="*/ 0 60000 65536"/>
              <a:gd name="T14" fmla="*/ 0 60000 65536"/>
              <a:gd name="T15" fmla="*/ 0 w 54"/>
              <a:gd name="T16" fmla="*/ 0 h 45"/>
              <a:gd name="T17" fmla="*/ 54 w 54"/>
              <a:gd name="T18" fmla="*/ 45 h 45"/>
            </a:gdLst>
            <a:ahLst/>
            <a:cxnLst>
              <a:cxn ang="T10">
                <a:pos x="T0" y="T1"/>
              </a:cxn>
              <a:cxn ang="T11">
                <a:pos x="T2" y="T3"/>
              </a:cxn>
              <a:cxn ang="T12">
                <a:pos x="T4" y="T5"/>
              </a:cxn>
              <a:cxn ang="T13">
                <a:pos x="T6" y="T7"/>
              </a:cxn>
              <a:cxn ang="T14">
                <a:pos x="T8" y="T9"/>
              </a:cxn>
            </a:cxnLst>
            <a:rect l="T15" t="T16" r="T17" b="T18"/>
            <a:pathLst>
              <a:path w="54" h="45">
                <a:moveTo>
                  <a:pt x="0" y="0"/>
                </a:moveTo>
                <a:lnTo>
                  <a:pt x="0" y="44"/>
                </a:lnTo>
                <a:lnTo>
                  <a:pt x="53" y="42"/>
                </a:lnTo>
                <a:lnTo>
                  <a:pt x="13" y="24"/>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50" name="Freeform 18"/>
          <p:cNvSpPr>
            <a:spLocks/>
          </p:cNvSpPr>
          <p:nvPr/>
        </p:nvSpPr>
        <p:spPr bwMode="auto">
          <a:xfrm>
            <a:off x="2620963" y="5789613"/>
            <a:ext cx="84137" cy="80962"/>
          </a:xfrm>
          <a:custGeom>
            <a:avLst/>
            <a:gdLst>
              <a:gd name="T0" fmla="*/ 0 w 60"/>
              <a:gd name="T1" fmla="*/ 0 h 51"/>
              <a:gd name="T2" fmla="*/ 0 w 60"/>
              <a:gd name="T3" fmla="*/ 79375 h 51"/>
              <a:gd name="T4" fmla="*/ 82735 w 60"/>
              <a:gd name="T5" fmla="*/ 76200 h 51"/>
              <a:gd name="T6" fmla="*/ 21034 w 60"/>
              <a:gd name="T7" fmla="*/ 42862 h 51"/>
              <a:gd name="T8" fmla="*/ 0 w 60"/>
              <a:gd name="T9" fmla="*/ 0 h 51"/>
              <a:gd name="T10" fmla="*/ 0 60000 65536"/>
              <a:gd name="T11" fmla="*/ 0 60000 65536"/>
              <a:gd name="T12" fmla="*/ 0 60000 65536"/>
              <a:gd name="T13" fmla="*/ 0 60000 65536"/>
              <a:gd name="T14" fmla="*/ 0 60000 65536"/>
              <a:gd name="T15" fmla="*/ 0 w 60"/>
              <a:gd name="T16" fmla="*/ 0 h 51"/>
              <a:gd name="T17" fmla="*/ 60 w 60"/>
              <a:gd name="T18" fmla="*/ 51 h 51"/>
            </a:gdLst>
            <a:ahLst/>
            <a:cxnLst>
              <a:cxn ang="T10">
                <a:pos x="T0" y="T1"/>
              </a:cxn>
              <a:cxn ang="T11">
                <a:pos x="T2" y="T3"/>
              </a:cxn>
              <a:cxn ang="T12">
                <a:pos x="T4" y="T5"/>
              </a:cxn>
              <a:cxn ang="T13">
                <a:pos x="T6" y="T7"/>
              </a:cxn>
              <a:cxn ang="T14">
                <a:pos x="T8" y="T9"/>
              </a:cxn>
            </a:cxnLst>
            <a:rect l="T15" t="T16" r="T17" b="T18"/>
            <a:pathLst>
              <a:path w="60" h="51">
                <a:moveTo>
                  <a:pt x="0" y="0"/>
                </a:moveTo>
                <a:lnTo>
                  <a:pt x="0" y="50"/>
                </a:lnTo>
                <a:lnTo>
                  <a:pt x="59" y="48"/>
                </a:lnTo>
                <a:lnTo>
                  <a:pt x="15" y="27"/>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51" name="Freeform 19"/>
          <p:cNvSpPr>
            <a:spLocks/>
          </p:cNvSpPr>
          <p:nvPr/>
        </p:nvSpPr>
        <p:spPr bwMode="auto">
          <a:xfrm>
            <a:off x="7658100" y="5391150"/>
            <a:ext cx="82550" cy="87313"/>
          </a:xfrm>
          <a:custGeom>
            <a:avLst/>
            <a:gdLst>
              <a:gd name="T0" fmla="*/ 0 w 59"/>
              <a:gd name="T1" fmla="*/ 17463 h 55"/>
              <a:gd name="T2" fmla="*/ 0 w 59"/>
              <a:gd name="T3" fmla="*/ 0 h 55"/>
              <a:gd name="T4" fmla="*/ 43374 w 59"/>
              <a:gd name="T5" fmla="*/ 12700 h 55"/>
              <a:gd name="T6" fmla="*/ 74155 w 59"/>
              <a:gd name="T7" fmla="*/ 4763 h 55"/>
              <a:gd name="T8" fmla="*/ 81151 w 59"/>
              <a:gd name="T9" fmla="*/ 22225 h 55"/>
              <a:gd name="T10" fmla="*/ 81151 w 59"/>
              <a:gd name="T11" fmla="*/ 47625 h 55"/>
              <a:gd name="T12" fmla="*/ 46172 w 59"/>
              <a:gd name="T13" fmla="*/ 85725 h 55"/>
              <a:gd name="T14" fmla="*/ 30781 w 59"/>
              <a:gd name="T15" fmla="*/ 80963 h 55"/>
              <a:gd name="T16" fmla="*/ 0 w 59"/>
              <a:gd name="T17" fmla="*/ 17463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5"/>
              <a:gd name="T29" fmla="*/ 59 w 5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5">
                <a:moveTo>
                  <a:pt x="0" y="11"/>
                </a:moveTo>
                <a:lnTo>
                  <a:pt x="0" y="0"/>
                </a:lnTo>
                <a:lnTo>
                  <a:pt x="31" y="8"/>
                </a:lnTo>
                <a:lnTo>
                  <a:pt x="53" y="3"/>
                </a:lnTo>
                <a:lnTo>
                  <a:pt x="58" y="14"/>
                </a:lnTo>
                <a:lnTo>
                  <a:pt x="58" y="30"/>
                </a:lnTo>
                <a:lnTo>
                  <a:pt x="33" y="54"/>
                </a:lnTo>
                <a:lnTo>
                  <a:pt x="22" y="51"/>
                </a:lnTo>
                <a:lnTo>
                  <a:pt x="0" y="1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52" name="Freeform 20"/>
          <p:cNvSpPr>
            <a:spLocks/>
          </p:cNvSpPr>
          <p:nvPr/>
        </p:nvSpPr>
        <p:spPr bwMode="auto">
          <a:xfrm>
            <a:off x="7658100" y="5391150"/>
            <a:ext cx="92075" cy="96838"/>
          </a:xfrm>
          <a:custGeom>
            <a:avLst/>
            <a:gdLst>
              <a:gd name="T0" fmla="*/ 0 w 65"/>
              <a:gd name="T1" fmla="*/ 19050 h 61"/>
              <a:gd name="T2" fmla="*/ 0 w 65"/>
              <a:gd name="T3" fmla="*/ 0 h 61"/>
              <a:gd name="T4" fmla="*/ 48162 w 65"/>
              <a:gd name="T5" fmla="*/ 14288 h 61"/>
              <a:gd name="T6" fmla="*/ 82159 w 65"/>
              <a:gd name="T7" fmla="*/ 4763 h 61"/>
              <a:gd name="T8" fmla="*/ 90658 w 65"/>
              <a:gd name="T9" fmla="*/ 23813 h 61"/>
              <a:gd name="T10" fmla="*/ 90658 w 65"/>
              <a:gd name="T11" fmla="*/ 52388 h 61"/>
              <a:gd name="T12" fmla="*/ 50995 w 65"/>
              <a:gd name="T13" fmla="*/ 95250 h 61"/>
              <a:gd name="T14" fmla="*/ 33997 w 65"/>
              <a:gd name="T15" fmla="*/ 90488 h 61"/>
              <a:gd name="T16" fmla="*/ 0 w 65"/>
              <a:gd name="T17" fmla="*/ 1905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61"/>
              <a:gd name="T29" fmla="*/ 65 w 65"/>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61">
                <a:moveTo>
                  <a:pt x="0" y="12"/>
                </a:moveTo>
                <a:lnTo>
                  <a:pt x="0" y="0"/>
                </a:lnTo>
                <a:lnTo>
                  <a:pt x="34" y="9"/>
                </a:lnTo>
                <a:lnTo>
                  <a:pt x="58" y="3"/>
                </a:lnTo>
                <a:lnTo>
                  <a:pt x="64" y="15"/>
                </a:lnTo>
                <a:lnTo>
                  <a:pt x="64" y="33"/>
                </a:lnTo>
                <a:lnTo>
                  <a:pt x="36" y="60"/>
                </a:lnTo>
                <a:lnTo>
                  <a:pt x="24" y="57"/>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53" name="Freeform 21"/>
          <p:cNvSpPr>
            <a:spLocks/>
          </p:cNvSpPr>
          <p:nvPr/>
        </p:nvSpPr>
        <p:spPr bwMode="auto">
          <a:xfrm>
            <a:off x="6315075" y="3524250"/>
            <a:ext cx="106363" cy="153988"/>
          </a:xfrm>
          <a:custGeom>
            <a:avLst/>
            <a:gdLst>
              <a:gd name="T0" fmla="*/ 0 w 76"/>
              <a:gd name="T1" fmla="*/ 49213 h 97"/>
              <a:gd name="T2" fmla="*/ 15395 w 76"/>
              <a:gd name="T3" fmla="*/ 58738 h 97"/>
              <a:gd name="T4" fmla="*/ 23792 w 76"/>
              <a:gd name="T5" fmla="*/ 130175 h 97"/>
              <a:gd name="T6" fmla="*/ 54581 w 76"/>
              <a:gd name="T7" fmla="*/ 125413 h 97"/>
              <a:gd name="T8" fmla="*/ 65777 w 76"/>
              <a:gd name="T9" fmla="*/ 98425 h 97"/>
              <a:gd name="T10" fmla="*/ 81172 w 76"/>
              <a:gd name="T11" fmla="*/ 103188 h 97"/>
              <a:gd name="T12" fmla="*/ 100765 w 76"/>
              <a:gd name="T13" fmla="*/ 152400 h 97"/>
              <a:gd name="T14" fmla="*/ 104963 w 76"/>
              <a:gd name="T15" fmla="*/ 125413 h 97"/>
              <a:gd name="T16" fmla="*/ 96566 w 76"/>
              <a:gd name="T17" fmla="*/ 71438 h 97"/>
              <a:gd name="T18" fmla="*/ 81172 w 76"/>
              <a:gd name="T19" fmla="*/ 93663 h 97"/>
              <a:gd name="T20" fmla="*/ 69976 w 76"/>
              <a:gd name="T21" fmla="*/ 71438 h 97"/>
              <a:gd name="T22" fmla="*/ 96566 w 76"/>
              <a:gd name="T23" fmla="*/ 39688 h 97"/>
              <a:gd name="T24" fmla="*/ 50382 w 76"/>
              <a:gd name="T25" fmla="*/ 36513 h 97"/>
              <a:gd name="T26" fmla="*/ 15395 w 76"/>
              <a:gd name="T27" fmla="*/ 0 h 97"/>
              <a:gd name="T28" fmla="*/ 4199 w 76"/>
              <a:gd name="T29" fmla="*/ 22225 h 97"/>
              <a:gd name="T30" fmla="*/ 15395 w 76"/>
              <a:gd name="T31" fmla="*/ 36513 h 97"/>
              <a:gd name="T32" fmla="*/ 0 w 76"/>
              <a:gd name="T33" fmla="*/ 49213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7"/>
              <a:gd name="T53" fmla="*/ 76 w 76"/>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7">
                <a:moveTo>
                  <a:pt x="0" y="31"/>
                </a:moveTo>
                <a:lnTo>
                  <a:pt x="11" y="37"/>
                </a:lnTo>
                <a:lnTo>
                  <a:pt x="17" y="82"/>
                </a:lnTo>
                <a:lnTo>
                  <a:pt x="39" y="79"/>
                </a:lnTo>
                <a:lnTo>
                  <a:pt x="47" y="62"/>
                </a:lnTo>
                <a:lnTo>
                  <a:pt x="58" y="65"/>
                </a:lnTo>
                <a:lnTo>
                  <a:pt x="72" y="96"/>
                </a:lnTo>
                <a:lnTo>
                  <a:pt x="75" y="79"/>
                </a:lnTo>
                <a:lnTo>
                  <a:pt x="69" y="45"/>
                </a:lnTo>
                <a:lnTo>
                  <a:pt x="58" y="59"/>
                </a:lnTo>
                <a:lnTo>
                  <a:pt x="50" y="45"/>
                </a:lnTo>
                <a:lnTo>
                  <a:pt x="69" y="25"/>
                </a:lnTo>
                <a:lnTo>
                  <a:pt x="36" y="23"/>
                </a:lnTo>
                <a:lnTo>
                  <a:pt x="11" y="0"/>
                </a:lnTo>
                <a:lnTo>
                  <a:pt x="3" y="14"/>
                </a:lnTo>
                <a:lnTo>
                  <a:pt x="11" y="23"/>
                </a:lnTo>
                <a:lnTo>
                  <a:pt x="0" y="3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54" name="Freeform 22"/>
          <p:cNvSpPr>
            <a:spLocks/>
          </p:cNvSpPr>
          <p:nvPr/>
        </p:nvSpPr>
        <p:spPr bwMode="auto">
          <a:xfrm>
            <a:off x="6315075" y="3524250"/>
            <a:ext cx="115888" cy="163513"/>
          </a:xfrm>
          <a:custGeom>
            <a:avLst/>
            <a:gdLst>
              <a:gd name="T0" fmla="*/ 0 w 82"/>
              <a:gd name="T1" fmla="*/ 52388 h 103"/>
              <a:gd name="T2" fmla="*/ 16959 w 82"/>
              <a:gd name="T3" fmla="*/ 61913 h 103"/>
              <a:gd name="T4" fmla="*/ 25439 w 82"/>
              <a:gd name="T5" fmla="*/ 138113 h 103"/>
              <a:gd name="T6" fmla="*/ 59357 w 82"/>
              <a:gd name="T7" fmla="*/ 133350 h 103"/>
              <a:gd name="T8" fmla="*/ 72077 w 82"/>
              <a:gd name="T9" fmla="*/ 104775 h 103"/>
              <a:gd name="T10" fmla="*/ 89036 w 82"/>
              <a:gd name="T11" fmla="*/ 109538 h 103"/>
              <a:gd name="T12" fmla="*/ 110235 w 82"/>
              <a:gd name="T13" fmla="*/ 161925 h 103"/>
              <a:gd name="T14" fmla="*/ 114475 w 82"/>
              <a:gd name="T15" fmla="*/ 133350 h 103"/>
              <a:gd name="T16" fmla="*/ 105995 w 82"/>
              <a:gd name="T17" fmla="*/ 76200 h 103"/>
              <a:gd name="T18" fmla="*/ 89036 w 82"/>
              <a:gd name="T19" fmla="*/ 100013 h 103"/>
              <a:gd name="T20" fmla="*/ 76316 w 82"/>
              <a:gd name="T21" fmla="*/ 76200 h 103"/>
              <a:gd name="T22" fmla="*/ 105995 w 82"/>
              <a:gd name="T23" fmla="*/ 42863 h 103"/>
              <a:gd name="T24" fmla="*/ 55117 w 82"/>
              <a:gd name="T25" fmla="*/ 38100 h 103"/>
              <a:gd name="T26" fmla="*/ 16959 w 82"/>
              <a:gd name="T27" fmla="*/ 0 h 103"/>
              <a:gd name="T28" fmla="*/ 4240 w 82"/>
              <a:gd name="T29" fmla="*/ 23813 h 103"/>
              <a:gd name="T30" fmla="*/ 16959 w 82"/>
              <a:gd name="T31" fmla="*/ 38100 h 103"/>
              <a:gd name="T32" fmla="*/ 0 w 82"/>
              <a:gd name="T33" fmla="*/ 52388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03"/>
              <a:gd name="T53" fmla="*/ 82 w 82"/>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03">
                <a:moveTo>
                  <a:pt x="0" y="33"/>
                </a:moveTo>
                <a:lnTo>
                  <a:pt x="12" y="39"/>
                </a:lnTo>
                <a:lnTo>
                  <a:pt x="18" y="87"/>
                </a:lnTo>
                <a:lnTo>
                  <a:pt x="42" y="84"/>
                </a:lnTo>
                <a:lnTo>
                  <a:pt x="51" y="66"/>
                </a:lnTo>
                <a:lnTo>
                  <a:pt x="63" y="69"/>
                </a:lnTo>
                <a:lnTo>
                  <a:pt x="78" y="102"/>
                </a:lnTo>
                <a:lnTo>
                  <a:pt x="81" y="84"/>
                </a:lnTo>
                <a:lnTo>
                  <a:pt x="75" y="48"/>
                </a:lnTo>
                <a:lnTo>
                  <a:pt x="63" y="63"/>
                </a:lnTo>
                <a:lnTo>
                  <a:pt x="54" y="48"/>
                </a:lnTo>
                <a:lnTo>
                  <a:pt x="75" y="27"/>
                </a:lnTo>
                <a:lnTo>
                  <a:pt x="39" y="24"/>
                </a:lnTo>
                <a:lnTo>
                  <a:pt x="12" y="0"/>
                </a:lnTo>
                <a:lnTo>
                  <a:pt x="3" y="15"/>
                </a:lnTo>
                <a:lnTo>
                  <a:pt x="12" y="24"/>
                </a:lnTo>
                <a:lnTo>
                  <a:pt x="0" y="3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55" name="Freeform 23"/>
          <p:cNvSpPr>
            <a:spLocks/>
          </p:cNvSpPr>
          <p:nvPr/>
        </p:nvSpPr>
        <p:spPr bwMode="auto">
          <a:xfrm>
            <a:off x="6340475" y="3476625"/>
            <a:ext cx="68263" cy="34925"/>
          </a:xfrm>
          <a:custGeom>
            <a:avLst/>
            <a:gdLst>
              <a:gd name="T0" fmla="*/ 0 w 49"/>
              <a:gd name="T1" fmla="*/ 22225 h 22"/>
              <a:gd name="T2" fmla="*/ 11145 w 49"/>
              <a:gd name="T3" fmla="*/ 33338 h 22"/>
              <a:gd name="T4" fmla="*/ 66870 w 49"/>
              <a:gd name="T5" fmla="*/ 30163 h 22"/>
              <a:gd name="T6" fmla="*/ 62691 w 49"/>
              <a:gd name="T7" fmla="*/ 11112 h 22"/>
              <a:gd name="T8" fmla="*/ 22290 w 49"/>
              <a:gd name="T9" fmla="*/ 0 h 22"/>
              <a:gd name="T10" fmla="*/ 0 w 49"/>
              <a:gd name="T11" fmla="*/ 22225 h 22"/>
              <a:gd name="T12" fmla="*/ 0 60000 65536"/>
              <a:gd name="T13" fmla="*/ 0 60000 65536"/>
              <a:gd name="T14" fmla="*/ 0 60000 65536"/>
              <a:gd name="T15" fmla="*/ 0 60000 65536"/>
              <a:gd name="T16" fmla="*/ 0 60000 65536"/>
              <a:gd name="T17" fmla="*/ 0 60000 65536"/>
              <a:gd name="T18" fmla="*/ 0 w 49"/>
              <a:gd name="T19" fmla="*/ 0 h 22"/>
              <a:gd name="T20" fmla="*/ 49 w 4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9" h="22">
                <a:moveTo>
                  <a:pt x="0" y="14"/>
                </a:moveTo>
                <a:lnTo>
                  <a:pt x="8" y="21"/>
                </a:lnTo>
                <a:lnTo>
                  <a:pt x="48" y="19"/>
                </a:lnTo>
                <a:lnTo>
                  <a:pt x="45" y="7"/>
                </a:lnTo>
                <a:lnTo>
                  <a:pt x="16" y="0"/>
                </a:lnTo>
                <a:lnTo>
                  <a:pt x="0" y="1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56" name="Freeform 24"/>
          <p:cNvSpPr>
            <a:spLocks/>
          </p:cNvSpPr>
          <p:nvPr/>
        </p:nvSpPr>
        <p:spPr bwMode="auto">
          <a:xfrm>
            <a:off x="6340475" y="3476625"/>
            <a:ext cx="77788" cy="44450"/>
          </a:xfrm>
          <a:custGeom>
            <a:avLst/>
            <a:gdLst>
              <a:gd name="T0" fmla="*/ 0 w 55"/>
              <a:gd name="T1" fmla="*/ 28575 h 28"/>
              <a:gd name="T2" fmla="*/ 12729 w 55"/>
              <a:gd name="T3" fmla="*/ 42863 h 28"/>
              <a:gd name="T4" fmla="*/ 76374 w 55"/>
              <a:gd name="T5" fmla="*/ 38100 h 28"/>
              <a:gd name="T6" fmla="*/ 72131 w 55"/>
              <a:gd name="T7" fmla="*/ 14288 h 28"/>
              <a:gd name="T8" fmla="*/ 25458 w 55"/>
              <a:gd name="T9" fmla="*/ 0 h 28"/>
              <a:gd name="T10" fmla="*/ 0 w 55"/>
              <a:gd name="T11" fmla="*/ 28575 h 28"/>
              <a:gd name="T12" fmla="*/ 0 60000 65536"/>
              <a:gd name="T13" fmla="*/ 0 60000 65536"/>
              <a:gd name="T14" fmla="*/ 0 60000 65536"/>
              <a:gd name="T15" fmla="*/ 0 60000 65536"/>
              <a:gd name="T16" fmla="*/ 0 60000 65536"/>
              <a:gd name="T17" fmla="*/ 0 60000 65536"/>
              <a:gd name="T18" fmla="*/ 0 w 55"/>
              <a:gd name="T19" fmla="*/ 0 h 28"/>
              <a:gd name="T20" fmla="*/ 55 w 5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5" h="28">
                <a:moveTo>
                  <a:pt x="0" y="18"/>
                </a:moveTo>
                <a:lnTo>
                  <a:pt x="9" y="27"/>
                </a:lnTo>
                <a:lnTo>
                  <a:pt x="54" y="24"/>
                </a:lnTo>
                <a:lnTo>
                  <a:pt x="51" y="9"/>
                </a:lnTo>
                <a:lnTo>
                  <a:pt x="18" y="0"/>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57" name="Freeform 25"/>
          <p:cNvSpPr>
            <a:spLocks/>
          </p:cNvSpPr>
          <p:nvPr/>
        </p:nvSpPr>
        <p:spPr bwMode="auto">
          <a:xfrm>
            <a:off x="2593975" y="4505325"/>
            <a:ext cx="274638" cy="352425"/>
          </a:xfrm>
          <a:custGeom>
            <a:avLst/>
            <a:gdLst>
              <a:gd name="T0" fmla="*/ 0 w 195"/>
              <a:gd name="T1" fmla="*/ 31750 h 222"/>
              <a:gd name="T2" fmla="*/ 21126 w 195"/>
              <a:gd name="T3" fmla="*/ 69850 h 222"/>
              <a:gd name="T4" fmla="*/ 8450 w 195"/>
              <a:gd name="T5" fmla="*/ 150813 h 222"/>
              <a:gd name="T6" fmla="*/ 21126 w 195"/>
              <a:gd name="T7" fmla="*/ 161925 h 222"/>
              <a:gd name="T8" fmla="*/ 12676 w 195"/>
              <a:gd name="T9" fmla="*/ 171450 h 222"/>
              <a:gd name="T10" fmla="*/ 5634 w 195"/>
              <a:gd name="T11" fmla="*/ 206375 h 222"/>
              <a:gd name="T12" fmla="*/ 25351 w 195"/>
              <a:gd name="T13" fmla="*/ 254000 h 222"/>
              <a:gd name="T14" fmla="*/ 40844 w 195"/>
              <a:gd name="T15" fmla="*/ 350838 h 222"/>
              <a:gd name="T16" fmla="*/ 57744 w 195"/>
              <a:gd name="T17" fmla="*/ 350838 h 222"/>
              <a:gd name="T18" fmla="*/ 81687 w 195"/>
              <a:gd name="T19" fmla="*/ 322263 h 222"/>
              <a:gd name="T20" fmla="*/ 122531 w 195"/>
              <a:gd name="T21" fmla="*/ 346075 h 222"/>
              <a:gd name="T22" fmla="*/ 130981 w 195"/>
              <a:gd name="T23" fmla="*/ 327025 h 222"/>
              <a:gd name="T24" fmla="*/ 163374 w 195"/>
              <a:gd name="T25" fmla="*/ 336550 h 222"/>
              <a:gd name="T26" fmla="*/ 180275 w 195"/>
              <a:gd name="T27" fmla="*/ 266700 h 222"/>
              <a:gd name="T28" fmla="*/ 246470 w 195"/>
              <a:gd name="T29" fmla="*/ 254000 h 222"/>
              <a:gd name="T30" fmla="*/ 266188 w 195"/>
              <a:gd name="T31" fmla="*/ 276225 h 222"/>
              <a:gd name="T32" fmla="*/ 273230 w 195"/>
              <a:gd name="T33" fmla="*/ 220663 h 222"/>
              <a:gd name="T34" fmla="*/ 257737 w 195"/>
              <a:gd name="T35" fmla="*/ 180975 h 222"/>
              <a:gd name="T36" fmla="*/ 219710 w 195"/>
              <a:gd name="T37" fmla="*/ 174625 h 222"/>
              <a:gd name="T38" fmla="*/ 205626 w 195"/>
              <a:gd name="T39" fmla="*/ 104775 h 222"/>
              <a:gd name="T40" fmla="*/ 107038 w 195"/>
              <a:gd name="T41" fmla="*/ 60325 h 222"/>
              <a:gd name="T42" fmla="*/ 98588 w 195"/>
              <a:gd name="T43" fmla="*/ 0 h 222"/>
              <a:gd name="T44" fmla="*/ 28168 w 195"/>
              <a:gd name="T45" fmla="*/ 36513 h 222"/>
              <a:gd name="T46" fmla="*/ 0 w 195"/>
              <a:gd name="T47" fmla="*/ 31750 h 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5"/>
              <a:gd name="T73" fmla="*/ 0 h 222"/>
              <a:gd name="T74" fmla="*/ 195 w 195"/>
              <a:gd name="T75" fmla="*/ 222 h 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5" h="222">
                <a:moveTo>
                  <a:pt x="0" y="20"/>
                </a:moveTo>
                <a:lnTo>
                  <a:pt x="15" y="44"/>
                </a:lnTo>
                <a:lnTo>
                  <a:pt x="6" y="95"/>
                </a:lnTo>
                <a:lnTo>
                  <a:pt x="15" y="102"/>
                </a:lnTo>
                <a:lnTo>
                  <a:pt x="9" y="108"/>
                </a:lnTo>
                <a:lnTo>
                  <a:pt x="4" y="130"/>
                </a:lnTo>
                <a:lnTo>
                  <a:pt x="18" y="160"/>
                </a:lnTo>
                <a:lnTo>
                  <a:pt x="29" y="221"/>
                </a:lnTo>
                <a:lnTo>
                  <a:pt x="41" y="221"/>
                </a:lnTo>
                <a:lnTo>
                  <a:pt x="58" y="203"/>
                </a:lnTo>
                <a:lnTo>
                  <a:pt x="87" y="218"/>
                </a:lnTo>
                <a:lnTo>
                  <a:pt x="93" y="206"/>
                </a:lnTo>
                <a:lnTo>
                  <a:pt x="116" y="212"/>
                </a:lnTo>
                <a:lnTo>
                  <a:pt x="128" y="168"/>
                </a:lnTo>
                <a:lnTo>
                  <a:pt x="175" y="160"/>
                </a:lnTo>
                <a:lnTo>
                  <a:pt x="189" y="174"/>
                </a:lnTo>
                <a:lnTo>
                  <a:pt x="194" y="139"/>
                </a:lnTo>
                <a:lnTo>
                  <a:pt x="183" y="114"/>
                </a:lnTo>
                <a:lnTo>
                  <a:pt x="156" y="110"/>
                </a:lnTo>
                <a:lnTo>
                  <a:pt x="146" y="66"/>
                </a:lnTo>
                <a:lnTo>
                  <a:pt x="76" y="38"/>
                </a:lnTo>
                <a:lnTo>
                  <a:pt x="70" y="0"/>
                </a:lnTo>
                <a:lnTo>
                  <a:pt x="20" y="23"/>
                </a:lnTo>
                <a:lnTo>
                  <a:pt x="0" y="2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58" name="Freeform 26"/>
          <p:cNvSpPr>
            <a:spLocks/>
          </p:cNvSpPr>
          <p:nvPr/>
        </p:nvSpPr>
        <p:spPr bwMode="auto">
          <a:xfrm>
            <a:off x="2593975" y="4505325"/>
            <a:ext cx="282575" cy="361950"/>
          </a:xfrm>
          <a:custGeom>
            <a:avLst/>
            <a:gdLst>
              <a:gd name="T0" fmla="*/ 0 w 201"/>
              <a:gd name="T1" fmla="*/ 33338 h 228"/>
              <a:gd name="T2" fmla="*/ 21088 w 201"/>
              <a:gd name="T3" fmla="*/ 71438 h 228"/>
              <a:gd name="T4" fmla="*/ 8435 w 201"/>
              <a:gd name="T5" fmla="*/ 155575 h 228"/>
              <a:gd name="T6" fmla="*/ 21088 w 201"/>
              <a:gd name="T7" fmla="*/ 166688 h 228"/>
              <a:gd name="T8" fmla="*/ 12653 w 201"/>
              <a:gd name="T9" fmla="*/ 176213 h 228"/>
              <a:gd name="T10" fmla="*/ 5623 w 201"/>
              <a:gd name="T11" fmla="*/ 212725 h 228"/>
              <a:gd name="T12" fmla="*/ 26711 w 201"/>
              <a:gd name="T13" fmla="*/ 260350 h 228"/>
              <a:gd name="T14" fmla="*/ 42175 w 201"/>
              <a:gd name="T15" fmla="*/ 360363 h 228"/>
              <a:gd name="T16" fmla="*/ 59046 w 201"/>
              <a:gd name="T17" fmla="*/ 360363 h 228"/>
              <a:gd name="T18" fmla="*/ 84351 w 201"/>
              <a:gd name="T19" fmla="*/ 331788 h 228"/>
              <a:gd name="T20" fmla="*/ 126526 w 201"/>
              <a:gd name="T21" fmla="*/ 355600 h 228"/>
              <a:gd name="T22" fmla="*/ 134961 w 201"/>
              <a:gd name="T23" fmla="*/ 336550 h 228"/>
              <a:gd name="T24" fmla="*/ 168701 w 201"/>
              <a:gd name="T25" fmla="*/ 346075 h 228"/>
              <a:gd name="T26" fmla="*/ 185572 w 201"/>
              <a:gd name="T27" fmla="*/ 274638 h 228"/>
              <a:gd name="T28" fmla="*/ 253052 w 201"/>
              <a:gd name="T29" fmla="*/ 260350 h 228"/>
              <a:gd name="T30" fmla="*/ 274140 w 201"/>
              <a:gd name="T31" fmla="*/ 284163 h 228"/>
              <a:gd name="T32" fmla="*/ 281169 w 201"/>
              <a:gd name="T33" fmla="*/ 227013 h 228"/>
              <a:gd name="T34" fmla="*/ 265705 w 201"/>
              <a:gd name="T35" fmla="*/ 185737 h 228"/>
              <a:gd name="T36" fmla="*/ 226341 w 201"/>
              <a:gd name="T37" fmla="*/ 179388 h 228"/>
              <a:gd name="T38" fmla="*/ 210877 w 201"/>
              <a:gd name="T39" fmla="*/ 107950 h 228"/>
              <a:gd name="T40" fmla="*/ 109656 w 201"/>
              <a:gd name="T41" fmla="*/ 61913 h 228"/>
              <a:gd name="T42" fmla="*/ 101221 w 201"/>
              <a:gd name="T43" fmla="*/ 0 h 228"/>
              <a:gd name="T44" fmla="*/ 29523 w 201"/>
              <a:gd name="T45" fmla="*/ 38100 h 228"/>
              <a:gd name="T46" fmla="*/ 0 w 201"/>
              <a:gd name="T47" fmla="*/ 33338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228"/>
              <a:gd name="T74" fmla="*/ 201 w 201"/>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228">
                <a:moveTo>
                  <a:pt x="0" y="21"/>
                </a:moveTo>
                <a:lnTo>
                  <a:pt x="15" y="45"/>
                </a:lnTo>
                <a:lnTo>
                  <a:pt x="6" y="98"/>
                </a:lnTo>
                <a:lnTo>
                  <a:pt x="15" y="105"/>
                </a:lnTo>
                <a:lnTo>
                  <a:pt x="9" y="111"/>
                </a:lnTo>
                <a:lnTo>
                  <a:pt x="4" y="134"/>
                </a:lnTo>
                <a:lnTo>
                  <a:pt x="19" y="164"/>
                </a:lnTo>
                <a:lnTo>
                  <a:pt x="30" y="227"/>
                </a:lnTo>
                <a:lnTo>
                  <a:pt x="42" y="227"/>
                </a:lnTo>
                <a:lnTo>
                  <a:pt x="60" y="209"/>
                </a:lnTo>
                <a:lnTo>
                  <a:pt x="90" y="224"/>
                </a:lnTo>
                <a:lnTo>
                  <a:pt x="96" y="212"/>
                </a:lnTo>
                <a:lnTo>
                  <a:pt x="120" y="218"/>
                </a:lnTo>
                <a:lnTo>
                  <a:pt x="132" y="173"/>
                </a:lnTo>
                <a:lnTo>
                  <a:pt x="180" y="164"/>
                </a:lnTo>
                <a:lnTo>
                  <a:pt x="195" y="179"/>
                </a:lnTo>
                <a:lnTo>
                  <a:pt x="200" y="143"/>
                </a:lnTo>
                <a:lnTo>
                  <a:pt x="189" y="117"/>
                </a:lnTo>
                <a:lnTo>
                  <a:pt x="161" y="113"/>
                </a:lnTo>
                <a:lnTo>
                  <a:pt x="150" y="68"/>
                </a:lnTo>
                <a:lnTo>
                  <a:pt x="78" y="39"/>
                </a:lnTo>
                <a:lnTo>
                  <a:pt x="72" y="0"/>
                </a:lnTo>
                <a:lnTo>
                  <a:pt x="21" y="24"/>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59" name="Freeform 27"/>
          <p:cNvSpPr>
            <a:spLocks/>
          </p:cNvSpPr>
          <p:nvPr/>
        </p:nvSpPr>
        <p:spPr bwMode="auto">
          <a:xfrm>
            <a:off x="4714875" y="4722813"/>
            <a:ext cx="211138" cy="244475"/>
          </a:xfrm>
          <a:custGeom>
            <a:avLst/>
            <a:gdLst>
              <a:gd name="T0" fmla="*/ 0 w 150"/>
              <a:gd name="T1" fmla="*/ 187325 h 154"/>
              <a:gd name="T2" fmla="*/ 0 w 150"/>
              <a:gd name="T3" fmla="*/ 114300 h 154"/>
              <a:gd name="T4" fmla="*/ 19706 w 150"/>
              <a:gd name="T5" fmla="*/ 114300 h 154"/>
              <a:gd name="T6" fmla="*/ 19706 w 150"/>
              <a:gd name="T7" fmla="*/ 22225 h 154"/>
              <a:gd name="T8" fmla="*/ 63341 w 150"/>
              <a:gd name="T9" fmla="*/ 9525 h 154"/>
              <a:gd name="T10" fmla="*/ 80232 w 150"/>
              <a:gd name="T11" fmla="*/ 28575 h 154"/>
              <a:gd name="T12" fmla="*/ 116830 w 150"/>
              <a:gd name="T13" fmla="*/ 0 h 154"/>
              <a:gd name="T14" fmla="*/ 181579 w 150"/>
              <a:gd name="T15" fmla="*/ 101600 h 154"/>
              <a:gd name="T16" fmla="*/ 209730 w 150"/>
              <a:gd name="T17" fmla="*/ 119063 h 154"/>
              <a:gd name="T18" fmla="*/ 123868 w 150"/>
              <a:gd name="T19" fmla="*/ 206375 h 154"/>
              <a:gd name="T20" fmla="*/ 76010 w 150"/>
              <a:gd name="T21" fmla="*/ 206375 h 154"/>
              <a:gd name="T22" fmla="*/ 47858 w 150"/>
              <a:gd name="T23" fmla="*/ 242888 h 154"/>
              <a:gd name="T24" fmla="*/ 15483 w 150"/>
              <a:gd name="T25" fmla="*/ 242888 h 154"/>
              <a:gd name="T26" fmla="*/ 15483 w 150"/>
              <a:gd name="T27" fmla="*/ 211138 h 154"/>
              <a:gd name="T28" fmla="*/ 0 w 150"/>
              <a:gd name="T29" fmla="*/ 187325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54"/>
              <a:gd name="T47" fmla="*/ 150 w 150"/>
              <a:gd name="T48" fmla="*/ 154 h 1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54">
                <a:moveTo>
                  <a:pt x="0" y="118"/>
                </a:moveTo>
                <a:lnTo>
                  <a:pt x="0" y="72"/>
                </a:lnTo>
                <a:lnTo>
                  <a:pt x="14" y="72"/>
                </a:lnTo>
                <a:lnTo>
                  <a:pt x="14" y="14"/>
                </a:lnTo>
                <a:lnTo>
                  <a:pt x="45" y="6"/>
                </a:lnTo>
                <a:lnTo>
                  <a:pt x="57" y="18"/>
                </a:lnTo>
                <a:lnTo>
                  <a:pt x="83" y="0"/>
                </a:lnTo>
                <a:lnTo>
                  <a:pt x="129" y="64"/>
                </a:lnTo>
                <a:lnTo>
                  <a:pt x="149" y="75"/>
                </a:lnTo>
                <a:lnTo>
                  <a:pt x="88" y="130"/>
                </a:lnTo>
                <a:lnTo>
                  <a:pt x="54" y="130"/>
                </a:lnTo>
                <a:lnTo>
                  <a:pt x="34" y="153"/>
                </a:lnTo>
                <a:lnTo>
                  <a:pt x="11" y="153"/>
                </a:lnTo>
                <a:lnTo>
                  <a:pt x="11" y="133"/>
                </a:lnTo>
                <a:lnTo>
                  <a:pt x="0" y="11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60" name="Freeform 28"/>
          <p:cNvSpPr>
            <a:spLocks/>
          </p:cNvSpPr>
          <p:nvPr/>
        </p:nvSpPr>
        <p:spPr bwMode="auto">
          <a:xfrm>
            <a:off x="4714875" y="4722813"/>
            <a:ext cx="219075" cy="254000"/>
          </a:xfrm>
          <a:custGeom>
            <a:avLst/>
            <a:gdLst>
              <a:gd name="T0" fmla="*/ 0 w 156"/>
              <a:gd name="T1" fmla="*/ 195262 h 160"/>
              <a:gd name="T2" fmla="*/ 0 w 156"/>
              <a:gd name="T3" fmla="*/ 119063 h 160"/>
              <a:gd name="T4" fmla="*/ 21065 w 156"/>
              <a:gd name="T5" fmla="*/ 119063 h 160"/>
              <a:gd name="T6" fmla="*/ 21065 w 156"/>
              <a:gd name="T7" fmla="*/ 23812 h 160"/>
              <a:gd name="T8" fmla="*/ 66003 w 156"/>
              <a:gd name="T9" fmla="*/ 9525 h 160"/>
              <a:gd name="T10" fmla="*/ 82855 w 156"/>
              <a:gd name="T11" fmla="*/ 30163 h 160"/>
              <a:gd name="T12" fmla="*/ 120772 w 156"/>
              <a:gd name="T13" fmla="*/ 0 h 160"/>
              <a:gd name="T14" fmla="*/ 188180 w 156"/>
              <a:gd name="T15" fmla="*/ 104775 h 160"/>
              <a:gd name="T16" fmla="*/ 217671 w 156"/>
              <a:gd name="T17" fmla="*/ 123825 h 160"/>
              <a:gd name="T18" fmla="*/ 129198 w 156"/>
              <a:gd name="T19" fmla="*/ 214313 h 160"/>
              <a:gd name="T20" fmla="*/ 78642 w 156"/>
              <a:gd name="T21" fmla="*/ 214313 h 160"/>
              <a:gd name="T22" fmla="*/ 49151 w 156"/>
              <a:gd name="T23" fmla="*/ 252413 h 160"/>
              <a:gd name="T24" fmla="*/ 15448 w 156"/>
              <a:gd name="T25" fmla="*/ 252413 h 160"/>
              <a:gd name="T26" fmla="*/ 15448 w 156"/>
              <a:gd name="T27" fmla="*/ 219075 h 160"/>
              <a:gd name="T28" fmla="*/ 0 w 156"/>
              <a:gd name="T29" fmla="*/ 195262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160"/>
              <a:gd name="T47" fmla="*/ 156 w 156"/>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160">
                <a:moveTo>
                  <a:pt x="0" y="123"/>
                </a:moveTo>
                <a:lnTo>
                  <a:pt x="0" y="75"/>
                </a:lnTo>
                <a:lnTo>
                  <a:pt x="15" y="75"/>
                </a:lnTo>
                <a:lnTo>
                  <a:pt x="15" y="15"/>
                </a:lnTo>
                <a:lnTo>
                  <a:pt x="47" y="6"/>
                </a:lnTo>
                <a:lnTo>
                  <a:pt x="59" y="19"/>
                </a:lnTo>
                <a:lnTo>
                  <a:pt x="86" y="0"/>
                </a:lnTo>
                <a:lnTo>
                  <a:pt x="134" y="66"/>
                </a:lnTo>
                <a:lnTo>
                  <a:pt x="155" y="78"/>
                </a:lnTo>
                <a:lnTo>
                  <a:pt x="92" y="135"/>
                </a:lnTo>
                <a:lnTo>
                  <a:pt x="56" y="135"/>
                </a:lnTo>
                <a:lnTo>
                  <a:pt x="35" y="159"/>
                </a:lnTo>
                <a:lnTo>
                  <a:pt x="11" y="159"/>
                </a:lnTo>
                <a:lnTo>
                  <a:pt x="11" y="138"/>
                </a:lnTo>
                <a:lnTo>
                  <a:pt x="0" y="12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61" name="Freeform 29"/>
          <p:cNvSpPr>
            <a:spLocks/>
          </p:cNvSpPr>
          <p:nvPr/>
        </p:nvSpPr>
        <p:spPr bwMode="auto">
          <a:xfrm>
            <a:off x="2495550" y="4111625"/>
            <a:ext cx="914400" cy="1063625"/>
          </a:xfrm>
          <a:custGeom>
            <a:avLst/>
            <a:gdLst>
              <a:gd name="T0" fmla="*/ 21199 w 647"/>
              <a:gd name="T1" fmla="*/ 381000 h 670"/>
              <a:gd name="T2" fmla="*/ 80558 w 647"/>
              <a:gd name="T3" fmla="*/ 381000 h 670"/>
              <a:gd name="T4" fmla="*/ 96104 w 647"/>
              <a:gd name="T5" fmla="*/ 423863 h 670"/>
              <a:gd name="T6" fmla="*/ 197861 w 647"/>
              <a:gd name="T7" fmla="*/ 390525 h 670"/>
              <a:gd name="T8" fmla="*/ 306684 w 647"/>
              <a:gd name="T9" fmla="*/ 496888 h 670"/>
              <a:gd name="T10" fmla="*/ 361803 w 647"/>
              <a:gd name="T11" fmla="*/ 574675 h 670"/>
              <a:gd name="T12" fmla="*/ 370283 w 647"/>
              <a:gd name="T13" fmla="*/ 671512 h 670"/>
              <a:gd name="T14" fmla="*/ 423988 w 647"/>
              <a:gd name="T15" fmla="*/ 733425 h 670"/>
              <a:gd name="T16" fmla="*/ 456493 w 647"/>
              <a:gd name="T17" fmla="*/ 781050 h 670"/>
              <a:gd name="T18" fmla="*/ 469213 w 647"/>
              <a:gd name="T19" fmla="*/ 822325 h 670"/>
              <a:gd name="T20" fmla="*/ 377349 w 647"/>
              <a:gd name="T21" fmla="*/ 954088 h 670"/>
              <a:gd name="T22" fmla="*/ 469213 w 647"/>
              <a:gd name="T23" fmla="*/ 1004888 h 670"/>
              <a:gd name="T24" fmla="*/ 477693 w 647"/>
              <a:gd name="T25" fmla="*/ 1062038 h 670"/>
              <a:gd name="T26" fmla="*/ 599236 w 647"/>
              <a:gd name="T27" fmla="*/ 817563 h 670"/>
              <a:gd name="T28" fmla="*/ 740565 w 647"/>
              <a:gd name="T29" fmla="*/ 747712 h 670"/>
              <a:gd name="T30" fmla="*/ 808403 w 647"/>
              <a:gd name="T31" fmla="*/ 601662 h 670"/>
              <a:gd name="T32" fmla="*/ 904507 w 647"/>
              <a:gd name="T33" fmla="*/ 371475 h 670"/>
              <a:gd name="T34" fmla="*/ 900267 w 647"/>
              <a:gd name="T35" fmla="*/ 276225 h 670"/>
              <a:gd name="T36" fmla="*/ 804163 w 647"/>
              <a:gd name="T37" fmla="*/ 217488 h 670"/>
              <a:gd name="T38" fmla="*/ 678380 w 647"/>
              <a:gd name="T39" fmla="*/ 174625 h 670"/>
              <a:gd name="T40" fmla="*/ 607716 w 647"/>
              <a:gd name="T41" fmla="*/ 155575 h 670"/>
              <a:gd name="T42" fmla="*/ 578036 w 647"/>
              <a:gd name="T43" fmla="*/ 182562 h 670"/>
              <a:gd name="T44" fmla="*/ 544117 w 647"/>
              <a:gd name="T45" fmla="*/ 179387 h 670"/>
              <a:gd name="T46" fmla="*/ 561077 w 647"/>
              <a:gd name="T47" fmla="*/ 93662 h 670"/>
              <a:gd name="T48" fmla="*/ 490412 w 647"/>
              <a:gd name="T49" fmla="*/ 80962 h 670"/>
              <a:gd name="T50" fmla="*/ 409855 w 647"/>
              <a:gd name="T51" fmla="*/ 85725 h 670"/>
              <a:gd name="T52" fmla="*/ 332124 w 647"/>
              <a:gd name="T53" fmla="*/ 71437 h 670"/>
              <a:gd name="T54" fmla="*/ 310924 w 647"/>
              <a:gd name="T55" fmla="*/ 0 h 670"/>
              <a:gd name="T56" fmla="*/ 214820 w 647"/>
              <a:gd name="T57" fmla="*/ 23812 h 670"/>
              <a:gd name="T58" fmla="*/ 243086 w 647"/>
              <a:gd name="T59" fmla="*/ 80962 h 670"/>
              <a:gd name="T60" fmla="*/ 163942 w 647"/>
              <a:gd name="T61" fmla="*/ 98425 h 670"/>
              <a:gd name="T62" fmla="*/ 91864 w 647"/>
              <a:gd name="T63" fmla="*/ 88900 h 670"/>
              <a:gd name="T64" fmla="*/ 87624 w 647"/>
              <a:gd name="T65" fmla="*/ 122238 h 670"/>
              <a:gd name="T66" fmla="*/ 91864 w 647"/>
              <a:gd name="T67" fmla="*/ 244475 h 670"/>
              <a:gd name="T68" fmla="*/ 0 w 647"/>
              <a:gd name="T69" fmla="*/ 333375 h 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7"/>
              <a:gd name="T106" fmla="*/ 0 h 670"/>
              <a:gd name="T107" fmla="*/ 647 w 647"/>
              <a:gd name="T108" fmla="*/ 670 h 6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7" h="670">
                <a:moveTo>
                  <a:pt x="0" y="210"/>
                </a:moveTo>
                <a:lnTo>
                  <a:pt x="15" y="240"/>
                </a:lnTo>
                <a:lnTo>
                  <a:pt x="37" y="252"/>
                </a:lnTo>
                <a:lnTo>
                  <a:pt x="57" y="240"/>
                </a:lnTo>
                <a:lnTo>
                  <a:pt x="57" y="267"/>
                </a:lnTo>
                <a:lnTo>
                  <a:pt x="68" y="267"/>
                </a:lnTo>
                <a:lnTo>
                  <a:pt x="89" y="270"/>
                </a:lnTo>
                <a:lnTo>
                  <a:pt x="140" y="246"/>
                </a:lnTo>
                <a:lnTo>
                  <a:pt x="146" y="284"/>
                </a:lnTo>
                <a:lnTo>
                  <a:pt x="217" y="313"/>
                </a:lnTo>
                <a:lnTo>
                  <a:pt x="228" y="358"/>
                </a:lnTo>
                <a:lnTo>
                  <a:pt x="256" y="362"/>
                </a:lnTo>
                <a:lnTo>
                  <a:pt x="267" y="388"/>
                </a:lnTo>
                <a:lnTo>
                  <a:pt x="262" y="423"/>
                </a:lnTo>
                <a:lnTo>
                  <a:pt x="265" y="456"/>
                </a:lnTo>
                <a:lnTo>
                  <a:pt x="300" y="462"/>
                </a:lnTo>
                <a:lnTo>
                  <a:pt x="305" y="489"/>
                </a:lnTo>
                <a:lnTo>
                  <a:pt x="323" y="492"/>
                </a:lnTo>
                <a:lnTo>
                  <a:pt x="323" y="518"/>
                </a:lnTo>
                <a:lnTo>
                  <a:pt x="332" y="518"/>
                </a:lnTo>
                <a:lnTo>
                  <a:pt x="335" y="545"/>
                </a:lnTo>
                <a:lnTo>
                  <a:pt x="267" y="601"/>
                </a:lnTo>
                <a:lnTo>
                  <a:pt x="281" y="598"/>
                </a:lnTo>
                <a:lnTo>
                  <a:pt x="332" y="633"/>
                </a:lnTo>
                <a:lnTo>
                  <a:pt x="344" y="648"/>
                </a:lnTo>
                <a:lnTo>
                  <a:pt x="338" y="669"/>
                </a:lnTo>
                <a:lnTo>
                  <a:pt x="418" y="565"/>
                </a:lnTo>
                <a:lnTo>
                  <a:pt x="424" y="515"/>
                </a:lnTo>
                <a:lnTo>
                  <a:pt x="485" y="471"/>
                </a:lnTo>
                <a:lnTo>
                  <a:pt x="524" y="471"/>
                </a:lnTo>
                <a:lnTo>
                  <a:pt x="542" y="456"/>
                </a:lnTo>
                <a:lnTo>
                  <a:pt x="572" y="379"/>
                </a:lnTo>
                <a:lnTo>
                  <a:pt x="581" y="305"/>
                </a:lnTo>
                <a:lnTo>
                  <a:pt x="640" y="234"/>
                </a:lnTo>
                <a:lnTo>
                  <a:pt x="646" y="202"/>
                </a:lnTo>
                <a:lnTo>
                  <a:pt x="637" y="174"/>
                </a:lnTo>
                <a:lnTo>
                  <a:pt x="610" y="167"/>
                </a:lnTo>
                <a:lnTo>
                  <a:pt x="569" y="137"/>
                </a:lnTo>
                <a:lnTo>
                  <a:pt x="491" y="130"/>
                </a:lnTo>
                <a:lnTo>
                  <a:pt x="480" y="110"/>
                </a:lnTo>
                <a:lnTo>
                  <a:pt x="448" y="98"/>
                </a:lnTo>
                <a:lnTo>
                  <a:pt x="430" y="98"/>
                </a:lnTo>
                <a:lnTo>
                  <a:pt x="409" y="124"/>
                </a:lnTo>
                <a:lnTo>
                  <a:pt x="409" y="115"/>
                </a:lnTo>
                <a:lnTo>
                  <a:pt x="374" y="119"/>
                </a:lnTo>
                <a:lnTo>
                  <a:pt x="385" y="113"/>
                </a:lnTo>
                <a:lnTo>
                  <a:pt x="374" y="95"/>
                </a:lnTo>
                <a:lnTo>
                  <a:pt x="397" y="59"/>
                </a:lnTo>
                <a:lnTo>
                  <a:pt x="371" y="18"/>
                </a:lnTo>
                <a:lnTo>
                  <a:pt x="347" y="51"/>
                </a:lnTo>
                <a:lnTo>
                  <a:pt x="323" y="48"/>
                </a:lnTo>
                <a:lnTo>
                  <a:pt x="290" y="54"/>
                </a:lnTo>
                <a:lnTo>
                  <a:pt x="243" y="59"/>
                </a:lnTo>
                <a:lnTo>
                  <a:pt x="235" y="45"/>
                </a:lnTo>
                <a:lnTo>
                  <a:pt x="237" y="12"/>
                </a:lnTo>
                <a:lnTo>
                  <a:pt x="220" y="0"/>
                </a:lnTo>
                <a:lnTo>
                  <a:pt x="178" y="21"/>
                </a:lnTo>
                <a:lnTo>
                  <a:pt x="152" y="15"/>
                </a:lnTo>
                <a:lnTo>
                  <a:pt x="161" y="48"/>
                </a:lnTo>
                <a:lnTo>
                  <a:pt x="172" y="51"/>
                </a:lnTo>
                <a:lnTo>
                  <a:pt x="134" y="71"/>
                </a:lnTo>
                <a:lnTo>
                  <a:pt x="116" y="62"/>
                </a:lnTo>
                <a:lnTo>
                  <a:pt x="107" y="54"/>
                </a:lnTo>
                <a:lnTo>
                  <a:pt x="65" y="56"/>
                </a:lnTo>
                <a:lnTo>
                  <a:pt x="77" y="74"/>
                </a:lnTo>
                <a:lnTo>
                  <a:pt x="62" y="77"/>
                </a:lnTo>
                <a:lnTo>
                  <a:pt x="74" y="107"/>
                </a:lnTo>
                <a:lnTo>
                  <a:pt x="65" y="154"/>
                </a:lnTo>
                <a:lnTo>
                  <a:pt x="24" y="172"/>
                </a:lnTo>
                <a:lnTo>
                  <a:pt x="0" y="21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62" name="Freeform 30"/>
          <p:cNvSpPr>
            <a:spLocks/>
          </p:cNvSpPr>
          <p:nvPr/>
        </p:nvSpPr>
        <p:spPr bwMode="auto">
          <a:xfrm>
            <a:off x="2495550" y="4111625"/>
            <a:ext cx="922338" cy="1073150"/>
          </a:xfrm>
          <a:custGeom>
            <a:avLst/>
            <a:gdLst>
              <a:gd name="T0" fmla="*/ 21187 w 653"/>
              <a:gd name="T1" fmla="*/ 384175 h 676"/>
              <a:gd name="T2" fmla="*/ 81923 w 653"/>
              <a:gd name="T3" fmla="*/ 384175 h 676"/>
              <a:gd name="T4" fmla="*/ 97460 w 653"/>
              <a:gd name="T5" fmla="*/ 427038 h 676"/>
              <a:gd name="T6" fmla="*/ 199157 w 653"/>
              <a:gd name="T7" fmla="*/ 393700 h 676"/>
              <a:gd name="T8" fmla="*/ 309329 w 653"/>
              <a:gd name="T9" fmla="*/ 501650 h 676"/>
              <a:gd name="T10" fmla="*/ 364415 w 653"/>
              <a:gd name="T11" fmla="*/ 579437 h 676"/>
              <a:gd name="T12" fmla="*/ 372890 w 653"/>
              <a:gd name="T13" fmla="*/ 677862 h 676"/>
              <a:gd name="T14" fmla="*/ 427976 w 653"/>
              <a:gd name="T15" fmla="*/ 739775 h 676"/>
              <a:gd name="T16" fmla="*/ 460463 w 653"/>
              <a:gd name="T17" fmla="*/ 787400 h 676"/>
              <a:gd name="T18" fmla="*/ 473175 w 653"/>
              <a:gd name="T19" fmla="*/ 830263 h 676"/>
              <a:gd name="T20" fmla="*/ 379952 w 653"/>
              <a:gd name="T21" fmla="*/ 962025 h 676"/>
              <a:gd name="T22" fmla="*/ 473175 w 653"/>
              <a:gd name="T23" fmla="*/ 1014413 h 676"/>
              <a:gd name="T24" fmla="*/ 481650 w 653"/>
              <a:gd name="T25" fmla="*/ 1071563 h 676"/>
              <a:gd name="T26" fmla="*/ 604534 w 653"/>
              <a:gd name="T27" fmla="*/ 825500 h 676"/>
              <a:gd name="T28" fmla="*/ 747193 w 653"/>
              <a:gd name="T29" fmla="*/ 754062 h 676"/>
              <a:gd name="T30" fmla="*/ 814991 w 653"/>
              <a:gd name="T31" fmla="*/ 606425 h 676"/>
              <a:gd name="T32" fmla="*/ 912451 w 653"/>
              <a:gd name="T33" fmla="*/ 374650 h 676"/>
              <a:gd name="T34" fmla="*/ 908213 w 653"/>
              <a:gd name="T35" fmla="*/ 279400 h 676"/>
              <a:gd name="T36" fmla="*/ 810754 w 653"/>
              <a:gd name="T37" fmla="*/ 219075 h 676"/>
              <a:gd name="T38" fmla="*/ 683632 w 653"/>
              <a:gd name="T39" fmla="*/ 176212 h 676"/>
              <a:gd name="T40" fmla="*/ 613009 w 653"/>
              <a:gd name="T41" fmla="*/ 157162 h 676"/>
              <a:gd name="T42" fmla="*/ 583347 w 653"/>
              <a:gd name="T43" fmla="*/ 184150 h 676"/>
              <a:gd name="T44" fmla="*/ 549448 w 653"/>
              <a:gd name="T45" fmla="*/ 180975 h 676"/>
              <a:gd name="T46" fmla="*/ 566397 w 653"/>
              <a:gd name="T47" fmla="*/ 95250 h 676"/>
              <a:gd name="T48" fmla="*/ 494362 w 653"/>
              <a:gd name="T49" fmla="*/ 80962 h 676"/>
              <a:gd name="T50" fmla="*/ 413852 w 653"/>
              <a:gd name="T51" fmla="*/ 85725 h 676"/>
              <a:gd name="T52" fmla="*/ 334754 w 653"/>
              <a:gd name="T53" fmla="*/ 71437 h 676"/>
              <a:gd name="T54" fmla="*/ 313567 w 653"/>
              <a:gd name="T55" fmla="*/ 0 h 676"/>
              <a:gd name="T56" fmla="*/ 216107 w 653"/>
              <a:gd name="T57" fmla="*/ 23812 h 676"/>
              <a:gd name="T58" fmla="*/ 245768 w 653"/>
              <a:gd name="T59" fmla="*/ 80962 h 676"/>
              <a:gd name="T60" fmla="*/ 165258 w 653"/>
              <a:gd name="T61" fmla="*/ 100012 h 676"/>
              <a:gd name="T62" fmla="*/ 93223 w 653"/>
              <a:gd name="T63" fmla="*/ 90487 h 676"/>
              <a:gd name="T64" fmla="*/ 88985 w 653"/>
              <a:gd name="T65" fmla="*/ 123825 h 676"/>
              <a:gd name="T66" fmla="*/ 93223 w 653"/>
              <a:gd name="T67" fmla="*/ 246063 h 676"/>
              <a:gd name="T68" fmla="*/ 0 w 653"/>
              <a:gd name="T69" fmla="*/ 336550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3"/>
              <a:gd name="T106" fmla="*/ 0 h 676"/>
              <a:gd name="T107" fmla="*/ 653 w 653"/>
              <a:gd name="T108" fmla="*/ 676 h 6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63" name="Freeform 31"/>
          <p:cNvSpPr>
            <a:spLocks/>
          </p:cNvSpPr>
          <p:nvPr/>
        </p:nvSpPr>
        <p:spPr bwMode="auto">
          <a:xfrm>
            <a:off x="2135188" y="3752850"/>
            <a:ext cx="23812" cy="61913"/>
          </a:xfrm>
          <a:custGeom>
            <a:avLst/>
            <a:gdLst>
              <a:gd name="T0" fmla="*/ 0 w 17"/>
              <a:gd name="T1" fmla="*/ 15875 h 39"/>
              <a:gd name="T2" fmla="*/ 11206 w 17"/>
              <a:gd name="T3" fmla="*/ 60325 h 39"/>
              <a:gd name="T4" fmla="*/ 22411 w 17"/>
              <a:gd name="T5" fmla="*/ 0 h 39"/>
              <a:gd name="T6" fmla="*/ 0 w 17"/>
              <a:gd name="T7" fmla="*/ 15875 h 39"/>
              <a:gd name="T8" fmla="*/ 0 60000 65536"/>
              <a:gd name="T9" fmla="*/ 0 60000 65536"/>
              <a:gd name="T10" fmla="*/ 0 60000 65536"/>
              <a:gd name="T11" fmla="*/ 0 60000 65536"/>
              <a:gd name="T12" fmla="*/ 0 w 17"/>
              <a:gd name="T13" fmla="*/ 0 h 39"/>
              <a:gd name="T14" fmla="*/ 17 w 17"/>
              <a:gd name="T15" fmla="*/ 39 h 39"/>
            </a:gdLst>
            <a:ahLst/>
            <a:cxnLst>
              <a:cxn ang="T8">
                <a:pos x="T0" y="T1"/>
              </a:cxn>
              <a:cxn ang="T9">
                <a:pos x="T2" y="T3"/>
              </a:cxn>
              <a:cxn ang="T10">
                <a:pos x="T4" y="T5"/>
              </a:cxn>
              <a:cxn ang="T11">
                <a:pos x="T6" y="T7"/>
              </a:cxn>
            </a:cxnLst>
            <a:rect l="T12" t="T13" r="T14" b="T15"/>
            <a:pathLst>
              <a:path w="17" h="39">
                <a:moveTo>
                  <a:pt x="0" y="10"/>
                </a:moveTo>
                <a:lnTo>
                  <a:pt x="8" y="38"/>
                </a:lnTo>
                <a:lnTo>
                  <a:pt x="16" y="0"/>
                </a:lnTo>
                <a:lnTo>
                  <a:pt x="0" y="1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64" name="Freeform 32"/>
          <p:cNvSpPr>
            <a:spLocks/>
          </p:cNvSpPr>
          <p:nvPr/>
        </p:nvSpPr>
        <p:spPr bwMode="auto">
          <a:xfrm>
            <a:off x="2135188" y="3752850"/>
            <a:ext cx="23812" cy="71438"/>
          </a:xfrm>
          <a:custGeom>
            <a:avLst/>
            <a:gdLst>
              <a:gd name="T0" fmla="*/ 0 w 17"/>
              <a:gd name="T1" fmla="*/ 17463 h 45"/>
              <a:gd name="T2" fmla="*/ 11206 w 17"/>
              <a:gd name="T3" fmla="*/ 69850 h 45"/>
              <a:gd name="T4" fmla="*/ 22411 w 17"/>
              <a:gd name="T5" fmla="*/ 0 h 45"/>
              <a:gd name="T6" fmla="*/ 0 w 17"/>
              <a:gd name="T7" fmla="*/ 17463 h 45"/>
              <a:gd name="T8" fmla="*/ 0 60000 65536"/>
              <a:gd name="T9" fmla="*/ 0 60000 65536"/>
              <a:gd name="T10" fmla="*/ 0 60000 65536"/>
              <a:gd name="T11" fmla="*/ 0 60000 65536"/>
              <a:gd name="T12" fmla="*/ 0 w 17"/>
              <a:gd name="T13" fmla="*/ 0 h 45"/>
              <a:gd name="T14" fmla="*/ 17 w 17"/>
              <a:gd name="T15" fmla="*/ 45 h 45"/>
            </a:gdLst>
            <a:ahLst/>
            <a:cxnLst>
              <a:cxn ang="T8">
                <a:pos x="T0" y="T1"/>
              </a:cxn>
              <a:cxn ang="T9">
                <a:pos x="T2" y="T3"/>
              </a:cxn>
              <a:cxn ang="T10">
                <a:pos x="T4" y="T5"/>
              </a:cxn>
              <a:cxn ang="T11">
                <a:pos x="T6" y="T7"/>
              </a:cxn>
            </a:cxnLst>
            <a:rect l="T12" t="T13" r="T14" b="T15"/>
            <a:pathLst>
              <a:path w="17" h="45">
                <a:moveTo>
                  <a:pt x="0" y="11"/>
                </a:moveTo>
                <a:lnTo>
                  <a:pt x="8" y="44"/>
                </a:lnTo>
                <a:lnTo>
                  <a:pt x="16" y="0"/>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65" name="Freeform 33"/>
          <p:cNvSpPr>
            <a:spLocks/>
          </p:cNvSpPr>
          <p:nvPr/>
        </p:nvSpPr>
        <p:spPr bwMode="auto">
          <a:xfrm>
            <a:off x="6934200" y="4117975"/>
            <a:ext cx="23813" cy="26988"/>
          </a:xfrm>
          <a:custGeom>
            <a:avLst/>
            <a:gdLst>
              <a:gd name="T0" fmla="*/ 0 w 17"/>
              <a:gd name="T1" fmla="*/ 9525 h 17"/>
              <a:gd name="T2" fmla="*/ 12607 w 17"/>
              <a:gd name="T3" fmla="*/ 25400 h 17"/>
              <a:gd name="T4" fmla="*/ 22412 w 17"/>
              <a:gd name="T5" fmla="*/ 0 h 17"/>
              <a:gd name="T6" fmla="*/ 0 w 17"/>
              <a:gd name="T7" fmla="*/ 952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6"/>
                </a:moveTo>
                <a:lnTo>
                  <a:pt x="9" y="16"/>
                </a:lnTo>
                <a:lnTo>
                  <a:pt x="16" y="0"/>
                </a:lnTo>
                <a:lnTo>
                  <a:pt x="0" y="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66" name="Freeform 34"/>
          <p:cNvSpPr>
            <a:spLocks/>
          </p:cNvSpPr>
          <p:nvPr/>
        </p:nvSpPr>
        <p:spPr bwMode="auto">
          <a:xfrm>
            <a:off x="6934200" y="4117975"/>
            <a:ext cx="31750" cy="26988"/>
          </a:xfrm>
          <a:custGeom>
            <a:avLst/>
            <a:gdLst>
              <a:gd name="T0" fmla="*/ 0 w 22"/>
              <a:gd name="T1" fmla="*/ 7938 h 17"/>
              <a:gd name="T2" fmla="*/ 17318 w 22"/>
              <a:gd name="T3" fmla="*/ 25400 h 17"/>
              <a:gd name="T4" fmla="*/ 30307 w 22"/>
              <a:gd name="T5" fmla="*/ 0 h 17"/>
              <a:gd name="T6" fmla="*/ 0 w 22"/>
              <a:gd name="T7" fmla="*/ 7938 h 17"/>
              <a:gd name="T8" fmla="*/ 0 60000 65536"/>
              <a:gd name="T9" fmla="*/ 0 60000 65536"/>
              <a:gd name="T10" fmla="*/ 0 60000 65536"/>
              <a:gd name="T11" fmla="*/ 0 60000 65536"/>
              <a:gd name="T12" fmla="*/ 0 w 22"/>
              <a:gd name="T13" fmla="*/ 0 h 17"/>
              <a:gd name="T14" fmla="*/ 22 w 22"/>
              <a:gd name="T15" fmla="*/ 17 h 17"/>
            </a:gdLst>
            <a:ahLst/>
            <a:cxnLst>
              <a:cxn ang="T8">
                <a:pos x="T0" y="T1"/>
              </a:cxn>
              <a:cxn ang="T9">
                <a:pos x="T2" y="T3"/>
              </a:cxn>
              <a:cxn ang="T10">
                <a:pos x="T4" y="T5"/>
              </a:cxn>
              <a:cxn ang="T11">
                <a:pos x="T6" y="T7"/>
              </a:cxn>
            </a:cxnLst>
            <a:rect l="T12" t="T13" r="T14" b="T15"/>
            <a:pathLst>
              <a:path w="22" h="17">
                <a:moveTo>
                  <a:pt x="0" y="5"/>
                </a:moveTo>
                <a:lnTo>
                  <a:pt x="12" y="16"/>
                </a:lnTo>
                <a:lnTo>
                  <a:pt x="21" y="0"/>
                </a:lnTo>
                <a:lnTo>
                  <a:pt x="0" y="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67" name="Freeform 35"/>
          <p:cNvSpPr>
            <a:spLocks/>
          </p:cNvSpPr>
          <p:nvPr/>
        </p:nvSpPr>
        <p:spPr bwMode="auto">
          <a:xfrm>
            <a:off x="4929188" y="4310063"/>
            <a:ext cx="33337" cy="46037"/>
          </a:xfrm>
          <a:custGeom>
            <a:avLst/>
            <a:gdLst>
              <a:gd name="T0" fmla="*/ 0 w 24"/>
              <a:gd name="T1" fmla="*/ 7937 h 29"/>
              <a:gd name="T2" fmla="*/ 5556 w 24"/>
              <a:gd name="T3" fmla="*/ 25400 h 29"/>
              <a:gd name="T4" fmla="*/ 9723 w 24"/>
              <a:gd name="T5" fmla="*/ 44450 h 29"/>
              <a:gd name="T6" fmla="*/ 31948 w 24"/>
              <a:gd name="T7" fmla="*/ 19050 h 29"/>
              <a:gd name="T8" fmla="*/ 29170 w 24"/>
              <a:gd name="T9" fmla="*/ 0 h 29"/>
              <a:gd name="T10" fmla="*/ 0 w 24"/>
              <a:gd name="T11" fmla="*/ 7937 h 29"/>
              <a:gd name="T12" fmla="*/ 0 60000 65536"/>
              <a:gd name="T13" fmla="*/ 0 60000 65536"/>
              <a:gd name="T14" fmla="*/ 0 60000 65536"/>
              <a:gd name="T15" fmla="*/ 0 60000 65536"/>
              <a:gd name="T16" fmla="*/ 0 60000 65536"/>
              <a:gd name="T17" fmla="*/ 0 60000 65536"/>
              <a:gd name="T18" fmla="*/ 0 w 24"/>
              <a:gd name="T19" fmla="*/ 0 h 29"/>
              <a:gd name="T20" fmla="*/ 24 w 2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4" h="29">
                <a:moveTo>
                  <a:pt x="0" y="5"/>
                </a:moveTo>
                <a:lnTo>
                  <a:pt x="4" y="16"/>
                </a:lnTo>
                <a:lnTo>
                  <a:pt x="7" y="28"/>
                </a:lnTo>
                <a:lnTo>
                  <a:pt x="23" y="12"/>
                </a:lnTo>
                <a:lnTo>
                  <a:pt x="21" y="0"/>
                </a:lnTo>
                <a:lnTo>
                  <a:pt x="0" y="5"/>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68" name="Freeform 36"/>
          <p:cNvSpPr>
            <a:spLocks/>
          </p:cNvSpPr>
          <p:nvPr/>
        </p:nvSpPr>
        <p:spPr bwMode="auto">
          <a:xfrm>
            <a:off x="4929188" y="4310063"/>
            <a:ext cx="42862" cy="55562"/>
          </a:xfrm>
          <a:custGeom>
            <a:avLst/>
            <a:gdLst>
              <a:gd name="T0" fmla="*/ 0 w 30"/>
              <a:gd name="T1" fmla="*/ 9525 h 35"/>
              <a:gd name="T2" fmla="*/ 7144 w 30"/>
              <a:gd name="T3" fmla="*/ 30162 h 35"/>
              <a:gd name="T4" fmla="*/ 12859 w 30"/>
              <a:gd name="T5" fmla="*/ 53975 h 35"/>
              <a:gd name="T6" fmla="*/ 41433 w 30"/>
              <a:gd name="T7" fmla="*/ 23812 h 35"/>
              <a:gd name="T8" fmla="*/ 38576 w 30"/>
              <a:gd name="T9" fmla="*/ 0 h 35"/>
              <a:gd name="T10" fmla="*/ 0 w 30"/>
              <a:gd name="T11" fmla="*/ 9525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0" y="6"/>
                </a:moveTo>
                <a:lnTo>
                  <a:pt x="5" y="19"/>
                </a:lnTo>
                <a:lnTo>
                  <a:pt x="9" y="34"/>
                </a:lnTo>
                <a:lnTo>
                  <a:pt x="29" y="15"/>
                </a:lnTo>
                <a:lnTo>
                  <a:pt x="27" y="0"/>
                </a:lnTo>
                <a:lnTo>
                  <a:pt x="0" y="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69" name="Freeform 37"/>
          <p:cNvSpPr>
            <a:spLocks/>
          </p:cNvSpPr>
          <p:nvPr/>
        </p:nvSpPr>
        <p:spPr bwMode="auto">
          <a:xfrm>
            <a:off x="6669088" y="3856038"/>
            <a:ext cx="101600" cy="104775"/>
          </a:xfrm>
          <a:custGeom>
            <a:avLst/>
            <a:gdLst>
              <a:gd name="T0" fmla="*/ 0 w 72"/>
              <a:gd name="T1" fmla="*/ 17462 h 66"/>
              <a:gd name="T2" fmla="*/ 4233 w 72"/>
              <a:gd name="T3" fmla="*/ 74612 h 66"/>
              <a:gd name="T4" fmla="*/ 19756 w 72"/>
              <a:gd name="T5" fmla="*/ 103188 h 66"/>
              <a:gd name="T6" fmla="*/ 39511 w 72"/>
              <a:gd name="T7" fmla="*/ 103188 h 66"/>
              <a:gd name="T8" fmla="*/ 100189 w 72"/>
              <a:gd name="T9" fmla="*/ 57150 h 66"/>
              <a:gd name="T10" fmla="*/ 100189 w 72"/>
              <a:gd name="T11" fmla="*/ 0 h 66"/>
              <a:gd name="T12" fmla="*/ 53622 w 72"/>
              <a:gd name="T13" fmla="*/ 7937 h 66"/>
              <a:gd name="T14" fmla="*/ 11289 w 72"/>
              <a:gd name="T15" fmla="*/ 4762 h 66"/>
              <a:gd name="T16" fmla="*/ 0 w 72"/>
              <a:gd name="T17" fmla="*/ 1746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66"/>
              <a:gd name="T29" fmla="*/ 72 w 72"/>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66">
                <a:moveTo>
                  <a:pt x="0" y="11"/>
                </a:moveTo>
                <a:lnTo>
                  <a:pt x="3" y="47"/>
                </a:lnTo>
                <a:lnTo>
                  <a:pt x="14" y="65"/>
                </a:lnTo>
                <a:lnTo>
                  <a:pt x="28" y="65"/>
                </a:lnTo>
                <a:lnTo>
                  <a:pt x="71" y="36"/>
                </a:lnTo>
                <a:lnTo>
                  <a:pt x="71" y="0"/>
                </a:lnTo>
                <a:lnTo>
                  <a:pt x="38" y="5"/>
                </a:lnTo>
                <a:lnTo>
                  <a:pt x="8" y="3"/>
                </a:lnTo>
                <a:lnTo>
                  <a:pt x="0" y="1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70" name="Freeform 38"/>
          <p:cNvSpPr>
            <a:spLocks/>
          </p:cNvSpPr>
          <p:nvPr/>
        </p:nvSpPr>
        <p:spPr bwMode="auto">
          <a:xfrm>
            <a:off x="6669088" y="3856038"/>
            <a:ext cx="109537" cy="114300"/>
          </a:xfrm>
          <a:custGeom>
            <a:avLst/>
            <a:gdLst>
              <a:gd name="T0" fmla="*/ 0 w 78"/>
              <a:gd name="T1" fmla="*/ 19050 h 72"/>
              <a:gd name="T2" fmla="*/ 4213 w 78"/>
              <a:gd name="T3" fmla="*/ 80962 h 72"/>
              <a:gd name="T4" fmla="*/ 21065 w 78"/>
              <a:gd name="T5" fmla="*/ 112713 h 72"/>
              <a:gd name="T6" fmla="*/ 42130 w 78"/>
              <a:gd name="T7" fmla="*/ 112713 h 72"/>
              <a:gd name="T8" fmla="*/ 108133 w 78"/>
              <a:gd name="T9" fmla="*/ 61912 h 72"/>
              <a:gd name="T10" fmla="*/ 108133 w 78"/>
              <a:gd name="T11" fmla="*/ 0 h 72"/>
              <a:gd name="T12" fmla="*/ 57577 w 78"/>
              <a:gd name="T13" fmla="*/ 9525 h 72"/>
              <a:gd name="T14" fmla="*/ 12639 w 78"/>
              <a:gd name="T15" fmla="*/ 4762 h 72"/>
              <a:gd name="T16" fmla="*/ 0 w 78"/>
              <a:gd name="T17" fmla="*/ 1905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72"/>
              <a:gd name="T29" fmla="*/ 78 w 7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72">
                <a:moveTo>
                  <a:pt x="0" y="12"/>
                </a:moveTo>
                <a:lnTo>
                  <a:pt x="3" y="51"/>
                </a:lnTo>
                <a:lnTo>
                  <a:pt x="15" y="71"/>
                </a:lnTo>
                <a:lnTo>
                  <a:pt x="30" y="71"/>
                </a:lnTo>
                <a:lnTo>
                  <a:pt x="77" y="39"/>
                </a:lnTo>
                <a:lnTo>
                  <a:pt x="77" y="0"/>
                </a:lnTo>
                <a:lnTo>
                  <a:pt x="41" y="6"/>
                </a:lnTo>
                <a:lnTo>
                  <a:pt x="9" y="3"/>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71" name="Freeform 39"/>
          <p:cNvSpPr>
            <a:spLocks/>
          </p:cNvSpPr>
          <p:nvPr/>
        </p:nvSpPr>
        <p:spPr bwMode="auto">
          <a:xfrm>
            <a:off x="4438650" y="3908425"/>
            <a:ext cx="176213" cy="290513"/>
          </a:xfrm>
          <a:custGeom>
            <a:avLst/>
            <a:gdLst>
              <a:gd name="T0" fmla="*/ 0 w 124"/>
              <a:gd name="T1" fmla="*/ 206375 h 183"/>
              <a:gd name="T2" fmla="*/ 28421 w 124"/>
              <a:gd name="T3" fmla="*/ 150813 h 183"/>
              <a:gd name="T4" fmla="*/ 65369 w 124"/>
              <a:gd name="T5" fmla="*/ 160338 h 183"/>
              <a:gd name="T6" fmla="*/ 113686 w 124"/>
              <a:gd name="T7" fmla="*/ 41275 h 183"/>
              <a:gd name="T8" fmla="*/ 137844 w 124"/>
              <a:gd name="T9" fmla="*/ 26988 h 183"/>
              <a:gd name="T10" fmla="*/ 126475 w 124"/>
              <a:gd name="T11" fmla="*/ 4763 h 183"/>
              <a:gd name="T12" fmla="*/ 142107 w 124"/>
              <a:gd name="T13" fmla="*/ 0 h 183"/>
              <a:gd name="T14" fmla="*/ 159160 w 124"/>
              <a:gd name="T15" fmla="*/ 69850 h 183"/>
              <a:gd name="T16" fmla="*/ 126475 w 124"/>
              <a:gd name="T17" fmla="*/ 80963 h 183"/>
              <a:gd name="T18" fmla="*/ 159160 w 124"/>
              <a:gd name="T19" fmla="*/ 136525 h 183"/>
              <a:gd name="T20" fmla="*/ 142107 w 124"/>
              <a:gd name="T21" fmla="*/ 206375 h 183"/>
              <a:gd name="T22" fmla="*/ 174792 w 124"/>
              <a:gd name="T23" fmla="*/ 252413 h 183"/>
              <a:gd name="T24" fmla="*/ 170529 w 124"/>
              <a:gd name="T25" fmla="*/ 288925 h 183"/>
              <a:gd name="T26" fmla="*/ 109423 w 124"/>
              <a:gd name="T27" fmla="*/ 274638 h 183"/>
              <a:gd name="T28" fmla="*/ 65369 w 124"/>
              <a:gd name="T29" fmla="*/ 269875 h 183"/>
              <a:gd name="T30" fmla="*/ 32685 w 124"/>
              <a:gd name="T31" fmla="*/ 274638 h 183"/>
              <a:gd name="T32" fmla="*/ 28421 w 124"/>
              <a:gd name="T33" fmla="*/ 223838 h 183"/>
              <a:gd name="T34" fmla="*/ 0 w 124"/>
              <a:gd name="T35" fmla="*/ 206375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4"/>
              <a:gd name="T55" fmla="*/ 0 h 183"/>
              <a:gd name="T56" fmla="*/ 124 w 124"/>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4" h="183">
                <a:moveTo>
                  <a:pt x="0" y="130"/>
                </a:moveTo>
                <a:lnTo>
                  <a:pt x="20" y="95"/>
                </a:lnTo>
                <a:lnTo>
                  <a:pt x="46" y="101"/>
                </a:lnTo>
                <a:lnTo>
                  <a:pt x="80" y="26"/>
                </a:lnTo>
                <a:lnTo>
                  <a:pt x="97" y="17"/>
                </a:lnTo>
                <a:lnTo>
                  <a:pt x="89" y="3"/>
                </a:lnTo>
                <a:lnTo>
                  <a:pt x="100" y="0"/>
                </a:lnTo>
                <a:lnTo>
                  <a:pt x="112" y="44"/>
                </a:lnTo>
                <a:lnTo>
                  <a:pt x="89" y="51"/>
                </a:lnTo>
                <a:lnTo>
                  <a:pt x="112" y="86"/>
                </a:lnTo>
                <a:lnTo>
                  <a:pt x="100" y="130"/>
                </a:lnTo>
                <a:lnTo>
                  <a:pt x="123" y="159"/>
                </a:lnTo>
                <a:lnTo>
                  <a:pt x="120" y="182"/>
                </a:lnTo>
                <a:lnTo>
                  <a:pt x="77" y="173"/>
                </a:lnTo>
                <a:lnTo>
                  <a:pt x="46" y="170"/>
                </a:lnTo>
                <a:lnTo>
                  <a:pt x="23" y="173"/>
                </a:lnTo>
                <a:lnTo>
                  <a:pt x="20" y="141"/>
                </a:lnTo>
                <a:lnTo>
                  <a:pt x="0" y="13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72" name="Freeform 40"/>
          <p:cNvSpPr>
            <a:spLocks/>
          </p:cNvSpPr>
          <p:nvPr/>
        </p:nvSpPr>
        <p:spPr bwMode="auto">
          <a:xfrm>
            <a:off x="4438650" y="3908425"/>
            <a:ext cx="184150" cy="300038"/>
          </a:xfrm>
          <a:custGeom>
            <a:avLst/>
            <a:gdLst>
              <a:gd name="T0" fmla="*/ 0 w 130"/>
              <a:gd name="T1" fmla="*/ 212725 h 189"/>
              <a:gd name="T2" fmla="*/ 29747 w 130"/>
              <a:gd name="T3" fmla="*/ 155575 h 189"/>
              <a:gd name="T4" fmla="*/ 67994 w 130"/>
              <a:gd name="T5" fmla="*/ 165100 h 189"/>
              <a:gd name="T6" fmla="*/ 118989 w 130"/>
              <a:gd name="T7" fmla="*/ 42863 h 189"/>
              <a:gd name="T8" fmla="*/ 144487 w 130"/>
              <a:gd name="T9" fmla="*/ 28575 h 189"/>
              <a:gd name="T10" fmla="*/ 131738 w 130"/>
              <a:gd name="T11" fmla="*/ 4763 h 189"/>
              <a:gd name="T12" fmla="*/ 148737 w 130"/>
              <a:gd name="T13" fmla="*/ 0 h 189"/>
              <a:gd name="T14" fmla="*/ 165735 w 130"/>
              <a:gd name="T15" fmla="*/ 71438 h 189"/>
              <a:gd name="T16" fmla="*/ 131738 w 130"/>
              <a:gd name="T17" fmla="*/ 84138 h 189"/>
              <a:gd name="T18" fmla="*/ 165735 w 130"/>
              <a:gd name="T19" fmla="*/ 141288 h 189"/>
              <a:gd name="T20" fmla="*/ 148737 w 130"/>
              <a:gd name="T21" fmla="*/ 212725 h 189"/>
              <a:gd name="T22" fmla="*/ 182733 w 130"/>
              <a:gd name="T23" fmla="*/ 260350 h 189"/>
              <a:gd name="T24" fmla="*/ 178484 w 130"/>
              <a:gd name="T25" fmla="*/ 298450 h 189"/>
              <a:gd name="T26" fmla="*/ 114740 w 130"/>
              <a:gd name="T27" fmla="*/ 284163 h 189"/>
              <a:gd name="T28" fmla="*/ 67994 w 130"/>
              <a:gd name="T29" fmla="*/ 279400 h 189"/>
              <a:gd name="T30" fmla="*/ 33997 w 130"/>
              <a:gd name="T31" fmla="*/ 284163 h 189"/>
              <a:gd name="T32" fmla="*/ 29747 w 130"/>
              <a:gd name="T33" fmla="*/ 231775 h 189"/>
              <a:gd name="T34" fmla="*/ 0 w 130"/>
              <a:gd name="T35" fmla="*/ 212725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189"/>
              <a:gd name="T56" fmla="*/ 130 w 130"/>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189">
                <a:moveTo>
                  <a:pt x="0" y="134"/>
                </a:moveTo>
                <a:lnTo>
                  <a:pt x="21" y="98"/>
                </a:lnTo>
                <a:lnTo>
                  <a:pt x="48" y="104"/>
                </a:lnTo>
                <a:lnTo>
                  <a:pt x="84" y="27"/>
                </a:lnTo>
                <a:lnTo>
                  <a:pt x="102" y="18"/>
                </a:lnTo>
                <a:lnTo>
                  <a:pt x="93" y="3"/>
                </a:lnTo>
                <a:lnTo>
                  <a:pt x="105" y="0"/>
                </a:lnTo>
                <a:lnTo>
                  <a:pt x="117" y="45"/>
                </a:lnTo>
                <a:lnTo>
                  <a:pt x="93" y="53"/>
                </a:lnTo>
                <a:lnTo>
                  <a:pt x="117" y="89"/>
                </a:lnTo>
                <a:lnTo>
                  <a:pt x="105" y="134"/>
                </a:lnTo>
                <a:lnTo>
                  <a:pt x="129" y="164"/>
                </a:lnTo>
                <a:lnTo>
                  <a:pt x="126" y="188"/>
                </a:lnTo>
                <a:lnTo>
                  <a:pt x="81" y="179"/>
                </a:lnTo>
                <a:lnTo>
                  <a:pt x="48" y="176"/>
                </a:lnTo>
                <a:lnTo>
                  <a:pt x="24" y="179"/>
                </a:lnTo>
                <a:lnTo>
                  <a:pt x="21" y="146"/>
                </a:lnTo>
                <a:lnTo>
                  <a:pt x="0" y="1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73" name="Freeform 41"/>
          <p:cNvSpPr>
            <a:spLocks/>
          </p:cNvSpPr>
          <p:nvPr/>
        </p:nvSpPr>
        <p:spPr bwMode="auto">
          <a:xfrm>
            <a:off x="908050" y="1893888"/>
            <a:ext cx="2011363" cy="1162050"/>
          </a:xfrm>
          <a:custGeom>
            <a:avLst/>
            <a:gdLst>
              <a:gd name="T0" fmla="*/ 155263 w 1425"/>
              <a:gd name="T1" fmla="*/ 141288 h 732"/>
              <a:gd name="T2" fmla="*/ 234306 w 1425"/>
              <a:gd name="T3" fmla="*/ 122238 h 732"/>
              <a:gd name="T4" fmla="*/ 357105 w 1425"/>
              <a:gd name="T5" fmla="*/ 127000 h 732"/>
              <a:gd name="T6" fmla="*/ 549067 w 1425"/>
              <a:gd name="T7" fmla="*/ 146050 h 732"/>
              <a:gd name="T8" fmla="*/ 621052 w 1425"/>
              <a:gd name="T9" fmla="*/ 198437 h 732"/>
              <a:gd name="T10" fmla="*/ 798899 w 1425"/>
              <a:gd name="T11" fmla="*/ 230188 h 732"/>
              <a:gd name="T12" fmla="*/ 759378 w 1425"/>
              <a:gd name="T13" fmla="*/ 174625 h 732"/>
              <a:gd name="T14" fmla="*/ 910406 w 1425"/>
              <a:gd name="T15" fmla="*/ 203200 h 732"/>
              <a:gd name="T16" fmla="*/ 1031794 w 1425"/>
              <a:gd name="T17" fmla="*/ 193675 h 732"/>
              <a:gd name="T18" fmla="*/ 1045909 w 1425"/>
              <a:gd name="T19" fmla="*/ 188912 h 732"/>
              <a:gd name="T20" fmla="*/ 1069904 w 1425"/>
              <a:gd name="T21" fmla="*/ 188912 h 732"/>
              <a:gd name="T22" fmla="*/ 1116483 w 1425"/>
              <a:gd name="T23" fmla="*/ 122238 h 732"/>
              <a:gd name="T24" fmla="*/ 1079784 w 1425"/>
              <a:gd name="T25" fmla="*/ 0 h 732"/>
              <a:gd name="T26" fmla="*/ 1141890 w 1425"/>
              <a:gd name="T27" fmla="*/ 95250 h 732"/>
              <a:gd name="T28" fmla="*/ 1171531 w 1425"/>
              <a:gd name="T29" fmla="*/ 127000 h 732"/>
              <a:gd name="T30" fmla="*/ 1250574 w 1425"/>
              <a:gd name="T31" fmla="*/ 179387 h 732"/>
              <a:gd name="T32" fmla="*/ 1299976 w 1425"/>
              <a:gd name="T33" fmla="*/ 165100 h 732"/>
              <a:gd name="T34" fmla="*/ 1405837 w 1425"/>
              <a:gd name="T35" fmla="*/ 136525 h 732"/>
              <a:gd name="T36" fmla="*/ 1405837 w 1425"/>
              <a:gd name="T37" fmla="*/ 236538 h 732"/>
              <a:gd name="T38" fmla="*/ 1284449 w 1425"/>
              <a:gd name="T39" fmla="*/ 254000 h 732"/>
              <a:gd name="T40" fmla="*/ 1225167 w 1425"/>
              <a:gd name="T41" fmla="*/ 309562 h 732"/>
              <a:gd name="T42" fmla="*/ 1187057 w 1425"/>
              <a:gd name="T43" fmla="*/ 385762 h 732"/>
              <a:gd name="T44" fmla="*/ 1141890 w 1425"/>
              <a:gd name="T45" fmla="*/ 414338 h 732"/>
              <a:gd name="T46" fmla="*/ 1095311 w 1425"/>
              <a:gd name="T47" fmla="*/ 471488 h 732"/>
              <a:gd name="T48" fmla="*/ 1137655 w 1425"/>
              <a:gd name="T49" fmla="*/ 649287 h 732"/>
              <a:gd name="T50" fmla="*/ 1305621 w 1425"/>
              <a:gd name="T51" fmla="*/ 723900 h 732"/>
              <a:gd name="T52" fmla="*/ 1405837 w 1425"/>
              <a:gd name="T53" fmla="*/ 812800 h 732"/>
              <a:gd name="T54" fmla="*/ 1443947 w 1425"/>
              <a:gd name="T55" fmla="*/ 860425 h 732"/>
              <a:gd name="T56" fmla="*/ 1527225 w 1425"/>
              <a:gd name="T57" fmla="*/ 673100 h 732"/>
              <a:gd name="T58" fmla="*/ 1507464 w 1425"/>
              <a:gd name="T59" fmla="*/ 541338 h 732"/>
              <a:gd name="T60" fmla="*/ 1494760 w 1425"/>
              <a:gd name="T61" fmla="*/ 466725 h 732"/>
              <a:gd name="T62" fmla="*/ 1578038 w 1425"/>
              <a:gd name="T63" fmla="*/ 428625 h 732"/>
              <a:gd name="T64" fmla="*/ 1686722 w 1425"/>
              <a:gd name="T65" fmla="*/ 527050 h 732"/>
              <a:gd name="T66" fmla="*/ 1654258 w 1425"/>
              <a:gd name="T67" fmla="*/ 588962 h 732"/>
              <a:gd name="T68" fmla="*/ 1726244 w 1425"/>
              <a:gd name="T69" fmla="*/ 582612 h 732"/>
              <a:gd name="T70" fmla="*/ 1788349 w 1425"/>
              <a:gd name="T71" fmla="*/ 544513 h 732"/>
              <a:gd name="T72" fmla="*/ 1809521 w 1425"/>
              <a:gd name="T73" fmla="*/ 565150 h 732"/>
              <a:gd name="T74" fmla="*/ 1850454 w 1425"/>
              <a:gd name="T75" fmla="*/ 592137 h 732"/>
              <a:gd name="T76" fmla="*/ 1850454 w 1425"/>
              <a:gd name="T77" fmla="*/ 625475 h 732"/>
              <a:gd name="T78" fmla="*/ 1863157 w 1425"/>
              <a:gd name="T79" fmla="*/ 673100 h 732"/>
              <a:gd name="T80" fmla="*/ 1971841 w 1425"/>
              <a:gd name="T81" fmla="*/ 733425 h 732"/>
              <a:gd name="T82" fmla="*/ 1971841 w 1425"/>
              <a:gd name="T83" fmla="*/ 776287 h 732"/>
              <a:gd name="T84" fmla="*/ 2009952 w 1425"/>
              <a:gd name="T85" fmla="*/ 819150 h 732"/>
              <a:gd name="T86" fmla="*/ 1644378 w 1425"/>
              <a:gd name="T87" fmla="*/ 1001713 h 732"/>
              <a:gd name="T88" fmla="*/ 1754473 w 1425"/>
              <a:gd name="T89" fmla="*/ 960438 h 732"/>
              <a:gd name="T90" fmla="*/ 1880095 w 1425"/>
              <a:gd name="T91" fmla="*/ 1044575 h 732"/>
              <a:gd name="T92" fmla="*/ 1880095 w 1425"/>
              <a:gd name="T93" fmla="*/ 1054100 h 732"/>
              <a:gd name="T94" fmla="*/ 1830693 w 1425"/>
              <a:gd name="T95" fmla="*/ 1049338 h 732"/>
              <a:gd name="T96" fmla="*/ 1726244 w 1425"/>
              <a:gd name="T97" fmla="*/ 1039813 h 732"/>
              <a:gd name="T98" fmla="*/ 1539928 w 1425"/>
              <a:gd name="T99" fmla="*/ 1081088 h 732"/>
              <a:gd name="T100" fmla="*/ 1465119 w 1425"/>
              <a:gd name="T101" fmla="*/ 1128713 h 732"/>
              <a:gd name="T102" fmla="*/ 1381842 w 1425"/>
              <a:gd name="T103" fmla="*/ 1123950 h 732"/>
              <a:gd name="T104" fmla="*/ 1443947 w 1425"/>
              <a:gd name="T105" fmla="*/ 1071563 h 732"/>
              <a:gd name="T106" fmla="*/ 1299976 w 1425"/>
              <a:gd name="T107" fmla="*/ 963613 h 732"/>
              <a:gd name="T108" fmla="*/ 1246339 w 1425"/>
              <a:gd name="T109" fmla="*/ 930275 h 732"/>
              <a:gd name="T110" fmla="*/ 1079784 w 1425"/>
              <a:gd name="T111" fmla="*/ 930275 h 732"/>
              <a:gd name="T112" fmla="*/ 386746 w 1425"/>
              <a:gd name="T113" fmla="*/ 879475 h 732"/>
              <a:gd name="T114" fmla="*/ 289354 w 1425"/>
              <a:gd name="T115" fmla="*/ 809625 h 732"/>
              <a:gd name="T116" fmla="*/ 217368 w 1425"/>
              <a:gd name="T117" fmla="*/ 658812 h 732"/>
              <a:gd name="T118" fmla="*/ 46579 w 1425"/>
              <a:gd name="T119" fmla="*/ 517525 h 7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5"/>
              <a:gd name="T181" fmla="*/ 0 h 732"/>
              <a:gd name="T182" fmla="*/ 1425 w 1425"/>
              <a:gd name="T183" fmla="*/ 732 h 7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5" h="732">
                <a:moveTo>
                  <a:pt x="0" y="326"/>
                </a:moveTo>
                <a:lnTo>
                  <a:pt x="0" y="71"/>
                </a:lnTo>
                <a:lnTo>
                  <a:pt x="116" y="104"/>
                </a:lnTo>
                <a:lnTo>
                  <a:pt x="110" y="89"/>
                </a:lnTo>
                <a:lnTo>
                  <a:pt x="119" y="80"/>
                </a:lnTo>
                <a:lnTo>
                  <a:pt x="187" y="57"/>
                </a:lnTo>
                <a:lnTo>
                  <a:pt x="133" y="86"/>
                </a:lnTo>
                <a:lnTo>
                  <a:pt x="166" y="77"/>
                </a:lnTo>
                <a:lnTo>
                  <a:pt x="166" y="86"/>
                </a:lnTo>
                <a:lnTo>
                  <a:pt x="223" y="57"/>
                </a:lnTo>
                <a:lnTo>
                  <a:pt x="217" y="45"/>
                </a:lnTo>
                <a:lnTo>
                  <a:pt x="253" y="80"/>
                </a:lnTo>
                <a:lnTo>
                  <a:pt x="277" y="60"/>
                </a:lnTo>
                <a:lnTo>
                  <a:pt x="274" y="80"/>
                </a:lnTo>
                <a:lnTo>
                  <a:pt x="307" y="65"/>
                </a:lnTo>
                <a:lnTo>
                  <a:pt x="389" y="92"/>
                </a:lnTo>
                <a:lnTo>
                  <a:pt x="431" y="92"/>
                </a:lnTo>
                <a:lnTo>
                  <a:pt x="448" y="107"/>
                </a:lnTo>
                <a:lnTo>
                  <a:pt x="425" y="122"/>
                </a:lnTo>
                <a:lnTo>
                  <a:pt x="440" y="125"/>
                </a:lnTo>
                <a:lnTo>
                  <a:pt x="517" y="119"/>
                </a:lnTo>
                <a:lnTo>
                  <a:pt x="551" y="137"/>
                </a:lnTo>
                <a:lnTo>
                  <a:pt x="556" y="154"/>
                </a:lnTo>
                <a:lnTo>
                  <a:pt x="566" y="145"/>
                </a:lnTo>
                <a:lnTo>
                  <a:pt x="551" y="125"/>
                </a:lnTo>
                <a:lnTo>
                  <a:pt x="586" y="100"/>
                </a:lnTo>
                <a:lnTo>
                  <a:pt x="553" y="115"/>
                </a:lnTo>
                <a:lnTo>
                  <a:pt x="538" y="110"/>
                </a:lnTo>
                <a:lnTo>
                  <a:pt x="580" y="89"/>
                </a:lnTo>
                <a:lnTo>
                  <a:pt x="606" y="115"/>
                </a:lnTo>
                <a:lnTo>
                  <a:pt x="627" y="115"/>
                </a:lnTo>
                <a:lnTo>
                  <a:pt x="645" y="128"/>
                </a:lnTo>
                <a:lnTo>
                  <a:pt x="711" y="125"/>
                </a:lnTo>
                <a:lnTo>
                  <a:pt x="707" y="119"/>
                </a:lnTo>
                <a:lnTo>
                  <a:pt x="731" y="130"/>
                </a:lnTo>
                <a:lnTo>
                  <a:pt x="731" y="122"/>
                </a:lnTo>
                <a:lnTo>
                  <a:pt x="716" y="125"/>
                </a:lnTo>
                <a:lnTo>
                  <a:pt x="705" y="110"/>
                </a:lnTo>
                <a:lnTo>
                  <a:pt x="731" y="107"/>
                </a:lnTo>
                <a:lnTo>
                  <a:pt x="741" y="119"/>
                </a:lnTo>
                <a:lnTo>
                  <a:pt x="750" y="113"/>
                </a:lnTo>
                <a:lnTo>
                  <a:pt x="746" y="130"/>
                </a:lnTo>
                <a:lnTo>
                  <a:pt x="761" y="143"/>
                </a:lnTo>
                <a:lnTo>
                  <a:pt x="758" y="119"/>
                </a:lnTo>
                <a:lnTo>
                  <a:pt x="791" y="104"/>
                </a:lnTo>
                <a:lnTo>
                  <a:pt x="785" y="89"/>
                </a:lnTo>
                <a:lnTo>
                  <a:pt x="773" y="100"/>
                </a:lnTo>
                <a:lnTo>
                  <a:pt x="791" y="77"/>
                </a:lnTo>
                <a:lnTo>
                  <a:pt x="743" y="60"/>
                </a:lnTo>
                <a:lnTo>
                  <a:pt x="746" y="24"/>
                </a:lnTo>
                <a:lnTo>
                  <a:pt x="758" y="24"/>
                </a:lnTo>
                <a:lnTo>
                  <a:pt x="765" y="0"/>
                </a:lnTo>
                <a:lnTo>
                  <a:pt x="800" y="24"/>
                </a:lnTo>
                <a:lnTo>
                  <a:pt x="800" y="39"/>
                </a:lnTo>
                <a:lnTo>
                  <a:pt x="827" y="60"/>
                </a:lnTo>
                <a:lnTo>
                  <a:pt x="809" y="60"/>
                </a:lnTo>
                <a:lnTo>
                  <a:pt x="821" y="62"/>
                </a:lnTo>
                <a:lnTo>
                  <a:pt x="806" y="71"/>
                </a:lnTo>
                <a:lnTo>
                  <a:pt x="835" y="77"/>
                </a:lnTo>
                <a:lnTo>
                  <a:pt x="830" y="80"/>
                </a:lnTo>
                <a:lnTo>
                  <a:pt x="844" y="113"/>
                </a:lnTo>
                <a:lnTo>
                  <a:pt x="862" y="83"/>
                </a:lnTo>
                <a:lnTo>
                  <a:pt x="880" y="92"/>
                </a:lnTo>
                <a:lnTo>
                  <a:pt x="886" y="113"/>
                </a:lnTo>
                <a:lnTo>
                  <a:pt x="877" y="122"/>
                </a:lnTo>
                <a:lnTo>
                  <a:pt x="895" y="143"/>
                </a:lnTo>
                <a:lnTo>
                  <a:pt x="910" y="137"/>
                </a:lnTo>
                <a:lnTo>
                  <a:pt x="921" y="104"/>
                </a:lnTo>
                <a:lnTo>
                  <a:pt x="940" y="100"/>
                </a:lnTo>
                <a:lnTo>
                  <a:pt x="928" y="68"/>
                </a:lnTo>
                <a:lnTo>
                  <a:pt x="975" y="71"/>
                </a:lnTo>
                <a:lnTo>
                  <a:pt x="996" y="86"/>
                </a:lnTo>
                <a:lnTo>
                  <a:pt x="984" y="98"/>
                </a:lnTo>
                <a:lnTo>
                  <a:pt x="999" y="104"/>
                </a:lnTo>
                <a:lnTo>
                  <a:pt x="975" y="107"/>
                </a:lnTo>
                <a:lnTo>
                  <a:pt x="996" y="149"/>
                </a:lnTo>
                <a:lnTo>
                  <a:pt x="964" y="166"/>
                </a:lnTo>
                <a:lnTo>
                  <a:pt x="951" y="158"/>
                </a:lnTo>
                <a:lnTo>
                  <a:pt x="957" y="169"/>
                </a:lnTo>
                <a:lnTo>
                  <a:pt x="910" y="160"/>
                </a:lnTo>
                <a:lnTo>
                  <a:pt x="919" y="173"/>
                </a:lnTo>
                <a:lnTo>
                  <a:pt x="898" y="193"/>
                </a:lnTo>
                <a:lnTo>
                  <a:pt x="850" y="179"/>
                </a:lnTo>
                <a:lnTo>
                  <a:pt x="868" y="195"/>
                </a:lnTo>
                <a:lnTo>
                  <a:pt x="904" y="198"/>
                </a:lnTo>
                <a:lnTo>
                  <a:pt x="880" y="225"/>
                </a:lnTo>
                <a:lnTo>
                  <a:pt x="853" y="225"/>
                </a:lnTo>
                <a:lnTo>
                  <a:pt x="841" y="243"/>
                </a:lnTo>
                <a:lnTo>
                  <a:pt x="795" y="231"/>
                </a:lnTo>
                <a:lnTo>
                  <a:pt x="835" y="243"/>
                </a:lnTo>
                <a:lnTo>
                  <a:pt x="841" y="255"/>
                </a:lnTo>
                <a:lnTo>
                  <a:pt x="809" y="261"/>
                </a:lnTo>
                <a:lnTo>
                  <a:pt x="821" y="267"/>
                </a:lnTo>
                <a:lnTo>
                  <a:pt x="806" y="267"/>
                </a:lnTo>
                <a:lnTo>
                  <a:pt x="806" y="282"/>
                </a:lnTo>
                <a:lnTo>
                  <a:pt x="776" y="297"/>
                </a:lnTo>
                <a:lnTo>
                  <a:pt x="770" y="356"/>
                </a:lnTo>
                <a:lnTo>
                  <a:pt x="780" y="371"/>
                </a:lnTo>
                <a:lnTo>
                  <a:pt x="797" y="364"/>
                </a:lnTo>
                <a:lnTo>
                  <a:pt x="806" y="409"/>
                </a:lnTo>
                <a:lnTo>
                  <a:pt x="832" y="397"/>
                </a:lnTo>
                <a:lnTo>
                  <a:pt x="865" y="412"/>
                </a:lnTo>
                <a:lnTo>
                  <a:pt x="928" y="441"/>
                </a:lnTo>
                <a:lnTo>
                  <a:pt x="925" y="456"/>
                </a:lnTo>
                <a:lnTo>
                  <a:pt x="930" y="444"/>
                </a:lnTo>
                <a:lnTo>
                  <a:pt x="979" y="447"/>
                </a:lnTo>
                <a:lnTo>
                  <a:pt x="979" y="498"/>
                </a:lnTo>
                <a:lnTo>
                  <a:pt x="996" y="512"/>
                </a:lnTo>
                <a:lnTo>
                  <a:pt x="981" y="518"/>
                </a:lnTo>
                <a:lnTo>
                  <a:pt x="1009" y="525"/>
                </a:lnTo>
                <a:lnTo>
                  <a:pt x="999" y="542"/>
                </a:lnTo>
                <a:lnTo>
                  <a:pt x="1023" y="542"/>
                </a:lnTo>
                <a:lnTo>
                  <a:pt x="1053" y="516"/>
                </a:lnTo>
                <a:lnTo>
                  <a:pt x="1041" y="510"/>
                </a:lnTo>
                <a:lnTo>
                  <a:pt x="1023" y="462"/>
                </a:lnTo>
                <a:lnTo>
                  <a:pt x="1082" y="424"/>
                </a:lnTo>
                <a:lnTo>
                  <a:pt x="1070" y="421"/>
                </a:lnTo>
                <a:lnTo>
                  <a:pt x="1059" y="377"/>
                </a:lnTo>
                <a:lnTo>
                  <a:pt x="1041" y="364"/>
                </a:lnTo>
                <a:lnTo>
                  <a:pt x="1068" y="341"/>
                </a:lnTo>
                <a:lnTo>
                  <a:pt x="1056" y="334"/>
                </a:lnTo>
                <a:lnTo>
                  <a:pt x="1059" y="313"/>
                </a:lnTo>
                <a:lnTo>
                  <a:pt x="1050" y="311"/>
                </a:lnTo>
                <a:lnTo>
                  <a:pt x="1059" y="294"/>
                </a:lnTo>
                <a:lnTo>
                  <a:pt x="1047" y="285"/>
                </a:lnTo>
                <a:lnTo>
                  <a:pt x="1056" y="270"/>
                </a:lnTo>
                <a:lnTo>
                  <a:pt x="1100" y="279"/>
                </a:lnTo>
                <a:lnTo>
                  <a:pt x="1118" y="270"/>
                </a:lnTo>
                <a:lnTo>
                  <a:pt x="1157" y="294"/>
                </a:lnTo>
                <a:lnTo>
                  <a:pt x="1157" y="303"/>
                </a:lnTo>
                <a:lnTo>
                  <a:pt x="1193" y="305"/>
                </a:lnTo>
                <a:lnTo>
                  <a:pt x="1195" y="332"/>
                </a:lnTo>
                <a:lnTo>
                  <a:pt x="1163" y="332"/>
                </a:lnTo>
                <a:lnTo>
                  <a:pt x="1189" y="334"/>
                </a:lnTo>
                <a:lnTo>
                  <a:pt x="1198" y="349"/>
                </a:lnTo>
                <a:lnTo>
                  <a:pt x="1172" y="371"/>
                </a:lnTo>
                <a:lnTo>
                  <a:pt x="1210" y="358"/>
                </a:lnTo>
                <a:lnTo>
                  <a:pt x="1216" y="377"/>
                </a:lnTo>
                <a:lnTo>
                  <a:pt x="1195" y="385"/>
                </a:lnTo>
                <a:lnTo>
                  <a:pt x="1223" y="367"/>
                </a:lnTo>
                <a:lnTo>
                  <a:pt x="1225" y="379"/>
                </a:lnTo>
                <a:lnTo>
                  <a:pt x="1243" y="358"/>
                </a:lnTo>
                <a:lnTo>
                  <a:pt x="1249" y="371"/>
                </a:lnTo>
                <a:lnTo>
                  <a:pt x="1267" y="343"/>
                </a:lnTo>
                <a:lnTo>
                  <a:pt x="1261" y="338"/>
                </a:lnTo>
                <a:lnTo>
                  <a:pt x="1276" y="326"/>
                </a:lnTo>
                <a:lnTo>
                  <a:pt x="1294" y="349"/>
                </a:lnTo>
                <a:lnTo>
                  <a:pt x="1282" y="356"/>
                </a:lnTo>
                <a:lnTo>
                  <a:pt x="1297" y="356"/>
                </a:lnTo>
                <a:lnTo>
                  <a:pt x="1305" y="367"/>
                </a:lnTo>
                <a:lnTo>
                  <a:pt x="1294" y="371"/>
                </a:lnTo>
                <a:lnTo>
                  <a:pt x="1311" y="373"/>
                </a:lnTo>
                <a:lnTo>
                  <a:pt x="1297" y="379"/>
                </a:lnTo>
                <a:lnTo>
                  <a:pt x="1311" y="377"/>
                </a:lnTo>
                <a:lnTo>
                  <a:pt x="1320" y="388"/>
                </a:lnTo>
                <a:lnTo>
                  <a:pt x="1311" y="394"/>
                </a:lnTo>
                <a:lnTo>
                  <a:pt x="1329" y="403"/>
                </a:lnTo>
                <a:lnTo>
                  <a:pt x="1305" y="415"/>
                </a:lnTo>
                <a:lnTo>
                  <a:pt x="1323" y="415"/>
                </a:lnTo>
                <a:lnTo>
                  <a:pt x="1320" y="424"/>
                </a:lnTo>
                <a:lnTo>
                  <a:pt x="1349" y="432"/>
                </a:lnTo>
                <a:lnTo>
                  <a:pt x="1358" y="456"/>
                </a:lnTo>
                <a:lnTo>
                  <a:pt x="1368" y="444"/>
                </a:lnTo>
                <a:lnTo>
                  <a:pt x="1397" y="462"/>
                </a:lnTo>
                <a:lnTo>
                  <a:pt x="1334" y="480"/>
                </a:lnTo>
                <a:lnTo>
                  <a:pt x="1349" y="489"/>
                </a:lnTo>
                <a:lnTo>
                  <a:pt x="1397" y="471"/>
                </a:lnTo>
                <a:lnTo>
                  <a:pt x="1397" y="489"/>
                </a:lnTo>
                <a:lnTo>
                  <a:pt x="1418" y="483"/>
                </a:lnTo>
                <a:lnTo>
                  <a:pt x="1424" y="492"/>
                </a:lnTo>
                <a:lnTo>
                  <a:pt x="1412" y="492"/>
                </a:lnTo>
                <a:lnTo>
                  <a:pt x="1424" y="516"/>
                </a:lnTo>
                <a:lnTo>
                  <a:pt x="1353" y="556"/>
                </a:lnTo>
                <a:lnTo>
                  <a:pt x="1246" y="556"/>
                </a:lnTo>
                <a:lnTo>
                  <a:pt x="1204" y="590"/>
                </a:lnTo>
                <a:lnTo>
                  <a:pt x="1165" y="631"/>
                </a:lnTo>
                <a:lnTo>
                  <a:pt x="1204" y="598"/>
                </a:lnTo>
                <a:lnTo>
                  <a:pt x="1261" y="577"/>
                </a:lnTo>
                <a:lnTo>
                  <a:pt x="1282" y="595"/>
                </a:lnTo>
                <a:lnTo>
                  <a:pt x="1243" y="605"/>
                </a:lnTo>
                <a:lnTo>
                  <a:pt x="1273" y="610"/>
                </a:lnTo>
                <a:lnTo>
                  <a:pt x="1267" y="628"/>
                </a:lnTo>
                <a:lnTo>
                  <a:pt x="1288" y="649"/>
                </a:lnTo>
                <a:lnTo>
                  <a:pt x="1332" y="658"/>
                </a:lnTo>
                <a:lnTo>
                  <a:pt x="1341" y="628"/>
                </a:lnTo>
                <a:lnTo>
                  <a:pt x="1341" y="646"/>
                </a:lnTo>
                <a:lnTo>
                  <a:pt x="1356" y="646"/>
                </a:lnTo>
                <a:lnTo>
                  <a:pt x="1332" y="664"/>
                </a:lnTo>
                <a:lnTo>
                  <a:pt x="1285" y="678"/>
                </a:lnTo>
                <a:lnTo>
                  <a:pt x="1264" y="699"/>
                </a:lnTo>
                <a:lnTo>
                  <a:pt x="1249" y="678"/>
                </a:lnTo>
                <a:lnTo>
                  <a:pt x="1297" y="661"/>
                </a:lnTo>
                <a:lnTo>
                  <a:pt x="1273" y="661"/>
                </a:lnTo>
                <a:lnTo>
                  <a:pt x="1276" y="649"/>
                </a:lnTo>
                <a:lnTo>
                  <a:pt x="1234" y="664"/>
                </a:lnTo>
                <a:lnTo>
                  <a:pt x="1223" y="655"/>
                </a:lnTo>
                <a:lnTo>
                  <a:pt x="1223" y="628"/>
                </a:lnTo>
                <a:lnTo>
                  <a:pt x="1195" y="619"/>
                </a:lnTo>
                <a:lnTo>
                  <a:pt x="1178" y="661"/>
                </a:lnTo>
                <a:lnTo>
                  <a:pt x="1091" y="681"/>
                </a:lnTo>
                <a:lnTo>
                  <a:pt x="1032" y="693"/>
                </a:lnTo>
                <a:lnTo>
                  <a:pt x="1020" y="705"/>
                </a:lnTo>
                <a:lnTo>
                  <a:pt x="1032" y="705"/>
                </a:lnTo>
                <a:lnTo>
                  <a:pt x="1038" y="711"/>
                </a:lnTo>
                <a:lnTo>
                  <a:pt x="966" y="731"/>
                </a:lnTo>
                <a:lnTo>
                  <a:pt x="970" y="723"/>
                </a:lnTo>
                <a:lnTo>
                  <a:pt x="975" y="720"/>
                </a:lnTo>
                <a:lnTo>
                  <a:pt x="979" y="708"/>
                </a:lnTo>
                <a:lnTo>
                  <a:pt x="987" y="701"/>
                </a:lnTo>
                <a:lnTo>
                  <a:pt x="994" y="664"/>
                </a:lnTo>
                <a:lnTo>
                  <a:pt x="1005" y="678"/>
                </a:lnTo>
                <a:lnTo>
                  <a:pt x="1023" y="675"/>
                </a:lnTo>
                <a:lnTo>
                  <a:pt x="1005" y="649"/>
                </a:lnTo>
                <a:lnTo>
                  <a:pt x="943" y="640"/>
                </a:lnTo>
                <a:lnTo>
                  <a:pt x="936" y="607"/>
                </a:lnTo>
                <a:lnTo>
                  <a:pt x="921" y="607"/>
                </a:lnTo>
                <a:lnTo>
                  <a:pt x="913" y="592"/>
                </a:lnTo>
                <a:lnTo>
                  <a:pt x="898" y="590"/>
                </a:lnTo>
                <a:lnTo>
                  <a:pt x="898" y="601"/>
                </a:lnTo>
                <a:lnTo>
                  <a:pt x="883" y="586"/>
                </a:lnTo>
                <a:lnTo>
                  <a:pt x="853" y="607"/>
                </a:lnTo>
                <a:lnTo>
                  <a:pt x="776" y="592"/>
                </a:lnTo>
                <a:lnTo>
                  <a:pt x="765" y="575"/>
                </a:lnTo>
                <a:lnTo>
                  <a:pt x="765" y="586"/>
                </a:lnTo>
                <a:lnTo>
                  <a:pt x="307" y="586"/>
                </a:lnTo>
                <a:lnTo>
                  <a:pt x="300" y="568"/>
                </a:lnTo>
                <a:lnTo>
                  <a:pt x="274" y="565"/>
                </a:lnTo>
                <a:lnTo>
                  <a:pt x="274" y="554"/>
                </a:lnTo>
                <a:lnTo>
                  <a:pt x="223" y="537"/>
                </a:lnTo>
                <a:lnTo>
                  <a:pt x="229" y="531"/>
                </a:lnTo>
                <a:lnTo>
                  <a:pt x="220" y="510"/>
                </a:lnTo>
                <a:lnTo>
                  <a:pt x="205" y="510"/>
                </a:lnTo>
                <a:lnTo>
                  <a:pt x="178" y="465"/>
                </a:lnTo>
                <a:lnTo>
                  <a:pt x="181" y="453"/>
                </a:lnTo>
                <a:lnTo>
                  <a:pt x="184" y="429"/>
                </a:lnTo>
                <a:lnTo>
                  <a:pt x="154" y="415"/>
                </a:lnTo>
                <a:lnTo>
                  <a:pt x="93" y="338"/>
                </a:lnTo>
                <a:lnTo>
                  <a:pt x="60" y="358"/>
                </a:lnTo>
                <a:lnTo>
                  <a:pt x="48" y="347"/>
                </a:lnTo>
                <a:lnTo>
                  <a:pt x="33" y="326"/>
                </a:lnTo>
                <a:lnTo>
                  <a:pt x="0" y="32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74" name="Freeform 42"/>
          <p:cNvSpPr>
            <a:spLocks/>
          </p:cNvSpPr>
          <p:nvPr/>
        </p:nvSpPr>
        <p:spPr bwMode="auto">
          <a:xfrm>
            <a:off x="908050" y="1893888"/>
            <a:ext cx="2019300" cy="1171575"/>
          </a:xfrm>
          <a:custGeom>
            <a:avLst/>
            <a:gdLst>
              <a:gd name="T0" fmla="*/ 155222 w 1431"/>
              <a:gd name="T1" fmla="*/ 142875 h 738"/>
              <a:gd name="T2" fmla="*/ 235656 w 1431"/>
              <a:gd name="T3" fmla="*/ 123825 h 738"/>
              <a:gd name="T4" fmla="*/ 358422 w 1431"/>
              <a:gd name="T5" fmla="*/ 128588 h 738"/>
              <a:gd name="T6" fmla="*/ 551744 w 1431"/>
              <a:gd name="T7" fmla="*/ 147637 h 738"/>
              <a:gd name="T8" fmla="*/ 623711 w 1431"/>
              <a:gd name="T9" fmla="*/ 200025 h 738"/>
              <a:gd name="T10" fmla="*/ 801511 w 1431"/>
              <a:gd name="T11" fmla="*/ 231775 h 738"/>
              <a:gd name="T12" fmla="*/ 762000 w 1431"/>
              <a:gd name="T13" fmla="*/ 176212 h 738"/>
              <a:gd name="T14" fmla="*/ 914400 w 1431"/>
              <a:gd name="T15" fmla="*/ 204788 h 738"/>
              <a:gd name="T16" fmla="*/ 1035756 w 1431"/>
              <a:gd name="T17" fmla="*/ 195262 h 738"/>
              <a:gd name="T18" fmla="*/ 1049867 w 1431"/>
              <a:gd name="T19" fmla="*/ 190500 h 738"/>
              <a:gd name="T20" fmla="*/ 1073856 w 1431"/>
              <a:gd name="T21" fmla="*/ 190500 h 738"/>
              <a:gd name="T22" fmla="*/ 1120422 w 1431"/>
              <a:gd name="T23" fmla="*/ 123825 h 738"/>
              <a:gd name="T24" fmla="*/ 1083733 w 1431"/>
              <a:gd name="T25" fmla="*/ 0 h 738"/>
              <a:gd name="T26" fmla="*/ 1145822 w 1431"/>
              <a:gd name="T27" fmla="*/ 95250 h 738"/>
              <a:gd name="T28" fmla="*/ 1175455 w 1431"/>
              <a:gd name="T29" fmla="*/ 128588 h 738"/>
              <a:gd name="T30" fmla="*/ 1255889 w 1431"/>
              <a:gd name="T31" fmla="*/ 180975 h 738"/>
              <a:gd name="T32" fmla="*/ 1305278 w 1431"/>
              <a:gd name="T33" fmla="*/ 166687 h 738"/>
              <a:gd name="T34" fmla="*/ 1411111 w 1431"/>
              <a:gd name="T35" fmla="*/ 138113 h 738"/>
              <a:gd name="T36" fmla="*/ 1411111 w 1431"/>
              <a:gd name="T37" fmla="*/ 238125 h 738"/>
              <a:gd name="T38" fmla="*/ 1289755 w 1431"/>
              <a:gd name="T39" fmla="*/ 255588 h 738"/>
              <a:gd name="T40" fmla="*/ 1230489 w 1431"/>
              <a:gd name="T41" fmla="*/ 312737 h 738"/>
              <a:gd name="T42" fmla="*/ 1192389 w 1431"/>
              <a:gd name="T43" fmla="*/ 388937 h 738"/>
              <a:gd name="T44" fmla="*/ 1145822 w 1431"/>
              <a:gd name="T45" fmla="*/ 417513 h 738"/>
              <a:gd name="T46" fmla="*/ 1099256 w 1431"/>
              <a:gd name="T47" fmla="*/ 474663 h 738"/>
              <a:gd name="T48" fmla="*/ 1141589 w 1431"/>
              <a:gd name="T49" fmla="*/ 654050 h 738"/>
              <a:gd name="T50" fmla="*/ 1310922 w 1431"/>
              <a:gd name="T51" fmla="*/ 730250 h 738"/>
              <a:gd name="T52" fmla="*/ 1411111 w 1431"/>
              <a:gd name="T53" fmla="*/ 819150 h 738"/>
              <a:gd name="T54" fmla="*/ 1449211 w 1431"/>
              <a:gd name="T55" fmla="*/ 866775 h 738"/>
              <a:gd name="T56" fmla="*/ 1533878 w 1431"/>
              <a:gd name="T57" fmla="*/ 677862 h 738"/>
              <a:gd name="T58" fmla="*/ 1512711 w 1431"/>
              <a:gd name="T59" fmla="*/ 546100 h 738"/>
              <a:gd name="T60" fmla="*/ 1500011 w 1431"/>
              <a:gd name="T61" fmla="*/ 469900 h 738"/>
              <a:gd name="T62" fmla="*/ 1584678 w 1431"/>
              <a:gd name="T63" fmla="*/ 431800 h 738"/>
              <a:gd name="T64" fmla="*/ 1693333 w 1431"/>
              <a:gd name="T65" fmla="*/ 531813 h 738"/>
              <a:gd name="T66" fmla="*/ 1660878 w 1431"/>
              <a:gd name="T67" fmla="*/ 593725 h 738"/>
              <a:gd name="T68" fmla="*/ 1732845 w 1431"/>
              <a:gd name="T69" fmla="*/ 587375 h 738"/>
              <a:gd name="T70" fmla="*/ 1794933 w 1431"/>
              <a:gd name="T71" fmla="*/ 549275 h 738"/>
              <a:gd name="T72" fmla="*/ 1816100 w 1431"/>
              <a:gd name="T73" fmla="*/ 569913 h 738"/>
              <a:gd name="T74" fmla="*/ 1858433 w 1431"/>
              <a:gd name="T75" fmla="*/ 596900 h 738"/>
              <a:gd name="T76" fmla="*/ 1858433 w 1431"/>
              <a:gd name="T77" fmla="*/ 630237 h 738"/>
              <a:gd name="T78" fmla="*/ 1871133 w 1431"/>
              <a:gd name="T79" fmla="*/ 677862 h 738"/>
              <a:gd name="T80" fmla="*/ 1979789 w 1431"/>
              <a:gd name="T81" fmla="*/ 739775 h 738"/>
              <a:gd name="T82" fmla="*/ 1979789 w 1431"/>
              <a:gd name="T83" fmla="*/ 782637 h 738"/>
              <a:gd name="T84" fmla="*/ 2017889 w 1431"/>
              <a:gd name="T85" fmla="*/ 825500 h 738"/>
              <a:gd name="T86" fmla="*/ 1651000 w 1431"/>
              <a:gd name="T87" fmla="*/ 1009650 h 738"/>
              <a:gd name="T88" fmla="*/ 1761067 w 1431"/>
              <a:gd name="T89" fmla="*/ 968375 h 738"/>
              <a:gd name="T90" fmla="*/ 1888067 w 1431"/>
              <a:gd name="T91" fmla="*/ 1052513 h 738"/>
              <a:gd name="T92" fmla="*/ 1888067 w 1431"/>
              <a:gd name="T93" fmla="*/ 1062038 h 738"/>
              <a:gd name="T94" fmla="*/ 1837267 w 1431"/>
              <a:gd name="T95" fmla="*/ 1057275 h 738"/>
              <a:gd name="T96" fmla="*/ 1732845 w 1431"/>
              <a:gd name="T97" fmla="*/ 1047750 h 738"/>
              <a:gd name="T98" fmla="*/ 1546578 w 1431"/>
              <a:gd name="T99" fmla="*/ 1090613 h 738"/>
              <a:gd name="T100" fmla="*/ 1470378 w 1431"/>
              <a:gd name="T101" fmla="*/ 1138238 h 738"/>
              <a:gd name="T102" fmla="*/ 1387122 w 1431"/>
              <a:gd name="T103" fmla="*/ 1133475 h 738"/>
              <a:gd name="T104" fmla="*/ 1449211 w 1431"/>
              <a:gd name="T105" fmla="*/ 1081088 h 738"/>
              <a:gd name="T106" fmla="*/ 1305278 w 1431"/>
              <a:gd name="T107" fmla="*/ 971550 h 738"/>
              <a:gd name="T108" fmla="*/ 1251655 w 1431"/>
              <a:gd name="T109" fmla="*/ 938213 h 738"/>
              <a:gd name="T110" fmla="*/ 1083733 w 1431"/>
              <a:gd name="T111" fmla="*/ 938213 h 738"/>
              <a:gd name="T112" fmla="*/ 388056 w 1431"/>
              <a:gd name="T113" fmla="*/ 887413 h 738"/>
              <a:gd name="T114" fmla="*/ 290689 w 1431"/>
              <a:gd name="T115" fmla="*/ 815975 h 738"/>
              <a:gd name="T116" fmla="*/ 218722 w 1431"/>
              <a:gd name="T117" fmla="*/ 663575 h 738"/>
              <a:gd name="T118" fmla="*/ 46567 w 1431"/>
              <a:gd name="T119" fmla="*/ 522288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1"/>
              <a:gd name="T181" fmla="*/ 0 h 738"/>
              <a:gd name="T182" fmla="*/ 1431 w 1431"/>
              <a:gd name="T183" fmla="*/ 738 h 7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1" h="738">
                <a:moveTo>
                  <a:pt x="0" y="329"/>
                </a:moveTo>
                <a:lnTo>
                  <a:pt x="0" y="72"/>
                </a:lnTo>
                <a:lnTo>
                  <a:pt x="116" y="105"/>
                </a:lnTo>
                <a:lnTo>
                  <a:pt x="110" y="90"/>
                </a:lnTo>
                <a:lnTo>
                  <a:pt x="119" y="81"/>
                </a:lnTo>
                <a:lnTo>
                  <a:pt x="188" y="57"/>
                </a:lnTo>
                <a:lnTo>
                  <a:pt x="134" y="87"/>
                </a:lnTo>
                <a:lnTo>
                  <a:pt x="167" y="78"/>
                </a:lnTo>
                <a:lnTo>
                  <a:pt x="167" y="87"/>
                </a:lnTo>
                <a:lnTo>
                  <a:pt x="224" y="57"/>
                </a:lnTo>
                <a:lnTo>
                  <a:pt x="218" y="45"/>
                </a:lnTo>
                <a:lnTo>
                  <a:pt x="254" y="81"/>
                </a:lnTo>
                <a:lnTo>
                  <a:pt x="278" y="60"/>
                </a:lnTo>
                <a:lnTo>
                  <a:pt x="275" y="81"/>
                </a:lnTo>
                <a:lnTo>
                  <a:pt x="308" y="66"/>
                </a:lnTo>
                <a:lnTo>
                  <a:pt x="391" y="93"/>
                </a:lnTo>
                <a:lnTo>
                  <a:pt x="433" y="93"/>
                </a:lnTo>
                <a:lnTo>
                  <a:pt x="450" y="108"/>
                </a:lnTo>
                <a:lnTo>
                  <a:pt x="427" y="123"/>
                </a:lnTo>
                <a:lnTo>
                  <a:pt x="442" y="126"/>
                </a:lnTo>
                <a:lnTo>
                  <a:pt x="519" y="120"/>
                </a:lnTo>
                <a:lnTo>
                  <a:pt x="553" y="138"/>
                </a:lnTo>
                <a:lnTo>
                  <a:pt x="558" y="155"/>
                </a:lnTo>
                <a:lnTo>
                  <a:pt x="568" y="146"/>
                </a:lnTo>
                <a:lnTo>
                  <a:pt x="553" y="126"/>
                </a:lnTo>
                <a:lnTo>
                  <a:pt x="588" y="101"/>
                </a:lnTo>
                <a:lnTo>
                  <a:pt x="555" y="116"/>
                </a:lnTo>
                <a:lnTo>
                  <a:pt x="540" y="111"/>
                </a:lnTo>
                <a:lnTo>
                  <a:pt x="582" y="90"/>
                </a:lnTo>
                <a:lnTo>
                  <a:pt x="609" y="116"/>
                </a:lnTo>
                <a:lnTo>
                  <a:pt x="630" y="116"/>
                </a:lnTo>
                <a:lnTo>
                  <a:pt x="648" y="129"/>
                </a:lnTo>
                <a:lnTo>
                  <a:pt x="714" y="126"/>
                </a:lnTo>
                <a:lnTo>
                  <a:pt x="710" y="120"/>
                </a:lnTo>
                <a:lnTo>
                  <a:pt x="734" y="131"/>
                </a:lnTo>
                <a:lnTo>
                  <a:pt x="734" y="123"/>
                </a:lnTo>
                <a:lnTo>
                  <a:pt x="719" y="126"/>
                </a:lnTo>
                <a:lnTo>
                  <a:pt x="708" y="111"/>
                </a:lnTo>
                <a:lnTo>
                  <a:pt x="734" y="108"/>
                </a:lnTo>
                <a:lnTo>
                  <a:pt x="744" y="120"/>
                </a:lnTo>
                <a:lnTo>
                  <a:pt x="753" y="114"/>
                </a:lnTo>
                <a:lnTo>
                  <a:pt x="749" y="131"/>
                </a:lnTo>
                <a:lnTo>
                  <a:pt x="764" y="144"/>
                </a:lnTo>
                <a:lnTo>
                  <a:pt x="761" y="120"/>
                </a:lnTo>
                <a:lnTo>
                  <a:pt x="794" y="105"/>
                </a:lnTo>
                <a:lnTo>
                  <a:pt x="788" y="90"/>
                </a:lnTo>
                <a:lnTo>
                  <a:pt x="776" y="101"/>
                </a:lnTo>
                <a:lnTo>
                  <a:pt x="794" y="78"/>
                </a:lnTo>
                <a:lnTo>
                  <a:pt x="746" y="60"/>
                </a:lnTo>
                <a:lnTo>
                  <a:pt x="749" y="24"/>
                </a:lnTo>
                <a:lnTo>
                  <a:pt x="761" y="24"/>
                </a:lnTo>
                <a:lnTo>
                  <a:pt x="768" y="0"/>
                </a:lnTo>
                <a:lnTo>
                  <a:pt x="803" y="24"/>
                </a:lnTo>
                <a:lnTo>
                  <a:pt x="803" y="39"/>
                </a:lnTo>
                <a:lnTo>
                  <a:pt x="830" y="60"/>
                </a:lnTo>
                <a:lnTo>
                  <a:pt x="812" y="60"/>
                </a:lnTo>
                <a:lnTo>
                  <a:pt x="824" y="63"/>
                </a:lnTo>
                <a:lnTo>
                  <a:pt x="809" y="72"/>
                </a:lnTo>
                <a:lnTo>
                  <a:pt x="839" y="78"/>
                </a:lnTo>
                <a:lnTo>
                  <a:pt x="833" y="81"/>
                </a:lnTo>
                <a:lnTo>
                  <a:pt x="848" y="114"/>
                </a:lnTo>
                <a:lnTo>
                  <a:pt x="866" y="84"/>
                </a:lnTo>
                <a:lnTo>
                  <a:pt x="884" y="93"/>
                </a:lnTo>
                <a:lnTo>
                  <a:pt x="890" y="114"/>
                </a:lnTo>
                <a:lnTo>
                  <a:pt x="881" y="123"/>
                </a:lnTo>
                <a:lnTo>
                  <a:pt x="899" y="144"/>
                </a:lnTo>
                <a:lnTo>
                  <a:pt x="914" y="138"/>
                </a:lnTo>
                <a:lnTo>
                  <a:pt x="925" y="105"/>
                </a:lnTo>
                <a:lnTo>
                  <a:pt x="944" y="101"/>
                </a:lnTo>
                <a:lnTo>
                  <a:pt x="932" y="69"/>
                </a:lnTo>
                <a:lnTo>
                  <a:pt x="979" y="72"/>
                </a:lnTo>
                <a:lnTo>
                  <a:pt x="1000" y="87"/>
                </a:lnTo>
                <a:lnTo>
                  <a:pt x="988" y="99"/>
                </a:lnTo>
                <a:lnTo>
                  <a:pt x="1003" y="105"/>
                </a:lnTo>
                <a:lnTo>
                  <a:pt x="979" y="108"/>
                </a:lnTo>
                <a:lnTo>
                  <a:pt x="1000" y="150"/>
                </a:lnTo>
                <a:lnTo>
                  <a:pt x="968" y="167"/>
                </a:lnTo>
                <a:lnTo>
                  <a:pt x="955" y="159"/>
                </a:lnTo>
                <a:lnTo>
                  <a:pt x="961" y="170"/>
                </a:lnTo>
                <a:lnTo>
                  <a:pt x="914" y="161"/>
                </a:lnTo>
                <a:lnTo>
                  <a:pt x="923" y="174"/>
                </a:lnTo>
                <a:lnTo>
                  <a:pt x="902" y="195"/>
                </a:lnTo>
                <a:lnTo>
                  <a:pt x="854" y="180"/>
                </a:lnTo>
                <a:lnTo>
                  <a:pt x="872" y="197"/>
                </a:lnTo>
                <a:lnTo>
                  <a:pt x="908" y="200"/>
                </a:lnTo>
                <a:lnTo>
                  <a:pt x="884" y="227"/>
                </a:lnTo>
                <a:lnTo>
                  <a:pt x="857" y="227"/>
                </a:lnTo>
                <a:lnTo>
                  <a:pt x="845" y="245"/>
                </a:lnTo>
                <a:lnTo>
                  <a:pt x="798" y="233"/>
                </a:lnTo>
                <a:lnTo>
                  <a:pt x="839" y="245"/>
                </a:lnTo>
                <a:lnTo>
                  <a:pt x="845" y="257"/>
                </a:lnTo>
                <a:lnTo>
                  <a:pt x="812" y="263"/>
                </a:lnTo>
                <a:lnTo>
                  <a:pt x="824" y="269"/>
                </a:lnTo>
                <a:lnTo>
                  <a:pt x="809" y="269"/>
                </a:lnTo>
                <a:lnTo>
                  <a:pt x="809" y="284"/>
                </a:lnTo>
                <a:lnTo>
                  <a:pt x="779" y="299"/>
                </a:lnTo>
                <a:lnTo>
                  <a:pt x="773" y="359"/>
                </a:lnTo>
                <a:lnTo>
                  <a:pt x="783" y="374"/>
                </a:lnTo>
                <a:lnTo>
                  <a:pt x="800" y="367"/>
                </a:lnTo>
                <a:lnTo>
                  <a:pt x="809" y="412"/>
                </a:lnTo>
                <a:lnTo>
                  <a:pt x="836" y="400"/>
                </a:lnTo>
                <a:lnTo>
                  <a:pt x="869" y="415"/>
                </a:lnTo>
                <a:lnTo>
                  <a:pt x="932" y="445"/>
                </a:lnTo>
                <a:lnTo>
                  <a:pt x="929" y="460"/>
                </a:lnTo>
                <a:lnTo>
                  <a:pt x="934" y="448"/>
                </a:lnTo>
                <a:lnTo>
                  <a:pt x="983" y="451"/>
                </a:lnTo>
                <a:lnTo>
                  <a:pt x="983" y="502"/>
                </a:lnTo>
                <a:lnTo>
                  <a:pt x="1000" y="516"/>
                </a:lnTo>
                <a:lnTo>
                  <a:pt x="985" y="522"/>
                </a:lnTo>
                <a:lnTo>
                  <a:pt x="1013" y="529"/>
                </a:lnTo>
                <a:lnTo>
                  <a:pt x="1003" y="546"/>
                </a:lnTo>
                <a:lnTo>
                  <a:pt x="1027" y="546"/>
                </a:lnTo>
                <a:lnTo>
                  <a:pt x="1057" y="520"/>
                </a:lnTo>
                <a:lnTo>
                  <a:pt x="1045" y="514"/>
                </a:lnTo>
                <a:lnTo>
                  <a:pt x="1027" y="466"/>
                </a:lnTo>
                <a:lnTo>
                  <a:pt x="1087" y="427"/>
                </a:lnTo>
                <a:lnTo>
                  <a:pt x="1075" y="424"/>
                </a:lnTo>
                <a:lnTo>
                  <a:pt x="1063" y="380"/>
                </a:lnTo>
                <a:lnTo>
                  <a:pt x="1045" y="367"/>
                </a:lnTo>
                <a:lnTo>
                  <a:pt x="1072" y="344"/>
                </a:lnTo>
                <a:lnTo>
                  <a:pt x="1060" y="337"/>
                </a:lnTo>
                <a:lnTo>
                  <a:pt x="1063" y="316"/>
                </a:lnTo>
                <a:lnTo>
                  <a:pt x="1054" y="314"/>
                </a:lnTo>
                <a:lnTo>
                  <a:pt x="1063" y="296"/>
                </a:lnTo>
                <a:lnTo>
                  <a:pt x="1051" y="287"/>
                </a:lnTo>
                <a:lnTo>
                  <a:pt x="1060" y="272"/>
                </a:lnTo>
                <a:lnTo>
                  <a:pt x="1105" y="281"/>
                </a:lnTo>
                <a:lnTo>
                  <a:pt x="1123" y="272"/>
                </a:lnTo>
                <a:lnTo>
                  <a:pt x="1162" y="296"/>
                </a:lnTo>
                <a:lnTo>
                  <a:pt x="1162" y="305"/>
                </a:lnTo>
                <a:lnTo>
                  <a:pt x="1198" y="308"/>
                </a:lnTo>
                <a:lnTo>
                  <a:pt x="1200" y="335"/>
                </a:lnTo>
                <a:lnTo>
                  <a:pt x="1168" y="335"/>
                </a:lnTo>
                <a:lnTo>
                  <a:pt x="1194" y="337"/>
                </a:lnTo>
                <a:lnTo>
                  <a:pt x="1203" y="352"/>
                </a:lnTo>
                <a:lnTo>
                  <a:pt x="1177" y="374"/>
                </a:lnTo>
                <a:lnTo>
                  <a:pt x="1215" y="361"/>
                </a:lnTo>
                <a:lnTo>
                  <a:pt x="1221" y="380"/>
                </a:lnTo>
                <a:lnTo>
                  <a:pt x="1200" y="388"/>
                </a:lnTo>
                <a:lnTo>
                  <a:pt x="1228" y="370"/>
                </a:lnTo>
                <a:lnTo>
                  <a:pt x="1230" y="382"/>
                </a:lnTo>
                <a:lnTo>
                  <a:pt x="1248" y="361"/>
                </a:lnTo>
                <a:lnTo>
                  <a:pt x="1254" y="374"/>
                </a:lnTo>
                <a:lnTo>
                  <a:pt x="1272" y="346"/>
                </a:lnTo>
                <a:lnTo>
                  <a:pt x="1266" y="341"/>
                </a:lnTo>
                <a:lnTo>
                  <a:pt x="1281" y="329"/>
                </a:lnTo>
                <a:lnTo>
                  <a:pt x="1299" y="352"/>
                </a:lnTo>
                <a:lnTo>
                  <a:pt x="1287" y="359"/>
                </a:lnTo>
                <a:lnTo>
                  <a:pt x="1302" y="359"/>
                </a:lnTo>
                <a:lnTo>
                  <a:pt x="1311" y="370"/>
                </a:lnTo>
                <a:lnTo>
                  <a:pt x="1299" y="374"/>
                </a:lnTo>
                <a:lnTo>
                  <a:pt x="1317" y="376"/>
                </a:lnTo>
                <a:lnTo>
                  <a:pt x="1302" y="382"/>
                </a:lnTo>
                <a:lnTo>
                  <a:pt x="1317" y="380"/>
                </a:lnTo>
                <a:lnTo>
                  <a:pt x="1326" y="391"/>
                </a:lnTo>
                <a:lnTo>
                  <a:pt x="1317" y="397"/>
                </a:lnTo>
                <a:lnTo>
                  <a:pt x="1335" y="406"/>
                </a:lnTo>
                <a:lnTo>
                  <a:pt x="1311" y="418"/>
                </a:lnTo>
                <a:lnTo>
                  <a:pt x="1329" y="418"/>
                </a:lnTo>
                <a:lnTo>
                  <a:pt x="1326" y="427"/>
                </a:lnTo>
                <a:lnTo>
                  <a:pt x="1355" y="436"/>
                </a:lnTo>
                <a:lnTo>
                  <a:pt x="1364" y="460"/>
                </a:lnTo>
                <a:lnTo>
                  <a:pt x="1374" y="448"/>
                </a:lnTo>
                <a:lnTo>
                  <a:pt x="1403" y="466"/>
                </a:lnTo>
                <a:lnTo>
                  <a:pt x="1340" y="484"/>
                </a:lnTo>
                <a:lnTo>
                  <a:pt x="1355" y="493"/>
                </a:lnTo>
                <a:lnTo>
                  <a:pt x="1403" y="475"/>
                </a:lnTo>
                <a:lnTo>
                  <a:pt x="1403" y="493"/>
                </a:lnTo>
                <a:lnTo>
                  <a:pt x="1424" y="487"/>
                </a:lnTo>
                <a:lnTo>
                  <a:pt x="1430" y="496"/>
                </a:lnTo>
                <a:lnTo>
                  <a:pt x="1418" y="496"/>
                </a:lnTo>
                <a:lnTo>
                  <a:pt x="1430" y="520"/>
                </a:lnTo>
                <a:lnTo>
                  <a:pt x="1359" y="561"/>
                </a:lnTo>
                <a:lnTo>
                  <a:pt x="1251" y="561"/>
                </a:lnTo>
                <a:lnTo>
                  <a:pt x="1209" y="595"/>
                </a:lnTo>
                <a:lnTo>
                  <a:pt x="1170" y="636"/>
                </a:lnTo>
                <a:lnTo>
                  <a:pt x="1209" y="603"/>
                </a:lnTo>
                <a:lnTo>
                  <a:pt x="1266" y="582"/>
                </a:lnTo>
                <a:lnTo>
                  <a:pt x="1287" y="600"/>
                </a:lnTo>
                <a:lnTo>
                  <a:pt x="1248" y="610"/>
                </a:lnTo>
                <a:lnTo>
                  <a:pt x="1278" y="615"/>
                </a:lnTo>
                <a:lnTo>
                  <a:pt x="1272" y="633"/>
                </a:lnTo>
                <a:lnTo>
                  <a:pt x="1293" y="654"/>
                </a:lnTo>
                <a:lnTo>
                  <a:pt x="1338" y="663"/>
                </a:lnTo>
                <a:lnTo>
                  <a:pt x="1347" y="633"/>
                </a:lnTo>
                <a:lnTo>
                  <a:pt x="1347" y="651"/>
                </a:lnTo>
                <a:lnTo>
                  <a:pt x="1362" y="651"/>
                </a:lnTo>
                <a:lnTo>
                  <a:pt x="1338" y="669"/>
                </a:lnTo>
                <a:lnTo>
                  <a:pt x="1290" y="684"/>
                </a:lnTo>
                <a:lnTo>
                  <a:pt x="1269" y="705"/>
                </a:lnTo>
                <a:lnTo>
                  <a:pt x="1254" y="684"/>
                </a:lnTo>
                <a:lnTo>
                  <a:pt x="1302" y="666"/>
                </a:lnTo>
                <a:lnTo>
                  <a:pt x="1278" y="666"/>
                </a:lnTo>
                <a:lnTo>
                  <a:pt x="1281" y="654"/>
                </a:lnTo>
                <a:lnTo>
                  <a:pt x="1239" y="669"/>
                </a:lnTo>
                <a:lnTo>
                  <a:pt x="1228" y="660"/>
                </a:lnTo>
                <a:lnTo>
                  <a:pt x="1228" y="633"/>
                </a:lnTo>
                <a:lnTo>
                  <a:pt x="1200" y="624"/>
                </a:lnTo>
                <a:lnTo>
                  <a:pt x="1183" y="666"/>
                </a:lnTo>
                <a:lnTo>
                  <a:pt x="1096" y="687"/>
                </a:lnTo>
                <a:lnTo>
                  <a:pt x="1036" y="699"/>
                </a:lnTo>
                <a:lnTo>
                  <a:pt x="1024" y="711"/>
                </a:lnTo>
                <a:lnTo>
                  <a:pt x="1036" y="711"/>
                </a:lnTo>
                <a:lnTo>
                  <a:pt x="1042" y="717"/>
                </a:lnTo>
                <a:lnTo>
                  <a:pt x="970" y="737"/>
                </a:lnTo>
                <a:lnTo>
                  <a:pt x="974" y="729"/>
                </a:lnTo>
                <a:lnTo>
                  <a:pt x="979" y="726"/>
                </a:lnTo>
                <a:lnTo>
                  <a:pt x="983" y="714"/>
                </a:lnTo>
                <a:lnTo>
                  <a:pt x="991" y="707"/>
                </a:lnTo>
                <a:lnTo>
                  <a:pt x="998" y="669"/>
                </a:lnTo>
                <a:lnTo>
                  <a:pt x="1009" y="684"/>
                </a:lnTo>
                <a:lnTo>
                  <a:pt x="1027" y="681"/>
                </a:lnTo>
                <a:lnTo>
                  <a:pt x="1009" y="654"/>
                </a:lnTo>
                <a:lnTo>
                  <a:pt x="947" y="645"/>
                </a:lnTo>
                <a:lnTo>
                  <a:pt x="940" y="612"/>
                </a:lnTo>
                <a:lnTo>
                  <a:pt x="925" y="612"/>
                </a:lnTo>
                <a:lnTo>
                  <a:pt x="917" y="597"/>
                </a:lnTo>
                <a:lnTo>
                  <a:pt x="902" y="595"/>
                </a:lnTo>
                <a:lnTo>
                  <a:pt x="902" y="606"/>
                </a:lnTo>
                <a:lnTo>
                  <a:pt x="887" y="591"/>
                </a:lnTo>
                <a:lnTo>
                  <a:pt x="857" y="612"/>
                </a:lnTo>
                <a:lnTo>
                  <a:pt x="779" y="597"/>
                </a:lnTo>
                <a:lnTo>
                  <a:pt x="768" y="580"/>
                </a:lnTo>
                <a:lnTo>
                  <a:pt x="768" y="591"/>
                </a:lnTo>
                <a:lnTo>
                  <a:pt x="308" y="591"/>
                </a:lnTo>
                <a:lnTo>
                  <a:pt x="301" y="573"/>
                </a:lnTo>
                <a:lnTo>
                  <a:pt x="275" y="570"/>
                </a:lnTo>
                <a:lnTo>
                  <a:pt x="275" y="559"/>
                </a:lnTo>
                <a:lnTo>
                  <a:pt x="224" y="541"/>
                </a:lnTo>
                <a:lnTo>
                  <a:pt x="230" y="535"/>
                </a:lnTo>
                <a:lnTo>
                  <a:pt x="221" y="514"/>
                </a:lnTo>
                <a:lnTo>
                  <a:pt x="206" y="514"/>
                </a:lnTo>
                <a:lnTo>
                  <a:pt x="179" y="469"/>
                </a:lnTo>
                <a:lnTo>
                  <a:pt x="182" y="457"/>
                </a:lnTo>
                <a:lnTo>
                  <a:pt x="185" y="433"/>
                </a:lnTo>
                <a:lnTo>
                  <a:pt x="155" y="418"/>
                </a:lnTo>
                <a:lnTo>
                  <a:pt x="93" y="341"/>
                </a:lnTo>
                <a:lnTo>
                  <a:pt x="60" y="361"/>
                </a:lnTo>
                <a:lnTo>
                  <a:pt x="48" y="350"/>
                </a:lnTo>
                <a:lnTo>
                  <a:pt x="33" y="329"/>
                </a:lnTo>
                <a:lnTo>
                  <a:pt x="0" y="3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75" name="Freeform 43"/>
          <p:cNvSpPr>
            <a:spLocks/>
          </p:cNvSpPr>
          <p:nvPr/>
        </p:nvSpPr>
        <p:spPr bwMode="auto">
          <a:xfrm>
            <a:off x="1212850" y="2770188"/>
            <a:ext cx="111125" cy="68262"/>
          </a:xfrm>
          <a:custGeom>
            <a:avLst/>
            <a:gdLst>
              <a:gd name="T0" fmla="*/ 0 w 79"/>
              <a:gd name="T1" fmla="*/ 0 h 43"/>
              <a:gd name="T2" fmla="*/ 59079 w 79"/>
              <a:gd name="T3" fmla="*/ 12700 h 43"/>
              <a:gd name="T4" fmla="*/ 109718 w 79"/>
              <a:gd name="T5" fmla="*/ 66675 h 43"/>
              <a:gd name="T6" fmla="*/ 78772 w 79"/>
              <a:gd name="T7" fmla="*/ 60325 h 43"/>
              <a:gd name="T8" fmla="*/ 0 w 79"/>
              <a:gd name="T9" fmla="*/ 0 h 43"/>
              <a:gd name="T10" fmla="*/ 0 60000 65536"/>
              <a:gd name="T11" fmla="*/ 0 60000 65536"/>
              <a:gd name="T12" fmla="*/ 0 60000 65536"/>
              <a:gd name="T13" fmla="*/ 0 60000 65536"/>
              <a:gd name="T14" fmla="*/ 0 60000 65536"/>
              <a:gd name="T15" fmla="*/ 0 w 79"/>
              <a:gd name="T16" fmla="*/ 0 h 43"/>
              <a:gd name="T17" fmla="*/ 79 w 79"/>
              <a:gd name="T18" fmla="*/ 43 h 43"/>
            </a:gdLst>
            <a:ahLst/>
            <a:cxnLst>
              <a:cxn ang="T10">
                <a:pos x="T0" y="T1"/>
              </a:cxn>
              <a:cxn ang="T11">
                <a:pos x="T2" y="T3"/>
              </a:cxn>
              <a:cxn ang="T12">
                <a:pos x="T4" y="T5"/>
              </a:cxn>
              <a:cxn ang="T13">
                <a:pos x="T6" y="T7"/>
              </a:cxn>
              <a:cxn ang="T14">
                <a:pos x="T8" y="T9"/>
              </a:cxn>
            </a:cxnLst>
            <a:rect l="T15" t="T16" r="T17" b="T18"/>
            <a:pathLst>
              <a:path w="79" h="43">
                <a:moveTo>
                  <a:pt x="0" y="0"/>
                </a:moveTo>
                <a:lnTo>
                  <a:pt x="42" y="8"/>
                </a:lnTo>
                <a:lnTo>
                  <a:pt x="78" y="42"/>
                </a:lnTo>
                <a:lnTo>
                  <a:pt x="56" y="38"/>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76" name="Freeform 44"/>
          <p:cNvSpPr>
            <a:spLocks/>
          </p:cNvSpPr>
          <p:nvPr/>
        </p:nvSpPr>
        <p:spPr bwMode="auto">
          <a:xfrm>
            <a:off x="1212850" y="2770188"/>
            <a:ext cx="119063" cy="77787"/>
          </a:xfrm>
          <a:custGeom>
            <a:avLst/>
            <a:gdLst>
              <a:gd name="T0" fmla="*/ 0 w 85"/>
              <a:gd name="T1" fmla="*/ 0 h 49"/>
              <a:gd name="T2" fmla="*/ 63033 w 85"/>
              <a:gd name="T3" fmla="*/ 14287 h 49"/>
              <a:gd name="T4" fmla="*/ 117662 w 85"/>
              <a:gd name="T5" fmla="*/ 76200 h 49"/>
              <a:gd name="T6" fmla="*/ 84044 w 85"/>
              <a:gd name="T7" fmla="*/ 68262 h 49"/>
              <a:gd name="T8" fmla="*/ 0 w 85"/>
              <a:gd name="T9" fmla="*/ 0 h 49"/>
              <a:gd name="T10" fmla="*/ 0 60000 65536"/>
              <a:gd name="T11" fmla="*/ 0 60000 65536"/>
              <a:gd name="T12" fmla="*/ 0 60000 65536"/>
              <a:gd name="T13" fmla="*/ 0 60000 65536"/>
              <a:gd name="T14" fmla="*/ 0 60000 65536"/>
              <a:gd name="T15" fmla="*/ 0 w 85"/>
              <a:gd name="T16" fmla="*/ 0 h 49"/>
              <a:gd name="T17" fmla="*/ 85 w 85"/>
              <a:gd name="T18" fmla="*/ 49 h 49"/>
            </a:gdLst>
            <a:ahLst/>
            <a:cxnLst>
              <a:cxn ang="T10">
                <a:pos x="T0" y="T1"/>
              </a:cxn>
              <a:cxn ang="T11">
                <a:pos x="T2" y="T3"/>
              </a:cxn>
              <a:cxn ang="T12">
                <a:pos x="T4" y="T5"/>
              </a:cxn>
              <a:cxn ang="T13">
                <a:pos x="T6" y="T7"/>
              </a:cxn>
              <a:cxn ang="T14">
                <a:pos x="T8" y="T9"/>
              </a:cxn>
            </a:cxnLst>
            <a:rect l="T15" t="T16" r="T17" b="T18"/>
            <a:pathLst>
              <a:path w="85" h="49">
                <a:moveTo>
                  <a:pt x="0" y="0"/>
                </a:moveTo>
                <a:lnTo>
                  <a:pt x="45" y="9"/>
                </a:lnTo>
                <a:lnTo>
                  <a:pt x="84" y="48"/>
                </a:lnTo>
                <a:lnTo>
                  <a:pt x="60" y="43"/>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77" name="Freeform 45"/>
          <p:cNvSpPr>
            <a:spLocks/>
          </p:cNvSpPr>
          <p:nvPr/>
        </p:nvSpPr>
        <p:spPr bwMode="auto">
          <a:xfrm>
            <a:off x="1266825" y="1766888"/>
            <a:ext cx="241300" cy="166687"/>
          </a:xfrm>
          <a:custGeom>
            <a:avLst/>
            <a:gdLst>
              <a:gd name="T0" fmla="*/ 0 w 171"/>
              <a:gd name="T1" fmla="*/ 120650 h 105"/>
              <a:gd name="T2" fmla="*/ 8467 w 171"/>
              <a:gd name="T3" fmla="*/ 103187 h 105"/>
              <a:gd name="T4" fmla="*/ 49389 w 171"/>
              <a:gd name="T5" fmla="*/ 36512 h 105"/>
              <a:gd name="T6" fmla="*/ 28222 w 171"/>
              <a:gd name="T7" fmla="*/ 9525 h 105"/>
              <a:gd name="T8" fmla="*/ 101600 w 171"/>
              <a:gd name="T9" fmla="*/ 0 h 105"/>
              <a:gd name="T10" fmla="*/ 149578 w 171"/>
              <a:gd name="T11" fmla="*/ 26987 h 105"/>
              <a:gd name="T12" fmla="*/ 186267 w 171"/>
              <a:gd name="T13" fmla="*/ 14287 h 105"/>
              <a:gd name="T14" fmla="*/ 239889 w 171"/>
              <a:gd name="T15" fmla="*/ 44450 h 105"/>
              <a:gd name="T16" fmla="*/ 129822 w 171"/>
              <a:gd name="T17" fmla="*/ 106362 h 105"/>
              <a:gd name="T18" fmla="*/ 122767 w 171"/>
              <a:gd name="T19" fmla="*/ 142875 h 105"/>
              <a:gd name="T20" fmla="*/ 63500 w 171"/>
              <a:gd name="T21" fmla="*/ 165100 h 105"/>
              <a:gd name="T22" fmla="*/ 40922 w 171"/>
              <a:gd name="T23" fmla="*/ 138112 h 105"/>
              <a:gd name="T24" fmla="*/ 0 w 171"/>
              <a:gd name="T25" fmla="*/ 12065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1"/>
              <a:gd name="T40" fmla="*/ 0 h 105"/>
              <a:gd name="T41" fmla="*/ 171 w 171"/>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1" h="105">
                <a:moveTo>
                  <a:pt x="0" y="76"/>
                </a:moveTo>
                <a:lnTo>
                  <a:pt x="6" y="65"/>
                </a:lnTo>
                <a:lnTo>
                  <a:pt x="35" y="23"/>
                </a:lnTo>
                <a:lnTo>
                  <a:pt x="20" y="6"/>
                </a:lnTo>
                <a:lnTo>
                  <a:pt x="72" y="0"/>
                </a:lnTo>
                <a:lnTo>
                  <a:pt x="106" y="17"/>
                </a:lnTo>
                <a:lnTo>
                  <a:pt x="132" y="9"/>
                </a:lnTo>
                <a:lnTo>
                  <a:pt x="170" y="28"/>
                </a:lnTo>
                <a:lnTo>
                  <a:pt x="92" y="67"/>
                </a:lnTo>
                <a:lnTo>
                  <a:pt x="87" y="90"/>
                </a:lnTo>
                <a:lnTo>
                  <a:pt x="45" y="104"/>
                </a:lnTo>
                <a:lnTo>
                  <a:pt x="29" y="87"/>
                </a:lnTo>
                <a:lnTo>
                  <a:pt x="0" y="7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78" name="Freeform 46"/>
          <p:cNvSpPr>
            <a:spLocks/>
          </p:cNvSpPr>
          <p:nvPr/>
        </p:nvSpPr>
        <p:spPr bwMode="auto">
          <a:xfrm>
            <a:off x="1266825" y="1766888"/>
            <a:ext cx="250825" cy="176212"/>
          </a:xfrm>
          <a:custGeom>
            <a:avLst/>
            <a:gdLst>
              <a:gd name="T0" fmla="*/ 0 w 177"/>
              <a:gd name="T1" fmla="*/ 127000 h 111"/>
              <a:gd name="T2" fmla="*/ 8503 w 177"/>
              <a:gd name="T3" fmla="*/ 109537 h 111"/>
              <a:gd name="T4" fmla="*/ 51015 w 177"/>
              <a:gd name="T5" fmla="*/ 38100 h 111"/>
              <a:gd name="T6" fmla="*/ 29759 w 177"/>
              <a:gd name="T7" fmla="*/ 9525 h 111"/>
              <a:gd name="T8" fmla="*/ 106282 w 177"/>
              <a:gd name="T9" fmla="*/ 0 h 111"/>
              <a:gd name="T10" fmla="*/ 155880 w 177"/>
              <a:gd name="T11" fmla="*/ 28575 h 111"/>
              <a:gd name="T12" fmla="*/ 194141 w 177"/>
              <a:gd name="T13" fmla="*/ 14287 h 111"/>
              <a:gd name="T14" fmla="*/ 249408 w 177"/>
              <a:gd name="T15" fmla="*/ 47625 h 111"/>
              <a:gd name="T16" fmla="*/ 134624 w 177"/>
              <a:gd name="T17" fmla="*/ 112712 h 111"/>
              <a:gd name="T18" fmla="*/ 127538 w 177"/>
              <a:gd name="T19" fmla="*/ 150812 h 111"/>
              <a:gd name="T20" fmla="*/ 66603 w 177"/>
              <a:gd name="T21" fmla="*/ 174625 h 111"/>
              <a:gd name="T22" fmla="*/ 42513 w 177"/>
              <a:gd name="T23" fmla="*/ 146050 h 111"/>
              <a:gd name="T24" fmla="*/ 0 w 177"/>
              <a:gd name="T25" fmla="*/ 12700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11"/>
              <a:gd name="T41" fmla="*/ 177 w 177"/>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11">
                <a:moveTo>
                  <a:pt x="0" y="80"/>
                </a:moveTo>
                <a:lnTo>
                  <a:pt x="6" y="69"/>
                </a:lnTo>
                <a:lnTo>
                  <a:pt x="36" y="24"/>
                </a:lnTo>
                <a:lnTo>
                  <a:pt x="21" y="6"/>
                </a:lnTo>
                <a:lnTo>
                  <a:pt x="75" y="0"/>
                </a:lnTo>
                <a:lnTo>
                  <a:pt x="110" y="18"/>
                </a:lnTo>
                <a:lnTo>
                  <a:pt x="137" y="9"/>
                </a:lnTo>
                <a:lnTo>
                  <a:pt x="176" y="30"/>
                </a:lnTo>
                <a:lnTo>
                  <a:pt x="95" y="71"/>
                </a:lnTo>
                <a:lnTo>
                  <a:pt x="90" y="95"/>
                </a:lnTo>
                <a:lnTo>
                  <a:pt x="47" y="110"/>
                </a:lnTo>
                <a:lnTo>
                  <a:pt x="30" y="92"/>
                </a:lnTo>
                <a:lnTo>
                  <a:pt x="0" y="8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79" name="Freeform 47"/>
          <p:cNvSpPr>
            <a:spLocks/>
          </p:cNvSpPr>
          <p:nvPr/>
        </p:nvSpPr>
        <p:spPr bwMode="auto">
          <a:xfrm>
            <a:off x="1338263" y="1600200"/>
            <a:ext cx="166687" cy="92075"/>
          </a:xfrm>
          <a:custGeom>
            <a:avLst/>
            <a:gdLst>
              <a:gd name="T0" fmla="*/ 0 w 118"/>
              <a:gd name="T1" fmla="*/ 68263 h 58"/>
              <a:gd name="T2" fmla="*/ 36728 w 118"/>
              <a:gd name="T3" fmla="*/ 85725 h 58"/>
              <a:gd name="T4" fmla="*/ 48028 w 118"/>
              <a:gd name="T5" fmla="*/ 68263 h 58"/>
              <a:gd name="T6" fmla="*/ 56504 w 118"/>
              <a:gd name="T7" fmla="*/ 90488 h 58"/>
              <a:gd name="T8" fmla="*/ 72043 w 118"/>
              <a:gd name="T9" fmla="*/ 77788 h 58"/>
              <a:gd name="T10" fmla="*/ 69217 w 118"/>
              <a:gd name="T11" fmla="*/ 60325 h 58"/>
              <a:gd name="T12" fmla="*/ 84756 w 118"/>
              <a:gd name="T13" fmla="*/ 73025 h 58"/>
              <a:gd name="T14" fmla="*/ 100295 w 118"/>
              <a:gd name="T15" fmla="*/ 42863 h 58"/>
              <a:gd name="T16" fmla="*/ 113008 w 118"/>
              <a:gd name="T17" fmla="*/ 38100 h 58"/>
              <a:gd name="T18" fmla="*/ 117246 w 118"/>
              <a:gd name="T19" fmla="*/ 65088 h 58"/>
              <a:gd name="T20" fmla="*/ 156799 w 118"/>
              <a:gd name="T21" fmla="*/ 42863 h 58"/>
              <a:gd name="T22" fmla="*/ 141260 w 118"/>
              <a:gd name="T23" fmla="*/ 22225 h 58"/>
              <a:gd name="T24" fmla="*/ 165274 w 118"/>
              <a:gd name="T25" fmla="*/ 12700 h 58"/>
              <a:gd name="T26" fmla="*/ 141260 w 118"/>
              <a:gd name="T27" fmla="*/ 0 h 58"/>
              <a:gd name="T28" fmla="*/ 80518 w 118"/>
              <a:gd name="T29" fmla="*/ 12700 h 58"/>
              <a:gd name="T30" fmla="*/ 0 w 118"/>
              <a:gd name="T31" fmla="*/ 68263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58"/>
              <a:gd name="T50" fmla="*/ 118 w 118"/>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58">
                <a:moveTo>
                  <a:pt x="0" y="43"/>
                </a:moveTo>
                <a:lnTo>
                  <a:pt x="26" y="54"/>
                </a:lnTo>
                <a:lnTo>
                  <a:pt x="34" y="43"/>
                </a:lnTo>
                <a:lnTo>
                  <a:pt x="40" y="57"/>
                </a:lnTo>
                <a:lnTo>
                  <a:pt x="51" y="49"/>
                </a:lnTo>
                <a:lnTo>
                  <a:pt x="49" y="38"/>
                </a:lnTo>
                <a:lnTo>
                  <a:pt x="60" y="46"/>
                </a:lnTo>
                <a:lnTo>
                  <a:pt x="71" y="27"/>
                </a:lnTo>
                <a:lnTo>
                  <a:pt x="80" y="24"/>
                </a:lnTo>
                <a:lnTo>
                  <a:pt x="83" y="41"/>
                </a:lnTo>
                <a:lnTo>
                  <a:pt x="111" y="27"/>
                </a:lnTo>
                <a:lnTo>
                  <a:pt x="100" y="14"/>
                </a:lnTo>
                <a:lnTo>
                  <a:pt x="117" y="8"/>
                </a:lnTo>
                <a:lnTo>
                  <a:pt x="100" y="0"/>
                </a:lnTo>
                <a:lnTo>
                  <a:pt x="57" y="8"/>
                </a:lnTo>
                <a:lnTo>
                  <a:pt x="0" y="4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80" name="Freeform 48"/>
          <p:cNvSpPr>
            <a:spLocks/>
          </p:cNvSpPr>
          <p:nvPr/>
        </p:nvSpPr>
        <p:spPr bwMode="auto">
          <a:xfrm>
            <a:off x="1338263" y="1600200"/>
            <a:ext cx="174625" cy="101600"/>
          </a:xfrm>
          <a:custGeom>
            <a:avLst/>
            <a:gdLst>
              <a:gd name="T0" fmla="*/ 0 w 124"/>
              <a:gd name="T1" fmla="*/ 76200 h 64"/>
              <a:gd name="T2" fmla="*/ 38023 w 124"/>
              <a:gd name="T3" fmla="*/ 95250 h 64"/>
              <a:gd name="T4" fmla="*/ 50698 w 124"/>
              <a:gd name="T5" fmla="*/ 76200 h 64"/>
              <a:gd name="T6" fmla="*/ 59147 w 124"/>
              <a:gd name="T7" fmla="*/ 100012 h 64"/>
              <a:gd name="T8" fmla="*/ 76046 w 124"/>
              <a:gd name="T9" fmla="*/ 85725 h 64"/>
              <a:gd name="T10" fmla="*/ 71822 w 124"/>
              <a:gd name="T11" fmla="*/ 66675 h 64"/>
              <a:gd name="T12" fmla="*/ 88721 w 124"/>
              <a:gd name="T13" fmla="*/ 80962 h 64"/>
              <a:gd name="T14" fmla="*/ 105620 w 124"/>
              <a:gd name="T15" fmla="*/ 47625 h 64"/>
              <a:gd name="T16" fmla="*/ 118294 w 124"/>
              <a:gd name="T17" fmla="*/ 42862 h 64"/>
              <a:gd name="T18" fmla="*/ 122519 w 124"/>
              <a:gd name="T19" fmla="*/ 71437 h 64"/>
              <a:gd name="T20" fmla="*/ 164767 w 124"/>
              <a:gd name="T21" fmla="*/ 47625 h 64"/>
              <a:gd name="T22" fmla="*/ 147868 w 124"/>
              <a:gd name="T23" fmla="*/ 23812 h 64"/>
              <a:gd name="T24" fmla="*/ 173217 w 124"/>
              <a:gd name="T25" fmla="*/ 14287 h 64"/>
              <a:gd name="T26" fmla="*/ 147868 w 124"/>
              <a:gd name="T27" fmla="*/ 0 h 64"/>
              <a:gd name="T28" fmla="*/ 84496 w 124"/>
              <a:gd name="T29" fmla="*/ 14287 h 64"/>
              <a:gd name="T30" fmla="*/ 0 w 124"/>
              <a:gd name="T31" fmla="*/ 7620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64"/>
              <a:gd name="T50" fmla="*/ 124 w 124"/>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64">
                <a:moveTo>
                  <a:pt x="0" y="48"/>
                </a:moveTo>
                <a:lnTo>
                  <a:pt x="27" y="60"/>
                </a:lnTo>
                <a:lnTo>
                  <a:pt x="36" y="48"/>
                </a:lnTo>
                <a:lnTo>
                  <a:pt x="42" y="63"/>
                </a:lnTo>
                <a:lnTo>
                  <a:pt x="54" y="54"/>
                </a:lnTo>
                <a:lnTo>
                  <a:pt x="51" y="42"/>
                </a:lnTo>
                <a:lnTo>
                  <a:pt x="63" y="51"/>
                </a:lnTo>
                <a:lnTo>
                  <a:pt x="75" y="30"/>
                </a:lnTo>
                <a:lnTo>
                  <a:pt x="84" y="27"/>
                </a:lnTo>
                <a:lnTo>
                  <a:pt x="87" y="45"/>
                </a:lnTo>
                <a:lnTo>
                  <a:pt x="117" y="30"/>
                </a:lnTo>
                <a:lnTo>
                  <a:pt x="105" y="15"/>
                </a:lnTo>
                <a:lnTo>
                  <a:pt x="123" y="9"/>
                </a:lnTo>
                <a:lnTo>
                  <a:pt x="105" y="0"/>
                </a:lnTo>
                <a:lnTo>
                  <a:pt x="60" y="9"/>
                </a:lnTo>
                <a:lnTo>
                  <a:pt x="0" y="4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81" name="Freeform 49"/>
          <p:cNvSpPr>
            <a:spLocks/>
          </p:cNvSpPr>
          <p:nvPr/>
        </p:nvSpPr>
        <p:spPr bwMode="auto">
          <a:xfrm>
            <a:off x="1427163" y="1828800"/>
            <a:ext cx="422275" cy="228600"/>
          </a:xfrm>
          <a:custGeom>
            <a:avLst/>
            <a:gdLst>
              <a:gd name="T0" fmla="*/ 0 w 300"/>
              <a:gd name="T1" fmla="*/ 68262 h 144"/>
              <a:gd name="T2" fmla="*/ 25337 w 300"/>
              <a:gd name="T3" fmla="*/ 53975 h 144"/>
              <a:gd name="T4" fmla="*/ 16891 w 300"/>
              <a:gd name="T5" fmla="*/ 39687 h 144"/>
              <a:gd name="T6" fmla="*/ 61934 w 300"/>
              <a:gd name="T7" fmla="*/ 12700 h 144"/>
              <a:gd name="T8" fmla="*/ 104161 w 300"/>
              <a:gd name="T9" fmla="*/ 0 h 144"/>
              <a:gd name="T10" fmla="*/ 114014 w 300"/>
              <a:gd name="T11" fmla="*/ 22225 h 144"/>
              <a:gd name="T12" fmla="*/ 104161 w 300"/>
              <a:gd name="T13" fmla="*/ 34925 h 144"/>
              <a:gd name="T14" fmla="*/ 140758 w 300"/>
              <a:gd name="T15" fmla="*/ 17462 h 144"/>
              <a:gd name="T16" fmla="*/ 175948 w 300"/>
              <a:gd name="T17" fmla="*/ 31750 h 144"/>
              <a:gd name="T18" fmla="*/ 166095 w 300"/>
              <a:gd name="T19" fmla="*/ 49212 h 144"/>
              <a:gd name="T20" fmla="*/ 209730 w 300"/>
              <a:gd name="T21" fmla="*/ 34925 h 144"/>
              <a:gd name="T22" fmla="*/ 202692 w 300"/>
              <a:gd name="T23" fmla="*/ 17462 h 144"/>
              <a:gd name="T24" fmla="*/ 218175 w 300"/>
              <a:gd name="T25" fmla="*/ 22225 h 144"/>
              <a:gd name="T26" fmla="*/ 258995 w 300"/>
              <a:gd name="T27" fmla="*/ 80962 h 144"/>
              <a:gd name="T28" fmla="*/ 271664 w 300"/>
              <a:gd name="T29" fmla="*/ 68262 h 144"/>
              <a:gd name="T30" fmla="*/ 256180 w 300"/>
              <a:gd name="T31" fmla="*/ 0 h 144"/>
              <a:gd name="T32" fmla="*/ 284332 w 300"/>
              <a:gd name="T33" fmla="*/ 0 h 144"/>
              <a:gd name="T34" fmla="*/ 316706 w 300"/>
              <a:gd name="T35" fmla="*/ 25400 h 144"/>
              <a:gd name="T36" fmla="*/ 337820 w 300"/>
              <a:gd name="T37" fmla="*/ 107950 h 144"/>
              <a:gd name="T38" fmla="*/ 420867 w 300"/>
              <a:gd name="T39" fmla="*/ 153987 h 144"/>
              <a:gd name="T40" fmla="*/ 420867 w 300"/>
              <a:gd name="T41" fmla="*/ 171450 h 144"/>
              <a:gd name="T42" fmla="*/ 395531 w 300"/>
              <a:gd name="T43" fmla="*/ 163512 h 144"/>
              <a:gd name="T44" fmla="*/ 367379 w 300"/>
              <a:gd name="T45" fmla="*/ 176212 h 144"/>
              <a:gd name="T46" fmla="*/ 408199 w 300"/>
              <a:gd name="T47" fmla="*/ 195262 h 144"/>
              <a:gd name="T48" fmla="*/ 375825 w 300"/>
              <a:gd name="T49" fmla="*/ 212725 h 144"/>
              <a:gd name="T50" fmla="*/ 320929 w 300"/>
              <a:gd name="T51" fmla="*/ 204788 h 144"/>
              <a:gd name="T52" fmla="*/ 288555 w 300"/>
              <a:gd name="T53" fmla="*/ 180975 h 144"/>
              <a:gd name="T54" fmla="*/ 223806 w 300"/>
              <a:gd name="T55" fmla="*/ 222250 h 144"/>
              <a:gd name="T56" fmla="*/ 135128 w 300"/>
              <a:gd name="T57" fmla="*/ 227013 h 144"/>
              <a:gd name="T58" fmla="*/ 114014 w 300"/>
              <a:gd name="T59" fmla="*/ 190500 h 144"/>
              <a:gd name="T60" fmla="*/ 74602 w 300"/>
              <a:gd name="T61" fmla="*/ 185737 h 144"/>
              <a:gd name="T62" fmla="*/ 40820 w 300"/>
              <a:gd name="T63" fmla="*/ 158750 h 144"/>
              <a:gd name="T64" fmla="*/ 161872 w 300"/>
              <a:gd name="T65" fmla="*/ 134937 h 144"/>
              <a:gd name="T66" fmla="*/ 36597 w 300"/>
              <a:gd name="T67" fmla="*/ 127000 h 144"/>
              <a:gd name="T68" fmla="*/ 21114 w 300"/>
              <a:gd name="T69" fmla="*/ 107950 h 144"/>
              <a:gd name="T70" fmla="*/ 83047 w 300"/>
              <a:gd name="T71" fmla="*/ 85725 h 144"/>
              <a:gd name="T72" fmla="*/ 25337 w 300"/>
              <a:gd name="T73" fmla="*/ 95250 h 144"/>
              <a:gd name="T74" fmla="*/ 29559 w 300"/>
              <a:gd name="T75" fmla="*/ 80962 h 144"/>
              <a:gd name="T76" fmla="*/ 0 w 300"/>
              <a:gd name="T77" fmla="*/ 68262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0"/>
              <a:gd name="T118" fmla="*/ 0 h 144"/>
              <a:gd name="T119" fmla="*/ 300 w 300"/>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0" h="144">
                <a:moveTo>
                  <a:pt x="0" y="43"/>
                </a:moveTo>
                <a:lnTo>
                  <a:pt x="18" y="34"/>
                </a:lnTo>
                <a:lnTo>
                  <a:pt x="12" y="25"/>
                </a:lnTo>
                <a:lnTo>
                  <a:pt x="44" y="8"/>
                </a:lnTo>
                <a:lnTo>
                  <a:pt x="74" y="0"/>
                </a:lnTo>
                <a:lnTo>
                  <a:pt x="81" y="14"/>
                </a:lnTo>
                <a:lnTo>
                  <a:pt x="74" y="22"/>
                </a:lnTo>
                <a:lnTo>
                  <a:pt x="100" y="11"/>
                </a:lnTo>
                <a:lnTo>
                  <a:pt x="125" y="20"/>
                </a:lnTo>
                <a:lnTo>
                  <a:pt x="118" y="31"/>
                </a:lnTo>
                <a:lnTo>
                  <a:pt x="149" y="22"/>
                </a:lnTo>
                <a:lnTo>
                  <a:pt x="144" y="11"/>
                </a:lnTo>
                <a:lnTo>
                  <a:pt x="155" y="14"/>
                </a:lnTo>
                <a:lnTo>
                  <a:pt x="184" y="51"/>
                </a:lnTo>
                <a:lnTo>
                  <a:pt x="193" y="43"/>
                </a:lnTo>
                <a:lnTo>
                  <a:pt x="182" y="0"/>
                </a:lnTo>
                <a:lnTo>
                  <a:pt x="202" y="0"/>
                </a:lnTo>
                <a:lnTo>
                  <a:pt x="225" y="16"/>
                </a:lnTo>
                <a:lnTo>
                  <a:pt x="240" y="68"/>
                </a:lnTo>
                <a:lnTo>
                  <a:pt x="299" y="97"/>
                </a:lnTo>
                <a:lnTo>
                  <a:pt x="299" y="108"/>
                </a:lnTo>
                <a:lnTo>
                  <a:pt x="281" y="103"/>
                </a:lnTo>
                <a:lnTo>
                  <a:pt x="261" y="111"/>
                </a:lnTo>
                <a:lnTo>
                  <a:pt x="290" y="123"/>
                </a:lnTo>
                <a:lnTo>
                  <a:pt x="267" y="134"/>
                </a:lnTo>
                <a:lnTo>
                  <a:pt x="228" y="129"/>
                </a:lnTo>
                <a:lnTo>
                  <a:pt x="205" y="114"/>
                </a:lnTo>
                <a:lnTo>
                  <a:pt x="159" y="140"/>
                </a:lnTo>
                <a:lnTo>
                  <a:pt x="96" y="143"/>
                </a:lnTo>
                <a:lnTo>
                  <a:pt x="81" y="120"/>
                </a:lnTo>
                <a:lnTo>
                  <a:pt x="53" y="117"/>
                </a:lnTo>
                <a:lnTo>
                  <a:pt x="29" y="100"/>
                </a:lnTo>
                <a:lnTo>
                  <a:pt x="115" y="85"/>
                </a:lnTo>
                <a:lnTo>
                  <a:pt x="26" y="80"/>
                </a:lnTo>
                <a:lnTo>
                  <a:pt x="15" y="68"/>
                </a:lnTo>
                <a:lnTo>
                  <a:pt x="59" y="54"/>
                </a:lnTo>
                <a:lnTo>
                  <a:pt x="18" y="60"/>
                </a:lnTo>
                <a:lnTo>
                  <a:pt x="21" y="51"/>
                </a:lnTo>
                <a:lnTo>
                  <a:pt x="0" y="4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82" name="Freeform 50"/>
          <p:cNvSpPr>
            <a:spLocks/>
          </p:cNvSpPr>
          <p:nvPr/>
        </p:nvSpPr>
        <p:spPr bwMode="auto">
          <a:xfrm>
            <a:off x="1427163" y="1828800"/>
            <a:ext cx="431800" cy="238125"/>
          </a:xfrm>
          <a:custGeom>
            <a:avLst/>
            <a:gdLst>
              <a:gd name="T0" fmla="*/ 0 w 306"/>
              <a:gd name="T1" fmla="*/ 71437 h 150"/>
              <a:gd name="T2" fmla="*/ 25400 w 306"/>
              <a:gd name="T3" fmla="*/ 55563 h 150"/>
              <a:gd name="T4" fmla="*/ 16933 w 306"/>
              <a:gd name="T5" fmla="*/ 41275 h 150"/>
              <a:gd name="T6" fmla="*/ 63500 w 306"/>
              <a:gd name="T7" fmla="*/ 12700 h 150"/>
              <a:gd name="T8" fmla="*/ 105833 w 306"/>
              <a:gd name="T9" fmla="*/ 0 h 150"/>
              <a:gd name="T10" fmla="*/ 117122 w 306"/>
              <a:gd name="T11" fmla="*/ 23812 h 150"/>
              <a:gd name="T12" fmla="*/ 105833 w 306"/>
              <a:gd name="T13" fmla="*/ 36512 h 150"/>
              <a:gd name="T14" fmla="*/ 143933 w 306"/>
              <a:gd name="T15" fmla="*/ 17462 h 150"/>
              <a:gd name="T16" fmla="*/ 180622 w 306"/>
              <a:gd name="T17" fmla="*/ 33337 h 150"/>
              <a:gd name="T18" fmla="*/ 169333 w 306"/>
              <a:gd name="T19" fmla="*/ 50800 h 150"/>
              <a:gd name="T20" fmla="*/ 214489 w 306"/>
              <a:gd name="T21" fmla="*/ 36512 h 150"/>
              <a:gd name="T22" fmla="*/ 207433 w 306"/>
              <a:gd name="T23" fmla="*/ 17462 h 150"/>
              <a:gd name="T24" fmla="*/ 222956 w 306"/>
              <a:gd name="T25" fmla="*/ 23812 h 150"/>
              <a:gd name="T26" fmla="*/ 265289 w 306"/>
              <a:gd name="T27" fmla="*/ 84137 h 150"/>
              <a:gd name="T28" fmla="*/ 277989 w 306"/>
              <a:gd name="T29" fmla="*/ 71437 h 150"/>
              <a:gd name="T30" fmla="*/ 262467 w 306"/>
              <a:gd name="T31" fmla="*/ 0 h 150"/>
              <a:gd name="T32" fmla="*/ 290689 w 306"/>
              <a:gd name="T33" fmla="*/ 0 h 150"/>
              <a:gd name="T34" fmla="*/ 324556 w 306"/>
              <a:gd name="T35" fmla="*/ 26988 h 150"/>
              <a:gd name="T36" fmla="*/ 345722 w 306"/>
              <a:gd name="T37" fmla="*/ 112713 h 150"/>
              <a:gd name="T38" fmla="*/ 430389 w 306"/>
              <a:gd name="T39" fmla="*/ 160337 h 150"/>
              <a:gd name="T40" fmla="*/ 430389 w 306"/>
              <a:gd name="T41" fmla="*/ 179387 h 150"/>
              <a:gd name="T42" fmla="*/ 404989 w 306"/>
              <a:gd name="T43" fmla="*/ 169862 h 150"/>
              <a:gd name="T44" fmla="*/ 375356 w 306"/>
              <a:gd name="T45" fmla="*/ 184150 h 150"/>
              <a:gd name="T46" fmla="*/ 417689 w 306"/>
              <a:gd name="T47" fmla="*/ 203200 h 150"/>
              <a:gd name="T48" fmla="*/ 383822 w 306"/>
              <a:gd name="T49" fmla="*/ 222250 h 150"/>
              <a:gd name="T50" fmla="*/ 328789 w 306"/>
              <a:gd name="T51" fmla="*/ 212725 h 150"/>
              <a:gd name="T52" fmla="*/ 294922 w 306"/>
              <a:gd name="T53" fmla="*/ 188912 h 150"/>
              <a:gd name="T54" fmla="*/ 228600 w 306"/>
              <a:gd name="T55" fmla="*/ 231775 h 150"/>
              <a:gd name="T56" fmla="*/ 138289 w 306"/>
              <a:gd name="T57" fmla="*/ 236538 h 150"/>
              <a:gd name="T58" fmla="*/ 117122 w 306"/>
              <a:gd name="T59" fmla="*/ 198437 h 150"/>
              <a:gd name="T60" fmla="*/ 76200 w 306"/>
              <a:gd name="T61" fmla="*/ 193675 h 150"/>
              <a:gd name="T62" fmla="*/ 42333 w 306"/>
              <a:gd name="T63" fmla="*/ 165100 h 150"/>
              <a:gd name="T64" fmla="*/ 165100 w 306"/>
              <a:gd name="T65" fmla="*/ 141287 h 150"/>
              <a:gd name="T66" fmla="*/ 38100 w 306"/>
              <a:gd name="T67" fmla="*/ 131762 h 150"/>
              <a:gd name="T68" fmla="*/ 21167 w 306"/>
              <a:gd name="T69" fmla="*/ 112713 h 150"/>
              <a:gd name="T70" fmla="*/ 84667 w 306"/>
              <a:gd name="T71" fmla="*/ 88900 h 150"/>
              <a:gd name="T72" fmla="*/ 25400 w 306"/>
              <a:gd name="T73" fmla="*/ 98425 h 150"/>
              <a:gd name="T74" fmla="*/ 29633 w 306"/>
              <a:gd name="T75" fmla="*/ 84137 h 150"/>
              <a:gd name="T76" fmla="*/ 0 w 306"/>
              <a:gd name="T77" fmla="*/ 71437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6"/>
              <a:gd name="T118" fmla="*/ 0 h 150"/>
              <a:gd name="T119" fmla="*/ 306 w 306"/>
              <a:gd name="T120" fmla="*/ 150 h 1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6" h="150">
                <a:moveTo>
                  <a:pt x="0" y="45"/>
                </a:moveTo>
                <a:lnTo>
                  <a:pt x="18" y="35"/>
                </a:lnTo>
                <a:lnTo>
                  <a:pt x="12" y="26"/>
                </a:lnTo>
                <a:lnTo>
                  <a:pt x="45" y="8"/>
                </a:lnTo>
                <a:lnTo>
                  <a:pt x="75" y="0"/>
                </a:lnTo>
                <a:lnTo>
                  <a:pt x="83" y="15"/>
                </a:lnTo>
                <a:lnTo>
                  <a:pt x="75" y="23"/>
                </a:lnTo>
                <a:lnTo>
                  <a:pt x="102" y="11"/>
                </a:lnTo>
                <a:lnTo>
                  <a:pt x="128" y="21"/>
                </a:lnTo>
                <a:lnTo>
                  <a:pt x="120" y="32"/>
                </a:lnTo>
                <a:lnTo>
                  <a:pt x="152" y="23"/>
                </a:lnTo>
                <a:lnTo>
                  <a:pt x="147" y="11"/>
                </a:lnTo>
                <a:lnTo>
                  <a:pt x="158" y="15"/>
                </a:lnTo>
                <a:lnTo>
                  <a:pt x="188" y="53"/>
                </a:lnTo>
                <a:lnTo>
                  <a:pt x="197" y="45"/>
                </a:lnTo>
                <a:lnTo>
                  <a:pt x="186" y="0"/>
                </a:lnTo>
                <a:lnTo>
                  <a:pt x="206" y="0"/>
                </a:lnTo>
                <a:lnTo>
                  <a:pt x="230" y="17"/>
                </a:lnTo>
                <a:lnTo>
                  <a:pt x="245" y="71"/>
                </a:lnTo>
                <a:lnTo>
                  <a:pt x="305" y="101"/>
                </a:lnTo>
                <a:lnTo>
                  <a:pt x="305" y="113"/>
                </a:lnTo>
                <a:lnTo>
                  <a:pt x="287" y="107"/>
                </a:lnTo>
                <a:lnTo>
                  <a:pt x="266" y="116"/>
                </a:lnTo>
                <a:lnTo>
                  <a:pt x="296" y="128"/>
                </a:lnTo>
                <a:lnTo>
                  <a:pt x="272" y="140"/>
                </a:lnTo>
                <a:lnTo>
                  <a:pt x="233" y="134"/>
                </a:lnTo>
                <a:lnTo>
                  <a:pt x="209" y="119"/>
                </a:lnTo>
                <a:lnTo>
                  <a:pt x="162" y="146"/>
                </a:lnTo>
                <a:lnTo>
                  <a:pt x="98" y="149"/>
                </a:lnTo>
                <a:lnTo>
                  <a:pt x="83" y="125"/>
                </a:lnTo>
                <a:lnTo>
                  <a:pt x="54" y="122"/>
                </a:lnTo>
                <a:lnTo>
                  <a:pt x="30" y="104"/>
                </a:lnTo>
                <a:lnTo>
                  <a:pt x="117" y="89"/>
                </a:lnTo>
                <a:lnTo>
                  <a:pt x="27" y="83"/>
                </a:lnTo>
                <a:lnTo>
                  <a:pt x="15" y="71"/>
                </a:lnTo>
                <a:lnTo>
                  <a:pt x="60" y="56"/>
                </a:lnTo>
                <a:lnTo>
                  <a:pt x="18" y="62"/>
                </a:lnTo>
                <a:lnTo>
                  <a:pt x="21" y="53"/>
                </a:lnTo>
                <a:lnTo>
                  <a:pt x="0" y="4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83" name="Freeform 51"/>
          <p:cNvSpPr>
            <a:spLocks/>
          </p:cNvSpPr>
          <p:nvPr/>
        </p:nvSpPr>
        <p:spPr bwMode="auto">
          <a:xfrm>
            <a:off x="1460500" y="1643063"/>
            <a:ext cx="284163" cy="120650"/>
          </a:xfrm>
          <a:custGeom>
            <a:avLst/>
            <a:gdLst>
              <a:gd name="T0" fmla="*/ 0 w 201"/>
              <a:gd name="T1" fmla="*/ 79375 h 76"/>
              <a:gd name="T2" fmla="*/ 8482 w 201"/>
              <a:gd name="T3" fmla="*/ 66675 h 76"/>
              <a:gd name="T4" fmla="*/ 57964 w 201"/>
              <a:gd name="T5" fmla="*/ 57150 h 76"/>
              <a:gd name="T6" fmla="*/ 8482 w 201"/>
              <a:gd name="T7" fmla="*/ 61912 h 76"/>
              <a:gd name="T8" fmla="*/ 66446 w 201"/>
              <a:gd name="T9" fmla="*/ 49212 h 76"/>
              <a:gd name="T10" fmla="*/ 21206 w 201"/>
              <a:gd name="T11" fmla="*/ 49212 h 76"/>
              <a:gd name="T12" fmla="*/ 24034 w 201"/>
              <a:gd name="T13" fmla="*/ 30163 h 76"/>
              <a:gd name="T14" fmla="*/ 66446 w 201"/>
              <a:gd name="T15" fmla="*/ 30163 h 76"/>
              <a:gd name="T16" fmla="*/ 40999 w 201"/>
              <a:gd name="T17" fmla="*/ 26988 h 76"/>
              <a:gd name="T18" fmla="*/ 62205 w 201"/>
              <a:gd name="T19" fmla="*/ 17462 h 76"/>
              <a:gd name="T20" fmla="*/ 118755 w 201"/>
              <a:gd name="T21" fmla="*/ 30163 h 76"/>
              <a:gd name="T22" fmla="*/ 148443 w 201"/>
              <a:gd name="T23" fmla="*/ 66675 h 76"/>
              <a:gd name="T24" fmla="*/ 202166 w 201"/>
              <a:gd name="T25" fmla="*/ 66675 h 76"/>
              <a:gd name="T26" fmla="*/ 180960 w 201"/>
              <a:gd name="T27" fmla="*/ 49212 h 76"/>
              <a:gd name="T28" fmla="*/ 192270 w 201"/>
              <a:gd name="T29" fmla="*/ 30163 h 76"/>
              <a:gd name="T30" fmla="*/ 168236 w 201"/>
              <a:gd name="T31" fmla="*/ 17462 h 76"/>
              <a:gd name="T32" fmla="*/ 204993 w 201"/>
              <a:gd name="T33" fmla="*/ 0 h 76"/>
              <a:gd name="T34" fmla="*/ 221958 w 201"/>
              <a:gd name="T35" fmla="*/ 26988 h 76"/>
              <a:gd name="T36" fmla="*/ 210648 w 201"/>
              <a:gd name="T37" fmla="*/ 34925 h 76"/>
              <a:gd name="T38" fmla="*/ 233268 w 201"/>
              <a:gd name="T39" fmla="*/ 39687 h 76"/>
              <a:gd name="T40" fmla="*/ 224786 w 201"/>
              <a:gd name="T41" fmla="*/ 52388 h 76"/>
              <a:gd name="T42" fmla="*/ 250233 w 201"/>
              <a:gd name="T43" fmla="*/ 57150 h 76"/>
              <a:gd name="T44" fmla="*/ 261543 w 201"/>
              <a:gd name="T45" fmla="*/ 39687 h 76"/>
              <a:gd name="T46" fmla="*/ 282749 w 201"/>
              <a:gd name="T47" fmla="*/ 61912 h 76"/>
              <a:gd name="T48" fmla="*/ 265784 w 201"/>
              <a:gd name="T49" fmla="*/ 87312 h 76"/>
              <a:gd name="T50" fmla="*/ 204993 w 201"/>
              <a:gd name="T51" fmla="*/ 84137 h 76"/>
              <a:gd name="T52" fmla="*/ 115927 w 201"/>
              <a:gd name="T53" fmla="*/ 119063 h 76"/>
              <a:gd name="T54" fmla="*/ 77756 w 201"/>
              <a:gd name="T55" fmla="*/ 101600 h 76"/>
              <a:gd name="T56" fmla="*/ 152685 w 201"/>
              <a:gd name="T57" fmla="*/ 74612 h 76"/>
              <a:gd name="T58" fmla="*/ 86239 w 201"/>
              <a:gd name="T59" fmla="*/ 87312 h 76"/>
              <a:gd name="T60" fmla="*/ 101790 w 201"/>
              <a:gd name="T61" fmla="*/ 69850 h 76"/>
              <a:gd name="T62" fmla="*/ 66446 w 201"/>
              <a:gd name="T63" fmla="*/ 92075 h 76"/>
              <a:gd name="T64" fmla="*/ 24034 w 201"/>
              <a:gd name="T65" fmla="*/ 84137 h 76"/>
              <a:gd name="T66" fmla="*/ 0 w 201"/>
              <a:gd name="T67" fmla="*/ 79375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
              <a:gd name="T103" fmla="*/ 0 h 76"/>
              <a:gd name="T104" fmla="*/ 201 w 201"/>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 h="76">
                <a:moveTo>
                  <a:pt x="0" y="50"/>
                </a:moveTo>
                <a:lnTo>
                  <a:pt x="6" y="42"/>
                </a:lnTo>
                <a:lnTo>
                  <a:pt x="41" y="36"/>
                </a:lnTo>
                <a:lnTo>
                  <a:pt x="6" y="39"/>
                </a:lnTo>
                <a:lnTo>
                  <a:pt x="47" y="31"/>
                </a:lnTo>
                <a:lnTo>
                  <a:pt x="15" y="31"/>
                </a:lnTo>
                <a:lnTo>
                  <a:pt x="17" y="19"/>
                </a:lnTo>
                <a:lnTo>
                  <a:pt x="47" y="19"/>
                </a:lnTo>
                <a:lnTo>
                  <a:pt x="29" y="17"/>
                </a:lnTo>
                <a:lnTo>
                  <a:pt x="44" y="11"/>
                </a:lnTo>
                <a:lnTo>
                  <a:pt x="84" y="19"/>
                </a:lnTo>
                <a:lnTo>
                  <a:pt x="105" y="42"/>
                </a:lnTo>
                <a:lnTo>
                  <a:pt x="143" y="42"/>
                </a:lnTo>
                <a:lnTo>
                  <a:pt x="128" y="31"/>
                </a:lnTo>
                <a:lnTo>
                  <a:pt x="136" y="19"/>
                </a:lnTo>
                <a:lnTo>
                  <a:pt x="119" y="11"/>
                </a:lnTo>
                <a:lnTo>
                  <a:pt x="145" y="0"/>
                </a:lnTo>
                <a:lnTo>
                  <a:pt x="157" y="17"/>
                </a:lnTo>
                <a:lnTo>
                  <a:pt x="149" y="22"/>
                </a:lnTo>
                <a:lnTo>
                  <a:pt x="165" y="25"/>
                </a:lnTo>
                <a:lnTo>
                  <a:pt x="159" y="33"/>
                </a:lnTo>
                <a:lnTo>
                  <a:pt x="177" y="36"/>
                </a:lnTo>
                <a:lnTo>
                  <a:pt x="185" y="25"/>
                </a:lnTo>
                <a:lnTo>
                  <a:pt x="200" y="39"/>
                </a:lnTo>
                <a:lnTo>
                  <a:pt x="188" y="55"/>
                </a:lnTo>
                <a:lnTo>
                  <a:pt x="145" y="53"/>
                </a:lnTo>
                <a:lnTo>
                  <a:pt x="82" y="75"/>
                </a:lnTo>
                <a:lnTo>
                  <a:pt x="55" y="64"/>
                </a:lnTo>
                <a:lnTo>
                  <a:pt x="108" y="47"/>
                </a:lnTo>
                <a:lnTo>
                  <a:pt x="61" y="55"/>
                </a:lnTo>
                <a:lnTo>
                  <a:pt x="72" y="44"/>
                </a:lnTo>
                <a:lnTo>
                  <a:pt x="47" y="58"/>
                </a:lnTo>
                <a:lnTo>
                  <a:pt x="17" y="53"/>
                </a:lnTo>
                <a:lnTo>
                  <a:pt x="0" y="5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84" name="Freeform 52"/>
          <p:cNvSpPr>
            <a:spLocks/>
          </p:cNvSpPr>
          <p:nvPr/>
        </p:nvSpPr>
        <p:spPr bwMode="auto">
          <a:xfrm>
            <a:off x="1460500" y="1643063"/>
            <a:ext cx="292100" cy="130175"/>
          </a:xfrm>
          <a:custGeom>
            <a:avLst/>
            <a:gdLst>
              <a:gd name="T0" fmla="*/ 0 w 207"/>
              <a:gd name="T1" fmla="*/ 85725 h 82"/>
              <a:gd name="T2" fmla="*/ 8467 w 207"/>
              <a:gd name="T3" fmla="*/ 71437 h 82"/>
              <a:gd name="T4" fmla="*/ 59267 w 207"/>
              <a:gd name="T5" fmla="*/ 61913 h 82"/>
              <a:gd name="T6" fmla="*/ 8467 w 207"/>
              <a:gd name="T7" fmla="*/ 66675 h 82"/>
              <a:gd name="T8" fmla="*/ 67733 w 207"/>
              <a:gd name="T9" fmla="*/ 52388 h 82"/>
              <a:gd name="T10" fmla="*/ 21167 w 207"/>
              <a:gd name="T11" fmla="*/ 52388 h 82"/>
              <a:gd name="T12" fmla="*/ 25400 w 207"/>
              <a:gd name="T13" fmla="*/ 33337 h 82"/>
              <a:gd name="T14" fmla="*/ 67733 w 207"/>
              <a:gd name="T15" fmla="*/ 33337 h 82"/>
              <a:gd name="T16" fmla="*/ 42333 w 207"/>
              <a:gd name="T17" fmla="*/ 28575 h 82"/>
              <a:gd name="T18" fmla="*/ 63500 w 207"/>
              <a:gd name="T19" fmla="*/ 19050 h 82"/>
              <a:gd name="T20" fmla="*/ 122767 w 207"/>
              <a:gd name="T21" fmla="*/ 33337 h 82"/>
              <a:gd name="T22" fmla="*/ 152400 w 207"/>
              <a:gd name="T23" fmla="*/ 71437 h 82"/>
              <a:gd name="T24" fmla="*/ 207433 w 207"/>
              <a:gd name="T25" fmla="*/ 71437 h 82"/>
              <a:gd name="T26" fmla="*/ 186267 w 207"/>
              <a:gd name="T27" fmla="*/ 52388 h 82"/>
              <a:gd name="T28" fmla="*/ 197556 w 207"/>
              <a:gd name="T29" fmla="*/ 33337 h 82"/>
              <a:gd name="T30" fmla="*/ 173567 w 207"/>
              <a:gd name="T31" fmla="*/ 19050 h 82"/>
              <a:gd name="T32" fmla="*/ 210256 w 207"/>
              <a:gd name="T33" fmla="*/ 0 h 82"/>
              <a:gd name="T34" fmla="*/ 228600 w 207"/>
              <a:gd name="T35" fmla="*/ 28575 h 82"/>
              <a:gd name="T36" fmla="*/ 215900 w 207"/>
              <a:gd name="T37" fmla="*/ 38100 h 82"/>
              <a:gd name="T38" fmla="*/ 239889 w 207"/>
              <a:gd name="T39" fmla="*/ 42862 h 82"/>
              <a:gd name="T40" fmla="*/ 231422 w 207"/>
              <a:gd name="T41" fmla="*/ 57150 h 82"/>
              <a:gd name="T42" fmla="*/ 256822 w 207"/>
              <a:gd name="T43" fmla="*/ 61913 h 82"/>
              <a:gd name="T44" fmla="*/ 269522 w 207"/>
              <a:gd name="T45" fmla="*/ 42862 h 82"/>
              <a:gd name="T46" fmla="*/ 290689 w 207"/>
              <a:gd name="T47" fmla="*/ 66675 h 82"/>
              <a:gd name="T48" fmla="*/ 273756 w 207"/>
              <a:gd name="T49" fmla="*/ 93662 h 82"/>
              <a:gd name="T50" fmla="*/ 210256 w 207"/>
              <a:gd name="T51" fmla="*/ 90487 h 82"/>
              <a:gd name="T52" fmla="*/ 118533 w 207"/>
              <a:gd name="T53" fmla="*/ 128588 h 82"/>
              <a:gd name="T54" fmla="*/ 80433 w 207"/>
              <a:gd name="T55" fmla="*/ 109538 h 82"/>
              <a:gd name="T56" fmla="*/ 156633 w 207"/>
              <a:gd name="T57" fmla="*/ 80962 h 82"/>
              <a:gd name="T58" fmla="*/ 88900 w 207"/>
              <a:gd name="T59" fmla="*/ 93662 h 82"/>
              <a:gd name="T60" fmla="*/ 104422 w 207"/>
              <a:gd name="T61" fmla="*/ 76200 h 82"/>
              <a:gd name="T62" fmla="*/ 67733 w 207"/>
              <a:gd name="T63" fmla="*/ 100012 h 82"/>
              <a:gd name="T64" fmla="*/ 25400 w 207"/>
              <a:gd name="T65" fmla="*/ 90487 h 82"/>
              <a:gd name="T66" fmla="*/ 0 w 207"/>
              <a:gd name="T67" fmla="*/ 85725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82"/>
              <a:gd name="T104" fmla="*/ 207 w 207"/>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82">
                <a:moveTo>
                  <a:pt x="0" y="54"/>
                </a:moveTo>
                <a:lnTo>
                  <a:pt x="6" y="45"/>
                </a:lnTo>
                <a:lnTo>
                  <a:pt x="42" y="39"/>
                </a:lnTo>
                <a:lnTo>
                  <a:pt x="6" y="42"/>
                </a:lnTo>
                <a:lnTo>
                  <a:pt x="48" y="33"/>
                </a:lnTo>
                <a:lnTo>
                  <a:pt x="15" y="33"/>
                </a:lnTo>
                <a:lnTo>
                  <a:pt x="18" y="21"/>
                </a:lnTo>
                <a:lnTo>
                  <a:pt x="48" y="21"/>
                </a:lnTo>
                <a:lnTo>
                  <a:pt x="30" y="18"/>
                </a:lnTo>
                <a:lnTo>
                  <a:pt x="45" y="12"/>
                </a:lnTo>
                <a:lnTo>
                  <a:pt x="87" y="21"/>
                </a:lnTo>
                <a:lnTo>
                  <a:pt x="108" y="45"/>
                </a:lnTo>
                <a:lnTo>
                  <a:pt x="147" y="45"/>
                </a:lnTo>
                <a:lnTo>
                  <a:pt x="132" y="33"/>
                </a:lnTo>
                <a:lnTo>
                  <a:pt x="140" y="21"/>
                </a:lnTo>
                <a:lnTo>
                  <a:pt x="123" y="12"/>
                </a:lnTo>
                <a:lnTo>
                  <a:pt x="149" y="0"/>
                </a:lnTo>
                <a:lnTo>
                  <a:pt x="162" y="18"/>
                </a:lnTo>
                <a:lnTo>
                  <a:pt x="153" y="24"/>
                </a:lnTo>
                <a:lnTo>
                  <a:pt x="170" y="27"/>
                </a:lnTo>
                <a:lnTo>
                  <a:pt x="164" y="36"/>
                </a:lnTo>
                <a:lnTo>
                  <a:pt x="182" y="39"/>
                </a:lnTo>
                <a:lnTo>
                  <a:pt x="191" y="27"/>
                </a:lnTo>
                <a:lnTo>
                  <a:pt x="206" y="42"/>
                </a:lnTo>
                <a:lnTo>
                  <a:pt x="194" y="59"/>
                </a:lnTo>
                <a:lnTo>
                  <a:pt x="149" y="57"/>
                </a:lnTo>
                <a:lnTo>
                  <a:pt x="84" y="81"/>
                </a:lnTo>
                <a:lnTo>
                  <a:pt x="57" y="69"/>
                </a:lnTo>
                <a:lnTo>
                  <a:pt x="111" y="51"/>
                </a:lnTo>
                <a:lnTo>
                  <a:pt x="63" y="59"/>
                </a:lnTo>
                <a:lnTo>
                  <a:pt x="74" y="48"/>
                </a:lnTo>
                <a:lnTo>
                  <a:pt x="48" y="63"/>
                </a:lnTo>
                <a:lnTo>
                  <a:pt x="18" y="57"/>
                </a:lnTo>
                <a:lnTo>
                  <a:pt x="0" y="5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85" name="Freeform 53"/>
          <p:cNvSpPr>
            <a:spLocks/>
          </p:cNvSpPr>
          <p:nvPr/>
        </p:nvSpPr>
        <p:spPr bwMode="auto">
          <a:xfrm>
            <a:off x="1751013" y="1501775"/>
            <a:ext cx="141287" cy="76200"/>
          </a:xfrm>
          <a:custGeom>
            <a:avLst/>
            <a:gdLst>
              <a:gd name="T0" fmla="*/ 0 w 100"/>
              <a:gd name="T1" fmla="*/ 0 h 48"/>
              <a:gd name="T2" fmla="*/ 11303 w 100"/>
              <a:gd name="T3" fmla="*/ 23812 h 48"/>
              <a:gd name="T4" fmla="*/ 39560 w 100"/>
              <a:gd name="T5" fmla="*/ 23812 h 48"/>
              <a:gd name="T6" fmla="*/ 32496 w 100"/>
              <a:gd name="T7" fmla="*/ 31750 h 48"/>
              <a:gd name="T8" fmla="*/ 39560 w 100"/>
              <a:gd name="T9" fmla="*/ 38100 h 48"/>
              <a:gd name="T10" fmla="*/ 11303 w 100"/>
              <a:gd name="T11" fmla="*/ 50800 h 48"/>
              <a:gd name="T12" fmla="*/ 63579 w 100"/>
              <a:gd name="T13" fmla="*/ 53975 h 48"/>
              <a:gd name="T14" fmla="*/ 139874 w 100"/>
              <a:gd name="T15" fmla="*/ 74613 h 48"/>
              <a:gd name="T16" fmla="*/ 128571 w 100"/>
              <a:gd name="T17" fmla="*/ 30163 h 48"/>
              <a:gd name="T18" fmla="*/ 72056 w 100"/>
              <a:gd name="T19" fmla="*/ 7938 h 48"/>
              <a:gd name="T20" fmla="*/ 48038 w 100"/>
              <a:gd name="T21" fmla="*/ 17463 h 48"/>
              <a:gd name="T22" fmla="*/ 43799 w 100"/>
              <a:gd name="T23" fmla="*/ 3175 h 48"/>
              <a:gd name="T24" fmla="*/ 0 w 100"/>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48"/>
              <a:gd name="T41" fmla="*/ 100 w 100"/>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48">
                <a:moveTo>
                  <a:pt x="0" y="0"/>
                </a:moveTo>
                <a:lnTo>
                  <a:pt x="8" y="15"/>
                </a:lnTo>
                <a:lnTo>
                  <a:pt x="28" y="15"/>
                </a:lnTo>
                <a:lnTo>
                  <a:pt x="23" y="20"/>
                </a:lnTo>
                <a:lnTo>
                  <a:pt x="28" y="24"/>
                </a:lnTo>
                <a:lnTo>
                  <a:pt x="8" y="32"/>
                </a:lnTo>
                <a:lnTo>
                  <a:pt x="45" y="34"/>
                </a:lnTo>
                <a:lnTo>
                  <a:pt x="99" y="47"/>
                </a:lnTo>
                <a:lnTo>
                  <a:pt x="91" y="19"/>
                </a:lnTo>
                <a:lnTo>
                  <a:pt x="51" y="5"/>
                </a:lnTo>
                <a:lnTo>
                  <a:pt x="34" y="11"/>
                </a:lnTo>
                <a:lnTo>
                  <a:pt x="31" y="2"/>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86" name="Freeform 54"/>
          <p:cNvSpPr>
            <a:spLocks/>
          </p:cNvSpPr>
          <p:nvPr/>
        </p:nvSpPr>
        <p:spPr bwMode="auto">
          <a:xfrm>
            <a:off x="1751013" y="1501775"/>
            <a:ext cx="149225" cy="85725"/>
          </a:xfrm>
          <a:custGeom>
            <a:avLst/>
            <a:gdLst>
              <a:gd name="T0" fmla="*/ 0 w 106"/>
              <a:gd name="T1" fmla="*/ 0 h 54"/>
              <a:gd name="T2" fmla="*/ 12670 w 106"/>
              <a:gd name="T3" fmla="*/ 26988 h 54"/>
              <a:gd name="T4" fmla="*/ 42233 w 106"/>
              <a:gd name="T5" fmla="*/ 26988 h 54"/>
              <a:gd name="T6" fmla="*/ 33787 w 106"/>
              <a:gd name="T7" fmla="*/ 36513 h 54"/>
              <a:gd name="T8" fmla="*/ 42233 w 106"/>
              <a:gd name="T9" fmla="*/ 42863 h 54"/>
              <a:gd name="T10" fmla="*/ 12670 w 106"/>
              <a:gd name="T11" fmla="*/ 57150 h 54"/>
              <a:gd name="T12" fmla="*/ 67574 w 106"/>
              <a:gd name="T13" fmla="*/ 60325 h 54"/>
              <a:gd name="T14" fmla="*/ 147817 w 106"/>
              <a:gd name="T15" fmla="*/ 84138 h 54"/>
              <a:gd name="T16" fmla="*/ 135147 w 106"/>
              <a:gd name="T17" fmla="*/ 33338 h 54"/>
              <a:gd name="T18" fmla="*/ 76020 w 106"/>
              <a:gd name="T19" fmla="*/ 9525 h 54"/>
              <a:gd name="T20" fmla="*/ 50680 w 106"/>
              <a:gd name="T21" fmla="*/ 19050 h 54"/>
              <a:gd name="T22" fmla="*/ 46457 w 106"/>
              <a:gd name="T23" fmla="*/ 3175 h 54"/>
              <a:gd name="T24" fmla="*/ 0 w 10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4"/>
              <a:gd name="T41" fmla="*/ 106 w 10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4">
                <a:moveTo>
                  <a:pt x="0" y="0"/>
                </a:moveTo>
                <a:lnTo>
                  <a:pt x="9" y="17"/>
                </a:lnTo>
                <a:lnTo>
                  <a:pt x="30" y="17"/>
                </a:lnTo>
                <a:lnTo>
                  <a:pt x="24" y="23"/>
                </a:lnTo>
                <a:lnTo>
                  <a:pt x="30" y="27"/>
                </a:lnTo>
                <a:lnTo>
                  <a:pt x="9" y="36"/>
                </a:lnTo>
                <a:lnTo>
                  <a:pt x="48" y="38"/>
                </a:lnTo>
                <a:lnTo>
                  <a:pt x="105" y="53"/>
                </a:lnTo>
                <a:lnTo>
                  <a:pt x="96" y="21"/>
                </a:lnTo>
                <a:lnTo>
                  <a:pt x="54" y="6"/>
                </a:lnTo>
                <a:lnTo>
                  <a:pt x="36" y="12"/>
                </a:lnTo>
                <a:lnTo>
                  <a:pt x="33" y="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87" name="Freeform 55"/>
          <p:cNvSpPr>
            <a:spLocks/>
          </p:cNvSpPr>
          <p:nvPr/>
        </p:nvSpPr>
        <p:spPr bwMode="auto">
          <a:xfrm>
            <a:off x="1822450" y="1657350"/>
            <a:ext cx="112713" cy="71438"/>
          </a:xfrm>
          <a:custGeom>
            <a:avLst/>
            <a:gdLst>
              <a:gd name="T0" fmla="*/ 0 w 79"/>
              <a:gd name="T1" fmla="*/ 50800 h 45"/>
              <a:gd name="T2" fmla="*/ 8560 w 79"/>
              <a:gd name="T3" fmla="*/ 33338 h 45"/>
              <a:gd name="T4" fmla="*/ 31388 w 79"/>
              <a:gd name="T5" fmla="*/ 38100 h 45"/>
              <a:gd name="T6" fmla="*/ 4280 w 79"/>
              <a:gd name="T7" fmla="*/ 17463 h 45"/>
              <a:gd name="T8" fmla="*/ 8560 w 79"/>
              <a:gd name="T9" fmla="*/ 4763 h 45"/>
              <a:gd name="T10" fmla="*/ 55643 w 79"/>
              <a:gd name="T11" fmla="*/ 25400 h 45"/>
              <a:gd name="T12" fmla="*/ 28535 w 79"/>
              <a:gd name="T13" fmla="*/ 4763 h 45"/>
              <a:gd name="T14" fmla="*/ 94165 w 79"/>
              <a:gd name="T15" fmla="*/ 0 h 45"/>
              <a:gd name="T16" fmla="*/ 111286 w 79"/>
              <a:gd name="T17" fmla="*/ 53975 h 45"/>
              <a:gd name="T18" fmla="*/ 94165 w 79"/>
              <a:gd name="T19" fmla="*/ 46038 h 45"/>
              <a:gd name="T20" fmla="*/ 91312 w 79"/>
              <a:gd name="T21" fmla="*/ 69850 h 45"/>
              <a:gd name="T22" fmla="*/ 39949 w 79"/>
              <a:gd name="T23" fmla="*/ 69850 h 45"/>
              <a:gd name="T24" fmla="*/ 51363 w 79"/>
              <a:gd name="T25" fmla="*/ 63500 h 45"/>
              <a:gd name="T26" fmla="*/ 35669 w 79"/>
              <a:gd name="T27" fmla="*/ 53975 h 45"/>
              <a:gd name="T28" fmla="*/ 75618 w 79"/>
              <a:gd name="T29" fmla="*/ 38100 h 45"/>
              <a:gd name="T30" fmla="*/ 0 w 79"/>
              <a:gd name="T31" fmla="*/ 5080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45"/>
              <a:gd name="T50" fmla="*/ 79 w 79"/>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45">
                <a:moveTo>
                  <a:pt x="0" y="32"/>
                </a:moveTo>
                <a:lnTo>
                  <a:pt x="6" y="21"/>
                </a:lnTo>
                <a:lnTo>
                  <a:pt x="22" y="24"/>
                </a:lnTo>
                <a:lnTo>
                  <a:pt x="3" y="11"/>
                </a:lnTo>
                <a:lnTo>
                  <a:pt x="6" y="3"/>
                </a:lnTo>
                <a:lnTo>
                  <a:pt x="39" y="16"/>
                </a:lnTo>
                <a:lnTo>
                  <a:pt x="20" y="3"/>
                </a:lnTo>
                <a:lnTo>
                  <a:pt x="66" y="0"/>
                </a:lnTo>
                <a:lnTo>
                  <a:pt x="78" y="34"/>
                </a:lnTo>
                <a:lnTo>
                  <a:pt x="66" y="29"/>
                </a:lnTo>
                <a:lnTo>
                  <a:pt x="64" y="44"/>
                </a:lnTo>
                <a:lnTo>
                  <a:pt x="28" y="44"/>
                </a:lnTo>
                <a:lnTo>
                  <a:pt x="36" y="40"/>
                </a:lnTo>
                <a:lnTo>
                  <a:pt x="25" y="34"/>
                </a:lnTo>
                <a:lnTo>
                  <a:pt x="53" y="24"/>
                </a:lnTo>
                <a:lnTo>
                  <a:pt x="0" y="3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88" name="Freeform 56"/>
          <p:cNvSpPr>
            <a:spLocks/>
          </p:cNvSpPr>
          <p:nvPr/>
        </p:nvSpPr>
        <p:spPr bwMode="auto">
          <a:xfrm>
            <a:off x="1822450" y="1657350"/>
            <a:ext cx="120650" cy="80963"/>
          </a:xfrm>
          <a:custGeom>
            <a:avLst/>
            <a:gdLst>
              <a:gd name="T0" fmla="*/ 0 w 85"/>
              <a:gd name="T1" fmla="*/ 57150 h 51"/>
              <a:gd name="T2" fmla="*/ 8516 w 85"/>
              <a:gd name="T3" fmla="*/ 38100 h 51"/>
              <a:gd name="T4" fmla="*/ 34066 w 85"/>
              <a:gd name="T5" fmla="*/ 42863 h 51"/>
              <a:gd name="T6" fmla="*/ 4258 w 85"/>
              <a:gd name="T7" fmla="*/ 19050 h 51"/>
              <a:gd name="T8" fmla="*/ 8516 w 85"/>
              <a:gd name="T9" fmla="*/ 4763 h 51"/>
              <a:gd name="T10" fmla="*/ 59615 w 85"/>
              <a:gd name="T11" fmla="*/ 28575 h 51"/>
              <a:gd name="T12" fmla="*/ 29808 w 85"/>
              <a:gd name="T13" fmla="*/ 4763 h 51"/>
              <a:gd name="T14" fmla="*/ 100778 w 85"/>
              <a:gd name="T15" fmla="*/ 0 h 51"/>
              <a:gd name="T16" fmla="*/ 119231 w 85"/>
              <a:gd name="T17" fmla="*/ 61913 h 51"/>
              <a:gd name="T18" fmla="*/ 100778 w 85"/>
              <a:gd name="T19" fmla="*/ 52388 h 51"/>
              <a:gd name="T20" fmla="*/ 97939 w 85"/>
              <a:gd name="T21" fmla="*/ 79375 h 51"/>
              <a:gd name="T22" fmla="*/ 42582 w 85"/>
              <a:gd name="T23" fmla="*/ 79375 h 51"/>
              <a:gd name="T24" fmla="*/ 55357 w 85"/>
              <a:gd name="T25" fmla="*/ 71438 h 51"/>
              <a:gd name="T26" fmla="*/ 38324 w 85"/>
              <a:gd name="T27" fmla="*/ 61913 h 51"/>
              <a:gd name="T28" fmla="*/ 80906 w 85"/>
              <a:gd name="T29" fmla="*/ 42863 h 51"/>
              <a:gd name="T30" fmla="*/ 0 w 85"/>
              <a:gd name="T31" fmla="*/ 5715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51"/>
              <a:gd name="T50" fmla="*/ 85 w 8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51">
                <a:moveTo>
                  <a:pt x="0" y="36"/>
                </a:moveTo>
                <a:lnTo>
                  <a:pt x="6" y="24"/>
                </a:lnTo>
                <a:lnTo>
                  <a:pt x="24" y="27"/>
                </a:lnTo>
                <a:lnTo>
                  <a:pt x="3" y="12"/>
                </a:lnTo>
                <a:lnTo>
                  <a:pt x="6" y="3"/>
                </a:lnTo>
                <a:lnTo>
                  <a:pt x="42" y="18"/>
                </a:lnTo>
                <a:lnTo>
                  <a:pt x="21" y="3"/>
                </a:lnTo>
                <a:lnTo>
                  <a:pt x="71" y="0"/>
                </a:lnTo>
                <a:lnTo>
                  <a:pt x="84" y="39"/>
                </a:lnTo>
                <a:lnTo>
                  <a:pt x="71" y="33"/>
                </a:lnTo>
                <a:lnTo>
                  <a:pt x="69" y="50"/>
                </a:lnTo>
                <a:lnTo>
                  <a:pt x="30" y="50"/>
                </a:lnTo>
                <a:lnTo>
                  <a:pt x="39" y="45"/>
                </a:lnTo>
                <a:lnTo>
                  <a:pt x="27" y="39"/>
                </a:lnTo>
                <a:lnTo>
                  <a:pt x="57" y="27"/>
                </a:lnTo>
                <a:lnTo>
                  <a:pt x="0" y="3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89" name="Freeform 57"/>
          <p:cNvSpPr>
            <a:spLocks/>
          </p:cNvSpPr>
          <p:nvPr/>
        </p:nvSpPr>
        <p:spPr bwMode="auto">
          <a:xfrm>
            <a:off x="1822450" y="1798638"/>
            <a:ext cx="131763" cy="125412"/>
          </a:xfrm>
          <a:custGeom>
            <a:avLst/>
            <a:gdLst>
              <a:gd name="T0" fmla="*/ 0 w 93"/>
              <a:gd name="T1" fmla="*/ 61912 h 79"/>
              <a:gd name="T2" fmla="*/ 4250 w 93"/>
              <a:gd name="T3" fmla="*/ 50800 h 79"/>
              <a:gd name="T4" fmla="*/ 52422 w 93"/>
              <a:gd name="T5" fmla="*/ 58737 h 79"/>
              <a:gd name="T6" fmla="*/ 48171 w 93"/>
              <a:gd name="T7" fmla="*/ 39687 h 79"/>
              <a:gd name="T8" fmla="*/ 55255 w 93"/>
              <a:gd name="T9" fmla="*/ 39687 h 79"/>
              <a:gd name="T10" fmla="*/ 24086 w 93"/>
              <a:gd name="T11" fmla="*/ 28575 h 79"/>
              <a:gd name="T12" fmla="*/ 39671 w 93"/>
              <a:gd name="T13" fmla="*/ 22225 h 79"/>
              <a:gd name="T14" fmla="*/ 24086 w 93"/>
              <a:gd name="T15" fmla="*/ 14287 h 79"/>
              <a:gd name="T16" fmla="*/ 111928 w 93"/>
              <a:gd name="T17" fmla="*/ 0 h 79"/>
              <a:gd name="T18" fmla="*/ 114761 w 93"/>
              <a:gd name="T19" fmla="*/ 28575 h 79"/>
              <a:gd name="T20" fmla="*/ 87842 w 93"/>
              <a:gd name="T21" fmla="*/ 52387 h 79"/>
              <a:gd name="T22" fmla="*/ 127513 w 93"/>
              <a:gd name="T23" fmla="*/ 58737 h 79"/>
              <a:gd name="T24" fmla="*/ 130346 w 93"/>
              <a:gd name="T25" fmla="*/ 101600 h 79"/>
              <a:gd name="T26" fmla="*/ 76508 w 93"/>
              <a:gd name="T27" fmla="*/ 123825 h 79"/>
              <a:gd name="T28" fmla="*/ 52422 w 93"/>
              <a:gd name="T29" fmla="*/ 84137 h 79"/>
              <a:gd name="T30" fmla="*/ 0 w 93"/>
              <a:gd name="T31" fmla="*/ 61912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79"/>
              <a:gd name="T50" fmla="*/ 93 w 93"/>
              <a:gd name="T51" fmla="*/ 79 h 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79">
                <a:moveTo>
                  <a:pt x="0" y="39"/>
                </a:moveTo>
                <a:lnTo>
                  <a:pt x="3" y="32"/>
                </a:lnTo>
                <a:lnTo>
                  <a:pt x="37" y="37"/>
                </a:lnTo>
                <a:lnTo>
                  <a:pt x="34" y="25"/>
                </a:lnTo>
                <a:lnTo>
                  <a:pt x="39" y="25"/>
                </a:lnTo>
                <a:lnTo>
                  <a:pt x="17" y="18"/>
                </a:lnTo>
                <a:lnTo>
                  <a:pt x="28" y="14"/>
                </a:lnTo>
                <a:lnTo>
                  <a:pt x="17" y="9"/>
                </a:lnTo>
                <a:lnTo>
                  <a:pt x="79" y="0"/>
                </a:lnTo>
                <a:lnTo>
                  <a:pt x="81" y="18"/>
                </a:lnTo>
                <a:lnTo>
                  <a:pt x="62" y="33"/>
                </a:lnTo>
                <a:lnTo>
                  <a:pt x="90" y="37"/>
                </a:lnTo>
                <a:lnTo>
                  <a:pt x="92" y="64"/>
                </a:lnTo>
                <a:lnTo>
                  <a:pt x="54" y="78"/>
                </a:lnTo>
                <a:lnTo>
                  <a:pt x="37" y="53"/>
                </a:lnTo>
                <a:lnTo>
                  <a:pt x="0" y="3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90" name="Freeform 58"/>
          <p:cNvSpPr>
            <a:spLocks/>
          </p:cNvSpPr>
          <p:nvPr/>
        </p:nvSpPr>
        <p:spPr bwMode="auto">
          <a:xfrm>
            <a:off x="1822450" y="1798638"/>
            <a:ext cx="139700" cy="134937"/>
          </a:xfrm>
          <a:custGeom>
            <a:avLst/>
            <a:gdLst>
              <a:gd name="T0" fmla="*/ 0 w 99"/>
              <a:gd name="T1" fmla="*/ 66675 h 85"/>
              <a:gd name="T2" fmla="*/ 4233 w 99"/>
              <a:gd name="T3" fmla="*/ 53975 h 85"/>
              <a:gd name="T4" fmla="*/ 55033 w 99"/>
              <a:gd name="T5" fmla="*/ 63500 h 85"/>
              <a:gd name="T6" fmla="*/ 50800 w 99"/>
              <a:gd name="T7" fmla="*/ 42862 h 85"/>
              <a:gd name="T8" fmla="*/ 59267 w 99"/>
              <a:gd name="T9" fmla="*/ 42862 h 85"/>
              <a:gd name="T10" fmla="*/ 25400 w 99"/>
              <a:gd name="T11" fmla="*/ 30162 h 85"/>
              <a:gd name="T12" fmla="*/ 42333 w 99"/>
              <a:gd name="T13" fmla="*/ 23812 h 85"/>
              <a:gd name="T14" fmla="*/ 25400 w 99"/>
              <a:gd name="T15" fmla="*/ 15875 h 85"/>
              <a:gd name="T16" fmla="*/ 118533 w 99"/>
              <a:gd name="T17" fmla="*/ 0 h 85"/>
              <a:gd name="T18" fmla="*/ 121356 w 99"/>
              <a:gd name="T19" fmla="*/ 30162 h 85"/>
              <a:gd name="T20" fmla="*/ 93133 w 99"/>
              <a:gd name="T21" fmla="*/ 57150 h 85"/>
              <a:gd name="T22" fmla="*/ 135467 w 99"/>
              <a:gd name="T23" fmla="*/ 63500 h 85"/>
              <a:gd name="T24" fmla="*/ 138289 w 99"/>
              <a:gd name="T25" fmla="*/ 109537 h 85"/>
              <a:gd name="T26" fmla="*/ 80433 w 99"/>
              <a:gd name="T27" fmla="*/ 133350 h 85"/>
              <a:gd name="T28" fmla="*/ 55033 w 99"/>
              <a:gd name="T29" fmla="*/ 90487 h 85"/>
              <a:gd name="T30" fmla="*/ 0 w 99"/>
              <a:gd name="T31" fmla="*/ 66675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85"/>
              <a:gd name="T50" fmla="*/ 99 w 99"/>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85">
                <a:moveTo>
                  <a:pt x="0" y="42"/>
                </a:moveTo>
                <a:lnTo>
                  <a:pt x="3" y="34"/>
                </a:lnTo>
                <a:lnTo>
                  <a:pt x="39" y="40"/>
                </a:lnTo>
                <a:lnTo>
                  <a:pt x="36" y="27"/>
                </a:lnTo>
                <a:lnTo>
                  <a:pt x="42" y="27"/>
                </a:lnTo>
                <a:lnTo>
                  <a:pt x="18" y="19"/>
                </a:lnTo>
                <a:lnTo>
                  <a:pt x="30" y="15"/>
                </a:lnTo>
                <a:lnTo>
                  <a:pt x="18" y="10"/>
                </a:lnTo>
                <a:lnTo>
                  <a:pt x="84" y="0"/>
                </a:lnTo>
                <a:lnTo>
                  <a:pt x="86" y="19"/>
                </a:lnTo>
                <a:lnTo>
                  <a:pt x="66" y="36"/>
                </a:lnTo>
                <a:lnTo>
                  <a:pt x="96" y="40"/>
                </a:lnTo>
                <a:lnTo>
                  <a:pt x="98" y="69"/>
                </a:lnTo>
                <a:lnTo>
                  <a:pt x="57" y="84"/>
                </a:lnTo>
                <a:lnTo>
                  <a:pt x="39" y="57"/>
                </a:lnTo>
                <a:lnTo>
                  <a:pt x="0" y="4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91" name="Freeform 59"/>
          <p:cNvSpPr>
            <a:spLocks/>
          </p:cNvSpPr>
          <p:nvPr/>
        </p:nvSpPr>
        <p:spPr bwMode="auto">
          <a:xfrm>
            <a:off x="1920875" y="1524000"/>
            <a:ext cx="76200" cy="53975"/>
          </a:xfrm>
          <a:custGeom>
            <a:avLst/>
            <a:gdLst>
              <a:gd name="T0" fmla="*/ 0 w 54"/>
              <a:gd name="T1" fmla="*/ 0 h 34"/>
              <a:gd name="T2" fmla="*/ 7056 w 54"/>
              <a:gd name="T3" fmla="*/ 31750 h 34"/>
              <a:gd name="T4" fmla="*/ 33867 w 54"/>
              <a:gd name="T5" fmla="*/ 36512 h 34"/>
              <a:gd name="T6" fmla="*/ 7056 w 54"/>
              <a:gd name="T7" fmla="*/ 39687 h 34"/>
              <a:gd name="T8" fmla="*/ 26811 w 54"/>
              <a:gd name="T9" fmla="*/ 52388 h 34"/>
              <a:gd name="T10" fmla="*/ 70556 w 54"/>
              <a:gd name="T11" fmla="*/ 49212 h 34"/>
              <a:gd name="T12" fmla="*/ 74789 w 54"/>
              <a:gd name="T13" fmla="*/ 30162 h 34"/>
              <a:gd name="T14" fmla="*/ 0 w 54"/>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4"/>
              <a:gd name="T26" fmla="*/ 54 w 5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4">
                <a:moveTo>
                  <a:pt x="0" y="0"/>
                </a:moveTo>
                <a:lnTo>
                  <a:pt x="5" y="20"/>
                </a:lnTo>
                <a:lnTo>
                  <a:pt x="24" y="23"/>
                </a:lnTo>
                <a:lnTo>
                  <a:pt x="5" y="25"/>
                </a:lnTo>
                <a:lnTo>
                  <a:pt x="19" y="33"/>
                </a:lnTo>
                <a:lnTo>
                  <a:pt x="50" y="31"/>
                </a:lnTo>
                <a:lnTo>
                  <a:pt x="53" y="19"/>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92" name="Freeform 60"/>
          <p:cNvSpPr>
            <a:spLocks/>
          </p:cNvSpPr>
          <p:nvPr/>
        </p:nvSpPr>
        <p:spPr bwMode="auto">
          <a:xfrm>
            <a:off x="1920875" y="1524000"/>
            <a:ext cx="84138" cy="63500"/>
          </a:xfrm>
          <a:custGeom>
            <a:avLst/>
            <a:gdLst>
              <a:gd name="T0" fmla="*/ 0 w 60"/>
              <a:gd name="T1" fmla="*/ 0 h 40"/>
              <a:gd name="T2" fmla="*/ 8414 w 60"/>
              <a:gd name="T3" fmla="*/ 38100 h 40"/>
              <a:gd name="T4" fmla="*/ 37862 w 60"/>
              <a:gd name="T5" fmla="*/ 42862 h 40"/>
              <a:gd name="T6" fmla="*/ 8414 w 60"/>
              <a:gd name="T7" fmla="*/ 47625 h 40"/>
              <a:gd name="T8" fmla="*/ 29448 w 60"/>
              <a:gd name="T9" fmla="*/ 61913 h 40"/>
              <a:gd name="T10" fmla="*/ 78529 w 60"/>
              <a:gd name="T11" fmla="*/ 58738 h 40"/>
              <a:gd name="T12" fmla="*/ 82736 w 60"/>
              <a:gd name="T13" fmla="*/ 34925 h 40"/>
              <a:gd name="T14" fmla="*/ 0 w 6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40"/>
              <a:gd name="T26" fmla="*/ 60 w 6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40">
                <a:moveTo>
                  <a:pt x="0" y="0"/>
                </a:moveTo>
                <a:lnTo>
                  <a:pt x="6" y="24"/>
                </a:lnTo>
                <a:lnTo>
                  <a:pt x="27" y="27"/>
                </a:lnTo>
                <a:lnTo>
                  <a:pt x="6" y="30"/>
                </a:lnTo>
                <a:lnTo>
                  <a:pt x="21" y="39"/>
                </a:lnTo>
                <a:lnTo>
                  <a:pt x="56" y="37"/>
                </a:lnTo>
                <a:lnTo>
                  <a:pt x="59" y="2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93" name="Freeform 61"/>
          <p:cNvSpPr>
            <a:spLocks/>
          </p:cNvSpPr>
          <p:nvPr/>
        </p:nvSpPr>
        <p:spPr bwMode="auto">
          <a:xfrm>
            <a:off x="1949450" y="1628775"/>
            <a:ext cx="401638" cy="134938"/>
          </a:xfrm>
          <a:custGeom>
            <a:avLst/>
            <a:gdLst>
              <a:gd name="T0" fmla="*/ 0 w 284"/>
              <a:gd name="T1" fmla="*/ 17463 h 85"/>
              <a:gd name="T2" fmla="*/ 24042 w 284"/>
              <a:gd name="T3" fmla="*/ 0 h 85"/>
              <a:gd name="T4" fmla="*/ 62226 w 284"/>
              <a:gd name="T5" fmla="*/ 9525 h 85"/>
              <a:gd name="T6" fmla="*/ 83439 w 284"/>
              <a:gd name="T7" fmla="*/ 17463 h 85"/>
              <a:gd name="T8" fmla="*/ 77782 w 284"/>
              <a:gd name="T9" fmla="*/ 34925 h 85"/>
              <a:gd name="T10" fmla="*/ 123037 w 284"/>
              <a:gd name="T11" fmla="*/ 17463 h 85"/>
              <a:gd name="T12" fmla="*/ 148493 w 284"/>
              <a:gd name="T13" fmla="*/ 31750 h 85"/>
              <a:gd name="T14" fmla="*/ 127280 w 284"/>
              <a:gd name="T15" fmla="*/ 31750 h 85"/>
              <a:gd name="T16" fmla="*/ 181020 w 284"/>
              <a:gd name="T17" fmla="*/ 44450 h 85"/>
              <a:gd name="T18" fmla="*/ 123037 w 284"/>
              <a:gd name="T19" fmla="*/ 49213 h 85"/>
              <a:gd name="T20" fmla="*/ 148493 w 284"/>
              <a:gd name="T21" fmla="*/ 53975 h 85"/>
              <a:gd name="T22" fmla="*/ 131522 w 284"/>
              <a:gd name="T23" fmla="*/ 71438 h 85"/>
              <a:gd name="T24" fmla="*/ 156978 w 284"/>
              <a:gd name="T25" fmla="*/ 61913 h 85"/>
              <a:gd name="T26" fmla="*/ 185263 w 284"/>
              <a:gd name="T27" fmla="*/ 88900 h 85"/>
              <a:gd name="T28" fmla="*/ 189505 w 284"/>
              <a:gd name="T29" fmla="*/ 76200 h 85"/>
              <a:gd name="T30" fmla="*/ 258802 w 284"/>
              <a:gd name="T31" fmla="*/ 88900 h 85"/>
              <a:gd name="T32" fmla="*/ 339412 w 284"/>
              <a:gd name="T33" fmla="*/ 66675 h 85"/>
              <a:gd name="T34" fmla="*/ 400224 w 284"/>
              <a:gd name="T35" fmla="*/ 93663 h 85"/>
              <a:gd name="T36" fmla="*/ 380425 w 284"/>
              <a:gd name="T37" fmla="*/ 100013 h 85"/>
              <a:gd name="T38" fmla="*/ 387496 w 284"/>
              <a:gd name="T39" fmla="*/ 128588 h 85"/>
              <a:gd name="T40" fmla="*/ 346483 w 284"/>
              <a:gd name="T41" fmla="*/ 133350 h 85"/>
              <a:gd name="T42" fmla="*/ 308300 w 284"/>
              <a:gd name="T43" fmla="*/ 111125 h 85"/>
              <a:gd name="T44" fmla="*/ 308300 w 284"/>
              <a:gd name="T45" fmla="*/ 128588 h 85"/>
              <a:gd name="T46" fmla="*/ 289915 w 284"/>
              <a:gd name="T47" fmla="*/ 133350 h 85"/>
              <a:gd name="T48" fmla="*/ 197991 w 284"/>
              <a:gd name="T49" fmla="*/ 133350 h 85"/>
              <a:gd name="T50" fmla="*/ 189505 w 284"/>
              <a:gd name="T51" fmla="*/ 115888 h 85"/>
              <a:gd name="T52" fmla="*/ 165464 w 284"/>
              <a:gd name="T53" fmla="*/ 133350 h 85"/>
              <a:gd name="T54" fmla="*/ 140008 w 284"/>
              <a:gd name="T55" fmla="*/ 115888 h 85"/>
              <a:gd name="T56" fmla="*/ 123037 w 284"/>
              <a:gd name="T57" fmla="*/ 128588 h 85"/>
              <a:gd name="T58" fmla="*/ 86267 w 284"/>
              <a:gd name="T59" fmla="*/ 39688 h 85"/>
              <a:gd name="T60" fmla="*/ 48083 w 284"/>
              <a:gd name="T61" fmla="*/ 44450 h 85"/>
              <a:gd name="T62" fmla="*/ 0 w 284"/>
              <a:gd name="T63" fmla="*/ 17463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4"/>
              <a:gd name="T97" fmla="*/ 0 h 85"/>
              <a:gd name="T98" fmla="*/ 284 w 284"/>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4" h="85">
                <a:moveTo>
                  <a:pt x="0" y="11"/>
                </a:moveTo>
                <a:lnTo>
                  <a:pt x="17" y="0"/>
                </a:lnTo>
                <a:lnTo>
                  <a:pt x="44" y="6"/>
                </a:lnTo>
                <a:lnTo>
                  <a:pt x="59" y="11"/>
                </a:lnTo>
                <a:lnTo>
                  <a:pt x="55" y="22"/>
                </a:lnTo>
                <a:lnTo>
                  <a:pt x="87" y="11"/>
                </a:lnTo>
                <a:lnTo>
                  <a:pt x="105" y="20"/>
                </a:lnTo>
                <a:lnTo>
                  <a:pt x="90" y="20"/>
                </a:lnTo>
                <a:lnTo>
                  <a:pt x="128" y="28"/>
                </a:lnTo>
                <a:lnTo>
                  <a:pt x="87" y="31"/>
                </a:lnTo>
                <a:lnTo>
                  <a:pt x="105" y="34"/>
                </a:lnTo>
                <a:lnTo>
                  <a:pt x="93" y="45"/>
                </a:lnTo>
                <a:lnTo>
                  <a:pt x="111" y="39"/>
                </a:lnTo>
                <a:lnTo>
                  <a:pt x="131" y="56"/>
                </a:lnTo>
                <a:lnTo>
                  <a:pt x="134" y="48"/>
                </a:lnTo>
                <a:lnTo>
                  <a:pt x="183" y="56"/>
                </a:lnTo>
                <a:lnTo>
                  <a:pt x="240" y="42"/>
                </a:lnTo>
                <a:lnTo>
                  <a:pt x="283" y="59"/>
                </a:lnTo>
                <a:lnTo>
                  <a:pt x="269" y="63"/>
                </a:lnTo>
                <a:lnTo>
                  <a:pt x="274" y="81"/>
                </a:lnTo>
                <a:lnTo>
                  <a:pt x="245" y="84"/>
                </a:lnTo>
                <a:lnTo>
                  <a:pt x="218" y="70"/>
                </a:lnTo>
                <a:lnTo>
                  <a:pt x="218" y="81"/>
                </a:lnTo>
                <a:lnTo>
                  <a:pt x="205" y="84"/>
                </a:lnTo>
                <a:lnTo>
                  <a:pt x="140" y="84"/>
                </a:lnTo>
                <a:lnTo>
                  <a:pt x="134" y="73"/>
                </a:lnTo>
                <a:lnTo>
                  <a:pt x="117" y="84"/>
                </a:lnTo>
                <a:lnTo>
                  <a:pt x="99" y="73"/>
                </a:lnTo>
                <a:lnTo>
                  <a:pt x="87" y="81"/>
                </a:lnTo>
                <a:lnTo>
                  <a:pt x="61" y="25"/>
                </a:lnTo>
                <a:lnTo>
                  <a:pt x="34" y="28"/>
                </a:lnTo>
                <a:lnTo>
                  <a:pt x="0" y="1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94" name="Freeform 62"/>
          <p:cNvSpPr>
            <a:spLocks/>
          </p:cNvSpPr>
          <p:nvPr/>
        </p:nvSpPr>
        <p:spPr bwMode="auto">
          <a:xfrm>
            <a:off x="1949450" y="1628775"/>
            <a:ext cx="409575" cy="144463"/>
          </a:xfrm>
          <a:custGeom>
            <a:avLst/>
            <a:gdLst>
              <a:gd name="T0" fmla="*/ 0 w 290"/>
              <a:gd name="T1" fmla="*/ 19050 h 91"/>
              <a:gd name="T2" fmla="*/ 24010 w 290"/>
              <a:gd name="T3" fmla="*/ 0 h 91"/>
              <a:gd name="T4" fmla="*/ 63555 w 290"/>
              <a:gd name="T5" fmla="*/ 9525 h 91"/>
              <a:gd name="T6" fmla="*/ 84740 w 290"/>
              <a:gd name="T7" fmla="*/ 19050 h 91"/>
              <a:gd name="T8" fmla="*/ 79090 w 290"/>
              <a:gd name="T9" fmla="*/ 38100 h 91"/>
              <a:gd name="T10" fmla="*/ 125697 w 290"/>
              <a:gd name="T11" fmla="*/ 19050 h 91"/>
              <a:gd name="T12" fmla="*/ 151119 w 290"/>
              <a:gd name="T13" fmla="*/ 33338 h 91"/>
              <a:gd name="T14" fmla="*/ 129934 w 290"/>
              <a:gd name="T15" fmla="*/ 33338 h 91"/>
              <a:gd name="T16" fmla="*/ 185015 w 290"/>
              <a:gd name="T17" fmla="*/ 47625 h 91"/>
              <a:gd name="T18" fmla="*/ 125697 w 290"/>
              <a:gd name="T19" fmla="*/ 52388 h 91"/>
              <a:gd name="T20" fmla="*/ 151119 w 290"/>
              <a:gd name="T21" fmla="*/ 57150 h 91"/>
              <a:gd name="T22" fmla="*/ 134171 w 290"/>
              <a:gd name="T23" fmla="*/ 76200 h 91"/>
              <a:gd name="T24" fmla="*/ 159593 w 290"/>
              <a:gd name="T25" fmla="*/ 66675 h 91"/>
              <a:gd name="T26" fmla="*/ 189252 w 290"/>
              <a:gd name="T27" fmla="*/ 95250 h 91"/>
              <a:gd name="T28" fmla="*/ 193489 w 290"/>
              <a:gd name="T29" fmla="*/ 80963 h 91"/>
              <a:gd name="T30" fmla="*/ 264105 w 290"/>
              <a:gd name="T31" fmla="*/ 95250 h 91"/>
              <a:gd name="T32" fmla="*/ 346020 w 290"/>
              <a:gd name="T33" fmla="*/ 71438 h 91"/>
              <a:gd name="T34" fmla="*/ 408163 w 290"/>
              <a:gd name="T35" fmla="*/ 100013 h 91"/>
              <a:gd name="T36" fmla="*/ 388390 w 290"/>
              <a:gd name="T37" fmla="*/ 107950 h 91"/>
              <a:gd name="T38" fmla="*/ 395452 w 290"/>
              <a:gd name="T39" fmla="*/ 138113 h 91"/>
              <a:gd name="T40" fmla="*/ 353082 w 290"/>
              <a:gd name="T41" fmla="*/ 142875 h 91"/>
              <a:gd name="T42" fmla="*/ 314949 w 290"/>
              <a:gd name="T43" fmla="*/ 119063 h 91"/>
              <a:gd name="T44" fmla="*/ 314949 w 290"/>
              <a:gd name="T45" fmla="*/ 138113 h 91"/>
              <a:gd name="T46" fmla="*/ 295176 w 290"/>
              <a:gd name="T47" fmla="*/ 142875 h 91"/>
              <a:gd name="T48" fmla="*/ 201963 w 290"/>
              <a:gd name="T49" fmla="*/ 142875 h 91"/>
              <a:gd name="T50" fmla="*/ 193489 w 290"/>
              <a:gd name="T51" fmla="*/ 123825 h 91"/>
              <a:gd name="T52" fmla="*/ 168067 w 290"/>
              <a:gd name="T53" fmla="*/ 142875 h 91"/>
              <a:gd name="T54" fmla="*/ 142645 w 290"/>
              <a:gd name="T55" fmla="*/ 123825 h 91"/>
              <a:gd name="T56" fmla="*/ 125697 w 290"/>
              <a:gd name="T57" fmla="*/ 138113 h 91"/>
              <a:gd name="T58" fmla="*/ 87564 w 290"/>
              <a:gd name="T59" fmla="*/ 42863 h 91"/>
              <a:gd name="T60" fmla="*/ 49431 w 290"/>
              <a:gd name="T61" fmla="*/ 47625 h 91"/>
              <a:gd name="T62" fmla="*/ 0 w 290"/>
              <a:gd name="T63" fmla="*/ 1905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0"/>
              <a:gd name="T97" fmla="*/ 0 h 91"/>
              <a:gd name="T98" fmla="*/ 290 w 290"/>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0" h="91">
                <a:moveTo>
                  <a:pt x="0" y="12"/>
                </a:moveTo>
                <a:lnTo>
                  <a:pt x="17" y="0"/>
                </a:lnTo>
                <a:lnTo>
                  <a:pt x="45" y="6"/>
                </a:lnTo>
                <a:lnTo>
                  <a:pt x="60" y="12"/>
                </a:lnTo>
                <a:lnTo>
                  <a:pt x="56" y="24"/>
                </a:lnTo>
                <a:lnTo>
                  <a:pt x="89" y="12"/>
                </a:lnTo>
                <a:lnTo>
                  <a:pt x="107" y="21"/>
                </a:lnTo>
                <a:lnTo>
                  <a:pt x="92" y="21"/>
                </a:lnTo>
                <a:lnTo>
                  <a:pt x="131" y="30"/>
                </a:lnTo>
                <a:lnTo>
                  <a:pt x="89" y="33"/>
                </a:lnTo>
                <a:lnTo>
                  <a:pt x="107" y="36"/>
                </a:lnTo>
                <a:lnTo>
                  <a:pt x="95" y="48"/>
                </a:lnTo>
                <a:lnTo>
                  <a:pt x="113" y="42"/>
                </a:lnTo>
                <a:lnTo>
                  <a:pt x="134" y="60"/>
                </a:lnTo>
                <a:lnTo>
                  <a:pt x="137" y="51"/>
                </a:lnTo>
                <a:lnTo>
                  <a:pt x="187" y="60"/>
                </a:lnTo>
                <a:lnTo>
                  <a:pt x="245" y="45"/>
                </a:lnTo>
                <a:lnTo>
                  <a:pt x="289" y="63"/>
                </a:lnTo>
                <a:lnTo>
                  <a:pt x="275" y="68"/>
                </a:lnTo>
                <a:lnTo>
                  <a:pt x="280" y="87"/>
                </a:lnTo>
                <a:lnTo>
                  <a:pt x="250" y="90"/>
                </a:lnTo>
                <a:lnTo>
                  <a:pt x="223" y="75"/>
                </a:lnTo>
                <a:lnTo>
                  <a:pt x="223" y="87"/>
                </a:lnTo>
                <a:lnTo>
                  <a:pt x="209" y="90"/>
                </a:lnTo>
                <a:lnTo>
                  <a:pt x="143" y="90"/>
                </a:lnTo>
                <a:lnTo>
                  <a:pt x="137" y="78"/>
                </a:lnTo>
                <a:lnTo>
                  <a:pt x="119" y="90"/>
                </a:lnTo>
                <a:lnTo>
                  <a:pt x="101" y="78"/>
                </a:lnTo>
                <a:lnTo>
                  <a:pt x="89" y="87"/>
                </a:lnTo>
                <a:lnTo>
                  <a:pt x="62" y="27"/>
                </a:lnTo>
                <a:lnTo>
                  <a:pt x="35" y="30"/>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95" name="Freeform 63"/>
          <p:cNvSpPr>
            <a:spLocks/>
          </p:cNvSpPr>
          <p:nvPr/>
        </p:nvSpPr>
        <p:spPr bwMode="auto">
          <a:xfrm>
            <a:off x="1965325" y="1377950"/>
            <a:ext cx="260350" cy="185738"/>
          </a:xfrm>
          <a:custGeom>
            <a:avLst/>
            <a:gdLst>
              <a:gd name="T0" fmla="*/ 0 w 184"/>
              <a:gd name="T1" fmla="*/ 58738 h 117"/>
              <a:gd name="T2" fmla="*/ 62258 w 184"/>
              <a:gd name="T3" fmla="*/ 49213 h 117"/>
              <a:gd name="T4" fmla="*/ 32544 w 184"/>
              <a:gd name="T5" fmla="*/ 17463 h 117"/>
              <a:gd name="T6" fmla="*/ 82067 w 184"/>
              <a:gd name="T7" fmla="*/ 9525 h 117"/>
              <a:gd name="T8" fmla="*/ 41033 w 184"/>
              <a:gd name="T9" fmla="*/ 0 h 117"/>
              <a:gd name="T10" fmla="*/ 110366 w 184"/>
              <a:gd name="T11" fmla="*/ 14288 h 117"/>
              <a:gd name="T12" fmla="*/ 127345 w 184"/>
              <a:gd name="T13" fmla="*/ 49213 h 117"/>
              <a:gd name="T14" fmla="*/ 168379 w 184"/>
              <a:gd name="T15" fmla="*/ 49213 h 117"/>
              <a:gd name="T16" fmla="*/ 181113 w 184"/>
              <a:gd name="T17" fmla="*/ 73025 h 117"/>
              <a:gd name="T18" fmla="*/ 181113 w 184"/>
              <a:gd name="T19" fmla="*/ 53975 h 117"/>
              <a:gd name="T20" fmla="*/ 199507 w 184"/>
              <a:gd name="T21" fmla="*/ 58738 h 117"/>
              <a:gd name="T22" fmla="*/ 193848 w 184"/>
              <a:gd name="T23" fmla="*/ 73025 h 117"/>
              <a:gd name="T24" fmla="*/ 217902 w 184"/>
              <a:gd name="T25" fmla="*/ 80963 h 117"/>
              <a:gd name="T26" fmla="*/ 199507 w 184"/>
              <a:gd name="T27" fmla="*/ 104775 h 117"/>
              <a:gd name="T28" fmla="*/ 240541 w 184"/>
              <a:gd name="T29" fmla="*/ 104775 h 117"/>
              <a:gd name="T30" fmla="*/ 258935 w 184"/>
              <a:gd name="T31" fmla="*/ 120650 h 117"/>
              <a:gd name="T32" fmla="*/ 209412 w 184"/>
              <a:gd name="T33" fmla="*/ 130175 h 117"/>
              <a:gd name="T34" fmla="*/ 196677 w 184"/>
              <a:gd name="T35" fmla="*/ 152400 h 117"/>
              <a:gd name="T36" fmla="*/ 189603 w 184"/>
              <a:gd name="T37" fmla="*/ 130175 h 117"/>
              <a:gd name="T38" fmla="*/ 176868 w 184"/>
              <a:gd name="T39" fmla="*/ 184150 h 117"/>
              <a:gd name="T40" fmla="*/ 144324 w 184"/>
              <a:gd name="T41" fmla="*/ 158750 h 117"/>
              <a:gd name="T42" fmla="*/ 159889 w 184"/>
              <a:gd name="T43" fmla="*/ 184150 h 117"/>
              <a:gd name="T44" fmla="*/ 103291 w 184"/>
              <a:gd name="T45" fmla="*/ 179388 h 117"/>
              <a:gd name="T46" fmla="*/ 77822 w 184"/>
              <a:gd name="T47" fmla="*/ 166688 h 117"/>
              <a:gd name="T48" fmla="*/ 107536 w 184"/>
              <a:gd name="T49" fmla="*/ 158750 h 117"/>
              <a:gd name="T50" fmla="*/ 77822 w 184"/>
              <a:gd name="T51" fmla="*/ 158750 h 117"/>
              <a:gd name="T52" fmla="*/ 69332 w 184"/>
              <a:gd name="T53" fmla="*/ 149225 h 117"/>
              <a:gd name="T54" fmla="*/ 82067 w 184"/>
              <a:gd name="T55" fmla="*/ 149225 h 117"/>
              <a:gd name="T56" fmla="*/ 58013 w 184"/>
              <a:gd name="T57" fmla="*/ 136525 h 117"/>
              <a:gd name="T58" fmla="*/ 140080 w 184"/>
              <a:gd name="T59" fmla="*/ 120650 h 117"/>
              <a:gd name="T60" fmla="*/ 41033 w 184"/>
              <a:gd name="T61" fmla="*/ 120650 h 117"/>
              <a:gd name="T62" fmla="*/ 21224 w 184"/>
              <a:gd name="T63" fmla="*/ 107950 h 117"/>
              <a:gd name="T64" fmla="*/ 58013 w 184"/>
              <a:gd name="T65" fmla="*/ 98425 h 117"/>
              <a:gd name="T66" fmla="*/ 5660 w 184"/>
              <a:gd name="T67" fmla="*/ 80963 h 117"/>
              <a:gd name="T68" fmla="*/ 16979 w 184"/>
              <a:gd name="T69" fmla="*/ 80963 h 117"/>
              <a:gd name="T70" fmla="*/ 5660 w 184"/>
              <a:gd name="T71" fmla="*/ 68263 h 117"/>
              <a:gd name="T72" fmla="*/ 62258 w 184"/>
              <a:gd name="T73" fmla="*/ 68263 h 117"/>
              <a:gd name="T74" fmla="*/ 0 w 184"/>
              <a:gd name="T75" fmla="*/ 58738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17"/>
              <a:gd name="T116" fmla="*/ 184 w 184"/>
              <a:gd name="T117" fmla="*/ 117 h 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17">
                <a:moveTo>
                  <a:pt x="0" y="37"/>
                </a:moveTo>
                <a:lnTo>
                  <a:pt x="44" y="31"/>
                </a:lnTo>
                <a:lnTo>
                  <a:pt x="23" y="11"/>
                </a:lnTo>
                <a:lnTo>
                  <a:pt x="58" y="6"/>
                </a:lnTo>
                <a:lnTo>
                  <a:pt x="29" y="0"/>
                </a:lnTo>
                <a:lnTo>
                  <a:pt x="78" y="9"/>
                </a:lnTo>
                <a:lnTo>
                  <a:pt x="90" y="31"/>
                </a:lnTo>
                <a:lnTo>
                  <a:pt x="119" y="31"/>
                </a:lnTo>
                <a:lnTo>
                  <a:pt x="128" y="46"/>
                </a:lnTo>
                <a:lnTo>
                  <a:pt x="128" y="34"/>
                </a:lnTo>
                <a:lnTo>
                  <a:pt x="141" y="37"/>
                </a:lnTo>
                <a:lnTo>
                  <a:pt x="137" y="46"/>
                </a:lnTo>
                <a:lnTo>
                  <a:pt x="154" y="51"/>
                </a:lnTo>
                <a:lnTo>
                  <a:pt x="141" y="66"/>
                </a:lnTo>
                <a:lnTo>
                  <a:pt x="170" y="66"/>
                </a:lnTo>
                <a:lnTo>
                  <a:pt x="183" y="76"/>
                </a:lnTo>
                <a:lnTo>
                  <a:pt x="148" y="82"/>
                </a:lnTo>
                <a:lnTo>
                  <a:pt x="139" y="96"/>
                </a:lnTo>
                <a:lnTo>
                  <a:pt x="134" y="82"/>
                </a:lnTo>
                <a:lnTo>
                  <a:pt x="125" y="116"/>
                </a:lnTo>
                <a:lnTo>
                  <a:pt x="102" y="100"/>
                </a:lnTo>
                <a:lnTo>
                  <a:pt x="113" y="116"/>
                </a:lnTo>
                <a:lnTo>
                  <a:pt x="73" y="113"/>
                </a:lnTo>
                <a:lnTo>
                  <a:pt x="55" y="105"/>
                </a:lnTo>
                <a:lnTo>
                  <a:pt x="76" y="100"/>
                </a:lnTo>
                <a:lnTo>
                  <a:pt x="55" y="100"/>
                </a:lnTo>
                <a:lnTo>
                  <a:pt x="49" y="94"/>
                </a:lnTo>
                <a:lnTo>
                  <a:pt x="58" y="94"/>
                </a:lnTo>
                <a:lnTo>
                  <a:pt x="41" y="86"/>
                </a:lnTo>
                <a:lnTo>
                  <a:pt x="99" y="76"/>
                </a:lnTo>
                <a:lnTo>
                  <a:pt x="29" y="76"/>
                </a:lnTo>
                <a:lnTo>
                  <a:pt x="15" y="68"/>
                </a:lnTo>
                <a:lnTo>
                  <a:pt x="41" y="62"/>
                </a:lnTo>
                <a:lnTo>
                  <a:pt x="4" y="51"/>
                </a:lnTo>
                <a:lnTo>
                  <a:pt x="12" y="51"/>
                </a:lnTo>
                <a:lnTo>
                  <a:pt x="4" y="43"/>
                </a:lnTo>
                <a:lnTo>
                  <a:pt x="44" y="43"/>
                </a:lnTo>
                <a:lnTo>
                  <a:pt x="0" y="37"/>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96" name="Freeform 64"/>
          <p:cNvSpPr>
            <a:spLocks/>
          </p:cNvSpPr>
          <p:nvPr/>
        </p:nvSpPr>
        <p:spPr bwMode="auto">
          <a:xfrm>
            <a:off x="1965325" y="1377950"/>
            <a:ext cx="268288" cy="195263"/>
          </a:xfrm>
          <a:custGeom>
            <a:avLst/>
            <a:gdLst>
              <a:gd name="T0" fmla="*/ 0 w 190"/>
              <a:gd name="T1" fmla="*/ 61913 h 123"/>
              <a:gd name="T2" fmla="*/ 63542 w 190"/>
              <a:gd name="T3" fmla="*/ 52388 h 123"/>
              <a:gd name="T4" fmla="*/ 33889 w 190"/>
              <a:gd name="T5" fmla="*/ 19050 h 123"/>
              <a:gd name="T6" fmla="*/ 84723 w 190"/>
              <a:gd name="T7" fmla="*/ 9525 h 123"/>
              <a:gd name="T8" fmla="*/ 42361 w 190"/>
              <a:gd name="T9" fmla="*/ 0 h 123"/>
              <a:gd name="T10" fmla="*/ 114375 w 190"/>
              <a:gd name="T11" fmla="*/ 14288 h 123"/>
              <a:gd name="T12" fmla="*/ 131320 w 190"/>
              <a:gd name="T13" fmla="*/ 52388 h 123"/>
              <a:gd name="T14" fmla="*/ 173681 w 190"/>
              <a:gd name="T15" fmla="*/ 52388 h 123"/>
              <a:gd name="T16" fmla="*/ 186390 w 190"/>
              <a:gd name="T17" fmla="*/ 76200 h 123"/>
              <a:gd name="T18" fmla="*/ 186390 w 190"/>
              <a:gd name="T19" fmla="*/ 57150 h 123"/>
              <a:gd name="T20" fmla="*/ 206158 w 190"/>
              <a:gd name="T21" fmla="*/ 61913 h 123"/>
              <a:gd name="T22" fmla="*/ 199098 w 190"/>
              <a:gd name="T23" fmla="*/ 76200 h 123"/>
              <a:gd name="T24" fmla="*/ 224515 w 190"/>
              <a:gd name="T25" fmla="*/ 85725 h 123"/>
              <a:gd name="T26" fmla="*/ 206158 w 190"/>
              <a:gd name="T27" fmla="*/ 109538 h 123"/>
              <a:gd name="T28" fmla="*/ 248519 w 190"/>
              <a:gd name="T29" fmla="*/ 109538 h 123"/>
              <a:gd name="T30" fmla="*/ 266876 w 190"/>
              <a:gd name="T31" fmla="*/ 127000 h 123"/>
              <a:gd name="T32" fmla="*/ 216042 w 190"/>
              <a:gd name="T33" fmla="*/ 136525 h 123"/>
              <a:gd name="T34" fmla="*/ 203334 w 190"/>
              <a:gd name="T35" fmla="*/ 160338 h 123"/>
              <a:gd name="T36" fmla="*/ 194862 w 190"/>
              <a:gd name="T37" fmla="*/ 136525 h 123"/>
              <a:gd name="T38" fmla="*/ 182153 w 190"/>
              <a:gd name="T39" fmla="*/ 193675 h 123"/>
              <a:gd name="T40" fmla="*/ 148264 w 190"/>
              <a:gd name="T41" fmla="*/ 166688 h 123"/>
              <a:gd name="T42" fmla="*/ 165209 w 190"/>
              <a:gd name="T43" fmla="*/ 193675 h 123"/>
              <a:gd name="T44" fmla="*/ 105903 w 190"/>
              <a:gd name="T45" fmla="*/ 188913 h 123"/>
              <a:gd name="T46" fmla="*/ 80486 w 190"/>
              <a:gd name="T47" fmla="*/ 174625 h 123"/>
              <a:gd name="T48" fmla="*/ 110139 w 190"/>
              <a:gd name="T49" fmla="*/ 166688 h 123"/>
              <a:gd name="T50" fmla="*/ 80486 w 190"/>
              <a:gd name="T51" fmla="*/ 166688 h 123"/>
              <a:gd name="T52" fmla="*/ 72014 w 190"/>
              <a:gd name="T53" fmla="*/ 157163 h 123"/>
              <a:gd name="T54" fmla="*/ 84723 w 190"/>
              <a:gd name="T55" fmla="*/ 157163 h 123"/>
              <a:gd name="T56" fmla="*/ 59306 w 190"/>
              <a:gd name="T57" fmla="*/ 142875 h 123"/>
              <a:gd name="T58" fmla="*/ 144028 w 190"/>
              <a:gd name="T59" fmla="*/ 127000 h 123"/>
              <a:gd name="T60" fmla="*/ 42361 w 190"/>
              <a:gd name="T61" fmla="*/ 127000 h 123"/>
              <a:gd name="T62" fmla="*/ 21181 w 190"/>
              <a:gd name="T63" fmla="*/ 112713 h 123"/>
              <a:gd name="T64" fmla="*/ 59306 w 190"/>
              <a:gd name="T65" fmla="*/ 103188 h 123"/>
              <a:gd name="T66" fmla="*/ 5648 w 190"/>
              <a:gd name="T67" fmla="*/ 85725 h 123"/>
              <a:gd name="T68" fmla="*/ 16945 w 190"/>
              <a:gd name="T69" fmla="*/ 85725 h 123"/>
              <a:gd name="T70" fmla="*/ 5648 w 190"/>
              <a:gd name="T71" fmla="*/ 71438 h 123"/>
              <a:gd name="T72" fmla="*/ 63542 w 190"/>
              <a:gd name="T73" fmla="*/ 71438 h 123"/>
              <a:gd name="T74" fmla="*/ 0 w 190"/>
              <a:gd name="T75" fmla="*/ 61913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
              <a:gd name="T115" fmla="*/ 0 h 123"/>
              <a:gd name="T116" fmla="*/ 190 w 190"/>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 h="123">
                <a:moveTo>
                  <a:pt x="0" y="39"/>
                </a:moveTo>
                <a:lnTo>
                  <a:pt x="45" y="33"/>
                </a:lnTo>
                <a:lnTo>
                  <a:pt x="24" y="12"/>
                </a:lnTo>
                <a:lnTo>
                  <a:pt x="60" y="6"/>
                </a:lnTo>
                <a:lnTo>
                  <a:pt x="30" y="0"/>
                </a:lnTo>
                <a:lnTo>
                  <a:pt x="81" y="9"/>
                </a:lnTo>
                <a:lnTo>
                  <a:pt x="93" y="33"/>
                </a:lnTo>
                <a:lnTo>
                  <a:pt x="123" y="33"/>
                </a:lnTo>
                <a:lnTo>
                  <a:pt x="132" y="48"/>
                </a:lnTo>
                <a:lnTo>
                  <a:pt x="132" y="36"/>
                </a:lnTo>
                <a:lnTo>
                  <a:pt x="146" y="39"/>
                </a:lnTo>
                <a:lnTo>
                  <a:pt x="141" y="48"/>
                </a:lnTo>
                <a:lnTo>
                  <a:pt x="159" y="54"/>
                </a:lnTo>
                <a:lnTo>
                  <a:pt x="146" y="69"/>
                </a:lnTo>
                <a:lnTo>
                  <a:pt x="176" y="69"/>
                </a:lnTo>
                <a:lnTo>
                  <a:pt x="189" y="80"/>
                </a:lnTo>
                <a:lnTo>
                  <a:pt x="153" y="86"/>
                </a:lnTo>
                <a:lnTo>
                  <a:pt x="144" y="101"/>
                </a:lnTo>
                <a:lnTo>
                  <a:pt x="138" y="86"/>
                </a:lnTo>
                <a:lnTo>
                  <a:pt x="129" y="122"/>
                </a:lnTo>
                <a:lnTo>
                  <a:pt x="105" y="105"/>
                </a:lnTo>
                <a:lnTo>
                  <a:pt x="117" y="122"/>
                </a:lnTo>
                <a:lnTo>
                  <a:pt x="75" y="119"/>
                </a:lnTo>
                <a:lnTo>
                  <a:pt x="57" y="110"/>
                </a:lnTo>
                <a:lnTo>
                  <a:pt x="78" y="105"/>
                </a:lnTo>
                <a:lnTo>
                  <a:pt x="57" y="105"/>
                </a:lnTo>
                <a:lnTo>
                  <a:pt x="51" y="99"/>
                </a:lnTo>
                <a:lnTo>
                  <a:pt x="60" y="99"/>
                </a:lnTo>
                <a:lnTo>
                  <a:pt x="42" y="90"/>
                </a:lnTo>
                <a:lnTo>
                  <a:pt x="102" y="80"/>
                </a:lnTo>
                <a:lnTo>
                  <a:pt x="30" y="80"/>
                </a:lnTo>
                <a:lnTo>
                  <a:pt x="15" y="71"/>
                </a:lnTo>
                <a:lnTo>
                  <a:pt x="42" y="65"/>
                </a:lnTo>
                <a:lnTo>
                  <a:pt x="4" y="54"/>
                </a:lnTo>
                <a:lnTo>
                  <a:pt x="12" y="54"/>
                </a:lnTo>
                <a:lnTo>
                  <a:pt x="4" y="45"/>
                </a:lnTo>
                <a:lnTo>
                  <a:pt x="45" y="45"/>
                </a:lnTo>
                <a:lnTo>
                  <a:pt x="0" y="3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97" name="Freeform 65"/>
          <p:cNvSpPr>
            <a:spLocks/>
          </p:cNvSpPr>
          <p:nvPr/>
        </p:nvSpPr>
        <p:spPr bwMode="auto">
          <a:xfrm>
            <a:off x="1965325" y="1714500"/>
            <a:ext cx="57150" cy="34925"/>
          </a:xfrm>
          <a:custGeom>
            <a:avLst/>
            <a:gdLst>
              <a:gd name="T0" fmla="*/ 0 w 40"/>
              <a:gd name="T1" fmla="*/ 22225 h 22"/>
              <a:gd name="T2" fmla="*/ 12859 w 40"/>
              <a:gd name="T3" fmla="*/ 0 h 22"/>
              <a:gd name="T4" fmla="*/ 48578 w 40"/>
              <a:gd name="T5" fmla="*/ 3175 h 22"/>
              <a:gd name="T6" fmla="*/ 55721 w 40"/>
              <a:gd name="T7" fmla="*/ 33338 h 22"/>
              <a:gd name="T8" fmla="*/ 0 w 40"/>
              <a:gd name="T9" fmla="*/ 22225 h 22"/>
              <a:gd name="T10" fmla="*/ 0 60000 65536"/>
              <a:gd name="T11" fmla="*/ 0 60000 65536"/>
              <a:gd name="T12" fmla="*/ 0 60000 65536"/>
              <a:gd name="T13" fmla="*/ 0 60000 65536"/>
              <a:gd name="T14" fmla="*/ 0 60000 65536"/>
              <a:gd name="T15" fmla="*/ 0 w 40"/>
              <a:gd name="T16" fmla="*/ 0 h 22"/>
              <a:gd name="T17" fmla="*/ 40 w 40"/>
              <a:gd name="T18" fmla="*/ 22 h 22"/>
            </a:gdLst>
            <a:ahLst/>
            <a:cxnLst>
              <a:cxn ang="T10">
                <a:pos x="T0" y="T1"/>
              </a:cxn>
              <a:cxn ang="T11">
                <a:pos x="T2" y="T3"/>
              </a:cxn>
              <a:cxn ang="T12">
                <a:pos x="T4" y="T5"/>
              </a:cxn>
              <a:cxn ang="T13">
                <a:pos x="T6" y="T7"/>
              </a:cxn>
              <a:cxn ang="T14">
                <a:pos x="T8" y="T9"/>
              </a:cxn>
            </a:cxnLst>
            <a:rect l="T15" t="T16" r="T17" b="T18"/>
            <a:pathLst>
              <a:path w="40" h="22">
                <a:moveTo>
                  <a:pt x="0" y="14"/>
                </a:moveTo>
                <a:lnTo>
                  <a:pt x="9" y="0"/>
                </a:lnTo>
                <a:lnTo>
                  <a:pt x="34" y="2"/>
                </a:lnTo>
                <a:lnTo>
                  <a:pt x="39" y="21"/>
                </a:lnTo>
                <a:lnTo>
                  <a:pt x="0" y="1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298" name="Freeform 66"/>
          <p:cNvSpPr>
            <a:spLocks/>
          </p:cNvSpPr>
          <p:nvPr/>
        </p:nvSpPr>
        <p:spPr bwMode="auto">
          <a:xfrm>
            <a:off x="1965325" y="1714500"/>
            <a:ext cx="65088" cy="44450"/>
          </a:xfrm>
          <a:custGeom>
            <a:avLst/>
            <a:gdLst>
              <a:gd name="T0" fmla="*/ 0 w 46"/>
              <a:gd name="T1" fmla="*/ 28575 h 28"/>
              <a:gd name="T2" fmla="*/ 14150 w 46"/>
              <a:gd name="T3" fmla="*/ 0 h 28"/>
              <a:gd name="T4" fmla="*/ 55183 w 46"/>
              <a:gd name="T5" fmla="*/ 4763 h 28"/>
              <a:gd name="T6" fmla="*/ 63673 w 46"/>
              <a:gd name="T7" fmla="*/ 42863 h 28"/>
              <a:gd name="T8" fmla="*/ 0 w 46"/>
              <a:gd name="T9" fmla="*/ 28575 h 28"/>
              <a:gd name="T10" fmla="*/ 0 60000 65536"/>
              <a:gd name="T11" fmla="*/ 0 60000 65536"/>
              <a:gd name="T12" fmla="*/ 0 60000 65536"/>
              <a:gd name="T13" fmla="*/ 0 60000 65536"/>
              <a:gd name="T14" fmla="*/ 0 60000 65536"/>
              <a:gd name="T15" fmla="*/ 0 w 46"/>
              <a:gd name="T16" fmla="*/ 0 h 28"/>
              <a:gd name="T17" fmla="*/ 46 w 46"/>
              <a:gd name="T18" fmla="*/ 28 h 28"/>
            </a:gdLst>
            <a:ahLst/>
            <a:cxnLst>
              <a:cxn ang="T10">
                <a:pos x="T0" y="T1"/>
              </a:cxn>
              <a:cxn ang="T11">
                <a:pos x="T2" y="T3"/>
              </a:cxn>
              <a:cxn ang="T12">
                <a:pos x="T4" y="T5"/>
              </a:cxn>
              <a:cxn ang="T13">
                <a:pos x="T6" y="T7"/>
              </a:cxn>
              <a:cxn ang="T14">
                <a:pos x="T8" y="T9"/>
              </a:cxn>
            </a:cxnLst>
            <a:rect l="T15" t="T16" r="T17" b="T18"/>
            <a:pathLst>
              <a:path w="46" h="28">
                <a:moveTo>
                  <a:pt x="0" y="18"/>
                </a:moveTo>
                <a:lnTo>
                  <a:pt x="10" y="0"/>
                </a:lnTo>
                <a:lnTo>
                  <a:pt x="39" y="3"/>
                </a:lnTo>
                <a:lnTo>
                  <a:pt x="45" y="27"/>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299" name="Freeform 67"/>
          <p:cNvSpPr>
            <a:spLocks/>
          </p:cNvSpPr>
          <p:nvPr/>
        </p:nvSpPr>
        <p:spPr bwMode="auto">
          <a:xfrm>
            <a:off x="1971675" y="1585913"/>
            <a:ext cx="58738" cy="26987"/>
          </a:xfrm>
          <a:custGeom>
            <a:avLst/>
            <a:gdLst>
              <a:gd name="T0" fmla="*/ 0 w 42"/>
              <a:gd name="T1" fmla="*/ 9525 h 17"/>
              <a:gd name="T2" fmla="*/ 9790 w 42"/>
              <a:gd name="T3" fmla="*/ 25400 h 17"/>
              <a:gd name="T4" fmla="*/ 57339 w 42"/>
              <a:gd name="T5" fmla="*/ 9525 h 17"/>
              <a:gd name="T6" fmla="*/ 13985 w 42"/>
              <a:gd name="T7" fmla="*/ 0 h 17"/>
              <a:gd name="T8" fmla="*/ 0 w 42"/>
              <a:gd name="T9" fmla="*/ 9525 h 17"/>
              <a:gd name="T10" fmla="*/ 0 60000 65536"/>
              <a:gd name="T11" fmla="*/ 0 60000 65536"/>
              <a:gd name="T12" fmla="*/ 0 60000 65536"/>
              <a:gd name="T13" fmla="*/ 0 60000 65536"/>
              <a:gd name="T14" fmla="*/ 0 60000 65536"/>
              <a:gd name="T15" fmla="*/ 0 w 42"/>
              <a:gd name="T16" fmla="*/ 0 h 17"/>
              <a:gd name="T17" fmla="*/ 42 w 42"/>
              <a:gd name="T18" fmla="*/ 17 h 17"/>
            </a:gdLst>
            <a:ahLst/>
            <a:cxnLst>
              <a:cxn ang="T10">
                <a:pos x="T0" y="T1"/>
              </a:cxn>
              <a:cxn ang="T11">
                <a:pos x="T2" y="T3"/>
              </a:cxn>
              <a:cxn ang="T12">
                <a:pos x="T4" y="T5"/>
              </a:cxn>
              <a:cxn ang="T13">
                <a:pos x="T6" y="T7"/>
              </a:cxn>
              <a:cxn ang="T14">
                <a:pos x="T8" y="T9"/>
              </a:cxn>
            </a:cxnLst>
            <a:rect l="T15" t="T16" r="T17" b="T18"/>
            <a:pathLst>
              <a:path w="42" h="17">
                <a:moveTo>
                  <a:pt x="0" y="6"/>
                </a:moveTo>
                <a:lnTo>
                  <a:pt x="7" y="16"/>
                </a:lnTo>
                <a:lnTo>
                  <a:pt x="41" y="6"/>
                </a:lnTo>
                <a:lnTo>
                  <a:pt x="10" y="0"/>
                </a:lnTo>
                <a:lnTo>
                  <a:pt x="0" y="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00" name="Freeform 68"/>
          <p:cNvSpPr>
            <a:spLocks/>
          </p:cNvSpPr>
          <p:nvPr/>
        </p:nvSpPr>
        <p:spPr bwMode="auto">
          <a:xfrm>
            <a:off x="1971675" y="1585913"/>
            <a:ext cx="66675" cy="26987"/>
          </a:xfrm>
          <a:custGeom>
            <a:avLst/>
            <a:gdLst>
              <a:gd name="T0" fmla="*/ 0 w 48"/>
              <a:gd name="T1" fmla="*/ 11112 h 17"/>
              <a:gd name="T2" fmla="*/ 11113 w 48"/>
              <a:gd name="T3" fmla="*/ 25400 h 17"/>
              <a:gd name="T4" fmla="*/ 65286 w 48"/>
              <a:gd name="T5" fmla="*/ 11112 h 17"/>
              <a:gd name="T6" fmla="*/ 15280 w 48"/>
              <a:gd name="T7" fmla="*/ 0 h 17"/>
              <a:gd name="T8" fmla="*/ 0 w 48"/>
              <a:gd name="T9" fmla="*/ 11112 h 17"/>
              <a:gd name="T10" fmla="*/ 0 60000 65536"/>
              <a:gd name="T11" fmla="*/ 0 60000 65536"/>
              <a:gd name="T12" fmla="*/ 0 60000 65536"/>
              <a:gd name="T13" fmla="*/ 0 60000 65536"/>
              <a:gd name="T14" fmla="*/ 0 60000 65536"/>
              <a:gd name="T15" fmla="*/ 0 w 48"/>
              <a:gd name="T16" fmla="*/ 0 h 17"/>
              <a:gd name="T17" fmla="*/ 48 w 48"/>
              <a:gd name="T18" fmla="*/ 17 h 17"/>
            </a:gdLst>
            <a:ahLst/>
            <a:cxnLst>
              <a:cxn ang="T10">
                <a:pos x="T0" y="T1"/>
              </a:cxn>
              <a:cxn ang="T11">
                <a:pos x="T2" y="T3"/>
              </a:cxn>
              <a:cxn ang="T12">
                <a:pos x="T4" y="T5"/>
              </a:cxn>
              <a:cxn ang="T13">
                <a:pos x="T6" y="T7"/>
              </a:cxn>
              <a:cxn ang="T14">
                <a:pos x="T8" y="T9"/>
              </a:cxn>
            </a:cxnLst>
            <a:rect l="T15" t="T16" r="T17" b="T18"/>
            <a:pathLst>
              <a:path w="48" h="17">
                <a:moveTo>
                  <a:pt x="0" y="7"/>
                </a:moveTo>
                <a:lnTo>
                  <a:pt x="8" y="16"/>
                </a:lnTo>
                <a:lnTo>
                  <a:pt x="47" y="7"/>
                </a:lnTo>
                <a:lnTo>
                  <a:pt x="11" y="0"/>
                </a:lnTo>
                <a:lnTo>
                  <a:pt x="0" y="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01" name="Freeform 69"/>
          <p:cNvSpPr>
            <a:spLocks/>
          </p:cNvSpPr>
          <p:nvPr/>
        </p:nvSpPr>
        <p:spPr bwMode="auto">
          <a:xfrm>
            <a:off x="1979613" y="1795463"/>
            <a:ext cx="119062" cy="90487"/>
          </a:xfrm>
          <a:custGeom>
            <a:avLst/>
            <a:gdLst>
              <a:gd name="T0" fmla="*/ 0 w 84"/>
              <a:gd name="T1" fmla="*/ 11112 h 57"/>
              <a:gd name="T2" fmla="*/ 2835 w 84"/>
              <a:gd name="T3" fmla="*/ 60325 h 57"/>
              <a:gd name="T4" fmla="*/ 18426 w 84"/>
              <a:gd name="T5" fmla="*/ 63500 h 57"/>
              <a:gd name="T6" fmla="*/ 11339 w 84"/>
              <a:gd name="T7" fmla="*/ 88900 h 57"/>
              <a:gd name="T8" fmla="*/ 31183 w 84"/>
              <a:gd name="T9" fmla="*/ 88900 h 57"/>
              <a:gd name="T10" fmla="*/ 51027 w 84"/>
              <a:gd name="T11" fmla="*/ 66675 h 57"/>
              <a:gd name="T12" fmla="*/ 31183 w 84"/>
              <a:gd name="T13" fmla="*/ 60325 h 57"/>
              <a:gd name="T14" fmla="*/ 82209 w 84"/>
              <a:gd name="T15" fmla="*/ 60325 h 57"/>
              <a:gd name="T16" fmla="*/ 117645 w 84"/>
              <a:gd name="T17" fmla="*/ 3175 h 57"/>
              <a:gd name="T18" fmla="*/ 7087 w 84"/>
              <a:gd name="T19" fmla="*/ 0 h 57"/>
              <a:gd name="T20" fmla="*/ 26931 w 84"/>
              <a:gd name="T21" fmla="*/ 17462 h 57"/>
              <a:gd name="T22" fmla="*/ 0 w 84"/>
              <a:gd name="T23" fmla="*/ 11112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57"/>
              <a:gd name="T38" fmla="*/ 84 w 8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57">
                <a:moveTo>
                  <a:pt x="0" y="7"/>
                </a:moveTo>
                <a:lnTo>
                  <a:pt x="2" y="38"/>
                </a:lnTo>
                <a:lnTo>
                  <a:pt x="13" y="40"/>
                </a:lnTo>
                <a:lnTo>
                  <a:pt x="8" y="56"/>
                </a:lnTo>
                <a:lnTo>
                  <a:pt x="22" y="56"/>
                </a:lnTo>
                <a:lnTo>
                  <a:pt x="36" y="42"/>
                </a:lnTo>
                <a:lnTo>
                  <a:pt x="22" y="38"/>
                </a:lnTo>
                <a:lnTo>
                  <a:pt x="58" y="38"/>
                </a:lnTo>
                <a:lnTo>
                  <a:pt x="83" y="2"/>
                </a:lnTo>
                <a:lnTo>
                  <a:pt x="5" y="0"/>
                </a:lnTo>
                <a:lnTo>
                  <a:pt x="19" y="11"/>
                </a:lnTo>
                <a:lnTo>
                  <a:pt x="0" y="7"/>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02" name="Freeform 70"/>
          <p:cNvSpPr>
            <a:spLocks/>
          </p:cNvSpPr>
          <p:nvPr/>
        </p:nvSpPr>
        <p:spPr bwMode="auto">
          <a:xfrm>
            <a:off x="1979613" y="1795463"/>
            <a:ext cx="127000" cy="100012"/>
          </a:xfrm>
          <a:custGeom>
            <a:avLst/>
            <a:gdLst>
              <a:gd name="T0" fmla="*/ 0 w 90"/>
              <a:gd name="T1" fmla="*/ 12700 h 63"/>
              <a:gd name="T2" fmla="*/ 2822 w 90"/>
              <a:gd name="T3" fmla="*/ 66675 h 63"/>
              <a:gd name="T4" fmla="*/ 19756 w 90"/>
              <a:gd name="T5" fmla="*/ 69850 h 63"/>
              <a:gd name="T6" fmla="*/ 12700 w 90"/>
              <a:gd name="T7" fmla="*/ 98425 h 63"/>
              <a:gd name="T8" fmla="*/ 33867 w 90"/>
              <a:gd name="T9" fmla="*/ 98425 h 63"/>
              <a:gd name="T10" fmla="*/ 55033 w 90"/>
              <a:gd name="T11" fmla="*/ 74612 h 63"/>
              <a:gd name="T12" fmla="*/ 33867 w 90"/>
              <a:gd name="T13" fmla="*/ 66675 h 63"/>
              <a:gd name="T14" fmla="*/ 87489 w 90"/>
              <a:gd name="T15" fmla="*/ 66675 h 63"/>
              <a:gd name="T16" fmla="*/ 125589 w 90"/>
              <a:gd name="T17" fmla="*/ 3175 h 63"/>
              <a:gd name="T18" fmla="*/ 7056 w 90"/>
              <a:gd name="T19" fmla="*/ 0 h 63"/>
              <a:gd name="T20" fmla="*/ 28222 w 90"/>
              <a:gd name="T21" fmla="*/ 19050 h 63"/>
              <a:gd name="T22" fmla="*/ 0 w 90"/>
              <a:gd name="T23" fmla="*/ 1270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3"/>
              <a:gd name="T38" fmla="*/ 90 w 90"/>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3">
                <a:moveTo>
                  <a:pt x="0" y="8"/>
                </a:moveTo>
                <a:lnTo>
                  <a:pt x="2" y="42"/>
                </a:lnTo>
                <a:lnTo>
                  <a:pt x="14" y="44"/>
                </a:lnTo>
                <a:lnTo>
                  <a:pt x="9" y="62"/>
                </a:lnTo>
                <a:lnTo>
                  <a:pt x="24" y="62"/>
                </a:lnTo>
                <a:lnTo>
                  <a:pt x="39" y="47"/>
                </a:lnTo>
                <a:lnTo>
                  <a:pt x="24" y="42"/>
                </a:lnTo>
                <a:lnTo>
                  <a:pt x="62" y="42"/>
                </a:lnTo>
                <a:lnTo>
                  <a:pt x="89" y="2"/>
                </a:lnTo>
                <a:lnTo>
                  <a:pt x="5" y="0"/>
                </a:lnTo>
                <a:lnTo>
                  <a:pt x="20" y="12"/>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03" name="Freeform 71"/>
          <p:cNvSpPr>
            <a:spLocks/>
          </p:cNvSpPr>
          <p:nvPr/>
        </p:nvSpPr>
        <p:spPr bwMode="auto">
          <a:xfrm>
            <a:off x="2071688" y="1258888"/>
            <a:ext cx="714375" cy="414337"/>
          </a:xfrm>
          <a:custGeom>
            <a:avLst/>
            <a:gdLst>
              <a:gd name="T0" fmla="*/ 38119 w 506"/>
              <a:gd name="T1" fmla="*/ 115887 h 261"/>
              <a:gd name="T2" fmla="*/ 70590 w 506"/>
              <a:gd name="T3" fmla="*/ 120650 h 261"/>
              <a:gd name="T4" fmla="*/ 172241 w 506"/>
              <a:gd name="T5" fmla="*/ 120650 h 261"/>
              <a:gd name="T6" fmla="*/ 151063 w 506"/>
              <a:gd name="T7" fmla="*/ 134937 h 261"/>
              <a:gd name="T8" fmla="*/ 129886 w 506"/>
              <a:gd name="T9" fmla="*/ 163512 h 261"/>
              <a:gd name="T10" fmla="*/ 194830 w 506"/>
              <a:gd name="T11" fmla="*/ 163512 h 261"/>
              <a:gd name="T12" fmla="*/ 271067 w 506"/>
              <a:gd name="T13" fmla="*/ 125412 h 261"/>
              <a:gd name="T14" fmla="*/ 379777 w 506"/>
              <a:gd name="T15" fmla="*/ 134937 h 261"/>
              <a:gd name="T16" fmla="*/ 275303 w 506"/>
              <a:gd name="T17" fmla="*/ 217487 h 261"/>
              <a:gd name="T18" fmla="*/ 125651 w 506"/>
              <a:gd name="T19" fmla="*/ 176212 h 261"/>
              <a:gd name="T20" fmla="*/ 125651 w 506"/>
              <a:gd name="T21" fmla="*/ 203200 h 261"/>
              <a:gd name="T22" fmla="*/ 242831 w 506"/>
              <a:gd name="T23" fmla="*/ 255587 h 261"/>
              <a:gd name="T24" fmla="*/ 153887 w 506"/>
              <a:gd name="T25" fmla="*/ 258762 h 261"/>
              <a:gd name="T26" fmla="*/ 138357 w 506"/>
              <a:gd name="T27" fmla="*/ 293687 h 261"/>
              <a:gd name="T28" fmla="*/ 168005 w 506"/>
              <a:gd name="T29" fmla="*/ 279400 h 261"/>
              <a:gd name="T30" fmla="*/ 141181 w 506"/>
              <a:gd name="T31" fmla="*/ 315912 h 261"/>
              <a:gd name="T32" fmla="*/ 162358 w 506"/>
              <a:gd name="T33" fmla="*/ 339725 h 261"/>
              <a:gd name="T34" fmla="*/ 172241 w 506"/>
              <a:gd name="T35" fmla="*/ 347662 h 261"/>
              <a:gd name="T36" fmla="*/ 117180 w 506"/>
              <a:gd name="T37" fmla="*/ 361949 h 261"/>
              <a:gd name="T38" fmla="*/ 74826 w 506"/>
              <a:gd name="T39" fmla="*/ 379412 h 261"/>
              <a:gd name="T40" fmla="*/ 151063 w 506"/>
              <a:gd name="T41" fmla="*/ 407987 h 261"/>
              <a:gd name="T42" fmla="*/ 200477 w 506"/>
              <a:gd name="T43" fmla="*/ 398462 h 261"/>
              <a:gd name="T44" fmla="*/ 221654 w 506"/>
              <a:gd name="T45" fmla="*/ 393699 h 261"/>
              <a:gd name="T46" fmla="*/ 249890 w 506"/>
              <a:gd name="T47" fmla="*/ 412750 h 261"/>
              <a:gd name="T48" fmla="*/ 296480 w 506"/>
              <a:gd name="T49" fmla="*/ 376237 h 261"/>
              <a:gd name="T50" fmla="*/ 316245 w 506"/>
              <a:gd name="T51" fmla="*/ 347662 h 261"/>
              <a:gd name="T52" fmla="*/ 371306 w 506"/>
              <a:gd name="T53" fmla="*/ 315912 h 261"/>
              <a:gd name="T54" fmla="*/ 392483 w 506"/>
              <a:gd name="T55" fmla="*/ 296862 h 261"/>
              <a:gd name="T56" fmla="*/ 396718 w 506"/>
              <a:gd name="T57" fmla="*/ 263525 h 261"/>
              <a:gd name="T58" fmla="*/ 324716 w 506"/>
              <a:gd name="T59" fmla="*/ 246062 h 261"/>
              <a:gd name="T60" fmla="*/ 324716 w 506"/>
              <a:gd name="T61" fmla="*/ 238125 h 261"/>
              <a:gd name="T62" fmla="*/ 467309 w 506"/>
              <a:gd name="T63" fmla="*/ 217487 h 261"/>
              <a:gd name="T64" fmla="*/ 504016 w 506"/>
              <a:gd name="T65" fmla="*/ 185737 h 261"/>
              <a:gd name="T66" fmla="*/ 638137 w 506"/>
              <a:gd name="T67" fmla="*/ 111125 h 261"/>
              <a:gd name="T68" fmla="*/ 529428 w 506"/>
              <a:gd name="T69" fmla="*/ 106362 h 261"/>
              <a:gd name="T70" fmla="*/ 712963 w 506"/>
              <a:gd name="T71" fmla="*/ 60325 h 261"/>
              <a:gd name="T72" fmla="*/ 653667 w 506"/>
              <a:gd name="T73" fmla="*/ 19050 h 261"/>
              <a:gd name="T74" fmla="*/ 419307 w 506"/>
              <a:gd name="T75" fmla="*/ 0 h 261"/>
              <a:gd name="T76" fmla="*/ 392483 w 506"/>
              <a:gd name="T77" fmla="*/ 9525 h 261"/>
              <a:gd name="T78" fmla="*/ 350128 w 506"/>
              <a:gd name="T79" fmla="*/ 46037 h 261"/>
              <a:gd name="T80" fmla="*/ 271067 w 506"/>
              <a:gd name="T81" fmla="*/ 33337 h 261"/>
              <a:gd name="T82" fmla="*/ 208948 w 506"/>
              <a:gd name="T83" fmla="*/ 33337 h 261"/>
              <a:gd name="T84" fmla="*/ 249890 w 506"/>
              <a:gd name="T85" fmla="*/ 79375 h 261"/>
              <a:gd name="T86" fmla="*/ 151063 w 506"/>
              <a:gd name="T87" fmla="*/ 79375 h 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6"/>
              <a:gd name="T133" fmla="*/ 0 h 261"/>
              <a:gd name="T134" fmla="*/ 506 w 506"/>
              <a:gd name="T135" fmla="*/ 261 h 2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6" h="261">
                <a:moveTo>
                  <a:pt x="0" y="62"/>
                </a:moveTo>
                <a:lnTo>
                  <a:pt x="42" y="62"/>
                </a:lnTo>
                <a:lnTo>
                  <a:pt x="27" y="73"/>
                </a:lnTo>
                <a:lnTo>
                  <a:pt x="92" y="67"/>
                </a:lnTo>
                <a:lnTo>
                  <a:pt x="33" y="73"/>
                </a:lnTo>
                <a:lnTo>
                  <a:pt x="50" y="76"/>
                </a:lnTo>
                <a:lnTo>
                  <a:pt x="33" y="79"/>
                </a:lnTo>
                <a:lnTo>
                  <a:pt x="42" y="85"/>
                </a:lnTo>
                <a:lnTo>
                  <a:pt x="122" y="76"/>
                </a:lnTo>
                <a:lnTo>
                  <a:pt x="42" y="88"/>
                </a:lnTo>
                <a:lnTo>
                  <a:pt x="74" y="103"/>
                </a:lnTo>
                <a:lnTo>
                  <a:pt x="107" y="85"/>
                </a:lnTo>
                <a:lnTo>
                  <a:pt x="159" y="82"/>
                </a:lnTo>
                <a:lnTo>
                  <a:pt x="107" y="88"/>
                </a:lnTo>
                <a:lnTo>
                  <a:pt x="92" y="103"/>
                </a:lnTo>
                <a:lnTo>
                  <a:pt x="127" y="106"/>
                </a:lnTo>
                <a:lnTo>
                  <a:pt x="159" y="88"/>
                </a:lnTo>
                <a:lnTo>
                  <a:pt x="138" y="103"/>
                </a:lnTo>
                <a:lnTo>
                  <a:pt x="159" y="103"/>
                </a:lnTo>
                <a:lnTo>
                  <a:pt x="198" y="94"/>
                </a:lnTo>
                <a:lnTo>
                  <a:pt x="192" y="79"/>
                </a:lnTo>
                <a:lnTo>
                  <a:pt x="233" y="67"/>
                </a:lnTo>
                <a:lnTo>
                  <a:pt x="204" y="94"/>
                </a:lnTo>
                <a:lnTo>
                  <a:pt x="269" y="85"/>
                </a:lnTo>
                <a:lnTo>
                  <a:pt x="142" y="111"/>
                </a:lnTo>
                <a:lnTo>
                  <a:pt x="172" y="137"/>
                </a:lnTo>
                <a:lnTo>
                  <a:pt x="195" y="137"/>
                </a:lnTo>
                <a:lnTo>
                  <a:pt x="183" y="143"/>
                </a:lnTo>
                <a:lnTo>
                  <a:pt x="129" y="113"/>
                </a:lnTo>
                <a:lnTo>
                  <a:pt x="89" y="111"/>
                </a:lnTo>
                <a:lnTo>
                  <a:pt x="89" y="123"/>
                </a:lnTo>
                <a:lnTo>
                  <a:pt x="107" y="126"/>
                </a:lnTo>
                <a:lnTo>
                  <a:pt x="89" y="128"/>
                </a:lnTo>
                <a:lnTo>
                  <a:pt x="142" y="157"/>
                </a:lnTo>
                <a:lnTo>
                  <a:pt x="115" y="161"/>
                </a:lnTo>
                <a:lnTo>
                  <a:pt x="172" y="161"/>
                </a:lnTo>
                <a:lnTo>
                  <a:pt x="142" y="166"/>
                </a:lnTo>
                <a:lnTo>
                  <a:pt x="157" y="176"/>
                </a:lnTo>
                <a:lnTo>
                  <a:pt x="109" y="163"/>
                </a:lnTo>
                <a:lnTo>
                  <a:pt x="83" y="170"/>
                </a:lnTo>
                <a:lnTo>
                  <a:pt x="70" y="193"/>
                </a:lnTo>
                <a:lnTo>
                  <a:pt x="98" y="185"/>
                </a:lnTo>
                <a:lnTo>
                  <a:pt x="95" y="193"/>
                </a:lnTo>
                <a:lnTo>
                  <a:pt x="104" y="193"/>
                </a:lnTo>
                <a:lnTo>
                  <a:pt x="119" y="176"/>
                </a:lnTo>
                <a:lnTo>
                  <a:pt x="113" y="190"/>
                </a:lnTo>
                <a:lnTo>
                  <a:pt x="129" y="193"/>
                </a:lnTo>
                <a:lnTo>
                  <a:pt x="100" y="199"/>
                </a:lnTo>
                <a:lnTo>
                  <a:pt x="115" y="199"/>
                </a:lnTo>
                <a:lnTo>
                  <a:pt x="104" y="201"/>
                </a:lnTo>
                <a:lnTo>
                  <a:pt x="115" y="214"/>
                </a:lnTo>
                <a:lnTo>
                  <a:pt x="138" y="210"/>
                </a:lnTo>
                <a:lnTo>
                  <a:pt x="157" y="195"/>
                </a:lnTo>
                <a:lnTo>
                  <a:pt x="122" y="219"/>
                </a:lnTo>
                <a:lnTo>
                  <a:pt x="89" y="201"/>
                </a:lnTo>
                <a:lnTo>
                  <a:pt x="56" y="204"/>
                </a:lnTo>
                <a:lnTo>
                  <a:pt x="83" y="228"/>
                </a:lnTo>
                <a:lnTo>
                  <a:pt x="42" y="237"/>
                </a:lnTo>
                <a:lnTo>
                  <a:pt x="44" y="251"/>
                </a:lnTo>
                <a:lnTo>
                  <a:pt x="53" y="239"/>
                </a:lnTo>
                <a:lnTo>
                  <a:pt x="53" y="251"/>
                </a:lnTo>
                <a:lnTo>
                  <a:pt x="85" y="245"/>
                </a:lnTo>
                <a:lnTo>
                  <a:pt x="107" y="257"/>
                </a:lnTo>
                <a:lnTo>
                  <a:pt x="119" y="254"/>
                </a:lnTo>
                <a:lnTo>
                  <a:pt x="109" y="245"/>
                </a:lnTo>
                <a:lnTo>
                  <a:pt x="142" y="251"/>
                </a:lnTo>
                <a:lnTo>
                  <a:pt x="138" y="239"/>
                </a:lnTo>
                <a:lnTo>
                  <a:pt x="148" y="251"/>
                </a:lnTo>
                <a:lnTo>
                  <a:pt x="157" y="248"/>
                </a:lnTo>
                <a:lnTo>
                  <a:pt x="153" y="242"/>
                </a:lnTo>
                <a:lnTo>
                  <a:pt x="177" y="248"/>
                </a:lnTo>
                <a:lnTo>
                  <a:pt x="177" y="260"/>
                </a:lnTo>
                <a:lnTo>
                  <a:pt x="221" y="248"/>
                </a:lnTo>
                <a:lnTo>
                  <a:pt x="227" y="237"/>
                </a:lnTo>
                <a:lnTo>
                  <a:pt x="210" y="237"/>
                </a:lnTo>
                <a:lnTo>
                  <a:pt x="207" y="225"/>
                </a:lnTo>
                <a:lnTo>
                  <a:pt x="159" y="225"/>
                </a:lnTo>
                <a:lnTo>
                  <a:pt x="224" y="219"/>
                </a:lnTo>
                <a:lnTo>
                  <a:pt x="233" y="210"/>
                </a:lnTo>
                <a:lnTo>
                  <a:pt x="224" y="199"/>
                </a:lnTo>
                <a:lnTo>
                  <a:pt x="263" y="199"/>
                </a:lnTo>
                <a:lnTo>
                  <a:pt x="269" y="193"/>
                </a:lnTo>
                <a:lnTo>
                  <a:pt x="245" y="190"/>
                </a:lnTo>
                <a:lnTo>
                  <a:pt x="278" y="187"/>
                </a:lnTo>
                <a:lnTo>
                  <a:pt x="254" y="181"/>
                </a:lnTo>
                <a:lnTo>
                  <a:pt x="284" y="172"/>
                </a:lnTo>
                <a:lnTo>
                  <a:pt x="281" y="166"/>
                </a:lnTo>
                <a:lnTo>
                  <a:pt x="233" y="163"/>
                </a:lnTo>
                <a:lnTo>
                  <a:pt x="260" y="157"/>
                </a:lnTo>
                <a:lnTo>
                  <a:pt x="230" y="155"/>
                </a:lnTo>
                <a:lnTo>
                  <a:pt x="284" y="161"/>
                </a:lnTo>
                <a:lnTo>
                  <a:pt x="284" y="152"/>
                </a:lnTo>
                <a:lnTo>
                  <a:pt x="230" y="150"/>
                </a:lnTo>
                <a:lnTo>
                  <a:pt x="297" y="143"/>
                </a:lnTo>
                <a:lnTo>
                  <a:pt x="284" y="128"/>
                </a:lnTo>
                <a:lnTo>
                  <a:pt x="331" y="137"/>
                </a:lnTo>
                <a:lnTo>
                  <a:pt x="349" y="123"/>
                </a:lnTo>
                <a:lnTo>
                  <a:pt x="321" y="120"/>
                </a:lnTo>
                <a:lnTo>
                  <a:pt x="357" y="117"/>
                </a:lnTo>
                <a:lnTo>
                  <a:pt x="351" y="108"/>
                </a:lnTo>
                <a:lnTo>
                  <a:pt x="366" y="111"/>
                </a:lnTo>
                <a:lnTo>
                  <a:pt x="452" y="70"/>
                </a:lnTo>
                <a:lnTo>
                  <a:pt x="357" y="82"/>
                </a:lnTo>
                <a:lnTo>
                  <a:pt x="410" y="67"/>
                </a:lnTo>
                <a:lnTo>
                  <a:pt x="375" y="67"/>
                </a:lnTo>
                <a:lnTo>
                  <a:pt x="372" y="59"/>
                </a:lnTo>
                <a:lnTo>
                  <a:pt x="428" y="62"/>
                </a:lnTo>
                <a:lnTo>
                  <a:pt x="505" y="38"/>
                </a:lnTo>
                <a:lnTo>
                  <a:pt x="505" y="29"/>
                </a:lnTo>
                <a:lnTo>
                  <a:pt x="469" y="29"/>
                </a:lnTo>
                <a:lnTo>
                  <a:pt x="463" y="12"/>
                </a:lnTo>
                <a:lnTo>
                  <a:pt x="375" y="23"/>
                </a:lnTo>
                <a:lnTo>
                  <a:pt x="416" y="9"/>
                </a:lnTo>
                <a:lnTo>
                  <a:pt x="297" y="0"/>
                </a:lnTo>
                <a:lnTo>
                  <a:pt x="290" y="9"/>
                </a:lnTo>
                <a:lnTo>
                  <a:pt x="297" y="19"/>
                </a:lnTo>
                <a:lnTo>
                  <a:pt x="278" y="6"/>
                </a:lnTo>
                <a:lnTo>
                  <a:pt x="224" y="6"/>
                </a:lnTo>
                <a:lnTo>
                  <a:pt x="263" y="23"/>
                </a:lnTo>
                <a:lnTo>
                  <a:pt x="248" y="29"/>
                </a:lnTo>
                <a:lnTo>
                  <a:pt x="230" y="12"/>
                </a:lnTo>
                <a:lnTo>
                  <a:pt x="183" y="9"/>
                </a:lnTo>
                <a:lnTo>
                  <a:pt x="192" y="21"/>
                </a:lnTo>
                <a:lnTo>
                  <a:pt x="157" y="19"/>
                </a:lnTo>
                <a:lnTo>
                  <a:pt x="177" y="26"/>
                </a:lnTo>
                <a:lnTo>
                  <a:pt x="148" y="21"/>
                </a:lnTo>
                <a:lnTo>
                  <a:pt x="153" y="26"/>
                </a:lnTo>
                <a:lnTo>
                  <a:pt x="138" y="29"/>
                </a:lnTo>
                <a:lnTo>
                  <a:pt x="177" y="50"/>
                </a:lnTo>
                <a:lnTo>
                  <a:pt x="95" y="29"/>
                </a:lnTo>
                <a:lnTo>
                  <a:pt x="74" y="38"/>
                </a:lnTo>
                <a:lnTo>
                  <a:pt x="107" y="50"/>
                </a:lnTo>
                <a:lnTo>
                  <a:pt x="53" y="41"/>
                </a:lnTo>
                <a:lnTo>
                  <a:pt x="0" y="6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04" name="Freeform 72"/>
          <p:cNvSpPr>
            <a:spLocks/>
          </p:cNvSpPr>
          <p:nvPr/>
        </p:nvSpPr>
        <p:spPr bwMode="auto">
          <a:xfrm>
            <a:off x="2071688" y="1258888"/>
            <a:ext cx="722312" cy="423862"/>
          </a:xfrm>
          <a:custGeom>
            <a:avLst/>
            <a:gdLst>
              <a:gd name="T0" fmla="*/ 38091 w 512"/>
              <a:gd name="T1" fmla="*/ 119062 h 267"/>
              <a:gd name="T2" fmla="*/ 71949 w 512"/>
              <a:gd name="T3" fmla="*/ 123825 h 267"/>
              <a:gd name="T4" fmla="*/ 173524 w 512"/>
              <a:gd name="T5" fmla="*/ 123825 h 267"/>
              <a:gd name="T6" fmla="*/ 152363 w 512"/>
              <a:gd name="T7" fmla="*/ 138112 h 267"/>
              <a:gd name="T8" fmla="*/ 131201 w 512"/>
              <a:gd name="T9" fmla="*/ 166687 h 267"/>
              <a:gd name="T10" fmla="*/ 197507 w 512"/>
              <a:gd name="T11" fmla="*/ 166687 h 267"/>
              <a:gd name="T12" fmla="*/ 273688 w 512"/>
              <a:gd name="T13" fmla="*/ 128587 h 267"/>
              <a:gd name="T14" fmla="*/ 383728 w 512"/>
              <a:gd name="T15" fmla="*/ 138112 h 267"/>
              <a:gd name="T16" fmla="*/ 277921 w 512"/>
              <a:gd name="T17" fmla="*/ 222250 h 267"/>
              <a:gd name="T18" fmla="*/ 126969 w 512"/>
              <a:gd name="T19" fmla="*/ 180975 h 267"/>
              <a:gd name="T20" fmla="*/ 126969 w 512"/>
              <a:gd name="T21" fmla="*/ 207962 h 267"/>
              <a:gd name="T22" fmla="*/ 245473 w 512"/>
              <a:gd name="T23" fmla="*/ 261937 h 267"/>
              <a:gd name="T24" fmla="*/ 155184 w 512"/>
              <a:gd name="T25" fmla="*/ 265112 h 267"/>
              <a:gd name="T26" fmla="*/ 139666 w 512"/>
              <a:gd name="T27" fmla="*/ 300037 h 267"/>
              <a:gd name="T28" fmla="*/ 169292 w 512"/>
              <a:gd name="T29" fmla="*/ 285750 h 267"/>
              <a:gd name="T30" fmla="*/ 142487 w 512"/>
              <a:gd name="T31" fmla="*/ 323850 h 267"/>
              <a:gd name="T32" fmla="*/ 163649 w 512"/>
              <a:gd name="T33" fmla="*/ 347662 h 267"/>
              <a:gd name="T34" fmla="*/ 173524 w 512"/>
              <a:gd name="T35" fmla="*/ 355600 h 267"/>
              <a:gd name="T36" fmla="*/ 118504 w 512"/>
              <a:gd name="T37" fmla="*/ 369887 h 267"/>
              <a:gd name="T38" fmla="*/ 76181 w 512"/>
              <a:gd name="T39" fmla="*/ 388937 h 267"/>
              <a:gd name="T40" fmla="*/ 152363 w 512"/>
              <a:gd name="T41" fmla="*/ 417512 h 267"/>
              <a:gd name="T42" fmla="*/ 203150 w 512"/>
              <a:gd name="T43" fmla="*/ 407987 h 267"/>
              <a:gd name="T44" fmla="*/ 224312 w 512"/>
              <a:gd name="T45" fmla="*/ 403224 h 267"/>
              <a:gd name="T46" fmla="*/ 252527 w 512"/>
              <a:gd name="T47" fmla="*/ 422275 h 267"/>
              <a:gd name="T48" fmla="*/ 299082 w 512"/>
              <a:gd name="T49" fmla="*/ 384174 h 267"/>
              <a:gd name="T50" fmla="*/ 320244 w 512"/>
              <a:gd name="T51" fmla="*/ 355600 h 267"/>
              <a:gd name="T52" fmla="*/ 375264 w 512"/>
              <a:gd name="T53" fmla="*/ 323850 h 267"/>
              <a:gd name="T54" fmla="*/ 396425 w 512"/>
              <a:gd name="T55" fmla="*/ 303212 h 267"/>
              <a:gd name="T56" fmla="*/ 400657 w 512"/>
              <a:gd name="T57" fmla="*/ 269875 h 267"/>
              <a:gd name="T58" fmla="*/ 328708 w 512"/>
              <a:gd name="T59" fmla="*/ 252412 h 267"/>
              <a:gd name="T60" fmla="*/ 328708 w 512"/>
              <a:gd name="T61" fmla="*/ 242887 h 267"/>
              <a:gd name="T62" fmla="*/ 472606 w 512"/>
              <a:gd name="T63" fmla="*/ 222250 h 267"/>
              <a:gd name="T64" fmla="*/ 509286 w 512"/>
              <a:gd name="T65" fmla="*/ 190500 h 267"/>
              <a:gd name="T66" fmla="*/ 644720 w 512"/>
              <a:gd name="T67" fmla="*/ 114300 h 267"/>
              <a:gd name="T68" fmla="*/ 534680 w 512"/>
              <a:gd name="T69" fmla="*/ 109537 h 267"/>
              <a:gd name="T70" fmla="*/ 720901 w 512"/>
              <a:gd name="T71" fmla="*/ 61912 h 267"/>
              <a:gd name="T72" fmla="*/ 661649 w 512"/>
              <a:gd name="T73" fmla="*/ 19050 h 267"/>
              <a:gd name="T74" fmla="*/ 424640 w 512"/>
              <a:gd name="T75" fmla="*/ 0 h 267"/>
              <a:gd name="T76" fmla="*/ 396425 w 512"/>
              <a:gd name="T77" fmla="*/ 9525 h 267"/>
              <a:gd name="T78" fmla="*/ 354102 w 512"/>
              <a:gd name="T79" fmla="*/ 47625 h 267"/>
              <a:gd name="T80" fmla="*/ 273688 w 512"/>
              <a:gd name="T81" fmla="*/ 33337 h 267"/>
              <a:gd name="T82" fmla="*/ 211615 w 512"/>
              <a:gd name="T83" fmla="*/ 33337 h 267"/>
              <a:gd name="T84" fmla="*/ 252527 w 512"/>
              <a:gd name="T85" fmla="*/ 80962 h 267"/>
              <a:gd name="T86" fmla="*/ 152363 w 512"/>
              <a:gd name="T87" fmla="*/ 80962 h 2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2"/>
              <a:gd name="T133" fmla="*/ 0 h 267"/>
              <a:gd name="T134" fmla="*/ 512 w 512"/>
              <a:gd name="T135" fmla="*/ 267 h 2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2" h="267">
                <a:moveTo>
                  <a:pt x="0" y="63"/>
                </a:moveTo>
                <a:lnTo>
                  <a:pt x="42" y="63"/>
                </a:lnTo>
                <a:lnTo>
                  <a:pt x="27" y="75"/>
                </a:lnTo>
                <a:lnTo>
                  <a:pt x="93" y="69"/>
                </a:lnTo>
                <a:lnTo>
                  <a:pt x="33" y="75"/>
                </a:lnTo>
                <a:lnTo>
                  <a:pt x="51" y="78"/>
                </a:lnTo>
                <a:lnTo>
                  <a:pt x="33" y="81"/>
                </a:lnTo>
                <a:lnTo>
                  <a:pt x="42" y="87"/>
                </a:lnTo>
                <a:lnTo>
                  <a:pt x="123" y="78"/>
                </a:lnTo>
                <a:lnTo>
                  <a:pt x="42" y="90"/>
                </a:lnTo>
                <a:lnTo>
                  <a:pt x="75" y="105"/>
                </a:lnTo>
                <a:lnTo>
                  <a:pt x="108" y="87"/>
                </a:lnTo>
                <a:lnTo>
                  <a:pt x="161" y="84"/>
                </a:lnTo>
                <a:lnTo>
                  <a:pt x="108" y="90"/>
                </a:lnTo>
                <a:lnTo>
                  <a:pt x="93" y="105"/>
                </a:lnTo>
                <a:lnTo>
                  <a:pt x="129" y="108"/>
                </a:lnTo>
                <a:lnTo>
                  <a:pt x="161" y="90"/>
                </a:lnTo>
                <a:lnTo>
                  <a:pt x="140" y="105"/>
                </a:lnTo>
                <a:lnTo>
                  <a:pt x="161" y="105"/>
                </a:lnTo>
                <a:lnTo>
                  <a:pt x="200" y="96"/>
                </a:lnTo>
                <a:lnTo>
                  <a:pt x="194" y="81"/>
                </a:lnTo>
                <a:lnTo>
                  <a:pt x="236" y="69"/>
                </a:lnTo>
                <a:lnTo>
                  <a:pt x="206" y="96"/>
                </a:lnTo>
                <a:lnTo>
                  <a:pt x="272" y="87"/>
                </a:lnTo>
                <a:lnTo>
                  <a:pt x="144" y="114"/>
                </a:lnTo>
                <a:lnTo>
                  <a:pt x="174" y="140"/>
                </a:lnTo>
                <a:lnTo>
                  <a:pt x="197" y="140"/>
                </a:lnTo>
                <a:lnTo>
                  <a:pt x="185" y="146"/>
                </a:lnTo>
                <a:lnTo>
                  <a:pt x="131" y="116"/>
                </a:lnTo>
                <a:lnTo>
                  <a:pt x="90" y="114"/>
                </a:lnTo>
                <a:lnTo>
                  <a:pt x="90" y="126"/>
                </a:lnTo>
                <a:lnTo>
                  <a:pt x="108" y="129"/>
                </a:lnTo>
                <a:lnTo>
                  <a:pt x="90" y="131"/>
                </a:lnTo>
                <a:lnTo>
                  <a:pt x="144" y="161"/>
                </a:lnTo>
                <a:lnTo>
                  <a:pt x="116" y="165"/>
                </a:lnTo>
                <a:lnTo>
                  <a:pt x="174" y="165"/>
                </a:lnTo>
                <a:lnTo>
                  <a:pt x="144" y="170"/>
                </a:lnTo>
                <a:lnTo>
                  <a:pt x="159" y="180"/>
                </a:lnTo>
                <a:lnTo>
                  <a:pt x="110" y="167"/>
                </a:lnTo>
                <a:lnTo>
                  <a:pt x="84" y="174"/>
                </a:lnTo>
                <a:lnTo>
                  <a:pt x="71" y="197"/>
                </a:lnTo>
                <a:lnTo>
                  <a:pt x="99" y="189"/>
                </a:lnTo>
                <a:lnTo>
                  <a:pt x="96" y="197"/>
                </a:lnTo>
                <a:lnTo>
                  <a:pt x="105" y="197"/>
                </a:lnTo>
                <a:lnTo>
                  <a:pt x="120" y="180"/>
                </a:lnTo>
                <a:lnTo>
                  <a:pt x="114" y="194"/>
                </a:lnTo>
                <a:lnTo>
                  <a:pt x="131" y="197"/>
                </a:lnTo>
                <a:lnTo>
                  <a:pt x="101" y="204"/>
                </a:lnTo>
                <a:lnTo>
                  <a:pt x="116" y="204"/>
                </a:lnTo>
                <a:lnTo>
                  <a:pt x="105" y="206"/>
                </a:lnTo>
                <a:lnTo>
                  <a:pt x="116" y="219"/>
                </a:lnTo>
                <a:lnTo>
                  <a:pt x="140" y="215"/>
                </a:lnTo>
                <a:lnTo>
                  <a:pt x="159" y="200"/>
                </a:lnTo>
                <a:lnTo>
                  <a:pt x="123" y="224"/>
                </a:lnTo>
                <a:lnTo>
                  <a:pt x="90" y="206"/>
                </a:lnTo>
                <a:lnTo>
                  <a:pt x="57" y="209"/>
                </a:lnTo>
                <a:lnTo>
                  <a:pt x="84" y="233"/>
                </a:lnTo>
                <a:lnTo>
                  <a:pt x="42" y="242"/>
                </a:lnTo>
                <a:lnTo>
                  <a:pt x="45" y="257"/>
                </a:lnTo>
                <a:lnTo>
                  <a:pt x="54" y="245"/>
                </a:lnTo>
                <a:lnTo>
                  <a:pt x="54" y="257"/>
                </a:lnTo>
                <a:lnTo>
                  <a:pt x="86" y="251"/>
                </a:lnTo>
                <a:lnTo>
                  <a:pt x="108" y="263"/>
                </a:lnTo>
                <a:lnTo>
                  <a:pt x="120" y="260"/>
                </a:lnTo>
                <a:lnTo>
                  <a:pt x="110" y="251"/>
                </a:lnTo>
                <a:lnTo>
                  <a:pt x="144" y="257"/>
                </a:lnTo>
                <a:lnTo>
                  <a:pt x="140" y="245"/>
                </a:lnTo>
                <a:lnTo>
                  <a:pt x="150" y="257"/>
                </a:lnTo>
                <a:lnTo>
                  <a:pt x="159" y="254"/>
                </a:lnTo>
                <a:lnTo>
                  <a:pt x="155" y="248"/>
                </a:lnTo>
                <a:lnTo>
                  <a:pt x="179" y="254"/>
                </a:lnTo>
                <a:lnTo>
                  <a:pt x="179" y="266"/>
                </a:lnTo>
                <a:lnTo>
                  <a:pt x="224" y="254"/>
                </a:lnTo>
                <a:lnTo>
                  <a:pt x="230" y="242"/>
                </a:lnTo>
                <a:lnTo>
                  <a:pt x="212" y="242"/>
                </a:lnTo>
                <a:lnTo>
                  <a:pt x="209" y="230"/>
                </a:lnTo>
                <a:lnTo>
                  <a:pt x="161" y="230"/>
                </a:lnTo>
                <a:lnTo>
                  <a:pt x="227" y="224"/>
                </a:lnTo>
                <a:lnTo>
                  <a:pt x="236" y="215"/>
                </a:lnTo>
                <a:lnTo>
                  <a:pt x="227" y="204"/>
                </a:lnTo>
                <a:lnTo>
                  <a:pt x="266" y="204"/>
                </a:lnTo>
                <a:lnTo>
                  <a:pt x="272" y="197"/>
                </a:lnTo>
                <a:lnTo>
                  <a:pt x="248" y="194"/>
                </a:lnTo>
                <a:lnTo>
                  <a:pt x="281" y="191"/>
                </a:lnTo>
                <a:lnTo>
                  <a:pt x="257" y="185"/>
                </a:lnTo>
                <a:lnTo>
                  <a:pt x="287" y="176"/>
                </a:lnTo>
                <a:lnTo>
                  <a:pt x="284" y="170"/>
                </a:lnTo>
                <a:lnTo>
                  <a:pt x="236" y="167"/>
                </a:lnTo>
                <a:lnTo>
                  <a:pt x="263" y="161"/>
                </a:lnTo>
                <a:lnTo>
                  <a:pt x="233" y="159"/>
                </a:lnTo>
                <a:lnTo>
                  <a:pt x="287" y="165"/>
                </a:lnTo>
                <a:lnTo>
                  <a:pt x="287" y="155"/>
                </a:lnTo>
                <a:lnTo>
                  <a:pt x="233" y="153"/>
                </a:lnTo>
                <a:lnTo>
                  <a:pt x="301" y="146"/>
                </a:lnTo>
                <a:lnTo>
                  <a:pt x="287" y="131"/>
                </a:lnTo>
                <a:lnTo>
                  <a:pt x="335" y="140"/>
                </a:lnTo>
                <a:lnTo>
                  <a:pt x="353" y="126"/>
                </a:lnTo>
                <a:lnTo>
                  <a:pt x="325" y="123"/>
                </a:lnTo>
                <a:lnTo>
                  <a:pt x="361" y="120"/>
                </a:lnTo>
                <a:lnTo>
                  <a:pt x="355" y="111"/>
                </a:lnTo>
                <a:lnTo>
                  <a:pt x="370" y="114"/>
                </a:lnTo>
                <a:lnTo>
                  <a:pt x="457" y="72"/>
                </a:lnTo>
                <a:lnTo>
                  <a:pt x="361" y="84"/>
                </a:lnTo>
                <a:lnTo>
                  <a:pt x="415" y="69"/>
                </a:lnTo>
                <a:lnTo>
                  <a:pt x="379" y="69"/>
                </a:lnTo>
                <a:lnTo>
                  <a:pt x="376" y="60"/>
                </a:lnTo>
                <a:lnTo>
                  <a:pt x="433" y="63"/>
                </a:lnTo>
                <a:lnTo>
                  <a:pt x="511" y="39"/>
                </a:lnTo>
                <a:lnTo>
                  <a:pt x="511" y="30"/>
                </a:lnTo>
                <a:lnTo>
                  <a:pt x="475" y="30"/>
                </a:lnTo>
                <a:lnTo>
                  <a:pt x="469" y="12"/>
                </a:lnTo>
                <a:lnTo>
                  <a:pt x="379" y="24"/>
                </a:lnTo>
                <a:lnTo>
                  <a:pt x="421" y="9"/>
                </a:lnTo>
                <a:lnTo>
                  <a:pt x="301" y="0"/>
                </a:lnTo>
                <a:lnTo>
                  <a:pt x="293" y="9"/>
                </a:lnTo>
                <a:lnTo>
                  <a:pt x="301" y="19"/>
                </a:lnTo>
                <a:lnTo>
                  <a:pt x="281" y="6"/>
                </a:lnTo>
                <a:lnTo>
                  <a:pt x="227" y="6"/>
                </a:lnTo>
                <a:lnTo>
                  <a:pt x="266" y="24"/>
                </a:lnTo>
                <a:lnTo>
                  <a:pt x="251" y="30"/>
                </a:lnTo>
                <a:lnTo>
                  <a:pt x="233" y="12"/>
                </a:lnTo>
                <a:lnTo>
                  <a:pt x="185" y="9"/>
                </a:lnTo>
                <a:lnTo>
                  <a:pt x="194" y="21"/>
                </a:lnTo>
                <a:lnTo>
                  <a:pt x="159" y="19"/>
                </a:lnTo>
                <a:lnTo>
                  <a:pt x="179" y="27"/>
                </a:lnTo>
                <a:lnTo>
                  <a:pt x="150" y="21"/>
                </a:lnTo>
                <a:lnTo>
                  <a:pt x="155" y="27"/>
                </a:lnTo>
                <a:lnTo>
                  <a:pt x="140" y="30"/>
                </a:lnTo>
                <a:lnTo>
                  <a:pt x="179" y="51"/>
                </a:lnTo>
                <a:lnTo>
                  <a:pt x="96" y="30"/>
                </a:lnTo>
                <a:lnTo>
                  <a:pt x="75" y="39"/>
                </a:lnTo>
                <a:lnTo>
                  <a:pt x="108" y="51"/>
                </a:lnTo>
                <a:lnTo>
                  <a:pt x="54" y="42"/>
                </a:lnTo>
                <a:lnTo>
                  <a:pt x="0" y="6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05" name="Freeform 73"/>
          <p:cNvSpPr>
            <a:spLocks/>
          </p:cNvSpPr>
          <p:nvPr/>
        </p:nvSpPr>
        <p:spPr bwMode="auto">
          <a:xfrm>
            <a:off x="2114550" y="1804988"/>
            <a:ext cx="666750" cy="536575"/>
          </a:xfrm>
          <a:custGeom>
            <a:avLst/>
            <a:gdLst>
              <a:gd name="T0" fmla="*/ 4229 w 473"/>
              <a:gd name="T1" fmla="*/ 58738 h 338"/>
              <a:gd name="T2" fmla="*/ 77529 w 473"/>
              <a:gd name="T3" fmla="*/ 0 h 338"/>
              <a:gd name="T4" fmla="*/ 77529 w 473"/>
              <a:gd name="T5" fmla="*/ 58738 h 338"/>
              <a:gd name="T6" fmla="*/ 116998 w 473"/>
              <a:gd name="T7" fmla="*/ 125413 h 338"/>
              <a:gd name="T8" fmla="*/ 119818 w 473"/>
              <a:gd name="T9" fmla="*/ 133350 h 338"/>
              <a:gd name="T10" fmla="*/ 95854 w 473"/>
              <a:gd name="T11" fmla="*/ 87312 h 338"/>
              <a:gd name="T12" fmla="*/ 98673 w 473"/>
              <a:gd name="T13" fmla="*/ 46037 h 338"/>
              <a:gd name="T14" fmla="*/ 104312 w 473"/>
              <a:gd name="T15" fmla="*/ 41275 h 338"/>
              <a:gd name="T16" fmla="*/ 116998 w 473"/>
              <a:gd name="T17" fmla="*/ 23812 h 338"/>
              <a:gd name="T18" fmla="*/ 169154 w 473"/>
              <a:gd name="T19" fmla="*/ 3175 h 338"/>
              <a:gd name="T20" fmla="*/ 200166 w 473"/>
              <a:gd name="T21" fmla="*/ 33338 h 338"/>
              <a:gd name="T22" fmla="*/ 211443 w 473"/>
              <a:gd name="T23" fmla="*/ 93662 h 338"/>
              <a:gd name="T24" fmla="*/ 253732 w 473"/>
              <a:gd name="T25" fmla="*/ 77787 h 338"/>
              <a:gd name="T26" fmla="*/ 345357 w 473"/>
              <a:gd name="T27" fmla="*/ 63500 h 338"/>
              <a:gd name="T28" fmla="*/ 349586 w 473"/>
              <a:gd name="T29" fmla="*/ 106363 h 338"/>
              <a:gd name="T30" fmla="*/ 370730 w 473"/>
              <a:gd name="T31" fmla="*/ 115888 h 338"/>
              <a:gd name="T32" fmla="*/ 410199 w 473"/>
              <a:gd name="T33" fmla="*/ 106363 h 338"/>
              <a:gd name="T34" fmla="*/ 436982 w 473"/>
              <a:gd name="T35" fmla="*/ 130175 h 338"/>
              <a:gd name="T36" fmla="*/ 452488 w 473"/>
              <a:gd name="T37" fmla="*/ 133350 h 338"/>
              <a:gd name="T38" fmla="*/ 469403 w 473"/>
              <a:gd name="T39" fmla="*/ 142875 h 338"/>
              <a:gd name="T40" fmla="*/ 501825 w 473"/>
              <a:gd name="T41" fmla="*/ 157162 h 338"/>
              <a:gd name="T42" fmla="*/ 499005 w 473"/>
              <a:gd name="T43" fmla="*/ 180975 h 338"/>
              <a:gd name="T44" fmla="*/ 510282 w 473"/>
              <a:gd name="T45" fmla="*/ 176212 h 338"/>
              <a:gd name="T46" fmla="*/ 494776 w 473"/>
              <a:gd name="T47" fmla="*/ 204788 h 338"/>
              <a:gd name="T48" fmla="*/ 499005 w 473"/>
              <a:gd name="T49" fmla="*/ 222250 h 338"/>
              <a:gd name="T50" fmla="*/ 501825 w 473"/>
              <a:gd name="T51" fmla="*/ 250825 h 338"/>
              <a:gd name="T52" fmla="*/ 586402 w 473"/>
              <a:gd name="T53" fmla="*/ 274637 h 338"/>
              <a:gd name="T54" fmla="*/ 627281 w 473"/>
              <a:gd name="T55" fmla="*/ 312737 h 338"/>
              <a:gd name="T56" fmla="*/ 665340 w 473"/>
              <a:gd name="T57" fmla="*/ 334962 h 338"/>
              <a:gd name="T58" fmla="*/ 639967 w 473"/>
              <a:gd name="T59" fmla="*/ 347662 h 338"/>
              <a:gd name="T60" fmla="*/ 639967 w 473"/>
              <a:gd name="T61" fmla="*/ 385762 h 338"/>
              <a:gd name="T62" fmla="*/ 614594 w 473"/>
              <a:gd name="T63" fmla="*/ 407988 h 338"/>
              <a:gd name="T64" fmla="*/ 510282 w 473"/>
              <a:gd name="T65" fmla="*/ 347662 h 338"/>
              <a:gd name="T66" fmla="*/ 520150 w 473"/>
              <a:gd name="T67" fmla="*/ 385762 h 338"/>
              <a:gd name="T68" fmla="*/ 544113 w 473"/>
              <a:gd name="T69" fmla="*/ 412750 h 338"/>
              <a:gd name="T70" fmla="*/ 582173 w 473"/>
              <a:gd name="T71" fmla="*/ 441325 h 338"/>
              <a:gd name="T72" fmla="*/ 590631 w 473"/>
              <a:gd name="T73" fmla="*/ 506413 h 338"/>
              <a:gd name="T74" fmla="*/ 561029 w 473"/>
              <a:gd name="T75" fmla="*/ 534988 h 338"/>
              <a:gd name="T76" fmla="*/ 418657 w 473"/>
              <a:gd name="T77" fmla="*/ 469900 h 338"/>
              <a:gd name="T78" fmla="*/ 397513 w 473"/>
              <a:gd name="T79" fmla="*/ 450850 h 338"/>
              <a:gd name="T80" fmla="*/ 358043 w 473"/>
              <a:gd name="T81" fmla="*/ 412750 h 338"/>
              <a:gd name="T82" fmla="*/ 336899 w 473"/>
              <a:gd name="T83" fmla="*/ 422275 h 338"/>
              <a:gd name="T84" fmla="*/ 277695 w 473"/>
              <a:gd name="T85" fmla="*/ 422275 h 338"/>
              <a:gd name="T86" fmla="*/ 387645 w 473"/>
              <a:gd name="T87" fmla="*/ 392112 h 338"/>
              <a:gd name="T88" fmla="*/ 410199 w 473"/>
              <a:gd name="T89" fmla="*/ 312737 h 338"/>
              <a:gd name="T90" fmla="*/ 353814 w 473"/>
              <a:gd name="T91" fmla="*/ 241300 h 338"/>
              <a:gd name="T92" fmla="*/ 311526 w 473"/>
              <a:gd name="T93" fmla="*/ 250825 h 338"/>
              <a:gd name="T94" fmla="*/ 332670 w 473"/>
              <a:gd name="T95" fmla="*/ 219075 h 338"/>
              <a:gd name="T96" fmla="*/ 286153 w 473"/>
              <a:gd name="T97" fmla="*/ 176212 h 338"/>
              <a:gd name="T98" fmla="*/ 262189 w 473"/>
              <a:gd name="T99" fmla="*/ 190500 h 338"/>
              <a:gd name="T100" fmla="*/ 211443 w 473"/>
              <a:gd name="T101" fmla="*/ 200025 h 338"/>
              <a:gd name="T102" fmla="*/ 12687 w 473"/>
              <a:gd name="T103" fmla="*/ 133350 h 338"/>
              <a:gd name="T104" fmla="*/ 0 w 473"/>
              <a:gd name="T105" fmla="*/ 120650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3"/>
              <a:gd name="T160" fmla="*/ 0 h 338"/>
              <a:gd name="T161" fmla="*/ 473 w 47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3" h="338">
                <a:moveTo>
                  <a:pt x="0" y="76"/>
                </a:moveTo>
                <a:lnTo>
                  <a:pt x="3" y="37"/>
                </a:lnTo>
                <a:lnTo>
                  <a:pt x="24" y="11"/>
                </a:lnTo>
                <a:lnTo>
                  <a:pt x="55" y="0"/>
                </a:lnTo>
                <a:lnTo>
                  <a:pt x="83" y="2"/>
                </a:lnTo>
                <a:lnTo>
                  <a:pt x="55" y="37"/>
                </a:lnTo>
                <a:lnTo>
                  <a:pt x="62" y="59"/>
                </a:lnTo>
                <a:lnTo>
                  <a:pt x="83" y="79"/>
                </a:lnTo>
                <a:lnTo>
                  <a:pt x="55" y="87"/>
                </a:lnTo>
                <a:lnTo>
                  <a:pt x="85" y="84"/>
                </a:lnTo>
                <a:lnTo>
                  <a:pt x="85" y="70"/>
                </a:lnTo>
                <a:lnTo>
                  <a:pt x="68" y="55"/>
                </a:lnTo>
                <a:lnTo>
                  <a:pt x="85" y="44"/>
                </a:lnTo>
                <a:lnTo>
                  <a:pt x="70" y="29"/>
                </a:lnTo>
                <a:lnTo>
                  <a:pt x="100" y="35"/>
                </a:lnTo>
                <a:lnTo>
                  <a:pt x="74" y="26"/>
                </a:lnTo>
                <a:lnTo>
                  <a:pt x="104" y="26"/>
                </a:lnTo>
                <a:lnTo>
                  <a:pt x="83" y="15"/>
                </a:lnTo>
                <a:lnTo>
                  <a:pt x="106" y="15"/>
                </a:lnTo>
                <a:lnTo>
                  <a:pt x="120" y="2"/>
                </a:lnTo>
                <a:lnTo>
                  <a:pt x="142" y="2"/>
                </a:lnTo>
                <a:lnTo>
                  <a:pt x="142" y="21"/>
                </a:lnTo>
                <a:lnTo>
                  <a:pt x="157" y="26"/>
                </a:lnTo>
                <a:lnTo>
                  <a:pt x="150" y="59"/>
                </a:lnTo>
                <a:lnTo>
                  <a:pt x="168" y="40"/>
                </a:lnTo>
                <a:lnTo>
                  <a:pt x="180" y="49"/>
                </a:lnTo>
                <a:lnTo>
                  <a:pt x="203" y="35"/>
                </a:lnTo>
                <a:lnTo>
                  <a:pt x="245" y="40"/>
                </a:lnTo>
                <a:lnTo>
                  <a:pt x="260" y="59"/>
                </a:lnTo>
                <a:lnTo>
                  <a:pt x="248" y="67"/>
                </a:lnTo>
                <a:lnTo>
                  <a:pt x="275" y="64"/>
                </a:lnTo>
                <a:lnTo>
                  <a:pt x="263" y="73"/>
                </a:lnTo>
                <a:lnTo>
                  <a:pt x="280" y="79"/>
                </a:lnTo>
                <a:lnTo>
                  <a:pt x="291" y="67"/>
                </a:lnTo>
                <a:lnTo>
                  <a:pt x="306" y="73"/>
                </a:lnTo>
                <a:lnTo>
                  <a:pt x="310" y="82"/>
                </a:lnTo>
                <a:lnTo>
                  <a:pt x="297" y="84"/>
                </a:lnTo>
                <a:lnTo>
                  <a:pt x="321" y="84"/>
                </a:lnTo>
                <a:lnTo>
                  <a:pt x="319" y="96"/>
                </a:lnTo>
                <a:lnTo>
                  <a:pt x="333" y="90"/>
                </a:lnTo>
                <a:lnTo>
                  <a:pt x="325" y="99"/>
                </a:lnTo>
                <a:lnTo>
                  <a:pt x="356" y="99"/>
                </a:lnTo>
                <a:lnTo>
                  <a:pt x="340" y="114"/>
                </a:lnTo>
                <a:lnTo>
                  <a:pt x="354" y="114"/>
                </a:lnTo>
                <a:lnTo>
                  <a:pt x="348" y="120"/>
                </a:lnTo>
                <a:lnTo>
                  <a:pt x="362" y="111"/>
                </a:lnTo>
                <a:lnTo>
                  <a:pt x="377" y="120"/>
                </a:lnTo>
                <a:lnTo>
                  <a:pt x="351" y="129"/>
                </a:lnTo>
                <a:lnTo>
                  <a:pt x="389" y="138"/>
                </a:lnTo>
                <a:lnTo>
                  <a:pt x="354" y="140"/>
                </a:lnTo>
                <a:lnTo>
                  <a:pt x="371" y="146"/>
                </a:lnTo>
                <a:lnTo>
                  <a:pt x="356" y="158"/>
                </a:lnTo>
                <a:lnTo>
                  <a:pt x="398" y="176"/>
                </a:lnTo>
                <a:lnTo>
                  <a:pt x="416" y="173"/>
                </a:lnTo>
                <a:lnTo>
                  <a:pt x="428" y="198"/>
                </a:lnTo>
                <a:lnTo>
                  <a:pt x="445" y="197"/>
                </a:lnTo>
                <a:lnTo>
                  <a:pt x="442" y="204"/>
                </a:lnTo>
                <a:lnTo>
                  <a:pt x="472" y="211"/>
                </a:lnTo>
                <a:lnTo>
                  <a:pt x="469" y="222"/>
                </a:lnTo>
                <a:lnTo>
                  <a:pt x="454" y="219"/>
                </a:lnTo>
                <a:lnTo>
                  <a:pt x="463" y="228"/>
                </a:lnTo>
                <a:lnTo>
                  <a:pt x="454" y="243"/>
                </a:lnTo>
                <a:lnTo>
                  <a:pt x="439" y="234"/>
                </a:lnTo>
                <a:lnTo>
                  <a:pt x="436" y="257"/>
                </a:lnTo>
                <a:lnTo>
                  <a:pt x="383" y="217"/>
                </a:lnTo>
                <a:lnTo>
                  <a:pt x="362" y="219"/>
                </a:lnTo>
                <a:lnTo>
                  <a:pt x="380" y="232"/>
                </a:lnTo>
                <a:lnTo>
                  <a:pt x="369" y="243"/>
                </a:lnTo>
                <a:lnTo>
                  <a:pt x="377" y="241"/>
                </a:lnTo>
                <a:lnTo>
                  <a:pt x="386" y="260"/>
                </a:lnTo>
                <a:lnTo>
                  <a:pt x="416" y="266"/>
                </a:lnTo>
                <a:lnTo>
                  <a:pt x="413" y="278"/>
                </a:lnTo>
                <a:lnTo>
                  <a:pt x="425" y="293"/>
                </a:lnTo>
                <a:lnTo>
                  <a:pt x="419" y="319"/>
                </a:lnTo>
                <a:lnTo>
                  <a:pt x="348" y="290"/>
                </a:lnTo>
                <a:lnTo>
                  <a:pt x="398" y="337"/>
                </a:lnTo>
                <a:lnTo>
                  <a:pt x="310" y="308"/>
                </a:lnTo>
                <a:lnTo>
                  <a:pt x="297" y="296"/>
                </a:lnTo>
                <a:lnTo>
                  <a:pt x="310" y="293"/>
                </a:lnTo>
                <a:lnTo>
                  <a:pt x="282" y="284"/>
                </a:lnTo>
                <a:lnTo>
                  <a:pt x="275" y="266"/>
                </a:lnTo>
                <a:lnTo>
                  <a:pt x="254" y="260"/>
                </a:lnTo>
                <a:lnTo>
                  <a:pt x="254" y="272"/>
                </a:lnTo>
                <a:lnTo>
                  <a:pt x="239" y="266"/>
                </a:lnTo>
                <a:lnTo>
                  <a:pt x="218" y="275"/>
                </a:lnTo>
                <a:lnTo>
                  <a:pt x="197" y="266"/>
                </a:lnTo>
                <a:lnTo>
                  <a:pt x="209" y="247"/>
                </a:lnTo>
                <a:lnTo>
                  <a:pt x="275" y="247"/>
                </a:lnTo>
                <a:lnTo>
                  <a:pt x="257" y="226"/>
                </a:lnTo>
                <a:lnTo>
                  <a:pt x="291" y="197"/>
                </a:lnTo>
                <a:lnTo>
                  <a:pt x="266" y="154"/>
                </a:lnTo>
                <a:lnTo>
                  <a:pt x="251" y="152"/>
                </a:lnTo>
                <a:lnTo>
                  <a:pt x="260" y="143"/>
                </a:lnTo>
                <a:lnTo>
                  <a:pt x="221" y="158"/>
                </a:lnTo>
                <a:lnTo>
                  <a:pt x="218" y="143"/>
                </a:lnTo>
                <a:lnTo>
                  <a:pt x="236" y="138"/>
                </a:lnTo>
                <a:lnTo>
                  <a:pt x="206" y="123"/>
                </a:lnTo>
                <a:lnTo>
                  <a:pt x="203" y="111"/>
                </a:lnTo>
                <a:lnTo>
                  <a:pt x="177" y="102"/>
                </a:lnTo>
                <a:lnTo>
                  <a:pt x="186" y="120"/>
                </a:lnTo>
                <a:lnTo>
                  <a:pt x="135" y="114"/>
                </a:lnTo>
                <a:lnTo>
                  <a:pt x="150" y="126"/>
                </a:lnTo>
                <a:lnTo>
                  <a:pt x="30" y="108"/>
                </a:lnTo>
                <a:lnTo>
                  <a:pt x="9" y="84"/>
                </a:lnTo>
                <a:lnTo>
                  <a:pt x="47" y="87"/>
                </a:lnTo>
                <a:lnTo>
                  <a:pt x="0" y="7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06" name="Freeform 74"/>
          <p:cNvSpPr>
            <a:spLocks/>
          </p:cNvSpPr>
          <p:nvPr/>
        </p:nvSpPr>
        <p:spPr bwMode="auto">
          <a:xfrm>
            <a:off x="2114550" y="1804988"/>
            <a:ext cx="674688" cy="546100"/>
          </a:xfrm>
          <a:custGeom>
            <a:avLst/>
            <a:gdLst>
              <a:gd name="T0" fmla="*/ 4226 w 479"/>
              <a:gd name="T1" fmla="*/ 60325 h 344"/>
              <a:gd name="T2" fmla="*/ 78878 w 479"/>
              <a:gd name="T3" fmla="*/ 0 h 344"/>
              <a:gd name="T4" fmla="*/ 78878 w 479"/>
              <a:gd name="T5" fmla="*/ 60325 h 344"/>
              <a:gd name="T6" fmla="*/ 118317 w 479"/>
              <a:gd name="T7" fmla="*/ 127000 h 344"/>
              <a:gd name="T8" fmla="*/ 121134 w 479"/>
              <a:gd name="T9" fmla="*/ 136525 h 344"/>
              <a:gd name="T10" fmla="*/ 97189 w 479"/>
              <a:gd name="T11" fmla="*/ 88900 h 344"/>
              <a:gd name="T12" fmla="*/ 100006 w 479"/>
              <a:gd name="T13" fmla="*/ 47625 h 344"/>
              <a:gd name="T14" fmla="*/ 105640 w 479"/>
              <a:gd name="T15" fmla="*/ 41275 h 344"/>
              <a:gd name="T16" fmla="*/ 118317 w 479"/>
              <a:gd name="T17" fmla="*/ 23812 h 344"/>
              <a:gd name="T18" fmla="*/ 171841 w 479"/>
              <a:gd name="T19" fmla="*/ 3175 h 344"/>
              <a:gd name="T20" fmla="*/ 202829 w 479"/>
              <a:gd name="T21" fmla="*/ 33338 h 344"/>
              <a:gd name="T22" fmla="*/ 214097 w 479"/>
              <a:gd name="T23" fmla="*/ 95250 h 344"/>
              <a:gd name="T24" fmla="*/ 256353 w 479"/>
              <a:gd name="T25" fmla="*/ 79375 h 344"/>
              <a:gd name="T26" fmla="*/ 349317 w 479"/>
              <a:gd name="T27" fmla="*/ 65088 h 344"/>
              <a:gd name="T28" fmla="*/ 353542 w 479"/>
              <a:gd name="T29" fmla="*/ 107950 h 344"/>
              <a:gd name="T30" fmla="*/ 374670 w 479"/>
              <a:gd name="T31" fmla="*/ 117475 h 344"/>
              <a:gd name="T32" fmla="*/ 415518 w 479"/>
              <a:gd name="T33" fmla="*/ 107950 h 344"/>
              <a:gd name="T34" fmla="*/ 442280 w 479"/>
              <a:gd name="T35" fmla="*/ 131763 h 344"/>
              <a:gd name="T36" fmla="*/ 457774 w 479"/>
              <a:gd name="T37" fmla="*/ 136525 h 344"/>
              <a:gd name="T38" fmla="*/ 474676 w 479"/>
              <a:gd name="T39" fmla="*/ 146050 h 344"/>
              <a:gd name="T40" fmla="*/ 508481 w 479"/>
              <a:gd name="T41" fmla="*/ 160337 h 344"/>
              <a:gd name="T42" fmla="*/ 505664 w 479"/>
              <a:gd name="T43" fmla="*/ 184150 h 344"/>
              <a:gd name="T44" fmla="*/ 516932 w 479"/>
              <a:gd name="T45" fmla="*/ 179387 h 344"/>
              <a:gd name="T46" fmla="*/ 500030 w 479"/>
              <a:gd name="T47" fmla="*/ 207963 h 344"/>
              <a:gd name="T48" fmla="*/ 505664 w 479"/>
              <a:gd name="T49" fmla="*/ 227013 h 344"/>
              <a:gd name="T50" fmla="*/ 508481 w 479"/>
              <a:gd name="T51" fmla="*/ 255588 h 344"/>
              <a:gd name="T52" fmla="*/ 592993 w 479"/>
              <a:gd name="T53" fmla="*/ 279400 h 344"/>
              <a:gd name="T54" fmla="*/ 635249 w 479"/>
              <a:gd name="T55" fmla="*/ 317500 h 344"/>
              <a:gd name="T56" fmla="*/ 673279 w 479"/>
              <a:gd name="T57" fmla="*/ 341312 h 344"/>
              <a:gd name="T58" fmla="*/ 647926 w 479"/>
              <a:gd name="T59" fmla="*/ 354012 h 344"/>
              <a:gd name="T60" fmla="*/ 647926 w 479"/>
              <a:gd name="T61" fmla="*/ 392112 h 344"/>
              <a:gd name="T62" fmla="*/ 622572 w 479"/>
              <a:gd name="T63" fmla="*/ 415925 h 344"/>
              <a:gd name="T64" fmla="*/ 516932 w 479"/>
              <a:gd name="T65" fmla="*/ 354012 h 344"/>
              <a:gd name="T66" fmla="*/ 526792 w 479"/>
              <a:gd name="T67" fmla="*/ 392112 h 344"/>
              <a:gd name="T68" fmla="*/ 550737 w 479"/>
              <a:gd name="T69" fmla="*/ 420688 h 344"/>
              <a:gd name="T70" fmla="*/ 588767 w 479"/>
              <a:gd name="T71" fmla="*/ 449263 h 344"/>
              <a:gd name="T72" fmla="*/ 597219 w 479"/>
              <a:gd name="T73" fmla="*/ 515938 h 344"/>
              <a:gd name="T74" fmla="*/ 567639 w 479"/>
              <a:gd name="T75" fmla="*/ 544513 h 344"/>
              <a:gd name="T76" fmla="*/ 423969 w 479"/>
              <a:gd name="T77" fmla="*/ 477838 h 344"/>
              <a:gd name="T78" fmla="*/ 402841 w 479"/>
              <a:gd name="T79" fmla="*/ 458788 h 344"/>
              <a:gd name="T80" fmla="*/ 361993 w 479"/>
              <a:gd name="T81" fmla="*/ 420688 h 344"/>
              <a:gd name="T82" fmla="*/ 340865 w 479"/>
              <a:gd name="T83" fmla="*/ 430213 h 344"/>
              <a:gd name="T84" fmla="*/ 281707 w 479"/>
              <a:gd name="T85" fmla="*/ 430213 h 344"/>
              <a:gd name="T86" fmla="*/ 391573 w 479"/>
              <a:gd name="T87" fmla="*/ 398462 h 344"/>
              <a:gd name="T88" fmla="*/ 415518 w 479"/>
              <a:gd name="T89" fmla="*/ 317500 h 344"/>
              <a:gd name="T90" fmla="*/ 357768 w 479"/>
              <a:gd name="T91" fmla="*/ 246063 h 344"/>
              <a:gd name="T92" fmla="*/ 315512 w 479"/>
              <a:gd name="T93" fmla="*/ 255588 h 344"/>
              <a:gd name="T94" fmla="*/ 336640 w 479"/>
              <a:gd name="T95" fmla="*/ 222250 h 344"/>
              <a:gd name="T96" fmla="*/ 290158 w 479"/>
              <a:gd name="T97" fmla="*/ 179387 h 344"/>
              <a:gd name="T98" fmla="*/ 264804 w 479"/>
              <a:gd name="T99" fmla="*/ 193675 h 344"/>
              <a:gd name="T100" fmla="*/ 214097 w 479"/>
              <a:gd name="T101" fmla="*/ 203200 h 344"/>
              <a:gd name="T102" fmla="*/ 12677 w 479"/>
              <a:gd name="T103" fmla="*/ 136525 h 344"/>
              <a:gd name="T104" fmla="*/ 0 w 479"/>
              <a:gd name="T105" fmla="*/ 122238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9"/>
              <a:gd name="T160" fmla="*/ 0 h 344"/>
              <a:gd name="T161" fmla="*/ 479 w 479"/>
              <a:gd name="T162" fmla="*/ 344 h 3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9" h="344">
                <a:moveTo>
                  <a:pt x="0" y="77"/>
                </a:moveTo>
                <a:lnTo>
                  <a:pt x="3" y="38"/>
                </a:lnTo>
                <a:lnTo>
                  <a:pt x="24" y="11"/>
                </a:lnTo>
                <a:lnTo>
                  <a:pt x="56" y="0"/>
                </a:lnTo>
                <a:lnTo>
                  <a:pt x="84" y="2"/>
                </a:lnTo>
                <a:lnTo>
                  <a:pt x="56" y="38"/>
                </a:lnTo>
                <a:lnTo>
                  <a:pt x="63" y="60"/>
                </a:lnTo>
                <a:lnTo>
                  <a:pt x="84" y="80"/>
                </a:lnTo>
                <a:lnTo>
                  <a:pt x="56" y="89"/>
                </a:lnTo>
                <a:lnTo>
                  <a:pt x="86" y="86"/>
                </a:lnTo>
                <a:lnTo>
                  <a:pt x="86" y="71"/>
                </a:lnTo>
                <a:lnTo>
                  <a:pt x="69" y="56"/>
                </a:lnTo>
                <a:lnTo>
                  <a:pt x="86" y="45"/>
                </a:lnTo>
                <a:lnTo>
                  <a:pt x="71" y="30"/>
                </a:lnTo>
                <a:lnTo>
                  <a:pt x="101" y="36"/>
                </a:lnTo>
                <a:lnTo>
                  <a:pt x="75" y="26"/>
                </a:lnTo>
                <a:lnTo>
                  <a:pt x="105" y="26"/>
                </a:lnTo>
                <a:lnTo>
                  <a:pt x="84" y="15"/>
                </a:lnTo>
                <a:lnTo>
                  <a:pt x="107" y="15"/>
                </a:lnTo>
                <a:lnTo>
                  <a:pt x="122" y="2"/>
                </a:lnTo>
                <a:lnTo>
                  <a:pt x="144" y="2"/>
                </a:lnTo>
                <a:lnTo>
                  <a:pt x="144" y="21"/>
                </a:lnTo>
                <a:lnTo>
                  <a:pt x="159" y="26"/>
                </a:lnTo>
                <a:lnTo>
                  <a:pt x="152" y="60"/>
                </a:lnTo>
                <a:lnTo>
                  <a:pt x="170" y="41"/>
                </a:lnTo>
                <a:lnTo>
                  <a:pt x="182" y="50"/>
                </a:lnTo>
                <a:lnTo>
                  <a:pt x="206" y="36"/>
                </a:lnTo>
                <a:lnTo>
                  <a:pt x="248" y="41"/>
                </a:lnTo>
                <a:lnTo>
                  <a:pt x="263" y="60"/>
                </a:lnTo>
                <a:lnTo>
                  <a:pt x="251" y="68"/>
                </a:lnTo>
                <a:lnTo>
                  <a:pt x="278" y="65"/>
                </a:lnTo>
                <a:lnTo>
                  <a:pt x="266" y="74"/>
                </a:lnTo>
                <a:lnTo>
                  <a:pt x="284" y="80"/>
                </a:lnTo>
                <a:lnTo>
                  <a:pt x="295" y="68"/>
                </a:lnTo>
                <a:lnTo>
                  <a:pt x="310" y="74"/>
                </a:lnTo>
                <a:lnTo>
                  <a:pt x="314" y="83"/>
                </a:lnTo>
                <a:lnTo>
                  <a:pt x="301" y="86"/>
                </a:lnTo>
                <a:lnTo>
                  <a:pt x="325" y="86"/>
                </a:lnTo>
                <a:lnTo>
                  <a:pt x="323" y="98"/>
                </a:lnTo>
                <a:lnTo>
                  <a:pt x="337" y="92"/>
                </a:lnTo>
                <a:lnTo>
                  <a:pt x="329" y="101"/>
                </a:lnTo>
                <a:lnTo>
                  <a:pt x="361" y="101"/>
                </a:lnTo>
                <a:lnTo>
                  <a:pt x="344" y="116"/>
                </a:lnTo>
                <a:lnTo>
                  <a:pt x="359" y="116"/>
                </a:lnTo>
                <a:lnTo>
                  <a:pt x="352" y="122"/>
                </a:lnTo>
                <a:lnTo>
                  <a:pt x="367" y="113"/>
                </a:lnTo>
                <a:lnTo>
                  <a:pt x="382" y="122"/>
                </a:lnTo>
                <a:lnTo>
                  <a:pt x="355" y="131"/>
                </a:lnTo>
                <a:lnTo>
                  <a:pt x="394" y="140"/>
                </a:lnTo>
                <a:lnTo>
                  <a:pt x="359" y="143"/>
                </a:lnTo>
                <a:lnTo>
                  <a:pt x="376" y="149"/>
                </a:lnTo>
                <a:lnTo>
                  <a:pt x="361" y="161"/>
                </a:lnTo>
                <a:lnTo>
                  <a:pt x="403" y="179"/>
                </a:lnTo>
                <a:lnTo>
                  <a:pt x="421" y="176"/>
                </a:lnTo>
                <a:lnTo>
                  <a:pt x="433" y="202"/>
                </a:lnTo>
                <a:lnTo>
                  <a:pt x="451" y="200"/>
                </a:lnTo>
                <a:lnTo>
                  <a:pt x="448" y="208"/>
                </a:lnTo>
                <a:lnTo>
                  <a:pt x="478" y="215"/>
                </a:lnTo>
                <a:lnTo>
                  <a:pt x="475" y="226"/>
                </a:lnTo>
                <a:lnTo>
                  <a:pt x="460" y="223"/>
                </a:lnTo>
                <a:lnTo>
                  <a:pt x="469" y="232"/>
                </a:lnTo>
                <a:lnTo>
                  <a:pt x="460" y="247"/>
                </a:lnTo>
                <a:lnTo>
                  <a:pt x="445" y="238"/>
                </a:lnTo>
                <a:lnTo>
                  <a:pt x="442" y="262"/>
                </a:lnTo>
                <a:lnTo>
                  <a:pt x="388" y="221"/>
                </a:lnTo>
                <a:lnTo>
                  <a:pt x="367" y="223"/>
                </a:lnTo>
                <a:lnTo>
                  <a:pt x="385" y="236"/>
                </a:lnTo>
                <a:lnTo>
                  <a:pt x="374" y="247"/>
                </a:lnTo>
                <a:lnTo>
                  <a:pt x="382" y="245"/>
                </a:lnTo>
                <a:lnTo>
                  <a:pt x="391" y="265"/>
                </a:lnTo>
                <a:lnTo>
                  <a:pt x="421" y="271"/>
                </a:lnTo>
                <a:lnTo>
                  <a:pt x="418" y="283"/>
                </a:lnTo>
                <a:lnTo>
                  <a:pt x="430" y="298"/>
                </a:lnTo>
                <a:lnTo>
                  <a:pt x="424" y="325"/>
                </a:lnTo>
                <a:lnTo>
                  <a:pt x="352" y="295"/>
                </a:lnTo>
                <a:lnTo>
                  <a:pt x="403" y="343"/>
                </a:lnTo>
                <a:lnTo>
                  <a:pt x="314" y="313"/>
                </a:lnTo>
                <a:lnTo>
                  <a:pt x="301" y="301"/>
                </a:lnTo>
                <a:lnTo>
                  <a:pt x="314" y="298"/>
                </a:lnTo>
                <a:lnTo>
                  <a:pt x="286" y="289"/>
                </a:lnTo>
                <a:lnTo>
                  <a:pt x="278" y="271"/>
                </a:lnTo>
                <a:lnTo>
                  <a:pt x="257" y="265"/>
                </a:lnTo>
                <a:lnTo>
                  <a:pt x="257" y="277"/>
                </a:lnTo>
                <a:lnTo>
                  <a:pt x="242" y="271"/>
                </a:lnTo>
                <a:lnTo>
                  <a:pt x="221" y="280"/>
                </a:lnTo>
                <a:lnTo>
                  <a:pt x="200" y="271"/>
                </a:lnTo>
                <a:lnTo>
                  <a:pt x="212" y="251"/>
                </a:lnTo>
                <a:lnTo>
                  <a:pt x="278" y="251"/>
                </a:lnTo>
                <a:lnTo>
                  <a:pt x="260" y="230"/>
                </a:lnTo>
                <a:lnTo>
                  <a:pt x="295" y="200"/>
                </a:lnTo>
                <a:lnTo>
                  <a:pt x="269" y="157"/>
                </a:lnTo>
                <a:lnTo>
                  <a:pt x="254" y="155"/>
                </a:lnTo>
                <a:lnTo>
                  <a:pt x="263" y="146"/>
                </a:lnTo>
                <a:lnTo>
                  <a:pt x="224" y="161"/>
                </a:lnTo>
                <a:lnTo>
                  <a:pt x="221" y="146"/>
                </a:lnTo>
                <a:lnTo>
                  <a:pt x="239" y="140"/>
                </a:lnTo>
                <a:lnTo>
                  <a:pt x="209" y="125"/>
                </a:lnTo>
                <a:lnTo>
                  <a:pt x="206" y="113"/>
                </a:lnTo>
                <a:lnTo>
                  <a:pt x="179" y="104"/>
                </a:lnTo>
                <a:lnTo>
                  <a:pt x="188" y="122"/>
                </a:lnTo>
                <a:lnTo>
                  <a:pt x="137" y="116"/>
                </a:lnTo>
                <a:lnTo>
                  <a:pt x="152" y="128"/>
                </a:lnTo>
                <a:lnTo>
                  <a:pt x="30" y="110"/>
                </a:lnTo>
                <a:lnTo>
                  <a:pt x="9" y="86"/>
                </a:lnTo>
                <a:lnTo>
                  <a:pt x="48" y="89"/>
                </a:lnTo>
                <a:lnTo>
                  <a:pt x="0" y="7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07" name="Freeform 75"/>
          <p:cNvSpPr>
            <a:spLocks/>
          </p:cNvSpPr>
          <p:nvPr/>
        </p:nvSpPr>
        <p:spPr bwMode="auto">
          <a:xfrm>
            <a:off x="2181225" y="2179638"/>
            <a:ext cx="149225" cy="109537"/>
          </a:xfrm>
          <a:custGeom>
            <a:avLst/>
            <a:gdLst>
              <a:gd name="T0" fmla="*/ 0 w 106"/>
              <a:gd name="T1" fmla="*/ 90487 h 69"/>
              <a:gd name="T2" fmla="*/ 23932 w 106"/>
              <a:gd name="T3" fmla="*/ 68262 h 69"/>
              <a:gd name="T4" fmla="*/ 36602 w 106"/>
              <a:gd name="T5" fmla="*/ 0 h 69"/>
              <a:gd name="T6" fmla="*/ 47865 w 106"/>
              <a:gd name="T7" fmla="*/ 25400 h 69"/>
              <a:gd name="T8" fmla="*/ 83059 w 106"/>
              <a:gd name="T9" fmla="*/ 28575 h 69"/>
              <a:gd name="T10" fmla="*/ 147817 w 106"/>
              <a:gd name="T11" fmla="*/ 80962 h 69"/>
              <a:gd name="T12" fmla="*/ 137963 w 106"/>
              <a:gd name="T13" fmla="*/ 95250 h 69"/>
              <a:gd name="T14" fmla="*/ 78836 w 106"/>
              <a:gd name="T15" fmla="*/ 68262 h 69"/>
              <a:gd name="T16" fmla="*/ 42233 w 106"/>
              <a:gd name="T17" fmla="*/ 107950 h 69"/>
              <a:gd name="T18" fmla="*/ 36602 w 106"/>
              <a:gd name="T19" fmla="*/ 80962 h 69"/>
              <a:gd name="T20" fmla="*/ 0 w 106"/>
              <a:gd name="T21" fmla="*/ 90487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69"/>
              <a:gd name="T35" fmla="*/ 106 w 1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69">
                <a:moveTo>
                  <a:pt x="0" y="57"/>
                </a:moveTo>
                <a:lnTo>
                  <a:pt x="17" y="43"/>
                </a:lnTo>
                <a:lnTo>
                  <a:pt x="26" y="0"/>
                </a:lnTo>
                <a:lnTo>
                  <a:pt x="34" y="16"/>
                </a:lnTo>
                <a:lnTo>
                  <a:pt x="59" y="18"/>
                </a:lnTo>
                <a:lnTo>
                  <a:pt x="105" y="51"/>
                </a:lnTo>
                <a:lnTo>
                  <a:pt x="98" y="60"/>
                </a:lnTo>
                <a:lnTo>
                  <a:pt x="56" y="43"/>
                </a:lnTo>
                <a:lnTo>
                  <a:pt x="30" y="68"/>
                </a:lnTo>
                <a:lnTo>
                  <a:pt x="26" y="51"/>
                </a:lnTo>
                <a:lnTo>
                  <a:pt x="0" y="57"/>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08" name="Freeform 76"/>
          <p:cNvSpPr>
            <a:spLocks/>
          </p:cNvSpPr>
          <p:nvPr/>
        </p:nvSpPr>
        <p:spPr bwMode="auto">
          <a:xfrm>
            <a:off x="2181225" y="2179638"/>
            <a:ext cx="158750" cy="119062"/>
          </a:xfrm>
          <a:custGeom>
            <a:avLst/>
            <a:gdLst>
              <a:gd name="T0" fmla="*/ 0 w 112"/>
              <a:gd name="T1" fmla="*/ 98425 h 75"/>
              <a:gd name="T2" fmla="*/ 25513 w 112"/>
              <a:gd name="T3" fmla="*/ 74612 h 75"/>
              <a:gd name="T4" fmla="*/ 38270 w 112"/>
              <a:gd name="T5" fmla="*/ 0 h 75"/>
              <a:gd name="T6" fmla="*/ 51027 w 112"/>
              <a:gd name="T7" fmla="*/ 26987 h 75"/>
              <a:gd name="T8" fmla="*/ 87879 w 112"/>
              <a:gd name="T9" fmla="*/ 31750 h 75"/>
              <a:gd name="T10" fmla="*/ 157333 w 112"/>
              <a:gd name="T11" fmla="*/ 88900 h 75"/>
              <a:gd name="T12" fmla="*/ 147411 w 112"/>
              <a:gd name="T13" fmla="*/ 103187 h 75"/>
              <a:gd name="T14" fmla="*/ 83627 w 112"/>
              <a:gd name="T15" fmla="*/ 74612 h 75"/>
              <a:gd name="T16" fmla="*/ 45357 w 112"/>
              <a:gd name="T17" fmla="*/ 117475 h 75"/>
              <a:gd name="T18" fmla="*/ 38270 w 112"/>
              <a:gd name="T19" fmla="*/ 88900 h 75"/>
              <a:gd name="T20" fmla="*/ 0 w 112"/>
              <a:gd name="T21" fmla="*/ 98425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75"/>
              <a:gd name="T35" fmla="*/ 112 w 112"/>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75">
                <a:moveTo>
                  <a:pt x="0" y="62"/>
                </a:moveTo>
                <a:lnTo>
                  <a:pt x="18" y="47"/>
                </a:lnTo>
                <a:lnTo>
                  <a:pt x="27" y="0"/>
                </a:lnTo>
                <a:lnTo>
                  <a:pt x="36" y="17"/>
                </a:lnTo>
                <a:lnTo>
                  <a:pt x="62" y="20"/>
                </a:lnTo>
                <a:lnTo>
                  <a:pt x="111" y="56"/>
                </a:lnTo>
                <a:lnTo>
                  <a:pt x="104" y="65"/>
                </a:lnTo>
                <a:lnTo>
                  <a:pt x="59" y="47"/>
                </a:lnTo>
                <a:lnTo>
                  <a:pt x="32" y="74"/>
                </a:lnTo>
                <a:lnTo>
                  <a:pt x="27" y="56"/>
                </a:lnTo>
                <a:lnTo>
                  <a:pt x="0" y="6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09" name="Freeform 77"/>
          <p:cNvSpPr>
            <a:spLocks/>
          </p:cNvSpPr>
          <p:nvPr/>
        </p:nvSpPr>
        <p:spPr bwMode="auto">
          <a:xfrm>
            <a:off x="2841625" y="2736850"/>
            <a:ext cx="146050" cy="168275"/>
          </a:xfrm>
          <a:custGeom>
            <a:avLst/>
            <a:gdLst>
              <a:gd name="T0" fmla="*/ 0 w 103"/>
              <a:gd name="T1" fmla="*/ 130175 h 106"/>
              <a:gd name="T2" fmla="*/ 60972 w 103"/>
              <a:gd name="T3" fmla="*/ 9525 h 106"/>
              <a:gd name="T4" fmla="*/ 80824 w 103"/>
              <a:gd name="T5" fmla="*/ 0 h 106"/>
              <a:gd name="T6" fmla="*/ 58136 w 103"/>
              <a:gd name="T7" fmla="*/ 68263 h 106"/>
              <a:gd name="T8" fmla="*/ 72316 w 103"/>
              <a:gd name="T9" fmla="*/ 53975 h 106"/>
              <a:gd name="T10" fmla="*/ 87914 w 103"/>
              <a:gd name="T11" fmla="*/ 76200 h 106"/>
              <a:gd name="T12" fmla="*/ 129034 w 103"/>
              <a:gd name="T13" fmla="*/ 76200 h 106"/>
              <a:gd name="T14" fmla="*/ 116273 w 103"/>
              <a:gd name="T15" fmla="*/ 103188 h 106"/>
              <a:gd name="T16" fmla="*/ 136124 w 103"/>
              <a:gd name="T17" fmla="*/ 103188 h 106"/>
              <a:gd name="T18" fmla="*/ 124781 w 103"/>
              <a:gd name="T19" fmla="*/ 125413 h 106"/>
              <a:gd name="T20" fmla="*/ 140378 w 103"/>
              <a:gd name="T21" fmla="*/ 112713 h 106"/>
              <a:gd name="T22" fmla="*/ 144632 w 103"/>
              <a:gd name="T23" fmla="*/ 134938 h 106"/>
              <a:gd name="T24" fmla="*/ 129034 w 103"/>
              <a:gd name="T25" fmla="*/ 166688 h 106"/>
              <a:gd name="T26" fmla="*/ 129034 w 103"/>
              <a:gd name="T27" fmla="*/ 144463 h 106"/>
              <a:gd name="T28" fmla="*/ 116273 w 103"/>
              <a:gd name="T29" fmla="*/ 157163 h 106"/>
              <a:gd name="T30" fmla="*/ 116273 w 103"/>
              <a:gd name="T31" fmla="*/ 122238 h 106"/>
              <a:gd name="T32" fmla="*/ 80824 w 103"/>
              <a:gd name="T33" fmla="*/ 157163 h 106"/>
              <a:gd name="T34" fmla="*/ 100675 w 103"/>
              <a:gd name="T35" fmla="*/ 134938 h 106"/>
              <a:gd name="T36" fmla="*/ 68062 w 103"/>
              <a:gd name="T37" fmla="*/ 134938 h 106"/>
              <a:gd name="T38" fmla="*/ 77988 w 103"/>
              <a:gd name="T39" fmla="*/ 125413 h 106"/>
              <a:gd name="T40" fmla="*/ 0 w 103"/>
              <a:gd name="T41" fmla="*/ 130175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06"/>
              <a:gd name="T65" fmla="*/ 103 w 103"/>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06">
                <a:moveTo>
                  <a:pt x="0" y="82"/>
                </a:moveTo>
                <a:lnTo>
                  <a:pt x="43" y="6"/>
                </a:lnTo>
                <a:lnTo>
                  <a:pt x="57" y="0"/>
                </a:lnTo>
                <a:lnTo>
                  <a:pt x="41" y="43"/>
                </a:lnTo>
                <a:lnTo>
                  <a:pt x="51" y="34"/>
                </a:lnTo>
                <a:lnTo>
                  <a:pt x="62" y="48"/>
                </a:lnTo>
                <a:lnTo>
                  <a:pt x="91" y="48"/>
                </a:lnTo>
                <a:lnTo>
                  <a:pt x="82" y="65"/>
                </a:lnTo>
                <a:lnTo>
                  <a:pt x="96" y="65"/>
                </a:lnTo>
                <a:lnTo>
                  <a:pt x="88" y="79"/>
                </a:lnTo>
                <a:lnTo>
                  <a:pt x="99" y="71"/>
                </a:lnTo>
                <a:lnTo>
                  <a:pt x="102" y="85"/>
                </a:lnTo>
                <a:lnTo>
                  <a:pt x="91" y="105"/>
                </a:lnTo>
                <a:lnTo>
                  <a:pt x="91" y="91"/>
                </a:lnTo>
                <a:lnTo>
                  <a:pt x="82" y="99"/>
                </a:lnTo>
                <a:lnTo>
                  <a:pt x="82" y="77"/>
                </a:lnTo>
                <a:lnTo>
                  <a:pt x="57" y="99"/>
                </a:lnTo>
                <a:lnTo>
                  <a:pt x="71" y="85"/>
                </a:lnTo>
                <a:lnTo>
                  <a:pt x="48" y="85"/>
                </a:lnTo>
                <a:lnTo>
                  <a:pt x="55" y="79"/>
                </a:lnTo>
                <a:lnTo>
                  <a:pt x="0" y="8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10" name="Freeform 78"/>
          <p:cNvSpPr>
            <a:spLocks/>
          </p:cNvSpPr>
          <p:nvPr/>
        </p:nvSpPr>
        <p:spPr bwMode="auto">
          <a:xfrm>
            <a:off x="2841625" y="2736850"/>
            <a:ext cx="153988" cy="177800"/>
          </a:xfrm>
          <a:custGeom>
            <a:avLst/>
            <a:gdLst>
              <a:gd name="T0" fmla="*/ 0 w 109"/>
              <a:gd name="T1" fmla="*/ 138113 h 112"/>
              <a:gd name="T2" fmla="*/ 63573 w 109"/>
              <a:gd name="T3" fmla="*/ 9525 h 112"/>
              <a:gd name="T4" fmla="*/ 84764 w 109"/>
              <a:gd name="T5" fmla="*/ 0 h 112"/>
              <a:gd name="T6" fmla="*/ 60748 w 109"/>
              <a:gd name="T7" fmla="*/ 71438 h 112"/>
              <a:gd name="T8" fmla="*/ 76288 w 109"/>
              <a:gd name="T9" fmla="*/ 57150 h 112"/>
              <a:gd name="T10" fmla="*/ 93240 w 109"/>
              <a:gd name="T11" fmla="*/ 80963 h 112"/>
              <a:gd name="T12" fmla="*/ 135622 w 109"/>
              <a:gd name="T13" fmla="*/ 80963 h 112"/>
              <a:gd name="T14" fmla="*/ 122908 w 109"/>
              <a:gd name="T15" fmla="*/ 109538 h 112"/>
              <a:gd name="T16" fmla="*/ 144099 w 109"/>
              <a:gd name="T17" fmla="*/ 109538 h 112"/>
              <a:gd name="T18" fmla="*/ 131384 w 109"/>
              <a:gd name="T19" fmla="*/ 133350 h 112"/>
              <a:gd name="T20" fmla="*/ 148337 w 109"/>
              <a:gd name="T21" fmla="*/ 119063 h 112"/>
              <a:gd name="T22" fmla="*/ 152575 w 109"/>
              <a:gd name="T23" fmla="*/ 142875 h 112"/>
              <a:gd name="T24" fmla="*/ 135622 w 109"/>
              <a:gd name="T25" fmla="*/ 176213 h 112"/>
              <a:gd name="T26" fmla="*/ 135622 w 109"/>
              <a:gd name="T27" fmla="*/ 152400 h 112"/>
              <a:gd name="T28" fmla="*/ 122908 w 109"/>
              <a:gd name="T29" fmla="*/ 166688 h 112"/>
              <a:gd name="T30" fmla="*/ 122908 w 109"/>
              <a:gd name="T31" fmla="*/ 128588 h 112"/>
              <a:gd name="T32" fmla="*/ 84764 w 109"/>
              <a:gd name="T33" fmla="*/ 166688 h 112"/>
              <a:gd name="T34" fmla="*/ 105955 w 109"/>
              <a:gd name="T35" fmla="*/ 142875 h 112"/>
              <a:gd name="T36" fmla="*/ 72049 w 109"/>
              <a:gd name="T37" fmla="*/ 142875 h 112"/>
              <a:gd name="T38" fmla="*/ 81939 w 109"/>
              <a:gd name="T39" fmla="*/ 133350 h 112"/>
              <a:gd name="T40" fmla="*/ 0 w 109"/>
              <a:gd name="T41" fmla="*/ 138113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112"/>
              <a:gd name="T65" fmla="*/ 109 w 109"/>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112">
                <a:moveTo>
                  <a:pt x="0" y="87"/>
                </a:moveTo>
                <a:lnTo>
                  <a:pt x="45" y="6"/>
                </a:lnTo>
                <a:lnTo>
                  <a:pt x="60" y="0"/>
                </a:lnTo>
                <a:lnTo>
                  <a:pt x="43" y="45"/>
                </a:lnTo>
                <a:lnTo>
                  <a:pt x="54" y="36"/>
                </a:lnTo>
                <a:lnTo>
                  <a:pt x="66" y="51"/>
                </a:lnTo>
                <a:lnTo>
                  <a:pt x="96" y="51"/>
                </a:lnTo>
                <a:lnTo>
                  <a:pt x="87" y="69"/>
                </a:lnTo>
                <a:lnTo>
                  <a:pt x="102" y="69"/>
                </a:lnTo>
                <a:lnTo>
                  <a:pt x="93" y="84"/>
                </a:lnTo>
                <a:lnTo>
                  <a:pt x="105" y="75"/>
                </a:lnTo>
                <a:lnTo>
                  <a:pt x="108" y="90"/>
                </a:lnTo>
                <a:lnTo>
                  <a:pt x="96" y="111"/>
                </a:lnTo>
                <a:lnTo>
                  <a:pt x="96" y="96"/>
                </a:lnTo>
                <a:lnTo>
                  <a:pt x="87" y="105"/>
                </a:lnTo>
                <a:lnTo>
                  <a:pt x="87" y="81"/>
                </a:lnTo>
                <a:lnTo>
                  <a:pt x="60" y="105"/>
                </a:lnTo>
                <a:lnTo>
                  <a:pt x="75" y="90"/>
                </a:lnTo>
                <a:lnTo>
                  <a:pt x="51" y="90"/>
                </a:lnTo>
                <a:lnTo>
                  <a:pt x="58" y="84"/>
                </a:lnTo>
                <a:lnTo>
                  <a:pt x="0" y="8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11" name="Freeform 79"/>
          <p:cNvSpPr>
            <a:spLocks/>
          </p:cNvSpPr>
          <p:nvPr/>
        </p:nvSpPr>
        <p:spPr bwMode="auto">
          <a:xfrm>
            <a:off x="4557713" y="3619500"/>
            <a:ext cx="246062" cy="422275"/>
          </a:xfrm>
          <a:custGeom>
            <a:avLst/>
            <a:gdLst>
              <a:gd name="T0" fmla="*/ 0 w 174"/>
              <a:gd name="T1" fmla="*/ 241300 h 266"/>
              <a:gd name="T2" fmla="*/ 36768 w 174"/>
              <a:gd name="T3" fmla="*/ 258762 h 266"/>
              <a:gd name="T4" fmla="*/ 28283 w 174"/>
              <a:gd name="T5" fmla="*/ 282575 h 266"/>
              <a:gd name="T6" fmla="*/ 45253 w 174"/>
              <a:gd name="T7" fmla="*/ 352425 h 266"/>
              <a:gd name="T8" fmla="*/ 12727 w 174"/>
              <a:gd name="T9" fmla="*/ 365125 h 266"/>
              <a:gd name="T10" fmla="*/ 45253 w 174"/>
              <a:gd name="T11" fmla="*/ 420688 h 266"/>
              <a:gd name="T12" fmla="*/ 118789 w 174"/>
              <a:gd name="T13" fmla="*/ 407988 h 266"/>
              <a:gd name="T14" fmla="*/ 125859 w 174"/>
              <a:gd name="T15" fmla="*/ 381000 h 266"/>
              <a:gd name="T16" fmla="*/ 162627 w 174"/>
              <a:gd name="T17" fmla="*/ 374650 h 266"/>
              <a:gd name="T18" fmla="*/ 216365 w 174"/>
              <a:gd name="T19" fmla="*/ 323850 h 266"/>
              <a:gd name="T20" fmla="*/ 195153 w 174"/>
              <a:gd name="T21" fmla="*/ 277812 h 266"/>
              <a:gd name="T22" fmla="*/ 220607 w 174"/>
              <a:gd name="T23" fmla="*/ 203200 h 266"/>
              <a:gd name="T24" fmla="*/ 244648 w 174"/>
              <a:gd name="T25" fmla="*/ 203200 h 266"/>
              <a:gd name="T26" fmla="*/ 244648 w 174"/>
              <a:gd name="T27" fmla="*/ 101600 h 266"/>
              <a:gd name="T28" fmla="*/ 60808 w 174"/>
              <a:gd name="T29" fmla="*/ 0 h 266"/>
              <a:gd name="T30" fmla="*/ 36768 w 174"/>
              <a:gd name="T31" fmla="*/ 4762 h 266"/>
              <a:gd name="T32" fmla="*/ 36768 w 174"/>
              <a:gd name="T33" fmla="*/ 46037 h 266"/>
              <a:gd name="T34" fmla="*/ 60808 w 174"/>
              <a:gd name="T35" fmla="*/ 77787 h 266"/>
              <a:gd name="T36" fmla="*/ 45253 w 174"/>
              <a:gd name="T37" fmla="*/ 171450 h 266"/>
              <a:gd name="T38" fmla="*/ 0 w 174"/>
              <a:gd name="T39" fmla="*/ 241300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266"/>
              <a:gd name="T62" fmla="*/ 174 w 174"/>
              <a:gd name="T63" fmla="*/ 266 h 2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266">
                <a:moveTo>
                  <a:pt x="0" y="152"/>
                </a:moveTo>
                <a:lnTo>
                  <a:pt x="26" y="163"/>
                </a:lnTo>
                <a:lnTo>
                  <a:pt x="20" y="178"/>
                </a:lnTo>
                <a:lnTo>
                  <a:pt x="32" y="222"/>
                </a:lnTo>
                <a:lnTo>
                  <a:pt x="9" y="230"/>
                </a:lnTo>
                <a:lnTo>
                  <a:pt x="32" y="265"/>
                </a:lnTo>
                <a:lnTo>
                  <a:pt x="84" y="257"/>
                </a:lnTo>
                <a:lnTo>
                  <a:pt x="89" y="240"/>
                </a:lnTo>
                <a:lnTo>
                  <a:pt x="115" y="236"/>
                </a:lnTo>
                <a:lnTo>
                  <a:pt x="153" y="204"/>
                </a:lnTo>
                <a:lnTo>
                  <a:pt x="138" y="175"/>
                </a:lnTo>
                <a:lnTo>
                  <a:pt x="156" y="128"/>
                </a:lnTo>
                <a:lnTo>
                  <a:pt x="173" y="128"/>
                </a:lnTo>
                <a:lnTo>
                  <a:pt x="173" y="64"/>
                </a:lnTo>
                <a:lnTo>
                  <a:pt x="43" y="0"/>
                </a:lnTo>
                <a:lnTo>
                  <a:pt x="26" y="3"/>
                </a:lnTo>
                <a:lnTo>
                  <a:pt x="26" y="29"/>
                </a:lnTo>
                <a:lnTo>
                  <a:pt x="43" y="49"/>
                </a:lnTo>
                <a:lnTo>
                  <a:pt x="32" y="108"/>
                </a:lnTo>
                <a:lnTo>
                  <a:pt x="0" y="15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12" name="Freeform 80"/>
          <p:cNvSpPr>
            <a:spLocks/>
          </p:cNvSpPr>
          <p:nvPr/>
        </p:nvSpPr>
        <p:spPr bwMode="auto">
          <a:xfrm>
            <a:off x="4557713" y="3619500"/>
            <a:ext cx="254000" cy="431800"/>
          </a:xfrm>
          <a:custGeom>
            <a:avLst/>
            <a:gdLst>
              <a:gd name="T0" fmla="*/ 0 w 180"/>
              <a:gd name="T1" fmla="*/ 246062 h 272"/>
              <a:gd name="T2" fmla="*/ 38100 w 180"/>
              <a:gd name="T3" fmla="*/ 265112 h 272"/>
              <a:gd name="T4" fmla="*/ 29633 w 180"/>
              <a:gd name="T5" fmla="*/ 288925 h 272"/>
              <a:gd name="T6" fmla="*/ 46567 w 180"/>
              <a:gd name="T7" fmla="*/ 360362 h 272"/>
              <a:gd name="T8" fmla="*/ 12700 w 180"/>
              <a:gd name="T9" fmla="*/ 373062 h 272"/>
              <a:gd name="T10" fmla="*/ 46567 w 180"/>
              <a:gd name="T11" fmla="*/ 430213 h 272"/>
              <a:gd name="T12" fmla="*/ 122767 w 180"/>
              <a:gd name="T13" fmla="*/ 417513 h 272"/>
              <a:gd name="T14" fmla="*/ 129822 w 180"/>
              <a:gd name="T15" fmla="*/ 388937 h 272"/>
              <a:gd name="T16" fmla="*/ 167922 w 180"/>
              <a:gd name="T17" fmla="*/ 382587 h 272"/>
              <a:gd name="T18" fmla="*/ 222956 w 180"/>
              <a:gd name="T19" fmla="*/ 331787 h 272"/>
              <a:gd name="T20" fmla="*/ 201789 w 180"/>
              <a:gd name="T21" fmla="*/ 284162 h 272"/>
              <a:gd name="T22" fmla="*/ 227189 w 180"/>
              <a:gd name="T23" fmla="*/ 207963 h 272"/>
              <a:gd name="T24" fmla="*/ 252589 w 180"/>
              <a:gd name="T25" fmla="*/ 207963 h 272"/>
              <a:gd name="T26" fmla="*/ 252589 w 180"/>
              <a:gd name="T27" fmla="*/ 103188 h 272"/>
              <a:gd name="T28" fmla="*/ 63500 w 180"/>
              <a:gd name="T29" fmla="*/ 0 h 272"/>
              <a:gd name="T30" fmla="*/ 38100 w 180"/>
              <a:gd name="T31" fmla="*/ 4762 h 272"/>
              <a:gd name="T32" fmla="*/ 38100 w 180"/>
              <a:gd name="T33" fmla="*/ 47625 h 272"/>
              <a:gd name="T34" fmla="*/ 63500 w 180"/>
              <a:gd name="T35" fmla="*/ 79375 h 272"/>
              <a:gd name="T36" fmla="*/ 46567 w 180"/>
              <a:gd name="T37" fmla="*/ 174625 h 272"/>
              <a:gd name="T38" fmla="*/ 0 w 180"/>
              <a:gd name="T39" fmla="*/ 246062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272"/>
              <a:gd name="T62" fmla="*/ 180 w 180"/>
              <a:gd name="T63" fmla="*/ 272 h 2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272">
                <a:moveTo>
                  <a:pt x="0" y="155"/>
                </a:moveTo>
                <a:lnTo>
                  <a:pt x="27" y="167"/>
                </a:lnTo>
                <a:lnTo>
                  <a:pt x="21" y="182"/>
                </a:lnTo>
                <a:lnTo>
                  <a:pt x="33" y="227"/>
                </a:lnTo>
                <a:lnTo>
                  <a:pt x="9" y="235"/>
                </a:lnTo>
                <a:lnTo>
                  <a:pt x="33" y="271"/>
                </a:lnTo>
                <a:lnTo>
                  <a:pt x="87" y="263"/>
                </a:lnTo>
                <a:lnTo>
                  <a:pt x="92" y="245"/>
                </a:lnTo>
                <a:lnTo>
                  <a:pt x="119" y="241"/>
                </a:lnTo>
                <a:lnTo>
                  <a:pt x="158" y="209"/>
                </a:lnTo>
                <a:lnTo>
                  <a:pt x="143" y="179"/>
                </a:lnTo>
                <a:lnTo>
                  <a:pt x="161" y="131"/>
                </a:lnTo>
                <a:lnTo>
                  <a:pt x="179" y="131"/>
                </a:lnTo>
                <a:lnTo>
                  <a:pt x="179" y="65"/>
                </a:lnTo>
                <a:lnTo>
                  <a:pt x="45" y="0"/>
                </a:lnTo>
                <a:lnTo>
                  <a:pt x="27" y="3"/>
                </a:lnTo>
                <a:lnTo>
                  <a:pt x="27" y="30"/>
                </a:lnTo>
                <a:lnTo>
                  <a:pt x="45" y="50"/>
                </a:lnTo>
                <a:lnTo>
                  <a:pt x="33" y="110"/>
                </a:lnTo>
                <a:lnTo>
                  <a:pt x="0" y="15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13" name="Freeform 81"/>
          <p:cNvSpPr>
            <a:spLocks/>
          </p:cNvSpPr>
          <p:nvPr/>
        </p:nvSpPr>
        <p:spPr bwMode="auto">
          <a:xfrm>
            <a:off x="2463800" y="5651500"/>
            <a:ext cx="23813" cy="34925"/>
          </a:xfrm>
          <a:custGeom>
            <a:avLst/>
            <a:gdLst>
              <a:gd name="T0" fmla="*/ 0 w 17"/>
              <a:gd name="T1" fmla="*/ 19050 h 22"/>
              <a:gd name="T2" fmla="*/ 11206 w 17"/>
              <a:gd name="T3" fmla="*/ 0 h 22"/>
              <a:gd name="T4" fmla="*/ 22412 w 17"/>
              <a:gd name="T5" fmla="*/ 33338 h 22"/>
              <a:gd name="T6" fmla="*/ 0 w 17"/>
              <a:gd name="T7" fmla="*/ 19050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12"/>
                </a:moveTo>
                <a:lnTo>
                  <a:pt x="8" y="0"/>
                </a:lnTo>
                <a:lnTo>
                  <a:pt x="16" y="21"/>
                </a:lnTo>
                <a:lnTo>
                  <a:pt x="0" y="1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14" name="Freeform 82"/>
          <p:cNvSpPr>
            <a:spLocks/>
          </p:cNvSpPr>
          <p:nvPr/>
        </p:nvSpPr>
        <p:spPr bwMode="auto">
          <a:xfrm>
            <a:off x="2463800" y="5651500"/>
            <a:ext cx="23813" cy="44450"/>
          </a:xfrm>
          <a:custGeom>
            <a:avLst/>
            <a:gdLst>
              <a:gd name="T0" fmla="*/ 0 w 17"/>
              <a:gd name="T1" fmla="*/ 23812 h 28"/>
              <a:gd name="T2" fmla="*/ 12607 w 17"/>
              <a:gd name="T3" fmla="*/ 0 h 28"/>
              <a:gd name="T4" fmla="*/ 22412 w 17"/>
              <a:gd name="T5" fmla="*/ 42863 h 28"/>
              <a:gd name="T6" fmla="*/ 0 w 17"/>
              <a:gd name="T7" fmla="*/ 23812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15"/>
                </a:moveTo>
                <a:lnTo>
                  <a:pt x="9" y="0"/>
                </a:lnTo>
                <a:lnTo>
                  <a:pt x="16" y="27"/>
                </a:lnTo>
                <a:lnTo>
                  <a:pt x="0"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15" name="Freeform 83"/>
          <p:cNvSpPr>
            <a:spLocks/>
          </p:cNvSpPr>
          <p:nvPr/>
        </p:nvSpPr>
        <p:spPr bwMode="auto">
          <a:xfrm>
            <a:off x="2484438" y="5429250"/>
            <a:ext cx="23812" cy="44450"/>
          </a:xfrm>
          <a:custGeom>
            <a:avLst/>
            <a:gdLst>
              <a:gd name="T0" fmla="*/ 0 w 17"/>
              <a:gd name="T1" fmla="*/ 34925 h 28"/>
              <a:gd name="T2" fmla="*/ 22411 w 17"/>
              <a:gd name="T3" fmla="*/ 0 h 28"/>
              <a:gd name="T4" fmla="*/ 22411 w 17"/>
              <a:gd name="T5" fmla="*/ 42863 h 28"/>
              <a:gd name="T6" fmla="*/ 0 w 17"/>
              <a:gd name="T7" fmla="*/ 34925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22"/>
                </a:moveTo>
                <a:lnTo>
                  <a:pt x="16" y="0"/>
                </a:lnTo>
                <a:lnTo>
                  <a:pt x="16" y="27"/>
                </a:lnTo>
                <a:lnTo>
                  <a:pt x="0" y="2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16" name="Freeform 84"/>
          <p:cNvSpPr>
            <a:spLocks/>
          </p:cNvSpPr>
          <p:nvPr/>
        </p:nvSpPr>
        <p:spPr bwMode="auto">
          <a:xfrm>
            <a:off x="2484438" y="5429250"/>
            <a:ext cx="23812" cy="53975"/>
          </a:xfrm>
          <a:custGeom>
            <a:avLst/>
            <a:gdLst>
              <a:gd name="T0" fmla="*/ 0 w 17"/>
              <a:gd name="T1" fmla="*/ 42862 h 34"/>
              <a:gd name="T2" fmla="*/ 22411 w 17"/>
              <a:gd name="T3" fmla="*/ 0 h 34"/>
              <a:gd name="T4" fmla="*/ 22411 w 17"/>
              <a:gd name="T5" fmla="*/ 52388 h 34"/>
              <a:gd name="T6" fmla="*/ 0 w 17"/>
              <a:gd name="T7" fmla="*/ 42862 h 34"/>
              <a:gd name="T8" fmla="*/ 0 60000 65536"/>
              <a:gd name="T9" fmla="*/ 0 60000 65536"/>
              <a:gd name="T10" fmla="*/ 0 60000 65536"/>
              <a:gd name="T11" fmla="*/ 0 60000 65536"/>
              <a:gd name="T12" fmla="*/ 0 w 17"/>
              <a:gd name="T13" fmla="*/ 0 h 34"/>
              <a:gd name="T14" fmla="*/ 17 w 17"/>
              <a:gd name="T15" fmla="*/ 34 h 34"/>
            </a:gdLst>
            <a:ahLst/>
            <a:cxnLst>
              <a:cxn ang="T8">
                <a:pos x="T0" y="T1"/>
              </a:cxn>
              <a:cxn ang="T9">
                <a:pos x="T2" y="T3"/>
              </a:cxn>
              <a:cxn ang="T10">
                <a:pos x="T4" y="T5"/>
              </a:cxn>
              <a:cxn ang="T11">
                <a:pos x="T6" y="T7"/>
              </a:cxn>
            </a:cxnLst>
            <a:rect l="T12" t="T13" r="T14" b="T15"/>
            <a:pathLst>
              <a:path w="17" h="34">
                <a:moveTo>
                  <a:pt x="0" y="27"/>
                </a:moveTo>
                <a:lnTo>
                  <a:pt x="16" y="0"/>
                </a:lnTo>
                <a:lnTo>
                  <a:pt x="16" y="33"/>
                </a:lnTo>
                <a:lnTo>
                  <a:pt x="0" y="2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17" name="Freeform 85"/>
          <p:cNvSpPr>
            <a:spLocks/>
          </p:cNvSpPr>
          <p:nvPr/>
        </p:nvSpPr>
        <p:spPr bwMode="auto">
          <a:xfrm>
            <a:off x="2495550" y="5822950"/>
            <a:ext cx="26988" cy="26988"/>
          </a:xfrm>
          <a:custGeom>
            <a:avLst/>
            <a:gdLst>
              <a:gd name="T0" fmla="*/ 0 w 19"/>
              <a:gd name="T1" fmla="*/ 0 h 17"/>
              <a:gd name="T2" fmla="*/ 25568 w 19"/>
              <a:gd name="T3" fmla="*/ 4763 h 17"/>
              <a:gd name="T4" fmla="*/ 25568 w 19"/>
              <a:gd name="T5" fmla="*/ 25400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18" y="3"/>
                </a:lnTo>
                <a:lnTo>
                  <a:pt x="18" y="16"/>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18" name="Freeform 86"/>
          <p:cNvSpPr>
            <a:spLocks/>
          </p:cNvSpPr>
          <p:nvPr/>
        </p:nvSpPr>
        <p:spPr bwMode="auto">
          <a:xfrm>
            <a:off x="2495550" y="5822950"/>
            <a:ext cx="36513" cy="26988"/>
          </a:xfrm>
          <a:custGeom>
            <a:avLst/>
            <a:gdLst>
              <a:gd name="T0" fmla="*/ 0 w 25"/>
              <a:gd name="T1" fmla="*/ 0 h 17"/>
              <a:gd name="T2" fmla="*/ 35052 w 25"/>
              <a:gd name="T3" fmla="*/ 4763 h 17"/>
              <a:gd name="T4" fmla="*/ 35052 w 25"/>
              <a:gd name="T5" fmla="*/ 25400 h 17"/>
              <a:gd name="T6" fmla="*/ 0 w 25"/>
              <a:gd name="T7" fmla="*/ 0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0" y="0"/>
                </a:moveTo>
                <a:lnTo>
                  <a:pt x="24" y="3"/>
                </a:lnTo>
                <a:lnTo>
                  <a:pt x="24"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19" name="Freeform 87"/>
          <p:cNvSpPr>
            <a:spLocks/>
          </p:cNvSpPr>
          <p:nvPr/>
        </p:nvSpPr>
        <p:spPr bwMode="auto">
          <a:xfrm>
            <a:off x="2506663" y="5770563"/>
            <a:ext cx="38100" cy="44450"/>
          </a:xfrm>
          <a:custGeom>
            <a:avLst/>
            <a:gdLst>
              <a:gd name="T0" fmla="*/ 0 w 27"/>
              <a:gd name="T1" fmla="*/ 3175 h 28"/>
              <a:gd name="T2" fmla="*/ 14111 w 27"/>
              <a:gd name="T3" fmla="*/ 0 h 28"/>
              <a:gd name="T4" fmla="*/ 9878 w 27"/>
              <a:gd name="T5" fmla="*/ 15875 h 28"/>
              <a:gd name="T6" fmla="*/ 36689 w 27"/>
              <a:gd name="T7" fmla="*/ 23812 h 28"/>
              <a:gd name="T8" fmla="*/ 19756 w 27"/>
              <a:gd name="T9" fmla="*/ 42863 h 28"/>
              <a:gd name="T10" fmla="*/ 0 w 27"/>
              <a:gd name="T11" fmla="*/ 3175 h 28"/>
              <a:gd name="T12" fmla="*/ 0 60000 65536"/>
              <a:gd name="T13" fmla="*/ 0 60000 65536"/>
              <a:gd name="T14" fmla="*/ 0 60000 65536"/>
              <a:gd name="T15" fmla="*/ 0 60000 65536"/>
              <a:gd name="T16" fmla="*/ 0 60000 65536"/>
              <a:gd name="T17" fmla="*/ 0 60000 65536"/>
              <a:gd name="T18" fmla="*/ 0 w 27"/>
              <a:gd name="T19" fmla="*/ 0 h 28"/>
              <a:gd name="T20" fmla="*/ 27 w 2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7" h="28">
                <a:moveTo>
                  <a:pt x="0" y="2"/>
                </a:moveTo>
                <a:lnTo>
                  <a:pt x="10" y="0"/>
                </a:lnTo>
                <a:lnTo>
                  <a:pt x="7" y="10"/>
                </a:lnTo>
                <a:lnTo>
                  <a:pt x="26" y="15"/>
                </a:lnTo>
                <a:lnTo>
                  <a:pt x="14" y="27"/>
                </a:lnTo>
                <a:lnTo>
                  <a:pt x="0" y="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20" name="Freeform 88"/>
          <p:cNvSpPr>
            <a:spLocks/>
          </p:cNvSpPr>
          <p:nvPr/>
        </p:nvSpPr>
        <p:spPr bwMode="auto">
          <a:xfrm>
            <a:off x="2506663" y="5770563"/>
            <a:ext cx="46037" cy="53975"/>
          </a:xfrm>
          <a:custGeom>
            <a:avLst/>
            <a:gdLst>
              <a:gd name="T0" fmla="*/ 0 w 33"/>
              <a:gd name="T1" fmla="*/ 4762 h 34"/>
              <a:gd name="T2" fmla="*/ 16741 w 33"/>
              <a:gd name="T3" fmla="*/ 0 h 34"/>
              <a:gd name="T4" fmla="*/ 11160 w 33"/>
              <a:gd name="T5" fmla="*/ 19050 h 34"/>
              <a:gd name="T6" fmla="*/ 44642 w 33"/>
              <a:gd name="T7" fmla="*/ 28575 h 34"/>
              <a:gd name="T8" fmla="*/ 23716 w 33"/>
              <a:gd name="T9" fmla="*/ 52388 h 34"/>
              <a:gd name="T10" fmla="*/ 0 w 33"/>
              <a:gd name="T11" fmla="*/ 4762 h 34"/>
              <a:gd name="T12" fmla="*/ 0 60000 65536"/>
              <a:gd name="T13" fmla="*/ 0 60000 65536"/>
              <a:gd name="T14" fmla="*/ 0 60000 65536"/>
              <a:gd name="T15" fmla="*/ 0 60000 65536"/>
              <a:gd name="T16" fmla="*/ 0 60000 65536"/>
              <a:gd name="T17" fmla="*/ 0 60000 65536"/>
              <a:gd name="T18" fmla="*/ 0 w 33"/>
              <a:gd name="T19" fmla="*/ 0 h 34"/>
              <a:gd name="T20" fmla="*/ 33 w 3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3" h="34">
                <a:moveTo>
                  <a:pt x="0" y="3"/>
                </a:moveTo>
                <a:lnTo>
                  <a:pt x="12" y="0"/>
                </a:lnTo>
                <a:lnTo>
                  <a:pt x="8" y="12"/>
                </a:lnTo>
                <a:lnTo>
                  <a:pt x="32" y="18"/>
                </a:lnTo>
                <a:lnTo>
                  <a:pt x="17" y="33"/>
                </a:lnTo>
                <a:lnTo>
                  <a:pt x="0"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21" name="Freeform 89"/>
          <p:cNvSpPr>
            <a:spLocks/>
          </p:cNvSpPr>
          <p:nvPr/>
        </p:nvSpPr>
        <p:spPr bwMode="auto">
          <a:xfrm>
            <a:off x="2538413" y="5837238"/>
            <a:ext cx="23812" cy="26987"/>
          </a:xfrm>
          <a:custGeom>
            <a:avLst/>
            <a:gdLst>
              <a:gd name="T0" fmla="*/ 0 w 17"/>
              <a:gd name="T1" fmla="*/ 15875 h 17"/>
              <a:gd name="T2" fmla="*/ 9805 w 17"/>
              <a:gd name="T3" fmla="*/ 0 h 17"/>
              <a:gd name="T4" fmla="*/ 22411 w 17"/>
              <a:gd name="T5" fmla="*/ 25400 h 17"/>
              <a:gd name="T6" fmla="*/ 0 w 17"/>
              <a:gd name="T7" fmla="*/ 1587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7" y="0"/>
                </a:lnTo>
                <a:lnTo>
                  <a:pt x="16" y="16"/>
                </a:lnTo>
                <a:lnTo>
                  <a:pt x="0" y="1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22" name="Freeform 90"/>
          <p:cNvSpPr>
            <a:spLocks/>
          </p:cNvSpPr>
          <p:nvPr/>
        </p:nvSpPr>
        <p:spPr bwMode="auto">
          <a:xfrm>
            <a:off x="2538413" y="5837238"/>
            <a:ext cx="23812" cy="26987"/>
          </a:xfrm>
          <a:custGeom>
            <a:avLst/>
            <a:gdLst>
              <a:gd name="T0" fmla="*/ 0 w 17"/>
              <a:gd name="T1" fmla="*/ 15875 h 17"/>
              <a:gd name="T2" fmla="*/ 9805 w 17"/>
              <a:gd name="T3" fmla="*/ 0 h 17"/>
              <a:gd name="T4" fmla="*/ 22411 w 17"/>
              <a:gd name="T5" fmla="*/ 25400 h 17"/>
              <a:gd name="T6" fmla="*/ 0 w 17"/>
              <a:gd name="T7" fmla="*/ 1587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7" y="0"/>
                </a:lnTo>
                <a:lnTo>
                  <a:pt x="16" y="16"/>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23" name="Freeform 91"/>
          <p:cNvSpPr>
            <a:spLocks/>
          </p:cNvSpPr>
          <p:nvPr/>
        </p:nvSpPr>
        <p:spPr bwMode="auto">
          <a:xfrm>
            <a:off x="2557463" y="5789613"/>
            <a:ext cx="55562" cy="71437"/>
          </a:xfrm>
          <a:custGeom>
            <a:avLst/>
            <a:gdLst>
              <a:gd name="T0" fmla="*/ 0 w 40"/>
              <a:gd name="T1" fmla="*/ 63500 h 45"/>
              <a:gd name="T2" fmla="*/ 11112 w 40"/>
              <a:gd name="T3" fmla="*/ 50800 h 45"/>
              <a:gd name="T4" fmla="*/ 38893 w 40"/>
              <a:gd name="T5" fmla="*/ 58737 h 45"/>
              <a:gd name="T6" fmla="*/ 23614 w 40"/>
              <a:gd name="T7" fmla="*/ 38100 h 45"/>
              <a:gd name="T8" fmla="*/ 38893 w 40"/>
              <a:gd name="T9" fmla="*/ 28575 h 45"/>
              <a:gd name="T10" fmla="*/ 20836 w 40"/>
              <a:gd name="T11" fmla="*/ 25400 h 45"/>
              <a:gd name="T12" fmla="*/ 20836 w 40"/>
              <a:gd name="T13" fmla="*/ 4762 h 45"/>
              <a:gd name="T14" fmla="*/ 54173 w 40"/>
              <a:gd name="T15" fmla="*/ 0 h 45"/>
              <a:gd name="T16" fmla="*/ 54173 w 40"/>
              <a:gd name="T17" fmla="*/ 69850 h 45"/>
              <a:gd name="T18" fmla="*/ 0 w 40"/>
              <a:gd name="T19" fmla="*/ 6350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5"/>
              <a:gd name="T32" fmla="*/ 40 w 40"/>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5">
                <a:moveTo>
                  <a:pt x="0" y="40"/>
                </a:moveTo>
                <a:lnTo>
                  <a:pt x="8" y="32"/>
                </a:lnTo>
                <a:lnTo>
                  <a:pt x="28" y="37"/>
                </a:lnTo>
                <a:lnTo>
                  <a:pt x="17" y="24"/>
                </a:lnTo>
                <a:lnTo>
                  <a:pt x="28" y="18"/>
                </a:lnTo>
                <a:lnTo>
                  <a:pt x="15" y="16"/>
                </a:lnTo>
                <a:lnTo>
                  <a:pt x="15" y="3"/>
                </a:lnTo>
                <a:lnTo>
                  <a:pt x="39" y="0"/>
                </a:lnTo>
                <a:lnTo>
                  <a:pt x="39" y="44"/>
                </a:lnTo>
                <a:lnTo>
                  <a:pt x="0" y="4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24" name="Freeform 92"/>
          <p:cNvSpPr>
            <a:spLocks/>
          </p:cNvSpPr>
          <p:nvPr/>
        </p:nvSpPr>
        <p:spPr bwMode="auto">
          <a:xfrm>
            <a:off x="2557463" y="5789613"/>
            <a:ext cx="65087" cy="80962"/>
          </a:xfrm>
          <a:custGeom>
            <a:avLst/>
            <a:gdLst>
              <a:gd name="T0" fmla="*/ 0 w 46"/>
              <a:gd name="T1" fmla="*/ 71437 h 51"/>
              <a:gd name="T2" fmla="*/ 12734 w 46"/>
              <a:gd name="T3" fmla="*/ 57150 h 51"/>
              <a:gd name="T4" fmla="*/ 45278 w 46"/>
              <a:gd name="T5" fmla="*/ 66675 h 51"/>
              <a:gd name="T6" fmla="*/ 28299 w 46"/>
              <a:gd name="T7" fmla="*/ 42862 h 51"/>
              <a:gd name="T8" fmla="*/ 45278 w 46"/>
              <a:gd name="T9" fmla="*/ 33337 h 51"/>
              <a:gd name="T10" fmla="*/ 24054 w 46"/>
              <a:gd name="T11" fmla="*/ 28575 h 51"/>
              <a:gd name="T12" fmla="*/ 24054 w 46"/>
              <a:gd name="T13" fmla="*/ 4762 h 51"/>
              <a:gd name="T14" fmla="*/ 63672 w 46"/>
              <a:gd name="T15" fmla="*/ 0 h 51"/>
              <a:gd name="T16" fmla="*/ 63672 w 46"/>
              <a:gd name="T17" fmla="*/ 79375 h 51"/>
              <a:gd name="T18" fmla="*/ 0 w 46"/>
              <a:gd name="T19" fmla="*/ 71437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51"/>
              <a:gd name="T32" fmla="*/ 46 w 46"/>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51">
                <a:moveTo>
                  <a:pt x="0" y="45"/>
                </a:moveTo>
                <a:lnTo>
                  <a:pt x="9" y="36"/>
                </a:lnTo>
                <a:lnTo>
                  <a:pt x="32" y="42"/>
                </a:lnTo>
                <a:lnTo>
                  <a:pt x="20" y="27"/>
                </a:lnTo>
                <a:lnTo>
                  <a:pt x="32" y="21"/>
                </a:lnTo>
                <a:lnTo>
                  <a:pt x="17" y="18"/>
                </a:lnTo>
                <a:lnTo>
                  <a:pt x="17" y="3"/>
                </a:lnTo>
                <a:lnTo>
                  <a:pt x="45" y="0"/>
                </a:lnTo>
                <a:lnTo>
                  <a:pt x="45" y="50"/>
                </a:lnTo>
                <a:lnTo>
                  <a:pt x="0" y="4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25" name="Freeform 93"/>
          <p:cNvSpPr>
            <a:spLocks/>
          </p:cNvSpPr>
          <p:nvPr/>
        </p:nvSpPr>
        <p:spPr bwMode="auto">
          <a:xfrm>
            <a:off x="2589213" y="5889625"/>
            <a:ext cx="46037" cy="26988"/>
          </a:xfrm>
          <a:custGeom>
            <a:avLst/>
            <a:gdLst>
              <a:gd name="T0" fmla="*/ 0 w 32"/>
              <a:gd name="T1" fmla="*/ 0 h 17"/>
              <a:gd name="T2" fmla="*/ 35966 w 32"/>
              <a:gd name="T3" fmla="*/ 0 h 17"/>
              <a:gd name="T4" fmla="*/ 44598 w 32"/>
              <a:gd name="T5" fmla="*/ 25400 h 17"/>
              <a:gd name="T6" fmla="*/ 0 w 32"/>
              <a:gd name="T7" fmla="*/ 0 h 17"/>
              <a:gd name="T8" fmla="*/ 0 60000 65536"/>
              <a:gd name="T9" fmla="*/ 0 60000 65536"/>
              <a:gd name="T10" fmla="*/ 0 60000 65536"/>
              <a:gd name="T11" fmla="*/ 0 60000 65536"/>
              <a:gd name="T12" fmla="*/ 0 w 32"/>
              <a:gd name="T13" fmla="*/ 0 h 17"/>
              <a:gd name="T14" fmla="*/ 32 w 32"/>
              <a:gd name="T15" fmla="*/ 17 h 17"/>
            </a:gdLst>
            <a:ahLst/>
            <a:cxnLst>
              <a:cxn ang="T8">
                <a:pos x="T0" y="T1"/>
              </a:cxn>
              <a:cxn ang="T9">
                <a:pos x="T2" y="T3"/>
              </a:cxn>
              <a:cxn ang="T10">
                <a:pos x="T4" y="T5"/>
              </a:cxn>
              <a:cxn ang="T11">
                <a:pos x="T6" y="T7"/>
              </a:cxn>
            </a:cxnLst>
            <a:rect l="T12" t="T13" r="T14" b="T15"/>
            <a:pathLst>
              <a:path w="32" h="17">
                <a:moveTo>
                  <a:pt x="0" y="0"/>
                </a:moveTo>
                <a:lnTo>
                  <a:pt x="25" y="0"/>
                </a:lnTo>
                <a:lnTo>
                  <a:pt x="31" y="16"/>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26" name="Freeform 94"/>
          <p:cNvSpPr>
            <a:spLocks/>
          </p:cNvSpPr>
          <p:nvPr/>
        </p:nvSpPr>
        <p:spPr bwMode="auto">
          <a:xfrm>
            <a:off x="2589213" y="5889625"/>
            <a:ext cx="53975" cy="26988"/>
          </a:xfrm>
          <a:custGeom>
            <a:avLst/>
            <a:gdLst>
              <a:gd name="T0" fmla="*/ 0 w 38"/>
              <a:gd name="T1" fmla="*/ 0 h 17"/>
              <a:gd name="T2" fmla="*/ 42612 w 38"/>
              <a:gd name="T3" fmla="*/ 0 h 17"/>
              <a:gd name="T4" fmla="*/ 52555 w 38"/>
              <a:gd name="T5" fmla="*/ 25400 h 17"/>
              <a:gd name="T6" fmla="*/ 0 w 38"/>
              <a:gd name="T7" fmla="*/ 0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0"/>
                </a:moveTo>
                <a:lnTo>
                  <a:pt x="30" y="0"/>
                </a:lnTo>
                <a:lnTo>
                  <a:pt x="37"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27" name="Freeform 95"/>
          <p:cNvSpPr>
            <a:spLocks/>
          </p:cNvSpPr>
          <p:nvPr/>
        </p:nvSpPr>
        <p:spPr bwMode="auto">
          <a:xfrm>
            <a:off x="2635250" y="5880100"/>
            <a:ext cx="25400" cy="1588"/>
          </a:xfrm>
          <a:custGeom>
            <a:avLst/>
            <a:gdLst>
              <a:gd name="T0" fmla="*/ 0 w 17"/>
              <a:gd name="T1" fmla="*/ 0 h 1"/>
              <a:gd name="T2" fmla="*/ 4482 w 17"/>
              <a:gd name="T3" fmla="*/ 0 h 1"/>
              <a:gd name="T4" fmla="*/ 2390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3" y="0"/>
                </a:lnTo>
                <a:lnTo>
                  <a:pt x="16"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28" name="Freeform 96"/>
          <p:cNvSpPr>
            <a:spLocks/>
          </p:cNvSpPr>
          <p:nvPr/>
        </p:nvSpPr>
        <p:spPr bwMode="auto">
          <a:xfrm>
            <a:off x="2635250" y="5880100"/>
            <a:ext cx="25400" cy="26988"/>
          </a:xfrm>
          <a:custGeom>
            <a:avLst/>
            <a:gdLst>
              <a:gd name="T0" fmla="*/ 0 w 17"/>
              <a:gd name="T1" fmla="*/ 25400 h 17"/>
              <a:gd name="T2" fmla="*/ 5976 w 17"/>
              <a:gd name="T3" fmla="*/ 0 h 17"/>
              <a:gd name="T4" fmla="*/ 23906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4" y="0"/>
                </a:lnTo>
                <a:lnTo>
                  <a:pt x="16" y="16"/>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29" name="Freeform 97"/>
          <p:cNvSpPr>
            <a:spLocks/>
          </p:cNvSpPr>
          <p:nvPr/>
        </p:nvSpPr>
        <p:spPr bwMode="auto">
          <a:xfrm>
            <a:off x="5981700" y="2671763"/>
            <a:ext cx="1438275" cy="1025525"/>
          </a:xfrm>
          <a:custGeom>
            <a:avLst/>
            <a:gdLst>
              <a:gd name="T0" fmla="*/ 8469 w 1019"/>
              <a:gd name="T1" fmla="*/ 449263 h 646"/>
              <a:gd name="T2" fmla="*/ 151026 w 1019"/>
              <a:gd name="T3" fmla="*/ 385762 h 646"/>
              <a:gd name="T4" fmla="*/ 146792 w 1019"/>
              <a:gd name="T5" fmla="*/ 295275 h 646"/>
              <a:gd name="T6" fmla="*/ 218776 w 1019"/>
              <a:gd name="T7" fmla="*/ 215900 h 646"/>
              <a:gd name="T8" fmla="*/ 285114 w 1019"/>
              <a:gd name="T9" fmla="*/ 177800 h 646"/>
              <a:gd name="T10" fmla="*/ 352864 w 1019"/>
              <a:gd name="T11" fmla="*/ 192087 h 646"/>
              <a:gd name="T12" fmla="*/ 402265 w 1019"/>
              <a:gd name="T13" fmla="*/ 280987 h 646"/>
              <a:gd name="T14" fmla="*/ 553291 w 1019"/>
              <a:gd name="T15" fmla="*/ 365125 h 646"/>
              <a:gd name="T16" fmla="*/ 729724 w 1019"/>
              <a:gd name="T17" fmla="*/ 400050 h 646"/>
              <a:gd name="T18" fmla="*/ 896276 w 1019"/>
              <a:gd name="T19" fmla="*/ 328612 h 646"/>
              <a:gd name="T20" fmla="*/ 938619 w 1019"/>
              <a:gd name="T21" fmla="*/ 300037 h 646"/>
              <a:gd name="T22" fmla="*/ 1078353 w 1019"/>
              <a:gd name="T23" fmla="*/ 234950 h 646"/>
              <a:gd name="T24" fmla="*/ 985197 w 1019"/>
              <a:gd name="T25" fmla="*/ 201612 h 646"/>
              <a:gd name="T26" fmla="*/ 1006369 w 1019"/>
              <a:gd name="T27" fmla="*/ 120650 h 646"/>
              <a:gd name="T28" fmla="*/ 1074119 w 1019"/>
              <a:gd name="T29" fmla="*/ 120650 h 646"/>
              <a:gd name="T30" fmla="*/ 1089645 w 1019"/>
              <a:gd name="T31" fmla="*/ 33337 h 646"/>
              <a:gd name="T32" fmla="*/ 1219499 w 1019"/>
              <a:gd name="T33" fmla="*/ 23812 h 646"/>
              <a:gd name="T34" fmla="*/ 1336650 w 1019"/>
              <a:gd name="T35" fmla="*/ 165100 h 646"/>
              <a:gd name="T36" fmla="*/ 1436864 w 1019"/>
              <a:gd name="T37" fmla="*/ 177800 h 646"/>
              <a:gd name="T38" fmla="*/ 1343707 w 1019"/>
              <a:gd name="T39" fmla="*/ 304800 h 646"/>
              <a:gd name="T40" fmla="*/ 1336650 w 1019"/>
              <a:gd name="T41" fmla="*/ 371475 h 646"/>
              <a:gd name="T42" fmla="*/ 1283015 w 1019"/>
              <a:gd name="T43" fmla="*/ 388937 h 646"/>
              <a:gd name="T44" fmla="*/ 1253374 w 1019"/>
              <a:gd name="T45" fmla="*/ 403225 h 646"/>
              <a:gd name="T46" fmla="*/ 1117874 w 1019"/>
              <a:gd name="T47" fmla="*/ 487363 h 646"/>
              <a:gd name="T48" fmla="*/ 1131989 w 1019"/>
              <a:gd name="T49" fmla="*/ 419100 h 646"/>
              <a:gd name="T50" fmla="*/ 1031775 w 1019"/>
              <a:gd name="T51" fmla="*/ 496888 h 646"/>
              <a:gd name="T52" fmla="*/ 1105171 w 1019"/>
              <a:gd name="T53" fmla="*/ 520700 h 646"/>
              <a:gd name="T54" fmla="*/ 1092468 w 1019"/>
              <a:gd name="T55" fmla="*/ 563562 h 646"/>
              <a:gd name="T56" fmla="*/ 1134812 w 1019"/>
              <a:gd name="T57" fmla="*/ 700087 h 646"/>
              <a:gd name="T58" fmla="*/ 1134812 w 1019"/>
              <a:gd name="T59" fmla="*/ 723900 h 646"/>
              <a:gd name="T60" fmla="*/ 1134812 w 1019"/>
              <a:gd name="T61" fmla="*/ 750887 h 646"/>
              <a:gd name="T62" fmla="*/ 1006369 w 1019"/>
              <a:gd name="T63" fmla="*/ 947738 h 646"/>
              <a:gd name="T64" fmla="*/ 947088 w 1019"/>
              <a:gd name="T65" fmla="*/ 957263 h 646"/>
              <a:gd name="T66" fmla="*/ 921682 w 1019"/>
              <a:gd name="T67" fmla="*/ 969963 h 646"/>
              <a:gd name="T68" fmla="*/ 853932 w 1019"/>
              <a:gd name="T69" fmla="*/ 1023938 h 646"/>
              <a:gd name="T70" fmla="*/ 810177 w 1019"/>
              <a:gd name="T71" fmla="*/ 985838 h 646"/>
              <a:gd name="T72" fmla="*/ 666208 w 1019"/>
              <a:gd name="T73" fmla="*/ 962025 h 646"/>
              <a:gd name="T74" fmla="*/ 657739 w 1019"/>
              <a:gd name="T75" fmla="*/ 990600 h 646"/>
              <a:gd name="T76" fmla="*/ 602692 w 1019"/>
              <a:gd name="T77" fmla="*/ 966788 h 646"/>
              <a:gd name="T78" fmla="*/ 565994 w 1019"/>
              <a:gd name="T79" fmla="*/ 920750 h 646"/>
              <a:gd name="T80" fmla="*/ 587166 w 1019"/>
              <a:gd name="T81" fmla="*/ 815975 h 646"/>
              <a:gd name="T82" fmla="*/ 532119 w 1019"/>
              <a:gd name="T83" fmla="*/ 793750 h 646"/>
              <a:gd name="T84" fmla="*/ 427672 w 1019"/>
              <a:gd name="T85" fmla="*/ 811212 h 646"/>
              <a:gd name="T86" fmla="*/ 357099 w 1019"/>
              <a:gd name="T87" fmla="*/ 825500 h 646"/>
              <a:gd name="T88" fmla="*/ 340161 w 1019"/>
              <a:gd name="T89" fmla="*/ 811212 h 646"/>
              <a:gd name="T90" fmla="*/ 248417 w 1019"/>
              <a:gd name="T91" fmla="*/ 769937 h 646"/>
              <a:gd name="T92" fmla="*/ 125620 w 1019"/>
              <a:gd name="T93" fmla="*/ 723900 h 646"/>
              <a:gd name="T94" fmla="*/ 138323 w 1019"/>
              <a:gd name="T95" fmla="*/ 671512 h 646"/>
              <a:gd name="T96" fmla="*/ 155260 w 1019"/>
              <a:gd name="T97" fmla="*/ 587375 h 646"/>
              <a:gd name="T98" fmla="*/ 93156 w 1019"/>
              <a:gd name="T99" fmla="*/ 592137 h 646"/>
              <a:gd name="T100" fmla="*/ 25406 w 1019"/>
              <a:gd name="T101" fmla="*/ 534987 h 646"/>
              <a:gd name="T102" fmla="*/ 0 w 1019"/>
              <a:gd name="T103" fmla="*/ 482600 h 6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9"/>
              <a:gd name="T157" fmla="*/ 0 h 646"/>
              <a:gd name="T158" fmla="*/ 1019 w 1019"/>
              <a:gd name="T159" fmla="*/ 646 h 6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9" h="646">
                <a:moveTo>
                  <a:pt x="0" y="304"/>
                </a:moveTo>
                <a:lnTo>
                  <a:pt x="6" y="283"/>
                </a:lnTo>
                <a:lnTo>
                  <a:pt x="45" y="278"/>
                </a:lnTo>
                <a:lnTo>
                  <a:pt x="107" y="243"/>
                </a:lnTo>
                <a:lnTo>
                  <a:pt x="116" y="215"/>
                </a:lnTo>
                <a:lnTo>
                  <a:pt x="104" y="186"/>
                </a:lnTo>
                <a:lnTo>
                  <a:pt x="146" y="177"/>
                </a:lnTo>
                <a:lnTo>
                  <a:pt x="155" y="136"/>
                </a:lnTo>
                <a:lnTo>
                  <a:pt x="199" y="142"/>
                </a:lnTo>
                <a:lnTo>
                  <a:pt x="202" y="112"/>
                </a:lnTo>
                <a:lnTo>
                  <a:pt x="235" y="100"/>
                </a:lnTo>
                <a:lnTo>
                  <a:pt x="250" y="121"/>
                </a:lnTo>
                <a:lnTo>
                  <a:pt x="276" y="130"/>
                </a:lnTo>
                <a:lnTo>
                  <a:pt x="285" y="177"/>
                </a:lnTo>
                <a:lnTo>
                  <a:pt x="360" y="198"/>
                </a:lnTo>
                <a:lnTo>
                  <a:pt x="392" y="230"/>
                </a:lnTo>
                <a:lnTo>
                  <a:pt x="451" y="225"/>
                </a:lnTo>
                <a:lnTo>
                  <a:pt x="517" y="252"/>
                </a:lnTo>
                <a:lnTo>
                  <a:pt x="608" y="230"/>
                </a:lnTo>
                <a:lnTo>
                  <a:pt x="635" y="207"/>
                </a:lnTo>
                <a:lnTo>
                  <a:pt x="638" y="186"/>
                </a:lnTo>
                <a:lnTo>
                  <a:pt x="665" y="189"/>
                </a:lnTo>
                <a:lnTo>
                  <a:pt x="719" y="151"/>
                </a:lnTo>
                <a:lnTo>
                  <a:pt x="764" y="148"/>
                </a:lnTo>
                <a:lnTo>
                  <a:pt x="739" y="119"/>
                </a:lnTo>
                <a:lnTo>
                  <a:pt x="698" y="127"/>
                </a:lnTo>
                <a:lnTo>
                  <a:pt x="698" y="97"/>
                </a:lnTo>
                <a:lnTo>
                  <a:pt x="713" y="76"/>
                </a:lnTo>
                <a:lnTo>
                  <a:pt x="734" y="85"/>
                </a:lnTo>
                <a:lnTo>
                  <a:pt x="761" y="76"/>
                </a:lnTo>
                <a:lnTo>
                  <a:pt x="781" y="36"/>
                </a:lnTo>
                <a:lnTo>
                  <a:pt x="772" y="21"/>
                </a:lnTo>
                <a:lnTo>
                  <a:pt x="828" y="0"/>
                </a:lnTo>
                <a:lnTo>
                  <a:pt x="864" y="15"/>
                </a:lnTo>
                <a:lnTo>
                  <a:pt x="897" y="85"/>
                </a:lnTo>
                <a:lnTo>
                  <a:pt x="947" y="104"/>
                </a:lnTo>
                <a:lnTo>
                  <a:pt x="956" y="127"/>
                </a:lnTo>
                <a:lnTo>
                  <a:pt x="1018" y="112"/>
                </a:lnTo>
                <a:lnTo>
                  <a:pt x="989" y="180"/>
                </a:lnTo>
                <a:lnTo>
                  <a:pt x="952" y="192"/>
                </a:lnTo>
                <a:lnTo>
                  <a:pt x="959" y="215"/>
                </a:lnTo>
                <a:lnTo>
                  <a:pt x="947" y="234"/>
                </a:lnTo>
                <a:lnTo>
                  <a:pt x="941" y="225"/>
                </a:lnTo>
                <a:lnTo>
                  <a:pt x="909" y="245"/>
                </a:lnTo>
                <a:lnTo>
                  <a:pt x="909" y="254"/>
                </a:lnTo>
                <a:lnTo>
                  <a:pt x="888" y="254"/>
                </a:lnTo>
                <a:lnTo>
                  <a:pt x="846" y="287"/>
                </a:lnTo>
                <a:lnTo>
                  <a:pt x="792" y="307"/>
                </a:lnTo>
                <a:lnTo>
                  <a:pt x="811" y="274"/>
                </a:lnTo>
                <a:lnTo>
                  <a:pt x="802" y="264"/>
                </a:lnTo>
                <a:lnTo>
                  <a:pt x="734" y="302"/>
                </a:lnTo>
                <a:lnTo>
                  <a:pt x="731" y="313"/>
                </a:lnTo>
                <a:lnTo>
                  <a:pt x="758" y="337"/>
                </a:lnTo>
                <a:lnTo>
                  <a:pt x="783" y="328"/>
                </a:lnTo>
                <a:lnTo>
                  <a:pt x="813" y="334"/>
                </a:lnTo>
                <a:lnTo>
                  <a:pt x="774" y="355"/>
                </a:lnTo>
                <a:lnTo>
                  <a:pt x="761" y="381"/>
                </a:lnTo>
                <a:lnTo>
                  <a:pt x="804" y="441"/>
                </a:lnTo>
                <a:lnTo>
                  <a:pt x="774" y="435"/>
                </a:lnTo>
                <a:lnTo>
                  <a:pt x="804" y="456"/>
                </a:lnTo>
                <a:lnTo>
                  <a:pt x="774" y="471"/>
                </a:lnTo>
                <a:lnTo>
                  <a:pt x="804" y="473"/>
                </a:lnTo>
                <a:lnTo>
                  <a:pt x="752" y="565"/>
                </a:lnTo>
                <a:lnTo>
                  <a:pt x="713" y="597"/>
                </a:lnTo>
                <a:lnTo>
                  <a:pt x="674" y="603"/>
                </a:lnTo>
                <a:lnTo>
                  <a:pt x="671" y="603"/>
                </a:lnTo>
                <a:lnTo>
                  <a:pt x="665" y="600"/>
                </a:lnTo>
                <a:lnTo>
                  <a:pt x="653" y="611"/>
                </a:lnTo>
                <a:lnTo>
                  <a:pt x="608" y="624"/>
                </a:lnTo>
                <a:lnTo>
                  <a:pt x="605" y="645"/>
                </a:lnTo>
                <a:lnTo>
                  <a:pt x="599" y="618"/>
                </a:lnTo>
                <a:lnTo>
                  <a:pt x="574" y="621"/>
                </a:lnTo>
                <a:lnTo>
                  <a:pt x="525" y="594"/>
                </a:lnTo>
                <a:lnTo>
                  <a:pt x="472" y="606"/>
                </a:lnTo>
                <a:lnTo>
                  <a:pt x="466" y="606"/>
                </a:lnTo>
                <a:lnTo>
                  <a:pt x="466" y="624"/>
                </a:lnTo>
                <a:lnTo>
                  <a:pt x="457" y="618"/>
                </a:lnTo>
                <a:lnTo>
                  <a:pt x="427" y="609"/>
                </a:lnTo>
                <a:lnTo>
                  <a:pt x="420" y="577"/>
                </a:lnTo>
                <a:lnTo>
                  <a:pt x="401" y="580"/>
                </a:lnTo>
                <a:lnTo>
                  <a:pt x="416" y="529"/>
                </a:lnTo>
                <a:lnTo>
                  <a:pt x="416" y="514"/>
                </a:lnTo>
                <a:lnTo>
                  <a:pt x="398" y="505"/>
                </a:lnTo>
                <a:lnTo>
                  <a:pt x="377" y="500"/>
                </a:lnTo>
                <a:lnTo>
                  <a:pt x="371" y="479"/>
                </a:lnTo>
                <a:lnTo>
                  <a:pt x="303" y="511"/>
                </a:lnTo>
                <a:lnTo>
                  <a:pt x="270" y="502"/>
                </a:lnTo>
                <a:lnTo>
                  <a:pt x="253" y="520"/>
                </a:lnTo>
                <a:lnTo>
                  <a:pt x="250" y="505"/>
                </a:lnTo>
                <a:lnTo>
                  <a:pt x="241" y="511"/>
                </a:lnTo>
                <a:lnTo>
                  <a:pt x="202" y="511"/>
                </a:lnTo>
                <a:lnTo>
                  <a:pt x="176" y="485"/>
                </a:lnTo>
                <a:lnTo>
                  <a:pt x="125" y="467"/>
                </a:lnTo>
                <a:lnTo>
                  <a:pt x="89" y="456"/>
                </a:lnTo>
                <a:lnTo>
                  <a:pt x="81" y="426"/>
                </a:lnTo>
                <a:lnTo>
                  <a:pt x="98" y="423"/>
                </a:lnTo>
                <a:lnTo>
                  <a:pt x="89" y="396"/>
                </a:lnTo>
                <a:lnTo>
                  <a:pt x="110" y="370"/>
                </a:lnTo>
                <a:lnTo>
                  <a:pt x="95" y="358"/>
                </a:lnTo>
                <a:lnTo>
                  <a:pt x="66" y="373"/>
                </a:lnTo>
                <a:lnTo>
                  <a:pt x="15" y="340"/>
                </a:lnTo>
                <a:lnTo>
                  <a:pt x="18" y="337"/>
                </a:lnTo>
                <a:lnTo>
                  <a:pt x="18" y="313"/>
                </a:lnTo>
                <a:lnTo>
                  <a:pt x="0" y="30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30" name="Freeform 98"/>
          <p:cNvSpPr>
            <a:spLocks/>
          </p:cNvSpPr>
          <p:nvPr/>
        </p:nvSpPr>
        <p:spPr bwMode="auto">
          <a:xfrm>
            <a:off x="5981700" y="2671763"/>
            <a:ext cx="1446213" cy="1035050"/>
          </a:xfrm>
          <a:custGeom>
            <a:avLst/>
            <a:gdLst>
              <a:gd name="T0" fmla="*/ 8466 w 1025"/>
              <a:gd name="T1" fmla="*/ 454025 h 652"/>
              <a:gd name="T2" fmla="*/ 152381 w 1025"/>
              <a:gd name="T3" fmla="*/ 388937 h 652"/>
              <a:gd name="T4" fmla="*/ 148149 w 1025"/>
              <a:gd name="T5" fmla="*/ 298450 h 652"/>
              <a:gd name="T6" fmla="*/ 220107 w 1025"/>
              <a:gd name="T7" fmla="*/ 217488 h 652"/>
              <a:gd name="T8" fmla="*/ 286421 w 1025"/>
              <a:gd name="T9" fmla="*/ 179387 h 652"/>
              <a:gd name="T10" fmla="*/ 354146 w 1025"/>
              <a:gd name="T11" fmla="*/ 193675 h 652"/>
              <a:gd name="T12" fmla="*/ 404940 w 1025"/>
              <a:gd name="T13" fmla="*/ 284162 h 652"/>
              <a:gd name="T14" fmla="*/ 555910 w 1025"/>
              <a:gd name="T15" fmla="*/ 368300 h 652"/>
              <a:gd name="T16" fmla="*/ 733689 w 1025"/>
              <a:gd name="T17" fmla="*/ 403225 h 652"/>
              <a:gd name="T18" fmla="*/ 901590 w 1025"/>
              <a:gd name="T19" fmla="*/ 331787 h 652"/>
              <a:gd name="T20" fmla="*/ 943918 w 1025"/>
              <a:gd name="T21" fmla="*/ 303212 h 652"/>
              <a:gd name="T22" fmla="*/ 1083601 w 1025"/>
              <a:gd name="T23" fmla="*/ 236538 h 652"/>
              <a:gd name="T24" fmla="*/ 990479 w 1025"/>
              <a:gd name="T25" fmla="*/ 203200 h 652"/>
              <a:gd name="T26" fmla="*/ 1011643 w 1025"/>
              <a:gd name="T27" fmla="*/ 122238 h 652"/>
              <a:gd name="T28" fmla="*/ 1079369 w 1025"/>
              <a:gd name="T29" fmla="*/ 122238 h 652"/>
              <a:gd name="T30" fmla="*/ 1096300 w 1025"/>
              <a:gd name="T31" fmla="*/ 33337 h 652"/>
              <a:gd name="T32" fmla="*/ 1226106 w 1025"/>
              <a:gd name="T33" fmla="*/ 23812 h 652"/>
              <a:gd name="T34" fmla="*/ 1344625 w 1025"/>
              <a:gd name="T35" fmla="*/ 166687 h 652"/>
              <a:gd name="T36" fmla="*/ 1444802 w 1025"/>
              <a:gd name="T37" fmla="*/ 179387 h 652"/>
              <a:gd name="T38" fmla="*/ 1351680 w 1025"/>
              <a:gd name="T39" fmla="*/ 307975 h 652"/>
              <a:gd name="T40" fmla="*/ 1344625 w 1025"/>
              <a:gd name="T41" fmla="*/ 374650 h 652"/>
              <a:gd name="T42" fmla="*/ 1289598 w 1025"/>
              <a:gd name="T43" fmla="*/ 392112 h 652"/>
              <a:gd name="T44" fmla="*/ 1259969 w 1025"/>
              <a:gd name="T45" fmla="*/ 406400 h 652"/>
              <a:gd name="T46" fmla="*/ 1124519 w 1025"/>
              <a:gd name="T47" fmla="*/ 492125 h 652"/>
              <a:gd name="T48" fmla="*/ 1138628 w 1025"/>
              <a:gd name="T49" fmla="*/ 422275 h 652"/>
              <a:gd name="T50" fmla="*/ 1037040 w 1025"/>
              <a:gd name="T51" fmla="*/ 501650 h 652"/>
              <a:gd name="T52" fmla="*/ 1111820 w 1025"/>
              <a:gd name="T53" fmla="*/ 525462 h 652"/>
              <a:gd name="T54" fmla="*/ 1099122 w 1025"/>
              <a:gd name="T55" fmla="*/ 568325 h 652"/>
              <a:gd name="T56" fmla="*/ 1141450 w 1025"/>
              <a:gd name="T57" fmla="*/ 706437 h 652"/>
              <a:gd name="T58" fmla="*/ 1141450 w 1025"/>
              <a:gd name="T59" fmla="*/ 730250 h 652"/>
              <a:gd name="T60" fmla="*/ 1141450 w 1025"/>
              <a:gd name="T61" fmla="*/ 757237 h 652"/>
              <a:gd name="T62" fmla="*/ 1011643 w 1025"/>
              <a:gd name="T63" fmla="*/ 957263 h 652"/>
              <a:gd name="T64" fmla="*/ 952384 w 1025"/>
              <a:gd name="T65" fmla="*/ 966788 h 652"/>
              <a:gd name="T66" fmla="*/ 926987 w 1025"/>
              <a:gd name="T67" fmla="*/ 979488 h 652"/>
              <a:gd name="T68" fmla="*/ 859262 w 1025"/>
              <a:gd name="T69" fmla="*/ 1033463 h 652"/>
              <a:gd name="T70" fmla="*/ 814112 w 1025"/>
              <a:gd name="T71" fmla="*/ 995363 h 652"/>
              <a:gd name="T72" fmla="*/ 670196 w 1025"/>
              <a:gd name="T73" fmla="*/ 971550 h 652"/>
              <a:gd name="T74" fmla="*/ 661730 w 1025"/>
              <a:gd name="T75" fmla="*/ 1000125 h 652"/>
              <a:gd name="T76" fmla="*/ 606704 w 1025"/>
              <a:gd name="T77" fmla="*/ 976313 h 652"/>
              <a:gd name="T78" fmla="*/ 568609 w 1025"/>
              <a:gd name="T79" fmla="*/ 928688 h 652"/>
              <a:gd name="T80" fmla="*/ 589773 w 1025"/>
              <a:gd name="T81" fmla="*/ 823913 h 652"/>
              <a:gd name="T82" fmla="*/ 534746 w 1025"/>
              <a:gd name="T83" fmla="*/ 801687 h 652"/>
              <a:gd name="T84" fmla="*/ 430337 w 1025"/>
              <a:gd name="T85" fmla="*/ 819150 h 652"/>
              <a:gd name="T86" fmla="*/ 358379 w 1025"/>
              <a:gd name="T87" fmla="*/ 833438 h 652"/>
              <a:gd name="T88" fmla="*/ 341447 w 1025"/>
              <a:gd name="T89" fmla="*/ 819150 h 652"/>
              <a:gd name="T90" fmla="*/ 249736 w 1025"/>
              <a:gd name="T91" fmla="*/ 777875 h 652"/>
              <a:gd name="T92" fmla="*/ 126985 w 1025"/>
              <a:gd name="T93" fmla="*/ 730250 h 652"/>
              <a:gd name="T94" fmla="*/ 139683 w 1025"/>
              <a:gd name="T95" fmla="*/ 677862 h 652"/>
              <a:gd name="T96" fmla="*/ 156614 w 1025"/>
              <a:gd name="T97" fmla="*/ 592137 h 652"/>
              <a:gd name="T98" fmla="*/ 93122 w 1025"/>
              <a:gd name="T99" fmla="*/ 596900 h 652"/>
              <a:gd name="T100" fmla="*/ 25397 w 1025"/>
              <a:gd name="T101" fmla="*/ 539750 h 652"/>
              <a:gd name="T102" fmla="*/ 0 w 1025"/>
              <a:gd name="T103" fmla="*/ 487363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5"/>
              <a:gd name="T157" fmla="*/ 0 h 652"/>
              <a:gd name="T158" fmla="*/ 1025 w 1025"/>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31" name="Freeform 99"/>
          <p:cNvSpPr>
            <a:spLocks/>
          </p:cNvSpPr>
          <p:nvPr/>
        </p:nvSpPr>
        <p:spPr bwMode="auto">
          <a:xfrm>
            <a:off x="6811963" y="3708400"/>
            <a:ext cx="42862" cy="44450"/>
          </a:xfrm>
          <a:custGeom>
            <a:avLst/>
            <a:gdLst>
              <a:gd name="T0" fmla="*/ 0 w 31"/>
              <a:gd name="T1" fmla="*/ 28575 h 28"/>
              <a:gd name="T2" fmla="*/ 15209 w 31"/>
              <a:gd name="T3" fmla="*/ 0 h 28"/>
              <a:gd name="T4" fmla="*/ 41479 w 31"/>
              <a:gd name="T5" fmla="*/ 9525 h 28"/>
              <a:gd name="T6" fmla="*/ 17974 w 31"/>
              <a:gd name="T7" fmla="*/ 42863 h 28"/>
              <a:gd name="T8" fmla="*/ 0 w 31"/>
              <a:gd name="T9" fmla="*/ 28575 h 28"/>
              <a:gd name="T10" fmla="*/ 0 60000 65536"/>
              <a:gd name="T11" fmla="*/ 0 60000 65536"/>
              <a:gd name="T12" fmla="*/ 0 60000 65536"/>
              <a:gd name="T13" fmla="*/ 0 60000 65536"/>
              <a:gd name="T14" fmla="*/ 0 60000 65536"/>
              <a:gd name="T15" fmla="*/ 0 w 31"/>
              <a:gd name="T16" fmla="*/ 0 h 28"/>
              <a:gd name="T17" fmla="*/ 31 w 31"/>
              <a:gd name="T18" fmla="*/ 28 h 28"/>
            </a:gdLst>
            <a:ahLst/>
            <a:cxnLst>
              <a:cxn ang="T10">
                <a:pos x="T0" y="T1"/>
              </a:cxn>
              <a:cxn ang="T11">
                <a:pos x="T2" y="T3"/>
              </a:cxn>
              <a:cxn ang="T12">
                <a:pos x="T4" y="T5"/>
              </a:cxn>
              <a:cxn ang="T13">
                <a:pos x="T6" y="T7"/>
              </a:cxn>
              <a:cxn ang="T14">
                <a:pos x="T8" y="T9"/>
              </a:cxn>
            </a:cxnLst>
            <a:rect l="T15" t="T16" r="T17" b="T18"/>
            <a:pathLst>
              <a:path w="31" h="28">
                <a:moveTo>
                  <a:pt x="0" y="18"/>
                </a:moveTo>
                <a:lnTo>
                  <a:pt x="11" y="0"/>
                </a:lnTo>
                <a:lnTo>
                  <a:pt x="30" y="6"/>
                </a:lnTo>
                <a:lnTo>
                  <a:pt x="13" y="27"/>
                </a:lnTo>
                <a:lnTo>
                  <a:pt x="0" y="1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32" name="Freeform 100"/>
          <p:cNvSpPr>
            <a:spLocks/>
          </p:cNvSpPr>
          <p:nvPr/>
        </p:nvSpPr>
        <p:spPr bwMode="auto">
          <a:xfrm>
            <a:off x="6811963" y="3708400"/>
            <a:ext cx="52387" cy="53975"/>
          </a:xfrm>
          <a:custGeom>
            <a:avLst/>
            <a:gdLst>
              <a:gd name="T0" fmla="*/ 0 w 37"/>
              <a:gd name="T1" fmla="*/ 34925 h 34"/>
              <a:gd name="T2" fmla="*/ 18406 w 37"/>
              <a:gd name="T3" fmla="*/ 0 h 34"/>
              <a:gd name="T4" fmla="*/ 50971 w 37"/>
              <a:gd name="T5" fmla="*/ 11112 h 34"/>
              <a:gd name="T6" fmla="*/ 21238 w 37"/>
              <a:gd name="T7" fmla="*/ 52388 h 34"/>
              <a:gd name="T8" fmla="*/ 0 w 37"/>
              <a:gd name="T9" fmla="*/ 34925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0" y="22"/>
                </a:moveTo>
                <a:lnTo>
                  <a:pt x="13" y="0"/>
                </a:lnTo>
                <a:lnTo>
                  <a:pt x="36" y="7"/>
                </a:lnTo>
                <a:lnTo>
                  <a:pt x="15" y="33"/>
                </a:lnTo>
                <a:lnTo>
                  <a:pt x="0" y="2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33" name="Freeform 101"/>
          <p:cNvSpPr>
            <a:spLocks/>
          </p:cNvSpPr>
          <p:nvPr/>
        </p:nvSpPr>
        <p:spPr bwMode="auto">
          <a:xfrm>
            <a:off x="2379663" y="3917950"/>
            <a:ext cx="274637" cy="431800"/>
          </a:xfrm>
          <a:custGeom>
            <a:avLst/>
            <a:gdLst>
              <a:gd name="T0" fmla="*/ 0 w 195"/>
              <a:gd name="T1" fmla="*/ 287337 h 272"/>
              <a:gd name="T2" fmla="*/ 36618 w 195"/>
              <a:gd name="T3" fmla="*/ 315912 h 272"/>
              <a:gd name="T4" fmla="*/ 81687 w 195"/>
              <a:gd name="T5" fmla="*/ 328612 h 272"/>
              <a:gd name="T6" fmla="*/ 133798 w 195"/>
              <a:gd name="T7" fmla="*/ 384175 h 272"/>
              <a:gd name="T8" fmla="*/ 195767 w 195"/>
              <a:gd name="T9" fmla="*/ 393700 h 272"/>
              <a:gd name="T10" fmla="*/ 192950 w 195"/>
              <a:gd name="T11" fmla="*/ 422275 h 272"/>
              <a:gd name="T12" fmla="*/ 204217 w 195"/>
              <a:gd name="T13" fmla="*/ 430213 h 272"/>
              <a:gd name="T14" fmla="*/ 215484 w 195"/>
              <a:gd name="T15" fmla="*/ 357187 h 272"/>
              <a:gd name="T16" fmla="*/ 199992 w 195"/>
              <a:gd name="T17" fmla="*/ 311150 h 272"/>
              <a:gd name="T18" fmla="*/ 219710 w 195"/>
              <a:gd name="T19" fmla="*/ 306387 h 272"/>
              <a:gd name="T20" fmla="*/ 204217 w 195"/>
              <a:gd name="T21" fmla="*/ 277812 h 272"/>
              <a:gd name="T22" fmla="*/ 260553 w 195"/>
              <a:gd name="T23" fmla="*/ 273050 h 272"/>
              <a:gd name="T24" fmla="*/ 273229 w 195"/>
              <a:gd name="T25" fmla="*/ 287337 h 272"/>
              <a:gd name="T26" fmla="*/ 253511 w 195"/>
              <a:gd name="T27" fmla="*/ 254000 h 272"/>
              <a:gd name="T28" fmla="*/ 260553 w 195"/>
              <a:gd name="T29" fmla="*/ 161925 h 272"/>
              <a:gd name="T30" fmla="*/ 215484 w 195"/>
              <a:gd name="T31" fmla="*/ 161925 h 272"/>
              <a:gd name="T32" fmla="*/ 199992 w 195"/>
              <a:gd name="T33" fmla="*/ 142875 h 272"/>
              <a:gd name="T34" fmla="*/ 154923 w 195"/>
              <a:gd name="T35" fmla="*/ 139700 h 272"/>
              <a:gd name="T36" fmla="*/ 125347 w 195"/>
              <a:gd name="T37" fmla="*/ 82550 h 272"/>
              <a:gd name="T38" fmla="*/ 171824 w 195"/>
              <a:gd name="T39" fmla="*/ 14287 h 272"/>
              <a:gd name="T40" fmla="*/ 163374 w 195"/>
              <a:gd name="T41" fmla="*/ 0 h 272"/>
              <a:gd name="T42" fmla="*/ 85912 w 195"/>
              <a:gd name="T43" fmla="*/ 33337 h 272"/>
              <a:gd name="T44" fmla="*/ 45069 w 195"/>
              <a:gd name="T45" fmla="*/ 115887 h 272"/>
              <a:gd name="T46" fmla="*/ 32393 w 195"/>
              <a:gd name="T47" fmla="*/ 96837 h 272"/>
              <a:gd name="T48" fmla="*/ 21126 w 195"/>
              <a:gd name="T49" fmla="*/ 133350 h 272"/>
              <a:gd name="T50" fmla="*/ 32393 w 195"/>
              <a:gd name="T51" fmla="*/ 222250 h 272"/>
              <a:gd name="T52" fmla="*/ 40843 w 195"/>
              <a:gd name="T53" fmla="*/ 222250 h 272"/>
              <a:gd name="T54" fmla="*/ 0 w 195"/>
              <a:gd name="T55" fmla="*/ 287337 h 2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5"/>
              <a:gd name="T85" fmla="*/ 0 h 272"/>
              <a:gd name="T86" fmla="*/ 195 w 195"/>
              <a:gd name="T87" fmla="*/ 272 h 2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5" h="272">
                <a:moveTo>
                  <a:pt x="0" y="181"/>
                </a:moveTo>
                <a:lnTo>
                  <a:pt x="26" y="199"/>
                </a:lnTo>
                <a:lnTo>
                  <a:pt x="58" y="207"/>
                </a:lnTo>
                <a:lnTo>
                  <a:pt x="95" y="242"/>
                </a:lnTo>
                <a:lnTo>
                  <a:pt x="139" y="248"/>
                </a:lnTo>
                <a:lnTo>
                  <a:pt x="137" y="266"/>
                </a:lnTo>
                <a:lnTo>
                  <a:pt x="145" y="271"/>
                </a:lnTo>
                <a:lnTo>
                  <a:pt x="153" y="225"/>
                </a:lnTo>
                <a:lnTo>
                  <a:pt x="142" y="196"/>
                </a:lnTo>
                <a:lnTo>
                  <a:pt x="156" y="193"/>
                </a:lnTo>
                <a:lnTo>
                  <a:pt x="145" y="175"/>
                </a:lnTo>
                <a:lnTo>
                  <a:pt x="185" y="172"/>
                </a:lnTo>
                <a:lnTo>
                  <a:pt x="194" y="181"/>
                </a:lnTo>
                <a:lnTo>
                  <a:pt x="180" y="160"/>
                </a:lnTo>
                <a:lnTo>
                  <a:pt x="185" y="102"/>
                </a:lnTo>
                <a:lnTo>
                  <a:pt x="153" y="102"/>
                </a:lnTo>
                <a:lnTo>
                  <a:pt x="142" y="90"/>
                </a:lnTo>
                <a:lnTo>
                  <a:pt x="110" y="88"/>
                </a:lnTo>
                <a:lnTo>
                  <a:pt x="89" y="52"/>
                </a:lnTo>
                <a:lnTo>
                  <a:pt x="122" y="9"/>
                </a:lnTo>
                <a:lnTo>
                  <a:pt x="116" y="0"/>
                </a:lnTo>
                <a:lnTo>
                  <a:pt x="61" y="21"/>
                </a:lnTo>
                <a:lnTo>
                  <a:pt x="32" y="73"/>
                </a:lnTo>
                <a:lnTo>
                  <a:pt x="23" y="61"/>
                </a:lnTo>
                <a:lnTo>
                  <a:pt x="15" y="84"/>
                </a:lnTo>
                <a:lnTo>
                  <a:pt x="23" y="140"/>
                </a:lnTo>
                <a:lnTo>
                  <a:pt x="29" y="140"/>
                </a:lnTo>
                <a:lnTo>
                  <a:pt x="0" y="18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34" name="Freeform 102"/>
          <p:cNvSpPr>
            <a:spLocks/>
          </p:cNvSpPr>
          <p:nvPr/>
        </p:nvSpPr>
        <p:spPr bwMode="auto">
          <a:xfrm>
            <a:off x="2379663" y="3917950"/>
            <a:ext cx="282575" cy="441325"/>
          </a:xfrm>
          <a:custGeom>
            <a:avLst/>
            <a:gdLst>
              <a:gd name="T0" fmla="*/ 0 w 201"/>
              <a:gd name="T1" fmla="*/ 293687 h 278"/>
              <a:gd name="T2" fmla="*/ 37958 w 201"/>
              <a:gd name="T3" fmla="*/ 322262 h 278"/>
              <a:gd name="T4" fmla="*/ 84351 w 201"/>
              <a:gd name="T5" fmla="*/ 336550 h 278"/>
              <a:gd name="T6" fmla="*/ 137773 w 201"/>
              <a:gd name="T7" fmla="*/ 392112 h 278"/>
              <a:gd name="T8" fmla="*/ 201036 w 201"/>
              <a:gd name="T9" fmla="*/ 401637 h 278"/>
              <a:gd name="T10" fmla="*/ 198224 w 201"/>
              <a:gd name="T11" fmla="*/ 431800 h 278"/>
              <a:gd name="T12" fmla="*/ 209471 w 201"/>
              <a:gd name="T13" fmla="*/ 439738 h 278"/>
              <a:gd name="T14" fmla="*/ 222124 w 201"/>
              <a:gd name="T15" fmla="*/ 365125 h 278"/>
              <a:gd name="T16" fmla="*/ 205254 w 201"/>
              <a:gd name="T17" fmla="*/ 317500 h 278"/>
              <a:gd name="T18" fmla="*/ 226341 w 201"/>
              <a:gd name="T19" fmla="*/ 312737 h 278"/>
              <a:gd name="T20" fmla="*/ 209471 w 201"/>
              <a:gd name="T21" fmla="*/ 284162 h 278"/>
              <a:gd name="T22" fmla="*/ 268517 w 201"/>
              <a:gd name="T23" fmla="*/ 279400 h 278"/>
              <a:gd name="T24" fmla="*/ 281169 w 201"/>
              <a:gd name="T25" fmla="*/ 293687 h 278"/>
              <a:gd name="T26" fmla="*/ 261487 w 201"/>
              <a:gd name="T27" fmla="*/ 260350 h 278"/>
              <a:gd name="T28" fmla="*/ 268517 w 201"/>
              <a:gd name="T29" fmla="*/ 165100 h 278"/>
              <a:gd name="T30" fmla="*/ 222124 w 201"/>
              <a:gd name="T31" fmla="*/ 165100 h 278"/>
              <a:gd name="T32" fmla="*/ 205254 w 201"/>
              <a:gd name="T33" fmla="*/ 146050 h 278"/>
              <a:gd name="T34" fmla="*/ 158861 w 201"/>
              <a:gd name="T35" fmla="*/ 142875 h 278"/>
              <a:gd name="T36" fmla="*/ 129338 w 201"/>
              <a:gd name="T37" fmla="*/ 84137 h 278"/>
              <a:gd name="T38" fmla="*/ 177137 w 201"/>
              <a:gd name="T39" fmla="*/ 14287 h 278"/>
              <a:gd name="T40" fmla="*/ 168701 w 201"/>
              <a:gd name="T41" fmla="*/ 0 h 278"/>
              <a:gd name="T42" fmla="*/ 88568 w 201"/>
              <a:gd name="T43" fmla="*/ 33337 h 278"/>
              <a:gd name="T44" fmla="*/ 46393 w 201"/>
              <a:gd name="T45" fmla="*/ 119062 h 278"/>
              <a:gd name="T46" fmla="*/ 33740 w 201"/>
              <a:gd name="T47" fmla="*/ 98425 h 278"/>
              <a:gd name="T48" fmla="*/ 21088 w 201"/>
              <a:gd name="T49" fmla="*/ 136525 h 278"/>
              <a:gd name="T50" fmla="*/ 33740 w 201"/>
              <a:gd name="T51" fmla="*/ 227012 h 278"/>
              <a:gd name="T52" fmla="*/ 42175 w 201"/>
              <a:gd name="T53" fmla="*/ 227012 h 278"/>
              <a:gd name="T54" fmla="*/ 0 w 201"/>
              <a:gd name="T55" fmla="*/ 293687 h 2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78"/>
              <a:gd name="T86" fmla="*/ 201 w 201"/>
              <a:gd name="T87" fmla="*/ 278 h 2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78">
                <a:moveTo>
                  <a:pt x="0" y="185"/>
                </a:moveTo>
                <a:lnTo>
                  <a:pt x="27" y="203"/>
                </a:lnTo>
                <a:lnTo>
                  <a:pt x="60" y="212"/>
                </a:lnTo>
                <a:lnTo>
                  <a:pt x="98" y="247"/>
                </a:lnTo>
                <a:lnTo>
                  <a:pt x="143" y="253"/>
                </a:lnTo>
                <a:lnTo>
                  <a:pt x="141" y="272"/>
                </a:lnTo>
                <a:lnTo>
                  <a:pt x="149" y="277"/>
                </a:lnTo>
                <a:lnTo>
                  <a:pt x="158" y="230"/>
                </a:lnTo>
                <a:lnTo>
                  <a:pt x="146" y="200"/>
                </a:lnTo>
                <a:lnTo>
                  <a:pt x="161" y="197"/>
                </a:lnTo>
                <a:lnTo>
                  <a:pt x="149" y="179"/>
                </a:lnTo>
                <a:lnTo>
                  <a:pt x="191" y="176"/>
                </a:lnTo>
                <a:lnTo>
                  <a:pt x="200" y="185"/>
                </a:lnTo>
                <a:lnTo>
                  <a:pt x="186" y="164"/>
                </a:lnTo>
                <a:lnTo>
                  <a:pt x="191" y="104"/>
                </a:lnTo>
                <a:lnTo>
                  <a:pt x="158" y="104"/>
                </a:lnTo>
                <a:lnTo>
                  <a:pt x="146" y="92"/>
                </a:lnTo>
                <a:lnTo>
                  <a:pt x="113" y="90"/>
                </a:lnTo>
                <a:lnTo>
                  <a:pt x="92" y="53"/>
                </a:lnTo>
                <a:lnTo>
                  <a:pt x="126" y="9"/>
                </a:lnTo>
                <a:lnTo>
                  <a:pt x="120" y="0"/>
                </a:lnTo>
                <a:lnTo>
                  <a:pt x="63" y="21"/>
                </a:lnTo>
                <a:lnTo>
                  <a:pt x="33" y="75"/>
                </a:lnTo>
                <a:lnTo>
                  <a:pt x="24" y="62"/>
                </a:lnTo>
                <a:lnTo>
                  <a:pt x="15" y="86"/>
                </a:lnTo>
                <a:lnTo>
                  <a:pt x="24" y="143"/>
                </a:lnTo>
                <a:lnTo>
                  <a:pt x="30" y="143"/>
                </a:lnTo>
                <a:lnTo>
                  <a:pt x="0" y="18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35" name="Freeform 103"/>
          <p:cNvSpPr>
            <a:spLocks/>
          </p:cNvSpPr>
          <p:nvPr/>
        </p:nvSpPr>
        <p:spPr bwMode="auto">
          <a:xfrm>
            <a:off x="4502150" y="4149725"/>
            <a:ext cx="171450" cy="220663"/>
          </a:xfrm>
          <a:custGeom>
            <a:avLst/>
            <a:gdLst>
              <a:gd name="T0" fmla="*/ 0 w 121"/>
              <a:gd name="T1" fmla="*/ 196850 h 139"/>
              <a:gd name="T2" fmla="*/ 24088 w 121"/>
              <a:gd name="T3" fmla="*/ 219075 h 139"/>
              <a:gd name="T4" fmla="*/ 43925 w 121"/>
              <a:gd name="T5" fmla="*/ 214313 h 139"/>
              <a:gd name="T6" fmla="*/ 80766 w 121"/>
              <a:gd name="T7" fmla="*/ 214313 h 139"/>
              <a:gd name="T8" fmla="*/ 109105 w 121"/>
              <a:gd name="T9" fmla="*/ 192088 h 139"/>
              <a:gd name="T10" fmla="*/ 117606 w 121"/>
              <a:gd name="T11" fmla="*/ 146050 h 139"/>
              <a:gd name="T12" fmla="*/ 150196 w 121"/>
              <a:gd name="T13" fmla="*/ 114300 h 139"/>
              <a:gd name="T14" fmla="*/ 170033 w 121"/>
              <a:gd name="T15" fmla="*/ 0 h 139"/>
              <a:gd name="T16" fmla="*/ 137443 w 121"/>
              <a:gd name="T17" fmla="*/ 0 h 139"/>
              <a:gd name="T18" fmla="*/ 113355 w 121"/>
              <a:gd name="T19" fmla="*/ 19050 h 139"/>
              <a:gd name="T20" fmla="*/ 109105 w 121"/>
              <a:gd name="T21" fmla="*/ 55563 h 139"/>
              <a:gd name="T22" fmla="*/ 48176 w 121"/>
              <a:gd name="T23" fmla="*/ 41275 h 139"/>
              <a:gd name="T24" fmla="*/ 43925 w 121"/>
              <a:gd name="T25" fmla="*/ 63500 h 139"/>
              <a:gd name="T26" fmla="*/ 76515 w 121"/>
              <a:gd name="T27" fmla="*/ 63500 h 139"/>
              <a:gd name="T28" fmla="*/ 65179 w 121"/>
              <a:gd name="T29" fmla="*/ 150813 h 139"/>
              <a:gd name="T30" fmla="*/ 36840 w 121"/>
              <a:gd name="T31" fmla="*/ 139700 h 139"/>
              <a:gd name="T32" fmla="*/ 0 w 121"/>
              <a:gd name="T33" fmla="*/ 19685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39"/>
              <a:gd name="T53" fmla="*/ 121 w 121"/>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39">
                <a:moveTo>
                  <a:pt x="0" y="124"/>
                </a:moveTo>
                <a:lnTo>
                  <a:pt x="17" y="138"/>
                </a:lnTo>
                <a:lnTo>
                  <a:pt x="31" y="135"/>
                </a:lnTo>
                <a:lnTo>
                  <a:pt x="57" y="135"/>
                </a:lnTo>
                <a:lnTo>
                  <a:pt x="77" y="121"/>
                </a:lnTo>
                <a:lnTo>
                  <a:pt x="83" y="92"/>
                </a:lnTo>
                <a:lnTo>
                  <a:pt x="106" y="72"/>
                </a:lnTo>
                <a:lnTo>
                  <a:pt x="120" y="0"/>
                </a:lnTo>
                <a:lnTo>
                  <a:pt x="97" y="0"/>
                </a:lnTo>
                <a:lnTo>
                  <a:pt x="80" y="12"/>
                </a:lnTo>
                <a:lnTo>
                  <a:pt x="77" y="35"/>
                </a:lnTo>
                <a:lnTo>
                  <a:pt x="34" y="26"/>
                </a:lnTo>
                <a:lnTo>
                  <a:pt x="31" y="40"/>
                </a:lnTo>
                <a:lnTo>
                  <a:pt x="54" y="40"/>
                </a:lnTo>
                <a:lnTo>
                  <a:pt x="46" y="95"/>
                </a:lnTo>
                <a:lnTo>
                  <a:pt x="26" y="88"/>
                </a:lnTo>
                <a:lnTo>
                  <a:pt x="0" y="12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36" name="Freeform 104"/>
          <p:cNvSpPr>
            <a:spLocks/>
          </p:cNvSpPr>
          <p:nvPr/>
        </p:nvSpPr>
        <p:spPr bwMode="auto">
          <a:xfrm>
            <a:off x="4502150" y="4149725"/>
            <a:ext cx="179388" cy="230188"/>
          </a:xfrm>
          <a:custGeom>
            <a:avLst/>
            <a:gdLst>
              <a:gd name="T0" fmla="*/ 0 w 127"/>
              <a:gd name="T1" fmla="*/ 204788 h 145"/>
              <a:gd name="T2" fmla="*/ 25425 w 127"/>
              <a:gd name="T3" fmla="*/ 228600 h 145"/>
              <a:gd name="T4" fmla="*/ 46613 w 127"/>
              <a:gd name="T5" fmla="*/ 223838 h 145"/>
              <a:gd name="T6" fmla="*/ 84750 w 127"/>
              <a:gd name="T7" fmla="*/ 223838 h 145"/>
              <a:gd name="T8" fmla="*/ 114413 w 127"/>
              <a:gd name="T9" fmla="*/ 200025 h 145"/>
              <a:gd name="T10" fmla="*/ 122888 w 127"/>
              <a:gd name="T11" fmla="*/ 152400 h 145"/>
              <a:gd name="T12" fmla="*/ 156788 w 127"/>
              <a:gd name="T13" fmla="*/ 119063 h 145"/>
              <a:gd name="T14" fmla="*/ 177975 w 127"/>
              <a:gd name="T15" fmla="*/ 0 h 145"/>
              <a:gd name="T16" fmla="*/ 144075 w 127"/>
              <a:gd name="T17" fmla="*/ 0 h 145"/>
              <a:gd name="T18" fmla="*/ 118650 w 127"/>
              <a:gd name="T19" fmla="*/ 19050 h 145"/>
              <a:gd name="T20" fmla="*/ 114413 w 127"/>
              <a:gd name="T21" fmla="*/ 57150 h 145"/>
              <a:gd name="T22" fmla="*/ 50850 w 127"/>
              <a:gd name="T23" fmla="*/ 42863 h 145"/>
              <a:gd name="T24" fmla="*/ 46613 w 127"/>
              <a:gd name="T25" fmla="*/ 66675 h 145"/>
              <a:gd name="T26" fmla="*/ 80513 w 127"/>
              <a:gd name="T27" fmla="*/ 66675 h 145"/>
              <a:gd name="T28" fmla="*/ 67800 w 127"/>
              <a:gd name="T29" fmla="*/ 157163 h 145"/>
              <a:gd name="T30" fmla="*/ 38138 w 127"/>
              <a:gd name="T31" fmla="*/ 146050 h 145"/>
              <a:gd name="T32" fmla="*/ 0 w 127"/>
              <a:gd name="T33" fmla="*/ 204788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7"/>
              <a:gd name="T52" fmla="*/ 0 h 145"/>
              <a:gd name="T53" fmla="*/ 127 w 127"/>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7" h="145">
                <a:moveTo>
                  <a:pt x="0" y="129"/>
                </a:moveTo>
                <a:lnTo>
                  <a:pt x="18" y="144"/>
                </a:lnTo>
                <a:lnTo>
                  <a:pt x="33" y="141"/>
                </a:lnTo>
                <a:lnTo>
                  <a:pt x="60" y="141"/>
                </a:lnTo>
                <a:lnTo>
                  <a:pt x="81" y="126"/>
                </a:lnTo>
                <a:lnTo>
                  <a:pt x="87" y="96"/>
                </a:lnTo>
                <a:lnTo>
                  <a:pt x="111" y="75"/>
                </a:lnTo>
                <a:lnTo>
                  <a:pt x="126" y="0"/>
                </a:lnTo>
                <a:lnTo>
                  <a:pt x="102" y="0"/>
                </a:lnTo>
                <a:lnTo>
                  <a:pt x="84" y="12"/>
                </a:lnTo>
                <a:lnTo>
                  <a:pt x="81" y="36"/>
                </a:lnTo>
                <a:lnTo>
                  <a:pt x="36" y="27"/>
                </a:lnTo>
                <a:lnTo>
                  <a:pt x="33" y="42"/>
                </a:lnTo>
                <a:lnTo>
                  <a:pt x="57" y="42"/>
                </a:lnTo>
                <a:lnTo>
                  <a:pt x="48" y="99"/>
                </a:lnTo>
                <a:lnTo>
                  <a:pt x="27" y="92"/>
                </a:lnTo>
                <a:lnTo>
                  <a:pt x="0" y="1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37" name="Freeform 105"/>
          <p:cNvSpPr>
            <a:spLocks/>
          </p:cNvSpPr>
          <p:nvPr/>
        </p:nvSpPr>
        <p:spPr bwMode="auto">
          <a:xfrm>
            <a:off x="2214563" y="3951288"/>
            <a:ext cx="68262" cy="63500"/>
          </a:xfrm>
          <a:custGeom>
            <a:avLst/>
            <a:gdLst>
              <a:gd name="T0" fmla="*/ 0 w 49"/>
              <a:gd name="T1" fmla="*/ 0 h 40"/>
              <a:gd name="T2" fmla="*/ 5572 w 49"/>
              <a:gd name="T3" fmla="*/ 28575 h 40"/>
              <a:gd name="T4" fmla="*/ 16717 w 49"/>
              <a:gd name="T5" fmla="*/ 25400 h 40"/>
              <a:gd name="T6" fmla="*/ 61296 w 49"/>
              <a:gd name="T7" fmla="*/ 61913 h 40"/>
              <a:gd name="T8" fmla="*/ 66869 w 49"/>
              <a:gd name="T9" fmla="*/ 36512 h 40"/>
              <a:gd name="T10" fmla="*/ 44579 w 49"/>
              <a:gd name="T11" fmla="*/ 4762 h 40"/>
              <a:gd name="T12" fmla="*/ 0 w 49"/>
              <a:gd name="T13" fmla="*/ 0 h 40"/>
              <a:gd name="T14" fmla="*/ 0 60000 65536"/>
              <a:gd name="T15" fmla="*/ 0 60000 65536"/>
              <a:gd name="T16" fmla="*/ 0 60000 65536"/>
              <a:gd name="T17" fmla="*/ 0 60000 65536"/>
              <a:gd name="T18" fmla="*/ 0 60000 65536"/>
              <a:gd name="T19" fmla="*/ 0 60000 65536"/>
              <a:gd name="T20" fmla="*/ 0 60000 65536"/>
              <a:gd name="T21" fmla="*/ 0 w 49"/>
              <a:gd name="T22" fmla="*/ 0 h 40"/>
              <a:gd name="T23" fmla="*/ 49 w 4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0">
                <a:moveTo>
                  <a:pt x="0" y="0"/>
                </a:moveTo>
                <a:lnTo>
                  <a:pt x="4" y="18"/>
                </a:lnTo>
                <a:lnTo>
                  <a:pt x="12" y="16"/>
                </a:lnTo>
                <a:lnTo>
                  <a:pt x="44" y="39"/>
                </a:lnTo>
                <a:lnTo>
                  <a:pt x="48" y="23"/>
                </a:lnTo>
                <a:lnTo>
                  <a:pt x="32" y="3"/>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38" name="Freeform 106"/>
          <p:cNvSpPr>
            <a:spLocks/>
          </p:cNvSpPr>
          <p:nvPr/>
        </p:nvSpPr>
        <p:spPr bwMode="auto">
          <a:xfrm>
            <a:off x="2214563" y="3951288"/>
            <a:ext cx="77787" cy="73025"/>
          </a:xfrm>
          <a:custGeom>
            <a:avLst/>
            <a:gdLst>
              <a:gd name="T0" fmla="*/ 0 w 55"/>
              <a:gd name="T1" fmla="*/ 0 h 46"/>
              <a:gd name="T2" fmla="*/ 5657 w 55"/>
              <a:gd name="T3" fmla="*/ 33338 h 46"/>
              <a:gd name="T4" fmla="*/ 18386 w 55"/>
              <a:gd name="T5" fmla="*/ 28575 h 46"/>
              <a:gd name="T6" fmla="*/ 69301 w 55"/>
              <a:gd name="T7" fmla="*/ 71438 h 46"/>
              <a:gd name="T8" fmla="*/ 76373 w 55"/>
              <a:gd name="T9" fmla="*/ 41275 h 46"/>
              <a:gd name="T10" fmla="*/ 50915 w 55"/>
              <a:gd name="T11" fmla="*/ 4762 h 46"/>
              <a:gd name="T12" fmla="*/ 0 w 55"/>
              <a:gd name="T13" fmla="*/ 0 h 46"/>
              <a:gd name="T14" fmla="*/ 0 60000 65536"/>
              <a:gd name="T15" fmla="*/ 0 60000 65536"/>
              <a:gd name="T16" fmla="*/ 0 60000 65536"/>
              <a:gd name="T17" fmla="*/ 0 60000 65536"/>
              <a:gd name="T18" fmla="*/ 0 60000 65536"/>
              <a:gd name="T19" fmla="*/ 0 60000 65536"/>
              <a:gd name="T20" fmla="*/ 0 60000 65536"/>
              <a:gd name="T21" fmla="*/ 0 w 55"/>
              <a:gd name="T22" fmla="*/ 0 h 46"/>
              <a:gd name="T23" fmla="*/ 55 w 5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6">
                <a:moveTo>
                  <a:pt x="0" y="0"/>
                </a:moveTo>
                <a:lnTo>
                  <a:pt x="4" y="21"/>
                </a:lnTo>
                <a:lnTo>
                  <a:pt x="13" y="18"/>
                </a:lnTo>
                <a:lnTo>
                  <a:pt x="49" y="45"/>
                </a:lnTo>
                <a:lnTo>
                  <a:pt x="54" y="26"/>
                </a:lnTo>
                <a:lnTo>
                  <a:pt x="36" y="3"/>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39" name="Freeform 107"/>
          <p:cNvSpPr>
            <a:spLocks/>
          </p:cNvSpPr>
          <p:nvPr/>
        </p:nvSpPr>
        <p:spPr bwMode="auto">
          <a:xfrm>
            <a:off x="5005388" y="3259138"/>
            <a:ext cx="47625" cy="26987"/>
          </a:xfrm>
          <a:custGeom>
            <a:avLst/>
            <a:gdLst>
              <a:gd name="T0" fmla="*/ 0 w 34"/>
              <a:gd name="T1" fmla="*/ 14287 h 17"/>
              <a:gd name="T2" fmla="*/ 16809 w 34"/>
              <a:gd name="T3" fmla="*/ 25400 h 17"/>
              <a:gd name="T4" fmla="*/ 46224 w 34"/>
              <a:gd name="T5" fmla="*/ 0 h 17"/>
              <a:gd name="T6" fmla="*/ 0 w 34"/>
              <a:gd name="T7" fmla="*/ 14287 h 17"/>
              <a:gd name="T8" fmla="*/ 0 60000 65536"/>
              <a:gd name="T9" fmla="*/ 0 60000 65536"/>
              <a:gd name="T10" fmla="*/ 0 60000 65536"/>
              <a:gd name="T11" fmla="*/ 0 60000 65536"/>
              <a:gd name="T12" fmla="*/ 0 w 34"/>
              <a:gd name="T13" fmla="*/ 0 h 17"/>
              <a:gd name="T14" fmla="*/ 34 w 34"/>
              <a:gd name="T15" fmla="*/ 17 h 17"/>
            </a:gdLst>
            <a:ahLst/>
            <a:cxnLst>
              <a:cxn ang="T8">
                <a:pos x="T0" y="T1"/>
              </a:cxn>
              <a:cxn ang="T9">
                <a:pos x="T2" y="T3"/>
              </a:cxn>
              <a:cxn ang="T10">
                <a:pos x="T4" y="T5"/>
              </a:cxn>
              <a:cxn ang="T11">
                <a:pos x="T6" y="T7"/>
              </a:cxn>
            </a:cxnLst>
            <a:rect l="T12" t="T13" r="T14" b="T15"/>
            <a:pathLst>
              <a:path w="34" h="17">
                <a:moveTo>
                  <a:pt x="0" y="9"/>
                </a:moveTo>
                <a:lnTo>
                  <a:pt x="12" y="16"/>
                </a:lnTo>
                <a:lnTo>
                  <a:pt x="33" y="0"/>
                </a:lnTo>
                <a:lnTo>
                  <a:pt x="0" y="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40" name="Freeform 108"/>
          <p:cNvSpPr>
            <a:spLocks/>
          </p:cNvSpPr>
          <p:nvPr/>
        </p:nvSpPr>
        <p:spPr bwMode="auto">
          <a:xfrm>
            <a:off x="5005388" y="3259138"/>
            <a:ext cx="55562" cy="34925"/>
          </a:xfrm>
          <a:custGeom>
            <a:avLst/>
            <a:gdLst>
              <a:gd name="T0" fmla="*/ 0 w 40"/>
              <a:gd name="T1" fmla="*/ 19050 h 22"/>
              <a:gd name="T2" fmla="*/ 19447 w 40"/>
              <a:gd name="T3" fmla="*/ 33338 h 22"/>
              <a:gd name="T4" fmla="*/ 54173 w 40"/>
              <a:gd name="T5" fmla="*/ 0 h 22"/>
              <a:gd name="T6" fmla="*/ 0 w 40"/>
              <a:gd name="T7" fmla="*/ 19050 h 22"/>
              <a:gd name="T8" fmla="*/ 0 60000 65536"/>
              <a:gd name="T9" fmla="*/ 0 60000 65536"/>
              <a:gd name="T10" fmla="*/ 0 60000 65536"/>
              <a:gd name="T11" fmla="*/ 0 60000 65536"/>
              <a:gd name="T12" fmla="*/ 0 w 40"/>
              <a:gd name="T13" fmla="*/ 0 h 22"/>
              <a:gd name="T14" fmla="*/ 40 w 40"/>
              <a:gd name="T15" fmla="*/ 22 h 22"/>
            </a:gdLst>
            <a:ahLst/>
            <a:cxnLst>
              <a:cxn ang="T8">
                <a:pos x="T0" y="T1"/>
              </a:cxn>
              <a:cxn ang="T9">
                <a:pos x="T2" y="T3"/>
              </a:cxn>
              <a:cxn ang="T10">
                <a:pos x="T4" y="T5"/>
              </a:cxn>
              <a:cxn ang="T11">
                <a:pos x="T6" y="T7"/>
              </a:cxn>
            </a:cxnLst>
            <a:rect l="T12" t="T13" r="T14" b="T15"/>
            <a:pathLst>
              <a:path w="40" h="22">
                <a:moveTo>
                  <a:pt x="0" y="12"/>
                </a:moveTo>
                <a:lnTo>
                  <a:pt x="14" y="21"/>
                </a:lnTo>
                <a:lnTo>
                  <a:pt x="39" y="0"/>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41" name="Freeform 109"/>
          <p:cNvSpPr>
            <a:spLocks/>
          </p:cNvSpPr>
          <p:nvPr/>
        </p:nvSpPr>
        <p:spPr bwMode="auto">
          <a:xfrm>
            <a:off x="4262438" y="3917950"/>
            <a:ext cx="57150" cy="152400"/>
          </a:xfrm>
          <a:custGeom>
            <a:avLst/>
            <a:gdLst>
              <a:gd name="T0" fmla="*/ 0 w 40"/>
              <a:gd name="T1" fmla="*/ 31750 h 96"/>
              <a:gd name="T2" fmla="*/ 21431 w 40"/>
              <a:gd name="T3" fmla="*/ 150813 h 96"/>
              <a:gd name="T4" fmla="*/ 37147 w 40"/>
              <a:gd name="T5" fmla="*/ 150813 h 96"/>
              <a:gd name="T6" fmla="*/ 55721 w 40"/>
              <a:gd name="T7" fmla="*/ 12700 h 96"/>
              <a:gd name="T8" fmla="*/ 40005 w 40"/>
              <a:gd name="T9" fmla="*/ 0 h 96"/>
              <a:gd name="T10" fmla="*/ 30004 w 40"/>
              <a:gd name="T11" fmla="*/ 9525 h 96"/>
              <a:gd name="T12" fmla="*/ 0 w 40"/>
              <a:gd name="T13" fmla="*/ 31750 h 96"/>
              <a:gd name="T14" fmla="*/ 0 60000 65536"/>
              <a:gd name="T15" fmla="*/ 0 60000 65536"/>
              <a:gd name="T16" fmla="*/ 0 60000 65536"/>
              <a:gd name="T17" fmla="*/ 0 60000 65536"/>
              <a:gd name="T18" fmla="*/ 0 60000 65536"/>
              <a:gd name="T19" fmla="*/ 0 60000 65536"/>
              <a:gd name="T20" fmla="*/ 0 60000 65536"/>
              <a:gd name="T21" fmla="*/ 0 w 40"/>
              <a:gd name="T22" fmla="*/ 0 h 96"/>
              <a:gd name="T23" fmla="*/ 40 w 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6">
                <a:moveTo>
                  <a:pt x="0" y="20"/>
                </a:moveTo>
                <a:lnTo>
                  <a:pt x="15" y="95"/>
                </a:lnTo>
                <a:lnTo>
                  <a:pt x="26" y="95"/>
                </a:lnTo>
                <a:lnTo>
                  <a:pt x="39" y="8"/>
                </a:lnTo>
                <a:lnTo>
                  <a:pt x="28" y="0"/>
                </a:lnTo>
                <a:lnTo>
                  <a:pt x="21" y="6"/>
                </a:lnTo>
                <a:lnTo>
                  <a:pt x="0" y="2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42" name="Freeform 110"/>
          <p:cNvSpPr>
            <a:spLocks/>
          </p:cNvSpPr>
          <p:nvPr/>
        </p:nvSpPr>
        <p:spPr bwMode="auto">
          <a:xfrm>
            <a:off x="4262438" y="3917950"/>
            <a:ext cx="65087" cy="161925"/>
          </a:xfrm>
          <a:custGeom>
            <a:avLst/>
            <a:gdLst>
              <a:gd name="T0" fmla="*/ 0 w 46"/>
              <a:gd name="T1" fmla="*/ 33338 h 102"/>
              <a:gd name="T2" fmla="*/ 24054 w 46"/>
              <a:gd name="T3" fmla="*/ 160338 h 102"/>
              <a:gd name="T4" fmla="*/ 42448 w 46"/>
              <a:gd name="T5" fmla="*/ 160338 h 102"/>
              <a:gd name="T6" fmla="*/ 63672 w 46"/>
              <a:gd name="T7" fmla="*/ 14288 h 102"/>
              <a:gd name="T8" fmla="*/ 45278 w 46"/>
              <a:gd name="T9" fmla="*/ 0 h 102"/>
              <a:gd name="T10" fmla="*/ 33958 w 46"/>
              <a:gd name="T11" fmla="*/ 9525 h 102"/>
              <a:gd name="T12" fmla="*/ 0 w 46"/>
              <a:gd name="T13" fmla="*/ 33338 h 102"/>
              <a:gd name="T14" fmla="*/ 0 60000 65536"/>
              <a:gd name="T15" fmla="*/ 0 60000 65536"/>
              <a:gd name="T16" fmla="*/ 0 60000 65536"/>
              <a:gd name="T17" fmla="*/ 0 60000 65536"/>
              <a:gd name="T18" fmla="*/ 0 60000 65536"/>
              <a:gd name="T19" fmla="*/ 0 60000 65536"/>
              <a:gd name="T20" fmla="*/ 0 60000 65536"/>
              <a:gd name="T21" fmla="*/ 0 w 46"/>
              <a:gd name="T22" fmla="*/ 0 h 102"/>
              <a:gd name="T23" fmla="*/ 46 w 46"/>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2">
                <a:moveTo>
                  <a:pt x="0" y="21"/>
                </a:moveTo>
                <a:lnTo>
                  <a:pt x="17" y="101"/>
                </a:lnTo>
                <a:lnTo>
                  <a:pt x="30" y="101"/>
                </a:lnTo>
                <a:lnTo>
                  <a:pt x="45" y="9"/>
                </a:lnTo>
                <a:lnTo>
                  <a:pt x="32" y="0"/>
                </a:lnTo>
                <a:lnTo>
                  <a:pt x="24" y="6"/>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43" name="Freeform 111"/>
          <p:cNvSpPr>
            <a:spLocks/>
          </p:cNvSpPr>
          <p:nvPr/>
        </p:nvSpPr>
        <p:spPr bwMode="auto">
          <a:xfrm>
            <a:off x="2332038" y="4211638"/>
            <a:ext cx="125412" cy="158750"/>
          </a:xfrm>
          <a:custGeom>
            <a:avLst/>
            <a:gdLst>
              <a:gd name="T0" fmla="*/ 0 w 88"/>
              <a:gd name="T1" fmla="*/ 63500 h 100"/>
              <a:gd name="T2" fmla="*/ 0 w 88"/>
              <a:gd name="T3" fmla="*/ 90487 h 100"/>
              <a:gd name="T4" fmla="*/ 24227 w 88"/>
              <a:gd name="T5" fmla="*/ 101600 h 100"/>
              <a:gd name="T6" fmla="*/ 8551 w 88"/>
              <a:gd name="T7" fmla="*/ 120650 h 100"/>
              <a:gd name="T8" fmla="*/ 8551 w 88"/>
              <a:gd name="T9" fmla="*/ 146050 h 100"/>
              <a:gd name="T10" fmla="*/ 35628 w 88"/>
              <a:gd name="T11" fmla="*/ 157163 h 100"/>
              <a:gd name="T12" fmla="*/ 64131 w 88"/>
              <a:gd name="T13" fmla="*/ 115888 h 100"/>
              <a:gd name="T14" fmla="*/ 115436 w 88"/>
              <a:gd name="T15" fmla="*/ 76200 h 100"/>
              <a:gd name="T16" fmla="*/ 123987 w 88"/>
              <a:gd name="T17" fmla="*/ 39688 h 100"/>
              <a:gd name="T18" fmla="*/ 79808 w 88"/>
              <a:gd name="T19" fmla="*/ 26988 h 100"/>
              <a:gd name="T20" fmla="*/ 44179 w 88"/>
              <a:gd name="T21" fmla="*/ 0 h 100"/>
              <a:gd name="T22" fmla="*/ 15677 w 88"/>
              <a:gd name="T23" fmla="*/ 12700 h 100"/>
              <a:gd name="T24" fmla="*/ 0 w 88"/>
              <a:gd name="T25" fmla="*/ 63500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100"/>
              <a:gd name="T41" fmla="*/ 88 w 88"/>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100">
                <a:moveTo>
                  <a:pt x="0" y="40"/>
                </a:moveTo>
                <a:lnTo>
                  <a:pt x="0" y="57"/>
                </a:lnTo>
                <a:lnTo>
                  <a:pt x="17" y="64"/>
                </a:lnTo>
                <a:lnTo>
                  <a:pt x="6" y="76"/>
                </a:lnTo>
                <a:lnTo>
                  <a:pt x="6" y="92"/>
                </a:lnTo>
                <a:lnTo>
                  <a:pt x="25" y="99"/>
                </a:lnTo>
                <a:lnTo>
                  <a:pt x="45" y="73"/>
                </a:lnTo>
                <a:lnTo>
                  <a:pt x="81" y="48"/>
                </a:lnTo>
                <a:lnTo>
                  <a:pt x="87" y="25"/>
                </a:lnTo>
                <a:lnTo>
                  <a:pt x="56" y="17"/>
                </a:lnTo>
                <a:lnTo>
                  <a:pt x="31" y="0"/>
                </a:lnTo>
                <a:lnTo>
                  <a:pt x="11" y="8"/>
                </a:lnTo>
                <a:lnTo>
                  <a:pt x="0" y="4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44" name="Freeform 112"/>
          <p:cNvSpPr>
            <a:spLocks/>
          </p:cNvSpPr>
          <p:nvPr/>
        </p:nvSpPr>
        <p:spPr bwMode="auto">
          <a:xfrm>
            <a:off x="2332038" y="4211638"/>
            <a:ext cx="133350" cy="168275"/>
          </a:xfrm>
          <a:custGeom>
            <a:avLst/>
            <a:gdLst>
              <a:gd name="T0" fmla="*/ 0 w 94"/>
              <a:gd name="T1" fmla="*/ 66675 h 106"/>
              <a:gd name="T2" fmla="*/ 0 w 94"/>
              <a:gd name="T3" fmla="*/ 95250 h 106"/>
              <a:gd name="T4" fmla="*/ 25535 w 94"/>
              <a:gd name="T5" fmla="*/ 107950 h 106"/>
              <a:gd name="T6" fmla="*/ 8512 w 94"/>
              <a:gd name="T7" fmla="*/ 128588 h 106"/>
              <a:gd name="T8" fmla="*/ 8512 w 94"/>
              <a:gd name="T9" fmla="*/ 155575 h 106"/>
              <a:gd name="T10" fmla="*/ 38303 w 94"/>
              <a:gd name="T11" fmla="*/ 166688 h 106"/>
              <a:gd name="T12" fmla="*/ 68094 w 94"/>
              <a:gd name="T13" fmla="*/ 122238 h 106"/>
              <a:gd name="T14" fmla="*/ 123420 w 94"/>
              <a:gd name="T15" fmla="*/ 80963 h 106"/>
              <a:gd name="T16" fmla="*/ 131931 w 94"/>
              <a:gd name="T17" fmla="*/ 42862 h 106"/>
              <a:gd name="T18" fmla="*/ 85117 w 94"/>
              <a:gd name="T19" fmla="*/ 28575 h 106"/>
              <a:gd name="T20" fmla="*/ 46814 w 94"/>
              <a:gd name="T21" fmla="*/ 0 h 106"/>
              <a:gd name="T22" fmla="*/ 17023 w 94"/>
              <a:gd name="T23" fmla="*/ 14288 h 106"/>
              <a:gd name="T24" fmla="*/ 0 w 94"/>
              <a:gd name="T25" fmla="*/ 6667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06"/>
              <a:gd name="T41" fmla="*/ 94 w 94"/>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06">
                <a:moveTo>
                  <a:pt x="0" y="42"/>
                </a:moveTo>
                <a:lnTo>
                  <a:pt x="0" y="60"/>
                </a:lnTo>
                <a:lnTo>
                  <a:pt x="18" y="68"/>
                </a:lnTo>
                <a:lnTo>
                  <a:pt x="6" y="81"/>
                </a:lnTo>
                <a:lnTo>
                  <a:pt x="6" y="98"/>
                </a:lnTo>
                <a:lnTo>
                  <a:pt x="27" y="105"/>
                </a:lnTo>
                <a:lnTo>
                  <a:pt x="48" y="77"/>
                </a:lnTo>
                <a:lnTo>
                  <a:pt x="87" y="51"/>
                </a:lnTo>
                <a:lnTo>
                  <a:pt x="93" y="27"/>
                </a:lnTo>
                <a:lnTo>
                  <a:pt x="60" y="18"/>
                </a:lnTo>
                <a:lnTo>
                  <a:pt x="33" y="0"/>
                </a:lnTo>
                <a:lnTo>
                  <a:pt x="12" y="9"/>
                </a:lnTo>
                <a:lnTo>
                  <a:pt x="0" y="4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45" name="Freeform 113"/>
          <p:cNvSpPr>
            <a:spLocks/>
          </p:cNvSpPr>
          <p:nvPr/>
        </p:nvSpPr>
        <p:spPr bwMode="auto">
          <a:xfrm>
            <a:off x="2114550" y="3860800"/>
            <a:ext cx="47625" cy="26988"/>
          </a:xfrm>
          <a:custGeom>
            <a:avLst/>
            <a:gdLst>
              <a:gd name="T0" fmla="*/ 0 w 34"/>
              <a:gd name="T1" fmla="*/ 14288 h 17"/>
              <a:gd name="T2" fmla="*/ 14007 w 34"/>
              <a:gd name="T3" fmla="*/ 0 h 17"/>
              <a:gd name="T4" fmla="*/ 46224 w 34"/>
              <a:gd name="T5" fmla="*/ 25400 h 17"/>
              <a:gd name="T6" fmla="*/ 0 w 34"/>
              <a:gd name="T7" fmla="*/ 14288 h 17"/>
              <a:gd name="T8" fmla="*/ 0 60000 65536"/>
              <a:gd name="T9" fmla="*/ 0 60000 65536"/>
              <a:gd name="T10" fmla="*/ 0 60000 65536"/>
              <a:gd name="T11" fmla="*/ 0 60000 65536"/>
              <a:gd name="T12" fmla="*/ 0 w 34"/>
              <a:gd name="T13" fmla="*/ 0 h 17"/>
              <a:gd name="T14" fmla="*/ 34 w 34"/>
              <a:gd name="T15" fmla="*/ 17 h 17"/>
            </a:gdLst>
            <a:ahLst/>
            <a:cxnLst>
              <a:cxn ang="T8">
                <a:pos x="T0" y="T1"/>
              </a:cxn>
              <a:cxn ang="T9">
                <a:pos x="T2" y="T3"/>
              </a:cxn>
              <a:cxn ang="T10">
                <a:pos x="T4" y="T5"/>
              </a:cxn>
              <a:cxn ang="T11">
                <a:pos x="T6" y="T7"/>
              </a:cxn>
            </a:cxnLst>
            <a:rect l="T12" t="T13" r="T14" b="T15"/>
            <a:pathLst>
              <a:path w="34" h="17">
                <a:moveTo>
                  <a:pt x="0" y="9"/>
                </a:moveTo>
                <a:lnTo>
                  <a:pt x="10" y="0"/>
                </a:lnTo>
                <a:lnTo>
                  <a:pt x="33" y="16"/>
                </a:lnTo>
                <a:lnTo>
                  <a:pt x="0" y="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46" name="Freeform 114"/>
          <p:cNvSpPr>
            <a:spLocks/>
          </p:cNvSpPr>
          <p:nvPr/>
        </p:nvSpPr>
        <p:spPr bwMode="auto">
          <a:xfrm>
            <a:off x="2114550" y="3860800"/>
            <a:ext cx="55563" cy="34925"/>
          </a:xfrm>
          <a:custGeom>
            <a:avLst/>
            <a:gdLst>
              <a:gd name="T0" fmla="*/ 0 w 40"/>
              <a:gd name="T1" fmla="*/ 19050 h 22"/>
              <a:gd name="T2" fmla="*/ 16669 w 40"/>
              <a:gd name="T3" fmla="*/ 0 h 22"/>
              <a:gd name="T4" fmla="*/ 54174 w 40"/>
              <a:gd name="T5" fmla="*/ 33338 h 22"/>
              <a:gd name="T6" fmla="*/ 0 w 40"/>
              <a:gd name="T7" fmla="*/ 19050 h 22"/>
              <a:gd name="T8" fmla="*/ 0 60000 65536"/>
              <a:gd name="T9" fmla="*/ 0 60000 65536"/>
              <a:gd name="T10" fmla="*/ 0 60000 65536"/>
              <a:gd name="T11" fmla="*/ 0 60000 65536"/>
              <a:gd name="T12" fmla="*/ 0 w 40"/>
              <a:gd name="T13" fmla="*/ 0 h 22"/>
              <a:gd name="T14" fmla="*/ 40 w 40"/>
              <a:gd name="T15" fmla="*/ 22 h 22"/>
            </a:gdLst>
            <a:ahLst/>
            <a:cxnLst>
              <a:cxn ang="T8">
                <a:pos x="T0" y="T1"/>
              </a:cxn>
              <a:cxn ang="T9">
                <a:pos x="T2" y="T3"/>
              </a:cxn>
              <a:cxn ang="T10">
                <a:pos x="T4" y="T5"/>
              </a:cxn>
              <a:cxn ang="T11">
                <a:pos x="T6" y="T7"/>
              </a:cxn>
            </a:cxnLst>
            <a:rect l="T12" t="T13" r="T14" b="T15"/>
            <a:pathLst>
              <a:path w="40" h="22">
                <a:moveTo>
                  <a:pt x="0" y="12"/>
                </a:moveTo>
                <a:lnTo>
                  <a:pt x="12" y="0"/>
                </a:lnTo>
                <a:lnTo>
                  <a:pt x="39" y="21"/>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47" name="Freeform 115"/>
          <p:cNvSpPr>
            <a:spLocks/>
          </p:cNvSpPr>
          <p:nvPr/>
        </p:nvSpPr>
        <p:spPr bwMode="auto">
          <a:xfrm>
            <a:off x="4468813" y="4187825"/>
            <a:ext cx="31750" cy="26988"/>
          </a:xfrm>
          <a:custGeom>
            <a:avLst/>
            <a:gdLst>
              <a:gd name="T0" fmla="*/ 0 w 22"/>
              <a:gd name="T1" fmla="*/ 25400 h 17"/>
              <a:gd name="T2" fmla="*/ 2886 w 22"/>
              <a:gd name="T3" fmla="*/ 3175 h 17"/>
              <a:gd name="T4" fmla="*/ 30307 w 22"/>
              <a:gd name="T5" fmla="*/ 0 h 17"/>
              <a:gd name="T6" fmla="*/ 30307 w 22"/>
              <a:gd name="T7" fmla="*/ 20638 h 17"/>
              <a:gd name="T8" fmla="*/ 0 w 22"/>
              <a:gd name="T9" fmla="*/ 2540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2" y="2"/>
                </a:lnTo>
                <a:lnTo>
                  <a:pt x="21" y="0"/>
                </a:lnTo>
                <a:lnTo>
                  <a:pt x="21" y="13"/>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48" name="Freeform 116"/>
          <p:cNvSpPr>
            <a:spLocks/>
          </p:cNvSpPr>
          <p:nvPr/>
        </p:nvSpPr>
        <p:spPr bwMode="auto">
          <a:xfrm>
            <a:off x="4468813" y="4187825"/>
            <a:ext cx="39687" cy="34925"/>
          </a:xfrm>
          <a:custGeom>
            <a:avLst/>
            <a:gdLst>
              <a:gd name="T0" fmla="*/ 0 w 28"/>
              <a:gd name="T1" fmla="*/ 33338 h 22"/>
              <a:gd name="T2" fmla="*/ 4252 w 28"/>
              <a:gd name="T3" fmla="*/ 4762 h 22"/>
              <a:gd name="T4" fmla="*/ 38270 w 28"/>
              <a:gd name="T5" fmla="*/ 0 h 22"/>
              <a:gd name="T6" fmla="*/ 38270 w 28"/>
              <a:gd name="T7" fmla="*/ 28575 h 22"/>
              <a:gd name="T8" fmla="*/ 0 w 28"/>
              <a:gd name="T9" fmla="*/ 33338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0" y="21"/>
                </a:moveTo>
                <a:lnTo>
                  <a:pt x="3" y="3"/>
                </a:lnTo>
                <a:lnTo>
                  <a:pt x="27" y="0"/>
                </a:lnTo>
                <a:lnTo>
                  <a:pt x="27" y="18"/>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49" name="Freeform 117"/>
          <p:cNvSpPr>
            <a:spLocks/>
          </p:cNvSpPr>
          <p:nvPr/>
        </p:nvSpPr>
        <p:spPr bwMode="auto">
          <a:xfrm>
            <a:off x="2800350" y="5751513"/>
            <a:ext cx="34925" cy="26987"/>
          </a:xfrm>
          <a:custGeom>
            <a:avLst/>
            <a:gdLst>
              <a:gd name="T0" fmla="*/ 0 w 25"/>
              <a:gd name="T1" fmla="*/ 25400 h 17"/>
              <a:gd name="T2" fmla="*/ 20955 w 25"/>
              <a:gd name="T3" fmla="*/ 12700 h 17"/>
              <a:gd name="T4" fmla="*/ 8382 w 25"/>
              <a:gd name="T5" fmla="*/ 0 h 17"/>
              <a:gd name="T6" fmla="*/ 33528 w 25"/>
              <a:gd name="T7" fmla="*/ 0 h 17"/>
              <a:gd name="T8" fmla="*/ 0 w 25"/>
              <a:gd name="T9" fmla="*/ 2540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16"/>
                </a:moveTo>
                <a:lnTo>
                  <a:pt x="15" y="8"/>
                </a:lnTo>
                <a:lnTo>
                  <a:pt x="6" y="0"/>
                </a:lnTo>
                <a:lnTo>
                  <a:pt x="24" y="0"/>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50" name="Freeform 118"/>
          <p:cNvSpPr>
            <a:spLocks/>
          </p:cNvSpPr>
          <p:nvPr/>
        </p:nvSpPr>
        <p:spPr bwMode="auto">
          <a:xfrm>
            <a:off x="2800350" y="5751513"/>
            <a:ext cx="42863" cy="26987"/>
          </a:xfrm>
          <a:custGeom>
            <a:avLst/>
            <a:gdLst>
              <a:gd name="T0" fmla="*/ 0 w 31"/>
              <a:gd name="T1" fmla="*/ 25400 h 17"/>
              <a:gd name="T2" fmla="*/ 26271 w 31"/>
              <a:gd name="T3" fmla="*/ 12700 h 17"/>
              <a:gd name="T4" fmla="*/ 9679 w 31"/>
              <a:gd name="T5" fmla="*/ 0 h 17"/>
              <a:gd name="T6" fmla="*/ 41480 w 31"/>
              <a:gd name="T7" fmla="*/ 0 h 17"/>
              <a:gd name="T8" fmla="*/ 0 w 31"/>
              <a:gd name="T9" fmla="*/ 25400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0" y="16"/>
                </a:moveTo>
                <a:lnTo>
                  <a:pt x="19" y="8"/>
                </a:lnTo>
                <a:lnTo>
                  <a:pt x="7" y="0"/>
                </a:lnTo>
                <a:lnTo>
                  <a:pt x="30" y="0"/>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51" name="Freeform 119"/>
          <p:cNvSpPr>
            <a:spLocks/>
          </p:cNvSpPr>
          <p:nvPr/>
        </p:nvSpPr>
        <p:spPr bwMode="auto">
          <a:xfrm>
            <a:off x="2833688" y="5746750"/>
            <a:ext cx="31750" cy="26988"/>
          </a:xfrm>
          <a:custGeom>
            <a:avLst/>
            <a:gdLst>
              <a:gd name="T0" fmla="*/ 0 w 23"/>
              <a:gd name="T1" fmla="*/ 25400 h 17"/>
              <a:gd name="T2" fmla="*/ 13804 w 23"/>
              <a:gd name="T3" fmla="*/ 0 h 17"/>
              <a:gd name="T4" fmla="*/ 30370 w 23"/>
              <a:gd name="T5" fmla="*/ 7938 h 17"/>
              <a:gd name="T6" fmla="*/ 0 w 23"/>
              <a:gd name="T7" fmla="*/ 25400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0" y="16"/>
                </a:moveTo>
                <a:lnTo>
                  <a:pt x="10" y="0"/>
                </a:lnTo>
                <a:lnTo>
                  <a:pt x="22" y="5"/>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52" name="Freeform 120"/>
          <p:cNvSpPr>
            <a:spLocks/>
          </p:cNvSpPr>
          <p:nvPr/>
        </p:nvSpPr>
        <p:spPr bwMode="auto">
          <a:xfrm>
            <a:off x="2833688" y="5746750"/>
            <a:ext cx="41275" cy="30163"/>
          </a:xfrm>
          <a:custGeom>
            <a:avLst/>
            <a:gdLst>
              <a:gd name="T0" fmla="*/ 0 w 29"/>
              <a:gd name="T1" fmla="*/ 28575 h 19"/>
              <a:gd name="T2" fmla="*/ 18503 w 29"/>
              <a:gd name="T3" fmla="*/ 0 h 19"/>
              <a:gd name="T4" fmla="*/ 39852 w 29"/>
              <a:gd name="T5" fmla="*/ 9525 h 19"/>
              <a:gd name="T6" fmla="*/ 0 w 29"/>
              <a:gd name="T7" fmla="*/ 28575 h 19"/>
              <a:gd name="T8" fmla="*/ 0 60000 65536"/>
              <a:gd name="T9" fmla="*/ 0 60000 65536"/>
              <a:gd name="T10" fmla="*/ 0 60000 65536"/>
              <a:gd name="T11" fmla="*/ 0 60000 65536"/>
              <a:gd name="T12" fmla="*/ 0 w 29"/>
              <a:gd name="T13" fmla="*/ 0 h 19"/>
              <a:gd name="T14" fmla="*/ 29 w 29"/>
              <a:gd name="T15" fmla="*/ 19 h 19"/>
            </a:gdLst>
            <a:ahLst/>
            <a:cxnLst>
              <a:cxn ang="T8">
                <a:pos x="T0" y="T1"/>
              </a:cxn>
              <a:cxn ang="T9">
                <a:pos x="T2" y="T3"/>
              </a:cxn>
              <a:cxn ang="T10">
                <a:pos x="T4" y="T5"/>
              </a:cxn>
              <a:cxn ang="T11">
                <a:pos x="T6" y="T7"/>
              </a:cxn>
            </a:cxnLst>
            <a:rect l="T12" t="T13" r="T14" b="T15"/>
            <a:pathLst>
              <a:path w="29" h="19">
                <a:moveTo>
                  <a:pt x="0" y="18"/>
                </a:moveTo>
                <a:lnTo>
                  <a:pt x="13" y="0"/>
                </a:lnTo>
                <a:lnTo>
                  <a:pt x="28" y="6"/>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53" name="Freeform 121"/>
          <p:cNvSpPr>
            <a:spLocks/>
          </p:cNvSpPr>
          <p:nvPr/>
        </p:nvSpPr>
        <p:spPr bwMode="auto">
          <a:xfrm>
            <a:off x="4730750" y="1993900"/>
            <a:ext cx="246063" cy="427038"/>
          </a:xfrm>
          <a:custGeom>
            <a:avLst/>
            <a:gdLst>
              <a:gd name="T0" fmla="*/ 0 w 175"/>
              <a:gd name="T1" fmla="*/ 41275 h 269"/>
              <a:gd name="T2" fmla="*/ 12655 w 175"/>
              <a:gd name="T3" fmla="*/ 28575 h 269"/>
              <a:gd name="T4" fmla="*/ 40776 w 175"/>
              <a:gd name="T5" fmla="*/ 58738 h 269"/>
              <a:gd name="T6" fmla="*/ 89989 w 175"/>
              <a:gd name="T7" fmla="*/ 58738 h 269"/>
              <a:gd name="T8" fmla="*/ 118110 w 175"/>
              <a:gd name="T9" fmla="*/ 41275 h 269"/>
              <a:gd name="T10" fmla="*/ 122328 w 175"/>
              <a:gd name="T11" fmla="*/ 9525 h 269"/>
              <a:gd name="T12" fmla="*/ 171541 w 175"/>
              <a:gd name="T13" fmla="*/ 0 h 269"/>
              <a:gd name="T14" fmla="*/ 191226 w 175"/>
              <a:gd name="T15" fmla="*/ 14288 h 269"/>
              <a:gd name="T16" fmla="*/ 191226 w 175"/>
              <a:gd name="T17" fmla="*/ 41275 h 269"/>
              <a:gd name="T18" fmla="*/ 178571 w 175"/>
              <a:gd name="T19" fmla="*/ 74613 h 269"/>
              <a:gd name="T20" fmla="*/ 212317 w 175"/>
              <a:gd name="T21" fmla="*/ 106363 h 269"/>
              <a:gd name="T22" fmla="*/ 195444 w 175"/>
              <a:gd name="T23" fmla="*/ 138113 h 269"/>
              <a:gd name="T24" fmla="*/ 212317 w 175"/>
              <a:gd name="T25" fmla="*/ 184150 h 269"/>
              <a:gd name="T26" fmla="*/ 208099 w 175"/>
              <a:gd name="T27" fmla="*/ 227013 h 269"/>
              <a:gd name="T28" fmla="*/ 244657 w 175"/>
              <a:gd name="T29" fmla="*/ 315913 h 269"/>
              <a:gd name="T30" fmla="*/ 154668 w 175"/>
              <a:gd name="T31" fmla="*/ 403225 h 269"/>
              <a:gd name="T32" fmla="*/ 53431 w 175"/>
              <a:gd name="T33" fmla="*/ 425450 h 269"/>
              <a:gd name="T34" fmla="*/ 49213 w 175"/>
              <a:gd name="T35" fmla="*/ 407988 h 269"/>
              <a:gd name="T36" fmla="*/ 12655 w 175"/>
              <a:gd name="T37" fmla="*/ 392113 h 269"/>
              <a:gd name="T38" fmla="*/ 8436 w 175"/>
              <a:gd name="T39" fmla="*/ 311150 h 269"/>
              <a:gd name="T40" fmla="*/ 109674 w 175"/>
              <a:gd name="T41" fmla="*/ 222250 h 269"/>
              <a:gd name="T42" fmla="*/ 77334 w 175"/>
              <a:gd name="T43" fmla="*/ 180975 h 269"/>
              <a:gd name="T44" fmla="*/ 64679 w 175"/>
              <a:gd name="T45" fmla="*/ 93663 h 269"/>
              <a:gd name="T46" fmla="*/ 0 w 175"/>
              <a:gd name="T47" fmla="*/ 41275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5"/>
              <a:gd name="T73" fmla="*/ 0 h 269"/>
              <a:gd name="T74" fmla="*/ 175 w 17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5" h="269">
                <a:moveTo>
                  <a:pt x="0" y="26"/>
                </a:moveTo>
                <a:lnTo>
                  <a:pt x="9" y="18"/>
                </a:lnTo>
                <a:lnTo>
                  <a:pt x="29" y="37"/>
                </a:lnTo>
                <a:lnTo>
                  <a:pt x="64" y="37"/>
                </a:lnTo>
                <a:lnTo>
                  <a:pt x="84" y="26"/>
                </a:lnTo>
                <a:lnTo>
                  <a:pt x="87" y="6"/>
                </a:lnTo>
                <a:lnTo>
                  <a:pt x="122" y="0"/>
                </a:lnTo>
                <a:lnTo>
                  <a:pt x="136" y="9"/>
                </a:lnTo>
                <a:lnTo>
                  <a:pt x="136" y="26"/>
                </a:lnTo>
                <a:lnTo>
                  <a:pt x="127" y="47"/>
                </a:lnTo>
                <a:lnTo>
                  <a:pt x="151" y="67"/>
                </a:lnTo>
                <a:lnTo>
                  <a:pt x="139" y="87"/>
                </a:lnTo>
                <a:lnTo>
                  <a:pt x="151" y="116"/>
                </a:lnTo>
                <a:lnTo>
                  <a:pt x="148" y="143"/>
                </a:lnTo>
                <a:lnTo>
                  <a:pt x="174" y="199"/>
                </a:lnTo>
                <a:lnTo>
                  <a:pt x="110" y="254"/>
                </a:lnTo>
                <a:lnTo>
                  <a:pt x="38" y="268"/>
                </a:lnTo>
                <a:lnTo>
                  <a:pt x="35" y="257"/>
                </a:lnTo>
                <a:lnTo>
                  <a:pt x="9" y="247"/>
                </a:lnTo>
                <a:lnTo>
                  <a:pt x="6" y="196"/>
                </a:lnTo>
                <a:lnTo>
                  <a:pt x="78" y="140"/>
                </a:lnTo>
                <a:lnTo>
                  <a:pt x="55" y="114"/>
                </a:lnTo>
                <a:lnTo>
                  <a:pt x="46" y="59"/>
                </a:lnTo>
                <a:lnTo>
                  <a:pt x="0" y="2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54" name="Freeform 122"/>
          <p:cNvSpPr>
            <a:spLocks/>
          </p:cNvSpPr>
          <p:nvPr/>
        </p:nvSpPr>
        <p:spPr bwMode="auto">
          <a:xfrm>
            <a:off x="4730750" y="1993900"/>
            <a:ext cx="254000" cy="436563"/>
          </a:xfrm>
          <a:custGeom>
            <a:avLst/>
            <a:gdLst>
              <a:gd name="T0" fmla="*/ 0 w 181"/>
              <a:gd name="T1" fmla="*/ 42863 h 275"/>
              <a:gd name="T2" fmla="*/ 12630 w 181"/>
              <a:gd name="T3" fmla="*/ 28575 h 275"/>
              <a:gd name="T4" fmla="*/ 42099 w 181"/>
              <a:gd name="T5" fmla="*/ 60325 h 275"/>
              <a:gd name="T6" fmla="*/ 92619 w 181"/>
              <a:gd name="T7" fmla="*/ 60325 h 275"/>
              <a:gd name="T8" fmla="*/ 122088 w 181"/>
              <a:gd name="T9" fmla="*/ 42863 h 275"/>
              <a:gd name="T10" fmla="*/ 126298 w 181"/>
              <a:gd name="T11" fmla="*/ 9525 h 275"/>
              <a:gd name="T12" fmla="*/ 176818 w 181"/>
              <a:gd name="T13" fmla="*/ 0 h 275"/>
              <a:gd name="T14" fmla="*/ 197867 w 181"/>
              <a:gd name="T15" fmla="*/ 14288 h 275"/>
              <a:gd name="T16" fmla="*/ 197867 w 181"/>
              <a:gd name="T17" fmla="*/ 42863 h 275"/>
              <a:gd name="T18" fmla="*/ 183834 w 181"/>
              <a:gd name="T19" fmla="*/ 76200 h 275"/>
              <a:gd name="T20" fmla="*/ 218917 w 181"/>
              <a:gd name="T21" fmla="*/ 107950 h 275"/>
              <a:gd name="T22" fmla="*/ 202077 w 181"/>
              <a:gd name="T23" fmla="*/ 141288 h 275"/>
              <a:gd name="T24" fmla="*/ 218917 w 181"/>
              <a:gd name="T25" fmla="*/ 188913 h 275"/>
              <a:gd name="T26" fmla="*/ 214707 w 181"/>
              <a:gd name="T27" fmla="*/ 231775 h 275"/>
              <a:gd name="T28" fmla="*/ 252597 w 181"/>
              <a:gd name="T29" fmla="*/ 322263 h 275"/>
              <a:gd name="T30" fmla="*/ 159978 w 181"/>
              <a:gd name="T31" fmla="*/ 412750 h 275"/>
              <a:gd name="T32" fmla="*/ 54729 w 181"/>
              <a:gd name="T33" fmla="*/ 434975 h 275"/>
              <a:gd name="T34" fmla="*/ 50519 w 181"/>
              <a:gd name="T35" fmla="*/ 417513 h 275"/>
              <a:gd name="T36" fmla="*/ 12630 w 181"/>
              <a:gd name="T37" fmla="*/ 401638 h 275"/>
              <a:gd name="T38" fmla="*/ 8420 w 181"/>
              <a:gd name="T39" fmla="*/ 317500 h 275"/>
              <a:gd name="T40" fmla="*/ 113669 w 181"/>
              <a:gd name="T41" fmla="*/ 227013 h 275"/>
              <a:gd name="T42" fmla="*/ 79989 w 181"/>
              <a:gd name="T43" fmla="*/ 185738 h 275"/>
              <a:gd name="T44" fmla="*/ 67359 w 181"/>
              <a:gd name="T45" fmla="*/ 95250 h 275"/>
              <a:gd name="T46" fmla="*/ 0 w 181"/>
              <a:gd name="T47" fmla="*/ 42863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1"/>
              <a:gd name="T73" fmla="*/ 0 h 275"/>
              <a:gd name="T74" fmla="*/ 181 w 181"/>
              <a:gd name="T75" fmla="*/ 275 h 2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1" h="275">
                <a:moveTo>
                  <a:pt x="0" y="27"/>
                </a:moveTo>
                <a:lnTo>
                  <a:pt x="9" y="18"/>
                </a:lnTo>
                <a:lnTo>
                  <a:pt x="30" y="38"/>
                </a:lnTo>
                <a:lnTo>
                  <a:pt x="66" y="38"/>
                </a:lnTo>
                <a:lnTo>
                  <a:pt x="87" y="27"/>
                </a:lnTo>
                <a:lnTo>
                  <a:pt x="90" y="6"/>
                </a:lnTo>
                <a:lnTo>
                  <a:pt x="126" y="0"/>
                </a:lnTo>
                <a:lnTo>
                  <a:pt x="141" y="9"/>
                </a:lnTo>
                <a:lnTo>
                  <a:pt x="141" y="27"/>
                </a:lnTo>
                <a:lnTo>
                  <a:pt x="131" y="48"/>
                </a:lnTo>
                <a:lnTo>
                  <a:pt x="156" y="68"/>
                </a:lnTo>
                <a:lnTo>
                  <a:pt x="144" y="89"/>
                </a:lnTo>
                <a:lnTo>
                  <a:pt x="156" y="119"/>
                </a:lnTo>
                <a:lnTo>
                  <a:pt x="153" y="146"/>
                </a:lnTo>
                <a:lnTo>
                  <a:pt x="180" y="203"/>
                </a:lnTo>
                <a:lnTo>
                  <a:pt x="114" y="260"/>
                </a:lnTo>
                <a:lnTo>
                  <a:pt x="39" y="274"/>
                </a:lnTo>
                <a:lnTo>
                  <a:pt x="36" y="263"/>
                </a:lnTo>
                <a:lnTo>
                  <a:pt x="9" y="253"/>
                </a:lnTo>
                <a:lnTo>
                  <a:pt x="6" y="200"/>
                </a:lnTo>
                <a:lnTo>
                  <a:pt x="81" y="143"/>
                </a:lnTo>
                <a:lnTo>
                  <a:pt x="57" y="117"/>
                </a:lnTo>
                <a:lnTo>
                  <a:pt x="48" y="60"/>
                </a:lnTo>
                <a:lnTo>
                  <a:pt x="0" y="2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55" name="Freeform 123"/>
          <p:cNvSpPr>
            <a:spLocks/>
          </p:cNvSpPr>
          <p:nvPr/>
        </p:nvSpPr>
        <p:spPr bwMode="auto">
          <a:xfrm>
            <a:off x="4443413" y="3027363"/>
            <a:ext cx="23812" cy="42862"/>
          </a:xfrm>
          <a:custGeom>
            <a:avLst/>
            <a:gdLst>
              <a:gd name="T0" fmla="*/ 0 w 17"/>
              <a:gd name="T1" fmla="*/ 22225 h 27"/>
              <a:gd name="T2" fmla="*/ 16808 w 17"/>
              <a:gd name="T3" fmla="*/ 41275 h 27"/>
              <a:gd name="T4" fmla="*/ 22411 w 17"/>
              <a:gd name="T5" fmla="*/ 0 h 27"/>
              <a:gd name="T6" fmla="*/ 0 w 17"/>
              <a:gd name="T7" fmla="*/ 22225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0" y="14"/>
                </a:moveTo>
                <a:lnTo>
                  <a:pt x="12" y="26"/>
                </a:lnTo>
                <a:lnTo>
                  <a:pt x="16" y="0"/>
                </a:lnTo>
                <a:lnTo>
                  <a:pt x="0" y="1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56" name="Freeform 124"/>
          <p:cNvSpPr>
            <a:spLocks/>
          </p:cNvSpPr>
          <p:nvPr/>
        </p:nvSpPr>
        <p:spPr bwMode="auto">
          <a:xfrm>
            <a:off x="4443413" y="3027363"/>
            <a:ext cx="23812" cy="52387"/>
          </a:xfrm>
          <a:custGeom>
            <a:avLst/>
            <a:gdLst>
              <a:gd name="T0" fmla="*/ 0 w 17"/>
              <a:gd name="T1" fmla="*/ 26987 h 33"/>
              <a:gd name="T2" fmla="*/ 16808 w 17"/>
              <a:gd name="T3" fmla="*/ 50800 h 33"/>
              <a:gd name="T4" fmla="*/ 22411 w 17"/>
              <a:gd name="T5" fmla="*/ 0 h 33"/>
              <a:gd name="T6" fmla="*/ 0 w 17"/>
              <a:gd name="T7" fmla="*/ 26987 h 33"/>
              <a:gd name="T8" fmla="*/ 0 60000 65536"/>
              <a:gd name="T9" fmla="*/ 0 60000 65536"/>
              <a:gd name="T10" fmla="*/ 0 60000 65536"/>
              <a:gd name="T11" fmla="*/ 0 60000 65536"/>
              <a:gd name="T12" fmla="*/ 0 w 17"/>
              <a:gd name="T13" fmla="*/ 0 h 33"/>
              <a:gd name="T14" fmla="*/ 17 w 17"/>
              <a:gd name="T15" fmla="*/ 33 h 33"/>
            </a:gdLst>
            <a:ahLst/>
            <a:cxnLst>
              <a:cxn ang="T8">
                <a:pos x="T0" y="T1"/>
              </a:cxn>
              <a:cxn ang="T9">
                <a:pos x="T2" y="T3"/>
              </a:cxn>
              <a:cxn ang="T10">
                <a:pos x="T4" y="T5"/>
              </a:cxn>
              <a:cxn ang="T11">
                <a:pos x="T6" y="T7"/>
              </a:cxn>
            </a:cxnLst>
            <a:rect l="T12" t="T13" r="T14" b="T15"/>
            <a:pathLst>
              <a:path w="17" h="33">
                <a:moveTo>
                  <a:pt x="0" y="17"/>
                </a:moveTo>
                <a:lnTo>
                  <a:pt x="12" y="32"/>
                </a:lnTo>
                <a:lnTo>
                  <a:pt x="16" y="0"/>
                </a:lnTo>
                <a:lnTo>
                  <a:pt x="0" y="1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57" name="Freeform 125"/>
          <p:cNvSpPr>
            <a:spLocks/>
          </p:cNvSpPr>
          <p:nvPr/>
        </p:nvSpPr>
        <p:spPr bwMode="auto">
          <a:xfrm>
            <a:off x="2955925" y="4097338"/>
            <a:ext cx="60325" cy="87312"/>
          </a:xfrm>
          <a:custGeom>
            <a:avLst/>
            <a:gdLst>
              <a:gd name="T0" fmla="*/ 0 w 43"/>
              <a:gd name="T1" fmla="*/ 80962 h 55"/>
              <a:gd name="T2" fmla="*/ 7015 w 43"/>
              <a:gd name="T3" fmla="*/ 0 h 55"/>
              <a:gd name="T4" fmla="*/ 58922 w 43"/>
              <a:gd name="T5" fmla="*/ 38100 h 55"/>
              <a:gd name="T6" fmla="*/ 29461 w 43"/>
              <a:gd name="T7" fmla="*/ 85725 h 55"/>
              <a:gd name="T8" fmla="*/ 0 w 43"/>
              <a:gd name="T9" fmla="*/ 80962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0" y="51"/>
                </a:moveTo>
                <a:lnTo>
                  <a:pt x="5" y="0"/>
                </a:lnTo>
                <a:lnTo>
                  <a:pt x="42" y="24"/>
                </a:lnTo>
                <a:lnTo>
                  <a:pt x="21" y="54"/>
                </a:lnTo>
                <a:lnTo>
                  <a:pt x="0" y="5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58" name="Freeform 126"/>
          <p:cNvSpPr>
            <a:spLocks/>
          </p:cNvSpPr>
          <p:nvPr/>
        </p:nvSpPr>
        <p:spPr bwMode="auto">
          <a:xfrm>
            <a:off x="2955925" y="4097338"/>
            <a:ext cx="69850" cy="96837"/>
          </a:xfrm>
          <a:custGeom>
            <a:avLst/>
            <a:gdLst>
              <a:gd name="T0" fmla="*/ 0 w 49"/>
              <a:gd name="T1" fmla="*/ 90487 h 61"/>
              <a:gd name="T2" fmla="*/ 8553 w 49"/>
              <a:gd name="T3" fmla="*/ 0 h 61"/>
              <a:gd name="T4" fmla="*/ 68424 w 49"/>
              <a:gd name="T5" fmla="*/ 42862 h 61"/>
              <a:gd name="T6" fmla="*/ 34212 w 49"/>
              <a:gd name="T7" fmla="*/ 95250 h 61"/>
              <a:gd name="T8" fmla="*/ 0 w 49"/>
              <a:gd name="T9" fmla="*/ 90487 h 61"/>
              <a:gd name="T10" fmla="*/ 0 60000 65536"/>
              <a:gd name="T11" fmla="*/ 0 60000 65536"/>
              <a:gd name="T12" fmla="*/ 0 60000 65536"/>
              <a:gd name="T13" fmla="*/ 0 60000 65536"/>
              <a:gd name="T14" fmla="*/ 0 60000 65536"/>
              <a:gd name="T15" fmla="*/ 0 w 49"/>
              <a:gd name="T16" fmla="*/ 0 h 61"/>
              <a:gd name="T17" fmla="*/ 49 w 49"/>
              <a:gd name="T18" fmla="*/ 61 h 61"/>
            </a:gdLst>
            <a:ahLst/>
            <a:cxnLst>
              <a:cxn ang="T10">
                <a:pos x="T0" y="T1"/>
              </a:cxn>
              <a:cxn ang="T11">
                <a:pos x="T2" y="T3"/>
              </a:cxn>
              <a:cxn ang="T12">
                <a:pos x="T4" y="T5"/>
              </a:cxn>
              <a:cxn ang="T13">
                <a:pos x="T6" y="T7"/>
              </a:cxn>
              <a:cxn ang="T14">
                <a:pos x="T8" y="T9"/>
              </a:cxn>
            </a:cxnLst>
            <a:rect l="T15" t="T16" r="T17" b="T18"/>
            <a:pathLst>
              <a:path w="49" h="61">
                <a:moveTo>
                  <a:pt x="0" y="57"/>
                </a:moveTo>
                <a:lnTo>
                  <a:pt x="6" y="0"/>
                </a:lnTo>
                <a:lnTo>
                  <a:pt x="48" y="27"/>
                </a:lnTo>
                <a:lnTo>
                  <a:pt x="24" y="60"/>
                </a:lnTo>
                <a:lnTo>
                  <a:pt x="0" y="5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59" name="Freeform 127"/>
          <p:cNvSpPr>
            <a:spLocks/>
          </p:cNvSpPr>
          <p:nvPr/>
        </p:nvSpPr>
        <p:spPr bwMode="auto">
          <a:xfrm>
            <a:off x="4448175" y="4187825"/>
            <a:ext cx="128588" cy="158750"/>
          </a:xfrm>
          <a:custGeom>
            <a:avLst/>
            <a:gdLst>
              <a:gd name="T0" fmla="*/ 0 w 91"/>
              <a:gd name="T1" fmla="*/ 76200 h 100"/>
              <a:gd name="T2" fmla="*/ 11304 w 91"/>
              <a:gd name="T3" fmla="*/ 49212 h 100"/>
              <a:gd name="T4" fmla="*/ 24022 w 91"/>
              <a:gd name="T5" fmla="*/ 49212 h 100"/>
              <a:gd name="T6" fmla="*/ 19783 w 91"/>
              <a:gd name="T7" fmla="*/ 31750 h 100"/>
              <a:gd name="T8" fmla="*/ 55109 w 91"/>
              <a:gd name="T9" fmla="*/ 26988 h 100"/>
              <a:gd name="T10" fmla="*/ 55109 w 91"/>
              <a:gd name="T11" fmla="*/ 0 h 100"/>
              <a:gd name="T12" fmla="*/ 98914 w 91"/>
              <a:gd name="T13" fmla="*/ 4763 h 100"/>
              <a:gd name="T14" fmla="*/ 96088 w 91"/>
              <a:gd name="T15" fmla="*/ 26988 h 100"/>
              <a:gd name="T16" fmla="*/ 127175 w 91"/>
              <a:gd name="T17" fmla="*/ 26988 h 100"/>
              <a:gd name="T18" fmla="*/ 115871 w 91"/>
              <a:gd name="T19" fmla="*/ 112713 h 100"/>
              <a:gd name="T20" fmla="*/ 87609 w 91"/>
              <a:gd name="T21" fmla="*/ 101600 h 100"/>
              <a:gd name="T22" fmla="*/ 52283 w 91"/>
              <a:gd name="T23" fmla="*/ 157163 h 100"/>
              <a:gd name="T24" fmla="*/ 0 w 91"/>
              <a:gd name="T25" fmla="*/ 76200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100"/>
              <a:gd name="T41" fmla="*/ 91 w 91"/>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100">
                <a:moveTo>
                  <a:pt x="0" y="48"/>
                </a:moveTo>
                <a:lnTo>
                  <a:pt x="8" y="31"/>
                </a:lnTo>
                <a:lnTo>
                  <a:pt x="17" y="31"/>
                </a:lnTo>
                <a:lnTo>
                  <a:pt x="14" y="20"/>
                </a:lnTo>
                <a:lnTo>
                  <a:pt x="39" y="17"/>
                </a:lnTo>
                <a:lnTo>
                  <a:pt x="39" y="0"/>
                </a:lnTo>
                <a:lnTo>
                  <a:pt x="70" y="3"/>
                </a:lnTo>
                <a:lnTo>
                  <a:pt x="68" y="17"/>
                </a:lnTo>
                <a:lnTo>
                  <a:pt x="90" y="17"/>
                </a:lnTo>
                <a:lnTo>
                  <a:pt x="82" y="71"/>
                </a:lnTo>
                <a:lnTo>
                  <a:pt x="62" y="64"/>
                </a:lnTo>
                <a:lnTo>
                  <a:pt x="37" y="99"/>
                </a:lnTo>
                <a:lnTo>
                  <a:pt x="0" y="4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60" name="Freeform 128"/>
          <p:cNvSpPr>
            <a:spLocks/>
          </p:cNvSpPr>
          <p:nvPr/>
        </p:nvSpPr>
        <p:spPr bwMode="auto">
          <a:xfrm>
            <a:off x="4448175" y="4187825"/>
            <a:ext cx="136525" cy="168275"/>
          </a:xfrm>
          <a:custGeom>
            <a:avLst/>
            <a:gdLst>
              <a:gd name="T0" fmla="*/ 0 w 97"/>
              <a:gd name="T1" fmla="*/ 80963 h 106"/>
              <a:gd name="T2" fmla="*/ 12667 w 97"/>
              <a:gd name="T3" fmla="*/ 52388 h 106"/>
              <a:gd name="T4" fmla="*/ 25335 w 97"/>
              <a:gd name="T5" fmla="*/ 52388 h 106"/>
              <a:gd name="T6" fmla="*/ 21112 w 97"/>
              <a:gd name="T7" fmla="*/ 33338 h 106"/>
              <a:gd name="T8" fmla="*/ 59114 w 97"/>
              <a:gd name="T9" fmla="*/ 28575 h 106"/>
              <a:gd name="T10" fmla="*/ 59114 w 97"/>
              <a:gd name="T11" fmla="*/ 0 h 106"/>
              <a:gd name="T12" fmla="*/ 105561 w 97"/>
              <a:gd name="T13" fmla="*/ 4763 h 106"/>
              <a:gd name="T14" fmla="*/ 101338 w 97"/>
              <a:gd name="T15" fmla="*/ 28575 h 106"/>
              <a:gd name="T16" fmla="*/ 135118 w 97"/>
              <a:gd name="T17" fmla="*/ 28575 h 106"/>
              <a:gd name="T18" fmla="*/ 122450 w 97"/>
              <a:gd name="T19" fmla="*/ 119063 h 106"/>
              <a:gd name="T20" fmla="*/ 92893 w 97"/>
              <a:gd name="T21" fmla="*/ 107950 h 106"/>
              <a:gd name="T22" fmla="*/ 54891 w 97"/>
              <a:gd name="T23" fmla="*/ 166688 h 106"/>
              <a:gd name="T24" fmla="*/ 0 w 97"/>
              <a:gd name="T25" fmla="*/ 80963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106"/>
              <a:gd name="T41" fmla="*/ 97 w 9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106">
                <a:moveTo>
                  <a:pt x="0" y="51"/>
                </a:moveTo>
                <a:lnTo>
                  <a:pt x="9" y="33"/>
                </a:lnTo>
                <a:lnTo>
                  <a:pt x="18" y="33"/>
                </a:lnTo>
                <a:lnTo>
                  <a:pt x="15" y="21"/>
                </a:lnTo>
                <a:lnTo>
                  <a:pt x="42" y="18"/>
                </a:lnTo>
                <a:lnTo>
                  <a:pt x="42" y="0"/>
                </a:lnTo>
                <a:lnTo>
                  <a:pt x="75" y="3"/>
                </a:lnTo>
                <a:lnTo>
                  <a:pt x="72" y="18"/>
                </a:lnTo>
                <a:lnTo>
                  <a:pt x="96" y="18"/>
                </a:lnTo>
                <a:lnTo>
                  <a:pt x="87" y="75"/>
                </a:lnTo>
                <a:lnTo>
                  <a:pt x="66" y="68"/>
                </a:lnTo>
                <a:lnTo>
                  <a:pt x="39" y="105"/>
                </a:lnTo>
                <a:lnTo>
                  <a:pt x="0" y="5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61" name="Freeform 129"/>
          <p:cNvSpPr>
            <a:spLocks/>
          </p:cNvSpPr>
          <p:nvPr/>
        </p:nvSpPr>
        <p:spPr bwMode="auto">
          <a:xfrm>
            <a:off x="4170363" y="3946525"/>
            <a:ext cx="98425" cy="171450"/>
          </a:xfrm>
          <a:custGeom>
            <a:avLst/>
            <a:gdLst>
              <a:gd name="T0" fmla="*/ 0 w 70"/>
              <a:gd name="T1" fmla="*/ 161925 h 108"/>
              <a:gd name="T2" fmla="*/ 8436 w 70"/>
              <a:gd name="T3" fmla="*/ 42863 h 108"/>
              <a:gd name="T4" fmla="*/ 4218 w 70"/>
              <a:gd name="T5" fmla="*/ 4763 h 108"/>
              <a:gd name="T6" fmla="*/ 61867 w 70"/>
              <a:gd name="T7" fmla="*/ 0 h 108"/>
              <a:gd name="T8" fmla="*/ 97019 w 70"/>
              <a:gd name="T9" fmla="*/ 128588 h 108"/>
              <a:gd name="T10" fmla="*/ 23903 w 70"/>
              <a:gd name="T11" fmla="*/ 169863 h 108"/>
              <a:gd name="T12" fmla="*/ 0 w 70"/>
              <a:gd name="T13" fmla="*/ 161925 h 108"/>
              <a:gd name="T14" fmla="*/ 0 60000 65536"/>
              <a:gd name="T15" fmla="*/ 0 60000 65536"/>
              <a:gd name="T16" fmla="*/ 0 60000 65536"/>
              <a:gd name="T17" fmla="*/ 0 60000 65536"/>
              <a:gd name="T18" fmla="*/ 0 60000 65536"/>
              <a:gd name="T19" fmla="*/ 0 60000 65536"/>
              <a:gd name="T20" fmla="*/ 0 60000 65536"/>
              <a:gd name="T21" fmla="*/ 0 w 70"/>
              <a:gd name="T22" fmla="*/ 0 h 108"/>
              <a:gd name="T23" fmla="*/ 70 w 70"/>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08">
                <a:moveTo>
                  <a:pt x="0" y="102"/>
                </a:moveTo>
                <a:lnTo>
                  <a:pt x="6" y="27"/>
                </a:lnTo>
                <a:lnTo>
                  <a:pt x="3" y="3"/>
                </a:lnTo>
                <a:lnTo>
                  <a:pt x="44" y="0"/>
                </a:lnTo>
                <a:lnTo>
                  <a:pt x="69" y="81"/>
                </a:lnTo>
                <a:lnTo>
                  <a:pt x="17" y="107"/>
                </a:lnTo>
                <a:lnTo>
                  <a:pt x="0" y="10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62" name="Freeform 130"/>
          <p:cNvSpPr>
            <a:spLocks/>
          </p:cNvSpPr>
          <p:nvPr/>
        </p:nvSpPr>
        <p:spPr bwMode="auto">
          <a:xfrm>
            <a:off x="4170363" y="3946525"/>
            <a:ext cx="106362" cy="180975"/>
          </a:xfrm>
          <a:custGeom>
            <a:avLst/>
            <a:gdLst>
              <a:gd name="T0" fmla="*/ 0 w 76"/>
              <a:gd name="T1" fmla="*/ 171450 h 114"/>
              <a:gd name="T2" fmla="*/ 8397 w 76"/>
              <a:gd name="T3" fmla="*/ 46037 h 114"/>
              <a:gd name="T4" fmla="*/ 4198 w 76"/>
              <a:gd name="T5" fmla="*/ 4763 h 114"/>
              <a:gd name="T6" fmla="*/ 67176 w 76"/>
              <a:gd name="T7" fmla="*/ 0 h 114"/>
              <a:gd name="T8" fmla="*/ 104963 w 76"/>
              <a:gd name="T9" fmla="*/ 136525 h 114"/>
              <a:gd name="T10" fmla="*/ 25191 w 76"/>
              <a:gd name="T11" fmla="*/ 179388 h 114"/>
              <a:gd name="T12" fmla="*/ 0 w 76"/>
              <a:gd name="T13" fmla="*/ 171450 h 114"/>
              <a:gd name="T14" fmla="*/ 0 60000 65536"/>
              <a:gd name="T15" fmla="*/ 0 60000 65536"/>
              <a:gd name="T16" fmla="*/ 0 60000 65536"/>
              <a:gd name="T17" fmla="*/ 0 60000 65536"/>
              <a:gd name="T18" fmla="*/ 0 60000 65536"/>
              <a:gd name="T19" fmla="*/ 0 60000 65536"/>
              <a:gd name="T20" fmla="*/ 0 60000 65536"/>
              <a:gd name="T21" fmla="*/ 0 w 76"/>
              <a:gd name="T22" fmla="*/ 0 h 114"/>
              <a:gd name="T23" fmla="*/ 76 w 76"/>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14">
                <a:moveTo>
                  <a:pt x="0" y="108"/>
                </a:moveTo>
                <a:lnTo>
                  <a:pt x="6" y="29"/>
                </a:lnTo>
                <a:lnTo>
                  <a:pt x="3" y="3"/>
                </a:lnTo>
                <a:lnTo>
                  <a:pt x="48" y="0"/>
                </a:lnTo>
                <a:lnTo>
                  <a:pt x="75" y="86"/>
                </a:lnTo>
                <a:lnTo>
                  <a:pt x="18" y="113"/>
                </a:lnTo>
                <a:lnTo>
                  <a:pt x="0" y="10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63" name="Freeform 131"/>
          <p:cNvSpPr>
            <a:spLocks/>
          </p:cNvSpPr>
          <p:nvPr/>
        </p:nvSpPr>
        <p:spPr bwMode="auto">
          <a:xfrm>
            <a:off x="4797425" y="3263900"/>
            <a:ext cx="60325" cy="1588"/>
          </a:xfrm>
          <a:custGeom>
            <a:avLst/>
            <a:gdLst>
              <a:gd name="T0" fmla="*/ 0 w 43"/>
              <a:gd name="T1" fmla="*/ 0 h 1"/>
              <a:gd name="T2" fmla="*/ 4209 w 43"/>
              <a:gd name="T3" fmla="*/ 0 h 1"/>
              <a:gd name="T4" fmla="*/ 58922 w 43"/>
              <a:gd name="T5" fmla="*/ 0 h 1"/>
              <a:gd name="T6" fmla="*/ 18238 w 43"/>
              <a:gd name="T7" fmla="*/ 0 h 1"/>
              <a:gd name="T8" fmla="*/ 0 w 43"/>
              <a:gd name="T9" fmla="*/ 0 h 1"/>
              <a:gd name="T10" fmla="*/ 0 60000 65536"/>
              <a:gd name="T11" fmla="*/ 0 60000 65536"/>
              <a:gd name="T12" fmla="*/ 0 60000 65536"/>
              <a:gd name="T13" fmla="*/ 0 60000 65536"/>
              <a:gd name="T14" fmla="*/ 0 60000 65536"/>
              <a:gd name="T15" fmla="*/ 0 w 43"/>
              <a:gd name="T16" fmla="*/ 0 h 1"/>
              <a:gd name="T17" fmla="*/ 43 w 43"/>
              <a:gd name="T18" fmla="*/ 1 h 1"/>
            </a:gdLst>
            <a:ahLst/>
            <a:cxnLst>
              <a:cxn ang="T10">
                <a:pos x="T0" y="T1"/>
              </a:cxn>
              <a:cxn ang="T11">
                <a:pos x="T2" y="T3"/>
              </a:cxn>
              <a:cxn ang="T12">
                <a:pos x="T4" y="T5"/>
              </a:cxn>
              <a:cxn ang="T13">
                <a:pos x="T6" y="T7"/>
              </a:cxn>
              <a:cxn ang="T14">
                <a:pos x="T8" y="T9"/>
              </a:cxn>
            </a:cxnLst>
            <a:rect l="T15" t="T16" r="T17" b="T18"/>
            <a:pathLst>
              <a:path w="43" h="1">
                <a:moveTo>
                  <a:pt x="0" y="0"/>
                </a:moveTo>
                <a:lnTo>
                  <a:pt x="3" y="0"/>
                </a:lnTo>
                <a:lnTo>
                  <a:pt x="42" y="0"/>
                </a:lnTo>
                <a:lnTo>
                  <a:pt x="13"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64" name="Freeform 132"/>
          <p:cNvSpPr>
            <a:spLocks/>
          </p:cNvSpPr>
          <p:nvPr/>
        </p:nvSpPr>
        <p:spPr bwMode="auto">
          <a:xfrm>
            <a:off x="4797425" y="3263900"/>
            <a:ext cx="69850" cy="26988"/>
          </a:xfrm>
          <a:custGeom>
            <a:avLst/>
            <a:gdLst>
              <a:gd name="T0" fmla="*/ 0 w 49"/>
              <a:gd name="T1" fmla="*/ 25400 h 17"/>
              <a:gd name="T2" fmla="*/ 4277 w 49"/>
              <a:gd name="T3" fmla="*/ 0 h 17"/>
              <a:gd name="T4" fmla="*/ 68424 w 49"/>
              <a:gd name="T5" fmla="*/ 25400 h 17"/>
              <a:gd name="T6" fmla="*/ 21383 w 49"/>
              <a:gd name="T7" fmla="*/ 25400 h 17"/>
              <a:gd name="T8" fmla="*/ 0 w 49"/>
              <a:gd name="T9" fmla="*/ 25400 h 17"/>
              <a:gd name="T10" fmla="*/ 0 60000 65536"/>
              <a:gd name="T11" fmla="*/ 0 60000 65536"/>
              <a:gd name="T12" fmla="*/ 0 60000 65536"/>
              <a:gd name="T13" fmla="*/ 0 60000 65536"/>
              <a:gd name="T14" fmla="*/ 0 60000 65536"/>
              <a:gd name="T15" fmla="*/ 0 w 49"/>
              <a:gd name="T16" fmla="*/ 0 h 17"/>
              <a:gd name="T17" fmla="*/ 49 w 49"/>
              <a:gd name="T18" fmla="*/ 17 h 17"/>
            </a:gdLst>
            <a:ahLst/>
            <a:cxnLst>
              <a:cxn ang="T10">
                <a:pos x="T0" y="T1"/>
              </a:cxn>
              <a:cxn ang="T11">
                <a:pos x="T2" y="T3"/>
              </a:cxn>
              <a:cxn ang="T12">
                <a:pos x="T4" y="T5"/>
              </a:cxn>
              <a:cxn ang="T13">
                <a:pos x="T6" y="T7"/>
              </a:cxn>
              <a:cxn ang="T14">
                <a:pos x="T8" y="T9"/>
              </a:cxn>
            </a:cxnLst>
            <a:rect l="T15" t="T16" r="T17" b="T18"/>
            <a:pathLst>
              <a:path w="49" h="17">
                <a:moveTo>
                  <a:pt x="0" y="16"/>
                </a:moveTo>
                <a:lnTo>
                  <a:pt x="3" y="0"/>
                </a:lnTo>
                <a:lnTo>
                  <a:pt x="48" y="16"/>
                </a:lnTo>
                <a:lnTo>
                  <a:pt x="15" y="16"/>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65" name="Freeform 133"/>
          <p:cNvSpPr>
            <a:spLocks/>
          </p:cNvSpPr>
          <p:nvPr/>
        </p:nvSpPr>
        <p:spPr bwMode="auto">
          <a:xfrm>
            <a:off x="2517775" y="1235075"/>
            <a:ext cx="1430338" cy="1176338"/>
          </a:xfrm>
          <a:custGeom>
            <a:avLst/>
            <a:gdLst>
              <a:gd name="T0" fmla="*/ 159397 w 1014"/>
              <a:gd name="T1" fmla="*/ 277813 h 741"/>
              <a:gd name="T2" fmla="*/ 189019 w 1014"/>
              <a:gd name="T3" fmla="*/ 227013 h 741"/>
              <a:gd name="T4" fmla="*/ 125543 w 1014"/>
              <a:gd name="T5" fmla="*/ 203200 h 741"/>
              <a:gd name="T6" fmla="*/ 265191 w 1014"/>
              <a:gd name="T7" fmla="*/ 112713 h 741"/>
              <a:gd name="T8" fmla="*/ 410482 w 1014"/>
              <a:gd name="T9" fmla="*/ 76200 h 741"/>
              <a:gd name="T10" fmla="*/ 524739 w 1014"/>
              <a:gd name="T11" fmla="*/ 117475 h 741"/>
              <a:gd name="T12" fmla="*/ 499349 w 1014"/>
              <a:gd name="T13" fmla="*/ 66675 h 741"/>
              <a:gd name="T14" fmla="*/ 665798 w 1014"/>
              <a:gd name="T15" fmla="*/ 95250 h 741"/>
              <a:gd name="T16" fmla="*/ 754666 w 1014"/>
              <a:gd name="T17" fmla="*/ 66675 h 741"/>
              <a:gd name="T18" fmla="*/ 629123 w 1014"/>
              <a:gd name="T19" fmla="*/ 23813 h 741"/>
              <a:gd name="T20" fmla="*/ 780056 w 1014"/>
              <a:gd name="T21" fmla="*/ 53975 h 741"/>
              <a:gd name="T22" fmla="*/ 775825 w 1014"/>
              <a:gd name="T23" fmla="*/ 6350 h 741"/>
              <a:gd name="T24" fmla="*/ 1076280 w 1014"/>
              <a:gd name="T25" fmla="*/ 19050 h 741"/>
              <a:gd name="T26" fmla="*/ 1097439 w 1014"/>
              <a:gd name="T27" fmla="*/ 23813 h 741"/>
              <a:gd name="T28" fmla="*/ 1197591 w 1014"/>
              <a:gd name="T29" fmla="*/ 61913 h 741"/>
              <a:gd name="T30" fmla="*/ 914062 w 1014"/>
              <a:gd name="T31" fmla="*/ 107950 h 741"/>
              <a:gd name="T32" fmla="*/ 1064995 w 1014"/>
              <a:gd name="T33" fmla="*/ 136525 h 741"/>
              <a:gd name="T34" fmla="*/ 1232855 w 1014"/>
              <a:gd name="T35" fmla="*/ 122238 h 741"/>
              <a:gd name="T36" fmla="*/ 1352756 w 1014"/>
              <a:gd name="T37" fmla="*/ 107950 h 741"/>
              <a:gd name="T38" fmla="*/ 1206054 w 1014"/>
              <a:gd name="T39" fmla="*/ 188913 h 741"/>
              <a:gd name="T40" fmla="*/ 1303385 w 1014"/>
              <a:gd name="T41" fmla="*/ 217488 h 741"/>
              <a:gd name="T42" fmla="*/ 1215928 w 1014"/>
              <a:gd name="T43" fmla="*/ 292100 h 741"/>
              <a:gd name="T44" fmla="*/ 1227213 w 1014"/>
              <a:gd name="T45" fmla="*/ 352425 h 741"/>
              <a:gd name="T46" fmla="*/ 1203233 w 1014"/>
              <a:gd name="T47" fmla="*/ 400050 h 741"/>
              <a:gd name="T48" fmla="*/ 1248372 w 1014"/>
              <a:gd name="T49" fmla="*/ 438150 h 741"/>
              <a:gd name="T50" fmla="*/ 1194770 w 1014"/>
              <a:gd name="T51" fmla="*/ 481013 h 741"/>
              <a:gd name="T52" fmla="*/ 1218750 w 1014"/>
              <a:gd name="T53" fmla="*/ 517525 h 741"/>
              <a:gd name="T54" fmla="*/ 1232855 w 1014"/>
              <a:gd name="T55" fmla="*/ 565150 h 741"/>
              <a:gd name="T56" fmla="*/ 1080512 w 1014"/>
              <a:gd name="T57" fmla="*/ 588963 h 741"/>
              <a:gd name="T58" fmla="*/ 1114366 w 1014"/>
              <a:gd name="T59" fmla="*/ 649288 h 741"/>
              <a:gd name="T60" fmla="*/ 1194770 w 1014"/>
              <a:gd name="T61" fmla="*/ 673100 h 741"/>
              <a:gd name="T62" fmla="*/ 1186306 w 1014"/>
              <a:gd name="T63" fmla="*/ 714375 h 741"/>
              <a:gd name="T64" fmla="*/ 1064995 w 1014"/>
              <a:gd name="T65" fmla="*/ 668338 h 741"/>
              <a:gd name="T66" fmla="*/ 1088975 w 1014"/>
              <a:gd name="T67" fmla="*/ 738188 h 741"/>
              <a:gd name="T68" fmla="*/ 1093207 w 1014"/>
              <a:gd name="T69" fmla="*/ 812800 h 741"/>
              <a:gd name="T70" fmla="*/ 959201 w 1014"/>
              <a:gd name="T71" fmla="*/ 842963 h 741"/>
              <a:gd name="T72" fmla="*/ 867513 w 1014"/>
              <a:gd name="T73" fmla="*/ 936625 h 741"/>
              <a:gd name="T74" fmla="*/ 826606 w 1014"/>
              <a:gd name="T75" fmla="*/ 912813 h 741"/>
              <a:gd name="T76" fmla="*/ 746202 w 1014"/>
              <a:gd name="T77" fmla="*/ 977900 h 741"/>
              <a:gd name="T78" fmla="*/ 741970 w 1014"/>
              <a:gd name="T79" fmla="*/ 1030288 h 741"/>
              <a:gd name="T80" fmla="*/ 741970 w 1014"/>
              <a:gd name="T81" fmla="*/ 1063625 h 741"/>
              <a:gd name="T82" fmla="*/ 686957 w 1014"/>
              <a:gd name="T83" fmla="*/ 1162050 h 741"/>
              <a:gd name="T84" fmla="*/ 582574 w 1014"/>
              <a:gd name="T85" fmla="*/ 1147763 h 741"/>
              <a:gd name="T86" fmla="*/ 558594 w 1014"/>
              <a:gd name="T87" fmla="*/ 1119188 h 741"/>
              <a:gd name="T88" fmla="*/ 507812 w 1014"/>
              <a:gd name="T89" fmla="*/ 1011238 h 741"/>
              <a:gd name="T90" fmla="*/ 490885 w 1014"/>
              <a:gd name="T91" fmla="*/ 960438 h 741"/>
              <a:gd name="T92" fmla="*/ 473958 w 1014"/>
              <a:gd name="T93" fmla="*/ 842963 h 741"/>
              <a:gd name="T94" fmla="*/ 469726 w 1014"/>
              <a:gd name="T95" fmla="*/ 828675 h 741"/>
              <a:gd name="T96" fmla="*/ 482422 w 1014"/>
              <a:gd name="T97" fmla="*/ 747713 h 741"/>
              <a:gd name="T98" fmla="*/ 524739 w 1014"/>
              <a:gd name="T99" fmla="*/ 719138 h 741"/>
              <a:gd name="T100" fmla="*/ 495117 w 1014"/>
              <a:gd name="T101" fmla="*/ 682625 h 741"/>
              <a:gd name="T102" fmla="*/ 444336 w 1014"/>
              <a:gd name="T103" fmla="*/ 682625 h 741"/>
              <a:gd name="T104" fmla="*/ 406250 w 1014"/>
              <a:gd name="T105" fmla="*/ 654050 h 741"/>
              <a:gd name="T106" fmla="*/ 382270 w 1014"/>
              <a:gd name="T107" fmla="*/ 536575 h 741"/>
              <a:gd name="T108" fmla="*/ 280707 w 1014"/>
              <a:gd name="T109" fmla="*/ 442913 h 741"/>
              <a:gd name="T110" fmla="*/ 155165 w 1014"/>
              <a:gd name="T111" fmla="*/ 461963 h 741"/>
              <a:gd name="T112" fmla="*/ 33854 w 1014"/>
              <a:gd name="T113" fmla="*/ 400050 h 741"/>
              <a:gd name="T114" fmla="*/ 150933 w 1014"/>
              <a:gd name="T115" fmla="*/ 371475 h 7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4"/>
              <a:gd name="T175" fmla="*/ 0 h 741"/>
              <a:gd name="T176" fmla="*/ 1014 w 1014"/>
              <a:gd name="T177" fmla="*/ 741 h 7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4" h="741">
                <a:moveTo>
                  <a:pt x="0" y="207"/>
                </a:moveTo>
                <a:lnTo>
                  <a:pt x="7" y="193"/>
                </a:lnTo>
                <a:lnTo>
                  <a:pt x="69" y="175"/>
                </a:lnTo>
                <a:lnTo>
                  <a:pt x="113" y="175"/>
                </a:lnTo>
                <a:lnTo>
                  <a:pt x="137" y="160"/>
                </a:lnTo>
                <a:lnTo>
                  <a:pt x="131" y="149"/>
                </a:lnTo>
                <a:lnTo>
                  <a:pt x="143" y="145"/>
                </a:lnTo>
                <a:lnTo>
                  <a:pt x="134" y="143"/>
                </a:lnTo>
                <a:lnTo>
                  <a:pt x="152" y="134"/>
                </a:lnTo>
                <a:lnTo>
                  <a:pt x="149" y="130"/>
                </a:lnTo>
                <a:lnTo>
                  <a:pt x="116" y="140"/>
                </a:lnTo>
                <a:lnTo>
                  <a:pt x="89" y="128"/>
                </a:lnTo>
                <a:lnTo>
                  <a:pt x="125" y="119"/>
                </a:lnTo>
                <a:lnTo>
                  <a:pt x="146" y="95"/>
                </a:lnTo>
                <a:lnTo>
                  <a:pt x="191" y="95"/>
                </a:lnTo>
                <a:lnTo>
                  <a:pt x="188" y="71"/>
                </a:lnTo>
                <a:lnTo>
                  <a:pt x="223" y="68"/>
                </a:lnTo>
                <a:lnTo>
                  <a:pt x="253" y="86"/>
                </a:lnTo>
                <a:lnTo>
                  <a:pt x="218" y="65"/>
                </a:lnTo>
                <a:lnTo>
                  <a:pt x="291" y="48"/>
                </a:lnTo>
                <a:lnTo>
                  <a:pt x="312" y="57"/>
                </a:lnTo>
                <a:lnTo>
                  <a:pt x="312" y="80"/>
                </a:lnTo>
                <a:lnTo>
                  <a:pt x="324" y="60"/>
                </a:lnTo>
                <a:lnTo>
                  <a:pt x="372" y="74"/>
                </a:lnTo>
                <a:lnTo>
                  <a:pt x="357" y="65"/>
                </a:lnTo>
                <a:lnTo>
                  <a:pt x="378" y="68"/>
                </a:lnTo>
                <a:lnTo>
                  <a:pt x="360" y="54"/>
                </a:lnTo>
                <a:lnTo>
                  <a:pt x="354" y="42"/>
                </a:lnTo>
                <a:lnTo>
                  <a:pt x="363" y="42"/>
                </a:lnTo>
                <a:lnTo>
                  <a:pt x="457" y="71"/>
                </a:lnTo>
                <a:lnTo>
                  <a:pt x="451" y="60"/>
                </a:lnTo>
                <a:lnTo>
                  <a:pt x="472" y="60"/>
                </a:lnTo>
                <a:lnTo>
                  <a:pt x="457" y="51"/>
                </a:lnTo>
                <a:lnTo>
                  <a:pt x="493" y="54"/>
                </a:lnTo>
                <a:lnTo>
                  <a:pt x="442" y="34"/>
                </a:lnTo>
                <a:lnTo>
                  <a:pt x="535" y="42"/>
                </a:lnTo>
                <a:lnTo>
                  <a:pt x="515" y="30"/>
                </a:lnTo>
                <a:lnTo>
                  <a:pt x="457" y="30"/>
                </a:lnTo>
                <a:lnTo>
                  <a:pt x="478" y="27"/>
                </a:lnTo>
                <a:lnTo>
                  <a:pt x="446" y="15"/>
                </a:lnTo>
                <a:lnTo>
                  <a:pt x="485" y="21"/>
                </a:lnTo>
                <a:lnTo>
                  <a:pt x="466" y="12"/>
                </a:lnTo>
                <a:lnTo>
                  <a:pt x="487" y="9"/>
                </a:lnTo>
                <a:lnTo>
                  <a:pt x="553" y="34"/>
                </a:lnTo>
                <a:lnTo>
                  <a:pt x="547" y="24"/>
                </a:lnTo>
                <a:lnTo>
                  <a:pt x="580" y="15"/>
                </a:lnTo>
                <a:lnTo>
                  <a:pt x="550" y="12"/>
                </a:lnTo>
                <a:lnTo>
                  <a:pt x="550" y="4"/>
                </a:lnTo>
                <a:lnTo>
                  <a:pt x="568" y="0"/>
                </a:lnTo>
                <a:lnTo>
                  <a:pt x="755" y="4"/>
                </a:lnTo>
                <a:lnTo>
                  <a:pt x="769" y="6"/>
                </a:lnTo>
                <a:lnTo>
                  <a:pt x="763" y="12"/>
                </a:lnTo>
                <a:lnTo>
                  <a:pt x="635" y="15"/>
                </a:lnTo>
                <a:lnTo>
                  <a:pt x="650" y="21"/>
                </a:lnTo>
                <a:lnTo>
                  <a:pt x="603" y="27"/>
                </a:lnTo>
                <a:lnTo>
                  <a:pt x="778" y="15"/>
                </a:lnTo>
                <a:lnTo>
                  <a:pt x="784" y="24"/>
                </a:lnTo>
                <a:lnTo>
                  <a:pt x="763" y="34"/>
                </a:lnTo>
                <a:lnTo>
                  <a:pt x="802" y="27"/>
                </a:lnTo>
                <a:lnTo>
                  <a:pt x="849" y="39"/>
                </a:lnTo>
                <a:lnTo>
                  <a:pt x="778" y="57"/>
                </a:lnTo>
                <a:lnTo>
                  <a:pt x="669" y="54"/>
                </a:lnTo>
                <a:lnTo>
                  <a:pt x="693" y="60"/>
                </a:lnTo>
                <a:lnTo>
                  <a:pt x="648" y="68"/>
                </a:lnTo>
                <a:lnTo>
                  <a:pt x="648" y="77"/>
                </a:lnTo>
                <a:lnTo>
                  <a:pt x="772" y="65"/>
                </a:lnTo>
                <a:lnTo>
                  <a:pt x="778" y="71"/>
                </a:lnTo>
                <a:lnTo>
                  <a:pt x="755" y="86"/>
                </a:lnTo>
                <a:lnTo>
                  <a:pt x="834" y="60"/>
                </a:lnTo>
                <a:lnTo>
                  <a:pt x="841" y="83"/>
                </a:lnTo>
                <a:lnTo>
                  <a:pt x="799" y="125"/>
                </a:lnTo>
                <a:lnTo>
                  <a:pt x="874" y="77"/>
                </a:lnTo>
                <a:lnTo>
                  <a:pt x="874" y="86"/>
                </a:lnTo>
                <a:lnTo>
                  <a:pt x="913" y="83"/>
                </a:lnTo>
                <a:lnTo>
                  <a:pt x="924" y="68"/>
                </a:lnTo>
                <a:lnTo>
                  <a:pt x="959" y="68"/>
                </a:lnTo>
                <a:lnTo>
                  <a:pt x="1013" y="80"/>
                </a:lnTo>
                <a:lnTo>
                  <a:pt x="962" y="98"/>
                </a:lnTo>
                <a:lnTo>
                  <a:pt x="968" y="110"/>
                </a:lnTo>
                <a:lnTo>
                  <a:pt x="855" y="119"/>
                </a:lnTo>
                <a:lnTo>
                  <a:pt x="944" y="122"/>
                </a:lnTo>
                <a:lnTo>
                  <a:pt x="870" y="137"/>
                </a:lnTo>
                <a:lnTo>
                  <a:pt x="879" y="149"/>
                </a:lnTo>
                <a:lnTo>
                  <a:pt x="924" y="137"/>
                </a:lnTo>
                <a:lnTo>
                  <a:pt x="892" y="154"/>
                </a:lnTo>
                <a:lnTo>
                  <a:pt x="885" y="173"/>
                </a:lnTo>
                <a:lnTo>
                  <a:pt x="898" y="167"/>
                </a:lnTo>
                <a:lnTo>
                  <a:pt x="862" y="184"/>
                </a:lnTo>
                <a:lnTo>
                  <a:pt x="849" y="222"/>
                </a:lnTo>
                <a:lnTo>
                  <a:pt x="868" y="217"/>
                </a:lnTo>
                <a:lnTo>
                  <a:pt x="894" y="222"/>
                </a:lnTo>
                <a:lnTo>
                  <a:pt x="870" y="222"/>
                </a:lnTo>
                <a:lnTo>
                  <a:pt x="870" y="234"/>
                </a:lnTo>
                <a:lnTo>
                  <a:pt x="909" y="237"/>
                </a:lnTo>
                <a:lnTo>
                  <a:pt x="913" y="255"/>
                </a:lnTo>
                <a:lnTo>
                  <a:pt x="853" y="252"/>
                </a:lnTo>
                <a:lnTo>
                  <a:pt x="868" y="255"/>
                </a:lnTo>
                <a:lnTo>
                  <a:pt x="838" y="261"/>
                </a:lnTo>
                <a:lnTo>
                  <a:pt x="853" y="276"/>
                </a:lnTo>
                <a:lnTo>
                  <a:pt x="885" y="276"/>
                </a:lnTo>
                <a:lnTo>
                  <a:pt x="864" y="288"/>
                </a:lnTo>
                <a:lnTo>
                  <a:pt x="888" y="294"/>
                </a:lnTo>
                <a:lnTo>
                  <a:pt x="888" y="311"/>
                </a:lnTo>
                <a:lnTo>
                  <a:pt x="847" y="303"/>
                </a:lnTo>
                <a:lnTo>
                  <a:pt x="870" y="311"/>
                </a:lnTo>
                <a:lnTo>
                  <a:pt x="855" y="317"/>
                </a:lnTo>
                <a:lnTo>
                  <a:pt x="868" y="317"/>
                </a:lnTo>
                <a:lnTo>
                  <a:pt x="864" y="326"/>
                </a:lnTo>
                <a:lnTo>
                  <a:pt x="898" y="338"/>
                </a:lnTo>
                <a:lnTo>
                  <a:pt x="847" y="335"/>
                </a:lnTo>
                <a:lnTo>
                  <a:pt x="841" y="341"/>
                </a:lnTo>
                <a:lnTo>
                  <a:pt x="874" y="356"/>
                </a:lnTo>
                <a:lnTo>
                  <a:pt x="870" y="367"/>
                </a:lnTo>
                <a:lnTo>
                  <a:pt x="841" y="377"/>
                </a:lnTo>
                <a:lnTo>
                  <a:pt x="811" y="356"/>
                </a:lnTo>
                <a:lnTo>
                  <a:pt x="766" y="371"/>
                </a:lnTo>
                <a:lnTo>
                  <a:pt x="799" y="382"/>
                </a:lnTo>
                <a:lnTo>
                  <a:pt x="766" y="392"/>
                </a:lnTo>
                <a:lnTo>
                  <a:pt x="802" y="392"/>
                </a:lnTo>
                <a:lnTo>
                  <a:pt x="790" y="409"/>
                </a:lnTo>
                <a:lnTo>
                  <a:pt x="805" y="401"/>
                </a:lnTo>
                <a:lnTo>
                  <a:pt x="841" y="416"/>
                </a:lnTo>
                <a:lnTo>
                  <a:pt x="826" y="427"/>
                </a:lnTo>
                <a:lnTo>
                  <a:pt x="847" y="424"/>
                </a:lnTo>
                <a:lnTo>
                  <a:pt x="841" y="435"/>
                </a:lnTo>
                <a:lnTo>
                  <a:pt x="853" y="430"/>
                </a:lnTo>
                <a:lnTo>
                  <a:pt x="855" y="459"/>
                </a:lnTo>
                <a:lnTo>
                  <a:pt x="841" y="450"/>
                </a:lnTo>
                <a:lnTo>
                  <a:pt x="838" y="459"/>
                </a:lnTo>
                <a:lnTo>
                  <a:pt x="823" y="459"/>
                </a:lnTo>
                <a:lnTo>
                  <a:pt x="802" y="435"/>
                </a:lnTo>
                <a:lnTo>
                  <a:pt x="755" y="421"/>
                </a:lnTo>
                <a:lnTo>
                  <a:pt x="790" y="438"/>
                </a:lnTo>
                <a:lnTo>
                  <a:pt x="746" y="444"/>
                </a:lnTo>
                <a:lnTo>
                  <a:pt x="731" y="459"/>
                </a:lnTo>
                <a:lnTo>
                  <a:pt x="772" y="465"/>
                </a:lnTo>
                <a:lnTo>
                  <a:pt x="737" y="474"/>
                </a:lnTo>
                <a:lnTo>
                  <a:pt x="793" y="465"/>
                </a:lnTo>
                <a:lnTo>
                  <a:pt x="844" y="477"/>
                </a:lnTo>
                <a:lnTo>
                  <a:pt x="775" y="512"/>
                </a:lnTo>
                <a:lnTo>
                  <a:pt x="714" y="531"/>
                </a:lnTo>
                <a:lnTo>
                  <a:pt x="686" y="531"/>
                </a:lnTo>
                <a:lnTo>
                  <a:pt x="671" y="516"/>
                </a:lnTo>
                <a:lnTo>
                  <a:pt x="680" y="531"/>
                </a:lnTo>
                <a:lnTo>
                  <a:pt x="663" y="540"/>
                </a:lnTo>
                <a:lnTo>
                  <a:pt x="635" y="577"/>
                </a:lnTo>
                <a:lnTo>
                  <a:pt x="618" y="575"/>
                </a:lnTo>
                <a:lnTo>
                  <a:pt x="615" y="590"/>
                </a:lnTo>
                <a:lnTo>
                  <a:pt x="594" y="592"/>
                </a:lnTo>
                <a:lnTo>
                  <a:pt x="586" y="586"/>
                </a:lnTo>
                <a:lnTo>
                  <a:pt x="594" y="577"/>
                </a:lnTo>
                <a:lnTo>
                  <a:pt x="586" y="575"/>
                </a:lnTo>
                <a:lnTo>
                  <a:pt x="577" y="599"/>
                </a:lnTo>
                <a:lnTo>
                  <a:pt x="544" y="601"/>
                </a:lnTo>
                <a:lnTo>
                  <a:pt x="547" y="613"/>
                </a:lnTo>
                <a:lnTo>
                  <a:pt x="529" y="616"/>
                </a:lnTo>
                <a:lnTo>
                  <a:pt x="544" y="631"/>
                </a:lnTo>
                <a:lnTo>
                  <a:pt x="526" y="631"/>
                </a:lnTo>
                <a:lnTo>
                  <a:pt x="541" y="649"/>
                </a:lnTo>
                <a:lnTo>
                  <a:pt x="526" y="649"/>
                </a:lnTo>
                <a:lnTo>
                  <a:pt x="538" y="652"/>
                </a:lnTo>
                <a:lnTo>
                  <a:pt x="526" y="667"/>
                </a:lnTo>
                <a:lnTo>
                  <a:pt x="515" y="664"/>
                </a:lnTo>
                <a:lnTo>
                  <a:pt x="526" y="670"/>
                </a:lnTo>
                <a:lnTo>
                  <a:pt x="502" y="676"/>
                </a:lnTo>
                <a:lnTo>
                  <a:pt x="515" y="699"/>
                </a:lnTo>
                <a:lnTo>
                  <a:pt x="502" y="732"/>
                </a:lnTo>
                <a:lnTo>
                  <a:pt x="487" y="732"/>
                </a:lnTo>
                <a:lnTo>
                  <a:pt x="500" y="740"/>
                </a:lnTo>
                <a:lnTo>
                  <a:pt x="464" y="740"/>
                </a:lnTo>
                <a:lnTo>
                  <a:pt x="457" y="720"/>
                </a:lnTo>
                <a:lnTo>
                  <a:pt x="413" y="723"/>
                </a:lnTo>
                <a:lnTo>
                  <a:pt x="422" y="717"/>
                </a:lnTo>
                <a:lnTo>
                  <a:pt x="402" y="708"/>
                </a:lnTo>
                <a:lnTo>
                  <a:pt x="413" y="705"/>
                </a:lnTo>
                <a:lnTo>
                  <a:pt x="396" y="705"/>
                </a:lnTo>
                <a:lnTo>
                  <a:pt x="402" y="693"/>
                </a:lnTo>
                <a:lnTo>
                  <a:pt x="390" y="693"/>
                </a:lnTo>
                <a:lnTo>
                  <a:pt x="360" y="652"/>
                </a:lnTo>
                <a:lnTo>
                  <a:pt x="360" y="637"/>
                </a:lnTo>
                <a:lnTo>
                  <a:pt x="381" y="625"/>
                </a:lnTo>
                <a:lnTo>
                  <a:pt x="372" y="619"/>
                </a:lnTo>
                <a:lnTo>
                  <a:pt x="351" y="634"/>
                </a:lnTo>
                <a:lnTo>
                  <a:pt x="348" y="605"/>
                </a:lnTo>
                <a:lnTo>
                  <a:pt x="327" y="586"/>
                </a:lnTo>
                <a:lnTo>
                  <a:pt x="330" y="562"/>
                </a:lnTo>
                <a:lnTo>
                  <a:pt x="318" y="555"/>
                </a:lnTo>
                <a:lnTo>
                  <a:pt x="336" y="531"/>
                </a:lnTo>
                <a:lnTo>
                  <a:pt x="327" y="527"/>
                </a:lnTo>
                <a:lnTo>
                  <a:pt x="366" y="531"/>
                </a:lnTo>
                <a:lnTo>
                  <a:pt x="363" y="522"/>
                </a:lnTo>
                <a:lnTo>
                  <a:pt x="333" y="522"/>
                </a:lnTo>
                <a:lnTo>
                  <a:pt x="375" y="501"/>
                </a:lnTo>
                <a:lnTo>
                  <a:pt x="366" y="495"/>
                </a:lnTo>
                <a:lnTo>
                  <a:pt x="375" y="474"/>
                </a:lnTo>
                <a:lnTo>
                  <a:pt x="342" y="471"/>
                </a:lnTo>
                <a:lnTo>
                  <a:pt x="309" y="453"/>
                </a:lnTo>
                <a:lnTo>
                  <a:pt x="372" y="465"/>
                </a:lnTo>
                <a:lnTo>
                  <a:pt x="363" y="456"/>
                </a:lnTo>
                <a:lnTo>
                  <a:pt x="372" y="453"/>
                </a:lnTo>
                <a:lnTo>
                  <a:pt x="348" y="441"/>
                </a:lnTo>
                <a:lnTo>
                  <a:pt x="357" y="435"/>
                </a:lnTo>
                <a:lnTo>
                  <a:pt x="339" y="438"/>
                </a:lnTo>
                <a:lnTo>
                  <a:pt x="351" y="430"/>
                </a:lnTo>
                <a:lnTo>
                  <a:pt x="333" y="432"/>
                </a:lnTo>
                <a:lnTo>
                  <a:pt x="354" y="424"/>
                </a:lnTo>
                <a:lnTo>
                  <a:pt x="324" y="412"/>
                </a:lnTo>
                <a:lnTo>
                  <a:pt x="315" y="430"/>
                </a:lnTo>
                <a:lnTo>
                  <a:pt x="291" y="432"/>
                </a:lnTo>
                <a:lnTo>
                  <a:pt x="286" y="424"/>
                </a:lnTo>
                <a:lnTo>
                  <a:pt x="303" y="412"/>
                </a:lnTo>
                <a:lnTo>
                  <a:pt x="288" y="412"/>
                </a:lnTo>
                <a:lnTo>
                  <a:pt x="309" y="388"/>
                </a:lnTo>
                <a:lnTo>
                  <a:pt x="288" y="382"/>
                </a:lnTo>
                <a:lnTo>
                  <a:pt x="294" y="367"/>
                </a:lnTo>
                <a:lnTo>
                  <a:pt x="271" y="338"/>
                </a:lnTo>
                <a:lnTo>
                  <a:pt x="279" y="335"/>
                </a:lnTo>
                <a:lnTo>
                  <a:pt x="242" y="306"/>
                </a:lnTo>
                <a:lnTo>
                  <a:pt x="238" y="294"/>
                </a:lnTo>
                <a:lnTo>
                  <a:pt x="199" y="279"/>
                </a:lnTo>
                <a:lnTo>
                  <a:pt x="161" y="273"/>
                </a:lnTo>
                <a:lnTo>
                  <a:pt x="128" y="282"/>
                </a:lnTo>
                <a:lnTo>
                  <a:pt x="101" y="276"/>
                </a:lnTo>
                <a:lnTo>
                  <a:pt x="110" y="291"/>
                </a:lnTo>
                <a:lnTo>
                  <a:pt x="81" y="282"/>
                </a:lnTo>
                <a:lnTo>
                  <a:pt x="58" y="270"/>
                </a:lnTo>
                <a:lnTo>
                  <a:pt x="81" y="261"/>
                </a:lnTo>
                <a:lnTo>
                  <a:pt x="24" y="252"/>
                </a:lnTo>
                <a:lnTo>
                  <a:pt x="45" y="243"/>
                </a:lnTo>
                <a:lnTo>
                  <a:pt x="113" y="246"/>
                </a:lnTo>
                <a:lnTo>
                  <a:pt x="119" y="237"/>
                </a:lnTo>
                <a:lnTo>
                  <a:pt x="107" y="234"/>
                </a:lnTo>
                <a:lnTo>
                  <a:pt x="119" y="228"/>
                </a:lnTo>
                <a:lnTo>
                  <a:pt x="60" y="232"/>
                </a:lnTo>
                <a:lnTo>
                  <a:pt x="0" y="207"/>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66" name="Freeform 134"/>
          <p:cNvSpPr>
            <a:spLocks/>
          </p:cNvSpPr>
          <p:nvPr/>
        </p:nvSpPr>
        <p:spPr bwMode="auto">
          <a:xfrm>
            <a:off x="2517775" y="1235075"/>
            <a:ext cx="1438275" cy="1185863"/>
          </a:xfrm>
          <a:custGeom>
            <a:avLst/>
            <a:gdLst>
              <a:gd name="T0" fmla="*/ 160748 w 1020"/>
              <a:gd name="T1" fmla="*/ 279400 h 747"/>
              <a:gd name="T2" fmla="*/ 190360 w 1020"/>
              <a:gd name="T3" fmla="*/ 228600 h 747"/>
              <a:gd name="T4" fmla="*/ 126907 w 1020"/>
              <a:gd name="T5" fmla="*/ 204788 h 747"/>
              <a:gd name="T6" fmla="*/ 266504 w 1020"/>
              <a:gd name="T7" fmla="*/ 114300 h 747"/>
              <a:gd name="T8" fmla="*/ 413152 w 1020"/>
              <a:gd name="T9" fmla="*/ 76200 h 747"/>
              <a:gd name="T10" fmla="*/ 527368 w 1020"/>
              <a:gd name="T11" fmla="*/ 119063 h 747"/>
              <a:gd name="T12" fmla="*/ 501986 w 1020"/>
              <a:gd name="T13" fmla="*/ 66675 h 747"/>
              <a:gd name="T14" fmla="*/ 669785 w 1020"/>
              <a:gd name="T15" fmla="*/ 95250 h 747"/>
              <a:gd name="T16" fmla="*/ 758620 w 1020"/>
              <a:gd name="T17" fmla="*/ 66675 h 747"/>
              <a:gd name="T18" fmla="*/ 633123 w 1020"/>
              <a:gd name="T19" fmla="*/ 23813 h 747"/>
              <a:gd name="T20" fmla="*/ 784001 w 1020"/>
              <a:gd name="T21" fmla="*/ 53975 h 747"/>
              <a:gd name="T22" fmla="*/ 779771 w 1020"/>
              <a:gd name="T23" fmla="*/ 6350 h 747"/>
              <a:gd name="T24" fmla="*/ 1082937 w 1020"/>
              <a:gd name="T25" fmla="*/ 19050 h 747"/>
              <a:gd name="T26" fmla="*/ 1104088 w 1020"/>
              <a:gd name="T27" fmla="*/ 23813 h 747"/>
              <a:gd name="T28" fmla="*/ 1204203 w 1020"/>
              <a:gd name="T29" fmla="*/ 61913 h 747"/>
              <a:gd name="T30" fmla="*/ 919368 w 1020"/>
              <a:gd name="T31" fmla="*/ 109538 h 747"/>
              <a:gd name="T32" fmla="*/ 1070246 w 1020"/>
              <a:gd name="T33" fmla="*/ 138113 h 747"/>
              <a:gd name="T34" fmla="*/ 1239455 w 1020"/>
              <a:gd name="T35" fmla="*/ 123825 h 747"/>
              <a:gd name="T36" fmla="*/ 1360721 w 1020"/>
              <a:gd name="T37" fmla="*/ 109538 h 747"/>
              <a:gd name="T38" fmla="*/ 1212663 w 1020"/>
              <a:gd name="T39" fmla="*/ 190500 h 747"/>
              <a:gd name="T40" fmla="*/ 1309958 w 1020"/>
              <a:gd name="T41" fmla="*/ 219075 h 747"/>
              <a:gd name="T42" fmla="*/ 1222534 w 1020"/>
              <a:gd name="T43" fmla="*/ 293688 h 747"/>
              <a:gd name="T44" fmla="*/ 1233814 w 1020"/>
              <a:gd name="T45" fmla="*/ 355600 h 747"/>
              <a:gd name="T46" fmla="*/ 1209843 w 1020"/>
              <a:gd name="T47" fmla="*/ 403225 h 747"/>
              <a:gd name="T48" fmla="*/ 1254965 w 1020"/>
              <a:gd name="T49" fmla="*/ 441325 h 747"/>
              <a:gd name="T50" fmla="*/ 1201383 w 1020"/>
              <a:gd name="T51" fmla="*/ 484188 h 747"/>
              <a:gd name="T52" fmla="*/ 1225354 w 1020"/>
              <a:gd name="T53" fmla="*/ 522288 h 747"/>
              <a:gd name="T54" fmla="*/ 1239455 w 1020"/>
              <a:gd name="T55" fmla="*/ 569913 h 747"/>
              <a:gd name="T56" fmla="*/ 1087167 w 1020"/>
              <a:gd name="T57" fmla="*/ 593725 h 747"/>
              <a:gd name="T58" fmla="*/ 1121009 w 1020"/>
              <a:gd name="T59" fmla="*/ 654050 h 747"/>
              <a:gd name="T60" fmla="*/ 1201383 w 1020"/>
              <a:gd name="T61" fmla="*/ 677863 h 747"/>
              <a:gd name="T62" fmla="*/ 1192922 w 1020"/>
              <a:gd name="T63" fmla="*/ 720725 h 747"/>
              <a:gd name="T64" fmla="*/ 1070246 w 1020"/>
              <a:gd name="T65" fmla="*/ 673100 h 747"/>
              <a:gd name="T66" fmla="*/ 1095627 w 1020"/>
              <a:gd name="T67" fmla="*/ 744538 h 747"/>
              <a:gd name="T68" fmla="*/ 1099857 w 1020"/>
              <a:gd name="T69" fmla="*/ 819150 h 747"/>
              <a:gd name="T70" fmla="*/ 964490 w 1020"/>
              <a:gd name="T71" fmla="*/ 849313 h 747"/>
              <a:gd name="T72" fmla="*/ 872836 w 1020"/>
              <a:gd name="T73" fmla="*/ 944563 h 747"/>
              <a:gd name="T74" fmla="*/ 830533 w 1020"/>
              <a:gd name="T75" fmla="*/ 920750 h 747"/>
              <a:gd name="T76" fmla="*/ 750159 w 1020"/>
              <a:gd name="T77" fmla="*/ 985838 h 747"/>
              <a:gd name="T78" fmla="*/ 745929 w 1020"/>
              <a:gd name="T79" fmla="*/ 1038225 h 747"/>
              <a:gd name="T80" fmla="*/ 745929 w 1020"/>
              <a:gd name="T81" fmla="*/ 1071563 h 747"/>
              <a:gd name="T82" fmla="*/ 690936 w 1020"/>
              <a:gd name="T83" fmla="*/ 1171575 h 747"/>
              <a:gd name="T84" fmla="*/ 585181 w 1020"/>
              <a:gd name="T85" fmla="*/ 1157288 h 747"/>
              <a:gd name="T86" fmla="*/ 561209 w 1020"/>
              <a:gd name="T87" fmla="*/ 1128713 h 747"/>
              <a:gd name="T88" fmla="*/ 510447 w 1020"/>
              <a:gd name="T89" fmla="*/ 1019175 h 747"/>
              <a:gd name="T90" fmla="*/ 493526 w 1020"/>
              <a:gd name="T91" fmla="*/ 968375 h 747"/>
              <a:gd name="T92" fmla="*/ 476605 w 1020"/>
              <a:gd name="T93" fmla="*/ 849313 h 747"/>
              <a:gd name="T94" fmla="*/ 472375 w 1020"/>
              <a:gd name="T95" fmla="*/ 835025 h 747"/>
              <a:gd name="T96" fmla="*/ 485065 w 1020"/>
              <a:gd name="T97" fmla="*/ 754063 h 747"/>
              <a:gd name="T98" fmla="*/ 527368 w 1020"/>
              <a:gd name="T99" fmla="*/ 725488 h 747"/>
              <a:gd name="T100" fmla="*/ 497756 w 1020"/>
              <a:gd name="T101" fmla="*/ 687388 h 747"/>
              <a:gd name="T102" fmla="*/ 446993 w 1020"/>
              <a:gd name="T103" fmla="*/ 687388 h 747"/>
              <a:gd name="T104" fmla="*/ 408921 w 1020"/>
              <a:gd name="T105" fmla="*/ 658813 h 747"/>
              <a:gd name="T106" fmla="*/ 384950 w 1020"/>
              <a:gd name="T107" fmla="*/ 541338 h 747"/>
              <a:gd name="T108" fmla="*/ 282015 w 1020"/>
              <a:gd name="T109" fmla="*/ 446088 h 747"/>
              <a:gd name="T110" fmla="*/ 156518 w 1020"/>
              <a:gd name="T111" fmla="*/ 465138 h 747"/>
              <a:gd name="T112" fmla="*/ 33842 w 1020"/>
              <a:gd name="T113" fmla="*/ 403225 h 747"/>
              <a:gd name="T114" fmla="*/ 152288 w 1020"/>
              <a:gd name="T115" fmla="*/ 374650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0"/>
              <a:gd name="T175" fmla="*/ 0 h 747"/>
              <a:gd name="T176" fmla="*/ 1020 w 1020"/>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0" h="747">
                <a:moveTo>
                  <a:pt x="0" y="209"/>
                </a:moveTo>
                <a:lnTo>
                  <a:pt x="7" y="195"/>
                </a:lnTo>
                <a:lnTo>
                  <a:pt x="69" y="176"/>
                </a:lnTo>
                <a:lnTo>
                  <a:pt x="114" y="176"/>
                </a:lnTo>
                <a:lnTo>
                  <a:pt x="138" y="161"/>
                </a:lnTo>
                <a:lnTo>
                  <a:pt x="132" y="150"/>
                </a:lnTo>
                <a:lnTo>
                  <a:pt x="144" y="146"/>
                </a:lnTo>
                <a:lnTo>
                  <a:pt x="135" y="144"/>
                </a:lnTo>
                <a:lnTo>
                  <a:pt x="153" y="135"/>
                </a:lnTo>
                <a:lnTo>
                  <a:pt x="150" y="131"/>
                </a:lnTo>
                <a:lnTo>
                  <a:pt x="117" y="141"/>
                </a:lnTo>
                <a:lnTo>
                  <a:pt x="90" y="129"/>
                </a:lnTo>
                <a:lnTo>
                  <a:pt x="126" y="120"/>
                </a:lnTo>
                <a:lnTo>
                  <a:pt x="147" y="96"/>
                </a:lnTo>
                <a:lnTo>
                  <a:pt x="192" y="96"/>
                </a:lnTo>
                <a:lnTo>
                  <a:pt x="189" y="72"/>
                </a:lnTo>
                <a:lnTo>
                  <a:pt x="224" y="69"/>
                </a:lnTo>
                <a:lnTo>
                  <a:pt x="254" y="87"/>
                </a:lnTo>
                <a:lnTo>
                  <a:pt x="219" y="66"/>
                </a:lnTo>
                <a:lnTo>
                  <a:pt x="293" y="48"/>
                </a:lnTo>
                <a:lnTo>
                  <a:pt x="314" y="57"/>
                </a:lnTo>
                <a:lnTo>
                  <a:pt x="314" y="81"/>
                </a:lnTo>
                <a:lnTo>
                  <a:pt x="326" y="60"/>
                </a:lnTo>
                <a:lnTo>
                  <a:pt x="374" y="75"/>
                </a:lnTo>
                <a:lnTo>
                  <a:pt x="359" y="66"/>
                </a:lnTo>
                <a:lnTo>
                  <a:pt x="380" y="69"/>
                </a:lnTo>
                <a:lnTo>
                  <a:pt x="362" y="54"/>
                </a:lnTo>
                <a:lnTo>
                  <a:pt x="356" y="42"/>
                </a:lnTo>
                <a:lnTo>
                  <a:pt x="365" y="42"/>
                </a:lnTo>
                <a:lnTo>
                  <a:pt x="460" y="72"/>
                </a:lnTo>
                <a:lnTo>
                  <a:pt x="454" y="60"/>
                </a:lnTo>
                <a:lnTo>
                  <a:pt x="475" y="60"/>
                </a:lnTo>
                <a:lnTo>
                  <a:pt x="460" y="51"/>
                </a:lnTo>
                <a:lnTo>
                  <a:pt x="496" y="54"/>
                </a:lnTo>
                <a:lnTo>
                  <a:pt x="445" y="34"/>
                </a:lnTo>
                <a:lnTo>
                  <a:pt x="538" y="42"/>
                </a:lnTo>
                <a:lnTo>
                  <a:pt x="518" y="30"/>
                </a:lnTo>
                <a:lnTo>
                  <a:pt x="460" y="30"/>
                </a:lnTo>
                <a:lnTo>
                  <a:pt x="481" y="27"/>
                </a:lnTo>
                <a:lnTo>
                  <a:pt x="449" y="15"/>
                </a:lnTo>
                <a:lnTo>
                  <a:pt x="488" y="21"/>
                </a:lnTo>
                <a:lnTo>
                  <a:pt x="469" y="12"/>
                </a:lnTo>
                <a:lnTo>
                  <a:pt x="490" y="9"/>
                </a:lnTo>
                <a:lnTo>
                  <a:pt x="556" y="34"/>
                </a:lnTo>
                <a:lnTo>
                  <a:pt x="550" y="24"/>
                </a:lnTo>
                <a:lnTo>
                  <a:pt x="583" y="15"/>
                </a:lnTo>
                <a:lnTo>
                  <a:pt x="553" y="12"/>
                </a:lnTo>
                <a:lnTo>
                  <a:pt x="553" y="4"/>
                </a:lnTo>
                <a:lnTo>
                  <a:pt x="571" y="0"/>
                </a:lnTo>
                <a:lnTo>
                  <a:pt x="759" y="4"/>
                </a:lnTo>
                <a:lnTo>
                  <a:pt x="774" y="6"/>
                </a:lnTo>
                <a:lnTo>
                  <a:pt x="768" y="12"/>
                </a:lnTo>
                <a:lnTo>
                  <a:pt x="639" y="15"/>
                </a:lnTo>
                <a:lnTo>
                  <a:pt x="654" y="21"/>
                </a:lnTo>
                <a:lnTo>
                  <a:pt x="607" y="27"/>
                </a:lnTo>
                <a:lnTo>
                  <a:pt x="783" y="15"/>
                </a:lnTo>
                <a:lnTo>
                  <a:pt x="789" y="24"/>
                </a:lnTo>
                <a:lnTo>
                  <a:pt x="768" y="34"/>
                </a:lnTo>
                <a:lnTo>
                  <a:pt x="807" y="27"/>
                </a:lnTo>
                <a:lnTo>
                  <a:pt x="854" y="39"/>
                </a:lnTo>
                <a:lnTo>
                  <a:pt x="783" y="57"/>
                </a:lnTo>
                <a:lnTo>
                  <a:pt x="673" y="54"/>
                </a:lnTo>
                <a:lnTo>
                  <a:pt x="697" y="60"/>
                </a:lnTo>
                <a:lnTo>
                  <a:pt x="652" y="69"/>
                </a:lnTo>
                <a:lnTo>
                  <a:pt x="652" y="78"/>
                </a:lnTo>
                <a:lnTo>
                  <a:pt x="777" y="66"/>
                </a:lnTo>
                <a:lnTo>
                  <a:pt x="783" y="72"/>
                </a:lnTo>
                <a:lnTo>
                  <a:pt x="759" y="87"/>
                </a:lnTo>
                <a:lnTo>
                  <a:pt x="839" y="60"/>
                </a:lnTo>
                <a:lnTo>
                  <a:pt x="846" y="84"/>
                </a:lnTo>
                <a:lnTo>
                  <a:pt x="804" y="126"/>
                </a:lnTo>
                <a:lnTo>
                  <a:pt x="879" y="78"/>
                </a:lnTo>
                <a:lnTo>
                  <a:pt x="879" y="87"/>
                </a:lnTo>
                <a:lnTo>
                  <a:pt x="918" y="84"/>
                </a:lnTo>
                <a:lnTo>
                  <a:pt x="929" y="69"/>
                </a:lnTo>
                <a:lnTo>
                  <a:pt x="965" y="69"/>
                </a:lnTo>
                <a:lnTo>
                  <a:pt x="1019" y="81"/>
                </a:lnTo>
                <a:lnTo>
                  <a:pt x="968" y="99"/>
                </a:lnTo>
                <a:lnTo>
                  <a:pt x="974" y="111"/>
                </a:lnTo>
                <a:lnTo>
                  <a:pt x="860" y="120"/>
                </a:lnTo>
                <a:lnTo>
                  <a:pt x="950" y="123"/>
                </a:lnTo>
                <a:lnTo>
                  <a:pt x="875" y="138"/>
                </a:lnTo>
                <a:lnTo>
                  <a:pt x="884" y="150"/>
                </a:lnTo>
                <a:lnTo>
                  <a:pt x="929" y="138"/>
                </a:lnTo>
                <a:lnTo>
                  <a:pt x="897" y="155"/>
                </a:lnTo>
                <a:lnTo>
                  <a:pt x="890" y="174"/>
                </a:lnTo>
                <a:lnTo>
                  <a:pt x="903" y="168"/>
                </a:lnTo>
                <a:lnTo>
                  <a:pt x="867" y="185"/>
                </a:lnTo>
                <a:lnTo>
                  <a:pt x="854" y="224"/>
                </a:lnTo>
                <a:lnTo>
                  <a:pt x="873" y="219"/>
                </a:lnTo>
                <a:lnTo>
                  <a:pt x="899" y="224"/>
                </a:lnTo>
                <a:lnTo>
                  <a:pt x="875" y="224"/>
                </a:lnTo>
                <a:lnTo>
                  <a:pt x="875" y="236"/>
                </a:lnTo>
                <a:lnTo>
                  <a:pt x="914" y="239"/>
                </a:lnTo>
                <a:lnTo>
                  <a:pt x="918" y="257"/>
                </a:lnTo>
                <a:lnTo>
                  <a:pt x="858" y="254"/>
                </a:lnTo>
                <a:lnTo>
                  <a:pt x="873" y="257"/>
                </a:lnTo>
                <a:lnTo>
                  <a:pt x="843" y="263"/>
                </a:lnTo>
                <a:lnTo>
                  <a:pt x="858" y="278"/>
                </a:lnTo>
                <a:lnTo>
                  <a:pt x="890" y="278"/>
                </a:lnTo>
                <a:lnTo>
                  <a:pt x="869" y="290"/>
                </a:lnTo>
                <a:lnTo>
                  <a:pt x="893" y="296"/>
                </a:lnTo>
                <a:lnTo>
                  <a:pt x="893" y="314"/>
                </a:lnTo>
                <a:lnTo>
                  <a:pt x="852" y="305"/>
                </a:lnTo>
                <a:lnTo>
                  <a:pt x="875" y="314"/>
                </a:lnTo>
                <a:lnTo>
                  <a:pt x="860" y="320"/>
                </a:lnTo>
                <a:lnTo>
                  <a:pt x="873" y="320"/>
                </a:lnTo>
                <a:lnTo>
                  <a:pt x="869" y="329"/>
                </a:lnTo>
                <a:lnTo>
                  <a:pt x="903" y="341"/>
                </a:lnTo>
                <a:lnTo>
                  <a:pt x="852" y="338"/>
                </a:lnTo>
                <a:lnTo>
                  <a:pt x="846" y="344"/>
                </a:lnTo>
                <a:lnTo>
                  <a:pt x="879" y="359"/>
                </a:lnTo>
                <a:lnTo>
                  <a:pt x="875" y="370"/>
                </a:lnTo>
                <a:lnTo>
                  <a:pt x="846" y="380"/>
                </a:lnTo>
                <a:lnTo>
                  <a:pt x="816" y="359"/>
                </a:lnTo>
                <a:lnTo>
                  <a:pt x="771" y="374"/>
                </a:lnTo>
                <a:lnTo>
                  <a:pt x="804" y="385"/>
                </a:lnTo>
                <a:lnTo>
                  <a:pt x="771" y="395"/>
                </a:lnTo>
                <a:lnTo>
                  <a:pt x="807" y="395"/>
                </a:lnTo>
                <a:lnTo>
                  <a:pt x="795" y="412"/>
                </a:lnTo>
                <a:lnTo>
                  <a:pt x="810" y="404"/>
                </a:lnTo>
                <a:lnTo>
                  <a:pt x="846" y="419"/>
                </a:lnTo>
                <a:lnTo>
                  <a:pt x="831" y="430"/>
                </a:lnTo>
                <a:lnTo>
                  <a:pt x="852" y="427"/>
                </a:lnTo>
                <a:lnTo>
                  <a:pt x="846" y="439"/>
                </a:lnTo>
                <a:lnTo>
                  <a:pt x="858" y="433"/>
                </a:lnTo>
                <a:lnTo>
                  <a:pt x="860" y="463"/>
                </a:lnTo>
                <a:lnTo>
                  <a:pt x="846" y="454"/>
                </a:lnTo>
                <a:lnTo>
                  <a:pt x="843" y="463"/>
                </a:lnTo>
                <a:lnTo>
                  <a:pt x="828" y="463"/>
                </a:lnTo>
                <a:lnTo>
                  <a:pt x="807" y="439"/>
                </a:lnTo>
                <a:lnTo>
                  <a:pt x="759" y="424"/>
                </a:lnTo>
                <a:lnTo>
                  <a:pt x="795" y="442"/>
                </a:lnTo>
                <a:lnTo>
                  <a:pt x="750" y="448"/>
                </a:lnTo>
                <a:lnTo>
                  <a:pt x="735" y="463"/>
                </a:lnTo>
                <a:lnTo>
                  <a:pt x="777" y="469"/>
                </a:lnTo>
                <a:lnTo>
                  <a:pt x="741" y="478"/>
                </a:lnTo>
                <a:lnTo>
                  <a:pt x="798" y="469"/>
                </a:lnTo>
                <a:lnTo>
                  <a:pt x="849" y="481"/>
                </a:lnTo>
                <a:lnTo>
                  <a:pt x="780" y="516"/>
                </a:lnTo>
                <a:lnTo>
                  <a:pt x="718" y="535"/>
                </a:lnTo>
                <a:lnTo>
                  <a:pt x="690" y="535"/>
                </a:lnTo>
                <a:lnTo>
                  <a:pt x="675" y="520"/>
                </a:lnTo>
                <a:lnTo>
                  <a:pt x="684" y="535"/>
                </a:lnTo>
                <a:lnTo>
                  <a:pt x="667" y="544"/>
                </a:lnTo>
                <a:lnTo>
                  <a:pt x="639" y="582"/>
                </a:lnTo>
                <a:lnTo>
                  <a:pt x="622" y="580"/>
                </a:lnTo>
                <a:lnTo>
                  <a:pt x="619" y="595"/>
                </a:lnTo>
                <a:lnTo>
                  <a:pt x="598" y="597"/>
                </a:lnTo>
                <a:lnTo>
                  <a:pt x="589" y="591"/>
                </a:lnTo>
                <a:lnTo>
                  <a:pt x="598" y="582"/>
                </a:lnTo>
                <a:lnTo>
                  <a:pt x="589" y="580"/>
                </a:lnTo>
                <a:lnTo>
                  <a:pt x="580" y="604"/>
                </a:lnTo>
                <a:lnTo>
                  <a:pt x="547" y="606"/>
                </a:lnTo>
                <a:lnTo>
                  <a:pt x="550" y="618"/>
                </a:lnTo>
                <a:lnTo>
                  <a:pt x="532" y="621"/>
                </a:lnTo>
                <a:lnTo>
                  <a:pt x="547" y="636"/>
                </a:lnTo>
                <a:lnTo>
                  <a:pt x="529" y="636"/>
                </a:lnTo>
                <a:lnTo>
                  <a:pt x="544" y="654"/>
                </a:lnTo>
                <a:lnTo>
                  <a:pt x="529" y="654"/>
                </a:lnTo>
                <a:lnTo>
                  <a:pt x="541" y="657"/>
                </a:lnTo>
                <a:lnTo>
                  <a:pt x="529" y="672"/>
                </a:lnTo>
                <a:lnTo>
                  <a:pt x="518" y="669"/>
                </a:lnTo>
                <a:lnTo>
                  <a:pt x="529" y="675"/>
                </a:lnTo>
                <a:lnTo>
                  <a:pt x="505" y="681"/>
                </a:lnTo>
                <a:lnTo>
                  <a:pt x="518" y="705"/>
                </a:lnTo>
                <a:lnTo>
                  <a:pt x="505" y="738"/>
                </a:lnTo>
                <a:lnTo>
                  <a:pt x="490" y="738"/>
                </a:lnTo>
                <a:lnTo>
                  <a:pt x="503" y="746"/>
                </a:lnTo>
                <a:lnTo>
                  <a:pt x="467" y="746"/>
                </a:lnTo>
                <a:lnTo>
                  <a:pt x="460" y="726"/>
                </a:lnTo>
                <a:lnTo>
                  <a:pt x="415" y="729"/>
                </a:lnTo>
                <a:lnTo>
                  <a:pt x="424" y="723"/>
                </a:lnTo>
                <a:lnTo>
                  <a:pt x="404" y="714"/>
                </a:lnTo>
                <a:lnTo>
                  <a:pt x="415" y="711"/>
                </a:lnTo>
                <a:lnTo>
                  <a:pt x="398" y="711"/>
                </a:lnTo>
                <a:lnTo>
                  <a:pt x="404" y="699"/>
                </a:lnTo>
                <a:lnTo>
                  <a:pt x="392" y="699"/>
                </a:lnTo>
                <a:lnTo>
                  <a:pt x="362" y="657"/>
                </a:lnTo>
                <a:lnTo>
                  <a:pt x="362" y="642"/>
                </a:lnTo>
                <a:lnTo>
                  <a:pt x="383" y="630"/>
                </a:lnTo>
                <a:lnTo>
                  <a:pt x="374" y="624"/>
                </a:lnTo>
                <a:lnTo>
                  <a:pt x="353" y="639"/>
                </a:lnTo>
                <a:lnTo>
                  <a:pt x="350" y="610"/>
                </a:lnTo>
                <a:lnTo>
                  <a:pt x="329" y="591"/>
                </a:lnTo>
                <a:lnTo>
                  <a:pt x="332" y="567"/>
                </a:lnTo>
                <a:lnTo>
                  <a:pt x="320" y="559"/>
                </a:lnTo>
                <a:lnTo>
                  <a:pt x="338" y="535"/>
                </a:lnTo>
                <a:lnTo>
                  <a:pt x="329" y="531"/>
                </a:lnTo>
                <a:lnTo>
                  <a:pt x="368" y="535"/>
                </a:lnTo>
                <a:lnTo>
                  <a:pt x="365" y="526"/>
                </a:lnTo>
                <a:lnTo>
                  <a:pt x="335" y="526"/>
                </a:lnTo>
                <a:lnTo>
                  <a:pt x="377" y="505"/>
                </a:lnTo>
                <a:lnTo>
                  <a:pt x="368" y="499"/>
                </a:lnTo>
                <a:lnTo>
                  <a:pt x="377" y="478"/>
                </a:lnTo>
                <a:lnTo>
                  <a:pt x="344" y="475"/>
                </a:lnTo>
                <a:lnTo>
                  <a:pt x="311" y="457"/>
                </a:lnTo>
                <a:lnTo>
                  <a:pt x="374" y="469"/>
                </a:lnTo>
                <a:lnTo>
                  <a:pt x="365" y="460"/>
                </a:lnTo>
                <a:lnTo>
                  <a:pt x="374" y="457"/>
                </a:lnTo>
                <a:lnTo>
                  <a:pt x="350" y="445"/>
                </a:lnTo>
                <a:lnTo>
                  <a:pt x="359" y="439"/>
                </a:lnTo>
                <a:lnTo>
                  <a:pt x="341" y="442"/>
                </a:lnTo>
                <a:lnTo>
                  <a:pt x="353" y="433"/>
                </a:lnTo>
                <a:lnTo>
                  <a:pt x="335" y="436"/>
                </a:lnTo>
                <a:lnTo>
                  <a:pt x="356" y="427"/>
                </a:lnTo>
                <a:lnTo>
                  <a:pt x="326" y="415"/>
                </a:lnTo>
                <a:lnTo>
                  <a:pt x="317" y="433"/>
                </a:lnTo>
                <a:lnTo>
                  <a:pt x="293" y="436"/>
                </a:lnTo>
                <a:lnTo>
                  <a:pt x="288" y="427"/>
                </a:lnTo>
                <a:lnTo>
                  <a:pt x="305" y="415"/>
                </a:lnTo>
                <a:lnTo>
                  <a:pt x="290" y="415"/>
                </a:lnTo>
                <a:lnTo>
                  <a:pt x="311" y="391"/>
                </a:lnTo>
                <a:lnTo>
                  <a:pt x="290" y="385"/>
                </a:lnTo>
                <a:lnTo>
                  <a:pt x="296" y="370"/>
                </a:lnTo>
                <a:lnTo>
                  <a:pt x="273" y="341"/>
                </a:lnTo>
                <a:lnTo>
                  <a:pt x="281" y="338"/>
                </a:lnTo>
                <a:lnTo>
                  <a:pt x="243" y="308"/>
                </a:lnTo>
                <a:lnTo>
                  <a:pt x="239" y="296"/>
                </a:lnTo>
                <a:lnTo>
                  <a:pt x="200" y="281"/>
                </a:lnTo>
                <a:lnTo>
                  <a:pt x="162" y="275"/>
                </a:lnTo>
                <a:lnTo>
                  <a:pt x="129" y="284"/>
                </a:lnTo>
                <a:lnTo>
                  <a:pt x="102" y="278"/>
                </a:lnTo>
                <a:lnTo>
                  <a:pt x="111" y="293"/>
                </a:lnTo>
                <a:lnTo>
                  <a:pt x="81" y="284"/>
                </a:lnTo>
                <a:lnTo>
                  <a:pt x="58" y="272"/>
                </a:lnTo>
                <a:lnTo>
                  <a:pt x="81" y="263"/>
                </a:lnTo>
                <a:lnTo>
                  <a:pt x="24" y="254"/>
                </a:lnTo>
                <a:lnTo>
                  <a:pt x="45" y="245"/>
                </a:lnTo>
                <a:lnTo>
                  <a:pt x="114" y="248"/>
                </a:lnTo>
                <a:lnTo>
                  <a:pt x="120" y="239"/>
                </a:lnTo>
                <a:lnTo>
                  <a:pt x="108" y="236"/>
                </a:lnTo>
                <a:lnTo>
                  <a:pt x="120" y="230"/>
                </a:lnTo>
                <a:lnTo>
                  <a:pt x="60" y="234"/>
                </a:lnTo>
                <a:lnTo>
                  <a:pt x="0" y="20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67" name="Freeform 135"/>
          <p:cNvSpPr>
            <a:spLocks/>
          </p:cNvSpPr>
          <p:nvPr/>
        </p:nvSpPr>
        <p:spPr bwMode="auto">
          <a:xfrm>
            <a:off x="2063750" y="3770313"/>
            <a:ext cx="85725" cy="101600"/>
          </a:xfrm>
          <a:custGeom>
            <a:avLst/>
            <a:gdLst>
              <a:gd name="T0" fmla="*/ 0 w 61"/>
              <a:gd name="T1" fmla="*/ 77787 h 64"/>
              <a:gd name="T2" fmla="*/ 15459 w 61"/>
              <a:gd name="T3" fmla="*/ 39687 h 64"/>
              <a:gd name="T4" fmla="*/ 35133 w 61"/>
              <a:gd name="T5" fmla="*/ 39687 h 64"/>
              <a:gd name="T6" fmla="*/ 15459 w 61"/>
              <a:gd name="T7" fmla="*/ 7937 h 64"/>
              <a:gd name="T8" fmla="*/ 64645 w 61"/>
              <a:gd name="T9" fmla="*/ 0 h 64"/>
              <a:gd name="T10" fmla="*/ 73077 w 61"/>
              <a:gd name="T11" fmla="*/ 47625 h 64"/>
              <a:gd name="T12" fmla="*/ 84320 w 61"/>
              <a:gd name="T13" fmla="*/ 52387 h 64"/>
              <a:gd name="T14" fmla="*/ 61834 w 61"/>
              <a:gd name="T15" fmla="*/ 82550 h 64"/>
              <a:gd name="T16" fmla="*/ 46376 w 61"/>
              <a:gd name="T17" fmla="*/ 100012 h 64"/>
              <a:gd name="T18" fmla="*/ 0 w 61"/>
              <a:gd name="T19" fmla="*/ 7778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4"/>
              <a:gd name="T32" fmla="*/ 61 w 6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4">
                <a:moveTo>
                  <a:pt x="0" y="49"/>
                </a:moveTo>
                <a:lnTo>
                  <a:pt x="11" y="25"/>
                </a:lnTo>
                <a:lnTo>
                  <a:pt x="25" y="25"/>
                </a:lnTo>
                <a:lnTo>
                  <a:pt x="11" y="5"/>
                </a:lnTo>
                <a:lnTo>
                  <a:pt x="46" y="0"/>
                </a:lnTo>
                <a:lnTo>
                  <a:pt x="52" y="30"/>
                </a:lnTo>
                <a:lnTo>
                  <a:pt x="60" y="33"/>
                </a:lnTo>
                <a:lnTo>
                  <a:pt x="44" y="52"/>
                </a:lnTo>
                <a:lnTo>
                  <a:pt x="33" y="63"/>
                </a:lnTo>
                <a:lnTo>
                  <a:pt x="0" y="4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68" name="Freeform 136"/>
          <p:cNvSpPr>
            <a:spLocks/>
          </p:cNvSpPr>
          <p:nvPr/>
        </p:nvSpPr>
        <p:spPr bwMode="auto">
          <a:xfrm>
            <a:off x="2063750" y="3770313"/>
            <a:ext cx="93663" cy="111125"/>
          </a:xfrm>
          <a:custGeom>
            <a:avLst/>
            <a:gdLst>
              <a:gd name="T0" fmla="*/ 0 w 67"/>
              <a:gd name="T1" fmla="*/ 85725 h 70"/>
              <a:gd name="T2" fmla="*/ 16775 w 67"/>
              <a:gd name="T3" fmla="*/ 42862 h 70"/>
              <a:gd name="T4" fmla="*/ 37745 w 67"/>
              <a:gd name="T5" fmla="*/ 42862 h 70"/>
              <a:gd name="T6" fmla="*/ 16775 w 67"/>
              <a:gd name="T7" fmla="*/ 9525 h 70"/>
              <a:gd name="T8" fmla="*/ 71296 w 67"/>
              <a:gd name="T9" fmla="*/ 0 h 70"/>
              <a:gd name="T10" fmla="*/ 79683 w 67"/>
              <a:gd name="T11" fmla="*/ 52388 h 70"/>
              <a:gd name="T12" fmla="*/ 92265 w 67"/>
              <a:gd name="T13" fmla="*/ 57150 h 70"/>
              <a:gd name="T14" fmla="*/ 67102 w 67"/>
              <a:gd name="T15" fmla="*/ 90487 h 70"/>
              <a:gd name="T16" fmla="*/ 50326 w 67"/>
              <a:gd name="T17" fmla="*/ 109538 h 70"/>
              <a:gd name="T18" fmla="*/ 0 w 67"/>
              <a:gd name="T19" fmla="*/ 85725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0"/>
              <a:gd name="T32" fmla="*/ 67 w 67"/>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0">
                <a:moveTo>
                  <a:pt x="0" y="54"/>
                </a:moveTo>
                <a:lnTo>
                  <a:pt x="12" y="27"/>
                </a:lnTo>
                <a:lnTo>
                  <a:pt x="27" y="27"/>
                </a:lnTo>
                <a:lnTo>
                  <a:pt x="12" y="6"/>
                </a:lnTo>
                <a:lnTo>
                  <a:pt x="51" y="0"/>
                </a:lnTo>
                <a:lnTo>
                  <a:pt x="57" y="33"/>
                </a:lnTo>
                <a:lnTo>
                  <a:pt x="66" y="36"/>
                </a:lnTo>
                <a:lnTo>
                  <a:pt x="48" y="57"/>
                </a:lnTo>
                <a:lnTo>
                  <a:pt x="36" y="69"/>
                </a:lnTo>
                <a:lnTo>
                  <a:pt x="0" y="5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69" name="Freeform 137"/>
          <p:cNvSpPr>
            <a:spLocks/>
          </p:cNvSpPr>
          <p:nvPr/>
        </p:nvSpPr>
        <p:spPr bwMode="auto">
          <a:xfrm>
            <a:off x="2792413" y="4025900"/>
            <a:ext cx="109537" cy="173038"/>
          </a:xfrm>
          <a:custGeom>
            <a:avLst/>
            <a:gdLst>
              <a:gd name="T0" fmla="*/ 0 w 78"/>
              <a:gd name="T1" fmla="*/ 53975 h 109"/>
              <a:gd name="T2" fmla="*/ 15448 w 78"/>
              <a:gd name="T3" fmla="*/ 80963 h 109"/>
              <a:gd name="T4" fmla="*/ 37917 w 78"/>
              <a:gd name="T5" fmla="*/ 100013 h 109"/>
              <a:gd name="T6" fmla="*/ 35108 w 78"/>
              <a:gd name="T7" fmla="*/ 149225 h 109"/>
              <a:gd name="T8" fmla="*/ 44938 w 78"/>
              <a:gd name="T9" fmla="*/ 171450 h 109"/>
              <a:gd name="T10" fmla="*/ 108133 w 78"/>
              <a:gd name="T11" fmla="*/ 161925 h 109"/>
              <a:gd name="T12" fmla="*/ 70216 w 78"/>
              <a:gd name="T13" fmla="*/ 107950 h 109"/>
              <a:gd name="T14" fmla="*/ 96898 w 78"/>
              <a:gd name="T15" fmla="*/ 65088 h 109"/>
              <a:gd name="T16" fmla="*/ 35108 w 78"/>
              <a:gd name="T17" fmla="*/ 0 h 109"/>
              <a:gd name="T18" fmla="*/ 11235 w 78"/>
              <a:gd name="T19" fmla="*/ 19050 h 109"/>
              <a:gd name="T20" fmla="*/ 18256 w 78"/>
              <a:gd name="T21" fmla="*/ 33338 h 109"/>
              <a:gd name="T22" fmla="*/ 0 w 78"/>
              <a:gd name="T23" fmla="*/ 53975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09"/>
              <a:gd name="T38" fmla="*/ 78 w 78"/>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09">
                <a:moveTo>
                  <a:pt x="0" y="34"/>
                </a:moveTo>
                <a:lnTo>
                  <a:pt x="11" y="51"/>
                </a:lnTo>
                <a:lnTo>
                  <a:pt x="27" y="63"/>
                </a:lnTo>
                <a:lnTo>
                  <a:pt x="25" y="94"/>
                </a:lnTo>
                <a:lnTo>
                  <a:pt x="32" y="108"/>
                </a:lnTo>
                <a:lnTo>
                  <a:pt x="77" y="102"/>
                </a:lnTo>
                <a:lnTo>
                  <a:pt x="50" y="68"/>
                </a:lnTo>
                <a:lnTo>
                  <a:pt x="69" y="41"/>
                </a:lnTo>
                <a:lnTo>
                  <a:pt x="25" y="0"/>
                </a:lnTo>
                <a:lnTo>
                  <a:pt x="8" y="12"/>
                </a:lnTo>
                <a:lnTo>
                  <a:pt x="13" y="21"/>
                </a:lnTo>
                <a:lnTo>
                  <a:pt x="0" y="3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70" name="Freeform 138"/>
          <p:cNvSpPr>
            <a:spLocks/>
          </p:cNvSpPr>
          <p:nvPr/>
        </p:nvSpPr>
        <p:spPr bwMode="auto">
          <a:xfrm>
            <a:off x="2792413" y="4025900"/>
            <a:ext cx="119062" cy="182563"/>
          </a:xfrm>
          <a:custGeom>
            <a:avLst/>
            <a:gdLst>
              <a:gd name="T0" fmla="*/ 0 w 84"/>
              <a:gd name="T1" fmla="*/ 57150 h 115"/>
              <a:gd name="T2" fmla="*/ 17009 w 84"/>
              <a:gd name="T3" fmla="*/ 85725 h 115"/>
              <a:gd name="T4" fmla="*/ 41105 w 84"/>
              <a:gd name="T5" fmla="*/ 104775 h 115"/>
              <a:gd name="T6" fmla="*/ 38270 w 84"/>
              <a:gd name="T7" fmla="*/ 157163 h 115"/>
              <a:gd name="T8" fmla="*/ 49609 w 84"/>
              <a:gd name="T9" fmla="*/ 180975 h 115"/>
              <a:gd name="T10" fmla="*/ 117645 w 84"/>
              <a:gd name="T11" fmla="*/ 171450 h 115"/>
              <a:gd name="T12" fmla="*/ 76540 w 84"/>
              <a:gd name="T13" fmla="*/ 114300 h 115"/>
              <a:gd name="T14" fmla="*/ 104888 w 84"/>
              <a:gd name="T15" fmla="*/ 68263 h 115"/>
              <a:gd name="T16" fmla="*/ 38270 w 84"/>
              <a:gd name="T17" fmla="*/ 0 h 115"/>
              <a:gd name="T18" fmla="*/ 12757 w 84"/>
              <a:gd name="T19" fmla="*/ 20638 h 115"/>
              <a:gd name="T20" fmla="*/ 19844 w 84"/>
              <a:gd name="T21" fmla="*/ 34925 h 115"/>
              <a:gd name="T22" fmla="*/ 0 w 84"/>
              <a:gd name="T23" fmla="*/ 5715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15"/>
              <a:gd name="T38" fmla="*/ 84 w 84"/>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15">
                <a:moveTo>
                  <a:pt x="0" y="36"/>
                </a:moveTo>
                <a:lnTo>
                  <a:pt x="12" y="54"/>
                </a:lnTo>
                <a:lnTo>
                  <a:pt x="29" y="66"/>
                </a:lnTo>
                <a:lnTo>
                  <a:pt x="27" y="99"/>
                </a:lnTo>
                <a:lnTo>
                  <a:pt x="35" y="114"/>
                </a:lnTo>
                <a:lnTo>
                  <a:pt x="83" y="108"/>
                </a:lnTo>
                <a:lnTo>
                  <a:pt x="54" y="72"/>
                </a:lnTo>
                <a:lnTo>
                  <a:pt x="74" y="43"/>
                </a:lnTo>
                <a:lnTo>
                  <a:pt x="27" y="0"/>
                </a:lnTo>
                <a:lnTo>
                  <a:pt x="9" y="13"/>
                </a:lnTo>
                <a:lnTo>
                  <a:pt x="14" y="22"/>
                </a:lnTo>
                <a:lnTo>
                  <a:pt x="0" y="3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71" name="Freeform 139"/>
          <p:cNvSpPr>
            <a:spLocks/>
          </p:cNvSpPr>
          <p:nvPr/>
        </p:nvSpPr>
        <p:spPr bwMode="auto">
          <a:xfrm>
            <a:off x="2130425" y="3822700"/>
            <a:ext cx="136525" cy="73025"/>
          </a:xfrm>
          <a:custGeom>
            <a:avLst/>
            <a:gdLst>
              <a:gd name="T0" fmla="*/ 0 w 97"/>
              <a:gd name="T1" fmla="*/ 33338 h 46"/>
              <a:gd name="T2" fmla="*/ 23927 w 97"/>
              <a:gd name="T3" fmla="*/ 4762 h 46"/>
              <a:gd name="T4" fmla="*/ 95708 w 97"/>
              <a:gd name="T5" fmla="*/ 0 h 46"/>
              <a:gd name="T6" fmla="*/ 135118 w 97"/>
              <a:gd name="T7" fmla="*/ 20637 h 46"/>
              <a:gd name="T8" fmla="*/ 98523 w 97"/>
              <a:gd name="T9" fmla="*/ 25400 h 46"/>
              <a:gd name="T10" fmla="*/ 43632 w 97"/>
              <a:gd name="T11" fmla="*/ 71438 h 46"/>
              <a:gd name="T12" fmla="*/ 35187 w 97"/>
              <a:gd name="T13" fmla="*/ 63500 h 46"/>
              <a:gd name="T14" fmla="*/ 0 w 97"/>
              <a:gd name="T15" fmla="*/ 33338 h 46"/>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46"/>
              <a:gd name="T26" fmla="*/ 97 w 97"/>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46">
                <a:moveTo>
                  <a:pt x="0" y="21"/>
                </a:moveTo>
                <a:lnTo>
                  <a:pt x="17" y="3"/>
                </a:lnTo>
                <a:lnTo>
                  <a:pt x="68" y="0"/>
                </a:lnTo>
                <a:lnTo>
                  <a:pt x="96" y="13"/>
                </a:lnTo>
                <a:lnTo>
                  <a:pt x="70" y="16"/>
                </a:lnTo>
                <a:lnTo>
                  <a:pt x="31" y="45"/>
                </a:lnTo>
                <a:lnTo>
                  <a:pt x="25" y="40"/>
                </a:lnTo>
                <a:lnTo>
                  <a:pt x="0" y="2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72" name="Freeform 140"/>
          <p:cNvSpPr>
            <a:spLocks/>
          </p:cNvSpPr>
          <p:nvPr/>
        </p:nvSpPr>
        <p:spPr bwMode="auto">
          <a:xfrm>
            <a:off x="2130425" y="3822700"/>
            <a:ext cx="146050" cy="82550"/>
          </a:xfrm>
          <a:custGeom>
            <a:avLst/>
            <a:gdLst>
              <a:gd name="T0" fmla="*/ 0 w 103"/>
              <a:gd name="T1" fmla="*/ 38100 h 52"/>
              <a:gd name="T2" fmla="*/ 25523 w 103"/>
              <a:gd name="T3" fmla="*/ 4763 h 52"/>
              <a:gd name="T4" fmla="*/ 102093 w 103"/>
              <a:gd name="T5" fmla="*/ 0 h 52"/>
              <a:gd name="T6" fmla="*/ 144632 w 103"/>
              <a:gd name="T7" fmla="*/ 23812 h 52"/>
              <a:gd name="T8" fmla="*/ 104929 w 103"/>
              <a:gd name="T9" fmla="*/ 28575 h 52"/>
              <a:gd name="T10" fmla="*/ 46793 w 103"/>
              <a:gd name="T11" fmla="*/ 80963 h 52"/>
              <a:gd name="T12" fmla="*/ 38285 w 103"/>
              <a:gd name="T13" fmla="*/ 71438 h 52"/>
              <a:gd name="T14" fmla="*/ 0 w 103"/>
              <a:gd name="T15" fmla="*/ 38100 h 52"/>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52"/>
              <a:gd name="T26" fmla="*/ 103 w 103"/>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52">
                <a:moveTo>
                  <a:pt x="0" y="24"/>
                </a:moveTo>
                <a:lnTo>
                  <a:pt x="18" y="3"/>
                </a:lnTo>
                <a:lnTo>
                  <a:pt x="72" y="0"/>
                </a:lnTo>
                <a:lnTo>
                  <a:pt x="102" y="15"/>
                </a:lnTo>
                <a:lnTo>
                  <a:pt x="74" y="18"/>
                </a:lnTo>
                <a:lnTo>
                  <a:pt x="33" y="51"/>
                </a:lnTo>
                <a:lnTo>
                  <a:pt x="27" y="45"/>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73" name="Freeform 141"/>
          <p:cNvSpPr>
            <a:spLocks/>
          </p:cNvSpPr>
          <p:nvPr/>
        </p:nvSpPr>
        <p:spPr bwMode="auto">
          <a:xfrm>
            <a:off x="3663950" y="2149475"/>
            <a:ext cx="250825" cy="130175"/>
          </a:xfrm>
          <a:custGeom>
            <a:avLst/>
            <a:gdLst>
              <a:gd name="T0" fmla="*/ 0 w 177"/>
              <a:gd name="T1" fmla="*/ 50800 h 82"/>
              <a:gd name="T2" fmla="*/ 17005 w 177"/>
              <a:gd name="T3" fmla="*/ 44450 h 82"/>
              <a:gd name="T4" fmla="*/ 4251 w 177"/>
              <a:gd name="T5" fmla="*/ 31750 h 82"/>
              <a:gd name="T6" fmla="*/ 24091 w 177"/>
              <a:gd name="T7" fmla="*/ 41275 h 82"/>
              <a:gd name="T8" fmla="*/ 17005 w 177"/>
              <a:gd name="T9" fmla="*/ 19050 h 82"/>
              <a:gd name="T10" fmla="*/ 41096 w 177"/>
              <a:gd name="T11" fmla="*/ 28575 h 82"/>
              <a:gd name="T12" fmla="*/ 28342 w 177"/>
              <a:gd name="T13" fmla="*/ 6350 h 82"/>
              <a:gd name="T14" fmla="*/ 69437 w 177"/>
              <a:gd name="T15" fmla="*/ 22225 h 82"/>
              <a:gd name="T16" fmla="*/ 73689 w 177"/>
              <a:gd name="T17" fmla="*/ 57150 h 82"/>
              <a:gd name="T18" fmla="*/ 90694 w 177"/>
              <a:gd name="T19" fmla="*/ 19050 h 82"/>
              <a:gd name="T20" fmla="*/ 114784 w 177"/>
              <a:gd name="T21" fmla="*/ 31750 h 82"/>
              <a:gd name="T22" fmla="*/ 130372 w 177"/>
              <a:gd name="T23" fmla="*/ 12700 h 82"/>
              <a:gd name="T24" fmla="*/ 144543 w 177"/>
              <a:gd name="T25" fmla="*/ 41275 h 82"/>
              <a:gd name="T26" fmla="*/ 138875 w 177"/>
              <a:gd name="T27" fmla="*/ 19050 h 82"/>
              <a:gd name="T28" fmla="*/ 184222 w 177"/>
              <a:gd name="T29" fmla="*/ 19050 h 82"/>
              <a:gd name="T30" fmla="*/ 187056 w 177"/>
              <a:gd name="T31" fmla="*/ 0 h 82"/>
              <a:gd name="T32" fmla="*/ 204061 w 177"/>
              <a:gd name="T33" fmla="*/ 12700 h 82"/>
              <a:gd name="T34" fmla="*/ 228152 w 177"/>
              <a:gd name="T35" fmla="*/ 9525 h 82"/>
              <a:gd name="T36" fmla="*/ 212564 w 177"/>
              <a:gd name="T37" fmla="*/ 19050 h 82"/>
              <a:gd name="T38" fmla="*/ 249408 w 177"/>
              <a:gd name="T39" fmla="*/ 61913 h 82"/>
              <a:gd name="T40" fmla="*/ 221066 w 177"/>
              <a:gd name="T41" fmla="*/ 93662 h 82"/>
              <a:gd name="T42" fmla="*/ 123287 w 177"/>
              <a:gd name="T43" fmla="*/ 128588 h 82"/>
              <a:gd name="T44" fmla="*/ 41096 w 177"/>
              <a:gd name="T45" fmla="*/ 115888 h 82"/>
              <a:gd name="T46" fmla="*/ 62352 w 177"/>
              <a:gd name="T47" fmla="*/ 79375 h 82"/>
              <a:gd name="T48" fmla="*/ 12754 w 177"/>
              <a:gd name="T49" fmla="*/ 71437 h 82"/>
              <a:gd name="T50" fmla="*/ 56684 w 177"/>
              <a:gd name="T51" fmla="*/ 61913 h 82"/>
              <a:gd name="T52" fmla="*/ 45347 w 177"/>
              <a:gd name="T53" fmla="*/ 57150 h 82"/>
              <a:gd name="T54" fmla="*/ 62352 w 177"/>
              <a:gd name="T55" fmla="*/ 50800 h 82"/>
              <a:gd name="T56" fmla="*/ 0 w 177"/>
              <a:gd name="T57" fmla="*/ 50800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7"/>
              <a:gd name="T88" fmla="*/ 0 h 82"/>
              <a:gd name="T89" fmla="*/ 177 w 177"/>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7" h="82">
                <a:moveTo>
                  <a:pt x="0" y="32"/>
                </a:moveTo>
                <a:lnTo>
                  <a:pt x="12" y="28"/>
                </a:lnTo>
                <a:lnTo>
                  <a:pt x="3" y="20"/>
                </a:lnTo>
                <a:lnTo>
                  <a:pt x="17" y="26"/>
                </a:lnTo>
                <a:lnTo>
                  <a:pt x="12" y="12"/>
                </a:lnTo>
                <a:lnTo>
                  <a:pt x="29" y="18"/>
                </a:lnTo>
                <a:lnTo>
                  <a:pt x="20" y="4"/>
                </a:lnTo>
                <a:lnTo>
                  <a:pt x="49" y="14"/>
                </a:lnTo>
                <a:lnTo>
                  <a:pt x="52" y="36"/>
                </a:lnTo>
                <a:lnTo>
                  <a:pt x="64" y="12"/>
                </a:lnTo>
                <a:lnTo>
                  <a:pt x="81" y="20"/>
                </a:lnTo>
                <a:lnTo>
                  <a:pt x="92" y="8"/>
                </a:lnTo>
                <a:lnTo>
                  <a:pt x="102" y="26"/>
                </a:lnTo>
                <a:lnTo>
                  <a:pt x="98" y="12"/>
                </a:lnTo>
                <a:lnTo>
                  <a:pt x="130" y="12"/>
                </a:lnTo>
                <a:lnTo>
                  <a:pt x="132" y="0"/>
                </a:lnTo>
                <a:lnTo>
                  <a:pt x="144" y="8"/>
                </a:lnTo>
                <a:lnTo>
                  <a:pt x="161" y="6"/>
                </a:lnTo>
                <a:lnTo>
                  <a:pt x="150" y="12"/>
                </a:lnTo>
                <a:lnTo>
                  <a:pt x="176" y="39"/>
                </a:lnTo>
                <a:lnTo>
                  <a:pt x="156" y="59"/>
                </a:lnTo>
                <a:lnTo>
                  <a:pt x="87" y="81"/>
                </a:lnTo>
                <a:lnTo>
                  <a:pt x="29" y="73"/>
                </a:lnTo>
                <a:lnTo>
                  <a:pt x="44" y="50"/>
                </a:lnTo>
                <a:lnTo>
                  <a:pt x="9" y="45"/>
                </a:lnTo>
                <a:lnTo>
                  <a:pt x="40" y="39"/>
                </a:lnTo>
                <a:lnTo>
                  <a:pt x="32" y="36"/>
                </a:lnTo>
                <a:lnTo>
                  <a:pt x="44" y="32"/>
                </a:lnTo>
                <a:lnTo>
                  <a:pt x="0" y="3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74" name="Freeform 142"/>
          <p:cNvSpPr>
            <a:spLocks/>
          </p:cNvSpPr>
          <p:nvPr/>
        </p:nvSpPr>
        <p:spPr bwMode="auto">
          <a:xfrm>
            <a:off x="3663950" y="2149475"/>
            <a:ext cx="258763" cy="139700"/>
          </a:xfrm>
          <a:custGeom>
            <a:avLst/>
            <a:gdLst>
              <a:gd name="T0" fmla="*/ 0 w 183"/>
              <a:gd name="T1" fmla="*/ 53975 h 88"/>
              <a:gd name="T2" fmla="*/ 16968 w 183"/>
              <a:gd name="T3" fmla="*/ 47625 h 88"/>
              <a:gd name="T4" fmla="*/ 4242 w 183"/>
              <a:gd name="T5" fmla="*/ 33338 h 88"/>
              <a:gd name="T6" fmla="*/ 25452 w 183"/>
              <a:gd name="T7" fmla="*/ 44450 h 88"/>
              <a:gd name="T8" fmla="*/ 16968 w 183"/>
              <a:gd name="T9" fmla="*/ 20637 h 88"/>
              <a:gd name="T10" fmla="*/ 42420 w 183"/>
              <a:gd name="T11" fmla="*/ 30163 h 88"/>
              <a:gd name="T12" fmla="*/ 29694 w 183"/>
              <a:gd name="T13" fmla="*/ 6350 h 88"/>
              <a:gd name="T14" fmla="*/ 72114 w 183"/>
              <a:gd name="T15" fmla="*/ 23812 h 88"/>
              <a:gd name="T16" fmla="*/ 76356 w 183"/>
              <a:gd name="T17" fmla="*/ 61913 h 88"/>
              <a:gd name="T18" fmla="*/ 93324 w 183"/>
              <a:gd name="T19" fmla="*/ 20637 h 88"/>
              <a:gd name="T20" fmla="*/ 118776 w 183"/>
              <a:gd name="T21" fmla="*/ 33338 h 88"/>
              <a:gd name="T22" fmla="*/ 134331 w 183"/>
              <a:gd name="T23" fmla="*/ 14288 h 88"/>
              <a:gd name="T24" fmla="*/ 148471 w 183"/>
              <a:gd name="T25" fmla="*/ 44450 h 88"/>
              <a:gd name="T26" fmla="*/ 142815 w 183"/>
              <a:gd name="T27" fmla="*/ 20637 h 88"/>
              <a:gd name="T28" fmla="*/ 189477 w 183"/>
              <a:gd name="T29" fmla="*/ 20637 h 88"/>
              <a:gd name="T30" fmla="*/ 193719 w 183"/>
              <a:gd name="T31" fmla="*/ 0 h 88"/>
              <a:gd name="T32" fmla="*/ 210687 w 183"/>
              <a:gd name="T33" fmla="*/ 14288 h 88"/>
              <a:gd name="T34" fmla="*/ 236139 w 183"/>
              <a:gd name="T35" fmla="*/ 9525 h 88"/>
              <a:gd name="T36" fmla="*/ 219171 w 183"/>
              <a:gd name="T37" fmla="*/ 20637 h 88"/>
              <a:gd name="T38" fmla="*/ 257349 w 183"/>
              <a:gd name="T39" fmla="*/ 66675 h 88"/>
              <a:gd name="T40" fmla="*/ 227655 w 183"/>
              <a:gd name="T41" fmla="*/ 100012 h 88"/>
              <a:gd name="T42" fmla="*/ 127260 w 183"/>
              <a:gd name="T43" fmla="*/ 138113 h 88"/>
              <a:gd name="T44" fmla="*/ 42420 w 183"/>
              <a:gd name="T45" fmla="*/ 123825 h 88"/>
              <a:gd name="T46" fmla="*/ 63630 w 183"/>
              <a:gd name="T47" fmla="*/ 85725 h 88"/>
              <a:gd name="T48" fmla="*/ 12726 w 183"/>
              <a:gd name="T49" fmla="*/ 76200 h 88"/>
              <a:gd name="T50" fmla="*/ 57974 w 183"/>
              <a:gd name="T51" fmla="*/ 66675 h 88"/>
              <a:gd name="T52" fmla="*/ 46662 w 183"/>
              <a:gd name="T53" fmla="*/ 61913 h 88"/>
              <a:gd name="T54" fmla="*/ 63630 w 183"/>
              <a:gd name="T55" fmla="*/ 53975 h 88"/>
              <a:gd name="T56" fmla="*/ 0 w 183"/>
              <a:gd name="T57" fmla="*/ 53975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3"/>
              <a:gd name="T88" fmla="*/ 0 h 88"/>
              <a:gd name="T89" fmla="*/ 183 w 183"/>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3" h="88">
                <a:moveTo>
                  <a:pt x="0" y="34"/>
                </a:moveTo>
                <a:lnTo>
                  <a:pt x="12" y="30"/>
                </a:lnTo>
                <a:lnTo>
                  <a:pt x="3" y="21"/>
                </a:lnTo>
                <a:lnTo>
                  <a:pt x="18" y="28"/>
                </a:lnTo>
                <a:lnTo>
                  <a:pt x="12" y="13"/>
                </a:lnTo>
                <a:lnTo>
                  <a:pt x="30" y="19"/>
                </a:lnTo>
                <a:lnTo>
                  <a:pt x="21" y="4"/>
                </a:lnTo>
                <a:lnTo>
                  <a:pt x="51" y="15"/>
                </a:lnTo>
                <a:lnTo>
                  <a:pt x="54" y="39"/>
                </a:lnTo>
                <a:lnTo>
                  <a:pt x="66" y="13"/>
                </a:lnTo>
                <a:lnTo>
                  <a:pt x="84" y="21"/>
                </a:lnTo>
                <a:lnTo>
                  <a:pt x="95" y="9"/>
                </a:lnTo>
                <a:lnTo>
                  <a:pt x="105" y="28"/>
                </a:lnTo>
                <a:lnTo>
                  <a:pt x="101" y="13"/>
                </a:lnTo>
                <a:lnTo>
                  <a:pt x="134" y="13"/>
                </a:lnTo>
                <a:lnTo>
                  <a:pt x="137" y="0"/>
                </a:lnTo>
                <a:lnTo>
                  <a:pt x="149" y="9"/>
                </a:lnTo>
                <a:lnTo>
                  <a:pt x="167" y="6"/>
                </a:lnTo>
                <a:lnTo>
                  <a:pt x="155" y="13"/>
                </a:lnTo>
                <a:lnTo>
                  <a:pt x="182" y="42"/>
                </a:lnTo>
                <a:lnTo>
                  <a:pt x="161" y="63"/>
                </a:lnTo>
                <a:lnTo>
                  <a:pt x="90" y="87"/>
                </a:lnTo>
                <a:lnTo>
                  <a:pt x="30" y="78"/>
                </a:lnTo>
                <a:lnTo>
                  <a:pt x="45" y="54"/>
                </a:lnTo>
                <a:lnTo>
                  <a:pt x="9" y="48"/>
                </a:lnTo>
                <a:lnTo>
                  <a:pt x="41" y="42"/>
                </a:lnTo>
                <a:lnTo>
                  <a:pt x="33" y="39"/>
                </a:lnTo>
                <a:lnTo>
                  <a:pt x="45" y="34"/>
                </a:lnTo>
                <a:lnTo>
                  <a:pt x="0" y="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75" name="Freeform 143"/>
          <p:cNvSpPr>
            <a:spLocks/>
          </p:cNvSpPr>
          <p:nvPr/>
        </p:nvSpPr>
        <p:spPr bwMode="auto">
          <a:xfrm>
            <a:off x="7002463" y="4471988"/>
            <a:ext cx="52387" cy="26987"/>
          </a:xfrm>
          <a:custGeom>
            <a:avLst/>
            <a:gdLst>
              <a:gd name="T0" fmla="*/ 0 w 37"/>
              <a:gd name="T1" fmla="*/ 7937 h 17"/>
              <a:gd name="T2" fmla="*/ 4248 w 37"/>
              <a:gd name="T3" fmla="*/ 25400 h 17"/>
              <a:gd name="T4" fmla="*/ 50971 w 37"/>
              <a:gd name="T5" fmla="*/ 12700 h 17"/>
              <a:gd name="T6" fmla="*/ 14159 w 37"/>
              <a:gd name="T7" fmla="*/ 0 h 17"/>
              <a:gd name="T8" fmla="*/ 0 w 37"/>
              <a:gd name="T9" fmla="*/ 7937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5"/>
                </a:moveTo>
                <a:lnTo>
                  <a:pt x="3" y="16"/>
                </a:lnTo>
                <a:lnTo>
                  <a:pt x="36" y="8"/>
                </a:lnTo>
                <a:lnTo>
                  <a:pt x="10" y="0"/>
                </a:lnTo>
                <a:lnTo>
                  <a:pt x="0" y="5"/>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76" name="Freeform 144"/>
          <p:cNvSpPr>
            <a:spLocks/>
          </p:cNvSpPr>
          <p:nvPr/>
        </p:nvSpPr>
        <p:spPr bwMode="auto">
          <a:xfrm>
            <a:off x="7002463" y="4471988"/>
            <a:ext cx="60325" cy="26987"/>
          </a:xfrm>
          <a:custGeom>
            <a:avLst/>
            <a:gdLst>
              <a:gd name="T0" fmla="*/ 0 w 43"/>
              <a:gd name="T1" fmla="*/ 6350 h 17"/>
              <a:gd name="T2" fmla="*/ 4209 w 43"/>
              <a:gd name="T3" fmla="*/ 25400 h 17"/>
              <a:gd name="T4" fmla="*/ 58922 w 43"/>
              <a:gd name="T5" fmla="*/ 12700 h 17"/>
              <a:gd name="T6" fmla="*/ 16835 w 43"/>
              <a:gd name="T7" fmla="*/ 0 h 17"/>
              <a:gd name="T8" fmla="*/ 0 w 43"/>
              <a:gd name="T9" fmla="*/ 635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4"/>
                </a:moveTo>
                <a:lnTo>
                  <a:pt x="3" y="16"/>
                </a:lnTo>
                <a:lnTo>
                  <a:pt x="42" y="8"/>
                </a:lnTo>
                <a:lnTo>
                  <a:pt x="12" y="0"/>
                </a:lnTo>
                <a:lnTo>
                  <a:pt x="0" y="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77" name="Freeform 145"/>
          <p:cNvSpPr>
            <a:spLocks/>
          </p:cNvSpPr>
          <p:nvPr/>
        </p:nvSpPr>
        <p:spPr bwMode="auto">
          <a:xfrm>
            <a:off x="7162800" y="4471988"/>
            <a:ext cx="76200" cy="39687"/>
          </a:xfrm>
          <a:custGeom>
            <a:avLst/>
            <a:gdLst>
              <a:gd name="T0" fmla="*/ 0 w 54"/>
              <a:gd name="T1" fmla="*/ 26987 h 25"/>
              <a:gd name="T2" fmla="*/ 5644 w 54"/>
              <a:gd name="T3" fmla="*/ 38100 h 25"/>
              <a:gd name="T4" fmla="*/ 74789 w 54"/>
              <a:gd name="T5" fmla="*/ 0 h 25"/>
              <a:gd name="T6" fmla="*/ 25400 w 54"/>
              <a:gd name="T7" fmla="*/ 15875 h 25"/>
              <a:gd name="T8" fmla="*/ 0 w 54"/>
              <a:gd name="T9" fmla="*/ 26987 h 25"/>
              <a:gd name="T10" fmla="*/ 0 60000 65536"/>
              <a:gd name="T11" fmla="*/ 0 60000 65536"/>
              <a:gd name="T12" fmla="*/ 0 60000 65536"/>
              <a:gd name="T13" fmla="*/ 0 60000 65536"/>
              <a:gd name="T14" fmla="*/ 0 60000 65536"/>
              <a:gd name="T15" fmla="*/ 0 w 54"/>
              <a:gd name="T16" fmla="*/ 0 h 25"/>
              <a:gd name="T17" fmla="*/ 54 w 54"/>
              <a:gd name="T18" fmla="*/ 25 h 25"/>
            </a:gdLst>
            <a:ahLst/>
            <a:cxnLst>
              <a:cxn ang="T10">
                <a:pos x="T0" y="T1"/>
              </a:cxn>
              <a:cxn ang="T11">
                <a:pos x="T2" y="T3"/>
              </a:cxn>
              <a:cxn ang="T12">
                <a:pos x="T4" y="T5"/>
              </a:cxn>
              <a:cxn ang="T13">
                <a:pos x="T6" y="T7"/>
              </a:cxn>
              <a:cxn ang="T14">
                <a:pos x="T8" y="T9"/>
              </a:cxn>
            </a:cxnLst>
            <a:rect l="T15" t="T16" r="T17" b="T18"/>
            <a:pathLst>
              <a:path w="54" h="25">
                <a:moveTo>
                  <a:pt x="0" y="17"/>
                </a:moveTo>
                <a:lnTo>
                  <a:pt x="4" y="24"/>
                </a:lnTo>
                <a:lnTo>
                  <a:pt x="53" y="0"/>
                </a:lnTo>
                <a:lnTo>
                  <a:pt x="18" y="10"/>
                </a:lnTo>
                <a:lnTo>
                  <a:pt x="0" y="17"/>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78" name="Freeform 146"/>
          <p:cNvSpPr>
            <a:spLocks/>
          </p:cNvSpPr>
          <p:nvPr/>
        </p:nvSpPr>
        <p:spPr bwMode="auto">
          <a:xfrm>
            <a:off x="7162800" y="4471988"/>
            <a:ext cx="84138" cy="49212"/>
          </a:xfrm>
          <a:custGeom>
            <a:avLst/>
            <a:gdLst>
              <a:gd name="T0" fmla="*/ 0 w 60"/>
              <a:gd name="T1" fmla="*/ 33337 h 31"/>
              <a:gd name="T2" fmla="*/ 7012 w 60"/>
              <a:gd name="T3" fmla="*/ 47625 h 31"/>
              <a:gd name="T4" fmla="*/ 82736 w 60"/>
              <a:gd name="T5" fmla="*/ 0 h 31"/>
              <a:gd name="T6" fmla="*/ 28046 w 60"/>
              <a:gd name="T7" fmla="*/ 19050 h 31"/>
              <a:gd name="T8" fmla="*/ 0 w 60"/>
              <a:gd name="T9" fmla="*/ 33337 h 31"/>
              <a:gd name="T10" fmla="*/ 0 60000 65536"/>
              <a:gd name="T11" fmla="*/ 0 60000 65536"/>
              <a:gd name="T12" fmla="*/ 0 60000 65536"/>
              <a:gd name="T13" fmla="*/ 0 60000 65536"/>
              <a:gd name="T14" fmla="*/ 0 60000 65536"/>
              <a:gd name="T15" fmla="*/ 0 w 60"/>
              <a:gd name="T16" fmla="*/ 0 h 31"/>
              <a:gd name="T17" fmla="*/ 60 w 60"/>
              <a:gd name="T18" fmla="*/ 31 h 31"/>
            </a:gdLst>
            <a:ahLst/>
            <a:cxnLst>
              <a:cxn ang="T10">
                <a:pos x="T0" y="T1"/>
              </a:cxn>
              <a:cxn ang="T11">
                <a:pos x="T2" y="T3"/>
              </a:cxn>
              <a:cxn ang="T12">
                <a:pos x="T4" y="T5"/>
              </a:cxn>
              <a:cxn ang="T13">
                <a:pos x="T6" y="T7"/>
              </a:cxn>
              <a:cxn ang="T14">
                <a:pos x="T8" y="T9"/>
              </a:cxn>
            </a:cxnLst>
            <a:rect l="T15" t="T16" r="T17" b="T18"/>
            <a:pathLst>
              <a:path w="60" h="31">
                <a:moveTo>
                  <a:pt x="0" y="21"/>
                </a:moveTo>
                <a:lnTo>
                  <a:pt x="5" y="30"/>
                </a:lnTo>
                <a:lnTo>
                  <a:pt x="59" y="0"/>
                </a:lnTo>
                <a:lnTo>
                  <a:pt x="20" y="12"/>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79" name="Freeform 147"/>
          <p:cNvSpPr>
            <a:spLocks/>
          </p:cNvSpPr>
          <p:nvPr/>
        </p:nvSpPr>
        <p:spPr bwMode="auto">
          <a:xfrm>
            <a:off x="7250113" y="4192588"/>
            <a:ext cx="23812" cy="73025"/>
          </a:xfrm>
          <a:custGeom>
            <a:avLst/>
            <a:gdLst>
              <a:gd name="T0" fmla="*/ 0 w 17"/>
              <a:gd name="T1" fmla="*/ 20637 h 46"/>
              <a:gd name="T2" fmla="*/ 5603 w 17"/>
              <a:gd name="T3" fmla="*/ 53975 h 46"/>
              <a:gd name="T4" fmla="*/ 15408 w 17"/>
              <a:gd name="T5" fmla="*/ 71438 h 46"/>
              <a:gd name="T6" fmla="*/ 8404 w 17"/>
              <a:gd name="T7" fmla="*/ 38100 h 46"/>
              <a:gd name="T8" fmla="*/ 22411 w 17"/>
              <a:gd name="T9" fmla="*/ 33338 h 46"/>
              <a:gd name="T10" fmla="*/ 22411 w 17"/>
              <a:gd name="T11" fmla="*/ 12700 h 46"/>
              <a:gd name="T12" fmla="*/ 5603 w 17"/>
              <a:gd name="T13" fmla="*/ 25400 h 46"/>
              <a:gd name="T14" fmla="*/ 12606 w 17"/>
              <a:gd name="T15" fmla="*/ 0 h 46"/>
              <a:gd name="T16" fmla="*/ 0 w 17"/>
              <a:gd name="T17" fmla="*/ 2063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6"/>
              <a:gd name="T29" fmla="*/ 17 w 1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6">
                <a:moveTo>
                  <a:pt x="0" y="13"/>
                </a:moveTo>
                <a:lnTo>
                  <a:pt x="4" y="34"/>
                </a:lnTo>
                <a:lnTo>
                  <a:pt x="11" y="45"/>
                </a:lnTo>
                <a:lnTo>
                  <a:pt x="6" y="24"/>
                </a:lnTo>
                <a:lnTo>
                  <a:pt x="16" y="21"/>
                </a:lnTo>
                <a:lnTo>
                  <a:pt x="16" y="8"/>
                </a:lnTo>
                <a:lnTo>
                  <a:pt x="4" y="16"/>
                </a:lnTo>
                <a:lnTo>
                  <a:pt x="9" y="0"/>
                </a:lnTo>
                <a:lnTo>
                  <a:pt x="0" y="1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80" name="Freeform 148"/>
          <p:cNvSpPr>
            <a:spLocks/>
          </p:cNvSpPr>
          <p:nvPr/>
        </p:nvSpPr>
        <p:spPr bwMode="auto">
          <a:xfrm>
            <a:off x="7250113" y="4192588"/>
            <a:ext cx="31750" cy="82550"/>
          </a:xfrm>
          <a:custGeom>
            <a:avLst/>
            <a:gdLst>
              <a:gd name="T0" fmla="*/ 0 w 22"/>
              <a:gd name="T1" fmla="*/ 23812 h 52"/>
              <a:gd name="T2" fmla="*/ 8659 w 22"/>
              <a:gd name="T3" fmla="*/ 61913 h 52"/>
              <a:gd name="T4" fmla="*/ 21648 w 22"/>
              <a:gd name="T5" fmla="*/ 80963 h 52"/>
              <a:gd name="T6" fmla="*/ 12989 w 22"/>
              <a:gd name="T7" fmla="*/ 42862 h 52"/>
              <a:gd name="T8" fmla="*/ 30307 w 22"/>
              <a:gd name="T9" fmla="*/ 38100 h 52"/>
              <a:gd name="T10" fmla="*/ 30307 w 22"/>
              <a:gd name="T11" fmla="*/ 14288 h 52"/>
              <a:gd name="T12" fmla="*/ 8659 w 22"/>
              <a:gd name="T13" fmla="*/ 28575 h 52"/>
              <a:gd name="T14" fmla="*/ 17318 w 22"/>
              <a:gd name="T15" fmla="*/ 0 h 52"/>
              <a:gd name="T16" fmla="*/ 0 w 22"/>
              <a:gd name="T17" fmla="*/ 2381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2"/>
              <a:gd name="T29" fmla="*/ 22 w 2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2">
                <a:moveTo>
                  <a:pt x="0" y="15"/>
                </a:moveTo>
                <a:lnTo>
                  <a:pt x="6" y="39"/>
                </a:lnTo>
                <a:lnTo>
                  <a:pt x="15" y="51"/>
                </a:lnTo>
                <a:lnTo>
                  <a:pt x="9" y="27"/>
                </a:lnTo>
                <a:lnTo>
                  <a:pt x="21" y="24"/>
                </a:lnTo>
                <a:lnTo>
                  <a:pt x="21" y="9"/>
                </a:lnTo>
                <a:lnTo>
                  <a:pt x="6" y="18"/>
                </a:lnTo>
                <a:lnTo>
                  <a:pt x="12" y="0"/>
                </a:lnTo>
                <a:lnTo>
                  <a:pt x="0"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81" name="Freeform 149"/>
          <p:cNvSpPr>
            <a:spLocks/>
          </p:cNvSpPr>
          <p:nvPr/>
        </p:nvSpPr>
        <p:spPr bwMode="auto">
          <a:xfrm>
            <a:off x="7262813" y="4325938"/>
            <a:ext cx="60325" cy="26987"/>
          </a:xfrm>
          <a:custGeom>
            <a:avLst/>
            <a:gdLst>
              <a:gd name="T0" fmla="*/ 0 w 43"/>
              <a:gd name="T1" fmla="*/ 4762 h 17"/>
              <a:gd name="T2" fmla="*/ 36476 w 43"/>
              <a:gd name="T3" fmla="*/ 0 h 17"/>
              <a:gd name="T4" fmla="*/ 58922 w 43"/>
              <a:gd name="T5" fmla="*/ 25400 h 17"/>
              <a:gd name="T6" fmla="*/ 0 w 43"/>
              <a:gd name="T7" fmla="*/ 4762 h 17"/>
              <a:gd name="T8" fmla="*/ 0 60000 65536"/>
              <a:gd name="T9" fmla="*/ 0 60000 65536"/>
              <a:gd name="T10" fmla="*/ 0 60000 65536"/>
              <a:gd name="T11" fmla="*/ 0 60000 65536"/>
              <a:gd name="T12" fmla="*/ 0 w 43"/>
              <a:gd name="T13" fmla="*/ 0 h 17"/>
              <a:gd name="T14" fmla="*/ 43 w 43"/>
              <a:gd name="T15" fmla="*/ 17 h 17"/>
            </a:gdLst>
            <a:ahLst/>
            <a:cxnLst>
              <a:cxn ang="T8">
                <a:pos x="T0" y="T1"/>
              </a:cxn>
              <a:cxn ang="T9">
                <a:pos x="T2" y="T3"/>
              </a:cxn>
              <a:cxn ang="T10">
                <a:pos x="T4" y="T5"/>
              </a:cxn>
              <a:cxn ang="T11">
                <a:pos x="T6" y="T7"/>
              </a:cxn>
            </a:cxnLst>
            <a:rect l="T12" t="T13" r="T14" b="T15"/>
            <a:pathLst>
              <a:path w="43" h="17">
                <a:moveTo>
                  <a:pt x="0" y="3"/>
                </a:moveTo>
                <a:lnTo>
                  <a:pt x="26" y="0"/>
                </a:lnTo>
                <a:lnTo>
                  <a:pt x="42" y="16"/>
                </a:lnTo>
                <a:lnTo>
                  <a:pt x="0" y="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82" name="Freeform 150"/>
          <p:cNvSpPr>
            <a:spLocks/>
          </p:cNvSpPr>
          <p:nvPr/>
        </p:nvSpPr>
        <p:spPr bwMode="auto">
          <a:xfrm>
            <a:off x="7262813" y="4325938"/>
            <a:ext cx="69850" cy="26987"/>
          </a:xfrm>
          <a:custGeom>
            <a:avLst/>
            <a:gdLst>
              <a:gd name="T0" fmla="*/ 0 w 49"/>
              <a:gd name="T1" fmla="*/ 4762 h 17"/>
              <a:gd name="T2" fmla="*/ 42765 w 49"/>
              <a:gd name="T3" fmla="*/ 0 h 17"/>
              <a:gd name="T4" fmla="*/ 68424 w 49"/>
              <a:gd name="T5" fmla="*/ 25400 h 17"/>
              <a:gd name="T6" fmla="*/ 0 w 49"/>
              <a:gd name="T7" fmla="*/ 4762 h 17"/>
              <a:gd name="T8" fmla="*/ 0 60000 65536"/>
              <a:gd name="T9" fmla="*/ 0 60000 65536"/>
              <a:gd name="T10" fmla="*/ 0 60000 65536"/>
              <a:gd name="T11" fmla="*/ 0 60000 65536"/>
              <a:gd name="T12" fmla="*/ 0 w 49"/>
              <a:gd name="T13" fmla="*/ 0 h 17"/>
              <a:gd name="T14" fmla="*/ 49 w 49"/>
              <a:gd name="T15" fmla="*/ 17 h 17"/>
            </a:gdLst>
            <a:ahLst/>
            <a:cxnLst>
              <a:cxn ang="T8">
                <a:pos x="T0" y="T1"/>
              </a:cxn>
              <a:cxn ang="T9">
                <a:pos x="T2" y="T3"/>
              </a:cxn>
              <a:cxn ang="T10">
                <a:pos x="T4" y="T5"/>
              </a:cxn>
              <a:cxn ang="T11">
                <a:pos x="T6" y="T7"/>
              </a:cxn>
            </a:cxnLst>
            <a:rect l="T12" t="T13" r="T14" b="T15"/>
            <a:pathLst>
              <a:path w="49" h="17">
                <a:moveTo>
                  <a:pt x="0" y="3"/>
                </a:moveTo>
                <a:lnTo>
                  <a:pt x="30" y="0"/>
                </a:lnTo>
                <a:lnTo>
                  <a:pt x="48" y="16"/>
                </a:lnTo>
                <a:lnTo>
                  <a:pt x="0"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83" name="Freeform 151"/>
          <p:cNvSpPr>
            <a:spLocks/>
          </p:cNvSpPr>
          <p:nvPr/>
        </p:nvSpPr>
        <p:spPr bwMode="auto">
          <a:xfrm>
            <a:off x="7339013" y="4438650"/>
            <a:ext cx="23812" cy="26988"/>
          </a:xfrm>
          <a:custGeom>
            <a:avLst/>
            <a:gdLst>
              <a:gd name="T0" fmla="*/ 0 w 17"/>
              <a:gd name="T1" fmla="*/ 25400 h 17"/>
              <a:gd name="T2" fmla="*/ 12606 w 17"/>
              <a:gd name="T3" fmla="*/ 0 h 17"/>
              <a:gd name="T4" fmla="*/ 22411 w 17"/>
              <a:gd name="T5" fmla="*/ 9525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9" y="0"/>
                </a:lnTo>
                <a:lnTo>
                  <a:pt x="16" y="6"/>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84" name="Freeform 152"/>
          <p:cNvSpPr>
            <a:spLocks/>
          </p:cNvSpPr>
          <p:nvPr/>
        </p:nvSpPr>
        <p:spPr bwMode="auto">
          <a:xfrm>
            <a:off x="7339013" y="4438650"/>
            <a:ext cx="23812" cy="26988"/>
          </a:xfrm>
          <a:custGeom>
            <a:avLst/>
            <a:gdLst>
              <a:gd name="T0" fmla="*/ 0 w 17"/>
              <a:gd name="T1" fmla="*/ 25400 h 17"/>
              <a:gd name="T2" fmla="*/ 11206 w 17"/>
              <a:gd name="T3" fmla="*/ 0 h 17"/>
              <a:gd name="T4" fmla="*/ 22411 w 17"/>
              <a:gd name="T5" fmla="*/ 11113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8" y="0"/>
                </a:lnTo>
                <a:lnTo>
                  <a:pt x="16" y="7"/>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85" name="Freeform 153"/>
          <p:cNvSpPr>
            <a:spLocks/>
          </p:cNvSpPr>
          <p:nvPr/>
        </p:nvSpPr>
        <p:spPr bwMode="auto">
          <a:xfrm>
            <a:off x="5300663" y="3449638"/>
            <a:ext cx="38100" cy="26987"/>
          </a:xfrm>
          <a:custGeom>
            <a:avLst/>
            <a:gdLst>
              <a:gd name="T0" fmla="*/ 0 w 27"/>
              <a:gd name="T1" fmla="*/ 0 h 17"/>
              <a:gd name="T2" fmla="*/ 16933 w 27"/>
              <a:gd name="T3" fmla="*/ 25400 h 17"/>
              <a:gd name="T4" fmla="*/ 36689 w 27"/>
              <a:gd name="T5" fmla="*/ 0 h 17"/>
              <a:gd name="T6" fmla="*/ 0 w 27"/>
              <a:gd name="T7" fmla="*/ 0 h 17"/>
              <a:gd name="T8" fmla="*/ 0 60000 65536"/>
              <a:gd name="T9" fmla="*/ 0 60000 65536"/>
              <a:gd name="T10" fmla="*/ 0 60000 65536"/>
              <a:gd name="T11" fmla="*/ 0 60000 65536"/>
              <a:gd name="T12" fmla="*/ 0 w 27"/>
              <a:gd name="T13" fmla="*/ 0 h 17"/>
              <a:gd name="T14" fmla="*/ 27 w 27"/>
              <a:gd name="T15" fmla="*/ 17 h 17"/>
            </a:gdLst>
            <a:ahLst/>
            <a:cxnLst>
              <a:cxn ang="T8">
                <a:pos x="T0" y="T1"/>
              </a:cxn>
              <a:cxn ang="T9">
                <a:pos x="T2" y="T3"/>
              </a:cxn>
              <a:cxn ang="T10">
                <a:pos x="T4" y="T5"/>
              </a:cxn>
              <a:cxn ang="T11">
                <a:pos x="T6" y="T7"/>
              </a:cxn>
            </a:cxnLst>
            <a:rect l="T12" t="T13" r="T14" b="T15"/>
            <a:pathLst>
              <a:path w="27" h="17">
                <a:moveTo>
                  <a:pt x="0" y="0"/>
                </a:moveTo>
                <a:lnTo>
                  <a:pt x="12" y="16"/>
                </a:lnTo>
                <a:lnTo>
                  <a:pt x="26"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86" name="Freeform 154"/>
          <p:cNvSpPr>
            <a:spLocks/>
          </p:cNvSpPr>
          <p:nvPr/>
        </p:nvSpPr>
        <p:spPr bwMode="auto">
          <a:xfrm>
            <a:off x="5300663" y="3449638"/>
            <a:ext cx="46037" cy="26987"/>
          </a:xfrm>
          <a:custGeom>
            <a:avLst/>
            <a:gdLst>
              <a:gd name="T0" fmla="*/ 0 w 33"/>
              <a:gd name="T1" fmla="*/ 0 h 17"/>
              <a:gd name="T2" fmla="*/ 20926 w 33"/>
              <a:gd name="T3" fmla="*/ 25400 h 17"/>
              <a:gd name="T4" fmla="*/ 44642 w 33"/>
              <a:gd name="T5" fmla="*/ 0 h 17"/>
              <a:gd name="T6" fmla="*/ 0 w 33"/>
              <a:gd name="T7" fmla="*/ 0 h 17"/>
              <a:gd name="T8" fmla="*/ 0 60000 65536"/>
              <a:gd name="T9" fmla="*/ 0 60000 65536"/>
              <a:gd name="T10" fmla="*/ 0 60000 65536"/>
              <a:gd name="T11" fmla="*/ 0 60000 65536"/>
              <a:gd name="T12" fmla="*/ 0 w 33"/>
              <a:gd name="T13" fmla="*/ 0 h 17"/>
              <a:gd name="T14" fmla="*/ 33 w 33"/>
              <a:gd name="T15" fmla="*/ 17 h 17"/>
            </a:gdLst>
            <a:ahLst/>
            <a:cxnLst>
              <a:cxn ang="T8">
                <a:pos x="T0" y="T1"/>
              </a:cxn>
              <a:cxn ang="T9">
                <a:pos x="T2" y="T3"/>
              </a:cxn>
              <a:cxn ang="T10">
                <a:pos x="T4" y="T5"/>
              </a:cxn>
              <a:cxn ang="T11">
                <a:pos x="T6" y="T7"/>
              </a:cxn>
            </a:cxnLst>
            <a:rect l="T12" t="T13" r="T14" b="T15"/>
            <a:pathLst>
              <a:path w="33" h="17">
                <a:moveTo>
                  <a:pt x="0" y="0"/>
                </a:moveTo>
                <a:lnTo>
                  <a:pt x="15" y="16"/>
                </a:lnTo>
                <a:lnTo>
                  <a:pt x="32"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87" name="Freeform 155"/>
          <p:cNvSpPr>
            <a:spLocks/>
          </p:cNvSpPr>
          <p:nvPr/>
        </p:nvSpPr>
        <p:spPr bwMode="auto">
          <a:xfrm>
            <a:off x="3997325" y="2609850"/>
            <a:ext cx="93663" cy="119063"/>
          </a:xfrm>
          <a:custGeom>
            <a:avLst/>
            <a:gdLst>
              <a:gd name="T0" fmla="*/ 0 w 66"/>
              <a:gd name="T1" fmla="*/ 101600 h 75"/>
              <a:gd name="T2" fmla="*/ 19868 w 66"/>
              <a:gd name="T3" fmla="*/ 114300 h 75"/>
              <a:gd name="T4" fmla="*/ 7096 w 66"/>
              <a:gd name="T5" fmla="*/ 117475 h 75"/>
              <a:gd name="T6" fmla="*/ 89406 w 66"/>
              <a:gd name="T7" fmla="*/ 104775 h 75"/>
              <a:gd name="T8" fmla="*/ 92244 w 66"/>
              <a:gd name="T9" fmla="*/ 39688 h 75"/>
              <a:gd name="T10" fmla="*/ 85148 w 66"/>
              <a:gd name="T11" fmla="*/ 26988 h 75"/>
              <a:gd name="T12" fmla="*/ 58185 w 66"/>
              <a:gd name="T13" fmla="*/ 34925 h 75"/>
              <a:gd name="T14" fmla="*/ 51089 w 66"/>
              <a:gd name="T15" fmla="*/ 26988 h 75"/>
              <a:gd name="T16" fmla="*/ 62442 w 66"/>
              <a:gd name="T17" fmla="*/ 9525 h 75"/>
              <a:gd name="T18" fmla="*/ 51089 w 66"/>
              <a:gd name="T19" fmla="*/ 0 h 75"/>
              <a:gd name="T20" fmla="*/ 42574 w 66"/>
              <a:gd name="T21" fmla="*/ 30163 h 75"/>
              <a:gd name="T22" fmla="*/ 7096 w 66"/>
              <a:gd name="T23" fmla="*/ 44450 h 75"/>
              <a:gd name="T24" fmla="*/ 19868 w 66"/>
              <a:gd name="T25" fmla="*/ 49213 h 75"/>
              <a:gd name="T26" fmla="*/ 11353 w 66"/>
              <a:gd name="T27" fmla="*/ 61913 h 75"/>
              <a:gd name="T28" fmla="*/ 35478 w 66"/>
              <a:gd name="T29" fmla="*/ 66675 h 75"/>
              <a:gd name="T30" fmla="*/ 11353 w 66"/>
              <a:gd name="T31" fmla="*/ 92075 h 75"/>
              <a:gd name="T32" fmla="*/ 38317 w 66"/>
              <a:gd name="T33" fmla="*/ 88900 h 75"/>
              <a:gd name="T34" fmla="*/ 0 w 66"/>
              <a:gd name="T35" fmla="*/ 10160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5"/>
              <a:gd name="T56" fmla="*/ 66 w 66"/>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5">
                <a:moveTo>
                  <a:pt x="0" y="64"/>
                </a:moveTo>
                <a:lnTo>
                  <a:pt x="14" y="72"/>
                </a:lnTo>
                <a:lnTo>
                  <a:pt x="5" y="74"/>
                </a:lnTo>
                <a:lnTo>
                  <a:pt x="63" y="66"/>
                </a:lnTo>
                <a:lnTo>
                  <a:pt x="65" y="25"/>
                </a:lnTo>
                <a:lnTo>
                  <a:pt x="60" y="17"/>
                </a:lnTo>
                <a:lnTo>
                  <a:pt x="41" y="22"/>
                </a:lnTo>
                <a:lnTo>
                  <a:pt x="36" y="17"/>
                </a:lnTo>
                <a:lnTo>
                  <a:pt x="44" y="6"/>
                </a:lnTo>
                <a:lnTo>
                  <a:pt x="36" y="0"/>
                </a:lnTo>
                <a:lnTo>
                  <a:pt x="30" y="19"/>
                </a:lnTo>
                <a:lnTo>
                  <a:pt x="5" y="28"/>
                </a:lnTo>
                <a:lnTo>
                  <a:pt x="14" y="31"/>
                </a:lnTo>
                <a:lnTo>
                  <a:pt x="8" y="39"/>
                </a:lnTo>
                <a:lnTo>
                  <a:pt x="25" y="42"/>
                </a:lnTo>
                <a:lnTo>
                  <a:pt x="8" y="58"/>
                </a:lnTo>
                <a:lnTo>
                  <a:pt x="27" y="56"/>
                </a:lnTo>
                <a:lnTo>
                  <a:pt x="0" y="6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88" name="Freeform 156"/>
          <p:cNvSpPr>
            <a:spLocks/>
          </p:cNvSpPr>
          <p:nvPr/>
        </p:nvSpPr>
        <p:spPr bwMode="auto">
          <a:xfrm>
            <a:off x="3997325" y="2609850"/>
            <a:ext cx="101600" cy="128588"/>
          </a:xfrm>
          <a:custGeom>
            <a:avLst/>
            <a:gdLst>
              <a:gd name="T0" fmla="*/ 0 w 72"/>
              <a:gd name="T1" fmla="*/ 109538 h 81"/>
              <a:gd name="T2" fmla="*/ 21167 w 72"/>
              <a:gd name="T3" fmla="*/ 123825 h 81"/>
              <a:gd name="T4" fmla="*/ 7056 w 72"/>
              <a:gd name="T5" fmla="*/ 127000 h 81"/>
              <a:gd name="T6" fmla="*/ 97367 w 72"/>
              <a:gd name="T7" fmla="*/ 112713 h 81"/>
              <a:gd name="T8" fmla="*/ 100189 w 72"/>
              <a:gd name="T9" fmla="*/ 42863 h 81"/>
              <a:gd name="T10" fmla="*/ 91722 w 72"/>
              <a:gd name="T11" fmla="*/ 28575 h 81"/>
              <a:gd name="T12" fmla="*/ 63500 w 72"/>
              <a:gd name="T13" fmla="*/ 38100 h 81"/>
              <a:gd name="T14" fmla="*/ 55033 w 72"/>
              <a:gd name="T15" fmla="*/ 28575 h 81"/>
              <a:gd name="T16" fmla="*/ 67733 w 72"/>
              <a:gd name="T17" fmla="*/ 9525 h 81"/>
              <a:gd name="T18" fmla="*/ 55033 w 72"/>
              <a:gd name="T19" fmla="*/ 0 h 81"/>
              <a:gd name="T20" fmla="*/ 46567 w 72"/>
              <a:gd name="T21" fmla="*/ 33338 h 81"/>
              <a:gd name="T22" fmla="*/ 7056 w 72"/>
              <a:gd name="T23" fmla="*/ 47625 h 81"/>
              <a:gd name="T24" fmla="*/ 21167 w 72"/>
              <a:gd name="T25" fmla="*/ 52388 h 81"/>
              <a:gd name="T26" fmla="*/ 12700 w 72"/>
              <a:gd name="T27" fmla="*/ 66675 h 81"/>
              <a:gd name="T28" fmla="*/ 38100 w 72"/>
              <a:gd name="T29" fmla="*/ 71438 h 81"/>
              <a:gd name="T30" fmla="*/ 12700 w 72"/>
              <a:gd name="T31" fmla="*/ 100013 h 81"/>
              <a:gd name="T32" fmla="*/ 42333 w 72"/>
              <a:gd name="T33" fmla="*/ 95250 h 81"/>
              <a:gd name="T34" fmla="*/ 0 w 72"/>
              <a:gd name="T35" fmla="*/ 109538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81"/>
              <a:gd name="T56" fmla="*/ 72 w 72"/>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81">
                <a:moveTo>
                  <a:pt x="0" y="69"/>
                </a:moveTo>
                <a:lnTo>
                  <a:pt x="15" y="78"/>
                </a:lnTo>
                <a:lnTo>
                  <a:pt x="5" y="80"/>
                </a:lnTo>
                <a:lnTo>
                  <a:pt x="69" y="71"/>
                </a:lnTo>
                <a:lnTo>
                  <a:pt x="71" y="27"/>
                </a:lnTo>
                <a:lnTo>
                  <a:pt x="65" y="18"/>
                </a:lnTo>
                <a:lnTo>
                  <a:pt x="45" y="24"/>
                </a:lnTo>
                <a:lnTo>
                  <a:pt x="39" y="18"/>
                </a:lnTo>
                <a:lnTo>
                  <a:pt x="48" y="6"/>
                </a:lnTo>
                <a:lnTo>
                  <a:pt x="39" y="0"/>
                </a:lnTo>
                <a:lnTo>
                  <a:pt x="33" y="21"/>
                </a:lnTo>
                <a:lnTo>
                  <a:pt x="5" y="30"/>
                </a:lnTo>
                <a:lnTo>
                  <a:pt x="15" y="33"/>
                </a:lnTo>
                <a:lnTo>
                  <a:pt x="9" y="42"/>
                </a:lnTo>
                <a:lnTo>
                  <a:pt x="27" y="45"/>
                </a:lnTo>
                <a:lnTo>
                  <a:pt x="9" y="63"/>
                </a:lnTo>
                <a:lnTo>
                  <a:pt x="30" y="60"/>
                </a:lnTo>
                <a:lnTo>
                  <a:pt x="0" y="6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89" name="Freeform 157"/>
          <p:cNvSpPr>
            <a:spLocks/>
          </p:cNvSpPr>
          <p:nvPr/>
        </p:nvSpPr>
        <p:spPr bwMode="auto">
          <a:xfrm>
            <a:off x="5046663" y="3333750"/>
            <a:ext cx="26987" cy="101600"/>
          </a:xfrm>
          <a:custGeom>
            <a:avLst/>
            <a:gdLst>
              <a:gd name="T0" fmla="*/ 0 w 19"/>
              <a:gd name="T1" fmla="*/ 49212 h 64"/>
              <a:gd name="T2" fmla="*/ 12783 w 19"/>
              <a:gd name="T3" fmla="*/ 100012 h 64"/>
              <a:gd name="T4" fmla="*/ 15624 w 19"/>
              <a:gd name="T5" fmla="*/ 100012 h 64"/>
              <a:gd name="T6" fmla="*/ 22726 w 19"/>
              <a:gd name="T7" fmla="*/ 42862 h 64"/>
              <a:gd name="T8" fmla="*/ 12783 w 19"/>
              <a:gd name="T9" fmla="*/ 42862 h 64"/>
              <a:gd name="T10" fmla="*/ 12783 w 19"/>
              <a:gd name="T11" fmla="*/ 22225 h 64"/>
              <a:gd name="T12" fmla="*/ 22726 w 19"/>
              <a:gd name="T13" fmla="*/ 14287 h 64"/>
              <a:gd name="T14" fmla="*/ 25567 w 19"/>
              <a:gd name="T15" fmla="*/ 0 h 64"/>
              <a:gd name="T16" fmla="*/ 15624 w 19"/>
              <a:gd name="T17" fmla="*/ 0 h 64"/>
              <a:gd name="T18" fmla="*/ 0 w 19"/>
              <a:gd name="T19" fmla="*/ 49212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4"/>
              <a:gd name="T32" fmla="*/ 19 w 19"/>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4">
                <a:moveTo>
                  <a:pt x="0" y="31"/>
                </a:moveTo>
                <a:lnTo>
                  <a:pt x="9" y="63"/>
                </a:lnTo>
                <a:lnTo>
                  <a:pt x="11" y="63"/>
                </a:lnTo>
                <a:lnTo>
                  <a:pt x="16" y="27"/>
                </a:lnTo>
                <a:lnTo>
                  <a:pt x="9" y="27"/>
                </a:lnTo>
                <a:lnTo>
                  <a:pt x="9" y="14"/>
                </a:lnTo>
                <a:lnTo>
                  <a:pt x="16" y="9"/>
                </a:lnTo>
                <a:lnTo>
                  <a:pt x="18" y="0"/>
                </a:lnTo>
                <a:lnTo>
                  <a:pt x="11" y="0"/>
                </a:lnTo>
                <a:lnTo>
                  <a:pt x="0" y="3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90" name="Freeform 158"/>
          <p:cNvSpPr>
            <a:spLocks/>
          </p:cNvSpPr>
          <p:nvPr/>
        </p:nvSpPr>
        <p:spPr bwMode="auto">
          <a:xfrm>
            <a:off x="5046663" y="3333750"/>
            <a:ext cx="34925" cy="111125"/>
          </a:xfrm>
          <a:custGeom>
            <a:avLst/>
            <a:gdLst>
              <a:gd name="T0" fmla="*/ 0 w 25"/>
              <a:gd name="T1" fmla="*/ 53975 h 70"/>
              <a:gd name="T2" fmla="*/ 16764 w 25"/>
              <a:gd name="T3" fmla="*/ 109538 h 70"/>
              <a:gd name="T4" fmla="*/ 20955 w 25"/>
              <a:gd name="T5" fmla="*/ 109538 h 70"/>
              <a:gd name="T6" fmla="*/ 29337 w 25"/>
              <a:gd name="T7" fmla="*/ 47625 h 70"/>
              <a:gd name="T8" fmla="*/ 16764 w 25"/>
              <a:gd name="T9" fmla="*/ 47625 h 70"/>
              <a:gd name="T10" fmla="*/ 16764 w 25"/>
              <a:gd name="T11" fmla="*/ 23812 h 70"/>
              <a:gd name="T12" fmla="*/ 29337 w 25"/>
              <a:gd name="T13" fmla="*/ 15875 h 70"/>
              <a:gd name="T14" fmla="*/ 33528 w 25"/>
              <a:gd name="T15" fmla="*/ 0 h 70"/>
              <a:gd name="T16" fmla="*/ 20955 w 25"/>
              <a:gd name="T17" fmla="*/ 0 h 70"/>
              <a:gd name="T18" fmla="*/ 0 w 25"/>
              <a:gd name="T19" fmla="*/ 53975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70"/>
              <a:gd name="T32" fmla="*/ 25 w 2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70">
                <a:moveTo>
                  <a:pt x="0" y="34"/>
                </a:moveTo>
                <a:lnTo>
                  <a:pt x="12" y="69"/>
                </a:lnTo>
                <a:lnTo>
                  <a:pt x="15" y="69"/>
                </a:lnTo>
                <a:lnTo>
                  <a:pt x="21" y="30"/>
                </a:lnTo>
                <a:lnTo>
                  <a:pt x="12" y="30"/>
                </a:lnTo>
                <a:lnTo>
                  <a:pt x="12" y="15"/>
                </a:lnTo>
                <a:lnTo>
                  <a:pt x="21" y="10"/>
                </a:lnTo>
                <a:lnTo>
                  <a:pt x="24" y="0"/>
                </a:lnTo>
                <a:lnTo>
                  <a:pt x="15" y="0"/>
                </a:lnTo>
                <a:lnTo>
                  <a:pt x="0" y="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91" name="Freeform 159"/>
          <p:cNvSpPr>
            <a:spLocks/>
          </p:cNvSpPr>
          <p:nvPr/>
        </p:nvSpPr>
        <p:spPr bwMode="auto">
          <a:xfrm>
            <a:off x="4435475" y="3084513"/>
            <a:ext cx="30163" cy="63500"/>
          </a:xfrm>
          <a:custGeom>
            <a:avLst/>
            <a:gdLst>
              <a:gd name="T0" fmla="*/ 0 w 22"/>
              <a:gd name="T1" fmla="*/ 7938 h 40"/>
              <a:gd name="T2" fmla="*/ 2742 w 22"/>
              <a:gd name="T3" fmla="*/ 57150 h 40"/>
              <a:gd name="T4" fmla="*/ 16453 w 22"/>
              <a:gd name="T5" fmla="*/ 61913 h 40"/>
              <a:gd name="T6" fmla="*/ 28792 w 22"/>
              <a:gd name="T7" fmla="*/ 23812 h 40"/>
              <a:gd name="T8" fmla="*/ 19195 w 22"/>
              <a:gd name="T9" fmla="*/ 0 h 40"/>
              <a:gd name="T10" fmla="*/ 0 w 22"/>
              <a:gd name="T11" fmla="*/ 7938 h 40"/>
              <a:gd name="T12" fmla="*/ 0 60000 65536"/>
              <a:gd name="T13" fmla="*/ 0 60000 65536"/>
              <a:gd name="T14" fmla="*/ 0 60000 65536"/>
              <a:gd name="T15" fmla="*/ 0 60000 65536"/>
              <a:gd name="T16" fmla="*/ 0 60000 65536"/>
              <a:gd name="T17" fmla="*/ 0 60000 65536"/>
              <a:gd name="T18" fmla="*/ 0 w 22"/>
              <a:gd name="T19" fmla="*/ 0 h 40"/>
              <a:gd name="T20" fmla="*/ 22 w 2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2" h="40">
                <a:moveTo>
                  <a:pt x="0" y="5"/>
                </a:moveTo>
                <a:lnTo>
                  <a:pt x="2" y="36"/>
                </a:lnTo>
                <a:lnTo>
                  <a:pt x="12" y="39"/>
                </a:lnTo>
                <a:lnTo>
                  <a:pt x="21" y="15"/>
                </a:lnTo>
                <a:lnTo>
                  <a:pt x="14" y="0"/>
                </a:lnTo>
                <a:lnTo>
                  <a:pt x="0" y="5"/>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92" name="Freeform 160"/>
          <p:cNvSpPr>
            <a:spLocks/>
          </p:cNvSpPr>
          <p:nvPr/>
        </p:nvSpPr>
        <p:spPr bwMode="auto">
          <a:xfrm>
            <a:off x="4435475" y="3084513"/>
            <a:ext cx="39688" cy="73025"/>
          </a:xfrm>
          <a:custGeom>
            <a:avLst/>
            <a:gdLst>
              <a:gd name="T0" fmla="*/ 0 w 28"/>
              <a:gd name="T1" fmla="*/ 9525 h 46"/>
              <a:gd name="T2" fmla="*/ 4252 w 28"/>
              <a:gd name="T3" fmla="*/ 65088 h 46"/>
              <a:gd name="T4" fmla="*/ 21261 w 28"/>
              <a:gd name="T5" fmla="*/ 71438 h 46"/>
              <a:gd name="T6" fmla="*/ 38271 w 28"/>
              <a:gd name="T7" fmla="*/ 26988 h 46"/>
              <a:gd name="T8" fmla="*/ 25514 w 28"/>
              <a:gd name="T9" fmla="*/ 0 h 46"/>
              <a:gd name="T10" fmla="*/ 0 w 28"/>
              <a:gd name="T11" fmla="*/ 9525 h 46"/>
              <a:gd name="T12" fmla="*/ 0 60000 65536"/>
              <a:gd name="T13" fmla="*/ 0 60000 65536"/>
              <a:gd name="T14" fmla="*/ 0 60000 65536"/>
              <a:gd name="T15" fmla="*/ 0 60000 65536"/>
              <a:gd name="T16" fmla="*/ 0 60000 65536"/>
              <a:gd name="T17" fmla="*/ 0 60000 65536"/>
              <a:gd name="T18" fmla="*/ 0 w 28"/>
              <a:gd name="T19" fmla="*/ 0 h 46"/>
              <a:gd name="T20" fmla="*/ 28 w 28"/>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8" h="46">
                <a:moveTo>
                  <a:pt x="0" y="6"/>
                </a:moveTo>
                <a:lnTo>
                  <a:pt x="3" y="41"/>
                </a:lnTo>
                <a:lnTo>
                  <a:pt x="15" y="45"/>
                </a:lnTo>
                <a:lnTo>
                  <a:pt x="27" y="17"/>
                </a:lnTo>
                <a:lnTo>
                  <a:pt x="18" y="0"/>
                </a:lnTo>
                <a:lnTo>
                  <a:pt x="0" y="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93" name="Freeform 161"/>
          <p:cNvSpPr>
            <a:spLocks/>
          </p:cNvSpPr>
          <p:nvPr/>
        </p:nvSpPr>
        <p:spPr bwMode="auto">
          <a:xfrm>
            <a:off x="4537075" y="3173413"/>
            <a:ext cx="65088" cy="44450"/>
          </a:xfrm>
          <a:custGeom>
            <a:avLst/>
            <a:gdLst>
              <a:gd name="T0" fmla="*/ 0 w 46"/>
              <a:gd name="T1" fmla="*/ 15875 h 28"/>
              <a:gd name="T2" fmla="*/ 56598 w 46"/>
              <a:gd name="T3" fmla="*/ 42863 h 28"/>
              <a:gd name="T4" fmla="*/ 63673 w 46"/>
              <a:gd name="T5" fmla="*/ 0 h 28"/>
              <a:gd name="T6" fmla="*/ 0 w 46"/>
              <a:gd name="T7" fmla="*/ 15875 h 28"/>
              <a:gd name="T8" fmla="*/ 0 60000 65536"/>
              <a:gd name="T9" fmla="*/ 0 60000 65536"/>
              <a:gd name="T10" fmla="*/ 0 60000 65536"/>
              <a:gd name="T11" fmla="*/ 0 60000 65536"/>
              <a:gd name="T12" fmla="*/ 0 w 46"/>
              <a:gd name="T13" fmla="*/ 0 h 28"/>
              <a:gd name="T14" fmla="*/ 46 w 46"/>
              <a:gd name="T15" fmla="*/ 28 h 28"/>
            </a:gdLst>
            <a:ahLst/>
            <a:cxnLst>
              <a:cxn ang="T8">
                <a:pos x="T0" y="T1"/>
              </a:cxn>
              <a:cxn ang="T9">
                <a:pos x="T2" y="T3"/>
              </a:cxn>
              <a:cxn ang="T10">
                <a:pos x="T4" y="T5"/>
              </a:cxn>
              <a:cxn ang="T11">
                <a:pos x="T6" y="T7"/>
              </a:cxn>
            </a:cxnLst>
            <a:rect l="T12" t="T13" r="T14" b="T15"/>
            <a:pathLst>
              <a:path w="46" h="28">
                <a:moveTo>
                  <a:pt x="0" y="10"/>
                </a:moveTo>
                <a:lnTo>
                  <a:pt x="40" y="27"/>
                </a:lnTo>
                <a:lnTo>
                  <a:pt x="45" y="0"/>
                </a:lnTo>
                <a:lnTo>
                  <a:pt x="0" y="1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94" name="Freeform 162"/>
          <p:cNvSpPr>
            <a:spLocks/>
          </p:cNvSpPr>
          <p:nvPr/>
        </p:nvSpPr>
        <p:spPr bwMode="auto">
          <a:xfrm>
            <a:off x="4537075" y="3173413"/>
            <a:ext cx="73025" cy="53975"/>
          </a:xfrm>
          <a:custGeom>
            <a:avLst/>
            <a:gdLst>
              <a:gd name="T0" fmla="*/ 0 w 52"/>
              <a:gd name="T1" fmla="*/ 19050 h 34"/>
              <a:gd name="T2" fmla="*/ 63195 w 52"/>
              <a:gd name="T3" fmla="*/ 52388 h 34"/>
              <a:gd name="T4" fmla="*/ 71621 w 52"/>
              <a:gd name="T5" fmla="*/ 0 h 34"/>
              <a:gd name="T6" fmla="*/ 0 w 52"/>
              <a:gd name="T7" fmla="*/ 19050 h 34"/>
              <a:gd name="T8" fmla="*/ 0 60000 65536"/>
              <a:gd name="T9" fmla="*/ 0 60000 65536"/>
              <a:gd name="T10" fmla="*/ 0 60000 65536"/>
              <a:gd name="T11" fmla="*/ 0 60000 65536"/>
              <a:gd name="T12" fmla="*/ 0 w 52"/>
              <a:gd name="T13" fmla="*/ 0 h 34"/>
              <a:gd name="T14" fmla="*/ 52 w 52"/>
              <a:gd name="T15" fmla="*/ 34 h 34"/>
            </a:gdLst>
            <a:ahLst/>
            <a:cxnLst>
              <a:cxn ang="T8">
                <a:pos x="T0" y="T1"/>
              </a:cxn>
              <a:cxn ang="T9">
                <a:pos x="T2" y="T3"/>
              </a:cxn>
              <a:cxn ang="T10">
                <a:pos x="T4" y="T5"/>
              </a:cxn>
              <a:cxn ang="T11">
                <a:pos x="T6" y="T7"/>
              </a:cxn>
            </a:cxnLst>
            <a:rect l="T12" t="T13" r="T14" b="T15"/>
            <a:pathLst>
              <a:path w="52" h="34">
                <a:moveTo>
                  <a:pt x="0" y="12"/>
                </a:moveTo>
                <a:lnTo>
                  <a:pt x="45" y="33"/>
                </a:lnTo>
                <a:lnTo>
                  <a:pt x="51" y="0"/>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95" name="Freeform 163"/>
          <p:cNvSpPr>
            <a:spLocks/>
          </p:cNvSpPr>
          <p:nvPr/>
        </p:nvSpPr>
        <p:spPr bwMode="auto">
          <a:xfrm>
            <a:off x="4040188" y="3965575"/>
            <a:ext cx="131762" cy="157163"/>
          </a:xfrm>
          <a:custGeom>
            <a:avLst/>
            <a:gdLst>
              <a:gd name="T0" fmla="*/ 0 w 93"/>
              <a:gd name="T1" fmla="*/ 101600 h 99"/>
              <a:gd name="T2" fmla="*/ 4250 w 93"/>
              <a:gd name="T3" fmla="*/ 79375 h 99"/>
              <a:gd name="T4" fmla="*/ 7084 w 93"/>
              <a:gd name="T5" fmla="*/ 53975 h 99"/>
              <a:gd name="T6" fmla="*/ 19835 w 93"/>
              <a:gd name="T7" fmla="*/ 53975 h 99"/>
              <a:gd name="T8" fmla="*/ 11334 w 93"/>
              <a:gd name="T9" fmla="*/ 9525 h 99"/>
              <a:gd name="T10" fmla="*/ 52421 w 93"/>
              <a:gd name="T11" fmla="*/ 0 h 99"/>
              <a:gd name="T12" fmla="*/ 75090 w 93"/>
              <a:gd name="T13" fmla="*/ 9525 h 99"/>
              <a:gd name="T14" fmla="*/ 83591 w 93"/>
              <a:gd name="T15" fmla="*/ 22225 h 99"/>
              <a:gd name="T16" fmla="*/ 130345 w 93"/>
              <a:gd name="T17" fmla="*/ 25400 h 99"/>
              <a:gd name="T18" fmla="*/ 121844 w 93"/>
              <a:gd name="T19" fmla="*/ 142875 h 99"/>
              <a:gd name="T20" fmla="*/ 24086 w 93"/>
              <a:gd name="T21" fmla="*/ 155575 h 99"/>
              <a:gd name="T22" fmla="*/ 24086 w 93"/>
              <a:gd name="T23" fmla="*/ 115888 h 99"/>
              <a:gd name="T24" fmla="*/ 0 w 93"/>
              <a:gd name="T25" fmla="*/ 101600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99"/>
              <a:gd name="T41" fmla="*/ 93 w 93"/>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99">
                <a:moveTo>
                  <a:pt x="0" y="64"/>
                </a:moveTo>
                <a:lnTo>
                  <a:pt x="3" y="50"/>
                </a:lnTo>
                <a:lnTo>
                  <a:pt x="5" y="34"/>
                </a:lnTo>
                <a:lnTo>
                  <a:pt x="14" y="34"/>
                </a:lnTo>
                <a:lnTo>
                  <a:pt x="8" y="6"/>
                </a:lnTo>
                <a:lnTo>
                  <a:pt x="37" y="0"/>
                </a:lnTo>
                <a:lnTo>
                  <a:pt x="53" y="6"/>
                </a:lnTo>
                <a:lnTo>
                  <a:pt x="59" y="14"/>
                </a:lnTo>
                <a:lnTo>
                  <a:pt x="92" y="16"/>
                </a:lnTo>
                <a:lnTo>
                  <a:pt x="86" y="90"/>
                </a:lnTo>
                <a:lnTo>
                  <a:pt x="17" y="98"/>
                </a:lnTo>
                <a:lnTo>
                  <a:pt x="17" y="73"/>
                </a:lnTo>
                <a:lnTo>
                  <a:pt x="0" y="6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96" name="Freeform 164"/>
          <p:cNvSpPr>
            <a:spLocks/>
          </p:cNvSpPr>
          <p:nvPr/>
        </p:nvSpPr>
        <p:spPr bwMode="auto">
          <a:xfrm>
            <a:off x="4040188" y="3965575"/>
            <a:ext cx="139700" cy="166688"/>
          </a:xfrm>
          <a:custGeom>
            <a:avLst/>
            <a:gdLst>
              <a:gd name="T0" fmla="*/ 0 w 99"/>
              <a:gd name="T1" fmla="*/ 107950 h 105"/>
              <a:gd name="T2" fmla="*/ 4233 w 99"/>
              <a:gd name="T3" fmla="*/ 84138 h 105"/>
              <a:gd name="T4" fmla="*/ 7056 w 99"/>
              <a:gd name="T5" fmla="*/ 57150 h 105"/>
              <a:gd name="T6" fmla="*/ 21167 w 99"/>
              <a:gd name="T7" fmla="*/ 57150 h 105"/>
              <a:gd name="T8" fmla="*/ 12700 w 99"/>
              <a:gd name="T9" fmla="*/ 9525 h 105"/>
              <a:gd name="T10" fmla="*/ 55033 w 99"/>
              <a:gd name="T11" fmla="*/ 0 h 105"/>
              <a:gd name="T12" fmla="*/ 79022 w 99"/>
              <a:gd name="T13" fmla="*/ 9525 h 105"/>
              <a:gd name="T14" fmla="*/ 88900 w 99"/>
              <a:gd name="T15" fmla="*/ 23813 h 105"/>
              <a:gd name="T16" fmla="*/ 138289 w 99"/>
              <a:gd name="T17" fmla="*/ 26988 h 105"/>
              <a:gd name="T18" fmla="*/ 129822 w 99"/>
              <a:gd name="T19" fmla="*/ 152400 h 105"/>
              <a:gd name="T20" fmla="*/ 25400 w 99"/>
              <a:gd name="T21" fmla="*/ 165100 h 105"/>
              <a:gd name="T22" fmla="*/ 25400 w 99"/>
              <a:gd name="T23" fmla="*/ 122238 h 105"/>
              <a:gd name="T24" fmla="*/ 0 w 99"/>
              <a:gd name="T25" fmla="*/ 10795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105"/>
              <a:gd name="T41" fmla="*/ 99 w 99"/>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105">
                <a:moveTo>
                  <a:pt x="0" y="68"/>
                </a:moveTo>
                <a:lnTo>
                  <a:pt x="3" y="53"/>
                </a:lnTo>
                <a:lnTo>
                  <a:pt x="5" y="36"/>
                </a:lnTo>
                <a:lnTo>
                  <a:pt x="15" y="36"/>
                </a:lnTo>
                <a:lnTo>
                  <a:pt x="9" y="6"/>
                </a:lnTo>
                <a:lnTo>
                  <a:pt x="39" y="0"/>
                </a:lnTo>
                <a:lnTo>
                  <a:pt x="56" y="6"/>
                </a:lnTo>
                <a:lnTo>
                  <a:pt x="63" y="15"/>
                </a:lnTo>
                <a:lnTo>
                  <a:pt x="98" y="17"/>
                </a:lnTo>
                <a:lnTo>
                  <a:pt x="92" y="96"/>
                </a:lnTo>
                <a:lnTo>
                  <a:pt x="18" y="104"/>
                </a:lnTo>
                <a:lnTo>
                  <a:pt x="18" y="77"/>
                </a:lnTo>
                <a:lnTo>
                  <a:pt x="0" y="6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97" name="Freeform 165"/>
          <p:cNvSpPr>
            <a:spLocks/>
          </p:cNvSpPr>
          <p:nvPr/>
        </p:nvSpPr>
        <p:spPr bwMode="auto">
          <a:xfrm>
            <a:off x="7305675" y="3309938"/>
            <a:ext cx="52388" cy="69850"/>
          </a:xfrm>
          <a:custGeom>
            <a:avLst/>
            <a:gdLst>
              <a:gd name="T0" fmla="*/ 0 w 37"/>
              <a:gd name="T1" fmla="*/ 20637 h 44"/>
              <a:gd name="T2" fmla="*/ 4248 w 37"/>
              <a:gd name="T3" fmla="*/ 39687 h 44"/>
              <a:gd name="T4" fmla="*/ 14159 w 37"/>
              <a:gd name="T5" fmla="*/ 20637 h 44"/>
              <a:gd name="T6" fmla="*/ 18407 w 37"/>
              <a:gd name="T7" fmla="*/ 30163 h 44"/>
              <a:gd name="T8" fmla="*/ 14159 w 37"/>
              <a:gd name="T9" fmla="*/ 68263 h 44"/>
              <a:gd name="T10" fmla="*/ 32566 w 37"/>
              <a:gd name="T11" fmla="*/ 61913 h 44"/>
              <a:gd name="T12" fmla="*/ 50972 w 37"/>
              <a:gd name="T13" fmla="*/ 30163 h 44"/>
              <a:gd name="T14" fmla="*/ 42477 w 37"/>
              <a:gd name="T15" fmla="*/ 6350 h 44"/>
              <a:gd name="T16" fmla="*/ 18407 w 37"/>
              <a:gd name="T17" fmla="*/ 0 h 44"/>
              <a:gd name="T18" fmla="*/ 0 w 37"/>
              <a:gd name="T19" fmla="*/ 2063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44"/>
              <a:gd name="T32" fmla="*/ 37 w 37"/>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44">
                <a:moveTo>
                  <a:pt x="0" y="13"/>
                </a:moveTo>
                <a:lnTo>
                  <a:pt x="3" y="25"/>
                </a:lnTo>
                <a:lnTo>
                  <a:pt x="10" y="13"/>
                </a:lnTo>
                <a:lnTo>
                  <a:pt x="13" y="19"/>
                </a:lnTo>
                <a:lnTo>
                  <a:pt x="10" y="43"/>
                </a:lnTo>
                <a:lnTo>
                  <a:pt x="23" y="39"/>
                </a:lnTo>
                <a:lnTo>
                  <a:pt x="36" y="19"/>
                </a:lnTo>
                <a:lnTo>
                  <a:pt x="30" y="4"/>
                </a:lnTo>
                <a:lnTo>
                  <a:pt x="13" y="0"/>
                </a:lnTo>
                <a:lnTo>
                  <a:pt x="0" y="1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398" name="Freeform 166"/>
          <p:cNvSpPr>
            <a:spLocks/>
          </p:cNvSpPr>
          <p:nvPr/>
        </p:nvSpPr>
        <p:spPr bwMode="auto">
          <a:xfrm>
            <a:off x="7305675" y="3309938"/>
            <a:ext cx="60325" cy="79375"/>
          </a:xfrm>
          <a:custGeom>
            <a:avLst/>
            <a:gdLst>
              <a:gd name="T0" fmla="*/ 0 w 43"/>
              <a:gd name="T1" fmla="*/ 23812 h 50"/>
              <a:gd name="T2" fmla="*/ 4209 w 43"/>
              <a:gd name="T3" fmla="*/ 44450 h 50"/>
              <a:gd name="T4" fmla="*/ 16835 w 43"/>
              <a:gd name="T5" fmla="*/ 23812 h 50"/>
              <a:gd name="T6" fmla="*/ 21044 w 43"/>
              <a:gd name="T7" fmla="*/ 34925 h 50"/>
              <a:gd name="T8" fmla="*/ 16835 w 43"/>
              <a:gd name="T9" fmla="*/ 77788 h 50"/>
              <a:gd name="T10" fmla="*/ 37878 w 43"/>
              <a:gd name="T11" fmla="*/ 71438 h 50"/>
              <a:gd name="T12" fmla="*/ 58922 w 43"/>
              <a:gd name="T13" fmla="*/ 34925 h 50"/>
              <a:gd name="T14" fmla="*/ 49102 w 43"/>
              <a:gd name="T15" fmla="*/ 6350 h 50"/>
              <a:gd name="T16" fmla="*/ 21044 w 43"/>
              <a:gd name="T17" fmla="*/ 0 h 50"/>
              <a:gd name="T18" fmla="*/ 0 w 43"/>
              <a:gd name="T19" fmla="*/ 23812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50"/>
              <a:gd name="T32" fmla="*/ 43 w 43"/>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50">
                <a:moveTo>
                  <a:pt x="0" y="15"/>
                </a:moveTo>
                <a:lnTo>
                  <a:pt x="3" y="28"/>
                </a:lnTo>
                <a:lnTo>
                  <a:pt x="12" y="15"/>
                </a:lnTo>
                <a:lnTo>
                  <a:pt x="15" y="22"/>
                </a:lnTo>
                <a:lnTo>
                  <a:pt x="12" y="49"/>
                </a:lnTo>
                <a:lnTo>
                  <a:pt x="27" y="45"/>
                </a:lnTo>
                <a:lnTo>
                  <a:pt x="42" y="22"/>
                </a:lnTo>
                <a:lnTo>
                  <a:pt x="35" y="4"/>
                </a:lnTo>
                <a:lnTo>
                  <a:pt x="15" y="0"/>
                </a:lnTo>
                <a:lnTo>
                  <a:pt x="0"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399" name="Freeform 167"/>
          <p:cNvSpPr>
            <a:spLocks/>
          </p:cNvSpPr>
          <p:nvPr/>
        </p:nvSpPr>
        <p:spPr bwMode="auto">
          <a:xfrm>
            <a:off x="7369175" y="3302000"/>
            <a:ext cx="47625" cy="39688"/>
          </a:xfrm>
          <a:custGeom>
            <a:avLst/>
            <a:gdLst>
              <a:gd name="T0" fmla="*/ 0 w 34"/>
              <a:gd name="T1" fmla="*/ 22225 h 25"/>
              <a:gd name="T2" fmla="*/ 14007 w 34"/>
              <a:gd name="T3" fmla="*/ 38100 h 25"/>
              <a:gd name="T4" fmla="*/ 35018 w 34"/>
              <a:gd name="T5" fmla="*/ 22225 h 25"/>
              <a:gd name="T6" fmla="*/ 46224 w 34"/>
              <a:gd name="T7" fmla="*/ 0 h 25"/>
              <a:gd name="T8" fmla="*/ 0 w 34"/>
              <a:gd name="T9" fmla="*/ 22225 h 25"/>
              <a:gd name="T10" fmla="*/ 0 60000 65536"/>
              <a:gd name="T11" fmla="*/ 0 60000 65536"/>
              <a:gd name="T12" fmla="*/ 0 60000 65536"/>
              <a:gd name="T13" fmla="*/ 0 60000 65536"/>
              <a:gd name="T14" fmla="*/ 0 60000 65536"/>
              <a:gd name="T15" fmla="*/ 0 w 34"/>
              <a:gd name="T16" fmla="*/ 0 h 25"/>
              <a:gd name="T17" fmla="*/ 34 w 34"/>
              <a:gd name="T18" fmla="*/ 25 h 25"/>
            </a:gdLst>
            <a:ahLst/>
            <a:cxnLst>
              <a:cxn ang="T10">
                <a:pos x="T0" y="T1"/>
              </a:cxn>
              <a:cxn ang="T11">
                <a:pos x="T2" y="T3"/>
              </a:cxn>
              <a:cxn ang="T12">
                <a:pos x="T4" y="T5"/>
              </a:cxn>
              <a:cxn ang="T13">
                <a:pos x="T6" y="T7"/>
              </a:cxn>
              <a:cxn ang="T14">
                <a:pos x="T8" y="T9"/>
              </a:cxn>
            </a:cxnLst>
            <a:rect l="T15" t="T16" r="T17" b="T18"/>
            <a:pathLst>
              <a:path w="34" h="25">
                <a:moveTo>
                  <a:pt x="0" y="14"/>
                </a:moveTo>
                <a:lnTo>
                  <a:pt x="10" y="24"/>
                </a:lnTo>
                <a:lnTo>
                  <a:pt x="25" y="14"/>
                </a:lnTo>
                <a:lnTo>
                  <a:pt x="33" y="0"/>
                </a:lnTo>
                <a:lnTo>
                  <a:pt x="0" y="1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00" name="Freeform 168"/>
          <p:cNvSpPr>
            <a:spLocks/>
          </p:cNvSpPr>
          <p:nvPr/>
        </p:nvSpPr>
        <p:spPr bwMode="auto">
          <a:xfrm>
            <a:off x="7369175" y="3302000"/>
            <a:ext cx="55563" cy="49213"/>
          </a:xfrm>
          <a:custGeom>
            <a:avLst/>
            <a:gdLst>
              <a:gd name="T0" fmla="*/ 0 w 40"/>
              <a:gd name="T1" fmla="*/ 28575 h 31"/>
              <a:gd name="T2" fmla="*/ 16669 w 40"/>
              <a:gd name="T3" fmla="*/ 47625 h 31"/>
              <a:gd name="T4" fmla="*/ 40283 w 40"/>
              <a:gd name="T5" fmla="*/ 28575 h 31"/>
              <a:gd name="T6" fmla="*/ 54174 w 40"/>
              <a:gd name="T7" fmla="*/ 0 h 31"/>
              <a:gd name="T8" fmla="*/ 0 w 40"/>
              <a:gd name="T9" fmla="*/ 28575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18"/>
                </a:moveTo>
                <a:lnTo>
                  <a:pt x="12" y="30"/>
                </a:lnTo>
                <a:lnTo>
                  <a:pt x="29" y="18"/>
                </a:lnTo>
                <a:lnTo>
                  <a:pt x="39" y="0"/>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01" name="Freeform 169"/>
          <p:cNvSpPr>
            <a:spLocks/>
          </p:cNvSpPr>
          <p:nvPr/>
        </p:nvSpPr>
        <p:spPr bwMode="auto">
          <a:xfrm>
            <a:off x="5062538" y="3330575"/>
            <a:ext cx="100012" cy="111125"/>
          </a:xfrm>
          <a:custGeom>
            <a:avLst/>
            <a:gdLst>
              <a:gd name="T0" fmla="*/ 0 w 70"/>
              <a:gd name="T1" fmla="*/ 46037 h 70"/>
              <a:gd name="T2" fmla="*/ 0 w 70"/>
              <a:gd name="T3" fmla="*/ 25400 h 70"/>
              <a:gd name="T4" fmla="*/ 11430 w 70"/>
              <a:gd name="T5" fmla="*/ 17462 h 70"/>
              <a:gd name="T6" fmla="*/ 40005 w 70"/>
              <a:gd name="T7" fmla="*/ 25400 h 70"/>
              <a:gd name="T8" fmla="*/ 87153 w 70"/>
              <a:gd name="T9" fmla="*/ 0 h 70"/>
              <a:gd name="T10" fmla="*/ 98583 w 70"/>
              <a:gd name="T11" fmla="*/ 30162 h 70"/>
              <a:gd name="T12" fmla="*/ 47149 w 70"/>
              <a:gd name="T13" fmla="*/ 44450 h 70"/>
              <a:gd name="T14" fmla="*/ 71437 w 70"/>
              <a:gd name="T15" fmla="*/ 74612 h 70"/>
              <a:gd name="T16" fmla="*/ 58578 w 70"/>
              <a:gd name="T17" fmla="*/ 87312 h 70"/>
              <a:gd name="T18" fmla="*/ 31432 w 70"/>
              <a:gd name="T19" fmla="*/ 109538 h 70"/>
              <a:gd name="T20" fmla="*/ 4286 w 70"/>
              <a:gd name="T21" fmla="*/ 103188 h 70"/>
              <a:gd name="T22" fmla="*/ 11430 w 70"/>
              <a:gd name="T23" fmla="*/ 46037 h 70"/>
              <a:gd name="T24" fmla="*/ 0 w 70"/>
              <a:gd name="T25" fmla="*/ 4603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70"/>
              <a:gd name="T41" fmla="*/ 70 w 70"/>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70">
                <a:moveTo>
                  <a:pt x="0" y="29"/>
                </a:moveTo>
                <a:lnTo>
                  <a:pt x="0" y="16"/>
                </a:lnTo>
                <a:lnTo>
                  <a:pt x="8" y="11"/>
                </a:lnTo>
                <a:lnTo>
                  <a:pt x="28" y="16"/>
                </a:lnTo>
                <a:lnTo>
                  <a:pt x="61" y="0"/>
                </a:lnTo>
                <a:lnTo>
                  <a:pt x="69" y="19"/>
                </a:lnTo>
                <a:lnTo>
                  <a:pt x="33" y="28"/>
                </a:lnTo>
                <a:lnTo>
                  <a:pt x="50" y="47"/>
                </a:lnTo>
                <a:lnTo>
                  <a:pt x="41" y="55"/>
                </a:lnTo>
                <a:lnTo>
                  <a:pt x="22" y="69"/>
                </a:lnTo>
                <a:lnTo>
                  <a:pt x="3" y="65"/>
                </a:lnTo>
                <a:lnTo>
                  <a:pt x="8" y="29"/>
                </a:lnTo>
                <a:lnTo>
                  <a:pt x="0" y="2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02" name="Freeform 170"/>
          <p:cNvSpPr>
            <a:spLocks/>
          </p:cNvSpPr>
          <p:nvPr/>
        </p:nvSpPr>
        <p:spPr bwMode="auto">
          <a:xfrm>
            <a:off x="5062538" y="3330575"/>
            <a:ext cx="107950" cy="120650"/>
          </a:xfrm>
          <a:custGeom>
            <a:avLst/>
            <a:gdLst>
              <a:gd name="T0" fmla="*/ 0 w 76"/>
              <a:gd name="T1" fmla="*/ 50800 h 76"/>
              <a:gd name="T2" fmla="*/ 0 w 76"/>
              <a:gd name="T3" fmla="*/ 26988 h 76"/>
              <a:gd name="T4" fmla="*/ 12784 w 76"/>
              <a:gd name="T5" fmla="*/ 19050 h 76"/>
              <a:gd name="T6" fmla="*/ 42612 w 76"/>
              <a:gd name="T7" fmla="*/ 26988 h 76"/>
              <a:gd name="T8" fmla="*/ 93746 w 76"/>
              <a:gd name="T9" fmla="*/ 0 h 76"/>
              <a:gd name="T10" fmla="*/ 106530 w 76"/>
              <a:gd name="T11" fmla="*/ 33337 h 76"/>
              <a:gd name="T12" fmla="*/ 51134 w 76"/>
              <a:gd name="T13" fmla="*/ 47625 h 76"/>
              <a:gd name="T14" fmla="*/ 76701 w 76"/>
              <a:gd name="T15" fmla="*/ 80962 h 76"/>
              <a:gd name="T16" fmla="*/ 63918 w 76"/>
              <a:gd name="T17" fmla="*/ 95250 h 76"/>
              <a:gd name="T18" fmla="*/ 34089 w 76"/>
              <a:gd name="T19" fmla="*/ 119063 h 76"/>
              <a:gd name="T20" fmla="*/ 4261 w 76"/>
              <a:gd name="T21" fmla="*/ 112713 h 76"/>
              <a:gd name="T22" fmla="*/ 12784 w 76"/>
              <a:gd name="T23" fmla="*/ 50800 h 76"/>
              <a:gd name="T24" fmla="*/ 0 w 76"/>
              <a:gd name="T25" fmla="*/ 5080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76"/>
              <a:gd name="T41" fmla="*/ 76 w 76"/>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76">
                <a:moveTo>
                  <a:pt x="0" y="32"/>
                </a:moveTo>
                <a:lnTo>
                  <a:pt x="0" y="17"/>
                </a:lnTo>
                <a:lnTo>
                  <a:pt x="9" y="12"/>
                </a:lnTo>
                <a:lnTo>
                  <a:pt x="30" y="17"/>
                </a:lnTo>
                <a:lnTo>
                  <a:pt x="66" y="0"/>
                </a:lnTo>
                <a:lnTo>
                  <a:pt x="75" y="21"/>
                </a:lnTo>
                <a:lnTo>
                  <a:pt x="36" y="30"/>
                </a:lnTo>
                <a:lnTo>
                  <a:pt x="54" y="51"/>
                </a:lnTo>
                <a:lnTo>
                  <a:pt x="45" y="60"/>
                </a:lnTo>
                <a:lnTo>
                  <a:pt x="24" y="75"/>
                </a:lnTo>
                <a:lnTo>
                  <a:pt x="3" y="71"/>
                </a:lnTo>
                <a:lnTo>
                  <a:pt x="9" y="32"/>
                </a:lnTo>
                <a:lnTo>
                  <a:pt x="0" y="3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03" name="Freeform 171"/>
          <p:cNvSpPr>
            <a:spLocks/>
          </p:cNvSpPr>
          <p:nvPr/>
        </p:nvSpPr>
        <p:spPr bwMode="auto">
          <a:xfrm>
            <a:off x="7181850" y="3032125"/>
            <a:ext cx="141288" cy="157163"/>
          </a:xfrm>
          <a:custGeom>
            <a:avLst/>
            <a:gdLst>
              <a:gd name="T0" fmla="*/ 0 w 100"/>
              <a:gd name="T1" fmla="*/ 93663 h 99"/>
              <a:gd name="T2" fmla="*/ 24019 w 100"/>
              <a:gd name="T3" fmla="*/ 101600 h 99"/>
              <a:gd name="T4" fmla="*/ 8477 w 100"/>
              <a:gd name="T5" fmla="*/ 146050 h 99"/>
              <a:gd name="T6" fmla="*/ 48038 w 100"/>
              <a:gd name="T7" fmla="*/ 155575 h 99"/>
              <a:gd name="T8" fmla="*/ 87599 w 100"/>
              <a:gd name="T9" fmla="*/ 128588 h 99"/>
              <a:gd name="T10" fmla="*/ 67818 w 100"/>
              <a:gd name="T11" fmla="*/ 93663 h 99"/>
              <a:gd name="T12" fmla="*/ 120095 w 100"/>
              <a:gd name="T13" fmla="*/ 61913 h 99"/>
              <a:gd name="T14" fmla="*/ 139875 w 100"/>
              <a:gd name="T15" fmla="*/ 17463 h 99"/>
              <a:gd name="T16" fmla="*/ 135636 w 100"/>
              <a:gd name="T17" fmla="*/ 12700 h 99"/>
              <a:gd name="T18" fmla="*/ 128572 w 100"/>
              <a:gd name="T19" fmla="*/ 0 h 99"/>
              <a:gd name="T20" fmla="*/ 83360 w 100"/>
              <a:gd name="T21" fmla="*/ 30163 h 99"/>
              <a:gd name="T22" fmla="*/ 83360 w 100"/>
              <a:gd name="T23" fmla="*/ 42863 h 99"/>
              <a:gd name="T24" fmla="*/ 56515 w 100"/>
              <a:gd name="T25" fmla="*/ 42863 h 99"/>
              <a:gd name="T26" fmla="*/ 0 w 100"/>
              <a:gd name="T27" fmla="*/ 93663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99"/>
              <a:gd name="T44" fmla="*/ 100 w 100"/>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99">
                <a:moveTo>
                  <a:pt x="0" y="59"/>
                </a:moveTo>
                <a:lnTo>
                  <a:pt x="17" y="64"/>
                </a:lnTo>
                <a:lnTo>
                  <a:pt x="6" y="92"/>
                </a:lnTo>
                <a:lnTo>
                  <a:pt x="34" y="98"/>
                </a:lnTo>
                <a:lnTo>
                  <a:pt x="62" y="81"/>
                </a:lnTo>
                <a:lnTo>
                  <a:pt x="48" y="59"/>
                </a:lnTo>
                <a:lnTo>
                  <a:pt x="85" y="39"/>
                </a:lnTo>
                <a:lnTo>
                  <a:pt x="99" y="11"/>
                </a:lnTo>
                <a:lnTo>
                  <a:pt x="96" y="8"/>
                </a:lnTo>
                <a:lnTo>
                  <a:pt x="91" y="0"/>
                </a:lnTo>
                <a:lnTo>
                  <a:pt x="59" y="19"/>
                </a:lnTo>
                <a:lnTo>
                  <a:pt x="59" y="27"/>
                </a:lnTo>
                <a:lnTo>
                  <a:pt x="40" y="27"/>
                </a:lnTo>
                <a:lnTo>
                  <a:pt x="0" y="5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04" name="Freeform 172"/>
          <p:cNvSpPr>
            <a:spLocks/>
          </p:cNvSpPr>
          <p:nvPr/>
        </p:nvSpPr>
        <p:spPr bwMode="auto">
          <a:xfrm>
            <a:off x="7181850" y="3032125"/>
            <a:ext cx="150813" cy="166688"/>
          </a:xfrm>
          <a:custGeom>
            <a:avLst/>
            <a:gdLst>
              <a:gd name="T0" fmla="*/ 0 w 106"/>
              <a:gd name="T1" fmla="*/ 100013 h 105"/>
              <a:gd name="T2" fmla="*/ 25610 w 106"/>
              <a:gd name="T3" fmla="*/ 107950 h 105"/>
              <a:gd name="T4" fmla="*/ 8537 w 106"/>
              <a:gd name="T5" fmla="*/ 155575 h 105"/>
              <a:gd name="T6" fmla="*/ 51220 w 106"/>
              <a:gd name="T7" fmla="*/ 165100 h 105"/>
              <a:gd name="T8" fmla="*/ 93902 w 106"/>
              <a:gd name="T9" fmla="*/ 136525 h 105"/>
              <a:gd name="T10" fmla="*/ 72561 w 106"/>
              <a:gd name="T11" fmla="*/ 100013 h 105"/>
              <a:gd name="T12" fmla="*/ 128049 w 106"/>
              <a:gd name="T13" fmla="*/ 65088 h 105"/>
              <a:gd name="T14" fmla="*/ 149390 w 106"/>
              <a:gd name="T15" fmla="*/ 19050 h 105"/>
              <a:gd name="T16" fmla="*/ 145122 w 106"/>
              <a:gd name="T17" fmla="*/ 14288 h 105"/>
              <a:gd name="T18" fmla="*/ 136585 w 106"/>
              <a:gd name="T19" fmla="*/ 0 h 105"/>
              <a:gd name="T20" fmla="*/ 89634 w 106"/>
              <a:gd name="T21" fmla="*/ 31750 h 105"/>
              <a:gd name="T22" fmla="*/ 89634 w 106"/>
              <a:gd name="T23" fmla="*/ 46038 h 105"/>
              <a:gd name="T24" fmla="*/ 59756 w 106"/>
              <a:gd name="T25" fmla="*/ 46038 h 105"/>
              <a:gd name="T26" fmla="*/ 0 w 106"/>
              <a:gd name="T27" fmla="*/ 10001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105"/>
              <a:gd name="T44" fmla="*/ 106 w 106"/>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105">
                <a:moveTo>
                  <a:pt x="0" y="63"/>
                </a:moveTo>
                <a:lnTo>
                  <a:pt x="18" y="68"/>
                </a:lnTo>
                <a:lnTo>
                  <a:pt x="6" y="98"/>
                </a:lnTo>
                <a:lnTo>
                  <a:pt x="36" y="104"/>
                </a:lnTo>
                <a:lnTo>
                  <a:pt x="66" y="86"/>
                </a:lnTo>
                <a:lnTo>
                  <a:pt x="51" y="63"/>
                </a:lnTo>
                <a:lnTo>
                  <a:pt x="90" y="41"/>
                </a:lnTo>
                <a:lnTo>
                  <a:pt x="105" y="12"/>
                </a:lnTo>
                <a:lnTo>
                  <a:pt x="102" y="9"/>
                </a:lnTo>
                <a:lnTo>
                  <a:pt x="96" y="0"/>
                </a:lnTo>
                <a:lnTo>
                  <a:pt x="63" y="20"/>
                </a:lnTo>
                <a:lnTo>
                  <a:pt x="63" y="29"/>
                </a:lnTo>
                <a:lnTo>
                  <a:pt x="42" y="29"/>
                </a:lnTo>
                <a:lnTo>
                  <a:pt x="0" y="6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05" name="Freeform 173"/>
          <p:cNvSpPr>
            <a:spLocks/>
          </p:cNvSpPr>
          <p:nvPr/>
        </p:nvSpPr>
        <p:spPr bwMode="auto">
          <a:xfrm>
            <a:off x="5345113" y="3425825"/>
            <a:ext cx="33337" cy="39688"/>
          </a:xfrm>
          <a:custGeom>
            <a:avLst/>
            <a:gdLst>
              <a:gd name="T0" fmla="*/ 0 w 23"/>
              <a:gd name="T1" fmla="*/ 19050 h 25"/>
              <a:gd name="T2" fmla="*/ 24640 w 23"/>
              <a:gd name="T3" fmla="*/ 0 h 25"/>
              <a:gd name="T4" fmla="*/ 31888 w 23"/>
              <a:gd name="T5" fmla="*/ 38100 h 25"/>
              <a:gd name="T6" fmla="*/ 0 w 23"/>
              <a:gd name="T7" fmla="*/ 1905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12"/>
                </a:moveTo>
                <a:lnTo>
                  <a:pt x="17" y="0"/>
                </a:lnTo>
                <a:lnTo>
                  <a:pt x="22" y="24"/>
                </a:lnTo>
                <a:lnTo>
                  <a:pt x="0" y="1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06" name="Freeform 174"/>
          <p:cNvSpPr>
            <a:spLocks/>
          </p:cNvSpPr>
          <p:nvPr/>
        </p:nvSpPr>
        <p:spPr bwMode="auto">
          <a:xfrm>
            <a:off x="5345113" y="3425825"/>
            <a:ext cx="41275" cy="49213"/>
          </a:xfrm>
          <a:custGeom>
            <a:avLst/>
            <a:gdLst>
              <a:gd name="T0" fmla="*/ 0 w 29"/>
              <a:gd name="T1" fmla="*/ 23813 h 31"/>
              <a:gd name="T2" fmla="*/ 29889 w 29"/>
              <a:gd name="T3" fmla="*/ 0 h 31"/>
              <a:gd name="T4" fmla="*/ 39852 w 29"/>
              <a:gd name="T5" fmla="*/ 47625 h 31"/>
              <a:gd name="T6" fmla="*/ 0 w 29"/>
              <a:gd name="T7" fmla="*/ 23813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0" y="15"/>
                </a:moveTo>
                <a:lnTo>
                  <a:pt x="21" y="0"/>
                </a:lnTo>
                <a:lnTo>
                  <a:pt x="28" y="30"/>
                </a:lnTo>
                <a:lnTo>
                  <a:pt x="0"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07" name="Freeform 175"/>
          <p:cNvSpPr>
            <a:spLocks/>
          </p:cNvSpPr>
          <p:nvPr/>
        </p:nvSpPr>
        <p:spPr bwMode="auto">
          <a:xfrm>
            <a:off x="6610350" y="3643313"/>
            <a:ext cx="160338" cy="214312"/>
          </a:xfrm>
          <a:custGeom>
            <a:avLst/>
            <a:gdLst>
              <a:gd name="T0" fmla="*/ 0 w 114"/>
              <a:gd name="T1" fmla="*/ 46037 h 135"/>
              <a:gd name="T2" fmla="*/ 19691 w 114"/>
              <a:gd name="T3" fmla="*/ 73025 h 135"/>
              <a:gd name="T4" fmla="*/ 15471 w 114"/>
              <a:gd name="T5" fmla="*/ 127000 h 135"/>
              <a:gd name="T6" fmla="*/ 71730 w 114"/>
              <a:gd name="T7" fmla="*/ 107950 h 135"/>
              <a:gd name="T8" fmla="*/ 95640 w 114"/>
              <a:gd name="T9" fmla="*/ 127000 h 135"/>
              <a:gd name="T10" fmla="*/ 119550 w 114"/>
              <a:gd name="T11" fmla="*/ 180975 h 135"/>
              <a:gd name="T12" fmla="*/ 111111 w 114"/>
              <a:gd name="T13" fmla="*/ 212725 h 135"/>
              <a:gd name="T14" fmla="*/ 158932 w 114"/>
              <a:gd name="T15" fmla="*/ 203200 h 135"/>
              <a:gd name="T16" fmla="*/ 136428 w 114"/>
              <a:gd name="T17" fmla="*/ 134937 h 135"/>
              <a:gd name="T18" fmla="*/ 84388 w 114"/>
              <a:gd name="T19" fmla="*/ 82550 h 135"/>
              <a:gd name="T20" fmla="*/ 95640 w 114"/>
              <a:gd name="T21" fmla="*/ 53975 h 135"/>
              <a:gd name="T22" fmla="*/ 67511 w 114"/>
              <a:gd name="T23" fmla="*/ 41275 h 135"/>
              <a:gd name="T24" fmla="*/ 39381 w 114"/>
              <a:gd name="T25" fmla="*/ 0 h 135"/>
              <a:gd name="T26" fmla="*/ 32349 w 114"/>
              <a:gd name="T27" fmla="*/ 0 h 135"/>
              <a:gd name="T28" fmla="*/ 32349 w 114"/>
              <a:gd name="T29" fmla="*/ 26987 h 135"/>
              <a:gd name="T30" fmla="*/ 19691 w 114"/>
              <a:gd name="T31" fmla="*/ 17462 h 135"/>
              <a:gd name="T32" fmla="*/ 0 w 114"/>
              <a:gd name="T33" fmla="*/ 46037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35"/>
              <a:gd name="T53" fmla="*/ 114 w 114"/>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35">
                <a:moveTo>
                  <a:pt x="0" y="29"/>
                </a:moveTo>
                <a:lnTo>
                  <a:pt x="14" y="46"/>
                </a:lnTo>
                <a:lnTo>
                  <a:pt x="11" y="80"/>
                </a:lnTo>
                <a:lnTo>
                  <a:pt x="51" y="68"/>
                </a:lnTo>
                <a:lnTo>
                  <a:pt x="68" y="80"/>
                </a:lnTo>
                <a:lnTo>
                  <a:pt x="85" y="114"/>
                </a:lnTo>
                <a:lnTo>
                  <a:pt x="79" y="134"/>
                </a:lnTo>
                <a:lnTo>
                  <a:pt x="113" y="128"/>
                </a:lnTo>
                <a:lnTo>
                  <a:pt x="97" y="85"/>
                </a:lnTo>
                <a:lnTo>
                  <a:pt x="60" y="52"/>
                </a:lnTo>
                <a:lnTo>
                  <a:pt x="68" y="34"/>
                </a:lnTo>
                <a:lnTo>
                  <a:pt x="48" y="26"/>
                </a:lnTo>
                <a:lnTo>
                  <a:pt x="28" y="0"/>
                </a:lnTo>
                <a:lnTo>
                  <a:pt x="23" y="0"/>
                </a:lnTo>
                <a:lnTo>
                  <a:pt x="23" y="17"/>
                </a:lnTo>
                <a:lnTo>
                  <a:pt x="14" y="11"/>
                </a:lnTo>
                <a:lnTo>
                  <a:pt x="0" y="2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08" name="Freeform 176"/>
          <p:cNvSpPr>
            <a:spLocks/>
          </p:cNvSpPr>
          <p:nvPr/>
        </p:nvSpPr>
        <p:spPr bwMode="auto">
          <a:xfrm>
            <a:off x="6610350" y="3643313"/>
            <a:ext cx="168275" cy="223837"/>
          </a:xfrm>
          <a:custGeom>
            <a:avLst/>
            <a:gdLst>
              <a:gd name="T0" fmla="*/ 0 w 120"/>
              <a:gd name="T1" fmla="*/ 47625 h 141"/>
              <a:gd name="T2" fmla="*/ 21034 w 120"/>
              <a:gd name="T3" fmla="*/ 76200 h 141"/>
              <a:gd name="T4" fmla="*/ 16828 w 120"/>
              <a:gd name="T5" fmla="*/ 133350 h 141"/>
              <a:gd name="T6" fmla="*/ 75724 w 120"/>
              <a:gd name="T7" fmla="*/ 112712 h 141"/>
              <a:gd name="T8" fmla="*/ 100965 w 120"/>
              <a:gd name="T9" fmla="*/ 133350 h 141"/>
              <a:gd name="T10" fmla="*/ 126206 w 120"/>
              <a:gd name="T11" fmla="*/ 188912 h 141"/>
              <a:gd name="T12" fmla="*/ 116390 w 120"/>
              <a:gd name="T13" fmla="*/ 222250 h 141"/>
              <a:gd name="T14" fmla="*/ 166873 w 120"/>
              <a:gd name="T15" fmla="*/ 212725 h 141"/>
              <a:gd name="T16" fmla="*/ 143034 w 120"/>
              <a:gd name="T17" fmla="*/ 141287 h 141"/>
              <a:gd name="T18" fmla="*/ 88344 w 120"/>
              <a:gd name="T19" fmla="*/ 85725 h 141"/>
              <a:gd name="T20" fmla="*/ 100965 w 120"/>
              <a:gd name="T21" fmla="*/ 55562 h 141"/>
              <a:gd name="T22" fmla="*/ 71517 w 120"/>
              <a:gd name="T23" fmla="*/ 42862 h 141"/>
              <a:gd name="T24" fmla="*/ 42069 w 120"/>
              <a:gd name="T25" fmla="*/ 0 h 141"/>
              <a:gd name="T26" fmla="*/ 33655 w 120"/>
              <a:gd name="T27" fmla="*/ 0 h 141"/>
              <a:gd name="T28" fmla="*/ 33655 w 120"/>
              <a:gd name="T29" fmla="*/ 28575 h 141"/>
              <a:gd name="T30" fmla="*/ 21034 w 120"/>
              <a:gd name="T31" fmla="*/ 19050 h 141"/>
              <a:gd name="T32" fmla="*/ 0 w 120"/>
              <a:gd name="T33" fmla="*/ 47625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41"/>
              <a:gd name="T53" fmla="*/ 120 w 120"/>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41">
                <a:moveTo>
                  <a:pt x="0" y="30"/>
                </a:moveTo>
                <a:lnTo>
                  <a:pt x="15" y="48"/>
                </a:lnTo>
                <a:lnTo>
                  <a:pt x="12" y="84"/>
                </a:lnTo>
                <a:lnTo>
                  <a:pt x="54" y="71"/>
                </a:lnTo>
                <a:lnTo>
                  <a:pt x="72" y="84"/>
                </a:lnTo>
                <a:lnTo>
                  <a:pt x="90" y="119"/>
                </a:lnTo>
                <a:lnTo>
                  <a:pt x="83" y="140"/>
                </a:lnTo>
                <a:lnTo>
                  <a:pt x="119" y="134"/>
                </a:lnTo>
                <a:lnTo>
                  <a:pt x="102" y="89"/>
                </a:lnTo>
                <a:lnTo>
                  <a:pt x="63" y="54"/>
                </a:lnTo>
                <a:lnTo>
                  <a:pt x="72" y="35"/>
                </a:lnTo>
                <a:lnTo>
                  <a:pt x="51" y="27"/>
                </a:lnTo>
                <a:lnTo>
                  <a:pt x="30" y="0"/>
                </a:lnTo>
                <a:lnTo>
                  <a:pt x="24" y="0"/>
                </a:lnTo>
                <a:lnTo>
                  <a:pt x="24" y="18"/>
                </a:lnTo>
                <a:lnTo>
                  <a:pt x="15" y="12"/>
                </a:lnTo>
                <a:lnTo>
                  <a:pt x="0" y="3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09" name="Freeform 177"/>
          <p:cNvSpPr>
            <a:spLocks/>
          </p:cNvSpPr>
          <p:nvPr/>
        </p:nvSpPr>
        <p:spPr bwMode="auto">
          <a:xfrm>
            <a:off x="5067300" y="3287713"/>
            <a:ext cx="34925" cy="38100"/>
          </a:xfrm>
          <a:custGeom>
            <a:avLst/>
            <a:gdLst>
              <a:gd name="T0" fmla="*/ 0 w 25"/>
              <a:gd name="T1" fmla="*/ 36513 h 24"/>
              <a:gd name="T2" fmla="*/ 9779 w 25"/>
              <a:gd name="T3" fmla="*/ 36513 h 24"/>
              <a:gd name="T4" fmla="*/ 33528 w 25"/>
              <a:gd name="T5" fmla="*/ 11112 h 24"/>
              <a:gd name="T6" fmla="*/ 19558 w 25"/>
              <a:gd name="T7" fmla="*/ 0 h 24"/>
              <a:gd name="T8" fmla="*/ 0 w 25"/>
              <a:gd name="T9" fmla="*/ 36513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0" y="23"/>
                </a:moveTo>
                <a:lnTo>
                  <a:pt x="7" y="23"/>
                </a:lnTo>
                <a:lnTo>
                  <a:pt x="24" y="7"/>
                </a:lnTo>
                <a:lnTo>
                  <a:pt x="14" y="0"/>
                </a:lnTo>
                <a:lnTo>
                  <a:pt x="0" y="2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10" name="Freeform 178"/>
          <p:cNvSpPr>
            <a:spLocks/>
          </p:cNvSpPr>
          <p:nvPr/>
        </p:nvSpPr>
        <p:spPr bwMode="auto">
          <a:xfrm>
            <a:off x="5067300" y="3287713"/>
            <a:ext cx="44450" cy="47625"/>
          </a:xfrm>
          <a:custGeom>
            <a:avLst/>
            <a:gdLst>
              <a:gd name="T0" fmla="*/ 0 w 31"/>
              <a:gd name="T1" fmla="*/ 46038 h 30"/>
              <a:gd name="T2" fmla="*/ 12905 w 31"/>
              <a:gd name="T3" fmla="*/ 46038 h 30"/>
              <a:gd name="T4" fmla="*/ 43016 w 31"/>
              <a:gd name="T5" fmla="*/ 14288 h 30"/>
              <a:gd name="T6" fmla="*/ 25810 w 31"/>
              <a:gd name="T7" fmla="*/ 0 h 30"/>
              <a:gd name="T8" fmla="*/ 0 w 31"/>
              <a:gd name="T9" fmla="*/ 46038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29"/>
                </a:moveTo>
                <a:lnTo>
                  <a:pt x="9" y="29"/>
                </a:lnTo>
                <a:lnTo>
                  <a:pt x="30" y="9"/>
                </a:lnTo>
                <a:lnTo>
                  <a:pt x="18" y="0"/>
                </a:lnTo>
                <a:lnTo>
                  <a:pt x="0" y="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11" name="Freeform 179"/>
          <p:cNvSpPr>
            <a:spLocks/>
          </p:cNvSpPr>
          <p:nvPr/>
        </p:nvSpPr>
        <p:spPr bwMode="auto">
          <a:xfrm>
            <a:off x="4460875" y="3333750"/>
            <a:ext cx="368300" cy="381000"/>
          </a:xfrm>
          <a:custGeom>
            <a:avLst/>
            <a:gdLst>
              <a:gd name="T0" fmla="*/ 0 w 261"/>
              <a:gd name="T1" fmla="*/ 200025 h 240"/>
              <a:gd name="T2" fmla="*/ 4233 w 261"/>
              <a:gd name="T3" fmla="*/ 84138 h 240"/>
              <a:gd name="T4" fmla="*/ 45156 w 261"/>
              <a:gd name="T5" fmla="*/ 0 h 240"/>
              <a:gd name="T6" fmla="*/ 136878 w 261"/>
              <a:gd name="T7" fmla="*/ 23813 h 240"/>
              <a:gd name="T8" fmla="*/ 148167 w 261"/>
              <a:gd name="T9" fmla="*/ 46038 h 240"/>
              <a:gd name="T10" fmla="*/ 217311 w 261"/>
              <a:gd name="T11" fmla="*/ 84138 h 240"/>
              <a:gd name="T12" fmla="*/ 242711 w 261"/>
              <a:gd name="T13" fmla="*/ 69850 h 240"/>
              <a:gd name="T14" fmla="*/ 248356 w 261"/>
              <a:gd name="T15" fmla="*/ 33338 h 240"/>
              <a:gd name="T16" fmla="*/ 269522 w 261"/>
              <a:gd name="T17" fmla="*/ 11113 h 240"/>
              <a:gd name="T18" fmla="*/ 366889 w 261"/>
              <a:gd name="T19" fmla="*/ 42863 h 240"/>
              <a:gd name="T20" fmla="*/ 349955 w 261"/>
              <a:gd name="T21" fmla="*/ 90488 h 240"/>
              <a:gd name="T22" fmla="*/ 366889 w 261"/>
              <a:gd name="T23" fmla="*/ 309563 h 240"/>
              <a:gd name="T24" fmla="*/ 366889 w 261"/>
              <a:gd name="T25" fmla="*/ 361950 h 240"/>
              <a:gd name="T26" fmla="*/ 341489 w 261"/>
              <a:gd name="T27" fmla="*/ 365125 h 240"/>
              <a:gd name="T28" fmla="*/ 341489 w 261"/>
              <a:gd name="T29" fmla="*/ 379413 h 240"/>
              <a:gd name="T30" fmla="*/ 156633 w 261"/>
              <a:gd name="T31" fmla="*/ 279400 h 240"/>
              <a:gd name="T32" fmla="*/ 132644 w 261"/>
              <a:gd name="T33" fmla="*/ 284163 h 240"/>
              <a:gd name="T34" fmla="*/ 57856 w 261"/>
              <a:gd name="T35" fmla="*/ 274638 h 240"/>
              <a:gd name="T36" fmla="*/ 0 w 261"/>
              <a:gd name="T37" fmla="*/ 200025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1"/>
              <a:gd name="T58" fmla="*/ 0 h 240"/>
              <a:gd name="T59" fmla="*/ 261 w 261"/>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1" h="240">
                <a:moveTo>
                  <a:pt x="0" y="126"/>
                </a:moveTo>
                <a:lnTo>
                  <a:pt x="3" y="53"/>
                </a:lnTo>
                <a:lnTo>
                  <a:pt x="32" y="0"/>
                </a:lnTo>
                <a:lnTo>
                  <a:pt x="97" y="15"/>
                </a:lnTo>
                <a:lnTo>
                  <a:pt x="105" y="29"/>
                </a:lnTo>
                <a:lnTo>
                  <a:pt x="154" y="53"/>
                </a:lnTo>
                <a:lnTo>
                  <a:pt x="172" y="44"/>
                </a:lnTo>
                <a:lnTo>
                  <a:pt x="176" y="21"/>
                </a:lnTo>
                <a:lnTo>
                  <a:pt x="191" y="7"/>
                </a:lnTo>
                <a:lnTo>
                  <a:pt x="260" y="27"/>
                </a:lnTo>
                <a:lnTo>
                  <a:pt x="248" y="57"/>
                </a:lnTo>
                <a:lnTo>
                  <a:pt x="260" y="195"/>
                </a:lnTo>
                <a:lnTo>
                  <a:pt x="260" y="228"/>
                </a:lnTo>
                <a:lnTo>
                  <a:pt x="242" y="230"/>
                </a:lnTo>
                <a:lnTo>
                  <a:pt x="242" y="239"/>
                </a:lnTo>
                <a:lnTo>
                  <a:pt x="111" y="176"/>
                </a:lnTo>
                <a:lnTo>
                  <a:pt x="94" y="179"/>
                </a:lnTo>
                <a:lnTo>
                  <a:pt x="41" y="173"/>
                </a:lnTo>
                <a:lnTo>
                  <a:pt x="0" y="12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12" name="Freeform 180"/>
          <p:cNvSpPr>
            <a:spLocks/>
          </p:cNvSpPr>
          <p:nvPr/>
        </p:nvSpPr>
        <p:spPr bwMode="auto">
          <a:xfrm>
            <a:off x="4460875" y="3333750"/>
            <a:ext cx="376238" cy="390525"/>
          </a:xfrm>
          <a:custGeom>
            <a:avLst/>
            <a:gdLst>
              <a:gd name="T0" fmla="*/ 0 w 267"/>
              <a:gd name="T1" fmla="*/ 204788 h 246"/>
              <a:gd name="T2" fmla="*/ 4227 w 267"/>
              <a:gd name="T3" fmla="*/ 85725 h 246"/>
              <a:gd name="T4" fmla="*/ 46501 w 267"/>
              <a:gd name="T5" fmla="*/ 0 h 246"/>
              <a:gd name="T6" fmla="*/ 139504 w 267"/>
              <a:gd name="T7" fmla="*/ 23813 h 246"/>
              <a:gd name="T8" fmla="*/ 150777 w 267"/>
              <a:gd name="T9" fmla="*/ 47625 h 246"/>
              <a:gd name="T10" fmla="*/ 222643 w 267"/>
              <a:gd name="T11" fmla="*/ 85725 h 246"/>
              <a:gd name="T12" fmla="*/ 248007 w 267"/>
              <a:gd name="T13" fmla="*/ 71438 h 246"/>
              <a:gd name="T14" fmla="*/ 253644 w 267"/>
              <a:gd name="T15" fmla="*/ 34925 h 246"/>
              <a:gd name="T16" fmla="*/ 274781 w 267"/>
              <a:gd name="T17" fmla="*/ 11113 h 246"/>
              <a:gd name="T18" fmla="*/ 374829 w 267"/>
              <a:gd name="T19" fmla="*/ 44450 h 246"/>
              <a:gd name="T20" fmla="*/ 357919 w 267"/>
              <a:gd name="T21" fmla="*/ 92075 h 246"/>
              <a:gd name="T22" fmla="*/ 374829 w 267"/>
              <a:gd name="T23" fmla="*/ 317500 h 246"/>
              <a:gd name="T24" fmla="*/ 374829 w 267"/>
              <a:gd name="T25" fmla="*/ 371475 h 246"/>
              <a:gd name="T26" fmla="*/ 349464 w 267"/>
              <a:gd name="T27" fmla="*/ 374650 h 246"/>
              <a:gd name="T28" fmla="*/ 349464 w 267"/>
              <a:gd name="T29" fmla="*/ 388938 h 246"/>
              <a:gd name="T30" fmla="*/ 160641 w 267"/>
              <a:gd name="T31" fmla="*/ 285750 h 246"/>
              <a:gd name="T32" fmla="*/ 135277 w 267"/>
              <a:gd name="T33" fmla="*/ 290513 h 246"/>
              <a:gd name="T34" fmla="*/ 59184 w 267"/>
              <a:gd name="T35" fmla="*/ 280988 h 246"/>
              <a:gd name="T36" fmla="*/ 0 w 267"/>
              <a:gd name="T37" fmla="*/ 204788 h 2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46"/>
              <a:gd name="T59" fmla="*/ 267 w 267"/>
              <a:gd name="T60" fmla="*/ 246 h 2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46">
                <a:moveTo>
                  <a:pt x="0" y="129"/>
                </a:moveTo>
                <a:lnTo>
                  <a:pt x="3" y="54"/>
                </a:lnTo>
                <a:lnTo>
                  <a:pt x="33" y="0"/>
                </a:lnTo>
                <a:lnTo>
                  <a:pt x="99" y="15"/>
                </a:lnTo>
                <a:lnTo>
                  <a:pt x="107" y="30"/>
                </a:lnTo>
                <a:lnTo>
                  <a:pt x="158" y="54"/>
                </a:lnTo>
                <a:lnTo>
                  <a:pt x="176" y="45"/>
                </a:lnTo>
                <a:lnTo>
                  <a:pt x="180" y="22"/>
                </a:lnTo>
                <a:lnTo>
                  <a:pt x="195" y="7"/>
                </a:lnTo>
                <a:lnTo>
                  <a:pt x="266" y="28"/>
                </a:lnTo>
                <a:lnTo>
                  <a:pt x="254" y="58"/>
                </a:lnTo>
                <a:lnTo>
                  <a:pt x="266" y="200"/>
                </a:lnTo>
                <a:lnTo>
                  <a:pt x="266" y="234"/>
                </a:lnTo>
                <a:lnTo>
                  <a:pt x="248" y="236"/>
                </a:lnTo>
                <a:lnTo>
                  <a:pt x="248" y="245"/>
                </a:lnTo>
                <a:lnTo>
                  <a:pt x="114" y="180"/>
                </a:lnTo>
                <a:lnTo>
                  <a:pt x="96" y="183"/>
                </a:lnTo>
                <a:lnTo>
                  <a:pt x="42" y="177"/>
                </a:lnTo>
                <a:lnTo>
                  <a:pt x="0" y="1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13" name="Freeform 181"/>
          <p:cNvSpPr>
            <a:spLocks/>
          </p:cNvSpPr>
          <p:nvPr/>
        </p:nvSpPr>
        <p:spPr bwMode="auto">
          <a:xfrm>
            <a:off x="5257800" y="4572000"/>
            <a:ext cx="165100" cy="361950"/>
          </a:xfrm>
          <a:custGeom>
            <a:avLst/>
            <a:gdLst>
              <a:gd name="T0" fmla="*/ 0 w 117"/>
              <a:gd name="T1" fmla="*/ 258763 h 228"/>
              <a:gd name="T2" fmla="*/ 19756 w 117"/>
              <a:gd name="T3" fmla="*/ 331788 h 228"/>
              <a:gd name="T4" fmla="*/ 47978 w 117"/>
              <a:gd name="T5" fmla="*/ 360363 h 228"/>
              <a:gd name="T6" fmla="*/ 95956 w 117"/>
              <a:gd name="T7" fmla="*/ 331788 h 228"/>
              <a:gd name="T8" fmla="*/ 150989 w 117"/>
              <a:gd name="T9" fmla="*/ 87313 h 228"/>
              <a:gd name="T10" fmla="*/ 163689 w 117"/>
              <a:gd name="T11" fmla="*/ 96837 h 228"/>
              <a:gd name="T12" fmla="*/ 131233 w 117"/>
              <a:gd name="T13" fmla="*/ 0 h 228"/>
              <a:gd name="T14" fmla="*/ 107244 w 117"/>
              <a:gd name="T15" fmla="*/ 39688 h 228"/>
              <a:gd name="T16" fmla="*/ 107244 w 117"/>
              <a:gd name="T17" fmla="*/ 63500 h 228"/>
              <a:gd name="T18" fmla="*/ 70556 w 117"/>
              <a:gd name="T19" fmla="*/ 96837 h 228"/>
              <a:gd name="T20" fmla="*/ 32456 w 117"/>
              <a:gd name="T21" fmla="*/ 109538 h 228"/>
              <a:gd name="T22" fmla="*/ 19756 w 117"/>
              <a:gd name="T23" fmla="*/ 142875 h 228"/>
              <a:gd name="T24" fmla="*/ 32456 w 117"/>
              <a:gd name="T25" fmla="*/ 203200 h 228"/>
              <a:gd name="T26" fmla="*/ 0 w 117"/>
              <a:gd name="T27" fmla="*/ 258763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
              <a:gd name="T43" fmla="*/ 0 h 228"/>
              <a:gd name="T44" fmla="*/ 117 w 117"/>
              <a:gd name="T45" fmla="*/ 228 h 2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 h="228">
                <a:moveTo>
                  <a:pt x="0" y="163"/>
                </a:moveTo>
                <a:lnTo>
                  <a:pt x="14" y="209"/>
                </a:lnTo>
                <a:lnTo>
                  <a:pt x="34" y="227"/>
                </a:lnTo>
                <a:lnTo>
                  <a:pt x="68" y="209"/>
                </a:lnTo>
                <a:lnTo>
                  <a:pt x="107" y="55"/>
                </a:lnTo>
                <a:lnTo>
                  <a:pt x="116" y="61"/>
                </a:lnTo>
                <a:lnTo>
                  <a:pt x="93" y="0"/>
                </a:lnTo>
                <a:lnTo>
                  <a:pt x="76" y="25"/>
                </a:lnTo>
                <a:lnTo>
                  <a:pt x="76" y="40"/>
                </a:lnTo>
                <a:lnTo>
                  <a:pt x="50" y="61"/>
                </a:lnTo>
                <a:lnTo>
                  <a:pt x="23" y="69"/>
                </a:lnTo>
                <a:lnTo>
                  <a:pt x="14" y="90"/>
                </a:lnTo>
                <a:lnTo>
                  <a:pt x="23" y="128"/>
                </a:lnTo>
                <a:lnTo>
                  <a:pt x="0" y="16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14" name="Freeform 182"/>
          <p:cNvSpPr>
            <a:spLocks/>
          </p:cNvSpPr>
          <p:nvPr/>
        </p:nvSpPr>
        <p:spPr bwMode="auto">
          <a:xfrm>
            <a:off x="5257800" y="4572000"/>
            <a:ext cx="173038" cy="371475"/>
          </a:xfrm>
          <a:custGeom>
            <a:avLst/>
            <a:gdLst>
              <a:gd name="T0" fmla="*/ 0 w 123"/>
              <a:gd name="T1" fmla="*/ 265113 h 234"/>
              <a:gd name="T2" fmla="*/ 21102 w 123"/>
              <a:gd name="T3" fmla="*/ 341313 h 234"/>
              <a:gd name="T4" fmla="*/ 50645 w 123"/>
              <a:gd name="T5" fmla="*/ 369888 h 234"/>
              <a:gd name="T6" fmla="*/ 99884 w 123"/>
              <a:gd name="T7" fmla="*/ 341313 h 234"/>
              <a:gd name="T8" fmla="*/ 158970 w 123"/>
              <a:gd name="T9" fmla="*/ 88900 h 234"/>
              <a:gd name="T10" fmla="*/ 171631 w 123"/>
              <a:gd name="T11" fmla="*/ 100012 h 234"/>
              <a:gd name="T12" fmla="*/ 137868 w 123"/>
              <a:gd name="T13" fmla="*/ 0 h 234"/>
              <a:gd name="T14" fmla="*/ 112545 w 123"/>
              <a:gd name="T15" fmla="*/ 41275 h 234"/>
              <a:gd name="T16" fmla="*/ 112545 w 123"/>
              <a:gd name="T17" fmla="*/ 65088 h 234"/>
              <a:gd name="T18" fmla="*/ 74561 w 123"/>
              <a:gd name="T19" fmla="*/ 100012 h 234"/>
              <a:gd name="T20" fmla="*/ 33764 w 123"/>
              <a:gd name="T21" fmla="*/ 112713 h 234"/>
              <a:gd name="T22" fmla="*/ 21102 w 123"/>
              <a:gd name="T23" fmla="*/ 146050 h 234"/>
              <a:gd name="T24" fmla="*/ 33764 w 123"/>
              <a:gd name="T25" fmla="*/ 207963 h 234"/>
              <a:gd name="T26" fmla="*/ 0 w 123"/>
              <a:gd name="T27" fmla="*/ 265113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234"/>
              <a:gd name="T44" fmla="*/ 123 w 123"/>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234">
                <a:moveTo>
                  <a:pt x="0" y="167"/>
                </a:moveTo>
                <a:lnTo>
                  <a:pt x="15" y="215"/>
                </a:lnTo>
                <a:lnTo>
                  <a:pt x="36" y="233"/>
                </a:lnTo>
                <a:lnTo>
                  <a:pt x="71" y="215"/>
                </a:lnTo>
                <a:lnTo>
                  <a:pt x="113" y="56"/>
                </a:lnTo>
                <a:lnTo>
                  <a:pt x="122" y="63"/>
                </a:lnTo>
                <a:lnTo>
                  <a:pt x="98" y="0"/>
                </a:lnTo>
                <a:lnTo>
                  <a:pt x="80" y="26"/>
                </a:lnTo>
                <a:lnTo>
                  <a:pt x="80" y="41"/>
                </a:lnTo>
                <a:lnTo>
                  <a:pt x="53" y="63"/>
                </a:lnTo>
                <a:lnTo>
                  <a:pt x="24" y="71"/>
                </a:lnTo>
                <a:lnTo>
                  <a:pt x="15" y="92"/>
                </a:lnTo>
                <a:lnTo>
                  <a:pt x="24" y="131"/>
                </a:lnTo>
                <a:lnTo>
                  <a:pt x="0" y="16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15" name="Freeform 183"/>
          <p:cNvSpPr>
            <a:spLocks/>
          </p:cNvSpPr>
          <p:nvPr/>
        </p:nvSpPr>
        <p:spPr bwMode="auto">
          <a:xfrm>
            <a:off x="5011738" y="4495800"/>
            <a:ext cx="74612" cy="201613"/>
          </a:xfrm>
          <a:custGeom>
            <a:avLst/>
            <a:gdLst>
              <a:gd name="T0" fmla="*/ 0 w 52"/>
              <a:gd name="T1" fmla="*/ 112713 h 127"/>
              <a:gd name="T2" fmla="*/ 11479 w 52"/>
              <a:gd name="T3" fmla="*/ 122238 h 127"/>
              <a:gd name="T4" fmla="*/ 38741 w 52"/>
              <a:gd name="T5" fmla="*/ 134938 h 127"/>
              <a:gd name="T6" fmla="*/ 34436 w 52"/>
              <a:gd name="T7" fmla="*/ 171450 h 127"/>
              <a:gd name="T8" fmla="*/ 57394 w 52"/>
              <a:gd name="T9" fmla="*/ 200025 h 127"/>
              <a:gd name="T10" fmla="*/ 73177 w 52"/>
              <a:gd name="T11" fmla="*/ 146050 h 127"/>
              <a:gd name="T12" fmla="*/ 45915 w 52"/>
              <a:gd name="T13" fmla="*/ 109538 h 127"/>
              <a:gd name="T14" fmla="*/ 54524 w 52"/>
              <a:gd name="T15" fmla="*/ 131763 h 127"/>
              <a:gd name="T16" fmla="*/ 43045 w 52"/>
              <a:gd name="T17" fmla="*/ 125413 h 127"/>
              <a:gd name="T18" fmla="*/ 30132 w 52"/>
              <a:gd name="T19" fmla="*/ 77788 h 127"/>
              <a:gd name="T20" fmla="*/ 30132 w 52"/>
              <a:gd name="T21" fmla="*/ 9525 h 127"/>
              <a:gd name="T22" fmla="*/ 5739 w 52"/>
              <a:gd name="T23" fmla="*/ 0 h 127"/>
              <a:gd name="T24" fmla="*/ 24392 w 52"/>
              <a:gd name="T25" fmla="*/ 36513 h 127"/>
              <a:gd name="T26" fmla="*/ 0 w 52"/>
              <a:gd name="T27" fmla="*/ 112713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27"/>
              <a:gd name="T44" fmla="*/ 52 w 52"/>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27">
                <a:moveTo>
                  <a:pt x="0" y="71"/>
                </a:moveTo>
                <a:lnTo>
                  <a:pt x="8" y="77"/>
                </a:lnTo>
                <a:lnTo>
                  <a:pt x="27" y="85"/>
                </a:lnTo>
                <a:lnTo>
                  <a:pt x="24" y="108"/>
                </a:lnTo>
                <a:lnTo>
                  <a:pt x="40" y="126"/>
                </a:lnTo>
                <a:lnTo>
                  <a:pt x="51" y="92"/>
                </a:lnTo>
                <a:lnTo>
                  <a:pt x="32" y="69"/>
                </a:lnTo>
                <a:lnTo>
                  <a:pt x="38" y="83"/>
                </a:lnTo>
                <a:lnTo>
                  <a:pt x="30" y="79"/>
                </a:lnTo>
                <a:lnTo>
                  <a:pt x="21" y="49"/>
                </a:lnTo>
                <a:lnTo>
                  <a:pt x="21" y="6"/>
                </a:lnTo>
                <a:lnTo>
                  <a:pt x="4" y="0"/>
                </a:lnTo>
                <a:lnTo>
                  <a:pt x="17" y="23"/>
                </a:lnTo>
                <a:lnTo>
                  <a:pt x="0" y="7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16" name="Freeform 184"/>
          <p:cNvSpPr>
            <a:spLocks/>
          </p:cNvSpPr>
          <p:nvPr/>
        </p:nvSpPr>
        <p:spPr bwMode="auto">
          <a:xfrm>
            <a:off x="5011738" y="4495800"/>
            <a:ext cx="82550" cy="211138"/>
          </a:xfrm>
          <a:custGeom>
            <a:avLst/>
            <a:gdLst>
              <a:gd name="T0" fmla="*/ 0 w 58"/>
              <a:gd name="T1" fmla="*/ 117475 h 133"/>
              <a:gd name="T2" fmla="*/ 12809 w 58"/>
              <a:gd name="T3" fmla="*/ 128588 h 133"/>
              <a:gd name="T4" fmla="*/ 42698 w 58"/>
              <a:gd name="T5" fmla="*/ 141288 h 133"/>
              <a:gd name="T6" fmla="*/ 38428 w 58"/>
              <a:gd name="T7" fmla="*/ 179388 h 133"/>
              <a:gd name="T8" fmla="*/ 64047 w 58"/>
              <a:gd name="T9" fmla="*/ 209550 h 133"/>
              <a:gd name="T10" fmla="*/ 81127 w 58"/>
              <a:gd name="T11" fmla="*/ 152400 h 133"/>
              <a:gd name="T12" fmla="*/ 51238 w 58"/>
              <a:gd name="T13" fmla="*/ 114300 h 133"/>
              <a:gd name="T14" fmla="*/ 59778 w 58"/>
              <a:gd name="T15" fmla="*/ 138113 h 133"/>
              <a:gd name="T16" fmla="*/ 48391 w 58"/>
              <a:gd name="T17" fmla="*/ 131763 h 133"/>
              <a:gd name="T18" fmla="*/ 34159 w 58"/>
              <a:gd name="T19" fmla="*/ 80963 h 133"/>
              <a:gd name="T20" fmla="*/ 34159 w 58"/>
              <a:gd name="T21" fmla="*/ 9525 h 133"/>
              <a:gd name="T22" fmla="*/ 5693 w 58"/>
              <a:gd name="T23" fmla="*/ 0 h 133"/>
              <a:gd name="T24" fmla="*/ 27042 w 58"/>
              <a:gd name="T25" fmla="*/ 38100 h 133"/>
              <a:gd name="T26" fmla="*/ 0 w 58"/>
              <a:gd name="T27" fmla="*/ 117475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133"/>
              <a:gd name="T44" fmla="*/ 58 w 58"/>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133">
                <a:moveTo>
                  <a:pt x="0" y="74"/>
                </a:moveTo>
                <a:lnTo>
                  <a:pt x="9" y="81"/>
                </a:lnTo>
                <a:lnTo>
                  <a:pt x="30" y="89"/>
                </a:lnTo>
                <a:lnTo>
                  <a:pt x="27" y="113"/>
                </a:lnTo>
                <a:lnTo>
                  <a:pt x="45" y="132"/>
                </a:lnTo>
                <a:lnTo>
                  <a:pt x="57" y="96"/>
                </a:lnTo>
                <a:lnTo>
                  <a:pt x="36" y="72"/>
                </a:lnTo>
                <a:lnTo>
                  <a:pt x="42" y="87"/>
                </a:lnTo>
                <a:lnTo>
                  <a:pt x="34" y="83"/>
                </a:lnTo>
                <a:lnTo>
                  <a:pt x="24" y="51"/>
                </a:lnTo>
                <a:lnTo>
                  <a:pt x="24" y="6"/>
                </a:lnTo>
                <a:lnTo>
                  <a:pt x="4" y="0"/>
                </a:lnTo>
                <a:lnTo>
                  <a:pt x="19" y="24"/>
                </a:lnTo>
                <a:lnTo>
                  <a:pt x="0" y="7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17" name="Freeform 185"/>
          <p:cNvSpPr>
            <a:spLocks/>
          </p:cNvSpPr>
          <p:nvPr/>
        </p:nvSpPr>
        <p:spPr bwMode="auto">
          <a:xfrm>
            <a:off x="6832600" y="4064000"/>
            <a:ext cx="222250" cy="149225"/>
          </a:xfrm>
          <a:custGeom>
            <a:avLst/>
            <a:gdLst>
              <a:gd name="T0" fmla="*/ 0 w 157"/>
              <a:gd name="T1" fmla="*/ 130175 h 94"/>
              <a:gd name="T2" fmla="*/ 19818 w 157"/>
              <a:gd name="T3" fmla="*/ 147638 h 94"/>
              <a:gd name="T4" fmla="*/ 90599 w 157"/>
              <a:gd name="T5" fmla="*/ 142875 h 94"/>
              <a:gd name="T6" fmla="*/ 110417 w 157"/>
              <a:gd name="T7" fmla="*/ 134938 h 94"/>
              <a:gd name="T8" fmla="*/ 142976 w 157"/>
              <a:gd name="T9" fmla="*/ 61913 h 94"/>
              <a:gd name="T10" fmla="*/ 179782 w 157"/>
              <a:gd name="T11" fmla="*/ 66675 h 94"/>
              <a:gd name="T12" fmla="*/ 220834 w 157"/>
              <a:gd name="T13" fmla="*/ 44450 h 94"/>
              <a:gd name="T14" fmla="*/ 179782 w 157"/>
              <a:gd name="T15" fmla="*/ 22225 h 94"/>
              <a:gd name="T16" fmla="*/ 171288 w 157"/>
              <a:gd name="T17" fmla="*/ 0 h 94"/>
              <a:gd name="T18" fmla="*/ 127404 w 157"/>
              <a:gd name="T19" fmla="*/ 50800 h 94"/>
              <a:gd name="T20" fmla="*/ 114664 w 157"/>
              <a:gd name="T21" fmla="*/ 71438 h 94"/>
              <a:gd name="T22" fmla="*/ 97677 w 157"/>
              <a:gd name="T23" fmla="*/ 58738 h 94"/>
              <a:gd name="T24" fmla="*/ 69365 w 157"/>
              <a:gd name="T25" fmla="*/ 93662 h 94"/>
              <a:gd name="T26" fmla="*/ 45299 w 157"/>
              <a:gd name="T27" fmla="*/ 98425 h 94"/>
              <a:gd name="T28" fmla="*/ 32559 w 157"/>
              <a:gd name="T29" fmla="*/ 134938 h 94"/>
              <a:gd name="T30" fmla="*/ 0 w 157"/>
              <a:gd name="T31" fmla="*/ 130175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7"/>
              <a:gd name="T49" fmla="*/ 0 h 94"/>
              <a:gd name="T50" fmla="*/ 157 w 157"/>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7" h="94">
                <a:moveTo>
                  <a:pt x="0" y="82"/>
                </a:moveTo>
                <a:lnTo>
                  <a:pt x="14" y="93"/>
                </a:lnTo>
                <a:lnTo>
                  <a:pt x="64" y="90"/>
                </a:lnTo>
                <a:lnTo>
                  <a:pt x="78" y="85"/>
                </a:lnTo>
                <a:lnTo>
                  <a:pt x="101" y="39"/>
                </a:lnTo>
                <a:lnTo>
                  <a:pt x="127" y="42"/>
                </a:lnTo>
                <a:lnTo>
                  <a:pt x="156" y="28"/>
                </a:lnTo>
                <a:lnTo>
                  <a:pt x="127" y="14"/>
                </a:lnTo>
                <a:lnTo>
                  <a:pt x="121" y="0"/>
                </a:lnTo>
                <a:lnTo>
                  <a:pt x="90" y="32"/>
                </a:lnTo>
                <a:lnTo>
                  <a:pt x="81" y="45"/>
                </a:lnTo>
                <a:lnTo>
                  <a:pt x="69" y="37"/>
                </a:lnTo>
                <a:lnTo>
                  <a:pt x="49" y="59"/>
                </a:lnTo>
                <a:lnTo>
                  <a:pt x="32" y="62"/>
                </a:lnTo>
                <a:lnTo>
                  <a:pt x="23" y="85"/>
                </a:lnTo>
                <a:lnTo>
                  <a:pt x="0" y="8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18" name="Freeform 186"/>
          <p:cNvSpPr>
            <a:spLocks/>
          </p:cNvSpPr>
          <p:nvPr/>
        </p:nvSpPr>
        <p:spPr bwMode="auto">
          <a:xfrm>
            <a:off x="6832600" y="4064000"/>
            <a:ext cx="230188" cy="158750"/>
          </a:xfrm>
          <a:custGeom>
            <a:avLst/>
            <a:gdLst>
              <a:gd name="T0" fmla="*/ 0 w 163"/>
              <a:gd name="T1" fmla="*/ 138113 h 100"/>
              <a:gd name="T2" fmla="*/ 21183 w 163"/>
              <a:gd name="T3" fmla="*/ 157163 h 100"/>
              <a:gd name="T4" fmla="*/ 93205 w 163"/>
              <a:gd name="T5" fmla="*/ 152400 h 100"/>
              <a:gd name="T6" fmla="*/ 114388 w 163"/>
              <a:gd name="T7" fmla="*/ 142875 h 100"/>
              <a:gd name="T8" fmla="*/ 148281 w 163"/>
              <a:gd name="T9" fmla="*/ 66675 h 100"/>
              <a:gd name="T10" fmla="*/ 186410 w 163"/>
              <a:gd name="T11" fmla="*/ 71438 h 100"/>
              <a:gd name="T12" fmla="*/ 228776 w 163"/>
              <a:gd name="T13" fmla="*/ 47625 h 100"/>
              <a:gd name="T14" fmla="*/ 186410 w 163"/>
              <a:gd name="T15" fmla="*/ 23812 h 100"/>
              <a:gd name="T16" fmla="*/ 177937 w 163"/>
              <a:gd name="T17" fmla="*/ 0 h 100"/>
              <a:gd name="T18" fmla="*/ 131334 w 163"/>
              <a:gd name="T19" fmla="*/ 53975 h 100"/>
              <a:gd name="T20" fmla="*/ 118624 w 163"/>
              <a:gd name="T21" fmla="*/ 76200 h 100"/>
              <a:gd name="T22" fmla="*/ 101678 w 163"/>
              <a:gd name="T23" fmla="*/ 61913 h 100"/>
              <a:gd name="T24" fmla="*/ 72022 w 163"/>
              <a:gd name="T25" fmla="*/ 100012 h 100"/>
              <a:gd name="T26" fmla="*/ 46602 w 163"/>
              <a:gd name="T27" fmla="*/ 104775 h 100"/>
              <a:gd name="T28" fmla="*/ 33893 w 163"/>
              <a:gd name="T29" fmla="*/ 142875 h 100"/>
              <a:gd name="T30" fmla="*/ 0 w 163"/>
              <a:gd name="T31" fmla="*/ 138113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100"/>
              <a:gd name="T50" fmla="*/ 163 w 163"/>
              <a:gd name="T51" fmla="*/ 100 h 1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100">
                <a:moveTo>
                  <a:pt x="0" y="87"/>
                </a:moveTo>
                <a:lnTo>
                  <a:pt x="15" y="99"/>
                </a:lnTo>
                <a:lnTo>
                  <a:pt x="66" y="96"/>
                </a:lnTo>
                <a:lnTo>
                  <a:pt x="81" y="90"/>
                </a:lnTo>
                <a:lnTo>
                  <a:pt x="105" y="42"/>
                </a:lnTo>
                <a:lnTo>
                  <a:pt x="132" y="45"/>
                </a:lnTo>
                <a:lnTo>
                  <a:pt x="162" y="30"/>
                </a:lnTo>
                <a:lnTo>
                  <a:pt x="132" y="15"/>
                </a:lnTo>
                <a:lnTo>
                  <a:pt x="126" y="0"/>
                </a:lnTo>
                <a:lnTo>
                  <a:pt x="93" y="34"/>
                </a:lnTo>
                <a:lnTo>
                  <a:pt x="84" y="48"/>
                </a:lnTo>
                <a:lnTo>
                  <a:pt x="72" y="39"/>
                </a:lnTo>
                <a:lnTo>
                  <a:pt x="51" y="63"/>
                </a:lnTo>
                <a:lnTo>
                  <a:pt x="33" y="66"/>
                </a:lnTo>
                <a:lnTo>
                  <a:pt x="24" y="90"/>
                </a:lnTo>
                <a:lnTo>
                  <a:pt x="0" y="8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19" name="Freeform 187"/>
          <p:cNvSpPr>
            <a:spLocks/>
          </p:cNvSpPr>
          <p:nvPr/>
        </p:nvSpPr>
        <p:spPr bwMode="auto">
          <a:xfrm>
            <a:off x="3956050" y="3571875"/>
            <a:ext cx="381000" cy="395288"/>
          </a:xfrm>
          <a:custGeom>
            <a:avLst/>
            <a:gdLst>
              <a:gd name="T0" fmla="*/ 0 w 270"/>
              <a:gd name="T1" fmla="*/ 273050 h 249"/>
              <a:gd name="T2" fmla="*/ 16933 w 270"/>
              <a:gd name="T3" fmla="*/ 244475 h 249"/>
              <a:gd name="T4" fmla="*/ 36689 w 270"/>
              <a:gd name="T5" fmla="*/ 263525 h 249"/>
              <a:gd name="T6" fmla="*/ 152400 w 270"/>
              <a:gd name="T7" fmla="*/ 254000 h 249"/>
              <a:gd name="T8" fmla="*/ 128411 w 270"/>
              <a:gd name="T9" fmla="*/ 0 h 249"/>
              <a:gd name="T10" fmla="*/ 163689 w 270"/>
              <a:gd name="T11" fmla="*/ 0 h 249"/>
              <a:gd name="T12" fmla="*/ 354189 w 270"/>
              <a:gd name="T13" fmla="*/ 138113 h 249"/>
              <a:gd name="T14" fmla="*/ 354189 w 270"/>
              <a:gd name="T15" fmla="*/ 161925 h 249"/>
              <a:gd name="T16" fmla="*/ 379589 w 270"/>
              <a:gd name="T17" fmla="*/ 153988 h 249"/>
              <a:gd name="T18" fmla="*/ 379589 w 270"/>
              <a:gd name="T19" fmla="*/ 234950 h 249"/>
              <a:gd name="T20" fmla="*/ 358422 w 270"/>
              <a:gd name="T21" fmla="*/ 258763 h 249"/>
              <a:gd name="T22" fmla="*/ 285044 w 270"/>
              <a:gd name="T23" fmla="*/ 268288 h 249"/>
              <a:gd name="T24" fmla="*/ 193322 w 270"/>
              <a:gd name="T25" fmla="*/ 319088 h 249"/>
              <a:gd name="T26" fmla="*/ 159456 w 270"/>
              <a:gd name="T27" fmla="*/ 393700 h 249"/>
              <a:gd name="T28" fmla="*/ 136878 w 270"/>
              <a:gd name="T29" fmla="*/ 384175 h 249"/>
              <a:gd name="T30" fmla="*/ 94544 w 270"/>
              <a:gd name="T31" fmla="*/ 393700 h 249"/>
              <a:gd name="T32" fmla="*/ 74789 w 270"/>
              <a:gd name="T33" fmla="*/ 333375 h 249"/>
              <a:gd name="T34" fmla="*/ 32456 w 270"/>
              <a:gd name="T35" fmla="*/ 347663 h 249"/>
              <a:gd name="T36" fmla="*/ 21167 w 270"/>
              <a:gd name="T37" fmla="*/ 338138 h 249"/>
              <a:gd name="T38" fmla="*/ 0 w 270"/>
              <a:gd name="T39" fmla="*/ 273050 h 2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0"/>
              <a:gd name="T61" fmla="*/ 0 h 249"/>
              <a:gd name="T62" fmla="*/ 270 w 270"/>
              <a:gd name="T63" fmla="*/ 249 h 2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0" h="249">
                <a:moveTo>
                  <a:pt x="0" y="172"/>
                </a:moveTo>
                <a:lnTo>
                  <a:pt x="12" y="154"/>
                </a:lnTo>
                <a:lnTo>
                  <a:pt x="26" y="166"/>
                </a:lnTo>
                <a:lnTo>
                  <a:pt x="108" y="160"/>
                </a:lnTo>
                <a:lnTo>
                  <a:pt x="91" y="0"/>
                </a:lnTo>
                <a:lnTo>
                  <a:pt x="116" y="0"/>
                </a:lnTo>
                <a:lnTo>
                  <a:pt x="251" y="87"/>
                </a:lnTo>
                <a:lnTo>
                  <a:pt x="251" y="102"/>
                </a:lnTo>
                <a:lnTo>
                  <a:pt x="269" y="97"/>
                </a:lnTo>
                <a:lnTo>
                  <a:pt x="269" y="148"/>
                </a:lnTo>
                <a:lnTo>
                  <a:pt x="254" y="163"/>
                </a:lnTo>
                <a:lnTo>
                  <a:pt x="202" y="169"/>
                </a:lnTo>
                <a:lnTo>
                  <a:pt x="137" y="201"/>
                </a:lnTo>
                <a:lnTo>
                  <a:pt x="113" y="248"/>
                </a:lnTo>
                <a:lnTo>
                  <a:pt x="97" y="242"/>
                </a:lnTo>
                <a:lnTo>
                  <a:pt x="67" y="248"/>
                </a:lnTo>
                <a:lnTo>
                  <a:pt x="53" y="210"/>
                </a:lnTo>
                <a:lnTo>
                  <a:pt x="23" y="219"/>
                </a:lnTo>
                <a:lnTo>
                  <a:pt x="15" y="213"/>
                </a:lnTo>
                <a:lnTo>
                  <a:pt x="0" y="17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20" name="Freeform 188"/>
          <p:cNvSpPr>
            <a:spLocks/>
          </p:cNvSpPr>
          <p:nvPr/>
        </p:nvSpPr>
        <p:spPr bwMode="auto">
          <a:xfrm>
            <a:off x="3956050" y="3571875"/>
            <a:ext cx="388938" cy="404813"/>
          </a:xfrm>
          <a:custGeom>
            <a:avLst/>
            <a:gdLst>
              <a:gd name="T0" fmla="*/ 0 w 276"/>
              <a:gd name="T1" fmla="*/ 279400 h 255"/>
              <a:gd name="T2" fmla="*/ 16910 w 276"/>
              <a:gd name="T3" fmla="*/ 250825 h 255"/>
              <a:gd name="T4" fmla="*/ 38048 w 276"/>
              <a:gd name="T5" fmla="*/ 269875 h 255"/>
              <a:gd name="T6" fmla="*/ 155011 w 276"/>
              <a:gd name="T7" fmla="*/ 260350 h 255"/>
              <a:gd name="T8" fmla="*/ 131055 w 276"/>
              <a:gd name="T9" fmla="*/ 0 h 255"/>
              <a:gd name="T10" fmla="*/ 167694 w 276"/>
              <a:gd name="T11" fmla="*/ 0 h 255"/>
              <a:gd name="T12" fmla="*/ 362163 w 276"/>
              <a:gd name="T13" fmla="*/ 141288 h 255"/>
              <a:gd name="T14" fmla="*/ 362163 w 276"/>
              <a:gd name="T15" fmla="*/ 165100 h 255"/>
              <a:gd name="T16" fmla="*/ 387529 w 276"/>
              <a:gd name="T17" fmla="*/ 157163 h 255"/>
              <a:gd name="T18" fmla="*/ 387529 w 276"/>
              <a:gd name="T19" fmla="*/ 241300 h 255"/>
              <a:gd name="T20" fmla="*/ 366391 w 276"/>
              <a:gd name="T21" fmla="*/ 265113 h 255"/>
              <a:gd name="T22" fmla="*/ 290294 w 276"/>
              <a:gd name="T23" fmla="*/ 274638 h 255"/>
              <a:gd name="T24" fmla="*/ 197287 w 276"/>
              <a:gd name="T25" fmla="*/ 327025 h 255"/>
              <a:gd name="T26" fmla="*/ 163467 w 276"/>
              <a:gd name="T27" fmla="*/ 403225 h 255"/>
              <a:gd name="T28" fmla="*/ 139510 w 276"/>
              <a:gd name="T29" fmla="*/ 393700 h 255"/>
              <a:gd name="T30" fmla="*/ 97235 w 276"/>
              <a:gd name="T31" fmla="*/ 403225 h 255"/>
              <a:gd name="T32" fmla="*/ 76097 w 276"/>
              <a:gd name="T33" fmla="*/ 341313 h 255"/>
              <a:gd name="T34" fmla="*/ 33821 w 276"/>
              <a:gd name="T35" fmla="*/ 355600 h 255"/>
              <a:gd name="T36" fmla="*/ 21138 w 276"/>
              <a:gd name="T37" fmla="*/ 346075 h 255"/>
              <a:gd name="T38" fmla="*/ 0 w 276"/>
              <a:gd name="T39" fmla="*/ 279400 h 2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6"/>
              <a:gd name="T61" fmla="*/ 0 h 255"/>
              <a:gd name="T62" fmla="*/ 276 w 276"/>
              <a:gd name="T63" fmla="*/ 255 h 2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6" h="255">
                <a:moveTo>
                  <a:pt x="0" y="176"/>
                </a:moveTo>
                <a:lnTo>
                  <a:pt x="12" y="158"/>
                </a:lnTo>
                <a:lnTo>
                  <a:pt x="27" y="170"/>
                </a:lnTo>
                <a:lnTo>
                  <a:pt x="110" y="164"/>
                </a:lnTo>
                <a:lnTo>
                  <a:pt x="93" y="0"/>
                </a:lnTo>
                <a:lnTo>
                  <a:pt x="119" y="0"/>
                </a:lnTo>
                <a:lnTo>
                  <a:pt x="257" y="89"/>
                </a:lnTo>
                <a:lnTo>
                  <a:pt x="257" y="104"/>
                </a:lnTo>
                <a:lnTo>
                  <a:pt x="275" y="99"/>
                </a:lnTo>
                <a:lnTo>
                  <a:pt x="275" y="152"/>
                </a:lnTo>
                <a:lnTo>
                  <a:pt x="260" y="167"/>
                </a:lnTo>
                <a:lnTo>
                  <a:pt x="206" y="173"/>
                </a:lnTo>
                <a:lnTo>
                  <a:pt x="140" y="206"/>
                </a:lnTo>
                <a:lnTo>
                  <a:pt x="116" y="254"/>
                </a:lnTo>
                <a:lnTo>
                  <a:pt x="99" y="248"/>
                </a:lnTo>
                <a:lnTo>
                  <a:pt x="69" y="254"/>
                </a:lnTo>
                <a:lnTo>
                  <a:pt x="54" y="215"/>
                </a:lnTo>
                <a:lnTo>
                  <a:pt x="24" y="224"/>
                </a:lnTo>
                <a:lnTo>
                  <a:pt x="15" y="218"/>
                </a:lnTo>
                <a:lnTo>
                  <a:pt x="0" y="17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21" name="Freeform 189"/>
          <p:cNvSpPr>
            <a:spLocks/>
          </p:cNvSpPr>
          <p:nvPr/>
        </p:nvSpPr>
        <p:spPr bwMode="auto">
          <a:xfrm>
            <a:off x="3841750" y="3505200"/>
            <a:ext cx="274638" cy="338138"/>
          </a:xfrm>
          <a:custGeom>
            <a:avLst/>
            <a:gdLst>
              <a:gd name="T0" fmla="*/ 0 w 195"/>
              <a:gd name="T1" fmla="*/ 171450 h 213"/>
              <a:gd name="T2" fmla="*/ 16901 w 195"/>
              <a:gd name="T3" fmla="*/ 188913 h 213"/>
              <a:gd name="T4" fmla="*/ 21126 w 195"/>
              <a:gd name="T5" fmla="*/ 241300 h 213"/>
              <a:gd name="T6" fmla="*/ 8450 w 195"/>
              <a:gd name="T7" fmla="*/ 300038 h 213"/>
              <a:gd name="T8" fmla="*/ 61970 w 195"/>
              <a:gd name="T9" fmla="*/ 285750 h 213"/>
              <a:gd name="T10" fmla="*/ 111264 w 195"/>
              <a:gd name="T11" fmla="*/ 336550 h 213"/>
              <a:gd name="T12" fmla="*/ 126756 w 195"/>
              <a:gd name="T13" fmla="*/ 307975 h 213"/>
              <a:gd name="T14" fmla="*/ 147882 w 195"/>
              <a:gd name="T15" fmla="*/ 327025 h 213"/>
              <a:gd name="T16" fmla="*/ 260554 w 195"/>
              <a:gd name="T17" fmla="*/ 317500 h 213"/>
              <a:gd name="T18" fmla="*/ 238020 w 195"/>
              <a:gd name="T19" fmla="*/ 65088 h 213"/>
              <a:gd name="T20" fmla="*/ 273230 w 195"/>
              <a:gd name="T21" fmla="*/ 65088 h 213"/>
              <a:gd name="T22" fmla="*/ 192951 w 195"/>
              <a:gd name="T23" fmla="*/ 0 h 213"/>
              <a:gd name="T24" fmla="*/ 192951 w 195"/>
              <a:gd name="T25" fmla="*/ 36513 h 213"/>
              <a:gd name="T26" fmla="*/ 118306 w 195"/>
              <a:gd name="T27" fmla="*/ 36513 h 213"/>
              <a:gd name="T28" fmla="*/ 118306 w 195"/>
              <a:gd name="T29" fmla="*/ 106363 h 213"/>
              <a:gd name="T30" fmla="*/ 90138 w 195"/>
              <a:gd name="T31" fmla="*/ 120650 h 213"/>
              <a:gd name="T32" fmla="*/ 90138 w 195"/>
              <a:gd name="T33" fmla="*/ 157163 h 213"/>
              <a:gd name="T34" fmla="*/ 0 w 195"/>
              <a:gd name="T35" fmla="*/ 171450 h 2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213"/>
              <a:gd name="T56" fmla="*/ 195 w 195"/>
              <a:gd name="T57" fmla="*/ 213 h 2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213">
                <a:moveTo>
                  <a:pt x="0" y="108"/>
                </a:moveTo>
                <a:lnTo>
                  <a:pt x="12" y="119"/>
                </a:lnTo>
                <a:lnTo>
                  <a:pt x="15" y="152"/>
                </a:lnTo>
                <a:lnTo>
                  <a:pt x="6" y="189"/>
                </a:lnTo>
                <a:lnTo>
                  <a:pt x="44" y="180"/>
                </a:lnTo>
                <a:lnTo>
                  <a:pt x="79" y="212"/>
                </a:lnTo>
                <a:lnTo>
                  <a:pt x="90" y="194"/>
                </a:lnTo>
                <a:lnTo>
                  <a:pt x="105" y="206"/>
                </a:lnTo>
                <a:lnTo>
                  <a:pt x="185" y="200"/>
                </a:lnTo>
                <a:lnTo>
                  <a:pt x="169" y="41"/>
                </a:lnTo>
                <a:lnTo>
                  <a:pt x="194" y="41"/>
                </a:lnTo>
                <a:lnTo>
                  <a:pt x="137" y="0"/>
                </a:lnTo>
                <a:lnTo>
                  <a:pt x="137" y="23"/>
                </a:lnTo>
                <a:lnTo>
                  <a:pt x="84" y="23"/>
                </a:lnTo>
                <a:lnTo>
                  <a:pt x="84" y="67"/>
                </a:lnTo>
                <a:lnTo>
                  <a:pt x="64" y="76"/>
                </a:lnTo>
                <a:lnTo>
                  <a:pt x="64" y="99"/>
                </a:lnTo>
                <a:lnTo>
                  <a:pt x="0" y="10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22" name="Freeform 190"/>
          <p:cNvSpPr>
            <a:spLocks/>
          </p:cNvSpPr>
          <p:nvPr/>
        </p:nvSpPr>
        <p:spPr bwMode="auto">
          <a:xfrm>
            <a:off x="3841750" y="3505200"/>
            <a:ext cx="282575" cy="347663"/>
          </a:xfrm>
          <a:custGeom>
            <a:avLst/>
            <a:gdLst>
              <a:gd name="T0" fmla="*/ 0 w 201"/>
              <a:gd name="T1" fmla="*/ 176213 h 219"/>
              <a:gd name="T2" fmla="*/ 16870 w 201"/>
              <a:gd name="T3" fmla="*/ 193675 h 219"/>
              <a:gd name="T4" fmla="*/ 21088 w 201"/>
              <a:gd name="T5" fmla="*/ 247650 h 219"/>
              <a:gd name="T6" fmla="*/ 8435 w 201"/>
              <a:gd name="T7" fmla="*/ 307975 h 219"/>
              <a:gd name="T8" fmla="*/ 63263 w 201"/>
              <a:gd name="T9" fmla="*/ 293688 h 219"/>
              <a:gd name="T10" fmla="*/ 113874 w 201"/>
              <a:gd name="T11" fmla="*/ 346075 h 219"/>
              <a:gd name="T12" fmla="*/ 130744 w 201"/>
              <a:gd name="T13" fmla="*/ 317500 h 219"/>
              <a:gd name="T14" fmla="*/ 151831 w 201"/>
              <a:gd name="T15" fmla="*/ 336550 h 219"/>
              <a:gd name="T16" fmla="*/ 268517 w 201"/>
              <a:gd name="T17" fmla="*/ 327025 h 219"/>
              <a:gd name="T18" fmla="*/ 244617 w 201"/>
              <a:gd name="T19" fmla="*/ 66675 h 219"/>
              <a:gd name="T20" fmla="*/ 281169 w 201"/>
              <a:gd name="T21" fmla="*/ 66675 h 219"/>
              <a:gd name="T22" fmla="*/ 198224 w 201"/>
              <a:gd name="T23" fmla="*/ 0 h 219"/>
              <a:gd name="T24" fmla="*/ 198224 w 201"/>
              <a:gd name="T25" fmla="*/ 38100 h 219"/>
              <a:gd name="T26" fmla="*/ 122309 w 201"/>
              <a:gd name="T27" fmla="*/ 38100 h 219"/>
              <a:gd name="T28" fmla="*/ 122309 w 201"/>
              <a:gd name="T29" fmla="*/ 109538 h 219"/>
              <a:gd name="T30" fmla="*/ 92786 w 201"/>
              <a:gd name="T31" fmla="*/ 123825 h 219"/>
              <a:gd name="T32" fmla="*/ 92786 w 201"/>
              <a:gd name="T33" fmla="*/ 161925 h 219"/>
              <a:gd name="T34" fmla="*/ 0 w 201"/>
              <a:gd name="T35" fmla="*/ 176213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1"/>
              <a:gd name="T55" fmla="*/ 0 h 219"/>
              <a:gd name="T56" fmla="*/ 201 w 201"/>
              <a:gd name="T57" fmla="*/ 219 h 2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1" h="219">
                <a:moveTo>
                  <a:pt x="0" y="111"/>
                </a:moveTo>
                <a:lnTo>
                  <a:pt x="12" y="122"/>
                </a:lnTo>
                <a:lnTo>
                  <a:pt x="15" y="156"/>
                </a:lnTo>
                <a:lnTo>
                  <a:pt x="6" y="194"/>
                </a:lnTo>
                <a:lnTo>
                  <a:pt x="45" y="185"/>
                </a:lnTo>
                <a:lnTo>
                  <a:pt x="81" y="218"/>
                </a:lnTo>
                <a:lnTo>
                  <a:pt x="93" y="200"/>
                </a:lnTo>
                <a:lnTo>
                  <a:pt x="108" y="212"/>
                </a:lnTo>
                <a:lnTo>
                  <a:pt x="191" y="206"/>
                </a:lnTo>
                <a:lnTo>
                  <a:pt x="174" y="42"/>
                </a:lnTo>
                <a:lnTo>
                  <a:pt x="200" y="42"/>
                </a:lnTo>
                <a:lnTo>
                  <a:pt x="141" y="0"/>
                </a:lnTo>
                <a:lnTo>
                  <a:pt x="141" y="24"/>
                </a:lnTo>
                <a:lnTo>
                  <a:pt x="87" y="24"/>
                </a:lnTo>
                <a:lnTo>
                  <a:pt x="87" y="69"/>
                </a:lnTo>
                <a:lnTo>
                  <a:pt x="66" y="78"/>
                </a:lnTo>
                <a:lnTo>
                  <a:pt x="66" y="102"/>
                </a:lnTo>
                <a:lnTo>
                  <a:pt x="0" y="1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23" name="Freeform 191"/>
          <p:cNvSpPr>
            <a:spLocks/>
          </p:cNvSpPr>
          <p:nvPr/>
        </p:nvSpPr>
        <p:spPr bwMode="auto">
          <a:xfrm>
            <a:off x="1477963" y="3349625"/>
            <a:ext cx="708025" cy="498475"/>
          </a:xfrm>
          <a:custGeom>
            <a:avLst/>
            <a:gdLst>
              <a:gd name="T0" fmla="*/ 0 w 502"/>
              <a:gd name="T1" fmla="*/ 4762 h 314"/>
              <a:gd name="T2" fmla="*/ 33850 w 502"/>
              <a:gd name="T3" fmla="*/ 84137 h 314"/>
              <a:gd name="T4" fmla="*/ 70520 w 502"/>
              <a:gd name="T5" fmla="*/ 122238 h 314"/>
              <a:gd name="T6" fmla="*/ 64879 w 502"/>
              <a:gd name="T7" fmla="*/ 138112 h 314"/>
              <a:gd name="T8" fmla="*/ 50775 w 502"/>
              <a:gd name="T9" fmla="*/ 142875 h 314"/>
              <a:gd name="T10" fmla="*/ 95908 w 502"/>
              <a:gd name="T11" fmla="*/ 161925 h 314"/>
              <a:gd name="T12" fmla="*/ 117064 w 502"/>
              <a:gd name="T13" fmla="*/ 200025 h 314"/>
              <a:gd name="T14" fmla="*/ 112833 w 502"/>
              <a:gd name="T15" fmla="*/ 222250 h 314"/>
              <a:gd name="T16" fmla="*/ 167839 w 502"/>
              <a:gd name="T17" fmla="*/ 274637 h 314"/>
              <a:gd name="T18" fmla="*/ 177711 w 502"/>
              <a:gd name="T19" fmla="*/ 260350 h 314"/>
              <a:gd name="T20" fmla="*/ 59237 w 502"/>
              <a:gd name="T21" fmla="*/ 74612 h 314"/>
              <a:gd name="T22" fmla="*/ 50775 w 502"/>
              <a:gd name="T23" fmla="*/ 23812 h 314"/>
              <a:gd name="T24" fmla="*/ 74752 w 502"/>
              <a:gd name="T25" fmla="*/ 31750 h 314"/>
              <a:gd name="T26" fmla="*/ 121295 w 502"/>
              <a:gd name="T27" fmla="*/ 115888 h 314"/>
              <a:gd name="T28" fmla="*/ 181943 w 502"/>
              <a:gd name="T29" fmla="*/ 176212 h 314"/>
              <a:gd name="T30" fmla="*/ 181943 w 502"/>
              <a:gd name="T31" fmla="*/ 200025 h 314"/>
              <a:gd name="T32" fmla="*/ 270798 w 502"/>
              <a:gd name="T33" fmla="*/ 284162 h 314"/>
              <a:gd name="T34" fmla="*/ 279261 w 502"/>
              <a:gd name="T35" fmla="*/ 315912 h 314"/>
              <a:gd name="T36" fmla="*/ 270798 w 502"/>
              <a:gd name="T37" fmla="*/ 342900 h 314"/>
              <a:gd name="T38" fmla="*/ 291955 w 502"/>
              <a:gd name="T39" fmla="*/ 373062 h 314"/>
              <a:gd name="T40" fmla="*/ 458383 w 502"/>
              <a:gd name="T41" fmla="*/ 463550 h 314"/>
              <a:gd name="T42" fmla="*/ 530314 w 502"/>
              <a:gd name="T43" fmla="*/ 455613 h 314"/>
              <a:gd name="T44" fmla="*/ 578267 w 502"/>
              <a:gd name="T45" fmla="*/ 496888 h 314"/>
              <a:gd name="T46" fmla="*/ 595192 w 502"/>
              <a:gd name="T47" fmla="*/ 455613 h 314"/>
              <a:gd name="T48" fmla="*/ 616348 w 502"/>
              <a:gd name="T49" fmla="*/ 455613 h 314"/>
              <a:gd name="T50" fmla="*/ 595192 w 502"/>
              <a:gd name="T51" fmla="*/ 422275 h 314"/>
              <a:gd name="T52" fmla="*/ 648788 w 502"/>
              <a:gd name="T53" fmla="*/ 412750 h 314"/>
              <a:gd name="T54" fmla="*/ 665713 w 502"/>
              <a:gd name="T55" fmla="*/ 395287 h 314"/>
              <a:gd name="T56" fmla="*/ 674175 w 502"/>
              <a:gd name="T57" fmla="*/ 385762 h 314"/>
              <a:gd name="T58" fmla="*/ 678406 w 502"/>
              <a:gd name="T59" fmla="*/ 403225 h 314"/>
              <a:gd name="T60" fmla="*/ 706615 w 502"/>
              <a:gd name="T61" fmla="*/ 325437 h 314"/>
              <a:gd name="T62" fmla="*/ 674175 w 502"/>
              <a:gd name="T63" fmla="*/ 306387 h 314"/>
              <a:gd name="T64" fmla="*/ 620580 w 502"/>
              <a:gd name="T65" fmla="*/ 325437 h 314"/>
              <a:gd name="T66" fmla="*/ 595192 w 502"/>
              <a:gd name="T67" fmla="*/ 395287 h 314"/>
              <a:gd name="T68" fmla="*/ 530314 w 502"/>
              <a:gd name="T69" fmla="*/ 403225 h 314"/>
              <a:gd name="T70" fmla="*/ 496464 w 502"/>
              <a:gd name="T71" fmla="*/ 379412 h 314"/>
              <a:gd name="T72" fmla="*/ 454152 w 502"/>
              <a:gd name="T73" fmla="*/ 292100 h 314"/>
              <a:gd name="T74" fmla="*/ 445689 w 502"/>
              <a:gd name="T75" fmla="*/ 222250 h 314"/>
              <a:gd name="T76" fmla="*/ 466845 w 502"/>
              <a:gd name="T77" fmla="*/ 195262 h 314"/>
              <a:gd name="T78" fmla="*/ 420302 w 502"/>
              <a:gd name="T79" fmla="*/ 176212 h 314"/>
              <a:gd name="T80" fmla="*/ 362475 w 502"/>
              <a:gd name="T81" fmla="*/ 77787 h 314"/>
              <a:gd name="T82" fmla="*/ 311700 w 502"/>
              <a:gd name="T83" fmla="*/ 101600 h 314"/>
              <a:gd name="T84" fmla="*/ 245411 w 502"/>
              <a:gd name="T85" fmla="*/ 23812 h 314"/>
              <a:gd name="T86" fmla="*/ 138220 w 502"/>
              <a:gd name="T87" fmla="*/ 38100 h 314"/>
              <a:gd name="T88" fmla="*/ 50775 w 502"/>
              <a:gd name="T89" fmla="*/ 0 h 314"/>
              <a:gd name="T90" fmla="*/ 0 w 502"/>
              <a:gd name="T91" fmla="*/ 4762 h 3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2"/>
              <a:gd name="T139" fmla="*/ 0 h 314"/>
              <a:gd name="T140" fmla="*/ 502 w 502"/>
              <a:gd name="T141" fmla="*/ 314 h 3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2" h="314">
                <a:moveTo>
                  <a:pt x="0" y="3"/>
                </a:moveTo>
                <a:lnTo>
                  <a:pt x="24" y="53"/>
                </a:lnTo>
                <a:lnTo>
                  <a:pt x="50" y="77"/>
                </a:lnTo>
                <a:lnTo>
                  <a:pt x="46" y="87"/>
                </a:lnTo>
                <a:lnTo>
                  <a:pt x="36" y="90"/>
                </a:lnTo>
                <a:lnTo>
                  <a:pt x="68" y="102"/>
                </a:lnTo>
                <a:lnTo>
                  <a:pt x="83" y="126"/>
                </a:lnTo>
                <a:lnTo>
                  <a:pt x="80" y="140"/>
                </a:lnTo>
                <a:lnTo>
                  <a:pt x="119" y="173"/>
                </a:lnTo>
                <a:lnTo>
                  <a:pt x="126" y="164"/>
                </a:lnTo>
                <a:lnTo>
                  <a:pt x="42" y="47"/>
                </a:lnTo>
                <a:lnTo>
                  <a:pt x="36" y="15"/>
                </a:lnTo>
                <a:lnTo>
                  <a:pt x="53" y="20"/>
                </a:lnTo>
                <a:lnTo>
                  <a:pt x="86" y="73"/>
                </a:lnTo>
                <a:lnTo>
                  <a:pt x="129" y="111"/>
                </a:lnTo>
                <a:lnTo>
                  <a:pt x="129" y="126"/>
                </a:lnTo>
                <a:lnTo>
                  <a:pt x="192" y="179"/>
                </a:lnTo>
                <a:lnTo>
                  <a:pt x="198" y="199"/>
                </a:lnTo>
                <a:lnTo>
                  <a:pt x="192" y="216"/>
                </a:lnTo>
                <a:lnTo>
                  <a:pt x="207" y="235"/>
                </a:lnTo>
                <a:lnTo>
                  <a:pt x="325" y="292"/>
                </a:lnTo>
                <a:lnTo>
                  <a:pt x="376" y="287"/>
                </a:lnTo>
                <a:lnTo>
                  <a:pt x="410" y="313"/>
                </a:lnTo>
                <a:lnTo>
                  <a:pt x="422" y="287"/>
                </a:lnTo>
                <a:lnTo>
                  <a:pt x="437" y="287"/>
                </a:lnTo>
                <a:lnTo>
                  <a:pt x="422" y="266"/>
                </a:lnTo>
                <a:lnTo>
                  <a:pt x="460" y="260"/>
                </a:lnTo>
                <a:lnTo>
                  <a:pt x="472" y="249"/>
                </a:lnTo>
                <a:lnTo>
                  <a:pt x="478" y="243"/>
                </a:lnTo>
                <a:lnTo>
                  <a:pt x="481" y="254"/>
                </a:lnTo>
                <a:lnTo>
                  <a:pt x="501" y="205"/>
                </a:lnTo>
                <a:lnTo>
                  <a:pt x="478" y="193"/>
                </a:lnTo>
                <a:lnTo>
                  <a:pt x="440" y="205"/>
                </a:lnTo>
                <a:lnTo>
                  <a:pt x="422" y="249"/>
                </a:lnTo>
                <a:lnTo>
                  <a:pt x="376" y="254"/>
                </a:lnTo>
                <a:lnTo>
                  <a:pt x="352" y="239"/>
                </a:lnTo>
                <a:lnTo>
                  <a:pt x="322" y="184"/>
                </a:lnTo>
                <a:lnTo>
                  <a:pt x="316" y="140"/>
                </a:lnTo>
                <a:lnTo>
                  <a:pt x="331" y="123"/>
                </a:lnTo>
                <a:lnTo>
                  <a:pt x="298" y="111"/>
                </a:lnTo>
                <a:lnTo>
                  <a:pt x="257" y="49"/>
                </a:lnTo>
                <a:lnTo>
                  <a:pt x="221" y="64"/>
                </a:lnTo>
                <a:lnTo>
                  <a:pt x="174" y="15"/>
                </a:lnTo>
                <a:lnTo>
                  <a:pt x="98" y="24"/>
                </a:lnTo>
                <a:lnTo>
                  <a:pt x="36" y="0"/>
                </a:lnTo>
                <a:lnTo>
                  <a:pt x="0" y="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24" name="Freeform 192"/>
          <p:cNvSpPr>
            <a:spLocks/>
          </p:cNvSpPr>
          <p:nvPr/>
        </p:nvSpPr>
        <p:spPr bwMode="auto">
          <a:xfrm>
            <a:off x="1477963" y="3349625"/>
            <a:ext cx="715962" cy="508000"/>
          </a:xfrm>
          <a:custGeom>
            <a:avLst/>
            <a:gdLst>
              <a:gd name="T0" fmla="*/ 0 w 508"/>
              <a:gd name="T1" fmla="*/ 4762 h 320"/>
              <a:gd name="T2" fmla="*/ 33825 w 508"/>
              <a:gd name="T3" fmla="*/ 85725 h 320"/>
              <a:gd name="T4" fmla="*/ 71878 w 508"/>
              <a:gd name="T5" fmla="*/ 123825 h 320"/>
              <a:gd name="T6" fmla="*/ 66241 w 508"/>
              <a:gd name="T7" fmla="*/ 141287 h 320"/>
              <a:gd name="T8" fmla="*/ 50737 w 508"/>
              <a:gd name="T9" fmla="*/ 146050 h 320"/>
              <a:gd name="T10" fmla="*/ 97247 w 508"/>
              <a:gd name="T11" fmla="*/ 165100 h 320"/>
              <a:gd name="T12" fmla="*/ 118387 w 508"/>
              <a:gd name="T13" fmla="*/ 203200 h 320"/>
              <a:gd name="T14" fmla="*/ 114159 w 508"/>
              <a:gd name="T15" fmla="*/ 227013 h 320"/>
              <a:gd name="T16" fmla="*/ 169125 w 508"/>
              <a:gd name="T17" fmla="*/ 279400 h 320"/>
              <a:gd name="T18" fmla="*/ 180400 w 508"/>
              <a:gd name="T19" fmla="*/ 265112 h 320"/>
              <a:gd name="T20" fmla="*/ 59194 w 508"/>
              <a:gd name="T21" fmla="*/ 76200 h 320"/>
              <a:gd name="T22" fmla="*/ 50737 w 508"/>
              <a:gd name="T23" fmla="*/ 23812 h 320"/>
              <a:gd name="T24" fmla="*/ 76106 w 508"/>
              <a:gd name="T25" fmla="*/ 31750 h 320"/>
              <a:gd name="T26" fmla="*/ 122616 w 508"/>
              <a:gd name="T27" fmla="*/ 117475 h 320"/>
              <a:gd name="T28" fmla="*/ 184628 w 508"/>
              <a:gd name="T29" fmla="*/ 179387 h 320"/>
              <a:gd name="T30" fmla="*/ 184628 w 508"/>
              <a:gd name="T31" fmla="*/ 203200 h 320"/>
              <a:gd name="T32" fmla="*/ 273419 w 508"/>
              <a:gd name="T33" fmla="*/ 288925 h 320"/>
              <a:gd name="T34" fmla="*/ 281875 w 508"/>
              <a:gd name="T35" fmla="*/ 322262 h 320"/>
              <a:gd name="T36" fmla="*/ 273419 w 508"/>
              <a:gd name="T37" fmla="*/ 349250 h 320"/>
              <a:gd name="T38" fmla="*/ 294559 w 508"/>
              <a:gd name="T39" fmla="*/ 379412 h 320"/>
              <a:gd name="T40" fmla="*/ 463684 w 508"/>
              <a:gd name="T41" fmla="*/ 473075 h 320"/>
              <a:gd name="T42" fmla="*/ 535562 w 508"/>
              <a:gd name="T43" fmla="*/ 463550 h 320"/>
              <a:gd name="T44" fmla="*/ 584890 w 508"/>
              <a:gd name="T45" fmla="*/ 506413 h 320"/>
              <a:gd name="T46" fmla="*/ 601803 w 508"/>
              <a:gd name="T47" fmla="*/ 463550 h 320"/>
              <a:gd name="T48" fmla="*/ 622943 w 508"/>
              <a:gd name="T49" fmla="*/ 463550 h 320"/>
              <a:gd name="T50" fmla="*/ 601803 w 508"/>
              <a:gd name="T51" fmla="*/ 430213 h 320"/>
              <a:gd name="T52" fmla="*/ 656768 w 508"/>
              <a:gd name="T53" fmla="*/ 420688 h 320"/>
              <a:gd name="T54" fmla="*/ 673681 w 508"/>
              <a:gd name="T55" fmla="*/ 403225 h 320"/>
              <a:gd name="T56" fmla="*/ 682137 w 508"/>
              <a:gd name="T57" fmla="*/ 393700 h 320"/>
              <a:gd name="T58" fmla="*/ 686365 w 508"/>
              <a:gd name="T59" fmla="*/ 411163 h 320"/>
              <a:gd name="T60" fmla="*/ 714553 w 508"/>
              <a:gd name="T61" fmla="*/ 331787 h 320"/>
              <a:gd name="T62" fmla="*/ 682137 w 508"/>
              <a:gd name="T63" fmla="*/ 312737 h 320"/>
              <a:gd name="T64" fmla="*/ 627171 w 508"/>
              <a:gd name="T65" fmla="*/ 331787 h 320"/>
              <a:gd name="T66" fmla="*/ 601803 w 508"/>
              <a:gd name="T67" fmla="*/ 403225 h 320"/>
              <a:gd name="T68" fmla="*/ 535562 w 508"/>
              <a:gd name="T69" fmla="*/ 411163 h 320"/>
              <a:gd name="T70" fmla="*/ 501737 w 508"/>
              <a:gd name="T71" fmla="*/ 387350 h 320"/>
              <a:gd name="T72" fmla="*/ 459456 w 508"/>
              <a:gd name="T73" fmla="*/ 298450 h 320"/>
              <a:gd name="T74" fmla="*/ 451000 w 508"/>
              <a:gd name="T75" fmla="*/ 227013 h 320"/>
              <a:gd name="T76" fmla="*/ 472140 w 508"/>
              <a:gd name="T77" fmla="*/ 198437 h 320"/>
              <a:gd name="T78" fmla="*/ 425631 w 508"/>
              <a:gd name="T79" fmla="*/ 179387 h 320"/>
              <a:gd name="T80" fmla="*/ 366437 w 508"/>
              <a:gd name="T81" fmla="*/ 79375 h 320"/>
              <a:gd name="T82" fmla="*/ 315700 w 508"/>
              <a:gd name="T83" fmla="*/ 103188 h 320"/>
              <a:gd name="T84" fmla="*/ 248050 w 508"/>
              <a:gd name="T85" fmla="*/ 23812 h 320"/>
              <a:gd name="T86" fmla="*/ 139528 w 508"/>
              <a:gd name="T87" fmla="*/ 38100 h 320"/>
              <a:gd name="T88" fmla="*/ 50737 w 508"/>
              <a:gd name="T89" fmla="*/ 0 h 320"/>
              <a:gd name="T90" fmla="*/ 0 w 508"/>
              <a:gd name="T91" fmla="*/ 4762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8"/>
              <a:gd name="T139" fmla="*/ 0 h 320"/>
              <a:gd name="T140" fmla="*/ 508 w 508"/>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8" h="320">
                <a:moveTo>
                  <a:pt x="0" y="3"/>
                </a:moveTo>
                <a:lnTo>
                  <a:pt x="24" y="54"/>
                </a:lnTo>
                <a:lnTo>
                  <a:pt x="51" y="78"/>
                </a:lnTo>
                <a:lnTo>
                  <a:pt x="47" y="89"/>
                </a:lnTo>
                <a:lnTo>
                  <a:pt x="36" y="92"/>
                </a:lnTo>
                <a:lnTo>
                  <a:pt x="69" y="104"/>
                </a:lnTo>
                <a:lnTo>
                  <a:pt x="84" y="128"/>
                </a:lnTo>
                <a:lnTo>
                  <a:pt x="81" y="143"/>
                </a:lnTo>
                <a:lnTo>
                  <a:pt x="120" y="176"/>
                </a:lnTo>
                <a:lnTo>
                  <a:pt x="128" y="167"/>
                </a:lnTo>
                <a:lnTo>
                  <a:pt x="42" y="48"/>
                </a:lnTo>
                <a:lnTo>
                  <a:pt x="36" y="15"/>
                </a:lnTo>
                <a:lnTo>
                  <a:pt x="54" y="20"/>
                </a:lnTo>
                <a:lnTo>
                  <a:pt x="87" y="74"/>
                </a:lnTo>
                <a:lnTo>
                  <a:pt x="131" y="113"/>
                </a:lnTo>
                <a:lnTo>
                  <a:pt x="131" y="128"/>
                </a:lnTo>
                <a:lnTo>
                  <a:pt x="194" y="182"/>
                </a:lnTo>
                <a:lnTo>
                  <a:pt x="200" y="203"/>
                </a:lnTo>
                <a:lnTo>
                  <a:pt x="194" y="220"/>
                </a:lnTo>
                <a:lnTo>
                  <a:pt x="209" y="239"/>
                </a:lnTo>
                <a:lnTo>
                  <a:pt x="329" y="298"/>
                </a:lnTo>
                <a:lnTo>
                  <a:pt x="380" y="292"/>
                </a:lnTo>
                <a:lnTo>
                  <a:pt x="415" y="319"/>
                </a:lnTo>
                <a:lnTo>
                  <a:pt x="427" y="292"/>
                </a:lnTo>
                <a:lnTo>
                  <a:pt x="442" y="292"/>
                </a:lnTo>
                <a:lnTo>
                  <a:pt x="427" y="271"/>
                </a:lnTo>
                <a:lnTo>
                  <a:pt x="466" y="265"/>
                </a:lnTo>
                <a:lnTo>
                  <a:pt x="478" y="254"/>
                </a:lnTo>
                <a:lnTo>
                  <a:pt x="484" y="248"/>
                </a:lnTo>
                <a:lnTo>
                  <a:pt x="487" y="259"/>
                </a:lnTo>
                <a:lnTo>
                  <a:pt x="507" y="209"/>
                </a:lnTo>
                <a:lnTo>
                  <a:pt x="484" y="197"/>
                </a:lnTo>
                <a:lnTo>
                  <a:pt x="445" y="209"/>
                </a:lnTo>
                <a:lnTo>
                  <a:pt x="427" y="254"/>
                </a:lnTo>
                <a:lnTo>
                  <a:pt x="380" y="259"/>
                </a:lnTo>
                <a:lnTo>
                  <a:pt x="356" y="244"/>
                </a:lnTo>
                <a:lnTo>
                  <a:pt x="326" y="188"/>
                </a:lnTo>
                <a:lnTo>
                  <a:pt x="320" y="143"/>
                </a:lnTo>
                <a:lnTo>
                  <a:pt x="335" y="125"/>
                </a:lnTo>
                <a:lnTo>
                  <a:pt x="302" y="113"/>
                </a:lnTo>
                <a:lnTo>
                  <a:pt x="260" y="50"/>
                </a:lnTo>
                <a:lnTo>
                  <a:pt x="224" y="65"/>
                </a:lnTo>
                <a:lnTo>
                  <a:pt x="176" y="15"/>
                </a:lnTo>
                <a:lnTo>
                  <a:pt x="99" y="24"/>
                </a:lnTo>
                <a:lnTo>
                  <a:pt x="36" y="0"/>
                </a:lnTo>
                <a:lnTo>
                  <a:pt x="0"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25" name="Freeform 193"/>
          <p:cNvSpPr>
            <a:spLocks/>
          </p:cNvSpPr>
          <p:nvPr/>
        </p:nvSpPr>
        <p:spPr bwMode="auto">
          <a:xfrm>
            <a:off x="6315075" y="2719388"/>
            <a:ext cx="742950" cy="347662"/>
          </a:xfrm>
          <a:custGeom>
            <a:avLst/>
            <a:gdLst>
              <a:gd name="T0" fmla="*/ 0 w 527"/>
              <a:gd name="T1" fmla="*/ 109537 h 219"/>
              <a:gd name="T2" fmla="*/ 21147 w 527"/>
              <a:gd name="T3" fmla="*/ 142875 h 219"/>
              <a:gd name="T4" fmla="*/ 59210 w 527"/>
              <a:gd name="T5" fmla="*/ 155575 h 219"/>
              <a:gd name="T6" fmla="*/ 70489 w 527"/>
              <a:gd name="T7" fmla="*/ 230187 h 219"/>
              <a:gd name="T8" fmla="*/ 176221 w 527"/>
              <a:gd name="T9" fmla="*/ 261937 h 219"/>
              <a:gd name="T10" fmla="*/ 219924 w 527"/>
              <a:gd name="T11" fmla="*/ 312737 h 219"/>
              <a:gd name="T12" fmla="*/ 304511 w 527"/>
              <a:gd name="T13" fmla="*/ 304800 h 219"/>
              <a:gd name="T14" fmla="*/ 396146 w 527"/>
              <a:gd name="T15" fmla="*/ 346075 h 219"/>
              <a:gd name="T16" fmla="*/ 524435 w 527"/>
              <a:gd name="T17" fmla="*/ 312737 h 219"/>
              <a:gd name="T18" fmla="*/ 561089 w 527"/>
              <a:gd name="T19" fmla="*/ 276225 h 219"/>
              <a:gd name="T20" fmla="*/ 565319 w 527"/>
              <a:gd name="T21" fmla="*/ 244475 h 219"/>
              <a:gd name="T22" fmla="*/ 603382 w 527"/>
              <a:gd name="T23" fmla="*/ 249237 h 219"/>
              <a:gd name="T24" fmla="*/ 679510 w 527"/>
              <a:gd name="T25" fmla="*/ 188912 h 219"/>
              <a:gd name="T26" fmla="*/ 741540 w 527"/>
              <a:gd name="T27" fmla="*/ 184150 h 219"/>
              <a:gd name="T28" fmla="*/ 706296 w 527"/>
              <a:gd name="T29" fmla="*/ 139700 h 219"/>
              <a:gd name="T30" fmla="*/ 649905 w 527"/>
              <a:gd name="T31" fmla="*/ 150812 h 219"/>
              <a:gd name="T32" fmla="*/ 649905 w 527"/>
              <a:gd name="T33" fmla="*/ 104775 h 219"/>
              <a:gd name="T34" fmla="*/ 671051 w 527"/>
              <a:gd name="T35" fmla="*/ 73025 h 219"/>
              <a:gd name="T36" fmla="*/ 624529 w 527"/>
              <a:gd name="T37" fmla="*/ 69850 h 219"/>
              <a:gd name="T38" fmla="*/ 511747 w 527"/>
              <a:gd name="T39" fmla="*/ 95250 h 219"/>
              <a:gd name="T40" fmla="*/ 417293 w 527"/>
              <a:gd name="T41" fmla="*/ 55562 h 219"/>
              <a:gd name="T42" fmla="*/ 353853 w 527"/>
              <a:gd name="T43" fmla="*/ 63500 h 219"/>
              <a:gd name="T44" fmla="*/ 328477 w 527"/>
              <a:gd name="T45" fmla="*/ 23812 h 219"/>
              <a:gd name="T46" fmla="*/ 266447 w 527"/>
              <a:gd name="T47" fmla="*/ 0 h 219"/>
              <a:gd name="T48" fmla="*/ 238251 w 527"/>
              <a:gd name="T49" fmla="*/ 23812 h 219"/>
              <a:gd name="T50" fmla="*/ 232612 w 527"/>
              <a:gd name="T51" fmla="*/ 73025 h 219"/>
              <a:gd name="T52" fmla="*/ 95865 w 527"/>
              <a:gd name="T53" fmla="*/ 55562 h 219"/>
              <a:gd name="T54" fmla="*/ 0 w 527"/>
              <a:gd name="T55" fmla="*/ 109537 h 2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7"/>
              <a:gd name="T85" fmla="*/ 0 h 219"/>
              <a:gd name="T86" fmla="*/ 527 w 527"/>
              <a:gd name="T87" fmla="*/ 219 h 2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7" h="219">
                <a:moveTo>
                  <a:pt x="0" y="69"/>
                </a:moveTo>
                <a:lnTo>
                  <a:pt x="15" y="90"/>
                </a:lnTo>
                <a:lnTo>
                  <a:pt x="42" y="98"/>
                </a:lnTo>
                <a:lnTo>
                  <a:pt x="50" y="145"/>
                </a:lnTo>
                <a:lnTo>
                  <a:pt x="125" y="165"/>
                </a:lnTo>
                <a:lnTo>
                  <a:pt x="156" y="197"/>
                </a:lnTo>
                <a:lnTo>
                  <a:pt x="216" y="192"/>
                </a:lnTo>
                <a:lnTo>
                  <a:pt x="281" y="218"/>
                </a:lnTo>
                <a:lnTo>
                  <a:pt x="372" y="197"/>
                </a:lnTo>
                <a:lnTo>
                  <a:pt x="398" y="174"/>
                </a:lnTo>
                <a:lnTo>
                  <a:pt x="401" y="154"/>
                </a:lnTo>
                <a:lnTo>
                  <a:pt x="428" y="157"/>
                </a:lnTo>
                <a:lnTo>
                  <a:pt x="482" y="119"/>
                </a:lnTo>
                <a:lnTo>
                  <a:pt x="526" y="116"/>
                </a:lnTo>
                <a:lnTo>
                  <a:pt x="501" y="88"/>
                </a:lnTo>
                <a:lnTo>
                  <a:pt x="461" y="95"/>
                </a:lnTo>
                <a:lnTo>
                  <a:pt x="461" y="66"/>
                </a:lnTo>
                <a:lnTo>
                  <a:pt x="476" y="46"/>
                </a:lnTo>
                <a:lnTo>
                  <a:pt x="443" y="44"/>
                </a:lnTo>
                <a:lnTo>
                  <a:pt x="363" y="60"/>
                </a:lnTo>
                <a:lnTo>
                  <a:pt x="296" y="35"/>
                </a:lnTo>
                <a:lnTo>
                  <a:pt x="251" y="40"/>
                </a:lnTo>
                <a:lnTo>
                  <a:pt x="233" y="15"/>
                </a:lnTo>
                <a:lnTo>
                  <a:pt x="189" y="0"/>
                </a:lnTo>
                <a:lnTo>
                  <a:pt x="169" y="15"/>
                </a:lnTo>
                <a:lnTo>
                  <a:pt x="165" y="46"/>
                </a:lnTo>
                <a:lnTo>
                  <a:pt x="68" y="35"/>
                </a:lnTo>
                <a:lnTo>
                  <a:pt x="0" y="6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26" name="Freeform 194"/>
          <p:cNvSpPr>
            <a:spLocks/>
          </p:cNvSpPr>
          <p:nvPr/>
        </p:nvSpPr>
        <p:spPr bwMode="auto">
          <a:xfrm>
            <a:off x="6315075" y="2719388"/>
            <a:ext cx="752475" cy="357187"/>
          </a:xfrm>
          <a:custGeom>
            <a:avLst/>
            <a:gdLst>
              <a:gd name="T0" fmla="*/ 0 w 533"/>
              <a:gd name="T1" fmla="*/ 112712 h 225"/>
              <a:gd name="T2" fmla="*/ 21177 w 533"/>
              <a:gd name="T3" fmla="*/ 146050 h 225"/>
              <a:gd name="T4" fmla="*/ 59294 w 533"/>
              <a:gd name="T5" fmla="*/ 160337 h 225"/>
              <a:gd name="T6" fmla="*/ 72000 w 533"/>
              <a:gd name="T7" fmla="*/ 236537 h 225"/>
              <a:gd name="T8" fmla="*/ 177883 w 533"/>
              <a:gd name="T9" fmla="*/ 269875 h 225"/>
              <a:gd name="T10" fmla="*/ 223060 w 533"/>
              <a:gd name="T11" fmla="*/ 320675 h 225"/>
              <a:gd name="T12" fmla="*/ 307766 w 533"/>
              <a:gd name="T13" fmla="*/ 312737 h 225"/>
              <a:gd name="T14" fmla="*/ 400944 w 533"/>
              <a:gd name="T15" fmla="*/ 355600 h 225"/>
              <a:gd name="T16" fmla="*/ 530827 w 533"/>
              <a:gd name="T17" fmla="*/ 320675 h 225"/>
              <a:gd name="T18" fmla="*/ 568944 w 533"/>
              <a:gd name="T19" fmla="*/ 284162 h 225"/>
              <a:gd name="T20" fmla="*/ 573180 w 533"/>
              <a:gd name="T21" fmla="*/ 250825 h 225"/>
              <a:gd name="T22" fmla="*/ 611298 w 533"/>
              <a:gd name="T23" fmla="*/ 255587 h 225"/>
              <a:gd name="T24" fmla="*/ 687533 w 533"/>
              <a:gd name="T25" fmla="*/ 193675 h 225"/>
              <a:gd name="T26" fmla="*/ 751063 w 533"/>
              <a:gd name="T27" fmla="*/ 188912 h 225"/>
              <a:gd name="T28" fmla="*/ 715769 w 533"/>
              <a:gd name="T29" fmla="*/ 142875 h 225"/>
              <a:gd name="T30" fmla="*/ 657886 w 533"/>
              <a:gd name="T31" fmla="*/ 155575 h 225"/>
              <a:gd name="T32" fmla="*/ 657886 w 533"/>
              <a:gd name="T33" fmla="*/ 107950 h 225"/>
              <a:gd name="T34" fmla="*/ 679063 w 533"/>
              <a:gd name="T35" fmla="*/ 74612 h 225"/>
              <a:gd name="T36" fmla="*/ 632474 w 533"/>
              <a:gd name="T37" fmla="*/ 71437 h 225"/>
              <a:gd name="T38" fmla="*/ 518121 w 533"/>
              <a:gd name="T39" fmla="*/ 98425 h 225"/>
              <a:gd name="T40" fmla="*/ 422120 w 533"/>
              <a:gd name="T41" fmla="*/ 57150 h 225"/>
              <a:gd name="T42" fmla="*/ 358590 w 533"/>
              <a:gd name="T43" fmla="*/ 65087 h 225"/>
              <a:gd name="T44" fmla="*/ 333178 w 533"/>
              <a:gd name="T45" fmla="*/ 23812 h 225"/>
              <a:gd name="T46" fmla="*/ 269649 w 533"/>
              <a:gd name="T47" fmla="*/ 0 h 225"/>
              <a:gd name="T48" fmla="*/ 241413 w 533"/>
              <a:gd name="T49" fmla="*/ 23812 h 225"/>
              <a:gd name="T50" fmla="*/ 235766 w 533"/>
              <a:gd name="T51" fmla="*/ 74612 h 225"/>
              <a:gd name="T52" fmla="*/ 97412 w 533"/>
              <a:gd name="T53" fmla="*/ 57150 h 225"/>
              <a:gd name="T54" fmla="*/ 0 w 533"/>
              <a:gd name="T55" fmla="*/ 112712 h 2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3"/>
              <a:gd name="T85" fmla="*/ 0 h 225"/>
              <a:gd name="T86" fmla="*/ 533 w 533"/>
              <a:gd name="T87" fmla="*/ 225 h 2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3" h="225">
                <a:moveTo>
                  <a:pt x="0" y="71"/>
                </a:moveTo>
                <a:lnTo>
                  <a:pt x="15" y="92"/>
                </a:lnTo>
                <a:lnTo>
                  <a:pt x="42" y="101"/>
                </a:lnTo>
                <a:lnTo>
                  <a:pt x="51" y="149"/>
                </a:lnTo>
                <a:lnTo>
                  <a:pt x="126" y="170"/>
                </a:lnTo>
                <a:lnTo>
                  <a:pt x="158" y="202"/>
                </a:lnTo>
                <a:lnTo>
                  <a:pt x="218" y="197"/>
                </a:lnTo>
                <a:lnTo>
                  <a:pt x="284" y="224"/>
                </a:lnTo>
                <a:lnTo>
                  <a:pt x="376" y="202"/>
                </a:lnTo>
                <a:lnTo>
                  <a:pt x="403" y="179"/>
                </a:lnTo>
                <a:lnTo>
                  <a:pt x="406" y="158"/>
                </a:lnTo>
                <a:lnTo>
                  <a:pt x="433" y="161"/>
                </a:lnTo>
                <a:lnTo>
                  <a:pt x="487" y="122"/>
                </a:lnTo>
                <a:lnTo>
                  <a:pt x="532" y="119"/>
                </a:lnTo>
                <a:lnTo>
                  <a:pt x="507" y="90"/>
                </a:lnTo>
                <a:lnTo>
                  <a:pt x="466" y="98"/>
                </a:lnTo>
                <a:lnTo>
                  <a:pt x="466" y="68"/>
                </a:lnTo>
                <a:lnTo>
                  <a:pt x="481" y="47"/>
                </a:lnTo>
                <a:lnTo>
                  <a:pt x="448" y="45"/>
                </a:lnTo>
                <a:lnTo>
                  <a:pt x="367" y="62"/>
                </a:lnTo>
                <a:lnTo>
                  <a:pt x="299" y="36"/>
                </a:lnTo>
                <a:lnTo>
                  <a:pt x="254" y="41"/>
                </a:lnTo>
                <a:lnTo>
                  <a:pt x="236" y="15"/>
                </a:lnTo>
                <a:lnTo>
                  <a:pt x="191" y="0"/>
                </a:lnTo>
                <a:lnTo>
                  <a:pt x="171" y="15"/>
                </a:lnTo>
                <a:lnTo>
                  <a:pt x="167" y="47"/>
                </a:lnTo>
                <a:lnTo>
                  <a:pt x="69" y="36"/>
                </a:lnTo>
                <a:lnTo>
                  <a:pt x="0" y="7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27" name="Freeform 195"/>
          <p:cNvSpPr>
            <a:spLocks/>
          </p:cNvSpPr>
          <p:nvPr/>
        </p:nvSpPr>
        <p:spPr bwMode="auto">
          <a:xfrm>
            <a:off x="4949825" y="4529138"/>
            <a:ext cx="241300" cy="438150"/>
          </a:xfrm>
          <a:custGeom>
            <a:avLst/>
            <a:gdLst>
              <a:gd name="T0" fmla="*/ 0 w 171"/>
              <a:gd name="T1" fmla="*/ 115887 h 276"/>
              <a:gd name="T2" fmla="*/ 4233 w 171"/>
              <a:gd name="T3" fmla="*/ 128587 h 276"/>
              <a:gd name="T4" fmla="*/ 60678 w 171"/>
              <a:gd name="T5" fmla="*/ 158750 h 276"/>
              <a:gd name="T6" fmla="*/ 64911 w 171"/>
              <a:gd name="T7" fmla="*/ 180975 h 276"/>
              <a:gd name="T8" fmla="*/ 64911 w 171"/>
              <a:gd name="T9" fmla="*/ 250825 h 276"/>
              <a:gd name="T10" fmla="*/ 35278 w 171"/>
              <a:gd name="T11" fmla="*/ 320675 h 276"/>
              <a:gd name="T12" fmla="*/ 45156 w 171"/>
              <a:gd name="T13" fmla="*/ 407988 h 276"/>
              <a:gd name="T14" fmla="*/ 45156 w 171"/>
              <a:gd name="T15" fmla="*/ 436563 h 276"/>
              <a:gd name="T16" fmla="*/ 60678 w 171"/>
              <a:gd name="T17" fmla="*/ 436563 h 276"/>
              <a:gd name="T18" fmla="*/ 60678 w 171"/>
              <a:gd name="T19" fmla="*/ 403225 h 276"/>
              <a:gd name="T20" fmla="*/ 121356 w 171"/>
              <a:gd name="T21" fmla="*/ 366712 h 276"/>
              <a:gd name="T22" fmla="*/ 105833 w 171"/>
              <a:gd name="T23" fmla="*/ 250825 h 276"/>
              <a:gd name="T24" fmla="*/ 235656 w 171"/>
              <a:gd name="T25" fmla="*/ 128587 h 276"/>
              <a:gd name="T26" fmla="*/ 239889 w 171"/>
              <a:gd name="T27" fmla="*/ 0 h 276"/>
              <a:gd name="T28" fmla="*/ 207433 w 171"/>
              <a:gd name="T29" fmla="*/ 23812 h 276"/>
              <a:gd name="T30" fmla="*/ 112889 w 171"/>
              <a:gd name="T31" fmla="*/ 28575 h 276"/>
              <a:gd name="T32" fmla="*/ 108656 w 171"/>
              <a:gd name="T33" fmla="*/ 79375 h 276"/>
              <a:gd name="T34" fmla="*/ 138289 w 171"/>
              <a:gd name="T35" fmla="*/ 115887 h 276"/>
              <a:gd name="T36" fmla="*/ 121356 w 171"/>
              <a:gd name="T37" fmla="*/ 173037 h 276"/>
              <a:gd name="T38" fmla="*/ 97367 w 171"/>
              <a:gd name="T39" fmla="*/ 142875 h 276"/>
              <a:gd name="T40" fmla="*/ 100189 w 171"/>
              <a:gd name="T41" fmla="*/ 106363 h 276"/>
              <a:gd name="T42" fmla="*/ 71967 w 171"/>
              <a:gd name="T43" fmla="*/ 93662 h 276"/>
              <a:gd name="T44" fmla="*/ 0 w 171"/>
              <a:gd name="T45" fmla="*/ 115887 h 2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1"/>
              <a:gd name="T70" fmla="*/ 0 h 276"/>
              <a:gd name="T71" fmla="*/ 171 w 171"/>
              <a:gd name="T72" fmla="*/ 276 h 2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1" h="276">
                <a:moveTo>
                  <a:pt x="0" y="73"/>
                </a:moveTo>
                <a:lnTo>
                  <a:pt x="3" y="81"/>
                </a:lnTo>
                <a:lnTo>
                  <a:pt x="43" y="100"/>
                </a:lnTo>
                <a:lnTo>
                  <a:pt x="46" y="114"/>
                </a:lnTo>
                <a:lnTo>
                  <a:pt x="46" y="158"/>
                </a:lnTo>
                <a:lnTo>
                  <a:pt x="25" y="202"/>
                </a:lnTo>
                <a:lnTo>
                  <a:pt x="32" y="257"/>
                </a:lnTo>
                <a:lnTo>
                  <a:pt x="32" y="275"/>
                </a:lnTo>
                <a:lnTo>
                  <a:pt x="43" y="275"/>
                </a:lnTo>
                <a:lnTo>
                  <a:pt x="43" y="254"/>
                </a:lnTo>
                <a:lnTo>
                  <a:pt x="86" y="231"/>
                </a:lnTo>
                <a:lnTo>
                  <a:pt x="75" y="158"/>
                </a:lnTo>
                <a:lnTo>
                  <a:pt x="167" y="81"/>
                </a:lnTo>
                <a:lnTo>
                  <a:pt x="170" y="0"/>
                </a:lnTo>
                <a:lnTo>
                  <a:pt x="147" y="15"/>
                </a:lnTo>
                <a:lnTo>
                  <a:pt x="80" y="18"/>
                </a:lnTo>
                <a:lnTo>
                  <a:pt x="77" y="50"/>
                </a:lnTo>
                <a:lnTo>
                  <a:pt x="98" y="73"/>
                </a:lnTo>
                <a:lnTo>
                  <a:pt x="86" y="109"/>
                </a:lnTo>
                <a:lnTo>
                  <a:pt x="69" y="90"/>
                </a:lnTo>
                <a:lnTo>
                  <a:pt x="71" y="67"/>
                </a:lnTo>
                <a:lnTo>
                  <a:pt x="51" y="59"/>
                </a:lnTo>
                <a:lnTo>
                  <a:pt x="0" y="7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28" name="Freeform 196"/>
          <p:cNvSpPr>
            <a:spLocks/>
          </p:cNvSpPr>
          <p:nvPr/>
        </p:nvSpPr>
        <p:spPr bwMode="auto">
          <a:xfrm>
            <a:off x="4949825" y="4529138"/>
            <a:ext cx="250825" cy="447675"/>
          </a:xfrm>
          <a:custGeom>
            <a:avLst/>
            <a:gdLst>
              <a:gd name="T0" fmla="*/ 0 w 177"/>
              <a:gd name="T1" fmla="*/ 119062 h 282"/>
              <a:gd name="T2" fmla="*/ 4251 w 177"/>
              <a:gd name="T3" fmla="*/ 131762 h 282"/>
              <a:gd name="T4" fmla="*/ 62352 w 177"/>
              <a:gd name="T5" fmla="*/ 161925 h 282"/>
              <a:gd name="T6" fmla="*/ 68020 w 177"/>
              <a:gd name="T7" fmla="*/ 184150 h 282"/>
              <a:gd name="T8" fmla="*/ 68020 w 177"/>
              <a:gd name="T9" fmla="*/ 255587 h 282"/>
              <a:gd name="T10" fmla="*/ 36844 w 177"/>
              <a:gd name="T11" fmla="*/ 327025 h 282"/>
              <a:gd name="T12" fmla="*/ 46764 w 177"/>
              <a:gd name="T13" fmla="*/ 417513 h 282"/>
              <a:gd name="T14" fmla="*/ 46764 w 177"/>
              <a:gd name="T15" fmla="*/ 446088 h 282"/>
              <a:gd name="T16" fmla="*/ 62352 w 177"/>
              <a:gd name="T17" fmla="*/ 446088 h 282"/>
              <a:gd name="T18" fmla="*/ 62352 w 177"/>
              <a:gd name="T19" fmla="*/ 412750 h 282"/>
              <a:gd name="T20" fmla="*/ 126121 w 177"/>
              <a:gd name="T21" fmla="*/ 374650 h 282"/>
              <a:gd name="T22" fmla="*/ 110533 w 177"/>
              <a:gd name="T23" fmla="*/ 255587 h 282"/>
              <a:gd name="T24" fmla="*/ 245157 w 177"/>
              <a:gd name="T25" fmla="*/ 131762 h 282"/>
              <a:gd name="T26" fmla="*/ 249408 w 177"/>
              <a:gd name="T27" fmla="*/ 0 h 282"/>
              <a:gd name="T28" fmla="*/ 215398 w 177"/>
              <a:gd name="T29" fmla="*/ 23812 h 282"/>
              <a:gd name="T30" fmla="*/ 117619 w 177"/>
              <a:gd name="T31" fmla="*/ 28575 h 282"/>
              <a:gd name="T32" fmla="*/ 113367 w 177"/>
              <a:gd name="T33" fmla="*/ 80962 h 282"/>
              <a:gd name="T34" fmla="*/ 143126 w 177"/>
              <a:gd name="T35" fmla="*/ 119062 h 282"/>
              <a:gd name="T36" fmla="*/ 126121 w 177"/>
              <a:gd name="T37" fmla="*/ 176212 h 282"/>
              <a:gd name="T38" fmla="*/ 100613 w 177"/>
              <a:gd name="T39" fmla="*/ 146050 h 282"/>
              <a:gd name="T40" fmla="*/ 104865 w 177"/>
              <a:gd name="T41" fmla="*/ 107950 h 282"/>
              <a:gd name="T42" fmla="*/ 75106 w 177"/>
              <a:gd name="T43" fmla="*/ 95250 h 282"/>
              <a:gd name="T44" fmla="*/ 0 w 177"/>
              <a:gd name="T45" fmla="*/ 119062 h 2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
              <a:gd name="T70" fmla="*/ 0 h 282"/>
              <a:gd name="T71" fmla="*/ 177 w 177"/>
              <a:gd name="T72" fmla="*/ 282 h 2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 h="282">
                <a:moveTo>
                  <a:pt x="0" y="75"/>
                </a:moveTo>
                <a:lnTo>
                  <a:pt x="3" y="83"/>
                </a:lnTo>
                <a:lnTo>
                  <a:pt x="44" y="102"/>
                </a:lnTo>
                <a:lnTo>
                  <a:pt x="48" y="116"/>
                </a:lnTo>
                <a:lnTo>
                  <a:pt x="48" y="161"/>
                </a:lnTo>
                <a:lnTo>
                  <a:pt x="26" y="206"/>
                </a:lnTo>
                <a:lnTo>
                  <a:pt x="33" y="263"/>
                </a:lnTo>
                <a:lnTo>
                  <a:pt x="33" y="281"/>
                </a:lnTo>
                <a:lnTo>
                  <a:pt x="44" y="281"/>
                </a:lnTo>
                <a:lnTo>
                  <a:pt x="44" y="260"/>
                </a:lnTo>
                <a:lnTo>
                  <a:pt x="89" y="236"/>
                </a:lnTo>
                <a:lnTo>
                  <a:pt x="78" y="161"/>
                </a:lnTo>
                <a:lnTo>
                  <a:pt x="173" y="83"/>
                </a:lnTo>
                <a:lnTo>
                  <a:pt x="176" y="0"/>
                </a:lnTo>
                <a:lnTo>
                  <a:pt x="152" y="15"/>
                </a:lnTo>
                <a:lnTo>
                  <a:pt x="83" y="18"/>
                </a:lnTo>
                <a:lnTo>
                  <a:pt x="80" y="51"/>
                </a:lnTo>
                <a:lnTo>
                  <a:pt x="101" y="75"/>
                </a:lnTo>
                <a:lnTo>
                  <a:pt x="89" y="111"/>
                </a:lnTo>
                <a:lnTo>
                  <a:pt x="71" y="92"/>
                </a:lnTo>
                <a:lnTo>
                  <a:pt x="74" y="68"/>
                </a:lnTo>
                <a:lnTo>
                  <a:pt x="53" y="60"/>
                </a:lnTo>
                <a:lnTo>
                  <a:pt x="0" y="7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29" name="Freeform 197"/>
          <p:cNvSpPr>
            <a:spLocks/>
          </p:cNvSpPr>
          <p:nvPr/>
        </p:nvSpPr>
        <p:spPr bwMode="auto">
          <a:xfrm>
            <a:off x="5472113" y="3571875"/>
            <a:ext cx="169862" cy="219075"/>
          </a:xfrm>
          <a:custGeom>
            <a:avLst/>
            <a:gdLst>
              <a:gd name="T0" fmla="*/ 0 w 120"/>
              <a:gd name="T1" fmla="*/ 158750 h 138"/>
              <a:gd name="T2" fmla="*/ 19817 w 120"/>
              <a:gd name="T3" fmla="*/ 217488 h 138"/>
              <a:gd name="T4" fmla="*/ 65114 w 120"/>
              <a:gd name="T5" fmla="*/ 212725 h 138"/>
              <a:gd name="T6" fmla="*/ 127397 w 120"/>
              <a:gd name="T7" fmla="*/ 153987 h 138"/>
              <a:gd name="T8" fmla="*/ 127397 w 120"/>
              <a:gd name="T9" fmla="*/ 130175 h 138"/>
              <a:gd name="T10" fmla="*/ 165615 w 120"/>
              <a:gd name="T11" fmla="*/ 82550 h 138"/>
              <a:gd name="T12" fmla="*/ 168446 w 120"/>
              <a:gd name="T13" fmla="*/ 68262 h 138"/>
              <a:gd name="T14" fmla="*/ 148629 w 120"/>
              <a:gd name="T15" fmla="*/ 41275 h 138"/>
              <a:gd name="T16" fmla="*/ 93424 w 120"/>
              <a:gd name="T17" fmla="*/ 0 h 138"/>
              <a:gd name="T18" fmla="*/ 79269 w 120"/>
              <a:gd name="T19" fmla="*/ 0 h 138"/>
              <a:gd name="T20" fmla="*/ 87762 w 120"/>
              <a:gd name="T21" fmla="*/ 22225 h 138"/>
              <a:gd name="T22" fmla="*/ 72191 w 120"/>
              <a:gd name="T23" fmla="*/ 58737 h 138"/>
              <a:gd name="T24" fmla="*/ 79269 w 120"/>
              <a:gd name="T25" fmla="*/ 76200 h 138"/>
              <a:gd name="T26" fmla="*/ 67945 w 120"/>
              <a:gd name="T27" fmla="*/ 130175 h 138"/>
              <a:gd name="T28" fmla="*/ 0 w 120"/>
              <a:gd name="T29" fmla="*/ 158750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38"/>
              <a:gd name="T47" fmla="*/ 120 w 120"/>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38">
                <a:moveTo>
                  <a:pt x="0" y="100"/>
                </a:moveTo>
                <a:lnTo>
                  <a:pt x="14" y="137"/>
                </a:lnTo>
                <a:lnTo>
                  <a:pt x="46" y="134"/>
                </a:lnTo>
                <a:lnTo>
                  <a:pt x="90" y="97"/>
                </a:lnTo>
                <a:lnTo>
                  <a:pt x="90" y="82"/>
                </a:lnTo>
                <a:lnTo>
                  <a:pt x="117" y="52"/>
                </a:lnTo>
                <a:lnTo>
                  <a:pt x="119" y="43"/>
                </a:lnTo>
                <a:lnTo>
                  <a:pt x="105" y="26"/>
                </a:lnTo>
                <a:lnTo>
                  <a:pt x="66" y="0"/>
                </a:lnTo>
                <a:lnTo>
                  <a:pt x="56" y="0"/>
                </a:lnTo>
                <a:lnTo>
                  <a:pt x="62" y="14"/>
                </a:lnTo>
                <a:lnTo>
                  <a:pt x="51" y="37"/>
                </a:lnTo>
                <a:lnTo>
                  <a:pt x="56" y="48"/>
                </a:lnTo>
                <a:lnTo>
                  <a:pt x="48" y="82"/>
                </a:lnTo>
                <a:lnTo>
                  <a:pt x="0" y="10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30" name="Freeform 198"/>
          <p:cNvSpPr>
            <a:spLocks/>
          </p:cNvSpPr>
          <p:nvPr/>
        </p:nvSpPr>
        <p:spPr bwMode="auto">
          <a:xfrm>
            <a:off x="5472113" y="3571875"/>
            <a:ext cx="177800" cy="228600"/>
          </a:xfrm>
          <a:custGeom>
            <a:avLst/>
            <a:gdLst>
              <a:gd name="T0" fmla="*/ 0 w 126"/>
              <a:gd name="T1" fmla="*/ 165100 h 144"/>
              <a:gd name="T2" fmla="*/ 21167 w 126"/>
              <a:gd name="T3" fmla="*/ 227013 h 144"/>
              <a:gd name="T4" fmla="*/ 67733 w 126"/>
              <a:gd name="T5" fmla="*/ 222250 h 144"/>
              <a:gd name="T6" fmla="*/ 134056 w 126"/>
              <a:gd name="T7" fmla="*/ 160337 h 144"/>
              <a:gd name="T8" fmla="*/ 134056 w 126"/>
              <a:gd name="T9" fmla="*/ 136525 h 144"/>
              <a:gd name="T10" fmla="*/ 173567 w 126"/>
              <a:gd name="T11" fmla="*/ 85725 h 144"/>
              <a:gd name="T12" fmla="*/ 176389 w 126"/>
              <a:gd name="T13" fmla="*/ 71437 h 144"/>
              <a:gd name="T14" fmla="*/ 155222 w 126"/>
              <a:gd name="T15" fmla="*/ 42862 h 144"/>
              <a:gd name="T16" fmla="*/ 97367 w 126"/>
              <a:gd name="T17" fmla="*/ 0 h 144"/>
              <a:gd name="T18" fmla="*/ 83256 w 126"/>
              <a:gd name="T19" fmla="*/ 0 h 144"/>
              <a:gd name="T20" fmla="*/ 91722 w 126"/>
              <a:gd name="T21" fmla="*/ 23812 h 144"/>
              <a:gd name="T22" fmla="*/ 76200 w 126"/>
              <a:gd name="T23" fmla="*/ 61912 h 144"/>
              <a:gd name="T24" fmla="*/ 83256 w 126"/>
              <a:gd name="T25" fmla="*/ 79375 h 144"/>
              <a:gd name="T26" fmla="*/ 70556 w 126"/>
              <a:gd name="T27" fmla="*/ 136525 h 144"/>
              <a:gd name="T28" fmla="*/ 0 w 126"/>
              <a:gd name="T29" fmla="*/ 165100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144"/>
              <a:gd name="T47" fmla="*/ 126 w 126"/>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144">
                <a:moveTo>
                  <a:pt x="0" y="104"/>
                </a:moveTo>
                <a:lnTo>
                  <a:pt x="15" y="143"/>
                </a:lnTo>
                <a:lnTo>
                  <a:pt x="48" y="140"/>
                </a:lnTo>
                <a:lnTo>
                  <a:pt x="95" y="101"/>
                </a:lnTo>
                <a:lnTo>
                  <a:pt x="95" y="86"/>
                </a:lnTo>
                <a:lnTo>
                  <a:pt x="123" y="54"/>
                </a:lnTo>
                <a:lnTo>
                  <a:pt x="125" y="45"/>
                </a:lnTo>
                <a:lnTo>
                  <a:pt x="110" y="27"/>
                </a:lnTo>
                <a:lnTo>
                  <a:pt x="69" y="0"/>
                </a:lnTo>
                <a:lnTo>
                  <a:pt x="59" y="0"/>
                </a:lnTo>
                <a:lnTo>
                  <a:pt x="65" y="15"/>
                </a:lnTo>
                <a:lnTo>
                  <a:pt x="54" y="39"/>
                </a:lnTo>
                <a:lnTo>
                  <a:pt x="59" y="50"/>
                </a:lnTo>
                <a:lnTo>
                  <a:pt x="50" y="86"/>
                </a:lnTo>
                <a:lnTo>
                  <a:pt x="0" y="10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31" name="Freeform 199"/>
          <p:cNvSpPr>
            <a:spLocks/>
          </p:cNvSpPr>
          <p:nvPr/>
        </p:nvSpPr>
        <p:spPr bwMode="auto">
          <a:xfrm>
            <a:off x="6134100" y="3419475"/>
            <a:ext cx="182563" cy="101600"/>
          </a:xfrm>
          <a:custGeom>
            <a:avLst/>
            <a:gdLst>
              <a:gd name="T0" fmla="*/ 0 w 129"/>
              <a:gd name="T1" fmla="*/ 42862 h 64"/>
              <a:gd name="T2" fmla="*/ 24059 w 129"/>
              <a:gd name="T3" fmla="*/ 0 h 64"/>
              <a:gd name="T4" fmla="*/ 93404 w 129"/>
              <a:gd name="T5" fmla="*/ 26987 h 64"/>
              <a:gd name="T6" fmla="*/ 128785 w 129"/>
              <a:gd name="T7" fmla="*/ 65087 h 64"/>
              <a:gd name="T8" fmla="*/ 181148 w 129"/>
              <a:gd name="T9" fmla="*/ 65087 h 64"/>
              <a:gd name="T10" fmla="*/ 176902 w 129"/>
              <a:gd name="T11" fmla="*/ 100012 h 64"/>
              <a:gd name="T12" fmla="*/ 60854 w 129"/>
              <a:gd name="T13" fmla="*/ 74612 h 64"/>
              <a:gd name="T14" fmla="*/ 0 w 129"/>
              <a:gd name="T15" fmla="*/ 42862 h 64"/>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64"/>
              <a:gd name="T26" fmla="*/ 129 w 129"/>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64">
                <a:moveTo>
                  <a:pt x="0" y="27"/>
                </a:moveTo>
                <a:lnTo>
                  <a:pt x="17" y="0"/>
                </a:lnTo>
                <a:lnTo>
                  <a:pt x="66" y="17"/>
                </a:lnTo>
                <a:lnTo>
                  <a:pt x="91" y="41"/>
                </a:lnTo>
                <a:lnTo>
                  <a:pt x="128" y="41"/>
                </a:lnTo>
                <a:lnTo>
                  <a:pt x="125" y="63"/>
                </a:lnTo>
                <a:lnTo>
                  <a:pt x="43" y="47"/>
                </a:lnTo>
                <a:lnTo>
                  <a:pt x="0" y="27"/>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32" name="Freeform 200"/>
          <p:cNvSpPr>
            <a:spLocks/>
          </p:cNvSpPr>
          <p:nvPr/>
        </p:nvSpPr>
        <p:spPr bwMode="auto">
          <a:xfrm>
            <a:off x="6134100" y="3419475"/>
            <a:ext cx="190500" cy="111125"/>
          </a:xfrm>
          <a:custGeom>
            <a:avLst/>
            <a:gdLst>
              <a:gd name="T0" fmla="*/ 0 w 135"/>
              <a:gd name="T1" fmla="*/ 47625 h 70"/>
              <a:gd name="T2" fmla="*/ 25400 w 135"/>
              <a:gd name="T3" fmla="*/ 0 h 70"/>
              <a:gd name="T4" fmla="*/ 97367 w 135"/>
              <a:gd name="T5" fmla="*/ 30162 h 70"/>
              <a:gd name="T6" fmla="*/ 134056 w 135"/>
              <a:gd name="T7" fmla="*/ 71437 h 70"/>
              <a:gd name="T8" fmla="*/ 189089 w 135"/>
              <a:gd name="T9" fmla="*/ 71437 h 70"/>
              <a:gd name="T10" fmla="*/ 184856 w 135"/>
              <a:gd name="T11" fmla="*/ 109538 h 70"/>
              <a:gd name="T12" fmla="*/ 63500 w 135"/>
              <a:gd name="T13" fmla="*/ 80962 h 70"/>
              <a:gd name="T14" fmla="*/ 0 w 135"/>
              <a:gd name="T15" fmla="*/ 47625 h 70"/>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70"/>
              <a:gd name="T26" fmla="*/ 135 w 135"/>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70">
                <a:moveTo>
                  <a:pt x="0" y="30"/>
                </a:moveTo>
                <a:lnTo>
                  <a:pt x="18" y="0"/>
                </a:lnTo>
                <a:lnTo>
                  <a:pt x="69" y="19"/>
                </a:lnTo>
                <a:lnTo>
                  <a:pt x="95" y="45"/>
                </a:lnTo>
                <a:lnTo>
                  <a:pt x="134" y="45"/>
                </a:lnTo>
                <a:lnTo>
                  <a:pt x="131" y="69"/>
                </a:lnTo>
                <a:lnTo>
                  <a:pt x="45" y="51"/>
                </a:lnTo>
                <a:lnTo>
                  <a:pt x="0" y="3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33" name="Freeform 201"/>
          <p:cNvSpPr>
            <a:spLocks/>
          </p:cNvSpPr>
          <p:nvPr/>
        </p:nvSpPr>
        <p:spPr bwMode="auto">
          <a:xfrm>
            <a:off x="2178050" y="3846513"/>
            <a:ext cx="88900" cy="101600"/>
          </a:xfrm>
          <a:custGeom>
            <a:avLst/>
            <a:gdLst>
              <a:gd name="T0" fmla="*/ 0 w 64"/>
              <a:gd name="T1" fmla="*/ 52387 h 64"/>
              <a:gd name="T2" fmla="*/ 33337 w 64"/>
              <a:gd name="T3" fmla="*/ 95250 h 64"/>
              <a:gd name="T4" fmla="*/ 79177 w 64"/>
              <a:gd name="T5" fmla="*/ 100012 h 64"/>
              <a:gd name="T6" fmla="*/ 87511 w 64"/>
              <a:gd name="T7" fmla="*/ 0 h 64"/>
              <a:gd name="T8" fmla="*/ 51395 w 64"/>
              <a:gd name="T9" fmla="*/ 4762 h 64"/>
              <a:gd name="T10" fmla="*/ 0 w 64"/>
              <a:gd name="T11" fmla="*/ 52387 h 64"/>
              <a:gd name="T12" fmla="*/ 0 60000 65536"/>
              <a:gd name="T13" fmla="*/ 0 60000 65536"/>
              <a:gd name="T14" fmla="*/ 0 60000 65536"/>
              <a:gd name="T15" fmla="*/ 0 60000 65536"/>
              <a:gd name="T16" fmla="*/ 0 60000 65536"/>
              <a:gd name="T17" fmla="*/ 0 60000 65536"/>
              <a:gd name="T18" fmla="*/ 0 w 64"/>
              <a:gd name="T19" fmla="*/ 0 h 64"/>
              <a:gd name="T20" fmla="*/ 64 w 6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4" h="64">
                <a:moveTo>
                  <a:pt x="0" y="33"/>
                </a:moveTo>
                <a:lnTo>
                  <a:pt x="24" y="60"/>
                </a:lnTo>
                <a:lnTo>
                  <a:pt x="57" y="63"/>
                </a:lnTo>
                <a:lnTo>
                  <a:pt x="63" y="0"/>
                </a:lnTo>
                <a:lnTo>
                  <a:pt x="37" y="3"/>
                </a:lnTo>
                <a:lnTo>
                  <a:pt x="0" y="3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34" name="Freeform 202"/>
          <p:cNvSpPr>
            <a:spLocks/>
          </p:cNvSpPr>
          <p:nvPr/>
        </p:nvSpPr>
        <p:spPr bwMode="auto">
          <a:xfrm>
            <a:off x="2178050" y="3846513"/>
            <a:ext cx="98425" cy="111125"/>
          </a:xfrm>
          <a:custGeom>
            <a:avLst/>
            <a:gdLst>
              <a:gd name="T0" fmla="*/ 0 w 70"/>
              <a:gd name="T1" fmla="*/ 57150 h 70"/>
              <a:gd name="T2" fmla="*/ 36558 w 70"/>
              <a:gd name="T3" fmla="*/ 104775 h 70"/>
              <a:gd name="T4" fmla="*/ 87176 w 70"/>
              <a:gd name="T5" fmla="*/ 109538 h 70"/>
              <a:gd name="T6" fmla="*/ 97019 w 70"/>
              <a:gd name="T7" fmla="*/ 0 h 70"/>
              <a:gd name="T8" fmla="*/ 57649 w 70"/>
              <a:gd name="T9" fmla="*/ 4762 h 70"/>
              <a:gd name="T10" fmla="*/ 0 w 70"/>
              <a:gd name="T11" fmla="*/ 57150 h 70"/>
              <a:gd name="T12" fmla="*/ 0 60000 65536"/>
              <a:gd name="T13" fmla="*/ 0 60000 65536"/>
              <a:gd name="T14" fmla="*/ 0 60000 65536"/>
              <a:gd name="T15" fmla="*/ 0 60000 65536"/>
              <a:gd name="T16" fmla="*/ 0 60000 65536"/>
              <a:gd name="T17" fmla="*/ 0 60000 65536"/>
              <a:gd name="T18" fmla="*/ 0 w 70"/>
              <a:gd name="T19" fmla="*/ 0 h 70"/>
              <a:gd name="T20" fmla="*/ 70 w 7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70" h="70">
                <a:moveTo>
                  <a:pt x="0" y="36"/>
                </a:moveTo>
                <a:lnTo>
                  <a:pt x="26" y="66"/>
                </a:lnTo>
                <a:lnTo>
                  <a:pt x="62" y="69"/>
                </a:lnTo>
                <a:lnTo>
                  <a:pt x="69" y="0"/>
                </a:lnTo>
                <a:lnTo>
                  <a:pt x="41" y="3"/>
                </a:lnTo>
                <a:lnTo>
                  <a:pt x="0" y="3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35" name="Freeform 203"/>
          <p:cNvSpPr>
            <a:spLocks/>
          </p:cNvSpPr>
          <p:nvPr/>
        </p:nvSpPr>
        <p:spPr bwMode="auto">
          <a:xfrm>
            <a:off x="5678488" y="3216275"/>
            <a:ext cx="388937" cy="385763"/>
          </a:xfrm>
          <a:custGeom>
            <a:avLst/>
            <a:gdLst>
              <a:gd name="T0" fmla="*/ 0 w 276"/>
              <a:gd name="T1" fmla="*/ 207963 h 243"/>
              <a:gd name="T2" fmla="*/ 40867 w 276"/>
              <a:gd name="T3" fmla="*/ 222250 h 243"/>
              <a:gd name="T4" fmla="*/ 124009 w 276"/>
              <a:gd name="T5" fmla="*/ 207963 h 243"/>
              <a:gd name="T6" fmla="*/ 136692 w 276"/>
              <a:gd name="T7" fmla="*/ 166688 h 243"/>
              <a:gd name="T8" fmla="*/ 194469 w 276"/>
              <a:gd name="T9" fmla="*/ 149225 h 243"/>
              <a:gd name="T10" fmla="*/ 202924 w 276"/>
              <a:gd name="T11" fmla="*/ 114300 h 243"/>
              <a:gd name="T12" fmla="*/ 224062 w 276"/>
              <a:gd name="T13" fmla="*/ 111125 h 243"/>
              <a:gd name="T14" fmla="*/ 211379 w 276"/>
              <a:gd name="T15" fmla="*/ 88900 h 243"/>
              <a:gd name="T16" fmla="*/ 235335 w 276"/>
              <a:gd name="T17" fmla="*/ 88900 h 243"/>
              <a:gd name="T18" fmla="*/ 250836 w 276"/>
              <a:gd name="T19" fmla="*/ 55563 h 243"/>
              <a:gd name="T20" fmla="*/ 243790 w 276"/>
              <a:gd name="T21" fmla="*/ 23813 h 243"/>
              <a:gd name="T22" fmla="*/ 317068 w 276"/>
              <a:gd name="T23" fmla="*/ 0 h 243"/>
              <a:gd name="T24" fmla="*/ 387528 w 276"/>
              <a:gd name="T25" fmla="*/ 50800 h 243"/>
              <a:gd name="T26" fmla="*/ 370618 w 276"/>
              <a:gd name="T27" fmla="*/ 69850 h 243"/>
              <a:gd name="T28" fmla="*/ 300158 w 276"/>
              <a:gd name="T29" fmla="*/ 69850 h 243"/>
              <a:gd name="T30" fmla="*/ 304385 w 276"/>
              <a:gd name="T31" fmla="*/ 111125 h 243"/>
              <a:gd name="T32" fmla="*/ 333978 w 276"/>
              <a:gd name="T33" fmla="*/ 138113 h 243"/>
              <a:gd name="T34" fmla="*/ 317068 w 276"/>
              <a:gd name="T35" fmla="*/ 153988 h 243"/>
              <a:gd name="T36" fmla="*/ 321296 w 276"/>
              <a:gd name="T37" fmla="*/ 180975 h 243"/>
              <a:gd name="T38" fmla="*/ 250836 w 276"/>
              <a:gd name="T39" fmla="*/ 263525 h 243"/>
              <a:gd name="T40" fmla="*/ 224062 w 276"/>
              <a:gd name="T41" fmla="*/ 263525 h 243"/>
              <a:gd name="T42" fmla="*/ 202924 w 276"/>
              <a:gd name="T43" fmla="*/ 282575 h 243"/>
              <a:gd name="T44" fmla="*/ 238153 w 276"/>
              <a:gd name="T45" fmla="*/ 360363 h 243"/>
              <a:gd name="T46" fmla="*/ 184604 w 276"/>
              <a:gd name="T47" fmla="*/ 360363 h 243"/>
              <a:gd name="T48" fmla="*/ 169103 w 276"/>
              <a:gd name="T49" fmla="*/ 384175 h 243"/>
              <a:gd name="T50" fmla="*/ 128236 w 276"/>
              <a:gd name="T51" fmla="*/ 333375 h 243"/>
              <a:gd name="T52" fmla="*/ 16910 w 276"/>
              <a:gd name="T53" fmla="*/ 342900 h 243"/>
              <a:gd name="T54" fmla="*/ 57777 w 276"/>
              <a:gd name="T55" fmla="*/ 282575 h 243"/>
              <a:gd name="T56" fmla="*/ 0 w 276"/>
              <a:gd name="T57" fmla="*/ 207963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6"/>
              <a:gd name="T88" fmla="*/ 0 h 243"/>
              <a:gd name="T89" fmla="*/ 276 w 276"/>
              <a:gd name="T90" fmla="*/ 243 h 2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6" h="243">
                <a:moveTo>
                  <a:pt x="0" y="131"/>
                </a:moveTo>
                <a:lnTo>
                  <a:pt x="29" y="140"/>
                </a:lnTo>
                <a:lnTo>
                  <a:pt x="88" y="131"/>
                </a:lnTo>
                <a:lnTo>
                  <a:pt x="97" y="105"/>
                </a:lnTo>
                <a:lnTo>
                  <a:pt x="138" y="94"/>
                </a:lnTo>
                <a:lnTo>
                  <a:pt x="144" y="72"/>
                </a:lnTo>
                <a:lnTo>
                  <a:pt x="159" y="70"/>
                </a:lnTo>
                <a:lnTo>
                  <a:pt x="150" y="56"/>
                </a:lnTo>
                <a:lnTo>
                  <a:pt x="167" y="56"/>
                </a:lnTo>
                <a:lnTo>
                  <a:pt x="178" y="35"/>
                </a:lnTo>
                <a:lnTo>
                  <a:pt x="173" y="15"/>
                </a:lnTo>
                <a:lnTo>
                  <a:pt x="225" y="0"/>
                </a:lnTo>
                <a:lnTo>
                  <a:pt x="275" y="32"/>
                </a:lnTo>
                <a:lnTo>
                  <a:pt x="263" y="44"/>
                </a:lnTo>
                <a:lnTo>
                  <a:pt x="213" y="44"/>
                </a:lnTo>
                <a:lnTo>
                  <a:pt x="216" y="70"/>
                </a:lnTo>
                <a:lnTo>
                  <a:pt x="237" y="87"/>
                </a:lnTo>
                <a:lnTo>
                  <a:pt x="225" y="97"/>
                </a:lnTo>
                <a:lnTo>
                  <a:pt x="228" y="114"/>
                </a:lnTo>
                <a:lnTo>
                  <a:pt x="178" y="166"/>
                </a:lnTo>
                <a:lnTo>
                  <a:pt x="159" y="166"/>
                </a:lnTo>
                <a:lnTo>
                  <a:pt x="144" y="178"/>
                </a:lnTo>
                <a:lnTo>
                  <a:pt x="169" y="227"/>
                </a:lnTo>
                <a:lnTo>
                  <a:pt x="131" y="227"/>
                </a:lnTo>
                <a:lnTo>
                  <a:pt x="120" y="242"/>
                </a:lnTo>
                <a:lnTo>
                  <a:pt x="91" y="210"/>
                </a:lnTo>
                <a:lnTo>
                  <a:pt x="12" y="216"/>
                </a:lnTo>
                <a:lnTo>
                  <a:pt x="41" y="178"/>
                </a:lnTo>
                <a:lnTo>
                  <a:pt x="0" y="13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36" name="Freeform 204"/>
          <p:cNvSpPr>
            <a:spLocks/>
          </p:cNvSpPr>
          <p:nvPr/>
        </p:nvSpPr>
        <p:spPr bwMode="auto">
          <a:xfrm>
            <a:off x="5678488" y="3216275"/>
            <a:ext cx="398462" cy="395288"/>
          </a:xfrm>
          <a:custGeom>
            <a:avLst/>
            <a:gdLst>
              <a:gd name="T0" fmla="*/ 0 w 282"/>
              <a:gd name="T1" fmla="*/ 212725 h 249"/>
              <a:gd name="T2" fmla="*/ 42390 w 282"/>
              <a:gd name="T3" fmla="*/ 227013 h 249"/>
              <a:gd name="T4" fmla="*/ 127169 w 282"/>
              <a:gd name="T5" fmla="*/ 212725 h 249"/>
              <a:gd name="T6" fmla="*/ 139886 w 282"/>
              <a:gd name="T7" fmla="*/ 171450 h 249"/>
              <a:gd name="T8" fmla="*/ 199231 w 282"/>
              <a:gd name="T9" fmla="*/ 152400 h 249"/>
              <a:gd name="T10" fmla="*/ 207709 w 282"/>
              <a:gd name="T11" fmla="*/ 117475 h 249"/>
              <a:gd name="T12" fmla="*/ 228904 w 282"/>
              <a:gd name="T13" fmla="*/ 114300 h 249"/>
              <a:gd name="T14" fmla="*/ 216187 w 282"/>
              <a:gd name="T15" fmla="*/ 90488 h 249"/>
              <a:gd name="T16" fmla="*/ 241621 w 282"/>
              <a:gd name="T17" fmla="*/ 90488 h 249"/>
              <a:gd name="T18" fmla="*/ 257163 w 282"/>
              <a:gd name="T19" fmla="*/ 57150 h 249"/>
              <a:gd name="T20" fmla="*/ 250098 w 282"/>
              <a:gd name="T21" fmla="*/ 23813 h 249"/>
              <a:gd name="T22" fmla="*/ 324987 w 282"/>
              <a:gd name="T23" fmla="*/ 0 h 249"/>
              <a:gd name="T24" fmla="*/ 397049 w 282"/>
              <a:gd name="T25" fmla="*/ 52388 h 249"/>
              <a:gd name="T26" fmla="*/ 380093 w 282"/>
              <a:gd name="T27" fmla="*/ 71438 h 249"/>
              <a:gd name="T28" fmla="*/ 308031 w 282"/>
              <a:gd name="T29" fmla="*/ 71438 h 249"/>
              <a:gd name="T30" fmla="*/ 312270 w 282"/>
              <a:gd name="T31" fmla="*/ 114300 h 249"/>
              <a:gd name="T32" fmla="*/ 341943 w 282"/>
              <a:gd name="T33" fmla="*/ 141288 h 249"/>
              <a:gd name="T34" fmla="*/ 324987 w 282"/>
              <a:gd name="T35" fmla="*/ 157163 h 249"/>
              <a:gd name="T36" fmla="*/ 329226 w 282"/>
              <a:gd name="T37" fmla="*/ 185738 h 249"/>
              <a:gd name="T38" fmla="*/ 257163 w 282"/>
              <a:gd name="T39" fmla="*/ 269875 h 249"/>
              <a:gd name="T40" fmla="*/ 228904 w 282"/>
              <a:gd name="T41" fmla="*/ 269875 h 249"/>
              <a:gd name="T42" fmla="*/ 207709 w 282"/>
              <a:gd name="T43" fmla="*/ 288925 h 249"/>
              <a:gd name="T44" fmla="*/ 244447 w 282"/>
              <a:gd name="T45" fmla="*/ 369888 h 249"/>
              <a:gd name="T46" fmla="*/ 189340 w 282"/>
              <a:gd name="T47" fmla="*/ 369888 h 249"/>
              <a:gd name="T48" fmla="*/ 173797 w 282"/>
              <a:gd name="T49" fmla="*/ 393700 h 249"/>
              <a:gd name="T50" fmla="*/ 131408 w 282"/>
              <a:gd name="T51" fmla="*/ 341313 h 249"/>
              <a:gd name="T52" fmla="*/ 16956 w 282"/>
              <a:gd name="T53" fmla="*/ 350838 h 249"/>
              <a:gd name="T54" fmla="*/ 59345 w 282"/>
              <a:gd name="T55" fmla="*/ 288925 h 249"/>
              <a:gd name="T56" fmla="*/ 0 w 282"/>
              <a:gd name="T57" fmla="*/ 212725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2"/>
              <a:gd name="T88" fmla="*/ 0 h 249"/>
              <a:gd name="T89" fmla="*/ 282 w 282"/>
              <a:gd name="T90" fmla="*/ 249 h 2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2" h="249">
                <a:moveTo>
                  <a:pt x="0" y="134"/>
                </a:moveTo>
                <a:lnTo>
                  <a:pt x="30" y="143"/>
                </a:lnTo>
                <a:lnTo>
                  <a:pt x="90" y="134"/>
                </a:lnTo>
                <a:lnTo>
                  <a:pt x="99" y="108"/>
                </a:lnTo>
                <a:lnTo>
                  <a:pt x="141" y="96"/>
                </a:lnTo>
                <a:lnTo>
                  <a:pt x="147" y="74"/>
                </a:lnTo>
                <a:lnTo>
                  <a:pt x="162" y="72"/>
                </a:lnTo>
                <a:lnTo>
                  <a:pt x="153" y="57"/>
                </a:lnTo>
                <a:lnTo>
                  <a:pt x="171" y="57"/>
                </a:lnTo>
                <a:lnTo>
                  <a:pt x="182" y="36"/>
                </a:lnTo>
                <a:lnTo>
                  <a:pt x="177" y="15"/>
                </a:lnTo>
                <a:lnTo>
                  <a:pt x="230" y="0"/>
                </a:lnTo>
                <a:lnTo>
                  <a:pt x="281" y="33"/>
                </a:lnTo>
                <a:lnTo>
                  <a:pt x="269" y="45"/>
                </a:lnTo>
                <a:lnTo>
                  <a:pt x="218" y="45"/>
                </a:lnTo>
                <a:lnTo>
                  <a:pt x="221" y="72"/>
                </a:lnTo>
                <a:lnTo>
                  <a:pt x="242" y="89"/>
                </a:lnTo>
                <a:lnTo>
                  <a:pt x="230" y="99"/>
                </a:lnTo>
                <a:lnTo>
                  <a:pt x="233" y="117"/>
                </a:lnTo>
                <a:lnTo>
                  <a:pt x="182" y="170"/>
                </a:lnTo>
                <a:lnTo>
                  <a:pt x="162" y="170"/>
                </a:lnTo>
                <a:lnTo>
                  <a:pt x="147" y="182"/>
                </a:lnTo>
                <a:lnTo>
                  <a:pt x="173" y="233"/>
                </a:lnTo>
                <a:lnTo>
                  <a:pt x="134" y="233"/>
                </a:lnTo>
                <a:lnTo>
                  <a:pt x="123" y="248"/>
                </a:lnTo>
                <a:lnTo>
                  <a:pt x="93" y="215"/>
                </a:lnTo>
                <a:lnTo>
                  <a:pt x="12" y="221"/>
                </a:lnTo>
                <a:lnTo>
                  <a:pt x="42" y="182"/>
                </a:lnTo>
                <a:lnTo>
                  <a:pt x="0" y="1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37" name="Freeform 205"/>
          <p:cNvSpPr>
            <a:spLocks/>
          </p:cNvSpPr>
          <p:nvPr/>
        </p:nvSpPr>
        <p:spPr bwMode="auto">
          <a:xfrm>
            <a:off x="2282825" y="3992563"/>
            <a:ext cx="123825" cy="53975"/>
          </a:xfrm>
          <a:custGeom>
            <a:avLst/>
            <a:gdLst>
              <a:gd name="T0" fmla="*/ 0 w 87"/>
              <a:gd name="T1" fmla="*/ 25400 h 34"/>
              <a:gd name="T2" fmla="*/ 7116 w 87"/>
              <a:gd name="T3" fmla="*/ 0 h 34"/>
              <a:gd name="T4" fmla="*/ 34159 w 87"/>
              <a:gd name="T5" fmla="*/ 17462 h 34"/>
              <a:gd name="T6" fmla="*/ 78280 w 87"/>
              <a:gd name="T7" fmla="*/ 0 h 34"/>
              <a:gd name="T8" fmla="*/ 122402 w 87"/>
              <a:gd name="T9" fmla="*/ 20637 h 34"/>
              <a:gd name="T10" fmla="*/ 111016 w 87"/>
              <a:gd name="T11" fmla="*/ 52388 h 34"/>
              <a:gd name="T12" fmla="*/ 111016 w 87"/>
              <a:gd name="T13" fmla="*/ 25400 h 34"/>
              <a:gd name="T14" fmla="*/ 78280 w 87"/>
              <a:gd name="T15" fmla="*/ 12700 h 34"/>
              <a:gd name="T16" fmla="*/ 54084 w 87"/>
              <a:gd name="T17" fmla="*/ 28575 h 34"/>
              <a:gd name="T18" fmla="*/ 62624 w 87"/>
              <a:gd name="T19" fmla="*/ 47625 h 34"/>
              <a:gd name="T20" fmla="*/ 51238 w 87"/>
              <a:gd name="T21" fmla="*/ 52388 h 34"/>
              <a:gd name="T22" fmla="*/ 0 w 87"/>
              <a:gd name="T23" fmla="*/ 2540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34"/>
              <a:gd name="T38" fmla="*/ 87 w 87"/>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34">
                <a:moveTo>
                  <a:pt x="0" y="16"/>
                </a:moveTo>
                <a:lnTo>
                  <a:pt x="5" y="0"/>
                </a:lnTo>
                <a:lnTo>
                  <a:pt x="24" y="11"/>
                </a:lnTo>
                <a:lnTo>
                  <a:pt x="55" y="0"/>
                </a:lnTo>
                <a:lnTo>
                  <a:pt x="86" y="13"/>
                </a:lnTo>
                <a:lnTo>
                  <a:pt x="78" y="33"/>
                </a:lnTo>
                <a:lnTo>
                  <a:pt x="78" y="16"/>
                </a:lnTo>
                <a:lnTo>
                  <a:pt x="55" y="8"/>
                </a:lnTo>
                <a:lnTo>
                  <a:pt x="38" y="18"/>
                </a:lnTo>
                <a:lnTo>
                  <a:pt x="44" y="30"/>
                </a:lnTo>
                <a:lnTo>
                  <a:pt x="36" y="33"/>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38" name="Freeform 206"/>
          <p:cNvSpPr>
            <a:spLocks/>
          </p:cNvSpPr>
          <p:nvPr/>
        </p:nvSpPr>
        <p:spPr bwMode="auto">
          <a:xfrm>
            <a:off x="2282825" y="3992563"/>
            <a:ext cx="131763" cy="63500"/>
          </a:xfrm>
          <a:custGeom>
            <a:avLst/>
            <a:gdLst>
              <a:gd name="T0" fmla="*/ 0 w 93"/>
              <a:gd name="T1" fmla="*/ 30163 h 40"/>
              <a:gd name="T2" fmla="*/ 7084 w 93"/>
              <a:gd name="T3" fmla="*/ 0 h 40"/>
              <a:gd name="T4" fmla="*/ 36837 w 93"/>
              <a:gd name="T5" fmla="*/ 20637 h 40"/>
              <a:gd name="T6" fmla="*/ 83592 w 93"/>
              <a:gd name="T7" fmla="*/ 0 h 40"/>
              <a:gd name="T8" fmla="*/ 130346 w 93"/>
              <a:gd name="T9" fmla="*/ 23812 h 40"/>
              <a:gd name="T10" fmla="*/ 117595 w 93"/>
              <a:gd name="T11" fmla="*/ 61913 h 40"/>
              <a:gd name="T12" fmla="*/ 117595 w 93"/>
              <a:gd name="T13" fmla="*/ 30163 h 40"/>
              <a:gd name="T14" fmla="*/ 83592 w 93"/>
              <a:gd name="T15" fmla="*/ 15875 h 40"/>
              <a:gd name="T16" fmla="*/ 58089 w 93"/>
              <a:gd name="T17" fmla="*/ 33337 h 40"/>
              <a:gd name="T18" fmla="*/ 66590 w 93"/>
              <a:gd name="T19" fmla="*/ 57150 h 40"/>
              <a:gd name="T20" fmla="*/ 55255 w 93"/>
              <a:gd name="T21" fmla="*/ 61913 h 40"/>
              <a:gd name="T22" fmla="*/ 0 w 93"/>
              <a:gd name="T23" fmla="*/ 30163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40"/>
              <a:gd name="T38" fmla="*/ 93 w 93"/>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40">
                <a:moveTo>
                  <a:pt x="0" y="19"/>
                </a:moveTo>
                <a:lnTo>
                  <a:pt x="5" y="0"/>
                </a:lnTo>
                <a:lnTo>
                  <a:pt x="26" y="13"/>
                </a:lnTo>
                <a:lnTo>
                  <a:pt x="59" y="0"/>
                </a:lnTo>
                <a:lnTo>
                  <a:pt x="92" y="15"/>
                </a:lnTo>
                <a:lnTo>
                  <a:pt x="83" y="39"/>
                </a:lnTo>
                <a:lnTo>
                  <a:pt x="83" y="19"/>
                </a:lnTo>
                <a:lnTo>
                  <a:pt x="59" y="10"/>
                </a:lnTo>
                <a:lnTo>
                  <a:pt x="41" y="21"/>
                </a:lnTo>
                <a:lnTo>
                  <a:pt x="47" y="36"/>
                </a:lnTo>
                <a:lnTo>
                  <a:pt x="39" y="39"/>
                </a:lnTo>
                <a:lnTo>
                  <a:pt x="0" y="1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39" name="Freeform 207"/>
          <p:cNvSpPr>
            <a:spLocks/>
          </p:cNvSpPr>
          <p:nvPr/>
        </p:nvSpPr>
        <p:spPr bwMode="auto">
          <a:xfrm>
            <a:off x="7748588" y="4357688"/>
            <a:ext cx="84137" cy="49212"/>
          </a:xfrm>
          <a:custGeom>
            <a:avLst/>
            <a:gdLst>
              <a:gd name="T0" fmla="*/ 0 w 60"/>
              <a:gd name="T1" fmla="*/ 31750 h 31"/>
              <a:gd name="T2" fmla="*/ 51884 w 60"/>
              <a:gd name="T3" fmla="*/ 47625 h 31"/>
              <a:gd name="T4" fmla="*/ 82735 w 60"/>
              <a:gd name="T5" fmla="*/ 12700 h 31"/>
              <a:gd name="T6" fmla="*/ 71516 w 60"/>
              <a:gd name="T7" fmla="*/ 0 h 31"/>
              <a:gd name="T8" fmla="*/ 63103 w 60"/>
              <a:gd name="T9" fmla="*/ 17462 h 31"/>
              <a:gd name="T10" fmla="*/ 0 w 60"/>
              <a:gd name="T11" fmla="*/ 31750 h 31"/>
              <a:gd name="T12" fmla="*/ 0 60000 65536"/>
              <a:gd name="T13" fmla="*/ 0 60000 65536"/>
              <a:gd name="T14" fmla="*/ 0 60000 65536"/>
              <a:gd name="T15" fmla="*/ 0 60000 65536"/>
              <a:gd name="T16" fmla="*/ 0 60000 65536"/>
              <a:gd name="T17" fmla="*/ 0 60000 65536"/>
              <a:gd name="T18" fmla="*/ 0 w 60"/>
              <a:gd name="T19" fmla="*/ 0 h 31"/>
              <a:gd name="T20" fmla="*/ 60 w 6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60" h="31">
                <a:moveTo>
                  <a:pt x="0" y="20"/>
                </a:moveTo>
                <a:lnTo>
                  <a:pt x="37" y="30"/>
                </a:lnTo>
                <a:lnTo>
                  <a:pt x="59" y="8"/>
                </a:lnTo>
                <a:lnTo>
                  <a:pt x="51" y="0"/>
                </a:lnTo>
                <a:lnTo>
                  <a:pt x="45" y="11"/>
                </a:lnTo>
                <a:lnTo>
                  <a:pt x="0" y="2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40" name="Freeform 208"/>
          <p:cNvSpPr>
            <a:spLocks/>
          </p:cNvSpPr>
          <p:nvPr/>
        </p:nvSpPr>
        <p:spPr bwMode="auto">
          <a:xfrm>
            <a:off x="7748588" y="4357688"/>
            <a:ext cx="93662" cy="58737"/>
          </a:xfrm>
          <a:custGeom>
            <a:avLst/>
            <a:gdLst>
              <a:gd name="T0" fmla="*/ 0 w 66"/>
              <a:gd name="T1" fmla="*/ 38100 h 37"/>
              <a:gd name="T2" fmla="*/ 58184 w 66"/>
              <a:gd name="T3" fmla="*/ 57150 h 37"/>
              <a:gd name="T4" fmla="*/ 92243 w 66"/>
              <a:gd name="T5" fmla="*/ 15875 h 37"/>
              <a:gd name="T6" fmla="*/ 79471 w 66"/>
              <a:gd name="T7" fmla="*/ 0 h 37"/>
              <a:gd name="T8" fmla="*/ 70956 w 66"/>
              <a:gd name="T9" fmla="*/ 20637 h 37"/>
              <a:gd name="T10" fmla="*/ 0 w 66"/>
              <a:gd name="T11" fmla="*/ 38100 h 37"/>
              <a:gd name="T12" fmla="*/ 0 60000 65536"/>
              <a:gd name="T13" fmla="*/ 0 60000 65536"/>
              <a:gd name="T14" fmla="*/ 0 60000 65536"/>
              <a:gd name="T15" fmla="*/ 0 60000 65536"/>
              <a:gd name="T16" fmla="*/ 0 60000 65536"/>
              <a:gd name="T17" fmla="*/ 0 60000 65536"/>
              <a:gd name="T18" fmla="*/ 0 w 66"/>
              <a:gd name="T19" fmla="*/ 0 h 37"/>
              <a:gd name="T20" fmla="*/ 66 w 6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66" h="37">
                <a:moveTo>
                  <a:pt x="0" y="24"/>
                </a:moveTo>
                <a:lnTo>
                  <a:pt x="41" y="36"/>
                </a:lnTo>
                <a:lnTo>
                  <a:pt x="65" y="10"/>
                </a:lnTo>
                <a:lnTo>
                  <a:pt x="56" y="0"/>
                </a:lnTo>
                <a:lnTo>
                  <a:pt x="50" y="13"/>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41" name="Freeform 209"/>
          <p:cNvSpPr>
            <a:spLocks/>
          </p:cNvSpPr>
          <p:nvPr/>
        </p:nvSpPr>
        <p:spPr bwMode="auto">
          <a:xfrm>
            <a:off x="7810500" y="4325938"/>
            <a:ext cx="44450" cy="39687"/>
          </a:xfrm>
          <a:custGeom>
            <a:avLst/>
            <a:gdLst>
              <a:gd name="T0" fmla="*/ 0 w 31"/>
              <a:gd name="T1" fmla="*/ 0 h 25"/>
              <a:gd name="T2" fmla="*/ 28677 w 31"/>
              <a:gd name="T3" fmla="*/ 14287 h 25"/>
              <a:gd name="T4" fmla="*/ 43016 w 31"/>
              <a:gd name="T5" fmla="*/ 38100 h 25"/>
              <a:gd name="T6" fmla="*/ 43016 w 31"/>
              <a:gd name="T7" fmla="*/ 22225 h 25"/>
              <a:gd name="T8" fmla="*/ 0 w 31"/>
              <a:gd name="T9" fmla="*/ 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0" y="0"/>
                </a:moveTo>
                <a:lnTo>
                  <a:pt x="20" y="9"/>
                </a:lnTo>
                <a:lnTo>
                  <a:pt x="30" y="24"/>
                </a:lnTo>
                <a:lnTo>
                  <a:pt x="30" y="14"/>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42" name="Freeform 210"/>
          <p:cNvSpPr>
            <a:spLocks/>
          </p:cNvSpPr>
          <p:nvPr/>
        </p:nvSpPr>
        <p:spPr bwMode="auto">
          <a:xfrm>
            <a:off x="7810500" y="4325938"/>
            <a:ext cx="52388" cy="49212"/>
          </a:xfrm>
          <a:custGeom>
            <a:avLst/>
            <a:gdLst>
              <a:gd name="T0" fmla="*/ 0 w 37"/>
              <a:gd name="T1" fmla="*/ 0 h 31"/>
              <a:gd name="T2" fmla="*/ 33981 w 37"/>
              <a:gd name="T3" fmla="*/ 17462 h 31"/>
              <a:gd name="T4" fmla="*/ 50972 w 37"/>
              <a:gd name="T5" fmla="*/ 47625 h 31"/>
              <a:gd name="T6" fmla="*/ 50972 w 37"/>
              <a:gd name="T7" fmla="*/ 28575 h 31"/>
              <a:gd name="T8" fmla="*/ 0 w 37"/>
              <a:gd name="T9" fmla="*/ 0 h 31"/>
              <a:gd name="T10" fmla="*/ 0 60000 65536"/>
              <a:gd name="T11" fmla="*/ 0 60000 65536"/>
              <a:gd name="T12" fmla="*/ 0 60000 65536"/>
              <a:gd name="T13" fmla="*/ 0 60000 65536"/>
              <a:gd name="T14" fmla="*/ 0 60000 65536"/>
              <a:gd name="T15" fmla="*/ 0 w 37"/>
              <a:gd name="T16" fmla="*/ 0 h 31"/>
              <a:gd name="T17" fmla="*/ 37 w 37"/>
              <a:gd name="T18" fmla="*/ 31 h 31"/>
            </a:gdLst>
            <a:ahLst/>
            <a:cxnLst>
              <a:cxn ang="T10">
                <a:pos x="T0" y="T1"/>
              </a:cxn>
              <a:cxn ang="T11">
                <a:pos x="T2" y="T3"/>
              </a:cxn>
              <a:cxn ang="T12">
                <a:pos x="T4" y="T5"/>
              </a:cxn>
              <a:cxn ang="T13">
                <a:pos x="T6" y="T7"/>
              </a:cxn>
              <a:cxn ang="T14">
                <a:pos x="T8" y="T9"/>
              </a:cxn>
            </a:cxnLst>
            <a:rect l="T15" t="T16" r="T17" b="T18"/>
            <a:pathLst>
              <a:path w="37" h="31">
                <a:moveTo>
                  <a:pt x="0" y="0"/>
                </a:moveTo>
                <a:lnTo>
                  <a:pt x="24" y="11"/>
                </a:lnTo>
                <a:lnTo>
                  <a:pt x="36" y="30"/>
                </a:lnTo>
                <a:lnTo>
                  <a:pt x="36" y="18"/>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43" name="Freeform 211"/>
          <p:cNvSpPr>
            <a:spLocks/>
          </p:cNvSpPr>
          <p:nvPr/>
        </p:nvSpPr>
        <p:spPr bwMode="auto">
          <a:xfrm>
            <a:off x="2762250" y="4765675"/>
            <a:ext cx="187325" cy="219075"/>
          </a:xfrm>
          <a:custGeom>
            <a:avLst/>
            <a:gdLst>
              <a:gd name="T0" fmla="*/ 0 w 132"/>
              <a:gd name="T1" fmla="*/ 82550 h 138"/>
              <a:gd name="T2" fmla="*/ 15610 w 132"/>
              <a:gd name="T3" fmla="*/ 14287 h 138"/>
              <a:gd name="T4" fmla="*/ 80890 w 132"/>
              <a:gd name="T5" fmla="*/ 0 h 138"/>
              <a:gd name="T6" fmla="*/ 102177 w 132"/>
              <a:gd name="T7" fmla="*/ 22225 h 138"/>
              <a:gd name="T8" fmla="*/ 106435 w 132"/>
              <a:gd name="T9" fmla="*/ 73025 h 138"/>
              <a:gd name="T10" fmla="*/ 154685 w 132"/>
              <a:gd name="T11" fmla="*/ 82550 h 138"/>
              <a:gd name="T12" fmla="*/ 161781 w 132"/>
              <a:gd name="T13" fmla="*/ 123825 h 138"/>
              <a:gd name="T14" fmla="*/ 185906 w 132"/>
              <a:gd name="T15" fmla="*/ 127000 h 138"/>
              <a:gd name="T16" fmla="*/ 185906 w 132"/>
              <a:gd name="T17" fmla="*/ 168275 h 138"/>
              <a:gd name="T18" fmla="*/ 157523 w 132"/>
              <a:gd name="T19" fmla="*/ 217488 h 138"/>
              <a:gd name="T20" fmla="*/ 93663 w 132"/>
              <a:gd name="T21" fmla="*/ 212725 h 138"/>
              <a:gd name="T22" fmla="*/ 106435 w 132"/>
              <a:gd name="T23" fmla="*/ 158750 h 138"/>
              <a:gd name="T24" fmla="*/ 0 w 132"/>
              <a:gd name="T25" fmla="*/ 82550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38"/>
              <a:gd name="T41" fmla="*/ 132 w 132"/>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38">
                <a:moveTo>
                  <a:pt x="0" y="52"/>
                </a:moveTo>
                <a:lnTo>
                  <a:pt x="11" y="9"/>
                </a:lnTo>
                <a:lnTo>
                  <a:pt x="57" y="0"/>
                </a:lnTo>
                <a:lnTo>
                  <a:pt x="72" y="14"/>
                </a:lnTo>
                <a:lnTo>
                  <a:pt x="75" y="46"/>
                </a:lnTo>
                <a:lnTo>
                  <a:pt x="109" y="52"/>
                </a:lnTo>
                <a:lnTo>
                  <a:pt x="114" y="78"/>
                </a:lnTo>
                <a:lnTo>
                  <a:pt x="131" y="80"/>
                </a:lnTo>
                <a:lnTo>
                  <a:pt x="131" y="106"/>
                </a:lnTo>
                <a:lnTo>
                  <a:pt x="111" y="137"/>
                </a:lnTo>
                <a:lnTo>
                  <a:pt x="66" y="134"/>
                </a:lnTo>
                <a:lnTo>
                  <a:pt x="75" y="100"/>
                </a:lnTo>
                <a:lnTo>
                  <a:pt x="0" y="5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44" name="Freeform 212"/>
          <p:cNvSpPr>
            <a:spLocks/>
          </p:cNvSpPr>
          <p:nvPr/>
        </p:nvSpPr>
        <p:spPr bwMode="auto">
          <a:xfrm>
            <a:off x="2762250" y="4765675"/>
            <a:ext cx="195263" cy="228600"/>
          </a:xfrm>
          <a:custGeom>
            <a:avLst/>
            <a:gdLst>
              <a:gd name="T0" fmla="*/ 0 w 138"/>
              <a:gd name="T1" fmla="*/ 85725 h 144"/>
              <a:gd name="T2" fmla="*/ 16979 w 138"/>
              <a:gd name="T3" fmla="*/ 14288 h 144"/>
              <a:gd name="T4" fmla="*/ 84897 w 138"/>
              <a:gd name="T5" fmla="*/ 0 h 144"/>
              <a:gd name="T6" fmla="*/ 106121 w 138"/>
              <a:gd name="T7" fmla="*/ 23812 h 144"/>
              <a:gd name="T8" fmla="*/ 110366 w 138"/>
              <a:gd name="T9" fmla="*/ 76200 h 144"/>
              <a:gd name="T10" fmla="*/ 161304 w 138"/>
              <a:gd name="T11" fmla="*/ 85725 h 144"/>
              <a:gd name="T12" fmla="*/ 168379 w 138"/>
              <a:gd name="T13" fmla="*/ 128587 h 144"/>
              <a:gd name="T14" fmla="*/ 193848 w 138"/>
              <a:gd name="T15" fmla="*/ 133350 h 144"/>
              <a:gd name="T16" fmla="*/ 193848 w 138"/>
              <a:gd name="T17" fmla="*/ 176212 h 144"/>
              <a:gd name="T18" fmla="*/ 164134 w 138"/>
              <a:gd name="T19" fmla="*/ 227013 h 144"/>
              <a:gd name="T20" fmla="*/ 97632 w 138"/>
              <a:gd name="T21" fmla="*/ 222250 h 144"/>
              <a:gd name="T22" fmla="*/ 110366 w 138"/>
              <a:gd name="T23" fmla="*/ 165100 h 144"/>
              <a:gd name="T24" fmla="*/ 0 w 138"/>
              <a:gd name="T25" fmla="*/ 85725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44"/>
              <a:gd name="T41" fmla="*/ 138 w 138"/>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44">
                <a:moveTo>
                  <a:pt x="0" y="54"/>
                </a:moveTo>
                <a:lnTo>
                  <a:pt x="12" y="9"/>
                </a:lnTo>
                <a:lnTo>
                  <a:pt x="60" y="0"/>
                </a:lnTo>
                <a:lnTo>
                  <a:pt x="75" y="15"/>
                </a:lnTo>
                <a:lnTo>
                  <a:pt x="78" y="48"/>
                </a:lnTo>
                <a:lnTo>
                  <a:pt x="114" y="54"/>
                </a:lnTo>
                <a:lnTo>
                  <a:pt x="119" y="81"/>
                </a:lnTo>
                <a:lnTo>
                  <a:pt x="137" y="84"/>
                </a:lnTo>
                <a:lnTo>
                  <a:pt x="137" y="111"/>
                </a:lnTo>
                <a:lnTo>
                  <a:pt x="116" y="143"/>
                </a:lnTo>
                <a:lnTo>
                  <a:pt x="69" y="140"/>
                </a:lnTo>
                <a:lnTo>
                  <a:pt x="78" y="104"/>
                </a:lnTo>
                <a:lnTo>
                  <a:pt x="0" y="5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45" name="Freeform 213"/>
          <p:cNvSpPr>
            <a:spLocks/>
          </p:cNvSpPr>
          <p:nvPr/>
        </p:nvSpPr>
        <p:spPr bwMode="auto">
          <a:xfrm>
            <a:off x="2324100" y="4254500"/>
            <a:ext cx="284163" cy="469900"/>
          </a:xfrm>
          <a:custGeom>
            <a:avLst/>
            <a:gdLst>
              <a:gd name="T0" fmla="*/ 0 w 201"/>
              <a:gd name="T1" fmla="*/ 107950 h 296"/>
              <a:gd name="T2" fmla="*/ 4241 w 201"/>
              <a:gd name="T3" fmla="*/ 147637 h 296"/>
              <a:gd name="T4" fmla="*/ 53722 w 201"/>
              <a:gd name="T5" fmla="*/ 212725 h 296"/>
              <a:gd name="T6" fmla="*/ 115927 w 201"/>
              <a:gd name="T7" fmla="*/ 365125 h 296"/>
              <a:gd name="T8" fmla="*/ 247406 w 201"/>
              <a:gd name="T9" fmla="*/ 468313 h 296"/>
              <a:gd name="T10" fmla="*/ 267198 w 201"/>
              <a:gd name="T11" fmla="*/ 454025 h 296"/>
              <a:gd name="T12" fmla="*/ 274267 w 201"/>
              <a:gd name="T13" fmla="*/ 419100 h 296"/>
              <a:gd name="T14" fmla="*/ 258716 w 201"/>
              <a:gd name="T15" fmla="*/ 409575 h 296"/>
              <a:gd name="T16" fmla="*/ 270026 w 201"/>
              <a:gd name="T17" fmla="*/ 398462 h 296"/>
              <a:gd name="T18" fmla="*/ 282749 w 201"/>
              <a:gd name="T19" fmla="*/ 315912 h 296"/>
              <a:gd name="T20" fmla="*/ 261543 w 201"/>
              <a:gd name="T21" fmla="*/ 277812 h 296"/>
              <a:gd name="T22" fmla="*/ 247406 w 201"/>
              <a:gd name="T23" fmla="*/ 277812 h 296"/>
              <a:gd name="T24" fmla="*/ 247406 w 201"/>
              <a:gd name="T25" fmla="*/ 236537 h 296"/>
              <a:gd name="T26" fmla="*/ 217717 w 201"/>
              <a:gd name="T27" fmla="*/ 255587 h 296"/>
              <a:gd name="T28" fmla="*/ 188028 w 201"/>
              <a:gd name="T29" fmla="*/ 236537 h 296"/>
              <a:gd name="T30" fmla="*/ 166822 w 201"/>
              <a:gd name="T31" fmla="*/ 190500 h 296"/>
              <a:gd name="T32" fmla="*/ 200752 w 201"/>
              <a:gd name="T33" fmla="*/ 130175 h 296"/>
              <a:gd name="T34" fmla="*/ 258716 w 201"/>
              <a:gd name="T35" fmla="*/ 101600 h 296"/>
              <a:gd name="T36" fmla="*/ 247406 w 201"/>
              <a:gd name="T37" fmla="*/ 93662 h 296"/>
              <a:gd name="T38" fmla="*/ 250233 w 201"/>
              <a:gd name="T39" fmla="*/ 63500 h 296"/>
              <a:gd name="T40" fmla="*/ 188028 w 201"/>
              <a:gd name="T41" fmla="*/ 53975 h 296"/>
              <a:gd name="T42" fmla="*/ 135720 w 201"/>
              <a:gd name="T43" fmla="*/ 0 h 296"/>
              <a:gd name="T44" fmla="*/ 127237 w 201"/>
              <a:gd name="T45" fmla="*/ 38100 h 296"/>
              <a:gd name="T46" fmla="*/ 73515 w 201"/>
              <a:gd name="T47" fmla="*/ 77787 h 296"/>
              <a:gd name="T48" fmla="*/ 45240 w 201"/>
              <a:gd name="T49" fmla="*/ 120650 h 296"/>
              <a:gd name="T50" fmla="*/ 16965 w 201"/>
              <a:gd name="T51" fmla="*/ 111125 h 296"/>
              <a:gd name="T52" fmla="*/ 16965 w 201"/>
              <a:gd name="T53" fmla="*/ 84137 h 296"/>
              <a:gd name="T54" fmla="*/ 0 w 201"/>
              <a:gd name="T55" fmla="*/ 107950 h 2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96"/>
              <a:gd name="T86" fmla="*/ 201 w 201"/>
              <a:gd name="T87" fmla="*/ 296 h 2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96">
                <a:moveTo>
                  <a:pt x="0" y="68"/>
                </a:moveTo>
                <a:lnTo>
                  <a:pt x="3" y="93"/>
                </a:lnTo>
                <a:lnTo>
                  <a:pt x="38" y="134"/>
                </a:lnTo>
                <a:lnTo>
                  <a:pt x="82" y="230"/>
                </a:lnTo>
                <a:lnTo>
                  <a:pt x="175" y="295"/>
                </a:lnTo>
                <a:lnTo>
                  <a:pt x="189" y="286"/>
                </a:lnTo>
                <a:lnTo>
                  <a:pt x="194" y="264"/>
                </a:lnTo>
                <a:lnTo>
                  <a:pt x="183" y="258"/>
                </a:lnTo>
                <a:lnTo>
                  <a:pt x="191" y="251"/>
                </a:lnTo>
                <a:lnTo>
                  <a:pt x="200" y="199"/>
                </a:lnTo>
                <a:lnTo>
                  <a:pt x="185" y="175"/>
                </a:lnTo>
                <a:lnTo>
                  <a:pt x="175" y="175"/>
                </a:lnTo>
                <a:lnTo>
                  <a:pt x="175" y="149"/>
                </a:lnTo>
                <a:lnTo>
                  <a:pt x="154" y="161"/>
                </a:lnTo>
                <a:lnTo>
                  <a:pt x="133" y="149"/>
                </a:lnTo>
                <a:lnTo>
                  <a:pt x="118" y="120"/>
                </a:lnTo>
                <a:lnTo>
                  <a:pt x="142" y="82"/>
                </a:lnTo>
                <a:lnTo>
                  <a:pt x="183" y="64"/>
                </a:lnTo>
                <a:lnTo>
                  <a:pt x="175" y="59"/>
                </a:lnTo>
                <a:lnTo>
                  <a:pt x="177" y="40"/>
                </a:lnTo>
                <a:lnTo>
                  <a:pt x="133" y="34"/>
                </a:lnTo>
                <a:lnTo>
                  <a:pt x="96" y="0"/>
                </a:lnTo>
                <a:lnTo>
                  <a:pt x="90" y="24"/>
                </a:lnTo>
                <a:lnTo>
                  <a:pt x="52" y="49"/>
                </a:lnTo>
                <a:lnTo>
                  <a:pt x="32" y="76"/>
                </a:lnTo>
                <a:lnTo>
                  <a:pt x="12" y="70"/>
                </a:lnTo>
                <a:lnTo>
                  <a:pt x="12" y="53"/>
                </a:lnTo>
                <a:lnTo>
                  <a:pt x="0" y="6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46" name="Freeform 214"/>
          <p:cNvSpPr>
            <a:spLocks/>
          </p:cNvSpPr>
          <p:nvPr/>
        </p:nvSpPr>
        <p:spPr bwMode="auto">
          <a:xfrm>
            <a:off x="2324100" y="4254500"/>
            <a:ext cx="292100" cy="479425"/>
          </a:xfrm>
          <a:custGeom>
            <a:avLst/>
            <a:gdLst>
              <a:gd name="T0" fmla="*/ 0 w 207"/>
              <a:gd name="T1" fmla="*/ 109538 h 302"/>
              <a:gd name="T2" fmla="*/ 4233 w 207"/>
              <a:gd name="T3" fmla="*/ 150812 h 302"/>
              <a:gd name="T4" fmla="*/ 55033 w 207"/>
              <a:gd name="T5" fmla="*/ 217488 h 302"/>
              <a:gd name="T6" fmla="*/ 118533 w 207"/>
              <a:gd name="T7" fmla="*/ 373062 h 302"/>
              <a:gd name="T8" fmla="*/ 254000 w 207"/>
              <a:gd name="T9" fmla="*/ 477838 h 302"/>
              <a:gd name="T10" fmla="*/ 275167 w 207"/>
              <a:gd name="T11" fmla="*/ 463550 h 302"/>
              <a:gd name="T12" fmla="*/ 282222 w 207"/>
              <a:gd name="T13" fmla="*/ 427038 h 302"/>
              <a:gd name="T14" fmla="*/ 265289 w 207"/>
              <a:gd name="T15" fmla="*/ 417513 h 302"/>
              <a:gd name="T16" fmla="*/ 277989 w 207"/>
              <a:gd name="T17" fmla="*/ 406400 h 302"/>
              <a:gd name="T18" fmla="*/ 290689 w 207"/>
              <a:gd name="T19" fmla="*/ 322262 h 302"/>
              <a:gd name="T20" fmla="*/ 269522 w 207"/>
              <a:gd name="T21" fmla="*/ 284162 h 302"/>
              <a:gd name="T22" fmla="*/ 254000 w 207"/>
              <a:gd name="T23" fmla="*/ 284162 h 302"/>
              <a:gd name="T24" fmla="*/ 254000 w 207"/>
              <a:gd name="T25" fmla="*/ 241300 h 302"/>
              <a:gd name="T26" fmla="*/ 224367 w 207"/>
              <a:gd name="T27" fmla="*/ 260350 h 302"/>
              <a:gd name="T28" fmla="*/ 193322 w 207"/>
              <a:gd name="T29" fmla="*/ 241300 h 302"/>
              <a:gd name="T30" fmla="*/ 172156 w 207"/>
              <a:gd name="T31" fmla="*/ 193675 h 302"/>
              <a:gd name="T32" fmla="*/ 206022 w 207"/>
              <a:gd name="T33" fmla="*/ 133350 h 302"/>
              <a:gd name="T34" fmla="*/ 265289 w 207"/>
              <a:gd name="T35" fmla="*/ 103188 h 302"/>
              <a:gd name="T36" fmla="*/ 254000 w 207"/>
              <a:gd name="T37" fmla="*/ 95250 h 302"/>
              <a:gd name="T38" fmla="*/ 256822 w 207"/>
              <a:gd name="T39" fmla="*/ 65087 h 302"/>
              <a:gd name="T40" fmla="*/ 193322 w 207"/>
              <a:gd name="T41" fmla="*/ 55563 h 302"/>
              <a:gd name="T42" fmla="*/ 139700 w 207"/>
              <a:gd name="T43" fmla="*/ 0 h 302"/>
              <a:gd name="T44" fmla="*/ 131233 w 207"/>
              <a:gd name="T45" fmla="*/ 38100 h 302"/>
              <a:gd name="T46" fmla="*/ 76200 w 207"/>
              <a:gd name="T47" fmla="*/ 79375 h 302"/>
              <a:gd name="T48" fmla="*/ 46567 w 207"/>
              <a:gd name="T49" fmla="*/ 123825 h 302"/>
              <a:gd name="T50" fmla="*/ 16933 w 207"/>
              <a:gd name="T51" fmla="*/ 112713 h 302"/>
              <a:gd name="T52" fmla="*/ 16933 w 207"/>
              <a:gd name="T53" fmla="*/ 85725 h 302"/>
              <a:gd name="T54" fmla="*/ 0 w 207"/>
              <a:gd name="T55" fmla="*/ 109538 h 3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7"/>
              <a:gd name="T85" fmla="*/ 0 h 302"/>
              <a:gd name="T86" fmla="*/ 207 w 207"/>
              <a:gd name="T87" fmla="*/ 302 h 3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7" h="302">
                <a:moveTo>
                  <a:pt x="0" y="69"/>
                </a:moveTo>
                <a:lnTo>
                  <a:pt x="3" y="95"/>
                </a:lnTo>
                <a:lnTo>
                  <a:pt x="39" y="137"/>
                </a:lnTo>
                <a:lnTo>
                  <a:pt x="84" y="235"/>
                </a:lnTo>
                <a:lnTo>
                  <a:pt x="180" y="301"/>
                </a:lnTo>
                <a:lnTo>
                  <a:pt x="195" y="292"/>
                </a:lnTo>
                <a:lnTo>
                  <a:pt x="200" y="269"/>
                </a:lnTo>
                <a:lnTo>
                  <a:pt x="188" y="263"/>
                </a:lnTo>
                <a:lnTo>
                  <a:pt x="197" y="256"/>
                </a:lnTo>
                <a:lnTo>
                  <a:pt x="206" y="203"/>
                </a:lnTo>
                <a:lnTo>
                  <a:pt x="191" y="179"/>
                </a:lnTo>
                <a:lnTo>
                  <a:pt x="180" y="179"/>
                </a:lnTo>
                <a:lnTo>
                  <a:pt x="180" y="152"/>
                </a:lnTo>
                <a:lnTo>
                  <a:pt x="159" y="164"/>
                </a:lnTo>
                <a:lnTo>
                  <a:pt x="137" y="152"/>
                </a:lnTo>
                <a:lnTo>
                  <a:pt x="122" y="122"/>
                </a:lnTo>
                <a:lnTo>
                  <a:pt x="146" y="84"/>
                </a:lnTo>
                <a:lnTo>
                  <a:pt x="188" y="65"/>
                </a:lnTo>
                <a:lnTo>
                  <a:pt x="180" y="60"/>
                </a:lnTo>
                <a:lnTo>
                  <a:pt x="182" y="41"/>
                </a:lnTo>
                <a:lnTo>
                  <a:pt x="137" y="35"/>
                </a:lnTo>
                <a:lnTo>
                  <a:pt x="99" y="0"/>
                </a:lnTo>
                <a:lnTo>
                  <a:pt x="93" y="24"/>
                </a:lnTo>
                <a:lnTo>
                  <a:pt x="54" y="50"/>
                </a:lnTo>
                <a:lnTo>
                  <a:pt x="33" y="78"/>
                </a:lnTo>
                <a:lnTo>
                  <a:pt x="12" y="71"/>
                </a:lnTo>
                <a:lnTo>
                  <a:pt x="12" y="54"/>
                </a:lnTo>
                <a:lnTo>
                  <a:pt x="0" y="6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47" name="Freeform 215"/>
          <p:cNvSpPr>
            <a:spLocks/>
          </p:cNvSpPr>
          <p:nvPr/>
        </p:nvSpPr>
        <p:spPr bwMode="auto">
          <a:xfrm>
            <a:off x="7010400" y="3941763"/>
            <a:ext cx="47625" cy="73025"/>
          </a:xfrm>
          <a:custGeom>
            <a:avLst/>
            <a:gdLst>
              <a:gd name="T0" fmla="*/ 0 w 34"/>
              <a:gd name="T1" fmla="*/ 71438 h 46"/>
              <a:gd name="T2" fmla="*/ 32217 w 34"/>
              <a:gd name="T3" fmla="*/ 38100 h 46"/>
              <a:gd name="T4" fmla="*/ 46224 w 34"/>
              <a:gd name="T5" fmla="*/ 0 h 46"/>
              <a:gd name="T6" fmla="*/ 0 w 34"/>
              <a:gd name="T7" fmla="*/ 71438 h 46"/>
              <a:gd name="T8" fmla="*/ 0 60000 65536"/>
              <a:gd name="T9" fmla="*/ 0 60000 65536"/>
              <a:gd name="T10" fmla="*/ 0 60000 65536"/>
              <a:gd name="T11" fmla="*/ 0 60000 65536"/>
              <a:gd name="T12" fmla="*/ 0 w 34"/>
              <a:gd name="T13" fmla="*/ 0 h 46"/>
              <a:gd name="T14" fmla="*/ 34 w 34"/>
              <a:gd name="T15" fmla="*/ 46 h 46"/>
            </a:gdLst>
            <a:ahLst/>
            <a:cxnLst>
              <a:cxn ang="T8">
                <a:pos x="T0" y="T1"/>
              </a:cxn>
              <a:cxn ang="T9">
                <a:pos x="T2" y="T3"/>
              </a:cxn>
              <a:cxn ang="T10">
                <a:pos x="T4" y="T5"/>
              </a:cxn>
              <a:cxn ang="T11">
                <a:pos x="T6" y="T7"/>
              </a:cxn>
            </a:cxnLst>
            <a:rect l="T12" t="T13" r="T14" b="T15"/>
            <a:pathLst>
              <a:path w="34" h="46">
                <a:moveTo>
                  <a:pt x="0" y="45"/>
                </a:moveTo>
                <a:lnTo>
                  <a:pt x="23" y="24"/>
                </a:lnTo>
                <a:lnTo>
                  <a:pt x="33" y="0"/>
                </a:lnTo>
                <a:lnTo>
                  <a:pt x="0" y="45"/>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48" name="Freeform 216"/>
          <p:cNvSpPr>
            <a:spLocks/>
          </p:cNvSpPr>
          <p:nvPr/>
        </p:nvSpPr>
        <p:spPr bwMode="auto">
          <a:xfrm>
            <a:off x="7010400" y="3941763"/>
            <a:ext cx="57150" cy="82550"/>
          </a:xfrm>
          <a:custGeom>
            <a:avLst/>
            <a:gdLst>
              <a:gd name="T0" fmla="*/ 0 w 40"/>
              <a:gd name="T1" fmla="*/ 80963 h 52"/>
              <a:gd name="T2" fmla="*/ 38576 w 40"/>
              <a:gd name="T3" fmla="*/ 42862 h 52"/>
              <a:gd name="T4" fmla="*/ 55721 w 40"/>
              <a:gd name="T5" fmla="*/ 0 h 52"/>
              <a:gd name="T6" fmla="*/ 0 w 40"/>
              <a:gd name="T7" fmla="*/ 80963 h 52"/>
              <a:gd name="T8" fmla="*/ 0 60000 65536"/>
              <a:gd name="T9" fmla="*/ 0 60000 65536"/>
              <a:gd name="T10" fmla="*/ 0 60000 65536"/>
              <a:gd name="T11" fmla="*/ 0 60000 65536"/>
              <a:gd name="T12" fmla="*/ 0 w 40"/>
              <a:gd name="T13" fmla="*/ 0 h 52"/>
              <a:gd name="T14" fmla="*/ 40 w 40"/>
              <a:gd name="T15" fmla="*/ 52 h 52"/>
            </a:gdLst>
            <a:ahLst/>
            <a:cxnLst>
              <a:cxn ang="T8">
                <a:pos x="T0" y="T1"/>
              </a:cxn>
              <a:cxn ang="T9">
                <a:pos x="T2" y="T3"/>
              </a:cxn>
              <a:cxn ang="T10">
                <a:pos x="T4" y="T5"/>
              </a:cxn>
              <a:cxn ang="T11">
                <a:pos x="T6" y="T7"/>
              </a:cxn>
            </a:cxnLst>
            <a:rect l="T12" t="T13" r="T14" b="T15"/>
            <a:pathLst>
              <a:path w="40" h="52">
                <a:moveTo>
                  <a:pt x="0" y="51"/>
                </a:moveTo>
                <a:lnTo>
                  <a:pt x="27" y="27"/>
                </a:lnTo>
                <a:lnTo>
                  <a:pt x="39" y="0"/>
                </a:lnTo>
                <a:lnTo>
                  <a:pt x="0" y="5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49" name="Freeform 217"/>
          <p:cNvSpPr>
            <a:spLocks/>
          </p:cNvSpPr>
          <p:nvPr/>
        </p:nvSpPr>
        <p:spPr bwMode="auto">
          <a:xfrm>
            <a:off x="7080250" y="3884613"/>
            <a:ext cx="25400" cy="30162"/>
          </a:xfrm>
          <a:custGeom>
            <a:avLst/>
            <a:gdLst>
              <a:gd name="T0" fmla="*/ 0 w 17"/>
              <a:gd name="T1" fmla="*/ 0 h 19"/>
              <a:gd name="T2" fmla="*/ 13447 w 17"/>
              <a:gd name="T3" fmla="*/ 0 h 19"/>
              <a:gd name="T4" fmla="*/ 23906 w 17"/>
              <a:gd name="T5" fmla="*/ 11112 h 19"/>
              <a:gd name="T6" fmla="*/ 19424 w 17"/>
              <a:gd name="T7" fmla="*/ 28575 h 19"/>
              <a:gd name="T8" fmla="*/ 0 w 17"/>
              <a:gd name="T9" fmla="*/ 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0"/>
                </a:moveTo>
                <a:lnTo>
                  <a:pt x="9" y="0"/>
                </a:lnTo>
                <a:lnTo>
                  <a:pt x="16" y="7"/>
                </a:lnTo>
                <a:lnTo>
                  <a:pt x="13" y="18"/>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50" name="Freeform 218"/>
          <p:cNvSpPr>
            <a:spLocks/>
          </p:cNvSpPr>
          <p:nvPr/>
        </p:nvSpPr>
        <p:spPr bwMode="auto">
          <a:xfrm>
            <a:off x="7080250" y="3884613"/>
            <a:ext cx="33338" cy="39687"/>
          </a:xfrm>
          <a:custGeom>
            <a:avLst/>
            <a:gdLst>
              <a:gd name="T0" fmla="*/ 0 w 23"/>
              <a:gd name="T1" fmla="*/ 0 h 25"/>
              <a:gd name="T2" fmla="*/ 18843 w 23"/>
              <a:gd name="T3" fmla="*/ 0 h 25"/>
              <a:gd name="T4" fmla="*/ 31889 w 23"/>
              <a:gd name="T5" fmla="*/ 14287 h 25"/>
              <a:gd name="T6" fmla="*/ 26091 w 23"/>
              <a:gd name="T7" fmla="*/ 38100 h 25"/>
              <a:gd name="T8" fmla="*/ 0 w 23"/>
              <a:gd name="T9" fmla="*/ 0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0" y="0"/>
                </a:moveTo>
                <a:lnTo>
                  <a:pt x="13" y="0"/>
                </a:lnTo>
                <a:lnTo>
                  <a:pt x="22" y="9"/>
                </a:lnTo>
                <a:lnTo>
                  <a:pt x="18" y="24"/>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51" name="Freeform 219"/>
          <p:cNvSpPr>
            <a:spLocks/>
          </p:cNvSpPr>
          <p:nvPr/>
        </p:nvSpPr>
        <p:spPr bwMode="auto">
          <a:xfrm>
            <a:off x="7123113" y="3932238"/>
            <a:ext cx="23812" cy="34925"/>
          </a:xfrm>
          <a:custGeom>
            <a:avLst/>
            <a:gdLst>
              <a:gd name="T0" fmla="*/ 0 w 17"/>
              <a:gd name="T1" fmla="*/ 0 h 22"/>
              <a:gd name="T2" fmla="*/ 0 w 17"/>
              <a:gd name="T3" fmla="*/ 33338 h 22"/>
              <a:gd name="T4" fmla="*/ 22411 w 17"/>
              <a:gd name="T5" fmla="*/ 14288 h 22"/>
              <a:gd name="T6" fmla="*/ 0 w 17"/>
              <a:gd name="T7" fmla="*/ 0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0"/>
                </a:moveTo>
                <a:lnTo>
                  <a:pt x="0" y="21"/>
                </a:lnTo>
                <a:lnTo>
                  <a:pt x="16" y="9"/>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52" name="Freeform 220"/>
          <p:cNvSpPr>
            <a:spLocks/>
          </p:cNvSpPr>
          <p:nvPr/>
        </p:nvSpPr>
        <p:spPr bwMode="auto">
          <a:xfrm>
            <a:off x="7123113" y="3932238"/>
            <a:ext cx="26987" cy="44450"/>
          </a:xfrm>
          <a:custGeom>
            <a:avLst/>
            <a:gdLst>
              <a:gd name="T0" fmla="*/ 0 w 19"/>
              <a:gd name="T1" fmla="*/ 0 h 28"/>
              <a:gd name="T2" fmla="*/ 0 w 19"/>
              <a:gd name="T3" fmla="*/ 42863 h 28"/>
              <a:gd name="T4" fmla="*/ 25567 w 19"/>
              <a:gd name="T5" fmla="*/ 19050 h 28"/>
              <a:gd name="T6" fmla="*/ 0 w 19"/>
              <a:gd name="T7" fmla="*/ 0 h 28"/>
              <a:gd name="T8" fmla="*/ 0 60000 65536"/>
              <a:gd name="T9" fmla="*/ 0 60000 65536"/>
              <a:gd name="T10" fmla="*/ 0 60000 65536"/>
              <a:gd name="T11" fmla="*/ 0 60000 65536"/>
              <a:gd name="T12" fmla="*/ 0 w 19"/>
              <a:gd name="T13" fmla="*/ 0 h 28"/>
              <a:gd name="T14" fmla="*/ 19 w 19"/>
              <a:gd name="T15" fmla="*/ 28 h 28"/>
            </a:gdLst>
            <a:ahLst/>
            <a:cxnLst>
              <a:cxn ang="T8">
                <a:pos x="T0" y="T1"/>
              </a:cxn>
              <a:cxn ang="T9">
                <a:pos x="T2" y="T3"/>
              </a:cxn>
              <a:cxn ang="T10">
                <a:pos x="T4" y="T5"/>
              </a:cxn>
              <a:cxn ang="T11">
                <a:pos x="T6" y="T7"/>
              </a:cxn>
            </a:cxnLst>
            <a:rect l="T12" t="T13" r="T14" b="T15"/>
            <a:pathLst>
              <a:path w="19" h="28">
                <a:moveTo>
                  <a:pt x="0" y="0"/>
                </a:moveTo>
                <a:lnTo>
                  <a:pt x="0" y="27"/>
                </a:lnTo>
                <a:lnTo>
                  <a:pt x="18" y="1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53" name="Freeform 221"/>
          <p:cNvSpPr>
            <a:spLocks/>
          </p:cNvSpPr>
          <p:nvPr/>
        </p:nvSpPr>
        <p:spPr bwMode="auto">
          <a:xfrm>
            <a:off x="7132638" y="3956050"/>
            <a:ext cx="23812" cy="38100"/>
          </a:xfrm>
          <a:custGeom>
            <a:avLst/>
            <a:gdLst>
              <a:gd name="T0" fmla="*/ 0 w 17"/>
              <a:gd name="T1" fmla="*/ 26988 h 24"/>
              <a:gd name="T2" fmla="*/ 7004 w 17"/>
              <a:gd name="T3" fmla="*/ 19050 h 24"/>
              <a:gd name="T4" fmla="*/ 22411 w 17"/>
              <a:gd name="T5" fmla="*/ 0 h 24"/>
              <a:gd name="T6" fmla="*/ 14007 w 17"/>
              <a:gd name="T7" fmla="*/ 36513 h 24"/>
              <a:gd name="T8" fmla="*/ 0 w 17"/>
              <a:gd name="T9" fmla="*/ 26988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17"/>
                </a:moveTo>
                <a:lnTo>
                  <a:pt x="5" y="12"/>
                </a:lnTo>
                <a:lnTo>
                  <a:pt x="16" y="0"/>
                </a:lnTo>
                <a:lnTo>
                  <a:pt x="10" y="23"/>
                </a:lnTo>
                <a:lnTo>
                  <a:pt x="0" y="17"/>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54" name="Freeform 222"/>
          <p:cNvSpPr>
            <a:spLocks/>
          </p:cNvSpPr>
          <p:nvPr/>
        </p:nvSpPr>
        <p:spPr bwMode="auto">
          <a:xfrm>
            <a:off x="7132638" y="3956050"/>
            <a:ext cx="25400" cy="47625"/>
          </a:xfrm>
          <a:custGeom>
            <a:avLst/>
            <a:gdLst>
              <a:gd name="T0" fmla="*/ 0 w 18"/>
              <a:gd name="T1" fmla="*/ 33338 h 30"/>
              <a:gd name="T2" fmla="*/ 8467 w 18"/>
              <a:gd name="T3" fmla="*/ 23813 h 30"/>
              <a:gd name="T4" fmla="*/ 23989 w 18"/>
              <a:gd name="T5" fmla="*/ 0 h 30"/>
              <a:gd name="T6" fmla="*/ 15522 w 18"/>
              <a:gd name="T7" fmla="*/ 46038 h 30"/>
              <a:gd name="T8" fmla="*/ 0 w 18"/>
              <a:gd name="T9" fmla="*/ 33338 h 30"/>
              <a:gd name="T10" fmla="*/ 0 60000 65536"/>
              <a:gd name="T11" fmla="*/ 0 60000 65536"/>
              <a:gd name="T12" fmla="*/ 0 60000 65536"/>
              <a:gd name="T13" fmla="*/ 0 60000 65536"/>
              <a:gd name="T14" fmla="*/ 0 60000 65536"/>
              <a:gd name="T15" fmla="*/ 0 w 18"/>
              <a:gd name="T16" fmla="*/ 0 h 30"/>
              <a:gd name="T17" fmla="*/ 18 w 18"/>
              <a:gd name="T18" fmla="*/ 30 h 30"/>
            </a:gdLst>
            <a:ahLst/>
            <a:cxnLst>
              <a:cxn ang="T10">
                <a:pos x="T0" y="T1"/>
              </a:cxn>
              <a:cxn ang="T11">
                <a:pos x="T2" y="T3"/>
              </a:cxn>
              <a:cxn ang="T12">
                <a:pos x="T4" y="T5"/>
              </a:cxn>
              <a:cxn ang="T13">
                <a:pos x="T6" y="T7"/>
              </a:cxn>
              <a:cxn ang="T14">
                <a:pos x="T8" y="T9"/>
              </a:cxn>
            </a:cxnLst>
            <a:rect l="T15" t="T16" r="T17" b="T18"/>
            <a:pathLst>
              <a:path w="18" h="30">
                <a:moveTo>
                  <a:pt x="0" y="21"/>
                </a:moveTo>
                <a:lnTo>
                  <a:pt x="6" y="15"/>
                </a:lnTo>
                <a:lnTo>
                  <a:pt x="17" y="0"/>
                </a:lnTo>
                <a:lnTo>
                  <a:pt x="11" y="29"/>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55" name="Freeform 223"/>
          <p:cNvSpPr>
            <a:spLocks/>
          </p:cNvSpPr>
          <p:nvPr/>
        </p:nvSpPr>
        <p:spPr bwMode="auto">
          <a:xfrm>
            <a:off x="5438775" y="3538538"/>
            <a:ext cx="23813" cy="34925"/>
          </a:xfrm>
          <a:custGeom>
            <a:avLst/>
            <a:gdLst>
              <a:gd name="T0" fmla="*/ 0 w 17"/>
              <a:gd name="T1" fmla="*/ 30163 h 22"/>
              <a:gd name="T2" fmla="*/ 11206 w 17"/>
              <a:gd name="T3" fmla="*/ 33338 h 22"/>
              <a:gd name="T4" fmla="*/ 22412 w 17"/>
              <a:gd name="T5" fmla="*/ 30163 h 22"/>
              <a:gd name="T6" fmla="*/ 18210 w 17"/>
              <a:gd name="T7" fmla="*/ 0 h 22"/>
              <a:gd name="T8" fmla="*/ 0 w 17"/>
              <a:gd name="T9" fmla="*/ 30163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19"/>
                </a:moveTo>
                <a:lnTo>
                  <a:pt x="8" y="21"/>
                </a:lnTo>
                <a:lnTo>
                  <a:pt x="16" y="19"/>
                </a:lnTo>
                <a:lnTo>
                  <a:pt x="13" y="0"/>
                </a:lnTo>
                <a:lnTo>
                  <a:pt x="0" y="1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56" name="Freeform 224"/>
          <p:cNvSpPr>
            <a:spLocks/>
          </p:cNvSpPr>
          <p:nvPr/>
        </p:nvSpPr>
        <p:spPr bwMode="auto">
          <a:xfrm>
            <a:off x="5438775" y="3538538"/>
            <a:ext cx="23813" cy="44450"/>
          </a:xfrm>
          <a:custGeom>
            <a:avLst/>
            <a:gdLst>
              <a:gd name="T0" fmla="*/ 0 w 17"/>
              <a:gd name="T1" fmla="*/ 38100 h 28"/>
              <a:gd name="T2" fmla="*/ 11206 w 17"/>
              <a:gd name="T3" fmla="*/ 42863 h 28"/>
              <a:gd name="T4" fmla="*/ 22412 w 17"/>
              <a:gd name="T5" fmla="*/ 38100 h 28"/>
              <a:gd name="T6" fmla="*/ 16809 w 17"/>
              <a:gd name="T7" fmla="*/ 0 h 28"/>
              <a:gd name="T8" fmla="*/ 0 w 17"/>
              <a:gd name="T9" fmla="*/ 3810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4"/>
                </a:moveTo>
                <a:lnTo>
                  <a:pt x="8" y="27"/>
                </a:lnTo>
                <a:lnTo>
                  <a:pt x="16" y="24"/>
                </a:lnTo>
                <a:lnTo>
                  <a:pt x="12" y="0"/>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57" name="Freeform 225"/>
          <p:cNvSpPr>
            <a:spLocks/>
          </p:cNvSpPr>
          <p:nvPr/>
        </p:nvSpPr>
        <p:spPr bwMode="auto">
          <a:xfrm>
            <a:off x="4929188" y="4273550"/>
            <a:ext cx="30162" cy="38100"/>
          </a:xfrm>
          <a:custGeom>
            <a:avLst/>
            <a:gdLst>
              <a:gd name="T0" fmla="*/ 0 w 22"/>
              <a:gd name="T1" fmla="*/ 36513 h 24"/>
              <a:gd name="T2" fmla="*/ 12339 w 22"/>
              <a:gd name="T3" fmla="*/ 7938 h 24"/>
              <a:gd name="T4" fmla="*/ 26049 w 22"/>
              <a:gd name="T5" fmla="*/ 0 h 24"/>
              <a:gd name="T6" fmla="*/ 28791 w 22"/>
              <a:gd name="T7" fmla="*/ 28575 h 24"/>
              <a:gd name="T8" fmla="*/ 0 w 22"/>
              <a:gd name="T9" fmla="*/ 36513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0" y="23"/>
                </a:moveTo>
                <a:lnTo>
                  <a:pt x="9" y="5"/>
                </a:lnTo>
                <a:lnTo>
                  <a:pt x="19" y="0"/>
                </a:lnTo>
                <a:lnTo>
                  <a:pt x="21" y="18"/>
                </a:lnTo>
                <a:lnTo>
                  <a:pt x="0" y="2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58" name="Freeform 226"/>
          <p:cNvSpPr>
            <a:spLocks/>
          </p:cNvSpPr>
          <p:nvPr/>
        </p:nvSpPr>
        <p:spPr bwMode="auto">
          <a:xfrm>
            <a:off x="4929188" y="4273550"/>
            <a:ext cx="39687" cy="47625"/>
          </a:xfrm>
          <a:custGeom>
            <a:avLst/>
            <a:gdLst>
              <a:gd name="T0" fmla="*/ 0 w 28"/>
              <a:gd name="T1" fmla="*/ 46038 h 30"/>
              <a:gd name="T2" fmla="*/ 17009 w 28"/>
              <a:gd name="T3" fmla="*/ 9525 h 30"/>
              <a:gd name="T4" fmla="*/ 34017 w 28"/>
              <a:gd name="T5" fmla="*/ 0 h 30"/>
              <a:gd name="T6" fmla="*/ 38270 w 28"/>
              <a:gd name="T7" fmla="*/ 36513 h 30"/>
              <a:gd name="T8" fmla="*/ 0 w 28"/>
              <a:gd name="T9" fmla="*/ 46038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0" y="29"/>
                </a:moveTo>
                <a:lnTo>
                  <a:pt x="12" y="6"/>
                </a:lnTo>
                <a:lnTo>
                  <a:pt x="24" y="0"/>
                </a:lnTo>
                <a:lnTo>
                  <a:pt x="27" y="23"/>
                </a:lnTo>
                <a:lnTo>
                  <a:pt x="0" y="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59" name="Freeform 227"/>
          <p:cNvSpPr>
            <a:spLocks/>
          </p:cNvSpPr>
          <p:nvPr/>
        </p:nvSpPr>
        <p:spPr bwMode="auto">
          <a:xfrm>
            <a:off x="5265738" y="3736975"/>
            <a:ext cx="220662" cy="163513"/>
          </a:xfrm>
          <a:custGeom>
            <a:avLst/>
            <a:gdLst>
              <a:gd name="T0" fmla="*/ 0 w 156"/>
              <a:gd name="T1" fmla="*/ 161925 h 103"/>
              <a:gd name="T2" fmla="*/ 55166 w 156"/>
              <a:gd name="T3" fmla="*/ 125413 h 103"/>
              <a:gd name="T4" fmla="*/ 48093 w 156"/>
              <a:gd name="T5" fmla="*/ 107950 h 103"/>
              <a:gd name="T6" fmla="*/ 63652 w 156"/>
              <a:gd name="T7" fmla="*/ 90488 h 103"/>
              <a:gd name="T8" fmla="*/ 121647 w 156"/>
              <a:gd name="T9" fmla="*/ 17463 h 103"/>
              <a:gd name="T10" fmla="*/ 199445 w 156"/>
              <a:gd name="T11" fmla="*/ 0 h 103"/>
              <a:gd name="T12" fmla="*/ 219248 w 156"/>
              <a:gd name="T13" fmla="*/ 58738 h 103"/>
              <a:gd name="T14" fmla="*/ 202274 w 156"/>
              <a:gd name="T15" fmla="*/ 90488 h 103"/>
              <a:gd name="T16" fmla="*/ 117403 w 156"/>
              <a:gd name="T17" fmla="*/ 130175 h 103"/>
              <a:gd name="T18" fmla="*/ 0 w 156"/>
              <a:gd name="T19" fmla="*/ 161925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103"/>
              <a:gd name="T32" fmla="*/ 156 w 156"/>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103">
                <a:moveTo>
                  <a:pt x="0" y="102"/>
                </a:moveTo>
                <a:lnTo>
                  <a:pt x="39" y="79"/>
                </a:lnTo>
                <a:lnTo>
                  <a:pt x="34" y="68"/>
                </a:lnTo>
                <a:lnTo>
                  <a:pt x="45" y="57"/>
                </a:lnTo>
                <a:lnTo>
                  <a:pt x="86" y="11"/>
                </a:lnTo>
                <a:lnTo>
                  <a:pt x="141" y="0"/>
                </a:lnTo>
                <a:lnTo>
                  <a:pt x="155" y="37"/>
                </a:lnTo>
                <a:lnTo>
                  <a:pt x="143" y="57"/>
                </a:lnTo>
                <a:lnTo>
                  <a:pt x="83" y="82"/>
                </a:lnTo>
                <a:lnTo>
                  <a:pt x="0" y="10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60" name="Freeform 228"/>
          <p:cNvSpPr>
            <a:spLocks/>
          </p:cNvSpPr>
          <p:nvPr/>
        </p:nvSpPr>
        <p:spPr bwMode="auto">
          <a:xfrm>
            <a:off x="5265738" y="3736975"/>
            <a:ext cx="228600" cy="173038"/>
          </a:xfrm>
          <a:custGeom>
            <a:avLst/>
            <a:gdLst>
              <a:gd name="T0" fmla="*/ 0 w 162"/>
              <a:gd name="T1" fmla="*/ 171450 h 109"/>
              <a:gd name="T2" fmla="*/ 57856 w 162"/>
              <a:gd name="T3" fmla="*/ 133350 h 109"/>
              <a:gd name="T4" fmla="*/ 49389 w 162"/>
              <a:gd name="T5" fmla="*/ 114300 h 109"/>
              <a:gd name="T6" fmla="*/ 66322 w 162"/>
              <a:gd name="T7" fmla="*/ 95250 h 109"/>
              <a:gd name="T8" fmla="*/ 125589 w 162"/>
              <a:gd name="T9" fmla="*/ 19050 h 109"/>
              <a:gd name="T10" fmla="*/ 206022 w 162"/>
              <a:gd name="T11" fmla="*/ 0 h 109"/>
              <a:gd name="T12" fmla="*/ 227189 w 162"/>
              <a:gd name="T13" fmla="*/ 61913 h 109"/>
              <a:gd name="T14" fmla="*/ 210256 w 162"/>
              <a:gd name="T15" fmla="*/ 95250 h 109"/>
              <a:gd name="T16" fmla="*/ 121356 w 162"/>
              <a:gd name="T17" fmla="*/ 138113 h 109"/>
              <a:gd name="T18" fmla="*/ 0 w 162"/>
              <a:gd name="T19" fmla="*/ 17145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109"/>
              <a:gd name="T32" fmla="*/ 162 w 162"/>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109">
                <a:moveTo>
                  <a:pt x="0" y="108"/>
                </a:moveTo>
                <a:lnTo>
                  <a:pt x="41" y="84"/>
                </a:lnTo>
                <a:lnTo>
                  <a:pt x="35" y="72"/>
                </a:lnTo>
                <a:lnTo>
                  <a:pt x="47" y="60"/>
                </a:lnTo>
                <a:lnTo>
                  <a:pt x="89" y="12"/>
                </a:lnTo>
                <a:lnTo>
                  <a:pt x="146" y="0"/>
                </a:lnTo>
                <a:lnTo>
                  <a:pt x="161" y="39"/>
                </a:lnTo>
                <a:lnTo>
                  <a:pt x="149" y="60"/>
                </a:lnTo>
                <a:lnTo>
                  <a:pt x="86" y="87"/>
                </a:lnTo>
                <a:lnTo>
                  <a:pt x="0" y="10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61" name="Freeform 229"/>
          <p:cNvSpPr>
            <a:spLocks/>
          </p:cNvSpPr>
          <p:nvPr/>
        </p:nvSpPr>
        <p:spPr bwMode="auto">
          <a:xfrm>
            <a:off x="4519613" y="4699000"/>
            <a:ext cx="309562" cy="333375"/>
          </a:xfrm>
          <a:custGeom>
            <a:avLst/>
            <a:gdLst>
              <a:gd name="T0" fmla="*/ 0 w 219"/>
              <a:gd name="T1" fmla="*/ 14288 h 210"/>
              <a:gd name="T2" fmla="*/ 28271 w 219"/>
              <a:gd name="T3" fmla="*/ 0 h 210"/>
              <a:gd name="T4" fmla="*/ 221923 w 219"/>
              <a:gd name="T5" fmla="*/ 31750 h 210"/>
              <a:gd name="T6" fmla="*/ 262916 w 219"/>
              <a:gd name="T7" fmla="*/ 19050 h 210"/>
              <a:gd name="T8" fmla="*/ 308148 w 219"/>
              <a:gd name="T9" fmla="*/ 23812 h 210"/>
              <a:gd name="T10" fmla="*/ 271397 w 219"/>
              <a:gd name="T11" fmla="*/ 52388 h 210"/>
              <a:gd name="T12" fmla="*/ 254435 w 219"/>
              <a:gd name="T13" fmla="*/ 31750 h 210"/>
              <a:gd name="T14" fmla="*/ 210615 w 219"/>
              <a:gd name="T15" fmla="*/ 46037 h 210"/>
              <a:gd name="T16" fmla="*/ 210615 w 219"/>
              <a:gd name="T17" fmla="*/ 138113 h 210"/>
              <a:gd name="T18" fmla="*/ 189412 w 219"/>
              <a:gd name="T19" fmla="*/ 138113 h 210"/>
              <a:gd name="T20" fmla="*/ 189412 w 219"/>
              <a:gd name="T21" fmla="*/ 212725 h 210"/>
              <a:gd name="T22" fmla="*/ 189412 w 219"/>
              <a:gd name="T23" fmla="*/ 317500 h 210"/>
              <a:gd name="T24" fmla="*/ 163969 w 219"/>
              <a:gd name="T25" fmla="*/ 331788 h 210"/>
              <a:gd name="T26" fmla="*/ 135698 w 219"/>
              <a:gd name="T27" fmla="*/ 331788 h 210"/>
              <a:gd name="T28" fmla="*/ 124390 w 219"/>
              <a:gd name="T29" fmla="*/ 307975 h 210"/>
              <a:gd name="T30" fmla="*/ 107428 w 219"/>
              <a:gd name="T31" fmla="*/ 323850 h 210"/>
              <a:gd name="T32" fmla="*/ 77744 w 219"/>
              <a:gd name="T33" fmla="*/ 285750 h 210"/>
              <a:gd name="T34" fmla="*/ 62195 w 219"/>
              <a:gd name="T35" fmla="*/ 171450 h 210"/>
              <a:gd name="T36" fmla="*/ 62195 w 219"/>
              <a:gd name="T37" fmla="*/ 157163 h 210"/>
              <a:gd name="T38" fmla="*/ 0 w 219"/>
              <a:gd name="T39" fmla="*/ 14288 h 2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9"/>
              <a:gd name="T61" fmla="*/ 0 h 210"/>
              <a:gd name="T62" fmla="*/ 219 w 219"/>
              <a:gd name="T63" fmla="*/ 210 h 2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9" h="210">
                <a:moveTo>
                  <a:pt x="0" y="9"/>
                </a:moveTo>
                <a:lnTo>
                  <a:pt x="20" y="0"/>
                </a:lnTo>
                <a:lnTo>
                  <a:pt x="157" y="20"/>
                </a:lnTo>
                <a:lnTo>
                  <a:pt x="186" y="12"/>
                </a:lnTo>
                <a:lnTo>
                  <a:pt x="218" y="15"/>
                </a:lnTo>
                <a:lnTo>
                  <a:pt x="192" y="33"/>
                </a:lnTo>
                <a:lnTo>
                  <a:pt x="180" y="20"/>
                </a:lnTo>
                <a:lnTo>
                  <a:pt x="149" y="29"/>
                </a:lnTo>
                <a:lnTo>
                  <a:pt x="149" y="87"/>
                </a:lnTo>
                <a:lnTo>
                  <a:pt x="134" y="87"/>
                </a:lnTo>
                <a:lnTo>
                  <a:pt x="134" y="134"/>
                </a:lnTo>
                <a:lnTo>
                  <a:pt x="134" y="200"/>
                </a:lnTo>
                <a:lnTo>
                  <a:pt x="116" y="209"/>
                </a:lnTo>
                <a:lnTo>
                  <a:pt x="96" y="209"/>
                </a:lnTo>
                <a:lnTo>
                  <a:pt x="88" y="194"/>
                </a:lnTo>
                <a:lnTo>
                  <a:pt x="76" y="204"/>
                </a:lnTo>
                <a:lnTo>
                  <a:pt x="55" y="180"/>
                </a:lnTo>
                <a:lnTo>
                  <a:pt x="44" y="108"/>
                </a:lnTo>
                <a:lnTo>
                  <a:pt x="44" y="99"/>
                </a:lnTo>
                <a:lnTo>
                  <a:pt x="0" y="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62" name="Freeform 230"/>
          <p:cNvSpPr>
            <a:spLocks/>
          </p:cNvSpPr>
          <p:nvPr/>
        </p:nvSpPr>
        <p:spPr bwMode="auto">
          <a:xfrm>
            <a:off x="4519613" y="4699000"/>
            <a:ext cx="317500" cy="342900"/>
          </a:xfrm>
          <a:custGeom>
            <a:avLst/>
            <a:gdLst>
              <a:gd name="T0" fmla="*/ 0 w 225"/>
              <a:gd name="T1" fmla="*/ 14288 h 216"/>
              <a:gd name="T2" fmla="*/ 29633 w 225"/>
              <a:gd name="T3" fmla="*/ 0 h 216"/>
              <a:gd name="T4" fmla="*/ 227189 w 225"/>
              <a:gd name="T5" fmla="*/ 33338 h 216"/>
              <a:gd name="T6" fmla="*/ 269522 w 225"/>
              <a:gd name="T7" fmla="*/ 19050 h 216"/>
              <a:gd name="T8" fmla="*/ 316089 w 225"/>
              <a:gd name="T9" fmla="*/ 23812 h 216"/>
              <a:gd name="T10" fmla="*/ 277989 w 225"/>
              <a:gd name="T11" fmla="*/ 53975 h 216"/>
              <a:gd name="T12" fmla="*/ 261056 w 225"/>
              <a:gd name="T13" fmla="*/ 33338 h 216"/>
              <a:gd name="T14" fmla="*/ 215900 w 225"/>
              <a:gd name="T15" fmla="*/ 47625 h 216"/>
              <a:gd name="T16" fmla="*/ 215900 w 225"/>
              <a:gd name="T17" fmla="*/ 142875 h 216"/>
              <a:gd name="T18" fmla="*/ 194733 w 225"/>
              <a:gd name="T19" fmla="*/ 142875 h 216"/>
              <a:gd name="T20" fmla="*/ 194733 w 225"/>
              <a:gd name="T21" fmla="*/ 219075 h 216"/>
              <a:gd name="T22" fmla="*/ 194733 w 225"/>
              <a:gd name="T23" fmla="*/ 327025 h 216"/>
              <a:gd name="T24" fmla="*/ 167922 w 225"/>
              <a:gd name="T25" fmla="*/ 341313 h 216"/>
              <a:gd name="T26" fmla="*/ 139700 w 225"/>
              <a:gd name="T27" fmla="*/ 341313 h 216"/>
              <a:gd name="T28" fmla="*/ 127000 w 225"/>
              <a:gd name="T29" fmla="*/ 317500 h 216"/>
              <a:gd name="T30" fmla="*/ 110067 w 225"/>
              <a:gd name="T31" fmla="*/ 333375 h 216"/>
              <a:gd name="T32" fmla="*/ 80433 w 225"/>
              <a:gd name="T33" fmla="*/ 293688 h 216"/>
              <a:gd name="T34" fmla="*/ 63500 w 225"/>
              <a:gd name="T35" fmla="*/ 176212 h 216"/>
              <a:gd name="T36" fmla="*/ 63500 w 225"/>
              <a:gd name="T37" fmla="*/ 161925 h 216"/>
              <a:gd name="T38" fmla="*/ 0 w 225"/>
              <a:gd name="T39" fmla="*/ 14288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5"/>
              <a:gd name="T61" fmla="*/ 0 h 216"/>
              <a:gd name="T62" fmla="*/ 225 w 225"/>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5" h="216">
                <a:moveTo>
                  <a:pt x="0" y="9"/>
                </a:moveTo>
                <a:lnTo>
                  <a:pt x="21" y="0"/>
                </a:lnTo>
                <a:lnTo>
                  <a:pt x="161" y="21"/>
                </a:lnTo>
                <a:lnTo>
                  <a:pt x="191" y="12"/>
                </a:lnTo>
                <a:lnTo>
                  <a:pt x="224" y="15"/>
                </a:lnTo>
                <a:lnTo>
                  <a:pt x="197" y="34"/>
                </a:lnTo>
                <a:lnTo>
                  <a:pt x="185" y="21"/>
                </a:lnTo>
                <a:lnTo>
                  <a:pt x="153" y="30"/>
                </a:lnTo>
                <a:lnTo>
                  <a:pt x="153" y="90"/>
                </a:lnTo>
                <a:lnTo>
                  <a:pt x="138" y="90"/>
                </a:lnTo>
                <a:lnTo>
                  <a:pt x="138" y="138"/>
                </a:lnTo>
                <a:lnTo>
                  <a:pt x="138" y="206"/>
                </a:lnTo>
                <a:lnTo>
                  <a:pt x="119" y="215"/>
                </a:lnTo>
                <a:lnTo>
                  <a:pt x="99" y="215"/>
                </a:lnTo>
                <a:lnTo>
                  <a:pt x="90" y="200"/>
                </a:lnTo>
                <a:lnTo>
                  <a:pt x="78" y="210"/>
                </a:lnTo>
                <a:lnTo>
                  <a:pt x="57" y="185"/>
                </a:lnTo>
                <a:lnTo>
                  <a:pt x="45" y="111"/>
                </a:lnTo>
                <a:lnTo>
                  <a:pt x="45" y="102"/>
                </a:lnTo>
                <a:lnTo>
                  <a:pt x="0" y="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63" name="Freeform 231"/>
          <p:cNvSpPr>
            <a:spLocks/>
          </p:cNvSpPr>
          <p:nvPr/>
        </p:nvSpPr>
        <p:spPr bwMode="auto">
          <a:xfrm>
            <a:off x="4702175" y="1595438"/>
            <a:ext cx="4024313" cy="1670050"/>
          </a:xfrm>
          <a:custGeom>
            <a:avLst/>
            <a:gdLst>
              <a:gd name="T0" fmla="*/ 49387 w 2852"/>
              <a:gd name="T1" fmla="*/ 920750 h 1052"/>
              <a:gd name="T2" fmla="*/ 252578 w 2852"/>
              <a:gd name="T3" fmla="*/ 828675 h 1052"/>
              <a:gd name="T4" fmla="*/ 248345 w 2852"/>
              <a:gd name="T5" fmla="*/ 584200 h 1052"/>
              <a:gd name="T6" fmla="*/ 294909 w 2852"/>
              <a:gd name="T7" fmla="*/ 401637 h 1052"/>
              <a:gd name="T8" fmla="*/ 512211 w 2852"/>
              <a:gd name="T9" fmla="*/ 541337 h 1052"/>
              <a:gd name="T10" fmla="*/ 440247 w 2852"/>
              <a:gd name="T11" fmla="*/ 669925 h 1052"/>
              <a:gd name="T12" fmla="*/ 478346 w 2852"/>
              <a:gd name="T13" fmla="*/ 595312 h 1052"/>
              <a:gd name="T14" fmla="*/ 642027 w 2852"/>
              <a:gd name="T15" fmla="*/ 495300 h 1052"/>
              <a:gd name="T16" fmla="*/ 807120 w 2852"/>
              <a:gd name="T17" fmla="*/ 452437 h 1052"/>
              <a:gd name="T18" fmla="*/ 975035 w 2852"/>
              <a:gd name="T19" fmla="*/ 406400 h 1052"/>
              <a:gd name="T20" fmla="*/ 1130251 w 2852"/>
              <a:gd name="T21" fmla="*/ 363537 h 1052"/>
              <a:gd name="T22" fmla="*/ 1251601 w 2852"/>
              <a:gd name="T23" fmla="*/ 265112 h 1052"/>
              <a:gd name="T24" fmla="*/ 1223380 w 2852"/>
              <a:gd name="T25" fmla="*/ 527050 h 1052"/>
              <a:gd name="T26" fmla="*/ 1315098 w 2852"/>
              <a:gd name="T27" fmla="*/ 452437 h 1052"/>
              <a:gd name="T28" fmla="*/ 1382828 w 2852"/>
              <a:gd name="T29" fmla="*/ 476250 h 1052"/>
              <a:gd name="T30" fmla="*/ 1302399 w 2852"/>
              <a:gd name="T31" fmla="*/ 258762 h 1052"/>
              <a:gd name="T32" fmla="*/ 1374362 w 2852"/>
              <a:gd name="T33" fmla="*/ 311150 h 1052"/>
              <a:gd name="T34" fmla="*/ 1499946 w 2852"/>
              <a:gd name="T35" fmla="*/ 396875 h 1052"/>
              <a:gd name="T36" fmla="*/ 1584609 w 2852"/>
              <a:gd name="T37" fmla="*/ 169862 h 1052"/>
              <a:gd name="T38" fmla="*/ 1794855 w 2852"/>
              <a:gd name="T39" fmla="*/ 104775 h 1052"/>
              <a:gd name="T40" fmla="*/ 1924671 w 2852"/>
              <a:gd name="T41" fmla="*/ 38100 h 1052"/>
              <a:gd name="T42" fmla="*/ 2160317 w 2852"/>
              <a:gd name="T43" fmla="*/ 52387 h 1052"/>
              <a:gd name="T44" fmla="*/ 1996635 w 2852"/>
              <a:gd name="T45" fmla="*/ 273050 h 1052"/>
              <a:gd name="T46" fmla="*/ 2189949 w 2852"/>
              <a:gd name="T47" fmla="*/ 211137 h 1052"/>
              <a:gd name="T48" fmla="*/ 2342342 w 2852"/>
              <a:gd name="T49" fmla="*/ 220662 h 1052"/>
              <a:gd name="T50" fmla="*/ 2593509 w 2852"/>
              <a:gd name="T51" fmla="*/ 249237 h 1052"/>
              <a:gd name="T52" fmla="*/ 2795289 w 2852"/>
              <a:gd name="T53" fmla="*/ 339725 h 1052"/>
              <a:gd name="T54" fmla="*/ 3052100 w 2852"/>
              <a:gd name="T55" fmla="*/ 315912 h 1052"/>
              <a:gd name="T56" fmla="*/ 3345598 w 2852"/>
              <a:gd name="T57" fmla="*/ 423862 h 1052"/>
              <a:gd name="T58" fmla="*/ 3569955 w 2852"/>
              <a:gd name="T59" fmla="*/ 438150 h 1052"/>
              <a:gd name="T60" fmla="*/ 3926951 w 2852"/>
              <a:gd name="T61" fmla="*/ 560387 h 1052"/>
              <a:gd name="T62" fmla="*/ 3955172 w 2852"/>
              <a:gd name="T63" fmla="*/ 612775 h 1052"/>
              <a:gd name="T64" fmla="*/ 3891674 w 2852"/>
              <a:gd name="T65" fmla="*/ 631825 h 1052"/>
              <a:gd name="T66" fmla="*/ 3787257 w 2852"/>
              <a:gd name="T67" fmla="*/ 571500 h 1052"/>
              <a:gd name="T68" fmla="*/ 3757625 w 2852"/>
              <a:gd name="T69" fmla="*/ 735012 h 1052"/>
              <a:gd name="T70" fmla="*/ 3455660 w 2852"/>
              <a:gd name="T71" fmla="*/ 835025 h 1052"/>
              <a:gd name="T72" fmla="*/ 3376642 w 2852"/>
              <a:gd name="T73" fmla="*/ 933450 h 1052"/>
              <a:gd name="T74" fmla="*/ 3313144 w 2852"/>
              <a:gd name="T75" fmla="*/ 1079500 h 1052"/>
              <a:gd name="T76" fmla="*/ 3241181 w 2852"/>
              <a:gd name="T77" fmla="*/ 909637 h 1052"/>
              <a:gd name="T78" fmla="*/ 3397807 w 2852"/>
              <a:gd name="T79" fmla="*/ 720725 h 1052"/>
              <a:gd name="T80" fmla="*/ 3190383 w 2852"/>
              <a:gd name="T81" fmla="*/ 858837 h 1052"/>
              <a:gd name="T82" fmla="*/ 2905351 w 2852"/>
              <a:gd name="T83" fmla="*/ 858837 h 1052"/>
              <a:gd name="T84" fmla="*/ 2803755 w 2852"/>
              <a:gd name="T85" fmla="*/ 1055687 h 1052"/>
              <a:gd name="T86" fmla="*/ 2867252 w 2852"/>
              <a:gd name="T87" fmla="*/ 1093787 h 1052"/>
              <a:gd name="T88" fmla="*/ 2652773 w 2852"/>
              <a:gd name="T89" fmla="*/ 1412875 h 1052"/>
              <a:gd name="T90" fmla="*/ 2719092 w 2852"/>
              <a:gd name="T91" fmla="*/ 1249362 h 1052"/>
              <a:gd name="T92" fmla="*/ 2370563 w 2852"/>
              <a:gd name="T93" fmla="*/ 1103312 h 1052"/>
              <a:gd name="T94" fmla="*/ 2126451 w 2852"/>
              <a:gd name="T95" fmla="*/ 1216025 h 1052"/>
              <a:gd name="T96" fmla="*/ 1844242 w 2852"/>
              <a:gd name="T97" fmla="*/ 1192212 h 1052"/>
              <a:gd name="T98" fmla="*/ 1484424 w 2852"/>
              <a:gd name="T99" fmla="*/ 1352550 h 1052"/>
              <a:gd name="T100" fmla="*/ 1277000 w 2852"/>
              <a:gd name="T101" fmla="*/ 1554162 h 1052"/>
              <a:gd name="T102" fmla="*/ 1175404 w 2852"/>
              <a:gd name="T103" fmla="*/ 1606550 h 1052"/>
              <a:gd name="T104" fmla="*/ 811353 w 2852"/>
              <a:gd name="T105" fmla="*/ 1597025 h 1052"/>
              <a:gd name="T106" fmla="*/ 818409 w 2852"/>
              <a:gd name="T107" fmla="*/ 1498600 h 1052"/>
              <a:gd name="T108" fmla="*/ 722457 w 2852"/>
              <a:gd name="T109" fmla="*/ 1376362 h 1052"/>
              <a:gd name="T110" fmla="*/ 684359 w 2852"/>
              <a:gd name="T111" fmla="*/ 1309687 h 1052"/>
              <a:gd name="T112" fmla="*/ 681537 w 2852"/>
              <a:gd name="T113" fmla="*/ 1460500 h 1052"/>
              <a:gd name="T114" fmla="*/ 625095 w 2852"/>
              <a:gd name="T115" fmla="*/ 1554162 h 1052"/>
              <a:gd name="T116" fmla="*/ 448714 w 2852"/>
              <a:gd name="T117" fmla="*/ 1323975 h 1052"/>
              <a:gd name="T118" fmla="*/ 368284 w 2852"/>
              <a:gd name="T119" fmla="*/ 1347787 h 1052"/>
              <a:gd name="T120" fmla="*/ 294909 w 2852"/>
              <a:gd name="T121" fmla="*/ 1304925 h 1052"/>
              <a:gd name="T122" fmla="*/ 79019 w 2852"/>
              <a:gd name="T123" fmla="*/ 1262062 h 1052"/>
              <a:gd name="T124" fmla="*/ 95951 w 2852"/>
              <a:gd name="T125" fmla="*/ 1050925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2"/>
              <a:gd name="T190" fmla="*/ 0 h 1052"/>
              <a:gd name="T191" fmla="*/ 2852 w 2852"/>
              <a:gd name="T192" fmla="*/ 1052 h 10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2" h="1052">
                <a:moveTo>
                  <a:pt x="0" y="653"/>
                </a:moveTo>
                <a:lnTo>
                  <a:pt x="26" y="629"/>
                </a:lnTo>
                <a:lnTo>
                  <a:pt x="20" y="641"/>
                </a:lnTo>
                <a:lnTo>
                  <a:pt x="29" y="641"/>
                </a:lnTo>
                <a:lnTo>
                  <a:pt x="26" y="600"/>
                </a:lnTo>
                <a:lnTo>
                  <a:pt x="35" y="580"/>
                </a:lnTo>
                <a:lnTo>
                  <a:pt x="50" y="576"/>
                </a:lnTo>
                <a:lnTo>
                  <a:pt x="77" y="591"/>
                </a:lnTo>
                <a:lnTo>
                  <a:pt x="83" y="561"/>
                </a:lnTo>
                <a:lnTo>
                  <a:pt x="71" y="561"/>
                </a:lnTo>
                <a:lnTo>
                  <a:pt x="68" y="537"/>
                </a:lnTo>
                <a:lnTo>
                  <a:pt x="179" y="522"/>
                </a:lnTo>
                <a:lnTo>
                  <a:pt x="151" y="514"/>
                </a:lnTo>
                <a:lnTo>
                  <a:pt x="155" y="499"/>
                </a:lnTo>
                <a:lnTo>
                  <a:pt x="134" y="508"/>
                </a:lnTo>
                <a:lnTo>
                  <a:pt x="200" y="451"/>
                </a:lnTo>
                <a:lnTo>
                  <a:pt x="173" y="395"/>
                </a:lnTo>
                <a:lnTo>
                  <a:pt x="176" y="368"/>
                </a:lnTo>
                <a:lnTo>
                  <a:pt x="164" y="338"/>
                </a:lnTo>
                <a:lnTo>
                  <a:pt x="176" y="317"/>
                </a:lnTo>
                <a:lnTo>
                  <a:pt x="151" y="297"/>
                </a:lnTo>
                <a:lnTo>
                  <a:pt x="161" y="276"/>
                </a:lnTo>
                <a:lnTo>
                  <a:pt x="190" y="256"/>
                </a:lnTo>
                <a:lnTo>
                  <a:pt x="209" y="253"/>
                </a:lnTo>
                <a:lnTo>
                  <a:pt x="229" y="259"/>
                </a:lnTo>
                <a:lnTo>
                  <a:pt x="209" y="262"/>
                </a:lnTo>
                <a:lnTo>
                  <a:pt x="224" y="270"/>
                </a:lnTo>
                <a:lnTo>
                  <a:pt x="276" y="273"/>
                </a:lnTo>
                <a:lnTo>
                  <a:pt x="363" y="317"/>
                </a:lnTo>
                <a:lnTo>
                  <a:pt x="363" y="341"/>
                </a:lnTo>
                <a:lnTo>
                  <a:pt x="324" y="360"/>
                </a:lnTo>
                <a:lnTo>
                  <a:pt x="209" y="336"/>
                </a:lnTo>
                <a:lnTo>
                  <a:pt x="255" y="366"/>
                </a:lnTo>
                <a:lnTo>
                  <a:pt x="253" y="404"/>
                </a:lnTo>
                <a:lnTo>
                  <a:pt x="300" y="425"/>
                </a:lnTo>
                <a:lnTo>
                  <a:pt x="312" y="422"/>
                </a:lnTo>
                <a:lnTo>
                  <a:pt x="306" y="404"/>
                </a:lnTo>
                <a:lnTo>
                  <a:pt x="288" y="398"/>
                </a:lnTo>
                <a:lnTo>
                  <a:pt x="291" y="386"/>
                </a:lnTo>
                <a:lnTo>
                  <a:pt x="312" y="401"/>
                </a:lnTo>
                <a:lnTo>
                  <a:pt x="357" y="404"/>
                </a:lnTo>
                <a:lnTo>
                  <a:pt x="339" y="375"/>
                </a:lnTo>
                <a:lnTo>
                  <a:pt x="380" y="351"/>
                </a:lnTo>
                <a:lnTo>
                  <a:pt x="414" y="366"/>
                </a:lnTo>
                <a:lnTo>
                  <a:pt x="414" y="297"/>
                </a:lnTo>
                <a:lnTo>
                  <a:pt x="395" y="287"/>
                </a:lnTo>
                <a:lnTo>
                  <a:pt x="453" y="302"/>
                </a:lnTo>
                <a:lnTo>
                  <a:pt x="455" y="312"/>
                </a:lnTo>
                <a:lnTo>
                  <a:pt x="425" y="324"/>
                </a:lnTo>
                <a:lnTo>
                  <a:pt x="455" y="345"/>
                </a:lnTo>
                <a:lnTo>
                  <a:pt x="476" y="317"/>
                </a:lnTo>
                <a:lnTo>
                  <a:pt x="572" y="279"/>
                </a:lnTo>
                <a:lnTo>
                  <a:pt x="590" y="276"/>
                </a:lnTo>
                <a:lnTo>
                  <a:pt x="572" y="285"/>
                </a:lnTo>
                <a:lnTo>
                  <a:pt x="590" y="302"/>
                </a:lnTo>
                <a:lnTo>
                  <a:pt x="658" y="276"/>
                </a:lnTo>
                <a:lnTo>
                  <a:pt x="676" y="297"/>
                </a:lnTo>
                <a:lnTo>
                  <a:pt x="691" y="279"/>
                </a:lnTo>
                <a:lnTo>
                  <a:pt x="685" y="262"/>
                </a:lnTo>
                <a:lnTo>
                  <a:pt x="691" y="256"/>
                </a:lnTo>
                <a:lnTo>
                  <a:pt x="744" y="264"/>
                </a:lnTo>
                <a:lnTo>
                  <a:pt x="816" y="302"/>
                </a:lnTo>
                <a:lnTo>
                  <a:pt x="828" y="285"/>
                </a:lnTo>
                <a:lnTo>
                  <a:pt x="813" y="264"/>
                </a:lnTo>
                <a:lnTo>
                  <a:pt x="792" y="262"/>
                </a:lnTo>
                <a:lnTo>
                  <a:pt x="801" y="229"/>
                </a:lnTo>
                <a:lnTo>
                  <a:pt x="786" y="226"/>
                </a:lnTo>
                <a:lnTo>
                  <a:pt x="789" y="211"/>
                </a:lnTo>
                <a:lnTo>
                  <a:pt x="816" y="196"/>
                </a:lnTo>
                <a:lnTo>
                  <a:pt x="833" y="161"/>
                </a:lnTo>
                <a:lnTo>
                  <a:pt x="869" y="161"/>
                </a:lnTo>
                <a:lnTo>
                  <a:pt x="887" y="167"/>
                </a:lnTo>
                <a:lnTo>
                  <a:pt x="872" y="205"/>
                </a:lnTo>
                <a:lnTo>
                  <a:pt x="890" y="223"/>
                </a:lnTo>
                <a:lnTo>
                  <a:pt x="884" y="276"/>
                </a:lnTo>
                <a:lnTo>
                  <a:pt x="902" y="297"/>
                </a:lnTo>
                <a:lnTo>
                  <a:pt x="897" y="315"/>
                </a:lnTo>
                <a:lnTo>
                  <a:pt x="867" y="332"/>
                </a:lnTo>
                <a:lnTo>
                  <a:pt x="875" y="338"/>
                </a:lnTo>
                <a:lnTo>
                  <a:pt x="839" y="345"/>
                </a:lnTo>
                <a:lnTo>
                  <a:pt x="878" y="356"/>
                </a:lnTo>
                <a:lnTo>
                  <a:pt x="923" y="315"/>
                </a:lnTo>
                <a:lnTo>
                  <a:pt x="917" y="287"/>
                </a:lnTo>
                <a:lnTo>
                  <a:pt x="932" y="285"/>
                </a:lnTo>
                <a:lnTo>
                  <a:pt x="953" y="279"/>
                </a:lnTo>
                <a:lnTo>
                  <a:pt x="965" y="294"/>
                </a:lnTo>
                <a:lnTo>
                  <a:pt x="965" y="315"/>
                </a:lnTo>
                <a:lnTo>
                  <a:pt x="992" y="317"/>
                </a:lnTo>
                <a:lnTo>
                  <a:pt x="971" y="312"/>
                </a:lnTo>
                <a:lnTo>
                  <a:pt x="980" y="300"/>
                </a:lnTo>
                <a:lnTo>
                  <a:pt x="971" y="285"/>
                </a:lnTo>
                <a:lnTo>
                  <a:pt x="908" y="273"/>
                </a:lnTo>
                <a:lnTo>
                  <a:pt x="917" y="229"/>
                </a:lnTo>
                <a:lnTo>
                  <a:pt x="897" y="202"/>
                </a:lnTo>
                <a:lnTo>
                  <a:pt x="926" y="178"/>
                </a:lnTo>
                <a:lnTo>
                  <a:pt x="923" y="163"/>
                </a:lnTo>
                <a:lnTo>
                  <a:pt x="935" y="172"/>
                </a:lnTo>
                <a:lnTo>
                  <a:pt x="929" y="208"/>
                </a:lnTo>
                <a:lnTo>
                  <a:pt x="941" y="211"/>
                </a:lnTo>
                <a:lnTo>
                  <a:pt x="986" y="220"/>
                </a:lnTo>
                <a:lnTo>
                  <a:pt x="944" y="191"/>
                </a:lnTo>
                <a:lnTo>
                  <a:pt x="974" y="196"/>
                </a:lnTo>
                <a:lnTo>
                  <a:pt x="968" y="181"/>
                </a:lnTo>
                <a:lnTo>
                  <a:pt x="986" y="178"/>
                </a:lnTo>
                <a:lnTo>
                  <a:pt x="1067" y="199"/>
                </a:lnTo>
                <a:lnTo>
                  <a:pt x="1048" y="214"/>
                </a:lnTo>
                <a:lnTo>
                  <a:pt x="1048" y="235"/>
                </a:lnTo>
                <a:lnTo>
                  <a:pt x="1063" y="250"/>
                </a:lnTo>
                <a:lnTo>
                  <a:pt x="1076" y="202"/>
                </a:lnTo>
                <a:lnTo>
                  <a:pt x="1031" y="176"/>
                </a:lnTo>
                <a:lnTo>
                  <a:pt x="1018" y="139"/>
                </a:lnTo>
                <a:lnTo>
                  <a:pt x="1123" y="127"/>
                </a:lnTo>
                <a:lnTo>
                  <a:pt x="1108" y="98"/>
                </a:lnTo>
                <a:lnTo>
                  <a:pt x="1123" y="107"/>
                </a:lnTo>
                <a:lnTo>
                  <a:pt x="1138" y="92"/>
                </a:lnTo>
                <a:lnTo>
                  <a:pt x="1129" y="88"/>
                </a:lnTo>
                <a:lnTo>
                  <a:pt x="1232" y="66"/>
                </a:lnTo>
                <a:lnTo>
                  <a:pt x="1227" y="57"/>
                </a:lnTo>
                <a:lnTo>
                  <a:pt x="1275" y="54"/>
                </a:lnTo>
                <a:lnTo>
                  <a:pt x="1272" y="66"/>
                </a:lnTo>
                <a:lnTo>
                  <a:pt x="1286" y="66"/>
                </a:lnTo>
                <a:lnTo>
                  <a:pt x="1322" y="48"/>
                </a:lnTo>
                <a:lnTo>
                  <a:pt x="1337" y="57"/>
                </a:lnTo>
                <a:lnTo>
                  <a:pt x="1326" y="42"/>
                </a:lnTo>
                <a:lnTo>
                  <a:pt x="1364" y="39"/>
                </a:lnTo>
                <a:lnTo>
                  <a:pt x="1364" y="24"/>
                </a:lnTo>
                <a:lnTo>
                  <a:pt x="1415" y="0"/>
                </a:lnTo>
                <a:lnTo>
                  <a:pt x="1447" y="12"/>
                </a:lnTo>
                <a:lnTo>
                  <a:pt x="1415" y="27"/>
                </a:lnTo>
                <a:lnTo>
                  <a:pt x="1466" y="27"/>
                </a:lnTo>
                <a:lnTo>
                  <a:pt x="1447" y="42"/>
                </a:lnTo>
                <a:lnTo>
                  <a:pt x="1531" y="33"/>
                </a:lnTo>
                <a:lnTo>
                  <a:pt x="1576" y="66"/>
                </a:lnTo>
                <a:lnTo>
                  <a:pt x="1570" y="75"/>
                </a:lnTo>
                <a:lnTo>
                  <a:pt x="1552" y="66"/>
                </a:lnTo>
                <a:lnTo>
                  <a:pt x="1576" y="75"/>
                </a:lnTo>
                <a:lnTo>
                  <a:pt x="1567" y="88"/>
                </a:lnTo>
                <a:lnTo>
                  <a:pt x="1415" y="172"/>
                </a:lnTo>
                <a:lnTo>
                  <a:pt x="1460" y="163"/>
                </a:lnTo>
                <a:lnTo>
                  <a:pt x="1451" y="152"/>
                </a:lnTo>
                <a:lnTo>
                  <a:pt x="1528" y="137"/>
                </a:lnTo>
                <a:lnTo>
                  <a:pt x="1507" y="137"/>
                </a:lnTo>
                <a:lnTo>
                  <a:pt x="1511" y="125"/>
                </a:lnTo>
                <a:lnTo>
                  <a:pt x="1552" y="133"/>
                </a:lnTo>
                <a:lnTo>
                  <a:pt x="1558" y="125"/>
                </a:lnTo>
                <a:lnTo>
                  <a:pt x="1570" y="152"/>
                </a:lnTo>
                <a:lnTo>
                  <a:pt x="1591" y="154"/>
                </a:lnTo>
                <a:lnTo>
                  <a:pt x="1573" y="139"/>
                </a:lnTo>
                <a:lnTo>
                  <a:pt x="1612" y="133"/>
                </a:lnTo>
                <a:lnTo>
                  <a:pt x="1660" y="139"/>
                </a:lnTo>
                <a:lnTo>
                  <a:pt x="1657" y="152"/>
                </a:lnTo>
                <a:lnTo>
                  <a:pt x="1695" y="161"/>
                </a:lnTo>
                <a:lnTo>
                  <a:pt x="1734" y="157"/>
                </a:lnTo>
                <a:lnTo>
                  <a:pt x="1734" y="133"/>
                </a:lnTo>
                <a:lnTo>
                  <a:pt x="1745" y="131"/>
                </a:lnTo>
                <a:lnTo>
                  <a:pt x="1838" y="157"/>
                </a:lnTo>
                <a:lnTo>
                  <a:pt x="1826" y="199"/>
                </a:lnTo>
                <a:lnTo>
                  <a:pt x="1868" y="229"/>
                </a:lnTo>
                <a:lnTo>
                  <a:pt x="1891" y="187"/>
                </a:lnTo>
                <a:lnTo>
                  <a:pt x="1906" y="208"/>
                </a:lnTo>
                <a:lnTo>
                  <a:pt x="1940" y="199"/>
                </a:lnTo>
                <a:lnTo>
                  <a:pt x="1981" y="214"/>
                </a:lnTo>
                <a:lnTo>
                  <a:pt x="2014" y="205"/>
                </a:lnTo>
                <a:lnTo>
                  <a:pt x="2011" y="187"/>
                </a:lnTo>
                <a:lnTo>
                  <a:pt x="2032" y="163"/>
                </a:lnTo>
                <a:lnTo>
                  <a:pt x="2171" y="181"/>
                </a:lnTo>
                <a:lnTo>
                  <a:pt x="2180" y="196"/>
                </a:lnTo>
                <a:lnTo>
                  <a:pt x="2163" y="199"/>
                </a:lnTo>
                <a:lnTo>
                  <a:pt x="2207" y="205"/>
                </a:lnTo>
                <a:lnTo>
                  <a:pt x="2222" y="226"/>
                </a:lnTo>
                <a:lnTo>
                  <a:pt x="2329" y="220"/>
                </a:lnTo>
                <a:lnTo>
                  <a:pt x="2348" y="235"/>
                </a:lnTo>
                <a:lnTo>
                  <a:pt x="2342" y="256"/>
                </a:lnTo>
                <a:lnTo>
                  <a:pt x="2371" y="267"/>
                </a:lnTo>
                <a:lnTo>
                  <a:pt x="2386" y="259"/>
                </a:lnTo>
                <a:lnTo>
                  <a:pt x="2464" y="264"/>
                </a:lnTo>
                <a:lnTo>
                  <a:pt x="2479" y="256"/>
                </a:lnTo>
                <a:lnTo>
                  <a:pt x="2485" y="270"/>
                </a:lnTo>
                <a:lnTo>
                  <a:pt x="2518" y="287"/>
                </a:lnTo>
                <a:lnTo>
                  <a:pt x="2530" y="276"/>
                </a:lnTo>
                <a:lnTo>
                  <a:pt x="2515" y="262"/>
                </a:lnTo>
                <a:lnTo>
                  <a:pt x="2524" y="250"/>
                </a:lnTo>
                <a:lnTo>
                  <a:pt x="2654" y="264"/>
                </a:lnTo>
                <a:lnTo>
                  <a:pt x="2741" y="315"/>
                </a:lnTo>
                <a:lnTo>
                  <a:pt x="2758" y="315"/>
                </a:lnTo>
                <a:lnTo>
                  <a:pt x="2783" y="353"/>
                </a:lnTo>
                <a:lnTo>
                  <a:pt x="2773" y="336"/>
                </a:lnTo>
                <a:lnTo>
                  <a:pt x="2786" y="332"/>
                </a:lnTo>
                <a:lnTo>
                  <a:pt x="2792" y="341"/>
                </a:lnTo>
                <a:lnTo>
                  <a:pt x="2822" y="338"/>
                </a:lnTo>
                <a:lnTo>
                  <a:pt x="2851" y="360"/>
                </a:lnTo>
                <a:lnTo>
                  <a:pt x="2803" y="386"/>
                </a:lnTo>
                <a:lnTo>
                  <a:pt x="2815" y="389"/>
                </a:lnTo>
                <a:lnTo>
                  <a:pt x="2797" y="395"/>
                </a:lnTo>
                <a:lnTo>
                  <a:pt x="2812" y="404"/>
                </a:lnTo>
                <a:lnTo>
                  <a:pt x="2783" y="407"/>
                </a:lnTo>
                <a:lnTo>
                  <a:pt x="2773" y="392"/>
                </a:lnTo>
                <a:lnTo>
                  <a:pt x="2758" y="398"/>
                </a:lnTo>
                <a:lnTo>
                  <a:pt x="2741" y="375"/>
                </a:lnTo>
                <a:lnTo>
                  <a:pt x="2705" y="377"/>
                </a:lnTo>
                <a:lnTo>
                  <a:pt x="2699" y="360"/>
                </a:lnTo>
                <a:lnTo>
                  <a:pt x="2705" y="353"/>
                </a:lnTo>
                <a:lnTo>
                  <a:pt x="2693" y="353"/>
                </a:lnTo>
                <a:lnTo>
                  <a:pt x="2684" y="360"/>
                </a:lnTo>
                <a:lnTo>
                  <a:pt x="2693" y="377"/>
                </a:lnTo>
                <a:lnTo>
                  <a:pt x="2687" y="386"/>
                </a:lnTo>
                <a:lnTo>
                  <a:pt x="2657" y="401"/>
                </a:lnTo>
                <a:lnTo>
                  <a:pt x="2639" y="398"/>
                </a:lnTo>
                <a:lnTo>
                  <a:pt x="2669" y="442"/>
                </a:lnTo>
                <a:lnTo>
                  <a:pt x="2663" y="463"/>
                </a:lnTo>
                <a:lnTo>
                  <a:pt x="2630" y="445"/>
                </a:lnTo>
                <a:lnTo>
                  <a:pt x="2636" y="454"/>
                </a:lnTo>
                <a:lnTo>
                  <a:pt x="2571" y="478"/>
                </a:lnTo>
                <a:lnTo>
                  <a:pt x="2520" y="522"/>
                </a:lnTo>
                <a:lnTo>
                  <a:pt x="2482" y="508"/>
                </a:lnTo>
                <a:lnTo>
                  <a:pt x="2449" y="526"/>
                </a:lnTo>
                <a:lnTo>
                  <a:pt x="2449" y="508"/>
                </a:lnTo>
                <a:lnTo>
                  <a:pt x="2431" y="526"/>
                </a:lnTo>
                <a:lnTo>
                  <a:pt x="2404" y="522"/>
                </a:lnTo>
                <a:lnTo>
                  <a:pt x="2380" y="567"/>
                </a:lnTo>
                <a:lnTo>
                  <a:pt x="2401" y="576"/>
                </a:lnTo>
                <a:lnTo>
                  <a:pt x="2393" y="588"/>
                </a:lnTo>
                <a:lnTo>
                  <a:pt x="2401" y="614"/>
                </a:lnTo>
                <a:lnTo>
                  <a:pt x="2386" y="609"/>
                </a:lnTo>
                <a:lnTo>
                  <a:pt x="2378" y="629"/>
                </a:lnTo>
                <a:lnTo>
                  <a:pt x="2383" y="647"/>
                </a:lnTo>
                <a:lnTo>
                  <a:pt x="2344" y="662"/>
                </a:lnTo>
                <a:lnTo>
                  <a:pt x="2348" y="680"/>
                </a:lnTo>
                <a:lnTo>
                  <a:pt x="2327" y="689"/>
                </a:lnTo>
                <a:lnTo>
                  <a:pt x="2318" y="710"/>
                </a:lnTo>
                <a:lnTo>
                  <a:pt x="2294" y="734"/>
                </a:lnTo>
                <a:lnTo>
                  <a:pt x="2273" y="650"/>
                </a:lnTo>
                <a:lnTo>
                  <a:pt x="2282" y="603"/>
                </a:lnTo>
                <a:lnTo>
                  <a:pt x="2297" y="573"/>
                </a:lnTo>
                <a:lnTo>
                  <a:pt x="2324" y="567"/>
                </a:lnTo>
                <a:lnTo>
                  <a:pt x="2380" y="511"/>
                </a:lnTo>
                <a:lnTo>
                  <a:pt x="2408" y="496"/>
                </a:lnTo>
                <a:lnTo>
                  <a:pt x="2419" y="466"/>
                </a:lnTo>
                <a:lnTo>
                  <a:pt x="2431" y="454"/>
                </a:lnTo>
                <a:lnTo>
                  <a:pt x="2408" y="454"/>
                </a:lnTo>
                <a:lnTo>
                  <a:pt x="2398" y="481"/>
                </a:lnTo>
                <a:lnTo>
                  <a:pt x="2350" y="508"/>
                </a:lnTo>
                <a:lnTo>
                  <a:pt x="2354" y="472"/>
                </a:lnTo>
                <a:lnTo>
                  <a:pt x="2300" y="478"/>
                </a:lnTo>
                <a:lnTo>
                  <a:pt x="2249" y="526"/>
                </a:lnTo>
                <a:lnTo>
                  <a:pt x="2261" y="541"/>
                </a:lnTo>
                <a:lnTo>
                  <a:pt x="2204" y="546"/>
                </a:lnTo>
                <a:lnTo>
                  <a:pt x="2201" y="544"/>
                </a:lnTo>
                <a:lnTo>
                  <a:pt x="2216" y="537"/>
                </a:lnTo>
                <a:lnTo>
                  <a:pt x="2171" y="529"/>
                </a:lnTo>
                <a:lnTo>
                  <a:pt x="2159" y="537"/>
                </a:lnTo>
                <a:lnTo>
                  <a:pt x="2059" y="541"/>
                </a:lnTo>
                <a:lnTo>
                  <a:pt x="1934" y="647"/>
                </a:lnTo>
                <a:lnTo>
                  <a:pt x="1960" y="650"/>
                </a:lnTo>
                <a:lnTo>
                  <a:pt x="1960" y="668"/>
                </a:lnTo>
                <a:lnTo>
                  <a:pt x="1975" y="656"/>
                </a:lnTo>
                <a:lnTo>
                  <a:pt x="1969" y="671"/>
                </a:lnTo>
                <a:lnTo>
                  <a:pt x="1987" y="665"/>
                </a:lnTo>
                <a:lnTo>
                  <a:pt x="1987" y="674"/>
                </a:lnTo>
                <a:lnTo>
                  <a:pt x="1993" y="656"/>
                </a:lnTo>
                <a:lnTo>
                  <a:pt x="2011" y="656"/>
                </a:lnTo>
                <a:lnTo>
                  <a:pt x="2038" y="677"/>
                </a:lnTo>
                <a:lnTo>
                  <a:pt x="2014" y="680"/>
                </a:lnTo>
                <a:lnTo>
                  <a:pt x="2032" y="689"/>
                </a:lnTo>
                <a:lnTo>
                  <a:pt x="2038" y="704"/>
                </a:lnTo>
                <a:lnTo>
                  <a:pt x="2023" y="736"/>
                </a:lnTo>
                <a:lnTo>
                  <a:pt x="2020" y="787"/>
                </a:lnTo>
                <a:lnTo>
                  <a:pt x="1934" y="890"/>
                </a:lnTo>
                <a:lnTo>
                  <a:pt x="1901" y="905"/>
                </a:lnTo>
                <a:lnTo>
                  <a:pt x="1880" y="890"/>
                </a:lnTo>
                <a:lnTo>
                  <a:pt x="1859" y="912"/>
                </a:lnTo>
                <a:lnTo>
                  <a:pt x="1856" y="909"/>
                </a:lnTo>
                <a:lnTo>
                  <a:pt x="1868" y="890"/>
                </a:lnTo>
                <a:lnTo>
                  <a:pt x="1861" y="867"/>
                </a:lnTo>
                <a:lnTo>
                  <a:pt x="1898" y="855"/>
                </a:lnTo>
                <a:lnTo>
                  <a:pt x="1927" y="787"/>
                </a:lnTo>
                <a:lnTo>
                  <a:pt x="1865" y="801"/>
                </a:lnTo>
                <a:lnTo>
                  <a:pt x="1856" y="779"/>
                </a:lnTo>
                <a:lnTo>
                  <a:pt x="1805" y="760"/>
                </a:lnTo>
                <a:lnTo>
                  <a:pt x="1772" y="689"/>
                </a:lnTo>
                <a:lnTo>
                  <a:pt x="1736" y="674"/>
                </a:lnTo>
                <a:lnTo>
                  <a:pt x="1680" y="695"/>
                </a:lnTo>
                <a:lnTo>
                  <a:pt x="1689" y="710"/>
                </a:lnTo>
                <a:lnTo>
                  <a:pt x="1668" y="751"/>
                </a:lnTo>
                <a:lnTo>
                  <a:pt x="1642" y="760"/>
                </a:lnTo>
                <a:lnTo>
                  <a:pt x="1621" y="751"/>
                </a:lnTo>
                <a:lnTo>
                  <a:pt x="1588" y="749"/>
                </a:lnTo>
                <a:lnTo>
                  <a:pt x="1507" y="766"/>
                </a:lnTo>
                <a:lnTo>
                  <a:pt x="1439" y="740"/>
                </a:lnTo>
                <a:lnTo>
                  <a:pt x="1394" y="745"/>
                </a:lnTo>
                <a:lnTo>
                  <a:pt x="1376" y="719"/>
                </a:lnTo>
                <a:lnTo>
                  <a:pt x="1331" y="704"/>
                </a:lnTo>
                <a:lnTo>
                  <a:pt x="1311" y="719"/>
                </a:lnTo>
                <a:lnTo>
                  <a:pt x="1307" y="751"/>
                </a:lnTo>
                <a:lnTo>
                  <a:pt x="1209" y="740"/>
                </a:lnTo>
                <a:lnTo>
                  <a:pt x="1141" y="775"/>
                </a:lnTo>
                <a:lnTo>
                  <a:pt x="1108" y="787"/>
                </a:lnTo>
                <a:lnTo>
                  <a:pt x="1105" y="816"/>
                </a:lnTo>
                <a:lnTo>
                  <a:pt x="1061" y="810"/>
                </a:lnTo>
                <a:lnTo>
                  <a:pt x="1052" y="852"/>
                </a:lnTo>
                <a:lnTo>
                  <a:pt x="1010" y="861"/>
                </a:lnTo>
                <a:lnTo>
                  <a:pt x="1022" y="890"/>
                </a:lnTo>
                <a:lnTo>
                  <a:pt x="1013" y="918"/>
                </a:lnTo>
                <a:lnTo>
                  <a:pt x="950" y="954"/>
                </a:lnTo>
                <a:lnTo>
                  <a:pt x="911" y="959"/>
                </a:lnTo>
                <a:lnTo>
                  <a:pt x="905" y="979"/>
                </a:lnTo>
                <a:lnTo>
                  <a:pt x="923" y="988"/>
                </a:lnTo>
                <a:lnTo>
                  <a:pt x="923" y="1012"/>
                </a:lnTo>
                <a:lnTo>
                  <a:pt x="902" y="1006"/>
                </a:lnTo>
                <a:lnTo>
                  <a:pt x="872" y="1021"/>
                </a:lnTo>
                <a:lnTo>
                  <a:pt x="861" y="985"/>
                </a:lnTo>
                <a:lnTo>
                  <a:pt x="833" y="1012"/>
                </a:lnTo>
                <a:lnTo>
                  <a:pt x="759" y="1012"/>
                </a:lnTo>
                <a:lnTo>
                  <a:pt x="723" y="1051"/>
                </a:lnTo>
                <a:lnTo>
                  <a:pt x="700" y="1039"/>
                </a:lnTo>
                <a:lnTo>
                  <a:pt x="698" y="1021"/>
                </a:lnTo>
                <a:lnTo>
                  <a:pt x="625" y="988"/>
                </a:lnTo>
                <a:lnTo>
                  <a:pt x="575" y="1006"/>
                </a:lnTo>
                <a:lnTo>
                  <a:pt x="578" y="977"/>
                </a:lnTo>
                <a:lnTo>
                  <a:pt x="566" y="970"/>
                </a:lnTo>
                <a:lnTo>
                  <a:pt x="575" y="963"/>
                </a:lnTo>
                <a:lnTo>
                  <a:pt x="557" y="959"/>
                </a:lnTo>
                <a:lnTo>
                  <a:pt x="560" y="935"/>
                </a:lnTo>
                <a:lnTo>
                  <a:pt x="580" y="944"/>
                </a:lnTo>
                <a:lnTo>
                  <a:pt x="590" y="935"/>
                </a:lnTo>
                <a:lnTo>
                  <a:pt x="569" y="918"/>
                </a:lnTo>
                <a:lnTo>
                  <a:pt x="557" y="933"/>
                </a:lnTo>
                <a:lnTo>
                  <a:pt x="554" y="900"/>
                </a:lnTo>
                <a:lnTo>
                  <a:pt x="530" y="894"/>
                </a:lnTo>
                <a:lnTo>
                  <a:pt x="512" y="867"/>
                </a:lnTo>
                <a:lnTo>
                  <a:pt x="533" y="867"/>
                </a:lnTo>
                <a:lnTo>
                  <a:pt x="533" y="852"/>
                </a:lnTo>
                <a:lnTo>
                  <a:pt x="548" y="849"/>
                </a:lnTo>
                <a:lnTo>
                  <a:pt x="590" y="852"/>
                </a:lnTo>
                <a:lnTo>
                  <a:pt x="554" y="810"/>
                </a:lnTo>
                <a:lnTo>
                  <a:pt x="485" y="825"/>
                </a:lnTo>
                <a:lnTo>
                  <a:pt x="491" y="828"/>
                </a:lnTo>
                <a:lnTo>
                  <a:pt x="479" y="840"/>
                </a:lnTo>
                <a:lnTo>
                  <a:pt x="468" y="831"/>
                </a:lnTo>
                <a:lnTo>
                  <a:pt x="455" y="870"/>
                </a:lnTo>
                <a:lnTo>
                  <a:pt x="470" y="879"/>
                </a:lnTo>
                <a:lnTo>
                  <a:pt x="483" y="920"/>
                </a:lnTo>
                <a:lnTo>
                  <a:pt x="515" y="954"/>
                </a:lnTo>
                <a:lnTo>
                  <a:pt x="503" y="956"/>
                </a:lnTo>
                <a:lnTo>
                  <a:pt x="491" y="985"/>
                </a:lnTo>
                <a:lnTo>
                  <a:pt x="476" y="979"/>
                </a:lnTo>
                <a:lnTo>
                  <a:pt x="473" y="964"/>
                </a:lnTo>
                <a:lnTo>
                  <a:pt x="443" y="979"/>
                </a:lnTo>
                <a:lnTo>
                  <a:pt x="419" y="963"/>
                </a:lnTo>
                <a:lnTo>
                  <a:pt x="389" y="927"/>
                </a:lnTo>
                <a:lnTo>
                  <a:pt x="369" y="927"/>
                </a:lnTo>
                <a:lnTo>
                  <a:pt x="365" y="900"/>
                </a:lnTo>
                <a:lnTo>
                  <a:pt x="288" y="852"/>
                </a:lnTo>
                <a:lnTo>
                  <a:pt x="318" y="834"/>
                </a:lnTo>
                <a:lnTo>
                  <a:pt x="306" y="822"/>
                </a:lnTo>
                <a:lnTo>
                  <a:pt x="330" y="810"/>
                </a:lnTo>
                <a:lnTo>
                  <a:pt x="261" y="828"/>
                </a:lnTo>
                <a:lnTo>
                  <a:pt x="258" y="840"/>
                </a:lnTo>
                <a:lnTo>
                  <a:pt x="240" y="831"/>
                </a:lnTo>
                <a:lnTo>
                  <a:pt x="261" y="849"/>
                </a:lnTo>
                <a:lnTo>
                  <a:pt x="288" y="846"/>
                </a:lnTo>
                <a:lnTo>
                  <a:pt x="243" y="870"/>
                </a:lnTo>
                <a:lnTo>
                  <a:pt x="217" y="849"/>
                </a:lnTo>
                <a:lnTo>
                  <a:pt x="238" y="834"/>
                </a:lnTo>
                <a:lnTo>
                  <a:pt x="209" y="831"/>
                </a:lnTo>
                <a:lnTo>
                  <a:pt x="209" y="822"/>
                </a:lnTo>
                <a:lnTo>
                  <a:pt x="179" y="828"/>
                </a:lnTo>
                <a:lnTo>
                  <a:pt x="170" y="849"/>
                </a:lnTo>
                <a:lnTo>
                  <a:pt x="146" y="846"/>
                </a:lnTo>
                <a:lnTo>
                  <a:pt x="146" y="819"/>
                </a:lnTo>
                <a:lnTo>
                  <a:pt x="122" y="789"/>
                </a:lnTo>
                <a:lnTo>
                  <a:pt x="56" y="795"/>
                </a:lnTo>
                <a:lnTo>
                  <a:pt x="41" y="787"/>
                </a:lnTo>
                <a:lnTo>
                  <a:pt x="50" y="772"/>
                </a:lnTo>
                <a:lnTo>
                  <a:pt x="77" y="740"/>
                </a:lnTo>
                <a:lnTo>
                  <a:pt x="62" y="700"/>
                </a:lnTo>
                <a:lnTo>
                  <a:pt x="74" y="692"/>
                </a:lnTo>
                <a:lnTo>
                  <a:pt x="68" y="662"/>
                </a:lnTo>
                <a:lnTo>
                  <a:pt x="0" y="65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64" name="Freeform 232"/>
          <p:cNvSpPr>
            <a:spLocks/>
          </p:cNvSpPr>
          <p:nvPr/>
        </p:nvSpPr>
        <p:spPr bwMode="auto">
          <a:xfrm>
            <a:off x="4702175" y="1595438"/>
            <a:ext cx="4032250" cy="1679575"/>
          </a:xfrm>
          <a:custGeom>
            <a:avLst/>
            <a:gdLst>
              <a:gd name="T0" fmla="*/ 49380 w 2858"/>
              <a:gd name="T1" fmla="*/ 925512 h 1058"/>
              <a:gd name="T2" fmla="*/ 252545 w 2858"/>
              <a:gd name="T3" fmla="*/ 833438 h 1058"/>
              <a:gd name="T4" fmla="*/ 248312 w 2858"/>
              <a:gd name="T5" fmla="*/ 587375 h 1058"/>
              <a:gd name="T6" fmla="*/ 294871 w 2858"/>
              <a:gd name="T7" fmla="*/ 403225 h 1058"/>
              <a:gd name="T8" fmla="*/ 513555 w 2858"/>
              <a:gd name="T9" fmla="*/ 544512 h 1058"/>
              <a:gd name="T10" fmla="*/ 441601 w 2858"/>
              <a:gd name="T11" fmla="*/ 673100 h 1058"/>
              <a:gd name="T12" fmla="*/ 479694 w 2858"/>
              <a:gd name="T13" fmla="*/ 598487 h 1058"/>
              <a:gd name="T14" fmla="*/ 643354 w 2858"/>
              <a:gd name="T15" fmla="*/ 498475 h 1058"/>
              <a:gd name="T16" fmla="*/ 808425 w 2858"/>
              <a:gd name="T17" fmla="*/ 455612 h 1058"/>
              <a:gd name="T18" fmla="*/ 976318 w 2858"/>
              <a:gd name="T19" fmla="*/ 407988 h 1058"/>
              <a:gd name="T20" fmla="*/ 1132924 w 2858"/>
              <a:gd name="T21" fmla="*/ 365125 h 1058"/>
              <a:gd name="T22" fmla="*/ 1254258 w 2858"/>
              <a:gd name="T23" fmla="*/ 266700 h 1058"/>
              <a:gd name="T24" fmla="*/ 1226041 w 2858"/>
              <a:gd name="T25" fmla="*/ 530225 h 1058"/>
              <a:gd name="T26" fmla="*/ 1317747 w 2858"/>
              <a:gd name="T27" fmla="*/ 455612 h 1058"/>
              <a:gd name="T28" fmla="*/ 1385469 w 2858"/>
              <a:gd name="T29" fmla="*/ 479425 h 1058"/>
              <a:gd name="T30" fmla="*/ 1305049 w 2858"/>
              <a:gd name="T31" fmla="*/ 260350 h 1058"/>
              <a:gd name="T32" fmla="*/ 1377003 w 2858"/>
              <a:gd name="T33" fmla="*/ 312737 h 1058"/>
              <a:gd name="T34" fmla="*/ 1502571 w 2858"/>
              <a:gd name="T35" fmla="*/ 398462 h 1058"/>
              <a:gd name="T36" fmla="*/ 1587222 w 2858"/>
              <a:gd name="T37" fmla="*/ 171450 h 1058"/>
              <a:gd name="T38" fmla="*/ 1798852 w 2858"/>
              <a:gd name="T39" fmla="*/ 104775 h 1058"/>
              <a:gd name="T40" fmla="*/ 1928651 w 2858"/>
              <a:gd name="T41" fmla="*/ 38100 h 1058"/>
              <a:gd name="T42" fmla="*/ 2164266 w 2858"/>
              <a:gd name="T43" fmla="*/ 52388 h 1058"/>
              <a:gd name="T44" fmla="*/ 2000605 w 2858"/>
              <a:gd name="T45" fmla="*/ 274637 h 1058"/>
              <a:gd name="T46" fmla="*/ 2193894 w 2858"/>
              <a:gd name="T47" fmla="*/ 212725 h 1058"/>
              <a:gd name="T48" fmla="*/ 2346267 w 2858"/>
              <a:gd name="T49" fmla="*/ 222250 h 1058"/>
              <a:gd name="T50" fmla="*/ 2598812 w 2858"/>
              <a:gd name="T51" fmla="*/ 250825 h 1058"/>
              <a:gd name="T52" fmla="*/ 2800565 w 2858"/>
              <a:gd name="T53" fmla="*/ 341312 h 1058"/>
              <a:gd name="T54" fmla="*/ 3058754 w 2858"/>
              <a:gd name="T55" fmla="*/ 317500 h 1058"/>
              <a:gd name="T56" fmla="*/ 3352214 w 2858"/>
              <a:gd name="T57" fmla="*/ 427037 h 1058"/>
              <a:gd name="T58" fmla="*/ 3576541 w 2858"/>
              <a:gd name="T59" fmla="*/ 441325 h 1058"/>
              <a:gd name="T60" fmla="*/ 3934900 w 2858"/>
              <a:gd name="T61" fmla="*/ 563562 h 1058"/>
              <a:gd name="T62" fmla="*/ 3963118 w 2858"/>
              <a:gd name="T63" fmla="*/ 615950 h 1058"/>
              <a:gd name="T64" fmla="*/ 3899629 w 2858"/>
              <a:gd name="T65" fmla="*/ 635000 h 1058"/>
              <a:gd name="T66" fmla="*/ 3795225 w 2858"/>
              <a:gd name="T67" fmla="*/ 574675 h 1058"/>
              <a:gd name="T68" fmla="*/ 3765597 w 2858"/>
              <a:gd name="T69" fmla="*/ 739775 h 1058"/>
              <a:gd name="T70" fmla="*/ 3462261 w 2858"/>
              <a:gd name="T71" fmla="*/ 839788 h 1058"/>
              <a:gd name="T72" fmla="*/ 3383253 w 2858"/>
              <a:gd name="T73" fmla="*/ 938212 h 1058"/>
              <a:gd name="T74" fmla="*/ 3319764 w 2858"/>
              <a:gd name="T75" fmla="*/ 1085850 h 1058"/>
              <a:gd name="T76" fmla="*/ 3247810 w 2858"/>
              <a:gd name="T77" fmla="*/ 914400 h 1058"/>
              <a:gd name="T78" fmla="*/ 3404416 w 2858"/>
              <a:gd name="T79" fmla="*/ 725487 h 1058"/>
              <a:gd name="T80" fmla="*/ 3197019 w 2858"/>
              <a:gd name="T81" fmla="*/ 863600 h 1058"/>
              <a:gd name="T82" fmla="*/ 2910613 w 2858"/>
              <a:gd name="T83" fmla="*/ 863600 h 1058"/>
              <a:gd name="T84" fmla="*/ 2809030 w 2858"/>
              <a:gd name="T85" fmla="*/ 1062037 h 1058"/>
              <a:gd name="T86" fmla="*/ 2872519 w 2858"/>
              <a:gd name="T87" fmla="*/ 1100137 h 1058"/>
              <a:gd name="T88" fmla="*/ 2658068 w 2858"/>
              <a:gd name="T89" fmla="*/ 1420812 h 1058"/>
              <a:gd name="T90" fmla="*/ 2724379 w 2858"/>
              <a:gd name="T91" fmla="*/ 1255712 h 1058"/>
              <a:gd name="T92" fmla="*/ 2375895 w 2858"/>
              <a:gd name="T93" fmla="*/ 1109662 h 1058"/>
              <a:gd name="T94" fmla="*/ 2130405 w 2858"/>
              <a:gd name="T95" fmla="*/ 1222375 h 1058"/>
              <a:gd name="T96" fmla="*/ 1848232 w 2858"/>
              <a:gd name="T97" fmla="*/ 1198562 h 1058"/>
              <a:gd name="T98" fmla="*/ 1487051 w 2858"/>
              <a:gd name="T99" fmla="*/ 1360487 h 1058"/>
              <a:gd name="T100" fmla="*/ 1279654 w 2858"/>
              <a:gd name="T101" fmla="*/ 1563687 h 1058"/>
              <a:gd name="T102" fmla="*/ 1178072 w 2858"/>
              <a:gd name="T103" fmla="*/ 1616075 h 1058"/>
              <a:gd name="T104" fmla="*/ 812658 w 2858"/>
              <a:gd name="T105" fmla="*/ 1606550 h 1058"/>
              <a:gd name="T106" fmla="*/ 819712 w 2858"/>
              <a:gd name="T107" fmla="*/ 1506537 h 1058"/>
              <a:gd name="T108" fmla="*/ 723773 w 2858"/>
              <a:gd name="T109" fmla="*/ 1384300 h 1058"/>
              <a:gd name="T110" fmla="*/ 685680 w 2858"/>
              <a:gd name="T111" fmla="*/ 1317625 h 1058"/>
              <a:gd name="T112" fmla="*/ 682858 w 2858"/>
              <a:gd name="T113" fmla="*/ 1468437 h 1058"/>
              <a:gd name="T114" fmla="*/ 626424 w 2858"/>
              <a:gd name="T115" fmla="*/ 1563687 h 1058"/>
              <a:gd name="T116" fmla="*/ 450066 w 2858"/>
              <a:gd name="T117" fmla="*/ 1331912 h 1058"/>
              <a:gd name="T118" fmla="*/ 369646 w 2858"/>
              <a:gd name="T119" fmla="*/ 1355725 h 1058"/>
              <a:gd name="T120" fmla="*/ 294871 w 2858"/>
              <a:gd name="T121" fmla="*/ 1312862 h 1058"/>
              <a:gd name="T122" fmla="*/ 79008 w 2858"/>
              <a:gd name="T123" fmla="*/ 1270000 h 1058"/>
              <a:gd name="T124" fmla="*/ 95939 w 2858"/>
              <a:gd name="T125" fmla="*/ 1057275 h 1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8"/>
              <a:gd name="T190" fmla="*/ 0 h 1058"/>
              <a:gd name="T191" fmla="*/ 2858 w 2858"/>
              <a:gd name="T192" fmla="*/ 1058 h 1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8" h="1058">
                <a:moveTo>
                  <a:pt x="0" y="657"/>
                </a:moveTo>
                <a:lnTo>
                  <a:pt x="26" y="633"/>
                </a:lnTo>
                <a:lnTo>
                  <a:pt x="20" y="645"/>
                </a:lnTo>
                <a:lnTo>
                  <a:pt x="29" y="645"/>
                </a:lnTo>
                <a:lnTo>
                  <a:pt x="26" y="603"/>
                </a:lnTo>
                <a:lnTo>
                  <a:pt x="35" y="583"/>
                </a:lnTo>
                <a:lnTo>
                  <a:pt x="50" y="579"/>
                </a:lnTo>
                <a:lnTo>
                  <a:pt x="77" y="594"/>
                </a:lnTo>
                <a:lnTo>
                  <a:pt x="83" y="564"/>
                </a:lnTo>
                <a:lnTo>
                  <a:pt x="71" y="564"/>
                </a:lnTo>
                <a:lnTo>
                  <a:pt x="68" y="540"/>
                </a:lnTo>
                <a:lnTo>
                  <a:pt x="179" y="525"/>
                </a:lnTo>
                <a:lnTo>
                  <a:pt x="151" y="517"/>
                </a:lnTo>
                <a:lnTo>
                  <a:pt x="155" y="502"/>
                </a:lnTo>
                <a:lnTo>
                  <a:pt x="134" y="511"/>
                </a:lnTo>
                <a:lnTo>
                  <a:pt x="200" y="454"/>
                </a:lnTo>
                <a:lnTo>
                  <a:pt x="173" y="397"/>
                </a:lnTo>
                <a:lnTo>
                  <a:pt x="176" y="370"/>
                </a:lnTo>
                <a:lnTo>
                  <a:pt x="164" y="340"/>
                </a:lnTo>
                <a:lnTo>
                  <a:pt x="176" y="319"/>
                </a:lnTo>
                <a:lnTo>
                  <a:pt x="151" y="299"/>
                </a:lnTo>
                <a:lnTo>
                  <a:pt x="161" y="278"/>
                </a:lnTo>
                <a:lnTo>
                  <a:pt x="190" y="257"/>
                </a:lnTo>
                <a:lnTo>
                  <a:pt x="209" y="254"/>
                </a:lnTo>
                <a:lnTo>
                  <a:pt x="229" y="260"/>
                </a:lnTo>
                <a:lnTo>
                  <a:pt x="209" y="263"/>
                </a:lnTo>
                <a:lnTo>
                  <a:pt x="224" y="272"/>
                </a:lnTo>
                <a:lnTo>
                  <a:pt x="277" y="275"/>
                </a:lnTo>
                <a:lnTo>
                  <a:pt x="364" y="319"/>
                </a:lnTo>
                <a:lnTo>
                  <a:pt x="364" y="343"/>
                </a:lnTo>
                <a:lnTo>
                  <a:pt x="325" y="362"/>
                </a:lnTo>
                <a:lnTo>
                  <a:pt x="209" y="338"/>
                </a:lnTo>
                <a:lnTo>
                  <a:pt x="256" y="368"/>
                </a:lnTo>
                <a:lnTo>
                  <a:pt x="254" y="406"/>
                </a:lnTo>
                <a:lnTo>
                  <a:pt x="301" y="427"/>
                </a:lnTo>
                <a:lnTo>
                  <a:pt x="313" y="424"/>
                </a:lnTo>
                <a:lnTo>
                  <a:pt x="307" y="406"/>
                </a:lnTo>
                <a:lnTo>
                  <a:pt x="289" y="400"/>
                </a:lnTo>
                <a:lnTo>
                  <a:pt x="292" y="388"/>
                </a:lnTo>
                <a:lnTo>
                  <a:pt x="313" y="403"/>
                </a:lnTo>
                <a:lnTo>
                  <a:pt x="358" y="406"/>
                </a:lnTo>
                <a:lnTo>
                  <a:pt x="340" y="377"/>
                </a:lnTo>
                <a:lnTo>
                  <a:pt x="381" y="353"/>
                </a:lnTo>
                <a:lnTo>
                  <a:pt x="415" y="368"/>
                </a:lnTo>
                <a:lnTo>
                  <a:pt x="415" y="299"/>
                </a:lnTo>
                <a:lnTo>
                  <a:pt x="396" y="289"/>
                </a:lnTo>
                <a:lnTo>
                  <a:pt x="454" y="304"/>
                </a:lnTo>
                <a:lnTo>
                  <a:pt x="456" y="314"/>
                </a:lnTo>
                <a:lnTo>
                  <a:pt x="426" y="326"/>
                </a:lnTo>
                <a:lnTo>
                  <a:pt x="456" y="347"/>
                </a:lnTo>
                <a:lnTo>
                  <a:pt x="477" y="319"/>
                </a:lnTo>
                <a:lnTo>
                  <a:pt x="573" y="281"/>
                </a:lnTo>
                <a:lnTo>
                  <a:pt x="591" y="278"/>
                </a:lnTo>
                <a:lnTo>
                  <a:pt x="573" y="287"/>
                </a:lnTo>
                <a:lnTo>
                  <a:pt x="591" y="304"/>
                </a:lnTo>
                <a:lnTo>
                  <a:pt x="659" y="278"/>
                </a:lnTo>
                <a:lnTo>
                  <a:pt x="677" y="299"/>
                </a:lnTo>
                <a:lnTo>
                  <a:pt x="692" y="281"/>
                </a:lnTo>
                <a:lnTo>
                  <a:pt x="686" y="263"/>
                </a:lnTo>
                <a:lnTo>
                  <a:pt x="692" y="257"/>
                </a:lnTo>
                <a:lnTo>
                  <a:pt x="746" y="266"/>
                </a:lnTo>
                <a:lnTo>
                  <a:pt x="818" y="304"/>
                </a:lnTo>
                <a:lnTo>
                  <a:pt x="830" y="287"/>
                </a:lnTo>
                <a:lnTo>
                  <a:pt x="815" y="266"/>
                </a:lnTo>
                <a:lnTo>
                  <a:pt x="794" y="263"/>
                </a:lnTo>
                <a:lnTo>
                  <a:pt x="803" y="230"/>
                </a:lnTo>
                <a:lnTo>
                  <a:pt x="788" y="227"/>
                </a:lnTo>
                <a:lnTo>
                  <a:pt x="791" y="212"/>
                </a:lnTo>
                <a:lnTo>
                  <a:pt x="818" y="197"/>
                </a:lnTo>
                <a:lnTo>
                  <a:pt x="835" y="162"/>
                </a:lnTo>
                <a:lnTo>
                  <a:pt x="871" y="162"/>
                </a:lnTo>
                <a:lnTo>
                  <a:pt x="889" y="168"/>
                </a:lnTo>
                <a:lnTo>
                  <a:pt x="874" y="206"/>
                </a:lnTo>
                <a:lnTo>
                  <a:pt x="892" y="224"/>
                </a:lnTo>
                <a:lnTo>
                  <a:pt x="886" y="278"/>
                </a:lnTo>
                <a:lnTo>
                  <a:pt x="904" y="299"/>
                </a:lnTo>
                <a:lnTo>
                  <a:pt x="899" y="317"/>
                </a:lnTo>
                <a:lnTo>
                  <a:pt x="869" y="334"/>
                </a:lnTo>
                <a:lnTo>
                  <a:pt x="877" y="340"/>
                </a:lnTo>
                <a:lnTo>
                  <a:pt x="841" y="347"/>
                </a:lnTo>
                <a:lnTo>
                  <a:pt x="880" y="358"/>
                </a:lnTo>
                <a:lnTo>
                  <a:pt x="925" y="317"/>
                </a:lnTo>
                <a:lnTo>
                  <a:pt x="919" y="289"/>
                </a:lnTo>
                <a:lnTo>
                  <a:pt x="934" y="287"/>
                </a:lnTo>
                <a:lnTo>
                  <a:pt x="955" y="281"/>
                </a:lnTo>
                <a:lnTo>
                  <a:pt x="967" y="296"/>
                </a:lnTo>
                <a:lnTo>
                  <a:pt x="967" y="317"/>
                </a:lnTo>
                <a:lnTo>
                  <a:pt x="994" y="319"/>
                </a:lnTo>
                <a:lnTo>
                  <a:pt x="973" y="314"/>
                </a:lnTo>
                <a:lnTo>
                  <a:pt x="982" y="302"/>
                </a:lnTo>
                <a:lnTo>
                  <a:pt x="973" y="287"/>
                </a:lnTo>
                <a:lnTo>
                  <a:pt x="910" y="275"/>
                </a:lnTo>
                <a:lnTo>
                  <a:pt x="919" y="230"/>
                </a:lnTo>
                <a:lnTo>
                  <a:pt x="899" y="203"/>
                </a:lnTo>
                <a:lnTo>
                  <a:pt x="928" y="179"/>
                </a:lnTo>
                <a:lnTo>
                  <a:pt x="925" y="164"/>
                </a:lnTo>
                <a:lnTo>
                  <a:pt x="937" y="173"/>
                </a:lnTo>
                <a:lnTo>
                  <a:pt x="931" y="209"/>
                </a:lnTo>
                <a:lnTo>
                  <a:pt x="943" y="212"/>
                </a:lnTo>
                <a:lnTo>
                  <a:pt x="988" y="221"/>
                </a:lnTo>
                <a:lnTo>
                  <a:pt x="946" y="192"/>
                </a:lnTo>
                <a:lnTo>
                  <a:pt x="976" y="197"/>
                </a:lnTo>
                <a:lnTo>
                  <a:pt x="970" y="182"/>
                </a:lnTo>
                <a:lnTo>
                  <a:pt x="988" y="179"/>
                </a:lnTo>
                <a:lnTo>
                  <a:pt x="1069" y="200"/>
                </a:lnTo>
                <a:lnTo>
                  <a:pt x="1050" y="215"/>
                </a:lnTo>
                <a:lnTo>
                  <a:pt x="1050" y="236"/>
                </a:lnTo>
                <a:lnTo>
                  <a:pt x="1065" y="251"/>
                </a:lnTo>
                <a:lnTo>
                  <a:pt x="1078" y="203"/>
                </a:lnTo>
                <a:lnTo>
                  <a:pt x="1033" y="177"/>
                </a:lnTo>
                <a:lnTo>
                  <a:pt x="1020" y="140"/>
                </a:lnTo>
                <a:lnTo>
                  <a:pt x="1125" y="128"/>
                </a:lnTo>
                <a:lnTo>
                  <a:pt x="1110" y="99"/>
                </a:lnTo>
                <a:lnTo>
                  <a:pt x="1125" y="108"/>
                </a:lnTo>
                <a:lnTo>
                  <a:pt x="1140" y="93"/>
                </a:lnTo>
                <a:lnTo>
                  <a:pt x="1131" y="89"/>
                </a:lnTo>
                <a:lnTo>
                  <a:pt x="1235" y="66"/>
                </a:lnTo>
                <a:lnTo>
                  <a:pt x="1230" y="57"/>
                </a:lnTo>
                <a:lnTo>
                  <a:pt x="1278" y="54"/>
                </a:lnTo>
                <a:lnTo>
                  <a:pt x="1275" y="66"/>
                </a:lnTo>
                <a:lnTo>
                  <a:pt x="1289" y="66"/>
                </a:lnTo>
                <a:lnTo>
                  <a:pt x="1325" y="48"/>
                </a:lnTo>
                <a:lnTo>
                  <a:pt x="1340" y="57"/>
                </a:lnTo>
                <a:lnTo>
                  <a:pt x="1329" y="42"/>
                </a:lnTo>
                <a:lnTo>
                  <a:pt x="1367" y="39"/>
                </a:lnTo>
                <a:lnTo>
                  <a:pt x="1367" y="24"/>
                </a:lnTo>
                <a:lnTo>
                  <a:pt x="1418" y="0"/>
                </a:lnTo>
                <a:lnTo>
                  <a:pt x="1450" y="12"/>
                </a:lnTo>
                <a:lnTo>
                  <a:pt x="1418" y="27"/>
                </a:lnTo>
                <a:lnTo>
                  <a:pt x="1469" y="27"/>
                </a:lnTo>
                <a:lnTo>
                  <a:pt x="1450" y="42"/>
                </a:lnTo>
                <a:lnTo>
                  <a:pt x="1534" y="33"/>
                </a:lnTo>
                <a:lnTo>
                  <a:pt x="1579" y="66"/>
                </a:lnTo>
                <a:lnTo>
                  <a:pt x="1573" y="75"/>
                </a:lnTo>
                <a:lnTo>
                  <a:pt x="1555" y="66"/>
                </a:lnTo>
                <a:lnTo>
                  <a:pt x="1579" y="75"/>
                </a:lnTo>
                <a:lnTo>
                  <a:pt x="1570" y="89"/>
                </a:lnTo>
                <a:lnTo>
                  <a:pt x="1418" y="173"/>
                </a:lnTo>
                <a:lnTo>
                  <a:pt x="1463" y="164"/>
                </a:lnTo>
                <a:lnTo>
                  <a:pt x="1454" y="153"/>
                </a:lnTo>
                <a:lnTo>
                  <a:pt x="1531" y="138"/>
                </a:lnTo>
                <a:lnTo>
                  <a:pt x="1510" y="138"/>
                </a:lnTo>
                <a:lnTo>
                  <a:pt x="1514" y="126"/>
                </a:lnTo>
                <a:lnTo>
                  <a:pt x="1555" y="134"/>
                </a:lnTo>
                <a:lnTo>
                  <a:pt x="1561" y="126"/>
                </a:lnTo>
                <a:lnTo>
                  <a:pt x="1573" y="153"/>
                </a:lnTo>
                <a:lnTo>
                  <a:pt x="1594" y="155"/>
                </a:lnTo>
                <a:lnTo>
                  <a:pt x="1576" y="140"/>
                </a:lnTo>
                <a:lnTo>
                  <a:pt x="1615" y="134"/>
                </a:lnTo>
                <a:lnTo>
                  <a:pt x="1663" y="140"/>
                </a:lnTo>
                <a:lnTo>
                  <a:pt x="1660" y="153"/>
                </a:lnTo>
                <a:lnTo>
                  <a:pt x="1699" y="162"/>
                </a:lnTo>
                <a:lnTo>
                  <a:pt x="1738" y="158"/>
                </a:lnTo>
                <a:lnTo>
                  <a:pt x="1738" y="134"/>
                </a:lnTo>
                <a:lnTo>
                  <a:pt x="1749" y="132"/>
                </a:lnTo>
                <a:lnTo>
                  <a:pt x="1842" y="158"/>
                </a:lnTo>
                <a:lnTo>
                  <a:pt x="1830" y="200"/>
                </a:lnTo>
                <a:lnTo>
                  <a:pt x="1872" y="230"/>
                </a:lnTo>
                <a:lnTo>
                  <a:pt x="1895" y="188"/>
                </a:lnTo>
                <a:lnTo>
                  <a:pt x="1910" y="209"/>
                </a:lnTo>
                <a:lnTo>
                  <a:pt x="1944" y="200"/>
                </a:lnTo>
                <a:lnTo>
                  <a:pt x="1985" y="215"/>
                </a:lnTo>
                <a:lnTo>
                  <a:pt x="2018" y="206"/>
                </a:lnTo>
                <a:lnTo>
                  <a:pt x="2015" y="188"/>
                </a:lnTo>
                <a:lnTo>
                  <a:pt x="2036" y="164"/>
                </a:lnTo>
                <a:lnTo>
                  <a:pt x="2176" y="182"/>
                </a:lnTo>
                <a:lnTo>
                  <a:pt x="2185" y="197"/>
                </a:lnTo>
                <a:lnTo>
                  <a:pt x="2168" y="200"/>
                </a:lnTo>
                <a:lnTo>
                  <a:pt x="2212" y="206"/>
                </a:lnTo>
                <a:lnTo>
                  <a:pt x="2227" y="227"/>
                </a:lnTo>
                <a:lnTo>
                  <a:pt x="2334" y="221"/>
                </a:lnTo>
                <a:lnTo>
                  <a:pt x="2353" y="236"/>
                </a:lnTo>
                <a:lnTo>
                  <a:pt x="2347" y="257"/>
                </a:lnTo>
                <a:lnTo>
                  <a:pt x="2376" y="269"/>
                </a:lnTo>
                <a:lnTo>
                  <a:pt x="2391" y="260"/>
                </a:lnTo>
                <a:lnTo>
                  <a:pt x="2469" y="266"/>
                </a:lnTo>
                <a:lnTo>
                  <a:pt x="2484" y="257"/>
                </a:lnTo>
                <a:lnTo>
                  <a:pt x="2490" y="272"/>
                </a:lnTo>
                <a:lnTo>
                  <a:pt x="2523" y="289"/>
                </a:lnTo>
                <a:lnTo>
                  <a:pt x="2535" y="278"/>
                </a:lnTo>
                <a:lnTo>
                  <a:pt x="2520" y="263"/>
                </a:lnTo>
                <a:lnTo>
                  <a:pt x="2529" y="251"/>
                </a:lnTo>
                <a:lnTo>
                  <a:pt x="2660" y="266"/>
                </a:lnTo>
                <a:lnTo>
                  <a:pt x="2747" y="317"/>
                </a:lnTo>
                <a:lnTo>
                  <a:pt x="2764" y="317"/>
                </a:lnTo>
                <a:lnTo>
                  <a:pt x="2789" y="355"/>
                </a:lnTo>
                <a:lnTo>
                  <a:pt x="2779" y="338"/>
                </a:lnTo>
                <a:lnTo>
                  <a:pt x="2792" y="334"/>
                </a:lnTo>
                <a:lnTo>
                  <a:pt x="2798" y="343"/>
                </a:lnTo>
                <a:lnTo>
                  <a:pt x="2828" y="340"/>
                </a:lnTo>
                <a:lnTo>
                  <a:pt x="2857" y="362"/>
                </a:lnTo>
                <a:lnTo>
                  <a:pt x="2809" y="388"/>
                </a:lnTo>
                <a:lnTo>
                  <a:pt x="2821" y="391"/>
                </a:lnTo>
                <a:lnTo>
                  <a:pt x="2803" y="397"/>
                </a:lnTo>
                <a:lnTo>
                  <a:pt x="2818" y="406"/>
                </a:lnTo>
                <a:lnTo>
                  <a:pt x="2789" y="409"/>
                </a:lnTo>
                <a:lnTo>
                  <a:pt x="2779" y="394"/>
                </a:lnTo>
                <a:lnTo>
                  <a:pt x="2764" y="400"/>
                </a:lnTo>
                <a:lnTo>
                  <a:pt x="2747" y="377"/>
                </a:lnTo>
                <a:lnTo>
                  <a:pt x="2711" y="379"/>
                </a:lnTo>
                <a:lnTo>
                  <a:pt x="2705" y="362"/>
                </a:lnTo>
                <a:lnTo>
                  <a:pt x="2711" y="355"/>
                </a:lnTo>
                <a:lnTo>
                  <a:pt x="2699" y="355"/>
                </a:lnTo>
                <a:lnTo>
                  <a:pt x="2690" y="362"/>
                </a:lnTo>
                <a:lnTo>
                  <a:pt x="2699" y="379"/>
                </a:lnTo>
                <a:lnTo>
                  <a:pt x="2693" y="388"/>
                </a:lnTo>
                <a:lnTo>
                  <a:pt x="2663" y="403"/>
                </a:lnTo>
                <a:lnTo>
                  <a:pt x="2645" y="400"/>
                </a:lnTo>
                <a:lnTo>
                  <a:pt x="2675" y="445"/>
                </a:lnTo>
                <a:lnTo>
                  <a:pt x="2669" y="466"/>
                </a:lnTo>
                <a:lnTo>
                  <a:pt x="2636" y="448"/>
                </a:lnTo>
                <a:lnTo>
                  <a:pt x="2642" y="457"/>
                </a:lnTo>
                <a:lnTo>
                  <a:pt x="2576" y="481"/>
                </a:lnTo>
                <a:lnTo>
                  <a:pt x="2525" y="525"/>
                </a:lnTo>
                <a:lnTo>
                  <a:pt x="2487" y="511"/>
                </a:lnTo>
                <a:lnTo>
                  <a:pt x="2454" y="529"/>
                </a:lnTo>
                <a:lnTo>
                  <a:pt x="2454" y="511"/>
                </a:lnTo>
                <a:lnTo>
                  <a:pt x="2436" y="529"/>
                </a:lnTo>
                <a:lnTo>
                  <a:pt x="2409" y="525"/>
                </a:lnTo>
                <a:lnTo>
                  <a:pt x="2385" y="570"/>
                </a:lnTo>
                <a:lnTo>
                  <a:pt x="2406" y="579"/>
                </a:lnTo>
                <a:lnTo>
                  <a:pt x="2398" y="591"/>
                </a:lnTo>
                <a:lnTo>
                  <a:pt x="2406" y="618"/>
                </a:lnTo>
                <a:lnTo>
                  <a:pt x="2391" y="612"/>
                </a:lnTo>
                <a:lnTo>
                  <a:pt x="2383" y="633"/>
                </a:lnTo>
                <a:lnTo>
                  <a:pt x="2388" y="651"/>
                </a:lnTo>
                <a:lnTo>
                  <a:pt x="2349" y="666"/>
                </a:lnTo>
                <a:lnTo>
                  <a:pt x="2353" y="684"/>
                </a:lnTo>
                <a:lnTo>
                  <a:pt x="2332" y="693"/>
                </a:lnTo>
                <a:lnTo>
                  <a:pt x="2323" y="714"/>
                </a:lnTo>
                <a:lnTo>
                  <a:pt x="2299" y="738"/>
                </a:lnTo>
                <a:lnTo>
                  <a:pt x="2278" y="654"/>
                </a:lnTo>
                <a:lnTo>
                  <a:pt x="2287" y="606"/>
                </a:lnTo>
                <a:lnTo>
                  <a:pt x="2302" y="576"/>
                </a:lnTo>
                <a:lnTo>
                  <a:pt x="2329" y="570"/>
                </a:lnTo>
                <a:lnTo>
                  <a:pt x="2385" y="514"/>
                </a:lnTo>
                <a:lnTo>
                  <a:pt x="2413" y="499"/>
                </a:lnTo>
                <a:lnTo>
                  <a:pt x="2424" y="469"/>
                </a:lnTo>
                <a:lnTo>
                  <a:pt x="2436" y="457"/>
                </a:lnTo>
                <a:lnTo>
                  <a:pt x="2413" y="457"/>
                </a:lnTo>
                <a:lnTo>
                  <a:pt x="2403" y="484"/>
                </a:lnTo>
                <a:lnTo>
                  <a:pt x="2355" y="511"/>
                </a:lnTo>
                <a:lnTo>
                  <a:pt x="2359" y="475"/>
                </a:lnTo>
                <a:lnTo>
                  <a:pt x="2305" y="481"/>
                </a:lnTo>
                <a:lnTo>
                  <a:pt x="2254" y="529"/>
                </a:lnTo>
                <a:lnTo>
                  <a:pt x="2266" y="544"/>
                </a:lnTo>
                <a:lnTo>
                  <a:pt x="2209" y="549"/>
                </a:lnTo>
                <a:lnTo>
                  <a:pt x="2206" y="547"/>
                </a:lnTo>
                <a:lnTo>
                  <a:pt x="2221" y="540"/>
                </a:lnTo>
                <a:lnTo>
                  <a:pt x="2176" y="532"/>
                </a:lnTo>
                <a:lnTo>
                  <a:pt x="2164" y="540"/>
                </a:lnTo>
                <a:lnTo>
                  <a:pt x="2063" y="544"/>
                </a:lnTo>
                <a:lnTo>
                  <a:pt x="1938" y="651"/>
                </a:lnTo>
                <a:lnTo>
                  <a:pt x="1964" y="654"/>
                </a:lnTo>
                <a:lnTo>
                  <a:pt x="1964" y="672"/>
                </a:lnTo>
                <a:lnTo>
                  <a:pt x="1979" y="660"/>
                </a:lnTo>
                <a:lnTo>
                  <a:pt x="1973" y="675"/>
                </a:lnTo>
                <a:lnTo>
                  <a:pt x="1991" y="669"/>
                </a:lnTo>
                <a:lnTo>
                  <a:pt x="1991" y="678"/>
                </a:lnTo>
                <a:lnTo>
                  <a:pt x="1997" y="660"/>
                </a:lnTo>
                <a:lnTo>
                  <a:pt x="2015" y="660"/>
                </a:lnTo>
                <a:lnTo>
                  <a:pt x="2042" y="681"/>
                </a:lnTo>
                <a:lnTo>
                  <a:pt x="2018" y="684"/>
                </a:lnTo>
                <a:lnTo>
                  <a:pt x="2036" y="693"/>
                </a:lnTo>
                <a:lnTo>
                  <a:pt x="2042" y="708"/>
                </a:lnTo>
                <a:lnTo>
                  <a:pt x="2027" y="740"/>
                </a:lnTo>
                <a:lnTo>
                  <a:pt x="2024" y="791"/>
                </a:lnTo>
                <a:lnTo>
                  <a:pt x="1938" y="895"/>
                </a:lnTo>
                <a:lnTo>
                  <a:pt x="1905" y="910"/>
                </a:lnTo>
                <a:lnTo>
                  <a:pt x="1884" y="895"/>
                </a:lnTo>
                <a:lnTo>
                  <a:pt x="1863" y="917"/>
                </a:lnTo>
                <a:lnTo>
                  <a:pt x="1860" y="914"/>
                </a:lnTo>
                <a:lnTo>
                  <a:pt x="1872" y="895"/>
                </a:lnTo>
                <a:lnTo>
                  <a:pt x="1865" y="872"/>
                </a:lnTo>
                <a:lnTo>
                  <a:pt x="1902" y="860"/>
                </a:lnTo>
                <a:lnTo>
                  <a:pt x="1931" y="791"/>
                </a:lnTo>
                <a:lnTo>
                  <a:pt x="1869" y="806"/>
                </a:lnTo>
                <a:lnTo>
                  <a:pt x="1860" y="783"/>
                </a:lnTo>
                <a:lnTo>
                  <a:pt x="1809" y="764"/>
                </a:lnTo>
                <a:lnTo>
                  <a:pt x="1776" y="693"/>
                </a:lnTo>
                <a:lnTo>
                  <a:pt x="1740" y="678"/>
                </a:lnTo>
                <a:lnTo>
                  <a:pt x="1684" y="699"/>
                </a:lnTo>
                <a:lnTo>
                  <a:pt x="1693" y="714"/>
                </a:lnTo>
                <a:lnTo>
                  <a:pt x="1672" y="755"/>
                </a:lnTo>
                <a:lnTo>
                  <a:pt x="1645" y="764"/>
                </a:lnTo>
                <a:lnTo>
                  <a:pt x="1624" y="755"/>
                </a:lnTo>
                <a:lnTo>
                  <a:pt x="1591" y="753"/>
                </a:lnTo>
                <a:lnTo>
                  <a:pt x="1510" y="770"/>
                </a:lnTo>
                <a:lnTo>
                  <a:pt x="1442" y="744"/>
                </a:lnTo>
                <a:lnTo>
                  <a:pt x="1397" y="749"/>
                </a:lnTo>
                <a:lnTo>
                  <a:pt x="1379" y="723"/>
                </a:lnTo>
                <a:lnTo>
                  <a:pt x="1334" y="708"/>
                </a:lnTo>
                <a:lnTo>
                  <a:pt x="1314" y="723"/>
                </a:lnTo>
                <a:lnTo>
                  <a:pt x="1310" y="755"/>
                </a:lnTo>
                <a:lnTo>
                  <a:pt x="1212" y="744"/>
                </a:lnTo>
                <a:lnTo>
                  <a:pt x="1143" y="779"/>
                </a:lnTo>
                <a:lnTo>
                  <a:pt x="1110" y="791"/>
                </a:lnTo>
                <a:lnTo>
                  <a:pt x="1107" y="821"/>
                </a:lnTo>
                <a:lnTo>
                  <a:pt x="1063" y="815"/>
                </a:lnTo>
                <a:lnTo>
                  <a:pt x="1054" y="857"/>
                </a:lnTo>
                <a:lnTo>
                  <a:pt x="1012" y="866"/>
                </a:lnTo>
                <a:lnTo>
                  <a:pt x="1024" y="895"/>
                </a:lnTo>
                <a:lnTo>
                  <a:pt x="1015" y="923"/>
                </a:lnTo>
                <a:lnTo>
                  <a:pt x="952" y="959"/>
                </a:lnTo>
                <a:lnTo>
                  <a:pt x="913" y="964"/>
                </a:lnTo>
                <a:lnTo>
                  <a:pt x="907" y="985"/>
                </a:lnTo>
                <a:lnTo>
                  <a:pt x="925" y="994"/>
                </a:lnTo>
                <a:lnTo>
                  <a:pt x="925" y="1018"/>
                </a:lnTo>
                <a:lnTo>
                  <a:pt x="904" y="1012"/>
                </a:lnTo>
                <a:lnTo>
                  <a:pt x="874" y="1027"/>
                </a:lnTo>
                <a:lnTo>
                  <a:pt x="863" y="991"/>
                </a:lnTo>
                <a:lnTo>
                  <a:pt x="835" y="1018"/>
                </a:lnTo>
                <a:lnTo>
                  <a:pt x="761" y="1018"/>
                </a:lnTo>
                <a:lnTo>
                  <a:pt x="725" y="1057"/>
                </a:lnTo>
                <a:lnTo>
                  <a:pt x="701" y="1045"/>
                </a:lnTo>
                <a:lnTo>
                  <a:pt x="699" y="1027"/>
                </a:lnTo>
                <a:lnTo>
                  <a:pt x="626" y="994"/>
                </a:lnTo>
                <a:lnTo>
                  <a:pt x="576" y="1012"/>
                </a:lnTo>
                <a:lnTo>
                  <a:pt x="579" y="983"/>
                </a:lnTo>
                <a:lnTo>
                  <a:pt x="567" y="976"/>
                </a:lnTo>
                <a:lnTo>
                  <a:pt x="576" y="968"/>
                </a:lnTo>
                <a:lnTo>
                  <a:pt x="558" y="964"/>
                </a:lnTo>
                <a:lnTo>
                  <a:pt x="561" y="940"/>
                </a:lnTo>
                <a:lnTo>
                  <a:pt x="581" y="949"/>
                </a:lnTo>
                <a:lnTo>
                  <a:pt x="591" y="940"/>
                </a:lnTo>
                <a:lnTo>
                  <a:pt x="570" y="923"/>
                </a:lnTo>
                <a:lnTo>
                  <a:pt x="558" y="938"/>
                </a:lnTo>
                <a:lnTo>
                  <a:pt x="555" y="905"/>
                </a:lnTo>
                <a:lnTo>
                  <a:pt x="531" y="899"/>
                </a:lnTo>
                <a:lnTo>
                  <a:pt x="513" y="872"/>
                </a:lnTo>
                <a:lnTo>
                  <a:pt x="534" y="872"/>
                </a:lnTo>
                <a:lnTo>
                  <a:pt x="534" y="857"/>
                </a:lnTo>
                <a:lnTo>
                  <a:pt x="549" y="854"/>
                </a:lnTo>
                <a:lnTo>
                  <a:pt x="591" y="857"/>
                </a:lnTo>
                <a:lnTo>
                  <a:pt x="555" y="815"/>
                </a:lnTo>
                <a:lnTo>
                  <a:pt x="486" y="830"/>
                </a:lnTo>
                <a:lnTo>
                  <a:pt x="492" y="833"/>
                </a:lnTo>
                <a:lnTo>
                  <a:pt x="480" y="845"/>
                </a:lnTo>
                <a:lnTo>
                  <a:pt x="469" y="836"/>
                </a:lnTo>
                <a:lnTo>
                  <a:pt x="456" y="875"/>
                </a:lnTo>
                <a:lnTo>
                  <a:pt x="471" y="884"/>
                </a:lnTo>
                <a:lnTo>
                  <a:pt x="484" y="925"/>
                </a:lnTo>
                <a:lnTo>
                  <a:pt x="516" y="959"/>
                </a:lnTo>
                <a:lnTo>
                  <a:pt x="504" y="961"/>
                </a:lnTo>
                <a:lnTo>
                  <a:pt x="492" y="991"/>
                </a:lnTo>
                <a:lnTo>
                  <a:pt x="477" y="985"/>
                </a:lnTo>
                <a:lnTo>
                  <a:pt x="474" y="970"/>
                </a:lnTo>
                <a:lnTo>
                  <a:pt x="444" y="985"/>
                </a:lnTo>
                <a:lnTo>
                  <a:pt x="420" y="968"/>
                </a:lnTo>
                <a:lnTo>
                  <a:pt x="390" y="932"/>
                </a:lnTo>
                <a:lnTo>
                  <a:pt x="370" y="932"/>
                </a:lnTo>
                <a:lnTo>
                  <a:pt x="366" y="905"/>
                </a:lnTo>
                <a:lnTo>
                  <a:pt x="289" y="857"/>
                </a:lnTo>
                <a:lnTo>
                  <a:pt x="319" y="839"/>
                </a:lnTo>
                <a:lnTo>
                  <a:pt x="307" y="827"/>
                </a:lnTo>
                <a:lnTo>
                  <a:pt x="331" y="815"/>
                </a:lnTo>
                <a:lnTo>
                  <a:pt x="262" y="833"/>
                </a:lnTo>
                <a:lnTo>
                  <a:pt x="259" y="845"/>
                </a:lnTo>
                <a:lnTo>
                  <a:pt x="241" y="836"/>
                </a:lnTo>
                <a:lnTo>
                  <a:pt x="262" y="854"/>
                </a:lnTo>
                <a:lnTo>
                  <a:pt x="289" y="851"/>
                </a:lnTo>
                <a:lnTo>
                  <a:pt x="244" y="875"/>
                </a:lnTo>
                <a:lnTo>
                  <a:pt x="217" y="854"/>
                </a:lnTo>
                <a:lnTo>
                  <a:pt x="239" y="839"/>
                </a:lnTo>
                <a:lnTo>
                  <a:pt x="209" y="836"/>
                </a:lnTo>
                <a:lnTo>
                  <a:pt x="209" y="827"/>
                </a:lnTo>
                <a:lnTo>
                  <a:pt x="179" y="833"/>
                </a:lnTo>
                <a:lnTo>
                  <a:pt x="170" y="854"/>
                </a:lnTo>
                <a:lnTo>
                  <a:pt x="146" y="851"/>
                </a:lnTo>
                <a:lnTo>
                  <a:pt x="146" y="824"/>
                </a:lnTo>
                <a:lnTo>
                  <a:pt x="122" y="794"/>
                </a:lnTo>
                <a:lnTo>
                  <a:pt x="56" y="800"/>
                </a:lnTo>
                <a:lnTo>
                  <a:pt x="41" y="791"/>
                </a:lnTo>
                <a:lnTo>
                  <a:pt x="50" y="776"/>
                </a:lnTo>
                <a:lnTo>
                  <a:pt x="77" y="744"/>
                </a:lnTo>
                <a:lnTo>
                  <a:pt x="62" y="704"/>
                </a:lnTo>
                <a:lnTo>
                  <a:pt x="74" y="696"/>
                </a:lnTo>
                <a:lnTo>
                  <a:pt x="68" y="666"/>
                </a:lnTo>
                <a:lnTo>
                  <a:pt x="0" y="65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65" name="Freeform 233"/>
          <p:cNvSpPr>
            <a:spLocks/>
          </p:cNvSpPr>
          <p:nvPr/>
        </p:nvSpPr>
        <p:spPr bwMode="auto">
          <a:xfrm>
            <a:off x="5345113" y="1401763"/>
            <a:ext cx="107950" cy="49212"/>
          </a:xfrm>
          <a:custGeom>
            <a:avLst/>
            <a:gdLst>
              <a:gd name="T0" fmla="*/ 0 w 76"/>
              <a:gd name="T1" fmla="*/ 34925 h 31"/>
              <a:gd name="T2" fmla="*/ 19886 w 76"/>
              <a:gd name="T3" fmla="*/ 28575 h 31"/>
              <a:gd name="T4" fmla="*/ 4261 w 76"/>
              <a:gd name="T5" fmla="*/ 15875 h 31"/>
              <a:gd name="T6" fmla="*/ 79542 w 76"/>
              <a:gd name="T7" fmla="*/ 0 h 31"/>
              <a:gd name="T8" fmla="*/ 95166 w 76"/>
              <a:gd name="T9" fmla="*/ 0 h 31"/>
              <a:gd name="T10" fmla="*/ 79542 w 76"/>
              <a:gd name="T11" fmla="*/ 15875 h 31"/>
              <a:gd name="T12" fmla="*/ 106530 w 76"/>
              <a:gd name="T13" fmla="*/ 15875 h 31"/>
              <a:gd name="T14" fmla="*/ 36930 w 76"/>
              <a:gd name="T15" fmla="*/ 39687 h 31"/>
              <a:gd name="T16" fmla="*/ 19886 w 76"/>
              <a:gd name="T17" fmla="*/ 47625 h 31"/>
              <a:gd name="T18" fmla="*/ 19886 w 76"/>
              <a:gd name="T19" fmla="*/ 39687 h 31"/>
              <a:gd name="T20" fmla="*/ 0 w 76"/>
              <a:gd name="T21" fmla="*/ 34925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31"/>
              <a:gd name="T35" fmla="*/ 76 w 76"/>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31">
                <a:moveTo>
                  <a:pt x="0" y="22"/>
                </a:moveTo>
                <a:lnTo>
                  <a:pt x="14" y="18"/>
                </a:lnTo>
                <a:lnTo>
                  <a:pt x="3" y="10"/>
                </a:lnTo>
                <a:lnTo>
                  <a:pt x="56" y="0"/>
                </a:lnTo>
                <a:lnTo>
                  <a:pt x="67" y="0"/>
                </a:lnTo>
                <a:lnTo>
                  <a:pt x="56" y="10"/>
                </a:lnTo>
                <a:lnTo>
                  <a:pt x="75" y="10"/>
                </a:lnTo>
                <a:lnTo>
                  <a:pt x="26" y="25"/>
                </a:lnTo>
                <a:lnTo>
                  <a:pt x="14" y="30"/>
                </a:lnTo>
                <a:lnTo>
                  <a:pt x="14" y="25"/>
                </a:lnTo>
                <a:lnTo>
                  <a:pt x="0" y="2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66" name="Freeform 234"/>
          <p:cNvSpPr>
            <a:spLocks/>
          </p:cNvSpPr>
          <p:nvPr/>
        </p:nvSpPr>
        <p:spPr bwMode="auto">
          <a:xfrm>
            <a:off x="5345113" y="1401763"/>
            <a:ext cx="115887" cy="58737"/>
          </a:xfrm>
          <a:custGeom>
            <a:avLst/>
            <a:gdLst>
              <a:gd name="T0" fmla="*/ 0 w 82"/>
              <a:gd name="T1" fmla="*/ 41275 h 37"/>
              <a:gd name="T2" fmla="*/ 21199 w 82"/>
              <a:gd name="T3" fmla="*/ 33337 h 37"/>
              <a:gd name="T4" fmla="*/ 4240 w 82"/>
              <a:gd name="T5" fmla="*/ 19050 h 37"/>
              <a:gd name="T6" fmla="*/ 84795 w 82"/>
              <a:gd name="T7" fmla="*/ 0 h 37"/>
              <a:gd name="T8" fmla="*/ 101754 w 82"/>
              <a:gd name="T9" fmla="*/ 0 h 37"/>
              <a:gd name="T10" fmla="*/ 84795 w 82"/>
              <a:gd name="T11" fmla="*/ 19050 h 37"/>
              <a:gd name="T12" fmla="*/ 114474 w 82"/>
              <a:gd name="T13" fmla="*/ 19050 h 37"/>
              <a:gd name="T14" fmla="*/ 39571 w 82"/>
              <a:gd name="T15" fmla="*/ 47625 h 37"/>
              <a:gd name="T16" fmla="*/ 21199 w 82"/>
              <a:gd name="T17" fmla="*/ 57150 h 37"/>
              <a:gd name="T18" fmla="*/ 21199 w 82"/>
              <a:gd name="T19" fmla="*/ 47625 h 37"/>
              <a:gd name="T20" fmla="*/ 0 w 82"/>
              <a:gd name="T21" fmla="*/ 41275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37"/>
              <a:gd name="T35" fmla="*/ 82 w 82"/>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37">
                <a:moveTo>
                  <a:pt x="0" y="26"/>
                </a:moveTo>
                <a:lnTo>
                  <a:pt x="15" y="21"/>
                </a:lnTo>
                <a:lnTo>
                  <a:pt x="3" y="12"/>
                </a:lnTo>
                <a:lnTo>
                  <a:pt x="60" y="0"/>
                </a:lnTo>
                <a:lnTo>
                  <a:pt x="72" y="0"/>
                </a:lnTo>
                <a:lnTo>
                  <a:pt x="60" y="12"/>
                </a:lnTo>
                <a:lnTo>
                  <a:pt x="81" y="12"/>
                </a:lnTo>
                <a:lnTo>
                  <a:pt x="28" y="30"/>
                </a:lnTo>
                <a:lnTo>
                  <a:pt x="15" y="36"/>
                </a:lnTo>
                <a:lnTo>
                  <a:pt x="15" y="30"/>
                </a:lnTo>
                <a:lnTo>
                  <a:pt x="0" y="2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67" name="Freeform 235"/>
          <p:cNvSpPr>
            <a:spLocks/>
          </p:cNvSpPr>
          <p:nvPr/>
        </p:nvSpPr>
        <p:spPr bwMode="auto">
          <a:xfrm>
            <a:off x="5378450" y="2017713"/>
            <a:ext cx="39688" cy="26987"/>
          </a:xfrm>
          <a:custGeom>
            <a:avLst/>
            <a:gdLst>
              <a:gd name="T0" fmla="*/ 0 w 28"/>
              <a:gd name="T1" fmla="*/ 25400 h 17"/>
              <a:gd name="T2" fmla="*/ 9922 w 28"/>
              <a:gd name="T3" fmla="*/ 0 h 17"/>
              <a:gd name="T4" fmla="*/ 38271 w 28"/>
              <a:gd name="T5" fmla="*/ 14287 h 17"/>
              <a:gd name="T6" fmla="*/ 0 w 28"/>
              <a:gd name="T7" fmla="*/ 25400 h 17"/>
              <a:gd name="T8" fmla="*/ 0 60000 65536"/>
              <a:gd name="T9" fmla="*/ 0 60000 65536"/>
              <a:gd name="T10" fmla="*/ 0 60000 65536"/>
              <a:gd name="T11" fmla="*/ 0 60000 65536"/>
              <a:gd name="T12" fmla="*/ 0 w 28"/>
              <a:gd name="T13" fmla="*/ 0 h 17"/>
              <a:gd name="T14" fmla="*/ 28 w 28"/>
              <a:gd name="T15" fmla="*/ 17 h 17"/>
            </a:gdLst>
            <a:ahLst/>
            <a:cxnLst>
              <a:cxn ang="T8">
                <a:pos x="T0" y="T1"/>
              </a:cxn>
              <a:cxn ang="T9">
                <a:pos x="T2" y="T3"/>
              </a:cxn>
              <a:cxn ang="T10">
                <a:pos x="T4" y="T5"/>
              </a:cxn>
              <a:cxn ang="T11">
                <a:pos x="T6" y="T7"/>
              </a:cxn>
            </a:cxnLst>
            <a:rect l="T12" t="T13" r="T14" b="T15"/>
            <a:pathLst>
              <a:path w="28" h="17">
                <a:moveTo>
                  <a:pt x="0" y="16"/>
                </a:moveTo>
                <a:lnTo>
                  <a:pt x="7" y="0"/>
                </a:lnTo>
                <a:lnTo>
                  <a:pt x="27" y="9"/>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68" name="Freeform 236"/>
          <p:cNvSpPr>
            <a:spLocks/>
          </p:cNvSpPr>
          <p:nvPr/>
        </p:nvSpPr>
        <p:spPr bwMode="auto">
          <a:xfrm>
            <a:off x="5378450" y="2017713"/>
            <a:ext cx="49213" cy="34925"/>
          </a:xfrm>
          <a:custGeom>
            <a:avLst/>
            <a:gdLst>
              <a:gd name="T0" fmla="*/ 0 w 34"/>
              <a:gd name="T1" fmla="*/ 33338 h 22"/>
              <a:gd name="T2" fmla="*/ 13027 w 34"/>
              <a:gd name="T3" fmla="*/ 0 h 22"/>
              <a:gd name="T4" fmla="*/ 47766 w 34"/>
              <a:gd name="T5" fmla="*/ 19050 h 22"/>
              <a:gd name="T6" fmla="*/ 0 w 34"/>
              <a:gd name="T7" fmla="*/ 33338 h 22"/>
              <a:gd name="T8" fmla="*/ 0 60000 65536"/>
              <a:gd name="T9" fmla="*/ 0 60000 65536"/>
              <a:gd name="T10" fmla="*/ 0 60000 65536"/>
              <a:gd name="T11" fmla="*/ 0 60000 65536"/>
              <a:gd name="T12" fmla="*/ 0 w 34"/>
              <a:gd name="T13" fmla="*/ 0 h 22"/>
              <a:gd name="T14" fmla="*/ 34 w 34"/>
              <a:gd name="T15" fmla="*/ 22 h 22"/>
            </a:gdLst>
            <a:ahLst/>
            <a:cxnLst>
              <a:cxn ang="T8">
                <a:pos x="T0" y="T1"/>
              </a:cxn>
              <a:cxn ang="T9">
                <a:pos x="T2" y="T3"/>
              </a:cxn>
              <a:cxn ang="T10">
                <a:pos x="T4" y="T5"/>
              </a:cxn>
              <a:cxn ang="T11">
                <a:pos x="T6" y="T7"/>
              </a:cxn>
            </a:cxnLst>
            <a:rect l="T12" t="T13" r="T14" b="T15"/>
            <a:pathLst>
              <a:path w="34" h="22">
                <a:moveTo>
                  <a:pt x="0" y="21"/>
                </a:moveTo>
                <a:lnTo>
                  <a:pt x="9" y="0"/>
                </a:lnTo>
                <a:lnTo>
                  <a:pt x="33" y="12"/>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69" name="Freeform 237"/>
          <p:cNvSpPr>
            <a:spLocks/>
          </p:cNvSpPr>
          <p:nvPr/>
        </p:nvSpPr>
        <p:spPr bwMode="auto">
          <a:xfrm>
            <a:off x="5454650" y="1838325"/>
            <a:ext cx="141288" cy="109538"/>
          </a:xfrm>
          <a:custGeom>
            <a:avLst/>
            <a:gdLst>
              <a:gd name="T0" fmla="*/ 0 w 100"/>
              <a:gd name="T1" fmla="*/ 50800 h 69"/>
              <a:gd name="T2" fmla="*/ 15542 w 100"/>
              <a:gd name="T3" fmla="*/ 77788 h 69"/>
              <a:gd name="T4" fmla="*/ 28258 w 100"/>
              <a:gd name="T5" fmla="*/ 73025 h 69"/>
              <a:gd name="T6" fmla="*/ 43799 w 100"/>
              <a:gd name="T7" fmla="*/ 85725 h 69"/>
              <a:gd name="T8" fmla="*/ 56515 w 100"/>
              <a:gd name="T9" fmla="*/ 77788 h 69"/>
              <a:gd name="T10" fmla="*/ 52277 w 100"/>
              <a:gd name="T11" fmla="*/ 107950 h 69"/>
              <a:gd name="T12" fmla="*/ 139875 w 100"/>
              <a:gd name="T13" fmla="*/ 107950 h 69"/>
              <a:gd name="T14" fmla="*/ 103140 w 100"/>
              <a:gd name="T15" fmla="*/ 90488 h 69"/>
              <a:gd name="T16" fmla="*/ 91837 w 100"/>
              <a:gd name="T17" fmla="*/ 57150 h 69"/>
              <a:gd name="T18" fmla="*/ 91837 w 100"/>
              <a:gd name="T19" fmla="*/ 22225 h 69"/>
              <a:gd name="T20" fmla="*/ 111618 w 100"/>
              <a:gd name="T21" fmla="*/ 0 h 69"/>
              <a:gd name="T22" fmla="*/ 39561 w 100"/>
              <a:gd name="T23" fmla="*/ 3175 h 69"/>
              <a:gd name="T24" fmla="*/ 24019 w 100"/>
              <a:gd name="T25" fmla="*/ 50800 h 69"/>
              <a:gd name="T26" fmla="*/ 0 w 100"/>
              <a:gd name="T27" fmla="*/ 508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
              <a:gd name="T44" fmla="*/ 100 w 100"/>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
                <a:moveTo>
                  <a:pt x="0" y="32"/>
                </a:moveTo>
                <a:lnTo>
                  <a:pt x="11" y="49"/>
                </a:lnTo>
                <a:lnTo>
                  <a:pt x="20" y="46"/>
                </a:lnTo>
                <a:lnTo>
                  <a:pt x="31" y="54"/>
                </a:lnTo>
                <a:lnTo>
                  <a:pt x="40" y="49"/>
                </a:lnTo>
                <a:lnTo>
                  <a:pt x="37" y="68"/>
                </a:lnTo>
                <a:lnTo>
                  <a:pt x="99" y="68"/>
                </a:lnTo>
                <a:lnTo>
                  <a:pt x="73" y="57"/>
                </a:lnTo>
                <a:lnTo>
                  <a:pt x="65" y="36"/>
                </a:lnTo>
                <a:lnTo>
                  <a:pt x="65" y="14"/>
                </a:lnTo>
                <a:lnTo>
                  <a:pt x="79" y="0"/>
                </a:lnTo>
                <a:lnTo>
                  <a:pt x="28" y="2"/>
                </a:lnTo>
                <a:lnTo>
                  <a:pt x="17" y="32"/>
                </a:lnTo>
                <a:lnTo>
                  <a:pt x="0" y="3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70" name="Freeform 238"/>
          <p:cNvSpPr>
            <a:spLocks/>
          </p:cNvSpPr>
          <p:nvPr/>
        </p:nvSpPr>
        <p:spPr bwMode="auto">
          <a:xfrm>
            <a:off x="5454650" y="1838325"/>
            <a:ext cx="150813" cy="119063"/>
          </a:xfrm>
          <a:custGeom>
            <a:avLst/>
            <a:gdLst>
              <a:gd name="T0" fmla="*/ 0 w 106"/>
              <a:gd name="T1" fmla="*/ 55563 h 75"/>
              <a:gd name="T2" fmla="*/ 17073 w 106"/>
              <a:gd name="T3" fmla="*/ 84138 h 75"/>
              <a:gd name="T4" fmla="*/ 29878 w 106"/>
              <a:gd name="T5" fmla="*/ 79375 h 75"/>
              <a:gd name="T6" fmla="*/ 46951 w 106"/>
              <a:gd name="T7" fmla="*/ 93663 h 75"/>
              <a:gd name="T8" fmla="*/ 59756 w 106"/>
              <a:gd name="T9" fmla="*/ 84138 h 75"/>
              <a:gd name="T10" fmla="*/ 55488 w 106"/>
              <a:gd name="T11" fmla="*/ 117475 h 75"/>
              <a:gd name="T12" fmla="*/ 149390 w 106"/>
              <a:gd name="T13" fmla="*/ 117475 h 75"/>
              <a:gd name="T14" fmla="*/ 109553 w 106"/>
              <a:gd name="T15" fmla="*/ 98425 h 75"/>
              <a:gd name="T16" fmla="*/ 98171 w 106"/>
              <a:gd name="T17" fmla="*/ 61913 h 75"/>
              <a:gd name="T18" fmla="*/ 98171 w 106"/>
              <a:gd name="T19" fmla="*/ 23813 h 75"/>
              <a:gd name="T20" fmla="*/ 119512 w 106"/>
              <a:gd name="T21" fmla="*/ 0 h 75"/>
              <a:gd name="T22" fmla="*/ 42683 w 106"/>
              <a:gd name="T23" fmla="*/ 3175 h 75"/>
              <a:gd name="T24" fmla="*/ 25610 w 106"/>
              <a:gd name="T25" fmla="*/ 55563 h 75"/>
              <a:gd name="T26" fmla="*/ 0 w 106"/>
              <a:gd name="T27" fmla="*/ 55563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75"/>
              <a:gd name="T44" fmla="*/ 106 w 106"/>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75">
                <a:moveTo>
                  <a:pt x="0" y="35"/>
                </a:moveTo>
                <a:lnTo>
                  <a:pt x="12" y="53"/>
                </a:lnTo>
                <a:lnTo>
                  <a:pt x="21" y="50"/>
                </a:lnTo>
                <a:lnTo>
                  <a:pt x="33" y="59"/>
                </a:lnTo>
                <a:lnTo>
                  <a:pt x="42" y="53"/>
                </a:lnTo>
                <a:lnTo>
                  <a:pt x="39" y="74"/>
                </a:lnTo>
                <a:lnTo>
                  <a:pt x="105" y="74"/>
                </a:lnTo>
                <a:lnTo>
                  <a:pt x="77" y="62"/>
                </a:lnTo>
                <a:lnTo>
                  <a:pt x="69" y="39"/>
                </a:lnTo>
                <a:lnTo>
                  <a:pt x="69" y="15"/>
                </a:lnTo>
                <a:lnTo>
                  <a:pt x="84" y="0"/>
                </a:lnTo>
                <a:lnTo>
                  <a:pt x="30" y="2"/>
                </a:lnTo>
                <a:lnTo>
                  <a:pt x="18" y="35"/>
                </a:lnTo>
                <a:lnTo>
                  <a:pt x="0" y="3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71" name="Freeform 239"/>
          <p:cNvSpPr>
            <a:spLocks/>
          </p:cNvSpPr>
          <p:nvPr/>
        </p:nvSpPr>
        <p:spPr bwMode="auto">
          <a:xfrm>
            <a:off x="5510213" y="1638300"/>
            <a:ext cx="355600" cy="192088"/>
          </a:xfrm>
          <a:custGeom>
            <a:avLst/>
            <a:gdLst>
              <a:gd name="T0" fmla="*/ 0 w 252"/>
              <a:gd name="T1" fmla="*/ 161925 h 121"/>
              <a:gd name="T2" fmla="*/ 31044 w 252"/>
              <a:gd name="T3" fmla="*/ 161925 h 121"/>
              <a:gd name="T4" fmla="*/ 8467 w 252"/>
              <a:gd name="T5" fmla="*/ 180975 h 121"/>
              <a:gd name="T6" fmla="*/ 70556 w 252"/>
              <a:gd name="T7" fmla="*/ 190500 h 121"/>
              <a:gd name="T8" fmla="*/ 70556 w 252"/>
              <a:gd name="T9" fmla="*/ 168275 h 121"/>
              <a:gd name="T10" fmla="*/ 90311 w 252"/>
              <a:gd name="T11" fmla="*/ 168275 h 121"/>
              <a:gd name="T12" fmla="*/ 70556 w 252"/>
              <a:gd name="T13" fmla="*/ 158750 h 121"/>
              <a:gd name="T14" fmla="*/ 93133 w 252"/>
              <a:gd name="T15" fmla="*/ 161925 h 121"/>
              <a:gd name="T16" fmla="*/ 90311 w 252"/>
              <a:gd name="T17" fmla="*/ 139700 h 121"/>
              <a:gd name="T18" fmla="*/ 101600 w 252"/>
              <a:gd name="T19" fmla="*/ 149225 h 121"/>
              <a:gd name="T20" fmla="*/ 114300 w 252"/>
              <a:gd name="T21" fmla="*/ 139700 h 121"/>
              <a:gd name="T22" fmla="*/ 105833 w 252"/>
              <a:gd name="T23" fmla="*/ 127000 h 121"/>
              <a:gd name="T24" fmla="*/ 143933 w 252"/>
              <a:gd name="T25" fmla="*/ 127000 h 121"/>
              <a:gd name="T26" fmla="*/ 132644 w 252"/>
              <a:gd name="T27" fmla="*/ 112713 h 121"/>
              <a:gd name="T28" fmla="*/ 152400 w 252"/>
              <a:gd name="T29" fmla="*/ 112713 h 121"/>
              <a:gd name="T30" fmla="*/ 155222 w 252"/>
              <a:gd name="T31" fmla="*/ 93663 h 121"/>
              <a:gd name="T32" fmla="*/ 337256 w 252"/>
              <a:gd name="T33" fmla="*/ 36513 h 121"/>
              <a:gd name="T34" fmla="*/ 354189 w 252"/>
              <a:gd name="T35" fmla="*/ 14288 h 121"/>
              <a:gd name="T36" fmla="*/ 317500 w 252"/>
              <a:gd name="T37" fmla="*/ 0 h 121"/>
              <a:gd name="T38" fmla="*/ 242711 w 252"/>
              <a:gd name="T39" fmla="*/ 31750 h 121"/>
              <a:gd name="T40" fmla="*/ 167922 w 252"/>
              <a:gd name="T41" fmla="*/ 31750 h 121"/>
              <a:gd name="T42" fmla="*/ 90311 w 252"/>
              <a:gd name="T43" fmla="*/ 85725 h 121"/>
              <a:gd name="T44" fmla="*/ 43744 w 252"/>
              <a:gd name="T45" fmla="*/ 90488 h 121"/>
              <a:gd name="T46" fmla="*/ 43744 w 252"/>
              <a:gd name="T47" fmla="*/ 112713 h 121"/>
              <a:gd name="T48" fmla="*/ 64911 w 252"/>
              <a:gd name="T49" fmla="*/ 112713 h 121"/>
              <a:gd name="T50" fmla="*/ 40922 w 252"/>
              <a:gd name="T51" fmla="*/ 122238 h 121"/>
              <a:gd name="T52" fmla="*/ 52211 w 252"/>
              <a:gd name="T53" fmla="*/ 131763 h 121"/>
              <a:gd name="T54" fmla="*/ 31044 w 252"/>
              <a:gd name="T55" fmla="*/ 139700 h 121"/>
              <a:gd name="T56" fmla="*/ 52211 w 252"/>
              <a:gd name="T57" fmla="*/ 149225 h 121"/>
              <a:gd name="T58" fmla="*/ 0 w 252"/>
              <a:gd name="T59" fmla="*/ 161925 h 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2"/>
              <a:gd name="T91" fmla="*/ 0 h 121"/>
              <a:gd name="T92" fmla="*/ 252 w 252"/>
              <a:gd name="T93" fmla="*/ 121 h 1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2" h="121">
                <a:moveTo>
                  <a:pt x="0" y="102"/>
                </a:moveTo>
                <a:lnTo>
                  <a:pt x="22" y="102"/>
                </a:lnTo>
                <a:lnTo>
                  <a:pt x="6" y="114"/>
                </a:lnTo>
                <a:lnTo>
                  <a:pt x="50" y="120"/>
                </a:lnTo>
                <a:lnTo>
                  <a:pt x="50" y="106"/>
                </a:lnTo>
                <a:lnTo>
                  <a:pt x="64" y="106"/>
                </a:lnTo>
                <a:lnTo>
                  <a:pt x="50" y="100"/>
                </a:lnTo>
                <a:lnTo>
                  <a:pt x="66" y="102"/>
                </a:lnTo>
                <a:lnTo>
                  <a:pt x="64" y="88"/>
                </a:lnTo>
                <a:lnTo>
                  <a:pt x="72" y="94"/>
                </a:lnTo>
                <a:lnTo>
                  <a:pt x="81" y="88"/>
                </a:lnTo>
                <a:lnTo>
                  <a:pt x="75" y="80"/>
                </a:lnTo>
                <a:lnTo>
                  <a:pt x="102" y="80"/>
                </a:lnTo>
                <a:lnTo>
                  <a:pt x="94" y="71"/>
                </a:lnTo>
                <a:lnTo>
                  <a:pt x="108" y="71"/>
                </a:lnTo>
                <a:lnTo>
                  <a:pt x="110" y="59"/>
                </a:lnTo>
                <a:lnTo>
                  <a:pt x="239" y="23"/>
                </a:lnTo>
                <a:lnTo>
                  <a:pt x="251" y="9"/>
                </a:lnTo>
                <a:lnTo>
                  <a:pt x="225" y="0"/>
                </a:lnTo>
                <a:lnTo>
                  <a:pt x="172" y="20"/>
                </a:lnTo>
                <a:lnTo>
                  <a:pt x="119" y="20"/>
                </a:lnTo>
                <a:lnTo>
                  <a:pt x="64" y="54"/>
                </a:lnTo>
                <a:lnTo>
                  <a:pt x="31" y="57"/>
                </a:lnTo>
                <a:lnTo>
                  <a:pt x="31" y="71"/>
                </a:lnTo>
                <a:lnTo>
                  <a:pt x="46" y="71"/>
                </a:lnTo>
                <a:lnTo>
                  <a:pt x="29" y="77"/>
                </a:lnTo>
                <a:lnTo>
                  <a:pt x="37" y="83"/>
                </a:lnTo>
                <a:lnTo>
                  <a:pt x="22" y="88"/>
                </a:lnTo>
                <a:lnTo>
                  <a:pt x="37" y="94"/>
                </a:lnTo>
                <a:lnTo>
                  <a:pt x="0" y="10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72" name="Freeform 240"/>
          <p:cNvSpPr>
            <a:spLocks/>
          </p:cNvSpPr>
          <p:nvPr/>
        </p:nvSpPr>
        <p:spPr bwMode="auto">
          <a:xfrm>
            <a:off x="5510213" y="1638300"/>
            <a:ext cx="363537" cy="201613"/>
          </a:xfrm>
          <a:custGeom>
            <a:avLst/>
            <a:gdLst>
              <a:gd name="T0" fmla="*/ 0 w 258"/>
              <a:gd name="T1" fmla="*/ 169863 h 127"/>
              <a:gd name="T2" fmla="*/ 32408 w 258"/>
              <a:gd name="T3" fmla="*/ 169863 h 127"/>
              <a:gd name="T4" fmla="*/ 8454 w 258"/>
              <a:gd name="T5" fmla="*/ 190500 h 127"/>
              <a:gd name="T6" fmla="*/ 71862 w 258"/>
              <a:gd name="T7" fmla="*/ 200025 h 127"/>
              <a:gd name="T8" fmla="*/ 71862 w 258"/>
              <a:gd name="T9" fmla="*/ 176213 h 127"/>
              <a:gd name="T10" fmla="*/ 92998 w 258"/>
              <a:gd name="T11" fmla="*/ 176213 h 127"/>
              <a:gd name="T12" fmla="*/ 71862 w 258"/>
              <a:gd name="T13" fmla="*/ 166688 h 127"/>
              <a:gd name="T14" fmla="*/ 95816 w 258"/>
              <a:gd name="T15" fmla="*/ 169863 h 127"/>
              <a:gd name="T16" fmla="*/ 92998 w 258"/>
              <a:gd name="T17" fmla="*/ 146050 h 127"/>
              <a:gd name="T18" fmla="*/ 104270 w 258"/>
              <a:gd name="T19" fmla="*/ 157163 h 127"/>
              <a:gd name="T20" fmla="*/ 116952 w 258"/>
              <a:gd name="T21" fmla="*/ 146050 h 127"/>
              <a:gd name="T22" fmla="*/ 108497 w 258"/>
              <a:gd name="T23" fmla="*/ 133350 h 127"/>
              <a:gd name="T24" fmla="*/ 146542 w 258"/>
              <a:gd name="T25" fmla="*/ 133350 h 127"/>
              <a:gd name="T26" fmla="*/ 135270 w 258"/>
              <a:gd name="T27" fmla="*/ 119063 h 127"/>
              <a:gd name="T28" fmla="*/ 156405 w 258"/>
              <a:gd name="T29" fmla="*/ 119063 h 127"/>
              <a:gd name="T30" fmla="*/ 159224 w 258"/>
              <a:gd name="T31" fmla="*/ 98425 h 127"/>
              <a:gd name="T32" fmla="*/ 345219 w 258"/>
              <a:gd name="T33" fmla="*/ 38100 h 127"/>
              <a:gd name="T34" fmla="*/ 362128 w 258"/>
              <a:gd name="T35" fmla="*/ 14288 h 127"/>
              <a:gd name="T36" fmla="*/ 324083 w 258"/>
              <a:gd name="T37" fmla="*/ 0 h 127"/>
              <a:gd name="T38" fmla="*/ 247994 w 258"/>
              <a:gd name="T39" fmla="*/ 33338 h 127"/>
              <a:gd name="T40" fmla="*/ 171905 w 258"/>
              <a:gd name="T41" fmla="*/ 33338 h 127"/>
              <a:gd name="T42" fmla="*/ 92998 w 258"/>
              <a:gd name="T43" fmla="*/ 90488 h 127"/>
              <a:gd name="T44" fmla="*/ 45090 w 258"/>
              <a:gd name="T45" fmla="*/ 95250 h 127"/>
              <a:gd name="T46" fmla="*/ 45090 w 258"/>
              <a:gd name="T47" fmla="*/ 119063 h 127"/>
              <a:gd name="T48" fmla="*/ 66226 w 258"/>
              <a:gd name="T49" fmla="*/ 119063 h 127"/>
              <a:gd name="T50" fmla="*/ 42272 w 258"/>
              <a:gd name="T51" fmla="*/ 128588 h 127"/>
              <a:gd name="T52" fmla="*/ 53544 w 258"/>
              <a:gd name="T53" fmla="*/ 138113 h 127"/>
              <a:gd name="T54" fmla="*/ 32408 w 258"/>
              <a:gd name="T55" fmla="*/ 146050 h 127"/>
              <a:gd name="T56" fmla="*/ 53544 w 258"/>
              <a:gd name="T57" fmla="*/ 157163 h 127"/>
              <a:gd name="T58" fmla="*/ 0 w 258"/>
              <a:gd name="T59" fmla="*/ 169863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127"/>
              <a:gd name="T92" fmla="*/ 258 w 258"/>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127">
                <a:moveTo>
                  <a:pt x="0" y="107"/>
                </a:moveTo>
                <a:lnTo>
                  <a:pt x="23" y="107"/>
                </a:lnTo>
                <a:lnTo>
                  <a:pt x="6" y="120"/>
                </a:lnTo>
                <a:lnTo>
                  <a:pt x="51" y="126"/>
                </a:lnTo>
                <a:lnTo>
                  <a:pt x="51" y="111"/>
                </a:lnTo>
                <a:lnTo>
                  <a:pt x="66" y="111"/>
                </a:lnTo>
                <a:lnTo>
                  <a:pt x="51" y="105"/>
                </a:lnTo>
                <a:lnTo>
                  <a:pt x="68" y="107"/>
                </a:lnTo>
                <a:lnTo>
                  <a:pt x="66" y="92"/>
                </a:lnTo>
                <a:lnTo>
                  <a:pt x="74" y="99"/>
                </a:lnTo>
                <a:lnTo>
                  <a:pt x="83" y="92"/>
                </a:lnTo>
                <a:lnTo>
                  <a:pt x="77" y="84"/>
                </a:lnTo>
                <a:lnTo>
                  <a:pt x="104" y="84"/>
                </a:lnTo>
                <a:lnTo>
                  <a:pt x="96" y="75"/>
                </a:lnTo>
                <a:lnTo>
                  <a:pt x="111" y="75"/>
                </a:lnTo>
                <a:lnTo>
                  <a:pt x="113" y="62"/>
                </a:lnTo>
                <a:lnTo>
                  <a:pt x="245" y="24"/>
                </a:lnTo>
                <a:lnTo>
                  <a:pt x="257" y="9"/>
                </a:lnTo>
                <a:lnTo>
                  <a:pt x="230" y="0"/>
                </a:lnTo>
                <a:lnTo>
                  <a:pt x="176" y="21"/>
                </a:lnTo>
                <a:lnTo>
                  <a:pt x="122" y="21"/>
                </a:lnTo>
                <a:lnTo>
                  <a:pt x="66" y="57"/>
                </a:lnTo>
                <a:lnTo>
                  <a:pt x="32" y="60"/>
                </a:lnTo>
                <a:lnTo>
                  <a:pt x="32" y="75"/>
                </a:lnTo>
                <a:lnTo>
                  <a:pt x="47" y="75"/>
                </a:lnTo>
                <a:lnTo>
                  <a:pt x="30" y="81"/>
                </a:lnTo>
                <a:lnTo>
                  <a:pt x="38" y="87"/>
                </a:lnTo>
                <a:lnTo>
                  <a:pt x="23" y="92"/>
                </a:lnTo>
                <a:lnTo>
                  <a:pt x="38" y="99"/>
                </a:lnTo>
                <a:lnTo>
                  <a:pt x="0" y="10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73" name="Freeform 241"/>
          <p:cNvSpPr>
            <a:spLocks/>
          </p:cNvSpPr>
          <p:nvPr/>
        </p:nvSpPr>
        <p:spPr bwMode="auto">
          <a:xfrm>
            <a:off x="5721350" y="1373188"/>
            <a:ext cx="63500" cy="34925"/>
          </a:xfrm>
          <a:custGeom>
            <a:avLst/>
            <a:gdLst>
              <a:gd name="T0" fmla="*/ 0 w 46"/>
              <a:gd name="T1" fmla="*/ 22225 h 22"/>
              <a:gd name="T2" fmla="*/ 15185 w 46"/>
              <a:gd name="T3" fmla="*/ 33338 h 22"/>
              <a:gd name="T4" fmla="*/ 62120 w 46"/>
              <a:gd name="T5" fmla="*/ 19050 h 22"/>
              <a:gd name="T6" fmla="*/ 33130 w 46"/>
              <a:gd name="T7" fmla="*/ 0 h 22"/>
              <a:gd name="T8" fmla="*/ 0 w 46"/>
              <a:gd name="T9" fmla="*/ 22225 h 22"/>
              <a:gd name="T10" fmla="*/ 0 60000 65536"/>
              <a:gd name="T11" fmla="*/ 0 60000 65536"/>
              <a:gd name="T12" fmla="*/ 0 60000 65536"/>
              <a:gd name="T13" fmla="*/ 0 60000 65536"/>
              <a:gd name="T14" fmla="*/ 0 60000 65536"/>
              <a:gd name="T15" fmla="*/ 0 w 46"/>
              <a:gd name="T16" fmla="*/ 0 h 22"/>
              <a:gd name="T17" fmla="*/ 46 w 46"/>
              <a:gd name="T18" fmla="*/ 22 h 22"/>
            </a:gdLst>
            <a:ahLst/>
            <a:cxnLst>
              <a:cxn ang="T10">
                <a:pos x="T0" y="T1"/>
              </a:cxn>
              <a:cxn ang="T11">
                <a:pos x="T2" y="T3"/>
              </a:cxn>
              <a:cxn ang="T12">
                <a:pos x="T4" y="T5"/>
              </a:cxn>
              <a:cxn ang="T13">
                <a:pos x="T6" y="T7"/>
              </a:cxn>
              <a:cxn ang="T14">
                <a:pos x="T8" y="T9"/>
              </a:cxn>
            </a:cxnLst>
            <a:rect l="T15" t="T16" r="T17" b="T18"/>
            <a:pathLst>
              <a:path w="46" h="22">
                <a:moveTo>
                  <a:pt x="0" y="14"/>
                </a:moveTo>
                <a:lnTo>
                  <a:pt x="11" y="21"/>
                </a:lnTo>
                <a:lnTo>
                  <a:pt x="45" y="12"/>
                </a:lnTo>
                <a:lnTo>
                  <a:pt x="24" y="0"/>
                </a:lnTo>
                <a:lnTo>
                  <a:pt x="0" y="1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74" name="Freeform 242"/>
          <p:cNvSpPr>
            <a:spLocks/>
          </p:cNvSpPr>
          <p:nvPr/>
        </p:nvSpPr>
        <p:spPr bwMode="auto">
          <a:xfrm>
            <a:off x="5721350" y="1373188"/>
            <a:ext cx="73025" cy="44450"/>
          </a:xfrm>
          <a:custGeom>
            <a:avLst/>
            <a:gdLst>
              <a:gd name="T0" fmla="*/ 0 w 52"/>
              <a:gd name="T1" fmla="*/ 28575 h 28"/>
              <a:gd name="T2" fmla="*/ 16852 w 52"/>
              <a:gd name="T3" fmla="*/ 42863 h 28"/>
              <a:gd name="T4" fmla="*/ 71621 w 52"/>
              <a:gd name="T5" fmla="*/ 23812 h 28"/>
              <a:gd name="T6" fmla="*/ 37917 w 52"/>
              <a:gd name="T7" fmla="*/ 0 h 28"/>
              <a:gd name="T8" fmla="*/ 0 w 52"/>
              <a:gd name="T9" fmla="*/ 28575 h 28"/>
              <a:gd name="T10" fmla="*/ 0 60000 65536"/>
              <a:gd name="T11" fmla="*/ 0 60000 65536"/>
              <a:gd name="T12" fmla="*/ 0 60000 65536"/>
              <a:gd name="T13" fmla="*/ 0 60000 65536"/>
              <a:gd name="T14" fmla="*/ 0 60000 65536"/>
              <a:gd name="T15" fmla="*/ 0 w 52"/>
              <a:gd name="T16" fmla="*/ 0 h 28"/>
              <a:gd name="T17" fmla="*/ 52 w 52"/>
              <a:gd name="T18" fmla="*/ 28 h 28"/>
            </a:gdLst>
            <a:ahLst/>
            <a:cxnLst>
              <a:cxn ang="T10">
                <a:pos x="T0" y="T1"/>
              </a:cxn>
              <a:cxn ang="T11">
                <a:pos x="T2" y="T3"/>
              </a:cxn>
              <a:cxn ang="T12">
                <a:pos x="T4" y="T5"/>
              </a:cxn>
              <a:cxn ang="T13">
                <a:pos x="T6" y="T7"/>
              </a:cxn>
              <a:cxn ang="T14">
                <a:pos x="T8" y="T9"/>
              </a:cxn>
            </a:cxnLst>
            <a:rect l="T15" t="T16" r="T17" b="T18"/>
            <a:pathLst>
              <a:path w="52" h="28">
                <a:moveTo>
                  <a:pt x="0" y="18"/>
                </a:moveTo>
                <a:lnTo>
                  <a:pt x="12" y="27"/>
                </a:lnTo>
                <a:lnTo>
                  <a:pt x="51" y="15"/>
                </a:lnTo>
                <a:lnTo>
                  <a:pt x="27" y="0"/>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75" name="Freeform 243"/>
          <p:cNvSpPr>
            <a:spLocks/>
          </p:cNvSpPr>
          <p:nvPr/>
        </p:nvSpPr>
        <p:spPr bwMode="auto">
          <a:xfrm>
            <a:off x="6391275" y="1454150"/>
            <a:ext cx="53975" cy="26988"/>
          </a:xfrm>
          <a:custGeom>
            <a:avLst/>
            <a:gdLst>
              <a:gd name="T0" fmla="*/ 0 w 39"/>
              <a:gd name="T1" fmla="*/ 0 h 17"/>
              <a:gd name="T2" fmla="*/ 29063 w 39"/>
              <a:gd name="T3" fmla="*/ 17463 h 17"/>
              <a:gd name="T4" fmla="*/ 17992 w 39"/>
              <a:gd name="T5" fmla="*/ 25400 h 17"/>
              <a:gd name="T6" fmla="*/ 40135 w 39"/>
              <a:gd name="T7" fmla="*/ 17463 h 17"/>
              <a:gd name="T8" fmla="*/ 52591 w 39"/>
              <a:gd name="T9" fmla="*/ 7938 h 17"/>
              <a:gd name="T10" fmla="*/ 0 w 39"/>
              <a:gd name="T11" fmla="*/ 0 h 17"/>
              <a:gd name="T12" fmla="*/ 0 60000 65536"/>
              <a:gd name="T13" fmla="*/ 0 60000 65536"/>
              <a:gd name="T14" fmla="*/ 0 60000 65536"/>
              <a:gd name="T15" fmla="*/ 0 60000 65536"/>
              <a:gd name="T16" fmla="*/ 0 60000 65536"/>
              <a:gd name="T17" fmla="*/ 0 60000 65536"/>
              <a:gd name="T18" fmla="*/ 0 w 39"/>
              <a:gd name="T19" fmla="*/ 0 h 17"/>
              <a:gd name="T20" fmla="*/ 39 w 3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9" h="17">
                <a:moveTo>
                  <a:pt x="0" y="0"/>
                </a:moveTo>
                <a:lnTo>
                  <a:pt x="21" y="11"/>
                </a:lnTo>
                <a:lnTo>
                  <a:pt x="13" y="16"/>
                </a:lnTo>
                <a:lnTo>
                  <a:pt x="29" y="11"/>
                </a:lnTo>
                <a:lnTo>
                  <a:pt x="38" y="5"/>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76" name="Freeform 244"/>
          <p:cNvSpPr>
            <a:spLocks/>
          </p:cNvSpPr>
          <p:nvPr/>
        </p:nvSpPr>
        <p:spPr bwMode="auto">
          <a:xfrm>
            <a:off x="6391275" y="1454150"/>
            <a:ext cx="63500" cy="28575"/>
          </a:xfrm>
          <a:custGeom>
            <a:avLst/>
            <a:gdLst>
              <a:gd name="T0" fmla="*/ 0 w 45"/>
              <a:gd name="T1" fmla="*/ 0 h 18"/>
              <a:gd name="T2" fmla="*/ 33867 w 45"/>
              <a:gd name="T3" fmla="*/ 19050 h 18"/>
              <a:gd name="T4" fmla="*/ 21167 w 45"/>
              <a:gd name="T5" fmla="*/ 26988 h 18"/>
              <a:gd name="T6" fmla="*/ 46567 w 45"/>
              <a:gd name="T7" fmla="*/ 19050 h 18"/>
              <a:gd name="T8" fmla="*/ 62089 w 45"/>
              <a:gd name="T9" fmla="*/ 9525 h 18"/>
              <a:gd name="T10" fmla="*/ 0 w 45"/>
              <a:gd name="T11" fmla="*/ 0 h 18"/>
              <a:gd name="T12" fmla="*/ 0 60000 65536"/>
              <a:gd name="T13" fmla="*/ 0 60000 65536"/>
              <a:gd name="T14" fmla="*/ 0 60000 65536"/>
              <a:gd name="T15" fmla="*/ 0 60000 65536"/>
              <a:gd name="T16" fmla="*/ 0 60000 65536"/>
              <a:gd name="T17" fmla="*/ 0 60000 65536"/>
              <a:gd name="T18" fmla="*/ 0 w 45"/>
              <a:gd name="T19" fmla="*/ 0 h 18"/>
              <a:gd name="T20" fmla="*/ 45 w 4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5" h="18">
                <a:moveTo>
                  <a:pt x="0" y="0"/>
                </a:moveTo>
                <a:lnTo>
                  <a:pt x="24" y="12"/>
                </a:lnTo>
                <a:lnTo>
                  <a:pt x="15" y="17"/>
                </a:lnTo>
                <a:lnTo>
                  <a:pt x="33" y="12"/>
                </a:lnTo>
                <a:lnTo>
                  <a:pt x="44" y="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77" name="Freeform 245"/>
          <p:cNvSpPr>
            <a:spLocks/>
          </p:cNvSpPr>
          <p:nvPr/>
        </p:nvSpPr>
        <p:spPr bwMode="auto">
          <a:xfrm>
            <a:off x="6399213" y="1382713"/>
            <a:ext cx="144462" cy="68262"/>
          </a:xfrm>
          <a:custGeom>
            <a:avLst/>
            <a:gdLst>
              <a:gd name="T0" fmla="*/ 0 w 102"/>
              <a:gd name="T1" fmla="*/ 52387 h 43"/>
              <a:gd name="T2" fmla="*/ 39656 w 102"/>
              <a:gd name="T3" fmla="*/ 17462 h 43"/>
              <a:gd name="T4" fmla="*/ 96308 w 102"/>
              <a:gd name="T5" fmla="*/ 0 h 43"/>
              <a:gd name="T6" fmla="*/ 143046 w 102"/>
              <a:gd name="T7" fmla="*/ 33337 h 43"/>
              <a:gd name="T8" fmla="*/ 131715 w 102"/>
              <a:gd name="T9" fmla="*/ 38100 h 43"/>
              <a:gd name="T10" fmla="*/ 134548 w 102"/>
              <a:gd name="T11" fmla="*/ 52387 h 43"/>
              <a:gd name="T12" fmla="*/ 59484 w 102"/>
              <a:gd name="T13" fmla="*/ 66675 h 43"/>
              <a:gd name="T14" fmla="*/ 0 w 102"/>
              <a:gd name="T15" fmla="*/ 52387 h 43"/>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43"/>
              <a:gd name="T26" fmla="*/ 102 w 10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43">
                <a:moveTo>
                  <a:pt x="0" y="33"/>
                </a:moveTo>
                <a:lnTo>
                  <a:pt x="28" y="11"/>
                </a:lnTo>
                <a:lnTo>
                  <a:pt x="68" y="0"/>
                </a:lnTo>
                <a:lnTo>
                  <a:pt x="101" y="21"/>
                </a:lnTo>
                <a:lnTo>
                  <a:pt x="93" y="24"/>
                </a:lnTo>
                <a:lnTo>
                  <a:pt x="95" y="33"/>
                </a:lnTo>
                <a:lnTo>
                  <a:pt x="42" y="42"/>
                </a:lnTo>
                <a:lnTo>
                  <a:pt x="0" y="3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78" name="Freeform 246"/>
          <p:cNvSpPr>
            <a:spLocks/>
          </p:cNvSpPr>
          <p:nvPr/>
        </p:nvSpPr>
        <p:spPr bwMode="auto">
          <a:xfrm>
            <a:off x="6399213" y="1382713"/>
            <a:ext cx="152400" cy="77787"/>
          </a:xfrm>
          <a:custGeom>
            <a:avLst/>
            <a:gdLst>
              <a:gd name="T0" fmla="*/ 0 w 108"/>
              <a:gd name="T1" fmla="*/ 60325 h 49"/>
              <a:gd name="T2" fmla="*/ 42333 w 108"/>
              <a:gd name="T3" fmla="*/ 19050 h 49"/>
              <a:gd name="T4" fmla="*/ 101600 w 108"/>
              <a:gd name="T5" fmla="*/ 0 h 49"/>
              <a:gd name="T6" fmla="*/ 150989 w 108"/>
              <a:gd name="T7" fmla="*/ 38100 h 49"/>
              <a:gd name="T8" fmla="*/ 138289 w 108"/>
              <a:gd name="T9" fmla="*/ 42862 h 49"/>
              <a:gd name="T10" fmla="*/ 142522 w 108"/>
              <a:gd name="T11" fmla="*/ 60325 h 49"/>
              <a:gd name="T12" fmla="*/ 63500 w 108"/>
              <a:gd name="T13" fmla="*/ 76200 h 49"/>
              <a:gd name="T14" fmla="*/ 0 w 108"/>
              <a:gd name="T15" fmla="*/ 60325 h 49"/>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49"/>
              <a:gd name="T26" fmla="*/ 108 w 108"/>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49">
                <a:moveTo>
                  <a:pt x="0" y="38"/>
                </a:moveTo>
                <a:lnTo>
                  <a:pt x="30" y="12"/>
                </a:lnTo>
                <a:lnTo>
                  <a:pt x="72" y="0"/>
                </a:lnTo>
                <a:lnTo>
                  <a:pt x="107" y="24"/>
                </a:lnTo>
                <a:lnTo>
                  <a:pt x="98" y="27"/>
                </a:lnTo>
                <a:lnTo>
                  <a:pt x="101" y="38"/>
                </a:lnTo>
                <a:lnTo>
                  <a:pt x="45" y="48"/>
                </a:lnTo>
                <a:lnTo>
                  <a:pt x="0" y="3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79" name="Freeform 247"/>
          <p:cNvSpPr>
            <a:spLocks/>
          </p:cNvSpPr>
          <p:nvPr/>
        </p:nvSpPr>
        <p:spPr bwMode="auto">
          <a:xfrm>
            <a:off x="6437313" y="1449388"/>
            <a:ext cx="160337" cy="77787"/>
          </a:xfrm>
          <a:custGeom>
            <a:avLst/>
            <a:gdLst>
              <a:gd name="T0" fmla="*/ 0 w 114"/>
              <a:gd name="T1" fmla="*/ 33337 h 49"/>
              <a:gd name="T2" fmla="*/ 23910 w 114"/>
              <a:gd name="T3" fmla="*/ 36512 h 49"/>
              <a:gd name="T4" fmla="*/ 46413 w 114"/>
              <a:gd name="T5" fmla="*/ 63500 h 49"/>
              <a:gd name="T6" fmla="*/ 64697 w 114"/>
              <a:gd name="T7" fmla="*/ 55562 h 49"/>
              <a:gd name="T8" fmla="*/ 132208 w 114"/>
              <a:gd name="T9" fmla="*/ 76200 h 49"/>
              <a:gd name="T10" fmla="*/ 146272 w 114"/>
              <a:gd name="T11" fmla="*/ 66675 h 49"/>
              <a:gd name="T12" fmla="*/ 135021 w 114"/>
              <a:gd name="T13" fmla="*/ 46037 h 49"/>
              <a:gd name="T14" fmla="*/ 146272 w 114"/>
              <a:gd name="T15" fmla="*/ 49212 h 49"/>
              <a:gd name="T16" fmla="*/ 158931 w 114"/>
              <a:gd name="T17" fmla="*/ 15875 h 49"/>
              <a:gd name="T18" fmla="*/ 122362 w 114"/>
              <a:gd name="T19" fmla="*/ 4762 h 49"/>
              <a:gd name="T20" fmla="*/ 87201 w 114"/>
              <a:gd name="T21" fmla="*/ 20637 h 49"/>
              <a:gd name="T22" fmla="*/ 115330 w 114"/>
              <a:gd name="T23" fmla="*/ 12700 h 49"/>
              <a:gd name="T24" fmla="*/ 102672 w 114"/>
              <a:gd name="T25" fmla="*/ 0 h 49"/>
              <a:gd name="T26" fmla="*/ 46413 w 114"/>
              <a:gd name="T27" fmla="*/ 4762 h 49"/>
              <a:gd name="T28" fmla="*/ 0 w 114"/>
              <a:gd name="T29" fmla="*/ 3333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49"/>
              <a:gd name="T47" fmla="*/ 114 w 114"/>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49">
                <a:moveTo>
                  <a:pt x="0" y="21"/>
                </a:moveTo>
                <a:lnTo>
                  <a:pt x="17" y="23"/>
                </a:lnTo>
                <a:lnTo>
                  <a:pt x="33" y="40"/>
                </a:lnTo>
                <a:lnTo>
                  <a:pt x="46" y="35"/>
                </a:lnTo>
                <a:lnTo>
                  <a:pt x="94" y="48"/>
                </a:lnTo>
                <a:lnTo>
                  <a:pt x="104" y="42"/>
                </a:lnTo>
                <a:lnTo>
                  <a:pt x="96" y="29"/>
                </a:lnTo>
                <a:lnTo>
                  <a:pt x="104" y="31"/>
                </a:lnTo>
                <a:lnTo>
                  <a:pt x="113" y="10"/>
                </a:lnTo>
                <a:lnTo>
                  <a:pt x="87" y="3"/>
                </a:lnTo>
                <a:lnTo>
                  <a:pt x="62" y="13"/>
                </a:lnTo>
                <a:lnTo>
                  <a:pt x="82" y="8"/>
                </a:lnTo>
                <a:lnTo>
                  <a:pt x="73" y="0"/>
                </a:lnTo>
                <a:lnTo>
                  <a:pt x="33" y="3"/>
                </a:lnTo>
                <a:lnTo>
                  <a:pt x="0" y="2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80" name="Freeform 248"/>
          <p:cNvSpPr>
            <a:spLocks/>
          </p:cNvSpPr>
          <p:nvPr/>
        </p:nvSpPr>
        <p:spPr bwMode="auto">
          <a:xfrm>
            <a:off x="6437313" y="1449388"/>
            <a:ext cx="169862" cy="87312"/>
          </a:xfrm>
          <a:custGeom>
            <a:avLst/>
            <a:gdLst>
              <a:gd name="T0" fmla="*/ 0 w 120"/>
              <a:gd name="T1" fmla="*/ 38100 h 55"/>
              <a:gd name="T2" fmla="*/ 25479 w 120"/>
              <a:gd name="T3" fmla="*/ 41275 h 55"/>
              <a:gd name="T4" fmla="*/ 49543 w 120"/>
              <a:gd name="T5" fmla="*/ 71437 h 55"/>
              <a:gd name="T6" fmla="*/ 67945 w 120"/>
              <a:gd name="T7" fmla="*/ 61912 h 55"/>
              <a:gd name="T8" fmla="*/ 140136 w 120"/>
              <a:gd name="T9" fmla="*/ 85725 h 55"/>
              <a:gd name="T10" fmla="*/ 155707 w 120"/>
              <a:gd name="T11" fmla="*/ 74612 h 55"/>
              <a:gd name="T12" fmla="*/ 142967 w 120"/>
              <a:gd name="T13" fmla="*/ 52387 h 55"/>
              <a:gd name="T14" fmla="*/ 155707 w 120"/>
              <a:gd name="T15" fmla="*/ 55562 h 55"/>
              <a:gd name="T16" fmla="*/ 168446 w 120"/>
              <a:gd name="T17" fmla="*/ 17462 h 55"/>
              <a:gd name="T18" fmla="*/ 130228 w 120"/>
              <a:gd name="T19" fmla="*/ 4762 h 55"/>
              <a:gd name="T20" fmla="*/ 92009 w 120"/>
              <a:gd name="T21" fmla="*/ 23812 h 55"/>
              <a:gd name="T22" fmla="*/ 121734 w 120"/>
              <a:gd name="T23" fmla="*/ 14287 h 55"/>
              <a:gd name="T24" fmla="*/ 108995 w 120"/>
              <a:gd name="T25" fmla="*/ 0 h 55"/>
              <a:gd name="T26" fmla="*/ 49543 w 120"/>
              <a:gd name="T27" fmla="*/ 4762 h 55"/>
              <a:gd name="T28" fmla="*/ 0 w 120"/>
              <a:gd name="T29" fmla="*/ 38100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55"/>
              <a:gd name="T47" fmla="*/ 120 w 120"/>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55">
                <a:moveTo>
                  <a:pt x="0" y="24"/>
                </a:moveTo>
                <a:lnTo>
                  <a:pt x="18" y="26"/>
                </a:lnTo>
                <a:lnTo>
                  <a:pt x="35" y="45"/>
                </a:lnTo>
                <a:lnTo>
                  <a:pt x="48" y="39"/>
                </a:lnTo>
                <a:lnTo>
                  <a:pt x="99" y="54"/>
                </a:lnTo>
                <a:lnTo>
                  <a:pt x="110" y="47"/>
                </a:lnTo>
                <a:lnTo>
                  <a:pt x="101" y="33"/>
                </a:lnTo>
                <a:lnTo>
                  <a:pt x="110" y="35"/>
                </a:lnTo>
                <a:lnTo>
                  <a:pt x="119" y="11"/>
                </a:lnTo>
                <a:lnTo>
                  <a:pt x="92" y="3"/>
                </a:lnTo>
                <a:lnTo>
                  <a:pt x="65" y="15"/>
                </a:lnTo>
                <a:lnTo>
                  <a:pt x="86" y="9"/>
                </a:lnTo>
                <a:lnTo>
                  <a:pt x="77" y="0"/>
                </a:lnTo>
                <a:lnTo>
                  <a:pt x="35" y="3"/>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81" name="Freeform 249"/>
          <p:cNvSpPr>
            <a:spLocks/>
          </p:cNvSpPr>
          <p:nvPr/>
        </p:nvSpPr>
        <p:spPr bwMode="auto">
          <a:xfrm>
            <a:off x="6588125" y="1497013"/>
            <a:ext cx="136525" cy="77787"/>
          </a:xfrm>
          <a:custGeom>
            <a:avLst/>
            <a:gdLst>
              <a:gd name="T0" fmla="*/ 0 w 97"/>
              <a:gd name="T1" fmla="*/ 61912 h 49"/>
              <a:gd name="T2" fmla="*/ 15482 w 97"/>
              <a:gd name="T3" fmla="*/ 76200 h 49"/>
              <a:gd name="T4" fmla="*/ 123858 w 97"/>
              <a:gd name="T5" fmla="*/ 57150 h 49"/>
              <a:gd name="T6" fmla="*/ 135118 w 97"/>
              <a:gd name="T7" fmla="*/ 33337 h 49"/>
              <a:gd name="T8" fmla="*/ 102746 w 97"/>
              <a:gd name="T9" fmla="*/ 12700 h 49"/>
              <a:gd name="T10" fmla="*/ 78819 w 97"/>
              <a:gd name="T11" fmla="*/ 20637 h 49"/>
              <a:gd name="T12" fmla="*/ 83041 w 97"/>
              <a:gd name="T13" fmla="*/ 4762 h 49"/>
              <a:gd name="T14" fmla="*/ 63336 w 97"/>
              <a:gd name="T15" fmla="*/ 0 h 49"/>
              <a:gd name="T16" fmla="*/ 15482 w 97"/>
              <a:gd name="T17" fmla="*/ 55562 h 49"/>
              <a:gd name="T18" fmla="*/ 0 w 97"/>
              <a:gd name="T19" fmla="*/ 6191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49"/>
              <a:gd name="T32" fmla="*/ 97 w 9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49">
                <a:moveTo>
                  <a:pt x="0" y="39"/>
                </a:moveTo>
                <a:lnTo>
                  <a:pt x="11" y="48"/>
                </a:lnTo>
                <a:lnTo>
                  <a:pt x="88" y="36"/>
                </a:lnTo>
                <a:lnTo>
                  <a:pt x="96" y="21"/>
                </a:lnTo>
                <a:lnTo>
                  <a:pt x="73" y="8"/>
                </a:lnTo>
                <a:lnTo>
                  <a:pt x="56" y="13"/>
                </a:lnTo>
                <a:lnTo>
                  <a:pt x="59" y="3"/>
                </a:lnTo>
                <a:lnTo>
                  <a:pt x="45" y="0"/>
                </a:lnTo>
                <a:lnTo>
                  <a:pt x="11" y="35"/>
                </a:lnTo>
                <a:lnTo>
                  <a:pt x="0" y="3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82" name="Freeform 250"/>
          <p:cNvSpPr>
            <a:spLocks/>
          </p:cNvSpPr>
          <p:nvPr/>
        </p:nvSpPr>
        <p:spPr bwMode="auto">
          <a:xfrm>
            <a:off x="6588125" y="1497013"/>
            <a:ext cx="146050" cy="87312"/>
          </a:xfrm>
          <a:custGeom>
            <a:avLst/>
            <a:gdLst>
              <a:gd name="T0" fmla="*/ 0 w 103"/>
              <a:gd name="T1" fmla="*/ 69850 h 55"/>
              <a:gd name="T2" fmla="*/ 17016 w 103"/>
              <a:gd name="T3" fmla="*/ 85725 h 55"/>
              <a:gd name="T4" fmla="*/ 131870 w 103"/>
              <a:gd name="T5" fmla="*/ 65087 h 55"/>
              <a:gd name="T6" fmla="*/ 144632 w 103"/>
              <a:gd name="T7" fmla="*/ 38100 h 55"/>
              <a:gd name="T8" fmla="*/ 110601 w 103"/>
              <a:gd name="T9" fmla="*/ 14287 h 55"/>
              <a:gd name="T10" fmla="*/ 85078 w 103"/>
              <a:gd name="T11" fmla="*/ 23812 h 55"/>
              <a:gd name="T12" fmla="*/ 89332 w 103"/>
              <a:gd name="T13" fmla="*/ 4762 h 55"/>
              <a:gd name="T14" fmla="*/ 68062 w 103"/>
              <a:gd name="T15" fmla="*/ 0 h 55"/>
              <a:gd name="T16" fmla="*/ 17016 w 103"/>
              <a:gd name="T17" fmla="*/ 61912 h 55"/>
              <a:gd name="T18" fmla="*/ 0 w 103"/>
              <a:gd name="T19" fmla="*/ 6985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55"/>
              <a:gd name="T32" fmla="*/ 103 w 10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55">
                <a:moveTo>
                  <a:pt x="0" y="44"/>
                </a:moveTo>
                <a:lnTo>
                  <a:pt x="12" y="54"/>
                </a:lnTo>
                <a:lnTo>
                  <a:pt x="93" y="41"/>
                </a:lnTo>
                <a:lnTo>
                  <a:pt x="102" y="24"/>
                </a:lnTo>
                <a:lnTo>
                  <a:pt x="78" y="9"/>
                </a:lnTo>
                <a:lnTo>
                  <a:pt x="60" y="15"/>
                </a:lnTo>
                <a:lnTo>
                  <a:pt x="63" y="3"/>
                </a:lnTo>
                <a:lnTo>
                  <a:pt x="48" y="0"/>
                </a:lnTo>
                <a:lnTo>
                  <a:pt x="12" y="39"/>
                </a:lnTo>
                <a:lnTo>
                  <a:pt x="0" y="4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83" name="Freeform 251"/>
          <p:cNvSpPr>
            <a:spLocks/>
          </p:cNvSpPr>
          <p:nvPr/>
        </p:nvSpPr>
        <p:spPr bwMode="auto">
          <a:xfrm>
            <a:off x="7469188" y="1676400"/>
            <a:ext cx="153987" cy="73025"/>
          </a:xfrm>
          <a:custGeom>
            <a:avLst/>
            <a:gdLst>
              <a:gd name="T0" fmla="*/ 0 w 109"/>
              <a:gd name="T1" fmla="*/ 41275 h 46"/>
              <a:gd name="T2" fmla="*/ 32493 w 109"/>
              <a:gd name="T3" fmla="*/ 4762 h 46"/>
              <a:gd name="T4" fmla="*/ 52271 w 109"/>
              <a:gd name="T5" fmla="*/ 0 h 46"/>
              <a:gd name="T6" fmla="*/ 89002 w 109"/>
              <a:gd name="T7" fmla="*/ 30163 h 46"/>
              <a:gd name="T8" fmla="*/ 91827 w 109"/>
              <a:gd name="T9" fmla="*/ 7938 h 46"/>
              <a:gd name="T10" fmla="*/ 132796 w 109"/>
              <a:gd name="T11" fmla="*/ 25400 h 46"/>
              <a:gd name="T12" fmla="*/ 124320 w 109"/>
              <a:gd name="T13" fmla="*/ 50800 h 46"/>
              <a:gd name="T14" fmla="*/ 152574 w 109"/>
              <a:gd name="T15" fmla="*/ 58738 h 46"/>
              <a:gd name="T16" fmla="*/ 76287 w 109"/>
              <a:gd name="T17" fmla="*/ 66675 h 46"/>
              <a:gd name="T18" fmla="*/ 63573 w 109"/>
              <a:gd name="T19" fmla="*/ 53975 h 46"/>
              <a:gd name="T20" fmla="*/ 52271 w 109"/>
              <a:gd name="T21" fmla="*/ 71438 h 46"/>
              <a:gd name="T22" fmla="*/ 0 w 109"/>
              <a:gd name="T23" fmla="*/ 41275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46"/>
              <a:gd name="T38" fmla="*/ 109 w 109"/>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46">
                <a:moveTo>
                  <a:pt x="0" y="26"/>
                </a:moveTo>
                <a:lnTo>
                  <a:pt x="23" y="3"/>
                </a:lnTo>
                <a:lnTo>
                  <a:pt x="37" y="0"/>
                </a:lnTo>
                <a:lnTo>
                  <a:pt x="63" y="19"/>
                </a:lnTo>
                <a:lnTo>
                  <a:pt x="65" y="5"/>
                </a:lnTo>
                <a:lnTo>
                  <a:pt x="94" y="16"/>
                </a:lnTo>
                <a:lnTo>
                  <a:pt x="88" y="32"/>
                </a:lnTo>
                <a:lnTo>
                  <a:pt x="108" y="37"/>
                </a:lnTo>
                <a:lnTo>
                  <a:pt x="54" y="42"/>
                </a:lnTo>
                <a:lnTo>
                  <a:pt x="45" y="34"/>
                </a:lnTo>
                <a:lnTo>
                  <a:pt x="37" y="45"/>
                </a:lnTo>
                <a:lnTo>
                  <a:pt x="0" y="2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84" name="Freeform 252"/>
          <p:cNvSpPr>
            <a:spLocks/>
          </p:cNvSpPr>
          <p:nvPr/>
        </p:nvSpPr>
        <p:spPr bwMode="auto">
          <a:xfrm>
            <a:off x="7469188" y="1676400"/>
            <a:ext cx="161925" cy="82550"/>
          </a:xfrm>
          <a:custGeom>
            <a:avLst/>
            <a:gdLst>
              <a:gd name="T0" fmla="*/ 0 w 115"/>
              <a:gd name="T1" fmla="*/ 47625 h 52"/>
              <a:gd name="T2" fmla="*/ 33793 w 115"/>
              <a:gd name="T3" fmla="*/ 4763 h 52"/>
              <a:gd name="T4" fmla="*/ 54914 w 115"/>
              <a:gd name="T5" fmla="*/ 0 h 52"/>
              <a:gd name="T6" fmla="*/ 92931 w 115"/>
              <a:gd name="T7" fmla="*/ 33338 h 52"/>
              <a:gd name="T8" fmla="*/ 97155 w 115"/>
              <a:gd name="T9" fmla="*/ 9525 h 52"/>
              <a:gd name="T10" fmla="*/ 139396 w 115"/>
              <a:gd name="T11" fmla="*/ 28575 h 52"/>
              <a:gd name="T12" fmla="*/ 130948 w 115"/>
              <a:gd name="T13" fmla="*/ 57150 h 52"/>
              <a:gd name="T14" fmla="*/ 160517 w 115"/>
              <a:gd name="T15" fmla="*/ 66675 h 52"/>
              <a:gd name="T16" fmla="*/ 80258 w 115"/>
              <a:gd name="T17" fmla="*/ 76200 h 52"/>
              <a:gd name="T18" fmla="*/ 67586 w 115"/>
              <a:gd name="T19" fmla="*/ 60325 h 52"/>
              <a:gd name="T20" fmla="*/ 54914 w 115"/>
              <a:gd name="T21" fmla="*/ 80963 h 52"/>
              <a:gd name="T22" fmla="*/ 0 w 115"/>
              <a:gd name="T23" fmla="*/ 47625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52"/>
              <a:gd name="T38" fmla="*/ 115 w 115"/>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52">
                <a:moveTo>
                  <a:pt x="0" y="30"/>
                </a:moveTo>
                <a:lnTo>
                  <a:pt x="24" y="3"/>
                </a:lnTo>
                <a:lnTo>
                  <a:pt x="39" y="0"/>
                </a:lnTo>
                <a:lnTo>
                  <a:pt x="66" y="21"/>
                </a:lnTo>
                <a:lnTo>
                  <a:pt x="69" y="6"/>
                </a:lnTo>
                <a:lnTo>
                  <a:pt x="99" y="18"/>
                </a:lnTo>
                <a:lnTo>
                  <a:pt x="93" y="36"/>
                </a:lnTo>
                <a:lnTo>
                  <a:pt x="114" y="42"/>
                </a:lnTo>
                <a:lnTo>
                  <a:pt x="57" y="48"/>
                </a:lnTo>
                <a:lnTo>
                  <a:pt x="48" y="38"/>
                </a:lnTo>
                <a:lnTo>
                  <a:pt x="39" y="51"/>
                </a:lnTo>
                <a:lnTo>
                  <a:pt x="0" y="3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85" name="Freeform 253"/>
          <p:cNvSpPr>
            <a:spLocks/>
          </p:cNvSpPr>
          <p:nvPr/>
        </p:nvSpPr>
        <p:spPr bwMode="auto">
          <a:xfrm>
            <a:off x="7588250" y="1681163"/>
            <a:ext cx="93663" cy="47625"/>
          </a:xfrm>
          <a:custGeom>
            <a:avLst/>
            <a:gdLst>
              <a:gd name="T0" fmla="*/ 0 w 67"/>
              <a:gd name="T1" fmla="*/ 0 h 30"/>
              <a:gd name="T2" fmla="*/ 30755 w 67"/>
              <a:gd name="T3" fmla="*/ 15875 h 30"/>
              <a:gd name="T4" fmla="*/ 19571 w 67"/>
              <a:gd name="T5" fmla="*/ 31750 h 30"/>
              <a:gd name="T6" fmla="*/ 39143 w 67"/>
              <a:gd name="T7" fmla="*/ 46038 h 30"/>
              <a:gd name="T8" fmla="*/ 64306 w 67"/>
              <a:gd name="T9" fmla="*/ 46038 h 30"/>
              <a:gd name="T10" fmla="*/ 92265 w 67"/>
              <a:gd name="T11" fmla="*/ 26988 h 30"/>
              <a:gd name="T12" fmla="*/ 0 w 67"/>
              <a:gd name="T13" fmla="*/ 0 h 30"/>
              <a:gd name="T14" fmla="*/ 0 60000 65536"/>
              <a:gd name="T15" fmla="*/ 0 60000 65536"/>
              <a:gd name="T16" fmla="*/ 0 60000 65536"/>
              <a:gd name="T17" fmla="*/ 0 60000 65536"/>
              <a:gd name="T18" fmla="*/ 0 60000 65536"/>
              <a:gd name="T19" fmla="*/ 0 60000 65536"/>
              <a:gd name="T20" fmla="*/ 0 60000 65536"/>
              <a:gd name="T21" fmla="*/ 0 w 67"/>
              <a:gd name="T22" fmla="*/ 0 h 30"/>
              <a:gd name="T23" fmla="*/ 67 w 6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0">
                <a:moveTo>
                  <a:pt x="0" y="0"/>
                </a:moveTo>
                <a:lnTo>
                  <a:pt x="22" y="10"/>
                </a:lnTo>
                <a:lnTo>
                  <a:pt x="14" y="20"/>
                </a:lnTo>
                <a:lnTo>
                  <a:pt x="28" y="29"/>
                </a:lnTo>
                <a:lnTo>
                  <a:pt x="46" y="29"/>
                </a:lnTo>
                <a:lnTo>
                  <a:pt x="66" y="17"/>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86" name="Freeform 254"/>
          <p:cNvSpPr>
            <a:spLocks/>
          </p:cNvSpPr>
          <p:nvPr/>
        </p:nvSpPr>
        <p:spPr bwMode="auto">
          <a:xfrm>
            <a:off x="7588250" y="1681163"/>
            <a:ext cx="101600" cy="57150"/>
          </a:xfrm>
          <a:custGeom>
            <a:avLst/>
            <a:gdLst>
              <a:gd name="T0" fmla="*/ 0 w 73"/>
              <a:gd name="T1" fmla="*/ 0 h 36"/>
              <a:gd name="T2" fmla="*/ 33403 w 73"/>
              <a:gd name="T3" fmla="*/ 19050 h 36"/>
              <a:gd name="T4" fmla="*/ 20877 w 73"/>
              <a:gd name="T5" fmla="*/ 38100 h 36"/>
              <a:gd name="T6" fmla="*/ 41753 w 73"/>
              <a:gd name="T7" fmla="*/ 55563 h 36"/>
              <a:gd name="T8" fmla="*/ 69589 w 73"/>
              <a:gd name="T9" fmla="*/ 55563 h 36"/>
              <a:gd name="T10" fmla="*/ 100208 w 73"/>
              <a:gd name="T11" fmla="*/ 33337 h 36"/>
              <a:gd name="T12" fmla="*/ 0 w 73"/>
              <a:gd name="T13" fmla="*/ 0 h 36"/>
              <a:gd name="T14" fmla="*/ 0 60000 65536"/>
              <a:gd name="T15" fmla="*/ 0 60000 65536"/>
              <a:gd name="T16" fmla="*/ 0 60000 65536"/>
              <a:gd name="T17" fmla="*/ 0 60000 65536"/>
              <a:gd name="T18" fmla="*/ 0 60000 65536"/>
              <a:gd name="T19" fmla="*/ 0 60000 65536"/>
              <a:gd name="T20" fmla="*/ 0 60000 65536"/>
              <a:gd name="T21" fmla="*/ 0 w 73"/>
              <a:gd name="T22" fmla="*/ 0 h 36"/>
              <a:gd name="T23" fmla="*/ 73 w 7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36">
                <a:moveTo>
                  <a:pt x="0" y="0"/>
                </a:moveTo>
                <a:lnTo>
                  <a:pt x="24" y="12"/>
                </a:lnTo>
                <a:lnTo>
                  <a:pt x="15" y="24"/>
                </a:lnTo>
                <a:lnTo>
                  <a:pt x="30" y="35"/>
                </a:lnTo>
                <a:lnTo>
                  <a:pt x="50" y="35"/>
                </a:lnTo>
                <a:lnTo>
                  <a:pt x="72" y="21"/>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87" name="Freeform 255"/>
          <p:cNvSpPr>
            <a:spLocks/>
          </p:cNvSpPr>
          <p:nvPr/>
        </p:nvSpPr>
        <p:spPr bwMode="auto">
          <a:xfrm>
            <a:off x="7588250" y="2643188"/>
            <a:ext cx="63500" cy="280987"/>
          </a:xfrm>
          <a:custGeom>
            <a:avLst/>
            <a:gdLst>
              <a:gd name="T0" fmla="*/ 0 w 45"/>
              <a:gd name="T1" fmla="*/ 68262 h 177"/>
              <a:gd name="T2" fmla="*/ 11289 w 45"/>
              <a:gd name="T3" fmla="*/ 106362 h 177"/>
              <a:gd name="T4" fmla="*/ 11289 w 45"/>
              <a:gd name="T5" fmla="*/ 279400 h 177"/>
              <a:gd name="T6" fmla="*/ 22578 w 45"/>
              <a:gd name="T7" fmla="*/ 255587 h 177"/>
              <a:gd name="T8" fmla="*/ 40922 w 45"/>
              <a:gd name="T9" fmla="*/ 274637 h 177"/>
              <a:gd name="T10" fmla="*/ 22578 w 45"/>
              <a:gd name="T11" fmla="*/ 223837 h 177"/>
              <a:gd name="T12" fmla="*/ 33867 w 45"/>
              <a:gd name="T13" fmla="*/ 177800 h 177"/>
              <a:gd name="T14" fmla="*/ 62089 w 45"/>
              <a:gd name="T15" fmla="*/ 192087 h 177"/>
              <a:gd name="T16" fmla="*/ 33867 w 45"/>
              <a:gd name="T17" fmla="*/ 96837 h 177"/>
              <a:gd name="T18" fmla="*/ 22578 w 45"/>
              <a:gd name="T19" fmla="*/ 0 h 177"/>
              <a:gd name="T20" fmla="*/ 0 w 45"/>
              <a:gd name="T21" fmla="*/ 68262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77"/>
              <a:gd name="T35" fmla="*/ 45 w 45"/>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77">
                <a:moveTo>
                  <a:pt x="0" y="43"/>
                </a:moveTo>
                <a:lnTo>
                  <a:pt x="8" y="67"/>
                </a:lnTo>
                <a:lnTo>
                  <a:pt x="8" y="176"/>
                </a:lnTo>
                <a:lnTo>
                  <a:pt x="16" y="161"/>
                </a:lnTo>
                <a:lnTo>
                  <a:pt x="29" y="173"/>
                </a:lnTo>
                <a:lnTo>
                  <a:pt x="16" y="141"/>
                </a:lnTo>
                <a:lnTo>
                  <a:pt x="24" y="112"/>
                </a:lnTo>
                <a:lnTo>
                  <a:pt x="44" y="121"/>
                </a:lnTo>
                <a:lnTo>
                  <a:pt x="24" y="61"/>
                </a:lnTo>
                <a:lnTo>
                  <a:pt x="16" y="0"/>
                </a:lnTo>
                <a:lnTo>
                  <a:pt x="0" y="4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88" name="Freeform 256"/>
          <p:cNvSpPr>
            <a:spLocks/>
          </p:cNvSpPr>
          <p:nvPr/>
        </p:nvSpPr>
        <p:spPr bwMode="auto">
          <a:xfrm>
            <a:off x="7588250" y="2643188"/>
            <a:ext cx="71438" cy="290512"/>
          </a:xfrm>
          <a:custGeom>
            <a:avLst/>
            <a:gdLst>
              <a:gd name="T0" fmla="*/ 0 w 51"/>
              <a:gd name="T1" fmla="*/ 69850 h 183"/>
              <a:gd name="T2" fmla="*/ 12607 w 51"/>
              <a:gd name="T3" fmla="*/ 109537 h 183"/>
              <a:gd name="T4" fmla="*/ 12607 w 51"/>
              <a:gd name="T5" fmla="*/ 288925 h 183"/>
              <a:gd name="T6" fmla="*/ 25213 w 51"/>
              <a:gd name="T7" fmla="*/ 265112 h 183"/>
              <a:gd name="T8" fmla="*/ 46225 w 51"/>
              <a:gd name="T9" fmla="*/ 284162 h 183"/>
              <a:gd name="T10" fmla="*/ 25213 w 51"/>
              <a:gd name="T11" fmla="*/ 231775 h 183"/>
              <a:gd name="T12" fmla="*/ 37820 w 51"/>
              <a:gd name="T13" fmla="*/ 184150 h 183"/>
              <a:gd name="T14" fmla="*/ 70037 w 51"/>
              <a:gd name="T15" fmla="*/ 198437 h 183"/>
              <a:gd name="T16" fmla="*/ 37820 w 51"/>
              <a:gd name="T17" fmla="*/ 100012 h 183"/>
              <a:gd name="T18" fmla="*/ 25213 w 51"/>
              <a:gd name="T19" fmla="*/ 0 h 183"/>
              <a:gd name="T20" fmla="*/ 0 w 51"/>
              <a:gd name="T21" fmla="*/ 69850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83"/>
              <a:gd name="T35" fmla="*/ 51 w 51"/>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83">
                <a:moveTo>
                  <a:pt x="0" y="44"/>
                </a:moveTo>
                <a:lnTo>
                  <a:pt x="9" y="69"/>
                </a:lnTo>
                <a:lnTo>
                  <a:pt x="9" y="182"/>
                </a:lnTo>
                <a:lnTo>
                  <a:pt x="18" y="167"/>
                </a:lnTo>
                <a:lnTo>
                  <a:pt x="33" y="179"/>
                </a:lnTo>
                <a:lnTo>
                  <a:pt x="18" y="146"/>
                </a:lnTo>
                <a:lnTo>
                  <a:pt x="27" y="116"/>
                </a:lnTo>
                <a:lnTo>
                  <a:pt x="50" y="125"/>
                </a:lnTo>
                <a:lnTo>
                  <a:pt x="27" y="63"/>
                </a:lnTo>
                <a:lnTo>
                  <a:pt x="18" y="0"/>
                </a:lnTo>
                <a:lnTo>
                  <a:pt x="0" y="4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89" name="Freeform 257"/>
          <p:cNvSpPr>
            <a:spLocks/>
          </p:cNvSpPr>
          <p:nvPr/>
        </p:nvSpPr>
        <p:spPr bwMode="auto">
          <a:xfrm>
            <a:off x="7705725" y="1714500"/>
            <a:ext cx="101600" cy="30163"/>
          </a:xfrm>
          <a:custGeom>
            <a:avLst/>
            <a:gdLst>
              <a:gd name="T0" fmla="*/ 0 w 72"/>
              <a:gd name="T1" fmla="*/ 0 h 19"/>
              <a:gd name="T2" fmla="*/ 14111 w 72"/>
              <a:gd name="T3" fmla="*/ 17463 h 19"/>
              <a:gd name="T4" fmla="*/ 60678 w 72"/>
              <a:gd name="T5" fmla="*/ 28575 h 19"/>
              <a:gd name="T6" fmla="*/ 100189 w 72"/>
              <a:gd name="T7" fmla="*/ 22225 h 19"/>
              <a:gd name="T8" fmla="*/ 0 w 72"/>
              <a:gd name="T9" fmla="*/ 0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0"/>
                </a:moveTo>
                <a:lnTo>
                  <a:pt x="10" y="11"/>
                </a:lnTo>
                <a:lnTo>
                  <a:pt x="43" y="18"/>
                </a:lnTo>
                <a:lnTo>
                  <a:pt x="71" y="14"/>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90" name="Freeform 258"/>
          <p:cNvSpPr>
            <a:spLocks/>
          </p:cNvSpPr>
          <p:nvPr/>
        </p:nvSpPr>
        <p:spPr bwMode="auto">
          <a:xfrm>
            <a:off x="7705725" y="1714500"/>
            <a:ext cx="111125" cy="39688"/>
          </a:xfrm>
          <a:custGeom>
            <a:avLst/>
            <a:gdLst>
              <a:gd name="T0" fmla="*/ 0 w 78"/>
              <a:gd name="T1" fmla="*/ 0 h 25"/>
              <a:gd name="T2" fmla="*/ 15671 w 78"/>
              <a:gd name="T3" fmla="*/ 22225 h 25"/>
              <a:gd name="T4" fmla="*/ 66960 w 78"/>
              <a:gd name="T5" fmla="*/ 38100 h 25"/>
              <a:gd name="T6" fmla="*/ 109700 w 78"/>
              <a:gd name="T7" fmla="*/ 28575 h 25"/>
              <a:gd name="T8" fmla="*/ 0 w 78"/>
              <a:gd name="T9" fmla="*/ 0 h 25"/>
              <a:gd name="T10" fmla="*/ 0 60000 65536"/>
              <a:gd name="T11" fmla="*/ 0 60000 65536"/>
              <a:gd name="T12" fmla="*/ 0 60000 65536"/>
              <a:gd name="T13" fmla="*/ 0 60000 65536"/>
              <a:gd name="T14" fmla="*/ 0 60000 65536"/>
              <a:gd name="T15" fmla="*/ 0 w 78"/>
              <a:gd name="T16" fmla="*/ 0 h 25"/>
              <a:gd name="T17" fmla="*/ 78 w 78"/>
              <a:gd name="T18" fmla="*/ 25 h 25"/>
            </a:gdLst>
            <a:ahLst/>
            <a:cxnLst>
              <a:cxn ang="T10">
                <a:pos x="T0" y="T1"/>
              </a:cxn>
              <a:cxn ang="T11">
                <a:pos x="T2" y="T3"/>
              </a:cxn>
              <a:cxn ang="T12">
                <a:pos x="T4" y="T5"/>
              </a:cxn>
              <a:cxn ang="T13">
                <a:pos x="T6" y="T7"/>
              </a:cxn>
              <a:cxn ang="T14">
                <a:pos x="T8" y="T9"/>
              </a:cxn>
            </a:cxnLst>
            <a:rect l="T15" t="T16" r="T17" b="T18"/>
            <a:pathLst>
              <a:path w="78" h="25">
                <a:moveTo>
                  <a:pt x="0" y="0"/>
                </a:moveTo>
                <a:lnTo>
                  <a:pt x="11" y="14"/>
                </a:lnTo>
                <a:lnTo>
                  <a:pt x="47" y="24"/>
                </a:lnTo>
                <a:lnTo>
                  <a:pt x="77" y="18"/>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91" name="Freeform 259"/>
          <p:cNvSpPr>
            <a:spLocks/>
          </p:cNvSpPr>
          <p:nvPr/>
        </p:nvSpPr>
        <p:spPr bwMode="auto">
          <a:xfrm>
            <a:off x="3841750" y="3490913"/>
            <a:ext cx="190500" cy="182562"/>
          </a:xfrm>
          <a:custGeom>
            <a:avLst/>
            <a:gdLst>
              <a:gd name="T0" fmla="*/ 0 w 136"/>
              <a:gd name="T1" fmla="*/ 180975 h 115"/>
              <a:gd name="T2" fmla="*/ 88246 w 136"/>
              <a:gd name="T3" fmla="*/ 0 h 115"/>
              <a:gd name="T4" fmla="*/ 189099 w 136"/>
              <a:gd name="T5" fmla="*/ 0 h 115"/>
              <a:gd name="T6" fmla="*/ 189099 w 136"/>
              <a:gd name="T7" fmla="*/ 14287 h 115"/>
              <a:gd name="T8" fmla="*/ 189099 w 136"/>
              <a:gd name="T9" fmla="*/ 49212 h 115"/>
              <a:gd name="T10" fmla="*/ 116261 w 136"/>
              <a:gd name="T11" fmla="*/ 49212 h 115"/>
              <a:gd name="T12" fmla="*/ 116261 w 136"/>
              <a:gd name="T13" fmla="*/ 117475 h 115"/>
              <a:gd name="T14" fmla="*/ 88246 w 136"/>
              <a:gd name="T15" fmla="*/ 131762 h 115"/>
              <a:gd name="T16" fmla="*/ 88246 w 136"/>
              <a:gd name="T17" fmla="*/ 166687 h 115"/>
              <a:gd name="T18" fmla="*/ 0 w 136"/>
              <a:gd name="T19" fmla="*/ 180975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15"/>
              <a:gd name="T32" fmla="*/ 136 w 136"/>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15">
                <a:moveTo>
                  <a:pt x="0" y="114"/>
                </a:moveTo>
                <a:lnTo>
                  <a:pt x="63" y="0"/>
                </a:lnTo>
                <a:lnTo>
                  <a:pt x="135" y="0"/>
                </a:lnTo>
                <a:lnTo>
                  <a:pt x="135" y="9"/>
                </a:lnTo>
                <a:lnTo>
                  <a:pt x="135" y="31"/>
                </a:lnTo>
                <a:lnTo>
                  <a:pt x="83" y="31"/>
                </a:lnTo>
                <a:lnTo>
                  <a:pt x="83" y="74"/>
                </a:lnTo>
                <a:lnTo>
                  <a:pt x="63" y="83"/>
                </a:lnTo>
                <a:lnTo>
                  <a:pt x="63" y="105"/>
                </a:lnTo>
                <a:lnTo>
                  <a:pt x="0" y="11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92" name="Freeform 260"/>
          <p:cNvSpPr>
            <a:spLocks/>
          </p:cNvSpPr>
          <p:nvPr/>
        </p:nvSpPr>
        <p:spPr bwMode="auto">
          <a:xfrm>
            <a:off x="3841750" y="3490913"/>
            <a:ext cx="200025" cy="192087"/>
          </a:xfrm>
          <a:custGeom>
            <a:avLst/>
            <a:gdLst>
              <a:gd name="T0" fmla="*/ 0 w 142"/>
              <a:gd name="T1" fmla="*/ 190500 h 121"/>
              <a:gd name="T2" fmla="*/ 92969 w 142"/>
              <a:gd name="T3" fmla="*/ 0 h 121"/>
              <a:gd name="T4" fmla="*/ 198616 w 142"/>
              <a:gd name="T5" fmla="*/ 0 h 121"/>
              <a:gd name="T6" fmla="*/ 198616 w 142"/>
              <a:gd name="T7" fmla="*/ 14287 h 121"/>
              <a:gd name="T8" fmla="*/ 198616 w 142"/>
              <a:gd name="T9" fmla="*/ 52387 h 121"/>
              <a:gd name="T10" fmla="*/ 122551 w 142"/>
              <a:gd name="T11" fmla="*/ 52387 h 121"/>
              <a:gd name="T12" fmla="*/ 122551 w 142"/>
              <a:gd name="T13" fmla="*/ 123825 h 121"/>
              <a:gd name="T14" fmla="*/ 92969 w 142"/>
              <a:gd name="T15" fmla="*/ 138112 h 121"/>
              <a:gd name="T16" fmla="*/ 92969 w 142"/>
              <a:gd name="T17" fmla="*/ 176212 h 121"/>
              <a:gd name="T18" fmla="*/ 0 w 142"/>
              <a:gd name="T19" fmla="*/ 19050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21"/>
              <a:gd name="T32" fmla="*/ 142 w 142"/>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21">
                <a:moveTo>
                  <a:pt x="0" y="120"/>
                </a:moveTo>
                <a:lnTo>
                  <a:pt x="66" y="0"/>
                </a:lnTo>
                <a:lnTo>
                  <a:pt x="141" y="0"/>
                </a:lnTo>
                <a:lnTo>
                  <a:pt x="141" y="9"/>
                </a:lnTo>
                <a:lnTo>
                  <a:pt x="141" y="33"/>
                </a:lnTo>
                <a:lnTo>
                  <a:pt x="87" y="33"/>
                </a:lnTo>
                <a:lnTo>
                  <a:pt x="87" y="78"/>
                </a:lnTo>
                <a:lnTo>
                  <a:pt x="66" y="87"/>
                </a:lnTo>
                <a:lnTo>
                  <a:pt x="66" y="111"/>
                </a:lnTo>
                <a:lnTo>
                  <a:pt x="0" y="12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93" name="Freeform 261"/>
          <p:cNvSpPr>
            <a:spLocks/>
          </p:cNvSpPr>
          <p:nvPr/>
        </p:nvSpPr>
        <p:spPr bwMode="auto">
          <a:xfrm>
            <a:off x="4759325" y="3624263"/>
            <a:ext cx="385763" cy="517525"/>
          </a:xfrm>
          <a:custGeom>
            <a:avLst/>
            <a:gdLst>
              <a:gd name="T0" fmla="*/ 0 w 273"/>
              <a:gd name="T1" fmla="*/ 274637 h 326"/>
              <a:gd name="T2" fmla="*/ 21196 w 273"/>
              <a:gd name="T3" fmla="*/ 320675 h 326"/>
              <a:gd name="T4" fmla="*/ 36739 w 273"/>
              <a:gd name="T5" fmla="*/ 377825 h 326"/>
              <a:gd name="T6" fmla="*/ 79131 w 273"/>
              <a:gd name="T7" fmla="*/ 404812 h 326"/>
              <a:gd name="T8" fmla="*/ 128588 w 273"/>
              <a:gd name="T9" fmla="*/ 477838 h 326"/>
              <a:gd name="T10" fmla="*/ 211958 w 273"/>
              <a:gd name="T11" fmla="*/ 515938 h 326"/>
              <a:gd name="T12" fmla="*/ 281197 w 273"/>
              <a:gd name="T13" fmla="*/ 506413 h 326"/>
              <a:gd name="T14" fmla="*/ 326415 w 273"/>
              <a:gd name="T15" fmla="*/ 492125 h 326"/>
              <a:gd name="T16" fmla="*/ 296741 w 273"/>
              <a:gd name="T17" fmla="*/ 438150 h 326"/>
              <a:gd name="T18" fmla="*/ 252936 w 273"/>
              <a:gd name="T19" fmla="*/ 407988 h 326"/>
              <a:gd name="T20" fmla="*/ 285436 w 273"/>
              <a:gd name="T21" fmla="*/ 385762 h 326"/>
              <a:gd name="T22" fmla="*/ 285436 w 273"/>
              <a:gd name="T23" fmla="*/ 338137 h 326"/>
              <a:gd name="T24" fmla="*/ 330654 w 273"/>
              <a:gd name="T25" fmla="*/ 274637 h 326"/>
              <a:gd name="T26" fmla="*/ 351850 w 273"/>
              <a:gd name="T27" fmla="*/ 161925 h 326"/>
              <a:gd name="T28" fmla="*/ 384350 w 273"/>
              <a:gd name="T29" fmla="*/ 139700 h 326"/>
              <a:gd name="T30" fmla="*/ 354676 w 273"/>
              <a:gd name="T31" fmla="*/ 111125 h 326"/>
              <a:gd name="T32" fmla="*/ 347611 w 273"/>
              <a:gd name="T33" fmla="*/ 26988 h 326"/>
              <a:gd name="T34" fmla="*/ 313697 w 273"/>
              <a:gd name="T35" fmla="*/ 0 h 326"/>
              <a:gd name="T36" fmla="*/ 281197 w 273"/>
              <a:gd name="T37" fmla="*/ 33337 h 326"/>
              <a:gd name="T38" fmla="*/ 74892 w 273"/>
              <a:gd name="T39" fmla="*/ 26988 h 326"/>
              <a:gd name="T40" fmla="*/ 74892 w 273"/>
              <a:gd name="T41" fmla="*/ 79375 h 326"/>
              <a:gd name="T42" fmla="*/ 49457 w 273"/>
              <a:gd name="T43" fmla="*/ 82550 h 326"/>
              <a:gd name="T44" fmla="*/ 49457 w 273"/>
              <a:gd name="T45" fmla="*/ 96837 h 326"/>
              <a:gd name="T46" fmla="*/ 49457 w 273"/>
              <a:gd name="T47" fmla="*/ 200025 h 326"/>
              <a:gd name="T48" fmla="*/ 25435 w 273"/>
              <a:gd name="T49" fmla="*/ 200025 h 326"/>
              <a:gd name="T50" fmla="*/ 0 w 273"/>
              <a:gd name="T51" fmla="*/ 274637 h 3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3"/>
              <a:gd name="T79" fmla="*/ 0 h 326"/>
              <a:gd name="T80" fmla="*/ 273 w 273"/>
              <a:gd name="T81" fmla="*/ 326 h 3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3" h="326">
                <a:moveTo>
                  <a:pt x="0" y="173"/>
                </a:moveTo>
                <a:lnTo>
                  <a:pt x="15" y="202"/>
                </a:lnTo>
                <a:lnTo>
                  <a:pt x="26" y="238"/>
                </a:lnTo>
                <a:lnTo>
                  <a:pt x="56" y="255"/>
                </a:lnTo>
                <a:lnTo>
                  <a:pt x="91" y="301"/>
                </a:lnTo>
                <a:lnTo>
                  <a:pt x="150" y="325"/>
                </a:lnTo>
                <a:lnTo>
                  <a:pt x="199" y="319"/>
                </a:lnTo>
                <a:lnTo>
                  <a:pt x="231" y="310"/>
                </a:lnTo>
                <a:lnTo>
                  <a:pt x="210" y="276"/>
                </a:lnTo>
                <a:lnTo>
                  <a:pt x="179" y="257"/>
                </a:lnTo>
                <a:lnTo>
                  <a:pt x="202" y="243"/>
                </a:lnTo>
                <a:lnTo>
                  <a:pt x="202" y="213"/>
                </a:lnTo>
                <a:lnTo>
                  <a:pt x="234" y="173"/>
                </a:lnTo>
                <a:lnTo>
                  <a:pt x="249" y="102"/>
                </a:lnTo>
                <a:lnTo>
                  <a:pt x="272" y="88"/>
                </a:lnTo>
                <a:lnTo>
                  <a:pt x="251" y="70"/>
                </a:lnTo>
                <a:lnTo>
                  <a:pt x="246" y="17"/>
                </a:lnTo>
                <a:lnTo>
                  <a:pt x="222" y="0"/>
                </a:lnTo>
                <a:lnTo>
                  <a:pt x="199" y="21"/>
                </a:lnTo>
                <a:lnTo>
                  <a:pt x="53" y="17"/>
                </a:lnTo>
                <a:lnTo>
                  <a:pt x="53" y="50"/>
                </a:lnTo>
                <a:lnTo>
                  <a:pt x="35" y="52"/>
                </a:lnTo>
                <a:lnTo>
                  <a:pt x="35" y="61"/>
                </a:lnTo>
                <a:lnTo>
                  <a:pt x="35" y="126"/>
                </a:lnTo>
                <a:lnTo>
                  <a:pt x="18" y="126"/>
                </a:lnTo>
                <a:lnTo>
                  <a:pt x="0" y="17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94" name="Freeform 262"/>
          <p:cNvSpPr>
            <a:spLocks/>
          </p:cNvSpPr>
          <p:nvPr/>
        </p:nvSpPr>
        <p:spPr bwMode="auto">
          <a:xfrm>
            <a:off x="4759325" y="3624263"/>
            <a:ext cx="393700" cy="527050"/>
          </a:xfrm>
          <a:custGeom>
            <a:avLst/>
            <a:gdLst>
              <a:gd name="T0" fmla="*/ 0 w 279"/>
              <a:gd name="T1" fmla="*/ 279400 h 332"/>
              <a:gd name="T2" fmla="*/ 21167 w 279"/>
              <a:gd name="T3" fmla="*/ 327025 h 332"/>
              <a:gd name="T4" fmla="*/ 38100 w 279"/>
              <a:gd name="T5" fmla="*/ 384175 h 332"/>
              <a:gd name="T6" fmla="*/ 80433 w 279"/>
              <a:gd name="T7" fmla="*/ 412750 h 332"/>
              <a:gd name="T8" fmla="*/ 131233 w 279"/>
              <a:gd name="T9" fmla="*/ 487363 h 332"/>
              <a:gd name="T10" fmla="*/ 215900 w 279"/>
              <a:gd name="T11" fmla="*/ 525463 h 332"/>
              <a:gd name="T12" fmla="*/ 286456 w 279"/>
              <a:gd name="T13" fmla="*/ 515938 h 332"/>
              <a:gd name="T14" fmla="*/ 333022 w 279"/>
              <a:gd name="T15" fmla="*/ 501650 h 332"/>
              <a:gd name="T16" fmla="*/ 303389 w 279"/>
              <a:gd name="T17" fmla="*/ 446088 h 332"/>
              <a:gd name="T18" fmla="*/ 258233 w 279"/>
              <a:gd name="T19" fmla="*/ 415925 h 332"/>
              <a:gd name="T20" fmla="*/ 290689 w 279"/>
              <a:gd name="T21" fmla="*/ 392112 h 332"/>
              <a:gd name="T22" fmla="*/ 290689 w 279"/>
              <a:gd name="T23" fmla="*/ 344487 h 332"/>
              <a:gd name="T24" fmla="*/ 337255 w 279"/>
              <a:gd name="T25" fmla="*/ 279400 h 332"/>
              <a:gd name="T26" fmla="*/ 358422 w 279"/>
              <a:gd name="T27" fmla="*/ 165100 h 332"/>
              <a:gd name="T28" fmla="*/ 392289 w 279"/>
              <a:gd name="T29" fmla="*/ 142875 h 332"/>
              <a:gd name="T30" fmla="*/ 362656 w 279"/>
              <a:gd name="T31" fmla="*/ 112713 h 332"/>
              <a:gd name="T32" fmla="*/ 354189 w 279"/>
              <a:gd name="T33" fmla="*/ 26988 h 332"/>
              <a:gd name="T34" fmla="*/ 320322 w 279"/>
              <a:gd name="T35" fmla="*/ 0 h 332"/>
              <a:gd name="T36" fmla="*/ 286456 w 279"/>
              <a:gd name="T37" fmla="*/ 33337 h 332"/>
              <a:gd name="T38" fmla="*/ 76200 w 279"/>
              <a:gd name="T39" fmla="*/ 26988 h 332"/>
              <a:gd name="T40" fmla="*/ 76200 w 279"/>
              <a:gd name="T41" fmla="*/ 80962 h 332"/>
              <a:gd name="T42" fmla="*/ 50800 w 279"/>
              <a:gd name="T43" fmla="*/ 84137 h 332"/>
              <a:gd name="T44" fmla="*/ 50800 w 279"/>
              <a:gd name="T45" fmla="*/ 98425 h 332"/>
              <a:gd name="T46" fmla="*/ 50800 w 279"/>
              <a:gd name="T47" fmla="*/ 203200 h 332"/>
              <a:gd name="T48" fmla="*/ 25400 w 279"/>
              <a:gd name="T49" fmla="*/ 203200 h 332"/>
              <a:gd name="T50" fmla="*/ 0 w 279"/>
              <a:gd name="T51" fmla="*/ 279400 h 3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9"/>
              <a:gd name="T79" fmla="*/ 0 h 332"/>
              <a:gd name="T80" fmla="*/ 279 w 279"/>
              <a:gd name="T81" fmla="*/ 332 h 3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9" h="332">
                <a:moveTo>
                  <a:pt x="0" y="176"/>
                </a:moveTo>
                <a:lnTo>
                  <a:pt x="15" y="206"/>
                </a:lnTo>
                <a:lnTo>
                  <a:pt x="27" y="242"/>
                </a:lnTo>
                <a:lnTo>
                  <a:pt x="57" y="260"/>
                </a:lnTo>
                <a:lnTo>
                  <a:pt x="93" y="307"/>
                </a:lnTo>
                <a:lnTo>
                  <a:pt x="153" y="331"/>
                </a:lnTo>
                <a:lnTo>
                  <a:pt x="203" y="325"/>
                </a:lnTo>
                <a:lnTo>
                  <a:pt x="236" y="316"/>
                </a:lnTo>
                <a:lnTo>
                  <a:pt x="215" y="281"/>
                </a:lnTo>
                <a:lnTo>
                  <a:pt x="183" y="262"/>
                </a:lnTo>
                <a:lnTo>
                  <a:pt x="206" y="247"/>
                </a:lnTo>
                <a:lnTo>
                  <a:pt x="206" y="217"/>
                </a:lnTo>
                <a:lnTo>
                  <a:pt x="239" y="176"/>
                </a:lnTo>
                <a:lnTo>
                  <a:pt x="254" y="104"/>
                </a:lnTo>
                <a:lnTo>
                  <a:pt x="278" y="90"/>
                </a:lnTo>
                <a:lnTo>
                  <a:pt x="257" y="71"/>
                </a:lnTo>
                <a:lnTo>
                  <a:pt x="251" y="17"/>
                </a:lnTo>
                <a:lnTo>
                  <a:pt x="227" y="0"/>
                </a:lnTo>
                <a:lnTo>
                  <a:pt x="203" y="21"/>
                </a:lnTo>
                <a:lnTo>
                  <a:pt x="54" y="17"/>
                </a:lnTo>
                <a:lnTo>
                  <a:pt x="54" y="51"/>
                </a:lnTo>
                <a:lnTo>
                  <a:pt x="36" y="53"/>
                </a:lnTo>
                <a:lnTo>
                  <a:pt x="36" y="62"/>
                </a:lnTo>
                <a:lnTo>
                  <a:pt x="36" y="128"/>
                </a:lnTo>
                <a:lnTo>
                  <a:pt x="18" y="128"/>
                </a:lnTo>
                <a:lnTo>
                  <a:pt x="0" y="17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95" name="Freeform 263"/>
          <p:cNvSpPr>
            <a:spLocks/>
          </p:cNvSpPr>
          <p:nvPr/>
        </p:nvSpPr>
        <p:spPr bwMode="auto">
          <a:xfrm>
            <a:off x="2868613" y="4094163"/>
            <a:ext cx="88900" cy="95250"/>
          </a:xfrm>
          <a:custGeom>
            <a:avLst/>
            <a:gdLst>
              <a:gd name="T0" fmla="*/ 0 w 63"/>
              <a:gd name="T1" fmla="*/ 41275 h 60"/>
              <a:gd name="T2" fmla="*/ 25400 w 63"/>
              <a:gd name="T3" fmla="*/ 0 h 60"/>
              <a:gd name="T4" fmla="*/ 87489 w 63"/>
              <a:gd name="T5" fmla="*/ 3175 h 60"/>
              <a:gd name="T6" fmla="*/ 80433 w 63"/>
              <a:gd name="T7" fmla="*/ 85725 h 60"/>
              <a:gd name="T8" fmla="*/ 36689 w 63"/>
              <a:gd name="T9" fmla="*/ 93663 h 60"/>
              <a:gd name="T10" fmla="*/ 0 w 63"/>
              <a:gd name="T11" fmla="*/ 41275 h 60"/>
              <a:gd name="T12" fmla="*/ 0 60000 65536"/>
              <a:gd name="T13" fmla="*/ 0 60000 65536"/>
              <a:gd name="T14" fmla="*/ 0 60000 65536"/>
              <a:gd name="T15" fmla="*/ 0 60000 65536"/>
              <a:gd name="T16" fmla="*/ 0 60000 65536"/>
              <a:gd name="T17" fmla="*/ 0 60000 65536"/>
              <a:gd name="T18" fmla="*/ 0 w 63"/>
              <a:gd name="T19" fmla="*/ 0 h 60"/>
              <a:gd name="T20" fmla="*/ 63 w 63"/>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3" h="60">
                <a:moveTo>
                  <a:pt x="0" y="26"/>
                </a:moveTo>
                <a:lnTo>
                  <a:pt x="18" y="0"/>
                </a:lnTo>
                <a:lnTo>
                  <a:pt x="62" y="2"/>
                </a:lnTo>
                <a:lnTo>
                  <a:pt x="57" y="54"/>
                </a:lnTo>
                <a:lnTo>
                  <a:pt x="26" y="59"/>
                </a:lnTo>
                <a:lnTo>
                  <a:pt x="0" y="2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96" name="Freeform 264"/>
          <p:cNvSpPr>
            <a:spLocks/>
          </p:cNvSpPr>
          <p:nvPr/>
        </p:nvSpPr>
        <p:spPr bwMode="auto">
          <a:xfrm>
            <a:off x="2868613" y="4094163"/>
            <a:ext cx="96837" cy="104775"/>
          </a:xfrm>
          <a:custGeom>
            <a:avLst/>
            <a:gdLst>
              <a:gd name="T0" fmla="*/ 0 w 69"/>
              <a:gd name="T1" fmla="*/ 46037 h 66"/>
              <a:gd name="T2" fmla="*/ 28069 w 69"/>
              <a:gd name="T3" fmla="*/ 0 h 66"/>
              <a:gd name="T4" fmla="*/ 95434 w 69"/>
              <a:gd name="T5" fmla="*/ 3175 h 66"/>
              <a:gd name="T6" fmla="*/ 87013 w 69"/>
              <a:gd name="T7" fmla="*/ 93662 h 66"/>
              <a:gd name="T8" fmla="*/ 40700 w 69"/>
              <a:gd name="T9" fmla="*/ 103188 h 66"/>
              <a:gd name="T10" fmla="*/ 0 w 69"/>
              <a:gd name="T11" fmla="*/ 46037 h 66"/>
              <a:gd name="T12" fmla="*/ 0 60000 65536"/>
              <a:gd name="T13" fmla="*/ 0 60000 65536"/>
              <a:gd name="T14" fmla="*/ 0 60000 65536"/>
              <a:gd name="T15" fmla="*/ 0 60000 65536"/>
              <a:gd name="T16" fmla="*/ 0 60000 65536"/>
              <a:gd name="T17" fmla="*/ 0 60000 65536"/>
              <a:gd name="T18" fmla="*/ 0 w 69"/>
              <a:gd name="T19" fmla="*/ 0 h 66"/>
              <a:gd name="T20" fmla="*/ 69 w 6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9" h="66">
                <a:moveTo>
                  <a:pt x="0" y="29"/>
                </a:moveTo>
                <a:lnTo>
                  <a:pt x="20" y="0"/>
                </a:lnTo>
                <a:lnTo>
                  <a:pt x="68" y="2"/>
                </a:lnTo>
                <a:lnTo>
                  <a:pt x="62" y="59"/>
                </a:lnTo>
                <a:lnTo>
                  <a:pt x="29" y="65"/>
                </a:lnTo>
                <a:lnTo>
                  <a:pt x="0" y="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97" name="Freeform 265"/>
          <p:cNvSpPr>
            <a:spLocks/>
          </p:cNvSpPr>
          <p:nvPr/>
        </p:nvSpPr>
        <p:spPr bwMode="auto">
          <a:xfrm>
            <a:off x="4494213" y="1454150"/>
            <a:ext cx="246062" cy="195263"/>
          </a:xfrm>
          <a:custGeom>
            <a:avLst/>
            <a:gdLst>
              <a:gd name="T0" fmla="*/ 0 w 174"/>
              <a:gd name="T1" fmla="*/ 25400 h 123"/>
              <a:gd name="T2" fmla="*/ 4242 w 174"/>
              <a:gd name="T3" fmla="*/ 46038 h 123"/>
              <a:gd name="T4" fmla="*/ 32525 w 174"/>
              <a:gd name="T5" fmla="*/ 49213 h 123"/>
              <a:gd name="T6" fmla="*/ 24041 w 174"/>
              <a:gd name="T7" fmla="*/ 57150 h 123"/>
              <a:gd name="T8" fmla="*/ 41010 w 174"/>
              <a:gd name="T9" fmla="*/ 66675 h 123"/>
              <a:gd name="T10" fmla="*/ 12727 w 174"/>
              <a:gd name="T11" fmla="*/ 63500 h 123"/>
              <a:gd name="T12" fmla="*/ 57980 w 174"/>
              <a:gd name="T13" fmla="*/ 85725 h 123"/>
              <a:gd name="T14" fmla="*/ 41010 w 174"/>
              <a:gd name="T15" fmla="*/ 93663 h 123"/>
              <a:gd name="T16" fmla="*/ 53738 w 174"/>
              <a:gd name="T17" fmla="*/ 107950 h 123"/>
              <a:gd name="T18" fmla="*/ 93334 w 174"/>
              <a:gd name="T19" fmla="*/ 100013 h 123"/>
              <a:gd name="T20" fmla="*/ 90506 w 174"/>
              <a:gd name="T21" fmla="*/ 77788 h 123"/>
              <a:gd name="T22" fmla="*/ 110304 w 174"/>
              <a:gd name="T23" fmla="*/ 71438 h 123"/>
              <a:gd name="T24" fmla="*/ 113132 w 174"/>
              <a:gd name="T25" fmla="*/ 93663 h 123"/>
              <a:gd name="T26" fmla="*/ 134344 w 174"/>
              <a:gd name="T27" fmla="*/ 77788 h 123"/>
              <a:gd name="T28" fmla="*/ 131516 w 174"/>
              <a:gd name="T29" fmla="*/ 93663 h 123"/>
              <a:gd name="T30" fmla="*/ 154142 w 174"/>
              <a:gd name="T31" fmla="*/ 100013 h 123"/>
              <a:gd name="T32" fmla="*/ 65051 w 174"/>
              <a:gd name="T33" fmla="*/ 115888 h 123"/>
              <a:gd name="T34" fmla="*/ 73536 w 174"/>
              <a:gd name="T35" fmla="*/ 130175 h 123"/>
              <a:gd name="T36" fmla="*/ 140001 w 174"/>
              <a:gd name="T37" fmla="*/ 122238 h 123"/>
              <a:gd name="T38" fmla="*/ 98990 w 174"/>
              <a:gd name="T39" fmla="*/ 134938 h 123"/>
              <a:gd name="T40" fmla="*/ 118789 w 174"/>
              <a:gd name="T41" fmla="*/ 146050 h 123"/>
              <a:gd name="T42" fmla="*/ 73536 w 174"/>
              <a:gd name="T43" fmla="*/ 147638 h 123"/>
              <a:gd name="T44" fmla="*/ 147072 w 174"/>
              <a:gd name="T45" fmla="*/ 193675 h 123"/>
              <a:gd name="T46" fmla="*/ 186668 w 174"/>
              <a:gd name="T47" fmla="*/ 93663 h 123"/>
              <a:gd name="T48" fmla="*/ 244648 w 174"/>
              <a:gd name="T49" fmla="*/ 71438 h 123"/>
              <a:gd name="T50" fmla="*/ 183839 w 174"/>
              <a:gd name="T51" fmla="*/ 53975 h 123"/>
              <a:gd name="T52" fmla="*/ 175355 w 174"/>
              <a:gd name="T53" fmla="*/ 31750 h 123"/>
              <a:gd name="T54" fmla="*/ 159799 w 174"/>
              <a:gd name="T55" fmla="*/ 46038 h 123"/>
              <a:gd name="T56" fmla="*/ 166870 w 174"/>
              <a:gd name="T57" fmla="*/ 17463 h 123"/>
              <a:gd name="T58" fmla="*/ 127273 w 174"/>
              <a:gd name="T59" fmla="*/ 0 h 123"/>
              <a:gd name="T60" fmla="*/ 113132 w 174"/>
              <a:gd name="T61" fmla="*/ 17463 h 123"/>
              <a:gd name="T62" fmla="*/ 131516 w 174"/>
              <a:gd name="T63" fmla="*/ 66675 h 123"/>
              <a:gd name="T64" fmla="*/ 90506 w 174"/>
              <a:gd name="T65" fmla="*/ 12700 h 123"/>
              <a:gd name="T66" fmla="*/ 73536 w 174"/>
              <a:gd name="T67" fmla="*/ 31750 h 123"/>
              <a:gd name="T68" fmla="*/ 77778 w 174"/>
              <a:gd name="T69" fmla="*/ 49213 h 123"/>
              <a:gd name="T70" fmla="*/ 36768 w 174"/>
              <a:gd name="T71" fmla="*/ 31750 h 123"/>
              <a:gd name="T72" fmla="*/ 69293 w 174"/>
              <a:gd name="T73" fmla="*/ 12700 h 123"/>
              <a:gd name="T74" fmla="*/ 0 w 174"/>
              <a:gd name="T75" fmla="*/ 25400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4"/>
              <a:gd name="T115" fmla="*/ 0 h 123"/>
              <a:gd name="T116" fmla="*/ 174 w 174"/>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4" h="123">
                <a:moveTo>
                  <a:pt x="0" y="16"/>
                </a:moveTo>
                <a:lnTo>
                  <a:pt x="3" y="29"/>
                </a:lnTo>
                <a:lnTo>
                  <a:pt x="23" y="31"/>
                </a:lnTo>
                <a:lnTo>
                  <a:pt x="17" y="36"/>
                </a:lnTo>
                <a:lnTo>
                  <a:pt x="29" y="42"/>
                </a:lnTo>
                <a:lnTo>
                  <a:pt x="9" y="40"/>
                </a:lnTo>
                <a:lnTo>
                  <a:pt x="41" y="54"/>
                </a:lnTo>
                <a:lnTo>
                  <a:pt x="29" y="59"/>
                </a:lnTo>
                <a:lnTo>
                  <a:pt x="38" y="68"/>
                </a:lnTo>
                <a:lnTo>
                  <a:pt x="66" y="63"/>
                </a:lnTo>
                <a:lnTo>
                  <a:pt x="64" y="49"/>
                </a:lnTo>
                <a:lnTo>
                  <a:pt x="78" y="45"/>
                </a:lnTo>
                <a:lnTo>
                  <a:pt x="80" y="59"/>
                </a:lnTo>
                <a:lnTo>
                  <a:pt x="95" y="49"/>
                </a:lnTo>
                <a:lnTo>
                  <a:pt x="93" y="59"/>
                </a:lnTo>
                <a:lnTo>
                  <a:pt x="109" y="63"/>
                </a:lnTo>
                <a:lnTo>
                  <a:pt x="46" y="73"/>
                </a:lnTo>
                <a:lnTo>
                  <a:pt x="52" y="82"/>
                </a:lnTo>
                <a:lnTo>
                  <a:pt x="99" y="77"/>
                </a:lnTo>
                <a:lnTo>
                  <a:pt x="70" y="85"/>
                </a:lnTo>
                <a:lnTo>
                  <a:pt x="84" y="92"/>
                </a:lnTo>
                <a:lnTo>
                  <a:pt x="52" y="93"/>
                </a:lnTo>
                <a:lnTo>
                  <a:pt x="104" y="122"/>
                </a:lnTo>
                <a:lnTo>
                  <a:pt x="132" y="59"/>
                </a:lnTo>
                <a:lnTo>
                  <a:pt x="173" y="45"/>
                </a:lnTo>
                <a:lnTo>
                  <a:pt x="130" y="34"/>
                </a:lnTo>
                <a:lnTo>
                  <a:pt x="124" y="20"/>
                </a:lnTo>
                <a:lnTo>
                  <a:pt x="113" y="29"/>
                </a:lnTo>
                <a:lnTo>
                  <a:pt x="118" y="11"/>
                </a:lnTo>
                <a:lnTo>
                  <a:pt x="90" y="0"/>
                </a:lnTo>
                <a:lnTo>
                  <a:pt x="80" y="11"/>
                </a:lnTo>
                <a:lnTo>
                  <a:pt x="93" y="42"/>
                </a:lnTo>
                <a:lnTo>
                  <a:pt x="64" y="8"/>
                </a:lnTo>
                <a:lnTo>
                  <a:pt x="52" y="20"/>
                </a:lnTo>
                <a:lnTo>
                  <a:pt x="55" y="31"/>
                </a:lnTo>
                <a:lnTo>
                  <a:pt x="26" y="20"/>
                </a:lnTo>
                <a:lnTo>
                  <a:pt x="49" y="8"/>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498" name="Freeform 266"/>
          <p:cNvSpPr>
            <a:spLocks/>
          </p:cNvSpPr>
          <p:nvPr/>
        </p:nvSpPr>
        <p:spPr bwMode="auto">
          <a:xfrm>
            <a:off x="4494213" y="1454150"/>
            <a:ext cx="254000" cy="204788"/>
          </a:xfrm>
          <a:custGeom>
            <a:avLst/>
            <a:gdLst>
              <a:gd name="T0" fmla="*/ 0 w 180"/>
              <a:gd name="T1" fmla="*/ 26988 h 129"/>
              <a:gd name="T2" fmla="*/ 4233 w 180"/>
              <a:gd name="T3" fmla="*/ 47625 h 129"/>
              <a:gd name="T4" fmla="*/ 33867 w 180"/>
              <a:gd name="T5" fmla="*/ 50800 h 129"/>
              <a:gd name="T6" fmla="*/ 25400 w 180"/>
              <a:gd name="T7" fmla="*/ 60325 h 129"/>
              <a:gd name="T8" fmla="*/ 42333 w 180"/>
              <a:gd name="T9" fmla="*/ 69850 h 129"/>
              <a:gd name="T10" fmla="*/ 12700 w 180"/>
              <a:gd name="T11" fmla="*/ 66675 h 129"/>
              <a:gd name="T12" fmla="*/ 59267 w 180"/>
              <a:gd name="T13" fmla="*/ 90488 h 129"/>
              <a:gd name="T14" fmla="*/ 42333 w 180"/>
              <a:gd name="T15" fmla="*/ 98425 h 129"/>
              <a:gd name="T16" fmla="*/ 55033 w 180"/>
              <a:gd name="T17" fmla="*/ 112713 h 129"/>
              <a:gd name="T18" fmla="*/ 95956 w 180"/>
              <a:gd name="T19" fmla="*/ 104775 h 129"/>
              <a:gd name="T20" fmla="*/ 93133 w 180"/>
              <a:gd name="T21" fmla="*/ 80963 h 129"/>
              <a:gd name="T22" fmla="*/ 114300 w 180"/>
              <a:gd name="T23" fmla="*/ 74613 h 129"/>
              <a:gd name="T24" fmla="*/ 117122 w 180"/>
              <a:gd name="T25" fmla="*/ 98425 h 129"/>
              <a:gd name="T26" fmla="*/ 138289 w 180"/>
              <a:gd name="T27" fmla="*/ 80963 h 129"/>
              <a:gd name="T28" fmla="*/ 135467 w 180"/>
              <a:gd name="T29" fmla="*/ 98425 h 129"/>
              <a:gd name="T30" fmla="*/ 159456 w 180"/>
              <a:gd name="T31" fmla="*/ 104775 h 129"/>
              <a:gd name="T32" fmla="*/ 67733 w 180"/>
              <a:gd name="T33" fmla="*/ 122238 h 129"/>
              <a:gd name="T34" fmla="*/ 76200 w 180"/>
              <a:gd name="T35" fmla="*/ 136525 h 129"/>
              <a:gd name="T36" fmla="*/ 143933 w 180"/>
              <a:gd name="T37" fmla="*/ 128588 h 129"/>
              <a:gd name="T38" fmla="*/ 101600 w 180"/>
              <a:gd name="T39" fmla="*/ 141288 h 129"/>
              <a:gd name="T40" fmla="*/ 122767 w 180"/>
              <a:gd name="T41" fmla="*/ 152400 h 129"/>
              <a:gd name="T42" fmla="*/ 76200 w 180"/>
              <a:gd name="T43" fmla="*/ 155575 h 129"/>
              <a:gd name="T44" fmla="*/ 152400 w 180"/>
              <a:gd name="T45" fmla="*/ 203200 h 129"/>
              <a:gd name="T46" fmla="*/ 193322 w 180"/>
              <a:gd name="T47" fmla="*/ 98425 h 129"/>
              <a:gd name="T48" fmla="*/ 252589 w 180"/>
              <a:gd name="T49" fmla="*/ 74613 h 129"/>
              <a:gd name="T50" fmla="*/ 189089 w 180"/>
              <a:gd name="T51" fmla="*/ 57150 h 129"/>
              <a:gd name="T52" fmla="*/ 180622 w 180"/>
              <a:gd name="T53" fmla="*/ 33338 h 129"/>
              <a:gd name="T54" fmla="*/ 165100 w 180"/>
              <a:gd name="T55" fmla="*/ 47625 h 129"/>
              <a:gd name="T56" fmla="*/ 172156 w 180"/>
              <a:gd name="T57" fmla="*/ 19050 h 129"/>
              <a:gd name="T58" fmla="*/ 131233 w 180"/>
              <a:gd name="T59" fmla="*/ 0 h 129"/>
              <a:gd name="T60" fmla="*/ 117122 w 180"/>
              <a:gd name="T61" fmla="*/ 19050 h 129"/>
              <a:gd name="T62" fmla="*/ 135467 w 180"/>
              <a:gd name="T63" fmla="*/ 69850 h 129"/>
              <a:gd name="T64" fmla="*/ 93133 w 180"/>
              <a:gd name="T65" fmla="*/ 12700 h 129"/>
              <a:gd name="T66" fmla="*/ 76200 w 180"/>
              <a:gd name="T67" fmla="*/ 33338 h 129"/>
              <a:gd name="T68" fmla="*/ 80433 w 180"/>
              <a:gd name="T69" fmla="*/ 50800 h 129"/>
              <a:gd name="T70" fmla="*/ 38100 w 180"/>
              <a:gd name="T71" fmla="*/ 33338 h 129"/>
              <a:gd name="T72" fmla="*/ 71967 w 180"/>
              <a:gd name="T73" fmla="*/ 12700 h 129"/>
              <a:gd name="T74" fmla="*/ 0 w 180"/>
              <a:gd name="T75" fmla="*/ 26988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0"/>
              <a:gd name="T115" fmla="*/ 0 h 129"/>
              <a:gd name="T116" fmla="*/ 180 w 180"/>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0" h="129">
                <a:moveTo>
                  <a:pt x="0" y="17"/>
                </a:moveTo>
                <a:lnTo>
                  <a:pt x="3" y="30"/>
                </a:lnTo>
                <a:lnTo>
                  <a:pt x="24" y="32"/>
                </a:lnTo>
                <a:lnTo>
                  <a:pt x="18" y="38"/>
                </a:lnTo>
                <a:lnTo>
                  <a:pt x="30" y="44"/>
                </a:lnTo>
                <a:lnTo>
                  <a:pt x="9" y="42"/>
                </a:lnTo>
                <a:lnTo>
                  <a:pt x="42" y="57"/>
                </a:lnTo>
                <a:lnTo>
                  <a:pt x="30" y="62"/>
                </a:lnTo>
                <a:lnTo>
                  <a:pt x="39" y="71"/>
                </a:lnTo>
                <a:lnTo>
                  <a:pt x="68" y="66"/>
                </a:lnTo>
                <a:lnTo>
                  <a:pt x="66" y="51"/>
                </a:lnTo>
                <a:lnTo>
                  <a:pt x="81" y="47"/>
                </a:lnTo>
                <a:lnTo>
                  <a:pt x="83" y="62"/>
                </a:lnTo>
                <a:lnTo>
                  <a:pt x="98" y="51"/>
                </a:lnTo>
                <a:lnTo>
                  <a:pt x="96" y="62"/>
                </a:lnTo>
                <a:lnTo>
                  <a:pt x="113" y="66"/>
                </a:lnTo>
                <a:lnTo>
                  <a:pt x="48" y="77"/>
                </a:lnTo>
                <a:lnTo>
                  <a:pt x="54" y="86"/>
                </a:lnTo>
                <a:lnTo>
                  <a:pt x="102" y="81"/>
                </a:lnTo>
                <a:lnTo>
                  <a:pt x="72" y="89"/>
                </a:lnTo>
                <a:lnTo>
                  <a:pt x="87" y="96"/>
                </a:lnTo>
                <a:lnTo>
                  <a:pt x="54" y="98"/>
                </a:lnTo>
                <a:lnTo>
                  <a:pt x="108" y="128"/>
                </a:lnTo>
                <a:lnTo>
                  <a:pt x="137" y="62"/>
                </a:lnTo>
                <a:lnTo>
                  <a:pt x="179" y="47"/>
                </a:lnTo>
                <a:lnTo>
                  <a:pt x="134" y="36"/>
                </a:lnTo>
                <a:lnTo>
                  <a:pt x="128" y="21"/>
                </a:lnTo>
                <a:lnTo>
                  <a:pt x="117" y="30"/>
                </a:lnTo>
                <a:lnTo>
                  <a:pt x="122" y="12"/>
                </a:lnTo>
                <a:lnTo>
                  <a:pt x="93" y="0"/>
                </a:lnTo>
                <a:lnTo>
                  <a:pt x="83" y="12"/>
                </a:lnTo>
                <a:lnTo>
                  <a:pt x="96" y="44"/>
                </a:lnTo>
                <a:lnTo>
                  <a:pt x="66" y="8"/>
                </a:lnTo>
                <a:lnTo>
                  <a:pt x="54" y="21"/>
                </a:lnTo>
                <a:lnTo>
                  <a:pt x="57" y="32"/>
                </a:lnTo>
                <a:lnTo>
                  <a:pt x="27" y="21"/>
                </a:lnTo>
                <a:lnTo>
                  <a:pt x="51" y="8"/>
                </a:lnTo>
                <a:lnTo>
                  <a:pt x="0" y="1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499" name="Freeform 267"/>
          <p:cNvSpPr>
            <a:spLocks/>
          </p:cNvSpPr>
          <p:nvPr/>
        </p:nvSpPr>
        <p:spPr bwMode="auto">
          <a:xfrm>
            <a:off x="4659313" y="1430338"/>
            <a:ext cx="215900" cy="73025"/>
          </a:xfrm>
          <a:custGeom>
            <a:avLst/>
            <a:gdLst>
              <a:gd name="T0" fmla="*/ 0 w 153"/>
              <a:gd name="T1" fmla="*/ 17463 h 46"/>
              <a:gd name="T2" fmla="*/ 26811 w 153"/>
              <a:gd name="T3" fmla="*/ 25400 h 46"/>
              <a:gd name="T4" fmla="*/ 12700 w 153"/>
              <a:gd name="T5" fmla="*/ 30163 h 46"/>
              <a:gd name="T6" fmla="*/ 19756 w 153"/>
              <a:gd name="T7" fmla="*/ 38100 h 46"/>
              <a:gd name="T8" fmla="*/ 95956 w 153"/>
              <a:gd name="T9" fmla="*/ 31750 h 46"/>
              <a:gd name="T10" fmla="*/ 47978 w 153"/>
              <a:gd name="T11" fmla="*/ 50800 h 46"/>
              <a:gd name="T12" fmla="*/ 128411 w 153"/>
              <a:gd name="T13" fmla="*/ 71438 h 46"/>
              <a:gd name="T14" fmla="*/ 182033 w 153"/>
              <a:gd name="T15" fmla="*/ 58738 h 46"/>
              <a:gd name="T16" fmla="*/ 214489 w 153"/>
              <a:gd name="T17" fmla="*/ 30163 h 46"/>
              <a:gd name="T18" fmla="*/ 206022 w 153"/>
              <a:gd name="T19" fmla="*/ 17463 h 46"/>
              <a:gd name="T20" fmla="*/ 153811 w 153"/>
              <a:gd name="T21" fmla="*/ 17463 h 46"/>
              <a:gd name="T22" fmla="*/ 160867 w 153"/>
              <a:gd name="T23" fmla="*/ 7938 h 46"/>
              <a:gd name="T24" fmla="*/ 121356 w 153"/>
              <a:gd name="T25" fmla="*/ 20637 h 46"/>
              <a:gd name="T26" fmla="*/ 117122 w 153"/>
              <a:gd name="T27" fmla="*/ 0 h 46"/>
              <a:gd name="T28" fmla="*/ 108656 w 153"/>
              <a:gd name="T29" fmla="*/ 25400 h 46"/>
              <a:gd name="T30" fmla="*/ 47978 w 153"/>
              <a:gd name="T31" fmla="*/ 0 h 46"/>
              <a:gd name="T32" fmla="*/ 47978 w 153"/>
              <a:gd name="T33" fmla="*/ 17463 h 46"/>
              <a:gd name="T34" fmla="*/ 32456 w 153"/>
              <a:gd name="T35" fmla="*/ 7938 h 46"/>
              <a:gd name="T36" fmla="*/ 40922 w 153"/>
              <a:gd name="T37" fmla="*/ 25400 h 46"/>
              <a:gd name="T38" fmla="*/ 0 w 153"/>
              <a:gd name="T39" fmla="*/ 17463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46"/>
              <a:gd name="T62" fmla="*/ 153 w 15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46">
                <a:moveTo>
                  <a:pt x="0" y="11"/>
                </a:moveTo>
                <a:lnTo>
                  <a:pt x="19" y="16"/>
                </a:lnTo>
                <a:lnTo>
                  <a:pt x="9" y="19"/>
                </a:lnTo>
                <a:lnTo>
                  <a:pt x="14" y="24"/>
                </a:lnTo>
                <a:lnTo>
                  <a:pt x="68" y="20"/>
                </a:lnTo>
                <a:lnTo>
                  <a:pt x="34" y="32"/>
                </a:lnTo>
                <a:lnTo>
                  <a:pt x="91" y="45"/>
                </a:lnTo>
                <a:lnTo>
                  <a:pt x="129" y="37"/>
                </a:lnTo>
                <a:lnTo>
                  <a:pt x="152" y="19"/>
                </a:lnTo>
                <a:lnTo>
                  <a:pt x="146" y="11"/>
                </a:lnTo>
                <a:lnTo>
                  <a:pt x="109" y="11"/>
                </a:lnTo>
                <a:lnTo>
                  <a:pt x="114" y="5"/>
                </a:lnTo>
                <a:lnTo>
                  <a:pt x="86" y="13"/>
                </a:lnTo>
                <a:lnTo>
                  <a:pt x="83" y="0"/>
                </a:lnTo>
                <a:lnTo>
                  <a:pt x="77" y="16"/>
                </a:lnTo>
                <a:lnTo>
                  <a:pt x="34" y="0"/>
                </a:lnTo>
                <a:lnTo>
                  <a:pt x="34" y="11"/>
                </a:lnTo>
                <a:lnTo>
                  <a:pt x="23" y="5"/>
                </a:lnTo>
                <a:lnTo>
                  <a:pt x="29" y="16"/>
                </a:lnTo>
                <a:lnTo>
                  <a:pt x="0" y="1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00" name="Freeform 268"/>
          <p:cNvSpPr>
            <a:spLocks/>
          </p:cNvSpPr>
          <p:nvPr/>
        </p:nvSpPr>
        <p:spPr bwMode="auto">
          <a:xfrm>
            <a:off x="4659313" y="1430338"/>
            <a:ext cx="223837" cy="82550"/>
          </a:xfrm>
          <a:custGeom>
            <a:avLst/>
            <a:gdLst>
              <a:gd name="T0" fmla="*/ 0 w 159"/>
              <a:gd name="T1" fmla="*/ 19050 h 52"/>
              <a:gd name="T2" fmla="*/ 28156 w 159"/>
              <a:gd name="T3" fmla="*/ 28575 h 52"/>
              <a:gd name="T4" fmla="*/ 12670 w 159"/>
              <a:gd name="T5" fmla="*/ 33338 h 52"/>
              <a:gd name="T6" fmla="*/ 21117 w 159"/>
              <a:gd name="T7" fmla="*/ 42862 h 52"/>
              <a:gd name="T8" fmla="*/ 99952 w 159"/>
              <a:gd name="T9" fmla="*/ 36513 h 52"/>
              <a:gd name="T10" fmla="*/ 49272 w 159"/>
              <a:gd name="T11" fmla="*/ 57150 h 52"/>
              <a:gd name="T12" fmla="*/ 133739 w 159"/>
              <a:gd name="T13" fmla="*/ 80963 h 52"/>
              <a:gd name="T14" fmla="*/ 188643 w 159"/>
              <a:gd name="T15" fmla="*/ 66675 h 52"/>
              <a:gd name="T16" fmla="*/ 222429 w 159"/>
              <a:gd name="T17" fmla="*/ 33338 h 52"/>
              <a:gd name="T18" fmla="*/ 213983 w 159"/>
              <a:gd name="T19" fmla="*/ 19050 h 52"/>
              <a:gd name="T20" fmla="*/ 159079 w 159"/>
              <a:gd name="T21" fmla="*/ 19050 h 52"/>
              <a:gd name="T22" fmla="*/ 167526 w 159"/>
              <a:gd name="T23" fmla="*/ 9525 h 52"/>
              <a:gd name="T24" fmla="*/ 125292 w 159"/>
              <a:gd name="T25" fmla="*/ 23812 h 52"/>
              <a:gd name="T26" fmla="*/ 121069 w 159"/>
              <a:gd name="T27" fmla="*/ 0 h 52"/>
              <a:gd name="T28" fmla="*/ 112622 w 159"/>
              <a:gd name="T29" fmla="*/ 28575 h 52"/>
              <a:gd name="T30" fmla="*/ 49272 w 159"/>
              <a:gd name="T31" fmla="*/ 0 h 52"/>
              <a:gd name="T32" fmla="*/ 49272 w 159"/>
              <a:gd name="T33" fmla="*/ 19050 h 52"/>
              <a:gd name="T34" fmla="*/ 33787 w 159"/>
              <a:gd name="T35" fmla="*/ 9525 h 52"/>
              <a:gd name="T36" fmla="*/ 42233 w 159"/>
              <a:gd name="T37" fmla="*/ 28575 h 52"/>
              <a:gd name="T38" fmla="*/ 0 w 159"/>
              <a:gd name="T39" fmla="*/ 19050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9"/>
              <a:gd name="T61" fmla="*/ 0 h 52"/>
              <a:gd name="T62" fmla="*/ 159 w 159"/>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9" h="52">
                <a:moveTo>
                  <a:pt x="0" y="12"/>
                </a:moveTo>
                <a:lnTo>
                  <a:pt x="20" y="18"/>
                </a:lnTo>
                <a:lnTo>
                  <a:pt x="9" y="21"/>
                </a:lnTo>
                <a:lnTo>
                  <a:pt x="15" y="27"/>
                </a:lnTo>
                <a:lnTo>
                  <a:pt x="71" y="23"/>
                </a:lnTo>
                <a:lnTo>
                  <a:pt x="35" y="36"/>
                </a:lnTo>
                <a:lnTo>
                  <a:pt x="95" y="51"/>
                </a:lnTo>
                <a:lnTo>
                  <a:pt x="134" y="42"/>
                </a:lnTo>
                <a:lnTo>
                  <a:pt x="158" y="21"/>
                </a:lnTo>
                <a:lnTo>
                  <a:pt x="152" y="12"/>
                </a:lnTo>
                <a:lnTo>
                  <a:pt x="113" y="12"/>
                </a:lnTo>
                <a:lnTo>
                  <a:pt x="119" y="6"/>
                </a:lnTo>
                <a:lnTo>
                  <a:pt x="89" y="15"/>
                </a:lnTo>
                <a:lnTo>
                  <a:pt x="86" y="0"/>
                </a:lnTo>
                <a:lnTo>
                  <a:pt x="80" y="18"/>
                </a:lnTo>
                <a:lnTo>
                  <a:pt x="35" y="0"/>
                </a:lnTo>
                <a:lnTo>
                  <a:pt x="35" y="12"/>
                </a:lnTo>
                <a:lnTo>
                  <a:pt x="24" y="6"/>
                </a:lnTo>
                <a:lnTo>
                  <a:pt x="30" y="18"/>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01" name="Freeform 269"/>
          <p:cNvSpPr>
            <a:spLocks/>
          </p:cNvSpPr>
          <p:nvPr/>
        </p:nvSpPr>
        <p:spPr bwMode="auto">
          <a:xfrm>
            <a:off x="4735513" y="1562100"/>
            <a:ext cx="84137" cy="44450"/>
          </a:xfrm>
          <a:custGeom>
            <a:avLst/>
            <a:gdLst>
              <a:gd name="T0" fmla="*/ 0 w 60"/>
              <a:gd name="T1" fmla="*/ 36513 h 28"/>
              <a:gd name="T2" fmla="*/ 2805 w 60"/>
              <a:gd name="T3" fmla="*/ 17463 h 28"/>
              <a:gd name="T4" fmla="*/ 44873 w 60"/>
              <a:gd name="T5" fmla="*/ 0 h 28"/>
              <a:gd name="T6" fmla="*/ 47678 w 60"/>
              <a:gd name="T7" fmla="*/ 17463 h 28"/>
              <a:gd name="T8" fmla="*/ 82735 w 60"/>
              <a:gd name="T9" fmla="*/ 23812 h 28"/>
              <a:gd name="T10" fmla="*/ 36459 w 60"/>
              <a:gd name="T11" fmla="*/ 42863 h 28"/>
              <a:gd name="T12" fmla="*/ 44873 w 60"/>
              <a:gd name="T13" fmla="*/ 31750 h 28"/>
              <a:gd name="T14" fmla="*/ 0 w 60"/>
              <a:gd name="T15" fmla="*/ 36513 h 2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28"/>
              <a:gd name="T26" fmla="*/ 60 w 6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28">
                <a:moveTo>
                  <a:pt x="0" y="23"/>
                </a:moveTo>
                <a:lnTo>
                  <a:pt x="2" y="11"/>
                </a:lnTo>
                <a:lnTo>
                  <a:pt x="32" y="0"/>
                </a:lnTo>
                <a:lnTo>
                  <a:pt x="34" y="11"/>
                </a:lnTo>
                <a:lnTo>
                  <a:pt x="59" y="15"/>
                </a:lnTo>
                <a:lnTo>
                  <a:pt x="26" y="27"/>
                </a:lnTo>
                <a:lnTo>
                  <a:pt x="32" y="20"/>
                </a:lnTo>
                <a:lnTo>
                  <a:pt x="0" y="2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02" name="Freeform 270"/>
          <p:cNvSpPr>
            <a:spLocks/>
          </p:cNvSpPr>
          <p:nvPr/>
        </p:nvSpPr>
        <p:spPr bwMode="auto">
          <a:xfrm>
            <a:off x="4735513" y="1562100"/>
            <a:ext cx="93662" cy="53975"/>
          </a:xfrm>
          <a:custGeom>
            <a:avLst/>
            <a:gdLst>
              <a:gd name="T0" fmla="*/ 0 w 66"/>
              <a:gd name="T1" fmla="*/ 44450 h 34"/>
              <a:gd name="T2" fmla="*/ 2838 w 66"/>
              <a:gd name="T3" fmla="*/ 20637 h 34"/>
              <a:gd name="T4" fmla="*/ 49669 w 66"/>
              <a:gd name="T5" fmla="*/ 0 h 34"/>
              <a:gd name="T6" fmla="*/ 53927 w 66"/>
              <a:gd name="T7" fmla="*/ 20637 h 34"/>
              <a:gd name="T8" fmla="*/ 92243 w 66"/>
              <a:gd name="T9" fmla="*/ 28575 h 34"/>
              <a:gd name="T10" fmla="*/ 41155 w 66"/>
              <a:gd name="T11" fmla="*/ 52388 h 34"/>
              <a:gd name="T12" fmla="*/ 49669 w 66"/>
              <a:gd name="T13" fmla="*/ 38100 h 34"/>
              <a:gd name="T14" fmla="*/ 0 w 66"/>
              <a:gd name="T15" fmla="*/ 44450 h 34"/>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34"/>
              <a:gd name="T26" fmla="*/ 66 w 66"/>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34">
                <a:moveTo>
                  <a:pt x="0" y="28"/>
                </a:moveTo>
                <a:lnTo>
                  <a:pt x="2" y="13"/>
                </a:lnTo>
                <a:lnTo>
                  <a:pt x="35" y="0"/>
                </a:lnTo>
                <a:lnTo>
                  <a:pt x="38" y="13"/>
                </a:lnTo>
                <a:lnTo>
                  <a:pt x="65" y="18"/>
                </a:lnTo>
                <a:lnTo>
                  <a:pt x="29" y="33"/>
                </a:lnTo>
                <a:lnTo>
                  <a:pt x="35" y="24"/>
                </a:lnTo>
                <a:lnTo>
                  <a:pt x="0" y="2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03" name="Freeform 271"/>
          <p:cNvSpPr>
            <a:spLocks/>
          </p:cNvSpPr>
          <p:nvPr/>
        </p:nvSpPr>
        <p:spPr bwMode="auto">
          <a:xfrm>
            <a:off x="4970463" y="4946650"/>
            <a:ext cx="23812" cy="33338"/>
          </a:xfrm>
          <a:custGeom>
            <a:avLst/>
            <a:gdLst>
              <a:gd name="T0" fmla="*/ 0 w 17"/>
              <a:gd name="T1" fmla="*/ 17463 h 21"/>
              <a:gd name="T2" fmla="*/ 12606 w 17"/>
              <a:gd name="T3" fmla="*/ 31750 h 21"/>
              <a:gd name="T4" fmla="*/ 22411 w 17"/>
              <a:gd name="T5" fmla="*/ 22225 h 21"/>
              <a:gd name="T6" fmla="*/ 22411 w 17"/>
              <a:gd name="T7" fmla="*/ 0 h 21"/>
              <a:gd name="T8" fmla="*/ 0 w 17"/>
              <a:gd name="T9" fmla="*/ 17463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11"/>
                </a:moveTo>
                <a:lnTo>
                  <a:pt x="9" y="20"/>
                </a:lnTo>
                <a:lnTo>
                  <a:pt x="16" y="14"/>
                </a:lnTo>
                <a:lnTo>
                  <a:pt x="16" y="0"/>
                </a:lnTo>
                <a:lnTo>
                  <a:pt x="0" y="1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04" name="Freeform 272"/>
          <p:cNvSpPr>
            <a:spLocks/>
          </p:cNvSpPr>
          <p:nvPr/>
        </p:nvSpPr>
        <p:spPr bwMode="auto">
          <a:xfrm>
            <a:off x="4970463" y="4946650"/>
            <a:ext cx="26987" cy="42863"/>
          </a:xfrm>
          <a:custGeom>
            <a:avLst/>
            <a:gdLst>
              <a:gd name="T0" fmla="*/ 0 w 20"/>
              <a:gd name="T1" fmla="*/ 22225 h 27"/>
              <a:gd name="T2" fmla="*/ 16192 w 20"/>
              <a:gd name="T3" fmla="*/ 41275 h 27"/>
              <a:gd name="T4" fmla="*/ 25638 w 20"/>
              <a:gd name="T5" fmla="*/ 28575 h 27"/>
              <a:gd name="T6" fmla="*/ 25638 w 20"/>
              <a:gd name="T7" fmla="*/ 0 h 27"/>
              <a:gd name="T8" fmla="*/ 0 w 20"/>
              <a:gd name="T9" fmla="*/ 22225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0" y="14"/>
                </a:moveTo>
                <a:lnTo>
                  <a:pt x="12" y="26"/>
                </a:lnTo>
                <a:lnTo>
                  <a:pt x="19" y="18"/>
                </a:lnTo>
                <a:lnTo>
                  <a:pt x="19" y="0"/>
                </a:lnTo>
                <a:lnTo>
                  <a:pt x="0" y="1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05" name="Freeform 273"/>
          <p:cNvSpPr>
            <a:spLocks/>
          </p:cNvSpPr>
          <p:nvPr/>
        </p:nvSpPr>
        <p:spPr bwMode="auto">
          <a:xfrm>
            <a:off x="5075238" y="3211513"/>
            <a:ext cx="163512" cy="138112"/>
          </a:xfrm>
          <a:custGeom>
            <a:avLst/>
            <a:gdLst>
              <a:gd name="T0" fmla="*/ 0 w 115"/>
              <a:gd name="T1" fmla="*/ 128587 h 87"/>
              <a:gd name="T2" fmla="*/ 4266 w 115"/>
              <a:gd name="T3" fmla="*/ 114300 h 87"/>
              <a:gd name="T4" fmla="*/ 32702 w 115"/>
              <a:gd name="T5" fmla="*/ 84137 h 87"/>
              <a:gd name="T6" fmla="*/ 15640 w 115"/>
              <a:gd name="T7" fmla="*/ 71437 h 87"/>
              <a:gd name="T8" fmla="*/ 15640 w 115"/>
              <a:gd name="T9" fmla="*/ 31750 h 87"/>
              <a:gd name="T10" fmla="*/ 32702 w 115"/>
              <a:gd name="T11" fmla="*/ 9525 h 87"/>
              <a:gd name="T12" fmla="*/ 162090 w 115"/>
              <a:gd name="T13" fmla="*/ 0 h 87"/>
              <a:gd name="T14" fmla="*/ 136497 w 115"/>
              <a:gd name="T15" fmla="*/ 17462 h 87"/>
              <a:gd name="T16" fmla="*/ 133653 w 115"/>
              <a:gd name="T17" fmla="*/ 76200 h 87"/>
              <a:gd name="T18" fmla="*/ 76780 w 115"/>
              <a:gd name="T19" fmla="*/ 111125 h 87"/>
              <a:gd name="T20" fmla="*/ 28437 w 115"/>
              <a:gd name="T21" fmla="*/ 136525 h 87"/>
              <a:gd name="T22" fmla="*/ 0 w 115"/>
              <a:gd name="T23" fmla="*/ 12858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87"/>
              <a:gd name="T38" fmla="*/ 115 w 115"/>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87">
                <a:moveTo>
                  <a:pt x="0" y="81"/>
                </a:moveTo>
                <a:lnTo>
                  <a:pt x="3" y="72"/>
                </a:lnTo>
                <a:lnTo>
                  <a:pt x="23" y="53"/>
                </a:lnTo>
                <a:lnTo>
                  <a:pt x="11" y="45"/>
                </a:lnTo>
                <a:lnTo>
                  <a:pt x="11" y="20"/>
                </a:lnTo>
                <a:lnTo>
                  <a:pt x="23" y="6"/>
                </a:lnTo>
                <a:lnTo>
                  <a:pt x="114" y="0"/>
                </a:lnTo>
                <a:lnTo>
                  <a:pt x="96" y="11"/>
                </a:lnTo>
                <a:lnTo>
                  <a:pt x="94" y="48"/>
                </a:lnTo>
                <a:lnTo>
                  <a:pt x="54" y="70"/>
                </a:lnTo>
                <a:lnTo>
                  <a:pt x="20" y="86"/>
                </a:lnTo>
                <a:lnTo>
                  <a:pt x="0" y="8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06" name="Freeform 274"/>
          <p:cNvSpPr>
            <a:spLocks/>
          </p:cNvSpPr>
          <p:nvPr/>
        </p:nvSpPr>
        <p:spPr bwMode="auto">
          <a:xfrm>
            <a:off x="5075238" y="3211513"/>
            <a:ext cx="171450" cy="147637"/>
          </a:xfrm>
          <a:custGeom>
            <a:avLst/>
            <a:gdLst>
              <a:gd name="T0" fmla="*/ 0 w 121"/>
              <a:gd name="T1" fmla="*/ 138112 h 93"/>
              <a:gd name="T2" fmla="*/ 4251 w 121"/>
              <a:gd name="T3" fmla="*/ 122237 h 93"/>
              <a:gd name="T4" fmla="*/ 34007 w 121"/>
              <a:gd name="T5" fmla="*/ 90487 h 93"/>
              <a:gd name="T6" fmla="*/ 17003 w 121"/>
              <a:gd name="T7" fmla="*/ 76200 h 93"/>
              <a:gd name="T8" fmla="*/ 17003 w 121"/>
              <a:gd name="T9" fmla="*/ 33337 h 93"/>
              <a:gd name="T10" fmla="*/ 34007 w 121"/>
              <a:gd name="T11" fmla="*/ 9525 h 93"/>
              <a:gd name="T12" fmla="*/ 170033 w 121"/>
              <a:gd name="T13" fmla="*/ 0 h 93"/>
              <a:gd name="T14" fmla="*/ 143111 w 121"/>
              <a:gd name="T15" fmla="*/ 19050 h 93"/>
              <a:gd name="T16" fmla="*/ 140277 w 121"/>
              <a:gd name="T17" fmla="*/ 80962 h 93"/>
              <a:gd name="T18" fmla="*/ 80766 w 121"/>
              <a:gd name="T19" fmla="*/ 119062 h 93"/>
              <a:gd name="T20" fmla="*/ 29756 w 121"/>
              <a:gd name="T21" fmla="*/ 146050 h 93"/>
              <a:gd name="T22" fmla="*/ 0 w 121"/>
              <a:gd name="T23" fmla="*/ 138112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93"/>
              <a:gd name="T38" fmla="*/ 121 w 121"/>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93">
                <a:moveTo>
                  <a:pt x="0" y="87"/>
                </a:moveTo>
                <a:lnTo>
                  <a:pt x="3" y="77"/>
                </a:lnTo>
                <a:lnTo>
                  <a:pt x="24" y="57"/>
                </a:lnTo>
                <a:lnTo>
                  <a:pt x="12" y="48"/>
                </a:lnTo>
                <a:lnTo>
                  <a:pt x="12" y="21"/>
                </a:lnTo>
                <a:lnTo>
                  <a:pt x="24" y="6"/>
                </a:lnTo>
                <a:lnTo>
                  <a:pt x="120" y="0"/>
                </a:lnTo>
                <a:lnTo>
                  <a:pt x="101" y="12"/>
                </a:lnTo>
                <a:lnTo>
                  <a:pt x="99" y="51"/>
                </a:lnTo>
                <a:lnTo>
                  <a:pt x="57" y="75"/>
                </a:lnTo>
                <a:lnTo>
                  <a:pt x="21" y="92"/>
                </a:lnTo>
                <a:lnTo>
                  <a:pt x="0" y="8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07" name="Freeform 275"/>
          <p:cNvSpPr>
            <a:spLocks/>
          </p:cNvSpPr>
          <p:nvPr/>
        </p:nvSpPr>
        <p:spPr bwMode="auto">
          <a:xfrm>
            <a:off x="4941888" y="4273550"/>
            <a:ext cx="249237" cy="276225"/>
          </a:xfrm>
          <a:custGeom>
            <a:avLst/>
            <a:gdLst>
              <a:gd name="T0" fmla="*/ 0 w 177"/>
              <a:gd name="T1" fmla="*/ 87312 h 174"/>
              <a:gd name="T2" fmla="*/ 4224 w 177"/>
              <a:gd name="T3" fmla="*/ 141287 h 174"/>
              <a:gd name="T4" fmla="*/ 35203 w 177"/>
              <a:gd name="T5" fmla="*/ 196850 h 174"/>
              <a:gd name="T6" fmla="*/ 73222 w 177"/>
              <a:gd name="T7" fmla="*/ 214313 h 174"/>
              <a:gd name="T8" fmla="*/ 101385 w 177"/>
              <a:gd name="T9" fmla="*/ 223838 h 174"/>
              <a:gd name="T10" fmla="*/ 121098 w 177"/>
              <a:gd name="T11" fmla="*/ 274638 h 174"/>
              <a:gd name="T12" fmla="*/ 215442 w 177"/>
              <a:gd name="T13" fmla="*/ 269875 h 174"/>
              <a:gd name="T14" fmla="*/ 247829 w 177"/>
              <a:gd name="T15" fmla="*/ 247650 h 174"/>
              <a:gd name="T16" fmla="*/ 211218 w 177"/>
              <a:gd name="T17" fmla="*/ 136525 h 174"/>
              <a:gd name="T18" fmla="*/ 223891 w 177"/>
              <a:gd name="T19" fmla="*/ 90487 h 174"/>
              <a:gd name="T20" fmla="*/ 104201 w 177"/>
              <a:gd name="T21" fmla="*/ 0 h 174"/>
              <a:gd name="T22" fmla="*/ 73222 w 177"/>
              <a:gd name="T23" fmla="*/ 50800 h 174"/>
              <a:gd name="T24" fmla="*/ 61957 w 177"/>
              <a:gd name="T25" fmla="*/ 31750 h 174"/>
              <a:gd name="T26" fmla="*/ 53509 w 177"/>
              <a:gd name="T27" fmla="*/ 50800 h 174"/>
              <a:gd name="T28" fmla="*/ 53509 w 177"/>
              <a:gd name="T29" fmla="*/ 0 h 174"/>
              <a:gd name="T30" fmla="*/ 21122 w 177"/>
              <a:gd name="T31" fmla="*/ 0 h 174"/>
              <a:gd name="T32" fmla="*/ 23938 w 177"/>
              <a:gd name="T33" fmla="*/ 34925 h 174"/>
              <a:gd name="T34" fmla="*/ 26754 w 177"/>
              <a:gd name="T35" fmla="*/ 58738 h 174"/>
              <a:gd name="T36" fmla="*/ 0 w 177"/>
              <a:gd name="T37" fmla="*/ 87312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174"/>
              <a:gd name="T59" fmla="*/ 177 w 177"/>
              <a:gd name="T60" fmla="*/ 174 h 1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174">
                <a:moveTo>
                  <a:pt x="0" y="55"/>
                </a:moveTo>
                <a:lnTo>
                  <a:pt x="3" y="89"/>
                </a:lnTo>
                <a:lnTo>
                  <a:pt x="25" y="124"/>
                </a:lnTo>
                <a:lnTo>
                  <a:pt x="52" y="135"/>
                </a:lnTo>
                <a:lnTo>
                  <a:pt x="72" y="141"/>
                </a:lnTo>
                <a:lnTo>
                  <a:pt x="86" y="173"/>
                </a:lnTo>
                <a:lnTo>
                  <a:pt x="153" y="170"/>
                </a:lnTo>
                <a:lnTo>
                  <a:pt x="176" y="156"/>
                </a:lnTo>
                <a:lnTo>
                  <a:pt x="150" y="86"/>
                </a:lnTo>
                <a:lnTo>
                  <a:pt x="159" y="57"/>
                </a:lnTo>
                <a:lnTo>
                  <a:pt x="74" y="0"/>
                </a:lnTo>
                <a:lnTo>
                  <a:pt x="52" y="32"/>
                </a:lnTo>
                <a:lnTo>
                  <a:pt x="44" y="20"/>
                </a:lnTo>
                <a:lnTo>
                  <a:pt x="38" y="32"/>
                </a:lnTo>
                <a:lnTo>
                  <a:pt x="38" y="0"/>
                </a:lnTo>
                <a:lnTo>
                  <a:pt x="15" y="0"/>
                </a:lnTo>
                <a:lnTo>
                  <a:pt x="17" y="22"/>
                </a:lnTo>
                <a:lnTo>
                  <a:pt x="19" y="37"/>
                </a:lnTo>
                <a:lnTo>
                  <a:pt x="0" y="55"/>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08" name="Freeform 276"/>
          <p:cNvSpPr>
            <a:spLocks/>
          </p:cNvSpPr>
          <p:nvPr/>
        </p:nvSpPr>
        <p:spPr bwMode="auto">
          <a:xfrm>
            <a:off x="4941888" y="4273550"/>
            <a:ext cx="258762" cy="285750"/>
          </a:xfrm>
          <a:custGeom>
            <a:avLst/>
            <a:gdLst>
              <a:gd name="T0" fmla="*/ 0 w 183"/>
              <a:gd name="T1" fmla="*/ 90487 h 180"/>
              <a:gd name="T2" fmla="*/ 4242 w 183"/>
              <a:gd name="T3" fmla="*/ 146050 h 180"/>
              <a:gd name="T4" fmla="*/ 36764 w 183"/>
              <a:gd name="T5" fmla="*/ 203200 h 180"/>
              <a:gd name="T6" fmla="*/ 76356 w 183"/>
              <a:gd name="T7" fmla="*/ 222250 h 180"/>
              <a:gd name="T8" fmla="*/ 104636 w 183"/>
              <a:gd name="T9" fmla="*/ 231775 h 180"/>
              <a:gd name="T10" fmla="*/ 125846 w 183"/>
              <a:gd name="T11" fmla="*/ 284163 h 180"/>
              <a:gd name="T12" fmla="*/ 223412 w 183"/>
              <a:gd name="T13" fmla="*/ 279400 h 180"/>
              <a:gd name="T14" fmla="*/ 257348 w 183"/>
              <a:gd name="T15" fmla="*/ 255588 h 180"/>
              <a:gd name="T16" fmla="*/ 219170 w 183"/>
              <a:gd name="T17" fmla="*/ 141288 h 180"/>
              <a:gd name="T18" fmla="*/ 231896 w 183"/>
              <a:gd name="T19" fmla="*/ 93662 h 180"/>
              <a:gd name="T20" fmla="*/ 108878 w 183"/>
              <a:gd name="T21" fmla="*/ 0 h 180"/>
              <a:gd name="T22" fmla="*/ 76356 w 183"/>
              <a:gd name="T23" fmla="*/ 52388 h 180"/>
              <a:gd name="T24" fmla="*/ 63630 w 183"/>
              <a:gd name="T25" fmla="*/ 33338 h 180"/>
              <a:gd name="T26" fmla="*/ 55146 w 183"/>
              <a:gd name="T27" fmla="*/ 52388 h 180"/>
              <a:gd name="T28" fmla="*/ 55146 w 183"/>
              <a:gd name="T29" fmla="*/ 0 h 180"/>
              <a:gd name="T30" fmla="*/ 21210 w 183"/>
              <a:gd name="T31" fmla="*/ 0 h 180"/>
              <a:gd name="T32" fmla="*/ 25452 w 183"/>
              <a:gd name="T33" fmla="*/ 36512 h 180"/>
              <a:gd name="T34" fmla="*/ 28280 w 183"/>
              <a:gd name="T35" fmla="*/ 60325 h 180"/>
              <a:gd name="T36" fmla="*/ 0 w 183"/>
              <a:gd name="T37" fmla="*/ 90487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180"/>
              <a:gd name="T59" fmla="*/ 183 w 183"/>
              <a:gd name="T60" fmla="*/ 180 h 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180">
                <a:moveTo>
                  <a:pt x="0" y="57"/>
                </a:moveTo>
                <a:lnTo>
                  <a:pt x="3" y="92"/>
                </a:lnTo>
                <a:lnTo>
                  <a:pt x="26" y="128"/>
                </a:lnTo>
                <a:lnTo>
                  <a:pt x="54" y="140"/>
                </a:lnTo>
                <a:lnTo>
                  <a:pt x="74" y="146"/>
                </a:lnTo>
                <a:lnTo>
                  <a:pt x="89" y="179"/>
                </a:lnTo>
                <a:lnTo>
                  <a:pt x="158" y="176"/>
                </a:lnTo>
                <a:lnTo>
                  <a:pt x="182" y="161"/>
                </a:lnTo>
                <a:lnTo>
                  <a:pt x="155" y="89"/>
                </a:lnTo>
                <a:lnTo>
                  <a:pt x="164" y="59"/>
                </a:lnTo>
                <a:lnTo>
                  <a:pt x="77" y="0"/>
                </a:lnTo>
                <a:lnTo>
                  <a:pt x="54" y="33"/>
                </a:lnTo>
                <a:lnTo>
                  <a:pt x="45" y="21"/>
                </a:lnTo>
                <a:lnTo>
                  <a:pt x="39" y="33"/>
                </a:lnTo>
                <a:lnTo>
                  <a:pt x="39" y="0"/>
                </a:lnTo>
                <a:lnTo>
                  <a:pt x="15" y="0"/>
                </a:lnTo>
                <a:lnTo>
                  <a:pt x="18" y="23"/>
                </a:lnTo>
                <a:lnTo>
                  <a:pt x="20" y="38"/>
                </a:lnTo>
                <a:lnTo>
                  <a:pt x="0" y="5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09" name="Freeform 277"/>
          <p:cNvSpPr>
            <a:spLocks/>
          </p:cNvSpPr>
          <p:nvPr/>
        </p:nvSpPr>
        <p:spPr bwMode="auto">
          <a:xfrm>
            <a:off x="4237038" y="3946525"/>
            <a:ext cx="42862" cy="128588"/>
          </a:xfrm>
          <a:custGeom>
            <a:avLst/>
            <a:gdLst>
              <a:gd name="T0" fmla="*/ 0 w 30"/>
              <a:gd name="T1" fmla="*/ 0 h 81"/>
              <a:gd name="T2" fmla="*/ 21431 w 30"/>
              <a:gd name="T3" fmla="*/ 4763 h 81"/>
              <a:gd name="T4" fmla="*/ 41433 w 30"/>
              <a:gd name="T5" fmla="*/ 122238 h 81"/>
              <a:gd name="T6" fmla="*/ 31432 w 30"/>
              <a:gd name="T7" fmla="*/ 127000 h 81"/>
              <a:gd name="T8" fmla="*/ 0 w 30"/>
              <a:gd name="T9" fmla="*/ 0 h 81"/>
              <a:gd name="T10" fmla="*/ 0 60000 65536"/>
              <a:gd name="T11" fmla="*/ 0 60000 65536"/>
              <a:gd name="T12" fmla="*/ 0 60000 65536"/>
              <a:gd name="T13" fmla="*/ 0 60000 65536"/>
              <a:gd name="T14" fmla="*/ 0 60000 65536"/>
              <a:gd name="T15" fmla="*/ 0 w 30"/>
              <a:gd name="T16" fmla="*/ 0 h 81"/>
              <a:gd name="T17" fmla="*/ 30 w 30"/>
              <a:gd name="T18" fmla="*/ 81 h 81"/>
            </a:gdLst>
            <a:ahLst/>
            <a:cxnLst>
              <a:cxn ang="T10">
                <a:pos x="T0" y="T1"/>
              </a:cxn>
              <a:cxn ang="T11">
                <a:pos x="T2" y="T3"/>
              </a:cxn>
              <a:cxn ang="T12">
                <a:pos x="T4" y="T5"/>
              </a:cxn>
              <a:cxn ang="T13">
                <a:pos x="T6" y="T7"/>
              </a:cxn>
              <a:cxn ang="T14">
                <a:pos x="T8" y="T9"/>
              </a:cxn>
            </a:cxnLst>
            <a:rect l="T15" t="T16" r="T17" b="T18"/>
            <a:pathLst>
              <a:path w="30" h="81">
                <a:moveTo>
                  <a:pt x="0" y="0"/>
                </a:moveTo>
                <a:lnTo>
                  <a:pt x="15" y="3"/>
                </a:lnTo>
                <a:lnTo>
                  <a:pt x="29" y="77"/>
                </a:lnTo>
                <a:lnTo>
                  <a:pt x="22" y="8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10" name="Freeform 278"/>
          <p:cNvSpPr>
            <a:spLocks/>
          </p:cNvSpPr>
          <p:nvPr/>
        </p:nvSpPr>
        <p:spPr bwMode="auto">
          <a:xfrm>
            <a:off x="4237038" y="3946525"/>
            <a:ext cx="50800" cy="138113"/>
          </a:xfrm>
          <a:custGeom>
            <a:avLst/>
            <a:gdLst>
              <a:gd name="T0" fmla="*/ 0 w 36"/>
              <a:gd name="T1" fmla="*/ 0 h 87"/>
              <a:gd name="T2" fmla="*/ 25400 w 36"/>
              <a:gd name="T3" fmla="*/ 4763 h 87"/>
              <a:gd name="T4" fmla="*/ 49389 w 36"/>
              <a:gd name="T5" fmla="*/ 131763 h 87"/>
              <a:gd name="T6" fmla="*/ 38100 w 36"/>
              <a:gd name="T7" fmla="*/ 136525 h 87"/>
              <a:gd name="T8" fmla="*/ 0 w 36"/>
              <a:gd name="T9" fmla="*/ 0 h 87"/>
              <a:gd name="T10" fmla="*/ 0 60000 65536"/>
              <a:gd name="T11" fmla="*/ 0 60000 65536"/>
              <a:gd name="T12" fmla="*/ 0 60000 65536"/>
              <a:gd name="T13" fmla="*/ 0 60000 65536"/>
              <a:gd name="T14" fmla="*/ 0 60000 65536"/>
              <a:gd name="T15" fmla="*/ 0 w 36"/>
              <a:gd name="T16" fmla="*/ 0 h 87"/>
              <a:gd name="T17" fmla="*/ 36 w 36"/>
              <a:gd name="T18" fmla="*/ 87 h 87"/>
            </a:gdLst>
            <a:ahLst/>
            <a:cxnLst>
              <a:cxn ang="T10">
                <a:pos x="T0" y="T1"/>
              </a:cxn>
              <a:cxn ang="T11">
                <a:pos x="T2" y="T3"/>
              </a:cxn>
              <a:cxn ang="T12">
                <a:pos x="T4" y="T5"/>
              </a:cxn>
              <a:cxn ang="T13">
                <a:pos x="T6" y="T7"/>
              </a:cxn>
              <a:cxn ang="T14">
                <a:pos x="T8" y="T9"/>
              </a:cxn>
            </a:cxnLst>
            <a:rect l="T15" t="T16" r="T17" b="T18"/>
            <a:pathLst>
              <a:path w="36" h="87">
                <a:moveTo>
                  <a:pt x="0" y="0"/>
                </a:moveTo>
                <a:lnTo>
                  <a:pt x="18" y="3"/>
                </a:lnTo>
                <a:lnTo>
                  <a:pt x="35" y="83"/>
                </a:lnTo>
                <a:lnTo>
                  <a:pt x="27" y="8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11" name="Freeform 279"/>
          <p:cNvSpPr>
            <a:spLocks/>
          </p:cNvSpPr>
          <p:nvPr/>
        </p:nvSpPr>
        <p:spPr bwMode="auto">
          <a:xfrm>
            <a:off x="5446713" y="3543300"/>
            <a:ext cx="115887" cy="82550"/>
          </a:xfrm>
          <a:custGeom>
            <a:avLst/>
            <a:gdLst>
              <a:gd name="T0" fmla="*/ 0 w 82"/>
              <a:gd name="T1" fmla="*/ 33338 h 52"/>
              <a:gd name="T2" fmla="*/ 8480 w 82"/>
              <a:gd name="T3" fmla="*/ 30163 h 52"/>
              <a:gd name="T4" fmla="*/ 19786 w 82"/>
              <a:gd name="T5" fmla="*/ 47625 h 52"/>
              <a:gd name="T6" fmla="*/ 63597 w 82"/>
              <a:gd name="T7" fmla="*/ 47625 h 52"/>
              <a:gd name="T8" fmla="*/ 108821 w 82"/>
              <a:gd name="T9" fmla="*/ 0 h 52"/>
              <a:gd name="T10" fmla="*/ 114474 w 82"/>
              <a:gd name="T11" fmla="*/ 25400 h 52"/>
              <a:gd name="T12" fmla="*/ 101754 w 82"/>
              <a:gd name="T13" fmla="*/ 25400 h 52"/>
              <a:gd name="T14" fmla="*/ 108821 w 82"/>
              <a:gd name="T15" fmla="*/ 47625 h 52"/>
              <a:gd name="T16" fmla="*/ 94688 w 82"/>
              <a:gd name="T17" fmla="*/ 80963 h 52"/>
              <a:gd name="T18" fmla="*/ 24025 w 82"/>
              <a:gd name="T19" fmla="*/ 76200 h 52"/>
              <a:gd name="T20" fmla="*/ 0 w 82"/>
              <a:gd name="T21" fmla="*/ 33338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52"/>
              <a:gd name="T35" fmla="*/ 82 w 8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52">
                <a:moveTo>
                  <a:pt x="0" y="21"/>
                </a:moveTo>
                <a:lnTo>
                  <a:pt x="6" y="19"/>
                </a:lnTo>
                <a:lnTo>
                  <a:pt x="14" y="30"/>
                </a:lnTo>
                <a:lnTo>
                  <a:pt x="45" y="30"/>
                </a:lnTo>
                <a:lnTo>
                  <a:pt x="77" y="0"/>
                </a:lnTo>
                <a:lnTo>
                  <a:pt x="81" y="16"/>
                </a:lnTo>
                <a:lnTo>
                  <a:pt x="72" y="16"/>
                </a:lnTo>
                <a:lnTo>
                  <a:pt x="77" y="30"/>
                </a:lnTo>
                <a:lnTo>
                  <a:pt x="67" y="51"/>
                </a:lnTo>
                <a:lnTo>
                  <a:pt x="17" y="48"/>
                </a:lnTo>
                <a:lnTo>
                  <a:pt x="0" y="2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12" name="Freeform 280"/>
          <p:cNvSpPr>
            <a:spLocks/>
          </p:cNvSpPr>
          <p:nvPr/>
        </p:nvSpPr>
        <p:spPr bwMode="auto">
          <a:xfrm>
            <a:off x="5446713" y="3543300"/>
            <a:ext cx="123825" cy="92075"/>
          </a:xfrm>
          <a:custGeom>
            <a:avLst/>
            <a:gdLst>
              <a:gd name="T0" fmla="*/ 0 w 88"/>
              <a:gd name="T1" fmla="*/ 38100 h 58"/>
              <a:gd name="T2" fmla="*/ 8443 w 88"/>
              <a:gd name="T3" fmla="*/ 33338 h 58"/>
              <a:gd name="T4" fmla="*/ 21107 w 88"/>
              <a:gd name="T5" fmla="*/ 52388 h 58"/>
              <a:gd name="T6" fmla="*/ 67541 w 88"/>
              <a:gd name="T7" fmla="*/ 52388 h 58"/>
              <a:gd name="T8" fmla="*/ 116789 w 88"/>
              <a:gd name="T9" fmla="*/ 0 h 58"/>
              <a:gd name="T10" fmla="*/ 122418 w 88"/>
              <a:gd name="T11" fmla="*/ 28575 h 58"/>
              <a:gd name="T12" fmla="*/ 108347 w 88"/>
              <a:gd name="T13" fmla="*/ 28575 h 58"/>
              <a:gd name="T14" fmla="*/ 116789 w 88"/>
              <a:gd name="T15" fmla="*/ 52388 h 58"/>
              <a:gd name="T16" fmla="*/ 101311 w 88"/>
              <a:gd name="T17" fmla="*/ 90488 h 58"/>
              <a:gd name="T18" fmla="*/ 25328 w 88"/>
              <a:gd name="T19" fmla="*/ 85725 h 58"/>
              <a:gd name="T20" fmla="*/ 0 w 88"/>
              <a:gd name="T21" fmla="*/ 3810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58"/>
              <a:gd name="T35" fmla="*/ 88 w 8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58">
                <a:moveTo>
                  <a:pt x="0" y="24"/>
                </a:moveTo>
                <a:lnTo>
                  <a:pt x="6" y="21"/>
                </a:lnTo>
                <a:lnTo>
                  <a:pt x="15" y="33"/>
                </a:lnTo>
                <a:lnTo>
                  <a:pt x="48" y="33"/>
                </a:lnTo>
                <a:lnTo>
                  <a:pt x="83" y="0"/>
                </a:lnTo>
                <a:lnTo>
                  <a:pt x="87" y="18"/>
                </a:lnTo>
                <a:lnTo>
                  <a:pt x="77" y="18"/>
                </a:lnTo>
                <a:lnTo>
                  <a:pt x="83" y="33"/>
                </a:lnTo>
                <a:lnTo>
                  <a:pt x="72" y="57"/>
                </a:lnTo>
                <a:lnTo>
                  <a:pt x="18" y="54"/>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13" name="Freeform 281"/>
          <p:cNvSpPr>
            <a:spLocks/>
          </p:cNvSpPr>
          <p:nvPr/>
        </p:nvSpPr>
        <p:spPr bwMode="auto">
          <a:xfrm>
            <a:off x="4946650" y="4140200"/>
            <a:ext cx="114300" cy="134938"/>
          </a:xfrm>
          <a:custGeom>
            <a:avLst/>
            <a:gdLst>
              <a:gd name="T0" fmla="*/ 0 w 81"/>
              <a:gd name="T1" fmla="*/ 133350 h 85"/>
              <a:gd name="T2" fmla="*/ 15522 w 81"/>
              <a:gd name="T3" fmla="*/ 123825 h 85"/>
              <a:gd name="T4" fmla="*/ 46567 w 81"/>
              <a:gd name="T5" fmla="*/ 123825 h 85"/>
              <a:gd name="T6" fmla="*/ 46567 w 81"/>
              <a:gd name="T7" fmla="*/ 106363 h 85"/>
              <a:gd name="T8" fmla="*/ 93133 w 81"/>
              <a:gd name="T9" fmla="*/ 93663 h 85"/>
              <a:gd name="T10" fmla="*/ 112889 w 81"/>
              <a:gd name="T11" fmla="*/ 49213 h 85"/>
              <a:gd name="T12" fmla="*/ 93133 w 81"/>
              <a:gd name="T13" fmla="*/ 0 h 85"/>
              <a:gd name="T14" fmla="*/ 28222 w 81"/>
              <a:gd name="T15" fmla="*/ 9525 h 85"/>
              <a:gd name="T16" fmla="*/ 35278 w 81"/>
              <a:gd name="T17" fmla="*/ 44450 h 85"/>
              <a:gd name="T18" fmla="*/ 19756 w 81"/>
              <a:gd name="T19" fmla="*/ 71438 h 85"/>
              <a:gd name="T20" fmla="*/ 0 w 81"/>
              <a:gd name="T21" fmla="*/ 13335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85"/>
              <a:gd name="T35" fmla="*/ 81 w 8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85">
                <a:moveTo>
                  <a:pt x="0" y="84"/>
                </a:moveTo>
                <a:lnTo>
                  <a:pt x="11" y="78"/>
                </a:lnTo>
                <a:lnTo>
                  <a:pt x="33" y="78"/>
                </a:lnTo>
                <a:lnTo>
                  <a:pt x="33" y="67"/>
                </a:lnTo>
                <a:lnTo>
                  <a:pt x="66" y="59"/>
                </a:lnTo>
                <a:lnTo>
                  <a:pt x="80" y="31"/>
                </a:lnTo>
                <a:lnTo>
                  <a:pt x="66" y="0"/>
                </a:lnTo>
                <a:lnTo>
                  <a:pt x="20" y="6"/>
                </a:lnTo>
                <a:lnTo>
                  <a:pt x="25" y="28"/>
                </a:lnTo>
                <a:lnTo>
                  <a:pt x="14" y="45"/>
                </a:lnTo>
                <a:lnTo>
                  <a:pt x="0" y="8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14" name="Freeform 282"/>
          <p:cNvSpPr>
            <a:spLocks/>
          </p:cNvSpPr>
          <p:nvPr/>
        </p:nvSpPr>
        <p:spPr bwMode="auto">
          <a:xfrm>
            <a:off x="4946650" y="4140200"/>
            <a:ext cx="122238" cy="144463"/>
          </a:xfrm>
          <a:custGeom>
            <a:avLst/>
            <a:gdLst>
              <a:gd name="T0" fmla="*/ 0 w 87"/>
              <a:gd name="T1" fmla="*/ 142875 h 91"/>
              <a:gd name="T2" fmla="*/ 16860 w 87"/>
              <a:gd name="T3" fmla="*/ 133350 h 91"/>
              <a:gd name="T4" fmla="*/ 50581 w 87"/>
              <a:gd name="T5" fmla="*/ 133350 h 91"/>
              <a:gd name="T6" fmla="*/ 50581 w 87"/>
              <a:gd name="T7" fmla="*/ 114300 h 91"/>
              <a:gd name="T8" fmla="*/ 99757 w 87"/>
              <a:gd name="T9" fmla="*/ 100013 h 91"/>
              <a:gd name="T10" fmla="*/ 120833 w 87"/>
              <a:gd name="T11" fmla="*/ 52388 h 91"/>
              <a:gd name="T12" fmla="*/ 99757 w 87"/>
              <a:gd name="T13" fmla="*/ 0 h 91"/>
              <a:gd name="T14" fmla="*/ 29506 w 87"/>
              <a:gd name="T15" fmla="*/ 9525 h 91"/>
              <a:gd name="T16" fmla="*/ 37936 w 87"/>
              <a:gd name="T17" fmla="*/ 47625 h 91"/>
              <a:gd name="T18" fmla="*/ 21076 w 87"/>
              <a:gd name="T19" fmla="*/ 76200 h 91"/>
              <a:gd name="T20" fmla="*/ 0 w 87"/>
              <a:gd name="T21" fmla="*/ 142875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1"/>
              <a:gd name="T35" fmla="*/ 87 w 87"/>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1">
                <a:moveTo>
                  <a:pt x="0" y="90"/>
                </a:moveTo>
                <a:lnTo>
                  <a:pt x="12" y="84"/>
                </a:lnTo>
                <a:lnTo>
                  <a:pt x="36" y="84"/>
                </a:lnTo>
                <a:lnTo>
                  <a:pt x="36" y="72"/>
                </a:lnTo>
                <a:lnTo>
                  <a:pt x="71" y="63"/>
                </a:lnTo>
                <a:lnTo>
                  <a:pt x="86" y="33"/>
                </a:lnTo>
                <a:lnTo>
                  <a:pt x="71" y="0"/>
                </a:lnTo>
                <a:lnTo>
                  <a:pt x="21" y="6"/>
                </a:lnTo>
                <a:lnTo>
                  <a:pt x="27" y="30"/>
                </a:lnTo>
                <a:lnTo>
                  <a:pt x="15" y="48"/>
                </a:lnTo>
                <a:lnTo>
                  <a:pt x="0" y="9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15" name="Freeform 283"/>
          <p:cNvSpPr>
            <a:spLocks/>
          </p:cNvSpPr>
          <p:nvPr/>
        </p:nvSpPr>
        <p:spPr bwMode="auto">
          <a:xfrm>
            <a:off x="4052888" y="2605088"/>
            <a:ext cx="50800" cy="39687"/>
          </a:xfrm>
          <a:custGeom>
            <a:avLst/>
            <a:gdLst>
              <a:gd name="T0" fmla="*/ 0 w 36"/>
              <a:gd name="T1" fmla="*/ 26987 h 25"/>
              <a:gd name="T2" fmla="*/ 7056 w 36"/>
              <a:gd name="T3" fmla="*/ 34925 h 25"/>
              <a:gd name="T4" fmla="*/ 31044 w 36"/>
              <a:gd name="T5" fmla="*/ 26987 h 25"/>
              <a:gd name="T6" fmla="*/ 38100 w 36"/>
              <a:gd name="T7" fmla="*/ 38100 h 25"/>
              <a:gd name="T8" fmla="*/ 49389 w 36"/>
              <a:gd name="T9" fmla="*/ 26987 h 25"/>
              <a:gd name="T10" fmla="*/ 38100 w 36"/>
              <a:gd name="T11" fmla="*/ 3175 h 25"/>
              <a:gd name="T12" fmla="*/ 12700 w 36"/>
              <a:gd name="T13" fmla="*/ 0 h 25"/>
              <a:gd name="T14" fmla="*/ 11289 w 36"/>
              <a:gd name="T15" fmla="*/ 11112 h 25"/>
              <a:gd name="T16" fmla="*/ 0 w 36"/>
              <a:gd name="T17" fmla="*/ 2698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5"/>
              <a:gd name="T29" fmla="*/ 36 w 3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5">
                <a:moveTo>
                  <a:pt x="0" y="17"/>
                </a:moveTo>
                <a:lnTo>
                  <a:pt x="5" y="22"/>
                </a:lnTo>
                <a:lnTo>
                  <a:pt x="22" y="17"/>
                </a:lnTo>
                <a:lnTo>
                  <a:pt x="27" y="24"/>
                </a:lnTo>
                <a:lnTo>
                  <a:pt x="35" y="17"/>
                </a:lnTo>
                <a:lnTo>
                  <a:pt x="27" y="2"/>
                </a:lnTo>
                <a:lnTo>
                  <a:pt x="9" y="0"/>
                </a:lnTo>
                <a:lnTo>
                  <a:pt x="8" y="7"/>
                </a:lnTo>
                <a:lnTo>
                  <a:pt x="0" y="17"/>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16" name="Freeform 284"/>
          <p:cNvSpPr>
            <a:spLocks/>
          </p:cNvSpPr>
          <p:nvPr/>
        </p:nvSpPr>
        <p:spPr bwMode="auto">
          <a:xfrm>
            <a:off x="4052888" y="2605088"/>
            <a:ext cx="58737" cy="49212"/>
          </a:xfrm>
          <a:custGeom>
            <a:avLst/>
            <a:gdLst>
              <a:gd name="T0" fmla="*/ 0 w 42"/>
              <a:gd name="T1" fmla="*/ 33337 h 31"/>
              <a:gd name="T2" fmla="*/ 8391 w 42"/>
              <a:gd name="T3" fmla="*/ 42862 h 31"/>
              <a:gd name="T4" fmla="*/ 36361 w 42"/>
              <a:gd name="T5" fmla="*/ 33337 h 31"/>
              <a:gd name="T6" fmla="*/ 44752 w 42"/>
              <a:gd name="T7" fmla="*/ 47625 h 31"/>
              <a:gd name="T8" fmla="*/ 57339 w 42"/>
              <a:gd name="T9" fmla="*/ 33337 h 31"/>
              <a:gd name="T10" fmla="*/ 44752 w 42"/>
              <a:gd name="T11" fmla="*/ 4762 h 31"/>
              <a:gd name="T12" fmla="*/ 15383 w 42"/>
              <a:gd name="T13" fmla="*/ 0 h 31"/>
              <a:gd name="T14" fmla="*/ 12587 w 42"/>
              <a:gd name="T15" fmla="*/ 14287 h 31"/>
              <a:gd name="T16" fmla="*/ 0 w 42"/>
              <a:gd name="T17" fmla="*/ 3333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1"/>
              <a:gd name="T29" fmla="*/ 42 w 42"/>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1">
                <a:moveTo>
                  <a:pt x="0" y="21"/>
                </a:moveTo>
                <a:lnTo>
                  <a:pt x="6" y="27"/>
                </a:lnTo>
                <a:lnTo>
                  <a:pt x="26" y="21"/>
                </a:lnTo>
                <a:lnTo>
                  <a:pt x="32" y="30"/>
                </a:lnTo>
                <a:lnTo>
                  <a:pt x="41" y="21"/>
                </a:lnTo>
                <a:lnTo>
                  <a:pt x="32" y="3"/>
                </a:lnTo>
                <a:lnTo>
                  <a:pt x="11" y="0"/>
                </a:lnTo>
                <a:lnTo>
                  <a:pt x="9" y="9"/>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17" name="Freeform 285"/>
          <p:cNvSpPr>
            <a:spLocks/>
          </p:cNvSpPr>
          <p:nvPr/>
        </p:nvSpPr>
        <p:spPr bwMode="auto">
          <a:xfrm>
            <a:off x="4081463" y="2497138"/>
            <a:ext cx="23812" cy="26987"/>
          </a:xfrm>
          <a:custGeom>
            <a:avLst/>
            <a:gdLst>
              <a:gd name="T0" fmla="*/ 0 w 17"/>
              <a:gd name="T1" fmla="*/ 25400 h 17"/>
              <a:gd name="T2" fmla="*/ 0 w 17"/>
              <a:gd name="T3" fmla="*/ 0 h 17"/>
              <a:gd name="T4" fmla="*/ 22411 w 17"/>
              <a:gd name="T5" fmla="*/ 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0"/>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18" name="Freeform 286"/>
          <p:cNvSpPr>
            <a:spLocks/>
          </p:cNvSpPr>
          <p:nvPr/>
        </p:nvSpPr>
        <p:spPr bwMode="auto">
          <a:xfrm>
            <a:off x="4081463" y="2497138"/>
            <a:ext cx="23812" cy="26987"/>
          </a:xfrm>
          <a:custGeom>
            <a:avLst/>
            <a:gdLst>
              <a:gd name="T0" fmla="*/ 0 w 17"/>
              <a:gd name="T1" fmla="*/ 25400 h 17"/>
              <a:gd name="T2" fmla="*/ 0 w 17"/>
              <a:gd name="T3" fmla="*/ 0 h 17"/>
              <a:gd name="T4" fmla="*/ 22411 w 17"/>
              <a:gd name="T5" fmla="*/ 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0"/>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19" name="Freeform 287"/>
          <p:cNvSpPr>
            <a:spLocks/>
          </p:cNvSpPr>
          <p:nvPr/>
        </p:nvSpPr>
        <p:spPr bwMode="auto">
          <a:xfrm>
            <a:off x="4086225" y="2514600"/>
            <a:ext cx="23813" cy="26988"/>
          </a:xfrm>
          <a:custGeom>
            <a:avLst/>
            <a:gdLst>
              <a:gd name="T0" fmla="*/ 0 w 17"/>
              <a:gd name="T1" fmla="*/ 15875 h 17"/>
              <a:gd name="T2" fmla="*/ 12607 w 17"/>
              <a:gd name="T3" fmla="*/ 0 h 17"/>
              <a:gd name="T4" fmla="*/ 22412 w 17"/>
              <a:gd name="T5" fmla="*/ 25400 h 17"/>
              <a:gd name="T6" fmla="*/ 0 w 17"/>
              <a:gd name="T7" fmla="*/ 1587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9" y="0"/>
                </a:lnTo>
                <a:lnTo>
                  <a:pt x="16" y="16"/>
                </a:lnTo>
                <a:lnTo>
                  <a:pt x="0" y="1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20" name="Freeform 288"/>
          <p:cNvSpPr>
            <a:spLocks/>
          </p:cNvSpPr>
          <p:nvPr/>
        </p:nvSpPr>
        <p:spPr bwMode="auto">
          <a:xfrm>
            <a:off x="4086225" y="2514600"/>
            <a:ext cx="23813" cy="26988"/>
          </a:xfrm>
          <a:custGeom>
            <a:avLst/>
            <a:gdLst>
              <a:gd name="T0" fmla="*/ 0 w 17"/>
              <a:gd name="T1" fmla="*/ 15875 h 17"/>
              <a:gd name="T2" fmla="*/ 11206 w 17"/>
              <a:gd name="T3" fmla="*/ 0 h 17"/>
              <a:gd name="T4" fmla="*/ 22412 w 17"/>
              <a:gd name="T5" fmla="*/ 25400 h 17"/>
              <a:gd name="T6" fmla="*/ 0 w 17"/>
              <a:gd name="T7" fmla="*/ 1587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8" y="0"/>
                </a:lnTo>
                <a:lnTo>
                  <a:pt x="16" y="16"/>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21" name="Freeform 289"/>
          <p:cNvSpPr>
            <a:spLocks/>
          </p:cNvSpPr>
          <p:nvPr/>
        </p:nvSpPr>
        <p:spPr bwMode="auto">
          <a:xfrm>
            <a:off x="268288" y="1927225"/>
            <a:ext cx="701675" cy="688975"/>
          </a:xfrm>
          <a:custGeom>
            <a:avLst/>
            <a:gdLst>
              <a:gd name="T0" fmla="*/ 46590 w 497"/>
              <a:gd name="T1" fmla="*/ 276225 h 434"/>
              <a:gd name="T2" fmla="*/ 50826 w 497"/>
              <a:gd name="T3" fmla="*/ 303213 h 434"/>
              <a:gd name="T4" fmla="*/ 129888 w 497"/>
              <a:gd name="T5" fmla="*/ 317500 h 434"/>
              <a:gd name="T6" fmla="*/ 159536 w 497"/>
              <a:gd name="T7" fmla="*/ 307975 h 434"/>
              <a:gd name="T8" fmla="*/ 70591 w 497"/>
              <a:gd name="T9" fmla="*/ 388937 h 434"/>
              <a:gd name="T10" fmla="*/ 66356 w 497"/>
              <a:gd name="T11" fmla="*/ 425450 h 434"/>
              <a:gd name="T12" fmla="*/ 66356 w 497"/>
              <a:gd name="T13" fmla="*/ 449263 h 434"/>
              <a:gd name="T14" fmla="*/ 83297 w 497"/>
              <a:gd name="T15" fmla="*/ 482600 h 434"/>
              <a:gd name="T16" fmla="*/ 121417 w 497"/>
              <a:gd name="T17" fmla="*/ 506413 h 434"/>
              <a:gd name="T18" fmla="*/ 132711 w 497"/>
              <a:gd name="T19" fmla="*/ 482600 h 434"/>
              <a:gd name="T20" fmla="*/ 142594 w 497"/>
              <a:gd name="T21" fmla="*/ 546100 h 434"/>
              <a:gd name="T22" fmla="*/ 216009 w 497"/>
              <a:gd name="T23" fmla="*/ 552450 h 434"/>
              <a:gd name="T24" fmla="*/ 237186 w 497"/>
              <a:gd name="T25" fmla="*/ 546100 h 434"/>
              <a:gd name="T26" fmla="*/ 220244 w 497"/>
              <a:gd name="T27" fmla="*/ 617538 h 434"/>
              <a:gd name="T28" fmla="*/ 183537 w 497"/>
              <a:gd name="T29" fmla="*/ 649288 h 434"/>
              <a:gd name="T30" fmla="*/ 111534 w 497"/>
              <a:gd name="T31" fmla="*/ 687388 h 434"/>
              <a:gd name="T32" fmla="*/ 194831 w 497"/>
              <a:gd name="T33" fmla="*/ 658813 h 434"/>
              <a:gd name="T34" fmla="*/ 207538 w 497"/>
              <a:gd name="T35" fmla="*/ 627063 h 434"/>
              <a:gd name="T36" fmla="*/ 324719 w 497"/>
              <a:gd name="T37" fmla="*/ 561975 h 434"/>
              <a:gd name="T38" fmla="*/ 324719 w 497"/>
              <a:gd name="T39" fmla="*/ 515938 h 434"/>
              <a:gd name="T40" fmla="*/ 416487 w 497"/>
              <a:gd name="T41" fmla="*/ 401637 h 434"/>
              <a:gd name="T42" fmla="*/ 437665 w 497"/>
              <a:gd name="T43" fmla="*/ 430213 h 434"/>
              <a:gd name="T44" fmla="*/ 444724 w 497"/>
              <a:gd name="T45" fmla="*/ 454025 h 434"/>
              <a:gd name="T46" fmla="*/ 379780 w 497"/>
              <a:gd name="T47" fmla="*/ 501650 h 434"/>
              <a:gd name="T48" fmla="*/ 384015 w 497"/>
              <a:gd name="T49" fmla="*/ 523875 h 434"/>
              <a:gd name="T50" fmla="*/ 471548 w 497"/>
              <a:gd name="T51" fmla="*/ 473075 h 434"/>
              <a:gd name="T52" fmla="*/ 474372 w 497"/>
              <a:gd name="T53" fmla="*/ 439738 h 434"/>
              <a:gd name="T54" fmla="*/ 508256 w 497"/>
              <a:gd name="T55" fmla="*/ 444500 h 434"/>
              <a:gd name="T56" fmla="*/ 561905 w 497"/>
              <a:gd name="T57" fmla="*/ 492125 h 434"/>
              <a:gd name="T58" fmla="*/ 670615 w 497"/>
              <a:gd name="T59" fmla="*/ 492125 h 434"/>
              <a:gd name="T60" fmla="*/ 666379 w 497"/>
              <a:gd name="T61" fmla="*/ 509588 h 434"/>
              <a:gd name="T62" fmla="*/ 700263 w 497"/>
              <a:gd name="T63" fmla="*/ 515938 h 434"/>
              <a:gd name="T64" fmla="*/ 633908 w 497"/>
              <a:gd name="T65" fmla="*/ 482600 h 434"/>
              <a:gd name="T66" fmla="*/ 384015 w 497"/>
              <a:gd name="T67" fmla="*/ 42863 h 434"/>
              <a:gd name="T68" fmla="*/ 307777 w 497"/>
              <a:gd name="T69" fmla="*/ 14288 h 434"/>
              <a:gd name="T70" fmla="*/ 279541 w 497"/>
              <a:gd name="T71" fmla="*/ 23812 h 434"/>
              <a:gd name="T72" fmla="*/ 266834 w 497"/>
              <a:gd name="T73" fmla="*/ 0 h 434"/>
              <a:gd name="T74" fmla="*/ 194831 w 497"/>
              <a:gd name="T75" fmla="*/ 28575 h 434"/>
              <a:gd name="T76" fmla="*/ 186360 w 497"/>
              <a:gd name="T77" fmla="*/ 38100 h 434"/>
              <a:gd name="T78" fmla="*/ 153888 w 497"/>
              <a:gd name="T79" fmla="*/ 69850 h 434"/>
              <a:gd name="T80" fmla="*/ 108710 w 497"/>
              <a:gd name="T81" fmla="*/ 103188 h 434"/>
              <a:gd name="T82" fmla="*/ 50826 w 497"/>
              <a:gd name="T83" fmla="*/ 136525 h 434"/>
              <a:gd name="T84" fmla="*/ 108710 w 497"/>
              <a:gd name="T85" fmla="*/ 195262 h 434"/>
              <a:gd name="T86" fmla="*/ 142594 w 497"/>
              <a:gd name="T87" fmla="*/ 215900 h 434"/>
              <a:gd name="T88" fmla="*/ 172242 w 497"/>
              <a:gd name="T89" fmla="*/ 233363 h 434"/>
              <a:gd name="T90" fmla="*/ 108710 w 497"/>
              <a:gd name="T91" fmla="*/ 239713 h 434"/>
              <a:gd name="T92" fmla="*/ 79062 w 497"/>
              <a:gd name="T93" fmla="*/ 219075 h 4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7"/>
              <a:gd name="T142" fmla="*/ 0 h 434"/>
              <a:gd name="T143" fmla="*/ 497 w 497"/>
              <a:gd name="T144" fmla="*/ 434 h 4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7" h="434">
                <a:moveTo>
                  <a:pt x="0" y="166"/>
                </a:moveTo>
                <a:lnTo>
                  <a:pt x="33" y="174"/>
                </a:lnTo>
                <a:lnTo>
                  <a:pt x="24" y="177"/>
                </a:lnTo>
                <a:lnTo>
                  <a:pt x="36" y="191"/>
                </a:lnTo>
                <a:lnTo>
                  <a:pt x="86" y="191"/>
                </a:lnTo>
                <a:lnTo>
                  <a:pt x="92" y="200"/>
                </a:lnTo>
                <a:lnTo>
                  <a:pt x="124" y="188"/>
                </a:lnTo>
                <a:lnTo>
                  <a:pt x="113" y="194"/>
                </a:lnTo>
                <a:lnTo>
                  <a:pt x="118" y="221"/>
                </a:lnTo>
                <a:lnTo>
                  <a:pt x="50" y="245"/>
                </a:lnTo>
                <a:lnTo>
                  <a:pt x="33" y="271"/>
                </a:lnTo>
                <a:lnTo>
                  <a:pt x="47" y="268"/>
                </a:lnTo>
                <a:lnTo>
                  <a:pt x="39" y="274"/>
                </a:lnTo>
                <a:lnTo>
                  <a:pt x="47" y="283"/>
                </a:lnTo>
                <a:lnTo>
                  <a:pt x="73" y="289"/>
                </a:lnTo>
                <a:lnTo>
                  <a:pt x="59" y="304"/>
                </a:lnTo>
                <a:lnTo>
                  <a:pt x="73" y="316"/>
                </a:lnTo>
                <a:lnTo>
                  <a:pt x="86" y="319"/>
                </a:lnTo>
                <a:lnTo>
                  <a:pt x="113" y="289"/>
                </a:lnTo>
                <a:lnTo>
                  <a:pt x="94" y="304"/>
                </a:lnTo>
                <a:lnTo>
                  <a:pt x="109" y="330"/>
                </a:lnTo>
                <a:lnTo>
                  <a:pt x="101" y="344"/>
                </a:lnTo>
                <a:lnTo>
                  <a:pt x="130" y="326"/>
                </a:lnTo>
                <a:lnTo>
                  <a:pt x="153" y="348"/>
                </a:lnTo>
                <a:lnTo>
                  <a:pt x="159" y="333"/>
                </a:lnTo>
                <a:lnTo>
                  <a:pt x="168" y="344"/>
                </a:lnTo>
                <a:lnTo>
                  <a:pt x="189" y="330"/>
                </a:lnTo>
                <a:lnTo>
                  <a:pt x="156" y="389"/>
                </a:lnTo>
                <a:lnTo>
                  <a:pt x="132" y="397"/>
                </a:lnTo>
                <a:lnTo>
                  <a:pt x="130" y="409"/>
                </a:lnTo>
                <a:lnTo>
                  <a:pt x="101" y="409"/>
                </a:lnTo>
                <a:lnTo>
                  <a:pt x="79" y="433"/>
                </a:lnTo>
                <a:lnTo>
                  <a:pt x="109" y="412"/>
                </a:lnTo>
                <a:lnTo>
                  <a:pt x="138" y="415"/>
                </a:lnTo>
                <a:lnTo>
                  <a:pt x="156" y="403"/>
                </a:lnTo>
                <a:lnTo>
                  <a:pt x="147" y="395"/>
                </a:lnTo>
                <a:lnTo>
                  <a:pt x="168" y="395"/>
                </a:lnTo>
                <a:lnTo>
                  <a:pt x="230" y="354"/>
                </a:lnTo>
                <a:lnTo>
                  <a:pt x="245" y="335"/>
                </a:lnTo>
                <a:lnTo>
                  <a:pt x="230" y="325"/>
                </a:lnTo>
                <a:lnTo>
                  <a:pt x="289" y="277"/>
                </a:lnTo>
                <a:lnTo>
                  <a:pt x="295" y="253"/>
                </a:lnTo>
                <a:lnTo>
                  <a:pt x="292" y="277"/>
                </a:lnTo>
                <a:lnTo>
                  <a:pt x="310" y="271"/>
                </a:lnTo>
                <a:lnTo>
                  <a:pt x="300" y="283"/>
                </a:lnTo>
                <a:lnTo>
                  <a:pt x="315" y="286"/>
                </a:lnTo>
                <a:lnTo>
                  <a:pt x="278" y="289"/>
                </a:lnTo>
                <a:lnTo>
                  <a:pt x="269" y="316"/>
                </a:lnTo>
                <a:lnTo>
                  <a:pt x="286" y="316"/>
                </a:lnTo>
                <a:lnTo>
                  <a:pt x="272" y="330"/>
                </a:lnTo>
                <a:lnTo>
                  <a:pt x="321" y="310"/>
                </a:lnTo>
                <a:lnTo>
                  <a:pt x="334" y="298"/>
                </a:lnTo>
                <a:lnTo>
                  <a:pt x="321" y="289"/>
                </a:lnTo>
                <a:lnTo>
                  <a:pt x="336" y="277"/>
                </a:lnTo>
                <a:lnTo>
                  <a:pt x="334" y="286"/>
                </a:lnTo>
                <a:lnTo>
                  <a:pt x="360" y="280"/>
                </a:lnTo>
                <a:lnTo>
                  <a:pt x="354" y="291"/>
                </a:lnTo>
                <a:lnTo>
                  <a:pt x="398" y="310"/>
                </a:lnTo>
                <a:lnTo>
                  <a:pt x="463" y="316"/>
                </a:lnTo>
                <a:lnTo>
                  <a:pt x="475" y="310"/>
                </a:lnTo>
                <a:lnTo>
                  <a:pt x="481" y="312"/>
                </a:lnTo>
                <a:lnTo>
                  <a:pt x="472" y="321"/>
                </a:lnTo>
                <a:lnTo>
                  <a:pt x="487" y="330"/>
                </a:lnTo>
                <a:lnTo>
                  <a:pt x="496" y="325"/>
                </a:lnTo>
                <a:lnTo>
                  <a:pt x="481" y="304"/>
                </a:lnTo>
                <a:lnTo>
                  <a:pt x="449" y="304"/>
                </a:lnTo>
                <a:lnTo>
                  <a:pt x="449" y="50"/>
                </a:lnTo>
                <a:lnTo>
                  <a:pt x="272" y="27"/>
                </a:lnTo>
                <a:lnTo>
                  <a:pt x="266" y="15"/>
                </a:lnTo>
                <a:lnTo>
                  <a:pt x="218" y="9"/>
                </a:lnTo>
                <a:lnTo>
                  <a:pt x="212" y="18"/>
                </a:lnTo>
                <a:lnTo>
                  <a:pt x="198" y="15"/>
                </a:lnTo>
                <a:lnTo>
                  <a:pt x="209" y="6"/>
                </a:lnTo>
                <a:lnTo>
                  <a:pt x="189" y="0"/>
                </a:lnTo>
                <a:lnTo>
                  <a:pt x="171" y="15"/>
                </a:lnTo>
                <a:lnTo>
                  <a:pt x="138" y="18"/>
                </a:lnTo>
                <a:lnTo>
                  <a:pt x="136" y="36"/>
                </a:lnTo>
                <a:lnTo>
                  <a:pt x="132" y="24"/>
                </a:lnTo>
                <a:lnTo>
                  <a:pt x="103" y="33"/>
                </a:lnTo>
                <a:lnTo>
                  <a:pt x="109" y="44"/>
                </a:lnTo>
                <a:lnTo>
                  <a:pt x="94" y="41"/>
                </a:lnTo>
                <a:lnTo>
                  <a:pt x="77" y="65"/>
                </a:lnTo>
                <a:lnTo>
                  <a:pt x="33" y="71"/>
                </a:lnTo>
                <a:lnTo>
                  <a:pt x="36" y="86"/>
                </a:lnTo>
                <a:lnTo>
                  <a:pt x="24" y="89"/>
                </a:lnTo>
                <a:lnTo>
                  <a:pt x="77" y="123"/>
                </a:lnTo>
                <a:lnTo>
                  <a:pt x="144" y="142"/>
                </a:lnTo>
                <a:lnTo>
                  <a:pt x="101" y="136"/>
                </a:lnTo>
                <a:lnTo>
                  <a:pt x="103" y="144"/>
                </a:lnTo>
                <a:lnTo>
                  <a:pt x="122" y="147"/>
                </a:lnTo>
                <a:lnTo>
                  <a:pt x="103" y="153"/>
                </a:lnTo>
                <a:lnTo>
                  <a:pt x="77" y="151"/>
                </a:lnTo>
                <a:lnTo>
                  <a:pt x="77" y="138"/>
                </a:lnTo>
                <a:lnTo>
                  <a:pt x="56" y="138"/>
                </a:lnTo>
                <a:lnTo>
                  <a:pt x="0" y="16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22" name="Freeform 290"/>
          <p:cNvSpPr>
            <a:spLocks/>
          </p:cNvSpPr>
          <p:nvPr/>
        </p:nvSpPr>
        <p:spPr bwMode="auto">
          <a:xfrm>
            <a:off x="268288" y="1927225"/>
            <a:ext cx="709612" cy="698500"/>
          </a:xfrm>
          <a:custGeom>
            <a:avLst/>
            <a:gdLst>
              <a:gd name="T0" fmla="*/ 46555 w 503"/>
              <a:gd name="T1" fmla="*/ 279400 h 440"/>
              <a:gd name="T2" fmla="*/ 50787 w 503"/>
              <a:gd name="T3" fmla="*/ 307975 h 440"/>
              <a:gd name="T4" fmla="*/ 131201 w 503"/>
              <a:gd name="T5" fmla="*/ 322263 h 440"/>
              <a:gd name="T6" fmla="*/ 160827 w 503"/>
              <a:gd name="T7" fmla="*/ 312738 h 440"/>
              <a:gd name="T8" fmla="*/ 71949 w 503"/>
              <a:gd name="T9" fmla="*/ 393700 h 440"/>
              <a:gd name="T10" fmla="*/ 67716 w 503"/>
              <a:gd name="T11" fmla="*/ 431800 h 440"/>
              <a:gd name="T12" fmla="*/ 67716 w 503"/>
              <a:gd name="T13" fmla="*/ 455613 h 440"/>
              <a:gd name="T14" fmla="*/ 84646 w 503"/>
              <a:gd name="T15" fmla="*/ 488950 h 440"/>
              <a:gd name="T16" fmla="*/ 122736 w 503"/>
              <a:gd name="T17" fmla="*/ 512763 h 440"/>
              <a:gd name="T18" fmla="*/ 134022 w 503"/>
              <a:gd name="T19" fmla="*/ 488950 h 440"/>
              <a:gd name="T20" fmla="*/ 143897 w 503"/>
              <a:gd name="T21" fmla="*/ 554038 h 440"/>
              <a:gd name="T22" fmla="*/ 218668 w 503"/>
              <a:gd name="T23" fmla="*/ 560388 h 440"/>
              <a:gd name="T24" fmla="*/ 239829 w 503"/>
              <a:gd name="T25" fmla="*/ 554038 h 440"/>
              <a:gd name="T26" fmla="*/ 222900 w 503"/>
              <a:gd name="T27" fmla="*/ 625475 h 440"/>
              <a:gd name="T28" fmla="*/ 186220 w 503"/>
              <a:gd name="T29" fmla="*/ 658813 h 440"/>
              <a:gd name="T30" fmla="*/ 112861 w 503"/>
              <a:gd name="T31" fmla="*/ 696913 h 440"/>
              <a:gd name="T32" fmla="*/ 197506 w 503"/>
              <a:gd name="T33" fmla="*/ 668338 h 440"/>
              <a:gd name="T34" fmla="*/ 210203 w 503"/>
              <a:gd name="T35" fmla="*/ 635000 h 440"/>
              <a:gd name="T36" fmla="*/ 328707 w 503"/>
              <a:gd name="T37" fmla="*/ 569913 h 440"/>
              <a:gd name="T38" fmla="*/ 328707 w 503"/>
              <a:gd name="T39" fmla="*/ 522288 h 440"/>
              <a:gd name="T40" fmla="*/ 421817 w 503"/>
              <a:gd name="T41" fmla="*/ 407988 h 440"/>
              <a:gd name="T42" fmla="*/ 442979 w 503"/>
              <a:gd name="T43" fmla="*/ 436563 h 440"/>
              <a:gd name="T44" fmla="*/ 450032 w 503"/>
              <a:gd name="T45" fmla="*/ 460375 h 440"/>
              <a:gd name="T46" fmla="*/ 383727 w 503"/>
              <a:gd name="T47" fmla="*/ 508000 h 440"/>
              <a:gd name="T48" fmla="*/ 387959 w 503"/>
              <a:gd name="T49" fmla="*/ 531813 h 440"/>
              <a:gd name="T50" fmla="*/ 476837 w 503"/>
              <a:gd name="T51" fmla="*/ 479425 h 440"/>
              <a:gd name="T52" fmla="*/ 479658 w 503"/>
              <a:gd name="T53" fmla="*/ 446088 h 440"/>
              <a:gd name="T54" fmla="*/ 513516 w 503"/>
              <a:gd name="T55" fmla="*/ 450850 h 440"/>
              <a:gd name="T56" fmla="*/ 568536 w 503"/>
              <a:gd name="T57" fmla="*/ 498475 h 440"/>
              <a:gd name="T58" fmla="*/ 678575 w 503"/>
              <a:gd name="T59" fmla="*/ 498475 h 440"/>
              <a:gd name="T60" fmla="*/ 674343 w 503"/>
              <a:gd name="T61" fmla="*/ 515938 h 440"/>
              <a:gd name="T62" fmla="*/ 708201 w 503"/>
              <a:gd name="T63" fmla="*/ 522288 h 440"/>
              <a:gd name="T64" fmla="*/ 640485 w 503"/>
              <a:gd name="T65" fmla="*/ 488950 h 440"/>
              <a:gd name="T66" fmla="*/ 387959 w 503"/>
              <a:gd name="T67" fmla="*/ 42863 h 440"/>
              <a:gd name="T68" fmla="*/ 311778 w 503"/>
              <a:gd name="T69" fmla="*/ 14288 h 440"/>
              <a:gd name="T70" fmla="*/ 282152 w 503"/>
              <a:gd name="T71" fmla="*/ 23812 h 440"/>
              <a:gd name="T72" fmla="*/ 269455 w 503"/>
              <a:gd name="T73" fmla="*/ 0 h 440"/>
              <a:gd name="T74" fmla="*/ 197506 w 503"/>
              <a:gd name="T75" fmla="*/ 28575 h 440"/>
              <a:gd name="T76" fmla="*/ 189042 w 503"/>
              <a:gd name="T77" fmla="*/ 38100 h 440"/>
              <a:gd name="T78" fmla="*/ 155184 w 503"/>
              <a:gd name="T79" fmla="*/ 71438 h 440"/>
              <a:gd name="T80" fmla="*/ 110039 w 503"/>
              <a:gd name="T81" fmla="*/ 104775 h 440"/>
              <a:gd name="T82" fmla="*/ 50787 w 503"/>
              <a:gd name="T83" fmla="*/ 138113 h 440"/>
              <a:gd name="T84" fmla="*/ 110039 w 503"/>
              <a:gd name="T85" fmla="*/ 198437 h 440"/>
              <a:gd name="T86" fmla="*/ 143897 w 503"/>
              <a:gd name="T87" fmla="*/ 219075 h 440"/>
              <a:gd name="T88" fmla="*/ 173523 w 503"/>
              <a:gd name="T89" fmla="*/ 236538 h 440"/>
              <a:gd name="T90" fmla="*/ 110039 w 503"/>
              <a:gd name="T91" fmla="*/ 242888 h 440"/>
              <a:gd name="T92" fmla="*/ 80413 w 503"/>
              <a:gd name="T93" fmla="*/ 222250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3"/>
              <a:gd name="T142" fmla="*/ 0 h 440"/>
              <a:gd name="T143" fmla="*/ 503 w 503"/>
              <a:gd name="T144" fmla="*/ 440 h 4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23" name="Freeform 291"/>
          <p:cNvSpPr>
            <a:spLocks/>
          </p:cNvSpPr>
          <p:nvPr/>
        </p:nvSpPr>
        <p:spPr bwMode="auto">
          <a:xfrm>
            <a:off x="584200" y="2509838"/>
            <a:ext cx="52388" cy="34925"/>
          </a:xfrm>
          <a:custGeom>
            <a:avLst/>
            <a:gdLst>
              <a:gd name="T0" fmla="*/ 0 w 37"/>
              <a:gd name="T1" fmla="*/ 14288 h 22"/>
              <a:gd name="T2" fmla="*/ 14159 w 37"/>
              <a:gd name="T3" fmla="*/ 33338 h 22"/>
              <a:gd name="T4" fmla="*/ 50972 w 37"/>
              <a:gd name="T5" fmla="*/ 7938 h 22"/>
              <a:gd name="T6" fmla="*/ 14159 w 37"/>
              <a:gd name="T7" fmla="*/ 0 h 22"/>
              <a:gd name="T8" fmla="*/ 18407 w 37"/>
              <a:gd name="T9" fmla="*/ 11112 h 22"/>
              <a:gd name="T10" fmla="*/ 0 w 37"/>
              <a:gd name="T11" fmla="*/ 14288 h 22"/>
              <a:gd name="T12" fmla="*/ 0 60000 65536"/>
              <a:gd name="T13" fmla="*/ 0 60000 65536"/>
              <a:gd name="T14" fmla="*/ 0 60000 65536"/>
              <a:gd name="T15" fmla="*/ 0 60000 65536"/>
              <a:gd name="T16" fmla="*/ 0 60000 65536"/>
              <a:gd name="T17" fmla="*/ 0 60000 65536"/>
              <a:gd name="T18" fmla="*/ 0 w 37"/>
              <a:gd name="T19" fmla="*/ 0 h 22"/>
              <a:gd name="T20" fmla="*/ 37 w 3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7" h="22">
                <a:moveTo>
                  <a:pt x="0" y="9"/>
                </a:moveTo>
                <a:lnTo>
                  <a:pt x="10" y="21"/>
                </a:lnTo>
                <a:lnTo>
                  <a:pt x="36" y="5"/>
                </a:lnTo>
                <a:lnTo>
                  <a:pt x="10" y="0"/>
                </a:lnTo>
                <a:lnTo>
                  <a:pt x="13" y="7"/>
                </a:lnTo>
                <a:lnTo>
                  <a:pt x="0" y="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24" name="Freeform 292"/>
          <p:cNvSpPr>
            <a:spLocks/>
          </p:cNvSpPr>
          <p:nvPr/>
        </p:nvSpPr>
        <p:spPr bwMode="auto">
          <a:xfrm>
            <a:off x="584200" y="2509838"/>
            <a:ext cx="60325" cy="44450"/>
          </a:xfrm>
          <a:custGeom>
            <a:avLst/>
            <a:gdLst>
              <a:gd name="T0" fmla="*/ 0 w 43"/>
              <a:gd name="T1" fmla="*/ 19050 h 28"/>
              <a:gd name="T2" fmla="*/ 16835 w 43"/>
              <a:gd name="T3" fmla="*/ 42863 h 28"/>
              <a:gd name="T4" fmla="*/ 58922 w 43"/>
              <a:gd name="T5" fmla="*/ 11113 h 28"/>
              <a:gd name="T6" fmla="*/ 16835 w 43"/>
              <a:gd name="T7" fmla="*/ 0 h 28"/>
              <a:gd name="T8" fmla="*/ 21044 w 43"/>
              <a:gd name="T9" fmla="*/ 14288 h 28"/>
              <a:gd name="T10" fmla="*/ 0 w 43"/>
              <a:gd name="T11" fmla="*/ 19050 h 28"/>
              <a:gd name="T12" fmla="*/ 0 60000 65536"/>
              <a:gd name="T13" fmla="*/ 0 60000 65536"/>
              <a:gd name="T14" fmla="*/ 0 60000 65536"/>
              <a:gd name="T15" fmla="*/ 0 60000 65536"/>
              <a:gd name="T16" fmla="*/ 0 60000 65536"/>
              <a:gd name="T17" fmla="*/ 0 60000 65536"/>
              <a:gd name="T18" fmla="*/ 0 w 43"/>
              <a:gd name="T19" fmla="*/ 0 h 28"/>
              <a:gd name="T20" fmla="*/ 43 w 4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3" h="28">
                <a:moveTo>
                  <a:pt x="0" y="12"/>
                </a:moveTo>
                <a:lnTo>
                  <a:pt x="12" y="27"/>
                </a:lnTo>
                <a:lnTo>
                  <a:pt x="42" y="7"/>
                </a:lnTo>
                <a:lnTo>
                  <a:pt x="12" y="0"/>
                </a:lnTo>
                <a:lnTo>
                  <a:pt x="15" y="9"/>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25" name="Freeform 293"/>
          <p:cNvSpPr>
            <a:spLocks/>
          </p:cNvSpPr>
          <p:nvPr/>
        </p:nvSpPr>
        <p:spPr bwMode="auto">
          <a:xfrm>
            <a:off x="976313" y="2435225"/>
            <a:ext cx="185737" cy="185738"/>
          </a:xfrm>
          <a:custGeom>
            <a:avLst/>
            <a:gdLst>
              <a:gd name="T0" fmla="*/ 0 w 132"/>
              <a:gd name="T1" fmla="*/ 14288 h 117"/>
              <a:gd name="T2" fmla="*/ 15478 w 132"/>
              <a:gd name="T3" fmla="*/ 44450 h 117"/>
              <a:gd name="T4" fmla="*/ 36585 w 132"/>
              <a:gd name="T5" fmla="*/ 58738 h 117"/>
              <a:gd name="T6" fmla="*/ 43620 w 132"/>
              <a:gd name="T7" fmla="*/ 49213 h 117"/>
              <a:gd name="T8" fmla="*/ 28142 w 132"/>
              <a:gd name="T9" fmla="*/ 30163 h 117"/>
              <a:gd name="T10" fmla="*/ 43620 w 132"/>
              <a:gd name="T11" fmla="*/ 30163 h 117"/>
              <a:gd name="T12" fmla="*/ 63319 w 132"/>
              <a:gd name="T13" fmla="*/ 58738 h 117"/>
              <a:gd name="T14" fmla="*/ 60505 w 132"/>
              <a:gd name="T15" fmla="*/ 14288 h 117"/>
              <a:gd name="T16" fmla="*/ 75983 w 132"/>
              <a:gd name="T17" fmla="*/ 52388 h 117"/>
              <a:gd name="T18" fmla="*/ 111161 w 132"/>
              <a:gd name="T19" fmla="*/ 66675 h 117"/>
              <a:gd name="T20" fmla="*/ 104125 w 132"/>
              <a:gd name="T21" fmla="*/ 93663 h 117"/>
              <a:gd name="T22" fmla="*/ 147745 w 132"/>
              <a:gd name="T23" fmla="*/ 130175 h 117"/>
              <a:gd name="T24" fmla="*/ 139303 w 132"/>
              <a:gd name="T25" fmla="*/ 152400 h 117"/>
              <a:gd name="T26" fmla="*/ 160409 w 132"/>
              <a:gd name="T27" fmla="*/ 134938 h 117"/>
              <a:gd name="T28" fmla="*/ 164630 w 132"/>
              <a:gd name="T29" fmla="*/ 184150 h 117"/>
              <a:gd name="T30" fmla="*/ 180109 w 132"/>
              <a:gd name="T31" fmla="*/ 174625 h 117"/>
              <a:gd name="T32" fmla="*/ 184330 w 132"/>
              <a:gd name="T33" fmla="*/ 138113 h 117"/>
              <a:gd name="T34" fmla="*/ 143524 w 132"/>
              <a:gd name="T35" fmla="*/ 115888 h 117"/>
              <a:gd name="T36" fmla="*/ 60505 w 132"/>
              <a:gd name="T37" fmla="*/ 0 h 117"/>
              <a:gd name="T38" fmla="*/ 15478 w 132"/>
              <a:gd name="T39" fmla="*/ 30163 h 117"/>
              <a:gd name="T40" fmla="*/ 0 w 132"/>
              <a:gd name="T41" fmla="*/ 14288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117"/>
              <a:gd name="T65" fmla="*/ 132 w 132"/>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117">
                <a:moveTo>
                  <a:pt x="0" y="9"/>
                </a:moveTo>
                <a:lnTo>
                  <a:pt x="11" y="28"/>
                </a:lnTo>
                <a:lnTo>
                  <a:pt x="26" y="37"/>
                </a:lnTo>
                <a:lnTo>
                  <a:pt x="31" y="31"/>
                </a:lnTo>
                <a:lnTo>
                  <a:pt x="20" y="19"/>
                </a:lnTo>
                <a:lnTo>
                  <a:pt x="31" y="19"/>
                </a:lnTo>
                <a:lnTo>
                  <a:pt x="45" y="37"/>
                </a:lnTo>
                <a:lnTo>
                  <a:pt x="43" y="9"/>
                </a:lnTo>
                <a:lnTo>
                  <a:pt x="54" y="33"/>
                </a:lnTo>
                <a:lnTo>
                  <a:pt x="79" y="42"/>
                </a:lnTo>
                <a:lnTo>
                  <a:pt x="74" y="59"/>
                </a:lnTo>
                <a:lnTo>
                  <a:pt x="105" y="82"/>
                </a:lnTo>
                <a:lnTo>
                  <a:pt x="99" y="96"/>
                </a:lnTo>
                <a:lnTo>
                  <a:pt x="114" y="85"/>
                </a:lnTo>
                <a:lnTo>
                  <a:pt x="117" y="116"/>
                </a:lnTo>
                <a:lnTo>
                  <a:pt x="128" y="110"/>
                </a:lnTo>
                <a:lnTo>
                  <a:pt x="131" y="87"/>
                </a:lnTo>
                <a:lnTo>
                  <a:pt x="102" y="73"/>
                </a:lnTo>
                <a:lnTo>
                  <a:pt x="43" y="0"/>
                </a:lnTo>
                <a:lnTo>
                  <a:pt x="11" y="19"/>
                </a:lnTo>
                <a:lnTo>
                  <a:pt x="0" y="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26" name="Freeform 294"/>
          <p:cNvSpPr>
            <a:spLocks/>
          </p:cNvSpPr>
          <p:nvPr/>
        </p:nvSpPr>
        <p:spPr bwMode="auto">
          <a:xfrm>
            <a:off x="976313" y="2435225"/>
            <a:ext cx="195262" cy="195263"/>
          </a:xfrm>
          <a:custGeom>
            <a:avLst/>
            <a:gdLst>
              <a:gd name="T0" fmla="*/ 0 w 138"/>
              <a:gd name="T1" fmla="*/ 14288 h 123"/>
              <a:gd name="T2" fmla="*/ 16979 w 138"/>
              <a:gd name="T3" fmla="*/ 46038 h 123"/>
              <a:gd name="T4" fmla="*/ 38203 w 138"/>
              <a:gd name="T5" fmla="*/ 61913 h 123"/>
              <a:gd name="T6" fmla="*/ 45278 w 138"/>
              <a:gd name="T7" fmla="*/ 52388 h 123"/>
              <a:gd name="T8" fmla="*/ 29714 w 138"/>
              <a:gd name="T9" fmla="*/ 31750 h 123"/>
              <a:gd name="T10" fmla="*/ 45278 w 138"/>
              <a:gd name="T11" fmla="*/ 31750 h 123"/>
              <a:gd name="T12" fmla="*/ 66502 w 138"/>
              <a:gd name="T13" fmla="*/ 61913 h 123"/>
              <a:gd name="T14" fmla="*/ 63672 w 138"/>
              <a:gd name="T15" fmla="*/ 14288 h 123"/>
              <a:gd name="T16" fmla="*/ 79237 w 138"/>
              <a:gd name="T17" fmla="*/ 55563 h 123"/>
              <a:gd name="T18" fmla="*/ 117440 w 138"/>
              <a:gd name="T19" fmla="*/ 69850 h 123"/>
              <a:gd name="T20" fmla="*/ 108951 w 138"/>
              <a:gd name="T21" fmla="*/ 98425 h 123"/>
              <a:gd name="T22" fmla="*/ 155644 w 138"/>
              <a:gd name="T23" fmla="*/ 136525 h 123"/>
              <a:gd name="T24" fmla="*/ 147154 w 138"/>
              <a:gd name="T25" fmla="*/ 160338 h 123"/>
              <a:gd name="T26" fmla="*/ 168378 w 138"/>
              <a:gd name="T27" fmla="*/ 141288 h 123"/>
              <a:gd name="T28" fmla="*/ 172623 w 138"/>
              <a:gd name="T29" fmla="*/ 193675 h 123"/>
              <a:gd name="T30" fmla="*/ 189602 w 138"/>
              <a:gd name="T31" fmla="*/ 184150 h 123"/>
              <a:gd name="T32" fmla="*/ 193847 w 138"/>
              <a:gd name="T33" fmla="*/ 146050 h 123"/>
              <a:gd name="T34" fmla="*/ 151399 w 138"/>
              <a:gd name="T35" fmla="*/ 122238 h 123"/>
              <a:gd name="T36" fmla="*/ 63672 w 138"/>
              <a:gd name="T37" fmla="*/ 0 h 123"/>
              <a:gd name="T38" fmla="*/ 16979 w 138"/>
              <a:gd name="T39" fmla="*/ 31750 h 123"/>
              <a:gd name="T40" fmla="*/ 0 w 138"/>
              <a:gd name="T41" fmla="*/ 14288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23"/>
              <a:gd name="T65" fmla="*/ 138 w 138"/>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23">
                <a:moveTo>
                  <a:pt x="0" y="9"/>
                </a:moveTo>
                <a:lnTo>
                  <a:pt x="12" y="29"/>
                </a:lnTo>
                <a:lnTo>
                  <a:pt x="27" y="39"/>
                </a:lnTo>
                <a:lnTo>
                  <a:pt x="32" y="33"/>
                </a:lnTo>
                <a:lnTo>
                  <a:pt x="21" y="20"/>
                </a:lnTo>
                <a:lnTo>
                  <a:pt x="32" y="20"/>
                </a:lnTo>
                <a:lnTo>
                  <a:pt x="47" y="39"/>
                </a:lnTo>
                <a:lnTo>
                  <a:pt x="45" y="9"/>
                </a:lnTo>
                <a:lnTo>
                  <a:pt x="56" y="35"/>
                </a:lnTo>
                <a:lnTo>
                  <a:pt x="83" y="44"/>
                </a:lnTo>
                <a:lnTo>
                  <a:pt x="77" y="62"/>
                </a:lnTo>
                <a:lnTo>
                  <a:pt x="110" y="86"/>
                </a:lnTo>
                <a:lnTo>
                  <a:pt x="104" y="101"/>
                </a:lnTo>
                <a:lnTo>
                  <a:pt x="119" y="89"/>
                </a:lnTo>
                <a:lnTo>
                  <a:pt x="122" y="122"/>
                </a:lnTo>
                <a:lnTo>
                  <a:pt x="134" y="116"/>
                </a:lnTo>
                <a:lnTo>
                  <a:pt x="137" y="92"/>
                </a:lnTo>
                <a:lnTo>
                  <a:pt x="107" y="77"/>
                </a:lnTo>
                <a:lnTo>
                  <a:pt x="45" y="0"/>
                </a:lnTo>
                <a:lnTo>
                  <a:pt x="12" y="20"/>
                </a:lnTo>
                <a:lnTo>
                  <a:pt x="0" y="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27" name="Freeform 295"/>
          <p:cNvSpPr>
            <a:spLocks/>
          </p:cNvSpPr>
          <p:nvPr/>
        </p:nvSpPr>
        <p:spPr bwMode="auto">
          <a:xfrm>
            <a:off x="1019175" y="2497138"/>
            <a:ext cx="28575" cy="26987"/>
          </a:xfrm>
          <a:custGeom>
            <a:avLst/>
            <a:gdLst>
              <a:gd name="T0" fmla="*/ 0 w 21"/>
              <a:gd name="T1" fmla="*/ 0 h 17"/>
              <a:gd name="T2" fmla="*/ 8164 w 21"/>
              <a:gd name="T3" fmla="*/ 25400 h 17"/>
              <a:gd name="T4" fmla="*/ 10886 w 21"/>
              <a:gd name="T5" fmla="*/ 11112 h 17"/>
              <a:gd name="T6" fmla="*/ 27214 w 21"/>
              <a:gd name="T7" fmla="*/ 25400 h 17"/>
              <a:gd name="T8" fmla="*/ 10886 w 21"/>
              <a:gd name="T9" fmla="*/ 11112 h 17"/>
              <a:gd name="T10" fmla="*/ 21771 w 21"/>
              <a:gd name="T11" fmla="*/ 1587 h 17"/>
              <a:gd name="T12" fmla="*/ 0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0"/>
                </a:moveTo>
                <a:lnTo>
                  <a:pt x="6" y="16"/>
                </a:lnTo>
                <a:lnTo>
                  <a:pt x="8" y="7"/>
                </a:lnTo>
                <a:lnTo>
                  <a:pt x="20" y="16"/>
                </a:lnTo>
                <a:lnTo>
                  <a:pt x="8" y="7"/>
                </a:lnTo>
                <a:lnTo>
                  <a:pt x="16" y="1"/>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28" name="Freeform 296"/>
          <p:cNvSpPr>
            <a:spLocks/>
          </p:cNvSpPr>
          <p:nvPr/>
        </p:nvSpPr>
        <p:spPr bwMode="auto">
          <a:xfrm>
            <a:off x="1019175" y="2497138"/>
            <a:ext cx="38100" cy="28575"/>
          </a:xfrm>
          <a:custGeom>
            <a:avLst/>
            <a:gdLst>
              <a:gd name="T0" fmla="*/ 0 w 27"/>
              <a:gd name="T1" fmla="*/ 0 h 18"/>
              <a:gd name="T2" fmla="*/ 11289 w 27"/>
              <a:gd name="T3" fmla="*/ 26988 h 18"/>
              <a:gd name="T4" fmla="*/ 15522 w 27"/>
              <a:gd name="T5" fmla="*/ 12700 h 18"/>
              <a:gd name="T6" fmla="*/ 36689 w 27"/>
              <a:gd name="T7" fmla="*/ 26988 h 18"/>
              <a:gd name="T8" fmla="*/ 15522 w 27"/>
              <a:gd name="T9" fmla="*/ 12700 h 18"/>
              <a:gd name="T10" fmla="*/ 29633 w 27"/>
              <a:gd name="T11" fmla="*/ 3175 h 18"/>
              <a:gd name="T12" fmla="*/ 0 w 27"/>
              <a:gd name="T13" fmla="*/ 0 h 18"/>
              <a:gd name="T14" fmla="*/ 0 60000 65536"/>
              <a:gd name="T15" fmla="*/ 0 60000 65536"/>
              <a:gd name="T16" fmla="*/ 0 60000 65536"/>
              <a:gd name="T17" fmla="*/ 0 60000 65536"/>
              <a:gd name="T18" fmla="*/ 0 60000 65536"/>
              <a:gd name="T19" fmla="*/ 0 60000 65536"/>
              <a:gd name="T20" fmla="*/ 0 60000 65536"/>
              <a:gd name="T21" fmla="*/ 0 w 27"/>
              <a:gd name="T22" fmla="*/ 0 h 18"/>
              <a:gd name="T23" fmla="*/ 27 w 2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8">
                <a:moveTo>
                  <a:pt x="0" y="0"/>
                </a:moveTo>
                <a:lnTo>
                  <a:pt x="8" y="17"/>
                </a:lnTo>
                <a:lnTo>
                  <a:pt x="11" y="8"/>
                </a:lnTo>
                <a:lnTo>
                  <a:pt x="26" y="17"/>
                </a:lnTo>
                <a:lnTo>
                  <a:pt x="11" y="8"/>
                </a:lnTo>
                <a:lnTo>
                  <a:pt x="21" y="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29" name="Freeform 297"/>
          <p:cNvSpPr>
            <a:spLocks/>
          </p:cNvSpPr>
          <p:nvPr/>
        </p:nvSpPr>
        <p:spPr bwMode="auto">
          <a:xfrm>
            <a:off x="1039813" y="2520950"/>
            <a:ext cx="23812" cy="42863"/>
          </a:xfrm>
          <a:custGeom>
            <a:avLst/>
            <a:gdLst>
              <a:gd name="T0" fmla="*/ 0 w 17"/>
              <a:gd name="T1" fmla="*/ 0 h 27"/>
              <a:gd name="T2" fmla="*/ 22411 w 17"/>
              <a:gd name="T3" fmla="*/ 6350 h 27"/>
              <a:gd name="T4" fmla="*/ 22411 w 17"/>
              <a:gd name="T5" fmla="*/ 41275 h 27"/>
              <a:gd name="T6" fmla="*/ 0 w 17"/>
              <a:gd name="T7" fmla="*/ 0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0" y="0"/>
                </a:moveTo>
                <a:lnTo>
                  <a:pt x="16" y="4"/>
                </a:lnTo>
                <a:lnTo>
                  <a:pt x="16" y="26"/>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30" name="Freeform 298"/>
          <p:cNvSpPr>
            <a:spLocks/>
          </p:cNvSpPr>
          <p:nvPr/>
        </p:nvSpPr>
        <p:spPr bwMode="auto">
          <a:xfrm>
            <a:off x="1039813" y="2520950"/>
            <a:ext cx="23812" cy="52388"/>
          </a:xfrm>
          <a:custGeom>
            <a:avLst/>
            <a:gdLst>
              <a:gd name="T0" fmla="*/ 0 w 17"/>
              <a:gd name="T1" fmla="*/ 0 h 33"/>
              <a:gd name="T2" fmla="*/ 22411 w 17"/>
              <a:gd name="T3" fmla="*/ 7938 h 33"/>
              <a:gd name="T4" fmla="*/ 22411 w 17"/>
              <a:gd name="T5" fmla="*/ 50800 h 33"/>
              <a:gd name="T6" fmla="*/ 0 w 17"/>
              <a:gd name="T7" fmla="*/ 0 h 33"/>
              <a:gd name="T8" fmla="*/ 0 60000 65536"/>
              <a:gd name="T9" fmla="*/ 0 60000 65536"/>
              <a:gd name="T10" fmla="*/ 0 60000 65536"/>
              <a:gd name="T11" fmla="*/ 0 60000 65536"/>
              <a:gd name="T12" fmla="*/ 0 w 17"/>
              <a:gd name="T13" fmla="*/ 0 h 33"/>
              <a:gd name="T14" fmla="*/ 17 w 17"/>
              <a:gd name="T15" fmla="*/ 33 h 33"/>
            </a:gdLst>
            <a:ahLst/>
            <a:cxnLst>
              <a:cxn ang="T8">
                <a:pos x="T0" y="T1"/>
              </a:cxn>
              <a:cxn ang="T9">
                <a:pos x="T2" y="T3"/>
              </a:cxn>
              <a:cxn ang="T10">
                <a:pos x="T4" y="T5"/>
              </a:cxn>
              <a:cxn ang="T11">
                <a:pos x="T6" y="T7"/>
              </a:cxn>
            </a:cxnLst>
            <a:rect l="T12" t="T13" r="T14" b="T15"/>
            <a:pathLst>
              <a:path w="17" h="33">
                <a:moveTo>
                  <a:pt x="0" y="0"/>
                </a:moveTo>
                <a:lnTo>
                  <a:pt x="16" y="5"/>
                </a:lnTo>
                <a:lnTo>
                  <a:pt x="16" y="3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31" name="Freeform 299"/>
          <p:cNvSpPr>
            <a:spLocks/>
          </p:cNvSpPr>
          <p:nvPr/>
        </p:nvSpPr>
        <p:spPr bwMode="auto">
          <a:xfrm>
            <a:off x="1060450" y="2497138"/>
            <a:ext cx="25400" cy="26987"/>
          </a:xfrm>
          <a:custGeom>
            <a:avLst/>
            <a:gdLst>
              <a:gd name="T0" fmla="*/ 0 w 17"/>
              <a:gd name="T1" fmla="*/ 0 h 17"/>
              <a:gd name="T2" fmla="*/ 1494 w 17"/>
              <a:gd name="T3" fmla="*/ 25400 h 17"/>
              <a:gd name="T4" fmla="*/ 17929 w 17"/>
              <a:gd name="T5" fmla="*/ 25400 h 17"/>
              <a:gd name="T6" fmla="*/ 10459 w 17"/>
              <a:gd name="T7" fmla="*/ 1587 h 17"/>
              <a:gd name="T8" fmla="*/ 23906 w 17"/>
              <a:gd name="T9" fmla="*/ 19050 h 17"/>
              <a:gd name="T10" fmla="*/ 10459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 y="16"/>
                </a:lnTo>
                <a:lnTo>
                  <a:pt x="12" y="16"/>
                </a:lnTo>
                <a:lnTo>
                  <a:pt x="7" y="1"/>
                </a:lnTo>
                <a:lnTo>
                  <a:pt x="16" y="12"/>
                </a:lnTo>
                <a:lnTo>
                  <a:pt x="7"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32" name="Freeform 300"/>
          <p:cNvSpPr>
            <a:spLocks/>
          </p:cNvSpPr>
          <p:nvPr/>
        </p:nvSpPr>
        <p:spPr bwMode="auto">
          <a:xfrm>
            <a:off x="1060450" y="2497138"/>
            <a:ext cx="25400" cy="33337"/>
          </a:xfrm>
          <a:custGeom>
            <a:avLst/>
            <a:gdLst>
              <a:gd name="T0" fmla="*/ 0 w 17"/>
              <a:gd name="T1" fmla="*/ 0 h 21"/>
              <a:gd name="T2" fmla="*/ 2988 w 17"/>
              <a:gd name="T3" fmla="*/ 31750 h 21"/>
              <a:gd name="T4" fmla="*/ 16435 w 17"/>
              <a:gd name="T5" fmla="*/ 31750 h 21"/>
              <a:gd name="T6" fmla="*/ 8965 w 17"/>
              <a:gd name="T7" fmla="*/ 3175 h 21"/>
              <a:gd name="T8" fmla="*/ 23906 w 17"/>
              <a:gd name="T9" fmla="*/ 23812 h 21"/>
              <a:gd name="T10" fmla="*/ 8965 w 17"/>
              <a:gd name="T11" fmla="*/ 0 h 21"/>
              <a:gd name="T12" fmla="*/ 0 w 17"/>
              <a:gd name="T13" fmla="*/ 0 h 21"/>
              <a:gd name="T14" fmla="*/ 0 60000 65536"/>
              <a:gd name="T15" fmla="*/ 0 60000 65536"/>
              <a:gd name="T16" fmla="*/ 0 60000 65536"/>
              <a:gd name="T17" fmla="*/ 0 60000 65536"/>
              <a:gd name="T18" fmla="*/ 0 60000 65536"/>
              <a:gd name="T19" fmla="*/ 0 60000 65536"/>
              <a:gd name="T20" fmla="*/ 0 60000 65536"/>
              <a:gd name="T21" fmla="*/ 0 w 17"/>
              <a:gd name="T22" fmla="*/ 0 h 21"/>
              <a:gd name="T23" fmla="*/ 17 w 1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1">
                <a:moveTo>
                  <a:pt x="0" y="0"/>
                </a:moveTo>
                <a:lnTo>
                  <a:pt x="2" y="20"/>
                </a:lnTo>
                <a:lnTo>
                  <a:pt x="11" y="20"/>
                </a:lnTo>
                <a:lnTo>
                  <a:pt x="6" y="2"/>
                </a:lnTo>
                <a:lnTo>
                  <a:pt x="16" y="15"/>
                </a:lnTo>
                <a:lnTo>
                  <a:pt x="6"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33" name="Freeform 301"/>
          <p:cNvSpPr>
            <a:spLocks/>
          </p:cNvSpPr>
          <p:nvPr/>
        </p:nvSpPr>
        <p:spPr bwMode="auto">
          <a:xfrm>
            <a:off x="1073150" y="2544763"/>
            <a:ext cx="23813" cy="26987"/>
          </a:xfrm>
          <a:custGeom>
            <a:avLst/>
            <a:gdLst>
              <a:gd name="T0" fmla="*/ 0 w 17"/>
              <a:gd name="T1" fmla="*/ 0 h 17"/>
              <a:gd name="T2" fmla="*/ 22412 w 17"/>
              <a:gd name="T3" fmla="*/ 25400 h 17"/>
              <a:gd name="T4" fmla="*/ 22412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34" name="Freeform 302"/>
          <p:cNvSpPr>
            <a:spLocks/>
          </p:cNvSpPr>
          <p:nvPr/>
        </p:nvSpPr>
        <p:spPr bwMode="auto">
          <a:xfrm>
            <a:off x="1073150" y="2544763"/>
            <a:ext cx="23813" cy="26987"/>
          </a:xfrm>
          <a:custGeom>
            <a:avLst/>
            <a:gdLst>
              <a:gd name="T0" fmla="*/ 0 w 17"/>
              <a:gd name="T1" fmla="*/ 0 h 17"/>
              <a:gd name="T2" fmla="*/ 22412 w 17"/>
              <a:gd name="T3" fmla="*/ 25400 h 17"/>
              <a:gd name="T4" fmla="*/ 22412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35" name="Freeform 303"/>
          <p:cNvSpPr>
            <a:spLocks/>
          </p:cNvSpPr>
          <p:nvPr/>
        </p:nvSpPr>
        <p:spPr bwMode="auto">
          <a:xfrm>
            <a:off x="1082675" y="2566988"/>
            <a:ext cx="23813" cy="44450"/>
          </a:xfrm>
          <a:custGeom>
            <a:avLst/>
            <a:gdLst>
              <a:gd name="T0" fmla="*/ 0 w 17"/>
              <a:gd name="T1" fmla="*/ 0 h 28"/>
              <a:gd name="T2" fmla="*/ 18210 w 17"/>
              <a:gd name="T3" fmla="*/ 15875 h 28"/>
              <a:gd name="T4" fmla="*/ 22412 w 17"/>
              <a:gd name="T5" fmla="*/ 42863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13" y="10"/>
                </a:lnTo>
                <a:lnTo>
                  <a:pt x="16" y="27"/>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36" name="Freeform 304"/>
          <p:cNvSpPr>
            <a:spLocks/>
          </p:cNvSpPr>
          <p:nvPr/>
        </p:nvSpPr>
        <p:spPr bwMode="auto">
          <a:xfrm>
            <a:off x="1082675" y="2566988"/>
            <a:ext cx="28575" cy="53975"/>
          </a:xfrm>
          <a:custGeom>
            <a:avLst/>
            <a:gdLst>
              <a:gd name="T0" fmla="*/ 0 w 21"/>
              <a:gd name="T1" fmla="*/ 0 h 34"/>
              <a:gd name="T2" fmla="*/ 23132 w 21"/>
              <a:gd name="T3" fmla="*/ 19050 h 34"/>
              <a:gd name="T4" fmla="*/ 27214 w 21"/>
              <a:gd name="T5" fmla="*/ 52388 h 34"/>
              <a:gd name="T6" fmla="*/ 0 w 21"/>
              <a:gd name="T7" fmla="*/ 0 h 34"/>
              <a:gd name="T8" fmla="*/ 0 60000 65536"/>
              <a:gd name="T9" fmla="*/ 0 60000 65536"/>
              <a:gd name="T10" fmla="*/ 0 60000 65536"/>
              <a:gd name="T11" fmla="*/ 0 60000 65536"/>
              <a:gd name="T12" fmla="*/ 0 w 21"/>
              <a:gd name="T13" fmla="*/ 0 h 34"/>
              <a:gd name="T14" fmla="*/ 21 w 21"/>
              <a:gd name="T15" fmla="*/ 34 h 34"/>
            </a:gdLst>
            <a:ahLst/>
            <a:cxnLst>
              <a:cxn ang="T8">
                <a:pos x="T0" y="T1"/>
              </a:cxn>
              <a:cxn ang="T9">
                <a:pos x="T2" y="T3"/>
              </a:cxn>
              <a:cxn ang="T10">
                <a:pos x="T4" y="T5"/>
              </a:cxn>
              <a:cxn ang="T11">
                <a:pos x="T6" y="T7"/>
              </a:cxn>
            </a:cxnLst>
            <a:rect l="T12" t="T13" r="T14" b="T15"/>
            <a:pathLst>
              <a:path w="21" h="34">
                <a:moveTo>
                  <a:pt x="0" y="0"/>
                </a:moveTo>
                <a:lnTo>
                  <a:pt x="17" y="12"/>
                </a:lnTo>
                <a:lnTo>
                  <a:pt x="20" y="33"/>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37" name="Freeform 305"/>
          <p:cNvSpPr>
            <a:spLocks/>
          </p:cNvSpPr>
          <p:nvPr/>
        </p:nvSpPr>
        <p:spPr bwMode="auto">
          <a:xfrm>
            <a:off x="1131888" y="2595563"/>
            <a:ext cx="23812" cy="26987"/>
          </a:xfrm>
          <a:custGeom>
            <a:avLst/>
            <a:gdLst>
              <a:gd name="T0" fmla="*/ 0 w 17"/>
              <a:gd name="T1" fmla="*/ 12700 h 17"/>
              <a:gd name="T2" fmla="*/ 7004 w 17"/>
              <a:gd name="T3" fmla="*/ 0 h 17"/>
              <a:gd name="T4" fmla="*/ 22411 w 17"/>
              <a:gd name="T5" fmla="*/ 25400 h 17"/>
              <a:gd name="T6" fmla="*/ 0 w 17"/>
              <a:gd name="T7" fmla="*/ 127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8"/>
                </a:moveTo>
                <a:lnTo>
                  <a:pt x="5" y="0"/>
                </a:lnTo>
                <a:lnTo>
                  <a:pt x="16" y="16"/>
                </a:lnTo>
                <a:lnTo>
                  <a:pt x="0" y="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38" name="Freeform 306"/>
          <p:cNvSpPr>
            <a:spLocks/>
          </p:cNvSpPr>
          <p:nvPr/>
        </p:nvSpPr>
        <p:spPr bwMode="auto">
          <a:xfrm>
            <a:off x="1131888" y="2595563"/>
            <a:ext cx="23812" cy="30162"/>
          </a:xfrm>
          <a:custGeom>
            <a:avLst/>
            <a:gdLst>
              <a:gd name="T0" fmla="*/ 0 w 17"/>
              <a:gd name="T1" fmla="*/ 14287 h 19"/>
              <a:gd name="T2" fmla="*/ 7004 w 17"/>
              <a:gd name="T3" fmla="*/ 0 h 19"/>
              <a:gd name="T4" fmla="*/ 22411 w 17"/>
              <a:gd name="T5" fmla="*/ 28575 h 19"/>
              <a:gd name="T6" fmla="*/ 0 w 17"/>
              <a:gd name="T7" fmla="*/ 14287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9"/>
                </a:moveTo>
                <a:lnTo>
                  <a:pt x="5" y="0"/>
                </a:lnTo>
                <a:lnTo>
                  <a:pt x="16" y="18"/>
                </a:lnTo>
                <a:lnTo>
                  <a:pt x="0" y="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39" name="Freeform 307"/>
          <p:cNvSpPr>
            <a:spLocks/>
          </p:cNvSpPr>
          <p:nvPr/>
        </p:nvSpPr>
        <p:spPr bwMode="auto">
          <a:xfrm>
            <a:off x="8686800" y="2278063"/>
            <a:ext cx="60325" cy="26987"/>
          </a:xfrm>
          <a:custGeom>
            <a:avLst/>
            <a:gdLst>
              <a:gd name="T0" fmla="*/ 0 w 43"/>
              <a:gd name="T1" fmla="*/ 4762 h 17"/>
              <a:gd name="T2" fmla="*/ 33670 w 43"/>
              <a:gd name="T3" fmla="*/ 0 h 17"/>
              <a:gd name="T4" fmla="*/ 58922 w 43"/>
              <a:gd name="T5" fmla="*/ 11112 h 17"/>
              <a:gd name="T6" fmla="*/ 47699 w 43"/>
              <a:gd name="T7" fmla="*/ 25400 h 17"/>
              <a:gd name="T8" fmla="*/ 0 w 43"/>
              <a:gd name="T9" fmla="*/ 4762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3"/>
                </a:moveTo>
                <a:lnTo>
                  <a:pt x="24" y="0"/>
                </a:lnTo>
                <a:lnTo>
                  <a:pt x="42" y="7"/>
                </a:lnTo>
                <a:lnTo>
                  <a:pt x="34" y="16"/>
                </a:lnTo>
                <a:lnTo>
                  <a:pt x="0" y="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40" name="Freeform 308"/>
          <p:cNvSpPr>
            <a:spLocks/>
          </p:cNvSpPr>
          <p:nvPr/>
        </p:nvSpPr>
        <p:spPr bwMode="auto">
          <a:xfrm>
            <a:off x="8686800" y="2278063"/>
            <a:ext cx="69850" cy="26987"/>
          </a:xfrm>
          <a:custGeom>
            <a:avLst/>
            <a:gdLst>
              <a:gd name="T0" fmla="*/ 0 w 49"/>
              <a:gd name="T1" fmla="*/ 4762 h 17"/>
              <a:gd name="T2" fmla="*/ 38489 w 49"/>
              <a:gd name="T3" fmla="*/ 0 h 17"/>
              <a:gd name="T4" fmla="*/ 68424 w 49"/>
              <a:gd name="T5" fmla="*/ 9525 h 17"/>
              <a:gd name="T6" fmla="*/ 55595 w 49"/>
              <a:gd name="T7" fmla="*/ 25400 h 17"/>
              <a:gd name="T8" fmla="*/ 0 w 49"/>
              <a:gd name="T9" fmla="*/ 4762 h 17"/>
              <a:gd name="T10" fmla="*/ 0 60000 65536"/>
              <a:gd name="T11" fmla="*/ 0 60000 65536"/>
              <a:gd name="T12" fmla="*/ 0 60000 65536"/>
              <a:gd name="T13" fmla="*/ 0 60000 65536"/>
              <a:gd name="T14" fmla="*/ 0 60000 65536"/>
              <a:gd name="T15" fmla="*/ 0 w 49"/>
              <a:gd name="T16" fmla="*/ 0 h 17"/>
              <a:gd name="T17" fmla="*/ 49 w 49"/>
              <a:gd name="T18" fmla="*/ 17 h 17"/>
            </a:gdLst>
            <a:ahLst/>
            <a:cxnLst>
              <a:cxn ang="T10">
                <a:pos x="T0" y="T1"/>
              </a:cxn>
              <a:cxn ang="T11">
                <a:pos x="T2" y="T3"/>
              </a:cxn>
              <a:cxn ang="T12">
                <a:pos x="T4" y="T5"/>
              </a:cxn>
              <a:cxn ang="T13">
                <a:pos x="T6" y="T7"/>
              </a:cxn>
              <a:cxn ang="T14">
                <a:pos x="T8" y="T9"/>
              </a:cxn>
            </a:cxnLst>
            <a:rect l="T15" t="T16" r="T17" b="T18"/>
            <a:pathLst>
              <a:path w="49" h="17">
                <a:moveTo>
                  <a:pt x="0" y="3"/>
                </a:moveTo>
                <a:lnTo>
                  <a:pt x="27" y="0"/>
                </a:lnTo>
                <a:lnTo>
                  <a:pt x="48" y="6"/>
                </a:lnTo>
                <a:lnTo>
                  <a:pt x="39" y="16"/>
                </a:lnTo>
                <a:lnTo>
                  <a:pt x="0"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41" name="Freeform 309"/>
          <p:cNvSpPr>
            <a:spLocks/>
          </p:cNvSpPr>
          <p:nvPr/>
        </p:nvSpPr>
        <p:spPr bwMode="auto">
          <a:xfrm>
            <a:off x="4119563" y="3846513"/>
            <a:ext cx="169862" cy="138112"/>
          </a:xfrm>
          <a:custGeom>
            <a:avLst/>
            <a:gdLst>
              <a:gd name="T0" fmla="*/ 0 w 121"/>
              <a:gd name="T1" fmla="*/ 120650 h 87"/>
              <a:gd name="T2" fmla="*/ 9827 w 121"/>
              <a:gd name="T3" fmla="*/ 133350 h 87"/>
              <a:gd name="T4" fmla="*/ 56153 w 121"/>
              <a:gd name="T5" fmla="*/ 136525 h 87"/>
              <a:gd name="T6" fmla="*/ 51941 w 121"/>
              <a:gd name="T7" fmla="*/ 98425 h 87"/>
              <a:gd name="T8" fmla="*/ 112305 w 121"/>
              <a:gd name="T9" fmla="*/ 93662 h 87"/>
              <a:gd name="T10" fmla="*/ 136170 w 121"/>
              <a:gd name="T11" fmla="*/ 98425 h 87"/>
              <a:gd name="T12" fmla="*/ 168458 w 121"/>
              <a:gd name="T13" fmla="*/ 76200 h 87"/>
              <a:gd name="T14" fmla="*/ 124940 w 121"/>
              <a:gd name="T15" fmla="*/ 22225 h 87"/>
              <a:gd name="T16" fmla="*/ 120728 w 121"/>
              <a:gd name="T17" fmla="*/ 0 h 87"/>
              <a:gd name="T18" fmla="*/ 32288 w 121"/>
              <a:gd name="T19" fmla="*/ 49212 h 87"/>
              <a:gd name="T20" fmla="*/ 0 w 121"/>
              <a:gd name="T21" fmla="*/ 12065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87"/>
              <a:gd name="T35" fmla="*/ 121 w 121"/>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87">
                <a:moveTo>
                  <a:pt x="0" y="76"/>
                </a:moveTo>
                <a:lnTo>
                  <a:pt x="7" y="84"/>
                </a:lnTo>
                <a:lnTo>
                  <a:pt x="40" y="86"/>
                </a:lnTo>
                <a:lnTo>
                  <a:pt x="37" y="62"/>
                </a:lnTo>
                <a:lnTo>
                  <a:pt x="80" y="59"/>
                </a:lnTo>
                <a:lnTo>
                  <a:pt x="97" y="62"/>
                </a:lnTo>
                <a:lnTo>
                  <a:pt x="120" y="48"/>
                </a:lnTo>
                <a:lnTo>
                  <a:pt x="89" y="14"/>
                </a:lnTo>
                <a:lnTo>
                  <a:pt x="86" y="0"/>
                </a:lnTo>
                <a:lnTo>
                  <a:pt x="23" y="31"/>
                </a:lnTo>
                <a:lnTo>
                  <a:pt x="0" y="7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42" name="Freeform 310"/>
          <p:cNvSpPr>
            <a:spLocks/>
          </p:cNvSpPr>
          <p:nvPr/>
        </p:nvSpPr>
        <p:spPr bwMode="auto">
          <a:xfrm>
            <a:off x="4119563" y="3846513"/>
            <a:ext cx="179387" cy="147637"/>
          </a:xfrm>
          <a:custGeom>
            <a:avLst/>
            <a:gdLst>
              <a:gd name="T0" fmla="*/ 0 w 127"/>
              <a:gd name="T1" fmla="*/ 128587 h 93"/>
              <a:gd name="T2" fmla="*/ 9887 w 127"/>
              <a:gd name="T3" fmla="*/ 142875 h 93"/>
              <a:gd name="T4" fmla="*/ 59325 w 127"/>
              <a:gd name="T5" fmla="*/ 146050 h 93"/>
              <a:gd name="T6" fmla="*/ 55087 w 127"/>
              <a:gd name="T7" fmla="*/ 104775 h 93"/>
              <a:gd name="T8" fmla="*/ 118650 w 127"/>
              <a:gd name="T9" fmla="*/ 100012 h 93"/>
              <a:gd name="T10" fmla="*/ 144075 w 127"/>
              <a:gd name="T11" fmla="*/ 104775 h 93"/>
              <a:gd name="T12" fmla="*/ 177975 w 127"/>
              <a:gd name="T13" fmla="*/ 80962 h 93"/>
              <a:gd name="T14" fmla="*/ 131362 w 127"/>
              <a:gd name="T15" fmla="*/ 23812 h 93"/>
              <a:gd name="T16" fmla="*/ 127125 w 127"/>
              <a:gd name="T17" fmla="*/ 0 h 93"/>
              <a:gd name="T18" fmla="*/ 33900 w 127"/>
              <a:gd name="T19" fmla="*/ 52387 h 93"/>
              <a:gd name="T20" fmla="*/ 0 w 127"/>
              <a:gd name="T21" fmla="*/ 12858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93"/>
              <a:gd name="T35" fmla="*/ 127 w 127"/>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93">
                <a:moveTo>
                  <a:pt x="0" y="81"/>
                </a:moveTo>
                <a:lnTo>
                  <a:pt x="7" y="90"/>
                </a:lnTo>
                <a:lnTo>
                  <a:pt x="42" y="92"/>
                </a:lnTo>
                <a:lnTo>
                  <a:pt x="39" y="66"/>
                </a:lnTo>
                <a:lnTo>
                  <a:pt x="84" y="63"/>
                </a:lnTo>
                <a:lnTo>
                  <a:pt x="102" y="66"/>
                </a:lnTo>
                <a:lnTo>
                  <a:pt x="126" y="51"/>
                </a:lnTo>
                <a:lnTo>
                  <a:pt x="93" y="15"/>
                </a:lnTo>
                <a:lnTo>
                  <a:pt x="90" y="0"/>
                </a:lnTo>
                <a:lnTo>
                  <a:pt x="24" y="33"/>
                </a:lnTo>
                <a:lnTo>
                  <a:pt x="0" y="8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43" name="Freeform 311"/>
          <p:cNvSpPr>
            <a:spLocks/>
          </p:cNvSpPr>
          <p:nvPr/>
        </p:nvSpPr>
        <p:spPr bwMode="auto">
          <a:xfrm>
            <a:off x="2508250" y="3922713"/>
            <a:ext cx="315913" cy="295275"/>
          </a:xfrm>
          <a:custGeom>
            <a:avLst/>
            <a:gdLst>
              <a:gd name="T0" fmla="*/ 0 w 223"/>
              <a:gd name="T1" fmla="*/ 76200 h 186"/>
              <a:gd name="T2" fmla="*/ 28333 w 223"/>
              <a:gd name="T3" fmla="*/ 133350 h 186"/>
              <a:gd name="T4" fmla="*/ 75082 w 223"/>
              <a:gd name="T5" fmla="*/ 136525 h 186"/>
              <a:gd name="T6" fmla="*/ 90666 w 223"/>
              <a:gd name="T7" fmla="*/ 155575 h 186"/>
              <a:gd name="T8" fmla="*/ 135998 w 223"/>
              <a:gd name="T9" fmla="*/ 155575 h 186"/>
              <a:gd name="T10" fmla="*/ 130332 w 223"/>
              <a:gd name="T11" fmla="*/ 247650 h 186"/>
              <a:gd name="T12" fmla="*/ 148748 w 223"/>
              <a:gd name="T13" fmla="*/ 279400 h 186"/>
              <a:gd name="T14" fmla="*/ 174248 w 223"/>
              <a:gd name="T15" fmla="*/ 293688 h 186"/>
              <a:gd name="T16" fmla="*/ 228081 w 223"/>
              <a:gd name="T17" fmla="*/ 261938 h 186"/>
              <a:gd name="T18" fmla="*/ 211081 w 223"/>
              <a:gd name="T19" fmla="*/ 257175 h 186"/>
              <a:gd name="T20" fmla="*/ 198331 w 223"/>
              <a:gd name="T21" fmla="*/ 206375 h 186"/>
              <a:gd name="T22" fmla="*/ 236581 w 223"/>
              <a:gd name="T23" fmla="*/ 215900 h 186"/>
              <a:gd name="T24" fmla="*/ 293247 w 223"/>
              <a:gd name="T25" fmla="*/ 182562 h 186"/>
              <a:gd name="T26" fmla="*/ 277663 w 223"/>
              <a:gd name="T27" fmla="*/ 155575 h 186"/>
              <a:gd name="T28" fmla="*/ 296080 w 223"/>
              <a:gd name="T29" fmla="*/ 133350 h 186"/>
              <a:gd name="T30" fmla="*/ 288997 w 223"/>
              <a:gd name="T31" fmla="*/ 120650 h 186"/>
              <a:gd name="T32" fmla="*/ 314496 w 223"/>
              <a:gd name="T33" fmla="*/ 100012 h 186"/>
              <a:gd name="T34" fmla="*/ 284747 w 223"/>
              <a:gd name="T35" fmla="*/ 96837 h 186"/>
              <a:gd name="T36" fmla="*/ 284747 w 223"/>
              <a:gd name="T37" fmla="*/ 73025 h 186"/>
              <a:gd name="T38" fmla="*/ 243664 w 223"/>
              <a:gd name="T39" fmla="*/ 50800 h 186"/>
              <a:gd name="T40" fmla="*/ 260664 w 223"/>
              <a:gd name="T41" fmla="*/ 41275 h 186"/>
              <a:gd name="T42" fmla="*/ 124665 w 223"/>
              <a:gd name="T43" fmla="*/ 44450 h 186"/>
              <a:gd name="T44" fmla="*/ 79332 w 223"/>
              <a:gd name="T45" fmla="*/ 0 h 186"/>
              <a:gd name="T46" fmla="*/ 82166 w 223"/>
              <a:gd name="T47" fmla="*/ 19050 h 186"/>
              <a:gd name="T48" fmla="*/ 41083 w 223"/>
              <a:gd name="T49" fmla="*/ 31750 h 186"/>
              <a:gd name="T50" fmla="*/ 49583 w 223"/>
              <a:gd name="T51" fmla="*/ 73025 h 186"/>
              <a:gd name="T52" fmla="*/ 41083 w 223"/>
              <a:gd name="T53" fmla="*/ 82550 h 186"/>
              <a:gd name="T54" fmla="*/ 28333 w 223"/>
              <a:gd name="T55" fmla="*/ 55563 h 186"/>
              <a:gd name="T56" fmla="*/ 46749 w 223"/>
              <a:gd name="T57" fmla="*/ 9525 h 186"/>
              <a:gd name="T58" fmla="*/ 0 w 223"/>
              <a:gd name="T59" fmla="*/ 76200 h 1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3"/>
              <a:gd name="T91" fmla="*/ 0 h 186"/>
              <a:gd name="T92" fmla="*/ 223 w 223"/>
              <a:gd name="T93" fmla="*/ 186 h 1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3" h="186">
                <a:moveTo>
                  <a:pt x="0" y="48"/>
                </a:moveTo>
                <a:lnTo>
                  <a:pt x="20" y="84"/>
                </a:lnTo>
                <a:lnTo>
                  <a:pt x="53" y="86"/>
                </a:lnTo>
                <a:lnTo>
                  <a:pt x="64" y="98"/>
                </a:lnTo>
                <a:lnTo>
                  <a:pt x="96" y="98"/>
                </a:lnTo>
                <a:lnTo>
                  <a:pt x="92" y="156"/>
                </a:lnTo>
                <a:lnTo>
                  <a:pt x="105" y="176"/>
                </a:lnTo>
                <a:lnTo>
                  <a:pt x="123" y="185"/>
                </a:lnTo>
                <a:lnTo>
                  <a:pt x="161" y="165"/>
                </a:lnTo>
                <a:lnTo>
                  <a:pt x="149" y="162"/>
                </a:lnTo>
                <a:lnTo>
                  <a:pt x="140" y="130"/>
                </a:lnTo>
                <a:lnTo>
                  <a:pt x="167" y="136"/>
                </a:lnTo>
                <a:lnTo>
                  <a:pt x="207" y="115"/>
                </a:lnTo>
                <a:lnTo>
                  <a:pt x="196" y="98"/>
                </a:lnTo>
                <a:lnTo>
                  <a:pt x="209" y="84"/>
                </a:lnTo>
                <a:lnTo>
                  <a:pt x="204" y="76"/>
                </a:lnTo>
                <a:lnTo>
                  <a:pt x="222" y="63"/>
                </a:lnTo>
                <a:lnTo>
                  <a:pt x="201" y="61"/>
                </a:lnTo>
                <a:lnTo>
                  <a:pt x="201" y="46"/>
                </a:lnTo>
                <a:lnTo>
                  <a:pt x="172" y="32"/>
                </a:lnTo>
                <a:lnTo>
                  <a:pt x="184" y="26"/>
                </a:lnTo>
                <a:lnTo>
                  <a:pt x="88" y="28"/>
                </a:lnTo>
                <a:lnTo>
                  <a:pt x="56" y="0"/>
                </a:lnTo>
                <a:lnTo>
                  <a:pt x="58" y="12"/>
                </a:lnTo>
                <a:lnTo>
                  <a:pt x="29" y="20"/>
                </a:lnTo>
                <a:lnTo>
                  <a:pt x="35" y="46"/>
                </a:lnTo>
                <a:lnTo>
                  <a:pt x="29" y="52"/>
                </a:lnTo>
                <a:lnTo>
                  <a:pt x="20" y="35"/>
                </a:lnTo>
                <a:lnTo>
                  <a:pt x="33" y="6"/>
                </a:lnTo>
                <a:lnTo>
                  <a:pt x="0" y="4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44" name="Freeform 312"/>
          <p:cNvSpPr>
            <a:spLocks/>
          </p:cNvSpPr>
          <p:nvPr/>
        </p:nvSpPr>
        <p:spPr bwMode="auto">
          <a:xfrm>
            <a:off x="2508250" y="3922713"/>
            <a:ext cx="323850" cy="304800"/>
          </a:xfrm>
          <a:custGeom>
            <a:avLst/>
            <a:gdLst>
              <a:gd name="T0" fmla="*/ 0 w 229"/>
              <a:gd name="T1" fmla="*/ 79375 h 192"/>
              <a:gd name="T2" fmla="*/ 29698 w 229"/>
              <a:gd name="T3" fmla="*/ 138113 h 192"/>
              <a:gd name="T4" fmla="*/ 76366 w 229"/>
              <a:gd name="T5" fmla="*/ 141288 h 192"/>
              <a:gd name="T6" fmla="*/ 93337 w 229"/>
              <a:gd name="T7" fmla="*/ 160337 h 192"/>
              <a:gd name="T8" fmla="*/ 140005 w 229"/>
              <a:gd name="T9" fmla="*/ 160337 h 192"/>
              <a:gd name="T10" fmla="*/ 132934 w 229"/>
              <a:gd name="T11" fmla="*/ 255588 h 192"/>
              <a:gd name="T12" fmla="*/ 152733 w 229"/>
              <a:gd name="T13" fmla="*/ 288925 h 192"/>
              <a:gd name="T14" fmla="*/ 178188 w 229"/>
              <a:gd name="T15" fmla="*/ 303213 h 192"/>
              <a:gd name="T16" fmla="*/ 233342 w 229"/>
              <a:gd name="T17" fmla="*/ 269875 h 192"/>
              <a:gd name="T18" fmla="*/ 216371 w 229"/>
              <a:gd name="T19" fmla="*/ 265113 h 192"/>
              <a:gd name="T20" fmla="*/ 203644 w 229"/>
              <a:gd name="T21" fmla="*/ 212725 h 192"/>
              <a:gd name="T22" fmla="*/ 241827 w 229"/>
              <a:gd name="T23" fmla="*/ 222250 h 192"/>
              <a:gd name="T24" fmla="*/ 301223 w 229"/>
              <a:gd name="T25" fmla="*/ 188912 h 192"/>
              <a:gd name="T26" fmla="*/ 284253 w 229"/>
              <a:gd name="T27" fmla="*/ 160337 h 192"/>
              <a:gd name="T28" fmla="*/ 304051 w 229"/>
              <a:gd name="T29" fmla="*/ 138113 h 192"/>
              <a:gd name="T30" fmla="*/ 296980 w 229"/>
              <a:gd name="T31" fmla="*/ 123825 h 192"/>
              <a:gd name="T32" fmla="*/ 322436 w 229"/>
              <a:gd name="T33" fmla="*/ 103188 h 192"/>
              <a:gd name="T34" fmla="*/ 291324 w 229"/>
              <a:gd name="T35" fmla="*/ 100012 h 192"/>
              <a:gd name="T36" fmla="*/ 291324 w 229"/>
              <a:gd name="T37" fmla="*/ 76200 h 192"/>
              <a:gd name="T38" fmla="*/ 250312 w 229"/>
              <a:gd name="T39" fmla="*/ 52388 h 192"/>
              <a:gd name="T40" fmla="*/ 267282 w 229"/>
              <a:gd name="T41" fmla="*/ 42862 h 192"/>
              <a:gd name="T42" fmla="*/ 127277 w 229"/>
              <a:gd name="T43" fmla="*/ 46037 h 192"/>
              <a:gd name="T44" fmla="*/ 80609 w 229"/>
              <a:gd name="T45" fmla="*/ 0 h 192"/>
              <a:gd name="T46" fmla="*/ 84852 w 229"/>
              <a:gd name="T47" fmla="*/ 19050 h 192"/>
              <a:gd name="T48" fmla="*/ 42426 w 229"/>
              <a:gd name="T49" fmla="*/ 33338 h 192"/>
              <a:gd name="T50" fmla="*/ 50911 w 229"/>
              <a:gd name="T51" fmla="*/ 76200 h 192"/>
              <a:gd name="T52" fmla="*/ 42426 w 229"/>
              <a:gd name="T53" fmla="*/ 85725 h 192"/>
              <a:gd name="T54" fmla="*/ 29698 w 229"/>
              <a:gd name="T55" fmla="*/ 57150 h 192"/>
              <a:gd name="T56" fmla="*/ 48083 w 229"/>
              <a:gd name="T57" fmla="*/ 9525 h 192"/>
              <a:gd name="T58" fmla="*/ 0 w 229"/>
              <a:gd name="T59" fmla="*/ 79375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9"/>
              <a:gd name="T91" fmla="*/ 0 h 192"/>
              <a:gd name="T92" fmla="*/ 229 w 229"/>
              <a:gd name="T93" fmla="*/ 192 h 1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9" h="192">
                <a:moveTo>
                  <a:pt x="0" y="50"/>
                </a:moveTo>
                <a:lnTo>
                  <a:pt x="21" y="87"/>
                </a:lnTo>
                <a:lnTo>
                  <a:pt x="54" y="89"/>
                </a:lnTo>
                <a:lnTo>
                  <a:pt x="66" y="101"/>
                </a:lnTo>
                <a:lnTo>
                  <a:pt x="99" y="101"/>
                </a:lnTo>
                <a:lnTo>
                  <a:pt x="94" y="161"/>
                </a:lnTo>
                <a:lnTo>
                  <a:pt x="108" y="182"/>
                </a:lnTo>
                <a:lnTo>
                  <a:pt x="126" y="191"/>
                </a:lnTo>
                <a:lnTo>
                  <a:pt x="165" y="170"/>
                </a:lnTo>
                <a:lnTo>
                  <a:pt x="153" y="167"/>
                </a:lnTo>
                <a:lnTo>
                  <a:pt x="144" y="134"/>
                </a:lnTo>
                <a:lnTo>
                  <a:pt x="171" y="140"/>
                </a:lnTo>
                <a:lnTo>
                  <a:pt x="213" y="119"/>
                </a:lnTo>
                <a:lnTo>
                  <a:pt x="201" y="101"/>
                </a:lnTo>
                <a:lnTo>
                  <a:pt x="215" y="87"/>
                </a:lnTo>
                <a:lnTo>
                  <a:pt x="210" y="78"/>
                </a:lnTo>
                <a:lnTo>
                  <a:pt x="228" y="65"/>
                </a:lnTo>
                <a:lnTo>
                  <a:pt x="206" y="63"/>
                </a:lnTo>
                <a:lnTo>
                  <a:pt x="206" y="48"/>
                </a:lnTo>
                <a:lnTo>
                  <a:pt x="177" y="33"/>
                </a:lnTo>
                <a:lnTo>
                  <a:pt x="189" y="27"/>
                </a:lnTo>
                <a:lnTo>
                  <a:pt x="90" y="29"/>
                </a:lnTo>
                <a:lnTo>
                  <a:pt x="57" y="0"/>
                </a:lnTo>
                <a:lnTo>
                  <a:pt x="60" y="12"/>
                </a:lnTo>
                <a:lnTo>
                  <a:pt x="30" y="21"/>
                </a:lnTo>
                <a:lnTo>
                  <a:pt x="36" y="48"/>
                </a:lnTo>
                <a:lnTo>
                  <a:pt x="30" y="54"/>
                </a:lnTo>
                <a:lnTo>
                  <a:pt x="21" y="36"/>
                </a:lnTo>
                <a:lnTo>
                  <a:pt x="34" y="6"/>
                </a:lnTo>
                <a:lnTo>
                  <a:pt x="0" y="5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45" name="Freeform 313"/>
          <p:cNvSpPr>
            <a:spLocks/>
          </p:cNvSpPr>
          <p:nvPr/>
        </p:nvSpPr>
        <p:spPr bwMode="auto">
          <a:xfrm>
            <a:off x="5249863" y="3784600"/>
            <a:ext cx="76200" cy="115888"/>
          </a:xfrm>
          <a:custGeom>
            <a:avLst/>
            <a:gdLst>
              <a:gd name="T0" fmla="*/ 0 w 54"/>
              <a:gd name="T1" fmla="*/ 17463 h 73"/>
              <a:gd name="T2" fmla="*/ 15522 w 54"/>
              <a:gd name="T3" fmla="*/ 114300 h 73"/>
              <a:gd name="T4" fmla="*/ 67733 w 54"/>
              <a:gd name="T5" fmla="*/ 79375 h 73"/>
              <a:gd name="T6" fmla="*/ 59267 w 54"/>
              <a:gd name="T7" fmla="*/ 61913 h 73"/>
              <a:gd name="T8" fmla="*/ 74789 w 54"/>
              <a:gd name="T9" fmla="*/ 44450 h 73"/>
              <a:gd name="T10" fmla="*/ 74789 w 54"/>
              <a:gd name="T11" fmla="*/ 12700 h 73"/>
              <a:gd name="T12" fmla="*/ 40922 w 54"/>
              <a:gd name="T13" fmla="*/ 0 h 73"/>
              <a:gd name="T14" fmla="*/ 0 w 54"/>
              <a:gd name="T15" fmla="*/ 17463 h 7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3"/>
              <a:gd name="T26" fmla="*/ 54 w 54"/>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3">
                <a:moveTo>
                  <a:pt x="0" y="11"/>
                </a:moveTo>
                <a:lnTo>
                  <a:pt x="11" y="72"/>
                </a:lnTo>
                <a:lnTo>
                  <a:pt x="48" y="50"/>
                </a:lnTo>
                <a:lnTo>
                  <a:pt x="42" y="39"/>
                </a:lnTo>
                <a:lnTo>
                  <a:pt x="53" y="28"/>
                </a:lnTo>
                <a:lnTo>
                  <a:pt x="53" y="8"/>
                </a:lnTo>
                <a:lnTo>
                  <a:pt x="29" y="0"/>
                </a:lnTo>
                <a:lnTo>
                  <a:pt x="0" y="1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46" name="Freeform 314"/>
          <p:cNvSpPr>
            <a:spLocks/>
          </p:cNvSpPr>
          <p:nvPr/>
        </p:nvSpPr>
        <p:spPr bwMode="auto">
          <a:xfrm>
            <a:off x="5249863" y="3784600"/>
            <a:ext cx="84137" cy="125413"/>
          </a:xfrm>
          <a:custGeom>
            <a:avLst/>
            <a:gdLst>
              <a:gd name="T0" fmla="*/ 0 w 60"/>
              <a:gd name="T1" fmla="*/ 19050 h 79"/>
              <a:gd name="T2" fmla="*/ 16827 w 60"/>
              <a:gd name="T3" fmla="*/ 123825 h 79"/>
              <a:gd name="T4" fmla="*/ 74321 w 60"/>
              <a:gd name="T5" fmla="*/ 85725 h 79"/>
              <a:gd name="T6" fmla="*/ 65907 w 60"/>
              <a:gd name="T7" fmla="*/ 66675 h 79"/>
              <a:gd name="T8" fmla="*/ 82735 w 60"/>
              <a:gd name="T9" fmla="*/ 47625 h 79"/>
              <a:gd name="T10" fmla="*/ 82735 w 60"/>
              <a:gd name="T11" fmla="*/ 14288 h 79"/>
              <a:gd name="T12" fmla="*/ 44873 w 60"/>
              <a:gd name="T13" fmla="*/ 0 h 79"/>
              <a:gd name="T14" fmla="*/ 0 w 60"/>
              <a:gd name="T15" fmla="*/ 19050 h 79"/>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9"/>
              <a:gd name="T26" fmla="*/ 60 w 6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9">
                <a:moveTo>
                  <a:pt x="0" y="12"/>
                </a:moveTo>
                <a:lnTo>
                  <a:pt x="12" y="78"/>
                </a:lnTo>
                <a:lnTo>
                  <a:pt x="53" y="54"/>
                </a:lnTo>
                <a:lnTo>
                  <a:pt x="47" y="42"/>
                </a:lnTo>
                <a:lnTo>
                  <a:pt x="59" y="30"/>
                </a:lnTo>
                <a:lnTo>
                  <a:pt x="59" y="9"/>
                </a:lnTo>
                <a:lnTo>
                  <a:pt x="32" y="0"/>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47" name="Freeform 315"/>
          <p:cNvSpPr>
            <a:spLocks/>
          </p:cNvSpPr>
          <p:nvPr/>
        </p:nvSpPr>
        <p:spPr bwMode="auto">
          <a:xfrm>
            <a:off x="4759325" y="4467225"/>
            <a:ext cx="273050" cy="247650"/>
          </a:xfrm>
          <a:custGeom>
            <a:avLst/>
            <a:gdLst>
              <a:gd name="T0" fmla="*/ 0 w 193"/>
              <a:gd name="T1" fmla="*/ 117475 h 156"/>
              <a:gd name="T2" fmla="*/ 0 w 193"/>
              <a:gd name="T3" fmla="*/ 219075 h 156"/>
              <a:gd name="T4" fmla="*/ 28295 w 193"/>
              <a:gd name="T5" fmla="*/ 241300 h 156"/>
              <a:gd name="T6" fmla="*/ 73568 w 193"/>
              <a:gd name="T7" fmla="*/ 246063 h 156"/>
              <a:gd name="T8" fmla="*/ 114596 w 193"/>
              <a:gd name="T9" fmla="*/ 246063 h 156"/>
              <a:gd name="T10" fmla="*/ 157039 w 193"/>
              <a:gd name="T11" fmla="*/ 215900 h 156"/>
              <a:gd name="T12" fmla="*/ 157039 w 193"/>
              <a:gd name="T13" fmla="*/ 200025 h 156"/>
              <a:gd name="T14" fmla="*/ 189579 w 193"/>
              <a:gd name="T15" fmla="*/ 185737 h 156"/>
              <a:gd name="T16" fmla="*/ 185334 w 193"/>
              <a:gd name="T17" fmla="*/ 174625 h 156"/>
              <a:gd name="T18" fmla="*/ 257488 w 193"/>
              <a:gd name="T19" fmla="*/ 150812 h 156"/>
              <a:gd name="T20" fmla="*/ 246169 w 193"/>
              <a:gd name="T21" fmla="*/ 141287 h 156"/>
              <a:gd name="T22" fmla="*/ 271635 w 193"/>
              <a:gd name="T23" fmla="*/ 63500 h 156"/>
              <a:gd name="T24" fmla="*/ 250414 w 193"/>
              <a:gd name="T25" fmla="*/ 26988 h 156"/>
              <a:gd name="T26" fmla="*/ 212215 w 193"/>
              <a:gd name="T27" fmla="*/ 9525 h 156"/>
              <a:gd name="T28" fmla="*/ 202312 w 193"/>
              <a:gd name="T29" fmla="*/ 0 h 156"/>
              <a:gd name="T30" fmla="*/ 157039 w 193"/>
              <a:gd name="T31" fmla="*/ 22225 h 156"/>
              <a:gd name="T32" fmla="*/ 151380 w 193"/>
              <a:gd name="T33" fmla="*/ 92075 h 156"/>
              <a:gd name="T34" fmla="*/ 176846 w 193"/>
              <a:gd name="T35" fmla="*/ 101600 h 156"/>
              <a:gd name="T36" fmla="*/ 176846 w 193"/>
              <a:gd name="T37" fmla="*/ 133350 h 156"/>
              <a:gd name="T38" fmla="*/ 49517 w 193"/>
              <a:gd name="T39" fmla="*/ 68262 h 156"/>
              <a:gd name="T40" fmla="*/ 49517 w 193"/>
              <a:gd name="T41" fmla="*/ 117475 h 156"/>
              <a:gd name="T42" fmla="*/ 0 w 193"/>
              <a:gd name="T43" fmla="*/ 117475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156"/>
              <a:gd name="T68" fmla="*/ 193 w 193"/>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156">
                <a:moveTo>
                  <a:pt x="0" y="74"/>
                </a:moveTo>
                <a:lnTo>
                  <a:pt x="0" y="138"/>
                </a:lnTo>
                <a:lnTo>
                  <a:pt x="20" y="152"/>
                </a:lnTo>
                <a:lnTo>
                  <a:pt x="52" y="155"/>
                </a:lnTo>
                <a:lnTo>
                  <a:pt x="81" y="155"/>
                </a:lnTo>
                <a:lnTo>
                  <a:pt x="111" y="136"/>
                </a:lnTo>
                <a:lnTo>
                  <a:pt x="111" y="126"/>
                </a:lnTo>
                <a:lnTo>
                  <a:pt x="134" y="117"/>
                </a:lnTo>
                <a:lnTo>
                  <a:pt x="131" y="110"/>
                </a:lnTo>
                <a:lnTo>
                  <a:pt x="182" y="95"/>
                </a:lnTo>
                <a:lnTo>
                  <a:pt x="174" y="89"/>
                </a:lnTo>
                <a:lnTo>
                  <a:pt x="192" y="40"/>
                </a:lnTo>
                <a:lnTo>
                  <a:pt x="177" y="17"/>
                </a:lnTo>
                <a:lnTo>
                  <a:pt x="150" y="6"/>
                </a:lnTo>
                <a:lnTo>
                  <a:pt x="143" y="0"/>
                </a:lnTo>
                <a:lnTo>
                  <a:pt x="111" y="14"/>
                </a:lnTo>
                <a:lnTo>
                  <a:pt x="107" y="58"/>
                </a:lnTo>
                <a:lnTo>
                  <a:pt x="125" y="64"/>
                </a:lnTo>
                <a:lnTo>
                  <a:pt x="125" y="84"/>
                </a:lnTo>
                <a:lnTo>
                  <a:pt x="35" y="43"/>
                </a:lnTo>
                <a:lnTo>
                  <a:pt x="35" y="74"/>
                </a:lnTo>
                <a:lnTo>
                  <a:pt x="0" y="7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48" name="Freeform 316"/>
          <p:cNvSpPr>
            <a:spLocks/>
          </p:cNvSpPr>
          <p:nvPr/>
        </p:nvSpPr>
        <p:spPr bwMode="auto">
          <a:xfrm>
            <a:off x="4759325" y="4467225"/>
            <a:ext cx="280988" cy="257175"/>
          </a:xfrm>
          <a:custGeom>
            <a:avLst/>
            <a:gdLst>
              <a:gd name="T0" fmla="*/ 0 w 199"/>
              <a:gd name="T1" fmla="*/ 122238 h 162"/>
              <a:gd name="T2" fmla="*/ 0 w 199"/>
              <a:gd name="T3" fmla="*/ 227013 h 162"/>
              <a:gd name="T4" fmla="*/ 29652 w 199"/>
              <a:gd name="T5" fmla="*/ 250825 h 162"/>
              <a:gd name="T6" fmla="*/ 76248 w 199"/>
              <a:gd name="T7" fmla="*/ 255588 h 162"/>
              <a:gd name="T8" fmla="*/ 118608 w 199"/>
              <a:gd name="T9" fmla="*/ 255588 h 162"/>
              <a:gd name="T10" fmla="*/ 160968 w 199"/>
              <a:gd name="T11" fmla="*/ 223838 h 162"/>
              <a:gd name="T12" fmla="*/ 160968 w 199"/>
              <a:gd name="T13" fmla="*/ 207963 h 162"/>
              <a:gd name="T14" fmla="*/ 194856 w 199"/>
              <a:gd name="T15" fmla="*/ 193675 h 162"/>
              <a:gd name="T16" fmla="*/ 190620 w 199"/>
              <a:gd name="T17" fmla="*/ 180975 h 162"/>
              <a:gd name="T18" fmla="*/ 265456 w 199"/>
              <a:gd name="T19" fmla="*/ 157162 h 162"/>
              <a:gd name="T20" fmla="*/ 252748 w 199"/>
              <a:gd name="T21" fmla="*/ 146050 h 162"/>
              <a:gd name="T22" fmla="*/ 279576 w 199"/>
              <a:gd name="T23" fmla="*/ 66675 h 162"/>
              <a:gd name="T24" fmla="*/ 258396 w 199"/>
              <a:gd name="T25" fmla="*/ 28575 h 162"/>
              <a:gd name="T26" fmla="*/ 218860 w 199"/>
              <a:gd name="T27" fmla="*/ 9525 h 162"/>
              <a:gd name="T28" fmla="*/ 207564 w 199"/>
              <a:gd name="T29" fmla="*/ 0 h 162"/>
              <a:gd name="T30" fmla="*/ 160968 w 199"/>
              <a:gd name="T31" fmla="*/ 23812 h 162"/>
              <a:gd name="T32" fmla="*/ 155320 w 199"/>
              <a:gd name="T33" fmla="*/ 95250 h 162"/>
              <a:gd name="T34" fmla="*/ 182148 w 199"/>
              <a:gd name="T35" fmla="*/ 104775 h 162"/>
              <a:gd name="T36" fmla="*/ 182148 w 199"/>
              <a:gd name="T37" fmla="*/ 138112 h 162"/>
              <a:gd name="T38" fmla="*/ 50832 w 199"/>
              <a:gd name="T39" fmla="*/ 71437 h 162"/>
              <a:gd name="T40" fmla="*/ 50832 w 199"/>
              <a:gd name="T41" fmla="*/ 122238 h 162"/>
              <a:gd name="T42" fmla="*/ 0 w 199"/>
              <a:gd name="T43" fmla="*/ 122238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9"/>
              <a:gd name="T67" fmla="*/ 0 h 162"/>
              <a:gd name="T68" fmla="*/ 199 w 199"/>
              <a:gd name="T69" fmla="*/ 162 h 1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9" h="162">
                <a:moveTo>
                  <a:pt x="0" y="77"/>
                </a:moveTo>
                <a:lnTo>
                  <a:pt x="0" y="143"/>
                </a:lnTo>
                <a:lnTo>
                  <a:pt x="21" y="158"/>
                </a:lnTo>
                <a:lnTo>
                  <a:pt x="54" y="161"/>
                </a:lnTo>
                <a:lnTo>
                  <a:pt x="84" y="161"/>
                </a:lnTo>
                <a:lnTo>
                  <a:pt x="114" y="141"/>
                </a:lnTo>
                <a:lnTo>
                  <a:pt x="114" y="131"/>
                </a:lnTo>
                <a:lnTo>
                  <a:pt x="138" y="122"/>
                </a:lnTo>
                <a:lnTo>
                  <a:pt x="135" y="114"/>
                </a:lnTo>
                <a:lnTo>
                  <a:pt x="188" y="99"/>
                </a:lnTo>
                <a:lnTo>
                  <a:pt x="179" y="92"/>
                </a:lnTo>
                <a:lnTo>
                  <a:pt x="198" y="42"/>
                </a:lnTo>
                <a:lnTo>
                  <a:pt x="183" y="18"/>
                </a:lnTo>
                <a:lnTo>
                  <a:pt x="155" y="6"/>
                </a:lnTo>
                <a:lnTo>
                  <a:pt x="147" y="0"/>
                </a:lnTo>
                <a:lnTo>
                  <a:pt x="114" y="15"/>
                </a:lnTo>
                <a:lnTo>
                  <a:pt x="110" y="60"/>
                </a:lnTo>
                <a:lnTo>
                  <a:pt x="129" y="66"/>
                </a:lnTo>
                <a:lnTo>
                  <a:pt x="129" y="87"/>
                </a:lnTo>
                <a:lnTo>
                  <a:pt x="36" y="45"/>
                </a:lnTo>
                <a:lnTo>
                  <a:pt x="36" y="77"/>
                </a:lnTo>
                <a:lnTo>
                  <a:pt x="0" y="7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49" name="Freeform 317"/>
          <p:cNvSpPr>
            <a:spLocks/>
          </p:cNvSpPr>
          <p:nvPr/>
        </p:nvSpPr>
        <p:spPr bwMode="auto">
          <a:xfrm>
            <a:off x="400050" y="3600450"/>
            <a:ext cx="23813" cy="26988"/>
          </a:xfrm>
          <a:custGeom>
            <a:avLst/>
            <a:gdLst>
              <a:gd name="T0" fmla="*/ 11206 w 17"/>
              <a:gd name="T1" fmla="*/ 0 h 17"/>
              <a:gd name="T2" fmla="*/ 16809 w 17"/>
              <a:gd name="T3" fmla="*/ 7938 h 17"/>
              <a:gd name="T4" fmla="*/ 22412 w 17"/>
              <a:gd name="T5" fmla="*/ 7938 h 17"/>
              <a:gd name="T6" fmla="*/ 22412 w 17"/>
              <a:gd name="T7" fmla="*/ 15875 h 17"/>
              <a:gd name="T8" fmla="*/ 16809 w 17"/>
              <a:gd name="T9" fmla="*/ 25400 h 17"/>
              <a:gd name="T10" fmla="*/ 11206 w 17"/>
              <a:gd name="T11" fmla="*/ 25400 h 17"/>
              <a:gd name="T12" fmla="*/ 9805 w 17"/>
              <a:gd name="T13" fmla="*/ 25400 h 17"/>
              <a:gd name="T14" fmla="*/ 1401 w 17"/>
              <a:gd name="T15" fmla="*/ 15875 h 17"/>
              <a:gd name="T16" fmla="*/ 0 w 17"/>
              <a:gd name="T17" fmla="*/ 15875 h 17"/>
              <a:gd name="T18" fmla="*/ 1401 w 17"/>
              <a:gd name="T19" fmla="*/ 15875 h 17"/>
              <a:gd name="T20" fmla="*/ 9805 w 17"/>
              <a:gd name="T21" fmla="*/ 15875 h 17"/>
              <a:gd name="T22" fmla="*/ 9805 w 17"/>
              <a:gd name="T23" fmla="*/ 7938 h 17"/>
              <a:gd name="T24" fmla="*/ 1120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0"/>
                </a:moveTo>
                <a:lnTo>
                  <a:pt x="12" y="5"/>
                </a:lnTo>
                <a:lnTo>
                  <a:pt x="16" y="5"/>
                </a:lnTo>
                <a:lnTo>
                  <a:pt x="16" y="10"/>
                </a:lnTo>
                <a:lnTo>
                  <a:pt x="12" y="16"/>
                </a:lnTo>
                <a:lnTo>
                  <a:pt x="8" y="16"/>
                </a:lnTo>
                <a:lnTo>
                  <a:pt x="7" y="16"/>
                </a:lnTo>
                <a:lnTo>
                  <a:pt x="1" y="10"/>
                </a:lnTo>
                <a:lnTo>
                  <a:pt x="0" y="10"/>
                </a:lnTo>
                <a:lnTo>
                  <a:pt x="1" y="10"/>
                </a:lnTo>
                <a:lnTo>
                  <a:pt x="7" y="10"/>
                </a:lnTo>
                <a:lnTo>
                  <a:pt x="7" y="5"/>
                </a:lnTo>
                <a:lnTo>
                  <a:pt x="8"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50" name="Freeform 318"/>
          <p:cNvSpPr>
            <a:spLocks/>
          </p:cNvSpPr>
          <p:nvPr/>
        </p:nvSpPr>
        <p:spPr bwMode="auto">
          <a:xfrm>
            <a:off x="400050" y="3600450"/>
            <a:ext cx="23813" cy="26988"/>
          </a:xfrm>
          <a:custGeom>
            <a:avLst/>
            <a:gdLst>
              <a:gd name="T0" fmla="*/ 12607 w 17"/>
              <a:gd name="T1" fmla="*/ 0 h 17"/>
              <a:gd name="T2" fmla="*/ 15408 w 17"/>
              <a:gd name="T3" fmla="*/ 7938 h 17"/>
              <a:gd name="T4" fmla="*/ 22412 w 17"/>
              <a:gd name="T5" fmla="*/ 7938 h 17"/>
              <a:gd name="T6" fmla="*/ 22412 w 17"/>
              <a:gd name="T7" fmla="*/ 15875 h 17"/>
              <a:gd name="T8" fmla="*/ 15408 w 17"/>
              <a:gd name="T9" fmla="*/ 25400 h 17"/>
              <a:gd name="T10" fmla="*/ 12607 w 17"/>
              <a:gd name="T11" fmla="*/ 25400 h 17"/>
              <a:gd name="T12" fmla="*/ 8405 w 17"/>
              <a:gd name="T13" fmla="*/ 25400 h 17"/>
              <a:gd name="T14" fmla="*/ 2802 w 17"/>
              <a:gd name="T15" fmla="*/ 15875 h 17"/>
              <a:gd name="T16" fmla="*/ 0 w 17"/>
              <a:gd name="T17" fmla="*/ 15875 h 17"/>
              <a:gd name="T18" fmla="*/ 2802 w 17"/>
              <a:gd name="T19" fmla="*/ 15875 h 17"/>
              <a:gd name="T20" fmla="*/ 8405 w 17"/>
              <a:gd name="T21" fmla="*/ 15875 h 17"/>
              <a:gd name="T22" fmla="*/ 8405 w 17"/>
              <a:gd name="T23" fmla="*/ 7938 h 17"/>
              <a:gd name="T24" fmla="*/ 12607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9" y="0"/>
                </a:moveTo>
                <a:lnTo>
                  <a:pt x="11" y="5"/>
                </a:lnTo>
                <a:lnTo>
                  <a:pt x="16" y="5"/>
                </a:lnTo>
                <a:lnTo>
                  <a:pt x="16" y="10"/>
                </a:lnTo>
                <a:lnTo>
                  <a:pt x="11" y="16"/>
                </a:lnTo>
                <a:lnTo>
                  <a:pt x="9" y="16"/>
                </a:lnTo>
                <a:lnTo>
                  <a:pt x="6" y="16"/>
                </a:lnTo>
                <a:lnTo>
                  <a:pt x="2" y="10"/>
                </a:lnTo>
                <a:lnTo>
                  <a:pt x="0" y="10"/>
                </a:lnTo>
                <a:lnTo>
                  <a:pt x="2" y="10"/>
                </a:lnTo>
                <a:lnTo>
                  <a:pt x="6" y="10"/>
                </a:lnTo>
                <a:lnTo>
                  <a:pt x="6" y="5"/>
                </a:lnTo>
                <a:lnTo>
                  <a:pt x="9"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51" name="Freeform 319"/>
          <p:cNvSpPr>
            <a:spLocks/>
          </p:cNvSpPr>
          <p:nvPr/>
        </p:nvSpPr>
        <p:spPr bwMode="auto">
          <a:xfrm>
            <a:off x="454025" y="3624263"/>
            <a:ext cx="23813" cy="26987"/>
          </a:xfrm>
          <a:custGeom>
            <a:avLst/>
            <a:gdLst>
              <a:gd name="T0" fmla="*/ 14008 w 17"/>
              <a:gd name="T1" fmla="*/ 0 h 17"/>
              <a:gd name="T2" fmla="*/ 16809 w 17"/>
              <a:gd name="T3" fmla="*/ 12700 h 17"/>
              <a:gd name="T4" fmla="*/ 22412 w 17"/>
              <a:gd name="T5" fmla="*/ 12700 h 17"/>
              <a:gd name="T6" fmla="*/ 22412 w 17"/>
              <a:gd name="T7" fmla="*/ 20637 h 17"/>
              <a:gd name="T8" fmla="*/ 22412 w 17"/>
              <a:gd name="T9" fmla="*/ 25400 h 17"/>
              <a:gd name="T10" fmla="*/ 22412 w 17"/>
              <a:gd name="T11" fmla="*/ 20637 h 17"/>
              <a:gd name="T12" fmla="*/ 16809 w 17"/>
              <a:gd name="T13" fmla="*/ 20637 h 17"/>
              <a:gd name="T14" fmla="*/ 14008 w 17"/>
              <a:gd name="T15" fmla="*/ 20637 h 17"/>
              <a:gd name="T16" fmla="*/ 8405 w 17"/>
              <a:gd name="T17" fmla="*/ 20637 h 17"/>
              <a:gd name="T18" fmla="*/ 2802 w 17"/>
              <a:gd name="T19" fmla="*/ 20637 h 17"/>
              <a:gd name="T20" fmla="*/ 0 w 17"/>
              <a:gd name="T21" fmla="*/ 12700 h 17"/>
              <a:gd name="T22" fmla="*/ 0 w 17"/>
              <a:gd name="T23" fmla="*/ 7937 h 17"/>
              <a:gd name="T24" fmla="*/ 8405 w 17"/>
              <a:gd name="T25" fmla="*/ 7937 h 17"/>
              <a:gd name="T26" fmla="*/ 14008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0" y="0"/>
                </a:moveTo>
                <a:lnTo>
                  <a:pt x="12" y="8"/>
                </a:lnTo>
                <a:lnTo>
                  <a:pt x="16" y="8"/>
                </a:lnTo>
                <a:lnTo>
                  <a:pt x="16" y="13"/>
                </a:lnTo>
                <a:lnTo>
                  <a:pt x="16" y="16"/>
                </a:lnTo>
                <a:lnTo>
                  <a:pt x="16" y="13"/>
                </a:lnTo>
                <a:lnTo>
                  <a:pt x="12" y="13"/>
                </a:lnTo>
                <a:lnTo>
                  <a:pt x="10" y="13"/>
                </a:lnTo>
                <a:lnTo>
                  <a:pt x="6" y="13"/>
                </a:lnTo>
                <a:lnTo>
                  <a:pt x="2" y="13"/>
                </a:lnTo>
                <a:lnTo>
                  <a:pt x="0" y="8"/>
                </a:lnTo>
                <a:lnTo>
                  <a:pt x="0" y="5"/>
                </a:lnTo>
                <a:lnTo>
                  <a:pt x="6" y="5"/>
                </a:lnTo>
                <a:lnTo>
                  <a:pt x="1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52" name="Freeform 320"/>
          <p:cNvSpPr>
            <a:spLocks/>
          </p:cNvSpPr>
          <p:nvPr/>
        </p:nvSpPr>
        <p:spPr bwMode="auto">
          <a:xfrm>
            <a:off x="454025" y="3624263"/>
            <a:ext cx="23813" cy="26987"/>
          </a:xfrm>
          <a:custGeom>
            <a:avLst/>
            <a:gdLst>
              <a:gd name="T0" fmla="*/ 12607 w 17"/>
              <a:gd name="T1" fmla="*/ 0 h 17"/>
              <a:gd name="T2" fmla="*/ 16809 w 17"/>
              <a:gd name="T3" fmla="*/ 12700 h 17"/>
              <a:gd name="T4" fmla="*/ 22412 w 17"/>
              <a:gd name="T5" fmla="*/ 12700 h 17"/>
              <a:gd name="T6" fmla="*/ 22412 w 17"/>
              <a:gd name="T7" fmla="*/ 19050 h 17"/>
              <a:gd name="T8" fmla="*/ 22412 w 17"/>
              <a:gd name="T9" fmla="*/ 25400 h 17"/>
              <a:gd name="T10" fmla="*/ 22412 w 17"/>
              <a:gd name="T11" fmla="*/ 19050 h 17"/>
              <a:gd name="T12" fmla="*/ 16809 w 17"/>
              <a:gd name="T13" fmla="*/ 19050 h 17"/>
              <a:gd name="T14" fmla="*/ 12607 w 17"/>
              <a:gd name="T15" fmla="*/ 19050 h 17"/>
              <a:gd name="T16" fmla="*/ 8405 w 17"/>
              <a:gd name="T17" fmla="*/ 19050 h 17"/>
              <a:gd name="T18" fmla="*/ 2802 w 17"/>
              <a:gd name="T19" fmla="*/ 19050 h 17"/>
              <a:gd name="T20" fmla="*/ 0 w 17"/>
              <a:gd name="T21" fmla="*/ 12700 h 17"/>
              <a:gd name="T22" fmla="*/ 0 w 17"/>
              <a:gd name="T23" fmla="*/ 6350 h 17"/>
              <a:gd name="T24" fmla="*/ 8405 w 17"/>
              <a:gd name="T25" fmla="*/ 6350 h 17"/>
              <a:gd name="T26" fmla="*/ 12607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9" y="0"/>
                </a:moveTo>
                <a:lnTo>
                  <a:pt x="12" y="8"/>
                </a:lnTo>
                <a:lnTo>
                  <a:pt x="16" y="8"/>
                </a:lnTo>
                <a:lnTo>
                  <a:pt x="16" y="12"/>
                </a:lnTo>
                <a:lnTo>
                  <a:pt x="16" y="16"/>
                </a:lnTo>
                <a:lnTo>
                  <a:pt x="16" y="12"/>
                </a:lnTo>
                <a:lnTo>
                  <a:pt x="12" y="12"/>
                </a:lnTo>
                <a:lnTo>
                  <a:pt x="9" y="12"/>
                </a:lnTo>
                <a:lnTo>
                  <a:pt x="6" y="12"/>
                </a:lnTo>
                <a:lnTo>
                  <a:pt x="2" y="12"/>
                </a:lnTo>
                <a:lnTo>
                  <a:pt x="0" y="8"/>
                </a:lnTo>
                <a:lnTo>
                  <a:pt x="0" y="4"/>
                </a:lnTo>
                <a:lnTo>
                  <a:pt x="6" y="4"/>
                </a:lnTo>
                <a:lnTo>
                  <a:pt x="9"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53" name="Freeform 321"/>
          <p:cNvSpPr>
            <a:spLocks/>
          </p:cNvSpPr>
          <p:nvPr/>
        </p:nvSpPr>
        <p:spPr bwMode="auto">
          <a:xfrm>
            <a:off x="487363" y="3641725"/>
            <a:ext cx="23812" cy="26988"/>
          </a:xfrm>
          <a:custGeom>
            <a:avLst/>
            <a:gdLst>
              <a:gd name="T0" fmla="*/ 2801 w 17"/>
              <a:gd name="T1" fmla="*/ 25400 h 17"/>
              <a:gd name="T2" fmla="*/ 7004 w 17"/>
              <a:gd name="T3" fmla="*/ 0 h 17"/>
              <a:gd name="T4" fmla="*/ 11206 w 17"/>
              <a:gd name="T5" fmla="*/ 25400 h 17"/>
              <a:gd name="T6" fmla="*/ 11206 w 17"/>
              <a:gd name="T7" fmla="*/ 0 h 17"/>
              <a:gd name="T8" fmla="*/ 11206 w 17"/>
              <a:gd name="T9" fmla="*/ 25400 h 17"/>
              <a:gd name="T10" fmla="*/ 11206 w 17"/>
              <a:gd name="T11" fmla="*/ 0 h 17"/>
              <a:gd name="T12" fmla="*/ 22411 w 17"/>
              <a:gd name="T13" fmla="*/ 0 h 17"/>
              <a:gd name="T14" fmla="*/ 18209 w 17"/>
              <a:gd name="T15" fmla="*/ 0 h 17"/>
              <a:gd name="T16" fmla="*/ 11206 w 17"/>
              <a:gd name="T17" fmla="*/ 0 h 17"/>
              <a:gd name="T18" fmla="*/ 7004 w 17"/>
              <a:gd name="T19" fmla="*/ 0 h 17"/>
              <a:gd name="T20" fmla="*/ 0 w 17"/>
              <a:gd name="T21" fmla="*/ 0 h 17"/>
              <a:gd name="T22" fmla="*/ 2801 w 17"/>
              <a:gd name="T23" fmla="*/ 0 h 17"/>
              <a:gd name="T24" fmla="*/ 2801 w 17"/>
              <a:gd name="T25" fmla="*/ 2540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2" y="16"/>
                </a:moveTo>
                <a:lnTo>
                  <a:pt x="5" y="0"/>
                </a:lnTo>
                <a:lnTo>
                  <a:pt x="8" y="16"/>
                </a:lnTo>
                <a:lnTo>
                  <a:pt x="8" y="0"/>
                </a:lnTo>
                <a:lnTo>
                  <a:pt x="8" y="16"/>
                </a:lnTo>
                <a:lnTo>
                  <a:pt x="8" y="0"/>
                </a:lnTo>
                <a:lnTo>
                  <a:pt x="16" y="0"/>
                </a:lnTo>
                <a:lnTo>
                  <a:pt x="13" y="0"/>
                </a:lnTo>
                <a:lnTo>
                  <a:pt x="8" y="0"/>
                </a:lnTo>
                <a:lnTo>
                  <a:pt x="5" y="0"/>
                </a:lnTo>
                <a:lnTo>
                  <a:pt x="0" y="0"/>
                </a:lnTo>
                <a:lnTo>
                  <a:pt x="2" y="0"/>
                </a:lnTo>
                <a:lnTo>
                  <a:pt x="2"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54" name="Freeform 322"/>
          <p:cNvSpPr>
            <a:spLocks/>
          </p:cNvSpPr>
          <p:nvPr/>
        </p:nvSpPr>
        <p:spPr bwMode="auto">
          <a:xfrm>
            <a:off x="487363" y="3643313"/>
            <a:ext cx="26987" cy="26987"/>
          </a:xfrm>
          <a:custGeom>
            <a:avLst/>
            <a:gdLst>
              <a:gd name="T0" fmla="*/ 4261 w 19"/>
              <a:gd name="T1" fmla="*/ 0 h 17"/>
              <a:gd name="T2" fmla="*/ 8522 w 19"/>
              <a:gd name="T3" fmla="*/ 14287 h 17"/>
              <a:gd name="T4" fmla="*/ 12783 w 19"/>
              <a:gd name="T5" fmla="*/ 0 h 17"/>
              <a:gd name="T6" fmla="*/ 12783 w 19"/>
              <a:gd name="T7" fmla="*/ 14287 h 17"/>
              <a:gd name="T8" fmla="*/ 12783 w 19"/>
              <a:gd name="T9" fmla="*/ 0 h 17"/>
              <a:gd name="T10" fmla="*/ 12783 w 19"/>
              <a:gd name="T11" fmla="*/ 14287 h 17"/>
              <a:gd name="T12" fmla="*/ 25567 w 19"/>
              <a:gd name="T13" fmla="*/ 14287 h 17"/>
              <a:gd name="T14" fmla="*/ 21306 w 19"/>
              <a:gd name="T15" fmla="*/ 25400 h 17"/>
              <a:gd name="T16" fmla="*/ 12783 w 19"/>
              <a:gd name="T17" fmla="*/ 25400 h 17"/>
              <a:gd name="T18" fmla="*/ 12783 w 19"/>
              <a:gd name="T19" fmla="*/ 14287 h 17"/>
              <a:gd name="T20" fmla="*/ 8522 w 19"/>
              <a:gd name="T21" fmla="*/ 25400 h 17"/>
              <a:gd name="T22" fmla="*/ 0 w 19"/>
              <a:gd name="T23" fmla="*/ 14287 h 17"/>
              <a:gd name="T24" fmla="*/ 4261 w 19"/>
              <a:gd name="T25" fmla="*/ 14287 h 17"/>
              <a:gd name="T26" fmla="*/ 4261 w 19"/>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7"/>
              <a:gd name="T44" fmla="*/ 19 w 1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7">
                <a:moveTo>
                  <a:pt x="3" y="0"/>
                </a:moveTo>
                <a:lnTo>
                  <a:pt x="6" y="9"/>
                </a:lnTo>
                <a:lnTo>
                  <a:pt x="9" y="0"/>
                </a:lnTo>
                <a:lnTo>
                  <a:pt x="9" y="9"/>
                </a:lnTo>
                <a:lnTo>
                  <a:pt x="9" y="0"/>
                </a:lnTo>
                <a:lnTo>
                  <a:pt x="9" y="9"/>
                </a:lnTo>
                <a:lnTo>
                  <a:pt x="18" y="9"/>
                </a:lnTo>
                <a:lnTo>
                  <a:pt x="15" y="16"/>
                </a:lnTo>
                <a:lnTo>
                  <a:pt x="9" y="16"/>
                </a:lnTo>
                <a:lnTo>
                  <a:pt x="9" y="9"/>
                </a:lnTo>
                <a:lnTo>
                  <a:pt x="6" y="16"/>
                </a:lnTo>
                <a:lnTo>
                  <a:pt x="0" y="9"/>
                </a:lnTo>
                <a:lnTo>
                  <a:pt x="3" y="9"/>
                </a:lnTo>
                <a:lnTo>
                  <a:pt x="3"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55" name="Freeform 323"/>
          <p:cNvSpPr>
            <a:spLocks/>
          </p:cNvSpPr>
          <p:nvPr/>
        </p:nvSpPr>
        <p:spPr bwMode="auto">
          <a:xfrm>
            <a:off x="500063" y="3651250"/>
            <a:ext cx="1587" cy="26988"/>
          </a:xfrm>
          <a:custGeom>
            <a:avLst/>
            <a:gdLst>
              <a:gd name="T0" fmla="*/ 0 w 1"/>
              <a:gd name="T1" fmla="*/ 0 h 17"/>
              <a:gd name="T2" fmla="*/ 0 w 1"/>
              <a:gd name="T3" fmla="*/ 25400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6"/>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56" name="Freeform 324"/>
          <p:cNvSpPr>
            <a:spLocks/>
          </p:cNvSpPr>
          <p:nvPr/>
        </p:nvSpPr>
        <p:spPr bwMode="auto">
          <a:xfrm>
            <a:off x="500063" y="3651250"/>
            <a:ext cx="23812" cy="26988"/>
          </a:xfrm>
          <a:custGeom>
            <a:avLst/>
            <a:gdLst>
              <a:gd name="T0" fmla="*/ 0 w 17"/>
              <a:gd name="T1" fmla="*/ 0 h 17"/>
              <a:gd name="T2" fmla="*/ 22411 w 17"/>
              <a:gd name="T3" fmla="*/ 0 h 17"/>
              <a:gd name="T4" fmla="*/ 22411 w 17"/>
              <a:gd name="T5" fmla="*/ 14288 h 17"/>
              <a:gd name="T6" fmla="*/ 22411 w 17"/>
              <a:gd name="T7" fmla="*/ 25400 h 17"/>
              <a:gd name="T8" fmla="*/ 0 w 17"/>
              <a:gd name="T9" fmla="*/ 25400 h 17"/>
              <a:gd name="T10" fmla="*/ 0 w 17"/>
              <a:gd name="T11" fmla="*/ 14288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9"/>
                </a:lnTo>
                <a:lnTo>
                  <a:pt x="16" y="16"/>
                </a:lnTo>
                <a:lnTo>
                  <a:pt x="0" y="16"/>
                </a:lnTo>
                <a:lnTo>
                  <a:pt x="0" y="9"/>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57" name="Freeform 325"/>
          <p:cNvSpPr>
            <a:spLocks/>
          </p:cNvSpPr>
          <p:nvPr/>
        </p:nvSpPr>
        <p:spPr bwMode="auto">
          <a:xfrm>
            <a:off x="512763" y="3651250"/>
            <a:ext cx="23812" cy="26988"/>
          </a:xfrm>
          <a:custGeom>
            <a:avLst/>
            <a:gdLst>
              <a:gd name="T0" fmla="*/ 0 w 17"/>
              <a:gd name="T1" fmla="*/ 0 h 17"/>
              <a:gd name="T2" fmla="*/ 7004 w 17"/>
              <a:gd name="T3" fmla="*/ 0 h 17"/>
              <a:gd name="T4" fmla="*/ 11206 w 17"/>
              <a:gd name="T5" fmla="*/ 0 h 17"/>
              <a:gd name="T6" fmla="*/ 18209 w 17"/>
              <a:gd name="T7" fmla="*/ 19050 h 17"/>
              <a:gd name="T8" fmla="*/ 22411 w 17"/>
              <a:gd name="T9" fmla="*/ 19050 h 17"/>
              <a:gd name="T10" fmla="*/ 18209 w 17"/>
              <a:gd name="T11" fmla="*/ 19050 h 17"/>
              <a:gd name="T12" fmla="*/ 14007 w 17"/>
              <a:gd name="T13" fmla="*/ 19050 h 17"/>
              <a:gd name="T14" fmla="*/ 11206 w 17"/>
              <a:gd name="T15" fmla="*/ 25400 h 17"/>
              <a:gd name="T16" fmla="*/ 7004 w 17"/>
              <a:gd name="T17" fmla="*/ 25400 h 17"/>
              <a:gd name="T18" fmla="*/ 7004 w 17"/>
              <a:gd name="T19" fmla="*/ 19050 h 17"/>
              <a:gd name="T20" fmla="*/ 0 w 17"/>
              <a:gd name="T21" fmla="*/ 12700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5" y="0"/>
                </a:lnTo>
                <a:lnTo>
                  <a:pt x="8" y="0"/>
                </a:lnTo>
                <a:lnTo>
                  <a:pt x="13" y="12"/>
                </a:lnTo>
                <a:lnTo>
                  <a:pt x="16" y="12"/>
                </a:lnTo>
                <a:lnTo>
                  <a:pt x="13" y="12"/>
                </a:lnTo>
                <a:lnTo>
                  <a:pt x="10" y="12"/>
                </a:lnTo>
                <a:lnTo>
                  <a:pt x="8" y="16"/>
                </a:lnTo>
                <a:lnTo>
                  <a:pt x="5" y="16"/>
                </a:lnTo>
                <a:lnTo>
                  <a:pt x="5" y="12"/>
                </a:lnTo>
                <a:lnTo>
                  <a:pt x="0" y="8"/>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58" name="Freeform 326"/>
          <p:cNvSpPr>
            <a:spLocks/>
          </p:cNvSpPr>
          <p:nvPr/>
        </p:nvSpPr>
        <p:spPr bwMode="auto">
          <a:xfrm>
            <a:off x="512763" y="3651250"/>
            <a:ext cx="26987" cy="26988"/>
          </a:xfrm>
          <a:custGeom>
            <a:avLst/>
            <a:gdLst>
              <a:gd name="T0" fmla="*/ 0 w 19"/>
              <a:gd name="T1" fmla="*/ 0 h 17"/>
              <a:gd name="T2" fmla="*/ 8522 w 19"/>
              <a:gd name="T3" fmla="*/ 0 h 17"/>
              <a:gd name="T4" fmla="*/ 12783 w 19"/>
              <a:gd name="T5" fmla="*/ 0 h 17"/>
              <a:gd name="T6" fmla="*/ 21306 w 19"/>
              <a:gd name="T7" fmla="*/ 17463 h 17"/>
              <a:gd name="T8" fmla="*/ 25567 w 19"/>
              <a:gd name="T9" fmla="*/ 17463 h 17"/>
              <a:gd name="T10" fmla="*/ 21306 w 19"/>
              <a:gd name="T11" fmla="*/ 17463 h 17"/>
              <a:gd name="T12" fmla="*/ 17044 w 19"/>
              <a:gd name="T13" fmla="*/ 17463 h 17"/>
              <a:gd name="T14" fmla="*/ 12783 w 19"/>
              <a:gd name="T15" fmla="*/ 25400 h 17"/>
              <a:gd name="T16" fmla="*/ 8522 w 19"/>
              <a:gd name="T17" fmla="*/ 25400 h 17"/>
              <a:gd name="T18" fmla="*/ 8522 w 19"/>
              <a:gd name="T19" fmla="*/ 17463 h 17"/>
              <a:gd name="T20" fmla="*/ 0 w 19"/>
              <a:gd name="T21" fmla="*/ 9525 h 17"/>
              <a:gd name="T22" fmla="*/ 0 w 19"/>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7"/>
              <a:gd name="T38" fmla="*/ 19 w 1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7">
                <a:moveTo>
                  <a:pt x="0" y="0"/>
                </a:moveTo>
                <a:lnTo>
                  <a:pt x="6" y="0"/>
                </a:lnTo>
                <a:lnTo>
                  <a:pt x="9" y="0"/>
                </a:lnTo>
                <a:lnTo>
                  <a:pt x="15" y="11"/>
                </a:lnTo>
                <a:lnTo>
                  <a:pt x="18" y="11"/>
                </a:lnTo>
                <a:lnTo>
                  <a:pt x="15" y="11"/>
                </a:lnTo>
                <a:lnTo>
                  <a:pt x="12" y="11"/>
                </a:lnTo>
                <a:lnTo>
                  <a:pt x="9" y="16"/>
                </a:lnTo>
                <a:lnTo>
                  <a:pt x="6" y="16"/>
                </a:lnTo>
                <a:lnTo>
                  <a:pt x="6" y="11"/>
                </a:lnTo>
                <a:lnTo>
                  <a:pt x="0" y="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59" name="Freeform 327"/>
          <p:cNvSpPr>
            <a:spLocks/>
          </p:cNvSpPr>
          <p:nvPr/>
        </p:nvSpPr>
        <p:spPr bwMode="auto">
          <a:xfrm>
            <a:off x="512763" y="3662363"/>
            <a:ext cx="1587" cy="26987"/>
          </a:xfrm>
          <a:custGeom>
            <a:avLst/>
            <a:gdLst>
              <a:gd name="T0" fmla="*/ 0 w 1"/>
              <a:gd name="T1" fmla="*/ 25400 h 17"/>
              <a:gd name="T2" fmla="*/ 0 w 1"/>
              <a:gd name="T3" fmla="*/ 0 h 17"/>
              <a:gd name="T4" fmla="*/ 0 w 1"/>
              <a:gd name="T5" fmla="*/ 2540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60" name="Freeform 328"/>
          <p:cNvSpPr>
            <a:spLocks/>
          </p:cNvSpPr>
          <p:nvPr/>
        </p:nvSpPr>
        <p:spPr bwMode="auto">
          <a:xfrm>
            <a:off x="512763" y="3667125"/>
            <a:ext cx="23812" cy="26988"/>
          </a:xfrm>
          <a:custGeom>
            <a:avLst/>
            <a:gdLst>
              <a:gd name="T0" fmla="*/ 0 w 17"/>
              <a:gd name="T1" fmla="*/ 0 h 17"/>
              <a:gd name="T2" fmla="*/ 11206 w 17"/>
              <a:gd name="T3" fmla="*/ 0 h 17"/>
              <a:gd name="T4" fmla="*/ 22411 w 17"/>
              <a:gd name="T5" fmla="*/ 0 h 17"/>
              <a:gd name="T6" fmla="*/ 11206 w 17"/>
              <a:gd name="T7" fmla="*/ 25400 h 17"/>
              <a:gd name="T8" fmla="*/ 0 w 17"/>
              <a:gd name="T9" fmla="*/ 2540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16" y="0"/>
                </a:lnTo>
                <a:lnTo>
                  <a:pt x="8" y="16"/>
                </a:lnTo>
                <a:lnTo>
                  <a:pt x="0"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61" name="Freeform 329"/>
          <p:cNvSpPr>
            <a:spLocks/>
          </p:cNvSpPr>
          <p:nvPr/>
        </p:nvSpPr>
        <p:spPr bwMode="auto">
          <a:xfrm>
            <a:off x="538163" y="3675063"/>
            <a:ext cx="34925" cy="49212"/>
          </a:xfrm>
          <a:custGeom>
            <a:avLst/>
            <a:gdLst>
              <a:gd name="T0" fmla="*/ 6985 w 25"/>
              <a:gd name="T1" fmla="*/ 0 h 31"/>
              <a:gd name="T2" fmla="*/ 13970 w 25"/>
              <a:gd name="T3" fmla="*/ 9525 h 31"/>
              <a:gd name="T4" fmla="*/ 23749 w 25"/>
              <a:gd name="T5" fmla="*/ 12700 h 31"/>
              <a:gd name="T6" fmla="*/ 30734 w 25"/>
              <a:gd name="T7" fmla="*/ 20637 h 31"/>
              <a:gd name="T8" fmla="*/ 33528 w 25"/>
              <a:gd name="T9" fmla="*/ 25400 h 31"/>
              <a:gd name="T10" fmla="*/ 33528 w 25"/>
              <a:gd name="T11" fmla="*/ 31750 h 31"/>
              <a:gd name="T12" fmla="*/ 23749 w 25"/>
              <a:gd name="T13" fmla="*/ 36512 h 31"/>
              <a:gd name="T14" fmla="*/ 23749 w 25"/>
              <a:gd name="T15" fmla="*/ 31750 h 31"/>
              <a:gd name="T16" fmla="*/ 16764 w 25"/>
              <a:gd name="T17" fmla="*/ 39687 h 31"/>
              <a:gd name="T18" fmla="*/ 9779 w 25"/>
              <a:gd name="T19" fmla="*/ 47625 h 31"/>
              <a:gd name="T20" fmla="*/ 6985 w 25"/>
              <a:gd name="T21" fmla="*/ 44450 h 31"/>
              <a:gd name="T22" fmla="*/ 6985 w 25"/>
              <a:gd name="T23" fmla="*/ 39687 h 31"/>
              <a:gd name="T24" fmla="*/ 6985 w 25"/>
              <a:gd name="T25" fmla="*/ 36512 h 31"/>
              <a:gd name="T26" fmla="*/ 6985 w 25"/>
              <a:gd name="T27" fmla="*/ 31750 h 31"/>
              <a:gd name="T28" fmla="*/ 0 w 25"/>
              <a:gd name="T29" fmla="*/ 25400 h 31"/>
              <a:gd name="T30" fmla="*/ 0 w 25"/>
              <a:gd name="T31" fmla="*/ 20637 h 31"/>
              <a:gd name="T32" fmla="*/ 0 w 25"/>
              <a:gd name="T33" fmla="*/ 17462 h 31"/>
              <a:gd name="T34" fmla="*/ 6985 w 25"/>
              <a:gd name="T35" fmla="*/ 17462 h 31"/>
              <a:gd name="T36" fmla="*/ 6985 w 25"/>
              <a:gd name="T37" fmla="*/ 12700 h 31"/>
              <a:gd name="T38" fmla="*/ 6985 w 25"/>
              <a:gd name="T39" fmla="*/ 9525 h 31"/>
              <a:gd name="T40" fmla="*/ 6985 w 25"/>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1"/>
              <a:gd name="T65" fmla="*/ 25 w 25"/>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1">
                <a:moveTo>
                  <a:pt x="5" y="0"/>
                </a:moveTo>
                <a:lnTo>
                  <a:pt x="10" y="6"/>
                </a:lnTo>
                <a:lnTo>
                  <a:pt x="17" y="8"/>
                </a:lnTo>
                <a:lnTo>
                  <a:pt x="22" y="13"/>
                </a:lnTo>
                <a:lnTo>
                  <a:pt x="24" y="16"/>
                </a:lnTo>
                <a:lnTo>
                  <a:pt x="24" y="20"/>
                </a:lnTo>
                <a:lnTo>
                  <a:pt x="17" y="23"/>
                </a:lnTo>
                <a:lnTo>
                  <a:pt x="17" y="20"/>
                </a:lnTo>
                <a:lnTo>
                  <a:pt x="12" y="25"/>
                </a:lnTo>
                <a:lnTo>
                  <a:pt x="7" y="30"/>
                </a:lnTo>
                <a:lnTo>
                  <a:pt x="5" y="28"/>
                </a:lnTo>
                <a:lnTo>
                  <a:pt x="5" y="25"/>
                </a:lnTo>
                <a:lnTo>
                  <a:pt x="5" y="23"/>
                </a:lnTo>
                <a:lnTo>
                  <a:pt x="5" y="20"/>
                </a:lnTo>
                <a:lnTo>
                  <a:pt x="0" y="16"/>
                </a:lnTo>
                <a:lnTo>
                  <a:pt x="0" y="13"/>
                </a:lnTo>
                <a:lnTo>
                  <a:pt x="0" y="11"/>
                </a:lnTo>
                <a:lnTo>
                  <a:pt x="5" y="11"/>
                </a:lnTo>
                <a:lnTo>
                  <a:pt x="5" y="8"/>
                </a:lnTo>
                <a:lnTo>
                  <a:pt x="5" y="6"/>
                </a:lnTo>
                <a:lnTo>
                  <a:pt x="5"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62" name="Freeform 330"/>
          <p:cNvSpPr>
            <a:spLocks/>
          </p:cNvSpPr>
          <p:nvPr/>
        </p:nvSpPr>
        <p:spPr bwMode="auto">
          <a:xfrm>
            <a:off x="538163" y="3675063"/>
            <a:ext cx="42862" cy="58737"/>
          </a:xfrm>
          <a:custGeom>
            <a:avLst/>
            <a:gdLst>
              <a:gd name="T0" fmla="*/ 8296 w 31"/>
              <a:gd name="T1" fmla="*/ 0 h 37"/>
              <a:gd name="T2" fmla="*/ 16592 w 31"/>
              <a:gd name="T3" fmla="*/ 11112 h 37"/>
              <a:gd name="T4" fmla="*/ 29036 w 31"/>
              <a:gd name="T5" fmla="*/ 15875 h 37"/>
              <a:gd name="T6" fmla="*/ 37331 w 31"/>
              <a:gd name="T7" fmla="*/ 23812 h 37"/>
              <a:gd name="T8" fmla="*/ 41479 w 31"/>
              <a:gd name="T9" fmla="*/ 30162 h 37"/>
              <a:gd name="T10" fmla="*/ 41479 w 31"/>
              <a:gd name="T11" fmla="*/ 38100 h 37"/>
              <a:gd name="T12" fmla="*/ 29036 w 31"/>
              <a:gd name="T13" fmla="*/ 44450 h 37"/>
              <a:gd name="T14" fmla="*/ 29036 w 31"/>
              <a:gd name="T15" fmla="*/ 38100 h 37"/>
              <a:gd name="T16" fmla="*/ 20740 w 31"/>
              <a:gd name="T17" fmla="*/ 47625 h 37"/>
              <a:gd name="T18" fmla="*/ 12444 w 31"/>
              <a:gd name="T19" fmla="*/ 57150 h 37"/>
              <a:gd name="T20" fmla="*/ 8296 w 31"/>
              <a:gd name="T21" fmla="*/ 53975 h 37"/>
              <a:gd name="T22" fmla="*/ 8296 w 31"/>
              <a:gd name="T23" fmla="*/ 47625 h 37"/>
              <a:gd name="T24" fmla="*/ 8296 w 31"/>
              <a:gd name="T25" fmla="*/ 44450 h 37"/>
              <a:gd name="T26" fmla="*/ 8296 w 31"/>
              <a:gd name="T27" fmla="*/ 38100 h 37"/>
              <a:gd name="T28" fmla="*/ 0 w 31"/>
              <a:gd name="T29" fmla="*/ 30162 h 37"/>
              <a:gd name="T30" fmla="*/ 0 w 31"/>
              <a:gd name="T31" fmla="*/ 23812 h 37"/>
              <a:gd name="T32" fmla="*/ 0 w 31"/>
              <a:gd name="T33" fmla="*/ 20637 h 37"/>
              <a:gd name="T34" fmla="*/ 8296 w 31"/>
              <a:gd name="T35" fmla="*/ 20637 h 37"/>
              <a:gd name="T36" fmla="*/ 8296 w 31"/>
              <a:gd name="T37" fmla="*/ 15875 h 37"/>
              <a:gd name="T38" fmla="*/ 8296 w 31"/>
              <a:gd name="T39" fmla="*/ 11112 h 37"/>
              <a:gd name="T40" fmla="*/ 8296 w 31"/>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7"/>
              <a:gd name="T65" fmla="*/ 31 w 31"/>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7">
                <a:moveTo>
                  <a:pt x="6" y="0"/>
                </a:moveTo>
                <a:lnTo>
                  <a:pt x="12" y="7"/>
                </a:lnTo>
                <a:lnTo>
                  <a:pt x="21" y="10"/>
                </a:lnTo>
                <a:lnTo>
                  <a:pt x="27" y="15"/>
                </a:lnTo>
                <a:lnTo>
                  <a:pt x="30" y="19"/>
                </a:lnTo>
                <a:lnTo>
                  <a:pt x="30" y="24"/>
                </a:lnTo>
                <a:lnTo>
                  <a:pt x="21" y="28"/>
                </a:lnTo>
                <a:lnTo>
                  <a:pt x="21" y="24"/>
                </a:lnTo>
                <a:lnTo>
                  <a:pt x="15" y="30"/>
                </a:lnTo>
                <a:lnTo>
                  <a:pt x="9" y="36"/>
                </a:lnTo>
                <a:lnTo>
                  <a:pt x="6" y="34"/>
                </a:lnTo>
                <a:lnTo>
                  <a:pt x="6" y="30"/>
                </a:lnTo>
                <a:lnTo>
                  <a:pt x="6" y="28"/>
                </a:lnTo>
                <a:lnTo>
                  <a:pt x="6" y="24"/>
                </a:lnTo>
                <a:lnTo>
                  <a:pt x="0" y="19"/>
                </a:lnTo>
                <a:lnTo>
                  <a:pt x="0" y="15"/>
                </a:lnTo>
                <a:lnTo>
                  <a:pt x="0" y="13"/>
                </a:lnTo>
                <a:lnTo>
                  <a:pt x="6" y="13"/>
                </a:lnTo>
                <a:lnTo>
                  <a:pt x="6" y="10"/>
                </a:lnTo>
                <a:lnTo>
                  <a:pt x="6" y="7"/>
                </a:lnTo>
                <a:lnTo>
                  <a:pt x="6"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63" name="Freeform 331"/>
          <p:cNvSpPr>
            <a:spLocks/>
          </p:cNvSpPr>
          <p:nvPr/>
        </p:nvSpPr>
        <p:spPr bwMode="auto">
          <a:xfrm>
            <a:off x="7245350" y="3500438"/>
            <a:ext cx="44450" cy="58737"/>
          </a:xfrm>
          <a:custGeom>
            <a:avLst/>
            <a:gdLst>
              <a:gd name="T0" fmla="*/ 40148 w 31"/>
              <a:gd name="T1" fmla="*/ 0 h 37"/>
              <a:gd name="T2" fmla="*/ 25810 w 31"/>
              <a:gd name="T3" fmla="*/ 15875 h 37"/>
              <a:gd name="T4" fmla="*/ 14339 w 31"/>
              <a:gd name="T5" fmla="*/ 12700 h 37"/>
              <a:gd name="T6" fmla="*/ 14339 w 31"/>
              <a:gd name="T7" fmla="*/ 15875 h 37"/>
              <a:gd name="T8" fmla="*/ 21508 w 31"/>
              <a:gd name="T9" fmla="*/ 20637 h 37"/>
              <a:gd name="T10" fmla="*/ 7169 w 31"/>
              <a:gd name="T11" fmla="*/ 33337 h 37"/>
              <a:gd name="T12" fmla="*/ 7169 w 31"/>
              <a:gd name="T13" fmla="*/ 28575 h 37"/>
              <a:gd name="T14" fmla="*/ 7169 w 31"/>
              <a:gd name="T15" fmla="*/ 41275 h 37"/>
              <a:gd name="T16" fmla="*/ 0 w 31"/>
              <a:gd name="T17" fmla="*/ 49212 h 37"/>
              <a:gd name="T18" fmla="*/ 4302 w 31"/>
              <a:gd name="T19" fmla="*/ 57150 h 37"/>
              <a:gd name="T20" fmla="*/ 14339 w 31"/>
              <a:gd name="T21" fmla="*/ 52387 h 37"/>
              <a:gd name="T22" fmla="*/ 11471 w 31"/>
              <a:gd name="T23" fmla="*/ 49212 h 37"/>
              <a:gd name="T24" fmla="*/ 14339 w 31"/>
              <a:gd name="T25" fmla="*/ 36512 h 37"/>
              <a:gd name="T26" fmla="*/ 14339 w 31"/>
              <a:gd name="T27" fmla="*/ 33337 h 37"/>
              <a:gd name="T28" fmla="*/ 11471 w 31"/>
              <a:gd name="T29" fmla="*/ 33337 h 37"/>
              <a:gd name="T30" fmla="*/ 14339 w 31"/>
              <a:gd name="T31" fmla="*/ 28575 h 37"/>
              <a:gd name="T32" fmla="*/ 21508 w 31"/>
              <a:gd name="T33" fmla="*/ 28575 h 37"/>
              <a:gd name="T34" fmla="*/ 40148 w 31"/>
              <a:gd name="T35" fmla="*/ 15875 h 37"/>
              <a:gd name="T36" fmla="*/ 43016 w 31"/>
              <a:gd name="T37" fmla="*/ 7937 h 37"/>
              <a:gd name="T38" fmla="*/ 43016 w 31"/>
              <a:gd name="T39" fmla="*/ 0 h 37"/>
              <a:gd name="T40" fmla="*/ 40148 w 31"/>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7"/>
              <a:gd name="T65" fmla="*/ 31 w 31"/>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7">
                <a:moveTo>
                  <a:pt x="28" y="0"/>
                </a:moveTo>
                <a:lnTo>
                  <a:pt x="18" y="10"/>
                </a:lnTo>
                <a:lnTo>
                  <a:pt x="10" y="8"/>
                </a:lnTo>
                <a:lnTo>
                  <a:pt x="10" y="10"/>
                </a:lnTo>
                <a:lnTo>
                  <a:pt x="15" y="13"/>
                </a:lnTo>
                <a:lnTo>
                  <a:pt x="5" y="21"/>
                </a:lnTo>
                <a:lnTo>
                  <a:pt x="5" y="18"/>
                </a:lnTo>
                <a:lnTo>
                  <a:pt x="5" y="26"/>
                </a:lnTo>
                <a:lnTo>
                  <a:pt x="0" y="31"/>
                </a:lnTo>
                <a:lnTo>
                  <a:pt x="3" y="36"/>
                </a:lnTo>
                <a:lnTo>
                  <a:pt x="10" y="33"/>
                </a:lnTo>
                <a:lnTo>
                  <a:pt x="8" y="31"/>
                </a:lnTo>
                <a:lnTo>
                  <a:pt x="10" y="23"/>
                </a:lnTo>
                <a:lnTo>
                  <a:pt x="10" y="21"/>
                </a:lnTo>
                <a:lnTo>
                  <a:pt x="8" y="21"/>
                </a:lnTo>
                <a:lnTo>
                  <a:pt x="10" y="18"/>
                </a:lnTo>
                <a:lnTo>
                  <a:pt x="15" y="18"/>
                </a:lnTo>
                <a:lnTo>
                  <a:pt x="28" y="10"/>
                </a:lnTo>
                <a:lnTo>
                  <a:pt x="30" y="5"/>
                </a:lnTo>
                <a:lnTo>
                  <a:pt x="30" y="0"/>
                </a:lnTo>
                <a:lnTo>
                  <a:pt x="28"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64" name="Freeform 332"/>
          <p:cNvSpPr>
            <a:spLocks/>
          </p:cNvSpPr>
          <p:nvPr/>
        </p:nvSpPr>
        <p:spPr bwMode="auto">
          <a:xfrm>
            <a:off x="7245350" y="3500438"/>
            <a:ext cx="52388" cy="68262"/>
          </a:xfrm>
          <a:custGeom>
            <a:avLst/>
            <a:gdLst>
              <a:gd name="T0" fmla="*/ 46724 w 37"/>
              <a:gd name="T1" fmla="*/ 0 h 43"/>
              <a:gd name="T2" fmla="*/ 29734 w 37"/>
              <a:gd name="T3" fmla="*/ 19050 h 43"/>
              <a:gd name="T4" fmla="*/ 16991 w 37"/>
              <a:gd name="T5" fmla="*/ 14287 h 43"/>
              <a:gd name="T6" fmla="*/ 16991 w 37"/>
              <a:gd name="T7" fmla="*/ 19050 h 43"/>
              <a:gd name="T8" fmla="*/ 25486 w 37"/>
              <a:gd name="T9" fmla="*/ 23812 h 43"/>
              <a:gd name="T10" fmla="*/ 8495 w 37"/>
              <a:gd name="T11" fmla="*/ 38100 h 43"/>
              <a:gd name="T12" fmla="*/ 8495 w 37"/>
              <a:gd name="T13" fmla="*/ 33337 h 43"/>
              <a:gd name="T14" fmla="*/ 8495 w 37"/>
              <a:gd name="T15" fmla="*/ 47625 h 43"/>
              <a:gd name="T16" fmla="*/ 0 w 37"/>
              <a:gd name="T17" fmla="*/ 57150 h 43"/>
              <a:gd name="T18" fmla="*/ 4248 w 37"/>
              <a:gd name="T19" fmla="*/ 66675 h 43"/>
              <a:gd name="T20" fmla="*/ 16991 w 37"/>
              <a:gd name="T21" fmla="*/ 61912 h 43"/>
              <a:gd name="T22" fmla="*/ 12743 w 37"/>
              <a:gd name="T23" fmla="*/ 57150 h 43"/>
              <a:gd name="T24" fmla="*/ 16991 w 37"/>
              <a:gd name="T25" fmla="*/ 42862 h 43"/>
              <a:gd name="T26" fmla="*/ 16991 w 37"/>
              <a:gd name="T27" fmla="*/ 38100 h 43"/>
              <a:gd name="T28" fmla="*/ 12743 w 37"/>
              <a:gd name="T29" fmla="*/ 38100 h 43"/>
              <a:gd name="T30" fmla="*/ 16991 w 37"/>
              <a:gd name="T31" fmla="*/ 33337 h 43"/>
              <a:gd name="T32" fmla="*/ 25486 w 37"/>
              <a:gd name="T33" fmla="*/ 33337 h 43"/>
              <a:gd name="T34" fmla="*/ 46724 w 37"/>
              <a:gd name="T35" fmla="*/ 19050 h 43"/>
              <a:gd name="T36" fmla="*/ 50972 w 37"/>
              <a:gd name="T37" fmla="*/ 9525 h 43"/>
              <a:gd name="T38" fmla="*/ 50972 w 37"/>
              <a:gd name="T39" fmla="*/ 0 h 43"/>
              <a:gd name="T40" fmla="*/ 46724 w 37"/>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3"/>
              <a:gd name="T65" fmla="*/ 37 w 37"/>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3">
                <a:moveTo>
                  <a:pt x="33" y="0"/>
                </a:moveTo>
                <a:lnTo>
                  <a:pt x="21" y="12"/>
                </a:lnTo>
                <a:lnTo>
                  <a:pt x="12" y="9"/>
                </a:lnTo>
                <a:lnTo>
                  <a:pt x="12" y="12"/>
                </a:lnTo>
                <a:lnTo>
                  <a:pt x="18" y="15"/>
                </a:lnTo>
                <a:lnTo>
                  <a:pt x="6" y="24"/>
                </a:lnTo>
                <a:lnTo>
                  <a:pt x="6" y="21"/>
                </a:lnTo>
                <a:lnTo>
                  <a:pt x="6" y="30"/>
                </a:lnTo>
                <a:lnTo>
                  <a:pt x="0" y="36"/>
                </a:lnTo>
                <a:lnTo>
                  <a:pt x="3" y="42"/>
                </a:lnTo>
                <a:lnTo>
                  <a:pt x="12" y="39"/>
                </a:lnTo>
                <a:lnTo>
                  <a:pt x="9" y="36"/>
                </a:lnTo>
                <a:lnTo>
                  <a:pt x="12" y="27"/>
                </a:lnTo>
                <a:lnTo>
                  <a:pt x="12" y="24"/>
                </a:lnTo>
                <a:lnTo>
                  <a:pt x="9" y="24"/>
                </a:lnTo>
                <a:lnTo>
                  <a:pt x="12" y="21"/>
                </a:lnTo>
                <a:lnTo>
                  <a:pt x="18" y="21"/>
                </a:lnTo>
                <a:lnTo>
                  <a:pt x="33" y="12"/>
                </a:lnTo>
                <a:lnTo>
                  <a:pt x="36" y="6"/>
                </a:lnTo>
                <a:lnTo>
                  <a:pt x="36" y="0"/>
                </a:lnTo>
                <a:lnTo>
                  <a:pt x="33"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65" name="Freeform 333"/>
          <p:cNvSpPr>
            <a:spLocks/>
          </p:cNvSpPr>
          <p:nvPr/>
        </p:nvSpPr>
        <p:spPr bwMode="auto">
          <a:xfrm>
            <a:off x="2805113" y="3776663"/>
            <a:ext cx="23812" cy="26987"/>
          </a:xfrm>
          <a:custGeom>
            <a:avLst/>
            <a:gdLst>
              <a:gd name="T0" fmla="*/ 22411 w 17"/>
              <a:gd name="T1" fmla="*/ 25400 h 17"/>
              <a:gd name="T2" fmla="*/ 22411 w 17"/>
              <a:gd name="T3" fmla="*/ 6350 h 17"/>
              <a:gd name="T4" fmla="*/ 0 w 17"/>
              <a:gd name="T5" fmla="*/ 0 h 17"/>
              <a:gd name="T6" fmla="*/ 0 w 17"/>
              <a:gd name="T7" fmla="*/ 25400 h 17"/>
              <a:gd name="T8" fmla="*/ 22411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4"/>
                </a:lnTo>
                <a:lnTo>
                  <a:pt x="0" y="0"/>
                </a:lnTo>
                <a:lnTo>
                  <a:pt x="0" y="16"/>
                </a:lnTo>
                <a:lnTo>
                  <a:pt x="16"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66" name="Freeform 334"/>
          <p:cNvSpPr>
            <a:spLocks/>
          </p:cNvSpPr>
          <p:nvPr/>
        </p:nvSpPr>
        <p:spPr bwMode="auto">
          <a:xfrm>
            <a:off x="2805113" y="3776663"/>
            <a:ext cx="23812" cy="28575"/>
          </a:xfrm>
          <a:custGeom>
            <a:avLst/>
            <a:gdLst>
              <a:gd name="T0" fmla="*/ 22411 w 17"/>
              <a:gd name="T1" fmla="*/ 26988 h 18"/>
              <a:gd name="T2" fmla="*/ 22411 w 17"/>
              <a:gd name="T3" fmla="*/ 7937 h 18"/>
              <a:gd name="T4" fmla="*/ 0 w 17"/>
              <a:gd name="T5" fmla="*/ 0 h 18"/>
              <a:gd name="T6" fmla="*/ 0 w 17"/>
              <a:gd name="T7" fmla="*/ 26988 h 18"/>
              <a:gd name="T8" fmla="*/ 22411 w 17"/>
              <a:gd name="T9" fmla="*/ 2698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7"/>
                </a:moveTo>
                <a:lnTo>
                  <a:pt x="16" y="5"/>
                </a:lnTo>
                <a:lnTo>
                  <a:pt x="0" y="0"/>
                </a:lnTo>
                <a:lnTo>
                  <a:pt x="0" y="17"/>
                </a:lnTo>
                <a:lnTo>
                  <a:pt x="16" y="1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67" name="Freeform 335"/>
          <p:cNvSpPr>
            <a:spLocks/>
          </p:cNvSpPr>
          <p:nvPr/>
        </p:nvSpPr>
        <p:spPr bwMode="auto">
          <a:xfrm>
            <a:off x="2822575" y="3851275"/>
            <a:ext cx="23813" cy="26988"/>
          </a:xfrm>
          <a:custGeom>
            <a:avLst/>
            <a:gdLst>
              <a:gd name="T0" fmla="*/ 0 w 17"/>
              <a:gd name="T1" fmla="*/ 25400 h 17"/>
              <a:gd name="T2" fmla="*/ 22412 w 17"/>
              <a:gd name="T3" fmla="*/ 25400 h 17"/>
              <a:gd name="T4" fmla="*/ 22412 w 17"/>
              <a:gd name="T5" fmla="*/ 0 h 17"/>
              <a:gd name="T6" fmla="*/ 0 w 17"/>
              <a:gd name="T7" fmla="*/ 0 h 17"/>
              <a:gd name="T8" fmla="*/ 0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68" name="Freeform 336"/>
          <p:cNvSpPr>
            <a:spLocks/>
          </p:cNvSpPr>
          <p:nvPr/>
        </p:nvSpPr>
        <p:spPr bwMode="auto">
          <a:xfrm>
            <a:off x="2825750" y="3856038"/>
            <a:ext cx="25400" cy="26987"/>
          </a:xfrm>
          <a:custGeom>
            <a:avLst/>
            <a:gdLst>
              <a:gd name="T0" fmla="*/ 23906 w 17"/>
              <a:gd name="T1" fmla="*/ 0 h 17"/>
              <a:gd name="T2" fmla="*/ 0 w 17"/>
              <a:gd name="T3" fmla="*/ 0 h 17"/>
              <a:gd name="T4" fmla="*/ 0 w 17"/>
              <a:gd name="T5" fmla="*/ 25400 h 17"/>
              <a:gd name="T6" fmla="*/ 23906 w 17"/>
              <a:gd name="T7" fmla="*/ 25400 h 17"/>
              <a:gd name="T8" fmla="*/ 2390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69" name="Freeform 337"/>
          <p:cNvSpPr>
            <a:spLocks/>
          </p:cNvSpPr>
          <p:nvPr/>
        </p:nvSpPr>
        <p:spPr bwMode="auto">
          <a:xfrm>
            <a:off x="2817813" y="3870325"/>
            <a:ext cx="1587" cy="26988"/>
          </a:xfrm>
          <a:custGeom>
            <a:avLst/>
            <a:gdLst>
              <a:gd name="T0" fmla="*/ 0 w 1"/>
              <a:gd name="T1" fmla="*/ 0 h 17"/>
              <a:gd name="T2" fmla="*/ 0 w 1"/>
              <a:gd name="T3" fmla="*/ 25400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6"/>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70" name="Freeform 338"/>
          <p:cNvSpPr>
            <a:spLocks/>
          </p:cNvSpPr>
          <p:nvPr/>
        </p:nvSpPr>
        <p:spPr bwMode="auto">
          <a:xfrm>
            <a:off x="2817813" y="3870325"/>
            <a:ext cx="23812" cy="26988"/>
          </a:xfrm>
          <a:custGeom>
            <a:avLst/>
            <a:gdLst>
              <a:gd name="T0" fmla="*/ 0 w 17"/>
              <a:gd name="T1" fmla="*/ 0 h 17"/>
              <a:gd name="T2" fmla="*/ 0 w 17"/>
              <a:gd name="T3" fmla="*/ 25400 h 17"/>
              <a:gd name="T4" fmla="*/ 22411 w 17"/>
              <a:gd name="T5" fmla="*/ 2540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71" name="Freeform 339"/>
          <p:cNvSpPr>
            <a:spLocks/>
          </p:cNvSpPr>
          <p:nvPr/>
        </p:nvSpPr>
        <p:spPr bwMode="auto">
          <a:xfrm>
            <a:off x="2787650" y="3917950"/>
            <a:ext cx="25400" cy="26988"/>
          </a:xfrm>
          <a:custGeom>
            <a:avLst/>
            <a:gdLst>
              <a:gd name="T0" fmla="*/ 0 w 17"/>
              <a:gd name="T1" fmla="*/ 0 h 17"/>
              <a:gd name="T2" fmla="*/ 0 w 17"/>
              <a:gd name="T3" fmla="*/ 25400 h 17"/>
              <a:gd name="T4" fmla="*/ 2390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72" name="Freeform 340"/>
          <p:cNvSpPr>
            <a:spLocks/>
          </p:cNvSpPr>
          <p:nvPr/>
        </p:nvSpPr>
        <p:spPr bwMode="auto">
          <a:xfrm>
            <a:off x="2787650" y="3917950"/>
            <a:ext cx="25400" cy="26988"/>
          </a:xfrm>
          <a:custGeom>
            <a:avLst/>
            <a:gdLst>
              <a:gd name="T0" fmla="*/ 0 w 17"/>
              <a:gd name="T1" fmla="*/ 0 h 17"/>
              <a:gd name="T2" fmla="*/ 0 w 17"/>
              <a:gd name="T3" fmla="*/ 25400 h 17"/>
              <a:gd name="T4" fmla="*/ 2390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73" name="Freeform 341"/>
          <p:cNvSpPr>
            <a:spLocks/>
          </p:cNvSpPr>
          <p:nvPr/>
        </p:nvSpPr>
        <p:spPr bwMode="auto">
          <a:xfrm>
            <a:off x="2876550" y="3870325"/>
            <a:ext cx="23813" cy="26988"/>
          </a:xfrm>
          <a:custGeom>
            <a:avLst/>
            <a:gdLst>
              <a:gd name="T0" fmla="*/ 0 w 17"/>
              <a:gd name="T1" fmla="*/ 25400 h 17"/>
              <a:gd name="T2" fmla="*/ 22412 w 17"/>
              <a:gd name="T3" fmla="*/ 20638 h 17"/>
              <a:gd name="T4" fmla="*/ 0 w 17"/>
              <a:gd name="T5" fmla="*/ 0 h 17"/>
              <a:gd name="T6" fmla="*/ 0 w 17"/>
              <a:gd name="T7" fmla="*/ 20638 h 17"/>
              <a:gd name="T8" fmla="*/ 0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3"/>
                </a:lnTo>
                <a:lnTo>
                  <a:pt x="0" y="0"/>
                </a:lnTo>
                <a:lnTo>
                  <a:pt x="0" y="13"/>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74" name="Freeform 342"/>
          <p:cNvSpPr>
            <a:spLocks/>
          </p:cNvSpPr>
          <p:nvPr/>
        </p:nvSpPr>
        <p:spPr bwMode="auto">
          <a:xfrm>
            <a:off x="2876550" y="3870325"/>
            <a:ext cx="23813" cy="26988"/>
          </a:xfrm>
          <a:custGeom>
            <a:avLst/>
            <a:gdLst>
              <a:gd name="T0" fmla="*/ 0 w 17"/>
              <a:gd name="T1" fmla="*/ 25400 h 17"/>
              <a:gd name="T2" fmla="*/ 22412 w 17"/>
              <a:gd name="T3" fmla="*/ 19050 h 17"/>
              <a:gd name="T4" fmla="*/ 0 w 17"/>
              <a:gd name="T5" fmla="*/ 0 h 17"/>
              <a:gd name="T6" fmla="*/ 0 w 17"/>
              <a:gd name="T7" fmla="*/ 19050 h 17"/>
              <a:gd name="T8" fmla="*/ 0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2"/>
                </a:lnTo>
                <a:lnTo>
                  <a:pt x="0" y="0"/>
                </a:lnTo>
                <a:lnTo>
                  <a:pt x="0" y="12"/>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75" name="Freeform 343"/>
          <p:cNvSpPr>
            <a:spLocks/>
          </p:cNvSpPr>
          <p:nvPr/>
        </p:nvSpPr>
        <p:spPr bwMode="auto">
          <a:xfrm>
            <a:off x="2232025" y="3629025"/>
            <a:ext cx="246063" cy="71438"/>
          </a:xfrm>
          <a:custGeom>
            <a:avLst/>
            <a:gdLst>
              <a:gd name="T0" fmla="*/ 0 w 174"/>
              <a:gd name="T1" fmla="*/ 38100 h 45"/>
              <a:gd name="T2" fmla="*/ 41010 w 174"/>
              <a:gd name="T3" fmla="*/ 19050 h 45"/>
              <a:gd name="T4" fmla="*/ 60809 w 174"/>
              <a:gd name="T5" fmla="*/ 19050 h 45"/>
              <a:gd name="T6" fmla="*/ 60809 w 174"/>
              <a:gd name="T7" fmla="*/ 28575 h 45"/>
              <a:gd name="T8" fmla="*/ 125860 w 174"/>
              <a:gd name="T9" fmla="*/ 41275 h 45"/>
              <a:gd name="T10" fmla="*/ 142830 w 174"/>
              <a:gd name="T11" fmla="*/ 58738 h 45"/>
              <a:gd name="T12" fmla="*/ 171113 w 174"/>
              <a:gd name="T13" fmla="*/ 58738 h 45"/>
              <a:gd name="T14" fmla="*/ 149900 w 174"/>
              <a:gd name="T15" fmla="*/ 69850 h 45"/>
              <a:gd name="T16" fmla="*/ 227679 w 174"/>
              <a:gd name="T17" fmla="*/ 69850 h 45"/>
              <a:gd name="T18" fmla="*/ 244649 w 174"/>
              <a:gd name="T19" fmla="*/ 58738 h 45"/>
              <a:gd name="T20" fmla="*/ 175355 w 174"/>
              <a:gd name="T21" fmla="*/ 41275 h 45"/>
              <a:gd name="T22" fmla="*/ 76364 w 174"/>
              <a:gd name="T23" fmla="*/ 0 h 45"/>
              <a:gd name="T24" fmla="*/ 49495 w 174"/>
              <a:gd name="T25" fmla="*/ 0 h 45"/>
              <a:gd name="T26" fmla="*/ 2828 w 174"/>
              <a:gd name="T27" fmla="*/ 19050 h 45"/>
              <a:gd name="T28" fmla="*/ 0 w 174"/>
              <a:gd name="T29" fmla="*/ 3810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4"/>
              <a:gd name="T46" fmla="*/ 0 h 45"/>
              <a:gd name="T47" fmla="*/ 174 w 174"/>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4" h="45">
                <a:moveTo>
                  <a:pt x="0" y="24"/>
                </a:moveTo>
                <a:lnTo>
                  <a:pt x="29" y="12"/>
                </a:lnTo>
                <a:lnTo>
                  <a:pt x="43" y="12"/>
                </a:lnTo>
                <a:lnTo>
                  <a:pt x="43" y="18"/>
                </a:lnTo>
                <a:lnTo>
                  <a:pt x="89" y="26"/>
                </a:lnTo>
                <a:lnTo>
                  <a:pt x="101" y="37"/>
                </a:lnTo>
                <a:lnTo>
                  <a:pt x="121" y="37"/>
                </a:lnTo>
                <a:lnTo>
                  <a:pt x="106" y="44"/>
                </a:lnTo>
                <a:lnTo>
                  <a:pt x="161" y="44"/>
                </a:lnTo>
                <a:lnTo>
                  <a:pt x="173" y="37"/>
                </a:lnTo>
                <a:lnTo>
                  <a:pt x="124" y="26"/>
                </a:lnTo>
                <a:lnTo>
                  <a:pt x="54" y="0"/>
                </a:lnTo>
                <a:lnTo>
                  <a:pt x="35" y="0"/>
                </a:lnTo>
                <a:lnTo>
                  <a:pt x="2" y="12"/>
                </a:lnTo>
                <a:lnTo>
                  <a:pt x="0" y="2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76" name="Freeform 344"/>
          <p:cNvSpPr>
            <a:spLocks/>
          </p:cNvSpPr>
          <p:nvPr/>
        </p:nvSpPr>
        <p:spPr bwMode="auto">
          <a:xfrm>
            <a:off x="2232025" y="3629025"/>
            <a:ext cx="254000" cy="80963"/>
          </a:xfrm>
          <a:custGeom>
            <a:avLst/>
            <a:gdLst>
              <a:gd name="T0" fmla="*/ 0 w 180"/>
              <a:gd name="T1" fmla="*/ 42863 h 51"/>
              <a:gd name="T2" fmla="*/ 42333 w 180"/>
              <a:gd name="T3" fmla="*/ 22225 h 51"/>
              <a:gd name="T4" fmla="*/ 63500 w 180"/>
              <a:gd name="T5" fmla="*/ 22225 h 51"/>
              <a:gd name="T6" fmla="*/ 63500 w 180"/>
              <a:gd name="T7" fmla="*/ 33338 h 51"/>
              <a:gd name="T8" fmla="*/ 129822 w 180"/>
              <a:gd name="T9" fmla="*/ 46038 h 51"/>
              <a:gd name="T10" fmla="*/ 146756 w 180"/>
              <a:gd name="T11" fmla="*/ 66675 h 51"/>
              <a:gd name="T12" fmla="*/ 176389 w 180"/>
              <a:gd name="T13" fmla="*/ 66675 h 51"/>
              <a:gd name="T14" fmla="*/ 155222 w 180"/>
              <a:gd name="T15" fmla="*/ 79375 h 51"/>
              <a:gd name="T16" fmla="*/ 235656 w 180"/>
              <a:gd name="T17" fmla="*/ 79375 h 51"/>
              <a:gd name="T18" fmla="*/ 252589 w 180"/>
              <a:gd name="T19" fmla="*/ 66675 h 51"/>
              <a:gd name="T20" fmla="*/ 180622 w 180"/>
              <a:gd name="T21" fmla="*/ 46038 h 51"/>
              <a:gd name="T22" fmla="*/ 79022 w 180"/>
              <a:gd name="T23" fmla="*/ 0 h 51"/>
              <a:gd name="T24" fmla="*/ 50800 w 180"/>
              <a:gd name="T25" fmla="*/ 0 h 51"/>
              <a:gd name="T26" fmla="*/ 2822 w 180"/>
              <a:gd name="T27" fmla="*/ 22225 h 51"/>
              <a:gd name="T28" fmla="*/ 0 w 180"/>
              <a:gd name="T29" fmla="*/ 42863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51"/>
              <a:gd name="T47" fmla="*/ 180 w 180"/>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51">
                <a:moveTo>
                  <a:pt x="0" y="27"/>
                </a:moveTo>
                <a:lnTo>
                  <a:pt x="30" y="14"/>
                </a:lnTo>
                <a:lnTo>
                  <a:pt x="45" y="14"/>
                </a:lnTo>
                <a:lnTo>
                  <a:pt x="45" y="21"/>
                </a:lnTo>
                <a:lnTo>
                  <a:pt x="92" y="29"/>
                </a:lnTo>
                <a:lnTo>
                  <a:pt x="104" y="42"/>
                </a:lnTo>
                <a:lnTo>
                  <a:pt x="125" y="42"/>
                </a:lnTo>
                <a:lnTo>
                  <a:pt x="110" y="50"/>
                </a:lnTo>
                <a:lnTo>
                  <a:pt x="167" y="50"/>
                </a:lnTo>
                <a:lnTo>
                  <a:pt x="179" y="42"/>
                </a:lnTo>
                <a:lnTo>
                  <a:pt x="128" y="29"/>
                </a:lnTo>
                <a:lnTo>
                  <a:pt x="56" y="0"/>
                </a:lnTo>
                <a:lnTo>
                  <a:pt x="36" y="0"/>
                </a:lnTo>
                <a:lnTo>
                  <a:pt x="2" y="14"/>
                </a:lnTo>
                <a:lnTo>
                  <a:pt x="0" y="2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77" name="Freeform 345"/>
          <p:cNvSpPr>
            <a:spLocks/>
          </p:cNvSpPr>
          <p:nvPr/>
        </p:nvSpPr>
        <p:spPr bwMode="auto">
          <a:xfrm>
            <a:off x="2468563" y="3705225"/>
            <a:ext cx="63500" cy="42863"/>
          </a:xfrm>
          <a:custGeom>
            <a:avLst/>
            <a:gdLst>
              <a:gd name="T0" fmla="*/ 25400 w 45"/>
              <a:gd name="T1" fmla="*/ 3175 h 27"/>
              <a:gd name="T2" fmla="*/ 36689 w 45"/>
              <a:gd name="T3" fmla="*/ 11113 h 27"/>
              <a:gd name="T4" fmla="*/ 36689 w 45"/>
              <a:gd name="T5" fmla="*/ 14288 h 27"/>
              <a:gd name="T6" fmla="*/ 52211 w 45"/>
              <a:gd name="T7" fmla="*/ 31750 h 27"/>
              <a:gd name="T8" fmla="*/ 4233 w 45"/>
              <a:gd name="T9" fmla="*/ 19050 h 27"/>
              <a:gd name="T10" fmla="*/ 0 w 45"/>
              <a:gd name="T11" fmla="*/ 38100 h 27"/>
              <a:gd name="T12" fmla="*/ 62089 w 45"/>
              <a:gd name="T13" fmla="*/ 41275 h 27"/>
              <a:gd name="T14" fmla="*/ 62089 w 45"/>
              <a:gd name="T15" fmla="*/ 3175 h 27"/>
              <a:gd name="T16" fmla="*/ 52211 w 45"/>
              <a:gd name="T17" fmla="*/ 0 h 27"/>
              <a:gd name="T18" fmla="*/ 25400 w 45"/>
              <a:gd name="T19" fmla="*/ 317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7"/>
              <a:gd name="T32" fmla="*/ 45 w 4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7">
                <a:moveTo>
                  <a:pt x="18" y="2"/>
                </a:moveTo>
                <a:lnTo>
                  <a:pt x="26" y="7"/>
                </a:lnTo>
                <a:lnTo>
                  <a:pt x="26" y="9"/>
                </a:lnTo>
                <a:lnTo>
                  <a:pt x="37" y="20"/>
                </a:lnTo>
                <a:lnTo>
                  <a:pt x="3" y="12"/>
                </a:lnTo>
                <a:lnTo>
                  <a:pt x="0" y="24"/>
                </a:lnTo>
                <a:lnTo>
                  <a:pt x="44" y="26"/>
                </a:lnTo>
                <a:lnTo>
                  <a:pt x="44" y="2"/>
                </a:lnTo>
                <a:lnTo>
                  <a:pt x="37" y="0"/>
                </a:lnTo>
                <a:lnTo>
                  <a:pt x="18" y="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78" name="Freeform 346"/>
          <p:cNvSpPr>
            <a:spLocks/>
          </p:cNvSpPr>
          <p:nvPr/>
        </p:nvSpPr>
        <p:spPr bwMode="auto">
          <a:xfrm>
            <a:off x="2468563" y="3705225"/>
            <a:ext cx="71437" cy="52388"/>
          </a:xfrm>
          <a:custGeom>
            <a:avLst/>
            <a:gdLst>
              <a:gd name="T0" fmla="*/ 28015 w 51"/>
              <a:gd name="T1" fmla="*/ 3175 h 33"/>
              <a:gd name="T2" fmla="*/ 40621 w 51"/>
              <a:gd name="T3" fmla="*/ 14288 h 33"/>
              <a:gd name="T4" fmla="*/ 40621 w 51"/>
              <a:gd name="T5" fmla="*/ 17463 h 33"/>
              <a:gd name="T6" fmla="*/ 58830 w 51"/>
              <a:gd name="T7" fmla="*/ 38100 h 33"/>
              <a:gd name="T8" fmla="*/ 4202 w 51"/>
              <a:gd name="T9" fmla="*/ 23813 h 33"/>
              <a:gd name="T10" fmla="*/ 0 w 51"/>
              <a:gd name="T11" fmla="*/ 47625 h 33"/>
              <a:gd name="T12" fmla="*/ 70036 w 51"/>
              <a:gd name="T13" fmla="*/ 50800 h 33"/>
              <a:gd name="T14" fmla="*/ 70036 w 51"/>
              <a:gd name="T15" fmla="*/ 3175 h 33"/>
              <a:gd name="T16" fmla="*/ 58830 w 51"/>
              <a:gd name="T17" fmla="*/ 0 h 33"/>
              <a:gd name="T18" fmla="*/ 28015 w 51"/>
              <a:gd name="T19" fmla="*/ 3175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3"/>
              <a:gd name="T32" fmla="*/ 51 w 5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3">
                <a:moveTo>
                  <a:pt x="20" y="2"/>
                </a:moveTo>
                <a:lnTo>
                  <a:pt x="29" y="9"/>
                </a:lnTo>
                <a:lnTo>
                  <a:pt x="29" y="11"/>
                </a:lnTo>
                <a:lnTo>
                  <a:pt x="42" y="24"/>
                </a:lnTo>
                <a:lnTo>
                  <a:pt x="3" y="15"/>
                </a:lnTo>
                <a:lnTo>
                  <a:pt x="0" y="30"/>
                </a:lnTo>
                <a:lnTo>
                  <a:pt x="50" y="32"/>
                </a:lnTo>
                <a:lnTo>
                  <a:pt x="50" y="2"/>
                </a:lnTo>
                <a:lnTo>
                  <a:pt x="42" y="0"/>
                </a:lnTo>
                <a:lnTo>
                  <a:pt x="20" y="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79" name="Freeform 347"/>
          <p:cNvSpPr>
            <a:spLocks/>
          </p:cNvSpPr>
          <p:nvPr/>
        </p:nvSpPr>
        <p:spPr bwMode="auto">
          <a:xfrm>
            <a:off x="2538413" y="3705225"/>
            <a:ext cx="77787" cy="47625"/>
          </a:xfrm>
          <a:custGeom>
            <a:avLst/>
            <a:gdLst>
              <a:gd name="T0" fmla="*/ 76373 w 55"/>
              <a:gd name="T1" fmla="*/ 14288 h 30"/>
              <a:gd name="T2" fmla="*/ 49501 w 55"/>
              <a:gd name="T3" fmla="*/ 14288 h 30"/>
              <a:gd name="T4" fmla="*/ 45258 w 55"/>
              <a:gd name="T5" fmla="*/ 3175 h 30"/>
              <a:gd name="T6" fmla="*/ 8486 w 55"/>
              <a:gd name="T7" fmla="*/ 0 h 30"/>
              <a:gd name="T8" fmla="*/ 0 w 55"/>
              <a:gd name="T9" fmla="*/ 3175 h 30"/>
              <a:gd name="T10" fmla="*/ 0 w 55"/>
              <a:gd name="T11" fmla="*/ 42863 h 30"/>
              <a:gd name="T12" fmla="*/ 5657 w 55"/>
              <a:gd name="T13" fmla="*/ 46038 h 30"/>
              <a:gd name="T14" fmla="*/ 19800 w 55"/>
              <a:gd name="T15" fmla="*/ 31750 h 30"/>
              <a:gd name="T16" fmla="*/ 76373 w 55"/>
              <a:gd name="T17" fmla="*/ 31750 h 30"/>
              <a:gd name="T18" fmla="*/ 76373 w 55"/>
              <a:gd name="T19" fmla="*/ 14288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0"/>
              <a:gd name="T32" fmla="*/ 55 w 5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0">
                <a:moveTo>
                  <a:pt x="54" y="9"/>
                </a:moveTo>
                <a:lnTo>
                  <a:pt x="35" y="9"/>
                </a:lnTo>
                <a:lnTo>
                  <a:pt x="32" y="2"/>
                </a:lnTo>
                <a:lnTo>
                  <a:pt x="6" y="0"/>
                </a:lnTo>
                <a:lnTo>
                  <a:pt x="0" y="2"/>
                </a:lnTo>
                <a:lnTo>
                  <a:pt x="0" y="27"/>
                </a:lnTo>
                <a:lnTo>
                  <a:pt x="4" y="29"/>
                </a:lnTo>
                <a:lnTo>
                  <a:pt x="14" y="20"/>
                </a:lnTo>
                <a:lnTo>
                  <a:pt x="54" y="20"/>
                </a:lnTo>
                <a:lnTo>
                  <a:pt x="54" y="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80" name="Freeform 348"/>
          <p:cNvSpPr>
            <a:spLocks/>
          </p:cNvSpPr>
          <p:nvPr/>
        </p:nvSpPr>
        <p:spPr bwMode="auto">
          <a:xfrm>
            <a:off x="2538413" y="3705225"/>
            <a:ext cx="85725" cy="57150"/>
          </a:xfrm>
          <a:custGeom>
            <a:avLst/>
            <a:gdLst>
              <a:gd name="T0" fmla="*/ 84320 w 61"/>
              <a:gd name="T1" fmla="*/ 17462 h 36"/>
              <a:gd name="T2" fmla="*/ 54808 w 61"/>
              <a:gd name="T3" fmla="*/ 17462 h 36"/>
              <a:gd name="T4" fmla="*/ 50592 w 61"/>
              <a:gd name="T5" fmla="*/ 3175 h 36"/>
              <a:gd name="T6" fmla="*/ 9837 w 61"/>
              <a:gd name="T7" fmla="*/ 0 h 36"/>
              <a:gd name="T8" fmla="*/ 0 w 61"/>
              <a:gd name="T9" fmla="*/ 3175 h 36"/>
              <a:gd name="T10" fmla="*/ 0 w 61"/>
              <a:gd name="T11" fmla="*/ 50800 h 36"/>
              <a:gd name="T12" fmla="*/ 5621 w 61"/>
              <a:gd name="T13" fmla="*/ 55563 h 36"/>
              <a:gd name="T14" fmla="*/ 21080 w 61"/>
              <a:gd name="T15" fmla="*/ 38100 h 36"/>
              <a:gd name="T16" fmla="*/ 84320 w 61"/>
              <a:gd name="T17" fmla="*/ 38100 h 36"/>
              <a:gd name="T18" fmla="*/ 84320 w 61"/>
              <a:gd name="T19" fmla="*/ 1746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6"/>
              <a:gd name="T32" fmla="*/ 61 w 61"/>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6">
                <a:moveTo>
                  <a:pt x="60" y="11"/>
                </a:moveTo>
                <a:lnTo>
                  <a:pt x="39" y="11"/>
                </a:lnTo>
                <a:lnTo>
                  <a:pt x="36" y="2"/>
                </a:lnTo>
                <a:lnTo>
                  <a:pt x="7" y="0"/>
                </a:lnTo>
                <a:lnTo>
                  <a:pt x="0" y="2"/>
                </a:lnTo>
                <a:lnTo>
                  <a:pt x="0" y="32"/>
                </a:lnTo>
                <a:lnTo>
                  <a:pt x="4" y="35"/>
                </a:lnTo>
                <a:lnTo>
                  <a:pt x="15" y="24"/>
                </a:lnTo>
                <a:lnTo>
                  <a:pt x="60" y="24"/>
                </a:lnTo>
                <a:lnTo>
                  <a:pt x="6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81" name="Freeform 349"/>
          <p:cNvSpPr>
            <a:spLocks/>
          </p:cNvSpPr>
          <p:nvPr/>
        </p:nvSpPr>
        <p:spPr bwMode="auto">
          <a:xfrm>
            <a:off x="2657475" y="3729038"/>
            <a:ext cx="30163" cy="26987"/>
          </a:xfrm>
          <a:custGeom>
            <a:avLst/>
            <a:gdLst>
              <a:gd name="T0" fmla="*/ 28792 w 22"/>
              <a:gd name="T1" fmla="*/ 12700 h 17"/>
              <a:gd name="T2" fmla="*/ 19195 w 22"/>
              <a:gd name="T3" fmla="*/ 0 h 17"/>
              <a:gd name="T4" fmla="*/ 6855 w 22"/>
              <a:gd name="T5" fmla="*/ 0 h 17"/>
              <a:gd name="T6" fmla="*/ 0 w 22"/>
              <a:gd name="T7" fmla="*/ 12700 h 17"/>
              <a:gd name="T8" fmla="*/ 0 w 22"/>
              <a:gd name="T9" fmla="*/ 22225 h 17"/>
              <a:gd name="T10" fmla="*/ 26050 w 22"/>
              <a:gd name="T11" fmla="*/ 25400 h 17"/>
              <a:gd name="T12" fmla="*/ 28792 w 22"/>
              <a:gd name="T13" fmla="*/ 1270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21" y="8"/>
                </a:moveTo>
                <a:lnTo>
                  <a:pt x="14" y="0"/>
                </a:lnTo>
                <a:lnTo>
                  <a:pt x="5" y="0"/>
                </a:lnTo>
                <a:lnTo>
                  <a:pt x="0" y="8"/>
                </a:lnTo>
                <a:lnTo>
                  <a:pt x="0" y="14"/>
                </a:lnTo>
                <a:lnTo>
                  <a:pt x="19" y="16"/>
                </a:lnTo>
                <a:lnTo>
                  <a:pt x="21" y="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82" name="Freeform 350"/>
          <p:cNvSpPr>
            <a:spLocks/>
          </p:cNvSpPr>
          <p:nvPr/>
        </p:nvSpPr>
        <p:spPr bwMode="auto">
          <a:xfrm>
            <a:off x="2657475" y="3729038"/>
            <a:ext cx="39688" cy="28575"/>
          </a:xfrm>
          <a:custGeom>
            <a:avLst/>
            <a:gdLst>
              <a:gd name="T0" fmla="*/ 38271 w 28"/>
              <a:gd name="T1" fmla="*/ 14288 h 18"/>
              <a:gd name="T2" fmla="*/ 25514 w 28"/>
              <a:gd name="T3" fmla="*/ 0 h 18"/>
              <a:gd name="T4" fmla="*/ 8505 w 28"/>
              <a:gd name="T5" fmla="*/ 0 h 18"/>
              <a:gd name="T6" fmla="*/ 0 w 28"/>
              <a:gd name="T7" fmla="*/ 14288 h 18"/>
              <a:gd name="T8" fmla="*/ 0 w 28"/>
              <a:gd name="T9" fmla="*/ 23812 h 18"/>
              <a:gd name="T10" fmla="*/ 34018 w 28"/>
              <a:gd name="T11" fmla="*/ 26988 h 18"/>
              <a:gd name="T12" fmla="*/ 38271 w 28"/>
              <a:gd name="T13" fmla="*/ 14288 h 18"/>
              <a:gd name="T14" fmla="*/ 0 60000 65536"/>
              <a:gd name="T15" fmla="*/ 0 60000 65536"/>
              <a:gd name="T16" fmla="*/ 0 60000 65536"/>
              <a:gd name="T17" fmla="*/ 0 60000 65536"/>
              <a:gd name="T18" fmla="*/ 0 60000 65536"/>
              <a:gd name="T19" fmla="*/ 0 60000 65536"/>
              <a:gd name="T20" fmla="*/ 0 60000 65536"/>
              <a:gd name="T21" fmla="*/ 0 w 28"/>
              <a:gd name="T22" fmla="*/ 0 h 18"/>
              <a:gd name="T23" fmla="*/ 28 w 2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8">
                <a:moveTo>
                  <a:pt x="27" y="9"/>
                </a:moveTo>
                <a:lnTo>
                  <a:pt x="18" y="0"/>
                </a:lnTo>
                <a:lnTo>
                  <a:pt x="6" y="0"/>
                </a:lnTo>
                <a:lnTo>
                  <a:pt x="0" y="9"/>
                </a:lnTo>
                <a:lnTo>
                  <a:pt x="0" y="15"/>
                </a:lnTo>
                <a:lnTo>
                  <a:pt x="24" y="17"/>
                </a:lnTo>
                <a:lnTo>
                  <a:pt x="27" y="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83" name="Freeform 351"/>
          <p:cNvSpPr>
            <a:spLocks/>
          </p:cNvSpPr>
          <p:nvPr/>
        </p:nvSpPr>
        <p:spPr bwMode="auto">
          <a:xfrm>
            <a:off x="2374900" y="3752850"/>
            <a:ext cx="44450" cy="26988"/>
          </a:xfrm>
          <a:custGeom>
            <a:avLst/>
            <a:gdLst>
              <a:gd name="T0" fmla="*/ 43016 w 31"/>
              <a:gd name="T1" fmla="*/ 1588 h 17"/>
              <a:gd name="T2" fmla="*/ 32979 w 31"/>
              <a:gd name="T3" fmla="*/ 0 h 17"/>
              <a:gd name="T4" fmla="*/ 7169 w 31"/>
              <a:gd name="T5" fmla="*/ 0 h 17"/>
              <a:gd name="T6" fmla="*/ 0 w 31"/>
              <a:gd name="T7" fmla="*/ 1588 h 17"/>
              <a:gd name="T8" fmla="*/ 18640 w 31"/>
              <a:gd name="T9" fmla="*/ 25400 h 17"/>
              <a:gd name="T10" fmla="*/ 43016 w 31"/>
              <a:gd name="T11" fmla="*/ 7938 h 17"/>
              <a:gd name="T12" fmla="*/ 43016 w 31"/>
              <a:gd name="T13" fmla="*/ 1588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30" y="1"/>
                </a:moveTo>
                <a:lnTo>
                  <a:pt x="23" y="0"/>
                </a:lnTo>
                <a:lnTo>
                  <a:pt x="5" y="0"/>
                </a:lnTo>
                <a:lnTo>
                  <a:pt x="0" y="1"/>
                </a:lnTo>
                <a:lnTo>
                  <a:pt x="13" y="16"/>
                </a:lnTo>
                <a:lnTo>
                  <a:pt x="30" y="5"/>
                </a:lnTo>
                <a:lnTo>
                  <a:pt x="30" y="1"/>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84" name="Freeform 352"/>
          <p:cNvSpPr>
            <a:spLocks/>
          </p:cNvSpPr>
          <p:nvPr/>
        </p:nvSpPr>
        <p:spPr bwMode="auto">
          <a:xfrm>
            <a:off x="2374900" y="3752850"/>
            <a:ext cx="52388" cy="26988"/>
          </a:xfrm>
          <a:custGeom>
            <a:avLst/>
            <a:gdLst>
              <a:gd name="T0" fmla="*/ 50972 w 37"/>
              <a:gd name="T1" fmla="*/ 3175 h 17"/>
              <a:gd name="T2" fmla="*/ 38229 w 37"/>
              <a:gd name="T3" fmla="*/ 0 h 17"/>
              <a:gd name="T4" fmla="*/ 8495 w 37"/>
              <a:gd name="T5" fmla="*/ 0 h 17"/>
              <a:gd name="T6" fmla="*/ 0 w 37"/>
              <a:gd name="T7" fmla="*/ 3175 h 17"/>
              <a:gd name="T8" fmla="*/ 21238 w 37"/>
              <a:gd name="T9" fmla="*/ 25400 h 17"/>
              <a:gd name="T10" fmla="*/ 50972 w 37"/>
              <a:gd name="T11" fmla="*/ 7938 h 17"/>
              <a:gd name="T12" fmla="*/ 50972 w 37"/>
              <a:gd name="T13" fmla="*/ 3175 h 17"/>
              <a:gd name="T14" fmla="*/ 0 60000 65536"/>
              <a:gd name="T15" fmla="*/ 0 60000 65536"/>
              <a:gd name="T16" fmla="*/ 0 60000 65536"/>
              <a:gd name="T17" fmla="*/ 0 60000 65536"/>
              <a:gd name="T18" fmla="*/ 0 60000 65536"/>
              <a:gd name="T19" fmla="*/ 0 60000 65536"/>
              <a:gd name="T20" fmla="*/ 0 60000 65536"/>
              <a:gd name="T21" fmla="*/ 0 w 37"/>
              <a:gd name="T22" fmla="*/ 0 h 17"/>
              <a:gd name="T23" fmla="*/ 37 w 3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7">
                <a:moveTo>
                  <a:pt x="36" y="2"/>
                </a:moveTo>
                <a:lnTo>
                  <a:pt x="27" y="0"/>
                </a:lnTo>
                <a:lnTo>
                  <a:pt x="6" y="0"/>
                </a:lnTo>
                <a:lnTo>
                  <a:pt x="0" y="2"/>
                </a:lnTo>
                <a:lnTo>
                  <a:pt x="15" y="16"/>
                </a:lnTo>
                <a:lnTo>
                  <a:pt x="36" y="5"/>
                </a:lnTo>
                <a:lnTo>
                  <a:pt x="36" y="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85" name="Freeform 353"/>
          <p:cNvSpPr>
            <a:spLocks/>
          </p:cNvSpPr>
          <p:nvPr/>
        </p:nvSpPr>
        <p:spPr bwMode="auto">
          <a:xfrm>
            <a:off x="2787650" y="3736975"/>
            <a:ext cx="31750" cy="26988"/>
          </a:xfrm>
          <a:custGeom>
            <a:avLst/>
            <a:gdLst>
              <a:gd name="T0" fmla="*/ 12989 w 22"/>
              <a:gd name="T1" fmla="*/ 0 h 17"/>
              <a:gd name="T2" fmla="*/ 12989 w 22"/>
              <a:gd name="T3" fmla="*/ 12700 h 17"/>
              <a:gd name="T4" fmla="*/ 0 w 22"/>
              <a:gd name="T5" fmla="*/ 0 h 17"/>
              <a:gd name="T6" fmla="*/ 0 w 22"/>
              <a:gd name="T7" fmla="*/ 25400 h 17"/>
              <a:gd name="T8" fmla="*/ 12989 w 22"/>
              <a:gd name="T9" fmla="*/ 19050 h 17"/>
              <a:gd name="T10" fmla="*/ 30307 w 22"/>
              <a:gd name="T11" fmla="*/ 25400 h 17"/>
              <a:gd name="T12" fmla="*/ 12989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9" y="0"/>
                </a:moveTo>
                <a:lnTo>
                  <a:pt x="9" y="8"/>
                </a:lnTo>
                <a:lnTo>
                  <a:pt x="0" y="0"/>
                </a:lnTo>
                <a:lnTo>
                  <a:pt x="0" y="16"/>
                </a:lnTo>
                <a:lnTo>
                  <a:pt x="9" y="12"/>
                </a:lnTo>
                <a:lnTo>
                  <a:pt x="21" y="16"/>
                </a:lnTo>
                <a:lnTo>
                  <a:pt x="9"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86" name="Freeform 354"/>
          <p:cNvSpPr>
            <a:spLocks/>
          </p:cNvSpPr>
          <p:nvPr/>
        </p:nvSpPr>
        <p:spPr bwMode="auto">
          <a:xfrm>
            <a:off x="2787650" y="3736975"/>
            <a:ext cx="39688" cy="31750"/>
          </a:xfrm>
          <a:custGeom>
            <a:avLst/>
            <a:gdLst>
              <a:gd name="T0" fmla="*/ 17009 w 28"/>
              <a:gd name="T1" fmla="*/ 0 h 20"/>
              <a:gd name="T2" fmla="*/ 17009 w 28"/>
              <a:gd name="T3" fmla="*/ 15875 h 20"/>
              <a:gd name="T4" fmla="*/ 0 w 28"/>
              <a:gd name="T5" fmla="*/ 0 h 20"/>
              <a:gd name="T6" fmla="*/ 0 w 28"/>
              <a:gd name="T7" fmla="*/ 30163 h 20"/>
              <a:gd name="T8" fmla="*/ 17009 w 28"/>
              <a:gd name="T9" fmla="*/ 23812 h 20"/>
              <a:gd name="T10" fmla="*/ 38271 w 28"/>
              <a:gd name="T11" fmla="*/ 30163 h 20"/>
              <a:gd name="T12" fmla="*/ 17009 w 28"/>
              <a:gd name="T13" fmla="*/ 0 h 20"/>
              <a:gd name="T14" fmla="*/ 0 60000 65536"/>
              <a:gd name="T15" fmla="*/ 0 60000 65536"/>
              <a:gd name="T16" fmla="*/ 0 60000 65536"/>
              <a:gd name="T17" fmla="*/ 0 60000 65536"/>
              <a:gd name="T18" fmla="*/ 0 60000 65536"/>
              <a:gd name="T19" fmla="*/ 0 60000 65536"/>
              <a:gd name="T20" fmla="*/ 0 60000 65536"/>
              <a:gd name="T21" fmla="*/ 0 w 28"/>
              <a:gd name="T22" fmla="*/ 0 h 20"/>
              <a:gd name="T23" fmla="*/ 28 w 2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0">
                <a:moveTo>
                  <a:pt x="12" y="0"/>
                </a:moveTo>
                <a:lnTo>
                  <a:pt x="12" y="10"/>
                </a:lnTo>
                <a:lnTo>
                  <a:pt x="0" y="0"/>
                </a:lnTo>
                <a:lnTo>
                  <a:pt x="0" y="19"/>
                </a:lnTo>
                <a:lnTo>
                  <a:pt x="12" y="15"/>
                </a:lnTo>
                <a:lnTo>
                  <a:pt x="27" y="19"/>
                </a:lnTo>
                <a:lnTo>
                  <a:pt x="12"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87" name="Freeform 355"/>
          <p:cNvSpPr>
            <a:spLocks/>
          </p:cNvSpPr>
          <p:nvPr/>
        </p:nvSpPr>
        <p:spPr bwMode="auto">
          <a:xfrm>
            <a:off x="2817813" y="3813175"/>
            <a:ext cx="23812" cy="26988"/>
          </a:xfrm>
          <a:custGeom>
            <a:avLst/>
            <a:gdLst>
              <a:gd name="T0" fmla="*/ 22411 w 17"/>
              <a:gd name="T1" fmla="*/ 3175 h 17"/>
              <a:gd name="T2" fmla="*/ 0 w 17"/>
              <a:gd name="T3" fmla="*/ 0 h 17"/>
              <a:gd name="T4" fmla="*/ 14007 w 17"/>
              <a:gd name="T5" fmla="*/ 25400 h 17"/>
              <a:gd name="T6" fmla="*/ 22411 w 17"/>
              <a:gd name="T7" fmla="*/ 25400 h 17"/>
              <a:gd name="T8" fmla="*/ 22411 w 17"/>
              <a:gd name="T9" fmla="*/ 31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0" y="0"/>
                </a:lnTo>
                <a:lnTo>
                  <a:pt x="10" y="16"/>
                </a:lnTo>
                <a:lnTo>
                  <a:pt x="16" y="16"/>
                </a:lnTo>
                <a:lnTo>
                  <a:pt x="16" y="2"/>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88" name="Freeform 356"/>
          <p:cNvSpPr>
            <a:spLocks/>
          </p:cNvSpPr>
          <p:nvPr/>
        </p:nvSpPr>
        <p:spPr bwMode="auto">
          <a:xfrm>
            <a:off x="2817813" y="3813175"/>
            <a:ext cx="23812" cy="30163"/>
          </a:xfrm>
          <a:custGeom>
            <a:avLst/>
            <a:gdLst>
              <a:gd name="T0" fmla="*/ 22411 w 17"/>
              <a:gd name="T1" fmla="*/ 4763 h 19"/>
              <a:gd name="T2" fmla="*/ 0 w 17"/>
              <a:gd name="T3" fmla="*/ 0 h 19"/>
              <a:gd name="T4" fmla="*/ 14007 w 17"/>
              <a:gd name="T5" fmla="*/ 28575 h 19"/>
              <a:gd name="T6" fmla="*/ 22411 w 17"/>
              <a:gd name="T7" fmla="*/ 28575 h 19"/>
              <a:gd name="T8" fmla="*/ 22411 w 17"/>
              <a:gd name="T9" fmla="*/ 4763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6" y="3"/>
                </a:moveTo>
                <a:lnTo>
                  <a:pt x="0" y="0"/>
                </a:lnTo>
                <a:lnTo>
                  <a:pt x="10" y="18"/>
                </a:lnTo>
                <a:lnTo>
                  <a:pt x="16" y="18"/>
                </a:lnTo>
                <a:lnTo>
                  <a:pt x="16"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89" name="Freeform 357"/>
          <p:cNvSpPr>
            <a:spLocks/>
          </p:cNvSpPr>
          <p:nvPr/>
        </p:nvSpPr>
        <p:spPr bwMode="auto">
          <a:xfrm>
            <a:off x="2787650" y="3960813"/>
            <a:ext cx="36513" cy="26987"/>
          </a:xfrm>
          <a:custGeom>
            <a:avLst/>
            <a:gdLst>
              <a:gd name="T0" fmla="*/ 35052 w 25"/>
              <a:gd name="T1" fmla="*/ 0 h 17"/>
              <a:gd name="T2" fmla="*/ 0 w 25"/>
              <a:gd name="T3" fmla="*/ 3175 h 17"/>
              <a:gd name="T4" fmla="*/ 24829 w 25"/>
              <a:gd name="T5" fmla="*/ 14287 h 17"/>
              <a:gd name="T6" fmla="*/ 14605 w 25"/>
              <a:gd name="T7" fmla="*/ 14287 h 17"/>
              <a:gd name="T8" fmla="*/ 35052 w 25"/>
              <a:gd name="T9" fmla="*/ 25400 h 17"/>
              <a:gd name="T10" fmla="*/ 35052 w 25"/>
              <a:gd name="T11" fmla="*/ 0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24" y="0"/>
                </a:moveTo>
                <a:lnTo>
                  <a:pt x="0" y="2"/>
                </a:lnTo>
                <a:lnTo>
                  <a:pt x="17" y="9"/>
                </a:lnTo>
                <a:lnTo>
                  <a:pt x="10" y="9"/>
                </a:lnTo>
                <a:lnTo>
                  <a:pt x="24" y="16"/>
                </a:lnTo>
                <a:lnTo>
                  <a:pt x="24"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90" name="Freeform 358"/>
          <p:cNvSpPr>
            <a:spLocks/>
          </p:cNvSpPr>
          <p:nvPr/>
        </p:nvSpPr>
        <p:spPr bwMode="auto">
          <a:xfrm>
            <a:off x="2787650" y="3960813"/>
            <a:ext cx="44450" cy="33337"/>
          </a:xfrm>
          <a:custGeom>
            <a:avLst/>
            <a:gdLst>
              <a:gd name="T0" fmla="*/ 43016 w 31"/>
              <a:gd name="T1" fmla="*/ 0 h 21"/>
              <a:gd name="T2" fmla="*/ 0 w 31"/>
              <a:gd name="T3" fmla="*/ 4762 h 21"/>
              <a:gd name="T4" fmla="*/ 30111 w 31"/>
              <a:gd name="T5" fmla="*/ 19050 h 21"/>
              <a:gd name="T6" fmla="*/ 17206 w 31"/>
              <a:gd name="T7" fmla="*/ 19050 h 21"/>
              <a:gd name="T8" fmla="*/ 43016 w 31"/>
              <a:gd name="T9" fmla="*/ 31750 h 21"/>
              <a:gd name="T10" fmla="*/ 43016 w 31"/>
              <a:gd name="T11" fmla="*/ 0 h 21"/>
              <a:gd name="T12" fmla="*/ 0 60000 65536"/>
              <a:gd name="T13" fmla="*/ 0 60000 65536"/>
              <a:gd name="T14" fmla="*/ 0 60000 65536"/>
              <a:gd name="T15" fmla="*/ 0 60000 65536"/>
              <a:gd name="T16" fmla="*/ 0 60000 65536"/>
              <a:gd name="T17" fmla="*/ 0 60000 65536"/>
              <a:gd name="T18" fmla="*/ 0 w 31"/>
              <a:gd name="T19" fmla="*/ 0 h 21"/>
              <a:gd name="T20" fmla="*/ 31 w 3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1" h="21">
                <a:moveTo>
                  <a:pt x="30" y="0"/>
                </a:moveTo>
                <a:lnTo>
                  <a:pt x="0" y="3"/>
                </a:lnTo>
                <a:lnTo>
                  <a:pt x="21" y="12"/>
                </a:lnTo>
                <a:lnTo>
                  <a:pt x="12" y="12"/>
                </a:lnTo>
                <a:lnTo>
                  <a:pt x="30" y="20"/>
                </a:lnTo>
                <a:lnTo>
                  <a:pt x="3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91" name="Freeform 359"/>
          <p:cNvSpPr>
            <a:spLocks/>
          </p:cNvSpPr>
          <p:nvPr/>
        </p:nvSpPr>
        <p:spPr bwMode="auto">
          <a:xfrm>
            <a:off x="268288" y="1927225"/>
            <a:ext cx="701675" cy="688975"/>
          </a:xfrm>
          <a:custGeom>
            <a:avLst/>
            <a:gdLst>
              <a:gd name="T0" fmla="*/ 46590 w 497"/>
              <a:gd name="T1" fmla="*/ 276225 h 434"/>
              <a:gd name="T2" fmla="*/ 50826 w 497"/>
              <a:gd name="T3" fmla="*/ 303213 h 434"/>
              <a:gd name="T4" fmla="*/ 129888 w 497"/>
              <a:gd name="T5" fmla="*/ 317500 h 434"/>
              <a:gd name="T6" fmla="*/ 159536 w 497"/>
              <a:gd name="T7" fmla="*/ 307975 h 434"/>
              <a:gd name="T8" fmla="*/ 70591 w 497"/>
              <a:gd name="T9" fmla="*/ 388937 h 434"/>
              <a:gd name="T10" fmla="*/ 66356 w 497"/>
              <a:gd name="T11" fmla="*/ 425450 h 434"/>
              <a:gd name="T12" fmla="*/ 66356 w 497"/>
              <a:gd name="T13" fmla="*/ 449263 h 434"/>
              <a:gd name="T14" fmla="*/ 83297 w 497"/>
              <a:gd name="T15" fmla="*/ 482600 h 434"/>
              <a:gd name="T16" fmla="*/ 121417 w 497"/>
              <a:gd name="T17" fmla="*/ 506413 h 434"/>
              <a:gd name="T18" fmla="*/ 132711 w 497"/>
              <a:gd name="T19" fmla="*/ 482600 h 434"/>
              <a:gd name="T20" fmla="*/ 142594 w 497"/>
              <a:gd name="T21" fmla="*/ 546100 h 434"/>
              <a:gd name="T22" fmla="*/ 216009 w 497"/>
              <a:gd name="T23" fmla="*/ 552450 h 434"/>
              <a:gd name="T24" fmla="*/ 237186 w 497"/>
              <a:gd name="T25" fmla="*/ 546100 h 434"/>
              <a:gd name="T26" fmla="*/ 220244 w 497"/>
              <a:gd name="T27" fmla="*/ 617538 h 434"/>
              <a:gd name="T28" fmla="*/ 183537 w 497"/>
              <a:gd name="T29" fmla="*/ 649288 h 434"/>
              <a:gd name="T30" fmla="*/ 111534 w 497"/>
              <a:gd name="T31" fmla="*/ 687388 h 434"/>
              <a:gd name="T32" fmla="*/ 194831 w 497"/>
              <a:gd name="T33" fmla="*/ 658813 h 434"/>
              <a:gd name="T34" fmla="*/ 207538 w 497"/>
              <a:gd name="T35" fmla="*/ 627063 h 434"/>
              <a:gd name="T36" fmla="*/ 324719 w 497"/>
              <a:gd name="T37" fmla="*/ 561975 h 434"/>
              <a:gd name="T38" fmla="*/ 324719 w 497"/>
              <a:gd name="T39" fmla="*/ 515938 h 434"/>
              <a:gd name="T40" fmla="*/ 416487 w 497"/>
              <a:gd name="T41" fmla="*/ 401637 h 434"/>
              <a:gd name="T42" fmla="*/ 437665 w 497"/>
              <a:gd name="T43" fmla="*/ 430213 h 434"/>
              <a:gd name="T44" fmla="*/ 444724 w 497"/>
              <a:gd name="T45" fmla="*/ 454025 h 434"/>
              <a:gd name="T46" fmla="*/ 379780 w 497"/>
              <a:gd name="T47" fmla="*/ 501650 h 434"/>
              <a:gd name="T48" fmla="*/ 384015 w 497"/>
              <a:gd name="T49" fmla="*/ 523875 h 434"/>
              <a:gd name="T50" fmla="*/ 471548 w 497"/>
              <a:gd name="T51" fmla="*/ 473075 h 434"/>
              <a:gd name="T52" fmla="*/ 474372 w 497"/>
              <a:gd name="T53" fmla="*/ 439738 h 434"/>
              <a:gd name="T54" fmla="*/ 508256 w 497"/>
              <a:gd name="T55" fmla="*/ 444500 h 434"/>
              <a:gd name="T56" fmla="*/ 561905 w 497"/>
              <a:gd name="T57" fmla="*/ 492125 h 434"/>
              <a:gd name="T58" fmla="*/ 670615 w 497"/>
              <a:gd name="T59" fmla="*/ 492125 h 434"/>
              <a:gd name="T60" fmla="*/ 666379 w 497"/>
              <a:gd name="T61" fmla="*/ 509588 h 434"/>
              <a:gd name="T62" fmla="*/ 700263 w 497"/>
              <a:gd name="T63" fmla="*/ 515938 h 434"/>
              <a:gd name="T64" fmla="*/ 633908 w 497"/>
              <a:gd name="T65" fmla="*/ 482600 h 434"/>
              <a:gd name="T66" fmla="*/ 384015 w 497"/>
              <a:gd name="T67" fmla="*/ 42863 h 434"/>
              <a:gd name="T68" fmla="*/ 307777 w 497"/>
              <a:gd name="T69" fmla="*/ 14288 h 434"/>
              <a:gd name="T70" fmla="*/ 279541 w 497"/>
              <a:gd name="T71" fmla="*/ 23812 h 434"/>
              <a:gd name="T72" fmla="*/ 266834 w 497"/>
              <a:gd name="T73" fmla="*/ 0 h 434"/>
              <a:gd name="T74" fmla="*/ 194831 w 497"/>
              <a:gd name="T75" fmla="*/ 28575 h 434"/>
              <a:gd name="T76" fmla="*/ 186360 w 497"/>
              <a:gd name="T77" fmla="*/ 38100 h 434"/>
              <a:gd name="T78" fmla="*/ 153888 w 497"/>
              <a:gd name="T79" fmla="*/ 69850 h 434"/>
              <a:gd name="T80" fmla="*/ 108710 w 497"/>
              <a:gd name="T81" fmla="*/ 103188 h 434"/>
              <a:gd name="T82" fmla="*/ 50826 w 497"/>
              <a:gd name="T83" fmla="*/ 136525 h 434"/>
              <a:gd name="T84" fmla="*/ 108710 w 497"/>
              <a:gd name="T85" fmla="*/ 195262 h 434"/>
              <a:gd name="T86" fmla="*/ 142594 w 497"/>
              <a:gd name="T87" fmla="*/ 215900 h 434"/>
              <a:gd name="T88" fmla="*/ 172242 w 497"/>
              <a:gd name="T89" fmla="*/ 233363 h 434"/>
              <a:gd name="T90" fmla="*/ 108710 w 497"/>
              <a:gd name="T91" fmla="*/ 239713 h 434"/>
              <a:gd name="T92" fmla="*/ 79062 w 497"/>
              <a:gd name="T93" fmla="*/ 219075 h 4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7"/>
              <a:gd name="T142" fmla="*/ 0 h 434"/>
              <a:gd name="T143" fmla="*/ 497 w 497"/>
              <a:gd name="T144" fmla="*/ 434 h 4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7" h="434">
                <a:moveTo>
                  <a:pt x="0" y="166"/>
                </a:moveTo>
                <a:lnTo>
                  <a:pt x="33" y="174"/>
                </a:lnTo>
                <a:lnTo>
                  <a:pt x="24" y="177"/>
                </a:lnTo>
                <a:lnTo>
                  <a:pt x="36" y="191"/>
                </a:lnTo>
                <a:lnTo>
                  <a:pt x="86" y="191"/>
                </a:lnTo>
                <a:lnTo>
                  <a:pt x="92" y="200"/>
                </a:lnTo>
                <a:lnTo>
                  <a:pt x="124" y="188"/>
                </a:lnTo>
                <a:lnTo>
                  <a:pt x="113" y="194"/>
                </a:lnTo>
                <a:lnTo>
                  <a:pt x="118" y="221"/>
                </a:lnTo>
                <a:lnTo>
                  <a:pt x="50" y="245"/>
                </a:lnTo>
                <a:lnTo>
                  <a:pt x="33" y="271"/>
                </a:lnTo>
                <a:lnTo>
                  <a:pt x="47" y="268"/>
                </a:lnTo>
                <a:lnTo>
                  <a:pt x="39" y="274"/>
                </a:lnTo>
                <a:lnTo>
                  <a:pt x="47" y="283"/>
                </a:lnTo>
                <a:lnTo>
                  <a:pt x="73" y="289"/>
                </a:lnTo>
                <a:lnTo>
                  <a:pt x="59" y="304"/>
                </a:lnTo>
                <a:lnTo>
                  <a:pt x="73" y="316"/>
                </a:lnTo>
                <a:lnTo>
                  <a:pt x="86" y="319"/>
                </a:lnTo>
                <a:lnTo>
                  <a:pt x="113" y="289"/>
                </a:lnTo>
                <a:lnTo>
                  <a:pt x="94" y="304"/>
                </a:lnTo>
                <a:lnTo>
                  <a:pt x="109" y="330"/>
                </a:lnTo>
                <a:lnTo>
                  <a:pt x="101" y="344"/>
                </a:lnTo>
                <a:lnTo>
                  <a:pt x="130" y="326"/>
                </a:lnTo>
                <a:lnTo>
                  <a:pt x="153" y="348"/>
                </a:lnTo>
                <a:lnTo>
                  <a:pt x="159" y="333"/>
                </a:lnTo>
                <a:lnTo>
                  <a:pt x="168" y="344"/>
                </a:lnTo>
                <a:lnTo>
                  <a:pt x="189" y="330"/>
                </a:lnTo>
                <a:lnTo>
                  <a:pt x="156" y="389"/>
                </a:lnTo>
                <a:lnTo>
                  <a:pt x="132" y="397"/>
                </a:lnTo>
                <a:lnTo>
                  <a:pt x="130" y="409"/>
                </a:lnTo>
                <a:lnTo>
                  <a:pt x="101" y="409"/>
                </a:lnTo>
                <a:lnTo>
                  <a:pt x="79" y="433"/>
                </a:lnTo>
                <a:lnTo>
                  <a:pt x="109" y="412"/>
                </a:lnTo>
                <a:lnTo>
                  <a:pt x="138" y="415"/>
                </a:lnTo>
                <a:lnTo>
                  <a:pt x="156" y="403"/>
                </a:lnTo>
                <a:lnTo>
                  <a:pt x="147" y="395"/>
                </a:lnTo>
                <a:lnTo>
                  <a:pt x="168" y="395"/>
                </a:lnTo>
                <a:lnTo>
                  <a:pt x="230" y="354"/>
                </a:lnTo>
                <a:lnTo>
                  <a:pt x="245" y="335"/>
                </a:lnTo>
                <a:lnTo>
                  <a:pt x="230" y="325"/>
                </a:lnTo>
                <a:lnTo>
                  <a:pt x="289" y="277"/>
                </a:lnTo>
                <a:lnTo>
                  <a:pt x="295" y="253"/>
                </a:lnTo>
                <a:lnTo>
                  <a:pt x="292" y="277"/>
                </a:lnTo>
                <a:lnTo>
                  <a:pt x="310" y="271"/>
                </a:lnTo>
                <a:lnTo>
                  <a:pt x="300" y="283"/>
                </a:lnTo>
                <a:lnTo>
                  <a:pt x="315" y="286"/>
                </a:lnTo>
                <a:lnTo>
                  <a:pt x="278" y="289"/>
                </a:lnTo>
                <a:lnTo>
                  <a:pt x="269" y="316"/>
                </a:lnTo>
                <a:lnTo>
                  <a:pt x="286" y="316"/>
                </a:lnTo>
                <a:lnTo>
                  <a:pt x="272" y="330"/>
                </a:lnTo>
                <a:lnTo>
                  <a:pt x="321" y="310"/>
                </a:lnTo>
                <a:lnTo>
                  <a:pt x="334" y="298"/>
                </a:lnTo>
                <a:lnTo>
                  <a:pt x="321" y="289"/>
                </a:lnTo>
                <a:lnTo>
                  <a:pt x="336" y="277"/>
                </a:lnTo>
                <a:lnTo>
                  <a:pt x="334" y="286"/>
                </a:lnTo>
                <a:lnTo>
                  <a:pt x="360" y="280"/>
                </a:lnTo>
                <a:lnTo>
                  <a:pt x="354" y="291"/>
                </a:lnTo>
                <a:lnTo>
                  <a:pt x="398" y="310"/>
                </a:lnTo>
                <a:lnTo>
                  <a:pt x="463" y="316"/>
                </a:lnTo>
                <a:lnTo>
                  <a:pt x="475" y="310"/>
                </a:lnTo>
                <a:lnTo>
                  <a:pt x="481" y="312"/>
                </a:lnTo>
                <a:lnTo>
                  <a:pt x="472" y="321"/>
                </a:lnTo>
                <a:lnTo>
                  <a:pt x="487" y="330"/>
                </a:lnTo>
                <a:lnTo>
                  <a:pt x="496" y="325"/>
                </a:lnTo>
                <a:lnTo>
                  <a:pt x="481" y="304"/>
                </a:lnTo>
                <a:lnTo>
                  <a:pt x="449" y="304"/>
                </a:lnTo>
                <a:lnTo>
                  <a:pt x="449" y="50"/>
                </a:lnTo>
                <a:lnTo>
                  <a:pt x="272" y="27"/>
                </a:lnTo>
                <a:lnTo>
                  <a:pt x="266" y="15"/>
                </a:lnTo>
                <a:lnTo>
                  <a:pt x="218" y="9"/>
                </a:lnTo>
                <a:lnTo>
                  <a:pt x="212" y="18"/>
                </a:lnTo>
                <a:lnTo>
                  <a:pt x="198" y="15"/>
                </a:lnTo>
                <a:lnTo>
                  <a:pt x="209" y="6"/>
                </a:lnTo>
                <a:lnTo>
                  <a:pt x="189" y="0"/>
                </a:lnTo>
                <a:lnTo>
                  <a:pt x="171" y="15"/>
                </a:lnTo>
                <a:lnTo>
                  <a:pt x="138" y="18"/>
                </a:lnTo>
                <a:lnTo>
                  <a:pt x="136" y="36"/>
                </a:lnTo>
                <a:lnTo>
                  <a:pt x="132" y="24"/>
                </a:lnTo>
                <a:lnTo>
                  <a:pt x="103" y="33"/>
                </a:lnTo>
                <a:lnTo>
                  <a:pt x="109" y="44"/>
                </a:lnTo>
                <a:lnTo>
                  <a:pt x="94" y="41"/>
                </a:lnTo>
                <a:lnTo>
                  <a:pt x="77" y="65"/>
                </a:lnTo>
                <a:lnTo>
                  <a:pt x="33" y="71"/>
                </a:lnTo>
                <a:lnTo>
                  <a:pt x="36" y="86"/>
                </a:lnTo>
                <a:lnTo>
                  <a:pt x="24" y="89"/>
                </a:lnTo>
                <a:lnTo>
                  <a:pt x="77" y="123"/>
                </a:lnTo>
                <a:lnTo>
                  <a:pt x="144" y="142"/>
                </a:lnTo>
                <a:lnTo>
                  <a:pt x="101" y="136"/>
                </a:lnTo>
                <a:lnTo>
                  <a:pt x="103" y="144"/>
                </a:lnTo>
                <a:lnTo>
                  <a:pt x="122" y="147"/>
                </a:lnTo>
                <a:lnTo>
                  <a:pt x="103" y="153"/>
                </a:lnTo>
                <a:lnTo>
                  <a:pt x="77" y="151"/>
                </a:lnTo>
                <a:lnTo>
                  <a:pt x="77" y="138"/>
                </a:lnTo>
                <a:lnTo>
                  <a:pt x="56" y="138"/>
                </a:lnTo>
                <a:lnTo>
                  <a:pt x="0" y="16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92" name="Freeform 360"/>
          <p:cNvSpPr>
            <a:spLocks/>
          </p:cNvSpPr>
          <p:nvPr/>
        </p:nvSpPr>
        <p:spPr bwMode="auto">
          <a:xfrm>
            <a:off x="268288" y="1927225"/>
            <a:ext cx="709612" cy="698500"/>
          </a:xfrm>
          <a:custGeom>
            <a:avLst/>
            <a:gdLst>
              <a:gd name="T0" fmla="*/ 46555 w 503"/>
              <a:gd name="T1" fmla="*/ 279400 h 440"/>
              <a:gd name="T2" fmla="*/ 50787 w 503"/>
              <a:gd name="T3" fmla="*/ 307975 h 440"/>
              <a:gd name="T4" fmla="*/ 131201 w 503"/>
              <a:gd name="T5" fmla="*/ 322263 h 440"/>
              <a:gd name="T6" fmla="*/ 160827 w 503"/>
              <a:gd name="T7" fmla="*/ 312738 h 440"/>
              <a:gd name="T8" fmla="*/ 71949 w 503"/>
              <a:gd name="T9" fmla="*/ 393700 h 440"/>
              <a:gd name="T10" fmla="*/ 67716 w 503"/>
              <a:gd name="T11" fmla="*/ 431800 h 440"/>
              <a:gd name="T12" fmla="*/ 67716 w 503"/>
              <a:gd name="T13" fmla="*/ 455613 h 440"/>
              <a:gd name="T14" fmla="*/ 84646 w 503"/>
              <a:gd name="T15" fmla="*/ 488950 h 440"/>
              <a:gd name="T16" fmla="*/ 122736 w 503"/>
              <a:gd name="T17" fmla="*/ 512763 h 440"/>
              <a:gd name="T18" fmla="*/ 134022 w 503"/>
              <a:gd name="T19" fmla="*/ 488950 h 440"/>
              <a:gd name="T20" fmla="*/ 143897 w 503"/>
              <a:gd name="T21" fmla="*/ 554038 h 440"/>
              <a:gd name="T22" fmla="*/ 218668 w 503"/>
              <a:gd name="T23" fmla="*/ 560388 h 440"/>
              <a:gd name="T24" fmla="*/ 239829 w 503"/>
              <a:gd name="T25" fmla="*/ 554038 h 440"/>
              <a:gd name="T26" fmla="*/ 222900 w 503"/>
              <a:gd name="T27" fmla="*/ 625475 h 440"/>
              <a:gd name="T28" fmla="*/ 186220 w 503"/>
              <a:gd name="T29" fmla="*/ 658813 h 440"/>
              <a:gd name="T30" fmla="*/ 112861 w 503"/>
              <a:gd name="T31" fmla="*/ 696913 h 440"/>
              <a:gd name="T32" fmla="*/ 197506 w 503"/>
              <a:gd name="T33" fmla="*/ 668338 h 440"/>
              <a:gd name="T34" fmla="*/ 210203 w 503"/>
              <a:gd name="T35" fmla="*/ 635000 h 440"/>
              <a:gd name="T36" fmla="*/ 328707 w 503"/>
              <a:gd name="T37" fmla="*/ 569913 h 440"/>
              <a:gd name="T38" fmla="*/ 328707 w 503"/>
              <a:gd name="T39" fmla="*/ 522288 h 440"/>
              <a:gd name="T40" fmla="*/ 421817 w 503"/>
              <a:gd name="T41" fmla="*/ 407988 h 440"/>
              <a:gd name="T42" fmla="*/ 442979 w 503"/>
              <a:gd name="T43" fmla="*/ 436563 h 440"/>
              <a:gd name="T44" fmla="*/ 450032 w 503"/>
              <a:gd name="T45" fmla="*/ 460375 h 440"/>
              <a:gd name="T46" fmla="*/ 383727 w 503"/>
              <a:gd name="T47" fmla="*/ 508000 h 440"/>
              <a:gd name="T48" fmla="*/ 387959 w 503"/>
              <a:gd name="T49" fmla="*/ 531813 h 440"/>
              <a:gd name="T50" fmla="*/ 476837 w 503"/>
              <a:gd name="T51" fmla="*/ 479425 h 440"/>
              <a:gd name="T52" fmla="*/ 479658 w 503"/>
              <a:gd name="T53" fmla="*/ 446088 h 440"/>
              <a:gd name="T54" fmla="*/ 513516 w 503"/>
              <a:gd name="T55" fmla="*/ 450850 h 440"/>
              <a:gd name="T56" fmla="*/ 568536 w 503"/>
              <a:gd name="T57" fmla="*/ 498475 h 440"/>
              <a:gd name="T58" fmla="*/ 678575 w 503"/>
              <a:gd name="T59" fmla="*/ 498475 h 440"/>
              <a:gd name="T60" fmla="*/ 674343 w 503"/>
              <a:gd name="T61" fmla="*/ 515938 h 440"/>
              <a:gd name="T62" fmla="*/ 708201 w 503"/>
              <a:gd name="T63" fmla="*/ 522288 h 440"/>
              <a:gd name="T64" fmla="*/ 640485 w 503"/>
              <a:gd name="T65" fmla="*/ 488950 h 440"/>
              <a:gd name="T66" fmla="*/ 387959 w 503"/>
              <a:gd name="T67" fmla="*/ 42863 h 440"/>
              <a:gd name="T68" fmla="*/ 311778 w 503"/>
              <a:gd name="T69" fmla="*/ 14288 h 440"/>
              <a:gd name="T70" fmla="*/ 282152 w 503"/>
              <a:gd name="T71" fmla="*/ 23812 h 440"/>
              <a:gd name="T72" fmla="*/ 269455 w 503"/>
              <a:gd name="T73" fmla="*/ 0 h 440"/>
              <a:gd name="T74" fmla="*/ 197506 w 503"/>
              <a:gd name="T75" fmla="*/ 28575 h 440"/>
              <a:gd name="T76" fmla="*/ 189042 w 503"/>
              <a:gd name="T77" fmla="*/ 38100 h 440"/>
              <a:gd name="T78" fmla="*/ 155184 w 503"/>
              <a:gd name="T79" fmla="*/ 71438 h 440"/>
              <a:gd name="T80" fmla="*/ 110039 w 503"/>
              <a:gd name="T81" fmla="*/ 104775 h 440"/>
              <a:gd name="T82" fmla="*/ 50787 w 503"/>
              <a:gd name="T83" fmla="*/ 138113 h 440"/>
              <a:gd name="T84" fmla="*/ 110039 w 503"/>
              <a:gd name="T85" fmla="*/ 198437 h 440"/>
              <a:gd name="T86" fmla="*/ 143897 w 503"/>
              <a:gd name="T87" fmla="*/ 219075 h 440"/>
              <a:gd name="T88" fmla="*/ 173523 w 503"/>
              <a:gd name="T89" fmla="*/ 236538 h 440"/>
              <a:gd name="T90" fmla="*/ 110039 w 503"/>
              <a:gd name="T91" fmla="*/ 242888 h 440"/>
              <a:gd name="T92" fmla="*/ 80413 w 503"/>
              <a:gd name="T93" fmla="*/ 222250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3"/>
              <a:gd name="T142" fmla="*/ 0 h 440"/>
              <a:gd name="T143" fmla="*/ 503 w 503"/>
              <a:gd name="T144" fmla="*/ 440 h 4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93" name="Freeform 361"/>
          <p:cNvSpPr>
            <a:spLocks/>
          </p:cNvSpPr>
          <p:nvPr/>
        </p:nvSpPr>
        <p:spPr bwMode="auto">
          <a:xfrm>
            <a:off x="2495550" y="4111625"/>
            <a:ext cx="914400" cy="1063625"/>
          </a:xfrm>
          <a:custGeom>
            <a:avLst/>
            <a:gdLst>
              <a:gd name="T0" fmla="*/ 21199 w 647"/>
              <a:gd name="T1" fmla="*/ 381000 h 670"/>
              <a:gd name="T2" fmla="*/ 80558 w 647"/>
              <a:gd name="T3" fmla="*/ 381000 h 670"/>
              <a:gd name="T4" fmla="*/ 96104 w 647"/>
              <a:gd name="T5" fmla="*/ 423863 h 670"/>
              <a:gd name="T6" fmla="*/ 197861 w 647"/>
              <a:gd name="T7" fmla="*/ 390525 h 670"/>
              <a:gd name="T8" fmla="*/ 306684 w 647"/>
              <a:gd name="T9" fmla="*/ 496888 h 670"/>
              <a:gd name="T10" fmla="*/ 361803 w 647"/>
              <a:gd name="T11" fmla="*/ 574675 h 670"/>
              <a:gd name="T12" fmla="*/ 370283 w 647"/>
              <a:gd name="T13" fmla="*/ 671512 h 670"/>
              <a:gd name="T14" fmla="*/ 423988 w 647"/>
              <a:gd name="T15" fmla="*/ 733425 h 670"/>
              <a:gd name="T16" fmla="*/ 456493 w 647"/>
              <a:gd name="T17" fmla="*/ 781050 h 670"/>
              <a:gd name="T18" fmla="*/ 469213 w 647"/>
              <a:gd name="T19" fmla="*/ 822325 h 670"/>
              <a:gd name="T20" fmla="*/ 377349 w 647"/>
              <a:gd name="T21" fmla="*/ 954088 h 670"/>
              <a:gd name="T22" fmla="*/ 469213 w 647"/>
              <a:gd name="T23" fmla="*/ 1004888 h 670"/>
              <a:gd name="T24" fmla="*/ 477693 w 647"/>
              <a:gd name="T25" fmla="*/ 1062038 h 670"/>
              <a:gd name="T26" fmla="*/ 599236 w 647"/>
              <a:gd name="T27" fmla="*/ 817563 h 670"/>
              <a:gd name="T28" fmla="*/ 740565 w 647"/>
              <a:gd name="T29" fmla="*/ 747712 h 670"/>
              <a:gd name="T30" fmla="*/ 808403 w 647"/>
              <a:gd name="T31" fmla="*/ 601662 h 670"/>
              <a:gd name="T32" fmla="*/ 904507 w 647"/>
              <a:gd name="T33" fmla="*/ 371475 h 670"/>
              <a:gd name="T34" fmla="*/ 900267 w 647"/>
              <a:gd name="T35" fmla="*/ 276225 h 670"/>
              <a:gd name="T36" fmla="*/ 804163 w 647"/>
              <a:gd name="T37" fmla="*/ 217488 h 670"/>
              <a:gd name="T38" fmla="*/ 678380 w 647"/>
              <a:gd name="T39" fmla="*/ 174625 h 670"/>
              <a:gd name="T40" fmla="*/ 607716 w 647"/>
              <a:gd name="T41" fmla="*/ 155575 h 670"/>
              <a:gd name="T42" fmla="*/ 578036 w 647"/>
              <a:gd name="T43" fmla="*/ 182562 h 670"/>
              <a:gd name="T44" fmla="*/ 544117 w 647"/>
              <a:gd name="T45" fmla="*/ 179387 h 670"/>
              <a:gd name="T46" fmla="*/ 561077 w 647"/>
              <a:gd name="T47" fmla="*/ 93662 h 670"/>
              <a:gd name="T48" fmla="*/ 490412 w 647"/>
              <a:gd name="T49" fmla="*/ 80962 h 670"/>
              <a:gd name="T50" fmla="*/ 409855 w 647"/>
              <a:gd name="T51" fmla="*/ 85725 h 670"/>
              <a:gd name="T52" fmla="*/ 332124 w 647"/>
              <a:gd name="T53" fmla="*/ 71437 h 670"/>
              <a:gd name="T54" fmla="*/ 310924 w 647"/>
              <a:gd name="T55" fmla="*/ 0 h 670"/>
              <a:gd name="T56" fmla="*/ 214820 w 647"/>
              <a:gd name="T57" fmla="*/ 23812 h 670"/>
              <a:gd name="T58" fmla="*/ 243086 w 647"/>
              <a:gd name="T59" fmla="*/ 80962 h 670"/>
              <a:gd name="T60" fmla="*/ 163942 w 647"/>
              <a:gd name="T61" fmla="*/ 98425 h 670"/>
              <a:gd name="T62" fmla="*/ 91864 w 647"/>
              <a:gd name="T63" fmla="*/ 88900 h 670"/>
              <a:gd name="T64" fmla="*/ 87624 w 647"/>
              <a:gd name="T65" fmla="*/ 122238 h 670"/>
              <a:gd name="T66" fmla="*/ 91864 w 647"/>
              <a:gd name="T67" fmla="*/ 244475 h 670"/>
              <a:gd name="T68" fmla="*/ 0 w 647"/>
              <a:gd name="T69" fmla="*/ 333375 h 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7"/>
              <a:gd name="T106" fmla="*/ 0 h 670"/>
              <a:gd name="T107" fmla="*/ 647 w 647"/>
              <a:gd name="T108" fmla="*/ 670 h 6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7" h="670">
                <a:moveTo>
                  <a:pt x="0" y="210"/>
                </a:moveTo>
                <a:lnTo>
                  <a:pt x="15" y="240"/>
                </a:lnTo>
                <a:lnTo>
                  <a:pt x="37" y="252"/>
                </a:lnTo>
                <a:lnTo>
                  <a:pt x="57" y="240"/>
                </a:lnTo>
                <a:lnTo>
                  <a:pt x="57" y="267"/>
                </a:lnTo>
                <a:lnTo>
                  <a:pt x="68" y="267"/>
                </a:lnTo>
                <a:lnTo>
                  <a:pt x="89" y="270"/>
                </a:lnTo>
                <a:lnTo>
                  <a:pt x="140" y="246"/>
                </a:lnTo>
                <a:lnTo>
                  <a:pt x="146" y="284"/>
                </a:lnTo>
                <a:lnTo>
                  <a:pt x="217" y="313"/>
                </a:lnTo>
                <a:lnTo>
                  <a:pt x="228" y="358"/>
                </a:lnTo>
                <a:lnTo>
                  <a:pt x="256" y="362"/>
                </a:lnTo>
                <a:lnTo>
                  <a:pt x="267" y="388"/>
                </a:lnTo>
                <a:lnTo>
                  <a:pt x="262" y="423"/>
                </a:lnTo>
                <a:lnTo>
                  <a:pt x="265" y="456"/>
                </a:lnTo>
                <a:lnTo>
                  <a:pt x="300" y="462"/>
                </a:lnTo>
                <a:lnTo>
                  <a:pt x="305" y="489"/>
                </a:lnTo>
                <a:lnTo>
                  <a:pt x="323" y="492"/>
                </a:lnTo>
                <a:lnTo>
                  <a:pt x="323" y="518"/>
                </a:lnTo>
                <a:lnTo>
                  <a:pt x="332" y="518"/>
                </a:lnTo>
                <a:lnTo>
                  <a:pt x="335" y="545"/>
                </a:lnTo>
                <a:lnTo>
                  <a:pt x="267" y="601"/>
                </a:lnTo>
                <a:lnTo>
                  <a:pt x="281" y="598"/>
                </a:lnTo>
                <a:lnTo>
                  <a:pt x="332" y="633"/>
                </a:lnTo>
                <a:lnTo>
                  <a:pt x="344" y="648"/>
                </a:lnTo>
                <a:lnTo>
                  <a:pt x="338" y="669"/>
                </a:lnTo>
                <a:lnTo>
                  <a:pt x="418" y="565"/>
                </a:lnTo>
                <a:lnTo>
                  <a:pt x="424" y="515"/>
                </a:lnTo>
                <a:lnTo>
                  <a:pt x="485" y="471"/>
                </a:lnTo>
                <a:lnTo>
                  <a:pt x="524" y="471"/>
                </a:lnTo>
                <a:lnTo>
                  <a:pt x="542" y="456"/>
                </a:lnTo>
                <a:lnTo>
                  <a:pt x="572" y="379"/>
                </a:lnTo>
                <a:lnTo>
                  <a:pt x="581" y="305"/>
                </a:lnTo>
                <a:lnTo>
                  <a:pt x="640" y="234"/>
                </a:lnTo>
                <a:lnTo>
                  <a:pt x="646" y="202"/>
                </a:lnTo>
                <a:lnTo>
                  <a:pt x="637" y="174"/>
                </a:lnTo>
                <a:lnTo>
                  <a:pt x="610" y="167"/>
                </a:lnTo>
                <a:lnTo>
                  <a:pt x="569" y="137"/>
                </a:lnTo>
                <a:lnTo>
                  <a:pt x="491" y="130"/>
                </a:lnTo>
                <a:lnTo>
                  <a:pt x="480" y="110"/>
                </a:lnTo>
                <a:lnTo>
                  <a:pt x="448" y="98"/>
                </a:lnTo>
                <a:lnTo>
                  <a:pt x="430" y="98"/>
                </a:lnTo>
                <a:lnTo>
                  <a:pt x="409" y="124"/>
                </a:lnTo>
                <a:lnTo>
                  <a:pt x="409" y="115"/>
                </a:lnTo>
                <a:lnTo>
                  <a:pt x="374" y="119"/>
                </a:lnTo>
                <a:lnTo>
                  <a:pt x="385" y="113"/>
                </a:lnTo>
                <a:lnTo>
                  <a:pt x="374" y="95"/>
                </a:lnTo>
                <a:lnTo>
                  <a:pt x="397" y="59"/>
                </a:lnTo>
                <a:lnTo>
                  <a:pt x="371" y="18"/>
                </a:lnTo>
                <a:lnTo>
                  <a:pt x="347" y="51"/>
                </a:lnTo>
                <a:lnTo>
                  <a:pt x="323" y="48"/>
                </a:lnTo>
                <a:lnTo>
                  <a:pt x="290" y="54"/>
                </a:lnTo>
                <a:lnTo>
                  <a:pt x="243" y="59"/>
                </a:lnTo>
                <a:lnTo>
                  <a:pt x="235" y="45"/>
                </a:lnTo>
                <a:lnTo>
                  <a:pt x="237" y="12"/>
                </a:lnTo>
                <a:lnTo>
                  <a:pt x="220" y="0"/>
                </a:lnTo>
                <a:lnTo>
                  <a:pt x="178" y="21"/>
                </a:lnTo>
                <a:lnTo>
                  <a:pt x="152" y="15"/>
                </a:lnTo>
                <a:lnTo>
                  <a:pt x="161" y="48"/>
                </a:lnTo>
                <a:lnTo>
                  <a:pt x="172" y="51"/>
                </a:lnTo>
                <a:lnTo>
                  <a:pt x="134" y="71"/>
                </a:lnTo>
                <a:lnTo>
                  <a:pt x="116" y="62"/>
                </a:lnTo>
                <a:lnTo>
                  <a:pt x="107" y="54"/>
                </a:lnTo>
                <a:lnTo>
                  <a:pt x="65" y="56"/>
                </a:lnTo>
                <a:lnTo>
                  <a:pt x="77" y="74"/>
                </a:lnTo>
                <a:lnTo>
                  <a:pt x="62" y="77"/>
                </a:lnTo>
                <a:lnTo>
                  <a:pt x="74" y="107"/>
                </a:lnTo>
                <a:lnTo>
                  <a:pt x="65" y="154"/>
                </a:lnTo>
                <a:lnTo>
                  <a:pt x="24" y="172"/>
                </a:lnTo>
                <a:lnTo>
                  <a:pt x="0" y="21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94" name="Freeform 362"/>
          <p:cNvSpPr>
            <a:spLocks/>
          </p:cNvSpPr>
          <p:nvPr/>
        </p:nvSpPr>
        <p:spPr bwMode="auto">
          <a:xfrm>
            <a:off x="2495550" y="4111625"/>
            <a:ext cx="922338" cy="1073150"/>
          </a:xfrm>
          <a:custGeom>
            <a:avLst/>
            <a:gdLst>
              <a:gd name="T0" fmla="*/ 21187 w 653"/>
              <a:gd name="T1" fmla="*/ 384175 h 676"/>
              <a:gd name="T2" fmla="*/ 81923 w 653"/>
              <a:gd name="T3" fmla="*/ 384175 h 676"/>
              <a:gd name="T4" fmla="*/ 97460 w 653"/>
              <a:gd name="T5" fmla="*/ 427038 h 676"/>
              <a:gd name="T6" fmla="*/ 199157 w 653"/>
              <a:gd name="T7" fmla="*/ 393700 h 676"/>
              <a:gd name="T8" fmla="*/ 309329 w 653"/>
              <a:gd name="T9" fmla="*/ 501650 h 676"/>
              <a:gd name="T10" fmla="*/ 364415 w 653"/>
              <a:gd name="T11" fmla="*/ 579437 h 676"/>
              <a:gd name="T12" fmla="*/ 372890 w 653"/>
              <a:gd name="T13" fmla="*/ 677862 h 676"/>
              <a:gd name="T14" fmla="*/ 427976 w 653"/>
              <a:gd name="T15" fmla="*/ 739775 h 676"/>
              <a:gd name="T16" fmla="*/ 460463 w 653"/>
              <a:gd name="T17" fmla="*/ 787400 h 676"/>
              <a:gd name="T18" fmla="*/ 473175 w 653"/>
              <a:gd name="T19" fmla="*/ 830263 h 676"/>
              <a:gd name="T20" fmla="*/ 379952 w 653"/>
              <a:gd name="T21" fmla="*/ 962025 h 676"/>
              <a:gd name="T22" fmla="*/ 473175 w 653"/>
              <a:gd name="T23" fmla="*/ 1014413 h 676"/>
              <a:gd name="T24" fmla="*/ 481650 w 653"/>
              <a:gd name="T25" fmla="*/ 1071563 h 676"/>
              <a:gd name="T26" fmla="*/ 604534 w 653"/>
              <a:gd name="T27" fmla="*/ 825500 h 676"/>
              <a:gd name="T28" fmla="*/ 747193 w 653"/>
              <a:gd name="T29" fmla="*/ 754062 h 676"/>
              <a:gd name="T30" fmla="*/ 814991 w 653"/>
              <a:gd name="T31" fmla="*/ 606425 h 676"/>
              <a:gd name="T32" fmla="*/ 912451 w 653"/>
              <a:gd name="T33" fmla="*/ 374650 h 676"/>
              <a:gd name="T34" fmla="*/ 908213 w 653"/>
              <a:gd name="T35" fmla="*/ 279400 h 676"/>
              <a:gd name="T36" fmla="*/ 810754 w 653"/>
              <a:gd name="T37" fmla="*/ 219075 h 676"/>
              <a:gd name="T38" fmla="*/ 683632 w 653"/>
              <a:gd name="T39" fmla="*/ 176212 h 676"/>
              <a:gd name="T40" fmla="*/ 613009 w 653"/>
              <a:gd name="T41" fmla="*/ 157162 h 676"/>
              <a:gd name="T42" fmla="*/ 583347 w 653"/>
              <a:gd name="T43" fmla="*/ 184150 h 676"/>
              <a:gd name="T44" fmla="*/ 549448 w 653"/>
              <a:gd name="T45" fmla="*/ 180975 h 676"/>
              <a:gd name="T46" fmla="*/ 566397 w 653"/>
              <a:gd name="T47" fmla="*/ 95250 h 676"/>
              <a:gd name="T48" fmla="*/ 494362 w 653"/>
              <a:gd name="T49" fmla="*/ 80962 h 676"/>
              <a:gd name="T50" fmla="*/ 413852 w 653"/>
              <a:gd name="T51" fmla="*/ 85725 h 676"/>
              <a:gd name="T52" fmla="*/ 334754 w 653"/>
              <a:gd name="T53" fmla="*/ 71437 h 676"/>
              <a:gd name="T54" fmla="*/ 313567 w 653"/>
              <a:gd name="T55" fmla="*/ 0 h 676"/>
              <a:gd name="T56" fmla="*/ 216107 w 653"/>
              <a:gd name="T57" fmla="*/ 23812 h 676"/>
              <a:gd name="T58" fmla="*/ 245768 w 653"/>
              <a:gd name="T59" fmla="*/ 80962 h 676"/>
              <a:gd name="T60" fmla="*/ 165258 w 653"/>
              <a:gd name="T61" fmla="*/ 100012 h 676"/>
              <a:gd name="T62" fmla="*/ 93223 w 653"/>
              <a:gd name="T63" fmla="*/ 90487 h 676"/>
              <a:gd name="T64" fmla="*/ 88985 w 653"/>
              <a:gd name="T65" fmla="*/ 123825 h 676"/>
              <a:gd name="T66" fmla="*/ 93223 w 653"/>
              <a:gd name="T67" fmla="*/ 246063 h 676"/>
              <a:gd name="T68" fmla="*/ 0 w 653"/>
              <a:gd name="T69" fmla="*/ 336550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3"/>
              <a:gd name="T106" fmla="*/ 0 h 676"/>
              <a:gd name="T107" fmla="*/ 653 w 653"/>
              <a:gd name="T108" fmla="*/ 676 h 6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95" name="Freeform 363"/>
          <p:cNvSpPr>
            <a:spLocks/>
          </p:cNvSpPr>
          <p:nvPr/>
        </p:nvSpPr>
        <p:spPr bwMode="auto">
          <a:xfrm>
            <a:off x="4883150" y="5035550"/>
            <a:ext cx="46038" cy="53975"/>
          </a:xfrm>
          <a:custGeom>
            <a:avLst/>
            <a:gdLst>
              <a:gd name="T0" fmla="*/ 0 w 33"/>
              <a:gd name="T1" fmla="*/ 23812 h 34"/>
              <a:gd name="T2" fmla="*/ 18136 w 33"/>
              <a:gd name="T3" fmla="*/ 52388 h 34"/>
              <a:gd name="T4" fmla="*/ 44643 w 33"/>
              <a:gd name="T5" fmla="*/ 23812 h 34"/>
              <a:gd name="T6" fmla="*/ 32087 w 33"/>
              <a:gd name="T7" fmla="*/ 0 h 34"/>
              <a:gd name="T8" fmla="*/ 0 w 33"/>
              <a:gd name="T9" fmla="*/ 23812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0" y="15"/>
                </a:moveTo>
                <a:lnTo>
                  <a:pt x="13" y="33"/>
                </a:lnTo>
                <a:lnTo>
                  <a:pt x="32" y="15"/>
                </a:lnTo>
                <a:lnTo>
                  <a:pt x="23" y="0"/>
                </a:lnTo>
                <a:lnTo>
                  <a:pt x="0" y="15"/>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96" name="Freeform 364"/>
          <p:cNvSpPr>
            <a:spLocks/>
          </p:cNvSpPr>
          <p:nvPr/>
        </p:nvSpPr>
        <p:spPr bwMode="auto">
          <a:xfrm>
            <a:off x="4883150" y="5035550"/>
            <a:ext cx="53975" cy="63500"/>
          </a:xfrm>
          <a:custGeom>
            <a:avLst/>
            <a:gdLst>
              <a:gd name="T0" fmla="*/ 0 w 39"/>
              <a:gd name="T1" fmla="*/ 28575 h 40"/>
              <a:gd name="T2" fmla="*/ 20760 w 39"/>
              <a:gd name="T3" fmla="*/ 61913 h 40"/>
              <a:gd name="T4" fmla="*/ 52591 w 39"/>
              <a:gd name="T5" fmla="*/ 28575 h 40"/>
              <a:gd name="T6" fmla="*/ 37367 w 39"/>
              <a:gd name="T7" fmla="*/ 0 h 40"/>
              <a:gd name="T8" fmla="*/ 0 w 39"/>
              <a:gd name="T9" fmla="*/ 28575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18"/>
                </a:moveTo>
                <a:lnTo>
                  <a:pt x="15" y="39"/>
                </a:lnTo>
                <a:lnTo>
                  <a:pt x="38" y="18"/>
                </a:lnTo>
                <a:lnTo>
                  <a:pt x="27" y="0"/>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97" name="Freeform 365"/>
          <p:cNvSpPr>
            <a:spLocks/>
          </p:cNvSpPr>
          <p:nvPr/>
        </p:nvSpPr>
        <p:spPr bwMode="auto">
          <a:xfrm>
            <a:off x="5981700" y="2671763"/>
            <a:ext cx="1438275" cy="1025525"/>
          </a:xfrm>
          <a:custGeom>
            <a:avLst/>
            <a:gdLst>
              <a:gd name="T0" fmla="*/ 8469 w 1019"/>
              <a:gd name="T1" fmla="*/ 449263 h 646"/>
              <a:gd name="T2" fmla="*/ 151026 w 1019"/>
              <a:gd name="T3" fmla="*/ 385762 h 646"/>
              <a:gd name="T4" fmla="*/ 146792 w 1019"/>
              <a:gd name="T5" fmla="*/ 295275 h 646"/>
              <a:gd name="T6" fmla="*/ 218776 w 1019"/>
              <a:gd name="T7" fmla="*/ 215900 h 646"/>
              <a:gd name="T8" fmla="*/ 285114 w 1019"/>
              <a:gd name="T9" fmla="*/ 177800 h 646"/>
              <a:gd name="T10" fmla="*/ 352864 w 1019"/>
              <a:gd name="T11" fmla="*/ 192087 h 646"/>
              <a:gd name="T12" fmla="*/ 402265 w 1019"/>
              <a:gd name="T13" fmla="*/ 280987 h 646"/>
              <a:gd name="T14" fmla="*/ 553291 w 1019"/>
              <a:gd name="T15" fmla="*/ 365125 h 646"/>
              <a:gd name="T16" fmla="*/ 729724 w 1019"/>
              <a:gd name="T17" fmla="*/ 400050 h 646"/>
              <a:gd name="T18" fmla="*/ 896276 w 1019"/>
              <a:gd name="T19" fmla="*/ 328612 h 646"/>
              <a:gd name="T20" fmla="*/ 938619 w 1019"/>
              <a:gd name="T21" fmla="*/ 300037 h 646"/>
              <a:gd name="T22" fmla="*/ 1078353 w 1019"/>
              <a:gd name="T23" fmla="*/ 234950 h 646"/>
              <a:gd name="T24" fmla="*/ 985197 w 1019"/>
              <a:gd name="T25" fmla="*/ 201612 h 646"/>
              <a:gd name="T26" fmla="*/ 1006369 w 1019"/>
              <a:gd name="T27" fmla="*/ 120650 h 646"/>
              <a:gd name="T28" fmla="*/ 1074119 w 1019"/>
              <a:gd name="T29" fmla="*/ 120650 h 646"/>
              <a:gd name="T30" fmla="*/ 1089645 w 1019"/>
              <a:gd name="T31" fmla="*/ 33337 h 646"/>
              <a:gd name="T32" fmla="*/ 1219499 w 1019"/>
              <a:gd name="T33" fmla="*/ 23812 h 646"/>
              <a:gd name="T34" fmla="*/ 1336650 w 1019"/>
              <a:gd name="T35" fmla="*/ 165100 h 646"/>
              <a:gd name="T36" fmla="*/ 1436864 w 1019"/>
              <a:gd name="T37" fmla="*/ 177800 h 646"/>
              <a:gd name="T38" fmla="*/ 1343707 w 1019"/>
              <a:gd name="T39" fmla="*/ 304800 h 646"/>
              <a:gd name="T40" fmla="*/ 1336650 w 1019"/>
              <a:gd name="T41" fmla="*/ 371475 h 646"/>
              <a:gd name="T42" fmla="*/ 1283015 w 1019"/>
              <a:gd name="T43" fmla="*/ 388937 h 646"/>
              <a:gd name="T44" fmla="*/ 1253374 w 1019"/>
              <a:gd name="T45" fmla="*/ 403225 h 646"/>
              <a:gd name="T46" fmla="*/ 1117874 w 1019"/>
              <a:gd name="T47" fmla="*/ 487363 h 646"/>
              <a:gd name="T48" fmla="*/ 1131989 w 1019"/>
              <a:gd name="T49" fmla="*/ 419100 h 646"/>
              <a:gd name="T50" fmla="*/ 1031775 w 1019"/>
              <a:gd name="T51" fmla="*/ 496888 h 646"/>
              <a:gd name="T52" fmla="*/ 1105171 w 1019"/>
              <a:gd name="T53" fmla="*/ 520700 h 646"/>
              <a:gd name="T54" fmla="*/ 1092468 w 1019"/>
              <a:gd name="T55" fmla="*/ 563562 h 646"/>
              <a:gd name="T56" fmla="*/ 1134812 w 1019"/>
              <a:gd name="T57" fmla="*/ 700087 h 646"/>
              <a:gd name="T58" fmla="*/ 1134812 w 1019"/>
              <a:gd name="T59" fmla="*/ 723900 h 646"/>
              <a:gd name="T60" fmla="*/ 1134812 w 1019"/>
              <a:gd name="T61" fmla="*/ 750887 h 646"/>
              <a:gd name="T62" fmla="*/ 1006369 w 1019"/>
              <a:gd name="T63" fmla="*/ 947738 h 646"/>
              <a:gd name="T64" fmla="*/ 947088 w 1019"/>
              <a:gd name="T65" fmla="*/ 957263 h 646"/>
              <a:gd name="T66" fmla="*/ 921682 w 1019"/>
              <a:gd name="T67" fmla="*/ 969963 h 646"/>
              <a:gd name="T68" fmla="*/ 853932 w 1019"/>
              <a:gd name="T69" fmla="*/ 1023938 h 646"/>
              <a:gd name="T70" fmla="*/ 810177 w 1019"/>
              <a:gd name="T71" fmla="*/ 985838 h 646"/>
              <a:gd name="T72" fmla="*/ 666208 w 1019"/>
              <a:gd name="T73" fmla="*/ 962025 h 646"/>
              <a:gd name="T74" fmla="*/ 657739 w 1019"/>
              <a:gd name="T75" fmla="*/ 990600 h 646"/>
              <a:gd name="T76" fmla="*/ 602692 w 1019"/>
              <a:gd name="T77" fmla="*/ 966788 h 646"/>
              <a:gd name="T78" fmla="*/ 565994 w 1019"/>
              <a:gd name="T79" fmla="*/ 920750 h 646"/>
              <a:gd name="T80" fmla="*/ 587166 w 1019"/>
              <a:gd name="T81" fmla="*/ 815975 h 646"/>
              <a:gd name="T82" fmla="*/ 532119 w 1019"/>
              <a:gd name="T83" fmla="*/ 793750 h 646"/>
              <a:gd name="T84" fmla="*/ 427672 w 1019"/>
              <a:gd name="T85" fmla="*/ 811212 h 646"/>
              <a:gd name="T86" fmla="*/ 357099 w 1019"/>
              <a:gd name="T87" fmla="*/ 825500 h 646"/>
              <a:gd name="T88" fmla="*/ 340161 w 1019"/>
              <a:gd name="T89" fmla="*/ 811212 h 646"/>
              <a:gd name="T90" fmla="*/ 248417 w 1019"/>
              <a:gd name="T91" fmla="*/ 769937 h 646"/>
              <a:gd name="T92" fmla="*/ 125620 w 1019"/>
              <a:gd name="T93" fmla="*/ 723900 h 646"/>
              <a:gd name="T94" fmla="*/ 138323 w 1019"/>
              <a:gd name="T95" fmla="*/ 671512 h 646"/>
              <a:gd name="T96" fmla="*/ 155260 w 1019"/>
              <a:gd name="T97" fmla="*/ 587375 h 646"/>
              <a:gd name="T98" fmla="*/ 93156 w 1019"/>
              <a:gd name="T99" fmla="*/ 592137 h 646"/>
              <a:gd name="T100" fmla="*/ 25406 w 1019"/>
              <a:gd name="T101" fmla="*/ 534987 h 646"/>
              <a:gd name="T102" fmla="*/ 0 w 1019"/>
              <a:gd name="T103" fmla="*/ 482600 h 6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9"/>
              <a:gd name="T157" fmla="*/ 0 h 646"/>
              <a:gd name="T158" fmla="*/ 1019 w 1019"/>
              <a:gd name="T159" fmla="*/ 646 h 6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9" h="646">
                <a:moveTo>
                  <a:pt x="0" y="304"/>
                </a:moveTo>
                <a:lnTo>
                  <a:pt x="6" y="283"/>
                </a:lnTo>
                <a:lnTo>
                  <a:pt x="45" y="278"/>
                </a:lnTo>
                <a:lnTo>
                  <a:pt x="107" y="243"/>
                </a:lnTo>
                <a:lnTo>
                  <a:pt x="116" y="215"/>
                </a:lnTo>
                <a:lnTo>
                  <a:pt x="104" y="186"/>
                </a:lnTo>
                <a:lnTo>
                  <a:pt x="146" y="177"/>
                </a:lnTo>
                <a:lnTo>
                  <a:pt x="155" y="136"/>
                </a:lnTo>
                <a:lnTo>
                  <a:pt x="199" y="142"/>
                </a:lnTo>
                <a:lnTo>
                  <a:pt x="202" y="112"/>
                </a:lnTo>
                <a:lnTo>
                  <a:pt x="235" y="100"/>
                </a:lnTo>
                <a:lnTo>
                  <a:pt x="250" y="121"/>
                </a:lnTo>
                <a:lnTo>
                  <a:pt x="276" y="130"/>
                </a:lnTo>
                <a:lnTo>
                  <a:pt x="285" y="177"/>
                </a:lnTo>
                <a:lnTo>
                  <a:pt x="360" y="198"/>
                </a:lnTo>
                <a:lnTo>
                  <a:pt x="392" y="230"/>
                </a:lnTo>
                <a:lnTo>
                  <a:pt x="451" y="225"/>
                </a:lnTo>
                <a:lnTo>
                  <a:pt x="517" y="252"/>
                </a:lnTo>
                <a:lnTo>
                  <a:pt x="608" y="230"/>
                </a:lnTo>
                <a:lnTo>
                  <a:pt x="635" y="207"/>
                </a:lnTo>
                <a:lnTo>
                  <a:pt x="638" y="186"/>
                </a:lnTo>
                <a:lnTo>
                  <a:pt x="665" y="189"/>
                </a:lnTo>
                <a:lnTo>
                  <a:pt x="719" y="151"/>
                </a:lnTo>
                <a:lnTo>
                  <a:pt x="764" y="148"/>
                </a:lnTo>
                <a:lnTo>
                  <a:pt x="739" y="119"/>
                </a:lnTo>
                <a:lnTo>
                  <a:pt x="698" y="127"/>
                </a:lnTo>
                <a:lnTo>
                  <a:pt x="698" y="97"/>
                </a:lnTo>
                <a:lnTo>
                  <a:pt x="713" y="76"/>
                </a:lnTo>
                <a:lnTo>
                  <a:pt x="734" y="85"/>
                </a:lnTo>
                <a:lnTo>
                  <a:pt x="761" y="76"/>
                </a:lnTo>
                <a:lnTo>
                  <a:pt x="781" y="36"/>
                </a:lnTo>
                <a:lnTo>
                  <a:pt x="772" y="21"/>
                </a:lnTo>
                <a:lnTo>
                  <a:pt x="828" y="0"/>
                </a:lnTo>
                <a:lnTo>
                  <a:pt x="864" y="15"/>
                </a:lnTo>
                <a:lnTo>
                  <a:pt x="897" y="85"/>
                </a:lnTo>
                <a:lnTo>
                  <a:pt x="947" y="104"/>
                </a:lnTo>
                <a:lnTo>
                  <a:pt x="956" y="127"/>
                </a:lnTo>
                <a:lnTo>
                  <a:pt x="1018" y="112"/>
                </a:lnTo>
                <a:lnTo>
                  <a:pt x="989" y="180"/>
                </a:lnTo>
                <a:lnTo>
                  <a:pt x="952" y="192"/>
                </a:lnTo>
                <a:lnTo>
                  <a:pt x="959" y="215"/>
                </a:lnTo>
                <a:lnTo>
                  <a:pt x="947" y="234"/>
                </a:lnTo>
                <a:lnTo>
                  <a:pt x="941" y="225"/>
                </a:lnTo>
                <a:lnTo>
                  <a:pt x="909" y="245"/>
                </a:lnTo>
                <a:lnTo>
                  <a:pt x="909" y="254"/>
                </a:lnTo>
                <a:lnTo>
                  <a:pt x="888" y="254"/>
                </a:lnTo>
                <a:lnTo>
                  <a:pt x="846" y="287"/>
                </a:lnTo>
                <a:lnTo>
                  <a:pt x="792" y="307"/>
                </a:lnTo>
                <a:lnTo>
                  <a:pt x="811" y="274"/>
                </a:lnTo>
                <a:lnTo>
                  <a:pt x="802" y="264"/>
                </a:lnTo>
                <a:lnTo>
                  <a:pt x="734" y="302"/>
                </a:lnTo>
                <a:lnTo>
                  <a:pt x="731" y="313"/>
                </a:lnTo>
                <a:lnTo>
                  <a:pt x="758" y="337"/>
                </a:lnTo>
                <a:lnTo>
                  <a:pt x="783" y="328"/>
                </a:lnTo>
                <a:lnTo>
                  <a:pt x="813" y="334"/>
                </a:lnTo>
                <a:lnTo>
                  <a:pt x="774" y="355"/>
                </a:lnTo>
                <a:lnTo>
                  <a:pt x="761" y="381"/>
                </a:lnTo>
                <a:lnTo>
                  <a:pt x="804" y="441"/>
                </a:lnTo>
                <a:lnTo>
                  <a:pt x="774" y="435"/>
                </a:lnTo>
                <a:lnTo>
                  <a:pt x="804" y="456"/>
                </a:lnTo>
                <a:lnTo>
                  <a:pt x="774" y="471"/>
                </a:lnTo>
                <a:lnTo>
                  <a:pt x="804" y="473"/>
                </a:lnTo>
                <a:lnTo>
                  <a:pt x="752" y="565"/>
                </a:lnTo>
                <a:lnTo>
                  <a:pt x="713" y="597"/>
                </a:lnTo>
                <a:lnTo>
                  <a:pt x="674" y="603"/>
                </a:lnTo>
                <a:lnTo>
                  <a:pt x="671" y="603"/>
                </a:lnTo>
                <a:lnTo>
                  <a:pt x="665" y="600"/>
                </a:lnTo>
                <a:lnTo>
                  <a:pt x="653" y="611"/>
                </a:lnTo>
                <a:lnTo>
                  <a:pt x="608" y="624"/>
                </a:lnTo>
                <a:lnTo>
                  <a:pt x="605" y="645"/>
                </a:lnTo>
                <a:lnTo>
                  <a:pt x="599" y="618"/>
                </a:lnTo>
                <a:lnTo>
                  <a:pt x="574" y="621"/>
                </a:lnTo>
                <a:lnTo>
                  <a:pt x="525" y="594"/>
                </a:lnTo>
                <a:lnTo>
                  <a:pt x="472" y="606"/>
                </a:lnTo>
                <a:lnTo>
                  <a:pt x="466" y="606"/>
                </a:lnTo>
                <a:lnTo>
                  <a:pt x="466" y="624"/>
                </a:lnTo>
                <a:lnTo>
                  <a:pt x="457" y="618"/>
                </a:lnTo>
                <a:lnTo>
                  <a:pt x="427" y="609"/>
                </a:lnTo>
                <a:lnTo>
                  <a:pt x="420" y="577"/>
                </a:lnTo>
                <a:lnTo>
                  <a:pt x="401" y="580"/>
                </a:lnTo>
                <a:lnTo>
                  <a:pt x="416" y="529"/>
                </a:lnTo>
                <a:lnTo>
                  <a:pt x="416" y="514"/>
                </a:lnTo>
                <a:lnTo>
                  <a:pt x="398" y="505"/>
                </a:lnTo>
                <a:lnTo>
                  <a:pt x="377" y="500"/>
                </a:lnTo>
                <a:lnTo>
                  <a:pt x="371" y="479"/>
                </a:lnTo>
                <a:lnTo>
                  <a:pt x="303" y="511"/>
                </a:lnTo>
                <a:lnTo>
                  <a:pt x="270" y="502"/>
                </a:lnTo>
                <a:lnTo>
                  <a:pt x="253" y="520"/>
                </a:lnTo>
                <a:lnTo>
                  <a:pt x="250" y="505"/>
                </a:lnTo>
                <a:lnTo>
                  <a:pt x="241" y="511"/>
                </a:lnTo>
                <a:lnTo>
                  <a:pt x="202" y="511"/>
                </a:lnTo>
                <a:lnTo>
                  <a:pt x="176" y="485"/>
                </a:lnTo>
                <a:lnTo>
                  <a:pt x="125" y="467"/>
                </a:lnTo>
                <a:lnTo>
                  <a:pt x="89" y="456"/>
                </a:lnTo>
                <a:lnTo>
                  <a:pt x="81" y="426"/>
                </a:lnTo>
                <a:lnTo>
                  <a:pt x="98" y="423"/>
                </a:lnTo>
                <a:lnTo>
                  <a:pt x="89" y="396"/>
                </a:lnTo>
                <a:lnTo>
                  <a:pt x="110" y="370"/>
                </a:lnTo>
                <a:lnTo>
                  <a:pt x="95" y="358"/>
                </a:lnTo>
                <a:lnTo>
                  <a:pt x="66" y="373"/>
                </a:lnTo>
                <a:lnTo>
                  <a:pt x="15" y="340"/>
                </a:lnTo>
                <a:lnTo>
                  <a:pt x="18" y="337"/>
                </a:lnTo>
                <a:lnTo>
                  <a:pt x="18" y="313"/>
                </a:lnTo>
                <a:lnTo>
                  <a:pt x="0" y="304"/>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598" name="Freeform 366"/>
          <p:cNvSpPr>
            <a:spLocks/>
          </p:cNvSpPr>
          <p:nvPr/>
        </p:nvSpPr>
        <p:spPr bwMode="auto">
          <a:xfrm>
            <a:off x="5981700" y="2671763"/>
            <a:ext cx="1446213" cy="1035050"/>
          </a:xfrm>
          <a:custGeom>
            <a:avLst/>
            <a:gdLst>
              <a:gd name="T0" fmla="*/ 8466 w 1025"/>
              <a:gd name="T1" fmla="*/ 454025 h 652"/>
              <a:gd name="T2" fmla="*/ 152381 w 1025"/>
              <a:gd name="T3" fmla="*/ 388937 h 652"/>
              <a:gd name="T4" fmla="*/ 148149 w 1025"/>
              <a:gd name="T5" fmla="*/ 298450 h 652"/>
              <a:gd name="T6" fmla="*/ 220107 w 1025"/>
              <a:gd name="T7" fmla="*/ 217488 h 652"/>
              <a:gd name="T8" fmla="*/ 286421 w 1025"/>
              <a:gd name="T9" fmla="*/ 179387 h 652"/>
              <a:gd name="T10" fmla="*/ 354146 w 1025"/>
              <a:gd name="T11" fmla="*/ 193675 h 652"/>
              <a:gd name="T12" fmla="*/ 404940 w 1025"/>
              <a:gd name="T13" fmla="*/ 284162 h 652"/>
              <a:gd name="T14" fmla="*/ 555910 w 1025"/>
              <a:gd name="T15" fmla="*/ 368300 h 652"/>
              <a:gd name="T16" fmla="*/ 733689 w 1025"/>
              <a:gd name="T17" fmla="*/ 403225 h 652"/>
              <a:gd name="T18" fmla="*/ 901590 w 1025"/>
              <a:gd name="T19" fmla="*/ 331787 h 652"/>
              <a:gd name="T20" fmla="*/ 943918 w 1025"/>
              <a:gd name="T21" fmla="*/ 303212 h 652"/>
              <a:gd name="T22" fmla="*/ 1083601 w 1025"/>
              <a:gd name="T23" fmla="*/ 236538 h 652"/>
              <a:gd name="T24" fmla="*/ 990479 w 1025"/>
              <a:gd name="T25" fmla="*/ 203200 h 652"/>
              <a:gd name="T26" fmla="*/ 1011643 w 1025"/>
              <a:gd name="T27" fmla="*/ 122238 h 652"/>
              <a:gd name="T28" fmla="*/ 1079369 w 1025"/>
              <a:gd name="T29" fmla="*/ 122238 h 652"/>
              <a:gd name="T30" fmla="*/ 1096300 w 1025"/>
              <a:gd name="T31" fmla="*/ 33337 h 652"/>
              <a:gd name="T32" fmla="*/ 1226106 w 1025"/>
              <a:gd name="T33" fmla="*/ 23812 h 652"/>
              <a:gd name="T34" fmla="*/ 1344625 w 1025"/>
              <a:gd name="T35" fmla="*/ 166687 h 652"/>
              <a:gd name="T36" fmla="*/ 1444802 w 1025"/>
              <a:gd name="T37" fmla="*/ 179387 h 652"/>
              <a:gd name="T38" fmla="*/ 1351680 w 1025"/>
              <a:gd name="T39" fmla="*/ 307975 h 652"/>
              <a:gd name="T40" fmla="*/ 1344625 w 1025"/>
              <a:gd name="T41" fmla="*/ 374650 h 652"/>
              <a:gd name="T42" fmla="*/ 1289598 w 1025"/>
              <a:gd name="T43" fmla="*/ 392112 h 652"/>
              <a:gd name="T44" fmla="*/ 1259969 w 1025"/>
              <a:gd name="T45" fmla="*/ 406400 h 652"/>
              <a:gd name="T46" fmla="*/ 1124519 w 1025"/>
              <a:gd name="T47" fmla="*/ 492125 h 652"/>
              <a:gd name="T48" fmla="*/ 1138628 w 1025"/>
              <a:gd name="T49" fmla="*/ 422275 h 652"/>
              <a:gd name="T50" fmla="*/ 1037040 w 1025"/>
              <a:gd name="T51" fmla="*/ 501650 h 652"/>
              <a:gd name="T52" fmla="*/ 1111820 w 1025"/>
              <a:gd name="T53" fmla="*/ 525462 h 652"/>
              <a:gd name="T54" fmla="*/ 1099122 w 1025"/>
              <a:gd name="T55" fmla="*/ 568325 h 652"/>
              <a:gd name="T56" fmla="*/ 1141450 w 1025"/>
              <a:gd name="T57" fmla="*/ 706437 h 652"/>
              <a:gd name="T58" fmla="*/ 1141450 w 1025"/>
              <a:gd name="T59" fmla="*/ 730250 h 652"/>
              <a:gd name="T60" fmla="*/ 1141450 w 1025"/>
              <a:gd name="T61" fmla="*/ 757237 h 652"/>
              <a:gd name="T62" fmla="*/ 1011643 w 1025"/>
              <a:gd name="T63" fmla="*/ 957263 h 652"/>
              <a:gd name="T64" fmla="*/ 952384 w 1025"/>
              <a:gd name="T65" fmla="*/ 966788 h 652"/>
              <a:gd name="T66" fmla="*/ 926987 w 1025"/>
              <a:gd name="T67" fmla="*/ 979488 h 652"/>
              <a:gd name="T68" fmla="*/ 859262 w 1025"/>
              <a:gd name="T69" fmla="*/ 1033463 h 652"/>
              <a:gd name="T70" fmla="*/ 814112 w 1025"/>
              <a:gd name="T71" fmla="*/ 995363 h 652"/>
              <a:gd name="T72" fmla="*/ 670196 w 1025"/>
              <a:gd name="T73" fmla="*/ 971550 h 652"/>
              <a:gd name="T74" fmla="*/ 661730 w 1025"/>
              <a:gd name="T75" fmla="*/ 1000125 h 652"/>
              <a:gd name="T76" fmla="*/ 606704 w 1025"/>
              <a:gd name="T77" fmla="*/ 976313 h 652"/>
              <a:gd name="T78" fmla="*/ 568609 w 1025"/>
              <a:gd name="T79" fmla="*/ 928688 h 652"/>
              <a:gd name="T80" fmla="*/ 589773 w 1025"/>
              <a:gd name="T81" fmla="*/ 823913 h 652"/>
              <a:gd name="T82" fmla="*/ 534746 w 1025"/>
              <a:gd name="T83" fmla="*/ 801687 h 652"/>
              <a:gd name="T84" fmla="*/ 430337 w 1025"/>
              <a:gd name="T85" fmla="*/ 819150 h 652"/>
              <a:gd name="T86" fmla="*/ 358379 w 1025"/>
              <a:gd name="T87" fmla="*/ 833438 h 652"/>
              <a:gd name="T88" fmla="*/ 341447 w 1025"/>
              <a:gd name="T89" fmla="*/ 819150 h 652"/>
              <a:gd name="T90" fmla="*/ 249736 w 1025"/>
              <a:gd name="T91" fmla="*/ 777875 h 652"/>
              <a:gd name="T92" fmla="*/ 126985 w 1025"/>
              <a:gd name="T93" fmla="*/ 730250 h 652"/>
              <a:gd name="T94" fmla="*/ 139683 w 1025"/>
              <a:gd name="T95" fmla="*/ 677862 h 652"/>
              <a:gd name="T96" fmla="*/ 156614 w 1025"/>
              <a:gd name="T97" fmla="*/ 592137 h 652"/>
              <a:gd name="T98" fmla="*/ 93122 w 1025"/>
              <a:gd name="T99" fmla="*/ 596900 h 652"/>
              <a:gd name="T100" fmla="*/ 25397 w 1025"/>
              <a:gd name="T101" fmla="*/ 539750 h 652"/>
              <a:gd name="T102" fmla="*/ 0 w 1025"/>
              <a:gd name="T103" fmla="*/ 487363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5"/>
              <a:gd name="T157" fmla="*/ 0 h 652"/>
              <a:gd name="T158" fmla="*/ 1025 w 1025"/>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599" name="Line 367"/>
          <p:cNvSpPr>
            <a:spLocks noChangeShapeType="1"/>
          </p:cNvSpPr>
          <p:nvPr/>
        </p:nvSpPr>
        <p:spPr bwMode="auto">
          <a:xfrm>
            <a:off x="1042988" y="2435225"/>
            <a:ext cx="1171575" cy="169863"/>
          </a:xfrm>
          <a:prstGeom prst="line">
            <a:avLst/>
          </a:prstGeom>
          <a:noFill/>
          <a:ln w="12700">
            <a:solidFill>
              <a:srgbClr val="FFEBBF"/>
            </a:solidFill>
            <a:round/>
            <a:headEnd/>
            <a:tailEnd/>
          </a:ln>
        </p:spPr>
        <p:txBody>
          <a:bodyPr/>
          <a:lstStyle/>
          <a:p>
            <a:endParaRPr lang="en-US" dirty="0"/>
          </a:p>
        </p:txBody>
      </p:sp>
      <p:sp>
        <p:nvSpPr>
          <p:cNvPr id="95600" name="Freeform 368"/>
          <p:cNvSpPr>
            <a:spLocks/>
          </p:cNvSpPr>
          <p:nvPr/>
        </p:nvSpPr>
        <p:spPr bwMode="auto">
          <a:xfrm>
            <a:off x="4702175" y="2339975"/>
            <a:ext cx="493713" cy="636588"/>
          </a:xfrm>
          <a:custGeom>
            <a:avLst/>
            <a:gdLst>
              <a:gd name="T0" fmla="*/ 251088 w 350"/>
              <a:gd name="T1" fmla="*/ 0 h 401"/>
              <a:gd name="T2" fmla="*/ 289175 w 350"/>
              <a:gd name="T3" fmla="*/ 9525 h 401"/>
              <a:gd name="T4" fmla="*/ 313155 w 350"/>
              <a:gd name="T5" fmla="*/ 23813 h 401"/>
              <a:gd name="T6" fmla="*/ 334314 w 350"/>
              <a:gd name="T7" fmla="*/ 38100 h 401"/>
              <a:gd name="T8" fmla="*/ 355473 w 350"/>
              <a:gd name="T9" fmla="*/ 52388 h 401"/>
              <a:gd name="T10" fmla="*/ 370990 w 350"/>
              <a:gd name="T11" fmla="*/ 65088 h 401"/>
              <a:gd name="T12" fmla="*/ 404845 w 350"/>
              <a:gd name="T13" fmla="*/ 98425 h 401"/>
              <a:gd name="T14" fmla="*/ 417540 w 350"/>
              <a:gd name="T15" fmla="*/ 111125 h 401"/>
              <a:gd name="T16" fmla="*/ 430236 w 350"/>
              <a:gd name="T17" fmla="*/ 134938 h 401"/>
              <a:gd name="T18" fmla="*/ 447163 w 350"/>
              <a:gd name="T19" fmla="*/ 161925 h 401"/>
              <a:gd name="T20" fmla="*/ 462680 w 350"/>
              <a:gd name="T21" fmla="*/ 190500 h 401"/>
              <a:gd name="T22" fmla="*/ 475375 w 350"/>
              <a:gd name="T23" fmla="*/ 223838 h 401"/>
              <a:gd name="T24" fmla="*/ 483839 w 350"/>
              <a:gd name="T25" fmla="*/ 252413 h 401"/>
              <a:gd name="T26" fmla="*/ 492302 w 350"/>
              <a:gd name="T27" fmla="*/ 288925 h 401"/>
              <a:gd name="T28" fmla="*/ 492302 w 350"/>
              <a:gd name="T29" fmla="*/ 327025 h 401"/>
              <a:gd name="T30" fmla="*/ 492302 w 350"/>
              <a:gd name="T31" fmla="*/ 368300 h 401"/>
              <a:gd name="T32" fmla="*/ 488071 w 350"/>
              <a:gd name="T33" fmla="*/ 400050 h 401"/>
              <a:gd name="T34" fmla="*/ 483839 w 350"/>
              <a:gd name="T35" fmla="*/ 434975 h 401"/>
              <a:gd name="T36" fmla="*/ 479607 w 350"/>
              <a:gd name="T37" fmla="*/ 461963 h 401"/>
              <a:gd name="T38" fmla="*/ 471143 w 350"/>
              <a:gd name="T39" fmla="*/ 493713 h 401"/>
              <a:gd name="T40" fmla="*/ 458448 w 350"/>
              <a:gd name="T41" fmla="*/ 541338 h 401"/>
              <a:gd name="T42" fmla="*/ 363937 w 350"/>
              <a:gd name="T43" fmla="*/ 569913 h 401"/>
              <a:gd name="T44" fmla="*/ 359705 w 350"/>
              <a:gd name="T45" fmla="*/ 587375 h 401"/>
              <a:gd name="T46" fmla="*/ 334314 w 350"/>
              <a:gd name="T47" fmla="*/ 574675 h 401"/>
              <a:gd name="T48" fmla="*/ 363937 w 350"/>
              <a:gd name="T49" fmla="*/ 601663 h 401"/>
              <a:gd name="T50" fmla="*/ 400613 w 350"/>
              <a:gd name="T51" fmla="*/ 596900 h 401"/>
              <a:gd name="T52" fmla="*/ 338546 w 350"/>
              <a:gd name="T53" fmla="*/ 635000 h 401"/>
              <a:gd name="T54" fmla="*/ 300460 w 350"/>
              <a:gd name="T55" fmla="*/ 601663 h 401"/>
              <a:gd name="T56" fmla="*/ 331493 w 350"/>
              <a:gd name="T57" fmla="*/ 579438 h 401"/>
              <a:gd name="T58" fmla="*/ 289175 w 350"/>
              <a:gd name="T59" fmla="*/ 574675 h 401"/>
              <a:gd name="T60" fmla="*/ 289175 w 350"/>
              <a:gd name="T61" fmla="*/ 560388 h 401"/>
              <a:gd name="T62" fmla="*/ 248267 w 350"/>
              <a:gd name="T63" fmla="*/ 569913 h 401"/>
              <a:gd name="T64" fmla="*/ 235572 w 350"/>
              <a:gd name="T65" fmla="*/ 601663 h 401"/>
              <a:gd name="T66" fmla="*/ 203128 w 350"/>
              <a:gd name="T67" fmla="*/ 596900 h 401"/>
              <a:gd name="T68" fmla="*/ 203128 w 350"/>
              <a:gd name="T69" fmla="*/ 555625 h 401"/>
              <a:gd name="T70" fmla="*/ 169273 w 350"/>
              <a:gd name="T71" fmla="*/ 508000 h 401"/>
              <a:gd name="T72" fmla="*/ 77583 w 350"/>
              <a:gd name="T73" fmla="*/ 517525 h 401"/>
              <a:gd name="T74" fmla="*/ 60656 w 350"/>
              <a:gd name="T75" fmla="*/ 503238 h 401"/>
              <a:gd name="T76" fmla="*/ 69120 w 350"/>
              <a:gd name="T77" fmla="*/ 479425 h 401"/>
              <a:gd name="T78" fmla="*/ 107206 w 350"/>
              <a:gd name="T79" fmla="*/ 430213 h 401"/>
              <a:gd name="T80" fmla="*/ 86047 w 350"/>
              <a:gd name="T81" fmla="*/ 368300 h 401"/>
              <a:gd name="T82" fmla="*/ 102974 w 350"/>
              <a:gd name="T83" fmla="*/ 355600 h 401"/>
              <a:gd name="T84" fmla="*/ 94511 w 350"/>
              <a:gd name="T85" fmla="*/ 307975 h 401"/>
              <a:gd name="T86" fmla="*/ 0 w 350"/>
              <a:gd name="T87" fmla="*/ 293688 h 401"/>
              <a:gd name="T88" fmla="*/ 36676 w 350"/>
              <a:gd name="T89" fmla="*/ 257175 h 401"/>
              <a:gd name="T90" fmla="*/ 28212 w 350"/>
              <a:gd name="T91" fmla="*/ 274638 h 401"/>
              <a:gd name="T92" fmla="*/ 40908 w 350"/>
              <a:gd name="T93" fmla="*/ 274638 h 401"/>
              <a:gd name="T94" fmla="*/ 36676 w 350"/>
              <a:gd name="T95" fmla="*/ 209550 h 401"/>
              <a:gd name="T96" fmla="*/ 47961 w 350"/>
              <a:gd name="T97" fmla="*/ 177800 h 401"/>
              <a:gd name="T98" fmla="*/ 69120 w 350"/>
              <a:gd name="T99" fmla="*/ 171450 h 401"/>
              <a:gd name="T100" fmla="*/ 107206 w 350"/>
              <a:gd name="T101" fmla="*/ 195263 h 401"/>
              <a:gd name="T102" fmla="*/ 115670 w 350"/>
              <a:gd name="T103" fmla="*/ 149225 h 401"/>
              <a:gd name="T104" fmla="*/ 98743 w 350"/>
              <a:gd name="T105" fmla="*/ 149225 h 401"/>
              <a:gd name="T106" fmla="*/ 94511 w 350"/>
              <a:gd name="T107" fmla="*/ 111125 h 401"/>
              <a:gd name="T108" fmla="*/ 248267 w 350"/>
              <a:gd name="T109" fmla="*/ 87313 h 401"/>
              <a:gd name="T110" fmla="*/ 208770 w 350"/>
              <a:gd name="T111" fmla="*/ 74613 h 401"/>
              <a:gd name="T112" fmla="*/ 214413 w 350"/>
              <a:gd name="T113" fmla="*/ 52388 h 401"/>
              <a:gd name="T114" fmla="*/ 186200 w 350"/>
              <a:gd name="T115" fmla="*/ 65088 h 401"/>
              <a:gd name="T116" fmla="*/ 251088 w 350"/>
              <a:gd name="T117" fmla="*/ 0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0"/>
              <a:gd name="T178" fmla="*/ 0 h 401"/>
              <a:gd name="T179" fmla="*/ 350 w 350"/>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0" h="401">
                <a:moveTo>
                  <a:pt x="178" y="0"/>
                </a:moveTo>
                <a:lnTo>
                  <a:pt x="205" y="6"/>
                </a:lnTo>
                <a:lnTo>
                  <a:pt x="222" y="15"/>
                </a:lnTo>
                <a:lnTo>
                  <a:pt x="237" y="24"/>
                </a:lnTo>
                <a:lnTo>
                  <a:pt x="252" y="33"/>
                </a:lnTo>
                <a:lnTo>
                  <a:pt x="263" y="41"/>
                </a:lnTo>
                <a:lnTo>
                  <a:pt x="287" y="62"/>
                </a:lnTo>
                <a:lnTo>
                  <a:pt x="296" y="70"/>
                </a:lnTo>
                <a:lnTo>
                  <a:pt x="305" y="85"/>
                </a:lnTo>
                <a:lnTo>
                  <a:pt x="317" y="102"/>
                </a:lnTo>
                <a:lnTo>
                  <a:pt x="328" y="120"/>
                </a:lnTo>
                <a:lnTo>
                  <a:pt x="337" y="141"/>
                </a:lnTo>
                <a:lnTo>
                  <a:pt x="343" y="159"/>
                </a:lnTo>
                <a:lnTo>
                  <a:pt x="349" y="182"/>
                </a:lnTo>
                <a:lnTo>
                  <a:pt x="349" y="206"/>
                </a:lnTo>
                <a:lnTo>
                  <a:pt x="349" y="232"/>
                </a:lnTo>
                <a:lnTo>
                  <a:pt x="346" y="252"/>
                </a:lnTo>
                <a:lnTo>
                  <a:pt x="343" y="274"/>
                </a:lnTo>
                <a:lnTo>
                  <a:pt x="340" y="291"/>
                </a:lnTo>
                <a:lnTo>
                  <a:pt x="334" y="311"/>
                </a:lnTo>
                <a:lnTo>
                  <a:pt x="325" y="341"/>
                </a:lnTo>
                <a:lnTo>
                  <a:pt x="258" y="359"/>
                </a:lnTo>
                <a:lnTo>
                  <a:pt x="255" y="370"/>
                </a:lnTo>
                <a:lnTo>
                  <a:pt x="237" y="362"/>
                </a:lnTo>
                <a:lnTo>
                  <a:pt x="258" y="379"/>
                </a:lnTo>
                <a:lnTo>
                  <a:pt x="284" y="376"/>
                </a:lnTo>
                <a:lnTo>
                  <a:pt x="240" y="400"/>
                </a:lnTo>
                <a:lnTo>
                  <a:pt x="213" y="379"/>
                </a:lnTo>
                <a:lnTo>
                  <a:pt x="235" y="365"/>
                </a:lnTo>
                <a:lnTo>
                  <a:pt x="205" y="362"/>
                </a:lnTo>
                <a:lnTo>
                  <a:pt x="205" y="353"/>
                </a:lnTo>
                <a:lnTo>
                  <a:pt x="176" y="359"/>
                </a:lnTo>
                <a:lnTo>
                  <a:pt x="167" y="379"/>
                </a:lnTo>
                <a:lnTo>
                  <a:pt x="144" y="376"/>
                </a:lnTo>
                <a:lnTo>
                  <a:pt x="144" y="350"/>
                </a:lnTo>
                <a:lnTo>
                  <a:pt x="120" y="320"/>
                </a:lnTo>
                <a:lnTo>
                  <a:pt x="55" y="326"/>
                </a:lnTo>
                <a:lnTo>
                  <a:pt x="43" y="317"/>
                </a:lnTo>
                <a:lnTo>
                  <a:pt x="49" y="302"/>
                </a:lnTo>
                <a:lnTo>
                  <a:pt x="76" y="271"/>
                </a:lnTo>
                <a:lnTo>
                  <a:pt x="61" y="232"/>
                </a:lnTo>
                <a:lnTo>
                  <a:pt x="73" y="224"/>
                </a:lnTo>
                <a:lnTo>
                  <a:pt x="67" y="194"/>
                </a:lnTo>
                <a:lnTo>
                  <a:pt x="0" y="185"/>
                </a:lnTo>
                <a:lnTo>
                  <a:pt x="26" y="162"/>
                </a:lnTo>
                <a:lnTo>
                  <a:pt x="20" y="173"/>
                </a:lnTo>
                <a:lnTo>
                  <a:pt x="29" y="173"/>
                </a:lnTo>
                <a:lnTo>
                  <a:pt x="26" y="132"/>
                </a:lnTo>
                <a:lnTo>
                  <a:pt x="34" y="112"/>
                </a:lnTo>
                <a:lnTo>
                  <a:pt x="49" y="108"/>
                </a:lnTo>
                <a:lnTo>
                  <a:pt x="76" y="123"/>
                </a:lnTo>
                <a:lnTo>
                  <a:pt x="82" y="94"/>
                </a:lnTo>
                <a:lnTo>
                  <a:pt x="70" y="94"/>
                </a:lnTo>
                <a:lnTo>
                  <a:pt x="67" y="70"/>
                </a:lnTo>
                <a:lnTo>
                  <a:pt x="176" y="55"/>
                </a:lnTo>
                <a:lnTo>
                  <a:pt x="148" y="47"/>
                </a:lnTo>
                <a:lnTo>
                  <a:pt x="152" y="33"/>
                </a:lnTo>
                <a:lnTo>
                  <a:pt x="132" y="41"/>
                </a:lnTo>
                <a:lnTo>
                  <a:pt x="178"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01" name="Freeform 369"/>
          <p:cNvSpPr>
            <a:spLocks/>
          </p:cNvSpPr>
          <p:nvPr/>
        </p:nvSpPr>
        <p:spPr bwMode="auto">
          <a:xfrm>
            <a:off x="4702175" y="2339975"/>
            <a:ext cx="501650" cy="646113"/>
          </a:xfrm>
          <a:custGeom>
            <a:avLst/>
            <a:gdLst>
              <a:gd name="T0" fmla="*/ 255052 w 356"/>
              <a:gd name="T1" fmla="*/ 0 h 407"/>
              <a:gd name="T2" fmla="*/ 294508 w 356"/>
              <a:gd name="T3" fmla="*/ 9525 h 407"/>
              <a:gd name="T4" fmla="*/ 318463 w 356"/>
              <a:gd name="T5" fmla="*/ 23813 h 407"/>
              <a:gd name="T6" fmla="*/ 339600 w 356"/>
              <a:gd name="T7" fmla="*/ 38100 h 407"/>
              <a:gd name="T8" fmla="*/ 360737 w 356"/>
              <a:gd name="T9" fmla="*/ 52388 h 407"/>
              <a:gd name="T10" fmla="*/ 377647 w 356"/>
              <a:gd name="T11" fmla="*/ 66675 h 407"/>
              <a:gd name="T12" fmla="*/ 411466 w 356"/>
              <a:gd name="T13" fmla="*/ 100013 h 407"/>
              <a:gd name="T14" fmla="*/ 424148 w 356"/>
              <a:gd name="T15" fmla="*/ 112713 h 407"/>
              <a:gd name="T16" fmla="*/ 436830 w 356"/>
              <a:gd name="T17" fmla="*/ 136525 h 407"/>
              <a:gd name="T18" fmla="*/ 453740 w 356"/>
              <a:gd name="T19" fmla="*/ 165100 h 407"/>
              <a:gd name="T20" fmla="*/ 470649 w 356"/>
              <a:gd name="T21" fmla="*/ 193675 h 407"/>
              <a:gd name="T22" fmla="*/ 483331 w 356"/>
              <a:gd name="T23" fmla="*/ 227013 h 407"/>
              <a:gd name="T24" fmla="*/ 491786 w 356"/>
              <a:gd name="T25" fmla="*/ 255588 h 407"/>
              <a:gd name="T26" fmla="*/ 500241 w 356"/>
              <a:gd name="T27" fmla="*/ 293688 h 407"/>
              <a:gd name="T28" fmla="*/ 500241 w 356"/>
              <a:gd name="T29" fmla="*/ 331788 h 407"/>
              <a:gd name="T30" fmla="*/ 500241 w 356"/>
              <a:gd name="T31" fmla="*/ 373063 h 407"/>
              <a:gd name="T32" fmla="*/ 496013 w 356"/>
              <a:gd name="T33" fmla="*/ 406400 h 407"/>
              <a:gd name="T34" fmla="*/ 491786 w 356"/>
              <a:gd name="T35" fmla="*/ 441325 h 407"/>
              <a:gd name="T36" fmla="*/ 487559 w 356"/>
              <a:gd name="T37" fmla="*/ 468313 h 407"/>
              <a:gd name="T38" fmla="*/ 479104 w 356"/>
              <a:gd name="T39" fmla="*/ 501650 h 407"/>
              <a:gd name="T40" fmla="*/ 466422 w 356"/>
              <a:gd name="T41" fmla="*/ 549275 h 407"/>
              <a:gd name="T42" fmla="*/ 369192 w 356"/>
              <a:gd name="T43" fmla="*/ 577850 h 407"/>
              <a:gd name="T44" fmla="*/ 364965 w 356"/>
              <a:gd name="T45" fmla="*/ 596900 h 407"/>
              <a:gd name="T46" fmla="*/ 339600 w 356"/>
              <a:gd name="T47" fmla="*/ 582613 h 407"/>
              <a:gd name="T48" fmla="*/ 369192 w 356"/>
              <a:gd name="T49" fmla="*/ 611188 h 407"/>
              <a:gd name="T50" fmla="*/ 407238 w 356"/>
              <a:gd name="T51" fmla="*/ 606425 h 407"/>
              <a:gd name="T52" fmla="*/ 343827 w 356"/>
              <a:gd name="T53" fmla="*/ 644525 h 407"/>
              <a:gd name="T54" fmla="*/ 305781 w 356"/>
              <a:gd name="T55" fmla="*/ 611188 h 407"/>
              <a:gd name="T56" fmla="*/ 336782 w 356"/>
              <a:gd name="T57" fmla="*/ 587375 h 407"/>
              <a:gd name="T58" fmla="*/ 294508 w 356"/>
              <a:gd name="T59" fmla="*/ 582613 h 407"/>
              <a:gd name="T60" fmla="*/ 294508 w 356"/>
              <a:gd name="T61" fmla="*/ 568325 h 407"/>
              <a:gd name="T62" fmla="*/ 252234 w 356"/>
              <a:gd name="T63" fmla="*/ 577850 h 407"/>
              <a:gd name="T64" fmla="*/ 239552 w 356"/>
              <a:gd name="T65" fmla="*/ 611188 h 407"/>
              <a:gd name="T66" fmla="*/ 205733 w 356"/>
              <a:gd name="T67" fmla="*/ 606425 h 407"/>
              <a:gd name="T68" fmla="*/ 205733 w 356"/>
              <a:gd name="T69" fmla="*/ 563563 h 407"/>
              <a:gd name="T70" fmla="*/ 171914 w 356"/>
              <a:gd name="T71" fmla="*/ 515938 h 407"/>
              <a:gd name="T72" fmla="*/ 78911 w 356"/>
              <a:gd name="T73" fmla="*/ 525463 h 407"/>
              <a:gd name="T74" fmla="*/ 62002 w 356"/>
              <a:gd name="T75" fmla="*/ 511175 h 407"/>
              <a:gd name="T76" fmla="*/ 70456 w 356"/>
              <a:gd name="T77" fmla="*/ 487363 h 407"/>
              <a:gd name="T78" fmla="*/ 108503 w 356"/>
              <a:gd name="T79" fmla="*/ 436563 h 407"/>
              <a:gd name="T80" fmla="*/ 87366 w 356"/>
              <a:gd name="T81" fmla="*/ 373063 h 407"/>
              <a:gd name="T82" fmla="*/ 104276 w 356"/>
              <a:gd name="T83" fmla="*/ 360363 h 407"/>
              <a:gd name="T84" fmla="*/ 95821 w 356"/>
              <a:gd name="T85" fmla="*/ 312738 h 407"/>
              <a:gd name="T86" fmla="*/ 0 w 356"/>
              <a:gd name="T87" fmla="*/ 298450 h 407"/>
              <a:gd name="T88" fmla="*/ 36637 w 356"/>
              <a:gd name="T89" fmla="*/ 260350 h 407"/>
              <a:gd name="T90" fmla="*/ 28183 w 356"/>
              <a:gd name="T91" fmla="*/ 279400 h 407"/>
              <a:gd name="T92" fmla="*/ 40865 w 356"/>
              <a:gd name="T93" fmla="*/ 279400 h 407"/>
              <a:gd name="T94" fmla="*/ 36637 w 356"/>
              <a:gd name="T95" fmla="*/ 212725 h 407"/>
              <a:gd name="T96" fmla="*/ 49320 w 356"/>
              <a:gd name="T97" fmla="*/ 180975 h 407"/>
              <a:gd name="T98" fmla="*/ 70456 w 356"/>
              <a:gd name="T99" fmla="*/ 174625 h 407"/>
              <a:gd name="T100" fmla="*/ 108503 w 356"/>
              <a:gd name="T101" fmla="*/ 198438 h 407"/>
              <a:gd name="T102" fmla="*/ 116958 w 356"/>
              <a:gd name="T103" fmla="*/ 150813 h 407"/>
              <a:gd name="T104" fmla="*/ 100048 w 356"/>
              <a:gd name="T105" fmla="*/ 150813 h 407"/>
              <a:gd name="T106" fmla="*/ 95821 w 356"/>
              <a:gd name="T107" fmla="*/ 112713 h 407"/>
              <a:gd name="T108" fmla="*/ 252234 w 356"/>
              <a:gd name="T109" fmla="*/ 88900 h 407"/>
              <a:gd name="T110" fmla="*/ 212779 w 356"/>
              <a:gd name="T111" fmla="*/ 76200 h 407"/>
              <a:gd name="T112" fmla="*/ 218415 w 356"/>
              <a:gd name="T113" fmla="*/ 52388 h 407"/>
              <a:gd name="T114" fmla="*/ 188823 w 356"/>
              <a:gd name="T115" fmla="*/ 66675 h 407"/>
              <a:gd name="T116" fmla="*/ 255052 w 356"/>
              <a:gd name="T117" fmla="*/ 0 h 4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6"/>
              <a:gd name="T178" fmla="*/ 0 h 407"/>
              <a:gd name="T179" fmla="*/ 356 w 356"/>
              <a:gd name="T180" fmla="*/ 407 h 4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6" h="407">
                <a:moveTo>
                  <a:pt x="181" y="0"/>
                </a:moveTo>
                <a:lnTo>
                  <a:pt x="209" y="6"/>
                </a:lnTo>
                <a:lnTo>
                  <a:pt x="226" y="15"/>
                </a:lnTo>
                <a:lnTo>
                  <a:pt x="241" y="24"/>
                </a:lnTo>
                <a:lnTo>
                  <a:pt x="256" y="33"/>
                </a:lnTo>
                <a:lnTo>
                  <a:pt x="268" y="42"/>
                </a:lnTo>
                <a:lnTo>
                  <a:pt x="292" y="63"/>
                </a:lnTo>
                <a:lnTo>
                  <a:pt x="301" y="71"/>
                </a:lnTo>
                <a:lnTo>
                  <a:pt x="310" y="86"/>
                </a:lnTo>
                <a:lnTo>
                  <a:pt x="322" y="104"/>
                </a:lnTo>
                <a:lnTo>
                  <a:pt x="334" y="122"/>
                </a:lnTo>
                <a:lnTo>
                  <a:pt x="343" y="143"/>
                </a:lnTo>
                <a:lnTo>
                  <a:pt x="349" y="161"/>
                </a:lnTo>
                <a:lnTo>
                  <a:pt x="355" y="185"/>
                </a:lnTo>
                <a:lnTo>
                  <a:pt x="355" y="209"/>
                </a:lnTo>
                <a:lnTo>
                  <a:pt x="355" y="235"/>
                </a:lnTo>
                <a:lnTo>
                  <a:pt x="352" y="256"/>
                </a:lnTo>
                <a:lnTo>
                  <a:pt x="349" y="278"/>
                </a:lnTo>
                <a:lnTo>
                  <a:pt x="346" y="295"/>
                </a:lnTo>
                <a:lnTo>
                  <a:pt x="340" y="316"/>
                </a:lnTo>
                <a:lnTo>
                  <a:pt x="331" y="346"/>
                </a:lnTo>
                <a:lnTo>
                  <a:pt x="262" y="364"/>
                </a:lnTo>
                <a:lnTo>
                  <a:pt x="259" y="376"/>
                </a:lnTo>
                <a:lnTo>
                  <a:pt x="241" y="367"/>
                </a:lnTo>
                <a:lnTo>
                  <a:pt x="262" y="385"/>
                </a:lnTo>
                <a:lnTo>
                  <a:pt x="289" y="382"/>
                </a:lnTo>
                <a:lnTo>
                  <a:pt x="244" y="406"/>
                </a:lnTo>
                <a:lnTo>
                  <a:pt x="217" y="385"/>
                </a:lnTo>
                <a:lnTo>
                  <a:pt x="239" y="370"/>
                </a:lnTo>
                <a:lnTo>
                  <a:pt x="209" y="367"/>
                </a:lnTo>
                <a:lnTo>
                  <a:pt x="209" y="358"/>
                </a:lnTo>
                <a:lnTo>
                  <a:pt x="179" y="364"/>
                </a:lnTo>
                <a:lnTo>
                  <a:pt x="170" y="385"/>
                </a:lnTo>
                <a:lnTo>
                  <a:pt x="146" y="382"/>
                </a:lnTo>
                <a:lnTo>
                  <a:pt x="146" y="355"/>
                </a:lnTo>
                <a:lnTo>
                  <a:pt x="122" y="325"/>
                </a:lnTo>
                <a:lnTo>
                  <a:pt x="56" y="331"/>
                </a:lnTo>
                <a:lnTo>
                  <a:pt x="44" y="322"/>
                </a:lnTo>
                <a:lnTo>
                  <a:pt x="50" y="307"/>
                </a:lnTo>
                <a:lnTo>
                  <a:pt x="77" y="275"/>
                </a:lnTo>
                <a:lnTo>
                  <a:pt x="62" y="235"/>
                </a:lnTo>
                <a:lnTo>
                  <a:pt x="74" y="227"/>
                </a:lnTo>
                <a:lnTo>
                  <a:pt x="68" y="197"/>
                </a:lnTo>
                <a:lnTo>
                  <a:pt x="0" y="188"/>
                </a:lnTo>
                <a:lnTo>
                  <a:pt x="26" y="164"/>
                </a:lnTo>
                <a:lnTo>
                  <a:pt x="20" y="176"/>
                </a:lnTo>
                <a:lnTo>
                  <a:pt x="29" y="176"/>
                </a:lnTo>
                <a:lnTo>
                  <a:pt x="26" y="134"/>
                </a:lnTo>
                <a:lnTo>
                  <a:pt x="35" y="114"/>
                </a:lnTo>
                <a:lnTo>
                  <a:pt x="50" y="110"/>
                </a:lnTo>
                <a:lnTo>
                  <a:pt x="77" y="125"/>
                </a:lnTo>
                <a:lnTo>
                  <a:pt x="83" y="95"/>
                </a:lnTo>
                <a:lnTo>
                  <a:pt x="71" y="95"/>
                </a:lnTo>
                <a:lnTo>
                  <a:pt x="68" y="71"/>
                </a:lnTo>
                <a:lnTo>
                  <a:pt x="179" y="56"/>
                </a:lnTo>
                <a:lnTo>
                  <a:pt x="151" y="48"/>
                </a:lnTo>
                <a:lnTo>
                  <a:pt x="155" y="33"/>
                </a:lnTo>
                <a:lnTo>
                  <a:pt x="134" y="42"/>
                </a:lnTo>
                <a:lnTo>
                  <a:pt x="181"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02" name="Freeform 370"/>
          <p:cNvSpPr>
            <a:spLocks/>
          </p:cNvSpPr>
          <p:nvPr/>
        </p:nvSpPr>
        <p:spPr bwMode="auto">
          <a:xfrm>
            <a:off x="4695825" y="3046413"/>
            <a:ext cx="34925" cy="80962"/>
          </a:xfrm>
          <a:custGeom>
            <a:avLst/>
            <a:gdLst>
              <a:gd name="T0" fmla="*/ 0 w 25"/>
              <a:gd name="T1" fmla="*/ 58737 h 51"/>
              <a:gd name="T2" fmla="*/ 0 w 25"/>
              <a:gd name="T3" fmla="*/ 15875 h 51"/>
              <a:gd name="T4" fmla="*/ 16764 w 25"/>
              <a:gd name="T5" fmla="*/ 0 h 51"/>
              <a:gd name="T6" fmla="*/ 33528 w 25"/>
              <a:gd name="T7" fmla="*/ 46037 h 51"/>
              <a:gd name="T8" fmla="*/ 20955 w 25"/>
              <a:gd name="T9" fmla="*/ 79375 h 51"/>
              <a:gd name="T10" fmla="*/ 0 w 25"/>
              <a:gd name="T11" fmla="*/ 58737 h 51"/>
              <a:gd name="T12" fmla="*/ 0 60000 65536"/>
              <a:gd name="T13" fmla="*/ 0 60000 65536"/>
              <a:gd name="T14" fmla="*/ 0 60000 65536"/>
              <a:gd name="T15" fmla="*/ 0 60000 65536"/>
              <a:gd name="T16" fmla="*/ 0 60000 65536"/>
              <a:gd name="T17" fmla="*/ 0 60000 65536"/>
              <a:gd name="T18" fmla="*/ 0 w 25"/>
              <a:gd name="T19" fmla="*/ 0 h 51"/>
              <a:gd name="T20" fmla="*/ 25 w 2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 h="51">
                <a:moveTo>
                  <a:pt x="0" y="37"/>
                </a:moveTo>
                <a:lnTo>
                  <a:pt x="0" y="10"/>
                </a:lnTo>
                <a:lnTo>
                  <a:pt x="12" y="0"/>
                </a:lnTo>
                <a:lnTo>
                  <a:pt x="24" y="29"/>
                </a:lnTo>
                <a:lnTo>
                  <a:pt x="15" y="50"/>
                </a:lnTo>
                <a:lnTo>
                  <a:pt x="0" y="3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03" name="Freeform 371"/>
          <p:cNvSpPr>
            <a:spLocks/>
          </p:cNvSpPr>
          <p:nvPr/>
        </p:nvSpPr>
        <p:spPr bwMode="auto">
          <a:xfrm>
            <a:off x="4695825" y="3046413"/>
            <a:ext cx="44450" cy="90487"/>
          </a:xfrm>
          <a:custGeom>
            <a:avLst/>
            <a:gdLst>
              <a:gd name="T0" fmla="*/ 0 w 31"/>
              <a:gd name="T1" fmla="*/ 65087 h 57"/>
              <a:gd name="T2" fmla="*/ 0 w 31"/>
              <a:gd name="T3" fmla="*/ 17462 h 57"/>
              <a:gd name="T4" fmla="*/ 21508 w 31"/>
              <a:gd name="T5" fmla="*/ 0 h 57"/>
              <a:gd name="T6" fmla="*/ 43016 w 31"/>
              <a:gd name="T7" fmla="*/ 50800 h 57"/>
              <a:gd name="T8" fmla="*/ 27244 w 31"/>
              <a:gd name="T9" fmla="*/ 88900 h 57"/>
              <a:gd name="T10" fmla="*/ 0 w 31"/>
              <a:gd name="T11" fmla="*/ 65087 h 57"/>
              <a:gd name="T12" fmla="*/ 0 60000 65536"/>
              <a:gd name="T13" fmla="*/ 0 60000 65536"/>
              <a:gd name="T14" fmla="*/ 0 60000 65536"/>
              <a:gd name="T15" fmla="*/ 0 60000 65536"/>
              <a:gd name="T16" fmla="*/ 0 60000 65536"/>
              <a:gd name="T17" fmla="*/ 0 60000 65536"/>
              <a:gd name="T18" fmla="*/ 0 w 31"/>
              <a:gd name="T19" fmla="*/ 0 h 57"/>
              <a:gd name="T20" fmla="*/ 31 w 3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31" h="57">
                <a:moveTo>
                  <a:pt x="0" y="41"/>
                </a:moveTo>
                <a:lnTo>
                  <a:pt x="0" y="11"/>
                </a:lnTo>
                <a:lnTo>
                  <a:pt x="15" y="0"/>
                </a:lnTo>
                <a:lnTo>
                  <a:pt x="30" y="32"/>
                </a:lnTo>
                <a:lnTo>
                  <a:pt x="19" y="56"/>
                </a:lnTo>
                <a:lnTo>
                  <a:pt x="0" y="4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04" name="Freeform 372"/>
          <p:cNvSpPr>
            <a:spLocks/>
          </p:cNvSpPr>
          <p:nvPr/>
        </p:nvSpPr>
        <p:spPr bwMode="auto">
          <a:xfrm>
            <a:off x="4040188" y="3221038"/>
            <a:ext cx="473075" cy="508000"/>
          </a:xfrm>
          <a:custGeom>
            <a:avLst/>
            <a:gdLst>
              <a:gd name="T0" fmla="*/ 0 w 335"/>
              <a:gd name="T1" fmla="*/ 265112 h 320"/>
              <a:gd name="T2" fmla="*/ 0 w 335"/>
              <a:gd name="T3" fmla="*/ 279400 h 320"/>
              <a:gd name="T4" fmla="*/ 81906 w 335"/>
              <a:gd name="T5" fmla="*/ 344487 h 320"/>
              <a:gd name="T6" fmla="*/ 273960 w 335"/>
              <a:gd name="T7" fmla="*/ 482600 h 320"/>
              <a:gd name="T8" fmla="*/ 273960 w 335"/>
              <a:gd name="T9" fmla="*/ 506413 h 320"/>
              <a:gd name="T10" fmla="*/ 297967 w 335"/>
              <a:gd name="T11" fmla="*/ 498475 h 320"/>
              <a:gd name="T12" fmla="*/ 326210 w 335"/>
              <a:gd name="T13" fmla="*/ 492125 h 320"/>
              <a:gd name="T14" fmla="*/ 471663 w 335"/>
              <a:gd name="T15" fmla="*/ 385762 h 320"/>
              <a:gd name="T16" fmla="*/ 413764 w 335"/>
              <a:gd name="T17" fmla="*/ 311150 h 320"/>
              <a:gd name="T18" fmla="*/ 418001 w 335"/>
              <a:gd name="T19" fmla="*/ 195262 h 320"/>
              <a:gd name="T20" fmla="*/ 409528 w 335"/>
              <a:gd name="T21" fmla="*/ 139700 h 320"/>
              <a:gd name="T22" fmla="*/ 367163 w 335"/>
              <a:gd name="T23" fmla="*/ 84137 h 320"/>
              <a:gd name="T24" fmla="*/ 388345 w 335"/>
              <a:gd name="T25" fmla="*/ 69850 h 320"/>
              <a:gd name="T26" fmla="*/ 401055 w 335"/>
              <a:gd name="T27" fmla="*/ 0 h 320"/>
              <a:gd name="T28" fmla="*/ 235831 w 335"/>
              <a:gd name="T29" fmla="*/ 9525 h 320"/>
              <a:gd name="T30" fmla="*/ 148277 w 335"/>
              <a:gd name="T31" fmla="*/ 55563 h 320"/>
              <a:gd name="T32" fmla="*/ 173696 w 335"/>
              <a:gd name="T33" fmla="*/ 139700 h 320"/>
              <a:gd name="T34" fmla="*/ 131331 w 335"/>
              <a:gd name="T35" fmla="*/ 139700 h 320"/>
              <a:gd name="T36" fmla="*/ 111561 w 335"/>
              <a:gd name="T37" fmla="*/ 149225 h 320"/>
              <a:gd name="T38" fmla="*/ 115797 w 335"/>
              <a:gd name="T39" fmla="*/ 177800 h 320"/>
              <a:gd name="T40" fmla="*/ 7061 w 335"/>
              <a:gd name="T41" fmla="*/ 223838 h 320"/>
              <a:gd name="T42" fmla="*/ 0 w 335"/>
              <a:gd name="T43" fmla="*/ 265112 h 3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20"/>
              <a:gd name="T68" fmla="*/ 335 w 335"/>
              <a:gd name="T69" fmla="*/ 320 h 3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20">
                <a:moveTo>
                  <a:pt x="0" y="167"/>
                </a:moveTo>
                <a:lnTo>
                  <a:pt x="0" y="176"/>
                </a:lnTo>
                <a:lnTo>
                  <a:pt x="58" y="217"/>
                </a:lnTo>
                <a:lnTo>
                  <a:pt x="194" y="304"/>
                </a:lnTo>
                <a:lnTo>
                  <a:pt x="194" y="319"/>
                </a:lnTo>
                <a:lnTo>
                  <a:pt x="211" y="314"/>
                </a:lnTo>
                <a:lnTo>
                  <a:pt x="231" y="310"/>
                </a:lnTo>
                <a:lnTo>
                  <a:pt x="334" y="243"/>
                </a:lnTo>
                <a:lnTo>
                  <a:pt x="293" y="196"/>
                </a:lnTo>
                <a:lnTo>
                  <a:pt x="296" y="123"/>
                </a:lnTo>
                <a:lnTo>
                  <a:pt x="290" y="88"/>
                </a:lnTo>
                <a:lnTo>
                  <a:pt x="260" y="53"/>
                </a:lnTo>
                <a:lnTo>
                  <a:pt x="275" y="44"/>
                </a:lnTo>
                <a:lnTo>
                  <a:pt x="284" y="0"/>
                </a:lnTo>
                <a:lnTo>
                  <a:pt x="167" y="6"/>
                </a:lnTo>
                <a:lnTo>
                  <a:pt x="105" y="35"/>
                </a:lnTo>
                <a:lnTo>
                  <a:pt x="123" y="88"/>
                </a:lnTo>
                <a:lnTo>
                  <a:pt x="93" y="88"/>
                </a:lnTo>
                <a:lnTo>
                  <a:pt x="79" y="94"/>
                </a:lnTo>
                <a:lnTo>
                  <a:pt x="82" y="112"/>
                </a:lnTo>
                <a:lnTo>
                  <a:pt x="5" y="141"/>
                </a:lnTo>
                <a:lnTo>
                  <a:pt x="0" y="16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05" name="Freeform 373"/>
          <p:cNvSpPr>
            <a:spLocks/>
          </p:cNvSpPr>
          <p:nvPr/>
        </p:nvSpPr>
        <p:spPr bwMode="auto">
          <a:xfrm>
            <a:off x="4040188" y="3221038"/>
            <a:ext cx="481012" cy="517525"/>
          </a:xfrm>
          <a:custGeom>
            <a:avLst/>
            <a:gdLst>
              <a:gd name="T0" fmla="*/ 0 w 341"/>
              <a:gd name="T1" fmla="*/ 269875 h 326"/>
              <a:gd name="T2" fmla="*/ 0 w 341"/>
              <a:gd name="T3" fmla="*/ 284162 h 326"/>
              <a:gd name="T4" fmla="*/ 83225 w 341"/>
              <a:gd name="T5" fmla="*/ 350837 h 326"/>
              <a:gd name="T6" fmla="*/ 277887 w 341"/>
              <a:gd name="T7" fmla="*/ 492125 h 326"/>
              <a:gd name="T8" fmla="*/ 277887 w 341"/>
              <a:gd name="T9" fmla="*/ 515938 h 326"/>
              <a:gd name="T10" fmla="*/ 303277 w 341"/>
              <a:gd name="T11" fmla="*/ 508000 h 326"/>
              <a:gd name="T12" fmla="*/ 331489 w 341"/>
              <a:gd name="T13" fmla="*/ 501650 h 326"/>
              <a:gd name="T14" fmla="*/ 479601 w 341"/>
              <a:gd name="T15" fmla="*/ 393700 h 326"/>
              <a:gd name="T16" fmla="*/ 420357 w 341"/>
              <a:gd name="T17" fmla="*/ 317500 h 326"/>
              <a:gd name="T18" fmla="*/ 424588 w 341"/>
              <a:gd name="T19" fmla="*/ 198437 h 326"/>
              <a:gd name="T20" fmla="*/ 416125 w 341"/>
              <a:gd name="T21" fmla="*/ 142875 h 326"/>
              <a:gd name="T22" fmla="*/ 373807 w 341"/>
              <a:gd name="T23" fmla="*/ 85725 h 326"/>
              <a:gd name="T24" fmla="*/ 394966 w 341"/>
              <a:gd name="T25" fmla="*/ 71437 h 326"/>
              <a:gd name="T26" fmla="*/ 407661 w 341"/>
              <a:gd name="T27" fmla="*/ 0 h 326"/>
              <a:gd name="T28" fmla="*/ 239801 w 341"/>
              <a:gd name="T29" fmla="*/ 9525 h 326"/>
              <a:gd name="T30" fmla="*/ 150933 w 341"/>
              <a:gd name="T31" fmla="*/ 57150 h 326"/>
              <a:gd name="T32" fmla="*/ 176324 w 341"/>
              <a:gd name="T33" fmla="*/ 142875 h 326"/>
              <a:gd name="T34" fmla="*/ 134006 w 341"/>
              <a:gd name="T35" fmla="*/ 142875 h 326"/>
              <a:gd name="T36" fmla="*/ 112847 w 341"/>
              <a:gd name="T37" fmla="*/ 152400 h 326"/>
              <a:gd name="T38" fmla="*/ 117079 w 341"/>
              <a:gd name="T39" fmla="*/ 180975 h 326"/>
              <a:gd name="T40" fmla="*/ 7053 w 341"/>
              <a:gd name="T41" fmla="*/ 228600 h 326"/>
              <a:gd name="T42" fmla="*/ 0 w 341"/>
              <a:gd name="T43" fmla="*/ 269875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1"/>
              <a:gd name="T67" fmla="*/ 0 h 326"/>
              <a:gd name="T68" fmla="*/ 341 w 341"/>
              <a:gd name="T69" fmla="*/ 326 h 3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1" h="326">
                <a:moveTo>
                  <a:pt x="0" y="170"/>
                </a:moveTo>
                <a:lnTo>
                  <a:pt x="0" y="179"/>
                </a:lnTo>
                <a:lnTo>
                  <a:pt x="59" y="221"/>
                </a:lnTo>
                <a:lnTo>
                  <a:pt x="197" y="310"/>
                </a:lnTo>
                <a:lnTo>
                  <a:pt x="197" y="325"/>
                </a:lnTo>
                <a:lnTo>
                  <a:pt x="215" y="320"/>
                </a:lnTo>
                <a:lnTo>
                  <a:pt x="235" y="316"/>
                </a:lnTo>
                <a:lnTo>
                  <a:pt x="340" y="248"/>
                </a:lnTo>
                <a:lnTo>
                  <a:pt x="298" y="200"/>
                </a:lnTo>
                <a:lnTo>
                  <a:pt x="301" y="125"/>
                </a:lnTo>
                <a:lnTo>
                  <a:pt x="295" y="90"/>
                </a:lnTo>
                <a:lnTo>
                  <a:pt x="265" y="54"/>
                </a:lnTo>
                <a:lnTo>
                  <a:pt x="280" y="45"/>
                </a:lnTo>
                <a:lnTo>
                  <a:pt x="289" y="0"/>
                </a:lnTo>
                <a:lnTo>
                  <a:pt x="170" y="6"/>
                </a:lnTo>
                <a:lnTo>
                  <a:pt x="107" y="36"/>
                </a:lnTo>
                <a:lnTo>
                  <a:pt x="125" y="90"/>
                </a:lnTo>
                <a:lnTo>
                  <a:pt x="95" y="90"/>
                </a:lnTo>
                <a:lnTo>
                  <a:pt x="80" y="96"/>
                </a:lnTo>
                <a:lnTo>
                  <a:pt x="83" y="114"/>
                </a:lnTo>
                <a:lnTo>
                  <a:pt x="5" y="144"/>
                </a:lnTo>
                <a:lnTo>
                  <a:pt x="0" y="17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06" name="Freeform 374"/>
          <p:cNvSpPr>
            <a:spLocks/>
          </p:cNvSpPr>
          <p:nvPr/>
        </p:nvSpPr>
        <p:spPr bwMode="auto">
          <a:xfrm>
            <a:off x="2508250" y="4837113"/>
            <a:ext cx="457200" cy="935037"/>
          </a:xfrm>
          <a:custGeom>
            <a:avLst/>
            <a:gdLst>
              <a:gd name="T0" fmla="*/ 0 w 324"/>
              <a:gd name="T1" fmla="*/ 857250 h 589"/>
              <a:gd name="T2" fmla="*/ 5644 w 324"/>
              <a:gd name="T3" fmla="*/ 881062 h 589"/>
              <a:gd name="T4" fmla="*/ 21167 w 324"/>
              <a:gd name="T5" fmla="*/ 876300 h 589"/>
              <a:gd name="T6" fmla="*/ 29633 w 324"/>
              <a:gd name="T7" fmla="*/ 923925 h 589"/>
              <a:gd name="T8" fmla="*/ 112889 w 324"/>
              <a:gd name="T9" fmla="*/ 933450 h 589"/>
              <a:gd name="T10" fmla="*/ 91722 w 324"/>
              <a:gd name="T11" fmla="*/ 909637 h 589"/>
              <a:gd name="T12" fmla="*/ 110067 w 324"/>
              <a:gd name="T13" fmla="*/ 846137 h 589"/>
              <a:gd name="T14" fmla="*/ 124178 w 324"/>
              <a:gd name="T15" fmla="*/ 854075 h 589"/>
              <a:gd name="T16" fmla="*/ 174978 w 324"/>
              <a:gd name="T17" fmla="*/ 768349 h 589"/>
              <a:gd name="T18" fmla="*/ 136878 w 324"/>
              <a:gd name="T19" fmla="*/ 717550 h 589"/>
              <a:gd name="T20" fmla="*/ 183444 w 324"/>
              <a:gd name="T21" fmla="*/ 690562 h 589"/>
              <a:gd name="T22" fmla="*/ 190500 w 324"/>
              <a:gd name="T23" fmla="*/ 642937 h 589"/>
              <a:gd name="T24" fmla="*/ 211667 w 324"/>
              <a:gd name="T25" fmla="*/ 623887 h 589"/>
              <a:gd name="T26" fmla="*/ 194733 w 324"/>
              <a:gd name="T27" fmla="*/ 614362 h 589"/>
              <a:gd name="T28" fmla="*/ 224367 w 324"/>
              <a:gd name="T29" fmla="*/ 614362 h 589"/>
              <a:gd name="T30" fmla="*/ 220133 w 324"/>
              <a:gd name="T31" fmla="*/ 590550 h 589"/>
              <a:gd name="T32" fmla="*/ 207433 w 324"/>
              <a:gd name="T33" fmla="*/ 609600 h 589"/>
              <a:gd name="T34" fmla="*/ 194733 w 324"/>
              <a:gd name="T35" fmla="*/ 590550 h 589"/>
              <a:gd name="T36" fmla="*/ 190500 w 324"/>
              <a:gd name="T37" fmla="*/ 557212 h 589"/>
              <a:gd name="T38" fmla="*/ 254000 w 324"/>
              <a:gd name="T39" fmla="*/ 557212 h 589"/>
              <a:gd name="T40" fmla="*/ 258233 w 324"/>
              <a:gd name="T41" fmla="*/ 492125 h 589"/>
              <a:gd name="T42" fmla="*/ 352778 w 324"/>
              <a:gd name="T43" fmla="*/ 484187 h 589"/>
              <a:gd name="T44" fmla="*/ 386644 w 324"/>
              <a:gd name="T45" fmla="*/ 430212 h 589"/>
              <a:gd name="T46" fmla="*/ 344311 w 324"/>
              <a:gd name="T47" fmla="*/ 347662 h 589"/>
              <a:gd name="T48" fmla="*/ 359833 w 324"/>
              <a:gd name="T49" fmla="*/ 233362 h 589"/>
              <a:gd name="T50" fmla="*/ 455789 w 324"/>
              <a:gd name="T51" fmla="*/ 146050 h 589"/>
              <a:gd name="T52" fmla="*/ 451556 w 324"/>
              <a:gd name="T53" fmla="*/ 103187 h 589"/>
              <a:gd name="T54" fmla="*/ 438856 w 324"/>
              <a:gd name="T55" fmla="*/ 103187 h 589"/>
              <a:gd name="T56" fmla="*/ 410633 w 324"/>
              <a:gd name="T57" fmla="*/ 153987 h 589"/>
              <a:gd name="T58" fmla="*/ 344311 w 324"/>
              <a:gd name="T59" fmla="*/ 149225 h 589"/>
              <a:gd name="T60" fmla="*/ 357011 w 324"/>
              <a:gd name="T61" fmla="*/ 92075 h 589"/>
              <a:gd name="T62" fmla="*/ 249767 w 324"/>
              <a:gd name="T63" fmla="*/ 14287 h 589"/>
              <a:gd name="T64" fmla="*/ 215900 w 324"/>
              <a:gd name="T65" fmla="*/ 4762 h 589"/>
              <a:gd name="T66" fmla="*/ 207433 w 324"/>
              <a:gd name="T67" fmla="*/ 23812 h 589"/>
              <a:gd name="T68" fmla="*/ 166511 w 324"/>
              <a:gd name="T69" fmla="*/ 0 h 589"/>
              <a:gd name="T70" fmla="*/ 141111 w 324"/>
              <a:gd name="T71" fmla="*/ 28575 h 589"/>
              <a:gd name="T72" fmla="*/ 141111 w 324"/>
              <a:gd name="T73" fmla="*/ 61912 h 589"/>
              <a:gd name="T74" fmla="*/ 112889 w 324"/>
              <a:gd name="T75" fmla="*/ 76200 h 589"/>
              <a:gd name="T76" fmla="*/ 112889 w 324"/>
              <a:gd name="T77" fmla="*/ 139700 h 589"/>
              <a:gd name="T78" fmla="*/ 88900 w 324"/>
              <a:gd name="T79" fmla="*/ 173037 h 589"/>
              <a:gd name="T80" fmla="*/ 67733 w 324"/>
              <a:gd name="T81" fmla="*/ 266700 h 589"/>
              <a:gd name="T82" fmla="*/ 79022 w 324"/>
              <a:gd name="T83" fmla="*/ 352425 h 589"/>
              <a:gd name="T84" fmla="*/ 49389 w 324"/>
              <a:gd name="T85" fmla="*/ 427037 h 589"/>
              <a:gd name="T86" fmla="*/ 29633 w 324"/>
              <a:gd name="T87" fmla="*/ 609600 h 589"/>
              <a:gd name="T88" fmla="*/ 46567 w 324"/>
              <a:gd name="T89" fmla="*/ 681037 h 589"/>
              <a:gd name="T90" fmla="*/ 29633 w 324"/>
              <a:gd name="T91" fmla="*/ 685800 h 589"/>
              <a:gd name="T92" fmla="*/ 38100 w 324"/>
              <a:gd name="T93" fmla="*/ 741362 h 589"/>
              <a:gd name="T94" fmla="*/ 0 w 324"/>
              <a:gd name="T95" fmla="*/ 857250 h 5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4"/>
              <a:gd name="T145" fmla="*/ 0 h 589"/>
              <a:gd name="T146" fmla="*/ 324 w 324"/>
              <a:gd name="T147" fmla="*/ 589 h 5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4" h="589">
                <a:moveTo>
                  <a:pt x="0" y="540"/>
                </a:moveTo>
                <a:lnTo>
                  <a:pt x="4" y="555"/>
                </a:lnTo>
                <a:lnTo>
                  <a:pt x="15" y="552"/>
                </a:lnTo>
                <a:lnTo>
                  <a:pt x="21" y="582"/>
                </a:lnTo>
                <a:lnTo>
                  <a:pt x="80" y="588"/>
                </a:lnTo>
                <a:lnTo>
                  <a:pt x="65" y="573"/>
                </a:lnTo>
                <a:lnTo>
                  <a:pt x="78" y="533"/>
                </a:lnTo>
                <a:lnTo>
                  <a:pt x="88" y="538"/>
                </a:lnTo>
                <a:lnTo>
                  <a:pt x="124" y="484"/>
                </a:lnTo>
                <a:lnTo>
                  <a:pt x="97" y="452"/>
                </a:lnTo>
                <a:lnTo>
                  <a:pt x="130" y="435"/>
                </a:lnTo>
                <a:lnTo>
                  <a:pt x="135" y="405"/>
                </a:lnTo>
                <a:lnTo>
                  <a:pt x="150" y="393"/>
                </a:lnTo>
                <a:lnTo>
                  <a:pt x="138" y="387"/>
                </a:lnTo>
                <a:lnTo>
                  <a:pt x="159" y="387"/>
                </a:lnTo>
                <a:lnTo>
                  <a:pt x="156" y="372"/>
                </a:lnTo>
                <a:lnTo>
                  <a:pt x="147" y="384"/>
                </a:lnTo>
                <a:lnTo>
                  <a:pt x="138" y="372"/>
                </a:lnTo>
                <a:lnTo>
                  <a:pt x="135" y="351"/>
                </a:lnTo>
                <a:lnTo>
                  <a:pt x="180" y="351"/>
                </a:lnTo>
                <a:lnTo>
                  <a:pt x="183" y="310"/>
                </a:lnTo>
                <a:lnTo>
                  <a:pt x="250" y="305"/>
                </a:lnTo>
                <a:lnTo>
                  <a:pt x="274" y="271"/>
                </a:lnTo>
                <a:lnTo>
                  <a:pt x="244" y="219"/>
                </a:lnTo>
                <a:lnTo>
                  <a:pt x="255" y="147"/>
                </a:lnTo>
                <a:lnTo>
                  <a:pt x="323" y="92"/>
                </a:lnTo>
                <a:lnTo>
                  <a:pt x="320" y="65"/>
                </a:lnTo>
                <a:lnTo>
                  <a:pt x="311" y="65"/>
                </a:lnTo>
                <a:lnTo>
                  <a:pt x="291" y="97"/>
                </a:lnTo>
                <a:lnTo>
                  <a:pt x="244" y="94"/>
                </a:lnTo>
                <a:lnTo>
                  <a:pt x="253" y="58"/>
                </a:lnTo>
                <a:lnTo>
                  <a:pt x="177" y="9"/>
                </a:lnTo>
                <a:lnTo>
                  <a:pt x="153" y="3"/>
                </a:lnTo>
                <a:lnTo>
                  <a:pt x="147" y="15"/>
                </a:lnTo>
                <a:lnTo>
                  <a:pt x="118" y="0"/>
                </a:lnTo>
                <a:lnTo>
                  <a:pt x="100" y="18"/>
                </a:lnTo>
                <a:lnTo>
                  <a:pt x="100" y="39"/>
                </a:lnTo>
                <a:lnTo>
                  <a:pt x="80" y="48"/>
                </a:lnTo>
                <a:lnTo>
                  <a:pt x="80" y="88"/>
                </a:lnTo>
                <a:lnTo>
                  <a:pt x="63" y="109"/>
                </a:lnTo>
                <a:lnTo>
                  <a:pt x="48" y="168"/>
                </a:lnTo>
                <a:lnTo>
                  <a:pt x="56" y="222"/>
                </a:lnTo>
                <a:lnTo>
                  <a:pt x="35" y="269"/>
                </a:lnTo>
                <a:lnTo>
                  <a:pt x="21" y="384"/>
                </a:lnTo>
                <a:lnTo>
                  <a:pt x="33" y="429"/>
                </a:lnTo>
                <a:lnTo>
                  <a:pt x="21" y="432"/>
                </a:lnTo>
                <a:lnTo>
                  <a:pt x="27" y="467"/>
                </a:lnTo>
                <a:lnTo>
                  <a:pt x="0" y="54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07" name="Freeform 375"/>
          <p:cNvSpPr>
            <a:spLocks/>
          </p:cNvSpPr>
          <p:nvPr/>
        </p:nvSpPr>
        <p:spPr bwMode="auto">
          <a:xfrm>
            <a:off x="2508250" y="4837113"/>
            <a:ext cx="466725" cy="944562"/>
          </a:xfrm>
          <a:custGeom>
            <a:avLst/>
            <a:gdLst>
              <a:gd name="T0" fmla="*/ 0 w 330"/>
              <a:gd name="T1" fmla="*/ 866775 h 595"/>
              <a:gd name="T2" fmla="*/ 5657 w 330"/>
              <a:gd name="T3" fmla="*/ 890587 h 595"/>
              <a:gd name="T4" fmla="*/ 21215 w 330"/>
              <a:gd name="T5" fmla="*/ 885825 h 595"/>
              <a:gd name="T6" fmla="*/ 29701 w 330"/>
              <a:gd name="T7" fmla="*/ 933450 h 595"/>
              <a:gd name="T8" fmla="*/ 114560 w 330"/>
              <a:gd name="T9" fmla="*/ 942975 h 595"/>
              <a:gd name="T10" fmla="*/ 93345 w 330"/>
              <a:gd name="T11" fmla="*/ 919162 h 595"/>
              <a:gd name="T12" fmla="*/ 111731 w 330"/>
              <a:gd name="T13" fmla="*/ 854075 h 595"/>
              <a:gd name="T14" fmla="*/ 127289 w 330"/>
              <a:gd name="T15" fmla="*/ 862012 h 595"/>
              <a:gd name="T16" fmla="*/ 178204 w 330"/>
              <a:gd name="T17" fmla="*/ 776287 h 595"/>
              <a:gd name="T18" fmla="*/ 140017 w 330"/>
              <a:gd name="T19" fmla="*/ 725487 h 595"/>
              <a:gd name="T20" fmla="*/ 186690 w 330"/>
              <a:gd name="T21" fmla="*/ 696912 h 595"/>
              <a:gd name="T22" fmla="*/ 195176 w 330"/>
              <a:gd name="T23" fmla="*/ 649287 h 595"/>
              <a:gd name="T24" fmla="*/ 216391 w 330"/>
              <a:gd name="T25" fmla="*/ 630237 h 595"/>
              <a:gd name="T26" fmla="*/ 199419 w 330"/>
              <a:gd name="T27" fmla="*/ 620712 h 595"/>
              <a:gd name="T28" fmla="*/ 229120 w 330"/>
              <a:gd name="T29" fmla="*/ 620712 h 595"/>
              <a:gd name="T30" fmla="*/ 224877 w 330"/>
              <a:gd name="T31" fmla="*/ 596900 h 595"/>
              <a:gd name="T32" fmla="*/ 212148 w 330"/>
              <a:gd name="T33" fmla="*/ 615950 h 595"/>
              <a:gd name="T34" fmla="*/ 199419 w 330"/>
              <a:gd name="T35" fmla="*/ 596900 h 595"/>
              <a:gd name="T36" fmla="*/ 195176 w 330"/>
              <a:gd name="T37" fmla="*/ 563562 h 595"/>
              <a:gd name="T38" fmla="*/ 258820 w 330"/>
              <a:gd name="T39" fmla="*/ 563562 h 595"/>
              <a:gd name="T40" fmla="*/ 263063 w 330"/>
              <a:gd name="T41" fmla="*/ 496887 h 595"/>
              <a:gd name="T42" fmla="*/ 360651 w 330"/>
              <a:gd name="T43" fmla="*/ 488950 h 595"/>
              <a:gd name="T44" fmla="*/ 394595 w 330"/>
              <a:gd name="T45" fmla="*/ 434975 h 595"/>
              <a:gd name="T46" fmla="*/ 352165 w 330"/>
              <a:gd name="T47" fmla="*/ 350837 h 595"/>
              <a:gd name="T48" fmla="*/ 367723 w 330"/>
              <a:gd name="T49" fmla="*/ 236537 h 595"/>
              <a:gd name="T50" fmla="*/ 465311 w 330"/>
              <a:gd name="T51" fmla="*/ 147637 h 595"/>
              <a:gd name="T52" fmla="*/ 461068 w 330"/>
              <a:gd name="T53" fmla="*/ 104775 h 595"/>
              <a:gd name="T54" fmla="*/ 448339 w 330"/>
              <a:gd name="T55" fmla="*/ 104775 h 595"/>
              <a:gd name="T56" fmla="*/ 418638 w 330"/>
              <a:gd name="T57" fmla="*/ 155575 h 595"/>
              <a:gd name="T58" fmla="*/ 352165 w 330"/>
              <a:gd name="T59" fmla="*/ 150812 h 595"/>
              <a:gd name="T60" fmla="*/ 364894 w 330"/>
              <a:gd name="T61" fmla="*/ 93662 h 595"/>
              <a:gd name="T62" fmla="*/ 254577 w 330"/>
              <a:gd name="T63" fmla="*/ 14287 h 595"/>
              <a:gd name="T64" fmla="*/ 220634 w 330"/>
              <a:gd name="T65" fmla="*/ 4762 h 595"/>
              <a:gd name="T66" fmla="*/ 212148 w 330"/>
              <a:gd name="T67" fmla="*/ 23812 h 595"/>
              <a:gd name="T68" fmla="*/ 169718 w 330"/>
              <a:gd name="T69" fmla="*/ 0 h 595"/>
              <a:gd name="T70" fmla="*/ 144260 w 330"/>
              <a:gd name="T71" fmla="*/ 28575 h 595"/>
              <a:gd name="T72" fmla="*/ 144260 w 330"/>
              <a:gd name="T73" fmla="*/ 61912 h 595"/>
              <a:gd name="T74" fmla="*/ 114560 w 330"/>
              <a:gd name="T75" fmla="*/ 76200 h 595"/>
              <a:gd name="T76" fmla="*/ 114560 w 330"/>
              <a:gd name="T77" fmla="*/ 141287 h 595"/>
              <a:gd name="T78" fmla="*/ 90516 w 330"/>
              <a:gd name="T79" fmla="*/ 174625 h 595"/>
              <a:gd name="T80" fmla="*/ 69302 w 330"/>
              <a:gd name="T81" fmla="*/ 269875 h 595"/>
              <a:gd name="T82" fmla="*/ 80616 w 330"/>
              <a:gd name="T83" fmla="*/ 355600 h 595"/>
              <a:gd name="T84" fmla="*/ 50915 w 330"/>
              <a:gd name="T85" fmla="*/ 431800 h 595"/>
              <a:gd name="T86" fmla="*/ 29701 w 330"/>
              <a:gd name="T87" fmla="*/ 615950 h 595"/>
              <a:gd name="T88" fmla="*/ 48087 w 330"/>
              <a:gd name="T89" fmla="*/ 687387 h 595"/>
              <a:gd name="T90" fmla="*/ 29701 w 330"/>
              <a:gd name="T91" fmla="*/ 692150 h 595"/>
              <a:gd name="T92" fmla="*/ 39601 w 330"/>
              <a:gd name="T93" fmla="*/ 749299 h 595"/>
              <a:gd name="T94" fmla="*/ 0 w 330"/>
              <a:gd name="T95" fmla="*/ 866775 h 5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0"/>
              <a:gd name="T145" fmla="*/ 0 h 595"/>
              <a:gd name="T146" fmla="*/ 330 w 330"/>
              <a:gd name="T147" fmla="*/ 595 h 5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0" h="595">
                <a:moveTo>
                  <a:pt x="0" y="546"/>
                </a:moveTo>
                <a:lnTo>
                  <a:pt x="4" y="561"/>
                </a:lnTo>
                <a:lnTo>
                  <a:pt x="15" y="558"/>
                </a:lnTo>
                <a:lnTo>
                  <a:pt x="21" y="588"/>
                </a:lnTo>
                <a:lnTo>
                  <a:pt x="81" y="594"/>
                </a:lnTo>
                <a:lnTo>
                  <a:pt x="66" y="579"/>
                </a:lnTo>
                <a:lnTo>
                  <a:pt x="79" y="538"/>
                </a:lnTo>
                <a:lnTo>
                  <a:pt x="90" y="543"/>
                </a:lnTo>
                <a:lnTo>
                  <a:pt x="126" y="489"/>
                </a:lnTo>
                <a:lnTo>
                  <a:pt x="99" y="457"/>
                </a:lnTo>
                <a:lnTo>
                  <a:pt x="132" y="439"/>
                </a:lnTo>
                <a:lnTo>
                  <a:pt x="138" y="409"/>
                </a:lnTo>
                <a:lnTo>
                  <a:pt x="153" y="397"/>
                </a:lnTo>
                <a:lnTo>
                  <a:pt x="141" y="391"/>
                </a:lnTo>
                <a:lnTo>
                  <a:pt x="162" y="391"/>
                </a:lnTo>
                <a:lnTo>
                  <a:pt x="159" y="376"/>
                </a:lnTo>
                <a:lnTo>
                  <a:pt x="150" y="388"/>
                </a:lnTo>
                <a:lnTo>
                  <a:pt x="141" y="376"/>
                </a:lnTo>
                <a:lnTo>
                  <a:pt x="138" y="355"/>
                </a:lnTo>
                <a:lnTo>
                  <a:pt x="183" y="355"/>
                </a:lnTo>
                <a:lnTo>
                  <a:pt x="186" y="313"/>
                </a:lnTo>
                <a:lnTo>
                  <a:pt x="255" y="308"/>
                </a:lnTo>
                <a:lnTo>
                  <a:pt x="279" y="274"/>
                </a:lnTo>
                <a:lnTo>
                  <a:pt x="249" y="221"/>
                </a:lnTo>
                <a:lnTo>
                  <a:pt x="260" y="149"/>
                </a:lnTo>
                <a:lnTo>
                  <a:pt x="329" y="93"/>
                </a:lnTo>
                <a:lnTo>
                  <a:pt x="326" y="66"/>
                </a:lnTo>
                <a:lnTo>
                  <a:pt x="317" y="66"/>
                </a:lnTo>
                <a:lnTo>
                  <a:pt x="296" y="98"/>
                </a:lnTo>
                <a:lnTo>
                  <a:pt x="249" y="95"/>
                </a:lnTo>
                <a:lnTo>
                  <a:pt x="258" y="59"/>
                </a:lnTo>
                <a:lnTo>
                  <a:pt x="180" y="9"/>
                </a:lnTo>
                <a:lnTo>
                  <a:pt x="156" y="3"/>
                </a:lnTo>
                <a:lnTo>
                  <a:pt x="150" y="15"/>
                </a:lnTo>
                <a:lnTo>
                  <a:pt x="120" y="0"/>
                </a:lnTo>
                <a:lnTo>
                  <a:pt x="102" y="18"/>
                </a:lnTo>
                <a:lnTo>
                  <a:pt x="102" y="39"/>
                </a:lnTo>
                <a:lnTo>
                  <a:pt x="81" y="48"/>
                </a:lnTo>
                <a:lnTo>
                  <a:pt x="81" y="89"/>
                </a:lnTo>
                <a:lnTo>
                  <a:pt x="64" y="110"/>
                </a:lnTo>
                <a:lnTo>
                  <a:pt x="49" y="170"/>
                </a:lnTo>
                <a:lnTo>
                  <a:pt x="57" y="224"/>
                </a:lnTo>
                <a:lnTo>
                  <a:pt x="36" y="272"/>
                </a:lnTo>
                <a:lnTo>
                  <a:pt x="21" y="388"/>
                </a:lnTo>
                <a:lnTo>
                  <a:pt x="34" y="433"/>
                </a:lnTo>
                <a:lnTo>
                  <a:pt x="21" y="436"/>
                </a:lnTo>
                <a:lnTo>
                  <a:pt x="28" y="472"/>
                </a:lnTo>
                <a:lnTo>
                  <a:pt x="0" y="54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08" name="Freeform 376"/>
          <p:cNvSpPr>
            <a:spLocks/>
          </p:cNvSpPr>
          <p:nvPr/>
        </p:nvSpPr>
        <p:spPr bwMode="auto">
          <a:xfrm>
            <a:off x="6916738" y="4538663"/>
            <a:ext cx="946150" cy="796925"/>
          </a:xfrm>
          <a:custGeom>
            <a:avLst/>
            <a:gdLst>
              <a:gd name="T0" fmla="*/ 12709 w 670"/>
              <a:gd name="T1" fmla="*/ 425450 h 502"/>
              <a:gd name="T2" fmla="*/ 21182 w 670"/>
              <a:gd name="T3" fmla="*/ 411163 h 502"/>
              <a:gd name="T4" fmla="*/ 12709 w 670"/>
              <a:gd name="T5" fmla="*/ 300038 h 502"/>
              <a:gd name="T6" fmla="*/ 79081 w 670"/>
              <a:gd name="T7" fmla="*/ 257175 h 502"/>
              <a:gd name="T8" fmla="*/ 209000 w 670"/>
              <a:gd name="T9" fmla="*/ 192088 h 502"/>
              <a:gd name="T10" fmla="*/ 223122 w 670"/>
              <a:gd name="T11" fmla="*/ 150813 h 502"/>
              <a:gd name="T12" fmla="*/ 237244 w 670"/>
              <a:gd name="T13" fmla="*/ 144463 h 502"/>
              <a:gd name="T14" fmla="*/ 262663 w 670"/>
              <a:gd name="T15" fmla="*/ 120650 h 502"/>
              <a:gd name="T16" fmla="*/ 334683 w 670"/>
              <a:gd name="T17" fmla="*/ 87313 h 502"/>
              <a:gd name="T18" fmla="*/ 355865 w 670"/>
              <a:gd name="T19" fmla="*/ 103188 h 502"/>
              <a:gd name="T20" fmla="*/ 377048 w 670"/>
              <a:gd name="T21" fmla="*/ 93663 h 502"/>
              <a:gd name="T22" fmla="*/ 451893 w 670"/>
              <a:gd name="T23" fmla="*/ 33338 h 502"/>
              <a:gd name="T24" fmla="*/ 545095 w 670"/>
              <a:gd name="T25" fmla="*/ 38100 h 502"/>
              <a:gd name="T26" fmla="*/ 631237 w 670"/>
              <a:gd name="T27" fmla="*/ 182563 h 502"/>
              <a:gd name="T28" fmla="*/ 665129 w 670"/>
              <a:gd name="T29" fmla="*/ 33338 h 502"/>
              <a:gd name="T30" fmla="*/ 713143 w 670"/>
              <a:gd name="T31" fmla="*/ 87313 h 502"/>
              <a:gd name="T32" fmla="*/ 776690 w 670"/>
              <a:gd name="T33" fmla="*/ 219075 h 502"/>
              <a:gd name="T34" fmla="*/ 852947 w 670"/>
              <a:gd name="T35" fmla="*/ 314325 h 502"/>
              <a:gd name="T36" fmla="*/ 881190 w 670"/>
              <a:gd name="T37" fmla="*/ 346075 h 502"/>
              <a:gd name="T38" fmla="*/ 944738 w 670"/>
              <a:gd name="T39" fmla="*/ 471488 h 502"/>
              <a:gd name="T40" fmla="*/ 889663 w 670"/>
              <a:gd name="T41" fmla="*/ 631825 h 502"/>
              <a:gd name="T42" fmla="*/ 810582 w 670"/>
              <a:gd name="T43" fmla="*/ 762000 h 502"/>
              <a:gd name="T44" fmla="*/ 776690 w 670"/>
              <a:gd name="T45" fmla="*/ 795338 h 502"/>
              <a:gd name="T46" fmla="*/ 707494 w 670"/>
              <a:gd name="T47" fmla="*/ 785813 h 502"/>
              <a:gd name="T48" fmla="*/ 627001 w 670"/>
              <a:gd name="T49" fmla="*/ 744538 h 502"/>
              <a:gd name="T50" fmla="*/ 584636 w 670"/>
              <a:gd name="T51" fmla="*/ 693738 h 502"/>
              <a:gd name="T52" fmla="*/ 571926 w 670"/>
              <a:gd name="T53" fmla="*/ 674688 h 502"/>
              <a:gd name="T54" fmla="*/ 576163 w 670"/>
              <a:gd name="T55" fmla="*/ 595313 h 502"/>
              <a:gd name="T56" fmla="*/ 515440 w 670"/>
              <a:gd name="T57" fmla="*/ 660400 h 502"/>
              <a:gd name="T58" fmla="*/ 422237 w 670"/>
              <a:gd name="T59" fmla="*/ 571500 h 502"/>
              <a:gd name="T60" fmla="*/ 242892 w 670"/>
              <a:gd name="T61" fmla="*/ 636588 h 502"/>
              <a:gd name="T62" fmla="*/ 104500 w 670"/>
              <a:gd name="T63" fmla="*/ 669925 h 502"/>
              <a:gd name="T64" fmla="*/ 55074 w 670"/>
              <a:gd name="T65" fmla="*/ 571500 h 5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0"/>
              <a:gd name="T100" fmla="*/ 0 h 502"/>
              <a:gd name="T101" fmla="*/ 670 w 670"/>
              <a:gd name="T102" fmla="*/ 502 h 5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0" h="502">
                <a:moveTo>
                  <a:pt x="0" y="266"/>
                </a:moveTo>
                <a:lnTo>
                  <a:pt x="9" y="268"/>
                </a:lnTo>
                <a:lnTo>
                  <a:pt x="3" y="251"/>
                </a:lnTo>
                <a:lnTo>
                  <a:pt x="15" y="259"/>
                </a:lnTo>
                <a:lnTo>
                  <a:pt x="0" y="233"/>
                </a:lnTo>
                <a:lnTo>
                  <a:pt x="9" y="189"/>
                </a:lnTo>
                <a:lnTo>
                  <a:pt x="12" y="198"/>
                </a:lnTo>
                <a:lnTo>
                  <a:pt x="56" y="162"/>
                </a:lnTo>
                <a:lnTo>
                  <a:pt x="124" y="147"/>
                </a:lnTo>
                <a:lnTo>
                  <a:pt x="148" y="121"/>
                </a:lnTo>
                <a:lnTo>
                  <a:pt x="148" y="104"/>
                </a:lnTo>
                <a:lnTo>
                  <a:pt x="158" y="95"/>
                </a:lnTo>
                <a:lnTo>
                  <a:pt x="167" y="112"/>
                </a:lnTo>
                <a:lnTo>
                  <a:pt x="168" y="91"/>
                </a:lnTo>
                <a:lnTo>
                  <a:pt x="186" y="95"/>
                </a:lnTo>
                <a:lnTo>
                  <a:pt x="186" y="76"/>
                </a:lnTo>
                <a:lnTo>
                  <a:pt x="210" y="53"/>
                </a:lnTo>
                <a:lnTo>
                  <a:pt x="237" y="55"/>
                </a:lnTo>
                <a:lnTo>
                  <a:pt x="243" y="83"/>
                </a:lnTo>
                <a:lnTo>
                  <a:pt x="252" y="65"/>
                </a:lnTo>
                <a:lnTo>
                  <a:pt x="273" y="70"/>
                </a:lnTo>
                <a:lnTo>
                  <a:pt x="267" y="59"/>
                </a:lnTo>
                <a:lnTo>
                  <a:pt x="281" y="30"/>
                </a:lnTo>
                <a:lnTo>
                  <a:pt x="320" y="21"/>
                </a:lnTo>
                <a:lnTo>
                  <a:pt x="311" y="6"/>
                </a:lnTo>
                <a:lnTo>
                  <a:pt x="386" y="24"/>
                </a:lnTo>
                <a:lnTo>
                  <a:pt x="371" y="68"/>
                </a:lnTo>
                <a:lnTo>
                  <a:pt x="447" y="115"/>
                </a:lnTo>
                <a:lnTo>
                  <a:pt x="462" y="97"/>
                </a:lnTo>
                <a:lnTo>
                  <a:pt x="471" y="21"/>
                </a:lnTo>
                <a:lnTo>
                  <a:pt x="491" y="0"/>
                </a:lnTo>
                <a:lnTo>
                  <a:pt x="505" y="55"/>
                </a:lnTo>
                <a:lnTo>
                  <a:pt x="533" y="68"/>
                </a:lnTo>
                <a:lnTo>
                  <a:pt x="550" y="138"/>
                </a:lnTo>
                <a:lnTo>
                  <a:pt x="589" y="159"/>
                </a:lnTo>
                <a:lnTo>
                  <a:pt x="604" y="198"/>
                </a:lnTo>
                <a:lnTo>
                  <a:pt x="621" y="195"/>
                </a:lnTo>
                <a:lnTo>
                  <a:pt x="624" y="218"/>
                </a:lnTo>
                <a:lnTo>
                  <a:pt x="654" y="244"/>
                </a:lnTo>
                <a:lnTo>
                  <a:pt x="669" y="297"/>
                </a:lnTo>
                <a:lnTo>
                  <a:pt x="663" y="351"/>
                </a:lnTo>
                <a:lnTo>
                  <a:pt x="630" y="398"/>
                </a:lnTo>
                <a:lnTo>
                  <a:pt x="610" y="469"/>
                </a:lnTo>
                <a:lnTo>
                  <a:pt x="574" y="480"/>
                </a:lnTo>
                <a:lnTo>
                  <a:pt x="548" y="492"/>
                </a:lnTo>
                <a:lnTo>
                  <a:pt x="550" y="501"/>
                </a:lnTo>
                <a:lnTo>
                  <a:pt x="524" y="475"/>
                </a:lnTo>
                <a:lnTo>
                  <a:pt x="501" y="495"/>
                </a:lnTo>
                <a:lnTo>
                  <a:pt x="468" y="486"/>
                </a:lnTo>
                <a:lnTo>
                  <a:pt x="444" y="469"/>
                </a:lnTo>
                <a:lnTo>
                  <a:pt x="432" y="427"/>
                </a:lnTo>
                <a:lnTo>
                  <a:pt x="414" y="437"/>
                </a:lnTo>
                <a:lnTo>
                  <a:pt x="411" y="407"/>
                </a:lnTo>
                <a:lnTo>
                  <a:pt x="405" y="425"/>
                </a:lnTo>
                <a:lnTo>
                  <a:pt x="390" y="425"/>
                </a:lnTo>
                <a:lnTo>
                  <a:pt x="408" y="375"/>
                </a:lnTo>
                <a:lnTo>
                  <a:pt x="376" y="422"/>
                </a:lnTo>
                <a:lnTo>
                  <a:pt x="365" y="416"/>
                </a:lnTo>
                <a:lnTo>
                  <a:pt x="346" y="377"/>
                </a:lnTo>
                <a:lnTo>
                  <a:pt x="299" y="360"/>
                </a:lnTo>
                <a:lnTo>
                  <a:pt x="207" y="372"/>
                </a:lnTo>
                <a:lnTo>
                  <a:pt x="172" y="401"/>
                </a:lnTo>
                <a:lnTo>
                  <a:pt x="113" y="401"/>
                </a:lnTo>
                <a:lnTo>
                  <a:pt x="74" y="422"/>
                </a:lnTo>
                <a:lnTo>
                  <a:pt x="30" y="407"/>
                </a:lnTo>
                <a:lnTo>
                  <a:pt x="39" y="360"/>
                </a:lnTo>
                <a:lnTo>
                  <a:pt x="0" y="26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09" name="Freeform 377"/>
          <p:cNvSpPr>
            <a:spLocks/>
          </p:cNvSpPr>
          <p:nvPr/>
        </p:nvSpPr>
        <p:spPr bwMode="auto">
          <a:xfrm>
            <a:off x="6916738" y="4538663"/>
            <a:ext cx="954087" cy="806450"/>
          </a:xfrm>
          <a:custGeom>
            <a:avLst/>
            <a:gdLst>
              <a:gd name="T0" fmla="*/ 12702 w 676"/>
              <a:gd name="T1" fmla="*/ 430213 h 508"/>
              <a:gd name="T2" fmla="*/ 21171 w 676"/>
              <a:gd name="T3" fmla="*/ 415925 h 508"/>
              <a:gd name="T4" fmla="*/ 12702 w 676"/>
              <a:gd name="T5" fmla="*/ 303213 h 508"/>
              <a:gd name="T6" fmla="*/ 80448 w 676"/>
              <a:gd name="T7" fmla="*/ 260350 h 508"/>
              <a:gd name="T8" fmla="*/ 210294 w 676"/>
              <a:gd name="T9" fmla="*/ 193675 h 508"/>
              <a:gd name="T10" fmla="*/ 224408 w 676"/>
              <a:gd name="T11" fmla="*/ 152400 h 508"/>
              <a:gd name="T12" fmla="*/ 239933 w 676"/>
              <a:gd name="T13" fmla="*/ 146050 h 508"/>
              <a:gd name="T14" fmla="*/ 265338 w 676"/>
              <a:gd name="T15" fmla="*/ 122238 h 508"/>
              <a:gd name="T16" fmla="*/ 337318 w 676"/>
              <a:gd name="T17" fmla="*/ 88900 h 508"/>
              <a:gd name="T18" fmla="*/ 358488 w 676"/>
              <a:gd name="T19" fmla="*/ 104775 h 508"/>
              <a:gd name="T20" fmla="*/ 379659 w 676"/>
              <a:gd name="T21" fmla="*/ 95250 h 508"/>
              <a:gd name="T22" fmla="*/ 455873 w 676"/>
              <a:gd name="T23" fmla="*/ 33338 h 508"/>
              <a:gd name="T24" fmla="*/ 549023 w 676"/>
              <a:gd name="T25" fmla="*/ 38100 h 508"/>
              <a:gd name="T26" fmla="*/ 636528 w 676"/>
              <a:gd name="T27" fmla="*/ 184150 h 508"/>
              <a:gd name="T28" fmla="*/ 670401 w 676"/>
              <a:gd name="T29" fmla="*/ 33338 h 508"/>
              <a:gd name="T30" fmla="*/ 719799 w 676"/>
              <a:gd name="T31" fmla="*/ 88900 h 508"/>
              <a:gd name="T32" fmla="*/ 783311 w 676"/>
              <a:gd name="T33" fmla="*/ 222250 h 508"/>
              <a:gd name="T34" fmla="*/ 859525 w 676"/>
              <a:gd name="T35" fmla="*/ 317500 h 508"/>
              <a:gd name="T36" fmla="*/ 889164 w 676"/>
              <a:gd name="T37" fmla="*/ 350838 h 508"/>
              <a:gd name="T38" fmla="*/ 952676 w 676"/>
              <a:gd name="T39" fmla="*/ 477838 h 508"/>
              <a:gd name="T40" fmla="*/ 897632 w 676"/>
              <a:gd name="T41" fmla="*/ 639763 h 508"/>
              <a:gd name="T42" fmla="*/ 817184 w 676"/>
              <a:gd name="T43" fmla="*/ 771525 h 508"/>
              <a:gd name="T44" fmla="*/ 783311 w 676"/>
              <a:gd name="T45" fmla="*/ 804863 h 508"/>
              <a:gd name="T46" fmla="*/ 712742 w 676"/>
              <a:gd name="T47" fmla="*/ 795338 h 508"/>
              <a:gd name="T48" fmla="*/ 632294 w 676"/>
              <a:gd name="T49" fmla="*/ 754063 h 508"/>
              <a:gd name="T50" fmla="*/ 589953 w 676"/>
              <a:gd name="T51" fmla="*/ 701675 h 508"/>
              <a:gd name="T52" fmla="*/ 577251 w 676"/>
              <a:gd name="T53" fmla="*/ 682625 h 508"/>
              <a:gd name="T54" fmla="*/ 581485 w 676"/>
              <a:gd name="T55" fmla="*/ 601663 h 508"/>
              <a:gd name="T56" fmla="*/ 519385 w 676"/>
              <a:gd name="T57" fmla="*/ 668338 h 508"/>
              <a:gd name="T58" fmla="*/ 426234 w 676"/>
              <a:gd name="T59" fmla="*/ 577850 h 508"/>
              <a:gd name="T60" fmla="*/ 245579 w 676"/>
              <a:gd name="T61" fmla="*/ 644525 h 508"/>
              <a:gd name="T62" fmla="*/ 105853 w 676"/>
              <a:gd name="T63" fmla="*/ 677863 h 508"/>
              <a:gd name="T64" fmla="*/ 55043 w 676"/>
              <a:gd name="T65" fmla="*/ 577850 h 5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6"/>
              <a:gd name="T100" fmla="*/ 0 h 508"/>
              <a:gd name="T101" fmla="*/ 676 w 676"/>
              <a:gd name="T102" fmla="*/ 508 h 5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6" h="508">
                <a:moveTo>
                  <a:pt x="0" y="269"/>
                </a:moveTo>
                <a:lnTo>
                  <a:pt x="9" y="271"/>
                </a:lnTo>
                <a:lnTo>
                  <a:pt x="3" y="254"/>
                </a:lnTo>
                <a:lnTo>
                  <a:pt x="15" y="262"/>
                </a:lnTo>
                <a:lnTo>
                  <a:pt x="0" y="236"/>
                </a:lnTo>
                <a:lnTo>
                  <a:pt x="9" y="191"/>
                </a:lnTo>
                <a:lnTo>
                  <a:pt x="12" y="200"/>
                </a:lnTo>
                <a:lnTo>
                  <a:pt x="57" y="164"/>
                </a:lnTo>
                <a:lnTo>
                  <a:pt x="125" y="149"/>
                </a:lnTo>
                <a:lnTo>
                  <a:pt x="149" y="122"/>
                </a:lnTo>
                <a:lnTo>
                  <a:pt x="149" y="105"/>
                </a:lnTo>
                <a:lnTo>
                  <a:pt x="159" y="96"/>
                </a:lnTo>
                <a:lnTo>
                  <a:pt x="168" y="113"/>
                </a:lnTo>
                <a:lnTo>
                  <a:pt x="170" y="92"/>
                </a:lnTo>
                <a:lnTo>
                  <a:pt x="188" y="96"/>
                </a:lnTo>
                <a:lnTo>
                  <a:pt x="188" y="77"/>
                </a:lnTo>
                <a:lnTo>
                  <a:pt x="212" y="54"/>
                </a:lnTo>
                <a:lnTo>
                  <a:pt x="239" y="56"/>
                </a:lnTo>
                <a:lnTo>
                  <a:pt x="245" y="84"/>
                </a:lnTo>
                <a:lnTo>
                  <a:pt x="254" y="66"/>
                </a:lnTo>
                <a:lnTo>
                  <a:pt x="275" y="71"/>
                </a:lnTo>
                <a:lnTo>
                  <a:pt x="269" y="60"/>
                </a:lnTo>
                <a:lnTo>
                  <a:pt x="284" y="30"/>
                </a:lnTo>
                <a:lnTo>
                  <a:pt x="323" y="21"/>
                </a:lnTo>
                <a:lnTo>
                  <a:pt x="314" y="6"/>
                </a:lnTo>
                <a:lnTo>
                  <a:pt x="389" y="24"/>
                </a:lnTo>
                <a:lnTo>
                  <a:pt x="374" y="69"/>
                </a:lnTo>
                <a:lnTo>
                  <a:pt x="451" y="116"/>
                </a:lnTo>
                <a:lnTo>
                  <a:pt x="466" y="98"/>
                </a:lnTo>
                <a:lnTo>
                  <a:pt x="475" y="21"/>
                </a:lnTo>
                <a:lnTo>
                  <a:pt x="495" y="0"/>
                </a:lnTo>
                <a:lnTo>
                  <a:pt x="510" y="56"/>
                </a:lnTo>
                <a:lnTo>
                  <a:pt x="538" y="69"/>
                </a:lnTo>
                <a:lnTo>
                  <a:pt x="555" y="140"/>
                </a:lnTo>
                <a:lnTo>
                  <a:pt x="594" y="161"/>
                </a:lnTo>
                <a:lnTo>
                  <a:pt x="609" y="200"/>
                </a:lnTo>
                <a:lnTo>
                  <a:pt x="627" y="197"/>
                </a:lnTo>
                <a:lnTo>
                  <a:pt x="630" y="221"/>
                </a:lnTo>
                <a:lnTo>
                  <a:pt x="660" y="247"/>
                </a:lnTo>
                <a:lnTo>
                  <a:pt x="675" y="301"/>
                </a:lnTo>
                <a:lnTo>
                  <a:pt x="669" y="355"/>
                </a:lnTo>
                <a:lnTo>
                  <a:pt x="636" y="403"/>
                </a:lnTo>
                <a:lnTo>
                  <a:pt x="615" y="475"/>
                </a:lnTo>
                <a:lnTo>
                  <a:pt x="579" y="486"/>
                </a:lnTo>
                <a:lnTo>
                  <a:pt x="553" y="498"/>
                </a:lnTo>
                <a:lnTo>
                  <a:pt x="555" y="507"/>
                </a:lnTo>
                <a:lnTo>
                  <a:pt x="529" y="481"/>
                </a:lnTo>
                <a:lnTo>
                  <a:pt x="505" y="501"/>
                </a:lnTo>
                <a:lnTo>
                  <a:pt x="472" y="492"/>
                </a:lnTo>
                <a:lnTo>
                  <a:pt x="448" y="475"/>
                </a:lnTo>
                <a:lnTo>
                  <a:pt x="436" y="432"/>
                </a:lnTo>
                <a:lnTo>
                  <a:pt x="418" y="442"/>
                </a:lnTo>
                <a:lnTo>
                  <a:pt x="415" y="412"/>
                </a:lnTo>
                <a:lnTo>
                  <a:pt x="409" y="430"/>
                </a:lnTo>
                <a:lnTo>
                  <a:pt x="394" y="430"/>
                </a:lnTo>
                <a:lnTo>
                  <a:pt x="412" y="379"/>
                </a:lnTo>
                <a:lnTo>
                  <a:pt x="379" y="427"/>
                </a:lnTo>
                <a:lnTo>
                  <a:pt x="368" y="421"/>
                </a:lnTo>
                <a:lnTo>
                  <a:pt x="349" y="382"/>
                </a:lnTo>
                <a:lnTo>
                  <a:pt x="302" y="364"/>
                </a:lnTo>
                <a:lnTo>
                  <a:pt x="209" y="376"/>
                </a:lnTo>
                <a:lnTo>
                  <a:pt x="174" y="406"/>
                </a:lnTo>
                <a:lnTo>
                  <a:pt x="114" y="406"/>
                </a:lnTo>
                <a:lnTo>
                  <a:pt x="75" y="427"/>
                </a:lnTo>
                <a:lnTo>
                  <a:pt x="30" y="412"/>
                </a:lnTo>
                <a:lnTo>
                  <a:pt x="39" y="364"/>
                </a:lnTo>
                <a:lnTo>
                  <a:pt x="0" y="26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10" name="Freeform 378"/>
          <p:cNvSpPr>
            <a:spLocks/>
          </p:cNvSpPr>
          <p:nvPr/>
        </p:nvSpPr>
        <p:spPr bwMode="auto">
          <a:xfrm>
            <a:off x="4464050" y="2838450"/>
            <a:ext cx="176213" cy="71438"/>
          </a:xfrm>
          <a:custGeom>
            <a:avLst/>
            <a:gdLst>
              <a:gd name="T0" fmla="*/ 0 w 124"/>
              <a:gd name="T1" fmla="*/ 36513 h 45"/>
              <a:gd name="T2" fmla="*/ 4263 w 124"/>
              <a:gd name="T3" fmla="*/ 41275 h 45"/>
              <a:gd name="T4" fmla="*/ 4263 w 124"/>
              <a:gd name="T5" fmla="*/ 52388 h 45"/>
              <a:gd name="T6" fmla="*/ 19895 w 124"/>
              <a:gd name="T7" fmla="*/ 57150 h 45"/>
              <a:gd name="T8" fmla="*/ 61106 w 124"/>
              <a:gd name="T9" fmla="*/ 52388 h 45"/>
              <a:gd name="T10" fmla="*/ 93791 w 124"/>
              <a:gd name="T11" fmla="*/ 69850 h 45"/>
              <a:gd name="T12" fmla="*/ 150634 w 124"/>
              <a:gd name="T13" fmla="*/ 57150 h 45"/>
              <a:gd name="T14" fmla="*/ 174792 w 124"/>
              <a:gd name="T15" fmla="*/ 20638 h 45"/>
              <a:gd name="T16" fmla="*/ 160581 w 124"/>
              <a:gd name="T17" fmla="*/ 0 h 45"/>
              <a:gd name="T18" fmla="*/ 98054 w 124"/>
              <a:gd name="T19" fmla="*/ 3175 h 45"/>
              <a:gd name="T20" fmla="*/ 76738 w 124"/>
              <a:gd name="T21" fmla="*/ 36513 h 45"/>
              <a:gd name="T22" fmla="*/ 0 w 124"/>
              <a:gd name="T23" fmla="*/ 36513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5"/>
              <a:gd name="T38" fmla="*/ 124 w 124"/>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5">
                <a:moveTo>
                  <a:pt x="0" y="23"/>
                </a:moveTo>
                <a:lnTo>
                  <a:pt x="3" y="26"/>
                </a:lnTo>
                <a:lnTo>
                  <a:pt x="3" y="33"/>
                </a:lnTo>
                <a:lnTo>
                  <a:pt x="14" y="36"/>
                </a:lnTo>
                <a:lnTo>
                  <a:pt x="43" y="33"/>
                </a:lnTo>
                <a:lnTo>
                  <a:pt x="66" y="44"/>
                </a:lnTo>
                <a:lnTo>
                  <a:pt x="106" y="36"/>
                </a:lnTo>
                <a:lnTo>
                  <a:pt x="123" y="13"/>
                </a:lnTo>
                <a:lnTo>
                  <a:pt x="113" y="0"/>
                </a:lnTo>
                <a:lnTo>
                  <a:pt x="69" y="2"/>
                </a:lnTo>
                <a:lnTo>
                  <a:pt x="54" y="23"/>
                </a:lnTo>
                <a:lnTo>
                  <a:pt x="0" y="23"/>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11" name="Freeform 379"/>
          <p:cNvSpPr>
            <a:spLocks/>
          </p:cNvSpPr>
          <p:nvPr/>
        </p:nvSpPr>
        <p:spPr bwMode="auto">
          <a:xfrm>
            <a:off x="4464050" y="2838450"/>
            <a:ext cx="184150" cy="80963"/>
          </a:xfrm>
          <a:custGeom>
            <a:avLst/>
            <a:gdLst>
              <a:gd name="T0" fmla="*/ 0 w 130"/>
              <a:gd name="T1" fmla="*/ 41275 h 51"/>
              <a:gd name="T2" fmla="*/ 4250 w 130"/>
              <a:gd name="T3" fmla="*/ 46038 h 51"/>
              <a:gd name="T4" fmla="*/ 4250 w 130"/>
              <a:gd name="T5" fmla="*/ 60325 h 51"/>
              <a:gd name="T6" fmla="*/ 21248 w 130"/>
              <a:gd name="T7" fmla="*/ 65088 h 51"/>
              <a:gd name="T8" fmla="*/ 63744 w 130"/>
              <a:gd name="T9" fmla="*/ 60325 h 51"/>
              <a:gd name="T10" fmla="*/ 97741 w 130"/>
              <a:gd name="T11" fmla="*/ 79375 h 51"/>
              <a:gd name="T12" fmla="*/ 157236 w 130"/>
              <a:gd name="T13" fmla="*/ 65088 h 51"/>
              <a:gd name="T14" fmla="*/ 182733 w 130"/>
              <a:gd name="T15" fmla="*/ 23813 h 51"/>
              <a:gd name="T16" fmla="*/ 168568 w 130"/>
              <a:gd name="T17" fmla="*/ 0 h 51"/>
              <a:gd name="T18" fmla="*/ 101991 w 130"/>
              <a:gd name="T19" fmla="*/ 3175 h 51"/>
              <a:gd name="T20" fmla="*/ 80743 w 130"/>
              <a:gd name="T21" fmla="*/ 41275 h 51"/>
              <a:gd name="T22" fmla="*/ 0 w 130"/>
              <a:gd name="T23" fmla="*/ 41275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51"/>
              <a:gd name="T38" fmla="*/ 130 w 130"/>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51">
                <a:moveTo>
                  <a:pt x="0" y="26"/>
                </a:moveTo>
                <a:lnTo>
                  <a:pt x="3" y="29"/>
                </a:lnTo>
                <a:lnTo>
                  <a:pt x="3" y="38"/>
                </a:lnTo>
                <a:lnTo>
                  <a:pt x="15" y="41"/>
                </a:lnTo>
                <a:lnTo>
                  <a:pt x="45" y="38"/>
                </a:lnTo>
                <a:lnTo>
                  <a:pt x="69" y="50"/>
                </a:lnTo>
                <a:lnTo>
                  <a:pt x="111" y="41"/>
                </a:lnTo>
                <a:lnTo>
                  <a:pt x="129" y="15"/>
                </a:lnTo>
                <a:lnTo>
                  <a:pt x="119" y="0"/>
                </a:lnTo>
                <a:lnTo>
                  <a:pt x="72" y="2"/>
                </a:lnTo>
                <a:lnTo>
                  <a:pt x="57" y="26"/>
                </a:lnTo>
                <a:lnTo>
                  <a:pt x="0" y="2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12" name="Freeform 380"/>
          <p:cNvSpPr>
            <a:spLocks/>
          </p:cNvSpPr>
          <p:nvPr/>
        </p:nvSpPr>
        <p:spPr bwMode="auto">
          <a:xfrm>
            <a:off x="4308475" y="2743200"/>
            <a:ext cx="68263" cy="57150"/>
          </a:xfrm>
          <a:custGeom>
            <a:avLst/>
            <a:gdLst>
              <a:gd name="T0" fmla="*/ 0 w 49"/>
              <a:gd name="T1" fmla="*/ 14288 h 36"/>
              <a:gd name="T2" fmla="*/ 12538 w 49"/>
              <a:gd name="T3" fmla="*/ 3175 h 36"/>
              <a:gd name="T4" fmla="*/ 44580 w 49"/>
              <a:gd name="T5" fmla="*/ 0 h 36"/>
              <a:gd name="T6" fmla="*/ 62691 w 49"/>
              <a:gd name="T7" fmla="*/ 23812 h 36"/>
              <a:gd name="T8" fmla="*/ 66870 w 49"/>
              <a:gd name="T9" fmla="*/ 41275 h 36"/>
              <a:gd name="T10" fmla="*/ 61297 w 49"/>
              <a:gd name="T11" fmla="*/ 55563 h 36"/>
              <a:gd name="T12" fmla="*/ 0 w 49"/>
              <a:gd name="T13" fmla="*/ 14288 h 36"/>
              <a:gd name="T14" fmla="*/ 0 60000 65536"/>
              <a:gd name="T15" fmla="*/ 0 60000 65536"/>
              <a:gd name="T16" fmla="*/ 0 60000 65536"/>
              <a:gd name="T17" fmla="*/ 0 60000 65536"/>
              <a:gd name="T18" fmla="*/ 0 60000 65536"/>
              <a:gd name="T19" fmla="*/ 0 60000 65536"/>
              <a:gd name="T20" fmla="*/ 0 60000 65536"/>
              <a:gd name="T21" fmla="*/ 0 w 49"/>
              <a:gd name="T22" fmla="*/ 0 h 36"/>
              <a:gd name="T23" fmla="*/ 49 w 4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6">
                <a:moveTo>
                  <a:pt x="0" y="9"/>
                </a:moveTo>
                <a:lnTo>
                  <a:pt x="9" y="2"/>
                </a:lnTo>
                <a:lnTo>
                  <a:pt x="32" y="0"/>
                </a:lnTo>
                <a:lnTo>
                  <a:pt x="45" y="15"/>
                </a:lnTo>
                <a:lnTo>
                  <a:pt x="48" y="26"/>
                </a:lnTo>
                <a:lnTo>
                  <a:pt x="44" y="35"/>
                </a:lnTo>
                <a:lnTo>
                  <a:pt x="0" y="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13" name="Freeform 381"/>
          <p:cNvSpPr>
            <a:spLocks/>
          </p:cNvSpPr>
          <p:nvPr/>
        </p:nvSpPr>
        <p:spPr bwMode="auto">
          <a:xfrm>
            <a:off x="4308475" y="2743200"/>
            <a:ext cx="77788" cy="66675"/>
          </a:xfrm>
          <a:custGeom>
            <a:avLst/>
            <a:gdLst>
              <a:gd name="T0" fmla="*/ 0 w 55"/>
              <a:gd name="T1" fmla="*/ 17462 h 42"/>
              <a:gd name="T2" fmla="*/ 14143 w 55"/>
              <a:gd name="T3" fmla="*/ 3175 h 42"/>
              <a:gd name="T4" fmla="*/ 50916 w 55"/>
              <a:gd name="T5" fmla="*/ 0 h 42"/>
              <a:gd name="T6" fmla="*/ 72131 w 55"/>
              <a:gd name="T7" fmla="*/ 26988 h 42"/>
              <a:gd name="T8" fmla="*/ 76374 w 55"/>
              <a:gd name="T9" fmla="*/ 47625 h 42"/>
              <a:gd name="T10" fmla="*/ 69302 w 55"/>
              <a:gd name="T11" fmla="*/ 65088 h 42"/>
              <a:gd name="T12" fmla="*/ 0 w 55"/>
              <a:gd name="T13" fmla="*/ 17462 h 42"/>
              <a:gd name="T14" fmla="*/ 0 60000 65536"/>
              <a:gd name="T15" fmla="*/ 0 60000 65536"/>
              <a:gd name="T16" fmla="*/ 0 60000 65536"/>
              <a:gd name="T17" fmla="*/ 0 60000 65536"/>
              <a:gd name="T18" fmla="*/ 0 60000 65536"/>
              <a:gd name="T19" fmla="*/ 0 60000 65536"/>
              <a:gd name="T20" fmla="*/ 0 60000 65536"/>
              <a:gd name="T21" fmla="*/ 0 w 55"/>
              <a:gd name="T22" fmla="*/ 0 h 42"/>
              <a:gd name="T23" fmla="*/ 55 w 5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2">
                <a:moveTo>
                  <a:pt x="0" y="11"/>
                </a:moveTo>
                <a:lnTo>
                  <a:pt x="10" y="2"/>
                </a:lnTo>
                <a:lnTo>
                  <a:pt x="36" y="0"/>
                </a:lnTo>
                <a:lnTo>
                  <a:pt x="51" y="17"/>
                </a:lnTo>
                <a:lnTo>
                  <a:pt x="54" y="30"/>
                </a:lnTo>
                <a:lnTo>
                  <a:pt x="49" y="41"/>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14" name="Freeform 382"/>
          <p:cNvSpPr>
            <a:spLocks/>
          </p:cNvSpPr>
          <p:nvPr/>
        </p:nvSpPr>
        <p:spPr bwMode="auto">
          <a:xfrm>
            <a:off x="4772025" y="2994025"/>
            <a:ext cx="141288" cy="82550"/>
          </a:xfrm>
          <a:custGeom>
            <a:avLst/>
            <a:gdLst>
              <a:gd name="T0" fmla="*/ 0 w 100"/>
              <a:gd name="T1" fmla="*/ 53975 h 52"/>
              <a:gd name="T2" fmla="*/ 8477 w 100"/>
              <a:gd name="T3" fmla="*/ 0 h 52"/>
              <a:gd name="T4" fmla="*/ 139875 w 100"/>
              <a:gd name="T5" fmla="*/ 7938 h 52"/>
              <a:gd name="T6" fmla="*/ 111618 w 100"/>
              <a:gd name="T7" fmla="*/ 47625 h 52"/>
              <a:gd name="T8" fmla="*/ 124333 w 100"/>
              <a:gd name="T9" fmla="*/ 61913 h 52"/>
              <a:gd name="T10" fmla="*/ 87599 w 100"/>
              <a:gd name="T11" fmla="*/ 68263 h 52"/>
              <a:gd name="T12" fmla="*/ 67818 w 100"/>
              <a:gd name="T13" fmla="*/ 80963 h 52"/>
              <a:gd name="T14" fmla="*/ 11303 w 100"/>
              <a:gd name="T15" fmla="*/ 74613 h 52"/>
              <a:gd name="T16" fmla="*/ 0 w 100"/>
              <a:gd name="T17" fmla="*/ 53975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52"/>
              <a:gd name="T29" fmla="*/ 100 w 100"/>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52">
                <a:moveTo>
                  <a:pt x="0" y="34"/>
                </a:moveTo>
                <a:lnTo>
                  <a:pt x="6" y="0"/>
                </a:lnTo>
                <a:lnTo>
                  <a:pt x="99" y="5"/>
                </a:lnTo>
                <a:lnTo>
                  <a:pt x="79" y="30"/>
                </a:lnTo>
                <a:lnTo>
                  <a:pt x="88" y="39"/>
                </a:lnTo>
                <a:lnTo>
                  <a:pt x="62" y="43"/>
                </a:lnTo>
                <a:lnTo>
                  <a:pt x="48" y="51"/>
                </a:lnTo>
                <a:lnTo>
                  <a:pt x="8" y="47"/>
                </a:lnTo>
                <a:lnTo>
                  <a:pt x="0" y="34"/>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15" name="Freeform 383"/>
          <p:cNvSpPr>
            <a:spLocks/>
          </p:cNvSpPr>
          <p:nvPr/>
        </p:nvSpPr>
        <p:spPr bwMode="auto">
          <a:xfrm>
            <a:off x="4772025" y="2994025"/>
            <a:ext cx="149225" cy="92075"/>
          </a:xfrm>
          <a:custGeom>
            <a:avLst/>
            <a:gdLst>
              <a:gd name="T0" fmla="*/ 0 w 106"/>
              <a:gd name="T1" fmla="*/ 60325 h 58"/>
              <a:gd name="T2" fmla="*/ 8447 w 106"/>
              <a:gd name="T3" fmla="*/ 0 h 58"/>
              <a:gd name="T4" fmla="*/ 147817 w 106"/>
              <a:gd name="T5" fmla="*/ 9525 h 58"/>
              <a:gd name="T6" fmla="*/ 118254 w 106"/>
              <a:gd name="T7" fmla="*/ 52388 h 58"/>
              <a:gd name="T8" fmla="*/ 130924 w 106"/>
              <a:gd name="T9" fmla="*/ 69850 h 58"/>
              <a:gd name="T10" fmla="*/ 92914 w 106"/>
              <a:gd name="T11" fmla="*/ 76200 h 58"/>
              <a:gd name="T12" fmla="*/ 71797 w 106"/>
              <a:gd name="T13" fmla="*/ 90488 h 58"/>
              <a:gd name="T14" fmla="*/ 12670 w 106"/>
              <a:gd name="T15" fmla="*/ 84138 h 58"/>
              <a:gd name="T16" fmla="*/ 0 w 106"/>
              <a:gd name="T17" fmla="*/ 6032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58"/>
              <a:gd name="T29" fmla="*/ 106 w 106"/>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58">
                <a:moveTo>
                  <a:pt x="0" y="38"/>
                </a:moveTo>
                <a:lnTo>
                  <a:pt x="6" y="0"/>
                </a:lnTo>
                <a:lnTo>
                  <a:pt x="105" y="6"/>
                </a:lnTo>
                <a:lnTo>
                  <a:pt x="84" y="33"/>
                </a:lnTo>
                <a:lnTo>
                  <a:pt x="93" y="44"/>
                </a:lnTo>
                <a:lnTo>
                  <a:pt x="66" y="48"/>
                </a:lnTo>
                <a:lnTo>
                  <a:pt x="51" y="57"/>
                </a:lnTo>
                <a:lnTo>
                  <a:pt x="9" y="53"/>
                </a:lnTo>
                <a:lnTo>
                  <a:pt x="0" y="3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16" name="Freeform 384"/>
          <p:cNvSpPr>
            <a:spLocks/>
          </p:cNvSpPr>
          <p:nvPr/>
        </p:nvSpPr>
        <p:spPr bwMode="auto">
          <a:xfrm>
            <a:off x="6424613" y="3481388"/>
            <a:ext cx="198437" cy="490537"/>
          </a:xfrm>
          <a:custGeom>
            <a:avLst/>
            <a:gdLst>
              <a:gd name="T0" fmla="*/ 0 w 141"/>
              <a:gd name="T1" fmla="*/ 201612 h 309"/>
              <a:gd name="T2" fmla="*/ 4222 w 141"/>
              <a:gd name="T3" fmla="*/ 173037 h 309"/>
              <a:gd name="T4" fmla="*/ 64738 w 141"/>
              <a:gd name="T5" fmla="*/ 41275 h 309"/>
              <a:gd name="T6" fmla="*/ 99922 w 141"/>
              <a:gd name="T7" fmla="*/ 23812 h 309"/>
              <a:gd name="T8" fmla="*/ 115403 w 141"/>
              <a:gd name="T9" fmla="*/ 0 h 309"/>
              <a:gd name="T10" fmla="*/ 140735 w 141"/>
              <a:gd name="T11" fmla="*/ 14287 h 309"/>
              <a:gd name="T12" fmla="*/ 140735 w 141"/>
              <a:gd name="T13" fmla="*/ 38100 h 309"/>
              <a:gd name="T14" fmla="*/ 119625 w 141"/>
              <a:gd name="T15" fmla="*/ 117475 h 309"/>
              <a:gd name="T16" fmla="*/ 146365 w 141"/>
              <a:gd name="T17" fmla="*/ 112712 h 309"/>
              <a:gd name="T18" fmla="*/ 156216 w 141"/>
              <a:gd name="T19" fmla="*/ 163512 h 309"/>
              <a:gd name="T20" fmla="*/ 197030 w 141"/>
              <a:gd name="T21" fmla="*/ 177800 h 309"/>
              <a:gd name="T22" fmla="*/ 177327 w 141"/>
              <a:gd name="T23" fmla="*/ 204787 h 309"/>
              <a:gd name="T24" fmla="*/ 128069 w 141"/>
              <a:gd name="T25" fmla="*/ 233362 h 309"/>
              <a:gd name="T26" fmla="*/ 119625 w 141"/>
              <a:gd name="T27" fmla="*/ 269875 h 309"/>
              <a:gd name="T28" fmla="*/ 146365 w 141"/>
              <a:gd name="T29" fmla="*/ 325437 h 309"/>
              <a:gd name="T30" fmla="*/ 132291 w 141"/>
              <a:gd name="T31" fmla="*/ 363537 h 309"/>
              <a:gd name="T32" fmla="*/ 160438 w 141"/>
              <a:gd name="T33" fmla="*/ 442912 h 309"/>
              <a:gd name="T34" fmla="*/ 140735 w 141"/>
              <a:gd name="T35" fmla="*/ 488950 h 309"/>
              <a:gd name="T36" fmla="*/ 119625 w 141"/>
              <a:gd name="T37" fmla="*/ 315912 h 309"/>
              <a:gd name="T38" fmla="*/ 97107 w 141"/>
              <a:gd name="T39" fmla="*/ 292100 h 309"/>
              <a:gd name="T40" fmla="*/ 67553 w 141"/>
              <a:gd name="T41" fmla="*/ 339725 h 309"/>
              <a:gd name="T42" fmla="*/ 39406 w 141"/>
              <a:gd name="T43" fmla="*/ 325437 h 309"/>
              <a:gd name="T44" fmla="*/ 47850 w 141"/>
              <a:gd name="T45" fmla="*/ 269875 h 309"/>
              <a:gd name="T46" fmla="*/ 0 w 141"/>
              <a:gd name="T47" fmla="*/ 201612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309"/>
              <a:gd name="T74" fmla="*/ 141 w 141"/>
              <a:gd name="T75" fmla="*/ 309 h 3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309">
                <a:moveTo>
                  <a:pt x="0" y="127"/>
                </a:moveTo>
                <a:lnTo>
                  <a:pt x="3" y="109"/>
                </a:lnTo>
                <a:lnTo>
                  <a:pt x="46" y="26"/>
                </a:lnTo>
                <a:lnTo>
                  <a:pt x="71" y="15"/>
                </a:lnTo>
                <a:lnTo>
                  <a:pt x="82" y="0"/>
                </a:lnTo>
                <a:lnTo>
                  <a:pt x="100" y="9"/>
                </a:lnTo>
                <a:lnTo>
                  <a:pt x="100" y="24"/>
                </a:lnTo>
                <a:lnTo>
                  <a:pt x="85" y="74"/>
                </a:lnTo>
                <a:lnTo>
                  <a:pt x="104" y="71"/>
                </a:lnTo>
                <a:lnTo>
                  <a:pt x="111" y="103"/>
                </a:lnTo>
                <a:lnTo>
                  <a:pt x="140" y="112"/>
                </a:lnTo>
                <a:lnTo>
                  <a:pt x="126" y="129"/>
                </a:lnTo>
                <a:lnTo>
                  <a:pt x="91" y="147"/>
                </a:lnTo>
                <a:lnTo>
                  <a:pt x="85" y="170"/>
                </a:lnTo>
                <a:lnTo>
                  <a:pt x="104" y="205"/>
                </a:lnTo>
                <a:lnTo>
                  <a:pt x="94" y="229"/>
                </a:lnTo>
                <a:lnTo>
                  <a:pt x="114" y="279"/>
                </a:lnTo>
                <a:lnTo>
                  <a:pt x="100" y="308"/>
                </a:lnTo>
                <a:lnTo>
                  <a:pt x="85" y="199"/>
                </a:lnTo>
                <a:lnTo>
                  <a:pt x="69" y="184"/>
                </a:lnTo>
                <a:lnTo>
                  <a:pt x="48" y="214"/>
                </a:lnTo>
                <a:lnTo>
                  <a:pt x="28" y="205"/>
                </a:lnTo>
                <a:lnTo>
                  <a:pt x="34" y="170"/>
                </a:lnTo>
                <a:lnTo>
                  <a:pt x="0" y="127"/>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17" name="Freeform 385"/>
          <p:cNvSpPr>
            <a:spLocks/>
          </p:cNvSpPr>
          <p:nvPr/>
        </p:nvSpPr>
        <p:spPr bwMode="auto">
          <a:xfrm>
            <a:off x="6424613" y="3481388"/>
            <a:ext cx="207962" cy="500062"/>
          </a:xfrm>
          <a:custGeom>
            <a:avLst/>
            <a:gdLst>
              <a:gd name="T0" fmla="*/ 0 w 147"/>
              <a:gd name="T1" fmla="*/ 204787 h 315"/>
              <a:gd name="T2" fmla="*/ 4244 w 147"/>
              <a:gd name="T3" fmla="*/ 176212 h 315"/>
              <a:gd name="T4" fmla="*/ 67906 w 147"/>
              <a:gd name="T5" fmla="*/ 42862 h 315"/>
              <a:gd name="T6" fmla="*/ 104688 w 147"/>
              <a:gd name="T7" fmla="*/ 23812 h 315"/>
              <a:gd name="T8" fmla="*/ 121665 w 147"/>
              <a:gd name="T9" fmla="*/ 0 h 315"/>
              <a:gd name="T10" fmla="*/ 147130 w 147"/>
              <a:gd name="T11" fmla="*/ 14287 h 315"/>
              <a:gd name="T12" fmla="*/ 147130 w 147"/>
              <a:gd name="T13" fmla="*/ 38100 h 315"/>
              <a:gd name="T14" fmla="*/ 125909 w 147"/>
              <a:gd name="T15" fmla="*/ 119062 h 315"/>
              <a:gd name="T16" fmla="*/ 152788 w 147"/>
              <a:gd name="T17" fmla="*/ 114300 h 315"/>
              <a:gd name="T18" fmla="*/ 164106 w 147"/>
              <a:gd name="T19" fmla="*/ 166687 h 315"/>
              <a:gd name="T20" fmla="*/ 206547 w 147"/>
              <a:gd name="T21" fmla="*/ 180975 h 315"/>
              <a:gd name="T22" fmla="*/ 185327 w 147"/>
              <a:gd name="T23" fmla="*/ 209550 h 315"/>
              <a:gd name="T24" fmla="*/ 134397 w 147"/>
              <a:gd name="T25" fmla="*/ 238125 h 315"/>
              <a:gd name="T26" fmla="*/ 125909 w 147"/>
              <a:gd name="T27" fmla="*/ 274637 h 315"/>
              <a:gd name="T28" fmla="*/ 152788 w 147"/>
              <a:gd name="T29" fmla="*/ 331787 h 315"/>
              <a:gd name="T30" fmla="*/ 138641 w 147"/>
              <a:gd name="T31" fmla="*/ 369887 h 315"/>
              <a:gd name="T32" fmla="*/ 168350 w 147"/>
              <a:gd name="T33" fmla="*/ 450850 h 315"/>
              <a:gd name="T34" fmla="*/ 147130 w 147"/>
              <a:gd name="T35" fmla="*/ 498475 h 315"/>
              <a:gd name="T36" fmla="*/ 125909 w 147"/>
              <a:gd name="T37" fmla="*/ 322262 h 315"/>
              <a:gd name="T38" fmla="*/ 101859 w 147"/>
              <a:gd name="T39" fmla="*/ 298450 h 315"/>
              <a:gd name="T40" fmla="*/ 70735 w 147"/>
              <a:gd name="T41" fmla="*/ 346075 h 315"/>
              <a:gd name="T42" fmla="*/ 41027 w 147"/>
              <a:gd name="T43" fmla="*/ 331787 h 315"/>
              <a:gd name="T44" fmla="*/ 49515 w 147"/>
              <a:gd name="T45" fmla="*/ 274637 h 315"/>
              <a:gd name="T46" fmla="*/ 0 w 147"/>
              <a:gd name="T47" fmla="*/ 204787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7"/>
              <a:gd name="T73" fmla="*/ 0 h 315"/>
              <a:gd name="T74" fmla="*/ 147 w 147"/>
              <a:gd name="T75" fmla="*/ 315 h 3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7" h="315">
                <a:moveTo>
                  <a:pt x="0" y="129"/>
                </a:moveTo>
                <a:lnTo>
                  <a:pt x="3" y="111"/>
                </a:lnTo>
                <a:lnTo>
                  <a:pt x="48" y="27"/>
                </a:lnTo>
                <a:lnTo>
                  <a:pt x="74" y="15"/>
                </a:lnTo>
                <a:lnTo>
                  <a:pt x="86" y="0"/>
                </a:lnTo>
                <a:lnTo>
                  <a:pt x="104" y="9"/>
                </a:lnTo>
                <a:lnTo>
                  <a:pt x="104" y="24"/>
                </a:lnTo>
                <a:lnTo>
                  <a:pt x="89" y="75"/>
                </a:lnTo>
                <a:lnTo>
                  <a:pt x="108" y="72"/>
                </a:lnTo>
                <a:lnTo>
                  <a:pt x="116" y="105"/>
                </a:lnTo>
                <a:lnTo>
                  <a:pt x="146" y="114"/>
                </a:lnTo>
                <a:lnTo>
                  <a:pt x="131" y="132"/>
                </a:lnTo>
                <a:lnTo>
                  <a:pt x="95" y="150"/>
                </a:lnTo>
                <a:lnTo>
                  <a:pt x="89" y="173"/>
                </a:lnTo>
                <a:lnTo>
                  <a:pt x="108" y="209"/>
                </a:lnTo>
                <a:lnTo>
                  <a:pt x="98" y="233"/>
                </a:lnTo>
                <a:lnTo>
                  <a:pt x="119" y="284"/>
                </a:lnTo>
                <a:lnTo>
                  <a:pt x="104" y="314"/>
                </a:lnTo>
                <a:lnTo>
                  <a:pt x="89" y="203"/>
                </a:lnTo>
                <a:lnTo>
                  <a:pt x="72" y="188"/>
                </a:lnTo>
                <a:lnTo>
                  <a:pt x="50" y="218"/>
                </a:lnTo>
                <a:lnTo>
                  <a:pt x="29" y="209"/>
                </a:lnTo>
                <a:lnTo>
                  <a:pt x="35" y="173"/>
                </a:lnTo>
                <a:lnTo>
                  <a:pt x="0" y="1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18" name="Freeform 386"/>
          <p:cNvSpPr>
            <a:spLocks/>
          </p:cNvSpPr>
          <p:nvPr/>
        </p:nvSpPr>
        <p:spPr bwMode="auto">
          <a:xfrm>
            <a:off x="4587875" y="3951288"/>
            <a:ext cx="295275" cy="209550"/>
          </a:xfrm>
          <a:custGeom>
            <a:avLst/>
            <a:gdLst>
              <a:gd name="T0" fmla="*/ 0 w 210"/>
              <a:gd name="T1" fmla="*/ 161925 h 132"/>
              <a:gd name="T2" fmla="*/ 16873 w 210"/>
              <a:gd name="T3" fmla="*/ 93662 h 132"/>
              <a:gd name="T4" fmla="*/ 89989 w 210"/>
              <a:gd name="T5" fmla="*/ 82550 h 132"/>
              <a:gd name="T6" fmla="*/ 97019 w 210"/>
              <a:gd name="T7" fmla="*/ 53975 h 132"/>
              <a:gd name="T8" fmla="*/ 133577 w 210"/>
              <a:gd name="T9" fmla="*/ 49212 h 132"/>
              <a:gd name="T10" fmla="*/ 187008 w 210"/>
              <a:gd name="T11" fmla="*/ 0 h 132"/>
              <a:gd name="T12" fmla="*/ 203880 w 210"/>
              <a:gd name="T13" fmla="*/ 53975 h 132"/>
              <a:gd name="T14" fmla="*/ 244656 w 210"/>
              <a:gd name="T15" fmla="*/ 82550 h 132"/>
              <a:gd name="T16" fmla="*/ 293869 w 210"/>
              <a:gd name="T17" fmla="*/ 153987 h 132"/>
              <a:gd name="T18" fmla="*/ 158886 w 210"/>
              <a:gd name="T19" fmla="*/ 171450 h 132"/>
              <a:gd name="T20" fmla="*/ 111080 w 210"/>
              <a:gd name="T21" fmla="*/ 153987 h 132"/>
              <a:gd name="T22" fmla="*/ 89989 w 210"/>
              <a:gd name="T23" fmla="*/ 190500 h 132"/>
              <a:gd name="T24" fmla="*/ 57649 w 210"/>
              <a:gd name="T25" fmla="*/ 190500 h 132"/>
              <a:gd name="T26" fmla="*/ 32340 w 210"/>
              <a:gd name="T27" fmla="*/ 207963 h 132"/>
              <a:gd name="T28" fmla="*/ 0 w 210"/>
              <a:gd name="T29" fmla="*/ 161925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32"/>
              <a:gd name="T47" fmla="*/ 210 w 210"/>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32">
                <a:moveTo>
                  <a:pt x="0" y="102"/>
                </a:moveTo>
                <a:lnTo>
                  <a:pt x="12" y="59"/>
                </a:lnTo>
                <a:lnTo>
                  <a:pt x="64" y="52"/>
                </a:lnTo>
                <a:lnTo>
                  <a:pt x="69" y="34"/>
                </a:lnTo>
                <a:lnTo>
                  <a:pt x="95" y="31"/>
                </a:lnTo>
                <a:lnTo>
                  <a:pt x="133" y="0"/>
                </a:lnTo>
                <a:lnTo>
                  <a:pt x="145" y="34"/>
                </a:lnTo>
                <a:lnTo>
                  <a:pt x="174" y="52"/>
                </a:lnTo>
                <a:lnTo>
                  <a:pt x="209" y="97"/>
                </a:lnTo>
                <a:lnTo>
                  <a:pt x="113" y="108"/>
                </a:lnTo>
                <a:lnTo>
                  <a:pt x="79" y="97"/>
                </a:lnTo>
                <a:lnTo>
                  <a:pt x="64" y="120"/>
                </a:lnTo>
                <a:lnTo>
                  <a:pt x="41" y="120"/>
                </a:lnTo>
                <a:lnTo>
                  <a:pt x="23" y="131"/>
                </a:lnTo>
                <a:lnTo>
                  <a:pt x="0" y="10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5619" name="Freeform 387"/>
          <p:cNvSpPr>
            <a:spLocks/>
          </p:cNvSpPr>
          <p:nvPr/>
        </p:nvSpPr>
        <p:spPr bwMode="auto">
          <a:xfrm>
            <a:off x="4587875" y="3951288"/>
            <a:ext cx="304800" cy="219075"/>
          </a:xfrm>
          <a:custGeom>
            <a:avLst/>
            <a:gdLst>
              <a:gd name="T0" fmla="*/ 0 w 216"/>
              <a:gd name="T1" fmla="*/ 169862 h 138"/>
              <a:gd name="T2" fmla="*/ 16933 w 216"/>
              <a:gd name="T3" fmla="*/ 98425 h 138"/>
              <a:gd name="T4" fmla="*/ 93133 w 216"/>
              <a:gd name="T5" fmla="*/ 85725 h 138"/>
              <a:gd name="T6" fmla="*/ 100189 w 216"/>
              <a:gd name="T7" fmla="*/ 57150 h 138"/>
              <a:gd name="T8" fmla="*/ 138289 w 216"/>
              <a:gd name="T9" fmla="*/ 50800 h 138"/>
              <a:gd name="T10" fmla="*/ 193322 w 216"/>
              <a:gd name="T11" fmla="*/ 0 h 138"/>
              <a:gd name="T12" fmla="*/ 210256 w 216"/>
              <a:gd name="T13" fmla="*/ 57150 h 138"/>
              <a:gd name="T14" fmla="*/ 252589 w 216"/>
              <a:gd name="T15" fmla="*/ 85725 h 138"/>
              <a:gd name="T16" fmla="*/ 303389 w 216"/>
              <a:gd name="T17" fmla="*/ 160337 h 138"/>
              <a:gd name="T18" fmla="*/ 163689 w 216"/>
              <a:gd name="T19" fmla="*/ 179387 h 138"/>
              <a:gd name="T20" fmla="*/ 114300 w 216"/>
              <a:gd name="T21" fmla="*/ 160337 h 138"/>
              <a:gd name="T22" fmla="*/ 93133 w 216"/>
              <a:gd name="T23" fmla="*/ 198437 h 138"/>
              <a:gd name="T24" fmla="*/ 59267 w 216"/>
              <a:gd name="T25" fmla="*/ 198437 h 138"/>
              <a:gd name="T26" fmla="*/ 33867 w 216"/>
              <a:gd name="T27" fmla="*/ 217488 h 138"/>
              <a:gd name="T28" fmla="*/ 0 w 216"/>
              <a:gd name="T29" fmla="*/ 169862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
              <a:gd name="T46" fmla="*/ 0 h 138"/>
              <a:gd name="T47" fmla="*/ 216 w 216"/>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 h="138">
                <a:moveTo>
                  <a:pt x="0" y="107"/>
                </a:moveTo>
                <a:lnTo>
                  <a:pt x="12" y="62"/>
                </a:lnTo>
                <a:lnTo>
                  <a:pt x="66" y="54"/>
                </a:lnTo>
                <a:lnTo>
                  <a:pt x="71" y="36"/>
                </a:lnTo>
                <a:lnTo>
                  <a:pt x="98" y="32"/>
                </a:lnTo>
                <a:lnTo>
                  <a:pt x="137" y="0"/>
                </a:lnTo>
                <a:lnTo>
                  <a:pt x="149" y="36"/>
                </a:lnTo>
                <a:lnTo>
                  <a:pt x="179" y="54"/>
                </a:lnTo>
                <a:lnTo>
                  <a:pt x="215" y="101"/>
                </a:lnTo>
                <a:lnTo>
                  <a:pt x="116" y="113"/>
                </a:lnTo>
                <a:lnTo>
                  <a:pt x="81" y="101"/>
                </a:lnTo>
                <a:lnTo>
                  <a:pt x="66" y="125"/>
                </a:lnTo>
                <a:lnTo>
                  <a:pt x="42" y="125"/>
                </a:lnTo>
                <a:lnTo>
                  <a:pt x="24" y="137"/>
                </a:lnTo>
                <a:lnTo>
                  <a:pt x="0" y="10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20" name="Freeform 388"/>
          <p:cNvSpPr>
            <a:spLocks/>
          </p:cNvSpPr>
          <p:nvPr/>
        </p:nvSpPr>
        <p:spPr bwMode="auto">
          <a:xfrm>
            <a:off x="6129338" y="3989388"/>
            <a:ext cx="34925" cy="90487"/>
          </a:xfrm>
          <a:custGeom>
            <a:avLst/>
            <a:gdLst>
              <a:gd name="T0" fmla="*/ 0 w 24"/>
              <a:gd name="T1" fmla="*/ 0 h 57"/>
              <a:gd name="T2" fmla="*/ 7276 w 24"/>
              <a:gd name="T3" fmla="*/ 88900 h 57"/>
              <a:gd name="T4" fmla="*/ 33470 w 24"/>
              <a:gd name="T5" fmla="*/ 73025 h 57"/>
              <a:gd name="T6" fmla="*/ 16007 w 24"/>
              <a:gd name="T7" fmla="*/ 17462 h 57"/>
              <a:gd name="T8" fmla="*/ 0 w 24"/>
              <a:gd name="T9" fmla="*/ 0 h 57"/>
              <a:gd name="T10" fmla="*/ 0 60000 65536"/>
              <a:gd name="T11" fmla="*/ 0 60000 65536"/>
              <a:gd name="T12" fmla="*/ 0 60000 65536"/>
              <a:gd name="T13" fmla="*/ 0 60000 65536"/>
              <a:gd name="T14" fmla="*/ 0 60000 65536"/>
              <a:gd name="T15" fmla="*/ 0 w 24"/>
              <a:gd name="T16" fmla="*/ 0 h 57"/>
              <a:gd name="T17" fmla="*/ 24 w 24"/>
              <a:gd name="T18" fmla="*/ 57 h 57"/>
            </a:gdLst>
            <a:ahLst/>
            <a:cxnLst>
              <a:cxn ang="T10">
                <a:pos x="T0" y="T1"/>
              </a:cxn>
              <a:cxn ang="T11">
                <a:pos x="T2" y="T3"/>
              </a:cxn>
              <a:cxn ang="T12">
                <a:pos x="T4" y="T5"/>
              </a:cxn>
              <a:cxn ang="T13">
                <a:pos x="T6" y="T7"/>
              </a:cxn>
              <a:cxn ang="T14">
                <a:pos x="T8" y="T9"/>
              </a:cxn>
            </a:cxnLst>
            <a:rect l="T15" t="T16" r="T17" b="T18"/>
            <a:pathLst>
              <a:path w="24" h="57">
                <a:moveTo>
                  <a:pt x="0" y="0"/>
                </a:moveTo>
                <a:lnTo>
                  <a:pt x="5" y="56"/>
                </a:lnTo>
                <a:lnTo>
                  <a:pt x="23" y="46"/>
                </a:lnTo>
                <a:lnTo>
                  <a:pt x="11" y="11"/>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621" name="Freeform 389"/>
          <p:cNvSpPr>
            <a:spLocks/>
          </p:cNvSpPr>
          <p:nvPr/>
        </p:nvSpPr>
        <p:spPr bwMode="auto">
          <a:xfrm>
            <a:off x="6129338" y="3989388"/>
            <a:ext cx="42862" cy="100012"/>
          </a:xfrm>
          <a:custGeom>
            <a:avLst/>
            <a:gdLst>
              <a:gd name="T0" fmla="*/ 0 w 30"/>
              <a:gd name="T1" fmla="*/ 0 h 63"/>
              <a:gd name="T2" fmla="*/ 8572 w 30"/>
              <a:gd name="T3" fmla="*/ 98425 h 63"/>
              <a:gd name="T4" fmla="*/ 41433 w 30"/>
              <a:gd name="T5" fmla="*/ 80962 h 63"/>
              <a:gd name="T6" fmla="*/ 20002 w 30"/>
              <a:gd name="T7" fmla="*/ 19050 h 63"/>
              <a:gd name="T8" fmla="*/ 0 w 30"/>
              <a:gd name="T9" fmla="*/ 0 h 63"/>
              <a:gd name="T10" fmla="*/ 0 60000 65536"/>
              <a:gd name="T11" fmla="*/ 0 60000 65536"/>
              <a:gd name="T12" fmla="*/ 0 60000 65536"/>
              <a:gd name="T13" fmla="*/ 0 60000 65536"/>
              <a:gd name="T14" fmla="*/ 0 60000 65536"/>
              <a:gd name="T15" fmla="*/ 0 w 30"/>
              <a:gd name="T16" fmla="*/ 0 h 63"/>
              <a:gd name="T17" fmla="*/ 30 w 30"/>
              <a:gd name="T18" fmla="*/ 63 h 63"/>
            </a:gdLst>
            <a:ahLst/>
            <a:cxnLst>
              <a:cxn ang="T10">
                <a:pos x="T0" y="T1"/>
              </a:cxn>
              <a:cxn ang="T11">
                <a:pos x="T2" y="T3"/>
              </a:cxn>
              <a:cxn ang="T12">
                <a:pos x="T4" y="T5"/>
              </a:cxn>
              <a:cxn ang="T13">
                <a:pos x="T6" y="T7"/>
              </a:cxn>
              <a:cxn ang="T14">
                <a:pos x="T8" y="T9"/>
              </a:cxn>
            </a:cxnLst>
            <a:rect l="T15" t="T16" r="T17" b="T18"/>
            <a:pathLst>
              <a:path w="30" h="63">
                <a:moveTo>
                  <a:pt x="0" y="0"/>
                </a:moveTo>
                <a:lnTo>
                  <a:pt x="6" y="62"/>
                </a:lnTo>
                <a:lnTo>
                  <a:pt x="29" y="51"/>
                </a:lnTo>
                <a:lnTo>
                  <a:pt x="14" y="1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22" name="Freeform 390"/>
          <p:cNvSpPr>
            <a:spLocks/>
          </p:cNvSpPr>
          <p:nvPr/>
        </p:nvSpPr>
        <p:spPr bwMode="auto">
          <a:xfrm>
            <a:off x="2459038" y="4718050"/>
            <a:ext cx="187325" cy="1111250"/>
          </a:xfrm>
          <a:custGeom>
            <a:avLst/>
            <a:gdLst>
              <a:gd name="T0" fmla="*/ 0 w 132"/>
              <a:gd name="T1" fmla="*/ 869950 h 700"/>
              <a:gd name="T2" fmla="*/ 12772 w 132"/>
              <a:gd name="T3" fmla="*/ 836613 h 700"/>
              <a:gd name="T4" fmla="*/ 35478 w 132"/>
              <a:gd name="T5" fmla="*/ 855663 h 700"/>
              <a:gd name="T6" fmla="*/ 65280 w 132"/>
              <a:gd name="T7" fmla="*/ 800100 h 700"/>
              <a:gd name="T8" fmla="*/ 52508 w 132"/>
              <a:gd name="T9" fmla="*/ 776287 h 700"/>
              <a:gd name="T10" fmla="*/ 73795 w 132"/>
              <a:gd name="T11" fmla="*/ 700087 h 700"/>
              <a:gd name="T12" fmla="*/ 35478 w 132"/>
              <a:gd name="T13" fmla="*/ 690562 h 700"/>
              <a:gd name="T14" fmla="*/ 45412 w 132"/>
              <a:gd name="T15" fmla="*/ 565150 h 700"/>
              <a:gd name="T16" fmla="*/ 87986 w 132"/>
              <a:gd name="T17" fmla="*/ 433388 h 700"/>
              <a:gd name="T18" fmla="*/ 85148 w 132"/>
              <a:gd name="T19" fmla="*/ 325437 h 700"/>
              <a:gd name="T20" fmla="*/ 120626 w 132"/>
              <a:gd name="T21" fmla="*/ 112713 h 700"/>
              <a:gd name="T22" fmla="*/ 113530 w 132"/>
              <a:gd name="T23" fmla="*/ 14288 h 700"/>
              <a:gd name="T24" fmla="*/ 134817 w 132"/>
              <a:gd name="T25" fmla="*/ 0 h 700"/>
              <a:gd name="T26" fmla="*/ 154685 w 132"/>
              <a:gd name="T27" fmla="*/ 47625 h 700"/>
              <a:gd name="T28" fmla="*/ 170295 w 132"/>
              <a:gd name="T29" fmla="*/ 146050 h 700"/>
              <a:gd name="T30" fmla="*/ 185906 w 132"/>
              <a:gd name="T31" fmla="*/ 146050 h 700"/>
              <a:gd name="T32" fmla="*/ 185906 w 132"/>
              <a:gd name="T33" fmla="*/ 179387 h 700"/>
              <a:gd name="T34" fmla="*/ 157523 w 132"/>
              <a:gd name="T35" fmla="*/ 193675 h 700"/>
              <a:gd name="T36" fmla="*/ 157523 w 132"/>
              <a:gd name="T37" fmla="*/ 258763 h 700"/>
              <a:gd name="T38" fmla="*/ 134817 w 132"/>
              <a:gd name="T39" fmla="*/ 290512 h 700"/>
              <a:gd name="T40" fmla="*/ 113530 w 132"/>
              <a:gd name="T41" fmla="*/ 385762 h 700"/>
              <a:gd name="T42" fmla="*/ 124883 w 132"/>
              <a:gd name="T43" fmla="*/ 469900 h 700"/>
              <a:gd name="T44" fmla="*/ 96501 w 132"/>
              <a:gd name="T45" fmla="*/ 546100 h 700"/>
              <a:gd name="T46" fmla="*/ 76633 w 132"/>
              <a:gd name="T47" fmla="*/ 728662 h 700"/>
              <a:gd name="T48" fmla="*/ 93663 w 132"/>
              <a:gd name="T49" fmla="*/ 800100 h 700"/>
              <a:gd name="T50" fmla="*/ 76633 w 132"/>
              <a:gd name="T51" fmla="*/ 804862 h 700"/>
              <a:gd name="T52" fmla="*/ 85148 w 132"/>
              <a:gd name="T53" fmla="*/ 860425 h 700"/>
              <a:gd name="T54" fmla="*/ 46831 w 132"/>
              <a:gd name="T55" fmla="*/ 977900 h 700"/>
              <a:gd name="T56" fmla="*/ 52508 w 132"/>
              <a:gd name="T57" fmla="*/ 1001713 h 700"/>
              <a:gd name="T58" fmla="*/ 68118 w 132"/>
              <a:gd name="T59" fmla="*/ 996950 h 700"/>
              <a:gd name="T60" fmla="*/ 76633 w 132"/>
              <a:gd name="T61" fmla="*/ 1042988 h 700"/>
              <a:gd name="T62" fmla="*/ 157523 w 132"/>
              <a:gd name="T63" fmla="*/ 1052513 h 700"/>
              <a:gd name="T64" fmla="*/ 106435 w 132"/>
              <a:gd name="T65" fmla="*/ 1066800 h 700"/>
              <a:gd name="T66" fmla="*/ 96501 w 132"/>
              <a:gd name="T67" fmla="*/ 1109663 h 700"/>
              <a:gd name="T68" fmla="*/ 73795 w 132"/>
              <a:gd name="T69" fmla="*/ 1100138 h 700"/>
              <a:gd name="T70" fmla="*/ 96501 w 132"/>
              <a:gd name="T71" fmla="*/ 1071563 h 700"/>
              <a:gd name="T72" fmla="*/ 61023 w 132"/>
              <a:gd name="T73" fmla="*/ 1062038 h 700"/>
              <a:gd name="T74" fmla="*/ 55346 w 132"/>
              <a:gd name="T75" fmla="*/ 1028700 h 700"/>
              <a:gd name="T76" fmla="*/ 46831 w 132"/>
              <a:gd name="T77" fmla="*/ 1042988 h 700"/>
              <a:gd name="T78" fmla="*/ 28383 w 132"/>
              <a:gd name="T79" fmla="*/ 1011238 h 700"/>
              <a:gd name="T80" fmla="*/ 35478 w 132"/>
              <a:gd name="T81" fmla="*/ 996950 h 700"/>
              <a:gd name="T82" fmla="*/ 19868 w 132"/>
              <a:gd name="T83" fmla="*/ 977900 h 700"/>
              <a:gd name="T84" fmla="*/ 35478 w 132"/>
              <a:gd name="T85" fmla="*/ 958850 h 700"/>
              <a:gd name="T86" fmla="*/ 19868 w 132"/>
              <a:gd name="T87" fmla="*/ 901700 h 700"/>
              <a:gd name="T88" fmla="*/ 46831 w 132"/>
              <a:gd name="T89" fmla="*/ 911225 h 700"/>
              <a:gd name="T90" fmla="*/ 19868 w 132"/>
              <a:gd name="T91" fmla="*/ 887413 h 700"/>
              <a:gd name="T92" fmla="*/ 28383 w 132"/>
              <a:gd name="T93" fmla="*/ 860425 h 700"/>
              <a:gd name="T94" fmla="*/ 0 w 132"/>
              <a:gd name="T95" fmla="*/ 869950 h 7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2"/>
              <a:gd name="T145" fmla="*/ 0 h 700"/>
              <a:gd name="T146" fmla="*/ 132 w 132"/>
              <a:gd name="T147" fmla="*/ 700 h 7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2" h="700">
                <a:moveTo>
                  <a:pt x="0" y="548"/>
                </a:moveTo>
                <a:lnTo>
                  <a:pt x="9" y="527"/>
                </a:lnTo>
                <a:lnTo>
                  <a:pt x="25" y="539"/>
                </a:lnTo>
                <a:lnTo>
                  <a:pt x="46" y="504"/>
                </a:lnTo>
                <a:lnTo>
                  <a:pt x="37" y="489"/>
                </a:lnTo>
                <a:lnTo>
                  <a:pt x="52" y="441"/>
                </a:lnTo>
                <a:lnTo>
                  <a:pt x="25" y="435"/>
                </a:lnTo>
                <a:lnTo>
                  <a:pt x="32" y="356"/>
                </a:lnTo>
                <a:lnTo>
                  <a:pt x="62" y="273"/>
                </a:lnTo>
                <a:lnTo>
                  <a:pt x="60" y="205"/>
                </a:lnTo>
                <a:lnTo>
                  <a:pt x="85" y="71"/>
                </a:lnTo>
                <a:lnTo>
                  <a:pt x="80" y="9"/>
                </a:lnTo>
                <a:lnTo>
                  <a:pt x="95" y="0"/>
                </a:lnTo>
                <a:lnTo>
                  <a:pt x="109" y="30"/>
                </a:lnTo>
                <a:lnTo>
                  <a:pt x="120" y="92"/>
                </a:lnTo>
                <a:lnTo>
                  <a:pt x="131" y="92"/>
                </a:lnTo>
                <a:lnTo>
                  <a:pt x="131" y="113"/>
                </a:lnTo>
                <a:lnTo>
                  <a:pt x="111" y="122"/>
                </a:lnTo>
                <a:lnTo>
                  <a:pt x="111" y="163"/>
                </a:lnTo>
                <a:lnTo>
                  <a:pt x="95" y="183"/>
                </a:lnTo>
                <a:lnTo>
                  <a:pt x="80" y="243"/>
                </a:lnTo>
                <a:lnTo>
                  <a:pt x="88" y="296"/>
                </a:lnTo>
                <a:lnTo>
                  <a:pt x="68" y="344"/>
                </a:lnTo>
                <a:lnTo>
                  <a:pt x="54" y="459"/>
                </a:lnTo>
                <a:lnTo>
                  <a:pt x="66" y="504"/>
                </a:lnTo>
                <a:lnTo>
                  <a:pt x="54" y="507"/>
                </a:lnTo>
                <a:lnTo>
                  <a:pt x="60" y="542"/>
                </a:lnTo>
                <a:lnTo>
                  <a:pt x="33" y="616"/>
                </a:lnTo>
                <a:lnTo>
                  <a:pt x="37" y="631"/>
                </a:lnTo>
                <a:lnTo>
                  <a:pt x="48" y="628"/>
                </a:lnTo>
                <a:lnTo>
                  <a:pt x="54" y="657"/>
                </a:lnTo>
                <a:lnTo>
                  <a:pt x="111" y="663"/>
                </a:lnTo>
                <a:lnTo>
                  <a:pt x="75" y="672"/>
                </a:lnTo>
                <a:lnTo>
                  <a:pt x="68" y="699"/>
                </a:lnTo>
                <a:lnTo>
                  <a:pt x="52" y="693"/>
                </a:lnTo>
                <a:lnTo>
                  <a:pt x="68" y="675"/>
                </a:lnTo>
                <a:lnTo>
                  <a:pt x="43" y="669"/>
                </a:lnTo>
                <a:lnTo>
                  <a:pt x="39" y="648"/>
                </a:lnTo>
                <a:lnTo>
                  <a:pt x="33" y="657"/>
                </a:lnTo>
                <a:lnTo>
                  <a:pt x="20" y="637"/>
                </a:lnTo>
                <a:lnTo>
                  <a:pt x="25" y="628"/>
                </a:lnTo>
                <a:lnTo>
                  <a:pt x="14" y="616"/>
                </a:lnTo>
                <a:lnTo>
                  <a:pt x="25" y="604"/>
                </a:lnTo>
                <a:lnTo>
                  <a:pt x="14" y="568"/>
                </a:lnTo>
                <a:lnTo>
                  <a:pt x="33" y="574"/>
                </a:lnTo>
                <a:lnTo>
                  <a:pt x="14" y="559"/>
                </a:lnTo>
                <a:lnTo>
                  <a:pt x="20" y="542"/>
                </a:lnTo>
                <a:lnTo>
                  <a:pt x="0" y="548"/>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23" name="Freeform 391"/>
          <p:cNvSpPr>
            <a:spLocks/>
          </p:cNvSpPr>
          <p:nvPr/>
        </p:nvSpPr>
        <p:spPr bwMode="auto">
          <a:xfrm>
            <a:off x="2459038" y="4718050"/>
            <a:ext cx="195262" cy="1120775"/>
          </a:xfrm>
          <a:custGeom>
            <a:avLst/>
            <a:gdLst>
              <a:gd name="T0" fmla="*/ 0 w 138"/>
              <a:gd name="T1" fmla="*/ 877888 h 706"/>
              <a:gd name="T2" fmla="*/ 12734 w 138"/>
              <a:gd name="T3" fmla="*/ 844550 h 706"/>
              <a:gd name="T4" fmla="*/ 36788 w 138"/>
              <a:gd name="T5" fmla="*/ 863600 h 706"/>
              <a:gd name="T6" fmla="*/ 67917 w 138"/>
              <a:gd name="T7" fmla="*/ 806450 h 706"/>
              <a:gd name="T8" fmla="*/ 55183 w 138"/>
              <a:gd name="T9" fmla="*/ 782637 h 706"/>
              <a:gd name="T10" fmla="*/ 76407 w 138"/>
              <a:gd name="T11" fmla="*/ 706437 h 706"/>
              <a:gd name="T12" fmla="*/ 36788 w 138"/>
              <a:gd name="T13" fmla="*/ 696912 h 706"/>
              <a:gd name="T14" fmla="*/ 46693 w 138"/>
              <a:gd name="T15" fmla="*/ 569912 h 706"/>
              <a:gd name="T16" fmla="*/ 91971 w 138"/>
              <a:gd name="T17" fmla="*/ 436563 h 706"/>
              <a:gd name="T18" fmla="*/ 89141 w 138"/>
              <a:gd name="T19" fmla="*/ 328612 h 706"/>
              <a:gd name="T20" fmla="*/ 125930 w 138"/>
              <a:gd name="T21" fmla="*/ 114300 h 706"/>
              <a:gd name="T22" fmla="*/ 118855 w 138"/>
              <a:gd name="T23" fmla="*/ 14288 h 706"/>
              <a:gd name="T24" fmla="*/ 140079 w 138"/>
              <a:gd name="T25" fmla="*/ 0 h 706"/>
              <a:gd name="T26" fmla="*/ 161303 w 138"/>
              <a:gd name="T27" fmla="*/ 47625 h 706"/>
              <a:gd name="T28" fmla="*/ 176868 w 138"/>
              <a:gd name="T29" fmla="*/ 147637 h 706"/>
              <a:gd name="T30" fmla="*/ 193847 w 138"/>
              <a:gd name="T31" fmla="*/ 147637 h 706"/>
              <a:gd name="T32" fmla="*/ 193847 w 138"/>
              <a:gd name="T33" fmla="*/ 180975 h 706"/>
              <a:gd name="T34" fmla="*/ 164133 w 138"/>
              <a:gd name="T35" fmla="*/ 195262 h 706"/>
              <a:gd name="T36" fmla="*/ 164133 w 138"/>
              <a:gd name="T37" fmla="*/ 260350 h 706"/>
              <a:gd name="T38" fmla="*/ 140079 w 138"/>
              <a:gd name="T39" fmla="*/ 293687 h 706"/>
              <a:gd name="T40" fmla="*/ 118855 w 138"/>
              <a:gd name="T41" fmla="*/ 388937 h 706"/>
              <a:gd name="T42" fmla="*/ 130175 w 138"/>
              <a:gd name="T43" fmla="*/ 474663 h 706"/>
              <a:gd name="T44" fmla="*/ 100461 w 138"/>
              <a:gd name="T45" fmla="*/ 550863 h 706"/>
              <a:gd name="T46" fmla="*/ 79237 w 138"/>
              <a:gd name="T47" fmla="*/ 735012 h 706"/>
              <a:gd name="T48" fmla="*/ 97631 w 138"/>
              <a:gd name="T49" fmla="*/ 806450 h 706"/>
              <a:gd name="T50" fmla="*/ 79237 w 138"/>
              <a:gd name="T51" fmla="*/ 811212 h 706"/>
              <a:gd name="T52" fmla="*/ 89141 w 138"/>
              <a:gd name="T53" fmla="*/ 868363 h 706"/>
              <a:gd name="T54" fmla="*/ 49523 w 138"/>
              <a:gd name="T55" fmla="*/ 985838 h 706"/>
              <a:gd name="T56" fmla="*/ 55183 w 138"/>
              <a:gd name="T57" fmla="*/ 1009650 h 706"/>
              <a:gd name="T58" fmla="*/ 70747 w 138"/>
              <a:gd name="T59" fmla="*/ 1004888 h 706"/>
              <a:gd name="T60" fmla="*/ 79237 w 138"/>
              <a:gd name="T61" fmla="*/ 1052513 h 706"/>
              <a:gd name="T62" fmla="*/ 164133 w 138"/>
              <a:gd name="T63" fmla="*/ 1062038 h 706"/>
              <a:gd name="T64" fmla="*/ 110365 w 138"/>
              <a:gd name="T65" fmla="*/ 1076325 h 706"/>
              <a:gd name="T66" fmla="*/ 100461 w 138"/>
              <a:gd name="T67" fmla="*/ 1119188 h 706"/>
              <a:gd name="T68" fmla="*/ 76407 w 138"/>
              <a:gd name="T69" fmla="*/ 1109663 h 706"/>
              <a:gd name="T70" fmla="*/ 100461 w 138"/>
              <a:gd name="T71" fmla="*/ 1081088 h 706"/>
              <a:gd name="T72" fmla="*/ 63672 w 138"/>
              <a:gd name="T73" fmla="*/ 1071563 h 706"/>
              <a:gd name="T74" fmla="*/ 58013 w 138"/>
              <a:gd name="T75" fmla="*/ 1038225 h 706"/>
              <a:gd name="T76" fmla="*/ 49523 w 138"/>
              <a:gd name="T77" fmla="*/ 1052513 h 706"/>
              <a:gd name="T78" fmla="*/ 29714 w 138"/>
              <a:gd name="T79" fmla="*/ 1019175 h 706"/>
              <a:gd name="T80" fmla="*/ 36788 w 138"/>
              <a:gd name="T81" fmla="*/ 1004888 h 706"/>
              <a:gd name="T82" fmla="*/ 21224 w 138"/>
              <a:gd name="T83" fmla="*/ 985838 h 706"/>
              <a:gd name="T84" fmla="*/ 36788 w 138"/>
              <a:gd name="T85" fmla="*/ 966788 h 706"/>
              <a:gd name="T86" fmla="*/ 21224 w 138"/>
              <a:gd name="T87" fmla="*/ 909638 h 706"/>
              <a:gd name="T88" fmla="*/ 49523 w 138"/>
              <a:gd name="T89" fmla="*/ 919163 h 706"/>
              <a:gd name="T90" fmla="*/ 21224 w 138"/>
              <a:gd name="T91" fmla="*/ 895350 h 706"/>
              <a:gd name="T92" fmla="*/ 29714 w 138"/>
              <a:gd name="T93" fmla="*/ 868363 h 706"/>
              <a:gd name="T94" fmla="*/ 0 w 138"/>
              <a:gd name="T95" fmla="*/ 877888 h 7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706"/>
              <a:gd name="T146" fmla="*/ 138 w 138"/>
              <a:gd name="T147" fmla="*/ 706 h 7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706">
                <a:moveTo>
                  <a:pt x="0" y="553"/>
                </a:moveTo>
                <a:lnTo>
                  <a:pt x="9" y="532"/>
                </a:lnTo>
                <a:lnTo>
                  <a:pt x="26" y="544"/>
                </a:lnTo>
                <a:lnTo>
                  <a:pt x="48" y="508"/>
                </a:lnTo>
                <a:lnTo>
                  <a:pt x="39" y="493"/>
                </a:lnTo>
                <a:lnTo>
                  <a:pt x="54" y="445"/>
                </a:lnTo>
                <a:lnTo>
                  <a:pt x="26" y="439"/>
                </a:lnTo>
                <a:lnTo>
                  <a:pt x="33" y="359"/>
                </a:lnTo>
                <a:lnTo>
                  <a:pt x="65" y="275"/>
                </a:lnTo>
                <a:lnTo>
                  <a:pt x="63" y="207"/>
                </a:lnTo>
                <a:lnTo>
                  <a:pt x="89" y="72"/>
                </a:lnTo>
                <a:lnTo>
                  <a:pt x="84" y="9"/>
                </a:lnTo>
                <a:lnTo>
                  <a:pt x="99" y="0"/>
                </a:lnTo>
                <a:lnTo>
                  <a:pt x="114" y="30"/>
                </a:lnTo>
                <a:lnTo>
                  <a:pt x="125" y="93"/>
                </a:lnTo>
                <a:lnTo>
                  <a:pt x="137" y="93"/>
                </a:lnTo>
                <a:lnTo>
                  <a:pt x="137" y="114"/>
                </a:lnTo>
                <a:lnTo>
                  <a:pt x="116" y="123"/>
                </a:lnTo>
                <a:lnTo>
                  <a:pt x="116" y="164"/>
                </a:lnTo>
                <a:lnTo>
                  <a:pt x="99" y="185"/>
                </a:lnTo>
                <a:lnTo>
                  <a:pt x="84" y="245"/>
                </a:lnTo>
                <a:lnTo>
                  <a:pt x="92" y="299"/>
                </a:lnTo>
                <a:lnTo>
                  <a:pt x="71" y="347"/>
                </a:lnTo>
                <a:lnTo>
                  <a:pt x="56" y="463"/>
                </a:lnTo>
                <a:lnTo>
                  <a:pt x="69" y="508"/>
                </a:lnTo>
                <a:lnTo>
                  <a:pt x="56" y="511"/>
                </a:lnTo>
                <a:lnTo>
                  <a:pt x="63" y="547"/>
                </a:lnTo>
                <a:lnTo>
                  <a:pt x="35" y="621"/>
                </a:lnTo>
                <a:lnTo>
                  <a:pt x="39" y="636"/>
                </a:lnTo>
                <a:lnTo>
                  <a:pt x="50" y="633"/>
                </a:lnTo>
                <a:lnTo>
                  <a:pt x="56" y="663"/>
                </a:lnTo>
                <a:lnTo>
                  <a:pt x="116" y="669"/>
                </a:lnTo>
                <a:lnTo>
                  <a:pt x="78" y="678"/>
                </a:lnTo>
                <a:lnTo>
                  <a:pt x="71" y="705"/>
                </a:lnTo>
                <a:lnTo>
                  <a:pt x="54" y="699"/>
                </a:lnTo>
                <a:lnTo>
                  <a:pt x="71" y="681"/>
                </a:lnTo>
                <a:lnTo>
                  <a:pt x="45" y="675"/>
                </a:lnTo>
                <a:lnTo>
                  <a:pt x="41" y="654"/>
                </a:lnTo>
                <a:lnTo>
                  <a:pt x="35" y="663"/>
                </a:lnTo>
                <a:lnTo>
                  <a:pt x="21" y="642"/>
                </a:lnTo>
                <a:lnTo>
                  <a:pt x="26" y="633"/>
                </a:lnTo>
                <a:lnTo>
                  <a:pt x="15" y="621"/>
                </a:lnTo>
                <a:lnTo>
                  <a:pt x="26" y="609"/>
                </a:lnTo>
                <a:lnTo>
                  <a:pt x="15" y="573"/>
                </a:lnTo>
                <a:lnTo>
                  <a:pt x="35" y="579"/>
                </a:lnTo>
                <a:lnTo>
                  <a:pt x="15" y="564"/>
                </a:lnTo>
                <a:lnTo>
                  <a:pt x="21" y="547"/>
                </a:lnTo>
                <a:lnTo>
                  <a:pt x="0" y="55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24" name="Freeform 392"/>
          <p:cNvSpPr>
            <a:spLocks/>
          </p:cNvSpPr>
          <p:nvPr/>
        </p:nvSpPr>
        <p:spPr bwMode="auto">
          <a:xfrm>
            <a:off x="7078663" y="3567113"/>
            <a:ext cx="34925" cy="76200"/>
          </a:xfrm>
          <a:custGeom>
            <a:avLst/>
            <a:gdLst>
              <a:gd name="T0" fmla="*/ 0 w 25"/>
              <a:gd name="T1" fmla="*/ 30163 h 48"/>
              <a:gd name="T2" fmla="*/ 12573 w 25"/>
              <a:gd name="T3" fmla="*/ 74613 h 48"/>
              <a:gd name="T4" fmla="*/ 33528 w 25"/>
              <a:gd name="T5" fmla="*/ 0 h 48"/>
              <a:gd name="T6" fmla="*/ 16764 w 25"/>
              <a:gd name="T7" fmla="*/ 4763 h 48"/>
              <a:gd name="T8" fmla="*/ 0 w 25"/>
              <a:gd name="T9" fmla="*/ 30163 h 48"/>
              <a:gd name="T10" fmla="*/ 0 60000 65536"/>
              <a:gd name="T11" fmla="*/ 0 60000 65536"/>
              <a:gd name="T12" fmla="*/ 0 60000 65536"/>
              <a:gd name="T13" fmla="*/ 0 60000 65536"/>
              <a:gd name="T14" fmla="*/ 0 60000 65536"/>
              <a:gd name="T15" fmla="*/ 0 w 25"/>
              <a:gd name="T16" fmla="*/ 0 h 48"/>
              <a:gd name="T17" fmla="*/ 25 w 25"/>
              <a:gd name="T18" fmla="*/ 48 h 48"/>
            </a:gdLst>
            <a:ahLst/>
            <a:cxnLst>
              <a:cxn ang="T10">
                <a:pos x="T0" y="T1"/>
              </a:cxn>
              <a:cxn ang="T11">
                <a:pos x="T2" y="T3"/>
              </a:cxn>
              <a:cxn ang="T12">
                <a:pos x="T4" y="T5"/>
              </a:cxn>
              <a:cxn ang="T13">
                <a:pos x="T6" y="T7"/>
              </a:cxn>
              <a:cxn ang="T14">
                <a:pos x="T8" y="T9"/>
              </a:cxn>
            </a:cxnLst>
            <a:rect l="T15" t="T16" r="T17" b="T18"/>
            <a:pathLst>
              <a:path w="25" h="48">
                <a:moveTo>
                  <a:pt x="0" y="19"/>
                </a:moveTo>
                <a:lnTo>
                  <a:pt x="9" y="47"/>
                </a:lnTo>
                <a:lnTo>
                  <a:pt x="24" y="0"/>
                </a:lnTo>
                <a:lnTo>
                  <a:pt x="12" y="3"/>
                </a:lnTo>
                <a:lnTo>
                  <a:pt x="0" y="1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25" name="Freeform 393"/>
          <p:cNvSpPr>
            <a:spLocks/>
          </p:cNvSpPr>
          <p:nvPr/>
        </p:nvSpPr>
        <p:spPr bwMode="auto">
          <a:xfrm>
            <a:off x="7078663" y="3567113"/>
            <a:ext cx="42862" cy="85725"/>
          </a:xfrm>
          <a:custGeom>
            <a:avLst/>
            <a:gdLst>
              <a:gd name="T0" fmla="*/ 0 w 31"/>
              <a:gd name="T1" fmla="*/ 33338 h 54"/>
              <a:gd name="T2" fmla="*/ 15209 w 31"/>
              <a:gd name="T3" fmla="*/ 84138 h 54"/>
              <a:gd name="T4" fmla="*/ 41479 w 31"/>
              <a:gd name="T5" fmla="*/ 0 h 54"/>
              <a:gd name="T6" fmla="*/ 20740 w 31"/>
              <a:gd name="T7" fmla="*/ 4763 h 54"/>
              <a:gd name="T8" fmla="*/ 0 w 31"/>
              <a:gd name="T9" fmla="*/ 33338 h 54"/>
              <a:gd name="T10" fmla="*/ 0 60000 65536"/>
              <a:gd name="T11" fmla="*/ 0 60000 65536"/>
              <a:gd name="T12" fmla="*/ 0 60000 65536"/>
              <a:gd name="T13" fmla="*/ 0 60000 65536"/>
              <a:gd name="T14" fmla="*/ 0 60000 65536"/>
              <a:gd name="T15" fmla="*/ 0 w 31"/>
              <a:gd name="T16" fmla="*/ 0 h 54"/>
              <a:gd name="T17" fmla="*/ 31 w 31"/>
              <a:gd name="T18" fmla="*/ 54 h 54"/>
            </a:gdLst>
            <a:ahLst/>
            <a:cxnLst>
              <a:cxn ang="T10">
                <a:pos x="T0" y="T1"/>
              </a:cxn>
              <a:cxn ang="T11">
                <a:pos x="T2" y="T3"/>
              </a:cxn>
              <a:cxn ang="T12">
                <a:pos x="T4" y="T5"/>
              </a:cxn>
              <a:cxn ang="T13">
                <a:pos x="T6" y="T7"/>
              </a:cxn>
              <a:cxn ang="T14">
                <a:pos x="T8" y="T9"/>
              </a:cxn>
            </a:cxnLst>
            <a:rect l="T15" t="T16" r="T17" b="T18"/>
            <a:pathLst>
              <a:path w="31" h="54">
                <a:moveTo>
                  <a:pt x="0" y="21"/>
                </a:moveTo>
                <a:lnTo>
                  <a:pt x="11" y="53"/>
                </a:lnTo>
                <a:lnTo>
                  <a:pt x="30" y="0"/>
                </a:lnTo>
                <a:lnTo>
                  <a:pt x="15" y="3"/>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26" name="Freeform 394"/>
          <p:cNvSpPr>
            <a:spLocks/>
          </p:cNvSpPr>
          <p:nvPr/>
        </p:nvSpPr>
        <p:spPr bwMode="auto">
          <a:xfrm>
            <a:off x="4532313" y="4111625"/>
            <a:ext cx="444500" cy="485775"/>
          </a:xfrm>
          <a:custGeom>
            <a:avLst/>
            <a:gdLst>
              <a:gd name="T0" fmla="*/ 0 w 315"/>
              <a:gd name="T1" fmla="*/ 287337 h 306"/>
              <a:gd name="T2" fmla="*/ 0 w 315"/>
              <a:gd name="T3" fmla="*/ 296862 h 306"/>
              <a:gd name="T4" fmla="*/ 91722 w 315"/>
              <a:gd name="T5" fmla="*/ 282575 h 306"/>
              <a:gd name="T6" fmla="*/ 128411 w 315"/>
              <a:gd name="T7" fmla="*/ 349250 h 306"/>
              <a:gd name="T8" fmla="*/ 160867 w 315"/>
              <a:gd name="T9" fmla="*/ 344487 h 306"/>
              <a:gd name="T10" fmla="*/ 166511 w 315"/>
              <a:gd name="T11" fmla="*/ 317500 h 306"/>
              <a:gd name="T12" fmla="*/ 198967 w 315"/>
              <a:gd name="T13" fmla="*/ 311150 h 306"/>
              <a:gd name="T14" fmla="*/ 220133 w 315"/>
              <a:gd name="T15" fmla="*/ 325437 h 306"/>
              <a:gd name="T16" fmla="*/ 222956 w 315"/>
              <a:gd name="T17" fmla="*/ 423863 h 306"/>
              <a:gd name="T18" fmla="*/ 272344 w 315"/>
              <a:gd name="T19" fmla="*/ 419100 h 306"/>
              <a:gd name="T20" fmla="*/ 402167 w 315"/>
              <a:gd name="T21" fmla="*/ 484188 h 306"/>
              <a:gd name="T22" fmla="*/ 402167 w 315"/>
              <a:gd name="T23" fmla="*/ 450850 h 306"/>
              <a:gd name="T24" fmla="*/ 375356 w 315"/>
              <a:gd name="T25" fmla="*/ 442913 h 306"/>
              <a:gd name="T26" fmla="*/ 381000 w 315"/>
              <a:gd name="T27" fmla="*/ 371475 h 306"/>
              <a:gd name="T28" fmla="*/ 426156 w 315"/>
              <a:gd name="T29" fmla="*/ 349250 h 306"/>
              <a:gd name="T30" fmla="*/ 396522 w 315"/>
              <a:gd name="T31" fmla="*/ 301625 h 306"/>
              <a:gd name="T32" fmla="*/ 396522 w 315"/>
              <a:gd name="T33" fmla="*/ 223838 h 306"/>
              <a:gd name="T34" fmla="*/ 389467 w 315"/>
              <a:gd name="T35" fmla="*/ 203200 h 306"/>
              <a:gd name="T36" fmla="*/ 406400 w 315"/>
              <a:gd name="T37" fmla="*/ 168275 h 306"/>
              <a:gd name="T38" fmla="*/ 426156 w 315"/>
              <a:gd name="T39" fmla="*/ 103188 h 306"/>
              <a:gd name="T40" fmla="*/ 443089 w 315"/>
              <a:gd name="T41" fmla="*/ 74612 h 306"/>
              <a:gd name="T42" fmla="*/ 434622 w 315"/>
              <a:gd name="T43" fmla="*/ 38100 h 306"/>
              <a:gd name="T44" fmla="*/ 351367 w 315"/>
              <a:gd name="T45" fmla="*/ 0 h 306"/>
              <a:gd name="T46" fmla="*/ 214489 w 315"/>
              <a:gd name="T47" fmla="*/ 19050 h 306"/>
              <a:gd name="T48" fmla="*/ 166511 w 315"/>
              <a:gd name="T49" fmla="*/ 0 h 306"/>
              <a:gd name="T50" fmla="*/ 145344 w 315"/>
              <a:gd name="T51" fmla="*/ 38100 h 306"/>
              <a:gd name="T52" fmla="*/ 124178 w 315"/>
              <a:gd name="T53" fmla="*/ 153987 h 306"/>
              <a:gd name="T54" fmla="*/ 91722 w 315"/>
              <a:gd name="T55" fmla="*/ 187325 h 306"/>
              <a:gd name="T56" fmla="*/ 83256 w 315"/>
              <a:gd name="T57" fmla="*/ 233363 h 306"/>
              <a:gd name="T58" fmla="*/ 53622 w 315"/>
              <a:gd name="T59" fmla="*/ 257175 h 306"/>
              <a:gd name="T60" fmla="*/ 16933 w 315"/>
              <a:gd name="T61" fmla="*/ 257175 h 306"/>
              <a:gd name="T62" fmla="*/ 0 w 315"/>
              <a:gd name="T63" fmla="*/ 287337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5"/>
              <a:gd name="T97" fmla="*/ 0 h 306"/>
              <a:gd name="T98" fmla="*/ 315 w 315"/>
              <a:gd name="T99" fmla="*/ 306 h 3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5" h="306">
                <a:moveTo>
                  <a:pt x="0" y="181"/>
                </a:moveTo>
                <a:lnTo>
                  <a:pt x="0" y="187"/>
                </a:lnTo>
                <a:lnTo>
                  <a:pt x="65" y="178"/>
                </a:lnTo>
                <a:lnTo>
                  <a:pt x="91" y="220"/>
                </a:lnTo>
                <a:lnTo>
                  <a:pt x="114" y="217"/>
                </a:lnTo>
                <a:lnTo>
                  <a:pt x="118" y="200"/>
                </a:lnTo>
                <a:lnTo>
                  <a:pt x="141" y="196"/>
                </a:lnTo>
                <a:lnTo>
                  <a:pt x="156" y="205"/>
                </a:lnTo>
                <a:lnTo>
                  <a:pt x="158" y="267"/>
                </a:lnTo>
                <a:lnTo>
                  <a:pt x="193" y="264"/>
                </a:lnTo>
                <a:lnTo>
                  <a:pt x="285" y="305"/>
                </a:lnTo>
                <a:lnTo>
                  <a:pt x="285" y="284"/>
                </a:lnTo>
                <a:lnTo>
                  <a:pt x="266" y="279"/>
                </a:lnTo>
                <a:lnTo>
                  <a:pt x="270" y="234"/>
                </a:lnTo>
                <a:lnTo>
                  <a:pt x="302" y="220"/>
                </a:lnTo>
                <a:lnTo>
                  <a:pt x="281" y="190"/>
                </a:lnTo>
                <a:lnTo>
                  <a:pt x="281" y="141"/>
                </a:lnTo>
                <a:lnTo>
                  <a:pt x="276" y="128"/>
                </a:lnTo>
                <a:lnTo>
                  <a:pt x="288" y="106"/>
                </a:lnTo>
                <a:lnTo>
                  <a:pt x="302" y="65"/>
                </a:lnTo>
                <a:lnTo>
                  <a:pt x="314" y="47"/>
                </a:lnTo>
                <a:lnTo>
                  <a:pt x="308" y="24"/>
                </a:lnTo>
                <a:lnTo>
                  <a:pt x="249" y="0"/>
                </a:lnTo>
                <a:lnTo>
                  <a:pt x="152" y="12"/>
                </a:lnTo>
                <a:lnTo>
                  <a:pt x="118" y="0"/>
                </a:lnTo>
                <a:lnTo>
                  <a:pt x="103" y="24"/>
                </a:lnTo>
                <a:lnTo>
                  <a:pt x="88" y="97"/>
                </a:lnTo>
                <a:lnTo>
                  <a:pt x="65" y="118"/>
                </a:lnTo>
                <a:lnTo>
                  <a:pt x="59" y="147"/>
                </a:lnTo>
                <a:lnTo>
                  <a:pt x="38" y="162"/>
                </a:lnTo>
                <a:lnTo>
                  <a:pt x="12" y="162"/>
                </a:lnTo>
                <a:lnTo>
                  <a:pt x="0" y="18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5627" name="Freeform 395"/>
          <p:cNvSpPr>
            <a:spLocks/>
          </p:cNvSpPr>
          <p:nvPr/>
        </p:nvSpPr>
        <p:spPr bwMode="auto">
          <a:xfrm>
            <a:off x="4532313" y="4111625"/>
            <a:ext cx="452437" cy="495300"/>
          </a:xfrm>
          <a:custGeom>
            <a:avLst/>
            <a:gdLst>
              <a:gd name="T0" fmla="*/ 0 w 321"/>
              <a:gd name="T1" fmla="*/ 293687 h 312"/>
              <a:gd name="T2" fmla="*/ 0 w 321"/>
              <a:gd name="T3" fmla="*/ 303212 h 312"/>
              <a:gd name="T4" fmla="*/ 93024 w 321"/>
              <a:gd name="T5" fmla="*/ 288925 h 312"/>
              <a:gd name="T6" fmla="*/ 131080 w 321"/>
              <a:gd name="T7" fmla="*/ 355600 h 312"/>
              <a:gd name="T8" fmla="*/ 163497 w 321"/>
              <a:gd name="T9" fmla="*/ 350837 h 312"/>
              <a:gd name="T10" fmla="*/ 169135 w 321"/>
              <a:gd name="T11" fmla="*/ 323850 h 312"/>
              <a:gd name="T12" fmla="*/ 202962 w 321"/>
              <a:gd name="T13" fmla="*/ 317500 h 312"/>
              <a:gd name="T14" fmla="*/ 224104 w 321"/>
              <a:gd name="T15" fmla="*/ 331787 h 312"/>
              <a:gd name="T16" fmla="*/ 226923 w 321"/>
              <a:gd name="T17" fmla="*/ 431800 h 312"/>
              <a:gd name="T18" fmla="*/ 277664 w 321"/>
              <a:gd name="T19" fmla="*/ 427038 h 312"/>
              <a:gd name="T20" fmla="*/ 408744 w 321"/>
              <a:gd name="T21" fmla="*/ 493713 h 312"/>
              <a:gd name="T22" fmla="*/ 408744 w 321"/>
              <a:gd name="T23" fmla="*/ 460375 h 312"/>
              <a:gd name="T24" fmla="*/ 381964 w 321"/>
              <a:gd name="T25" fmla="*/ 450850 h 312"/>
              <a:gd name="T26" fmla="*/ 387602 w 321"/>
              <a:gd name="T27" fmla="*/ 379412 h 312"/>
              <a:gd name="T28" fmla="*/ 434114 w 321"/>
              <a:gd name="T29" fmla="*/ 355600 h 312"/>
              <a:gd name="T30" fmla="*/ 403106 w 321"/>
              <a:gd name="T31" fmla="*/ 307975 h 312"/>
              <a:gd name="T32" fmla="*/ 403106 w 321"/>
              <a:gd name="T33" fmla="*/ 228600 h 312"/>
              <a:gd name="T34" fmla="*/ 396059 w 321"/>
              <a:gd name="T35" fmla="*/ 207963 h 312"/>
              <a:gd name="T36" fmla="*/ 412972 w 321"/>
              <a:gd name="T37" fmla="*/ 171450 h 312"/>
              <a:gd name="T38" fmla="*/ 434114 w 321"/>
              <a:gd name="T39" fmla="*/ 104775 h 312"/>
              <a:gd name="T40" fmla="*/ 451028 w 321"/>
              <a:gd name="T41" fmla="*/ 76200 h 312"/>
              <a:gd name="T42" fmla="*/ 442571 w 321"/>
              <a:gd name="T43" fmla="*/ 38100 h 312"/>
              <a:gd name="T44" fmla="*/ 358003 w 321"/>
              <a:gd name="T45" fmla="*/ 0 h 312"/>
              <a:gd name="T46" fmla="*/ 218466 w 321"/>
              <a:gd name="T47" fmla="*/ 19050 h 312"/>
              <a:gd name="T48" fmla="*/ 169135 w 321"/>
              <a:gd name="T49" fmla="*/ 0 h 312"/>
              <a:gd name="T50" fmla="*/ 147993 w 321"/>
              <a:gd name="T51" fmla="*/ 38100 h 312"/>
              <a:gd name="T52" fmla="*/ 126851 w 321"/>
              <a:gd name="T53" fmla="*/ 157162 h 312"/>
              <a:gd name="T54" fmla="*/ 93024 w 321"/>
              <a:gd name="T55" fmla="*/ 190500 h 312"/>
              <a:gd name="T56" fmla="*/ 84568 w 321"/>
              <a:gd name="T57" fmla="*/ 238125 h 312"/>
              <a:gd name="T58" fmla="*/ 54969 w 321"/>
              <a:gd name="T59" fmla="*/ 261937 h 312"/>
              <a:gd name="T60" fmla="*/ 16914 w 321"/>
              <a:gd name="T61" fmla="*/ 261937 h 312"/>
              <a:gd name="T62" fmla="*/ 0 w 321"/>
              <a:gd name="T63" fmla="*/ 293687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1"/>
              <a:gd name="T97" fmla="*/ 0 h 312"/>
              <a:gd name="T98" fmla="*/ 321 w 321"/>
              <a:gd name="T99" fmla="*/ 312 h 3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1" h="312">
                <a:moveTo>
                  <a:pt x="0" y="185"/>
                </a:moveTo>
                <a:lnTo>
                  <a:pt x="0" y="191"/>
                </a:lnTo>
                <a:lnTo>
                  <a:pt x="66" y="182"/>
                </a:lnTo>
                <a:lnTo>
                  <a:pt x="93" y="224"/>
                </a:lnTo>
                <a:lnTo>
                  <a:pt x="116" y="221"/>
                </a:lnTo>
                <a:lnTo>
                  <a:pt x="120" y="204"/>
                </a:lnTo>
                <a:lnTo>
                  <a:pt x="144" y="200"/>
                </a:lnTo>
                <a:lnTo>
                  <a:pt x="159" y="209"/>
                </a:lnTo>
                <a:lnTo>
                  <a:pt x="161" y="272"/>
                </a:lnTo>
                <a:lnTo>
                  <a:pt x="197" y="269"/>
                </a:lnTo>
                <a:lnTo>
                  <a:pt x="290" y="311"/>
                </a:lnTo>
                <a:lnTo>
                  <a:pt x="290" y="290"/>
                </a:lnTo>
                <a:lnTo>
                  <a:pt x="271" y="284"/>
                </a:lnTo>
                <a:lnTo>
                  <a:pt x="275" y="239"/>
                </a:lnTo>
                <a:lnTo>
                  <a:pt x="308" y="224"/>
                </a:lnTo>
                <a:lnTo>
                  <a:pt x="286" y="194"/>
                </a:lnTo>
                <a:lnTo>
                  <a:pt x="286" y="144"/>
                </a:lnTo>
                <a:lnTo>
                  <a:pt x="281" y="131"/>
                </a:lnTo>
                <a:lnTo>
                  <a:pt x="293" y="108"/>
                </a:lnTo>
                <a:lnTo>
                  <a:pt x="308" y="66"/>
                </a:lnTo>
                <a:lnTo>
                  <a:pt x="320" y="48"/>
                </a:lnTo>
                <a:lnTo>
                  <a:pt x="314" y="24"/>
                </a:lnTo>
                <a:lnTo>
                  <a:pt x="254" y="0"/>
                </a:lnTo>
                <a:lnTo>
                  <a:pt x="155" y="12"/>
                </a:lnTo>
                <a:lnTo>
                  <a:pt x="120" y="0"/>
                </a:lnTo>
                <a:lnTo>
                  <a:pt x="105" y="24"/>
                </a:lnTo>
                <a:lnTo>
                  <a:pt x="90" y="99"/>
                </a:lnTo>
                <a:lnTo>
                  <a:pt x="66" y="120"/>
                </a:lnTo>
                <a:lnTo>
                  <a:pt x="60" y="150"/>
                </a:lnTo>
                <a:lnTo>
                  <a:pt x="39" y="165"/>
                </a:lnTo>
                <a:lnTo>
                  <a:pt x="12" y="165"/>
                </a:lnTo>
                <a:lnTo>
                  <a:pt x="0" y="18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28" name="Freeform 396"/>
          <p:cNvSpPr>
            <a:spLocks/>
          </p:cNvSpPr>
          <p:nvPr/>
        </p:nvSpPr>
        <p:spPr bwMode="auto">
          <a:xfrm>
            <a:off x="4524375" y="2752725"/>
            <a:ext cx="149225" cy="80963"/>
          </a:xfrm>
          <a:custGeom>
            <a:avLst/>
            <a:gdLst>
              <a:gd name="T0" fmla="*/ 0 w 106"/>
              <a:gd name="T1" fmla="*/ 28575 h 51"/>
              <a:gd name="T2" fmla="*/ 39418 w 106"/>
              <a:gd name="T3" fmla="*/ 79375 h 51"/>
              <a:gd name="T4" fmla="*/ 102768 w 106"/>
              <a:gd name="T5" fmla="*/ 76200 h 51"/>
              <a:gd name="T6" fmla="*/ 132332 w 106"/>
              <a:gd name="T7" fmla="*/ 61913 h 51"/>
              <a:gd name="T8" fmla="*/ 147817 w 106"/>
              <a:gd name="T9" fmla="*/ 46038 h 51"/>
              <a:gd name="T10" fmla="*/ 61942 w 106"/>
              <a:gd name="T11" fmla="*/ 12700 h 51"/>
              <a:gd name="T12" fmla="*/ 47865 w 106"/>
              <a:gd name="T13" fmla="*/ 0 h 51"/>
              <a:gd name="T14" fmla="*/ 0 w 106"/>
              <a:gd name="T15" fmla="*/ 28575 h 51"/>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51"/>
              <a:gd name="T26" fmla="*/ 106 w 106"/>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51">
                <a:moveTo>
                  <a:pt x="0" y="18"/>
                </a:moveTo>
                <a:lnTo>
                  <a:pt x="28" y="50"/>
                </a:lnTo>
                <a:lnTo>
                  <a:pt x="73" y="48"/>
                </a:lnTo>
                <a:lnTo>
                  <a:pt x="94" y="39"/>
                </a:lnTo>
                <a:lnTo>
                  <a:pt x="105" y="29"/>
                </a:lnTo>
                <a:lnTo>
                  <a:pt x="44" y="8"/>
                </a:lnTo>
                <a:lnTo>
                  <a:pt x="34" y="0"/>
                </a:lnTo>
                <a:lnTo>
                  <a:pt x="0" y="18"/>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29" name="Freeform 397"/>
          <p:cNvSpPr>
            <a:spLocks/>
          </p:cNvSpPr>
          <p:nvPr/>
        </p:nvSpPr>
        <p:spPr bwMode="auto">
          <a:xfrm>
            <a:off x="4524375" y="2752725"/>
            <a:ext cx="157163" cy="90488"/>
          </a:xfrm>
          <a:custGeom>
            <a:avLst/>
            <a:gdLst>
              <a:gd name="T0" fmla="*/ 0 w 112"/>
              <a:gd name="T1" fmla="*/ 31750 h 57"/>
              <a:gd name="T2" fmla="*/ 42097 w 112"/>
              <a:gd name="T3" fmla="*/ 88900 h 57"/>
              <a:gd name="T4" fmla="*/ 108050 w 112"/>
              <a:gd name="T5" fmla="*/ 85725 h 57"/>
              <a:gd name="T6" fmla="*/ 138921 w 112"/>
              <a:gd name="T7" fmla="*/ 69850 h 57"/>
              <a:gd name="T8" fmla="*/ 155760 w 112"/>
              <a:gd name="T9" fmla="*/ 50800 h 57"/>
              <a:gd name="T10" fmla="*/ 65952 w 112"/>
              <a:gd name="T11" fmla="*/ 14288 h 57"/>
              <a:gd name="T12" fmla="*/ 50517 w 112"/>
              <a:gd name="T13" fmla="*/ 0 h 57"/>
              <a:gd name="T14" fmla="*/ 0 w 112"/>
              <a:gd name="T15" fmla="*/ 31750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0" y="20"/>
                </a:moveTo>
                <a:lnTo>
                  <a:pt x="30" y="56"/>
                </a:lnTo>
                <a:lnTo>
                  <a:pt x="77" y="54"/>
                </a:lnTo>
                <a:lnTo>
                  <a:pt x="99" y="44"/>
                </a:lnTo>
                <a:lnTo>
                  <a:pt x="111" y="32"/>
                </a:lnTo>
                <a:lnTo>
                  <a:pt x="47" y="9"/>
                </a:lnTo>
                <a:lnTo>
                  <a:pt x="36" y="0"/>
                </a:lnTo>
                <a:lnTo>
                  <a:pt x="0" y="2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30" name="Freeform 398"/>
          <p:cNvSpPr>
            <a:spLocks/>
          </p:cNvSpPr>
          <p:nvPr/>
        </p:nvSpPr>
        <p:spPr bwMode="auto">
          <a:xfrm>
            <a:off x="4432300" y="2514600"/>
            <a:ext cx="55563" cy="101600"/>
          </a:xfrm>
          <a:custGeom>
            <a:avLst/>
            <a:gdLst>
              <a:gd name="T0" fmla="*/ 0 w 39"/>
              <a:gd name="T1" fmla="*/ 74612 h 64"/>
              <a:gd name="T2" fmla="*/ 2849 w 39"/>
              <a:gd name="T3" fmla="*/ 30162 h 64"/>
              <a:gd name="T4" fmla="*/ 47015 w 39"/>
              <a:gd name="T5" fmla="*/ 0 h 64"/>
              <a:gd name="T6" fmla="*/ 39891 w 39"/>
              <a:gd name="T7" fmla="*/ 39687 h 64"/>
              <a:gd name="T8" fmla="*/ 54138 w 39"/>
              <a:gd name="T9" fmla="*/ 47625 h 64"/>
              <a:gd name="T10" fmla="*/ 31343 w 39"/>
              <a:gd name="T11" fmla="*/ 69850 h 64"/>
              <a:gd name="T12" fmla="*/ 28494 w 39"/>
              <a:gd name="T13" fmla="*/ 100012 h 64"/>
              <a:gd name="T14" fmla="*/ 9973 w 39"/>
              <a:gd name="T15" fmla="*/ 100012 h 64"/>
              <a:gd name="T16" fmla="*/ 0 w 39"/>
              <a:gd name="T17" fmla="*/ 7461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64"/>
              <a:gd name="T29" fmla="*/ 39 w 39"/>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64">
                <a:moveTo>
                  <a:pt x="0" y="47"/>
                </a:moveTo>
                <a:lnTo>
                  <a:pt x="2" y="19"/>
                </a:lnTo>
                <a:lnTo>
                  <a:pt x="33" y="0"/>
                </a:lnTo>
                <a:lnTo>
                  <a:pt x="28" y="25"/>
                </a:lnTo>
                <a:lnTo>
                  <a:pt x="38" y="30"/>
                </a:lnTo>
                <a:lnTo>
                  <a:pt x="22" y="44"/>
                </a:lnTo>
                <a:lnTo>
                  <a:pt x="20" y="63"/>
                </a:lnTo>
                <a:lnTo>
                  <a:pt x="7" y="63"/>
                </a:lnTo>
                <a:lnTo>
                  <a:pt x="0" y="4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31" name="Freeform 399"/>
          <p:cNvSpPr>
            <a:spLocks/>
          </p:cNvSpPr>
          <p:nvPr/>
        </p:nvSpPr>
        <p:spPr bwMode="auto">
          <a:xfrm>
            <a:off x="4432300" y="2514600"/>
            <a:ext cx="63500" cy="111125"/>
          </a:xfrm>
          <a:custGeom>
            <a:avLst/>
            <a:gdLst>
              <a:gd name="T0" fmla="*/ 0 w 45"/>
              <a:gd name="T1" fmla="*/ 80962 h 70"/>
              <a:gd name="T2" fmla="*/ 2822 w 45"/>
              <a:gd name="T3" fmla="*/ 33337 h 70"/>
              <a:gd name="T4" fmla="*/ 53622 w 45"/>
              <a:gd name="T5" fmla="*/ 0 h 70"/>
              <a:gd name="T6" fmla="*/ 45156 w 45"/>
              <a:gd name="T7" fmla="*/ 42862 h 70"/>
              <a:gd name="T8" fmla="*/ 62089 w 45"/>
              <a:gd name="T9" fmla="*/ 52388 h 70"/>
              <a:gd name="T10" fmla="*/ 36689 w 45"/>
              <a:gd name="T11" fmla="*/ 76200 h 70"/>
              <a:gd name="T12" fmla="*/ 32456 w 45"/>
              <a:gd name="T13" fmla="*/ 109538 h 70"/>
              <a:gd name="T14" fmla="*/ 11289 w 45"/>
              <a:gd name="T15" fmla="*/ 109538 h 70"/>
              <a:gd name="T16" fmla="*/ 0 w 45"/>
              <a:gd name="T17" fmla="*/ 80962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70"/>
              <a:gd name="T29" fmla="*/ 45 w 4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70">
                <a:moveTo>
                  <a:pt x="0" y="51"/>
                </a:moveTo>
                <a:lnTo>
                  <a:pt x="2" y="21"/>
                </a:lnTo>
                <a:lnTo>
                  <a:pt x="38" y="0"/>
                </a:lnTo>
                <a:lnTo>
                  <a:pt x="32" y="27"/>
                </a:lnTo>
                <a:lnTo>
                  <a:pt x="44" y="33"/>
                </a:lnTo>
                <a:lnTo>
                  <a:pt x="26" y="48"/>
                </a:lnTo>
                <a:lnTo>
                  <a:pt x="23" y="69"/>
                </a:lnTo>
                <a:lnTo>
                  <a:pt x="8" y="69"/>
                </a:lnTo>
                <a:lnTo>
                  <a:pt x="0" y="5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32" name="Freeform 400"/>
          <p:cNvSpPr>
            <a:spLocks/>
          </p:cNvSpPr>
          <p:nvPr/>
        </p:nvSpPr>
        <p:spPr bwMode="auto">
          <a:xfrm>
            <a:off x="4476750" y="2590800"/>
            <a:ext cx="25400" cy="26988"/>
          </a:xfrm>
          <a:custGeom>
            <a:avLst/>
            <a:gdLst>
              <a:gd name="T0" fmla="*/ 0 w 17"/>
              <a:gd name="T1" fmla="*/ 25400 h 17"/>
              <a:gd name="T2" fmla="*/ 11953 w 17"/>
              <a:gd name="T3" fmla="*/ 0 h 17"/>
              <a:gd name="T4" fmla="*/ 23906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8" y="0"/>
                </a:lnTo>
                <a:lnTo>
                  <a:pt x="16" y="16"/>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33" name="Freeform 401"/>
          <p:cNvSpPr>
            <a:spLocks/>
          </p:cNvSpPr>
          <p:nvPr/>
        </p:nvSpPr>
        <p:spPr bwMode="auto">
          <a:xfrm>
            <a:off x="4476750" y="2590800"/>
            <a:ext cx="25400" cy="26988"/>
          </a:xfrm>
          <a:custGeom>
            <a:avLst/>
            <a:gdLst>
              <a:gd name="T0" fmla="*/ 0 w 17"/>
              <a:gd name="T1" fmla="*/ 25400 h 17"/>
              <a:gd name="T2" fmla="*/ 13447 w 17"/>
              <a:gd name="T3" fmla="*/ 0 h 17"/>
              <a:gd name="T4" fmla="*/ 23906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9" y="0"/>
                </a:lnTo>
                <a:lnTo>
                  <a:pt x="16" y="16"/>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34" name="Freeform 402"/>
          <p:cNvSpPr>
            <a:spLocks/>
          </p:cNvSpPr>
          <p:nvPr/>
        </p:nvSpPr>
        <p:spPr bwMode="auto">
          <a:xfrm>
            <a:off x="4502150" y="2576513"/>
            <a:ext cx="31750" cy="34925"/>
          </a:xfrm>
          <a:custGeom>
            <a:avLst/>
            <a:gdLst>
              <a:gd name="T0" fmla="*/ 0 w 22"/>
              <a:gd name="T1" fmla="*/ 11112 h 22"/>
              <a:gd name="T2" fmla="*/ 23091 w 22"/>
              <a:gd name="T3" fmla="*/ 33338 h 22"/>
              <a:gd name="T4" fmla="*/ 30307 w 22"/>
              <a:gd name="T5" fmla="*/ 11112 h 22"/>
              <a:gd name="T6" fmla="*/ 27420 w 22"/>
              <a:gd name="T7" fmla="*/ 0 h 22"/>
              <a:gd name="T8" fmla="*/ 0 w 22"/>
              <a:gd name="T9" fmla="*/ 11112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0" y="7"/>
                </a:moveTo>
                <a:lnTo>
                  <a:pt x="16" y="21"/>
                </a:lnTo>
                <a:lnTo>
                  <a:pt x="21" y="7"/>
                </a:lnTo>
                <a:lnTo>
                  <a:pt x="19" y="0"/>
                </a:lnTo>
                <a:lnTo>
                  <a:pt x="0" y="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35" name="Freeform 403"/>
          <p:cNvSpPr>
            <a:spLocks/>
          </p:cNvSpPr>
          <p:nvPr/>
        </p:nvSpPr>
        <p:spPr bwMode="auto">
          <a:xfrm>
            <a:off x="4502150" y="2576513"/>
            <a:ext cx="39688" cy="44450"/>
          </a:xfrm>
          <a:custGeom>
            <a:avLst/>
            <a:gdLst>
              <a:gd name="T0" fmla="*/ 0 w 28"/>
              <a:gd name="T1" fmla="*/ 14288 h 28"/>
              <a:gd name="T2" fmla="*/ 29766 w 28"/>
              <a:gd name="T3" fmla="*/ 42863 h 28"/>
              <a:gd name="T4" fmla="*/ 38271 w 28"/>
              <a:gd name="T5" fmla="*/ 14288 h 28"/>
              <a:gd name="T6" fmla="*/ 34018 w 28"/>
              <a:gd name="T7" fmla="*/ 0 h 28"/>
              <a:gd name="T8" fmla="*/ 0 w 28"/>
              <a:gd name="T9" fmla="*/ 14288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9"/>
                </a:moveTo>
                <a:lnTo>
                  <a:pt x="21" y="27"/>
                </a:lnTo>
                <a:lnTo>
                  <a:pt x="27" y="9"/>
                </a:lnTo>
                <a:lnTo>
                  <a:pt x="24" y="0"/>
                </a:lnTo>
                <a:lnTo>
                  <a:pt x="0" y="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36" name="Freeform 404"/>
          <p:cNvSpPr>
            <a:spLocks/>
          </p:cNvSpPr>
          <p:nvPr/>
        </p:nvSpPr>
        <p:spPr bwMode="auto">
          <a:xfrm>
            <a:off x="5018088" y="3767138"/>
            <a:ext cx="349250" cy="379412"/>
          </a:xfrm>
          <a:custGeom>
            <a:avLst/>
            <a:gdLst>
              <a:gd name="T0" fmla="*/ 0 w 248"/>
              <a:gd name="T1" fmla="*/ 266700 h 239"/>
              <a:gd name="T2" fmla="*/ 30982 w 248"/>
              <a:gd name="T3" fmla="*/ 242887 h 239"/>
              <a:gd name="T4" fmla="*/ 30982 w 248"/>
              <a:gd name="T5" fmla="*/ 196850 h 239"/>
              <a:gd name="T6" fmla="*/ 77455 w 248"/>
              <a:gd name="T7" fmla="*/ 133350 h 239"/>
              <a:gd name="T8" fmla="*/ 97170 w 248"/>
              <a:gd name="T9" fmla="*/ 22225 h 239"/>
              <a:gd name="T10" fmla="*/ 130969 w 248"/>
              <a:gd name="T11" fmla="*/ 0 h 239"/>
              <a:gd name="T12" fmla="*/ 159134 w 248"/>
              <a:gd name="T13" fmla="*/ 73025 h 239"/>
              <a:gd name="T14" fmla="*/ 233772 w 248"/>
              <a:gd name="T15" fmla="*/ 138112 h 239"/>
              <a:gd name="T16" fmla="*/ 208423 w 248"/>
              <a:gd name="T17" fmla="*/ 174625 h 239"/>
              <a:gd name="T18" fmla="*/ 228139 w 248"/>
              <a:gd name="T19" fmla="*/ 184150 h 239"/>
              <a:gd name="T20" fmla="*/ 257713 w 248"/>
              <a:gd name="T21" fmla="*/ 228600 h 239"/>
              <a:gd name="T22" fmla="*/ 347842 w 248"/>
              <a:gd name="T23" fmla="*/ 263525 h 239"/>
              <a:gd name="T24" fmla="*/ 283062 w 248"/>
              <a:gd name="T25" fmla="*/ 342900 h 239"/>
              <a:gd name="T26" fmla="*/ 208423 w 248"/>
              <a:gd name="T27" fmla="*/ 368300 h 239"/>
              <a:gd name="T28" fmla="*/ 143643 w 248"/>
              <a:gd name="T29" fmla="*/ 377825 h 239"/>
              <a:gd name="T30" fmla="*/ 73230 w 248"/>
              <a:gd name="T31" fmla="*/ 349250 h 239"/>
              <a:gd name="T32" fmla="*/ 43656 w 248"/>
              <a:gd name="T33" fmla="*/ 295275 h 239"/>
              <a:gd name="T34" fmla="*/ 0 w 248"/>
              <a:gd name="T35" fmla="*/ 266700 h 2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8"/>
              <a:gd name="T55" fmla="*/ 0 h 239"/>
              <a:gd name="T56" fmla="*/ 248 w 248"/>
              <a:gd name="T57" fmla="*/ 239 h 2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8" h="239">
                <a:moveTo>
                  <a:pt x="0" y="168"/>
                </a:moveTo>
                <a:lnTo>
                  <a:pt x="22" y="153"/>
                </a:lnTo>
                <a:lnTo>
                  <a:pt x="22" y="124"/>
                </a:lnTo>
                <a:lnTo>
                  <a:pt x="55" y="84"/>
                </a:lnTo>
                <a:lnTo>
                  <a:pt x="69" y="14"/>
                </a:lnTo>
                <a:lnTo>
                  <a:pt x="93" y="0"/>
                </a:lnTo>
                <a:lnTo>
                  <a:pt x="113" y="46"/>
                </a:lnTo>
                <a:lnTo>
                  <a:pt x="166" y="87"/>
                </a:lnTo>
                <a:lnTo>
                  <a:pt x="148" y="110"/>
                </a:lnTo>
                <a:lnTo>
                  <a:pt x="162" y="116"/>
                </a:lnTo>
                <a:lnTo>
                  <a:pt x="183" y="144"/>
                </a:lnTo>
                <a:lnTo>
                  <a:pt x="247" y="166"/>
                </a:lnTo>
                <a:lnTo>
                  <a:pt x="201" y="216"/>
                </a:lnTo>
                <a:lnTo>
                  <a:pt x="148" y="232"/>
                </a:lnTo>
                <a:lnTo>
                  <a:pt x="102" y="238"/>
                </a:lnTo>
                <a:lnTo>
                  <a:pt x="52" y="220"/>
                </a:lnTo>
                <a:lnTo>
                  <a:pt x="31" y="186"/>
                </a:lnTo>
                <a:lnTo>
                  <a:pt x="0" y="168"/>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37" name="Freeform 405"/>
          <p:cNvSpPr>
            <a:spLocks/>
          </p:cNvSpPr>
          <p:nvPr/>
        </p:nvSpPr>
        <p:spPr bwMode="auto">
          <a:xfrm>
            <a:off x="5018088" y="3767138"/>
            <a:ext cx="358775" cy="388937"/>
          </a:xfrm>
          <a:custGeom>
            <a:avLst/>
            <a:gdLst>
              <a:gd name="T0" fmla="*/ 0 w 254"/>
              <a:gd name="T1" fmla="*/ 273050 h 245"/>
              <a:gd name="T2" fmla="*/ 32488 w 254"/>
              <a:gd name="T3" fmla="*/ 249237 h 245"/>
              <a:gd name="T4" fmla="*/ 32488 w 254"/>
              <a:gd name="T5" fmla="*/ 201612 h 245"/>
              <a:gd name="T6" fmla="*/ 79100 w 254"/>
              <a:gd name="T7" fmla="*/ 136525 h 245"/>
              <a:gd name="T8" fmla="*/ 100288 w 254"/>
              <a:gd name="T9" fmla="*/ 22225 h 245"/>
              <a:gd name="T10" fmla="*/ 134188 w 254"/>
              <a:gd name="T11" fmla="*/ 0 h 245"/>
              <a:gd name="T12" fmla="*/ 163850 w 254"/>
              <a:gd name="T13" fmla="*/ 74612 h 245"/>
              <a:gd name="T14" fmla="*/ 240125 w 254"/>
              <a:gd name="T15" fmla="*/ 141287 h 245"/>
              <a:gd name="T16" fmla="*/ 214700 w 254"/>
              <a:gd name="T17" fmla="*/ 179387 h 245"/>
              <a:gd name="T18" fmla="*/ 234475 w 254"/>
              <a:gd name="T19" fmla="*/ 188912 h 245"/>
              <a:gd name="T20" fmla="*/ 264138 w 254"/>
              <a:gd name="T21" fmla="*/ 234950 h 245"/>
              <a:gd name="T22" fmla="*/ 357363 w 254"/>
              <a:gd name="T23" fmla="*/ 269875 h 245"/>
              <a:gd name="T24" fmla="*/ 290975 w 254"/>
              <a:gd name="T25" fmla="*/ 350837 h 245"/>
              <a:gd name="T26" fmla="*/ 214700 w 254"/>
              <a:gd name="T27" fmla="*/ 377825 h 245"/>
              <a:gd name="T28" fmla="*/ 146900 w 254"/>
              <a:gd name="T29" fmla="*/ 387350 h 245"/>
              <a:gd name="T30" fmla="*/ 74863 w 254"/>
              <a:gd name="T31" fmla="*/ 358775 h 245"/>
              <a:gd name="T32" fmla="*/ 45200 w 254"/>
              <a:gd name="T33" fmla="*/ 303212 h 245"/>
              <a:gd name="T34" fmla="*/ 0 w 254"/>
              <a:gd name="T35" fmla="*/ 273050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245"/>
              <a:gd name="T56" fmla="*/ 254 w 254"/>
              <a:gd name="T57" fmla="*/ 245 h 2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245">
                <a:moveTo>
                  <a:pt x="0" y="172"/>
                </a:moveTo>
                <a:lnTo>
                  <a:pt x="23" y="157"/>
                </a:lnTo>
                <a:lnTo>
                  <a:pt x="23" y="127"/>
                </a:lnTo>
                <a:lnTo>
                  <a:pt x="56" y="86"/>
                </a:lnTo>
                <a:lnTo>
                  <a:pt x="71" y="14"/>
                </a:lnTo>
                <a:lnTo>
                  <a:pt x="95" y="0"/>
                </a:lnTo>
                <a:lnTo>
                  <a:pt x="116" y="47"/>
                </a:lnTo>
                <a:lnTo>
                  <a:pt x="170" y="89"/>
                </a:lnTo>
                <a:lnTo>
                  <a:pt x="152" y="113"/>
                </a:lnTo>
                <a:lnTo>
                  <a:pt x="166" y="119"/>
                </a:lnTo>
                <a:lnTo>
                  <a:pt x="187" y="148"/>
                </a:lnTo>
                <a:lnTo>
                  <a:pt x="253" y="170"/>
                </a:lnTo>
                <a:lnTo>
                  <a:pt x="206" y="221"/>
                </a:lnTo>
                <a:lnTo>
                  <a:pt x="152" y="238"/>
                </a:lnTo>
                <a:lnTo>
                  <a:pt x="104" y="244"/>
                </a:lnTo>
                <a:lnTo>
                  <a:pt x="53" y="226"/>
                </a:lnTo>
                <a:lnTo>
                  <a:pt x="32" y="191"/>
                </a:lnTo>
                <a:lnTo>
                  <a:pt x="0" y="17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38" name="Freeform 406"/>
          <p:cNvSpPr>
            <a:spLocks/>
          </p:cNvSpPr>
          <p:nvPr/>
        </p:nvSpPr>
        <p:spPr bwMode="auto">
          <a:xfrm>
            <a:off x="4132263" y="2760663"/>
            <a:ext cx="293687" cy="282575"/>
          </a:xfrm>
          <a:custGeom>
            <a:avLst/>
            <a:gdLst>
              <a:gd name="T0" fmla="*/ 0 w 208"/>
              <a:gd name="T1" fmla="*/ 82550 h 178"/>
              <a:gd name="T2" fmla="*/ 12708 w 208"/>
              <a:gd name="T3" fmla="*/ 106363 h 178"/>
              <a:gd name="T4" fmla="*/ 66362 w 208"/>
              <a:gd name="T5" fmla="*/ 123825 h 178"/>
              <a:gd name="T6" fmla="*/ 62126 w 208"/>
              <a:gd name="T7" fmla="*/ 142875 h 178"/>
              <a:gd name="T8" fmla="*/ 86129 w 208"/>
              <a:gd name="T9" fmla="*/ 157162 h 178"/>
              <a:gd name="T10" fmla="*/ 94601 w 208"/>
              <a:gd name="T11" fmla="*/ 188912 h 178"/>
              <a:gd name="T12" fmla="*/ 66362 w 208"/>
              <a:gd name="T13" fmla="*/ 247650 h 178"/>
              <a:gd name="T14" fmla="*/ 139784 w 208"/>
              <a:gd name="T15" fmla="*/ 276225 h 178"/>
              <a:gd name="T16" fmla="*/ 148255 w 208"/>
              <a:gd name="T17" fmla="*/ 280988 h 178"/>
              <a:gd name="T18" fmla="*/ 180730 w 208"/>
              <a:gd name="T19" fmla="*/ 280988 h 178"/>
              <a:gd name="T20" fmla="*/ 180730 w 208"/>
              <a:gd name="T21" fmla="*/ 254000 h 178"/>
              <a:gd name="T22" fmla="*/ 201910 w 208"/>
              <a:gd name="T23" fmla="*/ 244475 h 178"/>
              <a:gd name="T24" fmla="*/ 245680 w 208"/>
              <a:gd name="T25" fmla="*/ 257175 h 178"/>
              <a:gd name="T26" fmla="*/ 279567 w 208"/>
              <a:gd name="T27" fmla="*/ 234950 h 178"/>
              <a:gd name="T28" fmla="*/ 262624 w 208"/>
              <a:gd name="T29" fmla="*/ 203200 h 178"/>
              <a:gd name="T30" fmla="*/ 266860 w 208"/>
              <a:gd name="T31" fmla="*/ 169862 h 178"/>
              <a:gd name="T32" fmla="*/ 241445 w 208"/>
              <a:gd name="T33" fmla="*/ 152400 h 178"/>
              <a:gd name="T34" fmla="*/ 279567 w 208"/>
              <a:gd name="T35" fmla="*/ 111125 h 178"/>
              <a:gd name="T36" fmla="*/ 292275 w 208"/>
              <a:gd name="T37" fmla="*/ 69850 h 178"/>
              <a:gd name="T38" fmla="*/ 251328 w 208"/>
              <a:gd name="T39" fmla="*/ 46037 h 178"/>
              <a:gd name="T40" fmla="*/ 238621 w 208"/>
              <a:gd name="T41" fmla="*/ 46037 h 178"/>
              <a:gd name="T42" fmla="*/ 170847 w 208"/>
              <a:gd name="T43" fmla="*/ 0 h 178"/>
              <a:gd name="T44" fmla="*/ 151079 w 208"/>
              <a:gd name="T45" fmla="*/ 6350 h 178"/>
              <a:gd name="T46" fmla="*/ 120016 w 208"/>
              <a:gd name="T47" fmla="*/ 52388 h 178"/>
              <a:gd name="T48" fmla="*/ 66362 w 208"/>
              <a:gd name="T49" fmla="*/ 41275 h 178"/>
              <a:gd name="T50" fmla="*/ 77658 w 208"/>
              <a:gd name="T51" fmla="*/ 82550 h 178"/>
              <a:gd name="T52" fmla="*/ 0 w 208"/>
              <a:gd name="T53" fmla="*/ 82550 h 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178"/>
              <a:gd name="T83" fmla="*/ 208 w 208"/>
              <a:gd name="T84" fmla="*/ 178 h 1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178">
                <a:moveTo>
                  <a:pt x="0" y="52"/>
                </a:moveTo>
                <a:lnTo>
                  <a:pt x="9" y="67"/>
                </a:lnTo>
                <a:lnTo>
                  <a:pt x="47" y="78"/>
                </a:lnTo>
                <a:lnTo>
                  <a:pt x="44" y="90"/>
                </a:lnTo>
                <a:lnTo>
                  <a:pt x="61" y="99"/>
                </a:lnTo>
                <a:lnTo>
                  <a:pt x="67" y="119"/>
                </a:lnTo>
                <a:lnTo>
                  <a:pt x="47" y="156"/>
                </a:lnTo>
                <a:lnTo>
                  <a:pt x="99" y="174"/>
                </a:lnTo>
                <a:lnTo>
                  <a:pt x="105" y="177"/>
                </a:lnTo>
                <a:lnTo>
                  <a:pt x="128" y="177"/>
                </a:lnTo>
                <a:lnTo>
                  <a:pt x="128" y="160"/>
                </a:lnTo>
                <a:lnTo>
                  <a:pt x="143" y="154"/>
                </a:lnTo>
                <a:lnTo>
                  <a:pt x="174" y="162"/>
                </a:lnTo>
                <a:lnTo>
                  <a:pt x="198" y="148"/>
                </a:lnTo>
                <a:lnTo>
                  <a:pt x="186" y="128"/>
                </a:lnTo>
                <a:lnTo>
                  <a:pt x="189" y="107"/>
                </a:lnTo>
                <a:lnTo>
                  <a:pt x="171" y="96"/>
                </a:lnTo>
                <a:lnTo>
                  <a:pt x="198" y="70"/>
                </a:lnTo>
                <a:lnTo>
                  <a:pt x="207" y="44"/>
                </a:lnTo>
                <a:lnTo>
                  <a:pt x="178" y="29"/>
                </a:lnTo>
                <a:lnTo>
                  <a:pt x="169" y="29"/>
                </a:lnTo>
                <a:lnTo>
                  <a:pt x="121" y="0"/>
                </a:lnTo>
                <a:lnTo>
                  <a:pt x="107" y="4"/>
                </a:lnTo>
                <a:lnTo>
                  <a:pt x="85" y="33"/>
                </a:lnTo>
                <a:lnTo>
                  <a:pt x="47" y="26"/>
                </a:lnTo>
                <a:lnTo>
                  <a:pt x="55" y="52"/>
                </a:lnTo>
                <a:lnTo>
                  <a:pt x="0" y="5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39" name="Freeform 407"/>
          <p:cNvSpPr>
            <a:spLocks/>
          </p:cNvSpPr>
          <p:nvPr/>
        </p:nvSpPr>
        <p:spPr bwMode="auto">
          <a:xfrm>
            <a:off x="4132263" y="2760663"/>
            <a:ext cx="301625" cy="292100"/>
          </a:xfrm>
          <a:custGeom>
            <a:avLst/>
            <a:gdLst>
              <a:gd name="T0" fmla="*/ 0 w 214"/>
              <a:gd name="T1" fmla="*/ 85725 h 184"/>
              <a:gd name="T2" fmla="*/ 12685 w 214"/>
              <a:gd name="T3" fmla="*/ 109538 h 184"/>
              <a:gd name="T4" fmla="*/ 67654 w 214"/>
              <a:gd name="T5" fmla="*/ 128588 h 184"/>
              <a:gd name="T6" fmla="*/ 63426 w 214"/>
              <a:gd name="T7" fmla="*/ 147637 h 184"/>
              <a:gd name="T8" fmla="*/ 88796 w 214"/>
              <a:gd name="T9" fmla="*/ 161925 h 184"/>
              <a:gd name="T10" fmla="*/ 97253 w 214"/>
              <a:gd name="T11" fmla="*/ 195262 h 184"/>
              <a:gd name="T12" fmla="*/ 67654 w 214"/>
              <a:gd name="T13" fmla="*/ 255588 h 184"/>
              <a:gd name="T14" fmla="*/ 143765 w 214"/>
              <a:gd name="T15" fmla="*/ 285750 h 184"/>
              <a:gd name="T16" fmla="*/ 152222 w 214"/>
              <a:gd name="T17" fmla="*/ 290513 h 184"/>
              <a:gd name="T18" fmla="*/ 186049 w 214"/>
              <a:gd name="T19" fmla="*/ 290513 h 184"/>
              <a:gd name="T20" fmla="*/ 186049 w 214"/>
              <a:gd name="T21" fmla="*/ 261938 h 184"/>
              <a:gd name="T22" fmla="*/ 207191 w 214"/>
              <a:gd name="T23" fmla="*/ 252413 h 184"/>
              <a:gd name="T24" fmla="*/ 252294 w 214"/>
              <a:gd name="T25" fmla="*/ 266700 h 184"/>
              <a:gd name="T26" fmla="*/ 287530 w 214"/>
              <a:gd name="T27" fmla="*/ 242888 h 184"/>
              <a:gd name="T28" fmla="*/ 269207 w 214"/>
              <a:gd name="T29" fmla="*/ 209550 h 184"/>
              <a:gd name="T30" fmla="*/ 273436 w 214"/>
              <a:gd name="T31" fmla="*/ 176212 h 184"/>
              <a:gd name="T32" fmla="*/ 248065 w 214"/>
              <a:gd name="T33" fmla="*/ 157162 h 184"/>
              <a:gd name="T34" fmla="*/ 287530 w 214"/>
              <a:gd name="T35" fmla="*/ 114300 h 184"/>
              <a:gd name="T36" fmla="*/ 300216 w 214"/>
              <a:gd name="T37" fmla="*/ 71438 h 184"/>
              <a:gd name="T38" fmla="*/ 257932 w 214"/>
              <a:gd name="T39" fmla="*/ 47625 h 184"/>
              <a:gd name="T40" fmla="*/ 245247 w 214"/>
              <a:gd name="T41" fmla="*/ 47625 h 184"/>
              <a:gd name="T42" fmla="*/ 176183 w 214"/>
              <a:gd name="T43" fmla="*/ 0 h 184"/>
              <a:gd name="T44" fmla="*/ 155041 w 214"/>
              <a:gd name="T45" fmla="*/ 6350 h 184"/>
              <a:gd name="T46" fmla="*/ 122623 w 214"/>
              <a:gd name="T47" fmla="*/ 53975 h 184"/>
              <a:gd name="T48" fmla="*/ 67654 w 214"/>
              <a:gd name="T49" fmla="*/ 42862 h 184"/>
              <a:gd name="T50" fmla="*/ 80339 w 214"/>
              <a:gd name="T51" fmla="*/ 85725 h 184"/>
              <a:gd name="T52" fmla="*/ 0 w 214"/>
              <a:gd name="T53" fmla="*/ 85725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4"/>
              <a:gd name="T82" fmla="*/ 0 h 184"/>
              <a:gd name="T83" fmla="*/ 214 w 214"/>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4" h="184">
                <a:moveTo>
                  <a:pt x="0" y="54"/>
                </a:moveTo>
                <a:lnTo>
                  <a:pt x="9" y="69"/>
                </a:lnTo>
                <a:lnTo>
                  <a:pt x="48" y="81"/>
                </a:lnTo>
                <a:lnTo>
                  <a:pt x="45" y="93"/>
                </a:lnTo>
                <a:lnTo>
                  <a:pt x="63" y="102"/>
                </a:lnTo>
                <a:lnTo>
                  <a:pt x="69" y="123"/>
                </a:lnTo>
                <a:lnTo>
                  <a:pt x="48" y="161"/>
                </a:lnTo>
                <a:lnTo>
                  <a:pt x="102" y="180"/>
                </a:lnTo>
                <a:lnTo>
                  <a:pt x="108" y="183"/>
                </a:lnTo>
                <a:lnTo>
                  <a:pt x="132" y="183"/>
                </a:lnTo>
                <a:lnTo>
                  <a:pt x="132" y="165"/>
                </a:lnTo>
                <a:lnTo>
                  <a:pt x="147" y="159"/>
                </a:lnTo>
                <a:lnTo>
                  <a:pt x="179" y="168"/>
                </a:lnTo>
                <a:lnTo>
                  <a:pt x="204" y="153"/>
                </a:lnTo>
                <a:lnTo>
                  <a:pt x="191" y="132"/>
                </a:lnTo>
                <a:lnTo>
                  <a:pt x="194" y="111"/>
                </a:lnTo>
                <a:lnTo>
                  <a:pt x="176" y="99"/>
                </a:lnTo>
                <a:lnTo>
                  <a:pt x="204" y="72"/>
                </a:lnTo>
                <a:lnTo>
                  <a:pt x="213" y="45"/>
                </a:lnTo>
                <a:lnTo>
                  <a:pt x="183" y="30"/>
                </a:lnTo>
                <a:lnTo>
                  <a:pt x="174" y="30"/>
                </a:lnTo>
                <a:lnTo>
                  <a:pt x="125" y="0"/>
                </a:lnTo>
                <a:lnTo>
                  <a:pt x="110" y="4"/>
                </a:lnTo>
                <a:lnTo>
                  <a:pt x="87" y="34"/>
                </a:lnTo>
                <a:lnTo>
                  <a:pt x="48" y="27"/>
                </a:lnTo>
                <a:lnTo>
                  <a:pt x="57" y="54"/>
                </a:lnTo>
                <a:lnTo>
                  <a:pt x="0" y="5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40" name="Freeform 408"/>
          <p:cNvSpPr>
            <a:spLocks/>
          </p:cNvSpPr>
          <p:nvPr/>
        </p:nvSpPr>
        <p:spPr bwMode="auto">
          <a:xfrm>
            <a:off x="5232400" y="3908425"/>
            <a:ext cx="26988" cy="39688"/>
          </a:xfrm>
          <a:custGeom>
            <a:avLst/>
            <a:gdLst>
              <a:gd name="T0" fmla="*/ 0 w 19"/>
              <a:gd name="T1" fmla="*/ 30163 h 25"/>
              <a:gd name="T2" fmla="*/ 15625 w 19"/>
              <a:gd name="T3" fmla="*/ 38100 h 25"/>
              <a:gd name="T4" fmla="*/ 21306 w 19"/>
              <a:gd name="T5" fmla="*/ 26988 h 25"/>
              <a:gd name="T6" fmla="*/ 9943 w 19"/>
              <a:gd name="T7" fmla="*/ 26988 h 25"/>
              <a:gd name="T8" fmla="*/ 25568 w 19"/>
              <a:gd name="T9" fmla="*/ 15875 h 25"/>
              <a:gd name="T10" fmla="*/ 19886 w 19"/>
              <a:gd name="T11" fmla="*/ 0 h 25"/>
              <a:gd name="T12" fmla="*/ 0 w 19"/>
              <a:gd name="T13" fmla="*/ 30163 h 25"/>
              <a:gd name="T14" fmla="*/ 0 60000 65536"/>
              <a:gd name="T15" fmla="*/ 0 60000 65536"/>
              <a:gd name="T16" fmla="*/ 0 60000 65536"/>
              <a:gd name="T17" fmla="*/ 0 60000 65536"/>
              <a:gd name="T18" fmla="*/ 0 60000 65536"/>
              <a:gd name="T19" fmla="*/ 0 60000 65536"/>
              <a:gd name="T20" fmla="*/ 0 60000 65536"/>
              <a:gd name="T21" fmla="*/ 0 w 19"/>
              <a:gd name="T22" fmla="*/ 0 h 25"/>
              <a:gd name="T23" fmla="*/ 19 w 1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5">
                <a:moveTo>
                  <a:pt x="0" y="19"/>
                </a:moveTo>
                <a:lnTo>
                  <a:pt x="11" y="24"/>
                </a:lnTo>
                <a:lnTo>
                  <a:pt x="15" y="17"/>
                </a:lnTo>
                <a:lnTo>
                  <a:pt x="7" y="17"/>
                </a:lnTo>
                <a:lnTo>
                  <a:pt x="18" y="10"/>
                </a:lnTo>
                <a:lnTo>
                  <a:pt x="14" y="0"/>
                </a:lnTo>
                <a:lnTo>
                  <a:pt x="0" y="19"/>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641" name="Freeform 409"/>
          <p:cNvSpPr>
            <a:spLocks/>
          </p:cNvSpPr>
          <p:nvPr/>
        </p:nvSpPr>
        <p:spPr bwMode="auto">
          <a:xfrm>
            <a:off x="5232400" y="3908425"/>
            <a:ext cx="34925" cy="49213"/>
          </a:xfrm>
          <a:custGeom>
            <a:avLst/>
            <a:gdLst>
              <a:gd name="T0" fmla="*/ 0 w 25"/>
              <a:gd name="T1" fmla="*/ 38100 h 31"/>
              <a:gd name="T2" fmla="*/ 19558 w 25"/>
              <a:gd name="T3" fmla="*/ 47625 h 31"/>
              <a:gd name="T4" fmla="*/ 27940 w 25"/>
              <a:gd name="T5" fmla="*/ 33338 h 31"/>
              <a:gd name="T6" fmla="*/ 12573 w 25"/>
              <a:gd name="T7" fmla="*/ 33338 h 31"/>
              <a:gd name="T8" fmla="*/ 33528 w 25"/>
              <a:gd name="T9" fmla="*/ 19050 h 31"/>
              <a:gd name="T10" fmla="*/ 25146 w 25"/>
              <a:gd name="T11" fmla="*/ 0 h 31"/>
              <a:gd name="T12" fmla="*/ 0 w 25"/>
              <a:gd name="T13" fmla="*/ 38100 h 31"/>
              <a:gd name="T14" fmla="*/ 0 60000 65536"/>
              <a:gd name="T15" fmla="*/ 0 60000 65536"/>
              <a:gd name="T16" fmla="*/ 0 60000 65536"/>
              <a:gd name="T17" fmla="*/ 0 60000 65536"/>
              <a:gd name="T18" fmla="*/ 0 60000 65536"/>
              <a:gd name="T19" fmla="*/ 0 60000 65536"/>
              <a:gd name="T20" fmla="*/ 0 60000 65536"/>
              <a:gd name="T21" fmla="*/ 0 w 25"/>
              <a:gd name="T22" fmla="*/ 0 h 31"/>
              <a:gd name="T23" fmla="*/ 25 w 2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1">
                <a:moveTo>
                  <a:pt x="0" y="24"/>
                </a:moveTo>
                <a:lnTo>
                  <a:pt x="14" y="30"/>
                </a:lnTo>
                <a:lnTo>
                  <a:pt x="20" y="21"/>
                </a:lnTo>
                <a:lnTo>
                  <a:pt x="9" y="21"/>
                </a:lnTo>
                <a:lnTo>
                  <a:pt x="24" y="12"/>
                </a:lnTo>
                <a:lnTo>
                  <a:pt x="18" y="0"/>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42" name="Freeform 410"/>
          <p:cNvSpPr>
            <a:spLocks/>
          </p:cNvSpPr>
          <p:nvPr/>
        </p:nvSpPr>
        <p:spPr bwMode="auto">
          <a:xfrm>
            <a:off x="3844925" y="3879850"/>
            <a:ext cx="65088" cy="26988"/>
          </a:xfrm>
          <a:custGeom>
            <a:avLst/>
            <a:gdLst>
              <a:gd name="T0" fmla="*/ 0 w 46"/>
              <a:gd name="T1" fmla="*/ 25400 h 17"/>
              <a:gd name="T2" fmla="*/ 4245 w 46"/>
              <a:gd name="T3" fmla="*/ 0 h 17"/>
              <a:gd name="T4" fmla="*/ 63673 w 46"/>
              <a:gd name="T5" fmla="*/ 7938 h 17"/>
              <a:gd name="T6" fmla="*/ 0 w 46"/>
              <a:gd name="T7" fmla="*/ 25400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0" y="16"/>
                </a:moveTo>
                <a:lnTo>
                  <a:pt x="3" y="0"/>
                </a:lnTo>
                <a:lnTo>
                  <a:pt x="45" y="5"/>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5643" name="Freeform 411"/>
          <p:cNvSpPr>
            <a:spLocks/>
          </p:cNvSpPr>
          <p:nvPr/>
        </p:nvSpPr>
        <p:spPr bwMode="auto">
          <a:xfrm>
            <a:off x="3844925" y="3879850"/>
            <a:ext cx="73025" cy="26988"/>
          </a:xfrm>
          <a:custGeom>
            <a:avLst/>
            <a:gdLst>
              <a:gd name="T0" fmla="*/ 0 w 52"/>
              <a:gd name="T1" fmla="*/ 25400 h 17"/>
              <a:gd name="T2" fmla="*/ 4213 w 52"/>
              <a:gd name="T3" fmla="*/ 0 h 17"/>
              <a:gd name="T4" fmla="*/ 71621 w 52"/>
              <a:gd name="T5" fmla="*/ 6350 h 17"/>
              <a:gd name="T6" fmla="*/ 0 w 52"/>
              <a:gd name="T7" fmla="*/ 25400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16"/>
                </a:moveTo>
                <a:lnTo>
                  <a:pt x="3" y="0"/>
                </a:lnTo>
                <a:lnTo>
                  <a:pt x="51" y="4"/>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44" name="Freeform 412"/>
          <p:cNvSpPr>
            <a:spLocks/>
          </p:cNvSpPr>
          <p:nvPr/>
        </p:nvSpPr>
        <p:spPr bwMode="auto">
          <a:xfrm>
            <a:off x="4379913" y="2624138"/>
            <a:ext cx="203200" cy="247650"/>
          </a:xfrm>
          <a:custGeom>
            <a:avLst/>
            <a:gdLst>
              <a:gd name="T0" fmla="*/ 0 w 144"/>
              <a:gd name="T1" fmla="*/ 101600 h 156"/>
              <a:gd name="T2" fmla="*/ 0 w 144"/>
              <a:gd name="T3" fmla="*/ 141287 h 156"/>
              <a:gd name="T4" fmla="*/ 4233 w 144"/>
              <a:gd name="T5" fmla="*/ 160337 h 156"/>
              <a:gd name="T6" fmla="*/ 9878 w 144"/>
              <a:gd name="T7" fmla="*/ 177800 h 156"/>
              <a:gd name="T8" fmla="*/ 50800 w 144"/>
              <a:gd name="T9" fmla="*/ 200025 h 156"/>
              <a:gd name="T10" fmla="*/ 38100 w 144"/>
              <a:gd name="T11" fmla="*/ 241300 h 156"/>
              <a:gd name="T12" fmla="*/ 81844 w 144"/>
              <a:gd name="T13" fmla="*/ 246063 h 156"/>
              <a:gd name="T14" fmla="*/ 158044 w 144"/>
              <a:gd name="T15" fmla="*/ 246063 h 156"/>
              <a:gd name="T16" fmla="*/ 179211 w 144"/>
              <a:gd name="T17" fmla="*/ 209550 h 156"/>
              <a:gd name="T18" fmla="*/ 138289 w 144"/>
              <a:gd name="T19" fmla="*/ 153987 h 156"/>
              <a:gd name="T20" fmla="*/ 186267 w 144"/>
              <a:gd name="T21" fmla="*/ 123825 h 156"/>
              <a:gd name="T22" fmla="*/ 201789 w 144"/>
              <a:gd name="T23" fmla="*/ 138112 h 156"/>
              <a:gd name="T24" fmla="*/ 186267 w 144"/>
              <a:gd name="T25" fmla="*/ 36512 h 156"/>
              <a:gd name="T26" fmla="*/ 150989 w 144"/>
              <a:gd name="T27" fmla="*/ 14288 h 156"/>
              <a:gd name="T28" fmla="*/ 110067 w 144"/>
              <a:gd name="T29" fmla="*/ 26988 h 156"/>
              <a:gd name="T30" fmla="*/ 114300 w 144"/>
              <a:gd name="T31" fmla="*/ 19050 h 156"/>
              <a:gd name="T32" fmla="*/ 81844 w 144"/>
              <a:gd name="T33" fmla="*/ 0 h 156"/>
              <a:gd name="T34" fmla="*/ 60678 w 144"/>
              <a:gd name="T35" fmla="*/ 0 h 156"/>
              <a:gd name="T36" fmla="*/ 60678 w 144"/>
              <a:gd name="T37" fmla="*/ 50800 h 156"/>
              <a:gd name="T38" fmla="*/ 40922 w 144"/>
              <a:gd name="T39" fmla="*/ 36512 h 156"/>
              <a:gd name="T40" fmla="*/ 29633 w 144"/>
              <a:gd name="T41" fmla="*/ 55563 h 156"/>
              <a:gd name="T42" fmla="*/ 23989 w 144"/>
              <a:gd name="T43" fmla="*/ 85725 h 156"/>
              <a:gd name="T44" fmla="*/ 0 w 144"/>
              <a:gd name="T45" fmla="*/ 101600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56"/>
              <a:gd name="T71" fmla="*/ 144 w 144"/>
              <a:gd name="T72" fmla="*/ 156 h 1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56">
                <a:moveTo>
                  <a:pt x="0" y="64"/>
                </a:moveTo>
                <a:lnTo>
                  <a:pt x="0" y="89"/>
                </a:lnTo>
                <a:lnTo>
                  <a:pt x="3" y="101"/>
                </a:lnTo>
                <a:lnTo>
                  <a:pt x="7" y="112"/>
                </a:lnTo>
                <a:lnTo>
                  <a:pt x="36" y="126"/>
                </a:lnTo>
                <a:lnTo>
                  <a:pt x="27" y="152"/>
                </a:lnTo>
                <a:lnTo>
                  <a:pt x="58" y="155"/>
                </a:lnTo>
                <a:lnTo>
                  <a:pt x="112" y="155"/>
                </a:lnTo>
                <a:lnTo>
                  <a:pt x="127" y="132"/>
                </a:lnTo>
                <a:lnTo>
                  <a:pt x="98" y="97"/>
                </a:lnTo>
                <a:lnTo>
                  <a:pt x="132" y="78"/>
                </a:lnTo>
                <a:lnTo>
                  <a:pt x="143" y="87"/>
                </a:lnTo>
                <a:lnTo>
                  <a:pt x="132" y="23"/>
                </a:lnTo>
                <a:lnTo>
                  <a:pt x="107" y="9"/>
                </a:lnTo>
                <a:lnTo>
                  <a:pt x="78" y="17"/>
                </a:lnTo>
                <a:lnTo>
                  <a:pt x="81" y="12"/>
                </a:lnTo>
                <a:lnTo>
                  <a:pt x="58" y="0"/>
                </a:lnTo>
                <a:lnTo>
                  <a:pt x="43" y="0"/>
                </a:lnTo>
                <a:lnTo>
                  <a:pt x="43" y="32"/>
                </a:lnTo>
                <a:lnTo>
                  <a:pt x="29" y="23"/>
                </a:lnTo>
                <a:lnTo>
                  <a:pt x="21" y="35"/>
                </a:lnTo>
                <a:lnTo>
                  <a:pt x="17" y="54"/>
                </a:lnTo>
                <a:lnTo>
                  <a:pt x="0" y="64"/>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45" name="Freeform 413"/>
          <p:cNvSpPr>
            <a:spLocks/>
          </p:cNvSpPr>
          <p:nvPr/>
        </p:nvSpPr>
        <p:spPr bwMode="auto">
          <a:xfrm>
            <a:off x="4379913" y="2624138"/>
            <a:ext cx="211137" cy="257175"/>
          </a:xfrm>
          <a:custGeom>
            <a:avLst/>
            <a:gdLst>
              <a:gd name="T0" fmla="*/ 0 w 150"/>
              <a:gd name="T1" fmla="*/ 104775 h 162"/>
              <a:gd name="T2" fmla="*/ 0 w 150"/>
              <a:gd name="T3" fmla="*/ 146050 h 162"/>
              <a:gd name="T4" fmla="*/ 4223 w 150"/>
              <a:gd name="T5" fmla="*/ 166687 h 162"/>
              <a:gd name="T6" fmla="*/ 9853 w 150"/>
              <a:gd name="T7" fmla="*/ 184150 h 162"/>
              <a:gd name="T8" fmla="*/ 52080 w 150"/>
              <a:gd name="T9" fmla="*/ 207963 h 162"/>
              <a:gd name="T10" fmla="*/ 39412 w 150"/>
              <a:gd name="T11" fmla="*/ 250825 h 162"/>
              <a:gd name="T12" fmla="*/ 84455 w 150"/>
              <a:gd name="T13" fmla="*/ 255588 h 162"/>
              <a:gd name="T14" fmla="*/ 164687 w 150"/>
              <a:gd name="T15" fmla="*/ 255588 h 162"/>
              <a:gd name="T16" fmla="*/ 185801 w 150"/>
              <a:gd name="T17" fmla="*/ 217488 h 162"/>
              <a:gd name="T18" fmla="*/ 143573 w 150"/>
              <a:gd name="T19" fmla="*/ 160337 h 162"/>
              <a:gd name="T20" fmla="*/ 194246 w 150"/>
              <a:gd name="T21" fmla="*/ 128588 h 162"/>
              <a:gd name="T22" fmla="*/ 209729 w 150"/>
              <a:gd name="T23" fmla="*/ 142875 h 162"/>
              <a:gd name="T24" fmla="*/ 194246 w 150"/>
              <a:gd name="T25" fmla="*/ 38100 h 162"/>
              <a:gd name="T26" fmla="*/ 156241 w 150"/>
              <a:gd name="T27" fmla="*/ 14288 h 162"/>
              <a:gd name="T28" fmla="*/ 114014 w 150"/>
              <a:gd name="T29" fmla="*/ 28575 h 162"/>
              <a:gd name="T30" fmla="*/ 118237 w 150"/>
              <a:gd name="T31" fmla="*/ 19050 h 162"/>
              <a:gd name="T32" fmla="*/ 84455 w 150"/>
              <a:gd name="T33" fmla="*/ 0 h 162"/>
              <a:gd name="T34" fmla="*/ 63341 w 150"/>
              <a:gd name="T35" fmla="*/ 0 h 162"/>
              <a:gd name="T36" fmla="*/ 63341 w 150"/>
              <a:gd name="T37" fmla="*/ 52388 h 162"/>
              <a:gd name="T38" fmla="*/ 42227 w 150"/>
              <a:gd name="T39" fmla="*/ 38100 h 162"/>
              <a:gd name="T40" fmla="*/ 30967 w 150"/>
              <a:gd name="T41" fmla="*/ 57150 h 162"/>
              <a:gd name="T42" fmla="*/ 25336 w 150"/>
              <a:gd name="T43" fmla="*/ 88900 h 162"/>
              <a:gd name="T44" fmla="*/ 0 w 150"/>
              <a:gd name="T45" fmla="*/ 104775 h 1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62"/>
              <a:gd name="T71" fmla="*/ 150 w 150"/>
              <a:gd name="T72" fmla="*/ 162 h 1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62">
                <a:moveTo>
                  <a:pt x="0" y="66"/>
                </a:moveTo>
                <a:lnTo>
                  <a:pt x="0" y="92"/>
                </a:lnTo>
                <a:lnTo>
                  <a:pt x="3" y="105"/>
                </a:lnTo>
                <a:lnTo>
                  <a:pt x="7" y="116"/>
                </a:lnTo>
                <a:lnTo>
                  <a:pt x="37" y="131"/>
                </a:lnTo>
                <a:lnTo>
                  <a:pt x="28" y="158"/>
                </a:lnTo>
                <a:lnTo>
                  <a:pt x="60" y="161"/>
                </a:lnTo>
                <a:lnTo>
                  <a:pt x="117" y="161"/>
                </a:lnTo>
                <a:lnTo>
                  <a:pt x="132" y="137"/>
                </a:lnTo>
                <a:lnTo>
                  <a:pt x="102" y="101"/>
                </a:lnTo>
                <a:lnTo>
                  <a:pt x="138" y="81"/>
                </a:lnTo>
                <a:lnTo>
                  <a:pt x="149" y="90"/>
                </a:lnTo>
                <a:lnTo>
                  <a:pt x="138" y="24"/>
                </a:lnTo>
                <a:lnTo>
                  <a:pt x="111" y="9"/>
                </a:lnTo>
                <a:lnTo>
                  <a:pt x="81" y="18"/>
                </a:lnTo>
                <a:lnTo>
                  <a:pt x="84" y="12"/>
                </a:lnTo>
                <a:lnTo>
                  <a:pt x="60" y="0"/>
                </a:lnTo>
                <a:lnTo>
                  <a:pt x="45" y="0"/>
                </a:lnTo>
                <a:lnTo>
                  <a:pt x="45" y="33"/>
                </a:lnTo>
                <a:lnTo>
                  <a:pt x="30" y="24"/>
                </a:lnTo>
                <a:lnTo>
                  <a:pt x="22" y="36"/>
                </a:lnTo>
                <a:lnTo>
                  <a:pt x="18" y="56"/>
                </a:lnTo>
                <a:lnTo>
                  <a:pt x="0" y="6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46" name="Freeform 414"/>
          <p:cNvSpPr>
            <a:spLocks/>
          </p:cNvSpPr>
          <p:nvPr/>
        </p:nvSpPr>
        <p:spPr bwMode="auto">
          <a:xfrm>
            <a:off x="4722813" y="3070225"/>
            <a:ext cx="134937" cy="157163"/>
          </a:xfrm>
          <a:custGeom>
            <a:avLst/>
            <a:gdLst>
              <a:gd name="T0" fmla="*/ 0 w 96"/>
              <a:gd name="T1" fmla="*/ 61913 h 99"/>
              <a:gd name="T2" fmla="*/ 14056 w 96"/>
              <a:gd name="T3" fmla="*/ 25400 h 99"/>
              <a:gd name="T4" fmla="*/ 57629 w 96"/>
              <a:gd name="T5" fmla="*/ 7938 h 99"/>
              <a:gd name="T6" fmla="*/ 113853 w 96"/>
              <a:gd name="T7" fmla="*/ 12700 h 99"/>
              <a:gd name="T8" fmla="*/ 133531 w 96"/>
              <a:gd name="T9" fmla="*/ 0 h 99"/>
              <a:gd name="T10" fmla="*/ 125098 w 96"/>
              <a:gd name="T11" fmla="*/ 30163 h 99"/>
              <a:gd name="T12" fmla="*/ 89958 w 96"/>
              <a:gd name="T13" fmla="*/ 22225 h 99"/>
              <a:gd name="T14" fmla="*/ 70280 w 96"/>
              <a:gd name="T15" fmla="*/ 52388 h 99"/>
              <a:gd name="T16" fmla="*/ 50601 w 96"/>
              <a:gd name="T17" fmla="*/ 39688 h 99"/>
              <a:gd name="T18" fmla="*/ 66063 w 96"/>
              <a:gd name="T19" fmla="*/ 74613 h 99"/>
              <a:gd name="T20" fmla="*/ 50601 w 96"/>
              <a:gd name="T21" fmla="*/ 84138 h 99"/>
              <a:gd name="T22" fmla="*/ 81524 w 96"/>
              <a:gd name="T23" fmla="*/ 106363 h 99"/>
              <a:gd name="T24" fmla="*/ 81524 w 96"/>
              <a:gd name="T25" fmla="*/ 119063 h 99"/>
              <a:gd name="T26" fmla="*/ 54818 w 96"/>
              <a:gd name="T27" fmla="*/ 123825 h 99"/>
              <a:gd name="T28" fmla="*/ 61846 w 96"/>
              <a:gd name="T29" fmla="*/ 155575 h 99"/>
              <a:gd name="T30" fmla="*/ 26706 w 96"/>
              <a:gd name="T31" fmla="*/ 146050 h 99"/>
              <a:gd name="T32" fmla="*/ 14056 w 96"/>
              <a:gd name="T33" fmla="*/ 119063 h 99"/>
              <a:gd name="T34" fmla="*/ 61846 w 96"/>
              <a:gd name="T35" fmla="*/ 106363 h 99"/>
              <a:gd name="T36" fmla="*/ 18273 w 96"/>
              <a:gd name="T37" fmla="*/ 96838 h 99"/>
              <a:gd name="T38" fmla="*/ 0 w 96"/>
              <a:gd name="T39" fmla="*/ 61913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99"/>
              <a:gd name="T62" fmla="*/ 96 w 96"/>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99">
                <a:moveTo>
                  <a:pt x="0" y="39"/>
                </a:moveTo>
                <a:lnTo>
                  <a:pt x="10" y="16"/>
                </a:lnTo>
                <a:lnTo>
                  <a:pt x="41" y="5"/>
                </a:lnTo>
                <a:lnTo>
                  <a:pt x="81" y="8"/>
                </a:lnTo>
                <a:lnTo>
                  <a:pt x="95" y="0"/>
                </a:lnTo>
                <a:lnTo>
                  <a:pt x="89" y="19"/>
                </a:lnTo>
                <a:lnTo>
                  <a:pt x="64" y="14"/>
                </a:lnTo>
                <a:lnTo>
                  <a:pt x="50" y="33"/>
                </a:lnTo>
                <a:lnTo>
                  <a:pt x="36" y="25"/>
                </a:lnTo>
                <a:lnTo>
                  <a:pt x="47" y="47"/>
                </a:lnTo>
                <a:lnTo>
                  <a:pt x="36" y="53"/>
                </a:lnTo>
                <a:lnTo>
                  <a:pt x="58" y="67"/>
                </a:lnTo>
                <a:lnTo>
                  <a:pt x="58" y="75"/>
                </a:lnTo>
                <a:lnTo>
                  <a:pt x="39" y="78"/>
                </a:lnTo>
                <a:lnTo>
                  <a:pt x="44" y="98"/>
                </a:lnTo>
                <a:lnTo>
                  <a:pt x="19" y="92"/>
                </a:lnTo>
                <a:lnTo>
                  <a:pt x="10" y="75"/>
                </a:lnTo>
                <a:lnTo>
                  <a:pt x="44" y="67"/>
                </a:lnTo>
                <a:lnTo>
                  <a:pt x="13" y="61"/>
                </a:lnTo>
                <a:lnTo>
                  <a:pt x="0" y="3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47" name="Freeform 415"/>
          <p:cNvSpPr>
            <a:spLocks/>
          </p:cNvSpPr>
          <p:nvPr/>
        </p:nvSpPr>
        <p:spPr bwMode="auto">
          <a:xfrm>
            <a:off x="4722813" y="3070225"/>
            <a:ext cx="144462" cy="166688"/>
          </a:xfrm>
          <a:custGeom>
            <a:avLst/>
            <a:gdLst>
              <a:gd name="T0" fmla="*/ 0 w 102"/>
              <a:gd name="T1" fmla="*/ 65088 h 105"/>
              <a:gd name="T2" fmla="*/ 15579 w 102"/>
              <a:gd name="T3" fmla="*/ 26988 h 105"/>
              <a:gd name="T4" fmla="*/ 62317 w 102"/>
              <a:gd name="T5" fmla="*/ 7938 h 105"/>
              <a:gd name="T6" fmla="*/ 121801 w 102"/>
              <a:gd name="T7" fmla="*/ 14288 h 105"/>
              <a:gd name="T8" fmla="*/ 143046 w 102"/>
              <a:gd name="T9" fmla="*/ 0 h 105"/>
              <a:gd name="T10" fmla="*/ 134548 w 102"/>
              <a:gd name="T11" fmla="*/ 31750 h 105"/>
              <a:gd name="T12" fmla="*/ 96308 w 102"/>
              <a:gd name="T13" fmla="*/ 23813 h 105"/>
              <a:gd name="T14" fmla="*/ 75064 w 102"/>
              <a:gd name="T15" fmla="*/ 55563 h 105"/>
              <a:gd name="T16" fmla="*/ 53819 w 102"/>
              <a:gd name="T17" fmla="*/ 41275 h 105"/>
              <a:gd name="T18" fmla="*/ 70815 w 102"/>
              <a:gd name="T19" fmla="*/ 79375 h 105"/>
              <a:gd name="T20" fmla="*/ 53819 w 102"/>
              <a:gd name="T21" fmla="*/ 88900 h 105"/>
              <a:gd name="T22" fmla="*/ 87810 w 102"/>
              <a:gd name="T23" fmla="*/ 112713 h 105"/>
              <a:gd name="T24" fmla="*/ 87810 w 102"/>
              <a:gd name="T25" fmla="*/ 127000 h 105"/>
              <a:gd name="T26" fmla="*/ 58068 w 102"/>
              <a:gd name="T27" fmla="*/ 131763 h 105"/>
              <a:gd name="T28" fmla="*/ 66566 w 102"/>
              <a:gd name="T29" fmla="*/ 165100 h 105"/>
              <a:gd name="T30" fmla="*/ 28326 w 102"/>
              <a:gd name="T31" fmla="*/ 155575 h 105"/>
              <a:gd name="T32" fmla="*/ 15579 w 102"/>
              <a:gd name="T33" fmla="*/ 127000 h 105"/>
              <a:gd name="T34" fmla="*/ 66566 w 102"/>
              <a:gd name="T35" fmla="*/ 112713 h 105"/>
              <a:gd name="T36" fmla="*/ 19828 w 102"/>
              <a:gd name="T37" fmla="*/ 103188 h 105"/>
              <a:gd name="T38" fmla="*/ 0 w 102"/>
              <a:gd name="T39" fmla="*/ 65088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2"/>
              <a:gd name="T61" fmla="*/ 0 h 105"/>
              <a:gd name="T62" fmla="*/ 102 w 10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2" h="105">
                <a:moveTo>
                  <a:pt x="0" y="41"/>
                </a:moveTo>
                <a:lnTo>
                  <a:pt x="11" y="17"/>
                </a:lnTo>
                <a:lnTo>
                  <a:pt x="44" y="5"/>
                </a:lnTo>
                <a:lnTo>
                  <a:pt x="86" y="9"/>
                </a:lnTo>
                <a:lnTo>
                  <a:pt x="101" y="0"/>
                </a:lnTo>
                <a:lnTo>
                  <a:pt x="95" y="20"/>
                </a:lnTo>
                <a:lnTo>
                  <a:pt x="68" y="15"/>
                </a:lnTo>
                <a:lnTo>
                  <a:pt x="53" y="35"/>
                </a:lnTo>
                <a:lnTo>
                  <a:pt x="38" y="26"/>
                </a:lnTo>
                <a:lnTo>
                  <a:pt x="50" y="50"/>
                </a:lnTo>
                <a:lnTo>
                  <a:pt x="38" y="56"/>
                </a:lnTo>
                <a:lnTo>
                  <a:pt x="62" y="71"/>
                </a:lnTo>
                <a:lnTo>
                  <a:pt x="62" y="80"/>
                </a:lnTo>
                <a:lnTo>
                  <a:pt x="41" y="83"/>
                </a:lnTo>
                <a:lnTo>
                  <a:pt x="47" y="104"/>
                </a:lnTo>
                <a:lnTo>
                  <a:pt x="20" y="98"/>
                </a:lnTo>
                <a:lnTo>
                  <a:pt x="11" y="80"/>
                </a:lnTo>
                <a:lnTo>
                  <a:pt x="47" y="71"/>
                </a:lnTo>
                <a:lnTo>
                  <a:pt x="14" y="65"/>
                </a:lnTo>
                <a:lnTo>
                  <a:pt x="0" y="4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48" name="Freeform 416"/>
          <p:cNvSpPr>
            <a:spLocks/>
          </p:cNvSpPr>
          <p:nvPr/>
        </p:nvSpPr>
        <p:spPr bwMode="auto">
          <a:xfrm>
            <a:off x="3883025" y="3908425"/>
            <a:ext cx="171450" cy="133350"/>
          </a:xfrm>
          <a:custGeom>
            <a:avLst/>
            <a:gdLst>
              <a:gd name="T0" fmla="*/ 0 w 121"/>
              <a:gd name="T1" fmla="*/ 39687 h 84"/>
              <a:gd name="T2" fmla="*/ 32590 w 121"/>
              <a:gd name="T3" fmla="*/ 26988 h 84"/>
              <a:gd name="T4" fmla="*/ 32590 w 121"/>
              <a:gd name="T5" fmla="*/ 0 h 84"/>
              <a:gd name="T6" fmla="*/ 89267 w 121"/>
              <a:gd name="T7" fmla="*/ 9525 h 84"/>
              <a:gd name="T8" fmla="*/ 100603 w 121"/>
              <a:gd name="T9" fmla="*/ 17462 h 84"/>
              <a:gd name="T10" fmla="*/ 141694 w 121"/>
              <a:gd name="T11" fmla="*/ 4762 h 84"/>
              <a:gd name="T12" fmla="*/ 161531 w 121"/>
              <a:gd name="T13" fmla="*/ 61913 h 84"/>
              <a:gd name="T14" fmla="*/ 170033 w 121"/>
              <a:gd name="T15" fmla="*/ 106363 h 84"/>
              <a:gd name="T16" fmla="*/ 155864 w 121"/>
              <a:gd name="T17" fmla="*/ 106363 h 84"/>
              <a:gd name="T18" fmla="*/ 154447 w 121"/>
              <a:gd name="T19" fmla="*/ 131763 h 84"/>
              <a:gd name="T20" fmla="*/ 128942 w 121"/>
              <a:gd name="T21" fmla="*/ 131763 h 84"/>
              <a:gd name="T22" fmla="*/ 128942 w 121"/>
              <a:gd name="T23" fmla="*/ 106363 h 84"/>
              <a:gd name="T24" fmla="*/ 109105 w 121"/>
              <a:gd name="T25" fmla="*/ 106363 h 84"/>
              <a:gd name="T26" fmla="*/ 89267 w 121"/>
              <a:gd name="T27" fmla="*/ 71437 h 84"/>
              <a:gd name="T28" fmla="*/ 43925 w 121"/>
              <a:gd name="T29" fmla="*/ 87312 h 84"/>
              <a:gd name="T30" fmla="*/ 0 w 121"/>
              <a:gd name="T31" fmla="*/ 3968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84"/>
              <a:gd name="T50" fmla="*/ 121 w 121"/>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84">
                <a:moveTo>
                  <a:pt x="0" y="25"/>
                </a:moveTo>
                <a:lnTo>
                  <a:pt x="23" y="17"/>
                </a:lnTo>
                <a:lnTo>
                  <a:pt x="23" y="0"/>
                </a:lnTo>
                <a:lnTo>
                  <a:pt x="63" y="6"/>
                </a:lnTo>
                <a:lnTo>
                  <a:pt x="71" y="11"/>
                </a:lnTo>
                <a:lnTo>
                  <a:pt x="100" y="3"/>
                </a:lnTo>
                <a:lnTo>
                  <a:pt x="114" y="39"/>
                </a:lnTo>
                <a:lnTo>
                  <a:pt x="120" y="67"/>
                </a:lnTo>
                <a:lnTo>
                  <a:pt x="110" y="67"/>
                </a:lnTo>
                <a:lnTo>
                  <a:pt x="109" y="83"/>
                </a:lnTo>
                <a:lnTo>
                  <a:pt x="91" y="83"/>
                </a:lnTo>
                <a:lnTo>
                  <a:pt x="91" y="67"/>
                </a:lnTo>
                <a:lnTo>
                  <a:pt x="77" y="67"/>
                </a:lnTo>
                <a:lnTo>
                  <a:pt x="63" y="45"/>
                </a:lnTo>
                <a:lnTo>
                  <a:pt x="31" y="55"/>
                </a:lnTo>
                <a:lnTo>
                  <a:pt x="0" y="2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49" name="Freeform 417"/>
          <p:cNvSpPr>
            <a:spLocks/>
          </p:cNvSpPr>
          <p:nvPr/>
        </p:nvSpPr>
        <p:spPr bwMode="auto">
          <a:xfrm>
            <a:off x="3883025" y="3908425"/>
            <a:ext cx="179388" cy="142875"/>
          </a:xfrm>
          <a:custGeom>
            <a:avLst/>
            <a:gdLst>
              <a:gd name="T0" fmla="*/ 0 w 127"/>
              <a:gd name="T1" fmla="*/ 42862 h 90"/>
              <a:gd name="T2" fmla="*/ 33900 w 127"/>
              <a:gd name="T3" fmla="*/ 28575 h 90"/>
              <a:gd name="T4" fmla="*/ 33900 w 127"/>
              <a:gd name="T5" fmla="*/ 0 h 90"/>
              <a:gd name="T6" fmla="*/ 93225 w 127"/>
              <a:gd name="T7" fmla="*/ 9525 h 90"/>
              <a:gd name="T8" fmla="*/ 105938 w 127"/>
              <a:gd name="T9" fmla="*/ 19050 h 90"/>
              <a:gd name="T10" fmla="*/ 148313 w 127"/>
              <a:gd name="T11" fmla="*/ 4762 h 90"/>
              <a:gd name="T12" fmla="*/ 169500 w 127"/>
              <a:gd name="T13" fmla="*/ 66675 h 90"/>
              <a:gd name="T14" fmla="*/ 177975 w 127"/>
              <a:gd name="T15" fmla="*/ 114300 h 90"/>
              <a:gd name="T16" fmla="*/ 163850 w 127"/>
              <a:gd name="T17" fmla="*/ 114300 h 90"/>
              <a:gd name="T18" fmla="*/ 161025 w 127"/>
              <a:gd name="T19" fmla="*/ 141288 h 90"/>
              <a:gd name="T20" fmla="*/ 135600 w 127"/>
              <a:gd name="T21" fmla="*/ 141288 h 90"/>
              <a:gd name="T22" fmla="*/ 135600 w 127"/>
              <a:gd name="T23" fmla="*/ 114300 h 90"/>
              <a:gd name="T24" fmla="*/ 114413 w 127"/>
              <a:gd name="T25" fmla="*/ 114300 h 90"/>
              <a:gd name="T26" fmla="*/ 93225 w 127"/>
              <a:gd name="T27" fmla="*/ 76200 h 90"/>
              <a:gd name="T28" fmla="*/ 46613 w 127"/>
              <a:gd name="T29" fmla="*/ 93662 h 90"/>
              <a:gd name="T30" fmla="*/ 0 w 127"/>
              <a:gd name="T31" fmla="*/ 42862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90"/>
              <a:gd name="T50" fmla="*/ 127 w 127"/>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90">
                <a:moveTo>
                  <a:pt x="0" y="27"/>
                </a:moveTo>
                <a:lnTo>
                  <a:pt x="24" y="18"/>
                </a:lnTo>
                <a:lnTo>
                  <a:pt x="24" y="0"/>
                </a:lnTo>
                <a:lnTo>
                  <a:pt x="66" y="6"/>
                </a:lnTo>
                <a:lnTo>
                  <a:pt x="75" y="12"/>
                </a:lnTo>
                <a:lnTo>
                  <a:pt x="105" y="3"/>
                </a:lnTo>
                <a:lnTo>
                  <a:pt x="120" y="42"/>
                </a:lnTo>
                <a:lnTo>
                  <a:pt x="126" y="72"/>
                </a:lnTo>
                <a:lnTo>
                  <a:pt x="116" y="72"/>
                </a:lnTo>
                <a:lnTo>
                  <a:pt x="114" y="89"/>
                </a:lnTo>
                <a:lnTo>
                  <a:pt x="96" y="89"/>
                </a:lnTo>
                <a:lnTo>
                  <a:pt x="96" y="72"/>
                </a:lnTo>
                <a:lnTo>
                  <a:pt x="81" y="72"/>
                </a:lnTo>
                <a:lnTo>
                  <a:pt x="66" y="48"/>
                </a:lnTo>
                <a:lnTo>
                  <a:pt x="33" y="59"/>
                </a:lnTo>
                <a:lnTo>
                  <a:pt x="0" y="2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50" name="Freeform 418"/>
          <p:cNvSpPr>
            <a:spLocks/>
          </p:cNvSpPr>
          <p:nvPr/>
        </p:nvSpPr>
        <p:spPr bwMode="auto">
          <a:xfrm>
            <a:off x="4621213" y="2846388"/>
            <a:ext cx="152400" cy="82550"/>
          </a:xfrm>
          <a:custGeom>
            <a:avLst/>
            <a:gdLst>
              <a:gd name="T0" fmla="*/ 0 w 108"/>
              <a:gd name="T1" fmla="*/ 50800 h 52"/>
              <a:gd name="T2" fmla="*/ 23989 w 108"/>
              <a:gd name="T3" fmla="*/ 14288 h 52"/>
              <a:gd name="T4" fmla="*/ 56444 w 108"/>
              <a:gd name="T5" fmla="*/ 20638 h 52"/>
              <a:gd name="T6" fmla="*/ 103011 w 108"/>
              <a:gd name="T7" fmla="*/ 0 h 52"/>
              <a:gd name="T8" fmla="*/ 131233 w 108"/>
              <a:gd name="T9" fmla="*/ 4763 h 52"/>
              <a:gd name="T10" fmla="*/ 150989 w 108"/>
              <a:gd name="T11" fmla="*/ 17463 h 52"/>
              <a:gd name="T12" fmla="*/ 95956 w 108"/>
              <a:gd name="T13" fmla="*/ 73025 h 52"/>
              <a:gd name="T14" fmla="*/ 42333 w 108"/>
              <a:gd name="T15" fmla="*/ 80963 h 52"/>
              <a:gd name="T16" fmla="*/ 0 w 108"/>
              <a:gd name="T17" fmla="*/ 5080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52"/>
              <a:gd name="T29" fmla="*/ 108 w 10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52">
                <a:moveTo>
                  <a:pt x="0" y="32"/>
                </a:moveTo>
                <a:lnTo>
                  <a:pt x="17" y="9"/>
                </a:lnTo>
                <a:lnTo>
                  <a:pt x="40" y="13"/>
                </a:lnTo>
                <a:lnTo>
                  <a:pt x="73" y="0"/>
                </a:lnTo>
                <a:lnTo>
                  <a:pt x="93" y="3"/>
                </a:lnTo>
                <a:lnTo>
                  <a:pt x="107" y="11"/>
                </a:lnTo>
                <a:lnTo>
                  <a:pt x="68" y="46"/>
                </a:lnTo>
                <a:lnTo>
                  <a:pt x="30" y="51"/>
                </a:lnTo>
                <a:lnTo>
                  <a:pt x="0" y="3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51" name="Freeform 419"/>
          <p:cNvSpPr>
            <a:spLocks/>
          </p:cNvSpPr>
          <p:nvPr/>
        </p:nvSpPr>
        <p:spPr bwMode="auto">
          <a:xfrm>
            <a:off x="4621213" y="2846388"/>
            <a:ext cx="160337" cy="92075"/>
          </a:xfrm>
          <a:custGeom>
            <a:avLst/>
            <a:gdLst>
              <a:gd name="T0" fmla="*/ 0 w 114"/>
              <a:gd name="T1" fmla="*/ 57150 h 58"/>
              <a:gd name="T2" fmla="*/ 25316 w 114"/>
              <a:gd name="T3" fmla="*/ 15875 h 58"/>
              <a:gd name="T4" fmla="*/ 59072 w 114"/>
              <a:gd name="T5" fmla="*/ 23812 h 58"/>
              <a:gd name="T6" fmla="*/ 108298 w 114"/>
              <a:gd name="T7" fmla="*/ 0 h 58"/>
              <a:gd name="T8" fmla="*/ 137834 w 114"/>
              <a:gd name="T9" fmla="*/ 4763 h 58"/>
              <a:gd name="T10" fmla="*/ 158931 w 114"/>
              <a:gd name="T11" fmla="*/ 19050 h 58"/>
              <a:gd name="T12" fmla="*/ 101265 w 114"/>
              <a:gd name="T13" fmla="*/ 80963 h 58"/>
              <a:gd name="T14" fmla="*/ 45007 w 114"/>
              <a:gd name="T15" fmla="*/ 90488 h 58"/>
              <a:gd name="T16" fmla="*/ 0 w 114"/>
              <a:gd name="T17" fmla="*/ 5715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58"/>
              <a:gd name="T29" fmla="*/ 114 w 114"/>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58">
                <a:moveTo>
                  <a:pt x="0" y="36"/>
                </a:moveTo>
                <a:lnTo>
                  <a:pt x="18" y="10"/>
                </a:lnTo>
                <a:lnTo>
                  <a:pt x="42" y="15"/>
                </a:lnTo>
                <a:lnTo>
                  <a:pt x="77" y="0"/>
                </a:lnTo>
                <a:lnTo>
                  <a:pt x="98" y="3"/>
                </a:lnTo>
                <a:lnTo>
                  <a:pt x="113" y="12"/>
                </a:lnTo>
                <a:lnTo>
                  <a:pt x="72" y="51"/>
                </a:lnTo>
                <a:lnTo>
                  <a:pt x="32" y="57"/>
                </a:lnTo>
                <a:lnTo>
                  <a:pt x="0" y="3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52" name="Freeform 420"/>
          <p:cNvSpPr>
            <a:spLocks/>
          </p:cNvSpPr>
          <p:nvPr/>
        </p:nvSpPr>
        <p:spPr bwMode="auto">
          <a:xfrm>
            <a:off x="5851525" y="3244850"/>
            <a:ext cx="687388" cy="784225"/>
          </a:xfrm>
          <a:custGeom>
            <a:avLst/>
            <a:gdLst>
              <a:gd name="T0" fmla="*/ 0 w 487"/>
              <a:gd name="T1" fmla="*/ 360363 h 494"/>
              <a:gd name="T2" fmla="*/ 15526 w 487"/>
              <a:gd name="T3" fmla="*/ 336550 h 494"/>
              <a:gd name="T4" fmla="*/ 69162 w 487"/>
              <a:gd name="T5" fmla="*/ 336550 h 494"/>
              <a:gd name="T6" fmla="*/ 33875 w 487"/>
              <a:gd name="T7" fmla="*/ 257175 h 494"/>
              <a:gd name="T8" fmla="*/ 55048 w 487"/>
              <a:gd name="T9" fmla="*/ 238125 h 494"/>
              <a:gd name="T10" fmla="*/ 81866 w 487"/>
              <a:gd name="T11" fmla="*/ 238125 h 494"/>
              <a:gd name="T12" fmla="*/ 153851 w 487"/>
              <a:gd name="T13" fmla="*/ 155575 h 494"/>
              <a:gd name="T14" fmla="*/ 149616 w 487"/>
              <a:gd name="T15" fmla="*/ 127000 h 494"/>
              <a:gd name="T16" fmla="*/ 166554 w 487"/>
              <a:gd name="T17" fmla="*/ 111125 h 494"/>
              <a:gd name="T18" fmla="*/ 136913 w 487"/>
              <a:gd name="T19" fmla="*/ 84138 h 494"/>
              <a:gd name="T20" fmla="*/ 132679 w 487"/>
              <a:gd name="T21" fmla="*/ 42863 h 494"/>
              <a:gd name="T22" fmla="*/ 203252 w 487"/>
              <a:gd name="T23" fmla="*/ 42863 h 494"/>
              <a:gd name="T24" fmla="*/ 220190 w 487"/>
              <a:gd name="T25" fmla="*/ 23813 h 494"/>
              <a:gd name="T26" fmla="*/ 262534 w 487"/>
              <a:gd name="T27" fmla="*/ 0 h 494"/>
              <a:gd name="T28" fmla="*/ 283706 w 487"/>
              <a:gd name="T29" fmla="*/ 19050 h 494"/>
              <a:gd name="T30" fmla="*/ 254065 w 487"/>
              <a:gd name="T31" fmla="*/ 61913 h 494"/>
              <a:gd name="T32" fmla="*/ 266769 w 487"/>
              <a:gd name="T33" fmla="*/ 103188 h 494"/>
              <a:gd name="T34" fmla="*/ 241362 w 487"/>
              <a:gd name="T35" fmla="*/ 107950 h 494"/>
              <a:gd name="T36" fmla="*/ 254065 w 487"/>
              <a:gd name="T37" fmla="*/ 155575 h 494"/>
              <a:gd name="T38" fmla="*/ 303467 w 487"/>
              <a:gd name="T39" fmla="*/ 173038 h 494"/>
              <a:gd name="T40" fmla="*/ 279472 w 487"/>
              <a:gd name="T41" fmla="*/ 219075 h 494"/>
              <a:gd name="T42" fmla="*/ 341577 w 487"/>
              <a:gd name="T43" fmla="*/ 252413 h 494"/>
              <a:gd name="T44" fmla="*/ 461552 w 487"/>
              <a:gd name="T45" fmla="*/ 280988 h 494"/>
              <a:gd name="T46" fmla="*/ 465787 w 487"/>
              <a:gd name="T47" fmla="*/ 242888 h 494"/>
              <a:gd name="T48" fmla="*/ 478490 w 487"/>
              <a:gd name="T49" fmla="*/ 233363 h 494"/>
              <a:gd name="T50" fmla="*/ 482724 w 487"/>
              <a:gd name="T51" fmla="*/ 257175 h 494"/>
              <a:gd name="T52" fmla="*/ 495428 w 487"/>
              <a:gd name="T53" fmla="*/ 271463 h 494"/>
              <a:gd name="T54" fmla="*/ 557532 w 487"/>
              <a:gd name="T55" fmla="*/ 266700 h 494"/>
              <a:gd name="T56" fmla="*/ 553298 w 487"/>
              <a:gd name="T57" fmla="*/ 242888 h 494"/>
              <a:gd name="T58" fmla="*/ 647867 w 487"/>
              <a:gd name="T59" fmla="*/ 192088 h 494"/>
              <a:gd name="T60" fmla="*/ 656336 w 487"/>
              <a:gd name="T61" fmla="*/ 225425 h 494"/>
              <a:gd name="T62" fmla="*/ 685977 w 487"/>
              <a:gd name="T63" fmla="*/ 233363 h 494"/>
              <a:gd name="T64" fmla="*/ 669039 w 487"/>
              <a:gd name="T65" fmla="*/ 257175 h 494"/>
              <a:gd name="T66" fmla="*/ 632341 w 487"/>
              <a:gd name="T67" fmla="*/ 276225 h 494"/>
              <a:gd name="T68" fmla="*/ 570236 w 487"/>
              <a:gd name="T69" fmla="*/ 407988 h 494"/>
              <a:gd name="T70" fmla="*/ 561767 w 487"/>
              <a:gd name="T71" fmla="*/ 350838 h 494"/>
              <a:gd name="T72" fmla="*/ 544829 w 487"/>
              <a:gd name="T73" fmla="*/ 374650 h 494"/>
              <a:gd name="T74" fmla="*/ 532126 w 487"/>
              <a:gd name="T75" fmla="*/ 350838 h 494"/>
              <a:gd name="T76" fmla="*/ 561767 w 487"/>
              <a:gd name="T77" fmla="*/ 319088 h 494"/>
              <a:gd name="T78" fmla="*/ 512365 w 487"/>
              <a:gd name="T79" fmla="*/ 314325 h 494"/>
              <a:gd name="T80" fmla="*/ 474255 w 487"/>
              <a:gd name="T81" fmla="*/ 276225 h 494"/>
              <a:gd name="T82" fmla="*/ 461552 w 487"/>
              <a:gd name="T83" fmla="*/ 300038 h 494"/>
              <a:gd name="T84" fmla="*/ 474255 w 487"/>
              <a:gd name="T85" fmla="*/ 314325 h 494"/>
              <a:gd name="T86" fmla="*/ 457318 w 487"/>
              <a:gd name="T87" fmla="*/ 327025 h 494"/>
              <a:gd name="T88" fmla="*/ 474255 w 487"/>
              <a:gd name="T89" fmla="*/ 336550 h 494"/>
              <a:gd name="T90" fmla="*/ 482724 w 487"/>
              <a:gd name="T91" fmla="*/ 412750 h 494"/>
              <a:gd name="T92" fmla="*/ 461552 w 487"/>
              <a:gd name="T93" fmla="*/ 398462 h 494"/>
              <a:gd name="T94" fmla="*/ 419208 w 487"/>
              <a:gd name="T95" fmla="*/ 461963 h 494"/>
              <a:gd name="T96" fmla="*/ 283706 w 487"/>
              <a:gd name="T97" fmla="*/ 576263 h 494"/>
              <a:gd name="T98" fmla="*/ 271003 w 487"/>
              <a:gd name="T99" fmla="*/ 720725 h 494"/>
              <a:gd name="T100" fmla="*/ 211721 w 487"/>
              <a:gd name="T101" fmla="*/ 782638 h 494"/>
              <a:gd name="T102" fmla="*/ 158085 w 487"/>
              <a:gd name="T103" fmla="*/ 669925 h 494"/>
              <a:gd name="T104" fmla="*/ 141147 w 487"/>
              <a:gd name="T105" fmla="*/ 581025 h 494"/>
              <a:gd name="T106" fmla="*/ 119975 w 487"/>
              <a:gd name="T107" fmla="*/ 557213 h 494"/>
              <a:gd name="T108" fmla="*/ 107272 w 487"/>
              <a:gd name="T109" fmla="*/ 398462 h 494"/>
              <a:gd name="T110" fmla="*/ 90334 w 487"/>
              <a:gd name="T111" fmla="*/ 393700 h 494"/>
              <a:gd name="T112" fmla="*/ 86100 w 487"/>
              <a:gd name="T113" fmla="*/ 431800 h 494"/>
              <a:gd name="T114" fmla="*/ 55048 w 487"/>
              <a:gd name="T115" fmla="*/ 441325 h 494"/>
              <a:gd name="T116" fmla="*/ 15526 w 487"/>
              <a:gd name="T117" fmla="*/ 393700 h 494"/>
              <a:gd name="T118" fmla="*/ 55048 w 487"/>
              <a:gd name="T119" fmla="*/ 374650 h 494"/>
              <a:gd name="T120" fmla="*/ 15526 w 487"/>
              <a:gd name="T121" fmla="*/ 379413 h 494"/>
              <a:gd name="T122" fmla="*/ 0 w 487"/>
              <a:gd name="T123" fmla="*/ 360363 h 4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7"/>
              <a:gd name="T187" fmla="*/ 0 h 494"/>
              <a:gd name="T188" fmla="*/ 487 w 487"/>
              <a:gd name="T189" fmla="*/ 494 h 4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7" h="494">
                <a:moveTo>
                  <a:pt x="0" y="227"/>
                </a:moveTo>
                <a:lnTo>
                  <a:pt x="11" y="212"/>
                </a:lnTo>
                <a:lnTo>
                  <a:pt x="49" y="212"/>
                </a:lnTo>
                <a:lnTo>
                  <a:pt x="24" y="162"/>
                </a:lnTo>
                <a:lnTo>
                  <a:pt x="39" y="150"/>
                </a:lnTo>
                <a:lnTo>
                  <a:pt x="58" y="150"/>
                </a:lnTo>
                <a:lnTo>
                  <a:pt x="109" y="98"/>
                </a:lnTo>
                <a:lnTo>
                  <a:pt x="106" y="80"/>
                </a:lnTo>
                <a:lnTo>
                  <a:pt x="118" y="70"/>
                </a:lnTo>
                <a:lnTo>
                  <a:pt x="97" y="53"/>
                </a:lnTo>
                <a:lnTo>
                  <a:pt x="94" y="27"/>
                </a:lnTo>
                <a:lnTo>
                  <a:pt x="144" y="27"/>
                </a:lnTo>
                <a:lnTo>
                  <a:pt x="156" y="15"/>
                </a:lnTo>
                <a:lnTo>
                  <a:pt x="186" y="0"/>
                </a:lnTo>
                <a:lnTo>
                  <a:pt x="201" y="12"/>
                </a:lnTo>
                <a:lnTo>
                  <a:pt x="180" y="39"/>
                </a:lnTo>
                <a:lnTo>
                  <a:pt x="189" y="65"/>
                </a:lnTo>
                <a:lnTo>
                  <a:pt x="171" y="68"/>
                </a:lnTo>
                <a:lnTo>
                  <a:pt x="180" y="98"/>
                </a:lnTo>
                <a:lnTo>
                  <a:pt x="215" y="109"/>
                </a:lnTo>
                <a:lnTo>
                  <a:pt x="198" y="138"/>
                </a:lnTo>
                <a:lnTo>
                  <a:pt x="242" y="159"/>
                </a:lnTo>
                <a:lnTo>
                  <a:pt x="327" y="177"/>
                </a:lnTo>
                <a:lnTo>
                  <a:pt x="330" y="153"/>
                </a:lnTo>
                <a:lnTo>
                  <a:pt x="339" y="147"/>
                </a:lnTo>
                <a:lnTo>
                  <a:pt x="342" y="162"/>
                </a:lnTo>
                <a:lnTo>
                  <a:pt x="351" y="171"/>
                </a:lnTo>
                <a:lnTo>
                  <a:pt x="395" y="168"/>
                </a:lnTo>
                <a:lnTo>
                  <a:pt x="392" y="153"/>
                </a:lnTo>
                <a:lnTo>
                  <a:pt x="459" y="121"/>
                </a:lnTo>
                <a:lnTo>
                  <a:pt x="465" y="142"/>
                </a:lnTo>
                <a:lnTo>
                  <a:pt x="486" y="147"/>
                </a:lnTo>
                <a:lnTo>
                  <a:pt x="474" y="162"/>
                </a:lnTo>
                <a:lnTo>
                  <a:pt x="448" y="174"/>
                </a:lnTo>
                <a:lnTo>
                  <a:pt x="404" y="257"/>
                </a:lnTo>
                <a:lnTo>
                  <a:pt x="398" y="221"/>
                </a:lnTo>
                <a:lnTo>
                  <a:pt x="386" y="236"/>
                </a:lnTo>
                <a:lnTo>
                  <a:pt x="377" y="221"/>
                </a:lnTo>
                <a:lnTo>
                  <a:pt x="398" y="201"/>
                </a:lnTo>
                <a:lnTo>
                  <a:pt x="363" y="198"/>
                </a:lnTo>
                <a:lnTo>
                  <a:pt x="336" y="174"/>
                </a:lnTo>
                <a:lnTo>
                  <a:pt x="327" y="189"/>
                </a:lnTo>
                <a:lnTo>
                  <a:pt x="336" y="198"/>
                </a:lnTo>
                <a:lnTo>
                  <a:pt x="324" y="206"/>
                </a:lnTo>
                <a:lnTo>
                  <a:pt x="336" y="212"/>
                </a:lnTo>
                <a:lnTo>
                  <a:pt x="342" y="260"/>
                </a:lnTo>
                <a:lnTo>
                  <a:pt x="327" y="251"/>
                </a:lnTo>
                <a:lnTo>
                  <a:pt x="297" y="291"/>
                </a:lnTo>
                <a:lnTo>
                  <a:pt x="201" y="363"/>
                </a:lnTo>
                <a:lnTo>
                  <a:pt x="192" y="454"/>
                </a:lnTo>
                <a:lnTo>
                  <a:pt x="150" y="493"/>
                </a:lnTo>
                <a:lnTo>
                  <a:pt x="112" y="422"/>
                </a:lnTo>
                <a:lnTo>
                  <a:pt x="100" y="366"/>
                </a:lnTo>
                <a:lnTo>
                  <a:pt x="85" y="351"/>
                </a:lnTo>
                <a:lnTo>
                  <a:pt x="76" y="251"/>
                </a:lnTo>
                <a:lnTo>
                  <a:pt x="64" y="248"/>
                </a:lnTo>
                <a:lnTo>
                  <a:pt x="61" y="272"/>
                </a:lnTo>
                <a:lnTo>
                  <a:pt x="39" y="278"/>
                </a:lnTo>
                <a:lnTo>
                  <a:pt x="11" y="248"/>
                </a:lnTo>
                <a:lnTo>
                  <a:pt x="39" y="236"/>
                </a:lnTo>
                <a:lnTo>
                  <a:pt x="11" y="239"/>
                </a:lnTo>
                <a:lnTo>
                  <a:pt x="0" y="22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53" name="Freeform 421"/>
          <p:cNvSpPr>
            <a:spLocks/>
          </p:cNvSpPr>
          <p:nvPr/>
        </p:nvSpPr>
        <p:spPr bwMode="auto">
          <a:xfrm>
            <a:off x="5851525" y="3244850"/>
            <a:ext cx="695325" cy="793750"/>
          </a:xfrm>
          <a:custGeom>
            <a:avLst/>
            <a:gdLst>
              <a:gd name="T0" fmla="*/ 0 w 493"/>
              <a:gd name="T1" fmla="*/ 365125 h 500"/>
              <a:gd name="T2" fmla="*/ 15514 w 493"/>
              <a:gd name="T3" fmla="*/ 341313 h 500"/>
              <a:gd name="T4" fmla="*/ 70520 w 493"/>
              <a:gd name="T5" fmla="*/ 341313 h 500"/>
              <a:gd name="T6" fmla="*/ 33849 w 493"/>
              <a:gd name="T7" fmla="*/ 260350 h 500"/>
              <a:gd name="T8" fmla="*/ 55005 w 493"/>
              <a:gd name="T9" fmla="*/ 241300 h 500"/>
              <a:gd name="T10" fmla="*/ 83213 w 493"/>
              <a:gd name="T11" fmla="*/ 241300 h 500"/>
              <a:gd name="T12" fmla="*/ 155144 w 493"/>
              <a:gd name="T13" fmla="*/ 157163 h 500"/>
              <a:gd name="T14" fmla="*/ 150912 w 493"/>
              <a:gd name="T15" fmla="*/ 128588 h 500"/>
              <a:gd name="T16" fmla="*/ 167837 w 493"/>
              <a:gd name="T17" fmla="*/ 112713 h 500"/>
              <a:gd name="T18" fmla="*/ 138219 w 493"/>
              <a:gd name="T19" fmla="*/ 85725 h 500"/>
              <a:gd name="T20" fmla="*/ 133988 w 493"/>
              <a:gd name="T21" fmla="*/ 42863 h 500"/>
              <a:gd name="T22" fmla="*/ 205918 w 493"/>
              <a:gd name="T23" fmla="*/ 42863 h 500"/>
              <a:gd name="T24" fmla="*/ 222843 w 493"/>
              <a:gd name="T25" fmla="*/ 23813 h 500"/>
              <a:gd name="T26" fmla="*/ 265154 w 493"/>
              <a:gd name="T27" fmla="*/ 0 h 500"/>
              <a:gd name="T28" fmla="*/ 286310 w 493"/>
              <a:gd name="T29" fmla="*/ 19050 h 500"/>
              <a:gd name="T30" fmla="*/ 256692 w 493"/>
              <a:gd name="T31" fmla="*/ 61913 h 500"/>
              <a:gd name="T32" fmla="*/ 269386 w 493"/>
              <a:gd name="T33" fmla="*/ 104775 h 500"/>
              <a:gd name="T34" fmla="*/ 243998 w 493"/>
              <a:gd name="T35" fmla="*/ 109538 h 500"/>
              <a:gd name="T36" fmla="*/ 256692 w 493"/>
              <a:gd name="T37" fmla="*/ 157163 h 500"/>
              <a:gd name="T38" fmla="*/ 307466 w 493"/>
              <a:gd name="T39" fmla="*/ 174625 h 500"/>
              <a:gd name="T40" fmla="*/ 282079 w 493"/>
              <a:gd name="T41" fmla="*/ 222250 h 500"/>
              <a:gd name="T42" fmla="*/ 345547 w 493"/>
              <a:gd name="T43" fmla="*/ 255588 h 500"/>
              <a:gd name="T44" fmla="*/ 466841 w 493"/>
              <a:gd name="T45" fmla="*/ 284163 h 500"/>
              <a:gd name="T46" fmla="*/ 471072 w 493"/>
              <a:gd name="T47" fmla="*/ 246063 h 500"/>
              <a:gd name="T48" fmla="*/ 483766 w 493"/>
              <a:gd name="T49" fmla="*/ 236538 h 500"/>
              <a:gd name="T50" fmla="*/ 487997 w 493"/>
              <a:gd name="T51" fmla="*/ 260350 h 500"/>
              <a:gd name="T52" fmla="*/ 500690 w 493"/>
              <a:gd name="T53" fmla="*/ 274638 h 500"/>
              <a:gd name="T54" fmla="*/ 564158 w 493"/>
              <a:gd name="T55" fmla="*/ 269875 h 500"/>
              <a:gd name="T56" fmla="*/ 559927 w 493"/>
              <a:gd name="T57" fmla="*/ 246063 h 500"/>
              <a:gd name="T58" fmla="*/ 655834 w 493"/>
              <a:gd name="T59" fmla="*/ 193675 h 500"/>
              <a:gd name="T60" fmla="*/ 664296 w 493"/>
              <a:gd name="T61" fmla="*/ 228600 h 500"/>
              <a:gd name="T62" fmla="*/ 693915 w 493"/>
              <a:gd name="T63" fmla="*/ 236538 h 500"/>
              <a:gd name="T64" fmla="*/ 676990 w 493"/>
              <a:gd name="T65" fmla="*/ 260350 h 500"/>
              <a:gd name="T66" fmla="*/ 640320 w 493"/>
              <a:gd name="T67" fmla="*/ 279400 h 500"/>
              <a:gd name="T68" fmla="*/ 576852 w 493"/>
              <a:gd name="T69" fmla="*/ 412750 h 500"/>
              <a:gd name="T70" fmla="*/ 568389 w 493"/>
              <a:gd name="T71" fmla="*/ 355600 h 500"/>
              <a:gd name="T72" fmla="*/ 551465 w 493"/>
              <a:gd name="T73" fmla="*/ 379413 h 500"/>
              <a:gd name="T74" fmla="*/ 538771 w 493"/>
              <a:gd name="T75" fmla="*/ 355600 h 500"/>
              <a:gd name="T76" fmla="*/ 568389 w 493"/>
              <a:gd name="T77" fmla="*/ 322263 h 500"/>
              <a:gd name="T78" fmla="*/ 517615 w 493"/>
              <a:gd name="T79" fmla="*/ 317500 h 500"/>
              <a:gd name="T80" fmla="*/ 479535 w 493"/>
              <a:gd name="T81" fmla="*/ 279400 h 500"/>
              <a:gd name="T82" fmla="*/ 466841 w 493"/>
              <a:gd name="T83" fmla="*/ 303213 h 500"/>
              <a:gd name="T84" fmla="*/ 479535 w 493"/>
              <a:gd name="T85" fmla="*/ 317500 h 500"/>
              <a:gd name="T86" fmla="*/ 462610 w 493"/>
              <a:gd name="T87" fmla="*/ 331788 h 500"/>
              <a:gd name="T88" fmla="*/ 479535 w 493"/>
              <a:gd name="T89" fmla="*/ 341313 h 500"/>
              <a:gd name="T90" fmla="*/ 487997 w 493"/>
              <a:gd name="T91" fmla="*/ 417513 h 500"/>
              <a:gd name="T92" fmla="*/ 466841 w 493"/>
              <a:gd name="T93" fmla="*/ 403225 h 500"/>
              <a:gd name="T94" fmla="*/ 424529 w 493"/>
              <a:gd name="T95" fmla="*/ 468313 h 500"/>
              <a:gd name="T96" fmla="*/ 286310 w 493"/>
              <a:gd name="T97" fmla="*/ 582613 h 500"/>
              <a:gd name="T98" fmla="*/ 273617 w 493"/>
              <a:gd name="T99" fmla="*/ 730250 h 500"/>
              <a:gd name="T100" fmla="*/ 214380 w 493"/>
              <a:gd name="T101" fmla="*/ 792163 h 500"/>
              <a:gd name="T102" fmla="*/ 159375 w 493"/>
              <a:gd name="T103" fmla="*/ 677863 h 500"/>
              <a:gd name="T104" fmla="*/ 142450 w 493"/>
              <a:gd name="T105" fmla="*/ 587375 h 500"/>
              <a:gd name="T106" fmla="*/ 121294 w 493"/>
              <a:gd name="T107" fmla="*/ 563563 h 500"/>
              <a:gd name="T108" fmla="*/ 108600 w 493"/>
              <a:gd name="T109" fmla="*/ 403225 h 500"/>
              <a:gd name="T110" fmla="*/ 91676 w 493"/>
              <a:gd name="T111" fmla="*/ 398462 h 500"/>
              <a:gd name="T112" fmla="*/ 87445 w 493"/>
              <a:gd name="T113" fmla="*/ 436563 h 500"/>
              <a:gd name="T114" fmla="*/ 55005 w 493"/>
              <a:gd name="T115" fmla="*/ 446088 h 500"/>
              <a:gd name="T116" fmla="*/ 15514 w 493"/>
              <a:gd name="T117" fmla="*/ 398462 h 500"/>
              <a:gd name="T118" fmla="*/ 55005 w 493"/>
              <a:gd name="T119" fmla="*/ 379413 h 500"/>
              <a:gd name="T120" fmla="*/ 15514 w 493"/>
              <a:gd name="T121" fmla="*/ 384175 h 500"/>
              <a:gd name="T122" fmla="*/ 0 w 493"/>
              <a:gd name="T123" fmla="*/ 365125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3"/>
              <a:gd name="T187" fmla="*/ 0 h 500"/>
              <a:gd name="T188" fmla="*/ 493 w 493"/>
              <a:gd name="T189" fmla="*/ 500 h 5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3" h="500">
                <a:moveTo>
                  <a:pt x="0" y="230"/>
                </a:moveTo>
                <a:lnTo>
                  <a:pt x="11" y="215"/>
                </a:lnTo>
                <a:lnTo>
                  <a:pt x="50" y="215"/>
                </a:lnTo>
                <a:lnTo>
                  <a:pt x="24" y="164"/>
                </a:lnTo>
                <a:lnTo>
                  <a:pt x="39" y="152"/>
                </a:lnTo>
                <a:lnTo>
                  <a:pt x="59" y="152"/>
                </a:lnTo>
                <a:lnTo>
                  <a:pt x="110" y="99"/>
                </a:lnTo>
                <a:lnTo>
                  <a:pt x="107" y="81"/>
                </a:lnTo>
                <a:lnTo>
                  <a:pt x="119" y="71"/>
                </a:lnTo>
                <a:lnTo>
                  <a:pt x="98" y="54"/>
                </a:lnTo>
                <a:lnTo>
                  <a:pt x="95" y="27"/>
                </a:lnTo>
                <a:lnTo>
                  <a:pt x="146" y="27"/>
                </a:lnTo>
                <a:lnTo>
                  <a:pt x="158" y="15"/>
                </a:lnTo>
                <a:lnTo>
                  <a:pt x="188" y="0"/>
                </a:lnTo>
                <a:lnTo>
                  <a:pt x="203" y="12"/>
                </a:lnTo>
                <a:lnTo>
                  <a:pt x="182" y="39"/>
                </a:lnTo>
                <a:lnTo>
                  <a:pt x="191" y="66"/>
                </a:lnTo>
                <a:lnTo>
                  <a:pt x="173" y="69"/>
                </a:lnTo>
                <a:lnTo>
                  <a:pt x="182" y="99"/>
                </a:lnTo>
                <a:lnTo>
                  <a:pt x="218" y="110"/>
                </a:lnTo>
                <a:lnTo>
                  <a:pt x="200" y="140"/>
                </a:lnTo>
                <a:lnTo>
                  <a:pt x="245" y="161"/>
                </a:lnTo>
                <a:lnTo>
                  <a:pt x="331" y="179"/>
                </a:lnTo>
                <a:lnTo>
                  <a:pt x="334" y="155"/>
                </a:lnTo>
                <a:lnTo>
                  <a:pt x="343" y="149"/>
                </a:lnTo>
                <a:lnTo>
                  <a:pt x="346" y="164"/>
                </a:lnTo>
                <a:lnTo>
                  <a:pt x="355" y="173"/>
                </a:lnTo>
                <a:lnTo>
                  <a:pt x="400" y="170"/>
                </a:lnTo>
                <a:lnTo>
                  <a:pt x="397" y="155"/>
                </a:lnTo>
                <a:lnTo>
                  <a:pt x="465" y="122"/>
                </a:lnTo>
                <a:lnTo>
                  <a:pt x="471" y="144"/>
                </a:lnTo>
                <a:lnTo>
                  <a:pt x="492" y="149"/>
                </a:lnTo>
                <a:lnTo>
                  <a:pt x="480" y="164"/>
                </a:lnTo>
                <a:lnTo>
                  <a:pt x="454" y="176"/>
                </a:lnTo>
                <a:lnTo>
                  <a:pt x="409" y="260"/>
                </a:lnTo>
                <a:lnTo>
                  <a:pt x="403" y="224"/>
                </a:lnTo>
                <a:lnTo>
                  <a:pt x="391" y="239"/>
                </a:lnTo>
                <a:lnTo>
                  <a:pt x="382" y="224"/>
                </a:lnTo>
                <a:lnTo>
                  <a:pt x="403" y="203"/>
                </a:lnTo>
                <a:lnTo>
                  <a:pt x="367" y="200"/>
                </a:lnTo>
                <a:lnTo>
                  <a:pt x="340" y="176"/>
                </a:lnTo>
                <a:lnTo>
                  <a:pt x="331" y="191"/>
                </a:lnTo>
                <a:lnTo>
                  <a:pt x="340" y="200"/>
                </a:lnTo>
                <a:lnTo>
                  <a:pt x="328" y="209"/>
                </a:lnTo>
                <a:lnTo>
                  <a:pt x="340" y="215"/>
                </a:lnTo>
                <a:lnTo>
                  <a:pt x="346" y="263"/>
                </a:lnTo>
                <a:lnTo>
                  <a:pt x="331" y="254"/>
                </a:lnTo>
                <a:lnTo>
                  <a:pt x="301" y="295"/>
                </a:lnTo>
                <a:lnTo>
                  <a:pt x="203" y="367"/>
                </a:lnTo>
                <a:lnTo>
                  <a:pt x="194" y="460"/>
                </a:lnTo>
                <a:lnTo>
                  <a:pt x="152" y="499"/>
                </a:lnTo>
                <a:lnTo>
                  <a:pt x="113" y="427"/>
                </a:lnTo>
                <a:lnTo>
                  <a:pt x="101" y="370"/>
                </a:lnTo>
                <a:lnTo>
                  <a:pt x="86" y="355"/>
                </a:lnTo>
                <a:lnTo>
                  <a:pt x="77" y="254"/>
                </a:lnTo>
                <a:lnTo>
                  <a:pt x="65" y="251"/>
                </a:lnTo>
                <a:lnTo>
                  <a:pt x="62" y="275"/>
                </a:lnTo>
                <a:lnTo>
                  <a:pt x="39" y="281"/>
                </a:lnTo>
                <a:lnTo>
                  <a:pt x="11" y="251"/>
                </a:lnTo>
                <a:lnTo>
                  <a:pt x="39" y="239"/>
                </a:lnTo>
                <a:lnTo>
                  <a:pt x="11" y="242"/>
                </a:lnTo>
                <a:lnTo>
                  <a:pt x="0" y="23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54" name="Freeform 422"/>
          <p:cNvSpPr>
            <a:spLocks/>
          </p:cNvSpPr>
          <p:nvPr/>
        </p:nvSpPr>
        <p:spPr bwMode="auto">
          <a:xfrm>
            <a:off x="6496050" y="4097338"/>
            <a:ext cx="244475" cy="300037"/>
          </a:xfrm>
          <a:custGeom>
            <a:avLst/>
            <a:gdLst>
              <a:gd name="T0" fmla="*/ 0 w 174"/>
              <a:gd name="T1" fmla="*/ 0 h 189"/>
              <a:gd name="T2" fmla="*/ 53391 w 174"/>
              <a:gd name="T3" fmla="*/ 14287 h 189"/>
              <a:gd name="T4" fmla="*/ 122238 w 174"/>
              <a:gd name="T5" fmla="*/ 92075 h 189"/>
              <a:gd name="T6" fmla="*/ 179844 w 174"/>
              <a:gd name="T7" fmla="*/ 120650 h 189"/>
              <a:gd name="T8" fmla="*/ 171413 w 174"/>
              <a:gd name="T9" fmla="*/ 138112 h 189"/>
              <a:gd name="T10" fmla="*/ 191084 w 174"/>
              <a:gd name="T11" fmla="*/ 133350 h 189"/>
              <a:gd name="T12" fmla="*/ 186869 w 174"/>
              <a:gd name="T13" fmla="*/ 166687 h 189"/>
              <a:gd name="T14" fmla="*/ 243070 w 174"/>
              <a:gd name="T15" fmla="*/ 225425 h 189"/>
              <a:gd name="T16" fmla="*/ 240260 w 174"/>
              <a:gd name="T17" fmla="*/ 293687 h 189"/>
              <a:gd name="T18" fmla="*/ 212159 w 174"/>
              <a:gd name="T19" fmla="*/ 298450 h 189"/>
              <a:gd name="T20" fmla="*/ 167198 w 174"/>
              <a:gd name="T21" fmla="*/ 252412 h 189"/>
              <a:gd name="T22" fmla="*/ 78682 w 174"/>
              <a:gd name="T23" fmla="*/ 101600 h 189"/>
              <a:gd name="T24" fmla="*/ 0 w 174"/>
              <a:gd name="T25" fmla="*/ 0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189"/>
              <a:gd name="T41" fmla="*/ 174 w 174"/>
              <a:gd name="T42" fmla="*/ 189 h 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189">
                <a:moveTo>
                  <a:pt x="0" y="0"/>
                </a:moveTo>
                <a:lnTo>
                  <a:pt x="38" y="9"/>
                </a:lnTo>
                <a:lnTo>
                  <a:pt x="87" y="58"/>
                </a:lnTo>
                <a:lnTo>
                  <a:pt x="128" y="76"/>
                </a:lnTo>
                <a:lnTo>
                  <a:pt x="122" y="87"/>
                </a:lnTo>
                <a:lnTo>
                  <a:pt x="136" y="84"/>
                </a:lnTo>
                <a:lnTo>
                  <a:pt x="133" y="105"/>
                </a:lnTo>
                <a:lnTo>
                  <a:pt x="173" y="142"/>
                </a:lnTo>
                <a:lnTo>
                  <a:pt x="171" y="185"/>
                </a:lnTo>
                <a:lnTo>
                  <a:pt x="151" y="188"/>
                </a:lnTo>
                <a:lnTo>
                  <a:pt x="119" y="159"/>
                </a:lnTo>
                <a:lnTo>
                  <a:pt x="56" y="64"/>
                </a:lnTo>
                <a:lnTo>
                  <a:pt x="0" y="0"/>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55" name="Freeform 423"/>
          <p:cNvSpPr>
            <a:spLocks/>
          </p:cNvSpPr>
          <p:nvPr/>
        </p:nvSpPr>
        <p:spPr bwMode="auto">
          <a:xfrm>
            <a:off x="6496050" y="4097338"/>
            <a:ext cx="254000" cy="309562"/>
          </a:xfrm>
          <a:custGeom>
            <a:avLst/>
            <a:gdLst>
              <a:gd name="T0" fmla="*/ 0 w 180"/>
              <a:gd name="T1" fmla="*/ 0 h 195"/>
              <a:gd name="T2" fmla="*/ 55033 w 180"/>
              <a:gd name="T3" fmla="*/ 14287 h 195"/>
              <a:gd name="T4" fmla="*/ 127000 w 180"/>
              <a:gd name="T5" fmla="*/ 95250 h 195"/>
              <a:gd name="T6" fmla="*/ 186267 w 180"/>
              <a:gd name="T7" fmla="*/ 123825 h 195"/>
              <a:gd name="T8" fmla="*/ 177800 w 180"/>
              <a:gd name="T9" fmla="*/ 142875 h 195"/>
              <a:gd name="T10" fmla="*/ 198967 w 180"/>
              <a:gd name="T11" fmla="*/ 138112 h 195"/>
              <a:gd name="T12" fmla="*/ 194733 w 180"/>
              <a:gd name="T13" fmla="*/ 171450 h 195"/>
              <a:gd name="T14" fmla="*/ 252589 w 180"/>
              <a:gd name="T15" fmla="*/ 233362 h 195"/>
              <a:gd name="T16" fmla="*/ 249767 w 180"/>
              <a:gd name="T17" fmla="*/ 303212 h 195"/>
              <a:gd name="T18" fmla="*/ 220133 w 180"/>
              <a:gd name="T19" fmla="*/ 307975 h 195"/>
              <a:gd name="T20" fmla="*/ 173567 w 180"/>
              <a:gd name="T21" fmla="*/ 260350 h 195"/>
              <a:gd name="T22" fmla="*/ 81844 w 180"/>
              <a:gd name="T23" fmla="*/ 104775 h 195"/>
              <a:gd name="T24" fmla="*/ 0 w 180"/>
              <a:gd name="T25" fmla="*/ 0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195"/>
              <a:gd name="T41" fmla="*/ 180 w 180"/>
              <a:gd name="T42" fmla="*/ 195 h 1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195">
                <a:moveTo>
                  <a:pt x="0" y="0"/>
                </a:moveTo>
                <a:lnTo>
                  <a:pt x="39" y="9"/>
                </a:lnTo>
                <a:lnTo>
                  <a:pt x="90" y="60"/>
                </a:lnTo>
                <a:lnTo>
                  <a:pt x="132" y="78"/>
                </a:lnTo>
                <a:lnTo>
                  <a:pt x="126" y="90"/>
                </a:lnTo>
                <a:lnTo>
                  <a:pt x="141" y="87"/>
                </a:lnTo>
                <a:lnTo>
                  <a:pt x="138" y="108"/>
                </a:lnTo>
                <a:lnTo>
                  <a:pt x="179" y="147"/>
                </a:lnTo>
                <a:lnTo>
                  <a:pt x="177" y="191"/>
                </a:lnTo>
                <a:lnTo>
                  <a:pt x="156" y="194"/>
                </a:lnTo>
                <a:lnTo>
                  <a:pt x="123" y="164"/>
                </a:lnTo>
                <a:lnTo>
                  <a:pt x="58" y="6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56" name="Freeform 424"/>
          <p:cNvSpPr>
            <a:spLocks/>
          </p:cNvSpPr>
          <p:nvPr/>
        </p:nvSpPr>
        <p:spPr bwMode="auto">
          <a:xfrm>
            <a:off x="6737350" y="4405313"/>
            <a:ext cx="203200" cy="68262"/>
          </a:xfrm>
          <a:custGeom>
            <a:avLst/>
            <a:gdLst>
              <a:gd name="T0" fmla="*/ 0 w 144"/>
              <a:gd name="T1" fmla="*/ 17462 h 43"/>
              <a:gd name="T2" fmla="*/ 11289 w 144"/>
              <a:gd name="T3" fmla="*/ 0 h 43"/>
              <a:gd name="T4" fmla="*/ 152400 w 144"/>
              <a:gd name="T5" fmla="*/ 20637 h 43"/>
              <a:gd name="T6" fmla="*/ 165100 w 144"/>
              <a:gd name="T7" fmla="*/ 38100 h 43"/>
              <a:gd name="T8" fmla="*/ 201789 w 144"/>
              <a:gd name="T9" fmla="*/ 47625 h 43"/>
              <a:gd name="T10" fmla="*/ 201789 w 144"/>
              <a:gd name="T11" fmla="*/ 66675 h 43"/>
              <a:gd name="T12" fmla="*/ 31044 w 144"/>
              <a:gd name="T13" fmla="*/ 33337 h 43"/>
              <a:gd name="T14" fmla="*/ 0 w 144"/>
              <a:gd name="T15" fmla="*/ 17462 h 43"/>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43"/>
              <a:gd name="T26" fmla="*/ 144 w 144"/>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43">
                <a:moveTo>
                  <a:pt x="0" y="11"/>
                </a:moveTo>
                <a:lnTo>
                  <a:pt x="8" y="0"/>
                </a:lnTo>
                <a:lnTo>
                  <a:pt x="108" y="13"/>
                </a:lnTo>
                <a:lnTo>
                  <a:pt x="117" y="24"/>
                </a:lnTo>
                <a:lnTo>
                  <a:pt x="143" y="30"/>
                </a:lnTo>
                <a:lnTo>
                  <a:pt x="143" y="42"/>
                </a:lnTo>
                <a:lnTo>
                  <a:pt x="22" y="21"/>
                </a:lnTo>
                <a:lnTo>
                  <a:pt x="0" y="11"/>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57" name="Freeform 425"/>
          <p:cNvSpPr>
            <a:spLocks/>
          </p:cNvSpPr>
          <p:nvPr/>
        </p:nvSpPr>
        <p:spPr bwMode="auto">
          <a:xfrm>
            <a:off x="6737350" y="4405313"/>
            <a:ext cx="211138" cy="77787"/>
          </a:xfrm>
          <a:custGeom>
            <a:avLst/>
            <a:gdLst>
              <a:gd name="T0" fmla="*/ 0 w 150"/>
              <a:gd name="T1" fmla="*/ 19050 h 49"/>
              <a:gd name="T2" fmla="*/ 11261 w 150"/>
              <a:gd name="T3" fmla="*/ 0 h 49"/>
              <a:gd name="T4" fmla="*/ 159057 w 150"/>
              <a:gd name="T5" fmla="*/ 23812 h 49"/>
              <a:gd name="T6" fmla="*/ 171726 w 150"/>
              <a:gd name="T7" fmla="*/ 42862 h 49"/>
              <a:gd name="T8" fmla="*/ 209730 w 150"/>
              <a:gd name="T9" fmla="*/ 53975 h 49"/>
              <a:gd name="T10" fmla="*/ 209730 w 150"/>
              <a:gd name="T11" fmla="*/ 76200 h 49"/>
              <a:gd name="T12" fmla="*/ 32374 w 150"/>
              <a:gd name="T13" fmla="*/ 38100 h 49"/>
              <a:gd name="T14" fmla="*/ 0 w 150"/>
              <a:gd name="T15" fmla="*/ 19050 h 49"/>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49"/>
              <a:gd name="T26" fmla="*/ 150 w 150"/>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49">
                <a:moveTo>
                  <a:pt x="0" y="12"/>
                </a:moveTo>
                <a:lnTo>
                  <a:pt x="8" y="0"/>
                </a:lnTo>
                <a:lnTo>
                  <a:pt x="113" y="15"/>
                </a:lnTo>
                <a:lnTo>
                  <a:pt x="122" y="27"/>
                </a:lnTo>
                <a:lnTo>
                  <a:pt x="149" y="34"/>
                </a:lnTo>
                <a:lnTo>
                  <a:pt x="149" y="48"/>
                </a:lnTo>
                <a:lnTo>
                  <a:pt x="23" y="24"/>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58" name="Freeform 426"/>
          <p:cNvSpPr>
            <a:spLocks/>
          </p:cNvSpPr>
          <p:nvPr/>
        </p:nvSpPr>
        <p:spPr bwMode="auto">
          <a:xfrm>
            <a:off x="6816725" y="4130675"/>
            <a:ext cx="227013" cy="219075"/>
          </a:xfrm>
          <a:custGeom>
            <a:avLst/>
            <a:gdLst>
              <a:gd name="T0" fmla="*/ 0 w 161"/>
              <a:gd name="T1" fmla="*/ 100012 h 138"/>
              <a:gd name="T2" fmla="*/ 15510 w 161"/>
              <a:gd name="T3" fmla="*/ 68262 h 138"/>
              <a:gd name="T4" fmla="*/ 35250 w 161"/>
              <a:gd name="T5" fmla="*/ 87312 h 138"/>
              <a:gd name="T6" fmla="*/ 104341 w 161"/>
              <a:gd name="T7" fmla="*/ 82550 h 138"/>
              <a:gd name="T8" fmla="*/ 125492 w 161"/>
              <a:gd name="T9" fmla="*/ 73025 h 138"/>
              <a:gd name="T10" fmla="*/ 157922 w 161"/>
              <a:gd name="T11" fmla="*/ 0 h 138"/>
              <a:gd name="T12" fmla="*/ 194583 w 161"/>
              <a:gd name="T13" fmla="*/ 4762 h 138"/>
              <a:gd name="T14" fmla="*/ 186122 w 161"/>
              <a:gd name="T15" fmla="*/ 22225 h 138"/>
              <a:gd name="T16" fmla="*/ 225603 w 161"/>
              <a:gd name="T17" fmla="*/ 87312 h 138"/>
              <a:gd name="T18" fmla="*/ 205863 w 161"/>
              <a:gd name="T19" fmla="*/ 82550 h 138"/>
              <a:gd name="T20" fmla="*/ 166382 w 161"/>
              <a:gd name="T21" fmla="*/ 155575 h 138"/>
              <a:gd name="T22" fmla="*/ 162152 w 161"/>
              <a:gd name="T23" fmla="*/ 203200 h 138"/>
              <a:gd name="T24" fmla="*/ 132542 w 161"/>
              <a:gd name="T25" fmla="*/ 217488 h 138"/>
              <a:gd name="T26" fmla="*/ 88831 w 161"/>
              <a:gd name="T27" fmla="*/ 192087 h 138"/>
              <a:gd name="T28" fmla="*/ 63451 w 161"/>
              <a:gd name="T29" fmla="*/ 200025 h 138"/>
              <a:gd name="T30" fmla="*/ 63451 w 161"/>
              <a:gd name="T31" fmla="*/ 187325 h 138"/>
              <a:gd name="T32" fmla="*/ 26790 w 161"/>
              <a:gd name="T33" fmla="*/ 187325 h 138"/>
              <a:gd name="T34" fmla="*/ 0 w 161"/>
              <a:gd name="T35" fmla="*/ 100012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138"/>
              <a:gd name="T56" fmla="*/ 161 w 161"/>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138">
                <a:moveTo>
                  <a:pt x="0" y="63"/>
                </a:moveTo>
                <a:lnTo>
                  <a:pt x="11" y="43"/>
                </a:lnTo>
                <a:lnTo>
                  <a:pt x="25" y="55"/>
                </a:lnTo>
                <a:lnTo>
                  <a:pt x="74" y="52"/>
                </a:lnTo>
                <a:lnTo>
                  <a:pt x="89" y="46"/>
                </a:lnTo>
                <a:lnTo>
                  <a:pt x="112" y="0"/>
                </a:lnTo>
                <a:lnTo>
                  <a:pt x="138" y="3"/>
                </a:lnTo>
                <a:lnTo>
                  <a:pt x="132" y="14"/>
                </a:lnTo>
                <a:lnTo>
                  <a:pt x="160" y="55"/>
                </a:lnTo>
                <a:lnTo>
                  <a:pt x="146" y="52"/>
                </a:lnTo>
                <a:lnTo>
                  <a:pt x="118" y="98"/>
                </a:lnTo>
                <a:lnTo>
                  <a:pt x="115" y="128"/>
                </a:lnTo>
                <a:lnTo>
                  <a:pt x="94" y="137"/>
                </a:lnTo>
                <a:lnTo>
                  <a:pt x="63" y="121"/>
                </a:lnTo>
                <a:lnTo>
                  <a:pt x="45" y="126"/>
                </a:lnTo>
                <a:lnTo>
                  <a:pt x="45" y="118"/>
                </a:lnTo>
                <a:lnTo>
                  <a:pt x="19" y="118"/>
                </a:lnTo>
                <a:lnTo>
                  <a:pt x="0" y="63"/>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59" name="Freeform 427"/>
          <p:cNvSpPr>
            <a:spLocks/>
          </p:cNvSpPr>
          <p:nvPr/>
        </p:nvSpPr>
        <p:spPr bwMode="auto">
          <a:xfrm>
            <a:off x="6816725" y="4130675"/>
            <a:ext cx="236538" cy="228600"/>
          </a:xfrm>
          <a:custGeom>
            <a:avLst/>
            <a:gdLst>
              <a:gd name="T0" fmla="*/ 0 w 167"/>
              <a:gd name="T1" fmla="*/ 104775 h 144"/>
              <a:gd name="T2" fmla="*/ 15580 w 167"/>
              <a:gd name="T3" fmla="*/ 71437 h 144"/>
              <a:gd name="T4" fmla="*/ 36826 w 167"/>
              <a:gd name="T5" fmla="*/ 90487 h 144"/>
              <a:gd name="T6" fmla="*/ 109062 w 167"/>
              <a:gd name="T7" fmla="*/ 85725 h 144"/>
              <a:gd name="T8" fmla="*/ 130308 w 167"/>
              <a:gd name="T9" fmla="*/ 76200 h 144"/>
              <a:gd name="T10" fmla="*/ 164302 w 167"/>
              <a:gd name="T11" fmla="*/ 0 h 144"/>
              <a:gd name="T12" fmla="*/ 202545 w 167"/>
              <a:gd name="T13" fmla="*/ 4762 h 144"/>
              <a:gd name="T14" fmla="*/ 194046 w 167"/>
              <a:gd name="T15" fmla="*/ 23812 h 144"/>
              <a:gd name="T16" fmla="*/ 235122 w 167"/>
              <a:gd name="T17" fmla="*/ 90487 h 144"/>
              <a:gd name="T18" fmla="*/ 213876 w 167"/>
              <a:gd name="T19" fmla="*/ 85725 h 144"/>
              <a:gd name="T20" fmla="*/ 172800 w 167"/>
              <a:gd name="T21" fmla="*/ 161925 h 144"/>
              <a:gd name="T22" fmla="*/ 168551 w 167"/>
              <a:gd name="T23" fmla="*/ 212725 h 144"/>
              <a:gd name="T24" fmla="*/ 138807 w 167"/>
              <a:gd name="T25" fmla="*/ 227013 h 144"/>
              <a:gd name="T26" fmla="*/ 92066 w 167"/>
              <a:gd name="T27" fmla="*/ 200025 h 144"/>
              <a:gd name="T28" fmla="*/ 66571 w 167"/>
              <a:gd name="T29" fmla="*/ 209550 h 144"/>
              <a:gd name="T30" fmla="*/ 66571 w 167"/>
              <a:gd name="T31" fmla="*/ 195262 h 144"/>
              <a:gd name="T32" fmla="*/ 28328 w 167"/>
              <a:gd name="T33" fmla="*/ 195262 h 144"/>
              <a:gd name="T34" fmla="*/ 0 w 167"/>
              <a:gd name="T35" fmla="*/ 104775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7"/>
              <a:gd name="T55" fmla="*/ 0 h 144"/>
              <a:gd name="T56" fmla="*/ 167 w 167"/>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7" h="144">
                <a:moveTo>
                  <a:pt x="0" y="66"/>
                </a:moveTo>
                <a:lnTo>
                  <a:pt x="11" y="45"/>
                </a:lnTo>
                <a:lnTo>
                  <a:pt x="26" y="57"/>
                </a:lnTo>
                <a:lnTo>
                  <a:pt x="77" y="54"/>
                </a:lnTo>
                <a:lnTo>
                  <a:pt x="92" y="48"/>
                </a:lnTo>
                <a:lnTo>
                  <a:pt x="116" y="0"/>
                </a:lnTo>
                <a:lnTo>
                  <a:pt x="143" y="3"/>
                </a:lnTo>
                <a:lnTo>
                  <a:pt x="137" y="15"/>
                </a:lnTo>
                <a:lnTo>
                  <a:pt x="166" y="57"/>
                </a:lnTo>
                <a:lnTo>
                  <a:pt x="151" y="54"/>
                </a:lnTo>
                <a:lnTo>
                  <a:pt x="122" y="102"/>
                </a:lnTo>
                <a:lnTo>
                  <a:pt x="119" y="134"/>
                </a:lnTo>
                <a:lnTo>
                  <a:pt x="98" y="143"/>
                </a:lnTo>
                <a:lnTo>
                  <a:pt x="65" y="126"/>
                </a:lnTo>
                <a:lnTo>
                  <a:pt x="47" y="132"/>
                </a:lnTo>
                <a:lnTo>
                  <a:pt x="47" y="123"/>
                </a:lnTo>
                <a:lnTo>
                  <a:pt x="20" y="123"/>
                </a:lnTo>
                <a:lnTo>
                  <a:pt x="0" y="6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60" name="Freeform 428"/>
          <p:cNvSpPr>
            <a:spLocks/>
          </p:cNvSpPr>
          <p:nvPr/>
        </p:nvSpPr>
        <p:spPr bwMode="auto">
          <a:xfrm>
            <a:off x="7051675" y="4202113"/>
            <a:ext cx="136525" cy="185737"/>
          </a:xfrm>
          <a:custGeom>
            <a:avLst/>
            <a:gdLst>
              <a:gd name="T0" fmla="*/ 0 w 97"/>
              <a:gd name="T1" fmla="*/ 111125 h 117"/>
              <a:gd name="T2" fmla="*/ 16890 w 97"/>
              <a:gd name="T3" fmla="*/ 144462 h 117"/>
              <a:gd name="T4" fmla="*/ 12667 w 97"/>
              <a:gd name="T5" fmla="*/ 179387 h 117"/>
              <a:gd name="T6" fmla="*/ 33779 w 97"/>
              <a:gd name="T7" fmla="*/ 184150 h 117"/>
              <a:gd name="T8" fmla="*/ 33779 w 97"/>
              <a:gd name="T9" fmla="*/ 117475 h 117"/>
              <a:gd name="T10" fmla="*/ 45039 w 97"/>
              <a:gd name="T11" fmla="*/ 111125 h 117"/>
              <a:gd name="T12" fmla="*/ 45039 w 97"/>
              <a:gd name="T13" fmla="*/ 134937 h 117"/>
              <a:gd name="T14" fmla="*/ 59114 w 97"/>
              <a:gd name="T15" fmla="*/ 163512 h 117"/>
              <a:gd name="T16" fmla="*/ 87263 w 97"/>
              <a:gd name="T17" fmla="*/ 153987 h 117"/>
              <a:gd name="T18" fmla="*/ 56299 w 97"/>
              <a:gd name="T19" fmla="*/ 88900 h 117"/>
              <a:gd name="T20" fmla="*/ 99931 w 97"/>
              <a:gd name="T21" fmla="*/ 63500 h 117"/>
              <a:gd name="T22" fmla="*/ 36594 w 97"/>
              <a:gd name="T23" fmla="*/ 76200 h 117"/>
              <a:gd name="T24" fmla="*/ 28149 w 97"/>
              <a:gd name="T25" fmla="*/ 36512 h 117"/>
              <a:gd name="T26" fmla="*/ 119635 w 97"/>
              <a:gd name="T27" fmla="*/ 31750 h 117"/>
              <a:gd name="T28" fmla="*/ 135118 w 97"/>
              <a:gd name="T29" fmla="*/ 0 h 117"/>
              <a:gd name="T30" fmla="*/ 111190 w 97"/>
              <a:gd name="T31" fmla="*/ 17462 h 117"/>
              <a:gd name="T32" fmla="*/ 45039 w 97"/>
              <a:gd name="T33" fmla="*/ 9525 h 117"/>
              <a:gd name="T34" fmla="*/ 25335 w 97"/>
              <a:gd name="T35" fmla="*/ 22225 h 117"/>
              <a:gd name="T36" fmla="*/ 0 w 97"/>
              <a:gd name="T37" fmla="*/ 111125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117"/>
              <a:gd name="T59" fmla="*/ 97 w 97"/>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117">
                <a:moveTo>
                  <a:pt x="0" y="70"/>
                </a:moveTo>
                <a:lnTo>
                  <a:pt x="12" y="91"/>
                </a:lnTo>
                <a:lnTo>
                  <a:pt x="9" y="113"/>
                </a:lnTo>
                <a:lnTo>
                  <a:pt x="24" y="116"/>
                </a:lnTo>
                <a:lnTo>
                  <a:pt x="24" y="74"/>
                </a:lnTo>
                <a:lnTo>
                  <a:pt x="32" y="70"/>
                </a:lnTo>
                <a:lnTo>
                  <a:pt x="32" y="85"/>
                </a:lnTo>
                <a:lnTo>
                  <a:pt x="42" y="103"/>
                </a:lnTo>
                <a:lnTo>
                  <a:pt x="62" y="97"/>
                </a:lnTo>
                <a:lnTo>
                  <a:pt x="40" y="56"/>
                </a:lnTo>
                <a:lnTo>
                  <a:pt x="71" y="40"/>
                </a:lnTo>
                <a:lnTo>
                  <a:pt x="26" y="48"/>
                </a:lnTo>
                <a:lnTo>
                  <a:pt x="20" y="23"/>
                </a:lnTo>
                <a:lnTo>
                  <a:pt x="85" y="20"/>
                </a:lnTo>
                <a:lnTo>
                  <a:pt x="96" y="0"/>
                </a:lnTo>
                <a:lnTo>
                  <a:pt x="79" y="11"/>
                </a:lnTo>
                <a:lnTo>
                  <a:pt x="32" y="6"/>
                </a:lnTo>
                <a:lnTo>
                  <a:pt x="18" y="14"/>
                </a:lnTo>
                <a:lnTo>
                  <a:pt x="0" y="70"/>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61" name="Freeform 429"/>
          <p:cNvSpPr>
            <a:spLocks/>
          </p:cNvSpPr>
          <p:nvPr/>
        </p:nvSpPr>
        <p:spPr bwMode="auto">
          <a:xfrm>
            <a:off x="7051675" y="4202113"/>
            <a:ext cx="144463" cy="195262"/>
          </a:xfrm>
          <a:custGeom>
            <a:avLst/>
            <a:gdLst>
              <a:gd name="T0" fmla="*/ 0 w 103"/>
              <a:gd name="T1" fmla="*/ 117475 h 123"/>
              <a:gd name="T2" fmla="*/ 18233 w 103"/>
              <a:gd name="T3" fmla="*/ 152400 h 123"/>
              <a:gd name="T4" fmla="*/ 14026 w 103"/>
              <a:gd name="T5" fmla="*/ 188912 h 123"/>
              <a:gd name="T6" fmla="*/ 35064 w 103"/>
              <a:gd name="T7" fmla="*/ 193675 h 123"/>
              <a:gd name="T8" fmla="*/ 35064 w 103"/>
              <a:gd name="T9" fmla="*/ 123825 h 123"/>
              <a:gd name="T10" fmla="*/ 47687 w 103"/>
              <a:gd name="T11" fmla="*/ 117475 h 123"/>
              <a:gd name="T12" fmla="*/ 47687 w 103"/>
              <a:gd name="T13" fmla="*/ 141287 h 123"/>
              <a:gd name="T14" fmla="*/ 63115 w 103"/>
              <a:gd name="T15" fmla="*/ 171450 h 123"/>
              <a:gd name="T16" fmla="*/ 92569 w 103"/>
              <a:gd name="T17" fmla="*/ 161925 h 123"/>
              <a:gd name="T18" fmla="*/ 60310 w 103"/>
              <a:gd name="T19" fmla="*/ 93662 h 123"/>
              <a:gd name="T20" fmla="*/ 105192 w 103"/>
              <a:gd name="T21" fmla="*/ 66675 h 123"/>
              <a:gd name="T22" fmla="*/ 39271 w 103"/>
              <a:gd name="T23" fmla="*/ 80962 h 123"/>
              <a:gd name="T24" fmla="*/ 29454 w 103"/>
              <a:gd name="T25" fmla="*/ 38100 h 123"/>
              <a:gd name="T26" fmla="*/ 126230 w 103"/>
              <a:gd name="T27" fmla="*/ 33337 h 123"/>
              <a:gd name="T28" fmla="*/ 143060 w 103"/>
              <a:gd name="T29" fmla="*/ 0 h 123"/>
              <a:gd name="T30" fmla="*/ 117814 w 103"/>
              <a:gd name="T31" fmla="*/ 19050 h 123"/>
              <a:gd name="T32" fmla="*/ 47687 w 103"/>
              <a:gd name="T33" fmla="*/ 9525 h 123"/>
              <a:gd name="T34" fmla="*/ 26649 w 103"/>
              <a:gd name="T35" fmla="*/ 23812 h 123"/>
              <a:gd name="T36" fmla="*/ 0 w 103"/>
              <a:gd name="T37" fmla="*/ 11747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123"/>
              <a:gd name="T59" fmla="*/ 103 w 103"/>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123">
                <a:moveTo>
                  <a:pt x="0" y="74"/>
                </a:moveTo>
                <a:lnTo>
                  <a:pt x="13" y="96"/>
                </a:lnTo>
                <a:lnTo>
                  <a:pt x="10" y="119"/>
                </a:lnTo>
                <a:lnTo>
                  <a:pt x="25" y="122"/>
                </a:lnTo>
                <a:lnTo>
                  <a:pt x="25" y="78"/>
                </a:lnTo>
                <a:lnTo>
                  <a:pt x="34" y="74"/>
                </a:lnTo>
                <a:lnTo>
                  <a:pt x="34" y="89"/>
                </a:lnTo>
                <a:lnTo>
                  <a:pt x="45" y="108"/>
                </a:lnTo>
                <a:lnTo>
                  <a:pt x="66" y="102"/>
                </a:lnTo>
                <a:lnTo>
                  <a:pt x="43" y="59"/>
                </a:lnTo>
                <a:lnTo>
                  <a:pt x="75" y="42"/>
                </a:lnTo>
                <a:lnTo>
                  <a:pt x="28" y="51"/>
                </a:lnTo>
                <a:lnTo>
                  <a:pt x="21" y="24"/>
                </a:lnTo>
                <a:lnTo>
                  <a:pt x="90" y="21"/>
                </a:lnTo>
                <a:lnTo>
                  <a:pt x="102" y="0"/>
                </a:lnTo>
                <a:lnTo>
                  <a:pt x="84" y="12"/>
                </a:lnTo>
                <a:lnTo>
                  <a:pt x="34" y="6"/>
                </a:lnTo>
                <a:lnTo>
                  <a:pt x="19" y="15"/>
                </a:lnTo>
                <a:lnTo>
                  <a:pt x="0" y="7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62" name="Freeform 430"/>
          <p:cNvSpPr>
            <a:spLocks/>
          </p:cNvSpPr>
          <p:nvPr/>
        </p:nvSpPr>
        <p:spPr bwMode="auto">
          <a:xfrm>
            <a:off x="7334250" y="4259263"/>
            <a:ext cx="238125" cy="223837"/>
          </a:xfrm>
          <a:custGeom>
            <a:avLst/>
            <a:gdLst>
              <a:gd name="T0" fmla="*/ 0 w 169"/>
              <a:gd name="T1" fmla="*/ 26987 h 141"/>
              <a:gd name="T2" fmla="*/ 33817 w 169"/>
              <a:gd name="T3" fmla="*/ 46037 h 141"/>
              <a:gd name="T4" fmla="*/ 66224 w 169"/>
              <a:gd name="T5" fmla="*/ 41275 h 141"/>
              <a:gd name="T6" fmla="*/ 25362 w 169"/>
              <a:gd name="T7" fmla="*/ 63500 h 141"/>
              <a:gd name="T8" fmla="*/ 46498 w 169"/>
              <a:gd name="T9" fmla="*/ 92075 h 141"/>
              <a:gd name="T10" fmla="*/ 66224 w 169"/>
              <a:gd name="T11" fmla="*/ 68262 h 141"/>
              <a:gd name="T12" fmla="*/ 81723 w 169"/>
              <a:gd name="T13" fmla="*/ 92075 h 141"/>
              <a:gd name="T14" fmla="*/ 167674 w 169"/>
              <a:gd name="T15" fmla="*/ 130175 h 141"/>
              <a:gd name="T16" fmla="*/ 183173 w 169"/>
              <a:gd name="T17" fmla="*/ 180975 h 141"/>
              <a:gd name="T18" fmla="*/ 171901 w 169"/>
              <a:gd name="T19" fmla="*/ 176212 h 141"/>
              <a:gd name="T20" fmla="*/ 159220 w 169"/>
              <a:gd name="T21" fmla="*/ 203200 h 141"/>
              <a:gd name="T22" fmla="*/ 208536 w 169"/>
              <a:gd name="T23" fmla="*/ 195262 h 141"/>
              <a:gd name="T24" fmla="*/ 236716 w 169"/>
              <a:gd name="T25" fmla="*/ 222250 h 141"/>
              <a:gd name="T26" fmla="*/ 232489 w 169"/>
              <a:gd name="T27" fmla="*/ 57150 h 141"/>
              <a:gd name="T28" fmla="*/ 159220 w 169"/>
              <a:gd name="T29" fmla="*/ 26987 h 141"/>
              <a:gd name="T30" fmla="*/ 98632 w 169"/>
              <a:gd name="T31" fmla="*/ 77787 h 141"/>
              <a:gd name="T32" fmla="*/ 73269 w 169"/>
              <a:gd name="T33" fmla="*/ 49212 h 141"/>
              <a:gd name="T34" fmla="*/ 69042 w 169"/>
              <a:gd name="T35" fmla="*/ 9525 h 141"/>
              <a:gd name="T36" fmla="*/ 38044 w 169"/>
              <a:gd name="T37" fmla="*/ 0 h 141"/>
              <a:gd name="T38" fmla="*/ 0 w 169"/>
              <a:gd name="T39" fmla="*/ 26987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41"/>
              <a:gd name="T62" fmla="*/ 169 w 169"/>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41">
                <a:moveTo>
                  <a:pt x="0" y="17"/>
                </a:moveTo>
                <a:lnTo>
                  <a:pt x="24" y="29"/>
                </a:lnTo>
                <a:lnTo>
                  <a:pt x="47" y="26"/>
                </a:lnTo>
                <a:lnTo>
                  <a:pt x="18" y="40"/>
                </a:lnTo>
                <a:lnTo>
                  <a:pt x="33" y="58"/>
                </a:lnTo>
                <a:lnTo>
                  <a:pt x="47" y="43"/>
                </a:lnTo>
                <a:lnTo>
                  <a:pt x="58" y="58"/>
                </a:lnTo>
                <a:lnTo>
                  <a:pt x="119" y="82"/>
                </a:lnTo>
                <a:lnTo>
                  <a:pt x="130" y="114"/>
                </a:lnTo>
                <a:lnTo>
                  <a:pt x="122" y="111"/>
                </a:lnTo>
                <a:lnTo>
                  <a:pt x="113" y="128"/>
                </a:lnTo>
                <a:lnTo>
                  <a:pt x="148" y="123"/>
                </a:lnTo>
                <a:lnTo>
                  <a:pt x="168" y="140"/>
                </a:lnTo>
                <a:lnTo>
                  <a:pt x="165" y="36"/>
                </a:lnTo>
                <a:lnTo>
                  <a:pt x="113" y="17"/>
                </a:lnTo>
                <a:lnTo>
                  <a:pt x="70" y="49"/>
                </a:lnTo>
                <a:lnTo>
                  <a:pt x="52" y="31"/>
                </a:lnTo>
                <a:lnTo>
                  <a:pt x="49" y="6"/>
                </a:lnTo>
                <a:lnTo>
                  <a:pt x="27" y="0"/>
                </a:lnTo>
                <a:lnTo>
                  <a:pt x="0" y="17"/>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63" name="Freeform 431"/>
          <p:cNvSpPr>
            <a:spLocks/>
          </p:cNvSpPr>
          <p:nvPr/>
        </p:nvSpPr>
        <p:spPr bwMode="auto">
          <a:xfrm>
            <a:off x="7334250" y="4259263"/>
            <a:ext cx="246063" cy="233362"/>
          </a:xfrm>
          <a:custGeom>
            <a:avLst/>
            <a:gdLst>
              <a:gd name="T0" fmla="*/ 0 w 175"/>
              <a:gd name="T1" fmla="*/ 28575 h 147"/>
              <a:gd name="T2" fmla="*/ 35152 w 175"/>
              <a:gd name="T3" fmla="*/ 47625 h 147"/>
              <a:gd name="T4" fmla="*/ 68898 w 175"/>
              <a:gd name="T5" fmla="*/ 42862 h 147"/>
              <a:gd name="T6" fmla="*/ 26715 w 175"/>
              <a:gd name="T7" fmla="*/ 66675 h 147"/>
              <a:gd name="T8" fmla="*/ 47807 w 175"/>
              <a:gd name="T9" fmla="*/ 95250 h 147"/>
              <a:gd name="T10" fmla="*/ 68898 w 175"/>
              <a:gd name="T11" fmla="*/ 71437 h 147"/>
              <a:gd name="T12" fmla="*/ 84364 w 175"/>
              <a:gd name="T13" fmla="*/ 95250 h 147"/>
              <a:gd name="T14" fmla="*/ 172947 w 175"/>
              <a:gd name="T15" fmla="*/ 136525 h 147"/>
              <a:gd name="T16" fmla="*/ 189820 w 175"/>
              <a:gd name="T17" fmla="*/ 188912 h 147"/>
              <a:gd name="T18" fmla="*/ 177165 w 175"/>
              <a:gd name="T19" fmla="*/ 184150 h 147"/>
              <a:gd name="T20" fmla="*/ 164511 w 175"/>
              <a:gd name="T21" fmla="*/ 212725 h 147"/>
              <a:gd name="T22" fmla="*/ 215129 w 175"/>
              <a:gd name="T23" fmla="*/ 203200 h 147"/>
              <a:gd name="T24" fmla="*/ 244657 w 175"/>
              <a:gd name="T25" fmla="*/ 231775 h 147"/>
              <a:gd name="T26" fmla="*/ 240439 w 175"/>
              <a:gd name="T27" fmla="*/ 60325 h 147"/>
              <a:gd name="T28" fmla="*/ 164511 w 175"/>
              <a:gd name="T29" fmla="*/ 28575 h 147"/>
              <a:gd name="T30" fmla="*/ 102643 w 175"/>
              <a:gd name="T31" fmla="*/ 80962 h 147"/>
              <a:gd name="T32" fmla="*/ 75928 w 175"/>
              <a:gd name="T33" fmla="*/ 50800 h 147"/>
              <a:gd name="T34" fmla="*/ 71710 w 175"/>
              <a:gd name="T35" fmla="*/ 9525 h 147"/>
              <a:gd name="T36" fmla="*/ 39370 w 175"/>
              <a:gd name="T37" fmla="*/ 0 h 147"/>
              <a:gd name="T38" fmla="*/ 0 w 175"/>
              <a:gd name="T39" fmla="*/ 28575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
              <a:gd name="T61" fmla="*/ 0 h 147"/>
              <a:gd name="T62" fmla="*/ 175 w 175"/>
              <a:gd name="T63" fmla="*/ 147 h 1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 h="147">
                <a:moveTo>
                  <a:pt x="0" y="18"/>
                </a:moveTo>
                <a:lnTo>
                  <a:pt x="25" y="30"/>
                </a:lnTo>
                <a:lnTo>
                  <a:pt x="49" y="27"/>
                </a:lnTo>
                <a:lnTo>
                  <a:pt x="19" y="42"/>
                </a:lnTo>
                <a:lnTo>
                  <a:pt x="34" y="60"/>
                </a:lnTo>
                <a:lnTo>
                  <a:pt x="49" y="45"/>
                </a:lnTo>
                <a:lnTo>
                  <a:pt x="60" y="60"/>
                </a:lnTo>
                <a:lnTo>
                  <a:pt x="123" y="86"/>
                </a:lnTo>
                <a:lnTo>
                  <a:pt x="135" y="119"/>
                </a:lnTo>
                <a:lnTo>
                  <a:pt x="126" y="116"/>
                </a:lnTo>
                <a:lnTo>
                  <a:pt x="117" y="134"/>
                </a:lnTo>
                <a:lnTo>
                  <a:pt x="153" y="128"/>
                </a:lnTo>
                <a:lnTo>
                  <a:pt x="174" y="146"/>
                </a:lnTo>
                <a:lnTo>
                  <a:pt x="171" y="38"/>
                </a:lnTo>
                <a:lnTo>
                  <a:pt x="117" y="18"/>
                </a:lnTo>
                <a:lnTo>
                  <a:pt x="73" y="51"/>
                </a:lnTo>
                <a:lnTo>
                  <a:pt x="54" y="32"/>
                </a:lnTo>
                <a:lnTo>
                  <a:pt x="51" y="6"/>
                </a:lnTo>
                <a:lnTo>
                  <a:pt x="28" y="0"/>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64" name="Freeform 432"/>
          <p:cNvSpPr>
            <a:spLocks/>
          </p:cNvSpPr>
          <p:nvPr/>
        </p:nvSpPr>
        <p:spPr bwMode="auto">
          <a:xfrm>
            <a:off x="5287963" y="3132138"/>
            <a:ext cx="442912" cy="427037"/>
          </a:xfrm>
          <a:custGeom>
            <a:avLst/>
            <a:gdLst>
              <a:gd name="T0" fmla="*/ 0 w 314"/>
              <a:gd name="T1" fmla="*/ 12700 h 269"/>
              <a:gd name="T2" fmla="*/ 7053 w 314"/>
              <a:gd name="T3" fmla="*/ 0 h 269"/>
              <a:gd name="T4" fmla="*/ 39495 w 314"/>
              <a:gd name="T5" fmla="*/ 26987 h 269"/>
              <a:gd name="T6" fmla="*/ 81812 w 314"/>
              <a:gd name="T7" fmla="*/ 3175 h 269"/>
              <a:gd name="T8" fmla="*/ 86043 w 314"/>
              <a:gd name="T9" fmla="*/ 26987 h 269"/>
              <a:gd name="T10" fmla="*/ 107202 w 314"/>
              <a:gd name="T11" fmla="*/ 34925 h 269"/>
              <a:gd name="T12" fmla="*/ 114254 w 314"/>
              <a:gd name="T13" fmla="*/ 63500 h 269"/>
              <a:gd name="T14" fmla="*/ 169266 w 314"/>
              <a:gd name="T15" fmla="*/ 92075 h 269"/>
              <a:gd name="T16" fmla="*/ 227098 w 314"/>
              <a:gd name="T17" fmla="*/ 87312 h 269"/>
              <a:gd name="T18" fmla="*/ 222867 w 314"/>
              <a:gd name="T19" fmla="*/ 68262 h 269"/>
              <a:gd name="T20" fmla="*/ 291983 w 314"/>
              <a:gd name="T21" fmla="*/ 39687 h 269"/>
              <a:gd name="T22" fmla="*/ 393543 w 314"/>
              <a:gd name="T23" fmla="*/ 92075 h 269"/>
              <a:gd name="T24" fmla="*/ 396364 w 314"/>
              <a:gd name="T25" fmla="*/ 119062 h 269"/>
              <a:gd name="T26" fmla="*/ 375206 w 314"/>
              <a:gd name="T27" fmla="*/ 166687 h 269"/>
              <a:gd name="T28" fmla="*/ 383669 w 314"/>
              <a:gd name="T29" fmla="*/ 236537 h 269"/>
              <a:gd name="T30" fmla="*/ 404827 w 314"/>
              <a:gd name="T31" fmla="*/ 257175 h 269"/>
              <a:gd name="T32" fmla="*/ 383669 w 314"/>
              <a:gd name="T33" fmla="*/ 290512 h 269"/>
              <a:gd name="T34" fmla="*/ 441501 w 314"/>
              <a:gd name="T35" fmla="*/ 365125 h 269"/>
              <a:gd name="T36" fmla="*/ 400596 w 314"/>
              <a:gd name="T37" fmla="*/ 425450 h 269"/>
              <a:gd name="T38" fmla="*/ 304678 w 314"/>
              <a:gd name="T39" fmla="*/ 411162 h 269"/>
              <a:gd name="T40" fmla="*/ 280699 w 314"/>
              <a:gd name="T41" fmla="*/ 369887 h 269"/>
              <a:gd name="T42" fmla="*/ 214403 w 314"/>
              <a:gd name="T43" fmla="*/ 379412 h 269"/>
              <a:gd name="T44" fmla="*/ 165034 w 314"/>
              <a:gd name="T45" fmla="*/ 350837 h 269"/>
              <a:gd name="T46" fmla="*/ 131181 w 314"/>
              <a:gd name="T47" fmla="*/ 287337 h 269"/>
              <a:gd name="T48" fmla="*/ 102970 w 314"/>
              <a:gd name="T49" fmla="*/ 273050 h 269"/>
              <a:gd name="T50" fmla="*/ 98738 w 314"/>
              <a:gd name="T51" fmla="*/ 287337 h 269"/>
              <a:gd name="T52" fmla="*/ 69117 w 314"/>
              <a:gd name="T53" fmla="*/ 217487 h 269"/>
              <a:gd name="T54" fmla="*/ 23979 w 314"/>
              <a:gd name="T55" fmla="*/ 174625 h 269"/>
              <a:gd name="T56" fmla="*/ 43727 w 314"/>
              <a:gd name="T57" fmla="*/ 119062 h 269"/>
              <a:gd name="T58" fmla="*/ 28211 w 314"/>
              <a:gd name="T59" fmla="*/ 109537 h 269"/>
              <a:gd name="T60" fmla="*/ 12695 w 314"/>
              <a:gd name="T61" fmla="*/ 73025 h 269"/>
              <a:gd name="T62" fmla="*/ 0 w 314"/>
              <a:gd name="T63" fmla="*/ 12700 h 2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4"/>
              <a:gd name="T97" fmla="*/ 0 h 269"/>
              <a:gd name="T98" fmla="*/ 314 w 314"/>
              <a:gd name="T99" fmla="*/ 269 h 2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4" h="269">
                <a:moveTo>
                  <a:pt x="0" y="8"/>
                </a:moveTo>
                <a:lnTo>
                  <a:pt x="5" y="0"/>
                </a:lnTo>
                <a:lnTo>
                  <a:pt x="28" y="17"/>
                </a:lnTo>
                <a:lnTo>
                  <a:pt x="58" y="2"/>
                </a:lnTo>
                <a:lnTo>
                  <a:pt x="61" y="17"/>
                </a:lnTo>
                <a:lnTo>
                  <a:pt x="76" y="22"/>
                </a:lnTo>
                <a:lnTo>
                  <a:pt x="81" y="40"/>
                </a:lnTo>
                <a:lnTo>
                  <a:pt x="120" y="58"/>
                </a:lnTo>
                <a:lnTo>
                  <a:pt x="161" y="55"/>
                </a:lnTo>
                <a:lnTo>
                  <a:pt x="158" y="43"/>
                </a:lnTo>
                <a:lnTo>
                  <a:pt x="207" y="25"/>
                </a:lnTo>
                <a:lnTo>
                  <a:pt x="279" y="58"/>
                </a:lnTo>
                <a:lnTo>
                  <a:pt x="281" y="75"/>
                </a:lnTo>
                <a:lnTo>
                  <a:pt x="266" y="105"/>
                </a:lnTo>
                <a:lnTo>
                  <a:pt x="272" y="149"/>
                </a:lnTo>
                <a:lnTo>
                  <a:pt x="287" y="162"/>
                </a:lnTo>
                <a:lnTo>
                  <a:pt x="272" y="183"/>
                </a:lnTo>
                <a:lnTo>
                  <a:pt x="313" y="230"/>
                </a:lnTo>
                <a:lnTo>
                  <a:pt x="284" y="268"/>
                </a:lnTo>
                <a:lnTo>
                  <a:pt x="216" y="259"/>
                </a:lnTo>
                <a:lnTo>
                  <a:pt x="199" y="233"/>
                </a:lnTo>
                <a:lnTo>
                  <a:pt x="152" y="239"/>
                </a:lnTo>
                <a:lnTo>
                  <a:pt x="117" y="221"/>
                </a:lnTo>
                <a:lnTo>
                  <a:pt x="93" y="181"/>
                </a:lnTo>
                <a:lnTo>
                  <a:pt x="73" y="172"/>
                </a:lnTo>
                <a:lnTo>
                  <a:pt x="70" y="181"/>
                </a:lnTo>
                <a:lnTo>
                  <a:pt x="49" y="137"/>
                </a:lnTo>
                <a:lnTo>
                  <a:pt x="17" y="110"/>
                </a:lnTo>
                <a:lnTo>
                  <a:pt x="31" y="75"/>
                </a:lnTo>
                <a:lnTo>
                  <a:pt x="20" y="69"/>
                </a:lnTo>
                <a:lnTo>
                  <a:pt x="9" y="46"/>
                </a:lnTo>
                <a:lnTo>
                  <a:pt x="0" y="8"/>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65" name="Freeform 433"/>
          <p:cNvSpPr>
            <a:spLocks/>
          </p:cNvSpPr>
          <p:nvPr/>
        </p:nvSpPr>
        <p:spPr bwMode="auto">
          <a:xfrm>
            <a:off x="5287963" y="3132138"/>
            <a:ext cx="450850" cy="436562"/>
          </a:xfrm>
          <a:custGeom>
            <a:avLst/>
            <a:gdLst>
              <a:gd name="T0" fmla="*/ 0 w 320"/>
              <a:gd name="T1" fmla="*/ 12700 h 275"/>
              <a:gd name="T2" fmla="*/ 7045 w 320"/>
              <a:gd name="T3" fmla="*/ 0 h 275"/>
              <a:gd name="T4" fmla="*/ 40858 w 320"/>
              <a:gd name="T5" fmla="*/ 26987 h 275"/>
              <a:gd name="T6" fmla="*/ 83125 w 320"/>
              <a:gd name="T7" fmla="*/ 3175 h 275"/>
              <a:gd name="T8" fmla="*/ 87352 w 320"/>
              <a:gd name="T9" fmla="*/ 26987 h 275"/>
              <a:gd name="T10" fmla="*/ 108486 w 320"/>
              <a:gd name="T11" fmla="*/ 36512 h 275"/>
              <a:gd name="T12" fmla="*/ 116939 w 320"/>
              <a:gd name="T13" fmla="*/ 65087 h 275"/>
              <a:gd name="T14" fmla="*/ 171887 w 320"/>
              <a:gd name="T15" fmla="*/ 93662 h 275"/>
              <a:gd name="T16" fmla="*/ 231061 w 320"/>
              <a:gd name="T17" fmla="*/ 88900 h 275"/>
              <a:gd name="T18" fmla="*/ 226834 w 320"/>
              <a:gd name="T19" fmla="*/ 69850 h 275"/>
              <a:gd name="T20" fmla="*/ 297279 w 320"/>
              <a:gd name="T21" fmla="*/ 41275 h 275"/>
              <a:gd name="T22" fmla="*/ 400129 w 320"/>
              <a:gd name="T23" fmla="*/ 93662 h 275"/>
              <a:gd name="T24" fmla="*/ 402947 w 320"/>
              <a:gd name="T25" fmla="*/ 122237 h 275"/>
              <a:gd name="T26" fmla="*/ 381814 w 320"/>
              <a:gd name="T27" fmla="*/ 169862 h 275"/>
              <a:gd name="T28" fmla="*/ 390267 w 320"/>
              <a:gd name="T29" fmla="*/ 241300 h 275"/>
              <a:gd name="T30" fmla="*/ 411401 w 320"/>
              <a:gd name="T31" fmla="*/ 263525 h 275"/>
              <a:gd name="T32" fmla="*/ 390267 w 320"/>
              <a:gd name="T33" fmla="*/ 296862 h 275"/>
              <a:gd name="T34" fmla="*/ 449441 w 320"/>
              <a:gd name="T35" fmla="*/ 373062 h 275"/>
              <a:gd name="T36" fmla="*/ 407174 w 320"/>
              <a:gd name="T37" fmla="*/ 434975 h 275"/>
              <a:gd name="T38" fmla="*/ 309959 w 320"/>
              <a:gd name="T39" fmla="*/ 420687 h 275"/>
              <a:gd name="T40" fmla="*/ 286008 w 320"/>
              <a:gd name="T41" fmla="*/ 377824 h 275"/>
              <a:gd name="T42" fmla="*/ 218380 w 320"/>
              <a:gd name="T43" fmla="*/ 387349 h 275"/>
              <a:gd name="T44" fmla="*/ 167660 w 320"/>
              <a:gd name="T45" fmla="*/ 358775 h 275"/>
              <a:gd name="T46" fmla="*/ 133846 w 320"/>
              <a:gd name="T47" fmla="*/ 293687 h 275"/>
              <a:gd name="T48" fmla="*/ 104259 w 320"/>
              <a:gd name="T49" fmla="*/ 279400 h 275"/>
              <a:gd name="T50" fmla="*/ 100032 w 320"/>
              <a:gd name="T51" fmla="*/ 293687 h 275"/>
              <a:gd name="T52" fmla="*/ 70445 w 320"/>
              <a:gd name="T53" fmla="*/ 222250 h 275"/>
              <a:gd name="T54" fmla="*/ 23951 w 320"/>
              <a:gd name="T55" fmla="*/ 177800 h 275"/>
              <a:gd name="T56" fmla="*/ 45085 w 320"/>
              <a:gd name="T57" fmla="*/ 122237 h 275"/>
              <a:gd name="T58" fmla="*/ 28178 w 320"/>
              <a:gd name="T59" fmla="*/ 112712 h 275"/>
              <a:gd name="T60" fmla="*/ 12680 w 320"/>
              <a:gd name="T61" fmla="*/ 74612 h 275"/>
              <a:gd name="T62" fmla="*/ 0 w 320"/>
              <a:gd name="T63" fmla="*/ 12700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0"/>
              <a:gd name="T97" fmla="*/ 0 h 275"/>
              <a:gd name="T98" fmla="*/ 320 w 320"/>
              <a:gd name="T99" fmla="*/ 275 h 2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0" h="275">
                <a:moveTo>
                  <a:pt x="0" y="8"/>
                </a:moveTo>
                <a:lnTo>
                  <a:pt x="5" y="0"/>
                </a:lnTo>
                <a:lnTo>
                  <a:pt x="29" y="17"/>
                </a:lnTo>
                <a:lnTo>
                  <a:pt x="59" y="2"/>
                </a:lnTo>
                <a:lnTo>
                  <a:pt x="62" y="17"/>
                </a:lnTo>
                <a:lnTo>
                  <a:pt x="77" y="23"/>
                </a:lnTo>
                <a:lnTo>
                  <a:pt x="83" y="41"/>
                </a:lnTo>
                <a:lnTo>
                  <a:pt x="122" y="59"/>
                </a:lnTo>
                <a:lnTo>
                  <a:pt x="164" y="56"/>
                </a:lnTo>
                <a:lnTo>
                  <a:pt x="161" y="44"/>
                </a:lnTo>
                <a:lnTo>
                  <a:pt x="211" y="26"/>
                </a:lnTo>
                <a:lnTo>
                  <a:pt x="284" y="59"/>
                </a:lnTo>
                <a:lnTo>
                  <a:pt x="286" y="77"/>
                </a:lnTo>
                <a:lnTo>
                  <a:pt x="271" y="107"/>
                </a:lnTo>
                <a:lnTo>
                  <a:pt x="277" y="152"/>
                </a:lnTo>
                <a:lnTo>
                  <a:pt x="292" y="166"/>
                </a:lnTo>
                <a:lnTo>
                  <a:pt x="277" y="187"/>
                </a:lnTo>
                <a:lnTo>
                  <a:pt x="319" y="235"/>
                </a:lnTo>
                <a:lnTo>
                  <a:pt x="289" y="274"/>
                </a:lnTo>
                <a:lnTo>
                  <a:pt x="220" y="265"/>
                </a:lnTo>
                <a:lnTo>
                  <a:pt x="203" y="238"/>
                </a:lnTo>
                <a:lnTo>
                  <a:pt x="155" y="244"/>
                </a:lnTo>
                <a:lnTo>
                  <a:pt x="119" y="226"/>
                </a:lnTo>
                <a:lnTo>
                  <a:pt x="95" y="185"/>
                </a:lnTo>
                <a:lnTo>
                  <a:pt x="74" y="176"/>
                </a:lnTo>
                <a:lnTo>
                  <a:pt x="71" y="185"/>
                </a:lnTo>
                <a:lnTo>
                  <a:pt x="50" y="140"/>
                </a:lnTo>
                <a:lnTo>
                  <a:pt x="17" y="112"/>
                </a:lnTo>
                <a:lnTo>
                  <a:pt x="32" y="77"/>
                </a:lnTo>
                <a:lnTo>
                  <a:pt x="20" y="71"/>
                </a:lnTo>
                <a:lnTo>
                  <a:pt x="9" y="47"/>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66" name="Freeform 434"/>
          <p:cNvSpPr>
            <a:spLocks/>
          </p:cNvSpPr>
          <p:nvPr/>
        </p:nvSpPr>
        <p:spPr bwMode="auto">
          <a:xfrm>
            <a:off x="5156200" y="3206750"/>
            <a:ext cx="223838" cy="234950"/>
          </a:xfrm>
          <a:custGeom>
            <a:avLst/>
            <a:gdLst>
              <a:gd name="T0" fmla="*/ 0 w 159"/>
              <a:gd name="T1" fmla="*/ 119062 h 148"/>
              <a:gd name="T2" fmla="*/ 12670 w 159"/>
              <a:gd name="T3" fmla="*/ 150812 h 148"/>
              <a:gd name="T4" fmla="*/ 109807 w 159"/>
              <a:gd name="T5" fmla="*/ 200025 h 148"/>
              <a:gd name="T6" fmla="*/ 109807 w 159"/>
              <a:gd name="T7" fmla="*/ 219075 h 148"/>
              <a:gd name="T8" fmla="*/ 137963 w 159"/>
              <a:gd name="T9" fmla="*/ 233363 h 148"/>
              <a:gd name="T10" fmla="*/ 181604 w 159"/>
              <a:gd name="T11" fmla="*/ 233363 h 148"/>
              <a:gd name="T12" fmla="*/ 209760 w 159"/>
              <a:gd name="T13" fmla="*/ 211138 h 148"/>
              <a:gd name="T14" fmla="*/ 222430 w 159"/>
              <a:gd name="T15" fmla="*/ 211138 h 148"/>
              <a:gd name="T16" fmla="*/ 194275 w 159"/>
              <a:gd name="T17" fmla="*/ 141287 h 148"/>
              <a:gd name="T18" fmla="*/ 149225 w 159"/>
              <a:gd name="T19" fmla="*/ 98425 h 148"/>
              <a:gd name="T20" fmla="*/ 168934 w 159"/>
              <a:gd name="T21" fmla="*/ 46037 h 148"/>
              <a:gd name="T22" fmla="*/ 153449 w 159"/>
              <a:gd name="T23" fmla="*/ 36512 h 148"/>
              <a:gd name="T24" fmla="*/ 137963 w 159"/>
              <a:gd name="T25" fmla="*/ 0 h 148"/>
              <a:gd name="T26" fmla="*/ 85875 w 159"/>
              <a:gd name="T27" fmla="*/ 4762 h 148"/>
              <a:gd name="T28" fmla="*/ 59127 w 159"/>
              <a:gd name="T29" fmla="*/ 22225 h 148"/>
              <a:gd name="T30" fmla="*/ 56311 w 159"/>
              <a:gd name="T31" fmla="*/ 82550 h 148"/>
              <a:gd name="T32" fmla="*/ 0 w 159"/>
              <a:gd name="T33" fmla="*/ 119062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148"/>
              <a:gd name="T53" fmla="*/ 159 w 159"/>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148">
                <a:moveTo>
                  <a:pt x="0" y="75"/>
                </a:moveTo>
                <a:lnTo>
                  <a:pt x="9" y="95"/>
                </a:lnTo>
                <a:lnTo>
                  <a:pt x="78" y="126"/>
                </a:lnTo>
                <a:lnTo>
                  <a:pt x="78" y="138"/>
                </a:lnTo>
                <a:lnTo>
                  <a:pt x="98" y="147"/>
                </a:lnTo>
                <a:lnTo>
                  <a:pt x="129" y="147"/>
                </a:lnTo>
                <a:lnTo>
                  <a:pt x="149" y="133"/>
                </a:lnTo>
                <a:lnTo>
                  <a:pt x="158" y="133"/>
                </a:lnTo>
                <a:lnTo>
                  <a:pt x="138" y="89"/>
                </a:lnTo>
                <a:lnTo>
                  <a:pt x="106" y="62"/>
                </a:lnTo>
                <a:lnTo>
                  <a:pt x="120" y="29"/>
                </a:lnTo>
                <a:lnTo>
                  <a:pt x="109" y="23"/>
                </a:lnTo>
                <a:lnTo>
                  <a:pt x="98" y="0"/>
                </a:lnTo>
                <a:lnTo>
                  <a:pt x="61" y="3"/>
                </a:lnTo>
                <a:lnTo>
                  <a:pt x="42" y="14"/>
                </a:lnTo>
                <a:lnTo>
                  <a:pt x="40" y="52"/>
                </a:lnTo>
                <a:lnTo>
                  <a:pt x="0" y="7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5667" name="Freeform 435"/>
          <p:cNvSpPr>
            <a:spLocks/>
          </p:cNvSpPr>
          <p:nvPr/>
        </p:nvSpPr>
        <p:spPr bwMode="auto">
          <a:xfrm>
            <a:off x="5156200" y="3206750"/>
            <a:ext cx="233363" cy="244475"/>
          </a:xfrm>
          <a:custGeom>
            <a:avLst/>
            <a:gdLst>
              <a:gd name="T0" fmla="*/ 0 w 165"/>
              <a:gd name="T1" fmla="*/ 123825 h 154"/>
              <a:gd name="T2" fmla="*/ 12729 w 165"/>
              <a:gd name="T3" fmla="*/ 157162 h 154"/>
              <a:gd name="T4" fmla="*/ 114560 w 165"/>
              <a:gd name="T5" fmla="*/ 207963 h 154"/>
              <a:gd name="T6" fmla="*/ 114560 w 165"/>
              <a:gd name="T7" fmla="*/ 228600 h 154"/>
              <a:gd name="T8" fmla="*/ 144261 w 165"/>
              <a:gd name="T9" fmla="*/ 242888 h 154"/>
              <a:gd name="T10" fmla="*/ 189519 w 165"/>
              <a:gd name="T11" fmla="*/ 242888 h 154"/>
              <a:gd name="T12" fmla="*/ 219220 w 165"/>
              <a:gd name="T13" fmla="*/ 219075 h 154"/>
              <a:gd name="T14" fmla="*/ 231949 w 165"/>
              <a:gd name="T15" fmla="*/ 219075 h 154"/>
              <a:gd name="T16" fmla="*/ 202248 w 165"/>
              <a:gd name="T17" fmla="*/ 147637 h 154"/>
              <a:gd name="T18" fmla="*/ 155575 w 165"/>
              <a:gd name="T19" fmla="*/ 103188 h 154"/>
              <a:gd name="T20" fmla="*/ 176790 w 165"/>
              <a:gd name="T21" fmla="*/ 47625 h 154"/>
              <a:gd name="T22" fmla="*/ 159818 w 165"/>
              <a:gd name="T23" fmla="*/ 38100 h 154"/>
              <a:gd name="T24" fmla="*/ 144261 w 165"/>
              <a:gd name="T25" fmla="*/ 0 h 154"/>
              <a:gd name="T26" fmla="*/ 89102 w 165"/>
              <a:gd name="T27" fmla="*/ 4762 h 154"/>
              <a:gd name="T28" fmla="*/ 62230 w 165"/>
              <a:gd name="T29" fmla="*/ 23812 h 154"/>
              <a:gd name="T30" fmla="*/ 59401 w 165"/>
              <a:gd name="T31" fmla="*/ 85725 h 154"/>
              <a:gd name="T32" fmla="*/ 0 w 165"/>
              <a:gd name="T33" fmla="*/ 123825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154"/>
              <a:gd name="T53" fmla="*/ 165 w 165"/>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154">
                <a:moveTo>
                  <a:pt x="0" y="78"/>
                </a:moveTo>
                <a:lnTo>
                  <a:pt x="9" y="99"/>
                </a:lnTo>
                <a:lnTo>
                  <a:pt x="81" y="131"/>
                </a:lnTo>
                <a:lnTo>
                  <a:pt x="81" y="144"/>
                </a:lnTo>
                <a:lnTo>
                  <a:pt x="102" y="153"/>
                </a:lnTo>
                <a:lnTo>
                  <a:pt x="134" y="153"/>
                </a:lnTo>
                <a:lnTo>
                  <a:pt x="155" y="138"/>
                </a:lnTo>
                <a:lnTo>
                  <a:pt x="164" y="138"/>
                </a:lnTo>
                <a:lnTo>
                  <a:pt x="143" y="93"/>
                </a:lnTo>
                <a:lnTo>
                  <a:pt x="110" y="65"/>
                </a:lnTo>
                <a:lnTo>
                  <a:pt x="125" y="30"/>
                </a:lnTo>
                <a:lnTo>
                  <a:pt x="113" y="24"/>
                </a:lnTo>
                <a:lnTo>
                  <a:pt x="102" y="0"/>
                </a:lnTo>
                <a:lnTo>
                  <a:pt x="63" y="3"/>
                </a:lnTo>
                <a:lnTo>
                  <a:pt x="44" y="15"/>
                </a:lnTo>
                <a:lnTo>
                  <a:pt x="42" y="54"/>
                </a:lnTo>
                <a:lnTo>
                  <a:pt x="0" y="7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68" name="Freeform 436"/>
          <p:cNvSpPr>
            <a:spLocks/>
          </p:cNvSpPr>
          <p:nvPr/>
        </p:nvSpPr>
        <p:spPr bwMode="auto">
          <a:xfrm>
            <a:off x="4400550" y="2898775"/>
            <a:ext cx="273050" cy="285750"/>
          </a:xfrm>
          <a:custGeom>
            <a:avLst/>
            <a:gdLst>
              <a:gd name="T0" fmla="*/ 0 w 193"/>
              <a:gd name="T1" fmla="*/ 69850 h 180"/>
              <a:gd name="T2" fmla="*/ 4244 w 193"/>
              <a:gd name="T3" fmla="*/ 36512 h 180"/>
              <a:gd name="T4" fmla="*/ 36784 w 193"/>
              <a:gd name="T5" fmla="*/ 19050 h 180"/>
              <a:gd name="T6" fmla="*/ 53761 w 193"/>
              <a:gd name="T7" fmla="*/ 31750 h 180"/>
              <a:gd name="T8" fmla="*/ 82056 w 193"/>
              <a:gd name="T9" fmla="*/ 4762 h 180"/>
              <a:gd name="T10" fmla="*/ 123085 w 193"/>
              <a:gd name="T11" fmla="*/ 0 h 180"/>
              <a:gd name="T12" fmla="*/ 157039 w 193"/>
              <a:gd name="T13" fmla="*/ 19050 h 180"/>
              <a:gd name="T14" fmla="*/ 157039 w 193"/>
              <a:gd name="T15" fmla="*/ 46037 h 180"/>
              <a:gd name="T16" fmla="*/ 127329 w 193"/>
              <a:gd name="T17" fmla="*/ 50800 h 180"/>
              <a:gd name="T18" fmla="*/ 131573 w 193"/>
              <a:gd name="T19" fmla="*/ 92075 h 180"/>
              <a:gd name="T20" fmla="*/ 183920 w 193"/>
              <a:gd name="T21" fmla="*/ 157162 h 180"/>
              <a:gd name="T22" fmla="*/ 213630 w 193"/>
              <a:gd name="T23" fmla="*/ 160337 h 180"/>
              <a:gd name="T24" fmla="*/ 209386 w 193"/>
              <a:gd name="T25" fmla="*/ 173037 h 180"/>
              <a:gd name="T26" fmla="*/ 271635 w 193"/>
              <a:gd name="T27" fmla="*/ 214313 h 180"/>
              <a:gd name="T28" fmla="*/ 230607 w 193"/>
              <a:gd name="T29" fmla="*/ 212725 h 180"/>
              <a:gd name="T30" fmla="*/ 239096 w 193"/>
              <a:gd name="T31" fmla="*/ 249238 h 180"/>
              <a:gd name="T32" fmla="*/ 213630 w 193"/>
              <a:gd name="T33" fmla="*/ 284163 h 180"/>
              <a:gd name="T34" fmla="*/ 203726 w 193"/>
              <a:gd name="T35" fmla="*/ 214313 h 180"/>
              <a:gd name="T36" fmla="*/ 99034 w 193"/>
              <a:gd name="T37" fmla="*/ 147637 h 180"/>
              <a:gd name="T38" fmla="*/ 77812 w 193"/>
              <a:gd name="T39" fmla="*/ 96837 h 180"/>
              <a:gd name="T40" fmla="*/ 45273 w 193"/>
              <a:gd name="T41" fmla="*/ 82550 h 180"/>
              <a:gd name="T42" fmla="*/ 18392 w 193"/>
              <a:gd name="T43" fmla="*/ 101600 h 180"/>
              <a:gd name="T44" fmla="*/ 0 w 193"/>
              <a:gd name="T45" fmla="*/ 69850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3"/>
              <a:gd name="T70" fmla="*/ 0 h 180"/>
              <a:gd name="T71" fmla="*/ 193 w 193"/>
              <a:gd name="T72" fmla="*/ 180 h 1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3" h="180">
                <a:moveTo>
                  <a:pt x="0" y="44"/>
                </a:moveTo>
                <a:lnTo>
                  <a:pt x="3" y="23"/>
                </a:lnTo>
                <a:lnTo>
                  <a:pt x="26" y="12"/>
                </a:lnTo>
                <a:lnTo>
                  <a:pt x="38" y="20"/>
                </a:lnTo>
                <a:lnTo>
                  <a:pt x="58" y="3"/>
                </a:lnTo>
                <a:lnTo>
                  <a:pt x="87" y="0"/>
                </a:lnTo>
                <a:lnTo>
                  <a:pt x="111" y="12"/>
                </a:lnTo>
                <a:lnTo>
                  <a:pt x="111" y="29"/>
                </a:lnTo>
                <a:lnTo>
                  <a:pt x="90" y="32"/>
                </a:lnTo>
                <a:lnTo>
                  <a:pt x="93" y="58"/>
                </a:lnTo>
                <a:lnTo>
                  <a:pt x="130" y="99"/>
                </a:lnTo>
                <a:lnTo>
                  <a:pt x="151" y="101"/>
                </a:lnTo>
                <a:lnTo>
                  <a:pt x="148" y="109"/>
                </a:lnTo>
                <a:lnTo>
                  <a:pt x="192" y="135"/>
                </a:lnTo>
                <a:lnTo>
                  <a:pt x="163" y="134"/>
                </a:lnTo>
                <a:lnTo>
                  <a:pt x="169" y="157"/>
                </a:lnTo>
                <a:lnTo>
                  <a:pt x="151" y="179"/>
                </a:lnTo>
                <a:lnTo>
                  <a:pt x="144" y="135"/>
                </a:lnTo>
                <a:lnTo>
                  <a:pt x="70" y="93"/>
                </a:lnTo>
                <a:lnTo>
                  <a:pt x="55" y="61"/>
                </a:lnTo>
                <a:lnTo>
                  <a:pt x="32" y="52"/>
                </a:lnTo>
                <a:lnTo>
                  <a:pt x="13" y="64"/>
                </a:lnTo>
                <a:lnTo>
                  <a:pt x="0" y="44"/>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69" name="Freeform 437"/>
          <p:cNvSpPr>
            <a:spLocks/>
          </p:cNvSpPr>
          <p:nvPr/>
        </p:nvSpPr>
        <p:spPr bwMode="auto">
          <a:xfrm>
            <a:off x="4400550" y="2898775"/>
            <a:ext cx="280988" cy="295275"/>
          </a:xfrm>
          <a:custGeom>
            <a:avLst/>
            <a:gdLst>
              <a:gd name="T0" fmla="*/ 0 w 199"/>
              <a:gd name="T1" fmla="*/ 71438 h 186"/>
              <a:gd name="T2" fmla="*/ 4236 w 199"/>
              <a:gd name="T3" fmla="*/ 38100 h 186"/>
              <a:gd name="T4" fmla="*/ 38124 w 199"/>
              <a:gd name="T5" fmla="*/ 19050 h 186"/>
              <a:gd name="T6" fmla="*/ 55068 w 199"/>
              <a:gd name="T7" fmla="*/ 33338 h 186"/>
              <a:gd name="T8" fmla="*/ 84720 w 199"/>
              <a:gd name="T9" fmla="*/ 4762 h 186"/>
              <a:gd name="T10" fmla="*/ 127080 w 199"/>
              <a:gd name="T11" fmla="*/ 0 h 186"/>
              <a:gd name="T12" fmla="*/ 160968 w 199"/>
              <a:gd name="T13" fmla="*/ 19050 h 186"/>
              <a:gd name="T14" fmla="*/ 160968 w 199"/>
              <a:gd name="T15" fmla="*/ 47625 h 186"/>
              <a:gd name="T16" fmla="*/ 131316 w 199"/>
              <a:gd name="T17" fmla="*/ 52388 h 186"/>
              <a:gd name="T18" fmla="*/ 135552 w 199"/>
              <a:gd name="T19" fmla="*/ 95250 h 186"/>
              <a:gd name="T20" fmla="*/ 189208 w 199"/>
              <a:gd name="T21" fmla="*/ 161925 h 186"/>
              <a:gd name="T22" fmla="*/ 220272 w 199"/>
              <a:gd name="T23" fmla="*/ 165100 h 186"/>
              <a:gd name="T24" fmla="*/ 216036 w 199"/>
              <a:gd name="T25" fmla="*/ 179387 h 186"/>
              <a:gd name="T26" fmla="*/ 279576 w 199"/>
              <a:gd name="T27" fmla="*/ 222250 h 186"/>
              <a:gd name="T28" fmla="*/ 237216 w 199"/>
              <a:gd name="T29" fmla="*/ 219075 h 186"/>
              <a:gd name="T30" fmla="*/ 245688 w 199"/>
              <a:gd name="T31" fmla="*/ 257175 h 186"/>
              <a:gd name="T32" fmla="*/ 220272 w 199"/>
              <a:gd name="T33" fmla="*/ 293688 h 186"/>
              <a:gd name="T34" fmla="*/ 210388 w 199"/>
              <a:gd name="T35" fmla="*/ 222250 h 186"/>
              <a:gd name="T36" fmla="*/ 101664 w 199"/>
              <a:gd name="T37" fmla="*/ 152400 h 186"/>
              <a:gd name="T38" fmla="*/ 80484 w 199"/>
              <a:gd name="T39" fmla="*/ 100012 h 186"/>
              <a:gd name="T40" fmla="*/ 46596 w 199"/>
              <a:gd name="T41" fmla="*/ 85725 h 186"/>
              <a:gd name="T42" fmla="*/ 18356 w 199"/>
              <a:gd name="T43" fmla="*/ 104775 h 186"/>
              <a:gd name="T44" fmla="*/ 0 w 199"/>
              <a:gd name="T45" fmla="*/ 71438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9"/>
              <a:gd name="T70" fmla="*/ 0 h 186"/>
              <a:gd name="T71" fmla="*/ 199 w 199"/>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9" h="186">
                <a:moveTo>
                  <a:pt x="0" y="45"/>
                </a:moveTo>
                <a:lnTo>
                  <a:pt x="3" y="24"/>
                </a:lnTo>
                <a:lnTo>
                  <a:pt x="27" y="12"/>
                </a:lnTo>
                <a:lnTo>
                  <a:pt x="39" y="21"/>
                </a:lnTo>
                <a:lnTo>
                  <a:pt x="60" y="3"/>
                </a:lnTo>
                <a:lnTo>
                  <a:pt x="90" y="0"/>
                </a:lnTo>
                <a:lnTo>
                  <a:pt x="114" y="12"/>
                </a:lnTo>
                <a:lnTo>
                  <a:pt x="114" y="30"/>
                </a:lnTo>
                <a:lnTo>
                  <a:pt x="93" y="33"/>
                </a:lnTo>
                <a:lnTo>
                  <a:pt x="96" y="60"/>
                </a:lnTo>
                <a:lnTo>
                  <a:pt x="134" y="102"/>
                </a:lnTo>
                <a:lnTo>
                  <a:pt x="156" y="104"/>
                </a:lnTo>
                <a:lnTo>
                  <a:pt x="153" y="113"/>
                </a:lnTo>
                <a:lnTo>
                  <a:pt x="198" y="140"/>
                </a:lnTo>
                <a:lnTo>
                  <a:pt x="168" y="138"/>
                </a:lnTo>
                <a:lnTo>
                  <a:pt x="174" y="162"/>
                </a:lnTo>
                <a:lnTo>
                  <a:pt x="156" y="185"/>
                </a:lnTo>
                <a:lnTo>
                  <a:pt x="149" y="140"/>
                </a:lnTo>
                <a:lnTo>
                  <a:pt x="72" y="96"/>
                </a:lnTo>
                <a:lnTo>
                  <a:pt x="57" y="63"/>
                </a:lnTo>
                <a:lnTo>
                  <a:pt x="33" y="54"/>
                </a:lnTo>
                <a:lnTo>
                  <a:pt x="13" y="66"/>
                </a:lnTo>
                <a:lnTo>
                  <a:pt x="0" y="4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70" name="Freeform 438"/>
          <p:cNvSpPr>
            <a:spLocks/>
          </p:cNvSpPr>
          <p:nvPr/>
        </p:nvSpPr>
        <p:spPr bwMode="auto">
          <a:xfrm>
            <a:off x="7334250" y="3078163"/>
            <a:ext cx="258763" cy="239712"/>
          </a:xfrm>
          <a:custGeom>
            <a:avLst/>
            <a:gdLst>
              <a:gd name="T0" fmla="*/ 0 w 184"/>
              <a:gd name="T1" fmla="*/ 219075 h 151"/>
              <a:gd name="T2" fmla="*/ 46409 w 184"/>
              <a:gd name="T3" fmla="*/ 179387 h 151"/>
              <a:gd name="T4" fmla="*/ 109693 w 184"/>
              <a:gd name="T5" fmla="*/ 179387 h 151"/>
              <a:gd name="T6" fmla="*/ 135007 w 184"/>
              <a:gd name="T7" fmla="*/ 123825 h 151"/>
              <a:gd name="T8" fmla="*/ 150476 w 184"/>
              <a:gd name="T9" fmla="*/ 123825 h 151"/>
              <a:gd name="T10" fmla="*/ 150476 w 184"/>
              <a:gd name="T11" fmla="*/ 141287 h 151"/>
              <a:gd name="T12" fmla="*/ 175790 w 184"/>
              <a:gd name="T13" fmla="*/ 123825 h 151"/>
              <a:gd name="T14" fmla="*/ 208135 w 184"/>
              <a:gd name="T15" fmla="*/ 77787 h 151"/>
              <a:gd name="T16" fmla="*/ 216573 w 184"/>
              <a:gd name="T17" fmla="*/ 15875 h 151"/>
              <a:gd name="T18" fmla="*/ 233449 w 184"/>
              <a:gd name="T19" fmla="*/ 19050 h 151"/>
              <a:gd name="T20" fmla="*/ 229230 w 184"/>
              <a:gd name="T21" fmla="*/ 0 h 151"/>
              <a:gd name="T22" fmla="*/ 240481 w 184"/>
              <a:gd name="T23" fmla="*/ 0 h 151"/>
              <a:gd name="T24" fmla="*/ 257357 w 184"/>
              <a:gd name="T25" fmla="*/ 60325 h 151"/>
              <a:gd name="T26" fmla="*/ 233449 w 184"/>
              <a:gd name="T27" fmla="*/ 100012 h 151"/>
              <a:gd name="T28" fmla="*/ 233449 w 184"/>
              <a:gd name="T29" fmla="*/ 138112 h 151"/>
              <a:gd name="T30" fmla="*/ 220792 w 184"/>
              <a:gd name="T31" fmla="*/ 187325 h 151"/>
              <a:gd name="T32" fmla="*/ 208135 w 184"/>
              <a:gd name="T33" fmla="*/ 196850 h 151"/>
              <a:gd name="T34" fmla="*/ 208135 w 184"/>
              <a:gd name="T35" fmla="*/ 174625 h 151"/>
              <a:gd name="T36" fmla="*/ 167352 w 184"/>
              <a:gd name="T37" fmla="*/ 206375 h 151"/>
              <a:gd name="T38" fmla="*/ 135007 w 184"/>
              <a:gd name="T39" fmla="*/ 192087 h 151"/>
              <a:gd name="T40" fmla="*/ 135007 w 184"/>
              <a:gd name="T41" fmla="*/ 215900 h 151"/>
              <a:gd name="T42" fmla="*/ 113912 w 184"/>
              <a:gd name="T43" fmla="*/ 238125 h 151"/>
              <a:gd name="T44" fmla="*/ 106880 w 184"/>
              <a:gd name="T45" fmla="*/ 201612 h 151"/>
              <a:gd name="T46" fmla="*/ 0 w 184"/>
              <a:gd name="T47" fmla="*/ 219075 h 1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4"/>
              <a:gd name="T73" fmla="*/ 0 h 151"/>
              <a:gd name="T74" fmla="*/ 184 w 184"/>
              <a:gd name="T75" fmla="*/ 151 h 1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4" h="151">
                <a:moveTo>
                  <a:pt x="0" y="138"/>
                </a:moveTo>
                <a:lnTo>
                  <a:pt x="33" y="113"/>
                </a:lnTo>
                <a:lnTo>
                  <a:pt x="78" y="113"/>
                </a:lnTo>
                <a:lnTo>
                  <a:pt x="96" y="78"/>
                </a:lnTo>
                <a:lnTo>
                  <a:pt x="107" y="78"/>
                </a:lnTo>
                <a:lnTo>
                  <a:pt x="107" y="89"/>
                </a:lnTo>
                <a:lnTo>
                  <a:pt x="125" y="78"/>
                </a:lnTo>
                <a:lnTo>
                  <a:pt x="148" y="49"/>
                </a:lnTo>
                <a:lnTo>
                  <a:pt x="154" y="10"/>
                </a:lnTo>
                <a:lnTo>
                  <a:pt x="166" y="12"/>
                </a:lnTo>
                <a:lnTo>
                  <a:pt x="163" y="0"/>
                </a:lnTo>
                <a:lnTo>
                  <a:pt x="171" y="0"/>
                </a:lnTo>
                <a:lnTo>
                  <a:pt x="183" y="38"/>
                </a:lnTo>
                <a:lnTo>
                  <a:pt x="166" y="63"/>
                </a:lnTo>
                <a:lnTo>
                  <a:pt x="166" y="87"/>
                </a:lnTo>
                <a:lnTo>
                  <a:pt x="157" y="118"/>
                </a:lnTo>
                <a:lnTo>
                  <a:pt x="148" y="124"/>
                </a:lnTo>
                <a:lnTo>
                  <a:pt x="148" y="110"/>
                </a:lnTo>
                <a:lnTo>
                  <a:pt x="119" y="130"/>
                </a:lnTo>
                <a:lnTo>
                  <a:pt x="96" y="121"/>
                </a:lnTo>
                <a:lnTo>
                  <a:pt x="96" y="136"/>
                </a:lnTo>
                <a:lnTo>
                  <a:pt x="81" y="150"/>
                </a:lnTo>
                <a:lnTo>
                  <a:pt x="76" y="127"/>
                </a:lnTo>
                <a:lnTo>
                  <a:pt x="0" y="138"/>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71" name="Freeform 439"/>
          <p:cNvSpPr>
            <a:spLocks/>
          </p:cNvSpPr>
          <p:nvPr/>
        </p:nvSpPr>
        <p:spPr bwMode="auto">
          <a:xfrm>
            <a:off x="7334250" y="3078163"/>
            <a:ext cx="266700" cy="249237"/>
          </a:xfrm>
          <a:custGeom>
            <a:avLst/>
            <a:gdLst>
              <a:gd name="T0" fmla="*/ 0 w 190"/>
              <a:gd name="T1" fmla="*/ 228600 h 157"/>
              <a:gd name="T2" fmla="*/ 47725 w 190"/>
              <a:gd name="T3" fmla="*/ 185737 h 157"/>
              <a:gd name="T4" fmla="*/ 113698 w 190"/>
              <a:gd name="T5" fmla="*/ 185737 h 157"/>
              <a:gd name="T6" fmla="*/ 138965 w 190"/>
              <a:gd name="T7" fmla="*/ 128587 h 157"/>
              <a:gd name="T8" fmla="*/ 155809 w 190"/>
              <a:gd name="T9" fmla="*/ 128587 h 157"/>
              <a:gd name="T10" fmla="*/ 155809 w 190"/>
              <a:gd name="T11" fmla="*/ 147637 h 157"/>
              <a:gd name="T12" fmla="*/ 181075 w 190"/>
              <a:gd name="T13" fmla="*/ 128587 h 157"/>
              <a:gd name="T14" fmla="*/ 214764 w 190"/>
              <a:gd name="T15" fmla="*/ 80962 h 157"/>
              <a:gd name="T16" fmla="*/ 223186 w 190"/>
              <a:gd name="T17" fmla="*/ 15875 h 157"/>
              <a:gd name="T18" fmla="*/ 240030 w 190"/>
              <a:gd name="T19" fmla="*/ 19050 h 157"/>
              <a:gd name="T20" fmla="*/ 235819 w 190"/>
              <a:gd name="T21" fmla="*/ 0 h 157"/>
              <a:gd name="T22" fmla="*/ 248452 w 190"/>
              <a:gd name="T23" fmla="*/ 0 h 157"/>
              <a:gd name="T24" fmla="*/ 265296 w 190"/>
              <a:gd name="T25" fmla="*/ 61912 h 157"/>
              <a:gd name="T26" fmla="*/ 240030 w 190"/>
              <a:gd name="T27" fmla="*/ 104775 h 157"/>
              <a:gd name="T28" fmla="*/ 240030 w 190"/>
              <a:gd name="T29" fmla="*/ 142875 h 157"/>
              <a:gd name="T30" fmla="*/ 227397 w 190"/>
              <a:gd name="T31" fmla="*/ 195262 h 157"/>
              <a:gd name="T32" fmla="*/ 214764 w 190"/>
              <a:gd name="T33" fmla="*/ 204787 h 157"/>
              <a:gd name="T34" fmla="*/ 214764 w 190"/>
              <a:gd name="T35" fmla="*/ 180975 h 157"/>
              <a:gd name="T36" fmla="*/ 172653 w 190"/>
              <a:gd name="T37" fmla="*/ 214312 h 157"/>
              <a:gd name="T38" fmla="*/ 138965 w 190"/>
              <a:gd name="T39" fmla="*/ 200025 h 157"/>
              <a:gd name="T40" fmla="*/ 138965 w 190"/>
              <a:gd name="T41" fmla="*/ 223837 h 157"/>
              <a:gd name="T42" fmla="*/ 117909 w 190"/>
              <a:gd name="T43" fmla="*/ 247650 h 157"/>
              <a:gd name="T44" fmla="*/ 110891 w 190"/>
              <a:gd name="T45" fmla="*/ 209550 h 157"/>
              <a:gd name="T46" fmla="*/ 0 w 190"/>
              <a:gd name="T47" fmla="*/ 228600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0"/>
              <a:gd name="T73" fmla="*/ 0 h 157"/>
              <a:gd name="T74" fmla="*/ 190 w 190"/>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0" h="157">
                <a:moveTo>
                  <a:pt x="0" y="144"/>
                </a:moveTo>
                <a:lnTo>
                  <a:pt x="34" y="117"/>
                </a:lnTo>
                <a:lnTo>
                  <a:pt x="81" y="117"/>
                </a:lnTo>
                <a:lnTo>
                  <a:pt x="99" y="81"/>
                </a:lnTo>
                <a:lnTo>
                  <a:pt x="111" y="81"/>
                </a:lnTo>
                <a:lnTo>
                  <a:pt x="111" y="93"/>
                </a:lnTo>
                <a:lnTo>
                  <a:pt x="129" y="81"/>
                </a:lnTo>
                <a:lnTo>
                  <a:pt x="153" y="51"/>
                </a:lnTo>
                <a:lnTo>
                  <a:pt x="159" y="10"/>
                </a:lnTo>
                <a:lnTo>
                  <a:pt x="171" y="12"/>
                </a:lnTo>
                <a:lnTo>
                  <a:pt x="168" y="0"/>
                </a:lnTo>
                <a:lnTo>
                  <a:pt x="177" y="0"/>
                </a:lnTo>
                <a:lnTo>
                  <a:pt x="189" y="39"/>
                </a:lnTo>
                <a:lnTo>
                  <a:pt x="171" y="66"/>
                </a:lnTo>
                <a:lnTo>
                  <a:pt x="171" y="90"/>
                </a:lnTo>
                <a:lnTo>
                  <a:pt x="162" y="123"/>
                </a:lnTo>
                <a:lnTo>
                  <a:pt x="153" y="129"/>
                </a:lnTo>
                <a:lnTo>
                  <a:pt x="153" y="114"/>
                </a:lnTo>
                <a:lnTo>
                  <a:pt x="123" y="135"/>
                </a:lnTo>
                <a:lnTo>
                  <a:pt x="99" y="126"/>
                </a:lnTo>
                <a:lnTo>
                  <a:pt x="99" y="141"/>
                </a:lnTo>
                <a:lnTo>
                  <a:pt x="84" y="156"/>
                </a:lnTo>
                <a:lnTo>
                  <a:pt x="79" y="132"/>
                </a:lnTo>
                <a:lnTo>
                  <a:pt x="0" y="14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72" name="Freeform 440"/>
          <p:cNvSpPr>
            <a:spLocks/>
          </p:cNvSpPr>
          <p:nvPr/>
        </p:nvSpPr>
        <p:spPr bwMode="auto">
          <a:xfrm>
            <a:off x="7550150" y="2951163"/>
            <a:ext cx="131763" cy="119062"/>
          </a:xfrm>
          <a:custGeom>
            <a:avLst/>
            <a:gdLst>
              <a:gd name="T0" fmla="*/ 0 w 94"/>
              <a:gd name="T1" fmla="*/ 88900 h 75"/>
              <a:gd name="T2" fmla="*/ 4205 w 94"/>
              <a:gd name="T3" fmla="*/ 117475 h 75"/>
              <a:gd name="T4" fmla="*/ 28035 w 94"/>
              <a:gd name="T5" fmla="*/ 109537 h 75"/>
              <a:gd name="T6" fmla="*/ 11214 w 94"/>
              <a:gd name="T7" fmla="*/ 92075 h 75"/>
              <a:gd name="T8" fmla="*/ 75694 w 94"/>
              <a:gd name="T9" fmla="*/ 104775 h 75"/>
              <a:gd name="T10" fmla="*/ 86908 w 94"/>
              <a:gd name="T11" fmla="*/ 74612 h 75"/>
              <a:gd name="T12" fmla="*/ 130361 w 94"/>
              <a:gd name="T13" fmla="*/ 66675 h 75"/>
              <a:gd name="T14" fmla="*/ 114942 w 94"/>
              <a:gd name="T15" fmla="*/ 49212 h 75"/>
              <a:gd name="T16" fmla="*/ 119147 w 94"/>
              <a:gd name="T17" fmla="*/ 34925 h 75"/>
              <a:gd name="T18" fmla="*/ 81301 w 94"/>
              <a:gd name="T19" fmla="*/ 39687 h 75"/>
              <a:gd name="T20" fmla="*/ 43454 w 94"/>
              <a:gd name="T21" fmla="*/ 0 h 75"/>
              <a:gd name="T22" fmla="*/ 28035 w 94"/>
              <a:gd name="T23" fmla="*/ 66675 h 75"/>
              <a:gd name="T24" fmla="*/ 11214 w 94"/>
              <a:gd name="T25" fmla="*/ 66675 h 75"/>
              <a:gd name="T26" fmla="*/ 0 w 94"/>
              <a:gd name="T27" fmla="*/ 8890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75"/>
              <a:gd name="T44" fmla="*/ 94 w 94"/>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75">
                <a:moveTo>
                  <a:pt x="0" y="56"/>
                </a:moveTo>
                <a:lnTo>
                  <a:pt x="3" y="74"/>
                </a:lnTo>
                <a:lnTo>
                  <a:pt x="20" y="69"/>
                </a:lnTo>
                <a:lnTo>
                  <a:pt x="8" y="58"/>
                </a:lnTo>
                <a:lnTo>
                  <a:pt x="54" y="66"/>
                </a:lnTo>
                <a:lnTo>
                  <a:pt x="62" y="47"/>
                </a:lnTo>
                <a:lnTo>
                  <a:pt x="93" y="42"/>
                </a:lnTo>
                <a:lnTo>
                  <a:pt x="82" y="31"/>
                </a:lnTo>
                <a:lnTo>
                  <a:pt x="85" y="22"/>
                </a:lnTo>
                <a:lnTo>
                  <a:pt x="58" y="25"/>
                </a:lnTo>
                <a:lnTo>
                  <a:pt x="31" y="0"/>
                </a:lnTo>
                <a:lnTo>
                  <a:pt x="20" y="42"/>
                </a:lnTo>
                <a:lnTo>
                  <a:pt x="8" y="42"/>
                </a:lnTo>
                <a:lnTo>
                  <a:pt x="0" y="56"/>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73" name="Freeform 441"/>
          <p:cNvSpPr>
            <a:spLocks/>
          </p:cNvSpPr>
          <p:nvPr/>
        </p:nvSpPr>
        <p:spPr bwMode="auto">
          <a:xfrm>
            <a:off x="7550150" y="2951163"/>
            <a:ext cx="139700" cy="128587"/>
          </a:xfrm>
          <a:custGeom>
            <a:avLst/>
            <a:gdLst>
              <a:gd name="T0" fmla="*/ 0 w 100"/>
              <a:gd name="T1" fmla="*/ 95250 h 81"/>
              <a:gd name="T2" fmla="*/ 4191 w 100"/>
              <a:gd name="T3" fmla="*/ 127000 h 81"/>
              <a:gd name="T4" fmla="*/ 29337 w 100"/>
              <a:gd name="T5" fmla="*/ 119062 h 81"/>
              <a:gd name="T6" fmla="*/ 12573 w 100"/>
              <a:gd name="T7" fmla="*/ 100012 h 81"/>
              <a:gd name="T8" fmla="*/ 79629 w 100"/>
              <a:gd name="T9" fmla="*/ 112712 h 81"/>
              <a:gd name="T10" fmla="*/ 92202 w 100"/>
              <a:gd name="T11" fmla="*/ 80962 h 81"/>
              <a:gd name="T12" fmla="*/ 138303 w 100"/>
              <a:gd name="T13" fmla="*/ 71437 h 81"/>
              <a:gd name="T14" fmla="*/ 121539 w 100"/>
              <a:gd name="T15" fmla="*/ 52387 h 81"/>
              <a:gd name="T16" fmla="*/ 125730 w 100"/>
              <a:gd name="T17" fmla="*/ 38100 h 81"/>
              <a:gd name="T18" fmla="*/ 86614 w 100"/>
              <a:gd name="T19" fmla="*/ 42862 h 81"/>
              <a:gd name="T20" fmla="*/ 46101 w 100"/>
              <a:gd name="T21" fmla="*/ 0 h 81"/>
              <a:gd name="T22" fmla="*/ 29337 w 100"/>
              <a:gd name="T23" fmla="*/ 71437 h 81"/>
              <a:gd name="T24" fmla="*/ 12573 w 100"/>
              <a:gd name="T25" fmla="*/ 71437 h 81"/>
              <a:gd name="T26" fmla="*/ 0 w 100"/>
              <a:gd name="T27" fmla="*/ 9525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81"/>
              <a:gd name="T44" fmla="*/ 100 w 100"/>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81">
                <a:moveTo>
                  <a:pt x="0" y="60"/>
                </a:moveTo>
                <a:lnTo>
                  <a:pt x="3" y="80"/>
                </a:lnTo>
                <a:lnTo>
                  <a:pt x="21" y="75"/>
                </a:lnTo>
                <a:lnTo>
                  <a:pt x="9" y="63"/>
                </a:lnTo>
                <a:lnTo>
                  <a:pt x="57" y="71"/>
                </a:lnTo>
                <a:lnTo>
                  <a:pt x="66" y="51"/>
                </a:lnTo>
                <a:lnTo>
                  <a:pt x="99" y="45"/>
                </a:lnTo>
                <a:lnTo>
                  <a:pt x="87" y="33"/>
                </a:lnTo>
                <a:lnTo>
                  <a:pt x="90" y="24"/>
                </a:lnTo>
                <a:lnTo>
                  <a:pt x="62" y="27"/>
                </a:lnTo>
                <a:lnTo>
                  <a:pt x="33" y="0"/>
                </a:lnTo>
                <a:lnTo>
                  <a:pt x="21" y="45"/>
                </a:lnTo>
                <a:lnTo>
                  <a:pt x="9" y="45"/>
                </a:lnTo>
                <a:lnTo>
                  <a:pt x="0" y="6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74" name="Freeform 442"/>
          <p:cNvSpPr>
            <a:spLocks/>
          </p:cNvSpPr>
          <p:nvPr/>
        </p:nvSpPr>
        <p:spPr bwMode="auto">
          <a:xfrm>
            <a:off x="5046663" y="4125913"/>
            <a:ext cx="179387" cy="233362"/>
          </a:xfrm>
          <a:custGeom>
            <a:avLst/>
            <a:gdLst>
              <a:gd name="T0" fmla="*/ 0 w 127"/>
              <a:gd name="T1" fmla="*/ 14287 h 147"/>
              <a:gd name="T2" fmla="*/ 19775 w 127"/>
              <a:gd name="T3" fmla="*/ 63500 h 147"/>
              <a:gd name="T4" fmla="*/ 0 w 127"/>
              <a:gd name="T5" fmla="*/ 109537 h 147"/>
              <a:gd name="T6" fmla="*/ 15537 w 127"/>
              <a:gd name="T7" fmla="*/ 123825 h 147"/>
              <a:gd name="T8" fmla="*/ 4237 w 127"/>
              <a:gd name="T9" fmla="*/ 141287 h 147"/>
              <a:gd name="T10" fmla="*/ 121475 w 127"/>
              <a:gd name="T11" fmla="*/ 231775 h 147"/>
              <a:gd name="T12" fmla="*/ 169500 w 127"/>
              <a:gd name="T13" fmla="*/ 160337 h 147"/>
              <a:gd name="T14" fmla="*/ 162437 w 127"/>
              <a:gd name="T15" fmla="*/ 141287 h 147"/>
              <a:gd name="T16" fmla="*/ 162437 w 127"/>
              <a:gd name="T17" fmla="*/ 41275 h 147"/>
              <a:gd name="T18" fmla="*/ 177975 w 127"/>
              <a:gd name="T19" fmla="*/ 19050 h 147"/>
              <a:gd name="T20" fmla="*/ 113000 w 127"/>
              <a:gd name="T21" fmla="*/ 26987 h 147"/>
              <a:gd name="T22" fmla="*/ 45200 w 127"/>
              <a:gd name="T23" fmla="*/ 0 h 147"/>
              <a:gd name="T24" fmla="*/ 0 w 127"/>
              <a:gd name="T25" fmla="*/ 14287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47"/>
              <a:gd name="T41" fmla="*/ 127 w 127"/>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47">
                <a:moveTo>
                  <a:pt x="0" y="9"/>
                </a:moveTo>
                <a:lnTo>
                  <a:pt x="14" y="40"/>
                </a:lnTo>
                <a:lnTo>
                  <a:pt x="0" y="69"/>
                </a:lnTo>
                <a:lnTo>
                  <a:pt x="11" y="78"/>
                </a:lnTo>
                <a:lnTo>
                  <a:pt x="3" y="89"/>
                </a:lnTo>
                <a:lnTo>
                  <a:pt x="86" y="146"/>
                </a:lnTo>
                <a:lnTo>
                  <a:pt x="120" y="101"/>
                </a:lnTo>
                <a:lnTo>
                  <a:pt x="115" y="89"/>
                </a:lnTo>
                <a:lnTo>
                  <a:pt x="115" y="26"/>
                </a:lnTo>
                <a:lnTo>
                  <a:pt x="126" y="12"/>
                </a:lnTo>
                <a:lnTo>
                  <a:pt x="80" y="17"/>
                </a:lnTo>
                <a:lnTo>
                  <a:pt x="32" y="0"/>
                </a:lnTo>
                <a:lnTo>
                  <a:pt x="0" y="9"/>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75" name="Freeform 443"/>
          <p:cNvSpPr>
            <a:spLocks/>
          </p:cNvSpPr>
          <p:nvPr/>
        </p:nvSpPr>
        <p:spPr bwMode="auto">
          <a:xfrm>
            <a:off x="5046663" y="4125913"/>
            <a:ext cx="187325" cy="242887"/>
          </a:xfrm>
          <a:custGeom>
            <a:avLst/>
            <a:gdLst>
              <a:gd name="T0" fmla="*/ 0 w 133"/>
              <a:gd name="T1" fmla="*/ 14287 h 153"/>
              <a:gd name="T2" fmla="*/ 21127 w 133"/>
              <a:gd name="T3" fmla="*/ 66675 h 153"/>
              <a:gd name="T4" fmla="*/ 0 w 133"/>
              <a:gd name="T5" fmla="*/ 114300 h 153"/>
              <a:gd name="T6" fmla="*/ 16902 w 133"/>
              <a:gd name="T7" fmla="*/ 128587 h 153"/>
              <a:gd name="T8" fmla="*/ 4225 w 133"/>
              <a:gd name="T9" fmla="*/ 147637 h 153"/>
              <a:gd name="T10" fmla="*/ 126761 w 133"/>
              <a:gd name="T11" fmla="*/ 241300 h 153"/>
              <a:gd name="T12" fmla="*/ 177466 w 133"/>
              <a:gd name="T13" fmla="*/ 166687 h 153"/>
              <a:gd name="T14" fmla="*/ 169015 w 133"/>
              <a:gd name="T15" fmla="*/ 147637 h 153"/>
              <a:gd name="T16" fmla="*/ 169015 w 133"/>
              <a:gd name="T17" fmla="*/ 42862 h 153"/>
              <a:gd name="T18" fmla="*/ 185917 w 133"/>
              <a:gd name="T19" fmla="*/ 19050 h 153"/>
              <a:gd name="T20" fmla="*/ 118311 w 133"/>
              <a:gd name="T21" fmla="*/ 28575 h 153"/>
              <a:gd name="T22" fmla="*/ 46479 w 133"/>
              <a:gd name="T23" fmla="*/ 0 h 153"/>
              <a:gd name="T24" fmla="*/ 0 w 133"/>
              <a:gd name="T25" fmla="*/ 14287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153"/>
              <a:gd name="T41" fmla="*/ 133 w 133"/>
              <a:gd name="T42" fmla="*/ 153 h 1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153">
                <a:moveTo>
                  <a:pt x="0" y="9"/>
                </a:moveTo>
                <a:lnTo>
                  <a:pt x="15" y="42"/>
                </a:lnTo>
                <a:lnTo>
                  <a:pt x="0" y="72"/>
                </a:lnTo>
                <a:lnTo>
                  <a:pt x="12" y="81"/>
                </a:lnTo>
                <a:lnTo>
                  <a:pt x="3" y="93"/>
                </a:lnTo>
                <a:lnTo>
                  <a:pt x="90" y="152"/>
                </a:lnTo>
                <a:lnTo>
                  <a:pt x="126" y="105"/>
                </a:lnTo>
                <a:lnTo>
                  <a:pt x="120" y="93"/>
                </a:lnTo>
                <a:lnTo>
                  <a:pt x="120" y="27"/>
                </a:lnTo>
                <a:lnTo>
                  <a:pt x="132" y="12"/>
                </a:lnTo>
                <a:lnTo>
                  <a:pt x="84" y="18"/>
                </a:lnTo>
                <a:lnTo>
                  <a:pt x="33" y="0"/>
                </a:lnTo>
                <a:lnTo>
                  <a:pt x="0" y="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76" name="Freeform 444"/>
          <p:cNvSpPr>
            <a:spLocks/>
          </p:cNvSpPr>
          <p:nvPr/>
        </p:nvSpPr>
        <p:spPr bwMode="auto">
          <a:xfrm>
            <a:off x="7219950" y="3168650"/>
            <a:ext cx="77788" cy="120650"/>
          </a:xfrm>
          <a:custGeom>
            <a:avLst/>
            <a:gdLst>
              <a:gd name="T0" fmla="*/ 0 w 55"/>
              <a:gd name="T1" fmla="*/ 119063 h 76"/>
              <a:gd name="T2" fmla="*/ 11315 w 55"/>
              <a:gd name="T3" fmla="*/ 26988 h 76"/>
              <a:gd name="T4" fmla="*/ 49501 w 55"/>
              <a:gd name="T5" fmla="*/ 0 h 76"/>
              <a:gd name="T6" fmla="*/ 76374 w 55"/>
              <a:gd name="T7" fmla="*/ 69850 h 76"/>
              <a:gd name="T8" fmla="*/ 45258 w 55"/>
              <a:gd name="T9" fmla="*/ 106363 h 76"/>
              <a:gd name="T10" fmla="*/ 0 w 55"/>
              <a:gd name="T11" fmla="*/ 119063 h 76"/>
              <a:gd name="T12" fmla="*/ 0 60000 65536"/>
              <a:gd name="T13" fmla="*/ 0 60000 65536"/>
              <a:gd name="T14" fmla="*/ 0 60000 65536"/>
              <a:gd name="T15" fmla="*/ 0 60000 65536"/>
              <a:gd name="T16" fmla="*/ 0 60000 65536"/>
              <a:gd name="T17" fmla="*/ 0 60000 65536"/>
              <a:gd name="T18" fmla="*/ 0 w 55"/>
              <a:gd name="T19" fmla="*/ 0 h 76"/>
              <a:gd name="T20" fmla="*/ 55 w 5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55" h="76">
                <a:moveTo>
                  <a:pt x="0" y="75"/>
                </a:moveTo>
                <a:lnTo>
                  <a:pt x="8" y="17"/>
                </a:lnTo>
                <a:lnTo>
                  <a:pt x="35" y="0"/>
                </a:lnTo>
                <a:lnTo>
                  <a:pt x="54" y="44"/>
                </a:lnTo>
                <a:lnTo>
                  <a:pt x="32" y="67"/>
                </a:lnTo>
                <a:lnTo>
                  <a:pt x="0" y="75"/>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77" name="Freeform 445"/>
          <p:cNvSpPr>
            <a:spLocks/>
          </p:cNvSpPr>
          <p:nvPr/>
        </p:nvSpPr>
        <p:spPr bwMode="auto">
          <a:xfrm>
            <a:off x="7219950" y="3168650"/>
            <a:ext cx="87313" cy="130175"/>
          </a:xfrm>
          <a:custGeom>
            <a:avLst/>
            <a:gdLst>
              <a:gd name="T0" fmla="*/ 0 w 61"/>
              <a:gd name="T1" fmla="*/ 128588 h 82"/>
              <a:gd name="T2" fmla="*/ 12882 w 61"/>
              <a:gd name="T3" fmla="*/ 28575 h 82"/>
              <a:gd name="T4" fmla="*/ 55823 w 61"/>
              <a:gd name="T5" fmla="*/ 0 h 82"/>
              <a:gd name="T6" fmla="*/ 85882 w 61"/>
              <a:gd name="T7" fmla="*/ 76200 h 82"/>
              <a:gd name="T8" fmla="*/ 51529 w 61"/>
              <a:gd name="T9" fmla="*/ 114300 h 82"/>
              <a:gd name="T10" fmla="*/ 0 w 61"/>
              <a:gd name="T11" fmla="*/ 128588 h 82"/>
              <a:gd name="T12" fmla="*/ 0 60000 65536"/>
              <a:gd name="T13" fmla="*/ 0 60000 65536"/>
              <a:gd name="T14" fmla="*/ 0 60000 65536"/>
              <a:gd name="T15" fmla="*/ 0 60000 65536"/>
              <a:gd name="T16" fmla="*/ 0 60000 65536"/>
              <a:gd name="T17" fmla="*/ 0 60000 65536"/>
              <a:gd name="T18" fmla="*/ 0 w 61"/>
              <a:gd name="T19" fmla="*/ 0 h 82"/>
              <a:gd name="T20" fmla="*/ 61 w 61"/>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61" h="82">
                <a:moveTo>
                  <a:pt x="0" y="81"/>
                </a:moveTo>
                <a:lnTo>
                  <a:pt x="9" y="18"/>
                </a:lnTo>
                <a:lnTo>
                  <a:pt x="39" y="0"/>
                </a:lnTo>
                <a:lnTo>
                  <a:pt x="60" y="48"/>
                </a:lnTo>
                <a:lnTo>
                  <a:pt x="36" y="72"/>
                </a:lnTo>
                <a:lnTo>
                  <a:pt x="0" y="8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78" name="Freeform 446"/>
          <p:cNvSpPr>
            <a:spLocks/>
          </p:cNvSpPr>
          <p:nvPr/>
        </p:nvSpPr>
        <p:spPr bwMode="auto">
          <a:xfrm>
            <a:off x="3971925" y="4022725"/>
            <a:ext cx="85725" cy="100013"/>
          </a:xfrm>
          <a:custGeom>
            <a:avLst/>
            <a:gdLst>
              <a:gd name="T0" fmla="*/ 0 w 61"/>
              <a:gd name="T1" fmla="*/ 34925 h 63"/>
              <a:gd name="T2" fmla="*/ 22485 w 61"/>
              <a:gd name="T3" fmla="*/ 0 h 63"/>
              <a:gd name="T4" fmla="*/ 42160 w 61"/>
              <a:gd name="T5" fmla="*/ 0 h 63"/>
              <a:gd name="T6" fmla="*/ 42160 w 61"/>
              <a:gd name="T7" fmla="*/ 25400 h 63"/>
              <a:gd name="T8" fmla="*/ 64645 w 61"/>
              <a:gd name="T9" fmla="*/ 25400 h 63"/>
              <a:gd name="T10" fmla="*/ 61834 w 61"/>
              <a:gd name="T11" fmla="*/ 46038 h 63"/>
              <a:gd name="T12" fmla="*/ 84320 w 61"/>
              <a:gd name="T13" fmla="*/ 58738 h 63"/>
              <a:gd name="T14" fmla="*/ 84320 w 61"/>
              <a:gd name="T15" fmla="*/ 98425 h 63"/>
              <a:gd name="T16" fmla="*/ 0 w 61"/>
              <a:gd name="T17" fmla="*/ 34925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3"/>
              <a:gd name="T29" fmla="*/ 61 w 61"/>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3">
                <a:moveTo>
                  <a:pt x="0" y="22"/>
                </a:moveTo>
                <a:lnTo>
                  <a:pt x="16" y="0"/>
                </a:lnTo>
                <a:lnTo>
                  <a:pt x="30" y="0"/>
                </a:lnTo>
                <a:lnTo>
                  <a:pt x="30" y="16"/>
                </a:lnTo>
                <a:lnTo>
                  <a:pt x="46" y="16"/>
                </a:lnTo>
                <a:lnTo>
                  <a:pt x="44" y="29"/>
                </a:lnTo>
                <a:lnTo>
                  <a:pt x="60" y="37"/>
                </a:lnTo>
                <a:lnTo>
                  <a:pt x="60" y="62"/>
                </a:lnTo>
                <a:lnTo>
                  <a:pt x="0" y="2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79" name="Freeform 447"/>
          <p:cNvSpPr>
            <a:spLocks/>
          </p:cNvSpPr>
          <p:nvPr/>
        </p:nvSpPr>
        <p:spPr bwMode="auto">
          <a:xfrm>
            <a:off x="3971925" y="4022725"/>
            <a:ext cx="95250" cy="109538"/>
          </a:xfrm>
          <a:custGeom>
            <a:avLst/>
            <a:gdLst>
              <a:gd name="T0" fmla="*/ 0 w 67"/>
              <a:gd name="T1" fmla="*/ 38100 h 69"/>
              <a:gd name="T2" fmla="*/ 25590 w 67"/>
              <a:gd name="T3" fmla="*/ 0 h 69"/>
              <a:gd name="T4" fmla="*/ 46914 w 67"/>
              <a:gd name="T5" fmla="*/ 0 h 69"/>
              <a:gd name="T6" fmla="*/ 46914 w 67"/>
              <a:gd name="T7" fmla="*/ 26988 h 69"/>
              <a:gd name="T8" fmla="*/ 72504 w 67"/>
              <a:gd name="T9" fmla="*/ 26988 h 69"/>
              <a:gd name="T10" fmla="*/ 68239 w 67"/>
              <a:gd name="T11" fmla="*/ 50800 h 69"/>
              <a:gd name="T12" fmla="*/ 93828 w 67"/>
              <a:gd name="T13" fmla="*/ 65088 h 69"/>
              <a:gd name="T14" fmla="*/ 93828 w 67"/>
              <a:gd name="T15" fmla="*/ 107950 h 69"/>
              <a:gd name="T16" fmla="*/ 0 w 67"/>
              <a:gd name="T17" fmla="*/ 3810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9"/>
              <a:gd name="T29" fmla="*/ 67 w 6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9">
                <a:moveTo>
                  <a:pt x="0" y="24"/>
                </a:moveTo>
                <a:lnTo>
                  <a:pt x="18" y="0"/>
                </a:lnTo>
                <a:lnTo>
                  <a:pt x="33" y="0"/>
                </a:lnTo>
                <a:lnTo>
                  <a:pt x="33" y="17"/>
                </a:lnTo>
                <a:lnTo>
                  <a:pt x="51" y="17"/>
                </a:lnTo>
                <a:lnTo>
                  <a:pt x="48" y="32"/>
                </a:lnTo>
                <a:lnTo>
                  <a:pt x="66" y="41"/>
                </a:lnTo>
                <a:lnTo>
                  <a:pt x="66" y="68"/>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80" name="Freeform 448"/>
          <p:cNvSpPr>
            <a:spLocks/>
          </p:cNvSpPr>
          <p:nvPr/>
        </p:nvSpPr>
        <p:spPr bwMode="auto">
          <a:xfrm>
            <a:off x="4376738" y="2790825"/>
            <a:ext cx="23812" cy="26988"/>
          </a:xfrm>
          <a:custGeom>
            <a:avLst/>
            <a:gdLst>
              <a:gd name="T0" fmla="*/ 0 w 17"/>
              <a:gd name="T1" fmla="*/ 25400 h 17"/>
              <a:gd name="T2" fmla="*/ 14007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0" y="0"/>
                </a:lnTo>
                <a:lnTo>
                  <a:pt x="16" y="16"/>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81" name="Freeform 449"/>
          <p:cNvSpPr>
            <a:spLocks/>
          </p:cNvSpPr>
          <p:nvPr/>
        </p:nvSpPr>
        <p:spPr bwMode="auto">
          <a:xfrm>
            <a:off x="4376738" y="2790825"/>
            <a:ext cx="23812" cy="26988"/>
          </a:xfrm>
          <a:custGeom>
            <a:avLst/>
            <a:gdLst>
              <a:gd name="T0" fmla="*/ 0 w 17"/>
              <a:gd name="T1" fmla="*/ 25400 h 17"/>
              <a:gd name="T2" fmla="*/ 11206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8" y="0"/>
                </a:lnTo>
                <a:lnTo>
                  <a:pt x="16" y="16"/>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82" name="Freeform 450"/>
          <p:cNvSpPr>
            <a:spLocks/>
          </p:cNvSpPr>
          <p:nvPr/>
        </p:nvSpPr>
        <p:spPr bwMode="auto">
          <a:xfrm>
            <a:off x="6613525" y="4073525"/>
            <a:ext cx="77788" cy="125413"/>
          </a:xfrm>
          <a:custGeom>
            <a:avLst/>
            <a:gdLst>
              <a:gd name="T0" fmla="*/ 0 w 55"/>
              <a:gd name="T1" fmla="*/ 0 h 79"/>
              <a:gd name="T2" fmla="*/ 11315 w 55"/>
              <a:gd name="T3" fmla="*/ 0 h 79"/>
              <a:gd name="T4" fmla="*/ 19801 w 55"/>
              <a:gd name="T5" fmla="*/ 19050 h 79"/>
              <a:gd name="T6" fmla="*/ 38187 w 55"/>
              <a:gd name="T7" fmla="*/ 9525 h 79"/>
              <a:gd name="T8" fmla="*/ 65059 w 55"/>
              <a:gd name="T9" fmla="*/ 41275 h 79"/>
              <a:gd name="T10" fmla="*/ 76374 w 55"/>
              <a:gd name="T11" fmla="*/ 123825 h 79"/>
              <a:gd name="T12" fmla="*/ 22629 w 55"/>
              <a:gd name="T13" fmla="*/ 88900 h 79"/>
              <a:gd name="T14" fmla="*/ 0 w 55"/>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79"/>
              <a:gd name="T26" fmla="*/ 55 w 55"/>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79">
                <a:moveTo>
                  <a:pt x="0" y="0"/>
                </a:moveTo>
                <a:lnTo>
                  <a:pt x="8" y="0"/>
                </a:lnTo>
                <a:lnTo>
                  <a:pt x="14" y="12"/>
                </a:lnTo>
                <a:lnTo>
                  <a:pt x="27" y="6"/>
                </a:lnTo>
                <a:lnTo>
                  <a:pt x="46" y="26"/>
                </a:lnTo>
                <a:lnTo>
                  <a:pt x="54" y="78"/>
                </a:lnTo>
                <a:lnTo>
                  <a:pt x="16" y="56"/>
                </a:lnTo>
                <a:lnTo>
                  <a:pt x="0" y="0"/>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683" name="Freeform 451"/>
          <p:cNvSpPr>
            <a:spLocks/>
          </p:cNvSpPr>
          <p:nvPr/>
        </p:nvSpPr>
        <p:spPr bwMode="auto">
          <a:xfrm>
            <a:off x="6613525" y="4073525"/>
            <a:ext cx="85725" cy="134938"/>
          </a:xfrm>
          <a:custGeom>
            <a:avLst/>
            <a:gdLst>
              <a:gd name="T0" fmla="*/ 0 w 61"/>
              <a:gd name="T1" fmla="*/ 0 h 85"/>
              <a:gd name="T2" fmla="*/ 12648 w 61"/>
              <a:gd name="T3" fmla="*/ 0 h 85"/>
              <a:gd name="T4" fmla="*/ 21080 w 61"/>
              <a:gd name="T5" fmla="*/ 20638 h 85"/>
              <a:gd name="T6" fmla="*/ 42160 w 61"/>
              <a:gd name="T7" fmla="*/ 9525 h 85"/>
              <a:gd name="T8" fmla="*/ 71672 w 61"/>
              <a:gd name="T9" fmla="*/ 44450 h 85"/>
              <a:gd name="T10" fmla="*/ 84320 w 61"/>
              <a:gd name="T11" fmla="*/ 133350 h 85"/>
              <a:gd name="T12" fmla="*/ 25296 w 61"/>
              <a:gd name="T13" fmla="*/ 95250 h 85"/>
              <a:gd name="T14" fmla="*/ 0 w 61"/>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85"/>
              <a:gd name="T26" fmla="*/ 61 w 6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85">
                <a:moveTo>
                  <a:pt x="0" y="0"/>
                </a:moveTo>
                <a:lnTo>
                  <a:pt x="9" y="0"/>
                </a:lnTo>
                <a:lnTo>
                  <a:pt x="15" y="13"/>
                </a:lnTo>
                <a:lnTo>
                  <a:pt x="30" y="6"/>
                </a:lnTo>
                <a:lnTo>
                  <a:pt x="51" y="28"/>
                </a:lnTo>
                <a:lnTo>
                  <a:pt x="60" y="84"/>
                </a:lnTo>
                <a:lnTo>
                  <a:pt x="18" y="6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84" name="Freeform 452"/>
          <p:cNvSpPr>
            <a:spLocks/>
          </p:cNvSpPr>
          <p:nvPr/>
        </p:nvSpPr>
        <p:spPr bwMode="auto">
          <a:xfrm>
            <a:off x="3933825" y="3259138"/>
            <a:ext cx="276225" cy="223837"/>
          </a:xfrm>
          <a:custGeom>
            <a:avLst/>
            <a:gdLst>
              <a:gd name="T0" fmla="*/ 0 w 195"/>
              <a:gd name="T1" fmla="*/ 222250 h 141"/>
              <a:gd name="T2" fmla="*/ 66577 w 195"/>
              <a:gd name="T3" fmla="*/ 182562 h 141"/>
              <a:gd name="T4" fmla="*/ 89242 w 195"/>
              <a:gd name="T5" fmla="*/ 92075 h 141"/>
              <a:gd name="T6" fmla="*/ 148737 w 195"/>
              <a:gd name="T7" fmla="*/ 41275 h 141"/>
              <a:gd name="T8" fmla="*/ 168568 w 195"/>
              <a:gd name="T9" fmla="*/ 0 h 141"/>
              <a:gd name="T10" fmla="*/ 250727 w 195"/>
              <a:gd name="T11" fmla="*/ 19050 h 141"/>
              <a:gd name="T12" fmla="*/ 274808 w 195"/>
              <a:gd name="T13" fmla="*/ 100012 h 141"/>
              <a:gd name="T14" fmla="*/ 233729 w 195"/>
              <a:gd name="T15" fmla="*/ 100012 h 141"/>
              <a:gd name="T16" fmla="*/ 212481 w 195"/>
              <a:gd name="T17" fmla="*/ 109537 h 141"/>
              <a:gd name="T18" fmla="*/ 216730 w 195"/>
              <a:gd name="T19" fmla="*/ 136525 h 141"/>
              <a:gd name="T20" fmla="*/ 110490 w 195"/>
              <a:gd name="T21" fmla="*/ 182562 h 141"/>
              <a:gd name="T22" fmla="*/ 103407 w 195"/>
              <a:gd name="T23" fmla="*/ 222250 h 141"/>
              <a:gd name="T24" fmla="*/ 0 w 195"/>
              <a:gd name="T25" fmla="*/ 22225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
              <a:gd name="T40" fmla="*/ 0 h 141"/>
              <a:gd name="T41" fmla="*/ 195 w 195"/>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 h="141">
                <a:moveTo>
                  <a:pt x="0" y="140"/>
                </a:moveTo>
                <a:lnTo>
                  <a:pt x="47" y="115"/>
                </a:lnTo>
                <a:lnTo>
                  <a:pt x="63" y="58"/>
                </a:lnTo>
                <a:lnTo>
                  <a:pt x="105" y="26"/>
                </a:lnTo>
                <a:lnTo>
                  <a:pt x="119" y="0"/>
                </a:lnTo>
                <a:lnTo>
                  <a:pt x="177" y="12"/>
                </a:lnTo>
                <a:lnTo>
                  <a:pt x="194" y="63"/>
                </a:lnTo>
                <a:lnTo>
                  <a:pt x="165" y="63"/>
                </a:lnTo>
                <a:lnTo>
                  <a:pt x="150" y="69"/>
                </a:lnTo>
                <a:lnTo>
                  <a:pt x="153" y="86"/>
                </a:lnTo>
                <a:lnTo>
                  <a:pt x="78" y="115"/>
                </a:lnTo>
                <a:lnTo>
                  <a:pt x="73" y="140"/>
                </a:lnTo>
                <a:lnTo>
                  <a:pt x="0" y="14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85" name="Freeform 453"/>
          <p:cNvSpPr>
            <a:spLocks/>
          </p:cNvSpPr>
          <p:nvPr/>
        </p:nvSpPr>
        <p:spPr bwMode="auto">
          <a:xfrm>
            <a:off x="3933825" y="3259138"/>
            <a:ext cx="284163" cy="233362"/>
          </a:xfrm>
          <a:custGeom>
            <a:avLst/>
            <a:gdLst>
              <a:gd name="T0" fmla="*/ 0 w 201"/>
              <a:gd name="T1" fmla="*/ 231775 h 147"/>
              <a:gd name="T2" fmla="*/ 67860 w 201"/>
              <a:gd name="T3" fmla="*/ 190500 h 147"/>
              <a:gd name="T4" fmla="*/ 91894 w 201"/>
              <a:gd name="T5" fmla="*/ 95250 h 147"/>
              <a:gd name="T6" fmla="*/ 152685 w 201"/>
              <a:gd name="T7" fmla="*/ 42862 h 147"/>
              <a:gd name="T8" fmla="*/ 173891 w 201"/>
              <a:gd name="T9" fmla="*/ 0 h 147"/>
              <a:gd name="T10" fmla="*/ 257302 w 201"/>
              <a:gd name="T11" fmla="*/ 19050 h 147"/>
              <a:gd name="T12" fmla="*/ 282749 w 201"/>
              <a:gd name="T13" fmla="*/ 104775 h 147"/>
              <a:gd name="T14" fmla="*/ 240337 w 201"/>
              <a:gd name="T15" fmla="*/ 104775 h 147"/>
              <a:gd name="T16" fmla="*/ 219131 w 201"/>
              <a:gd name="T17" fmla="*/ 114300 h 147"/>
              <a:gd name="T18" fmla="*/ 223372 w 201"/>
              <a:gd name="T19" fmla="*/ 142875 h 147"/>
              <a:gd name="T20" fmla="*/ 113100 w 201"/>
              <a:gd name="T21" fmla="*/ 190500 h 147"/>
              <a:gd name="T22" fmla="*/ 106031 w 201"/>
              <a:gd name="T23" fmla="*/ 231775 h 147"/>
              <a:gd name="T24" fmla="*/ 0 w 201"/>
              <a:gd name="T25" fmla="*/ 231775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1"/>
              <a:gd name="T40" fmla="*/ 0 h 147"/>
              <a:gd name="T41" fmla="*/ 201 w 201"/>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1" h="147">
                <a:moveTo>
                  <a:pt x="0" y="146"/>
                </a:moveTo>
                <a:lnTo>
                  <a:pt x="48" y="120"/>
                </a:lnTo>
                <a:lnTo>
                  <a:pt x="65" y="60"/>
                </a:lnTo>
                <a:lnTo>
                  <a:pt x="108" y="27"/>
                </a:lnTo>
                <a:lnTo>
                  <a:pt x="123" y="0"/>
                </a:lnTo>
                <a:lnTo>
                  <a:pt x="182" y="12"/>
                </a:lnTo>
                <a:lnTo>
                  <a:pt x="200" y="66"/>
                </a:lnTo>
                <a:lnTo>
                  <a:pt x="170" y="66"/>
                </a:lnTo>
                <a:lnTo>
                  <a:pt x="155" y="72"/>
                </a:lnTo>
                <a:lnTo>
                  <a:pt x="158" y="90"/>
                </a:lnTo>
                <a:lnTo>
                  <a:pt x="80" y="120"/>
                </a:lnTo>
                <a:lnTo>
                  <a:pt x="75" y="146"/>
                </a:lnTo>
                <a:lnTo>
                  <a:pt x="0" y="14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86" name="Freeform 454"/>
          <p:cNvSpPr>
            <a:spLocks/>
          </p:cNvSpPr>
          <p:nvPr/>
        </p:nvSpPr>
        <p:spPr bwMode="auto">
          <a:xfrm>
            <a:off x="4322763" y="2681288"/>
            <a:ext cx="80962" cy="80962"/>
          </a:xfrm>
          <a:custGeom>
            <a:avLst/>
            <a:gdLst>
              <a:gd name="T0" fmla="*/ 0 w 58"/>
              <a:gd name="T1" fmla="*/ 58737 h 51"/>
              <a:gd name="T2" fmla="*/ 33502 w 58"/>
              <a:gd name="T3" fmla="*/ 46037 h 51"/>
              <a:gd name="T4" fmla="*/ 19543 w 58"/>
              <a:gd name="T5" fmla="*/ 42862 h 51"/>
              <a:gd name="T6" fmla="*/ 33502 w 58"/>
              <a:gd name="T7" fmla="*/ 12700 h 51"/>
              <a:gd name="T8" fmla="*/ 41877 w 58"/>
              <a:gd name="T9" fmla="*/ 28575 h 51"/>
              <a:gd name="T10" fmla="*/ 44669 w 58"/>
              <a:gd name="T11" fmla="*/ 0 h 51"/>
              <a:gd name="T12" fmla="*/ 79566 w 58"/>
              <a:gd name="T13" fmla="*/ 0 h 51"/>
              <a:gd name="T14" fmla="*/ 73983 w 58"/>
              <a:gd name="T15" fmla="*/ 28575 h 51"/>
              <a:gd name="T16" fmla="*/ 51648 w 58"/>
              <a:gd name="T17" fmla="*/ 42862 h 51"/>
              <a:gd name="T18" fmla="*/ 51648 w 58"/>
              <a:gd name="T19" fmla="*/ 79375 h 51"/>
              <a:gd name="T20" fmla="*/ 33502 w 58"/>
              <a:gd name="T21" fmla="*/ 55562 h 51"/>
              <a:gd name="T22" fmla="*/ 0 w 58"/>
              <a:gd name="T23" fmla="*/ 58737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51"/>
              <a:gd name="T38" fmla="*/ 58 w 58"/>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51">
                <a:moveTo>
                  <a:pt x="0" y="37"/>
                </a:moveTo>
                <a:lnTo>
                  <a:pt x="24" y="29"/>
                </a:lnTo>
                <a:lnTo>
                  <a:pt x="14" y="27"/>
                </a:lnTo>
                <a:lnTo>
                  <a:pt x="24" y="8"/>
                </a:lnTo>
                <a:lnTo>
                  <a:pt x="30" y="18"/>
                </a:lnTo>
                <a:lnTo>
                  <a:pt x="32" y="0"/>
                </a:lnTo>
                <a:lnTo>
                  <a:pt x="57" y="0"/>
                </a:lnTo>
                <a:lnTo>
                  <a:pt x="53" y="18"/>
                </a:lnTo>
                <a:lnTo>
                  <a:pt x="37" y="27"/>
                </a:lnTo>
                <a:lnTo>
                  <a:pt x="37" y="50"/>
                </a:lnTo>
                <a:lnTo>
                  <a:pt x="24" y="35"/>
                </a:lnTo>
                <a:lnTo>
                  <a:pt x="0" y="3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87" name="Freeform 455"/>
          <p:cNvSpPr>
            <a:spLocks/>
          </p:cNvSpPr>
          <p:nvPr/>
        </p:nvSpPr>
        <p:spPr bwMode="auto">
          <a:xfrm>
            <a:off x="4322763" y="2681288"/>
            <a:ext cx="90487" cy="90487"/>
          </a:xfrm>
          <a:custGeom>
            <a:avLst/>
            <a:gdLst>
              <a:gd name="T0" fmla="*/ 0 w 64"/>
              <a:gd name="T1" fmla="*/ 65087 h 57"/>
              <a:gd name="T2" fmla="*/ 36760 w 64"/>
              <a:gd name="T3" fmla="*/ 52387 h 57"/>
              <a:gd name="T4" fmla="*/ 21208 w 64"/>
              <a:gd name="T5" fmla="*/ 47625 h 57"/>
              <a:gd name="T6" fmla="*/ 36760 w 64"/>
              <a:gd name="T7" fmla="*/ 14287 h 57"/>
              <a:gd name="T8" fmla="*/ 46657 w 64"/>
              <a:gd name="T9" fmla="*/ 31750 h 57"/>
              <a:gd name="T10" fmla="*/ 49485 w 64"/>
              <a:gd name="T11" fmla="*/ 0 h 57"/>
              <a:gd name="T12" fmla="*/ 89073 w 64"/>
              <a:gd name="T13" fmla="*/ 0 h 57"/>
              <a:gd name="T14" fmla="*/ 83418 w 64"/>
              <a:gd name="T15" fmla="*/ 31750 h 57"/>
              <a:gd name="T16" fmla="*/ 57968 w 64"/>
              <a:gd name="T17" fmla="*/ 47625 h 57"/>
              <a:gd name="T18" fmla="*/ 57968 w 64"/>
              <a:gd name="T19" fmla="*/ 88900 h 57"/>
              <a:gd name="T20" fmla="*/ 36760 w 64"/>
              <a:gd name="T21" fmla="*/ 61912 h 57"/>
              <a:gd name="T22" fmla="*/ 0 w 64"/>
              <a:gd name="T23" fmla="*/ 6508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57"/>
              <a:gd name="T38" fmla="*/ 64 w 6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57">
                <a:moveTo>
                  <a:pt x="0" y="41"/>
                </a:moveTo>
                <a:lnTo>
                  <a:pt x="26" y="33"/>
                </a:lnTo>
                <a:lnTo>
                  <a:pt x="15" y="30"/>
                </a:lnTo>
                <a:lnTo>
                  <a:pt x="26" y="9"/>
                </a:lnTo>
                <a:lnTo>
                  <a:pt x="33" y="20"/>
                </a:lnTo>
                <a:lnTo>
                  <a:pt x="35" y="0"/>
                </a:lnTo>
                <a:lnTo>
                  <a:pt x="63" y="0"/>
                </a:lnTo>
                <a:lnTo>
                  <a:pt x="59" y="20"/>
                </a:lnTo>
                <a:lnTo>
                  <a:pt x="41" y="30"/>
                </a:lnTo>
                <a:lnTo>
                  <a:pt x="41" y="56"/>
                </a:lnTo>
                <a:lnTo>
                  <a:pt x="26" y="39"/>
                </a:lnTo>
                <a:lnTo>
                  <a:pt x="0" y="4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88" name="Freeform 456"/>
          <p:cNvSpPr>
            <a:spLocks/>
          </p:cNvSpPr>
          <p:nvPr/>
        </p:nvSpPr>
        <p:spPr bwMode="auto">
          <a:xfrm>
            <a:off x="8177213" y="5391150"/>
            <a:ext cx="171450" cy="187325"/>
          </a:xfrm>
          <a:custGeom>
            <a:avLst/>
            <a:gdLst>
              <a:gd name="T0" fmla="*/ 0 w 121"/>
              <a:gd name="T1" fmla="*/ 163513 h 118"/>
              <a:gd name="T2" fmla="*/ 32590 w 121"/>
              <a:gd name="T3" fmla="*/ 104775 h 118"/>
              <a:gd name="T4" fmla="*/ 97769 w 121"/>
              <a:gd name="T5" fmla="*/ 63500 h 118"/>
              <a:gd name="T6" fmla="*/ 133193 w 121"/>
              <a:gd name="T7" fmla="*/ 0 h 118"/>
              <a:gd name="T8" fmla="*/ 150196 w 121"/>
              <a:gd name="T9" fmla="*/ 17463 h 118"/>
              <a:gd name="T10" fmla="*/ 164365 w 121"/>
              <a:gd name="T11" fmla="*/ 14288 h 118"/>
              <a:gd name="T12" fmla="*/ 170033 w 121"/>
              <a:gd name="T13" fmla="*/ 31750 h 118"/>
              <a:gd name="T14" fmla="*/ 141694 w 121"/>
              <a:gd name="T15" fmla="*/ 77788 h 118"/>
              <a:gd name="T16" fmla="*/ 144528 w 121"/>
              <a:gd name="T17" fmla="*/ 100012 h 118"/>
              <a:gd name="T18" fmla="*/ 109105 w 121"/>
              <a:gd name="T19" fmla="*/ 104775 h 118"/>
              <a:gd name="T20" fmla="*/ 93518 w 121"/>
              <a:gd name="T21" fmla="*/ 163513 h 118"/>
              <a:gd name="T22" fmla="*/ 52427 w 121"/>
              <a:gd name="T23" fmla="*/ 185738 h 118"/>
              <a:gd name="T24" fmla="*/ 0 w 121"/>
              <a:gd name="T25" fmla="*/ 163513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118"/>
              <a:gd name="T41" fmla="*/ 121 w 121"/>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118">
                <a:moveTo>
                  <a:pt x="0" y="103"/>
                </a:moveTo>
                <a:lnTo>
                  <a:pt x="23" y="66"/>
                </a:lnTo>
                <a:lnTo>
                  <a:pt x="69" y="40"/>
                </a:lnTo>
                <a:lnTo>
                  <a:pt x="94" y="0"/>
                </a:lnTo>
                <a:lnTo>
                  <a:pt x="106" y="11"/>
                </a:lnTo>
                <a:lnTo>
                  <a:pt x="116" y="9"/>
                </a:lnTo>
                <a:lnTo>
                  <a:pt x="120" y="20"/>
                </a:lnTo>
                <a:lnTo>
                  <a:pt x="100" y="49"/>
                </a:lnTo>
                <a:lnTo>
                  <a:pt x="102" y="63"/>
                </a:lnTo>
                <a:lnTo>
                  <a:pt x="77" y="66"/>
                </a:lnTo>
                <a:lnTo>
                  <a:pt x="66" y="103"/>
                </a:lnTo>
                <a:lnTo>
                  <a:pt x="37" y="117"/>
                </a:lnTo>
                <a:lnTo>
                  <a:pt x="0" y="103"/>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89" name="Freeform 457"/>
          <p:cNvSpPr>
            <a:spLocks/>
          </p:cNvSpPr>
          <p:nvPr/>
        </p:nvSpPr>
        <p:spPr bwMode="auto">
          <a:xfrm>
            <a:off x="8177213" y="5391150"/>
            <a:ext cx="179387" cy="196850"/>
          </a:xfrm>
          <a:custGeom>
            <a:avLst/>
            <a:gdLst>
              <a:gd name="T0" fmla="*/ 0 w 127"/>
              <a:gd name="T1" fmla="*/ 171450 h 124"/>
              <a:gd name="T2" fmla="*/ 33900 w 127"/>
              <a:gd name="T3" fmla="*/ 109538 h 124"/>
              <a:gd name="T4" fmla="*/ 101700 w 127"/>
              <a:gd name="T5" fmla="*/ 66675 h 124"/>
              <a:gd name="T6" fmla="*/ 139837 w 127"/>
              <a:gd name="T7" fmla="*/ 0 h 124"/>
              <a:gd name="T8" fmla="*/ 156787 w 127"/>
              <a:gd name="T9" fmla="*/ 19050 h 124"/>
              <a:gd name="T10" fmla="*/ 172325 w 127"/>
              <a:gd name="T11" fmla="*/ 14288 h 124"/>
              <a:gd name="T12" fmla="*/ 177975 w 127"/>
              <a:gd name="T13" fmla="*/ 33338 h 124"/>
              <a:gd name="T14" fmla="*/ 148312 w 127"/>
              <a:gd name="T15" fmla="*/ 80963 h 124"/>
              <a:gd name="T16" fmla="*/ 151137 w 127"/>
              <a:gd name="T17" fmla="*/ 104775 h 124"/>
              <a:gd name="T18" fmla="*/ 114412 w 127"/>
              <a:gd name="T19" fmla="*/ 109538 h 124"/>
              <a:gd name="T20" fmla="*/ 97462 w 127"/>
              <a:gd name="T21" fmla="*/ 171450 h 124"/>
              <a:gd name="T22" fmla="*/ 55087 w 127"/>
              <a:gd name="T23" fmla="*/ 195263 h 124"/>
              <a:gd name="T24" fmla="*/ 0 w 127"/>
              <a:gd name="T25" fmla="*/ 17145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24"/>
              <a:gd name="T41" fmla="*/ 127 w 127"/>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24">
                <a:moveTo>
                  <a:pt x="0" y="108"/>
                </a:moveTo>
                <a:lnTo>
                  <a:pt x="24" y="69"/>
                </a:lnTo>
                <a:lnTo>
                  <a:pt x="72" y="42"/>
                </a:lnTo>
                <a:lnTo>
                  <a:pt x="99" y="0"/>
                </a:lnTo>
                <a:lnTo>
                  <a:pt x="111" y="12"/>
                </a:lnTo>
                <a:lnTo>
                  <a:pt x="122" y="9"/>
                </a:lnTo>
                <a:lnTo>
                  <a:pt x="126" y="21"/>
                </a:lnTo>
                <a:lnTo>
                  <a:pt x="105" y="51"/>
                </a:lnTo>
                <a:lnTo>
                  <a:pt x="107" y="66"/>
                </a:lnTo>
                <a:lnTo>
                  <a:pt x="81" y="69"/>
                </a:lnTo>
                <a:lnTo>
                  <a:pt x="69" y="108"/>
                </a:lnTo>
                <a:lnTo>
                  <a:pt x="39" y="123"/>
                </a:lnTo>
                <a:lnTo>
                  <a:pt x="0" y="10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90" name="Freeform 458"/>
          <p:cNvSpPr>
            <a:spLocks/>
          </p:cNvSpPr>
          <p:nvPr/>
        </p:nvSpPr>
        <p:spPr bwMode="auto">
          <a:xfrm>
            <a:off x="8320088" y="5202238"/>
            <a:ext cx="128587" cy="204787"/>
          </a:xfrm>
          <a:custGeom>
            <a:avLst/>
            <a:gdLst>
              <a:gd name="T0" fmla="*/ 0 w 91"/>
              <a:gd name="T1" fmla="*/ 0 h 129"/>
              <a:gd name="T2" fmla="*/ 32500 w 91"/>
              <a:gd name="T3" fmla="*/ 20637 h 129"/>
              <a:gd name="T4" fmla="*/ 45217 w 91"/>
              <a:gd name="T5" fmla="*/ 66675 h 129"/>
              <a:gd name="T6" fmla="*/ 59348 w 91"/>
              <a:gd name="T7" fmla="*/ 76200 h 129"/>
              <a:gd name="T8" fmla="*/ 67826 w 91"/>
              <a:gd name="T9" fmla="*/ 63500 h 129"/>
              <a:gd name="T10" fmla="*/ 74891 w 91"/>
              <a:gd name="T11" fmla="*/ 88900 h 129"/>
              <a:gd name="T12" fmla="*/ 127174 w 91"/>
              <a:gd name="T13" fmla="*/ 88900 h 129"/>
              <a:gd name="T14" fmla="*/ 115870 w 91"/>
              <a:gd name="T15" fmla="*/ 134937 h 129"/>
              <a:gd name="T16" fmla="*/ 91848 w 91"/>
              <a:gd name="T17" fmla="*/ 144462 h 129"/>
              <a:gd name="T18" fmla="*/ 67826 w 91"/>
              <a:gd name="T19" fmla="*/ 203200 h 129"/>
              <a:gd name="T20" fmla="*/ 48043 w 91"/>
              <a:gd name="T21" fmla="*/ 203200 h 129"/>
              <a:gd name="T22" fmla="*/ 55109 w 91"/>
              <a:gd name="T23" fmla="*/ 180975 h 129"/>
              <a:gd name="T24" fmla="*/ 25435 w 91"/>
              <a:gd name="T25" fmla="*/ 141287 h 129"/>
              <a:gd name="T26" fmla="*/ 48043 w 91"/>
              <a:gd name="T27" fmla="*/ 109537 h 129"/>
              <a:gd name="T28" fmla="*/ 48043 w 91"/>
              <a:gd name="T29" fmla="*/ 73025 h 129"/>
              <a:gd name="T30" fmla="*/ 0 w 91"/>
              <a:gd name="T31" fmla="*/ 0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129"/>
              <a:gd name="T50" fmla="*/ 91 w 91"/>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129">
                <a:moveTo>
                  <a:pt x="0" y="0"/>
                </a:moveTo>
                <a:lnTo>
                  <a:pt x="23" y="13"/>
                </a:lnTo>
                <a:lnTo>
                  <a:pt x="32" y="42"/>
                </a:lnTo>
                <a:lnTo>
                  <a:pt x="42" y="48"/>
                </a:lnTo>
                <a:lnTo>
                  <a:pt x="48" y="40"/>
                </a:lnTo>
                <a:lnTo>
                  <a:pt x="53" y="56"/>
                </a:lnTo>
                <a:lnTo>
                  <a:pt x="90" y="56"/>
                </a:lnTo>
                <a:lnTo>
                  <a:pt x="82" y="85"/>
                </a:lnTo>
                <a:lnTo>
                  <a:pt x="65" y="91"/>
                </a:lnTo>
                <a:lnTo>
                  <a:pt x="48" y="128"/>
                </a:lnTo>
                <a:lnTo>
                  <a:pt x="34" y="128"/>
                </a:lnTo>
                <a:lnTo>
                  <a:pt x="39" y="114"/>
                </a:lnTo>
                <a:lnTo>
                  <a:pt x="18" y="89"/>
                </a:lnTo>
                <a:lnTo>
                  <a:pt x="34" y="69"/>
                </a:lnTo>
                <a:lnTo>
                  <a:pt x="34" y="46"/>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91" name="Freeform 459"/>
          <p:cNvSpPr>
            <a:spLocks/>
          </p:cNvSpPr>
          <p:nvPr/>
        </p:nvSpPr>
        <p:spPr bwMode="auto">
          <a:xfrm>
            <a:off x="8320088" y="5202238"/>
            <a:ext cx="136525" cy="214312"/>
          </a:xfrm>
          <a:custGeom>
            <a:avLst/>
            <a:gdLst>
              <a:gd name="T0" fmla="*/ 0 w 97"/>
              <a:gd name="T1" fmla="*/ 0 h 135"/>
              <a:gd name="T2" fmla="*/ 35187 w 97"/>
              <a:gd name="T3" fmla="*/ 22225 h 135"/>
              <a:gd name="T4" fmla="*/ 47854 w 97"/>
              <a:gd name="T5" fmla="*/ 69850 h 135"/>
              <a:gd name="T6" fmla="*/ 63336 w 97"/>
              <a:gd name="T7" fmla="*/ 79375 h 135"/>
              <a:gd name="T8" fmla="*/ 71781 w 97"/>
              <a:gd name="T9" fmla="*/ 66675 h 135"/>
              <a:gd name="T10" fmla="*/ 80226 w 97"/>
              <a:gd name="T11" fmla="*/ 93662 h 135"/>
              <a:gd name="T12" fmla="*/ 135118 w 97"/>
              <a:gd name="T13" fmla="*/ 93662 h 135"/>
              <a:gd name="T14" fmla="*/ 122450 w 97"/>
              <a:gd name="T15" fmla="*/ 141287 h 135"/>
              <a:gd name="T16" fmla="*/ 97116 w 97"/>
              <a:gd name="T17" fmla="*/ 150812 h 135"/>
              <a:gd name="T18" fmla="*/ 71781 w 97"/>
              <a:gd name="T19" fmla="*/ 212725 h 135"/>
              <a:gd name="T20" fmla="*/ 50669 w 97"/>
              <a:gd name="T21" fmla="*/ 212725 h 135"/>
              <a:gd name="T22" fmla="*/ 59114 w 97"/>
              <a:gd name="T23" fmla="*/ 188912 h 135"/>
              <a:gd name="T24" fmla="*/ 26742 w 97"/>
              <a:gd name="T25" fmla="*/ 147637 h 135"/>
              <a:gd name="T26" fmla="*/ 50669 w 97"/>
              <a:gd name="T27" fmla="*/ 114300 h 135"/>
              <a:gd name="T28" fmla="*/ 50669 w 97"/>
              <a:gd name="T29" fmla="*/ 76200 h 135"/>
              <a:gd name="T30" fmla="*/ 0 w 97"/>
              <a:gd name="T31" fmla="*/ 0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35"/>
              <a:gd name="T50" fmla="*/ 97 w 97"/>
              <a:gd name="T51" fmla="*/ 135 h 1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35">
                <a:moveTo>
                  <a:pt x="0" y="0"/>
                </a:moveTo>
                <a:lnTo>
                  <a:pt x="25" y="14"/>
                </a:lnTo>
                <a:lnTo>
                  <a:pt x="34" y="44"/>
                </a:lnTo>
                <a:lnTo>
                  <a:pt x="45" y="50"/>
                </a:lnTo>
                <a:lnTo>
                  <a:pt x="51" y="42"/>
                </a:lnTo>
                <a:lnTo>
                  <a:pt x="57" y="59"/>
                </a:lnTo>
                <a:lnTo>
                  <a:pt x="96" y="59"/>
                </a:lnTo>
                <a:lnTo>
                  <a:pt x="87" y="89"/>
                </a:lnTo>
                <a:lnTo>
                  <a:pt x="69" y="95"/>
                </a:lnTo>
                <a:lnTo>
                  <a:pt x="51" y="134"/>
                </a:lnTo>
                <a:lnTo>
                  <a:pt x="36" y="134"/>
                </a:lnTo>
                <a:lnTo>
                  <a:pt x="42" y="119"/>
                </a:lnTo>
                <a:lnTo>
                  <a:pt x="19" y="93"/>
                </a:lnTo>
                <a:lnTo>
                  <a:pt x="36" y="72"/>
                </a:lnTo>
                <a:lnTo>
                  <a:pt x="36" y="48"/>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92" name="Freeform 460"/>
          <p:cNvSpPr>
            <a:spLocks/>
          </p:cNvSpPr>
          <p:nvPr/>
        </p:nvSpPr>
        <p:spPr bwMode="auto">
          <a:xfrm>
            <a:off x="4246563" y="3614738"/>
            <a:ext cx="368300" cy="309562"/>
          </a:xfrm>
          <a:custGeom>
            <a:avLst/>
            <a:gdLst>
              <a:gd name="T0" fmla="*/ 0 w 261"/>
              <a:gd name="T1" fmla="*/ 225425 h 195"/>
              <a:gd name="T2" fmla="*/ 4233 w 261"/>
              <a:gd name="T3" fmla="*/ 247650 h 195"/>
              <a:gd name="T4" fmla="*/ 49389 w 261"/>
              <a:gd name="T5" fmla="*/ 303212 h 195"/>
              <a:gd name="T6" fmla="*/ 60678 w 261"/>
              <a:gd name="T7" fmla="*/ 293687 h 195"/>
              <a:gd name="T8" fmla="*/ 79022 w 261"/>
              <a:gd name="T9" fmla="*/ 307975 h 195"/>
              <a:gd name="T10" fmla="*/ 107244 w 261"/>
              <a:gd name="T11" fmla="*/ 257175 h 195"/>
              <a:gd name="T12" fmla="*/ 214489 w 261"/>
              <a:gd name="T13" fmla="*/ 284162 h 195"/>
              <a:gd name="T14" fmla="*/ 300567 w 261"/>
              <a:gd name="T15" fmla="*/ 252412 h 195"/>
              <a:gd name="T16" fmla="*/ 304800 w 261"/>
              <a:gd name="T17" fmla="*/ 242887 h 195"/>
              <a:gd name="T18" fmla="*/ 349955 w 261"/>
              <a:gd name="T19" fmla="*/ 174625 h 195"/>
              <a:gd name="T20" fmla="*/ 366889 w 261"/>
              <a:gd name="T21" fmla="*/ 80962 h 195"/>
              <a:gd name="T22" fmla="*/ 341489 w 261"/>
              <a:gd name="T23" fmla="*/ 50800 h 195"/>
              <a:gd name="T24" fmla="*/ 341489 w 261"/>
              <a:gd name="T25" fmla="*/ 9525 h 195"/>
              <a:gd name="T26" fmla="*/ 268111 w 261"/>
              <a:gd name="T27" fmla="*/ 0 h 195"/>
              <a:gd name="T28" fmla="*/ 122767 w 261"/>
              <a:gd name="T29" fmla="*/ 104775 h 195"/>
              <a:gd name="T30" fmla="*/ 94544 w 261"/>
              <a:gd name="T31" fmla="*/ 111125 h 195"/>
              <a:gd name="T32" fmla="*/ 94544 w 261"/>
              <a:gd name="T33" fmla="*/ 192087 h 195"/>
              <a:gd name="T34" fmla="*/ 74789 w 261"/>
              <a:gd name="T35" fmla="*/ 215900 h 195"/>
              <a:gd name="T36" fmla="*/ 0 w 261"/>
              <a:gd name="T37" fmla="*/ 225425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1"/>
              <a:gd name="T58" fmla="*/ 0 h 195"/>
              <a:gd name="T59" fmla="*/ 261 w 261"/>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1" h="195">
                <a:moveTo>
                  <a:pt x="0" y="142"/>
                </a:moveTo>
                <a:lnTo>
                  <a:pt x="3" y="156"/>
                </a:lnTo>
                <a:lnTo>
                  <a:pt x="35" y="191"/>
                </a:lnTo>
                <a:lnTo>
                  <a:pt x="43" y="185"/>
                </a:lnTo>
                <a:lnTo>
                  <a:pt x="56" y="194"/>
                </a:lnTo>
                <a:lnTo>
                  <a:pt x="76" y="162"/>
                </a:lnTo>
                <a:lnTo>
                  <a:pt x="152" y="179"/>
                </a:lnTo>
                <a:lnTo>
                  <a:pt x="213" y="159"/>
                </a:lnTo>
                <a:lnTo>
                  <a:pt x="216" y="153"/>
                </a:lnTo>
                <a:lnTo>
                  <a:pt x="248" y="110"/>
                </a:lnTo>
                <a:lnTo>
                  <a:pt x="260" y="51"/>
                </a:lnTo>
                <a:lnTo>
                  <a:pt x="242" y="32"/>
                </a:lnTo>
                <a:lnTo>
                  <a:pt x="242" y="6"/>
                </a:lnTo>
                <a:lnTo>
                  <a:pt x="190" y="0"/>
                </a:lnTo>
                <a:lnTo>
                  <a:pt x="87" y="66"/>
                </a:lnTo>
                <a:lnTo>
                  <a:pt x="67" y="70"/>
                </a:lnTo>
                <a:lnTo>
                  <a:pt x="67" y="121"/>
                </a:lnTo>
                <a:lnTo>
                  <a:pt x="53" y="136"/>
                </a:lnTo>
                <a:lnTo>
                  <a:pt x="0" y="14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5693" name="Freeform 461"/>
          <p:cNvSpPr>
            <a:spLocks/>
          </p:cNvSpPr>
          <p:nvPr/>
        </p:nvSpPr>
        <p:spPr bwMode="auto">
          <a:xfrm>
            <a:off x="4246563" y="3614738"/>
            <a:ext cx="376237" cy="319087"/>
          </a:xfrm>
          <a:custGeom>
            <a:avLst/>
            <a:gdLst>
              <a:gd name="T0" fmla="*/ 0 w 267"/>
              <a:gd name="T1" fmla="*/ 231775 h 201"/>
              <a:gd name="T2" fmla="*/ 4227 w 267"/>
              <a:gd name="T3" fmla="*/ 255587 h 201"/>
              <a:gd name="T4" fmla="*/ 50729 w 267"/>
              <a:gd name="T5" fmla="*/ 312737 h 201"/>
              <a:gd name="T6" fmla="*/ 62002 w 267"/>
              <a:gd name="T7" fmla="*/ 303212 h 201"/>
              <a:gd name="T8" fmla="*/ 80320 w 267"/>
              <a:gd name="T9" fmla="*/ 317500 h 201"/>
              <a:gd name="T10" fmla="*/ 109912 w 267"/>
              <a:gd name="T11" fmla="*/ 265112 h 201"/>
              <a:gd name="T12" fmla="*/ 218415 w 267"/>
              <a:gd name="T13" fmla="*/ 293687 h 201"/>
              <a:gd name="T14" fmla="*/ 307190 w 267"/>
              <a:gd name="T15" fmla="*/ 260350 h 201"/>
              <a:gd name="T16" fmla="*/ 311417 w 267"/>
              <a:gd name="T17" fmla="*/ 250825 h 201"/>
              <a:gd name="T18" fmla="*/ 357918 w 267"/>
              <a:gd name="T19" fmla="*/ 179387 h 201"/>
              <a:gd name="T20" fmla="*/ 374828 w 267"/>
              <a:gd name="T21" fmla="*/ 84137 h 201"/>
              <a:gd name="T22" fmla="*/ 349464 w 267"/>
              <a:gd name="T23" fmla="*/ 52387 h 201"/>
              <a:gd name="T24" fmla="*/ 349464 w 267"/>
              <a:gd name="T25" fmla="*/ 9525 h 201"/>
              <a:gd name="T26" fmla="*/ 273371 w 267"/>
              <a:gd name="T27" fmla="*/ 0 h 201"/>
              <a:gd name="T28" fmla="*/ 125412 w 267"/>
              <a:gd name="T29" fmla="*/ 107950 h 201"/>
              <a:gd name="T30" fmla="*/ 97230 w 267"/>
              <a:gd name="T31" fmla="*/ 114300 h 201"/>
              <a:gd name="T32" fmla="*/ 97230 w 267"/>
              <a:gd name="T33" fmla="*/ 198437 h 201"/>
              <a:gd name="T34" fmla="*/ 76093 w 267"/>
              <a:gd name="T35" fmla="*/ 222250 h 201"/>
              <a:gd name="T36" fmla="*/ 0 w 267"/>
              <a:gd name="T37" fmla="*/ 231775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01"/>
              <a:gd name="T59" fmla="*/ 267 w 267"/>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01">
                <a:moveTo>
                  <a:pt x="0" y="146"/>
                </a:moveTo>
                <a:lnTo>
                  <a:pt x="3" y="161"/>
                </a:lnTo>
                <a:lnTo>
                  <a:pt x="36" y="197"/>
                </a:lnTo>
                <a:lnTo>
                  <a:pt x="44" y="191"/>
                </a:lnTo>
                <a:lnTo>
                  <a:pt x="57" y="200"/>
                </a:lnTo>
                <a:lnTo>
                  <a:pt x="78" y="167"/>
                </a:lnTo>
                <a:lnTo>
                  <a:pt x="155" y="185"/>
                </a:lnTo>
                <a:lnTo>
                  <a:pt x="218" y="164"/>
                </a:lnTo>
                <a:lnTo>
                  <a:pt x="221" y="158"/>
                </a:lnTo>
                <a:lnTo>
                  <a:pt x="254" y="113"/>
                </a:lnTo>
                <a:lnTo>
                  <a:pt x="266" y="53"/>
                </a:lnTo>
                <a:lnTo>
                  <a:pt x="248" y="33"/>
                </a:lnTo>
                <a:lnTo>
                  <a:pt x="248" y="6"/>
                </a:lnTo>
                <a:lnTo>
                  <a:pt x="194" y="0"/>
                </a:lnTo>
                <a:lnTo>
                  <a:pt x="89" y="68"/>
                </a:lnTo>
                <a:lnTo>
                  <a:pt x="69" y="72"/>
                </a:lnTo>
                <a:lnTo>
                  <a:pt x="69" y="125"/>
                </a:lnTo>
                <a:lnTo>
                  <a:pt x="54" y="140"/>
                </a:lnTo>
                <a:lnTo>
                  <a:pt x="0" y="14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94" name="Freeform 462"/>
          <p:cNvSpPr>
            <a:spLocks/>
          </p:cNvSpPr>
          <p:nvPr/>
        </p:nvSpPr>
        <p:spPr bwMode="auto">
          <a:xfrm>
            <a:off x="4305300" y="3875088"/>
            <a:ext cx="271463" cy="252412"/>
          </a:xfrm>
          <a:custGeom>
            <a:avLst/>
            <a:gdLst>
              <a:gd name="T0" fmla="*/ 0 w 192"/>
              <a:gd name="T1" fmla="*/ 195262 h 159"/>
              <a:gd name="T2" fmla="*/ 21208 w 192"/>
              <a:gd name="T3" fmla="*/ 55562 h 159"/>
              <a:gd name="T4" fmla="*/ 49485 w 192"/>
              <a:gd name="T5" fmla="*/ 4762 h 159"/>
              <a:gd name="T6" fmla="*/ 155526 w 192"/>
              <a:gd name="T7" fmla="*/ 31750 h 159"/>
              <a:gd name="T8" fmla="*/ 241772 w 192"/>
              <a:gd name="T9" fmla="*/ 0 h 159"/>
              <a:gd name="T10" fmla="*/ 257324 w 192"/>
              <a:gd name="T11" fmla="*/ 36512 h 159"/>
              <a:gd name="T12" fmla="*/ 270049 w 192"/>
              <a:gd name="T13" fmla="*/ 60325 h 159"/>
              <a:gd name="T14" fmla="*/ 246013 w 192"/>
              <a:gd name="T15" fmla="*/ 73025 h 159"/>
              <a:gd name="T16" fmla="*/ 196528 w 192"/>
              <a:gd name="T17" fmla="*/ 190500 h 159"/>
              <a:gd name="T18" fmla="*/ 158353 w 192"/>
              <a:gd name="T19" fmla="*/ 182562 h 159"/>
              <a:gd name="T20" fmla="*/ 130076 w 192"/>
              <a:gd name="T21" fmla="*/ 236537 h 159"/>
              <a:gd name="T22" fmla="*/ 76349 w 192"/>
              <a:gd name="T23" fmla="*/ 250825 h 159"/>
              <a:gd name="T24" fmla="*/ 49485 w 192"/>
              <a:gd name="T25" fmla="*/ 200025 h 159"/>
              <a:gd name="T26" fmla="*/ 0 w 192"/>
              <a:gd name="T27" fmla="*/ 195262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
              <a:gd name="T43" fmla="*/ 0 h 159"/>
              <a:gd name="T44" fmla="*/ 192 w 192"/>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 h="159">
                <a:moveTo>
                  <a:pt x="0" y="123"/>
                </a:moveTo>
                <a:lnTo>
                  <a:pt x="15" y="35"/>
                </a:lnTo>
                <a:lnTo>
                  <a:pt x="35" y="3"/>
                </a:lnTo>
                <a:lnTo>
                  <a:pt x="110" y="20"/>
                </a:lnTo>
                <a:lnTo>
                  <a:pt x="171" y="0"/>
                </a:lnTo>
                <a:lnTo>
                  <a:pt x="182" y="23"/>
                </a:lnTo>
                <a:lnTo>
                  <a:pt x="191" y="38"/>
                </a:lnTo>
                <a:lnTo>
                  <a:pt x="174" y="46"/>
                </a:lnTo>
                <a:lnTo>
                  <a:pt x="139" y="120"/>
                </a:lnTo>
                <a:lnTo>
                  <a:pt x="112" y="115"/>
                </a:lnTo>
                <a:lnTo>
                  <a:pt x="92" y="149"/>
                </a:lnTo>
                <a:lnTo>
                  <a:pt x="54" y="158"/>
                </a:lnTo>
                <a:lnTo>
                  <a:pt x="35" y="126"/>
                </a:lnTo>
                <a:lnTo>
                  <a:pt x="0" y="123"/>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5695" name="Freeform 463"/>
          <p:cNvSpPr>
            <a:spLocks/>
          </p:cNvSpPr>
          <p:nvPr/>
        </p:nvSpPr>
        <p:spPr bwMode="auto">
          <a:xfrm>
            <a:off x="4305300" y="3875088"/>
            <a:ext cx="279400" cy="261937"/>
          </a:xfrm>
          <a:custGeom>
            <a:avLst/>
            <a:gdLst>
              <a:gd name="T0" fmla="*/ 0 w 198"/>
              <a:gd name="T1" fmla="*/ 203200 h 165"/>
              <a:gd name="T2" fmla="*/ 21167 w 198"/>
              <a:gd name="T3" fmla="*/ 57150 h 165"/>
              <a:gd name="T4" fmla="*/ 50800 w 198"/>
              <a:gd name="T5" fmla="*/ 4762 h 165"/>
              <a:gd name="T6" fmla="*/ 159456 w 198"/>
              <a:gd name="T7" fmla="*/ 33337 h 165"/>
              <a:gd name="T8" fmla="*/ 248356 w 198"/>
              <a:gd name="T9" fmla="*/ 0 h 165"/>
              <a:gd name="T10" fmla="*/ 265289 w 198"/>
              <a:gd name="T11" fmla="*/ 38100 h 165"/>
              <a:gd name="T12" fmla="*/ 277989 w 198"/>
              <a:gd name="T13" fmla="*/ 61912 h 165"/>
              <a:gd name="T14" fmla="*/ 252589 w 198"/>
              <a:gd name="T15" fmla="*/ 76200 h 165"/>
              <a:gd name="T16" fmla="*/ 201789 w 198"/>
              <a:gd name="T17" fmla="*/ 198437 h 165"/>
              <a:gd name="T18" fmla="*/ 163689 w 198"/>
              <a:gd name="T19" fmla="*/ 188912 h 165"/>
              <a:gd name="T20" fmla="*/ 134056 w 198"/>
              <a:gd name="T21" fmla="*/ 246062 h 165"/>
              <a:gd name="T22" fmla="*/ 79022 w 198"/>
              <a:gd name="T23" fmla="*/ 260350 h 165"/>
              <a:gd name="T24" fmla="*/ 50800 w 198"/>
              <a:gd name="T25" fmla="*/ 207962 h 165"/>
              <a:gd name="T26" fmla="*/ 0 w 198"/>
              <a:gd name="T27" fmla="*/ 20320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8"/>
              <a:gd name="T43" fmla="*/ 0 h 165"/>
              <a:gd name="T44" fmla="*/ 198 w 198"/>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8" h="165">
                <a:moveTo>
                  <a:pt x="0" y="128"/>
                </a:moveTo>
                <a:lnTo>
                  <a:pt x="15" y="36"/>
                </a:lnTo>
                <a:lnTo>
                  <a:pt x="36" y="3"/>
                </a:lnTo>
                <a:lnTo>
                  <a:pt x="113" y="21"/>
                </a:lnTo>
                <a:lnTo>
                  <a:pt x="176" y="0"/>
                </a:lnTo>
                <a:lnTo>
                  <a:pt x="188" y="24"/>
                </a:lnTo>
                <a:lnTo>
                  <a:pt x="197" y="39"/>
                </a:lnTo>
                <a:lnTo>
                  <a:pt x="179" y="48"/>
                </a:lnTo>
                <a:lnTo>
                  <a:pt x="143" y="125"/>
                </a:lnTo>
                <a:lnTo>
                  <a:pt x="116" y="119"/>
                </a:lnTo>
                <a:lnTo>
                  <a:pt x="95" y="155"/>
                </a:lnTo>
                <a:lnTo>
                  <a:pt x="56" y="164"/>
                </a:lnTo>
                <a:lnTo>
                  <a:pt x="36" y="131"/>
                </a:lnTo>
                <a:lnTo>
                  <a:pt x="0" y="12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96" name="Freeform 464"/>
          <p:cNvSpPr>
            <a:spLocks/>
          </p:cNvSpPr>
          <p:nvPr/>
        </p:nvSpPr>
        <p:spPr bwMode="auto">
          <a:xfrm>
            <a:off x="4359275" y="1941513"/>
            <a:ext cx="609600" cy="547687"/>
          </a:xfrm>
          <a:custGeom>
            <a:avLst/>
            <a:gdLst>
              <a:gd name="T0" fmla="*/ 4233 w 432"/>
              <a:gd name="T1" fmla="*/ 428625 h 345"/>
              <a:gd name="T2" fmla="*/ 62089 w 432"/>
              <a:gd name="T3" fmla="*/ 428625 h 345"/>
              <a:gd name="T4" fmla="*/ 18344 w 432"/>
              <a:gd name="T5" fmla="*/ 446087 h 345"/>
              <a:gd name="T6" fmla="*/ 50800 w 432"/>
              <a:gd name="T7" fmla="*/ 457200 h 345"/>
              <a:gd name="T8" fmla="*/ 31044 w 432"/>
              <a:gd name="T9" fmla="*/ 493712 h 345"/>
              <a:gd name="T10" fmla="*/ 71967 w 432"/>
              <a:gd name="T11" fmla="*/ 546100 h 345"/>
              <a:gd name="T12" fmla="*/ 129822 w 432"/>
              <a:gd name="T13" fmla="*/ 479425 h 345"/>
              <a:gd name="T14" fmla="*/ 170744 w 432"/>
              <a:gd name="T15" fmla="*/ 476250 h 345"/>
              <a:gd name="T16" fmla="*/ 179211 w 432"/>
              <a:gd name="T17" fmla="*/ 423862 h 345"/>
              <a:gd name="T18" fmla="*/ 166511 w 432"/>
              <a:gd name="T19" fmla="*/ 330200 h 345"/>
              <a:gd name="T20" fmla="*/ 204611 w 432"/>
              <a:gd name="T21" fmla="*/ 284162 h 345"/>
              <a:gd name="T22" fmla="*/ 262467 w 432"/>
              <a:gd name="T23" fmla="*/ 187325 h 345"/>
              <a:gd name="T24" fmla="*/ 300567 w 432"/>
              <a:gd name="T25" fmla="*/ 144462 h 345"/>
              <a:gd name="T26" fmla="*/ 354189 w 432"/>
              <a:gd name="T27" fmla="*/ 127000 h 345"/>
              <a:gd name="T28" fmla="*/ 365478 w 432"/>
              <a:gd name="T29" fmla="*/ 93662 h 345"/>
              <a:gd name="T30" fmla="*/ 407811 w 432"/>
              <a:gd name="T31" fmla="*/ 111125 h 345"/>
              <a:gd name="T32" fmla="*/ 486833 w 432"/>
              <a:gd name="T33" fmla="*/ 93662 h 345"/>
              <a:gd name="T34" fmla="*/ 541867 w 432"/>
              <a:gd name="T35" fmla="*/ 50800 h 345"/>
              <a:gd name="T36" fmla="*/ 561622 w 432"/>
              <a:gd name="T37" fmla="*/ 93662 h 345"/>
              <a:gd name="T38" fmla="*/ 574322 w 432"/>
              <a:gd name="T39" fmla="*/ 65087 h 345"/>
              <a:gd name="T40" fmla="*/ 554567 w 432"/>
              <a:gd name="T41" fmla="*/ 46037 h 345"/>
              <a:gd name="T42" fmla="*/ 561622 w 432"/>
              <a:gd name="T43" fmla="*/ 9525 h 345"/>
              <a:gd name="T44" fmla="*/ 548922 w 432"/>
              <a:gd name="T45" fmla="*/ 4762 h 345"/>
              <a:gd name="T46" fmla="*/ 512233 w 432"/>
              <a:gd name="T47" fmla="*/ 28575 h 345"/>
              <a:gd name="T48" fmla="*/ 503767 w 432"/>
              <a:gd name="T49" fmla="*/ 4762 h 345"/>
              <a:gd name="T50" fmla="*/ 486833 w 432"/>
              <a:gd name="T51" fmla="*/ 9525 h 345"/>
              <a:gd name="T52" fmla="*/ 424744 w 432"/>
              <a:gd name="T53" fmla="*/ 50800 h 345"/>
              <a:gd name="T54" fmla="*/ 395111 w 432"/>
              <a:gd name="T55" fmla="*/ 65087 h 345"/>
              <a:gd name="T56" fmla="*/ 354189 w 432"/>
              <a:gd name="T57" fmla="*/ 84137 h 345"/>
              <a:gd name="T58" fmla="*/ 345722 w 432"/>
              <a:gd name="T59" fmla="*/ 74612 h 345"/>
              <a:gd name="T60" fmla="*/ 338667 w 432"/>
              <a:gd name="T61" fmla="*/ 84137 h 345"/>
              <a:gd name="T62" fmla="*/ 296333 w 432"/>
              <a:gd name="T63" fmla="*/ 111125 h 345"/>
              <a:gd name="T64" fmla="*/ 296333 w 432"/>
              <a:gd name="T65" fmla="*/ 122237 h 345"/>
              <a:gd name="T66" fmla="*/ 242711 w 432"/>
              <a:gd name="T67" fmla="*/ 157162 h 345"/>
              <a:gd name="T68" fmla="*/ 191911 w 432"/>
              <a:gd name="T69" fmla="*/ 201612 h 345"/>
              <a:gd name="T70" fmla="*/ 112889 w 432"/>
              <a:gd name="T71" fmla="*/ 320675 h 345"/>
              <a:gd name="T72" fmla="*/ 146756 w 432"/>
              <a:gd name="T73" fmla="*/ 320675 h 345"/>
              <a:gd name="T74" fmla="*/ 50800 w 432"/>
              <a:gd name="T75" fmla="*/ 358775 h 345"/>
              <a:gd name="T76" fmla="*/ 31044 w 432"/>
              <a:gd name="T77" fmla="*/ 373062 h 345"/>
              <a:gd name="T78" fmla="*/ 4233 w 432"/>
              <a:gd name="T79" fmla="*/ 392112 h 345"/>
              <a:gd name="T80" fmla="*/ 0 w 432"/>
              <a:gd name="T81" fmla="*/ 409575 h 3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345"/>
              <a:gd name="T125" fmla="*/ 432 w 432"/>
              <a:gd name="T126" fmla="*/ 345 h 3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345">
                <a:moveTo>
                  <a:pt x="0" y="258"/>
                </a:moveTo>
                <a:lnTo>
                  <a:pt x="3" y="270"/>
                </a:lnTo>
                <a:lnTo>
                  <a:pt x="42" y="261"/>
                </a:lnTo>
                <a:lnTo>
                  <a:pt x="44" y="270"/>
                </a:lnTo>
                <a:lnTo>
                  <a:pt x="3" y="276"/>
                </a:lnTo>
                <a:lnTo>
                  <a:pt x="13" y="281"/>
                </a:lnTo>
                <a:lnTo>
                  <a:pt x="9" y="302"/>
                </a:lnTo>
                <a:lnTo>
                  <a:pt x="36" y="288"/>
                </a:lnTo>
                <a:lnTo>
                  <a:pt x="3" y="311"/>
                </a:lnTo>
                <a:lnTo>
                  <a:pt x="22" y="311"/>
                </a:lnTo>
                <a:lnTo>
                  <a:pt x="13" y="338"/>
                </a:lnTo>
                <a:lnTo>
                  <a:pt x="51" y="344"/>
                </a:lnTo>
                <a:lnTo>
                  <a:pt x="86" y="323"/>
                </a:lnTo>
                <a:lnTo>
                  <a:pt x="92" y="302"/>
                </a:lnTo>
                <a:lnTo>
                  <a:pt x="101" y="320"/>
                </a:lnTo>
                <a:lnTo>
                  <a:pt x="121" y="300"/>
                </a:lnTo>
                <a:lnTo>
                  <a:pt x="118" y="276"/>
                </a:lnTo>
                <a:lnTo>
                  <a:pt x="127" y="267"/>
                </a:lnTo>
                <a:lnTo>
                  <a:pt x="118" y="256"/>
                </a:lnTo>
                <a:lnTo>
                  <a:pt x="118" y="208"/>
                </a:lnTo>
                <a:lnTo>
                  <a:pt x="151" y="194"/>
                </a:lnTo>
                <a:lnTo>
                  <a:pt x="145" y="179"/>
                </a:lnTo>
                <a:lnTo>
                  <a:pt x="160" y="142"/>
                </a:lnTo>
                <a:lnTo>
                  <a:pt x="186" y="118"/>
                </a:lnTo>
                <a:lnTo>
                  <a:pt x="191" y="94"/>
                </a:lnTo>
                <a:lnTo>
                  <a:pt x="213" y="91"/>
                </a:lnTo>
                <a:lnTo>
                  <a:pt x="221" y="77"/>
                </a:lnTo>
                <a:lnTo>
                  <a:pt x="251" y="80"/>
                </a:lnTo>
                <a:lnTo>
                  <a:pt x="251" y="59"/>
                </a:lnTo>
                <a:lnTo>
                  <a:pt x="259" y="59"/>
                </a:lnTo>
                <a:lnTo>
                  <a:pt x="268" y="50"/>
                </a:lnTo>
                <a:lnTo>
                  <a:pt x="289" y="70"/>
                </a:lnTo>
                <a:lnTo>
                  <a:pt x="324" y="70"/>
                </a:lnTo>
                <a:lnTo>
                  <a:pt x="345" y="59"/>
                </a:lnTo>
                <a:lnTo>
                  <a:pt x="348" y="38"/>
                </a:lnTo>
                <a:lnTo>
                  <a:pt x="384" y="32"/>
                </a:lnTo>
                <a:lnTo>
                  <a:pt x="398" y="41"/>
                </a:lnTo>
                <a:lnTo>
                  <a:pt x="398" y="59"/>
                </a:lnTo>
                <a:lnTo>
                  <a:pt x="427" y="38"/>
                </a:lnTo>
                <a:lnTo>
                  <a:pt x="407" y="41"/>
                </a:lnTo>
                <a:lnTo>
                  <a:pt x="410" y="35"/>
                </a:lnTo>
                <a:lnTo>
                  <a:pt x="393" y="29"/>
                </a:lnTo>
                <a:lnTo>
                  <a:pt x="431" y="18"/>
                </a:lnTo>
                <a:lnTo>
                  <a:pt x="398" y="6"/>
                </a:lnTo>
                <a:lnTo>
                  <a:pt x="381" y="18"/>
                </a:lnTo>
                <a:lnTo>
                  <a:pt x="389" y="3"/>
                </a:lnTo>
                <a:lnTo>
                  <a:pt x="372" y="0"/>
                </a:lnTo>
                <a:lnTo>
                  <a:pt x="363" y="18"/>
                </a:lnTo>
                <a:lnTo>
                  <a:pt x="357" y="24"/>
                </a:lnTo>
                <a:lnTo>
                  <a:pt x="357" y="3"/>
                </a:lnTo>
                <a:lnTo>
                  <a:pt x="327" y="32"/>
                </a:lnTo>
                <a:lnTo>
                  <a:pt x="345" y="6"/>
                </a:lnTo>
                <a:lnTo>
                  <a:pt x="333" y="3"/>
                </a:lnTo>
                <a:lnTo>
                  <a:pt x="301" y="32"/>
                </a:lnTo>
                <a:lnTo>
                  <a:pt x="274" y="27"/>
                </a:lnTo>
                <a:lnTo>
                  <a:pt x="280" y="41"/>
                </a:lnTo>
                <a:lnTo>
                  <a:pt x="268" y="32"/>
                </a:lnTo>
                <a:lnTo>
                  <a:pt x="251" y="53"/>
                </a:lnTo>
                <a:lnTo>
                  <a:pt x="254" y="35"/>
                </a:lnTo>
                <a:lnTo>
                  <a:pt x="245" y="47"/>
                </a:lnTo>
                <a:lnTo>
                  <a:pt x="234" y="41"/>
                </a:lnTo>
                <a:lnTo>
                  <a:pt x="240" y="53"/>
                </a:lnTo>
                <a:lnTo>
                  <a:pt x="219" y="47"/>
                </a:lnTo>
                <a:lnTo>
                  <a:pt x="210" y="70"/>
                </a:lnTo>
                <a:lnTo>
                  <a:pt x="189" y="77"/>
                </a:lnTo>
                <a:lnTo>
                  <a:pt x="210" y="77"/>
                </a:lnTo>
                <a:lnTo>
                  <a:pt x="177" y="88"/>
                </a:lnTo>
                <a:lnTo>
                  <a:pt x="172" y="99"/>
                </a:lnTo>
                <a:lnTo>
                  <a:pt x="177" y="99"/>
                </a:lnTo>
                <a:lnTo>
                  <a:pt x="136" y="127"/>
                </a:lnTo>
                <a:lnTo>
                  <a:pt x="124" y="167"/>
                </a:lnTo>
                <a:lnTo>
                  <a:pt x="80" y="202"/>
                </a:lnTo>
                <a:lnTo>
                  <a:pt x="86" y="211"/>
                </a:lnTo>
                <a:lnTo>
                  <a:pt x="104" y="202"/>
                </a:lnTo>
                <a:lnTo>
                  <a:pt x="59" y="214"/>
                </a:lnTo>
                <a:lnTo>
                  <a:pt x="36" y="226"/>
                </a:lnTo>
                <a:lnTo>
                  <a:pt x="42" y="235"/>
                </a:lnTo>
                <a:lnTo>
                  <a:pt x="22" y="235"/>
                </a:lnTo>
                <a:lnTo>
                  <a:pt x="28" y="247"/>
                </a:lnTo>
                <a:lnTo>
                  <a:pt x="3" y="247"/>
                </a:lnTo>
                <a:lnTo>
                  <a:pt x="22" y="253"/>
                </a:lnTo>
                <a:lnTo>
                  <a:pt x="0" y="258"/>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97" name="Freeform 465"/>
          <p:cNvSpPr>
            <a:spLocks/>
          </p:cNvSpPr>
          <p:nvPr/>
        </p:nvSpPr>
        <p:spPr bwMode="auto">
          <a:xfrm>
            <a:off x="4359275" y="1941513"/>
            <a:ext cx="617538" cy="557212"/>
          </a:xfrm>
          <a:custGeom>
            <a:avLst/>
            <a:gdLst>
              <a:gd name="T0" fmla="*/ 4230 w 438"/>
              <a:gd name="T1" fmla="*/ 436562 h 351"/>
              <a:gd name="T2" fmla="*/ 63446 w 438"/>
              <a:gd name="T3" fmla="*/ 436562 h 351"/>
              <a:gd name="T4" fmla="*/ 18329 w 438"/>
              <a:gd name="T5" fmla="*/ 454025 h 351"/>
              <a:gd name="T6" fmla="*/ 52166 w 438"/>
              <a:gd name="T7" fmla="*/ 465137 h 351"/>
              <a:gd name="T8" fmla="*/ 31018 w 438"/>
              <a:gd name="T9" fmla="*/ 501650 h 351"/>
              <a:gd name="T10" fmla="*/ 73315 w 438"/>
              <a:gd name="T11" fmla="*/ 555625 h 351"/>
              <a:gd name="T12" fmla="*/ 131121 w 438"/>
              <a:gd name="T13" fmla="*/ 487362 h 351"/>
              <a:gd name="T14" fmla="*/ 173418 w 438"/>
              <a:gd name="T15" fmla="*/ 484187 h 351"/>
              <a:gd name="T16" fmla="*/ 181878 w 438"/>
              <a:gd name="T17" fmla="*/ 431800 h 351"/>
              <a:gd name="T18" fmla="*/ 169188 w 438"/>
              <a:gd name="T19" fmla="*/ 336550 h 351"/>
              <a:gd name="T20" fmla="*/ 207256 w 438"/>
              <a:gd name="T21" fmla="*/ 288925 h 351"/>
              <a:gd name="T22" fmla="*/ 266472 w 438"/>
              <a:gd name="T23" fmla="*/ 190500 h 351"/>
              <a:gd name="T24" fmla="*/ 304539 w 438"/>
              <a:gd name="T25" fmla="*/ 147637 h 351"/>
              <a:gd name="T26" fmla="*/ 358116 w 438"/>
              <a:gd name="T27" fmla="*/ 128587 h 351"/>
              <a:gd name="T28" fmla="*/ 370805 w 438"/>
              <a:gd name="T29" fmla="*/ 95250 h 351"/>
              <a:gd name="T30" fmla="*/ 413102 w 438"/>
              <a:gd name="T31" fmla="*/ 112712 h 351"/>
              <a:gd name="T32" fmla="*/ 493466 w 438"/>
              <a:gd name="T33" fmla="*/ 95250 h 351"/>
              <a:gd name="T34" fmla="*/ 548453 w 438"/>
              <a:gd name="T35" fmla="*/ 52387 h 351"/>
              <a:gd name="T36" fmla="*/ 569601 w 438"/>
              <a:gd name="T37" fmla="*/ 95250 h 351"/>
              <a:gd name="T38" fmla="*/ 582290 w 438"/>
              <a:gd name="T39" fmla="*/ 66675 h 351"/>
              <a:gd name="T40" fmla="*/ 561142 w 438"/>
              <a:gd name="T41" fmla="*/ 47625 h 351"/>
              <a:gd name="T42" fmla="*/ 569601 w 438"/>
              <a:gd name="T43" fmla="*/ 9525 h 351"/>
              <a:gd name="T44" fmla="*/ 555502 w 438"/>
              <a:gd name="T45" fmla="*/ 4762 h 351"/>
              <a:gd name="T46" fmla="*/ 518845 w 438"/>
              <a:gd name="T47" fmla="*/ 28575 h 351"/>
              <a:gd name="T48" fmla="*/ 510385 w 438"/>
              <a:gd name="T49" fmla="*/ 4762 h 351"/>
              <a:gd name="T50" fmla="*/ 493466 w 438"/>
              <a:gd name="T51" fmla="*/ 9525 h 351"/>
              <a:gd name="T52" fmla="*/ 430021 w 438"/>
              <a:gd name="T53" fmla="*/ 52387 h 351"/>
              <a:gd name="T54" fmla="*/ 400413 w 438"/>
              <a:gd name="T55" fmla="*/ 66675 h 351"/>
              <a:gd name="T56" fmla="*/ 358116 w 438"/>
              <a:gd name="T57" fmla="*/ 85725 h 351"/>
              <a:gd name="T58" fmla="*/ 349656 w 438"/>
              <a:gd name="T59" fmla="*/ 76200 h 351"/>
              <a:gd name="T60" fmla="*/ 342607 w 438"/>
              <a:gd name="T61" fmla="*/ 85725 h 351"/>
              <a:gd name="T62" fmla="*/ 300310 w 438"/>
              <a:gd name="T63" fmla="*/ 112712 h 351"/>
              <a:gd name="T64" fmla="*/ 300310 w 438"/>
              <a:gd name="T65" fmla="*/ 123825 h 351"/>
              <a:gd name="T66" fmla="*/ 245323 w 438"/>
              <a:gd name="T67" fmla="*/ 160337 h 351"/>
              <a:gd name="T68" fmla="*/ 194567 w 438"/>
              <a:gd name="T69" fmla="*/ 204787 h 351"/>
              <a:gd name="T70" fmla="*/ 114202 w 438"/>
              <a:gd name="T71" fmla="*/ 327025 h 351"/>
              <a:gd name="T72" fmla="*/ 148040 w 438"/>
              <a:gd name="T73" fmla="*/ 327025 h 351"/>
              <a:gd name="T74" fmla="*/ 52166 w 438"/>
              <a:gd name="T75" fmla="*/ 365125 h 351"/>
              <a:gd name="T76" fmla="*/ 31018 w 438"/>
              <a:gd name="T77" fmla="*/ 379412 h 351"/>
              <a:gd name="T78" fmla="*/ 4230 w 438"/>
              <a:gd name="T79" fmla="*/ 398462 h 351"/>
              <a:gd name="T80" fmla="*/ 0 w 438"/>
              <a:gd name="T81" fmla="*/ 417512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8"/>
              <a:gd name="T124" fmla="*/ 0 h 351"/>
              <a:gd name="T125" fmla="*/ 438 w 438"/>
              <a:gd name="T126" fmla="*/ 351 h 3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8" h="351">
                <a:moveTo>
                  <a:pt x="0" y="263"/>
                </a:moveTo>
                <a:lnTo>
                  <a:pt x="3" y="275"/>
                </a:lnTo>
                <a:lnTo>
                  <a:pt x="43" y="266"/>
                </a:lnTo>
                <a:lnTo>
                  <a:pt x="45" y="275"/>
                </a:lnTo>
                <a:lnTo>
                  <a:pt x="3" y="281"/>
                </a:lnTo>
                <a:lnTo>
                  <a:pt x="13" y="286"/>
                </a:lnTo>
                <a:lnTo>
                  <a:pt x="9" y="307"/>
                </a:lnTo>
                <a:lnTo>
                  <a:pt x="37" y="293"/>
                </a:lnTo>
                <a:lnTo>
                  <a:pt x="3" y="316"/>
                </a:lnTo>
                <a:lnTo>
                  <a:pt x="22" y="316"/>
                </a:lnTo>
                <a:lnTo>
                  <a:pt x="13" y="344"/>
                </a:lnTo>
                <a:lnTo>
                  <a:pt x="52" y="350"/>
                </a:lnTo>
                <a:lnTo>
                  <a:pt x="87" y="329"/>
                </a:lnTo>
                <a:lnTo>
                  <a:pt x="93" y="307"/>
                </a:lnTo>
                <a:lnTo>
                  <a:pt x="102" y="326"/>
                </a:lnTo>
                <a:lnTo>
                  <a:pt x="123" y="305"/>
                </a:lnTo>
                <a:lnTo>
                  <a:pt x="120" y="281"/>
                </a:lnTo>
                <a:lnTo>
                  <a:pt x="129" y="272"/>
                </a:lnTo>
                <a:lnTo>
                  <a:pt x="120" y="260"/>
                </a:lnTo>
                <a:lnTo>
                  <a:pt x="120" y="212"/>
                </a:lnTo>
                <a:lnTo>
                  <a:pt x="153" y="197"/>
                </a:lnTo>
                <a:lnTo>
                  <a:pt x="147" y="182"/>
                </a:lnTo>
                <a:lnTo>
                  <a:pt x="162" y="144"/>
                </a:lnTo>
                <a:lnTo>
                  <a:pt x="189" y="120"/>
                </a:lnTo>
                <a:lnTo>
                  <a:pt x="194" y="96"/>
                </a:lnTo>
                <a:lnTo>
                  <a:pt x="216" y="93"/>
                </a:lnTo>
                <a:lnTo>
                  <a:pt x="224" y="78"/>
                </a:lnTo>
                <a:lnTo>
                  <a:pt x="254" y="81"/>
                </a:lnTo>
                <a:lnTo>
                  <a:pt x="254" y="60"/>
                </a:lnTo>
                <a:lnTo>
                  <a:pt x="263" y="60"/>
                </a:lnTo>
                <a:lnTo>
                  <a:pt x="272" y="51"/>
                </a:lnTo>
                <a:lnTo>
                  <a:pt x="293" y="71"/>
                </a:lnTo>
                <a:lnTo>
                  <a:pt x="329" y="71"/>
                </a:lnTo>
                <a:lnTo>
                  <a:pt x="350" y="60"/>
                </a:lnTo>
                <a:lnTo>
                  <a:pt x="353" y="39"/>
                </a:lnTo>
                <a:lnTo>
                  <a:pt x="389" y="33"/>
                </a:lnTo>
                <a:lnTo>
                  <a:pt x="404" y="42"/>
                </a:lnTo>
                <a:lnTo>
                  <a:pt x="404" y="60"/>
                </a:lnTo>
                <a:lnTo>
                  <a:pt x="433" y="39"/>
                </a:lnTo>
                <a:lnTo>
                  <a:pt x="413" y="42"/>
                </a:lnTo>
                <a:lnTo>
                  <a:pt x="416" y="36"/>
                </a:lnTo>
                <a:lnTo>
                  <a:pt x="398" y="30"/>
                </a:lnTo>
                <a:lnTo>
                  <a:pt x="437" y="18"/>
                </a:lnTo>
                <a:lnTo>
                  <a:pt x="404" y="6"/>
                </a:lnTo>
                <a:lnTo>
                  <a:pt x="386" y="18"/>
                </a:lnTo>
                <a:lnTo>
                  <a:pt x="394" y="3"/>
                </a:lnTo>
                <a:lnTo>
                  <a:pt x="377" y="0"/>
                </a:lnTo>
                <a:lnTo>
                  <a:pt x="368" y="18"/>
                </a:lnTo>
                <a:lnTo>
                  <a:pt x="362" y="24"/>
                </a:lnTo>
                <a:lnTo>
                  <a:pt x="362" y="3"/>
                </a:lnTo>
                <a:lnTo>
                  <a:pt x="332" y="33"/>
                </a:lnTo>
                <a:lnTo>
                  <a:pt x="350" y="6"/>
                </a:lnTo>
                <a:lnTo>
                  <a:pt x="338" y="3"/>
                </a:lnTo>
                <a:lnTo>
                  <a:pt x="305" y="33"/>
                </a:lnTo>
                <a:lnTo>
                  <a:pt x="278" y="27"/>
                </a:lnTo>
                <a:lnTo>
                  <a:pt x="284" y="42"/>
                </a:lnTo>
                <a:lnTo>
                  <a:pt x="272" y="33"/>
                </a:lnTo>
                <a:lnTo>
                  <a:pt x="254" y="54"/>
                </a:lnTo>
                <a:lnTo>
                  <a:pt x="258" y="36"/>
                </a:lnTo>
                <a:lnTo>
                  <a:pt x="248" y="48"/>
                </a:lnTo>
                <a:lnTo>
                  <a:pt x="237" y="42"/>
                </a:lnTo>
                <a:lnTo>
                  <a:pt x="243" y="54"/>
                </a:lnTo>
                <a:lnTo>
                  <a:pt x="222" y="48"/>
                </a:lnTo>
                <a:lnTo>
                  <a:pt x="213" y="71"/>
                </a:lnTo>
                <a:lnTo>
                  <a:pt x="192" y="78"/>
                </a:lnTo>
                <a:lnTo>
                  <a:pt x="213" y="78"/>
                </a:lnTo>
                <a:lnTo>
                  <a:pt x="179" y="90"/>
                </a:lnTo>
                <a:lnTo>
                  <a:pt x="174" y="101"/>
                </a:lnTo>
                <a:lnTo>
                  <a:pt x="179" y="101"/>
                </a:lnTo>
                <a:lnTo>
                  <a:pt x="138" y="129"/>
                </a:lnTo>
                <a:lnTo>
                  <a:pt x="126" y="170"/>
                </a:lnTo>
                <a:lnTo>
                  <a:pt x="81" y="206"/>
                </a:lnTo>
                <a:lnTo>
                  <a:pt x="87" y="215"/>
                </a:lnTo>
                <a:lnTo>
                  <a:pt x="105" y="206"/>
                </a:lnTo>
                <a:lnTo>
                  <a:pt x="60" y="218"/>
                </a:lnTo>
                <a:lnTo>
                  <a:pt x="37" y="230"/>
                </a:lnTo>
                <a:lnTo>
                  <a:pt x="43" y="239"/>
                </a:lnTo>
                <a:lnTo>
                  <a:pt x="22" y="239"/>
                </a:lnTo>
                <a:lnTo>
                  <a:pt x="28" y="251"/>
                </a:lnTo>
                <a:lnTo>
                  <a:pt x="3" y="251"/>
                </a:lnTo>
                <a:lnTo>
                  <a:pt x="22" y="257"/>
                </a:lnTo>
                <a:lnTo>
                  <a:pt x="0" y="26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698" name="Freeform 466"/>
          <p:cNvSpPr>
            <a:spLocks/>
          </p:cNvSpPr>
          <p:nvPr/>
        </p:nvSpPr>
        <p:spPr bwMode="auto">
          <a:xfrm>
            <a:off x="7575550" y="4319588"/>
            <a:ext cx="228600" cy="192087"/>
          </a:xfrm>
          <a:custGeom>
            <a:avLst/>
            <a:gdLst>
              <a:gd name="T0" fmla="*/ 0 w 162"/>
              <a:gd name="T1" fmla="*/ 0 h 121"/>
              <a:gd name="T2" fmla="*/ 4233 w 162"/>
              <a:gd name="T3" fmla="*/ 163512 h 121"/>
              <a:gd name="T4" fmla="*/ 39511 w 162"/>
              <a:gd name="T5" fmla="*/ 168275 h 121"/>
              <a:gd name="T6" fmla="*/ 77611 w 162"/>
              <a:gd name="T7" fmla="*/ 117475 h 121"/>
              <a:gd name="T8" fmla="*/ 121356 w 162"/>
              <a:gd name="T9" fmla="*/ 141287 h 121"/>
              <a:gd name="T10" fmla="*/ 153811 w 162"/>
              <a:gd name="T11" fmla="*/ 185737 h 121"/>
              <a:gd name="T12" fmla="*/ 227189 w 162"/>
              <a:gd name="T13" fmla="*/ 190500 h 121"/>
              <a:gd name="T14" fmla="*/ 141111 w 162"/>
              <a:gd name="T15" fmla="*/ 117475 h 121"/>
              <a:gd name="T16" fmla="*/ 153811 w 162"/>
              <a:gd name="T17" fmla="*/ 87312 h 121"/>
              <a:gd name="T18" fmla="*/ 112889 w 162"/>
              <a:gd name="T19" fmla="*/ 73025 h 121"/>
              <a:gd name="T20" fmla="*/ 77611 w 162"/>
              <a:gd name="T21" fmla="*/ 28575 h 121"/>
              <a:gd name="T22" fmla="*/ 0 w 162"/>
              <a:gd name="T23" fmla="*/ 0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
              <a:gd name="T37" fmla="*/ 0 h 121"/>
              <a:gd name="T38" fmla="*/ 162 w 162"/>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 h="121">
                <a:moveTo>
                  <a:pt x="0" y="0"/>
                </a:moveTo>
                <a:lnTo>
                  <a:pt x="3" y="103"/>
                </a:lnTo>
                <a:lnTo>
                  <a:pt x="28" y="106"/>
                </a:lnTo>
                <a:lnTo>
                  <a:pt x="55" y="74"/>
                </a:lnTo>
                <a:lnTo>
                  <a:pt x="86" y="89"/>
                </a:lnTo>
                <a:lnTo>
                  <a:pt x="109" y="117"/>
                </a:lnTo>
                <a:lnTo>
                  <a:pt x="161" y="120"/>
                </a:lnTo>
                <a:lnTo>
                  <a:pt x="100" y="74"/>
                </a:lnTo>
                <a:lnTo>
                  <a:pt x="109" y="55"/>
                </a:lnTo>
                <a:lnTo>
                  <a:pt x="80" y="46"/>
                </a:lnTo>
                <a:lnTo>
                  <a:pt x="55" y="18"/>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699" name="Freeform 467"/>
          <p:cNvSpPr>
            <a:spLocks/>
          </p:cNvSpPr>
          <p:nvPr/>
        </p:nvSpPr>
        <p:spPr bwMode="auto">
          <a:xfrm>
            <a:off x="7575550" y="4319588"/>
            <a:ext cx="236538" cy="201612"/>
          </a:xfrm>
          <a:custGeom>
            <a:avLst/>
            <a:gdLst>
              <a:gd name="T0" fmla="*/ 0 w 168"/>
              <a:gd name="T1" fmla="*/ 0 h 127"/>
              <a:gd name="T2" fmla="*/ 4224 w 168"/>
              <a:gd name="T3" fmla="*/ 171450 h 127"/>
              <a:gd name="T4" fmla="*/ 40831 w 168"/>
              <a:gd name="T5" fmla="*/ 176212 h 127"/>
              <a:gd name="T6" fmla="*/ 80254 w 168"/>
              <a:gd name="T7" fmla="*/ 123825 h 127"/>
              <a:gd name="T8" fmla="*/ 125309 w 168"/>
              <a:gd name="T9" fmla="*/ 147637 h 127"/>
              <a:gd name="T10" fmla="*/ 159100 w 168"/>
              <a:gd name="T11" fmla="*/ 195262 h 127"/>
              <a:gd name="T12" fmla="*/ 235130 w 168"/>
              <a:gd name="T13" fmla="*/ 200025 h 127"/>
              <a:gd name="T14" fmla="*/ 146428 w 168"/>
              <a:gd name="T15" fmla="*/ 123825 h 127"/>
              <a:gd name="T16" fmla="*/ 159100 w 168"/>
              <a:gd name="T17" fmla="*/ 92075 h 127"/>
              <a:gd name="T18" fmla="*/ 116861 w 168"/>
              <a:gd name="T19" fmla="*/ 76200 h 127"/>
              <a:gd name="T20" fmla="*/ 80254 w 168"/>
              <a:gd name="T21" fmla="*/ 30162 h 127"/>
              <a:gd name="T22" fmla="*/ 0 w 168"/>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
              <a:gd name="T37" fmla="*/ 0 h 127"/>
              <a:gd name="T38" fmla="*/ 168 w 168"/>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 h="127">
                <a:moveTo>
                  <a:pt x="0" y="0"/>
                </a:moveTo>
                <a:lnTo>
                  <a:pt x="3" y="108"/>
                </a:lnTo>
                <a:lnTo>
                  <a:pt x="29" y="111"/>
                </a:lnTo>
                <a:lnTo>
                  <a:pt x="57" y="78"/>
                </a:lnTo>
                <a:lnTo>
                  <a:pt x="89" y="93"/>
                </a:lnTo>
                <a:lnTo>
                  <a:pt x="113" y="123"/>
                </a:lnTo>
                <a:lnTo>
                  <a:pt x="167" y="126"/>
                </a:lnTo>
                <a:lnTo>
                  <a:pt x="104" y="78"/>
                </a:lnTo>
                <a:lnTo>
                  <a:pt x="113" y="58"/>
                </a:lnTo>
                <a:lnTo>
                  <a:pt x="83" y="48"/>
                </a:lnTo>
                <a:lnTo>
                  <a:pt x="57" y="19"/>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00" name="Freeform 468"/>
          <p:cNvSpPr>
            <a:spLocks/>
          </p:cNvSpPr>
          <p:nvPr/>
        </p:nvSpPr>
        <p:spPr bwMode="auto">
          <a:xfrm>
            <a:off x="7078663" y="3752850"/>
            <a:ext cx="88900" cy="152400"/>
          </a:xfrm>
          <a:custGeom>
            <a:avLst/>
            <a:gdLst>
              <a:gd name="T0" fmla="*/ 0 w 63"/>
              <a:gd name="T1" fmla="*/ 57150 h 96"/>
              <a:gd name="T2" fmla="*/ 11289 w 63"/>
              <a:gd name="T3" fmla="*/ 0 h 96"/>
              <a:gd name="T4" fmla="*/ 45156 w 63"/>
              <a:gd name="T5" fmla="*/ 0 h 96"/>
              <a:gd name="T6" fmla="*/ 52211 w 63"/>
              <a:gd name="T7" fmla="*/ 38100 h 96"/>
              <a:gd name="T8" fmla="*/ 31044 w 63"/>
              <a:gd name="T9" fmla="*/ 84137 h 96"/>
              <a:gd name="T10" fmla="*/ 33867 w 63"/>
              <a:gd name="T11" fmla="*/ 101600 h 96"/>
              <a:gd name="T12" fmla="*/ 83256 w 63"/>
              <a:gd name="T13" fmla="*/ 114300 h 96"/>
              <a:gd name="T14" fmla="*/ 87489 w 63"/>
              <a:gd name="T15" fmla="*/ 150813 h 96"/>
              <a:gd name="T16" fmla="*/ 57856 w 63"/>
              <a:gd name="T17" fmla="*/ 114300 h 96"/>
              <a:gd name="T18" fmla="*/ 57856 w 63"/>
              <a:gd name="T19" fmla="*/ 138113 h 96"/>
              <a:gd name="T20" fmla="*/ 11289 w 63"/>
              <a:gd name="T21" fmla="*/ 114300 h 96"/>
              <a:gd name="T22" fmla="*/ 0 w 63"/>
              <a:gd name="T23" fmla="*/ 5715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96"/>
              <a:gd name="T38" fmla="*/ 63 w 63"/>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96">
                <a:moveTo>
                  <a:pt x="0" y="36"/>
                </a:moveTo>
                <a:lnTo>
                  <a:pt x="8" y="0"/>
                </a:lnTo>
                <a:lnTo>
                  <a:pt x="32" y="0"/>
                </a:lnTo>
                <a:lnTo>
                  <a:pt x="37" y="24"/>
                </a:lnTo>
                <a:lnTo>
                  <a:pt x="22" y="53"/>
                </a:lnTo>
                <a:lnTo>
                  <a:pt x="24" y="64"/>
                </a:lnTo>
                <a:lnTo>
                  <a:pt x="59" y="72"/>
                </a:lnTo>
                <a:lnTo>
                  <a:pt x="62" y="95"/>
                </a:lnTo>
                <a:lnTo>
                  <a:pt x="41" y="72"/>
                </a:lnTo>
                <a:lnTo>
                  <a:pt x="41" y="87"/>
                </a:lnTo>
                <a:lnTo>
                  <a:pt x="8" y="72"/>
                </a:lnTo>
                <a:lnTo>
                  <a:pt x="0" y="36"/>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01" name="Freeform 469"/>
          <p:cNvSpPr>
            <a:spLocks/>
          </p:cNvSpPr>
          <p:nvPr/>
        </p:nvSpPr>
        <p:spPr bwMode="auto">
          <a:xfrm>
            <a:off x="7078663" y="3752850"/>
            <a:ext cx="96837" cy="161925"/>
          </a:xfrm>
          <a:custGeom>
            <a:avLst/>
            <a:gdLst>
              <a:gd name="T0" fmla="*/ 0 w 69"/>
              <a:gd name="T1" fmla="*/ 60325 h 102"/>
              <a:gd name="T2" fmla="*/ 12631 w 69"/>
              <a:gd name="T3" fmla="*/ 0 h 102"/>
              <a:gd name="T4" fmla="*/ 49120 w 69"/>
              <a:gd name="T5" fmla="*/ 0 h 102"/>
              <a:gd name="T6" fmla="*/ 57541 w 69"/>
              <a:gd name="T7" fmla="*/ 41275 h 102"/>
              <a:gd name="T8" fmla="*/ 33682 w 69"/>
              <a:gd name="T9" fmla="*/ 88900 h 102"/>
              <a:gd name="T10" fmla="*/ 36489 w 69"/>
              <a:gd name="T11" fmla="*/ 107950 h 102"/>
              <a:gd name="T12" fmla="*/ 91223 w 69"/>
              <a:gd name="T13" fmla="*/ 122238 h 102"/>
              <a:gd name="T14" fmla="*/ 95434 w 69"/>
              <a:gd name="T15" fmla="*/ 160338 h 102"/>
              <a:gd name="T16" fmla="*/ 63155 w 69"/>
              <a:gd name="T17" fmla="*/ 122238 h 102"/>
              <a:gd name="T18" fmla="*/ 63155 w 69"/>
              <a:gd name="T19" fmla="*/ 146050 h 102"/>
              <a:gd name="T20" fmla="*/ 12631 w 69"/>
              <a:gd name="T21" fmla="*/ 122238 h 102"/>
              <a:gd name="T22" fmla="*/ 0 w 69"/>
              <a:gd name="T23" fmla="*/ 60325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02"/>
              <a:gd name="T38" fmla="*/ 69 w 69"/>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02">
                <a:moveTo>
                  <a:pt x="0" y="38"/>
                </a:moveTo>
                <a:lnTo>
                  <a:pt x="9" y="0"/>
                </a:lnTo>
                <a:lnTo>
                  <a:pt x="35" y="0"/>
                </a:lnTo>
                <a:lnTo>
                  <a:pt x="41" y="26"/>
                </a:lnTo>
                <a:lnTo>
                  <a:pt x="24" y="56"/>
                </a:lnTo>
                <a:lnTo>
                  <a:pt x="26" y="68"/>
                </a:lnTo>
                <a:lnTo>
                  <a:pt x="65" y="77"/>
                </a:lnTo>
                <a:lnTo>
                  <a:pt x="68" y="101"/>
                </a:lnTo>
                <a:lnTo>
                  <a:pt x="45" y="77"/>
                </a:lnTo>
                <a:lnTo>
                  <a:pt x="45" y="92"/>
                </a:lnTo>
                <a:lnTo>
                  <a:pt x="9" y="77"/>
                </a:lnTo>
                <a:lnTo>
                  <a:pt x="0" y="3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02" name="Freeform 470"/>
          <p:cNvSpPr>
            <a:spLocks/>
          </p:cNvSpPr>
          <p:nvPr/>
        </p:nvSpPr>
        <p:spPr bwMode="auto">
          <a:xfrm>
            <a:off x="7123113" y="3989388"/>
            <a:ext cx="98425" cy="100012"/>
          </a:xfrm>
          <a:custGeom>
            <a:avLst/>
            <a:gdLst>
              <a:gd name="T0" fmla="*/ 0 w 70"/>
              <a:gd name="T1" fmla="*/ 68262 h 63"/>
              <a:gd name="T2" fmla="*/ 19685 w 70"/>
              <a:gd name="T3" fmla="*/ 30162 h 63"/>
              <a:gd name="T4" fmla="*/ 46400 w 70"/>
              <a:gd name="T5" fmla="*/ 33337 h 63"/>
              <a:gd name="T6" fmla="*/ 77334 w 70"/>
              <a:gd name="T7" fmla="*/ 0 h 63"/>
              <a:gd name="T8" fmla="*/ 97019 w 70"/>
              <a:gd name="T9" fmla="*/ 22225 h 63"/>
              <a:gd name="T10" fmla="*/ 88582 w 70"/>
              <a:gd name="T11" fmla="*/ 80962 h 63"/>
              <a:gd name="T12" fmla="*/ 81552 w 70"/>
              <a:gd name="T13" fmla="*/ 55562 h 63"/>
              <a:gd name="T14" fmla="*/ 73116 w 70"/>
              <a:gd name="T15" fmla="*/ 98425 h 63"/>
              <a:gd name="T16" fmla="*/ 50619 w 70"/>
              <a:gd name="T17" fmla="*/ 85725 h 63"/>
              <a:gd name="T18" fmla="*/ 36558 w 70"/>
              <a:gd name="T19" fmla="*/ 46037 h 63"/>
              <a:gd name="T20" fmla="*/ 0 w 70"/>
              <a:gd name="T21" fmla="*/ 682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3"/>
              <a:gd name="T35" fmla="*/ 70 w 70"/>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3">
                <a:moveTo>
                  <a:pt x="0" y="43"/>
                </a:moveTo>
                <a:lnTo>
                  <a:pt x="14" y="19"/>
                </a:lnTo>
                <a:lnTo>
                  <a:pt x="33" y="21"/>
                </a:lnTo>
                <a:lnTo>
                  <a:pt x="55" y="0"/>
                </a:lnTo>
                <a:lnTo>
                  <a:pt x="69" y="14"/>
                </a:lnTo>
                <a:lnTo>
                  <a:pt x="63" y="51"/>
                </a:lnTo>
                <a:lnTo>
                  <a:pt x="58" y="35"/>
                </a:lnTo>
                <a:lnTo>
                  <a:pt x="52" y="62"/>
                </a:lnTo>
                <a:lnTo>
                  <a:pt x="36" y="54"/>
                </a:lnTo>
                <a:lnTo>
                  <a:pt x="26" y="29"/>
                </a:lnTo>
                <a:lnTo>
                  <a:pt x="0" y="43"/>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03" name="Freeform 471"/>
          <p:cNvSpPr>
            <a:spLocks/>
          </p:cNvSpPr>
          <p:nvPr/>
        </p:nvSpPr>
        <p:spPr bwMode="auto">
          <a:xfrm>
            <a:off x="7123113" y="3989388"/>
            <a:ext cx="107950" cy="109537"/>
          </a:xfrm>
          <a:custGeom>
            <a:avLst/>
            <a:gdLst>
              <a:gd name="T0" fmla="*/ 0 w 76"/>
              <a:gd name="T1" fmla="*/ 74612 h 69"/>
              <a:gd name="T2" fmla="*/ 21306 w 76"/>
              <a:gd name="T3" fmla="*/ 33337 h 69"/>
              <a:gd name="T4" fmla="*/ 51134 w 76"/>
              <a:gd name="T5" fmla="*/ 36512 h 69"/>
              <a:gd name="T6" fmla="*/ 85224 w 76"/>
              <a:gd name="T7" fmla="*/ 0 h 69"/>
              <a:gd name="T8" fmla="*/ 106530 w 76"/>
              <a:gd name="T9" fmla="*/ 23812 h 69"/>
              <a:gd name="T10" fmla="*/ 98007 w 76"/>
              <a:gd name="T11" fmla="*/ 88900 h 69"/>
              <a:gd name="T12" fmla="*/ 89485 w 76"/>
              <a:gd name="T13" fmla="*/ 60325 h 69"/>
              <a:gd name="T14" fmla="*/ 80962 w 76"/>
              <a:gd name="T15" fmla="*/ 107950 h 69"/>
              <a:gd name="T16" fmla="*/ 55395 w 76"/>
              <a:gd name="T17" fmla="*/ 93662 h 69"/>
              <a:gd name="T18" fmla="*/ 39771 w 76"/>
              <a:gd name="T19" fmla="*/ 50800 h 69"/>
              <a:gd name="T20" fmla="*/ 0 w 76"/>
              <a:gd name="T21" fmla="*/ 74612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9"/>
              <a:gd name="T35" fmla="*/ 76 w 7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9">
                <a:moveTo>
                  <a:pt x="0" y="47"/>
                </a:moveTo>
                <a:lnTo>
                  <a:pt x="15" y="21"/>
                </a:lnTo>
                <a:lnTo>
                  <a:pt x="36" y="23"/>
                </a:lnTo>
                <a:lnTo>
                  <a:pt x="60" y="0"/>
                </a:lnTo>
                <a:lnTo>
                  <a:pt x="75" y="15"/>
                </a:lnTo>
                <a:lnTo>
                  <a:pt x="69" y="56"/>
                </a:lnTo>
                <a:lnTo>
                  <a:pt x="63" y="38"/>
                </a:lnTo>
                <a:lnTo>
                  <a:pt x="57" y="68"/>
                </a:lnTo>
                <a:lnTo>
                  <a:pt x="39" y="59"/>
                </a:lnTo>
                <a:lnTo>
                  <a:pt x="28" y="32"/>
                </a:lnTo>
                <a:lnTo>
                  <a:pt x="0" y="4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04" name="Freeform 472"/>
          <p:cNvSpPr>
            <a:spLocks/>
          </p:cNvSpPr>
          <p:nvPr/>
        </p:nvSpPr>
        <p:spPr bwMode="auto">
          <a:xfrm>
            <a:off x="4575175" y="2628900"/>
            <a:ext cx="228600" cy="190500"/>
          </a:xfrm>
          <a:custGeom>
            <a:avLst/>
            <a:gdLst>
              <a:gd name="T0" fmla="*/ 0 w 162"/>
              <a:gd name="T1" fmla="*/ 31750 h 120"/>
              <a:gd name="T2" fmla="*/ 15522 w 162"/>
              <a:gd name="T3" fmla="*/ 131763 h 120"/>
              <a:gd name="T4" fmla="*/ 134056 w 162"/>
              <a:gd name="T5" fmla="*/ 179388 h 120"/>
              <a:gd name="T6" fmla="*/ 190500 w 162"/>
              <a:gd name="T7" fmla="*/ 188913 h 120"/>
              <a:gd name="T8" fmla="*/ 227189 w 162"/>
              <a:gd name="T9" fmla="*/ 141288 h 120"/>
              <a:gd name="T10" fmla="*/ 207433 w 162"/>
              <a:gd name="T11" fmla="*/ 79375 h 120"/>
              <a:gd name="T12" fmla="*/ 222956 w 162"/>
              <a:gd name="T13" fmla="*/ 68263 h 120"/>
              <a:gd name="T14" fmla="*/ 214489 w 162"/>
              <a:gd name="T15" fmla="*/ 22225 h 120"/>
              <a:gd name="T16" fmla="*/ 122767 w 162"/>
              <a:gd name="T17" fmla="*/ 9525 h 120"/>
              <a:gd name="T18" fmla="*/ 73378 w 162"/>
              <a:gd name="T19" fmla="*/ 0 h 120"/>
              <a:gd name="T20" fmla="*/ 0 w 162"/>
              <a:gd name="T21" fmla="*/ 3175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20"/>
              <a:gd name="T35" fmla="*/ 162 w 162"/>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20">
                <a:moveTo>
                  <a:pt x="0" y="20"/>
                </a:moveTo>
                <a:lnTo>
                  <a:pt x="11" y="83"/>
                </a:lnTo>
                <a:lnTo>
                  <a:pt x="95" y="113"/>
                </a:lnTo>
                <a:lnTo>
                  <a:pt x="135" y="119"/>
                </a:lnTo>
                <a:lnTo>
                  <a:pt x="161" y="89"/>
                </a:lnTo>
                <a:lnTo>
                  <a:pt x="147" y="50"/>
                </a:lnTo>
                <a:lnTo>
                  <a:pt x="158" y="43"/>
                </a:lnTo>
                <a:lnTo>
                  <a:pt x="152" y="14"/>
                </a:lnTo>
                <a:lnTo>
                  <a:pt x="87" y="6"/>
                </a:lnTo>
                <a:lnTo>
                  <a:pt x="52" y="0"/>
                </a:lnTo>
                <a:lnTo>
                  <a:pt x="0" y="20"/>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05" name="Freeform 473"/>
          <p:cNvSpPr>
            <a:spLocks/>
          </p:cNvSpPr>
          <p:nvPr/>
        </p:nvSpPr>
        <p:spPr bwMode="auto">
          <a:xfrm>
            <a:off x="4575175" y="2628900"/>
            <a:ext cx="236538" cy="200025"/>
          </a:xfrm>
          <a:custGeom>
            <a:avLst/>
            <a:gdLst>
              <a:gd name="T0" fmla="*/ 0 w 168"/>
              <a:gd name="T1" fmla="*/ 33338 h 126"/>
              <a:gd name="T2" fmla="*/ 15488 w 168"/>
              <a:gd name="T3" fmla="*/ 138113 h 126"/>
              <a:gd name="T4" fmla="*/ 139388 w 168"/>
              <a:gd name="T5" fmla="*/ 188913 h 126"/>
              <a:gd name="T6" fmla="*/ 197115 w 168"/>
              <a:gd name="T7" fmla="*/ 198438 h 126"/>
              <a:gd name="T8" fmla="*/ 235130 w 168"/>
              <a:gd name="T9" fmla="*/ 147638 h 126"/>
              <a:gd name="T10" fmla="*/ 214011 w 168"/>
              <a:gd name="T11" fmla="*/ 84138 h 126"/>
              <a:gd name="T12" fmla="*/ 230906 w 168"/>
              <a:gd name="T13" fmla="*/ 71438 h 126"/>
              <a:gd name="T14" fmla="*/ 222458 w 168"/>
              <a:gd name="T15" fmla="*/ 23813 h 126"/>
              <a:gd name="T16" fmla="*/ 126717 w 168"/>
              <a:gd name="T17" fmla="*/ 9525 h 126"/>
              <a:gd name="T18" fmla="*/ 76030 w 168"/>
              <a:gd name="T19" fmla="*/ 0 h 126"/>
              <a:gd name="T20" fmla="*/ 0 w 168"/>
              <a:gd name="T21" fmla="*/ 33338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26"/>
              <a:gd name="T35" fmla="*/ 168 w 168"/>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26">
                <a:moveTo>
                  <a:pt x="0" y="21"/>
                </a:moveTo>
                <a:lnTo>
                  <a:pt x="11" y="87"/>
                </a:lnTo>
                <a:lnTo>
                  <a:pt x="99" y="119"/>
                </a:lnTo>
                <a:lnTo>
                  <a:pt x="140" y="125"/>
                </a:lnTo>
                <a:lnTo>
                  <a:pt x="167" y="93"/>
                </a:lnTo>
                <a:lnTo>
                  <a:pt x="152" y="53"/>
                </a:lnTo>
                <a:lnTo>
                  <a:pt x="164" y="45"/>
                </a:lnTo>
                <a:lnTo>
                  <a:pt x="158" y="15"/>
                </a:lnTo>
                <a:lnTo>
                  <a:pt x="90" y="6"/>
                </a:lnTo>
                <a:lnTo>
                  <a:pt x="54" y="0"/>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06" name="Freeform 474"/>
          <p:cNvSpPr>
            <a:spLocks/>
          </p:cNvSpPr>
          <p:nvPr/>
        </p:nvSpPr>
        <p:spPr bwMode="auto">
          <a:xfrm>
            <a:off x="4022725" y="3070225"/>
            <a:ext cx="68263" cy="138113"/>
          </a:xfrm>
          <a:custGeom>
            <a:avLst/>
            <a:gdLst>
              <a:gd name="T0" fmla="*/ 0 w 48"/>
              <a:gd name="T1" fmla="*/ 87313 h 87"/>
              <a:gd name="T2" fmla="*/ 15644 w 48"/>
              <a:gd name="T3" fmla="*/ 0 h 87"/>
              <a:gd name="T4" fmla="*/ 66841 w 48"/>
              <a:gd name="T5" fmla="*/ 4763 h 87"/>
              <a:gd name="T6" fmla="*/ 39820 w 48"/>
              <a:gd name="T7" fmla="*/ 65088 h 87"/>
              <a:gd name="T8" fmla="*/ 39820 w 48"/>
              <a:gd name="T9" fmla="*/ 131763 h 87"/>
              <a:gd name="T10" fmla="*/ 11377 w 48"/>
              <a:gd name="T11" fmla="*/ 136525 h 87"/>
              <a:gd name="T12" fmla="*/ 15644 w 48"/>
              <a:gd name="T13" fmla="*/ 92075 h 87"/>
              <a:gd name="T14" fmla="*/ 0 w 48"/>
              <a:gd name="T15" fmla="*/ 87313 h 87"/>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87"/>
              <a:gd name="T26" fmla="*/ 48 w 48"/>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87">
                <a:moveTo>
                  <a:pt x="0" y="55"/>
                </a:moveTo>
                <a:lnTo>
                  <a:pt x="11" y="0"/>
                </a:lnTo>
                <a:lnTo>
                  <a:pt x="47" y="3"/>
                </a:lnTo>
                <a:lnTo>
                  <a:pt x="28" y="41"/>
                </a:lnTo>
                <a:lnTo>
                  <a:pt x="28" y="83"/>
                </a:lnTo>
                <a:lnTo>
                  <a:pt x="8" y="86"/>
                </a:lnTo>
                <a:lnTo>
                  <a:pt x="11" y="58"/>
                </a:lnTo>
                <a:lnTo>
                  <a:pt x="0" y="5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07" name="Freeform 475"/>
          <p:cNvSpPr>
            <a:spLocks/>
          </p:cNvSpPr>
          <p:nvPr/>
        </p:nvSpPr>
        <p:spPr bwMode="auto">
          <a:xfrm>
            <a:off x="4022725" y="3070225"/>
            <a:ext cx="76200" cy="147638"/>
          </a:xfrm>
          <a:custGeom>
            <a:avLst/>
            <a:gdLst>
              <a:gd name="T0" fmla="*/ 0 w 54"/>
              <a:gd name="T1" fmla="*/ 93663 h 93"/>
              <a:gd name="T2" fmla="*/ 16933 w 54"/>
              <a:gd name="T3" fmla="*/ 0 h 93"/>
              <a:gd name="T4" fmla="*/ 74789 w 54"/>
              <a:gd name="T5" fmla="*/ 4763 h 93"/>
              <a:gd name="T6" fmla="*/ 45156 w 54"/>
              <a:gd name="T7" fmla="*/ 69850 h 93"/>
              <a:gd name="T8" fmla="*/ 45156 w 54"/>
              <a:gd name="T9" fmla="*/ 141288 h 93"/>
              <a:gd name="T10" fmla="*/ 12700 w 54"/>
              <a:gd name="T11" fmla="*/ 146050 h 93"/>
              <a:gd name="T12" fmla="*/ 16933 w 54"/>
              <a:gd name="T13" fmla="*/ 98425 h 93"/>
              <a:gd name="T14" fmla="*/ 0 w 54"/>
              <a:gd name="T15" fmla="*/ 93663 h 9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93"/>
              <a:gd name="T26" fmla="*/ 54 w 54"/>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93">
                <a:moveTo>
                  <a:pt x="0" y="59"/>
                </a:moveTo>
                <a:lnTo>
                  <a:pt x="12" y="0"/>
                </a:lnTo>
                <a:lnTo>
                  <a:pt x="53" y="3"/>
                </a:lnTo>
                <a:lnTo>
                  <a:pt x="32" y="44"/>
                </a:lnTo>
                <a:lnTo>
                  <a:pt x="32" y="89"/>
                </a:lnTo>
                <a:lnTo>
                  <a:pt x="9" y="92"/>
                </a:lnTo>
                <a:lnTo>
                  <a:pt x="12" y="62"/>
                </a:lnTo>
                <a:lnTo>
                  <a:pt x="0" y="5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08" name="Freeform 476"/>
          <p:cNvSpPr>
            <a:spLocks/>
          </p:cNvSpPr>
          <p:nvPr/>
        </p:nvSpPr>
        <p:spPr bwMode="auto">
          <a:xfrm>
            <a:off x="3844925" y="3908425"/>
            <a:ext cx="65088" cy="34925"/>
          </a:xfrm>
          <a:custGeom>
            <a:avLst/>
            <a:gdLst>
              <a:gd name="T0" fmla="*/ 0 w 46"/>
              <a:gd name="T1" fmla="*/ 7938 h 22"/>
              <a:gd name="T2" fmla="*/ 18394 w 46"/>
              <a:gd name="T3" fmla="*/ 22225 h 22"/>
              <a:gd name="T4" fmla="*/ 41034 w 46"/>
              <a:gd name="T5" fmla="*/ 14288 h 22"/>
              <a:gd name="T6" fmla="*/ 26884 w 46"/>
              <a:gd name="T7" fmla="*/ 22225 h 22"/>
              <a:gd name="T8" fmla="*/ 33959 w 46"/>
              <a:gd name="T9" fmla="*/ 33338 h 22"/>
              <a:gd name="T10" fmla="*/ 63673 w 46"/>
              <a:gd name="T11" fmla="*/ 22225 h 22"/>
              <a:gd name="T12" fmla="*/ 63673 w 46"/>
              <a:gd name="T13" fmla="*/ 0 h 22"/>
              <a:gd name="T14" fmla="*/ 0 w 46"/>
              <a:gd name="T15" fmla="*/ 7938 h 22"/>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22"/>
              <a:gd name="T26" fmla="*/ 46 w 4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22">
                <a:moveTo>
                  <a:pt x="0" y="5"/>
                </a:moveTo>
                <a:lnTo>
                  <a:pt x="13" y="14"/>
                </a:lnTo>
                <a:lnTo>
                  <a:pt x="29" y="9"/>
                </a:lnTo>
                <a:lnTo>
                  <a:pt x="19" y="14"/>
                </a:lnTo>
                <a:lnTo>
                  <a:pt x="24" y="21"/>
                </a:lnTo>
                <a:lnTo>
                  <a:pt x="45" y="14"/>
                </a:lnTo>
                <a:lnTo>
                  <a:pt x="45" y="0"/>
                </a:lnTo>
                <a:lnTo>
                  <a:pt x="0" y="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09" name="Freeform 477"/>
          <p:cNvSpPr>
            <a:spLocks/>
          </p:cNvSpPr>
          <p:nvPr/>
        </p:nvSpPr>
        <p:spPr bwMode="auto">
          <a:xfrm>
            <a:off x="3844925" y="3908425"/>
            <a:ext cx="73025" cy="44450"/>
          </a:xfrm>
          <a:custGeom>
            <a:avLst/>
            <a:gdLst>
              <a:gd name="T0" fmla="*/ 0 w 52"/>
              <a:gd name="T1" fmla="*/ 9525 h 28"/>
              <a:gd name="T2" fmla="*/ 21065 w 52"/>
              <a:gd name="T3" fmla="*/ 28575 h 28"/>
              <a:gd name="T4" fmla="*/ 46343 w 52"/>
              <a:gd name="T5" fmla="*/ 19050 h 28"/>
              <a:gd name="T6" fmla="*/ 29491 w 52"/>
              <a:gd name="T7" fmla="*/ 28575 h 28"/>
              <a:gd name="T8" fmla="*/ 37917 w 52"/>
              <a:gd name="T9" fmla="*/ 42863 h 28"/>
              <a:gd name="T10" fmla="*/ 71621 w 52"/>
              <a:gd name="T11" fmla="*/ 28575 h 28"/>
              <a:gd name="T12" fmla="*/ 71621 w 52"/>
              <a:gd name="T13" fmla="*/ 0 h 28"/>
              <a:gd name="T14" fmla="*/ 0 w 52"/>
              <a:gd name="T15" fmla="*/ 9525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6"/>
                </a:moveTo>
                <a:lnTo>
                  <a:pt x="15" y="18"/>
                </a:lnTo>
                <a:lnTo>
                  <a:pt x="33" y="12"/>
                </a:lnTo>
                <a:lnTo>
                  <a:pt x="21" y="18"/>
                </a:lnTo>
                <a:lnTo>
                  <a:pt x="27" y="27"/>
                </a:lnTo>
                <a:lnTo>
                  <a:pt x="51" y="18"/>
                </a:lnTo>
                <a:lnTo>
                  <a:pt x="51" y="0"/>
                </a:lnTo>
                <a:lnTo>
                  <a:pt x="0" y="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10" name="Freeform 478"/>
          <p:cNvSpPr>
            <a:spLocks/>
          </p:cNvSpPr>
          <p:nvPr/>
        </p:nvSpPr>
        <p:spPr bwMode="auto">
          <a:xfrm>
            <a:off x="4722813" y="2855913"/>
            <a:ext cx="211137" cy="139700"/>
          </a:xfrm>
          <a:custGeom>
            <a:avLst/>
            <a:gdLst>
              <a:gd name="T0" fmla="*/ 0 w 150"/>
              <a:gd name="T1" fmla="*/ 66675 h 88"/>
              <a:gd name="T2" fmla="*/ 54896 w 150"/>
              <a:gd name="T3" fmla="*/ 128588 h 88"/>
              <a:gd name="T4" fmla="*/ 190023 w 150"/>
              <a:gd name="T5" fmla="*/ 138113 h 88"/>
              <a:gd name="T6" fmla="*/ 209729 w 150"/>
              <a:gd name="T7" fmla="*/ 88900 h 88"/>
              <a:gd name="T8" fmla="*/ 190023 w 150"/>
              <a:gd name="T9" fmla="*/ 84137 h 88"/>
              <a:gd name="T10" fmla="*/ 177355 w 150"/>
              <a:gd name="T11" fmla="*/ 84137 h 88"/>
              <a:gd name="T12" fmla="*/ 177355 w 150"/>
              <a:gd name="T13" fmla="*/ 44450 h 88"/>
              <a:gd name="T14" fmla="*/ 144981 w 150"/>
              <a:gd name="T15" fmla="*/ 0 h 88"/>
              <a:gd name="T16" fmla="*/ 54896 w 150"/>
              <a:gd name="T17" fmla="*/ 9525 h 88"/>
              <a:gd name="T18" fmla="*/ 0 w 150"/>
              <a:gd name="T19" fmla="*/ 66675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88"/>
              <a:gd name="T32" fmla="*/ 150 w 150"/>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88">
                <a:moveTo>
                  <a:pt x="0" y="42"/>
                </a:moveTo>
                <a:lnTo>
                  <a:pt x="39" y="81"/>
                </a:lnTo>
                <a:lnTo>
                  <a:pt x="135" y="87"/>
                </a:lnTo>
                <a:lnTo>
                  <a:pt x="149" y="56"/>
                </a:lnTo>
                <a:lnTo>
                  <a:pt x="135" y="53"/>
                </a:lnTo>
                <a:lnTo>
                  <a:pt x="126" y="53"/>
                </a:lnTo>
                <a:lnTo>
                  <a:pt x="126" y="28"/>
                </a:lnTo>
                <a:lnTo>
                  <a:pt x="103" y="0"/>
                </a:lnTo>
                <a:lnTo>
                  <a:pt x="39" y="6"/>
                </a:lnTo>
                <a:lnTo>
                  <a:pt x="0" y="4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5711" name="Freeform 479"/>
          <p:cNvSpPr>
            <a:spLocks/>
          </p:cNvSpPr>
          <p:nvPr/>
        </p:nvSpPr>
        <p:spPr bwMode="auto">
          <a:xfrm>
            <a:off x="4722813" y="2855913"/>
            <a:ext cx="220662" cy="149225"/>
          </a:xfrm>
          <a:custGeom>
            <a:avLst/>
            <a:gdLst>
              <a:gd name="T0" fmla="*/ 0 w 156"/>
              <a:gd name="T1" fmla="*/ 71438 h 94"/>
              <a:gd name="T2" fmla="*/ 57994 w 156"/>
              <a:gd name="T3" fmla="*/ 138113 h 94"/>
              <a:gd name="T4" fmla="*/ 198030 w 156"/>
              <a:gd name="T5" fmla="*/ 147638 h 94"/>
              <a:gd name="T6" fmla="*/ 219248 w 156"/>
              <a:gd name="T7" fmla="*/ 95250 h 94"/>
              <a:gd name="T8" fmla="*/ 198030 w 156"/>
              <a:gd name="T9" fmla="*/ 90487 h 94"/>
              <a:gd name="T10" fmla="*/ 185300 w 156"/>
              <a:gd name="T11" fmla="*/ 90487 h 94"/>
              <a:gd name="T12" fmla="*/ 185300 w 156"/>
              <a:gd name="T13" fmla="*/ 47625 h 94"/>
              <a:gd name="T14" fmla="*/ 151351 w 156"/>
              <a:gd name="T15" fmla="*/ 0 h 94"/>
              <a:gd name="T16" fmla="*/ 57994 w 156"/>
              <a:gd name="T17" fmla="*/ 9525 h 94"/>
              <a:gd name="T18" fmla="*/ 0 w 156"/>
              <a:gd name="T19" fmla="*/ 71438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94"/>
              <a:gd name="T32" fmla="*/ 156 w 15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94">
                <a:moveTo>
                  <a:pt x="0" y="45"/>
                </a:moveTo>
                <a:lnTo>
                  <a:pt x="41" y="87"/>
                </a:lnTo>
                <a:lnTo>
                  <a:pt x="140" y="93"/>
                </a:lnTo>
                <a:lnTo>
                  <a:pt x="155" y="60"/>
                </a:lnTo>
                <a:lnTo>
                  <a:pt x="140" y="57"/>
                </a:lnTo>
                <a:lnTo>
                  <a:pt x="131" y="57"/>
                </a:lnTo>
                <a:lnTo>
                  <a:pt x="131" y="30"/>
                </a:lnTo>
                <a:lnTo>
                  <a:pt x="107" y="0"/>
                </a:lnTo>
                <a:lnTo>
                  <a:pt x="41" y="6"/>
                </a:lnTo>
                <a:lnTo>
                  <a:pt x="0" y="4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12" name="Freeform 480"/>
          <p:cNvSpPr>
            <a:spLocks/>
          </p:cNvSpPr>
          <p:nvPr/>
        </p:nvSpPr>
        <p:spPr bwMode="auto">
          <a:xfrm>
            <a:off x="5060950" y="3363913"/>
            <a:ext cx="487363" cy="460375"/>
          </a:xfrm>
          <a:custGeom>
            <a:avLst/>
            <a:gdLst>
              <a:gd name="T0" fmla="*/ 0 w 346"/>
              <a:gd name="T1" fmla="*/ 114300 h 290"/>
              <a:gd name="T2" fmla="*/ 7043 w 346"/>
              <a:gd name="T3" fmla="*/ 77787 h 290"/>
              <a:gd name="T4" fmla="*/ 36623 w 346"/>
              <a:gd name="T5" fmla="*/ 84137 h 290"/>
              <a:gd name="T6" fmla="*/ 64794 w 346"/>
              <a:gd name="T7" fmla="*/ 60325 h 290"/>
              <a:gd name="T8" fmla="*/ 77471 w 346"/>
              <a:gd name="T9" fmla="*/ 46037 h 290"/>
              <a:gd name="T10" fmla="*/ 52117 w 346"/>
              <a:gd name="T11" fmla="*/ 14288 h 290"/>
              <a:gd name="T12" fmla="*/ 107051 w 346"/>
              <a:gd name="T13" fmla="*/ 0 h 290"/>
              <a:gd name="T14" fmla="*/ 205650 w 346"/>
              <a:gd name="T15" fmla="*/ 49212 h 290"/>
              <a:gd name="T16" fmla="*/ 205650 w 346"/>
              <a:gd name="T17" fmla="*/ 69850 h 290"/>
              <a:gd name="T18" fmla="*/ 235230 w 346"/>
              <a:gd name="T19" fmla="*/ 84137 h 290"/>
              <a:gd name="T20" fmla="*/ 256359 w 346"/>
              <a:gd name="T21" fmla="*/ 101600 h 290"/>
              <a:gd name="T22" fmla="*/ 280304 w 346"/>
              <a:gd name="T23" fmla="*/ 84137 h 290"/>
              <a:gd name="T24" fmla="*/ 318335 w 346"/>
              <a:gd name="T25" fmla="*/ 107950 h 290"/>
              <a:gd name="T26" fmla="*/ 370452 w 346"/>
              <a:gd name="T27" fmla="*/ 207963 h 290"/>
              <a:gd name="T28" fmla="*/ 378904 w 346"/>
              <a:gd name="T29" fmla="*/ 212725 h 290"/>
              <a:gd name="T30" fmla="*/ 404258 w 346"/>
              <a:gd name="T31" fmla="*/ 260350 h 290"/>
              <a:gd name="T32" fmla="*/ 478912 w 346"/>
              <a:gd name="T33" fmla="*/ 265112 h 290"/>
              <a:gd name="T34" fmla="*/ 485954 w 346"/>
              <a:gd name="T35" fmla="*/ 280987 h 290"/>
              <a:gd name="T36" fmla="*/ 473277 w 346"/>
              <a:gd name="T37" fmla="*/ 338137 h 290"/>
              <a:gd name="T38" fmla="*/ 404258 w 346"/>
              <a:gd name="T39" fmla="*/ 365125 h 290"/>
              <a:gd name="T40" fmla="*/ 325378 w 346"/>
              <a:gd name="T41" fmla="*/ 384175 h 290"/>
              <a:gd name="T42" fmla="*/ 267627 w 346"/>
              <a:gd name="T43" fmla="*/ 458788 h 290"/>
              <a:gd name="T44" fmla="*/ 267627 w 346"/>
              <a:gd name="T45" fmla="*/ 425450 h 290"/>
              <a:gd name="T46" fmla="*/ 229596 w 346"/>
              <a:gd name="T47" fmla="*/ 412750 h 290"/>
              <a:gd name="T48" fmla="*/ 185930 w 346"/>
              <a:gd name="T49" fmla="*/ 430213 h 290"/>
              <a:gd name="T50" fmla="*/ 143673 w 346"/>
              <a:gd name="T51" fmla="*/ 350837 h 290"/>
              <a:gd name="T52" fmla="*/ 111277 w 346"/>
              <a:gd name="T53" fmla="*/ 320675 h 290"/>
              <a:gd name="T54" fmla="*/ 90148 w 346"/>
              <a:gd name="T55" fmla="*/ 231775 h 290"/>
              <a:gd name="T56" fmla="*/ 0 w 346"/>
              <a:gd name="T57" fmla="*/ 114300 h 2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6"/>
              <a:gd name="T88" fmla="*/ 0 h 290"/>
              <a:gd name="T89" fmla="*/ 346 w 346"/>
              <a:gd name="T90" fmla="*/ 290 h 2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6" h="290">
                <a:moveTo>
                  <a:pt x="0" y="72"/>
                </a:moveTo>
                <a:lnTo>
                  <a:pt x="5" y="49"/>
                </a:lnTo>
                <a:lnTo>
                  <a:pt x="26" y="53"/>
                </a:lnTo>
                <a:lnTo>
                  <a:pt x="46" y="38"/>
                </a:lnTo>
                <a:lnTo>
                  <a:pt x="55" y="29"/>
                </a:lnTo>
                <a:lnTo>
                  <a:pt x="37" y="9"/>
                </a:lnTo>
                <a:lnTo>
                  <a:pt x="76" y="0"/>
                </a:lnTo>
                <a:lnTo>
                  <a:pt x="146" y="31"/>
                </a:lnTo>
                <a:lnTo>
                  <a:pt x="146" y="44"/>
                </a:lnTo>
                <a:lnTo>
                  <a:pt x="167" y="53"/>
                </a:lnTo>
                <a:lnTo>
                  <a:pt x="182" y="64"/>
                </a:lnTo>
                <a:lnTo>
                  <a:pt x="199" y="53"/>
                </a:lnTo>
                <a:lnTo>
                  <a:pt x="226" y="68"/>
                </a:lnTo>
                <a:lnTo>
                  <a:pt x="263" y="131"/>
                </a:lnTo>
                <a:lnTo>
                  <a:pt x="269" y="134"/>
                </a:lnTo>
                <a:lnTo>
                  <a:pt x="287" y="164"/>
                </a:lnTo>
                <a:lnTo>
                  <a:pt x="340" y="167"/>
                </a:lnTo>
                <a:lnTo>
                  <a:pt x="345" y="177"/>
                </a:lnTo>
                <a:lnTo>
                  <a:pt x="336" y="213"/>
                </a:lnTo>
                <a:lnTo>
                  <a:pt x="287" y="230"/>
                </a:lnTo>
                <a:lnTo>
                  <a:pt x="231" y="242"/>
                </a:lnTo>
                <a:lnTo>
                  <a:pt x="190" y="289"/>
                </a:lnTo>
                <a:lnTo>
                  <a:pt x="190" y="268"/>
                </a:lnTo>
                <a:lnTo>
                  <a:pt x="163" y="260"/>
                </a:lnTo>
                <a:lnTo>
                  <a:pt x="132" y="271"/>
                </a:lnTo>
                <a:lnTo>
                  <a:pt x="102" y="221"/>
                </a:lnTo>
                <a:lnTo>
                  <a:pt x="79" y="202"/>
                </a:lnTo>
                <a:lnTo>
                  <a:pt x="64" y="146"/>
                </a:lnTo>
                <a:lnTo>
                  <a:pt x="0" y="7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13" name="Freeform 481"/>
          <p:cNvSpPr>
            <a:spLocks/>
          </p:cNvSpPr>
          <p:nvPr/>
        </p:nvSpPr>
        <p:spPr bwMode="auto">
          <a:xfrm>
            <a:off x="5060950" y="3363913"/>
            <a:ext cx="495300" cy="469900"/>
          </a:xfrm>
          <a:custGeom>
            <a:avLst/>
            <a:gdLst>
              <a:gd name="T0" fmla="*/ 0 w 352"/>
              <a:gd name="T1" fmla="*/ 117475 h 296"/>
              <a:gd name="T2" fmla="*/ 7036 w 352"/>
              <a:gd name="T3" fmla="*/ 79375 h 296"/>
              <a:gd name="T4" fmla="*/ 36585 w 352"/>
              <a:gd name="T5" fmla="*/ 85725 h 296"/>
              <a:gd name="T6" fmla="*/ 66134 w 352"/>
              <a:gd name="T7" fmla="*/ 61912 h 296"/>
              <a:gd name="T8" fmla="*/ 78798 w 352"/>
              <a:gd name="T9" fmla="*/ 47625 h 296"/>
              <a:gd name="T10" fmla="*/ 53470 w 352"/>
              <a:gd name="T11" fmla="*/ 14288 h 296"/>
              <a:gd name="T12" fmla="*/ 108347 w 352"/>
              <a:gd name="T13" fmla="*/ 0 h 296"/>
              <a:gd name="T14" fmla="*/ 209658 w 352"/>
              <a:gd name="T15" fmla="*/ 50800 h 296"/>
              <a:gd name="T16" fmla="*/ 209658 w 352"/>
              <a:gd name="T17" fmla="*/ 71437 h 296"/>
              <a:gd name="T18" fmla="*/ 239207 w 352"/>
              <a:gd name="T19" fmla="*/ 85725 h 296"/>
              <a:gd name="T20" fmla="*/ 260314 w 352"/>
              <a:gd name="T21" fmla="*/ 103188 h 296"/>
              <a:gd name="T22" fmla="*/ 284235 w 352"/>
              <a:gd name="T23" fmla="*/ 85725 h 296"/>
              <a:gd name="T24" fmla="*/ 323633 w 352"/>
              <a:gd name="T25" fmla="*/ 109538 h 296"/>
              <a:gd name="T26" fmla="*/ 377103 w 352"/>
              <a:gd name="T27" fmla="*/ 212725 h 296"/>
              <a:gd name="T28" fmla="*/ 385546 w 352"/>
              <a:gd name="T29" fmla="*/ 217488 h 296"/>
              <a:gd name="T30" fmla="*/ 410874 w 352"/>
              <a:gd name="T31" fmla="*/ 265112 h 296"/>
              <a:gd name="T32" fmla="*/ 486857 w 352"/>
              <a:gd name="T33" fmla="*/ 269875 h 296"/>
              <a:gd name="T34" fmla="*/ 493893 w 352"/>
              <a:gd name="T35" fmla="*/ 287337 h 296"/>
              <a:gd name="T36" fmla="*/ 481229 w 352"/>
              <a:gd name="T37" fmla="*/ 344487 h 296"/>
              <a:gd name="T38" fmla="*/ 410874 w 352"/>
              <a:gd name="T39" fmla="*/ 373062 h 296"/>
              <a:gd name="T40" fmla="*/ 330669 w 352"/>
              <a:gd name="T41" fmla="*/ 392112 h 296"/>
              <a:gd name="T42" fmla="*/ 271571 w 352"/>
              <a:gd name="T43" fmla="*/ 468313 h 296"/>
              <a:gd name="T44" fmla="*/ 271571 w 352"/>
              <a:gd name="T45" fmla="*/ 434975 h 296"/>
              <a:gd name="T46" fmla="*/ 233579 w 352"/>
              <a:gd name="T47" fmla="*/ 420688 h 296"/>
              <a:gd name="T48" fmla="*/ 188552 w 352"/>
              <a:gd name="T49" fmla="*/ 439738 h 296"/>
              <a:gd name="T50" fmla="*/ 146339 w 352"/>
              <a:gd name="T51" fmla="*/ 358775 h 296"/>
              <a:gd name="T52" fmla="*/ 112568 w 352"/>
              <a:gd name="T53" fmla="*/ 327025 h 296"/>
              <a:gd name="T54" fmla="*/ 91462 w 352"/>
              <a:gd name="T55" fmla="*/ 236537 h 296"/>
              <a:gd name="T56" fmla="*/ 0 w 352"/>
              <a:gd name="T57" fmla="*/ 117475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2"/>
              <a:gd name="T88" fmla="*/ 0 h 296"/>
              <a:gd name="T89" fmla="*/ 352 w 352"/>
              <a:gd name="T90" fmla="*/ 296 h 2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2" h="296">
                <a:moveTo>
                  <a:pt x="0" y="74"/>
                </a:moveTo>
                <a:lnTo>
                  <a:pt x="5" y="50"/>
                </a:lnTo>
                <a:lnTo>
                  <a:pt x="26" y="54"/>
                </a:lnTo>
                <a:lnTo>
                  <a:pt x="47" y="39"/>
                </a:lnTo>
                <a:lnTo>
                  <a:pt x="56" y="30"/>
                </a:lnTo>
                <a:lnTo>
                  <a:pt x="38" y="9"/>
                </a:lnTo>
                <a:lnTo>
                  <a:pt x="77" y="0"/>
                </a:lnTo>
                <a:lnTo>
                  <a:pt x="149" y="32"/>
                </a:lnTo>
                <a:lnTo>
                  <a:pt x="149" y="45"/>
                </a:lnTo>
                <a:lnTo>
                  <a:pt x="170" y="54"/>
                </a:lnTo>
                <a:lnTo>
                  <a:pt x="185" y="65"/>
                </a:lnTo>
                <a:lnTo>
                  <a:pt x="202" y="54"/>
                </a:lnTo>
                <a:lnTo>
                  <a:pt x="230" y="69"/>
                </a:lnTo>
                <a:lnTo>
                  <a:pt x="268" y="134"/>
                </a:lnTo>
                <a:lnTo>
                  <a:pt x="274" y="137"/>
                </a:lnTo>
                <a:lnTo>
                  <a:pt x="292" y="167"/>
                </a:lnTo>
                <a:lnTo>
                  <a:pt x="346" y="170"/>
                </a:lnTo>
                <a:lnTo>
                  <a:pt x="351" y="181"/>
                </a:lnTo>
                <a:lnTo>
                  <a:pt x="342" y="217"/>
                </a:lnTo>
                <a:lnTo>
                  <a:pt x="292" y="235"/>
                </a:lnTo>
                <a:lnTo>
                  <a:pt x="235" y="247"/>
                </a:lnTo>
                <a:lnTo>
                  <a:pt x="193" y="295"/>
                </a:lnTo>
                <a:lnTo>
                  <a:pt x="193" y="274"/>
                </a:lnTo>
                <a:lnTo>
                  <a:pt x="166" y="265"/>
                </a:lnTo>
                <a:lnTo>
                  <a:pt x="134" y="277"/>
                </a:lnTo>
                <a:lnTo>
                  <a:pt x="104" y="226"/>
                </a:lnTo>
                <a:lnTo>
                  <a:pt x="80" y="206"/>
                </a:lnTo>
                <a:lnTo>
                  <a:pt x="65" y="149"/>
                </a:lnTo>
                <a:lnTo>
                  <a:pt x="0" y="7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14" name="Freeform 482"/>
          <p:cNvSpPr>
            <a:spLocks/>
          </p:cNvSpPr>
          <p:nvPr/>
        </p:nvSpPr>
        <p:spPr bwMode="auto">
          <a:xfrm>
            <a:off x="3829050" y="3798888"/>
            <a:ext cx="139700" cy="111125"/>
          </a:xfrm>
          <a:custGeom>
            <a:avLst/>
            <a:gdLst>
              <a:gd name="T0" fmla="*/ 0 w 100"/>
              <a:gd name="T1" fmla="*/ 47625 h 70"/>
              <a:gd name="T2" fmla="*/ 19558 w 100"/>
              <a:gd name="T3" fmla="*/ 74612 h 70"/>
              <a:gd name="T4" fmla="*/ 82423 w 100"/>
              <a:gd name="T5" fmla="*/ 79375 h 70"/>
              <a:gd name="T6" fmla="*/ 15367 w 100"/>
              <a:gd name="T7" fmla="*/ 92075 h 70"/>
              <a:gd name="T8" fmla="*/ 15367 w 100"/>
              <a:gd name="T9" fmla="*/ 109538 h 70"/>
              <a:gd name="T10" fmla="*/ 82423 w 100"/>
              <a:gd name="T11" fmla="*/ 100012 h 70"/>
              <a:gd name="T12" fmla="*/ 138303 w 100"/>
              <a:gd name="T13" fmla="*/ 109538 h 70"/>
              <a:gd name="T14" fmla="*/ 118745 w 100"/>
              <a:gd name="T15" fmla="*/ 47625 h 70"/>
              <a:gd name="T16" fmla="*/ 71247 w 100"/>
              <a:gd name="T17" fmla="*/ 0 h 70"/>
              <a:gd name="T18" fmla="*/ 19558 w 100"/>
              <a:gd name="T19" fmla="*/ 12700 h 70"/>
              <a:gd name="T20" fmla="*/ 0 w 100"/>
              <a:gd name="T21" fmla="*/ 47625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70"/>
              <a:gd name="T35" fmla="*/ 100 w 100"/>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70">
                <a:moveTo>
                  <a:pt x="0" y="30"/>
                </a:moveTo>
                <a:lnTo>
                  <a:pt x="14" y="47"/>
                </a:lnTo>
                <a:lnTo>
                  <a:pt x="59" y="50"/>
                </a:lnTo>
                <a:lnTo>
                  <a:pt x="11" y="58"/>
                </a:lnTo>
                <a:lnTo>
                  <a:pt x="11" y="69"/>
                </a:lnTo>
                <a:lnTo>
                  <a:pt x="59" y="63"/>
                </a:lnTo>
                <a:lnTo>
                  <a:pt x="99" y="69"/>
                </a:lnTo>
                <a:lnTo>
                  <a:pt x="85" y="30"/>
                </a:lnTo>
                <a:lnTo>
                  <a:pt x="51" y="0"/>
                </a:lnTo>
                <a:lnTo>
                  <a:pt x="14" y="8"/>
                </a:lnTo>
                <a:lnTo>
                  <a:pt x="0" y="3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5715" name="Freeform 483"/>
          <p:cNvSpPr>
            <a:spLocks/>
          </p:cNvSpPr>
          <p:nvPr/>
        </p:nvSpPr>
        <p:spPr bwMode="auto">
          <a:xfrm>
            <a:off x="3829050" y="3798888"/>
            <a:ext cx="149225" cy="120650"/>
          </a:xfrm>
          <a:custGeom>
            <a:avLst/>
            <a:gdLst>
              <a:gd name="T0" fmla="*/ 0 w 106"/>
              <a:gd name="T1" fmla="*/ 52388 h 76"/>
              <a:gd name="T2" fmla="*/ 21117 w 106"/>
              <a:gd name="T3" fmla="*/ 80962 h 76"/>
              <a:gd name="T4" fmla="*/ 88690 w 106"/>
              <a:gd name="T5" fmla="*/ 85725 h 76"/>
              <a:gd name="T6" fmla="*/ 16893 w 106"/>
              <a:gd name="T7" fmla="*/ 100012 h 76"/>
              <a:gd name="T8" fmla="*/ 16893 w 106"/>
              <a:gd name="T9" fmla="*/ 119063 h 76"/>
              <a:gd name="T10" fmla="*/ 88690 w 106"/>
              <a:gd name="T11" fmla="*/ 109538 h 76"/>
              <a:gd name="T12" fmla="*/ 147817 w 106"/>
              <a:gd name="T13" fmla="*/ 119063 h 76"/>
              <a:gd name="T14" fmla="*/ 126700 w 106"/>
              <a:gd name="T15" fmla="*/ 52388 h 76"/>
              <a:gd name="T16" fmla="*/ 76020 w 106"/>
              <a:gd name="T17" fmla="*/ 0 h 76"/>
              <a:gd name="T18" fmla="*/ 21117 w 106"/>
              <a:gd name="T19" fmla="*/ 14288 h 76"/>
              <a:gd name="T20" fmla="*/ 0 w 106"/>
              <a:gd name="T21" fmla="*/ 52388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76"/>
              <a:gd name="T35" fmla="*/ 106 w 10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76">
                <a:moveTo>
                  <a:pt x="0" y="33"/>
                </a:moveTo>
                <a:lnTo>
                  <a:pt x="15" y="51"/>
                </a:lnTo>
                <a:lnTo>
                  <a:pt x="63" y="54"/>
                </a:lnTo>
                <a:lnTo>
                  <a:pt x="12" y="63"/>
                </a:lnTo>
                <a:lnTo>
                  <a:pt x="12" y="75"/>
                </a:lnTo>
                <a:lnTo>
                  <a:pt x="63" y="69"/>
                </a:lnTo>
                <a:lnTo>
                  <a:pt x="105" y="75"/>
                </a:lnTo>
                <a:lnTo>
                  <a:pt x="90" y="33"/>
                </a:lnTo>
                <a:lnTo>
                  <a:pt x="54" y="0"/>
                </a:lnTo>
                <a:lnTo>
                  <a:pt x="15" y="9"/>
                </a:lnTo>
                <a:lnTo>
                  <a:pt x="0" y="3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16" name="Freeform 484"/>
          <p:cNvSpPr>
            <a:spLocks/>
          </p:cNvSpPr>
          <p:nvPr/>
        </p:nvSpPr>
        <p:spPr bwMode="auto">
          <a:xfrm>
            <a:off x="3930650" y="3984625"/>
            <a:ext cx="60325" cy="68263"/>
          </a:xfrm>
          <a:custGeom>
            <a:avLst/>
            <a:gdLst>
              <a:gd name="T0" fmla="*/ 0 w 43"/>
              <a:gd name="T1" fmla="*/ 15875 h 43"/>
              <a:gd name="T2" fmla="*/ 4209 w 43"/>
              <a:gd name="T3" fmla="*/ 49213 h 43"/>
              <a:gd name="T4" fmla="*/ 36476 w 43"/>
              <a:gd name="T5" fmla="*/ 66675 h 43"/>
              <a:gd name="T6" fmla="*/ 58922 w 43"/>
              <a:gd name="T7" fmla="*/ 33338 h 43"/>
              <a:gd name="T8" fmla="*/ 40684 w 43"/>
              <a:gd name="T9" fmla="*/ 0 h 43"/>
              <a:gd name="T10" fmla="*/ 0 w 43"/>
              <a:gd name="T11" fmla="*/ 15875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0" y="10"/>
                </a:moveTo>
                <a:lnTo>
                  <a:pt x="3" y="31"/>
                </a:lnTo>
                <a:lnTo>
                  <a:pt x="26" y="42"/>
                </a:lnTo>
                <a:lnTo>
                  <a:pt x="42" y="21"/>
                </a:lnTo>
                <a:lnTo>
                  <a:pt x="29" y="0"/>
                </a:lnTo>
                <a:lnTo>
                  <a:pt x="0" y="1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17" name="Freeform 485"/>
          <p:cNvSpPr>
            <a:spLocks/>
          </p:cNvSpPr>
          <p:nvPr/>
        </p:nvSpPr>
        <p:spPr bwMode="auto">
          <a:xfrm>
            <a:off x="3930650" y="3984625"/>
            <a:ext cx="68263" cy="77788"/>
          </a:xfrm>
          <a:custGeom>
            <a:avLst/>
            <a:gdLst>
              <a:gd name="T0" fmla="*/ 0 w 49"/>
              <a:gd name="T1" fmla="*/ 17463 h 49"/>
              <a:gd name="T2" fmla="*/ 4179 w 49"/>
              <a:gd name="T3" fmla="*/ 55563 h 49"/>
              <a:gd name="T4" fmla="*/ 41794 w 49"/>
              <a:gd name="T5" fmla="*/ 76200 h 49"/>
              <a:gd name="T6" fmla="*/ 66870 w 49"/>
              <a:gd name="T7" fmla="*/ 38100 h 49"/>
              <a:gd name="T8" fmla="*/ 45973 w 49"/>
              <a:gd name="T9" fmla="*/ 0 h 49"/>
              <a:gd name="T10" fmla="*/ 0 w 49"/>
              <a:gd name="T11" fmla="*/ 17463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11"/>
                </a:moveTo>
                <a:lnTo>
                  <a:pt x="3" y="35"/>
                </a:lnTo>
                <a:lnTo>
                  <a:pt x="30" y="48"/>
                </a:lnTo>
                <a:lnTo>
                  <a:pt x="48" y="24"/>
                </a:lnTo>
                <a:lnTo>
                  <a:pt x="33" y="0"/>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18" name="Freeform 486"/>
          <p:cNvSpPr>
            <a:spLocks/>
          </p:cNvSpPr>
          <p:nvPr/>
        </p:nvSpPr>
        <p:spPr bwMode="auto">
          <a:xfrm>
            <a:off x="5214938" y="3932238"/>
            <a:ext cx="228600" cy="352425"/>
          </a:xfrm>
          <a:custGeom>
            <a:avLst/>
            <a:gdLst>
              <a:gd name="T0" fmla="*/ 0 w 162"/>
              <a:gd name="T1" fmla="*/ 331788 h 222"/>
              <a:gd name="T2" fmla="*/ 0 w 162"/>
              <a:gd name="T3" fmla="*/ 230188 h 222"/>
              <a:gd name="T4" fmla="*/ 16933 w 162"/>
              <a:gd name="T5" fmla="*/ 206375 h 222"/>
              <a:gd name="T6" fmla="*/ 90311 w 162"/>
              <a:gd name="T7" fmla="*/ 180975 h 222"/>
              <a:gd name="T8" fmla="*/ 153811 w 162"/>
              <a:gd name="T9" fmla="*/ 101600 h 222"/>
              <a:gd name="T10" fmla="*/ 63500 w 162"/>
              <a:gd name="T11" fmla="*/ 68263 h 222"/>
              <a:gd name="T12" fmla="*/ 35278 w 162"/>
              <a:gd name="T13" fmla="*/ 23812 h 222"/>
              <a:gd name="T14" fmla="*/ 43744 w 162"/>
              <a:gd name="T15" fmla="*/ 9525 h 222"/>
              <a:gd name="T16" fmla="*/ 84667 w 162"/>
              <a:gd name="T17" fmla="*/ 41275 h 222"/>
              <a:gd name="T18" fmla="*/ 218722 w 162"/>
              <a:gd name="T19" fmla="*/ 0 h 222"/>
              <a:gd name="T20" fmla="*/ 227189 w 162"/>
              <a:gd name="T21" fmla="*/ 41275 h 222"/>
              <a:gd name="T22" fmla="*/ 145344 w 162"/>
              <a:gd name="T23" fmla="*/ 203200 h 222"/>
              <a:gd name="T24" fmla="*/ 8467 w 162"/>
              <a:gd name="T25" fmla="*/ 350838 h 222"/>
              <a:gd name="T26" fmla="*/ 0 w 162"/>
              <a:gd name="T27" fmla="*/ 331788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2"/>
              <a:gd name="T43" fmla="*/ 0 h 222"/>
              <a:gd name="T44" fmla="*/ 162 w 162"/>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2" h="222">
                <a:moveTo>
                  <a:pt x="0" y="209"/>
                </a:moveTo>
                <a:lnTo>
                  <a:pt x="0" y="145"/>
                </a:lnTo>
                <a:lnTo>
                  <a:pt x="12" y="130"/>
                </a:lnTo>
                <a:lnTo>
                  <a:pt x="64" y="114"/>
                </a:lnTo>
                <a:lnTo>
                  <a:pt x="109" y="64"/>
                </a:lnTo>
                <a:lnTo>
                  <a:pt x="45" y="43"/>
                </a:lnTo>
                <a:lnTo>
                  <a:pt x="25" y="15"/>
                </a:lnTo>
                <a:lnTo>
                  <a:pt x="31" y="6"/>
                </a:lnTo>
                <a:lnTo>
                  <a:pt x="60" y="26"/>
                </a:lnTo>
                <a:lnTo>
                  <a:pt x="155" y="0"/>
                </a:lnTo>
                <a:lnTo>
                  <a:pt x="161" y="26"/>
                </a:lnTo>
                <a:lnTo>
                  <a:pt x="103" y="128"/>
                </a:lnTo>
                <a:lnTo>
                  <a:pt x="6" y="221"/>
                </a:lnTo>
                <a:lnTo>
                  <a:pt x="0" y="209"/>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5719" name="Freeform 487"/>
          <p:cNvSpPr>
            <a:spLocks/>
          </p:cNvSpPr>
          <p:nvPr/>
        </p:nvSpPr>
        <p:spPr bwMode="auto">
          <a:xfrm>
            <a:off x="5214938" y="3932238"/>
            <a:ext cx="238125" cy="361950"/>
          </a:xfrm>
          <a:custGeom>
            <a:avLst/>
            <a:gdLst>
              <a:gd name="T0" fmla="*/ 0 w 168"/>
              <a:gd name="T1" fmla="*/ 341313 h 228"/>
              <a:gd name="T2" fmla="*/ 0 w 168"/>
              <a:gd name="T3" fmla="*/ 236538 h 228"/>
              <a:gd name="T4" fmla="*/ 17009 w 168"/>
              <a:gd name="T5" fmla="*/ 212725 h 228"/>
              <a:gd name="T6" fmla="*/ 93549 w 168"/>
              <a:gd name="T7" fmla="*/ 185737 h 228"/>
              <a:gd name="T8" fmla="*/ 160167 w 168"/>
              <a:gd name="T9" fmla="*/ 104775 h 228"/>
              <a:gd name="T10" fmla="*/ 66618 w 168"/>
              <a:gd name="T11" fmla="*/ 69850 h 228"/>
              <a:gd name="T12" fmla="*/ 36853 w 168"/>
              <a:gd name="T13" fmla="*/ 23812 h 228"/>
              <a:gd name="T14" fmla="*/ 45357 w 168"/>
              <a:gd name="T15" fmla="*/ 9525 h 228"/>
              <a:gd name="T16" fmla="*/ 87879 w 168"/>
              <a:gd name="T17" fmla="*/ 42863 h 228"/>
              <a:gd name="T18" fmla="*/ 228203 w 168"/>
              <a:gd name="T19" fmla="*/ 0 h 228"/>
              <a:gd name="T20" fmla="*/ 236708 w 168"/>
              <a:gd name="T21" fmla="*/ 42863 h 228"/>
              <a:gd name="T22" fmla="*/ 151663 w 168"/>
              <a:gd name="T23" fmla="*/ 207963 h 228"/>
              <a:gd name="T24" fmla="*/ 8504 w 168"/>
              <a:gd name="T25" fmla="*/ 360363 h 228"/>
              <a:gd name="T26" fmla="*/ 0 w 168"/>
              <a:gd name="T27" fmla="*/ 341313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228"/>
              <a:gd name="T44" fmla="*/ 168 w 168"/>
              <a:gd name="T45" fmla="*/ 228 h 2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228">
                <a:moveTo>
                  <a:pt x="0" y="215"/>
                </a:moveTo>
                <a:lnTo>
                  <a:pt x="0" y="149"/>
                </a:lnTo>
                <a:lnTo>
                  <a:pt x="12" y="134"/>
                </a:lnTo>
                <a:lnTo>
                  <a:pt x="66" y="117"/>
                </a:lnTo>
                <a:lnTo>
                  <a:pt x="113" y="66"/>
                </a:lnTo>
                <a:lnTo>
                  <a:pt x="47" y="44"/>
                </a:lnTo>
                <a:lnTo>
                  <a:pt x="26" y="15"/>
                </a:lnTo>
                <a:lnTo>
                  <a:pt x="32" y="6"/>
                </a:lnTo>
                <a:lnTo>
                  <a:pt x="62" y="27"/>
                </a:lnTo>
                <a:lnTo>
                  <a:pt x="161" y="0"/>
                </a:lnTo>
                <a:lnTo>
                  <a:pt x="167" y="27"/>
                </a:lnTo>
                <a:lnTo>
                  <a:pt x="107" y="131"/>
                </a:lnTo>
                <a:lnTo>
                  <a:pt x="6" y="227"/>
                </a:lnTo>
                <a:lnTo>
                  <a:pt x="0" y="2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20" name="Freeform 488"/>
          <p:cNvSpPr>
            <a:spLocks/>
          </p:cNvSpPr>
          <p:nvPr/>
        </p:nvSpPr>
        <p:spPr bwMode="auto">
          <a:xfrm>
            <a:off x="4835525" y="4660900"/>
            <a:ext cx="174625" cy="187325"/>
          </a:xfrm>
          <a:custGeom>
            <a:avLst/>
            <a:gdLst>
              <a:gd name="T0" fmla="*/ 0 w 124"/>
              <a:gd name="T1" fmla="*/ 58738 h 118"/>
              <a:gd name="T2" fmla="*/ 40840 w 124"/>
              <a:gd name="T3" fmla="*/ 58738 h 118"/>
              <a:gd name="T4" fmla="*/ 80271 w 124"/>
              <a:gd name="T5" fmla="*/ 28575 h 118"/>
              <a:gd name="T6" fmla="*/ 80271 w 124"/>
              <a:gd name="T7" fmla="*/ 14288 h 118"/>
              <a:gd name="T8" fmla="*/ 112661 w 124"/>
              <a:gd name="T9" fmla="*/ 0 h 118"/>
              <a:gd name="T10" fmla="*/ 167584 w 124"/>
              <a:gd name="T11" fmla="*/ 28575 h 118"/>
              <a:gd name="T12" fmla="*/ 173217 w 124"/>
              <a:gd name="T13" fmla="*/ 49212 h 118"/>
              <a:gd name="T14" fmla="*/ 173217 w 124"/>
              <a:gd name="T15" fmla="*/ 117475 h 118"/>
              <a:gd name="T16" fmla="*/ 143643 w 124"/>
              <a:gd name="T17" fmla="*/ 185738 h 118"/>
              <a:gd name="T18" fmla="*/ 92946 w 124"/>
              <a:gd name="T19" fmla="*/ 176213 h 118"/>
              <a:gd name="T20" fmla="*/ 64780 w 124"/>
              <a:gd name="T21" fmla="*/ 158750 h 118"/>
              <a:gd name="T22" fmla="*/ 0 w 124"/>
              <a:gd name="T23" fmla="*/ 58738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118"/>
              <a:gd name="T38" fmla="*/ 124 w 124"/>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118">
                <a:moveTo>
                  <a:pt x="0" y="37"/>
                </a:moveTo>
                <a:lnTo>
                  <a:pt x="29" y="37"/>
                </a:lnTo>
                <a:lnTo>
                  <a:pt x="57" y="18"/>
                </a:lnTo>
                <a:lnTo>
                  <a:pt x="57" y="9"/>
                </a:lnTo>
                <a:lnTo>
                  <a:pt x="80" y="0"/>
                </a:lnTo>
                <a:lnTo>
                  <a:pt x="119" y="18"/>
                </a:lnTo>
                <a:lnTo>
                  <a:pt x="123" y="31"/>
                </a:lnTo>
                <a:lnTo>
                  <a:pt x="123" y="74"/>
                </a:lnTo>
                <a:lnTo>
                  <a:pt x="102" y="117"/>
                </a:lnTo>
                <a:lnTo>
                  <a:pt x="66" y="111"/>
                </a:lnTo>
                <a:lnTo>
                  <a:pt x="46" y="100"/>
                </a:lnTo>
                <a:lnTo>
                  <a:pt x="0" y="37"/>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21" name="Freeform 489"/>
          <p:cNvSpPr>
            <a:spLocks/>
          </p:cNvSpPr>
          <p:nvPr/>
        </p:nvSpPr>
        <p:spPr bwMode="auto">
          <a:xfrm>
            <a:off x="4835525" y="4660900"/>
            <a:ext cx="184150" cy="196850"/>
          </a:xfrm>
          <a:custGeom>
            <a:avLst/>
            <a:gdLst>
              <a:gd name="T0" fmla="*/ 0 w 130"/>
              <a:gd name="T1" fmla="*/ 61913 h 124"/>
              <a:gd name="T2" fmla="*/ 42496 w 130"/>
              <a:gd name="T3" fmla="*/ 61913 h 124"/>
              <a:gd name="T4" fmla="*/ 84992 w 130"/>
              <a:gd name="T5" fmla="*/ 30163 h 124"/>
              <a:gd name="T6" fmla="*/ 84992 w 130"/>
              <a:gd name="T7" fmla="*/ 14288 h 124"/>
              <a:gd name="T8" fmla="*/ 118989 w 130"/>
              <a:gd name="T9" fmla="*/ 0 h 124"/>
              <a:gd name="T10" fmla="*/ 177067 w 130"/>
              <a:gd name="T11" fmla="*/ 30163 h 124"/>
              <a:gd name="T12" fmla="*/ 182733 w 130"/>
              <a:gd name="T13" fmla="*/ 52388 h 124"/>
              <a:gd name="T14" fmla="*/ 182733 w 130"/>
              <a:gd name="T15" fmla="*/ 123825 h 124"/>
              <a:gd name="T16" fmla="*/ 151570 w 130"/>
              <a:gd name="T17" fmla="*/ 195263 h 124"/>
              <a:gd name="T18" fmla="*/ 97741 w 130"/>
              <a:gd name="T19" fmla="*/ 185738 h 124"/>
              <a:gd name="T20" fmla="*/ 67994 w 130"/>
              <a:gd name="T21" fmla="*/ 166688 h 124"/>
              <a:gd name="T22" fmla="*/ 0 w 130"/>
              <a:gd name="T23" fmla="*/ 61913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124"/>
              <a:gd name="T38" fmla="*/ 130 w 130"/>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124">
                <a:moveTo>
                  <a:pt x="0" y="39"/>
                </a:moveTo>
                <a:lnTo>
                  <a:pt x="30" y="39"/>
                </a:lnTo>
                <a:lnTo>
                  <a:pt x="60" y="19"/>
                </a:lnTo>
                <a:lnTo>
                  <a:pt x="60" y="9"/>
                </a:lnTo>
                <a:lnTo>
                  <a:pt x="84" y="0"/>
                </a:lnTo>
                <a:lnTo>
                  <a:pt x="125" y="19"/>
                </a:lnTo>
                <a:lnTo>
                  <a:pt x="129" y="33"/>
                </a:lnTo>
                <a:lnTo>
                  <a:pt x="129" y="78"/>
                </a:lnTo>
                <a:lnTo>
                  <a:pt x="107" y="123"/>
                </a:lnTo>
                <a:lnTo>
                  <a:pt x="69" y="117"/>
                </a:lnTo>
                <a:lnTo>
                  <a:pt x="48" y="105"/>
                </a:lnTo>
                <a:lnTo>
                  <a:pt x="0" y="3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22" name="Freeform 490"/>
          <p:cNvSpPr>
            <a:spLocks/>
          </p:cNvSpPr>
          <p:nvPr/>
        </p:nvSpPr>
        <p:spPr bwMode="auto">
          <a:xfrm>
            <a:off x="4025900" y="3008313"/>
            <a:ext cx="285750" cy="228600"/>
          </a:xfrm>
          <a:custGeom>
            <a:avLst/>
            <a:gdLst>
              <a:gd name="T0" fmla="*/ 0 w 202"/>
              <a:gd name="T1" fmla="*/ 19050 h 144"/>
              <a:gd name="T2" fmla="*/ 14146 w 202"/>
              <a:gd name="T3" fmla="*/ 58737 h 144"/>
              <a:gd name="T4" fmla="*/ 70730 w 202"/>
              <a:gd name="T5" fmla="*/ 63500 h 144"/>
              <a:gd name="T6" fmla="*/ 41024 w 202"/>
              <a:gd name="T7" fmla="*/ 127000 h 144"/>
              <a:gd name="T8" fmla="*/ 41024 w 202"/>
              <a:gd name="T9" fmla="*/ 195262 h 144"/>
              <a:gd name="T10" fmla="*/ 87705 w 202"/>
              <a:gd name="T11" fmla="*/ 227013 h 144"/>
              <a:gd name="T12" fmla="*/ 165509 w 202"/>
              <a:gd name="T13" fmla="*/ 207963 h 144"/>
              <a:gd name="T14" fmla="*/ 213605 w 202"/>
              <a:gd name="T15" fmla="*/ 149225 h 144"/>
              <a:gd name="T16" fmla="*/ 206532 w 202"/>
              <a:gd name="T17" fmla="*/ 131762 h 144"/>
              <a:gd name="T18" fmla="*/ 230580 w 202"/>
              <a:gd name="T19" fmla="*/ 85725 h 144"/>
              <a:gd name="T20" fmla="*/ 284335 w 202"/>
              <a:gd name="T21" fmla="*/ 58737 h 144"/>
              <a:gd name="T22" fmla="*/ 284335 w 202"/>
              <a:gd name="T23" fmla="*/ 41275 h 144"/>
              <a:gd name="T24" fmla="*/ 251800 w 202"/>
              <a:gd name="T25" fmla="*/ 41275 h 144"/>
              <a:gd name="T26" fmla="*/ 243312 w 202"/>
              <a:gd name="T27" fmla="*/ 36512 h 144"/>
              <a:gd name="T28" fmla="*/ 168338 w 202"/>
              <a:gd name="T29" fmla="*/ 7937 h 144"/>
              <a:gd name="T30" fmla="*/ 25463 w 202"/>
              <a:gd name="T31" fmla="*/ 0 h 144"/>
              <a:gd name="T32" fmla="*/ 0 w 202"/>
              <a:gd name="T33" fmla="*/ 1905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144"/>
              <a:gd name="T53" fmla="*/ 202 w 20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144">
                <a:moveTo>
                  <a:pt x="0" y="12"/>
                </a:moveTo>
                <a:lnTo>
                  <a:pt x="10" y="37"/>
                </a:lnTo>
                <a:lnTo>
                  <a:pt x="50" y="40"/>
                </a:lnTo>
                <a:lnTo>
                  <a:pt x="29" y="80"/>
                </a:lnTo>
                <a:lnTo>
                  <a:pt x="29" y="123"/>
                </a:lnTo>
                <a:lnTo>
                  <a:pt x="62" y="143"/>
                </a:lnTo>
                <a:lnTo>
                  <a:pt x="117" y="131"/>
                </a:lnTo>
                <a:lnTo>
                  <a:pt x="151" y="94"/>
                </a:lnTo>
                <a:lnTo>
                  <a:pt x="146" y="83"/>
                </a:lnTo>
                <a:lnTo>
                  <a:pt x="163" y="54"/>
                </a:lnTo>
                <a:lnTo>
                  <a:pt x="201" y="37"/>
                </a:lnTo>
                <a:lnTo>
                  <a:pt x="201" y="26"/>
                </a:lnTo>
                <a:lnTo>
                  <a:pt x="178" y="26"/>
                </a:lnTo>
                <a:lnTo>
                  <a:pt x="172" y="23"/>
                </a:lnTo>
                <a:lnTo>
                  <a:pt x="119" y="5"/>
                </a:lnTo>
                <a:lnTo>
                  <a:pt x="18" y="0"/>
                </a:lnTo>
                <a:lnTo>
                  <a:pt x="0" y="1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23" name="Freeform 491"/>
          <p:cNvSpPr>
            <a:spLocks/>
          </p:cNvSpPr>
          <p:nvPr/>
        </p:nvSpPr>
        <p:spPr bwMode="auto">
          <a:xfrm>
            <a:off x="4025900" y="3008313"/>
            <a:ext cx="293688" cy="238125"/>
          </a:xfrm>
          <a:custGeom>
            <a:avLst/>
            <a:gdLst>
              <a:gd name="T0" fmla="*/ 0 w 208"/>
              <a:gd name="T1" fmla="*/ 19050 h 150"/>
              <a:gd name="T2" fmla="*/ 14120 w 208"/>
              <a:gd name="T3" fmla="*/ 61912 h 150"/>
              <a:gd name="T4" fmla="*/ 72010 w 208"/>
              <a:gd name="T5" fmla="*/ 66675 h 150"/>
              <a:gd name="T6" fmla="*/ 42359 w 208"/>
              <a:gd name="T7" fmla="*/ 131762 h 150"/>
              <a:gd name="T8" fmla="*/ 42359 w 208"/>
              <a:gd name="T9" fmla="*/ 203200 h 150"/>
              <a:gd name="T10" fmla="*/ 90366 w 208"/>
              <a:gd name="T11" fmla="*/ 236538 h 150"/>
              <a:gd name="T12" fmla="*/ 169435 w 208"/>
              <a:gd name="T13" fmla="*/ 217488 h 150"/>
              <a:gd name="T14" fmla="*/ 220266 w 208"/>
              <a:gd name="T15" fmla="*/ 155575 h 150"/>
              <a:gd name="T16" fmla="*/ 211794 w 208"/>
              <a:gd name="T17" fmla="*/ 136525 h 150"/>
              <a:gd name="T18" fmla="*/ 237210 w 208"/>
              <a:gd name="T19" fmla="*/ 88900 h 150"/>
              <a:gd name="T20" fmla="*/ 292276 w 208"/>
              <a:gd name="T21" fmla="*/ 61912 h 150"/>
              <a:gd name="T22" fmla="*/ 292276 w 208"/>
              <a:gd name="T23" fmla="*/ 42862 h 150"/>
              <a:gd name="T24" fmla="*/ 258389 w 208"/>
              <a:gd name="T25" fmla="*/ 42862 h 150"/>
              <a:gd name="T26" fmla="*/ 249917 w 208"/>
              <a:gd name="T27" fmla="*/ 38100 h 150"/>
              <a:gd name="T28" fmla="*/ 173671 w 208"/>
              <a:gd name="T29" fmla="*/ 7937 h 150"/>
              <a:gd name="T30" fmla="*/ 26827 w 208"/>
              <a:gd name="T31" fmla="*/ 0 h 150"/>
              <a:gd name="T32" fmla="*/ 0 w 208"/>
              <a:gd name="T33" fmla="*/ 1905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150"/>
              <a:gd name="T53" fmla="*/ 208 w 208"/>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150">
                <a:moveTo>
                  <a:pt x="0" y="12"/>
                </a:moveTo>
                <a:lnTo>
                  <a:pt x="10" y="39"/>
                </a:lnTo>
                <a:lnTo>
                  <a:pt x="51" y="42"/>
                </a:lnTo>
                <a:lnTo>
                  <a:pt x="30" y="83"/>
                </a:lnTo>
                <a:lnTo>
                  <a:pt x="30" y="128"/>
                </a:lnTo>
                <a:lnTo>
                  <a:pt x="64" y="149"/>
                </a:lnTo>
                <a:lnTo>
                  <a:pt x="120" y="137"/>
                </a:lnTo>
                <a:lnTo>
                  <a:pt x="156" y="98"/>
                </a:lnTo>
                <a:lnTo>
                  <a:pt x="150" y="86"/>
                </a:lnTo>
                <a:lnTo>
                  <a:pt x="168" y="56"/>
                </a:lnTo>
                <a:lnTo>
                  <a:pt x="207" y="39"/>
                </a:lnTo>
                <a:lnTo>
                  <a:pt x="207" y="27"/>
                </a:lnTo>
                <a:lnTo>
                  <a:pt x="183" y="27"/>
                </a:lnTo>
                <a:lnTo>
                  <a:pt x="177" y="24"/>
                </a:lnTo>
                <a:lnTo>
                  <a:pt x="123" y="5"/>
                </a:lnTo>
                <a:lnTo>
                  <a:pt x="19" y="0"/>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24" name="Freeform 492"/>
          <p:cNvSpPr>
            <a:spLocks/>
          </p:cNvSpPr>
          <p:nvPr/>
        </p:nvSpPr>
        <p:spPr bwMode="auto">
          <a:xfrm>
            <a:off x="4502150" y="2036763"/>
            <a:ext cx="301625" cy="555625"/>
          </a:xfrm>
          <a:custGeom>
            <a:avLst/>
            <a:gdLst>
              <a:gd name="T0" fmla="*/ 0 w 213"/>
              <a:gd name="T1" fmla="*/ 415925 h 350"/>
              <a:gd name="T2" fmla="*/ 21241 w 213"/>
              <a:gd name="T3" fmla="*/ 479425 h 350"/>
              <a:gd name="T4" fmla="*/ 41066 w 213"/>
              <a:gd name="T5" fmla="*/ 515938 h 350"/>
              <a:gd name="T6" fmla="*/ 41066 w 213"/>
              <a:gd name="T7" fmla="*/ 554038 h 350"/>
              <a:gd name="T8" fmla="*/ 111870 w 213"/>
              <a:gd name="T9" fmla="*/ 530225 h 350"/>
              <a:gd name="T10" fmla="*/ 126031 w 213"/>
              <a:gd name="T11" fmla="*/ 442913 h 350"/>
              <a:gd name="T12" fmla="*/ 116119 w 213"/>
              <a:gd name="T13" fmla="*/ 436563 h 350"/>
              <a:gd name="T14" fmla="*/ 168513 w 213"/>
              <a:gd name="T15" fmla="*/ 406400 h 350"/>
              <a:gd name="T16" fmla="*/ 120367 w 213"/>
              <a:gd name="T17" fmla="*/ 400050 h 350"/>
              <a:gd name="T18" fmla="*/ 157185 w 213"/>
              <a:gd name="T19" fmla="*/ 406400 h 350"/>
              <a:gd name="T20" fmla="*/ 175594 w 213"/>
              <a:gd name="T21" fmla="*/ 385762 h 350"/>
              <a:gd name="T22" fmla="*/ 147272 w 213"/>
              <a:gd name="T23" fmla="*/ 352425 h 350"/>
              <a:gd name="T24" fmla="*/ 116119 w 213"/>
              <a:gd name="T25" fmla="*/ 376237 h 350"/>
              <a:gd name="T26" fmla="*/ 144440 w 213"/>
              <a:gd name="T27" fmla="*/ 363537 h 350"/>
              <a:gd name="T28" fmla="*/ 144440 w 213"/>
              <a:gd name="T29" fmla="*/ 279400 h 350"/>
              <a:gd name="T30" fmla="*/ 242150 w 213"/>
              <a:gd name="T31" fmla="*/ 204788 h 350"/>
              <a:gd name="T32" fmla="*/ 229405 w 213"/>
              <a:gd name="T33" fmla="*/ 185737 h 350"/>
              <a:gd name="T34" fmla="*/ 247814 w 213"/>
              <a:gd name="T35" fmla="*/ 142875 h 350"/>
              <a:gd name="T36" fmla="*/ 300209 w 213"/>
              <a:gd name="T37" fmla="*/ 139700 h 350"/>
              <a:gd name="T38" fmla="*/ 287464 w 213"/>
              <a:gd name="T39" fmla="*/ 50800 h 350"/>
              <a:gd name="T40" fmla="*/ 222325 w 213"/>
              <a:gd name="T41" fmla="*/ 0 h 350"/>
              <a:gd name="T42" fmla="*/ 209580 w 213"/>
              <a:gd name="T43" fmla="*/ 0 h 350"/>
              <a:gd name="T44" fmla="*/ 209580 w 213"/>
              <a:gd name="T45" fmla="*/ 33338 h 350"/>
              <a:gd name="T46" fmla="*/ 168513 w 213"/>
              <a:gd name="T47" fmla="*/ 28575 h 350"/>
              <a:gd name="T48" fmla="*/ 157185 w 213"/>
              <a:gd name="T49" fmla="*/ 50800 h 350"/>
              <a:gd name="T50" fmla="*/ 126031 w 213"/>
              <a:gd name="T51" fmla="*/ 55563 h 350"/>
              <a:gd name="T52" fmla="*/ 120367 w 213"/>
              <a:gd name="T53" fmla="*/ 93662 h 350"/>
              <a:gd name="T54" fmla="*/ 82133 w 213"/>
              <a:gd name="T55" fmla="*/ 131763 h 350"/>
              <a:gd name="T56" fmla="*/ 62308 w 213"/>
              <a:gd name="T57" fmla="*/ 190500 h 350"/>
              <a:gd name="T58" fmla="*/ 70804 w 213"/>
              <a:gd name="T59" fmla="*/ 214313 h 350"/>
              <a:gd name="T60" fmla="*/ 25489 w 213"/>
              <a:gd name="T61" fmla="*/ 236538 h 350"/>
              <a:gd name="T62" fmla="*/ 25489 w 213"/>
              <a:gd name="T63" fmla="*/ 312737 h 350"/>
              <a:gd name="T64" fmla="*/ 36818 w 213"/>
              <a:gd name="T65" fmla="*/ 330200 h 350"/>
              <a:gd name="T66" fmla="*/ 25489 w 213"/>
              <a:gd name="T67" fmla="*/ 344487 h 350"/>
              <a:gd name="T68" fmla="*/ 28322 w 213"/>
              <a:gd name="T69" fmla="*/ 382587 h 350"/>
              <a:gd name="T70" fmla="*/ 0 w 213"/>
              <a:gd name="T71" fmla="*/ 415925 h 3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350"/>
              <a:gd name="T110" fmla="*/ 213 w 213"/>
              <a:gd name="T111" fmla="*/ 350 h 3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350">
                <a:moveTo>
                  <a:pt x="0" y="262"/>
                </a:moveTo>
                <a:lnTo>
                  <a:pt x="15" y="302"/>
                </a:lnTo>
                <a:lnTo>
                  <a:pt x="29" y="325"/>
                </a:lnTo>
                <a:lnTo>
                  <a:pt x="29" y="349"/>
                </a:lnTo>
                <a:lnTo>
                  <a:pt x="79" y="334"/>
                </a:lnTo>
                <a:lnTo>
                  <a:pt x="89" y="279"/>
                </a:lnTo>
                <a:lnTo>
                  <a:pt x="82" y="275"/>
                </a:lnTo>
                <a:lnTo>
                  <a:pt x="119" y="256"/>
                </a:lnTo>
                <a:lnTo>
                  <a:pt x="85" y="252"/>
                </a:lnTo>
                <a:lnTo>
                  <a:pt x="111" y="256"/>
                </a:lnTo>
                <a:lnTo>
                  <a:pt x="124" y="243"/>
                </a:lnTo>
                <a:lnTo>
                  <a:pt x="104" y="222"/>
                </a:lnTo>
                <a:lnTo>
                  <a:pt x="82" y="237"/>
                </a:lnTo>
                <a:lnTo>
                  <a:pt x="102" y="229"/>
                </a:lnTo>
                <a:lnTo>
                  <a:pt x="102" y="176"/>
                </a:lnTo>
                <a:lnTo>
                  <a:pt x="171" y="129"/>
                </a:lnTo>
                <a:lnTo>
                  <a:pt x="162" y="117"/>
                </a:lnTo>
                <a:lnTo>
                  <a:pt x="175" y="90"/>
                </a:lnTo>
                <a:lnTo>
                  <a:pt x="212" y="88"/>
                </a:lnTo>
                <a:lnTo>
                  <a:pt x="203" y="32"/>
                </a:lnTo>
                <a:lnTo>
                  <a:pt x="157" y="0"/>
                </a:lnTo>
                <a:lnTo>
                  <a:pt x="148" y="0"/>
                </a:lnTo>
                <a:lnTo>
                  <a:pt x="148" y="21"/>
                </a:lnTo>
                <a:lnTo>
                  <a:pt x="119" y="18"/>
                </a:lnTo>
                <a:lnTo>
                  <a:pt x="111" y="32"/>
                </a:lnTo>
                <a:lnTo>
                  <a:pt x="89" y="35"/>
                </a:lnTo>
                <a:lnTo>
                  <a:pt x="85" y="59"/>
                </a:lnTo>
                <a:lnTo>
                  <a:pt x="58" y="83"/>
                </a:lnTo>
                <a:lnTo>
                  <a:pt x="44" y="120"/>
                </a:lnTo>
                <a:lnTo>
                  <a:pt x="50" y="135"/>
                </a:lnTo>
                <a:lnTo>
                  <a:pt x="18" y="149"/>
                </a:lnTo>
                <a:lnTo>
                  <a:pt x="18" y="197"/>
                </a:lnTo>
                <a:lnTo>
                  <a:pt x="26" y="208"/>
                </a:lnTo>
                <a:lnTo>
                  <a:pt x="18" y="217"/>
                </a:lnTo>
                <a:lnTo>
                  <a:pt x="20" y="241"/>
                </a:lnTo>
                <a:lnTo>
                  <a:pt x="0" y="26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25" name="Freeform 493"/>
          <p:cNvSpPr>
            <a:spLocks/>
          </p:cNvSpPr>
          <p:nvPr/>
        </p:nvSpPr>
        <p:spPr bwMode="auto">
          <a:xfrm>
            <a:off x="4502150" y="2036763"/>
            <a:ext cx="309563" cy="565150"/>
          </a:xfrm>
          <a:custGeom>
            <a:avLst/>
            <a:gdLst>
              <a:gd name="T0" fmla="*/ 0 w 219"/>
              <a:gd name="T1" fmla="*/ 422275 h 356"/>
              <a:gd name="T2" fmla="*/ 21203 w 219"/>
              <a:gd name="T3" fmla="*/ 487363 h 356"/>
              <a:gd name="T4" fmla="*/ 42406 w 219"/>
              <a:gd name="T5" fmla="*/ 525463 h 356"/>
              <a:gd name="T6" fmla="*/ 42406 w 219"/>
              <a:gd name="T7" fmla="*/ 563563 h 356"/>
              <a:gd name="T8" fmla="*/ 114496 w 219"/>
              <a:gd name="T9" fmla="*/ 539750 h 356"/>
              <a:gd name="T10" fmla="*/ 130045 w 219"/>
              <a:gd name="T11" fmla="*/ 450850 h 356"/>
              <a:gd name="T12" fmla="*/ 118737 w 219"/>
              <a:gd name="T13" fmla="*/ 444500 h 356"/>
              <a:gd name="T14" fmla="*/ 172451 w 219"/>
              <a:gd name="T15" fmla="*/ 412750 h 356"/>
              <a:gd name="T16" fmla="*/ 122977 w 219"/>
              <a:gd name="T17" fmla="*/ 406400 h 356"/>
              <a:gd name="T18" fmla="*/ 161142 w 219"/>
              <a:gd name="T19" fmla="*/ 412750 h 356"/>
              <a:gd name="T20" fmla="*/ 180932 w 219"/>
              <a:gd name="T21" fmla="*/ 392112 h 356"/>
              <a:gd name="T22" fmla="*/ 151248 w 219"/>
              <a:gd name="T23" fmla="*/ 358775 h 356"/>
              <a:gd name="T24" fmla="*/ 118737 w 219"/>
              <a:gd name="T25" fmla="*/ 382587 h 356"/>
              <a:gd name="T26" fmla="*/ 148421 w 219"/>
              <a:gd name="T27" fmla="*/ 369887 h 356"/>
              <a:gd name="T28" fmla="*/ 148421 w 219"/>
              <a:gd name="T29" fmla="*/ 284162 h 356"/>
              <a:gd name="T30" fmla="*/ 248781 w 219"/>
              <a:gd name="T31" fmla="*/ 207963 h 356"/>
              <a:gd name="T32" fmla="*/ 236059 w 219"/>
              <a:gd name="T33" fmla="*/ 188912 h 356"/>
              <a:gd name="T34" fmla="*/ 254435 w 219"/>
              <a:gd name="T35" fmla="*/ 146050 h 356"/>
              <a:gd name="T36" fmla="*/ 308149 w 219"/>
              <a:gd name="T37" fmla="*/ 142875 h 356"/>
              <a:gd name="T38" fmla="*/ 295428 w 219"/>
              <a:gd name="T39" fmla="*/ 52388 h 356"/>
              <a:gd name="T40" fmla="*/ 227578 w 219"/>
              <a:gd name="T41" fmla="*/ 0 h 356"/>
              <a:gd name="T42" fmla="*/ 214857 w 219"/>
              <a:gd name="T43" fmla="*/ 0 h 356"/>
              <a:gd name="T44" fmla="*/ 214857 w 219"/>
              <a:gd name="T45" fmla="*/ 33338 h 356"/>
              <a:gd name="T46" fmla="*/ 172451 w 219"/>
              <a:gd name="T47" fmla="*/ 28575 h 356"/>
              <a:gd name="T48" fmla="*/ 161142 w 219"/>
              <a:gd name="T49" fmla="*/ 52388 h 356"/>
              <a:gd name="T50" fmla="*/ 130045 w 219"/>
              <a:gd name="T51" fmla="*/ 57150 h 356"/>
              <a:gd name="T52" fmla="*/ 122977 w 219"/>
              <a:gd name="T53" fmla="*/ 95250 h 356"/>
              <a:gd name="T54" fmla="*/ 84812 w 219"/>
              <a:gd name="T55" fmla="*/ 133350 h 356"/>
              <a:gd name="T56" fmla="*/ 63609 w 219"/>
              <a:gd name="T57" fmla="*/ 193675 h 356"/>
              <a:gd name="T58" fmla="*/ 72090 w 219"/>
              <a:gd name="T59" fmla="*/ 217488 h 356"/>
              <a:gd name="T60" fmla="*/ 25444 w 219"/>
              <a:gd name="T61" fmla="*/ 241300 h 356"/>
              <a:gd name="T62" fmla="*/ 25444 w 219"/>
              <a:gd name="T63" fmla="*/ 317500 h 356"/>
              <a:gd name="T64" fmla="*/ 38165 w 219"/>
              <a:gd name="T65" fmla="*/ 336550 h 356"/>
              <a:gd name="T66" fmla="*/ 25444 w 219"/>
              <a:gd name="T67" fmla="*/ 350837 h 356"/>
              <a:gd name="T68" fmla="*/ 29684 w 219"/>
              <a:gd name="T69" fmla="*/ 388937 h 356"/>
              <a:gd name="T70" fmla="*/ 0 w 219"/>
              <a:gd name="T71" fmla="*/ 422275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356"/>
              <a:gd name="T110" fmla="*/ 219 w 219"/>
              <a:gd name="T111" fmla="*/ 356 h 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356">
                <a:moveTo>
                  <a:pt x="0" y="266"/>
                </a:moveTo>
                <a:lnTo>
                  <a:pt x="15" y="307"/>
                </a:lnTo>
                <a:lnTo>
                  <a:pt x="30" y="331"/>
                </a:lnTo>
                <a:lnTo>
                  <a:pt x="30" y="355"/>
                </a:lnTo>
                <a:lnTo>
                  <a:pt x="81" y="340"/>
                </a:lnTo>
                <a:lnTo>
                  <a:pt x="92" y="284"/>
                </a:lnTo>
                <a:lnTo>
                  <a:pt x="84" y="280"/>
                </a:lnTo>
                <a:lnTo>
                  <a:pt x="122" y="260"/>
                </a:lnTo>
                <a:lnTo>
                  <a:pt x="87" y="256"/>
                </a:lnTo>
                <a:lnTo>
                  <a:pt x="114" y="260"/>
                </a:lnTo>
                <a:lnTo>
                  <a:pt x="128" y="247"/>
                </a:lnTo>
                <a:lnTo>
                  <a:pt x="107" y="226"/>
                </a:lnTo>
                <a:lnTo>
                  <a:pt x="84" y="241"/>
                </a:lnTo>
                <a:lnTo>
                  <a:pt x="105" y="233"/>
                </a:lnTo>
                <a:lnTo>
                  <a:pt x="105" y="179"/>
                </a:lnTo>
                <a:lnTo>
                  <a:pt x="176" y="131"/>
                </a:lnTo>
                <a:lnTo>
                  <a:pt x="167" y="119"/>
                </a:lnTo>
                <a:lnTo>
                  <a:pt x="180" y="92"/>
                </a:lnTo>
                <a:lnTo>
                  <a:pt x="218" y="90"/>
                </a:lnTo>
                <a:lnTo>
                  <a:pt x="209" y="33"/>
                </a:lnTo>
                <a:lnTo>
                  <a:pt x="161" y="0"/>
                </a:lnTo>
                <a:lnTo>
                  <a:pt x="152" y="0"/>
                </a:lnTo>
                <a:lnTo>
                  <a:pt x="152" y="21"/>
                </a:lnTo>
                <a:lnTo>
                  <a:pt x="122" y="18"/>
                </a:lnTo>
                <a:lnTo>
                  <a:pt x="114" y="33"/>
                </a:lnTo>
                <a:lnTo>
                  <a:pt x="92" y="36"/>
                </a:lnTo>
                <a:lnTo>
                  <a:pt x="87" y="60"/>
                </a:lnTo>
                <a:lnTo>
                  <a:pt x="60" y="84"/>
                </a:lnTo>
                <a:lnTo>
                  <a:pt x="45" y="122"/>
                </a:lnTo>
                <a:lnTo>
                  <a:pt x="51" y="137"/>
                </a:lnTo>
                <a:lnTo>
                  <a:pt x="18" y="152"/>
                </a:lnTo>
                <a:lnTo>
                  <a:pt x="18" y="200"/>
                </a:lnTo>
                <a:lnTo>
                  <a:pt x="27" y="212"/>
                </a:lnTo>
                <a:lnTo>
                  <a:pt x="18" y="221"/>
                </a:lnTo>
                <a:lnTo>
                  <a:pt x="21" y="245"/>
                </a:lnTo>
                <a:lnTo>
                  <a:pt x="0" y="26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26" name="Freeform 494"/>
          <p:cNvSpPr>
            <a:spLocks/>
          </p:cNvSpPr>
          <p:nvPr/>
        </p:nvSpPr>
        <p:spPr bwMode="auto">
          <a:xfrm>
            <a:off x="4379913" y="2874963"/>
            <a:ext cx="98425" cy="53975"/>
          </a:xfrm>
          <a:custGeom>
            <a:avLst/>
            <a:gdLst>
              <a:gd name="T0" fmla="*/ 0 w 70"/>
              <a:gd name="T1" fmla="*/ 36512 h 34"/>
              <a:gd name="T2" fmla="*/ 23903 w 70"/>
              <a:gd name="T3" fmla="*/ 52388 h 34"/>
              <a:gd name="T4" fmla="*/ 54837 w 70"/>
              <a:gd name="T5" fmla="*/ 36512 h 34"/>
              <a:gd name="T6" fmla="*/ 70304 w 70"/>
              <a:gd name="T7" fmla="*/ 47625 h 34"/>
              <a:gd name="T8" fmla="*/ 97019 w 70"/>
              <a:gd name="T9" fmla="*/ 23812 h 34"/>
              <a:gd name="T10" fmla="*/ 81552 w 70"/>
              <a:gd name="T11" fmla="*/ 20637 h 34"/>
              <a:gd name="T12" fmla="*/ 81552 w 70"/>
              <a:gd name="T13" fmla="*/ 7937 h 34"/>
              <a:gd name="T14" fmla="*/ 77334 w 70"/>
              <a:gd name="T15" fmla="*/ 4762 h 34"/>
              <a:gd name="T16" fmla="*/ 36558 w 70"/>
              <a:gd name="T17" fmla="*/ 0 h 34"/>
              <a:gd name="T18" fmla="*/ 0 w 70"/>
              <a:gd name="T19" fmla="*/ 3651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34"/>
              <a:gd name="T32" fmla="*/ 70 w 7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34">
                <a:moveTo>
                  <a:pt x="0" y="23"/>
                </a:moveTo>
                <a:lnTo>
                  <a:pt x="17" y="33"/>
                </a:lnTo>
                <a:lnTo>
                  <a:pt x="39" y="23"/>
                </a:lnTo>
                <a:lnTo>
                  <a:pt x="50" y="30"/>
                </a:lnTo>
                <a:lnTo>
                  <a:pt x="69" y="15"/>
                </a:lnTo>
                <a:lnTo>
                  <a:pt x="58" y="13"/>
                </a:lnTo>
                <a:lnTo>
                  <a:pt x="58" y="5"/>
                </a:lnTo>
                <a:lnTo>
                  <a:pt x="55" y="3"/>
                </a:lnTo>
                <a:lnTo>
                  <a:pt x="26" y="0"/>
                </a:lnTo>
                <a:lnTo>
                  <a:pt x="0" y="23"/>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27" name="Freeform 495"/>
          <p:cNvSpPr>
            <a:spLocks/>
          </p:cNvSpPr>
          <p:nvPr/>
        </p:nvSpPr>
        <p:spPr bwMode="auto">
          <a:xfrm>
            <a:off x="4379913" y="2874963"/>
            <a:ext cx="107950" cy="63500"/>
          </a:xfrm>
          <a:custGeom>
            <a:avLst/>
            <a:gdLst>
              <a:gd name="T0" fmla="*/ 0 w 76"/>
              <a:gd name="T1" fmla="*/ 42862 h 40"/>
              <a:gd name="T2" fmla="*/ 25567 w 76"/>
              <a:gd name="T3" fmla="*/ 61913 h 40"/>
              <a:gd name="T4" fmla="*/ 59657 w 76"/>
              <a:gd name="T5" fmla="*/ 42862 h 40"/>
              <a:gd name="T6" fmla="*/ 76701 w 76"/>
              <a:gd name="T7" fmla="*/ 57150 h 40"/>
              <a:gd name="T8" fmla="*/ 106530 w 76"/>
              <a:gd name="T9" fmla="*/ 28575 h 40"/>
              <a:gd name="T10" fmla="*/ 89485 w 76"/>
              <a:gd name="T11" fmla="*/ 23812 h 40"/>
              <a:gd name="T12" fmla="*/ 89485 w 76"/>
              <a:gd name="T13" fmla="*/ 9525 h 40"/>
              <a:gd name="T14" fmla="*/ 85224 w 76"/>
              <a:gd name="T15" fmla="*/ 4762 h 40"/>
              <a:gd name="T16" fmla="*/ 39771 w 76"/>
              <a:gd name="T17" fmla="*/ 0 h 40"/>
              <a:gd name="T18" fmla="*/ 0 w 76"/>
              <a:gd name="T19" fmla="*/ 4286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40"/>
              <a:gd name="T32" fmla="*/ 76 w 7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40">
                <a:moveTo>
                  <a:pt x="0" y="27"/>
                </a:moveTo>
                <a:lnTo>
                  <a:pt x="18" y="39"/>
                </a:lnTo>
                <a:lnTo>
                  <a:pt x="42" y="27"/>
                </a:lnTo>
                <a:lnTo>
                  <a:pt x="54" y="36"/>
                </a:lnTo>
                <a:lnTo>
                  <a:pt x="75" y="18"/>
                </a:lnTo>
                <a:lnTo>
                  <a:pt x="63" y="15"/>
                </a:lnTo>
                <a:lnTo>
                  <a:pt x="63" y="6"/>
                </a:lnTo>
                <a:lnTo>
                  <a:pt x="60" y="3"/>
                </a:lnTo>
                <a:lnTo>
                  <a:pt x="28" y="0"/>
                </a:lnTo>
                <a:lnTo>
                  <a:pt x="0" y="2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28" name="Freeform 496"/>
          <p:cNvSpPr>
            <a:spLocks/>
          </p:cNvSpPr>
          <p:nvPr/>
        </p:nvSpPr>
        <p:spPr bwMode="auto">
          <a:xfrm>
            <a:off x="6550025" y="3690938"/>
            <a:ext cx="179388" cy="395287"/>
          </a:xfrm>
          <a:custGeom>
            <a:avLst/>
            <a:gdLst>
              <a:gd name="T0" fmla="*/ 0 w 127"/>
              <a:gd name="T1" fmla="*/ 63500 h 249"/>
              <a:gd name="T2" fmla="*/ 8475 w 127"/>
              <a:gd name="T3" fmla="*/ 28575 h 249"/>
              <a:gd name="T4" fmla="*/ 56500 w 127"/>
              <a:gd name="T5" fmla="*/ 0 h 249"/>
              <a:gd name="T6" fmla="*/ 76275 w 127"/>
              <a:gd name="T7" fmla="*/ 28575 h 249"/>
              <a:gd name="T8" fmla="*/ 73450 w 127"/>
              <a:gd name="T9" fmla="*/ 84137 h 249"/>
              <a:gd name="T10" fmla="*/ 129950 w 127"/>
              <a:gd name="T11" fmla="*/ 63500 h 249"/>
              <a:gd name="T12" fmla="*/ 153963 w 127"/>
              <a:gd name="T13" fmla="*/ 84137 h 249"/>
              <a:gd name="T14" fmla="*/ 177975 w 127"/>
              <a:gd name="T15" fmla="*/ 138112 h 249"/>
              <a:gd name="T16" fmla="*/ 168088 w 127"/>
              <a:gd name="T17" fmla="*/ 169862 h 249"/>
              <a:gd name="T18" fmla="*/ 125713 w 127"/>
              <a:gd name="T19" fmla="*/ 165100 h 249"/>
              <a:gd name="T20" fmla="*/ 113000 w 127"/>
              <a:gd name="T21" fmla="*/ 179387 h 249"/>
              <a:gd name="T22" fmla="*/ 117238 w 127"/>
              <a:gd name="T23" fmla="*/ 239712 h 249"/>
              <a:gd name="T24" fmla="*/ 56500 w 127"/>
              <a:gd name="T25" fmla="*/ 188912 h 249"/>
              <a:gd name="T26" fmla="*/ 32488 w 127"/>
              <a:gd name="T27" fmla="*/ 277812 h 249"/>
              <a:gd name="T28" fmla="*/ 64975 w 127"/>
              <a:gd name="T29" fmla="*/ 355600 h 249"/>
              <a:gd name="T30" fmla="*/ 101700 w 127"/>
              <a:gd name="T31" fmla="*/ 382587 h 249"/>
              <a:gd name="T32" fmla="*/ 80513 w 127"/>
              <a:gd name="T33" fmla="*/ 393700 h 249"/>
              <a:gd name="T34" fmla="*/ 73450 w 127"/>
              <a:gd name="T35" fmla="*/ 373062 h 249"/>
              <a:gd name="T36" fmla="*/ 60738 w 127"/>
              <a:gd name="T37" fmla="*/ 373062 h 249"/>
              <a:gd name="T38" fmla="*/ 15538 w 127"/>
              <a:gd name="T39" fmla="*/ 327025 h 249"/>
              <a:gd name="T40" fmla="*/ 19775 w 127"/>
              <a:gd name="T41" fmla="*/ 282575 h 249"/>
              <a:gd name="T42" fmla="*/ 40963 w 127"/>
              <a:gd name="T43" fmla="*/ 234950 h 249"/>
              <a:gd name="T44" fmla="*/ 12713 w 127"/>
              <a:gd name="T45" fmla="*/ 157162 h 249"/>
              <a:gd name="T46" fmla="*/ 25425 w 127"/>
              <a:gd name="T47" fmla="*/ 119062 h 249"/>
              <a:gd name="T48" fmla="*/ 0 w 127"/>
              <a:gd name="T49" fmla="*/ 63500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49"/>
              <a:gd name="T77" fmla="*/ 127 w 127"/>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49">
                <a:moveTo>
                  <a:pt x="0" y="40"/>
                </a:moveTo>
                <a:lnTo>
                  <a:pt x="6" y="18"/>
                </a:lnTo>
                <a:lnTo>
                  <a:pt x="40" y="0"/>
                </a:lnTo>
                <a:lnTo>
                  <a:pt x="54" y="18"/>
                </a:lnTo>
                <a:lnTo>
                  <a:pt x="52" y="53"/>
                </a:lnTo>
                <a:lnTo>
                  <a:pt x="92" y="40"/>
                </a:lnTo>
                <a:lnTo>
                  <a:pt x="109" y="53"/>
                </a:lnTo>
                <a:lnTo>
                  <a:pt x="126" y="87"/>
                </a:lnTo>
                <a:lnTo>
                  <a:pt x="119" y="107"/>
                </a:lnTo>
                <a:lnTo>
                  <a:pt x="89" y="104"/>
                </a:lnTo>
                <a:lnTo>
                  <a:pt x="80" y="113"/>
                </a:lnTo>
                <a:lnTo>
                  <a:pt x="83" y="151"/>
                </a:lnTo>
                <a:lnTo>
                  <a:pt x="40" y="119"/>
                </a:lnTo>
                <a:lnTo>
                  <a:pt x="23" y="175"/>
                </a:lnTo>
                <a:lnTo>
                  <a:pt x="46" y="224"/>
                </a:lnTo>
                <a:lnTo>
                  <a:pt x="72" y="241"/>
                </a:lnTo>
                <a:lnTo>
                  <a:pt x="57" y="248"/>
                </a:lnTo>
                <a:lnTo>
                  <a:pt x="52" y="235"/>
                </a:lnTo>
                <a:lnTo>
                  <a:pt x="43" y="235"/>
                </a:lnTo>
                <a:lnTo>
                  <a:pt x="11" y="206"/>
                </a:lnTo>
                <a:lnTo>
                  <a:pt x="14" y="178"/>
                </a:lnTo>
                <a:lnTo>
                  <a:pt x="29" y="148"/>
                </a:lnTo>
                <a:lnTo>
                  <a:pt x="9" y="99"/>
                </a:lnTo>
                <a:lnTo>
                  <a:pt x="18" y="75"/>
                </a:lnTo>
                <a:lnTo>
                  <a:pt x="0" y="40"/>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29" name="Freeform 497"/>
          <p:cNvSpPr>
            <a:spLocks/>
          </p:cNvSpPr>
          <p:nvPr/>
        </p:nvSpPr>
        <p:spPr bwMode="auto">
          <a:xfrm>
            <a:off x="6550025" y="3690938"/>
            <a:ext cx="187325" cy="404812"/>
          </a:xfrm>
          <a:custGeom>
            <a:avLst/>
            <a:gdLst>
              <a:gd name="T0" fmla="*/ 0 w 133"/>
              <a:gd name="T1" fmla="*/ 65087 h 255"/>
              <a:gd name="T2" fmla="*/ 8451 w 133"/>
              <a:gd name="T3" fmla="*/ 28575 h 255"/>
              <a:gd name="T4" fmla="*/ 59155 w 133"/>
              <a:gd name="T5" fmla="*/ 0 h 255"/>
              <a:gd name="T6" fmla="*/ 80282 w 133"/>
              <a:gd name="T7" fmla="*/ 28575 h 255"/>
              <a:gd name="T8" fmla="*/ 76057 w 133"/>
              <a:gd name="T9" fmla="*/ 85725 h 255"/>
              <a:gd name="T10" fmla="*/ 135212 w 133"/>
              <a:gd name="T11" fmla="*/ 65087 h 255"/>
              <a:gd name="T12" fmla="*/ 160564 w 133"/>
              <a:gd name="T13" fmla="*/ 85725 h 255"/>
              <a:gd name="T14" fmla="*/ 185917 w 133"/>
              <a:gd name="T15" fmla="*/ 141287 h 255"/>
              <a:gd name="T16" fmla="*/ 176057 w 133"/>
              <a:gd name="T17" fmla="*/ 174625 h 255"/>
              <a:gd name="T18" fmla="*/ 130987 w 133"/>
              <a:gd name="T19" fmla="*/ 169862 h 255"/>
              <a:gd name="T20" fmla="*/ 118311 w 133"/>
              <a:gd name="T21" fmla="*/ 184150 h 255"/>
              <a:gd name="T22" fmla="*/ 122536 w 133"/>
              <a:gd name="T23" fmla="*/ 246062 h 255"/>
              <a:gd name="T24" fmla="*/ 59155 w 133"/>
              <a:gd name="T25" fmla="*/ 193675 h 255"/>
              <a:gd name="T26" fmla="*/ 33803 w 133"/>
              <a:gd name="T27" fmla="*/ 284162 h 255"/>
              <a:gd name="T28" fmla="*/ 67606 w 133"/>
              <a:gd name="T29" fmla="*/ 363537 h 255"/>
              <a:gd name="T30" fmla="*/ 105634 w 133"/>
              <a:gd name="T31" fmla="*/ 392112 h 255"/>
              <a:gd name="T32" fmla="*/ 84508 w 133"/>
              <a:gd name="T33" fmla="*/ 403225 h 255"/>
              <a:gd name="T34" fmla="*/ 76057 w 133"/>
              <a:gd name="T35" fmla="*/ 382587 h 255"/>
              <a:gd name="T36" fmla="*/ 63381 w 133"/>
              <a:gd name="T37" fmla="*/ 382587 h 255"/>
              <a:gd name="T38" fmla="*/ 16902 w 133"/>
              <a:gd name="T39" fmla="*/ 334962 h 255"/>
              <a:gd name="T40" fmla="*/ 21127 w 133"/>
              <a:gd name="T41" fmla="*/ 288925 h 255"/>
              <a:gd name="T42" fmla="*/ 42254 w 133"/>
              <a:gd name="T43" fmla="*/ 241300 h 255"/>
              <a:gd name="T44" fmla="*/ 12676 w 133"/>
              <a:gd name="T45" fmla="*/ 160337 h 255"/>
              <a:gd name="T46" fmla="*/ 26761 w 133"/>
              <a:gd name="T47" fmla="*/ 122237 h 255"/>
              <a:gd name="T48" fmla="*/ 0 w 133"/>
              <a:gd name="T49" fmla="*/ 65087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255"/>
              <a:gd name="T77" fmla="*/ 133 w 133"/>
              <a:gd name="T78" fmla="*/ 255 h 2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255">
                <a:moveTo>
                  <a:pt x="0" y="41"/>
                </a:moveTo>
                <a:lnTo>
                  <a:pt x="6" y="18"/>
                </a:lnTo>
                <a:lnTo>
                  <a:pt x="42" y="0"/>
                </a:lnTo>
                <a:lnTo>
                  <a:pt x="57" y="18"/>
                </a:lnTo>
                <a:lnTo>
                  <a:pt x="54" y="54"/>
                </a:lnTo>
                <a:lnTo>
                  <a:pt x="96" y="41"/>
                </a:lnTo>
                <a:lnTo>
                  <a:pt x="114" y="54"/>
                </a:lnTo>
                <a:lnTo>
                  <a:pt x="132" y="89"/>
                </a:lnTo>
                <a:lnTo>
                  <a:pt x="125" y="110"/>
                </a:lnTo>
                <a:lnTo>
                  <a:pt x="93" y="107"/>
                </a:lnTo>
                <a:lnTo>
                  <a:pt x="84" y="116"/>
                </a:lnTo>
                <a:lnTo>
                  <a:pt x="87" y="155"/>
                </a:lnTo>
                <a:lnTo>
                  <a:pt x="42" y="122"/>
                </a:lnTo>
                <a:lnTo>
                  <a:pt x="24" y="179"/>
                </a:lnTo>
                <a:lnTo>
                  <a:pt x="48" y="229"/>
                </a:lnTo>
                <a:lnTo>
                  <a:pt x="75" y="247"/>
                </a:lnTo>
                <a:lnTo>
                  <a:pt x="60" y="254"/>
                </a:lnTo>
                <a:lnTo>
                  <a:pt x="54" y="241"/>
                </a:lnTo>
                <a:lnTo>
                  <a:pt x="45" y="241"/>
                </a:lnTo>
                <a:lnTo>
                  <a:pt x="12" y="211"/>
                </a:lnTo>
                <a:lnTo>
                  <a:pt x="15" y="182"/>
                </a:lnTo>
                <a:lnTo>
                  <a:pt x="30" y="152"/>
                </a:lnTo>
                <a:lnTo>
                  <a:pt x="9" y="101"/>
                </a:lnTo>
                <a:lnTo>
                  <a:pt x="19" y="77"/>
                </a:lnTo>
                <a:lnTo>
                  <a:pt x="0" y="4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30" name="Freeform 498"/>
          <p:cNvSpPr>
            <a:spLocks/>
          </p:cNvSpPr>
          <p:nvPr/>
        </p:nvSpPr>
        <p:spPr bwMode="auto">
          <a:xfrm>
            <a:off x="4413250" y="3216275"/>
            <a:ext cx="87313" cy="195263"/>
          </a:xfrm>
          <a:custGeom>
            <a:avLst/>
            <a:gdLst>
              <a:gd name="T0" fmla="*/ 0 w 61"/>
              <a:gd name="T1" fmla="*/ 85725 h 123"/>
              <a:gd name="T2" fmla="*/ 20039 w 61"/>
              <a:gd name="T3" fmla="*/ 73025 h 123"/>
              <a:gd name="T4" fmla="*/ 31490 w 61"/>
              <a:gd name="T5" fmla="*/ 4763 h 123"/>
              <a:gd name="T6" fmla="*/ 81588 w 61"/>
              <a:gd name="T7" fmla="*/ 0 h 123"/>
              <a:gd name="T8" fmla="*/ 70137 w 61"/>
              <a:gd name="T9" fmla="*/ 22225 h 123"/>
              <a:gd name="T10" fmla="*/ 81588 w 61"/>
              <a:gd name="T11" fmla="*/ 53975 h 123"/>
              <a:gd name="T12" fmla="*/ 58686 w 61"/>
              <a:gd name="T13" fmla="*/ 85725 h 123"/>
              <a:gd name="T14" fmla="*/ 85882 w 61"/>
              <a:gd name="T15" fmla="*/ 112713 h 123"/>
              <a:gd name="T16" fmla="*/ 47235 w 61"/>
              <a:gd name="T17" fmla="*/ 193675 h 123"/>
              <a:gd name="T18" fmla="*/ 38647 w 61"/>
              <a:gd name="T19" fmla="*/ 141288 h 123"/>
              <a:gd name="T20" fmla="*/ 0 w 61"/>
              <a:gd name="T21" fmla="*/ 85725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23"/>
              <a:gd name="T35" fmla="*/ 61 w 61"/>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23">
                <a:moveTo>
                  <a:pt x="0" y="54"/>
                </a:moveTo>
                <a:lnTo>
                  <a:pt x="14" y="46"/>
                </a:lnTo>
                <a:lnTo>
                  <a:pt x="22" y="3"/>
                </a:lnTo>
                <a:lnTo>
                  <a:pt x="57" y="0"/>
                </a:lnTo>
                <a:lnTo>
                  <a:pt x="49" y="14"/>
                </a:lnTo>
                <a:lnTo>
                  <a:pt x="57" y="34"/>
                </a:lnTo>
                <a:lnTo>
                  <a:pt x="41" y="54"/>
                </a:lnTo>
                <a:lnTo>
                  <a:pt x="60" y="71"/>
                </a:lnTo>
                <a:lnTo>
                  <a:pt x="33" y="122"/>
                </a:lnTo>
                <a:lnTo>
                  <a:pt x="27" y="89"/>
                </a:lnTo>
                <a:lnTo>
                  <a:pt x="0" y="54"/>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31" name="Freeform 499"/>
          <p:cNvSpPr>
            <a:spLocks/>
          </p:cNvSpPr>
          <p:nvPr/>
        </p:nvSpPr>
        <p:spPr bwMode="auto">
          <a:xfrm>
            <a:off x="4413250" y="3216275"/>
            <a:ext cx="95250" cy="204788"/>
          </a:xfrm>
          <a:custGeom>
            <a:avLst/>
            <a:gdLst>
              <a:gd name="T0" fmla="*/ 0 w 67"/>
              <a:gd name="T1" fmla="*/ 90488 h 129"/>
              <a:gd name="T2" fmla="*/ 21325 w 67"/>
              <a:gd name="T3" fmla="*/ 76200 h 129"/>
              <a:gd name="T4" fmla="*/ 34119 w 67"/>
              <a:gd name="T5" fmla="*/ 4763 h 129"/>
              <a:gd name="T6" fmla="*/ 89563 w 67"/>
              <a:gd name="T7" fmla="*/ 0 h 129"/>
              <a:gd name="T8" fmla="*/ 76769 w 67"/>
              <a:gd name="T9" fmla="*/ 23813 h 129"/>
              <a:gd name="T10" fmla="*/ 89563 w 67"/>
              <a:gd name="T11" fmla="*/ 57150 h 129"/>
              <a:gd name="T12" fmla="*/ 63974 w 67"/>
              <a:gd name="T13" fmla="*/ 90488 h 129"/>
              <a:gd name="T14" fmla="*/ 93828 w 67"/>
              <a:gd name="T15" fmla="*/ 117475 h 129"/>
              <a:gd name="T16" fmla="*/ 51179 w 67"/>
              <a:gd name="T17" fmla="*/ 203200 h 129"/>
              <a:gd name="T18" fmla="*/ 42649 w 67"/>
              <a:gd name="T19" fmla="*/ 147638 h 129"/>
              <a:gd name="T20" fmla="*/ 0 w 67"/>
              <a:gd name="T21" fmla="*/ 90488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29"/>
              <a:gd name="T35" fmla="*/ 67 w 67"/>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29">
                <a:moveTo>
                  <a:pt x="0" y="57"/>
                </a:moveTo>
                <a:lnTo>
                  <a:pt x="15" y="48"/>
                </a:lnTo>
                <a:lnTo>
                  <a:pt x="24" y="3"/>
                </a:lnTo>
                <a:lnTo>
                  <a:pt x="63" y="0"/>
                </a:lnTo>
                <a:lnTo>
                  <a:pt x="54" y="15"/>
                </a:lnTo>
                <a:lnTo>
                  <a:pt x="63" y="36"/>
                </a:lnTo>
                <a:lnTo>
                  <a:pt x="45" y="57"/>
                </a:lnTo>
                <a:lnTo>
                  <a:pt x="66" y="74"/>
                </a:lnTo>
                <a:lnTo>
                  <a:pt x="36" y="128"/>
                </a:lnTo>
                <a:lnTo>
                  <a:pt x="30" y="93"/>
                </a:lnTo>
                <a:lnTo>
                  <a:pt x="0" y="5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32" name="Freeform 500"/>
          <p:cNvSpPr>
            <a:spLocks/>
          </p:cNvSpPr>
          <p:nvPr/>
        </p:nvSpPr>
        <p:spPr bwMode="auto">
          <a:xfrm>
            <a:off x="4857750" y="3063875"/>
            <a:ext cx="60325" cy="49213"/>
          </a:xfrm>
          <a:custGeom>
            <a:avLst/>
            <a:gdLst>
              <a:gd name="T0" fmla="*/ 0 w 43"/>
              <a:gd name="T1" fmla="*/ 31750 h 31"/>
              <a:gd name="T2" fmla="*/ 7015 w 43"/>
              <a:gd name="T3" fmla="*/ 4763 h 31"/>
              <a:gd name="T4" fmla="*/ 40684 w 43"/>
              <a:gd name="T5" fmla="*/ 0 h 31"/>
              <a:gd name="T6" fmla="*/ 58922 w 43"/>
              <a:gd name="T7" fmla="*/ 25400 h 31"/>
              <a:gd name="T8" fmla="*/ 29461 w 43"/>
              <a:gd name="T9" fmla="*/ 25400 h 31"/>
              <a:gd name="T10" fmla="*/ 4209 w 43"/>
              <a:gd name="T11" fmla="*/ 47625 h 31"/>
              <a:gd name="T12" fmla="*/ 15432 w 43"/>
              <a:gd name="T13" fmla="*/ 31750 h 31"/>
              <a:gd name="T14" fmla="*/ 0 w 43"/>
              <a:gd name="T15" fmla="*/ 31750 h 3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1"/>
              <a:gd name="T26" fmla="*/ 43 w 43"/>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1">
                <a:moveTo>
                  <a:pt x="0" y="20"/>
                </a:moveTo>
                <a:lnTo>
                  <a:pt x="5" y="3"/>
                </a:lnTo>
                <a:lnTo>
                  <a:pt x="29" y="0"/>
                </a:lnTo>
                <a:lnTo>
                  <a:pt x="42" y="16"/>
                </a:lnTo>
                <a:lnTo>
                  <a:pt x="21" y="16"/>
                </a:lnTo>
                <a:lnTo>
                  <a:pt x="3" y="30"/>
                </a:lnTo>
                <a:lnTo>
                  <a:pt x="11" y="20"/>
                </a:lnTo>
                <a:lnTo>
                  <a:pt x="0" y="2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5733" name="Freeform 501"/>
          <p:cNvSpPr>
            <a:spLocks/>
          </p:cNvSpPr>
          <p:nvPr/>
        </p:nvSpPr>
        <p:spPr bwMode="auto">
          <a:xfrm>
            <a:off x="4857750" y="3063875"/>
            <a:ext cx="68263" cy="58738"/>
          </a:xfrm>
          <a:custGeom>
            <a:avLst/>
            <a:gdLst>
              <a:gd name="T0" fmla="*/ 0 w 49"/>
              <a:gd name="T1" fmla="*/ 38100 h 37"/>
              <a:gd name="T2" fmla="*/ 8359 w 49"/>
              <a:gd name="T3" fmla="*/ 6350 h 37"/>
              <a:gd name="T4" fmla="*/ 45973 w 49"/>
              <a:gd name="T5" fmla="*/ 0 h 37"/>
              <a:gd name="T6" fmla="*/ 66870 w 49"/>
              <a:gd name="T7" fmla="*/ 30163 h 37"/>
              <a:gd name="T8" fmla="*/ 33435 w 49"/>
              <a:gd name="T9" fmla="*/ 30163 h 37"/>
              <a:gd name="T10" fmla="*/ 4179 w 49"/>
              <a:gd name="T11" fmla="*/ 57150 h 37"/>
              <a:gd name="T12" fmla="*/ 16717 w 49"/>
              <a:gd name="T13" fmla="*/ 38100 h 37"/>
              <a:gd name="T14" fmla="*/ 0 w 49"/>
              <a:gd name="T15" fmla="*/ 38100 h 3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37"/>
              <a:gd name="T26" fmla="*/ 49 w 49"/>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37">
                <a:moveTo>
                  <a:pt x="0" y="24"/>
                </a:moveTo>
                <a:lnTo>
                  <a:pt x="6" y="4"/>
                </a:lnTo>
                <a:lnTo>
                  <a:pt x="33" y="0"/>
                </a:lnTo>
                <a:lnTo>
                  <a:pt x="48" y="19"/>
                </a:lnTo>
                <a:lnTo>
                  <a:pt x="24" y="19"/>
                </a:lnTo>
                <a:lnTo>
                  <a:pt x="3" y="36"/>
                </a:lnTo>
                <a:lnTo>
                  <a:pt x="12" y="24"/>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34" name="Freeform 502"/>
          <p:cNvSpPr>
            <a:spLocks/>
          </p:cNvSpPr>
          <p:nvPr/>
        </p:nvSpPr>
        <p:spPr bwMode="auto">
          <a:xfrm>
            <a:off x="4860925" y="3060700"/>
            <a:ext cx="431800" cy="176213"/>
          </a:xfrm>
          <a:custGeom>
            <a:avLst/>
            <a:gdLst>
              <a:gd name="T0" fmla="*/ 0 w 306"/>
              <a:gd name="T1" fmla="*/ 61913 h 111"/>
              <a:gd name="T2" fmla="*/ 21167 w 306"/>
              <a:gd name="T3" fmla="*/ 106363 h 111"/>
              <a:gd name="T4" fmla="*/ 4233 w 306"/>
              <a:gd name="T5" fmla="*/ 106363 h 111"/>
              <a:gd name="T6" fmla="*/ 21167 w 306"/>
              <a:gd name="T7" fmla="*/ 120650 h 111"/>
              <a:gd name="T8" fmla="*/ 29633 w 306"/>
              <a:gd name="T9" fmla="*/ 147638 h 111"/>
              <a:gd name="T10" fmla="*/ 49389 w 306"/>
              <a:gd name="T11" fmla="*/ 147638 h 111"/>
              <a:gd name="T12" fmla="*/ 29633 w 306"/>
              <a:gd name="T13" fmla="*/ 157163 h 111"/>
              <a:gd name="T14" fmla="*/ 57856 w 306"/>
              <a:gd name="T15" fmla="*/ 152400 h 111"/>
              <a:gd name="T16" fmla="*/ 83256 w 306"/>
              <a:gd name="T17" fmla="*/ 169863 h 111"/>
              <a:gd name="T18" fmla="*/ 111478 w 306"/>
              <a:gd name="T19" fmla="*/ 152400 h 111"/>
              <a:gd name="T20" fmla="*/ 153811 w 306"/>
              <a:gd name="T21" fmla="*/ 174625 h 111"/>
              <a:gd name="T22" fmla="*/ 231422 w 306"/>
              <a:gd name="T23" fmla="*/ 152400 h 111"/>
              <a:gd name="T24" fmla="*/ 227189 w 306"/>
              <a:gd name="T25" fmla="*/ 174625 h 111"/>
              <a:gd name="T26" fmla="*/ 244122 w 306"/>
              <a:gd name="T27" fmla="*/ 152400 h 111"/>
              <a:gd name="T28" fmla="*/ 376767 w 306"/>
              <a:gd name="T29" fmla="*/ 142875 h 111"/>
              <a:gd name="T30" fmla="*/ 430389 w 306"/>
              <a:gd name="T31" fmla="*/ 138113 h 111"/>
              <a:gd name="T32" fmla="*/ 417689 w 306"/>
              <a:gd name="T33" fmla="*/ 79375 h 111"/>
              <a:gd name="T34" fmla="*/ 424744 w 306"/>
              <a:gd name="T35" fmla="*/ 68263 h 111"/>
              <a:gd name="T36" fmla="*/ 383822 w 306"/>
              <a:gd name="T37" fmla="*/ 14288 h 111"/>
              <a:gd name="T38" fmla="*/ 355600 w 306"/>
              <a:gd name="T39" fmla="*/ 14288 h 111"/>
              <a:gd name="T40" fmla="*/ 272344 w 306"/>
              <a:gd name="T41" fmla="*/ 31750 h 111"/>
              <a:gd name="T42" fmla="*/ 206022 w 306"/>
              <a:gd name="T43" fmla="*/ 0 h 111"/>
              <a:gd name="T44" fmla="*/ 169333 w 306"/>
              <a:gd name="T45" fmla="*/ 0 h 111"/>
              <a:gd name="T46" fmla="*/ 114300 w 306"/>
              <a:gd name="T47" fmla="*/ 31750 h 111"/>
              <a:gd name="T48" fmla="*/ 70556 w 306"/>
              <a:gd name="T49" fmla="*/ 22225 h 111"/>
              <a:gd name="T50" fmla="*/ 83256 w 306"/>
              <a:gd name="T51" fmla="*/ 34925 h 111"/>
              <a:gd name="T52" fmla="*/ 0 w 306"/>
              <a:gd name="T53" fmla="*/ 61913 h 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6"/>
              <a:gd name="T82" fmla="*/ 0 h 111"/>
              <a:gd name="T83" fmla="*/ 306 w 306"/>
              <a:gd name="T84" fmla="*/ 111 h 1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6" h="111">
                <a:moveTo>
                  <a:pt x="0" y="39"/>
                </a:moveTo>
                <a:lnTo>
                  <a:pt x="15" y="67"/>
                </a:lnTo>
                <a:lnTo>
                  <a:pt x="3" y="67"/>
                </a:lnTo>
                <a:lnTo>
                  <a:pt x="15" y="76"/>
                </a:lnTo>
                <a:lnTo>
                  <a:pt x="21" y="93"/>
                </a:lnTo>
                <a:lnTo>
                  <a:pt x="35" y="93"/>
                </a:lnTo>
                <a:lnTo>
                  <a:pt x="21" y="99"/>
                </a:lnTo>
                <a:lnTo>
                  <a:pt x="41" y="96"/>
                </a:lnTo>
                <a:lnTo>
                  <a:pt x="59" y="107"/>
                </a:lnTo>
                <a:lnTo>
                  <a:pt x="79" y="96"/>
                </a:lnTo>
                <a:lnTo>
                  <a:pt x="109" y="110"/>
                </a:lnTo>
                <a:lnTo>
                  <a:pt x="164" y="96"/>
                </a:lnTo>
                <a:lnTo>
                  <a:pt x="161" y="110"/>
                </a:lnTo>
                <a:lnTo>
                  <a:pt x="173" y="96"/>
                </a:lnTo>
                <a:lnTo>
                  <a:pt x="267" y="90"/>
                </a:lnTo>
                <a:lnTo>
                  <a:pt x="305" y="87"/>
                </a:lnTo>
                <a:lnTo>
                  <a:pt x="296" y="50"/>
                </a:lnTo>
                <a:lnTo>
                  <a:pt x="301" y="43"/>
                </a:lnTo>
                <a:lnTo>
                  <a:pt x="272" y="9"/>
                </a:lnTo>
                <a:lnTo>
                  <a:pt x="252" y="9"/>
                </a:lnTo>
                <a:lnTo>
                  <a:pt x="193" y="20"/>
                </a:lnTo>
                <a:lnTo>
                  <a:pt x="146" y="0"/>
                </a:lnTo>
                <a:lnTo>
                  <a:pt x="120" y="0"/>
                </a:lnTo>
                <a:lnTo>
                  <a:pt x="81" y="20"/>
                </a:lnTo>
                <a:lnTo>
                  <a:pt x="50" y="14"/>
                </a:lnTo>
                <a:lnTo>
                  <a:pt x="59" y="22"/>
                </a:lnTo>
                <a:lnTo>
                  <a:pt x="0" y="39"/>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5735" name="Freeform 503"/>
          <p:cNvSpPr>
            <a:spLocks/>
          </p:cNvSpPr>
          <p:nvPr/>
        </p:nvSpPr>
        <p:spPr bwMode="auto">
          <a:xfrm>
            <a:off x="4860925" y="3060700"/>
            <a:ext cx="441325" cy="185738"/>
          </a:xfrm>
          <a:custGeom>
            <a:avLst/>
            <a:gdLst>
              <a:gd name="T0" fmla="*/ 0 w 312"/>
              <a:gd name="T1" fmla="*/ 65088 h 117"/>
              <a:gd name="T2" fmla="*/ 21218 w 312"/>
              <a:gd name="T3" fmla="*/ 112713 h 117"/>
              <a:gd name="T4" fmla="*/ 4244 w 312"/>
              <a:gd name="T5" fmla="*/ 112713 h 117"/>
              <a:gd name="T6" fmla="*/ 21218 w 312"/>
              <a:gd name="T7" fmla="*/ 127000 h 117"/>
              <a:gd name="T8" fmla="*/ 29705 w 312"/>
              <a:gd name="T9" fmla="*/ 155575 h 117"/>
              <a:gd name="T10" fmla="*/ 50922 w 312"/>
              <a:gd name="T11" fmla="*/ 155575 h 117"/>
              <a:gd name="T12" fmla="*/ 29705 w 312"/>
              <a:gd name="T13" fmla="*/ 165100 h 117"/>
              <a:gd name="T14" fmla="*/ 59409 w 312"/>
              <a:gd name="T15" fmla="*/ 160338 h 117"/>
              <a:gd name="T16" fmla="*/ 84870 w 312"/>
              <a:gd name="T17" fmla="*/ 179388 h 117"/>
              <a:gd name="T18" fmla="*/ 114575 w 312"/>
              <a:gd name="T19" fmla="*/ 160338 h 117"/>
              <a:gd name="T20" fmla="*/ 157010 w 312"/>
              <a:gd name="T21" fmla="*/ 184150 h 117"/>
              <a:gd name="T22" fmla="*/ 236222 w 312"/>
              <a:gd name="T23" fmla="*/ 160338 h 117"/>
              <a:gd name="T24" fmla="*/ 231979 w 312"/>
              <a:gd name="T25" fmla="*/ 184150 h 117"/>
              <a:gd name="T26" fmla="*/ 248953 w 312"/>
              <a:gd name="T27" fmla="*/ 160338 h 117"/>
              <a:gd name="T28" fmla="*/ 384745 w 312"/>
              <a:gd name="T29" fmla="*/ 150813 h 117"/>
              <a:gd name="T30" fmla="*/ 439910 w 312"/>
              <a:gd name="T31" fmla="*/ 146050 h 117"/>
              <a:gd name="T32" fmla="*/ 427180 w 312"/>
              <a:gd name="T33" fmla="*/ 84138 h 117"/>
              <a:gd name="T34" fmla="*/ 434252 w 312"/>
              <a:gd name="T35" fmla="*/ 71438 h 117"/>
              <a:gd name="T36" fmla="*/ 391817 w 312"/>
              <a:gd name="T37" fmla="*/ 14288 h 117"/>
              <a:gd name="T38" fmla="*/ 363527 w 312"/>
              <a:gd name="T39" fmla="*/ 14288 h 117"/>
              <a:gd name="T40" fmla="*/ 278657 w 312"/>
              <a:gd name="T41" fmla="*/ 33338 h 117"/>
              <a:gd name="T42" fmla="*/ 210761 w 312"/>
              <a:gd name="T43" fmla="*/ 0 h 117"/>
              <a:gd name="T44" fmla="*/ 172569 w 312"/>
              <a:gd name="T45" fmla="*/ 0 h 117"/>
              <a:gd name="T46" fmla="*/ 117404 w 312"/>
              <a:gd name="T47" fmla="*/ 33338 h 117"/>
              <a:gd name="T48" fmla="*/ 72140 w 312"/>
              <a:gd name="T49" fmla="*/ 23813 h 117"/>
              <a:gd name="T50" fmla="*/ 84870 w 312"/>
              <a:gd name="T51" fmla="*/ 36513 h 117"/>
              <a:gd name="T52" fmla="*/ 0 w 312"/>
              <a:gd name="T53" fmla="*/ 65088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2"/>
              <a:gd name="T82" fmla="*/ 0 h 117"/>
              <a:gd name="T83" fmla="*/ 312 w 312"/>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2" h="117">
                <a:moveTo>
                  <a:pt x="0" y="41"/>
                </a:moveTo>
                <a:lnTo>
                  <a:pt x="15" y="71"/>
                </a:lnTo>
                <a:lnTo>
                  <a:pt x="3" y="71"/>
                </a:lnTo>
                <a:lnTo>
                  <a:pt x="15" y="80"/>
                </a:lnTo>
                <a:lnTo>
                  <a:pt x="21" y="98"/>
                </a:lnTo>
                <a:lnTo>
                  <a:pt x="36" y="98"/>
                </a:lnTo>
                <a:lnTo>
                  <a:pt x="21" y="104"/>
                </a:lnTo>
                <a:lnTo>
                  <a:pt x="42" y="101"/>
                </a:lnTo>
                <a:lnTo>
                  <a:pt x="60" y="113"/>
                </a:lnTo>
                <a:lnTo>
                  <a:pt x="81" y="101"/>
                </a:lnTo>
                <a:lnTo>
                  <a:pt x="111" y="116"/>
                </a:lnTo>
                <a:lnTo>
                  <a:pt x="167" y="101"/>
                </a:lnTo>
                <a:lnTo>
                  <a:pt x="164" y="116"/>
                </a:lnTo>
                <a:lnTo>
                  <a:pt x="176" y="101"/>
                </a:lnTo>
                <a:lnTo>
                  <a:pt x="272" y="95"/>
                </a:lnTo>
                <a:lnTo>
                  <a:pt x="311" y="92"/>
                </a:lnTo>
                <a:lnTo>
                  <a:pt x="302" y="53"/>
                </a:lnTo>
                <a:lnTo>
                  <a:pt x="307" y="45"/>
                </a:lnTo>
                <a:lnTo>
                  <a:pt x="277" y="9"/>
                </a:lnTo>
                <a:lnTo>
                  <a:pt x="257" y="9"/>
                </a:lnTo>
                <a:lnTo>
                  <a:pt x="197" y="21"/>
                </a:lnTo>
                <a:lnTo>
                  <a:pt x="149" y="0"/>
                </a:lnTo>
                <a:lnTo>
                  <a:pt x="122" y="0"/>
                </a:lnTo>
                <a:lnTo>
                  <a:pt x="83" y="21"/>
                </a:lnTo>
                <a:lnTo>
                  <a:pt x="51" y="15"/>
                </a:lnTo>
                <a:lnTo>
                  <a:pt x="60" y="23"/>
                </a:lnTo>
                <a:lnTo>
                  <a:pt x="0" y="4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36" name="Freeform 504"/>
          <p:cNvSpPr>
            <a:spLocks/>
          </p:cNvSpPr>
          <p:nvPr/>
        </p:nvSpPr>
        <p:spPr bwMode="auto">
          <a:xfrm>
            <a:off x="4819650" y="3378200"/>
            <a:ext cx="261938" cy="271463"/>
          </a:xfrm>
          <a:custGeom>
            <a:avLst/>
            <a:gdLst>
              <a:gd name="T0" fmla="*/ 0 w 186"/>
              <a:gd name="T1" fmla="*/ 46038 h 171"/>
              <a:gd name="T2" fmla="*/ 16899 w 186"/>
              <a:gd name="T3" fmla="*/ 263525 h 171"/>
              <a:gd name="T4" fmla="*/ 219690 w 186"/>
              <a:gd name="T5" fmla="*/ 269875 h 171"/>
              <a:gd name="T6" fmla="*/ 252080 w 186"/>
              <a:gd name="T7" fmla="*/ 238125 h 171"/>
              <a:gd name="T8" fmla="*/ 260530 w 186"/>
              <a:gd name="T9" fmla="*/ 209550 h 171"/>
              <a:gd name="T10" fmla="*/ 180258 w 186"/>
              <a:gd name="T11" fmla="*/ 58738 h 171"/>
              <a:gd name="T12" fmla="*/ 219690 w 186"/>
              <a:gd name="T13" fmla="*/ 109538 h 171"/>
              <a:gd name="T14" fmla="*/ 236589 w 186"/>
              <a:gd name="T15" fmla="*/ 63500 h 171"/>
              <a:gd name="T16" fmla="*/ 219690 w 186"/>
              <a:gd name="T17" fmla="*/ 9525 h 171"/>
              <a:gd name="T18" fmla="*/ 171809 w 186"/>
              <a:gd name="T19" fmla="*/ 22225 h 171"/>
              <a:gd name="T20" fmla="*/ 171809 w 186"/>
              <a:gd name="T21" fmla="*/ 0 h 171"/>
              <a:gd name="T22" fmla="*/ 143643 w 186"/>
              <a:gd name="T23" fmla="*/ 3175 h 171"/>
              <a:gd name="T24" fmla="*/ 102804 w 186"/>
              <a:gd name="T25" fmla="*/ 25400 h 171"/>
              <a:gd name="T26" fmla="*/ 16899 w 186"/>
              <a:gd name="T27" fmla="*/ 0 h 171"/>
              <a:gd name="T28" fmla="*/ 0 w 186"/>
              <a:gd name="T29" fmla="*/ 46038 h 1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6"/>
              <a:gd name="T46" fmla="*/ 0 h 171"/>
              <a:gd name="T47" fmla="*/ 186 w 186"/>
              <a:gd name="T48" fmla="*/ 171 h 1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6" h="171">
                <a:moveTo>
                  <a:pt x="0" y="29"/>
                </a:moveTo>
                <a:lnTo>
                  <a:pt x="12" y="166"/>
                </a:lnTo>
                <a:lnTo>
                  <a:pt x="156" y="170"/>
                </a:lnTo>
                <a:lnTo>
                  <a:pt x="179" y="150"/>
                </a:lnTo>
                <a:lnTo>
                  <a:pt x="185" y="132"/>
                </a:lnTo>
                <a:lnTo>
                  <a:pt x="128" y="37"/>
                </a:lnTo>
                <a:lnTo>
                  <a:pt x="156" y="69"/>
                </a:lnTo>
                <a:lnTo>
                  <a:pt x="168" y="40"/>
                </a:lnTo>
                <a:lnTo>
                  <a:pt x="156" y="6"/>
                </a:lnTo>
                <a:lnTo>
                  <a:pt x="122" y="14"/>
                </a:lnTo>
                <a:lnTo>
                  <a:pt x="122" y="0"/>
                </a:lnTo>
                <a:lnTo>
                  <a:pt x="102" y="2"/>
                </a:lnTo>
                <a:lnTo>
                  <a:pt x="73" y="16"/>
                </a:lnTo>
                <a:lnTo>
                  <a:pt x="12" y="0"/>
                </a:lnTo>
                <a:lnTo>
                  <a:pt x="0" y="29"/>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5737" name="Freeform 505"/>
          <p:cNvSpPr>
            <a:spLocks/>
          </p:cNvSpPr>
          <p:nvPr/>
        </p:nvSpPr>
        <p:spPr bwMode="auto">
          <a:xfrm>
            <a:off x="4819650" y="3378200"/>
            <a:ext cx="269875" cy="280988"/>
          </a:xfrm>
          <a:custGeom>
            <a:avLst/>
            <a:gdLst>
              <a:gd name="T0" fmla="*/ 0 w 192"/>
              <a:gd name="T1" fmla="*/ 47625 h 177"/>
              <a:gd name="T2" fmla="*/ 16867 w 192"/>
              <a:gd name="T3" fmla="*/ 273050 h 177"/>
              <a:gd name="T4" fmla="*/ 226301 w 192"/>
              <a:gd name="T5" fmla="*/ 279400 h 177"/>
              <a:gd name="T6" fmla="*/ 260036 w 192"/>
              <a:gd name="T7" fmla="*/ 246063 h 177"/>
              <a:gd name="T8" fmla="*/ 268469 w 192"/>
              <a:gd name="T9" fmla="*/ 217488 h 177"/>
              <a:gd name="T10" fmla="*/ 185539 w 192"/>
              <a:gd name="T11" fmla="*/ 60325 h 177"/>
              <a:gd name="T12" fmla="*/ 226301 w 192"/>
              <a:gd name="T13" fmla="*/ 112713 h 177"/>
              <a:gd name="T14" fmla="*/ 243169 w 192"/>
              <a:gd name="T15" fmla="*/ 65088 h 177"/>
              <a:gd name="T16" fmla="*/ 226301 w 192"/>
              <a:gd name="T17" fmla="*/ 9525 h 177"/>
              <a:gd name="T18" fmla="*/ 177105 w 192"/>
              <a:gd name="T19" fmla="*/ 23813 h 177"/>
              <a:gd name="T20" fmla="*/ 177105 w 192"/>
              <a:gd name="T21" fmla="*/ 0 h 177"/>
              <a:gd name="T22" fmla="*/ 147588 w 192"/>
              <a:gd name="T23" fmla="*/ 3175 h 177"/>
              <a:gd name="T24" fmla="*/ 105420 w 192"/>
              <a:gd name="T25" fmla="*/ 26988 h 177"/>
              <a:gd name="T26" fmla="*/ 16867 w 192"/>
              <a:gd name="T27" fmla="*/ 0 h 177"/>
              <a:gd name="T28" fmla="*/ 0 w 192"/>
              <a:gd name="T29" fmla="*/ 47625 h 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177"/>
              <a:gd name="T47" fmla="*/ 192 w 192"/>
              <a:gd name="T48" fmla="*/ 177 h 1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177">
                <a:moveTo>
                  <a:pt x="0" y="30"/>
                </a:moveTo>
                <a:lnTo>
                  <a:pt x="12" y="172"/>
                </a:lnTo>
                <a:lnTo>
                  <a:pt x="161" y="176"/>
                </a:lnTo>
                <a:lnTo>
                  <a:pt x="185" y="155"/>
                </a:lnTo>
                <a:lnTo>
                  <a:pt x="191" y="137"/>
                </a:lnTo>
                <a:lnTo>
                  <a:pt x="132" y="38"/>
                </a:lnTo>
                <a:lnTo>
                  <a:pt x="161" y="71"/>
                </a:lnTo>
                <a:lnTo>
                  <a:pt x="173" y="41"/>
                </a:lnTo>
                <a:lnTo>
                  <a:pt x="161" y="6"/>
                </a:lnTo>
                <a:lnTo>
                  <a:pt x="126" y="15"/>
                </a:lnTo>
                <a:lnTo>
                  <a:pt x="126" y="0"/>
                </a:lnTo>
                <a:lnTo>
                  <a:pt x="105" y="2"/>
                </a:lnTo>
                <a:lnTo>
                  <a:pt x="75" y="17"/>
                </a:lnTo>
                <a:lnTo>
                  <a:pt x="12" y="0"/>
                </a:lnTo>
                <a:lnTo>
                  <a:pt x="0" y="3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38" name="Freeform 506"/>
          <p:cNvSpPr>
            <a:spLocks/>
          </p:cNvSpPr>
          <p:nvPr/>
        </p:nvSpPr>
        <p:spPr bwMode="auto">
          <a:xfrm>
            <a:off x="4102100" y="2481263"/>
            <a:ext cx="174625" cy="304800"/>
          </a:xfrm>
          <a:custGeom>
            <a:avLst/>
            <a:gdLst>
              <a:gd name="T0" fmla="*/ 0 w 124"/>
              <a:gd name="T1" fmla="*/ 74613 h 192"/>
              <a:gd name="T2" fmla="*/ 5633 w 124"/>
              <a:gd name="T3" fmla="*/ 26988 h 192"/>
              <a:gd name="T4" fmla="*/ 25349 w 124"/>
              <a:gd name="T5" fmla="*/ 6350 h 192"/>
              <a:gd name="T6" fmla="*/ 64780 w 124"/>
              <a:gd name="T7" fmla="*/ 0 h 192"/>
              <a:gd name="T8" fmla="*/ 43656 w 124"/>
              <a:gd name="T9" fmla="*/ 38100 h 192"/>
              <a:gd name="T10" fmla="*/ 92946 w 124"/>
              <a:gd name="T11" fmla="*/ 41275 h 192"/>
              <a:gd name="T12" fmla="*/ 60555 w 124"/>
              <a:gd name="T13" fmla="*/ 96837 h 192"/>
              <a:gd name="T14" fmla="*/ 101395 w 124"/>
              <a:gd name="T15" fmla="*/ 111125 h 192"/>
              <a:gd name="T16" fmla="*/ 136602 w 124"/>
              <a:gd name="T17" fmla="*/ 176212 h 192"/>
              <a:gd name="T18" fmla="*/ 129560 w 124"/>
              <a:gd name="T19" fmla="*/ 176212 h 192"/>
              <a:gd name="T20" fmla="*/ 140827 w 124"/>
              <a:gd name="T21" fmla="*/ 193675 h 192"/>
              <a:gd name="T22" fmla="*/ 132377 w 124"/>
              <a:gd name="T23" fmla="*/ 212725 h 192"/>
              <a:gd name="T24" fmla="*/ 173217 w 124"/>
              <a:gd name="T25" fmla="*/ 217488 h 192"/>
              <a:gd name="T26" fmla="*/ 149276 w 124"/>
              <a:gd name="T27" fmla="*/ 254000 h 192"/>
              <a:gd name="T28" fmla="*/ 168992 w 124"/>
              <a:gd name="T29" fmla="*/ 263525 h 192"/>
              <a:gd name="T30" fmla="*/ 8450 w 124"/>
              <a:gd name="T31" fmla="*/ 303213 h 192"/>
              <a:gd name="T32" fmla="*/ 76046 w 124"/>
              <a:gd name="T33" fmla="*/ 247650 h 192"/>
              <a:gd name="T34" fmla="*/ 60555 w 124"/>
              <a:gd name="T35" fmla="*/ 257175 h 192"/>
              <a:gd name="T36" fmla="*/ 15491 w 124"/>
              <a:gd name="T37" fmla="*/ 239713 h 192"/>
              <a:gd name="T38" fmla="*/ 47881 w 124"/>
              <a:gd name="T39" fmla="*/ 222250 h 192"/>
              <a:gd name="T40" fmla="*/ 28165 w 124"/>
              <a:gd name="T41" fmla="*/ 212725 h 192"/>
              <a:gd name="T42" fmla="*/ 69005 w 124"/>
              <a:gd name="T43" fmla="*/ 188912 h 192"/>
              <a:gd name="T44" fmla="*/ 71822 w 124"/>
              <a:gd name="T45" fmla="*/ 161925 h 192"/>
              <a:gd name="T46" fmla="*/ 52106 w 124"/>
              <a:gd name="T47" fmla="*/ 152400 h 192"/>
              <a:gd name="T48" fmla="*/ 64780 w 124"/>
              <a:gd name="T49" fmla="*/ 133350 h 192"/>
              <a:gd name="T50" fmla="*/ 19716 w 124"/>
              <a:gd name="T51" fmla="*/ 142875 h 192"/>
              <a:gd name="T52" fmla="*/ 19716 w 124"/>
              <a:gd name="T53" fmla="*/ 96837 h 192"/>
              <a:gd name="T54" fmla="*/ 5633 w 124"/>
              <a:gd name="T55" fmla="*/ 120650 h 192"/>
              <a:gd name="T56" fmla="*/ 15491 w 124"/>
              <a:gd name="T57" fmla="*/ 77787 h 192"/>
              <a:gd name="T58" fmla="*/ 0 w 124"/>
              <a:gd name="T59" fmla="*/ 74613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192"/>
              <a:gd name="T92" fmla="*/ 124 w 124"/>
              <a:gd name="T93" fmla="*/ 192 h 1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192">
                <a:moveTo>
                  <a:pt x="0" y="47"/>
                </a:moveTo>
                <a:lnTo>
                  <a:pt x="4" y="17"/>
                </a:lnTo>
                <a:lnTo>
                  <a:pt x="18" y="4"/>
                </a:lnTo>
                <a:lnTo>
                  <a:pt x="46" y="0"/>
                </a:lnTo>
                <a:lnTo>
                  <a:pt x="31" y="24"/>
                </a:lnTo>
                <a:lnTo>
                  <a:pt x="66" y="26"/>
                </a:lnTo>
                <a:lnTo>
                  <a:pt x="43" y="61"/>
                </a:lnTo>
                <a:lnTo>
                  <a:pt x="72" y="70"/>
                </a:lnTo>
                <a:lnTo>
                  <a:pt x="97" y="111"/>
                </a:lnTo>
                <a:lnTo>
                  <a:pt x="92" y="111"/>
                </a:lnTo>
                <a:lnTo>
                  <a:pt x="100" y="122"/>
                </a:lnTo>
                <a:lnTo>
                  <a:pt x="94" y="134"/>
                </a:lnTo>
                <a:lnTo>
                  <a:pt x="123" y="137"/>
                </a:lnTo>
                <a:lnTo>
                  <a:pt x="106" y="160"/>
                </a:lnTo>
                <a:lnTo>
                  <a:pt x="120" y="166"/>
                </a:lnTo>
                <a:lnTo>
                  <a:pt x="6" y="191"/>
                </a:lnTo>
                <a:lnTo>
                  <a:pt x="54" y="156"/>
                </a:lnTo>
                <a:lnTo>
                  <a:pt x="43" y="162"/>
                </a:lnTo>
                <a:lnTo>
                  <a:pt x="11" y="151"/>
                </a:lnTo>
                <a:lnTo>
                  <a:pt x="34" y="140"/>
                </a:lnTo>
                <a:lnTo>
                  <a:pt x="20" y="134"/>
                </a:lnTo>
                <a:lnTo>
                  <a:pt x="49" y="119"/>
                </a:lnTo>
                <a:lnTo>
                  <a:pt x="51" y="102"/>
                </a:lnTo>
                <a:lnTo>
                  <a:pt x="37" y="96"/>
                </a:lnTo>
                <a:lnTo>
                  <a:pt x="46" y="84"/>
                </a:lnTo>
                <a:lnTo>
                  <a:pt x="14" y="90"/>
                </a:lnTo>
                <a:lnTo>
                  <a:pt x="14" y="61"/>
                </a:lnTo>
                <a:lnTo>
                  <a:pt x="4" y="76"/>
                </a:lnTo>
                <a:lnTo>
                  <a:pt x="11" y="49"/>
                </a:lnTo>
                <a:lnTo>
                  <a:pt x="0" y="4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39" name="Freeform 507"/>
          <p:cNvSpPr>
            <a:spLocks/>
          </p:cNvSpPr>
          <p:nvPr/>
        </p:nvSpPr>
        <p:spPr bwMode="auto">
          <a:xfrm>
            <a:off x="4102100" y="2481263"/>
            <a:ext cx="184150" cy="314325"/>
          </a:xfrm>
          <a:custGeom>
            <a:avLst/>
            <a:gdLst>
              <a:gd name="T0" fmla="*/ 0 w 130"/>
              <a:gd name="T1" fmla="*/ 76200 h 198"/>
              <a:gd name="T2" fmla="*/ 5666 w 130"/>
              <a:gd name="T3" fmla="*/ 28575 h 198"/>
              <a:gd name="T4" fmla="*/ 26914 w 130"/>
              <a:gd name="T5" fmla="*/ 6350 h 198"/>
              <a:gd name="T6" fmla="*/ 67994 w 130"/>
              <a:gd name="T7" fmla="*/ 0 h 198"/>
              <a:gd name="T8" fmla="*/ 46746 w 130"/>
              <a:gd name="T9" fmla="*/ 39687 h 198"/>
              <a:gd name="T10" fmla="*/ 97741 w 130"/>
              <a:gd name="T11" fmla="*/ 42862 h 198"/>
              <a:gd name="T12" fmla="*/ 63744 w 130"/>
              <a:gd name="T13" fmla="*/ 100012 h 198"/>
              <a:gd name="T14" fmla="*/ 106240 w 130"/>
              <a:gd name="T15" fmla="*/ 114300 h 198"/>
              <a:gd name="T16" fmla="*/ 144487 w 130"/>
              <a:gd name="T17" fmla="*/ 180975 h 198"/>
              <a:gd name="T18" fmla="*/ 135988 w 130"/>
              <a:gd name="T19" fmla="*/ 180975 h 198"/>
              <a:gd name="T20" fmla="*/ 148737 w 130"/>
              <a:gd name="T21" fmla="*/ 200025 h 198"/>
              <a:gd name="T22" fmla="*/ 140237 w 130"/>
              <a:gd name="T23" fmla="*/ 219075 h 198"/>
              <a:gd name="T24" fmla="*/ 182733 w 130"/>
              <a:gd name="T25" fmla="*/ 223838 h 198"/>
              <a:gd name="T26" fmla="*/ 157236 w 130"/>
              <a:gd name="T27" fmla="*/ 261938 h 198"/>
              <a:gd name="T28" fmla="*/ 178484 w 130"/>
              <a:gd name="T29" fmla="*/ 271463 h 198"/>
              <a:gd name="T30" fmla="*/ 8499 w 130"/>
              <a:gd name="T31" fmla="*/ 312738 h 198"/>
              <a:gd name="T32" fmla="*/ 80743 w 130"/>
              <a:gd name="T33" fmla="*/ 255588 h 198"/>
              <a:gd name="T34" fmla="*/ 63744 w 130"/>
              <a:gd name="T35" fmla="*/ 265113 h 198"/>
              <a:gd name="T36" fmla="*/ 16998 w 130"/>
              <a:gd name="T37" fmla="*/ 247650 h 198"/>
              <a:gd name="T38" fmla="*/ 50995 w 130"/>
              <a:gd name="T39" fmla="*/ 228600 h 198"/>
              <a:gd name="T40" fmla="*/ 29747 w 130"/>
              <a:gd name="T41" fmla="*/ 219075 h 198"/>
              <a:gd name="T42" fmla="*/ 72243 w 130"/>
              <a:gd name="T43" fmla="*/ 195262 h 198"/>
              <a:gd name="T44" fmla="*/ 76493 w 130"/>
              <a:gd name="T45" fmla="*/ 166687 h 198"/>
              <a:gd name="T46" fmla="*/ 55245 w 130"/>
              <a:gd name="T47" fmla="*/ 157163 h 198"/>
              <a:gd name="T48" fmla="*/ 67994 w 130"/>
              <a:gd name="T49" fmla="*/ 138113 h 198"/>
              <a:gd name="T50" fmla="*/ 21248 w 130"/>
              <a:gd name="T51" fmla="*/ 147638 h 198"/>
              <a:gd name="T52" fmla="*/ 21248 w 130"/>
              <a:gd name="T53" fmla="*/ 100012 h 198"/>
              <a:gd name="T54" fmla="*/ 5666 w 130"/>
              <a:gd name="T55" fmla="*/ 123825 h 198"/>
              <a:gd name="T56" fmla="*/ 16998 w 130"/>
              <a:gd name="T57" fmla="*/ 80962 h 198"/>
              <a:gd name="T58" fmla="*/ 0 w 130"/>
              <a:gd name="T59" fmla="*/ 76200 h 1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0"/>
              <a:gd name="T91" fmla="*/ 0 h 198"/>
              <a:gd name="T92" fmla="*/ 130 w 130"/>
              <a:gd name="T93" fmla="*/ 198 h 1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0" h="198">
                <a:moveTo>
                  <a:pt x="0" y="48"/>
                </a:moveTo>
                <a:lnTo>
                  <a:pt x="4" y="18"/>
                </a:lnTo>
                <a:lnTo>
                  <a:pt x="19" y="4"/>
                </a:lnTo>
                <a:lnTo>
                  <a:pt x="48" y="0"/>
                </a:lnTo>
                <a:lnTo>
                  <a:pt x="33" y="25"/>
                </a:lnTo>
                <a:lnTo>
                  <a:pt x="69" y="27"/>
                </a:lnTo>
                <a:lnTo>
                  <a:pt x="45" y="63"/>
                </a:lnTo>
                <a:lnTo>
                  <a:pt x="75" y="72"/>
                </a:lnTo>
                <a:lnTo>
                  <a:pt x="102" y="114"/>
                </a:lnTo>
                <a:lnTo>
                  <a:pt x="96" y="114"/>
                </a:lnTo>
                <a:lnTo>
                  <a:pt x="105" y="126"/>
                </a:lnTo>
                <a:lnTo>
                  <a:pt x="99" y="138"/>
                </a:lnTo>
                <a:lnTo>
                  <a:pt x="129" y="141"/>
                </a:lnTo>
                <a:lnTo>
                  <a:pt x="111" y="165"/>
                </a:lnTo>
                <a:lnTo>
                  <a:pt x="126" y="171"/>
                </a:lnTo>
                <a:lnTo>
                  <a:pt x="6" y="197"/>
                </a:lnTo>
                <a:lnTo>
                  <a:pt x="57" y="161"/>
                </a:lnTo>
                <a:lnTo>
                  <a:pt x="45" y="167"/>
                </a:lnTo>
                <a:lnTo>
                  <a:pt x="12" y="156"/>
                </a:lnTo>
                <a:lnTo>
                  <a:pt x="36" y="144"/>
                </a:lnTo>
                <a:lnTo>
                  <a:pt x="21" y="138"/>
                </a:lnTo>
                <a:lnTo>
                  <a:pt x="51" y="123"/>
                </a:lnTo>
                <a:lnTo>
                  <a:pt x="54" y="105"/>
                </a:lnTo>
                <a:lnTo>
                  <a:pt x="39" y="99"/>
                </a:lnTo>
                <a:lnTo>
                  <a:pt x="48" y="87"/>
                </a:lnTo>
                <a:lnTo>
                  <a:pt x="15" y="93"/>
                </a:lnTo>
                <a:lnTo>
                  <a:pt x="15" y="63"/>
                </a:lnTo>
                <a:lnTo>
                  <a:pt x="4" y="78"/>
                </a:lnTo>
                <a:lnTo>
                  <a:pt x="12" y="51"/>
                </a:lnTo>
                <a:lnTo>
                  <a:pt x="0" y="4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40" name="Freeform 508"/>
          <p:cNvSpPr>
            <a:spLocks/>
          </p:cNvSpPr>
          <p:nvPr/>
        </p:nvSpPr>
        <p:spPr bwMode="auto">
          <a:xfrm>
            <a:off x="1296988" y="2814638"/>
            <a:ext cx="1352550" cy="739775"/>
          </a:xfrm>
          <a:custGeom>
            <a:avLst/>
            <a:gdLst>
              <a:gd name="T0" fmla="*/ 16925 w 959"/>
              <a:gd name="T1" fmla="*/ 106363 h 466"/>
              <a:gd name="T2" fmla="*/ 21156 w 959"/>
              <a:gd name="T3" fmla="*/ 111125 h 466"/>
              <a:gd name="T4" fmla="*/ 40901 w 959"/>
              <a:gd name="T5" fmla="*/ 368300 h 466"/>
              <a:gd name="T6" fmla="*/ 55005 w 959"/>
              <a:gd name="T7" fmla="*/ 392112 h 466"/>
              <a:gd name="T8" fmla="*/ 145269 w 959"/>
              <a:gd name="T9" fmla="*/ 485775 h 466"/>
              <a:gd name="T10" fmla="*/ 229891 w 959"/>
              <a:gd name="T11" fmla="*/ 528638 h 466"/>
              <a:gd name="T12" fmla="*/ 425933 w 959"/>
              <a:gd name="T13" fmla="*/ 552450 h 466"/>
              <a:gd name="T14" fmla="*/ 544405 w 959"/>
              <a:gd name="T15" fmla="*/ 606425 h 466"/>
              <a:gd name="T16" fmla="*/ 648773 w 959"/>
              <a:gd name="T17" fmla="*/ 723900 h 466"/>
              <a:gd name="T18" fmla="*/ 691084 w 959"/>
              <a:gd name="T19" fmla="*/ 636588 h 466"/>
              <a:gd name="T20" fmla="*/ 770065 w 959"/>
              <a:gd name="T21" fmla="*/ 606425 h 466"/>
              <a:gd name="T22" fmla="*/ 827890 w 959"/>
              <a:gd name="T23" fmla="*/ 603250 h 466"/>
              <a:gd name="T24" fmla="*/ 853277 w 959"/>
              <a:gd name="T25" fmla="*/ 592138 h 466"/>
              <a:gd name="T26" fmla="*/ 861739 w 959"/>
              <a:gd name="T27" fmla="*/ 596900 h 466"/>
              <a:gd name="T28" fmla="*/ 983032 w 959"/>
              <a:gd name="T29" fmla="*/ 627063 h 466"/>
              <a:gd name="T30" fmla="*/ 1019701 w 959"/>
              <a:gd name="T31" fmla="*/ 738188 h 466"/>
              <a:gd name="T32" fmla="*/ 1040857 w 959"/>
              <a:gd name="T33" fmla="*/ 690563 h 466"/>
              <a:gd name="T34" fmla="*/ 1033805 w 959"/>
              <a:gd name="T35" fmla="*/ 533400 h 466"/>
              <a:gd name="T36" fmla="*/ 1125480 w 959"/>
              <a:gd name="T37" fmla="*/ 433388 h 466"/>
              <a:gd name="T38" fmla="*/ 1129711 w 959"/>
              <a:gd name="T39" fmla="*/ 396875 h 466"/>
              <a:gd name="T40" fmla="*/ 1112786 w 959"/>
              <a:gd name="T41" fmla="*/ 349250 h 466"/>
              <a:gd name="T42" fmla="*/ 1129711 w 959"/>
              <a:gd name="T43" fmla="*/ 330200 h 466"/>
              <a:gd name="T44" fmla="*/ 1150866 w 959"/>
              <a:gd name="T45" fmla="*/ 392112 h 466"/>
              <a:gd name="T46" fmla="*/ 1155097 w 959"/>
              <a:gd name="T47" fmla="*/ 320675 h 466"/>
              <a:gd name="T48" fmla="*/ 1188946 w 959"/>
              <a:gd name="T49" fmla="*/ 279400 h 466"/>
              <a:gd name="T50" fmla="*/ 1263696 w 959"/>
              <a:gd name="T51" fmla="*/ 236538 h 466"/>
              <a:gd name="T52" fmla="*/ 1351140 w 959"/>
              <a:gd name="T53" fmla="*/ 163513 h 466"/>
              <a:gd name="T54" fmla="*/ 1335625 w 959"/>
              <a:gd name="T55" fmla="*/ 125413 h 466"/>
              <a:gd name="T56" fmla="*/ 1296135 w 959"/>
              <a:gd name="T57" fmla="*/ 68263 h 466"/>
              <a:gd name="T58" fmla="*/ 1150866 w 959"/>
              <a:gd name="T59" fmla="*/ 168275 h 466"/>
              <a:gd name="T60" fmla="*/ 1066244 w 959"/>
              <a:gd name="T61" fmla="*/ 204788 h 466"/>
              <a:gd name="T62" fmla="*/ 1004187 w 959"/>
              <a:gd name="T63" fmla="*/ 260350 h 466"/>
              <a:gd name="T64" fmla="*/ 974569 w 959"/>
              <a:gd name="T65" fmla="*/ 246063 h 466"/>
              <a:gd name="T66" fmla="*/ 987263 w 959"/>
              <a:gd name="T67" fmla="*/ 228600 h 466"/>
              <a:gd name="T68" fmla="*/ 980211 w 959"/>
              <a:gd name="T69" fmla="*/ 177800 h 466"/>
              <a:gd name="T70" fmla="*/ 966107 w 959"/>
              <a:gd name="T71" fmla="*/ 139700 h 466"/>
              <a:gd name="T72" fmla="*/ 904051 w 959"/>
              <a:gd name="T73" fmla="*/ 163513 h 466"/>
              <a:gd name="T74" fmla="*/ 868791 w 959"/>
              <a:gd name="T75" fmla="*/ 252413 h 466"/>
              <a:gd name="T76" fmla="*/ 878664 w 959"/>
              <a:gd name="T77" fmla="*/ 139700 h 466"/>
              <a:gd name="T78" fmla="*/ 895588 w 959"/>
              <a:gd name="T79" fmla="*/ 120650 h 466"/>
              <a:gd name="T80" fmla="*/ 942131 w 959"/>
              <a:gd name="T81" fmla="*/ 101600 h 466"/>
              <a:gd name="T82" fmla="*/ 861739 w 959"/>
              <a:gd name="T83" fmla="*/ 63500 h 466"/>
              <a:gd name="T84" fmla="*/ 770065 w 959"/>
              <a:gd name="T85" fmla="*/ 96837 h 466"/>
              <a:gd name="T86" fmla="*/ 706598 w 959"/>
              <a:gd name="T87" fmla="*/ 26988 h 466"/>
              <a:gd name="T88" fmla="*/ 691084 w 959"/>
              <a:gd name="T89" fmla="*/ 17463 h 466"/>
              <a:gd name="T90" fmla="*/ 55005 w 959"/>
              <a:gd name="T91" fmla="*/ 47625 h 466"/>
              <a:gd name="T92" fmla="*/ 46542 w 959"/>
              <a:gd name="T93" fmla="*/ 47625 h 4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59"/>
              <a:gd name="T142" fmla="*/ 0 h 466"/>
              <a:gd name="T143" fmla="*/ 959 w 959"/>
              <a:gd name="T144" fmla="*/ 466 h 4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59" h="466">
                <a:moveTo>
                  <a:pt x="0" y="30"/>
                </a:moveTo>
                <a:lnTo>
                  <a:pt x="12" y="67"/>
                </a:lnTo>
                <a:lnTo>
                  <a:pt x="24" y="70"/>
                </a:lnTo>
                <a:lnTo>
                  <a:pt x="15" y="70"/>
                </a:lnTo>
                <a:lnTo>
                  <a:pt x="9" y="189"/>
                </a:lnTo>
                <a:lnTo>
                  <a:pt x="29" y="232"/>
                </a:lnTo>
                <a:lnTo>
                  <a:pt x="44" y="232"/>
                </a:lnTo>
                <a:lnTo>
                  <a:pt x="39" y="247"/>
                </a:lnTo>
                <a:lnTo>
                  <a:pt x="71" y="297"/>
                </a:lnTo>
                <a:lnTo>
                  <a:pt x="103" y="306"/>
                </a:lnTo>
                <a:lnTo>
                  <a:pt x="127" y="336"/>
                </a:lnTo>
                <a:lnTo>
                  <a:pt x="163" y="333"/>
                </a:lnTo>
                <a:lnTo>
                  <a:pt x="226" y="356"/>
                </a:lnTo>
                <a:lnTo>
                  <a:pt x="302" y="348"/>
                </a:lnTo>
                <a:lnTo>
                  <a:pt x="350" y="397"/>
                </a:lnTo>
                <a:lnTo>
                  <a:pt x="386" y="382"/>
                </a:lnTo>
                <a:lnTo>
                  <a:pt x="427" y="444"/>
                </a:lnTo>
                <a:lnTo>
                  <a:pt x="460" y="456"/>
                </a:lnTo>
                <a:lnTo>
                  <a:pt x="456" y="421"/>
                </a:lnTo>
                <a:lnTo>
                  <a:pt x="490" y="401"/>
                </a:lnTo>
                <a:lnTo>
                  <a:pt x="495" y="386"/>
                </a:lnTo>
                <a:lnTo>
                  <a:pt x="546" y="382"/>
                </a:lnTo>
                <a:lnTo>
                  <a:pt x="587" y="397"/>
                </a:lnTo>
                <a:lnTo>
                  <a:pt x="587" y="380"/>
                </a:lnTo>
                <a:lnTo>
                  <a:pt x="569" y="373"/>
                </a:lnTo>
                <a:lnTo>
                  <a:pt x="605" y="373"/>
                </a:lnTo>
                <a:lnTo>
                  <a:pt x="608" y="365"/>
                </a:lnTo>
                <a:lnTo>
                  <a:pt x="611" y="376"/>
                </a:lnTo>
                <a:lnTo>
                  <a:pt x="680" y="380"/>
                </a:lnTo>
                <a:lnTo>
                  <a:pt x="697" y="395"/>
                </a:lnTo>
                <a:lnTo>
                  <a:pt x="700" y="426"/>
                </a:lnTo>
                <a:lnTo>
                  <a:pt x="723" y="465"/>
                </a:lnTo>
                <a:lnTo>
                  <a:pt x="735" y="465"/>
                </a:lnTo>
                <a:lnTo>
                  <a:pt x="738" y="435"/>
                </a:lnTo>
                <a:lnTo>
                  <a:pt x="719" y="365"/>
                </a:lnTo>
                <a:lnTo>
                  <a:pt x="733" y="336"/>
                </a:lnTo>
                <a:lnTo>
                  <a:pt x="816" y="276"/>
                </a:lnTo>
                <a:lnTo>
                  <a:pt x="798" y="273"/>
                </a:lnTo>
                <a:lnTo>
                  <a:pt x="816" y="268"/>
                </a:lnTo>
                <a:lnTo>
                  <a:pt x="801" y="250"/>
                </a:lnTo>
                <a:lnTo>
                  <a:pt x="807" y="235"/>
                </a:lnTo>
                <a:lnTo>
                  <a:pt x="789" y="220"/>
                </a:lnTo>
                <a:lnTo>
                  <a:pt x="807" y="229"/>
                </a:lnTo>
                <a:lnTo>
                  <a:pt x="801" y="208"/>
                </a:lnTo>
                <a:lnTo>
                  <a:pt x="813" y="202"/>
                </a:lnTo>
                <a:lnTo>
                  <a:pt x="816" y="247"/>
                </a:lnTo>
                <a:lnTo>
                  <a:pt x="828" y="220"/>
                </a:lnTo>
                <a:lnTo>
                  <a:pt x="819" y="202"/>
                </a:lnTo>
                <a:lnTo>
                  <a:pt x="828" y="212"/>
                </a:lnTo>
                <a:lnTo>
                  <a:pt x="843" y="176"/>
                </a:lnTo>
                <a:lnTo>
                  <a:pt x="910" y="159"/>
                </a:lnTo>
                <a:lnTo>
                  <a:pt x="896" y="149"/>
                </a:lnTo>
                <a:lnTo>
                  <a:pt x="907" y="120"/>
                </a:lnTo>
                <a:lnTo>
                  <a:pt x="958" y="103"/>
                </a:lnTo>
                <a:lnTo>
                  <a:pt x="958" y="88"/>
                </a:lnTo>
                <a:lnTo>
                  <a:pt x="947" y="79"/>
                </a:lnTo>
                <a:lnTo>
                  <a:pt x="947" y="52"/>
                </a:lnTo>
                <a:lnTo>
                  <a:pt x="919" y="43"/>
                </a:lnTo>
                <a:lnTo>
                  <a:pt x="902" y="85"/>
                </a:lnTo>
                <a:lnTo>
                  <a:pt x="816" y="106"/>
                </a:lnTo>
                <a:lnTo>
                  <a:pt x="810" y="123"/>
                </a:lnTo>
                <a:lnTo>
                  <a:pt x="756" y="129"/>
                </a:lnTo>
                <a:lnTo>
                  <a:pt x="762" y="135"/>
                </a:lnTo>
                <a:lnTo>
                  <a:pt x="712" y="164"/>
                </a:lnTo>
                <a:lnTo>
                  <a:pt x="691" y="162"/>
                </a:lnTo>
                <a:lnTo>
                  <a:pt x="691" y="155"/>
                </a:lnTo>
                <a:lnTo>
                  <a:pt x="695" y="147"/>
                </a:lnTo>
                <a:lnTo>
                  <a:pt x="700" y="144"/>
                </a:lnTo>
                <a:lnTo>
                  <a:pt x="704" y="132"/>
                </a:lnTo>
                <a:lnTo>
                  <a:pt x="695" y="112"/>
                </a:lnTo>
                <a:lnTo>
                  <a:pt x="680" y="120"/>
                </a:lnTo>
                <a:lnTo>
                  <a:pt x="685" y="88"/>
                </a:lnTo>
                <a:lnTo>
                  <a:pt x="659" y="79"/>
                </a:lnTo>
                <a:lnTo>
                  <a:pt x="641" y="103"/>
                </a:lnTo>
                <a:lnTo>
                  <a:pt x="631" y="155"/>
                </a:lnTo>
                <a:lnTo>
                  <a:pt x="616" y="159"/>
                </a:lnTo>
                <a:lnTo>
                  <a:pt x="611" y="129"/>
                </a:lnTo>
                <a:lnTo>
                  <a:pt x="623" y="88"/>
                </a:lnTo>
                <a:lnTo>
                  <a:pt x="611" y="100"/>
                </a:lnTo>
                <a:lnTo>
                  <a:pt x="635" y="76"/>
                </a:lnTo>
                <a:lnTo>
                  <a:pt x="676" y="73"/>
                </a:lnTo>
                <a:lnTo>
                  <a:pt x="668" y="64"/>
                </a:lnTo>
                <a:lnTo>
                  <a:pt x="602" y="58"/>
                </a:lnTo>
                <a:lnTo>
                  <a:pt x="611" y="40"/>
                </a:lnTo>
                <a:lnTo>
                  <a:pt x="572" y="61"/>
                </a:lnTo>
                <a:lnTo>
                  <a:pt x="546" y="61"/>
                </a:lnTo>
                <a:lnTo>
                  <a:pt x="578" y="32"/>
                </a:lnTo>
                <a:lnTo>
                  <a:pt x="501" y="17"/>
                </a:lnTo>
                <a:lnTo>
                  <a:pt x="490" y="0"/>
                </a:lnTo>
                <a:lnTo>
                  <a:pt x="490" y="11"/>
                </a:lnTo>
                <a:lnTo>
                  <a:pt x="33" y="11"/>
                </a:lnTo>
                <a:lnTo>
                  <a:pt x="39" y="30"/>
                </a:lnTo>
                <a:lnTo>
                  <a:pt x="29" y="43"/>
                </a:lnTo>
                <a:lnTo>
                  <a:pt x="33" y="30"/>
                </a:lnTo>
                <a:lnTo>
                  <a:pt x="0" y="3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41" name="Freeform 509"/>
          <p:cNvSpPr>
            <a:spLocks/>
          </p:cNvSpPr>
          <p:nvPr/>
        </p:nvSpPr>
        <p:spPr bwMode="auto">
          <a:xfrm>
            <a:off x="1296988" y="2814638"/>
            <a:ext cx="1362075" cy="749300"/>
          </a:xfrm>
          <a:custGeom>
            <a:avLst/>
            <a:gdLst>
              <a:gd name="T0" fmla="*/ 16938 w 965"/>
              <a:gd name="T1" fmla="*/ 107950 h 472"/>
              <a:gd name="T2" fmla="*/ 21172 w 965"/>
              <a:gd name="T3" fmla="*/ 112713 h 472"/>
              <a:gd name="T4" fmla="*/ 40933 w 965"/>
              <a:gd name="T5" fmla="*/ 373063 h 472"/>
              <a:gd name="T6" fmla="*/ 55048 w 965"/>
              <a:gd name="T7" fmla="*/ 396875 h 472"/>
              <a:gd name="T8" fmla="*/ 146794 w 965"/>
              <a:gd name="T9" fmla="*/ 492125 h 472"/>
              <a:gd name="T10" fmla="*/ 231482 w 965"/>
              <a:gd name="T11" fmla="*/ 534988 h 472"/>
              <a:gd name="T12" fmla="*/ 429089 w 965"/>
              <a:gd name="T13" fmla="*/ 558800 h 472"/>
              <a:gd name="T14" fmla="*/ 547653 w 965"/>
              <a:gd name="T15" fmla="*/ 614363 h 472"/>
              <a:gd name="T16" fmla="*/ 653514 w 965"/>
              <a:gd name="T17" fmla="*/ 733425 h 472"/>
              <a:gd name="T18" fmla="*/ 695858 w 965"/>
              <a:gd name="T19" fmla="*/ 644525 h 472"/>
              <a:gd name="T20" fmla="*/ 774901 w 965"/>
              <a:gd name="T21" fmla="*/ 614363 h 472"/>
              <a:gd name="T22" fmla="*/ 834183 w 965"/>
              <a:gd name="T23" fmla="*/ 611188 h 472"/>
              <a:gd name="T24" fmla="*/ 859589 w 965"/>
              <a:gd name="T25" fmla="*/ 600075 h 472"/>
              <a:gd name="T26" fmla="*/ 868058 w 965"/>
              <a:gd name="T27" fmla="*/ 604838 h 472"/>
              <a:gd name="T28" fmla="*/ 989445 w 965"/>
              <a:gd name="T29" fmla="*/ 635000 h 472"/>
              <a:gd name="T30" fmla="*/ 1027555 w 965"/>
              <a:gd name="T31" fmla="*/ 747713 h 472"/>
              <a:gd name="T32" fmla="*/ 1048727 w 965"/>
              <a:gd name="T33" fmla="*/ 700088 h 472"/>
              <a:gd name="T34" fmla="*/ 1041670 w 965"/>
              <a:gd name="T35" fmla="*/ 539750 h 472"/>
              <a:gd name="T36" fmla="*/ 1133416 w 965"/>
              <a:gd name="T37" fmla="*/ 439738 h 472"/>
              <a:gd name="T38" fmla="*/ 1137650 w 965"/>
              <a:gd name="T39" fmla="*/ 401637 h 472"/>
              <a:gd name="T40" fmla="*/ 1120713 w 965"/>
              <a:gd name="T41" fmla="*/ 354013 h 472"/>
              <a:gd name="T42" fmla="*/ 1137650 w 965"/>
              <a:gd name="T43" fmla="*/ 334963 h 472"/>
              <a:gd name="T44" fmla="*/ 1158822 w 965"/>
              <a:gd name="T45" fmla="*/ 396875 h 472"/>
              <a:gd name="T46" fmla="*/ 1163057 w 965"/>
              <a:gd name="T47" fmla="*/ 325438 h 472"/>
              <a:gd name="T48" fmla="*/ 1196932 w 965"/>
              <a:gd name="T49" fmla="*/ 282575 h 472"/>
              <a:gd name="T50" fmla="*/ 1273152 w 965"/>
              <a:gd name="T51" fmla="*/ 239713 h 472"/>
              <a:gd name="T52" fmla="*/ 1360664 w 965"/>
              <a:gd name="T53" fmla="*/ 165100 h 472"/>
              <a:gd name="T54" fmla="*/ 1345137 w 965"/>
              <a:gd name="T55" fmla="*/ 127000 h 472"/>
              <a:gd name="T56" fmla="*/ 1305616 w 965"/>
              <a:gd name="T57" fmla="*/ 69850 h 472"/>
              <a:gd name="T58" fmla="*/ 1158822 w 965"/>
              <a:gd name="T59" fmla="*/ 169863 h 472"/>
              <a:gd name="T60" fmla="*/ 1074134 w 965"/>
              <a:gd name="T61" fmla="*/ 207963 h 472"/>
              <a:gd name="T62" fmla="*/ 1010617 w 965"/>
              <a:gd name="T63" fmla="*/ 263525 h 472"/>
              <a:gd name="T64" fmla="*/ 980976 w 965"/>
              <a:gd name="T65" fmla="*/ 249238 h 472"/>
              <a:gd name="T66" fmla="*/ 993680 w 965"/>
              <a:gd name="T67" fmla="*/ 231775 h 472"/>
              <a:gd name="T68" fmla="*/ 986622 w 965"/>
              <a:gd name="T69" fmla="*/ 179388 h 472"/>
              <a:gd name="T70" fmla="*/ 972508 w 965"/>
              <a:gd name="T71" fmla="*/ 141288 h 472"/>
              <a:gd name="T72" fmla="*/ 910403 w 965"/>
              <a:gd name="T73" fmla="*/ 165100 h 472"/>
              <a:gd name="T74" fmla="*/ 875116 w 965"/>
              <a:gd name="T75" fmla="*/ 255588 h 472"/>
              <a:gd name="T76" fmla="*/ 884996 w 965"/>
              <a:gd name="T77" fmla="*/ 141288 h 472"/>
              <a:gd name="T78" fmla="*/ 901934 w 965"/>
              <a:gd name="T79" fmla="*/ 122238 h 472"/>
              <a:gd name="T80" fmla="*/ 948512 w 965"/>
              <a:gd name="T81" fmla="*/ 103188 h 472"/>
              <a:gd name="T82" fmla="*/ 868058 w 965"/>
              <a:gd name="T83" fmla="*/ 65088 h 472"/>
              <a:gd name="T84" fmla="*/ 774901 w 965"/>
              <a:gd name="T85" fmla="*/ 98425 h 472"/>
              <a:gd name="T86" fmla="*/ 711384 w 965"/>
              <a:gd name="T87" fmla="*/ 26988 h 472"/>
              <a:gd name="T88" fmla="*/ 695858 w 965"/>
              <a:gd name="T89" fmla="*/ 17463 h 472"/>
              <a:gd name="T90" fmla="*/ 55048 w 965"/>
              <a:gd name="T91" fmla="*/ 47625 h 472"/>
              <a:gd name="T92" fmla="*/ 46579 w 965"/>
              <a:gd name="T93" fmla="*/ 47625 h 4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5"/>
              <a:gd name="T142" fmla="*/ 0 h 472"/>
              <a:gd name="T143" fmla="*/ 965 w 965"/>
              <a:gd name="T144" fmla="*/ 472 h 4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5" h="472">
                <a:moveTo>
                  <a:pt x="0" y="30"/>
                </a:moveTo>
                <a:lnTo>
                  <a:pt x="12" y="68"/>
                </a:lnTo>
                <a:lnTo>
                  <a:pt x="24" y="71"/>
                </a:lnTo>
                <a:lnTo>
                  <a:pt x="15" y="71"/>
                </a:lnTo>
                <a:lnTo>
                  <a:pt x="9" y="191"/>
                </a:lnTo>
                <a:lnTo>
                  <a:pt x="29" y="235"/>
                </a:lnTo>
                <a:lnTo>
                  <a:pt x="44" y="235"/>
                </a:lnTo>
                <a:lnTo>
                  <a:pt x="39" y="250"/>
                </a:lnTo>
                <a:lnTo>
                  <a:pt x="71" y="301"/>
                </a:lnTo>
                <a:lnTo>
                  <a:pt x="104" y="310"/>
                </a:lnTo>
                <a:lnTo>
                  <a:pt x="128" y="340"/>
                </a:lnTo>
                <a:lnTo>
                  <a:pt x="164" y="337"/>
                </a:lnTo>
                <a:lnTo>
                  <a:pt x="227" y="361"/>
                </a:lnTo>
                <a:lnTo>
                  <a:pt x="304" y="352"/>
                </a:lnTo>
                <a:lnTo>
                  <a:pt x="352" y="402"/>
                </a:lnTo>
                <a:lnTo>
                  <a:pt x="388" y="387"/>
                </a:lnTo>
                <a:lnTo>
                  <a:pt x="430" y="450"/>
                </a:lnTo>
                <a:lnTo>
                  <a:pt x="463" y="462"/>
                </a:lnTo>
                <a:lnTo>
                  <a:pt x="459" y="426"/>
                </a:lnTo>
                <a:lnTo>
                  <a:pt x="493" y="406"/>
                </a:lnTo>
                <a:lnTo>
                  <a:pt x="498" y="391"/>
                </a:lnTo>
                <a:lnTo>
                  <a:pt x="549" y="387"/>
                </a:lnTo>
                <a:lnTo>
                  <a:pt x="591" y="402"/>
                </a:lnTo>
                <a:lnTo>
                  <a:pt x="591" y="385"/>
                </a:lnTo>
                <a:lnTo>
                  <a:pt x="573" y="378"/>
                </a:lnTo>
                <a:lnTo>
                  <a:pt x="609" y="378"/>
                </a:lnTo>
                <a:lnTo>
                  <a:pt x="612" y="370"/>
                </a:lnTo>
                <a:lnTo>
                  <a:pt x="615" y="381"/>
                </a:lnTo>
                <a:lnTo>
                  <a:pt x="684" y="385"/>
                </a:lnTo>
                <a:lnTo>
                  <a:pt x="701" y="400"/>
                </a:lnTo>
                <a:lnTo>
                  <a:pt x="704" y="432"/>
                </a:lnTo>
                <a:lnTo>
                  <a:pt x="728" y="471"/>
                </a:lnTo>
                <a:lnTo>
                  <a:pt x="740" y="471"/>
                </a:lnTo>
                <a:lnTo>
                  <a:pt x="743" y="441"/>
                </a:lnTo>
                <a:lnTo>
                  <a:pt x="723" y="370"/>
                </a:lnTo>
                <a:lnTo>
                  <a:pt x="738" y="340"/>
                </a:lnTo>
                <a:lnTo>
                  <a:pt x="821" y="280"/>
                </a:lnTo>
                <a:lnTo>
                  <a:pt x="803" y="277"/>
                </a:lnTo>
                <a:lnTo>
                  <a:pt x="821" y="271"/>
                </a:lnTo>
                <a:lnTo>
                  <a:pt x="806" y="253"/>
                </a:lnTo>
                <a:lnTo>
                  <a:pt x="812" y="238"/>
                </a:lnTo>
                <a:lnTo>
                  <a:pt x="794" y="223"/>
                </a:lnTo>
                <a:lnTo>
                  <a:pt x="812" y="232"/>
                </a:lnTo>
                <a:lnTo>
                  <a:pt x="806" y="211"/>
                </a:lnTo>
                <a:lnTo>
                  <a:pt x="818" y="205"/>
                </a:lnTo>
                <a:lnTo>
                  <a:pt x="821" y="250"/>
                </a:lnTo>
                <a:lnTo>
                  <a:pt x="833" y="223"/>
                </a:lnTo>
                <a:lnTo>
                  <a:pt x="824" y="205"/>
                </a:lnTo>
                <a:lnTo>
                  <a:pt x="833" y="215"/>
                </a:lnTo>
                <a:lnTo>
                  <a:pt x="848" y="178"/>
                </a:lnTo>
                <a:lnTo>
                  <a:pt x="916" y="161"/>
                </a:lnTo>
                <a:lnTo>
                  <a:pt x="902" y="151"/>
                </a:lnTo>
                <a:lnTo>
                  <a:pt x="913" y="122"/>
                </a:lnTo>
                <a:lnTo>
                  <a:pt x="964" y="104"/>
                </a:lnTo>
                <a:lnTo>
                  <a:pt x="964" y="89"/>
                </a:lnTo>
                <a:lnTo>
                  <a:pt x="953" y="80"/>
                </a:lnTo>
                <a:lnTo>
                  <a:pt x="953" y="53"/>
                </a:lnTo>
                <a:lnTo>
                  <a:pt x="925" y="44"/>
                </a:lnTo>
                <a:lnTo>
                  <a:pt x="908" y="86"/>
                </a:lnTo>
                <a:lnTo>
                  <a:pt x="821" y="107"/>
                </a:lnTo>
                <a:lnTo>
                  <a:pt x="815" y="125"/>
                </a:lnTo>
                <a:lnTo>
                  <a:pt x="761" y="131"/>
                </a:lnTo>
                <a:lnTo>
                  <a:pt x="767" y="137"/>
                </a:lnTo>
                <a:lnTo>
                  <a:pt x="716" y="166"/>
                </a:lnTo>
                <a:lnTo>
                  <a:pt x="695" y="164"/>
                </a:lnTo>
                <a:lnTo>
                  <a:pt x="695" y="157"/>
                </a:lnTo>
                <a:lnTo>
                  <a:pt x="699" y="149"/>
                </a:lnTo>
                <a:lnTo>
                  <a:pt x="704" y="146"/>
                </a:lnTo>
                <a:lnTo>
                  <a:pt x="708" y="134"/>
                </a:lnTo>
                <a:lnTo>
                  <a:pt x="699" y="113"/>
                </a:lnTo>
                <a:lnTo>
                  <a:pt x="684" y="122"/>
                </a:lnTo>
                <a:lnTo>
                  <a:pt x="689" y="89"/>
                </a:lnTo>
                <a:lnTo>
                  <a:pt x="663" y="80"/>
                </a:lnTo>
                <a:lnTo>
                  <a:pt x="645" y="104"/>
                </a:lnTo>
                <a:lnTo>
                  <a:pt x="635" y="157"/>
                </a:lnTo>
                <a:lnTo>
                  <a:pt x="620" y="161"/>
                </a:lnTo>
                <a:lnTo>
                  <a:pt x="615" y="131"/>
                </a:lnTo>
                <a:lnTo>
                  <a:pt x="627" y="89"/>
                </a:lnTo>
                <a:lnTo>
                  <a:pt x="615" y="101"/>
                </a:lnTo>
                <a:lnTo>
                  <a:pt x="639" y="77"/>
                </a:lnTo>
                <a:lnTo>
                  <a:pt x="680" y="74"/>
                </a:lnTo>
                <a:lnTo>
                  <a:pt x="672" y="65"/>
                </a:lnTo>
                <a:lnTo>
                  <a:pt x="606" y="59"/>
                </a:lnTo>
                <a:lnTo>
                  <a:pt x="615" y="41"/>
                </a:lnTo>
                <a:lnTo>
                  <a:pt x="576" y="62"/>
                </a:lnTo>
                <a:lnTo>
                  <a:pt x="549" y="62"/>
                </a:lnTo>
                <a:lnTo>
                  <a:pt x="582" y="32"/>
                </a:lnTo>
                <a:lnTo>
                  <a:pt x="504" y="17"/>
                </a:lnTo>
                <a:lnTo>
                  <a:pt x="493" y="0"/>
                </a:lnTo>
                <a:lnTo>
                  <a:pt x="493" y="11"/>
                </a:lnTo>
                <a:lnTo>
                  <a:pt x="33" y="11"/>
                </a:lnTo>
                <a:lnTo>
                  <a:pt x="39" y="30"/>
                </a:lnTo>
                <a:lnTo>
                  <a:pt x="29" y="44"/>
                </a:lnTo>
                <a:lnTo>
                  <a:pt x="33" y="30"/>
                </a:lnTo>
                <a:lnTo>
                  <a:pt x="0" y="3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42" name="Freeform 510"/>
          <p:cNvSpPr>
            <a:spLocks/>
          </p:cNvSpPr>
          <p:nvPr/>
        </p:nvSpPr>
        <p:spPr bwMode="auto">
          <a:xfrm>
            <a:off x="2860675" y="5068888"/>
            <a:ext cx="117475" cy="139700"/>
          </a:xfrm>
          <a:custGeom>
            <a:avLst/>
            <a:gdLst>
              <a:gd name="T0" fmla="*/ 0 w 84"/>
              <a:gd name="T1" fmla="*/ 111125 h 88"/>
              <a:gd name="T2" fmla="*/ 13985 w 84"/>
              <a:gd name="T3" fmla="*/ 4762 h 88"/>
              <a:gd name="T4" fmla="*/ 33564 w 84"/>
              <a:gd name="T5" fmla="*/ 0 h 88"/>
              <a:gd name="T6" fmla="*/ 100693 w 84"/>
              <a:gd name="T7" fmla="*/ 53975 h 88"/>
              <a:gd name="T8" fmla="*/ 116076 w 84"/>
              <a:gd name="T9" fmla="*/ 76200 h 88"/>
              <a:gd name="T10" fmla="*/ 107685 w 84"/>
              <a:gd name="T11" fmla="*/ 106363 h 88"/>
              <a:gd name="T12" fmla="*/ 81114 w 84"/>
              <a:gd name="T13" fmla="*/ 138113 h 88"/>
              <a:gd name="T14" fmla="*/ 0 w 84"/>
              <a:gd name="T15" fmla="*/ 111125 h 88"/>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88"/>
              <a:gd name="T26" fmla="*/ 84 w 84"/>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88">
                <a:moveTo>
                  <a:pt x="0" y="70"/>
                </a:moveTo>
                <a:lnTo>
                  <a:pt x="10" y="3"/>
                </a:lnTo>
                <a:lnTo>
                  <a:pt x="24" y="0"/>
                </a:lnTo>
                <a:lnTo>
                  <a:pt x="72" y="34"/>
                </a:lnTo>
                <a:lnTo>
                  <a:pt x="83" y="48"/>
                </a:lnTo>
                <a:lnTo>
                  <a:pt x="77" y="67"/>
                </a:lnTo>
                <a:lnTo>
                  <a:pt x="58" y="87"/>
                </a:lnTo>
                <a:lnTo>
                  <a:pt x="0" y="7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43" name="Freeform 511"/>
          <p:cNvSpPr>
            <a:spLocks/>
          </p:cNvSpPr>
          <p:nvPr/>
        </p:nvSpPr>
        <p:spPr bwMode="auto">
          <a:xfrm>
            <a:off x="2860675" y="5068888"/>
            <a:ext cx="127000" cy="149225"/>
          </a:xfrm>
          <a:custGeom>
            <a:avLst/>
            <a:gdLst>
              <a:gd name="T0" fmla="*/ 0 w 90"/>
              <a:gd name="T1" fmla="*/ 119063 h 94"/>
              <a:gd name="T2" fmla="*/ 15522 w 90"/>
              <a:gd name="T3" fmla="*/ 4762 h 94"/>
              <a:gd name="T4" fmla="*/ 36689 w 90"/>
              <a:gd name="T5" fmla="*/ 0 h 94"/>
              <a:gd name="T6" fmla="*/ 108656 w 90"/>
              <a:gd name="T7" fmla="*/ 57150 h 94"/>
              <a:gd name="T8" fmla="*/ 125589 w 90"/>
              <a:gd name="T9" fmla="*/ 80962 h 94"/>
              <a:gd name="T10" fmla="*/ 117122 w 90"/>
              <a:gd name="T11" fmla="*/ 114300 h 94"/>
              <a:gd name="T12" fmla="*/ 87489 w 90"/>
              <a:gd name="T13" fmla="*/ 147638 h 94"/>
              <a:gd name="T14" fmla="*/ 0 w 90"/>
              <a:gd name="T15" fmla="*/ 119063 h 9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94"/>
              <a:gd name="T26" fmla="*/ 90 w 9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94">
                <a:moveTo>
                  <a:pt x="0" y="75"/>
                </a:moveTo>
                <a:lnTo>
                  <a:pt x="11" y="3"/>
                </a:lnTo>
                <a:lnTo>
                  <a:pt x="26" y="0"/>
                </a:lnTo>
                <a:lnTo>
                  <a:pt x="77" y="36"/>
                </a:lnTo>
                <a:lnTo>
                  <a:pt x="89" y="51"/>
                </a:lnTo>
                <a:lnTo>
                  <a:pt x="83" y="72"/>
                </a:lnTo>
                <a:lnTo>
                  <a:pt x="62" y="93"/>
                </a:lnTo>
                <a:lnTo>
                  <a:pt x="0" y="7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44" name="Freeform 512"/>
          <p:cNvSpPr>
            <a:spLocks/>
          </p:cNvSpPr>
          <p:nvPr/>
        </p:nvSpPr>
        <p:spPr bwMode="auto">
          <a:xfrm>
            <a:off x="6651625" y="3624263"/>
            <a:ext cx="161925" cy="384175"/>
          </a:xfrm>
          <a:custGeom>
            <a:avLst/>
            <a:gdLst>
              <a:gd name="T0" fmla="*/ 0 w 114"/>
              <a:gd name="T1" fmla="*/ 19050 h 242"/>
              <a:gd name="T2" fmla="*/ 28408 w 114"/>
              <a:gd name="T3" fmla="*/ 60325 h 242"/>
              <a:gd name="T4" fmla="*/ 56816 w 114"/>
              <a:gd name="T5" fmla="*/ 73025 h 242"/>
              <a:gd name="T6" fmla="*/ 44032 w 114"/>
              <a:gd name="T7" fmla="*/ 101600 h 242"/>
              <a:gd name="T8" fmla="*/ 96587 w 114"/>
              <a:gd name="T9" fmla="*/ 157163 h 242"/>
              <a:gd name="T10" fmla="*/ 120734 w 114"/>
              <a:gd name="T11" fmla="*/ 225425 h 242"/>
              <a:gd name="T12" fmla="*/ 120734 w 114"/>
              <a:gd name="T13" fmla="*/ 287338 h 242"/>
              <a:gd name="T14" fmla="*/ 56816 w 114"/>
              <a:gd name="T15" fmla="*/ 336550 h 242"/>
              <a:gd name="T16" fmla="*/ 71020 w 114"/>
              <a:gd name="T17" fmla="*/ 382588 h 242"/>
              <a:gd name="T18" fmla="*/ 92326 w 114"/>
              <a:gd name="T19" fmla="*/ 350838 h 242"/>
              <a:gd name="T20" fmla="*/ 100848 w 114"/>
              <a:gd name="T21" fmla="*/ 358775 h 242"/>
              <a:gd name="T22" fmla="*/ 109370 w 114"/>
              <a:gd name="T23" fmla="*/ 342900 h 242"/>
              <a:gd name="T24" fmla="*/ 160505 w 114"/>
              <a:gd name="T25" fmla="*/ 304800 h 242"/>
              <a:gd name="T26" fmla="*/ 151982 w 114"/>
              <a:gd name="T27" fmla="*/ 207963 h 242"/>
              <a:gd name="T28" fmla="*/ 80963 w 114"/>
              <a:gd name="T29" fmla="*/ 115888 h 242"/>
              <a:gd name="T30" fmla="*/ 89485 w 114"/>
              <a:gd name="T31" fmla="*/ 87313 h 242"/>
              <a:gd name="T32" fmla="*/ 137778 w 114"/>
              <a:gd name="T33" fmla="*/ 41275 h 242"/>
              <a:gd name="T34" fmla="*/ 71020 w 114"/>
              <a:gd name="T35" fmla="*/ 0 h 242"/>
              <a:gd name="T36" fmla="*/ 0 w 114"/>
              <a:gd name="T37" fmla="*/ 19050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42"/>
              <a:gd name="T59" fmla="*/ 114 w 114"/>
              <a:gd name="T60" fmla="*/ 242 h 2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42">
                <a:moveTo>
                  <a:pt x="0" y="12"/>
                </a:moveTo>
                <a:lnTo>
                  <a:pt x="20" y="38"/>
                </a:lnTo>
                <a:lnTo>
                  <a:pt x="40" y="46"/>
                </a:lnTo>
                <a:lnTo>
                  <a:pt x="31" y="64"/>
                </a:lnTo>
                <a:lnTo>
                  <a:pt x="68" y="99"/>
                </a:lnTo>
                <a:lnTo>
                  <a:pt x="85" y="142"/>
                </a:lnTo>
                <a:lnTo>
                  <a:pt x="85" y="181"/>
                </a:lnTo>
                <a:lnTo>
                  <a:pt x="40" y="212"/>
                </a:lnTo>
                <a:lnTo>
                  <a:pt x="50" y="241"/>
                </a:lnTo>
                <a:lnTo>
                  <a:pt x="65" y="221"/>
                </a:lnTo>
                <a:lnTo>
                  <a:pt x="71" y="226"/>
                </a:lnTo>
                <a:lnTo>
                  <a:pt x="77" y="216"/>
                </a:lnTo>
                <a:lnTo>
                  <a:pt x="113" y="192"/>
                </a:lnTo>
                <a:lnTo>
                  <a:pt x="107" y="131"/>
                </a:lnTo>
                <a:lnTo>
                  <a:pt x="57" y="73"/>
                </a:lnTo>
                <a:lnTo>
                  <a:pt x="63" y="55"/>
                </a:lnTo>
                <a:lnTo>
                  <a:pt x="97" y="26"/>
                </a:lnTo>
                <a:lnTo>
                  <a:pt x="50" y="0"/>
                </a:lnTo>
                <a:lnTo>
                  <a:pt x="0" y="1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45" name="Freeform 513"/>
          <p:cNvSpPr>
            <a:spLocks/>
          </p:cNvSpPr>
          <p:nvPr/>
        </p:nvSpPr>
        <p:spPr bwMode="auto">
          <a:xfrm>
            <a:off x="6651625" y="3624263"/>
            <a:ext cx="169863" cy="393700"/>
          </a:xfrm>
          <a:custGeom>
            <a:avLst/>
            <a:gdLst>
              <a:gd name="T0" fmla="*/ 0 w 120"/>
              <a:gd name="T1" fmla="*/ 19050 h 248"/>
              <a:gd name="T2" fmla="*/ 29726 w 120"/>
              <a:gd name="T3" fmla="*/ 61913 h 248"/>
              <a:gd name="T4" fmla="*/ 59452 w 120"/>
              <a:gd name="T5" fmla="*/ 74613 h 248"/>
              <a:gd name="T6" fmla="*/ 46712 w 120"/>
              <a:gd name="T7" fmla="*/ 104775 h 248"/>
              <a:gd name="T8" fmla="*/ 101918 w 120"/>
              <a:gd name="T9" fmla="*/ 160338 h 248"/>
              <a:gd name="T10" fmla="*/ 125982 w 120"/>
              <a:gd name="T11" fmla="*/ 231775 h 248"/>
              <a:gd name="T12" fmla="*/ 125982 w 120"/>
              <a:gd name="T13" fmla="*/ 293688 h 248"/>
              <a:gd name="T14" fmla="*/ 59452 w 120"/>
              <a:gd name="T15" fmla="*/ 344488 h 248"/>
              <a:gd name="T16" fmla="*/ 75023 w 120"/>
              <a:gd name="T17" fmla="*/ 392113 h 248"/>
              <a:gd name="T18" fmla="*/ 96256 w 120"/>
              <a:gd name="T19" fmla="*/ 360363 h 248"/>
              <a:gd name="T20" fmla="*/ 106164 w 120"/>
              <a:gd name="T21" fmla="*/ 368300 h 248"/>
              <a:gd name="T22" fmla="*/ 114658 w 120"/>
              <a:gd name="T23" fmla="*/ 350838 h 248"/>
              <a:gd name="T24" fmla="*/ 168447 w 120"/>
              <a:gd name="T25" fmla="*/ 312738 h 248"/>
              <a:gd name="T26" fmla="*/ 159954 w 120"/>
              <a:gd name="T27" fmla="*/ 212725 h 248"/>
              <a:gd name="T28" fmla="*/ 84932 w 120"/>
              <a:gd name="T29" fmla="*/ 119063 h 248"/>
              <a:gd name="T30" fmla="*/ 93425 w 120"/>
              <a:gd name="T31" fmla="*/ 88900 h 248"/>
              <a:gd name="T32" fmla="*/ 144384 w 120"/>
              <a:gd name="T33" fmla="*/ 42863 h 248"/>
              <a:gd name="T34" fmla="*/ 75023 w 120"/>
              <a:gd name="T35" fmla="*/ 0 h 248"/>
              <a:gd name="T36" fmla="*/ 0 w 120"/>
              <a:gd name="T37" fmla="*/ 19050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248"/>
              <a:gd name="T59" fmla="*/ 120 w 120"/>
              <a:gd name="T60" fmla="*/ 248 h 2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248">
                <a:moveTo>
                  <a:pt x="0" y="12"/>
                </a:moveTo>
                <a:lnTo>
                  <a:pt x="21" y="39"/>
                </a:lnTo>
                <a:lnTo>
                  <a:pt x="42" y="47"/>
                </a:lnTo>
                <a:lnTo>
                  <a:pt x="33" y="66"/>
                </a:lnTo>
                <a:lnTo>
                  <a:pt x="72" y="101"/>
                </a:lnTo>
                <a:lnTo>
                  <a:pt x="89" y="146"/>
                </a:lnTo>
                <a:lnTo>
                  <a:pt x="89" y="185"/>
                </a:lnTo>
                <a:lnTo>
                  <a:pt x="42" y="217"/>
                </a:lnTo>
                <a:lnTo>
                  <a:pt x="53" y="247"/>
                </a:lnTo>
                <a:lnTo>
                  <a:pt x="68" y="227"/>
                </a:lnTo>
                <a:lnTo>
                  <a:pt x="75" y="232"/>
                </a:lnTo>
                <a:lnTo>
                  <a:pt x="81" y="221"/>
                </a:lnTo>
                <a:lnTo>
                  <a:pt x="119" y="197"/>
                </a:lnTo>
                <a:lnTo>
                  <a:pt x="113" y="134"/>
                </a:lnTo>
                <a:lnTo>
                  <a:pt x="60" y="75"/>
                </a:lnTo>
                <a:lnTo>
                  <a:pt x="66" y="56"/>
                </a:lnTo>
                <a:lnTo>
                  <a:pt x="102" y="27"/>
                </a:lnTo>
                <a:lnTo>
                  <a:pt x="53" y="0"/>
                </a:lnTo>
                <a:lnTo>
                  <a:pt x="0"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46" name="Freeform 514"/>
          <p:cNvSpPr>
            <a:spLocks/>
          </p:cNvSpPr>
          <p:nvPr/>
        </p:nvSpPr>
        <p:spPr bwMode="auto">
          <a:xfrm>
            <a:off x="4562475" y="2903538"/>
            <a:ext cx="215900" cy="185737"/>
          </a:xfrm>
          <a:custGeom>
            <a:avLst/>
            <a:gdLst>
              <a:gd name="T0" fmla="*/ 0 w 153"/>
              <a:gd name="T1" fmla="*/ 41275 h 117"/>
              <a:gd name="T2" fmla="*/ 0 w 153"/>
              <a:gd name="T3" fmla="*/ 14287 h 117"/>
              <a:gd name="T4" fmla="*/ 56444 w 153"/>
              <a:gd name="T5" fmla="*/ 0 h 117"/>
              <a:gd name="T6" fmla="*/ 100189 w 153"/>
              <a:gd name="T7" fmla="*/ 31750 h 117"/>
              <a:gd name="T8" fmla="*/ 155222 w 153"/>
              <a:gd name="T9" fmla="*/ 22225 h 117"/>
              <a:gd name="T10" fmla="*/ 210256 w 153"/>
              <a:gd name="T11" fmla="*/ 85725 h 117"/>
              <a:gd name="T12" fmla="*/ 201789 w 153"/>
              <a:gd name="T13" fmla="*/ 142875 h 117"/>
              <a:gd name="T14" fmla="*/ 214489 w 153"/>
              <a:gd name="T15" fmla="*/ 166687 h 117"/>
              <a:gd name="T16" fmla="*/ 169333 w 153"/>
              <a:gd name="T17" fmla="*/ 184150 h 117"/>
              <a:gd name="T18" fmla="*/ 149578 w 153"/>
              <a:gd name="T19" fmla="*/ 136525 h 117"/>
              <a:gd name="T20" fmla="*/ 128411 w 153"/>
              <a:gd name="T21" fmla="*/ 152400 h 117"/>
              <a:gd name="T22" fmla="*/ 56444 w 153"/>
              <a:gd name="T23" fmla="*/ 104775 h 117"/>
              <a:gd name="T24" fmla="*/ 23989 w 153"/>
              <a:gd name="T25" fmla="*/ 49212 h 117"/>
              <a:gd name="T26" fmla="*/ 4233 w 153"/>
              <a:gd name="T27" fmla="*/ 63500 h 117"/>
              <a:gd name="T28" fmla="*/ 0 w 153"/>
              <a:gd name="T29" fmla="*/ 41275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
              <a:gd name="T46" fmla="*/ 0 h 117"/>
              <a:gd name="T47" fmla="*/ 153 w 153"/>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 h="117">
                <a:moveTo>
                  <a:pt x="0" y="26"/>
                </a:moveTo>
                <a:lnTo>
                  <a:pt x="0" y="9"/>
                </a:lnTo>
                <a:lnTo>
                  <a:pt x="40" y="0"/>
                </a:lnTo>
                <a:lnTo>
                  <a:pt x="71" y="20"/>
                </a:lnTo>
                <a:lnTo>
                  <a:pt x="110" y="14"/>
                </a:lnTo>
                <a:lnTo>
                  <a:pt x="149" y="54"/>
                </a:lnTo>
                <a:lnTo>
                  <a:pt x="143" y="90"/>
                </a:lnTo>
                <a:lnTo>
                  <a:pt x="152" y="105"/>
                </a:lnTo>
                <a:lnTo>
                  <a:pt x="120" y="116"/>
                </a:lnTo>
                <a:lnTo>
                  <a:pt x="106" y="86"/>
                </a:lnTo>
                <a:lnTo>
                  <a:pt x="91" y="96"/>
                </a:lnTo>
                <a:lnTo>
                  <a:pt x="40" y="66"/>
                </a:lnTo>
                <a:lnTo>
                  <a:pt x="17" y="31"/>
                </a:lnTo>
                <a:lnTo>
                  <a:pt x="3" y="40"/>
                </a:lnTo>
                <a:lnTo>
                  <a:pt x="0" y="2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47" name="Freeform 515"/>
          <p:cNvSpPr>
            <a:spLocks/>
          </p:cNvSpPr>
          <p:nvPr/>
        </p:nvSpPr>
        <p:spPr bwMode="auto">
          <a:xfrm>
            <a:off x="4562475" y="2903538"/>
            <a:ext cx="223838" cy="195262"/>
          </a:xfrm>
          <a:custGeom>
            <a:avLst/>
            <a:gdLst>
              <a:gd name="T0" fmla="*/ 0 w 159"/>
              <a:gd name="T1" fmla="*/ 42862 h 123"/>
              <a:gd name="T2" fmla="*/ 0 w 159"/>
              <a:gd name="T3" fmla="*/ 14287 h 123"/>
              <a:gd name="T4" fmla="*/ 59127 w 159"/>
              <a:gd name="T5" fmla="*/ 0 h 123"/>
              <a:gd name="T6" fmla="*/ 104176 w 159"/>
              <a:gd name="T7" fmla="*/ 33337 h 123"/>
              <a:gd name="T8" fmla="*/ 160488 w 159"/>
              <a:gd name="T9" fmla="*/ 23812 h 123"/>
              <a:gd name="T10" fmla="*/ 218207 w 159"/>
              <a:gd name="T11" fmla="*/ 90487 h 123"/>
              <a:gd name="T12" fmla="*/ 209760 w 159"/>
              <a:gd name="T13" fmla="*/ 150812 h 123"/>
              <a:gd name="T14" fmla="*/ 222430 w 159"/>
              <a:gd name="T15" fmla="*/ 174625 h 123"/>
              <a:gd name="T16" fmla="*/ 175973 w 159"/>
              <a:gd name="T17" fmla="*/ 193675 h 123"/>
              <a:gd name="T18" fmla="*/ 154856 w 159"/>
              <a:gd name="T19" fmla="*/ 142875 h 123"/>
              <a:gd name="T20" fmla="*/ 133740 w 159"/>
              <a:gd name="T21" fmla="*/ 160337 h 123"/>
              <a:gd name="T22" fmla="*/ 59127 w 159"/>
              <a:gd name="T23" fmla="*/ 109537 h 123"/>
              <a:gd name="T24" fmla="*/ 25340 w 159"/>
              <a:gd name="T25" fmla="*/ 52387 h 123"/>
              <a:gd name="T26" fmla="*/ 4223 w 159"/>
              <a:gd name="T27" fmla="*/ 66675 h 123"/>
              <a:gd name="T28" fmla="*/ 0 w 159"/>
              <a:gd name="T29" fmla="*/ 42862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9"/>
              <a:gd name="T46" fmla="*/ 0 h 123"/>
              <a:gd name="T47" fmla="*/ 159 w 159"/>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9" h="123">
                <a:moveTo>
                  <a:pt x="0" y="27"/>
                </a:moveTo>
                <a:lnTo>
                  <a:pt x="0" y="9"/>
                </a:lnTo>
                <a:lnTo>
                  <a:pt x="42" y="0"/>
                </a:lnTo>
                <a:lnTo>
                  <a:pt x="74" y="21"/>
                </a:lnTo>
                <a:lnTo>
                  <a:pt x="114" y="15"/>
                </a:lnTo>
                <a:lnTo>
                  <a:pt x="155" y="57"/>
                </a:lnTo>
                <a:lnTo>
                  <a:pt x="149" y="95"/>
                </a:lnTo>
                <a:lnTo>
                  <a:pt x="158" y="110"/>
                </a:lnTo>
                <a:lnTo>
                  <a:pt x="125" y="122"/>
                </a:lnTo>
                <a:lnTo>
                  <a:pt x="110" y="90"/>
                </a:lnTo>
                <a:lnTo>
                  <a:pt x="95" y="101"/>
                </a:lnTo>
                <a:lnTo>
                  <a:pt x="42" y="69"/>
                </a:lnTo>
                <a:lnTo>
                  <a:pt x="18" y="33"/>
                </a:lnTo>
                <a:lnTo>
                  <a:pt x="3" y="42"/>
                </a:lnTo>
                <a:lnTo>
                  <a:pt x="0" y="2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48" name="Freeform 516"/>
          <p:cNvSpPr>
            <a:spLocks/>
          </p:cNvSpPr>
          <p:nvPr/>
        </p:nvSpPr>
        <p:spPr bwMode="auto">
          <a:xfrm>
            <a:off x="4629150" y="4846638"/>
            <a:ext cx="376238" cy="347662"/>
          </a:xfrm>
          <a:custGeom>
            <a:avLst/>
            <a:gdLst>
              <a:gd name="T0" fmla="*/ 0 w 266"/>
              <a:gd name="T1" fmla="*/ 180975 h 219"/>
              <a:gd name="T2" fmla="*/ 16973 w 266"/>
              <a:gd name="T3" fmla="*/ 165100 h 219"/>
              <a:gd name="T4" fmla="*/ 29703 w 266"/>
              <a:gd name="T5" fmla="*/ 188912 h 219"/>
              <a:gd name="T6" fmla="*/ 56577 w 266"/>
              <a:gd name="T7" fmla="*/ 188912 h 219"/>
              <a:gd name="T8" fmla="*/ 83451 w 266"/>
              <a:gd name="T9" fmla="*/ 174625 h 219"/>
              <a:gd name="T10" fmla="*/ 83451 w 266"/>
              <a:gd name="T11" fmla="*/ 69850 h 219"/>
              <a:gd name="T12" fmla="*/ 97596 w 266"/>
              <a:gd name="T13" fmla="*/ 92075 h 219"/>
              <a:gd name="T14" fmla="*/ 97596 w 266"/>
              <a:gd name="T15" fmla="*/ 125412 h 219"/>
              <a:gd name="T16" fmla="*/ 131542 w 266"/>
              <a:gd name="T17" fmla="*/ 125412 h 219"/>
              <a:gd name="T18" fmla="*/ 159830 w 266"/>
              <a:gd name="T19" fmla="*/ 87312 h 219"/>
              <a:gd name="T20" fmla="*/ 210750 w 266"/>
              <a:gd name="T21" fmla="*/ 87312 h 219"/>
              <a:gd name="T22" fmla="*/ 297030 w 266"/>
              <a:gd name="T23" fmla="*/ 0 h 219"/>
              <a:gd name="T24" fmla="*/ 349364 w 266"/>
              <a:gd name="T25" fmla="*/ 9525 h 219"/>
              <a:gd name="T26" fmla="*/ 359265 w 266"/>
              <a:gd name="T27" fmla="*/ 96837 h 219"/>
              <a:gd name="T28" fmla="*/ 333805 w 266"/>
              <a:gd name="T29" fmla="*/ 119062 h 219"/>
              <a:gd name="T30" fmla="*/ 349364 w 266"/>
              <a:gd name="T31" fmla="*/ 138112 h 219"/>
              <a:gd name="T32" fmla="*/ 359265 w 266"/>
              <a:gd name="T33" fmla="*/ 125412 h 219"/>
              <a:gd name="T34" fmla="*/ 374824 w 266"/>
              <a:gd name="T35" fmla="*/ 125412 h 219"/>
              <a:gd name="T36" fmla="*/ 367751 w 266"/>
              <a:gd name="T37" fmla="*/ 174625 h 219"/>
              <a:gd name="T38" fmla="*/ 314003 w 266"/>
              <a:gd name="T39" fmla="*/ 254000 h 219"/>
              <a:gd name="T40" fmla="*/ 247525 w 266"/>
              <a:gd name="T41" fmla="*/ 317500 h 219"/>
              <a:gd name="T42" fmla="*/ 193777 w 266"/>
              <a:gd name="T43" fmla="*/ 336550 h 219"/>
              <a:gd name="T44" fmla="*/ 43847 w 266"/>
              <a:gd name="T45" fmla="*/ 346075 h 219"/>
              <a:gd name="T46" fmla="*/ 32532 w 266"/>
              <a:gd name="T47" fmla="*/ 300037 h 219"/>
              <a:gd name="T48" fmla="*/ 41018 w 266"/>
              <a:gd name="T49" fmla="*/ 271462 h 219"/>
              <a:gd name="T50" fmla="*/ 0 w 266"/>
              <a:gd name="T51" fmla="*/ 180975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6"/>
              <a:gd name="T79" fmla="*/ 0 h 219"/>
              <a:gd name="T80" fmla="*/ 266 w 266"/>
              <a:gd name="T81" fmla="*/ 219 h 2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6" h="219">
                <a:moveTo>
                  <a:pt x="0" y="114"/>
                </a:moveTo>
                <a:lnTo>
                  <a:pt x="12" y="104"/>
                </a:lnTo>
                <a:lnTo>
                  <a:pt x="21" y="119"/>
                </a:lnTo>
                <a:lnTo>
                  <a:pt x="40" y="119"/>
                </a:lnTo>
                <a:lnTo>
                  <a:pt x="59" y="110"/>
                </a:lnTo>
                <a:lnTo>
                  <a:pt x="59" y="44"/>
                </a:lnTo>
                <a:lnTo>
                  <a:pt x="69" y="58"/>
                </a:lnTo>
                <a:lnTo>
                  <a:pt x="69" y="79"/>
                </a:lnTo>
                <a:lnTo>
                  <a:pt x="93" y="79"/>
                </a:lnTo>
                <a:lnTo>
                  <a:pt x="113" y="55"/>
                </a:lnTo>
                <a:lnTo>
                  <a:pt x="149" y="55"/>
                </a:lnTo>
                <a:lnTo>
                  <a:pt x="210" y="0"/>
                </a:lnTo>
                <a:lnTo>
                  <a:pt x="247" y="6"/>
                </a:lnTo>
                <a:lnTo>
                  <a:pt x="254" y="61"/>
                </a:lnTo>
                <a:lnTo>
                  <a:pt x="236" y="75"/>
                </a:lnTo>
                <a:lnTo>
                  <a:pt x="247" y="87"/>
                </a:lnTo>
                <a:lnTo>
                  <a:pt x="254" y="79"/>
                </a:lnTo>
                <a:lnTo>
                  <a:pt x="265" y="79"/>
                </a:lnTo>
                <a:lnTo>
                  <a:pt x="260" y="110"/>
                </a:lnTo>
                <a:lnTo>
                  <a:pt x="222" y="160"/>
                </a:lnTo>
                <a:lnTo>
                  <a:pt x="175" y="200"/>
                </a:lnTo>
                <a:lnTo>
                  <a:pt x="137" y="212"/>
                </a:lnTo>
                <a:lnTo>
                  <a:pt x="31" y="218"/>
                </a:lnTo>
                <a:lnTo>
                  <a:pt x="23" y="189"/>
                </a:lnTo>
                <a:lnTo>
                  <a:pt x="29" y="171"/>
                </a:lnTo>
                <a:lnTo>
                  <a:pt x="0" y="114"/>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49" name="Freeform 517"/>
          <p:cNvSpPr>
            <a:spLocks/>
          </p:cNvSpPr>
          <p:nvPr/>
        </p:nvSpPr>
        <p:spPr bwMode="auto">
          <a:xfrm>
            <a:off x="4629150" y="4846638"/>
            <a:ext cx="384175" cy="357187"/>
          </a:xfrm>
          <a:custGeom>
            <a:avLst/>
            <a:gdLst>
              <a:gd name="T0" fmla="*/ 0 w 272"/>
              <a:gd name="T1" fmla="*/ 185737 h 225"/>
              <a:gd name="T2" fmla="*/ 16949 w 272"/>
              <a:gd name="T3" fmla="*/ 169862 h 225"/>
              <a:gd name="T4" fmla="*/ 29661 w 272"/>
              <a:gd name="T5" fmla="*/ 193675 h 225"/>
              <a:gd name="T6" fmla="*/ 57909 w 272"/>
              <a:gd name="T7" fmla="*/ 193675 h 225"/>
              <a:gd name="T8" fmla="*/ 84744 w 272"/>
              <a:gd name="T9" fmla="*/ 179387 h 225"/>
              <a:gd name="T10" fmla="*/ 84744 w 272"/>
              <a:gd name="T11" fmla="*/ 71437 h 225"/>
              <a:gd name="T12" fmla="*/ 100281 w 272"/>
              <a:gd name="T13" fmla="*/ 95250 h 225"/>
              <a:gd name="T14" fmla="*/ 100281 w 272"/>
              <a:gd name="T15" fmla="*/ 128587 h 225"/>
              <a:gd name="T16" fmla="*/ 134179 w 272"/>
              <a:gd name="T17" fmla="*/ 128587 h 225"/>
              <a:gd name="T18" fmla="*/ 163839 w 272"/>
              <a:gd name="T19" fmla="*/ 90487 h 225"/>
              <a:gd name="T20" fmla="*/ 214686 w 272"/>
              <a:gd name="T21" fmla="*/ 90487 h 225"/>
              <a:gd name="T22" fmla="*/ 303668 w 272"/>
              <a:gd name="T23" fmla="*/ 0 h 225"/>
              <a:gd name="T24" fmla="*/ 357339 w 272"/>
              <a:gd name="T25" fmla="*/ 9525 h 225"/>
              <a:gd name="T26" fmla="*/ 367226 w 272"/>
              <a:gd name="T27" fmla="*/ 100012 h 225"/>
              <a:gd name="T28" fmla="*/ 340390 w 272"/>
              <a:gd name="T29" fmla="*/ 122237 h 225"/>
              <a:gd name="T30" fmla="*/ 357339 w 272"/>
              <a:gd name="T31" fmla="*/ 141287 h 225"/>
              <a:gd name="T32" fmla="*/ 367226 w 272"/>
              <a:gd name="T33" fmla="*/ 128587 h 225"/>
              <a:gd name="T34" fmla="*/ 382763 w 272"/>
              <a:gd name="T35" fmla="*/ 128587 h 225"/>
              <a:gd name="T36" fmla="*/ 375701 w 272"/>
              <a:gd name="T37" fmla="*/ 179387 h 225"/>
              <a:gd name="T38" fmla="*/ 320617 w 272"/>
              <a:gd name="T39" fmla="*/ 260350 h 225"/>
              <a:gd name="T40" fmla="*/ 252821 w 272"/>
              <a:gd name="T41" fmla="*/ 327025 h 225"/>
              <a:gd name="T42" fmla="*/ 197737 w 272"/>
              <a:gd name="T43" fmla="*/ 346075 h 225"/>
              <a:gd name="T44" fmla="*/ 45197 w 272"/>
              <a:gd name="T45" fmla="*/ 355600 h 225"/>
              <a:gd name="T46" fmla="*/ 33898 w 272"/>
              <a:gd name="T47" fmla="*/ 307975 h 225"/>
              <a:gd name="T48" fmla="*/ 42372 w 272"/>
              <a:gd name="T49" fmla="*/ 279400 h 225"/>
              <a:gd name="T50" fmla="*/ 0 w 272"/>
              <a:gd name="T51" fmla="*/ 185737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2"/>
              <a:gd name="T79" fmla="*/ 0 h 225"/>
              <a:gd name="T80" fmla="*/ 272 w 272"/>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2" h="225">
                <a:moveTo>
                  <a:pt x="0" y="117"/>
                </a:moveTo>
                <a:lnTo>
                  <a:pt x="12" y="107"/>
                </a:lnTo>
                <a:lnTo>
                  <a:pt x="21" y="122"/>
                </a:lnTo>
                <a:lnTo>
                  <a:pt x="41" y="122"/>
                </a:lnTo>
                <a:lnTo>
                  <a:pt x="60" y="113"/>
                </a:lnTo>
                <a:lnTo>
                  <a:pt x="60" y="45"/>
                </a:lnTo>
                <a:lnTo>
                  <a:pt x="71" y="60"/>
                </a:lnTo>
                <a:lnTo>
                  <a:pt x="71" y="81"/>
                </a:lnTo>
                <a:lnTo>
                  <a:pt x="95" y="81"/>
                </a:lnTo>
                <a:lnTo>
                  <a:pt x="116" y="57"/>
                </a:lnTo>
                <a:lnTo>
                  <a:pt x="152" y="57"/>
                </a:lnTo>
                <a:lnTo>
                  <a:pt x="215" y="0"/>
                </a:lnTo>
                <a:lnTo>
                  <a:pt x="253" y="6"/>
                </a:lnTo>
                <a:lnTo>
                  <a:pt x="260" y="63"/>
                </a:lnTo>
                <a:lnTo>
                  <a:pt x="241" y="77"/>
                </a:lnTo>
                <a:lnTo>
                  <a:pt x="253" y="89"/>
                </a:lnTo>
                <a:lnTo>
                  <a:pt x="260" y="81"/>
                </a:lnTo>
                <a:lnTo>
                  <a:pt x="271" y="81"/>
                </a:lnTo>
                <a:lnTo>
                  <a:pt x="266" y="113"/>
                </a:lnTo>
                <a:lnTo>
                  <a:pt x="227" y="164"/>
                </a:lnTo>
                <a:lnTo>
                  <a:pt x="179" y="206"/>
                </a:lnTo>
                <a:lnTo>
                  <a:pt x="140" y="218"/>
                </a:lnTo>
                <a:lnTo>
                  <a:pt x="32" y="224"/>
                </a:lnTo>
                <a:lnTo>
                  <a:pt x="24" y="194"/>
                </a:lnTo>
                <a:lnTo>
                  <a:pt x="30" y="176"/>
                </a:lnTo>
                <a:lnTo>
                  <a:pt x="0" y="11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50" name="Freeform 518"/>
          <p:cNvSpPr>
            <a:spLocks/>
          </p:cNvSpPr>
          <p:nvPr/>
        </p:nvSpPr>
        <p:spPr bwMode="auto">
          <a:xfrm>
            <a:off x="4883150" y="5035550"/>
            <a:ext cx="46038" cy="53975"/>
          </a:xfrm>
          <a:custGeom>
            <a:avLst/>
            <a:gdLst>
              <a:gd name="T0" fmla="*/ 0 w 33"/>
              <a:gd name="T1" fmla="*/ 23812 h 34"/>
              <a:gd name="T2" fmla="*/ 18136 w 33"/>
              <a:gd name="T3" fmla="*/ 52388 h 34"/>
              <a:gd name="T4" fmla="*/ 44643 w 33"/>
              <a:gd name="T5" fmla="*/ 23812 h 34"/>
              <a:gd name="T6" fmla="*/ 32087 w 33"/>
              <a:gd name="T7" fmla="*/ 0 h 34"/>
              <a:gd name="T8" fmla="*/ 0 w 33"/>
              <a:gd name="T9" fmla="*/ 23812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0" y="15"/>
                </a:moveTo>
                <a:lnTo>
                  <a:pt x="13" y="33"/>
                </a:lnTo>
                <a:lnTo>
                  <a:pt x="32" y="15"/>
                </a:lnTo>
                <a:lnTo>
                  <a:pt x="23" y="0"/>
                </a:lnTo>
                <a:lnTo>
                  <a:pt x="0" y="15"/>
                </a:lnTo>
              </a:path>
            </a:pathLst>
          </a:custGeom>
          <a:solidFill>
            <a:srgbClr val="000000"/>
          </a:solidFill>
          <a:ln w="12700" cap="rnd" cmpd="sng">
            <a:noFill/>
            <a:prstDash val="solid"/>
            <a:round/>
            <a:headEnd type="none" w="med" len="med"/>
            <a:tailEnd type="none" w="med" len="med"/>
          </a:ln>
        </p:spPr>
        <p:txBody>
          <a:bodyPr/>
          <a:lstStyle/>
          <a:p>
            <a:endParaRPr lang="en-US" dirty="0"/>
          </a:p>
        </p:txBody>
      </p:sp>
      <p:sp>
        <p:nvSpPr>
          <p:cNvPr id="95751" name="Freeform 519"/>
          <p:cNvSpPr>
            <a:spLocks/>
          </p:cNvSpPr>
          <p:nvPr/>
        </p:nvSpPr>
        <p:spPr bwMode="auto">
          <a:xfrm>
            <a:off x="4883150" y="5035550"/>
            <a:ext cx="53975" cy="63500"/>
          </a:xfrm>
          <a:custGeom>
            <a:avLst/>
            <a:gdLst>
              <a:gd name="T0" fmla="*/ 0 w 39"/>
              <a:gd name="T1" fmla="*/ 28575 h 40"/>
              <a:gd name="T2" fmla="*/ 20760 w 39"/>
              <a:gd name="T3" fmla="*/ 61913 h 40"/>
              <a:gd name="T4" fmla="*/ 52591 w 39"/>
              <a:gd name="T5" fmla="*/ 28575 h 40"/>
              <a:gd name="T6" fmla="*/ 37367 w 39"/>
              <a:gd name="T7" fmla="*/ 0 h 40"/>
              <a:gd name="T8" fmla="*/ 0 w 39"/>
              <a:gd name="T9" fmla="*/ 28575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18"/>
                </a:moveTo>
                <a:lnTo>
                  <a:pt x="15" y="39"/>
                </a:lnTo>
                <a:lnTo>
                  <a:pt x="38" y="18"/>
                </a:lnTo>
                <a:lnTo>
                  <a:pt x="27" y="0"/>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52" name="Freeform 520"/>
          <p:cNvSpPr>
            <a:spLocks/>
          </p:cNvSpPr>
          <p:nvPr/>
        </p:nvSpPr>
        <p:spPr bwMode="auto">
          <a:xfrm>
            <a:off x="1039813" y="2435225"/>
            <a:ext cx="1879600" cy="620713"/>
          </a:xfrm>
          <a:custGeom>
            <a:avLst/>
            <a:gdLst>
              <a:gd name="T0" fmla="*/ 292100 w 1332"/>
              <a:gd name="T1" fmla="*/ 361950 h 391"/>
              <a:gd name="T2" fmla="*/ 255411 w 1332"/>
              <a:gd name="T3" fmla="*/ 341313 h 391"/>
              <a:gd name="T4" fmla="*/ 191911 w 1332"/>
              <a:gd name="T5" fmla="*/ 303213 h 391"/>
              <a:gd name="T6" fmla="*/ 158044 w 1332"/>
              <a:gd name="T7" fmla="*/ 269875 h 391"/>
              <a:gd name="T8" fmla="*/ 129822 w 1332"/>
              <a:gd name="T9" fmla="*/ 144463 h 391"/>
              <a:gd name="T10" fmla="*/ 0 w 1332"/>
              <a:gd name="T11" fmla="*/ 0 h 391"/>
              <a:gd name="T12" fmla="*/ 1250244 w 1332"/>
              <a:gd name="T13" fmla="*/ 171450 h 391"/>
              <a:gd name="T14" fmla="*/ 1274233 w 1332"/>
              <a:gd name="T15" fmla="*/ 273050 h 391"/>
              <a:gd name="T16" fmla="*/ 1292578 w 1332"/>
              <a:gd name="T17" fmla="*/ 293688 h 391"/>
              <a:gd name="T18" fmla="*/ 1312333 w 1332"/>
              <a:gd name="T19" fmla="*/ 320675 h 391"/>
              <a:gd name="T20" fmla="*/ 1567745 w 1332"/>
              <a:gd name="T21" fmla="*/ 134938 h 391"/>
              <a:gd name="T22" fmla="*/ 1731433 w 1332"/>
              <a:gd name="T23" fmla="*/ 134938 h 391"/>
              <a:gd name="T24" fmla="*/ 1785056 w 1332"/>
              <a:gd name="T25" fmla="*/ 185738 h 391"/>
              <a:gd name="T26" fmla="*/ 1840089 w 1332"/>
              <a:gd name="T27" fmla="*/ 195263 h 391"/>
              <a:gd name="T28" fmla="*/ 1772356 w 1332"/>
              <a:gd name="T29" fmla="*/ 238125 h 391"/>
              <a:gd name="T30" fmla="*/ 1840089 w 1332"/>
              <a:gd name="T31" fmla="*/ 238125 h 391"/>
              <a:gd name="T32" fmla="*/ 1878189 w 1332"/>
              <a:gd name="T33" fmla="*/ 242888 h 391"/>
              <a:gd name="T34" fmla="*/ 1878189 w 1332"/>
              <a:gd name="T35" fmla="*/ 279400 h 391"/>
              <a:gd name="T36" fmla="*/ 1627011 w 1332"/>
              <a:gd name="T37" fmla="*/ 344488 h 391"/>
              <a:gd name="T38" fmla="*/ 1512711 w 1332"/>
              <a:gd name="T39" fmla="*/ 461963 h 391"/>
              <a:gd name="T40" fmla="*/ 1648178 w 1332"/>
              <a:gd name="T41" fmla="*/ 376238 h 391"/>
              <a:gd name="T42" fmla="*/ 1622778 w 1332"/>
              <a:gd name="T43" fmla="*/ 420688 h 391"/>
              <a:gd name="T44" fmla="*/ 1656645 w 1332"/>
              <a:gd name="T45" fmla="*/ 457200 h 391"/>
              <a:gd name="T46" fmla="*/ 1748367 w 1332"/>
              <a:gd name="T47" fmla="*/ 503238 h 391"/>
              <a:gd name="T48" fmla="*/ 1761067 w 1332"/>
              <a:gd name="T49" fmla="*/ 484188 h 391"/>
              <a:gd name="T50" fmla="*/ 1748367 w 1332"/>
              <a:gd name="T51" fmla="*/ 512763 h 391"/>
              <a:gd name="T52" fmla="*/ 1652411 w 1332"/>
              <a:gd name="T53" fmla="*/ 568325 h 391"/>
              <a:gd name="T54" fmla="*/ 1698978 w 1332"/>
              <a:gd name="T55" fmla="*/ 508000 h 391"/>
              <a:gd name="T56" fmla="*/ 1669345 w 1332"/>
              <a:gd name="T57" fmla="*/ 488950 h 391"/>
              <a:gd name="T58" fmla="*/ 1594556 w 1332"/>
              <a:gd name="T59" fmla="*/ 498475 h 391"/>
              <a:gd name="T60" fmla="*/ 1555045 w 1332"/>
              <a:gd name="T61" fmla="*/ 442913 h 391"/>
              <a:gd name="T62" fmla="*/ 1408289 w 1332"/>
              <a:gd name="T63" fmla="*/ 541338 h 391"/>
              <a:gd name="T64" fmla="*/ 1308100 w 1332"/>
              <a:gd name="T65" fmla="*/ 577850 h 391"/>
              <a:gd name="T66" fmla="*/ 1333500 w 1332"/>
              <a:gd name="T67" fmla="*/ 587375 h 391"/>
              <a:gd name="T68" fmla="*/ 1237544 w 1332"/>
              <a:gd name="T69" fmla="*/ 606425 h 391"/>
              <a:gd name="T70" fmla="*/ 1250244 w 1332"/>
              <a:gd name="T71" fmla="*/ 582613 h 391"/>
              <a:gd name="T72" fmla="*/ 1271411 w 1332"/>
              <a:gd name="T73" fmla="*/ 512763 h 391"/>
              <a:gd name="T74" fmla="*/ 1312333 w 1332"/>
              <a:gd name="T75" fmla="*/ 531813 h 391"/>
              <a:gd name="T76" fmla="*/ 1199444 w 1332"/>
              <a:gd name="T77" fmla="*/ 474663 h 391"/>
              <a:gd name="T78" fmla="*/ 1168400 w 1332"/>
              <a:gd name="T79" fmla="*/ 423863 h 391"/>
              <a:gd name="T80" fmla="*/ 1135944 w 1332"/>
              <a:gd name="T81" fmla="*/ 396875 h 391"/>
              <a:gd name="T82" fmla="*/ 1114778 w 1332"/>
              <a:gd name="T83" fmla="*/ 390525 h 391"/>
              <a:gd name="T84" fmla="*/ 963789 w 1332"/>
              <a:gd name="T85" fmla="*/ 400050 h 391"/>
              <a:gd name="T86" fmla="*/ 948267 w 1332"/>
              <a:gd name="T87" fmla="*/ 390525 h 3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2"/>
              <a:gd name="T133" fmla="*/ 0 h 391"/>
              <a:gd name="T134" fmla="*/ 1332 w 1332"/>
              <a:gd name="T135" fmla="*/ 391 h 3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2" h="391">
                <a:moveTo>
                  <a:pt x="214" y="246"/>
                </a:moveTo>
                <a:lnTo>
                  <a:pt x="207" y="228"/>
                </a:lnTo>
                <a:lnTo>
                  <a:pt x="181" y="226"/>
                </a:lnTo>
                <a:lnTo>
                  <a:pt x="181" y="215"/>
                </a:lnTo>
                <a:lnTo>
                  <a:pt x="130" y="197"/>
                </a:lnTo>
                <a:lnTo>
                  <a:pt x="136" y="191"/>
                </a:lnTo>
                <a:lnTo>
                  <a:pt x="127" y="170"/>
                </a:lnTo>
                <a:lnTo>
                  <a:pt x="112" y="170"/>
                </a:lnTo>
                <a:lnTo>
                  <a:pt x="86" y="126"/>
                </a:lnTo>
                <a:lnTo>
                  <a:pt x="92" y="91"/>
                </a:lnTo>
                <a:lnTo>
                  <a:pt x="62" y="76"/>
                </a:lnTo>
                <a:lnTo>
                  <a:pt x="0" y="0"/>
                </a:lnTo>
                <a:lnTo>
                  <a:pt x="837" y="105"/>
                </a:lnTo>
                <a:lnTo>
                  <a:pt x="886" y="108"/>
                </a:lnTo>
                <a:lnTo>
                  <a:pt x="886" y="159"/>
                </a:lnTo>
                <a:lnTo>
                  <a:pt x="903" y="172"/>
                </a:lnTo>
                <a:lnTo>
                  <a:pt x="888" y="178"/>
                </a:lnTo>
                <a:lnTo>
                  <a:pt x="916" y="185"/>
                </a:lnTo>
                <a:lnTo>
                  <a:pt x="906" y="202"/>
                </a:lnTo>
                <a:lnTo>
                  <a:pt x="930" y="202"/>
                </a:lnTo>
                <a:lnTo>
                  <a:pt x="960" y="176"/>
                </a:lnTo>
                <a:lnTo>
                  <a:pt x="1111" y="85"/>
                </a:lnTo>
                <a:lnTo>
                  <a:pt x="1230" y="76"/>
                </a:lnTo>
                <a:lnTo>
                  <a:pt x="1227" y="85"/>
                </a:lnTo>
                <a:lnTo>
                  <a:pt x="1256" y="94"/>
                </a:lnTo>
                <a:lnTo>
                  <a:pt x="1265" y="117"/>
                </a:lnTo>
                <a:lnTo>
                  <a:pt x="1275" y="105"/>
                </a:lnTo>
                <a:lnTo>
                  <a:pt x="1304" y="123"/>
                </a:lnTo>
                <a:lnTo>
                  <a:pt x="1241" y="141"/>
                </a:lnTo>
                <a:lnTo>
                  <a:pt x="1256" y="150"/>
                </a:lnTo>
                <a:lnTo>
                  <a:pt x="1304" y="132"/>
                </a:lnTo>
                <a:lnTo>
                  <a:pt x="1304" y="150"/>
                </a:lnTo>
                <a:lnTo>
                  <a:pt x="1325" y="144"/>
                </a:lnTo>
                <a:lnTo>
                  <a:pt x="1331" y="153"/>
                </a:lnTo>
                <a:lnTo>
                  <a:pt x="1319" y="153"/>
                </a:lnTo>
                <a:lnTo>
                  <a:pt x="1331" y="176"/>
                </a:lnTo>
                <a:lnTo>
                  <a:pt x="1260" y="217"/>
                </a:lnTo>
                <a:lnTo>
                  <a:pt x="1153" y="217"/>
                </a:lnTo>
                <a:lnTo>
                  <a:pt x="1108" y="252"/>
                </a:lnTo>
                <a:lnTo>
                  <a:pt x="1072" y="291"/>
                </a:lnTo>
                <a:lnTo>
                  <a:pt x="1111" y="258"/>
                </a:lnTo>
                <a:lnTo>
                  <a:pt x="1168" y="237"/>
                </a:lnTo>
                <a:lnTo>
                  <a:pt x="1189" y="255"/>
                </a:lnTo>
                <a:lnTo>
                  <a:pt x="1150" y="265"/>
                </a:lnTo>
                <a:lnTo>
                  <a:pt x="1180" y="270"/>
                </a:lnTo>
                <a:lnTo>
                  <a:pt x="1174" y="288"/>
                </a:lnTo>
                <a:lnTo>
                  <a:pt x="1195" y="308"/>
                </a:lnTo>
                <a:lnTo>
                  <a:pt x="1239" y="317"/>
                </a:lnTo>
                <a:lnTo>
                  <a:pt x="1248" y="288"/>
                </a:lnTo>
                <a:lnTo>
                  <a:pt x="1248" y="305"/>
                </a:lnTo>
                <a:lnTo>
                  <a:pt x="1263" y="305"/>
                </a:lnTo>
                <a:lnTo>
                  <a:pt x="1239" y="323"/>
                </a:lnTo>
                <a:lnTo>
                  <a:pt x="1192" y="338"/>
                </a:lnTo>
                <a:lnTo>
                  <a:pt x="1171" y="358"/>
                </a:lnTo>
                <a:lnTo>
                  <a:pt x="1156" y="338"/>
                </a:lnTo>
                <a:lnTo>
                  <a:pt x="1204" y="320"/>
                </a:lnTo>
                <a:lnTo>
                  <a:pt x="1180" y="320"/>
                </a:lnTo>
                <a:lnTo>
                  <a:pt x="1183" y="308"/>
                </a:lnTo>
                <a:lnTo>
                  <a:pt x="1141" y="323"/>
                </a:lnTo>
                <a:lnTo>
                  <a:pt x="1130" y="314"/>
                </a:lnTo>
                <a:lnTo>
                  <a:pt x="1130" y="288"/>
                </a:lnTo>
                <a:lnTo>
                  <a:pt x="1102" y="279"/>
                </a:lnTo>
                <a:lnTo>
                  <a:pt x="1085" y="320"/>
                </a:lnTo>
                <a:lnTo>
                  <a:pt x="998" y="341"/>
                </a:lnTo>
                <a:lnTo>
                  <a:pt x="939" y="353"/>
                </a:lnTo>
                <a:lnTo>
                  <a:pt x="927" y="364"/>
                </a:lnTo>
                <a:lnTo>
                  <a:pt x="939" y="364"/>
                </a:lnTo>
                <a:lnTo>
                  <a:pt x="945" y="370"/>
                </a:lnTo>
                <a:lnTo>
                  <a:pt x="873" y="390"/>
                </a:lnTo>
                <a:lnTo>
                  <a:pt x="877" y="382"/>
                </a:lnTo>
                <a:lnTo>
                  <a:pt x="882" y="379"/>
                </a:lnTo>
                <a:lnTo>
                  <a:pt x="886" y="367"/>
                </a:lnTo>
                <a:lnTo>
                  <a:pt x="894" y="360"/>
                </a:lnTo>
                <a:lnTo>
                  <a:pt x="901" y="323"/>
                </a:lnTo>
                <a:lnTo>
                  <a:pt x="912" y="338"/>
                </a:lnTo>
                <a:lnTo>
                  <a:pt x="930" y="335"/>
                </a:lnTo>
                <a:lnTo>
                  <a:pt x="912" y="308"/>
                </a:lnTo>
                <a:lnTo>
                  <a:pt x="850" y="299"/>
                </a:lnTo>
                <a:lnTo>
                  <a:pt x="843" y="267"/>
                </a:lnTo>
                <a:lnTo>
                  <a:pt x="828" y="267"/>
                </a:lnTo>
                <a:lnTo>
                  <a:pt x="820" y="252"/>
                </a:lnTo>
                <a:lnTo>
                  <a:pt x="805" y="250"/>
                </a:lnTo>
                <a:lnTo>
                  <a:pt x="805" y="261"/>
                </a:lnTo>
                <a:lnTo>
                  <a:pt x="790" y="246"/>
                </a:lnTo>
                <a:lnTo>
                  <a:pt x="761" y="267"/>
                </a:lnTo>
                <a:lnTo>
                  <a:pt x="683" y="252"/>
                </a:lnTo>
                <a:lnTo>
                  <a:pt x="672" y="235"/>
                </a:lnTo>
                <a:lnTo>
                  <a:pt x="672" y="246"/>
                </a:lnTo>
                <a:lnTo>
                  <a:pt x="214" y="24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53" name="Freeform 521"/>
          <p:cNvSpPr>
            <a:spLocks/>
          </p:cNvSpPr>
          <p:nvPr/>
        </p:nvSpPr>
        <p:spPr bwMode="auto">
          <a:xfrm>
            <a:off x="1039813" y="2435225"/>
            <a:ext cx="1887537" cy="630238"/>
          </a:xfrm>
          <a:custGeom>
            <a:avLst/>
            <a:gdLst>
              <a:gd name="T0" fmla="*/ 293429 w 1338"/>
              <a:gd name="T1" fmla="*/ 368300 h 397"/>
              <a:gd name="T2" fmla="*/ 256750 w 1338"/>
              <a:gd name="T3" fmla="*/ 346075 h 397"/>
              <a:gd name="T4" fmla="*/ 193268 w 1338"/>
              <a:gd name="T5" fmla="*/ 307975 h 397"/>
              <a:gd name="T6" fmla="*/ 159411 w 1338"/>
              <a:gd name="T7" fmla="*/ 274638 h 397"/>
              <a:gd name="T8" fmla="*/ 129786 w 1338"/>
              <a:gd name="T9" fmla="*/ 146050 h 397"/>
              <a:gd name="T10" fmla="*/ 0 w 1338"/>
              <a:gd name="T11" fmla="*/ 0 h 397"/>
              <a:gd name="T12" fmla="*/ 1255536 w 1338"/>
              <a:gd name="T13" fmla="*/ 174625 h 397"/>
              <a:gd name="T14" fmla="*/ 1279519 w 1338"/>
              <a:gd name="T15" fmla="*/ 277813 h 397"/>
              <a:gd name="T16" fmla="*/ 1297858 w 1338"/>
              <a:gd name="T17" fmla="*/ 298450 h 397"/>
              <a:gd name="T18" fmla="*/ 1317608 w 1338"/>
              <a:gd name="T19" fmla="*/ 325438 h 397"/>
              <a:gd name="T20" fmla="*/ 1574358 w 1338"/>
              <a:gd name="T21" fmla="*/ 136525 h 397"/>
              <a:gd name="T22" fmla="*/ 1739412 w 1338"/>
              <a:gd name="T23" fmla="*/ 136525 h 397"/>
              <a:gd name="T24" fmla="*/ 1793019 w 1338"/>
              <a:gd name="T25" fmla="*/ 188913 h 397"/>
              <a:gd name="T26" fmla="*/ 1848037 w 1338"/>
              <a:gd name="T27" fmla="*/ 198438 h 397"/>
              <a:gd name="T28" fmla="*/ 1780323 w 1338"/>
              <a:gd name="T29" fmla="*/ 241300 h 397"/>
              <a:gd name="T30" fmla="*/ 1848037 w 1338"/>
              <a:gd name="T31" fmla="*/ 241300 h 397"/>
              <a:gd name="T32" fmla="*/ 1886126 w 1338"/>
              <a:gd name="T33" fmla="*/ 246063 h 397"/>
              <a:gd name="T34" fmla="*/ 1886126 w 1338"/>
              <a:gd name="T35" fmla="*/ 284163 h 397"/>
              <a:gd name="T36" fmla="*/ 1633608 w 1338"/>
              <a:gd name="T37" fmla="*/ 349250 h 397"/>
              <a:gd name="T38" fmla="*/ 1519340 w 1338"/>
              <a:gd name="T39" fmla="*/ 468313 h 397"/>
              <a:gd name="T40" fmla="*/ 1654769 w 1338"/>
              <a:gd name="T41" fmla="*/ 382588 h 397"/>
              <a:gd name="T42" fmla="*/ 1629376 w 1338"/>
              <a:gd name="T43" fmla="*/ 427038 h 397"/>
              <a:gd name="T44" fmla="*/ 1663233 w 1338"/>
              <a:gd name="T45" fmla="*/ 463550 h 397"/>
              <a:gd name="T46" fmla="*/ 1756341 w 1338"/>
              <a:gd name="T47" fmla="*/ 511175 h 397"/>
              <a:gd name="T48" fmla="*/ 1769037 w 1338"/>
              <a:gd name="T49" fmla="*/ 492125 h 397"/>
              <a:gd name="T50" fmla="*/ 1756341 w 1338"/>
              <a:gd name="T51" fmla="*/ 520700 h 397"/>
              <a:gd name="T52" fmla="*/ 1659001 w 1338"/>
              <a:gd name="T53" fmla="*/ 577850 h 397"/>
              <a:gd name="T54" fmla="*/ 1705555 w 1338"/>
              <a:gd name="T55" fmla="*/ 515938 h 397"/>
              <a:gd name="T56" fmla="*/ 1675930 w 1338"/>
              <a:gd name="T57" fmla="*/ 496888 h 397"/>
              <a:gd name="T58" fmla="*/ 1601162 w 1338"/>
              <a:gd name="T59" fmla="*/ 506413 h 397"/>
              <a:gd name="T60" fmla="*/ 1561662 w 1338"/>
              <a:gd name="T61" fmla="*/ 449263 h 397"/>
              <a:gd name="T62" fmla="*/ 1414947 w 1338"/>
              <a:gd name="T63" fmla="*/ 549275 h 397"/>
              <a:gd name="T64" fmla="*/ 1313376 w 1338"/>
              <a:gd name="T65" fmla="*/ 587375 h 397"/>
              <a:gd name="T66" fmla="*/ 1338769 w 1338"/>
              <a:gd name="T67" fmla="*/ 596900 h 397"/>
              <a:gd name="T68" fmla="*/ 1242840 w 1338"/>
              <a:gd name="T69" fmla="*/ 615950 h 397"/>
              <a:gd name="T70" fmla="*/ 1255536 w 1338"/>
              <a:gd name="T71" fmla="*/ 592138 h 397"/>
              <a:gd name="T72" fmla="*/ 1276697 w 1338"/>
              <a:gd name="T73" fmla="*/ 520700 h 397"/>
              <a:gd name="T74" fmla="*/ 1317608 w 1338"/>
              <a:gd name="T75" fmla="*/ 539750 h 397"/>
              <a:gd name="T76" fmla="*/ 1204751 w 1338"/>
              <a:gd name="T77" fmla="*/ 482600 h 397"/>
              <a:gd name="T78" fmla="*/ 1173715 w 1338"/>
              <a:gd name="T79" fmla="*/ 430213 h 397"/>
              <a:gd name="T80" fmla="*/ 1141269 w 1338"/>
              <a:gd name="T81" fmla="*/ 403225 h 397"/>
              <a:gd name="T82" fmla="*/ 1120108 w 1338"/>
              <a:gd name="T83" fmla="*/ 396875 h 397"/>
              <a:gd name="T84" fmla="*/ 967751 w 1338"/>
              <a:gd name="T85" fmla="*/ 406400 h 397"/>
              <a:gd name="T86" fmla="*/ 952233 w 1338"/>
              <a:gd name="T87" fmla="*/ 396875 h 3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8"/>
              <a:gd name="T133" fmla="*/ 0 h 397"/>
              <a:gd name="T134" fmla="*/ 1338 w 1338"/>
              <a:gd name="T135" fmla="*/ 397 h 3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8" h="397">
                <a:moveTo>
                  <a:pt x="215" y="250"/>
                </a:moveTo>
                <a:lnTo>
                  <a:pt x="208" y="232"/>
                </a:lnTo>
                <a:lnTo>
                  <a:pt x="182" y="229"/>
                </a:lnTo>
                <a:lnTo>
                  <a:pt x="182" y="218"/>
                </a:lnTo>
                <a:lnTo>
                  <a:pt x="131" y="200"/>
                </a:lnTo>
                <a:lnTo>
                  <a:pt x="137" y="194"/>
                </a:lnTo>
                <a:lnTo>
                  <a:pt x="128" y="173"/>
                </a:lnTo>
                <a:lnTo>
                  <a:pt x="113" y="173"/>
                </a:lnTo>
                <a:lnTo>
                  <a:pt x="86" y="128"/>
                </a:lnTo>
                <a:lnTo>
                  <a:pt x="92" y="92"/>
                </a:lnTo>
                <a:lnTo>
                  <a:pt x="62" y="77"/>
                </a:lnTo>
                <a:lnTo>
                  <a:pt x="0" y="0"/>
                </a:lnTo>
                <a:lnTo>
                  <a:pt x="841" y="107"/>
                </a:lnTo>
                <a:lnTo>
                  <a:pt x="890" y="110"/>
                </a:lnTo>
                <a:lnTo>
                  <a:pt x="890" y="161"/>
                </a:lnTo>
                <a:lnTo>
                  <a:pt x="907" y="175"/>
                </a:lnTo>
                <a:lnTo>
                  <a:pt x="892" y="181"/>
                </a:lnTo>
                <a:lnTo>
                  <a:pt x="920" y="188"/>
                </a:lnTo>
                <a:lnTo>
                  <a:pt x="910" y="205"/>
                </a:lnTo>
                <a:lnTo>
                  <a:pt x="934" y="205"/>
                </a:lnTo>
                <a:lnTo>
                  <a:pt x="964" y="179"/>
                </a:lnTo>
                <a:lnTo>
                  <a:pt x="1116" y="86"/>
                </a:lnTo>
                <a:lnTo>
                  <a:pt x="1236" y="77"/>
                </a:lnTo>
                <a:lnTo>
                  <a:pt x="1233" y="86"/>
                </a:lnTo>
                <a:lnTo>
                  <a:pt x="1262" y="95"/>
                </a:lnTo>
                <a:lnTo>
                  <a:pt x="1271" y="119"/>
                </a:lnTo>
                <a:lnTo>
                  <a:pt x="1281" y="107"/>
                </a:lnTo>
                <a:lnTo>
                  <a:pt x="1310" y="125"/>
                </a:lnTo>
                <a:lnTo>
                  <a:pt x="1247" y="143"/>
                </a:lnTo>
                <a:lnTo>
                  <a:pt x="1262" y="152"/>
                </a:lnTo>
                <a:lnTo>
                  <a:pt x="1310" y="134"/>
                </a:lnTo>
                <a:lnTo>
                  <a:pt x="1310" y="152"/>
                </a:lnTo>
                <a:lnTo>
                  <a:pt x="1331" y="146"/>
                </a:lnTo>
                <a:lnTo>
                  <a:pt x="1337" y="155"/>
                </a:lnTo>
                <a:lnTo>
                  <a:pt x="1325" y="155"/>
                </a:lnTo>
                <a:lnTo>
                  <a:pt x="1337" y="179"/>
                </a:lnTo>
                <a:lnTo>
                  <a:pt x="1266" y="220"/>
                </a:lnTo>
                <a:lnTo>
                  <a:pt x="1158" y="220"/>
                </a:lnTo>
                <a:lnTo>
                  <a:pt x="1113" y="256"/>
                </a:lnTo>
                <a:lnTo>
                  <a:pt x="1077" y="295"/>
                </a:lnTo>
                <a:lnTo>
                  <a:pt x="1116" y="262"/>
                </a:lnTo>
                <a:lnTo>
                  <a:pt x="1173" y="241"/>
                </a:lnTo>
                <a:lnTo>
                  <a:pt x="1194" y="259"/>
                </a:lnTo>
                <a:lnTo>
                  <a:pt x="1155" y="269"/>
                </a:lnTo>
                <a:lnTo>
                  <a:pt x="1185" y="274"/>
                </a:lnTo>
                <a:lnTo>
                  <a:pt x="1179" y="292"/>
                </a:lnTo>
                <a:lnTo>
                  <a:pt x="1200" y="313"/>
                </a:lnTo>
                <a:lnTo>
                  <a:pt x="1245" y="322"/>
                </a:lnTo>
                <a:lnTo>
                  <a:pt x="1254" y="292"/>
                </a:lnTo>
                <a:lnTo>
                  <a:pt x="1254" y="310"/>
                </a:lnTo>
                <a:lnTo>
                  <a:pt x="1269" y="310"/>
                </a:lnTo>
                <a:lnTo>
                  <a:pt x="1245" y="328"/>
                </a:lnTo>
                <a:lnTo>
                  <a:pt x="1197" y="343"/>
                </a:lnTo>
                <a:lnTo>
                  <a:pt x="1176" y="364"/>
                </a:lnTo>
                <a:lnTo>
                  <a:pt x="1161" y="343"/>
                </a:lnTo>
                <a:lnTo>
                  <a:pt x="1209" y="325"/>
                </a:lnTo>
                <a:lnTo>
                  <a:pt x="1185" y="325"/>
                </a:lnTo>
                <a:lnTo>
                  <a:pt x="1188" y="313"/>
                </a:lnTo>
                <a:lnTo>
                  <a:pt x="1146" y="328"/>
                </a:lnTo>
                <a:lnTo>
                  <a:pt x="1135" y="319"/>
                </a:lnTo>
                <a:lnTo>
                  <a:pt x="1135" y="292"/>
                </a:lnTo>
                <a:lnTo>
                  <a:pt x="1107" y="283"/>
                </a:lnTo>
                <a:lnTo>
                  <a:pt x="1090" y="325"/>
                </a:lnTo>
                <a:lnTo>
                  <a:pt x="1003" y="346"/>
                </a:lnTo>
                <a:lnTo>
                  <a:pt x="943" y="358"/>
                </a:lnTo>
                <a:lnTo>
                  <a:pt x="931" y="370"/>
                </a:lnTo>
                <a:lnTo>
                  <a:pt x="943" y="370"/>
                </a:lnTo>
                <a:lnTo>
                  <a:pt x="949" y="376"/>
                </a:lnTo>
                <a:lnTo>
                  <a:pt x="877" y="396"/>
                </a:lnTo>
                <a:lnTo>
                  <a:pt x="881" y="388"/>
                </a:lnTo>
                <a:lnTo>
                  <a:pt x="886" y="385"/>
                </a:lnTo>
                <a:lnTo>
                  <a:pt x="890" y="373"/>
                </a:lnTo>
                <a:lnTo>
                  <a:pt x="898" y="366"/>
                </a:lnTo>
                <a:lnTo>
                  <a:pt x="905" y="328"/>
                </a:lnTo>
                <a:lnTo>
                  <a:pt x="916" y="343"/>
                </a:lnTo>
                <a:lnTo>
                  <a:pt x="934" y="340"/>
                </a:lnTo>
                <a:lnTo>
                  <a:pt x="916" y="313"/>
                </a:lnTo>
                <a:lnTo>
                  <a:pt x="854" y="304"/>
                </a:lnTo>
                <a:lnTo>
                  <a:pt x="847" y="271"/>
                </a:lnTo>
                <a:lnTo>
                  <a:pt x="832" y="271"/>
                </a:lnTo>
                <a:lnTo>
                  <a:pt x="824" y="256"/>
                </a:lnTo>
                <a:lnTo>
                  <a:pt x="809" y="254"/>
                </a:lnTo>
                <a:lnTo>
                  <a:pt x="809" y="265"/>
                </a:lnTo>
                <a:lnTo>
                  <a:pt x="794" y="250"/>
                </a:lnTo>
                <a:lnTo>
                  <a:pt x="764" y="271"/>
                </a:lnTo>
                <a:lnTo>
                  <a:pt x="686" y="256"/>
                </a:lnTo>
                <a:lnTo>
                  <a:pt x="675" y="239"/>
                </a:lnTo>
                <a:lnTo>
                  <a:pt x="675" y="250"/>
                </a:lnTo>
                <a:lnTo>
                  <a:pt x="215" y="25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54" name="Freeform 522"/>
          <p:cNvSpPr>
            <a:spLocks/>
          </p:cNvSpPr>
          <p:nvPr/>
        </p:nvSpPr>
        <p:spPr bwMode="auto">
          <a:xfrm>
            <a:off x="6129338" y="2832100"/>
            <a:ext cx="928687" cy="342900"/>
          </a:xfrm>
          <a:custGeom>
            <a:avLst/>
            <a:gdLst>
              <a:gd name="T0" fmla="*/ 927276 w 658"/>
              <a:gd name="T1" fmla="*/ 74613 h 216"/>
              <a:gd name="T2" fmla="*/ 863764 w 658"/>
              <a:gd name="T3" fmla="*/ 79375 h 216"/>
              <a:gd name="T4" fmla="*/ 788961 w 658"/>
              <a:gd name="T5" fmla="*/ 139700 h 216"/>
              <a:gd name="T6" fmla="*/ 750853 w 658"/>
              <a:gd name="T7" fmla="*/ 134938 h 216"/>
              <a:gd name="T8" fmla="*/ 746619 w 658"/>
              <a:gd name="T9" fmla="*/ 166688 h 216"/>
              <a:gd name="T10" fmla="*/ 708512 w 658"/>
              <a:gd name="T11" fmla="*/ 201612 h 216"/>
              <a:gd name="T12" fmla="*/ 580076 w 658"/>
              <a:gd name="T13" fmla="*/ 236538 h 216"/>
              <a:gd name="T14" fmla="*/ 488337 w 658"/>
              <a:gd name="T15" fmla="*/ 195262 h 216"/>
              <a:gd name="T16" fmla="*/ 403654 w 658"/>
              <a:gd name="T17" fmla="*/ 201612 h 216"/>
              <a:gd name="T18" fmla="*/ 359901 w 658"/>
              <a:gd name="T19" fmla="*/ 152400 h 216"/>
              <a:gd name="T20" fmla="*/ 254048 w 658"/>
              <a:gd name="T21" fmla="*/ 120650 h 216"/>
              <a:gd name="T22" fmla="*/ 241346 w 658"/>
              <a:gd name="T23" fmla="*/ 46037 h 216"/>
              <a:gd name="T24" fmla="*/ 204650 w 658"/>
              <a:gd name="T25" fmla="*/ 31750 h 216"/>
              <a:gd name="T26" fmla="*/ 183479 w 658"/>
              <a:gd name="T27" fmla="*/ 0 h 216"/>
              <a:gd name="T28" fmla="*/ 136904 w 658"/>
              <a:gd name="T29" fmla="*/ 19050 h 216"/>
              <a:gd name="T30" fmla="*/ 132670 w 658"/>
              <a:gd name="T31" fmla="*/ 65088 h 216"/>
              <a:gd name="T32" fmla="*/ 71980 w 658"/>
              <a:gd name="T33" fmla="*/ 55563 h 216"/>
              <a:gd name="T34" fmla="*/ 59278 w 658"/>
              <a:gd name="T35" fmla="*/ 120650 h 216"/>
              <a:gd name="T36" fmla="*/ 0 w 658"/>
              <a:gd name="T37" fmla="*/ 134938 h 216"/>
              <a:gd name="T38" fmla="*/ 16937 w 658"/>
              <a:gd name="T39" fmla="*/ 179387 h 216"/>
              <a:gd name="T40" fmla="*/ 4234 w 658"/>
              <a:gd name="T41" fmla="*/ 222250 h 216"/>
              <a:gd name="T42" fmla="*/ 79037 w 658"/>
              <a:gd name="T43" fmla="*/ 261938 h 216"/>
              <a:gd name="T44" fmla="*/ 142549 w 658"/>
              <a:gd name="T45" fmla="*/ 280988 h 216"/>
              <a:gd name="T46" fmla="*/ 187713 w 658"/>
              <a:gd name="T47" fmla="*/ 292100 h 216"/>
              <a:gd name="T48" fmla="*/ 249814 w 658"/>
              <a:gd name="T49" fmla="*/ 304800 h 216"/>
              <a:gd name="T50" fmla="*/ 317560 w 658"/>
              <a:gd name="T51" fmla="*/ 317500 h 216"/>
              <a:gd name="T52" fmla="*/ 372604 w 658"/>
              <a:gd name="T53" fmla="*/ 322263 h 216"/>
              <a:gd name="T54" fmla="*/ 479869 w 658"/>
              <a:gd name="T55" fmla="*/ 331788 h 216"/>
              <a:gd name="T56" fmla="*/ 534912 w 658"/>
              <a:gd name="T57" fmla="*/ 338138 h 216"/>
              <a:gd name="T58" fmla="*/ 597013 w 658"/>
              <a:gd name="T59" fmla="*/ 341313 h 216"/>
              <a:gd name="T60" fmla="*/ 654880 w 658"/>
              <a:gd name="T61" fmla="*/ 341313 h 216"/>
              <a:gd name="T62" fmla="*/ 684518 w 658"/>
              <a:gd name="T63" fmla="*/ 338138 h 216"/>
              <a:gd name="T64" fmla="*/ 722626 w 658"/>
              <a:gd name="T65" fmla="*/ 327025 h 216"/>
              <a:gd name="T66" fmla="*/ 776258 w 658"/>
              <a:gd name="T67" fmla="*/ 300038 h 216"/>
              <a:gd name="T68" fmla="*/ 831302 w 658"/>
              <a:gd name="T69" fmla="*/ 246063 h 216"/>
              <a:gd name="T70" fmla="*/ 851061 w 658"/>
              <a:gd name="T71" fmla="*/ 212725 h 216"/>
              <a:gd name="T72" fmla="*/ 880700 w 658"/>
              <a:gd name="T73" fmla="*/ 161925 h 216"/>
              <a:gd name="T74" fmla="*/ 906105 w 658"/>
              <a:gd name="T75" fmla="*/ 106363 h 216"/>
              <a:gd name="T76" fmla="*/ 927276 w 658"/>
              <a:gd name="T77" fmla="*/ 74613 h 2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8"/>
              <a:gd name="T118" fmla="*/ 0 h 216"/>
              <a:gd name="T119" fmla="*/ 658 w 658"/>
              <a:gd name="T120" fmla="*/ 216 h 2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8" h="216">
                <a:moveTo>
                  <a:pt x="657" y="47"/>
                </a:moveTo>
                <a:lnTo>
                  <a:pt x="612" y="50"/>
                </a:lnTo>
                <a:lnTo>
                  <a:pt x="559" y="88"/>
                </a:lnTo>
                <a:lnTo>
                  <a:pt x="532" y="85"/>
                </a:lnTo>
                <a:lnTo>
                  <a:pt x="529" y="105"/>
                </a:lnTo>
                <a:lnTo>
                  <a:pt x="502" y="127"/>
                </a:lnTo>
                <a:lnTo>
                  <a:pt x="411" y="149"/>
                </a:lnTo>
                <a:lnTo>
                  <a:pt x="346" y="123"/>
                </a:lnTo>
                <a:lnTo>
                  <a:pt x="286" y="127"/>
                </a:lnTo>
                <a:lnTo>
                  <a:pt x="255" y="96"/>
                </a:lnTo>
                <a:lnTo>
                  <a:pt x="180" y="76"/>
                </a:lnTo>
                <a:lnTo>
                  <a:pt x="171" y="29"/>
                </a:lnTo>
                <a:lnTo>
                  <a:pt x="145" y="20"/>
                </a:lnTo>
                <a:lnTo>
                  <a:pt x="130" y="0"/>
                </a:lnTo>
                <a:lnTo>
                  <a:pt x="97" y="12"/>
                </a:lnTo>
                <a:lnTo>
                  <a:pt x="94" y="41"/>
                </a:lnTo>
                <a:lnTo>
                  <a:pt x="51" y="35"/>
                </a:lnTo>
                <a:lnTo>
                  <a:pt x="42" y="76"/>
                </a:lnTo>
                <a:lnTo>
                  <a:pt x="0" y="85"/>
                </a:lnTo>
                <a:lnTo>
                  <a:pt x="12" y="113"/>
                </a:lnTo>
                <a:lnTo>
                  <a:pt x="3" y="140"/>
                </a:lnTo>
                <a:lnTo>
                  <a:pt x="56" y="165"/>
                </a:lnTo>
                <a:lnTo>
                  <a:pt x="101" y="177"/>
                </a:lnTo>
                <a:lnTo>
                  <a:pt x="133" y="184"/>
                </a:lnTo>
                <a:lnTo>
                  <a:pt x="177" y="192"/>
                </a:lnTo>
                <a:lnTo>
                  <a:pt x="225" y="200"/>
                </a:lnTo>
                <a:lnTo>
                  <a:pt x="264" y="203"/>
                </a:lnTo>
                <a:lnTo>
                  <a:pt x="340" y="209"/>
                </a:lnTo>
                <a:lnTo>
                  <a:pt x="379" y="213"/>
                </a:lnTo>
                <a:lnTo>
                  <a:pt x="423" y="215"/>
                </a:lnTo>
                <a:lnTo>
                  <a:pt x="464" y="215"/>
                </a:lnTo>
                <a:lnTo>
                  <a:pt x="485" y="213"/>
                </a:lnTo>
                <a:lnTo>
                  <a:pt x="512" y="206"/>
                </a:lnTo>
                <a:lnTo>
                  <a:pt x="550" y="189"/>
                </a:lnTo>
                <a:lnTo>
                  <a:pt x="589" y="155"/>
                </a:lnTo>
                <a:lnTo>
                  <a:pt x="603" y="134"/>
                </a:lnTo>
                <a:lnTo>
                  <a:pt x="624" y="102"/>
                </a:lnTo>
                <a:lnTo>
                  <a:pt x="642" y="67"/>
                </a:lnTo>
                <a:lnTo>
                  <a:pt x="657" y="4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5755" name="Freeform 523"/>
          <p:cNvSpPr>
            <a:spLocks/>
          </p:cNvSpPr>
          <p:nvPr/>
        </p:nvSpPr>
        <p:spPr bwMode="auto">
          <a:xfrm>
            <a:off x="6129338" y="2832100"/>
            <a:ext cx="938212" cy="352425"/>
          </a:xfrm>
          <a:custGeom>
            <a:avLst/>
            <a:gdLst>
              <a:gd name="T0" fmla="*/ 936799 w 664"/>
              <a:gd name="T1" fmla="*/ 76200 h 222"/>
              <a:gd name="T2" fmla="*/ 873215 w 664"/>
              <a:gd name="T3" fmla="*/ 80963 h 222"/>
              <a:gd name="T4" fmla="*/ 796915 w 664"/>
              <a:gd name="T5" fmla="*/ 142875 h 222"/>
              <a:gd name="T6" fmla="*/ 758765 w 664"/>
              <a:gd name="T7" fmla="*/ 138113 h 222"/>
              <a:gd name="T8" fmla="*/ 754526 w 664"/>
              <a:gd name="T9" fmla="*/ 171450 h 222"/>
              <a:gd name="T10" fmla="*/ 716376 w 664"/>
              <a:gd name="T11" fmla="*/ 207963 h 222"/>
              <a:gd name="T12" fmla="*/ 586382 w 664"/>
              <a:gd name="T13" fmla="*/ 242888 h 222"/>
              <a:gd name="T14" fmla="*/ 493126 w 664"/>
              <a:gd name="T15" fmla="*/ 200025 h 222"/>
              <a:gd name="T16" fmla="*/ 408348 w 664"/>
              <a:gd name="T17" fmla="*/ 207963 h 222"/>
              <a:gd name="T18" fmla="*/ 363133 w 664"/>
              <a:gd name="T19" fmla="*/ 157163 h 222"/>
              <a:gd name="T20" fmla="*/ 257161 w 664"/>
              <a:gd name="T21" fmla="*/ 123825 h 222"/>
              <a:gd name="T22" fmla="*/ 244444 w 664"/>
              <a:gd name="T23" fmla="*/ 47625 h 222"/>
              <a:gd name="T24" fmla="*/ 206294 w 664"/>
              <a:gd name="T25" fmla="*/ 33338 h 222"/>
              <a:gd name="T26" fmla="*/ 185099 w 664"/>
              <a:gd name="T27" fmla="*/ 0 h 222"/>
              <a:gd name="T28" fmla="*/ 138471 w 664"/>
              <a:gd name="T29" fmla="*/ 19050 h 222"/>
              <a:gd name="T30" fmla="*/ 134232 w 664"/>
              <a:gd name="T31" fmla="*/ 66675 h 222"/>
              <a:gd name="T32" fmla="*/ 72061 w 664"/>
              <a:gd name="T33" fmla="*/ 57150 h 222"/>
              <a:gd name="T34" fmla="*/ 59345 w 664"/>
              <a:gd name="T35" fmla="*/ 123825 h 222"/>
              <a:gd name="T36" fmla="*/ 0 w 664"/>
              <a:gd name="T37" fmla="*/ 138113 h 222"/>
              <a:gd name="T38" fmla="*/ 16956 w 664"/>
              <a:gd name="T39" fmla="*/ 184150 h 222"/>
              <a:gd name="T40" fmla="*/ 4239 w 664"/>
              <a:gd name="T41" fmla="*/ 228600 h 222"/>
              <a:gd name="T42" fmla="*/ 80539 w 664"/>
              <a:gd name="T43" fmla="*/ 269875 h 222"/>
              <a:gd name="T44" fmla="*/ 144123 w 664"/>
              <a:gd name="T45" fmla="*/ 288925 h 222"/>
              <a:gd name="T46" fmla="*/ 189338 w 664"/>
              <a:gd name="T47" fmla="*/ 300038 h 222"/>
              <a:gd name="T48" fmla="*/ 252922 w 664"/>
              <a:gd name="T49" fmla="*/ 312738 h 222"/>
              <a:gd name="T50" fmla="*/ 320744 w 664"/>
              <a:gd name="T51" fmla="*/ 327025 h 222"/>
              <a:gd name="T52" fmla="*/ 375850 w 664"/>
              <a:gd name="T53" fmla="*/ 331788 h 222"/>
              <a:gd name="T54" fmla="*/ 484649 w 664"/>
              <a:gd name="T55" fmla="*/ 341313 h 222"/>
              <a:gd name="T56" fmla="*/ 539754 w 664"/>
              <a:gd name="T57" fmla="*/ 347663 h 222"/>
              <a:gd name="T58" fmla="*/ 603338 w 664"/>
              <a:gd name="T59" fmla="*/ 350838 h 222"/>
              <a:gd name="T60" fmla="*/ 661270 w 664"/>
              <a:gd name="T61" fmla="*/ 350838 h 222"/>
              <a:gd name="T62" fmla="*/ 690942 w 664"/>
              <a:gd name="T63" fmla="*/ 347663 h 222"/>
              <a:gd name="T64" fmla="*/ 730506 w 664"/>
              <a:gd name="T65" fmla="*/ 336550 h 222"/>
              <a:gd name="T66" fmla="*/ 784198 w 664"/>
              <a:gd name="T67" fmla="*/ 307975 h 222"/>
              <a:gd name="T68" fmla="*/ 839304 w 664"/>
              <a:gd name="T69" fmla="*/ 252413 h 222"/>
              <a:gd name="T70" fmla="*/ 860499 w 664"/>
              <a:gd name="T71" fmla="*/ 219075 h 222"/>
              <a:gd name="T72" fmla="*/ 890171 w 664"/>
              <a:gd name="T73" fmla="*/ 166688 h 222"/>
              <a:gd name="T74" fmla="*/ 915604 w 664"/>
              <a:gd name="T75" fmla="*/ 109538 h 222"/>
              <a:gd name="T76" fmla="*/ 936799 w 664"/>
              <a:gd name="T77" fmla="*/ 76200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4"/>
              <a:gd name="T118" fmla="*/ 0 h 222"/>
              <a:gd name="T119" fmla="*/ 664 w 664"/>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4" h="222">
                <a:moveTo>
                  <a:pt x="663" y="48"/>
                </a:moveTo>
                <a:lnTo>
                  <a:pt x="618" y="51"/>
                </a:lnTo>
                <a:lnTo>
                  <a:pt x="564" y="90"/>
                </a:lnTo>
                <a:lnTo>
                  <a:pt x="537" y="87"/>
                </a:lnTo>
                <a:lnTo>
                  <a:pt x="534" y="108"/>
                </a:lnTo>
                <a:lnTo>
                  <a:pt x="507" y="131"/>
                </a:lnTo>
                <a:lnTo>
                  <a:pt x="415" y="153"/>
                </a:lnTo>
                <a:lnTo>
                  <a:pt x="349" y="126"/>
                </a:lnTo>
                <a:lnTo>
                  <a:pt x="289" y="131"/>
                </a:lnTo>
                <a:lnTo>
                  <a:pt x="257" y="99"/>
                </a:lnTo>
                <a:lnTo>
                  <a:pt x="182" y="78"/>
                </a:lnTo>
                <a:lnTo>
                  <a:pt x="173" y="30"/>
                </a:lnTo>
                <a:lnTo>
                  <a:pt x="146" y="21"/>
                </a:lnTo>
                <a:lnTo>
                  <a:pt x="131" y="0"/>
                </a:lnTo>
                <a:lnTo>
                  <a:pt x="98" y="12"/>
                </a:lnTo>
                <a:lnTo>
                  <a:pt x="95" y="42"/>
                </a:lnTo>
                <a:lnTo>
                  <a:pt x="51" y="36"/>
                </a:lnTo>
                <a:lnTo>
                  <a:pt x="42" y="78"/>
                </a:lnTo>
                <a:lnTo>
                  <a:pt x="0" y="87"/>
                </a:lnTo>
                <a:lnTo>
                  <a:pt x="12" y="116"/>
                </a:lnTo>
                <a:lnTo>
                  <a:pt x="3" y="144"/>
                </a:lnTo>
                <a:lnTo>
                  <a:pt x="57" y="170"/>
                </a:lnTo>
                <a:lnTo>
                  <a:pt x="102" y="182"/>
                </a:lnTo>
                <a:lnTo>
                  <a:pt x="134" y="189"/>
                </a:lnTo>
                <a:lnTo>
                  <a:pt x="179" y="197"/>
                </a:lnTo>
                <a:lnTo>
                  <a:pt x="227" y="206"/>
                </a:lnTo>
                <a:lnTo>
                  <a:pt x="266" y="209"/>
                </a:lnTo>
                <a:lnTo>
                  <a:pt x="343" y="215"/>
                </a:lnTo>
                <a:lnTo>
                  <a:pt x="382" y="219"/>
                </a:lnTo>
                <a:lnTo>
                  <a:pt x="427" y="221"/>
                </a:lnTo>
                <a:lnTo>
                  <a:pt x="468" y="221"/>
                </a:lnTo>
                <a:lnTo>
                  <a:pt x="489" y="219"/>
                </a:lnTo>
                <a:lnTo>
                  <a:pt x="517" y="212"/>
                </a:lnTo>
                <a:lnTo>
                  <a:pt x="555" y="194"/>
                </a:lnTo>
                <a:lnTo>
                  <a:pt x="594" y="159"/>
                </a:lnTo>
                <a:lnTo>
                  <a:pt x="609" y="138"/>
                </a:lnTo>
                <a:lnTo>
                  <a:pt x="630" y="105"/>
                </a:lnTo>
                <a:lnTo>
                  <a:pt x="648" y="69"/>
                </a:lnTo>
                <a:lnTo>
                  <a:pt x="663" y="4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56" name="Freeform 524"/>
          <p:cNvSpPr>
            <a:spLocks/>
          </p:cNvSpPr>
          <p:nvPr/>
        </p:nvSpPr>
        <p:spPr bwMode="auto">
          <a:xfrm>
            <a:off x="7507288" y="3576638"/>
            <a:ext cx="111125" cy="106362"/>
          </a:xfrm>
          <a:custGeom>
            <a:avLst/>
            <a:gdLst>
              <a:gd name="T0" fmla="*/ 0 w 79"/>
              <a:gd name="T1" fmla="*/ 104775 h 67"/>
              <a:gd name="T2" fmla="*/ 109718 w 79"/>
              <a:gd name="T3" fmla="*/ 104775 h 67"/>
              <a:gd name="T4" fmla="*/ 109718 w 79"/>
              <a:gd name="T5" fmla="*/ 0 h 67"/>
              <a:gd name="T6" fmla="*/ 0 w 79"/>
              <a:gd name="T7" fmla="*/ 0 h 67"/>
              <a:gd name="T8" fmla="*/ 0 w 79"/>
              <a:gd name="T9" fmla="*/ 104775 h 67"/>
              <a:gd name="T10" fmla="*/ 0 60000 65536"/>
              <a:gd name="T11" fmla="*/ 0 60000 65536"/>
              <a:gd name="T12" fmla="*/ 0 60000 65536"/>
              <a:gd name="T13" fmla="*/ 0 60000 65536"/>
              <a:gd name="T14" fmla="*/ 0 60000 65536"/>
              <a:gd name="T15" fmla="*/ 0 w 79"/>
              <a:gd name="T16" fmla="*/ 0 h 67"/>
              <a:gd name="T17" fmla="*/ 79 w 79"/>
              <a:gd name="T18" fmla="*/ 67 h 67"/>
            </a:gdLst>
            <a:ahLst/>
            <a:cxnLst>
              <a:cxn ang="T10">
                <a:pos x="T0" y="T1"/>
              </a:cxn>
              <a:cxn ang="T11">
                <a:pos x="T2" y="T3"/>
              </a:cxn>
              <a:cxn ang="T12">
                <a:pos x="T4" y="T5"/>
              </a:cxn>
              <a:cxn ang="T13">
                <a:pos x="T6" y="T7"/>
              </a:cxn>
              <a:cxn ang="T14">
                <a:pos x="T8" y="T9"/>
              </a:cxn>
            </a:cxnLst>
            <a:rect l="T15" t="T16" r="T17" b="T18"/>
            <a:pathLst>
              <a:path w="79" h="67">
                <a:moveTo>
                  <a:pt x="0" y="66"/>
                </a:moveTo>
                <a:lnTo>
                  <a:pt x="78" y="66"/>
                </a:lnTo>
                <a:lnTo>
                  <a:pt x="78" y="0"/>
                </a:lnTo>
                <a:lnTo>
                  <a:pt x="0" y="0"/>
                </a:lnTo>
                <a:lnTo>
                  <a:pt x="0" y="66"/>
                </a:lnTo>
              </a:path>
            </a:pathLst>
          </a:custGeom>
          <a:solidFill>
            <a:srgbClr val="40FF40"/>
          </a:solidFill>
          <a:ln w="12700" cap="rnd" cmpd="sng">
            <a:solidFill>
              <a:srgbClr val="FFFFFF"/>
            </a:solidFill>
            <a:prstDash val="solid"/>
            <a:round/>
            <a:headEnd type="none" w="med" len="med"/>
            <a:tailEnd type="none" w="med" len="med"/>
          </a:ln>
        </p:spPr>
        <p:txBody>
          <a:bodyPr/>
          <a:lstStyle/>
          <a:p>
            <a:endParaRPr lang="en-US" dirty="0"/>
          </a:p>
        </p:txBody>
      </p:sp>
      <p:sp>
        <p:nvSpPr>
          <p:cNvPr id="95757" name="Freeform 525"/>
          <p:cNvSpPr>
            <a:spLocks/>
          </p:cNvSpPr>
          <p:nvPr/>
        </p:nvSpPr>
        <p:spPr bwMode="auto">
          <a:xfrm>
            <a:off x="7115175" y="3586163"/>
            <a:ext cx="166688" cy="96837"/>
          </a:xfrm>
          <a:custGeom>
            <a:avLst/>
            <a:gdLst>
              <a:gd name="T0" fmla="*/ 165275 w 118"/>
              <a:gd name="T1" fmla="*/ 95250 h 61"/>
              <a:gd name="T2" fmla="*/ 0 w 118"/>
              <a:gd name="T3" fmla="*/ 47625 h 61"/>
              <a:gd name="T4" fmla="*/ 165275 w 118"/>
              <a:gd name="T5" fmla="*/ 0 h 61"/>
              <a:gd name="T6" fmla="*/ 165275 w 118"/>
              <a:gd name="T7" fmla="*/ 95250 h 61"/>
              <a:gd name="T8" fmla="*/ 0 60000 65536"/>
              <a:gd name="T9" fmla="*/ 0 60000 65536"/>
              <a:gd name="T10" fmla="*/ 0 60000 65536"/>
              <a:gd name="T11" fmla="*/ 0 60000 65536"/>
              <a:gd name="T12" fmla="*/ 0 w 118"/>
              <a:gd name="T13" fmla="*/ 0 h 61"/>
              <a:gd name="T14" fmla="*/ 118 w 118"/>
              <a:gd name="T15" fmla="*/ 61 h 61"/>
            </a:gdLst>
            <a:ahLst/>
            <a:cxnLst>
              <a:cxn ang="T8">
                <a:pos x="T0" y="T1"/>
              </a:cxn>
              <a:cxn ang="T9">
                <a:pos x="T2" y="T3"/>
              </a:cxn>
              <a:cxn ang="T10">
                <a:pos x="T4" y="T5"/>
              </a:cxn>
              <a:cxn ang="T11">
                <a:pos x="T6" y="T7"/>
              </a:cxn>
            </a:cxnLst>
            <a:rect l="T12" t="T13" r="T14" b="T15"/>
            <a:pathLst>
              <a:path w="118" h="61">
                <a:moveTo>
                  <a:pt x="117" y="60"/>
                </a:moveTo>
                <a:lnTo>
                  <a:pt x="0" y="30"/>
                </a:lnTo>
                <a:lnTo>
                  <a:pt x="117" y="0"/>
                </a:lnTo>
                <a:lnTo>
                  <a:pt x="117" y="60"/>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US" dirty="0"/>
          </a:p>
        </p:txBody>
      </p:sp>
      <p:sp>
        <p:nvSpPr>
          <p:cNvPr id="95758" name="Line 526"/>
          <p:cNvSpPr>
            <a:spLocks noChangeShapeType="1"/>
          </p:cNvSpPr>
          <p:nvPr/>
        </p:nvSpPr>
        <p:spPr bwMode="auto">
          <a:xfrm flipH="1">
            <a:off x="7288213" y="3638550"/>
            <a:ext cx="214312" cy="0"/>
          </a:xfrm>
          <a:prstGeom prst="line">
            <a:avLst/>
          </a:prstGeom>
          <a:noFill/>
          <a:ln w="12700">
            <a:solidFill>
              <a:srgbClr val="FFFFFF"/>
            </a:solidFill>
            <a:round/>
            <a:headEnd/>
            <a:tailEnd/>
          </a:ln>
        </p:spPr>
        <p:txBody>
          <a:bodyPr/>
          <a:lstStyle/>
          <a:p>
            <a:endParaRPr lang="en-US" dirty="0"/>
          </a:p>
        </p:txBody>
      </p:sp>
      <p:sp>
        <p:nvSpPr>
          <p:cNvPr id="95759" name="Freeform 527"/>
          <p:cNvSpPr>
            <a:spLocks/>
          </p:cNvSpPr>
          <p:nvPr/>
        </p:nvSpPr>
        <p:spPr bwMode="auto">
          <a:xfrm>
            <a:off x="5426075" y="2487613"/>
            <a:ext cx="1117600" cy="777875"/>
          </a:xfrm>
          <a:custGeom>
            <a:avLst/>
            <a:gdLst>
              <a:gd name="T0" fmla="*/ 1116189 w 792"/>
              <a:gd name="T1" fmla="*/ 242888 h 490"/>
              <a:gd name="T2" fmla="*/ 1086556 w 792"/>
              <a:gd name="T3" fmla="*/ 158750 h 490"/>
              <a:gd name="T4" fmla="*/ 1049867 w 792"/>
              <a:gd name="T5" fmla="*/ 101600 h 490"/>
              <a:gd name="T6" fmla="*/ 996244 w 792"/>
              <a:gd name="T7" fmla="*/ 65088 h 490"/>
              <a:gd name="T8" fmla="*/ 945444 w 792"/>
              <a:gd name="T9" fmla="*/ 33338 h 490"/>
              <a:gd name="T10" fmla="*/ 860778 w 792"/>
              <a:gd name="T11" fmla="*/ 9525 h 490"/>
              <a:gd name="T12" fmla="*/ 785989 w 792"/>
              <a:gd name="T13" fmla="*/ 0 h 490"/>
              <a:gd name="T14" fmla="*/ 698500 w 792"/>
              <a:gd name="T15" fmla="*/ 0 h 490"/>
              <a:gd name="T16" fmla="*/ 615244 w 792"/>
              <a:gd name="T17" fmla="*/ 3175 h 490"/>
              <a:gd name="T18" fmla="*/ 540456 w 792"/>
              <a:gd name="T19" fmla="*/ 12700 h 490"/>
              <a:gd name="T20" fmla="*/ 460022 w 792"/>
              <a:gd name="T21" fmla="*/ 33338 h 490"/>
              <a:gd name="T22" fmla="*/ 393700 w 792"/>
              <a:gd name="T23" fmla="*/ 60325 h 490"/>
              <a:gd name="T24" fmla="*/ 338667 w 792"/>
              <a:gd name="T25" fmla="*/ 92075 h 490"/>
              <a:gd name="T26" fmla="*/ 279400 w 792"/>
              <a:gd name="T27" fmla="*/ 139700 h 490"/>
              <a:gd name="T28" fmla="*/ 234244 w 792"/>
              <a:gd name="T29" fmla="*/ 182563 h 490"/>
              <a:gd name="T30" fmla="*/ 208844 w 792"/>
              <a:gd name="T31" fmla="*/ 209550 h 490"/>
              <a:gd name="T32" fmla="*/ 167922 w 792"/>
              <a:gd name="T33" fmla="*/ 252413 h 490"/>
              <a:gd name="T34" fmla="*/ 125589 w 792"/>
              <a:gd name="T35" fmla="*/ 300038 h 490"/>
              <a:gd name="T36" fmla="*/ 94544 w 792"/>
              <a:gd name="T37" fmla="*/ 339725 h 490"/>
              <a:gd name="T38" fmla="*/ 59267 w 792"/>
              <a:gd name="T39" fmla="*/ 396875 h 490"/>
              <a:gd name="T40" fmla="*/ 108656 w 792"/>
              <a:gd name="T41" fmla="*/ 461963 h 490"/>
              <a:gd name="T42" fmla="*/ 50800 w 792"/>
              <a:gd name="T43" fmla="*/ 457200 h 490"/>
              <a:gd name="T44" fmla="*/ 29633 w 792"/>
              <a:gd name="T45" fmla="*/ 461963 h 490"/>
              <a:gd name="T46" fmla="*/ 29633 w 792"/>
              <a:gd name="T47" fmla="*/ 485775 h 490"/>
              <a:gd name="T48" fmla="*/ 0 w 792"/>
              <a:gd name="T49" fmla="*/ 485775 h 490"/>
              <a:gd name="T50" fmla="*/ 25400 w 792"/>
              <a:gd name="T51" fmla="*/ 528638 h 490"/>
              <a:gd name="T52" fmla="*/ 59267 w 792"/>
              <a:gd name="T53" fmla="*/ 538163 h 490"/>
              <a:gd name="T54" fmla="*/ 63500 w 792"/>
              <a:gd name="T55" fmla="*/ 588963 h 490"/>
              <a:gd name="T56" fmla="*/ 80433 w 792"/>
              <a:gd name="T57" fmla="*/ 566738 h 490"/>
              <a:gd name="T58" fmla="*/ 108656 w 792"/>
              <a:gd name="T59" fmla="*/ 592138 h 490"/>
              <a:gd name="T60" fmla="*/ 94544 w 792"/>
              <a:gd name="T61" fmla="*/ 606425 h 490"/>
              <a:gd name="T62" fmla="*/ 67733 w 792"/>
              <a:gd name="T63" fmla="*/ 592138 h 490"/>
              <a:gd name="T64" fmla="*/ 63500 w 792"/>
              <a:gd name="T65" fmla="*/ 630238 h 490"/>
              <a:gd name="T66" fmla="*/ 88900 w 792"/>
              <a:gd name="T67" fmla="*/ 636588 h 490"/>
              <a:gd name="T68" fmla="*/ 76200 w 792"/>
              <a:gd name="T69" fmla="*/ 649288 h 490"/>
              <a:gd name="T70" fmla="*/ 93133 w 792"/>
              <a:gd name="T71" fmla="*/ 660400 h 490"/>
              <a:gd name="T72" fmla="*/ 88900 w 792"/>
              <a:gd name="T73" fmla="*/ 706438 h 490"/>
              <a:gd name="T74" fmla="*/ 158044 w 792"/>
              <a:gd name="T75" fmla="*/ 677863 h 490"/>
              <a:gd name="T76" fmla="*/ 261056 w 792"/>
              <a:gd name="T77" fmla="*/ 728663 h 490"/>
              <a:gd name="T78" fmla="*/ 263878 w 792"/>
              <a:gd name="T79" fmla="*/ 757238 h 490"/>
              <a:gd name="T80" fmla="*/ 296333 w 792"/>
              <a:gd name="T81" fmla="*/ 776288 h 490"/>
              <a:gd name="T82" fmla="*/ 347133 w 792"/>
              <a:gd name="T83" fmla="*/ 714375 h 490"/>
              <a:gd name="T84" fmla="*/ 451556 w 792"/>
              <a:gd name="T85" fmla="*/ 714375 h 490"/>
              <a:gd name="T86" fmla="*/ 489656 w 792"/>
              <a:gd name="T87" fmla="*/ 673100 h 490"/>
              <a:gd name="T88" fmla="*/ 505178 w 792"/>
              <a:gd name="T89" fmla="*/ 728663 h 490"/>
              <a:gd name="T90" fmla="*/ 547511 w 792"/>
              <a:gd name="T91" fmla="*/ 706438 h 490"/>
              <a:gd name="T92" fmla="*/ 577144 w 792"/>
              <a:gd name="T93" fmla="*/ 714375 h 490"/>
              <a:gd name="T94" fmla="*/ 577144 w 792"/>
              <a:gd name="T95" fmla="*/ 677863 h 490"/>
              <a:gd name="T96" fmla="*/ 551744 w 792"/>
              <a:gd name="T97" fmla="*/ 663575 h 490"/>
              <a:gd name="T98" fmla="*/ 560211 w 792"/>
              <a:gd name="T99" fmla="*/ 630238 h 490"/>
              <a:gd name="T100" fmla="*/ 615244 w 792"/>
              <a:gd name="T101" fmla="*/ 622300 h 490"/>
              <a:gd name="T102" fmla="*/ 702733 w 792"/>
              <a:gd name="T103" fmla="*/ 566738 h 490"/>
              <a:gd name="T104" fmla="*/ 715433 w 792"/>
              <a:gd name="T105" fmla="*/ 522288 h 490"/>
              <a:gd name="T106" fmla="*/ 698500 w 792"/>
              <a:gd name="T107" fmla="*/ 476250 h 490"/>
              <a:gd name="T108" fmla="*/ 757767 w 792"/>
              <a:gd name="T109" fmla="*/ 461963 h 490"/>
              <a:gd name="T110" fmla="*/ 770467 w 792"/>
              <a:gd name="T111" fmla="*/ 396875 h 490"/>
              <a:gd name="T112" fmla="*/ 832556 w 792"/>
              <a:gd name="T113" fmla="*/ 406400 h 490"/>
              <a:gd name="T114" fmla="*/ 836789 w 792"/>
              <a:gd name="T115" fmla="*/ 358775 h 490"/>
              <a:gd name="T116" fmla="*/ 881945 w 792"/>
              <a:gd name="T117" fmla="*/ 339725 h 490"/>
              <a:gd name="T118" fmla="*/ 979311 w 792"/>
              <a:gd name="T119" fmla="*/ 285750 h 490"/>
              <a:gd name="T120" fmla="*/ 1116189 w 792"/>
              <a:gd name="T121" fmla="*/ 303213 h 490"/>
              <a:gd name="T122" fmla="*/ 1116189 w 792"/>
              <a:gd name="T123" fmla="*/ 242888 h 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2"/>
              <a:gd name="T187" fmla="*/ 0 h 490"/>
              <a:gd name="T188" fmla="*/ 792 w 792"/>
              <a:gd name="T189" fmla="*/ 490 h 4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2" h="490">
                <a:moveTo>
                  <a:pt x="791" y="153"/>
                </a:moveTo>
                <a:lnTo>
                  <a:pt x="770" y="100"/>
                </a:lnTo>
                <a:lnTo>
                  <a:pt x="744" y="64"/>
                </a:lnTo>
                <a:lnTo>
                  <a:pt x="706" y="41"/>
                </a:lnTo>
                <a:lnTo>
                  <a:pt x="670" y="21"/>
                </a:lnTo>
                <a:lnTo>
                  <a:pt x="610" y="6"/>
                </a:lnTo>
                <a:lnTo>
                  <a:pt x="557" y="0"/>
                </a:lnTo>
                <a:lnTo>
                  <a:pt x="495" y="0"/>
                </a:lnTo>
                <a:lnTo>
                  <a:pt x="436" y="2"/>
                </a:lnTo>
                <a:lnTo>
                  <a:pt x="383" y="8"/>
                </a:lnTo>
                <a:lnTo>
                  <a:pt x="326" y="21"/>
                </a:lnTo>
                <a:lnTo>
                  <a:pt x="279" y="38"/>
                </a:lnTo>
                <a:lnTo>
                  <a:pt x="240" y="58"/>
                </a:lnTo>
                <a:lnTo>
                  <a:pt x="198" y="88"/>
                </a:lnTo>
                <a:lnTo>
                  <a:pt x="166" y="115"/>
                </a:lnTo>
                <a:lnTo>
                  <a:pt x="148" y="132"/>
                </a:lnTo>
                <a:lnTo>
                  <a:pt x="119" y="159"/>
                </a:lnTo>
                <a:lnTo>
                  <a:pt x="89" y="189"/>
                </a:lnTo>
                <a:lnTo>
                  <a:pt x="67" y="214"/>
                </a:lnTo>
                <a:lnTo>
                  <a:pt x="42" y="250"/>
                </a:lnTo>
                <a:lnTo>
                  <a:pt x="77" y="291"/>
                </a:lnTo>
                <a:lnTo>
                  <a:pt x="36" y="288"/>
                </a:lnTo>
                <a:lnTo>
                  <a:pt x="21" y="291"/>
                </a:lnTo>
                <a:lnTo>
                  <a:pt x="21" y="306"/>
                </a:lnTo>
                <a:lnTo>
                  <a:pt x="0" y="306"/>
                </a:lnTo>
                <a:lnTo>
                  <a:pt x="18" y="333"/>
                </a:lnTo>
                <a:lnTo>
                  <a:pt x="42" y="339"/>
                </a:lnTo>
                <a:lnTo>
                  <a:pt x="45" y="371"/>
                </a:lnTo>
                <a:lnTo>
                  <a:pt x="57" y="357"/>
                </a:lnTo>
                <a:lnTo>
                  <a:pt x="77" y="373"/>
                </a:lnTo>
                <a:lnTo>
                  <a:pt x="67" y="382"/>
                </a:lnTo>
                <a:lnTo>
                  <a:pt x="48" y="373"/>
                </a:lnTo>
                <a:lnTo>
                  <a:pt x="45" y="397"/>
                </a:lnTo>
                <a:lnTo>
                  <a:pt x="63" y="401"/>
                </a:lnTo>
                <a:lnTo>
                  <a:pt x="54" y="409"/>
                </a:lnTo>
                <a:lnTo>
                  <a:pt x="66" y="416"/>
                </a:lnTo>
                <a:lnTo>
                  <a:pt x="63" y="445"/>
                </a:lnTo>
                <a:lnTo>
                  <a:pt x="112" y="427"/>
                </a:lnTo>
                <a:lnTo>
                  <a:pt x="185" y="459"/>
                </a:lnTo>
                <a:lnTo>
                  <a:pt x="187" y="477"/>
                </a:lnTo>
                <a:lnTo>
                  <a:pt x="210" y="489"/>
                </a:lnTo>
                <a:lnTo>
                  <a:pt x="246" y="450"/>
                </a:lnTo>
                <a:lnTo>
                  <a:pt x="320" y="450"/>
                </a:lnTo>
                <a:lnTo>
                  <a:pt x="347" y="424"/>
                </a:lnTo>
                <a:lnTo>
                  <a:pt x="358" y="459"/>
                </a:lnTo>
                <a:lnTo>
                  <a:pt x="388" y="445"/>
                </a:lnTo>
                <a:lnTo>
                  <a:pt x="409" y="450"/>
                </a:lnTo>
                <a:lnTo>
                  <a:pt x="409" y="427"/>
                </a:lnTo>
                <a:lnTo>
                  <a:pt x="391" y="418"/>
                </a:lnTo>
                <a:lnTo>
                  <a:pt x="397" y="397"/>
                </a:lnTo>
                <a:lnTo>
                  <a:pt x="436" y="392"/>
                </a:lnTo>
                <a:lnTo>
                  <a:pt x="498" y="357"/>
                </a:lnTo>
                <a:lnTo>
                  <a:pt x="507" y="329"/>
                </a:lnTo>
                <a:lnTo>
                  <a:pt x="495" y="300"/>
                </a:lnTo>
                <a:lnTo>
                  <a:pt x="537" y="291"/>
                </a:lnTo>
                <a:lnTo>
                  <a:pt x="546" y="250"/>
                </a:lnTo>
                <a:lnTo>
                  <a:pt x="590" y="256"/>
                </a:lnTo>
                <a:lnTo>
                  <a:pt x="593" y="226"/>
                </a:lnTo>
                <a:lnTo>
                  <a:pt x="625" y="214"/>
                </a:lnTo>
                <a:lnTo>
                  <a:pt x="694" y="180"/>
                </a:lnTo>
                <a:lnTo>
                  <a:pt x="791" y="191"/>
                </a:lnTo>
                <a:lnTo>
                  <a:pt x="791" y="153"/>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5760" name="Freeform 528"/>
          <p:cNvSpPr>
            <a:spLocks/>
          </p:cNvSpPr>
          <p:nvPr/>
        </p:nvSpPr>
        <p:spPr bwMode="auto">
          <a:xfrm>
            <a:off x="5426075" y="2487613"/>
            <a:ext cx="1125538" cy="787400"/>
          </a:xfrm>
          <a:custGeom>
            <a:avLst/>
            <a:gdLst>
              <a:gd name="T0" fmla="*/ 1124128 w 798"/>
              <a:gd name="T1" fmla="*/ 246063 h 496"/>
              <a:gd name="T2" fmla="*/ 1094508 w 798"/>
              <a:gd name="T3" fmla="*/ 160338 h 496"/>
              <a:gd name="T4" fmla="*/ 1057836 w 798"/>
              <a:gd name="T5" fmla="*/ 103188 h 496"/>
              <a:gd name="T6" fmla="*/ 1002829 w 798"/>
              <a:gd name="T7" fmla="*/ 65088 h 496"/>
              <a:gd name="T8" fmla="*/ 952053 w 798"/>
              <a:gd name="T9" fmla="*/ 33338 h 496"/>
              <a:gd name="T10" fmla="*/ 867426 w 798"/>
              <a:gd name="T11" fmla="*/ 9525 h 496"/>
              <a:gd name="T12" fmla="*/ 791262 w 798"/>
              <a:gd name="T13" fmla="*/ 0 h 496"/>
              <a:gd name="T14" fmla="*/ 703814 w 798"/>
              <a:gd name="T15" fmla="*/ 0 h 496"/>
              <a:gd name="T16" fmla="*/ 619187 w 798"/>
              <a:gd name="T17" fmla="*/ 3175 h 496"/>
              <a:gd name="T18" fmla="*/ 544433 w 798"/>
              <a:gd name="T19" fmla="*/ 12700 h 496"/>
              <a:gd name="T20" fmla="*/ 462627 w 798"/>
              <a:gd name="T21" fmla="*/ 33338 h 496"/>
              <a:gd name="T22" fmla="*/ 396336 w 798"/>
              <a:gd name="T23" fmla="*/ 60325 h 496"/>
              <a:gd name="T24" fmla="*/ 341329 w 798"/>
              <a:gd name="T25" fmla="*/ 93663 h 496"/>
              <a:gd name="T26" fmla="*/ 282090 w 798"/>
              <a:gd name="T27" fmla="*/ 141288 h 496"/>
              <a:gd name="T28" fmla="*/ 235545 w 798"/>
              <a:gd name="T29" fmla="*/ 184150 h 496"/>
              <a:gd name="T30" fmla="*/ 210157 w 798"/>
              <a:gd name="T31" fmla="*/ 212725 h 496"/>
              <a:gd name="T32" fmla="*/ 169254 w 798"/>
              <a:gd name="T33" fmla="*/ 255588 h 496"/>
              <a:gd name="T34" fmla="*/ 126940 w 798"/>
              <a:gd name="T35" fmla="*/ 303213 h 496"/>
              <a:gd name="T36" fmla="*/ 95911 w 798"/>
              <a:gd name="T37" fmla="*/ 344488 h 496"/>
              <a:gd name="T38" fmla="*/ 59239 w 798"/>
              <a:gd name="T39" fmla="*/ 401637 h 496"/>
              <a:gd name="T40" fmla="*/ 110015 w 798"/>
              <a:gd name="T41" fmla="*/ 468313 h 496"/>
              <a:gd name="T42" fmla="*/ 50776 w 798"/>
              <a:gd name="T43" fmla="*/ 463550 h 496"/>
              <a:gd name="T44" fmla="*/ 29619 w 798"/>
              <a:gd name="T45" fmla="*/ 468313 h 496"/>
              <a:gd name="T46" fmla="*/ 29619 w 798"/>
              <a:gd name="T47" fmla="*/ 492125 h 496"/>
              <a:gd name="T48" fmla="*/ 0 w 798"/>
              <a:gd name="T49" fmla="*/ 492125 h 496"/>
              <a:gd name="T50" fmla="*/ 25388 w 798"/>
              <a:gd name="T51" fmla="*/ 534988 h 496"/>
              <a:gd name="T52" fmla="*/ 59239 w 798"/>
              <a:gd name="T53" fmla="*/ 544513 h 496"/>
              <a:gd name="T54" fmla="*/ 63470 w 798"/>
              <a:gd name="T55" fmla="*/ 596900 h 496"/>
              <a:gd name="T56" fmla="*/ 80396 w 798"/>
              <a:gd name="T57" fmla="*/ 573088 h 496"/>
              <a:gd name="T58" fmla="*/ 110015 w 798"/>
              <a:gd name="T59" fmla="*/ 600075 h 496"/>
              <a:gd name="T60" fmla="*/ 95911 w 798"/>
              <a:gd name="T61" fmla="*/ 614363 h 496"/>
              <a:gd name="T62" fmla="*/ 67702 w 798"/>
              <a:gd name="T63" fmla="*/ 600075 h 496"/>
              <a:gd name="T64" fmla="*/ 63470 w 798"/>
              <a:gd name="T65" fmla="*/ 638175 h 496"/>
              <a:gd name="T66" fmla="*/ 88858 w 798"/>
              <a:gd name="T67" fmla="*/ 644525 h 496"/>
              <a:gd name="T68" fmla="*/ 76164 w 798"/>
              <a:gd name="T69" fmla="*/ 657225 h 496"/>
              <a:gd name="T70" fmla="*/ 93090 w 798"/>
              <a:gd name="T71" fmla="*/ 668338 h 496"/>
              <a:gd name="T72" fmla="*/ 88858 w 798"/>
              <a:gd name="T73" fmla="*/ 714375 h 496"/>
              <a:gd name="T74" fmla="*/ 159381 w 798"/>
              <a:gd name="T75" fmla="*/ 685800 h 496"/>
              <a:gd name="T76" fmla="*/ 262343 w 798"/>
              <a:gd name="T77" fmla="*/ 738188 h 496"/>
              <a:gd name="T78" fmla="*/ 265164 w 798"/>
              <a:gd name="T79" fmla="*/ 766763 h 496"/>
              <a:gd name="T80" fmla="*/ 299015 w 798"/>
              <a:gd name="T81" fmla="*/ 785813 h 496"/>
              <a:gd name="T82" fmla="*/ 349791 w 798"/>
              <a:gd name="T83" fmla="*/ 723900 h 496"/>
              <a:gd name="T84" fmla="*/ 454164 w 798"/>
              <a:gd name="T85" fmla="*/ 723900 h 496"/>
              <a:gd name="T86" fmla="*/ 493657 w 798"/>
              <a:gd name="T87" fmla="*/ 681038 h 496"/>
              <a:gd name="T88" fmla="*/ 509172 w 798"/>
              <a:gd name="T89" fmla="*/ 738188 h 496"/>
              <a:gd name="T90" fmla="*/ 551485 w 798"/>
              <a:gd name="T91" fmla="*/ 714375 h 496"/>
              <a:gd name="T92" fmla="*/ 581105 w 798"/>
              <a:gd name="T93" fmla="*/ 723900 h 496"/>
              <a:gd name="T94" fmla="*/ 581105 w 798"/>
              <a:gd name="T95" fmla="*/ 685800 h 496"/>
              <a:gd name="T96" fmla="*/ 555717 w 798"/>
              <a:gd name="T97" fmla="*/ 671513 h 496"/>
              <a:gd name="T98" fmla="*/ 564179 w 798"/>
              <a:gd name="T99" fmla="*/ 638175 h 496"/>
              <a:gd name="T100" fmla="*/ 619187 w 798"/>
              <a:gd name="T101" fmla="*/ 630238 h 496"/>
              <a:gd name="T102" fmla="*/ 708045 w 798"/>
              <a:gd name="T103" fmla="*/ 573088 h 496"/>
              <a:gd name="T104" fmla="*/ 720739 w 798"/>
              <a:gd name="T105" fmla="*/ 528638 h 496"/>
              <a:gd name="T106" fmla="*/ 703814 w 798"/>
              <a:gd name="T107" fmla="*/ 482600 h 496"/>
              <a:gd name="T108" fmla="*/ 763053 w 798"/>
              <a:gd name="T109" fmla="*/ 468313 h 496"/>
              <a:gd name="T110" fmla="*/ 775747 w 798"/>
              <a:gd name="T111" fmla="*/ 401637 h 496"/>
              <a:gd name="T112" fmla="*/ 837807 w 798"/>
              <a:gd name="T113" fmla="*/ 411163 h 496"/>
              <a:gd name="T114" fmla="*/ 842038 w 798"/>
              <a:gd name="T115" fmla="*/ 363538 h 496"/>
              <a:gd name="T116" fmla="*/ 888583 w 798"/>
              <a:gd name="T117" fmla="*/ 344488 h 496"/>
              <a:gd name="T118" fmla="*/ 985904 w 798"/>
              <a:gd name="T119" fmla="*/ 288925 h 496"/>
              <a:gd name="T120" fmla="*/ 1124128 w 798"/>
              <a:gd name="T121" fmla="*/ 306388 h 496"/>
              <a:gd name="T122" fmla="*/ 1124128 w 798"/>
              <a:gd name="T123" fmla="*/ 246063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496"/>
              <a:gd name="T188" fmla="*/ 798 w 798"/>
              <a:gd name="T189" fmla="*/ 496 h 4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496">
                <a:moveTo>
                  <a:pt x="797" y="155"/>
                </a:moveTo>
                <a:lnTo>
                  <a:pt x="776" y="101"/>
                </a:lnTo>
                <a:lnTo>
                  <a:pt x="750" y="65"/>
                </a:lnTo>
                <a:lnTo>
                  <a:pt x="711" y="41"/>
                </a:lnTo>
                <a:lnTo>
                  <a:pt x="675" y="21"/>
                </a:lnTo>
                <a:lnTo>
                  <a:pt x="615" y="6"/>
                </a:lnTo>
                <a:lnTo>
                  <a:pt x="561" y="0"/>
                </a:lnTo>
                <a:lnTo>
                  <a:pt x="499" y="0"/>
                </a:lnTo>
                <a:lnTo>
                  <a:pt x="439" y="2"/>
                </a:lnTo>
                <a:lnTo>
                  <a:pt x="386" y="8"/>
                </a:lnTo>
                <a:lnTo>
                  <a:pt x="328" y="21"/>
                </a:lnTo>
                <a:lnTo>
                  <a:pt x="281" y="38"/>
                </a:lnTo>
                <a:lnTo>
                  <a:pt x="242" y="59"/>
                </a:lnTo>
                <a:lnTo>
                  <a:pt x="200" y="89"/>
                </a:lnTo>
                <a:lnTo>
                  <a:pt x="167" y="116"/>
                </a:lnTo>
                <a:lnTo>
                  <a:pt x="149" y="134"/>
                </a:lnTo>
                <a:lnTo>
                  <a:pt x="120" y="161"/>
                </a:lnTo>
                <a:lnTo>
                  <a:pt x="90" y="191"/>
                </a:lnTo>
                <a:lnTo>
                  <a:pt x="68" y="217"/>
                </a:lnTo>
                <a:lnTo>
                  <a:pt x="42" y="253"/>
                </a:lnTo>
                <a:lnTo>
                  <a:pt x="78" y="295"/>
                </a:lnTo>
                <a:lnTo>
                  <a:pt x="36" y="292"/>
                </a:lnTo>
                <a:lnTo>
                  <a:pt x="21" y="295"/>
                </a:lnTo>
                <a:lnTo>
                  <a:pt x="21" y="310"/>
                </a:lnTo>
                <a:lnTo>
                  <a:pt x="0" y="310"/>
                </a:lnTo>
                <a:lnTo>
                  <a:pt x="18" y="337"/>
                </a:lnTo>
                <a:lnTo>
                  <a:pt x="42" y="343"/>
                </a:lnTo>
                <a:lnTo>
                  <a:pt x="45" y="376"/>
                </a:lnTo>
                <a:lnTo>
                  <a:pt x="57" y="361"/>
                </a:lnTo>
                <a:lnTo>
                  <a:pt x="78" y="378"/>
                </a:lnTo>
                <a:lnTo>
                  <a:pt x="68" y="387"/>
                </a:lnTo>
                <a:lnTo>
                  <a:pt x="48" y="378"/>
                </a:lnTo>
                <a:lnTo>
                  <a:pt x="45" y="402"/>
                </a:lnTo>
                <a:lnTo>
                  <a:pt x="63" y="406"/>
                </a:lnTo>
                <a:lnTo>
                  <a:pt x="54" y="414"/>
                </a:lnTo>
                <a:lnTo>
                  <a:pt x="66" y="421"/>
                </a:lnTo>
                <a:lnTo>
                  <a:pt x="63" y="450"/>
                </a:lnTo>
                <a:lnTo>
                  <a:pt x="113" y="432"/>
                </a:lnTo>
                <a:lnTo>
                  <a:pt x="186" y="465"/>
                </a:lnTo>
                <a:lnTo>
                  <a:pt x="188" y="483"/>
                </a:lnTo>
                <a:lnTo>
                  <a:pt x="212" y="495"/>
                </a:lnTo>
                <a:lnTo>
                  <a:pt x="248" y="456"/>
                </a:lnTo>
                <a:lnTo>
                  <a:pt x="322" y="456"/>
                </a:lnTo>
                <a:lnTo>
                  <a:pt x="350" y="429"/>
                </a:lnTo>
                <a:lnTo>
                  <a:pt x="361" y="465"/>
                </a:lnTo>
                <a:lnTo>
                  <a:pt x="391" y="450"/>
                </a:lnTo>
                <a:lnTo>
                  <a:pt x="412" y="456"/>
                </a:lnTo>
                <a:lnTo>
                  <a:pt x="412" y="432"/>
                </a:lnTo>
                <a:lnTo>
                  <a:pt x="394" y="423"/>
                </a:lnTo>
                <a:lnTo>
                  <a:pt x="400" y="402"/>
                </a:lnTo>
                <a:lnTo>
                  <a:pt x="439" y="397"/>
                </a:lnTo>
                <a:lnTo>
                  <a:pt x="502" y="361"/>
                </a:lnTo>
                <a:lnTo>
                  <a:pt x="511" y="333"/>
                </a:lnTo>
                <a:lnTo>
                  <a:pt x="499" y="304"/>
                </a:lnTo>
                <a:lnTo>
                  <a:pt x="541" y="295"/>
                </a:lnTo>
                <a:lnTo>
                  <a:pt x="550" y="253"/>
                </a:lnTo>
                <a:lnTo>
                  <a:pt x="594" y="259"/>
                </a:lnTo>
                <a:lnTo>
                  <a:pt x="597" y="229"/>
                </a:lnTo>
                <a:lnTo>
                  <a:pt x="630" y="217"/>
                </a:lnTo>
                <a:lnTo>
                  <a:pt x="699" y="182"/>
                </a:lnTo>
                <a:lnTo>
                  <a:pt x="797" y="193"/>
                </a:lnTo>
                <a:lnTo>
                  <a:pt x="797" y="15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61" name="Freeform 529"/>
          <p:cNvSpPr>
            <a:spLocks/>
          </p:cNvSpPr>
          <p:nvPr/>
        </p:nvSpPr>
        <p:spPr bwMode="auto">
          <a:xfrm>
            <a:off x="8210550" y="4117975"/>
            <a:ext cx="339725" cy="269875"/>
          </a:xfrm>
          <a:custGeom>
            <a:avLst/>
            <a:gdLst>
              <a:gd name="T0" fmla="*/ 0 w 240"/>
              <a:gd name="T1" fmla="*/ 268288 h 170"/>
              <a:gd name="T2" fmla="*/ 338309 w 240"/>
              <a:gd name="T3" fmla="*/ 0 h 170"/>
              <a:gd name="T4" fmla="*/ 338309 w 240"/>
              <a:gd name="T5" fmla="*/ 268288 h 170"/>
              <a:gd name="T6" fmla="*/ 0 w 240"/>
              <a:gd name="T7" fmla="*/ 268288 h 170"/>
              <a:gd name="T8" fmla="*/ 0 60000 65536"/>
              <a:gd name="T9" fmla="*/ 0 60000 65536"/>
              <a:gd name="T10" fmla="*/ 0 60000 65536"/>
              <a:gd name="T11" fmla="*/ 0 60000 65536"/>
              <a:gd name="T12" fmla="*/ 0 w 240"/>
              <a:gd name="T13" fmla="*/ 0 h 170"/>
              <a:gd name="T14" fmla="*/ 240 w 240"/>
              <a:gd name="T15" fmla="*/ 170 h 170"/>
            </a:gdLst>
            <a:ahLst/>
            <a:cxnLst>
              <a:cxn ang="T8">
                <a:pos x="T0" y="T1"/>
              </a:cxn>
              <a:cxn ang="T9">
                <a:pos x="T2" y="T3"/>
              </a:cxn>
              <a:cxn ang="T10">
                <a:pos x="T4" y="T5"/>
              </a:cxn>
              <a:cxn ang="T11">
                <a:pos x="T6" y="T7"/>
              </a:cxn>
            </a:cxnLst>
            <a:rect l="T12" t="T13" r="T14" b="T15"/>
            <a:pathLst>
              <a:path w="240" h="170">
                <a:moveTo>
                  <a:pt x="0" y="169"/>
                </a:moveTo>
                <a:lnTo>
                  <a:pt x="239" y="0"/>
                </a:lnTo>
                <a:lnTo>
                  <a:pt x="239" y="169"/>
                </a:lnTo>
                <a:lnTo>
                  <a:pt x="0" y="169"/>
                </a:lnTo>
              </a:path>
            </a:pathLst>
          </a:custGeom>
          <a:solidFill>
            <a:srgbClr val="FF0000"/>
          </a:solidFill>
          <a:ln w="12700" cap="rnd" cmpd="sng">
            <a:solidFill>
              <a:srgbClr val="FFFFFF"/>
            </a:solidFill>
            <a:prstDash val="solid"/>
            <a:round/>
            <a:headEnd type="none" w="med" len="med"/>
            <a:tailEnd type="none" w="med" len="med"/>
          </a:ln>
        </p:spPr>
        <p:txBody>
          <a:bodyPr/>
          <a:lstStyle/>
          <a:p>
            <a:endParaRPr lang="en-US" dirty="0"/>
          </a:p>
        </p:txBody>
      </p:sp>
      <p:sp>
        <p:nvSpPr>
          <p:cNvPr id="95762" name="Freeform 530"/>
          <p:cNvSpPr>
            <a:spLocks/>
          </p:cNvSpPr>
          <p:nvPr/>
        </p:nvSpPr>
        <p:spPr bwMode="auto">
          <a:xfrm>
            <a:off x="268288" y="1927225"/>
            <a:ext cx="342900" cy="688975"/>
          </a:xfrm>
          <a:custGeom>
            <a:avLst/>
            <a:gdLst>
              <a:gd name="T0" fmla="*/ 292100 w 243"/>
              <a:gd name="T1" fmla="*/ 9525 h 434"/>
              <a:gd name="T2" fmla="*/ 238478 w 243"/>
              <a:gd name="T3" fmla="*/ 23812 h 434"/>
              <a:gd name="T4" fmla="*/ 190500 w 243"/>
              <a:gd name="T5" fmla="*/ 52388 h 434"/>
              <a:gd name="T6" fmla="*/ 142522 w 243"/>
              <a:gd name="T7" fmla="*/ 52388 h 434"/>
              <a:gd name="T8" fmla="*/ 131233 w 243"/>
              <a:gd name="T9" fmla="*/ 65088 h 434"/>
              <a:gd name="T10" fmla="*/ 45156 w 243"/>
              <a:gd name="T11" fmla="*/ 112713 h 434"/>
              <a:gd name="T12" fmla="*/ 32456 w 243"/>
              <a:gd name="T13" fmla="*/ 141288 h 434"/>
              <a:gd name="T14" fmla="*/ 204611 w 243"/>
              <a:gd name="T15" fmla="*/ 225425 h 434"/>
              <a:gd name="T16" fmla="*/ 141111 w 243"/>
              <a:gd name="T17" fmla="*/ 225425 h 434"/>
              <a:gd name="T18" fmla="*/ 142522 w 243"/>
              <a:gd name="T19" fmla="*/ 242888 h 434"/>
              <a:gd name="T20" fmla="*/ 101600 w 243"/>
              <a:gd name="T21" fmla="*/ 219075 h 434"/>
              <a:gd name="T22" fmla="*/ 0 w 243"/>
              <a:gd name="T23" fmla="*/ 263525 h 434"/>
              <a:gd name="T24" fmla="*/ 32456 w 243"/>
              <a:gd name="T25" fmla="*/ 280988 h 434"/>
              <a:gd name="T26" fmla="*/ 115711 w 243"/>
              <a:gd name="T27" fmla="*/ 303213 h 434"/>
              <a:gd name="T28" fmla="*/ 156633 w 243"/>
              <a:gd name="T29" fmla="*/ 307975 h 434"/>
              <a:gd name="T30" fmla="*/ 70556 w 243"/>
              <a:gd name="T31" fmla="*/ 388937 h 434"/>
              <a:gd name="T32" fmla="*/ 66322 w 243"/>
              <a:gd name="T33" fmla="*/ 425450 h 434"/>
              <a:gd name="T34" fmla="*/ 62089 w 243"/>
              <a:gd name="T35" fmla="*/ 449263 h 434"/>
              <a:gd name="T36" fmla="*/ 83256 w 243"/>
              <a:gd name="T37" fmla="*/ 482600 h 434"/>
              <a:gd name="T38" fmla="*/ 119944 w 243"/>
              <a:gd name="T39" fmla="*/ 506413 h 434"/>
              <a:gd name="T40" fmla="*/ 148167 w 243"/>
              <a:gd name="T41" fmla="*/ 523875 h 434"/>
              <a:gd name="T42" fmla="*/ 182033 w 243"/>
              <a:gd name="T43" fmla="*/ 517525 h 434"/>
              <a:gd name="T44" fmla="*/ 221544 w 243"/>
              <a:gd name="T45" fmla="*/ 528638 h 434"/>
              <a:gd name="T46" fmla="*/ 262467 w 243"/>
              <a:gd name="T47" fmla="*/ 523875 h 434"/>
              <a:gd name="T48" fmla="*/ 184856 w 243"/>
              <a:gd name="T49" fmla="*/ 630238 h 434"/>
              <a:gd name="T50" fmla="*/ 136878 w 243"/>
              <a:gd name="T51" fmla="*/ 649288 h 434"/>
              <a:gd name="T52" fmla="*/ 150989 w 243"/>
              <a:gd name="T53" fmla="*/ 658813 h 434"/>
              <a:gd name="T54" fmla="*/ 217311 w 243"/>
              <a:gd name="T55" fmla="*/ 639763 h 434"/>
              <a:gd name="T56" fmla="*/ 234244 w 243"/>
              <a:gd name="T57" fmla="*/ 627063 h 434"/>
              <a:gd name="T58" fmla="*/ 341489 w 243"/>
              <a:gd name="T59" fmla="*/ 531813 h 434"/>
              <a:gd name="T60" fmla="*/ 304800 w 243"/>
              <a:gd name="T61" fmla="*/ 458788 h 434"/>
              <a:gd name="T62" fmla="*/ 279400 w 243"/>
              <a:gd name="T63" fmla="*/ 360362 h 434"/>
              <a:gd name="T64" fmla="*/ 262467 w 243"/>
              <a:gd name="T65" fmla="*/ 257175 h 434"/>
              <a:gd name="T66" fmla="*/ 251178 w 243"/>
              <a:gd name="T67" fmla="*/ 160338 h 434"/>
              <a:gd name="T68" fmla="*/ 258233 w 243"/>
              <a:gd name="T69" fmla="*/ 84138 h 434"/>
              <a:gd name="T70" fmla="*/ 275167 w 243"/>
              <a:gd name="T71" fmla="*/ 23812 h 4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434"/>
              <a:gd name="T110" fmla="*/ 243 w 243"/>
              <a:gd name="T111" fmla="*/ 434 h 4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434">
                <a:moveTo>
                  <a:pt x="195" y="15"/>
                </a:moveTo>
                <a:lnTo>
                  <a:pt x="207" y="6"/>
                </a:lnTo>
                <a:lnTo>
                  <a:pt x="186" y="0"/>
                </a:lnTo>
                <a:lnTo>
                  <a:pt x="169" y="15"/>
                </a:lnTo>
                <a:lnTo>
                  <a:pt x="137" y="18"/>
                </a:lnTo>
                <a:lnTo>
                  <a:pt x="135" y="33"/>
                </a:lnTo>
                <a:lnTo>
                  <a:pt x="129" y="24"/>
                </a:lnTo>
                <a:lnTo>
                  <a:pt x="101" y="33"/>
                </a:lnTo>
                <a:lnTo>
                  <a:pt x="107" y="41"/>
                </a:lnTo>
                <a:lnTo>
                  <a:pt x="93" y="41"/>
                </a:lnTo>
                <a:lnTo>
                  <a:pt x="76" y="65"/>
                </a:lnTo>
                <a:lnTo>
                  <a:pt x="32" y="71"/>
                </a:lnTo>
                <a:lnTo>
                  <a:pt x="38" y="86"/>
                </a:lnTo>
                <a:lnTo>
                  <a:pt x="23" y="89"/>
                </a:lnTo>
                <a:lnTo>
                  <a:pt x="76" y="123"/>
                </a:lnTo>
                <a:lnTo>
                  <a:pt x="145" y="142"/>
                </a:lnTo>
                <a:lnTo>
                  <a:pt x="100" y="136"/>
                </a:lnTo>
                <a:lnTo>
                  <a:pt x="100" y="142"/>
                </a:lnTo>
                <a:lnTo>
                  <a:pt x="120" y="147"/>
                </a:lnTo>
                <a:lnTo>
                  <a:pt x="101" y="153"/>
                </a:lnTo>
                <a:lnTo>
                  <a:pt x="72" y="151"/>
                </a:lnTo>
                <a:lnTo>
                  <a:pt x="72" y="138"/>
                </a:lnTo>
                <a:lnTo>
                  <a:pt x="56" y="138"/>
                </a:lnTo>
                <a:lnTo>
                  <a:pt x="0" y="166"/>
                </a:lnTo>
                <a:lnTo>
                  <a:pt x="32" y="174"/>
                </a:lnTo>
                <a:lnTo>
                  <a:pt x="23" y="177"/>
                </a:lnTo>
                <a:lnTo>
                  <a:pt x="35" y="191"/>
                </a:lnTo>
                <a:lnTo>
                  <a:pt x="82" y="191"/>
                </a:lnTo>
                <a:lnTo>
                  <a:pt x="91" y="200"/>
                </a:lnTo>
                <a:lnTo>
                  <a:pt x="111" y="194"/>
                </a:lnTo>
                <a:lnTo>
                  <a:pt x="116" y="218"/>
                </a:lnTo>
                <a:lnTo>
                  <a:pt x="50" y="245"/>
                </a:lnTo>
                <a:lnTo>
                  <a:pt x="32" y="268"/>
                </a:lnTo>
                <a:lnTo>
                  <a:pt x="47" y="268"/>
                </a:lnTo>
                <a:lnTo>
                  <a:pt x="38" y="274"/>
                </a:lnTo>
                <a:lnTo>
                  <a:pt x="44" y="283"/>
                </a:lnTo>
                <a:lnTo>
                  <a:pt x="72" y="289"/>
                </a:lnTo>
                <a:lnTo>
                  <a:pt x="59" y="304"/>
                </a:lnTo>
                <a:lnTo>
                  <a:pt x="72" y="316"/>
                </a:lnTo>
                <a:lnTo>
                  <a:pt x="85" y="319"/>
                </a:lnTo>
                <a:lnTo>
                  <a:pt x="97" y="304"/>
                </a:lnTo>
                <a:lnTo>
                  <a:pt x="105" y="330"/>
                </a:lnTo>
                <a:lnTo>
                  <a:pt x="97" y="344"/>
                </a:lnTo>
                <a:lnTo>
                  <a:pt x="129" y="326"/>
                </a:lnTo>
                <a:lnTo>
                  <a:pt x="151" y="348"/>
                </a:lnTo>
                <a:lnTo>
                  <a:pt x="157" y="333"/>
                </a:lnTo>
                <a:lnTo>
                  <a:pt x="166" y="344"/>
                </a:lnTo>
                <a:lnTo>
                  <a:pt x="186" y="330"/>
                </a:lnTo>
                <a:lnTo>
                  <a:pt x="157" y="389"/>
                </a:lnTo>
                <a:lnTo>
                  <a:pt x="131" y="397"/>
                </a:lnTo>
                <a:lnTo>
                  <a:pt x="129" y="409"/>
                </a:lnTo>
                <a:lnTo>
                  <a:pt x="97" y="409"/>
                </a:lnTo>
                <a:lnTo>
                  <a:pt x="78" y="433"/>
                </a:lnTo>
                <a:lnTo>
                  <a:pt x="107" y="415"/>
                </a:lnTo>
                <a:lnTo>
                  <a:pt x="135" y="418"/>
                </a:lnTo>
                <a:lnTo>
                  <a:pt x="154" y="403"/>
                </a:lnTo>
                <a:lnTo>
                  <a:pt x="145" y="397"/>
                </a:lnTo>
                <a:lnTo>
                  <a:pt x="166" y="395"/>
                </a:lnTo>
                <a:lnTo>
                  <a:pt x="227" y="354"/>
                </a:lnTo>
                <a:lnTo>
                  <a:pt x="242" y="335"/>
                </a:lnTo>
                <a:lnTo>
                  <a:pt x="227" y="325"/>
                </a:lnTo>
                <a:lnTo>
                  <a:pt x="216" y="289"/>
                </a:lnTo>
                <a:lnTo>
                  <a:pt x="207" y="256"/>
                </a:lnTo>
                <a:lnTo>
                  <a:pt x="198" y="227"/>
                </a:lnTo>
                <a:lnTo>
                  <a:pt x="192" y="194"/>
                </a:lnTo>
                <a:lnTo>
                  <a:pt x="186" y="162"/>
                </a:lnTo>
                <a:lnTo>
                  <a:pt x="181" y="129"/>
                </a:lnTo>
                <a:lnTo>
                  <a:pt x="178" y="101"/>
                </a:lnTo>
                <a:lnTo>
                  <a:pt x="181" y="77"/>
                </a:lnTo>
                <a:lnTo>
                  <a:pt x="183" y="53"/>
                </a:lnTo>
                <a:lnTo>
                  <a:pt x="189" y="36"/>
                </a:lnTo>
                <a:lnTo>
                  <a:pt x="195" y="15"/>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63" name="Freeform 531"/>
          <p:cNvSpPr>
            <a:spLocks/>
          </p:cNvSpPr>
          <p:nvPr/>
        </p:nvSpPr>
        <p:spPr bwMode="auto">
          <a:xfrm>
            <a:off x="268288" y="1927225"/>
            <a:ext cx="350837" cy="698500"/>
          </a:xfrm>
          <a:custGeom>
            <a:avLst/>
            <a:gdLst>
              <a:gd name="T0" fmla="*/ 298705 w 249"/>
              <a:gd name="T1" fmla="*/ 9525 h 440"/>
              <a:gd name="T2" fmla="*/ 243754 w 249"/>
              <a:gd name="T3" fmla="*/ 23812 h 440"/>
              <a:gd name="T4" fmla="*/ 194440 w 249"/>
              <a:gd name="T5" fmla="*/ 52388 h 440"/>
              <a:gd name="T6" fmla="*/ 146534 w 249"/>
              <a:gd name="T7" fmla="*/ 52388 h 440"/>
              <a:gd name="T8" fmla="*/ 133853 w 249"/>
              <a:gd name="T9" fmla="*/ 66675 h 440"/>
              <a:gd name="T10" fmla="*/ 46496 w 249"/>
              <a:gd name="T11" fmla="*/ 114300 h 440"/>
              <a:gd name="T12" fmla="*/ 33816 w 249"/>
              <a:gd name="T13" fmla="*/ 142875 h 440"/>
              <a:gd name="T14" fmla="*/ 209939 w 249"/>
              <a:gd name="T15" fmla="*/ 228600 h 440"/>
              <a:gd name="T16" fmla="*/ 143716 w 249"/>
              <a:gd name="T17" fmla="*/ 228600 h 440"/>
              <a:gd name="T18" fmla="*/ 146534 w 249"/>
              <a:gd name="T19" fmla="*/ 246063 h 440"/>
              <a:gd name="T20" fmla="*/ 104265 w 249"/>
              <a:gd name="T21" fmla="*/ 222250 h 440"/>
              <a:gd name="T22" fmla="*/ 0 w 249"/>
              <a:gd name="T23" fmla="*/ 266700 h 440"/>
              <a:gd name="T24" fmla="*/ 33816 w 249"/>
              <a:gd name="T25" fmla="*/ 284163 h 440"/>
              <a:gd name="T26" fmla="*/ 118355 w 249"/>
              <a:gd name="T27" fmla="*/ 307975 h 440"/>
              <a:gd name="T28" fmla="*/ 160624 w 249"/>
              <a:gd name="T29" fmla="*/ 312738 h 440"/>
              <a:gd name="T30" fmla="*/ 71858 w 249"/>
              <a:gd name="T31" fmla="*/ 393700 h 440"/>
              <a:gd name="T32" fmla="*/ 67631 w 249"/>
              <a:gd name="T33" fmla="*/ 431800 h 440"/>
              <a:gd name="T34" fmla="*/ 63404 w 249"/>
              <a:gd name="T35" fmla="*/ 455613 h 440"/>
              <a:gd name="T36" fmla="*/ 84539 w 249"/>
              <a:gd name="T37" fmla="*/ 488950 h 440"/>
              <a:gd name="T38" fmla="*/ 122582 w 249"/>
              <a:gd name="T39" fmla="*/ 512763 h 440"/>
              <a:gd name="T40" fmla="*/ 152170 w 249"/>
              <a:gd name="T41" fmla="*/ 531813 h 440"/>
              <a:gd name="T42" fmla="*/ 185986 w 249"/>
              <a:gd name="T43" fmla="*/ 525463 h 440"/>
              <a:gd name="T44" fmla="*/ 226846 w 249"/>
              <a:gd name="T45" fmla="*/ 536575 h 440"/>
              <a:gd name="T46" fmla="*/ 269116 w 249"/>
              <a:gd name="T47" fmla="*/ 531813 h 440"/>
              <a:gd name="T48" fmla="*/ 188804 w 249"/>
              <a:gd name="T49" fmla="*/ 639763 h 440"/>
              <a:gd name="T50" fmla="*/ 139489 w 249"/>
              <a:gd name="T51" fmla="*/ 658813 h 440"/>
              <a:gd name="T52" fmla="*/ 154988 w 249"/>
              <a:gd name="T53" fmla="*/ 668338 h 440"/>
              <a:gd name="T54" fmla="*/ 222619 w 249"/>
              <a:gd name="T55" fmla="*/ 649288 h 440"/>
              <a:gd name="T56" fmla="*/ 239527 w 249"/>
              <a:gd name="T57" fmla="*/ 635000 h 440"/>
              <a:gd name="T58" fmla="*/ 349428 w 249"/>
              <a:gd name="T59" fmla="*/ 539750 h 440"/>
              <a:gd name="T60" fmla="*/ 311385 w 249"/>
              <a:gd name="T61" fmla="*/ 465138 h 440"/>
              <a:gd name="T62" fmla="*/ 286024 w 249"/>
              <a:gd name="T63" fmla="*/ 365125 h 440"/>
              <a:gd name="T64" fmla="*/ 269116 w 249"/>
              <a:gd name="T65" fmla="*/ 260350 h 440"/>
              <a:gd name="T66" fmla="*/ 256435 w 249"/>
              <a:gd name="T67" fmla="*/ 161925 h 440"/>
              <a:gd name="T68" fmla="*/ 264889 w 249"/>
              <a:gd name="T69" fmla="*/ 85725 h 440"/>
              <a:gd name="T70" fmla="*/ 281797 w 249"/>
              <a:gd name="T71" fmla="*/ 23812 h 4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440"/>
              <a:gd name="T110" fmla="*/ 249 w 249"/>
              <a:gd name="T111" fmla="*/ 440 h 4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440">
                <a:moveTo>
                  <a:pt x="200" y="15"/>
                </a:moveTo>
                <a:lnTo>
                  <a:pt x="212" y="6"/>
                </a:lnTo>
                <a:lnTo>
                  <a:pt x="191" y="0"/>
                </a:lnTo>
                <a:lnTo>
                  <a:pt x="173" y="15"/>
                </a:lnTo>
                <a:lnTo>
                  <a:pt x="140" y="18"/>
                </a:lnTo>
                <a:lnTo>
                  <a:pt x="138" y="33"/>
                </a:lnTo>
                <a:lnTo>
                  <a:pt x="132" y="24"/>
                </a:lnTo>
                <a:lnTo>
                  <a:pt x="104" y="33"/>
                </a:lnTo>
                <a:lnTo>
                  <a:pt x="110" y="42"/>
                </a:lnTo>
                <a:lnTo>
                  <a:pt x="95" y="42"/>
                </a:lnTo>
                <a:lnTo>
                  <a:pt x="78" y="66"/>
                </a:lnTo>
                <a:lnTo>
                  <a:pt x="33" y="72"/>
                </a:lnTo>
                <a:lnTo>
                  <a:pt x="39" y="87"/>
                </a:lnTo>
                <a:lnTo>
                  <a:pt x="24" y="90"/>
                </a:lnTo>
                <a:lnTo>
                  <a:pt x="78" y="125"/>
                </a:lnTo>
                <a:lnTo>
                  <a:pt x="149" y="144"/>
                </a:lnTo>
                <a:lnTo>
                  <a:pt x="102" y="138"/>
                </a:lnTo>
                <a:lnTo>
                  <a:pt x="102" y="144"/>
                </a:lnTo>
                <a:lnTo>
                  <a:pt x="123" y="149"/>
                </a:lnTo>
                <a:lnTo>
                  <a:pt x="104" y="155"/>
                </a:lnTo>
                <a:lnTo>
                  <a:pt x="74" y="153"/>
                </a:lnTo>
                <a:lnTo>
                  <a:pt x="74" y="140"/>
                </a:lnTo>
                <a:lnTo>
                  <a:pt x="57" y="140"/>
                </a:lnTo>
                <a:lnTo>
                  <a:pt x="0" y="168"/>
                </a:lnTo>
                <a:lnTo>
                  <a:pt x="33" y="176"/>
                </a:lnTo>
                <a:lnTo>
                  <a:pt x="24" y="179"/>
                </a:lnTo>
                <a:lnTo>
                  <a:pt x="36" y="194"/>
                </a:lnTo>
                <a:lnTo>
                  <a:pt x="84" y="194"/>
                </a:lnTo>
                <a:lnTo>
                  <a:pt x="93" y="203"/>
                </a:lnTo>
                <a:lnTo>
                  <a:pt x="114" y="197"/>
                </a:lnTo>
                <a:lnTo>
                  <a:pt x="119" y="221"/>
                </a:lnTo>
                <a:lnTo>
                  <a:pt x="51" y="248"/>
                </a:lnTo>
                <a:lnTo>
                  <a:pt x="33" y="272"/>
                </a:lnTo>
                <a:lnTo>
                  <a:pt x="48" y="272"/>
                </a:lnTo>
                <a:lnTo>
                  <a:pt x="39" y="278"/>
                </a:lnTo>
                <a:lnTo>
                  <a:pt x="45" y="287"/>
                </a:lnTo>
                <a:lnTo>
                  <a:pt x="74" y="293"/>
                </a:lnTo>
                <a:lnTo>
                  <a:pt x="60" y="308"/>
                </a:lnTo>
                <a:lnTo>
                  <a:pt x="74" y="320"/>
                </a:lnTo>
                <a:lnTo>
                  <a:pt x="87" y="323"/>
                </a:lnTo>
                <a:lnTo>
                  <a:pt x="99" y="308"/>
                </a:lnTo>
                <a:lnTo>
                  <a:pt x="108" y="335"/>
                </a:lnTo>
                <a:lnTo>
                  <a:pt x="99" y="349"/>
                </a:lnTo>
                <a:lnTo>
                  <a:pt x="132" y="331"/>
                </a:lnTo>
                <a:lnTo>
                  <a:pt x="155" y="353"/>
                </a:lnTo>
                <a:lnTo>
                  <a:pt x="161" y="338"/>
                </a:lnTo>
                <a:lnTo>
                  <a:pt x="170" y="349"/>
                </a:lnTo>
                <a:lnTo>
                  <a:pt x="191" y="335"/>
                </a:lnTo>
                <a:lnTo>
                  <a:pt x="161" y="394"/>
                </a:lnTo>
                <a:lnTo>
                  <a:pt x="134" y="403"/>
                </a:lnTo>
                <a:lnTo>
                  <a:pt x="132" y="415"/>
                </a:lnTo>
                <a:lnTo>
                  <a:pt x="99" y="415"/>
                </a:lnTo>
                <a:lnTo>
                  <a:pt x="80" y="439"/>
                </a:lnTo>
                <a:lnTo>
                  <a:pt x="110" y="421"/>
                </a:lnTo>
                <a:lnTo>
                  <a:pt x="138" y="424"/>
                </a:lnTo>
                <a:lnTo>
                  <a:pt x="158" y="409"/>
                </a:lnTo>
                <a:lnTo>
                  <a:pt x="149" y="403"/>
                </a:lnTo>
                <a:lnTo>
                  <a:pt x="170" y="400"/>
                </a:lnTo>
                <a:lnTo>
                  <a:pt x="233" y="359"/>
                </a:lnTo>
                <a:lnTo>
                  <a:pt x="248" y="340"/>
                </a:lnTo>
                <a:lnTo>
                  <a:pt x="233" y="329"/>
                </a:lnTo>
                <a:lnTo>
                  <a:pt x="221" y="293"/>
                </a:lnTo>
                <a:lnTo>
                  <a:pt x="212" y="260"/>
                </a:lnTo>
                <a:lnTo>
                  <a:pt x="203" y="230"/>
                </a:lnTo>
                <a:lnTo>
                  <a:pt x="197" y="197"/>
                </a:lnTo>
                <a:lnTo>
                  <a:pt x="191" y="164"/>
                </a:lnTo>
                <a:lnTo>
                  <a:pt x="185" y="131"/>
                </a:lnTo>
                <a:lnTo>
                  <a:pt x="182" y="102"/>
                </a:lnTo>
                <a:lnTo>
                  <a:pt x="185" y="78"/>
                </a:lnTo>
                <a:lnTo>
                  <a:pt x="188" y="54"/>
                </a:lnTo>
                <a:lnTo>
                  <a:pt x="194" y="36"/>
                </a:lnTo>
                <a:lnTo>
                  <a:pt x="200"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64" name="Freeform 532"/>
          <p:cNvSpPr>
            <a:spLocks/>
          </p:cNvSpPr>
          <p:nvPr/>
        </p:nvSpPr>
        <p:spPr bwMode="auto">
          <a:xfrm>
            <a:off x="2897188" y="4178300"/>
            <a:ext cx="292100" cy="290513"/>
          </a:xfrm>
          <a:custGeom>
            <a:avLst/>
            <a:gdLst>
              <a:gd name="T0" fmla="*/ 160867 w 207"/>
              <a:gd name="T1" fmla="*/ 26988 h 183"/>
              <a:gd name="T2" fmla="*/ 143933 w 207"/>
              <a:gd name="T3" fmla="*/ 0 h 183"/>
              <a:gd name="T4" fmla="*/ 107244 w 207"/>
              <a:gd name="T5" fmla="*/ 26988 h 183"/>
              <a:gd name="T6" fmla="*/ 70556 w 207"/>
              <a:gd name="T7" fmla="*/ 60325 h 183"/>
              <a:gd name="T8" fmla="*/ 40922 w 207"/>
              <a:gd name="T9" fmla="*/ 92075 h 183"/>
              <a:gd name="T10" fmla="*/ 25400 w 207"/>
              <a:gd name="T11" fmla="*/ 123825 h 183"/>
              <a:gd name="T12" fmla="*/ 8467 w 207"/>
              <a:gd name="T13" fmla="*/ 166688 h 183"/>
              <a:gd name="T14" fmla="*/ 0 w 207"/>
              <a:gd name="T15" fmla="*/ 203200 h 183"/>
              <a:gd name="T16" fmla="*/ 0 w 207"/>
              <a:gd name="T17" fmla="*/ 238125 h 183"/>
              <a:gd name="T18" fmla="*/ 36689 w 207"/>
              <a:gd name="T19" fmla="*/ 288925 h 183"/>
              <a:gd name="T20" fmla="*/ 210256 w 207"/>
              <a:gd name="T21" fmla="*/ 288925 h 183"/>
              <a:gd name="T22" fmla="*/ 246944 w 207"/>
              <a:gd name="T23" fmla="*/ 252413 h 183"/>
              <a:gd name="T24" fmla="*/ 266700 w 207"/>
              <a:gd name="T25" fmla="*/ 215900 h 183"/>
              <a:gd name="T26" fmla="*/ 282222 w 207"/>
              <a:gd name="T27" fmla="*/ 179388 h 183"/>
              <a:gd name="T28" fmla="*/ 290689 w 207"/>
              <a:gd name="T29" fmla="*/ 136525 h 183"/>
              <a:gd name="T30" fmla="*/ 273756 w 207"/>
              <a:gd name="T31" fmla="*/ 106363 h 183"/>
              <a:gd name="T32" fmla="*/ 230011 w 207"/>
              <a:gd name="T33" fmla="*/ 87313 h 183"/>
              <a:gd name="T34" fmla="*/ 206022 w 207"/>
              <a:gd name="T35" fmla="*/ 87313 h 183"/>
              <a:gd name="T36" fmla="*/ 176389 w 207"/>
              <a:gd name="T37" fmla="*/ 127000 h 183"/>
              <a:gd name="T38" fmla="*/ 176389 w 207"/>
              <a:gd name="T39" fmla="*/ 114300 h 183"/>
              <a:gd name="T40" fmla="*/ 143933 w 207"/>
              <a:gd name="T41" fmla="*/ 120650 h 183"/>
              <a:gd name="T42" fmla="*/ 127000 w 207"/>
              <a:gd name="T43" fmla="*/ 120650 h 183"/>
              <a:gd name="T44" fmla="*/ 143933 w 207"/>
              <a:gd name="T45" fmla="*/ 111125 h 183"/>
              <a:gd name="T46" fmla="*/ 127000 w 207"/>
              <a:gd name="T47" fmla="*/ 82550 h 183"/>
              <a:gd name="T48" fmla="*/ 160867 w 207"/>
              <a:gd name="T49" fmla="*/ 26988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7"/>
              <a:gd name="T76" fmla="*/ 0 h 183"/>
              <a:gd name="T77" fmla="*/ 207 w 207"/>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7" h="183">
                <a:moveTo>
                  <a:pt x="114" y="17"/>
                </a:moveTo>
                <a:lnTo>
                  <a:pt x="102" y="0"/>
                </a:lnTo>
                <a:lnTo>
                  <a:pt x="76" y="17"/>
                </a:lnTo>
                <a:lnTo>
                  <a:pt x="50" y="38"/>
                </a:lnTo>
                <a:lnTo>
                  <a:pt x="29" y="58"/>
                </a:lnTo>
                <a:lnTo>
                  <a:pt x="18" y="78"/>
                </a:lnTo>
                <a:lnTo>
                  <a:pt x="6" y="105"/>
                </a:lnTo>
                <a:lnTo>
                  <a:pt x="0" y="128"/>
                </a:lnTo>
                <a:lnTo>
                  <a:pt x="0" y="150"/>
                </a:lnTo>
                <a:lnTo>
                  <a:pt x="26" y="182"/>
                </a:lnTo>
                <a:lnTo>
                  <a:pt x="149" y="182"/>
                </a:lnTo>
                <a:lnTo>
                  <a:pt x="175" y="159"/>
                </a:lnTo>
                <a:lnTo>
                  <a:pt x="189" y="136"/>
                </a:lnTo>
                <a:lnTo>
                  <a:pt x="200" y="113"/>
                </a:lnTo>
                <a:lnTo>
                  <a:pt x="206" y="86"/>
                </a:lnTo>
                <a:lnTo>
                  <a:pt x="194" y="67"/>
                </a:lnTo>
                <a:lnTo>
                  <a:pt x="163" y="55"/>
                </a:lnTo>
                <a:lnTo>
                  <a:pt x="146" y="55"/>
                </a:lnTo>
                <a:lnTo>
                  <a:pt x="125" y="80"/>
                </a:lnTo>
                <a:lnTo>
                  <a:pt x="125" y="72"/>
                </a:lnTo>
                <a:lnTo>
                  <a:pt x="102" y="76"/>
                </a:lnTo>
                <a:lnTo>
                  <a:pt x="90" y="76"/>
                </a:lnTo>
                <a:lnTo>
                  <a:pt x="102" y="70"/>
                </a:lnTo>
                <a:lnTo>
                  <a:pt x="90" y="52"/>
                </a:lnTo>
                <a:lnTo>
                  <a:pt x="114" y="17"/>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65" name="Freeform 533"/>
          <p:cNvSpPr>
            <a:spLocks/>
          </p:cNvSpPr>
          <p:nvPr/>
        </p:nvSpPr>
        <p:spPr bwMode="auto">
          <a:xfrm>
            <a:off x="2897188" y="4178300"/>
            <a:ext cx="300037" cy="300038"/>
          </a:xfrm>
          <a:custGeom>
            <a:avLst/>
            <a:gdLst>
              <a:gd name="T0" fmla="*/ 164809 w 213"/>
              <a:gd name="T1" fmla="*/ 28575 h 189"/>
              <a:gd name="T2" fmla="*/ 147906 w 213"/>
              <a:gd name="T3" fmla="*/ 0 h 189"/>
              <a:gd name="T4" fmla="*/ 109873 w 213"/>
              <a:gd name="T5" fmla="*/ 28575 h 189"/>
              <a:gd name="T6" fmla="*/ 71840 w 213"/>
              <a:gd name="T7" fmla="*/ 61913 h 189"/>
              <a:gd name="T8" fmla="*/ 42259 w 213"/>
              <a:gd name="T9" fmla="*/ 95250 h 189"/>
              <a:gd name="T10" fmla="*/ 26764 w 213"/>
              <a:gd name="T11" fmla="*/ 128588 h 189"/>
              <a:gd name="T12" fmla="*/ 8452 w 213"/>
              <a:gd name="T13" fmla="*/ 171450 h 189"/>
              <a:gd name="T14" fmla="*/ 0 w 213"/>
              <a:gd name="T15" fmla="*/ 209550 h 189"/>
              <a:gd name="T16" fmla="*/ 0 w 213"/>
              <a:gd name="T17" fmla="*/ 246063 h 189"/>
              <a:gd name="T18" fmla="*/ 38033 w 213"/>
              <a:gd name="T19" fmla="*/ 298450 h 189"/>
              <a:gd name="T20" fmla="*/ 215520 w 213"/>
              <a:gd name="T21" fmla="*/ 298450 h 189"/>
              <a:gd name="T22" fmla="*/ 253552 w 213"/>
              <a:gd name="T23" fmla="*/ 260350 h 189"/>
              <a:gd name="T24" fmla="*/ 274682 w 213"/>
              <a:gd name="T25" fmla="*/ 222250 h 189"/>
              <a:gd name="T26" fmla="*/ 290177 w 213"/>
              <a:gd name="T27" fmla="*/ 185738 h 189"/>
              <a:gd name="T28" fmla="*/ 298628 w 213"/>
              <a:gd name="T29" fmla="*/ 141288 h 189"/>
              <a:gd name="T30" fmla="*/ 281725 w 213"/>
              <a:gd name="T31" fmla="*/ 109538 h 189"/>
              <a:gd name="T32" fmla="*/ 236649 w 213"/>
              <a:gd name="T33" fmla="*/ 90488 h 189"/>
              <a:gd name="T34" fmla="*/ 211294 w 213"/>
              <a:gd name="T35" fmla="*/ 90488 h 189"/>
              <a:gd name="T36" fmla="*/ 181713 w 213"/>
              <a:gd name="T37" fmla="*/ 131763 h 189"/>
              <a:gd name="T38" fmla="*/ 181713 w 213"/>
              <a:gd name="T39" fmla="*/ 117475 h 189"/>
              <a:gd name="T40" fmla="*/ 147906 w 213"/>
              <a:gd name="T41" fmla="*/ 123825 h 189"/>
              <a:gd name="T42" fmla="*/ 131002 w 213"/>
              <a:gd name="T43" fmla="*/ 123825 h 189"/>
              <a:gd name="T44" fmla="*/ 147906 w 213"/>
              <a:gd name="T45" fmla="*/ 114300 h 189"/>
              <a:gd name="T46" fmla="*/ 131002 w 213"/>
              <a:gd name="T47" fmla="*/ 85725 h 189"/>
              <a:gd name="T48" fmla="*/ 164809 w 213"/>
              <a:gd name="T49" fmla="*/ 28575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3"/>
              <a:gd name="T76" fmla="*/ 0 h 189"/>
              <a:gd name="T77" fmla="*/ 213 w 213"/>
              <a:gd name="T78" fmla="*/ 189 h 1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3" h="189">
                <a:moveTo>
                  <a:pt x="117" y="18"/>
                </a:moveTo>
                <a:lnTo>
                  <a:pt x="105" y="0"/>
                </a:lnTo>
                <a:lnTo>
                  <a:pt x="78" y="18"/>
                </a:lnTo>
                <a:lnTo>
                  <a:pt x="51" y="39"/>
                </a:lnTo>
                <a:lnTo>
                  <a:pt x="30" y="60"/>
                </a:lnTo>
                <a:lnTo>
                  <a:pt x="19" y="81"/>
                </a:lnTo>
                <a:lnTo>
                  <a:pt x="6" y="108"/>
                </a:lnTo>
                <a:lnTo>
                  <a:pt x="0" y="132"/>
                </a:lnTo>
                <a:lnTo>
                  <a:pt x="0" y="155"/>
                </a:lnTo>
                <a:lnTo>
                  <a:pt x="27" y="188"/>
                </a:lnTo>
                <a:lnTo>
                  <a:pt x="153" y="188"/>
                </a:lnTo>
                <a:lnTo>
                  <a:pt x="180" y="164"/>
                </a:lnTo>
                <a:lnTo>
                  <a:pt x="195" y="140"/>
                </a:lnTo>
                <a:lnTo>
                  <a:pt x="206" y="117"/>
                </a:lnTo>
                <a:lnTo>
                  <a:pt x="212" y="89"/>
                </a:lnTo>
                <a:lnTo>
                  <a:pt x="200" y="69"/>
                </a:lnTo>
                <a:lnTo>
                  <a:pt x="168" y="57"/>
                </a:lnTo>
                <a:lnTo>
                  <a:pt x="150" y="57"/>
                </a:lnTo>
                <a:lnTo>
                  <a:pt x="129" y="83"/>
                </a:lnTo>
                <a:lnTo>
                  <a:pt x="129" y="74"/>
                </a:lnTo>
                <a:lnTo>
                  <a:pt x="105" y="78"/>
                </a:lnTo>
                <a:lnTo>
                  <a:pt x="93" y="78"/>
                </a:lnTo>
                <a:lnTo>
                  <a:pt x="105" y="72"/>
                </a:lnTo>
                <a:lnTo>
                  <a:pt x="93" y="54"/>
                </a:lnTo>
                <a:lnTo>
                  <a:pt x="117"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66" name="Freeform 534"/>
          <p:cNvSpPr>
            <a:spLocks/>
          </p:cNvSpPr>
          <p:nvPr/>
        </p:nvSpPr>
        <p:spPr bwMode="auto">
          <a:xfrm>
            <a:off x="2955925" y="4600575"/>
            <a:ext cx="360363" cy="407988"/>
          </a:xfrm>
          <a:custGeom>
            <a:avLst/>
            <a:gdLst>
              <a:gd name="T0" fmla="*/ 358950 w 255"/>
              <a:gd name="T1" fmla="*/ 0 h 257"/>
              <a:gd name="T2" fmla="*/ 279811 w 255"/>
              <a:gd name="T3" fmla="*/ 0 h 257"/>
              <a:gd name="T4" fmla="*/ 214805 w 255"/>
              <a:gd name="T5" fmla="*/ 9525 h 257"/>
              <a:gd name="T6" fmla="*/ 161103 w 255"/>
              <a:gd name="T7" fmla="*/ 26988 h 257"/>
              <a:gd name="T8" fmla="*/ 115881 w 255"/>
              <a:gd name="T9" fmla="*/ 49213 h 257"/>
              <a:gd name="T10" fmla="*/ 62180 w 255"/>
              <a:gd name="T11" fmla="*/ 92075 h 257"/>
              <a:gd name="T12" fmla="*/ 32503 w 255"/>
              <a:gd name="T13" fmla="*/ 142875 h 257"/>
              <a:gd name="T14" fmla="*/ 12719 w 255"/>
              <a:gd name="T15" fmla="*/ 193675 h 257"/>
              <a:gd name="T16" fmla="*/ 0 w 255"/>
              <a:gd name="T17" fmla="*/ 239713 h 257"/>
              <a:gd name="T18" fmla="*/ 0 w 255"/>
              <a:gd name="T19" fmla="*/ 292100 h 257"/>
              <a:gd name="T20" fmla="*/ 0 w 255"/>
              <a:gd name="T21" fmla="*/ 333375 h 257"/>
              <a:gd name="T22" fmla="*/ 12719 w 255"/>
              <a:gd name="T23" fmla="*/ 333375 h 257"/>
              <a:gd name="T24" fmla="*/ 16958 w 255"/>
              <a:gd name="T25" fmla="*/ 374650 h 257"/>
              <a:gd name="T26" fmla="*/ 132840 w 255"/>
              <a:gd name="T27" fmla="*/ 406400 h 257"/>
              <a:gd name="T28" fmla="*/ 141319 w 255"/>
              <a:gd name="T29" fmla="*/ 328613 h 257"/>
              <a:gd name="T30" fmla="*/ 226110 w 255"/>
              <a:gd name="T31" fmla="*/ 258763 h 257"/>
              <a:gd name="T32" fmla="*/ 279811 w 255"/>
              <a:gd name="T33" fmla="*/ 258763 h 257"/>
              <a:gd name="T34" fmla="*/ 305249 w 255"/>
              <a:gd name="T35" fmla="*/ 236538 h 257"/>
              <a:gd name="T36" fmla="*/ 346231 w 255"/>
              <a:gd name="T37" fmla="*/ 114300 h 257"/>
              <a:gd name="T38" fmla="*/ 358950 w 255"/>
              <a:gd name="T39" fmla="*/ 0 h 2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257"/>
              <a:gd name="T62" fmla="*/ 255 w 255"/>
              <a:gd name="T63" fmla="*/ 257 h 2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257">
                <a:moveTo>
                  <a:pt x="254" y="0"/>
                </a:moveTo>
                <a:lnTo>
                  <a:pt x="198" y="0"/>
                </a:lnTo>
                <a:lnTo>
                  <a:pt x="152" y="6"/>
                </a:lnTo>
                <a:lnTo>
                  <a:pt x="114" y="17"/>
                </a:lnTo>
                <a:lnTo>
                  <a:pt x="82" y="31"/>
                </a:lnTo>
                <a:lnTo>
                  <a:pt x="44" y="58"/>
                </a:lnTo>
                <a:lnTo>
                  <a:pt x="23" y="90"/>
                </a:lnTo>
                <a:lnTo>
                  <a:pt x="9" y="122"/>
                </a:lnTo>
                <a:lnTo>
                  <a:pt x="0" y="151"/>
                </a:lnTo>
                <a:lnTo>
                  <a:pt x="0" y="184"/>
                </a:lnTo>
                <a:lnTo>
                  <a:pt x="0" y="210"/>
                </a:lnTo>
                <a:lnTo>
                  <a:pt x="9" y="210"/>
                </a:lnTo>
                <a:lnTo>
                  <a:pt x="12" y="236"/>
                </a:lnTo>
                <a:lnTo>
                  <a:pt x="94" y="256"/>
                </a:lnTo>
                <a:lnTo>
                  <a:pt x="100" y="207"/>
                </a:lnTo>
                <a:lnTo>
                  <a:pt x="160" y="163"/>
                </a:lnTo>
                <a:lnTo>
                  <a:pt x="198" y="163"/>
                </a:lnTo>
                <a:lnTo>
                  <a:pt x="216" y="149"/>
                </a:lnTo>
                <a:lnTo>
                  <a:pt x="245" y="72"/>
                </a:lnTo>
                <a:lnTo>
                  <a:pt x="254" y="0"/>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67" name="Freeform 535"/>
          <p:cNvSpPr>
            <a:spLocks/>
          </p:cNvSpPr>
          <p:nvPr/>
        </p:nvSpPr>
        <p:spPr bwMode="auto">
          <a:xfrm>
            <a:off x="2955925" y="4600575"/>
            <a:ext cx="368300" cy="417513"/>
          </a:xfrm>
          <a:custGeom>
            <a:avLst/>
            <a:gdLst>
              <a:gd name="T0" fmla="*/ 366889 w 261"/>
              <a:gd name="T1" fmla="*/ 0 h 263"/>
              <a:gd name="T2" fmla="*/ 286456 w 261"/>
              <a:gd name="T3" fmla="*/ 0 h 263"/>
              <a:gd name="T4" fmla="*/ 220133 w 261"/>
              <a:gd name="T5" fmla="*/ 9525 h 263"/>
              <a:gd name="T6" fmla="*/ 165100 w 261"/>
              <a:gd name="T7" fmla="*/ 26988 h 263"/>
              <a:gd name="T8" fmla="*/ 118533 w 261"/>
              <a:gd name="T9" fmla="*/ 50800 h 263"/>
              <a:gd name="T10" fmla="*/ 63500 w 261"/>
              <a:gd name="T11" fmla="*/ 93663 h 263"/>
              <a:gd name="T12" fmla="*/ 33867 w 261"/>
              <a:gd name="T13" fmla="*/ 146050 h 263"/>
              <a:gd name="T14" fmla="*/ 12700 w 261"/>
              <a:gd name="T15" fmla="*/ 198438 h 263"/>
              <a:gd name="T16" fmla="*/ 0 w 261"/>
              <a:gd name="T17" fmla="*/ 246063 h 263"/>
              <a:gd name="T18" fmla="*/ 0 w 261"/>
              <a:gd name="T19" fmla="*/ 298450 h 263"/>
              <a:gd name="T20" fmla="*/ 0 w 261"/>
              <a:gd name="T21" fmla="*/ 341313 h 263"/>
              <a:gd name="T22" fmla="*/ 12700 w 261"/>
              <a:gd name="T23" fmla="*/ 341313 h 263"/>
              <a:gd name="T24" fmla="*/ 16933 w 261"/>
              <a:gd name="T25" fmla="*/ 384175 h 263"/>
              <a:gd name="T26" fmla="*/ 135467 w 261"/>
              <a:gd name="T27" fmla="*/ 415925 h 263"/>
              <a:gd name="T28" fmla="*/ 143933 w 261"/>
              <a:gd name="T29" fmla="*/ 336550 h 263"/>
              <a:gd name="T30" fmla="*/ 231422 w 261"/>
              <a:gd name="T31" fmla="*/ 265113 h 263"/>
              <a:gd name="T32" fmla="*/ 286456 w 261"/>
              <a:gd name="T33" fmla="*/ 265113 h 263"/>
              <a:gd name="T34" fmla="*/ 311855 w 261"/>
              <a:gd name="T35" fmla="*/ 241300 h 263"/>
              <a:gd name="T36" fmla="*/ 354189 w 261"/>
              <a:gd name="T37" fmla="*/ 117475 h 263"/>
              <a:gd name="T38" fmla="*/ 366889 w 261"/>
              <a:gd name="T39" fmla="*/ 0 h 2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263"/>
              <a:gd name="T62" fmla="*/ 261 w 261"/>
              <a:gd name="T63" fmla="*/ 263 h 2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263">
                <a:moveTo>
                  <a:pt x="260" y="0"/>
                </a:moveTo>
                <a:lnTo>
                  <a:pt x="203" y="0"/>
                </a:lnTo>
                <a:lnTo>
                  <a:pt x="156" y="6"/>
                </a:lnTo>
                <a:lnTo>
                  <a:pt x="117" y="17"/>
                </a:lnTo>
                <a:lnTo>
                  <a:pt x="84" y="32"/>
                </a:lnTo>
                <a:lnTo>
                  <a:pt x="45" y="59"/>
                </a:lnTo>
                <a:lnTo>
                  <a:pt x="24" y="92"/>
                </a:lnTo>
                <a:lnTo>
                  <a:pt x="9" y="125"/>
                </a:lnTo>
                <a:lnTo>
                  <a:pt x="0" y="155"/>
                </a:lnTo>
                <a:lnTo>
                  <a:pt x="0" y="188"/>
                </a:lnTo>
                <a:lnTo>
                  <a:pt x="0" y="215"/>
                </a:lnTo>
                <a:lnTo>
                  <a:pt x="9" y="215"/>
                </a:lnTo>
                <a:lnTo>
                  <a:pt x="12" y="242"/>
                </a:lnTo>
                <a:lnTo>
                  <a:pt x="96" y="262"/>
                </a:lnTo>
                <a:lnTo>
                  <a:pt x="102" y="212"/>
                </a:lnTo>
                <a:lnTo>
                  <a:pt x="164" y="167"/>
                </a:lnTo>
                <a:lnTo>
                  <a:pt x="203" y="167"/>
                </a:lnTo>
                <a:lnTo>
                  <a:pt x="221" y="152"/>
                </a:lnTo>
                <a:lnTo>
                  <a:pt x="251" y="74"/>
                </a:lnTo>
                <a:lnTo>
                  <a:pt x="26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68" name="Freeform 536"/>
          <p:cNvSpPr>
            <a:spLocks/>
          </p:cNvSpPr>
          <p:nvPr/>
        </p:nvSpPr>
        <p:spPr bwMode="auto">
          <a:xfrm>
            <a:off x="4759325" y="4538663"/>
            <a:ext cx="187325" cy="176212"/>
          </a:xfrm>
          <a:custGeom>
            <a:avLst/>
            <a:gdLst>
              <a:gd name="T0" fmla="*/ 173240 w 133"/>
              <a:gd name="T1" fmla="*/ 63500 h 111"/>
              <a:gd name="T2" fmla="*/ 47888 w 133"/>
              <a:gd name="T3" fmla="*/ 0 h 111"/>
              <a:gd name="T4" fmla="*/ 47888 w 133"/>
              <a:gd name="T5" fmla="*/ 47625 h 111"/>
              <a:gd name="T6" fmla="*/ 0 w 133"/>
              <a:gd name="T7" fmla="*/ 47625 h 111"/>
              <a:gd name="T8" fmla="*/ 0 w 133"/>
              <a:gd name="T9" fmla="*/ 147637 h 111"/>
              <a:gd name="T10" fmla="*/ 23944 w 133"/>
              <a:gd name="T11" fmla="*/ 169862 h 111"/>
              <a:gd name="T12" fmla="*/ 69014 w 133"/>
              <a:gd name="T13" fmla="*/ 174625 h 111"/>
              <a:gd name="T14" fmla="*/ 116902 w 133"/>
              <a:gd name="T15" fmla="*/ 174625 h 111"/>
              <a:gd name="T16" fmla="*/ 153522 w 133"/>
              <a:gd name="T17" fmla="*/ 144462 h 111"/>
              <a:gd name="T18" fmla="*/ 153522 w 133"/>
              <a:gd name="T19" fmla="*/ 130175 h 111"/>
              <a:gd name="T20" fmla="*/ 181691 w 133"/>
              <a:gd name="T21" fmla="*/ 115887 h 111"/>
              <a:gd name="T22" fmla="*/ 185917 w 133"/>
              <a:gd name="T23" fmla="*/ 100012 h 111"/>
              <a:gd name="T24" fmla="*/ 173240 w 133"/>
              <a:gd name="T25" fmla="*/ 6350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111"/>
              <a:gd name="T41" fmla="*/ 133 w 133"/>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111">
                <a:moveTo>
                  <a:pt x="123" y="40"/>
                </a:moveTo>
                <a:lnTo>
                  <a:pt x="34" y="0"/>
                </a:lnTo>
                <a:lnTo>
                  <a:pt x="34" y="30"/>
                </a:lnTo>
                <a:lnTo>
                  <a:pt x="0" y="30"/>
                </a:lnTo>
                <a:lnTo>
                  <a:pt x="0" y="93"/>
                </a:lnTo>
                <a:lnTo>
                  <a:pt x="17" y="107"/>
                </a:lnTo>
                <a:lnTo>
                  <a:pt x="49" y="110"/>
                </a:lnTo>
                <a:lnTo>
                  <a:pt x="83" y="110"/>
                </a:lnTo>
                <a:lnTo>
                  <a:pt x="109" y="91"/>
                </a:lnTo>
                <a:lnTo>
                  <a:pt x="109" y="82"/>
                </a:lnTo>
                <a:lnTo>
                  <a:pt x="129" y="73"/>
                </a:lnTo>
                <a:lnTo>
                  <a:pt x="132" y="63"/>
                </a:lnTo>
                <a:lnTo>
                  <a:pt x="123" y="40"/>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69" name="Freeform 537"/>
          <p:cNvSpPr>
            <a:spLocks/>
          </p:cNvSpPr>
          <p:nvPr/>
        </p:nvSpPr>
        <p:spPr bwMode="auto">
          <a:xfrm>
            <a:off x="4759325" y="4538663"/>
            <a:ext cx="196850" cy="185737"/>
          </a:xfrm>
          <a:custGeom>
            <a:avLst/>
            <a:gdLst>
              <a:gd name="T0" fmla="*/ 182688 w 139"/>
              <a:gd name="T1" fmla="*/ 66675 h 117"/>
              <a:gd name="T2" fmla="*/ 50983 w 139"/>
              <a:gd name="T3" fmla="*/ 0 h 117"/>
              <a:gd name="T4" fmla="*/ 50983 w 139"/>
              <a:gd name="T5" fmla="*/ 50800 h 117"/>
              <a:gd name="T6" fmla="*/ 0 w 139"/>
              <a:gd name="T7" fmla="*/ 50800 h 117"/>
              <a:gd name="T8" fmla="*/ 0 w 139"/>
              <a:gd name="T9" fmla="*/ 155575 h 117"/>
              <a:gd name="T10" fmla="*/ 25491 w 139"/>
              <a:gd name="T11" fmla="*/ 179387 h 117"/>
              <a:gd name="T12" fmla="*/ 72226 w 139"/>
              <a:gd name="T13" fmla="*/ 184150 h 117"/>
              <a:gd name="T14" fmla="*/ 123208 w 139"/>
              <a:gd name="T15" fmla="*/ 184150 h 117"/>
              <a:gd name="T16" fmla="*/ 161445 w 139"/>
              <a:gd name="T17" fmla="*/ 152400 h 117"/>
              <a:gd name="T18" fmla="*/ 161445 w 139"/>
              <a:gd name="T19" fmla="*/ 136525 h 117"/>
              <a:gd name="T20" fmla="*/ 191185 w 139"/>
              <a:gd name="T21" fmla="*/ 122237 h 117"/>
              <a:gd name="T22" fmla="*/ 195434 w 139"/>
              <a:gd name="T23" fmla="*/ 104775 h 117"/>
              <a:gd name="T24" fmla="*/ 182688 w 139"/>
              <a:gd name="T25" fmla="*/ 66675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17"/>
              <a:gd name="T41" fmla="*/ 139 w 139"/>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17">
                <a:moveTo>
                  <a:pt x="129" y="42"/>
                </a:moveTo>
                <a:lnTo>
                  <a:pt x="36" y="0"/>
                </a:lnTo>
                <a:lnTo>
                  <a:pt x="36" y="32"/>
                </a:lnTo>
                <a:lnTo>
                  <a:pt x="0" y="32"/>
                </a:lnTo>
                <a:lnTo>
                  <a:pt x="0" y="98"/>
                </a:lnTo>
                <a:lnTo>
                  <a:pt x="18" y="113"/>
                </a:lnTo>
                <a:lnTo>
                  <a:pt x="51" y="116"/>
                </a:lnTo>
                <a:lnTo>
                  <a:pt x="87" y="116"/>
                </a:lnTo>
                <a:lnTo>
                  <a:pt x="114" y="96"/>
                </a:lnTo>
                <a:lnTo>
                  <a:pt x="114" y="86"/>
                </a:lnTo>
                <a:lnTo>
                  <a:pt x="135" y="77"/>
                </a:lnTo>
                <a:lnTo>
                  <a:pt x="138" y="66"/>
                </a:lnTo>
                <a:lnTo>
                  <a:pt x="129" y="4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70" name="Freeform 538"/>
          <p:cNvSpPr>
            <a:spLocks/>
          </p:cNvSpPr>
          <p:nvPr/>
        </p:nvSpPr>
        <p:spPr bwMode="auto">
          <a:xfrm>
            <a:off x="6138863" y="2908300"/>
            <a:ext cx="919162" cy="273050"/>
          </a:xfrm>
          <a:custGeom>
            <a:avLst/>
            <a:gdLst>
              <a:gd name="T0" fmla="*/ 917752 w 652"/>
              <a:gd name="T1" fmla="*/ 0 h 172"/>
              <a:gd name="T2" fmla="*/ 900835 w 652"/>
              <a:gd name="T3" fmla="*/ 28575 h 172"/>
              <a:gd name="T4" fmla="*/ 867001 w 652"/>
              <a:gd name="T5" fmla="*/ 107950 h 172"/>
              <a:gd name="T6" fmla="*/ 824708 w 652"/>
              <a:gd name="T7" fmla="*/ 166687 h 172"/>
              <a:gd name="T8" fmla="*/ 773957 w 652"/>
              <a:gd name="T9" fmla="*/ 231775 h 172"/>
              <a:gd name="T10" fmla="*/ 702059 w 652"/>
              <a:gd name="T11" fmla="*/ 260350 h 172"/>
              <a:gd name="T12" fmla="*/ 651308 w 652"/>
              <a:gd name="T13" fmla="*/ 271463 h 172"/>
              <a:gd name="T14" fmla="*/ 597737 w 652"/>
              <a:gd name="T15" fmla="*/ 271463 h 172"/>
              <a:gd name="T16" fmla="*/ 525840 w 652"/>
              <a:gd name="T17" fmla="*/ 265113 h 172"/>
              <a:gd name="T18" fmla="*/ 462401 w 652"/>
              <a:gd name="T19" fmla="*/ 260350 h 172"/>
              <a:gd name="T20" fmla="*/ 398961 w 652"/>
              <a:gd name="T21" fmla="*/ 260350 h 172"/>
              <a:gd name="T22" fmla="*/ 341161 w 652"/>
              <a:gd name="T23" fmla="*/ 250825 h 172"/>
              <a:gd name="T24" fmla="*/ 281952 w 652"/>
              <a:gd name="T25" fmla="*/ 247650 h 172"/>
              <a:gd name="T26" fmla="*/ 235430 w 652"/>
              <a:gd name="T27" fmla="*/ 236538 h 172"/>
              <a:gd name="T28" fmla="*/ 193137 w 652"/>
              <a:gd name="T29" fmla="*/ 223838 h 172"/>
              <a:gd name="T30" fmla="*/ 135337 w 652"/>
              <a:gd name="T31" fmla="*/ 212725 h 172"/>
              <a:gd name="T32" fmla="*/ 84585 w 652"/>
              <a:gd name="T33" fmla="*/ 200025 h 172"/>
              <a:gd name="T34" fmla="*/ 0 w 652"/>
              <a:gd name="T35" fmla="*/ 152400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2"/>
              <a:gd name="T55" fmla="*/ 0 h 172"/>
              <a:gd name="T56" fmla="*/ 652 w 652"/>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2" h="172">
                <a:moveTo>
                  <a:pt x="651" y="0"/>
                </a:moveTo>
                <a:lnTo>
                  <a:pt x="639" y="18"/>
                </a:lnTo>
                <a:lnTo>
                  <a:pt x="615" y="68"/>
                </a:lnTo>
                <a:lnTo>
                  <a:pt x="585" y="105"/>
                </a:lnTo>
                <a:lnTo>
                  <a:pt x="549" y="146"/>
                </a:lnTo>
                <a:lnTo>
                  <a:pt x="498" y="164"/>
                </a:lnTo>
                <a:lnTo>
                  <a:pt x="462" y="171"/>
                </a:lnTo>
                <a:lnTo>
                  <a:pt x="424" y="171"/>
                </a:lnTo>
                <a:lnTo>
                  <a:pt x="373" y="167"/>
                </a:lnTo>
                <a:lnTo>
                  <a:pt x="328" y="164"/>
                </a:lnTo>
                <a:lnTo>
                  <a:pt x="283" y="164"/>
                </a:lnTo>
                <a:lnTo>
                  <a:pt x="242" y="158"/>
                </a:lnTo>
                <a:lnTo>
                  <a:pt x="200" y="156"/>
                </a:lnTo>
                <a:lnTo>
                  <a:pt x="167" y="149"/>
                </a:lnTo>
                <a:lnTo>
                  <a:pt x="137" y="141"/>
                </a:lnTo>
                <a:lnTo>
                  <a:pt x="96" y="134"/>
                </a:lnTo>
                <a:lnTo>
                  <a:pt x="60" y="126"/>
                </a:lnTo>
                <a:lnTo>
                  <a:pt x="0" y="96"/>
                </a:lnTo>
              </a:path>
            </a:pathLst>
          </a:custGeom>
          <a:noFill/>
          <a:ln w="12700" cap="rnd" cmpd="sng">
            <a:solidFill>
              <a:srgbClr val="40FF40"/>
            </a:solidFill>
            <a:prstDash val="solid"/>
            <a:round/>
            <a:headEnd type="none" w="med" len="med"/>
            <a:tailEnd type="none" w="med" len="med"/>
          </a:ln>
        </p:spPr>
        <p:txBody>
          <a:bodyPr/>
          <a:lstStyle/>
          <a:p>
            <a:endParaRPr lang="en-US" dirty="0"/>
          </a:p>
        </p:txBody>
      </p:sp>
      <p:sp>
        <p:nvSpPr>
          <p:cNvPr id="95771" name="Freeform 539"/>
          <p:cNvSpPr>
            <a:spLocks/>
          </p:cNvSpPr>
          <p:nvPr/>
        </p:nvSpPr>
        <p:spPr bwMode="auto">
          <a:xfrm>
            <a:off x="6445250" y="2808288"/>
            <a:ext cx="974725" cy="889000"/>
          </a:xfrm>
          <a:custGeom>
            <a:avLst/>
            <a:gdLst>
              <a:gd name="T0" fmla="*/ 887268 w 691"/>
              <a:gd name="T1" fmla="*/ 66675 h 560"/>
              <a:gd name="T2" fmla="*/ 802632 w 691"/>
              <a:gd name="T3" fmla="*/ 0 h 560"/>
              <a:gd name="T4" fmla="*/ 593863 w 691"/>
              <a:gd name="T5" fmla="*/ 131762 h 560"/>
              <a:gd name="T6" fmla="*/ 519101 w 691"/>
              <a:gd name="T7" fmla="*/ 273050 h 560"/>
              <a:gd name="T8" fmla="*/ 455624 w 691"/>
              <a:gd name="T9" fmla="*/ 328612 h 560"/>
              <a:gd name="T10" fmla="*/ 372399 w 691"/>
              <a:gd name="T11" fmla="*/ 368300 h 560"/>
              <a:gd name="T12" fmla="*/ 289173 w 691"/>
              <a:gd name="T13" fmla="*/ 369887 h 560"/>
              <a:gd name="T14" fmla="*/ 167861 w 691"/>
              <a:gd name="T15" fmla="*/ 361950 h 560"/>
              <a:gd name="T16" fmla="*/ 56424 w 691"/>
              <a:gd name="T17" fmla="*/ 436563 h 560"/>
              <a:gd name="T18" fmla="*/ 8464 w 691"/>
              <a:gd name="T19" fmla="*/ 525462 h 560"/>
              <a:gd name="T20" fmla="*/ 0 w 691"/>
              <a:gd name="T21" fmla="*/ 658812 h 560"/>
              <a:gd name="T22" fmla="*/ 71941 w 691"/>
              <a:gd name="T23" fmla="*/ 658812 h 560"/>
              <a:gd name="T24" fmla="*/ 125543 w 691"/>
              <a:gd name="T25" fmla="*/ 679450 h 560"/>
              <a:gd name="T26" fmla="*/ 104384 w 691"/>
              <a:gd name="T27" fmla="*/ 784225 h 560"/>
              <a:gd name="T28" fmla="*/ 142471 w 691"/>
              <a:gd name="T29" fmla="*/ 830263 h 560"/>
              <a:gd name="T30" fmla="*/ 197484 w 691"/>
              <a:gd name="T31" fmla="*/ 854075 h 560"/>
              <a:gd name="T32" fmla="*/ 205948 w 691"/>
              <a:gd name="T33" fmla="*/ 825500 h 560"/>
              <a:gd name="T34" fmla="*/ 348418 w 691"/>
              <a:gd name="T35" fmla="*/ 849313 h 560"/>
              <a:gd name="T36" fmla="*/ 393558 w 691"/>
              <a:gd name="T37" fmla="*/ 887413 h 560"/>
              <a:gd name="T38" fmla="*/ 459856 w 691"/>
              <a:gd name="T39" fmla="*/ 833438 h 560"/>
              <a:gd name="T40" fmla="*/ 485247 w 691"/>
              <a:gd name="T41" fmla="*/ 820738 h 560"/>
              <a:gd name="T42" fmla="*/ 598095 w 691"/>
              <a:gd name="T43" fmla="*/ 760412 h 560"/>
              <a:gd name="T44" fmla="*/ 630538 w 691"/>
              <a:gd name="T45" fmla="*/ 611187 h 560"/>
              <a:gd name="T46" fmla="*/ 630538 w 691"/>
              <a:gd name="T47" fmla="*/ 554037 h 560"/>
              <a:gd name="T48" fmla="*/ 610790 w 691"/>
              <a:gd name="T49" fmla="*/ 469900 h 560"/>
              <a:gd name="T50" fmla="*/ 685552 w 691"/>
              <a:gd name="T51" fmla="*/ 393700 h 560"/>
              <a:gd name="T52" fmla="*/ 606558 w 691"/>
              <a:gd name="T53" fmla="*/ 398462 h 560"/>
              <a:gd name="T54" fmla="*/ 572704 w 691"/>
              <a:gd name="T55" fmla="*/ 344487 h 560"/>
              <a:gd name="T56" fmla="*/ 682731 w 691"/>
              <a:gd name="T57" fmla="*/ 300037 h 560"/>
              <a:gd name="T58" fmla="*/ 730691 w 691"/>
              <a:gd name="T59" fmla="*/ 320675 h 560"/>
              <a:gd name="T60" fmla="*/ 819559 w 691"/>
              <a:gd name="T61" fmla="*/ 266700 h 560"/>
              <a:gd name="T62" fmla="*/ 866109 w 691"/>
              <a:gd name="T63" fmla="*/ 222250 h 560"/>
              <a:gd name="T64" fmla="*/ 891500 w 691"/>
              <a:gd name="T65" fmla="*/ 206375 h 560"/>
              <a:gd name="T66" fmla="*/ 932407 w 691"/>
              <a:gd name="T67" fmla="*/ 150812 h 5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1"/>
              <a:gd name="T103" fmla="*/ 0 h 560"/>
              <a:gd name="T104" fmla="*/ 691 w 691"/>
              <a:gd name="T105" fmla="*/ 560 h 5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1" h="560">
                <a:moveTo>
                  <a:pt x="690" y="27"/>
                </a:moveTo>
                <a:lnTo>
                  <a:pt x="629" y="42"/>
                </a:lnTo>
                <a:lnTo>
                  <a:pt x="620" y="19"/>
                </a:lnTo>
                <a:lnTo>
                  <a:pt x="569" y="0"/>
                </a:lnTo>
                <a:lnTo>
                  <a:pt x="436" y="62"/>
                </a:lnTo>
                <a:lnTo>
                  <a:pt x="421" y="83"/>
                </a:lnTo>
                <a:lnTo>
                  <a:pt x="403" y="119"/>
                </a:lnTo>
                <a:lnTo>
                  <a:pt x="368" y="172"/>
                </a:lnTo>
                <a:lnTo>
                  <a:pt x="344" y="193"/>
                </a:lnTo>
                <a:lnTo>
                  <a:pt x="323" y="207"/>
                </a:lnTo>
                <a:lnTo>
                  <a:pt x="291" y="225"/>
                </a:lnTo>
                <a:lnTo>
                  <a:pt x="264" y="232"/>
                </a:lnTo>
                <a:lnTo>
                  <a:pt x="243" y="233"/>
                </a:lnTo>
                <a:lnTo>
                  <a:pt x="205" y="233"/>
                </a:lnTo>
                <a:lnTo>
                  <a:pt x="158" y="232"/>
                </a:lnTo>
                <a:lnTo>
                  <a:pt x="119" y="228"/>
                </a:lnTo>
                <a:lnTo>
                  <a:pt x="74" y="251"/>
                </a:lnTo>
                <a:lnTo>
                  <a:pt x="40" y="275"/>
                </a:lnTo>
                <a:lnTo>
                  <a:pt x="19" y="302"/>
                </a:lnTo>
                <a:lnTo>
                  <a:pt x="6" y="331"/>
                </a:lnTo>
                <a:lnTo>
                  <a:pt x="0" y="370"/>
                </a:lnTo>
                <a:lnTo>
                  <a:pt x="0" y="415"/>
                </a:lnTo>
                <a:lnTo>
                  <a:pt x="45" y="393"/>
                </a:lnTo>
                <a:lnTo>
                  <a:pt x="51" y="415"/>
                </a:lnTo>
                <a:lnTo>
                  <a:pt x="71" y="419"/>
                </a:lnTo>
                <a:lnTo>
                  <a:pt x="89" y="428"/>
                </a:lnTo>
                <a:lnTo>
                  <a:pt x="89" y="443"/>
                </a:lnTo>
                <a:lnTo>
                  <a:pt x="74" y="494"/>
                </a:lnTo>
                <a:lnTo>
                  <a:pt x="93" y="491"/>
                </a:lnTo>
                <a:lnTo>
                  <a:pt x="101" y="523"/>
                </a:lnTo>
                <a:lnTo>
                  <a:pt x="131" y="532"/>
                </a:lnTo>
                <a:lnTo>
                  <a:pt x="140" y="538"/>
                </a:lnTo>
                <a:lnTo>
                  <a:pt x="140" y="520"/>
                </a:lnTo>
                <a:lnTo>
                  <a:pt x="146" y="520"/>
                </a:lnTo>
                <a:lnTo>
                  <a:pt x="198" y="509"/>
                </a:lnTo>
                <a:lnTo>
                  <a:pt x="247" y="535"/>
                </a:lnTo>
                <a:lnTo>
                  <a:pt x="273" y="532"/>
                </a:lnTo>
                <a:lnTo>
                  <a:pt x="279" y="559"/>
                </a:lnTo>
                <a:lnTo>
                  <a:pt x="282" y="538"/>
                </a:lnTo>
                <a:lnTo>
                  <a:pt x="326" y="525"/>
                </a:lnTo>
                <a:lnTo>
                  <a:pt x="338" y="514"/>
                </a:lnTo>
                <a:lnTo>
                  <a:pt x="344" y="517"/>
                </a:lnTo>
                <a:lnTo>
                  <a:pt x="386" y="512"/>
                </a:lnTo>
                <a:lnTo>
                  <a:pt x="424" y="479"/>
                </a:lnTo>
                <a:lnTo>
                  <a:pt x="477" y="387"/>
                </a:lnTo>
                <a:lnTo>
                  <a:pt x="447" y="385"/>
                </a:lnTo>
                <a:lnTo>
                  <a:pt x="477" y="370"/>
                </a:lnTo>
                <a:lnTo>
                  <a:pt x="447" y="349"/>
                </a:lnTo>
                <a:lnTo>
                  <a:pt x="477" y="355"/>
                </a:lnTo>
                <a:lnTo>
                  <a:pt x="433" y="296"/>
                </a:lnTo>
                <a:lnTo>
                  <a:pt x="447" y="269"/>
                </a:lnTo>
                <a:lnTo>
                  <a:pt x="486" y="248"/>
                </a:lnTo>
                <a:lnTo>
                  <a:pt x="456" y="242"/>
                </a:lnTo>
                <a:lnTo>
                  <a:pt x="430" y="251"/>
                </a:lnTo>
                <a:lnTo>
                  <a:pt x="403" y="228"/>
                </a:lnTo>
                <a:lnTo>
                  <a:pt x="406" y="217"/>
                </a:lnTo>
                <a:lnTo>
                  <a:pt x="475" y="178"/>
                </a:lnTo>
                <a:lnTo>
                  <a:pt x="484" y="189"/>
                </a:lnTo>
                <a:lnTo>
                  <a:pt x="465" y="222"/>
                </a:lnTo>
                <a:lnTo>
                  <a:pt x="518" y="202"/>
                </a:lnTo>
                <a:lnTo>
                  <a:pt x="560" y="168"/>
                </a:lnTo>
                <a:lnTo>
                  <a:pt x="581" y="168"/>
                </a:lnTo>
                <a:lnTo>
                  <a:pt x="581" y="159"/>
                </a:lnTo>
                <a:lnTo>
                  <a:pt x="614" y="140"/>
                </a:lnTo>
                <a:lnTo>
                  <a:pt x="620" y="148"/>
                </a:lnTo>
                <a:lnTo>
                  <a:pt x="632" y="130"/>
                </a:lnTo>
                <a:lnTo>
                  <a:pt x="625" y="107"/>
                </a:lnTo>
                <a:lnTo>
                  <a:pt x="661" y="95"/>
                </a:lnTo>
                <a:lnTo>
                  <a:pt x="690" y="27"/>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5772" name="Freeform 540"/>
          <p:cNvSpPr>
            <a:spLocks/>
          </p:cNvSpPr>
          <p:nvPr/>
        </p:nvSpPr>
        <p:spPr bwMode="auto">
          <a:xfrm>
            <a:off x="6445250" y="2808288"/>
            <a:ext cx="982663" cy="898525"/>
          </a:xfrm>
          <a:custGeom>
            <a:avLst/>
            <a:gdLst>
              <a:gd name="T0" fmla="*/ 893843 w 697"/>
              <a:gd name="T1" fmla="*/ 66675 h 566"/>
              <a:gd name="T2" fmla="*/ 809252 w 697"/>
              <a:gd name="T3" fmla="*/ 0 h 566"/>
              <a:gd name="T4" fmla="*/ 599185 w 697"/>
              <a:gd name="T5" fmla="*/ 133350 h 566"/>
              <a:gd name="T6" fmla="*/ 523053 w 697"/>
              <a:gd name="T7" fmla="*/ 276225 h 566"/>
              <a:gd name="T8" fmla="*/ 459610 w 697"/>
              <a:gd name="T9" fmla="*/ 331787 h 566"/>
              <a:gd name="T10" fmla="*/ 375019 w 697"/>
              <a:gd name="T11" fmla="*/ 371475 h 566"/>
              <a:gd name="T12" fmla="*/ 291838 w 697"/>
              <a:gd name="T13" fmla="*/ 374650 h 566"/>
              <a:gd name="T14" fmla="*/ 169182 w 697"/>
              <a:gd name="T15" fmla="*/ 365125 h 566"/>
              <a:gd name="T16" fmla="*/ 56394 w 697"/>
              <a:gd name="T17" fmla="*/ 441325 h 566"/>
              <a:gd name="T18" fmla="*/ 8459 w 697"/>
              <a:gd name="T19" fmla="*/ 531812 h 566"/>
              <a:gd name="T20" fmla="*/ 0 w 697"/>
              <a:gd name="T21" fmla="*/ 665162 h 566"/>
              <a:gd name="T22" fmla="*/ 71902 w 697"/>
              <a:gd name="T23" fmla="*/ 665162 h 566"/>
              <a:gd name="T24" fmla="*/ 126886 w 697"/>
              <a:gd name="T25" fmla="*/ 687387 h 566"/>
              <a:gd name="T26" fmla="*/ 105738 w 697"/>
              <a:gd name="T27" fmla="*/ 792162 h 566"/>
              <a:gd name="T28" fmla="*/ 143804 w 697"/>
              <a:gd name="T29" fmla="*/ 839788 h 566"/>
              <a:gd name="T30" fmla="*/ 198788 w 697"/>
              <a:gd name="T31" fmla="*/ 863600 h 566"/>
              <a:gd name="T32" fmla="*/ 207247 w 697"/>
              <a:gd name="T33" fmla="*/ 835025 h 566"/>
              <a:gd name="T34" fmla="*/ 351052 w 697"/>
              <a:gd name="T35" fmla="*/ 858838 h 566"/>
              <a:gd name="T36" fmla="*/ 396167 w 697"/>
              <a:gd name="T37" fmla="*/ 896938 h 566"/>
              <a:gd name="T38" fmla="*/ 463840 w 697"/>
              <a:gd name="T39" fmla="*/ 842963 h 566"/>
              <a:gd name="T40" fmla="*/ 489217 w 697"/>
              <a:gd name="T41" fmla="*/ 830263 h 566"/>
              <a:gd name="T42" fmla="*/ 603414 w 697"/>
              <a:gd name="T43" fmla="*/ 768350 h 566"/>
              <a:gd name="T44" fmla="*/ 635841 w 697"/>
              <a:gd name="T45" fmla="*/ 617537 h 566"/>
              <a:gd name="T46" fmla="*/ 635841 w 697"/>
              <a:gd name="T47" fmla="*/ 560387 h 566"/>
              <a:gd name="T48" fmla="*/ 616103 w 697"/>
              <a:gd name="T49" fmla="*/ 474662 h 566"/>
              <a:gd name="T50" fmla="*/ 690825 w 697"/>
              <a:gd name="T51" fmla="*/ 398462 h 566"/>
              <a:gd name="T52" fmla="*/ 611873 w 697"/>
              <a:gd name="T53" fmla="*/ 403225 h 566"/>
              <a:gd name="T54" fmla="*/ 578037 w 697"/>
              <a:gd name="T55" fmla="*/ 347662 h 566"/>
              <a:gd name="T56" fmla="*/ 688005 w 697"/>
              <a:gd name="T57" fmla="*/ 303212 h 566"/>
              <a:gd name="T58" fmla="*/ 737350 w 697"/>
              <a:gd name="T59" fmla="*/ 323850 h 566"/>
              <a:gd name="T60" fmla="*/ 826170 w 697"/>
              <a:gd name="T61" fmla="*/ 269875 h 566"/>
              <a:gd name="T62" fmla="*/ 872695 w 697"/>
              <a:gd name="T63" fmla="*/ 223838 h 566"/>
              <a:gd name="T64" fmla="*/ 898072 w 697"/>
              <a:gd name="T65" fmla="*/ 207963 h 566"/>
              <a:gd name="T66" fmla="*/ 940368 w 697"/>
              <a:gd name="T67" fmla="*/ 152400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7"/>
              <a:gd name="T103" fmla="*/ 0 h 566"/>
              <a:gd name="T104" fmla="*/ 697 w 697"/>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7" h="566">
                <a:moveTo>
                  <a:pt x="696" y="27"/>
                </a:moveTo>
                <a:lnTo>
                  <a:pt x="634" y="42"/>
                </a:lnTo>
                <a:lnTo>
                  <a:pt x="625" y="19"/>
                </a:lnTo>
                <a:lnTo>
                  <a:pt x="574" y="0"/>
                </a:lnTo>
                <a:lnTo>
                  <a:pt x="440" y="63"/>
                </a:lnTo>
                <a:lnTo>
                  <a:pt x="425" y="84"/>
                </a:lnTo>
                <a:lnTo>
                  <a:pt x="407" y="120"/>
                </a:lnTo>
                <a:lnTo>
                  <a:pt x="371" y="174"/>
                </a:lnTo>
                <a:lnTo>
                  <a:pt x="347" y="195"/>
                </a:lnTo>
                <a:lnTo>
                  <a:pt x="326" y="209"/>
                </a:lnTo>
                <a:lnTo>
                  <a:pt x="294" y="227"/>
                </a:lnTo>
                <a:lnTo>
                  <a:pt x="266" y="234"/>
                </a:lnTo>
                <a:lnTo>
                  <a:pt x="245" y="236"/>
                </a:lnTo>
                <a:lnTo>
                  <a:pt x="207" y="236"/>
                </a:lnTo>
                <a:lnTo>
                  <a:pt x="159" y="234"/>
                </a:lnTo>
                <a:lnTo>
                  <a:pt x="120" y="230"/>
                </a:lnTo>
                <a:lnTo>
                  <a:pt x="75" y="254"/>
                </a:lnTo>
                <a:lnTo>
                  <a:pt x="40" y="278"/>
                </a:lnTo>
                <a:lnTo>
                  <a:pt x="19" y="305"/>
                </a:lnTo>
                <a:lnTo>
                  <a:pt x="6" y="335"/>
                </a:lnTo>
                <a:lnTo>
                  <a:pt x="0" y="374"/>
                </a:lnTo>
                <a:lnTo>
                  <a:pt x="0" y="419"/>
                </a:lnTo>
                <a:lnTo>
                  <a:pt x="45" y="397"/>
                </a:lnTo>
                <a:lnTo>
                  <a:pt x="51" y="419"/>
                </a:lnTo>
                <a:lnTo>
                  <a:pt x="72" y="424"/>
                </a:lnTo>
                <a:lnTo>
                  <a:pt x="90" y="433"/>
                </a:lnTo>
                <a:lnTo>
                  <a:pt x="90" y="448"/>
                </a:lnTo>
                <a:lnTo>
                  <a:pt x="75" y="499"/>
                </a:lnTo>
                <a:lnTo>
                  <a:pt x="94" y="496"/>
                </a:lnTo>
                <a:lnTo>
                  <a:pt x="102" y="529"/>
                </a:lnTo>
                <a:lnTo>
                  <a:pt x="132" y="538"/>
                </a:lnTo>
                <a:lnTo>
                  <a:pt x="141" y="544"/>
                </a:lnTo>
                <a:lnTo>
                  <a:pt x="141" y="526"/>
                </a:lnTo>
                <a:lnTo>
                  <a:pt x="147" y="526"/>
                </a:lnTo>
                <a:lnTo>
                  <a:pt x="200" y="514"/>
                </a:lnTo>
                <a:lnTo>
                  <a:pt x="249" y="541"/>
                </a:lnTo>
                <a:lnTo>
                  <a:pt x="275" y="538"/>
                </a:lnTo>
                <a:lnTo>
                  <a:pt x="281" y="565"/>
                </a:lnTo>
                <a:lnTo>
                  <a:pt x="284" y="544"/>
                </a:lnTo>
                <a:lnTo>
                  <a:pt x="329" y="531"/>
                </a:lnTo>
                <a:lnTo>
                  <a:pt x="341" y="520"/>
                </a:lnTo>
                <a:lnTo>
                  <a:pt x="347" y="523"/>
                </a:lnTo>
                <a:lnTo>
                  <a:pt x="389" y="517"/>
                </a:lnTo>
                <a:lnTo>
                  <a:pt x="428" y="484"/>
                </a:lnTo>
                <a:lnTo>
                  <a:pt x="481" y="391"/>
                </a:lnTo>
                <a:lnTo>
                  <a:pt x="451" y="389"/>
                </a:lnTo>
                <a:lnTo>
                  <a:pt x="481" y="374"/>
                </a:lnTo>
                <a:lnTo>
                  <a:pt x="451" y="353"/>
                </a:lnTo>
                <a:lnTo>
                  <a:pt x="481" y="359"/>
                </a:lnTo>
                <a:lnTo>
                  <a:pt x="437" y="299"/>
                </a:lnTo>
                <a:lnTo>
                  <a:pt x="451" y="272"/>
                </a:lnTo>
                <a:lnTo>
                  <a:pt x="490" y="251"/>
                </a:lnTo>
                <a:lnTo>
                  <a:pt x="460" y="245"/>
                </a:lnTo>
                <a:lnTo>
                  <a:pt x="434" y="254"/>
                </a:lnTo>
                <a:lnTo>
                  <a:pt x="407" y="230"/>
                </a:lnTo>
                <a:lnTo>
                  <a:pt x="410" y="219"/>
                </a:lnTo>
                <a:lnTo>
                  <a:pt x="479" y="180"/>
                </a:lnTo>
                <a:lnTo>
                  <a:pt x="488" y="191"/>
                </a:lnTo>
                <a:lnTo>
                  <a:pt x="469" y="224"/>
                </a:lnTo>
                <a:lnTo>
                  <a:pt x="523" y="204"/>
                </a:lnTo>
                <a:lnTo>
                  <a:pt x="565" y="170"/>
                </a:lnTo>
                <a:lnTo>
                  <a:pt x="586" y="170"/>
                </a:lnTo>
                <a:lnTo>
                  <a:pt x="586" y="161"/>
                </a:lnTo>
                <a:lnTo>
                  <a:pt x="619" y="141"/>
                </a:lnTo>
                <a:lnTo>
                  <a:pt x="625" y="150"/>
                </a:lnTo>
                <a:lnTo>
                  <a:pt x="637" y="131"/>
                </a:lnTo>
                <a:lnTo>
                  <a:pt x="630" y="108"/>
                </a:lnTo>
                <a:lnTo>
                  <a:pt x="667" y="96"/>
                </a:lnTo>
                <a:lnTo>
                  <a:pt x="696" y="2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73" name="Freeform 541"/>
          <p:cNvSpPr>
            <a:spLocks/>
          </p:cNvSpPr>
          <p:nvPr/>
        </p:nvSpPr>
        <p:spPr bwMode="auto">
          <a:xfrm>
            <a:off x="8210550" y="4117975"/>
            <a:ext cx="342900" cy="269875"/>
          </a:xfrm>
          <a:custGeom>
            <a:avLst/>
            <a:gdLst>
              <a:gd name="T0" fmla="*/ 341489 w 243"/>
              <a:gd name="T1" fmla="*/ 0 h 170"/>
              <a:gd name="T2" fmla="*/ 0 w 243"/>
              <a:gd name="T3" fmla="*/ 0 h 170"/>
              <a:gd name="T4" fmla="*/ 0 w 243"/>
              <a:gd name="T5" fmla="*/ 268288 h 170"/>
              <a:gd name="T6" fmla="*/ 341489 w 243"/>
              <a:gd name="T7" fmla="*/ 0 h 170"/>
              <a:gd name="T8" fmla="*/ 0 60000 65536"/>
              <a:gd name="T9" fmla="*/ 0 60000 65536"/>
              <a:gd name="T10" fmla="*/ 0 60000 65536"/>
              <a:gd name="T11" fmla="*/ 0 60000 65536"/>
              <a:gd name="T12" fmla="*/ 0 w 243"/>
              <a:gd name="T13" fmla="*/ 0 h 170"/>
              <a:gd name="T14" fmla="*/ 243 w 243"/>
              <a:gd name="T15" fmla="*/ 170 h 170"/>
            </a:gdLst>
            <a:ahLst/>
            <a:cxnLst>
              <a:cxn ang="T8">
                <a:pos x="T0" y="T1"/>
              </a:cxn>
              <a:cxn ang="T9">
                <a:pos x="T2" y="T3"/>
              </a:cxn>
              <a:cxn ang="T10">
                <a:pos x="T4" y="T5"/>
              </a:cxn>
              <a:cxn ang="T11">
                <a:pos x="T6" y="T7"/>
              </a:cxn>
            </a:cxnLst>
            <a:rect l="T12" t="T13" r="T14" b="T15"/>
            <a:pathLst>
              <a:path w="243" h="170">
                <a:moveTo>
                  <a:pt x="242" y="0"/>
                </a:moveTo>
                <a:lnTo>
                  <a:pt x="0" y="0"/>
                </a:lnTo>
                <a:lnTo>
                  <a:pt x="0" y="169"/>
                </a:lnTo>
                <a:lnTo>
                  <a:pt x="242" y="0"/>
                </a:lnTo>
              </a:path>
            </a:pathLst>
          </a:custGeom>
          <a:solidFill>
            <a:srgbClr val="FF7F40"/>
          </a:solidFill>
          <a:ln w="12700" cap="rnd" cmpd="sng">
            <a:solidFill>
              <a:srgbClr val="FFFFFF"/>
            </a:solidFill>
            <a:prstDash val="solid"/>
            <a:round/>
            <a:headEnd type="none" w="med" len="med"/>
            <a:tailEnd type="none" w="med" len="med"/>
          </a:ln>
        </p:spPr>
        <p:txBody>
          <a:bodyPr/>
          <a:lstStyle/>
          <a:p>
            <a:endParaRPr lang="en-US" dirty="0"/>
          </a:p>
        </p:txBody>
      </p:sp>
      <p:sp>
        <p:nvSpPr>
          <p:cNvPr id="95774" name="Freeform 542"/>
          <p:cNvSpPr>
            <a:spLocks/>
          </p:cNvSpPr>
          <p:nvPr/>
        </p:nvSpPr>
        <p:spPr bwMode="auto">
          <a:xfrm>
            <a:off x="2468563" y="3917950"/>
            <a:ext cx="127000" cy="209550"/>
          </a:xfrm>
          <a:custGeom>
            <a:avLst/>
            <a:gdLst>
              <a:gd name="T0" fmla="*/ 0 w 90"/>
              <a:gd name="T1" fmla="*/ 31750 h 132"/>
              <a:gd name="T2" fmla="*/ 15522 w 90"/>
              <a:gd name="T3" fmla="*/ 168275 h 132"/>
              <a:gd name="T4" fmla="*/ 31044 w 90"/>
              <a:gd name="T5" fmla="*/ 207963 h 132"/>
              <a:gd name="T6" fmla="*/ 71967 w 90"/>
              <a:gd name="T7" fmla="*/ 207963 h 132"/>
              <a:gd name="T8" fmla="*/ 94544 w 90"/>
              <a:gd name="T9" fmla="*/ 193675 h 132"/>
              <a:gd name="T10" fmla="*/ 125589 w 90"/>
              <a:gd name="T11" fmla="*/ 157162 h 132"/>
              <a:gd name="T12" fmla="*/ 122767 w 90"/>
              <a:gd name="T13" fmla="*/ 103188 h 132"/>
              <a:gd name="T14" fmla="*/ 117122 w 90"/>
              <a:gd name="T15" fmla="*/ 63500 h 132"/>
              <a:gd name="T16" fmla="*/ 117122 w 90"/>
              <a:gd name="T17" fmla="*/ 22225 h 132"/>
              <a:gd name="T18" fmla="*/ 83256 w 90"/>
              <a:gd name="T19" fmla="*/ 36512 h 132"/>
              <a:gd name="T20" fmla="*/ 91722 w 90"/>
              <a:gd name="T21" fmla="*/ 77787 h 132"/>
              <a:gd name="T22" fmla="*/ 77611 w 90"/>
              <a:gd name="T23" fmla="*/ 87312 h 132"/>
              <a:gd name="T24" fmla="*/ 66322 w 90"/>
              <a:gd name="T25" fmla="*/ 58737 h 132"/>
              <a:gd name="T26" fmla="*/ 83256 w 90"/>
              <a:gd name="T27" fmla="*/ 14287 h 132"/>
              <a:gd name="T28" fmla="*/ 74789 w 90"/>
              <a:gd name="T29" fmla="*/ 0 h 132"/>
              <a:gd name="T30" fmla="*/ 0 w 90"/>
              <a:gd name="T31" fmla="*/ 31750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132"/>
              <a:gd name="T50" fmla="*/ 90 w 90"/>
              <a:gd name="T51" fmla="*/ 132 h 1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132">
                <a:moveTo>
                  <a:pt x="0" y="20"/>
                </a:moveTo>
                <a:lnTo>
                  <a:pt x="11" y="106"/>
                </a:lnTo>
                <a:lnTo>
                  <a:pt x="22" y="131"/>
                </a:lnTo>
                <a:lnTo>
                  <a:pt x="51" y="131"/>
                </a:lnTo>
                <a:lnTo>
                  <a:pt x="67" y="122"/>
                </a:lnTo>
                <a:lnTo>
                  <a:pt x="89" y="99"/>
                </a:lnTo>
                <a:lnTo>
                  <a:pt x="87" y="65"/>
                </a:lnTo>
                <a:lnTo>
                  <a:pt x="83" y="40"/>
                </a:lnTo>
                <a:lnTo>
                  <a:pt x="83" y="14"/>
                </a:lnTo>
                <a:lnTo>
                  <a:pt x="59" y="23"/>
                </a:lnTo>
                <a:lnTo>
                  <a:pt x="65" y="49"/>
                </a:lnTo>
                <a:lnTo>
                  <a:pt x="55" y="55"/>
                </a:lnTo>
                <a:lnTo>
                  <a:pt x="47" y="37"/>
                </a:lnTo>
                <a:lnTo>
                  <a:pt x="59" y="9"/>
                </a:lnTo>
                <a:lnTo>
                  <a:pt x="53" y="0"/>
                </a:lnTo>
                <a:lnTo>
                  <a:pt x="0" y="2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5775" name="Freeform 543"/>
          <p:cNvSpPr>
            <a:spLocks/>
          </p:cNvSpPr>
          <p:nvPr/>
        </p:nvSpPr>
        <p:spPr bwMode="auto">
          <a:xfrm>
            <a:off x="2468563" y="3917950"/>
            <a:ext cx="134937" cy="219075"/>
          </a:xfrm>
          <a:custGeom>
            <a:avLst/>
            <a:gdLst>
              <a:gd name="T0" fmla="*/ 0 w 96"/>
              <a:gd name="T1" fmla="*/ 33337 h 138"/>
              <a:gd name="T2" fmla="*/ 16867 w 96"/>
              <a:gd name="T3" fmla="*/ 176212 h 138"/>
              <a:gd name="T4" fmla="*/ 33734 w 96"/>
              <a:gd name="T5" fmla="*/ 217488 h 138"/>
              <a:gd name="T6" fmla="*/ 75902 w 96"/>
              <a:gd name="T7" fmla="*/ 217488 h 138"/>
              <a:gd name="T8" fmla="*/ 101203 w 96"/>
              <a:gd name="T9" fmla="*/ 203200 h 138"/>
              <a:gd name="T10" fmla="*/ 133531 w 96"/>
              <a:gd name="T11" fmla="*/ 165100 h 138"/>
              <a:gd name="T12" fmla="*/ 130720 w 96"/>
              <a:gd name="T13" fmla="*/ 107950 h 138"/>
              <a:gd name="T14" fmla="*/ 125098 w 96"/>
              <a:gd name="T15" fmla="*/ 66675 h 138"/>
              <a:gd name="T16" fmla="*/ 125098 w 96"/>
              <a:gd name="T17" fmla="*/ 23812 h 138"/>
              <a:gd name="T18" fmla="*/ 88552 w 96"/>
              <a:gd name="T19" fmla="*/ 38100 h 138"/>
              <a:gd name="T20" fmla="*/ 96986 w 96"/>
              <a:gd name="T21" fmla="*/ 80962 h 138"/>
              <a:gd name="T22" fmla="*/ 82930 w 96"/>
              <a:gd name="T23" fmla="*/ 90487 h 138"/>
              <a:gd name="T24" fmla="*/ 70280 w 96"/>
              <a:gd name="T25" fmla="*/ 61912 h 138"/>
              <a:gd name="T26" fmla="*/ 88552 w 96"/>
              <a:gd name="T27" fmla="*/ 14287 h 138"/>
              <a:gd name="T28" fmla="*/ 80119 w 96"/>
              <a:gd name="T29" fmla="*/ 0 h 138"/>
              <a:gd name="T30" fmla="*/ 0 w 96"/>
              <a:gd name="T31" fmla="*/ 33337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138"/>
              <a:gd name="T50" fmla="*/ 96 w 96"/>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138">
                <a:moveTo>
                  <a:pt x="0" y="21"/>
                </a:moveTo>
                <a:lnTo>
                  <a:pt x="12" y="111"/>
                </a:lnTo>
                <a:lnTo>
                  <a:pt x="24" y="137"/>
                </a:lnTo>
                <a:lnTo>
                  <a:pt x="54" y="137"/>
                </a:lnTo>
                <a:lnTo>
                  <a:pt x="72" y="128"/>
                </a:lnTo>
                <a:lnTo>
                  <a:pt x="95" y="104"/>
                </a:lnTo>
                <a:lnTo>
                  <a:pt x="93" y="68"/>
                </a:lnTo>
                <a:lnTo>
                  <a:pt x="89" y="42"/>
                </a:lnTo>
                <a:lnTo>
                  <a:pt x="89" y="15"/>
                </a:lnTo>
                <a:lnTo>
                  <a:pt x="63" y="24"/>
                </a:lnTo>
                <a:lnTo>
                  <a:pt x="69" y="51"/>
                </a:lnTo>
                <a:lnTo>
                  <a:pt x="59" y="57"/>
                </a:lnTo>
                <a:lnTo>
                  <a:pt x="50" y="39"/>
                </a:lnTo>
                <a:lnTo>
                  <a:pt x="63" y="9"/>
                </a:lnTo>
                <a:lnTo>
                  <a:pt x="57" y="0"/>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76" name="Freeform 544"/>
          <p:cNvSpPr>
            <a:spLocks/>
          </p:cNvSpPr>
          <p:nvPr/>
        </p:nvSpPr>
        <p:spPr bwMode="auto">
          <a:xfrm>
            <a:off x="2438400" y="4283075"/>
            <a:ext cx="488950" cy="322263"/>
          </a:xfrm>
          <a:custGeom>
            <a:avLst/>
            <a:gdLst>
              <a:gd name="T0" fmla="*/ 77499 w 347"/>
              <a:gd name="T1" fmla="*/ 26988 h 203"/>
              <a:gd name="T2" fmla="*/ 33818 w 347"/>
              <a:gd name="T3" fmla="*/ 65088 h 203"/>
              <a:gd name="T4" fmla="*/ 0 w 347"/>
              <a:gd name="T5" fmla="*/ 125413 h 203"/>
              <a:gd name="T6" fmla="*/ 4227 w 347"/>
              <a:gd name="T7" fmla="*/ 174625 h 203"/>
              <a:gd name="T8" fmla="*/ 16909 w 347"/>
              <a:gd name="T9" fmla="*/ 225425 h 203"/>
              <a:gd name="T10" fmla="*/ 53545 w 347"/>
              <a:gd name="T11" fmla="*/ 252413 h 203"/>
              <a:gd name="T12" fmla="*/ 87363 w 347"/>
              <a:gd name="T13" fmla="*/ 271463 h 203"/>
              <a:gd name="T14" fmla="*/ 131044 w 347"/>
              <a:gd name="T15" fmla="*/ 285750 h 203"/>
              <a:gd name="T16" fmla="*/ 173317 w 347"/>
              <a:gd name="T17" fmla="*/ 285750 h 203"/>
              <a:gd name="T18" fmla="*/ 152180 w 347"/>
              <a:gd name="T19" fmla="*/ 247650 h 203"/>
              <a:gd name="T20" fmla="*/ 181771 w 347"/>
              <a:gd name="T21" fmla="*/ 252413 h 203"/>
              <a:gd name="T22" fmla="*/ 252225 w 347"/>
              <a:gd name="T23" fmla="*/ 215900 h 203"/>
              <a:gd name="T24" fmla="*/ 260679 w 347"/>
              <a:gd name="T25" fmla="*/ 276225 h 203"/>
              <a:gd name="T26" fmla="*/ 360724 w 347"/>
              <a:gd name="T27" fmla="*/ 320675 h 203"/>
              <a:gd name="T28" fmla="*/ 417087 w 347"/>
              <a:gd name="T29" fmla="*/ 290513 h 203"/>
              <a:gd name="T30" fmla="*/ 466405 w 347"/>
              <a:gd name="T31" fmla="*/ 247650 h 203"/>
              <a:gd name="T32" fmla="*/ 487541 w 347"/>
              <a:gd name="T33" fmla="*/ 187325 h 203"/>
              <a:gd name="T34" fmla="*/ 446678 w 347"/>
              <a:gd name="T35" fmla="*/ 133350 h 203"/>
              <a:gd name="T36" fmla="*/ 380451 w 347"/>
              <a:gd name="T37" fmla="*/ 49213 h 203"/>
              <a:gd name="T38" fmla="*/ 314224 w 347"/>
              <a:gd name="T39" fmla="*/ 23813 h 203"/>
              <a:gd name="T40" fmla="*/ 243770 w 347"/>
              <a:gd name="T41" fmla="*/ 12700 h 203"/>
              <a:gd name="T42" fmla="*/ 194453 w 347"/>
              <a:gd name="T43" fmla="*/ 9525 h 203"/>
              <a:gd name="T44" fmla="*/ 160635 w 347"/>
              <a:gd name="T45" fmla="*/ 0 h 203"/>
              <a:gd name="T46" fmla="*/ 147953 w 347"/>
              <a:gd name="T47" fmla="*/ 73025 h 203"/>
              <a:gd name="T48" fmla="*/ 136681 w 347"/>
              <a:gd name="T49" fmla="*/ 65088 h 203"/>
              <a:gd name="T50" fmla="*/ 139499 w 347"/>
              <a:gd name="T51" fmla="*/ 34925 h 203"/>
              <a:gd name="T52" fmla="*/ 77499 w 347"/>
              <a:gd name="T53" fmla="*/ 26988 h 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7"/>
              <a:gd name="T82" fmla="*/ 0 h 203"/>
              <a:gd name="T83" fmla="*/ 347 w 347"/>
              <a:gd name="T84" fmla="*/ 203 h 2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7" h="203">
                <a:moveTo>
                  <a:pt x="55" y="17"/>
                </a:moveTo>
                <a:lnTo>
                  <a:pt x="24" y="41"/>
                </a:lnTo>
                <a:lnTo>
                  <a:pt x="0" y="79"/>
                </a:lnTo>
                <a:lnTo>
                  <a:pt x="3" y="110"/>
                </a:lnTo>
                <a:lnTo>
                  <a:pt x="12" y="142"/>
                </a:lnTo>
                <a:lnTo>
                  <a:pt x="38" y="159"/>
                </a:lnTo>
                <a:lnTo>
                  <a:pt x="62" y="171"/>
                </a:lnTo>
                <a:lnTo>
                  <a:pt x="93" y="180"/>
                </a:lnTo>
                <a:lnTo>
                  <a:pt x="123" y="180"/>
                </a:lnTo>
                <a:lnTo>
                  <a:pt x="108" y="156"/>
                </a:lnTo>
                <a:lnTo>
                  <a:pt x="129" y="159"/>
                </a:lnTo>
                <a:lnTo>
                  <a:pt x="179" y="136"/>
                </a:lnTo>
                <a:lnTo>
                  <a:pt x="185" y="174"/>
                </a:lnTo>
                <a:lnTo>
                  <a:pt x="256" y="202"/>
                </a:lnTo>
                <a:lnTo>
                  <a:pt x="296" y="183"/>
                </a:lnTo>
                <a:lnTo>
                  <a:pt x="331" y="156"/>
                </a:lnTo>
                <a:lnTo>
                  <a:pt x="346" y="118"/>
                </a:lnTo>
                <a:lnTo>
                  <a:pt x="317" y="84"/>
                </a:lnTo>
                <a:lnTo>
                  <a:pt x="270" y="31"/>
                </a:lnTo>
                <a:lnTo>
                  <a:pt x="223" y="15"/>
                </a:lnTo>
                <a:lnTo>
                  <a:pt x="173" y="8"/>
                </a:lnTo>
                <a:lnTo>
                  <a:pt x="138" y="6"/>
                </a:lnTo>
                <a:lnTo>
                  <a:pt x="114" y="0"/>
                </a:lnTo>
                <a:lnTo>
                  <a:pt x="105" y="46"/>
                </a:lnTo>
                <a:lnTo>
                  <a:pt x="97" y="41"/>
                </a:lnTo>
                <a:lnTo>
                  <a:pt x="99" y="22"/>
                </a:lnTo>
                <a:lnTo>
                  <a:pt x="55" y="1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5777" name="Freeform 545"/>
          <p:cNvSpPr>
            <a:spLocks/>
          </p:cNvSpPr>
          <p:nvPr/>
        </p:nvSpPr>
        <p:spPr bwMode="auto">
          <a:xfrm>
            <a:off x="2438400" y="4283075"/>
            <a:ext cx="498475" cy="331788"/>
          </a:xfrm>
          <a:custGeom>
            <a:avLst/>
            <a:gdLst>
              <a:gd name="T0" fmla="*/ 79078 w 353"/>
              <a:gd name="T1" fmla="*/ 26988 h 209"/>
              <a:gd name="T2" fmla="*/ 33891 w 353"/>
              <a:gd name="T3" fmla="*/ 66675 h 209"/>
              <a:gd name="T4" fmla="*/ 0 w 353"/>
              <a:gd name="T5" fmla="*/ 128588 h 209"/>
              <a:gd name="T6" fmla="*/ 4236 w 353"/>
              <a:gd name="T7" fmla="*/ 179388 h 209"/>
              <a:gd name="T8" fmla="*/ 16945 w 353"/>
              <a:gd name="T9" fmla="*/ 231775 h 209"/>
              <a:gd name="T10" fmla="*/ 55072 w 353"/>
              <a:gd name="T11" fmla="*/ 260350 h 209"/>
              <a:gd name="T12" fmla="*/ 88963 w 353"/>
              <a:gd name="T13" fmla="*/ 279400 h 209"/>
              <a:gd name="T14" fmla="*/ 134150 w 353"/>
              <a:gd name="T15" fmla="*/ 293688 h 209"/>
              <a:gd name="T16" fmla="*/ 176514 w 353"/>
              <a:gd name="T17" fmla="*/ 293688 h 209"/>
              <a:gd name="T18" fmla="*/ 155332 w 353"/>
              <a:gd name="T19" fmla="*/ 255588 h 209"/>
              <a:gd name="T20" fmla="*/ 184986 w 353"/>
              <a:gd name="T21" fmla="*/ 260350 h 209"/>
              <a:gd name="T22" fmla="*/ 257004 w 353"/>
              <a:gd name="T23" fmla="*/ 222250 h 209"/>
              <a:gd name="T24" fmla="*/ 265477 w 353"/>
              <a:gd name="T25" fmla="*/ 284163 h 209"/>
              <a:gd name="T26" fmla="*/ 367149 w 353"/>
              <a:gd name="T27" fmla="*/ 330200 h 209"/>
              <a:gd name="T28" fmla="*/ 425045 w 353"/>
              <a:gd name="T29" fmla="*/ 298450 h 209"/>
              <a:gd name="T30" fmla="*/ 475881 w 353"/>
              <a:gd name="T31" fmla="*/ 255588 h 209"/>
              <a:gd name="T32" fmla="*/ 497063 w 353"/>
              <a:gd name="T33" fmla="*/ 193675 h 209"/>
              <a:gd name="T34" fmla="*/ 454700 w 353"/>
              <a:gd name="T35" fmla="*/ 136525 h 209"/>
              <a:gd name="T36" fmla="*/ 388330 w 353"/>
              <a:gd name="T37" fmla="*/ 50800 h 209"/>
              <a:gd name="T38" fmla="*/ 320549 w 353"/>
              <a:gd name="T39" fmla="*/ 23813 h 209"/>
              <a:gd name="T40" fmla="*/ 248531 w 353"/>
              <a:gd name="T41" fmla="*/ 12700 h 209"/>
              <a:gd name="T42" fmla="*/ 197695 w 353"/>
              <a:gd name="T43" fmla="*/ 9525 h 209"/>
              <a:gd name="T44" fmla="*/ 163805 w 353"/>
              <a:gd name="T45" fmla="*/ 0 h 209"/>
              <a:gd name="T46" fmla="*/ 151096 w 353"/>
              <a:gd name="T47" fmla="*/ 74613 h 209"/>
              <a:gd name="T48" fmla="*/ 139799 w 353"/>
              <a:gd name="T49" fmla="*/ 66675 h 209"/>
              <a:gd name="T50" fmla="*/ 142623 w 353"/>
              <a:gd name="T51" fmla="*/ 36513 h 209"/>
              <a:gd name="T52" fmla="*/ 79078 w 353"/>
              <a:gd name="T53" fmla="*/ 26988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3"/>
              <a:gd name="T82" fmla="*/ 0 h 209"/>
              <a:gd name="T83" fmla="*/ 353 w 353"/>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3" h="209">
                <a:moveTo>
                  <a:pt x="56" y="17"/>
                </a:moveTo>
                <a:lnTo>
                  <a:pt x="24" y="42"/>
                </a:lnTo>
                <a:lnTo>
                  <a:pt x="0" y="81"/>
                </a:lnTo>
                <a:lnTo>
                  <a:pt x="3" y="113"/>
                </a:lnTo>
                <a:lnTo>
                  <a:pt x="12" y="146"/>
                </a:lnTo>
                <a:lnTo>
                  <a:pt x="39" y="164"/>
                </a:lnTo>
                <a:lnTo>
                  <a:pt x="63" y="176"/>
                </a:lnTo>
                <a:lnTo>
                  <a:pt x="95" y="185"/>
                </a:lnTo>
                <a:lnTo>
                  <a:pt x="125" y="185"/>
                </a:lnTo>
                <a:lnTo>
                  <a:pt x="110" y="161"/>
                </a:lnTo>
                <a:lnTo>
                  <a:pt x="131" y="164"/>
                </a:lnTo>
                <a:lnTo>
                  <a:pt x="182" y="140"/>
                </a:lnTo>
                <a:lnTo>
                  <a:pt x="188" y="179"/>
                </a:lnTo>
                <a:lnTo>
                  <a:pt x="260" y="208"/>
                </a:lnTo>
                <a:lnTo>
                  <a:pt x="301" y="188"/>
                </a:lnTo>
                <a:lnTo>
                  <a:pt x="337" y="161"/>
                </a:lnTo>
                <a:lnTo>
                  <a:pt x="352" y="122"/>
                </a:lnTo>
                <a:lnTo>
                  <a:pt x="322" y="86"/>
                </a:lnTo>
                <a:lnTo>
                  <a:pt x="275" y="32"/>
                </a:lnTo>
                <a:lnTo>
                  <a:pt x="227" y="15"/>
                </a:lnTo>
                <a:lnTo>
                  <a:pt x="176" y="8"/>
                </a:lnTo>
                <a:lnTo>
                  <a:pt x="140" y="6"/>
                </a:lnTo>
                <a:lnTo>
                  <a:pt x="116" y="0"/>
                </a:lnTo>
                <a:lnTo>
                  <a:pt x="107" y="47"/>
                </a:lnTo>
                <a:lnTo>
                  <a:pt x="99" y="42"/>
                </a:lnTo>
                <a:lnTo>
                  <a:pt x="101" y="23"/>
                </a:lnTo>
                <a:lnTo>
                  <a:pt x="56" y="1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78" name="Freeform 546"/>
          <p:cNvSpPr>
            <a:spLocks/>
          </p:cNvSpPr>
          <p:nvPr/>
        </p:nvSpPr>
        <p:spPr bwMode="auto">
          <a:xfrm>
            <a:off x="5046663" y="4125913"/>
            <a:ext cx="179387" cy="139700"/>
          </a:xfrm>
          <a:custGeom>
            <a:avLst/>
            <a:gdLst>
              <a:gd name="T0" fmla="*/ 177975 w 127"/>
              <a:gd name="T1" fmla="*/ 17463 h 88"/>
              <a:gd name="T2" fmla="*/ 113000 w 127"/>
              <a:gd name="T3" fmla="*/ 26988 h 88"/>
              <a:gd name="T4" fmla="*/ 45200 w 127"/>
              <a:gd name="T5" fmla="*/ 0 h 88"/>
              <a:gd name="T6" fmla="*/ 0 w 127"/>
              <a:gd name="T7" fmla="*/ 12700 h 88"/>
              <a:gd name="T8" fmla="*/ 19775 w 127"/>
              <a:gd name="T9" fmla="*/ 61913 h 88"/>
              <a:gd name="T10" fmla="*/ 0 w 127"/>
              <a:gd name="T11" fmla="*/ 106363 h 88"/>
              <a:gd name="T12" fmla="*/ 15537 w 127"/>
              <a:gd name="T13" fmla="*/ 120650 h 88"/>
              <a:gd name="T14" fmla="*/ 162437 w 127"/>
              <a:gd name="T15" fmla="*/ 138113 h 88"/>
              <a:gd name="T16" fmla="*/ 162437 w 127"/>
              <a:gd name="T17" fmla="*/ 39687 h 88"/>
              <a:gd name="T18" fmla="*/ 177975 w 127"/>
              <a:gd name="T19" fmla="*/ 17463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88"/>
              <a:gd name="T32" fmla="*/ 127 w 127"/>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88">
                <a:moveTo>
                  <a:pt x="126" y="11"/>
                </a:moveTo>
                <a:lnTo>
                  <a:pt x="80" y="17"/>
                </a:lnTo>
                <a:lnTo>
                  <a:pt x="32" y="0"/>
                </a:lnTo>
                <a:lnTo>
                  <a:pt x="0" y="8"/>
                </a:lnTo>
                <a:lnTo>
                  <a:pt x="14" y="39"/>
                </a:lnTo>
                <a:lnTo>
                  <a:pt x="0" y="67"/>
                </a:lnTo>
                <a:lnTo>
                  <a:pt x="11" y="76"/>
                </a:lnTo>
                <a:lnTo>
                  <a:pt x="115" y="87"/>
                </a:lnTo>
                <a:lnTo>
                  <a:pt x="115" y="25"/>
                </a:lnTo>
                <a:lnTo>
                  <a:pt x="126" y="1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5779" name="Freeform 547"/>
          <p:cNvSpPr>
            <a:spLocks/>
          </p:cNvSpPr>
          <p:nvPr/>
        </p:nvSpPr>
        <p:spPr bwMode="auto">
          <a:xfrm>
            <a:off x="5046663" y="4125913"/>
            <a:ext cx="187325" cy="149225"/>
          </a:xfrm>
          <a:custGeom>
            <a:avLst/>
            <a:gdLst>
              <a:gd name="T0" fmla="*/ 185917 w 133"/>
              <a:gd name="T1" fmla="*/ 19050 h 94"/>
              <a:gd name="T2" fmla="*/ 118311 w 133"/>
              <a:gd name="T3" fmla="*/ 28575 h 94"/>
              <a:gd name="T4" fmla="*/ 46479 w 133"/>
              <a:gd name="T5" fmla="*/ 0 h 94"/>
              <a:gd name="T6" fmla="*/ 0 w 133"/>
              <a:gd name="T7" fmla="*/ 14288 h 94"/>
              <a:gd name="T8" fmla="*/ 21127 w 133"/>
              <a:gd name="T9" fmla="*/ 66675 h 94"/>
              <a:gd name="T10" fmla="*/ 0 w 133"/>
              <a:gd name="T11" fmla="*/ 114300 h 94"/>
              <a:gd name="T12" fmla="*/ 16902 w 133"/>
              <a:gd name="T13" fmla="*/ 128588 h 94"/>
              <a:gd name="T14" fmla="*/ 169015 w 133"/>
              <a:gd name="T15" fmla="*/ 147638 h 94"/>
              <a:gd name="T16" fmla="*/ 169015 w 133"/>
              <a:gd name="T17" fmla="*/ 42862 h 94"/>
              <a:gd name="T18" fmla="*/ 185917 w 133"/>
              <a:gd name="T19" fmla="*/ 1905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94"/>
              <a:gd name="T32" fmla="*/ 133 w 13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94">
                <a:moveTo>
                  <a:pt x="132" y="12"/>
                </a:moveTo>
                <a:lnTo>
                  <a:pt x="84" y="18"/>
                </a:lnTo>
                <a:lnTo>
                  <a:pt x="33" y="0"/>
                </a:lnTo>
                <a:lnTo>
                  <a:pt x="0" y="9"/>
                </a:lnTo>
                <a:lnTo>
                  <a:pt x="15" y="42"/>
                </a:lnTo>
                <a:lnTo>
                  <a:pt x="0" y="72"/>
                </a:lnTo>
                <a:lnTo>
                  <a:pt x="12" y="81"/>
                </a:lnTo>
                <a:lnTo>
                  <a:pt x="120" y="93"/>
                </a:lnTo>
                <a:lnTo>
                  <a:pt x="120" y="27"/>
                </a:lnTo>
                <a:lnTo>
                  <a:pt x="132" y="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780" name="Freeform 548"/>
          <p:cNvSpPr>
            <a:spLocks/>
          </p:cNvSpPr>
          <p:nvPr/>
        </p:nvSpPr>
        <p:spPr bwMode="auto">
          <a:xfrm>
            <a:off x="4835525" y="4660900"/>
            <a:ext cx="184150" cy="196850"/>
          </a:xfrm>
          <a:custGeom>
            <a:avLst/>
            <a:gdLst>
              <a:gd name="T0" fmla="*/ 0 w 130"/>
              <a:gd name="T1" fmla="*/ 61913 h 124"/>
              <a:gd name="T2" fmla="*/ 42496 w 130"/>
              <a:gd name="T3" fmla="*/ 61913 h 124"/>
              <a:gd name="T4" fmla="*/ 84992 w 130"/>
              <a:gd name="T5" fmla="*/ 30163 h 124"/>
              <a:gd name="T6" fmla="*/ 84992 w 130"/>
              <a:gd name="T7" fmla="*/ 14288 h 124"/>
              <a:gd name="T8" fmla="*/ 118989 w 130"/>
              <a:gd name="T9" fmla="*/ 0 h 124"/>
              <a:gd name="T10" fmla="*/ 177067 w 130"/>
              <a:gd name="T11" fmla="*/ 30163 h 124"/>
              <a:gd name="T12" fmla="*/ 182733 w 130"/>
              <a:gd name="T13" fmla="*/ 52388 h 124"/>
              <a:gd name="T14" fmla="*/ 182733 w 130"/>
              <a:gd name="T15" fmla="*/ 123825 h 124"/>
              <a:gd name="T16" fmla="*/ 151570 w 130"/>
              <a:gd name="T17" fmla="*/ 195263 h 124"/>
              <a:gd name="T18" fmla="*/ 97741 w 130"/>
              <a:gd name="T19" fmla="*/ 185738 h 124"/>
              <a:gd name="T20" fmla="*/ 67994 w 130"/>
              <a:gd name="T21" fmla="*/ 166688 h 124"/>
              <a:gd name="T22" fmla="*/ 0 w 130"/>
              <a:gd name="T23" fmla="*/ 61913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124"/>
              <a:gd name="T38" fmla="*/ 130 w 130"/>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124">
                <a:moveTo>
                  <a:pt x="0" y="39"/>
                </a:moveTo>
                <a:lnTo>
                  <a:pt x="30" y="39"/>
                </a:lnTo>
                <a:lnTo>
                  <a:pt x="60" y="19"/>
                </a:lnTo>
                <a:lnTo>
                  <a:pt x="60" y="9"/>
                </a:lnTo>
                <a:lnTo>
                  <a:pt x="84" y="0"/>
                </a:lnTo>
                <a:lnTo>
                  <a:pt x="125" y="19"/>
                </a:lnTo>
                <a:lnTo>
                  <a:pt x="129" y="33"/>
                </a:lnTo>
                <a:lnTo>
                  <a:pt x="129" y="78"/>
                </a:lnTo>
                <a:lnTo>
                  <a:pt x="107" y="123"/>
                </a:lnTo>
                <a:lnTo>
                  <a:pt x="69" y="117"/>
                </a:lnTo>
                <a:lnTo>
                  <a:pt x="48" y="105"/>
                </a:lnTo>
                <a:lnTo>
                  <a:pt x="0" y="3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81" name="Freeform 549"/>
          <p:cNvSpPr>
            <a:spLocks/>
          </p:cNvSpPr>
          <p:nvPr/>
        </p:nvSpPr>
        <p:spPr bwMode="auto">
          <a:xfrm>
            <a:off x="4759325" y="4538663"/>
            <a:ext cx="196850" cy="185737"/>
          </a:xfrm>
          <a:custGeom>
            <a:avLst/>
            <a:gdLst>
              <a:gd name="T0" fmla="*/ 182688 w 139"/>
              <a:gd name="T1" fmla="*/ 66675 h 117"/>
              <a:gd name="T2" fmla="*/ 50983 w 139"/>
              <a:gd name="T3" fmla="*/ 0 h 117"/>
              <a:gd name="T4" fmla="*/ 50983 w 139"/>
              <a:gd name="T5" fmla="*/ 50800 h 117"/>
              <a:gd name="T6" fmla="*/ 0 w 139"/>
              <a:gd name="T7" fmla="*/ 50800 h 117"/>
              <a:gd name="T8" fmla="*/ 0 w 139"/>
              <a:gd name="T9" fmla="*/ 155575 h 117"/>
              <a:gd name="T10" fmla="*/ 25491 w 139"/>
              <a:gd name="T11" fmla="*/ 179387 h 117"/>
              <a:gd name="T12" fmla="*/ 72226 w 139"/>
              <a:gd name="T13" fmla="*/ 184150 h 117"/>
              <a:gd name="T14" fmla="*/ 123208 w 139"/>
              <a:gd name="T15" fmla="*/ 184150 h 117"/>
              <a:gd name="T16" fmla="*/ 161445 w 139"/>
              <a:gd name="T17" fmla="*/ 152400 h 117"/>
              <a:gd name="T18" fmla="*/ 161445 w 139"/>
              <a:gd name="T19" fmla="*/ 136525 h 117"/>
              <a:gd name="T20" fmla="*/ 191185 w 139"/>
              <a:gd name="T21" fmla="*/ 122237 h 117"/>
              <a:gd name="T22" fmla="*/ 195434 w 139"/>
              <a:gd name="T23" fmla="*/ 104775 h 117"/>
              <a:gd name="T24" fmla="*/ 182688 w 139"/>
              <a:gd name="T25" fmla="*/ 66675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17"/>
              <a:gd name="T41" fmla="*/ 139 w 139"/>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17">
                <a:moveTo>
                  <a:pt x="129" y="42"/>
                </a:moveTo>
                <a:lnTo>
                  <a:pt x="36" y="0"/>
                </a:lnTo>
                <a:lnTo>
                  <a:pt x="36" y="32"/>
                </a:lnTo>
                <a:lnTo>
                  <a:pt x="0" y="32"/>
                </a:lnTo>
                <a:lnTo>
                  <a:pt x="0" y="98"/>
                </a:lnTo>
                <a:lnTo>
                  <a:pt x="18" y="113"/>
                </a:lnTo>
                <a:lnTo>
                  <a:pt x="51" y="116"/>
                </a:lnTo>
                <a:lnTo>
                  <a:pt x="87" y="116"/>
                </a:lnTo>
                <a:lnTo>
                  <a:pt x="114" y="96"/>
                </a:lnTo>
                <a:lnTo>
                  <a:pt x="114" y="86"/>
                </a:lnTo>
                <a:lnTo>
                  <a:pt x="135" y="77"/>
                </a:lnTo>
                <a:lnTo>
                  <a:pt x="138" y="66"/>
                </a:lnTo>
                <a:lnTo>
                  <a:pt x="129" y="4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82" name="Freeform 550"/>
          <p:cNvSpPr>
            <a:spLocks/>
          </p:cNvSpPr>
          <p:nvPr/>
        </p:nvSpPr>
        <p:spPr bwMode="auto">
          <a:xfrm>
            <a:off x="4629150" y="4846638"/>
            <a:ext cx="384175" cy="357187"/>
          </a:xfrm>
          <a:custGeom>
            <a:avLst/>
            <a:gdLst>
              <a:gd name="T0" fmla="*/ 0 w 272"/>
              <a:gd name="T1" fmla="*/ 185737 h 225"/>
              <a:gd name="T2" fmla="*/ 16949 w 272"/>
              <a:gd name="T3" fmla="*/ 169862 h 225"/>
              <a:gd name="T4" fmla="*/ 29661 w 272"/>
              <a:gd name="T5" fmla="*/ 193675 h 225"/>
              <a:gd name="T6" fmla="*/ 57909 w 272"/>
              <a:gd name="T7" fmla="*/ 193675 h 225"/>
              <a:gd name="T8" fmla="*/ 84744 w 272"/>
              <a:gd name="T9" fmla="*/ 179387 h 225"/>
              <a:gd name="T10" fmla="*/ 84744 w 272"/>
              <a:gd name="T11" fmla="*/ 71437 h 225"/>
              <a:gd name="T12" fmla="*/ 100281 w 272"/>
              <a:gd name="T13" fmla="*/ 95250 h 225"/>
              <a:gd name="T14" fmla="*/ 100281 w 272"/>
              <a:gd name="T15" fmla="*/ 128587 h 225"/>
              <a:gd name="T16" fmla="*/ 134179 w 272"/>
              <a:gd name="T17" fmla="*/ 128587 h 225"/>
              <a:gd name="T18" fmla="*/ 163839 w 272"/>
              <a:gd name="T19" fmla="*/ 90487 h 225"/>
              <a:gd name="T20" fmla="*/ 214686 w 272"/>
              <a:gd name="T21" fmla="*/ 90487 h 225"/>
              <a:gd name="T22" fmla="*/ 303668 w 272"/>
              <a:gd name="T23" fmla="*/ 0 h 225"/>
              <a:gd name="T24" fmla="*/ 357339 w 272"/>
              <a:gd name="T25" fmla="*/ 9525 h 225"/>
              <a:gd name="T26" fmla="*/ 367226 w 272"/>
              <a:gd name="T27" fmla="*/ 100012 h 225"/>
              <a:gd name="T28" fmla="*/ 340390 w 272"/>
              <a:gd name="T29" fmla="*/ 122237 h 225"/>
              <a:gd name="T30" fmla="*/ 357339 w 272"/>
              <a:gd name="T31" fmla="*/ 141287 h 225"/>
              <a:gd name="T32" fmla="*/ 367226 w 272"/>
              <a:gd name="T33" fmla="*/ 128587 h 225"/>
              <a:gd name="T34" fmla="*/ 382763 w 272"/>
              <a:gd name="T35" fmla="*/ 128587 h 225"/>
              <a:gd name="T36" fmla="*/ 375701 w 272"/>
              <a:gd name="T37" fmla="*/ 179387 h 225"/>
              <a:gd name="T38" fmla="*/ 320617 w 272"/>
              <a:gd name="T39" fmla="*/ 260350 h 225"/>
              <a:gd name="T40" fmla="*/ 252821 w 272"/>
              <a:gd name="T41" fmla="*/ 327025 h 225"/>
              <a:gd name="T42" fmla="*/ 197737 w 272"/>
              <a:gd name="T43" fmla="*/ 346075 h 225"/>
              <a:gd name="T44" fmla="*/ 45197 w 272"/>
              <a:gd name="T45" fmla="*/ 355600 h 225"/>
              <a:gd name="T46" fmla="*/ 33898 w 272"/>
              <a:gd name="T47" fmla="*/ 307975 h 225"/>
              <a:gd name="T48" fmla="*/ 42372 w 272"/>
              <a:gd name="T49" fmla="*/ 279400 h 225"/>
              <a:gd name="T50" fmla="*/ 0 w 272"/>
              <a:gd name="T51" fmla="*/ 185737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2"/>
              <a:gd name="T79" fmla="*/ 0 h 225"/>
              <a:gd name="T80" fmla="*/ 272 w 272"/>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2" h="225">
                <a:moveTo>
                  <a:pt x="0" y="117"/>
                </a:moveTo>
                <a:lnTo>
                  <a:pt x="12" y="107"/>
                </a:lnTo>
                <a:lnTo>
                  <a:pt x="21" y="122"/>
                </a:lnTo>
                <a:lnTo>
                  <a:pt x="41" y="122"/>
                </a:lnTo>
                <a:lnTo>
                  <a:pt x="60" y="113"/>
                </a:lnTo>
                <a:lnTo>
                  <a:pt x="60" y="45"/>
                </a:lnTo>
                <a:lnTo>
                  <a:pt x="71" y="60"/>
                </a:lnTo>
                <a:lnTo>
                  <a:pt x="71" y="81"/>
                </a:lnTo>
                <a:lnTo>
                  <a:pt x="95" y="81"/>
                </a:lnTo>
                <a:lnTo>
                  <a:pt x="116" y="57"/>
                </a:lnTo>
                <a:lnTo>
                  <a:pt x="152" y="57"/>
                </a:lnTo>
                <a:lnTo>
                  <a:pt x="215" y="0"/>
                </a:lnTo>
                <a:lnTo>
                  <a:pt x="253" y="6"/>
                </a:lnTo>
                <a:lnTo>
                  <a:pt x="260" y="63"/>
                </a:lnTo>
                <a:lnTo>
                  <a:pt x="241" y="77"/>
                </a:lnTo>
                <a:lnTo>
                  <a:pt x="253" y="89"/>
                </a:lnTo>
                <a:lnTo>
                  <a:pt x="260" y="81"/>
                </a:lnTo>
                <a:lnTo>
                  <a:pt x="271" y="81"/>
                </a:lnTo>
                <a:lnTo>
                  <a:pt x="266" y="113"/>
                </a:lnTo>
                <a:lnTo>
                  <a:pt x="227" y="164"/>
                </a:lnTo>
                <a:lnTo>
                  <a:pt x="179" y="206"/>
                </a:lnTo>
                <a:lnTo>
                  <a:pt x="140" y="218"/>
                </a:lnTo>
                <a:lnTo>
                  <a:pt x="32" y="224"/>
                </a:lnTo>
                <a:lnTo>
                  <a:pt x="24" y="194"/>
                </a:lnTo>
                <a:lnTo>
                  <a:pt x="30" y="176"/>
                </a:lnTo>
                <a:lnTo>
                  <a:pt x="0" y="11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83" name="Freeform 551"/>
          <p:cNvSpPr>
            <a:spLocks/>
          </p:cNvSpPr>
          <p:nvPr/>
        </p:nvSpPr>
        <p:spPr bwMode="auto">
          <a:xfrm>
            <a:off x="5046663" y="4125913"/>
            <a:ext cx="187325" cy="242887"/>
          </a:xfrm>
          <a:custGeom>
            <a:avLst/>
            <a:gdLst>
              <a:gd name="T0" fmla="*/ 0 w 133"/>
              <a:gd name="T1" fmla="*/ 14287 h 153"/>
              <a:gd name="T2" fmla="*/ 21127 w 133"/>
              <a:gd name="T3" fmla="*/ 66675 h 153"/>
              <a:gd name="T4" fmla="*/ 0 w 133"/>
              <a:gd name="T5" fmla="*/ 114300 h 153"/>
              <a:gd name="T6" fmla="*/ 16902 w 133"/>
              <a:gd name="T7" fmla="*/ 128587 h 153"/>
              <a:gd name="T8" fmla="*/ 4225 w 133"/>
              <a:gd name="T9" fmla="*/ 147637 h 153"/>
              <a:gd name="T10" fmla="*/ 126761 w 133"/>
              <a:gd name="T11" fmla="*/ 241300 h 153"/>
              <a:gd name="T12" fmla="*/ 177466 w 133"/>
              <a:gd name="T13" fmla="*/ 166687 h 153"/>
              <a:gd name="T14" fmla="*/ 169015 w 133"/>
              <a:gd name="T15" fmla="*/ 147637 h 153"/>
              <a:gd name="T16" fmla="*/ 169015 w 133"/>
              <a:gd name="T17" fmla="*/ 42862 h 153"/>
              <a:gd name="T18" fmla="*/ 185917 w 133"/>
              <a:gd name="T19" fmla="*/ 19050 h 153"/>
              <a:gd name="T20" fmla="*/ 118311 w 133"/>
              <a:gd name="T21" fmla="*/ 28575 h 153"/>
              <a:gd name="T22" fmla="*/ 46479 w 133"/>
              <a:gd name="T23" fmla="*/ 0 h 153"/>
              <a:gd name="T24" fmla="*/ 0 w 133"/>
              <a:gd name="T25" fmla="*/ 14287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153"/>
              <a:gd name="T41" fmla="*/ 133 w 133"/>
              <a:gd name="T42" fmla="*/ 153 h 1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153">
                <a:moveTo>
                  <a:pt x="0" y="9"/>
                </a:moveTo>
                <a:lnTo>
                  <a:pt x="15" y="42"/>
                </a:lnTo>
                <a:lnTo>
                  <a:pt x="0" y="72"/>
                </a:lnTo>
                <a:lnTo>
                  <a:pt x="12" y="81"/>
                </a:lnTo>
                <a:lnTo>
                  <a:pt x="3" y="93"/>
                </a:lnTo>
                <a:lnTo>
                  <a:pt x="90" y="152"/>
                </a:lnTo>
                <a:lnTo>
                  <a:pt x="126" y="105"/>
                </a:lnTo>
                <a:lnTo>
                  <a:pt x="120" y="93"/>
                </a:lnTo>
                <a:lnTo>
                  <a:pt x="120" y="27"/>
                </a:lnTo>
                <a:lnTo>
                  <a:pt x="132" y="12"/>
                </a:lnTo>
                <a:lnTo>
                  <a:pt x="84" y="18"/>
                </a:lnTo>
                <a:lnTo>
                  <a:pt x="33" y="0"/>
                </a:lnTo>
                <a:lnTo>
                  <a:pt x="0" y="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84" name="Freeform 552"/>
          <p:cNvSpPr>
            <a:spLocks/>
          </p:cNvSpPr>
          <p:nvPr/>
        </p:nvSpPr>
        <p:spPr bwMode="auto">
          <a:xfrm>
            <a:off x="6424613" y="3481388"/>
            <a:ext cx="207962" cy="500062"/>
          </a:xfrm>
          <a:custGeom>
            <a:avLst/>
            <a:gdLst>
              <a:gd name="T0" fmla="*/ 0 w 147"/>
              <a:gd name="T1" fmla="*/ 204787 h 315"/>
              <a:gd name="T2" fmla="*/ 4244 w 147"/>
              <a:gd name="T3" fmla="*/ 176212 h 315"/>
              <a:gd name="T4" fmla="*/ 67906 w 147"/>
              <a:gd name="T5" fmla="*/ 42862 h 315"/>
              <a:gd name="T6" fmla="*/ 104688 w 147"/>
              <a:gd name="T7" fmla="*/ 23812 h 315"/>
              <a:gd name="T8" fmla="*/ 121665 w 147"/>
              <a:gd name="T9" fmla="*/ 0 h 315"/>
              <a:gd name="T10" fmla="*/ 147130 w 147"/>
              <a:gd name="T11" fmla="*/ 14287 h 315"/>
              <a:gd name="T12" fmla="*/ 147130 w 147"/>
              <a:gd name="T13" fmla="*/ 38100 h 315"/>
              <a:gd name="T14" fmla="*/ 125909 w 147"/>
              <a:gd name="T15" fmla="*/ 119062 h 315"/>
              <a:gd name="T16" fmla="*/ 152788 w 147"/>
              <a:gd name="T17" fmla="*/ 114300 h 315"/>
              <a:gd name="T18" fmla="*/ 164106 w 147"/>
              <a:gd name="T19" fmla="*/ 166687 h 315"/>
              <a:gd name="T20" fmla="*/ 206547 w 147"/>
              <a:gd name="T21" fmla="*/ 180975 h 315"/>
              <a:gd name="T22" fmla="*/ 185327 w 147"/>
              <a:gd name="T23" fmla="*/ 209550 h 315"/>
              <a:gd name="T24" fmla="*/ 134397 w 147"/>
              <a:gd name="T25" fmla="*/ 238125 h 315"/>
              <a:gd name="T26" fmla="*/ 125909 w 147"/>
              <a:gd name="T27" fmla="*/ 274637 h 315"/>
              <a:gd name="T28" fmla="*/ 152788 w 147"/>
              <a:gd name="T29" fmla="*/ 331787 h 315"/>
              <a:gd name="T30" fmla="*/ 138641 w 147"/>
              <a:gd name="T31" fmla="*/ 369887 h 315"/>
              <a:gd name="T32" fmla="*/ 168350 w 147"/>
              <a:gd name="T33" fmla="*/ 450850 h 315"/>
              <a:gd name="T34" fmla="*/ 147130 w 147"/>
              <a:gd name="T35" fmla="*/ 498475 h 315"/>
              <a:gd name="T36" fmla="*/ 125909 w 147"/>
              <a:gd name="T37" fmla="*/ 322262 h 315"/>
              <a:gd name="T38" fmla="*/ 101859 w 147"/>
              <a:gd name="T39" fmla="*/ 298450 h 315"/>
              <a:gd name="T40" fmla="*/ 70735 w 147"/>
              <a:gd name="T41" fmla="*/ 346075 h 315"/>
              <a:gd name="T42" fmla="*/ 41027 w 147"/>
              <a:gd name="T43" fmla="*/ 331787 h 315"/>
              <a:gd name="T44" fmla="*/ 49515 w 147"/>
              <a:gd name="T45" fmla="*/ 274637 h 315"/>
              <a:gd name="T46" fmla="*/ 0 w 147"/>
              <a:gd name="T47" fmla="*/ 204787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7"/>
              <a:gd name="T73" fmla="*/ 0 h 315"/>
              <a:gd name="T74" fmla="*/ 147 w 147"/>
              <a:gd name="T75" fmla="*/ 315 h 3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7" h="315">
                <a:moveTo>
                  <a:pt x="0" y="129"/>
                </a:moveTo>
                <a:lnTo>
                  <a:pt x="3" y="111"/>
                </a:lnTo>
                <a:lnTo>
                  <a:pt x="48" y="27"/>
                </a:lnTo>
                <a:lnTo>
                  <a:pt x="74" y="15"/>
                </a:lnTo>
                <a:lnTo>
                  <a:pt x="86" y="0"/>
                </a:lnTo>
                <a:lnTo>
                  <a:pt x="104" y="9"/>
                </a:lnTo>
                <a:lnTo>
                  <a:pt x="104" y="24"/>
                </a:lnTo>
                <a:lnTo>
                  <a:pt x="89" y="75"/>
                </a:lnTo>
                <a:lnTo>
                  <a:pt x="108" y="72"/>
                </a:lnTo>
                <a:lnTo>
                  <a:pt x="116" y="105"/>
                </a:lnTo>
                <a:lnTo>
                  <a:pt x="146" y="114"/>
                </a:lnTo>
                <a:lnTo>
                  <a:pt x="131" y="132"/>
                </a:lnTo>
                <a:lnTo>
                  <a:pt x="95" y="150"/>
                </a:lnTo>
                <a:lnTo>
                  <a:pt x="89" y="173"/>
                </a:lnTo>
                <a:lnTo>
                  <a:pt x="108" y="209"/>
                </a:lnTo>
                <a:lnTo>
                  <a:pt x="98" y="233"/>
                </a:lnTo>
                <a:lnTo>
                  <a:pt x="119" y="284"/>
                </a:lnTo>
                <a:lnTo>
                  <a:pt x="104" y="314"/>
                </a:lnTo>
                <a:lnTo>
                  <a:pt x="89" y="203"/>
                </a:lnTo>
                <a:lnTo>
                  <a:pt x="72" y="188"/>
                </a:lnTo>
                <a:lnTo>
                  <a:pt x="50" y="218"/>
                </a:lnTo>
                <a:lnTo>
                  <a:pt x="29" y="209"/>
                </a:lnTo>
                <a:lnTo>
                  <a:pt x="35" y="173"/>
                </a:lnTo>
                <a:lnTo>
                  <a:pt x="0" y="12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85" name="Freeform 553"/>
          <p:cNvSpPr>
            <a:spLocks/>
          </p:cNvSpPr>
          <p:nvPr/>
        </p:nvSpPr>
        <p:spPr bwMode="auto">
          <a:xfrm>
            <a:off x="6550025" y="3690938"/>
            <a:ext cx="187325" cy="404812"/>
          </a:xfrm>
          <a:custGeom>
            <a:avLst/>
            <a:gdLst>
              <a:gd name="T0" fmla="*/ 0 w 133"/>
              <a:gd name="T1" fmla="*/ 65087 h 255"/>
              <a:gd name="T2" fmla="*/ 8451 w 133"/>
              <a:gd name="T3" fmla="*/ 28575 h 255"/>
              <a:gd name="T4" fmla="*/ 59155 w 133"/>
              <a:gd name="T5" fmla="*/ 0 h 255"/>
              <a:gd name="T6" fmla="*/ 80282 w 133"/>
              <a:gd name="T7" fmla="*/ 28575 h 255"/>
              <a:gd name="T8" fmla="*/ 76057 w 133"/>
              <a:gd name="T9" fmla="*/ 85725 h 255"/>
              <a:gd name="T10" fmla="*/ 135212 w 133"/>
              <a:gd name="T11" fmla="*/ 65087 h 255"/>
              <a:gd name="T12" fmla="*/ 160564 w 133"/>
              <a:gd name="T13" fmla="*/ 85725 h 255"/>
              <a:gd name="T14" fmla="*/ 185917 w 133"/>
              <a:gd name="T15" fmla="*/ 141287 h 255"/>
              <a:gd name="T16" fmla="*/ 176057 w 133"/>
              <a:gd name="T17" fmla="*/ 174625 h 255"/>
              <a:gd name="T18" fmla="*/ 130987 w 133"/>
              <a:gd name="T19" fmla="*/ 169862 h 255"/>
              <a:gd name="T20" fmla="*/ 118311 w 133"/>
              <a:gd name="T21" fmla="*/ 184150 h 255"/>
              <a:gd name="T22" fmla="*/ 122536 w 133"/>
              <a:gd name="T23" fmla="*/ 246062 h 255"/>
              <a:gd name="T24" fmla="*/ 59155 w 133"/>
              <a:gd name="T25" fmla="*/ 193675 h 255"/>
              <a:gd name="T26" fmla="*/ 33803 w 133"/>
              <a:gd name="T27" fmla="*/ 284162 h 255"/>
              <a:gd name="T28" fmla="*/ 67606 w 133"/>
              <a:gd name="T29" fmla="*/ 363537 h 255"/>
              <a:gd name="T30" fmla="*/ 105634 w 133"/>
              <a:gd name="T31" fmla="*/ 392112 h 255"/>
              <a:gd name="T32" fmla="*/ 84508 w 133"/>
              <a:gd name="T33" fmla="*/ 403225 h 255"/>
              <a:gd name="T34" fmla="*/ 76057 w 133"/>
              <a:gd name="T35" fmla="*/ 382587 h 255"/>
              <a:gd name="T36" fmla="*/ 63381 w 133"/>
              <a:gd name="T37" fmla="*/ 382587 h 255"/>
              <a:gd name="T38" fmla="*/ 16902 w 133"/>
              <a:gd name="T39" fmla="*/ 334962 h 255"/>
              <a:gd name="T40" fmla="*/ 21127 w 133"/>
              <a:gd name="T41" fmla="*/ 288925 h 255"/>
              <a:gd name="T42" fmla="*/ 42254 w 133"/>
              <a:gd name="T43" fmla="*/ 241300 h 255"/>
              <a:gd name="T44" fmla="*/ 12676 w 133"/>
              <a:gd name="T45" fmla="*/ 160337 h 255"/>
              <a:gd name="T46" fmla="*/ 26761 w 133"/>
              <a:gd name="T47" fmla="*/ 122237 h 255"/>
              <a:gd name="T48" fmla="*/ 0 w 133"/>
              <a:gd name="T49" fmla="*/ 65087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255"/>
              <a:gd name="T77" fmla="*/ 133 w 133"/>
              <a:gd name="T78" fmla="*/ 255 h 2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255">
                <a:moveTo>
                  <a:pt x="0" y="41"/>
                </a:moveTo>
                <a:lnTo>
                  <a:pt x="6" y="18"/>
                </a:lnTo>
                <a:lnTo>
                  <a:pt x="42" y="0"/>
                </a:lnTo>
                <a:lnTo>
                  <a:pt x="57" y="18"/>
                </a:lnTo>
                <a:lnTo>
                  <a:pt x="54" y="54"/>
                </a:lnTo>
                <a:lnTo>
                  <a:pt x="96" y="41"/>
                </a:lnTo>
                <a:lnTo>
                  <a:pt x="114" y="54"/>
                </a:lnTo>
                <a:lnTo>
                  <a:pt x="132" y="89"/>
                </a:lnTo>
                <a:lnTo>
                  <a:pt x="125" y="110"/>
                </a:lnTo>
                <a:lnTo>
                  <a:pt x="93" y="107"/>
                </a:lnTo>
                <a:lnTo>
                  <a:pt x="84" y="116"/>
                </a:lnTo>
                <a:lnTo>
                  <a:pt x="87" y="155"/>
                </a:lnTo>
                <a:lnTo>
                  <a:pt x="42" y="122"/>
                </a:lnTo>
                <a:lnTo>
                  <a:pt x="24" y="179"/>
                </a:lnTo>
                <a:lnTo>
                  <a:pt x="48" y="229"/>
                </a:lnTo>
                <a:lnTo>
                  <a:pt x="75" y="247"/>
                </a:lnTo>
                <a:lnTo>
                  <a:pt x="60" y="254"/>
                </a:lnTo>
                <a:lnTo>
                  <a:pt x="54" y="241"/>
                </a:lnTo>
                <a:lnTo>
                  <a:pt x="45" y="241"/>
                </a:lnTo>
                <a:lnTo>
                  <a:pt x="12" y="211"/>
                </a:lnTo>
                <a:lnTo>
                  <a:pt x="15" y="182"/>
                </a:lnTo>
                <a:lnTo>
                  <a:pt x="30" y="152"/>
                </a:lnTo>
                <a:lnTo>
                  <a:pt x="9" y="101"/>
                </a:lnTo>
                <a:lnTo>
                  <a:pt x="19" y="77"/>
                </a:lnTo>
                <a:lnTo>
                  <a:pt x="0" y="4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86" name="Freeform 554"/>
          <p:cNvSpPr>
            <a:spLocks/>
          </p:cNvSpPr>
          <p:nvPr/>
        </p:nvSpPr>
        <p:spPr bwMode="auto">
          <a:xfrm>
            <a:off x="6496050" y="4097338"/>
            <a:ext cx="254000" cy="309562"/>
          </a:xfrm>
          <a:custGeom>
            <a:avLst/>
            <a:gdLst>
              <a:gd name="T0" fmla="*/ 0 w 180"/>
              <a:gd name="T1" fmla="*/ 0 h 195"/>
              <a:gd name="T2" fmla="*/ 55033 w 180"/>
              <a:gd name="T3" fmla="*/ 14287 h 195"/>
              <a:gd name="T4" fmla="*/ 127000 w 180"/>
              <a:gd name="T5" fmla="*/ 95250 h 195"/>
              <a:gd name="T6" fmla="*/ 186267 w 180"/>
              <a:gd name="T7" fmla="*/ 123825 h 195"/>
              <a:gd name="T8" fmla="*/ 177800 w 180"/>
              <a:gd name="T9" fmla="*/ 142875 h 195"/>
              <a:gd name="T10" fmla="*/ 198967 w 180"/>
              <a:gd name="T11" fmla="*/ 138112 h 195"/>
              <a:gd name="T12" fmla="*/ 194733 w 180"/>
              <a:gd name="T13" fmla="*/ 171450 h 195"/>
              <a:gd name="T14" fmla="*/ 252589 w 180"/>
              <a:gd name="T15" fmla="*/ 233362 h 195"/>
              <a:gd name="T16" fmla="*/ 249767 w 180"/>
              <a:gd name="T17" fmla="*/ 303212 h 195"/>
              <a:gd name="T18" fmla="*/ 220133 w 180"/>
              <a:gd name="T19" fmla="*/ 307975 h 195"/>
              <a:gd name="T20" fmla="*/ 173567 w 180"/>
              <a:gd name="T21" fmla="*/ 260350 h 195"/>
              <a:gd name="T22" fmla="*/ 81844 w 180"/>
              <a:gd name="T23" fmla="*/ 104775 h 195"/>
              <a:gd name="T24" fmla="*/ 0 w 180"/>
              <a:gd name="T25" fmla="*/ 0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195"/>
              <a:gd name="T41" fmla="*/ 180 w 180"/>
              <a:gd name="T42" fmla="*/ 195 h 1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195">
                <a:moveTo>
                  <a:pt x="0" y="0"/>
                </a:moveTo>
                <a:lnTo>
                  <a:pt x="39" y="9"/>
                </a:lnTo>
                <a:lnTo>
                  <a:pt x="90" y="60"/>
                </a:lnTo>
                <a:lnTo>
                  <a:pt x="132" y="78"/>
                </a:lnTo>
                <a:lnTo>
                  <a:pt x="126" y="90"/>
                </a:lnTo>
                <a:lnTo>
                  <a:pt x="141" y="87"/>
                </a:lnTo>
                <a:lnTo>
                  <a:pt x="138" y="108"/>
                </a:lnTo>
                <a:lnTo>
                  <a:pt x="179" y="147"/>
                </a:lnTo>
                <a:lnTo>
                  <a:pt x="177" y="191"/>
                </a:lnTo>
                <a:lnTo>
                  <a:pt x="156" y="194"/>
                </a:lnTo>
                <a:lnTo>
                  <a:pt x="123" y="164"/>
                </a:lnTo>
                <a:lnTo>
                  <a:pt x="58" y="66"/>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87" name="Freeform 555"/>
          <p:cNvSpPr>
            <a:spLocks/>
          </p:cNvSpPr>
          <p:nvPr/>
        </p:nvSpPr>
        <p:spPr bwMode="auto">
          <a:xfrm>
            <a:off x="6737350" y="4405313"/>
            <a:ext cx="211138" cy="77787"/>
          </a:xfrm>
          <a:custGeom>
            <a:avLst/>
            <a:gdLst>
              <a:gd name="T0" fmla="*/ 0 w 150"/>
              <a:gd name="T1" fmla="*/ 19050 h 49"/>
              <a:gd name="T2" fmla="*/ 11261 w 150"/>
              <a:gd name="T3" fmla="*/ 0 h 49"/>
              <a:gd name="T4" fmla="*/ 159057 w 150"/>
              <a:gd name="T5" fmla="*/ 23812 h 49"/>
              <a:gd name="T6" fmla="*/ 171726 w 150"/>
              <a:gd name="T7" fmla="*/ 42862 h 49"/>
              <a:gd name="T8" fmla="*/ 209730 w 150"/>
              <a:gd name="T9" fmla="*/ 53975 h 49"/>
              <a:gd name="T10" fmla="*/ 209730 w 150"/>
              <a:gd name="T11" fmla="*/ 76200 h 49"/>
              <a:gd name="T12" fmla="*/ 32374 w 150"/>
              <a:gd name="T13" fmla="*/ 38100 h 49"/>
              <a:gd name="T14" fmla="*/ 0 w 150"/>
              <a:gd name="T15" fmla="*/ 19050 h 49"/>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49"/>
              <a:gd name="T26" fmla="*/ 150 w 150"/>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49">
                <a:moveTo>
                  <a:pt x="0" y="12"/>
                </a:moveTo>
                <a:lnTo>
                  <a:pt x="8" y="0"/>
                </a:lnTo>
                <a:lnTo>
                  <a:pt x="113" y="15"/>
                </a:lnTo>
                <a:lnTo>
                  <a:pt x="122" y="27"/>
                </a:lnTo>
                <a:lnTo>
                  <a:pt x="149" y="34"/>
                </a:lnTo>
                <a:lnTo>
                  <a:pt x="149" y="48"/>
                </a:lnTo>
                <a:lnTo>
                  <a:pt x="23" y="24"/>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88" name="Freeform 556"/>
          <p:cNvSpPr>
            <a:spLocks/>
          </p:cNvSpPr>
          <p:nvPr/>
        </p:nvSpPr>
        <p:spPr bwMode="auto">
          <a:xfrm>
            <a:off x="6613525" y="4073525"/>
            <a:ext cx="85725" cy="134938"/>
          </a:xfrm>
          <a:custGeom>
            <a:avLst/>
            <a:gdLst>
              <a:gd name="T0" fmla="*/ 0 w 61"/>
              <a:gd name="T1" fmla="*/ 0 h 85"/>
              <a:gd name="T2" fmla="*/ 12648 w 61"/>
              <a:gd name="T3" fmla="*/ 0 h 85"/>
              <a:gd name="T4" fmla="*/ 21080 w 61"/>
              <a:gd name="T5" fmla="*/ 20638 h 85"/>
              <a:gd name="T6" fmla="*/ 42160 w 61"/>
              <a:gd name="T7" fmla="*/ 9525 h 85"/>
              <a:gd name="T8" fmla="*/ 71672 w 61"/>
              <a:gd name="T9" fmla="*/ 44450 h 85"/>
              <a:gd name="T10" fmla="*/ 84320 w 61"/>
              <a:gd name="T11" fmla="*/ 133350 h 85"/>
              <a:gd name="T12" fmla="*/ 25296 w 61"/>
              <a:gd name="T13" fmla="*/ 95250 h 85"/>
              <a:gd name="T14" fmla="*/ 0 w 61"/>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85"/>
              <a:gd name="T26" fmla="*/ 61 w 6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85">
                <a:moveTo>
                  <a:pt x="0" y="0"/>
                </a:moveTo>
                <a:lnTo>
                  <a:pt x="9" y="0"/>
                </a:lnTo>
                <a:lnTo>
                  <a:pt x="15" y="13"/>
                </a:lnTo>
                <a:lnTo>
                  <a:pt x="30" y="6"/>
                </a:lnTo>
                <a:lnTo>
                  <a:pt x="51" y="28"/>
                </a:lnTo>
                <a:lnTo>
                  <a:pt x="60" y="84"/>
                </a:lnTo>
                <a:lnTo>
                  <a:pt x="18" y="60"/>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89" name="Freeform 557"/>
          <p:cNvSpPr>
            <a:spLocks/>
          </p:cNvSpPr>
          <p:nvPr/>
        </p:nvSpPr>
        <p:spPr bwMode="auto">
          <a:xfrm>
            <a:off x="6816725" y="4130675"/>
            <a:ext cx="236538" cy="228600"/>
          </a:xfrm>
          <a:custGeom>
            <a:avLst/>
            <a:gdLst>
              <a:gd name="T0" fmla="*/ 0 w 167"/>
              <a:gd name="T1" fmla="*/ 104775 h 144"/>
              <a:gd name="T2" fmla="*/ 15580 w 167"/>
              <a:gd name="T3" fmla="*/ 71437 h 144"/>
              <a:gd name="T4" fmla="*/ 36826 w 167"/>
              <a:gd name="T5" fmla="*/ 90487 h 144"/>
              <a:gd name="T6" fmla="*/ 109062 w 167"/>
              <a:gd name="T7" fmla="*/ 85725 h 144"/>
              <a:gd name="T8" fmla="*/ 130308 w 167"/>
              <a:gd name="T9" fmla="*/ 76200 h 144"/>
              <a:gd name="T10" fmla="*/ 164302 w 167"/>
              <a:gd name="T11" fmla="*/ 0 h 144"/>
              <a:gd name="T12" fmla="*/ 202545 w 167"/>
              <a:gd name="T13" fmla="*/ 4762 h 144"/>
              <a:gd name="T14" fmla="*/ 194046 w 167"/>
              <a:gd name="T15" fmla="*/ 23812 h 144"/>
              <a:gd name="T16" fmla="*/ 235122 w 167"/>
              <a:gd name="T17" fmla="*/ 90487 h 144"/>
              <a:gd name="T18" fmla="*/ 213876 w 167"/>
              <a:gd name="T19" fmla="*/ 85725 h 144"/>
              <a:gd name="T20" fmla="*/ 172800 w 167"/>
              <a:gd name="T21" fmla="*/ 161925 h 144"/>
              <a:gd name="T22" fmla="*/ 168551 w 167"/>
              <a:gd name="T23" fmla="*/ 212725 h 144"/>
              <a:gd name="T24" fmla="*/ 138807 w 167"/>
              <a:gd name="T25" fmla="*/ 227013 h 144"/>
              <a:gd name="T26" fmla="*/ 92066 w 167"/>
              <a:gd name="T27" fmla="*/ 200025 h 144"/>
              <a:gd name="T28" fmla="*/ 66571 w 167"/>
              <a:gd name="T29" fmla="*/ 209550 h 144"/>
              <a:gd name="T30" fmla="*/ 66571 w 167"/>
              <a:gd name="T31" fmla="*/ 195262 h 144"/>
              <a:gd name="T32" fmla="*/ 28328 w 167"/>
              <a:gd name="T33" fmla="*/ 195262 h 144"/>
              <a:gd name="T34" fmla="*/ 0 w 167"/>
              <a:gd name="T35" fmla="*/ 104775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7"/>
              <a:gd name="T55" fmla="*/ 0 h 144"/>
              <a:gd name="T56" fmla="*/ 167 w 167"/>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7" h="144">
                <a:moveTo>
                  <a:pt x="0" y="66"/>
                </a:moveTo>
                <a:lnTo>
                  <a:pt x="11" y="45"/>
                </a:lnTo>
                <a:lnTo>
                  <a:pt x="26" y="57"/>
                </a:lnTo>
                <a:lnTo>
                  <a:pt x="77" y="54"/>
                </a:lnTo>
                <a:lnTo>
                  <a:pt x="92" y="48"/>
                </a:lnTo>
                <a:lnTo>
                  <a:pt x="116" y="0"/>
                </a:lnTo>
                <a:lnTo>
                  <a:pt x="143" y="3"/>
                </a:lnTo>
                <a:lnTo>
                  <a:pt x="137" y="15"/>
                </a:lnTo>
                <a:lnTo>
                  <a:pt x="166" y="57"/>
                </a:lnTo>
                <a:lnTo>
                  <a:pt x="151" y="54"/>
                </a:lnTo>
                <a:lnTo>
                  <a:pt x="122" y="102"/>
                </a:lnTo>
                <a:lnTo>
                  <a:pt x="119" y="134"/>
                </a:lnTo>
                <a:lnTo>
                  <a:pt x="98" y="143"/>
                </a:lnTo>
                <a:lnTo>
                  <a:pt x="65" y="126"/>
                </a:lnTo>
                <a:lnTo>
                  <a:pt x="47" y="132"/>
                </a:lnTo>
                <a:lnTo>
                  <a:pt x="47" y="123"/>
                </a:lnTo>
                <a:lnTo>
                  <a:pt x="20" y="123"/>
                </a:lnTo>
                <a:lnTo>
                  <a:pt x="0" y="6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90" name="Freeform 558"/>
          <p:cNvSpPr>
            <a:spLocks/>
          </p:cNvSpPr>
          <p:nvPr/>
        </p:nvSpPr>
        <p:spPr bwMode="auto">
          <a:xfrm>
            <a:off x="7051675" y="4202113"/>
            <a:ext cx="144463" cy="195262"/>
          </a:xfrm>
          <a:custGeom>
            <a:avLst/>
            <a:gdLst>
              <a:gd name="T0" fmla="*/ 0 w 103"/>
              <a:gd name="T1" fmla="*/ 117475 h 123"/>
              <a:gd name="T2" fmla="*/ 18233 w 103"/>
              <a:gd name="T3" fmla="*/ 152400 h 123"/>
              <a:gd name="T4" fmla="*/ 14026 w 103"/>
              <a:gd name="T5" fmla="*/ 188912 h 123"/>
              <a:gd name="T6" fmla="*/ 35064 w 103"/>
              <a:gd name="T7" fmla="*/ 193675 h 123"/>
              <a:gd name="T8" fmla="*/ 35064 w 103"/>
              <a:gd name="T9" fmla="*/ 123825 h 123"/>
              <a:gd name="T10" fmla="*/ 47687 w 103"/>
              <a:gd name="T11" fmla="*/ 117475 h 123"/>
              <a:gd name="T12" fmla="*/ 47687 w 103"/>
              <a:gd name="T13" fmla="*/ 141287 h 123"/>
              <a:gd name="T14" fmla="*/ 63115 w 103"/>
              <a:gd name="T15" fmla="*/ 171450 h 123"/>
              <a:gd name="T16" fmla="*/ 92569 w 103"/>
              <a:gd name="T17" fmla="*/ 161925 h 123"/>
              <a:gd name="T18" fmla="*/ 60310 w 103"/>
              <a:gd name="T19" fmla="*/ 93662 h 123"/>
              <a:gd name="T20" fmla="*/ 105192 w 103"/>
              <a:gd name="T21" fmla="*/ 66675 h 123"/>
              <a:gd name="T22" fmla="*/ 39271 w 103"/>
              <a:gd name="T23" fmla="*/ 80962 h 123"/>
              <a:gd name="T24" fmla="*/ 29454 w 103"/>
              <a:gd name="T25" fmla="*/ 38100 h 123"/>
              <a:gd name="T26" fmla="*/ 126230 w 103"/>
              <a:gd name="T27" fmla="*/ 33337 h 123"/>
              <a:gd name="T28" fmla="*/ 143060 w 103"/>
              <a:gd name="T29" fmla="*/ 0 h 123"/>
              <a:gd name="T30" fmla="*/ 117814 w 103"/>
              <a:gd name="T31" fmla="*/ 19050 h 123"/>
              <a:gd name="T32" fmla="*/ 47687 w 103"/>
              <a:gd name="T33" fmla="*/ 9525 h 123"/>
              <a:gd name="T34" fmla="*/ 26649 w 103"/>
              <a:gd name="T35" fmla="*/ 23812 h 123"/>
              <a:gd name="T36" fmla="*/ 0 w 103"/>
              <a:gd name="T37" fmla="*/ 11747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123"/>
              <a:gd name="T59" fmla="*/ 103 w 103"/>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123">
                <a:moveTo>
                  <a:pt x="0" y="74"/>
                </a:moveTo>
                <a:lnTo>
                  <a:pt x="13" y="96"/>
                </a:lnTo>
                <a:lnTo>
                  <a:pt x="10" y="119"/>
                </a:lnTo>
                <a:lnTo>
                  <a:pt x="25" y="122"/>
                </a:lnTo>
                <a:lnTo>
                  <a:pt x="25" y="78"/>
                </a:lnTo>
                <a:lnTo>
                  <a:pt x="34" y="74"/>
                </a:lnTo>
                <a:lnTo>
                  <a:pt x="34" y="89"/>
                </a:lnTo>
                <a:lnTo>
                  <a:pt x="45" y="108"/>
                </a:lnTo>
                <a:lnTo>
                  <a:pt x="66" y="102"/>
                </a:lnTo>
                <a:lnTo>
                  <a:pt x="43" y="59"/>
                </a:lnTo>
                <a:lnTo>
                  <a:pt x="75" y="42"/>
                </a:lnTo>
                <a:lnTo>
                  <a:pt x="28" y="51"/>
                </a:lnTo>
                <a:lnTo>
                  <a:pt x="21" y="24"/>
                </a:lnTo>
                <a:lnTo>
                  <a:pt x="90" y="21"/>
                </a:lnTo>
                <a:lnTo>
                  <a:pt x="102" y="0"/>
                </a:lnTo>
                <a:lnTo>
                  <a:pt x="84" y="12"/>
                </a:lnTo>
                <a:lnTo>
                  <a:pt x="34" y="6"/>
                </a:lnTo>
                <a:lnTo>
                  <a:pt x="19" y="15"/>
                </a:lnTo>
                <a:lnTo>
                  <a:pt x="0" y="7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91" name="Freeform 559"/>
          <p:cNvSpPr>
            <a:spLocks/>
          </p:cNvSpPr>
          <p:nvPr/>
        </p:nvSpPr>
        <p:spPr bwMode="auto">
          <a:xfrm>
            <a:off x="7334250" y="4259263"/>
            <a:ext cx="246063" cy="233362"/>
          </a:xfrm>
          <a:custGeom>
            <a:avLst/>
            <a:gdLst>
              <a:gd name="T0" fmla="*/ 0 w 175"/>
              <a:gd name="T1" fmla="*/ 28575 h 147"/>
              <a:gd name="T2" fmla="*/ 35152 w 175"/>
              <a:gd name="T3" fmla="*/ 47625 h 147"/>
              <a:gd name="T4" fmla="*/ 68898 w 175"/>
              <a:gd name="T5" fmla="*/ 42862 h 147"/>
              <a:gd name="T6" fmla="*/ 26715 w 175"/>
              <a:gd name="T7" fmla="*/ 66675 h 147"/>
              <a:gd name="T8" fmla="*/ 47807 w 175"/>
              <a:gd name="T9" fmla="*/ 95250 h 147"/>
              <a:gd name="T10" fmla="*/ 68898 w 175"/>
              <a:gd name="T11" fmla="*/ 71437 h 147"/>
              <a:gd name="T12" fmla="*/ 84364 w 175"/>
              <a:gd name="T13" fmla="*/ 95250 h 147"/>
              <a:gd name="T14" fmla="*/ 172947 w 175"/>
              <a:gd name="T15" fmla="*/ 136525 h 147"/>
              <a:gd name="T16" fmla="*/ 189820 w 175"/>
              <a:gd name="T17" fmla="*/ 188912 h 147"/>
              <a:gd name="T18" fmla="*/ 177165 w 175"/>
              <a:gd name="T19" fmla="*/ 184150 h 147"/>
              <a:gd name="T20" fmla="*/ 164511 w 175"/>
              <a:gd name="T21" fmla="*/ 212725 h 147"/>
              <a:gd name="T22" fmla="*/ 215129 w 175"/>
              <a:gd name="T23" fmla="*/ 203200 h 147"/>
              <a:gd name="T24" fmla="*/ 244657 w 175"/>
              <a:gd name="T25" fmla="*/ 231775 h 147"/>
              <a:gd name="T26" fmla="*/ 240439 w 175"/>
              <a:gd name="T27" fmla="*/ 60325 h 147"/>
              <a:gd name="T28" fmla="*/ 164511 w 175"/>
              <a:gd name="T29" fmla="*/ 28575 h 147"/>
              <a:gd name="T30" fmla="*/ 102643 w 175"/>
              <a:gd name="T31" fmla="*/ 80962 h 147"/>
              <a:gd name="T32" fmla="*/ 75928 w 175"/>
              <a:gd name="T33" fmla="*/ 50800 h 147"/>
              <a:gd name="T34" fmla="*/ 71710 w 175"/>
              <a:gd name="T35" fmla="*/ 9525 h 147"/>
              <a:gd name="T36" fmla="*/ 39370 w 175"/>
              <a:gd name="T37" fmla="*/ 0 h 147"/>
              <a:gd name="T38" fmla="*/ 0 w 175"/>
              <a:gd name="T39" fmla="*/ 28575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
              <a:gd name="T61" fmla="*/ 0 h 147"/>
              <a:gd name="T62" fmla="*/ 175 w 175"/>
              <a:gd name="T63" fmla="*/ 147 h 1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 h="147">
                <a:moveTo>
                  <a:pt x="0" y="18"/>
                </a:moveTo>
                <a:lnTo>
                  <a:pt x="25" y="30"/>
                </a:lnTo>
                <a:lnTo>
                  <a:pt x="49" y="27"/>
                </a:lnTo>
                <a:lnTo>
                  <a:pt x="19" y="42"/>
                </a:lnTo>
                <a:lnTo>
                  <a:pt x="34" y="60"/>
                </a:lnTo>
                <a:lnTo>
                  <a:pt x="49" y="45"/>
                </a:lnTo>
                <a:lnTo>
                  <a:pt x="60" y="60"/>
                </a:lnTo>
                <a:lnTo>
                  <a:pt x="123" y="86"/>
                </a:lnTo>
                <a:lnTo>
                  <a:pt x="135" y="119"/>
                </a:lnTo>
                <a:lnTo>
                  <a:pt x="126" y="116"/>
                </a:lnTo>
                <a:lnTo>
                  <a:pt x="117" y="134"/>
                </a:lnTo>
                <a:lnTo>
                  <a:pt x="153" y="128"/>
                </a:lnTo>
                <a:lnTo>
                  <a:pt x="174" y="146"/>
                </a:lnTo>
                <a:lnTo>
                  <a:pt x="171" y="38"/>
                </a:lnTo>
                <a:lnTo>
                  <a:pt x="117" y="18"/>
                </a:lnTo>
                <a:lnTo>
                  <a:pt x="73" y="51"/>
                </a:lnTo>
                <a:lnTo>
                  <a:pt x="54" y="32"/>
                </a:lnTo>
                <a:lnTo>
                  <a:pt x="51" y="6"/>
                </a:lnTo>
                <a:lnTo>
                  <a:pt x="28" y="0"/>
                </a:lnTo>
                <a:lnTo>
                  <a:pt x="0" y="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92" name="Freeform 560"/>
          <p:cNvSpPr>
            <a:spLocks/>
          </p:cNvSpPr>
          <p:nvPr/>
        </p:nvSpPr>
        <p:spPr bwMode="auto">
          <a:xfrm>
            <a:off x="7123113" y="3989388"/>
            <a:ext cx="107950" cy="109537"/>
          </a:xfrm>
          <a:custGeom>
            <a:avLst/>
            <a:gdLst>
              <a:gd name="T0" fmla="*/ 0 w 76"/>
              <a:gd name="T1" fmla="*/ 74612 h 69"/>
              <a:gd name="T2" fmla="*/ 21306 w 76"/>
              <a:gd name="T3" fmla="*/ 33337 h 69"/>
              <a:gd name="T4" fmla="*/ 51134 w 76"/>
              <a:gd name="T5" fmla="*/ 36512 h 69"/>
              <a:gd name="T6" fmla="*/ 85224 w 76"/>
              <a:gd name="T7" fmla="*/ 0 h 69"/>
              <a:gd name="T8" fmla="*/ 106530 w 76"/>
              <a:gd name="T9" fmla="*/ 23812 h 69"/>
              <a:gd name="T10" fmla="*/ 98007 w 76"/>
              <a:gd name="T11" fmla="*/ 88900 h 69"/>
              <a:gd name="T12" fmla="*/ 89485 w 76"/>
              <a:gd name="T13" fmla="*/ 60325 h 69"/>
              <a:gd name="T14" fmla="*/ 80962 w 76"/>
              <a:gd name="T15" fmla="*/ 107950 h 69"/>
              <a:gd name="T16" fmla="*/ 55395 w 76"/>
              <a:gd name="T17" fmla="*/ 93662 h 69"/>
              <a:gd name="T18" fmla="*/ 39771 w 76"/>
              <a:gd name="T19" fmla="*/ 50800 h 69"/>
              <a:gd name="T20" fmla="*/ 0 w 76"/>
              <a:gd name="T21" fmla="*/ 74612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9"/>
              <a:gd name="T35" fmla="*/ 76 w 7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9">
                <a:moveTo>
                  <a:pt x="0" y="47"/>
                </a:moveTo>
                <a:lnTo>
                  <a:pt x="15" y="21"/>
                </a:lnTo>
                <a:lnTo>
                  <a:pt x="36" y="23"/>
                </a:lnTo>
                <a:lnTo>
                  <a:pt x="60" y="0"/>
                </a:lnTo>
                <a:lnTo>
                  <a:pt x="75" y="15"/>
                </a:lnTo>
                <a:lnTo>
                  <a:pt x="69" y="56"/>
                </a:lnTo>
                <a:lnTo>
                  <a:pt x="63" y="38"/>
                </a:lnTo>
                <a:lnTo>
                  <a:pt x="57" y="68"/>
                </a:lnTo>
                <a:lnTo>
                  <a:pt x="39" y="59"/>
                </a:lnTo>
                <a:lnTo>
                  <a:pt x="28" y="32"/>
                </a:lnTo>
                <a:lnTo>
                  <a:pt x="0" y="4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93" name="Freeform 561"/>
          <p:cNvSpPr>
            <a:spLocks/>
          </p:cNvSpPr>
          <p:nvPr/>
        </p:nvSpPr>
        <p:spPr bwMode="auto">
          <a:xfrm>
            <a:off x="7078663" y="3752850"/>
            <a:ext cx="96837" cy="161925"/>
          </a:xfrm>
          <a:custGeom>
            <a:avLst/>
            <a:gdLst>
              <a:gd name="T0" fmla="*/ 0 w 69"/>
              <a:gd name="T1" fmla="*/ 60325 h 102"/>
              <a:gd name="T2" fmla="*/ 12631 w 69"/>
              <a:gd name="T3" fmla="*/ 0 h 102"/>
              <a:gd name="T4" fmla="*/ 49120 w 69"/>
              <a:gd name="T5" fmla="*/ 0 h 102"/>
              <a:gd name="T6" fmla="*/ 57541 w 69"/>
              <a:gd name="T7" fmla="*/ 41275 h 102"/>
              <a:gd name="T8" fmla="*/ 33682 w 69"/>
              <a:gd name="T9" fmla="*/ 88900 h 102"/>
              <a:gd name="T10" fmla="*/ 36489 w 69"/>
              <a:gd name="T11" fmla="*/ 107950 h 102"/>
              <a:gd name="T12" fmla="*/ 91223 w 69"/>
              <a:gd name="T13" fmla="*/ 122238 h 102"/>
              <a:gd name="T14" fmla="*/ 95434 w 69"/>
              <a:gd name="T15" fmla="*/ 160338 h 102"/>
              <a:gd name="T16" fmla="*/ 63155 w 69"/>
              <a:gd name="T17" fmla="*/ 122238 h 102"/>
              <a:gd name="T18" fmla="*/ 63155 w 69"/>
              <a:gd name="T19" fmla="*/ 146050 h 102"/>
              <a:gd name="T20" fmla="*/ 12631 w 69"/>
              <a:gd name="T21" fmla="*/ 122238 h 102"/>
              <a:gd name="T22" fmla="*/ 0 w 69"/>
              <a:gd name="T23" fmla="*/ 60325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02"/>
              <a:gd name="T38" fmla="*/ 69 w 69"/>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02">
                <a:moveTo>
                  <a:pt x="0" y="38"/>
                </a:moveTo>
                <a:lnTo>
                  <a:pt x="9" y="0"/>
                </a:lnTo>
                <a:lnTo>
                  <a:pt x="35" y="0"/>
                </a:lnTo>
                <a:lnTo>
                  <a:pt x="41" y="26"/>
                </a:lnTo>
                <a:lnTo>
                  <a:pt x="24" y="56"/>
                </a:lnTo>
                <a:lnTo>
                  <a:pt x="26" y="68"/>
                </a:lnTo>
                <a:lnTo>
                  <a:pt x="65" y="77"/>
                </a:lnTo>
                <a:lnTo>
                  <a:pt x="68" y="101"/>
                </a:lnTo>
                <a:lnTo>
                  <a:pt x="45" y="77"/>
                </a:lnTo>
                <a:lnTo>
                  <a:pt x="45" y="92"/>
                </a:lnTo>
                <a:lnTo>
                  <a:pt x="9" y="77"/>
                </a:lnTo>
                <a:lnTo>
                  <a:pt x="0" y="3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94" name="Freeform 562"/>
          <p:cNvSpPr>
            <a:spLocks/>
          </p:cNvSpPr>
          <p:nvPr/>
        </p:nvSpPr>
        <p:spPr bwMode="auto">
          <a:xfrm>
            <a:off x="7334250" y="3078163"/>
            <a:ext cx="266700" cy="249237"/>
          </a:xfrm>
          <a:custGeom>
            <a:avLst/>
            <a:gdLst>
              <a:gd name="T0" fmla="*/ 0 w 190"/>
              <a:gd name="T1" fmla="*/ 228600 h 157"/>
              <a:gd name="T2" fmla="*/ 47725 w 190"/>
              <a:gd name="T3" fmla="*/ 185737 h 157"/>
              <a:gd name="T4" fmla="*/ 113698 w 190"/>
              <a:gd name="T5" fmla="*/ 185737 h 157"/>
              <a:gd name="T6" fmla="*/ 138965 w 190"/>
              <a:gd name="T7" fmla="*/ 128587 h 157"/>
              <a:gd name="T8" fmla="*/ 155809 w 190"/>
              <a:gd name="T9" fmla="*/ 128587 h 157"/>
              <a:gd name="T10" fmla="*/ 155809 w 190"/>
              <a:gd name="T11" fmla="*/ 147637 h 157"/>
              <a:gd name="T12" fmla="*/ 181075 w 190"/>
              <a:gd name="T13" fmla="*/ 128587 h 157"/>
              <a:gd name="T14" fmla="*/ 214764 w 190"/>
              <a:gd name="T15" fmla="*/ 80962 h 157"/>
              <a:gd name="T16" fmla="*/ 223186 w 190"/>
              <a:gd name="T17" fmla="*/ 15875 h 157"/>
              <a:gd name="T18" fmla="*/ 240030 w 190"/>
              <a:gd name="T19" fmla="*/ 19050 h 157"/>
              <a:gd name="T20" fmla="*/ 235819 w 190"/>
              <a:gd name="T21" fmla="*/ 0 h 157"/>
              <a:gd name="T22" fmla="*/ 248452 w 190"/>
              <a:gd name="T23" fmla="*/ 0 h 157"/>
              <a:gd name="T24" fmla="*/ 265296 w 190"/>
              <a:gd name="T25" fmla="*/ 61912 h 157"/>
              <a:gd name="T26" fmla="*/ 240030 w 190"/>
              <a:gd name="T27" fmla="*/ 104775 h 157"/>
              <a:gd name="T28" fmla="*/ 240030 w 190"/>
              <a:gd name="T29" fmla="*/ 142875 h 157"/>
              <a:gd name="T30" fmla="*/ 227397 w 190"/>
              <a:gd name="T31" fmla="*/ 195262 h 157"/>
              <a:gd name="T32" fmla="*/ 214764 w 190"/>
              <a:gd name="T33" fmla="*/ 204787 h 157"/>
              <a:gd name="T34" fmla="*/ 214764 w 190"/>
              <a:gd name="T35" fmla="*/ 180975 h 157"/>
              <a:gd name="T36" fmla="*/ 172653 w 190"/>
              <a:gd name="T37" fmla="*/ 214312 h 157"/>
              <a:gd name="T38" fmla="*/ 138965 w 190"/>
              <a:gd name="T39" fmla="*/ 200025 h 157"/>
              <a:gd name="T40" fmla="*/ 138965 w 190"/>
              <a:gd name="T41" fmla="*/ 223837 h 157"/>
              <a:gd name="T42" fmla="*/ 117909 w 190"/>
              <a:gd name="T43" fmla="*/ 247650 h 157"/>
              <a:gd name="T44" fmla="*/ 110891 w 190"/>
              <a:gd name="T45" fmla="*/ 209550 h 157"/>
              <a:gd name="T46" fmla="*/ 0 w 190"/>
              <a:gd name="T47" fmla="*/ 228600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0"/>
              <a:gd name="T73" fmla="*/ 0 h 157"/>
              <a:gd name="T74" fmla="*/ 190 w 190"/>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0" h="157">
                <a:moveTo>
                  <a:pt x="0" y="144"/>
                </a:moveTo>
                <a:lnTo>
                  <a:pt x="34" y="117"/>
                </a:lnTo>
                <a:lnTo>
                  <a:pt x="81" y="117"/>
                </a:lnTo>
                <a:lnTo>
                  <a:pt x="99" y="81"/>
                </a:lnTo>
                <a:lnTo>
                  <a:pt x="111" y="81"/>
                </a:lnTo>
                <a:lnTo>
                  <a:pt x="111" y="93"/>
                </a:lnTo>
                <a:lnTo>
                  <a:pt x="129" y="81"/>
                </a:lnTo>
                <a:lnTo>
                  <a:pt x="153" y="51"/>
                </a:lnTo>
                <a:lnTo>
                  <a:pt x="159" y="10"/>
                </a:lnTo>
                <a:lnTo>
                  <a:pt x="171" y="12"/>
                </a:lnTo>
                <a:lnTo>
                  <a:pt x="168" y="0"/>
                </a:lnTo>
                <a:lnTo>
                  <a:pt x="177" y="0"/>
                </a:lnTo>
                <a:lnTo>
                  <a:pt x="189" y="39"/>
                </a:lnTo>
                <a:lnTo>
                  <a:pt x="171" y="66"/>
                </a:lnTo>
                <a:lnTo>
                  <a:pt x="171" y="90"/>
                </a:lnTo>
                <a:lnTo>
                  <a:pt x="162" y="123"/>
                </a:lnTo>
                <a:lnTo>
                  <a:pt x="153" y="129"/>
                </a:lnTo>
                <a:lnTo>
                  <a:pt x="153" y="114"/>
                </a:lnTo>
                <a:lnTo>
                  <a:pt x="123" y="135"/>
                </a:lnTo>
                <a:lnTo>
                  <a:pt x="99" y="126"/>
                </a:lnTo>
                <a:lnTo>
                  <a:pt x="99" y="141"/>
                </a:lnTo>
                <a:lnTo>
                  <a:pt x="84" y="156"/>
                </a:lnTo>
                <a:lnTo>
                  <a:pt x="79" y="132"/>
                </a:lnTo>
                <a:lnTo>
                  <a:pt x="0" y="14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95" name="Freeform 563"/>
          <p:cNvSpPr>
            <a:spLocks/>
          </p:cNvSpPr>
          <p:nvPr/>
        </p:nvSpPr>
        <p:spPr bwMode="auto">
          <a:xfrm>
            <a:off x="7550150" y="2951163"/>
            <a:ext cx="139700" cy="128587"/>
          </a:xfrm>
          <a:custGeom>
            <a:avLst/>
            <a:gdLst>
              <a:gd name="T0" fmla="*/ 0 w 100"/>
              <a:gd name="T1" fmla="*/ 95250 h 81"/>
              <a:gd name="T2" fmla="*/ 4191 w 100"/>
              <a:gd name="T3" fmla="*/ 127000 h 81"/>
              <a:gd name="T4" fmla="*/ 29337 w 100"/>
              <a:gd name="T5" fmla="*/ 119062 h 81"/>
              <a:gd name="T6" fmla="*/ 12573 w 100"/>
              <a:gd name="T7" fmla="*/ 100012 h 81"/>
              <a:gd name="T8" fmla="*/ 79629 w 100"/>
              <a:gd name="T9" fmla="*/ 112712 h 81"/>
              <a:gd name="T10" fmla="*/ 92202 w 100"/>
              <a:gd name="T11" fmla="*/ 80962 h 81"/>
              <a:gd name="T12" fmla="*/ 138303 w 100"/>
              <a:gd name="T13" fmla="*/ 71437 h 81"/>
              <a:gd name="T14" fmla="*/ 121539 w 100"/>
              <a:gd name="T15" fmla="*/ 52387 h 81"/>
              <a:gd name="T16" fmla="*/ 125730 w 100"/>
              <a:gd name="T17" fmla="*/ 38100 h 81"/>
              <a:gd name="T18" fmla="*/ 86614 w 100"/>
              <a:gd name="T19" fmla="*/ 42862 h 81"/>
              <a:gd name="T20" fmla="*/ 46101 w 100"/>
              <a:gd name="T21" fmla="*/ 0 h 81"/>
              <a:gd name="T22" fmla="*/ 29337 w 100"/>
              <a:gd name="T23" fmla="*/ 71437 h 81"/>
              <a:gd name="T24" fmla="*/ 12573 w 100"/>
              <a:gd name="T25" fmla="*/ 71437 h 81"/>
              <a:gd name="T26" fmla="*/ 0 w 100"/>
              <a:gd name="T27" fmla="*/ 9525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81"/>
              <a:gd name="T44" fmla="*/ 100 w 100"/>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81">
                <a:moveTo>
                  <a:pt x="0" y="60"/>
                </a:moveTo>
                <a:lnTo>
                  <a:pt x="3" y="80"/>
                </a:lnTo>
                <a:lnTo>
                  <a:pt x="21" y="75"/>
                </a:lnTo>
                <a:lnTo>
                  <a:pt x="9" y="63"/>
                </a:lnTo>
                <a:lnTo>
                  <a:pt x="57" y="71"/>
                </a:lnTo>
                <a:lnTo>
                  <a:pt x="66" y="51"/>
                </a:lnTo>
                <a:lnTo>
                  <a:pt x="99" y="45"/>
                </a:lnTo>
                <a:lnTo>
                  <a:pt x="87" y="33"/>
                </a:lnTo>
                <a:lnTo>
                  <a:pt x="90" y="24"/>
                </a:lnTo>
                <a:lnTo>
                  <a:pt x="62" y="27"/>
                </a:lnTo>
                <a:lnTo>
                  <a:pt x="33" y="0"/>
                </a:lnTo>
                <a:lnTo>
                  <a:pt x="21" y="45"/>
                </a:lnTo>
                <a:lnTo>
                  <a:pt x="9" y="45"/>
                </a:lnTo>
                <a:lnTo>
                  <a:pt x="0" y="6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96" name="Freeform 564"/>
          <p:cNvSpPr>
            <a:spLocks/>
          </p:cNvSpPr>
          <p:nvPr/>
        </p:nvSpPr>
        <p:spPr bwMode="auto">
          <a:xfrm>
            <a:off x="7219950" y="3168650"/>
            <a:ext cx="87313" cy="130175"/>
          </a:xfrm>
          <a:custGeom>
            <a:avLst/>
            <a:gdLst>
              <a:gd name="T0" fmla="*/ 0 w 61"/>
              <a:gd name="T1" fmla="*/ 128588 h 82"/>
              <a:gd name="T2" fmla="*/ 12882 w 61"/>
              <a:gd name="T3" fmla="*/ 28575 h 82"/>
              <a:gd name="T4" fmla="*/ 55823 w 61"/>
              <a:gd name="T5" fmla="*/ 0 h 82"/>
              <a:gd name="T6" fmla="*/ 85882 w 61"/>
              <a:gd name="T7" fmla="*/ 76200 h 82"/>
              <a:gd name="T8" fmla="*/ 51529 w 61"/>
              <a:gd name="T9" fmla="*/ 114300 h 82"/>
              <a:gd name="T10" fmla="*/ 0 w 61"/>
              <a:gd name="T11" fmla="*/ 128588 h 82"/>
              <a:gd name="T12" fmla="*/ 0 60000 65536"/>
              <a:gd name="T13" fmla="*/ 0 60000 65536"/>
              <a:gd name="T14" fmla="*/ 0 60000 65536"/>
              <a:gd name="T15" fmla="*/ 0 60000 65536"/>
              <a:gd name="T16" fmla="*/ 0 60000 65536"/>
              <a:gd name="T17" fmla="*/ 0 60000 65536"/>
              <a:gd name="T18" fmla="*/ 0 w 61"/>
              <a:gd name="T19" fmla="*/ 0 h 82"/>
              <a:gd name="T20" fmla="*/ 61 w 61"/>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61" h="82">
                <a:moveTo>
                  <a:pt x="0" y="81"/>
                </a:moveTo>
                <a:lnTo>
                  <a:pt x="9" y="18"/>
                </a:lnTo>
                <a:lnTo>
                  <a:pt x="39" y="0"/>
                </a:lnTo>
                <a:lnTo>
                  <a:pt x="60" y="48"/>
                </a:lnTo>
                <a:lnTo>
                  <a:pt x="36" y="72"/>
                </a:lnTo>
                <a:lnTo>
                  <a:pt x="0" y="8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797" name="Line 565"/>
          <p:cNvSpPr>
            <a:spLocks noChangeShapeType="1"/>
          </p:cNvSpPr>
          <p:nvPr/>
        </p:nvSpPr>
        <p:spPr bwMode="auto">
          <a:xfrm flipV="1">
            <a:off x="2614613" y="2555875"/>
            <a:ext cx="134937" cy="14288"/>
          </a:xfrm>
          <a:prstGeom prst="line">
            <a:avLst/>
          </a:prstGeom>
          <a:noFill/>
          <a:ln w="12700">
            <a:solidFill>
              <a:srgbClr val="40FF40"/>
            </a:solidFill>
            <a:round/>
            <a:headEnd/>
            <a:tailEnd/>
          </a:ln>
        </p:spPr>
        <p:txBody>
          <a:bodyPr/>
          <a:lstStyle/>
          <a:p>
            <a:endParaRPr lang="en-US" dirty="0"/>
          </a:p>
        </p:txBody>
      </p:sp>
      <p:sp>
        <p:nvSpPr>
          <p:cNvPr id="95798" name="Freeform 566"/>
          <p:cNvSpPr>
            <a:spLocks/>
          </p:cNvSpPr>
          <p:nvPr/>
        </p:nvSpPr>
        <p:spPr bwMode="auto">
          <a:xfrm>
            <a:off x="4967288" y="2339975"/>
            <a:ext cx="236537" cy="546100"/>
          </a:xfrm>
          <a:custGeom>
            <a:avLst/>
            <a:gdLst>
              <a:gd name="T0" fmla="*/ 0 w 168"/>
              <a:gd name="T1" fmla="*/ 0 h 344"/>
              <a:gd name="T2" fmla="*/ 29567 w 168"/>
              <a:gd name="T3" fmla="*/ 9525 h 344"/>
              <a:gd name="T4" fmla="*/ 53502 w 168"/>
              <a:gd name="T5" fmla="*/ 23812 h 344"/>
              <a:gd name="T6" fmla="*/ 78846 w 168"/>
              <a:gd name="T7" fmla="*/ 42862 h 344"/>
              <a:gd name="T8" fmla="*/ 104189 w 168"/>
              <a:gd name="T9" fmla="*/ 61913 h 344"/>
              <a:gd name="T10" fmla="*/ 137980 w 168"/>
              <a:gd name="T11" fmla="*/ 88900 h 344"/>
              <a:gd name="T12" fmla="*/ 159099 w 168"/>
              <a:gd name="T13" fmla="*/ 112713 h 344"/>
              <a:gd name="T14" fmla="*/ 205562 w 168"/>
              <a:gd name="T15" fmla="*/ 193675 h 344"/>
              <a:gd name="T16" fmla="*/ 226681 w 168"/>
              <a:gd name="T17" fmla="*/ 250825 h 344"/>
              <a:gd name="T18" fmla="*/ 235129 w 168"/>
              <a:gd name="T19" fmla="*/ 288925 h 344"/>
              <a:gd name="T20" fmla="*/ 235129 w 168"/>
              <a:gd name="T21" fmla="*/ 382587 h 344"/>
              <a:gd name="T22" fmla="*/ 226681 w 168"/>
              <a:gd name="T23" fmla="*/ 430213 h 344"/>
              <a:gd name="T24" fmla="*/ 218234 w 168"/>
              <a:gd name="T25" fmla="*/ 482600 h 344"/>
              <a:gd name="T26" fmla="*/ 201338 w 168"/>
              <a:gd name="T27" fmla="*/ 544513 h 3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344"/>
              <a:gd name="T44" fmla="*/ 168 w 168"/>
              <a:gd name="T45" fmla="*/ 344 h 3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344">
                <a:moveTo>
                  <a:pt x="0" y="0"/>
                </a:moveTo>
                <a:lnTo>
                  <a:pt x="21" y="6"/>
                </a:lnTo>
                <a:lnTo>
                  <a:pt x="38" y="15"/>
                </a:lnTo>
                <a:lnTo>
                  <a:pt x="56" y="27"/>
                </a:lnTo>
                <a:lnTo>
                  <a:pt x="74" y="39"/>
                </a:lnTo>
                <a:lnTo>
                  <a:pt x="98" y="56"/>
                </a:lnTo>
                <a:lnTo>
                  <a:pt x="113" y="71"/>
                </a:lnTo>
                <a:lnTo>
                  <a:pt x="146" y="122"/>
                </a:lnTo>
                <a:lnTo>
                  <a:pt x="161" y="158"/>
                </a:lnTo>
                <a:lnTo>
                  <a:pt x="167" y="182"/>
                </a:lnTo>
                <a:lnTo>
                  <a:pt x="167" y="241"/>
                </a:lnTo>
                <a:lnTo>
                  <a:pt x="161" y="271"/>
                </a:lnTo>
                <a:lnTo>
                  <a:pt x="155" y="304"/>
                </a:lnTo>
                <a:lnTo>
                  <a:pt x="143" y="343"/>
                </a:lnTo>
              </a:path>
            </a:pathLst>
          </a:custGeom>
          <a:noFill/>
          <a:ln w="12700" cap="rnd" cmpd="sng">
            <a:solidFill>
              <a:srgbClr val="40FF40"/>
            </a:solidFill>
            <a:prstDash val="solid"/>
            <a:round/>
            <a:headEnd type="none" w="med" len="med"/>
            <a:tailEnd type="none" w="med" len="med"/>
          </a:ln>
        </p:spPr>
        <p:txBody>
          <a:bodyPr/>
          <a:lstStyle/>
          <a:p>
            <a:endParaRPr lang="en-US" dirty="0"/>
          </a:p>
        </p:txBody>
      </p:sp>
      <p:sp>
        <p:nvSpPr>
          <p:cNvPr id="95799" name="Freeform 567"/>
          <p:cNvSpPr>
            <a:spLocks/>
          </p:cNvSpPr>
          <p:nvPr/>
        </p:nvSpPr>
        <p:spPr bwMode="auto">
          <a:xfrm>
            <a:off x="5489575" y="2487613"/>
            <a:ext cx="1062038" cy="398462"/>
          </a:xfrm>
          <a:custGeom>
            <a:avLst/>
            <a:gdLst>
              <a:gd name="T0" fmla="*/ 1060628 w 753"/>
              <a:gd name="T1" fmla="*/ 246062 h 251"/>
              <a:gd name="T2" fmla="*/ 1026778 w 753"/>
              <a:gd name="T3" fmla="*/ 160337 h 251"/>
              <a:gd name="T4" fmla="*/ 990107 w 753"/>
              <a:gd name="T5" fmla="*/ 98425 h 251"/>
              <a:gd name="T6" fmla="*/ 880095 w 753"/>
              <a:gd name="T7" fmla="*/ 26987 h 251"/>
              <a:gd name="T8" fmla="*/ 812396 w 753"/>
              <a:gd name="T9" fmla="*/ 9525 h 251"/>
              <a:gd name="T10" fmla="*/ 741875 w 753"/>
              <a:gd name="T11" fmla="*/ 0 h 251"/>
              <a:gd name="T12" fmla="*/ 614938 w 753"/>
              <a:gd name="T13" fmla="*/ 0 h 251"/>
              <a:gd name="T14" fmla="*/ 551470 w 753"/>
              <a:gd name="T15" fmla="*/ 3175 h 251"/>
              <a:gd name="T16" fmla="*/ 496464 w 753"/>
              <a:gd name="T17" fmla="*/ 12700 h 251"/>
              <a:gd name="T18" fmla="*/ 445689 w 753"/>
              <a:gd name="T19" fmla="*/ 22225 h 251"/>
              <a:gd name="T20" fmla="*/ 409019 w 753"/>
              <a:gd name="T21" fmla="*/ 33337 h 251"/>
              <a:gd name="T22" fmla="*/ 362475 w 753"/>
              <a:gd name="T23" fmla="*/ 46037 h 251"/>
              <a:gd name="T24" fmla="*/ 315932 w 753"/>
              <a:gd name="T25" fmla="*/ 65087 h 251"/>
              <a:gd name="T26" fmla="*/ 282082 w 753"/>
              <a:gd name="T27" fmla="*/ 93662 h 251"/>
              <a:gd name="T28" fmla="*/ 244001 w 753"/>
              <a:gd name="T29" fmla="*/ 122237 h 251"/>
              <a:gd name="T30" fmla="*/ 193226 w 753"/>
              <a:gd name="T31" fmla="*/ 165100 h 251"/>
              <a:gd name="T32" fmla="*/ 177712 w 753"/>
              <a:gd name="T33" fmla="*/ 179387 h 251"/>
              <a:gd name="T34" fmla="*/ 125526 w 753"/>
              <a:gd name="T35" fmla="*/ 231775 h 251"/>
              <a:gd name="T36" fmla="*/ 93087 w 753"/>
              <a:gd name="T37" fmla="*/ 265112 h 251"/>
              <a:gd name="T38" fmla="*/ 59237 w 753"/>
              <a:gd name="T39" fmla="*/ 306387 h 251"/>
              <a:gd name="T40" fmla="*/ 32439 w 753"/>
              <a:gd name="T41" fmla="*/ 339725 h 251"/>
              <a:gd name="T42" fmla="*/ 0 w 753"/>
              <a:gd name="T43" fmla="*/ 396875 h 2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3"/>
              <a:gd name="T67" fmla="*/ 0 h 251"/>
              <a:gd name="T68" fmla="*/ 753 w 753"/>
              <a:gd name="T69" fmla="*/ 251 h 2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3" h="251">
                <a:moveTo>
                  <a:pt x="752" y="155"/>
                </a:moveTo>
                <a:lnTo>
                  <a:pt x="728" y="101"/>
                </a:lnTo>
                <a:lnTo>
                  <a:pt x="702" y="62"/>
                </a:lnTo>
                <a:lnTo>
                  <a:pt x="624" y="17"/>
                </a:lnTo>
                <a:lnTo>
                  <a:pt x="576" y="6"/>
                </a:lnTo>
                <a:lnTo>
                  <a:pt x="526" y="0"/>
                </a:lnTo>
                <a:lnTo>
                  <a:pt x="436" y="0"/>
                </a:lnTo>
                <a:lnTo>
                  <a:pt x="391" y="2"/>
                </a:lnTo>
                <a:lnTo>
                  <a:pt x="352" y="8"/>
                </a:lnTo>
                <a:lnTo>
                  <a:pt x="316" y="14"/>
                </a:lnTo>
                <a:lnTo>
                  <a:pt x="290" y="21"/>
                </a:lnTo>
                <a:lnTo>
                  <a:pt x="257" y="29"/>
                </a:lnTo>
                <a:lnTo>
                  <a:pt x="224" y="41"/>
                </a:lnTo>
                <a:lnTo>
                  <a:pt x="200" y="59"/>
                </a:lnTo>
                <a:lnTo>
                  <a:pt x="173" y="77"/>
                </a:lnTo>
                <a:lnTo>
                  <a:pt x="137" y="104"/>
                </a:lnTo>
                <a:lnTo>
                  <a:pt x="126" y="113"/>
                </a:lnTo>
                <a:lnTo>
                  <a:pt x="89" y="146"/>
                </a:lnTo>
                <a:lnTo>
                  <a:pt x="66" y="167"/>
                </a:lnTo>
                <a:lnTo>
                  <a:pt x="42" y="193"/>
                </a:lnTo>
                <a:lnTo>
                  <a:pt x="23" y="214"/>
                </a:lnTo>
                <a:lnTo>
                  <a:pt x="0" y="250"/>
                </a:lnTo>
              </a:path>
            </a:pathLst>
          </a:custGeom>
          <a:noFill/>
          <a:ln w="12700" cap="rnd" cmpd="sng">
            <a:solidFill>
              <a:srgbClr val="FFFF00"/>
            </a:solidFill>
            <a:prstDash val="solid"/>
            <a:round/>
            <a:headEnd type="none" w="med" len="med"/>
            <a:tailEnd type="none" w="med" len="med"/>
          </a:ln>
        </p:spPr>
        <p:txBody>
          <a:bodyPr/>
          <a:lstStyle/>
          <a:p>
            <a:endParaRPr lang="en-US" dirty="0"/>
          </a:p>
        </p:txBody>
      </p:sp>
      <p:sp>
        <p:nvSpPr>
          <p:cNvPr id="95800" name="Freeform 568"/>
          <p:cNvSpPr>
            <a:spLocks/>
          </p:cNvSpPr>
          <p:nvPr/>
        </p:nvSpPr>
        <p:spPr bwMode="auto">
          <a:xfrm>
            <a:off x="4575175" y="2628900"/>
            <a:ext cx="236538" cy="200025"/>
          </a:xfrm>
          <a:custGeom>
            <a:avLst/>
            <a:gdLst>
              <a:gd name="T0" fmla="*/ 0 w 168"/>
              <a:gd name="T1" fmla="*/ 33338 h 126"/>
              <a:gd name="T2" fmla="*/ 15488 w 168"/>
              <a:gd name="T3" fmla="*/ 138113 h 126"/>
              <a:gd name="T4" fmla="*/ 139388 w 168"/>
              <a:gd name="T5" fmla="*/ 188913 h 126"/>
              <a:gd name="T6" fmla="*/ 197115 w 168"/>
              <a:gd name="T7" fmla="*/ 198438 h 126"/>
              <a:gd name="T8" fmla="*/ 235130 w 168"/>
              <a:gd name="T9" fmla="*/ 147638 h 126"/>
              <a:gd name="T10" fmla="*/ 214011 w 168"/>
              <a:gd name="T11" fmla="*/ 84138 h 126"/>
              <a:gd name="T12" fmla="*/ 230906 w 168"/>
              <a:gd name="T13" fmla="*/ 71438 h 126"/>
              <a:gd name="T14" fmla="*/ 222458 w 168"/>
              <a:gd name="T15" fmla="*/ 23813 h 126"/>
              <a:gd name="T16" fmla="*/ 126717 w 168"/>
              <a:gd name="T17" fmla="*/ 9525 h 126"/>
              <a:gd name="T18" fmla="*/ 76030 w 168"/>
              <a:gd name="T19" fmla="*/ 0 h 126"/>
              <a:gd name="T20" fmla="*/ 0 w 168"/>
              <a:gd name="T21" fmla="*/ 33338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26"/>
              <a:gd name="T35" fmla="*/ 168 w 168"/>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26">
                <a:moveTo>
                  <a:pt x="0" y="21"/>
                </a:moveTo>
                <a:lnTo>
                  <a:pt x="11" y="87"/>
                </a:lnTo>
                <a:lnTo>
                  <a:pt x="99" y="119"/>
                </a:lnTo>
                <a:lnTo>
                  <a:pt x="140" y="125"/>
                </a:lnTo>
                <a:lnTo>
                  <a:pt x="167" y="93"/>
                </a:lnTo>
                <a:lnTo>
                  <a:pt x="152" y="53"/>
                </a:lnTo>
                <a:lnTo>
                  <a:pt x="164" y="45"/>
                </a:lnTo>
                <a:lnTo>
                  <a:pt x="158" y="15"/>
                </a:lnTo>
                <a:lnTo>
                  <a:pt x="90" y="6"/>
                </a:lnTo>
                <a:lnTo>
                  <a:pt x="54" y="0"/>
                </a:lnTo>
                <a:lnTo>
                  <a:pt x="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01" name="Freeform 569"/>
          <p:cNvSpPr>
            <a:spLocks/>
          </p:cNvSpPr>
          <p:nvPr/>
        </p:nvSpPr>
        <p:spPr bwMode="auto">
          <a:xfrm>
            <a:off x="1296988" y="2814638"/>
            <a:ext cx="1362075" cy="749300"/>
          </a:xfrm>
          <a:custGeom>
            <a:avLst/>
            <a:gdLst>
              <a:gd name="T0" fmla="*/ 16938 w 965"/>
              <a:gd name="T1" fmla="*/ 107950 h 472"/>
              <a:gd name="T2" fmla="*/ 21172 w 965"/>
              <a:gd name="T3" fmla="*/ 112713 h 472"/>
              <a:gd name="T4" fmla="*/ 40933 w 965"/>
              <a:gd name="T5" fmla="*/ 373063 h 472"/>
              <a:gd name="T6" fmla="*/ 55048 w 965"/>
              <a:gd name="T7" fmla="*/ 396875 h 472"/>
              <a:gd name="T8" fmla="*/ 146794 w 965"/>
              <a:gd name="T9" fmla="*/ 492125 h 472"/>
              <a:gd name="T10" fmla="*/ 231482 w 965"/>
              <a:gd name="T11" fmla="*/ 534988 h 472"/>
              <a:gd name="T12" fmla="*/ 429089 w 965"/>
              <a:gd name="T13" fmla="*/ 558800 h 472"/>
              <a:gd name="T14" fmla="*/ 547653 w 965"/>
              <a:gd name="T15" fmla="*/ 614363 h 472"/>
              <a:gd name="T16" fmla="*/ 653514 w 965"/>
              <a:gd name="T17" fmla="*/ 733425 h 472"/>
              <a:gd name="T18" fmla="*/ 695858 w 965"/>
              <a:gd name="T19" fmla="*/ 644525 h 472"/>
              <a:gd name="T20" fmla="*/ 774901 w 965"/>
              <a:gd name="T21" fmla="*/ 614363 h 472"/>
              <a:gd name="T22" fmla="*/ 834183 w 965"/>
              <a:gd name="T23" fmla="*/ 611188 h 472"/>
              <a:gd name="T24" fmla="*/ 859589 w 965"/>
              <a:gd name="T25" fmla="*/ 600075 h 472"/>
              <a:gd name="T26" fmla="*/ 868058 w 965"/>
              <a:gd name="T27" fmla="*/ 604838 h 472"/>
              <a:gd name="T28" fmla="*/ 989445 w 965"/>
              <a:gd name="T29" fmla="*/ 635000 h 472"/>
              <a:gd name="T30" fmla="*/ 1027555 w 965"/>
              <a:gd name="T31" fmla="*/ 747713 h 472"/>
              <a:gd name="T32" fmla="*/ 1048727 w 965"/>
              <a:gd name="T33" fmla="*/ 700088 h 472"/>
              <a:gd name="T34" fmla="*/ 1041670 w 965"/>
              <a:gd name="T35" fmla="*/ 539750 h 472"/>
              <a:gd name="T36" fmla="*/ 1133416 w 965"/>
              <a:gd name="T37" fmla="*/ 439738 h 472"/>
              <a:gd name="T38" fmla="*/ 1137650 w 965"/>
              <a:gd name="T39" fmla="*/ 401637 h 472"/>
              <a:gd name="T40" fmla="*/ 1120713 w 965"/>
              <a:gd name="T41" fmla="*/ 354013 h 472"/>
              <a:gd name="T42" fmla="*/ 1137650 w 965"/>
              <a:gd name="T43" fmla="*/ 334963 h 472"/>
              <a:gd name="T44" fmla="*/ 1158822 w 965"/>
              <a:gd name="T45" fmla="*/ 396875 h 472"/>
              <a:gd name="T46" fmla="*/ 1163057 w 965"/>
              <a:gd name="T47" fmla="*/ 325438 h 472"/>
              <a:gd name="T48" fmla="*/ 1196932 w 965"/>
              <a:gd name="T49" fmla="*/ 282575 h 472"/>
              <a:gd name="T50" fmla="*/ 1273152 w 965"/>
              <a:gd name="T51" fmla="*/ 239713 h 472"/>
              <a:gd name="T52" fmla="*/ 1360664 w 965"/>
              <a:gd name="T53" fmla="*/ 165100 h 472"/>
              <a:gd name="T54" fmla="*/ 1345137 w 965"/>
              <a:gd name="T55" fmla="*/ 127000 h 472"/>
              <a:gd name="T56" fmla="*/ 1305616 w 965"/>
              <a:gd name="T57" fmla="*/ 69850 h 472"/>
              <a:gd name="T58" fmla="*/ 1158822 w 965"/>
              <a:gd name="T59" fmla="*/ 169863 h 472"/>
              <a:gd name="T60" fmla="*/ 1074134 w 965"/>
              <a:gd name="T61" fmla="*/ 207963 h 472"/>
              <a:gd name="T62" fmla="*/ 1010617 w 965"/>
              <a:gd name="T63" fmla="*/ 263525 h 472"/>
              <a:gd name="T64" fmla="*/ 980976 w 965"/>
              <a:gd name="T65" fmla="*/ 249238 h 472"/>
              <a:gd name="T66" fmla="*/ 993680 w 965"/>
              <a:gd name="T67" fmla="*/ 231775 h 472"/>
              <a:gd name="T68" fmla="*/ 986622 w 965"/>
              <a:gd name="T69" fmla="*/ 179388 h 472"/>
              <a:gd name="T70" fmla="*/ 972508 w 965"/>
              <a:gd name="T71" fmla="*/ 141288 h 472"/>
              <a:gd name="T72" fmla="*/ 910403 w 965"/>
              <a:gd name="T73" fmla="*/ 165100 h 472"/>
              <a:gd name="T74" fmla="*/ 875116 w 965"/>
              <a:gd name="T75" fmla="*/ 255588 h 472"/>
              <a:gd name="T76" fmla="*/ 884996 w 965"/>
              <a:gd name="T77" fmla="*/ 141288 h 472"/>
              <a:gd name="T78" fmla="*/ 901934 w 965"/>
              <a:gd name="T79" fmla="*/ 122238 h 472"/>
              <a:gd name="T80" fmla="*/ 948512 w 965"/>
              <a:gd name="T81" fmla="*/ 103188 h 472"/>
              <a:gd name="T82" fmla="*/ 868058 w 965"/>
              <a:gd name="T83" fmla="*/ 65088 h 472"/>
              <a:gd name="T84" fmla="*/ 774901 w 965"/>
              <a:gd name="T85" fmla="*/ 98425 h 472"/>
              <a:gd name="T86" fmla="*/ 711384 w 965"/>
              <a:gd name="T87" fmla="*/ 26988 h 472"/>
              <a:gd name="T88" fmla="*/ 695858 w 965"/>
              <a:gd name="T89" fmla="*/ 17463 h 472"/>
              <a:gd name="T90" fmla="*/ 55048 w 965"/>
              <a:gd name="T91" fmla="*/ 47625 h 472"/>
              <a:gd name="T92" fmla="*/ 46579 w 965"/>
              <a:gd name="T93" fmla="*/ 47625 h 4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5"/>
              <a:gd name="T142" fmla="*/ 0 h 472"/>
              <a:gd name="T143" fmla="*/ 965 w 965"/>
              <a:gd name="T144" fmla="*/ 472 h 4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5" h="472">
                <a:moveTo>
                  <a:pt x="0" y="30"/>
                </a:moveTo>
                <a:lnTo>
                  <a:pt x="12" y="68"/>
                </a:lnTo>
                <a:lnTo>
                  <a:pt x="24" y="71"/>
                </a:lnTo>
                <a:lnTo>
                  <a:pt x="15" y="71"/>
                </a:lnTo>
                <a:lnTo>
                  <a:pt x="9" y="191"/>
                </a:lnTo>
                <a:lnTo>
                  <a:pt x="29" y="235"/>
                </a:lnTo>
                <a:lnTo>
                  <a:pt x="44" y="235"/>
                </a:lnTo>
                <a:lnTo>
                  <a:pt x="39" y="250"/>
                </a:lnTo>
                <a:lnTo>
                  <a:pt x="71" y="301"/>
                </a:lnTo>
                <a:lnTo>
                  <a:pt x="104" y="310"/>
                </a:lnTo>
                <a:lnTo>
                  <a:pt x="128" y="340"/>
                </a:lnTo>
                <a:lnTo>
                  <a:pt x="164" y="337"/>
                </a:lnTo>
                <a:lnTo>
                  <a:pt x="227" y="361"/>
                </a:lnTo>
                <a:lnTo>
                  <a:pt x="304" y="352"/>
                </a:lnTo>
                <a:lnTo>
                  <a:pt x="352" y="402"/>
                </a:lnTo>
                <a:lnTo>
                  <a:pt x="388" y="387"/>
                </a:lnTo>
                <a:lnTo>
                  <a:pt x="430" y="450"/>
                </a:lnTo>
                <a:lnTo>
                  <a:pt x="463" y="462"/>
                </a:lnTo>
                <a:lnTo>
                  <a:pt x="459" y="426"/>
                </a:lnTo>
                <a:lnTo>
                  <a:pt x="493" y="406"/>
                </a:lnTo>
                <a:lnTo>
                  <a:pt x="498" y="391"/>
                </a:lnTo>
                <a:lnTo>
                  <a:pt x="549" y="387"/>
                </a:lnTo>
                <a:lnTo>
                  <a:pt x="591" y="402"/>
                </a:lnTo>
                <a:lnTo>
                  <a:pt x="591" y="385"/>
                </a:lnTo>
                <a:lnTo>
                  <a:pt x="573" y="378"/>
                </a:lnTo>
                <a:lnTo>
                  <a:pt x="609" y="378"/>
                </a:lnTo>
                <a:lnTo>
                  <a:pt x="612" y="370"/>
                </a:lnTo>
                <a:lnTo>
                  <a:pt x="615" y="381"/>
                </a:lnTo>
                <a:lnTo>
                  <a:pt x="684" y="385"/>
                </a:lnTo>
                <a:lnTo>
                  <a:pt x="701" y="400"/>
                </a:lnTo>
                <a:lnTo>
                  <a:pt x="704" y="432"/>
                </a:lnTo>
                <a:lnTo>
                  <a:pt x="728" y="471"/>
                </a:lnTo>
                <a:lnTo>
                  <a:pt x="740" y="471"/>
                </a:lnTo>
                <a:lnTo>
                  <a:pt x="743" y="441"/>
                </a:lnTo>
                <a:lnTo>
                  <a:pt x="723" y="370"/>
                </a:lnTo>
                <a:lnTo>
                  <a:pt x="738" y="340"/>
                </a:lnTo>
                <a:lnTo>
                  <a:pt x="821" y="280"/>
                </a:lnTo>
                <a:lnTo>
                  <a:pt x="803" y="277"/>
                </a:lnTo>
                <a:lnTo>
                  <a:pt x="821" y="271"/>
                </a:lnTo>
                <a:lnTo>
                  <a:pt x="806" y="253"/>
                </a:lnTo>
                <a:lnTo>
                  <a:pt x="812" y="238"/>
                </a:lnTo>
                <a:lnTo>
                  <a:pt x="794" y="223"/>
                </a:lnTo>
                <a:lnTo>
                  <a:pt x="812" y="232"/>
                </a:lnTo>
                <a:lnTo>
                  <a:pt x="806" y="211"/>
                </a:lnTo>
                <a:lnTo>
                  <a:pt x="818" y="205"/>
                </a:lnTo>
                <a:lnTo>
                  <a:pt x="821" y="250"/>
                </a:lnTo>
                <a:lnTo>
                  <a:pt x="833" y="223"/>
                </a:lnTo>
                <a:lnTo>
                  <a:pt x="824" y="205"/>
                </a:lnTo>
                <a:lnTo>
                  <a:pt x="833" y="215"/>
                </a:lnTo>
                <a:lnTo>
                  <a:pt x="848" y="178"/>
                </a:lnTo>
                <a:lnTo>
                  <a:pt x="916" y="161"/>
                </a:lnTo>
                <a:lnTo>
                  <a:pt x="902" y="151"/>
                </a:lnTo>
                <a:lnTo>
                  <a:pt x="913" y="122"/>
                </a:lnTo>
                <a:lnTo>
                  <a:pt x="964" y="104"/>
                </a:lnTo>
                <a:lnTo>
                  <a:pt x="964" y="89"/>
                </a:lnTo>
                <a:lnTo>
                  <a:pt x="953" y="80"/>
                </a:lnTo>
                <a:lnTo>
                  <a:pt x="953" y="53"/>
                </a:lnTo>
                <a:lnTo>
                  <a:pt x="925" y="44"/>
                </a:lnTo>
                <a:lnTo>
                  <a:pt x="908" y="86"/>
                </a:lnTo>
                <a:lnTo>
                  <a:pt x="821" y="107"/>
                </a:lnTo>
                <a:lnTo>
                  <a:pt x="815" y="125"/>
                </a:lnTo>
                <a:lnTo>
                  <a:pt x="761" y="131"/>
                </a:lnTo>
                <a:lnTo>
                  <a:pt x="767" y="137"/>
                </a:lnTo>
                <a:lnTo>
                  <a:pt x="716" y="166"/>
                </a:lnTo>
                <a:lnTo>
                  <a:pt x="695" y="164"/>
                </a:lnTo>
                <a:lnTo>
                  <a:pt x="695" y="157"/>
                </a:lnTo>
                <a:lnTo>
                  <a:pt x="699" y="149"/>
                </a:lnTo>
                <a:lnTo>
                  <a:pt x="704" y="146"/>
                </a:lnTo>
                <a:lnTo>
                  <a:pt x="708" y="134"/>
                </a:lnTo>
                <a:lnTo>
                  <a:pt x="699" y="113"/>
                </a:lnTo>
                <a:lnTo>
                  <a:pt x="684" y="122"/>
                </a:lnTo>
                <a:lnTo>
                  <a:pt x="689" y="89"/>
                </a:lnTo>
                <a:lnTo>
                  <a:pt x="663" y="80"/>
                </a:lnTo>
                <a:lnTo>
                  <a:pt x="645" y="104"/>
                </a:lnTo>
                <a:lnTo>
                  <a:pt x="635" y="157"/>
                </a:lnTo>
                <a:lnTo>
                  <a:pt x="620" y="161"/>
                </a:lnTo>
                <a:lnTo>
                  <a:pt x="615" y="131"/>
                </a:lnTo>
                <a:lnTo>
                  <a:pt x="627" y="89"/>
                </a:lnTo>
                <a:lnTo>
                  <a:pt x="615" y="101"/>
                </a:lnTo>
                <a:lnTo>
                  <a:pt x="639" y="77"/>
                </a:lnTo>
                <a:lnTo>
                  <a:pt x="680" y="74"/>
                </a:lnTo>
                <a:lnTo>
                  <a:pt x="672" y="65"/>
                </a:lnTo>
                <a:lnTo>
                  <a:pt x="606" y="59"/>
                </a:lnTo>
                <a:lnTo>
                  <a:pt x="615" y="41"/>
                </a:lnTo>
                <a:lnTo>
                  <a:pt x="576" y="62"/>
                </a:lnTo>
                <a:lnTo>
                  <a:pt x="549" y="62"/>
                </a:lnTo>
                <a:lnTo>
                  <a:pt x="582" y="32"/>
                </a:lnTo>
                <a:lnTo>
                  <a:pt x="504" y="17"/>
                </a:lnTo>
                <a:lnTo>
                  <a:pt x="493" y="0"/>
                </a:lnTo>
                <a:lnTo>
                  <a:pt x="493" y="11"/>
                </a:lnTo>
                <a:lnTo>
                  <a:pt x="33" y="11"/>
                </a:lnTo>
                <a:lnTo>
                  <a:pt x="39" y="30"/>
                </a:lnTo>
                <a:lnTo>
                  <a:pt x="29" y="44"/>
                </a:lnTo>
                <a:lnTo>
                  <a:pt x="33" y="30"/>
                </a:lnTo>
                <a:lnTo>
                  <a:pt x="0" y="3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02" name="Freeform 570"/>
          <p:cNvSpPr>
            <a:spLocks/>
          </p:cNvSpPr>
          <p:nvPr/>
        </p:nvSpPr>
        <p:spPr bwMode="auto">
          <a:xfrm>
            <a:off x="2508250" y="4837113"/>
            <a:ext cx="466725" cy="944562"/>
          </a:xfrm>
          <a:custGeom>
            <a:avLst/>
            <a:gdLst>
              <a:gd name="T0" fmla="*/ 0 w 330"/>
              <a:gd name="T1" fmla="*/ 866775 h 595"/>
              <a:gd name="T2" fmla="*/ 5657 w 330"/>
              <a:gd name="T3" fmla="*/ 890587 h 595"/>
              <a:gd name="T4" fmla="*/ 21215 w 330"/>
              <a:gd name="T5" fmla="*/ 885825 h 595"/>
              <a:gd name="T6" fmla="*/ 29701 w 330"/>
              <a:gd name="T7" fmla="*/ 933450 h 595"/>
              <a:gd name="T8" fmla="*/ 114560 w 330"/>
              <a:gd name="T9" fmla="*/ 942975 h 595"/>
              <a:gd name="T10" fmla="*/ 93345 w 330"/>
              <a:gd name="T11" fmla="*/ 919162 h 595"/>
              <a:gd name="T12" fmla="*/ 111731 w 330"/>
              <a:gd name="T13" fmla="*/ 854075 h 595"/>
              <a:gd name="T14" fmla="*/ 127289 w 330"/>
              <a:gd name="T15" fmla="*/ 862012 h 595"/>
              <a:gd name="T16" fmla="*/ 178204 w 330"/>
              <a:gd name="T17" fmla="*/ 776287 h 595"/>
              <a:gd name="T18" fmla="*/ 140017 w 330"/>
              <a:gd name="T19" fmla="*/ 725487 h 595"/>
              <a:gd name="T20" fmla="*/ 186690 w 330"/>
              <a:gd name="T21" fmla="*/ 696912 h 595"/>
              <a:gd name="T22" fmla="*/ 195176 w 330"/>
              <a:gd name="T23" fmla="*/ 649287 h 595"/>
              <a:gd name="T24" fmla="*/ 216391 w 330"/>
              <a:gd name="T25" fmla="*/ 630237 h 595"/>
              <a:gd name="T26" fmla="*/ 199419 w 330"/>
              <a:gd name="T27" fmla="*/ 620712 h 595"/>
              <a:gd name="T28" fmla="*/ 229120 w 330"/>
              <a:gd name="T29" fmla="*/ 620712 h 595"/>
              <a:gd name="T30" fmla="*/ 224877 w 330"/>
              <a:gd name="T31" fmla="*/ 596900 h 595"/>
              <a:gd name="T32" fmla="*/ 212148 w 330"/>
              <a:gd name="T33" fmla="*/ 615950 h 595"/>
              <a:gd name="T34" fmla="*/ 199419 w 330"/>
              <a:gd name="T35" fmla="*/ 596900 h 595"/>
              <a:gd name="T36" fmla="*/ 195176 w 330"/>
              <a:gd name="T37" fmla="*/ 563562 h 595"/>
              <a:gd name="T38" fmla="*/ 258820 w 330"/>
              <a:gd name="T39" fmla="*/ 563562 h 595"/>
              <a:gd name="T40" fmla="*/ 263063 w 330"/>
              <a:gd name="T41" fmla="*/ 496887 h 595"/>
              <a:gd name="T42" fmla="*/ 360651 w 330"/>
              <a:gd name="T43" fmla="*/ 488950 h 595"/>
              <a:gd name="T44" fmla="*/ 394595 w 330"/>
              <a:gd name="T45" fmla="*/ 434975 h 595"/>
              <a:gd name="T46" fmla="*/ 352165 w 330"/>
              <a:gd name="T47" fmla="*/ 350837 h 595"/>
              <a:gd name="T48" fmla="*/ 367723 w 330"/>
              <a:gd name="T49" fmla="*/ 236537 h 595"/>
              <a:gd name="T50" fmla="*/ 465311 w 330"/>
              <a:gd name="T51" fmla="*/ 147637 h 595"/>
              <a:gd name="T52" fmla="*/ 461068 w 330"/>
              <a:gd name="T53" fmla="*/ 104775 h 595"/>
              <a:gd name="T54" fmla="*/ 448339 w 330"/>
              <a:gd name="T55" fmla="*/ 104775 h 595"/>
              <a:gd name="T56" fmla="*/ 418638 w 330"/>
              <a:gd name="T57" fmla="*/ 155575 h 595"/>
              <a:gd name="T58" fmla="*/ 352165 w 330"/>
              <a:gd name="T59" fmla="*/ 150812 h 595"/>
              <a:gd name="T60" fmla="*/ 364894 w 330"/>
              <a:gd name="T61" fmla="*/ 93662 h 595"/>
              <a:gd name="T62" fmla="*/ 254577 w 330"/>
              <a:gd name="T63" fmla="*/ 14287 h 595"/>
              <a:gd name="T64" fmla="*/ 220634 w 330"/>
              <a:gd name="T65" fmla="*/ 4762 h 595"/>
              <a:gd name="T66" fmla="*/ 212148 w 330"/>
              <a:gd name="T67" fmla="*/ 23812 h 595"/>
              <a:gd name="T68" fmla="*/ 169718 w 330"/>
              <a:gd name="T69" fmla="*/ 0 h 595"/>
              <a:gd name="T70" fmla="*/ 144260 w 330"/>
              <a:gd name="T71" fmla="*/ 28575 h 595"/>
              <a:gd name="T72" fmla="*/ 144260 w 330"/>
              <a:gd name="T73" fmla="*/ 61912 h 595"/>
              <a:gd name="T74" fmla="*/ 114560 w 330"/>
              <a:gd name="T75" fmla="*/ 76200 h 595"/>
              <a:gd name="T76" fmla="*/ 114560 w 330"/>
              <a:gd name="T77" fmla="*/ 141287 h 595"/>
              <a:gd name="T78" fmla="*/ 90516 w 330"/>
              <a:gd name="T79" fmla="*/ 174625 h 595"/>
              <a:gd name="T80" fmla="*/ 69302 w 330"/>
              <a:gd name="T81" fmla="*/ 269875 h 595"/>
              <a:gd name="T82" fmla="*/ 80616 w 330"/>
              <a:gd name="T83" fmla="*/ 355600 h 595"/>
              <a:gd name="T84" fmla="*/ 50915 w 330"/>
              <a:gd name="T85" fmla="*/ 431800 h 595"/>
              <a:gd name="T86" fmla="*/ 29701 w 330"/>
              <a:gd name="T87" fmla="*/ 615950 h 595"/>
              <a:gd name="T88" fmla="*/ 48087 w 330"/>
              <a:gd name="T89" fmla="*/ 687387 h 595"/>
              <a:gd name="T90" fmla="*/ 29701 w 330"/>
              <a:gd name="T91" fmla="*/ 692150 h 595"/>
              <a:gd name="T92" fmla="*/ 39601 w 330"/>
              <a:gd name="T93" fmla="*/ 749299 h 595"/>
              <a:gd name="T94" fmla="*/ 0 w 330"/>
              <a:gd name="T95" fmla="*/ 866775 h 5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0"/>
              <a:gd name="T145" fmla="*/ 0 h 595"/>
              <a:gd name="T146" fmla="*/ 330 w 330"/>
              <a:gd name="T147" fmla="*/ 595 h 5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0" h="595">
                <a:moveTo>
                  <a:pt x="0" y="546"/>
                </a:moveTo>
                <a:lnTo>
                  <a:pt x="4" y="561"/>
                </a:lnTo>
                <a:lnTo>
                  <a:pt x="15" y="558"/>
                </a:lnTo>
                <a:lnTo>
                  <a:pt x="21" y="588"/>
                </a:lnTo>
                <a:lnTo>
                  <a:pt x="81" y="594"/>
                </a:lnTo>
                <a:lnTo>
                  <a:pt x="66" y="579"/>
                </a:lnTo>
                <a:lnTo>
                  <a:pt x="79" y="538"/>
                </a:lnTo>
                <a:lnTo>
                  <a:pt x="90" y="543"/>
                </a:lnTo>
                <a:lnTo>
                  <a:pt x="126" y="489"/>
                </a:lnTo>
                <a:lnTo>
                  <a:pt x="99" y="457"/>
                </a:lnTo>
                <a:lnTo>
                  <a:pt x="132" y="439"/>
                </a:lnTo>
                <a:lnTo>
                  <a:pt x="138" y="409"/>
                </a:lnTo>
                <a:lnTo>
                  <a:pt x="153" y="397"/>
                </a:lnTo>
                <a:lnTo>
                  <a:pt x="141" y="391"/>
                </a:lnTo>
                <a:lnTo>
                  <a:pt x="162" y="391"/>
                </a:lnTo>
                <a:lnTo>
                  <a:pt x="159" y="376"/>
                </a:lnTo>
                <a:lnTo>
                  <a:pt x="150" y="388"/>
                </a:lnTo>
                <a:lnTo>
                  <a:pt x="141" y="376"/>
                </a:lnTo>
                <a:lnTo>
                  <a:pt x="138" y="355"/>
                </a:lnTo>
                <a:lnTo>
                  <a:pt x="183" y="355"/>
                </a:lnTo>
                <a:lnTo>
                  <a:pt x="186" y="313"/>
                </a:lnTo>
                <a:lnTo>
                  <a:pt x="255" y="308"/>
                </a:lnTo>
                <a:lnTo>
                  <a:pt x="279" y="274"/>
                </a:lnTo>
                <a:lnTo>
                  <a:pt x="249" y="221"/>
                </a:lnTo>
                <a:lnTo>
                  <a:pt x="260" y="149"/>
                </a:lnTo>
                <a:lnTo>
                  <a:pt x="329" y="93"/>
                </a:lnTo>
                <a:lnTo>
                  <a:pt x="326" y="66"/>
                </a:lnTo>
                <a:lnTo>
                  <a:pt x="317" y="66"/>
                </a:lnTo>
                <a:lnTo>
                  <a:pt x="296" y="98"/>
                </a:lnTo>
                <a:lnTo>
                  <a:pt x="249" y="95"/>
                </a:lnTo>
                <a:lnTo>
                  <a:pt x="258" y="59"/>
                </a:lnTo>
                <a:lnTo>
                  <a:pt x="180" y="9"/>
                </a:lnTo>
                <a:lnTo>
                  <a:pt x="156" y="3"/>
                </a:lnTo>
                <a:lnTo>
                  <a:pt x="150" y="15"/>
                </a:lnTo>
                <a:lnTo>
                  <a:pt x="120" y="0"/>
                </a:lnTo>
                <a:lnTo>
                  <a:pt x="102" y="18"/>
                </a:lnTo>
                <a:lnTo>
                  <a:pt x="102" y="39"/>
                </a:lnTo>
                <a:lnTo>
                  <a:pt x="81" y="48"/>
                </a:lnTo>
                <a:lnTo>
                  <a:pt x="81" y="89"/>
                </a:lnTo>
                <a:lnTo>
                  <a:pt x="64" y="110"/>
                </a:lnTo>
                <a:lnTo>
                  <a:pt x="49" y="170"/>
                </a:lnTo>
                <a:lnTo>
                  <a:pt x="57" y="224"/>
                </a:lnTo>
                <a:lnTo>
                  <a:pt x="36" y="272"/>
                </a:lnTo>
                <a:lnTo>
                  <a:pt x="21" y="388"/>
                </a:lnTo>
                <a:lnTo>
                  <a:pt x="34" y="433"/>
                </a:lnTo>
                <a:lnTo>
                  <a:pt x="21" y="436"/>
                </a:lnTo>
                <a:lnTo>
                  <a:pt x="28" y="472"/>
                </a:lnTo>
                <a:lnTo>
                  <a:pt x="0" y="54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03" name="Freeform 571"/>
          <p:cNvSpPr>
            <a:spLocks/>
          </p:cNvSpPr>
          <p:nvPr/>
        </p:nvSpPr>
        <p:spPr bwMode="auto">
          <a:xfrm>
            <a:off x="2459038" y="4718050"/>
            <a:ext cx="195262" cy="1120775"/>
          </a:xfrm>
          <a:custGeom>
            <a:avLst/>
            <a:gdLst>
              <a:gd name="T0" fmla="*/ 0 w 138"/>
              <a:gd name="T1" fmla="*/ 877888 h 706"/>
              <a:gd name="T2" fmla="*/ 12734 w 138"/>
              <a:gd name="T3" fmla="*/ 844550 h 706"/>
              <a:gd name="T4" fmla="*/ 36788 w 138"/>
              <a:gd name="T5" fmla="*/ 863600 h 706"/>
              <a:gd name="T6" fmla="*/ 67917 w 138"/>
              <a:gd name="T7" fmla="*/ 806450 h 706"/>
              <a:gd name="T8" fmla="*/ 55183 w 138"/>
              <a:gd name="T9" fmla="*/ 782637 h 706"/>
              <a:gd name="T10" fmla="*/ 76407 w 138"/>
              <a:gd name="T11" fmla="*/ 706437 h 706"/>
              <a:gd name="T12" fmla="*/ 36788 w 138"/>
              <a:gd name="T13" fmla="*/ 696912 h 706"/>
              <a:gd name="T14" fmla="*/ 46693 w 138"/>
              <a:gd name="T15" fmla="*/ 569912 h 706"/>
              <a:gd name="T16" fmla="*/ 91971 w 138"/>
              <a:gd name="T17" fmla="*/ 436563 h 706"/>
              <a:gd name="T18" fmla="*/ 89141 w 138"/>
              <a:gd name="T19" fmla="*/ 328612 h 706"/>
              <a:gd name="T20" fmla="*/ 125930 w 138"/>
              <a:gd name="T21" fmla="*/ 114300 h 706"/>
              <a:gd name="T22" fmla="*/ 118855 w 138"/>
              <a:gd name="T23" fmla="*/ 14288 h 706"/>
              <a:gd name="T24" fmla="*/ 140079 w 138"/>
              <a:gd name="T25" fmla="*/ 0 h 706"/>
              <a:gd name="T26" fmla="*/ 161303 w 138"/>
              <a:gd name="T27" fmla="*/ 47625 h 706"/>
              <a:gd name="T28" fmla="*/ 176868 w 138"/>
              <a:gd name="T29" fmla="*/ 147637 h 706"/>
              <a:gd name="T30" fmla="*/ 193847 w 138"/>
              <a:gd name="T31" fmla="*/ 147637 h 706"/>
              <a:gd name="T32" fmla="*/ 193847 w 138"/>
              <a:gd name="T33" fmla="*/ 180975 h 706"/>
              <a:gd name="T34" fmla="*/ 164133 w 138"/>
              <a:gd name="T35" fmla="*/ 195262 h 706"/>
              <a:gd name="T36" fmla="*/ 164133 w 138"/>
              <a:gd name="T37" fmla="*/ 260350 h 706"/>
              <a:gd name="T38" fmla="*/ 140079 w 138"/>
              <a:gd name="T39" fmla="*/ 293687 h 706"/>
              <a:gd name="T40" fmla="*/ 118855 w 138"/>
              <a:gd name="T41" fmla="*/ 388937 h 706"/>
              <a:gd name="T42" fmla="*/ 130175 w 138"/>
              <a:gd name="T43" fmla="*/ 474663 h 706"/>
              <a:gd name="T44" fmla="*/ 100461 w 138"/>
              <a:gd name="T45" fmla="*/ 550863 h 706"/>
              <a:gd name="T46" fmla="*/ 79237 w 138"/>
              <a:gd name="T47" fmla="*/ 735012 h 706"/>
              <a:gd name="T48" fmla="*/ 97631 w 138"/>
              <a:gd name="T49" fmla="*/ 806450 h 706"/>
              <a:gd name="T50" fmla="*/ 79237 w 138"/>
              <a:gd name="T51" fmla="*/ 811212 h 706"/>
              <a:gd name="T52" fmla="*/ 89141 w 138"/>
              <a:gd name="T53" fmla="*/ 868363 h 706"/>
              <a:gd name="T54" fmla="*/ 49523 w 138"/>
              <a:gd name="T55" fmla="*/ 985838 h 706"/>
              <a:gd name="T56" fmla="*/ 55183 w 138"/>
              <a:gd name="T57" fmla="*/ 1009650 h 706"/>
              <a:gd name="T58" fmla="*/ 70747 w 138"/>
              <a:gd name="T59" fmla="*/ 1004888 h 706"/>
              <a:gd name="T60" fmla="*/ 79237 w 138"/>
              <a:gd name="T61" fmla="*/ 1052513 h 706"/>
              <a:gd name="T62" fmla="*/ 164133 w 138"/>
              <a:gd name="T63" fmla="*/ 1062038 h 706"/>
              <a:gd name="T64" fmla="*/ 110365 w 138"/>
              <a:gd name="T65" fmla="*/ 1076325 h 706"/>
              <a:gd name="T66" fmla="*/ 100461 w 138"/>
              <a:gd name="T67" fmla="*/ 1119188 h 706"/>
              <a:gd name="T68" fmla="*/ 76407 w 138"/>
              <a:gd name="T69" fmla="*/ 1109663 h 706"/>
              <a:gd name="T70" fmla="*/ 100461 w 138"/>
              <a:gd name="T71" fmla="*/ 1081088 h 706"/>
              <a:gd name="T72" fmla="*/ 63672 w 138"/>
              <a:gd name="T73" fmla="*/ 1071563 h 706"/>
              <a:gd name="T74" fmla="*/ 58013 w 138"/>
              <a:gd name="T75" fmla="*/ 1038225 h 706"/>
              <a:gd name="T76" fmla="*/ 49523 w 138"/>
              <a:gd name="T77" fmla="*/ 1052513 h 706"/>
              <a:gd name="T78" fmla="*/ 29714 w 138"/>
              <a:gd name="T79" fmla="*/ 1019175 h 706"/>
              <a:gd name="T80" fmla="*/ 36788 w 138"/>
              <a:gd name="T81" fmla="*/ 1004888 h 706"/>
              <a:gd name="T82" fmla="*/ 21224 w 138"/>
              <a:gd name="T83" fmla="*/ 985838 h 706"/>
              <a:gd name="T84" fmla="*/ 36788 w 138"/>
              <a:gd name="T85" fmla="*/ 966788 h 706"/>
              <a:gd name="T86" fmla="*/ 21224 w 138"/>
              <a:gd name="T87" fmla="*/ 909638 h 706"/>
              <a:gd name="T88" fmla="*/ 49523 w 138"/>
              <a:gd name="T89" fmla="*/ 919163 h 706"/>
              <a:gd name="T90" fmla="*/ 21224 w 138"/>
              <a:gd name="T91" fmla="*/ 895350 h 706"/>
              <a:gd name="T92" fmla="*/ 29714 w 138"/>
              <a:gd name="T93" fmla="*/ 868363 h 706"/>
              <a:gd name="T94" fmla="*/ 0 w 138"/>
              <a:gd name="T95" fmla="*/ 877888 h 7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706"/>
              <a:gd name="T146" fmla="*/ 138 w 138"/>
              <a:gd name="T147" fmla="*/ 706 h 7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706">
                <a:moveTo>
                  <a:pt x="0" y="553"/>
                </a:moveTo>
                <a:lnTo>
                  <a:pt x="9" y="532"/>
                </a:lnTo>
                <a:lnTo>
                  <a:pt x="26" y="544"/>
                </a:lnTo>
                <a:lnTo>
                  <a:pt x="48" y="508"/>
                </a:lnTo>
                <a:lnTo>
                  <a:pt x="39" y="493"/>
                </a:lnTo>
                <a:lnTo>
                  <a:pt x="54" y="445"/>
                </a:lnTo>
                <a:lnTo>
                  <a:pt x="26" y="439"/>
                </a:lnTo>
                <a:lnTo>
                  <a:pt x="33" y="359"/>
                </a:lnTo>
                <a:lnTo>
                  <a:pt x="65" y="275"/>
                </a:lnTo>
                <a:lnTo>
                  <a:pt x="63" y="207"/>
                </a:lnTo>
                <a:lnTo>
                  <a:pt x="89" y="72"/>
                </a:lnTo>
                <a:lnTo>
                  <a:pt x="84" y="9"/>
                </a:lnTo>
                <a:lnTo>
                  <a:pt x="99" y="0"/>
                </a:lnTo>
                <a:lnTo>
                  <a:pt x="114" y="30"/>
                </a:lnTo>
                <a:lnTo>
                  <a:pt x="125" y="93"/>
                </a:lnTo>
                <a:lnTo>
                  <a:pt x="137" y="93"/>
                </a:lnTo>
                <a:lnTo>
                  <a:pt x="137" y="114"/>
                </a:lnTo>
                <a:lnTo>
                  <a:pt x="116" y="123"/>
                </a:lnTo>
                <a:lnTo>
                  <a:pt x="116" y="164"/>
                </a:lnTo>
                <a:lnTo>
                  <a:pt x="99" y="185"/>
                </a:lnTo>
                <a:lnTo>
                  <a:pt x="84" y="245"/>
                </a:lnTo>
                <a:lnTo>
                  <a:pt x="92" y="299"/>
                </a:lnTo>
                <a:lnTo>
                  <a:pt x="71" y="347"/>
                </a:lnTo>
                <a:lnTo>
                  <a:pt x="56" y="463"/>
                </a:lnTo>
                <a:lnTo>
                  <a:pt x="69" y="508"/>
                </a:lnTo>
                <a:lnTo>
                  <a:pt x="56" y="511"/>
                </a:lnTo>
                <a:lnTo>
                  <a:pt x="63" y="547"/>
                </a:lnTo>
                <a:lnTo>
                  <a:pt x="35" y="621"/>
                </a:lnTo>
                <a:lnTo>
                  <a:pt x="39" y="636"/>
                </a:lnTo>
                <a:lnTo>
                  <a:pt x="50" y="633"/>
                </a:lnTo>
                <a:lnTo>
                  <a:pt x="56" y="663"/>
                </a:lnTo>
                <a:lnTo>
                  <a:pt x="116" y="669"/>
                </a:lnTo>
                <a:lnTo>
                  <a:pt x="78" y="678"/>
                </a:lnTo>
                <a:lnTo>
                  <a:pt x="71" y="705"/>
                </a:lnTo>
                <a:lnTo>
                  <a:pt x="54" y="699"/>
                </a:lnTo>
                <a:lnTo>
                  <a:pt x="71" y="681"/>
                </a:lnTo>
                <a:lnTo>
                  <a:pt x="45" y="675"/>
                </a:lnTo>
                <a:lnTo>
                  <a:pt x="41" y="654"/>
                </a:lnTo>
                <a:lnTo>
                  <a:pt x="35" y="663"/>
                </a:lnTo>
                <a:lnTo>
                  <a:pt x="21" y="642"/>
                </a:lnTo>
                <a:lnTo>
                  <a:pt x="26" y="633"/>
                </a:lnTo>
                <a:lnTo>
                  <a:pt x="15" y="621"/>
                </a:lnTo>
                <a:lnTo>
                  <a:pt x="26" y="609"/>
                </a:lnTo>
                <a:lnTo>
                  <a:pt x="15" y="573"/>
                </a:lnTo>
                <a:lnTo>
                  <a:pt x="35" y="579"/>
                </a:lnTo>
                <a:lnTo>
                  <a:pt x="15" y="564"/>
                </a:lnTo>
                <a:lnTo>
                  <a:pt x="21" y="547"/>
                </a:lnTo>
                <a:lnTo>
                  <a:pt x="0" y="55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04" name="Freeform 572"/>
          <p:cNvSpPr>
            <a:spLocks/>
          </p:cNvSpPr>
          <p:nvPr/>
        </p:nvSpPr>
        <p:spPr bwMode="auto">
          <a:xfrm>
            <a:off x="2860675" y="5068888"/>
            <a:ext cx="127000" cy="149225"/>
          </a:xfrm>
          <a:custGeom>
            <a:avLst/>
            <a:gdLst>
              <a:gd name="T0" fmla="*/ 0 w 90"/>
              <a:gd name="T1" fmla="*/ 119063 h 94"/>
              <a:gd name="T2" fmla="*/ 15522 w 90"/>
              <a:gd name="T3" fmla="*/ 4762 h 94"/>
              <a:gd name="T4" fmla="*/ 36689 w 90"/>
              <a:gd name="T5" fmla="*/ 0 h 94"/>
              <a:gd name="T6" fmla="*/ 108656 w 90"/>
              <a:gd name="T7" fmla="*/ 57150 h 94"/>
              <a:gd name="T8" fmla="*/ 125589 w 90"/>
              <a:gd name="T9" fmla="*/ 80962 h 94"/>
              <a:gd name="T10" fmla="*/ 117122 w 90"/>
              <a:gd name="T11" fmla="*/ 114300 h 94"/>
              <a:gd name="T12" fmla="*/ 87489 w 90"/>
              <a:gd name="T13" fmla="*/ 147638 h 94"/>
              <a:gd name="T14" fmla="*/ 0 w 90"/>
              <a:gd name="T15" fmla="*/ 119063 h 9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94"/>
              <a:gd name="T26" fmla="*/ 90 w 9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94">
                <a:moveTo>
                  <a:pt x="0" y="75"/>
                </a:moveTo>
                <a:lnTo>
                  <a:pt x="11" y="3"/>
                </a:lnTo>
                <a:lnTo>
                  <a:pt x="26" y="0"/>
                </a:lnTo>
                <a:lnTo>
                  <a:pt x="77" y="36"/>
                </a:lnTo>
                <a:lnTo>
                  <a:pt x="89" y="51"/>
                </a:lnTo>
                <a:lnTo>
                  <a:pt x="83" y="72"/>
                </a:lnTo>
                <a:lnTo>
                  <a:pt x="62" y="93"/>
                </a:lnTo>
                <a:lnTo>
                  <a:pt x="0" y="7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05" name="Freeform 573"/>
          <p:cNvSpPr>
            <a:spLocks/>
          </p:cNvSpPr>
          <p:nvPr/>
        </p:nvSpPr>
        <p:spPr bwMode="auto">
          <a:xfrm>
            <a:off x="4102100" y="2481263"/>
            <a:ext cx="184150" cy="314325"/>
          </a:xfrm>
          <a:custGeom>
            <a:avLst/>
            <a:gdLst>
              <a:gd name="T0" fmla="*/ 0 w 130"/>
              <a:gd name="T1" fmla="*/ 76200 h 198"/>
              <a:gd name="T2" fmla="*/ 5666 w 130"/>
              <a:gd name="T3" fmla="*/ 28575 h 198"/>
              <a:gd name="T4" fmla="*/ 26914 w 130"/>
              <a:gd name="T5" fmla="*/ 6350 h 198"/>
              <a:gd name="T6" fmla="*/ 67994 w 130"/>
              <a:gd name="T7" fmla="*/ 0 h 198"/>
              <a:gd name="T8" fmla="*/ 46746 w 130"/>
              <a:gd name="T9" fmla="*/ 39687 h 198"/>
              <a:gd name="T10" fmla="*/ 97741 w 130"/>
              <a:gd name="T11" fmla="*/ 42862 h 198"/>
              <a:gd name="T12" fmla="*/ 63744 w 130"/>
              <a:gd name="T13" fmla="*/ 100012 h 198"/>
              <a:gd name="T14" fmla="*/ 106240 w 130"/>
              <a:gd name="T15" fmla="*/ 114300 h 198"/>
              <a:gd name="T16" fmla="*/ 144487 w 130"/>
              <a:gd name="T17" fmla="*/ 180975 h 198"/>
              <a:gd name="T18" fmla="*/ 135988 w 130"/>
              <a:gd name="T19" fmla="*/ 180975 h 198"/>
              <a:gd name="T20" fmla="*/ 148737 w 130"/>
              <a:gd name="T21" fmla="*/ 200025 h 198"/>
              <a:gd name="T22" fmla="*/ 140237 w 130"/>
              <a:gd name="T23" fmla="*/ 219075 h 198"/>
              <a:gd name="T24" fmla="*/ 182733 w 130"/>
              <a:gd name="T25" fmla="*/ 223838 h 198"/>
              <a:gd name="T26" fmla="*/ 157236 w 130"/>
              <a:gd name="T27" fmla="*/ 261938 h 198"/>
              <a:gd name="T28" fmla="*/ 178484 w 130"/>
              <a:gd name="T29" fmla="*/ 271463 h 198"/>
              <a:gd name="T30" fmla="*/ 8499 w 130"/>
              <a:gd name="T31" fmla="*/ 312738 h 198"/>
              <a:gd name="T32" fmla="*/ 80743 w 130"/>
              <a:gd name="T33" fmla="*/ 255588 h 198"/>
              <a:gd name="T34" fmla="*/ 63744 w 130"/>
              <a:gd name="T35" fmla="*/ 265113 h 198"/>
              <a:gd name="T36" fmla="*/ 16998 w 130"/>
              <a:gd name="T37" fmla="*/ 247650 h 198"/>
              <a:gd name="T38" fmla="*/ 50995 w 130"/>
              <a:gd name="T39" fmla="*/ 228600 h 198"/>
              <a:gd name="T40" fmla="*/ 29747 w 130"/>
              <a:gd name="T41" fmla="*/ 219075 h 198"/>
              <a:gd name="T42" fmla="*/ 72243 w 130"/>
              <a:gd name="T43" fmla="*/ 195262 h 198"/>
              <a:gd name="T44" fmla="*/ 76493 w 130"/>
              <a:gd name="T45" fmla="*/ 166687 h 198"/>
              <a:gd name="T46" fmla="*/ 55245 w 130"/>
              <a:gd name="T47" fmla="*/ 157163 h 198"/>
              <a:gd name="T48" fmla="*/ 67994 w 130"/>
              <a:gd name="T49" fmla="*/ 138113 h 198"/>
              <a:gd name="T50" fmla="*/ 21248 w 130"/>
              <a:gd name="T51" fmla="*/ 147638 h 198"/>
              <a:gd name="T52" fmla="*/ 21248 w 130"/>
              <a:gd name="T53" fmla="*/ 100012 h 198"/>
              <a:gd name="T54" fmla="*/ 5666 w 130"/>
              <a:gd name="T55" fmla="*/ 123825 h 198"/>
              <a:gd name="T56" fmla="*/ 16998 w 130"/>
              <a:gd name="T57" fmla="*/ 80962 h 198"/>
              <a:gd name="T58" fmla="*/ 0 w 130"/>
              <a:gd name="T59" fmla="*/ 76200 h 1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0"/>
              <a:gd name="T91" fmla="*/ 0 h 198"/>
              <a:gd name="T92" fmla="*/ 130 w 130"/>
              <a:gd name="T93" fmla="*/ 198 h 1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0" h="198">
                <a:moveTo>
                  <a:pt x="0" y="48"/>
                </a:moveTo>
                <a:lnTo>
                  <a:pt x="4" y="18"/>
                </a:lnTo>
                <a:lnTo>
                  <a:pt x="19" y="4"/>
                </a:lnTo>
                <a:lnTo>
                  <a:pt x="48" y="0"/>
                </a:lnTo>
                <a:lnTo>
                  <a:pt x="33" y="25"/>
                </a:lnTo>
                <a:lnTo>
                  <a:pt x="69" y="27"/>
                </a:lnTo>
                <a:lnTo>
                  <a:pt x="45" y="63"/>
                </a:lnTo>
                <a:lnTo>
                  <a:pt x="75" y="72"/>
                </a:lnTo>
                <a:lnTo>
                  <a:pt x="102" y="114"/>
                </a:lnTo>
                <a:lnTo>
                  <a:pt x="96" y="114"/>
                </a:lnTo>
                <a:lnTo>
                  <a:pt x="105" y="126"/>
                </a:lnTo>
                <a:lnTo>
                  <a:pt x="99" y="138"/>
                </a:lnTo>
                <a:lnTo>
                  <a:pt x="129" y="141"/>
                </a:lnTo>
                <a:lnTo>
                  <a:pt x="111" y="165"/>
                </a:lnTo>
                <a:lnTo>
                  <a:pt x="126" y="171"/>
                </a:lnTo>
                <a:lnTo>
                  <a:pt x="6" y="197"/>
                </a:lnTo>
                <a:lnTo>
                  <a:pt x="57" y="161"/>
                </a:lnTo>
                <a:lnTo>
                  <a:pt x="45" y="167"/>
                </a:lnTo>
                <a:lnTo>
                  <a:pt x="12" y="156"/>
                </a:lnTo>
                <a:lnTo>
                  <a:pt x="36" y="144"/>
                </a:lnTo>
                <a:lnTo>
                  <a:pt x="21" y="138"/>
                </a:lnTo>
                <a:lnTo>
                  <a:pt x="51" y="123"/>
                </a:lnTo>
                <a:lnTo>
                  <a:pt x="54" y="105"/>
                </a:lnTo>
                <a:lnTo>
                  <a:pt x="39" y="99"/>
                </a:lnTo>
                <a:lnTo>
                  <a:pt x="48" y="87"/>
                </a:lnTo>
                <a:lnTo>
                  <a:pt x="15" y="93"/>
                </a:lnTo>
                <a:lnTo>
                  <a:pt x="15" y="63"/>
                </a:lnTo>
                <a:lnTo>
                  <a:pt x="4" y="78"/>
                </a:lnTo>
                <a:lnTo>
                  <a:pt x="12" y="51"/>
                </a:lnTo>
                <a:lnTo>
                  <a:pt x="0" y="4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06" name="Freeform 574"/>
          <p:cNvSpPr>
            <a:spLocks/>
          </p:cNvSpPr>
          <p:nvPr/>
        </p:nvSpPr>
        <p:spPr bwMode="auto">
          <a:xfrm>
            <a:off x="4359275" y="1941513"/>
            <a:ext cx="617538" cy="557212"/>
          </a:xfrm>
          <a:custGeom>
            <a:avLst/>
            <a:gdLst>
              <a:gd name="T0" fmla="*/ 4230 w 438"/>
              <a:gd name="T1" fmla="*/ 436562 h 351"/>
              <a:gd name="T2" fmla="*/ 63446 w 438"/>
              <a:gd name="T3" fmla="*/ 436562 h 351"/>
              <a:gd name="T4" fmla="*/ 18329 w 438"/>
              <a:gd name="T5" fmla="*/ 454025 h 351"/>
              <a:gd name="T6" fmla="*/ 52166 w 438"/>
              <a:gd name="T7" fmla="*/ 465137 h 351"/>
              <a:gd name="T8" fmla="*/ 31018 w 438"/>
              <a:gd name="T9" fmla="*/ 501650 h 351"/>
              <a:gd name="T10" fmla="*/ 73315 w 438"/>
              <a:gd name="T11" fmla="*/ 555625 h 351"/>
              <a:gd name="T12" fmla="*/ 131121 w 438"/>
              <a:gd name="T13" fmla="*/ 487362 h 351"/>
              <a:gd name="T14" fmla="*/ 173418 w 438"/>
              <a:gd name="T15" fmla="*/ 484187 h 351"/>
              <a:gd name="T16" fmla="*/ 181878 w 438"/>
              <a:gd name="T17" fmla="*/ 431800 h 351"/>
              <a:gd name="T18" fmla="*/ 169188 w 438"/>
              <a:gd name="T19" fmla="*/ 336550 h 351"/>
              <a:gd name="T20" fmla="*/ 207256 w 438"/>
              <a:gd name="T21" fmla="*/ 288925 h 351"/>
              <a:gd name="T22" fmla="*/ 266472 w 438"/>
              <a:gd name="T23" fmla="*/ 190500 h 351"/>
              <a:gd name="T24" fmla="*/ 304539 w 438"/>
              <a:gd name="T25" fmla="*/ 147637 h 351"/>
              <a:gd name="T26" fmla="*/ 358116 w 438"/>
              <a:gd name="T27" fmla="*/ 128587 h 351"/>
              <a:gd name="T28" fmla="*/ 370805 w 438"/>
              <a:gd name="T29" fmla="*/ 95250 h 351"/>
              <a:gd name="T30" fmla="*/ 413102 w 438"/>
              <a:gd name="T31" fmla="*/ 112712 h 351"/>
              <a:gd name="T32" fmla="*/ 493466 w 438"/>
              <a:gd name="T33" fmla="*/ 95250 h 351"/>
              <a:gd name="T34" fmla="*/ 548453 w 438"/>
              <a:gd name="T35" fmla="*/ 52387 h 351"/>
              <a:gd name="T36" fmla="*/ 569601 w 438"/>
              <a:gd name="T37" fmla="*/ 95250 h 351"/>
              <a:gd name="T38" fmla="*/ 582290 w 438"/>
              <a:gd name="T39" fmla="*/ 66675 h 351"/>
              <a:gd name="T40" fmla="*/ 561142 w 438"/>
              <a:gd name="T41" fmla="*/ 47625 h 351"/>
              <a:gd name="T42" fmla="*/ 569601 w 438"/>
              <a:gd name="T43" fmla="*/ 9525 h 351"/>
              <a:gd name="T44" fmla="*/ 555502 w 438"/>
              <a:gd name="T45" fmla="*/ 4762 h 351"/>
              <a:gd name="T46" fmla="*/ 518845 w 438"/>
              <a:gd name="T47" fmla="*/ 28575 h 351"/>
              <a:gd name="T48" fmla="*/ 510385 w 438"/>
              <a:gd name="T49" fmla="*/ 4762 h 351"/>
              <a:gd name="T50" fmla="*/ 493466 w 438"/>
              <a:gd name="T51" fmla="*/ 9525 h 351"/>
              <a:gd name="T52" fmla="*/ 430021 w 438"/>
              <a:gd name="T53" fmla="*/ 52387 h 351"/>
              <a:gd name="T54" fmla="*/ 400413 w 438"/>
              <a:gd name="T55" fmla="*/ 66675 h 351"/>
              <a:gd name="T56" fmla="*/ 358116 w 438"/>
              <a:gd name="T57" fmla="*/ 85725 h 351"/>
              <a:gd name="T58" fmla="*/ 349656 w 438"/>
              <a:gd name="T59" fmla="*/ 76200 h 351"/>
              <a:gd name="T60" fmla="*/ 342607 w 438"/>
              <a:gd name="T61" fmla="*/ 85725 h 351"/>
              <a:gd name="T62" fmla="*/ 300310 w 438"/>
              <a:gd name="T63" fmla="*/ 112712 h 351"/>
              <a:gd name="T64" fmla="*/ 300310 w 438"/>
              <a:gd name="T65" fmla="*/ 123825 h 351"/>
              <a:gd name="T66" fmla="*/ 245323 w 438"/>
              <a:gd name="T67" fmla="*/ 160337 h 351"/>
              <a:gd name="T68" fmla="*/ 194567 w 438"/>
              <a:gd name="T69" fmla="*/ 204787 h 351"/>
              <a:gd name="T70" fmla="*/ 114202 w 438"/>
              <a:gd name="T71" fmla="*/ 327025 h 351"/>
              <a:gd name="T72" fmla="*/ 148040 w 438"/>
              <a:gd name="T73" fmla="*/ 327025 h 351"/>
              <a:gd name="T74" fmla="*/ 52166 w 438"/>
              <a:gd name="T75" fmla="*/ 365125 h 351"/>
              <a:gd name="T76" fmla="*/ 31018 w 438"/>
              <a:gd name="T77" fmla="*/ 379412 h 351"/>
              <a:gd name="T78" fmla="*/ 4230 w 438"/>
              <a:gd name="T79" fmla="*/ 398462 h 351"/>
              <a:gd name="T80" fmla="*/ 0 w 438"/>
              <a:gd name="T81" fmla="*/ 417512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8"/>
              <a:gd name="T124" fmla="*/ 0 h 351"/>
              <a:gd name="T125" fmla="*/ 438 w 438"/>
              <a:gd name="T126" fmla="*/ 351 h 3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8" h="351">
                <a:moveTo>
                  <a:pt x="0" y="263"/>
                </a:moveTo>
                <a:lnTo>
                  <a:pt x="3" y="275"/>
                </a:lnTo>
                <a:lnTo>
                  <a:pt x="43" y="266"/>
                </a:lnTo>
                <a:lnTo>
                  <a:pt x="45" y="275"/>
                </a:lnTo>
                <a:lnTo>
                  <a:pt x="3" y="281"/>
                </a:lnTo>
                <a:lnTo>
                  <a:pt x="13" y="286"/>
                </a:lnTo>
                <a:lnTo>
                  <a:pt x="9" y="307"/>
                </a:lnTo>
                <a:lnTo>
                  <a:pt x="37" y="293"/>
                </a:lnTo>
                <a:lnTo>
                  <a:pt x="3" y="316"/>
                </a:lnTo>
                <a:lnTo>
                  <a:pt x="22" y="316"/>
                </a:lnTo>
                <a:lnTo>
                  <a:pt x="13" y="344"/>
                </a:lnTo>
                <a:lnTo>
                  <a:pt x="52" y="350"/>
                </a:lnTo>
                <a:lnTo>
                  <a:pt x="87" y="329"/>
                </a:lnTo>
                <a:lnTo>
                  <a:pt x="93" y="307"/>
                </a:lnTo>
                <a:lnTo>
                  <a:pt x="102" y="326"/>
                </a:lnTo>
                <a:lnTo>
                  <a:pt x="123" y="305"/>
                </a:lnTo>
                <a:lnTo>
                  <a:pt x="120" y="281"/>
                </a:lnTo>
                <a:lnTo>
                  <a:pt x="129" y="272"/>
                </a:lnTo>
                <a:lnTo>
                  <a:pt x="120" y="260"/>
                </a:lnTo>
                <a:lnTo>
                  <a:pt x="120" y="212"/>
                </a:lnTo>
                <a:lnTo>
                  <a:pt x="153" y="197"/>
                </a:lnTo>
                <a:lnTo>
                  <a:pt x="147" y="182"/>
                </a:lnTo>
                <a:lnTo>
                  <a:pt x="162" y="144"/>
                </a:lnTo>
                <a:lnTo>
                  <a:pt x="189" y="120"/>
                </a:lnTo>
                <a:lnTo>
                  <a:pt x="194" y="96"/>
                </a:lnTo>
                <a:lnTo>
                  <a:pt x="216" y="93"/>
                </a:lnTo>
                <a:lnTo>
                  <a:pt x="224" y="78"/>
                </a:lnTo>
                <a:lnTo>
                  <a:pt x="254" y="81"/>
                </a:lnTo>
                <a:lnTo>
                  <a:pt x="254" y="60"/>
                </a:lnTo>
                <a:lnTo>
                  <a:pt x="263" y="60"/>
                </a:lnTo>
                <a:lnTo>
                  <a:pt x="272" y="51"/>
                </a:lnTo>
                <a:lnTo>
                  <a:pt x="293" y="71"/>
                </a:lnTo>
                <a:lnTo>
                  <a:pt x="329" y="71"/>
                </a:lnTo>
                <a:lnTo>
                  <a:pt x="350" y="60"/>
                </a:lnTo>
                <a:lnTo>
                  <a:pt x="353" y="39"/>
                </a:lnTo>
                <a:lnTo>
                  <a:pt x="389" y="33"/>
                </a:lnTo>
                <a:lnTo>
                  <a:pt x="404" y="42"/>
                </a:lnTo>
                <a:lnTo>
                  <a:pt x="404" y="60"/>
                </a:lnTo>
                <a:lnTo>
                  <a:pt x="433" y="39"/>
                </a:lnTo>
                <a:lnTo>
                  <a:pt x="413" y="42"/>
                </a:lnTo>
                <a:lnTo>
                  <a:pt x="416" y="36"/>
                </a:lnTo>
                <a:lnTo>
                  <a:pt x="398" y="30"/>
                </a:lnTo>
                <a:lnTo>
                  <a:pt x="437" y="18"/>
                </a:lnTo>
                <a:lnTo>
                  <a:pt x="404" y="6"/>
                </a:lnTo>
                <a:lnTo>
                  <a:pt x="386" y="18"/>
                </a:lnTo>
                <a:lnTo>
                  <a:pt x="394" y="3"/>
                </a:lnTo>
                <a:lnTo>
                  <a:pt x="377" y="0"/>
                </a:lnTo>
                <a:lnTo>
                  <a:pt x="368" y="18"/>
                </a:lnTo>
                <a:lnTo>
                  <a:pt x="362" y="24"/>
                </a:lnTo>
                <a:lnTo>
                  <a:pt x="362" y="3"/>
                </a:lnTo>
                <a:lnTo>
                  <a:pt x="332" y="33"/>
                </a:lnTo>
                <a:lnTo>
                  <a:pt x="350" y="6"/>
                </a:lnTo>
                <a:lnTo>
                  <a:pt x="338" y="3"/>
                </a:lnTo>
                <a:lnTo>
                  <a:pt x="305" y="33"/>
                </a:lnTo>
                <a:lnTo>
                  <a:pt x="278" y="27"/>
                </a:lnTo>
                <a:lnTo>
                  <a:pt x="284" y="42"/>
                </a:lnTo>
                <a:lnTo>
                  <a:pt x="272" y="33"/>
                </a:lnTo>
                <a:lnTo>
                  <a:pt x="254" y="54"/>
                </a:lnTo>
                <a:lnTo>
                  <a:pt x="258" y="36"/>
                </a:lnTo>
                <a:lnTo>
                  <a:pt x="248" y="48"/>
                </a:lnTo>
                <a:lnTo>
                  <a:pt x="237" y="42"/>
                </a:lnTo>
                <a:lnTo>
                  <a:pt x="243" y="54"/>
                </a:lnTo>
                <a:lnTo>
                  <a:pt x="222" y="48"/>
                </a:lnTo>
                <a:lnTo>
                  <a:pt x="213" y="71"/>
                </a:lnTo>
                <a:lnTo>
                  <a:pt x="192" y="78"/>
                </a:lnTo>
                <a:lnTo>
                  <a:pt x="213" y="78"/>
                </a:lnTo>
                <a:lnTo>
                  <a:pt x="179" y="90"/>
                </a:lnTo>
                <a:lnTo>
                  <a:pt x="174" y="101"/>
                </a:lnTo>
                <a:lnTo>
                  <a:pt x="179" y="101"/>
                </a:lnTo>
                <a:lnTo>
                  <a:pt x="138" y="129"/>
                </a:lnTo>
                <a:lnTo>
                  <a:pt x="126" y="170"/>
                </a:lnTo>
                <a:lnTo>
                  <a:pt x="81" y="206"/>
                </a:lnTo>
                <a:lnTo>
                  <a:pt x="87" y="215"/>
                </a:lnTo>
                <a:lnTo>
                  <a:pt x="105" y="206"/>
                </a:lnTo>
                <a:lnTo>
                  <a:pt x="60" y="218"/>
                </a:lnTo>
                <a:lnTo>
                  <a:pt x="37" y="230"/>
                </a:lnTo>
                <a:lnTo>
                  <a:pt x="43" y="239"/>
                </a:lnTo>
                <a:lnTo>
                  <a:pt x="22" y="239"/>
                </a:lnTo>
                <a:lnTo>
                  <a:pt x="28" y="251"/>
                </a:lnTo>
                <a:lnTo>
                  <a:pt x="3" y="251"/>
                </a:lnTo>
                <a:lnTo>
                  <a:pt x="22" y="257"/>
                </a:lnTo>
                <a:lnTo>
                  <a:pt x="0" y="26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07" name="Freeform 575"/>
          <p:cNvSpPr>
            <a:spLocks/>
          </p:cNvSpPr>
          <p:nvPr/>
        </p:nvSpPr>
        <p:spPr bwMode="auto">
          <a:xfrm>
            <a:off x="4502150" y="2036763"/>
            <a:ext cx="309563" cy="565150"/>
          </a:xfrm>
          <a:custGeom>
            <a:avLst/>
            <a:gdLst>
              <a:gd name="T0" fmla="*/ 0 w 219"/>
              <a:gd name="T1" fmla="*/ 422275 h 356"/>
              <a:gd name="T2" fmla="*/ 21203 w 219"/>
              <a:gd name="T3" fmla="*/ 487363 h 356"/>
              <a:gd name="T4" fmla="*/ 42406 w 219"/>
              <a:gd name="T5" fmla="*/ 525463 h 356"/>
              <a:gd name="T6" fmla="*/ 42406 w 219"/>
              <a:gd name="T7" fmla="*/ 563563 h 356"/>
              <a:gd name="T8" fmla="*/ 114496 w 219"/>
              <a:gd name="T9" fmla="*/ 539750 h 356"/>
              <a:gd name="T10" fmla="*/ 130045 w 219"/>
              <a:gd name="T11" fmla="*/ 450850 h 356"/>
              <a:gd name="T12" fmla="*/ 118737 w 219"/>
              <a:gd name="T13" fmla="*/ 444500 h 356"/>
              <a:gd name="T14" fmla="*/ 172451 w 219"/>
              <a:gd name="T15" fmla="*/ 412750 h 356"/>
              <a:gd name="T16" fmla="*/ 122977 w 219"/>
              <a:gd name="T17" fmla="*/ 406400 h 356"/>
              <a:gd name="T18" fmla="*/ 161142 w 219"/>
              <a:gd name="T19" fmla="*/ 412750 h 356"/>
              <a:gd name="T20" fmla="*/ 180932 w 219"/>
              <a:gd name="T21" fmla="*/ 392112 h 356"/>
              <a:gd name="T22" fmla="*/ 151248 w 219"/>
              <a:gd name="T23" fmla="*/ 358775 h 356"/>
              <a:gd name="T24" fmla="*/ 118737 w 219"/>
              <a:gd name="T25" fmla="*/ 382587 h 356"/>
              <a:gd name="T26" fmla="*/ 148421 w 219"/>
              <a:gd name="T27" fmla="*/ 369887 h 356"/>
              <a:gd name="T28" fmla="*/ 148421 w 219"/>
              <a:gd name="T29" fmla="*/ 284162 h 356"/>
              <a:gd name="T30" fmla="*/ 248781 w 219"/>
              <a:gd name="T31" fmla="*/ 207963 h 356"/>
              <a:gd name="T32" fmla="*/ 236059 w 219"/>
              <a:gd name="T33" fmla="*/ 188912 h 356"/>
              <a:gd name="T34" fmla="*/ 254435 w 219"/>
              <a:gd name="T35" fmla="*/ 146050 h 356"/>
              <a:gd name="T36" fmla="*/ 308149 w 219"/>
              <a:gd name="T37" fmla="*/ 142875 h 356"/>
              <a:gd name="T38" fmla="*/ 295428 w 219"/>
              <a:gd name="T39" fmla="*/ 52388 h 356"/>
              <a:gd name="T40" fmla="*/ 227578 w 219"/>
              <a:gd name="T41" fmla="*/ 0 h 356"/>
              <a:gd name="T42" fmla="*/ 214857 w 219"/>
              <a:gd name="T43" fmla="*/ 0 h 356"/>
              <a:gd name="T44" fmla="*/ 214857 w 219"/>
              <a:gd name="T45" fmla="*/ 33338 h 356"/>
              <a:gd name="T46" fmla="*/ 172451 w 219"/>
              <a:gd name="T47" fmla="*/ 28575 h 356"/>
              <a:gd name="T48" fmla="*/ 161142 w 219"/>
              <a:gd name="T49" fmla="*/ 52388 h 356"/>
              <a:gd name="T50" fmla="*/ 130045 w 219"/>
              <a:gd name="T51" fmla="*/ 57150 h 356"/>
              <a:gd name="T52" fmla="*/ 122977 w 219"/>
              <a:gd name="T53" fmla="*/ 95250 h 356"/>
              <a:gd name="T54" fmla="*/ 84812 w 219"/>
              <a:gd name="T55" fmla="*/ 133350 h 356"/>
              <a:gd name="T56" fmla="*/ 63609 w 219"/>
              <a:gd name="T57" fmla="*/ 193675 h 356"/>
              <a:gd name="T58" fmla="*/ 72090 w 219"/>
              <a:gd name="T59" fmla="*/ 217488 h 356"/>
              <a:gd name="T60" fmla="*/ 25444 w 219"/>
              <a:gd name="T61" fmla="*/ 241300 h 356"/>
              <a:gd name="T62" fmla="*/ 25444 w 219"/>
              <a:gd name="T63" fmla="*/ 317500 h 356"/>
              <a:gd name="T64" fmla="*/ 38165 w 219"/>
              <a:gd name="T65" fmla="*/ 336550 h 356"/>
              <a:gd name="T66" fmla="*/ 25444 w 219"/>
              <a:gd name="T67" fmla="*/ 350837 h 356"/>
              <a:gd name="T68" fmla="*/ 29684 w 219"/>
              <a:gd name="T69" fmla="*/ 388937 h 356"/>
              <a:gd name="T70" fmla="*/ 0 w 219"/>
              <a:gd name="T71" fmla="*/ 422275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356"/>
              <a:gd name="T110" fmla="*/ 219 w 219"/>
              <a:gd name="T111" fmla="*/ 356 h 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356">
                <a:moveTo>
                  <a:pt x="0" y="266"/>
                </a:moveTo>
                <a:lnTo>
                  <a:pt x="15" y="307"/>
                </a:lnTo>
                <a:lnTo>
                  <a:pt x="30" y="331"/>
                </a:lnTo>
                <a:lnTo>
                  <a:pt x="30" y="355"/>
                </a:lnTo>
                <a:lnTo>
                  <a:pt x="81" y="340"/>
                </a:lnTo>
                <a:lnTo>
                  <a:pt x="92" y="284"/>
                </a:lnTo>
                <a:lnTo>
                  <a:pt x="84" y="280"/>
                </a:lnTo>
                <a:lnTo>
                  <a:pt x="122" y="260"/>
                </a:lnTo>
                <a:lnTo>
                  <a:pt x="87" y="256"/>
                </a:lnTo>
                <a:lnTo>
                  <a:pt x="114" y="260"/>
                </a:lnTo>
                <a:lnTo>
                  <a:pt x="128" y="247"/>
                </a:lnTo>
                <a:lnTo>
                  <a:pt x="107" y="226"/>
                </a:lnTo>
                <a:lnTo>
                  <a:pt x="84" y="241"/>
                </a:lnTo>
                <a:lnTo>
                  <a:pt x="105" y="233"/>
                </a:lnTo>
                <a:lnTo>
                  <a:pt x="105" y="179"/>
                </a:lnTo>
                <a:lnTo>
                  <a:pt x="176" y="131"/>
                </a:lnTo>
                <a:lnTo>
                  <a:pt x="167" y="119"/>
                </a:lnTo>
                <a:lnTo>
                  <a:pt x="180" y="92"/>
                </a:lnTo>
                <a:lnTo>
                  <a:pt x="218" y="90"/>
                </a:lnTo>
                <a:lnTo>
                  <a:pt x="209" y="33"/>
                </a:lnTo>
                <a:lnTo>
                  <a:pt x="161" y="0"/>
                </a:lnTo>
                <a:lnTo>
                  <a:pt x="152" y="0"/>
                </a:lnTo>
                <a:lnTo>
                  <a:pt x="152" y="21"/>
                </a:lnTo>
                <a:lnTo>
                  <a:pt x="122" y="18"/>
                </a:lnTo>
                <a:lnTo>
                  <a:pt x="114" y="33"/>
                </a:lnTo>
                <a:lnTo>
                  <a:pt x="92" y="36"/>
                </a:lnTo>
                <a:lnTo>
                  <a:pt x="87" y="60"/>
                </a:lnTo>
                <a:lnTo>
                  <a:pt x="60" y="84"/>
                </a:lnTo>
                <a:lnTo>
                  <a:pt x="45" y="122"/>
                </a:lnTo>
                <a:lnTo>
                  <a:pt x="51" y="137"/>
                </a:lnTo>
                <a:lnTo>
                  <a:pt x="18" y="152"/>
                </a:lnTo>
                <a:lnTo>
                  <a:pt x="18" y="200"/>
                </a:lnTo>
                <a:lnTo>
                  <a:pt x="27" y="212"/>
                </a:lnTo>
                <a:lnTo>
                  <a:pt x="18" y="221"/>
                </a:lnTo>
                <a:lnTo>
                  <a:pt x="21" y="245"/>
                </a:lnTo>
                <a:lnTo>
                  <a:pt x="0" y="26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08" name="Freeform 576"/>
          <p:cNvSpPr>
            <a:spLocks/>
          </p:cNvSpPr>
          <p:nvPr/>
        </p:nvSpPr>
        <p:spPr bwMode="auto">
          <a:xfrm>
            <a:off x="4308475" y="2743200"/>
            <a:ext cx="77788" cy="66675"/>
          </a:xfrm>
          <a:custGeom>
            <a:avLst/>
            <a:gdLst>
              <a:gd name="T0" fmla="*/ 0 w 55"/>
              <a:gd name="T1" fmla="*/ 17462 h 42"/>
              <a:gd name="T2" fmla="*/ 14143 w 55"/>
              <a:gd name="T3" fmla="*/ 3175 h 42"/>
              <a:gd name="T4" fmla="*/ 50916 w 55"/>
              <a:gd name="T5" fmla="*/ 0 h 42"/>
              <a:gd name="T6" fmla="*/ 72131 w 55"/>
              <a:gd name="T7" fmla="*/ 26988 h 42"/>
              <a:gd name="T8" fmla="*/ 76374 w 55"/>
              <a:gd name="T9" fmla="*/ 47625 h 42"/>
              <a:gd name="T10" fmla="*/ 69302 w 55"/>
              <a:gd name="T11" fmla="*/ 65088 h 42"/>
              <a:gd name="T12" fmla="*/ 0 w 55"/>
              <a:gd name="T13" fmla="*/ 17462 h 42"/>
              <a:gd name="T14" fmla="*/ 0 60000 65536"/>
              <a:gd name="T15" fmla="*/ 0 60000 65536"/>
              <a:gd name="T16" fmla="*/ 0 60000 65536"/>
              <a:gd name="T17" fmla="*/ 0 60000 65536"/>
              <a:gd name="T18" fmla="*/ 0 60000 65536"/>
              <a:gd name="T19" fmla="*/ 0 60000 65536"/>
              <a:gd name="T20" fmla="*/ 0 60000 65536"/>
              <a:gd name="T21" fmla="*/ 0 w 55"/>
              <a:gd name="T22" fmla="*/ 0 h 42"/>
              <a:gd name="T23" fmla="*/ 55 w 5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2">
                <a:moveTo>
                  <a:pt x="0" y="11"/>
                </a:moveTo>
                <a:lnTo>
                  <a:pt x="10" y="2"/>
                </a:lnTo>
                <a:lnTo>
                  <a:pt x="36" y="0"/>
                </a:lnTo>
                <a:lnTo>
                  <a:pt x="51" y="17"/>
                </a:lnTo>
                <a:lnTo>
                  <a:pt x="54" y="30"/>
                </a:lnTo>
                <a:lnTo>
                  <a:pt x="49" y="41"/>
                </a:lnTo>
                <a:lnTo>
                  <a:pt x="0" y="1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09" name="Freeform 577"/>
          <p:cNvSpPr>
            <a:spLocks/>
          </p:cNvSpPr>
          <p:nvPr/>
        </p:nvSpPr>
        <p:spPr bwMode="auto">
          <a:xfrm>
            <a:off x="4132263" y="2760663"/>
            <a:ext cx="301625" cy="292100"/>
          </a:xfrm>
          <a:custGeom>
            <a:avLst/>
            <a:gdLst>
              <a:gd name="T0" fmla="*/ 0 w 214"/>
              <a:gd name="T1" fmla="*/ 85725 h 184"/>
              <a:gd name="T2" fmla="*/ 12685 w 214"/>
              <a:gd name="T3" fmla="*/ 109538 h 184"/>
              <a:gd name="T4" fmla="*/ 67654 w 214"/>
              <a:gd name="T5" fmla="*/ 128588 h 184"/>
              <a:gd name="T6" fmla="*/ 63426 w 214"/>
              <a:gd name="T7" fmla="*/ 147637 h 184"/>
              <a:gd name="T8" fmla="*/ 88796 w 214"/>
              <a:gd name="T9" fmla="*/ 161925 h 184"/>
              <a:gd name="T10" fmla="*/ 97253 w 214"/>
              <a:gd name="T11" fmla="*/ 195262 h 184"/>
              <a:gd name="T12" fmla="*/ 67654 w 214"/>
              <a:gd name="T13" fmla="*/ 255588 h 184"/>
              <a:gd name="T14" fmla="*/ 143765 w 214"/>
              <a:gd name="T15" fmla="*/ 285750 h 184"/>
              <a:gd name="T16" fmla="*/ 152222 w 214"/>
              <a:gd name="T17" fmla="*/ 290513 h 184"/>
              <a:gd name="T18" fmla="*/ 186049 w 214"/>
              <a:gd name="T19" fmla="*/ 290513 h 184"/>
              <a:gd name="T20" fmla="*/ 186049 w 214"/>
              <a:gd name="T21" fmla="*/ 261938 h 184"/>
              <a:gd name="T22" fmla="*/ 207191 w 214"/>
              <a:gd name="T23" fmla="*/ 252413 h 184"/>
              <a:gd name="T24" fmla="*/ 252294 w 214"/>
              <a:gd name="T25" fmla="*/ 266700 h 184"/>
              <a:gd name="T26" fmla="*/ 287530 w 214"/>
              <a:gd name="T27" fmla="*/ 242888 h 184"/>
              <a:gd name="T28" fmla="*/ 269207 w 214"/>
              <a:gd name="T29" fmla="*/ 209550 h 184"/>
              <a:gd name="T30" fmla="*/ 273436 w 214"/>
              <a:gd name="T31" fmla="*/ 176212 h 184"/>
              <a:gd name="T32" fmla="*/ 248065 w 214"/>
              <a:gd name="T33" fmla="*/ 157162 h 184"/>
              <a:gd name="T34" fmla="*/ 287530 w 214"/>
              <a:gd name="T35" fmla="*/ 114300 h 184"/>
              <a:gd name="T36" fmla="*/ 300216 w 214"/>
              <a:gd name="T37" fmla="*/ 71438 h 184"/>
              <a:gd name="T38" fmla="*/ 257932 w 214"/>
              <a:gd name="T39" fmla="*/ 47625 h 184"/>
              <a:gd name="T40" fmla="*/ 245247 w 214"/>
              <a:gd name="T41" fmla="*/ 47625 h 184"/>
              <a:gd name="T42" fmla="*/ 176183 w 214"/>
              <a:gd name="T43" fmla="*/ 0 h 184"/>
              <a:gd name="T44" fmla="*/ 155041 w 214"/>
              <a:gd name="T45" fmla="*/ 6350 h 184"/>
              <a:gd name="T46" fmla="*/ 122623 w 214"/>
              <a:gd name="T47" fmla="*/ 53975 h 184"/>
              <a:gd name="T48" fmla="*/ 67654 w 214"/>
              <a:gd name="T49" fmla="*/ 42862 h 184"/>
              <a:gd name="T50" fmla="*/ 80339 w 214"/>
              <a:gd name="T51" fmla="*/ 85725 h 184"/>
              <a:gd name="T52" fmla="*/ 0 w 214"/>
              <a:gd name="T53" fmla="*/ 85725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4"/>
              <a:gd name="T82" fmla="*/ 0 h 184"/>
              <a:gd name="T83" fmla="*/ 214 w 214"/>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4" h="184">
                <a:moveTo>
                  <a:pt x="0" y="54"/>
                </a:moveTo>
                <a:lnTo>
                  <a:pt x="9" y="69"/>
                </a:lnTo>
                <a:lnTo>
                  <a:pt x="48" y="81"/>
                </a:lnTo>
                <a:lnTo>
                  <a:pt x="45" y="93"/>
                </a:lnTo>
                <a:lnTo>
                  <a:pt x="63" y="102"/>
                </a:lnTo>
                <a:lnTo>
                  <a:pt x="69" y="123"/>
                </a:lnTo>
                <a:lnTo>
                  <a:pt x="48" y="161"/>
                </a:lnTo>
                <a:lnTo>
                  <a:pt x="102" y="180"/>
                </a:lnTo>
                <a:lnTo>
                  <a:pt x="108" y="183"/>
                </a:lnTo>
                <a:lnTo>
                  <a:pt x="132" y="183"/>
                </a:lnTo>
                <a:lnTo>
                  <a:pt x="132" y="165"/>
                </a:lnTo>
                <a:lnTo>
                  <a:pt x="147" y="159"/>
                </a:lnTo>
                <a:lnTo>
                  <a:pt x="179" y="168"/>
                </a:lnTo>
                <a:lnTo>
                  <a:pt x="204" y="153"/>
                </a:lnTo>
                <a:lnTo>
                  <a:pt x="191" y="132"/>
                </a:lnTo>
                <a:lnTo>
                  <a:pt x="194" y="111"/>
                </a:lnTo>
                <a:lnTo>
                  <a:pt x="176" y="99"/>
                </a:lnTo>
                <a:lnTo>
                  <a:pt x="204" y="72"/>
                </a:lnTo>
                <a:lnTo>
                  <a:pt x="213" y="45"/>
                </a:lnTo>
                <a:lnTo>
                  <a:pt x="183" y="30"/>
                </a:lnTo>
                <a:lnTo>
                  <a:pt x="174" y="30"/>
                </a:lnTo>
                <a:lnTo>
                  <a:pt x="125" y="0"/>
                </a:lnTo>
                <a:lnTo>
                  <a:pt x="110" y="4"/>
                </a:lnTo>
                <a:lnTo>
                  <a:pt x="87" y="34"/>
                </a:lnTo>
                <a:lnTo>
                  <a:pt x="48" y="27"/>
                </a:lnTo>
                <a:lnTo>
                  <a:pt x="57" y="54"/>
                </a:lnTo>
                <a:lnTo>
                  <a:pt x="0" y="5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10" name="Freeform 578"/>
          <p:cNvSpPr>
            <a:spLocks/>
          </p:cNvSpPr>
          <p:nvPr/>
        </p:nvSpPr>
        <p:spPr bwMode="auto">
          <a:xfrm>
            <a:off x="4379913" y="2624138"/>
            <a:ext cx="211137" cy="257175"/>
          </a:xfrm>
          <a:custGeom>
            <a:avLst/>
            <a:gdLst>
              <a:gd name="T0" fmla="*/ 0 w 150"/>
              <a:gd name="T1" fmla="*/ 104775 h 162"/>
              <a:gd name="T2" fmla="*/ 0 w 150"/>
              <a:gd name="T3" fmla="*/ 146050 h 162"/>
              <a:gd name="T4" fmla="*/ 4223 w 150"/>
              <a:gd name="T5" fmla="*/ 166687 h 162"/>
              <a:gd name="T6" fmla="*/ 9853 w 150"/>
              <a:gd name="T7" fmla="*/ 184150 h 162"/>
              <a:gd name="T8" fmla="*/ 52080 w 150"/>
              <a:gd name="T9" fmla="*/ 207963 h 162"/>
              <a:gd name="T10" fmla="*/ 39412 w 150"/>
              <a:gd name="T11" fmla="*/ 250825 h 162"/>
              <a:gd name="T12" fmla="*/ 84455 w 150"/>
              <a:gd name="T13" fmla="*/ 255588 h 162"/>
              <a:gd name="T14" fmla="*/ 164687 w 150"/>
              <a:gd name="T15" fmla="*/ 255588 h 162"/>
              <a:gd name="T16" fmla="*/ 185801 w 150"/>
              <a:gd name="T17" fmla="*/ 217488 h 162"/>
              <a:gd name="T18" fmla="*/ 143573 w 150"/>
              <a:gd name="T19" fmla="*/ 160337 h 162"/>
              <a:gd name="T20" fmla="*/ 194246 w 150"/>
              <a:gd name="T21" fmla="*/ 128588 h 162"/>
              <a:gd name="T22" fmla="*/ 209729 w 150"/>
              <a:gd name="T23" fmla="*/ 142875 h 162"/>
              <a:gd name="T24" fmla="*/ 194246 w 150"/>
              <a:gd name="T25" fmla="*/ 38100 h 162"/>
              <a:gd name="T26" fmla="*/ 156241 w 150"/>
              <a:gd name="T27" fmla="*/ 14288 h 162"/>
              <a:gd name="T28" fmla="*/ 114014 w 150"/>
              <a:gd name="T29" fmla="*/ 28575 h 162"/>
              <a:gd name="T30" fmla="*/ 118237 w 150"/>
              <a:gd name="T31" fmla="*/ 19050 h 162"/>
              <a:gd name="T32" fmla="*/ 84455 w 150"/>
              <a:gd name="T33" fmla="*/ 0 h 162"/>
              <a:gd name="T34" fmla="*/ 63341 w 150"/>
              <a:gd name="T35" fmla="*/ 0 h 162"/>
              <a:gd name="T36" fmla="*/ 63341 w 150"/>
              <a:gd name="T37" fmla="*/ 52388 h 162"/>
              <a:gd name="T38" fmla="*/ 42227 w 150"/>
              <a:gd name="T39" fmla="*/ 38100 h 162"/>
              <a:gd name="T40" fmla="*/ 30967 w 150"/>
              <a:gd name="T41" fmla="*/ 57150 h 162"/>
              <a:gd name="T42" fmla="*/ 25336 w 150"/>
              <a:gd name="T43" fmla="*/ 88900 h 162"/>
              <a:gd name="T44" fmla="*/ 0 w 150"/>
              <a:gd name="T45" fmla="*/ 104775 h 1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62"/>
              <a:gd name="T71" fmla="*/ 150 w 150"/>
              <a:gd name="T72" fmla="*/ 162 h 1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62">
                <a:moveTo>
                  <a:pt x="0" y="66"/>
                </a:moveTo>
                <a:lnTo>
                  <a:pt x="0" y="92"/>
                </a:lnTo>
                <a:lnTo>
                  <a:pt x="3" y="105"/>
                </a:lnTo>
                <a:lnTo>
                  <a:pt x="7" y="116"/>
                </a:lnTo>
                <a:lnTo>
                  <a:pt x="37" y="131"/>
                </a:lnTo>
                <a:lnTo>
                  <a:pt x="28" y="158"/>
                </a:lnTo>
                <a:lnTo>
                  <a:pt x="60" y="161"/>
                </a:lnTo>
                <a:lnTo>
                  <a:pt x="117" y="161"/>
                </a:lnTo>
                <a:lnTo>
                  <a:pt x="132" y="137"/>
                </a:lnTo>
                <a:lnTo>
                  <a:pt x="102" y="101"/>
                </a:lnTo>
                <a:lnTo>
                  <a:pt x="138" y="81"/>
                </a:lnTo>
                <a:lnTo>
                  <a:pt x="149" y="90"/>
                </a:lnTo>
                <a:lnTo>
                  <a:pt x="138" y="24"/>
                </a:lnTo>
                <a:lnTo>
                  <a:pt x="111" y="9"/>
                </a:lnTo>
                <a:lnTo>
                  <a:pt x="81" y="18"/>
                </a:lnTo>
                <a:lnTo>
                  <a:pt x="84" y="12"/>
                </a:lnTo>
                <a:lnTo>
                  <a:pt x="60" y="0"/>
                </a:lnTo>
                <a:lnTo>
                  <a:pt x="45" y="0"/>
                </a:lnTo>
                <a:lnTo>
                  <a:pt x="45" y="33"/>
                </a:lnTo>
                <a:lnTo>
                  <a:pt x="30" y="24"/>
                </a:lnTo>
                <a:lnTo>
                  <a:pt x="22" y="36"/>
                </a:lnTo>
                <a:lnTo>
                  <a:pt x="18" y="56"/>
                </a:lnTo>
                <a:lnTo>
                  <a:pt x="0" y="6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11" name="Freeform 579"/>
          <p:cNvSpPr>
            <a:spLocks/>
          </p:cNvSpPr>
          <p:nvPr/>
        </p:nvSpPr>
        <p:spPr bwMode="auto">
          <a:xfrm>
            <a:off x="4400550" y="2898775"/>
            <a:ext cx="280988" cy="295275"/>
          </a:xfrm>
          <a:custGeom>
            <a:avLst/>
            <a:gdLst>
              <a:gd name="T0" fmla="*/ 0 w 199"/>
              <a:gd name="T1" fmla="*/ 71438 h 186"/>
              <a:gd name="T2" fmla="*/ 4236 w 199"/>
              <a:gd name="T3" fmla="*/ 38100 h 186"/>
              <a:gd name="T4" fmla="*/ 38124 w 199"/>
              <a:gd name="T5" fmla="*/ 19050 h 186"/>
              <a:gd name="T6" fmla="*/ 55068 w 199"/>
              <a:gd name="T7" fmla="*/ 33338 h 186"/>
              <a:gd name="T8" fmla="*/ 84720 w 199"/>
              <a:gd name="T9" fmla="*/ 4762 h 186"/>
              <a:gd name="T10" fmla="*/ 127080 w 199"/>
              <a:gd name="T11" fmla="*/ 0 h 186"/>
              <a:gd name="T12" fmla="*/ 160968 w 199"/>
              <a:gd name="T13" fmla="*/ 19050 h 186"/>
              <a:gd name="T14" fmla="*/ 160968 w 199"/>
              <a:gd name="T15" fmla="*/ 47625 h 186"/>
              <a:gd name="T16" fmla="*/ 131316 w 199"/>
              <a:gd name="T17" fmla="*/ 52388 h 186"/>
              <a:gd name="T18" fmla="*/ 135552 w 199"/>
              <a:gd name="T19" fmla="*/ 95250 h 186"/>
              <a:gd name="T20" fmla="*/ 189208 w 199"/>
              <a:gd name="T21" fmla="*/ 161925 h 186"/>
              <a:gd name="T22" fmla="*/ 220272 w 199"/>
              <a:gd name="T23" fmla="*/ 165100 h 186"/>
              <a:gd name="T24" fmla="*/ 216036 w 199"/>
              <a:gd name="T25" fmla="*/ 179387 h 186"/>
              <a:gd name="T26" fmla="*/ 279576 w 199"/>
              <a:gd name="T27" fmla="*/ 222250 h 186"/>
              <a:gd name="T28" fmla="*/ 237216 w 199"/>
              <a:gd name="T29" fmla="*/ 219075 h 186"/>
              <a:gd name="T30" fmla="*/ 245688 w 199"/>
              <a:gd name="T31" fmla="*/ 257175 h 186"/>
              <a:gd name="T32" fmla="*/ 220272 w 199"/>
              <a:gd name="T33" fmla="*/ 293688 h 186"/>
              <a:gd name="T34" fmla="*/ 210388 w 199"/>
              <a:gd name="T35" fmla="*/ 222250 h 186"/>
              <a:gd name="T36" fmla="*/ 101664 w 199"/>
              <a:gd name="T37" fmla="*/ 152400 h 186"/>
              <a:gd name="T38" fmla="*/ 80484 w 199"/>
              <a:gd name="T39" fmla="*/ 100012 h 186"/>
              <a:gd name="T40" fmla="*/ 46596 w 199"/>
              <a:gd name="T41" fmla="*/ 85725 h 186"/>
              <a:gd name="T42" fmla="*/ 18356 w 199"/>
              <a:gd name="T43" fmla="*/ 104775 h 186"/>
              <a:gd name="T44" fmla="*/ 0 w 199"/>
              <a:gd name="T45" fmla="*/ 71438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9"/>
              <a:gd name="T70" fmla="*/ 0 h 186"/>
              <a:gd name="T71" fmla="*/ 199 w 199"/>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9" h="186">
                <a:moveTo>
                  <a:pt x="0" y="45"/>
                </a:moveTo>
                <a:lnTo>
                  <a:pt x="3" y="24"/>
                </a:lnTo>
                <a:lnTo>
                  <a:pt x="27" y="12"/>
                </a:lnTo>
                <a:lnTo>
                  <a:pt x="39" y="21"/>
                </a:lnTo>
                <a:lnTo>
                  <a:pt x="60" y="3"/>
                </a:lnTo>
                <a:lnTo>
                  <a:pt x="90" y="0"/>
                </a:lnTo>
                <a:lnTo>
                  <a:pt x="114" y="12"/>
                </a:lnTo>
                <a:lnTo>
                  <a:pt x="114" y="30"/>
                </a:lnTo>
                <a:lnTo>
                  <a:pt x="93" y="33"/>
                </a:lnTo>
                <a:lnTo>
                  <a:pt x="96" y="60"/>
                </a:lnTo>
                <a:lnTo>
                  <a:pt x="134" y="102"/>
                </a:lnTo>
                <a:lnTo>
                  <a:pt x="156" y="104"/>
                </a:lnTo>
                <a:lnTo>
                  <a:pt x="153" y="113"/>
                </a:lnTo>
                <a:lnTo>
                  <a:pt x="198" y="140"/>
                </a:lnTo>
                <a:lnTo>
                  <a:pt x="168" y="138"/>
                </a:lnTo>
                <a:lnTo>
                  <a:pt x="174" y="162"/>
                </a:lnTo>
                <a:lnTo>
                  <a:pt x="156" y="185"/>
                </a:lnTo>
                <a:lnTo>
                  <a:pt x="149" y="140"/>
                </a:lnTo>
                <a:lnTo>
                  <a:pt x="72" y="96"/>
                </a:lnTo>
                <a:lnTo>
                  <a:pt x="57" y="63"/>
                </a:lnTo>
                <a:lnTo>
                  <a:pt x="33" y="54"/>
                </a:lnTo>
                <a:lnTo>
                  <a:pt x="13" y="66"/>
                </a:lnTo>
                <a:lnTo>
                  <a:pt x="0" y="4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12" name="Freeform 580"/>
          <p:cNvSpPr>
            <a:spLocks/>
          </p:cNvSpPr>
          <p:nvPr/>
        </p:nvSpPr>
        <p:spPr bwMode="auto">
          <a:xfrm>
            <a:off x="4376738" y="2790825"/>
            <a:ext cx="23812" cy="26988"/>
          </a:xfrm>
          <a:custGeom>
            <a:avLst/>
            <a:gdLst>
              <a:gd name="T0" fmla="*/ 0 w 17"/>
              <a:gd name="T1" fmla="*/ 25400 h 17"/>
              <a:gd name="T2" fmla="*/ 11206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8" y="0"/>
                </a:lnTo>
                <a:lnTo>
                  <a:pt x="16" y="16"/>
                </a:lnTo>
                <a:lnTo>
                  <a:pt x="0" y="1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13" name="Freeform 581"/>
          <p:cNvSpPr>
            <a:spLocks/>
          </p:cNvSpPr>
          <p:nvPr/>
        </p:nvSpPr>
        <p:spPr bwMode="auto">
          <a:xfrm>
            <a:off x="4322763" y="2681288"/>
            <a:ext cx="90487" cy="90487"/>
          </a:xfrm>
          <a:custGeom>
            <a:avLst/>
            <a:gdLst>
              <a:gd name="T0" fmla="*/ 0 w 64"/>
              <a:gd name="T1" fmla="*/ 65087 h 57"/>
              <a:gd name="T2" fmla="*/ 36760 w 64"/>
              <a:gd name="T3" fmla="*/ 52387 h 57"/>
              <a:gd name="T4" fmla="*/ 21208 w 64"/>
              <a:gd name="T5" fmla="*/ 47625 h 57"/>
              <a:gd name="T6" fmla="*/ 36760 w 64"/>
              <a:gd name="T7" fmla="*/ 14287 h 57"/>
              <a:gd name="T8" fmla="*/ 46657 w 64"/>
              <a:gd name="T9" fmla="*/ 31750 h 57"/>
              <a:gd name="T10" fmla="*/ 49485 w 64"/>
              <a:gd name="T11" fmla="*/ 0 h 57"/>
              <a:gd name="T12" fmla="*/ 89073 w 64"/>
              <a:gd name="T13" fmla="*/ 0 h 57"/>
              <a:gd name="T14" fmla="*/ 83418 w 64"/>
              <a:gd name="T15" fmla="*/ 31750 h 57"/>
              <a:gd name="T16" fmla="*/ 57968 w 64"/>
              <a:gd name="T17" fmla="*/ 47625 h 57"/>
              <a:gd name="T18" fmla="*/ 57968 w 64"/>
              <a:gd name="T19" fmla="*/ 88900 h 57"/>
              <a:gd name="T20" fmla="*/ 36760 w 64"/>
              <a:gd name="T21" fmla="*/ 61912 h 57"/>
              <a:gd name="T22" fmla="*/ 0 w 64"/>
              <a:gd name="T23" fmla="*/ 6508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57"/>
              <a:gd name="T38" fmla="*/ 64 w 6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57">
                <a:moveTo>
                  <a:pt x="0" y="41"/>
                </a:moveTo>
                <a:lnTo>
                  <a:pt x="26" y="33"/>
                </a:lnTo>
                <a:lnTo>
                  <a:pt x="15" y="30"/>
                </a:lnTo>
                <a:lnTo>
                  <a:pt x="26" y="9"/>
                </a:lnTo>
                <a:lnTo>
                  <a:pt x="33" y="20"/>
                </a:lnTo>
                <a:lnTo>
                  <a:pt x="35" y="0"/>
                </a:lnTo>
                <a:lnTo>
                  <a:pt x="63" y="0"/>
                </a:lnTo>
                <a:lnTo>
                  <a:pt x="59" y="20"/>
                </a:lnTo>
                <a:lnTo>
                  <a:pt x="41" y="30"/>
                </a:lnTo>
                <a:lnTo>
                  <a:pt x="41" y="56"/>
                </a:lnTo>
                <a:lnTo>
                  <a:pt x="26" y="39"/>
                </a:lnTo>
                <a:lnTo>
                  <a:pt x="0" y="4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14" name="Freeform 582"/>
          <p:cNvSpPr>
            <a:spLocks/>
          </p:cNvSpPr>
          <p:nvPr/>
        </p:nvSpPr>
        <p:spPr bwMode="auto">
          <a:xfrm>
            <a:off x="4022725" y="3070225"/>
            <a:ext cx="76200" cy="147638"/>
          </a:xfrm>
          <a:custGeom>
            <a:avLst/>
            <a:gdLst>
              <a:gd name="T0" fmla="*/ 0 w 54"/>
              <a:gd name="T1" fmla="*/ 93663 h 93"/>
              <a:gd name="T2" fmla="*/ 16933 w 54"/>
              <a:gd name="T3" fmla="*/ 0 h 93"/>
              <a:gd name="T4" fmla="*/ 74789 w 54"/>
              <a:gd name="T5" fmla="*/ 4763 h 93"/>
              <a:gd name="T6" fmla="*/ 45156 w 54"/>
              <a:gd name="T7" fmla="*/ 69850 h 93"/>
              <a:gd name="T8" fmla="*/ 45156 w 54"/>
              <a:gd name="T9" fmla="*/ 141288 h 93"/>
              <a:gd name="T10" fmla="*/ 12700 w 54"/>
              <a:gd name="T11" fmla="*/ 146050 h 93"/>
              <a:gd name="T12" fmla="*/ 16933 w 54"/>
              <a:gd name="T13" fmla="*/ 98425 h 93"/>
              <a:gd name="T14" fmla="*/ 0 w 54"/>
              <a:gd name="T15" fmla="*/ 93663 h 9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93"/>
              <a:gd name="T26" fmla="*/ 54 w 54"/>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93">
                <a:moveTo>
                  <a:pt x="0" y="59"/>
                </a:moveTo>
                <a:lnTo>
                  <a:pt x="12" y="0"/>
                </a:lnTo>
                <a:lnTo>
                  <a:pt x="53" y="3"/>
                </a:lnTo>
                <a:lnTo>
                  <a:pt x="32" y="44"/>
                </a:lnTo>
                <a:lnTo>
                  <a:pt x="32" y="89"/>
                </a:lnTo>
                <a:lnTo>
                  <a:pt x="9" y="92"/>
                </a:lnTo>
                <a:lnTo>
                  <a:pt x="12" y="62"/>
                </a:lnTo>
                <a:lnTo>
                  <a:pt x="0" y="5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15" name="Freeform 583"/>
          <p:cNvSpPr>
            <a:spLocks/>
          </p:cNvSpPr>
          <p:nvPr/>
        </p:nvSpPr>
        <p:spPr bwMode="auto">
          <a:xfrm>
            <a:off x="4025900" y="3008313"/>
            <a:ext cx="293688" cy="238125"/>
          </a:xfrm>
          <a:custGeom>
            <a:avLst/>
            <a:gdLst>
              <a:gd name="T0" fmla="*/ 0 w 208"/>
              <a:gd name="T1" fmla="*/ 19050 h 150"/>
              <a:gd name="T2" fmla="*/ 14120 w 208"/>
              <a:gd name="T3" fmla="*/ 61912 h 150"/>
              <a:gd name="T4" fmla="*/ 72010 w 208"/>
              <a:gd name="T5" fmla="*/ 66675 h 150"/>
              <a:gd name="T6" fmla="*/ 42359 w 208"/>
              <a:gd name="T7" fmla="*/ 131762 h 150"/>
              <a:gd name="T8" fmla="*/ 42359 w 208"/>
              <a:gd name="T9" fmla="*/ 203200 h 150"/>
              <a:gd name="T10" fmla="*/ 90366 w 208"/>
              <a:gd name="T11" fmla="*/ 236538 h 150"/>
              <a:gd name="T12" fmla="*/ 169435 w 208"/>
              <a:gd name="T13" fmla="*/ 217488 h 150"/>
              <a:gd name="T14" fmla="*/ 220266 w 208"/>
              <a:gd name="T15" fmla="*/ 155575 h 150"/>
              <a:gd name="T16" fmla="*/ 211794 w 208"/>
              <a:gd name="T17" fmla="*/ 136525 h 150"/>
              <a:gd name="T18" fmla="*/ 237210 w 208"/>
              <a:gd name="T19" fmla="*/ 88900 h 150"/>
              <a:gd name="T20" fmla="*/ 292276 w 208"/>
              <a:gd name="T21" fmla="*/ 61912 h 150"/>
              <a:gd name="T22" fmla="*/ 292276 w 208"/>
              <a:gd name="T23" fmla="*/ 42862 h 150"/>
              <a:gd name="T24" fmla="*/ 258389 w 208"/>
              <a:gd name="T25" fmla="*/ 42862 h 150"/>
              <a:gd name="T26" fmla="*/ 249917 w 208"/>
              <a:gd name="T27" fmla="*/ 38100 h 150"/>
              <a:gd name="T28" fmla="*/ 173671 w 208"/>
              <a:gd name="T29" fmla="*/ 7937 h 150"/>
              <a:gd name="T30" fmla="*/ 26827 w 208"/>
              <a:gd name="T31" fmla="*/ 0 h 150"/>
              <a:gd name="T32" fmla="*/ 0 w 208"/>
              <a:gd name="T33" fmla="*/ 1905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150"/>
              <a:gd name="T53" fmla="*/ 208 w 208"/>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150">
                <a:moveTo>
                  <a:pt x="0" y="12"/>
                </a:moveTo>
                <a:lnTo>
                  <a:pt x="10" y="39"/>
                </a:lnTo>
                <a:lnTo>
                  <a:pt x="51" y="42"/>
                </a:lnTo>
                <a:lnTo>
                  <a:pt x="30" y="83"/>
                </a:lnTo>
                <a:lnTo>
                  <a:pt x="30" y="128"/>
                </a:lnTo>
                <a:lnTo>
                  <a:pt x="64" y="149"/>
                </a:lnTo>
                <a:lnTo>
                  <a:pt x="120" y="137"/>
                </a:lnTo>
                <a:lnTo>
                  <a:pt x="156" y="98"/>
                </a:lnTo>
                <a:lnTo>
                  <a:pt x="150" y="86"/>
                </a:lnTo>
                <a:lnTo>
                  <a:pt x="168" y="56"/>
                </a:lnTo>
                <a:lnTo>
                  <a:pt x="207" y="39"/>
                </a:lnTo>
                <a:lnTo>
                  <a:pt x="207" y="27"/>
                </a:lnTo>
                <a:lnTo>
                  <a:pt x="183" y="27"/>
                </a:lnTo>
                <a:lnTo>
                  <a:pt x="177" y="24"/>
                </a:lnTo>
                <a:lnTo>
                  <a:pt x="123" y="5"/>
                </a:lnTo>
                <a:lnTo>
                  <a:pt x="19" y="0"/>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16" name="Freeform 584"/>
          <p:cNvSpPr>
            <a:spLocks/>
          </p:cNvSpPr>
          <p:nvPr/>
        </p:nvSpPr>
        <p:spPr bwMode="auto">
          <a:xfrm>
            <a:off x="4379913" y="2874963"/>
            <a:ext cx="107950" cy="63500"/>
          </a:xfrm>
          <a:custGeom>
            <a:avLst/>
            <a:gdLst>
              <a:gd name="T0" fmla="*/ 0 w 76"/>
              <a:gd name="T1" fmla="*/ 42862 h 40"/>
              <a:gd name="T2" fmla="*/ 25567 w 76"/>
              <a:gd name="T3" fmla="*/ 61913 h 40"/>
              <a:gd name="T4" fmla="*/ 59657 w 76"/>
              <a:gd name="T5" fmla="*/ 42862 h 40"/>
              <a:gd name="T6" fmla="*/ 76701 w 76"/>
              <a:gd name="T7" fmla="*/ 57150 h 40"/>
              <a:gd name="T8" fmla="*/ 106530 w 76"/>
              <a:gd name="T9" fmla="*/ 28575 h 40"/>
              <a:gd name="T10" fmla="*/ 89485 w 76"/>
              <a:gd name="T11" fmla="*/ 23812 h 40"/>
              <a:gd name="T12" fmla="*/ 89485 w 76"/>
              <a:gd name="T13" fmla="*/ 9525 h 40"/>
              <a:gd name="T14" fmla="*/ 85224 w 76"/>
              <a:gd name="T15" fmla="*/ 4762 h 40"/>
              <a:gd name="T16" fmla="*/ 39771 w 76"/>
              <a:gd name="T17" fmla="*/ 0 h 40"/>
              <a:gd name="T18" fmla="*/ 0 w 76"/>
              <a:gd name="T19" fmla="*/ 4286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40"/>
              <a:gd name="T32" fmla="*/ 76 w 7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40">
                <a:moveTo>
                  <a:pt x="0" y="27"/>
                </a:moveTo>
                <a:lnTo>
                  <a:pt x="18" y="39"/>
                </a:lnTo>
                <a:lnTo>
                  <a:pt x="42" y="27"/>
                </a:lnTo>
                <a:lnTo>
                  <a:pt x="54" y="36"/>
                </a:lnTo>
                <a:lnTo>
                  <a:pt x="75" y="18"/>
                </a:lnTo>
                <a:lnTo>
                  <a:pt x="63" y="15"/>
                </a:lnTo>
                <a:lnTo>
                  <a:pt x="63" y="6"/>
                </a:lnTo>
                <a:lnTo>
                  <a:pt x="60" y="3"/>
                </a:lnTo>
                <a:lnTo>
                  <a:pt x="28" y="0"/>
                </a:lnTo>
                <a:lnTo>
                  <a:pt x="0" y="2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17" name="Freeform 585"/>
          <p:cNvSpPr>
            <a:spLocks/>
          </p:cNvSpPr>
          <p:nvPr/>
        </p:nvSpPr>
        <p:spPr bwMode="auto">
          <a:xfrm>
            <a:off x="4432300" y="2514600"/>
            <a:ext cx="63500" cy="111125"/>
          </a:xfrm>
          <a:custGeom>
            <a:avLst/>
            <a:gdLst>
              <a:gd name="T0" fmla="*/ 0 w 45"/>
              <a:gd name="T1" fmla="*/ 80962 h 70"/>
              <a:gd name="T2" fmla="*/ 2822 w 45"/>
              <a:gd name="T3" fmla="*/ 33337 h 70"/>
              <a:gd name="T4" fmla="*/ 53622 w 45"/>
              <a:gd name="T5" fmla="*/ 0 h 70"/>
              <a:gd name="T6" fmla="*/ 45156 w 45"/>
              <a:gd name="T7" fmla="*/ 42862 h 70"/>
              <a:gd name="T8" fmla="*/ 62089 w 45"/>
              <a:gd name="T9" fmla="*/ 52388 h 70"/>
              <a:gd name="T10" fmla="*/ 36689 w 45"/>
              <a:gd name="T11" fmla="*/ 76200 h 70"/>
              <a:gd name="T12" fmla="*/ 32456 w 45"/>
              <a:gd name="T13" fmla="*/ 109538 h 70"/>
              <a:gd name="T14" fmla="*/ 11289 w 45"/>
              <a:gd name="T15" fmla="*/ 109538 h 70"/>
              <a:gd name="T16" fmla="*/ 0 w 45"/>
              <a:gd name="T17" fmla="*/ 80962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70"/>
              <a:gd name="T29" fmla="*/ 45 w 4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70">
                <a:moveTo>
                  <a:pt x="0" y="51"/>
                </a:moveTo>
                <a:lnTo>
                  <a:pt x="2" y="21"/>
                </a:lnTo>
                <a:lnTo>
                  <a:pt x="38" y="0"/>
                </a:lnTo>
                <a:lnTo>
                  <a:pt x="32" y="27"/>
                </a:lnTo>
                <a:lnTo>
                  <a:pt x="44" y="33"/>
                </a:lnTo>
                <a:lnTo>
                  <a:pt x="26" y="48"/>
                </a:lnTo>
                <a:lnTo>
                  <a:pt x="23" y="69"/>
                </a:lnTo>
                <a:lnTo>
                  <a:pt x="8" y="69"/>
                </a:lnTo>
                <a:lnTo>
                  <a:pt x="0" y="5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18" name="Freeform 586"/>
          <p:cNvSpPr>
            <a:spLocks/>
          </p:cNvSpPr>
          <p:nvPr/>
        </p:nvSpPr>
        <p:spPr bwMode="auto">
          <a:xfrm>
            <a:off x="4464050" y="2838450"/>
            <a:ext cx="184150" cy="80963"/>
          </a:xfrm>
          <a:custGeom>
            <a:avLst/>
            <a:gdLst>
              <a:gd name="T0" fmla="*/ 0 w 130"/>
              <a:gd name="T1" fmla="*/ 41275 h 51"/>
              <a:gd name="T2" fmla="*/ 4250 w 130"/>
              <a:gd name="T3" fmla="*/ 46038 h 51"/>
              <a:gd name="T4" fmla="*/ 4250 w 130"/>
              <a:gd name="T5" fmla="*/ 60325 h 51"/>
              <a:gd name="T6" fmla="*/ 21248 w 130"/>
              <a:gd name="T7" fmla="*/ 65088 h 51"/>
              <a:gd name="T8" fmla="*/ 63744 w 130"/>
              <a:gd name="T9" fmla="*/ 60325 h 51"/>
              <a:gd name="T10" fmla="*/ 97741 w 130"/>
              <a:gd name="T11" fmla="*/ 79375 h 51"/>
              <a:gd name="T12" fmla="*/ 157236 w 130"/>
              <a:gd name="T13" fmla="*/ 65088 h 51"/>
              <a:gd name="T14" fmla="*/ 182733 w 130"/>
              <a:gd name="T15" fmla="*/ 23813 h 51"/>
              <a:gd name="T16" fmla="*/ 168568 w 130"/>
              <a:gd name="T17" fmla="*/ 0 h 51"/>
              <a:gd name="T18" fmla="*/ 101991 w 130"/>
              <a:gd name="T19" fmla="*/ 3175 h 51"/>
              <a:gd name="T20" fmla="*/ 80743 w 130"/>
              <a:gd name="T21" fmla="*/ 41275 h 51"/>
              <a:gd name="T22" fmla="*/ 0 w 130"/>
              <a:gd name="T23" fmla="*/ 41275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51"/>
              <a:gd name="T38" fmla="*/ 130 w 130"/>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51">
                <a:moveTo>
                  <a:pt x="0" y="26"/>
                </a:moveTo>
                <a:lnTo>
                  <a:pt x="3" y="29"/>
                </a:lnTo>
                <a:lnTo>
                  <a:pt x="3" y="38"/>
                </a:lnTo>
                <a:lnTo>
                  <a:pt x="15" y="41"/>
                </a:lnTo>
                <a:lnTo>
                  <a:pt x="45" y="38"/>
                </a:lnTo>
                <a:lnTo>
                  <a:pt x="69" y="50"/>
                </a:lnTo>
                <a:lnTo>
                  <a:pt x="111" y="41"/>
                </a:lnTo>
                <a:lnTo>
                  <a:pt x="129" y="15"/>
                </a:lnTo>
                <a:lnTo>
                  <a:pt x="119" y="0"/>
                </a:lnTo>
                <a:lnTo>
                  <a:pt x="72" y="2"/>
                </a:lnTo>
                <a:lnTo>
                  <a:pt x="57" y="26"/>
                </a:lnTo>
                <a:lnTo>
                  <a:pt x="0" y="2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19" name="Freeform 587"/>
          <p:cNvSpPr>
            <a:spLocks/>
          </p:cNvSpPr>
          <p:nvPr/>
        </p:nvSpPr>
        <p:spPr bwMode="auto">
          <a:xfrm>
            <a:off x="4524375" y="2752725"/>
            <a:ext cx="157163" cy="90488"/>
          </a:xfrm>
          <a:custGeom>
            <a:avLst/>
            <a:gdLst>
              <a:gd name="T0" fmla="*/ 0 w 112"/>
              <a:gd name="T1" fmla="*/ 31750 h 57"/>
              <a:gd name="T2" fmla="*/ 42097 w 112"/>
              <a:gd name="T3" fmla="*/ 88900 h 57"/>
              <a:gd name="T4" fmla="*/ 108050 w 112"/>
              <a:gd name="T5" fmla="*/ 85725 h 57"/>
              <a:gd name="T6" fmla="*/ 138921 w 112"/>
              <a:gd name="T7" fmla="*/ 69850 h 57"/>
              <a:gd name="T8" fmla="*/ 155760 w 112"/>
              <a:gd name="T9" fmla="*/ 50800 h 57"/>
              <a:gd name="T10" fmla="*/ 65952 w 112"/>
              <a:gd name="T11" fmla="*/ 14288 h 57"/>
              <a:gd name="T12" fmla="*/ 50517 w 112"/>
              <a:gd name="T13" fmla="*/ 0 h 57"/>
              <a:gd name="T14" fmla="*/ 0 w 112"/>
              <a:gd name="T15" fmla="*/ 31750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0" y="20"/>
                </a:moveTo>
                <a:lnTo>
                  <a:pt x="30" y="56"/>
                </a:lnTo>
                <a:lnTo>
                  <a:pt x="77" y="54"/>
                </a:lnTo>
                <a:lnTo>
                  <a:pt x="99" y="44"/>
                </a:lnTo>
                <a:lnTo>
                  <a:pt x="111" y="32"/>
                </a:lnTo>
                <a:lnTo>
                  <a:pt x="47" y="9"/>
                </a:lnTo>
                <a:lnTo>
                  <a:pt x="36" y="0"/>
                </a:lnTo>
                <a:lnTo>
                  <a:pt x="0" y="2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20" name="Freeform 588"/>
          <p:cNvSpPr>
            <a:spLocks/>
          </p:cNvSpPr>
          <p:nvPr/>
        </p:nvSpPr>
        <p:spPr bwMode="auto">
          <a:xfrm>
            <a:off x="4621213" y="2846388"/>
            <a:ext cx="160337" cy="92075"/>
          </a:xfrm>
          <a:custGeom>
            <a:avLst/>
            <a:gdLst>
              <a:gd name="T0" fmla="*/ 0 w 114"/>
              <a:gd name="T1" fmla="*/ 57150 h 58"/>
              <a:gd name="T2" fmla="*/ 25316 w 114"/>
              <a:gd name="T3" fmla="*/ 15875 h 58"/>
              <a:gd name="T4" fmla="*/ 59072 w 114"/>
              <a:gd name="T5" fmla="*/ 23812 h 58"/>
              <a:gd name="T6" fmla="*/ 108298 w 114"/>
              <a:gd name="T7" fmla="*/ 0 h 58"/>
              <a:gd name="T8" fmla="*/ 137834 w 114"/>
              <a:gd name="T9" fmla="*/ 4763 h 58"/>
              <a:gd name="T10" fmla="*/ 158931 w 114"/>
              <a:gd name="T11" fmla="*/ 19050 h 58"/>
              <a:gd name="T12" fmla="*/ 101265 w 114"/>
              <a:gd name="T13" fmla="*/ 80963 h 58"/>
              <a:gd name="T14" fmla="*/ 45007 w 114"/>
              <a:gd name="T15" fmla="*/ 90488 h 58"/>
              <a:gd name="T16" fmla="*/ 0 w 114"/>
              <a:gd name="T17" fmla="*/ 5715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58"/>
              <a:gd name="T29" fmla="*/ 114 w 114"/>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58">
                <a:moveTo>
                  <a:pt x="0" y="36"/>
                </a:moveTo>
                <a:lnTo>
                  <a:pt x="18" y="10"/>
                </a:lnTo>
                <a:lnTo>
                  <a:pt x="42" y="15"/>
                </a:lnTo>
                <a:lnTo>
                  <a:pt x="77" y="0"/>
                </a:lnTo>
                <a:lnTo>
                  <a:pt x="98" y="3"/>
                </a:lnTo>
                <a:lnTo>
                  <a:pt x="113" y="12"/>
                </a:lnTo>
                <a:lnTo>
                  <a:pt x="72" y="51"/>
                </a:lnTo>
                <a:lnTo>
                  <a:pt x="32" y="57"/>
                </a:lnTo>
                <a:lnTo>
                  <a:pt x="0" y="3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21" name="Freeform 589"/>
          <p:cNvSpPr>
            <a:spLocks/>
          </p:cNvSpPr>
          <p:nvPr/>
        </p:nvSpPr>
        <p:spPr bwMode="auto">
          <a:xfrm>
            <a:off x="4562475" y="2903538"/>
            <a:ext cx="223838" cy="195262"/>
          </a:xfrm>
          <a:custGeom>
            <a:avLst/>
            <a:gdLst>
              <a:gd name="T0" fmla="*/ 0 w 159"/>
              <a:gd name="T1" fmla="*/ 42862 h 123"/>
              <a:gd name="T2" fmla="*/ 0 w 159"/>
              <a:gd name="T3" fmla="*/ 14287 h 123"/>
              <a:gd name="T4" fmla="*/ 59127 w 159"/>
              <a:gd name="T5" fmla="*/ 0 h 123"/>
              <a:gd name="T6" fmla="*/ 104176 w 159"/>
              <a:gd name="T7" fmla="*/ 33337 h 123"/>
              <a:gd name="T8" fmla="*/ 160488 w 159"/>
              <a:gd name="T9" fmla="*/ 23812 h 123"/>
              <a:gd name="T10" fmla="*/ 218207 w 159"/>
              <a:gd name="T11" fmla="*/ 90487 h 123"/>
              <a:gd name="T12" fmla="*/ 209760 w 159"/>
              <a:gd name="T13" fmla="*/ 150812 h 123"/>
              <a:gd name="T14" fmla="*/ 222430 w 159"/>
              <a:gd name="T15" fmla="*/ 174625 h 123"/>
              <a:gd name="T16" fmla="*/ 175973 w 159"/>
              <a:gd name="T17" fmla="*/ 193675 h 123"/>
              <a:gd name="T18" fmla="*/ 154856 w 159"/>
              <a:gd name="T19" fmla="*/ 142875 h 123"/>
              <a:gd name="T20" fmla="*/ 133740 w 159"/>
              <a:gd name="T21" fmla="*/ 160337 h 123"/>
              <a:gd name="T22" fmla="*/ 59127 w 159"/>
              <a:gd name="T23" fmla="*/ 109537 h 123"/>
              <a:gd name="T24" fmla="*/ 25340 w 159"/>
              <a:gd name="T25" fmla="*/ 52387 h 123"/>
              <a:gd name="T26" fmla="*/ 4223 w 159"/>
              <a:gd name="T27" fmla="*/ 66675 h 123"/>
              <a:gd name="T28" fmla="*/ 0 w 159"/>
              <a:gd name="T29" fmla="*/ 42862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9"/>
              <a:gd name="T46" fmla="*/ 0 h 123"/>
              <a:gd name="T47" fmla="*/ 159 w 159"/>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9" h="123">
                <a:moveTo>
                  <a:pt x="0" y="27"/>
                </a:moveTo>
                <a:lnTo>
                  <a:pt x="0" y="9"/>
                </a:lnTo>
                <a:lnTo>
                  <a:pt x="42" y="0"/>
                </a:lnTo>
                <a:lnTo>
                  <a:pt x="74" y="21"/>
                </a:lnTo>
                <a:lnTo>
                  <a:pt x="114" y="15"/>
                </a:lnTo>
                <a:lnTo>
                  <a:pt x="155" y="57"/>
                </a:lnTo>
                <a:lnTo>
                  <a:pt x="149" y="95"/>
                </a:lnTo>
                <a:lnTo>
                  <a:pt x="158" y="110"/>
                </a:lnTo>
                <a:lnTo>
                  <a:pt x="125" y="122"/>
                </a:lnTo>
                <a:lnTo>
                  <a:pt x="110" y="90"/>
                </a:lnTo>
                <a:lnTo>
                  <a:pt x="95" y="101"/>
                </a:lnTo>
                <a:lnTo>
                  <a:pt x="42" y="69"/>
                </a:lnTo>
                <a:lnTo>
                  <a:pt x="18" y="33"/>
                </a:lnTo>
                <a:lnTo>
                  <a:pt x="3" y="42"/>
                </a:lnTo>
                <a:lnTo>
                  <a:pt x="0" y="2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22" name="Freeform 590"/>
          <p:cNvSpPr>
            <a:spLocks/>
          </p:cNvSpPr>
          <p:nvPr/>
        </p:nvSpPr>
        <p:spPr bwMode="auto">
          <a:xfrm>
            <a:off x="4695825" y="3046413"/>
            <a:ext cx="44450" cy="90487"/>
          </a:xfrm>
          <a:custGeom>
            <a:avLst/>
            <a:gdLst>
              <a:gd name="T0" fmla="*/ 0 w 31"/>
              <a:gd name="T1" fmla="*/ 65087 h 57"/>
              <a:gd name="T2" fmla="*/ 0 w 31"/>
              <a:gd name="T3" fmla="*/ 17462 h 57"/>
              <a:gd name="T4" fmla="*/ 21508 w 31"/>
              <a:gd name="T5" fmla="*/ 0 h 57"/>
              <a:gd name="T6" fmla="*/ 43016 w 31"/>
              <a:gd name="T7" fmla="*/ 50800 h 57"/>
              <a:gd name="T8" fmla="*/ 27244 w 31"/>
              <a:gd name="T9" fmla="*/ 88900 h 57"/>
              <a:gd name="T10" fmla="*/ 0 w 31"/>
              <a:gd name="T11" fmla="*/ 65087 h 57"/>
              <a:gd name="T12" fmla="*/ 0 60000 65536"/>
              <a:gd name="T13" fmla="*/ 0 60000 65536"/>
              <a:gd name="T14" fmla="*/ 0 60000 65536"/>
              <a:gd name="T15" fmla="*/ 0 60000 65536"/>
              <a:gd name="T16" fmla="*/ 0 60000 65536"/>
              <a:gd name="T17" fmla="*/ 0 60000 65536"/>
              <a:gd name="T18" fmla="*/ 0 w 31"/>
              <a:gd name="T19" fmla="*/ 0 h 57"/>
              <a:gd name="T20" fmla="*/ 31 w 3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31" h="57">
                <a:moveTo>
                  <a:pt x="0" y="41"/>
                </a:moveTo>
                <a:lnTo>
                  <a:pt x="0" y="11"/>
                </a:lnTo>
                <a:lnTo>
                  <a:pt x="15" y="0"/>
                </a:lnTo>
                <a:lnTo>
                  <a:pt x="30" y="32"/>
                </a:lnTo>
                <a:lnTo>
                  <a:pt x="19" y="56"/>
                </a:lnTo>
                <a:lnTo>
                  <a:pt x="0" y="4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23" name="Freeform 591"/>
          <p:cNvSpPr>
            <a:spLocks/>
          </p:cNvSpPr>
          <p:nvPr/>
        </p:nvSpPr>
        <p:spPr bwMode="auto">
          <a:xfrm>
            <a:off x="4772025" y="2994025"/>
            <a:ext cx="149225" cy="92075"/>
          </a:xfrm>
          <a:custGeom>
            <a:avLst/>
            <a:gdLst>
              <a:gd name="T0" fmla="*/ 0 w 106"/>
              <a:gd name="T1" fmla="*/ 60325 h 58"/>
              <a:gd name="T2" fmla="*/ 8447 w 106"/>
              <a:gd name="T3" fmla="*/ 0 h 58"/>
              <a:gd name="T4" fmla="*/ 147817 w 106"/>
              <a:gd name="T5" fmla="*/ 9525 h 58"/>
              <a:gd name="T6" fmla="*/ 118254 w 106"/>
              <a:gd name="T7" fmla="*/ 52388 h 58"/>
              <a:gd name="T8" fmla="*/ 130924 w 106"/>
              <a:gd name="T9" fmla="*/ 69850 h 58"/>
              <a:gd name="T10" fmla="*/ 92914 w 106"/>
              <a:gd name="T11" fmla="*/ 76200 h 58"/>
              <a:gd name="T12" fmla="*/ 71797 w 106"/>
              <a:gd name="T13" fmla="*/ 90488 h 58"/>
              <a:gd name="T14" fmla="*/ 12670 w 106"/>
              <a:gd name="T15" fmla="*/ 84138 h 58"/>
              <a:gd name="T16" fmla="*/ 0 w 106"/>
              <a:gd name="T17" fmla="*/ 6032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58"/>
              <a:gd name="T29" fmla="*/ 106 w 106"/>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58">
                <a:moveTo>
                  <a:pt x="0" y="38"/>
                </a:moveTo>
                <a:lnTo>
                  <a:pt x="6" y="0"/>
                </a:lnTo>
                <a:lnTo>
                  <a:pt x="105" y="6"/>
                </a:lnTo>
                <a:lnTo>
                  <a:pt x="84" y="33"/>
                </a:lnTo>
                <a:lnTo>
                  <a:pt x="93" y="44"/>
                </a:lnTo>
                <a:lnTo>
                  <a:pt x="66" y="48"/>
                </a:lnTo>
                <a:lnTo>
                  <a:pt x="51" y="57"/>
                </a:lnTo>
                <a:lnTo>
                  <a:pt x="9" y="53"/>
                </a:lnTo>
                <a:lnTo>
                  <a:pt x="0" y="3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24" name="Freeform 592"/>
          <p:cNvSpPr>
            <a:spLocks/>
          </p:cNvSpPr>
          <p:nvPr/>
        </p:nvSpPr>
        <p:spPr bwMode="auto">
          <a:xfrm>
            <a:off x="4722813" y="3070225"/>
            <a:ext cx="144462" cy="166688"/>
          </a:xfrm>
          <a:custGeom>
            <a:avLst/>
            <a:gdLst>
              <a:gd name="T0" fmla="*/ 0 w 102"/>
              <a:gd name="T1" fmla="*/ 65088 h 105"/>
              <a:gd name="T2" fmla="*/ 15579 w 102"/>
              <a:gd name="T3" fmla="*/ 26988 h 105"/>
              <a:gd name="T4" fmla="*/ 62317 w 102"/>
              <a:gd name="T5" fmla="*/ 7938 h 105"/>
              <a:gd name="T6" fmla="*/ 121801 w 102"/>
              <a:gd name="T7" fmla="*/ 14288 h 105"/>
              <a:gd name="T8" fmla="*/ 143046 w 102"/>
              <a:gd name="T9" fmla="*/ 0 h 105"/>
              <a:gd name="T10" fmla="*/ 134548 w 102"/>
              <a:gd name="T11" fmla="*/ 31750 h 105"/>
              <a:gd name="T12" fmla="*/ 96308 w 102"/>
              <a:gd name="T13" fmla="*/ 23813 h 105"/>
              <a:gd name="T14" fmla="*/ 75064 w 102"/>
              <a:gd name="T15" fmla="*/ 55563 h 105"/>
              <a:gd name="T16" fmla="*/ 53819 w 102"/>
              <a:gd name="T17" fmla="*/ 41275 h 105"/>
              <a:gd name="T18" fmla="*/ 70815 w 102"/>
              <a:gd name="T19" fmla="*/ 79375 h 105"/>
              <a:gd name="T20" fmla="*/ 53819 w 102"/>
              <a:gd name="T21" fmla="*/ 88900 h 105"/>
              <a:gd name="T22" fmla="*/ 87810 w 102"/>
              <a:gd name="T23" fmla="*/ 112713 h 105"/>
              <a:gd name="T24" fmla="*/ 87810 w 102"/>
              <a:gd name="T25" fmla="*/ 127000 h 105"/>
              <a:gd name="T26" fmla="*/ 58068 w 102"/>
              <a:gd name="T27" fmla="*/ 131763 h 105"/>
              <a:gd name="T28" fmla="*/ 66566 w 102"/>
              <a:gd name="T29" fmla="*/ 165100 h 105"/>
              <a:gd name="T30" fmla="*/ 28326 w 102"/>
              <a:gd name="T31" fmla="*/ 155575 h 105"/>
              <a:gd name="T32" fmla="*/ 15579 w 102"/>
              <a:gd name="T33" fmla="*/ 127000 h 105"/>
              <a:gd name="T34" fmla="*/ 66566 w 102"/>
              <a:gd name="T35" fmla="*/ 112713 h 105"/>
              <a:gd name="T36" fmla="*/ 19828 w 102"/>
              <a:gd name="T37" fmla="*/ 103188 h 105"/>
              <a:gd name="T38" fmla="*/ 0 w 102"/>
              <a:gd name="T39" fmla="*/ 65088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2"/>
              <a:gd name="T61" fmla="*/ 0 h 105"/>
              <a:gd name="T62" fmla="*/ 102 w 10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2" h="105">
                <a:moveTo>
                  <a:pt x="0" y="41"/>
                </a:moveTo>
                <a:lnTo>
                  <a:pt x="11" y="17"/>
                </a:lnTo>
                <a:lnTo>
                  <a:pt x="44" y="5"/>
                </a:lnTo>
                <a:lnTo>
                  <a:pt x="86" y="9"/>
                </a:lnTo>
                <a:lnTo>
                  <a:pt x="101" y="0"/>
                </a:lnTo>
                <a:lnTo>
                  <a:pt x="95" y="20"/>
                </a:lnTo>
                <a:lnTo>
                  <a:pt x="68" y="15"/>
                </a:lnTo>
                <a:lnTo>
                  <a:pt x="53" y="35"/>
                </a:lnTo>
                <a:lnTo>
                  <a:pt x="38" y="26"/>
                </a:lnTo>
                <a:lnTo>
                  <a:pt x="50" y="50"/>
                </a:lnTo>
                <a:lnTo>
                  <a:pt x="38" y="56"/>
                </a:lnTo>
                <a:lnTo>
                  <a:pt x="62" y="71"/>
                </a:lnTo>
                <a:lnTo>
                  <a:pt x="62" y="80"/>
                </a:lnTo>
                <a:lnTo>
                  <a:pt x="41" y="83"/>
                </a:lnTo>
                <a:lnTo>
                  <a:pt x="47" y="104"/>
                </a:lnTo>
                <a:lnTo>
                  <a:pt x="20" y="98"/>
                </a:lnTo>
                <a:lnTo>
                  <a:pt x="11" y="80"/>
                </a:lnTo>
                <a:lnTo>
                  <a:pt x="47" y="71"/>
                </a:lnTo>
                <a:lnTo>
                  <a:pt x="14" y="65"/>
                </a:lnTo>
                <a:lnTo>
                  <a:pt x="0" y="4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25" name="Freeform 593"/>
          <p:cNvSpPr>
            <a:spLocks/>
          </p:cNvSpPr>
          <p:nvPr/>
        </p:nvSpPr>
        <p:spPr bwMode="auto">
          <a:xfrm>
            <a:off x="5287963" y="3132138"/>
            <a:ext cx="450850" cy="436562"/>
          </a:xfrm>
          <a:custGeom>
            <a:avLst/>
            <a:gdLst>
              <a:gd name="T0" fmla="*/ 0 w 320"/>
              <a:gd name="T1" fmla="*/ 12700 h 275"/>
              <a:gd name="T2" fmla="*/ 7045 w 320"/>
              <a:gd name="T3" fmla="*/ 0 h 275"/>
              <a:gd name="T4" fmla="*/ 40858 w 320"/>
              <a:gd name="T5" fmla="*/ 26987 h 275"/>
              <a:gd name="T6" fmla="*/ 83125 w 320"/>
              <a:gd name="T7" fmla="*/ 3175 h 275"/>
              <a:gd name="T8" fmla="*/ 87352 w 320"/>
              <a:gd name="T9" fmla="*/ 26987 h 275"/>
              <a:gd name="T10" fmla="*/ 108486 w 320"/>
              <a:gd name="T11" fmla="*/ 36512 h 275"/>
              <a:gd name="T12" fmla="*/ 116939 w 320"/>
              <a:gd name="T13" fmla="*/ 65087 h 275"/>
              <a:gd name="T14" fmla="*/ 171887 w 320"/>
              <a:gd name="T15" fmla="*/ 93662 h 275"/>
              <a:gd name="T16" fmla="*/ 231061 w 320"/>
              <a:gd name="T17" fmla="*/ 88900 h 275"/>
              <a:gd name="T18" fmla="*/ 226834 w 320"/>
              <a:gd name="T19" fmla="*/ 69850 h 275"/>
              <a:gd name="T20" fmla="*/ 297279 w 320"/>
              <a:gd name="T21" fmla="*/ 41275 h 275"/>
              <a:gd name="T22" fmla="*/ 400129 w 320"/>
              <a:gd name="T23" fmla="*/ 93662 h 275"/>
              <a:gd name="T24" fmla="*/ 402947 w 320"/>
              <a:gd name="T25" fmla="*/ 122237 h 275"/>
              <a:gd name="T26" fmla="*/ 381814 w 320"/>
              <a:gd name="T27" fmla="*/ 169862 h 275"/>
              <a:gd name="T28" fmla="*/ 390267 w 320"/>
              <a:gd name="T29" fmla="*/ 241300 h 275"/>
              <a:gd name="T30" fmla="*/ 411401 w 320"/>
              <a:gd name="T31" fmla="*/ 263525 h 275"/>
              <a:gd name="T32" fmla="*/ 390267 w 320"/>
              <a:gd name="T33" fmla="*/ 296862 h 275"/>
              <a:gd name="T34" fmla="*/ 449441 w 320"/>
              <a:gd name="T35" fmla="*/ 373062 h 275"/>
              <a:gd name="T36" fmla="*/ 407174 w 320"/>
              <a:gd name="T37" fmla="*/ 434975 h 275"/>
              <a:gd name="T38" fmla="*/ 309959 w 320"/>
              <a:gd name="T39" fmla="*/ 420687 h 275"/>
              <a:gd name="T40" fmla="*/ 286008 w 320"/>
              <a:gd name="T41" fmla="*/ 377824 h 275"/>
              <a:gd name="T42" fmla="*/ 218380 w 320"/>
              <a:gd name="T43" fmla="*/ 387349 h 275"/>
              <a:gd name="T44" fmla="*/ 167660 w 320"/>
              <a:gd name="T45" fmla="*/ 358775 h 275"/>
              <a:gd name="T46" fmla="*/ 133846 w 320"/>
              <a:gd name="T47" fmla="*/ 293687 h 275"/>
              <a:gd name="T48" fmla="*/ 104259 w 320"/>
              <a:gd name="T49" fmla="*/ 279400 h 275"/>
              <a:gd name="T50" fmla="*/ 100032 w 320"/>
              <a:gd name="T51" fmla="*/ 293687 h 275"/>
              <a:gd name="T52" fmla="*/ 70445 w 320"/>
              <a:gd name="T53" fmla="*/ 222250 h 275"/>
              <a:gd name="T54" fmla="*/ 23951 w 320"/>
              <a:gd name="T55" fmla="*/ 177800 h 275"/>
              <a:gd name="T56" fmla="*/ 45085 w 320"/>
              <a:gd name="T57" fmla="*/ 122237 h 275"/>
              <a:gd name="T58" fmla="*/ 28178 w 320"/>
              <a:gd name="T59" fmla="*/ 112712 h 275"/>
              <a:gd name="T60" fmla="*/ 12680 w 320"/>
              <a:gd name="T61" fmla="*/ 74612 h 275"/>
              <a:gd name="T62" fmla="*/ 0 w 320"/>
              <a:gd name="T63" fmla="*/ 12700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0"/>
              <a:gd name="T97" fmla="*/ 0 h 275"/>
              <a:gd name="T98" fmla="*/ 320 w 320"/>
              <a:gd name="T99" fmla="*/ 275 h 2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0" h="275">
                <a:moveTo>
                  <a:pt x="0" y="8"/>
                </a:moveTo>
                <a:lnTo>
                  <a:pt x="5" y="0"/>
                </a:lnTo>
                <a:lnTo>
                  <a:pt x="29" y="17"/>
                </a:lnTo>
                <a:lnTo>
                  <a:pt x="59" y="2"/>
                </a:lnTo>
                <a:lnTo>
                  <a:pt x="62" y="17"/>
                </a:lnTo>
                <a:lnTo>
                  <a:pt x="77" y="23"/>
                </a:lnTo>
                <a:lnTo>
                  <a:pt x="83" y="41"/>
                </a:lnTo>
                <a:lnTo>
                  <a:pt x="122" y="59"/>
                </a:lnTo>
                <a:lnTo>
                  <a:pt x="164" y="56"/>
                </a:lnTo>
                <a:lnTo>
                  <a:pt x="161" y="44"/>
                </a:lnTo>
                <a:lnTo>
                  <a:pt x="211" y="26"/>
                </a:lnTo>
                <a:lnTo>
                  <a:pt x="284" y="59"/>
                </a:lnTo>
                <a:lnTo>
                  <a:pt x="286" y="77"/>
                </a:lnTo>
                <a:lnTo>
                  <a:pt x="271" y="107"/>
                </a:lnTo>
                <a:lnTo>
                  <a:pt x="277" y="152"/>
                </a:lnTo>
                <a:lnTo>
                  <a:pt x="292" y="166"/>
                </a:lnTo>
                <a:lnTo>
                  <a:pt x="277" y="187"/>
                </a:lnTo>
                <a:lnTo>
                  <a:pt x="319" y="235"/>
                </a:lnTo>
                <a:lnTo>
                  <a:pt x="289" y="274"/>
                </a:lnTo>
                <a:lnTo>
                  <a:pt x="220" y="265"/>
                </a:lnTo>
                <a:lnTo>
                  <a:pt x="203" y="238"/>
                </a:lnTo>
                <a:lnTo>
                  <a:pt x="155" y="244"/>
                </a:lnTo>
                <a:lnTo>
                  <a:pt x="119" y="226"/>
                </a:lnTo>
                <a:lnTo>
                  <a:pt x="95" y="185"/>
                </a:lnTo>
                <a:lnTo>
                  <a:pt x="74" y="176"/>
                </a:lnTo>
                <a:lnTo>
                  <a:pt x="71" y="185"/>
                </a:lnTo>
                <a:lnTo>
                  <a:pt x="50" y="140"/>
                </a:lnTo>
                <a:lnTo>
                  <a:pt x="17" y="112"/>
                </a:lnTo>
                <a:lnTo>
                  <a:pt x="32" y="77"/>
                </a:lnTo>
                <a:lnTo>
                  <a:pt x="20" y="71"/>
                </a:lnTo>
                <a:lnTo>
                  <a:pt x="9" y="47"/>
                </a:lnTo>
                <a:lnTo>
                  <a:pt x="0" y="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26" name="Freeform 594"/>
          <p:cNvSpPr>
            <a:spLocks/>
          </p:cNvSpPr>
          <p:nvPr/>
        </p:nvSpPr>
        <p:spPr bwMode="auto">
          <a:xfrm>
            <a:off x="4860925" y="3060700"/>
            <a:ext cx="441325" cy="185738"/>
          </a:xfrm>
          <a:custGeom>
            <a:avLst/>
            <a:gdLst>
              <a:gd name="T0" fmla="*/ 0 w 312"/>
              <a:gd name="T1" fmla="*/ 65088 h 117"/>
              <a:gd name="T2" fmla="*/ 21218 w 312"/>
              <a:gd name="T3" fmla="*/ 112713 h 117"/>
              <a:gd name="T4" fmla="*/ 4244 w 312"/>
              <a:gd name="T5" fmla="*/ 112713 h 117"/>
              <a:gd name="T6" fmla="*/ 21218 w 312"/>
              <a:gd name="T7" fmla="*/ 127000 h 117"/>
              <a:gd name="T8" fmla="*/ 29705 w 312"/>
              <a:gd name="T9" fmla="*/ 155575 h 117"/>
              <a:gd name="T10" fmla="*/ 50922 w 312"/>
              <a:gd name="T11" fmla="*/ 155575 h 117"/>
              <a:gd name="T12" fmla="*/ 29705 w 312"/>
              <a:gd name="T13" fmla="*/ 165100 h 117"/>
              <a:gd name="T14" fmla="*/ 59409 w 312"/>
              <a:gd name="T15" fmla="*/ 160338 h 117"/>
              <a:gd name="T16" fmla="*/ 84870 w 312"/>
              <a:gd name="T17" fmla="*/ 179388 h 117"/>
              <a:gd name="T18" fmla="*/ 114575 w 312"/>
              <a:gd name="T19" fmla="*/ 160338 h 117"/>
              <a:gd name="T20" fmla="*/ 157010 w 312"/>
              <a:gd name="T21" fmla="*/ 184150 h 117"/>
              <a:gd name="T22" fmla="*/ 236222 w 312"/>
              <a:gd name="T23" fmla="*/ 160338 h 117"/>
              <a:gd name="T24" fmla="*/ 231979 w 312"/>
              <a:gd name="T25" fmla="*/ 184150 h 117"/>
              <a:gd name="T26" fmla="*/ 248953 w 312"/>
              <a:gd name="T27" fmla="*/ 160338 h 117"/>
              <a:gd name="T28" fmla="*/ 384745 w 312"/>
              <a:gd name="T29" fmla="*/ 150813 h 117"/>
              <a:gd name="T30" fmla="*/ 439910 w 312"/>
              <a:gd name="T31" fmla="*/ 146050 h 117"/>
              <a:gd name="T32" fmla="*/ 427180 w 312"/>
              <a:gd name="T33" fmla="*/ 84138 h 117"/>
              <a:gd name="T34" fmla="*/ 434252 w 312"/>
              <a:gd name="T35" fmla="*/ 71438 h 117"/>
              <a:gd name="T36" fmla="*/ 391817 w 312"/>
              <a:gd name="T37" fmla="*/ 14288 h 117"/>
              <a:gd name="T38" fmla="*/ 363527 w 312"/>
              <a:gd name="T39" fmla="*/ 14288 h 117"/>
              <a:gd name="T40" fmla="*/ 278657 w 312"/>
              <a:gd name="T41" fmla="*/ 33338 h 117"/>
              <a:gd name="T42" fmla="*/ 210761 w 312"/>
              <a:gd name="T43" fmla="*/ 0 h 117"/>
              <a:gd name="T44" fmla="*/ 172569 w 312"/>
              <a:gd name="T45" fmla="*/ 0 h 117"/>
              <a:gd name="T46" fmla="*/ 117404 w 312"/>
              <a:gd name="T47" fmla="*/ 33338 h 117"/>
              <a:gd name="T48" fmla="*/ 72140 w 312"/>
              <a:gd name="T49" fmla="*/ 23813 h 117"/>
              <a:gd name="T50" fmla="*/ 84870 w 312"/>
              <a:gd name="T51" fmla="*/ 36513 h 117"/>
              <a:gd name="T52" fmla="*/ 0 w 312"/>
              <a:gd name="T53" fmla="*/ 65088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2"/>
              <a:gd name="T82" fmla="*/ 0 h 117"/>
              <a:gd name="T83" fmla="*/ 312 w 312"/>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2" h="117">
                <a:moveTo>
                  <a:pt x="0" y="41"/>
                </a:moveTo>
                <a:lnTo>
                  <a:pt x="15" y="71"/>
                </a:lnTo>
                <a:lnTo>
                  <a:pt x="3" y="71"/>
                </a:lnTo>
                <a:lnTo>
                  <a:pt x="15" y="80"/>
                </a:lnTo>
                <a:lnTo>
                  <a:pt x="21" y="98"/>
                </a:lnTo>
                <a:lnTo>
                  <a:pt x="36" y="98"/>
                </a:lnTo>
                <a:lnTo>
                  <a:pt x="21" y="104"/>
                </a:lnTo>
                <a:lnTo>
                  <a:pt x="42" y="101"/>
                </a:lnTo>
                <a:lnTo>
                  <a:pt x="60" y="113"/>
                </a:lnTo>
                <a:lnTo>
                  <a:pt x="81" y="101"/>
                </a:lnTo>
                <a:lnTo>
                  <a:pt x="111" y="116"/>
                </a:lnTo>
                <a:lnTo>
                  <a:pt x="167" y="101"/>
                </a:lnTo>
                <a:lnTo>
                  <a:pt x="164" y="116"/>
                </a:lnTo>
                <a:lnTo>
                  <a:pt x="176" y="101"/>
                </a:lnTo>
                <a:lnTo>
                  <a:pt x="272" y="95"/>
                </a:lnTo>
                <a:lnTo>
                  <a:pt x="311" y="92"/>
                </a:lnTo>
                <a:lnTo>
                  <a:pt x="302" y="53"/>
                </a:lnTo>
                <a:lnTo>
                  <a:pt x="307" y="45"/>
                </a:lnTo>
                <a:lnTo>
                  <a:pt x="277" y="9"/>
                </a:lnTo>
                <a:lnTo>
                  <a:pt x="257" y="9"/>
                </a:lnTo>
                <a:lnTo>
                  <a:pt x="197" y="21"/>
                </a:lnTo>
                <a:lnTo>
                  <a:pt x="149" y="0"/>
                </a:lnTo>
                <a:lnTo>
                  <a:pt x="122" y="0"/>
                </a:lnTo>
                <a:lnTo>
                  <a:pt x="83" y="21"/>
                </a:lnTo>
                <a:lnTo>
                  <a:pt x="51" y="15"/>
                </a:lnTo>
                <a:lnTo>
                  <a:pt x="60" y="23"/>
                </a:lnTo>
                <a:lnTo>
                  <a:pt x="0" y="4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27" name="Freeform 595"/>
          <p:cNvSpPr>
            <a:spLocks/>
          </p:cNvSpPr>
          <p:nvPr/>
        </p:nvSpPr>
        <p:spPr bwMode="auto">
          <a:xfrm>
            <a:off x="4040188" y="3221038"/>
            <a:ext cx="481012" cy="517525"/>
          </a:xfrm>
          <a:custGeom>
            <a:avLst/>
            <a:gdLst>
              <a:gd name="T0" fmla="*/ 0 w 341"/>
              <a:gd name="T1" fmla="*/ 269875 h 326"/>
              <a:gd name="T2" fmla="*/ 0 w 341"/>
              <a:gd name="T3" fmla="*/ 284162 h 326"/>
              <a:gd name="T4" fmla="*/ 83225 w 341"/>
              <a:gd name="T5" fmla="*/ 350837 h 326"/>
              <a:gd name="T6" fmla="*/ 277887 w 341"/>
              <a:gd name="T7" fmla="*/ 492125 h 326"/>
              <a:gd name="T8" fmla="*/ 277887 w 341"/>
              <a:gd name="T9" fmla="*/ 515938 h 326"/>
              <a:gd name="T10" fmla="*/ 303277 w 341"/>
              <a:gd name="T11" fmla="*/ 508000 h 326"/>
              <a:gd name="T12" fmla="*/ 331489 w 341"/>
              <a:gd name="T13" fmla="*/ 501650 h 326"/>
              <a:gd name="T14" fmla="*/ 479601 w 341"/>
              <a:gd name="T15" fmla="*/ 393700 h 326"/>
              <a:gd name="T16" fmla="*/ 420357 w 341"/>
              <a:gd name="T17" fmla="*/ 317500 h 326"/>
              <a:gd name="T18" fmla="*/ 424588 w 341"/>
              <a:gd name="T19" fmla="*/ 198437 h 326"/>
              <a:gd name="T20" fmla="*/ 416125 w 341"/>
              <a:gd name="T21" fmla="*/ 142875 h 326"/>
              <a:gd name="T22" fmla="*/ 373807 w 341"/>
              <a:gd name="T23" fmla="*/ 85725 h 326"/>
              <a:gd name="T24" fmla="*/ 394966 w 341"/>
              <a:gd name="T25" fmla="*/ 71437 h 326"/>
              <a:gd name="T26" fmla="*/ 407661 w 341"/>
              <a:gd name="T27" fmla="*/ 0 h 326"/>
              <a:gd name="T28" fmla="*/ 239801 w 341"/>
              <a:gd name="T29" fmla="*/ 9525 h 326"/>
              <a:gd name="T30" fmla="*/ 150933 w 341"/>
              <a:gd name="T31" fmla="*/ 57150 h 326"/>
              <a:gd name="T32" fmla="*/ 176324 w 341"/>
              <a:gd name="T33" fmla="*/ 142875 h 326"/>
              <a:gd name="T34" fmla="*/ 134006 w 341"/>
              <a:gd name="T35" fmla="*/ 142875 h 326"/>
              <a:gd name="T36" fmla="*/ 112847 w 341"/>
              <a:gd name="T37" fmla="*/ 152400 h 326"/>
              <a:gd name="T38" fmla="*/ 117079 w 341"/>
              <a:gd name="T39" fmla="*/ 180975 h 326"/>
              <a:gd name="T40" fmla="*/ 7053 w 341"/>
              <a:gd name="T41" fmla="*/ 228600 h 326"/>
              <a:gd name="T42" fmla="*/ 0 w 341"/>
              <a:gd name="T43" fmla="*/ 269875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1"/>
              <a:gd name="T67" fmla="*/ 0 h 326"/>
              <a:gd name="T68" fmla="*/ 341 w 341"/>
              <a:gd name="T69" fmla="*/ 326 h 3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1" h="326">
                <a:moveTo>
                  <a:pt x="0" y="170"/>
                </a:moveTo>
                <a:lnTo>
                  <a:pt x="0" y="179"/>
                </a:lnTo>
                <a:lnTo>
                  <a:pt x="59" y="221"/>
                </a:lnTo>
                <a:lnTo>
                  <a:pt x="197" y="310"/>
                </a:lnTo>
                <a:lnTo>
                  <a:pt x="197" y="325"/>
                </a:lnTo>
                <a:lnTo>
                  <a:pt x="215" y="320"/>
                </a:lnTo>
                <a:lnTo>
                  <a:pt x="235" y="316"/>
                </a:lnTo>
                <a:lnTo>
                  <a:pt x="340" y="248"/>
                </a:lnTo>
                <a:lnTo>
                  <a:pt x="298" y="200"/>
                </a:lnTo>
                <a:lnTo>
                  <a:pt x="301" y="125"/>
                </a:lnTo>
                <a:lnTo>
                  <a:pt x="295" y="90"/>
                </a:lnTo>
                <a:lnTo>
                  <a:pt x="265" y="54"/>
                </a:lnTo>
                <a:lnTo>
                  <a:pt x="280" y="45"/>
                </a:lnTo>
                <a:lnTo>
                  <a:pt x="289" y="0"/>
                </a:lnTo>
                <a:lnTo>
                  <a:pt x="170" y="6"/>
                </a:lnTo>
                <a:lnTo>
                  <a:pt x="107" y="36"/>
                </a:lnTo>
                <a:lnTo>
                  <a:pt x="125" y="90"/>
                </a:lnTo>
                <a:lnTo>
                  <a:pt x="95" y="90"/>
                </a:lnTo>
                <a:lnTo>
                  <a:pt x="80" y="96"/>
                </a:lnTo>
                <a:lnTo>
                  <a:pt x="83" y="114"/>
                </a:lnTo>
                <a:lnTo>
                  <a:pt x="5" y="144"/>
                </a:lnTo>
                <a:lnTo>
                  <a:pt x="0" y="17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28" name="Line 596"/>
          <p:cNvSpPr>
            <a:spLocks noChangeShapeType="1"/>
          </p:cNvSpPr>
          <p:nvPr/>
        </p:nvSpPr>
        <p:spPr bwMode="auto">
          <a:xfrm>
            <a:off x="5160963" y="3330575"/>
            <a:ext cx="12700" cy="33338"/>
          </a:xfrm>
          <a:prstGeom prst="line">
            <a:avLst/>
          </a:prstGeom>
          <a:noFill/>
          <a:ln w="12700">
            <a:solidFill>
              <a:srgbClr val="000033"/>
            </a:solidFill>
            <a:round/>
            <a:headEnd/>
            <a:tailEnd/>
          </a:ln>
        </p:spPr>
        <p:txBody>
          <a:bodyPr/>
          <a:lstStyle/>
          <a:p>
            <a:endParaRPr lang="en-US" dirty="0"/>
          </a:p>
        </p:txBody>
      </p:sp>
      <p:sp>
        <p:nvSpPr>
          <p:cNvPr id="95829" name="Line 597"/>
          <p:cNvSpPr>
            <a:spLocks noChangeShapeType="1"/>
          </p:cNvSpPr>
          <p:nvPr/>
        </p:nvSpPr>
        <p:spPr bwMode="auto">
          <a:xfrm>
            <a:off x="5156200" y="3330575"/>
            <a:ext cx="12700" cy="33338"/>
          </a:xfrm>
          <a:prstGeom prst="line">
            <a:avLst/>
          </a:prstGeom>
          <a:noFill/>
          <a:ln w="12700">
            <a:solidFill>
              <a:srgbClr val="000033"/>
            </a:solidFill>
            <a:round/>
            <a:headEnd/>
            <a:tailEnd/>
          </a:ln>
        </p:spPr>
        <p:txBody>
          <a:bodyPr/>
          <a:lstStyle/>
          <a:p>
            <a:endParaRPr lang="en-US" dirty="0"/>
          </a:p>
        </p:txBody>
      </p:sp>
      <p:sp>
        <p:nvSpPr>
          <p:cNvPr id="95830" name="Line 598"/>
          <p:cNvSpPr>
            <a:spLocks noChangeShapeType="1"/>
          </p:cNvSpPr>
          <p:nvPr/>
        </p:nvSpPr>
        <p:spPr bwMode="auto">
          <a:xfrm>
            <a:off x="5168900" y="3357563"/>
            <a:ext cx="88900" cy="47625"/>
          </a:xfrm>
          <a:prstGeom prst="line">
            <a:avLst/>
          </a:prstGeom>
          <a:noFill/>
          <a:ln w="12700">
            <a:solidFill>
              <a:srgbClr val="000033"/>
            </a:solidFill>
            <a:round/>
            <a:headEnd/>
            <a:tailEnd/>
          </a:ln>
        </p:spPr>
        <p:txBody>
          <a:bodyPr/>
          <a:lstStyle/>
          <a:p>
            <a:endParaRPr lang="en-US" dirty="0"/>
          </a:p>
        </p:txBody>
      </p:sp>
      <p:sp>
        <p:nvSpPr>
          <p:cNvPr id="95831" name="Line 599"/>
          <p:cNvSpPr>
            <a:spLocks noChangeShapeType="1"/>
          </p:cNvSpPr>
          <p:nvPr/>
        </p:nvSpPr>
        <p:spPr bwMode="auto">
          <a:xfrm>
            <a:off x="5168900" y="3363913"/>
            <a:ext cx="88900" cy="47625"/>
          </a:xfrm>
          <a:prstGeom prst="line">
            <a:avLst/>
          </a:prstGeom>
          <a:noFill/>
          <a:ln w="12700">
            <a:solidFill>
              <a:srgbClr val="000033"/>
            </a:solidFill>
            <a:round/>
            <a:headEnd/>
            <a:tailEnd/>
          </a:ln>
        </p:spPr>
        <p:txBody>
          <a:bodyPr/>
          <a:lstStyle/>
          <a:p>
            <a:endParaRPr lang="en-US" dirty="0"/>
          </a:p>
        </p:txBody>
      </p:sp>
      <p:sp>
        <p:nvSpPr>
          <p:cNvPr id="95832" name="Line 600"/>
          <p:cNvSpPr>
            <a:spLocks noChangeShapeType="1"/>
          </p:cNvSpPr>
          <p:nvPr/>
        </p:nvSpPr>
        <p:spPr bwMode="auto">
          <a:xfrm>
            <a:off x="5270500" y="3429000"/>
            <a:ext cx="30163" cy="14288"/>
          </a:xfrm>
          <a:prstGeom prst="line">
            <a:avLst/>
          </a:prstGeom>
          <a:noFill/>
          <a:ln w="12700">
            <a:solidFill>
              <a:srgbClr val="000033"/>
            </a:solidFill>
            <a:round/>
            <a:headEnd/>
            <a:tailEnd/>
          </a:ln>
        </p:spPr>
        <p:txBody>
          <a:bodyPr/>
          <a:lstStyle/>
          <a:p>
            <a:endParaRPr lang="en-US" dirty="0"/>
          </a:p>
        </p:txBody>
      </p:sp>
      <p:sp>
        <p:nvSpPr>
          <p:cNvPr id="95833" name="Line 601"/>
          <p:cNvSpPr>
            <a:spLocks noChangeShapeType="1"/>
          </p:cNvSpPr>
          <p:nvPr/>
        </p:nvSpPr>
        <p:spPr bwMode="auto">
          <a:xfrm>
            <a:off x="5270500" y="3435350"/>
            <a:ext cx="30163" cy="14288"/>
          </a:xfrm>
          <a:prstGeom prst="line">
            <a:avLst/>
          </a:prstGeom>
          <a:noFill/>
          <a:ln w="12700">
            <a:solidFill>
              <a:srgbClr val="000033"/>
            </a:solidFill>
            <a:round/>
            <a:headEnd/>
            <a:tailEnd/>
          </a:ln>
        </p:spPr>
        <p:txBody>
          <a:bodyPr/>
          <a:lstStyle/>
          <a:p>
            <a:endParaRPr lang="en-US" dirty="0"/>
          </a:p>
        </p:txBody>
      </p:sp>
      <p:sp>
        <p:nvSpPr>
          <p:cNvPr id="95834" name="Line 602"/>
          <p:cNvSpPr>
            <a:spLocks noChangeShapeType="1"/>
          </p:cNvSpPr>
          <p:nvPr/>
        </p:nvSpPr>
        <p:spPr bwMode="auto">
          <a:xfrm>
            <a:off x="5300663" y="3449638"/>
            <a:ext cx="44450" cy="0"/>
          </a:xfrm>
          <a:prstGeom prst="line">
            <a:avLst/>
          </a:prstGeom>
          <a:noFill/>
          <a:ln w="12700">
            <a:solidFill>
              <a:srgbClr val="000033"/>
            </a:solidFill>
            <a:round/>
            <a:headEnd/>
            <a:tailEnd/>
          </a:ln>
        </p:spPr>
        <p:txBody>
          <a:bodyPr/>
          <a:lstStyle/>
          <a:p>
            <a:endParaRPr lang="en-US" dirty="0"/>
          </a:p>
        </p:txBody>
      </p:sp>
      <p:sp>
        <p:nvSpPr>
          <p:cNvPr id="95835" name="Line 603"/>
          <p:cNvSpPr>
            <a:spLocks noChangeShapeType="1"/>
          </p:cNvSpPr>
          <p:nvPr/>
        </p:nvSpPr>
        <p:spPr bwMode="auto">
          <a:xfrm>
            <a:off x="5300663" y="3443288"/>
            <a:ext cx="44450" cy="0"/>
          </a:xfrm>
          <a:prstGeom prst="line">
            <a:avLst/>
          </a:prstGeom>
          <a:noFill/>
          <a:ln w="12700">
            <a:solidFill>
              <a:srgbClr val="000033"/>
            </a:solidFill>
            <a:round/>
            <a:headEnd/>
            <a:tailEnd/>
          </a:ln>
        </p:spPr>
        <p:txBody>
          <a:bodyPr/>
          <a:lstStyle/>
          <a:p>
            <a:endParaRPr lang="en-US" dirty="0"/>
          </a:p>
        </p:txBody>
      </p:sp>
      <p:sp>
        <p:nvSpPr>
          <p:cNvPr id="95836" name="Line 604"/>
          <p:cNvSpPr>
            <a:spLocks noChangeShapeType="1"/>
          </p:cNvSpPr>
          <p:nvPr/>
        </p:nvSpPr>
        <p:spPr bwMode="auto">
          <a:xfrm flipH="1" flipV="1">
            <a:off x="5356225" y="3352800"/>
            <a:ext cx="30163" cy="71438"/>
          </a:xfrm>
          <a:prstGeom prst="line">
            <a:avLst/>
          </a:prstGeom>
          <a:noFill/>
          <a:ln w="12700">
            <a:solidFill>
              <a:srgbClr val="000033"/>
            </a:solidFill>
            <a:round/>
            <a:headEnd/>
            <a:tailEnd/>
          </a:ln>
        </p:spPr>
        <p:txBody>
          <a:bodyPr/>
          <a:lstStyle/>
          <a:p>
            <a:endParaRPr lang="en-US" dirty="0"/>
          </a:p>
        </p:txBody>
      </p:sp>
      <p:sp>
        <p:nvSpPr>
          <p:cNvPr id="95837" name="Line 605"/>
          <p:cNvSpPr>
            <a:spLocks noChangeShapeType="1"/>
          </p:cNvSpPr>
          <p:nvPr/>
        </p:nvSpPr>
        <p:spPr bwMode="auto">
          <a:xfrm flipH="1" flipV="1">
            <a:off x="5364163" y="3352800"/>
            <a:ext cx="26987" cy="71438"/>
          </a:xfrm>
          <a:prstGeom prst="line">
            <a:avLst/>
          </a:prstGeom>
          <a:noFill/>
          <a:ln w="12700">
            <a:solidFill>
              <a:srgbClr val="000033"/>
            </a:solidFill>
            <a:round/>
            <a:headEnd/>
            <a:tailEnd/>
          </a:ln>
        </p:spPr>
        <p:txBody>
          <a:bodyPr/>
          <a:lstStyle/>
          <a:p>
            <a:endParaRPr lang="en-US" dirty="0"/>
          </a:p>
        </p:txBody>
      </p:sp>
      <p:sp>
        <p:nvSpPr>
          <p:cNvPr id="95838" name="Line 606"/>
          <p:cNvSpPr>
            <a:spLocks noChangeShapeType="1"/>
          </p:cNvSpPr>
          <p:nvPr/>
        </p:nvSpPr>
        <p:spPr bwMode="auto">
          <a:xfrm flipH="1" flipV="1">
            <a:off x="5310188" y="3316288"/>
            <a:ext cx="46037" cy="38100"/>
          </a:xfrm>
          <a:prstGeom prst="line">
            <a:avLst/>
          </a:prstGeom>
          <a:noFill/>
          <a:ln w="12700">
            <a:solidFill>
              <a:srgbClr val="000033"/>
            </a:solidFill>
            <a:round/>
            <a:headEnd/>
            <a:tailEnd/>
          </a:ln>
        </p:spPr>
        <p:txBody>
          <a:bodyPr/>
          <a:lstStyle/>
          <a:p>
            <a:endParaRPr lang="en-US" dirty="0"/>
          </a:p>
        </p:txBody>
      </p:sp>
      <p:sp>
        <p:nvSpPr>
          <p:cNvPr id="95839" name="Line 607"/>
          <p:cNvSpPr>
            <a:spLocks noChangeShapeType="1"/>
          </p:cNvSpPr>
          <p:nvPr/>
        </p:nvSpPr>
        <p:spPr bwMode="auto">
          <a:xfrm flipH="1" flipV="1">
            <a:off x="5310188" y="3308350"/>
            <a:ext cx="46037" cy="39688"/>
          </a:xfrm>
          <a:prstGeom prst="line">
            <a:avLst/>
          </a:prstGeom>
          <a:noFill/>
          <a:ln w="12700">
            <a:solidFill>
              <a:srgbClr val="000033"/>
            </a:solidFill>
            <a:round/>
            <a:headEnd/>
            <a:tailEnd/>
          </a:ln>
        </p:spPr>
        <p:txBody>
          <a:bodyPr/>
          <a:lstStyle/>
          <a:p>
            <a:endParaRPr lang="en-US" dirty="0"/>
          </a:p>
        </p:txBody>
      </p:sp>
      <p:sp>
        <p:nvSpPr>
          <p:cNvPr id="95840" name="Line 608"/>
          <p:cNvSpPr>
            <a:spLocks noChangeShapeType="1"/>
          </p:cNvSpPr>
          <p:nvPr/>
        </p:nvSpPr>
        <p:spPr bwMode="auto">
          <a:xfrm flipH="1" flipV="1">
            <a:off x="5314950" y="3244850"/>
            <a:ext cx="17463" cy="9525"/>
          </a:xfrm>
          <a:prstGeom prst="line">
            <a:avLst/>
          </a:prstGeom>
          <a:noFill/>
          <a:ln w="12700">
            <a:solidFill>
              <a:srgbClr val="000033"/>
            </a:solidFill>
            <a:round/>
            <a:headEnd/>
            <a:tailEnd/>
          </a:ln>
        </p:spPr>
        <p:txBody>
          <a:bodyPr/>
          <a:lstStyle/>
          <a:p>
            <a:endParaRPr lang="en-US" dirty="0"/>
          </a:p>
        </p:txBody>
      </p:sp>
      <p:sp>
        <p:nvSpPr>
          <p:cNvPr id="95841" name="Line 609"/>
          <p:cNvSpPr>
            <a:spLocks noChangeShapeType="1"/>
          </p:cNvSpPr>
          <p:nvPr/>
        </p:nvSpPr>
        <p:spPr bwMode="auto">
          <a:xfrm flipH="1" flipV="1">
            <a:off x="5314950" y="3240088"/>
            <a:ext cx="17463" cy="9525"/>
          </a:xfrm>
          <a:prstGeom prst="line">
            <a:avLst/>
          </a:prstGeom>
          <a:noFill/>
          <a:ln w="12700">
            <a:solidFill>
              <a:srgbClr val="000033"/>
            </a:solidFill>
            <a:round/>
            <a:headEnd/>
            <a:tailEnd/>
          </a:ln>
        </p:spPr>
        <p:txBody>
          <a:bodyPr/>
          <a:lstStyle/>
          <a:p>
            <a:endParaRPr lang="en-US" dirty="0"/>
          </a:p>
        </p:txBody>
      </p:sp>
      <p:sp>
        <p:nvSpPr>
          <p:cNvPr id="95842" name="Line 610"/>
          <p:cNvSpPr>
            <a:spLocks noChangeShapeType="1"/>
          </p:cNvSpPr>
          <p:nvPr/>
        </p:nvSpPr>
        <p:spPr bwMode="auto">
          <a:xfrm flipH="1" flipV="1">
            <a:off x="5302250" y="3206750"/>
            <a:ext cx="12700" cy="38100"/>
          </a:xfrm>
          <a:prstGeom prst="line">
            <a:avLst/>
          </a:prstGeom>
          <a:noFill/>
          <a:ln w="12700">
            <a:solidFill>
              <a:srgbClr val="000033"/>
            </a:solidFill>
            <a:round/>
            <a:headEnd/>
            <a:tailEnd/>
          </a:ln>
        </p:spPr>
        <p:txBody>
          <a:bodyPr/>
          <a:lstStyle/>
          <a:p>
            <a:endParaRPr lang="en-US" dirty="0"/>
          </a:p>
        </p:txBody>
      </p:sp>
      <p:sp>
        <p:nvSpPr>
          <p:cNvPr id="95843" name="Line 611"/>
          <p:cNvSpPr>
            <a:spLocks noChangeShapeType="1"/>
          </p:cNvSpPr>
          <p:nvPr/>
        </p:nvSpPr>
        <p:spPr bwMode="auto">
          <a:xfrm flipH="1" flipV="1">
            <a:off x="5307013" y="3206750"/>
            <a:ext cx="12700" cy="38100"/>
          </a:xfrm>
          <a:prstGeom prst="line">
            <a:avLst/>
          </a:prstGeom>
          <a:noFill/>
          <a:ln w="12700">
            <a:solidFill>
              <a:srgbClr val="000033"/>
            </a:solidFill>
            <a:round/>
            <a:headEnd/>
            <a:tailEnd/>
          </a:ln>
        </p:spPr>
        <p:txBody>
          <a:bodyPr/>
          <a:lstStyle/>
          <a:p>
            <a:endParaRPr lang="en-US" dirty="0"/>
          </a:p>
        </p:txBody>
      </p:sp>
      <p:sp>
        <p:nvSpPr>
          <p:cNvPr id="95844" name="Line 612"/>
          <p:cNvSpPr>
            <a:spLocks noChangeShapeType="1"/>
          </p:cNvSpPr>
          <p:nvPr/>
        </p:nvSpPr>
        <p:spPr bwMode="auto">
          <a:xfrm flipH="1">
            <a:off x="5218113" y="3206750"/>
            <a:ext cx="26987" cy="19050"/>
          </a:xfrm>
          <a:prstGeom prst="line">
            <a:avLst/>
          </a:prstGeom>
          <a:noFill/>
          <a:ln w="12700">
            <a:solidFill>
              <a:srgbClr val="000033"/>
            </a:solidFill>
            <a:round/>
            <a:headEnd/>
            <a:tailEnd/>
          </a:ln>
        </p:spPr>
        <p:txBody>
          <a:bodyPr/>
          <a:lstStyle/>
          <a:p>
            <a:endParaRPr lang="en-US" dirty="0"/>
          </a:p>
        </p:txBody>
      </p:sp>
      <p:sp>
        <p:nvSpPr>
          <p:cNvPr id="95845" name="Line 613"/>
          <p:cNvSpPr>
            <a:spLocks noChangeShapeType="1"/>
          </p:cNvSpPr>
          <p:nvPr/>
        </p:nvSpPr>
        <p:spPr bwMode="auto">
          <a:xfrm flipH="1">
            <a:off x="5218113" y="3211513"/>
            <a:ext cx="26987" cy="19050"/>
          </a:xfrm>
          <a:prstGeom prst="line">
            <a:avLst/>
          </a:prstGeom>
          <a:noFill/>
          <a:ln w="12700">
            <a:solidFill>
              <a:srgbClr val="000033"/>
            </a:solidFill>
            <a:round/>
            <a:headEnd/>
            <a:tailEnd/>
          </a:ln>
        </p:spPr>
        <p:txBody>
          <a:bodyPr/>
          <a:lstStyle/>
          <a:p>
            <a:endParaRPr lang="en-US" dirty="0"/>
          </a:p>
        </p:txBody>
      </p:sp>
      <p:sp>
        <p:nvSpPr>
          <p:cNvPr id="95846" name="Line 614"/>
          <p:cNvSpPr>
            <a:spLocks noChangeShapeType="1"/>
          </p:cNvSpPr>
          <p:nvPr/>
        </p:nvSpPr>
        <p:spPr bwMode="auto">
          <a:xfrm flipH="1">
            <a:off x="5214938" y="3230563"/>
            <a:ext cx="3175" cy="57150"/>
          </a:xfrm>
          <a:prstGeom prst="line">
            <a:avLst/>
          </a:prstGeom>
          <a:noFill/>
          <a:ln w="12700">
            <a:solidFill>
              <a:srgbClr val="000033"/>
            </a:solidFill>
            <a:round/>
            <a:headEnd/>
            <a:tailEnd/>
          </a:ln>
        </p:spPr>
        <p:txBody>
          <a:bodyPr/>
          <a:lstStyle/>
          <a:p>
            <a:endParaRPr lang="en-US" dirty="0"/>
          </a:p>
        </p:txBody>
      </p:sp>
      <p:sp>
        <p:nvSpPr>
          <p:cNvPr id="95847" name="Line 615"/>
          <p:cNvSpPr>
            <a:spLocks noChangeShapeType="1"/>
          </p:cNvSpPr>
          <p:nvPr/>
        </p:nvSpPr>
        <p:spPr bwMode="auto">
          <a:xfrm flipH="1">
            <a:off x="5218113" y="3230563"/>
            <a:ext cx="6350" cy="57150"/>
          </a:xfrm>
          <a:prstGeom prst="line">
            <a:avLst/>
          </a:prstGeom>
          <a:noFill/>
          <a:ln w="12700">
            <a:solidFill>
              <a:srgbClr val="000033"/>
            </a:solidFill>
            <a:round/>
            <a:headEnd/>
            <a:tailEnd/>
          </a:ln>
        </p:spPr>
        <p:txBody>
          <a:bodyPr/>
          <a:lstStyle/>
          <a:p>
            <a:endParaRPr lang="en-US" dirty="0"/>
          </a:p>
        </p:txBody>
      </p:sp>
      <p:sp>
        <p:nvSpPr>
          <p:cNvPr id="95848" name="Freeform 616"/>
          <p:cNvSpPr>
            <a:spLocks/>
          </p:cNvSpPr>
          <p:nvPr/>
        </p:nvSpPr>
        <p:spPr bwMode="auto">
          <a:xfrm>
            <a:off x="5156200" y="3316288"/>
            <a:ext cx="23813" cy="26987"/>
          </a:xfrm>
          <a:custGeom>
            <a:avLst/>
            <a:gdLst>
              <a:gd name="T0" fmla="*/ 14008 w 17"/>
              <a:gd name="T1" fmla="*/ 0 h 17"/>
              <a:gd name="T2" fmla="*/ 22412 w 17"/>
              <a:gd name="T3" fmla="*/ 7937 h 17"/>
              <a:gd name="T4" fmla="*/ 7004 w 17"/>
              <a:gd name="T5" fmla="*/ 25400 h 17"/>
              <a:gd name="T6" fmla="*/ 0 w 17"/>
              <a:gd name="T7" fmla="*/ 15875 h 17"/>
              <a:gd name="T8" fmla="*/ 1400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5"/>
                </a:lnTo>
                <a:lnTo>
                  <a:pt x="5" y="16"/>
                </a:lnTo>
                <a:lnTo>
                  <a:pt x="0" y="10"/>
                </a:lnTo>
                <a:lnTo>
                  <a:pt x="10" y="0"/>
                </a:lnTo>
              </a:path>
            </a:pathLst>
          </a:custGeom>
          <a:solidFill>
            <a:srgbClr val="000033"/>
          </a:solidFill>
          <a:ln w="12700" cap="rnd" cmpd="sng">
            <a:noFill/>
            <a:prstDash val="solid"/>
            <a:round/>
            <a:headEnd type="none" w="med" len="med"/>
            <a:tailEnd type="none" w="med" len="med"/>
          </a:ln>
        </p:spPr>
        <p:txBody>
          <a:bodyPr/>
          <a:lstStyle/>
          <a:p>
            <a:endParaRPr lang="en-US" dirty="0"/>
          </a:p>
        </p:txBody>
      </p:sp>
      <p:sp>
        <p:nvSpPr>
          <p:cNvPr id="95849" name="Freeform 617"/>
          <p:cNvSpPr>
            <a:spLocks/>
          </p:cNvSpPr>
          <p:nvPr/>
        </p:nvSpPr>
        <p:spPr bwMode="auto">
          <a:xfrm>
            <a:off x="5156200" y="3316288"/>
            <a:ext cx="23813" cy="26987"/>
          </a:xfrm>
          <a:custGeom>
            <a:avLst/>
            <a:gdLst>
              <a:gd name="T0" fmla="*/ 14008 w 17"/>
              <a:gd name="T1" fmla="*/ 0 h 17"/>
              <a:gd name="T2" fmla="*/ 22412 w 17"/>
              <a:gd name="T3" fmla="*/ 7937 h 17"/>
              <a:gd name="T4" fmla="*/ 7004 w 17"/>
              <a:gd name="T5" fmla="*/ 25400 h 17"/>
              <a:gd name="T6" fmla="*/ 0 w 17"/>
              <a:gd name="T7" fmla="*/ 15875 h 17"/>
              <a:gd name="T8" fmla="*/ 1400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5"/>
                </a:lnTo>
                <a:lnTo>
                  <a:pt x="5" y="16"/>
                </a:lnTo>
                <a:lnTo>
                  <a:pt x="0" y="10"/>
                </a:lnTo>
                <a:lnTo>
                  <a:pt x="1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850" name="Freeform 618"/>
          <p:cNvSpPr>
            <a:spLocks/>
          </p:cNvSpPr>
          <p:nvPr/>
        </p:nvSpPr>
        <p:spPr bwMode="auto">
          <a:xfrm>
            <a:off x="3933825" y="3259138"/>
            <a:ext cx="284163" cy="233362"/>
          </a:xfrm>
          <a:custGeom>
            <a:avLst/>
            <a:gdLst>
              <a:gd name="T0" fmla="*/ 0 w 201"/>
              <a:gd name="T1" fmla="*/ 231775 h 147"/>
              <a:gd name="T2" fmla="*/ 67860 w 201"/>
              <a:gd name="T3" fmla="*/ 190500 h 147"/>
              <a:gd name="T4" fmla="*/ 91894 w 201"/>
              <a:gd name="T5" fmla="*/ 95250 h 147"/>
              <a:gd name="T6" fmla="*/ 152685 w 201"/>
              <a:gd name="T7" fmla="*/ 42862 h 147"/>
              <a:gd name="T8" fmla="*/ 173891 w 201"/>
              <a:gd name="T9" fmla="*/ 0 h 147"/>
              <a:gd name="T10" fmla="*/ 257302 w 201"/>
              <a:gd name="T11" fmla="*/ 19050 h 147"/>
              <a:gd name="T12" fmla="*/ 282749 w 201"/>
              <a:gd name="T13" fmla="*/ 104775 h 147"/>
              <a:gd name="T14" fmla="*/ 240337 w 201"/>
              <a:gd name="T15" fmla="*/ 104775 h 147"/>
              <a:gd name="T16" fmla="*/ 219131 w 201"/>
              <a:gd name="T17" fmla="*/ 114300 h 147"/>
              <a:gd name="T18" fmla="*/ 223372 w 201"/>
              <a:gd name="T19" fmla="*/ 142875 h 147"/>
              <a:gd name="T20" fmla="*/ 113100 w 201"/>
              <a:gd name="T21" fmla="*/ 190500 h 147"/>
              <a:gd name="T22" fmla="*/ 106031 w 201"/>
              <a:gd name="T23" fmla="*/ 231775 h 147"/>
              <a:gd name="T24" fmla="*/ 0 w 201"/>
              <a:gd name="T25" fmla="*/ 231775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1"/>
              <a:gd name="T40" fmla="*/ 0 h 147"/>
              <a:gd name="T41" fmla="*/ 201 w 201"/>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1" h="147">
                <a:moveTo>
                  <a:pt x="0" y="146"/>
                </a:moveTo>
                <a:lnTo>
                  <a:pt x="48" y="120"/>
                </a:lnTo>
                <a:lnTo>
                  <a:pt x="65" y="60"/>
                </a:lnTo>
                <a:lnTo>
                  <a:pt x="108" y="27"/>
                </a:lnTo>
                <a:lnTo>
                  <a:pt x="123" y="0"/>
                </a:lnTo>
                <a:lnTo>
                  <a:pt x="182" y="12"/>
                </a:lnTo>
                <a:lnTo>
                  <a:pt x="200" y="66"/>
                </a:lnTo>
                <a:lnTo>
                  <a:pt x="170" y="66"/>
                </a:lnTo>
                <a:lnTo>
                  <a:pt x="155" y="72"/>
                </a:lnTo>
                <a:lnTo>
                  <a:pt x="158" y="90"/>
                </a:lnTo>
                <a:lnTo>
                  <a:pt x="80" y="120"/>
                </a:lnTo>
                <a:lnTo>
                  <a:pt x="75" y="146"/>
                </a:lnTo>
                <a:lnTo>
                  <a:pt x="0" y="14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51" name="Freeform 619"/>
          <p:cNvSpPr>
            <a:spLocks/>
          </p:cNvSpPr>
          <p:nvPr/>
        </p:nvSpPr>
        <p:spPr bwMode="auto">
          <a:xfrm>
            <a:off x="5060950" y="3363913"/>
            <a:ext cx="495300" cy="469900"/>
          </a:xfrm>
          <a:custGeom>
            <a:avLst/>
            <a:gdLst>
              <a:gd name="T0" fmla="*/ 0 w 352"/>
              <a:gd name="T1" fmla="*/ 117475 h 296"/>
              <a:gd name="T2" fmla="*/ 7036 w 352"/>
              <a:gd name="T3" fmla="*/ 79375 h 296"/>
              <a:gd name="T4" fmla="*/ 36585 w 352"/>
              <a:gd name="T5" fmla="*/ 85725 h 296"/>
              <a:gd name="T6" fmla="*/ 66134 w 352"/>
              <a:gd name="T7" fmla="*/ 61912 h 296"/>
              <a:gd name="T8" fmla="*/ 78798 w 352"/>
              <a:gd name="T9" fmla="*/ 47625 h 296"/>
              <a:gd name="T10" fmla="*/ 53470 w 352"/>
              <a:gd name="T11" fmla="*/ 14288 h 296"/>
              <a:gd name="T12" fmla="*/ 108347 w 352"/>
              <a:gd name="T13" fmla="*/ 0 h 296"/>
              <a:gd name="T14" fmla="*/ 209658 w 352"/>
              <a:gd name="T15" fmla="*/ 50800 h 296"/>
              <a:gd name="T16" fmla="*/ 209658 w 352"/>
              <a:gd name="T17" fmla="*/ 71437 h 296"/>
              <a:gd name="T18" fmla="*/ 239207 w 352"/>
              <a:gd name="T19" fmla="*/ 85725 h 296"/>
              <a:gd name="T20" fmla="*/ 260314 w 352"/>
              <a:gd name="T21" fmla="*/ 103188 h 296"/>
              <a:gd name="T22" fmla="*/ 284235 w 352"/>
              <a:gd name="T23" fmla="*/ 85725 h 296"/>
              <a:gd name="T24" fmla="*/ 323633 w 352"/>
              <a:gd name="T25" fmla="*/ 109538 h 296"/>
              <a:gd name="T26" fmla="*/ 377103 w 352"/>
              <a:gd name="T27" fmla="*/ 212725 h 296"/>
              <a:gd name="T28" fmla="*/ 385546 w 352"/>
              <a:gd name="T29" fmla="*/ 217488 h 296"/>
              <a:gd name="T30" fmla="*/ 410874 w 352"/>
              <a:gd name="T31" fmla="*/ 265112 h 296"/>
              <a:gd name="T32" fmla="*/ 486857 w 352"/>
              <a:gd name="T33" fmla="*/ 269875 h 296"/>
              <a:gd name="T34" fmla="*/ 493893 w 352"/>
              <a:gd name="T35" fmla="*/ 287337 h 296"/>
              <a:gd name="T36" fmla="*/ 481229 w 352"/>
              <a:gd name="T37" fmla="*/ 344487 h 296"/>
              <a:gd name="T38" fmla="*/ 410874 w 352"/>
              <a:gd name="T39" fmla="*/ 373062 h 296"/>
              <a:gd name="T40" fmla="*/ 330669 w 352"/>
              <a:gd name="T41" fmla="*/ 392112 h 296"/>
              <a:gd name="T42" fmla="*/ 271571 w 352"/>
              <a:gd name="T43" fmla="*/ 468313 h 296"/>
              <a:gd name="T44" fmla="*/ 271571 w 352"/>
              <a:gd name="T45" fmla="*/ 434975 h 296"/>
              <a:gd name="T46" fmla="*/ 233579 w 352"/>
              <a:gd name="T47" fmla="*/ 420688 h 296"/>
              <a:gd name="T48" fmla="*/ 188552 w 352"/>
              <a:gd name="T49" fmla="*/ 439738 h 296"/>
              <a:gd name="T50" fmla="*/ 146339 w 352"/>
              <a:gd name="T51" fmla="*/ 358775 h 296"/>
              <a:gd name="T52" fmla="*/ 112568 w 352"/>
              <a:gd name="T53" fmla="*/ 327025 h 296"/>
              <a:gd name="T54" fmla="*/ 91462 w 352"/>
              <a:gd name="T55" fmla="*/ 236537 h 296"/>
              <a:gd name="T56" fmla="*/ 0 w 352"/>
              <a:gd name="T57" fmla="*/ 117475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2"/>
              <a:gd name="T88" fmla="*/ 0 h 296"/>
              <a:gd name="T89" fmla="*/ 352 w 352"/>
              <a:gd name="T90" fmla="*/ 296 h 2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2" h="296">
                <a:moveTo>
                  <a:pt x="0" y="74"/>
                </a:moveTo>
                <a:lnTo>
                  <a:pt x="5" y="50"/>
                </a:lnTo>
                <a:lnTo>
                  <a:pt x="26" y="54"/>
                </a:lnTo>
                <a:lnTo>
                  <a:pt x="47" y="39"/>
                </a:lnTo>
                <a:lnTo>
                  <a:pt x="56" y="30"/>
                </a:lnTo>
                <a:lnTo>
                  <a:pt x="38" y="9"/>
                </a:lnTo>
                <a:lnTo>
                  <a:pt x="77" y="0"/>
                </a:lnTo>
                <a:lnTo>
                  <a:pt x="149" y="32"/>
                </a:lnTo>
                <a:lnTo>
                  <a:pt x="149" y="45"/>
                </a:lnTo>
                <a:lnTo>
                  <a:pt x="170" y="54"/>
                </a:lnTo>
                <a:lnTo>
                  <a:pt x="185" y="65"/>
                </a:lnTo>
                <a:lnTo>
                  <a:pt x="202" y="54"/>
                </a:lnTo>
                <a:lnTo>
                  <a:pt x="230" y="69"/>
                </a:lnTo>
                <a:lnTo>
                  <a:pt x="268" y="134"/>
                </a:lnTo>
                <a:lnTo>
                  <a:pt x="274" y="137"/>
                </a:lnTo>
                <a:lnTo>
                  <a:pt x="292" y="167"/>
                </a:lnTo>
                <a:lnTo>
                  <a:pt x="346" y="170"/>
                </a:lnTo>
                <a:lnTo>
                  <a:pt x="351" y="181"/>
                </a:lnTo>
                <a:lnTo>
                  <a:pt x="342" y="217"/>
                </a:lnTo>
                <a:lnTo>
                  <a:pt x="292" y="235"/>
                </a:lnTo>
                <a:lnTo>
                  <a:pt x="235" y="247"/>
                </a:lnTo>
                <a:lnTo>
                  <a:pt x="193" y="295"/>
                </a:lnTo>
                <a:lnTo>
                  <a:pt x="193" y="274"/>
                </a:lnTo>
                <a:lnTo>
                  <a:pt x="166" y="265"/>
                </a:lnTo>
                <a:lnTo>
                  <a:pt x="134" y="277"/>
                </a:lnTo>
                <a:lnTo>
                  <a:pt x="104" y="226"/>
                </a:lnTo>
                <a:lnTo>
                  <a:pt x="80" y="206"/>
                </a:lnTo>
                <a:lnTo>
                  <a:pt x="65" y="149"/>
                </a:lnTo>
                <a:lnTo>
                  <a:pt x="0" y="7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52" name="Freeform 620"/>
          <p:cNvSpPr>
            <a:spLocks/>
          </p:cNvSpPr>
          <p:nvPr/>
        </p:nvSpPr>
        <p:spPr bwMode="auto">
          <a:xfrm>
            <a:off x="4413250" y="3216275"/>
            <a:ext cx="95250" cy="204788"/>
          </a:xfrm>
          <a:custGeom>
            <a:avLst/>
            <a:gdLst>
              <a:gd name="T0" fmla="*/ 0 w 67"/>
              <a:gd name="T1" fmla="*/ 90488 h 129"/>
              <a:gd name="T2" fmla="*/ 21325 w 67"/>
              <a:gd name="T3" fmla="*/ 76200 h 129"/>
              <a:gd name="T4" fmla="*/ 34119 w 67"/>
              <a:gd name="T5" fmla="*/ 4763 h 129"/>
              <a:gd name="T6" fmla="*/ 89563 w 67"/>
              <a:gd name="T7" fmla="*/ 0 h 129"/>
              <a:gd name="T8" fmla="*/ 76769 w 67"/>
              <a:gd name="T9" fmla="*/ 23813 h 129"/>
              <a:gd name="T10" fmla="*/ 89563 w 67"/>
              <a:gd name="T11" fmla="*/ 57150 h 129"/>
              <a:gd name="T12" fmla="*/ 63974 w 67"/>
              <a:gd name="T13" fmla="*/ 90488 h 129"/>
              <a:gd name="T14" fmla="*/ 93828 w 67"/>
              <a:gd name="T15" fmla="*/ 117475 h 129"/>
              <a:gd name="T16" fmla="*/ 51179 w 67"/>
              <a:gd name="T17" fmla="*/ 203200 h 129"/>
              <a:gd name="T18" fmla="*/ 42649 w 67"/>
              <a:gd name="T19" fmla="*/ 147638 h 129"/>
              <a:gd name="T20" fmla="*/ 0 w 67"/>
              <a:gd name="T21" fmla="*/ 90488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29"/>
              <a:gd name="T35" fmla="*/ 67 w 67"/>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29">
                <a:moveTo>
                  <a:pt x="0" y="57"/>
                </a:moveTo>
                <a:lnTo>
                  <a:pt x="15" y="48"/>
                </a:lnTo>
                <a:lnTo>
                  <a:pt x="24" y="3"/>
                </a:lnTo>
                <a:lnTo>
                  <a:pt x="63" y="0"/>
                </a:lnTo>
                <a:lnTo>
                  <a:pt x="54" y="15"/>
                </a:lnTo>
                <a:lnTo>
                  <a:pt x="63" y="36"/>
                </a:lnTo>
                <a:lnTo>
                  <a:pt x="45" y="57"/>
                </a:lnTo>
                <a:lnTo>
                  <a:pt x="66" y="74"/>
                </a:lnTo>
                <a:lnTo>
                  <a:pt x="36" y="128"/>
                </a:lnTo>
                <a:lnTo>
                  <a:pt x="30" y="93"/>
                </a:lnTo>
                <a:lnTo>
                  <a:pt x="0" y="5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53" name="Freeform 621"/>
          <p:cNvSpPr>
            <a:spLocks/>
          </p:cNvSpPr>
          <p:nvPr/>
        </p:nvSpPr>
        <p:spPr bwMode="auto">
          <a:xfrm>
            <a:off x="4819650" y="3378200"/>
            <a:ext cx="269875" cy="280988"/>
          </a:xfrm>
          <a:custGeom>
            <a:avLst/>
            <a:gdLst>
              <a:gd name="T0" fmla="*/ 0 w 192"/>
              <a:gd name="T1" fmla="*/ 47625 h 177"/>
              <a:gd name="T2" fmla="*/ 16867 w 192"/>
              <a:gd name="T3" fmla="*/ 273050 h 177"/>
              <a:gd name="T4" fmla="*/ 226301 w 192"/>
              <a:gd name="T5" fmla="*/ 279400 h 177"/>
              <a:gd name="T6" fmla="*/ 260036 w 192"/>
              <a:gd name="T7" fmla="*/ 246063 h 177"/>
              <a:gd name="T8" fmla="*/ 268469 w 192"/>
              <a:gd name="T9" fmla="*/ 217488 h 177"/>
              <a:gd name="T10" fmla="*/ 185539 w 192"/>
              <a:gd name="T11" fmla="*/ 60325 h 177"/>
              <a:gd name="T12" fmla="*/ 226301 w 192"/>
              <a:gd name="T13" fmla="*/ 112713 h 177"/>
              <a:gd name="T14" fmla="*/ 243169 w 192"/>
              <a:gd name="T15" fmla="*/ 65088 h 177"/>
              <a:gd name="T16" fmla="*/ 226301 w 192"/>
              <a:gd name="T17" fmla="*/ 9525 h 177"/>
              <a:gd name="T18" fmla="*/ 177105 w 192"/>
              <a:gd name="T19" fmla="*/ 23813 h 177"/>
              <a:gd name="T20" fmla="*/ 177105 w 192"/>
              <a:gd name="T21" fmla="*/ 0 h 177"/>
              <a:gd name="T22" fmla="*/ 147588 w 192"/>
              <a:gd name="T23" fmla="*/ 3175 h 177"/>
              <a:gd name="T24" fmla="*/ 105420 w 192"/>
              <a:gd name="T25" fmla="*/ 26988 h 177"/>
              <a:gd name="T26" fmla="*/ 16867 w 192"/>
              <a:gd name="T27" fmla="*/ 0 h 177"/>
              <a:gd name="T28" fmla="*/ 0 w 192"/>
              <a:gd name="T29" fmla="*/ 47625 h 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177"/>
              <a:gd name="T47" fmla="*/ 192 w 192"/>
              <a:gd name="T48" fmla="*/ 177 h 1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177">
                <a:moveTo>
                  <a:pt x="0" y="30"/>
                </a:moveTo>
                <a:lnTo>
                  <a:pt x="12" y="172"/>
                </a:lnTo>
                <a:lnTo>
                  <a:pt x="161" y="176"/>
                </a:lnTo>
                <a:lnTo>
                  <a:pt x="185" y="155"/>
                </a:lnTo>
                <a:lnTo>
                  <a:pt x="191" y="137"/>
                </a:lnTo>
                <a:lnTo>
                  <a:pt x="132" y="38"/>
                </a:lnTo>
                <a:lnTo>
                  <a:pt x="161" y="71"/>
                </a:lnTo>
                <a:lnTo>
                  <a:pt x="173" y="41"/>
                </a:lnTo>
                <a:lnTo>
                  <a:pt x="161" y="6"/>
                </a:lnTo>
                <a:lnTo>
                  <a:pt x="126" y="15"/>
                </a:lnTo>
                <a:lnTo>
                  <a:pt x="126" y="0"/>
                </a:lnTo>
                <a:lnTo>
                  <a:pt x="105" y="2"/>
                </a:lnTo>
                <a:lnTo>
                  <a:pt x="75" y="17"/>
                </a:lnTo>
                <a:lnTo>
                  <a:pt x="12" y="0"/>
                </a:lnTo>
                <a:lnTo>
                  <a:pt x="0" y="3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54" name="Freeform 622"/>
          <p:cNvSpPr>
            <a:spLocks/>
          </p:cNvSpPr>
          <p:nvPr/>
        </p:nvSpPr>
        <p:spPr bwMode="auto">
          <a:xfrm>
            <a:off x="4532313" y="4111625"/>
            <a:ext cx="452437" cy="495300"/>
          </a:xfrm>
          <a:custGeom>
            <a:avLst/>
            <a:gdLst>
              <a:gd name="T0" fmla="*/ 0 w 321"/>
              <a:gd name="T1" fmla="*/ 293687 h 312"/>
              <a:gd name="T2" fmla="*/ 0 w 321"/>
              <a:gd name="T3" fmla="*/ 303212 h 312"/>
              <a:gd name="T4" fmla="*/ 93024 w 321"/>
              <a:gd name="T5" fmla="*/ 288925 h 312"/>
              <a:gd name="T6" fmla="*/ 131080 w 321"/>
              <a:gd name="T7" fmla="*/ 355600 h 312"/>
              <a:gd name="T8" fmla="*/ 163497 w 321"/>
              <a:gd name="T9" fmla="*/ 350837 h 312"/>
              <a:gd name="T10" fmla="*/ 169135 w 321"/>
              <a:gd name="T11" fmla="*/ 323850 h 312"/>
              <a:gd name="T12" fmla="*/ 202962 w 321"/>
              <a:gd name="T13" fmla="*/ 317500 h 312"/>
              <a:gd name="T14" fmla="*/ 224104 w 321"/>
              <a:gd name="T15" fmla="*/ 331787 h 312"/>
              <a:gd name="T16" fmla="*/ 226923 w 321"/>
              <a:gd name="T17" fmla="*/ 431800 h 312"/>
              <a:gd name="T18" fmla="*/ 277664 w 321"/>
              <a:gd name="T19" fmla="*/ 427038 h 312"/>
              <a:gd name="T20" fmla="*/ 408744 w 321"/>
              <a:gd name="T21" fmla="*/ 493713 h 312"/>
              <a:gd name="T22" fmla="*/ 408744 w 321"/>
              <a:gd name="T23" fmla="*/ 460375 h 312"/>
              <a:gd name="T24" fmla="*/ 381964 w 321"/>
              <a:gd name="T25" fmla="*/ 450850 h 312"/>
              <a:gd name="T26" fmla="*/ 387602 w 321"/>
              <a:gd name="T27" fmla="*/ 379412 h 312"/>
              <a:gd name="T28" fmla="*/ 434114 w 321"/>
              <a:gd name="T29" fmla="*/ 355600 h 312"/>
              <a:gd name="T30" fmla="*/ 403106 w 321"/>
              <a:gd name="T31" fmla="*/ 307975 h 312"/>
              <a:gd name="T32" fmla="*/ 403106 w 321"/>
              <a:gd name="T33" fmla="*/ 228600 h 312"/>
              <a:gd name="T34" fmla="*/ 396059 w 321"/>
              <a:gd name="T35" fmla="*/ 207963 h 312"/>
              <a:gd name="T36" fmla="*/ 412972 w 321"/>
              <a:gd name="T37" fmla="*/ 171450 h 312"/>
              <a:gd name="T38" fmla="*/ 434114 w 321"/>
              <a:gd name="T39" fmla="*/ 104775 h 312"/>
              <a:gd name="T40" fmla="*/ 451028 w 321"/>
              <a:gd name="T41" fmla="*/ 76200 h 312"/>
              <a:gd name="T42" fmla="*/ 442571 w 321"/>
              <a:gd name="T43" fmla="*/ 38100 h 312"/>
              <a:gd name="T44" fmla="*/ 358003 w 321"/>
              <a:gd name="T45" fmla="*/ 0 h 312"/>
              <a:gd name="T46" fmla="*/ 218466 w 321"/>
              <a:gd name="T47" fmla="*/ 19050 h 312"/>
              <a:gd name="T48" fmla="*/ 169135 w 321"/>
              <a:gd name="T49" fmla="*/ 0 h 312"/>
              <a:gd name="T50" fmla="*/ 147993 w 321"/>
              <a:gd name="T51" fmla="*/ 38100 h 312"/>
              <a:gd name="T52" fmla="*/ 126851 w 321"/>
              <a:gd name="T53" fmla="*/ 157162 h 312"/>
              <a:gd name="T54" fmla="*/ 93024 w 321"/>
              <a:gd name="T55" fmla="*/ 190500 h 312"/>
              <a:gd name="T56" fmla="*/ 84568 w 321"/>
              <a:gd name="T57" fmla="*/ 238125 h 312"/>
              <a:gd name="T58" fmla="*/ 54969 w 321"/>
              <a:gd name="T59" fmla="*/ 261937 h 312"/>
              <a:gd name="T60" fmla="*/ 16914 w 321"/>
              <a:gd name="T61" fmla="*/ 261937 h 312"/>
              <a:gd name="T62" fmla="*/ 0 w 321"/>
              <a:gd name="T63" fmla="*/ 293687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1"/>
              <a:gd name="T97" fmla="*/ 0 h 312"/>
              <a:gd name="T98" fmla="*/ 321 w 321"/>
              <a:gd name="T99" fmla="*/ 312 h 3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1" h="312">
                <a:moveTo>
                  <a:pt x="0" y="185"/>
                </a:moveTo>
                <a:lnTo>
                  <a:pt x="0" y="191"/>
                </a:lnTo>
                <a:lnTo>
                  <a:pt x="66" y="182"/>
                </a:lnTo>
                <a:lnTo>
                  <a:pt x="93" y="224"/>
                </a:lnTo>
                <a:lnTo>
                  <a:pt x="116" y="221"/>
                </a:lnTo>
                <a:lnTo>
                  <a:pt x="120" y="204"/>
                </a:lnTo>
                <a:lnTo>
                  <a:pt x="144" y="200"/>
                </a:lnTo>
                <a:lnTo>
                  <a:pt x="159" y="209"/>
                </a:lnTo>
                <a:lnTo>
                  <a:pt x="161" y="272"/>
                </a:lnTo>
                <a:lnTo>
                  <a:pt x="197" y="269"/>
                </a:lnTo>
                <a:lnTo>
                  <a:pt x="290" y="311"/>
                </a:lnTo>
                <a:lnTo>
                  <a:pt x="290" y="290"/>
                </a:lnTo>
                <a:lnTo>
                  <a:pt x="271" y="284"/>
                </a:lnTo>
                <a:lnTo>
                  <a:pt x="275" y="239"/>
                </a:lnTo>
                <a:lnTo>
                  <a:pt x="308" y="224"/>
                </a:lnTo>
                <a:lnTo>
                  <a:pt x="286" y="194"/>
                </a:lnTo>
                <a:lnTo>
                  <a:pt x="286" y="144"/>
                </a:lnTo>
                <a:lnTo>
                  <a:pt x="281" y="131"/>
                </a:lnTo>
                <a:lnTo>
                  <a:pt x="293" y="108"/>
                </a:lnTo>
                <a:lnTo>
                  <a:pt x="308" y="66"/>
                </a:lnTo>
                <a:lnTo>
                  <a:pt x="320" y="48"/>
                </a:lnTo>
                <a:lnTo>
                  <a:pt x="314" y="24"/>
                </a:lnTo>
                <a:lnTo>
                  <a:pt x="254" y="0"/>
                </a:lnTo>
                <a:lnTo>
                  <a:pt x="155" y="12"/>
                </a:lnTo>
                <a:lnTo>
                  <a:pt x="120" y="0"/>
                </a:lnTo>
                <a:lnTo>
                  <a:pt x="105" y="24"/>
                </a:lnTo>
                <a:lnTo>
                  <a:pt x="90" y="99"/>
                </a:lnTo>
                <a:lnTo>
                  <a:pt x="66" y="120"/>
                </a:lnTo>
                <a:lnTo>
                  <a:pt x="60" y="150"/>
                </a:lnTo>
                <a:lnTo>
                  <a:pt x="39" y="165"/>
                </a:lnTo>
                <a:lnTo>
                  <a:pt x="12" y="165"/>
                </a:lnTo>
                <a:lnTo>
                  <a:pt x="0" y="18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55" name="Freeform 623"/>
          <p:cNvSpPr>
            <a:spLocks/>
          </p:cNvSpPr>
          <p:nvPr/>
        </p:nvSpPr>
        <p:spPr bwMode="auto">
          <a:xfrm>
            <a:off x="3844925" y="3879850"/>
            <a:ext cx="73025" cy="26988"/>
          </a:xfrm>
          <a:custGeom>
            <a:avLst/>
            <a:gdLst>
              <a:gd name="T0" fmla="*/ 0 w 52"/>
              <a:gd name="T1" fmla="*/ 25400 h 17"/>
              <a:gd name="T2" fmla="*/ 4213 w 52"/>
              <a:gd name="T3" fmla="*/ 0 h 17"/>
              <a:gd name="T4" fmla="*/ 71621 w 52"/>
              <a:gd name="T5" fmla="*/ 6350 h 17"/>
              <a:gd name="T6" fmla="*/ 0 w 52"/>
              <a:gd name="T7" fmla="*/ 25400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16"/>
                </a:moveTo>
                <a:lnTo>
                  <a:pt x="3" y="0"/>
                </a:lnTo>
                <a:lnTo>
                  <a:pt x="51" y="4"/>
                </a:lnTo>
                <a:lnTo>
                  <a:pt x="0" y="1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56" name="Freeform 624"/>
          <p:cNvSpPr>
            <a:spLocks/>
          </p:cNvSpPr>
          <p:nvPr/>
        </p:nvSpPr>
        <p:spPr bwMode="auto">
          <a:xfrm>
            <a:off x="3883025" y="3908425"/>
            <a:ext cx="179388" cy="142875"/>
          </a:xfrm>
          <a:custGeom>
            <a:avLst/>
            <a:gdLst>
              <a:gd name="T0" fmla="*/ 0 w 127"/>
              <a:gd name="T1" fmla="*/ 42862 h 90"/>
              <a:gd name="T2" fmla="*/ 33900 w 127"/>
              <a:gd name="T3" fmla="*/ 28575 h 90"/>
              <a:gd name="T4" fmla="*/ 33900 w 127"/>
              <a:gd name="T5" fmla="*/ 0 h 90"/>
              <a:gd name="T6" fmla="*/ 93225 w 127"/>
              <a:gd name="T7" fmla="*/ 9525 h 90"/>
              <a:gd name="T8" fmla="*/ 105938 w 127"/>
              <a:gd name="T9" fmla="*/ 19050 h 90"/>
              <a:gd name="T10" fmla="*/ 148313 w 127"/>
              <a:gd name="T11" fmla="*/ 4762 h 90"/>
              <a:gd name="T12" fmla="*/ 169500 w 127"/>
              <a:gd name="T13" fmla="*/ 66675 h 90"/>
              <a:gd name="T14" fmla="*/ 177975 w 127"/>
              <a:gd name="T15" fmla="*/ 114300 h 90"/>
              <a:gd name="T16" fmla="*/ 163850 w 127"/>
              <a:gd name="T17" fmla="*/ 114300 h 90"/>
              <a:gd name="T18" fmla="*/ 161025 w 127"/>
              <a:gd name="T19" fmla="*/ 141288 h 90"/>
              <a:gd name="T20" fmla="*/ 135600 w 127"/>
              <a:gd name="T21" fmla="*/ 141288 h 90"/>
              <a:gd name="T22" fmla="*/ 135600 w 127"/>
              <a:gd name="T23" fmla="*/ 114300 h 90"/>
              <a:gd name="T24" fmla="*/ 114413 w 127"/>
              <a:gd name="T25" fmla="*/ 114300 h 90"/>
              <a:gd name="T26" fmla="*/ 93225 w 127"/>
              <a:gd name="T27" fmla="*/ 76200 h 90"/>
              <a:gd name="T28" fmla="*/ 46613 w 127"/>
              <a:gd name="T29" fmla="*/ 93662 h 90"/>
              <a:gd name="T30" fmla="*/ 0 w 127"/>
              <a:gd name="T31" fmla="*/ 42862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90"/>
              <a:gd name="T50" fmla="*/ 127 w 127"/>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90">
                <a:moveTo>
                  <a:pt x="0" y="27"/>
                </a:moveTo>
                <a:lnTo>
                  <a:pt x="24" y="18"/>
                </a:lnTo>
                <a:lnTo>
                  <a:pt x="24" y="0"/>
                </a:lnTo>
                <a:lnTo>
                  <a:pt x="66" y="6"/>
                </a:lnTo>
                <a:lnTo>
                  <a:pt x="75" y="12"/>
                </a:lnTo>
                <a:lnTo>
                  <a:pt x="105" y="3"/>
                </a:lnTo>
                <a:lnTo>
                  <a:pt x="120" y="42"/>
                </a:lnTo>
                <a:lnTo>
                  <a:pt x="126" y="72"/>
                </a:lnTo>
                <a:lnTo>
                  <a:pt x="116" y="72"/>
                </a:lnTo>
                <a:lnTo>
                  <a:pt x="114" y="89"/>
                </a:lnTo>
                <a:lnTo>
                  <a:pt x="96" y="89"/>
                </a:lnTo>
                <a:lnTo>
                  <a:pt x="96" y="72"/>
                </a:lnTo>
                <a:lnTo>
                  <a:pt x="81" y="72"/>
                </a:lnTo>
                <a:lnTo>
                  <a:pt x="66" y="48"/>
                </a:lnTo>
                <a:lnTo>
                  <a:pt x="33" y="59"/>
                </a:lnTo>
                <a:lnTo>
                  <a:pt x="0" y="2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57" name="Freeform 625"/>
          <p:cNvSpPr>
            <a:spLocks/>
          </p:cNvSpPr>
          <p:nvPr/>
        </p:nvSpPr>
        <p:spPr bwMode="auto">
          <a:xfrm>
            <a:off x="3971925" y="4022725"/>
            <a:ext cx="95250" cy="109538"/>
          </a:xfrm>
          <a:custGeom>
            <a:avLst/>
            <a:gdLst>
              <a:gd name="T0" fmla="*/ 0 w 67"/>
              <a:gd name="T1" fmla="*/ 38100 h 69"/>
              <a:gd name="T2" fmla="*/ 25590 w 67"/>
              <a:gd name="T3" fmla="*/ 0 h 69"/>
              <a:gd name="T4" fmla="*/ 46914 w 67"/>
              <a:gd name="T5" fmla="*/ 0 h 69"/>
              <a:gd name="T6" fmla="*/ 46914 w 67"/>
              <a:gd name="T7" fmla="*/ 26988 h 69"/>
              <a:gd name="T8" fmla="*/ 72504 w 67"/>
              <a:gd name="T9" fmla="*/ 26988 h 69"/>
              <a:gd name="T10" fmla="*/ 68239 w 67"/>
              <a:gd name="T11" fmla="*/ 50800 h 69"/>
              <a:gd name="T12" fmla="*/ 93828 w 67"/>
              <a:gd name="T13" fmla="*/ 65088 h 69"/>
              <a:gd name="T14" fmla="*/ 93828 w 67"/>
              <a:gd name="T15" fmla="*/ 107950 h 69"/>
              <a:gd name="T16" fmla="*/ 0 w 67"/>
              <a:gd name="T17" fmla="*/ 3810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9"/>
              <a:gd name="T29" fmla="*/ 67 w 6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9">
                <a:moveTo>
                  <a:pt x="0" y="24"/>
                </a:moveTo>
                <a:lnTo>
                  <a:pt x="18" y="0"/>
                </a:lnTo>
                <a:lnTo>
                  <a:pt x="33" y="0"/>
                </a:lnTo>
                <a:lnTo>
                  <a:pt x="33" y="17"/>
                </a:lnTo>
                <a:lnTo>
                  <a:pt x="51" y="17"/>
                </a:lnTo>
                <a:lnTo>
                  <a:pt x="48" y="32"/>
                </a:lnTo>
                <a:lnTo>
                  <a:pt x="66" y="41"/>
                </a:lnTo>
                <a:lnTo>
                  <a:pt x="66" y="68"/>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58" name="Line 626"/>
          <p:cNvSpPr>
            <a:spLocks noChangeShapeType="1"/>
          </p:cNvSpPr>
          <p:nvPr/>
        </p:nvSpPr>
        <p:spPr bwMode="auto">
          <a:xfrm>
            <a:off x="4249738" y="3846513"/>
            <a:ext cx="4762" cy="23812"/>
          </a:xfrm>
          <a:prstGeom prst="line">
            <a:avLst/>
          </a:prstGeom>
          <a:noFill/>
          <a:ln w="12700">
            <a:solidFill>
              <a:srgbClr val="000033"/>
            </a:solidFill>
            <a:round/>
            <a:headEnd/>
            <a:tailEnd/>
          </a:ln>
        </p:spPr>
        <p:txBody>
          <a:bodyPr/>
          <a:lstStyle/>
          <a:p>
            <a:endParaRPr lang="en-US" dirty="0"/>
          </a:p>
        </p:txBody>
      </p:sp>
      <p:sp>
        <p:nvSpPr>
          <p:cNvPr id="95859" name="Line 627"/>
          <p:cNvSpPr>
            <a:spLocks noChangeShapeType="1"/>
          </p:cNvSpPr>
          <p:nvPr/>
        </p:nvSpPr>
        <p:spPr bwMode="auto">
          <a:xfrm>
            <a:off x="4246563" y="3846513"/>
            <a:ext cx="3175" cy="23812"/>
          </a:xfrm>
          <a:prstGeom prst="line">
            <a:avLst/>
          </a:prstGeom>
          <a:noFill/>
          <a:ln w="12700">
            <a:solidFill>
              <a:srgbClr val="000033"/>
            </a:solidFill>
            <a:round/>
            <a:headEnd/>
            <a:tailEnd/>
          </a:ln>
        </p:spPr>
        <p:txBody>
          <a:bodyPr/>
          <a:lstStyle/>
          <a:p>
            <a:endParaRPr lang="en-US" dirty="0"/>
          </a:p>
        </p:txBody>
      </p:sp>
      <p:sp>
        <p:nvSpPr>
          <p:cNvPr id="95860" name="Freeform 628"/>
          <p:cNvSpPr>
            <a:spLocks/>
          </p:cNvSpPr>
          <p:nvPr/>
        </p:nvSpPr>
        <p:spPr bwMode="auto">
          <a:xfrm>
            <a:off x="4249738" y="3865563"/>
            <a:ext cx="39687" cy="49212"/>
          </a:xfrm>
          <a:custGeom>
            <a:avLst/>
            <a:gdLst>
              <a:gd name="T0" fmla="*/ 2835 w 28"/>
              <a:gd name="T1" fmla="*/ 0 h 31"/>
              <a:gd name="T2" fmla="*/ 0 w 28"/>
              <a:gd name="T3" fmla="*/ 4762 h 31"/>
              <a:gd name="T4" fmla="*/ 35435 w 28"/>
              <a:gd name="T5" fmla="*/ 47625 h 31"/>
              <a:gd name="T6" fmla="*/ 38270 w 28"/>
              <a:gd name="T7" fmla="*/ 44450 h 31"/>
              <a:gd name="T8" fmla="*/ 2835 w 28"/>
              <a:gd name="T9" fmla="*/ 0 h 31"/>
              <a:gd name="T10" fmla="*/ 0 60000 65536"/>
              <a:gd name="T11" fmla="*/ 0 60000 65536"/>
              <a:gd name="T12" fmla="*/ 0 60000 65536"/>
              <a:gd name="T13" fmla="*/ 0 60000 65536"/>
              <a:gd name="T14" fmla="*/ 0 60000 65536"/>
              <a:gd name="T15" fmla="*/ 0 w 28"/>
              <a:gd name="T16" fmla="*/ 0 h 31"/>
              <a:gd name="T17" fmla="*/ 28 w 28"/>
              <a:gd name="T18" fmla="*/ 31 h 31"/>
            </a:gdLst>
            <a:ahLst/>
            <a:cxnLst>
              <a:cxn ang="T10">
                <a:pos x="T0" y="T1"/>
              </a:cxn>
              <a:cxn ang="T11">
                <a:pos x="T2" y="T3"/>
              </a:cxn>
              <a:cxn ang="T12">
                <a:pos x="T4" y="T5"/>
              </a:cxn>
              <a:cxn ang="T13">
                <a:pos x="T6" y="T7"/>
              </a:cxn>
              <a:cxn ang="T14">
                <a:pos x="T8" y="T9"/>
              </a:cxn>
            </a:cxnLst>
            <a:rect l="T15" t="T16" r="T17" b="T18"/>
            <a:pathLst>
              <a:path w="28" h="31">
                <a:moveTo>
                  <a:pt x="2" y="0"/>
                </a:moveTo>
                <a:lnTo>
                  <a:pt x="0" y="3"/>
                </a:lnTo>
                <a:lnTo>
                  <a:pt x="25" y="30"/>
                </a:lnTo>
                <a:lnTo>
                  <a:pt x="27" y="28"/>
                </a:lnTo>
                <a:lnTo>
                  <a:pt x="2" y="0"/>
                </a:lnTo>
              </a:path>
            </a:pathLst>
          </a:custGeom>
          <a:solidFill>
            <a:srgbClr val="000033"/>
          </a:solidFill>
          <a:ln w="12700" cap="rnd" cmpd="sng">
            <a:noFill/>
            <a:prstDash val="solid"/>
            <a:round/>
            <a:headEnd type="none" w="med" len="med"/>
            <a:tailEnd type="none" w="med" len="med"/>
          </a:ln>
        </p:spPr>
        <p:txBody>
          <a:bodyPr/>
          <a:lstStyle/>
          <a:p>
            <a:endParaRPr lang="en-US" dirty="0"/>
          </a:p>
        </p:txBody>
      </p:sp>
      <p:sp>
        <p:nvSpPr>
          <p:cNvPr id="95861" name="Freeform 629"/>
          <p:cNvSpPr>
            <a:spLocks/>
          </p:cNvSpPr>
          <p:nvPr/>
        </p:nvSpPr>
        <p:spPr bwMode="auto">
          <a:xfrm>
            <a:off x="4249738" y="3865563"/>
            <a:ext cx="49212" cy="58737"/>
          </a:xfrm>
          <a:custGeom>
            <a:avLst/>
            <a:gdLst>
              <a:gd name="T0" fmla="*/ 4342 w 34"/>
              <a:gd name="T1" fmla="*/ 0 h 37"/>
              <a:gd name="T2" fmla="*/ 0 w 34"/>
              <a:gd name="T3" fmla="*/ 4762 h 37"/>
              <a:gd name="T4" fmla="*/ 43422 w 34"/>
              <a:gd name="T5" fmla="*/ 57150 h 37"/>
              <a:gd name="T6" fmla="*/ 47765 w 34"/>
              <a:gd name="T7" fmla="*/ 52387 h 37"/>
              <a:gd name="T8" fmla="*/ 4342 w 34"/>
              <a:gd name="T9" fmla="*/ 0 h 37"/>
              <a:gd name="T10" fmla="*/ 0 60000 65536"/>
              <a:gd name="T11" fmla="*/ 0 60000 65536"/>
              <a:gd name="T12" fmla="*/ 0 60000 65536"/>
              <a:gd name="T13" fmla="*/ 0 60000 65536"/>
              <a:gd name="T14" fmla="*/ 0 60000 65536"/>
              <a:gd name="T15" fmla="*/ 0 w 34"/>
              <a:gd name="T16" fmla="*/ 0 h 37"/>
              <a:gd name="T17" fmla="*/ 34 w 34"/>
              <a:gd name="T18" fmla="*/ 37 h 37"/>
            </a:gdLst>
            <a:ahLst/>
            <a:cxnLst>
              <a:cxn ang="T10">
                <a:pos x="T0" y="T1"/>
              </a:cxn>
              <a:cxn ang="T11">
                <a:pos x="T2" y="T3"/>
              </a:cxn>
              <a:cxn ang="T12">
                <a:pos x="T4" y="T5"/>
              </a:cxn>
              <a:cxn ang="T13">
                <a:pos x="T6" y="T7"/>
              </a:cxn>
              <a:cxn ang="T14">
                <a:pos x="T8" y="T9"/>
              </a:cxn>
            </a:cxnLst>
            <a:rect l="T15" t="T16" r="T17" b="T18"/>
            <a:pathLst>
              <a:path w="34" h="37">
                <a:moveTo>
                  <a:pt x="3" y="0"/>
                </a:moveTo>
                <a:lnTo>
                  <a:pt x="0" y="3"/>
                </a:lnTo>
                <a:lnTo>
                  <a:pt x="30" y="36"/>
                </a:lnTo>
                <a:lnTo>
                  <a:pt x="33" y="33"/>
                </a:lnTo>
                <a:lnTo>
                  <a:pt x="3"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5862" name="Line 630"/>
          <p:cNvSpPr>
            <a:spLocks noChangeShapeType="1"/>
          </p:cNvSpPr>
          <p:nvPr/>
        </p:nvSpPr>
        <p:spPr bwMode="auto">
          <a:xfrm flipV="1">
            <a:off x="4327525" y="3878263"/>
            <a:ext cx="30163" cy="52387"/>
          </a:xfrm>
          <a:prstGeom prst="line">
            <a:avLst/>
          </a:prstGeom>
          <a:noFill/>
          <a:ln w="12700">
            <a:solidFill>
              <a:srgbClr val="000033"/>
            </a:solidFill>
            <a:round/>
            <a:headEnd/>
            <a:tailEnd/>
          </a:ln>
        </p:spPr>
        <p:txBody>
          <a:bodyPr/>
          <a:lstStyle/>
          <a:p>
            <a:endParaRPr lang="en-US" dirty="0"/>
          </a:p>
        </p:txBody>
      </p:sp>
      <p:sp>
        <p:nvSpPr>
          <p:cNvPr id="95863" name="Line 631"/>
          <p:cNvSpPr>
            <a:spLocks noChangeShapeType="1"/>
          </p:cNvSpPr>
          <p:nvPr/>
        </p:nvSpPr>
        <p:spPr bwMode="auto">
          <a:xfrm flipV="1">
            <a:off x="4324350" y="3878263"/>
            <a:ext cx="30163" cy="52387"/>
          </a:xfrm>
          <a:prstGeom prst="line">
            <a:avLst/>
          </a:prstGeom>
          <a:noFill/>
          <a:ln w="12700">
            <a:solidFill>
              <a:srgbClr val="000033"/>
            </a:solidFill>
            <a:round/>
            <a:headEnd/>
            <a:tailEnd/>
          </a:ln>
        </p:spPr>
        <p:txBody>
          <a:bodyPr/>
          <a:lstStyle/>
          <a:p>
            <a:endParaRPr lang="en-US" dirty="0"/>
          </a:p>
        </p:txBody>
      </p:sp>
      <p:sp>
        <p:nvSpPr>
          <p:cNvPr id="95864" name="Line 632"/>
          <p:cNvSpPr>
            <a:spLocks noChangeShapeType="1"/>
          </p:cNvSpPr>
          <p:nvPr/>
        </p:nvSpPr>
        <p:spPr bwMode="auto">
          <a:xfrm>
            <a:off x="4356100" y="3875088"/>
            <a:ext cx="76200" cy="19050"/>
          </a:xfrm>
          <a:prstGeom prst="line">
            <a:avLst/>
          </a:prstGeom>
          <a:noFill/>
          <a:ln w="12700">
            <a:solidFill>
              <a:srgbClr val="000033"/>
            </a:solidFill>
            <a:round/>
            <a:headEnd/>
            <a:tailEnd/>
          </a:ln>
        </p:spPr>
        <p:txBody>
          <a:bodyPr/>
          <a:lstStyle/>
          <a:p>
            <a:endParaRPr lang="en-US" dirty="0"/>
          </a:p>
        </p:txBody>
      </p:sp>
      <p:sp>
        <p:nvSpPr>
          <p:cNvPr id="95865" name="Line 633"/>
          <p:cNvSpPr>
            <a:spLocks noChangeShapeType="1"/>
          </p:cNvSpPr>
          <p:nvPr/>
        </p:nvSpPr>
        <p:spPr bwMode="auto">
          <a:xfrm>
            <a:off x="4356100" y="3879850"/>
            <a:ext cx="76200" cy="19050"/>
          </a:xfrm>
          <a:prstGeom prst="line">
            <a:avLst/>
          </a:prstGeom>
          <a:noFill/>
          <a:ln w="12700">
            <a:solidFill>
              <a:srgbClr val="000033"/>
            </a:solidFill>
            <a:round/>
            <a:headEnd/>
            <a:tailEnd/>
          </a:ln>
        </p:spPr>
        <p:txBody>
          <a:bodyPr/>
          <a:lstStyle/>
          <a:p>
            <a:endParaRPr lang="en-US" dirty="0"/>
          </a:p>
        </p:txBody>
      </p:sp>
      <p:sp>
        <p:nvSpPr>
          <p:cNvPr id="95866" name="Line 634"/>
          <p:cNvSpPr>
            <a:spLocks noChangeShapeType="1"/>
          </p:cNvSpPr>
          <p:nvPr/>
        </p:nvSpPr>
        <p:spPr bwMode="auto">
          <a:xfrm flipV="1">
            <a:off x="4486275" y="3875088"/>
            <a:ext cx="66675" cy="28575"/>
          </a:xfrm>
          <a:prstGeom prst="line">
            <a:avLst/>
          </a:prstGeom>
          <a:noFill/>
          <a:ln w="12700">
            <a:solidFill>
              <a:srgbClr val="000033"/>
            </a:solidFill>
            <a:round/>
            <a:headEnd/>
            <a:tailEnd/>
          </a:ln>
        </p:spPr>
        <p:txBody>
          <a:bodyPr/>
          <a:lstStyle/>
          <a:p>
            <a:endParaRPr lang="en-US" dirty="0"/>
          </a:p>
        </p:txBody>
      </p:sp>
      <p:sp>
        <p:nvSpPr>
          <p:cNvPr id="95867" name="Line 635"/>
          <p:cNvSpPr>
            <a:spLocks noChangeShapeType="1"/>
          </p:cNvSpPr>
          <p:nvPr/>
        </p:nvSpPr>
        <p:spPr bwMode="auto">
          <a:xfrm flipV="1">
            <a:off x="4486275" y="3870325"/>
            <a:ext cx="66675" cy="28575"/>
          </a:xfrm>
          <a:prstGeom prst="line">
            <a:avLst/>
          </a:prstGeom>
          <a:noFill/>
          <a:ln w="12700">
            <a:solidFill>
              <a:srgbClr val="000033"/>
            </a:solidFill>
            <a:round/>
            <a:headEnd/>
            <a:tailEnd/>
          </a:ln>
        </p:spPr>
        <p:txBody>
          <a:bodyPr/>
          <a:lstStyle/>
          <a:p>
            <a:endParaRPr lang="en-US" dirty="0"/>
          </a:p>
        </p:txBody>
      </p:sp>
      <p:sp>
        <p:nvSpPr>
          <p:cNvPr id="95868" name="Line 636"/>
          <p:cNvSpPr>
            <a:spLocks noChangeShapeType="1"/>
          </p:cNvSpPr>
          <p:nvPr/>
        </p:nvSpPr>
        <p:spPr bwMode="auto">
          <a:xfrm flipV="1">
            <a:off x="4557713" y="3865563"/>
            <a:ext cx="0" cy="9525"/>
          </a:xfrm>
          <a:prstGeom prst="line">
            <a:avLst/>
          </a:prstGeom>
          <a:noFill/>
          <a:ln w="12700">
            <a:solidFill>
              <a:srgbClr val="000033"/>
            </a:solidFill>
            <a:round/>
            <a:headEnd/>
            <a:tailEnd/>
          </a:ln>
        </p:spPr>
        <p:txBody>
          <a:bodyPr/>
          <a:lstStyle/>
          <a:p>
            <a:endParaRPr lang="en-US" dirty="0"/>
          </a:p>
        </p:txBody>
      </p:sp>
      <p:sp>
        <p:nvSpPr>
          <p:cNvPr id="95869" name="Line 637"/>
          <p:cNvSpPr>
            <a:spLocks noChangeShapeType="1"/>
          </p:cNvSpPr>
          <p:nvPr/>
        </p:nvSpPr>
        <p:spPr bwMode="auto">
          <a:xfrm flipV="1">
            <a:off x="4552950" y="3865563"/>
            <a:ext cx="0" cy="9525"/>
          </a:xfrm>
          <a:prstGeom prst="line">
            <a:avLst/>
          </a:prstGeom>
          <a:noFill/>
          <a:ln w="12700">
            <a:solidFill>
              <a:srgbClr val="000033"/>
            </a:solidFill>
            <a:round/>
            <a:headEnd/>
            <a:tailEnd/>
          </a:ln>
        </p:spPr>
        <p:txBody>
          <a:bodyPr/>
          <a:lstStyle/>
          <a:p>
            <a:endParaRPr lang="en-US" dirty="0"/>
          </a:p>
        </p:txBody>
      </p:sp>
      <p:sp>
        <p:nvSpPr>
          <p:cNvPr id="95870" name="Line 638"/>
          <p:cNvSpPr>
            <a:spLocks noChangeShapeType="1"/>
          </p:cNvSpPr>
          <p:nvPr/>
        </p:nvSpPr>
        <p:spPr bwMode="auto">
          <a:xfrm flipV="1">
            <a:off x="4594225" y="3794125"/>
            <a:ext cx="12700" cy="19050"/>
          </a:xfrm>
          <a:prstGeom prst="line">
            <a:avLst/>
          </a:prstGeom>
          <a:noFill/>
          <a:ln w="12700">
            <a:solidFill>
              <a:srgbClr val="000033"/>
            </a:solidFill>
            <a:round/>
            <a:headEnd/>
            <a:tailEnd/>
          </a:ln>
        </p:spPr>
        <p:txBody>
          <a:bodyPr/>
          <a:lstStyle/>
          <a:p>
            <a:endParaRPr lang="en-US" dirty="0"/>
          </a:p>
        </p:txBody>
      </p:sp>
      <p:sp>
        <p:nvSpPr>
          <p:cNvPr id="95871" name="Line 639"/>
          <p:cNvSpPr>
            <a:spLocks noChangeShapeType="1"/>
          </p:cNvSpPr>
          <p:nvPr/>
        </p:nvSpPr>
        <p:spPr bwMode="auto">
          <a:xfrm flipV="1">
            <a:off x="4591050" y="3794125"/>
            <a:ext cx="12700" cy="19050"/>
          </a:xfrm>
          <a:prstGeom prst="line">
            <a:avLst/>
          </a:prstGeom>
          <a:noFill/>
          <a:ln w="12700">
            <a:solidFill>
              <a:srgbClr val="000033"/>
            </a:solidFill>
            <a:round/>
            <a:headEnd/>
            <a:tailEnd/>
          </a:ln>
        </p:spPr>
        <p:txBody>
          <a:bodyPr/>
          <a:lstStyle/>
          <a:p>
            <a:endParaRPr lang="en-US" dirty="0"/>
          </a:p>
        </p:txBody>
      </p:sp>
      <p:sp>
        <p:nvSpPr>
          <p:cNvPr id="95872" name="Line 640"/>
          <p:cNvSpPr>
            <a:spLocks noChangeShapeType="1"/>
          </p:cNvSpPr>
          <p:nvPr/>
        </p:nvSpPr>
        <p:spPr bwMode="auto">
          <a:xfrm flipV="1">
            <a:off x="4606925" y="3698875"/>
            <a:ext cx="12700" cy="95250"/>
          </a:xfrm>
          <a:prstGeom prst="line">
            <a:avLst/>
          </a:prstGeom>
          <a:noFill/>
          <a:ln w="12700">
            <a:solidFill>
              <a:srgbClr val="000033"/>
            </a:solidFill>
            <a:round/>
            <a:headEnd/>
            <a:tailEnd/>
          </a:ln>
        </p:spPr>
        <p:txBody>
          <a:bodyPr/>
          <a:lstStyle/>
          <a:p>
            <a:endParaRPr lang="en-US" dirty="0"/>
          </a:p>
        </p:txBody>
      </p:sp>
      <p:sp>
        <p:nvSpPr>
          <p:cNvPr id="95873" name="Line 641"/>
          <p:cNvSpPr>
            <a:spLocks noChangeShapeType="1"/>
          </p:cNvSpPr>
          <p:nvPr/>
        </p:nvSpPr>
        <p:spPr bwMode="auto">
          <a:xfrm flipV="1">
            <a:off x="4603750" y="3698875"/>
            <a:ext cx="12700" cy="95250"/>
          </a:xfrm>
          <a:prstGeom prst="line">
            <a:avLst/>
          </a:prstGeom>
          <a:noFill/>
          <a:ln w="12700">
            <a:solidFill>
              <a:srgbClr val="000033"/>
            </a:solidFill>
            <a:round/>
            <a:headEnd/>
            <a:tailEnd/>
          </a:ln>
        </p:spPr>
        <p:txBody>
          <a:bodyPr/>
          <a:lstStyle/>
          <a:p>
            <a:endParaRPr lang="en-US" dirty="0"/>
          </a:p>
        </p:txBody>
      </p:sp>
      <p:sp>
        <p:nvSpPr>
          <p:cNvPr id="95874" name="Line 642"/>
          <p:cNvSpPr>
            <a:spLocks noChangeShapeType="1"/>
          </p:cNvSpPr>
          <p:nvPr/>
        </p:nvSpPr>
        <p:spPr bwMode="auto">
          <a:xfrm flipV="1">
            <a:off x="4600575" y="3622675"/>
            <a:ext cx="0" cy="23813"/>
          </a:xfrm>
          <a:prstGeom prst="line">
            <a:avLst/>
          </a:prstGeom>
          <a:noFill/>
          <a:ln w="12700">
            <a:solidFill>
              <a:srgbClr val="000033"/>
            </a:solidFill>
            <a:round/>
            <a:headEnd/>
            <a:tailEnd/>
          </a:ln>
        </p:spPr>
        <p:txBody>
          <a:bodyPr/>
          <a:lstStyle/>
          <a:p>
            <a:endParaRPr lang="en-US" dirty="0"/>
          </a:p>
        </p:txBody>
      </p:sp>
      <p:sp>
        <p:nvSpPr>
          <p:cNvPr id="95875" name="Line 643"/>
          <p:cNvSpPr>
            <a:spLocks noChangeShapeType="1"/>
          </p:cNvSpPr>
          <p:nvPr/>
        </p:nvSpPr>
        <p:spPr bwMode="auto">
          <a:xfrm flipV="1">
            <a:off x="4595813" y="3622675"/>
            <a:ext cx="0" cy="23813"/>
          </a:xfrm>
          <a:prstGeom prst="line">
            <a:avLst/>
          </a:prstGeom>
          <a:noFill/>
          <a:ln w="12700">
            <a:solidFill>
              <a:srgbClr val="000033"/>
            </a:solidFill>
            <a:round/>
            <a:headEnd/>
            <a:tailEnd/>
          </a:ln>
        </p:spPr>
        <p:txBody>
          <a:bodyPr/>
          <a:lstStyle/>
          <a:p>
            <a:endParaRPr lang="en-US" dirty="0"/>
          </a:p>
        </p:txBody>
      </p:sp>
      <p:sp>
        <p:nvSpPr>
          <p:cNvPr id="95876" name="Line 644"/>
          <p:cNvSpPr>
            <a:spLocks noChangeShapeType="1"/>
          </p:cNvSpPr>
          <p:nvPr/>
        </p:nvSpPr>
        <p:spPr bwMode="auto">
          <a:xfrm flipH="1" flipV="1">
            <a:off x="4519613" y="3617913"/>
            <a:ext cx="76200" cy="4762"/>
          </a:xfrm>
          <a:prstGeom prst="line">
            <a:avLst/>
          </a:prstGeom>
          <a:noFill/>
          <a:ln w="12700">
            <a:solidFill>
              <a:srgbClr val="000033"/>
            </a:solidFill>
            <a:round/>
            <a:headEnd/>
            <a:tailEnd/>
          </a:ln>
        </p:spPr>
        <p:txBody>
          <a:bodyPr/>
          <a:lstStyle/>
          <a:p>
            <a:endParaRPr lang="en-US" dirty="0"/>
          </a:p>
        </p:txBody>
      </p:sp>
      <p:sp>
        <p:nvSpPr>
          <p:cNvPr id="95877" name="Line 645"/>
          <p:cNvSpPr>
            <a:spLocks noChangeShapeType="1"/>
          </p:cNvSpPr>
          <p:nvPr/>
        </p:nvSpPr>
        <p:spPr bwMode="auto">
          <a:xfrm flipH="1" flipV="1">
            <a:off x="4519613" y="3613150"/>
            <a:ext cx="76200" cy="4763"/>
          </a:xfrm>
          <a:prstGeom prst="line">
            <a:avLst/>
          </a:prstGeom>
          <a:noFill/>
          <a:ln w="12700">
            <a:solidFill>
              <a:srgbClr val="000033"/>
            </a:solidFill>
            <a:round/>
            <a:headEnd/>
            <a:tailEnd/>
          </a:ln>
        </p:spPr>
        <p:txBody>
          <a:bodyPr/>
          <a:lstStyle/>
          <a:p>
            <a:endParaRPr lang="en-US" dirty="0"/>
          </a:p>
        </p:txBody>
      </p:sp>
      <p:sp>
        <p:nvSpPr>
          <p:cNvPr id="95878" name="Line 646"/>
          <p:cNvSpPr>
            <a:spLocks noChangeShapeType="1"/>
          </p:cNvSpPr>
          <p:nvPr/>
        </p:nvSpPr>
        <p:spPr bwMode="auto">
          <a:xfrm flipH="1">
            <a:off x="4371975" y="3643313"/>
            <a:ext cx="101600" cy="76200"/>
          </a:xfrm>
          <a:prstGeom prst="line">
            <a:avLst/>
          </a:prstGeom>
          <a:noFill/>
          <a:ln w="12700">
            <a:solidFill>
              <a:srgbClr val="000033"/>
            </a:solidFill>
            <a:round/>
            <a:headEnd/>
            <a:tailEnd/>
          </a:ln>
        </p:spPr>
        <p:txBody>
          <a:bodyPr/>
          <a:lstStyle/>
          <a:p>
            <a:endParaRPr lang="en-US" dirty="0"/>
          </a:p>
        </p:txBody>
      </p:sp>
      <p:sp>
        <p:nvSpPr>
          <p:cNvPr id="95879" name="Line 647"/>
          <p:cNvSpPr>
            <a:spLocks noChangeShapeType="1"/>
          </p:cNvSpPr>
          <p:nvPr/>
        </p:nvSpPr>
        <p:spPr bwMode="auto">
          <a:xfrm flipH="1">
            <a:off x="4371975" y="3648075"/>
            <a:ext cx="101600" cy="74613"/>
          </a:xfrm>
          <a:prstGeom prst="line">
            <a:avLst/>
          </a:prstGeom>
          <a:noFill/>
          <a:ln w="12700">
            <a:solidFill>
              <a:srgbClr val="000033"/>
            </a:solidFill>
            <a:round/>
            <a:headEnd/>
            <a:tailEnd/>
          </a:ln>
        </p:spPr>
        <p:txBody>
          <a:bodyPr/>
          <a:lstStyle/>
          <a:p>
            <a:endParaRPr lang="en-US" dirty="0"/>
          </a:p>
        </p:txBody>
      </p:sp>
      <p:sp>
        <p:nvSpPr>
          <p:cNvPr id="95880" name="Line 648"/>
          <p:cNvSpPr>
            <a:spLocks noChangeShapeType="1"/>
          </p:cNvSpPr>
          <p:nvPr/>
        </p:nvSpPr>
        <p:spPr bwMode="auto">
          <a:xfrm flipH="1">
            <a:off x="4359275" y="3722688"/>
            <a:ext cx="12700" cy="0"/>
          </a:xfrm>
          <a:prstGeom prst="line">
            <a:avLst/>
          </a:prstGeom>
          <a:noFill/>
          <a:ln w="12700">
            <a:solidFill>
              <a:srgbClr val="000033"/>
            </a:solidFill>
            <a:round/>
            <a:headEnd/>
            <a:tailEnd/>
          </a:ln>
        </p:spPr>
        <p:txBody>
          <a:bodyPr/>
          <a:lstStyle/>
          <a:p>
            <a:endParaRPr lang="en-US" dirty="0"/>
          </a:p>
        </p:txBody>
      </p:sp>
      <p:sp>
        <p:nvSpPr>
          <p:cNvPr id="95881" name="Line 649"/>
          <p:cNvSpPr>
            <a:spLocks noChangeShapeType="1"/>
          </p:cNvSpPr>
          <p:nvPr/>
        </p:nvSpPr>
        <p:spPr bwMode="auto">
          <a:xfrm flipH="1">
            <a:off x="4359275" y="3719513"/>
            <a:ext cx="12700" cy="0"/>
          </a:xfrm>
          <a:prstGeom prst="line">
            <a:avLst/>
          </a:prstGeom>
          <a:noFill/>
          <a:ln w="12700">
            <a:solidFill>
              <a:srgbClr val="000033"/>
            </a:solidFill>
            <a:round/>
            <a:headEnd/>
            <a:tailEnd/>
          </a:ln>
        </p:spPr>
        <p:txBody>
          <a:bodyPr/>
          <a:lstStyle/>
          <a:p>
            <a:endParaRPr lang="en-US" dirty="0"/>
          </a:p>
        </p:txBody>
      </p:sp>
      <p:sp>
        <p:nvSpPr>
          <p:cNvPr id="95882" name="Line 650"/>
          <p:cNvSpPr>
            <a:spLocks noChangeShapeType="1"/>
          </p:cNvSpPr>
          <p:nvPr/>
        </p:nvSpPr>
        <p:spPr bwMode="auto">
          <a:xfrm>
            <a:off x="4348163" y="3776663"/>
            <a:ext cx="0" cy="36512"/>
          </a:xfrm>
          <a:prstGeom prst="line">
            <a:avLst/>
          </a:prstGeom>
          <a:noFill/>
          <a:ln w="12700">
            <a:solidFill>
              <a:srgbClr val="000033"/>
            </a:solidFill>
            <a:round/>
            <a:headEnd/>
            <a:tailEnd/>
          </a:ln>
        </p:spPr>
        <p:txBody>
          <a:bodyPr/>
          <a:lstStyle/>
          <a:p>
            <a:endParaRPr lang="en-US" dirty="0"/>
          </a:p>
        </p:txBody>
      </p:sp>
      <p:sp>
        <p:nvSpPr>
          <p:cNvPr id="95883" name="Line 651"/>
          <p:cNvSpPr>
            <a:spLocks noChangeShapeType="1"/>
          </p:cNvSpPr>
          <p:nvPr/>
        </p:nvSpPr>
        <p:spPr bwMode="auto">
          <a:xfrm>
            <a:off x="4343400" y="3776663"/>
            <a:ext cx="0" cy="36512"/>
          </a:xfrm>
          <a:prstGeom prst="line">
            <a:avLst/>
          </a:prstGeom>
          <a:noFill/>
          <a:ln w="12700">
            <a:solidFill>
              <a:srgbClr val="000033"/>
            </a:solidFill>
            <a:round/>
            <a:headEnd/>
            <a:tailEnd/>
          </a:ln>
        </p:spPr>
        <p:txBody>
          <a:bodyPr/>
          <a:lstStyle/>
          <a:p>
            <a:endParaRPr lang="en-US" dirty="0"/>
          </a:p>
        </p:txBody>
      </p:sp>
      <p:sp>
        <p:nvSpPr>
          <p:cNvPr id="95884" name="Line 652"/>
          <p:cNvSpPr>
            <a:spLocks noChangeShapeType="1"/>
          </p:cNvSpPr>
          <p:nvPr/>
        </p:nvSpPr>
        <p:spPr bwMode="auto">
          <a:xfrm flipH="1">
            <a:off x="4322763" y="3808413"/>
            <a:ext cx="20637" cy="19050"/>
          </a:xfrm>
          <a:prstGeom prst="line">
            <a:avLst/>
          </a:prstGeom>
          <a:noFill/>
          <a:ln w="12700">
            <a:solidFill>
              <a:srgbClr val="000033"/>
            </a:solidFill>
            <a:round/>
            <a:headEnd/>
            <a:tailEnd/>
          </a:ln>
        </p:spPr>
        <p:txBody>
          <a:bodyPr/>
          <a:lstStyle/>
          <a:p>
            <a:endParaRPr lang="en-US" dirty="0"/>
          </a:p>
        </p:txBody>
      </p:sp>
      <p:sp>
        <p:nvSpPr>
          <p:cNvPr id="95885" name="Line 653"/>
          <p:cNvSpPr>
            <a:spLocks noChangeShapeType="1"/>
          </p:cNvSpPr>
          <p:nvPr/>
        </p:nvSpPr>
        <p:spPr bwMode="auto">
          <a:xfrm flipH="1">
            <a:off x="4322763" y="3813175"/>
            <a:ext cx="20637" cy="19050"/>
          </a:xfrm>
          <a:prstGeom prst="line">
            <a:avLst/>
          </a:prstGeom>
          <a:noFill/>
          <a:ln w="12700">
            <a:solidFill>
              <a:srgbClr val="000033"/>
            </a:solidFill>
            <a:round/>
            <a:headEnd/>
            <a:tailEnd/>
          </a:ln>
        </p:spPr>
        <p:txBody>
          <a:bodyPr/>
          <a:lstStyle/>
          <a:p>
            <a:endParaRPr lang="en-US" dirty="0"/>
          </a:p>
        </p:txBody>
      </p:sp>
      <p:sp>
        <p:nvSpPr>
          <p:cNvPr id="95886" name="Line 654"/>
          <p:cNvSpPr>
            <a:spLocks noChangeShapeType="1"/>
          </p:cNvSpPr>
          <p:nvPr/>
        </p:nvSpPr>
        <p:spPr bwMode="auto">
          <a:xfrm flipH="1">
            <a:off x="4246563" y="3836988"/>
            <a:ext cx="15875" cy="4762"/>
          </a:xfrm>
          <a:prstGeom prst="line">
            <a:avLst/>
          </a:prstGeom>
          <a:noFill/>
          <a:ln w="12700">
            <a:solidFill>
              <a:srgbClr val="000033"/>
            </a:solidFill>
            <a:round/>
            <a:headEnd/>
            <a:tailEnd/>
          </a:ln>
        </p:spPr>
        <p:txBody>
          <a:bodyPr/>
          <a:lstStyle/>
          <a:p>
            <a:endParaRPr lang="en-US" dirty="0"/>
          </a:p>
        </p:txBody>
      </p:sp>
      <p:sp>
        <p:nvSpPr>
          <p:cNvPr id="95887" name="Line 655"/>
          <p:cNvSpPr>
            <a:spLocks noChangeShapeType="1"/>
          </p:cNvSpPr>
          <p:nvPr/>
        </p:nvSpPr>
        <p:spPr bwMode="auto">
          <a:xfrm flipH="1">
            <a:off x="4246563" y="3841750"/>
            <a:ext cx="15875" cy="4763"/>
          </a:xfrm>
          <a:prstGeom prst="line">
            <a:avLst/>
          </a:prstGeom>
          <a:noFill/>
          <a:ln w="12700">
            <a:solidFill>
              <a:srgbClr val="000033"/>
            </a:solidFill>
            <a:round/>
            <a:headEnd/>
            <a:tailEnd/>
          </a:ln>
        </p:spPr>
        <p:txBody>
          <a:bodyPr/>
          <a:lstStyle/>
          <a:p>
            <a:endParaRPr lang="en-US" dirty="0"/>
          </a:p>
        </p:txBody>
      </p:sp>
      <p:sp>
        <p:nvSpPr>
          <p:cNvPr id="95888" name="Freeform 656"/>
          <p:cNvSpPr>
            <a:spLocks/>
          </p:cNvSpPr>
          <p:nvPr/>
        </p:nvSpPr>
        <p:spPr bwMode="auto">
          <a:xfrm>
            <a:off x="4305300" y="3875088"/>
            <a:ext cx="279400" cy="261937"/>
          </a:xfrm>
          <a:custGeom>
            <a:avLst/>
            <a:gdLst>
              <a:gd name="T0" fmla="*/ 0 w 198"/>
              <a:gd name="T1" fmla="*/ 203200 h 165"/>
              <a:gd name="T2" fmla="*/ 21167 w 198"/>
              <a:gd name="T3" fmla="*/ 57150 h 165"/>
              <a:gd name="T4" fmla="*/ 50800 w 198"/>
              <a:gd name="T5" fmla="*/ 4762 h 165"/>
              <a:gd name="T6" fmla="*/ 159456 w 198"/>
              <a:gd name="T7" fmla="*/ 33337 h 165"/>
              <a:gd name="T8" fmla="*/ 248356 w 198"/>
              <a:gd name="T9" fmla="*/ 0 h 165"/>
              <a:gd name="T10" fmla="*/ 265289 w 198"/>
              <a:gd name="T11" fmla="*/ 38100 h 165"/>
              <a:gd name="T12" fmla="*/ 277989 w 198"/>
              <a:gd name="T13" fmla="*/ 61912 h 165"/>
              <a:gd name="T14" fmla="*/ 252589 w 198"/>
              <a:gd name="T15" fmla="*/ 76200 h 165"/>
              <a:gd name="T16" fmla="*/ 201789 w 198"/>
              <a:gd name="T17" fmla="*/ 198437 h 165"/>
              <a:gd name="T18" fmla="*/ 163689 w 198"/>
              <a:gd name="T19" fmla="*/ 188912 h 165"/>
              <a:gd name="T20" fmla="*/ 134056 w 198"/>
              <a:gd name="T21" fmla="*/ 246062 h 165"/>
              <a:gd name="T22" fmla="*/ 79022 w 198"/>
              <a:gd name="T23" fmla="*/ 260350 h 165"/>
              <a:gd name="T24" fmla="*/ 50800 w 198"/>
              <a:gd name="T25" fmla="*/ 207962 h 165"/>
              <a:gd name="T26" fmla="*/ 0 w 198"/>
              <a:gd name="T27" fmla="*/ 20320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8"/>
              <a:gd name="T43" fmla="*/ 0 h 165"/>
              <a:gd name="T44" fmla="*/ 198 w 198"/>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8" h="165">
                <a:moveTo>
                  <a:pt x="0" y="128"/>
                </a:moveTo>
                <a:lnTo>
                  <a:pt x="15" y="36"/>
                </a:lnTo>
                <a:lnTo>
                  <a:pt x="36" y="3"/>
                </a:lnTo>
                <a:lnTo>
                  <a:pt x="113" y="21"/>
                </a:lnTo>
                <a:lnTo>
                  <a:pt x="176" y="0"/>
                </a:lnTo>
                <a:lnTo>
                  <a:pt x="188" y="24"/>
                </a:lnTo>
                <a:lnTo>
                  <a:pt x="197" y="39"/>
                </a:lnTo>
                <a:lnTo>
                  <a:pt x="179" y="48"/>
                </a:lnTo>
                <a:lnTo>
                  <a:pt x="143" y="125"/>
                </a:lnTo>
                <a:lnTo>
                  <a:pt x="116" y="119"/>
                </a:lnTo>
                <a:lnTo>
                  <a:pt x="95" y="155"/>
                </a:lnTo>
                <a:lnTo>
                  <a:pt x="56" y="164"/>
                </a:lnTo>
                <a:lnTo>
                  <a:pt x="36" y="131"/>
                </a:lnTo>
                <a:lnTo>
                  <a:pt x="0" y="12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89" name="Freeform 657"/>
          <p:cNvSpPr>
            <a:spLocks/>
          </p:cNvSpPr>
          <p:nvPr/>
        </p:nvSpPr>
        <p:spPr bwMode="auto">
          <a:xfrm>
            <a:off x="3844925" y="3908425"/>
            <a:ext cx="73025" cy="44450"/>
          </a:xfrm>
          <a:custGeom>
            <a:avLst/>
            <a:gdLst>
              <a:gd name="T0" fmla="*/ 0 w 52"/>
              <a:gd name="T1" fmla="*/ 9525 h 28"/>
              <a:gd name="T2" fmla="*/ 21065 w 52"/>
              <a:gd name="T3" fmla="*/ 28575 h 28"/>
              <a:gd name="T4" fmla="*/ 46343 w 52"/>
              <a:gd name="T5" fmla="*/ 19050 h 28"/>
              <a:gd name="T6" fmla="*/ 29491 w 52"/>
              <a:gd name="T7" fmla="*/ 28575 h 28"/>
              <a:gd name="T8" fmla="*/ 37917 w 52"/>
              <a:gd name="T9" fmla="*/ 42863 h 28"/>
              <a:gd name="T10" fmla="*/ 71621 w 52"/>
              <a:gd name="T11" fmla="*/ 28575 h 28"/>
              <a:gd name="T12" fmla="*/ 71621 w 52"/>
              <a:gd name="T13" fmla="*/ 0 h 28"/>
              <a:gd name="T14" fmla="*/ 0 w 52"/>
              <a:gd name="T15" fmla="*/ 9525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6"/>
                </a:moveTo>
                <a:lnTo>
                  <a:pt x="15" y="18"/>
                </a:lnTo>
                <a:lnTo>
                  <a:pt x="33" y="12"/>
                </a:lnTo>
                <a:lnTo>
                  <a:pt x="21" y="18"/>
                </a:lnTo>
                <a:lnTo>
                  <a:pt x="27" y="27"/>
                </a:lnTo>
                <a:lnTo>
                  <a:pt x="51" y="18"/>
                </a:lnTo>
                <a:lnTo>
                  <a:pt x="51" y="0"/>
                </a:lnTo>
                <a:lnTo>
                  <a:pt x="0" y="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90" name="Freeform 658"/>
          <p:cNvSpPr>
            <a:spLocks/>
          </p:cNvSpPr>
          <p:nvPr/>
        </p:nvSpPr>
        <p:spPr bwMode="auto">
          <a:xfrm>
            <a:off x="3829050" y="3798888"/>
            <a:ext cx="149225" cy="120650"/>
          </a:xfrm>
          <a:custGeom>
            <a:avLst/>
            <a:gdLst>
              <a:gd name="T0" fmla="*/ 0 w 106"/>
              <a:gd name="T1" fmla="*/ 52388 h 76"/>
              <a:gd name="T2" fmla="*/ 21117 w 106"/>
              <a:gd name="T3" fmla="*/ 80962 h 76"/>
              <a:gd name="T4" fmla="*/ 88690 w 106"/>
              <a:gd name="T5" fmla="*/ 85725 h 76"/>
              <a:gd name="T6" fmla="*/ 16893 w 106"/>
              <a:gd name="T7" fmla="*/ 100012 h 76"/>
              <a:gd name="T8" fmla="*/ 16893 w 106"/>
              <a:gd name="T9" fmla="*/ 119063 h 76"/>
              <a:gd name="T10" fmla="*/ 88690 w 106"/>
              <a:gd name="T11" fmla="*/ 109538 h 76"/>
              <a:gd name="T12" fmla="*/ 147817 w 106"/>
              <a:gd name="T13" fmla="*/ 119063 h 76"/>
              <a:gd name="T14" fmla="*/ 126700 w 106"/>
              <a:gd name="T15" fmla="*/ 52388 h 76"/>
              <a:gd name="T16" fmla="*/ 76020 w 106"/>
              <a:gd name="T17" fmla="*/ 0 h 76"/>
              <a:gd name="T18" fmla="*/ 21117 w 106"/>
              <a:gd name="T19" fmla="*/ 14288 h 76"/>
              <a:gd name="T20" fmla="*/ 0 w 106"/>
              <a:gd name="T21" fmla="*/ 52388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76"/>
              <a:gd name="T35" fmla="*/ 106 w 10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76">
                <a:moveTo>
                  <a:pt x="0" y="33"/>
                </a:moveTo>
                <a:lnTo>
                  <a:pt x="15" y="51"/>
                </a:lnTo>
                <a:lnTo>
                  <a:pt x="63" y="54"/>
                </a:lnTo>
                <a:lnTo>
                  <a:pt x="12" y="63"/>
                </a:lnTo>
                <a:lnTo>
                  <a:pt x="12" y="75"/>
                </a:lnTo>
                <a:lnTo>
                  <a:pt x="63" y="69"/>
                </a:lnTo>
                <a:lnTo>
                  <a:pt x="105" y="75"/>
                </a:lnTo>
                <a:lnTo>
                  <a:pt x="90" y="33"/>
                </a:lnTo>
                <a:lnTo>
                  <a:pt x="54" y="0"/>
                </a:lnTo>
                <a:lnTo>
                  <a:pt x="15" y="9"/>
                </a:lnTo>
                <a:lnTo>
                  <a:pt x="0" y="3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91" name="Freeform 659"/>
          <p:cNvSpPr>
            <a:spLocks/>
          </p:cNvSpPr>
          <p:nvPr/>
        </p:nvSpPr>
        <p:spPr bwMode="auto">
          <a:xfrm>
            <a:off x="3930650" y="3984625"/>
            <a:ext cx="68263" cy="77788"/>
          </a:xfrm>
          <a:custGeom>
            <a:avLst/>
            <a:gdLst>
              <a:gd name="T0" fmla="*/ 0 w 49"/>
              <a:gd name="T1" fmla="*/ 17463 h 49"/>
              <a:gd name="T2" fmla="*/ 4179 w 49"/>
              <a:gd name="T3" fmla="*/ 55563 h 49"/>
              <a:gd name="T4" fmla="*/ 41794 w 49"/>
              <a:gd name="T5" fmla="*/ 76200 h 49"/>
              <a:gd name="T6" fmla="*/ 66870 w 49"/>
              <a:gd name="T7" fmla="*/ 38100 h 49"/>
              <a:gd name="T8" fmla="*/ 45973 w 49"/>
              <a:gd name="T9" fmla="*/ 0 h 49"/>
              <a:gd name="T10" fmla="*/ 0 w 49"/>
              <a:gd name="T11" fmla="*/ 17463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11"/>
                </a:moveTo>
                <a:lnTo>
                  <a:pt x="3" y="35"/>
                </a:lnTo>
                <a:lnTo>
                  <a:pt x="30" y="48"/>
                </a:lnTo>
                <a:lnTo>
                  <a:pt x="48" y="24"/>
                </a:lnTo>
                <a:lnTo>
                  <a:pt x="33" y="0"/>
                </a:lnTo>
                <a:lnTo>
                  <a:pt x="0" y="1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92" name="Freeform 660"/>
          <p:cNvSpPr>
            <a:spLocks/>
          </p:cNvSpPr>
          <p:nvPr/>
        </p:nvSpPr>
        <p:spPr bwMode="auto">
          <a:xfrm>
            <a:off x="5214938" y="3932238"/>
            <a:ext cx="238125" cy="361950"/>
          </a:xfrm>
          <a:custGeom>
            <a:avLst/>
            <a:gdLst>
              <a:gd name="T0" fmla="*/ 0 w 168"/>
              <a:gd name="T1" fmla="*/ 341313 h 228"/>
              <a:gd name="T2" fmla="*/ 0 w 168"/>
              <a:gd name="T3" fmla="*/ 236538 h 228"/>
              <a:gd name="T4" fmla="*/ 17009 w 168"/>
              <a:gd name="T5" fmla="*/ 212725 h 228"/>
              <a:gd name="T6" fmla="*/ 93549 w 168"/>
              <a:gd name="T7" fmla="*/ 185737 h 228"/>
              <a:gd name="T8" fmla="*/ 160167 w 168"/>
              <a:gd name="T9" fmla="*/ 104775 h 228"/>
              <a:gd name="T10" fmla="*/ 66618 w 168"/>
              <a:gd name="T11" fmla="*/ 69850 h 228"/>
              <a:gd name="T12" fmla="*/ 36853 w 168"/>
              <a:gd name="T13" fmla="*/ 23812 h 228"/>
              <a:gd name="T14" fmla="*/ 45357 w 168"/>
              <a:gd name="T15" fmla="*/ 9525 h 228"/>
              <a:gd name="T16" fmla="*/ 87879 w 168"/>
              <a:gd name="T17" fmla="*/ 42863 h 228"/>
              <a:gd name="T18" fmla="*/ 228203 w 168"/>
              <a:gd name="T19" fmla="*/ 0 h 228"/>
              <a:gd name="T20" fmla="*/ 236708 w 168"/>
              <a:gd name="T21" fmla="*/ 42863 h 228"/>
              <a:gd name="T22" fmla="*/ 151663 w 168"/>
              <a:gd name="T23" fmla="*/ 207963 h 228"/>
              <a:gd name="T24" fmla="*/ 8504 w 168"/>
              <a:gd name="T25" fmla="*/ 360363 h 228"/>
              <a:gd name="T26" fmla="*/ 0 w 168"/>
              <a:gd name="T27" fmla="*/ 341313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228"/>
              <a:gd name="T44" fmla="*/ 168 w 168"/>
              <a:gd name="T45" fmla="*/ 228 h 2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228">
                <a:moveTo>
                  <a:pt x="0" y="215"/>
                </a:moveTo>
                <a:lnTo>
                  <a:pt x="0" y="149"/>
                </a:lnTo>
                <a:lnTo>
                  <a:pt x="12" y="134"/>
                </a:lnTo>
                <a:lnTo>
                  <a:pt x="66" y="117"/>
                </a:lnTo>
                <a:lnTo>
                  <a:pt x="113" y="66"/>
                </a:lnTo>
                <a:lnTo>
                  <a:pt x="47" y="44"/>
                </a:lnTo>
                <a:lnTo>
                  <a:pt x="26" y="15"/>
                </a:lnTo>
                <a:lnTo>
                  <a:pt x="32" y="6"/>
                </a:lnTo>
                <a:lnTo>
                  <a:pt x="62" y="27"/>
                </a:lnTo>
                <a:lnTo>
                  <a:pt x="161" y="0"/>
                </a:lnTo>
                <a:lnTo>
                  <a:pt x="167" y="27"/>
                </a:lnTo>
                <a:lnTo>
                  <a:pt x="107" y="131"/>
                </a:lnTo>
                <a:lnTo>
                  <a:pt x="6" y="227"/>
                </a:lnTo>
                <a:lnTo>
                  <a:pt x="0" y="21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93" name="Freeform 661"/>
          <p:cNvSpPr>
            <a:spLocks/>
          </p:cNvSpPr>
          <p:nvPr/>
        </p:nvSpPr>
        <p:spPr bwMode="auto">
          <a:xfrm>
            <a:off x="5851525" y="3244850"/>
            <a:ext cx="695325" cy="793750"/>
          </a:xfrm>
          <a:custGeom>
            <a:avLst/>
            <a:gdLst>
              <a:gd name="T0" fmla="*/ 0 w 493"/>
              <a:gd name="T1" fmla="*/ 365125 h 500"/>
              <a:gd name="T2" fmla="*/ 15514 w 493"/>
              <a:gd name="T3" fmla="*/ 341313 h 500"/>
              <a:gd name="T4" fmla="*/ 70520 w 493"/>
              <a:gd name="T5" fmla="*/ 341313 h 500"/>
              <a:gd name="T6" fmla="*/ 33849 w 493"/>
              <a:gd name="T7" fmla="*/ 260350 h 500"/>
              <a:gd name="T8" fmla="*/ 55005 w 493"/>
              <a:gd name="T9" fmla="*/ 241300 h 500"/>
              <a:gd name="T10" fmla="*/ 83213 w 493"/>
              <a:gd name="T11" fmla="*/ 241300 h 500"/>
              <a:gd name="T12" fmla="*/ 155144 w 493"/>
              <a:gd name="T13" fmla="*/ 157163 h 500"/>
              <a:gd name="T14" fmla="*/ 150912 w 493"/>
              <a:gd name="T15" fmla="*/ 128588 h 500"/>
              <a:gd name="T16" fmla="*/ 167837 w 493"/>
              <a:gd name="T17" fmla="*/ 112713 h 500"/>
              <a:gd name="T18" fmla="*/ 138219 w 493"/>
              <a:gd name="T19" fmla="*/ 85725 h 500"/>
              <a:gd name="T20" fmla="*/ 133988 w 493"/>
              <a:gd name="T21" fmla="*/ 42863 h 500"/>
              <a:gd name="T22" fmla="*/ 205918 w 493"/>
              <a:gd name="T23" fmla="*/ 42863 h 500"/>
              <a:gd name="T24" fmla="*/ 222843 w 493"/>
              <a:gd name="T25" fmla="*/ 23813 h 500"/>
              <a:gd name="T26" fmla="*/ 265154 w 493"/>
              <a:gd name="T27" fmla="*/ 0 h 500"/>
              <a:gd name="T28" fmla="*/ 286310 w 493"/>
              <a:gd name="T29" fmla="*/ 19050 h 500"/>
              <a:gd name="T30" fmla="*/ 256692 w 493"/>
              <a:gd name="T31" fmla="*/ 61913 h 500"/>
              <a:gd name="T32" fmla="*/ 269386 w 493"/>
              <a:gd name="T33" fmla="*/ 104775 h 500"/>
              <a:gd name="T34" fmla="*/ 243998 w 493"/>
              <a:gd name="T35" fmla="*/ 109538 h 500"/>
              <a:gd name="T36" fmla="*/ 256692 w 493"/>
              <a:gd name="T37" fmla="*/ 157163 h 500"/>
              <a:gd name="T38" fmla="*/ 307466 w 493"/>
              <a:gd name="T39" fmla="*/ 174625 h 500"/>
              <a:gd name="T40" fmla="*/ 282079 w 493"/>
              <a:gd name="T41" fmla="*/ 222250 h 500"/>
              <a:gd name="T42" fmla="*/ 345547 w 493"/>
              <a:gd name="T43" fmla="*/ 255588 h 500"/>
              <a:gd name="T44" fmla="*/ 466841 w 493"/>
              <a:gd name="T45" fmla="*/ 284163 h 500"/>
              <a:gd name="T46" fmla="*/ 471072 w 493"/>
              <a:gd name="T47" fmla="*/ 246063 h 500"/>
              <a:gd name="T48" fmla="*/ 483766 w 493"/>
              <a:gd name="T49" fmla="*/ 236538 h 500"/>
              <a:gd name="T50" fmla="*/ 487997 w 493"/>
              <a:gd name="T51" fmla="*/ 260350 h 500"/>
              <a:gd name="T52" fmla="*/ 500690 w 493"/>
              <a:gd name="T53" fmla="*/ 274638 h 500"/>
              <a:gd name="T54" fmla="*/ 564158 w 493"/>
              <a:gd name="T55" fmla="*/ 269875 h 500"/>
              <a:gd name="T56" fmla="*/ 559927 w 493"/>
              <a:gd name="T57" fmla="*/ 246063 h 500"/>
              <a:gd name="T58" fmla="*/ 655834 w 493"/>
              <a:gd name="T59" fmla="*/ 193675 h 500"/>
              <a:gd name="T60" fmla="*/ 664296 w 493"/>
              <a:gd name="T61" fmla="*/ 228600 h 500"/>
              <a:gd name="T62" fmla="*/ 693915 w 493"/>
              <a:gd name="T63" fmla="*/ 236538 h 500"/>
              <a:gd name="T64" fmla="*/ 676990 w 493"/>
              <a:gd name="T65" fmla="*/ 260350 h 500"/>
              <a:gd name="T66" fmla="*/ 640320 w 493"/>
              <a:gd name="T67" fmla="*/ 279400 h 500"/>
              <a:gd name="T68" fmla="*/ 576852 w 493"/>
              <a:gd name="T69" fmla="*/ 412750 h 500"/>
              <a:gd name="T70" fmla="*/ 568389 w 493"/>
              <a:gd name="T71" fmla="*/ 355600 h 500"/>
              <a:gd name="T72" fmla="*/ 551465 w 493"/>
              <a:gd name="T73" fmla="*/ 379413 h 500"/>
              <a:gd name="T74" fmla="*/ 538771 w 493"/>
              <a:gd name="T75" fmla="*/ 355600 h 500"/>
              <a:gd name="T76" fmla="*/ 568389 w 493"/>
              <a:gd name="T77" fmla="*/ 322263 h 500"/>
              <a:gd name="T78" fmla="*/ 517615 w 493"/>
              <a:gd name="T79" fmla="*/ 317500 h 500"/>
              <a:gd name="T80" fmla="*/ 479535 w 493"/>
              <a:gd name="T81" fmla="*/ 279400 h 500"/>
              <a:gd name="T82" fmla="*/ 466841 w 493"/>
              <a:gd name="T83" fmla="*/ 303213 h 500"/>
              <a:gd name="T84" fmla="*/ 479535 w 493"/>
              <a:gd name="T85" fmla="*/ 317500 h 500"/>
              <a:gd name="T86" fmla="*/ 462610 w 493"/>
              <a:gd name="T87" fmla="*/ 331788 h 500"/>
              <a:gd name="T88" fmla="*/ 479535 w 493"/>
              <a:gd name="T89" fmla="*/ 341313 h 500"/>
              <a:gd name="T90" fmla="*/ 487997 w 493"/>
              <a:gd name="T91" fmla="*/ 417513 h 500"/>
              <a:gd name="T92" fmla="*/ 466841 w 493"/>
              <a:gd name="T93" fmla="*/ 403225 h 500"/>
              <a:gd name="T94" fmla="*/ 424529 w 493"/>
              <a:gd name="T95" fmla="*/ 468313 h 500"/>
              <a:gd name="T96" fmla="*/ 286310 w 493"/>
              <a:gd name="T97" fmla="*/ 582613 h 500"/>
              <a:gd name="T98" fmla="*/ 273617 w 493"/>
              <a:gd name="T99" fmla="*/ 730250 h 500"/>
              <a:gd name="T100" fmla="*/ 214380 w 493"/>
              <a:gd name="T101" fmla="*/ 792163 h 500"/>
              <a:gd name="T102" fmla="*/ 159375 w 493"/>
              <a:gd name="T103" fmla="*/ 677863 h 500"/>
              <a:gd name="T104" fmla="*/ 142450 w 493"/>
              <a:gd name="T105" fmla="*/ 587375 h 500"/>
              <a:gd name="T106" fmla="*/ 121294 w 493"/>
              <a:gd name="T107" fmla="*/ 563563 h 500"/>
              <a:gd name="T108" fmla="*/ 108600 w 493"/>
              <a:gd name="T109" fmla="*/ 403225 h 500"/>
              <a:gd name="T110" fmla="*/ 91676 w 493"/>
              <a:gd name="T111" fmla="*/ 398462 h 500"/>
              <a:gd name="T112" fmla="*/ 87445 w 493"/>
              <a:gd name="T113" fmla="*/ 436563 h 500"/>
              <a:gd name="T114" fmla="*/ 55005 w 493"/>
              <a:gd name="T115" fmla="*/ 446088 h 500"/>
              <a:gd name="T116" fmla="*/ 15514 w 493"/>
              <a:gd name="T117" fmla="*/ 398462 h 500"/>
              <a:gd name="T118" fmla="*/ 55005 w 493"/>
              <a:gd name="T119" fmla="*/ 379413 h 500"/>
              <a:gd name="T120" fmla="*/ 15514 w 493"/>
              <a:gd name="T121" fmla="*/ 384175 h 500"/>
              <a:gd name="T122" fmla="*/ 0 w 493"/>
              <a:gd name="T123" fmla="*/ 365125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3"/>
              <a:gd name="T187" fmla="*/ 0 h 500"/>
              <a:gd name="T188" fmla="*/ 493 w 493"/>
              <a:gd name="T189" fmla="*/ 500 h 5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3" h="500">
                <a:moveTo>
                  <a:pt x="0" y="230"/>
                </a:moveTo>
                <a:lnTo>
                  <a:pt x="11" y="215"/>
                </a:lnTo>
                <a:lnTo>
                  <a:pt x="50" y="215"/>
                </a:lnTo>
                <a:lnTo>
                  <a:pt x="24" y="164"/>
                </a:lnTo>
                <a:lnTo>
                  <a:pt x="39" y="152"/>
                </a:lnTo>
                <a:lnTo>
                  <a:pt x="59" y="152"/>
                </a:lnTo>
                <a:lnTo>
                  <a:pt x="110" y="99"/>
                </a:lnTo>
                <a:lnTo>
                  <a:pt x="107" y="81"/>
                </a:lnTo>
                <a:lnTo>
                  <a:pt x="119" y="71"/>
                </a:lnTo>
                <a:lnTo>
                  <a:pt x="98" y="54"/>
                </a:lnTo>
                <a:lnTo>
                  <a:pt x="95" y="27"/>
                </a:lnTo>
                <a:lnTo>
                  <a:pt x="146" y="27"/>
                </a:lnTo>
                <a:lnTo>
                  <a:pt x="158" y="15"/>
                </a:lnTo>
                <a:lnTo>
                  <a:pt x="188" y="0"/>
                </a:lnTo>
                <a:lnTo>
                  <a:pt x="203" y="12"/>
                </a:lnTo>
                <a:lnTo>
                  <a:pt x="182" y="39"/>
                </a:lnTo>
                <a:lnTo>
                  <a:pt x="191" y="66"/>
                </a:lnTo>
                <a:lnTo>
                  <a:pt x="173" y="69"/>
                </a:lnTo>
                <a:lnTo>
                  <a:pt x="182" y="99"/>
                </a:lnTo>
                <a:lnTo>
                  <a:pt x="218" y="110"/>
                </a:lnTo>
                <a:lnTo>
                  <a:pt x="200" y="140"/>
                </a:lnTo>
                <a:lnTo>
                  <a:pt x="245" y="161"/>
                </a:lnTo>
                <a:lnTo>
                  <a:pt x="331" y="179"/>
                </a:lnTo>
                <a:lnTo>
                  <a:pt x="334" y="155"/>
                </a:lnTo>
                <a:lnTo>
                  <a:pt x="343" y="149"/>
                </a:lnTo>
                <a:lnTo>
                  <a:pt x="346" y="164"/>
                </a:lnTo>
                <a:lnTo>
                  <a:pt x="355" y="173"/>
                </a:lnTo>
                <a:lnTo>
                  <a:pt x="400" y="170"/>
                </a:lnTo>
                <a:lnTo>
                  <a:pt x="397" y="155"/>
                </a:lnTo>
                <a:lnTo>
                  <a:pt x="465" y="122"/>
                </a:lnTo>
                <a:lnTo>
                  <a:pt x="471" y="144"/>
                </a:lnTo>
                <a:lnTo>
                  <a:pt x="492" y="149"/>
                </a:lnTo>
                <a:lnTo>
                  <a:pt x="480" y="164"/>
                </a:lnTo>
                <a:lnTo>
                  <a:pt x="454" y="176"/>
                </a:lnTo>
                <a:lnTo>
                  <a:pt x="409" y="260"/>
                </a:lnTo>
                <a:lnTo>
                  <a:pt x="403" y="224"/>
                </a:lnTo>
                <a:lnTo>
                  <a:pt x="391" y="239"/>
                </a:lnTo>
                <a:lnTo>
                  <a:pt x="382" y="224"/>
                </a:lnTo>
                <a:lnTo>
                  <a:pt x="403" y="203"/>
                </a:lnTo>
                <a:lnTo>
                  <a:pt x="367" y="200"/>
                </a:lnTo>
                <a:lnTo>
                  <a:pt x="340" y="176"/>
                </a:lnTo>
                <a:lnTo>
                  <a:pt x="331" y="191"/>
                </a:lnTo>
                <a:lnTo>
                  <a:pt x="340" y="200"/>
                </a:lnTo>
                <a:lnTo>
                  <a:pt x="328" y="209"/>
                </a:lnTo>
                <a:lnTo>
                  <a:pt x="340" y="215"/>
                </a:lnTo>
                <a:lnTo>
                  <a:pt x="346" y="263"/>
                </a:lnTo>
                <a:lnTo>
                  <a:pt x="331" y="254"/>
                </a:lnTo>
                <a:lnTo>
                  <a:pt x="301" y="295"/>
                </a:lnTo>
                <a:lnTo>
                  <a:pt x="203" y="367"/>
                </a:lnTo>
                <a:lnTo>
                  <a:pt x="194" y="460"/>
                </a:lnTo>
                <a:lnTo>
                  <a:pt x="152" y="499"/>
                </a:lnTo>
                <a:lnTo>
                  <a:pt x="113" y="427"/>
                </a:lnTo>
                <a:lnTo>
                  <a:pt x="101" y="370"/>
                </a:lnTo>
                <a:lnTo>
                  <a:pt x="86" y="355"/>
                </a:lnTo>
                <a:lnTo>
                  <a:pt x="77" y="254"/>
                </a:lnTo>
                <a:lnTo>
                  <a:pt x="65" y="251"/>
                </a:lnTo>
                <a:lnTo>
                  <a:pt x="62" y="275"/>
                </a:lnTo>
                <a:lnTo>
                  <a:pt x="39" y="281"/>
                </a:lnTo>
                <a:lnTo>
                  <a:pt x="11" y="251"/>
                </a:lnTo>
                <a:lnTo>
                  <a:pt x="39" y="239"/>
                </a:lnTo>
                <a:lnTo>
                  <a:pt x="11" y="242"/>
                </a:lnTo>
                <a:lnTo>
                  <a:pt x="0" y="23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94" name="Freeform 662"/>
          <p:cNvSpPr>
            <a:spLocks/>
          </p:cNvSpPr>
          <p:nvPr/>
        </p:nvSpPr>
        <p:spPr bwMode="auto">
          <a:xfrm>
            <a:off x="6651625" y="3624263"/>
            <a:ext cx="169863" cy="393700"/>
          </a:xfrm>
          <a:custGeom>
            <a:avLst/>
            <a:gdLst>
              <a:gd name="T0" fmla="*/ 0 w 120"/>
              <a:gd name="T1" fmla="*/ 19050 h 248"/>
              <a:gd name="T2" fmla="*/ 29726 w 120"/>
              <a:gd name="T3" fmla="*/ 61913 h 248"/>
              <a:gd name="T4" fmla="*/ 59452 w 120"/>
              <a:gd name="T5" fmla="*/ 74613 h 248"/>
              <a:gd name="T6" fmla="*/ 46712 w 120"/>
              <a:gd name="T7" fmla="*/ 104775 h 248"/>
              <a:gd name="T8" fmla="*/ 101918 w 120"/>
              <a:gd name="T9" fmla="*/ 160338 h 248"/>
              <a:gd name="T10" fmla="*/ 125982 w 120"/>
              <a:gd name="T11" fmla="*/ 231775 h 248"/>
              <a:gd name="T12" fmla="*/ 125982 w 120"/>
              <a:gd name="T13" fmla="*/ 293688 h 248"/>
              <a:gd name="T14" fmla="*/ 59452 w 120"/>
              <a:gd name="T15" fmla="*/ 344488 h 248"/>
              <a:gd name="T16" fmla="*/ 75023 w 120"/>
              <a:gd name="T17" fmla="*/ 392113 h 248"/>
              <a:gd name="T18" fmla="*/ 96256 w 120"/>
              <a:gd name="T19" fmla="*/ 360363 h 248"/>
              <a:gd name="T20" fmla="*/ 106164 w 120"/>
              <a:gd name="T21" fmla="*/ 368300 h 248"/>
              <a:gd name="T22" fmla="*/ 114658 w 120"/>
              <a:gd name="T23" fmla="*/ 350838 h 248"/>
              <a:gd name="T24" fmla="*/ 168447 w 120"/>
              <a:gd name="T25" fmla="*/ 312738 h 248"/>
              <a:gd name="T26" fmla="*/ 159954 w 120"/>
              <a:gd name="T27" fmla="*/ 212725 h 248"/>
              <a:gd name="T28" fmla="*/ 84932 w 120"/>
              <a:gd name="T29" fmla="*/ 119063 h 248"/>
              <a:gd name="T30" fmla="*/ 93425 w 120"/>
              <a:gd name="T31" fmla="*/ 88900 h 248"/>
              <a:gd name="T32" fmla="*/ 144384 w 120"/>
              <a:gd name="T33" fmla="*/ 42863 h 248"/>
              <a:gd name="T34" fmla="*/ 75023 w 120"/>
              <a:gd name="T35" fmla="*/ 0 h 248"/>
              <a:gd name="T36" fmla="*/ 0 w 120"/>
              <a:gd name="T37" fmla="*/ 19050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248"/>
              <a:gd name="T59" fmla="*/ 120 w 120"/>
              <a:gd name="T60" fmla="*/ 248 h 2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248">
                <a:moveTo>
                  <a:pt x="0" y="12"/>
                </a:moveTo>
                <a:lnTo>
                  <a:pt x="21" y="39"/>
                </a:lnTo>
                <a:lnTo>
                  <a:pt x="42" y="47"/>
                </a:lnTo>
                <a:lnTo>
                  <a:pt x="33" y="66"/>
                </a:lnTo>
                <a:lnTo>
                  <a:pt x="72" y="101"/>
                </a:lnTo>
                <a:lnTo>
                  <a:pt x="89" y="146"/>
                </a:lnTo>
                <a:lnTo>
                  <a:pt x="89" y="185"/>
                </a:lnTo>
                <a:lnTo>
                  <a:pt x="42" y="217"/>
                </a:lnTo>
                <a:lnTo>
                  <a:pt x="53" y="247"/>
                </a:lnTo>
                <a:lnTo>
                  <a:pt x="68" y="227"/>
                </a:lnTo>
                <a:lnTo>
                  <a:pt x="75" y="232"/>
                </a:lnTo>
                <a:lnTo>
                  <a:pt x="81" y="221"/>
                </a:lnTo>
                <a:lnTo>
                  <a:pt x="119" y="197"/>
                </a:lnTo>
                <a:lnTo>
                  <a:pt x="113" y="134"/>
                </a:lnTo>
                <a:lnTo>
                  <a:pt x="60" y="75"/>
                </a:lnTo>
                <a:lnTo>
                  <a:pt x="66" y="56"/>
                </a:lnTo>
                <a:lnTo>
                  <a:pt x="102" y="27"/>
                </a:lnTo>
                <a:lnTo>
                  <a:pt x="53" y="0"/>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95" name="Freeform 663"/>
          <p:cNvSpPr>
            <a:spLocks/>
          </p:cNvSpPr>
          <p:nvPr/>
        </p:nvSpPr>
        <p:spPr bwMode="auto">
          <a:xfrm>
            <a:off x="7575550" y="4319588"/>
            <a:ext cx="236538" cy="201612"/>
          </a:xfrm>
          <a:custGeom>
            <a:avLst/>
            <a:gdLst>
              <a:gd name="T0" fmla="*/ 0 w 168"/>
              <a:gd name="T1" fmla="*/ 0 h 127"/>
              <a:gd name="T2" fmla="*/ 4224 w 168"/>
              <a:gd name="T3" fmla="*/ 171450 h 127"/>
              <a:gd name="T4" fmla="*/ 40831 w 168"/>
              <a:gd name="T5" fmla="*/ 176212 h 127"/>
              <a:gd name="T6" fmla="*/ 80254 w 168"/>
              <a:gd name="T7" fmla="*/ 123825 h 127"/>
              <a:gd name="T8" fmla="*/ 125309 w 168"/>
              <a:gd name="T9" fmla="*/ 147637 h 127"/>
              <a:gd name="T10" fmla="*/ 159100 w 168"/>
              <a:gd name="T11" fmla="*/ 195262 h 127"/>
              <a:gd name="T12" fmla="*/ 235130 w 168"/>
              <a:gd name="T13" fmla="*/ 200025 h 127"/>
              <a:gd name="T14" fmla="*/ 146428 w 168"/>
              <a:gd name="T15" fmla="*/ 123825 h 127"/>
              <a:gd name="T16" fmla="*/ 159100 w 168"/>
              <a:gd name="T17" fmla="*/ 92075 h 127"/>
              <a:gd name="T18" fmla="*/ 116861 w 168"/>
              <a:gd name="T19" fmla="*/ 76200 h 127"/>
              <a:gd name="T20" fmla="*/ 80254 w 168"/>
              <a:gd name="T21" fmla="*/ 30162 h 127"/>
              <a:gd name="T22" fmla="*/ 0 w 168"/>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
              <a:gd name="T37" fmla="*/ 0 h 127"/>
              <a:gd name="T38" fmla="*/ 168 w 168"/>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 h="127">
                <a:moveTo>
                  <a:pt x="0" y="0"/>
                </a:moveTo>
                <a:lnTo>
                  <a:pt x="3" y="108"/>
                </a:lnTo>
                <a:lnTo>
                  <a:pt x="29" y="111"/>
                </a:lnTo>
                <a:lnTo>
                  <a:pt x="57" y="78"/>
                </a:lnTo>
                <a:lnTo>
                  <a:pt x="89" y="93"/>
                </a:lnTo>
                <a:lnTo>
                  <a:pt x="113" y="123"/>
                </a:lnTo>
                <a:lnTo>
                  <a:pt x="167" y="126"/>
                </a:lnTo>
                <a:lnTo>
                  <a:pt x="104" y="78"/>
                </a:lnTo>
                <a:lnTo>
                  <a:pt x="113" y="58"/>
                </a:lnTo>
                <a:lnTo>
                  <a:pt x="83" y="48"/>
                </a:lnTo>
                <a:lnTo>
                  <a:pt x="57" y="19"/>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96" name="Freeform 664"/>
          <p:cNvSpPr>
            <a:spLocks/>
          </p:cNvSpPr>
          <p:nvPr/>
        </p:nvSpPr>
        <p:spPr bwMode="auto">
          <a:xfrm>
            <a:off x="6916738" y="4538663"/>
            <a:ext cx="954087" cy="806450"/>
          </a:xfrm>
          <a:custGeom>
            <a:avLst/>
            <a:gdLst>
              <a:gd name="T0" fmla="*/ 12702 w 676"/>
              <a:gd name="T1" fmla="*/ 430213 h 508"/>
              <a:gd name="T2" fmla="*/ 21171 w 676"/>
              <a:gd name="T3" fmla="*/ 415925 h 508"/>
              <a:gd name="T4" fmla="*/ 12702 w 676"/>
              <a:gd name="T5" fmla="*/ 303213 h 508"/>
              <a:gd name="T6" fmla="*/ 80448 w 676"/>
              <a:gd name="T7" fmla="*/ 260350 h 508"/>
              <a:gd name="T8" fmla="*/ 210294 w 676"/>
              <a:gd name="T9" fmla="*/ 193675 h 508"/>
              <a:gd name="T10" fmla="*/ 224408 w 676"/>
              <a:gd name="T11" fmla="*/ 152400 h 508"/>
              <a:gd name="T12" fmla="*/ 239933 w 676"/>
              <a:gd name="T13" fmla="*/ 146050 h 508"/>
              <a:gd name="T14" fmla="*/ 265338 w 676"/>
              <a:gd name="T15" fmla="*/ 122238 h 508"/>
              <a:gd name="T16" fmla="*/ 337318 w 676"/>
              <a:gd name="T17" fmla="*/ 88900 h 508"/>
              <a:gd name="T18" fmla="*/ 358488 w 676"/>
              <a:gd name="T19" fmla="*/ 104775 h 508"/>
              <a:gd name="T20" fmla="*/ 379659 w 676"/>
              <a:gd name="T21" fmla="*/ 95250 h 508"/>
              <a:gd name="T22" fmla="*/ 455873 w 676"/>
              <a:gd name="T23" fmla="*/ 33338 h 508"/>
              <a:gd name="T24" fmla="*/ 549023 w 676"/>
              <a:gd name="T25" fmla="*/ 38100 h 508"/>
              <a:gd name="T26" fmla="*/ 636528 w 676"/>
              <a:gd name="T27" fmla="*/ 184150 h 508"/>
              <a:gd name="T28" fmla="*/ 670401 w 676"/>
              <a:gd name="T29" fmla="*/ 33338 h 508"/>
              <a:gd name="T30" fmla="*/ 719799 w 676"/>
              <a:gd name="T31" fmla="*/ 88900 h 508"/>
              <a:gd name="T32" fmla="*/ 783311 w 676"/>
              <a:gd name="T33" fmla="*/ 222250 h 508"/>
              <a:gd name="T34" fmla="*/ 859525 w 676"/>
              <a:gd name="T35" fmla="*/ 317500 h 508"/>
              <a:gd name="T36" fmla="*/ 889164 w 676"/>
              <a:gd name="T37" fmla="*/ 350838 h 508"/>
              <a:gd name="T38" fmla="*/ 952676 w 676"/>
              <a:gd name="T39" fmla="*/ 477838 h 508"/>
              <a:gd name="T40" fmla="*/ 897632 w 676"/>
              <a:gd name="T41" fmla="*/ 639763 h 508"/>
              <a:gd name="T42" fmla="*/ 817184 w 676"/>
              <a:gd name="T43" fmla="*/ 771525 h 508"/>
              <a:gd name="T44" fmla="*/ 783311 w 676"/>
              <a:gd name="T45" fmla="*/ 804863 h 508"/>
              <a:gd name="T46" fmla="*/ 712742 w 676"/>
              <a:gd name="T47" fmla="*/ 795338 h 508"/>
              <a:gd name="T48" fmla="*/ 632294 w 676"/>
              <a:gd name="T49" fmla="*/ 754063 h 508"/>
              <a:gd name="T50" fmla="*/ 589953 w 676"/>
              <a:gd name="T51" fmla="*/ 701675 h 508"/>
              <a:gd name="T52" fmla="*/ 577251 w 676"/>
              <a:gd name="T53" fmla="*/ 682625 h 508"/>
              <a:gd name="T54" fmla="*/ 581485 w 676"/>
              <a:gd name="T55" fmla="*/ 601663 h 508"/>
              <a:gd name="T56" fmla="*/ 519385 w 676"/>
              <a:gd name="T57" fmla="*/ 668338 h 508"/>
              <a:gd name="T58" fmla="*/ 426234 w 676"/>
              <a:gd name="T59" fmla="*/ 577850 h 508"/>
              <a:gd name="T60" fmla="*/ 245579 w 676"/>
              <a:gd name="T61" fmla="*/ 644525 h 508"/>
              <a:gd name="T62" fmla="*/ 105853 w 676"/>
              <a:gd name="T63" fmla="*/ 677863 h 508"/>
              <a:gd name="T64" fmla="*/ 55043 w 676"/>
              <a:gd name="T65" fmla="*/ 577850 h 5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6"/>
              <a:gd name="T100" fmla="*/ 0 h 508"/>
              <a:gd name="T101" fmla="*/ 676 w 676"/>
              <a:gd name="T102" fmla="*/ 508 h 5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6" h="508">
                <a:moveTo>
                  <a:pt x="0" y="269"/>
                </a:moveTo>
                <a:lnTo>
                  <a:pt x="9" y="271"/>
                </a:lnTo>
                <a:lnTo>
                  <a:pt x="3" y="254"/>
                </a:lnTo>
                <a:lnTo>
                  <a:pt x="15" y="262"/>
                </a:lnTo>
                <a:lnTo>
                  <a:pt x="0" y="236"/>
                </a:lnTo>
                <a:lnTo>
                  <a:pt x="9" y="191"/>
                </a:lnTo>
                <a:lnTo>
                  <a:pt x="12" y="200"/>
                </a:lnTo>
                <a:lnTo>
                  <a:pt x="57" y="164"/>
                </a:lnTo>
                <a:lnTo>
                  <a:pt x="125" y="149"/>
                </a:lnTo>
                <a:lnTo>
                  <a:pt x="149" y="122"/>
                </a:lnTo>
                <a:lnTo>
                  <a:pt x="149" y="105"/>
                </a:lnTo>
                <a:lnTo>
                  <a:pt x="159" y="96"/>
                </a:lnTo>
                <a:lnTo>
                  <a:pt x="168" y="113"/>
                </a:lnTo>
                <a:lnTo>
                  <a:pt x="170" y="92"/>
                </a:lnTo>
                <a:lnTo>
                  <a:pt x="188" y="96"/>
                </a:lnTo>
                <a:lnTo>
                  <a:pt x="188" y="77"/>
                </a:lnTo>
                <a:lnTo>
                  <a:pt x="212" y="54"/>
                </a:lnTo>
                <a:lnTo>
                  <a:pt x="239" y="56"/>
                </a:lnTo>
                <a:lnTo>
                  <a:pt x="245" y="84"/>
                </a:lnTo>
                <a:lnTo>
                  <a:pt x="254" y="66"/>
                </a:lnTo>
                <a:lnTo>
                  <a:pt x="275" y="71"/>
                </a:lnTo>
                <a:lnTo>
                  <a:pt x="269" y="60"/>
                </a:lnTo>
                <a:lnTo>
                  <a:pt x="284" y="30"/>
                </a:lnTo>
                <a:lnTo>
                  <a:pt x="323" y="21"/>
                </a:lnTo>
                <a:lnTo>
                  <a:pt x="314" y="6"/>
                </a:lnTo>
                <a:lnTo>
                  <a:pt x="389" y="24"/>
                </a:lnTo>
                <a:lnTo>
                  <a:pt x="374" y="69"/>
                </a:lnTo>
                <a:lnTo>
                  <a:pt x="451" y="116"/>
                </a:lnTo>
                <a:lnTo>
                  <a:pt x="466" y="98"/>
                </a:lnTo>
                <a:lnTo>
                  <a:pt x="475" y="21"/>
                </a:lnTo>
                <a:lnTo>
                  <a:pt x="495" y="0"/>
                </a:lnTo>
                <a:lnTo>
                  <a:pt x="510" y="56"/>
                </a:lnTo>
                <a:lnTo>
                  <a:pt x="538" y="69"/>
                </a:lnTo>
                <a:lnTo>
                  <a:pt x="555" y="140"/>
                </a:lnTo>
                <a:lnTo>
                  <a:pt x="594" y="161"/>
                </a:lnTo>
                <a:lnTo>
                  <a:pt x="609" y="200"/>
                </a:lnTo>
                <a:lnTo>
                  <a:pt x="627" y="197"/>
                </a:lnTo>
                <a:lnTo>
                  <a:pt x="630" y="221"/>
                </a:lnTo>
                <a:lnTo>
                  <a:pt x="660" y="247"/>
                </a:lnTo>
                <a:lnTo>
                  <a:pt x="675" y="301"/>
                </a:lnTo>
                <a:lnTo>
                  <a:pt x="669" y="355"/>
                </a:lnTo>
                <a:lnTo>
                  <a:pt x="636" y="403"/>
                </a:lnTo>
                <a:lnTo>
                  <a:pt x="615" y="475"/>
                </a:lnTo>
                <a:lnTo>
                  <a:pt x="579" y="486"/>
                </a:lnTo>
                <a:lnTo>
                  <a:pt x="553" y="498"/>
                </a:lnTo>
                <a:lnTo>
                  <a:pt x="555" y="507"/>
                </a:lnTo>
                <a:lnTo>
                  <a:pt x="529" y="481"/>
                </a:lnTo>
                <a:lnTo>
                  <a:pt x="505" y="501"/>
                </a:lnTo>
                <a:lnTo>
                  <a:pt x="472" y="492"/>
                </a:lnTo>
                <a:lnTo>
                  <a:pt x="448" y="475"/>
                </a:lnTo>
                <a:lnTo>
                  <a:pt x="436" y="432"/>
                </a:lnTo>
                <a:lnTo>
                  <a:pt x="418" y="442"/>
                </a:lnTo>
                <a:lnTo>
                  <a:pt x="415" y="412"/>
                </a:lnTo>
                <a:lnTo>
                  <a:pt x="409" y="430"/>
                </a:lnTo>
                <a:lnTo>
                  <a:pt x="394" y="430"/>
                </a:lnTo>
                <a:lnTo>
                  <a:pt x="412" y="379"/>
                </a:lnTo>
                <a:lnTo>
                  <a:pt x="379" y="427"/>
                </a:lnTo>
                <a:lnTo>
                  <a:pt x="368" y="421"/>
                </a:lnTo>
                <a:lnTo>
                  <a:pt x="349" y="382"/>
                </a:lnTo>
                <a:lnTo>
                  <a:pt x="302" y="364"/>
                </a:lnTo>
                <a:lnTo>
                  <a:pt x="209" y="376"/>
                </a:lnTo>
                <a:lnTo>
                  <a:pt x="174" y="406"/>
                </a:lnTo>
                <a:lnTo>
                  <a:pt x="114" y="406"/>
                </a:lnTo>
                <a:lnTo>
                  <a:pt x="75" y="427"/>
                </a:lnTo>
                <a:lnTo>
                  <a:pt x="30" y="412"/>
                </a:lnTo>
                <a:lnTo>
                  <a:pt x="39" y="364"/>
                </a:lnTo>
                <a:lnTo>
                  <a:pt x="0" y="26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97" name="Freeform 665"/>
          <p:cNvSpPr>
            <a:spLocks/>
          </p:cNvSpPr>
          <p:nvPr/>
        </p:nvSpPr>
        <p:spPr bwMode="auto">
          <a:xfrm>
            <a:off x="8177213" y="5391150"/>
            <a:ext cx="179387" cy="196850"/>
          </a:xfrm>
          <a:custGeom>
            <a:avLst/>
            <a:gdLst>
              <a:gd name="T0" fmla="*/ 0 w 127"/>
              <a:gd name="T1" fmla="*/ 171450 h 124"/>
              <a:gd name="T2" fmla="*/ 33900 w 127"/>
              <a:gd name="T3" fmla="*/ 109538 h 124"/>
              <a:gd name="T4" fmla="*/ 101700 w 127"/>
              <a:gd name="T5" fmla="*/ 66675 h 124"/>
              <a:gd name="T6" fmla="*/ 139837 w 127"/>
              <a:gd name="T7" fmla="*/ 0 h 124"/>
              <a:gd name="T8" fmla="*/ 156787 w 127"/>
              <a:gd name="T9" fmla="*/ 19050 h 124"/>
              <a:gd name="T10" fmla="*/ 172325 w 127"/>
              <a:gd name="T11" fmla="*/ 14288 h 124"/>
              <a:gd name="T12" fmla="*/ 177975 w 127"/>
              <a:gd name="T13" fmla="*/ 33338 h 124"/>
              <a:gd name="T14" fmla="*/ 148312 w 127"/>
              <a:gd name="T15" fmla="*/ 80963 h 124"/>
              <a:gd name="T16" fmla="*/ 151137 w 127"/>
              <a:gd name="T17" fmla="*/ 104775 h 124"/>
              <a:gd name="T18" fmla="*/ 114412 w 127"/>
              <a:gd name="T19" fmla="*/ 109538 h 124"/>
              <a:gd name="T20" fmla="*/ 97462 w 127"/>
              <a:gd name="T21" fmla="*/ 171450 h 124"/>
              <a:gd name="T22" fmla="*/ 55087 w 127"/>
              <a:gd name="T23" fmla="*/ 195263 h 124"/>
              <a:gd name="T24" fmla="*/ 0 w 127"/>
              <a:gd name="T25" fmla="*/ 17145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24"/>
              <a:gd name="T41" fmla="*/ 127 w 127"/>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24">
                <a:moveTo>
                  <a:pt x="0" y="108"/>
                </a:moveTo>
                <a:lnTo>
                  <a:pt x="24" y="69"/>
                </a:lnTo>
                <a:lnTo>
                  <a:pt x="72" y="42"/>
                </a:lnTo>
                <a:lnTo>
                  <a:pt x="99" y="0"/>
                </a:lnTo>
                <a:lnTo>
                  <a:pt x="111" y="12"/>
                </a:lnTo>
                <a:lnTo>
                  <a:pt x="122" y="9"/>
                </a:lnTo>
                <a:lnTo>
                  <a:pt x="126" y="21"/>
                </a:lnTo>
                <a:lnTo>
                  <a:pt x="105" y="51"/>
                </a:lnTo>
                <a:lnTo>
                  <a:pt x="107" y="66"/>
                </a:lnTo>
                <a:lnTo>
                  <a:pt x="81" y="69"/>
                </a:lnTo>
                <a:lnTo>
                  <a:pt x="69" y="108"/>
                </a:lnTo>
                <a:lnTo>
                  <a:pt x="39" y="123"/>
                </a:lnTo>
                <a:lnTo>
                  <a:pt x="0" y="10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98" name="Freeform 666"/>
          <p:cNvSpPr>
            <a:spLocks/>
          </p:cNvSpPr>
          <p:nvPr/>
        </p:nvSpPr>
        <p:spPr bwMode="auto">
          <a:xfrm>
            <a:off x="8320088" y="5202238"/>
            <a:ext cx="136525" cy="214312"/>
          </a:xfrm>
          <a:custGeom>
            <a:avLst/>
            <a:gdLst>
              <a:gd name="T0" fmla="*/ 0 w 97"/>
              <a:gd name="T1" fmla="*/ 0 h 135"/>
              <a:gd name="T2" fmla="*/ 35187 w 97"/>
              <a:gd name="T3" fmla="*/ 22225 h 135"/>
              <a:gd name="T4" fmla="*/ 47854 w 97"/>
              <a:gd name="T5" fmla="*/ 69850 h 135"/>
              <a:gd name="T6" fmla="*/ 63336 w 97"/>
              <a:gd name="T7" fmla="*/ 79375 h 135"/>
              <a:gd name="T8" fmla="*/ 71781 w 97"/>
              <a:gd name="T9" fmla="*/ 66675 h 135"/>
              <a:gd name="T10" fmla="*/ 80226 w 97"/>
              <a:gd name="T11" fmla="*/ 93662 h 135"/>
              <a:gd name="T12" fmla="*/ 135118 w 97"/>
              <a:gd name="T13" fmla="*/ 93662 h 135"/>
              <a:gd name="T14" fmla="*/ 122450 w 97"/>
              <a:gd name="T15" fmla="*/ 141287 h 135"/>
              <a:gd name="T16" fmla="*/ 97116 w 97"/>
              <a:gd name="T17" fmla="*/ 150812 h 135"/>
              <a:gd name="T18" fmla="*/ 71781 w 97"/>
              <a:gd name="T19" fmla="*/ 212725 h 135"/>
              <a:gd name="T20" fmla="*/ 50669 w 97"/>
              <a:gd name="T21" fmla="*/ 212725 h 135"/>
              <a:gd name="T22" fmla="*/ 59114 w 97"/>
              <a:gd name="T23" fmla="*/ 188912 h 135"/>
              <a:gd name="T24" fmla="*/ 26742 w 97"/>
              <a:gd name="T25" fmla="*/ 147637 h 135"/>
              <a:gd name="T26" fmla="*/ 50669 w 97"/>
              <a:gd name="T27" fmla="*/ 114300 h 135"/>
              <a:gd name="T28" fmla="*/ 50669 w 97"/>
              <a:gd name="T29" fmla="*/ 76200 h 135"/>
              <a:gd name="T30" fmla="*/ 0 w 97"/>
              <a:gd name="T31" fmla="*/ 0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35"/>
              <a:gd name="T50" fmla="*/ 97 w 97"/>
              <a:gd name="T51" fmla="*/ 135 h 1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35">
                <a:moveTo>
                  <a:pt x="0" y="0"/>
                </a:moveTo>
                <a:lnTo>
                  <a:pt x="25" y="14"/>
                </a:lnTo>
                <a:lnTo>
                  <a:pt x="34" y="44"/>
                </a:lnTo>
                <a:lnTo>
                  <a:pt x="45" y="50"/>
                </a:lnTo>
                <a:lnTo>
                  <a:pt x="51" y="42"/>
                </a:lnTo>
                <a:lnTo>
                  <a:pt x="57" y="59"/>
                </a:lnTo>
                <a:lnTo>
                  <a:pt x="96" y="59"/>
                </a:lnTo>
                <a:lnTo>
                  <a:pt x="87" y="89"/>
                </a:lnTo>
                <a:lnTo>
                  <a:pt x="69" y="95"/>
                </a:lnTo>
                <a:lnTo>
                  <a:pt x="51" y="134"/>
                </a:lnTo>
                <a:lnTo>
                  <a:pt x="36" y="134"/>
                </a:lnTo>
                <a:lnTo>
                  <a:pt x="42" y="119"/>
                </a:lnTo>
                <a:lnTo>
                  <a:pt x="19" y="93"/>
                </a:lnTo>
                <a:lnTo>
                  <a:pt x="36" y="72"/>
                </a:lnTo>
                <a:lnTo>
                  <a:pt x="36" y="48"/>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899" name="Freeform 667"/>
          <p:cNvSpPr>
            <a:spLocks/>
          </p:cNvSpPr>
          <p:nvPr/>
        </p:nvSpPr>
        <p:spPr bwMode="auto">
          <a:xfrm>
            <a:off x="5018088" y="3767138"/>
            <a:ext cx="358775" cy="388937"/>
          </a:xfrm>
          <a:custGeom>
            <a:avLst/>
            <a:gdLst>
              <a:gd name="T0" fmla="*/ 0 w 254"/>
              <a:gd name="T1" fmla="*/ 273050 h 245"/>
              <a:gd name="T2" fmla="*/ 32488 w 254"/>
              <a:gd name="T3" fmla="*/ 249237 h 245"/>
              <a:gd name="T4" fmla="*/ 32488 w 254"/>
              <a:gd name="T5" fmla="*/ 201612 h 245"/>
              <a:gd name="T6" fmla="*/ 79100 w 254"/>
              <a:gd name="T7" fmla="*/ 136525 h 245"/>
              <a:gd name="T8" fmla="*/ 100288 w 254"/>
              <a:gd name="T9" fmla="*/ 22225 h 245"/>
              <a:gd name="T10" fmla="*/ 134188 w 254"/>
              <a:gd name="T11" fmla="*/ 0 h 245"/>
              <a:gd name="T12" fmla="*/ 163850 w 254"/>
              <a:gd name="T13" fmla="*/ 74612 h 245"/>
              <a:gd name="T14" fmla="*/ 240125 w 254"/>
              <a:gd name="T15" fmla="*/ 141287 h 245"/>
              <a:gd name="T16" fmla="*/ 214700 w 254"/>
              <a:gd name="T17" fmla="*/ 179387 h 245"/>
              <a:gd name="T18" fmla="*/ 234475 w 254"/>
              <a:gd name="T19" fmla="*/ 188912 h 245"/>
              <a:gd name="T20" fmla="*/ 264138 w 254"/>
              <a:gd name="T21" fmla="*/ 234950 h 245"/>
              <a:gd name="T22" fmla="*/ 357363 w 254"/>
              <a:gd name="T23" fmla="*/ 269875 h 245"/>
              <a:gd name="T24" fmla="*/ 290975 w 254"/>
              <a:gd name="T25" fmla="*/ 350837 h 245"/>
              <a:gd name="T26" fmla="*/ 214700 w 254"/>
              <a:gd name="T27" fmla="*/ 377825 h 245"/>
              <a:gd name="T28" fmla="*/ 146900 w 254"/>
              <a:gd name="T29" fmla="*/ 387350 h 245"/>
              <a:gd name="T30" fmla="*/ 74863 w 254"/>
              <a:gd name="T31" fmla="*/ 358775 h 245"/>
              <a:gd name="T32" fmla="*/ 45200 w 254"/>
              <a:gd name="T33" fmla="*/ 303212 h 245"/>
              <a:gd name="T34" fmla="*/ 0 w 254"/>
              <a:gd name="T35" fmla="*/ 273050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245"/>
              <a:gd name="T56" fmla="*/ 254 w 254"/>
              <a:gd name="T57" fmla="*/ 245 h 2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245">
                <a:moveTo>
                  <a:pt x="0" y="172"/>
                </a:moveTo>
                <a:lnTo>
                  <a:pt x="23" y="157"/>
                </a:lnTo>
                <a:lnTo>
                  <a:pt x="23" y="127"/>
                </a:lnTo>
                <a:lnTo>
                  <a:pt x="56" y="86"/>
                </a:lnTo>
                <a:lnTo>
                  <a:pt x="71" y="14"/>
                </a:lnTo>
                <a:lnTo>
                  <a:pt x="95" y="0"/>
                </a:lnTo>
                <a:lnTo>
                  <a:pt x="116" y="47"/>
                </a:lnTo>
                <a:lnTo>
                  <a:pt x="170" y="89"/>
                </a:lnTo>
                <a:lnTo>
                  <a:pt x="152" y="113"/>
                </a:lnTo>
                <a:lnTo>
                  <a:pt x="166" y="119"/>
                </a:lnTo>
                <a:lnTo>
                  <a:pt x="187" y="148"/>
                </a:lnTo>
                <a:lnTo>
                  <a:pt x="253" y="170"/>
                </a:lnTo>
                <a:lnTo>
                  <a:pt x="206" y="221"/>
                </a:lnTo>
                <a:lnTo>
                  <a:pt x="152" y="238"/>
                </a:lnTo>
                <a:lnTo>
                  <a:pt x="104" y="244"/>
                </a:lnTo>
                <a:lnTo>
                  <a:pt x="53" y="226"/>
                </a:lnTo>
                <a:lnTo>
                  <a:pt x="32" y="191"/>
                </a:lnTo>
                <a:lnTo>
                  <a:pt x="0" y="17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00" name="Freeform 668"/>
          <p:cNvSpPr>
            <a:spLocks/>
          </p:cNvSpPr>
          <p:nvPr/>
        </p:nvSpPr>
        <p:spPr bwMode="auto">
          <a:xfrm>
            <a:off x="5232400" y="3908425"/>
            <a:ext cx="34925" cy="49213"/>
          </a:xfrm>
          <a:custGeom>
            <a:avLst/>
            <a:gdLst>
              <a:gd name="T0" fmla="*/ 0 w 25"/>
              <a:gd name="T1" fmla="*/ 38100 h 31"/>
              <a:gd name="T2" fmla="*/ 19558 w 25"/>
              <a:gd name="T3" fmla="*/ 47625 h 31"/>
              <a:gd name="T4" fmla="*/ 27940 w 25"/>
              <a:gd name="T5" fmla="*/ 33338 h 31"/>
              <a:gd name="T6" fmla="*/ 12573 w 25"/>
              <a:gd name="T7" fmla="*/ 33338 h 31"/>
              <a:gd name="T8" fmla="*/ 33528 w 25"/>
              <a:gd name="T9" fmla="*/ 19050 h 31"/>
              <a:gd name="T10" fmla="*/ 25146 w 25"/>
              <a:gd name="T11" fmla="*/ 0 h 31"/>
              <a:gd name="T12" fmla="*/ 0 w 25"/>
              <a:gd name="T13" fmla="*/ 38100 h 31"/>
              <a:gd name="T14" fmla="*/ 0 60000 65536"/>
              <a:gd name="T15" fmla="*/ 0 60000 65536"/>
              <a:gd name="T16" fmla="*/ 0 60000 65536"/>
              <a:gd name="T17" fmla="*/ 0 60000 65536"/>
              <a:gd name="T18" fmla="*/ 0 60000 65536"/>
              <a:gd name="T19" fmla="*/ 0 60000 65536"/>
              <a:gd name="T20" fmla="*/ 0 60000 65536"/>
              <a:gd name="T21" fmla="*/ 0 w 25"/>
              <a:gd name="T22" fmla="*/ 0 h 31"/>
              <a:gd name="T23" fmla="*/ 25 w 2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1">
                <a:moveTo>
                  <a:pt x="0" y="24"/>
                </a:moveTo>
                <a:lnTo>
                  <a:pt x="14" y="30"/>
                </a:lnTo>
                <a:lnTo>
                  <a:pt x="20" y="21"/>
                </a:lnTo>
                <a:lnTo>
                  <a:pt x="9" y="21"/>
                </a:lnTo>
                <a:lnTo>
                  <a:pt x="24" y="12"/>
                </a:lnTo>
                <a:lnTo>
                  <a:pt x="18" y="0"/>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01" name="Freeform 669"/>
          <p:cNvSpPr>
            <a:spLocks/>
          </p:cNvSpPr>
          <p:nvPr/>
        </p:nvSpPr>
        <p:spPr bwMode="auto">
          <a:xfrm>
            <a:off x="5670550" y="3168650"/>
            <a:ext cx="338138" cy="276225"/>
          </a:xfrm>
          <a:custGeom>
            <a:avLst/>
            <a:gdLst>
              <a:gd name="T0" fmla="*/ 0 w 240"/>
              <a:gd name="T1" fmla="*/ 133350 h 174"/>
              <a:gd name="T2" fmla="*/ 8453 w 240"/>
              <a:gd name="T3" fmla="*/ 204788 h 174"/>
              <a:gd name="T4" fmla="*/ 29587 w 240"/>
              <a:gd name="T5" fmla="*/ 227013 h 174"/>
              <a:gd name="T6" fmla="*/ 8453 w 240"/>
              <a:gd name="T7" fmla="*/ 260350 h 174"/>
              <a:gd name="T8" fmla="*/ 50721 w 240"/>
              <a:gd name="T9" fmla="*/ 274638 h 174"/>
              <a:gd name="T10" fmla="*/ 135255 w 240"/>
              <a:gd name="T11" fmla="*/ 260350 h 174"/>
              <a:gd name="T12" fmla="*/ 147935 w 240"/>
              <a:gd name="T13" fmla="*/ 219075 h 174"/>
              <a:gd name="T14" fmla="*/ 207110 w 240"/>
              <a:gd name="T15" fmla="*/ 200025 h 174"/>
              <a:gd name="T16" fmla="*/ 215563 w 240"/>
              <a:gd name="T17" fmla="*/ 165100 h 174"/>
              <a:gd name="T18" fmla="*/ 236697 w 240"/>
              <a:gd name="T19" fmla="*/ 161925 h 174"/>
              <a:gd name="T20" fmla="*/ 224016 w 240"/>
              <a:gd name="T21" fmla="*/ 138113 h 174"/>
              <a:gd name="T22" fmla="*/ 249377 w 240"/>
              <a:gd name="T23" fmla="*/ 138113 h 174"/>
              <a:gd name="T24" fmla="*/ 264875 w 240"/>
              <a:gd name="T25" fmla="*/ 104775 h 174"/>
              <a:gd name="T26" fmla="*/ 257830 w 240"/>
              <a:gd name="T27" fmla="*/ 71437 h 174"/>
              <a:gd name="T28" fmla="*/ 332502 w 240"/>
              <a:gd name="T29" fmla="*/ 47625 h 174"/>
              <a:gd name="T30" fmla="*/ 336729 w 240"/>
              <a:gd name="T31" fmla="*/ 42862 h 174"/>
              <a:gd name="T32" fmla="*/ 307142 w 240"/>
              <a:gd name="T33" fmla="*/ 33338 h 174"/>
              <a:gd name="T34" fmla="*/ 264875 w 240"/>
              <a:gd name="T35" fmla="*/ 57150 h 174"/>
              <a:gd name="T36" fmla="*/ 249377 w 240"/>
              <a:gd name="T37" fmla="*/ 0 h 174"/>
              <a:gd name="T38" fmla="*/ 209927 w 240"/>
              <a:gd name="T39" fmla="*/ 42862 h 174"/>
              <a:gd name="T40" fmla="*/ 105668 w 240"/>
              <a:gd name="T41" fmla="*/ 42862 h 174"/>
              <a:gd name="T42" fmla="*/ 54947 w 240"/>
              <a:gd name="T43" fmla="*/ 104775 h 174"/>
              <a:gd name="T44" fmla="*/ 21134 w 240"/>
              <a:gd name="T45" fmla="*/ 85725 h 174"/>
              <a:gd name="T46" fmla="*/ 0 w 240"/>
              <a:gd name="T47" fmla="*/ 133350 h 1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0"/>
              <a:gd name="T73" fmla="*/ 0 h 174"/>
              <a:gd name="T74" fmla="*/ 240 w 240"/>
              <a:gd name="T75" fmla="*/ 174 h 1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0" h="174">
                <a:moveTo>
                  <a:pt x="0" y="84"/>
                </a:moveTo>
                <a:lnTo>
                  <a:pt x="6" y="129"/>
                </a:lnTo>
                <a:lnTo>
                  <a:pt x="21" y="143"/>
                </a:lnTo>
                <a:lnTo>
                  <a:pt x="6" y="164"/>
                </a:lnTo>
                <a:lnTo>
                  <a:pt x="36" y="173"/>
                </a:lnTo>
                <a:lnTo>
                  <a:pt x="96" y="164"/>
                </a:lnTo>
                <a:lnTo>
                  <a:pt x="105" y="138"/>
                </a:lnTo>
                <a:lnTo>
                  <a:pt x="147" y="126"/>
                </a:lnTo>
                <a:lnTo>
                  <a:pt x="153" y="104"/>
                </a:lnTo>
                <a:lnTo>
                  <a:pt x="168" y="102"/>
                </a:lnTo>
                <a:lnTo>
                  <a:pt x="159" y="87"/>
                </a:lnTo>
                <a:lnTo>
                  <a:pt x="177" y="87"/>
                </a:lnTo>
                <a:lnTo>
                  <a:pt x="188" y="66"/>
                </a:lnTo>
                <a:lnTo>
                  <a:pt x="183" y="45"/>
                </a:lnTo>
                <a:lnTo>
                  <a:pt x="236" y="30"/>
                </a:lnTo>
                <a:lnTo>
                  <a:pt x="239" y="27"/>
                </a:lnTo>
                <a:lnTo>
                  <a:pt x="218" y="21"/>
                </a:lnTo>
                <a:lnTo>
                  <a:pt x="188" y="36"/>
                </a:lnTo>
                <a:lnTo>
                  <a:pt x="177" y="0"/>
                </a:lnTo>
                <a:lnTo>
                  <a:pt x="149" y="27"/>
                </a:lnTo>
                <a:lnTo>
                  <a:pt x="75" y="27"/>
                </a:lnTo>
                <a:lnTo>
                  <a:pt x="39" y="66"/>
                </a:lnTo>
                <a:lnTo>
                  <a:pt x="15" y="54"/>
                </a:lnTo>
                <a:lnTo>
                  <a:pt x="0" y="8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02" name="Freeform 670"/>
          <p:cNvSpPr>
            <a:spLocks/>
          </p:cNvSpPr>
          <p:nvPr/>
        </p:nvSpPr>
        <p:spPr bwMode="auto">
          <a:xfrm>
            <a:off x="4519613" y="4400550"/>
            <a:ext cx="292100" cy="333375"/>
          </a:xfrm>
          <a:custGeom>
            <a:avLst/>
            <a:gdLst>
              <a:gd name="T0" fmla="*/ 0 w 207"/>
              <a:gd name="T1" fmla="*/ 312738 h 210"/>
              <a:gd name="T2" fmla="*/ 29633 w 207"/>
              <a:gd name="T3" fmla="*/ 298450 h 210"/>
              <a:gd name="T4" fmla="*/ 227189 w 207"/>
              <a:gd name="T5" fmla="*/ 331788 h 210"/>
              <a:gd name="T6" fmla="*/ 269522 w 207"/>
              <a:gd name="T7" fmla="*/ 317500 h 210"/>
              <a:gd name="T8" fmla="*/ 239889 w 207"/>
              <a:gd name="T9" fmla="*/ 293688 h 210"/>
              <a:gd name="T10" fmla="*/ 239889 w 207"/>
              <a:gd name="T11" fmla="*/ 188912 h 210"/>
              <a:gd name="T12" fmla="*/ 290689 w 207"/>
              <a:gd name="T13" fmla="*/ 188912 h 210"/>
              <a:gd name="T14" fmla="*/ 290689 w 207"/>
              <a:gd name="T15" fmla="*/ 138113 h 210"/>
              <a:gd name="T16" fmla="*/ 239889 w 207"/>
              <a:gd name="T17" fmla="*/ 142875 h 210"/>
              <a:gd name="T18" fmla="*/ 237067 w 207"/>
              <a:gd name="T19" fmla="*/ 42862 h 210"/>
              <a:gd name="T20" fmla="*/ 215900 w 207"/>
              <a:gd name="T21" fmla="*/ 28575 h 210"/>
              <a:gd name="T22" fmla="*/ 182033 w 207"/>
              <a:gd name="T23" fmla="*/ 34925 h 210"/>
              <a:gd name="T24" fmla="*/ 176389 w 207"/>
              <a:gd name="T25" fmla="*/ 61913 h 210"/>
              <a:gd name="T26" fmla="*/ 143933 w 207"/>
              <a:gd name="T27" fmla="*/ 66675 h 210"/>
              <a:gd name="T28" fmla="*/ 105833 w 207"/>
              <a:gd name="T29" fmla="*/ 0 h 210"/>
              <a:gd name="T30" fmla="*/ 12700 w 207"/>
              <a:gd name="T31" fmla="*/ 14288 h 210"/>
              <a:gd name="T32" fmla="*/ 46567 w 207"/>
              <a:gd name="T33" fmla="*/ 138113 h 210"/>
              <a:gd name="T34" fmla="*/ 0 w 207"/>
              <a:gd name="T35" fmla="*/ 312738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210"/>
              <a:gd name="T56" fmla="*/ 207 w 207"/>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210">
                <a:moveTo>
                  <a:pt x="0" y="197"/>
                </a:moveTo>
                <a:lnTo>
                  <a:pt x="21" y="188"/>
                </a:lnTo>
                <a:lnTo>
                  <a:pt x="161" y="209"/>
                </a:lnTo>
                <a:lnTo>
                  <a:pt x="191" y="200"/>
                </a:lnTo>
                <a:lnTo>
                  <a:pt x="170" y="185"/>
                </a:lnTo>
                <a:lnTo>
                  <a:pt x="170" y="119"/>
                </a:lnTo>
                <a:lnTo>
                  <a:pt x="206" y="119"/>
                </a:lnTo>
                <a:lnTo>
                  <a:pt x="206" y="87"/>
                </a:lnTo>
                <a:lnTo>
                  <a:pt x="170" y="90"/>
                </a:lnTo>
                <a:lnTo>
                  <a:pt x="168" y="27"/>
                </a:lnTo>
                <a:lnTo>
                  <a:pt x="153" y="18"/>
                </a:lnTo>
                <a:lnTo>
                  <a:pt x="129" y="22"/>
                </a:lnTo>
                <a:lnTo>
                  <a:pt x="125" y="39"/>
                </a:lnTo>
                <a:lnTo>
                  <a:pt x="102" y="42"/>
                </a:lnTo>
                <a:lnTo>
                  <a:pt x="75" y="0"/>
                </a:lnTo>
                <a:lnTo>
                  <a:pt x="9" y="9"/>
                </a:lnTo>
                <a:lnTo>
                  <a:pt x="33" y="87"/>
                </a:lnTo>
                <a:lnTo>
                  <a:pt x="0" y="19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03" name="Freeform 671"/>
          <p:cNvSpPr>
            <a:spLocks/>
          </p:cNvSpPr>
          <p:nvPr/>
        </p:nvSpPr>
        <p:spPr bwMode="auto">
          <a:xfrm>
            <a:off x="4527550" y="4373563"/>
            <a:ext cx="25400" cy="33337"/>
          </a:xfrm>
          <a:custGeom>
            <a:avLst/>
            <a:gdLst>
              <a:gd name="T0" fmla="*/ 0 w 17"/>
              <a:gd name="T1" fmla="*/ 4762 h 21"/>
              <a:gd name="T2" fmla="*/ 4482 w 17"/>
              <a:gd name="T3" fmla="*/ 31750 h 21"/>
              <a:gd name="T4" fmla="*/ 23906 w 17"/>
              <a:gd name="T5" fmla="*/ 0 h 21"/>
              <a:gd name="T6" fmla="*/ 0 w 17"/>
              <a:gd name="T7" fmla="*/ 4762 h 21"/>
              <a:gd name="T8" fmla="*/ 0 60000 65536"/>
              <a:gd name="T9" fmla="*/ 0 60000 65536"/>
              <a:gd name="T10" fmla="*/ 0 60000 65536"/>
              <a:gd name="T11" fmla="*/ 0 60000 65536"/>
              <a:gd name="T12" fmla="*/ 0 w 17"/>
              <a:gd name="T13" fmla="*/ 0 h 21"/>
              <a:gd name="T14" fmla="*/ 17 w 17"/>
              <a:gd name="T15" fmla="*/ 21 h 21"/>
            </a:gdLst>
            <a:ahLst/>
            <a:cxnLst>
              <a:cxn ang="T8">
                <a:pos x="T0" y="T1"/>
              </a:cxn>
              <a:cxn ang="T9">
                <a:pos x="T2" y="T3"/>
              </a:cxn>
              <a:cxn ang="T10">
                <a:pos x="T4" y="T5"/>
              </a:cxn>
              <a:cxn ang="T11">
                <a:pos x="T6" y="T7"/>
              </a:cxn>
            </a:cxnLst>
            <a:rect l="T12" t="T13" r="T14" b="T15"/>
            <a:pathLst>
              <a:path w="17" h="21">
                <a:moveTo>
                  <a:pt x="0" y="3"/>
                </a:moveTo>
                <a:lnTo>
                  <a:pt x="3" y="20"/>
                </a:lnTo>
                <a:lnTo>
                  <a:pt x="16" y="0"/>
                </a:lnTo>
                <a:lnTo>
                  <a:pt x="0" y="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04" name="Freeform 672"/>
          <p:cNvSpPr>
            <a:spLocks/>
          </p:cNvSpPr>
          <p:nvPr/>
        </p:nvSpPr>
        <p:spPr bwMode="auto">
          <a:xfrm>
            <a:off x="2620963" y="5789613"/>
            <a:ext cx="84137" cy="80962"/>
          </a:xfrm>
          <a:custGeom>
            <a:avLst/>
            <a:gdLst>
              <a:gd name="T0" fmla="*/ 0 w 60"/>
              <a:gd name="T1" fmla="*/ 0 h 51"/>
              <a:gd name="T2" fmla="*/ 0 w 60"/>
              <a:gd name="T3" fmla="*/ 79375 h 51"/>
              <a:gd name="T4" fmla="*/ 82735 w 60"/>
              <a:gd name="T5" fmla="*/ 76200 h 51"/>
              <a:gd name="T6" fmla="*/ 21034 w 60"/>
              <a:gd name="T7" fmla="*/ 42862 h 51"/>
              <a:gd name="T8" fmla="*/ 0 w 60"/>
              <a:gd name="T9" fmla="*/ 0 h 51"/>
              <a:gd name="T10" fmla="*/ 0 60000 65536"/>
              <a:gd name="T11" fmla="*/ 0 60000 65536"/>
              <a:gd name="T12" fmla="*/ 0 60000 65536"/>
              <a:gd name="T13" fmla="*/ 0 60000 65536"/>
              <a:gd name="T14" fmla="*/ 0 60000 65536"/>
              <a:gd name="T15" fmla="*/ 0 w 60"/>
              <a:gd name="T16" fmla="*/ 0 h 51"/>
              <a:gd name="T17" fmla="*/ 60 w 60"/>
              <a:gd name="T18" fmla="*/ 51 h 51"/>
            </a:gdLst>
            <a:ahLst/>
            <a:cxnLst>
              <a:cxn ang="T10">
                <a:pos x="T0" y="T1"/>
              </a:cxn>
              <a:cxn ang="T11">
                <a:pos x="T2" y="T3"/>
              </a:cxn>
              <a:cxn ang="T12">
                <a:pos x="T4" y="T5"/>
              </a:cxn>
              <a:cxn ang="T13">
                <a:pos x="T6" y="T7"/>
              </a:cxn>
              <a:cxn ang="T14">
                <a:pos x="T8" y="T9"/>
              </a:cxn>
            </a:cxnLst>
            <a:rect l="T15" t="T16" r="T17" b="T18"/>
            <a:pathLst>
              <a:path w="60" h="51">
                <a:moveTo>
                  <a:pt x="0" y="0"/>
                </a:moveTo>
                <a:lnTo>
                  <a:pt x="0" y="50"/>
                </a:lnTo>
                <a:lnTo>
                  <a:pt x="59" y="48"/>
                </a:lnTo>
                <a:lnTo>
                  <a:pt x="15" y="27"/>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05" name="Freeform 673"/>
          <p:cNvSpPr>
            <a:spLocks/>
          </p:cNvSpPr>
          <p:nvPr/>
        </p:nvSpPr>
        <p:spPr bwMode="auto">
          <a:xfrm>
            <a:off x="7658100" y="5391150"/>
            <a:ext cx="92075" cy="96838"/>
          </a:xfrm>
          <a:custGeom>
            <a:avLst/>
            <a:gdLst>
              <a:gd name="T0" fmla="*/ 0 w 65"/>
              <a:gd name="T1" fmla="*/ 19050 h 61"/>
              <a:gd name="T2" fmla="*/ 0 w 65"/>
              <a:gd name="T3" fmla="*/ 0 h 61"/>
              <a:gd name="T4" fmla="*/ 48162 w 65"/>
              <a:gd name="T5" fmla="*/ 14288 h 61"/>
              <a:gd name="T6" fmla="*/ 82159 w 65"/>
              <a:gd name="T7" fmla="*/ 4763 h 61"/>
              <a:gd name="T8" fmla="*/ 90658 w 65"/>
              <a:gd name="T9" fmla="*/ 23813 h 61"/>
              <a:gd name="T10" fmla="*/ 90658 w 65"/>
              <a:gd name="T11" fmla="*/ 52388 h 61"/>
              <a:gd name="T12" fmla="*/ 50995 w 65"/>
              <a:gd name="T13" fmla="*/ 95250 h 61"/>
              <a:gd name="T14" fmla="*/ 33997 w 65"/>
              <a:gd name="T15" fmla="*/ 90488 h 61"/>
              <a:gd name="T16" fmla="*/ 0 w 65"/>
              <a:gd name="T17" fmla="*/ 1905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61"/>
              <a:gd name="T29" fmla="*/ 65 w 65"/>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61">
                <a:moveTo>
                  <a:pt x="0" y="12"/>
                </a:moveTo>
                <a:lnTo>
                  <a:pt x="0" y="0"/>
                </a:lnTo>
                <a:lnTo>
                  <a:pt x="34" y="9"/>
                </a:lnTo>
                <a:lnTo>
                  <a:pt x="58" y="3"/>
                </a:lnTo>
                <a:lnTo>
                  <a:pt x="64" y="15"/>
                </a:lnTo>
                <a:lnTo>
                  <a:pt x="64" y="33"/>
                </a:lnTo>
                <a:lnTo>
                  <a:pt x="36" y="60"/>
                </a:lnTo>
                <a:lnTo>
                  <a:pt x="24" y="57"/>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06" name="Freeform 674"/>
          <p:cNvSpPr>
            <a:spLocks/>
          </p:cNvSpPr>
          <p:nvPr/>
        </p:nvSpPr>
        <p:spPr bwMode="auto">
          <a:xfrm>
            <a:off x="6315075" y="3524250"/>
            <a:ext cx="115888" cy="163513"/>
          </a:xfrm>
          <a:custGeom>
            <a:avLst/>
            <a:gdLst>
              <a:gd name="T0" fmla="*/ 0 w 82"/>
              <a:gd name="T1" fmla="*/ 52388 h 103"/>
              <a:gd name="T2" fmla="*/ 16959 w 82"/>
              <a:gd name="T3" fmla="*/ 61913 h 103"/>
              <a:gd name="T4" fmla="*/ 25439 w 82"/>
              <a:gd name="T5" fmla="*/ 138113 h 103"/>
              <a:gd name="T6" fmla="*/ 59357 w 82"/>
              <a:gd name="T7" fmla="*/ 133350 h 103"/>
              <a:gd name="T8" fmla="*/ 72077 w 82"/>
              <a:gd name="T9" fmla="*/ 104775 h 103"/>
              <a:gd name="T10" fmla="*/ 89036 w 82"/>
              <a:gd name="T11" fmla="*/ 109538 h 103"/>
              <a:gd name="T12" fmla="*/ 110235 w 82"/>
              <a:gd name="T13" fmla="*/ 161925 h 103"/>
              <a:gd name="T14" fmla="*/ 114475 w 82"/>
              <a:gd name="T15" fmla="*/ 133350 h 103"/>
              <a:gd name="T16" fmla="*/ 105995 w 82"/>
              <a:gd name="T17" fmla="*/ 76200 h 103"/>
              <a:gd name="T18" fmla="*/ 89036 w 82"/>
              <a:gd name="T19" fmla="*/ 100013 h 103"/>
              <a:gd name="T20" fmla="*/ 76316 w 82"/>
              <a:gd name="T21" fmla="*/ 76200 h 103"/>
              <a:gd name="T22" fmla="*/ 105995 w 82"/>
              <a:gd name="T23" fmla="*/ 42863 h 103"/>
              <a:gd name="T24" fmla="*/ 55117 w 82"/>
              <a:gd name="T25" fmla="*/ 38100 h 103"/>
              <a:gd name="T26" fmla="*/ 16959 w 82"/>
              <a:gd name="T27" fmla="*/ 0 h 103"/>
              <a:gd name="T28" fmla="*/ 4240 w 82"/>
              <a:gd name="T29" fmla="*/ 23813 h 103"/>
              <a:gd name="T30" fmla="*/ 16959 w 82"/>
              <a:gd name="T31" fmla="*/ 38100 h 103"/>
              <a:gd name="T32" fmla="*/ 0 w 82"/>
              <a:gd name="T33" fmla="*/ 52388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03"/>
              <a:gd name="T53" fmla="*/ 82 w 82"/>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03">
                <a:moveTo>
                  <a:pt x="0" y="33"/>
                </a:moveTo>
                <a:lnTo>
                  <a:pt x="12" y="39"/>
                </a:lnTo>
                <a:lnTo>
                  <a:pt x="18" y="87"/>
                </a:lnTo>
                <a:lnTo>
                  <a:pt x="42" y="84"/>
                </a:lnTo>
                <a:lnTo>
                  <a:pt x="51" y="66"/>
                </a:lnTo>
                <a:lnTo>
                  <a:pt x="63" y="69"/>
                </a:lnTo>
                <a:lnTo>
                  <a:pt x="78" y="102"/>
                </a:lnTo>
                <a:lnTo>
                  <a:pt x="81" y="84"/>
                </a:lnTo>
                <a:lnTo>
                  <a:pt x="75" y="48"/>
                </a:lnTo>
                <a:lnTo>
                  <a:pt x="63" y="63"/>
                </a:lnTo>
                <a:lnTo>
                  <a:pt x="54" y="48"/>
                </a:lnTo>
                <a:lnTo>
                  <a:pt x="75" y="27"/>
                </a:lnTo>
                <a:lnTo>
                  <a:pt x="39" y="24"/>
                </a:lnTo>
                <a:lnTo>
                  <a:pt x="12" y="0"/>
                </a:lnTo>
                <a:lnTo>
                  <a:pt x="3" y="15"/>
                </a:lnTo>
                <a:lnTo>
                  <a:pt x="12" y="24"/>
                </a:lnTo>
                <a:lnTo>
                  <a:pt x="0" y="3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07" name="Freeform 675"/>
          <p:cNvSpPr>
            <a:spLocks/>
          </p:cNvSpPr>
          <p:nvPr/>
        </p:nvSpPr>
        <p:spPr bwMode="auto">
          <a:xfrm>
            <a:off x="6340475" y="3476625"/>
            <a:ext cx="77788" cy="44450"/>
          </a:xfrm>
          <a:custGeom>
            <a:avLst/>
            <a:gdLst>
              <a:gd name="T0" fmla="*/ 0 w 55"/>
              <a:gd name="T1" fmla="*/ 28575 h 28"/>
              <a:gd name="T2" fmla="*/ 12729 w 55"/>
              <a:gd name="T3" fmla="*/ 42863 h 28"/>
              <a:gd name="T4" fmla="*/ 76374 w 55"/>
              <a:gd name="T5" fmla="*/ 38100 h 28"/>
              <a:gd name="T6" fmla="*/ 72131 w 55"/>
              <a:gd name="T7" fmla="*/ 14288 h 28"/>
              <a:gd name="T8" fmla="*/ 25458 w 55"/>
              <a:gd name="T9" fmla="*/ 0 h 28"/>
              <a:gd name="T10" fmla="*/ 0 w 55"/>
              <a:gd name="T11" fmla="*/ 28575 h 28"/>
              <a:gd name="T12" fmla="*/ 0 60000 65536"/>
              <a:gd name="T13" fmla="*/ 0 60000 65536"/>
              <a:gd name="T14" fmla="*/ 0 60000 65536"/>
              <a:gd name="T15" fmla="*/ 0 60000 65536"/>
              <a:gd name="T16" fmla="*/ 0 60000 65536"/>
              <a:gd name="T17" fmla="*/ 0 60000 65536"/>
              <a:gd name="T18" fmla="*/ 0 w 55"/>
              <a:gd name="T19" fmla="*/ 0 h 28"/>
              <a:gd name="T20" fmla="*/ 55 w 5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5" h="28">
                <a:moveTo>
                  <a:pt x="0" y="18"/>
                </a:moveTo>
                <a:lnTo>
                  <a:pt x="9" y="27"/>
                </a:lnTo>
                <a:lnTo>
                  <a:pt x="54" y="24"/>
                </a:lnTo>
                <a:lnTo>
                  <a:pt x="51" y="9"/>
                </a:lnTo>
                <a:lnTo>
                  <a:pt x="18" y="0"/>
                </a:lnTo>
                <a:lnTo>
                  <a:pt x="0" y="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08" name="Freeform 676"/>
          <p:cNvSpPr>
            <a:spLocks/>
          </p:cNvSpPr>
          <p:nvPr/>
        </p:nvSpPr>
        <p:spPr bwMode="auto">
          <a:xfrm>
            <a:off x="2593975" y="4505325"/>
            <a:ext cx="282575" cy="361950"/>
          </a:xfrm>
          <a:custGeom>
            <a:avLst/>
            <a:gdLst>
              <a:gd name="T0" fmla="*/ 0 w 201"/>
              <a:gd name="T1" fmla="*/ 33338 h 228"/>
              <a:gd name="T2" fmla="*/ 21088 w 201"/>
              <a:gd name="T3" fmla="*/ 71438 h 228"/>
              <a:gd name="T4" fmla="*/ 8435 w 201"/>
              <a:gd name="T5" fmla="*/ 155575 h 228"/>
              <a:gd name="T6" fmla="*/ 21088 w 201"/>
              <a:gd name="T7" fmla="*/ 166688 h 228"/>
              <a:gd name="T8" fmla="*/ 12653 w 201"/>
              <a:gd name="T9" fmla="*/ 176213 h 228"/>
              <a:gd name="T10" fmla="*/ 5623 w 201"/>
              <a:gd name="T11" fmla="*/ 212725 h 228"/>
              <a:gd name="T12" fmla="*/ 26711 w 201"/>
              <a:gd name="T13" fmla="*/ 260350 h 228"/>
              <a:gd name="T14" fmla="*/ 42175 w 201"/>
              <a:gd name="T15" fmla="*/ 360363 h 228"/>
              <a:gd name="T16" fmla="*/ 59046 w 201"/>
              <a:gd name="T17" fmla="*/ 360363 h 228"/>
              <a:gd name="T18" fmla="*/ 84351 w 201"/>
              <a:gd name="T19" fmla="*/ 331788 h 228"/>
              <a:gd name="T20" fmla="*/ 126526 w 201"/>
              <a:gd name="T21" fmla="*/ 355600 h 228"/>
              <a:gd name="T22" fmla="*/ 134961 w 201"/>
              <a:gd name="T23" fmla="*/ 336550 h 228"/>
              <a:gd name="T24" fmla="*/ 168701 w 201"/>
              <a:gd name="T25" fmla="*/ 346075 h 228"/>
              <a:gd name="T26" fmla="*/ 185572 w 201"/>
              <a:gd name="T27" fmla="*/ 274638 h 228"/>
              <a:gd name="T28" fmla="*/ 253052 w 201"/>
              <a:gd name="T29" fmla="*/ 260350 h 228"/>
              <a:gd name="T30" fmla="*/ 274140 w 201"/>
              <a:gd name="T31" fmla="*/ 284163 h 228"/>
              <a:gd name="T32" fmla="*/ 281169 w 201"/>
              <a:gd name="T33" fmla="*/ 227013 h 228"/>
              <a:gd name="T34" fmla="*/ 265705 w 201"/>
              <a:gd name="T35" fmla="*/ 185737 h 228"/>
              <a:gd name="T36" fmla="*/ 226341 w 201"/>
              <a:gd name="T37" fmla="*/ 179388 h 228"/>
              <a:gd name="T38" fmla="*/ 210877 w 201"/>
              <a:gd name="T39" fmla="*/ 107950 h 228"/>
              <a:gd name="T40" fmla="*/ 109656 w 201"/>
              <a:gd name="T41" fmla="*/ 61913 h 228"/>
              <a:gd name="T42" fmla="*/ 101221 w 201"/>
              <a:gd name="T43" fmla="*/ 0 h 228"/>
              <a:gd name="T44" fmla="*/ 29523 w 201"/>
              <a:gd name="T45" fmla="*/ 38100 h 228"/>
              <a:gd name="T46" fmla="*/ 0 w 201"/>
              <a:gd name="T47" fmla="*/ 33338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228"/>
              <a:gd name="T74" fmla="*/ 201 w 201"/>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228">
                <a:moveTo>
                  <a:pt x="0" y="21"/>
                </a:moveTo>
                <a:lnTo>
                  <a:pt x="15" y="45"/>
                </a:lnTo>
                <a:lnTo>
                  <a:pt x="6" y="98"/>
                </a:lnTo>
                <a:lnTo>
                  <a:pt x="15" y="105"/>
                </a:lnTo>
                <a:lnTo>
                  <a:pt x="9" y="111"/>
                </a:lnTo>
                <a:lnTo>
                  <a:pt x="4" y="134"/>
                </a:lnTo>
                <a:lnTo>
                  <a:pt x="19" y="164"/>
                </a:lnTo>
                <a:lnTo>
                  <a:pt x="30" y="227"/>
                </a:lnTo>
                <a:lnTo>
                  <a:pt x="42" y="227"/>
                </a:lnTo>
                <a:lnTo>
                  <a:pt x="60" y="209"/>
                </a:lnTo>
                <a:lnTo>
                  <a:pt x="90" y="224"/>
                </a:lnTo>
                <a:lnTo>
                  <a:pt x="96" y="212"/>
                </a:lnTo>
                <a:lnTo>
                  <a:pt x="120" y="218"/>
                </a:lnTo>
                <a:lnTo>
                  <a:pt x="132" y="173"/>
                </a:lnTo>
                <a:lnTo>
                  <a:pt x="180" y="164"/>
                </a:lnTo>
                <a:lnTo>
                  <a:pt x="195" y="179"/>
                </a:lnTo>
                <a:lnTo>
                  <a:pt x="200" y="143"/>
                </a:lnTo>
                <a:lnTo>
                  <a:pt x="189" y="117"/>
                </a:lnTo>
                <a:lnTo>
                  <a:pt x="161" y="113"/>
                </a:lnTo>
                <a:lnTo>
                  <a:pt x="150" y="68"/>
                </a:lnTo>
                <a:lnTo>
                  <a:pt x="78" y="39"/>
                </a:lnTo>
                <a:lnTo>
                  <a:pt x="72" y="0"/>
                </a:lnTo>
                <a:lnTo>
                  <a:pt x="21" y="24"/>
                </a:lnTo>
                <a:lnTo>
                  <a:pt x="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09" name="Freeform 677"/>
          <p:cNvSpPr>
            <a:spLocks/>
          </p:cNvSpPr>
          <p:nvPr/>
        </p:nvSpPr>
        <p:spPr bwMode="auto">
          <a:xfrm>
            <a:off x="4714875" y="4722813"/>
            <a:ext cx="219075" cy="254000"/>
          </a:xfrm>
          <a:custGeom>
            <a:avLst/>
            <a:gdLst>
              <a:gd name="T0" fmla="*/ 0 w 156"/>
              <a:gd name="T1" fmla="*/ 195262 h 160"/>
              <a:gd name="T2" fmla="*/ 0 w 156"/>
              <a:gd name="T3" fmla="*/ 119063 h 160"/>
              <a:gd name="T4" fmla="*/ 21065 w 156"/>
              <a:gd name="T5" fmla="*/ 119063 h 160"/>
              <a:gd name="T6" fmla="*/ 21065 w 156"/>
              <a:gd name="T7" fmla="*/ 23812 h 160"/>
              <a:gd name="T8" fmla="*/ 66003 w 156"/>
              <a:gd name="T9" fmla="*/ 9525 h 160"/>
              <a:gd name="T10" fmla="*/ 82855 w 156"/>
              <a:gd name="T11" fmla="*/ 30163 h 160"/>
              <a:gd name="T12" fmla="*/ 120772 w 156"/>
              <a:gd name="T13" fmla="*/ 0 h 160"/>
              <a:gd name="T14" fmla="*/ 188180 w 156"/>
              <a:gd name="T15" fmla="*/ 104775 h 160"/>
              <a:gd name="T16" fmla="*/ 217671 w 156"/>
              <a:gd name="T17" fmla="*/ 123825 h 160"/>
              <a:gd name="T18" fmla="*/ 129198 w 156"/>
              <a:gd name="T19" fmla="*/ 214313 h 160"/>
              <a:gd name="T20" fmla="*/ 78642 w 156"/>
              <a:gd name="T21" fmla="*/ 214313 h 160"/>
              <a:gd name="T22" fmla="*/ 49151 w 156"/>
              <a:gd name="T23" fmla="*/ 252413 h 160"/>
              <a:gd name="T24" fmla="*/ 15448 w 156"/>
              <a:gd name="T25" fmla="*/ 252413 h 160"/>
              <a:gd name="T26" fmla="*/ 15448 w 156"/>
              <a:gd name="T27" fmla="*/ 219075 h 160"/>
              <a:gd name="T28" fmla="*/ 0 w 156"/>
              <a:gd name="T29" fmla="*/ 195262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160"/>
              <a:gd name="T47" fmla="*/ 156 w 156"/>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160">
                <a:moveTo>
                  <a:pt x="0" y="123"/>
                </a:moveTo>
                <a:lnTo>
                  <a:pt x="0" y="75"/>
                </a:lnTo>
                <a:lnTo>
                  <a:pt x="15" y="75"/>
                </a:lnTo>
                <a:lnTo>
                  <a:pt x="15" y="15"/>
                </a:lnTo>
                <a:lnTo>
                  <a:pt x="47" y="6"/>
                </a:lnTo>
                <a:lnTo>
                  <a:pt x="59" y="19"/>
                </a:lnTo>
                <a:lnTo>
                  <a:pt x="86" y="0"/>
                </a:lnTo>
                <a:lnTo>
                  <a:pt x="134" y="66"/>
                </a:lnTo>
                <a:lnTo>
                  <a:pt x="155" y="78"/>
                </a:lnTo>
                <a:lnTo>
                  <a:pt x="92" y="135"/>
                </a:lnTo>
                <a:lnTo>
                  <a:pt x="56" y="135"/>
                </a:lnTo>
                <a:lnTo>
                  <a:pt x="35" y="159"/>
                </a:lnTo>
                <a:lnTo>
                  <a:pt x="11" y="159"/>
                </a:lnTo>
                <a:lnTo>
                  <a:pt x="11" y="138"/>
                </a:lnTo>
                <a:lnTo>
                  <a:pt x="0" y="12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10" name="Freeform 678"/>
          <p:cNvSpPr>
            <a:spLocks/>
          </p:cNvSpPr>
          <p:nvPr/>
        </p:nvSpPr>
        <p:spPr bwMode="auto">
          <a:xfrm>
            <a:off x="2495550" y="4111625"/>
            <a:ext cx="922338" cy="1073150"/>
          </a:xfrm>
          <a:custGeom>
            <a:avLst/>
            <a:gdLst>
              <a:gd name="T0" fmla="*/ 21187 w 653"/>
              <a:gd name="T1" fmla="*/ 384175 h 676"/>
              <a:gd name="T2" fmla="*/ 81923 w 653"/>
              <a:gd name="T3" fmla="*/ 384175 h 676"/>
              <a:gd name="T4" fmla="*/ 97460 w 653"/>
              <a:gd name="T5" fmla="*/ 427038 h 676"/>
              <a:gd name="T6" fmla="*/ 199157 w 653"/>
              <a:gd name="T7" fmla="*/ 393700 h 676"/>
              <a:gd name="T8" fmla="*/ 309329 w 653"/>
              <a:gd name="T9" fmla="*/ 501650 h 676"/>
              <a:gd name="T10" fmla="*/ 364415 w 653"/>
              <a:gd name="T11" fmla="*/ 579437 h 676"/>
              <a:gd name="T12" fmla="*/ 372890 w 653"/>
              <a:gd name="T13" fmla="*/ 677862 h 676"/>
              <a:gd name="T14" fmla="*/ 427976 w 653"/>
              <a:gd name="T15" fmla="*/ 739775 h 676"/>
              <a:gd name="T16" fmla="*/ 460463 w 653"/>
              <a:gd name="T17" fmla="*/ 787400 h 676"/>
              <a:gd name="T18" fmla="*/ 473175 w 653"/>
              <a:gd name="T19" fmla="*/ 830263 h 676"/>
              <a:gd name="T20" fmla="*/ 379952 w 653"/>
              <a:gd name="T21" fmla="*/ 962025 h 676"/>
              <a:gd name="T22" fmla="*/ 473175 w 653"/>
              <a:gd name="T23" fmla="*/ 1014413 h 676"/>
              <a:gd name="T24" fmla="*/ 481650 w 653"/>
              <a:gd name="T25" fmla="*/ 1071563 h 676"/>
              <a:gd name="T26" fmla="*/ 604534 w 653"/>
              <a:gd name="T27" fmla="*/ 825500 h 676"/>
              <a:gd name="T28" fmla="*/ 747193 w 653"/>
              <a:gd name="T29" fmla="*/ 754062 h 676"/>
              <a:gd name="T30" fmla="*/ 814991 w 653"/>
              <a:gd name="T31" fmla="*/ 606425 h 676"/>
              <a:gd name="T32" fmla="*/ 912451 w 653"/>
              <a:gd name="T33" fmla="*/ 374650 h 676"/>
              <a:gd name="T34" fmla="*/ 908213 w 653"/>
              <a:gd name="T35" fmla="*/ 279400 h 676"/>
              <a:gd name="T36" fmla="*/ 810754 w 653"/>
              <a:gd name="T37" fmla="*/ 219075 h 676"/>
              <a:gd name="T38" fmla="*/ 683632 w 653"/>
              <a:gd name="T39" fmla="*/ 176212 h 676"/>
              <a:gd name="T40" fmla="*/ 613009 w 653"/>
              <a:gd name="T41" fmla="*/ 157162 h 676"/>
              <a:gd name="T42" fmla="*/ 583347 w 653"/>
              <a:gd name="T43" fmla="*/ 184150 h 676"/>
              <a:gd name="T44" fmla="*/ 549448 w 653"/>
              <a:gd name="T45" fmla="*/ 180975 h 676"/>
              <a:gd name="T46" fmla="*/ 566397 w 653"/>
              <a:gd name="T47" fmla="*/ 95250 h 676"/>
              <a:gd name="T48" fmla="*/ 494362 w 653"/>
              <a:gd name="T49" fmla="*/ 80962 h 676"/>
              <a:gd name="T50" fmla="*/ 413852 w 653"/>
              <a:gd name="T51" fmla="*/ 85725 h 676"/>
              <a:gd name="T52" fmla="*/ 334754 w 653"/>
              <a:gd name="T53" fmla="*/ 71437 h 676"/>
              <a:gd name="T54" fmla="*/ 313567 w 653"/>
              <a:gd name="T55" fmla="*/ 0 h 676"/>
              <a:gd name="T56" fmla="*/ 216107 w 653"/>
              <a:gd name="T57" fmla="*/ 23812 h 676"/>
              <a:gd name="T58" fmla="*/ 245768 w 653"/>
              <a:gd name="T59" fmla="*/ 80962 h 676"/>
              <a:gd name="T60" fmla="*/ 165258 w 653"/>
              <a:gd name="T61" fmla="*/ 100012 h 676"/>
              <a:gd name="T62" fmla="*/ 93223 w 653"/>
              <a:gd name="T63" fmla="*/ 90487 h 676"/>
              <a:gd name="T64" fmla="*/ 88985 w 653"/>
              <a:gd name="T65" fmla="*/ 123825 h 676"/>
              <a:gd name="T66" fmla="*/ 93223 w 653"/>
              <a:gd name="T67" fmla="*/ 246063 h 676"/>
              <a:gd name="T68" fmla="*/ 0 w 653"/>
              <a:gd name="T69" fmla="*/ 336550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3"/>
              <a:gd name="T106" fmla="*/ 0 h 676"/>
              <a:gd name="T107" fmla="*/ 653 w 653"/>
              <a:gd name="T108" fmla="*/ 676 h 6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11" name="Freeform 679"/>
          <p:cNvSpPr>
            <a:spLocks/>
          </p:cNvSpPr>
          <p:nvPr/>
        </p:nvSpPr>
        <p:spPr bwMode="auto">
          <a:xfrm>
            <a:off x="2135188" y="3752850"/>
            <a:ext cx="23812" cy="71438"/>
          </a:xfrm>
          <a:custGeom>
            <a:avLst/>
            <a:gdLst>
              <a:gd name="T0" fmla="*/ 0 w 17"/>
              <a:gd name="T1" fmla="*/ 17463 h 45"/>
              <a:gd name="T2" fmla="*/ 11206 w 17"/>
              <a:gd name="T3" fmla="*/ 69850 h 45"/>
              <a:gd name="T4" fmla="*/ 22411 w 17"/>
              <a:gd name="T5" fmla="*/ 0 h 45"/>
              <a:gd name="T6" fmla="*/ 0 w 17"/>
              <a:gd name="T7" fmla="*/ 17463 h 45"/>
              <a:gd name="T8" fmla="*/ 0 60000 65536"/>
              <a:gd name="T9" fmla="*/ 0 60000 65536"/>
              <a:gd name="T10" fmla="*/ 0 60000 65536"/>
              <a:gd name="T11" fmla="*/ 0 60000 65536"/>
              <a:gd name="T12" fmla="*/ 0 w 17"/>
              <a:gd name="T13" fmla="*/ 0 h 45"/>
              <a:gd name="T14" fmla="*/ 17 w 17"/>
              <a:gd name="T15" fmla="*/ 45 h 45"/>
            </a:gdLst>
            <a:ahLst/>
            <a:cxnLst>
              <a:cxn ang="T8">
                <a:pos x="T0" y="T1"/>
              </a:cxn>
              <a:cxn ang="T9">
                <a:pos x="T2" y="T3"/>
              </a:cxn>
              <a:cxn ang="T10">
                <a:pos x="T4" y="T5"/>
              </a:cxn>
              <a:cxn ang="T11">
                <a:pos x="T6" y="T7"/>
              </a:cxn>
            </a:cxnLst>
            <a:rect l="T12" t="T13" r="T14" b="T15"/>
            <a:pathLst>
              <a:path w="17" h="45">
                <a:moveTo>
                  <a:pt x="0" y="11"/>
                </a:moveTo>
                <a:lnTo>
                  <a:pt x="8" y="44"/>
                </a:lnTo>
                <a:lnTo>
                  <a:pt x="16" y="0"/>
                </a:lnTo>
                <a:lnTo>
                  <a:pt x="0" y="1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12" name="Freeform 680"/>
          <p:cNvSpPr>
            <a:spLocks/>
          </p:cNvSpPr>
          <p:nvPr/>
        </p:nvSpPr>
        <p:spPr bwMode="auto">
          <a:xfrm>
            <a:off x="6934200" y="4117975"/>
            <a:ext cx="31750" cy="26988"/>
          </a:xfrm>
          <a:custGeom>
            <a:avLst/>
            <a:gdLst>
              <a:gd name="T0" fmla="*/ 0 w 22"/>
              <a:gd name="T1" fmla="*/ 7938 h 17"/>
              <a:gd name="T2" fmla="*/ 17318 w 22"/>
              <a:gd name="T3" fmla="*/ 25400 h 17"/>
              <a:gd name="T4" fmla="*/ 30307 w 22"/>
              <a:gd name="T5" fmla="*/ 0 h 17"/>
              <a:gd name="T6" fmla="*/ 0 w 22"/>
              <a:gd name="T7" fmla="*/ 7938 h 17"/>
              <a:gd name="T8" fmla="*/ 0 60000 65536"/>
              <a:gd name="T9" fmla="*/ 0 60000 65536"/>
              <a:gd name="T10" fmla="*/ 0 60000 65536"/>
              <a:gd name="T11" fmla="*/ 0 60000 65536"/>
              <a:gd name="T12" fmla="*/ 0 w 22"/>
              <a:gd name="T13" fmla="*/ 0 h 17"/>
              <a:gd name="T14" fmla="*/ 22 w 22"/>
              <a:gd name="T15" fmla="*/ 17 h 17"/>
            </a:gdLst>
            <a:ahLst/>
            <a:cxnLst>
              <a:cxn ang="T8">
                <a:pos x="T0" y="T1"/>
              </a:cxn>
              <a:cxn ang="T9">
                <a:pos x="T2" y="T3"/>
              </a:cxn>
              <a:cxn ang="T10">
                <a:pos x="T4" y="T5"/>
              </a:cxn>
              <a:cxn ang="T11">
                <a:pos x="T6" y="T7"/>
              </a:cxn>
            </a:cxnLst>
            <a:rect l="T12" t="T13" r="T14" b="T15"/>
            <a:pathLst>
              <a:path w="22" h="17">
                <a:moveTo>
                  <a:pt x="0" y="5"/>
                </a:moveTo>
                <a:lnTo>
                  <a:pt x="12" y="16"/>
                </a:lnTo>
                <a:lnTo>
                  <a:pt x="21" y="0"/>
                </a:lnTo>
                <a:lnTo>
                  <a:pt x="0" y="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13" name="Freeform 681"/>
          <p:cNvSpPr>
            <a:spLocks/>
          </p:cNvSpPr>
          <p:nvPr/>
        </p:nvSpPr>
        <p:spPr bwMode="auto">
          <a:xfrm>
            <a:off x="4929188" y="4310063"/>
            <a:ext cx="42862" cy="55562"/>
          </a:xfrm>
          <a:custGeom>
            <a:avLst/>
            <a:gdLst>
              <a:gd name="T0" fmla="*/ 0 w 30"/>
              <a:gd name="T1" fmla="*/ 9525 h 35"/>
              <a:gd name="T2" fmla="*/ 7144 w 30"/>
              <a:gd name="T3" fmla="*/ 30162 h 35"/>
              <a:gd name="T4" fmla="*/ 12859 w 30"/>
              <a:gd name="T5" fmla="*/ 53975 h 35"/>
              <a:gd name="T6" fmla="*/ 41433 w 30"/>
              <a:gd name="T7" fmla="*/ 23812 h 35"/>
              <a:gd name="T8" fmla="*/ 38576 w 30"/>
              <a:gd name="T9" fmla="*/ 0 h 35"/>
              <a:gd name="T10" fmla="*/ 0 w 30"/>
              <a:gd name="T11" fmla="*/ 9525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0" y="6"/>
                </a:moveTo>
                <a:lnTo>
                  <a:pt x="5" y="19"/>
                </a:lnTo>
                <a:lnTo>
                  <a:pt x="9" y="34"/>
                </a:lnTo>
                <a:lnTo>
                  <a:pt x="29" y="15"/>
                </a:lnTo>
                <a:lnTo>
                  <a:pt x="27" y="0"/>
                </a:lnTo>
                <a:lnTo>
                  <a:pt x="0" y="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14" name="Freeform 682"/>
          <p:cNvSpPr>
            <a:spLocks/>
          </p:cNvSpPr>
          <p:nvPr/>
        </p:nvSpPr>
        <p:spPr bwMode="auto">
          <a:xfrm>
            <a:off x="6669088" y="3856038"/>
            <a:ext cx="109537" cy="114300"/>
          </a:xfrm>
          <a:custGeom>
            <a:avLst/>
            <a:gdLst>
              <a:gd name="T0" fmla="*/ 0 w 78"/>
              <a:gd name="T1" fmla="*/ 19050 h 72"/>
              <a:gd name="T2" fmla="*/ 4213 w 78"/>
              <a:gd name="T3" fmla="*/ 80962 h 72"/>
              <a:gd name="T4" fmla="*/ 21065 w 78"/>
              <a:gd name="T5" fmla="*/ 112713 h 72"/>
              <a:gd name="T6" fmla="*/ 42130 w 78"/>
              <a:gd name="T7" fmla="*/ 112713 h 72"/>
              <a:gd name="T8" fmla="*/ 108133 w 78"/>
              <a:gd name="T9" fmla="*/ 61912 h 72"/>
              <a:gd name="T10" fmla="*/ 108133 w 78"/>
              <a:gd name="T11" fmla="*/ 0 h 72"/>
              <a:gd name="T12" fmla="*/ 57577 w 78"/>
              <a:gd name="T13" fmla="*/ 9525 h 72"/>
              <a:gd name="T14" fmla="*/ 12639 w 78"/>
              <a:gd name="T15" fmla="*/ 4762 h 72"/>
              <a:gd name="T16" fmla="*/ 0 w 78"/>
              <a:gd name="T17" fmla="*/ 1905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72"/>
              <a:gd name="T29" fmla="*/ 78 w 7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72">
                <a:moveTo>
                  <a:pt x="0" y="12"/>
                </a:moveTo>
                <a:lnTo>
                  <a:pt x="3" y="51"/>
                </a:lnTo>
                <a:lnTo>
                  <a:pt x="15" y="71"/>
                </a:lnTo>
                <a:lnTo>
                  <a:pt x="30" y="71"/>
                </a:lnTo>
                <a:lnTo>
                  <a:pt x="77" y="39"/>
                </a:lnTo>
                <a:lnTo>
                  <a:pt x="77" y="0"/>
                </a:lnTo>
                <a:lnTo>
                  <a:pt x="41" y="6"/>
                </a:lnTo>
                <a:lnTo>
                  <a:pt x="9" y="3"/>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15" name="Freeform 683"/>
          <p:cNvSpPr>
            <a:spLocks/>
          </p:cNvSpPr>
          <p:nvPr/>
        </p:nvSpPr>
        <p:spPr bwMode="auto">
          <a:xfrm>
            <a:off x="4438650" y="3908425"/>
            <a:ext cx="184150" cy="300038"/>
          </a:xfrm>
          <a:custGeom>
            <a:avLst/>
            <a:gdLst>
              <a:gd name="T0" fmla="*/ 0 w 130"/>
              <a:gd name="T1" fmla="*/ 212725 h 189"/>
              <a:gd name="T2" fmla="*/ 29747 w 130"/>
              <a:gd name="T3" fmla="*/ 155575 h 189"/>
              <a:gd name="T4" fmla="*/ 67994 w 130"/>
              <a:gd name="T5" fmla="*/ 165100 h 189"/>
              <a:gd name="T6" fmla="*/ 118989 w 130"/>
              <a:gd name="T7" fmla="*/ 42863 h 189"/>
              <a:gd name="T8" fmla="*/ 144487 w 130"/>
              <a:gd name="T9" fmla="*/ 28575 h 189"/>
              <a:gd name="T10" fmla="*/ 131738 w 130"/>
              <a:gd name="T11" fmla="*/ 4763 h 189"/>
              <a:gd name="T12" fmla="*/ 148737 w 130"/>
              <a:gd name="T13" fmla="*/ 0 h 189"/>
              <a:gd name="T14" fmla="*/ 165735 w 130"/>
              <a:gd name="T15" fmla="*/ 71438 h 189"/>
              <a:gd name="T16" fmla="*/ 131738 w 130"/>
              <a:gd name="T17" fmla="*/ 84138 h 189"/>
              <a:gd name="T18" fmla="*/ 165735 w 130"/>
              <a:gd name="T19" fmla="*/ 141288 h 189"/>
              <a:gd name="T20" fmla="*/ 148737 w 130"/>
              <a:gd name="T21" fmla="*/ 212725 h 189"/>
              <a:gd name="T22" fmla="*/ 182733 w 130"/>
              <a:gd name="T23" fmla="*/ 260350 h 189"/>
              <a:gd name="T24" fmla="*/ 178484 w 130"/>
              <a:gd name="T25" fmla="*/ 298450 h 189"/>
              <a:gd name="T26" fmla="*/ 114740 w 130"/>
              <a:gd name="T27" fmla="*/ 284163 h 189"/>
              <a:gd name="T28" fmla="*/ 67994 w 130"/>
              <a:gd name="T29" fmla="*/ 279400 h 189"/>
              <a:gd name="T30" fmla="*/ 33997 w 130"/>
              <a:gd name="T31" fmla="*/ 284163 h 189"/>
              <a:gd name="T32" fmla="*/ 29747 w 130"/>
              <a:gd name="T33" fmla="*/ 231775 h 189"/>
              <a:gd name="T34" fmla="*/ 0 w 130"/>
              <a:gd name="T35" fmla="*/ 212725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189"/>
              <a:gd name="T56" fmla="*/ 130 w 130"/>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189">
                <a:moveTo>
                  <a:pt x="0" y="134"/>
                </a:moveTo>
                <a:lnTo>
                  <a:pt x="21" y="98"/>
                </a:lnTo>
                <a:lnTo>
                  <a:pt x="48" y="104"/>
                </a:lnTo>
                <a:lnTo>
                  <a:pt x="84" y="27"/>
                </a:lnTo>
                <a:lnTo>
                  <a:pt x="102" y="18"/>
                </a:lnTo>
                <a:lnTo>
                  <a:pt x="93" y="3"/>
                </a:lnTo>
                <a:lnTo>
                  <a:pt x="105" y="0"/>
                </a:lnTo>
                <a:lnTo>
                  <a:pt x="117" y="45"/>
                </a:lnTo>
                <a:lnTo>
                  <a:pt x="93" y="53"/>
                </a:lnTo>
                <a:lnTo>
                  <a:pt x="117" y="89"/>
                </a:lnTo>
                <a:lnTo>
                  <a:pt x="105" y="134"/>
                </a:lnTo>
                <a:lnTo>
                  <a:pt x="129" y="164"/>
                </a:lnTo>
                <a:lnTo>
                  <a:pt x="126" y="188"/>
                </a:lnTo>
                <a:lnTo>
                  <a:pt x="81" y="179"/>
                </a:lnTo>
                <a:lnTo>
                  <a:pt x="48" y="176"/>
                </a:lnTo>
                <a:lnTo>
                  <a:pt x="24" y="179"/>
                </a:lnTo>
                <a:lnTo>
                  <a:pt x="21" y="146"/>
                </a:lnTo>
                <a:lnTo>
                  <a:pt x="0" y="13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16" name="Freeform 684"/>
          <p:cNvSpPr>
            <a:spLocks/>
          </p:cNvSpPr>
          <p:nvPr/>
        </p:nvSpPr>
        <p:spPr bwMode="auto">
          <a:xfrm>
            <a:off x="908050" y="1893888"/>
            <a:ext cx="2019300" cy="1171575"/>
          </a:xfrm>
          <a:custGeom>
            <a:avLst/>
            <a:gdLst>
              <a:gd name="T0" fmla="*/ 155222 w 1431"/>
              <a:gd name="T1" fmla="*/ 142875 h 738"/>
              <a:gd name="T2" fmla="*/ 235656 w 1431"/>
              <a:gd name="T3" fmla="*/ 123825 h 738"/>
              <a:gd name="T4" fmla="*/ 358422 w 1431"/>
              <a:gd name="T5" fmla="*/ 128588 h 738"/>
              <a:gd name="T6" fmla="*/ 551744 w 1431"/>
              <a:gd name="T7" fmla="*/ 147637 h 738"/>
              <a:gd name="T8" fmla="*/ 623711 w 1431"/>
              <a:gd name="T9" fmla="*/ 200025 h 738"/>
              <a:gd name="T10" fmla="*/ 801511 w 1431"/>
              <a:gd name="T11" fmla="*/ 231775 h 738"/>
              <a:gd name="T12" fmla="*/ 762000 w 1431"/>
              <a:gd name="T13" fmla="*/ 176212 h 738"/>
              <a:gd name="T14" fmla="*/ 914400 w 1431"/>
              <a:gd name="T15" fmla="*/ 204788 h 738"/>
              <a:gd name="T16" fmla="*/ 1035756 w 1431"/>
              <a:gd name="T17" fmla="*/ 195262 h 738"/>
              <a:gd name="T18" fmla="*/ 1049867 w 1431"/>
              <a:gd name="T19" fmla="*/ 190500 h 738"/>
              <a:gd name="T20" fmla="*/ 1073856 w 1431"/>
              <a:gd name="T21" fmla="*/ 190500 h 738"/>
              <a:gd name="T22" fmla="*/ 1120422 w 1431"/>
              <a:gd name="T23" fmla="*/ 123825 h 738"/>
              <a:gd name="T24" fmla="*/ 1083733 w 1431"/>
              <a:gd name="T25" fmla="*/ 0 h 738"/>
              <a:gd name="T26" fmla="*/ 1145822 w 1431"/>
              <a:gd name="T27" fmla="*/ 95250 h 738"/>
              <a:gd name="T28" fmla="*/ 1175455 w 1431"/>
              <a:gd name="T29" fmla="*/ 128588 h 738"/>
              <a:gd name="T30" fmla="*/ 1255889 w 1431"/>
              <a:gd name="T31" fmla="*/ 180975 h 738"/>
              <a:gd name="T32" fmla="*/ 1305278 w 1431"/>
              <a:gd name="T33" fmla="*/ 166687 h 738"/>
              <a:gd name="T34" fmla="*/ 1411111 w 1431"/>
              <a:gd name="T35" fmla="*/ 138113 h 738"/>
              <a:gd name="T36" fmla="*/ 1411111 w 1431"/>
              <a:gd name="T37" fmla="*/ 238125 h 738"/>
              <a:gd name="T38" fmla="*/ 1289755 w 1431"/>
              <a:gd name="T39" fmla="*/ 255588 h 738"/>
              <a:gd name="T40" fmla="*/ 1230489 w 1431"/>
              <a:gd name="T41" fmla="*/ 312737 h 738"/>
              <a:gd name="T42" fmla="*/ 1192389 w 1431"/>
              <a:gd name="T43" fmla="*/ 388937 h 738"/>
              <a:gd name="T44" fmla="*/ 1145822 w 1431"/>
              <a:gd name="T45" fmla="*/ 417513 h 738"/>
              <a:gd name="T46" fmla="*/ 1099256 w 1431"/>
              <a:gd name="T47" fmla="*/ 474663 h 738"/>
              <a:gd name="T48" fmla="*/ 1141589 w 1431"/>
              <a:gd name="T49" fmla="*/ 654050 h 738"/>
              <a:gd name="T50" fmla="*/ 1310922 w 1431"/>
              <a:gd name="T51" fmla="*/ 730250 h 738"/>
              <a:gd name="T52" fmla="*/ 1411111 w 1431"/>
              <a:gd name="T53" fmla="*/ 819150 h 738"/>
              <a:gd name="T54" fmla="*/ 1449211 w 1431"/>
              <a:gd name="T55" fmla="*/ 866775 h 738"/>
              <a:gd name="T56" fmla="*/ 1533878 w 1431"/>
              <a:gd name="T57" fmla="*/ 677862 h 738"/>
              <a:gd name="T58" fmla="*/ 1512711 w 1431"/>
              <a:gd name="T59" fmla="*/ 546100 h 738"/>
              <a:gd name="T60" fmla="*/ 1500011 w 1431"/>
              <a:gd name="T61" fmla="*/ 469900 h 738"/>
              <a:gd name="T62" fmla="*/ 1584678 w 1431"/>
              <a:gd name="T63" fmla="*/ 431800 h 738"/>
              <a:gd name="T64" fmla="*/ 1693333 w 1431"/>
              <a:gd name="T65" fmla="*/ 531813 h 738"/>
              <a:gd name="T66" fmla="*/ 1660878 w 1431"/>
              <a:gd name="T67" fmla="*/ 593725 h 738"/>
              <a:gd name="T68" fmla="*/ 1732845 w 1431"/>
              <a:gd name="T69" fmla="*/ 587375 h 738"/>
              <a:gd name="T70" fmla="*/ 1794933 w 1431"/>
              <a:gd name="T71" fmla="*/ 549275 h 738"/>
              <a:gd name="T72" fmla="*/ 1816100 w 1431"/>
              <a:gd name="T73" fmla="*/ 569913 h 738"/>
              <a:gd name="T74" fmla="*/ 1858433 w 1431"/>
              <a:gd name="T75" fmla="*/ 596900 h 738"/>
              <a:gd name="T76" fmla="*/ 1858433 w 1431"/>
              <a:gd name="T77" fmla="*/ 630237 h 738"/>
              <a:gd name="T78" fmla="*/ 1871133 w 1431"/>
              <a:gd name="T79" fmla="*/ 677862 h 738"/>
              <a:gd name="T80" fmla="*/ 1979789 w 1431"/>
              <a:gd name="T81" fmla="*/ 739775 h 738"/>
              <a:gd name="T82" fmla="*/ 1979789 w 1431"/>
              <a:gd name="T83" fmla="*/ 782637 h 738"/>
              <a:gd name="T84" fmla="*/ 2017889 w 1431"/>
              <a:gd name="T85" fmla="*/ 825500 h 738"/>
              <a:gd name="T86" fmla="*/ 1651000 w 1431"/>
              <a:gd name="T87" fmla="*/ 1009650 h 738"/>
              <a:gd name="T88" fmla="*/ 1761067 w 1431"/>
              <a:gd name="T89" fmla="*/ 968375 h 738"/>
              <a:gd name="T90" fmla="*/ 1888067 w 1431"/>
              <a:gd name="T91" fmla="*/ 1052513 h 738"/>
              <a:gd name="T92" fmla="*/ 1888067 w 1431"/>
              <a:gd name="T93" fmla="*/ 1062038 h 738"/>
              <a:gd name="T94" fmla="*/ 1837267 w 1431"/>
              <a:gd name="T95" fmla="*/ 1057275 h 738"/>
              <a:gd name="T96" fmla="*/ 1732845 w 1431"/>
              <a:gd name="T97" fmla="*/ 1047750 h 738"/>
              <a:gd name="T98" fmla="*/ 1546578 w 1431"/>
              <a:gd name="T99" fmla="*/ 1090613 h 738"/>
              <a:gd name="T100" fmla="*/ 1470378 w 1431"/>
              <a:gd name="T101" fmla="*/ 1138238 h 738"/>
              <a:gd name="T102" fmla="*/ 1387122 w 1431"/>
              <a:gd name="T103" fmla="*/ 1133475 h 738"/>
              <a:gd name="T104" fmla="*/ 1449211 w 1431"/>
              <a:gd name="T105" fmla="*/ 1081088 h 738"/>
              <a:gd name="T106" fmla="*/ 1305278 w 1431"/>
              <a:gd name="T107" fmla="*/ 971550 h 738"/>
              <a:gd name="T108" fmla="*/ 1251655 w 1431"/>
              <a:gd name="T109" fmla="*/ 938213 h 738"/>
              <a:gd name="T110" fmla="*/ 1083733 w 1431"/>
              <a:gd name="T111" fmla="*/ 938213 h 738"/>
              <a:gd name="T112" fmla="*/ 388056 w 1431"/>
              <a:gd name="T113" fmla="*/ 887413 h 738"/>
              <a:gd name="T114" fmla="*/ 290689 w 1431"/>
              <a:gd name="T115" fmla="*/ 815975 h 738"/>
              <a:gd name="T116" fmla="*/ 218722 w 1431"/>
              <a:gd name="T117" fmla="*/ 663575 h 738"/>
              <a:gd name="T118" fmla="*/ 46567 w 1431"/>
              <a:gd name="T119" fmla="*/ 522288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1"/>
              <a:gd name="T181" fmla="*/ 0 h 738"/>
              <a:gd name="T182" fmla="*/ 1431 w 1431"/>
              <a:gd name="T183" fmla="*/ 738 h 7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1" h="738">
                <a:moveTo>
                  <a:pt x="0" y="329"/>
                </a:moveTo>
                <a:lnTo>
                  <a:pt x="0" y="72"/>
                </a:lnTo>
                <a:lnTo>
                  <a:pt x="116" y="105"/>
                </a:lnTo>
                <a:lnTo>
                  <a:pt x="110" y="90"/>
                </a:lnTo>
                <a:lnTo>
                  <a:pt x="119" y="81"/>
                </a:lnTo>
                <a:lnTo>
                  <a:pt x="188" y="57"/>
                </a:lnTo>
                <a:lnTo>
                  <a:pt x="134" y="87"/>
                </a:lnTo>
                <a:lnTo>
                  <a:pt x="167" y="78"/>
                </a:lnTo>
                <a:lnTo>
                  <a:pt x="167" y="87"/>
                </a:lnTo>
                <a:lnTo>
                  <a:pt x="224" y="57"/>
                </a:lnTo>
                <a:lnTo>
                  <a:pt x="218" y="45"/>
                </a:lnTo>
                <a:lnTo>
                  <a:pt x="254" y="81"/>
                </a:lnTo>
                <a:lnTo>
                  <a:pt x="278" y="60"/>
                </a:lnTo>
                <a:lnTo>
                  <a:pt x="275" y="81"/>
                </a:lnTo>
                <a:lnTo>
                  <a:pt x="308" y="66"/>
                </a:lnTo>
                <a:lnTo>
                  <a:pt x="391" y="93"/>
                </a:lnTo>
                <a:lnTo>
                  <a:pt x="433" y="93"/>
                </a:lnTo>
                <a:lnTo>
                  <a:pt x="450" y="108"/>
                </a:lnTo>
                <a:lnTo>
                  <a:pt x="427" y="123"/>
                </a:lnTo>
                <a:lnTo>
                  <a:pt x="442" y="126"/>
                </a:lnTo>
                <a:lnTo>
                  <a:pt x="519" y="120"/>
                </a:lnTo>
                <a:lnTo>
                  <a:pt x="553" y="138"/>
                </a:lnTo>
                <a:lnTo>
                  <a:pt x="558" y="155"/>
                </a:lnTo>
                <a:lnTo>
                  <a:pt x="568" y="146"/>
                </a:lnTo>
                <a:lnTo>
                  <a:pt x="553" y="126"/>
                </a:lnTo>
                <a:lnTo>
                  <a:pt x="588" y="101"/>
                </a:lnTo>
                <a:lnTo>
                  <a:pt x="555" y="116"/>
                </a:lnTo>
                <a:lnTo>
                  <a:pt x="540" y="111"/>
                </a:lnTo>
                <a:lnTo>
                  <a:pt x="582" y="90"/>
                </a:lnTo>
                <a:lnTo>
                  <a:pt x="609" y="116"/>
                </a:lnTo>
                <a:lnTo>
                  <a:pt x="630" y="116"/>
                </a:lnTo>
                <a:lnTo>
                  <a:pt x="648" y="129"/>
                </a:lnTo>
                <a:lnTo>
                  <a:pt x="714" y="126"/>
                </a:lnTo>
                <a:lnTo>
                  <a:pt x="710" y="120"/>
                </a:lnTo>
                <a:lnTo>
                  <a:pt x="734" y="131"/>
                </a:lnTo>
                <a:lnTo>
                  <a:pt x="734" y="123"/>
                </a:lnTo>
                <a:lnTo>
                  <a:pt x="719" y="126"/>
                </a:lnTo>
                <a:lnTo>
                  <a:pt x="708" y="111"/>
                </a:lnTo>
                <a:lnTo>
                  <a:pt x="734" y="108"/>
                </a:lnTo>
                <a:lnTo>
                  <a:pt x="744" y="120"/>
                </a:lnTo>
                <a:lnTo>
                  <a:pt x="753" y="114"/>
                </a:lnTo>
                <a:lnTo>
                  <a:pt x="749" y="131"/>
                </a:lnTo>
                <a:lnTo>
                  <a:pt x="764" y="144"/>
                </a:lnTo>
                <a:lnTo>
                  <a:pt x="761" y="120"/>
                </a:lnTo>
                <a:lnTo>
                  <a:pt x="794" y="105"/>
                </a:lnTo>
                <a:lnTo>
                  <a:pt x="788" y="90"/>
                </a:lnTo>
                <a:lnTo>
                  <a:pt x="776" y="101"/>
                </a:lnTo>
                <a:lnTo>
                  <a:pt x="794" y="78"/>
                </a:lnTo>
                <a:lnTo>
                  <a:pt x="746" y="60"/>
                </a:lnTo>
                <a:lnTo>
                  <a:pt x="749" y="24"/>
                </a:lnTo>
                <a:lnTo>
                  <a:pt x="761" y="24"/>
                </a:lnTo>
                <a:lnTo>
                  <a:pt x="768" y="0"/>
                </a:lnTo>
                <a:lnTo>
                  <a:pt x="803" y="24"/>
                </a:lnTo>
                <a:lnTo>
                  <a:pt x="803" y="39"/>
                </a:lnTo>
                <a:lnTo>
                  <a:pt x="830" y="60"/>
                </a:lnTo>
                <a:lnTo>
                  <a:pt x="812" y="60"/>
                </a:lnTo>
                <a:lnTo>
                  <a:pt x="824" y="63"/>
                </a:lnTo>
                <a:lnTo>
                  <a:pt x="809" y="72"/>
                </a:lnTo>
                <a:lnTo>
                  <a:pt x="839" y="78"/>
                </a:lnTo>
                <a:lnTo>
                  <a:pt x="833" y="81"/>
                </a:lnTo>
                <a:lnTo>
                  <a:pt x="848" y="114"/>
                </a:lnTo>
                <a:lnTo>
                  <a:pt x="866" y="84"/>
                </a:lnTo>
                <a:lnTo>
                  <a:pt x="884" y="93"/>
                </a:lnTo>
                <a:lnTo>
                  <a:pt x="890" y="114"/>
                </a:lnTo>
                <a:lnTo>
                  <a:pt x="881" y="123"/>
                </a:lnTo>
                <a:lnTo>
                  <a:pt x="899" y="144"/>
                </a:lnTo>
                <a:lnTo>
                  <a:pt x="914" y="138"/>
                </a:lnTo>
                <a:lnTo>
                  <a:pt x="925" y="105"/>
                </a:lnTo>
                <a:lnTo>
                  <a:pt x="944" y="101"/>
                </a:lnTo>
                <a:lnTo>
                  <a:pt x="932" y="69"/>
                </a:lnTo>
                <a:lnTo>
                  <a:pt x="979" y="72"/>
                </a:lnTo>
                <a:lnTo>
                  <a:pt x="1000" y="87"/>
                </a:lnTo>
                <a:lnTo>
                  <a:pt x="988" y="99"/>
                </a:lnTo>
                <a:lnTo>
                  <a:pt x="1003" y="105"/>
                </a:lnTo>
                <a:lnTo>
                  <a:pt x="979" y="108"/>
                </a:lnTo>
                <a:lnTo>
                  <a:pt x="1000" y="150"/>
                </a:lnTo>
                <a:lnTo>
                  <a:pt x="968" y="167"/>
                </a:lnTo>
                <a:lnTo>
                  <a:pt x="955" y="159"/>
                </a:lnTo>
                <a:lnTo>
                  <a:pt x="961" y="170"/>
                </a:lnTo>
                <a:lnTo>
                  <a:pt x="914" y="161"/>
                </a:lnTo>
                <a:lnTo>
                  <a:pt x="923" y="174"/>
                </a:lnTo>
                <a:lnTo>
                  <a:pt x="902" y="195"/>
                </a:lnTo>
                <a:lnTo>
                  <a:pt x="854" y="180"/>
                </a:lnTo>
                <a:lnTo>
                  <a:pt x="872" y="197"/>
                </a:lnTo>
                <a:lnTo>
                  <a:pt x="908" y="200"/>
                </a:lnTo>
                <a:lnTo>
                  <a:pt x="884" y="227"/>
                </a:lnTo>
                <a:lnTo>
                  <a:pt x="857" y="227"/>
                </a:lnTo>
                <a:lnTo>
                  <a:pt x="845" y="245"/>
                </a:lnTo>
                <a:lnTo>
                  <a:pt x="798" y="233"/>
                </a:lnTo>
                <a:lnTo>
                  <a:pt x="839" y="245"/>
                </a:lnTo>
                <a:lnTo>
                  <a:pt x="845" y="257"/>
                </a:lnTo>
                <a:lnTo>
                  <a:pt x="812" y="263"/>
                </a:lnTo>
                <a:lnTo>
                  <a:pt x="824" y="269"/>
                </a:lnTo>
                <a:lnTo>
                  <a:pt x="809" y="269"/>
                </a:lnTo>
                <a:lnTo>
                  <a:pt x="809" y="284"/>
                </a:lnTo>
                <a:lnTo>
                  <a:pt x="779" y="299"/>
                </a:lnTo>
                <a:lnTo>
                  <a:pt x="773" y="359"/>
                </a:lnTo>
                <a:lnTo>
                  <a:pt x="783" y="374"/>
                </a:lnTo>
                <a:lnTo>
                  <a:pt x="800" y="367"/>
                </a:lnTo>
                <a:lnTo>
                  <a:pt x="809" y="412"/>
                </a:lnTo>
                <a:lnTo>
                  <a:pt x="836" y="400"/>
                </a:lnTo>
                <a:lnTo>
                  <a:pt x="869" y="415"/>
                </a:lnTo>
                <a:lnTo>
                  <a:pt x="932" y="445"/>
                </a:lnTo>
                <a:lnTo>
                  <a:pt x="929" y="460"/>
                </a:lnTo>
                <a:lnTo>
                  <a:pt x="934" y="448"/>
                </a:lnTo>
                <a:lnTo>
                  <a:pt x="983" y="451"/>
                </a:lnTo>
                <a:lnTo>
                  <a:pt x="983" y="502"/>
                </a:lnTo>
                <a:lnTo>
                  <a:pt x="1000" y="516"/>
                </a:lnTo>
                <a:lnTo>
                  <a:pt x="985" y="522"/>
                </a:lnTo>
                <a:lnTo>
                  <a:pt x="1013" y="529"/>
                </a:lnTo>
                <a:lnTo>
                  <a:pt x="1003" y="546"/>
                </a:lnTo>
                <a:lnTo>
                  <a:pt x="1027" y="546"/>
                </a:lnTo>
                <a:lnTo>
                  <a:pt x="1057" y="520"/>
                </a:lnTo>
                <a:lnTo>
                  <a:pt x="1045" y="514"/>
                </a:lnTo>
                <a:lnTo>
                  <a:pt x="1027" y="466"/>
                </a:lnTo>
                <a:lnTo>
                  <a:pt x="1087" y="427"/>
                </a:lnTo>
                <a:lnTo>
                  <a:pt x="1075" y="424"/>
                </a:lnTo>
                <a:lnTo>
                  <a:pt x="1063" y="380"/>
                </a:lnTo>
                <a:lnTo>
                  <a:pt x="1045" y="367"/>
                </a:lnTo>
                <a:lnTo>
                  <a:pt x="1072" y="344"/>
                </a:lnTo>
                <a:lnTo>
                  <a:pt x="1060" y="337"/>
                </a:lnTo>
                <a:lnTo>
                  <a:pt x="1063" y="316"/>
                </a:lnTo>
                <a:lnTo>
                  <a:pt x="1054" y="314"/>
                </a:lnTo>
                <a:lnTo>
                  <a:pt x="1063" y="296"/>
                </a:lnTo>
                <a:lnTo>
                  <a:pt x="1051" y="287"/>
                </a:lnTo>
                <a:lnTo>
                  <a:pt x="1060" y="272"/>
                </a:lnTo>
                <a:lnTo>
                  <a:pt x="1105" y="281"/>
                </a:lnTo>
                <a:lnTo>
                  <a:pt x="1123" y="272"/>
                </a:lnTo>
                <a:lnTo>
                  <a:pt x="1162" y="296"/>
                </a:lnTo>
                <a:lnTo>
                  <a:pt x="1162" y="305"/>
                </a:lnTo>
                <a:lnTo>
                  <a:pt x="1198" y="308"/>
                </a:lnTo>
                <a:lnTo>
                  <a:pt x="1200" y="335"/>
                </a:lnTo>
                <a:lnTo>
                  <a:pt x="1168" y="335"/>
                </a:lnTo>
                <a:lnTo>
                  <a:pt x="1194" y="337"/>
                </a:lnTo>
                <a:lnTo>
                  <a:pt x="1203" y="352"/>
                </a:lnTo>
                <a:lnTo>
                  <a:pt x="1177" y="374"/>
                </a:lnTo>
                <a:lnTo>
                  <a:pt x="1215" y="361"/>
                </a:lnTo>
                <a:lnTo>
                  <a:pt x="1221" y="380"/>
                </a:lnTo>
                <a:lnTo>
                  <a:pt x="1200" y="388"/>
                </a:lnTo>
                <a:lnTo>
                  <a:pt x="1228" y="370"/>
                </a:lnTo>
                <a:lnTo>
                  <a:pt x="1230" y="382"/>
                </a:lnTo>
                <a:lnTo>
                  <a:pt x="1248" y="361"/>
                </a:lnTo>
                <a:lnTo>
                  <a:pt x="1254" y="374"/>
                </a:lnTo>
                <a:lnTo>
                  <a:pt x="1272" y="346"/>
                </a:lnTo>
                <a:lnTo>
                  <a:pt x="1266" y="341"/>
                </a:lnTo>
                <a:lnTo>
                  <a:pt x="1281" y="329"/>
                </a:lnTo>
                <a:lnTo>
                  <a:pt x="1299" y="352"/>
                </a:lnTo>
                <a:lnTo>
                  <a:pt x="1287" y="359"/>
                </a:lnTo>
                <a:lnTo>
                  <a:pt x="1302" y="359"/>
                </a:lnTo>
                <a:lnTo>
                  <a:pt x="1311" y="370"/>
                </a:lnTo>
                <a:lnTo>
                  <a:pt x="1299" y="374"/>
                </a:lnTo>
                <a:lnTo>
                  <a:pt x="1317" y="376"/>
                </a:lnTo>
                <a:lnTo>
                  <a:pt x="1302" y="382"/>
                </a:lnTo>
                <a:lnTo>
                  <a:pt x="1317" y="380"/>
                </a:lnTo>
                <a:lnTo>
                  <a:pt x="1326" y="391"/>
                </a:lnTo>
                <a:lnTo>
                  <a:pt x="1317" y="397"/>
                </a:lnTo>
                <a:lnTo>
                  <a:pt x="1335" y="406"/>
                </a:lnTo>
                <a:lnTo>
                  <a:pt x="1311" y="418"/>
                </a:lnTo>
                <a:lnTo>
                  <a:pt x="1329" y="418"/>
                </a:lnTo>
                <a:lnTo>
                  <a:pt x="1326" y="427"/>
                </a:lnTo>
                <a:lnTo>
                  <a:pt x="1355" y="436"/>
                </a:lnTo>
                <a:lnTo>
                  <a:pt x="1364" y="460"/>
                </a:lnTo>
                <a:lnTo>
                  <a:pt x="1374" y="448"/>
                </a:lnTo>
                <a:lnTo>
                  <a:pt x="1403" y="466"/>
                </a:lnTo>
                <a:lnTo>
                  <a:pt x="1340" y="484"/>
                </a:lnTo>
                <a:lnTo>
                  <a:pt x="1355" y="493"/>
                </a:lnTo>
                <a:lnTo>
                  <a:pt x="1403" y="475"/>
                </a:lnTo>
                <a:lnTo>
                  <a:pt x="1403" y="493"/>
                </a:lnTo>
                <a:lnTo>
                  <a:pt x="1424" y="487"/>
                </a:lnTo>
                <a:lnTo>
                  <a:pt x="1430" y="496"/>
                </a:lnTo>
                <a:lnTo>
                  <a:pt x="1418" y="496"/>
                </a:lnTo>
                <a:lnTo>
                  <a:pt x="1430" y="520"/>
                </a:lnTo>
                <a:lnTo>
                  <a:pt x="1359" y="561"/>
                </a:lnTo>
                <a:lnTo>
                  <a:pt x="1251" y="561"/>
                </a:lnTo>
                <a:lnTo>
                  <a:pt x="1209" y="595"/>
                </a:lnTo>
                <a:lnTo>
                  <a:pt x="1170" y="636"/>
                </a:lnTo>
                <a:lnTo>
                  <a:pt x="1209" y="603"/>
                </a:lnTo>
                <a:lnTo>
                  <a:pt x="1266" y="582"/>
                </a:lnTo>
                <a:lnTo>
                  <a:pt x="1287" y="600"/>
                </a:lnTo>
                <a:lnTo>
                  <a:pt x="1248" y="610"/>
                </a:lnTo>
                <a:lnTo>
                  <a:pt x="1278" y="615"/>
                </a:lnTo>
                <a:lnTo>
                  <a:pt x="1272" y="633"/>
                </a:lnTo>
                <a:lnTo>
                  <a:pt x="1293" y="654"/>
                </a:lnTo>
                <a:lnTo>
                  <a:pt x="1338" y="663"/>
                </a:lnTo>
                <a:lnTo>
                  <a:pt x="1347" y="633"/>
                </a:lnTo>
                <a:lnTo>
                  <a:pt x="1347" y="651"/>
                </a:lnTo>
                <a:lnTo>
                  <a:pt x="1362" y="651"/>
                </a:lnTo>
                <a:lnTo>
                  <a:pt x="1338" y="669"/>
                </a:lnTo>
                <a:lnTo>
                  <a:pt x="1290" y="684"/>
                </a:lnTo>
                <a:lnTo>
                  <a:pt x="1269" y="705"/>
                </a:lnTo>
                <a:lnTo>
                  <a:pt x="1254" y="684"/>
                </a:lnTo>
                <a:lnTo>
                  <a:pt x="1302" y="666"/>
                </a:lnTo>
                <a:lnTo>
                  <a:pt x="1278" y="666"/>
                </a:lnTo>
                <a:lnTo>
                  <a:pt x="1281" y="654"/>
                </a:lnTo>
                <a:lnTo>
                  <a:pt x="1239" y="669"/>
                </a:lnTo>
                <a:lnTo>
                  <a:pt x="1228" y="660"/>
                </a:lnTo>
                <a:lnTo>
                  <a:pt x="1228" y="633"/>
                </a:lnTo>
                <a:lnTo>
                  <a:pt x="1200" y="624"/>
                </a:lnTo>
                <a:lnTo>
                  <a:pt x="1183" y="666"/>
                </a:lnTo>
                <a:lnTo>
                  <a:pt x="1096" y="687"/>
                </a:lnTo>
                <a:lnTo>
                  <a:pt x="1036" y="699"/>
                </a:lnTo>
                <a:lnTo>
                  <a:pt x="1024" y="711"/>
                </a:lnTo>
                <a:lnTo>
                  <a:pt x="1036" y="711"/>
                </a:lnTo>
                <a:lnTo>
                  <a:pt x="1042" y="717"/>
                </a:lnTo>
                <a:lnTo>
                  <a:pt x="970" y="737"/>
                </a:lnTo>
                <a:lnTo>
                  <a:pt x="974" y="729"/>
                </a:lnTo>
                <a:lnTo>
                  <a:pt x="979" y="726"/>
                </a:lnTo>
                <a:lnTo>
                  <a:pt x="983" y="714"/>
                </a:lnTo>
                <a:lnTo>
                  <a:pt x="991" y="707"/>
                </a:lnTo>
                <a:lnTo>
                  <a:pt x="998" y="669"/>
                </a:lnTo>
                <a:lnTo>
                  <a:pt x="1009" y="684"/>
                </a:lnTo>
                <a:lnTo>
                  <a:pt x="1027" y="681"/>
                </a:lnTo>
                <a:lnTo>
                  <a:pt x="1009" y="654"/>
                </a:lnTo>
                <a:lnTo>
                  <a:pt x="947" y="645"/>
                </a:lnTo>
                <a:lnTo>
                  <a:pt x="940" y="612"/>
                </a:lnTo>
                <a:lnTo>
                  <a:pt x="925" y="612"/>
                </a:lnTo>
                <a:lnTo>
                  <a:pt x="917" y="597"/>
                </a:lnTo>
                <a:lnTo>
                  <a:pt x="902" y="595"/>
                </a:lnTo>
                <a:lnTo>
                  <a:pt x="902" y="606"/>
                </a:lnTo>
                <a:lnTo>
                  <a:pt x="887" y="591"/>
                </a:lnTo>
                <a:lnTo>
                  <a:pt x="857" y="612"/>
                </a:lnTo>
                <a:lnTo>
                  <a:pt x="779" y="597"/>
                </a:lnTo>
                <a:lnTo>
                  <a:pt x="768" y="580"/>
                </a:lnTo>
                <a:lnTo>
                  <a:pt x="768" y="591"/>
                </a:lnTo>
                <a:lnTo>
                  <a:pt x="308" y="591"/>
                </a:lnTo>
                <a:lnTo>
                  <a:pt x="301" y="573"/>
                </a:lnTo>
                <a:lnTo>
                  <a:pt x="275" y="570"/>
                </a:lnTo>
                <a:lnTo>
                  <a:pt x="275" y="559"/>
                </a:lnTo>
                <a:lnTo>
                  <a:pt x="224" y="541"/>
                </a:lnTo>
                <a:lnTo>
                  <a:pt x="230" y="535"/>
                </a:lnTo>
                <a:lnTo>
                  <a:pt x="221" y="514"/>
                </a:lnTo>
                <a:lnTo>
                  <a:pt x="206" y="514"/>
                </a:lnTo>
                <a:lnTo>
                  <a:pt x="179" y="469"/>
                </a:lnTo>
                <a:lnTo>
                  <a:pt x="182" y="457"/>
                </a:lnTo>
                <a:lnTo>
                  <a:pt x="185" y="433"/>
                </a:lnTo>
                <a:lnTo>
                  <a:pt x="155" y="418"/>
                </a:lnTo>
                <a:lnTo>
                  <a:pt x="93" y="341"/>
                </a:lnTo>
                <a:lnTo>
                  <a:pt x="60" y="361"/>
                </a:lnTo>
                <a:lnTo>
                  <a:pt x="48" y="350"/>
                </a:lnTo>
                <a:lnTo>
                  <a:pt x="33" y="329"/>
                </a:lnTo>
                <a:lnTo>
                  <a:pt x="0" y="32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17" name="Freeform 685"/>
          <p:cNvSpPr>
            <a:spLocks/>
          </p:cNvSpPr>
          <p:nvPr/>
        </p:nvSpPr>
        <p:spPr bwMode="auto">
          <a:xfrm>
            <a:off x="1212850" y="2770188"/>
            <a:ext cx="119063" cy="77787"/>
          </a:xfrm>
          <a:custGeom>
            <a:avLst/>
            <a:gdLst>
              <a:gd name="T0" fmla="*/ 0 w 85"/>
              <a:gd name="T1" fmla="*/ 0 h 49"/>
              <a:gd name="T2" fmla="*/ 63033 w 85"/>
              <a:gd name="T3" fmla="*/ 14287 h 49"/>
              <a:gd name="T4" fmla="*/ 117662 w 85"/>
              <a:gd name="T5" fmla="*/ 76200 h 49"/>
              <a:gd name="T6" fmla="*/ 84044 w 85"/>
              <a:gd name="T7" fmla="*/ 68262 h 49"/>
              <a:gd name="T8" fmla="*/ 0 w 85"/>
              <a:gd name="T9" fmla="*/ 0 h 49"/>
              <a:gd name="T10" fmla="*/ 0 60000 65536"/>
              <a:gd name="T11" fmla="*/ 0 60000 65536"/>
              <a:gd name="T12" fmla="*/ 0 60000 65536"/>
              <a:gd name="T13" fmla="*/ 0 60000 65536"/>
              <a:gd name="T14" fmla="*/ 0 60000 65536"/>
              <a:gd name="T15" fmla="*/ 0 w 85"/>
              <a:gd name="T16" fmla="*/ 0 h 49"/>
              <a:gd name="T17" fmla="*/ 85 w 85"/>
              <a:gd name="T18" fmla="*/ 49 h 49"/>
            </a:gdLst>
            <a:ahLst/>
            <a:cxnLst>
              <a:cxn ang="T10">
                <a:pos x="T0" y="T1"/>
              </a:cxn>
              <a:cxn ang="T11">
                <a:pos x="T2" y="T3"/>
              </a:cxn>
              <a:cxn ang="T12">
                <a:pos x="T4" y="T5"/>
              </a:cxn>
              <a:cxn ang="T13">
                <a:pos x="T6" y="T7"/>
              </a:cxn>
              <a:cxn ang="T14">
                <a:pos x="T8" y="T9"/>
              </a:cxn>
            </a:cxnLst>
            <a:rect l="T15" t="T16" r="T17" b="T18"/>
            <a:pathLst>
              <a:path w="85" h="49">
                <a:moveTo>
                  <a:pt x="0" y="0"/>
                </a:moveTo>
                <a:lnTo>
                  <a:pt x="45" y="9"/>
                </a:lnTo>
                <a:lnTo>
                  <a:pt x="84" y="48"/>
                </a:lnTo>
                <a:lnTo>
                  <a:pt x="60" y="43"/>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18" name="Freeform 686"/>
          <p:cNvSpPr>
            <a:spLocks/>
          </p:cNvSpPr>
          <p:nvPr/>
        </p:nvSpPr>
        <p:spPr bwMode="auto">
          <a:xfrm>
            <a:off x="1266825" y="1766888"/>
            <a:ext cx="250825" cy="176212"/>
          </a:xfrm>
          <a:custGeom>
            <a:avLst/>
            <a:gdLst>
              <a:gd name="T0" fmla="*/ 0 w 177"/>
              <a:gd name="T1" fmla="*/ 127000 h 111"/>
              <a:gd name="T2" fmla="*/ 8503 w 177"/>
              <a:gd name="T3" fmla="*/ 109537 h 111"/>
              <a:gd name="T4" fmla="*/ 51015 w 177"/>
              <a:gd name="T5" fmla="*/ 38100 h 111"/>
              <a:gd name="T6" fmla="*/ 29759 w 177"/>
              <a:gd name="T7" fmla="*/ 9525 h 111"/>
              <a:gd name="T8" fmla="*/ 106282 w 177"/>
              <a:gd name="T9" fmla="*/ 0 h 111"/>
              <a:gd name="T10" fmla="*/ 155880 w 177"/>
              <a:gd name="T11" fmla="*/ 28575 h 111"/>
              <a:gd name="T12" fmla="*/ 194141 w 177"/>
              <a:gd name="T13" fmla="*/ 14287 h 111"/>
              <a:gd name="T14" fmla="*/ 249408 w 177"/>
              <a:gd name="T15" fmla="*/ 47625 h 111"/>
              <a:gd name="T16" fmla="*/ 134624 w 177"/>
              <a:gd name="T17" fmla="*/ 112712 h 111"/>
              <a:gd name="T18" fmla="*/ 127538 w 177"/>
              <a:gd name="T19" fmla="*/ 150812 h 111"/>
              <a:gd name="T20" fmla="*/ 66603 w 177"/>
              <a:gd name="T21" fmla="*/ 174625 h 111"/>
              <a:gd name="T22" fmla="*/ 42513 w 177"/>
              <a:gd name="T23" fmla="*/ 146050 h 111"/>
              <a:gd name="T24" fmla="*/ 0 w 177"/>
              <a:gd name="T25" fmla="*/ 12700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11"/>
              <a:gd name="T41" fmla="*/ 177 w 177"/>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11">
                <a:moveTo>
                  <a:pt x="0" y="80"/>
                </a:moveTo>
                <a:lnTo>
                  <a:pt x="6" y="69"/>
                </a:lnTo>
                <a:lnTo>
                  <a:pt x="36" y="24"/>
                </a:lnTo>
                <a:lnTo>
                  <a:pt x="21" y="6"/>
                </a:lnTo>
                <a:lnTo>
                  <a:pt x="75" y="0"/>
                </a:lnTo>
                <a:lnTo>
                  <a:pt x="110" y="18"/>
                </a:lnTo>
                <a:lnTo>
                  <a:pt x="137" y="9"/>
                </a:lnTo>
                <a:lnTo>
                  <a:pt x="176" y="30"/>
                </a:lnTo>
                <a:lnTo>
                  <a:pt x="95" y="71"/>
                </a:lnTo>
                <a:lnTo>
                  <a:pt x="90" y="95"/>
                </a:lnTo>
                <a:lnTo>
                  <a:pt x="47" y="110"/>
                </a:lnTo>
                <a:lnTo>
                  <a:pt x="30" y="92"/>
                </a:lnTo>
                <a:lnTo>
                  <a:pt x="0" y="8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19" name="Freeform 687"/>
          <p:cNvSpPr>
            <a:spLocks/>
          </p:cNvSpPr>
          <p:nvPr/>
        </p:nvSpPr>
        <p:spPr bwMode="auto">
          <a:xfrm>
            <a:off x="1338263" y="1600200"/>
            <a:ext cx="174625" cy="101600"/>
          </a:xfrm>
          <a:custGeom>
            <a:avLst/>
            <a:gdLst>
              <a:gd name="T0" fmla="*/ 0 w 124"/>
              <a:gd name="T1" fmla="*/ 76200 h 64"/>
              <a:gd name="T2" fmla="*/ 38023 w 124"/>
              <a:gd name="T3" fmla="*/ 95250 h 64"/>
              <a:gd name="T4" fmla="*/ 50698 w 124"/>
              <a:gd name="T5" fmla="*/ 76200 h 64"/>
              <a:gd name="T6" fmla="*/ 59147 w 124"/>
              <a:gd name="T7" fmla="*/ 100012 h 64"/>
              <a:gd name="T8" fmla="*/ 76046 w 124"/>
              <a:gd name="T9" fmla="*/ 85725 h 64"/>
              <a:gd name="T10" fmla="*/ 71822 w 124"/>
              <a:gd name="T11" fmla="*/ 66675 h 64"/>
              <a:gd name="T12" fmla="*/ 88721 w 124"/>
              <a:gd name="T13" fmla="*/ 80962 h 64"/>
              <a:gd name="T14" fmla="*/ 105620 w 124"/>
              <a:gd name="T15" fmla="*/ 47625 h 64"/>
              <a:gd name="T16" fmla="*/ 118294 w 124"/>
              <a:gd name="T17" fmla="*/ 42862 h 64"/>
              <a:gd name="T18" fmla="*/ 122519 w 124"/>
              <a:gd name="T19" fmla="*/ 71437 h 64"/>
              <a:gd name="T20" fmla="*/ 164767 w 124"/>
              <a:gd name="T21" fmla="*/ 47625 h 64"/>
              <a:gd name="T22" fmla="*/ 147868 w 124"/>
              <a:gd name="T23" fmla="*/ 23812 h 64"/>
              <a:gd name="T24" fmla="*/ 173217 w 124"/>
              <a:gd name="T25" fmla="*/ 14287 h 64"/>
              <a:gd name="T26" fmla="*/ 147868 w 124"/>
              <a:gd name="T27" fmla="*/ 0 h 64"/>
              <a:gd name="T28" fmla="*/ 84496 w 124"/>
              <a:gd name="T29" fmla="*/ 14287 h 64"/>
              <a:gd name="T30" fmla="*/ 0 w 124"/>
              <a:gd name="T31" fmla="*/ 7620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64"/>
              <a:gd name="T50" fmla="*/ 124 w 124"/>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64">
                <a:moveTo>
                  <a:pt x="0" y="48"/>
                </a:moveTo>
                <a:lnTo>
                  <a:pt x="27" y="60"/>
                </a:lnTo>
                <a:lnTo>
                  <a:pt x="36" y="48"/>
                </a:lnTo>
                <a:lnTo>
                  <a:pt x="42" y="63"/>
                </a:lnTo>
                <a:lnTo>
                  <a:pt x="54" y="54"/>
                </a:lnTo>
                <a:lnTo>
                  <a:pt x="51" y="42"/>
                </a:lnTo>
                <a:lnTo>
                  <a:pt x="63" y="51"/>
                </a:lnTo>
                <a:lnTo>
                  <a:pt x="75" y="30"/>
                </a:lnTo>
                <a:lnTo>
                  <a:pt x="84" y="27"/>
                </a:lnTo>
                <a:lnTo>
                  <a:pt x="87" y="45"/>
                </a:lnTo>
                <a:lnTo>
                  <a:pt x="117" y="30"/>
                </a:lnTo>
                <a:lnTo>
                  <a:pt x="105" y="15"/>
                </a:lnTo>
                <a:lnTo>
                  <a:pt x="123" y="9"/>
                </a:lnTo>
                <a:lnTo>
                  <a:pt x="105" y="0"/>
                </a:lnTo>
                <a:lnTo>
                  <a:pt x="60" y="9"/>
                </a:lnTo>
                <a:lnTo>
                  <a:pt x="0" y="4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20" name="Freeform 688"/>
          <p:cNvSpPr>
            <a:spLocks/>
          </p:cNvSpPr>
          <p:nvPr/>
        </p:nvSpPr>
        <p:spPr bwMode="auto">
          <a:xfrm>
            <a:off x="1427163" y="1828800"/>
            <a:ext cx="431800" cy="238125"/>
          </a:xfrm>
          <a:custGeom>
            <a:avLst/>
            <a:gdLst>
              <a:gd name="T0" fmla="*/ 0 w 306"/>
              <a:gd name="T1" fmla="*/ 71437 h 150"/>
              <a:gd name="T2" fmla="*/ 25400 w 306"/>
              <a:gd name="T3" fmla="*/ 55563 h 150"/>
              <a:gd name="T4" fmla="*/ 16933 w 306"/>
              <a:gd name="T5" fmla="*/ 41275 h 150"/>
              <a:gd name="T6" fmla="*/ 63500 w 306"/>
              <a:gd name="T7" fmla="*/ 12700 h 150"/>
              <a:gd name="T8" fmla="*/ 105833 w 306"/>
              <a:gd name="T9" fmla="*/ 0 h 150"/>
              <a:gd name="T10" fmla="*/ 117122 w 306"/>
              <a:gd name="T11" fmla="*/ 23812 h 150"/>
              <a:gd name="T12" fmla="*/ 105833 w 306"/>
              <a:gd name="T13" fmla="*/ 36512 h 150"/>
              <a:gd name="T14" fmla="*/ 143933 w 306"/>
              <a:gd name="T15" fmla="*/ 17462 h 150"/>
              <a:gd name="T16" fmla="*/ 180622 w 306"/>
              <a:gd name="T17" fmla="*/ 33337 h 150"/>
              <a:gd name="T18" fmla="*/ 169333 w 306"/>
              <a:gd name="T19" fmla="*/ 50800 h 150"/>
              <a:gd name="T20" fmla="*/ 214489 w 306"/>
              <a:gd name="T21" fmla="*/ 36512 h 150"/>
              <a:gd name="T22" fmla="*/ 207433 w 306"/>
              <a:gd name="T23" fmla="*/ 17462 h 150"/>
              <a:gd name="T24" fmla="*/ 222956 w 306"/>
              <a:gd name="T25" fmla="*/ 23812 h 150"/>
              <a:gd name="T26" fmla="*/ 265289 w 306"/>
              <a:gd name="T27" fmla="*/ 84137 h 150"/>
              <a:gd name="T28" fmla="*/ 277989 w 306"/>
              <a:gd name="T29" fmla="*/ 71437 h 150"/>
              <a:gd name="T30" fmla="*/ 262467 w 306"/>
              <a:gd name="T31" fmla="*/ 0 h 150"/>
              <a:gd name="T32" fmla="*/ 290689 w 306"/>
              <a:gd name="T33" fmla="*/ 0 h 150"/>
              <a:gd name="T34" fmla="*/ 324556 w 306"/>
              <a:gd name="T35" fmla="*/ 26988 h 150"/>
              <a:gd name="T36" fmla="*/ 345722 w 306"/>
              <a:gd name="T37" fmla="*/ 112713 h 150"/>
              <a:gd name="T38" fmla="*/ 430389 w 306"/>
              <a:gd name="T39" fmla="*/ 160337 h 150"/>
              <a:gd name="T40" fmla="*/ 430389 w 306"/>
              <a:gd name="T41" fmla="*/ 179387 h 150"/>
              <a:gd name="T42" fmla="*/ 404989 w 306"/>
              <a:gd name="T43" fmla="*/ 169862 h 150"/>
              <a:gd name="T44" fmla="*/ 375356 w 306"/>
              <a:gd name="T45" fmla="*/ 184150 h 150"/>
              <a:gd name="T46" fmla="*/ 417689 w 306"/>
              <a:gd name="T47" fmla="*/ 203200 h 150"/>
              <a:gd name="T48" fmla="*/ 383822 w 306"/>
              <a:gd name="T49" fmla="*/ 222250 h 150"/>
              <a:gd name="T50" fmla="*/ 328789 w 306"/>
              <a:gd name="T51" fmla="*/ 212725 h 150"/>
              <a:gd name="T52" fmla="*/ 294922 w 306"/>
              <a:gd name="T53" fmla="*/ 188912 h 150"/>
              <a:gd name="T54" fmla="*/ 228600 w 306"/>
              <a:gd name="T55" fmla="*/ 231775 h 150"/>
              <a:gd name="T56" fmla="*/ 138289 w 306"/>
              <a:gd name="T57" fmla="*/ 236538 h 150"/>
              <a:gd name="T58" fmla="*/ 117122 w 306"/>
              <a:gd name="T59" fmla="*/ 198437 h 150"/>
              <a:gd name="T60" fmla="*/ 76200 w 306"/>
              <a:gd name="T61" fmla="*/ 193675 h 150"/>
              <a:gd name="T62" fmla="*/ 42333 w 306"/>
              <a:gd name="T63" fmla="*/ 165100 h 150"/>
              <a:gd name="T64" fmla="*/ 165100 w 306"/>
              <a:gd name="T65" fmla="*/ 141287 h 150"/>
              <a:gd name="T66" fmla="*/ 38100 w 306"/>
              <a:gd name="T67" fmla="*/ 131762 h 150"/>
              <a:gd name="T68" fmla="*/ 21167 w 306"/>
              <a:gd name="T69" fmla="*/ 112713 h 150"/>
              <a:gd name="T70" fmla="*/ 84667 w 306"/>
              <a:gd name="T71" fmla="*/ 88900 h 150"/>
              <a:gd name="T72" fmla="*/ 25400 w 306"/>
              <a:gd name="T73" fmla="*/ 98425 h 150"/>
              <a:gd name="T74" fmla="*/ 29633 w 306"/>
              <a:gd name="T75" fmla="*/ 84137 h 150"/>
              <a:gd name="T76" fmla="*/ 0 w 306"/>
              <a:gd name="T77" fmla="*/ 71437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6"/>
              <a:gd name="T118" fmla="*/ 0 h 150"/>
              <a:gd name="T119" fmla="*/ 306 w 306"/>
              <a:gd name="T120" fmla="*/ 150 h 1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6" h="150">
                <a:moveTo>
                  <a:pt x="0" y="45"/>
                </a:moveTo>
                <a:lnTo>
                  <a:pt x="18" y="35"/>
                </a:lnTo>
                <a:lnTo>
                  <a:pt x="12" y="26"/>
                </a:lnTo>
                <a:lnTo>
                  <a:pt x="45" y="8"/>
                </a:lnTo>
                <a:lnTo>
                  <a:pt x="75" y="0"/>
                </a:lnTo>
                <a:lnTo>
                  <a:pt x="83" y="15"/>
                </a:lnTo>
                <a:lnTo>
                  <a:pt x="75" y="23"/>
                </a:lnTo>
                <a:lnTo>
                  <a:pt x="102" y="11"/>
                </a:lnTo>
                <a:lnTo>
                  <a:pt x="128" y="21"/>
                </a:lnTo>
                <a:lnTo>
                  <a:pt x="120" y="32"/>
                </a:lnTo>
                <a:lnTo>
                  <a:pt x="152" y="23"/>
                </a:lnTo>
                <a:lnTo>
                  <a:pt x="147" y="11"/>
                </a:lnTo>
                <a:lnTo>
                  <a:pt x="158" y="15"/>
                </a:lnTo>
                <a:lnTo>
                  <a:pt x="188" y="53"/>
                </a:lnTo>
                <a:lnTo>
                  <a:pt x="197" y="45"/>
                </a:lnTo>
                <a:lnTo>
                  <a:pt x="186" y="0"/>
                </a:lnTo>
                <a:lnTo>
                  <a:pt x="206" y="0"/>
                </a:lnTo>
                <a:lnTo>
                  <a:pt x="230" y="17"/>
                </a:lnTo>
                <a:lnTo>
                  <a:pt x="245" y="71"/>
                </a:lnTo>
                <a:lnTo>
                  <a:pt x="305" y="101"/>
                </a:lnTo>
                <a:lnTo>
                  <a:pt x="305" y="113"/>
                </a:lnTo>
                <a:lnTo>
                  <a:pt x="287" y="107"/>
                </a:lnTo>
                <a:lnTo>
                  <a:pt x="266" y="116"/>
                </a:lnTo>
                <a:lnTo>
                  <a:pt x="296" y="128"/>
                </a:lnTo>
                <a:lnTo>
                  <a:pt x="272" y="140"/>
                </a:lnTo>
                <a:lnTo>
                  <a:pt x="233" y="134"/>
                </a:lnTo>
                <a:lnTo>
                  <a:pt x="209" y="119"/>
                </a:lnTo>
                <a:lnTo>
                  <a:pt x="162" y="146"/>
                </a:lnTo>
                <a:lnTo>
                  <a:pt x="98" y="149"/>
                </a:lnTo>
                <a:lnTo>
                  <a:pt x="83" y="125"/>
                </a:lnTo>
                <a:lnTo>
                  <a:pt x="54" y="122"/>
                </a:lnTo>
                <a:lnTo>
                  <a:pt x="30" y="104"/>
                </a:lnTo>
                <a:lnTo>
                  <a:pt x="117" y="89"/>
                </a:lnTo>
                <a:lnTo>
                  <a:pt x="27" y="83"/>
                </a:lnTo>
                <a:lnTo>
                  <a:pt x="15" y="71"/>
                </a:lnTo>
                <a:lnTo>
                  <a:pt x="60" y="56"/>
                </a:lnTo>
                <a:lnTo>
                  <a:pt x="18" y="62"/>
                </a:lnTo>
                <a:lnTo>
                  <a:pt x="21" y="53"/>
                </a:lnTo>
                <a:lnTo>
                  <a:pt x="0" y="4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21" name="Freeform 689"/>
          <p:cNvSpPr>
            <a:spLocks/>
          </p:cNvSpPr>
          <p:nvPr/>
        </p:nvSpPr>
        <p:spPr bwMode="auto">
          <a:xfrm>
            <a:off x="1460500" y="1643063"/>
            <a:ext cx="292100" cy="130175"/>
          </a:xfrm>
          <a:custGeom>
            <a:avLst/>
            <a:gdLst>
              <a:gd name="T0" fmla="*/ 0 w 207"/>
              <a:gd name="T1" fmla="*/ 85725 h 82"/>
              <a:gd name="T2" fmla="*/ 8467 w 207"/>
              <a:gd name="T3" fmla="*/ 71437 h 82"/>
              <a:gd name="T4" fmla="*/ 59267 w 207"/>
              <a:gd name="T5" fmla="*/ 61913 h 82"/>
              <a:gd name="T6" fmla="*/ 8467 w 207"/>
              <a:gd name="T7" fmla="*/ 66675 h 82"/>
              <a:gd name="T8" fmla="*/ 67733 w 207"/>
              <a:gd name="T9" fmla="*/ 52388 h 82"/>
              <a:gd name="T10" fmla="*/ 21167 w 207"/>
              <a:gd name="T11" fmla="*/ 52388 h 82"/>
              <a:gd name="T12" fmla="*/ 25400 w 207"/>
              <a:gd name="T13" fmla="*/ 33337 h 82"/>
              <a:gd name="T14" fmla="*/ 67733 w 207"/>
              <a:gd name="T15" fmla="*/ 33337 h 82"/>
              <a:gd name="T16" fmla="*/ 42333 w 207"/>
              <a:gd name="T17" fmla="*/ 28575 h 82"/>
              <a:gd name="T18" fmla="*/ 63500 w 207"/>
              <a:gd name="T19" fmla="*/ 19050 h 82"/>
              <a:gd name="T20" fmla="*/ 122767 w 207"/>
              <a:gd name="T21" fmla="*/ 33337 h 82"/>
              <a:gd name="T22" fmla="*/ 152400 w 207"/>
              <a:gd name="T23" fmla="*/ 71437 h 82"/>
              <a:gd name="T24" fmla="*/ 207433 w 207"/>
              <a:gd name="T25" fmla="*/ 71437 h 82"/>
              <a:gd name="T26" fmla="*/ 186267 w 207"/>
              <a:gd name="T27" fmla="*/ 52388 h 82"/>
              <a:gd name="T28" fmla="*/ 197556 w 207"/>
              <a:gd name="T29" fmla="*/ 33337 h 82"/>
              <a:gd name="T30" fmla="*/ 173567 w 207"/>
              <a:gd name="T31" fmla="*/ 19050 h 82"/>
              <a:gd name="T32" fmla="*/ 210256 w 207"/>
              <a:gd name="T33" fmla="*/ 0 h 82"/>
              <a:gd name="T34" fmla="*/ 228600 w 207"/>
              <a:gd name="T35" fmla="*/ 28575 h 82"/>
              <a:gd name="T36" fmla="*/ 215900 w 207"/>
              <a:gd name="T37" fmla="*/ 38100 h 82"/>
              <a:gd name="T38" fmla="*/ 239889 w 207"/>
              <a:gd name="T39" fmla="*/ 42862 h 82"/>
              <a:gd name="T40" fmla="*/ 231422 w 207"/>
              <a:gd name="T41" fmla="*/ 57150 h 82"/>
              <a:gd name="T42" fmla="*/ 256822 w 207"/>
              <a:gd name="T43" fmla="*/ 61913 h 82"/>
              <a:gd name="T44" fmla="*/ 269522 w 207"/>
              <a:gd name="T45" fmla="*/ 42862 h 82"/>
              <a:gd name="T46" fmla="*/ 290689 w 207"/>
              <a:gd name="T47" fmla="*/ 66675 h 82"/>
              <a:gd name="T48" fmla="*/ 273756 w 207"/>
              <a:gd name="T49" fmla="*/ 93662 h 82"/>
              <a:gd name="T50" fmla="*/ 210256 w 207"/>
              <a:gd name="T51" fmla="*/ 90487 h 82"/>
              <a:gd name="T52" fmla="*/ 118533 w 207"/>
              <a:gd name="T53" fmla="*/ 128588 h 82"/>
              <a:gd name="T54" fmla="*/ 80433 w 207"/>
              <a:gd name="T55" fmla="*/ 109538 h 82"/>
              <a:gd name="T56" fmla="*/ 156633 w 207"/>
              <a:gd name="T57" fmla="*/ 80962 h 82"/>
              <a:gd name="T58" fmla="*/ 88900 w 207"/>
              <a:gd name="T59" fmla="*/ 93662 h 82"/>
              <a:gd name="T60" fmla="*/ 104422 w 207"/>
              <a:gd name="T61" fmla="*/ 76200 h 82"/>
              <a:gd name="T62" fmla="*/ 67733 w 207"/>
              <a:gd name="T63" fmla="*/ 100012 h 82"/>
              <a:gd name="T64" fmla="*/ 25400 w 207"/>
              <a:gd name="T65" fmla="*/ 90487 h 82"/>
              <a:gd name="T66" fmla="*/ 0 w 207"/>
              <a:gd name="T67" fmla="*/ 85725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82"/>
              <a:gd name="T104" fmla="*/ 207 w 207"/>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82">
                <a:moveTo>
                  <a:pt x="0" y="54"/>
                </a:moveTo>
                <a:lnTo>
                  <a:pt x="6" y="45"/>
                </a:lnTo>
                <a:lnTo>
                  <a:pt x="42" y="39"/>
                </a:lnTo>
                <a:lnTo>
                  <a:pt x="6" y="42"/>
                </a:lnTo>
                <a:lnTo>
                  <a:pt x="48" y="33"/>
                </a:lnTo>
                <a:lnTo>
                  <a:pt x="15" y="33"/>
                </a:lnTo>
                <a:lnTo>
                  <a:pt x="18" y="21"/>
                </a:lnTo>
                <a:lnTo>
                  <a:pt x="48" y="21"/>
                </a:lnTo>
                <a:lnTo>
                  <a:pt x="30" y="18"/>
                </a:lnTo>
                <a:lnTo>
                  <a:pt x="45" y="12"/>
                </a:lnTo>
                <a:lnTo>
                  <a:pt x="87" y="21"/>
                </a:lnTo>
                <a:lnTo>
                  <a:pt x="108" y="45"/>
                </a:lnTo>
                <a:lnTo>
                  <a:pt x="147" y="45"/>
                </a:lnTo>
                <a:lnTo>
                  <a:pt x="132" y="33"/>
                </a:lnTo>
                <a:lnTo>
                  <a:pt x="140" y="21"/>
                </a:lnTo>
                <a:lnTo>
                  <a:pt x="123" y="12"/>
                </a:lnTo>
                <a:lnTo>
                  <a:pt x="149" y="0"/>
                </a:lnTo>
                <a:lnTo>
                  <a:pt x="162" y="18"/>
                </a:lnTo>
                <a:lnTo>
                  <a:pt x="153" y="24"/>
                </a:lnTo>
                <a:lnTo>
                  <a:pt x="170" y="27"/>
                </a:lnTo>
                <a:lnTo>
                  <a:pt x="164" y="36"/>
                </a:lnTo>
                <a:lnTo>
                  <a:pt x="182" y="39"/>
                </a:lnTo>
                <a:lnTo>
                  <a:pt x="191" y="27"/>
                </a:lnTo>
                <a:lnTo>
                  <a:pt x="206" y="42"/>
                </a:lnTo>
                <a:lnTo>
                  <a:pt x="194" y="59"/>
                </a:lnTo>
                <a:lnTo>
                  <a:pt x="149" y="57"/>
                </a:lnTo>
                <a:lnTo>
                  <a:pt x="84" y="81"/>
                </a:lnTo>
                <a:lnTo>
                  <a:pt x="57" y="69"/>
                </a:lnTo>
                <a:lnTo>
                  <a:pt x="111" y="51"/>
                </a:lnTo>
                <a:lnTo>
                  <a:pt x="63" y="59"/>
                </a:lnTo>
                <a:lnTo>
                  <a:pt x="74" y="48"/>
                </a:lnTo>
                <a:lnTo>
                  <a:pt x="48" y="63"/>
                </a:lnTo>
                <a:lnTo>
                  <a:pt x="18" y="57"/>
                </a:lnTo>
                <a:lnTo>
                  <a:pt x="0" y="5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22" name="Freeform 690"/>
          <p:cNvSpPr>
            <a:spLocks/>
          </p:cNvSpPr>
          <p:nvPr/>
        </p:nvSpPr>
        <p:spPr bwMode="auto">
          <a:xfrm>
            <a:off x="1751013" y="1501775"/>
            <a:ext cx="149225" cy="85725"/>
          </a:xfrm>
          <a:custGeom>
            <a:avLst/>
            <a:gdLst>
              <a:gd name="T0" fmla="*/ 0 w 106"/>
              <a:gd name="T1" fmla="*/ 0 h 54"/>
              <a:gd name="T2" fmla="*/ 12670 w 106"/>
              <a:gd name="T3" fmla="*/ 26988 h 54"/>
              <a:gd name="T4" fmla="*/ 42233 w 106"/>
              <a:gd name="T5" fmla="*/ 26988 h 54"/>
              <a:gd name="T6" fmla="*/ 33787 w 106"/>
              <a:gd name="T7" fmla="*/ 36513 h 54"/>
              <a:gd name="T8" fmla="*/ 42233 w 106"/>
              <a:gd name="T9" fmla="*/ 42863 h 54"/>
              <a:gd name="T10" fmla="*/ 12670 w 106"/>
              <a:gd name="T11" fmla="*/ 57150 h 54"/>
              <a:gd name="T12" fmla="*/ 67574 w 106"/>
              <a:gd name="T13" fmla="*/ 60325 h 54"/>
              <a:gd name="T14" fmla="*/ 147817 w 106"/>
              <a:gd name="T15" fmla="*/ 84138 h 54"/>
              <a:gd name="T16" fmla="*/ 135147 w 106"/>
              <a:gd name="T17" fmla="*/ 33338 h 54"/>
              <a:gd name="T18" fmla="*/ 76020 w 106"/>
              <a:gd name="T19" fmla="*/ 9525 h 54"/>
              <a:gd name="T20" fmla="*/ 50680 w 106"/>
              <a:gd name="T21" fmla="*/ 19050 h 54"/>
              <a:gd name="T22" fmla="*/ 46457 w 106"/>
              <a:gd name="T23" fmla="*/ 3175 h 54"/>
              <a:gd name="T24" fmla="*/ 0 w 10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4"/>
              <a:gd name="T41" fmla="*/ 106 w 10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4">
                <a:moveTo>
                  <a:pt x="0" y="0"/>
                </a:moveTo>
                <a:lnTo>
                  <a:pt x="9" y="17"/>
                </a:lnTo>
                <a:lnTo>
                  <a:pt x="30" y="17"/>
                </a:lnTo>
                <a:lnTo>
                  <a:pt x="24" y="23"/>
                </a:lnTo>
                <a:lnTo>
                  <a:pt x="30" y="27"/>
                </a:lnTo>
                <a:lnTo>
                  <a:pt x="9" y="36"/>
                </a:lnTo>
                <a:lnTo>
                  <a:pt x="48" y="38"/>
                </a:lnTo>
                <a:lnTo>
                  <a:pt x="105" y="53"/>
                </a:lnTo>
                <a:lnTo>
                  <a:pt x="96" y="21"/>
                </a:lnTo>
                <a:lnTo>
                  <a:pt x="54" y="6"/>
                </a:lnTo>
                <a:lnTo>
                  <a:pt x="36" y="12"/>
                </a:lnTo>
                <a:lnTo>
                  <a:pt x="33" y="2"/>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23" name="Freeform 691"/>
          <p:cNvSpPr>
            <a:spLocks/>
          </p:cNvSpPr>
          <p:nvPr/>
        </p:nvSpPr>
        <p:spPr bwMode="auto">
          <a:xfrm>
            <a:off x="1822450" y="1657350"/>
            <a:ext cx="120650" cy="80963"/>
          </a:xfrm>
          <a:custGeom>
            <a:avLst/>
            <a:gdLst>
              <a:gd name="T0" fmla="*/ 0 w 85"/>
              <a:gd name="T1" fmla="*/ 57150 h 51"/>
              <a:gd name="T2" fmla="*/ 8516 w 85"/>
              <a:gd name="T3" fmla="*/ 38100 h 51"/>
              <a:gd name="T4" fmla="*/ 34066 w 85"/>
              <a:gd name="T5" fmla="*/ 42863 h 51"/>
              <a:gd name="T6" fmla="*/ 4258 w 85"/>
              <a:gd name="T7" fmla="*/ 19050 h 51"/>
              <a:gd name="T8" fmla="*/ 8516 w 85"/>
              <a:gd name="T9" fmla="*/ 4763 h 51"/>
              <a:gd name="T10" fmla="*/ 59615 w 85"/>
              <a:gd name="T11" fmla="*/ 28575 h 51"/>
              <a:gd name="T12" fmla="*/ 29808 w 85"/>
              <a:gd name="T13" fmla="*/ 4763 h 51"/>
              <a:gd name="T14" fmla="*/ 100778 w 85"/>
              <a:gd name="T15" fmla="*/ 0 h 51"/>
              <a:gd name="T16" fmla="*/ 119231 w 85"/>
              <a:gd name="T17" fmla="*/ 61913 h 51"/>
              <a:gd name="T18" fmla="*/ 100778 w 85"/>
              <a:gd name="T19" fmla="*/ 52388 h 51"/>
              <a:gd name="T20" fmla="*/ 97939 w 85"/>
              <a:gd name="T21" fmla="*/ 79375 h 51"/>
              <a:gd name="T22" fmla="*/ 42582 w 85"/>
              <a:gd name="T23" fmla="*/ 79375 h 51"/>
              <a:gd name="T24" fmla="*/ 55357 w 85"/>
              <a:gd name="T25" fmla="*/ 71438 h 51"/>
              <a:gd name="T26" fmla="*/ 38324 w 85"/>
              <a:gd name="T27" fmla="*/ 61913 h 51"/>
              <a:gd name="T28" fmla="*/ 80906 w 85"/>
              <a:gd name="T29" fmla="*/ 42863 h 51"/>
              <a:gd name="T30" fmla="*/ 0 w 85"/>
              <a:gd name="T31" fmla="*/ 5715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51"/>
              <a:gd name="T50" fmla="*/ 85 w 8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51">
                <a:moveTo>
                  <a:pt x="0" y="36"/>
                </a:moveTo>
                <a:lnTo>
                  <a:pt x="6" y="24"/>
                </a:lnTo>
                <a:lnTo>
                  <a:pt x="24" y="27"/>
                </a:lnTo>
                <a:lnTo>
                  <a:pt x="3" y="12"/>
                </a:lnTo>
                <a:lnTo>
                  <a:pt x="6" y="3"/>
                </a:lnTo>
                <a:lnTo>
                  <a:pt x="42" y="18"/>
                </a:lnTo>
                <a:lnTo>
                  <a:pt x="21" y="3"/>
                </a:lnTo>
                <a:lnTo>
                  <a:pt x="71" y="0"/>
                </a:lnTo>
                <a:lnTo>
                  <a:pt x="84" y="39"/>
                </a:lnTo>
                <a:lnTo>
                  <a:pt x="71" y="33"/>
                </a:lnTo>
                <a:lnTo>
                  <a:pt x="69" y="50"/>
                </a:lnTo>
                <a:lnTo>
                  <a:pt x="30" y="50"/>
                </a:lnTo>
                <a:lnTo>
                  <a:pt x="39" y="45"/>
                </a:lnTo>
                <a:lnTo>
                  <a:pt x="27" y="39"/>
                </a:lnTo>
                <a:lnTo>
                  <a:pt x="57" y="27"/>
                </a:lnTo>
                <a:lnTo>
                  <a:pt x="0" y="3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24" name="Freeform 692"/>
          <p:cNvSpPr>
            <a:spLocks/>
          </p:cNvSpPr>
          <p:nvPr/>
        </p:nvSpPr>
        <p:spPr bwMode="auto">
          <a:xfrm>
            <a:off x="1822450" y="1798638"/>
            <a:ext cx="139700" cy="134937"/>
          </a:xfrm>
          <a:custGeom>
            <a:avLst/>
            <a:gdLst>
              <a:gd name="T0" fmla="*/ 0 w 99"/>
              <a:gd name="T1" fmla="*/ 66675 h 85"/>
              <a:gd name="T2" fmla="*/ 4233 w 99"/>
              <a:gd name="T3" fmla="*/ 53975 h 85"/>
              <a:gd name="T4" fmla="*/ 55033 w 99"/>
              <a:gd name="T5" fmla="*/ 63500 h 85"/>
              <a:gd name="T6" fmla="*/ 50800 w 99"/>
              <a:gd name="T7" fmla="*/ 42862 h 85"/>
              <a:gd name="T8" fmla="*/ 59267 w 99"/>
              <a:gd name="T9" fmla="*/ 42862 h 85"/>
              <a:gd name="T10" fmla="*/ 25400 w 99"/>
              <a:gd name="T11" fmla="*/ 30162 h 85"/>
              <a:gd name="T12" fmla="*/ 42333 w 99"/>
              <a:gd name="T13" fmla="*/ 23812 h 85"/>
              <a:gd name="T14" fmla="*/ 25400 w 99"/>
              <a:gd name="T15" fmla="*/ 15875 h 85"/>
              <a:gd name="T16" fmla="*/ 118533 w 99"/>
              <a:gd name="T17" fmla="*/ 0 h 85"/>
              <a:gd name="T18" fmla="*/ 121356 w 99"/>
              <a:gd name="T19" fmla="*/ 30162 h 85"/>
              <a:gd name="T20" fmla="*/ 93133 w 99"/>
              <a:gd name="T21" fmla="*/ 57150 h 85"/>
              <a:gd name="T22" fmla="*/ 135467 w 99"/>
              <a:gd name="T23" fmla="*/ 63500 h 85"/>
              <a:gd name="T24" fmla="*/ 138289 w 99"/>
              <a:gd name="T25" fmla="*/ 109537 h 85"/>
              <a:gd name="T26" fmla="*/ 80433 w 99"/>
              <a:gd name="T27" fmla="*/ 133350 h 85"/>
              <a:gd name="T28" fmla="*/ 55033 w 99"/>
              <a:gd name="T29" fmla="*/ 90487 h 85"/>
              <a:gd name="T30" fmla="*/ 0 w 99"/>
              <a:gd name="T31" fmla="*/ 66675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85"/>
              <a:gd name="T50" fmla="*/ 99 w 99"/>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85">
                <a:moveTo>
                  <a:pt x="0" y="42"/>
                </a:moveTo>
                <a:lnTo>
                  <a:pt x="3" y="34"/>
                </a:lnTo>
                <a:lnTo>
                  <a:pt x="39" y="40"/>
                </a:lnTo>
                <a:lnTo>
                  <a:pt x="36" y="27"/>
                </a:lnTo>
                <a:lnTo>
                  <a:pt x="42" y="27"/>
                </a:lnTo>
                <a:lnTo>
                  <a:pt x="18" y="19"/>
                </a:lnTo>
                <a:lnTo>
                  <a:pt x="30" y="15"/>
                </a:lnTo>
                <a:lnTo>
                  <a:pt x="18" y="10"/>
                </a:lnTo>
                <a:lnTo>
                  <a:pt x="84" y="0"/>
                </a:lnTo>
                <a:lnTo>
                  <a:pt x="86" y="19"/>
                </a:lnTo>
                <a:lnTo>
                  <a:pt x="66" y="36"/>
                </a:lnTo>
                <a:lnTo>
                  <a:pt x="96" y="40"/>
                </a:lnTo>
                <a:lnTo>
                  <a:pt x="98" y="69"/>
                </a:lnTo>
                <a:lnTo>
                  <a:pt x="57" y="84"/>
                </a:lnTo>
                <a:lnTo>
                  <a:pt x="39" y="57"/>
                </a:lnTo>
                <a:lnTo>
                  <a:pt x="0" y="4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25" name="Freeform 693"/>
          <p:cNvSpPr>
            <a:spLocks/>
          </p:cNvSpPr>
          <p:nvPr/>
        </p:nvSpPr>
        <p:spPr bwMode="auto">
          <a:xfrm>
            <a:off x="1920875" y="1524000"/>
            <a:ext cx="84138" cy="63500"/>
          </a:xfrm>
          <a:custGeom>
            <a:avLst/>
            <a:gdLst>
              <a:gd name="T0" fmla="*/ 0 w 60"/>
              <a:gd name="T1" fmla="*/ 0 h 40"/>
              <a:gd name="T2" fmla="*/ 8414 w 60"/>
              <a:gd name="T3" fmla="*/ 38100 h 40"/>
              <a:gd name="T4" fmla="*/ 37862 w 60"/>
              <a:gd name="T5" fmla="*/ 42862 h 40"/>
              <a:gd name="T6" fmla="*/ 8414 w 60"/>
              <a:gd name="T7" fmla="*/ 47625 h 40"/>
              <a:gd name="T8" fmla="*/ 29448 w 60"/>
              <a:gd name="T9" fmla="*/ 61913 h 40"/>
              <a:gd name="T10" fmla="*/ 78529 w 60"/>
              <a:gd name="T11" fmla="*/ 58738 h 40"/>
              <a:gd name="T12" fmla="*/ 82736 w 60"/>
              <a:gd name="T13" fmla="*/ 34925 h 40"/>
              <a:gd name="T14" fmla="*/ 0 w 6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40"/>
              <a:gd name="T26" fmla="*/ 60 w 6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40">
                <a:moveTo>
                  <a:pt x="0" y="0"/>
                </a:moveTo>
                <a:lnTo>
                  <a:pt x="6" y="24"/>
                </a:lnTo>
                <a:lnTo>
                  <a:pt x="27" y="27"/>
                </a:lnTo>
                <a:lnTo>
                  <a:pt x="6" y="30"/>
                </a:lnTo>
                <a:lnTo>
                  <a:pt x="21" y="39"/>
                </a:lnTo>
                <a:lnTo>
                  <a:pt x="56" y="37"/>
                </a:lnTo>
                <a:lnTo>
                  <a:pt x="59" y="22"/>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26" name="Freeform 694"/>
          <p:cNvSpPr>
            <a:spLocks/>
          </p:cNvSpPr>
          <p:nvPr/>
        </p:nvSpPr>
        <p:spPr bwMode="auto">
          <a:xfrm>
            <a:off x="1949450" y="1628775"/>
            <a:ext cx="409575" cy="144463"/>
          </a:xfrm>
          <a:custGeom>
            <a:avLst/>
            <a:gdLst>
              <a:gd name="T0" fmla="*/ 0 w 290"/>
              <a:gd name="T1" fmla="*/ 19050 h 91"/>
              <a:gd name="T2" fmla="*/ 24010 w 290"/>
              <a:gd name="T3" fmla="*/ 0 h 91"/>
              <a:gd name="T4" fmla="*/ 63555 w 290"/>
              <a:gd name="T5" fmla="*/ 9525 h 91"/>
              <a:gd name="T6" fmla="*/ 84740 w 290"/>
              <a:gd name="T7" fmla="*/ 19050 h 91"/>
              <a:gd name="T8" fmla="*/ 79090 w 290"/>
              <a:gd name="T9" fmla="*/ 38100 h 91"/>
              <a:gd name="T10" fmla="*/ 125697 w 290"/>
              <a:gd name="T11" fmla="*/ 19050 h 91"/>
              <a:gd name="T12" fmla="*/ 151119 w 290"/>
              <a:gd name="T13" fmla="*/ 33338 h 91"/>
              <a:gd name="T14" fmla="*/ 129934 w 290"/>
              <a:gd name="T15" fmla="*/ 33338 h 91"/>
              <a:gd name="T16" fmla="*/ 185015 w 290"/>
              <a:gd name="T17" fmla="*/ 47625 h 91"/>
              <a:gd name="T18" fmla="*/ 125697 w 290"/>
              <a:gd name="T19" fmla="*/ 52388 h 91"/>
              <a:gd name="T20" fmla="*/ 151119 w 290"/>
              <a:gd name="T21" fmla="*/ 57150 h 91"/>
              <a:gd name="T22" fmla="*/ 134171 w 290"/>
              <a:gd name="T23" fmla="*/ 76200 h 91"/>
              <a:gd name="T24" fmla="*/ 159593 w 290"/>
              <a:gd name="T25" fmla="*/ 66675 h 91"/>
              <a:gd name="T26" fmla="*/ 189252 w 290"/>
              <a:gd name="T27" fmla="*/ 95250 h 91"/>
              <a:gd name="T28" fmla="*/ 193489 w 290"/>
              <a:gd name="T29" fmla="*/ 80963 h 91"/>
              <a:gd name="T30" fmla="*/ 264105 w 290"/>
              <a:gd name="T31" fmla="*/ 95250 h 91"/>
              <a:gd name="T32" fmla="*/ 346020 w 290"/>
              <a:gd name="T33" fmla="*/ 71438 h 91"/>
              <a:gd name="T34" fmla="*/ 408163 w 290"/>
              <a:gd name="T35" fmla="*/ 100013 h 91"/>
              <a:gd name="T36" fmla="*/ 388390 w 290"/>
              <a:gd name="T37" fmla="*/ 107950 h 91"/>
              <a:gd name="T38" fmla="*/ 395452 w 290"/>
              <a:gd name="T39" fmla="*/ 138113 h 91"/>
              <a:gd name="T40" fmla="*/ 353082 w 290"/>
              <a:gd name="T41" fmla="*/ 142875 h 91"/>
              <a:gd name="T42" fmla="*/ 314949 w 290"/>
              <a:gd name="T43" fmla="*/ 119063 h 91"/>
              <a:gd name="T44" fmla="*/ 314949 w 290"/>
              <a:gd name="T45" fmla="*/ 138113 h 91"/>
              <a:gd name="T46" fmla="*/ 295176 w 290"/>
              <a:gd name="T47" fmla="*/ 142875 h 91"/>
              <a:gd name="T48" fmla="*/ 201963 w 290"/>
              <a:gd name="T49" fmla="*/ 142875 h 91"/>
              <a:gd name="T50" fmla="*/ 193489 w 290"/>
              <a:gd name="T51" fmla="*/ 123825 h 91"/>
              <a:gd name="T52" fmla="*/ 168067 w 290"/>
              <a:gd name="T53" fmla="*/ 142875 h 91"/>
              <a:gd name="T54" fmla="*/ 142645 w 290"/>
              <a:gd name="T55" fmla="*/ 123825 h 91"/>
              <a:gd name="T56" fmla="*/ 125697 w 290"/>
              <a:gd name="T57" fmla="*/ 138113 h 91"/>
              <a:gd name="T58" fmla="*/ 87564 w 290"/>
              <a:gd name="T59" fmla="*/ 42863 h 91"/>
              <a:gd name="T60" fmla="*/ 49431 w 290"/>
              <a:gd name="T61" fmla="*/ 47625 h 91"/>
              <a:gd name="T62" fmla="*/ 0 w 290"/>
              <a:gd name="T63" fmla="*/ 1905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0"/>
              <a:gd name="T97" fmla="*/ 0 h 91"/>
              <a:gd name="T98" fmla="*/ 290 w 290"/>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0" h="91">
                <a:moveTo>
                  <a:pt x="0" y="12"/>
                </a:moveTo>
                <a:lnTo>
                  <a:pt x="17" y="0"/>
                </a:lnTo>
                <a:lnTo>
                  <a:pt x="45" y="6"/>
                </a:lnTo>
                <a:lnTo>
                  <a:pt x="60" y="12"/>
                </a:lnTo>
                <a:lnTo>
                  <a:pt x="56" y="24"/>
                </a:lnTo>
                <a:lnTo>
                  <a:pt x="89" y="12"/>
                </a:lnTo>
                <a:lnTo>
                  <a:pt x="107" y="21"/>
                </a:lnTo>
                <a:lnTo>
                  <a:pt x="92" y="21"/>
                </a:lnTo>
                <a:lnTo>
                  <a:pt x="131" y="30"/>
                </a:lnTo>
                <a:lnTo>
                  <a:pt x="89" y="33"/>
                </a:lnTo>
                <a:lnTo>
                  <a:pt x="107" y="36"/>
                </a:lnTo>
                <a:lnTo>
                  <a:pt x="95" y="48"/>
                </a:lnTo>
                <a:lnTo>
                  <a:pt x="113" y="42"/>
                </a:lnTo>
                <a:lnTo>
                  <a:pt x="134" y="60"/>
                </a:lnTo>
                <a:lnTo>
                  <a:pt x="137" y="51"/>
                </a:lnTo>
                <a:lnTo>
                  <a:pt x="187" y="60"/>
                </a:lnTo>
                <a:lnTo>
                  <a:pt x="245" y="45"/>
                </a:lnTo>
                <a:lnTo>
                  <a:pt x="289" y="63"/>
                </a:lnTo>
                <a:lnTo>
                  <a:pt x="275" y="68"/>
                </a:lnTo>
                <a:lnTo>
                  <a:pt x="280" y="87"/>
                </a:lnTo>
                <a:lnTo>
                  <a:pt x="250" y="90"/>
                </a:lnTo>
                <a:lnTo>
                  <a:pt x="223" y="75"/>
                </a:lnTo>
                <a:lnTo>
                  <a:pt x="223" y="87"/>
                </a:lnTo>
                <a:lnTo>
                  <a:pt x="209" y="90"/>
                </a:lnTo>
                <a:lnTo>
                  <a:pt x="143" y="90"/>
                </a:lnTo>
                <a:lnTo>
                  <a:pt x="137" y="78"/>
                </a:lnTo>
                <a:lnTo>
                  <a:pt x="119" y="90"/>
                </a:lnTo>
                <a:lnTo>
                  <a:pt x="101" y="78"/>
                </a:lnTo>
                <a:lnTo>
                  <a:pt x="89" y="87"/>
                </a:lnTo>
                <a:lnTo>
                  <a:pt x="62" y="27"/>
                </a:lnTo>
                <a:lnTo>
                  <a:pt x="35" y="30"/>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27" name="Freeform 695"/>
          <p:cNvSpPr>
            <a:spLocks/>
          </p:cNvSpPr>
          <p:nvPr/>
        </p:nvSpPr>
        <p:spPr bwMode="auto">
          <a:xfrm>
            <a:off x="1965325" y="1377950"/>
            <a:ext cx="268288" cy="195263"/>
          </a:xfrm>
          <a:custGeom>
            <a:avLst/>
            <a:gdLst>
              <a:gd name="T0" fmla="*/ 0 w 190"/>
              <a:gd name="T1" fmla="*/ 61913 h 123"/>
              <a:gd name="T2" fmla="*/ 63542 w 190"/>
              <a:gd name="T3" fmla="*/ 52388 h 123"/>
              <a:gd name="T4" fmla="*/ 33889 w 190"/>
              <a:gd name="T5" fmla="*/ 19050 h 123"/>
              <a:gd name="T6" fmla="*/ 84723 w 190"/>
              <a:gd name="T7" fmla="*/ 9525 h 123"/>
              <a:gd name="T8" fmla="*/ 42361 w 190"/>
              <a:gd name="T9" fmla="*/ 0 h 123"/>
              <a:gd name="T10" fmla="*/ 114375 w 190"/>
              <a:gd name="T11" fmla="*/ 14288 h 123"/>
              <a:gd name="T12" fmla="*/ 131320 w 190"/>
              <a:gd name="T13" fmla="*/ 52388 h 123"/>
              <a:gd name="T14" fmla="*/ 173681 w 190"/>
              <a:gd name="T15" fmla="*/ 52388 h 123"/>
              <a:gd name="T16" fmla="*/ 186390 w 190"/>
              <a:gd name="T17" fmla="*/ 76200 h 123"/>
              <a:gd name="T18" fmla="*/ 186390 w 190"/>
              <a:gd name="T19" fmla="*/ 57150 h 123"/>
              <a:gd name="T20" fmla="*/ 206158 w 190"/>
              <a:gd name="T21" fmla="*/ 61913 h 123"/>
              <a:gd name="T22" fmla="*/ 199098 w 190"/>
              <a:gd name="T23" fmla="*/ 76200 h 123"/>
              <a:gd name="T24" fmla="*/ 224515 w 190"/>
              <a:gd name="T25" fmla="*/ 85725 h 123"/>
              <a:gd name="T26" fmla="*/ 206158 w 190"/>
              <a:gd name="T27" fmla="*/ 109538 h 123"/>
              <a:gd name="T28" fmla="*/ 248519 w 190"/>
              <a:gd name="T29" fmla="*/ 109538 h 123"/>
              <a:gd name="T30" fmla="*/ 266876 w 190"/>
              <a:gd name="T31" fmla="*/ 127000 h 123"/>
              <a:gd name="T32" fmla="*/ 216042 w 190"/>
              <a:gd name="T33" fmla="*/ 136525 h 123"/>
              <a:gd name="T34" fmla="*/ 203334 w 190"/>
              <a:gd name="T35" fmla="*/ 160338 h 123"/>
              <a:gd name="T36" fmla="*/ 194862 w 190"/>
              <a:gd name="T37" fmla="*/ 136525 h 123"/>
              <a:gd name="T38" fmla="*/ 182153 w 190"/>
              <a:gd name="T39" fmla="*/ 193675 h 123"/>
              <a:gd name="T40" fmla="*/ 148264 w 190"/>
              <a:gd name="T41" fmla="*/ 166688 h 123"/>
              <a:gd name="T42" fmla="*/ 165209 w 190"/>
              <a:gd name="T43" fmla="*/ 193675 h 123"/>
              <a:gd name="T44" fmla="*/ 105903 w 190"/>
              <a:gd name="T45" fmla="*/ 188913 h 123"/>
              <a:gd name="T46" fmla="*/ 80486 w 190"/>
              <a:gd name="T47" fmla="*/ 174625 h 123"/>
              <a:gd name="T48" fmla="*/ 110139 w 190"/>
              <a:gd name="T49" fmla="*/ 166688 h 123"/>
              <a:gd name="T50" fmla="*/ 80486 w 190"/>
              <a:gd name="T51" fmla="*/ 166688 h 123"/>
              <a:gd name="T52" fmla="*/ 72014 w 190"/>
              <a:gd name="T53" fmla="*/ 157163 h 123"/>
              <a:gd name="T54" fmla="*/ 84723 w 190"/>
              <a:gd name="T55" fmla="*/ 157163 h 123"/>
              <a:gd name="T56" fmla="*/ 59306 w 190"/>
              <a:gd name="T57" fmla="*/ 142875 h 123"/>
              <a:gd name="T58" fmla="*/ 144028 w 190"/>
              <a:gd name="T59" fmla="*/ 127000 h 123"/>
              <a:gd name="T60" fmla="*/ 42361 w 190"/>
              <a:gd name="T61" fmla="*/ 127000 h 123"/>
              <a:gd name="T62" fmla="*/ 21181 w 190"/>
              <a:gd name="T63" fmla="*/ 112713 h 123"/>
              <a:gd name="T64" fmla="*/ 59306 w 190"/>
              <a:gd name="T65" fmla="*/ 103188 h 123"/>
              <a:gd name="T66" fmla="*/ 5648 w 190"/>
              <a:gd name="T67" fmla="*/ 85725 h 123"/>
              <a:gd name="T68" fmla="*/ 16945 w 190"/>
              <a:gd name="T69" fmla="*/ 85725 h 123"/>
              <a:gd name="T70" fmla="*/ 5648 w 190"/>
              <a:gd name="T71" fmla="*/ 71438 h 123"/>
              <a:gd name="T72" fmla="*/ 63542 w 190"/>
              <a:gd name="T73" fmla="*/ 71438 h 123"/>
              <a:gd name="T74" fmla="*/ 0 w 190"/>
              <a:gd name="T75" fmla="*/ 61913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
              <a:gd name="T115" fmla="*/ 0 h 123"/>
              <a:gd name="T116" fmla="*/ 190 w 190"/>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 h="123">
                <a:moveTo>
                  <a:pt x="0" y="39"/>
                </a:moveTo>
                <a:lnTo>
                  <a:pt x="45" y="33"/>
                </a:lnTo>
                <a:lnTo>
                  <a:pt x="24" y="12"/>
                </a:lnTo>
                <a:lnTo>
                  <a:pt x="60" y="6"/>
                </a:lnTo>
                <a:lnTo>
                  <a:pt x="30" y="0"/>
                </a:lnTo>
                <a:lnTo>
                  <a:pt x="81" y="9"/>
                </a:lnTo>
                <a:lnTo>
                  <a:pt x="93" y="33"/>
                </a:lnTo>
                <a:lnTo>
                  <a:pt x="123" y="33"/>
                </a:lnTo>
                <a:lnTo>
                  <a:pt x="132" y="48"/>
                </a:lnTo>
                <a:lnTo>
                  <a:pt x="132" y="36"/>
                </a:lnTo>
                <a:lnTo>
                  <a:pt x="146" y="39"/>
                </a:lnTo>
                <a:lnTo>
                  <a:pt x="141" y="48"/>
                </a:lnTo>
                <a:lnTo>
                  <a:pt x="159" y="54"/>
                </a:lnTo>
                <a:lnTo>
                  <a:pt x="146" y="69"/>
                </a:lnTo>
                <a:lnTo>
                  <a:pt x="176" y="69"/>
                </a:lnTo>
                <a:lnTo>
                  <a:pt x="189" y="80"/>
                </a:lnTo>
                <a:lnTo>
                  <a:pt x="153" y="86"/>
                </a:lnTo>
                <a:lnTo>
                  <a:pt x="144" y="101"/>
                </a:lnTo>
                <a:lnTo>
                  <a:pt x="138" y="86"/>
                </a:lnTo>
                <a:lnTo>
                  <a:pt x="129" y="122"/>
                </a:lnTo>
                <a:lnTo>
                  <a:pt x="105" y="105"/>
                </a:lnTo>
                <a:lnTo>
                  <a:pt x="117" y="122"/>
                </a:lnTo>
                <a:lnTo>
                  <a:pt x="75" y="119"/>
                </a:lnTo>
                <a:lnTo>
                  <a:pt x="57" y="110"/>
                </a:lnTo>
                <a:lnTo>
                  <a:pt x="78" y="105"/>
                </a:lnTo>
                <a:lnTo>
                  <a:pt x="57" y="105"/>
                </a:lnTo>
                <a:lnTo>
                  <a:pt x="51" y="99"/>
                </a:lnTo>
                <a:lnTo>
                  <a:pt x="60" y="99"/>
                </a:lnTo>
                <a:lnTo>
                  <a:pt x="42" y="90"/>
                </a:lnTo>
                <a:lnTo>
                  <a:pt x="102" y="80"/>
                </a:lnTo>
                <a:lnTo>
                  <a:pt x="30" y="80"/>
                </a:lnTo>
                <a:lnTo>
                  <a:pt x="15" y="71"/>
                </a:lnTo>
                <a:lnTo>
                  <a:pt x="42" y="65"/>
                </a:lnTo>
                <a:lnTo>
                  <a:pt x="4" y="54"/>
                </a:lnTo>
                <a:lnTo>
                  <a:pt x="12" y="54"/>
                </a:lnTo>
                <a:lnTo>
                  <a:pt x="4" y="45"/>
                </a:lnTo>
                <a:lnTo>
                  <a:pt x="45" y="45"/>
                </a:lnTo>
                <a:lnTo>
                  <a:pt x="0" y="3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28" name="Freeform 696"/>
          <p:cNvSpPr>
            <a:spLocks/>
          </p:cNvSpPr>
          <p:nvPr/>
        </p:nvSpPr>
        <p:spPr bwMode="auto">
          <a:xfrm>
            <a:off x="1965325" y="1714500"/>
            <a:ext cx="65088" cy="44450"/>
          </a:xfrm>
          <a:custGeom>
            <a:avLst/>
            <a:gdLst>
              <a:gd name="T0" fmla="*/ 0 w 46"/>
              <a:gd name="T1" fmla="*/ 28575 h 28"/>
              <a:gd name="T2" fmla="*/ 14150 w 46"/>
              <a:gd name="T3" fmla="*/ 0 h 28"/>
              <a:gd name="T4" fmla="*/ 55183 w 46"/>
              <a:gd name="T5" fmla="*/ 4763 h 28"/>
              <a:gd name="T6" fmla="*/ 63673 w 46"/>
              <a:gd name="T7" fmla="*/ 42863 h 28"/>
              <a:gd name="T8" fmla="*/ 0 w 46"/>
              <a:gd name="T9" fmla="*/ 28575 h 28"/>
              <a:gd name="T10" fmla="*/ 0 60000 65536"/>
              <a:gd name="T11" fmla="*/ 0 60000 65536"/>
              <a:gd name="T12" fmla="*/ 0 60000 65536"/>
              <a:gd name="T13" fmla="*/ 0 60000 65536"/>
              <a:gd name="T14" fmla="*/ 0 60000 65536"/>
              <a:gd name="T15" fmla="*/ 0 w 46"/>
              <a:gd name="T16" fmla="*/ 0 h 28"/>
              <a:gd name="T17" fmla="*/ 46 w 46"/>
              <a:gd name="T18" fmla="*/ 28 h 28"/>
            </a:gdLst>
            <a:ahLst/>
            <a:cxnLst>
              <a:cxn ang="T10">
                <a:pos x="T0" y="T1"/>
              </a:cxn>
              <a:cxn ang="T11">
                <a:pos x="T2" y="T3"/>
              </a:cxn>
              <a:cxn ang="T12">
                <a:pos x="T4" y="T5"/>
              </a:cxn>
              <a:cxn ang="T13">
                <a:pos x="T6" y="T7"/>
              </a:cxn>
              <a:cxn ang="T14">
                <a:pos x="T8" y="T9"/>
              </a:cxn>
            </a:cxnLst>
            <a:rect l="T15" t="T16" r="T17" b="T18"/>
            <a:pathLst>
              <a:path w="46" h="28">
                <a:moveTo>
                  <a:pt x="0" y="18"/>
                </a:moveTo>
                <a:lnTo>
                  <a:pt x="10" y="0"/>
                </a:lnTo>
                <a:lnTo>
                  <a:pt x="39" y="3"/>
                </a:lnTo>
                <a:lnTo>
                  <a:pt x="45" y="27"/>
                </a:lnTo>
                <a:lnTo>
                  <a:pt x="0" y="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29" name="Freeform 697"/>
          <p:cNvSpPr>
            <a:spLocks/>
          </p:cNvSpPr>
          <p:nvPr/>
        </p:nvSpPr>
        <p:spPr bwMode="auto">
          <a:xfrm>
            <a:off x="1971675" y="1585913"/>
            <a:ext cx="66675" cy="26987"/>
          </a:xfrm>
          <a:custGeom>
            <a:avLst/>
            <a:gdLst>
              <a:gd name="T0" fmla="*/ 0 w 48"/>
              <a:gd name="T1" fmla="*/ 11112 h 17"/>
              <a:gd name="T2" fmla="*/ 11113 w 48"/>
              <a:gd name="T3" fmla="*/ 25400 h 17"/>
              <a:gd name="T4" fmla="*/ 65286 w 48"/>
              <a:gd name="T5" fmla="*/ 11112 h 17"/>
              <a:gd name="T6" fmla="*/ 15280 w 48"/>
              <a:gd name="T7" fmla="*/ 0 h 17"/>
              <a:gd name="T8" fmla="*/ 0 w 48"/>
              <a:gd name="T9" fmla="*/ 11112 h 17"/>
              <a:gd name="T10" fmla="*/ 0 60000 65536"/>
              <a:gd name="T11" fmla="*/ 0 60000 65536"/>
              <a:gd name="T12" fmla="*/ 0 60000 65536"/>
              <a:gd name="T13" fmla="*/ 0 60000 65536"/>
              <a:gd name="T14" fmla="*/ 0 60000 65536"/>
              <a:gd name="T15" fmla="*/ 0 w 48"/>
              <a:gd name="T16" fmla="*/ 0 h 17"/>
              <a:gd name="T17" fmla="*/ 48 w 48"/>
              <a:gd name="T18" fmla="*/ 17 h 17"/>
            </a:gdLst>
            <a:ahLst/>
            <a:cxnLst>
              <a:cxn ang="T10">
                <a:pos x="T0" y="T1"/>
              </a:cxn>
              <a:cxn ang="T11">
                <a:pos x="T2" y="T3"/>
              </a:cxn>
              <a:cxn ang="T12">
                <a:pos x="T4" y="T5"/>
              </a:cxn>
              <a:cxn ang="T13">
                <a:pos x="T6" y="T7"/>
              </a:cxn>
              <a:cxn ang="T14">
                <a:pos x="T8" y="T9"/>
              </a:cxn>
            </a:cxnLst>
            <a:rect l="T15" t="T16" r="T17" b="T18"/>
            <a:pathLst>
              <a:path w="48" h="17">
                <a:moveTo>
                  <a:pt x="0" y="7"/>
                </a:moveTo>
                <a:lnTo>
                  <a:pt x="8" y="16"/>
                </a:lnTo>
                <a:lnTo>
                  <a:pt x="47" y="7"/>
                </a:lnTo>
                <a:lnTo>
                  <a:pt x="11" y="0"/>
                </a:lnTo>
                <a:lnTo>
                  <a:pt x="0" y="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30" name="Freeform 698"/>
          <p:cNvSpPr>
            <a:spLocks/>
          </p:cNvSpPr>
          <p:nvPr/>
        </p:nvSpPr>
        <p:spPr bwMode="auto">
          <a:xfrm>
            <a:off x="1979613" y="1795463"/>
            <a:ext cx="127000" cy="100012"/>
          </a:xfrm>
          <a:custGeom>
            <a:avLst/>
            <a:gdLst>
              <a:gd name="T0" fmla="*/ 0 w 90"/>
              <a:gd name="T1" fmla="*/ 12700 h 63"/>
              <a:gd name="T2" fmla="*/ 2822 w 90"/>
              <a:gd name="T3" fmla="*/ 66675 h 63"/>
              <a:gd name="T4" fmla="*/ 19756 w 90"/>
              <a:gd name="T5" fmla="*/ 69850 h 63"/>
              <a:gd name="T6" fmla="*/ 12700 w 90"/>
              <a:gd name="T7" fmla="*/ 98425 h 63"/>
              <a:gd name="T8" fmla="*/ 33867 w 90"/>
              <a:gd name="T9" fmla="*/ 98425 h 63"/>
              <a:gd name="T10" fmla="*/ 55033 w 90"/>
              <a:gd name="T11" fmla="*/ 74612 h 63"/>
              <a:gd name="T12" fmla="*/ 33867 w 90"/>
              <a:gd name="T13" fmla="*/ 66675 h 63"/>
              <a:gd name="T14" fmla="*/ 87489 w 90"/>
              <a:gd name="T15" fmla="*/ 66675 h 63"/>
              <a:gd name="T16" fmla="*/ 125589 w 90"/>
              <a:gd name="T17" fmla="*/ 3175 h 63"/>
              <a:gd name="T18" fmla="*/ 7056 w 90"/>
              <a:gd name="T19" fmla="*/ 0 h 63"/>
              <a:gd name="T20" fmla="*/ 28222 w 90"/>
              <a:gd name="T21" fmla="*/ 19050 h 63"/>
              <a:gd name="T22" fmla="*/ 0 w 90"/>
              <a:gd name="T23" fmla="*/ 1270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3"/>
              <a:gd name="T38" fmla="*/ 90 w 90"/>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3">
                <a:moveTo>
                  <a:pt x="0" y="8"/>
                </a:moveTo>
                <a:lnTo>
                  <a:pt x="2" y="42"/>
                </a:lnTo>
                <a:lnTo>
                  <a:pt x="14" y="44"/>
                </a:lnTo>
                <a:lnTo>
                  <a:pt x="9" y="62"/>
                </a:lnTo>
                <a:lnTo>
                  <a:pt x="24" y="62"/>
                </a:lnTo>
                <a:lnTo>
                  <a:pt x="39" y="47"/>
                </a:lnTo>
                <a:lnTo>
                  <a:pt x="24" y="42"/>
                </a:lnTo>
                <a:lnTo>
                  <a:pt x="62" y="42"/>
                </a:lnTo>
                <a:lnTo>
                  <a:pt x="89" y="2"/>
                </a:lnTo>
                <a:lnTo>
                  <a:pt x="5" y="0"/>
                </a:lnTo>
                <a:lnTo>
                  <a:pt x="20" y="12"/>
                </a:lnTo>
                <a:lnTo>
                  <a:pt x="0" y="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31" name="Freeform 699"/>
          <p:cNvSpPr>
            <a:spLocks/>
          </p:cNvSpPr>
          <p:nvPr/>
        </p:nvSpPr>
        <p:spPr bwMode="auto">
          <a:xfrm>
            <a:off x="2071688" y="1258888"/>
            <a:ext cx="722312" cy="423862"/>
          </a:xfrm>
          <a:custGeom>
            <a:avLst/>
            <a:gdLst>
              <a:gd name="T0" fmla="*/ 38091 w 512"/>
              <a:gd name="T1" fmla="*/ 119062 h 267"/>
              <a:gd name="T2" fmla="*/ 71949 w 512"/>
              <a:gd name="T3" fmla="*/ 123825 h 267"/>
              <a:gd name="T4" fmla="*/ 173524 w 512"/>
              <a:gd name="T5" fmla="*/ 123825 h 267"/>
              <a:gd name="T6" fmla="*/ 152363 w 512"/>
              <a:gd name="T7" fmla="*/ 138112 h 267"/>
              <a:gd name="T8" fmla="*/ 131201 w 512"/>
              <a:gd name="T9" fmla="*/ 166687 h 267"/>
              <a:gd name="T10" fmla="*/ 197507 w 512"/>
              <a:gd name="T11" fmla="*/ 166687 h 267"/>
              <a:gd name="T12" fmla="*/ 273688 w 512"/>
              <a:gd name="T13" fmla="*/ 128587 h 267"/>
              <a:gd name="T14" fmla="*/ 383728 w 512"/>
              <a:gd name="T15" fmla="*/ 138112 h 267"/>
              <a:gd name="T16" fmla="*/ 277921 w 512"/>
              <a:gd name="T17" fmla="*/ 222250 h 267"/>
              <a:gd name="T18" fmla="*/ 126969 w 512"/>
              <a:gd name="T19" fmla="*/ 180975 h 267"/>
              <a:gd name="T20" fmla="*/ 126969 w 512"/>
              <a:gd name="T21" fmla="*/ 207962 h 267"/>
              <a:gd name="T22" fmla="*/ 245473 w 512"/>
              <a:gd name="T23" fmla="*/ 261937 h 267"/>
              <a:gd name="T24" fmla="*/ 155184 w 512"/>
              <a:gd name="T25" fmla="*/ 265112 h 267"/>
              <a:gd name="T26" fmla="*/ 139666 w 512"/>
              <a:gd name="T27" fmla="*/ 300037 h 267"/>
              <a:gd name="T28" fmla="*/ 169292 w 512"/>
              <a:gd name="T29" fmla="*/ 285750 h 267"/>
              <a:gd name="T30" fmla="*/ 142487 w 512"/>
              <a:gd name="T31" fmla="*/ 323850 h 267"/>
              <a:gd name="T32" fmla="*/ 163649 w 512"/>
              <a:gd name="T33" fmla="*/ 347662 h 267"/>
              <a:gd name="T34" fmla="*/ 173524 w 512"/>
              <a:gd name="T35" fmla="*/ 355600 h 267"/>
              <a:gd name="T36" fmla="*/ 118504 w 512"/>
              <a:gd name="T37" fmla="*/ 369887 h 267"/>
              <a:gd name="T38" fmla="*/ 76181 w 512"/>
              <a:gd name="T39" fmla="*/ 388937 h 267"/>
              <a:gd name="T40" fmla="*/ 152363 w 512"/>
              <a:gd name="T41" fmla="*/ 417512 h 267"/>
              <a:gd name="T42" fmla="*/ 203150 w 512"/>
              <a:gd name="T43" fmla="*/ 407987 h 267"/>
              <a:gd name="T44" fmla="*/ 224312 w 512"/>
              <a:gd name="T45" fmla="*/ 403224 h 267"/>
              <a:gd name="T46" fmla="*/ 252527 w 512"/>
              <a:gd name="T47" fmla="*/ 422275 h 267"/>
              <a:gd name="T48" fmla="*/ 299082 w 512"/>
              <a:gd name="T49" fmla="*/ 384174 h 267"/>
              <a:gd name="T50" fmla="*/ 320244 w 512"/>
              <a:gd name="T51" fmla="*/ 355600 h 267"/>
              <a:gd name="T52" fmla="*/ 375264 w 512"/>
              <a:gd name="T53" fmla="*/ 323850 h 267"/>
              <a:gd name="T54" fmla="*/ 396425 w 512"/>
              <a:gd name="T55" fmla="*/ 303212 h 267"/>
              <a:gd name="T56" fmla="*/ 400657 w 512"/>
              <a:gd name="T57" fmla="*/ 269875 h 267"/>
              <a:gd name="T58" fmla="*/ 328708 w 512"/>
              <a:gd name="T59" fmla="*/ 252412 h 267"/>
              <a:gd name="T60" fmla="*/ 328708 w 512"/>
              <a:gd name="T61" fmla="*/ 242887 h 267"/>
              <a:gd name="T62" fmla="*/ 472606 w 512"/>
              <a:gd name="T63" fmla="*/ 222250 h 267"/>
              <a:gd name="T64" fmla="*/ 509286 w 512"/>
              <a:gd name="T65" fmla="*/ 190500 h 267"/>
              <a:gd name="T66" fmla="*/ 644720 w 512"/>
              <a:gd name="T67" fmla="*/ 114300 h 267"/>
              <a:gd name="T68" fmla="*/ 534680 w 512"/>
              <a:gd name="T69" fmla="*/ 109537 h 267"/>
              <a:gd name="T70" fmla="*/ 720901 w 512"/>
              <a:gd name="T71" fmla="*/ 61912 h 267"/>
              <a:gd name="T72" fmla="*/ 661649 w 512"/>
              <a:gd name="T73" fmla="*/ 19050 h 267"/>
              <a:gd name="T74" fmla="*/ 424640 w 512"/>
              <a:gd name="T75" fmla="*/ 0 h 267"/>
              <a:gd name="T76" fmla="*/ 396425 w 512"/>
              <a:gd name="T77" fmla="*/ 9525 h 267"/>
              <a:gd name="T78" fmla="*/ 354102 w 512"/>
              <a:gd name="T79" fmla="*/ 47625 h 267"/>
              <a:gd name="T80" fmla="*/ 273688 w 512"/>
              <a:gd name="T81" fmla="*/ 33337 h 267"/>
              <a:gd name="T82" fmla="*/ 211615 w 512"/>
              <a:gd name="T83" fmla="*/ 33337 h 267"/>
              <a:gd name="T84" fmla="*/ 252527 w 512"/>
              <a:gd name="T85" fmla="*/ 80962 h 267"/>
              <a:gd name="T86" fmla="*/ 152363 w 512"/>
              <a:gd name="T87" fmla="*/ 80962 h 2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2"/>
              <a:gd name="T133" fmla="*/ 0 h 267"/>
              <a:gd name="T134" fmla="*/ 512 w 512"/>
              <a:gd name="T135" fmla="*/ 267 h 2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2" h="267">
                <a:moveTo>
                  <a:pt x="0" y="63"/>
                </a:moveTo>
                <a:lnTo>
                  <a:pt x="42" y="63"/>
                </a:lnTo>
                <a:lnTo>
                  <a:pt x="27" y="75"/>
                </a:lnTo>
                <a:lnTo>
                  <a:pt x="93" y="69"/>
                </a:lnTo>
                <a:lnTo>
                  <a:pt x="33" y="75"/>
                </a:lnTo>
                <a:lnTo>
                  <a:pt x="51" y="78"/>
                </a:lnTo>
                <a:lnTo>
                  <a:pt x="33" y="81"/>
                </a:lnTo>
                <a:lnTo>
                  <a:pt x="42" y="87"/>
                </a:lnTo>
                <a:lnTo>
                  <a:pt x="123" y="78"/>
                </a:lnTo>
                <a:lnTo>
                  <a:pt x="42" y="90"/>
                </a:lnTo>
                <a:lnTo>
                  <a:pt x="75" y="105"/>
                </a:lnTo>
                <a:lnTo>
                  <a:pt x="108" y="87"/>
                </a:lnTo>
                <a:lnTo>
                  <a:pt x="161" y="84"/>
                </a:lnTo>
                <a:lnTo>
                  <a:pt x="108" y="90"/>
                </a:lnTo>
                <a:lnTo>
                  <a:pt x="93" y="105"/>
                </a:lnTo>
                <a:lnTo>
                  <a:pt x="129" y="108"/>
                </a:lnTo>
                <a:lnTo>
                  <a:pt x="161" y="90"/>
                </a:lnTo>
                <a:lnTo>
                  <a:pt x="140" y="105"/>
                </a:lnTo>
                <a:lnTo>
                  <a:pt x="161" y="105"/>
                </a:lnTo>
                <a:lnTo>
                  <a:pt x="200" y="96"/>
                </a:lnTo>
                <a:lnTo>
                  <a:pt x="194" y="81"/>
                </a:lnTo>
                <a:lnTo>
                  <a:pt x="236" y="69"/>
                </a:lnTo>
                <a:lnTo>
                  <a:pt x="206" y="96"/>
                </a:lnTo>
                <a:lnTo>
                  <a:pt x="272" y="87"/>
                </a:lnTo>
                <a:lnTo>
                  <a:pt x="144" y="114"/>
                </a:lnTo>
                <a:lnTo>
                  <a:pt x="174" y="140"/>
                </a:lnTo>
                <a:lnTo>
                  <a:pt x="197" y="140"/>
                </a:lnTo>
                <a:lnTo>
                  <a:pt x="185" y="146"/>
                </a:lnTo>
                <a:lnTo>
                  <a:pt x="131" y="116"/>
                </a:lnTo>
                <a:lnTo>
                  <a:pt x="90" y="114"/>
                </a:lnTo>
                <a:lnTo>
                  <a:pt x="90" y="126"/>
                </a:lnTo>
                <a:lnTo>
                  <a:pt x="108" y="129"/>
                </a:lnTo>
                <a:lnTo>
                  <a:pt x="90" y="131"/>
                </a:lnTo>
                <a:lnTo>
                  <a:pt x="144" y="161"/>
                </a:lnTo>
                <a:lnTo>
                  <a:pt x="116" y="165"/>
                </a:lnTo>
                <a:lnTo>
                  <a:pt x="174" y="165"/>
                </a:lnTo>
                <a:lnTo>
                  <a:pt x="144" y="170"/>
                </a:lnTo>
                <a:lnTo>
                  <a:pt x="159" y="180"/>
                </a:lnTo>
                <a:lnTo>
                  <a:pt x="110" y="167"/>
                </a:lnTo>
                <a:lnTo>
                  <a:pt x="84" y="174"/>
                </a:lnTo>
                <a:lnTo>
                  <a:pt x="71" y="197"/>
                </a:lnTo>
                <a:lnTo>
                  <a:pt x="99" y="189"/>
                </a:lnTo>
                <a:lnTo>
                  <a:pt x="96" y="197"/>
                </a:lnTo>
                <a:lnTo>
                  <a:pt x="105" y="197"/>
                </a:lnTo>
                <a:lnTo>
                  <a:pt x="120" y="180"/>
                </a:lnTo>
                <a:lnTo>
                  <a:pt x="114" y="194"/>
                </a:lnTo>
                <a:lnTo>
                  <a:pt x="131" y="197"/>
                </a:lnTo>
                <a:lnTo>
                  <a:pt x="101" y="204"/>
                </a:lnTo>
                <a:lnTo>
                  <a:pt x="116" y="204"/>
                </a:lnTo>
                <a:lnTo>
                  <a:pt x="105" y="206"/>
                </a:lnTo>
                <a:lnTo>
                  <a:pt x="116" y="219"/>
                </a:lnTo>
                <a:lnTo>
                  <a:pt x="140" y="215"/>
                </a:lnTo>
                <a:lnTo>
                  <a:pt x="159" y="200"/>
                </a:lnTo>
                <a:lnTo>
                  <a:pt x="123" y="224"/>
                </a:lnTo>
                <a:lnTo>
                  <a:pt x="90" y="206"/>
                </a:lnTo>
                <a:lnTo>
                  <a:pt x="57" y="209"/>
                </a:lnTo>
                <a:lnTo>
                  <a:pt x="84" y="233"/>
                </a:lnTo>
                <a:lnTo>
                  <a:pt x="42" y="242"/>
                </a:lnTo>
                <a:lnTo>
                  <a:pt x="45" y="257"/>
                </a:lnTo>
                <a:lnTo>
                  <a:pt x="54" y="245"/>
                </a:lnTo>
                <a:lnTo>
                  <a:pt x="54" y="257"/>
                </a:lnTo>
                <a:lnTo>
                  <a:pt x="86" y="251"/>
                </a:lnTo>
                <a:lnTo>
                  <a:pt x="108" y="263"/>
                </a:lnTo>
                <a:lnTo>
                  <a:pt x="120" y="260"/>
                </a:lnTo>
                <a:lnTo>
                  <a:pt x="110" y="251"/>
                </a:lnTo>
                <a:lnTo>
                  <a:pt x="144" y="257"/>
                </a:lnTo>
                <a:lnTo>
                  <a:pt x="140" y="245"/>
                </a:lnTo>
                <a:lnTo>
                  <a:pt x="150" y="257"/>
                </a:lnTo>
                <a:lnTo>
                  <a:pt x="159" y="254"/>
                </a:lnTo>
                <a:lnTo>
                  <a:pt x="155" y="248"/>
                </a:lnTo>
                <a:lnTo>
                  <a:pt x="179" y="254"/>
                </a:lnTo>
                <a:lnTo>
                  <a:pt x="179" y="266"/>
                </a:lnTo>
                <a:lnTo>
                  <a:pt x="224" y="254"/>
                </a:lnTo>
                <a:lnTo>
                  <a:pt x="230" y="242"/>
                </a:lnTo>
                <a:lnTo>
                  <a:pt x="212" y="242"/>
                </a:lnTo>
                <a:lnTo>
                  <a:pt x="209" y="230"/>
                </a:lnTo>
                <a:lnTo>
                  <a:pt x="161" y="230"/>
                </a:lnTo>
                <a:lnTo>
                  <a:pt x="227" y="224"/>
                </a:lnTo>
                <a:lnTo>
                  <a:pt x="236" y="215"/>
                </a:lnTo>
                <a:lnTo>
                  <a:pt x="227" y="204"/>
                </a:lnTo>
                <a:lnTo>
                  <a:pt x="266" y="204"/>
                </a:lnTo>
                <a:lnTo>
                  <a:pt x="272" y="197"/>
                </a:lnTo>
                <a:lnTo>
                  <a:pt x="248" y="194"/>
                </a:lnTo>
                <a:lnTo>
                  <a:pt x="281" y="191"/>
                </a:lnTo>
                <a:lnTo>
                  <a:pt x="257" y="185"/>
                </a:lnTo>
                <a:lnTo>
                  <a:pt x="287" y="176"/>
                </a:lnTo>
                <a:lnTo>
                  <a:pt x="284" y="170"/>
                </a:lnTo>
                <a:lnTo>
                  <a:pt x="236" y="167"/>
                </a:lnTo>
                <a:lnTo>
                  <a:pt x="263" y="161"/>
                </a:lnTo>
                <a:lnTo>
                  <a:pt x="233" y="159"/>
                </a:lnTo>
                <a:lnTo>
                  <a:pt x="287" y="165"/>
                </a:lnTo>
                <a:lnTo>
                  <a:pt x="287" y="155"/>
                </a:lnTo>
                <a:lnTo>
                  <a:pt x="233" y="153"/>
                </a:lnTo>
                <a:lnTo>
                  <a:pt x="301" y="146"/>
                </a:lnTo>
                <a:lnTo>
                  <a:pt x="287" y="131"/>
                </a:lnTo>
                <a:lnTo>
                  <a:pt x="335" y="140"/>
                </a:lnTo>
                <a:lnTo>
                  <a:pt x="353" y="126"/>
                </a:lnTo>
                <a:lnTo>
                  <a:pt x="325" y="123"/>
                </a:lnTo>
                <a:lnTo>
                  <a:pt x="361" y="120"/>
                </a:lnTo>
                <a:lnTo>
                  <a:pt x="355" y="111"/>
                </a:lnTo>
                <a:lnTo>
                  <a:pt x="370" y="114"/>
                </a:lnTo>
                <a:lnTo>
                  <a:pt x="457" y="72"/>
                </a:lnTo>
                <a:lnTo>
                  <a:pt x="361" y="84"/>
                </a:lnTo>
                <a:lnTo>
                  <a:pt x="415" y="69"/>
                </a:lnTo>
                <a:lnTo>
                  <a:pt x="379" y="69"/>
                </a:lnTo>
                <a:lnTo>
                  <a:pt x="376" y="60"/>
                </a:lnTo>
                <a:lnTo>
                  <a:pt x="433" y="63"/>
                </a:lnTo>
                <a:lnTo>
                  <a:pt x="511" y="39"/>
                </a:lnTo>
                <a:lnTo>
                  <a:pt x="511" y="30"/>
                </a:lnTo>
                <a:lnTo>
                  <a:pt x="475" y="30"/>
                </a:lnTo>
                <a:lnTo>
                  <a:pt x="469" y="12"/>
                </a:lnTo>
                <a:lnTo>
                  <a:pt x="379" y="24"/>
                </a:lnTo>
                <a:lnTo>
                  <a:pt x="421" y="9"/>
                </a:lnTo>
                <a:lnTo>
                  <a:pt x="301" y="0"/>
                </a:lnTo>
                <a:lnTo>
                  <a:pt x="293" y="9"/>
                </a:lnTo>
                <a:lnTo>
                  <a:pt x="301" y="19"/>
                </a:lnTo>
                <a:lnTo>
                  <a:pt x="281" y="6"/>
                </a:lnTo>
                <a:lnTo>
                  <a:pt x="227" y="6"/>
                </a:lnTo>
                <a:lnTo>
                  <a:pt x="266" y="24"/>
                </a:lnTo>
                <a:lnTo>
                  <a:pt x="251" y="30"/>
                </a:lnTo>
                <a:lnTo>
                  <a:pt x="233" y="12"/>
                </a:lnTo>
                <a:lnTo>
                  <a:pt x="185" y="9"/>
                </a:lnTo>
                <a:lnTo>
                  <a:pt x="194" y="21"/>
                </a:lnTo>
                <a:lnTo>
                  <a:pt x="159" y="19"/>
                </a:lnTo>
                <a:lnTo>
                  <a:pt x="179" y="27"/>
                </a:lnTo>
                <a:lnTo>
                  <a:pt x="150" y="21"/>
                </a:lnTo>
                <a:lnTo>
                  <a:pt x="155" y="27"/>
                </a:lnTo>
                <a:lnTo>
                  <a:pt x="140" y="30"/>
                </a:lnTo>
                <a:lnTo>
                  <a:pt x="179" y="51"/>
                </a:lnTo>
                <a:lnTo>
                  <a:pt x="96" y="30"/>
                </a:lnTo>
                <a:lnTo>
                  <a:pt x="75" y="39"/>
                </a:lnTo>
                <a:lnTo>
                  <a:pt x="108" y="51"/>
                </a:lnTo>
                <a:lnTo>
                  <a:pt x="54" y="42"/>
                </a:lnTo>
                <a:lnTo>
                  <a:pt x="0" y="6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32" name="Freeform 700"/>
          <p:cNvSpPr>
            <a:spLocks/>
          </p:cNvSpPr>
          <p:nvPr/>
        </p:nvSpPr>
        <p:spPr bwMode="auto">
          <a:xfrm>
            <a:off x="2114550" y="1804988"/>
            <a:ext cx="674688" cy="546100"/>
          </a:xfrm>
          <a:custGeom>
            <a:avLst/>
            <a:gdLst>
              <a:gd name="T0" fmla="*/ 4226 w 479"/>
              <a:gd name="T1" fmla="*/ 60325 h 344"/>
              <a:gd name="T2" fmla="*/ 78878 w 479"/>
              <a:gd name="T3" fmla="*/ 0 h 344"/>
              <a:gd name="T4" fmla="*/ 78878 w 479"/>
              <a:gd name="T5" fmla="*/ 60325 h 344"/>
              <a:gd name="T6" fmla="*/ 118317 w 479"/>
              <a:gd name="T7" fmla="*/ 127000 h 344"/>
              <a:gd name="T8" fmla="*/ 121134 w 479"/>
              <a:gd name="T9" fmla="*/ 136525 h 344"/>
              <a:gd name="T10" fmla="*/ 97189 w 479"/>
              <a:gd name="T11" fmla="*/ 88900 h 344"/>
              <a:gd name="T12" fmla="*/ 100006 w 479"/>
              <a:gd name="T13" fmla="*/ 47625 h 344"/>
              <a:gd name="T14" fmla="*/ 105640 w 479"/>
              <a:gd name="T15" fmla="*/ 41275 h 344"/>
              <a:gd name="T16" fmla="*/ 118317 w 479"/>
              <a:gd name="T17" fmla="*/ 23812 h 344"/>
              <a:gd name="T18" fmla="*/ 171841 w 479"/>
              <a:gd name="T19" fmla="*/ 3175 h 344"/>
              <a:gd name="T20" fmla="*/ 202829 w 479"/>
              <a:gd name="T21" fmla="*/ 33338 h 344"/>
              <a:gd name="T22" fmla="*/ 214097 w 479"/>
              <a:gd name="T23" fmla="*/ 95250 h 344"/>
              <a:gd name="T24" fmla="*/ 256353 w 479"/>
              <a:gd name="T25" fmla="*/ 79375 h 344"/>
              <a:gd name="T26" fmla="*/ 349317 w 479"/>
              <a:gd name="T27" fmla="*/ 65088 h 344"/>
              <a:gd name="T28" fmla="*/ 353542 w 479"/>
              <a:gd name="T29" fmla="*/ 107950 h 344"/>
              <a:gd name="T30" fmla="*/ 374670 w 479"/>
              <a:gd name="T31" fmla="*/ 117475 h 344"/>
              <a:gd name="T32" fmla="*/ 415518 w 479"/>
              <a:gd name="T33" fmla="*/ 107950 h 344"/>
              <a:gd name="T34" fmla="*/ 442280 w 479"/>
              <a:gd name="T35" fmla="*/ 131763 h 344"/>
              <a:gd name="T36" fmla="*/ 457774 w 479"/>
              <a:gd name="T37" fmla="*/ 136525 h 344"/>
              <a:gd name="T38" fmla="*/ 474676 w 479"/>
              <a:gd name="T39" fmla="*/ 146050 h 344"/>
              <a:gd name="T40" fmla="*/ 508481 w 479"/>
              <a:gd name="T41" fmla="*/ 160337 h 344"/>
              <a:gd name="T42" fmla="*/ 505664 w 479"/>
              <a:gd name="T43" fmla="*/ 184150 h 344"/>
              <a:gd name="T44" fmla="*/ 516932 w 479"/>
              <a:gd name="T45" fmla="*/ 179387 h 344"/>
              <a:gd name="T46" fmla="*/ 500030 w 479"/>
              <a:gd name="T47" fmla="*/ 207963 h 344"/>
              <a:gd name="T48" fmla="*/ 505664 w 479"/>
              <a:gd name="T49" fmla="*/ 227013 h 344"/>
              <a:gd name="T50" fmla="*/ 508481 w 479"/>
              <a:gd name="T51" fmla="*/ 255588 h 344"/>
              <a:gd name="T52" fmla="*/ 592993 w 479"/>
              <a:gd name="T53" fmla="*/ 279400 h 344"/>
              <a:gd name="T54" fmla="*/ 635249 w 479"/>
              <a:gd name="T55" fmla="*/ 317500 h 344"/>
              <a:gd name="T56" fmla="*/ 673279 w 479"/>
              <a:gd name="T57" fmla="*/ 341312 h 344"/>
              <a:gd name="T58" fmla="*/ 647926 w 479"/>
              <a:gd name="T59" fmla="*/ 354012 h 344"/>
              <a:gd name="T60" fmla="*/ 647926 w 479"/>
              <a:gd name="T61" fmla="*/ 392112 h 344"/>
              <a:gd name="T62" fmla="*/ 622572 w 479"/>
              <a:gd name="T63" fmla="*/ 415925 h 344"/>
              <a:gd name="T64" fmla="*/ 516932 w 479"/>
              <a:gd name="T65" fmla="*/ 354012 h 344"/>
              <a:gd name="T66" fmla="*/ 526792 w 479"/>
              <a:gd name="T67" fmla="*/ 392112 h 344"/>
              <a:gd name="T68" fmla="*/ 550737 w 479"/>
              <a:gd name="T69" fmla="*/ 420688 h 344"/>
              <a:gd name="T70" fmla="*/ 588767 w 479"/>
              <a:gd name="T71" fmla="*/ 449263 h 344"/>
              <a:gd name="T72" fmla="*/ 597219 w 479"/>
              <a:gd name="T73" fmla="*/ 515938 h 344"/>
              <a:gd name="T74" fmla="*/ 567639 w 479"/>
              <a:gd name="T75" fmla="*/ 544513 h 344"/>
              <a:gd name="T76" fmla="*/ 423969 w 479"/>
              <a:gd name="T77" fmla="*/ 477838 h 344"/>
              <a:gd name="T78" fmla="*/ 402841 w 479"/>
              <a:gd name="T79" fmla="*/ 458788 h 344"/>
              <a:gd name="T80" fmla="*/ 361993 w 479"/>
              <a:gd name="T81" fmla="*/ 420688 h 344"/>
              <a:gd name="T82" fmla="*/ 340865 w 479"/>
              <a:gd name="T83" fmla="*/ 430213 h 344"/>
              <a:gd name="T84" fmla="*/ 281707 w 479"/>
              <a:gd name="T85" fmla="*/ 430213 h 344"/>
              <a:gd name="T86" fmla="*/ 391573 w 479"/>
              <a:gd name="T87" fmla="*/ 398462 h 344"/>
              <a:gd name="T88" fmla="*/ 415518 w 479"/>
              <a:gd name="T89" fmla="*/ 317500 h 344"/>
              <a:gd name="T90" fmla="*/ 357768 w 479"/>
              <a:gd name="T91" fmla="*/ 246063 h 344"/>
              <a:gd name="T92" fmla="*/ 315512 w 479"/>
              <a:gd name="T93" fmla="*/ 255588 h 344"/>
              <a:gd name="T94" fmla="*/ 336640 w 479"/>
              <a:gd name="T95" fmla="*/ 222250 h 344"/>
              <a:gd name="T96" fmla="*/ 290158 w 479"/>
              <a:gd name="T97" fmla="*/ 179387 h 344"/>
              <a:gd name="T98" fmla="*/ 264804 w 479"/>
              <a:gd name="T99" fmla="*/ 193675 h 344"/>
              <a:gd name="T100" fmla="*/ 214097 w 479"/>
              <a:gd name="T101" fmla="*/ 203200 h 344"/>
              <a:gd name="T102" fmla="*/ 12677 w 479"/>
              <a:gd name="T103" fmla="*/ 136525 h 344"/>
              <a:gd name="T104" fmla="*/ 0 w 479"/>
              <a:gd name="T105" fmla="*/ 122238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9"/>
              <a:gd name="T160" fmla="*/ 0 h 344"/>
              <a:gd name="T161" fmla="*/ 479 w 479"/>
              <a:gd name="T162" fmla="*/ 344 h 3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9" h="344">
                <a:moveTo>
                  <a:pt x="0" y="77"/>
                </a:moveTo>
                <a:lnTo>
                  <a:pt x="3" y="38"/>
                </a:lnTo>
                <a:lnTo>
                  <a:pt x="24" y="11"/>
                </a:lnTo>
                <a:lnTo>
                  <a:pt x="56" y="0"/>
                </a:lnTo>
                <a:lnTo>
                  <a:pt x="84" y="2"/>
                </a:lnTo>
                <a:lnTo>
                  <a:pt x="56" y="38"/>
                </a:lnTo>
                <a:lnTo>
                  <a:pt x="63" y="60"/>
                </a:lnTo>
                <a:lnTo>
                  <a:pt x="84" y="80"/>
                </a:lnTo>
                <a:lnTo>
                  <a:pt x="56" y="89"/>
                </a:lnTo>
                <a:lnTo>
                  <a:pt x="86" y="86"/>
                </a:lnTo>
                <a:lnTo>
                  <a:pt x="86" y="71"/>
                </a:lnTo>
                <a:lnTo>
                  <a:pt x="69" y="56"/>
                </a:lnTo>
                <a:lnTo>
                  <a:pt x="86" y="45"/>
                </a:lnTo>
                <a:lnTo>
                  <a:pt x="71" y="30"/>
                </a:lnTo>
                <a:lnTo>
                  <a:pt x="101" y="36"/>
                </a:lnTo>
                <a:lnTo>
                  <a:pt x="75" y="26"/>
                </a:lnTo>
                <a:lnTo>
                  <a:pt x="105" y="26"/>
                </a:lnTo>
                <a:lnTo>
                  <a:pt x="84" y="15"/>
                </a:lnTo>
                <a:lnTo>
                  <a:pt x="107" y="15"/>
                </a:lnTo>
                <a:lnTo>
                  <a:pt x="122" y="2"/>
                </a:lnTo>
                <a:lnTo>
                  <a:pt x="144" y="2"/>
                </a:lnTo>
                <a:lnTo>
                  <a:pt x="144" y="21"/>
                </a:lnTo>
                <a:lnTo>
                  <a:pt x="159" y="26"/>
                </a:lnTo>
                <a:lnTo>
                  <a:pt x="152" y="60"/>
                </a:lnTo>
                <a:lnTo>
                  <a:pt x="170" y="41"/>
                </a:lnTo>
                <a:lnTo>
                  <a:pt x="182" y="50"/>
                </a:lnTo>
                <a:lnTo>
                  <a:pt x="206" y="36"/>
                </a:lnTo>
                <a:lnTo>
                  <a:pt x="248" y="41"/>
                </a:lnTo>
                <a:lnTo>
                  <a:pt x="263" y="60"/>
                </a:lnTo>
                <a:lnTo>
                  <a:pt x="251" y="68"/>
                </a:lnTo>
                <a:lnTo>
                  <a:pt x="278" y="65"/>
                </a:lnTo>
                <a:lnTo>
                  <a:pt x="266" y="74"/>
                </a:lnTo>
                <a:lnTo>
                  <a:pt x="284" y="80"/>
                </a:lnTo>
                <a:lnTo>
                  <a:pt x="295" y="68"/>
                </a:lnTo>
                <a:lnTo>
                  <a:pt x="310" y="74"/>
                </a:lnTo>
                <a:lnTo>
                  <a:pt x="314" y="83"/>
                </a:lnTo>
                <a:lnTo>
                  <a:pt x="301" y="86"/>
                </a:lnTo>
                <a:lnTo>
                  <a:pt x="325" y="86"/>
                </a:lnTo>
                <a:lnTo>
                  <a:pt x="323" y="98"/>
                </a:lnTo>
                <a:lnTo>
                  <a:pt x="337" y="92"/>
                </a:lnTo>
                <a:lnTo>
                  <a:pt x="329" y="101"/>
                </a:lnTo>
                <a:lnTo>
                  <a:pt x="361" y="101"/>
                </a:lnTo>
                <a:lnTo>
                  <a:pt x="344" y="116"/>
                </a:lnTo>
                <a:lnTo>
                  <a:pt x="359" y="116"/>
                </a:lnTo>
                <a:lnTo>
                  <a:pt x="352" y="122"/>
                </a:lnTo>
                <a:lnTo>
                  <a:pt x="367" y="113"/>
                </a:lnTo>
                <a:lnTo>
                  <a:pt x="382" y="122"/>
                </a:lnTo>
                <a:lnTo>
                  <a:pt x="355" y="131"/>
                </a:lnTo>
                <a:lnTo>
                  <a:pt x="394" y="140"/>
                </a:lnTo>
                <a:lnTo>
                  <a:pt x="359" y="143"/>
                </a:lnTo>
                <a:lnTo>
                  <a:pt x="376" y="149"/>
                </a:lnTo>
                <a:lnTo>
                  <a:pt x="361" y="161"/>
                </a:lnTo>
                <a:lnTo>
                  <a:pt x="403" y="179"/>
                </a:lnTo>
                <a:lnTo>
                  <a:pt x="421" y="176"/>
                </a:lnTo>
                <a:lnTo>
                  <a:pt x="433" y="202"/>
                </a:lnTo>
                <a:lnTo>
                  <a:pt x="451" y="200"/>
                </a:lnTo>
                <a:lnTo>
                  <a:pt x="448" y="208"/>
                </a:lnTo>
                <a:lnTo>
                  <a:pt x="478" y="215"/>
                </a:lnTo>
                <a:lnTo>
                  <a:pt x="475" y="226"/>
                </a:lnTo>
                <a:lnTo>
                  <a:pt x="460" y="223"/>
                </a:lnTo>
                <a:lnTo>
                  <a:pt x="469" y="232"/>
                </a:lnTo>
                <a:lnTo>
                  <a:pt x="460" y="247"/>
                </a:lnTo>
                <a:lnTo>
                  <a:pt x="445" y="238"/>
                </a:lnTo>
                <a:lnTo>
                  <a:pt x="442" y="262"/>
                </a:lnTo>
                <a:lnTo>
                  <a:pt x="388" y="221"/>
                </a:lnTo>
                <a:lnTo>
                  <a:pt x="367" y="223"/>
                </a:lnTo>
                <a:lnTo>
                  <a:pt x="385" y="236"/>
                </a:lnTo>
                <a:lnTo>
                  <a:pt x="374" y="247"/>
                </a:lnTo>
                <a:lnTo>
                  <a:pt x="382" y="245"/>
                </a:lnTo>
                <a:lnTo>
                  <a:pt x="391" y="265"/>
                </a:lnTo>
                <a:lnTo>
                  <a:pt x="421" y="271"/>
                </a:lnTo>
                <a:lnTo>
                  <a:pt x="418" y="283"/>
                </a:lnTo>
                <a:lnTo>
                  <a:pt x="430" y="298"/>
                </a:lnTo>
                <a:lnTo>
                  <a:pt x="424" y="325"/>
                </a:lnTo>
                <a:lnTo>
                  <a:pt x="352" y="295"/>
                </a:lnTo>
                <a:lnTo>
                  <a:pt x="403" y="343"/>
                </a:lnTo>
                <a:lnTo>
                  <a:pt x="314" y="313"/>
                </a:lnTo>
                <a:lnTo>
                  <a:pt x="301" y="301"/>
                </a:lnTo>
                <a:lnTo>
                  <a:pt x="314" y="298"/>
                </a:lnTo>
                <a:lnTo>
                  <a:pt x="286" y="289"/>
                </a:lnTo>
                <a:lnTo>
                  <a:pt x="278" y="271"/>
                </a:lnTo>
                <a:lnTo>
                  <a:pt x="257" y="265"/>
                </a:lnTo>
                <a:lnTo>
                  <a:pt x="257" y="277"/>
                </a:lnTo>
                <a:lnTo>
                  <a:pt x="242" y="271"/>
                </a:lnTo>
                <a:lnTo>
                  <a:pt x="221" y="280"/>
                </a:lnTo>
                <a:lnTo>
                  <a:pt x="200" y="271"/>
                </a:lnTo>
                <a:lnTo>
                  <a:pt x="212" y="251"/>
                </a:lnTo>
                <a:lnTo>
                  <a:pt x="278" y="251"/>
                </a:lnTo>
                <a:lnTo>
                  <a:pt x="260" y="230"/>
                </a:lnTo>
                <a:lnTo>
                  <a:pt x="295" y="200"/>
                </a:lnTo>
                <a:lnTo>
                  <a:pt x="269" y="157"/>
                </a:lnTo>
                <a:lnTo>
                  <a:pt x="254" y="155"/>
                </a:lnTo>
                <a:lnTo>
                  <a:pt x="263" y="146"/>
                </a:lnTo>
                <a:lnTo>
                  <a:pt x="224" y="161"/>
                </a:lnTo>
                <a:lnTo>
                  <a:pt x="221" y="146"/>
                </a:lnTo>
                <a:lnTo>
                  <a:pt x="239" y="140"/>
                </a:lnTo>
                <a:lnTo>
                  <a:pt x="209" y="125"/>
                </a:lnTo>
                <a:lnTo>
                  <a:pt x="206" y="113"/>
                </a:lnTo>
                <a:lnTo>
                  <a:pt x="179" y="104"/>
                </a:lnTo>
                <a:lnTo>
                  <a:pt x="188" y="122"/>
                </a:lnTo>
                <a:lnTo>
                  <a:pt x="137" y="116"/>
                </a:lnTo>
                <a:lnTo>
                  <a:pt x="152" y="128"/>
                </a:lnTo>
                <a:lnTo>
                  <a:pt x="30" y="110"/>
                </a:lnTo>
                <a:lnTo>
                  <a:pt x="9" y="86"/>
                </a:lnTo>
                <a:lnTo>
                  <a:pt x="48" y="89"/>
                </a:lnTo>
                <a:lnTo>
                  <a:pt x="0" y="7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33" name="Freeform 701"/>
          <p:cNvSpPr>
            <a:spLocks/>
          </p:cNvSpPr>
          <p:nvPr/>
        </p:nvSpPr>
        <p:spPr bwMode="auto">
          <a:xfrm>
            <a:off x="2181225" y="2179638"/>
            <a:ext cx="158750" cy="119062"/>
          </a:xfrm>
          <a:custGeom>
            <a:avLst/>
            <a:gdLst>
              <a:gd name="T0" fmla="*/ 0 w 112"/>
              <a:gd name="T1" fmla="*/ 98425 h 75"/>
              <a:gd name="T2" fmla="*/ 25513 w 112"/>
              <a:gd name="T3" fmla="*/ 74612 h 75"/>
              <a:gd name="T4" fmla="*/ 38270 w 112"/>
              <a:gd name="T5" fmla="*/ 0 h 75"/>
              <a:gd name="T6" fmla="*/ 51027 w 112"/>
              <a:gd name="T7" fmla="*/ 26987 h 75"/>
              <a:gd name="T8" fmla="*/ 87879 w 112"/>
              <a:gd name="T9" fmla="*/ 31750 h 75"/>
              <a:gd name="T10" fmla="*/ 157333 w 112"/>
              <a:gd name="T11" fmla="*/ 88900 h 75"/>
              <a:gd name="T12" fmla="*/ 147411 w 112"/>
              <a:gd name="T13" fmla="*/ 103187 h 75"/>
              <a:gd name="T14" fmla="*/ 83627 w 112"/>
              <a:gd name="T15" fmla="*/ 74612 h 75"/>
              <a:gd name="T16" fmla="*/ 45357 w 112"/>
              <a:gd name="T17" fmla="*/ 117475 h 75"/>
              <a:gd name="T18" fmla="*/ 38270 w 112"/>
              <a:gd name="T19" fmla="*/ 88900 h 75"/>
              <a:gd name="T20" fmla="*/ 0 w 112"/>
              <a:gd name="T21" fmla="*/ 98425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75"/>
              <a:gd name="T35" fmla="*/ 112 w 112"/>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75">
                <a:moveTo>
                  <a:pt x="0" y="62"/>
                </a:moveTo>
                <a:lnTo>
                  <a:pt x="18" y="47"/>
                </a:lnTo>
                <a:lnTo>
                  <a:pt x="27" y="0"/>
                </a:lnTo>
                <a:lnTo>
                  <a:pt x="36" y="17"/>
                </a:lnTo>
                <a:lnTo>
                  <a:pt x="62" y="20"/>
                </a:lnTo>
                <a:lnTo>
                  <a:pt x="111" y="56"/>
                </a:lnTo>
                <a:lnTo>
                  <a:pt x="104" y="65"/>
                </a:lnTo>
                <a:lnTo>
                  <a:pt x="59" y="47"/>
                </a:lnTo>
                <a:lnTo>
                  <a:pt x="32" y="74"/>
                </a:lnTo>
                <a:lnTo>
                  <a:pt x="27" y="56"/>
                </a:lnTo>
                <a:lnTo>
                  <a:pt x="0" y="6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34" name="Freeform 702"/>
          <p:cNvSpPr>
            <a:spLocks/>
          </p:cNvSpPr>
          <p:nvPr/>
        </p:nvSpPr>
        <p:spPr bwMode="auto">
          <a:xfrm>
            <a:off x="2841625" y="2736850"/>
            <a:ext cx="153988" cy="177800"/>
          </a:xfrm>
          <a:custGeom>
            <a:avLst/>
            <a:gdLst>
              <a:gd name="T0" fmla="*/ 0 w 109"/>
              <a:gd name="T1" fmla="*/ 138113 h 112"/>
              <a:gd name="T2" fmla="*/ 63573 w 109"/>
              <a:gd name="T3" fmla="*/ 9525 h 112"/>
              <a:gd name="T4" fmla="*/ 84764 w 109"/>
              <a:gd name="T5" fmla="*/ 0 h 112"/>
              <a:gd name="T6" fmla="*/ 60748 w 109"/>
              <a:gd name="T7" fmla="*/ 71438 h 112"/>
              <a:gd name="T8" fmla="*/ 76288 w 109"/>
              <a:gd name="T9" fmla="*/ 57150 h 112"/>
              <a:gd name="T10" fmla="*/ 93240 w 109"/>
              <a:gd name="T11" fmla="*/ 80963 h 112"/>
              <a:gd name="T12" fmla="*/ 135622 w 109"/>
              <a:gd name="T13" fmla="*/ 80963 h 112"/>
              <a:gd name="T14" fmla="*/ 122908 w 109"/>
              <a:gd name="T15" fmla="*/ 109538 h 112"/>
              <a:gd name="T16" fmla="*/ 144099 w 109"/>
              <a:gd name="T17" fmla="*/ 109538 h 112"/>
              <a:gd name="T18" fmla="*/ 131384 w 109"/>
              <a:gd name="T19" fmla="*/ 133350 h 112"/>
              <a:gd name="T20" fmla="*/ 148337 w 109"/>
              <a:gd name="T21" fmla="*/ 119063 h 112"/>
              <a:gd name="T22" fmla="*/ 152575 w 109"/>
              <a:gd name="T23" fmla="*/ 142875 h 112"/>
              <a:gd name="T24" fmla="*/ 135622 w 109"/>
              <a:gd name="T25" fmla="*/ 176213 h 112"/>
              <a:gd name="T26" fmla="*/ 135622 w 109"/>
              <a:gd name="T27" fmla="*/ 152400 h 112"/>
              <a:gd name="T28" fmla="*/ 122908 w 109"/>
              <a:gd name="T29" fmla="*/ 166688 h 112"/>
              <a:gd name="T30" fmla="*/ 122908 w 109"/>
              <a:gd name="T31" fmla="*/ 128588 h 112"/>
              <a:gd name="T32" fmla="*/ 84764 w 109"/>
              <a:gd name="T33" fmla="*/ 166688 h 112"/>
              <a:gd name="T34" fmla="*/ 105955 w 109"/>
              <a:gd name="T35" fmla="*/ 142875 h 112"/>
              <a:gd name="T36" fmla="*/ 72049 w 109"/>
              <a:gd name="T37" fmla="*/ 142875 h 112"/>
              <a:gd name="T38" fmla="*/ 81939 w 109"/>
              <a:gd name="T39" fmla="*/ 133350 h 112"/>
              <a:gd name="T40" fmla="*/ 0 w 109"/>
              <a:gd name="T41" fmla="*/ 138113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112"/>
              <a:gd name="T65" fmla="*/ 109 w 109"/>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112">
                <a:moveTo>
                  <a:pt x="0" y="87"/>
                </a:moveTo>
                <a:lnTo>
                  <a:pt x="45" y="6"/>
                </a:lnTo>
                <a:lnTo>
                  <a:pt x="60" y="0"/>
                </a:lnTo>
                <a:lnTo>
                  <a:pt x="43" y="45"/>
                </a:lnTo>
                <a:lnTo>
                  <a:pt x="54" y="36"/>
                </a:lnTo>
                <a:lnTo>
                  <a:pt x="66" y="51"/>
                </a:lnTo>
                <a:lnTo>
                  <a:pt x="96" y="51"/>
                </a:lnTo>
                <a:lnTo>
                  <a:pt x="87" y="69"/>
                </a:lnTo>
                <a:lnTo>
                  <a:pt x="102" y="69"/>
                </a:lnTo>
                <a:lnTo>
                  <a:pt x="93" y="84"/>
                </a:lnTo>
                <a:lnTo>
                  <a:pt x="105" y="75"/>
                </a:lnTo>
                <a:lnTo>
                  <a:pt x="108" y="90"/>
                </a:lnTo>
                <a:lnTo>
                  <a:pt x="96" y="111"/>
                </a:lnTo>
                <a:lnTo>
                  <a:pt x="96" y="96"/>
                </a:lnTo>
                <a:lnTo>
                  <a:pt x="87" y="105"/>
                </a:lnTo>
                <a:lnTo>
                  <a:pt x="87" y="81"/>
                </a:lnTo>
                <a:lnTo>
                  <a:pt x="60" y="105"/>
                </a:lnTo>
                <a:lnTo>
                  <a:pt x="75" y="90"/>
                </a:lnTo>
                <a:lnTo>
                  <a:pt x="51" y="90"/>
                </a:lnTo>
                <a:lnTo>
                  <a:pt x="58" y="84"/>
                </a:lnTo>
                <a:lnTo>
                  <a:pt x="0" y="8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35" name="Freeform 703"/>
          <p:cNvSpPr>
            <a:spLocks/>
          </p:cNvSpPr>
          <p:nvPr/>
        </p:nvSpPr>
        <p:spPr bwMode="auto">
          <a:xfrm>
            <a:off x="4557713" y="3619500"/>
            <a:ext cx="254000" cy="431800"/>
          </a:xfrm>
          <a:custGeom>
            <a:avLst/>
            <a:gdLst>
              <a:gd name="T0" fmla="*/ 0 w 180"/>
              <a:gd name="T1" fmla="*/ 246062 h 272"/>
              <a:gd name="T2" fmla="*/ 38100 w 180"/>
              <a:gd name="T3" fmla="*/ 265112 h 272"/>
              <a:gd name="T4" fmla="*/ 29633 w 180"/>
              <a:gd name="T5" fmla="*/ 288925 h 272"/>
              <a:gd name="T6" fmla="*/ 46567 w 180"/>
              <a:gd name="T7" fmla="*/ 360362 h 272"/>
              <a:gd name="T8" fmla="*/ 12700 w 180"/>
              <a:gd name="T9" fmla="*/ 373062 h 272"/>
              <a:gd name="T10" fmla="*/ 46567 w 180"/>
              <a:gd name="T11" fmla="*/ 430213 h 272"/>
              <a:gd name="T12" fmla="*/ 122767 w 180"/>
              <a:gd name="T13" fmla="*/ 417513 h 272"/>
              <a:gd name="T14" fmla="*/ 129822 w 180"/>
              <a:gd name="T15" fmla="*/ 388937 h 272"/>
              <a:gd name="T16" fmla="*/ 167922 w 180"/>
              <a:gd name="T17" fmla="*/ 382587 h 272"/>
              <a:gd name="T18" fmla="*/ 222956 w 180"/>
              <a:gd name="T19" fmla="*/ 331787 h 272"/>
              <a:gd name="T20" fmla="*/ 201789 w 180"/>
              <a:gd name="T21" fmla="*/ 284162 h 272"/>
              <a:gd name="T22" fmla="*/ 227189 w 180"/>
              <a:gd name="T23" fmla="*/ 207963 h 272"/>
              <a:gd name="T24" fmla="*/ 252589 w 180"/>
              <a:gd name="T25" fmla="*/ 207963 h 272"/>
              <a:gd name="T26" fmla="*/ 252589 w 180"/>
              <a:gd name="T27" fmla="*/ 103188 h 272"/>
              <a:gd name="T28" fmla="*/ 63500 w 180"/>
              <a:gd name="T29" fmla="*/ 0 h 272"/>
              <a:gd name="T30" fmla="*/ 38100 w 180"/>
              <a:gd name="T31" fmla="*/ 4762 h 272"/>
              <a:gd name="T32" fmla="*/ 38100 w 180"/>
              <a:gd name="T33" fmla="*/ 47625 h 272"/>
              <a:gd name="T34" fmla="*/ 63500 w 180"/>
              <a:gd name="T35" fmla="*/ 79375 h 272"/>
              <a:gd name="T36" fmla="*/ 46567 w 180"/>
              <a:gd name="T37" fmla="*/ 174625 h 272"/>
              <a:gd name="T38" fmla="*/ 0 w 180"/>
              <a:gd name="T39" fmla="*/ 246062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272"/>
              <a:gd name="T62" fmla="*/ 180 w 180"/>
              <a:gd name="T63" fmla="*/ 272 h 2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272">
                <a:moveTo>
                  <a:pt x="0" y="155"/>
                </a:moveTo>
                <a:lnTo>
                  <a:pt x="27" y="167"/>
                </a:lnTo>
                <a:lnTo>
                  <a:pt x="21" y="182"/>
                </a:lnTo>
                <a:lnTo>
                  <a:pt x="33" y="227"/>
                </a:lnTo>
                <a:lnTo>
                  <a:pt x="9" y="235"/>
                </a:lnTo>
                <a:lnTo>
                  <a:pt x="33" y="271"/>
                </a:lnTo>
                <a:lnTo>
                  <a:pt x="87" y="263"/>
                </a:lnTo>
                <a:lnTo>
                  <a:pt x="92" y="245"/>
                </a:lnTo>
                <a:lnTo>
                  <a:pt x="119" y="241"/>
                </a:lnTo>
                <a:lnTo>
                  <a:pt x="158" y="209"/>
                </a:lnTo>
                <a:lnTo>
                  <a:pt x="143" y="179"/>
                </a:lnTo>
                <a:lnTo>
                  <a:pt x="161" y="131"/>
                </a:lnTo>
                <a:lnTo>
                  <a:pt x="179" y="131"/>
                </a:lnTo>
                <a:lnTo>
                  <a:pt x="179" y="65"/>
                </a:lnTo>
                <a:lnTo>
                  <a:pt x="45" y="0"/>
                </a:lnTo>
                <a:lnTo>
                  <a:pt x="27" y="3"/>
                </a:lnTo>
                <a:lnTo>
                  <a:pt x="27" y="30"/>
                </a:lnTo>
                <a:lnTo>
                  <a:pt x="45" y="50"/>
                </a:lnTo>
                <a:lnTo>
                  <a:pt x="33" y="110"/>
                </a:lnTo>
                <a:lnTo>
                  <a:pt x="0" y="15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36" name="Freeform 704"/>
          <p:cNvSpPr>
            <a:spLocks/>
          </p:cNvSpPr>
          <p:nvPr/>
        </p:nvSpPr>
        <p:spPr bwMode="auto">
          <a:xfrm>
            <a:off x="2557463" y="5789613"/>
            <a:ext cx="65087" cy="80962"/>
          </a:xfrm>
          <a:custGeom>
            <a:avLst/>
            <a:gdLst>
              <a:gd name="T0" fmla="*/ 0 w 46"/>
              <a:gd name="T1" fmla="*/ 71437 h 51"/>
              <a:gd name="T2" fmla="*/ 12734 w 46"/>
              <a:gd name="T3" fmla="*/ 57150 h 51"/>
              <a:gd name="T4" fmla="*/ 45278 w 46"/>
              <a:gd name="T5" fmla="*/ 66675 h 51"/>
              <a:gd name="T6" fmla="*/ 28299 w 46"/>
              <a:gd name="T7" fmla="*/ 42862 h 51"/>
              <a:gd name="T8" fmla="*/ 45278 w 46"/>
              <a:gd name="T9" fmla="*/ 33337 h 51"/>
              <a:gd name="T10" fmla="*/ 24054 w 46"/>
              <a:gd name="T11" fmla="*/ 28575 h 51"/>
              <a:gd name="T12" fmla="*/ 24054 w 46"/>
              <a:gd name="T13" fmla="*/ 4762 h 51"/>
              <a:gd name="T14" fmla="*/ 63672 w 46"/>
              <a:gd name="T15" fmla="*/ 0 h 51"/>
              <a:gd name="T16" fmla="*/ 63672 w 46"/>
              <a:gd name="T17" fmla="*/ 79375 h 51"/>
              <a:gd name="T18" fmla="*/ 0 w 46"/>
              <a:gd name="T19" fmla="*/ 71437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51"/>
              <a:gd name="T32" fmla="*/ 46 w 46"/>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51">
                <a:moveTo>
                  <a:pt x="0" y="45"/>
                </a:moveTo>
                <a:lnTo>
                  <a:pt x="9" y="36"/>
                </a:lnTo>
                <a:lnTo>
                  <a:pt x="32" y="42"/>
                </a:lnTo>
                <a:lnTo>
                  <a:pt x="20" y="27"/>
                </a:lnTo>
                <a:lnTo>
                  <a:pt x="32" y="21"/>
                </a:lnTo>
                <a:lnTo>
                  <a:pt x="17" y="18"/>
                </a:lnTo>
                <a:lnTo>
                  <a:pt x="17" y="3"/>
                </a:lnTo>
                <a:lnTo>
                  <a:pt x="45" y="0"/>
                </a:lnTo>
                <a:lnTo>
                  <a:pt x="45" y="50"/>
                </a:lnTo>
                <a:lnTo>
                  <a:pt x="0" y="4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37" name="Freeform 705"/>
          <p:cNvSpPr>
            <a:spLocks/>
          </p:cNvSpPr>
          <p:nvPr/>
        </p:nvSpPr>
        <p:spPr bwMode="auto">
          <a:xfrm>
            <a:off x="5981700" y="2671763"/>
            <a:ext cx="1446213" cy="1035050"/>
          </a:xfrm>
          <a:custGeom>
            <a:avLst/>
            <a:gdLst>
              <a:gd name="T0" fmla="*/ 8466 w 1025"/>
              <a:gd name="T1" fmla="*/ 454025 h 652"/>
              <a:gd name="T2" fmla="*/ 152381 w 1025"/>
              <a:gd name="T3" fmla="*/ 388937 h 652"/>
              <a:gd name="T4" fmla="*/ 148149 w 1025"/>
              <a:gd name="T5" fmla="*/ 298450 h 652"/>
              <a:gd name="T6" fmla="*/ 220107 w 1025"/>
              <a:gd name="T7" fmla="*/ 217488 h 652"/>
              <a:gd name="T8" fmla="*/ 286421 w 1025"/>
              <a:gd name="T9" fmla="*/ 179387 h 652"/>
              <a:gd name="T10" fmla="*/ 354146 w 1025"/>
              <a:gd name="T11" fmla="*/ 193675 h 652"/>
              <a:gd name="T12" fmla="*/ 404940 w 1025"/>
              <a:gd name="T13" fmla="*/ 284162 h 652"/>
              <a:gd name="T14" fmla="*/ 555910 w 1025"/>
              <a:gd name="T15" fmla="*/ 368300 h 652"/>
              <a:gd name="T16" fmla="*/ 733689 w 1025"/>
              <a:gd name="T17" fmla="*/ 403225 h 652"/>
              <a:gd name="T18" fmla="*/ 901590 w 1025"/>
              <a:gd name="T19" fmla="*/ 331787 h 652"/>
              <a:gd name="T20" fmla="*/ 943918 w 1025"/>
              <a:gd name="T21" fmla="*/ 303212 h 652"/>
              <a:gd name="T22" fmla="*/ 1083601 w 1025"/>
              <a:gd name="T23" fmla="*/ 236538 h 652"/>
              <a:gd name="T24" fmla="*/ 990479 w 1025"/>
              <a:gd name="T25" fmla="*/ 203200 h 652"/>
              <a:gd name="T26" fmla="*/ 1011643 w 1025"/>
              <a:gd name="T27" fmla="*/ 122238 h 652"/>
              <a:gd name="T28" fmla="*/ 1079369 w 1025"/>
              <a:gd name="T29" fmla="*/ 122238 h 652"/>
              <a:gd name="T30" fmla="*/ 1096300 w 1025"/>
              <a:gd name="T31" fmla="*/ 33337 h 652"/>
              <a:gd name="T32" fmla="*/ 1226106 w 1025"/>
              <a:gd name="T33" fmla="*/ 23812 h 652"/>
              <a:gd name="T34" fmla="*/ 1344625 w 1025"/>
              <a:gd name="T35" fmla="*/ 166687 h 652"/>
              <a:gd name="T36" fmla="*/ 1444802 w 1025"/>
              <a:gd name="T37" fmla="*/ 179387 h 652"/>
              <a:gd name="T38" fmla="*/ 1351680 w 1025"/>
              <a:gd name="T39" fmla="*/ 307975 h 652"/>
              <a:gd name="T40" fmla="*/ 1344625 w 1025"/>
              <a:gd name="T41" fmla="*/ 374650 h 652"/>
              <a:gd name="T42" fmla="*/ 1289598 w 1025"/>
              <a:gd name="T43" fmla="*/ 392112 h 652"/>
              <a:gd name="T44" fmla="*/ 1259969 w 1025"/>
              <a:gd name="T45" fmla="*/ 406400 h 652"/>
              <a:gd name="T46" fmla="*/ 1124519 w 1025"/>
              <a:gd name="T47" fmla="*/ 492125 h 652"/>
              <a:gd name="T48" fmla="*/ 1138628 w 1025"/>
              <a:gd name="T49" fmla="*/ 422275 h 652"/>
              <a:gd name="T50" fmla="*/ 1037040 w 1025"/>
              <a:gd name="T51" fmla="*/ 501650 h 652"/>
              <a:gd name="T52" fmla="*/ 1111820 w 1025"/>
              <a:gd name="T53" fmla="*/ 525462 h 652"/>
              <a:gd name="T54" fmla="*/ 1099122 w 1025"/>
              <a:gd name="T55" fmla="*/ 568325 h 652"/>
              <a:gd name="T56" fmla="*/ 1141450 w 1025"/>
              <a:gd name="T57" fmla="*/ 706437 h 652"/>
              <a:gd name="T58" fmla="*/ 1141450 w 1025"/>
              <a:gd name="T59" fmla="*/ 730250 h 652"/>
              <a:gd name="T60" fmla="*/ 1141450 w 1025"/>
              <a:gd name="T61" fmla="*/ 757237 h 652"/>
              <a:gd name="T62" fmla="*/ 1011643 w 1025"/>
              <a:gd name="T63" fmla="*/ 957263 h 652"/>
              <a:gd name="T64" fmla="*/ 952384 w 1025"/>
              <a:gd name="T65" fmla="*/ 966788 h 652"/>
              <a:gd name="T66" fmla="*/ 926987 w 1025"/>
              <a:gd name="T67" fmla="*/ 979488 h 652"/>
              <a:gd name="T68" fmla="*/ 859262 w 1025"/>
              <a:gd name="T69" fmla="*/ 1033463 h 652"/>
              <a:gd name="T70" fmla="*/ 814112 w 1025"/>
              <a:gd name="T71" fmla="*/ 995363 h 652"/>
              <a:gd name="T72" fmla="*/ 670196 w 1025"/>
              <a:gd name="T73" fmla="*/ 971550 h 652"/>
              <a:gd name="T74" fmla="*/ 661730 w 1025"/>
              <a:gd name="T75" fmla="*/ 1000125 h 652"/>
              <a:gd name="T76" fmla="*/ 606704 w 1025"/>
              <a:gd name="T77" fmla="*/ 976313 h 652"/>
              <a:gd name="T78" fmla="*/ 568609 w 1025"/>
              <a:gd name="T79" fmla="*/ 928688 h 652"/>
              <a:gd name="T80" fmla="*/ 589773 w 1025"/>
              <a:gd name="T81" fmla="*/ 823913 h 652"/>
              <a:gd name="T82" fmla="*/ 534746 w 1025"/>
              <a:gd name="T83" fmla="*/ 801687 h 652"/>
              <a:gd name="T84" fmla="*/ 430337 w 1025"/>
              <a:gd name="T85" fmla="*/ 819150 h 652"/>
              <a:gd name="T86" fmla="*/ 358379 w 1025"/>
              <a:gd name="T87" fmla="*/ 833438 h 652"/>
              <a:gd name="T88" fmla="*/ 341447 w 1025"/>
              <a:gd name="T89" fmla="*/ 819150 h 652"/>
              <a:gd name="T90" fmla="*/ 249736 w 1025"/>
              <a:gd name="T91" fmla="*/ 777875 h 652"/>
              <a:gd name="T92" fmla="*/ 126985 w 1025"/>
              <a:gd name="T93" fmla="*/ 730250 h 652"/>
              <a:gd name="T94" fmla="*/ 139683 w 1025"/>
              <a:gd name="T95" fmla="*/ 677862 h 652"/>
              <a:gd name="T96" fmla="*/ 156614 w 1025"/>
              <a:gd name="T97" fmla="*/ 592137 h 652"/>
              <a:gd name="T98" fmla="*/ 93122 w 1025"/>
              <a:gd name="T99" fmla="*/ 596900 h 652"/>
              <a:gd name="T100" fmla="*/ 25397 w 1025"/>
              <a:gd name="T101" fmla="*/ 539750 h 652"/>
              <a:gd name="T102" fmla="*/ 0 w 1025"/>
              <a:gd name="T103" fmla="*/ 487363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5"/>
              <a:gd name="T157" fmla="*/ 0 h 652"/>
              <a:gd name="T158" fmla="*/ 1025 w 1025"/>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38" name="Freeform 706"/>
          <p:cNvSpPr>
            <a:spLocks/>
          </p:cNvSpPr>
          <p:nvPr/>
        </p:nvSpPr>
        <p:spPr bwMode="auto">
          <a:xfrm>
            <a:off x="6811963" y="3708400"/>
            <a:ext cx="52387" cy="53975"/>
          </a:xfrm>
          <a:custGeom>
            <a:avLst/>
            <a:gdLst>
              <a:gd name="T0" fmla="*/ 0 w 37"/>
              <a:gd name="T1" fmla="*/ 34925 h 34"/>
              <a:gd name="T2" fmla="*/ 18406 w 37"/>
              <a:gd name="T3" fmla="*/ 0 h 34"/>
              <a:gd name="T4" fmla="*/ 50971 w 37"/>
              <a:gd name="T5" fmla="*/ 11112 h 34"/>
              <a:gd name="T6" fmla="*/ 21238 w 37"/>
              <a:gd name="T7" fmla="*/ 52388 h 34"/>
              <a:gd name="T8" fmla="*/ 0 w 37"/>
              <a:gd name="T9" fmla="*/ 34925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0" y="22"/>
                </a:moveTo>
                <a:lnTo>
                  <a:pt x="13" y="0"/>
                </a:lnTo>
                <a:lnTo>
                  <a:pt x="36" y="7"/>
                </a:lnTo>
                <a:lnTo>
                  <a:pt x="15" y="33"/>
                </a:lnTo>
                <a:lnTo>
                  <a:pt x="0" y="2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39" name="Freeform 707"/>
          <p:cNvSpPr>
            <a:spLocks/>
          </p:cNvSpPr>
          <p:nvPr/>
        </p:nvSpPr>
        <p:spPr bwMode="auto">
          <a:xfrm>
            <a:off x="2379663" y="3917950"/>
            <a:ext cx="282575" cy="441325"/>
          </a:xfrm>
          <a:custGeom>
            <a:avLst/>
            <a:gdLst>
              <a:gd name="T0" fmla="*/ 0 w 201"/>
              <a:gd name="T1" fmla="*/ 293687 h 278"/>
              <a:gd name="T2" fmla="*/ 37958 w 201"/>
              <a:gd name="T3" fmla="*/ 322262 h 278"/>
              <a:gd name="T4" fmla="*/ 84351 w 201"/>
              <a:gd name="T5" fmla="*/ 336550 h 278"/>
              <a:gd name="T6" fmla="*/ 137773 w 201"/>
              <a:gd name="T7" fmla="*/ 392112 h 278"/>
              <a:gd name="T8" fmla="*/ 201036 w 201"/>
              <a:gd name="T9" fmla="*/ 401637 h 278"/>
              <a:gd name="T10" fmla="*/ 198224 w 201"/>
              <a:gd name="T11" fmla="*/ 431800 h 278"/>
              <a:gd name="T12" fmla="*/ 209471 w 201"/>
              <a:gd name="T13" fmla="*/ 439738 h 278"/>
              <a:gd name="T14" fmla="*/ 222124 w 201"/>
              <a:gd name="T15" fmla="*/ 365125 h 278"/>
              <a:gd name="T16" fmla="*/ 205254 w 201"/>
              <a:gd name="T17" fmla="*/ 317500 h 278"/>
              <a:gd name="T18" fmla="*/ 226341 w 201"/>
              <a:gd name="T19" fmla="*/ 312737 h 278"/>
              <a:gd name="T20" fmla="*/ 209471 w 201"/>
              <a:gd name="T21" fmla="*/ 284162 h 278"/>
              <a:gd name="T22" fmla="*/ 268517 w 201"/>
              <a:gd name="T23" fmla="*/ 279400 h 278"/>
              <a:gd name="T24" fmla="*/ 281169 w 201"/>
              <a:gd name="T25" fmla="*/ 293687 h 278"/>
              <a:gd name="T26" fmla="*/ 261487 w 201"/>
              <a:gd name="T27" fmla="*/ 260350 h 278"/>
              <a:gd name="T28" fmla="*/ 268517 w 201"/>
              <a:gd name="T29" fmla="*/ 165100 h 278"/>
              <a:gd name="T30" fmla="*/ 222124 w 201"/>
              <a:gd name="T31" fmla="*/ 165100 h 278"/>
              <a:gd name="T32" fmla="*/ 205254 w 201"/>
              <a:gd name="T33" fmla="*/ 146050 h 278"/>
              <a:gd name="T34" fmla="*/ 158861 w 201"/>
              <a:gd name="T35" fmla="*/ 142875 h 278"/>
              <a:gd name="T36" fmla="*/ 129338 w 201"/>
              <a:gd name="T37" fmla="*/ 84137 h 278"/>
              <a:gd name="T38" fmla="*/ 177137 w 201"/>
              <a:gd name="T39" fmla="*/ 14287 h 278"/>
              <a:gd name="T40" fmla="*/ 168701 w 201"/>
              <a:gd name="T41" fmla="*/ 0 h 278"/>
              <a:gd name="T42" fmla="*/ 88568 w 201"/>
              <a:gd name="T43" fmla="*/ 33337 h 278"/>
              <a:gd name="T44" fmla="*/ 46393 w 201"/>
              <a:gd name="T45" fmla="*/ 119062 h 278"/>
              <a:gd name="T46" fmla="*/ 33740 w 201"/>
              <a:gd name="T47" fmla="*/ 98425 h 278"/>
              <a:gd name="T48" fmla="*/ 21088 w 201"/>
              <a:gd name="T49" fmla="*/ 136525 h 278"/>
              <a:gd name="T50" fmla="*/ 33740 w 201"/>
              <a:gd name="T51" fmla="*/ 227012 h 278"/>
              <a:gd name="T52" fmla="*/ 42175 w 201"/>
              <a:gd name="T53" fmla="*/ 227012 h 278"/>
              <a:gd name="T54" fmla="*/ 0 w 201"/>
              <a:gd name="T55" fmla="*/ 293687 h 2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78"/>
              <a:gd name="T86" fmla="*/ 201 w 201"/>
              <a:gd name="T87" fmla="*/ 278 h 2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78">
                <a:moveTo>
                  <a:pt x="0" y="185"/>
                </a:moveTo>
                <a:lnTo>
                  <a:pt x="27" y="203"/>
                </a:lnTo>
                <a:lnTo>
                  <a:pt x="60" y="212"/>
                </a:lnTo>
                <a:lnTo>
                  <a:pt x="98" y="247"/>
                </a:lnTo>
                <a:lnTo>
                  <a:pt x="143" y="253"/>
                </a:lnTo>
                <a:lnTo>
                  <a:pt x="141" y="272"/>
                </a:lnTo>
                <a:lnTo>
                  <a:pt x="149" y="277"/>
                </a:lnTo>
                <a:lnTo>
                  <a:pt x="158" y="230"/>
                </a:lnTo>
                <a:lnTo>
                  <a:pt x="146" y="200"/>
                </a:lnTo>
                <a:lnTo>
                  <a:pt x="161" y="197"/>
                </a:lnTo>
                <a:lnTo>
                  <a:pt x="149" y="179"/>
                </a:lnTo>
                <a:lnTo>
                  <a:pt x="191" y="176"/>
                </a:lnTo>
                <a:lnTo>
                  <a:pt x="200" y="185"/>
                </a:lnTo>
                <a:lnTo>
                  <a:pt x="186" y="164"/>
                </a:lnTo>
                <a:lnTo>
                  <a:pt x="191" y="104"/>
                </a:lnTo>
                <a:lnTo>
                  <a:pt x="158" y="104"/>
                </a:lnTo>
                <a:lnTo>
                  <a:pt x="146" y="92"/>
                </a:lnTo>
                <a:lnTo>
                  <a:pt x="113" y="90"/>
                </a:lnTo>
                <a:lnTo>
                  <a:pt x="92" y="53"/>
                </a:lnTo>
                <a:lnTo>
                  <a:pt x="126" y="9"/>
                </a:lnTo>
                <a:lnTo>
                  <a:pt x="120" y="0"/>
                </a:lnTo>
                <a:lnTo>
                  <a:pt x="63" y="21"/>
                </a:lnTo>
                <a:lnTo>
                  <a:pt x="33" y="75"/>
                </a:lnTo>
                <a:lnTo>
                  <a:pt x="24" y="62"/>
                </a:lnTo>
                <a:lnTo>
                  <a:pt x="15" y="86"/>
                </a:lnTo>
                <a:lnTo>
                  <a:pt x="24" y="143"/>
                </a:lnTo>
                <a:lnTo>
                  <a:pt x="30" y="143"/>
                </a:lnTo>
                <a:lnTo>
                  <a:pt x="0" y="18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40" name="Freeform 708"/>
          <p:cNvSpPr>
            <a:spLocks/>
          </p:cNvSpPr>
          <p:nvPr/>
        </p:nvSpPr>
        <p:spPr bwMode="auto">
          <a:xfrm>
            <a:off x="4502150" y="4149725"/>
            <a:ext cx="179388" cy="230188"/>
          </a:xfrm>
          <a:custGeom>
            <a:avLst/>
            <a:gdLst>
              <a:gd name="T0" fmla="*/ 0 w 127"/>
              <a:gd name="T1" fmla="*/ 204788 h 145"/>
              <a:gd name="T2" fmla="*/ 25425 w 127"/>
              <a:gd name="T3" fmla="*/ 228600 h 145"/>
              <a:gd name="T4" fmla="*/ 46613 w 127"/>
              <a:gd name="T5" fmla="*/ 223838 h 145"/>
              <a:gd name="T6" fmla="*/ 84750 w 127"/>
              <a:gd name="T7" fmla="*/ 223838 h 145"/>
              <a:gd name="T8" fmla="*/ 114413 w 127"/>
              <a:gd name="T9" fmla="*/ 200025 h 145"/>
              <a:gd name="T10" fmla="*/ 122888 w 127"/>
              <a:gd name="T11" fmla="*/ 152400 h 145"/>
              <a:gd name="T12" fmla="*/ 156788 w 127"/>
              <a:gd name="T13" fmla="*/ 119063 h 145"/>
              <a:gd name="T14" fmla="*/ 177975 w 127"/>
              <a:gd name="T15" fmla="*/ 0 h 145"/>
              <a:gd name="T16" fmla="*/ 144075 w 127"/>
              <a:gd name="T17" fmla="*/ 0 h 145"/>
              <a:gd name="T18" fmla="*/ 118650 w 127"/>
              <a:gd name="T19" fmla="*/ 19050 h 145"/>
              <a:gd name="T20" fmla="*/ 114413 w 127"/>
              <a:gd name="T21" fmla="*/ 57150 h 145"/>
              <a:gd name="T22" fmla="*/ 50850 w 127"/>
              <a:gd name="T23" fmla="*/ 42863 h 145"/>
              <a:gd name="T24" fmla="*/ 46613 w 127"/>
              <a:gd name="T25" fmla="*/ 66675 h 145"/>
              <a:gd name="T26" fmla="*/ 80513 w 127"/>
              <a:gd name="T27" fmla="*/ 66675 h 145"/>
              <a:gd name="T28" fmla="*/ 67800 w 127"/>
              <a:gd name="T29" fmla="*/ 157163 h 145"/>
              <a:gd name="T30" fmla="*/ 38138 w 127"/>
              <a:gd name="T31" fmla="*/ 146050 h 145"/>
              <a:gd name="T32" fmla="*/ 0 w 127"/>
              <a:gd name="T33" fmla="*/ 204788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7"/>
              <a:gd name="T52" fmla="*/ 0 h 145"/>
              <a:gd name="T53" fmla="*/ 127 w 127"/>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7" h="145">
                <a:moveTo>
                  <a:pt x="0" y="129"/>
                </a:moveTo>
                <a:lnTo>
                  <a:pt x="18" y="144"/>
                </a:lnTo>
                <a:lnTo>
                  <a:pt x="33" y="141"/>
                </a:lnTo>
                <a:lnTo>
                  <a:pt x="60" y="141"/>
                </a:lnTo>
                <a:lnTo>
                  <a:pt x="81" y="126"/>
                </a:lnTo>
                <a:lnTo>
                  <a:pt x="87" y="96"/>
                </a:lnTo>
                <a:lnTo>
                  <a:pt x="111" y="75"/>
                </a:lnTo>
                <a:lnTo>
                  <a:pt x="126" y="0"/>
                </a:lnTo>
                <a:lnTo>
                  <a:pt x="102" y="0"/>
                </a:lnTo>
                <a:lnTo>
                  <a:pt x="84" y="12"/>
                </a:lnTo>
                <a:lnTo>
                  <a:pt x="81" y="36"/>
                </a:lnTo>
                <a:lnTo>
                  <a:pt x="36" y="27"/>
                </a:lnTo>
                <a:lnTo>
                  <a:pt x="33" y="42"/>
                </a:lnTo>
                <a:lnTo>
                  <a:pt x="57" y="42"/>
                </a:lnTo>
                <a:lnTo>
                  <a:pt x="48" y="99"/>
                </a:lnTo>
                <a:lnTo>
                  <a:pt x="27" y="92"/>
                </a:lnTo>
                <a:lnTo>
                  <a:pt x="0" y="12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41" name="Freeform 709"/>
          <p:cNvSpPr>
            <a:spLocks/>
          </p:cNvSpPr>
          <p:nvPr/>
        </p:nvSpPr>
        <p:spPr bwMode="auto">
          <a:xfrm>
            <a:off x="2214563" y="3951288"/>
            <a:ext cx="77787" cy="73025"/>
          </a:xfrm>
          <a:custGeom>
            <a:avLst/>
            <a:gdLst>
              <a:gd name="T0" fmla="*/ 0 w 55"/>
              <a:gd name="T1" fmla="*/ 0 h 46"/>
              <a:gd name="T2" fmla="*/ 5657 w 55"/>
              <a:gd name="T3" fmla="*/ 33338 h 46"/>
              <a:gd name="T4" fmla="*/ 18386 w 55"/>
              <a:gd name="T5" fmla="*/ 28575 h 46"/>
              <a:gd name="T6" fmla="*/ 69301 w 55"/>
              <a:gd name="T7" fmla="*/ 71438 h 46"/>
              <a:gd name="T8" fmla="*/ 76373 w 55"/>
              <a:gd name="T9" fmla="*/ 41275 h 46"/>
              <a:gd name="T10" fmla="*/ 50915 w 55"/>
              <a:gd name="T11" fmla="*/ 4762 h 46"/>
              <a:gd name="T12" fmla="*/ 0 w 55"/>
              <a:gd name="T13" fmla="*/ 0 h 46"/>
              <a:gd name="T14" fmla="*/ 0 60000 65536"/>
              <a:gd name="T15" fmla="*/ 0 60000 65536"/>
              <a:gd name="T16" fmla="*/ 0 60000 65536"/>
              <a:gd name="T17" fmla="*/ 0 60000 65536"/>
              <a:gd name="T18" fmla="*/ 0 60000 65536"/>
              <a:gd name="T19" fmla="*/ 0 60000 65536"/>
              <a:gd name="T20" fmla="*/ 0 60000 65536"/>
              <a:gd name="T21" fmla="*/ 0 w 55"/>
              <a:gd name="T22" fmla="*/ 0 h 46"/>
              <a:gd name="T23" fmla="*/ 55 w 5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6">
                <a:moveTo>
                  <a:pt x="0" y="0"/>
                </a:moveTo>
                <a:lnTo>
                  <a:pt x="4" y="21"/>
                </a:lnTo>
                <a:lnTo>
                  <a:pt x="13" y="18"/>
                </a:lnTo>
                <a:lnTo>
                  <a:pt x="49" y="45"/>
                </a:lnTo>
                <a:lnTo>
                  <a:pt x="54" y="26"/>
                </a:lnTo>
                <a:lnTo>
                  <a:pt x="36" y="3"/>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42" name="Freeform 710"/>
          <p:cNvSpPr>
            <a:spLocks/>
          </p:cNvSpPr>
          <p:nvPr/>
        </p:nvSpPr>
        <p:spPr bwMode="auto">
          <a:xfrm>
            <a:off x="4262438" y="3917950"/>
            <a:ext cx="65087" cy="161925"/>
          </a:xfrm>
          <a:custGeom>
            <a:avLst/>
            <a:gdLst>
              <a:gd name="T0" fmla="*/ 0 w 46"/>
              <a:gd name="T1" fmla="*/ 33338 h 102"/>
              <a:gd name="T2" fmla="*/ 24054 w 46"/>
              <a:gd name="T3" fmla="*/ 160338 h 102"/>
              <a:gd name="T4" fmla="*/ 42448 w 46"/>
              <a:gd name="T5" fmla="*/ 160338 h 102"/>
              <a:gd name="T6" fmla="*/ 63672 w 46"/>
              <a:gd name="T7" fmla="*/ 14288 h 102"/>
              <a:gd name="T8" fmla="*/ 45278 w 46"/>
              <a:gd name="T9" fmla="*/ 0 h 102"/>
              <a:gd name="T10" fmla="*/ 33958 w 46"/>
              <a:gd name="T11" fmla="*/ 9525 h 102"/>
              <a:gd name="T12" fmla="*/ 0 w 46"/>
              <a:gd name="T13" fmla="*/ 33338 h 102"/>
              <a:gd name="T14" fmla="*/ 0 60000 65536"/>
              <a:gd name="T15" fmla="*/ 0 60000 65536"/>
              <a:gd name="T16" fmla="*/ 0 60000 65536"/>
              <a:gd name="T17" fmla="*/ 0 60000 65536"/>
              <a:gd name="T18" fmla="*/ 0 60000 65536"/>
              <a:gd name="T19" fmla="*/ 0 60000 65536"/>
              <a:gd name="T20" fmla="*/ 0 60000 65536"/>
              <a:gd name="T21" fmla="*/ 0 w 46"/>
              <a:gd name="T22" fmla="*/ 0 h 102"/>
              <a:gd name="T23" fmla="*/ 46 w 46"/>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2">
                <a:moveTo>
                  <a:pt x="0" y="21"/>
                </a:moveTo>
                <a:lnTo>
                  <a:pt x="17" y="101"/>
                </a:lnTo>
                <a:lnTo>
                  <a:pt x="30" y="101"/>
                </a:lnTo>
                <a:lnTo>
                  <a:pt x="45" y="9"/>
                </a:lnTo>
                <a:lnTo>
                  <a:pt x="32" y="0"/>
                </a:lnTo>
                <a:lnTo>
                  <a:pt x="24" y="6"/>
                </a:lnTo>
                <a:lnTo>
                  <a:pt x="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43" name="Freeform 711"/>
          <p:cNvSpPr>
            <a:spLocks/>
          </p:cNvSpPr>
          <p:nvPr/>
        </p:nvSpPr>
        <p:spPr bwMode="auto">
          <a:xfrm>
            <a:off x="2332038" y="4211638"/>
            <a:ext cx="133350" cy="168275"/>
          </a:xfrm>
          <a:custGeom>
            <a:avLst/>
            <a:gdLst>
              <a:gd name="T0" fmla="*/ 0 w 94"/>
              <a:gd name="T1" fmla="*/ 66675 h 106"/>
              <a:gd name="T2" fmla="*/ 0 w 94"/>
              <a:gd name="T3" fmla="*/ 95250 h 106"/>
              <a:gd name="T4" fmla="*/ 25535 w 94"/>
              <a:gd name="T5" fmla="*/ 107950 h 106"/>
              <a:gd name="T6" fmla="*/ 8512 w 94"/>
              <a:gd name="T7" fmla="*/ 128588 h 106"/>
              <a:gd name="T8" fmla="*/ 8512 w 94"/>
              <a:gd name="T9" fmla="*/ 155575 h 106"/>
              <a:gd name="T10" fmla="*/ 38303 w 94"/>
              <a:gd name="T11" fmla="*/ 166688 h 106"/>
              <a:gd name="T12" fmla="*/ 68094 w 94"/>
              <a:gd name="T13" fmla="*/ 122238 h 106"/>
              <a:gd name="T14" fmla="*/ 123420 w 94"/>
              <a:gd name="T15" fmla="*/ 80963 h 106"/>
              <a:gd name="T16" fmla="*/ 131931 w 94"/>
              <a:gd name="T17" fmla="*/ 42862 h 106"/>
              <a:gd name="T18" fmla="*/ 85117 w 94"/>
              <a:gd name="T19" fmla="*/ 28575 h 106"/>
              <a:gd name="T20" fmla="*/ 46814 w 94"/>
              <a:gd name="T21" fmla="*/ 0 h 106"/>
              <a:gd name="T22" fmla="*/ 17023 w 94"/>
              <a:gd name="T23" fmla="*/ 14288 h 106"/>
              <a:gd name="T24" fmla="*/ 0 w 94"/>
              <a:gd name="T25" fmla="*/ 6667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06"/>
              <a:gd name="T41" fmla="*/ 94 w 94"/>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06">
                <a:moveTo>
                  <a:pt x="0" y="42"/>
                </a:moveTo>
                <a:lnTo>
                  <a:pt x="0" y="60"/>
                </a:lnTo>
                <a:lnTo>
                  <a:pt x="18" y="68"/>
                </a:lnTo>
                <a:lnTo>
                  <a:pt x="6" y="81"/>
                </a:lnTo>
                <a:lnTo>
                  <a:pt x="6" y="98"/>
                </a:lnTo>
                <a:lnTo>
                  <a:pt x="27" y="105"/>
                </a:lnTo>
                <a:lnTo>
                  <a:pt x="48" y="77"/>
                </a:lnTo>
                <a:lnTo>
                  <a:pt x="87" y="51"/>
                </a:lnTo>
                <a:lnTo>
                  <a:pt x="93" y="27"/>
                </a:lnTo>
                <a:lnTo>
                  <a:pt x="60" y="18"/>
                </a:lnTo>
                <a:lnTo>
                  <a:pt x="33" y="0"/>
                </a:lnTo>
                <a:lnTo>
                  <a:pt x="12" y="9"/>
                </a:lnTo>
                <a:lnTo>
                  <a:pt x="0" y="4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44" name="Freeform 712"/>
          <p:cNvSpPr>
            <a:spLocks/>
          </p:cNvSpPr>
          <p:nvPr/>
        </p:nvSpPr>
        <p:spPr bwMode="auto">
          <a:xfrm>
            <a:off x="2114550" y="3860800"/>
            <a:ext cx="55563" cy="34925"/>
          </a:xfrm>
          <a:custGeom>
            <a:avLst/>
            <a:gdLst>
              <a:gd name="T0" fmla="*/ 0 w 40"/>
              <a:gd name="T1" fmla="*/ 19050 h 22"/>
              <a:gd name="T2" fmla="*/ 16669 w 40"/>
              <a:gd name="T3" fmla="*/ 0 h 22"/>
              <a:gd name="T4" fmla="*/ 54174 w 40"/>
              <a:gd name="T5" fmla="*/ 33338 h 22"/>
              <a:gd name="T6" fmla="*/ 0 w 40"/>
              <a:gd name="T7" fmla="*/ 19050 h 22"/>
              <a:gd name="T8" fmla="*/ 0 60000 65536"/>
              <a:gd name="T9" fmla="*/ 0 60000 65536"/>
              <a:gd name="T10" fmla="*/ 0 60000 65536"/>
              <a:gd name="T11" fmla="*/ 0 60000 65536"/>
              <a:gd name="T12" fmla="*/ 0 w 40"/>
              <a:gd name="T13" fmla="*/ 0 h 22"/>
              <a:gd name="T14" fmla="*/ 40 w 40"/>
              <a:gd name="T15" fmla="*/ 22 h 22"/>
            </a:gdLst>
            <a:ahLst/>
            <a:cxnLst>
              <a:cxn ang="T8">
                <a:pos x="T0" y="T1"/>
              </a:cxn>
              <a:cxn ang="T9">
                <a:pos x="T2" y="T3"/>
              </a:cxn>
              <a:cxn ang="T10">
                <a:pos x="T4" y="T5"/>
              </a:cxn>
              <a:cxn ang="T11">
                <a:pos x="T6" y="T7"/>
              </a:cxn>
            </a:cxnLst>
            <a:rect l="T12" t="T13" r="T14" b="T15"/>
            <a:pathLst>
              <a:path w="40" h="22">
                <a:moveTo>
                  <a:pt x="0" y="12"/>
                </a:moveTo>
                <a:lnTo>
                  <a:pt x="12" y="0"/>
                </a:lnTo>
                <a:lnTo>
                  <a:pt x="39" y="21"/>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45" name="Freeform 713"/>
          <p:cNvSpPr>
            <a:spLocks/>
          </p:cNvSpPr>
          <p:nvPr/>
        </p:nvSpPr>
        <p:spPr bwMode="auto">
          <a:xfrm>
            <a:off x="4468813" y="4187825"/>
            <a:ext cx="39687" cy="34925"/>
          </a:xfrm>
          <a:custGeom>
            <a:avLst/>
            <a:gdLst>
              <a:gd name="T0" fmla="*/ 0 w 28"/>
              <a:gd name="T1" fmla="*/ 33338 h 22"/>
              <a:gd name="T2" fmla="*/ 4252 w 28"/>
              <a:gd name="T3" fmla="*/ 4762 h 22"/>
              <a:gd name="T4" fmla="*/ 38270 w 28"/>
              <a:gd name="T5" fmla="*/ 0 h 22"/>
              <a:gd name="T6" fmla="*/ 38270 w 28"/>
              <a:gd name="T7" fmla="*/ 28575 h 22"/>
              <a:gd name="T8" fmla="*/ 0 w 28"/>
              <a:gd name="T9" fmla="*/ 33338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0" y="21"/>
                </a:moveTo>
                <a:lnTo>
                  <a:pt x="3" y="3"/>
                </a:lnTo>
                <a:lnTo>
                  <a:pt x="27" y="0"/>
                </a:lnTo>
                <a:lnTo>
                  <a:pt x="27" y="18"/>
                </a:lnTo>
                <a:lnTo>
                  <a:pt x="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46" name="Freeform 714"/>
          <p:cNvSpPr>
            <a:spLocks/>
          </p:cNvSpPr>
          <p:nvPr/>
        </p:nvSpPr>
        <p:spPr bwMode="auto">
          <a:xfrm>
            <a:off x="4730750" y="1993900"/>
            <a:ext cx="254000" cy="436563"/>
          </a:xfrm>
          <a:custGeom>
            <a:avLst/>
            <a:gdLst>
              <a:gd name="T0" fmla="*/ 0 w 181"/>
              <a:gd name="T1" fmla="*/ 42863 h 275"/>
              <a:gd name="T2" fmla="*/ 12630 w 181"/>
              <a:gd name="T3" fmla="*/ 28575 h 275"/>
              <a:gd name="T4" fmla="*/ 42099 w 181"/>
              <a:gd name="T5" fmla="*/ 60325 h 275"/>
              <a:gd name="T6" fmla="*/ 92619 w 181"/>
              <a:gd name="T7" fmla="*/ 60325 h 275"/>
              <a:gd name="T8" fmla="*/ 122088 w 181"/>
              <a:gd name="T9" fmla="*/ 42863 h 275"/>
              <a:gd name="T10" fmla="*/ 126298 w 181"/>
              <a:gd name="T11" fmla="*/ 9525 h 275"/>
              <a:gd name="T12" fmla="*/ 176818 w 181"/>
              <a:gd name="T13" fmla="*/ 0 h 275"/>
              <a:gd name="T14" fmla="*/ 197867 w 181"/>
              <a:gd name="T15" fmla="*/ 14288 h 275"/>
              <a:gd name="T16" fmla="*/ 197867 w 181"/>
              <a:gd name="T17" fmla="*/ 42863 h 275"/>
              <a:gd name="T18" fmla="*/ 183834 w 181"/>
              <a:gd name="T19" fmla="*/ 76200 h 275"/>
              <a:gd name="T20" fmla="*/ 218917 w 181"/>
              <a:gd name="T21" fmla="*/ 107950 h 275"/>
              <a:gd name="T22" fmla="*/ 202077 w 181"/>
              <a:gd name="T23" fmla="*/ 141288 h 275"/>
              <a:gd name="T24" fmla="*/ 218917 w 181"/>
              <a:gd name="T25" fmla="*/ 188913 h 275"/>
              <a:gd name="T26" fmla="*/ 214707 w 181"/>
              <a:gd name="T27" fmla="*/ 231775 h 275"/>
              <a:gd name="T28" fmla="*/ 252597 w 181"/>
              <a:gd name="T29" fmla="*/ 322263 h 275"/>
              <a:gd name="T30" fmla="*/ 159978 w 181"/>
              <a:gd name="T31" fmla="*/ 412750 h 275"/>
              <a:gd name="T32" fmla="*/ 54729 w 181"/>
              <a:gd name="T33" fmla="*/ 434975 h 275"/>
              <a:gd name="T34" fmla="*/ 50519 w 181"/>
              <a:gd name="T35" fmla="*/ 417513 h 275"/>
              <a:gd name="T36" fmla="*/ 12630 w 181"/>
              <a:gd name="T37" fmla="*/ 401638 h 275"/>
              <a:gd name="T38" fmla="*/ 8420 w 181"/>
              <a:gd name="T39" fmla="*/ 317500 h 275"/>
              <a:gd name="T40" fmla="*/ 113669 w 181"/>
              <a:gd name="T41" fmla="*/ 227013 h 275"/>
              <a:gd name="T42" fmla="*/ 79989 w 181"/>
              <a:gd name="T43" fmla="*/ 185738 h 275"/>
              <a:gd name="T44" fmla="*/ 67359 w 181"/>
              <a:gd name="T45" fmla="*/ 95250 h 275"/>
              <a:gd name="T46" fmla="*/ 0 w 181"/>
              <a:gd name="T47" fmla="*/ 42863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1"/>
              <a:gd name="T73" fmla="*/ 0 h 275"/>
              <a:gd name="T74" fmla="*/ 181 w 181"/>
              <a:gd name="T75" fmla="*/ 275 h 2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1" h="275">
                <a:moveTo>
                  <a:pt x="0" y="27"/>
                </a:moveTo>
                <a:lnTo>
                  <a:pt x="9" y="18"/>
                </a:lnTo>
                <a:lnTo>
                  <a:pt x="30" y="38"/>
                </a:lnTo>
                <a:lnTo>
                  <a:pt x="66" y="38"/>
                </a:lnTo>
                <a:lnTo>
                  <a:pt x="87" y="27"/>
                </a:lnTo>
                <a:lnTo>
                  <a:pt x="90" y="6"/>
                </a:lnTo>
                <a:lnTo>
                  <a:pt x="126" y="0"/>
                </a:lnTo>
                <a:lnTo>
                  <a:pt x="141" y="9"/>
                </a:lnTo>
                <a:lnTo>
                  <a:pt x="141" y="27"/>
                </a:lnTo>
                <a:lnTo>
                  <a:pt x="131" y="48"/>
                </a:lnTo>
                <a:lnTo>
                  <a:pt x="156" y="68"/>
                </a:lnTo>
                <a:lnTo>
                  <a:pt x="144" y="89"/>
                </a:lnTo>
                <a:lnTo>
                  <a:pt x="156" y="119"/>
                </a:lnTo>
                <a:lnTo>
                  <a:pt x="153" y="146"/>
                </a:lnTo>
                <a:lnTo>
                  <a:pt x="180" y="203"/>
                </a:lnTo>
                <a:lnTo>
                  <a:pt x="114" y="260"/>
                </a:lnTo>
                <a:lnTo>
                  <a:pt x="39" y="274"/>
                </a:lnTo>
                <a:lnTo>
                  <a:pt x="36" y="263"/>
                </a:lnTo>
                <a:lnTo>
                  <a:pt x="9" y="253"/>
                </a:lnTo>
                <a:lnTo>
                  <a:pt x="6" y="200"/>
                </a:lnTo>
                <a:lnTo>
                  <a:pt x="81" y="143"/>
                </a:lnTo>
                <a:lnTo>
                  <a:pt x="57" y="117"/>
                </a:lnTo>
                <a:lnTo>
                  <a:pt x="48" y="60"/>
                </a:lnTo>
                <a:lnTo>
                  <a:pt x="0" y="2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47" name="Freeform 715"/>
          <p:cNvSpPr>
            <a:spLocks/>
          </p:cNvSpPr>
          <p:nvPr/>
        </p:nvSpPr>
        <p:spPr bwMode="auto">
          <a:xfrm>
            <a:off x="2955925" y="4097338"/>
            <a:ext cx="69850" cy="96837"/>
          </a:xfrm>
          <a:custGeom>
            <a:avLst/>
            <a:gdLst>
              <a:gd name="T0" fmla="*/ 0 w 49"/>
              <a:gd name="T1" fmla="*/ 90487 h 61"/>
              <a:gd name="T2" fmla="*/ 8553 w 49"/>
              <a:gd name="T3" fmla="*/ 0 h 61"/>
              <a:gd name="T4" fmla="*/ 68424 w 49"/>
              <a:gd name="T5" fmla="*/ 42862 h 61"/>
              <a:gd name="T6" fmla="*/ 34212 w 49"/>
              <a:gd name="T7" fmla="*/ 95250 h 61"/>
              <a:gd name="T8" fmla="*/ 0 w 49"/>
              <a:gd name="T9" fmla="*/ 90487 h 61"/>
              <a:gd name="T10" fmla="*/ 0 60000 65536"/>
              <a:gd name="T11" fmla="*/ 0 60000 65536"/>
              <a:gd name="T12" fmla="*/ 0 60000 65536"/>
              <a:gd name="T13" fmla="*/ 0 60000 65536"/>
              <a:gd name="T14" fmla="*/ 0 60000 65536"/>
              <a:gd name="T15" fmla="*/ 0 w 49"/>
              <a:gd name="T16" fmla="*/ 0 h 61"/>
              <a:gd name="T17" fmla="*/ 49 w 49"/>
              <a:gd name="T18" fmla="*/ 61 h 61"/>
            </a:gdLst>
            <a:ahLst/>
            <a:cxnLst>
              <a:cxn ang="T10">
                <a:pos x="T0" y="T1"/>
              </a:cxn>
              <a:cxn ang="T11">
                <a:pos x="T2" y="T3"/>
              </a:cxn>
              <a:cxn ang="T12">
                <a:pos x="T4" y="T5"/>
              </a:cxn>
              <a:cxn ang="T13">
                <a:pos x="T6" y="T7"/>
              </a:cxn>
              <a:cxn ang="T14">
                <a:pos x="T8" y="T9"/>
              </a:cxn>
            </a:cxnLst>
            <a:rect l="T15" t="T16" r="T17" b="T18"/>
            <a:pathLst>
              <a:path w="49" h="61">
                <a:moveTo>
                  <a:pt x="0" y="57"/>
                </a:moveTo>
                <a:lnTo>
                  <a:pt x="6" y="0"/>
                </a:lnTo>
                <a:lnTo>
                  <a:pt x="48" y="27"/>
                </a:lnTo>
                <a:lnTo>
                  <a:pt x="24" y="60"/>
                </a:lnTo>
                <a:lnTo>
                  <a:pt x="0" y="5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48" name="Freeform 716"/>
          <p:cNvSpPr>
            <a:spLocks/>
          </p:cNvSpPr>
          <p:nvPr/>
        </p:nvSpPr>
        <p:spPr bwMode="auto">
          <a:xfrm>
            <a:off x="4448175" y="4187825"/>
            <a:ext cx="136525" cy="168275"/>
          </a:xfrm>
          <a:custGeom>
            <a:avLst/>
            <a:gdLst>
              <a:gd name="T0" fmla="*/ 0 w 97"/>
              <a:gd name="T1" fmla="*/ 80963 h 106"/>
              <a:gd name="T2" fmla="*/ 12667 w 97"/>
              <a:gd name="T3" fmla="*/ 52388 h 106"/>
              <a:gd name="T4" fmla="*/ 25335 w 97"/>
              <a:gd name="T5" fmla="*/ 52388 h 106"/>
              <a:gd name="T6" fmla="*/ 21112 w 97"/>
              <a:gd name="T7" fmla="*/ 33338 h 106"/>
              <a:gd name="T8" fmla="*/ 59114 w 97"/>
              <a:gd name="T9" fmla="*/ 28575 h 106"/>
              <a:gd name="T10" fmla="*/ 59114 w 97"/>
              <a:gd name="T11" fmla="*/ 0 h 106"/>
              <a:gd name="T12" fmla="*/ 105561 w 97"/>
              <a:gd name="T13" fmla="*/ 4763 h 106"/>
              <a:gd name="T14" fmla="*/ 101338 w 97"/>
              <a:gd name="T15" fmla="*/ 28575 h 106"/>
              <a:gd name="T16" fmla="*/ 135118 w 97"/>
              <a:gd name="T17" fmla="*/ 28575 h 106"/>
              <a:gd name="T18" fmla="*/ 122450 w 97"/>
              <a:gd name="T19" fmla="*/ 119063 h 106"/>
              <a:gd name="T20" fmla="*/ 92893 w 97"/>
              <a:gd name="T21" fmla="*/ 107950 h 106"/>
              <a:gd name="T22" fmla="*/ 54891 w 97"/>
              <a:gd name="T23" fmla="*/ 166688 h 106"/>
              <a:gd name="T24" fmla="*/ 0 w 97"/>
              <a:gd name="T25" fmla="*/ 80963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106"/>
              <a:gd name="T41" fmla="*/ 97 w 9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106">
                <a:moveTo>
                  <a:pt x="0" y="51"/>
                </a:moveTo>
                <a:lnTo>
                  <a:pt x="9" y="33"/>
                </a:lnTo>
                <a:lnTo>
                  <a:pt x="18" y="33"/>
                </a:lnTo>
                <a:lnTo>
                  <a:pt x="15" y="21"/>
                </a:lnTo>
                <a:lnTo>
                  <a:pt x="42" y="18"/>
                </a:lnTo>
                <a:lnTo>
                  <a:pt x="42" y="0"/>
                </a:lnTo>
                <a:lnTo>
                  <a:pt x="75" y="3"/>
                </a:lnTo>
                <a:lnTo>
                  <a:pt x="72" y="18"/>
                </a:lnTo>
                <a:lnTo>
                  <a:pt x="96" y="18"/>
                </a:lnTo>
                <a:lnTo>
                  <a:pt x="87" y="75"/>
                </a:lnTo>
                <a:lnTo>
                  <a:pt x="66" y="68"/>
                </a:lnTo>
                <a:lnTo>
                  <a:pt x="39" y="105"/>
                </a:lnTo>
                <a:lnTo>
                  <a:pt x="0" y="5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49" name="Freeform 717"/>
          <p:cNvSpPr>
            <a:spLocks/>
          </p:cNvSpPr>
          <p:nvPr/>
        </p:nvSpPr>
        <p:spPr bwMode="auto">
          <a:xfrm>
            <a:off x="4170363" y="3946525"/>
            <a:ext cx="106362" cy="180975"/>
          </a:xfrm>
          <a:custGeom>
            <a:avLst/>
            <a:gdLst>
              <a:gd name="T0" fmla="*/ 0 w 76"/>
              <a:gd name="T1" fmla="*/ 171450 h 114"/>
              <a:gd name="T2" fmla="*/ 8397 w 76"/>
              <a:gd name="T3" fmla="*/ 46037 h 114"/>
              <a:gd name="T4" fmla="*/ 4198 w 76"/>
              <a:gd name="T5" fmla="*/ 4763 h 114"/>
              <a:gd name="T6" fmla="*/ 67176 w 76"/>
              <a:gd name="T7" fmla="*/ 0 h 114"/>
              <a:gd name="T8" fmla="*/ 104963 w 76"/>
              <a:gd name="T9" fmla="*/ 136525 h 114"/>
              <a:gd name="T10" fmla="*/ 25191 w 76"/>
              <a:gd name="T11" fmla="*/ 179388 h 114"/>
              <a:gd name="T12" fmla="*/ 0 w 76"/>
              <a:gd name="T13" fmla="*/ 171450 h 114"/>
              <a:gd name="T14" fmla="*/ 0 60000 65536"/>
              <a:gd name="T15" fmla="*/ 0 60000 65536"/>
              <a:gd name="T16" fmla="*/ 0 60000 65536"/>
              <a:gd name="T17" fmla="*/ 0 60000 65536"/>
              <a:gd name="T18" fmla="*/ 0 60000 65536"/>
              <a:gd name="T19" fmla="*/ 0 60000 65536"/>
              <a:gd name="T20" fmla="*/ 0 60000 65536"/>
              <a:gd name="T21" fmla="*/ 0 w 76"/>
              <a:gd name="T22" fmla="*/ 0 h 114"/>
              <a:gd name="T23" fmla="*/ 76 w 76"/>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14">
                <a:moveTo>
                  <a:pt x="0" y="108"/>
                </a:moveTo>
                <a:lnTo>
                  <a:pt x="6" y="29"/>
                </a:lnTo>
                <a:lnTo>
                  <a:pt x="3" y="3"/>
                </a:lnTo>
                <a:lnTo>
                  <a:pt x="48" y="0"/>
                </a:lnTo>
                <a:lnTo>
                  <a:pt x="75" y="86"/>
                </a:lnTo>
                <a:lnTo>
                  <a:pt x="18" y="113"/>
                </a:lnTo>
                <a:lnTo>
                  <a:pt x="0" y="10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50" name="Freeform 718"/>
          <p:cNvSpPr>
            <a:spLocks/>
          </p:cNvSpPr>
          <p:nvPr/>
        </p:nvSpPr>
        <p:spPr bwMode="auto">
          <a:xfrm>
            <a:off x="2517775" y="1235075"/>
            <a:ext cx="1438275" cy="1185863"/>
          </a:xfrm>
          <a:custGeom>
            <a:avLst/>
            <a:gdLst>
              <a:gd name="T0" fmla="*/ 160748 w 1020"/>
              <a:gd name="T1" fmla="*/ 279400 h 747"/>
              <a:gd name="T2" fmla="*/ 190360 w 1020"/>
              <a:gd name="T3" fmla="*/ 228600 h 747"/>
              <a:gd name="T4" fmla="*/ 126907 w 1020"/>
              <a:gd name="T5" fmla="*/ 204788 h 747"/>
              <a:gd name="T6" fmla="*/ 266504 w 1020"/>
              <a:gd name="T7" fmla="*/ 114300 h 747"/>
              <a:gd name="T8" fmla="*/ 413152 w 1020"/>
              <a:gd name="T9" fmla="*/ 76200 h 747"/>
              <a:gd name="T10" fmla="*/ 527368 w 1020"/>
              <a:gd name="T11" fmla="*/ 119063 h 747"/>
              <a:gd name="T12" fmla="*/ 501986 w 1020"/>
              <a:gd name="T13" fmla="*/ 66675 h 747"/>
              <a:gd name="T14" fmla="*/ 669785 w 1020"/>
              <a:gd name="T15" fmla="*/ 95250 h 747"/>
              <a:gd name="T16" fmla="*/ 758620 w 1020"/>
              <a:gd name="T17" fmla="*/ 66675 h 747"/>
              <a:gd name="T18" fmla="*/ 633123 w 1020"/>
              <a:gd name="T19" fmla="*/ 23813 h 747"/>
              <a:gd name="T20" fmla="*/ 784001 w 1020"/>
              <a:gd name="T21" fmla="*/ 53975 h 747"/>
              <a:gd name="T22" fmla="*/ 779771 w 1020"/>
              <a:gd name="T23" fmla="*/ 6350 h 747"/>
              <a:gd name="T24" fmla="*/ 1082937 w 1020"/>
              <a:gd name="T25" fmla="*/ 19050 h 747"/>
              <a:gd name="T26" fmla="*/ 1104088 w 1020"/>
              <a:gd name="T27" fmla="*/ 23813 h 747"/>
              <a:gd name="T28" fmla="*/ 1204203 w 1020"/>
              <a:gd name="T29" fmla="*/ 61913 h 747"/>
              <a:gd name="T30" fmla="*/ 919368 w 1020"/>
              <a:gd name="T31" fmla="*/ 109538 h 747"/>
              <a:gd name="T32" fmla="*/ 1070246 w 1020"/>
              <a:gd name="T33" fmla="*/ 138113 h 747"/>
              <a:gd name="T34" fmla="*/ 1239455 w 1020"/>
              <a:gd name="T35" fmla="*/ 123825 h 747"/>
              <a:gd name="T36" fmla="*/ 1360721 w 1020"/>
              <a:gd name="T37" fmla="*/ 109538 h 747"/>
              <a:gd name="T38" fmla="*/ 1212663 w 1020"/>
              <a:gd name="T39" fmla="*/ 190500 h 747"/>
              <a:gd name="T40" fmla="*/ 1309958 w 1020"/>
              <a:gd name="T41" fmla="*/ 219075 h 747"/>
              <a:gd name="T42" fmla="*/ 1222534 w 1020"/>
              <a:gd name="T43" fmla="*/ 293688 h 747"/>
              <a:gd name="T44" fmla="*/ 1233814 w 1020"/>
              <a:gd name="T45" fmla="*/ 355600 h 747"/>
              <a:gd name="T46" fmla="*/ 1209843 w 1020"/>
              <a:gd name="T47" fmla="*/ 403225 h 747"/>
              <a:gd name="T48" fmla="*/ 1254965 w 1020"/>
              <a:gd name="T49" fmla="*/ 441325 h 747"/>
              <a:gd name="T50" fmla="*/ 1201383 w 1020"/>
              <a:gd name="T51" fmla="*/ 484188 h 747"/>
              <a:gd name="T52" fmla="*/ 1225354 w 1020"/>
              <a:gd name="T53" fmla="*/ 522288 h 747"/>
              <a:gd name="T54" fmla="*/ 1239455 w 1020"/>
              <a:gd name="T55" fmla="*/ 569913 h 747"/>
              <a:gd name="T56" fmla="*/ 1087167 w 1020"/>
              <a:gd name="T57" fmla="*/ 593725 h 747"/>
              <a:gd name="T58" fmla="*/ 1121009 w 1020"/>
              <a:gd name="T59" fmla="*/ 654050 h 747"/>
              <a:gd name="T60" fmla="*/ 1201383 w 1020"/>
              <a:gd name="T61" fmla="*/ 677863 h 747"/>
              <a:gd name="T62" fmla="*/ 1192922 w 1020"/>
              <a:gd name="T63" fmla="*/ 720725 h 747"/>
              <a:gd name="T64" fmla="*/ 1070246 w 1020"/>
              <a:gd name="T65" fmla="*/ 673100 h 747"/>
              <a:gd name="T66" fmla="*/ 1095627 w 1020"/>
              <a:gd name="T67" fmla="*/ 744538 h 747"/>
              <a:gd name="T68" fmla="*/ 1099857 w 1020"/>
              <a:gd name="T69" fmla="*/ 819150 h 747"/>
              <a:gd name="T70" fmla="*/ 964490 w 1020"/>
              <a:gd name="T71" fmla="*/ 849313 h 747"/>
              <a:gd name="T72" fmla="*/ 872836 w 1020"/>
              <a:gd name="T73" fmla="*/ 944563 h 747"/>
              <a:gd name="T74" fmla="*/ 830533 w 1020"/>
              <a:gd name="T75" fmla="*/ 920750 h 747"/>
              <a:gd name="T76" fmla="*/ 750159 w 1020"/>
              <a:gd name="T77" fmla="*/ 985838 h 747"/>
              <a:gd name="T78" fmla="*/ 745929 w 1020"/>
              <a:gd name="T79" fmla="*/ 1038225 h 747"/>
              <a:gd name="T80" fmla="*/ 745929 w 1020"/>
              <a:gd name="T81" fmla="*/ 1071563 h 747"/>
              <a:gd name="T82" fmla="*/ 690936 w 1020"/>
              <a:gd name="T83" fmla="*/ 1171575 h 747"/>
              <a:gd name="T84" fmla="*/ 585181 w 1020"/>
              <a:gd name="T85" fmla="*/ 1157288 h 747"/>
              <a:gd name="T86" fmla="*/ 561209 w 1020"/>
              <a:gd name="T87" fmla="*/ 1128713 h 747"/>
              <a:gd name="T88" fmla="*/ 510447 w 1020"/>
              <a:gd name="T89" fmla="*/ 1019175 h 747"/>
              <a:gd name="T90" fmla="*/ 493526 w 1020"/>
              <a:gd name="T91" fmla="*/ 968375 h 747"/>
              <a:gd name="T92" fmla="*/ 476605 w 1020"/>
              <a:gd name="T93" fmla="*/ 849313 h 747"/>
              <a:gd name="T94" fmla="*/ 472375 w 1020"/>
              <a:gd name="T95" fmla="*/ 835025 h 747"/>
              <a:gd name="T96" fmla="*/ 485065 w 1020"/>
              <a:gd name="T97" fmla="*/ 754063 h 747"/>
              <a:gd name="T98" fmla="*/ 527368 w 1020"/>
              <a:gd name="T99" fmla="*/ 725488 h 747"/>
              <a:gd name="T100" fmla="*/ 497756 w 1020"/>
              <a:gd name="T101" fmla="*/ 687388 h 747"/>
              <a:gd name="T102" fmla="*/ 446993 w 1020"/>
              <a:gd name="T103" fmla="*/ 687388 h 747"/>
              <a:gd name="T104" fmla="*/ 408921 w 1020"/>
              <a:gd name="T105" fmla="*/ 658813 h 747"/>
              <a:gd name="T106" fmla="*/ 384950 w 1020"/>
              <a:gd name="T107" fmla="*/ 541338 h 747"/>
              <a:gd name="T108" fmla="*/ 282015 w 1020"/>
              <a:gd name="T109" fmla="*/ 446088 h 747"/>
              <a:gd name="T110" fmla="*/ 156518 w 1020"/>
              <a:gd name="T111" fmla="*/ 465138 h 747"/>
              <a:gd name="T112" fmla="*/ 33842 w 1020"/>
              <a:gd name="T113" fmla="*/ 403225 h 747"/>
              <a:gd name="T114" fmla="*/ 152288 w 1020"/>
              <a:gd name="T115" fmla="*/ 374650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0"/>
              <a:gd name="T175" fmla="*/ 0 h 747"/>
              <a:gd name="T176" fmla="*/ 1020 w 1020"/>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0" h="747">
                <a:moveTo>
                  <a:pt x="0" y="209"/>
                </a:moveTo>
                <a:lnTo>
                  <a:pt x="7" y="195"/>
                </a:lnTo>
                <a:lnTo>
                  <a:pt x="69" y="176"/>
                </a:lnTo>
                <a:lnTo>
                  <a:pt x="114" y="176"/>
                </a:lnTo>
                <a:lnTo>
                  <a:pt x="138" y="161"/>
                </a:lnTo>
                <a:lnTo>
                  <a:pt x="132" y="150"/>
                </a:lnTo>
                <a:lnTo>
                  <a:pt x="144" y="146"/>
                </a:lnTo>
                <a:lnTo>
                  <a:pt x="135" y="144"/>
                </a:lnTo>
                <a:lnTo>
                  <a:pt x="153" y="135"/>
                </a:lnTo>
                <a:lnTo>
                  <a:pt x="150" y="131"/>
                </a:lnTo>
                <a:lnTo>
                  <a:pt x="117" y="141"/>
                </a:lnTo>
                <a:lnTo>
                  <a:pt x="90" y="129"/>
                </a:lnTo>
                <a:lnTo>
                  <a:pt x="126" y="120"/>
                </a:lnTo>
                <a:lnTo>
                  <a:pt x="147" y="96"/>
                </a:lnTo>
                <a:lnTo>
                  <a:pt x="192" y="96"/>
                </a:lnTo>
                <a:lnTo>
                  <a:pt x="189" y="72"/>
                </a:lnTo>
                <a:lnTo>
                  <a:pt x="224" y="69"/>
                </a:lnTo>
                <a:lnTo>
                  <a:pt x="254" y="87"/>
                </a:lnTo>
                <a:lnTo>
                  <a:pt x="219" y="66"/>
                </a:lnTo>
                <a:lnTo>
                  <a:pt x="293" y="48"/>
                </a:lnTo>
                <a:lnTo>
                  <a:pt x="314" y="57"/>
                </a:lnTo>
                <a:lnTo>
                  <a:pt x="314" y="81"/>
                </a:lnTo>
                <a:lnTo>
                  <a:pt x="326" y="60"/>
                </a:lnTo>
                <a:lnTo>
                  <a:pt x="374" y="75"/>
                </a:lnTo>
                <a:lnTo>
                  <a:pt x="359" y="66"/>
                </a:lnTo>
                <a:lnTo>
                  <a:pt x="380" y="69"/>
                </a:lnTo>
                <a:lnTo>
                  <a:pt x="362" y="54"/>
                </a:lnTo>
                <a:lnTo>
                  <a:pt x="356" y="42"/>
                </a:lnTo>
                <a:lnTo>
                  <a:pt x="365" y="42"/>
                </a:lnTo>
                <a:lnTo>
                  <a:pt x="460" y="72"/>
                </a:lnTo>
                <a:lnTo>
                  <a:pt x="454" y="60"/>
                </a:lnTo>
                <a:lnTo>
                  <a:pt x="475" y="60"/>
                </a:lnTo>
                <a:lnTo>
                  <a:pt x="460" y="51"/>
                </a:lnTo>
                <a:lnTo>
                  <a:pt x="496" y="54"/>
                </a:lnTo>
                <a:lnTo>
                  <a:pt x="445" y="34"/>
                </a:lnTo>
                <a:lnTo>
                  <a:pt x="538" y="42"/>
                </a:lnTo>
                <a:lnTo>
                  <a:pt x="518" y="30"/>
                </a:lnTo>
                <a:lnTo>
                  <a:pt x="460" y="30"/>
                </a:lnTo>
                <a:lnTo>
                  <a:pt x="481" y="27"/>
                </a:lnTo>
                <a:lnTo>
                  <a:pt x="449" y="15"/>
                </a:lnTo>
                <a:lnTo>
                  <a:pt x="488" y="21"/>
                </a:lnTo>
                <a:lnTo>
                  <a:pt x="469" y="12"/>
                </a:lnTo>
                <a:lnTo>
                  <a:pt x="490" y="9"/>
                </a:lnTo>
                <a:lnTo>
                  <a:pt x="556" y="34"/>
                </a:lnTo>
                <a:lnTo>
                  <a:pt x="550" y="24"/>
                </a:lnTo>
                <a:lnTo>
                  <a:pt x="583" y="15"/>
                </a:lnTo>
                <a:lnTo>
                  <a:pt x="553" y="12"/>
                </a:lnTo>
                <a:lnTo>
                  <a:pt x="553" y="4"/>
                </a:lnTo>
                <a:lnTo>
                  <a:pt x="571" y="0"/>
                </a:lnTo>
                <a:lnTo>
                  <a:pt x="759" y="4"/>
                </a:lnTo>
                <a:lnTo>
                  <a:pt x="774" y="6"/>
                </a:lnTo>
                <a:lnTo>
                  <a:pt x="768" y="12"/>
                </a:lnTo>
                <a:lnTo>
                  <a:pt x="639" y="15"/>
                </a:lnTo>
                <a:lnTo>
                  <a:pt x="654" y="21"/>
                </a:lnTo>
                <a:lnTo>
                  <a:pt x="607" y="27"/>
                </a:lnTo>
                <a:lnTo>
                  <a:pt x="783" y="15"/>
                </a:lnTo>
                <a:lnTo>
                  <a:pt x="789" y="24"/>
                </a:lnTo>
                <a:lnTo>
                  <a:pt x="768" y="34"/>
                </a:lnTo>
                <a:lnTo>
                  <a:pt x="807" y="27"/>
                </a:lnTo>
                <a:lnTo>
                  <a:pt x="854" y="39"/>
                </a:lnTo>
                <a:lnTo>
                  <a:pt x="783" y="57"/>
                </a:lnTo>
                <a:lnTo>
                  <a:pt x="673" y="54"/>
                </a:lnTo>
                <a:lnTo>
                  <a:pt x="697" y="60"/>
                </a:lnTo>
                <a:lnTo>
                  <a:pt x="652" y="69"/>
                </a:lnTo>
                <a:lnTo>
                  <a:pt x="652" y="78"/>
                </a:lnTo>
                <a:lnTo>
                  <a:pt x="777" y="66"/>
                </a:lnTo>
                <a:lnTo>
                  <a:pt x="783" y="72"/>
                </a:lnTo>
                <a:lnTo>
                  <a:pt x="759" y="87"/>
                </a:lnTo>
                <a:lnTo>
                  <a:pt x="839" y="60"/>
                </a:lnTo>
                <a:lnTo>
                  <a:pt x="846" y="84"/>
                </a:lnTo>
                <a:lnTo>
                  <a:pt x="804" y="126"/>
                </a:lnTo>
                <a:lnTo>
                  <a:pt x="879" y="78"/>
                </a:lnTo>
                <a:lnTo>
                  <a:pt x="879" y="87"/>
                </a:lnTo>
                <a:lnTo>
                  <a:pt x="918" y="84"/>
                </a:lnTo>
                <a:lnTo>
                  <a:pt x="929" y="69"/>
                </a:lnTo>
                <a:lnTo>
                  <a:pt x="965" y="69"/>
                </a:lnTo>
                <a:lnTo>
                  <a:pt x="1019" y="81"/>
                </a:lnTo>
                <a:lnTo>
                  <a:pt x="968" y="99"/>
                </a:lnTo>
                <a:lnTo>
                  <a:pt x="974" y="111"/>
                </a:lnTo>
                <a:lnTo>
                  <a:pt x="860" y="120"/>
                </a:lnTo>
                <a:lnTo>
                  <a:pt x="950" y="123"/>
                </a:lnTo>
                <a:lnTo>
                  <a:pt x="875" y="138"/>
                </a:lnTo>
                <a:lnTo>
                  <a:pt x="884" y="150"/>
                </a:lnTo>
                <a:lnTo>
                  <a:pt x="929" y="138"/>
                </a:lnTo>
                <a:lnTo>
                  <a:pt x="897" y="155"/>
                </a:lnTo>
                <a:lnTo>
                  <a:pt x="890" y="174"/>
                </a:lnTo>
                <a:lnTo>
                  <a:pt x="903" y="168"/>
                </a:lnTo>
                <a:lnTo>
                  <a:pt x="867" y="185"/>
                </a:lnTo>
                <a:lnTo>
                  <a:pt x="854" y="224"/>
                </a:lnTo>
                <a:lnTo>
                  <a:pt x="873" y="219"/>
                </a:lnTo>
                <a:lnTo>
                  <a:pt x="899" y="224"/>
                </a:lnTo>
                <a:lnTo>
                  <a:pt x="875" y="224"/>
                </a:lnTo>
                <a:lnTo>
                  <a:pt x="875" y="236"/>
                </a:lnTo>
                <a:lnTo>
                  <a:pt x="914" y="239"/>
                </a:lnTo>
                <a:lnTo>
                  <a:pt x="918" y="257"/>
                </a:lnTo>
                <a:lnTo>
                  <a:pt x="858" y="254"/>
                </a:lnTo>
                <a:lnTo>
                  <a:pt x="873" y="257"/>
                </a:lnTo>
                <a:lnTo>
                  <a:pt x="843" y="263"/>
                </a:lnTo>
                <a:lnTo>
                  <a:pt x="858" y="278"/>
                </a:lnTo>
                <a:lnTo>
                  <a:pt x="890" y="278"/>
                </a:lnTo>
                <a:lnTo>
                  <a:pt x="869" y="290"/>
                </a:lnTo>
                <a:lnTo>
                  <a:pt x="893" y="296"/>
                </a:lnTo>
                <a:lnTo>
                  <a:pt x="893" y="314"/>
                </a:lnTo>
                <a:lnTo>
                  <a:pt x="852" y="305"/>
                </a:lnTo>
                <a:lnTo>
                  <a:pt x="875" y="314"/>
                </a:lnTo>
                <a:lnTo>
                  <a:pt x="860" y="320"/>
                </a:lnTo>
                <a:lnTo>
                  <a:pt x="873" y="320"/>
                </a:lnTo>
                <a:lnTo>
                  <a:pt x="869" y="329"/>
                </a:lnTo>
                <a:lnTo>
                  <a:pt x="903" y="341"/>
                </a:lnTo>
                <a:lnTo>
                  <a:pt x="852" y="338"/>
                </a:lnTo>
                <a:lnTo>
                  <a:pt x="846" y="344"/>
                </a:lnTo>
                <a:lnTo>
                  <a:pt x="879" y="359"/>
                </a:lnTo>
                <a:lnTo>
                  <a:pt x="875" y="370"/>
                </a:lnTo>
                <a:lnTo>
                  <a:pt x="846" y="380"/>
                </a:lnTo>
                <a:lnTo>
                  <a:pt x="816" y="359"/>
                </a:lnTo>
                <a:lnTo>
                  <a:pt x="771" y="374"/>
                </a:lnTo>
                <a:lnTo>
                  <a:pt x="804" y="385"/>
                </a:lnTo>
                <a:lnTo>
                  <a:pt x="771" y="395"/>
                </a:lnTo>
                <a:lnTo>
                  <a:pt x="807" y="395"/>
                </a:lnTo>
                <a:lnTo>
                  <a:pt x="795" y="412"/>
                </a:lnTo>
                <a:lnTo>
                  <a:pt x="810" y="404"/>
                </a:lnTo>
                <a:lnTo>
                  <a:pt x="846" y="419"/>
                </a:lnTo>
                <a:lnTo>
                  <a:pt x="831" y="430"/>
                </a:lnTo>
                <a:lnTo>
                  <a:pt x="852" y="427"/>
                </a:lnTo>
                <a:lnTo>
                  <a:pt x="846" y="439"/>
                </a:lnTo>
                <a:lnTo>
                  <a:pt x="858" y="433"/>
                </a:lnTo>
                <a:lnTo>
                  <a:pt x="860" y="463"/>
                </a:lnTo>
                <a:lnTo>
                  <a:pt x="846" y="454"/>
                </a:lnTo>
                <a:lnTo>
                  <a:pt x="843" y="463"/>
                </a:lnTo>
                <a:lnTo>
                  <a:pt x="828" y="463"/>
                </a:lnTo>
                <a:lnTo>
                  <a:pt x="807" y="439"/>
                </a:lnTo>
                <a:lnTo>
                  <a:pt x="759" y="424"/>
                </a:lnTo>
                <a:lnTo>
                  <a:pt x="795" y="442"/>
                </a:lnTo>
                <a:lnTo>
                  <a:pt x="750" y="448"/>
                </a:lnTo>
                <a:lnTo>
                  <a:pt x="735" y="463"/>
                </a:lnTo>
                <a:lnTo>
                  <a:pt x="777" y="469"/>
                </a:lnTo>
                <a:lnTo>
                  <a:pt x="741" y="478"/>
                </a:lnTo>
                <a:lnTo>
                  <a:pt x="798" y="469"/>
                </a:lnTo>
                <a:lnTo>
                  <a:pt x="849" y="481"/>
                </a:lnTo>
                <a:lnTo>
                  <a:pt x="780" y="516"/>
                </a:lnTo>
                <a:lnTo>
                  <a:pt x="718" y="535"/>
                </a:lnTo>
                <a:lnTo>
                  <a:pt x="690" y="535"/>
                </a:lnTo>
                <a:lnTo>
                  <a:pt x="675" y="520"/>
                </a:lnTo>
                <a:lnTo>
                  <a:pt x="684" y="535"/>
                </a:lnTo>
                <a:lnTo>
                  <a:pt x="667" y="544"/>
                </a:lnTo>
                <a:lnTo>
                  <a:pt x="639" y="582"/>
                </a:lnTo>
                <a:lnTo>
                  <a:pt x="622" y="580"/>
                </a:lnTo>
                <a:lnTo>
                  <a:pt x="619" y="595"/>
                </a:lnTo>
                <a:lnTo>
                  <a:pt x="598" y="597"/>
                </a:lnTo>
                <a:lnTo>
                  <a:pt x="589" y="591"/>
                </a:lnTo>
                <a:lnTo>
                  <a:pt x="598" y="582"/>
                </a:lnTo>
                <a:lnTo>
                  <a:pt x="589" y="580"/>
                </a:lnTo>
                <a:lnTo>
                  <a:pt x="580" y="604"/>
                </a:lnTo>
                <a:lnTo>
                  <a:pt x="547" y="606"/>
                </a:lnTo>
                <a:lnTo>
                  <a:pt x="550" y="618"/>
                </a:lnTo>
                <a:lnTo>
                  <a:pt x="532" y="621"/>
                </a:lnTo>
                <a:lnTo>
                  <a:pt x="547" y="636"/>
                </a:lnTo>
                <a:lnTo>
                  <a:pt x="529" y="636"/>
                </a:lnTo>
                <a:lnTo>
                  <a:pt x="544" y="654"/>
                </a:lnTo>
                <a:lnTo>
                  <a:pt x="529" y="654"/>
                </a:lnTo>
                <a:lnTo>
                  <a:pt x="541" y="657"/>
                </a:lnTo>
                <a:lnTo>
                  <a:pt x="529" y="672"/>
                </a:lnTo>
                <a:lnTo>
                  <a:pt x="518" y="669"/>
                </a:lnTo>
                <a:lnTo>
                  <a:pt x="529" y="675"/>
                </a:lnTo>
                <a:lnTo>
                  <a:pt x="505" y="681"/>
                </a:lnTo>
                <a:lnTo>
                  <a:pt x="518" y="705"/>
                </a:lnTo>
                <a:lnTo>
                  <a:pt x="505" y="738"/>
                </a:lnTo>
                <a:lnTo>
                  <a:pt x="490" y="738"/>
                </a:lnTo>
                <a:lnTo>
                  <a:pt x="503" y="746"/>
                </a:lnTo>
                <a:lnTo>
                  <a:pt x="467" y="746"/>
                </a:lnTo>
                <a:lnTo>
                  <a:pt x="460" y="726"/>
                </a:lnTo>
                <a:lnTo>
                  <a:pt x="415" y="729"/>
                </a:lnTo>
                <a:lnTo>
                  <a:pt x="424" y="723"/>
                </a:lnTo>
                <a:lnTo>
                  <a:pt x="404" y="714"/>
                </a:lnTo>
                <a:lnTo>
                  <a:pt x="415" y="711"/>
                </a:lnTo>
                <a:lnTo>
                  <a:pt x="398" y="711"/>
                </a:lnTo>
                <a:lnTo>
                  <a:pt x="404" y="699"/>
                </a:lnTo>
                <a:lnTo>
                  <a:pt x="392" y="699"/>
                </a:lnTo>
                <a:lnTo>
                  <a:pt x="362" y="657"/>
                </a:lnTo>
                <a:lnTo>
                  <a:pt x="362" y="642"/>
                </a:lnTo>
                <a:lnTo>
                  <a:pt x="383" y="630"/>
                </a:lnTo>
                <a:lnTo>
                  <a:pt x="374" y="624"/>
                </a:lnTo>
                <a:lnTo>
                  <a:pt x="353" y="639"/>
                </a:lnTo>
                <a:lnTo>
                  <a:pt x="350" y="610"/>
                </a:lnTo>
                <a:lnTo>
                  <a:pt x="329" y="591"/>
                </a:lnTo>
                <a:lnTo>
                  <a:pt x="332" y="567"/>
                </a:lnTo>
                <a:lnTo>
                  <a:pt x="320" y="559"/>
                </a:lnTo>
                <a:lnTo>
                  <a:pt x="338" y="535"/>
                </a:lnTo>
                <a:lnTo>
                  <a:pt x="329" y="531"/>
                </a:lnTo>
                <a:lnTo>
                  <a:pt x="368" y="535"/>
                </a:lnTo>
                <a:lnTo>
                  <a:pt x="365" y="526"/>
                </a:lnTo>
                <a:lnTo>
                  <a:pt x="335" y="526"/>
                </a:lnTo>
                <a:lnTo>
                  <a:pt x="377" y="505"/>
                </a:lnTo>
                <a:lnTo>
                  <a:pt x="368" y="499"/>
                </a:lnTo>
                <a:lnTo>
                  <a:pt x="377" y="478"/>
                </a:lnTo>
                <a:lnTo>
                  <a:pt x="344" y="475"/>
                </a:lnTo>
                <a:lnTo>
                  <a:pt x="311" y="457"/>
                </a:lnTo>
                <a:lnTo>
                  <a:pt x="374" y="469"/>
                </a:lnTo>
                <a:lnTo>
                  <a:pt x="365" y="460"/>
                </a:lnTo>
                <a:lnTo>
                  <a:pt x="374" y="457"/>
                </a:lnTo>
                <a:lnTo>
                  <a:pt x="350" y="445"/>
                </a:lnTo>
                <a:lnTo>
                  <a:pt x="359" y="439"/>
                </a:lnTo>
                <a:lnTo>
                  <a:pt x="341" y="442"/>
                </a:lnTo>
                <a:lnTo>
                  <a:pt x="353" y="433"/>
                </a:lnTo>
                <a:lnTo>
                  <a:pt x="335" y="436"/>
                </a:lnTo>
                <a:lnTo>
                  <a:pt x="356" y="427"/>
                </a:lnTo>
                <a:lnTo>
                  <a:pt x="326" y="415"/>
                </a:lnTo>
                <a:lnTo>
                  <a:pt x="317" y="433"/>
                </a:lnTo>
                <a:lnTo>
                  <a:pt x="293" y="436"/>
                </a:lnTo>
                <a:lnTo>
                  <a:pt x="288" y="427"/>
                </a:lnTo>
                <a:lnTo>
                  <a:pt x="305" y="415"/>
                </a:lnTo>
                <a:lnTo>
                  <a:pt x="290" y="415"/>
                </a:lnTo>
                <a:lnTo>
                  <a:pt x="311" y="391"/>
                </a:lnTo>
                <a:lnTo>
                  <a:pt x="290" y="385"/>
                </a:lnTo>
                <a:lnTo>
                  <a:pt x="296" y="370"/>
                </a:lnTo>
                <a:lnTo>
                  <a:pt x="273" y="341"/>
                </a:lnTo>
                <a:lnTo>
                  <a:pt x="281" y="338"/>
                </a:lnTo>
                <a:lnTo>
                  <a:pt x="243" y="308"/>
                </a:lnTo>
                <a:lnTo>
                  <a:pt x="239" y="296"/>
                </a:lnTo>
                <a:lnTo>
                  <a:pt x="200" y="281"/>
                </a:lnTo>
                <a:lnTo>
                  <a:pt x="162" y="275"/>
                </a:lnTo>
                <a:lnTo>
                  <a:pt x="129" y="284"/>
                </a:lnTo>
                <a:lnTo>
                  <a:pt x="102" y="278"/>
                </a:lnTo>
                <a:lnTo>
                  <a:pt x="111" y="293"/>
                </a:lnTo>
                <a:lnTo>
                  <a:pt x="81" y="284"/>
                </a:lnTo>
                <a:lnTo>
                  <a:pt x="58" y="272"/>
                </a:lnTo>
                <a:lnTo>
                  <a:pt x="81" y="263"/>
                </a:lnTo>
                <a:lnTo>
                  <a:pt x="24" y="254"/>
                </a:lnTo>
                <a:lnTo>
                  <a:pt x="45" y="245"/>
                </a:lnTo>
                <a:lnTo>
                  <a:pt x="114" y="248"/>
                </a:lnTo>
                <a:lnTo>
                  <a:pt x="120" y="239"/>
                </a:lnTo>
                <a:lnTo>
                  <a:pt x="108" y="236"/>
                </a:lnTo>
                <a:lnTo>
                  <a:pt x="120" y="230"/>
                </a:lnTo>
                <a:lnTo>
                  <a:pt x="60" y="234"/>
                </a:lnTo>
                <a:lnTo>
                  <a:pt x="0" y="20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51" name="Freeform 719"/>
          <p:cNvSpPr>
            <a:spLocks/>
          </p:cNvSpPr>
          <p:nvPr/>
        </p:nvSpPr>
        <p:spPr bwMode="auto">
          <a:xfrm>
            <a:off x="2063750" y="3770313"/>
            <a:ext cx="93663" cy="111125"/>
          </a:xfrm>
          <a:custGeom>
            <a:avLst/>
            <a:gdLst>
              <a:gd name="T0" fmla="*/ 0 w 67"/>
              <a:gd name="T1" fmla="*/ 85725 h 70"/>
              <a:gd name="T2" fmla="*/ 16775 w 67"/>
              <a:gd name="T3" fmla="*/ 42862 h 70"/>
              <a:gd name="T4" fmla="*/ 37745 w 67"/>
              <a:gd name="T5" fmla="*/ 42862 h 70"/>
              <a:gd name="T6" fmla="*/ 16775 w 67"/>
              <a:gd name="T7" fmla="*/ 9525 h 70"/>
              <a:gd name="T8" fmla="*/ 71296 w 67"/>
              <a:gd name="T9" fmla="*/ 0 h 70"/>
              <a:gd name="T10" fmla="*/ 79683 w 67"/>
              <a:gd name="T11" fmla="*/ 52388 h 70"/>
              <a:gd name="T12" fmla="*/ 92265 w 67"/>
              <a:gd name="T13" fmla="*/ 57150 h 70"/>
              <a:gd name="T14" fmla="*/ 67102 w 67"/>
              <a:gd name="T15" fmla="*/ 90487 h 70"/>
              <a:gd name="T16" fmla="*/ 50326 w 67"/>
              <a:gd name="T17" fmla="*/ 109538 h 70"/>
              <a:gd name="T18" fmla="*/ 0 w 67"/>
              <a:gd name="T19" fmla="*/ 85725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0"/>
              <a:gd name="T32" fmla="*/ 67 w 67"/>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0">
                <a:moveTo>
                  <a:pt x="0" y="54"/>
                </a:moveTo>
                <a:lnTo>
                  <a:pt x="12" y="27"/>
                </a:lnTo>
                <a:lnTo>
                  <a:pt x="27" y="27"/>
                </a:lnTo>
                <a:lnTo>
                  <a:pt x="12" y="6"/>
                </a:lnTo>
                <a:lnTo>
                  <a:pt x="51" y="0"/>
                </a:lnTo>
                <a:lnTo>
                  <a:pt x="57" y="33"/>
                </a:lnTo>
                <a:lnTo>
                  <a:pt x="66" y="36"/>
                </a:lnTo>
                <a:lnTo>
                  <a:pt x="48" y="57"/>
                </a:lnTo>
                <a:lnTo>
                  <a:pt x="36" y="69"/>
                </a:lnTo>
                <a:lnTo>
                  <a:pt x="0" y="5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52" name="Freeform 720"/>
          <p:cNvSpPr>
            <a:spLocks/>
          </p:cNvSpPr>
          <p:nvPr/>
        </p:nvSpPr>
        <p:spPr bwMode="auto">
          <a:xfrm>
            <a:off x="2792413" y="4025900"/>
            <a:ext cx="119062" cy="182563"/>
          </a:xfrm>
          <a:custGeom>
            <a:avLst/>
            <a:gdLst>
              <a:gd name="T0" fmla="*/ 0 w 84"/>
              <a:gd name="T1" fmla="*/ 57150 h 115"/>
              <a:gd name="T2" fmla="*/ 17009 w 84"/>
              <a:gd name="T3" fmla="*/ 85725 h 115"/>
              <a:gd name="T4" fmla="*/ 41105 w 84"/>
              <a:gd name="T5" fmla="*/ 104775 h 115"/>
              <a:gd name="T6" fmla="*/ 38270 w 84"/>
              <a:gd name="T7" fmla="*/ 157163 h 115"/>
              <a:gd name="T8" fmla="*/ 49609 w 84"/>
              <a:gd name="T9" fmla="*/ 180975 h 115"/>
              <a:gd name="T10" fmla="*/ 117645 w 84"/>
              <a:gd name="T11" fmla="*/ 171450 h 115"/>
              <a:gd name="T12" fmla="*/ 76540 w 84"/>
              <a:gd name="T13" fmla="*/ 114300 h 115"/>
              <a:gd name="T14" fmla="*/ 104888 w 84"/>
              <a:gd name="T15" fmla="*/ 68263 h 115"/>
              <a:gd name="T16" fmla="*/ 38270 w 84"/>
              <a:gd name="T17" fmla="*/ 0 h 115"/>
              <a:gd name="T18" fmla="*/ 12757 w 84"/>
              <a:gd name="T19" fmla="*/ 20638 h 115"/>
              <a:gd name="T20" fmla="*/ 19844 w 84"/>
              <a:gd name="T21" fmla="*/ 34925 h 115"/>
              <a:gd name="T22" fmla="*/ 0 w 84"/>
              <a:gd name="T23" fmla="*/ 5715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15"/>
              <a:gd name="T38" fmla="*/ 84 w 84"/>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15">
                <a:moveTo>
                  <a:pt x="0" y="36"/>
                </a:moveTo>
                <a:lnTo>
                  <a:pt x="12" y="54"/>
                </a:lnTo>
                <a:lnTo>
                  <a:pt x="29" y="66"/>
                </a:lnTo>
                <a:lnTo>
                  <a:pt x="27" y="99"/>
                </a:lnTo>
                <a:lnTo>
                  <a:pt x="35" y="114"/>
                </a:lnTo>
                <a:lnTo>
                  <a:pt x="83" y="108"/>
                </a:lnTo>
                <a:lnTo>
                  <a:pt x="54" y="72"/>
                </a:lnTo>
                <a:lnTo>
                  <a:pt x="74" y="43"/>
                </a:lnTo>
                <a:lnTo>
                  <a:pt x="27" y="0"/>
                </a:lnTo>
                <a:lnTo>
                  <a:pt x="9" y="13"/>
                </a:lnTo>
                <a:lnTo>
                  <a:pt x="14" y="22"/>
                </a:lnTo>
                <a:lnTo>
                  <a:pt x="0" y="3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53" name="Freeform 721"/>
          <p:cNvSpPr>
            <a:spLocks/>
          </p:cNvSpPr>
          <p:nvPr/>
        </p:nvSpPr>
        <p:spPr bwMode="auto">
          <a:xfrm>
            <a:off x="2130425" y="3822700"/>
            <a:ext cx="146050" cy="82550"/>
          </a:xfrm>
          <a:custGeom>
            <a:avLst/>
            <a:gdLst>
              <a:gd name="T0" fmla="*/ 0 w 103"/>
              <a:gd name="T1" fmla="*/ 38100 h 52"/>
              <a:gd name="T2" fmla="*/ 25523 w 103"/>
              <a:gd name="T3" fmla="*/ 4763 h 52"/>
              <a:gd name="T4" fmla="*/ 102093 w 103"/>
              <a:gd name="T5" fmla="*/ 0 h 52"/>
              <a:gd name="T6" fmla="*/ 144632 w 103"/>
              <a:gd name="T7" fmla="*/ 23812 h 52"/>
              <a:gd name="T8" fmla="*/ 104929 w 103"/>
              <a:gd name="T9" fmla="*/ 28575 h 52"/>
              <a:gd name="T10" fmla="*/ 46793 w 103"/>
              <a:gd name="T11" fmla="*/ 80963 h 52"/>
              <a:gd name="T12" fmla="*/ 38285 w 103"/>
              <a:gd name="T13" fmla="*/ 71438 h 52"/>
              <a:gd name="T14" fmla="*/ 0 w 103"/>
              <a:gd name="T15" fmla="*/ 38100 h 52"/>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52"/>
              <a:gd name="T26" fmla="*/ 103 w 103"/>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52">
                <a:moveTo>
                  <a:pt x="0" y="24"/>
                </a:moveTo>
                <a:lnTo>
                  <a:pt x="18" y="3"/>
                </a:lnTo>
                <a:lnTo>
                  <a:pt x="72" y="0"/>
                </a:lnTo>
                <a:lnTo>
                  <a:pt x="102" y="15"/>
                </a:lnTo>
                <a:lnTo>
                  <a:pt x="74" y="18"/>
                </a:lnTo>
                <a:lnTo>
                  <a:pt x="33" y="51"/>
                </a:lnTo>
                <a:lnTo>
                  <a:pt x="27" y="45"/>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54" name="Freeform 722"/>
          <p:cNvSpPr>
            <a:spLocks/>
          </p:cNvSpPr>
          <p:nvPr/>
        </p:nvSpPr>
        <p:spPr bwMode="auto">
          <a:xfrm>
            <a:off x="3663950" y="2149475"/>
            <a:ext cx="258763" cy="139700"/>
          </a:xfrm>
          <a:custGeom>
            <a:avLst/>
            <a:gdLst>
              <a:gd name="T0" fmla="*/ 0 w 183"/>
              <a:gd name="T1" fmla="*/ 53975 h 88"/>
              <a:gd name="T2" fmla="*/ 16968 w 183"/>
              <a:gd name="T3" fmla="*/ 47625 h 88"/>
              <a:gd name="T4" fmla="*/ 4242 w 183"/>
              <a:gd name="T5" fmla="*/ 33338 h 88"/>
              <a:gd name="T6" fmla="*/ 25452 w 183"/>
              <a:gd name="T7" fmla="*/ 44450 h 88"/>
              <a:gd name="T8" fmla="*/ 16968 w 183"/>
              <a:gd name="T9" fmla="*/ 20637 h 88"/>
              <a:gd name="T10" fmla="*/ 42420 w 183"/>
              <a:gd name="T11" fmla="*/ 30163 h 88"/>
              <a:gd name="T12" fmla="*/ 29694 w 183"/>
              <a:gd name="T13" fmla="*/ 6350 h 88"/>
              <a:gd name="T14" fmla="*/ 72114 w 183"/>
              <a:gd name="T15" fmla="*/ 23812 h 88"/>
              <a:gd name="T16" fmla="*/ 76356 w 183"/>
              <a:gd name="T17" fmla="*/ 61913 h 88"/>
              <a:gd name="T18" fmla="*/ 93324 w 183"/>
              <a:gd name="T19" fmla="*/ 20637 h 88"/>
              <a:gd name="T20" fmla="*/ 118776 w 183"/>
              <a:gd name="T21" fmla="*/ 33338 h 88"/>
              <a:gd name="T22" fmla="*/ 134331 w 183"/>
              <a:gd name="T23" fmla="*/ 14288 h 88"/>
              <a:gd name="T24" fmla="*/ 148471 w 183"/>
              <a:gd name="T25" fmla="*/ 44450 h 88"/>
              <a:gd name="T26" fmla="*/ 142815 w 183"/>
              <a:gd name="T27" fmla="*/ 20637 h 88"/>
              <a:gd name="T28" fmla="*/ 189477 w 183"/>
              <a:gd name="T29" fmla="*/ 20637 h 88"/>
              <a:gd name="T30" fmla="*/ 193719 w 183"/>
              <a:gd name="T31" fmla="*/ 0 h 88"/>
              <a:gd name="T32" fmla="*/ 210687 w 183"/>
              <a:gd name="T33" fmla="*/ 14288 h 88"/>
              <a:gd name="T34" fmla="*/ 236139 w 183"/>
              <a:gd name="T35" fmla="*/ 9525 h 88"/>
              <a:gd name="T36" fmla="*/ 219171 w 183"/>
              <a:gd name="T37" fmla="*/ 20637 h 88"/>
              <a:gd name="T38" fmla="*/ 257349 w 183"/>
              <a:gd name="T39" fmla="*/ 66675 h 88"/>
              <a:gd name="T40" fmla="*/ 227655 w 183"/>
              <a:gd name="T41" fmla="*/ 100012 h 88"/>
              <a:gd name="T42" fmla="*/ 127260 w 183"/>
              <a:gd name="T43" fmla="*/ 138113 h 88"/>
              <a:gd name="T44" fmla="*/ 42420 w 183"/>
              <a:gd name="T45" fmla="*/ 123825 h 88"/>
              <a:gd name="T46" fmla="*/ 63630 w 183"/>
              <a:gd name="T47" fmla="*/ 85725 h 88"/>
              <a:gd name="T48" fmla="*/ 12726 w 183"/>
              <a:gd name="T49" fmla="*/ 76200 h 88"/>
              <a:gd name="T50" fmla="*/ 57974 w 183"/>
              <a:gd name="T51" fmla="*/ 66675 h 88"/>
              <a:gd name="T52" fmla="*/ 46662 w 183"/>
              <a:gd name="T53" fmla="*/ 61913 h 88"/>
              <a:gd name="T54" fmla="*/ 63630 w 183"/>
              <a:gd name="T55" fmla="*/ 53975 h 88"/>
              <a:gd name="T56" fmla="*/ 0 w 183"/>
              <a:gd name="T57" fmla="*/ 53975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3"/>
              <a:gd name="T88" fmla="*/ 0 h 88"/>
              <a:gd name="T89" fmla="*/ 183 w 183"/>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3" h="88">
                <a:moveTo>
                  <a:pt x="0" y="34"/>
                </a:moveTo>
                <a:lnTo>
                  <a:pt x="12" y="30"/>
                </a:lnTo>
                <a:lnTo>
                  <a:pt x="3" y="21"/>
                </a:lnTo>
                <a:lnTo>
                  <a:pt x="18" y="28"/>
                </a:lnTo>
                <a:lnTo>
                  <a:pt x="12" y="13"/>
                </a:lnTo>
                <a:lnTo>
                  <a:pt x="30" y="19"/>
                </a:lnTo>
                <a:lnTo>
                  <a:pt x="21" y="4"/>
                </a:lnTo>
                <a:lnTo>
                  <a:pt x="51" y="15"/>
                </a:lnTo>
                <a:lnTo>
                  <a:pt x="54" y="39"/>
                </a:lnTo>
                <a:lnTo>
                  <a:pt x="66" y="13"/>
                </a:lnTo>
                <a:lnTo>
                  <a:pt x="84" y="21"/>
                </a:lnTo>
                <a:lnTo>
                  <a:pt x="95" y="9"/>
                </a:lnTo>
                <a:lnTo>
                  <a:pt x="105" y="28"/>
                </a:lnTo>
                <a:lnTo>
                  <a:pt x="101" y="13"/>
                </a:lnTo>
                <a:lnTo>
                  <a:pt x="134" y="13"/>
                </a:lnTo>
                <a:lnTo>
                  <a:pt x="137" y="0"/>
                </a:lnTo>
                <a:lnTo>
                  <a:pt x="149" y="9"/>
                </a:lnTo>
                <a:lnTo>
                  <a:pt x="167" y="6"/>
                </a:lnTo>
                <a:lnTo>
                  <a:pt x="155" y="13"/>
                </a:lnTo>
                <a:lnTo>
                  <a:pt x="182" y="42"/>
                </a:lnTo>
                <a:lnTo>
                  <a:pt x="161" y="63"/>
                </a:lnTo>
                <a:lnTo>
                  <a:pt x="90" y="87"/>
                </a:lnTo>
                <a:lnTo>
                  <a:pt x="30" y="78"/>
                </a:lnTo>
                <a:lnTo>
                  <a:pt x="45" y="54"/>
                </a:lnTo>
                <a:lnTo>
                  <a:pt x="9" y="48"/>
                </a:lnTo>
                <a:lnTo>
                  <a:pt x="41" y="42"/>
                </a:lnTo>
                <a:lnTo>
                  <a:pt x="33" y="39"/>
                </a:lnTo>
                <a:lnTo>
                  <a:pt x="45" y="34"/>
                </a:lnTo>
                <a:lnTo>
                  <a:pt x="0" y="3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55" name="Freeform 723"/>
          <p:cNvSpPr>
            <a:spLocks/>
          </p:cNvSpPr>
          <p:nvPr/>
        </p:nvSpPr>
        <p:spPr bwMode="auto">
          <a:xfrm>
            <a:off x="5300663" y="3449638"/>
            <a:ext cx="46037" cy="26987"/>
          </a:xfrm>
          <a:custGeom>
            <a:avLst/>
            <a:gdLst>
              <a:gd name="T0" fmla="*/ 0 w 33"/>
              <a:gd name="T1" fmla="*/ 0 h 17"/>
              <a:gd name="T2" fmla="*/ 20926 w 33"/>
              <a:gd name="T3" fmla="*/ 25400 h 17"/>
              <a:gd name="T4" fmla="*/ 44642 w 33"/>
              <a:gd name="T5" fmla="*/ 0 h 17"/>
              <a:gd name="T6" fmla="*/ 0 w 33"/>
              <a:gd name="T7" fmla="*/ 0 h 17"/>
              <a:gd name="T8" fmla="*/ 0 60000 65536"/>
              <a:gd name="T9" fmla="*/ 0 60000 65536"/>
              <a:gd name="T10" fmla="*/ 0 60000 65536"/>
              <a:gd name="T11" fmla="*/ 0 60000 65536"/>
              <a:gd name="T12" fmla="*/ 0 w 33"/>
              <a:gd name="T13" fmla="*/ 0 h 17"/>
              <a:gd name="T14" fmla="*/ 33 w 33"/>
              <a:gd name="T15" fmla="*/ 17 h 17"/>
            </a:gdLst>
            <a:ahLst/>
            <a:cxnLst>
              <a:cxn ang="T8">
                <a:pos x="T0" y="T1"/>
              </a:cxn>
              <a:cxn ang="T9">
                <a:pos x="T2" y="T3"/>
              </a:cxn>
              <a:cxn ang="T10">
                <a:pos x="T4" y="T5"/>
              </a:cxn>
              <a:cxn ang="T11">
                <a:pos x="T6" y="T7"/>
              </a:cxn>
            </a:cxnLst>
            <a:rect l="T12" t="T13" r="T14" b="T15"/>
            <a:pathLst>
              <a:path w="33" h="17">
                <a:moveTo>
                  <a:pt x="0" y="0"/>
                </a:moveTo>
                <a:lnTo>
                  <a:pt x="15" y="16"/>
                </a:lnTo>
                <a:lnTo>
                  <a:pt x="32" y="0"/>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56" name="Freeform 724"/>
          <p:cNvSpPr>
            <a:spLocks/>
          </p:cNvSpPr>
          <p:nvPr/>
        </p:nvSpPr>
        <p:spPr bwMode="auto">
          <a:xfrm>
            <a:off x="3997325" y="2609850"/>
            <a:ext cx="101600" cy="128588"/>
          </a:xfrm>
          <a:custGeom>
            <a:avLst/>
            <a:gdLst>
              <a:gd name="T0" fmla="*/ 0 w 72"/>
              <a:gd name="T1" fmla="*/ 109538 h 81"/>
              <a:gd name="T2" fmla="*/ 21167 w 72"/>
              <a:gd name="T3" fmla="*/ 123825 h 81"/>
              <a:gd name="T4" fmla="*/ 7056 w 72"/>
              <a:gd name="T5" fmla="*/ 127000 h 81"/>
              <a:gd name="T6" fmla="*/ 97367 w 72"/>
              <a:gd name="T7" fmla="*/ 112713 h 81"/>
              <a:gd name="T8" fmla="*/ 100189 w 72"/>
              <a:gd name="T9" fmla="*/ 42863 h 81"/>
              <a:gd name="T10" fmla="*/ 91722 w 72"/>
              <a:gd name="T11" fmla="*/ 28575 h 81"/>
              <a:gd name="T12" fmla="*/ 63500 w 72"/>
              <a:gd name="T13" fmla="*/ 38100 h 81"/>
              <a:gd name="T14" fmla="*/ 55033 w 72"/>
              <a:gd name="T15" fmla="*/ 28575 h 81"/>
              <a:gd name="T16" fmla="*/ 67733 w 72"/>
              <a:gd name="T17" fmla="*/ 9525 h 81"/>
              <a:gd name="T18" fmla="*/ 55033 w 72"/>
              <a:gd name="T19" fmla="*/ 0 h 81"/>
              <a:gd name="T20" fmla="*/ 46567 w 72"/>
              <a:gd name="T21" fmla="*/ 33338 h 81"/>
              <a:gd name="T22" fmla="*/ 7056 w 72"/>
              <a:gd name="T23" fmla="*/ 47625 h 81"/>
              <a:gd name="T24" fmla="*/ 21167 w 72"/>
              <a:gd name="T25" fmla="*/ 52388 h 81"/>
              <a:gd name="T26" fmla="*/ 12700 w 72"/>
              <a:gd name="T27" fmla="*/ 66675 h 81"/>
              <a:gd name="T28" fmla="*/ 38100 w 72"/>
              <a:gd name="T29" fmla="*/ 71438 h 81"/>
              <a:gd name="T30" fmla="*/ 12700 w 72"/>
              <a:gd name="T31" fmla="*/ 100013 h 81"/>
              <a:gd name="T32" fmla="*/ 42333 w 72"/>
              <a:gd name="T33" fmla="*/ 95250 h 81"/>
              <a:gd name="T34" fmla="*/ 0 w 72"/>
              <a:gd name="T35" fmla="*/ 109538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81"/>
              <a:gd name="T56" fmla="*/ 72 w 72"/>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81">
                <a:moveTo>
                  <a:pt x="0" y="69"/>
                </a:moveTo>
                <a:lnTo>
                  <a:pt x="15" y="78"/>
                </a:lnTo>
                <a:lnTo>
                  <a:pt x="5" y="80"/>
                </a:lnTo>
                <a:lnTo>
                  <a:pt x="69" y="71"/>
                </a:lnTo>
                <a:lnTo>
                  <a:pt x="71" y="27"/>
                </a:lnTo>
                <a:lnTo>
                  <a:pt x="65" y="18"/>
                </a:lnTo>
                <a:lnTo>
                  <a:pt x="45" y="24"/>
                </a:lnTo>
                <a:lnTo>
                  <a:pt x="39" y="18"/>
                </a:lnTo>
                <a:lnTo>
                  <a:pt x="48" y="6"/>
                </a:lnTo>
                <a:lnTo>
                  <a:pt x="39" y="0"/>
                </a:lnTo>
                <a:lnTo>
                  <a:pt x="33" y="21"/>
                </a:lnTo>
                <a:lnTo>
                  <a:pt x="5" y="30"/>
                </a:lnTo>
                <a:lnTo>
                  <a:pt x="15" y="33"/>
                </a:lnTo>
                <a:lnTo>
                  <a:pt x="9" y="42"/>
                </a:lnTo>
                <a:lnTo>
                  <a:pt x="27" y="45"/>
                </a:lnTo>
                <a:lnTo>
                  <a:pt x="9" y="63"/>
                </a:lnTo>
                <a:lnTo>
                  <a:pt x="30" y="60"/>
                </a:lnTo>
                <a:lnTo>
                  <a:pt x="0" y="6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57" name="Freeform 725"/>
          <p:cNvSpPr>
            <a:spLocks/>
          </p:cNvSpPr>
          <p:nvPr/>
        </p:nvSpPr>
        <p:spPr bwMode="auto">
          <a:xfrm>
            <a:off x="5046663" y="3333750"/>
            <a:ext cx="34925" cy="111125"/>
          </a:xfrm>
          <a:custGeom>
            <a:avLst/>
            <a:gdLst>
              <a:gd name="T0" fmla="*/ 0 w 25"/>
              <a:gd name="T1" fmla="*/ 53975 h 70"/>
              <a:gd name="T2" fmla="*/ 16764 w 25"/>
              <a:gd name="T3" fmla="*/ 109538 h 70"/>
              <a:gd name="T4" fmla="*/ 20955 w 25"/>
              <a:gd name="T5" fmla="*/ 109538 h 70"/>
              <a:gd name="T6" fmla="*/ 29337 w 25"/>
              <a:gd name="T7" fmla="*/ 47625 h 70"/>
              <a:gd name="T8" fmla="*/ 16764 w 25"/>
              <a:gd name="T9" fmla="*/ 47625 h 70"/>
              <a:gd name="T10" fmla="*/ 16764 w 25"/>
              <a:gd name="T11" fmla="*/ 23812 h 70"/>
              <a:gd name="T12" fmla="*/ 29337 w 25"/>
              <a:gd name="T13" fmla="*/ 15875 h 70"/>
              <a:gd name="T14" fmla="*/ 33528 w 25"/>
              <a:gd name="T15" fmla="*/ 0 h 70"/>
              <a:gd name="T16" fmla="*/ 20955 w 25"/>
              <a:gd name="T17" fmla="*/ 0 h 70"/>
              <a:gd name="T18" fmla="*/ 0 w 25"/>
              <a:gd name="T19" fmla="*/ 53975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70"/>
              <a:gd name="T32" fmla="*/ 25 w 2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70">
                <a:moveTo>
                  <a:pt x="0" y="34"/>
                </a:moveTo>
                <a:lnTo>
                  <a:pt x="12" y="69"/>
                </a:lnTo>
                <a:lnTo>
                  <a:pt x="15" y="69"/>
                </a:lnTo>
                <a:lnTo>
                  <a:pt x="21" y="30"/>
                </a:lnTo>
                <a:lnTo>
                  <a:pt x="12" y="30"/>
                </a:lnTo>
                <a:lnTo>
                  <a:pt x="12" y="15"/>
                </a:lnTo>
                <a:lnTo>
                  <a:pt x="21" y="10"/>
                </a:lnTo>
                <a:lnTo>
                  <a:pt x="24" y="0"/>
                </a:lnTo>
                <a:lnTo>
                  <a:pt x="15" y="0"/>
                </a:lnTo>
                <a:lnTo>
                  <a:pt x="0" y="3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58" name="Freeform 726"/>
          <p:cNvSpPr>
            <a:spLocks/>
          </p:cNvSpPr>
          <p:nvPr/>
        </p:nvSpPr>
        <p:spPr bwMode="auto">
          <a:xfrm>
            <a:off x="4435475" y="3084513"/>
            <a:ext cx="39688" cy="73025"/>
          </a:xfrm>
          <a:custGeom>
            <a:avLst/>
            <a:gdLst>
              <a:gd name="T0" fmla="*/ 0 w 28"/>
              <a:gd name="T1" fmla="*/ 9525 h 46"/>
              <a:gd name="T2" fmla="*/ 4252 w 28"/>
              <a:gd name="T3" fmla="*/ 65088 h 46"/>
              <a:gd name="T4" fmla="*/ 21261 w 28"/>
              <a:gd name="T5" fmla="*/ 71438 h 46"/>
              <a:gd name="T6" fmla="*/ 38271 w 28"/>
              <a:gd name="T7" fmla="*/ 26988 h 46"/>
              <a:gd name="T8" fmla="*/ 25514 w 28"/>
              <a:gd name="T9" fmla="*/ 0 h 46"/>
              <a:gd name="T10" fmla="*/ 0 w 28"/>
              <a:gd name="T11" fmla="*/ 9525 h 46"/>
              <a:gd name="T12" fmla="*/ 0 60000 65536"/>
              <a:gd name="T13" fmla="*/ 0 60000 65536"/>
              <a:gd name="T14" fmla="*/ 0 60000 65536"/>
              <a:gd name="T15" fmla="*/ 0 60000 65536"/>
              <a:gd name="T16" fmla="*/ 0 60000 65536"/>
              <a:gd name="T17" fmla="*/ 0 60000 65536"/>
              <a:gd name="T18" fmla="*/ 0 w 28"/>
              <a:gd name="T19" fmla="*/ 0 h 46"/>
              <a:gd name="T20" fmla="*/ 28 w 28"/>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8" h="46">
                <a:moveTo>
                  <a:pt x="0" y="6"/>
                </a:moveTo>
                <a:lnTo>
                  <a:pt x="3" y="41"/>
                </a:lnTo>
                <a:lnTo>
                  <a:pt x="15" y="45"/>
                </a:lnTo>
                <a:lnTo>
                  <a:pt x="27" y="17"/>
                </a:lnTo>
                <a:lnTo>
                  <a:pt x="18" y="0"/>
                </a:lnTo>
                <a:lnTo>
                  <a:pt x="0" y="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59" name="Freeform 727"/>
          <p:cNvSpPr>
            <a:spLocks/>
          </p:cNvSpPr>
          <p:nvPr/>
        </p:nvSpPr>
        <p:spPr bwMode="auto">
          <a:xfrm>
            <a:off x="4537075" y="3173413"/>
            <a:ext cx="73025" cy="53975"/>
          </a:xfrm>
          <a:custGeom>
            <a:avLst/>
            <a:gdLst>
              <a:gd name="T0" fmla="*/ 0 w 52"/>
              <a:gd name="T1" fmla="*/ 19050 h 34"/>
              <a:gd name="T2" fmla="*/ 63195 w 52"/>
              <a:gd name="T3" fmla="*/ 52388 h 34"/>
              <a:gd name="T4" fmla="*/ 71621 w 52"/>
              <a:gd name="T5" fmla="*/ 0 h 34"/>
              <a:gd name="T6" fmla="*/ 0 w 52"/>
              <a:gd name="T7" fmla="*/ 19050 h 34"/>
              <a:gd name="T8" fmla="*/ 0 60000 65536"/>
              <a:gd name="T9" fmla="*/ 0 60000 65536"/>
              <a:gd name="T10" fmla="*/ 0 60000 65536"/>
              <a:gd name="T11" fmla="*/ 0 60000 65536"/>
              <a:gd name="T12" fmla="*/ 0 w 52"/>
              <a:gd name="T13" fmla="*/ 0 h 34"/>
              <a:gd name="T14" fmla="*/ 52 w 52"/>
              <a:gd name="T15" fmla="*/ 34 h 34"/>
            </a:gdLst>
            <a:ahLst/>
            <a:cxnLst>
              <a:cxn ang="T8">
                <a:pos x="T0" y="T1"/>
              </a:cxn>
              <a:cxn ang="T9">
                <a:pos x="T2" y="T3"/>
              </a:cxn>
              <a:cxn ang="T10">
                <a:pos x="T4" y="T5"/>
              </a:cxn>
              <a:cxn ang="T11">
                <a:pos x="T6" y="T7"/>
              </a:cxn>
            </a:cxnLst>
            <a:rect l="T12" t="T13" r="T14" b="T15"/>
            <a:pathLst>
              <a:path w="52" h="34">
                <a:moveTo>
                  <a:pt x="0" y="12"/>
                </a:moveTo>
                <a:lnTo>
                  <a:pt x="45" y="33"/>
                </a:lnTo>
                <a:lnTo>
                  <a:pt x="51" y="0"/>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60" name="Freeform 728"/>
          <p:cNvSpPr>
            <a:spLocks/>
          </p:cNvSpPr>
          <p:nvPr/>
        </p:nvSpPr>
        <p:spPr bwMode="auto">
          <a:xfrm>
            <a:off x="4040188" y="3965575"/>
            <a:ext cx="139700" cy="166688"/>
          </a:xfrm>
          <a:custGeom>
            <a:avLst/>
            <a:gdLst>
              <a:gd name="T0" fmla="*/ 0 w 99"/>
              <a:gd name="T1" fmla="*/ 107950 h 105"/>
              <a:gd name="T2" fmla="*/ 4233 w 99"/>
              <a:gd name="T3" fmla="*/ 84138 h 105"/>
              <a:gd name="T4" fmla="*/ 7056 w 99"/>
              <a:gd name="T5" fmla="*/ 57150 h 105"/>
              <a:gd name="T6" fmla="*/ 21167 w 99"/>
              <a:gd name="T7" fmla="*/ 57150 h 105"/>
              <a:gd name="T8" fmla="*/ 12700 w 99"/>
              <a:gd name="T9" fmla="*/ 9525 h 105"/>
              <a:gd name="T10" fmla="*/ 55033 w 99"/>
              <a:gd name="T11" fmla="*/ 0 h 105"/>
              <a:gd name="T12" fmla="*/ 79022 w 99"/>
              <a:gd name="T13" fmla="*/ 9525 h 105"/>
              <a:gd name="T14" fmla="*/ 88900 w 99"/>
              <a:gd name="T15" fmla="*/ 23813 h 105"/>
              <a:gd name="T16" fmla="*/ 138289 w 99"/>
              <a:gd name="T17" fmla="*/ 26988 h 105"/>
              <a:gd name="T18" fmla="*/ 129822 w 99"/>
              <a:gd name="T19" fmla="*/ 152400 h 105"/>
              <a:gd name="T20" fmla="*/ 25400 w 99"/>
              <a:gd name="T21" fmla="*/ 165100 h 105"/>
              <a:gd name="T22" fmla="*/ 25400 w 99"/>
              <a:gd name="T23" fmla="*/ 122238 h 105"/>
              <a:gd name="T24" fmla="*/ 0 w 99"/>
              <a:gd name="T25" fmla="*/ 10795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105"/>
              <a:gd name="T41" fmla="*/ 99 w 99"/>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105">
                <a:moveTo>
                  <a:pt x="0" y="68"/>
                </a:moveTo>
                <a:lnTo>
                  <a:pt x="3" y="53"/>
                </a:lnTo>
                <a:lnTo>
                  <a:pt x="5" y="36"/>
                </a:lnTo>
                <a:lnTo>
                  <a:pt x="15" y="36"/>
                </a:lnTo>
                <a:lnTo>
                  <a:pt x="9" y="6"/>
                </a:lnTo>
                <a:lnTo>
                  <a:pt x="39" y="0"/>
                </a:lnTo>
                <a:lnTo>
                  <a:pt x="56" y="6"/>
                </a:lnTo>
                <a:lnTo>
                  <a:pt x="63" y="15"/>
                </a:lnTo>
                <a:lnTo>
                  <a:pt x="98" y="17"/>
                </a:lnTo>
                <a:lnTo>
                  <a:pt x="92" y="96"/>
                </a:lnTo>
                <a:lnTo>
                  <a:pt x="18" y="104"/>
                </a:lnTo>
                <a:lnTo>
                  <a:pt x="18" y="77"/>
                </a:lnTo>
                <a:lnTo>
                  <a:pt x="0" y="6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61" name="Freeform 729"/>
          <p:cNvSpPr>
            <a:spLocks/>
          </p:cNvSpPr>
          <p:nvPr/>
        </p:nvSpPr>
        <p:spPr bwMode="auto">
          <a:xfrm>
            <a:off x="7305675" y="3309938"/>
            <a:ext cx="60325" cy="79375"/>
          </a:xfrm>
          <a:custGeom>
            <a:avLst/>
            <a:gdLst>
              <a:gd name="T0" fmla="*/ 0 w 43"/>
              <a:gd name="T1" fmla="*/ 23812 h 50"/>
              <a:gd name="T2" fmla="*/ 4209 w 43"/>
              <a:gd name="T3" fmla="*/ 44450 h 50"/>
              <a:gd name="T4" fmla="*/ 16835 w 43"/>
              <a:gd name="T5" fmla="*/ 23812 h 50"/>
              <a:gd name="T6" fmla="*/ 21044 w 43"/>
              <a:gd name="T7" fmla="*/ 34925 h 50"/>
              <a:gd name="T8" fmla="*/ 16835 w 43"/>
              <a:gd name="T9" fmla="*/ 77788 h 50"/>
              <a:gd name="T10" fmla="*/ 37878 w 43"/>
              <a:gd name="T11" fmla="*/ 71438 h 50"/>
              <a:gd name="T12" fmla="*/ 58922 w 43"/>
              <a:gd name="T13" fmla="*/ 34925 h 50"/>
              <a:gd name="T14" fmla="*/ 49102 w 43"/>
              <a:gd name="T15" fmla="*/ 6350 h 50"/>
              <a:gd name="T16" fmla="*/ 21044 w 43"/>
              <a:gd name="T17" fmla="*/ 0 h 50"/>
              <a:gd name="T18" fmla="*/ 0 w 43"/>
              <a:gd name="T19" fmla="*/ 23812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50"/>
              <a:gd name="T32" fmla="*/ 43 w 43"/>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50">
                <a:moveTo>
                  <a:pt x="0" y="15"/>
                </a:moveTo>
                <a:lnTo>
                  <a:pt x="3" y="28"/>
                </a:lnTo>
                <a:lnTo>
                  <a:pt x="12" y="15"/>
                </a:lnTo>
                <a:lnTo>
                  <a:pt x="15" y="22"/>
                </a:lnTo>
                <a:lnTo>
                  <a:pt x="12" y="49"/>
                </a:lnTo>
                <a:lnTo>
                  <a:pt x="27" y="45"/>
                </a:lnTo>
                <a:lnTo>
                  <a:pt x="42" y="22"/>
                </a:lnTo>
                <a:lnTo>
                  <a:pt x="35" y="4"/>
                </a:lnTo>
                <a:lnTo>
                  <a:pt x="15" y="0"/>
                </a:lnTo>
                <a:lnTo>
                  <a:pt x="0" y="1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62" name="Freeform 730"/>
          <p:cNvSpPr>
            <a:spLocks/>
          </p:cNvSpPr>
          <p:nvPr/>
        </p:nvSpPr>
        <p:spPr bwMode="auto">
          <a:xfrm>
            <a:off x="7369175" y="3302000"/>
            <a:ext cx="55563" cy="49213"/>
          </a:xfrm>
          <a:custGeom>
            <a:avLst/>
            <a:gdLst>
              <a:gd name="T0" fmla="*/ 0 w 40"/>
              <a:gd name="T1" fmla="*/ 28575 h 31"/>
              <a:gd name="T2" fmla="*/ 16669 w 40"/>
              <a:gd name="T3" fmla="*/ 47625 h 31"/>
              <a:gd name="T4" fmla="*/ 40283 w 40"/>
              <a:gd name="T5" fmla="*/ 28575 h 31"/>
              <a:gd name="T6" fmla="*/ 54174 w 40"/>
              <a:gd name="T7" fmla="*/ 0 h 31"/>
              <a:gd name="T8" fmla="*/ 0 w 40"/>
              <a:gd name="T9" fmla="*/ 28575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18"/>
                </a:moveTo>
                <a:lnTo>
                  <a:pt x="12" y="30"/>
                </a:lnTo>
                <a:lnTo>
                  <a:pt x="29" y="18"/>
                </a:lnTo>
                <a:lnTo>
                  <a:pt x="39" y="0"/>
                </a:lnTo>
                <a:lnTo>
                  <a:pt x="0" y="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63" name="Freeform 731"/>
          <p:cNvSpPr>
            <a:spLocks/>
          </p:cNvSpPr>
          <p:nvPr/>
        </p:nvSpPr>
        <p:spPr bwMode="auto">
          <a:xfrm>
            <a:off x="5062538" y="3330575"/>
            <a:ext cx="107950" cy="120650"/>
          </a:xfrm>
          <a:custGeom>
            <a:avLst/>
            <a:gdLst>
              <a:gd name="T0" fmla="*/ 0 w 76"/>
              <a:gd name="T1" fmla="*/ 50800 h 76"/>
              <a:gd name="T2" fmla="*/ 0 w 76"/>
              <a:gd name="T3" fmla="*/ 26988 h 76"/>
              <a:gd name="T4" fmla="*/ 12784 w 76"/>
              <a:gd name="T5" fmla="*/ 19050 h 76"/>
              <a:gd name="T6" fmla="*/ 42612 w 76"/>
              <a:gd name="T7" fmla="*/ 26988 h 76"/>
              <a:gd name="T8" fmla="*/ 93746 w 76"/>
              <a:gd name="T9" fmla="*/ 0 h 76"/>
              <a:gd name="T10" fmla="*/ 106530 w 76"/>
              <a:gd name="T11" fmla="*/ 33337 h 76"/>
              <a:gd name="T12" fmla="*/ 51134 w 76"/>
              <a:gd name="T13" fmla="*/ 47625 h 76"/>
              <a:gd name="T14" fmla="*/ 76701 w 76"/>
              <a:gd name="T15" fmla="*/ 80962 h 76"/>
              <a:gd name="T16" fmla="*/ 63918 w 76"/>
              <a:gd name="T17" fmla="*/ 95250 h 76"/>
              <a:gd name="T18" fmla="*/ 34089 w 76"/>
              <a:gd name="T19" fmla="*/ 119063 h 76"/>
              <a:gd name="T20" fmla="*/ 4261 w 76"/>
              <a:gd name="T21" fmla="*/ 112713 h 76"/>
              <a:gd name="T22" fmla="*/ 12784 w 76"/>
              <a:gd name="T23" fmla="*/ 50800 h 76"/>
              <a:gd name="T24" fmla="*/ 0 w 76"/>
              <a:gd name="T25" fmla="*/ 5080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76"/>
              <a:gd name="T41" fmla="*/ 76 w 76"/>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76">
                <a:moveTo>
                  <a:pt x="0" y="32"/>
                </a:moveTo>
                <a:lnTo>
                  <a:pt x="0" y="17"/>
                </a:lnTo>
                <a:lnTo>
                  <a:pt x="9" y="12"/>
                </a:lnTo>
                <a:lnTo>
                  <a:pt x="30" y="17"/>
                </a:lnTo>
                <a:lnTo>
                  <a:pt x="66" y="0"/>
                </a:lnTo>
                <a:lnTo>
                  <a:pt x="75" y="21"/>
                </a:lnTo>
                <a:lnTo>
                  <a:pt x="36" y="30"/>
                </a:lnTo>
                <a:lnTo>
                  <a:pt x="54" y="51"/>
                </a:lnTo>
                <a:lnTo>
                  <a:pt x="45" y="60"/>
                </a:lnTo>
                <a:lnTo>
                  <a:pt x="24" y="75"/>
                </a:lnTo>
                <a:lnTo>
                  <a:pt x="3" y="71"/>
                </a:lnTo>
                <a:lnTo>
                  <a:pt x="9" y="32"/>
                </a:lnTo>
                <a:lnTo>
                  <a:pt x="0" y="3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64" name="Freeform 732"/>
          <p:cNvSpPr>
            <a:spLocks/>
          </p:cNvSpPr>
          <p:nvPr/>
        </p:nvSpPr>
        <p:spPr bwMode="auto">
          <a:xfrm>
            <a:off x="7181850" y="3032125"/>
            <a:ext cx="150813" cy="166688"/>
          </a:xfrm>
          <a:custGeom>
            <a:avLst/>
            <a:gdLst>
              <a:gd name="T0" fmla="*/ 0 w 106"/>
              <a:gd name="T1" fmla="*/ 100013 h 105"/>
              <a:gd name="T2" fmla="*/ 25610 w 106"/>
              <a:gd name="T3" fmla="*/ 107950 h 105"/>
              <a:gd name="T4" fmla="*/ 8537 w 106"/>
              <a:gd name="T5" fmla="*/ 155575 h 105"/>
              <a:gd name="T6" fmla="*/ 51220 w 106"/>
              <a:gd name="T7" fmla="*/ 165100 h 105"/>
              <a:gd name="T8" fmla="*/ 93902 w 106"/>
              <a:gd name="T9" fmla="*/ 136525 h 105"/>
              <a:gd name="T10" fmla="*/ 72561 w 106"/>
              <a:gd name="T11" fmla="*/ 100013 h 105"/>
              <a:gd name="T12" fmla="*/ 128049 w 106"/>
              <a:gd name="T13" fmla="*/ 65088 h 105"/>
              <a:gd name="T14" fmla="*/ 149390 w 106"/>
              <a:gd name="T15" fmla="*/ 19050 h 105"/>
              <a:gd name="T16" fmla="*/ 145122 w 106"/>
              <a:gd name="T17" fmla="*/ 14288 h 105"/>
              <a:gd name="T18" fmla="*/ 136585 w 106"/>
              <a:gd name="T19" fmla="*/ 0 h 105"/>
              <a:gd name="T20" fmla="*/ 89634 w 106"/>
              <a:gd name="T21" fmla="*/ 31750 h 105"/>
              <a:gd name="T22" fmla="*/ 89634 w 106"/>
              <a:gd name="T23" fmla="*/ 46038 h 105"/>
              <a:gd name="T24" fmla="*/ 59756 w 106"/>
              <a:gd name="T25" fmla="*/ 46038 h 105"/>
              <a:gd name="T26" fmla="*/ 0 w 106"/>
              <a:gd name="T27" fmla="*/ 10001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105"/>
              <a:gd name="T44" fmla="*/ 106 w 106"/>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105">
                <a:moveTo>
                  <a:pt x="0" y="63"/>
                </a:moveTo>
                <a:lnTo>
                  <a:pt x="18" y="68"/>
                </a:lnTo>
                <a:lnTo>
                  <a:pt x="6" y="98"/>
                </a:lnTo>
                <a:lnTo>
                  <a:pt x="36" y="104"/>
                </a:lnTo>
                <a:lnTo>
                  <a:pt x="66" y="86"/>
                </a:lnTo>
                <a:lnTo>
                  <a:pt x="51" y="63"/>
                </a:lnTo>
                <a:lnTo>
                  <a:pt x="90" y="41"/>
                </a:lnTo>
                <a:lnTo>
                  <a:pt x="105" y="12"/>
                </a:lnTo>
                <a:lnTo>
                  <a:pt x="102" y="9"/>
                </a:lnTo>
                <a:lnTo>
                  <a:pt x="96" y="0"/>
                </a:lnTo>
                <a:lnTo>
                  <a:pt x="63" y="20"/>
                </a:lnTo>
                <a:lnTo>
                  <a:pt x="63" y="29"/>
                </a:lnTo>
                <a:lnTo>
                  <a:pt x="42" y="29"/>
                </a:lnTo>
                <a:lnTo>
                  <a:pt x="0" y="6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65" name="Freeform 733"/>
          <p:cNvSpPr>
            <a:spLocks/>
          </p:cNvSpPr>
          <p:nvPr/>
        </p:nvSpPr>
        <p:spPr bwMode="auto">
          <a:xfrm>
            <a:off x="5345113" y="3425825"/>
            <a:ext cx="41275" cy="49213"/>
          </a:xfrm>
          <a:custGeom>
            <a:avLst/>
            <a:gdLst>
              <a:gd name="T0" fmla="*/ 0 w 29"/>
              <a:gd name="T1" fmla="*/ 23813 h 31"/>
              <a:gd name="T2" fmla="*/ 29889 w 29"/>
              <a:gd name="T3" fmla="*/ 0 h 31"/>
              <a:gd name="T4" fmla="*/ 39852 w 29"/>
              <a:gd name="T5" fmla="*/ 47625 h 31"/>
              <a:gd name="T6" fmla="*/ 0 w 29"/>
              <a:gd name="T7" fmla="*/ 23813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0" y="15"/>
                </a:moveTo>
                <a:lnTo>
                  <a:pt x="21" y="0"/>
                </a:lnTo>
                <a:lnTo>
                  <a:pt x="28" y="30"/>
                </a:lnTo>
                <a:lnTo>
                  <a:pt x="0" y="1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66" name="Freeform 734"/>
          <p:cNvSpPr>
            <a:spLocks/>
          </p:cNvSpPr>
          <p:nvPr/>
        </p:nvSpPr>
        <p:spPr bwMode="auto">
          <a:xfrm>
            <a:off x="6610350" y="3643313"/>
            <a:ext cx="168275" cy="223837"/>
          </a:xfrm>
          <a:custGeom>
            <a:avLst/>
            <a:gdLst>
              <a:gd name="T0" fmla="*/ 0 w 120"/>
              <a:gd name="T1" fmla="*/ 47625 h 141"/>
              <a:gd name="T2" fmla="*/ 21034 w 120"/>
              <a:gd name="T3" fmla="*/ 76200 h 141"/>
              <a:gd name="T4" fmla="*/ 16828 w 120"/>
              <a:gd name="T5" fmla="*/ 133350 h 141"/>
              <a:gd name="T6" fmla="*/ 75724 w 120"/>
              <a:gd name="T7" fmla="*/ 112712 h 141"/>
              <a:gd name="T8" fmla="*/ 100965 w 120"/>
              <a:gd name="T9" fmla="*/ 133350 h 141"/>
              <a:gd name="T10" fmla="*/ 126206 w 120"/>
              <a:gd name="T11" fmla="*/ 188912 h 141"/>
              <a:gd name="T12" fmla="*/ 116390 w 120"/>
              <a:gd name="T13" fmla="*/ 222250 h 141"/>
              <a:gd name="T14" fmla="*/ 166873 w 120"/>
              <a:gd name="T15" fmla="*/ 212725 h 141"/>
              <a:gd name="T16" fmla="*/ 143034 w 120"/>
              <a:gd name="T17" fmla="*/ 141287 h 141"/>
              <a:gd name="T18" fmla="*/ 88344 w 120"/>
              <a:gd name="T19" fmla="*/ 85725 h 141"/>
              <a:gd name="T20" fmla="*/ 100965 w 120"/>
              <a:gd name="T21" fmla="*/ 55562 h 141"/>
              <a:gd name="T22" fmla="*/ 71517 w 120"/>
              <a:gd name="T23" fmla="*/ 42862 h 141"/>
              <a:gd name="T24" fmla="*/ 42069 w 120"/>
              <a:gd name="T25" fmla="*/ 0 h 141"/>
              <a:gd name="T26" fmla="*/ 33655 w 120"/>
              <a:gd name="T27" fmla="*/ 0 h 141"/>
              <a:gd name="T28" fmla="*/ 33655 w 120"/>
              <a:gd name="T29" fmla="*/ 28575 h 141"/>
              <a:gd name="T30" fmla="*/ 21034 w 120"/>
              <a:gd name="T31" fmla="*/ 19050 h 141"/>
              <a:gd name="T32" fmla="*/ 0 w 120"/>
              <a:gd name="T33" fmla="*/ 47625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41"/>
              <a:gd name="T53" fmla="*/ 120 w 120"/>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41">
                <a:moveTo>
                  <a:pt x="0" y="30"/>
                </a:moveTo>
                <a:lnTo>
                  <a:pt x="15" y="48"/>
                </a:lnTo>
                <a:lnTo>
                  <a:pt x="12" y="84"/>
                </a:lnTo>
                <a:lnTo>
                  <a:pt x="54" y="71"/>
                </a:lnTo>
                <a:lnTo>
                  <a:pt x="72" y="84"/>
                </a:lnTo>
                <a:lnTo>
                  <a:pt x="90" y="119"/>
                </a:lnTo>
                <a:lnTo>
                  <a:pt x="83" y="140"/>
                </a:lnTo>
                <a:lnTo>
                  <a:pt x="119" y="134"/>
                </a:lnTo>
                <a:lnTo>
                  <a:pt x="102" y="89"/>
                </a:lnTo>
                <a:lnTo>
                  <a:pt x="63" y="54"/>
                </a:lnTo>
                <a:lnTo>
                  <a:pt x="72" y="35"/>
                </a:lnTo>
                <a:lnTo>
                  <a:pt x="51" y="27"/>
                </a:lnTo>
                <a:lnTo>
                  <a:pt x="30" y="0"/>
                </a:lnTo>
                <a:lnTo>
                  <a:pt x="24" y="0"/>
                </a:lnTo>
                <a:lnTo>
                  <a:pt x="24" y="18"/>
                </a:lnTo>
                <a:lnTo>
                  <a:pt x="15" y="12"/>
                </a:lnTo>
                <a:lnTo>
                  <a:pt x="0" y="3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67" name="Freeform 735"/>
          <p:cNvSpPr>
            <a:spLocks/>
          </p:cNvSpPr>
          <p:nvPr/>
        </p:nvSpPr>
        <p:spPr bwMode="auto">
          <a:xfrm>
            <a:off x="5067300" y="3287713"/>
            <a:ext cx="44450" cy="47625"/>
          </a:xfrm>
          <a:custGeom>
            <a:avLst/>
            <a:gdLst>
              <a:gd name="T0" fmla="*/ 0 w 31"/>
              <a:gd name="T1" fmla="*/ 46038 h 30"/>
              <a:gd name="T2" fmla="*/ 12905 w 31"/>
              <a:gd name="T3" fmla="*/ 46038 h 30"/>
              <a:gd name="T4" fmla="*/ 43016 w 31"/>
              <a:gd name="T5" fmla="*/ 14288 h 30"/>
              <a:gd name="T6" fmla="*/ 25810 w 31"/>
              <a:gd name="T7" fmla="*/ 0 h 30"/>
              <a:gd name="T8" fmla="*/ 0 w 31"/>
              <a:gd name="T9" fmla="*/ 46038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29"/>
                </a:moveTo>
                <a:lnTo>
                  <a:pt x="9" y="29"/>
                </a:lnTo>
                <a:lnTo>
                  <a:pt x="30" y="9"/>
                </a:lnTo>
                <a:lnTo>
                  <a:pt x="18" y="0"/>
                </a:lnTo>
                <a:lnTo>
                  <a:pt x="0" y="2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68" name="Freeform 736"/>
          <p:cNvSpPr>
            <a:spLocks/>
          </p:cNvSpPr>
          <p:nvPr/>
        </p:nvSpPr>
        <p:spPr bwMode="auto">
          <a:xfrm>
            <a:off x="4460875" y="3333750"/>
            <a:ext cx="376238" cy="390525"/>
          </a:xfrm>
          <a:custGeom>
            <a:avLst/>
            <a:gdLst>
              <a:gd name="T0" fmla="*/ 0 w 267"/>
              <a:gd name="T1" fmla="*/ 204788 h 246"/>
              <a:gd name="T2" fmla="*/ 4227 w 267"/>
              <a:gd name="T3" fmla="*/ 85725 h 246"/>
              <a:gd name="T4" fmla="*/ 46501 w 267"/>
              <a:gd name="T5" fmla="*/ 0 h 246"/>
              <a:gd name="T6" fmla="*/ 139504 w 267"/>
              <a:gd name="T7" fmla="*/ 23813 h 246"/>
              <a:gd name="T8" fmla="*/ 150777 w 267"/>
              <a:gd name="T9" fmla="*/ 47625 h 246"/>
              <a:gd name="T10" fmla="*/ 222643 w 267"/>
              <a:gd name="T11" fmla="*/ 85725 h 246"/>
              <a:gd name="T12" fmla="*/ 248007 w 267"/>
              <a:gd name="T13" fmla="*/ 71438 h 246"/>
              <a:gd name="T14" fmla="*/ 253644 w 267"/>
              <a:gd name="T15" fmla="*/ 34925 h 246"/>
              <a:gd name="T16" fmla="*/ 274781 w 267"/>
              <a:gd name="T17" fmla="*/ 11113 h 246"/>
              <a:gd name="T18" fmla="*/ 374829 w 267"/>
              <a:gd name="T19" fmla="*/ 44450 h 246"/>
              <a:gd name="T20" fmla="*/ 357919 w 267"/>
              <a:gd name="T21" fmla="*/ 92075 h 246"/>
              <a:gd name="T22" fmla="*/ 374829 w 267"/>
              <a:gd name="T23" fmla="*/ 317500 h 246"/>
              <a:gd name="T24" fmla="*/ 374829 w 267"/>
              <a:gd name="T25" fmla="*/ 371475 h 246"/>
              <a:gd name="T26" fmla="*/ 349464 w 267"/>
              <a:gd name="T27" fmla="*/ 374650 h 246"/>
              <a:gd name="T28" fmla="*/ 349464 w 267"/>
              <a:gd name="T29" fmla="*/ 388938 h 246"/>
              <a:gd name="T30" fmla="*/ 160641 w 267"/>
              <a:gd name="T31" fmla="*/ 285750 h 246"/>
              <a:gd name="T32" fmla="*/ 135277 w 267"/>
              <a:gd name="T33" fmla="*/ 290513 h 246"/>
              <a:gd name="T34" fmla="*/ 59184 w 267"/>
              <a:gd name="T35" fmla="*/ 280988 h 246"/>
              <a:gd name="T36" fmla="*/ 0 w 267"/>
              <a:gd name="T37" fmla="*/ 204788 h 2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46"/>
              <a:gd name="T59" fmla="*/ 267 w 267"/>
              <a:gd name="T60" fmla="*/ 246 h 2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46">
                <a:moveTo>
                  <a:pt x="0" y="129"/>
                </a:moveTo>
                <a:lnTo>
                  <a:pt x="3" y="54"/>
                </a:lnTo>
                <a:lnTo>
                  <a:pt x="33" y="0"/>
                </a:lnTo>
                <a:lnTo>
                  <a:pt x="99" y="15"/>
                </a:lnTo>
                <a:lnTo>
                  <a:pt x="107" y="30"/>
                </a:lnTo>
                <a:lnTo>
                  <a:pt x="158" y="54"/>
                </a:lnTo>
                <a:lnTo>
                  <a:pt x="176" y="45"/>
                </a:lnTo>
                <a:lnTo>
                  <a:pt x="180" y="22"/>
                </a:lnTo>
                <a:lnTo>
                  <a:pt x="195" y="7"/>
                </a:lnTo>
                <a:lnTo>
                  <a:pt x="266" y="28"/>
                </a:lnTo>
                <a:lnTo>
                  <a:pt x="254" y="58"/>
                </a:lnTo>
                <a:lnTo>
                  <a:pt x="266" y="200"/>
                </a:lnTo>
                <a:lnTo>
                  <a:pt x="266" y="234"/>
                </a:lnTo>
                <a:lnTo>
                  <a:pt x="248" y="236"/>
                </a:lnTo>
                <a:lnTo>
                  <a:pt x="248" y="245"/>
                </a:lnTo>
                <a:lnTo>
                  <a:pt x="114" y="180"/>
                </a:lnTo>
                <a:lnTo>
                  <a:pt x="96" y="183"/>
                </a:lnTo>
                <a:lnTo>
                  <a:pt x="42" y="177"/>
                </a:lnTo>
                <a:lnTo>
                  <a:pt x="0" y="12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69" name="Freeform 737"/>
          <p:cNvSpPr>
            <a:spLocks/>
          </p:cNvSpPr>
          <p:nvPr/>
        </p:nvSpPr>
        <p:spPr bwMode="auto">
          <a:xfrm>
            <a:off x="5257800" y="4572000"/>
            <a:ext cx="173038" cy="371475"/>
          </a:xfrm>
          <a:custGeom>
            <a:avLst/>
            <a:gdLst>
              <a:gd name="T0" fmla="*/ 0 w 123"/>
              <a:gd name="T1" fmla="*/ 265113 h 234"/>
              <a:gd name="T2" fmla="*/ 21102 w 123"/>
              <a:gd name="T3" fmla="*/ 341313 h 234"/>
              <a:gd name="T4" fmla="*/ 50645 w 123"/>
              <a:gd name="T5" fmla="*/ 369888 h 234"/>
              <a:gd name="T6" fmla="*/ 99884 w 123"/>
              <a:gd name="T7" fmla="*/ 341313 h 234"/>
              <a:gd name="T8" fmla="*/ 158970 w 123"/>
              <a:gd name="T9" fmla="*/ 88900 h 234"/>
              <a:gd name="T10" fmla="*/ 171631 w 123"/>
              <a:gd name="T11" fmla="*/ 100012 h 234"/>
              <a:gd name="T12" fmla="*/ 137868 w 123"/>
              <a:gd name="T13" fmla="*/ 0 h 234"/>
              <a:gd name="T14" fmla="*/ 112545 w 123"/>
              <a:gd name="T15" fmla="*/ 41275 h 234"/>
              <a:gd name="T16" fmla="*/ 112545 w 123"/>
              <a:gd name="T17" fmla="*/ 65088 h 234"/>
              <a:gd name="T18" fmla="*/ 74561 w 123"/>
              <a:gd name="T19" fmla="*/ 100012 h 234"/>
              <a:gd name="T20" fmla="*/ 33764 w 123"/>
              <a:gd name="T21" fmla="*/ 112713 h 234"/>
              <a:gd name="T22" fmla="*/ 21102 w 123"/>
              <a:gd name="T23" fmla="*/ 146050 h 234"/>
              <a:gd name="T24" fmla="*/ 33764 w 123"/>
              <a:gd name="T25" fmla="*/ 207963 h 234"/>
              <a:gd name="T26" fmla="*/ 0 w 123"/>
              <a:gd name="T27" fmla="*/ 265113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234"/>
              <a:gd name="T44" fmla="*/ 123 w 123"/>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234">
                <a:moveTo>
                  <a:pt x="0" y="167"/>
                </a:moveTo>
                <a:lnTo>
                  <a:pt x="15" y="215"/>
                </a:lnTo>
                <a:lnTo>
                  <a:pt x="36" y="233"/>
                </a:lnTo>
                <a:lnTo>
                  <a:pt x="71" y="215"/>
                </a:lnTo>
                <a:lnTo>
                  <a:pt x="113" y="56"/>
                </a:lnTo>
                <a:lnTo>
                  <a:pt x="122" y="63"/>
                </a:lnTo>
                <a:lnTo>
                  <a:pt x="98" y="0"/>
                </a:lnTo>
                <a:lnTo>
                  <a:pt x="80" y="26"/>
                </a:lnTo>
                <a:lnTo>
                  <a:pt x="80" y="41"/>
                </a:lnTo>
                <a:lnTo>
                  <a:pt x="53" y="63"/>
                </a:lnTo>
                <a:lnTo>
                  <a:pt x="24" y="71"/>
                </a:lnTo>
                <a:lnTo>
                  <a:pt x="15" y="92"/>
                </a:lnTo>
                <a:lnTo>
                  <a:pt x="24" y="131"/>
                </a:lnTo>
                <a:lnTo>
                  <a:pt x="0" y="16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70" name="Freeform 738"/>
          <p:cNvSpPr>
            <a:spLocks/>
          </p:cNvSpPr>
          <p:nvPr/>
        </p:nvSpPr>
        <p:spPr bwMode="auto">
          <a:xfrm>
            <a:off x="5011738" y="4495800"/>
            <a:ext cx="82550" cy="211138"/>
          </a:xfrm>
          <a:custGeom>
            <a:avLst/>
            <a:gdLst>
              <a:gd name="T0" fmla="*/ 0 w 58"/>
              <a:gd name="T1" fmla="*/ 117475 h 133"/>
              <a:gd name="T2" fmla="*/ 12809 w 58"/>
              <a:gd name="T3" fmla="*/ 128588 h 133"/>
              <a:gd name="T4" fmla="*/ 42698 w 58"/>
              <a:gd name="T5" fmla="*/ 141288 h 133"/>
              <a:gd name="T6" fmla="*/ 38428 w 58"/>
              <a:gd name="T7" fmla="*/ 179388 h 133"/>
              <a:gd name="T8" fmla="*/ 64047 w 58"/>
              <a:gd name="T9" fmla="*/ 209550 h 133"/>
              <a:gd name="T10" fmla="*/ 81127 w 58"/>
              <a:gd name="T11" fmla="*/ 152400 h 133"/>
              <a:gd name="T12" fmla="*/ 51238 w 58"/>
              <a:gd name="T13" fmla="*/ 114300 h 133"/>
              <a:gd name="T14" fmla="*/ 59778 w 58"/>
              <a:gd name="T15" fmla="*/ 138113 h 133"/>
              <a:gd name="T16" fmla="*/ 48391 w 58"/>
              <a:gd name="T17" fmla="*/ 131763 h 133"/>
              <a:gd name="T18" fmla="*/ 34159 w 58"/>
              <a:gd name="T19" fmla="*/ 80963 h 133"/>
              <a:gd name="T20" fmla="*/ 34159 w 58"/>
              <a:gd name="T21" fmla="*/ 9525 h 133"/>
              <a:gd name="T22" fmla="*/ 5693 w 58"/>
              <a:gd name="T23" fmla="*/ 0 h 133"/>
              <a:gd name="T24" fmla="*/ 27042 w 58"/>
              <a:gd name="T25" fmla="*/ 38100 h 133"/>
              <a:gd name="T26" fmla="*/ 0 w 58"/>
              <a:gd name="T27" fmla="*/ 117475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133"/>
              <a:gd name="T44" fmla="*/ 58 w 58"/>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133">
                <a:moveTo>
                  <a:pt x="0" y="74"/>
                </a:moveTo>
                <a:lnTo>
                  <a:pt x="9" y="81"/>
                </a:lnTo>
                <a:lnTo>
                  <a:pt x="30" y="89"/>
                </a:lnTo>
                <a:lnTo>
                  <a:pt x="27" y="113"/>
                </a:lnTo>
                <a:lnTo>
                  <a:pt x="45" y="132"/>
                </a:lnTo>
                <a:lnTo>
                  <a:pt x="57" y="96"/>
                </a:lnTo>
                <a:lnTo>
                  <a:pt x="36" y="72"/>
                </a:lnTo>
                <a:lnTo>
                  <a:pt x="42" y="87"/>
                </a:lnTo>
                <a:lnTo>
                  <a:pt x="34" y="83"/>
                </a:lnTo>
                <a:lnTo>
                  <a:pt x="24" y="51"/>
                </a:lnTo>
                <a:lnTo>
                  <a:pt x="24" y="6"/>
                </a:lnTo>
                <a:lnTo>
                  <a:pt x="4" y="0"/>
                </a:lnTo>
                <a:lnTo>
                  <a:pt x="19" y="24"/>
                </a:lnTo>
                <a:lnTo>
                  <a:pt x="0" y="7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71" name="Freeform 739"/>
          <p:cNvSpPr>
            <a:spLocks/>
          </p:cNvSpPr>
          <p:nvPr/>
        </p:nvSpPr>
        <p:spPr bwMode="auto">
          <a:xfrm>
            <a:off x="6832600" y="4064000"/>
            <a:ext cx="230188" cy="158750"/>
          </a:xfrm>
          <a:custGeom>
            <a:avLst/>
            <a:gdLst>
              <a:gd name="T0" fmla="*/ 0 w 163"/>
              <a:gd name="T1" fmla="*/ 138113 h 100"/>
              <a:gd name="T2" fmla="*/ 21183 w 163"/>
              <a:gd name="T3" fmla="*/ 157163 h 100"/>
              <a:gd name="T4" fmla="*/ 93205 w 163"/>
              <a:gd name="T5" fmla="*/ 152400 h 100"/>
              <a:gd name="T6" fmla="*/ 114388 w 163"/>
              <a:gd name="T7" fmla="*/ 142875 h 100"/>
              <a:gd name="T8" fmla="*/ 148281 w 163"/>
              <a:gd name="T9" fmla="*/ 66675 h 100"/>
              <a:gd name="T10" fmla="*/ 186410 w 163"/>
              <a:gd name="T11" fmla="*/ 71438 h 100"/>
              <a:gd name="T12" fmla="*/ 228776 w 163"/>
              <a:gd name="T13" fmla="*/ 47625 h 100"/>
              <a:gd name="T14" fmla="*/ 186410 w 163"/>
              <a:gd name="T15" fmla="*/ 23812 h 100"/>
              <a:gd name="T16" fmla="*/ 177937 w 163"/>
              <a:gd name="T17" fmla="*/ 0 h 100"/>
              <a:gd name="T18" fmla="*/ 131334 w 163"/>
              <a:gd name="T19" fmla="*/ 53975 h 100"/>
              <a:gd name="T20" fmla="*/ 118624 w 163"/>
              <a:gd name="T21" fmla="*/ 76200 h 100"/>
              <a:gd name="T22" fmla="*/ 101678 w 163"/>
              <a:gd name="T23" fmla="*/ 61913 h 100"/>
              <a:gd name="T24" fmla="*/ 72022 w 163"/>
              <a:gd name="T25" fmla="*/ 100012 h 100"/>
              <a:gd name="T26" fmla="*/ 46602 w 163"/>
              <a:gd name="T27" fmla="*/ 104775 h 100"/>
              <a:gd name="T28" fmla="*/ 33893 w 163"/>
              <a:gd name="T29" fmla="*/ 142875 h 100"/>
              <a:gd name="T30" fmla="*/ 0 w 163"/>
              <a:gd name="T31" fmla="*/ 138113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100"/>
              <a:gd name="T50" fmla="*/ 163 w 163"/>
              <a:gd name="T51" fmla="*/ 100 h 1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100">
                <a:moveTo>
                  <a:pt x="0" y="87"/>
                </a:moveTo>
                <a:lnTo>
                  <a:pt x="15" y="99"/>
                </a:lnTo>
                <a:lnTo>
                  <a:pt x="66" y="96"/>
                </a:lnTo>
                <a:lnTo>
                  <a:pt x="81" y="90"/>
                </a:lnTo>
                <a:lnTo>
                  <a:pt x="105" y="42"/>
                </a:lnTo>
                <a:lnTo>
                  <a:pt x="132" y="45"/>
                </a:lnTo>
                <a:lnTo>
                  <a:pt x="162" y="30"/>
                </a:lnTo>
                <a:lnTo>
                  <a:pt x="132" y="15"/>
                </a:lnTo>
                <a:lnTo>
                  <a:pt x="126" y="0"/>
                </a:lnTo>
                <a:lnTo>
                  <a:pt x="93" y="34"/>
                </a:lnTo>
                <a:lnTo>
                  <a:pt x="84" y="48"/>
                </a:lnTo>
                <a:lnTo>
                  <a:pt x="72" y="39"/>
                </a:lnTo>
                <a:lnTo>
                  <a:pt x="51" y="63"/>
                </a:lnTo>
                <a:lnTo>
                  <a:pt x="33" y="66"/>
                </a:lnTo>
                <a:lnTo>
                  <a:pt x="24" y="90"/>
                </a:lnTo>
                <a:lnTo>
                  <a:pt x="0" y="8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72" name="Freeform 740"/>
          <p:cNvSpPr>
            <a:spLocks/>
          </p:cNvSpPr>
          <p:nvPr/>
        </p:nvSpPr>
        <p:spPr bwMode="auto">
          <a:xfrm>
            <a:off x="3956050" y="3571875"/>
            <a:ext cx="388938" cy="404813"/>
          </a:xfrm>
          <a:custGeom>
            <a:avLst/>
            <a:gdLst>
              <a:gd name="T0" fmla="*/ 0 w 276"/>
              <a:gd name="T1" fmla="*/ 279400 h 255"/>
              <a:gd name="T2" fmla="*/ 16910 w 276"/>
              <a:gd name="T3" fmla="*/ 250825 h 255"/>
              <a:gd name="T4" fmla="*/ 38048 w 276"/>
              <a:gd name="T5" fmla="*/ 269875 h 255"/>
              <a:gd name="T6" fmla="*/ 155011 w 276"/>
              <a:gd name="T7" fmla="*/ 260350 h 255"/>
              <a:gd name="T8" fmla="*/ 131055 w 276"/>
              <a:gd name="T9" fmla="*/ 0 h 255"/>
              <a:gd name="T10" fmla="*/ 167694 w 276"/>
              <a:gd name="T11" fmla="*/ 0 h 255"/>
              <a:gd name="T12" fmla="*/ 362163 w 276"/>
              <a:gd name="T13" fmla="*/ 141288 h 255"/>
              <a:gd name="T14" fmla="*/ 362163 w 276"/>
              <a:gd name="T15" fmla="*/ 165100 h 255"/>
              <a:gd name="T16" fmla="*/ 387529 w 276"/>
              <a:gd name="T17" fmla="*/ 157163 h 255"/>
              <a:gd name="T18" fmla="*/ 387529 w 276"/>
              <a:gd name="T19" fmla="*/ 241300 h 255"/>
              <a:gd name="T20" fmla="*/ 366391 w 276"/>
              <a:gd name="T21" fmla="*/ 265113 h 255"/>
              <a:gd name="T22" fmla="*/ 290294 w 276"/>
              <a:gd name="T23" fmla="*/ 274638 h 255"/>
              <a:gd name="T24" fmla="*/ 197287 w 276"/>
              <a:gd name="T25" fmla="*/ 327025 h 255"/>
              <a:gd name="T26" fmla="*/ 163467 w 276"/>
              <a:gd name="T27" fmla="*/ 403225 h 255"/>
              <a:gd name="T28" fmla="*/ 139510 w 276"/>
              <a:gd name="T29" fmla="*/ 393700 h 255"/>
              <a:gd name="T30" fmla="*/ 97235 w 276"/>
              <a:gd name="T31" fmla="*/ 403225 h 255"/>
              <a:gd name="T32" fmla="*/ 76097 w 276"/>
              <a:gd name="T33" fmla="*/ 341313 h 255"/>
              <a:gd name="T34" fmla="*/ 33821 w 276"/>
              <a:gd name="T35" fmla="*/ 355600 h 255"/>
              <a:gd name="T36" fmla="*/ 21138 w 276"/>
              <a:gd name="T37" fmla="*/ 346075 h 255"/>
              <a:gd name="T38" fmla="*/ 0 w 276"/>
              <a:gd name="T39" fmla="*/ 279400 h 2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6"/>
              <a:gd name="T61" fmla="*/ 0 h 255"/>
              <a:gd name="T62" fmla="*/ 276 w 276"/>
              <a:gd name="T63" fmla="*/ 255 h 2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6" h="255">
                <a:moveTo>
                  <a:pt x="0" y="176"/>
                </a:moveTo>
                <a:lnTo>
                  <a:pt x="12" y="158"/>
                </a:lnTo>
                <a:lnTo>
                  <a:pt x="27" y="170"/>
                </a:lnTo>
                <a:lnTo>
                  <a:pt x="110" y="164"/>
                </a:lnTo>
                <a:lnTo>
                  <a:pt x="93" y="0"/>
                </a:lnTo>
                <a:lnTo>
                  <a:pt x="119" y="0"/>
                </a:lnTo>
                <a:lnTo>
                  <a:pt x="257" y="89"/>
                </a:lnTo>
                <a:lnTo>
                  <a:pt x="257" y="104"/>
                </a:lnTo>
                <a:lnTo>
                  <a:pt x="275" y="99"/>
                </a:lnTo>
                <a:lnTo>
                  <a:pt x="275" y="152"/>
                </a:lnTo>
                <a:lnTo>
                  <a:pt x="260" y="167"/>
                </a:lnTo>
                <a:lnTo>
                  <a:pt x="206" y="173"/>
                </a:lnTo>
                <a:lnTo>
                  <a:pt x="140" y="206"/>
                </a:lnTo>
                <a:lnTo>
                  <a:pt x="116" y="254"/>
                </a:lnTo>
                <a:lnTo>
                  <a:pt x="99" y="248"/>
                </a:lnTo>
                <a:lnTo>
                  <a:pt x="69" y="254"/>
                </a:lnTo>
                <a:lnTo>
                  <a:pt x="54" y="215"/>
                </a:lnTo>
                <a:lnTo>
                  <a:pt x="24" y="224"/>
                </a:lnTo>
                <a:lnTo>
                  <a:pt x="15" y="218"/>
                </a:lnTo>
                <a:lnTo>
                  <a:pt x="0" y="17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73" name="Freeform 741"/>
          <p:cNvSpPr>
            <a:spLocks/>
          </p:cNvSpPr>
          <p:nvPr/>
        </p:nvSpPr>
        <p:spPr bwMode="auto">
          <a:xfrm>
            <a:off x="3841750" y="3505200"/>
            <a:ext cx="282575" cy="347663"/>
          </a:xfrm>
          <a:custGeom>
            <a:avLst/>
            <a:gdLst>
              <a:gd name="T0" fmla="*/ 0 w 201"/>
              <a:gd name="T1" fmla="*/ 176213 h 219"/>
              <a:gd name="T2" fmla="*/ 16870 w 201"/>
              <a:gd name="T3" fmla="*/ 193675 h 219"/>
              <a:gd name="T4" fmla="*/ 21088 w 201"/>
              <a:gd name="T5" fmla="*/ 247650 h 219"/>
              <a:gd name="T6" fmla="*/ 8435 w 201"/>
              <a:gd name="T7" fmla="*/ 307975 h 219"/>
              <a:gd name="T8" fmla="*/ 63263 w 201"/>
              <a:gd name="T9" fmla="*/ 293688 h 219"/>
              <a:gd name="T10" fmla="*/ 113874 w 201"/>
              <a:gd name="T11" fmla="*/ 346075 h 219"/>
              <a:gd name="T12" fmla="*/ 130744 w 201"/>
              <a:gd name="T13" fmla="*/ 317500 h 219"/>
              <a:gd name="T14" fmla="*/ 151831 w 201"/>
              <a:gd name="T15" fmla="*/ 336550 h 219"/>
              <a:gd name="T16" fmla="*/ 268517 w 201"/>
              <a:gd name="T17" fmla="*/ 327025 h 219"/>
              <a:gd name="T18" fmla="*/ 244617 w 201"/>
              <a:gd name="T19" fmla="*/ 66675 h 219"/>
              <a:gd name="T20" fmla="*/ 281169 w 201"/>
              <a:gd name="T21" fmla="*/ 66675 h 219"/>
              <a:gd name="T22" fmla="*/ 198224 w 201"/>
              <a:gd name="T23" fmla="*/ 0 h 219"/>
              <a:gd name="T24" fmla="*/ 198224 w 201"/>
              <a:gd name="T25" fmla="*/ 38100 h 219"/>
              <a:gd name="T26" fmla="*/ 122309 w 201"/>
              <a:gd name="T27" fmla="*/ 38100 h 219"/>
              <a:gd name="T28" fmla="*/ 122309 w 201"/>
              <a:gd name="T29" fmla="*/ 109538 h 219"/>
              <a:gd name="T30" fmla="*/ 92786 w 201"/>
              <a:gd name="T31" fmla="*/ 123825 h 219"/>
              <a:gd name="T32" fmla="*/ 92786 w 201"/>
              <a:gd name="T33" fmla="*/ 161925 h 219"/>
              <a:gd name="T34" fmla="*/ 0 w 201"/>
              <a:gd name="T35" fmla="*/ 176213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1"/>
              <a:gd name="T55" fmla="*/ 0 h 219"/>
              <a:gd name="T56" fmla="*/ 201 w 201"/>
              <a:gd name="T57" fmla="*/ 219 h 2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1" h="219">
                <a:moveTo>
                  <a:pt x="0" y="111"/>
                </a:moveTo>
                <a:lnTo>
                  <a:pt x="12" y="122"/>
                </a:lnTo>
                <a:lnTo>
                  <a:pt x="15" y="156"/>
                </a:lnTo>
                <a:lnTo>
                  <a:pt x="6" y="194"/>
                </a:lnTo>
                <a:lnTo>
                  <a:pt x="45" y="185"/>
                </a:lnTo>
                <a:lnTo>
                  <a:pt x="81" y="218"/>
                </a:lnTo>
                <a:lnTo>
                  <a:pt x="93" y="200"/>
                </a:lnTo>
                <a:lnTo>
                  <a:pt x="108" y="212"/>
                </a:lnTo>
                <a:lnTo>
                  <a:pt x="191" y="206"/>
                </a:lnTo>
                <a:lnTo>
                  <a:pt x="174" y="42"/>
                </a:lnTo>
                <a:lnTo>
                  <a:pt x="200" y="42"/>
                </a:lnTo>
                <a:lnTo>
                  <a:pt x="141" y="0"/>
                </a:lnTo>
                <a:lnTo>
                  <a:pt x="141" y="24"/>
                </a:lnTo>
                <a:lnTo>
                  <a:pt x="87" y="24"/>
                </a:lnTo>
                <a:lnTo>
                  <a:pt x="87" y="69"/>
                </a:lnTo>
                <a:lnTo>
                  <a:pt x="66" y="78"/>
                </a:lnTo>
                <a:lnTo>
                  <a:pt x="66" y="102"/>
                </a:lnTo>
                <a:lnTo>
                  <a:pt x="0" y="11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74" name="Freeform 742"/>
          <p:cNvSpPr>
            <a:spLocks/>
          </p:cNvSpPr>
          <p:nvPr/>
        </p:nvSpPr>
        <p:spPr bwMode="auto">
          <a:xfrm>
            <a:off x="1477963" y="3349625"/>
            <a:ext cx="715962" cy="508000"/>
          </a:xfrm>
          <a:custGeom>
            <a:avLst/>
            <a:gdLst>
              <a:gd name="T0" fmla="*/ 0 w 508"/>
              <a:gd name="T1" fmla="*/ 4762 h 320"/>
              <a:gd name="T2" fmla="*/ 33825 w 508"/>
              <a:gd name="T3" fmla="*/ 85725 h 320"/>
              <a:gd name="T4" fmla="*/ 71878 w 508"/>
              <a:gd name="T5" fmla="*/ 123825 h 320"/>
              <a:gd name="T6" fmla="*/ 66241 w 508"/>
              <a:gd name="T7" fmla="*/ 141287 h 320"/>
              <a:gd name="T8" fmla="*/ 50737 w 508"/>
              <a:gd name="T9" fmla="*/ 146050 h 320"/>
              <a:gd name="T10" fmla="*/ 97247 w 508"/>
              <a:gd name="T11" fmla="*/ 165100 h 320"/>
              <a:gd name="T12" fmla="*/ 118387 w 508"/>
              <a:gd name="T13" fmla="*/ 203200 h 320"/>
              <a:gd name="T14" fmla="*/ 114159 w 508"/>
              <a:gd name="T15" fmla="*/ 227013 h 320"/>
              <a:gd name="T16" fmla="*/ 169125 w 508"/>
              <a:gd name="T17" fmla="*/ 279400 h 320"/>
              <a:gd name="T18" fmla="*/ 180400 w 508"/>
              <a:gd name="T19" fmla="*/ 265112 h 320"/>
              <a:gd name="T20" fmla="*/ 59194 w 508"/>
              <a:gd name="T21" fmla="*/ 76200 h 320"/>
              <a:gd name="T22" fmla="*/ 50737 w 508"/>
              <a:gd name="T23" fmla="*/ 23812 h 320"/>
              <a:gd name="T24" fmla="*/ 76106 w 508"/>
              <a:gd name="T25" fmla="*/ 31750 h 320"/>
              <a:gd name="T26" fmla="*/ 122616 w 508"/>
              <a:gd name="T27" fmla="*/ 117475 h 320"/>
              <a:gd name="T28" fmla="*/ 184628 w 508"/>
              <a:gd name="T29" fmla="*/ 179387 h 320"/>
              <a:gd name="T30" fmla="*/ 184628 w 508"/>
              <a:gd name="T31" fmla="*/ 203200 h 320"/>
              <a:gd name="T32" fmla="*/ 273419 w 508"/>
              <a:gd name="T33" fmla="*/ 288925 h 320"/>
              <a:gd name="T34" fmla="*/ 281875 w 508"/>
              <a:gd name="T35" fmla="*/ 322262 h 320"/>
              <a:gd name="T36" fmla="*/ 273419 w 508"/>
              <a:gd name="T37" fmla="*/ 349250 h 320"/>
              <a:gd name="T38" fmla="*/ 294559 w 508"/>
              <a:gd name="T39" fmla="*/ 379412 h 320"/>
              <a:gd name="T40" fmla="*/ 463684 w 508"/>
              <a:gd name="T41" fmla="*/ 473075 h 320"/>
              <a:gd name="T42" fmla="*/ 535562 w 508"/>
              <a:gd name="T43" fmla="*/ 463550 h 320"/>
              <a:gd name="T44" fmla="*/ 584890 w 508"/>
              <a:gd name="T45" fmla="*/ 506413 h 320"/>
              <a:gd name="T46" fmla="*/ 601803 w 508"/>
              <a:gd name="T47" fmla="*/ 463550 h 320"/>
              <a:gd name="T48" fmla="*/ 622943 w 508"/>
              <a:gd name="T49" fmla="*/ 463550 h 320"/>
              <a:gd name="T50" fmla="*/ 601803 w 508"/>
              <a:gd name="T51" fmla="*/ 430213 h 320"/>
              <a:gd name="T52" fmla="*/ 656768 w 508"/>
              <a:gd name="T53" fmla="*/ 420688 h 320"/>
              <a:gd name="T54" fmla="*/ 673681 w 508"/>
              <a:gd name="T55" fmla="*/ 403225 h 320"/>
              <a:gd name="T56" fmla="*/ 682137 w 508"/>
              <a:gd name="T57" fmla="*/ 393700 h 320"/>
              <a:gd name="T58" fmla="*/ 686365 w 508"/>
              <a:gd name="T59" fmla="*/ 411163 h 320"/>
              <a:gd name="T60" fmla="*/ 714553 w 508"/>
              <a:gd name="T61" fmla="*/ 331787 h 320"/>
              <a:gd name="T62" fmla="*/ 682137 w 508"/>
              <a:gd name="T63" fmla="*/ 312737 h 320"/>
              <a:gd name="T64" fmla="*/ 627171 w 508"/>
              <a:gd name="T65" fmla="*/ 331787 h 320"/>
              <a:gd name="T66" fmla="*/ 601803 w 508"/>
              <a:gd name="T67" fmla="*/ 403225 h 320"/>
              <a:gd name="T68" fmla="*/ 535562 w 508"/>
              <a:gd name="T69" fmla="*/ 411163 h 320"/>
              <a:gd name="T70" fmla="*/ 501737 w 508"/>
              <a:gd name="T71" fmla="*/ 387350 h 320"/>
              <a:gd name="T72" fmla="*/ 459456 w 508"/>
              <a:gd name="T73" fmla="*/ 298450 h 320"/>
              <a:gd name="T74" fmla="*/ 451000 w 508"/>
              <a:gd name="T75" fmla="*/ 227013 h 320"/>
              <a:gd name="T76" fmla="*/ 472140 w 508"/>
              <a:gd name="T77" fmla="*/ 198437 h 320"/>
              <a:gd name="T78" fmla="*/ 425631 w 508"/>
              <a:gd name="T79" fmla="*/ 179387 h 320"/>
              <a:gd name="T80" fmla="*/ 366437 w 508"/>
              <a:gd name="T81" fmla="*/ 79375 h 320"/>
              <a:gd name="T82" fmla="*/ 315700 w 508"/>
              <a:gd name="T83" fmla="*/ 103188 h 320"/>
              <a:gd name="T84" fmla="*/ 248050 w 508"/>
              <a:gd name="T85" fmla="*/ 23812 h 320"/>
              <a:gd name="T86" fmla="*/ 139528 w 508"/>
              <a:gd name="T87" fmla="*/ 38100 h 320"/>
              <a:gd name="T88" fmla="*/ 50737 w 508"/>
              <a:gd name="T89" fmla="*/ 0 h 320"/>
              <a:gd name="T90" fmla="*/ 0 w 508"/>
              <a:gd name="T91" fmla="*/ 4762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8"/>
              <a:gd name="T139" fmla="*/ 0 h 320"/>
              <a:gd name="T140" fmla="*/ 508 w 508"/>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8" h="320">
                <a:moveTo>
                  <a:pt x="0" y="3"/>
                </a:moveTo>
                <a:lnTo>
                  <a:pt x="24" y="54"/>
                </a:lnTo>
                <a:lnTo>
                  <a:pt x="51" y="78"/>
                </a:lnTo>
                <a:lnTo>
                  <a:pt x="47" y="89"/>
                </a:lnTo>
                <a:lnTo>
                  <a:pt x="36" y="92"/>
                </a:lnTo>
                <a:lnTo>
                  <a:pt x="69" y="104"/>
                </a:lnTo>
                <a:lnTo>
                  <a:pt x="84" y="128"/>
                </a:lnTo>
                <a:lnTo>
                  <a:pt x="81" y="143"/>
                </a:lnTo>
                <a:lnTo>
                  <a:pt x="120" y="176"/>
                </a:lnTo>
                <a:lnTo>
                  <a:pt x="128" y="167"/>
                </a:lnTo>
                <a:lnTo>
                  <a:pt x="42" y="48"/>
                </a:lnTo>
                <a:lnTo>
                  <a:pt x="36" y="15"/>
                </a:lnTo>
                <a:lnTo>
                  <a:pt x="54" y="20"/>
                </a:lnTo>
                <a:lnTo>
                  <a:pt x="87" y="74"/>
                </a:lnTo>
                <a:lnTo>
                  <a:pt x="131" y="113"/>
                </a:lnTo>
                <a:lnTo>
                  <a:pt x="131" y="128"/>
                </a:lnTo>
                <a:lnTo>
                  <a:pt x="194" y="182"/>
                </a:lnTo>
                <a:lnTo>
                  <a:pt x="200" y="203"/>
                </a:lnTo>
                <a:lnTo>
                  <a:pt x="194" y="220"/>
                </a:lnTo>
                <a:lnTo>
                  <a:pt x="209" y="239"/>
                </a:lnTo>
                <a:lnTo>
                  <a:pt x="329" y="298"/>
                </a:lnTo>
                <a:lnTo>
                  <a:pt x="380" y="292"/>
                </a:lnTo>
                <a:lnTo>
                  <a:pt x="415" y="319"/>
                </a:lnTo>
                <a:lnTo>
                  <a:pt x="427" y="292"/>
                </a:lnTo>
                <a:lnTo>
                  <a:pt x="442" y="292"/>
                </a:lnTo>
                <a:lnTo>
                  <a:pt x="427" y="271"/>
                </a:lnTo>
                <a:lnTo>
                  <a:pt x="466" y="265"/>
                </a:lnTo>
                <a:lnTo>
                  <a:pt x="478" y="254"/>
                </a:lnTo>
                <a:lnTo>
                  <a:pt x="484" y="248"/>
                </a:lnTo>
                <a:lnTo>
                  <a:pt x="487" y="259"/>
                </a:lnTo>
                <a:lnTo>
                  <a:pt x="507" y="209"/>
                </a:lnTo>
                <a:lnTo>
                  <a:pt x="484" y="197"/>
                </a:lnTo>
                <a:lnTo>
                  <a:pt x="445" y="209"/>
                </a:lnTo>
                <a:lnTo>
                  <a:pt x="427" y="254"/>
                </a:lnTo>
                <a:lnTo>
                  <a:pt x="380" y="259"/>
                </a:lnTo>
                <a:lnTo>
                  <a:pt x="356" y="244"/>
                </a:lnTo>
                <a:lnTo>
                  <a:pt x="326" y="188"/>
                </a:lnTo>
                <a:lnTo>
                  <a:pt x="320" y="143"/>
                </a:lnTo>
                <a:lnTo>
                  <a:pt x="335" y="125"/>
                </a:lnTo>
                <a:lnTo>
                  <a:pt x="302" y="113"/>
                </a:lnTo>
                <a:lnTo>
                  <a:pt x="260" y="50"/>
                </a:lnTo>
                <a:lnTo>
                  <a:pt x="224" y="65"/>
                </a:lnTo>
                <a:lnTo>
                  <a:pt x="176" y="15"/>
                </a:lnTo>
                <a:lnTo>
                  <a:pt x="99" y="24"/>
                </a:lnTo>
                <a:lnTo>
                  <a:pt x="36" y="0"/>
                </a:lnTo>
                <a:lnTo>
                  <a:pt x="0" y="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75" name="Freeform 743"/>
          <p:cNvSpPr>
            <a:spLocks/>
          </p:cNvSpPr>
          <p:nvPr/>
        </p:nvSpPr>
        <p:spPr bwMode="auto">
          <a:xfrm>
            <a:off x="6315075" y="2719388"/>
            <a:ext cx="752475" cy="357187"/>
          </a:xfrm>
          <a:custGeom>
            <a:avLst/>
            <a:gdLst>
              <a:gd name="T0" fmla="*/ 0 w 533"/>
              <a:gd name="T1" fmla="*/ 112712 h 225"/>
              <a:gd name="T2" fmla="*/ 21177 w 533"/>
              <a:gd name="T3" fmla="*/ 146050 h 225"/>
              <a:gd name="T4" fmla="*/ 59294 w 533"/>
              <a:gd name="T5" fmla="*/ 160337 h 225"/>
              <a:gd name="T6" fmla="*/ 72000 w 533"/>
              <a:gd name="T7" fmla="*/ 236537 h 225"/>
              <a:gd name="T8" fmla="*/ 177883 w 533"/>
              <a:gd name="T9" fmla="*/ 269875 h 225"/>
              <a:gd name="T10" fmla="*/ 223060 w 533"/>
              <a:gd name="T11" fmla="*/ 320675 h 225"/>
              <a:gd name="T12" fmla="*/ 307766 w 533"/>
              <a:gd name="T13" fmla="*/ 312737 h 225"/>
              <a:gd name="T14" fmla="*/ 400944 w 533"/>
              <a:gd name="T15" fmla="*/ 355600 h 225"/>
              <a:gd name="T16" fmla="*/ 530827 w 533"/>
              <a:gd name="T17" fmla="*/ 320675 h 225"/>
              <a:gd name="T18" fmla="*/ 568944 w 533"/>
              <a:gd name="T19" fmla="*/ 284162 h 225"/>
              <a:gd name="T20" fmla="*/ 573180 w 533"/>
              <a:gd name="T21" fmla="*/ 250825 h 225"/>
              <a:gd name="T22" fmla="*/ 611298 w 533"/>
              <a:gd name="T23" fmla="*/ 255587 h 225"/>
              <a:gd name="T24" fmla="*/ 687533 w 533"/>
              <a:gd name="T25" fmla="*/ 193675 h 225"/>
              <a:gd name="T26" fmla="*/ 751063 w 533"/>
              <a:gd name="T27" fmla="*/ 188912 h 225"/>
              <a:gd name="T28" fmla="*/ 715769 w 533"/>
              <a:gd name="T29" fmla="*/ 142875 h 225"/>
              <a:gd name="T30" fmla="*/ 657886 w 533"/>
              <a:gd name="T31" fmla="*/ 155575 h 225"/>
              <a:gd name="T32" fmla="*/ 657886 w 533"/>
              <a:gd name="T33" fmla="*/ 107950 h 225"/>
              <a:gd name="T34" fmla="*/ 679063 w 533"/>
              <a:gd name="T35" fmla="*/ 74612 h 225"/>
              <a:gd name="T36" fmla="*/ 632474 w 533"/>
              <a:gd name="T37" fmla="*/ 71437 h 225"/>
              <a:gd name="T38" fmla="*/ 518121 w 533"/>
              <a:gd name="T39" fmla="*/ 98425 h 225"/>
              <a:gd name="T40" fmla="*/ 422120 w 533"/>
              <a:gd name="T41" fmla="*/ 57150 h 225"/>
              <a:gd name="T42" fmla="*/ 358590 w 533"/>
              <a:gd name="T43" fmla="*/ 65087 h 225"/>
              <a:gd name="T44" fmla="*/ 333178 w 533"/>
              <a:gd name="T45" fmla="*/ 23812 h 225"/>
              <a:gd name="T46" fmla="*/ 269649 w 533"/>
              <a:gd name="T47" fmla="*/ 0 h 225"/>
              <a:gd name="T48" fmla="*/ 241413 w 533"/>
              <a:gd name="T49" fmla="*/ 23812 h 225"/>
              <a:gd name="T50" fmla="*/ 235766 w 533"/>
              <a:gd name="T51" fmla="*/ 74612 h 225"/>
              <a:gd name="T52" fmla="*/ 97412 w 533"/>
              <a:gd name="T53" fmla="*/ 57150 h 225"/>
              <a:gd name="T54" fmla="*/ 0 w 533"/>
              <a:gd name="T55" fmla="*/ 112712 h 2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3"/>
              <a:gd name="T85" fmla="*/ 0 h 225"/>
              <a:gd name="T86" fmla="*/ 533 w 533"/>
              <a:gd name="T87" fmla="*/ 225 h 2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3" h="225">
                <a:moveTo>
                  <a:pt x="0" y="71"/>
                </a:moveTo>
                <a:lnTo>
                  <a:pt x="15" y="92"/>
                </a:lnTo>
                <a:lnTo>
                  <a:pt x="42" y="101"/>
                </a:lnTo>
                <a:lnTo>
                  <a:pt x="51" y="149"/>
                </a:lnTo>
                <a:lnTo>
                  <a:pt x="126" y="170"/>
                </a:lnTo>
                <a:lnTo>
                  <a:pt x="158" y="202"/>
                </a:lnTo>
                <a:lnTo>
                  <a:pt x="218" y="197"/>
                </a:lnTo>
                <a:lnTo>
                  <a:pt x="284" y="224"/>
                </a:lnTo>
                <a:lnTo>
                  <a:pt x="376" y="202"/>
                </a:lnTo>
                <a:lnTo>
                  <a:pt x="403" y="179"/>
                </a:lnTo>
                <a:lnTo>
                  <a:pt x="406" y="158"/>
                </a:lnTo>
                <a:lnTo>
                  <a:pt x="433" y="161"/>
                </a:lnTo>
                <a:lnTo>
                  <a:pt x="487" y="122"/>
                </a:lnTo>
                <a:lnTo>
                  <a:pt x="532" y="119"/>
                </a:lnTo>
                <a:lnTo>
                  <a:pt x="507" y="90"/>
                </a:lnTo>
                <a:lnTo>
                  <a:pt x="466" y="98"/>
                </a:lnTo>
                <a:lnTo>
                  <a:pt x="466" y="68"/>
                </a:lnTo>
                <a:lnTo>
                  <a:pt x="481" y="47"/>
                </a:lnTo>
                <a:lnTo>
                  <a:pt x="448" y="45"/>
                </a:lnTo>
                <a:lnTo>
                  <a:pt x="367" y="62"/>
                </a:lnTo>
                <a:lnTo>
                  <a:pt x="299" y="36"/>
                </a:lnTo>
                <a:lnTo>
                  <a:pt x="254" y="41"/>
                </a:lnTo>
                <a:lnTo>
                  <a:pt x="236" y="15"/>
                </a:lnTo>
                <a:lnTo>
                  <a:pt x="191" y="0"/>
                </a:lnTo>
                <a:lnTo>
                  <a:pt x="171" y="15"/>
                </a:lnTo>
                <a:lnTo>
                  <a:pt x="167" y="47"/>
                </a:lnTo>
                <a:lnTo>
                  <a:pt x="69" y="36"/>
                </a:lnTo>
                <a:lnTo>
                  <a:pt x="0" y="7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76" name="Freeform 744"/>
          <p:cNvSpPr>
            <a:spLocks/>
          </p:cNvSpPr>
          <p:nvPr/>
        </p:nvSpPr>
        <p:spPr bwMode="auto">
          <a:xfrm>
            <a:off x="4949825" y="4529138"/>
            <a:ext cx="250825" cy="447675"/>
          </a:xfrm>
          <a:custGeom>
            <a:avLst/>
            <a:gdLst>
              <a:gd name="T0" fmla="*/ 0 w 177"/>
              <a:gd name="T1" fmla="*/ 119062 h 282"/>
              <a:gd name="T2" fmla="*/ 4251 w 177"/>
              <a:gd name="T3" fmla="*/ 131762 h 282"/>
              <a:gd name="T4" fmla="*/ 62352 w 177"/>
              <a:gd name="T5" fmla="*/ 161925 h 282"/>
              <a:gd name="T6" fmla="*/ 68020 w 177"/>
              <a:gd name="T7" fmla="*/ 184150 h 282"/>
              <a:gd name="T8" fmla="*/ 68020 w 177"/>
              <a:gd name="T9" fmla="*/ 255587 h 282"/>
              <a:gd name="T10" fmla="*/ 36844 w 177"/>
              <a:gd name="T11" fmla="*/ 327025 h 282"/>
              <a:gd name="T12" fmla="*/ 46764 w 177"/>
              <a:gd name="T13" fmla="*/ 417513 h 282"/>
              <a:gd name="T14" fmla="*/ 46764 w 177"/>
              <a:gd name="T15" fmla="*/ 446088 h 282"/>
              <a:gd name="T16" fmla="*/ 62352 w 177"/>
              <a:gd name="T17" fmla="*/ 446088 h 282"/>
              <a:gd name="T18" fmla="*/ 62352 w 177"/>
              <a:gd name="T19" fmla="*/ 412750 h 282"/>
              <a:gd name="T20" fmla="*/ 126121 w 177"/>
              <a:gd name="T21" fmla="*/ 374650 h 282"/>
              <a:gd name="T22" fmla="*/ 110533 w 177"/>
              <a:gd name="T23" fmla="*/ 255587 h 282"/>
              <a:gd name="T24" fmla="*/ 245157 w 177"/>
              <a:gd name="T25" fmla="*/ 131762 h 282"/>
              <a:gd name="T26" fmla="*/ 249408 w 177"/>
              <a:gd name="T27" fmla="*/ 0 h 282"/>
              <a:gd name="T28" fmla="*/ 215398 w 177"/>
              <a:gd name="T29" fmla="*/ 23812 h 282"/>
              <a:gd name="T30" fmla="*/ 117619 w 177"/>
              <a:gd name="T31" fmla="*/ 28575 h 282"/>
              <a:gd name="T32" fmla="*/ 113367 w 177"/>
              <a:gd name="T33" fmla="*/ 80962 h 282"/>
              <a:gd name="T34" fmla="*/ 143126 w 177"/>
              <a:gd name="T35" fmla="*/ 119062 h 282"/>
              <a:gd name="T36" fmla="*/ 126121 w 177"/>
              <a:gd name="T37" fmla="*/ 176212 h 282"/>
              <a:gd name="T38" fmla="*/ 100613 w 177"/>
              <a:gd name="T39" fmla="*/ 146050 h 282"/>
              <a:gd name="T40" fmla="*/ 104865 w 177"/>
              <a:gd name="T41" fmla="*/ 107950 h 282"/>
              <a:gd name="T42" fmla="*/ 75106 w 177"/>
              <a:gd name="T43" fmla="*/ 95250 h 282"/>
              <a:gd name="T44" fmla="*/ 0 w 177"/>
              <a:gd name="T45" fmla="*/ 119062 h 2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
              <a:gd name="T70" fmla="*/ 0 h 282"/>
              <a:gd name="T71" fmla="*/ 177 w 177"/>
              <a:gd name="T72" fmla="*/ 282 h 2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 h="282">
                <a:moveTo>
                  <a:pt x="0" y="75"/>
                </a:moveTo>
                <a:lnTo>
                  <a:pt x="3" y="83"/>
                </a:lnTo>
                <a:lnTo>
                  <a:pt x="44" y="102"/>
                </a:lnTo>
                <a:lnTo>
                  <a:pt x="48" y="116"/>
                </a:lnTo>
                <a:lnTo>
                  <a:pt x="48" y="161"/>
                </a:lnTo>
                <a:lnTo>
                  <a:pt x="26" y="206"/>
                </a:lnTo>
                <a:lnTo>
                  <a:pt x="33" y="263"/>
                </a:lnTo>
                <a:lnTo>
                  <a:pt x="33" y="281"/>
                </a:lnTo>
                <a:lnTo>
                  <a:pt x="44" y="281"/>
                </a:lnTo>
                <a:lnTo>
                  <a:pt x="44" y="260"/>
                </a:lnTo>
                <a:lnTo>
                  <a:pt x="89" y="236"/>
                </a:lnTo>
                <a:lnTo>
                  <a:pt x="78" y="161"/>
                </a:lnTo>
                <a:lnTo>
                  <a:pt x="173" y="83"/>
                </a:lnTo>
                <a:lnTo>
                  <a:pt x="176" y="0"/>
                </a:lnTo>
                <a:lnTo>
                  <a:pt x="152" y="15"/>
                </a:lnTo>
                <a:lnTo>
                  <a:pt x="83" y="18"/>
                </a:lnTo>
                <a:lnTo>
                  <a:pt x="80" y="51"/>
                </a:lnTo>
                <a:lnTo>
                  <a:pt x="101" y="75"/>
                </a:lnTo>
                <a:lnTo>
                  <a:pt x="89" y="111"/>
                </a:lnTo>
                <a:lnTo>
                  <a:pt x="71" y="92"/>
                </a:lnTo>
                <a:lnTo>
                  <a:pt x="74" y="68"/>
                </a:lnTo>
                <a:lnTo>
                  <a:pt x="53" y="60"/>
                </a:lnTo>
                <a:lnTo>
                  <a:pt x="0" y="7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77" name="Freeform 745"/>
          <p:cNvSpPr>
            <a:spLocks/>
          </p:cNvSpPr>
          <p:nvPr/>
        </p:nvSpPr>
        <p:spPr bwMode="auto">
          <a:xfrm>
            <a:off x="5472113" y="3571875"/>
            <a:ext cx="177800" cy="228600"/>
          </a:xfrm>
          <a:custGeom>
            <a:avLst/>
            <a:gdLst>
              <a:gd name="T0" fmla="*/ 0 w 126"/>
              <a:gd name="T1" fmla="*/ 165100 h 144"/>
              <a:gd name="T2" fmla="*/ 21167 w 126"/>
              <a:gd name="T3" fmla="*/ 227013 h 144"/>
              <a:gd name="T4" fmla="*/ 67733 w 126"/>
              <a:gd name="T5" fmla="*/ 222250 h 144"/>
              <a:gd name="T6" fmla="*/ 134056 w 126"/>
              <a:gd name="T7" fmla="*/ 160337 h 144"/>
              <a:gd name="T8" fmla="*/ 134056 w 126"/>
              <a:gd name="T9" fmla="*/ 136525 h 144"/>
              <a:gd name="T10" fmla="*/ 173567 w 126"/>
              <a:gd name="T11" fmla="*/ 85725 h 144"/>
              <a:gd name="T12" fmla="*/ 176389 w 126"/>
              <a:gd name="T13" fmla="*/ 71437 h 144"/>
              <a:gd name="T14" fmla="*/ 155222 w 126"/>
              <a:gd name="T15" fmla="*/ 42862 h 144"/>
              <a:gd name="T16" fmla="*/ 97367 w 126"/>
              <a:gd name="T17" fmla="*/ 0 h 144"/>
              <a:gd name="T18" fmla="*/ 83256 w 126"/>
              <a:gd name="T19" fmla="*/ 0 h 144"/>
              <a:gd name="T20" fmla="*/ 91722 w 126"/>
              <a:gd name="T21" fmla="*/ 23812 h 144"/>
              <a:gd name="T22" fmla="*/ 76200 w 126"/>
              <a:gd name="T23" fmla="*/ 61912 h 144"/>
              <a:gd name="T24" fmla="*/ 83256 w 126"/>
              <a:gd name="T25" fmla="*/ 79375 h 144"/>
              <a:gd name="T26" fmla="*/ 70556 w 126"/>
              <a:gd name="T27" fmla="*/ 136525 h 144"/>
              <a:gd name="T28" fmla="*/ 0 w 126"/>
              <a:gd name="T29" fmla="*/ 165100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144"/>
              <a:gd name="T47" fmla="*/ 126 w 126"/>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144">
                <a:moveTo>
                  <a:pt x="0" y="104"/>
                </a:moveTo>
                <a:lnTo>
                  <a:pt x="15" y="143"/>
                </a:lnTo>
                <a:lnTo>
                  <a:pt x="48" y="140"/>
                </a:lnTo>
                <a:lnTo>
                  <a:pt x="95" y="101"/>
                </a:lnTo>
                <a:lnTo>
                  <a:pt x="95" y="86"/>
                </a:lnTo>
                <a:lnTo>
                  <a:pt x="123" y="54"/>
                </a:lnTo>
                <a:lnTo>
                  <a:pt x="125" y="45"/>
                </a:lnTo>
                <a:lnTo>
                  <a:pt x="110" y="27"/>
                </a:lnTo>
                <a:lnTo>
                  <a:pt x="69" y="0"/>
                </a:lnTo>
                <a:lnTo>
                  <a:pt x="59" y="0"/>
                </a:lnTo>
                <a:lnTo>
                  <a:pt x="65" y="15"/>
                </a:lnTo>
                <a:lnTo>
                  <a:pt x="54" y="39"/>
                </a:lnTo>
                <a:lnTo>
                  <a:pt x="59" y="50"/>
                </a:lnTo>
                <a:lnTo>
                  <a:pt x="50" y="86"/>
                </a:lnTo>
                <a:lnTo>
                  <a:pt x="0" y="10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78" name="Freeform 746"/>
          <p:cNvSpPr>
            <a:spLocks/>
          </p:cNvSpPr>
          <p:nvPr/>
        </p:nvSpPr>
        <p:spPr bwMode="auto">
          <a:xfrm>
            <a:off x="6134100" y="3419475"/>
            <a:ext cx="190500" cy="111125"/>
          </a:xfrm>
          <a:custGeom>
            <a:avLst/>
            <a:gdLst>
              <a:gd name="T0" fmla="*/ 0 w 135"/>
              <a:gd name="T1" fmla="*/ 47625 h 70"/>
              <a:gd name="T2" fmla="*/ 25400 w 135"/>
              <a:gd name="T3" fmla="*/ 0 h 70"/>
              <a:gd name="T4" fmla="*/ 97367 w 135"/>
              <a:gd name="T5" fmla="*/ 30162 h 70"/>
              <a:gd name="T6" fmla="*/ 134056 w 135"/>
              <a:gd name="T7" fmla="*/ 71437 h 70"/>
              <a:gd name="T8" fmla="*/ 189089 w 135"/>
              <a:gd name="T9" fmla="*/ 71437 h 70"/>
              <a:gd name="T10" fmla="*/ 184856 w 135"/>
              <a:gd name="T11" fmla="*/ 109538 h 70"/>
              <a:gd name="T12" fmla="*/ 63500 w 135"/>
              <a:gd name="T13" fmla="*/ 80962 h 70"/>
              <a:gd name="T14" fmla="*/ 0 w 135"/>
              <a:gd name="T15" fmla="*/ 47625 h 70"/>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70"/>
              <a:gd name="T26" fmla="*/ 135 w 135"/>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70">
                <a:moveTo>
                  <a:pt x="0" y="30"/>
                </a:moveTo>
                <a:lnTo>
                  <a:pt x="18" y="0"/>
                </a:lnTo>
                <a:lnTo>
                  <a:pt x="69" y="19"/>
                </a:lnTo>
                <a:lnTo>
                  <a:pt x="95" y="45"/>
                </a:lnTo>
                <a:lnTo>
                  <a:pt x="134" y="45"/>
                </a:lnTo>
                <a:lnTo>
                  <a:pt x="131" y="69"/>
                </a:lnTo>
                <a:lnTo>
                  <a:pt x="45" y="51"/>
                </a:lnTo>
                <a:lnTo>
                  <a:pt x="0" y="3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79" name="Freeform 747"/>
          <p:cNvSpPr>
            <a:spLocks/>
          </p:cNvSpPr>
          <p:nvPr/>
        </p:nvSpPr>
        <p:spPr bwMode="auto">
          <a:xfrm>
            <a:off x="2178050" y="3846513"/>
            <a:ext cx="98425" cy="111125"/>
          </a:xfrm>
          <a:custGeom>
            <a:avLst/>
            <a:gdLst>
              <a:gd name="T0" fmla="*/ 0 w 70"/>
              <a:gd name="T1" fmla="*/ 57150 h 70"/>
              <a:gd name="T2" fmla="*/ 36558 w 70"/>
              <a:gd name="T3" fmla="*/ 104775 h 70"/>
              <a:gd name="T4" fmla="*/ 87176 w 70"/>
              <a:gd name="T5" fmla="*/ 109538 h 70"/>
              <a:gd name="T6" fmla="*/ 97019 w 70"/>
              <a:gd name="T7" fmla="*/ 0 h 70"/>
              <a:gd name="T8" fmla="*/ 57649 w 70"/>
              <a:gd name="T9" fmla="*/ 4762 h 70"/>
              <a:gd name="T10" fmla="*/ 0 w 70"/>
              <a:gd name="T11" fmla="*/ 57150 h 70"/>
              <a:gd name="T12" fmla="*/ 0 60000 65536"/>
              <a:gd name="T13" fmla="*/ 0 60000 65536"/>
              <a:gd name="T14" fmla="*/ 0 60000 65536"/>
              <a:gd name="T15" fmla="*/ 0 60000 65536"/>
              <a:gd name="T16" fmla="*/ 0 60000 65536"/>
              <a:gd name="T17" fmla="*/ 0 60000 65536"/>
              <a:gd name="T18" fmla="*/ 0 w 70"/>
              <a:gd name="T19" fmla="*/ 0 h 70"/>
              <a:gd name="T20" fmla="*/ 70 w 7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70" h="70">
                <a:moveTo>
                  <a:pt x="0" y="36"/>
                </a:moveTo>
                <a:lnTo>
                  <a:pt x="26" y="66"/>
                </a:lnTo>
                <a:lnTo>
                  <a:pt x="62" y="69"/>
                </a:lnTo>
                <a:lnTo>
                  <a:pt x="69" y="0"/>
                </a:lnTo>
                <a:lnTo>
                  <a:pt x="41" y="3"/>
                </a:lnTo>
                <a:lnTo>
                  <a:pt x="0" y="3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80" name="Freeform 748"/>
          <p:cNvSpPr>
            <a:spLocks/>
          </p:cNvSpPr>
          <p:nvPr/>
        </p:nvSpPr>
        <p:spPr bwMode="auto">
          <a:xfrm>
            <a:off x="5678488" y="3216275"/>
            <a:ext cx="398462" cy="395288"/>
          </a:xfrm>
          <a:custGeom>
            <a:avLst/>
            <a:gdLst>
              <a:gd name="T0" fmla="*/ 0 w 282"/>
              <a:gd name="T1" fmla="*/ 212725 h 249"/>
              <a:gd name="T2" fmla="*/ 42390 w 282"/>
              <a:gd name="T3" fmla="*/ 227013 h 249"/>
              <a:gd name="T4" fmla="*/ 127169 w 282"/>
              <a:gd name="T5" fmla="*/ 212725 h 249"/>
              <a:gd name="T6" fmla="*/ 139886 w 282"/>
              <a:gd name="T7" fmla="*/ 171450 h 249"/>
              <a:gd name="T8" fmla="*/ 199231 w 282"/>
              <a:gd name="T9" fmla="*/ 152400 h 249"/>
              <a:gd name="T10" fmla="*/ 207709 w 282"/>
              <a:gd name="T11" fmla="*/ 117475 h 249"/>
              <a:gd name="T12" fmla="*/ 228904 w 282"/>
              <a:gd name="T13" fmla="*/ 114300 h 249"/>
              <a:gd name="T14" fmla="*/ 216187 w 282"/>
              <a:gd name="T15" fmla="*/ 90488 h 249"/>
              <a:gd name="T16" fmla="*/ 241621 w 282"/>
              <a:gd name="T17" fmla="*/ 90488 h 249"/>
              <a:gd name="T18" fmla="*/ 257163 w 282"/>
              <a:gd name="T19" fmla="*/ 57150 h 249"/>
              <a:gd name="T20" fmla="*/ 250098 w 282"/>
              <a:gd name="T21" fmla="*/ 23813 h 249"/>
              <a:gd name="T22" fmla="*/ 324987 w 282"/>
              <a:gd name="T23" fmla="*/ 0 h 249"/>
              <a:gd name="T24" fmla="*/ 397049 w 282"/>
              <a:gd name="T25" fmla="*/ 52388 h 249"/>
              <a:gd name="T26" fmla="*/ 380093 w 282"/>
              <a:gd name="T27" fmla="*/ 71438 h 249"/>
              <a:gd name="T28" fmla="*/ 308031 w 282"/>
              <a:gd name="T29" fmla="*/ 71438 h 249"/>
              <a:gd name="T30" fmla="*/ 312270 w 282"/>
              <a:gd name="T31" fmla="*/ 114300 h 249"/>
              <a:gd name="T32" fmla="*/ 341943 w 282"/>
              <a:gd name="T33" fmla="*/ 141288 h 249"/>
              <a:gd name="T34" fmla="*/ 324987 w 282"/>
              <a:gd name="T35" fmla="*/ 157163 h 249"/>
              <a:gd name="T36" fmla="*/ 329226 w 282"/>
              <a:gd name="T37" fmla="*/ 185738 h 249"/>
              <a:gd name="T38" fmla="*/ 257163 w 282"/>
              <a:gd name="T39" fmla="*/ 269875 h 249"/>
              <a:gd name="T40" fmla="*/ 228904 w 282"/>
              <a:gd name="T41" fmla="*/ 269875 h 249"/>
              <a:gd name="T42" fmla="*/ 207709 w 282"/>
              <a:gd name="T43" fmla="*/ 288925 h 249"/>
              <a:gd name="T44" fmla="*/ 244447 w 282"/>
              <a:gd name="T45" fmla="*/ 369888 h 249"/>
              <a:gd name="T46" fmla="*/ 189340 w 282"/>
              <a:gd name="T47" fmla="*/ 369888 h 249"/>
              <a:gd name="T48" fmla="*/ 173797 w 282"/>
              <a:gd name="T49" fmla="*/ 393700 h 249"/>
              <a:gd name="T50" fmla="*/ 131408 w 282"/>
              <a:gd name="T51" fmla="*/ 341313 h 249"/>
              <a:gd name="T52" fmla="*/ 16956 w 282"/>
              <a:gd name="T53" fmla="*/ 350838 h 249"/>
              <a:gd name="T54" fmla="*/ 59345 w 282"/>
              <a:gd name="T55" fmla="*/ 288925 h 249"/>
              <a:gd name="T56" fmla="*/ 0 w 282"/>
              <a:gd name="T57" fmla="*/ 212725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2"/>
              <a:gd name="T88" fmla="*/ 0 h 249"/>
              <a:gd name="T89" fmla="*/ 282 w 282"/>
              <a:gd name="T90" fmla="*/ 249 h 2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2" h="249">
                <a:moveTo>
                  <a:pt x="0" y="134"/>
                </a:moveTo>
                <a:lnTo>
                  <a:pt x="30" y="143"/>
                </a:lnTo>
                <a:lnTo>
                  <a:pt x="90" y="134"/>
                </a:lnTo>
                <a:lnTo>
                  <a:pt x="99" y="108"/>
                </a:lnTo>
                <a:lnTo>
                  <a:pt x="141" y="96"/>
                </a:lnTo>
                <a:lnTo>
                  <a:pt x="147" y="74"/>
                </a:lnTo>
                <a:lnTo>
                  <a:pt x="162" y="72"/>
                </a:lnTo>
                <a:lnTo>
                  <a:pt x="153" y="57"/>
                </a:lnTo>
                <a:lnTo>
                  <a:pt x="171" y="57"/>
                </a:lnTo>
                <a:lnTo>
                  <a:pt x="182" y="36"/>
                </a:lnTo>
                <a:lnTo>
                  <a:pt x="177" y="15"/>
                </a:lnTo>
                <a:lnTo>
                  <a:pt x="230" y="0"/>
                </a:lnTo>
                <a:lnTo>
                  <a:pt x="281" y="33"/>
                </a:lnTo>
                <a:lnTo>
                  <a:pt x="269" y="45"/>
                </a:lnTo>
                <a:lnTo>
                  <a:pt x="218" y="45"/>
                </a:lnTo>
                <a:lnTo>
                  <a:pt x="221" y="72"/>
                </a:lnTo>
                <a:lnTo>
                  <a:pt x="242" y="89"/>
                </a:lnTo>
                <a:lnTo>
                  <a:pt x="230" y="99"/>
                </a:lnTo>
                <a:lnTo>
                  <a:pt x="233" y="117"/>
                </a:lnTo>
                <a:lnTo>
                  <a:pt x="182" y="170"/>
                </a:lnTo>
                <a:lnTo>
                  <a:pt x="162" y="170"/>
                </a:lnTo>
                <a:lnTo>
                  <a:pt x="147" y="182"/>
                </a:lnTo>
                <a:lnTo>
                  <a:pt x="173" y="233"/>
                </a:lnTo>
                <a:lnTo>
                  <a:pt x="134" y="233"/>
                </a:lnTo>
                <a:lnTo>
                  <a:pt x="123" y="248"/>
                </a:lnTo>
                <a:lnTo>
                  <a:pt x="93" y="215"/>
                </a:lnTo>
                <a:lnTo>
                  <a:pt x="12" y="221"/>
                </a:lnTo>
                <a:lnTo>
                  <a:pt x="42" y="182"/>
                </a:lnTo>
                <a:lnTo>
                  <a:pt x="0" y="13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81" name="Freeform 749"/>
          <p:cNvSpPr>
            <a:spLocks/>
          </p:cNvSpPr>
          <p:nvPr/>
        </p:nvSpPr>
        <p:spPr bwMode="auto">
          <a:xfrm>
            <a:off x="2282825" y="3992563"/>
            <a:ext cx="131763" cy="63500"/>
          </a:xfrm>
          <a:custGeom>
            <a:avLst/>
            <a:gdLst>
              <a:gd name="T0" fmla="*/ 0 w 93"/>
              <a:gd name="T1" fmla="*/ 30163 h 40"/>
              <a:gd name="T2" fmla="*/ 7084 w 93"/>
              <a:gd name="T3" fmla="*/ 0 h 40"/>
              <a:gd name="T4" fmla="*/ 36837 w 93"/>
              <a:gd name="T5" fmla="*/ 20637 h 40"/>
              <a:gd name="T6" fmla="*/ 83592 w 93"/>
              <a:gd name="T7" fmla="*/ 0 h 40"/>
              <a:gd name="T8" fmla="*/ 130346 w 93"/>
              <a:gd name="T9" fmla="*/ 23812 h 40"/>
              <a:gd name="T10" fmla="*/ 117595 w 93"/>
              <a:gd name="T11" fmla="*/ 61913 h 40"/>
              <a:gd name="T12" fmla="*/ 117595 w 93"/>
              <a:gd name="T13" fmla="*/ 30163 h 40"/>
              <a:gd name="T14" fmla="*/ 83592 w 93"/>
              <a:gd name="T15" fmla="*/ 15875 h 40"/>
              <a:gd name="T16" fmla="*/ 58089 w 93"/>
              <a:gd name="T17" fmla="*/ 33337 h 40"/>
              <a:gd name="T18" fmla="*/ 66590 w 93"/>
              <a:gd name="T19" fmla="*/ 57150 h 40"/>
              <a:gd name="T20" fmla="*/ 55255 w 93"/>
              <a:gd name="T21" fmla="*/ 61913 h 40"/>
              <a:gd name="T22" fmla="*/ 0 w 93"/>
              <a:gd name="T23" fmla="*/ 30163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40"/>
              <a:gd name="T38" fmla="*/ 93 w 93"/>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40">
                <a:moveTo>
                  <a:pt x="0" y="19"/>
                </a:moveTo>
                <a:lnTo>
                  <a:pt x="5" y="0"/>
                </a:lnTo>
                <a:lnTo>
                  <a:pt x="26" y="13"/>
                </a:lnTo>
                <a:lnTo>
                  <a:pt x="59" y="0"/>
                </a:lnTo>
                <a:lnTo>
                  <a:pt x="92" y="15"/>
                </a:lnTo>
                <a:lnTo>
                  <a:pt x="83" y="39"/>
                </a:lnTo>
                <a:lnTo>
                  <a:pt x="83" y="19"/>
                </a:lnTo>
                <a:lnTo>
                  <a:pt x="59" y="10"/>
                </a:lnTo>
                <a:lnTo>
                  <a:pt x="41" y="21"/>
                </a:lnTo>
                <a:lnTo>
                  <a:pt x="47" y="36"/>
                </a:lnTo>
                <a:lnTo>
                  <a:pt x="39" y="39"/>
                </a:lnTo>
                <a:lnTo>
                  <a:pt x="0" y="1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82" name="Freeform 750"/>
          <p:cNvSpPr>
            <a:spLocks/>
          </p:cNvSpPr>
          <p:nvPr/>
        </p:nvSpPr>
        <p:spPr bwMode="auto">
          <a:xfrm>
            <a:off x="2762250" y="4765675"/>
            <a:ext cx="195263" cy="228600"/>
          </a:xfrm>
          <a:custGeom>
            <a:avLst/>
            <a:gdLst>
              <a:gd name="T0" fmla="*/ 0 w 138"/>
              <a:gd name="T1" fmla="*/ 85725 h 144"/>
              <a:gd name="T2" fmla="*/ 16979 w 138"/>
              <a:gd name="T3" fmla="*/ 14288 h 144"/>
              <a:gd name="T4" fmla="*/ 84897 w 138"/>
              <a:gd name="T5" fmla="*/ 0 h 144"/>
              <a:gd name="T6" fmla="*/ 106121 w 138"/>
              <a:gd name="T7" fmla="*/ 23812 h 144"/>
              <a:gd name="T8" fmla="*/ 110366 w 138"/>
              <a:gd name="T9" fmla="*/ 76200 h 144"/>
              <a:gd name="T10" fmla="*/ 161304 w 138"/>
              <a:gd name="T11" fmla="*/ 85725 h 144"/>
              <a:gd name="T12" fmla="*/ 168379 w 138"/>
              <a:gd name="T13" fmla="*/ 128587 h 144"/>
              <a:gd name="T14" fmla="*/ 193848 w 138"/>
              <a:gd name="T15" fmla="*/ 133350 h 144"/>
              <a:gd name="T16" fmla="*/ 193848 w 138"/>
              <a:gd name="T17" fmla="*/ 176212 h 144"/>
              <a:gd name="T18" fmla="*/ 164134 w 138"/>
              <a:gd name="T19" fmla="*/ 227013 h 144"/>
              <a:gd name="T20" fmla="*/ 97632 w 138"/>
              <a:gd name="T21" fmla="*/ 222250 h 144"/>
              <a:gd name="T22" fmla="*/ 110366 w 138"/>
              <a:gd name="T23" fmla="*/ 165100 h 144"/>
              <a:gd name="T24" fmla="*/ 0 w 138"/>
              <a:gd name="T25" fmla="*/ 85725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44"/>
              <a:gd name="T41" fmla="*/ 138 w 138"/>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44">
                <a:moveTo>
                  <a:pt x="0" y="54"/>
                </a:moveTo>
                <a:lnTo>
                  <a:pt x="12" y="9"/>
                </a:lnTo>
                <a:lnTo>
                  <a:pt x="60" y="0"/>
                </a:lnTo>
                <a:lnTo>
                  <a:pt x="75" y="15"/>
                </a:lnTo>
                <a:lnTo>
                  <a:pt x="78" y="48"/>
                </a:lnTo>
                <a:lnTo>
                  <a:pt x="114" y="54"/>
                </a:lnTo>
                <a:lnTo>
                  <a:pt x="119" y="81"/>
                </a:lnTo>
                <a:lnTo>
                  <a:pt x="137" y="84"/>
                </a:lnTo>
                <a:lnTo>
                  <a:pt x="137" y="111"/>
                </a:lnTo>
                <a:lnTo>
                  <a:pt x="116" y="143"/>
                </a:lnTo>
                <a:lnTo>
                  <a:pt x="69" y="140"/>
                </a:lnTo>
                <a:lnTo>
                  <a:pt x="78" y="104"/>
                </a:lnTo>
                <a:lnTo>
                  <a:pt x="0" y="5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83" name="Freeform 751"/>
          <p:cNvSpPr>
            <a:spLocks/>
          </p:cNvSpPr>
          <p:nvPr/>
        </p:nvSpPr>
        <p:spPr bwMode="auto">
          <a:xfrm>
            <a:off x="2324100" y="4254500"/>
            <a:ext cx="292100" cy="479425"/>
          </a:xfrm>
          <a:custGeom>
            <a:avLst/>
            <a:gdLst>
              <a:gd name="T0" fmla="*/ 0 w 207"/>
              <a:gd name="T1" fmla="*/ 109538 h 302"/>
              <a:gd name="T2" fmla="*/ 4233 w 207"/>
              <a:gd name="T3" fmla="*/ 150812 h 302"/>
              <a:gd name="T4" fmla="*/ 55033 w 207"/>
              <a:gd name="T5" fmla="*/ 217488 h 302"/>
              <a:gd name="T6" fmla="*/ 118533 w 207"/>
              <a:gd name="T7" fmla="*/ 373062 h 302"/>
              <a:gd name="T8" fmla="*/ 254000 w 207"/>
              <a:gd name="T9" fmla="*/ 477838 h 302"/>
              <a:gd name="T10" fmla="*/ 275167 w 207"/>
              <a:gd name="T11" fmla="*/ 463550 h 302"/>
              <a:gd name="T12" fmla="*/ 282222 w 207"/>
              <a:gd name="T13" fmla="*/ 427038 h 302"/>
              <a:gd name="T14" fmla="*/ 265289 w 207"/>
              <a:gd name="T15" fmla="*/ 417513 h 302"/>
              <a:gd name="T16" fmla="*/ 277989 w 207"/>
              <a:gd name="T17" fmla="*/ 406400 h 302"/>
              <a:gd name="T18" fmla="*/ 290689 w 207"/>
              <a:gd name="T19" fmla="*/ 322262 h 302"/>
              <a:gd name="T20" fmla="*/ 269522 w 207"/>
              <a:gd name="T21" fmla="*/ 284162 h 302"/>
              <a:gd name="T22" fmla="*/ 254000 w 207"/>
              <a:gd name="T23" fmla="*/ 284162 h 302"/>
              <a:gd name="T24" fmla="*/ 254000 w 207"/>
              <a:gd name="T25" fmla="*/ 241300 h 302"/>
              <a:gd name="T26" fmla="*/ 224367 w 207"/>
              <a:gd name="T27" fmla="*/ 260350 h 302"/>
              <a:gd name="T28" fmla="*/ 193322 w 207"/>
              <a:gd name="T29" fmla="*/ 241300 h 302"/>
              <a:gd name="T30" fmla="*/ 172156 w 207"/>
              <a:gd name="T31" fmla="*/ 193675 h 302"/>
              <a:gd name="T32" fmla="*/ 206022 w 207"/>
              <a:gd name="T33" fmla="*/ 133350 h 302"/>
              <a:gd name="T34" fmla="*/ 265289 w 207"/>
              <a:gd name="T35" fmla="*/ 103188 h 302"/>
              <a:gd name="T36" fmla="*/ 254000 w 207"/>
              <a:gd name="T37" fmla="*/ 95250 h 302"/>
              <a:gd name="T38" fmla="*/ 256822 w 207"/>
              <a:gd name="T39" fmla="*/ 65087 h 302"/>
              <a:gd name="T40" fmla="*/ 193322 w 207"/>
              <a:gd name="T41" fmla="*/ 55563 h 302"/>
              <a:gd name="T42" fmla="*/ 139700 w 207"/>
              <a:gd name="T43" fmla="*/ 0 h 302"/>
              <a:gd name="T44" fmla="*/ 131233 w 207"/>
              <a:gd name="T45" fmla="*/ 38100 h 302"/>
              <a:gd name="T46" fmla="*/ 76200 w 207"/>
              <a:gd name="T47" fmla="*/ 79375 h 302"/>
              <a:gd name="T48" fmla="*/ 46567 w 207"/>
              <a:gd name="T49" fmla="*/ 123825 h 302"/>
              <a:gd name="T50" fmla="*/ 16933 w 207"/>
              <a:gd name="T51" fmla="*/ 112713 h 302"/>
              <a:gd name="T52" fmla="*/ 16933 w 207"/>
              <a:gd name="T53" fmla="*/ 85725 h 302"/>
              <a:gd name="T54" fmla="*/ 0 w 207"/>
              <a:gd name="T55" fmla="*/ 109538 h 3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7"/>
              <a:gd name="T85" fmla="*/ 0 h 302"/>
              <a:gd name="T86" fmla="*/ 207 w 207"/>
              <a:gd name="T87" fmla="*/ 302 h 3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7" h="302">
                <a:moveTo>
                  <a:pt x="0" y="69"/>
                </a:moveTo>
                <a:lnTo>
                  <a:pt x="3" y="95"/>
                </a:lnTo>
                <a:lnTo>
                  <a:pt x="39" y="137"/>
                </a:lnTo>
                <a:lnTo>
                  <a:pt x="84" y="235"/>
                </a:lnTo>
                <a:lnTo>
                  <a:pt x="180" y="301"/>
                </a:lnTo>
                <a:lnTo>
                  <a:pt x="195" y="292"/>
                </a:lnTo>
                <a:lnTo>
                  <a:pt x="200" y="269"/>
                </a:lnTo>
                <a:lnTo>
                  <a:pt x="188" y="263"/>
                </a:lnTo>
                <a:lnTo>
                  <a:pt x="197" y="256"/>
                </a:lnTo>
                <a:lnTo>
                  <a:pt x="206" y="203"/>
                </a:lnTo>
                <a:lnTo>
                  <a:pt x="191" y="179"/>
                </a:lnTo>
                <a:lnTo>
                  <a:pt x="180" y="179"/>
                </a:lnTo>
                <a:lnTo>
                  <a:pt x="180" y="152"/>
                </a:lnTo>
                <a:lnTo>
                  <a:pt x="159" y="164"/>
                </a:lnTo>
                <a:lnTo>
                  <a:pt x="137" y="152"/>
                </a:lnTo>
                <a:lnTo>
                  <a:pt x="122" y="122"/>
                </a:lnTo>
                <a:lnTo>
                  <a:pt x="146" y="84"/>
                </a:lnTo>
                <a:lnTo>
                  <a:pt x="188" y="65"/>
                </a:lnTo>
                <a:lnTo>
                  <a:pt x="180" y="60"/>
                </a:lnTo>
                <a:lnTo>
                  <a:pt x="182" y="41"/>
                </a:lnTo>
                <a:lnTo>
                  <a:pt x="137" y="35"/>
                </a:lnTo>
                <a:lnTo>
                  <a:pt x="99" y="0"/>
                </a:lnTo>
                <a:lnTo>
                  <a:pt x="93" y="24"/>
                </a:lnTo>
                <a:lnTo>
                  <a:pt x="54" y="50"/>
                </a:lnTo>
                <a:lnTo>
                  <a:pt x="33" y="78"/>
                </a:lnTo>
                <a:lnTo>
                  <a:pt x="12" y="71"/>
                </a:lnTo>
                <a:lnTo>
                  <a:pt x="12" y="54"/>
                </a:lnTo>
                <a:lnTo>
                  <a:pt x="0" y="6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84" name="Freeform 752"/>
          <p:cNvSpPr>
            <a:spLocks/>
          </p:cNvSpPr>
          <p:nvPr/>
        </p:nvSpPr>
        <p:spPr bwMode="auto">
          <a:xfrm>
            <a:off x="5438775" y="3538538"/>
            <a:ext cx="23813" cy="44450"/>
          </a:xfrm>
          <a:custGeom>
            <a:avLst/>
            <a:gdLst>
              <a:gd name="T0" fmla="*/ 0 w 17"/>
              <a:gd name="T1" fmla="*/ 38100 h 28"/>
              <a:gd name="T2" fmla="*/ 11206 w 17"/>
              <a:gd name="T3" fmla="*/ 42863 h 28"/>
              <a:gd name="T4" fmla="*/ 22412 w 17"/>
              <a:gd name="T5" fmla="*/ 38100 h 28"/>
              <a:gd name="T6" fmla="*/ 16809 w 17"/>
              <a:gd name="T7" fmla="*/ 0 h 28"/>
              <a:gd name="T8" fmla="*/ 0 w 17"/>
              <a:gd name="T9" fmla="*/ 3810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4"/>
                </a:moveTo>
                <a:lnTo>
                  <a:pt x="8" y="27"/>
                </a:lnTo>
                <a:lnTo>
                  <a:pt x="16" y="24"/>
                </a:lnTo>
                <a:lnTo>
                  <a:pt x="12" y="0"/>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85" name="Freeform 753"/>
          <p:cNvSpPr>
            <a:spLocks/>
          </p:cNvSpPr>
          <p:nvPr/>
        </p:nvSpPr>
        <p:spPr bwMode="auto">
          <a:xfrm>
            <a:off x="4929188" y="4273550"/>
            <a:ext cx="39687" cy="47625"/>
          </a:xfrm>
          <a:custGeom>
            <a:avLst/>
            <a:gdLst>
              <a:gd name="T0" fmla="*/ 0 w 28"/>
              <a:gd name="T1" fmla="*/ 46038 h 30"/>
              <a:gd name="T2" fmla="*/ 17009 w 28"/>
              <a:gd name="T3" fmla="*/ 9525 h 30"/>
              <a:gd name="T4" fmla="*/ 34017 w 28"/>
              <a:gd name="T5" fmla="*/ 0 h 30"/>
              <a:gd name="T6" fmla="*/ 38270 w 28"/>
              <a:gd name="T7" fmla="*/ 36513 h 30"/>
              <a:gd name="T8" fmla="*/ 0 w 28"/>
              <a:gd name="T9" fmla="*/ 46038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0" y="29"/>
                </a:moveTo>
                <a:lnTo>
                  <a:pt x="12" y="6"/>
                </a:lnTo>
                <a:lnTo>
                  <a:pt x="24" y="0"/>
                </a:lnTo>
                <a:lnTo>
                  <a:pt x="27" y="23"/>
                </a:lnTo>
                <a:lnTo>
                  <a:pt x="0" y="2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86" name="Freeform 754"/>
          <p:cNvSpPr>
            <a:spLocks/>
          </p:cNvSpPr>
          <p:nvPr/>
        </p:nvSpPr>
        <p:spPr bwMode="auto">
          <a:xfrm>
            <a:off x="5265738" y="3736975"/>
            <a:ext cx="228600" cy="173038"/>
          </a:xfrm>
          <a:custGeom>
            <a:avLst/>
            <a:gdLst>
              <a:gd name="T0" fmla="*/ 0 w 162"/>
              <a:gd name="T1" fmla="*/ 171450 h 109"/>
              <a:gd name="T2" fmla="*/ 57856 w 162"/>
              <a:gd name="T3" fmla="*/ 133350 h 109"/>
              <a:gd name="T4" fmla="*/ 49389 w 162"/>
              <a:gd name="T5" fmla="*/ 114300 h 109"/>
              <a:gd name="T6" fmla="*/ 66322 w 162"/>
              <a:gd name="T7" fmla="*/ 95250 h 109"/>
              <a:gd name="T8" fmla="*/ 125589 w 162"/>
              <a:gd name="T9" fmla="*/ 19050 h 109"/>
              <a:gd name="T10" fmla="*/ 206022 w 162"/>
              <a:gd name="T11" fmla="*/ 0 h 109"/>
              <a:gd name="T12" fmla="*/ 227189 w 162"/>
              <a:gd name="T13" fmla="*/ 61913 h 109"/>
              <a:gd name="T14" fmla="*/ 210256 w 162"/>
              <a:gd name="T15" fmla="*/ 95250 h 109"/>
              <a:gd name="T16" fmla="*/ 121356 w 162"/>
              <a:gd name="T17" fmla="*/ 138113 h 109"/>
              <a:gd name="T18" fmla="*/ 0 w 162"/>
              <a:gd name="T19" fmla="*/ 17145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109"/>
              <a:gd name="T32" fmla="*/ 162 w 162"/>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109">
                <a:moveTo>
                  <a:pt x="0" y="108"/>
                </a:moveTo>
                <a:lnTo>
                  <a:pt x="41" y="84"/>
                </a:lnTo>
                <a:lnTo>
                  <a:pt x="35" y="72"/>
                </a:lnTo>
                <a:lnTo>
                  <a:pt x="47" y="60"/>
                </a:lnTo>
                <a:lnTo>
                  <a:pt x="89" y="12"/>
                </a:lnTo>
                <a:lnTo>
                  <a:pt x="146" y="0"/>
                </a:lnTo>
                <a:lnTo>
                  <a:pt x="161" y="39"/>
                </a:lnTo>
                <a:lnTo>
                  <a:pt x="149" y="60"/>
                </a:lnTo>
                <a:lnTo>
                  <a:pt x="86" y="87"/>
                </a:lnTo>
                <a:lnTo>
                  <a:pt x="0" y="10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87" name="Freeform 755"/>
          <p:cNvSpPr>
            <a:spLocks/>
          </p:cNvSpPr>
          <p:nvPr/>
        </p:nvSpPr>
        <p:spPr bwMode="auto">
          <a:xfrm>
            <a:off x="4519613" y="4699000"/>
            <a:ext cx="317500" cy="342900"/>
          </a:xfrm>
          <a:custGeom>
            <a:avLst/>
            <a:gdLst>
              <a:gd name="T0" fmla="*/ 0 w 225"/>
              <a:gd name="T1" fmla="*/ 14288 h 216"/>
              <a:gd name="T2" fmla="*/ 29633 w 225"/>
              <a:gd name="T3" fmla="*/ 0 h 216"/>
              <a:gd name="T4" fmla="*/ 227189 w 225"/>
              <a:gd name="T5" fmla="*/ 33338 h 216"/>
              <a:gd name="T6" fmla="*/ 269522 w 225"/>
              <a:gd name="T7" fmla="*/ 19050 h 216"/>
              <a:gd name="T8" fmla="*/ 316089 w 225"/>
              <a:gd name="T9" fmla="*/ 23812 h 216"/>
              <a:gd name="T10" fmla="*/ 277989 w 225"/>
              <a:gd name="T11" fmla="*/ 53975 h 216"/>
              <a:gd name="T12" fmla="*/ 261056 w 225"/>
              <a:gd name="T13" fmla="*/ 33338 h 216"/>
              <a:gd name="T14" fmla="*/ 215900 w 225"/>
              <a:gd name="T15" fmla="*/ 47625 h 216"/>
              <a:gd name="T16" fmla="*/ 215900 w 225"/>
              <a:gd name="T17" fmla="*/ 142875 h 216"/>
              <a:gd name="T18" fmla="*/ 194733 w 225"/>
              <a:gd name="T19" fmla="*/ 142875 h 216"/>
              <a:gd name="T20" fmla="*/ 194733 w 225"/>
              <a:gd name="T21" fmla="*/ 219075 h 216"/>
              <a:gd name="T22" fmla="*/ 194733 w 225"/>
              <a:gd name="T23" fmla="*/ 327025 h 216"/>
              <a:gd name="T24" fmla="*/ 167922 w 225"/>
              <a:gd name="T25" fmla="*/ 341313 h 216"/>
              <a:gd name="T26" fmla="*/ 139700 w 225"/>
              <a:gd name="T27" fmla="*/ 341313 h 216"/>
              <a:gd name="T28" fmla="*/ 127000 w 225"/>
              <a:gd name="T29" fmla="*/ 317500 h 216"/>
              <a:gd name="T30" fmla="*/ 110067 w 225"/>
              <a:gd name="T31" fmla="*/ 333375 h 216"/>
              <a:gd name="T32" fmla="*/ 80433 w 225"/>
              <a:gd name="T33" fmla="*/ 293688 h 216"/>
              <a:gd name="T34" fmla="*/ 63500 w 225"/>
              <a:gd name="T35" fmla="*/ 176212 h 216"/>
              <a:gd name="T36" fmla="*/ 63500 w 225"/>
              <a:gd name="T37" fmla="*/ 161925 h 216"/>
              <a:gd name="T38" fmla="*/ 0 w 225"/>
              <a:gd name="T39" fmla="*/ 14288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5"/>
              <a:gd name="T61" fmla="*/ 0 h 216"/>
              <a:gd name="T62" fmla="*/ 225 w 225"/>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5" h="216">
                <a:moveTo>
                  <a:pt x="0" y="9"/>
                </a:moveTo>
                <a:lnTo>
                  <a:pt x="21" y="0"/>
                </a:lnTo>
                <a:lnTo>
                  <a:pt x="161" y="21"/>
                </a:lnTo>
                <a:lnTo>
                  <a:pt x="191" y="12"/>
                </a:lnTo>
                <a:lnTo>
                  <a:pt x="224" y="15"/>
                </a:lnTo>
                <a:lnTo>
                  <a:pt x="197" y="34"/>
                </a:lnTo>
                <a:lnTo>
                  <a:pt x="185" y="21"/>
                </a:lnTo>
                <a:lnTo>
                  <a:pt x="153" y="30"/>
                </a:lnTo>
                <a:lnTo>
                  <a:pt x="153" y="90"/>
                </a:lnTo>
                <a:lnTo>
                  <a:pt x="138" y="90"/>
                </a:lnTo>
                <a:lnTo>
                  <a:pt x="138" y="138"/>
                </a:lnTo>
                <a:lnTo>
                  <a:pt x="138" y="206"/>
                </a:lnTo>
                <a:lnTo>
                  <a:pt x="119" y="215"/>
                </a:lnTo>
                <a:lnTo>
                  <a:pt x="99" y="215"/>
                </a:lnTo>
                <a:lnTo>
                  <a:pt x="90" y="200"/>
                </a:lnTo>
                <a:lnTo>
                  <a:pt x="78" y="210"/>
                </a:lnTo>
                <a:lnTo>
                  <a:pt x="57" y="185"/>
                </a:lnTo>
                <a:lnTo>
                  <a:pt x="45" y="111"/>
                </a:lnTo>
                <a:lnTo>
                  <a:pt x="45" y="102"/>
                </a:lnTo>
                <a:lnTo>
                  <a:pt x="0" y="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88" name="Freeform 756"/>
          <p:cNvSpPr>
            <a:spLocks/>
          </p:cNvSpPr>
          <p:nvPr/>
        </p:nvSpPr>
        <p:spPr bwMode="auto">
          <a:xfrm>
            <a:off x="4702175" y="1595438"/>
            <a:ext cx="4032250" cy="1679575"/>
          </a:xfrm>
          <a:custGeom>
            <a:avLst/>
            <a:gdLst>
              <a:gd name="T0" fmla="*/ 49380 w 2858"/>
              <a:gd name="T1" fmla="*/ 925512 h 1058"/>
              <a:gd name="T2" fmla="*/ 252545 w 2858"/>
              <a:gd name="T3" fmla="*/ 833438 h 1058"/>
              <a:gd name="T4" fmla="*/ 248312 w 2858"/>
              <a:gd name="T5" fmla="*/ 587375 h 1058"/>
              <a:gd name="T6" fmla="*/ 294871 w 2858"/>
              <a:gd name="T7" fmla="*/ 403225 h 1058"/>
              <a:gd name="T8" fmla="*/ 513555 w 2858"/>
              <a:gd name="T9" fmla="*/ 544512 h 1058"/>
              <a:gd name="T10" fmla="*/ 441601 w 2858"/>
              <a:gd name="T11" fmla="*/ 673100 h 1058"/>
              <a:gd name="T12" fmla="*/ 479694 w 2858"/>
              <a:gd name="T13" fmla="*/ 598487 h 1058"/>
              <a:gd name="T14" fmla="*/ 643354 w 2858"/>
              <a:gd name="T15" fmla="*/ 498475 h 1058"/>
              <a:gd name="T16" fmla="*/ 808425 w 2858"/>
              <a:gd name="T17" fmla="*/ 455612 h 1058"/>
              <a:gd name="T18" fmla="*/ 976318 w 2858"/>
              <a:gd name="T19" fmla="*/ 407988 h 1058"/>
              <a:gd name="T20" fmla="*/ 1132924 w 2858"/>
              <a:gd name="T21" fmla="*/ 365125 h 1058"/>
              <a:gd name="T22" fmla="*/ 1254258 w 2858"/>
              <a:gd name="T23" fmla="*/ 266700 h 1058"/>
              <a:gd name="T24" fmla="*/ 1226041 w 2858"/>
              <a:gd name="T25" fmla="*/ 530225 h 1058"/>
              <a:gd name="T26" fmla="*/ 1317747 w 2858"/>
              <a:gd name="T27" fmla="*/ 455612 h 1058"/>
              <a:gd name="T28" fmla="*/ 1385469 w 2858"/>
              <a:gd name="T29" fmla="*/ 479425 h 1058"/>
              <a:gd name="T30" fmla="*/ 1305049 w 2858"/>
              <a:gd name="T31" fmla="*/ 260350 h 1058"/>
              <a:gd name="T32" fmla="*/ 1377003 w 2858"/>
              <a:gd name="T33" fmla="*/ 312737 h 1058"/>
              <a:gd name="T34" fmla="*/ 1502571 w 2858"/>
              <a:gd name="T35" fmla="*/ 398462 h 1058"/>
              <a:gd name="T36" fmla="*/ 1587222 w 2858"/>
              <a:gd name="T37" fmla="*/ 171450 h 1058"/>
              <a:gd name="T38" fmla="*/ 1798852 w 2858"/>
              <a:gd name="T39" fmla="*/ 104775 h 1058"/>
              <a:gd name="T40" fmla="*/ 1928651 w 2858"/>
              <a:gd name="T41" fmla="*/ 38100 h 1058"/>
              <a:gd name="T42" fmla="*/ 2164266 w 2858"/>
              <a:gd name="T43" fmla="*/ 52388 h 1058"/>
              <a:gd name="T44" fmla="*/ 2000605 w 2858"/>
              <a:gd name="T45" fmla="*/ 274637 h 1058"/>
              <a:gd name="T46" fmla="*/ 2193894 w 2858"/>
              <a:gd name="T47" fmla="*/ 212725 h 1058"/>
              <a:gd name="T48" fmla="*/ 2346267 w 2858"/>
              <a:gd name="T49" fmla="*/ 222250 h 1058"/>
              <a:gd name="T50" fmla="*/ 2598812 w 2858"/>
              <a:gd name="T51" fmla="*/ 250825 h 1058"/>
              <a:gd name="T52" fmla="*/ 2800565 w 2858"/>
              <a:gd name="T53" fmla="*/ 341312 h 1058"/>
              <a:gd name="T54" fmla="*/ 3058754 w 2858"/>
              <a:gd name="T55" fmla="*/ 317500 h 1058"/>
              <a:gd name="T56" fmla="*/ 3352214 w 2858"/>
              <a:gd name="T57" fmla="*/ 427037 h 1058"/>
              <a:gd name="T58" fmla="*/ 3576541 w 2858"/>
              <a:gd name="T59" fmla="*/ 441325 h 1058"/>
              <a:gd name="T60" fmla="*/ 3934900 w 2858"/>
              <a:gd name="T61" fmla="*/ 563562 h 1058"/>
              <a:gd name="T62" fmla="*/ 3963118 w 2858"/>
              <a:gd name="T63" fmla="*/ 615950 h 1058"/>
              <a:gd name="T64" fmla="*/ 3899629 w 2858"/>
              <a:gd name="T65" fmla="*/ 635000 h 1058"/>
              <a:gd name="T66" fmla="*/ 3795225 w 2858"/>
              <a:gd name="T67" fmla="*/ 574675 h 1058"/>
              <a:gd name="T68" fmla="*/ 3765597 w 2858"/>
              <a:gd name="T69" fmla="*/ 739775 h 1058"/>
              <a:gd name="T70" fmla="*/ 3462261 w 2858"/>
              <a:gd name="T71" fmla="*/ 839788 h 1058"/>
              <a:gd name="T72" fmla="*/ 3383253 w 2858"/>
              <a:gd name="T73" fmla="*/ 938212 h 1058"/>
              <a:gd name="T74" fmla="*/ 3319764 w 2858"/>
              <a:gd name="T75" fmla="*/ 1085850 h 1058"/>
              <a:gd name="T76" fmla="*/ 3247810 w 2858"/>
              <a:gd name="T77" fmla="*/ 914400 h 1058"/>
              <a:gd name="T78" fmla="*/ 3404416 w 2858"/>
              <a:gd name="T79" fmla="*/ 725487 h 1058"/>
              <a:gd name="T80" fmla="*/ 3197019 w 2858"/>
              <a:gd name="T81" fmla="*/ 863600 h 1058"/>
              <a:gd name="T82" fmla="*/ 2910613 w 2858"/>
              <a:gd name="T83" fmla="*/ 863600 h 1058"/>
              <a:gd name="T84" fmla="*/ 2809030 w 2858"/>
              <a:gd name="T85" fmla="*/ 1062037 h 1058"/>
              <a:gd name="T86" fmla="*/ 2872519 w 2858"/>
              <a:gd name="T87" fmla="*/ 1100137 h 1058"/>
              <a:gd name="T88" fmla="*/ 2658068 w 2858"/>
              <a:gd name="T89" fmla="*/ 1420812 h 1058"/>
              <a:gd name="T90" fmla="*/ 2724379 w 2858"/>
              <a:gd name="T91" fmla="*/ 1255712 h 1058"/>
              <a:gd name="T92" fmla="*/ 2375895 w 2858"/>
              <a:gd name="T93" fmla="*/ 1109662 h 1058"/>
              <a:gd name="T94" fmla="*/ 2130405 w 2858"/>
              <a:gd name="T95" fmla="*/ 1222375 h 1058"/>
              <a:gd name="T96" fmla="*/ 1848232 w 2858"/>
              <a:gd name="T97" fmla="*/ 1198562 h 1058"/>
              <a:gd name="T98" fmla="*/ 1487051 w 2858"/>
              <a:gd name="T99" fmla="*/ 1360487 h 1058"/>
              <a:gd name="T100" fmla="*/ 1279654 w 2858"/>
              <a:gd name="T101" fmla="*/ 1563687 h 1058"/>
              <a:gd name="T102" fmla="*/ 1178072 w 2858"/>
              <a:gd name="T103" fmla="*/ 1616075 h 1058"/>
              <a:gd name="T104" fmla="*/ 812658 w 2858"/>
              <a:gd name="T105" fmla="*/ 1606550 h 1058"/>
              <a:gd name="T106" fmla="*/ 819712 w 2858"/>
              <a:gd name="T107" fmla="*/ 1506537 h 1058"/>
              <a:gd name="T108" fmla="*/ 723773 w 2858"/>
              <a:gd name="T109" fmla="*/ 1384300 h 1058"/>
              <a:gd name="T110" fmla="*/ 685680 w 2858"/>
              <a:gd name="T111" fmla="*/ 1317625 h 1058"/>
              <a:gd name="T112" fmla="*/ 682858 w 2858"/>
              <a:gd name="T113" fmla="*/ 1468437 h 1058"/>
              <a:gd name="T114" fmla="*/ 626424 w 2858"/>
              <a:gd name="T115" fmla="*/ 1563687 h 1058"/>
              <a:gd name="T116" fmla="*/ 450066 w 2858"/>
              <a:gd name="T117" fmla="*/ 1331912 h 1058"/>
              <a:gd name="T118" fmla="*/ 369646 w 2858"/>
              <a:gd name="T119" fmla="*/ 1355725 h 1058"/>
              <a:gd name="T120" fmla="*/ 294871 w 2858"/>
              <a:gd name="T121" fmla="*/ 1312862 h 1058"/>
              <a:gd name="T122" fmla="*/ 79008 w 2858"/>
              <a:gd name="T123" fmla="*/ 1270000 h 1058"/>
              <a:gd name="T124" fmla="*/ 95939 w 2858"/>
              <a:gd name="T125" fmla="*/ 1057275 h 1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8"/>
              <a:gd name="T190" fmla="*/ 0 h 1058"/>
              <a:gd name="T191" fmla="*/ 2858 w 2858"/>
              <a:gd name="T192" fmla="*/ 1058 h 1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8" h="1058">
                <a:moveTo>
                  <a:pt x="0" y="657"/>
                </a:moveTo>
                <a:lnTo>
                  <a:pt x="26" y="633"/>
                </a:lnTo>
                <a:lnTo>
                  <a:pt x="20" y="645"/>
                </a:lnTo>
                <a:lnTo>
                  <a:pt x="29" y="645"/>
                </a:lnTo>
                <a:lnTo>
                  <a:pt x="26" y="603"/>
                </a:lnTo>
                <a:lnTo>
                  <a:pt x="35" y="583"/>
                </a:lnTo>
                <a:lnTo>
                  <a:pt x="50" y="579"/>
                </a:lnTo>
                <a:lnTo>
                  <a:pt x="77" y="594"/>
                </a:lnTo>
                <a:lnTo>
                  <a:pt x="83" y="564"/>
                </a:lnTo>
                <a:lnTo>
                  <a:pt x="71" y="564"/>
                </a:lnTo>
                <a:lnTo>
                  <a:pt x="68" y="540"/>
                </a:lnTo>
                <a:lnTo>
                  <a:pt x="179" y="525"/>
                </a:lnTo>
                <a:lnTo>
                  <a:pt x="151" y="517"/>
                </a:lnTo>
                <a:lnTo>
                  <a:pt x="155" y="502"/>
                </a:lnTo>
                <a:lnTo>
                  <a:pt x="134" y="511"/>
                </a:lnTo>
                <a:lnTo>
                  <a:pt x="200" y="454"/>
                </a:lnTo>
                <a:lnTo>
                  <a:pt x="173" y="397"/>
                </a:lnTo>
                <a:lnTo>
                  <a:pt x="176" y="370"/>
                </a:lnTo>
                <a:lnTo>
                  <a:pt x="164" y="340"/>
                </a:lnTo>
                <a:lnTo>
                  <a:pt x="176" y="319"/>
                </a:lnTo>
                <a:lnTo>
                  <a:pt x="151" y="299"/>
                </a:lnTo>
                <a:lnTo>
                  <a:pt x="161" y="278"/>
                </a:lnTo>
                <a:lnTo>
                  <a:pt x="190" y="257"/>
                </a:lnTo>
                <a:lnTo>
                  <a:pt x="209" y="254"/>
                </a:lnTo>
                <a:lnTo>
                  <a:pt x="229" y="260"/>
                </a:lnTo>
                <a:lnTo>
                  <a:pt x="209" y="263"/>
                </a:lnTo>
                <a:lnTo>
                  <a:pt x="224" y="272"/>
                </a:lnTo>
                <a:lnTo>
                  <a:pt x="277" y="275"/>
                </a:lnTo>
                <a:lnTo>
                  <a:pt x="364" y="319"/>
                </a:lnTo>
                <a:lnTo>
                  <a:pt x="364" y="343"/>
                </a:lnTo>
                <a:lnTo>
                  <a:pt x="325" y="362"/>
                </a:lnTo>
                <a:lnTo>
                  <a:pt x="209" y="338"/>
                </a:lnTo>
                <a:lnTo>
                  <a:pt x="256" y="368"/>
                </a:lnTo>
                <a:lnTo>
                  <a:pt x="254" y="406"/>
                </a:lnTo>
                <a:lnTo>
                  <a:pt x="301" y="427"/>
                </a:lnTo>
                <a:lnTo>
                  <a:pt x="313" y="424"/>
                </a:lnTo>
                <a:lnTo>
                  <a:pt x="307" y="406"/>
                </a:lnTo>
                <a:lnTo>
                  <a:pt x="289" y="400"/>
                </a:lnTo>
                <a:lnTo>
                  <a:pt x="292" y="388"/>
                </a:lnTo>
                <a:lnTo>
                  <a:pt x="313" y="403"/>
                </a:lnTo>
                <a:lnTo>
                  <a:pt x="358" y="406"/>
                </a:lnTo>
                <a:lnTo>
                  <a:pt x="340" y="377"/>
                </a:lnTo>
                <a:lnTo>
                  <a:pt x="381" y="353"/>
                </a:lnTo>
                <a:lnTo>
                  <a:pt x="415" y="368"/>
                </a:lnTo>
                <a:lnTo>
                  <a:pt x="415" y="299"/>
                </a:lnTo>
                <a:lnTo>
                  <a:pt x="396" y="289"/>
                </a:lnTo>
                <a:lnTo>
                  <a:pt x="454" y="304"/>
                </a:lnTo>
                <a:lnTo>
                  <a:pt x="456" y="314"/>
                </a:lnTo>
                <a:lnTo>
                  <a:pt x="426" y="326"/>
                </a:lnTo>
                <a:lnTo>
                  <a:pt x="456" y="347"/>
                </a:lnTo>
                <a:lnTo>
                  <a:pt x="477" y="319"/>
                </a:lnTo>
                <a:lnTo>
                  <a:pt x="573" y="281"/>
                </a:lnTo>
                <a:lnTo>
                  <a:pt x="591" y="278"/>
                </a:lnTo>
                <a:lnTo>
                  <a:pt x="573" y="287"/>
                </a:lnTo>
                <a:lnTo>
                  <a:pt x="591" y="304"/>
                </a:lnTo>
                <a:lnTo>
                  <a:pt x="659" y="278"/>
                </a:lnTo>
                <a:lnTo>
                  <a:pt x="677" y="299"/>
                </a:lnTo>
                <a:lnTo>
                  <a:pt x="692" y="281"/>
                </a:lnTo>
                <a:lnTo>
                  <a:pt x="686" y="263"/>
                </a:lnTo>
                <a:lnTo>
                  <a:pt x="692" y="257"/>
                </a:lnTo>
                <a:lnTo>
                  <a:pt x="746" y="266"/>
                </a:lnTo>
                <a:lnTo>
                  <a:pt x="818" y="304"/>
                </a:lnTo>
                <a:lnTo>
                  <a:pt x="830" y="287"/>
                </a:lnTo>
                <a:lnTo>
                  <a:pt x="815" y="266"/>
                </a:lnTo>
                <a:lnTo>
                  <a:pt x="794" y="263"/>
                </a:lnTo>
                <a:lnTo>
                  <a:pt x="803" y="230"/>
                </a:lnTo>
                <a:lnTo>
                  <a:pt x="788" y="227"/>
                </a:lnTo>
                <a:lnTo>
                  <a:pt x="791" y="212"/>
                </a:lnTo>
                <a:lnTo>
                  <a:pt x="818" y="197"/>
                </a:lnTo>
                <a:lnTo>
                  <a:pt x="835" y="162"/>
                </a:lnTo>
                <a:lnTo>
                  <a:pt x="871" y="162"/>
                </a:lnTo>
                <a:lnTo>
                  <a:pt x="889" y="168"/>
                </a:lnTo>
                <a:lnTo>
                  <a:pt x="874" y="206"/>
                </a:lnTo>
                <a:lnTo>
                  <a:pt x="892" y="224"/>
                </a:lnTo>
                <a:lnTo>
                  <a:pt x="886" y="278"/>
                </a:lnTo>
                <a:lnTo>
                  <a:pt x="904" y="299"/>
                </a:lnTo>
                <a:lnTo>
                  <a:pt x="899" y="317"/>
                </a:lnTo>
                <a:lnTo>
                  <a:pt x="869" y="334"/>
                </a:lnTo>
                <a:lnTo>
                  <a:pt x="877" y="340"/>
                </a:lnTo>
                <a:lnTo>
                  <a:pt x="841" y="347"/>
                </a:lnTo>
                <a:lnTo>
                  <a:pt x="880" y="358"/>
                </a:lnTo>
                <a:lnTo>
                  <a:pt x="925" y="317"/>
                </a:lnTo>
                <a:lnTo>
                  <a:pt x="919" y="289"/>
                </a:lnTo>
                <a:lnTo>
                  <a:pt x="934" y="287"/>
                </a:lnTo>
                <a:lnTo>
                  <a:pt x="955" y="281"/>
                </a:lnTo>
                <a:lnTo>
                  <a:pt x="967" y="296"/>
                </a:lnTo>
                <a:lnTo>
                  <a:pt x="967" y="317"/>
                </a:lnTo>
                <a:lnTo>
                  <a:pt x="994" y="319"/>
                </a:lnTo>
                <a:lnTo>
                  <a:pt x="973" y="314"/>
                </a:lnTo>
                <a:lnTo>
                  <a:pt x="982" y="302"/>
                </a:lnTo>
                <a:lnTo>
                  <a:pt x="973" y="287"/>
                </a:lnTo>
                <a:lnTo>
                  <a:pt x="910" y="275"/>
                </a:lnTo>
                <a:lnTo>
                  <a:pt x="919" y="230"/>
                </a:lnTo>
                <a:lnTo>
                  <a:pt x="899" y="203"/>
                </a:lnTo>
                <a:lnTo>
                  <a:pt x="928" y="179"/>
                </a:lnTo>
                <a:lnTo>
                  <a:pt x="925" y="164"/>
                </a:lnTo>
                <a:lnTo>
                  <a:pt x="937" y="173"/>
                </a:lnTo>
                <a:lnTo>
                  <a:pt x="931" y="209"/>
                </a:lnTo>
                <a:lnTo>
                  <a:pt x="943" y="212"/>
                </a:lnTo>
                <a:lnTo>
                  <a:pt x="988" y="221"/>
                </a:lnTo>
                <a:lnTo>
                  <a:pt x="946" y="192"/>
                </a:lnTo>
                <a:lnTo>
                  <a:pt x="976" y="197"/>
                </a:lnTo>
                <a:lnTo>
                  <a:pt x="970" y="182"/>
                </a:lnTo>
                <a:lnTo>
                  <a:pt x="988" y="179"/>
                </a:lnTo>
                <a:lnTo>
                  <a:pt x="1069" y="200"/>
                </a:lnTo>
                <a:lnTo>
                  <a:pt x="1050" y="215"/>
                </a:lnTo>
                <a:lnTo>
                  <a:pt x="1050" y="236"/>
                </a:lnTo>
                <a:lnTo>
                  <a:pt x="1065" y="251"/>
                </a:lnTo>
                <a:lnTo>
                  <a:pt x="1078" y="203"/>
                </a:lnTo>
                <a:lnTo>
                  <a:pt x="1033" y="177"/>
                </a:lnTo>
                <a:lnTo>
                  <a:pt x="1020" y="140"/>
                </a:lnTo>
                <a:lnTo>
                  <a:pt x="1125" y="128"/>
                </a:lnTo>
                <a:lnTo>
                  <a:pt x="1110" y="99"/>
                </a:lnTo>
                <a:lnTo>
                  <a:pt x="1125" y="108"/>
                </a:lnTo>
                <a:lnTo>
                  <a:pt x="1140" y="93"/>
                </a:lnTo>
                <a:lnTo>
                  <a:pt x="1131" y="89"/>
                </a:lnTo>
                <a:lnTo>
                  <a:pt x="1235" y="66"/>
                </a:lnTo>
                <a:lnTo>
                  <a:pt x="1230" y="57"/>
                </a:lnTo>
                <a:lnTo>
                  <a:pt x="1278" y="54"/>
                </a:lnTo>
                <a:lnTo>
                  <a:pt x="1275" y="66"/>
                </a:lnTo>
                <a:lnTo>
                  <a:pt x="1289" y="66"/>
                </a:lnTo>
                <a:lnTo>
                  <a:pt x="1325" y="48"/>
                </a:lnTo>
                <a:lnTo>
                  <a:pt x="1340" y="57"/>
                </a:lnTo>
                <a:lnTo>
                  <a:pt x="1329" y="42"/>
                </a:lnTo>
                <a:lnTo>
                  <a:pt x="1367" y="39"/>
                </a:lnTo>
                <a:lnTo>
                  <a:pt x="1367" y="24"/>
                </a:lnTo>
                <a:lnTo>
                  <a:pt x="1418" y="0"/>
                </a:lnTo>
                <a:lnTo>
                  <a:pt x="1450" y="12"/>
                </a:lnTo>
                <a:lnTo>
                  <a:pt x="1418" y="27"/>
                </a:lnTo>
                <a:lnTo>
                  <a:pt x="1469" y="27"/>
                </a:lnTo>
                <a:lnTo>
                  <a:pt x="1450" y="42"/>
                </a:lnTo>
                <a:lnTo>
                  <a:pt x="1534" y="33"/>
                </a:lnTo>
                <a:lnTo>
                  <a:pt x="1579" y="66"/>
                </a:lnTo>
                <a:lnTo>
                  <a:pt x="1573" y="75"/>
                </a:lnTo>
                <a:lnTo>
                  <a:pt x="1555" y="66"/>
                </a:lnTo>
                <a:lnTo>
                  <a:pt x="1579" y="75"/>
                </a:lnTo>
                <a:lnTo>
                  <a:pt x="1570" y="89"/>
                </a:lnTo>
                <a:lnTo>
                  <a:pt x="1418" y="173"/>
                </a:lnTo>
                <a:lnTo>
                  <a:pt x="1463" y="164"/>
                </a:lnTo>
                <a:lnTo>
                  <a:pt x="1454" y="153"/>
                </a:lnTo>
                <a:lnTo>
                  <a:pt x="1531" y="138"/>
                </a:lnTo>
                <a:lnTo>
                  <a:pt x="1510" y="138"/>
                </a:lnTo>
                <a:lnTo>
                  <a:pt x="1514" y="126"/>
                </a:lnTo>
                <a:lnTo>
                  <a:pt x="1555" y="134"/>
                </a:lnTo>
                <a:lnTo>
                  <a:pt x="1561" y="126"/>
                </a:lnTo>
                <a:lnTo>
                  <a:pt x="1573" y="153"/>
                </a:lnTo>
                <a:lnTo>
                  <a:pt x="1594" y="155"/>
                </a:lnTo>
                <a:lnTo>
                  <a:pt x="1576" y="140"/>
                </a:lnTo>
                <a:lnTo>
                  <a:pt x="1615" y="134"/>
                </a:lnTo>
                <a:lnTo>
                  <a:pt x="1663" y="140"/>
                </a:lnTo>
                <a:lnTo>
                  <a:pt x="1660" y="153"/>
                </a:lnTo>
                <a:lnTo>
                  <a:pt x="1699" y="162"/>
                </a:lnTo>
                <a:lnTo>
                  <a:pt x="1738" y="158"/>
                </a:lnTo>
                <a:lnTo>
                  <a:pt x="1738" y="134"/>
                </a:lnTo>
                <a:lnTo>
                  <a:pt x="1749" y="132"/>
                </a:lnTo>
                <a:lnTo>
                  <a:pt x="1842" y="158"/>
                </a:lnTo>
                <a:lnTo>
                  <a:pt x="1830" y="200"/>
                </a:lnTo>
                <a:lnTo>
                  <a:pt x="1872" y="230"/>
                </a:lnTo>
                <a:lnTo>
                  <a:pt x="1895" y="188"/>
                </a:lnTo>
                <a:lnTo>
                  <a:pt x="1910" y="209"/>
                </a:lnTo>
                <a:lnTo>
                  <a:pt x="1944" y="200"/>
                </a:lnTo>
                <a:lnTo>
                  <a:pt x="1985" y="215"/>
                </a:lnTo>
                <a:lnTo>
                  <a:pt x="2018" y="206"/>
                </a:lnTo>
                <a:lnTo>
                  <a:pt x="2015" y="188"/>
                </a:lnTo>
                <a:lnTo>
                  <a:pt x="2036" y="164"/>
                </a:lnTo>
                <a:lnTo>
                  <a:pt x="2176" y="182"/>
                </a:lnTo>
                <a:lnTo>
                  <a:pt x="2185" y="197"/>
                </a:lnTo>
                <a:lnTo>
                  <a:pt x="2168" y="200"/>
                </a:lnTo>
                <a:lnTo>
                  <a:pt x="2212" y="206"/>
                </a:lnTo>
                <a:lnTo>
                  <a:pt x="2227" y="227"/>
                </a:lnTo>
                <a:lnTo>
                  <a:pt x="2334" y="221"/>
                </a:lnTo>
                <a:lnTo>
                  <a:pt x="2353" y="236"/>
                </a:lnTo>
                <a:lnTo>
                  <a:pt x="2347" y="257"/>
                </a:lnTo>
                <a:lnTo>
                  <a:pt x="2376" y="269"/>
                </a:lnTo>
                <a:lnTo>
                  <a:pt x="2391" y="260"/>
                </a:lnTo>
                <a:lnTo>
                  <a:pt x="2469" y="266"/>
                </a:lnTo>
                <a:lnTo>
                  <a:pt x="2484" y="257"/>
                </a:lnTo>
                <a:lnTo>
                  <a:pt x="2490" y="272"/>
                </a:lnTo>
                <a:lnTo>
                  <a:pt x="2523" y="289"/>
                </a:lnTo>
                <a:lnTo>
                  <a:pt x="2535" y="278"/>
                </a:lnTo>
                <a:lnTo>
                  <a:pt x="2520" y="263"/>
                </a:lnTo>
                <a:lnTo>
                  <a:pt x="2529" y="251"/>
                </a:lnTo>
                <a:lnTo>
                  <a:pt x="2660" y="266"/>
                </a:lnTo>
                <a:lnTo>
                  <a:pt x="2747" y="317"/>
                </a:lnTo>
                <a:lnTo>
                  <a:pt x="2764" y="317"/>
                </a:lnTo>
                <a:lnTo>
                  <a:pt x="2789" y="355"/>
                </a:lnTo>
                <a:lnTo>
                  <a:pt x="2779" y="338"/>
                </a:lnTo>
                <a:lnTo>
                  <a:pt x="2792" y="334"/>
                </a:lnTo>
                <a:lnTo>
                  <a:pt x="2798" y="343"/>
                </a:lnTo>
                <a:lnTo>
                  <a:pt x="2828" y="340"/>
                </a:lnTo>
                <a:lnTo>
                  <a:pt x="2857" y="362"/>
                </a:lnTo>
                <a:lnTo>
                  <a:pt x="2809" y="388"/>
                </a:lnTo>
                <a:lnTo>
                  <a:pt x="2821" y="391"/>
                </a:lnTo>
                <a:lnTo>
                  <a:pt x="2803" y="397"/>
                </a:lnTo>
                <a:lnTo>
                  <a:pt x="2818" y="406"/>
                </a:lnTo>
                <a:lnTo>
                  <a:pt x="2789" y="409"/>
                </a:lnTo>
                <a:lnTo>
                  <a:pt x="2779" y="394"/>
                </a:lnTo>
                <a:lnTo>
                  <a:pt x="2764" y="400"/>
                </a:lnTo>
                <a:lnTo>
                  <a:pt x="2747" y="377"/>
                </a:lnTo>
                <a:lnTo>
                  <a:pt x="2711" y="379"/>
                </a:lnTo>
                <a:lnTo>
                  <a:pt x="2705" y="362"/>
                </a:lnTo>
                <a:lnTo>
                  <a:pt x="2711" y="355"/>
                </a:lnTo>
                <a:lnTo>
                  <a:pt x="2699" y="355"/>
                </a:lnTo>
                <a:lnTo>
                  <a:pt x="2690" y="362"/>
                </a:lnTo>
                <a:lnTo>
                  <a:pt x="2699" y="379"/>
                </a:lnTo>
                <a:lnTo>
                  <a:pt x="2693" y="388"/>
                </a:lnTo>
                <a:lnTo>
                  <a:pt x="2663" y="403"/>
                </a:lnTo>
                <a:lnTo>
                  <a:pt x="2645" y="400"/>
                </a:lnTo>
                <a:lnTo>
                  <a:pt x="2675" y="445"/>
                </a:lnTo>
                <a:lnTo>
                  <a:pt x="2669" y="466"/>
                </a:lnTo>
                <a:lnTo>
                  <a:pt x="2636" y="448"/>
                </a:lnTo>
                <a:lnTo>
                  <a:pt x="2642" y="457"/>
                </a:lnTo>
                <a:lnTo>
                  <a:pt x="2576" y="481"/>
                </a:lnTo>
                <a:lnTo>
                  <a:pt x="2525" y="525"/>
                </a:lnTo>
                <a:lnTo>
                  <a:pt x="2487" y="511"/>
                </a:lnTo>
                <a:lnTo>
                  <a:pt x="2454" y="529"/>
                </a:lnTo>
                <a:lnTo>
                  <a:pt x="2454" y="511"/>
                </a:lnTo>
                <a:lnTo>
                  <a:pt x="2436" y="529"/>
                </a:lnTo>
                <a:lnTo>
                  <a:pt x="2409" y="525"/>
                </a:lnTo>
                <a:lnTo>
                  <a:pt x="2385" y="570"/>
                </a:lnTo>
                <a:lnTo>
                  <a:pt x="2406" y="579"/>
                </a:lnTo>
                <a:lnTo>
                  <a:pt x="2398" y="591"/>
                </a:lnTo>
                <a:lnTo>
                  <a:pt x="2406" y="618"/>
                </a:lnTo>
                <a:lnTo>
                  <a:pt x="2391" y="612"/>
                </a:lnTo>
                <a:lnTo>
                  <a:pt x="2383" y="633"/>
                </a:lnTo>
                <a:lnTo>
                  <a:pt x="2388" y="651"/>
                </a:lnTo>
                <a:lnTo>
                  <a:pt x="2349" y="666"/>
                </a:lnTo>
                <a:lnTo>
                  <a:pt x="2353" y="684"/>
                </a:lnTo>
                <a:lnTo>
                  <a:pt x="2332" y="693"/>
                </a:lnTo>
                <a:lnTo>
                  <a:pt x="2323" y="714"/>
                </a:lnTo>
                <a:lnTo>
                  <a:pt x="2299" y="738"/>
                </a:lnTo>
                <a:lnTo>
                  <a:pt x="2278" y="654"/>
                </a:lnTo>
                <a:lnTo>
                  <a:pt x="2287" y="606"/>
                </a:lnTo>
                <a:lnTo>
                  <a:pt x="2302" y="576"/>
                </a:lnTo>
                <a:lnTo>
                  <a:pt x="2329" y="570"/>
                </a:lnTo>
                <a:lnTo>
                  <a:pt x="2385" y="514"/>
                </a:lnTo>
                <a:lnTo>
                  <a:pt x="2413" y="499"/>
                </a:lnTo>
                <a:lnTo>
                  <a:pt x="2424" y="469"/>
                </a:lnTo>
                <a:lnTo>
                  <a:pt x="2436" y="457"/>
                </a:lnTo>
                <a:lnTo>
                  <a:pt x="2413" y="457"/>
                </a:lnTo>
                <a:lnTo>
                  <a:pt x="2403" y="484"/>
                </a:lnTo>
                <a:lnTo>
                  <a:pt x="2355" y="511"/>
                </a:lnTo>
                <a:lnTo>
                  <a:pt x="2359" y="475"/>
                </a:lnTo>
                <a:lnTo>
                  <a:pt x="2305" y="481"/>
                </a:lnTo>
                <a:lnTo>
                  <a:pt x="2254" y="529"/>
                </a:lnTo>
                <a:lnTo>
                  <a:pt x="2266" y="544"/>
                </a:lnTo>
                <a:lnTo>
                  <a:pt x="2209" y="549"/>
                </a:lnTo>
                <a:lnTo>
                  <a:pt x="2206" y="547"/>
                </a:lnTo>
                <a:lnTo>
                  <a:pt x="2221" y="540"/>
                </a:lnTo>
                <a:lnTo>
                  <a:pt x="2176" y="532"/>
                </a:lnTo>
                <a:lnTo>
                  <a:pt x="2164" y="540"/>
                </a:lnTo>
                <a:lnTo>
                  <a:pt x="2063" y="544"/>
                </a:lnTo>
                <a:lnTo>
                  <a:pt x="1938" y="651"/>
                </a:lnTo>
                <a:lnTo>
                  <a:pt x="1964" y="654"/>
                </a:lnTo>
                <a:lnTo>
                  <a:pt x="1964" y="672"/>
                </a:lnTo>
                <a:lnTo>
                  <a:pt x="1979" y="660"/>
                </a:lnTo>
                <a:lnTo>
                  <a:pt x="1973" y="675"/>
                </a:lnTo>
                <a:lnTo>
                  <a:pt x="1991" y="669"/>
                </a:lnTo>
                <a:lnTo>
                  <a:pt x="1991" y="678"/>
                </a:lnTo>
                <a:lnTo>
                  <a:pt x="1997" y="660"/>
                </a:lnTo>
                <a:lnTo>
                  <a:pt x="2015" y="660"/>
                </a:lnTo>
                <a:lnTo>
                  <a:pt x="2042" y="681"/>
                </a:lnTo>
                <a:lnTo>
                  <a:pt x="2018" y="684"/>
                </a:lnTo>
                <a:lnTo>
                  <a:pt x="2036" y="693"/>
                </a:lnTo>
                <a:lnTo>
                  <a:pt x="2042" y="708"/>
                </a:lnTo>
                <a:lnTo>
                  <a:pt x="2027" y="740"/>
                </a:lnTo>
                <a:lnTo>
                  <a:pt x="2024" y="791"/>
                </a:lnTo>
                <a:lnTo>
                  <a:pt x="1938" y="895"/>
                </a:lnTo>
                <a:lnTo>
                  <a:pt x="1905" y="910"/>
                </a:lnTo>
                <a:lnTo>
                  <a:pt x="1884" y="895"/>
                </a:lnTo>
                <a:lnTo>
                  <a:pt x="1863" y="917"/>
                </a:lnTo>
                <a:lnTo>
                  <a:pt x="1860" y="914"/>
                </a:lnTo>
                <a:lnTo>
                  <a:pt x="1872" y="895"/>
                </a:lnTo>
                <a:lnTo>
                  <a:pt x="1865" y="872"/>
                </a:lnTo>
                <a:lnTo>
                  <a:pt x="1902" y="860"/>
                </a:lnTo>
                <a:lnTo>
                  <a:pt x="1931" y="791"/>
                </a:lnTo>
                <a:lnTo>
                  <a:pt x="1869" y="806"/>
                </a:lnTo>
                <a:lnTo>
                  <a:pt x="1860" y="783"/>
                </a:lnTo>
                <a:lnTo>
                  <a:pt x="1809" y="764"/>
                </a:lnTo>
                <a:lnTo>
                  <a:pt x="1776" y="693"/>
                </a:lnTo>
                <a:lnTo>
                  <a:pt x="1740" y="678"/>
                </a:lnTo>
                <a:lnTo>
                  <a:pt x="1684" y="699"/>
                </a:lnTo>
                <a:lnTo>
                  <a:pt x="1693" y="714"/>
                </a:lnTo>
                <a:lnTo>
                  <a:pt x="1672" y="755"/>
                </a:lnTo>
                <a:lnTo>
                  <a:pt x="1645" y="764"/>
                </a:lnTo>
                <a:lnTo>
                  <a:pt x="1624" y="755"/>
                </a:lnTo>
                <a:lnTo>
                  <a:pt x="1591" y="753"/>
                </a:lnTo>
                <a:lnTo>
                  <a:pt x="1510" y="770"/>
                </a:lnTo>
                <a:lnTo>
                  <a:pt x="1442" y="744"/>
                </a:lnTo>
                <a:lnTo>
                  <a:pt x="1397" y="749"/>
                </a:lnTo>
                <a:lnTo>
                  <a:pt x="1379" y="723"/>
                </a:lnTo>
                <a:lnTo>
                  <a:pt x="1334" y="708"/>
                </a:lnTo>
                <a:lnTo>
                  <a:pt x="1314" y="723"/>
                </a:lnTo>
                <a:lnTo>
                  <a:pt x="1310" y="755"/>
                </a:lnTo>
                <a:lnTo>
                  <a:pt x="1212" y="744"/>
                </a:lnTo>
                <a:lnTo>
                  <a:pt x="1143" y="779"/>
                </a:lnTo>
                <a:lnTo>
                  <a:pt x="1110" y="791"/>
                </a:lnTo>
                <a:lnTo>
                  <a:pt x="1107" y="821"/>
                </a:lnTo>
                <a:lnTo>
                  <a:pt x="1063" y="815"/>
                </a:lnTo>
                <a:lnTo>
                  <a:pt x="1054" y="857"/>
                </a:lnTo>
                <a:lnTo>
                  <a:pt x="1012" y="866"/>
                </a:lnTo>
                <a:lnTo>
                  <a:pt x="1024" y="895"/>
                </a:lnTo>
                <a:lnTo>
                  <a:pt x="1015" y="923"/>
                </a:lnTo>
                <a:lnTo>
                  <a:pt x="952" y="959"/>
                </a:lnTo>
                <a:lnTo>
                  <a:pt x="913" y="964"/>
                </a:lnTo>
                <a:lnTo>
                  <a:pt x="907" y="985"/>
                </a:lnTo>
                <a:lnTo>
                  <a:pt x="925" y="994"/>
                </a:lnTo>
                <a:lnTo>
                  <a:pt x="925" y="1018"/>
                </a:lnTo>
                <a:lnTo>
                  <a:pt x="904" y="1012"/>
                </a:lnTo>
                <a:lnTo>
                  <a:pt x="874" y="1027"/>
                </a:lnTo>
                <a:lnTo>
                  <a:pt x="863" y="991"/>
                </a:lnTo>
                <a:lnTo>
                  <a:pt x="835" y="1018"/>
                </a:lnTo>
                <a:lnTo>
                  <a:pt x="761" y="1018"/>
                </a:lnTo>
                <a:lnTo>
                  <a:pt x="725" y="1057"/>
                </a:lnTo>
                <a:lnTo>
                  <a:pt x="701" y="1045"/>
                </a:lnTo>
                <a:lnTo>
                  <a:pt x="699" y="1027"/>
                </a:lnTo>
                <a:lnTo>
                  <a:pt x="626" y="994"/>
                </a:lnTo>
                <a:lnTo>
                  <a:pt x="576" y="1012"/>
                </a:lnTo>
                <a:lnTo>
                  <a:pt x="579" y="983"/>
                </a:lnTo>
                <a:lnTo>
                  <a:pt x="567" y="976"/>
                </a:lnTo>
                <a:lnTo>
                  <a:pt x="576" y="968"/>
                </a:lnTo>
                <a:lnTo>
                  <a:pt x="558" y="964"/>
                </a:lnTo>
                <a:lnTo>
                  <a:pt x="561" y="940"/>
                </a:lnTo>
                <a:lnTo>
                  <a:pt x="581" y="949"/>
                </a:lnTo>
                <a:lnTo>
                  <a:pt x="591" y="940"/>
                </a:lnTo>
                <a:lnTo>
                  <a:pt x="570" y="923"/>
                </a:lnTo>
                <a:lnTo>
                  <a:pt x="558" y="938"/>
                </a:lnTo>
                <a:lnTo>
                  <a:pt x="555" y="905"/>
                </a:lnTo>
                <a:lnTo>
                  <a:pt x="531" y="899"/>
                </a:lnTo>
                <a:lnTo>
                  <a:pt x="513" y="872"/>
                </a:lnTo>
                <a:lnTo>
                  <a:pt x="534" y="872"/>
                </a:lnTo>
                <a:lnTo>
                  <a:pt x="534" y="857"/>
                </a:lnTo>
                <a:lnTo>
                  <a:pt x="549" y="854"/>
                </a:lnTo>
                <a:lnTo>
                  <a:pt x="591" y="857"/>
                </a:lnTo>
                <a:lnTo>
                  <a:pt x="555" y="815"/>
                </a:lnTo>
                <a:lnTo>
                  <a:pt x="486" y="830"/>
                </a:lnTo>
                <a:lnTo>
                  <a:pt x="492" y="833"/>
                </a:lnTo>
                <a:lnTo>
                  <a:pt x="480" y="845"/>
                </a:lnTo>
                <a:lnTo>
                  <a:pt x="469" y="836"/>
                </a:lnTo>
                <a:lnTo>
                  <a:pt x="456" y="875"/>
                </a:lnTo>
                <a:lnTo>
                  <a:pt x="471" y="884"/>
                </a:lnTo>
                <a:lnTo>
                  <a:pt x="484" y="925"/>
                </a:lnTo>
                <a:lnTo>
                  <a:pt x="516" y="959"/>
                </a:lnTo>
                <a:lnTo>
                  <a:pt x="504" y="961"/>
                </a:lnTo>
                <a:lnTo>
                  <a:pt x="492" y="991"/>
                </a:lnTo>
                <a:lnTo>
                  <a:pt x="477" y="985"/>
                </a:lnTo>
                <a:lnTo>
                  <a:pt x="474" y="970"/>
                </a:lnTo>
                <a:lnTo>
                  <a:pt x="444" y="985"/>
                </a:lnTo>
                <a:lnTo>
                  <a:pt x="420" y="968"/>
                </a:lnTo>
                <a:lnTo>
                  <a:pt x="390" y="932"/>
                </a:lnTo>
                <a:lnTo>
                  <a:pt x="370" y="932"/>
                </a:lnTo>
                <a:lnTo>
                  <a:pt x="366" y="905"/>
                </a:lnTo>
                <a:lnTo>
                  <a:pt x="289" y="857"/>
                </a:lnTo>
                <a:lnTo>
                  <a:pt x="319" y="839"/>
                </a:lnTo>
                <a:lnTo>
                  <a:pt x="307" y="827"/>
                </a:lnTo>
                <a:lnTo>
                  <a:pt x="331" y="815"/>
                </a:lnTo>
                <a:lnTo>
                  <a:pt x="262" y="833"/>
                </a:lnTo>
                <a:lnTo>
                  <a:pt x="259" y="845"/>
                </a:lnTo>
                <a:lnTo>
                  <a:pt x="241" y="836"/>
                </a:lnTo>
                <a:lnTo>
                  <a:pt x="262" y="854"/>
                </a:lnTo>
                <a:lnTo>
                  <a:pt x="289" y="851"/>
                </a:lnTo>
                <a:lnTo>
                  <a:pt x="244" y="875"/>
                </a:lnTo>
                <a:lnTo>
                  <a:pt x="217" y="854"/>
                </a:lnTo>
                <a:lnTo>
                  <a:pt x="239" y="839"/>
                </a:lnTo>
                <a:lnTo>
                  <a:pt x="209" y="836"/>
                </a:lnTo>
                <a:lnTo>
                  <a:pt x="209" y="827"/>
                </a:lnTo>
                <a:lnTo>
                  <a:pt x="179" y="833"/>
                </a:lnTo>
                <a:lnTo>
                  <a:pt x="170" y="854"/>
                </a:lnTo>
                <a:lnTo>
                  <a:pt x="146" y="851"/>
                </a:lnTo>
                <a:lnTo>
                  <a:pt x="146" y="824"/>
                </a:lnTo>
                <a:lnTo>
                  <a:pt x="122" y="794"/>
                </a:lnTo>
                <a:lnTo>
                  <a:pt x="56" y="800"/>
                </a:lnTo>
                <a:lnTo>
                  <a:pt x="41" y="791"/>
                </a:lnTo>
                <a:lnTo>
                  <a:pt x="50" y="776"/>
                </a:lnTo>
                <a:lnTo>
                  <a:pt x="77" y="744"/>
                </a:lnTo>
                <a:lnTo>
                  <a:pt x="62" y="704"/>
                </a:lnTo>
                <a:lnTo>
                  <a:pt x="74" y="696"/>
                </a:lnTo>
                <a:lnTo>
                  <a:pt x="68" y="666"/>
                </a:lnTo>
                <a:lnTo>
                  <a:pt x="0" y="65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89" name="Freeform 757"/>
          <p:cNvSpPr>
            <a:spLocks/>
          </p:cNvSpPr>
          <p:nvPr/>
        </p:nvSpPr>
        <p:spPr bwMode="auto">
          <a:xfrm>
            <a:off x="5345113" y="1401763"/>
            <a:ext cx="115887" cy="58737"/>
          </a:xfrm>
          <a:custGeom>
            <a:avLst/>
            <a:gdLst>
              <a:gd name="T0" fmla="*/ 0 w 82"/>
              <a:gd name="T1" fmla="*/ 41275 h 37"/>
              <a:gd name="T2" fmla="*/ 21199 w 82"/>
              <a:gd name="T3" fmla="*/ 33337 h 37"/>
              <a:gd name="T4" fmla="*/ 4240 w 82"/>
              <a:gd name="T5" fmla="*/ 19050 h 37"/>
              <a:gd name="T6" fmla="*/ 84795 w 82"/>
              <a:gd name="T7" fmla="*/ 0 h 37"/>
              <a:gd name="T8" fmla="*/ 101754 w 82"/>
              <a:gd name="T9" fmla="*/ 0 h 37"/>
              <a:gd name="T10" fmla="*/ 84795 w 82"/>
              <a:gd name="T11" fmla="*/ 19050 h 37"/>
              <a:gd name="T12" fmla="*/ 114474 w 82"/>
              <a:gd name="T13" fmla="*/ 19050 h 37"/>
              <a:gd name="T14" fmla="*/ 39571 w 82"/>
              <a:gd name="T15" fmla="*/ 47625 h 37"/>
              <a:gd name="T16" fmla="*/ 21199 w 82"/>
              <a:gd name="T17" fmla="*/ 57150 h 37"/>
              <a:gd name="T18" fmla="*/ 21199 w 82"/>
              <a:gd name="T19" fmla="*/ 47625 h 37"/>
              <a:gd name="T20" fmla="*/ 0 w 82"/>
              <a:gd name="T21" fmla="*/ 41275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37"/>
              <a:gd name="T35" fmla="*/ 82 w 82"/>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37">
                <a:moveTo>
                  <a:pt x="0" y="26"/>
                </a:moveTo>
                <a:lnTo>
                  <a:pt x="15" y="21"/>
                </a:lnTo>
                <a:lnTo>
                  <a:pt x="3" y="12"/>
                </a:lnTo>
                <a:lnTo>
                  <a:pt x="60" y="0"/>
                </a:lnTo>
                <a:lnTo>
                  <a:pt x="72" y="0"/>
                </a:lnTo>
                <a:lnTo>
                  <a:pt x="60" y="12"/>
                </a:lnTo>
                <a:lnTo>
                  <a:pt x="81" y="12"/>
                </a:lnTo>
                <a:lnTo>
                  <a:pt x="28" y="30"/>
                </a:lnTo>
                <a:lnTo>
                  <a:pt x="15" y="36"/>
                </a:lnTo>
                <a:lnTo>
                  <a:pt x="15" y="30"/>
                </a:lnTo>
                <a:lnTo>
                  <a:pt x="0" y="2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90" name="Freeform 758"/>
          <p:cNvSpPr>
            <a:spLocks/>
          </p:cNvSpPr>
          <p:nvPr/>
        </p:nvSpPr>
        <p:spPr bwMode="auto">
          <a:xfrm>
            <a:off x="5454650" y="1838325"/>
            <a:ext cx="150813" cy="119063"/>
          </a:xfrm>
          <a:custGeom>
            <a:avLst/>
            <a:gdLst>
              <a:gd name="T0" fmla="*/ 0 w 106"/>
              <a:gd name="T1" fmla="*/ 55563 h 75"/>
              <a:gd name="T2" fmla="*/ 17073 w 106"/>
              <a:gd name="T3" fmla="*/ 84138 h 75"/>
              <a:gd name="T4" fmla="*/ 29878 w 106"/>
              <a:gd name="T5" fmla="*/ 79375 h 75"/>
              <a:gd name="T6" fmla="*/ 46951 w 106"/>
              <a:gd name="T7" fmla="*/ 93663 h 75"/>
              <a:gd name="T8" fmla="*/ 59756 w 106"/>
              <a:gd name="T9" fmla="*/ 84138 h 75"/>
              <a:gd name="T10" fmla="*/ 55488 w 106"/>
              <a:gd name="T11" fmla="*/ 117475 h 75"/>
              <a:gd name="T12" fmla="*/ 149390 w 106"/>
              <a:gd name="T13" fmla="*/ 117475 h 75"/>
              <a:gd name="T14" fmla="*/ 109553 w 106"/>
              <a:gd name="T15" fmla="*/ 98425 h 75"/>
              <a:gd name="T16" fmla="*/ 98171 w 106"/>
              <a:gd name="T17" fmla="*/ 61913 h 75"/>
              <a:gd name="T18" fmla="*/ 98171 w 106"/>
              <a:gd name="T19" fmla="*/ 23813 h 75"/>
              <a:gd name="T20" fmla="*/ 119512 w 106"/>
              <a:gd name="T21" fmla="*/ 0 h 75"/>
              <a:gd name="T22" fmla="*/ 42683 w 106"/>
              <a:gd name="T23" fmla="*/ 3175 h 75"/>
              <a:gd name="T24" fmla="*/ 25610 w 106"/>
              <a:gd name="T25" fmla="*/ 55563 h 75"/>
              <a:gd name="T26" fmla="*/ 0 w 106"/>
              <a:gd name="T27" fmla="*/ 55563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75"/>
              <a:gd name="T44" fmla="*/ 106 w 106"/>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75">
                <a:moveTo>
                  <a:pt x="0" y="35"/>
                </a:moveTo>
                <a:lnTo>
                  <a:pt x="12" y="53"/>
                </a:lnTo>
                <a:lnTo>
                  <a:pt x="21" y="50"/>
                </a:lnTo>
                <a:lnTo>
                  <a:pt x="33" y="59"/>
                </a:lnTo>
                <a:lnTo>
                  <a:pt x="42" y="53"/>
                </a:lnTo>
                <a:lnTo>
                  <a:pt x="39" y="74"/>
                </a:lnTo>
                <a:lnTo>
                  <a:pt x="105" y="74"/>
                </a:lnTo>
                <a:lnTo>
                  <a:pt x="77" y="62"/>
                </a:lnTo>
                <a:lnTo>
                  <a:pt x="69" y="39"/>
                </a:lnTo>
                <a:lnTo>
                  <a:pt x="69" y="15"/>
                </a:lnTo>
                <a:lnTo>
                  <a:pt x="84" y="0"/>
                </a:lnTo>
                <a:lnTo>
                  <a:pt x="30" y="2"/>
                </a:lnTo>
                <a:lnTo>
                  <a:pt x="18" y="35"/>
                </a:lnTo>
                <a:lnTo>
                  <a:pt x="0" y="3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91" name="Freeform 759"/>
          <p:cNvSpPr>
            <a:spLocks/>
          </p:cNvSpPr>
          <p:nvPr/>
        </p:nvSpPr>
        <p:spPr bwMode="auto">
          <a:xfrm>
            <a:off x="5510213" y="1638300"/>
            <a:ext cx="363537" cy="201613"/>
          </a:xfrm>
          <a:custGeom>
            <a:avLst/>
            <a:gdLst>
              <a:gd name="T0" fmla="*/ 0 w 258"/>
              <a:gd name="T1" fmla="*/ 169863 h 127"/>
              <a:gd name="T2" fmla="*/ 32408 w 258"/>
              <a:gd name="T3" fmla="*/ 169863 h 127"/>
              <a:gd name="T4" fmla="*/ 8454 w 258"/>
              <a:gd name="T5" fmla="*/ 190500 h 127"/>
              <a:gd name="T6" fmla="*/ 71862 w 258"/>
              <a:gd name="T7" fmla="*/ 200025 h 127"/>
              <a:gd name="T8" fmla="*/ 71862 w 258"/>
              <a:gd name="T9" fmla="*/ 176213 h 127"/>
              <a:gd name="T10" fmla="*/ 92998 w 258"/>
              <a:gd name="T11" fmla="*/ 176213 h 127"/>
              <a:gd name="T12" fmla="*/ 71862 w 258"/>
              <a:gd name="T13" fmla="*/ 166688 h 127"/>
              <a:gd name="T14" fmla="*/ 95816 w 258"/>
              <a:gd name="T15" fmla="*/ 169863 h 127"/>
              <a:gd name="T16" fmla="*/ 92998 w 258"/>
              <a:gd name="T17" fmla="*/ 146050 h 127"/>
              <a:gd name="T18" fmla="*/ 104270 w 258"/>
              <a:gd name="T19" fmla="*/ 157163 h 127"/>
              <a:gd name="T20" fmla="*/ 116952 w 258"/>
              <a:gd name="T21" fmla="*/ 146050 h 127"/>
              <a:gd name="T22" fmla="*/ 108497 w 258"/>
              <a:gd name="T23" fmla="*/ 133350 h 127"/>
              <a:gd name="T24" fmla="*/ 146542 w 258"/>
              <a:gd name="T25" fmla="*/ 133350 h 127"/>
              <a:gd name="T26" fmla="*/ 135270 w 258"/>
              <a:gd name="T27" fmla="*/ 119063 h 127"/>
              <a:gd name="T28" fmla="*/ 156405 w 258"/>
              <a:gd name="T29" fmla="*/ 119063 h 127"/>
              <a:gd name="T30" fmla="*/ 159224 w 258"/>
              <a:gd name="T31" fmla="*/ 98425 h 127"/>
              <a:gd name="T32" fmla="*/ 345219 w 258"/>
              <a:gd name="T33" fmla="*/ 38100 h 127"/>
              <a:gd name="T34" fmla="*/ 362128 w 258"/>
              <a:gd name="T35" fmla="*/ 14288 h 127"/>
              <a:gd name="T36" fmla="*/ 324083 w 258"/>
              <a:gd name="T37" fmla="*/ 0 h 127"/>
              <a:gd name="T38" fmla="*/ 247994 w 258"/>
              <a:gd name="T39" fmla="*/ 33338 h 127"/>
              <a:gd name="T40" fmla="*/ 171905 w 258"/>
              <a:gd name="T41" fmla="*/ 33338 h 127"/>
              <a:gd name="T42" fmla="*/ 92998 w 258"/>
              <a:gd name="T43" fmla="*/ 90488 h 127"/>
              <a:gd name="T44" fmla="*/ 45090 w 258"/>
              <a:gd name="T45" fmla="*/ 95250 h 127"/>
              <a:gd name="T46" fmla="*/ 45090 w 258"/>
              <a:gd name="T47" fmla="*/ 119063 h 127"/>
              <a:gd name="T48" fmla="*/ 66226 w 258"/>
              <a:gd name="T49" fmla="*/ 119063 h 127"/>
              <a:gd name="T50" fmla="*/ 42272 w 258"/>
              <a:gd name="T51" fmla="*/ 128588 h 127"/>
              <a:gd name="T52" fmla="*/ 53544 w 258"/>
              <a:gd name="T53" fmla="*/ 138113 h 127"/>
              <a:gd name="T54" fmla="*/ 32408 w 258"/>
              <a:gd name="T55" fmla="*/ 146050 h 127"/>
              <a:gd name="T56" fmla="*/ 53544 w 258"/>
              <a:gd name="T57" fmla="*/ 157163 h 127"/>
              <a:gd name="T58" fmla="*/ 0 w 258"/>
              <a:gd name="T59" fmla="*/ 169863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127"/>
              <a:gd name="T92" fmla="*/ 258 w 258"/>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127">
                <a:moveTo>
                  <a:pt x="0" y="107"/>
                </a:moveTo>
                <a:lnTo>
                  <a:pt x="23" y="107"/>
                </a:lnTo>
                <a:lnTo>
                  <a:pt x="6" y="120"/>
                </a:lnTo>
                <a:lnTo>
                  <a:pt x="51" y="126"/>
                </a:lnTo>
                <a:lnTo>
                  <a:pt x="51" y="111"/>
                </a:lnTo>
                <a:lnTo>
                  <a:pt x="66" y="111"/>
                </a:lnTo>
                <a:lnTo>
                  <a:pt x="51" y="105"/>
                </a:lnTo>
                <a:lnTo>
                  <a:pt x="68" y="107"/>
                </a:lnTo>
                <a:lnTo>
                  <a:pt x="66" y="92"/>
                </a:lnTo>
                <a:lnTo>
                  <a:pt x="74" y="99"/>
                </a:lnTo>
                <a:lnTo>
                  <a:pt x="83" y="92"/>
                </a:lnTo>
                <a:lnTo>
                  <a:pt x="77" y="84"/>
                </a:lnTo>
                <a:lnTo>
                  <a:pt x="104" y="84"/>
                </a:lnTo>
                <a:lnTo>
                  <a:pt x="96" y="75"/>
                </a:lnTo>
                <a:lnTo>
                  <a:pt x="111" y="75"/>
                </a:lnTo>
                <a:lnTo>
                  <a:pt x="113" y="62"/>
                </a:lnTo>
                <a:lnTo>
                  <a:pt x="245" y="24"/>
                </a:lnTo>
                <a:lnTo>
                  <a:pt x="257" y="9"/>
                </a:lnTo>
                <a:lnTo>
                  <a:pt x="230" y="0"/>
                </a:lnTo>
                <a:lnTo>
                  <a:pt x="176" y="21"/>
                </a:lnTo>
                <a:lnTo>
                  <a:pt x="122" y="21"/>
                </a:lnTo>
                <a:lnTo>
                  <a:pt x="66" y="57"/>
                </a:lnTo>
                <a:lnTo>
                  <a:pt x="32" y="60"/>
                </a:lnTo>
                <a:lnTo>
                  <a:pt x="32" y="75"/>
                </a:lnTo>
                <a:lnTo>
                  <a:pt x="47" y="75"/>
                </a:lnTo>
                <a:lnTo>
                  <a:pt x="30" y="81"/>
                </a:lnTo>
                <a:lnTo>
                  <a:pt x="38" y="87"/>
                </a:lnTo>
                <a:lnTo>
                  <a:pt x="23" y="92"/>
                </a:lnTo>
                <a:lnTo>
                  <a:pt x="38" y="99"/>
                </a:lnTo>
                <a:lnTo>
                  <a:pt x="0" y="10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92" name="Freeform 760"/>
          <p:cNvSpPr>
            <a:spLocks/>
          </p:cNvSpPr>
          <p:nvPr/>
        </p:nvSpPr>
        <p:spPr bwMode="auto">
          <a:xfrm>
            <a:off x="5721350" y="1373188"/>
            <a:ext cx="73025" cy="44450"/>
          </a:xfrm>
          <a:custGeom>
            <a:avLst/>
            <a:gdLst>
              <a:gd name="T0" fmla="*/ 0 w 52"/>
              <a:gd name="T1" fmla="*/ 28575 h 28"/>
              <a:gd name="T2" fmla="*/ 16852 w 52"/>
              <a:gd name="T3" fmla="*/ 42863 h 28"/>
              <a:gd name="T4" fmla="*/ 71621 w 52"/>
              <a:gd name="T5" fmla="*/ 23812 h 28"/>
              <a:gd name="T6" fmla="*/ 37917 w 52"/>
              <a:gd name="T7" fmla="*/ 0 h 28"/>
              <a:gd name="T8" fmla="*/ 0 w 52"/>
              <a:gd name="T9" fmla="*/ 28575 h 28"/>
              <a:gd name="T10" fmla="*/ 0 60000 65536"/>
              <a:gd name="T11" fmla="*/ 0 60000 65536"/>
              <a:gd name="T12" fmla="*/ 0 60000 65536"/>
              <a:gd name="T13" fmla="*/ 0 60000 65536"/>
              <a:gd name="T14" fmla="*/ 0 60000 65536"/>
              <a:gd name="T15" fmla="*/ 0 w 52"/>
              <a:gd name="T16" fmla="*/ 0 h 28"/>
              <a:gd name="T17" fmla="*/ 52 w 52"/>
              <a:gd name="T18" fmla="*/ 28 h 28"/>
            </a:gdLst>
            <a:ahLst/>
            <a:cxnLst>
              <a:cxn ang="T10">
                <a:pos x="T0" y="T1"/>
              </a:cxn>
              <a:cxn ang="T11">
                <a:pos x="T2" y="T3"/>
              </a:cxn>
              <a:cxn ang="T12">
                <a:pos x="T4" y="T5"/>
              </a:cxn>
              <a:cxn ang="T13">
                <a:pos x="T6" y="T7"/>
              </a:cxn>
              <a:cxn ang="T14">
                <a:pos x="T8" y="T9"/>
              </a:cxn>
            </a:cxnLst>
            <a:rect l="T15" t="T16" r="T17" b="T18"/>
            <a:pathLst>
              <a:path w="52" h="28">
                <a:moveTo>
                  <a:pt x="0" y="18"/>
                </a:moveTo>
                <a:lnTo>
                  <a:pt x="12" y="27"/>
                </a:lnTo>
                <a:lnTo>
                  <a:pt x="51" y="15"/>
                </a:lnTo>
                <a:lnTo>
                  <a:pt x="27" y="0"/>
                </a:lnTo>
                <a:lnTo>
                  <a:pt x="0" y="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93" name="Freeform 761"/>
          <p:cNvSpPr>
            <a:spLocks/>
          </p:cNvSpPr>
          <p:nvPr/>
        </p:nvSpPr>
        <p:spPr bwMode="auto">
          <a:xfrm>
            <a:off x="6391275" y="1454150"/>
            <a:ext cx="63500" cy="28575"/>
          </a:xfrm>
          <a:custGeom>
            <a:avLst/>
            <a:gdLst>
              <a:gd name="T0" fmla="*/ 0 w 45"/>
              <a:gd name="T1" fmla="*/ 0 h 18"/>
              <a:gd name="T2" fmla="*/ 33867 w 45"/>
              <a:gd name="T3" fmla="*/ 19050 h 18"/>
              <a:gd name="T4" fmla="*/ 21167 w 45"/>
              <a:gd name="T5" fmla="*/ 26988 h 18"/>
              <a:gd name="T6" fmla="*/ 46567 w 45"/>
              <a:gd name="T7" fmla="*/ 19050 h 18"/>
              <a:gd name="T8" fmla="*/ 62089 w 45"/>
              <a:gd name="T9" fmla="*/ 9525 h 18"/>
              <a:gd name="T10" fmla="*/ 0 w 45"/>
              <a:gd name="T11" fmla="*/ 0 h 18"/>
              <a:gd name="T12" fmla="*/ 0 60000 65536"/>
              <a:gd name="T13" fmla="*/ 0 60000 65536"/>
              <a:gd name="T14" fmla="*/ 0 60000 65536"/>
              <a:gd name="T15" fmla="*/ 0 60000 65536"/>
              <a:gd name="T16" fmla="*/ 0 60000 65536"/>
              <a:gd name="T17" fmla="*/ 0 60000 65536"/>
              <a:gd name="T18" fmla="*/ 0 w 45"/>
              <a:gd name="T19" fmla="*/ 0 h 18"/>
              <a:gd name="T20" fmla="*/ 45 w 4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5" h="18">
                <a:moveTo>
                  <a:pt x="0" y="0"/>
                </a:moveTo>
                <a:lnTo>
                  <a:pt x="24" y="12"/>
                </a:lnTo>
                <a:lnTo>
                  <a:pt x="15" y="17"/>
                </a:lnTo>
                <a:lnTo>
                  <a:pt x="33" y="12"/>
                </a:lnTo>
                <a:lnTo>
                  <a:pt x="44" y="6"/>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94" name="Freeform 762"/>
          <p:cNvSpPr>
            <a:spLocks/>
          </p:cNvSpPr>
          <p:nvPr/>
        </p:nvSpPr>
        <p:spPr bwMode="auto">
          <a:xfrm>
            <a:off x="6399213" y="1382713"/>
            <a:ext cx="152400" cy="77787"/>
          </a:xfrm>
          <a:custGeom>
            <a:avLst/>
            <a:gdLst>
              <a:gd name="T0" fmla="*/ 0 w 108"/>
              <a:gd name="T1" fmla="*/ 60325 h 49"/>
              <a:gd name="T2" fmla="*/ 42333 w 108"/>
              <a:gd name="T3" fmla="*/ 19050 h 49"/>
              <a:gd name="T4" fmla="*/ 101600 w 108"/>
              <a:gd name="T5" fmla="*/ 0 h 49"/>
              <a:gd name="T6" fmla="*/ 150989 w 108"/>
              <a:gd name="T7" fmla="*/ 38100 h 49"/>
              <a:gd name="T8" fmla="*/ 138289 w 108"/>
              <a:gd name="T9" fmla="*/ 42862 h 49"/>
              <a:gd name="T10" fmla="*/ 142522 w 108"/>
              <a:gd name="T11" fmla="*/ 60325 h 49"/>
              <a:gd name="T12" fmla="*/ 63500 w 108"/>
              <a:gd name="T13" fmla="*/ 76200 h 49"/>
              <a:gd name="T14" fmla="*/ 0 w 108"/>
              <a:gd name="T15" fmla="*/ 60325 h 49"/>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49"/>
              <a:gd name="T26" fmla="*/ 108 w 108"/>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49">
                <a:moveTo>
                  <a:pt x="0" y="38"/>
                </a:moveTo>
                <a:lnTo>
                  <a:pt x="30" y="12"/>
                </a:lnTo>
                <a:lnTo>
                  <a:pt x="72" y="0"/>
                </a:lnTo>
                <a:lnTo>
                  <a:pt x="107" y="24"/>
                </a:lnTo>
                <a:lnTo>
                  <a:pt x="98" y="27"/>
                </a:lnTo>
                <a:lnTo>
                  <a:pt x="101" y="38"/>
                </a:lnTo>
                <a:lnTo>
                  <a:pt x="45" y="48"/>
                </a:lnTo>
                <a:lnTo>
                  <a:pt x="0" y="3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95" name="Freeform 763"/>
          <p:cNvSpPr>
            <a:spLocks/>
          </p:cNvSpPr>
          <p:nvPr/>
        </p:nvSpPr>
        <p:spPr bwMode="auto">
          <a:xfrm>
            <a:off x="6437313" y="1449388"/>
            <a:ext cx="169862" cy="87312"/>
          </a:xfrm>
          <a:custGeom>
            <a:avLst/>
            <a:gdLst>
              <a:gd name="T0" fmla="*/ 0 w 120"/>
              <a:gd name="T1" fmla="*/ 38100 h 55"/>
              <a:gd name="T2" fmla="*/ 25479 w 120"/>
              <a:gd name="T3" fmla="*/ 41275 h 55"/>
              <a:gd name="T4" fmla="*/ 49543 w 120"/>
              <a:gd name="T5" fmla="*/ 71437 h 55"/>
              <a:gd name="T6" fmla="*/ 67945 w 120"/>
              <a:gd name="T7" fmla="*/ 61912 h 55"/>
              <a:gd name="T8" fmla="*/ 140136 w 120"/>
              <a:gd name="T9" fmla="*/ 85725 h 55"/>
              <a:gd name="T10" fmla="*/ 155707 w 120"/>
              <a:gd name="T11" fmla="*/ 74612 h 55"/>
              <a:gd name="T12" fmla="*/ 142967 w 120"/>
              <a:gd name="T13" fmla="*/ 52387 h 55"/>
              <a:gd name="T14" fmla="*/ 155707 w 120"/>
              <a:gd name="T15" fmla="*/ 55562 h 55"/>
              <a:gd name="T16" fmla="*/ 168446 w 120"/>
              <a:gd name="T17" fmla="*/ 17462 h 55"/>
              <a:gd name="T18" fmla="*/ 130228 w 120"/>
              <a:gd name="T19" fmla="*/ 4762 h 55"/>
              <a:gd name="T20" fmla="*/ 92009 w 120"/>
              <a:gd name="T21" fmla="*/ 23812 h 55"/>
              <a:gd name="T22" fmla="*/ 121734 w 120"/>
              <a:gd name="T23" fmla="*/ 14287 h 55"/>
              <a:gd name="T24" fmla="*/ 108995 w 120"/>
              <a:gd name="T25" fmla="*/ 0 h 55"/>
              <a:gd name="T26" fmla="*/ 49543 w 120"/>
              <a:gd name="T27" fmla="*/ 4762 h 55"/>
              <a:gd name="T28" fmla="*/ 0 w 120"/>
              <a:gd name="T29" fmla="*/ 38100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55"/>
              <a:gd name="T47" fmla="*/ 120 w 120"/>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55">
                <a:moveTo>
                  <a:pt x="0" y="24"/>
                </a:moveTo>
                <a:lnTo>
                  <a:pt x="18" y="26"/>
                </a:lnTo>
                <a:lnTo>
                  <a:pt x="35" y="45"/>
                </a:lnTo>
                <a:lnTo>
                  <a:pt x="48" y="39"/>
                </a:lnTo>
                <a:lnTo>
                  <a:pt x="99" y="54"/>
                </a:lnTo>
                <a:lnTo>
                  <a:pt x="110" y="47"/>
                </a:lnTo>
                <a:lnTo>
                  <a:pt x="101" y="33"/>
                </a:lnTo>
                <a:lnTo>
                  <a:pt x="110" y="35"/>
                </a:lnTo>
                <a:lnTo>
                  <a:pt x="119" y="11"/>
                </a:lnTo>
                <a:lnTo>
                  <a:pt x="92" y="3"/>
                </a:lnTo>
                <a:lnTo>
                  <a:pt x="65" y="15"/>
                </a:lnTo>
                <a:lnTo>
                  <a:pt x="86" y="9"/>
                </a:lnTo>
                <a:lnTo>
                  <a:pt x="77" y="0"/>
                </a:lnTo>
                <a:lnTo>
                  <a:pt x="35" y="3"/>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96" name="Freeform 764"/>
          <p:cNvSpPr>
            <a:spLocks/>
          </p:cNvSpPr>
          <p:nvPr/>
        </p:nvSpPr>
        <p:spPr bwMode="auto">
          <a:xfrm>
            <a:off x="6588125" y="1497013"/>
            <a:ext cx="146050" cy="87312"/>
          </a:xfrm>
          <a:custGeom>
            <a:avLst/>
            <a:gdLst>
              <a:gd name="T0" fmla="*/ 0 w 103"/>
              <a:gd name="T1" fmla="*/ 69850 h 55"/>
              <a:gd name="T2" fmla="*/ 17016 w 103"/>
              <a:gd name="T3" fmla="*/ 85725 h 55"/>
              <a:gd name="T4" fmla="*/ 131870 w 103"/>
              <a:gd name="T5" fmla="*/ 65087 h 55"/>
              <a:gd name="T6" fmla="*/ 144632 w 103"/>
              <a:gd name="T7" fmla="*/ 38100 h 55"/>
              <a:gd name="T8" fmla="*/ 110601 w 103"/>
              <a:gd name="T9" fmla="*/ 14287 h 55"/>
              <a:gd name="T10" fmla="*/ 85078 w 103"/>
              <a:gd name="T11" fmla="*/ 23812 h 55"/>
              <a:gd name="T12" fmla="*/ 89332 w 103"/>
              <a:gd name="T13" fmla="*/ 4762 h 55"/>
              <a:gd name="T14" fmla="*/ 68062 w 103"/>
              <a:gd name="T15" fmla="*/ 0 h 55"/>
              <a:gd name="T16" fmla="*/ 17016 w 103"/>
              <a:gd name="T17" fmla="*/ 61912 h 55"/>
              <a:gd name="T18" fmla="*/ 0 w 103"/>
              <a:gd name="T19" fmla="*/ 6985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55"/>
              <a:gd name="T32" fmla="*/ 103 w 10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55">
                <a:moveTo>
                  <a:pt x="0" y="44"/>
                </a:moveTo>
                <a:lnTo>
                  <a:pt x="12" y="54"/>
                </a:lnTo>
                <a:lnTo>
                  <a:pt x="93" y="41"/>
                </a:lnTo>
                <a:lnTo>
                  <a:pt x="102" y="24"/>
                </a:lnTo>
                <a:lnTo>
                  <a:pt x="78" y="9"/>
                </a:lnTo>
                <a:lnTo>
                  <a:pt x="60" y="15"/>
                </a:lnTo>
                <a:lnTo>
                  <a:pt x="63" y="3"/>
                </a:lnTo>
                <a:lnTo>
                  <a:pt x="48" y="0"/>
                </a:lnTo>
                <a:lnTo>
                  <a:pt x="12" y="39"/>
                </a:lnTo>
                <a:lnTo>
                  <a:pt x="0" y="4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97" name="Freeform 765"/>
          <p:cNvSpPr>
            <a:spLocks/>
          </p:cNvSpPr>
          <p:nvPr/>
        </p:nvSpPr>
        <p:spPr bwMode="auto">
          <a:xfrm>
            <a:off x="7469188" y="1676400"/>
            <a:ext cx="161925" cy="82550"/>
          </a:xfrm>
          <a:custGeom>
            <a:avLst/>
            <a:gdLst>
              <a:gd name="T0" fmla="*/ 0 w 115"/>
              <a:gd name="T1" fmla="*/ 47625 h 52"/>
              <a:gd name="T2" fmla="*/ 33793 w 115"/>
              <a:gd name="T3" fmla="*/ 4763 h 52"/>
              <a:gd name="T4" fmla="*/ 54914 w 115"/>
              <a:gd name="T5" fmla="*/ 0 h 52"/>
              <a:gd name="T6" fmla="*/ 92931 w 115"/>
              <a:gd name="T7" fmla="*/ 33338 h 52"/>
              <a:gd name="T8" fmla="*/ 97155 w 115"/>
              <a:gd name="T9" fmla="*/ 9525 h 52"/>
              <a:gd name="T10" fmla="*/ 139396 w 115"/>
              <a:gd name="T11" fmla="*/ 28575 h 52"/>
              <a:gd name="T12" fmla="*/ 130948 w 115"/>
              <a:gd name="T13" fmla="*/ 57150 h 52"/>
              <a:gd name="T14" fmla="*/ 160517 w 115"/>
              <a:gd name="T15" fmla="*/ 66675 h 52"/>
              <a:gd name="T16" fmla="*/ 80258 w 115"/>
              <a:gd name="T17" fmla="*/ 76200 h 52"/>
              <a:gd name="T18" fmla="*/ 67586 w 115"/>
              <a:gd name="T19" fmla="*/ 60325 h 52"/>
              <a:gd name="T20" fmla="*/ 54914 w 115"/>
              <a:gd name="T21" fmla="*/ 80963 h 52"/>
              <a:gd name="T22" fmla="*/ 0 w 115"/>
              <a:gd name="T23" fmla="*/ 47625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52"/>
              <a:gd name="T38" fmla="*/ 115 w 115"/>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52">
                <a:moveTo>
                  <a:pt x="0" y="30"/>
                </a:moveTo>
                <a:lnTo>
                  <a:pt x="24" y="3"/>
                </a:lnTo>
                <a:lnTo>
                  <a:pt x="39" y="0"/>
                </a:lnTo>
                <a:lnTo>
                  <a:pt x="66" y="21"/>
                </a:lnTo>
                <a:lnTo>
                  <a:pt x="69" y="6"/>
                </a:lnTo>
                <a:lnTo>
                  <a:pt x="99" y="18"/>
                </a:lnTo>
                <a:lnTo>
                  <a:pt x="93" y="36"/>
                </a:lnTo>
                <a:lnTo>
                  <a:pt x="114" y="42"/>
                </a:lnTo>
                <a:lnTo>
                  <a:pt x="57" y="48"/>
                </a:lnTo>
                <a:lnTo>
                  <a:pt x="48" y="38"/>
                </a:lnTo>
                <a:lnTo>
                  <a:pt x="39" y="51"/>
                </a:lnTo>
                <a:lnTo>
                  <a:pt x="0" y="3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98" name="Freeform 766"/>
          <p:cNvSpPr>
            <a:spLocks/>
          </p:cNvSpPr>
          <p:nvPr/>
        </p:nvSpPr>
        <p:spPr bwMode="auto">
          <a:xfrm>
            <a:off x="7588250" y="1681163"/>
            <a:ext cx="101600" cy="57150"/>
          </a:xfrm>
          <a:custGeom>
            <a:avLst/>
            <a:gdLst>
              <a:gd name="T0" fmla="*/ 0 w 73"/>
              <a:gd name="T1" fmla="*/ 0 h 36"/>
              <a:gd name="T2" fmla="*/ 33403 w 73"/>
              <a:gd name="T3" fmla="*/ 19050 h 36"/>
              <a:gd name="T4" fmla="*/ 20877 w 73"/>
              <a:gd name="T5" fmla="*/ 38100 h 36"/>
              <a:gd name="T6" fmla="*/ 41753 w 73"/>
              <a:gd name="T7" fmla="*/ 55563 h 36"/>
              <a:gd name="T8" fmla="*/ 69589 w 73"/>
              <a:gd name="T9" fmla="*/ 55563 h 36"/>
              <a:gd name="T10" fmla="*/ 100208 w 73"/>
              <a:gd name="T11" fmla="*/ 33337 h 36"/>
              <a:gd name="T12" fmla="*/ 0 w 73"/>
              <a:gd name="T13" fmla="*/ 0 h 36"/>
              <a:gd name="T14" fmla="*/ 0 60000 65536"/>
              <a:gd name="T15" fmla="*/ 0 60000 65536"/>
              <a:gd name="T16" fmla="*/ 0 60000 65536"/>
              <a:gd name="T17" fmla="*/ 0 60000 65536"/>
              <a:gd name="T18" fmla="*/ 0 60000 65536"/>
              <a:gd name="T19" fmla="*/ 0 60000 65536"/>
              <a:gd name="T20" fmla="*/ 0 60000 65536"/>
              <a:gd name="T21" fmla="*/ 0 w 73"/>
              <a:gd name="T22" fmla="*/ 0 h 36"/>
              <a:gd name="T23" fmla="*/ 73 w 7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36">
                <a:moveTo>
                  <a:pt x="0" y="0"/>
                </a:moveTo>
                <a:lnTo>
                  <a:pt x="24" y="12"/>
                </a:lnTo>
                <a:lnTo>
                  <a:pt x="15" y="24"/>
                </a:lnTo>
                <a:lnTo>
                  <a:pt x="30" y="35"/>
                </a:lnTo>
                <a:lnTo>
                  <a:pt x="50" y="35"/>
                </a:lnTo>
                <a:lnTo>
                  <a:pt x="72" y="21"/>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5999" name="Freeform 767"/>
          <p:cNvSpPr>
            <a:spLocks/>
          </p:cNvSpPr>
          <p:nvPr/>
        </p:nvSpPr>
        <p:spPr bwMode="auto">
          <a:xfrm>
            <a:off x="7588250" y="2643188"/>
            <a:ext cx="71438" cy="290512"/>
          </a:xfrm>
          <a:custGeom>
            <a:avLst/>
            <a:gdLst>
              <a:gd name="T0" fmla="*/ 0 w 51"/>
              <a:gd name="T1" fmla="*/ 69850 h 183"/>
              <a:gd name="T2" fmla="*/ 12607 w 51"/>
              <a:gd name="T3" fmla="*/ 109537 h 183"/>
              <a:gd name="T4" fmla="*/ 12607 w 51"/>
              <a:gd name="T5" fmla="*/ 288925 h 183"/>
              <a:gd name="T6" fmla="*/ 25213 w 51"/>
              <a:gd name="T7" fmla="*/ 265112 h 183"/>
              <a:gd name="T8" fmla="*/ 46225 w 51"/>
              <a:gd name="T9" fmla="*/ 284162 h 183"/>
              <a:gd name="T10" fmla="*/ 25213 w 51"/>
              <a:gd name="T11" fmla="*/ 231775 h 183"/>
              <a:gd name="T12" fmla="*/ 37820 w 51"/>
              <a:gd name="T13" fmla="*/ 184150 h 183"/>
              <a:gd name="T14" fmla="*/ 70037 w 51"/>
              <a:gd name="T15" fmla="*/ 198437 h 183"/>
              <a:gd name="T16" fmla="*/ 37820 w 51"/>
              <a:gd name="T17" fmla="*/ 100012 h 183"/>
              <a:gd name="T18" fmla="*/ 25213 w 51"/>
              <a:gd name="T19" fmla="*/ 0 h 183"/>
              <a:gd name="T20" fmla="*/ 0 w 51"/>
              <a:gd name="T21" fmla="*/ 69850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83"/>
              <a:gd name="T35" fmla="*/ 51 w 51"/>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83">
                <a:moveTo>
                  <a:pt x="0" y="44"/>
                </a:moveTo>
                <a:lnTo>
                  <a:pt x="9" y="69"/>
                </a:lnTo>
                <a:lnTo>
                  <a:pt x="9" y="182"/>
                </a:lnTo>
                <a:lnTo>
                  <a:pt x="18" y="167"/>
                </a:lnTo>
                <a:lnTo>
                  <a:pt x="33" y="179"/>
                </a:lnTo>
                <a:lnTo>
                  <a:pt x="18" y="146"/>
                </a:lnTo>
                <a:lnTo>
                  <a:pt x="27" y="116"/>
                </a:lnTo>
                <a:lnTo>
                  <a:pt x="50" y="125"/>
                </a:lnTo>
                <a:lnTo>
                  <a:pt x="27" y="63"/>
                </a:lnTo>
                <a:lnTo>
                  <a:pt x="18" y="0"/>
                </a:lnTo>
                <a:lnTo>
                  <a:pt x="0" y="4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00" name="Freeform 768"/>
          <p:cNvSpPr>
            <a:spLocks/>
          </p:cNvSpPr>
          <p:nvPr/>
        </p:nvSpPr>
        <p:spPr bwMode="auto">
          <a:xfrm>
            <a:off x="7705725" y="1714500"/>
            <a:ext cx="111125" cy="39688"/>
          </a:xfrm>
          <a:custGeom>
            <a:avLst/>
            <a:gdLst>
              <a:gd name="T0" fmla="*/ 0 w 78"/>
              <a:gd name="T1" fmla="*/ 0 h 25"/>
              <a:gd name="T2" fmla="*/ 15671 w 78"/>
              <a:gd name="T3" fmla="*/ 22225 h 25"/>
              <a:gd name="T4" fmla="*/ 66960 w 78"/>
              <a:gd name="T5" fmla="*/ 38100 h 25"/>
              <a:gd name="T6" fmla="*/ 109700 w 78"/>
              <a:gd name="T7" fmla="*/ 28575 h 25"/>
              <a:gd name="T8" fmla="*/ 0 w 78"/>
              <a:gd name="T9" fmla="*/ 0 h 25"/>
              <a:gd name="T10" fmla="*/ 0 60000 65536"/>
              <a:gd name="T11" fmla="*/ 0 60000 65536"/>
              <a:gd name="T12" fmla="*/ 0 60000 65536"/>
              <a:gd name="T13" fmla="*/ 0 60000 65536"/>
              <a:gd name="T14" fmla="*/ 0 60000 65536"/>
              <a:gd name="T15" fmla="*/ 0 w 78"/>
              <a:gd name="T16" fmla="*/ 0 h 25"/>
              <a:gd name="T17" fmla="*/ 78 w 78"/>
              <a:gd name="T18" fmla="*/ 25 h 25"/>
            </a:gdLst>
            <a:ahLst/>
            <a:cxnLst>
              <a:cxn ang="T10">
                <a:pos x="T0" y="T1"/>
              </a:cxn>
              <a:cxn ang="T11">
                <a:pos x="T2" y="T3"/>
              </a:cxn>
              <a:cxn ang="T12">
                <a:pos x="T4" y="T5"/>
              </a:cxn>
              <a:cxn ang="T13">
                <a:pos x="T6" y="T7"/>
              </a:cxn>
              <a:cxn ang="T14">
                <a:pos x="T8" y="T9"/>
              </a:cxn>
            </a:cxnLst>
            <a:rect l="T15" t="T16" r="T17" b="T18"/>
            <a:pathLst>
              <a:path w="78" h="25">
                <a:moveTo>
                  <a:pt x="0" y="0"/>
                </a:moveTo>
                <a:lnTo>
                  <a:pt x="11" y="14"/>
                </a:lnTo>
                <a:lnTo>
                  <a:pt x="47" y="24"/>
                </a:lnTo>
                <a:lnTo>
                  <a:pt x="77" y="18"/>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01" name="Freeform 769"/>
          <p:cNvSpPr>
            <a:spLocks/>
          </p:cNvSpPr>
          <p:nvPr/>
        </p:nvSpPr>
        <p:spPr bwMode="auto">
          <a:xfrm>
            <a:off x="3841750" y="3490913"/>
            <a:ext cx="200025" cy="192087"/>
          </a:xfrm>
          <a:custGeom>
            <a:avLst/>
            <a:gdLst>
              <a:gd name="T0" fmla="*/ 0 w 142"/>
              <a:gd name="T1" fmla="*/ 190500 h 121"/>
              <a:gd name="T2" fmla="*/ 92969 w 142"/>
              <a:gd name="T3" fmla="*/ 0 h 121"/>
              <a:gd name="T4" fmla="*/ 198616 w 142"/>
              <a:gd name="T5" fmla="*/ 0 h 121"/>
              <a:gd name="T6" fmla="*/ 198616 w 142"/>
              <a:gd name="T7" fmla="*/ 14287 h 121"/>
              <a:gd name="T8" fmla="*/ 198616 w 142"/>
              <a:gd name="T9" fmla="*/ 52387 h 121"/>
              <a:gd name="T10" fmla="*/ 122551 w 142"/>
              <a:gd name="T11" fmla="*/ 52387 h 121"/>
              <a:gd name="T12" fmla="*/ 122551 w 142"/>
              <a:gd name="T13" fmla="*/ 123825 h 121"/>
              <a:gd name="T14" fmla="*/ 92969 w 142"/>
              <a:gd name="T15" fmla="*/ 138112 h 121"/>
              <a:gd name="T16" fmla="*/ 92969 w 142"/>
              <a:gd name="T17" fmla="*/ 176212 h 121"/>
              <a:gd name="T18" fmla="*/ 0 w 142"/>
              <a:gd name="T19" fmla="*/ 19050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21"/>
              <a:gd name="T32" fmla="*/ 142 w 142"/>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21">
                <a:moveTo>
                  <a:pt x="0" y="120"/>
                </a:moveTo>
                <a:lnTo>
                  <a:pt x="66" y="0"/>
                </a:lnTo>
                <a:lnTo>
                  <a:pt x="141" y="0"/>
                </a:lnTo>
                <a:lnTo>
                  <a:pt x="141" y="9"/>
                </a:lnTo>
                <a:lnTo>
                  <a:pt x="141" y="33"/>
                </a:lnTo>
                <a:lnTo>
                  <a:pt x="87" y="33"/>
                </a:lnTo>
                <a:lnTo>
                  <a:pt x="87" y="78"/>
                </a:lnTo>
                <a:lnTo>
                  <a:pt x="66" y="87"/>
                </a:lnTo>
                <a:lnTo>
                  <a:pt x="66" y="111"/>
                </a:lnTo>
                <a:lnTo>
                  <a:pt x="0" y="12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02" name="Freeform 770"/>
          <p:cNvSpPr>
            <a:spLocks/>
          </p:cNvSpPr>
          <p:nvPr/>
        </p:nvSpPr>
        <p:spPr bwMode="auto">
          <a:xfrm>
            <a:off x="4759325" y="3624263"/>
            <a:ext cx="393700" cy="527050"/>
          </a:xfrm>
          <a:custGeom>
            <a:avLst/>
            <a:gdLst>
              <a:gd name="T0" fmla="*/ 0 w 279"/>
              <a:gd name="T1" fmla="*/ 279400 h 332"/>
              <a:gd name="T2" fmla="*/ 21167 w 279"/>
              <a:gd name="T3" fmla="*/ 327025 h 332"/>
              <a:gd name="T4" fmla="*/ 38100 w 279"/>
              <a:gd name="T5" fmla="*/ 384175 h 332"/>
              <a:gd name="T6" fmla="*/ 80433 w 279"/>
              <a:gd name="T7" fmla="*/ 412750 h 332"/>
              <a:gd name="T8" fmla="*/ 131233 w 279"/>
              <a:gd name="T9" fmla="*/ 487363 h 332"/>
              <a:gd name="T10" fmla="*/ 215900 w 279"/>
              <a:gd name="T11" fmla="*/ 525463 h 332"/>
              <a:gd name="T12" fmla="*/ 286456 w 279"/>
              <a:gd name="T13" fmla="*/ 515938 h 332"/>
              <a:gd name="T14" fmla="*/ 333022 w 279"/>
              <a:gd name="T15" fmla="*/ 501650 h 332"/>
              <a:gd name="T16" fmla="*/ 303389 w 279"/>
              <a:gd name="T17" fmla="*/ 446088 h 332"/>
              <a:gd name="T18" fmla="*/ 258233 w 279"/>
              <a:gd name="T19" fmla="*/ 415925 h 332"/>
              <a:gd name="T20" fmla="*/ 290689 w 279"/>
              <a:gd name="T21" fmla="*/ 392112 h 332"/>
              <a:gd name="T22" fmla="*/ 290689 w 279"/>
              <a:gd name="T23" fmla="*/ 344487 h 332"/>
              <a:gd name="T24" fmla="*/ 337255 w 279"/>
              <a:gd name="T25" fmla="*/ 279400 h 332"/>
              <a:gd name="T26" fmla="*/ 358422 w 279"/>
              <a:gd name="T27" fmla="*/ 165100 h 332"/>
              <a:gd name="T28" fmla="*/ 392289 w 279"/>
              <a:gd name="T29" fmla="*/ 142875 h 332"/>
              <a:gd name="T30" fmla="*/ 362656 w 279"/>
              <a:gd name="T31" fmla="*/ 112713 h 332"/>
              <a:gd name="T32" fmla="*/ 354189 w 279"/>
              <a:gd name="T33" fmla="*/ 26988 h 332"/>
              <a:gd name="T34" fmla="*/ 320322 w 279"/>
              <a:gd name="T35" fmla="*/ 0 h 332"/>
              <a:gd name="T36" fmla="*/ 286456 w 279"/>
              <a:gd name="T37" fmla="*/ 33337 h 332"/>
              <a:gd name="T38" fmla="*/ 76200 w 279"/>
              <a:gd name="T39" fmla="*/ 26988 h 332"/>
              <a:gd name="T40" fmla="*/ 76200 w 279"/>
              <a:gd name="T41" fmla="*/ 80962 h 332"/>
              <a:gd name="T42" fmla="*/ 50800 w 279"/>
              <a:gd name="T43" fmla="*/ 84137 h 332"/>
              <a:gd name="T44" fmla="*/ 50800 w 279"/>
              <a:gd name="T45" fmla="*/ 98425 h 332"/>
              <a:gd name="T46" fmla="*/ 50800 w 279"/>
              <a:gd name="T47" fmla="*/ 203200 h 332"/>
              <a:gd name="T48" fmla="*/ 25400 w 279"/>
              <a:gd name="T49" fmla="*/ 203200 h 332"/>
              <a:gd name="T50" fmla="*/ 0 w 279"/>
              <a:gd name="T51" fmla="*/ 279400 h 3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9"/>
              <a:gd name="T79" fmla="*/ 0 h 332"/>
              <a:gd name="T80" fmla="*/ 279 w 279"/>
              <a:gd name="T81" fmla="*/ 332 h 3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9" h="332">
                <a:moveTo>
                  <a:pt x="0" y="176"/>
                </a:moveTo>
                <a:lnTo>
                  <a:pt x="15" y="206"/>
                </a:lnTo>
                <a:lnTo>
                  <a:pt x="27" y="242"/>
                </a:lnTo>
                <a:lnTo>
                  <a:pt x="57" y="260"/>
                </a:lnTo>
                <a:lnTo>
                  <a:pt x="93" y="307"/>
                </a:lnTo>
                <a:lnTo>
                  <a:pt x="153" y="331"/>
                </a:lnTo>
                <a:lnTo>
                  <a:pt x="203" y="325"/>
                </a:lnTo>
                <a:lnTo>
                  <a:pt x="236" y="316"/>
                </a:lnTo>
                <a:lnTo>
                  <a:pt x="215" y="281"/>
                </a:lnTo>
                <a:lnTo>
                  <a:pt x="183" y="262"/>
                </a:lnTo>
                <a:lnTo>
                  <a:pt x="206" y="247"/>
                </a:lnTo>
                <a:lnTo>
                  <a:pt x="206" y="217"/>
                </a:lnTo>
                <a:lnTo>
                  <a:pt x="239" y="176"/>
                </a:lnTo>
                <a:lnTo>
                  <a:pt x="254" y="104"/>
                </a:lnTo>
                <a:lnTo>
                  <a:pt x="278" y="90"/>
                </a:lnTo>
                <a:lnTo>
                  <a:pt x="257" y="71"/>
                </a:lnTo>
                <a:lnTo>
                  <a:pt x="251" y="17"/>
                </a:lnTo>
                <a:lnTo>
                  <a:pt x="227" y="0"/>
                </a:lnTo>
                <a:lnTo>
                  <a:pt x="203" y="21"/>
                </a:lnTo>
                <a:lnTo>
                  <a:pt x="54" y="17"/>
                </a:lnTo>
                <a:lnTo>
                  <a:pt x="54" y="51"/>
                </a:lnTo>
                <a:lnTo>
                  <a:pt x="36" y="53"/>
                </a:lnTo>
                <a:lnTo>
                  <a:pt x="36" y="62"/>
                </a:lnTo>
                <a:lnTo>
                  <a:pt x="36" y="128"/>
                </a:lnTo>
                <a:lnTo>
                  <a:pt x="18" y="128"/>
                </a:lnTo>
                <a:lnTo>
                  <a:pt x="0" y="17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03" name="Freeform 771"/>
          <p:cNvSpPr>
            <a:spLocks/>
          </p:cNvSpPr>
          <p:nvPr/>
        </p:nvSpPr>
        <p:spPr bwMode="auto">
          <a:xfrm>
            <a:off x="2868613" y="4094163"/>
            <a:ext cx="96837" cy="104775"/>
          </a:xfrm>
          <a:custGeom>
            <a:avLst/>
            <a:gdLst>
              <a:gd name="T0" fmla="*/ 0 w 69"/>
              <a:gd name="T1" fmla="*/ 46037 h 66"/>
              <a:gd name="T2" fmla="*/ 28069 w 69"/>
              <a:gd name="T3" fmla="*/ 0 h 66"/>
              <a:gd name="T4" fmla="*/ 95434 w 69"/>
              <a:gd name="T5" fmla="*/ 3175 h 66"/>
              <a:gd name="T6" fmla="*/ 87013 w 69"/>
              <a:gd name="T7" fmla="*/ 93662 h 66"/>
              <a:gd name="T8" fmla="*/ 40700 w 69"/>
              <a:gd name="T9" fmla="*/ 103188 h 66"/>
              <a:gd name="T10" fmla="*/ 0 w 69"/>
              <a:gd name="T11" fmla="*/ 46037 h 66"/>
              <a:gd name="T12" fmla="*/ 0 60000 65536"/>
              <a:gd name="T13" fmla="*/ 0 60000 65536"/>
              <a:gd name="T14" fmla="*/ 0 60000 65536"/>
              <a:gd name="T15" fmla="*/ 0 60000 65536"/>
              <a:gd name="T16" fmla="*/ 0 60000 65536"/>
              <a:gd name="T17" fmla="*/ 0 60000 65536"/>
              <a:gd name="T18" fmla="*/ 0 w 69"/>
              <a:gd name="T19" fmla="*/ 0 h 66"/>
              <a:gd name="T20" fmla="*/ 69 w 6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9" h="66">
                <a:moveTo>
                  <a:pt x="0" y="29"/>
                </a:moveTo>
                <a:lnTo>
                  <a:pt x="20" y="0"/>
                </a:lnTo>
                <a:lnTo>
                  <a:pt x="68" y="2"/>
                </a:lnTo>
                <a:lnTo>
                  <a:pt x="62" y="59"/>
                </a:lnTo>
                <a:lnTo>
                  <a:pt x="29" y="65"/>
                </a:lnTo>
                <a:lnTo>
                  <a:pt x="0" y="2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04" name="Freeform 772"/>
          <p:cNvSpPr>
            <a:spLocks/>
          </p:cNvSpPr>
          <p:nvPr/>
        </p:nvSpPr>
        <p:spPr bwMode="auto">
          <a:xfrm>
            <a:off x="4494213" y="1454150"/>
            <a:ext cx="254000" cy="204788"/>
          </a:xfrm>
          <a:custGeom>
            <a:avLst/>
            <a:gdLst>
              <a:gd name="T0" fmla="*/ 0 w 180"/>
              <a:gd name="T1" fmla="*/ 26988 h 129"/>
              <a:gd name="T2" fmla="*/ 4233 w 180"/>
              <a:gd name="T3" fmla="*/ 47625 h 129"/>
              <a:gd name="T4" fmla="*/ 33867 w 180"/>
              <a:gd name="T5" fmla="*/ 50800 h 129"/>
              <a:gd name="T6" fmla="*/ 25400 w 180"/>
              <a:gd name="T7" fmla="*/ 60325 h 129"/>
              <a:gd name="T8" fmla="*/ 42333 w 180"/>
              <a:gd name="T9" fmla="*/ 69850 h 129"/>
              <a:gd name="T10" fmla="*/ 12700 w 180"/>
              <a:gd name="T11" fmla="*/ 66675 h 129"/>
              <a:gd name="T12" fmla="*/ 59267 w 180"/>
              <a:gd name="T13" fmla="*/ 90488 h 129"/>
              <a:gd name="T14" fmla="*/ 42333 w 180"/>
              <a:gd name="T15" fmla="*/ 98425 h 129"/>
              <a:gd name="T16" fmla="*/ 55033 w 180"/>
              <a:gd name="T17" fmla="*/ 112713 h 129"/>
              <a:gd name="T18" fmla="*/ 95956 w 180"/>
              <a:gd name="T19" fmla="*/ 104775 h 129"/>
              <a:gd name="T20" fmla="*/ 93133 w 180"/>
              <a:gd name="T21" fmla="*/ 80963 h 129"/>
              <a:gd name="T22" fmla="*/ 114300 w 180"/>
              <a:gd name="T23" fmla="*/ 74613 h 129"/>
              <a:gd name="T24" fmla="*/ 117122 w 180"/>
              <a:gd name="T25" fmla="*/ 98425 h 129"/>
              <a:gd name="T26" fmla="*/ 138289 w 180"/>
              <a:gd name="T27" fmla="*/ 80963 h 129"/>
              <a:gd name="T28" fmla="*/ 135467 w 180"/>
              <a:gd name="T29" fmla="*/ 98425 h 129"/>
              <a:gd name="T30" fmla="*/ 159456 w 180"/>
              <a:gd name="T31" fmla="*/ 104775 h 129"/>
              <a:gd name="T32" fmla="*/ 67733 w 180"/>
              <a:gd name="T33" fmla="*/ 122238 h 129"/>
              <a:gd name="T34" fmla="*/ 76200 w 180"/>
              <a:gd name="T35" fmla="*/ 136525 h 129"/>
              <a:gd name="T36" fmla="*/ 143933 w 180"/>
              <a:gd name="T37" fmla="*/ 128588 h 129"/>
              <a:gd name="T38" fmla="*/ 101600 w 180"/>
              <a:gd name="T39" fmla="*/ 141288 h 129"/>
              <a:gd name="T40" fmla="*/ 122767 w 180"/>
              <a:gd name="T41" fmla="*/ 152400 h 129"/>
              <a:gd name="T42" fmla="*/ 76200 w 180"/>
              <a:gd name="T43" fmla="*/ 155575 h 129"/>
              <a:gd name="T44" fmla="*/ 152400 w 180"/>
              <a:gd name="T45" fmla="*/ 203200 h 129"/>
              <a:gd name="T46" fmla="*/ 193322 w 180"/>
              <a:gd name="T47" fmla="*/ 98425 h 129"/>
              <a:gd name="T48" fmla="*/ 252589 w 180"/>
              <a:gd name="T49" fmla="*/ 74613 h 129"/>
              <a:gd name="T50" fmla="*/ 189089 w 180"/>
              <a:gd name="T51" fmla="*/ 57150 h 129"/>
              <a:gd name="T52" fmla="*/ 180622 w 180"/>
              <a:gd name="T53" fmla="*/ 33338 h 129"/>
              <a:gd name="T54" fmla="*/ 165100 w 180"/>
              <a:gd name="T55" fmla="*/ 47625 h 129"/>
              <a:gd name="T56" fmla="*/ 172156 w 180"/>
              <a:gd name="T57" fmla="*/ 19050 h 129"/>
              <a:gd name="T58" fmla="*/ 131233 w 180"/>
              <a:gd name="T59" fmla="*/ 0 h 129"/>
              <a:gd name="T60" fmla="*/ 117122 w 180"/>
              <a:gd name="T61" fmla="*/ 19050 h 129"/>
              <a:gd name="T62" fmla="*/ 135467 w 180"/>
              <a:gd name="T63" fmla="*/ 69850 h 129"/>
              <a:gd name="T64" fmla="*/ 93133 w 180"/>
              <a:gd name="T65" fmla="*/ 12700 h 129"/>
              <a:gd name="T66" fmla="*/ 76200 w 180"/>
              <a:gd name="T67" fmla="*/ 33338 h 129"/>
              <a:gd name="T68" fmla="*/ 80433 w 180"/>
              <a:gd name="T69" fmla="*/ 50800 h 129"/>
              <a:gd name="T70" fmla="*/ 38100 w 180"/>
              <a:gd name="T71" fmla="*/ 33338 h 129"/>
              <a:gd name="T72" fmla="*/ 71967 w 180"/>
              <a:gd name="T73" fmla="*/ 12700 h 129"/>
              <a:gd name="T74" fmla="*/ 0 w 180"/>
              <a:gd name="T75" fmla="*/ 26988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0"/>
              <a:gd name="T115" fmla="*/ 0 h 129"/>
              <a:gd name="T116" fmla="*/ 180 w 180"/>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0" h="129">
                <a:moveTo>
                  <a:pt x="0" y="17"/>
                </a:moveTo>
                <a:lnTo>
                  <a:pt x="3" y="30"/>
                </a:lnTo>
                <a:lnTo>
                  <a:pt x="24" y="32"/>
                </a:lnTo>
                <a:lnTo>
                  <a:pt x="18" y="38"/>
                </a:lnTo>
                <a:lnTo>
                  <a:pt x="30" y="44"/>
                </a:lnTo>
                <a:lnTo>
                  <a:pt x="9" y="42"/>
                </a:lnTo>
                <a:lnTo>
                  <a:pt x="42" y="57"/>
                </a:lnTo>
                <a:lnTo>
                  <a:pt x="30" y="62"/>
                </a:lnTo>
                <a:lnTo>
                  <a:pt x="39" y="71"/>
                </a:lnTo>
                <a:lnTo>
                  <a:pt x="68" y="66"/>
                </a:lnTo>
                <a:lnTo>
                  <a:pt x="66" y="51"/>
                </a:lnTo>
                <a:lnTo>
                  <a:pt x="81" y="47"/>
                </a:lnTo>
                <a:lnTo>
                  <a:pt x="83" y="62"/>
                </a:lnTo>
                <a:lnTo>
                  <a:pt x="98" y="51"/>
                </a:lnTo>
                <a:lnTo>
                  <a:pt x="96" y="62"/>
                </a:lnTo>
                <a:lnTo>
                  <a:pt x="113" y="66"/>
                </a:lnTo>
                <a:lnTo>
                  <a:pt x="48" y="77"/>
                </a:lnTo>
                <a:lnTo>
                  <a:pt x="54" y="86"/>
                </a:lnTo>
                <a:lnTo>
                  <a:pt x="102" y="81"/>
                </a:lnTo>
                <a:lnTo>
                  <a:pt x="72" y="89"/>
                </a:lnTo>
                <a:lnTo>
                  <a:pt x="87" y="96"/>
                </a:lnTo>
                <a:lnTo>
                  <a:pt x="54" y="98"/>
                </a:lnTo>
                <a:lnTo>
                  <a:pt x="108" y="128"/>
                </a:lnTo>
                <a:lnTo>
                  <a:pt x="137" y="62"/>
                </a:lnTo>
                <a:lnTo>
                  <a:pt x="179" y="47"/>
                </a:lnTo>
                <a:lnTo>
                  <a:pt x="134" y="36"/>
                </a:lnTo>
                <a:lnTo>
                  <a:pt x="128" y="21"/>
                </a:lnTo>
                <a:lnTo>
                  <a:pt x="117" y="30"/>
                </a:lnTo>
                <a:lnTo>
                  <a:pt x="122" y="12"/>
                </a:lnTo>
                <a:lnTo>
                  <a:pt x="93" y="0"/>
                </a:lnTo>
                <a:lnTo>
                  <a:pt x="83" y="12"/>
                </a:lnTo>
                <a:lnTo>
                  <a:pt x="96" y="44"/>
                </a:lnTo>
                <a:lnTo>
                  <a:pt x="66" y="8"/>
                </a:lnTo>
                <a:lnTo>
                  <a:pt x="54" y="21"/>
                </a:lnTo>
                <a:lnTo>
                  <a:pt x="57" y="32"/>
                </a:lnTo>
                <a:lnTo>
                  <a:pt x="27" y="21"/>
                </a:lnTo>
                <a:lnTo>
                  <a:pt x="51" y="8"/>
                </a:lnTo>
                <a:lnTo>
                  <a:pt x="0" y="1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05" name="Freeform 773"/>
          <p:cNvSpPr>
            <a:spLocks/>
          </p:cNvSpPr>
          <p:nvPr/>
        </p:nvSpPr>
        <p:spPr bwMode="auto">
          <a:xfrm>
            <a:off x="4659313" y="1430338"/>
            <a:ext cx="223837" cy="82550"/>
          </a:xfrm>
          <a:custGeom>
            <a:avLst/>
            <a:gdLst>
              <a:gd name="T0" fmla="*/ 0 w 159"/>
              <a:gd name="T1" fmla="*/ 19050 h 52"/>
              <a:gd name="T2" fmla="*/ 28156 w 159"/>
              <a:gd name="T3" fmla="*/ 28575 h 52"/>
              <a:gd name="T4" fmla="*/ 12670 w 159"/>
              <a:gd name="T5" fmla="*/ 33338 h 52"/>
              <a:gd name="T6" fmla="*/ 21117 w 159"/>
              <a:gd name="T7" fmla="*/ 42862 h 52"/>
              <a:gd name="T8" fmla="*/ 99952 w 159"/>
              <a:gd name="T9" fmla="*/ 36513 h 52"/>
              <a:gd name="T10" fmla="*/ 49272 w 159"/>
              <a:gd name="T11" fmla="*/ 57150 h 52"/>
              <a:gd name="T12" fmla="*/ 133739 w 159"/>
              <a:gd name="T13" fmla="*/ 80963 h 52"/>
              <a:gd name="T14" fmla="*/ 188643 w 159"/>
              <a:gd name="T15" fmla="*/ 66675 h 52"/>
              <a:gd name="T16" fmla="*/ 222429 w 159"/>
              <a:gd name="T17" fmla="*/ 33338 h 52"/>
              <a:gd name="T18" fmla="*/ 213983 w 159"/>
              <a:gd name="T19" fmla="*/ 19050 h 52"/>
              <a:gd name="T20" fmla="*/ 159079 w 159"/>
              <a:gd name="T21" fmla="*/ 19050 h 52"/>
              <a:gd name="T22" fmla="*/ 167526 w 159"/>
              <a:gd name="T23" fmla="*/ 9525 h 52"/>
              <a:gd name="T24" fmla="*/ 125292 w 159"/>
              <a:gd name="T25" fmla="*/ 23812 h 52"/>
              <a:gd name="T26" fmla="*/ 121069 w 159"/>
              <a:gd name="T27" fmla="*/ 0 h 52"/>
              <a:gd name="T28" fmla="*/ 112622 w 159"/>
              <a:gd name="T29" fmla="*/ 28575 h 52"/>
              <a:gd name="T30" fmla="*/ 49272 w 159"/>
              <a:gd name="T31" fmla="*/ 0 h 52"/>
              <a:gd name="T32" fmla="*/ 49272 w 159"/>
              <a:gd name="T33" fmla="*/ 19050 h 52"/>
              <a:gd name="T34" fmla="*/ 33787 w 159"/>
              <a:gd name="T35" fmla="*/ 9525 h 52"/>
              <a:gd name="T36" fmla="*/ 42233 w 159"/>
              <a:gd name="T37" fmla="*/ 28575 h 52"/>
              <a:gd name="T38" fmla="*/ 0 w 159"/>
              <a:gd name="T39" fmla="*/ 19050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9"/>
              <a:gd name="T61" fmla="*/ 0 h 52"/>
              <a:gd name="T62" fmla="*/ 159 w 159"/>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9" h="52">
                <a:moveTo>
                  <a:pt x="0" y="12"/>
                </a:moveTo>
                <a:lnTo>
                  <a:pt x="20" y="18"/>
                </a:lnTo>
                <a:lnTo>
                  <a:pt x="9" y="21"/>
                </a:lnTo>
                <a:lnTo>
                  <a:pt x="15" y="27"/>
                </a:lnTo>
                <a:lnTo>
                  <a:pt x="71" y="23"/>
                </a:lnTo>
                <a:lnTo>
                  <a:pt x="35" y="36"/>
                </a:lnTo>
                <a:lnTo>
                  <a:pt x="95" y="51"/>
                </a:lnTo>
                <a:lnTo>
                  <a:pt x="134" y="42"/>
                </a:lnTo>
                <a:lnTo>
                  <a:pt x="158" y="21"/>
                </a:lnTo>
                <a:lnTo>
                  <a:pt x="152" y="12"/>
                </a:lnTo>
                <a:lnTo>
                  <a:pt x="113" y="12"/>
                </a:lnTo>
                <a:lnTo>
                  <a:pt x="119" y="6"/>
                </a:lnTo>
                <a:lnTo>
                  <a:pt x="89" y="15"/>
                </a:lnTo>
                <a:lnTo>
                  <a:pt x="86" y="0"/>
                </a:lnTo>
                <a:lnTo>
                  <a:pt x="80" y="18"/>
                </a:lnTo>
                <a:lnTo>
                  <a:pt x="35" y="0"/>
                </a:lnTo>
                <a:lnTo>
                  <a:pt x="35" y="12"/>
                </a:lnTo>
                <a:lnTo>
                  <a:pt x="24" y="6"/>
                </a:lnTo>
                <a:lnTo>
                  <a:pt x="30" y="18"/>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06" name="Freeform 774"/>
          <p:cNvSpPr>
            <a:spLocks/>
          </p:cNvSpPr>
          <p:nvPr/>
        </p:nvSpPr>
        <p:spPr bwMode="auto">
          <a:xfrm>
            <a:off x="4735513" y="1562100"/>
            <a:ext cx="93662" cy="53975"/>
          </a:xfrm>
          <a:custGeom>
            <a:avLst/>
            <a:gdLst>
              <a:gd name="T0" fmla="*/ 0 w 66"/>
              <a:gd name="T1" fmla="*/ 44450 h 34"/>
              <a:gd name="T2" fmla="*/ 2838 w 66"/>
              <a:gd name="T3" fmla="*/ 20637 h 34"/>
              <a:gd name="T4" fmla="*/ 49669 w 66"/>
              <a:gd name="T5" fmla="*/ 0 h 34"/>
              <a:gd name="T6" fmla="*/ 53927 w 66"/>
              <a:gd name="T7" fmla="*/ 20637 h 34"/>
              <a:gd name="T8" fmla="*/ 92243 w 66"/>
              <a:gd name="T9" fmla="*/ 28575 h 34"/>
              <a:gd name="T10" fmla="*/ 41155 w 66"/>
              <a:gd name="T11" fmla="*/ 52388 h 34"/>
              <a:gd name="T12" fmla="*/ 49669 w 66"/>
              <a:gd name="T13" fmla="*/ 38100 h 34"/>
              <a:gd name="T14" fmla="*/ 0 w 66"/>
              <a:gd name="T15" fmla="*/ 44450 h 34"/>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34"/>
              <a:gd name="T26" fmla="*/ 66 w 66"/>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34">
                <a:moveTo>
                  <a:pt x="0" y="28"/>
                </a:moveTo>
                <a:lnTo>
                  <a:pt x="2" y="13"/>
                </a:lnTo>
                <a:lnTo>
                  <a:pt x="35" y="0"/>
                </a:lnTo>
                <a:lnTo>
                  <a:pt x="38" y="13"/>
                </a:lnTo>
                <a:lnTo>
                  <a:pt x="65" y="18"/>
                </a:lnTo>
                <a:lnTo>
                  <a:pt x="29" y="33"/>
                </a:lnTo>
                <a:lnTo>
                  <a:pt x="35" y="24"/>
                </a:lnTo>
                <a:lnTo>
                  <a:pt x="0" y="2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07" name="Freeform 775"/>
          <p:cNvSpPr>
            <a:spLocks/>
          </p:cNvSpPr>
          <p:nvPr/>
        </p:nvSpPr>
        <p:spPr bwMode="auto">
          <a:xfrm>
            <a:off x="4970463" y="4946650"/>
            <a:ext cx="26987" cy="42863"/>
          </a:xfrm>
          <a:custGeom>
            <a:avLst/>
            <a:gdLst>
              <a:gd name="T0" fmla="*/ 0 w 20"/>
              <a:gd name="T1" fmla="*/ 22225 h 27"/>
              <a:gd name="T2" fmla="*/ 16192 w 20"/>
              <a:gd name="T3" fmla="*/ 41275 h 27"/>
              <a:gd name="T4" fmla="*/ 25638 w 20"/>
              <a:gd name="T5" fmla="*/ 28575 h 27"/>
              <a:gd name="T6" fmla="*/ 25638 w 20"/>
              <a:gd name="T7" fmla="*/ 0 h 27"/>
              <a:gd name="T8" fmla="*/ 0 w 20"/>
              <a:gd name="T9" fmla="*/ 22225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0" y="14"/>
                </a:moveTo>
                <a:lnTo>
                  <a:pt x="12" y="26"/>
                </a:lnTo>
                <a:lnTo>
                  <a:pt x="19" y="18"/>
                </a:lnTo>
                <a:lnTo>
                  <a:pt x="19" y="0"/>
                </a:lnTo>
                <a:lnTo>
                  <a:pt x="0" y="1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08" name="Freeform 776"/>
          <p:cNvSpPr>
            <a:spLocks/>
          </p:cNvSpPr>
          <p:nvPr/>
        </p:nvSpPr>
        <p:spPr bwMode="auto">
          <a:xfrm>
            <a:off x="5075238" y="3211513"/>
            <a:ext cx="171450" cy="147637"/>
          </a:xfrm>
          <a:custGeom>
            <a:avLst/>
            <a:gdLst>
              <a:gd name="T0" fmla="*/ 0 w 121"/>
              <a:gd name="T1" fmla="*/ 138112 h 93"/>
              <a:gd name="T2" fmla="*/ 4251 w 121"/>
              <a:gd name="T3" fmla="*/ 122237 h 93"/>
              <a:gd name="T4" fmla="*/ 34007 w 121"/>
              <a:gd name="T5" fmla="*/ 90487 h 93"/>
              <a:gd name="T6" fmla="*/ 17003 w 121"/>
              <a:gd name="T7" fmla="*/ 76200 h 93"/>
              <a:gd name="T8" fmla="*/ 17003 w 121"/>
              <a:gd name="T9" fmla="*/ 33337 h 93"/>
              <a:gd name="T10" fmla="*/ 34007 w 121"/>
              <a:gd name="T11" fmla="*/ 9525 h 93"/>
              <a:gd name="T12" fmla="*/ 170033 w 121"/>
              <a:gd name="T13" fmla="*/ 0 h 93"/>
              <a:gd name="T14" fmla="*/ 143111 w 121"/>
              <a:gd name="T15" fmla="*/ 19050 h 93"/>
              <a:gd name="T16" fmla="*/ 140277 w 121"/>
              <a:gd name="T17" fmla="*/ 80962 h 93"/>
              <a:gd name="T18" fmla="*/ 80766 w 121"/>
              <a:gd name="T19" fmla="*/ 119062 h 93"/>
              <a:gd name="T20" fmla="*/ 29756 w 121"/>
              <a:gd name="T21" fmla="*/ 146050 h 93"/>
              <a:gd name="T22" fmla="*/ 0 w 121"/>
              <a:gd name="T23" fmla="*/ 138112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93"/>
              <a:gd name="T38" fmla="*/ 121 w 121"/>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93">
                <a:moveTo>
                  <a:pt x="0" y="87"/>
                </a:moveTo>
                <a:lnTo>
                  <a:pt x="3" y="77"/>
                </a:lnTo>
                <a:lnTo>
                  <a:pt x="24" y="57"/>
                </a:lnTo>
                <a:lnTo>
                  <a:pt x="12" y="48"/>
                </a:lnTo>
                <a:lnTo>
                  <a:pt x="12" y="21"/>
                </a:lnTo>
                <a:lnTo>
                  <a:pt x="24" y="6"/>
                </a:lnTo>
                <a:lnTo>
                  <a:pt x="120" y="0"/>
                </a:lnTo>
                <a:lnTo>
                  <a:pt x="101" y="12"/>
                </a:lnTo>
                <a:lnTo>
                  <a:pt x="99" y="51"/>
                </a:lnTo>
                <a:lnTo>
                  <a:pt x="57" y="75"/>
                </a:lnTo>
                <a:lnTo>
                  <a:pt x="21" y="92"/>
                </a:lnTo>
                <a:lnTo>
                  <a:pt x="0" y="8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09" name="Freeform 777"/>
          <p:cNvSpPr>
            <a:spLocks/>
          </p:cNvSpPr>
          <p:nvPr/>
        </p:nvSpPr>
        <p:spPr bwMode="auto">
          <a:xfrm>
            <a:off x="4941888" y="4273550"/>
            <a:ext cx="258762" cy="285750"/>
          </a:xfrm>
          <a:custGeom>
            <a:avLst/>
            <a:gdLst>
              <a:gd name="T0" fmla="*/ 0 w 183"/>
              <a:gd name="T1" fmla="*/ 90487 h 180"/>
              <a:gd name="T2" fmla="*/ 4242 w 183"/>
              <a:gd name="T3" fmla="*/ 146050 h 180"/>
              <a:gd name="T4" fmla="*/ 36764 w 183"/>
              <a:gd name="T5" fmla="*/ 203200 h 180"/>
              <a:gd name="T6" fmla="*/ 76356 w 183"/>
              <a:gd name="T7" fmla="*/ 222250 h 180"/>
              <a:gd name="T8" fmla="*/ 104636 w 183"/>
              <a:gd name="T9" fmla="*/ 231775 h 180"/>
              <a:gd name="T10" fmla="*/ 125846 w 183"/>
              <a:gd name="T11" fmla="*/ 284163 h 180"/>
              <a:gd name="T12" fmla="*/ 223412 w 183"/>
              <a:gd name="T13" fmla="*/ 279400 h 180"/>
              <a:gd name="T14" fmla="*/ 257348 w 183"/>
              <a:gd name="T15" fmla="*/ 255588 h 180"/>
              <a:gd name="T16" fmla="*/ 219170 w 183"/>
              <a:gd name="T17" fmla="*/ 141288 h 180"/>
              <a:gd name="T18" fmla="*/ 231896 w 183"/>
              <a:gd name="T19" fmla="*/ 93662 h 180"/>
              <a:gd name="T20" fmla="*/ 108878 w 183"/>
              <a:gd name="T21" fmla="*/ 0 h 180"/>
              <a:gd name="T22" fmla="*/ 76356 w 183"/>
              <a:gd name="T23" fmla="*/ 52388 h 180"/>
              <a:gd name="T24" fmla="*/ 63630 w 183"/>
              <a:gd name="T25" fmla="*/ 33338 h 180"/>
              <a:gd name="T26" fmla="*/ 55146 w 183"/>
              <a:gd name="T27" fmla="*/ 52388 h 180"/>
              <a:gd name="T28" fmla="*/ 55146 w 183"/>
              <a:gd name="T29" fmla="*/ 0 h 180"/>
              <a:gd name="T30" fmla="*/ 21210 w 183"/>
              <a:gd name="T31" fmla="*/ 0 h 180"/>
              <a:gd name="T32" fmla="*/ 25452 w 183"/>
              <a:gd name="T33" fmla="*/ 36512 h 180"/>
              <a:gd name="T34" fmla="*/ 28280 w 183"/>
              <a:gd name="T35" fmla="*/ 60325 h 180"/>
              <a:gd name="T36" fmla="*/ 0 w 183"/>
              <a:gd name="T37" fmla="*/ 90487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180"/>
              <a:gd name="T59" fmla="*/ 183 w 183"/>
              <a:gd name="T60" fmla="*/ 180 h 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180">
                <a:moveTo>
                  <a:pt x="0" y="57"/>
                </a:moveTo>
                <a:lnTo>
                  <a:pt x="3" y="92"/>
                </a:lnTo>
                <a:lnTo>
                  <a:pt x="26" y="128"/>
                </a:lnTo>
                <a:lnTo>
                  <a:pt x="54" y="140"/>
                </a:lnTo>
                <a:lnTo>
                  <a:pt x="74" y="146"/>
                </a:lnTo>
                <a:lnTo>
                  <a:pt x="89" y="179"/>
                </a:lnTo>
                <a:lnTo>
                  <a:pt x="158" y="176"/>
                </a:lnTo>
                <a:lnTo>
                  <a:pt x="182" y="161"/>
                </a:lnTo>
                <a:lnTo>
                  <a:pt x="155" y="89"/>
                </a:lnTo>
                <a:lnTo>
                  <a:pt x="164" y="59"/>
                </a:lnTo>
                <a:lnTo>
                  <a:pt x="77" y="0"/>
                </a:lnTo>
                <a:lnTo>
                  <a:pt x="54" y="33"/>
                </a:lnTo>
                <a:lnTo>
                  <a:pt x="45" y="21"/>
                </a:lnTo>
                <a:lnTo>
                  <a:pt x="39" y="33"/>
                </a:lnTo>
                <a:lnTo>
                  <a:pt x="39" y="0"/>
                </a:lnTo>
                <a:lnTo>
                  <a:pt x="15" y="0"/>
                </a:lnTo>
                <a:lnTo>
                  <a:pt x="18" y="23"/>
                </a:lnTo>
                <a:lnTo>
                  <a:pt x="20" y="38"/>
                </a:lnTo>
                <a:lnTo>
                  <a:pt x="0" y="5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10" name="Freeform 778"/>
          <p:cNvSpPr>
            <a:spLocks/>
          </p:cNvSpPr>
          <p:nvPr/>
        </p:nvSpPr>
        <p:spPr bwMode="auto">
          <a:xfrm>
            <a:off x="4237038" y="3946525"/>
            <a:ext cx="50800" cy="138113"/>
          </a:xfrm>
          <a:custGeom>
            <a:avLst/>
            <a:gdLst>
              <a:gd name="T0" fmla="*/ 0 w 36"/>
              <a:gd name="T1" fmla="*/ 0 h 87"/>
              <a:gd name="T2" fmla="*/ 25400 w 36"/>
              <a:gd name="T3" fmla="*/ 4763 h 87"/>
              <a:gd name="T4" fmla="*/ 49389 w 36"/>
              <a:gd name="T5" fmla="*/ 131763 h 87"/>
              <a:gd name="T6" fmla="*/ 38100 w 36"/>
              <a:gd name="T7" fmla="*/ 136525 h 87"/>
              <a:gd name="T8" fmla="*/ 0 w 36"/>
              <a:gd name="T9" fmla="*/ 0 h 87"/>
              <a:gd name="T10" fmla="*/ 0 60000 65536"/>
              <a:gd name="T11" fmla="*/ 0 60000 65536"/>
              <a:gd name="T12" fmla="*/ 0 60000 65536"/>
              <a:gd name="T13" fmla="*/ 0 60000 65536"/>
              <a:gd name="T14" fmla="*/ 0 60000 65536"/>
              <a:gd name="T15" fmla="*/ 0 w 36"/>
              <a:gd name="T16" fmla="*/ 0 h 87"/>
              <a:gd name="T17" fmla="*/ 36 w 36"/>
              <a:gd name="T18" fmla="*/ 87 h 87"/>
            </a:gdLst>
            <a:ahLst/>
            <a:cxnLst>
              <a:cxn ang="T10">
                <a:pos x="T0" y="T1"/>
              </a:cxn>
              <a:cxn ang="T11">
                <a:pos x="T2" y="T3"/>
              </a:cxn>
              <a:cxn ang="T12">
                <a:pos x="T4" y="T5"/>
              </a:cxn>
              <a:cxn ang="T13">
                <a:pos x="T6" y="T7"/>
              </a:cxn>
              <a:cxn ang="T14">
                <a:pos x="T8" y="T9"/>
              </a:cxn>
            </a:cxnLst>
            <a:rect l="T15" t="T16" r="T17" b="T18"/>
            <a:pathLst>
              <a:path w="36" h="87">
                <a:moveTo>
                  <a:pt x="0" y="0"/>
                </a:moveTo>
                <a:lnTo>
                  <a:pt x="18" y="3"/>
                </a:lnTo>
                <a:lnTo>
                  <a:pt x="35" y="83"/>
                </a:lnTo>
                <a:lnTo>
                  <a:pt x="27" y="86"/>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11" name="Freeform 779"/>
          <p:cNvSpPr>
            <a:spLocks/>
          </p:cNvSpPr>
          <p:nvPr/>
        </p:nvSpPr>
        <p:spPr bwMode="auto">
          <a:xfrm>
            <a:off x="5446713" y="3543300"/>
            <a:ext cx="123825" cy="92075"/>
          </a:xfrm>
          <a:custGeom>
            <a:avLst/>
            <a:gdLst>
              <a:gd name="T0" fmla="*/ 0 w 88"/>
              <a:gd name="T1" fmla="*/ 38100 h 58"/>
              <a:gd name="T2" fmla="*/ 8443 w 88"/>
              <a:gd name="T3" fmla="*/ 33338 h 58"/>
              <a:gd name="T4" fmla="*/ 21107 w 88"/>
              <a:gd name="T5" fmla="*/ 52388 h 58"/>
              <a:gd name="T6" fmla="*/ 67541 w 88"/>
              <a:gd name="T7" fmla="*/ 52388 h 58"/>
              <a:gd name="T8" fmla="*/ 116789 w 88"/>
              <a:gd name="T9" fmla="*/ 0 h 58"/>
              <a:gd name="T10" fmla="*/ 122418 w 88"/>
              <a:gd name="T11" fmla="*/ 28575 h 58"/>
              <a:gd name="T12" fmla="*/ 108347 w 88"/>
              <a:gd name="T13" fmla="*/ 28575 h 58"/>
              <a:gd name="T14" fmla="*/ 116789 w 88"/>
              <a:gd name="T15" fmla="*/ 52388 h 58"/>
              <a:gd name="T16" fmla="*/ 101311 w 88"/>
              <a:gd name="T17" fmla="*/ 90488 h 58"/>
              <a:gd name="T18" fmla="*/ 25328 w 88"/>
              <a:gd name="T19" fmla="*/ 85725 h 58"/>
              <a:gd name="T20" fmla="*/ 0 w 88"/>
              <a:gd name="T21" fmla="*/ 3810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58"/>
              <a:gd name="T35" fmla="*/ 88 w 8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58">
                <a:moveTo>
                  <a:pt x="0" y="24"/>
                </a:moveTo>
                <a:lnTo>
                  <a:pt x="6" y="21"/>
                </a:lnTo>
                <a:lnTo>
                  <a:pt x="15" y="33"/>
                </a:lnTo>
                <a:lnTo>
                  <a:pt x="48" y="33"/>
                </a:lnTo>
                <a:lnTo>
                  <a:pt x="83" y="0"/>
                </a:lnTo>
                <a:lnTo>
                  <a:pt x="87" y="18"/>
                </a:lnTo>
                <a:lnTo>
                  <a:pt x="77" y="18"/>
                </a:lnTo>
                <a:lnTo>
                  <a:pt x="83" y="33"/>
                </a:lnTo>
                <a:lnTo>
                  <a:pt x="72" y="57"/>
                </a:lnTo>
                <a:lnTo>
                  <a:pt x="18" y="54"/>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12" name="Freeform 780"/>
          <p:cNvSpPr>
            <a:spLocks/>
          </p:cNvSpPr>
          <p:nvPr/>
        </p:nvSpPr>
        <p:spPr bwMode="auto">
          <a:xfrm>
            <a:off x="4946650" y="4140200"/>
            <a:ext cx="122238" cy="144463"/>
          </a:xfrm>
          <a:custGeom>
            <a:avLst/>
            <a:gdLst>
              <a:gd name="T0" fmla="*/ 0 w 87"/>
              <a:gd name="T1" fmla="*/ 142875 h 91"/>
              <a:gd name="T2" fmla="*/ 16860 w 87"/>
              <a:gd name="T3" fmla="*/ 133350 h 91"/>
              <a:gd name="T4" fmla="*/ 50581 w 87"/>
              <a:gd name="T5" fmla="*/ 133350 h 91"/>
              <a:gd name="T6" fmla="*/ 50581 w 87"/>
              <a:gd name="T7" fmla="*/ 114300 h 91"/>
              <a:gd name="T8" fmla="*/ 99757 w 87"/>
              <a:gd name="T9" fmla="*/ 100013 h 91"/>
              <a:gd name="T10" fmla="*/ 120833 w 87"/>
              <a:gd name="T11" fmla="*/ 52388 h 91"/>
              <a:gd name="T12" fmla="*/ 99757 w 87"/>
              <a:gd name="T13" fmla="*/ 0 h 91"/>
              <a:gd name="T14" fmla="*/ 29506 w 87"/>
              <a:gd name="T15" fmla="*/ 9525 h 91"/>
              <a:gd name="T16" fmla="*/ 37936 w 87"/>
              <a:gd name="T17" fmla="*/ 47625 h 91"/>
              <a:gd name="T18" fmla="*/ 21076 w 87"/>
              <a:gd name="T19" fmla="*/ 76200 h 91"/>
              <a:gd name="T20" fmla="*/ 0 w 87"/>
              <a:gd name="T21" fmla="*/ 142875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1"/>
              <a:gd name="T35" fmla="*/ 87 w 87"/>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1">
                <a:moveTo>
                  <a:pt x="0" y="90"/>
                </a:moveTo>
                <a:lnTo>
                  <a:pt x="12" y="84"/>
                </a:lnTo>
                <a:lnTo>
                  <a:pt x="36" y="84"/>
                </a:lnTo>
                <a:lnTo>
                  <a:pt x="36" y="72"/>
                </a:lnTo>
                <a:lnTo>
                  <a:pt x="71" y="63"/>
                </a:lnTo>
                <a:lnTo>
                  <a:pt x="86" y="33"/>
                </a:lnTo>
                <a:lnTo>
                  <a:pt x="71" y="0"/>
                </a:lnTo>
                <a:lnTo>
                  <a:pt x="21" y="6"/>
                </a:lnTo>
                <a:lnTo>
                  <a:pt x="27" y="30"/>
                </a:lnTo>
                <a:lnTo>
                  <a:pt x="15" y="48"/>
                </a:lnTo>
                <a:lnTo>
                  <a:pt x="0" y="9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13" name="Freeform 781"/>
          <p:cNvSpPr>
            <a:spLocks/>
          </p:cNvSpPr>
          <p:nvPr/>
        </p:nvSpPr>
        <p:spPr bwMode="auto">
          <a:xfrm>
            <a:off x="4052888" y="2605088"/>
            <a:ext cx="58737" cy="49212"/>
          </a:xfrm>
          <a:custGeom>
            <a:avLst/>
            <a:gdLst>
              <a:gd name="T0" fmla="*/ 0 w 42"/>
              <a:gd name="T1" fmla="*/ 33337 h 31"/>
              <a:gd name="T2" fmla="*/ 8391 w 42"/>
              <a:gd name="T3" fmla="*/ 42862 h 31"/>
              <a:gd name="T4" fmla="*/ 36361 w 42"/>
              <a:gd name="T5" fmla="*/ 33337 h 31"/>
              <a:gd name="T6" fmla="*/ 44752 w 42"/>
              <a:gd name="T7" fmla="*/ 47625 h 31"/>
              <a:gd name="T8" fmla="*/ 57339 w 42"/>
              <a:gd name="T9" fmla="*/ 33337 h 31"/>
              <a:gd name="T10" fmla="*/ 44752 w 42"/>
              <a:gd name="T11" fmla="*/ 4762 h 31"/>
              <a:gd name="T12" fmla="*/ 15383 w 42"/>
              <a:gd name="T13" fmla="*/ 0 h 31"/>
              <a:gd name="T14" fmla="*/ 12587 w 42"/>
              <a:gd name="T15" fmla="*/ 14287 h 31"/>
              <a:gd name="T16" fmla="*/ 0 w 42"/>
              <a:gd name="T17" fmla="*/ 3333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1"/>
              <a:gd name="T29" fmla="*/ 42 w 42"/>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1">
                <a:moveTo>
                  <a:pt x="0" y="21"/>
                </a:moveTo>
                <a:lnTo>
                  <a:pt x="6" y="27"/>
                </a:lnTo>
                <a:lnTo>
                  <a:pt x="26" y="21"/>
                </a:lnTo>
                <a:lnTo>
                  <a:pt x="32" y="30"/>
                </a:lnTo>
                <a:lnTo>
                  <a:pt x="41" y="21"/>
                </a:lnTo>
                <a:lnTo>
                  <a:pt x="32" y="3"/>
                </a:lnTo>
                <a:lnTo>
                  <a:pt x="11" y="0"/>
                </a:lnTo>
                <a:lnTo>
                  <a:pt x="9" y="9"/>
                </a:lnTo>
                <a:lnTo>
                  <a:pt x="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14" name="Freeform 782"/>
          <p:cNvSpPr>
            <a:spLocks/>
          </p:cNvSpPr>
          <p:nvPr/>
        </p:nvSpPr>
        <p:spPr bwMode="auto">
          <a:xfrm>
            <a:off x="4081463" y="2497138"/>
            <a:ext cx="23812" cy="26987"/>
          </a:xfrm>
          <a:custGeom>
            <a:avLst/>
            <a:gdLst>
              <a:gd name="T0" fmla="*/ 0 w 17"/>
              <a:gd name="T1" fmla="*/ 25400 h 17"/>
              <a:gd name="T2" fmla="*/ 0 w 17"/>
              <a:gd name="T3" fmla="*/ 0 h 17"/>
              <a:gd name="T4" fmla="*/ 22411 w 17"/>
              <a:gd name="T5" fmla="*/ 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0"/>
                </a:lnTo>
                <a:lnTo>
                  <a:pt x="0" y="1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15" name="Freeform 783"/>
          <p:cNvSpPr>
            <a:spLocks/>
          </p:cNvSpPr>
          <p:nvPr/>
        </p:nvSpPr>
        <p:spPr bwMode="auto">
          <a:xfrm>
            <a:off x="4086225" y="2514600"/>
            <a:ext cx="23813" cy="26988"/>
          </a:xfrm>
          <a:custGeom>
            <a:avLst/>
            <a:gdLst>
              <a:gd name="T0" fmla="*/ 0 w 17"/>
              <a:gd name="T1" fmla="*/ 15875 h 17"/>
              <a:gd name="T2" fmla="*/ 11206 w 17"/>
              <a:gd name="T3" fmla="*/ 0 h 17"/>
              <a:gd name="T4" fmla="*/ 22412 w 17"/>
              <a:gd name="T5" fmla="*/ 25400 h 17"/>
              <a:gd name="T6" fmla="*/ 0 w 17"/>
              <a:gd name="T7" fmla="*/ 1587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8" y="0"/>
                </a:lnTo>
                <a:lnTo>
                  <a:pt x="16" y="16"/>
                </a:lnTo>
                <a:lnTo>
                  <a:pt x="0" y="1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16" name="Freeform 784"/>
          <p:cNvSpPr>
            <a:spLocks/>
          </p:cNvSpPr>
          <p:nvPr/>
        </p:nvSpPr>
        <p:spPr bwMode="auto">
          <a:xfrm>
            <a:off x="268288" y="1927225"/>
            <a:ext cx="709612" cy="698500"/>
          </a:xfrm>
          <a:custGeom>
            <a:avLst/>
            <a:gdLst>
              <a:gd name="T0" fmla="*/ 46555 w 503"/>
              <a:gd name="T1" fmla="*/ 279400 h 440"/>
              <a:gd name="T2" fmla="*/ 50787 w 503"/>
              <a:gd name="T3" fmla="*/ 307975 h 440"/>
              <a:gd name="T4" fmla="*/ 131201 w 503"/>
              <a:gd name="T5" fmla="*/ 322263 h 440"/>
              <a:gd name="T6" fmla="*/ 160827 w 503"/>
              <a:gd name="T7" fmla="*/ 312738 h 440"/>
              <a:gd name="T8" fmla="*/ 71949 w 503"/>
              <a:gd name="T9" fmla="*/ 393700 h 440"/>
              <a:gd name="T10" fmla="*/ 67716 w 503"/>
              <a:gd name="T11" fmla="*/ 431800 h 440"/>
              <a:gd name="T12" fmla="*/ 67716 w 503"/>
              <a:gd name="T13" fmla="*/ 455613 h 440"/>
              <a:gd name="T14" fmla="*/ 84646 w 503"/>
              <a:gd name="T15" fmla="*/ 488950 h 440"/>
              <a:gd name="T16" fmla="*/ 122736 w 503"/>
              <a:gd name="T17" fmla="*/ 512763 h 440"/>
              <a:gd name="T18" fmla="*/ 134022 w 503"/>
              <a:gd name="T19" fmla="*/ 488950 h 440"/>
              <a:gd name="T20" fmla="*/ 143897 w 503"/>
              <a:gd name="T21" fmla="*/ 554038 h 440"/>
              <a:gd name="T22" fmla="*/ 218668 w 503"/>
              <a:gd name="T23" fmla="*/ 560388 h 440"/>
              <a:gd name="T24" fmla="*/ 239829 w 503"/>
              <a:gd name="T25" fmla="*/ 554038 h 440"/>
              <a:gd name="T26" fmla="*/ 222900 w 503"/>
              <a:gd name="T27" fmla="*/ 625475 h 440"/>
              <a:gd name="T28" fmla="*/ 186220 w 503"/>
              <a:gd name="T29" fmla="*/ 658813 h 440"/>
              <a:gd name="T30" fmla="*/ 112861 w 503"/>
              <a:gd name="T31" fmla="*/ 696913 h 440"/>
              <a:gd name="T32" fmla="*/ 197506 w 503"/>
              <a:gd name="T33" fmla="*/ 668338 h 440"/>
              <a:gd name="T34" fmla="*/ 210203 w 503"/>
              <a:gd name="T35" fmla="*/ 635000 h 440"/>
              <a:gd name="T36" fmla="*/ 328707 w 503"/>
              <a:gd name="T37" fmla="*/ 569913 h 440"/>
              <a:gd name="T38" fmla="*/ 328707 w 503"/>
              <a:gd name="T39" fmla="*/ 522288 h 440"/>
              <a:gd name="T40" fmla="*/ 421817 w 503"/>
              <a:gd name="T41" fmla="*/ 407988 h 440"/>
              <a:gd name="T42" fmla="*/ 442979 w 503"/>
              <a:gd name="T43" fmla="*/ 436563 h 440"/>
              <a:gd name="T44" fmla="*/ 450032 w 503"/>
              <a:gd name="T45" fmla="*/ 460375 h 440"/>
              <a:gd name="T46" fmla="*/ 383727 w 503"/>
              <a:gd name="T47" fmla="*/ 508000 h 440"/>
              <a:gd name="T48" fmla="*/ 387959 w 503"/>
              <a:gd name="T49" fmla="*/ 531813 h 440"/>
              <a:gd name="T50" fmla="*/ 476837 w 503"/>
              <a:gd name="T51" fmla="*/ 479425 h 440"/>
              <a:gd name="T52" fmla="*/ 479658 w 503"/>
              <a:gd name="T53" fmla="*/ 446088 h 440"/>
              <a:gd name="T54" fmla="*/ 513516 w 503"/>
              <a:gd name="T55" fmla="*/ 450850 h 440"/>
              <a:gd name="T56" fmla="*/ 568536 w 503"/>
              <a:gd name="T57" fmla="*/ 498475 h 440"/>
              <a:gd name="T58" fmla="*/ 678575 w 503"/>
              <a:gd name="T59" fmla="*/ 498475 h 440"/>
              <a:gd name="T60" fmla="*/ 674343 w 503"/>
              <a:gd name="T61" fmla="*/ 515938 h 440"/>
              <a:gd name="T62" fmla="*/ 708201 w 503"/>
              <a:gd name="T63" fmla="*/ 522288 h 440"/>
              <a:gd name="T64" fmla="*/ 640485 w 503"/>
              <a:gd name="T65" fmla="*/ 488950 h 440"/>
              <a:gd name="T66" fmla="*/ 387959 w 503"/>
              <a:gd name="T67" fmla="*/ 42863 h 440"/>
              <a:gd name="T68" fmla="*/ 311778 w 503"/>
              <a:gd name="T69" fmla="*/ 14288 h 440"/>
              <a:gd name="T70" fmla="*/ 282152 w 503"/>
              <a:gd name="T71" fmla="*/ 23812 h 440"/>
              <a:gd name="T72" fmla="*/ 269455 w 503"/>
              <a:gd name="T73" fmla="*/ 0 h 440"/>
              <a:gd name="T74" fmla="*/ 197506 w 503"/>
              <a:gd name="T75" fmla="*/ 28575 h 440"/>
              <a:gd name="T76" fmla="*/ 189042 w 503"/>
              <a:gd name="T77" fmla="*/ 38100 h 440"/>
              <a:gd name="T78" fmla="*/ 155184 w 503"/>
              <a:gd name="T79" fmla="*/ 71438 h 440"/>
              <a:gd name="T80" fmla="*/ 110039 w 503"/>
              <a:gd name="T81" fmla="*/ 104775 h 440"/>
              <a:gd name="T82" fmla="*/ 50787 w 503"/>
              <a:gd name="T83" fmla="*/ 138113 h 440"/>
              <a:gd name="T84" fmla="*/ 110039 w 503"/>
              <a:gd name="T85" fmla="*/ 198437 h 440"/>
              <a:gd name="T86" fmla="*/ 143897 w 503"/>
              <a:gd name="T87" fmla="*/ 219075 h 440"/>
              <a:gd name="T88" fmla="*/ 173523 w 503"/>
              <a:gd name="T89" fmla="*/ 236538 h 440"/>
              <a:gd name="T90" fmla="*/ 110039 w 503"/>
              <a:gd name="T91" fmla="*/ 242888 h 440"/>
              <a:gd name="T92" fmla="*/ 80413 w 503"/>
              <a:gd name="T93" fmla="*/ 222250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3"/>
              <a:gd name="T142" fmla="*/ 0 h 440"/>
              <a:gd name="T143" fmla="*/ 503 w 503"/>
              <a:gd name="T144" fmla="*/ 440 h 4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17" name="Freeform 785"/>
          <p:cNvSpPr>
            <a:spLocks/>
          </p:cNvSpPr>
          <p:nvPr/>
        </p:nvSpPr>
        <p:spPr bwMode="auto">
          <a:xfrm>
            <a:off x="584200" y="2509838"/>
            <a:ext cx="60325" cy="44450"/>
          </a:xfrm>
          <a:custGeom>
            <a:avLst/>
            <a:gdLst>
              <a:gd name="T0" fmla="*/ 0 w 43"/>
              <a:gd name="T1" fmla="*/ 19050 h 28"/>
              <a:gd name="T2" fmla="*/ 16835 w 43"/>
              <a:gd name="T3" fmla="*/ 42863 h 28"/>
              <a:gd name="T4" fmla="*/ 58922 w 43"/>
              <a:gd name="T5" fmla="*/ 11113 h 28"/>
              <a:gd name="T6" fmla="*/ 16835 w 43"/>
              <a:gd name="T7" fmla="*/ 0 h 28"/>
              <a:gd name="T8" fmla="*/ 21044 w 43"/>
              <a:gd name="T9" fmla="*/ 14288 h 28"/>
              <a:gd name="T10" fmla="*/ 0 w 43"/>
              <a:gd name="T11" fmla="*/ 19050 h 28"/>
              <a:gd name="T12" fmla="*/ 0 60000 65536"/>
              <a:gd name="T13" fmla="*/ 0 60000 65536"/>
              <a:gd name="T14" fmla="*/ 0 60000 65536"/>
              <a:gd name="T15" fmla="*/ 0 60000 65536"/>
              <a:gd name="T16" fmla="*/ 0 60000 65536"/>
              <a:gd name="T17" fmla="*/ 0 60000 65536"/>
              <a:gd name="T18" fmla="*/ 0 w 43"/>
              <a:gd name="T19" fmla="*/ 0 h 28"/>
              <a:gd name="T20" fmla="*/ 43 w 4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3" h="28">
                <a:moveTo>
                  <a:pt x="0" y="12"/>
                </a:moveTo>
                <a:lnTo>
                  <a:pt x="12" y="27"/>
                </a:lnTo>
                <a:lnTo>
                  <a:pt x="42" y="7"/>
                </a:lnTo>
                <a:lnTo>
                  <a:pt x="12" y="0"/>
                </a:lnTo>
                <a:lnTo>
                  <a:pt x="15" y="9"/>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18" name="Freeform 786"/>
          <p:cNvSpPr>
            <a:spLocks/>
          </p:cNvSpPr>
          <p:nvPr/>
        </p:nvSpPr>
        <p:spPr bwMode="auto">
          <a:xfrm>
            <a:off x="976313" y="2435225"/>
            <a:ext cx="195262" cy="195263"/>
          </a:xfrm>
          <a:custGeom>
            <a:avLst/>
            <a:gdLst>
              <a:gd name="T0" fmla="*/ 0 w 138"/>
              <a:gd name="T1" fmla="*/ 14288 h 123"/>
              <a:gd name="T2" fmla="*/ 16979 w 138"/>
              <a:gd name="T3" fmla="*/ 46038 h 123"/>
              <a:gd name="T4" fmla="*/ 38203 w 138"/>
              <a:gd name="T5" fmla="*/ 61913 h 123"/>
              <a:gd name="T6" fmla="*/ 45278 w 138"/>
              <a:gd name="T7" fmla="*/ 52388 h 123"/>
              <a:gd name="T8" fmla="*/ 29714 w 138"/>
              <a:gd name="T9" fmla="*/ 31750 h 123"/>
              <a:gd name="T10" fmla="*/ 45278 w 138"/>
              <a:gd name="T11" fmla="*/ 31750 h 123"/>
              <a:gd name="T12" fmla="*/ 66502 w 138"/>
              <a:gd name="T13" fmla="*/ 61913 h 123"/>
              <a:gd name="T14" fmla="*/ 63672 w 138"/>
              <a:gd name="T15" fmla="*/ 14288 h 123"/>
              <a:gd name="T16" fmla="*/ 79237 w 138"/>
              <a:gd name="T17" fmla="*/ 55563 h 123"/>
              <a:gd name="T18" fmla="*/ 117440 w 138"/>
              <a:gd name="T19" fmla="*/ 69850 h 123"/>
              <a:gd name="T20" fmla="*/ 108951 w 138"/>
              <a:gd name="T21" fmla="*/ 98425 h 123"/>
              <a:gd name="T22" fmla="*/ 155644 w 138"/>
              <a:gd name="T23" fmla="*/ 136525 h 123"/>
              <a:gd name="T24" fmla="*/ 147154 w 138"/>
              <a:gd name="T25" fmla="*/ 160338 h 123"/>
              <a:gd name="T26" fmla="*/ 168378 w 138"/>
              <a:gd name="T27" fmla="*/ 141288 h 123"/>
              <a:gd name="T28" fmla="*/ 172623 w 138"/>
              <a:gd name="T29" fmla="*/ 193675 h 123"/>
              <a:gd name="T30" fmla="*/ 189602 w 138"/>
              <a:gd name="T31" fmla="*/ 184150 h 123"/>
              <a:gd name="T32" fmla="*/ 193847 w 138"/>
              <a:gd name="T33" fmla="*/ 146050 h 123"/>
              <a:gd name="T34" fmla="*/ 151399 w 138"/>
              <a:gd name="T35" fmla="*/ 122238 h 123"/>
              <a:gd name="T36" fmla="*/ 63672 w 138"/>
              <a:gd name="T37" fmla="*/ 0 h 123"/>
              <a:gd name="T38" fmla="*/ 16979 w 138"/>
              <a:gd name="T39" fmla="*/ 31750 h 123"/>
              <a:gd name="T40" fmla="*/ 0 w 138"/>
              <a:gd name="T41" fmla="*/ 14288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23"/>
              <a:gd name="T65" fmla="*/ 138 w 138"/>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23">
                <a:moveTo>
                  <a:pt x="0" y="9"/>
                </a:moveTo>
                <a:lnTo>
                  <a:pt x="12" y="29"/>
                </a:lnTo>
                <a:lnTo>
                  <a:pt x="27" y="39"/>
                </a:lnTo>
                <a:lnTo>
                  <a:pt x="32" y="33"/>
                </a:lnTo>
                <a:lnTo>
                  <a:pt x="21" y="20"/>
                </a:lnTo>
                <a:lnTo>
                  <a:pt x="32" y="20"/>
                </a:lnTo>
                <a:lnTo>
                  <a:pt x="47" y="39"/>
                </a:lnTo>
                <a:lnTo>
                  <a:pt x="45" y="9"/>
                </a:lnTo>
                <a:lnTo>
                  <a:pt x="56" y="35"/>
                </a:lnTo>
                <a:lnTo>
                  <a:pt x="83" y="44"/>
                </a:lnTo>
                <a:lnTo>
                  <a:pt x="77" y="62"/>
                </a:lnTo>
                <a:lnTo>
                  <a:pt x="110" y="86"/>
                </a:lnTo>
                <a:lnTo>
                  <a:pt x="104" y="101"/>
                </a:lnTo>
                <a:lnTo>
                  <a:pt x="119" y="89"/>
                </a:lnTo>
                <a:lnTo>
                  <a:pt x="122" y="122"/>
                </a:lnTo>
                <a:lnTo>
                  <a:pt x="134" y="116"/>
                </a:lnTo>
                <a:lnTo>
                  <a:pt x="137" y="92"/>
                </a:lnTo>
                <a:lnTo>
                  <a:pt x="107" y="77"/>
                </a:lnTo>
                <a:lnTo>
                  <a:pt x="45" y="0"/>
                </a:lnTo>
                <a:lnTo>
                  <a:pt x="12" y="20"/>
                </a:lnTo>
                <a:lnTo>
                  <a:pt x="0" y="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19" name="Freeform 787"/>
          <p:cNvSpPr>
            <a:spLocks/>
          </p:cNvSpPr>
          <p:nvPr/>
        </p:nvSpPr>
        <p:spPr bwMode="auto">
          <a:xfrm>
            <a:off x="4119563" y="3846513"/>
            <a:ext cx="179387" cy="147637"/>
          </a:xfrm>
          <a:custGeom>
            <a:avLst/>
            <a:gdLst>
              <a:gd name="T0" fmla="*/ 0 w 127"/>
              <a:gd name="T1" fmla="*/ 128587 h 93"/>
              <a:gd name="T2" fmla="*/ 9887 w 127"/>
              <a:gd name="T3" fmla="*/ 142875 h 93"/>
              <a:gd name="T4" fmla="*/ 59325 w 127"/>
              <a:gd name="T5" fmla="*/ 146050 h 93"/>
              <a:gd name="T6" fmla="*/ 55087 w 127"/>
              <a:gd name="T7" fmla="*/ 104775 h 93"/>
              <a:gd name="T8" fmla="*/ 118650 w 127"/>
              <a:gd name="T9" fmla="*/ 100012 h 93"/>
              <a:gd name="T10" fmla="*/ 144075 w 127"/>
              <a:gd name="T11" fmla="*/ 104775 h 93"/>
              <a:gd name="T12" fmla="*/ 177975 w 127"/>
              <a:gd name="T13" fmla="*/ 80962 h 93"/>
              <a:gd name="T14" fmla="*/ 131362 w 127"/>
              <a:gd name="T15" fmla="*/ 23812 h 93"/>
              <a:gd name="T16" fmla="*/ 127125 w 127"/>
              <a:gd name="T17" fmla="*/ 0 h 93"/>
              <a:gd name="T18" fmla="*/ 33900 w 127"/>
              <a:gd name="T19" fmla="*/ 52387 h 93"/>
              <a:gd name="T20" fmla="*/ 0 w 127"/>
              <a:gd name="T21" fmla="*/ 12858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93"/>
              <a:gd name="T35" fmla="*/ 127 w 127"/>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93">
                <a:moveTo>
                  <a:pt x="0" y="81"/>
                </a:moveTo>
                <a:lnTo>
                  <a:pt x="7" y="90"/>
                </a:lnTo>
                <a:lnTo>
                  <a:pt x="42" y="92"/>
                </a:lnTo>
                <a:lnTo>
                  <a:pt x="39" y="66"/>
                </a:lnTo>
                <a:lnTo>
                  <a:pt x="84" y="63"/>
                </a:lnTo>
                <a:lnTo>
                  <a:pt x="102" y="66"/>
                </a:lnTo>
                <a:lnTo>
                  <a:pt x="126" y="51"/>
                </a:lnTo>
                <a:lnTo>
                  <a:pt x="93" y="15"/>
                </a:lnTo>
                <a:lnTo>
                  <a:pt x="90" y="0"/>
                </a:lnTo>
                <a:lnTo>
                  <a:pt x="24" y="33"/>
                </a:lnTo>
                <a:lnTo>
                  <a:pt x="0" y="8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20" name="Freeform 788"/>
          <p:cNvSpPr>
            <a:spLocks/>
          </p:cNvSpPr>
          <p:nvPr/>
        </p:nvSpPr>
        <p:spPr bwMode="auto">
          <a:xfrm>
            <a:off x="2508250" y="3922713"/>
            <a:ext cx="323850" cy="304800"/>
          </a:xfrm>
          <a:custGeom>
            <a:avLst/>
            <a:gdLst>
              <a:gd name="T0" fmla="*/ 0 w 229"/>
              <a:gd name="T1" fmla="*/ 79375 h 192"/>
              <a:gd name="T2" fmla="*/ 29698 w 229"/>
              <a:gd name="T3" fmla="*/ 138113 h 192"/>
              <a:gd name="T4" fmla="*/ 76366 w 229"/>
              <a:gd name="T5" fmla="*/ 141288 h 192"/>
              <a:gd name="T6" fmla="*/ 93337 w 229"/>
              <a:gd name="T7" fmla="*/ 160337 h 192"/>
              <a:gd name="T8" fmla="*/ 140005 w 229"/>
              <a:gd name="T9" fmla="*/ 160337 h 192"/>
              <a:gd name="T10" fmla="*/ 132934 w 229"/>
              <a:gd name="T11" fmla="*/ 255588 h 192"/>
              <a:gd name="T12" fmla="*/ 152733 w 229"/>
              <a:gd name="T13" fmla="*/ 288925 h 192"/>
              <a:gd name="T14" fmla="*/ 178188 w 229"/>
              <a:gd name="T15" fmla="*/ 303213 h 192"/>
              <a:gd name="T16" fmla="*/ 233342 w 229"/>
              <a:gd name="T17" fmla="*/ 269875 h 192"/>
              <a:gd name="T18" fmla="*/ 216371 w 229"/>
              <a:gd name="T19" fmla="*/ 265113 h 192"/>
              <a:gd name="T20" fmla="*/ 203644 w 229"/>
              <a:gd name="T21" fmla="*/ 212725 h 192"/>
              <a:gd name="T22" fmla="*/ 241827 w 229"/>
              <a:gd name="T23" fmla="*/ 222250 h 192"/>
              <a:gd name="T24" fmla="*/ 301223 w 229"/>
              <a:gd name="T25" fmla="*/ 188912 h 192"/>
              <a:gd name="T26" fmla="*/ 284253 w 229"/>
              <a:gd name="T27" fmla="*/ 160337 h 192"/>
              <a:gd name="T28" fmla="*/ 304051 w 229"/>
              <a:gd name="T29" fmla="*/ 138113 h 192"/>
              <a:gd name="T30" fmla="*/ 296980 w 229"/>
              <a:gd name="T31" fmla="*/ 123825 h 192"/>
              <a:gd name="T32" fmla="*/ 322436 w 229"/>
              <a:gd name="T33" fmla="*/ 103188 h 192"/>
              <a:gd name="T34" fmla="*/ 291324 w 229"/>
              <a:gd name="T35" fmla="*/ 100012 h 192"/>
              <a:gd name="T36" fmla="*/ 291324 w 229"/>
              <a:gd name="T37" fmla="*/ 76200 h 192"/>
              <a:gd name="T38" fmla="*/ 250312 w 229"/>
              <a:gd name="T39" fmla="*/ 52388 h 192"/>
              <a:gd name="T40" fmla="*/ 267282 w 229"/>
              <a:gd name="T41" fmla="*/ 42862 h 192"/>
              <a:gd name="T42" fmla="*/ 127277 w 229"/>
              <a:gd name="T43" fmla="*/ 46037 h 192"/>
              <a:gd name="T44" fmla="*/ 80609 w 229"/>
              <a:gd name="T45" fmla="*/ 0 h 192"/>
              <a:gd name="T46" fmla="*/ 84852 w 229"/>
              <a:gd name="T47" fmla="*/ 19050 h 192"/>
              <a:gd name="T48" fmla="*/ 42426 w 229"/>
              <a:gd name="T49" fmla="*/ 33338 h 192"/>
              <a:gd name="T50" fmla="*/ 50911 w 229"/>
              <a:gd name="T51" fmla="*/ 76200 h 192"/>
              <a:gd name="T52" fmla="*/ 42426 w 229"/>
              <a:gd name="T53" fmla="*/ 85725 h 192"/>
              <a:gd name="T54" fmla="*/ 29698 w 229"/>
              <a:gd name="T55" fmla="*/ 57150 h 192"/>
              <a:gd name="T56" fmla="*/ 48083 w 229"/>
              <a:gd name="T57" fmla="*/ 9525 h 192"/>
              <a:gd name="T58" fmla="*/ 0 w 229"/>
              <a:gd name="T59" fmla="*/ 79375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9"/>
              <a:gd name="T91" fmla="*/ 0 h 192"/>
              <a:gd name="T92" fmla="*/ 229 w 229"/>
              <a:gd name="T93" fmla="*/ 192 h 1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9" h="192">
                <a:moveTo>
                  <a:pt x="0" y="50"/>
                </a:moveTo>
                <a:lnTo>
                  <a:pt x="21" y="87"/>
                </a:lnTo>
                <a:lnTo>
                  <a:pt x="54" y="89"/>
                </a:lnTo>
                <a:lnTo>
                  <a:pt x="66" y="101"/>
                </a:lnTo>
                <a:lnTo>
                  <a:pt x="99" y="101"/>
                </a:lnTo>
                <a:lnTo>
                  <a:pt x="94" y="161"/>
                </a:lnTo>
                <a:lnTo>
                  <a:pt x="108" y="182"/>
                </a:lnTo>
                <a:lnTo>
                  <a:pt x="126" y="191"/>
                </a:lnTo>
                <a:lnTo>
                  <a:pt x="165" y="170"/>
                </a:lnTo>
                <a:lnTo>
                  <a:pt x="153" y="167"/>
                </a:lnTo>
                <a:lnTo>
                  <a:pt x="144" y="134"/>
                </a:lnTo>
                <a:lnTo>
                  <a:pt x="171" y="140"/>
                </a:lnTo>
                <a:lnTo>
                  <a:pt x="213" y="119"/>
                </a:lnTo>
                <a:lnTo>
                  <a:pt x="201" y="101"/>
                </a:lnTo>
                <a:lnTo>
                  <a:pt x="215" y="87"/>
                </a:lnTo>
                <a:lnTo>
                  <a:pt x="210" y="78"/>
                </a:lnTo>
                <a:lnTo>
                  <a:pt x="228" y="65"/>
                </a:lnTo>
                <a:lnTo>
                  <a:pt x="206" y="63"/>
                </a:lnTo>
                <a:lnTo>
                  <a:pt x="206" y="48"/>
                </a:lnTo>
                <a:lnTo>
                  <a:pt x="177" y="33"/>
                </a:lnTo>
                <a:lnTo>
                  <a:pt x="189" y="27"/>
                </a:lnTo>
                <a:lnTo>
                  <a:pt x="90" y="29"/>
                </a:lnTo>
                <a:lnTo>
                  <a:pt x="57" y="0"/>
                </a:lnTo>
                <a:lnTo>
                  <a:pt x="60" y="12"/>
                </a:lnTo>
                <a:lnTo>
                  <a:pt x="30" y="21"/>
                </a:lnTo>
                <a:lnTo>
                  <a:pt x="36" y="48"/>
                </a:lnTo>
                <a:lnTo>
                  <a:pt x="30" y="54"/>
                </a:lnTo>
                <a:lnTo>
                  <a:pt x="21" y="36"/>
                </a:lnTo>
                <a:lnTo>
                  <a:pt x="34" y="6"/>
                </a:lnTo>
                <a:lnTo>
                  <a:pt x="0" y="5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21" name="Freeform 789"/>
          <p:cNvSpPr>
            <a:spLocks/>
          </p:cNvSpPr>
          <p:nvPr/>
        </p:nvSpPr>
        <p:spPr bwMode="auto">
          <a:xfrm>
            <a:off x="5249863" y="3784600"/>
            <a:ext cx="84137" cy="125413"/>
          </a:xfrm>
          <a:custGeom>
            <a:avLst/>
            <a:gdLst>
              <a:gd name="T0" fmla="*/ 0 w 60"/>
              <a:gd name="T1" fmla="*/ 19050 h 79"/>
              <a:gd name="T2" fmla="*/ 16827 w 60"/>
              <a:gd name="T3" fmla="*/ 123825 h 79"/>
              <a:gd name="T4" fmla="*/ 74321 w 60"/>
              <a:gd name="T5" fmla="*/ 85725 h 79"/>
              <a:gd name="T6" fmla="*/ 65907 w 60"/>
              <a:gd name="T7" fmla="*/ 66675 h 79"/>
              <a:gd name="T8" fmla="*/ 82735 w 60"/>
              <a:gd name="T9" fmla="*/ 47625 h 79"/>
              <a:gd name="T10" fmla="*/ 82735 w 60"/>
              <a:gd name="T11" fmla="*/ 14288 h 79"/>
              <a:gd name="T12" fmla="*/ 44873 w 60"/>
              <a:gd name="T13" fmla="*/ 0 h 79"/>
              <a:gd name="T14" fmla="*/ 0 w 60"/>
              <a:gd name="T15" fmla="*/ 19050 h 79"/>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9"/>
              <a:gd name="T26" fmla="*/ 60 w 6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9">
                <a:moveTo>
                  <a:pt x="0" y="12"/>
                </a:moveTo>
                <a:lnTo>
                  <a:pt x="12" y="78"/>
                </a:lnTo>
                <a:lnTo>
                  <a:pt x="53" y="54"/>
                </a:lnTo>
                <a:lnTo>
                  <a:pt x="47" y="42"/>
                </a:lnTo>
                <a:lnTo>
                  <a:pt x="59" y="30"/>
                </a:lnTo>
                <a:lnTo>
                  <a:pt x="59" y="9"/>
                </a:lnTo>
                <a:lnTo>
                  <a:pt x="32" y="0"/>
                </a:lnTo>
                <a:lnTo>
                  <a:pt x="0"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22" name="Freeform 790"/>
          <p:cNvSpPr>
            <a:spLocks/>
          </p:cNvSpPr>
          <p:nvPr/>
        </p:nvSpPr>
        <p:spPr bwMode="auto">
          <a:xfrm>
            <a:off x="4759325" y="4467225"/>
            <a:ext cx="280988" cy="257175"/>
          </a:xfrm>
          <a:custGeom>
            <a:avLst/>
            <a:gdLst>
              <a:gd name="T0" fmla="*/ 0 w 199"/>
              <a:gd name="T1" fmla="*/ 122238 h 162"/>
              <a:gd name="T2" fmla="*/ 0 w 199"/>
              <a:gd name="T3" fmla="*/ 227013 h 162"/>
              <a:gd name="T4" fmla="*/ 29652 w 199"/>
              <a:gd name="T5" fmla="*/ 250825 h 162"/>
              <a:gd name="T6" fmla="*/ 76248 w 199"/>
              <a:gd name="T7" fmla="*/ 255588 h 162"/>
              <a:gd name="T8" fmla="*/ 118608 w 199"/>
              <a:gd name="T9" fmla="*/ 255588 h 162"/>
              <a:gd name="T10" fmla="*/ 160968 w 199"/>
              <a:gd name="T11" fmla="*/ 223838 h 162"/>
              <a:gd name="T12" fmla="*/ 160968 w 199"/>
              <a:gd name="T13" fmla="*/ 207963 h 162"/>
              <a:gd name="T14" fmla="*/ 194856 w 199"/>
              <a:gd name="T15" fmla="*/ 193675 h 162"/>
              <a:gd name="T16" fmla="*/ 190620 w 199"/>
              <a:gd name="T17" fmla="*/ 180975 h 162"/>
              <a:gd name="T18" fmla="*/ 265456 w 199"/>
              <a:gd name="T19" fmla="*/ 157162 h 162"/>
              <a:gd name="T20" fmla="*/ 252748 w 199"/>
              <a:gd name="T21" fmla="*/ 146050 h 162"/>
              <a:gd name="T22" fmla="*/ 279576 w 199"/>
              <a:gd name="T23" fmla="*/ 66675 h 162"/>
              <a:gd name="T24" fmla="*/ 258396 w 199"/>
              <a:gd name="T25" fmla="*/ 28575 h 162"/>
              <a:gd name="T26" fmla="*/ 218860 w 199"/>
              <a:gd name="T27" fmla="*/ 9525 h 162"/>
              <a:gd name="T28" fmla="*/ 207564 w 199"/>
              <a:gd name="T29" fmla="*/ 0 h 162"/>
              <a:gd name="T30" fmla="*/ 160968 w 199"/>
              <a:gd name="T31" fmla="*/ 23812 h 162"/>
              <a:gd name="T32" fmla="*/ 155320 w 199"/>
              <a:gd name="T33" fmla="*/ 95250 h 162"/>
              <a:gd name="T34" fmla="*/ 182148 w 199"/>
              <a:gd name="T35" fmla="*/ 104775 h 162"/>
              <a:gd name="T36" fmla="*/ 182148 w 199"/>
              <a:gd name="T37" fmla="*/ 138112 h 162"/>
              <a:gd name="T38" fmla="*/ 50832 w 199"/>
              <a:gd name="T39" fmla="*/ 71437 h 162"/>
              <a:gd name="T40" fmla="*/ 50832 w 199"/>
              <a:gd name="T41" fmla="*/ 122238 h 162"/>
              <a:gd name="T42" fmla="*/ 0 w 199"/>
              <a:gd name="T43" fmla="*/ 122238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9"/>
              <a:gd name="T67" fmla="*/ 0 h 162"/>
              <a:gd name="T68" fmla="*/ 199 w 199"/>
              <a:gd name="T69" fmla="*/ 162 h 1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9" h="162">
                <a:moveTo>
                  <a:pt x="0" y="77"/>
                </a:moveTo>
                <a:lnTo>
                  <a:pt x="0" y="143"/>
                </a:lnTo>
                <a:lnTo>
                  <a:pt x="21" y="158"/>
                </a:lnTo>
                <a:lnTo>
                  <a:pt x="54" y="161"/>
                </a:lnTo>
                <a:lnTo>
                  <a:pt x="84" y="161"/>
                </a:lnTo>
                <a:lnTo>
                  <a:pt x="114" y="141"/>
                </a:lnTo>
                <a:lnTo>
                  <a:pt x="114" y="131"/>
                </a:lnTo>
                <a:lnTo>
                  <a:pt x="138" y="122"/>
                </a:lnTo>
                <a:lnTo>
                  <a:pt x="135" y="114"/>
                </a:lnTo>
                <a:lnTo>
                  <a:pt x="188" y="99"/>
                </a:lnTo>
                <a:lnTo>
                  <a:pt x="179" y="92"/>
                </a:lnTo>
                <a:lnTo>
                  <a:pt x="198" y="42"/>
                </a:lnTo>
                <a:lnTo>
                  <a:pt x="183" y="18"/>
                </a:lnTo>
                <a:lnTo>
                  <a:pt x="155" y="6"/>
                </a:lnTo>
                <a:lnTo>
                  <a:pt x="147" y="0"/>
                </a:lnTo>
                <a:lnTo>
                  <a:pt x="114" y="15"/>
                </a:lnTo>
                <a:lnTo>
                  <a:pt x="110" y="60"/>
                </a:lnTo>
                <a:lnTo>
                  <a:pt x="129" y="66"/>
                </a:lnTo>
                <a:lnTo>
                  <a:pt x="129" y="87"/>
                </a:lnTo>
                <a:lnTo>
                  <a:pt x="36" y="45"/>
                </a:lnTo>
                <a:lnTo>
                  <a:pt x="36" y="77"/>
                </a:lnTo>
                <a:lnTo>
                  <a:pt x="0" y="7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23" name="Freeform 791"/>
          <p:cNvSpPr>
            <a:spLocks/>
          </p:cNvSpPr>
          <p:nvPr/>
        </p:nvSpPr>
        <p:spPr bwMode="auto">
          <a:xfrm>
            <a:off x="2232025" y="3629025"/>
            <a:ext cx="254000" cy="80963"/>
          </a:xfrm>
          <a:custGeom>
            <a:avLst/>
            <a:gdLst>
              <a:gd name="T0" fmla="*/ 0 w 180"/>
              <a:gd name="T1" fmla="*/ 42863 h 51"/>
              <a:gd name="T2" fmla="*/ 42333 w 180"/>
              <a:gd name="T3" fmla="*/ 22225 h 51"/>
              <a:gd name="T4" fmla="*/ 63500 w 180"/>
              <a:gd name="T5" fmla="*/ 22225 h 51"/>
              <a:gd name="T6" fmla="*/ 63500 w 180"/>
              <a:gd name="T7" fmla="*/ 33338 h 51"/>
              <a:gd name="T8" fmla="*/ 129822 w 180"/>
              <a:gd name="T9" fmla="*/ 46038 h 51"/>
              <a:gd name="T10" fmla="*/ 146756 w 180"/>
              <a:gd name="T11" fmla="*/ 66675 h 51"/>
              <a:gd name="T12" fmla="*/ 176389 w 180"/>
              <a:gd name="T13" fmla="*/ 66675 h 51"/>
              <a:gd name="T14" fmla="*/ 155222 w 180"/>
              <a:gd name="T15" fmla="*/ 79375 h 51"/>
              <a:gd name="T16" fmla="*/ 235656 w 180"/>
              <a:gd name="T17" fmla="*/ 79375 h 51"/>
              <a:gd name="T18" fmla="*/ 252589 w 180"/>
              <a:gd name="T19" fmla="*/ 66675 h 51"/>
              <a:gd name="T20" fmla="*/ 180622 w 180"/>
              <a:gd name="T21" fmla="*/ 46038 h 51"/>
              <a:gd name="T22" fmla="*/ 79022 w 180"/>
              <a:gd name="T23" fmla="*/ 0 h 51"/>
              <a:gd name="T24" fmla="*/ 50800 w 180"/>
              <a:gd name="T25" fmla="*/ 0 h 51"/>
              <a:gd name="T26" fmla="*/ 2822 w 180"/>
              <a:gd name="T27" fmla="*/ 22225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51"/>
              <a:gd name="T44" fmla="*/ 180 w 180"/>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51">
                <a:moveTo>
                  <a:pt x="0" y="27"/>
                </a:moveTo>
                <a:lnTo>
                  <a:pt x="30" y="14"/>
                </a:lnTo>
                <a:lnTo>
                  <a:pt x="45" y="14"/>
                </a:lnTo>
                <a:lnTo>
                  <a:pt x="45" y="21"/>
                </a:lnTo>
                <a:lnTo>
                  <a:pt x="92" y="29"/>
                </a:lnTo>
                <a:lnTo>
                  <a:pt x="104" y="42"/>
                </a:lnTo>
                <a:lnTo>
                  <a:pt x="125" y="42"/>
                </a:lnTo>
                <a:lnTo>
                  <a:pt x="110" y="50"/>
                </a:lnTo>
                <a:lnTo>
                  <a:pt x="167" y="50"/>
                </a:lnTo>
                <a:lnTo>
                  <a:pt x="179" y="42"/>
                </a:lnTo>
                <a:lnTo>
                  <a:pt x="128" y="29"/>
                </a:lnTo>
                <a:lnTo>
                  <a:pt x="56" y="0"/>
                </a:lnTo>
                <a:lnTo>
                  <a:pt x="36" y="0"/>
                </a:lnTo>
                <a:lnTo>
                  <a:pt x="2" y="1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24" name="Freeform 792"/>
          <p:cNvSpPr>
            <a:spLocks/>
          </p:cNvSpPr>
          <p:nvPr/>
        </p:nvSpPr>
        <p:spPr bwMode="auto">
          <a:xfrm>
            <a:off x="2468563" y="3705225"/>
            <a:ext cx="71437" cy="52388"/>
          </a:xfrm>
          <a:custGeom>
            <a:avLst/>
            <a:gdLst>
              <a:gd name="T0" fmla="*/ 28015 w 51"/>
              <a:gd name="T1" fmla="*/ 3175 h 33"/>
              <a:gd name="T2" fmla="*/ 40621 w 51"/>
              <a:gd name="T3" fmla="*/ 14288 h 33"/>
              <a:gd name="T4" fmla="*/ 40621 w 51"/>
              <a:gd name="T5" fmla="*/ 17463 h 33"/>
              <a:gd name="T6" fmla="*/ 58830 w 51"/>
              <a:gd name="T7" fmla="*/ 38100 h 33"/>
              <a:gd name="T8" fmla="*/ 4202 w 51"/>
              <a:gd name="T9" fmla="*/ 23813 h 33"/>
              <a:gd name="T10" fmla="*/ 0 w 51"/>
              <a:gd name="T11" fmla="*/ 47625 h 33"/>
              <a:gd name="T12" fmla="*/ 70036 w 51"/>
              <a:gd name="T13" fmla="*/ 50800 h 33"/>
              <a:gd name="T14" fmla="*/ 70036 w 51"/>
              <a:gd name="T15" fmla="*/ 3175 h 33"/>
              <a:gd name="T16" fmla="*/ 58830 w 51"/>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33"/>
              <a:gd name="T29" fmla="*/ 51 w 51"/>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33">
                <a:moveTo>
                  <a:pt x="20" y="2"/>
                </a:moveTo>
                <a:lnTo>
                  <a:pt x="29" y="9"/>
                </a:lnTo>
                <a:lnTo>
                  <a:pt x="29" y="11"/>
                </a:lnTo>
                <a:lnTo>
                  <a:pt x="42" y="24"/>
                </a:lnTo>
                <a:lnTo>
                  <a:pt x="3" y="15"/>
                </a:lnTo>
                <a:lnTo>
                  <a:pt x="0" y="30"/>
                </a:lnTo>
                <a:lnTo>
                  <a:pt x="50" y="32"/>
                </a:lnTo>
                <a:lnTo>
                  <a:pt x="50" y="2"/>
                </a:lnTo>
                <a:lnTo>
                  <a:pt x="42"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25" name="Freeform 793"/>
          <p:cNvSpPr>
            <a:spLocks/>
          </p:cNvSpPr>
          <p:nvPr/>
        </p:nvSpPr>
        <p:spPr bwMode="auto">
          <a:xfrm>
            <a:off x="2538413" y="3705225"/>
            <a:ext cx="85725" cy="57150"/>
          </a:xfrm>
          <a:custGeom>
            <a:avLst/>
            <a:gdLst>
              <a:gd name="T0" fmla="*/ 84320 w 61"/>
              <a:gd name="T1" fmla="*/ 17462 h 36"/>
              <a:gd name="T2" fmla="*/ 54808 w 61"/>
              <a:gd name="T3" fmla="*/ 17462 h 36"/>
              <a:gd name="T4" fmla="*/ 50592 w 61"/>
              <a:gd name="T5" fmla="*/ 3175 h 36"/>
              <a:gd name="T6" fmla="*/ 9837 w 61"/>
              <a:gd name="T7" fmla="*/ 0 h 36"/>
              <a:gd name="T8" fmla="*/ 0 w 61"/>
              <a:gd name="T9" fmla="*/ 3175 h 36"/>
              <a:gd name="T10" fmla="*/ 0 w 61"/>
              <a:gd name="T11" fmla="*/ 50800 h 36"/>
              <a:gd name="T12" fmla="*/ 5621 w 61"/>
              <a:gd name="T13" fmla="*/ 55563 h 36"/>
              <a:gd name="T14" fmla="*/ 21080 w 61"/>
              <a:gd name="T15" fmla="*/ 38100 h 36"/>
              <a:gd name="T16" fmla="*/ 84320 w 61"/>
              <a:gd name="T17" fmla="*/ 3810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36"/>
              <a:gd name="T29" fmla="*/ 61 w 6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36">
                <a:moveTo>
                  <a:pt x="60" y="11"/>
                </a:moveTo>
                <a:lnTo>
                  <a:pt x="39" y="11"/>
                </a:lnTo>
                <a:lnTo>
                  <a:pt x="36" y="2"/>
                </a:lnTo>
                <a:lnTo>
                  <a:pt x="7" y="0"/>
                </a:lnTo>
                <a:lnTo>
                  <a:pt x="0" y="2"/>
                </a:lnTo>
                <a:lnTo>
                  <a:pt x="0" y="32"/>
                </a:lnTo>
                <a:lnTo>
                  <a:pt x="4" y="35"/>
                </a:lnTo>
                <a:lnTo>
                  <a:pt x="15" y="24"/>
                </a:lnTo>
                <a:lnTo>
                  <a:pt x="6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26" name="Freeform 794"/>
          <p:cNvSpPr>
            <a:spLocks/>
          </p:cNvSpPr>
          <p:nvPr/>
        </p:nvSpPr>
        <p:spPr bwMode="auto">
          <a:xfrm>
            <a:off x="268288" y="1927225"/>
            <a:ext cx="709612" cy="698500"/>
          </a:xfrm>
          <a:custGeom>
            <a:avLst/>
            <a:gdLst>
              <a:gd name="T0" fmla="*/ 46555 w 503"/>
              <a:gd name="T1" fmla="*/ 279400 h 440"/>
              <a:gd name="T2" fmla="*/ 50787 w 503"/>
              <a:gd name="T3" fmla="*/ 307975 h 440"/>
              <a:gd name="T4" fmla="*/ 131201 w 503"/>
              <a:gd name="T5" fmla="*/ 322263 h 440"/>
              <a:gd name="T6" fmla="*/ 160827 w 503"/>
              <a:gd name="T7" fmla="*/ 312738 h 440"/>
              <a:gd name="T8" fmla="*/ 71949 w 503"/>
              <a:gd name="T9" fmla="*/ 393700 h 440"/>
              <a:gd name="T10" fmla="*/ 67716 w 503"/>
              <a:gd name="T11" fmla="*/ 431800 h 440"/>
              <a:gd name="T12" fmla="*/ 67716 w 503"/>
              <a:gd name="T13" fmla="*/ 455613 h 440"/>
              <a:gd name="T14" fmla="*/ 84646 w 503"/>
              <a:gd name="T15" fmla="*/ 488950 h 440"/>
              <a:gd name="T16" fmla="*/ 122736 w 503"/>
              <a:gd name="T17" fmla="*/ 512763 h 440"/>
              <a:gd name="T18" fmla="*/ 134022 w 503"/>
              <a:gd name="T19" fmla="*/ 488950 h 440"/>
              <a:gd name="T20" fmla="*/ 143897 w 503"/>
              <a:gd name="T21" fmla="*/ 554038 h 440"/>
              <a:gd name="T22" fmla="*/ 218668 w 503"/>
              <a:gd name="T23" fmla="*/ 560388 h 440"/>
              <a:gd name="T24" fmla="*/ 239829 w 503"/>
              <a:gd name="T25" fmla="*/ 554038 h 440"/>
              <a:gd name="T26" fmla="*/ 222900 w 503"/>
              <a:gd name="T27" fmla="*/ 625475 h 440"/>
              <a:gd name="T28" fmla="*/ 186220 w 503"/>
              <a:gd name="T29" fmla="*/ 658813 h 440"/>
              <a:gd name="T30" fmla="*/ 112861 w 503"/>
              <a:gd name="T31" fmla="*/ 696913 h 440"/>
              <a:gd name="T32" fmla="*/ 197506 w 503"/>
              <a:gd name="T33" fmla="*/ 668338 h 440"/>
              <a:gd name="T34" fmla="*/ 210203 w 503"/>
              <a:gd name="T35" fmla="*/ 635000 h 440"/>
              <a:gd name="T36" fmla="*/ 328707 w 503"/>
              <a:gd name="T37" fmla="*/ 569913 h 440"/>
              <a:gd name="T38" fmla="*/ 328707 w 503"/>
              <a:gd name="T39" fmla="*/ 522288 h 440"/>
              <a:gd name="T40" fmla="*/ 421817 w 503"/>
              <a:gd name="T41" fmla="*/ 407988 h 440"/>
              <a:gd name="T42" fmla="*/ 442979 w 503"/>
              <a:gd name="T43" fmla="*/ 436563 h 440"/>
              <a:gd name="T44" fmla="*/ 450032 w 503"/>
              <a:gd name="T45" fmla="*/ 460375 h 440"/>
              <a:gd name="T46" fmla="*/ 383727 w 503"/>
              <a:gd name="T47" fmla="*/ 508000 h 440"/>
              <a:gd name="T48" fmla="*/ 387959 w 503"/>
              <a:gd name="T49" fmla="*/ 531813 h 440"/>
              <a:gd name="T50" fmla="*/ 476837 w 503"/>
              <a:gd name="T51" fmla="*/ 479425 h 440"/>
              <a:gd name="T52" fmla="*/ 479658 w 503"/>
              <a:gd name="T53" fmla="*/ 446088 h 440"/>
              <a:gd name="T54" fmla="*/ 513516 w 503"/>
              <a:gd name="T55" fmla="*/ 450850 h 440"/>
              <a:gd name="T56" fmla="*/ 568536 w 503"/>
              <a:gd name="T57" fmla="*/ 498475 h 440"/>
              <a:gd name="T58" fmla="*/ 678575 w 503"/>
              <a:gd name="T59" fmla="*/ 498475 h 440"/>
              <a:gd name="T60" fmla="*/ 674343 w 503"/>
              <a:gd name="T61" fmla="*/ 515938 h 440"/>
              <a:gd name="T62" fmla="*/ 708201 w 503"/>
              <a:gd name="T63" fmla="*/ 522288 h 440"/>
              <a:gd name="T64" fmla="*/ 640485 w 503"/>
              <a:gd name="T65" fmla="*/ 488950 h 440"/>
              <a:gd name="T66" fmla="*/ 387959 w 503"/>
              <a:gd name="T67" fmla="*/ 42863 h 440"/>
              <a:gd name="T68" fmla="*/ 311778 w 503"/>
              <a:gd name="T69" fmla="*/ 14288 h 440"/>
              <a:gd name="T70" fmla="*/ 282152 w 503"/>
              <a:gd name="T71" fmla="*/ 23812 h 440"/>
              <a:gd name="T72" fmla="*/ 269455 w 503"/>
              <a:gd name="T73" fmla="*/ 0 h 440"/>
              <a:gd name="T74" fmla="*/ 197506 w 503"/>
              <a:gd name="T75" fmla="*/ 28575 h 440"/>
              <a:gd name="T76" fmla="*/ 189042 w 503"/>
              <a:gd name="T77" fmla="*/ 38100 h 440"/>
              <a:gd name="T78" fmla="*/ 155184 w 503"/>
              <a:gd name="T79" fmla="*/ 71438 h 440"/>
              <a:gd name="T80" fmla="*/ 110039 w 503"/>
              <a:gd name="T81" fmla="*/ 104775 h 440"/>
              <a:gd name="T82" fmla="*/ 50787 w 503"/>
              <a:gd name="T83" fmla="*/ 138113 h 440"/>
              <a:gd name="T84" fmla="*/ 110039 w 503"/>
              <a:gd name="T85" fmla="*/ 198437 h 440"/>
              <a:gd name="T86" fmla="*/ 143897 w 503"/>
              <a:gd name="T87" fmla="*/ 219075 h 440"/>
              <a:gd name="T88" fmla="*/ 173523 w 503"/>
              <a:gd name="T89" fmla="*/ 236538 h 440"/>
              <a:gd name="T90" fmla="*/ 110039 w 503"/>
              <a:gd name="T91" fmla="*/ 242888 h 440"/>
              <a:gd name="T92" fmla="*/ 80413 w 503"/>
              <a:gd name="T93" fmla="*/ 222250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3"/>
              <a:gd name="T142" fmla="*/ 0 h 440"/>
              <a:gd name="T143" fmla="*/ 503 w 503"/>
              <a:gd name="T144" fmla="*/ 440 h 4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27" name="Freeform 795"/>
          <p:cNvSpPr>
            <a:spLocks/>
          </p:cNvSpPr>
          <p:nvPr/>
        </p:nvSpPr>
        <p:spPr bwMode="auto">
          <a:xfrm>
            <a:off x="2495550" y="4111625"/>
            <a:ext cx="922338" cy="1073150"/>
          </a:xfrm>
          <a:custGeom>
            <a:avLst/>
            <a:gdLst>
              <a:gd name="T0" fmla="*/ 21187 w 653"/>
              <a:gd name="T1" fmla="*/ 384175 h 676"/>
              <a:gd name="T2" fmla="*/ 81923 w 653"/>
              <a:gd name="T3" fmla="*/ 384175 h 676"/>
              <a:gd name="T4" fmla="*/ 97460 w 653"/>
              <a:gd name="T5" fmla="*/ 427038 h 676"/>
              <a:gd name="T6" fmla="*/ 199157 w 653"/>
              <a:gd name="T7" fmla="*/ 393700 h 676"/>
              <a:gd name="T8" fmla="*/ 309329 w 653"/>
              <a:gd name="T9" fmla="*/ 501650 h 676"/>
              <a:gd name="T10" fmla="*/ 364415 w 653"/>
              <a:gd name="T11" fmla="*/ 579437 h 676"/>
              <a:gd name="T12" fmla="*/ 372890 w 653"/>
              <a:gd name="T13" fmla="*/ 677862 h 676"/>
              <a:gd name="T14" fmla="*/ 427976 w 653"/>
              <a:gd name="T15" fmla="*/ 739775 h 676"/>
              <a:gd name="T16" fmla="*/ 460463 w 653"/>
              <a:gd name="T17" fmla="*/ 787400 h 676"/>
              <a:gd name="T18" fmla="*/ 473175 w 653"/>
              <a:gd name="T19" fmla="*/ 830263 h 676"/>
              <a:gd name="T20" fmla="*/ 379952 w 653"/>
              <a:gd name="T21" fmla="*/ 962025 h 676"/>
              <a:gd name="T22" fmla="*/ 473175 w 653"/>
              <a:gd name="T23" fmla="*/ 1014413 h 676"/>
              <a:gd name="T24" fmla="*/ 481650 w 653"/>
              <a:gd name="T25" fmla="*/ 1071563 h 676"/>
              <a:gd name="T26" fmla="*/ 604534 w 653"/>
              <a:gd name="T27" fmla="*/ 825500 h 676"/>
              <a:gd name="T28" fmla="*/ 747193 w 653"/>
              <a:gd name="T29" fmla="*/ 754062 h 676"/>
              <a:gd name="T30" fmla="*/ 814991 w 653"/>
              <a:gd name="T31" fmla="*/ 606425 h 676"/>
              <a:gd name="T32" fmla="*/ 912451 w 653"/>
              <a:gd name="T33" fmla="*/ 374650 h 676"/>
              <a:gd name="T34" fmla="*/ 908213 w 653"/>
              <a:gd name="T35" fmla="*/ 279400 h 676"/>
              <a:gd name="T36" fmla="*/ 810754 w 653"/>
              <a:gd name="T37" fmla="*/ 219075 h 676"/>
              <a:gd name="T38" fmla="*/ 683632 w 653"/>
              <a:gd name="T39" fmla="*/ 176212 h 676"/>
              <a:gd name="T40" fmla="*/ 613009 w 653"/>
              <a:gd name="T41" fmla="*/ 157162 h 676"/>
              <a:gd name="T42" fmla="*/ 583347 w 653"/>
              <a:gd name="T43" fmla="*/ 184150 h 676"/>
              <a:gd name="T44" fmla="*/ 549448 w 653"/>
              <a:gd name="T45" fmla="*/ 180975 h 676"/>
              <a:gd name="T46" fmla="*/ 566397 w 653"/>
              <a:gd name="T47" fmla="*/ 95250 h 676"/>
              <a:gd name="T48" fmla="*/ 494362 w 653"/>
              <a:gd name="T49" fmla="*/ 80962 h 676"/>
              <a:gd name="T50" fmla="*/ 413852 w 653"/>
              <a:gd name="T51" fmla="*/ 85725 h 676"/>
              <a:gd name="T52" fmla="*/ 334754 w 653"/>
              <a:gd name="T53" fmla="*/ 71437 h 676"/>
              <a:gd name="T54" fmla="*/ 313567 w 653"/>
              <a:gd name="T55" fmla="*/ 0 h 676"/>
              <a:gd name="T56" fmla="*/ 216107 w 653"/>
              <a:gd name="T57" fmla="*/ 23812 h 676"/>
              <a:gd name="T58" fmla="*/ 245768 w 653"/>
              <a:gd name="T59" fmla="*/ 80962 h 676"/>
              <a:gd name="T60" fmla="*/ 165258 w 653"/>
              <a:gd name="T61" fmla="*/ 100012 h 676"/>
              <a:gd name="T62" fmla="*/ 93223 w 653"/>
              <a:gd name="T63" fmla="*/ 90487 h 676"/>
              <a:gd name="T64" fmla="*/ 88985 w 653"/>
              <a:gd name="T65" fmla="*/ 123825 h 676"/>
              <a:gd name="T66" fmla="*/ 93223 w 653"/>
              <a:gd name="T67" fmla="*/ 246063 h 676"/>
              <a:gd name="T68" fmla="*/ 0 w 653"/>
              <a:gd name="T69" fmla="*/ 336550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3"/>
              <a:gd name="T106" fmla="*/ 0 h 676"/>
              <a:gd name="T107" fmla="*/ 653 w 653"/>
              <a:gd name="T108" fmla="*/ 676 h 6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28" name="Freeform 796"/>
          <p:cNvSpPr>
            <a:spLocks/>
          </p:cNvSpPr>
          <p:nvPr/>
        </p:nvSpPr>
        <p:spPr bwMode="auto">
          <a:xfrm>
            <a:off x="4883150" y="5035550"/>
            <a:ext cx="46038" cy="53975"/>
          </a:xfrm>
          <a:custGeom>
            <a:avLst/>
            <a:gdLst>
              <a:gd name="T0" fmla="*/ 0 w 33"/>
              <a:gd name="T1" fmla="*/ 23812 h 34"/>
              <a:gd name="T2" fmla="*/ 18136 w 33"/>
              <a:gd name="T3" fmla="*/ 52388 h 34"/>
              <a:gd name="T4" fmla="*/ 44643 w 33"/>
              <a:gd name="T5" fmla="*/ 23812 h 34"/>
              <a:gd name="T6" fmla="*/ 32087 w 33"/>
              <a:gd name="T7" fmla="*/ 0 h 34"/>
              <a:gd name="T8" fmla="*/ 0 w 33"/>
              <a:gd name="T9" fmla="*/ 23812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0" y="15"/>
                </a:moveTo>
                <a:lnTo>
                  <a:pt x="13" y="33"/>
                </a:lnTo>
                <a:lnTo>
                  <a:pt x="32" y="15"/>
                </a:lnTo>
                <a:lnTo>
                  <a:pt x="23" y="0"/>
                </a:lnTo>
                <a:lnTo>
                  <a:pt x="0" y="15"/>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029" name="Freeform 797"/>
          <p:cNvSpPr>
            <a:spLocks/>
          </p:cNvSpPr>
          <p:nvPr/>
        </p:nvSpPr>
        <p:spPr bwMode="auto">
          <a:xfrm>
            <a:off x="4883150" y="5035550"/>
            <a:ext cx="53975" cy="63500"/>
          </a:xfrm>
          <a:custGeom>
            <a:avLst/>
            <a:gdLst>
              <a:gd name="T0" fmla="*/ 0 w 39"/>
              <a:gd name="T1" fmla="*/ 28575 h 40"/>
              <a:gd name="T2" fmla="*/ 20760 w 39"/>
              <a:gd name="T3" fmla="*/ 61913 h 40"/>
              <a:gd name="T4" fmla="*/ 52591 w 39"/>
              <a:gd name="T5" fmla="*/ 28575 h 40"/>
              <a:gd name="T6" fmla="*/ 37367 w 39"/>
              <a:gd name="T7" fmla="*/ 0 h 40"/>
              <a:gd name="T8" fmla="*/ 0 w 39"/>
              <a:gd name="T9" fmla="*/ 28575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18"/>
                </a:moveTo>
                <a:lnTo>
                  <a:pt x="15" y="39"/>
                </a:lnTo>
                <a:lnTo>
                  <a:pt x="38" y="18"/>
                </a:lnTo>
                <a:lnTo>
                  <a:pt x="27" y="0"/>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30" name="Freeform 798"/>
          <p:cNvSpPr>
            <a:spLocks/>
          </p:cNvSpPr>
          <p:nvPr/>
        </p:nvSpPr>
        <p:spPr bwMode="auto">
          <a:xfrm>
            <a:off x="5981700" y="2671763"/>
            <a:ext cx="1446213" cy="1035050"/>
          </a:xfrm>
          <a:custGeom>
            <a:avLst/>
            <a:gdLst>
              <a:gd name="T0" fmla="*/ 8466 w 1025"/>
              <a:gd name="T1" fmla="*/ 454025 h 652"/>
              <a:gd name="T2" fmla="*/ 152381 w 1025"/>
              <a:gd name="T3" fmla="*/ 388937 h 652"/>
              <a:gd name="T4" fmla="*/ 148149 w 1025"/>
              <a:gd name="T5" fmla="*/ 298450 h 652"/>
              <a:gd name="T6" fmla="*/ 220107 w 1025"/>
              <a:gd name="T7" fmla="*/ 217488 h 652"/>
              <a:gd name="T8" fmla="*/ 286421 w 1025"/>
              <a:gd name="T9" fmla="*/ 179387 h 652"/>
              <a:gd name="T10" fmla="*/ 354146 w 1025"/>
              <a:gd name="T11" fmla="*/ 193675 h 652"/>
              <a:gd name="T12" fmla="*/ 404940 w 1025"/>
              <a:gd name="T13" fmla="*/ 284162 h 652"/>
              <a:gd name="T14" fmla="*/ 555910 w 1025"/>
              <a:gd name="T15" fmla="*/ 368300 h 652"/>
              <a:gd name="T16" fmla="*/ 733689 w 1025"/>
              <a:gd name="T17" fmla="*/ 403225 h 652"/>
              <a:gd name="T18" fmla="*/ 901590 w 1025"/>
              <a:gd name="T19" fmla="*/ 331787 h 652"/>
              <a:gd name="T20" fmla="*/ 943918 w 1025"/>
              <a:gd name="T21" fmla="*/ 303212 h 652"/>
              <a:gd name="T22" fmla="*/ 1083601 w 1025"/>
              <a:gd name="T23" fmla="*/ 236538 h 652"/>
              <a:gd name="T24" fmla="*/ 990479 w 1025"/>
              <a:gd name="T25" fmla="*/ 203200 h 652"/>
              <a:gd name="T26" fmla="*/ 1011643 w 1025"/>
              <a:gd name="T27" fmla="*/ 122238 h 652"/>
              <a:gd name="T28" fmla="*/ 1079369 w 1025"/>
              <a:gd name="T29" fmla="*/ 122238 h 652"/>
              <a:gd name="T30" fmla="*/ 1096300 w 1025"/>
              <a:gd name="T31" fmla="*/ 33337 h 652"/>
              <a:gd name="T32" fmla="*/ 1226106 w 1025"/>
              <a:gd name="T33" fmla="*/ 23812 h 652"/>
              <a:gd name="T34" fmla="*/ 1344625 w 1025"/>
              <a:gd name="T35" fmla="*/ 166687 h 652"/>
              <a:gd name="T36" fmla="*/ 1444802 w 1025"/>
              <a:gd name="T37" fmla="*/ 179387 h 652"/>
              <a:gd name="T38" fmla="*/ 1351680 w 1025"/>
              <a:gd name="T39" fmla="*/ 307975 h 652"/>
              <a:gd name="T40" fmla="*/ 1344625 w 1025"/>
              <a:gd name="T41" fmla="*/ 374650 h 652"/>
              <a:gd name="T42" fmla="*/ 1289598 w 1025"/>
              <a:gd name="T43" fmla="*/ 392112 h 652"/>
              <a:gd name="T44" fmla="*/ 1259969 w 1025"/>
              <a:gd name="T45" fmla="*/ 406400 h 652"/>
              <a:gd name="T46" fmla="*/ 1124519 w 1025"/>
              <a:gd name="T47" fmla="*/ 492125 h 652"/>
              <a:gd name="T48" fmla="*/ 1138628 w 1025"/>
              <a:gd name="T49" fmla="*/ 422275 h 652"/>
              <a:gd name="T50" fmla="*/ 1037040 w 1025"/>
              <a:gd name="T51" fmla="*/ 501650 h 652"/>
              <a:gd name="T52" fmla="*/ 1111820 w 1025"/>
              <a:gd name="T53" fmla="*/ 525462 h 652"/>
              <a:gd name="T54" fmla="*/ 1099122 w 1025"/>
              <a:gd name="T55" fmla="*/ 568325 h 652"/>
              <a:gd name="T56" fmla="*/ 1141450 w 1025"/>
              <a:gd name="T57" fmla="*/ 706437 h 652"/>
              <a:gd name="T58" fmla="*/ 1141450 w 1025"/>
              <a:gd name="T59" fmla="*/ 730250 h 652"/>
              <a:gd name="T60" fmla="*/ 1141450 w 1025"/>
              <a:gd name="T61" fmla="*/ 757237 h 652"/>
              <a:gd name="T62" fmla="*/ 1011643 w 1025"/>
              <a:gd name="T63" fmla="*/ 957263 h 652"/>
              <a:gd name="T64" fmla="*/ 952384 w 1025"/>
              <a:gd name="T65" fmla="*/ 966788 h 652"/>
              <a:gd name="T66" fmla="*/ 926987 w 1025"/>
              <a:gd name="T67" fmla="*/ 979488 h 652"/>
              <a:gd name="T68" fmla="*/ 859262 w 1025"/>
              <a:gd name="T69" fmla="*/ 1033463 h 652"/>
              <a:gd name="T70" fmla="*/ 814112 w 1025"/>
              <a:gd name="T71" fmla="*/ 995363 h 652"/>
              <a:gd name="T72" fmla="*/ 670196 w 1025"/>
              <a:gd name="T73" fmla="*/ 971550 h 652"/>
              <a:gd name="T74" fmla="*/ 661730 w 1025"/>
              <a:gd name="T75" fmla="*/ 1000125 h 652"/>
              <a:gd name="T76" fmla="*/ 606704 w 1025"/>
              <a:gd name="T77" fmla="*/ 976313 h 652"/>
              <a:gd name="T78" fmla="*/ 568609 w 1025"/>
              <a:gd name="T79" fmla="*/ 928688 h 652"/>
              <a:gd name="T80" fmla="*/ 589773 w 1025"/>
              <a:gd name="T81" fmla="*/ 823913 h 652"/>
              <a:gd name="T82" fmla="*/ 534746 w 1025"/>
              <a:gd name="T83" fmla="*/ 801687 h 652"/>
              <a:gd name="T84" fmla="*/ 430337 w 1025"/>
              <a:gd name="T85" fmla="*/ 819150 h 652"/>
              <a:gd name="T86" fmla="*/ 358379 w 1025"/>
              <a:gd name="T87" fmla="*/ 833438 h 652"/>
              <a:gd name="T88" fmla="*/ 341447 w 1025"/>
              <a:gd name="T89" fmla="*/ 819150 h 652"/>
              <a:gd name="T90" fmla="*/ 249736 w 1025"/>
              <a:gd name="T91" fmla="*/ 777875 h 652"/>
              <a:gd name="T92" fmla="*/ 126985 w 1025"/>
              <a:gd name="T93" fmla="*/ 730250 h 652"/>
              <a:gd name="T94" fmla="*/ 139683 w 1025"/>
              <a:gd name="T95" fmla="*/ 677862 h 652"/>
              <a:gd name="T96" fmla="*/ 156614 w 1025"/>
              <a:gd name="T97" fmla="*/ 592137 h 652"/>
              <a:gd name="T98" fmla="*/ 93122 w 1025"/>
              <a:gd name="T99" fmla="*/ 596900 h 652"/>
              <a:gd name="T100" fmla="*/ 25397 w 1025"/>
              <a:gd name="T101" fmla="*/ 539750 h 652"/>
              <a:gd name="T102" fmla="*/ 0 w 1025"/>
              <a:gd name="T103" fmla="*/ 487363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5"/>
              <a:gd name="T157" fmla="*/ 0 h 652"/>
              <a:gd name="T158" fmla="*/ 1025 w 1025"/>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31" name="Line 799"/>
          <p:cNvSpPr>
            <a:spLocks noChangeShapeType="1"/>
          </p:cNvSpPr>
          <p:nvPr/>
        </p:nvSpPr>
        <p:spPr bwMode="auto">
          <a:xfrm>
            <a:off x="1042988" y="2435225"/>
            <a:ext cx="1171575" cy="169863"/>
          </a:xfrm>
          <a:prstGeom prst="line">
            <a:avLst/>
          </a:prstGeom>
          <a:noFill/>
          <a:ln w="12700">
            <a:solidFill>
              <a:srgbClr val="40FF40"/>
            </a:solidFill>
            <a:round/>
            <a:headEnd/>
            <a:tailEnd/>
          </a:ln>
        </p:spPr>
        <p:txBody>
          <a:bodyPr/>
          <a:lstStyle/>
          <a:p>
            <a:endParaRPr lang="en-US" dirty="0"/>
          </a:p>
        </p:txBody>
      </p:sp>
      <p:sp>
        <p:nvSpPr>
          <p:cNvPr id="96032" name="Freeform 800"/>
          <p:cNvSpPr>
            <a:spLocks/>
          </p:cNvSpPr>
          <p:nvPr/>
        </p:nvSpPr>
        <p:spPr bwMode="auto">
          <a:xfrm>
            <a:off x="4883150" y="5035550"/>
            <a:ext cx="53975" cy="63500"/>
          </a:xfrm>
          <a:custGeom>
            <a:avLst/>
            <a:gdLst>
              <a:gd name="T0" fmla="*/ 0 w 39"/>
              <a:gd name="T1" fmla="*/ 28575 h 40"/>
              <a:gd name="T2" fmla="*/ 20760 w 39"/>
              <a:gd name="T3" fmla="*/ 61913 h 40"/>
              <a:gd name="T4" fmla="*/ 52591 w 39"/>
              <a:gd name="T5" fmla="*/ 28575 h 40"/>
              <a:gd name="T6" fmla="*/ 37367 w 39"/>
              <a:gd name="T7" fmla="*/ 0 h 40"/>
              <a:gd name="T8" fmla="*/ 0 w 39"/>
              <a:gd name="T9" fmla="*/ 28575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18"/>
                </a:moveTo>
                <a:lnTo>
                  <a:pt x="15" y="39"/>
                </a:lnTo>
                <a:lnTo>
                  <a:pt x="38" y="18"/>
                </a:lnTo>
                <a:lnTo>
                  <a:pt x="27" y="0"/>
                </a:lnTo>
                <a:lnTo>
                  <a:pt x="0" y="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33" name="Freeform 801"/>
          <p:cNvSpPr>
            <a:spLocks/>
          </p:cNvSpPr>
          <p:nvPr/>
        </p:nvSpPr>
        <p:spPr bwMode="auto">
          <a:xfrm>
            <a:off x="6129338" y="3989388"/>
            <a:ext cx="42862" cy="100012"/>
          </a:xfrm>
          <a:custGeom>
            <a:avLst/>
            <a:gdLst>
              <a:gd name="T0" fmla="*/ 0 w 30"/>
              <a:gd name="T1" fmla="*/ 0 h 63"/>
              <a:gd name="T2" fmla="*/ 8572 w 30"/>
              <a:gd name="T3" fmla="*/ 98425 h 63"/>
              <a:gd name="T4" fmla="*/ 41433 w 30"/>
              <a:gd name="T5" fmla="*/ 80962 h 63"/>
              <a:gd name="T6" fmla="*/ 20002 w 30"/>
              <a:gd name="T7" fmla="*/ 19050 h 63"/>
              <a:gd name="T8" fmla="*/ 0 w 30"/>
              <a:gd name="T9" fmla="*/ 0 h 63"/>
              <a:gd name="T10" fmla="*/ 0 60000 65536"/>
              <a:gd name="T11" fmla="*/ 0 60000 65536"/>
              <a:gd name="T12" fmla="*/ 0 60000 65536"/>
              <a:gd name="T13" fmla="*/ 0 60000 65536"/>
              <a:gd name="T14" fmla="*/ 0 60000 65536"/>
              <a:gd name="T15" fmla="*/ 0 w 30"/>
              <a:gd name="T16" fmla="*/ 0 h 63"/>
              <a:gd name="T17" fmla="*/ 30 w 30"/>
              <a:gd name="T18" fmla="*/ 63 h 63"/>
            </a:gdLst>
            <a:ahLst/>
            <a:cxnLst>
              <a:cxn ang="T10">
                <a:pos x="T0" y="T1"/>
              </a:cxn>
              <a:cxn ang="T11">
                <a:pos x="T2" y="T3"/>
              </a:cxn>
              <a:cxn ang="T12">
                <a:pos x="T4" y="T5"/>
              </a:cxn>
              <a:cxn ang="T13">
                <a:pos x="T6" y="T7"/>
              </a:cxn>
              <a:cxn ang="T14">
                <a:pos x="T8" y="T9"/>
              </a:cxn>
            </a:cxnLst>
            <a:rect l="T15" t="T16" r="T17" b="T18"/>
            <a:pathLst>
              <a:path w="30" h="63">
                <a:moveTo>
                  <a:pt x="0" y="0"/>
                </a:moveTo>
                <a:lnTo>
                  <a:pt x="6" y="62"/>
                </a:lnTo>
                <a:lnTo>
                  <a:pt x="29" y="51"/>
                </a:lnTo>
                <a:lnTo>
                  <a:pt x="14" y="12"/>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34" name="Freeform 802"/>
          <p:cNvSpPr>
            <a:spLocks/>
          </p:cNvSpPr>
          <p:nvPr/>
        </p:nvSpPr>
        <p:spPr bwMode="auto">
          <a:xfrm>
            <a:off x="4857750" y="3063875"/>
            <a:ext cx="68263" cy="58738"/>
          </a:xfrm>
          <a:custGeom>
            <a:avLst/>
            <a:gdLst>
              <a:gd name="T0" fmla="*/ 0 w 49"/>
              <a:gd name="T1" fmla="*/ 38100 h 37"/>
              <a:gd name="T2" fmla="*/ 8359 w 49"/>
              <a:gd name="T3" fmla="*/ 6350 h 37"/>
              <a:gd name="T4" fmla="*/ 45973 w 49"/>
              <a:gd name="T5" fmla="*/ 0 h 37"/>
              <a:gd name="T6" fmla="*/ 66870 w 49"/>
              <a:gd name="T7" fmla="*/ 30163 h 37"/>
              <a:gd name="T8" fmla="*/ 33435 w 49"/>
              <a:gd name="T9" fmla="*/ 30163 h 37"/>
              <a:gd name="T10" fmla="*/ 4179 w 49"/>
              <a:gd name="T11" fmla="*/ 57150 h 37"/>
              <a:gd name="T12" fmla="*/ 16717 w 49"/>
              <a:gd name="T13" fmla="*/ 38100 h 37"/>
              <a:gd name="T14" fmla="*/ 0 w 49"/>
              <a:gd name="T15" fmla="*/ 38100 h 3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37"/>
              <a:gd name="T26" fmla="*/ 49 w 49"/>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37">
                <a:moveTo>
                  <a:pt x="0" y="24"/>
                </a:moveTo>
                <a:lnTo>
                  <a:pt x="6" y="4"/>
                </a:lnTo>
                <a:lnTo>
                  <a:pt x="33" y="0"/>
                </a:lnTo>
                <a:lnTo>
                  <a:pt x="48" y="19"/>
                </a:lnTo>
                <a:lnTo>
                  <a:pt x="24" y="19"/>
                </a:lnTo>
                <a:lnTo>
                  <a:pt x="3" y="36"/>
                </a:lnTo>
                <a:lnTo>
                  <a:pt x="12" y="24"/>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35" name="Freeform 803"/>
          <p:cNvSpPr>
            <a:spLocks/>
          </p:cNvSpPr>
          <p:nvPr/>
        </p:nvSpPr>
        <p:spPr bwMode="auto">
          <a:xfrm>
            <a:off x="4632325" y="2803525"/>
            <a:ext cx="133350" cy="58738"/>
          </a:xfrm>
          <a:custGeom>
            <a:avLst/>
            <a:gdLst>
              <a:gd name="T0" fmla="*/ 0 w 94"/>
              <a:gd name="T1" fmla="*/ 30163 h 37"/>
              <a:gd name="T2" fmla="*/ 29791 w 94"/>
              <a:gd name="T3" fmla="*/ 15875 h 37"/>
              <a:gd name="T4" fmla="*/ 45396 w 94"/>
              <a:gd name="T5" fmla="*/ 0 h 37"/>
              <a:gd name="T6" fmla="*/ 76605 w 94"/>
              <a:gd name="T7" fmla="*/ 12700 h 37"/>
              <a:gd name="T8" fmla="*/ 131931 w 94"/>
              <a:gd name="T9" fmla="*/ 20638 h 37"/>
              <a:gd name="T10" fmla="*/ 120582 w 94"/>
              <a:gd name="T11" fmla="*/ 41275 h 37"/>
              <a:gd name="T12" fmla="*/ 92210 w 94"/>
              <a:gd name="T13" fmla="*/ 36513 h 37"/>
              <a:gd name="T14" fmla="*/ 45396 w 94"/>
              <a:gd name="T15" fmla="*/ 57150 h 37"/>
              <a:gd name="T16" fmla="*/ 12768 w 94"/>
              <a:gd name="T17" fmla="*/ 50800 h 37"/>
              <a:gd name="T18" fmla="*/ 0 w 94"/>
              <a:gd name="T19" fmla="*/ 30163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37"/>
              <a:gd name="T32" fmla="*/ 94 w 94"/>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37">
                <a:moveTo>
                  <a:pt x="0" y="19"/>
                </a:moveTo>
                <a:lnTo>
                  <a:pt x="21" y="10"/>
                </a:lnTo>
                <a:lnTo>
                  <a:pt x="32" y="0"/>
                </a:lnTo>
                <a:lnTo>
                  <a:pt x="54" y="8"/>
                </a:lnTo>
                <a:lnTo>
                  <a:pt x="93" y="13"/>
                </a:lnTo>
                <a:lnTo>
                  <a:pt x="85" y="26"/>
                </a:lnTo>
                <a:lnTo>
                  <a:pt x="65" y="23"/>
                </a:lnTo>
                <a:lnTo>
                  <a:pt x="32" y="36"/>
                </a:lnTo>
                <a:lnTo>
                  <a:pt x="9" y="32"/>
                </a:lnTo>
                <a:lnTo>
                  <a:pt x="0" y="1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6036" name="Freeform 804"/>
          <p:cNvSpPr>
            <a:spLocks/>
          </p:cNvSpPr>
          <p:nvPr/>
        </p:nvSpPr>
        <p:spPr bwMode="auto">
          <a:xfrm>
            <a:off x="4632325" y="2803525"/>
            <a:ext cx="141288" cy="68263"/>
          </a:xfrm>
          <a:custGeom>
            <a:avLst/>
            <a:gdLst>
              <a:gd name="T0" fmla="*/ 0 w 100"/>
              <a:gd name="T1" fmla="*/ 34925 h 43"/>
              <a:gd name="T2" fmla="*/ 31083 w 100"/>
              <a:gd name="T3" fmla="*/ 19050 h 43"/>
              <a:gd name="T4" fmla="*/ 48038 w 100"/>
              <a:gd name="T5" fmla="*/ 0 h 43"/>
              <a:gd name="T6" fmla="*/ 81947 w 100"/>
              <a:gd name="T7" fmla="*/ 14288 h 43"/>
              <a:gd name="T8" fmla="*/ 139875 w 100"/>
              <a:gd name="T9" fmla="*/ 23813 h 43"/>
              <a:gd name="T10" fmla="*/ 127159 w 100"/>
              <a:gd name="T11" fmla="*/ 47625 h 43"/>
              <a:gd name="T12" fmla="*/ 97489 w 100"/>
              <a:gd name="T13" fmla="*/ 42863 h 43"/>
              <a:gd name="T14" fmla="*/ 48038 w 100"/>
              <a:gd name="T15" fmla="*/ 66675 h 43"/>
              <a:gd name="T16" fmla="*/ 14129 w 100"/>
              <a:gd name="T17" fmla="*/ 58738 h 43"/>
              <a:gd name="T18" fmla="*/ 0 w 100"/>
              <a:gd name="T19" fmla="*/ 34925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43"/>
              <a:gd name="T32" fmla="*/ 100 w 10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43">
                <a:moveTo>
                  <a:pt x="0" y="22"/>
                </a:moveTo>
                <a:lnTo>
                  <a:pt x="22" y="12"/>
                </a:lnTo>
                <a:lnTo>
                  <a:pt x="34" y="0"/>
                </a:lnTo>
                <a:lnTo>
                  <a:pt x="58" y="9"/>
                </a:lnTo>
                <a:lnTo>
                  <a:pt x="99" y="15"/>
                </a:lnTo>
                <a:lnTo>
                  <a:pt x="90" y="30"/>
                </a:lnTo>
                <a:lnTo>
                  <a:pt x="69" y="27"/>
                </a:lnTo>
                <a:lnTo>
                  <a:pt x="34" y="42"/>
                </a:lnTo>
                <a:lnTo>
                  <a:pt x="10" y="37"/>
                </a:lnTo>
                <a:lnTo>
                  <a:pt x="0" y="2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37" name="Freeform 805"/>
          <p:cNvSpPr>
            <a:spLocks/>
          </p:cNvSpPr>
          <p:nvPr/>
        </p:nvSpPr>
        <p:spPr bwMode="auto">
          <a:xfrm>
            <a:off x="8434388" y="1931988"/>
            <a:ext cx="60325" cy="26987"/>
          </a:xfrm>
          <a:custGeom>
            <a:avLst/>
            <a:gdLst>
              <a:gd name="T0" fmla="*/ 0 w 43"/>
              <a:gd name="T1" fmla="*/ 25400 h 17"/>
              <a:gd name="T2" fmla="*/ 29461 w 43"/>
              <a:gd name="T3" fmla="*/ 3175 h 17"/>
              <a:gd name="T4" fmla="*/ 58922 w 43"/>
              <a:gd name="T5" fmla="*/ 0 h 17"/>
              <a:gd name="T6" fmla="*/ 47699 w 43"/>
              <a:gd name="T7" fmla="*/ 15875 h 17"/>
              <a:gd name="T8" fmla="*/ 0 w 43"/>
              <a:gd name="T9" fmla="*/ 2540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16"/>
                </a:moveTo>
                <a:lnTo>
                  <a:pt x="21" y="2"/>
                </a:lnTo>
                <a:lnTo>
                  <a:pt x="42" y="0"/>
                </a:lnTo>
                <a:lnTo>
                  <a:pt x="34" y="10"/>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038" name="Freeform 806"/>
          <p:cNvSpPr>
            <a:spLocks/>
          </p:cNvSpPr>
          <p:nvPr/>
        </p:nvSpPr>
        <p:spPr bwMode="auto">
          <a:xfrm>
            <a:off x="8434388" y="1931988"/>
            <a:ext cx="68262" cy="30162"/>
          </a:xfrm>
          <a:custGeom>
            <a:avLst/>
            <a:gdLst>
              <a:gd name="T0" fmla="*/ 0 w 49"/>
              <a:gd name="T1" fmla="*/ 28575 h 19"/>
              <a:gd name="T2" fmla="*/ 33434 w 49"/>
              <a:gd name="T3" fmla="*/ 4762 h 19"/>
              <a:gd name="T4" fmla="*/ 66869 w 49"/>
              <a:gd name="T5" fmla="*/ 0 h 19"/>
              <a:gd name="T6" fmla="*/ 54331 w 49"/>
              <a:gd name="T7" fmla="*/ 19050 h 19"/>
              <a:gd name="T8" fmla="*/ 0 w 49"/>
              <a:gd name="T9" fmla="*/ 28575 h 19"/>
              <a:gd name="T10" fmla="*/ 0 60000 65536"/>
              <a:gd name="T11" fmla="*/ 0 60000 65536"/>
              <a:gd name="T12" fmla="*/ 0 60000 65536"/>
              <a:gd name="T13" fmla="*/ 0 60000 65536"/>
              <a:gd name="T14" fmla="*/ 0 60000 65536"/>
              <a:gd name="T15" fmla="*/ 0 w 49"/>
              <a:gd name="T16" fmla="*/ 0 h 19"/>
              <a:gd name="T17" fmla="*/ 49 w 49"/>
              <a:gd name="T18" fmla="*/ 19 h 19"/>
            </a:gdLst>
            <a:ahLst/>
            <a:cxnLst>
              <a:cxn ang="T10">
                <a:pos x="T0" y="T1"/>
              </a:cxn>
              <a:cxn ang="T11">
                <a:pos x="T2" y="T3"/>
              </a:cxn>
              <a:cxn ang="T12">
                <a:pos x="T4" y="T5"/>
              </a:cxn>
              <a:cxn ang="T13">
                <a:pos x="T6" y="T7"/>
              </a:cxn>
              <a:cxn ang="T14">
                <a:pos x="T8" y="T9"/>
              </a:cxn>
            </a:cxnLst>
            <a:rect l="T15" t="T16" r="T17" b="T18"/>
            <a:pathLst>
              <a:path w="49" h="19">
                <a:moveTo>
                  <a:pt x="0" y="18"/>
                </a:moveTo>
                <a:lnTo>
                  <a:pt x="24" y="3"/>
                </a:lnTo>
                <a:lnTo>
                  <a:pt x="48" y="0"/>
                </a:lnTo>
                <a:lnTo>
                  <a:pt x="39" y="12"/>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39" name="Freeform 807"/>
          <p:cNvSpPr>
            <a:spLocks/>
          </p:cNvSpPr>
          <p:nvPr/>
        </p:nvSpPr>
        <p:spPr bwMode="auto">
          <a:xfrm>
            <a:off x="5484813" y="3032125"/>
            <a:ext cx="330200" cy="233363"/>
          </a:xfrm>
          <a:custGeom>
            <a:avLst/>
            <a:gdLst>
              <a:gd name="T0" fmla="*/ 0 w 234"/>
              <a:gd name="T1" fmla="*/ 20638 h 147"/>
              <a:gd name="T2" fmla="*/ 4233 w 234"/>
              <a:gd name="T3" fmla="*/ 50800 h 147"/>
              <a:gd name="T4" fmla="*/ 21167 w 234"/>
              <a:gd name="T5" fmla="*/ 26988 h 147"/>
              <a:gd name="T6" fmla="*/ 49389 w 234"/>
              <a:gd name="T7" fmla="*/ 53975 h 147"/>
              <a:gd name="T8" fmla="*/ 35278 w 234"/>
              <a:gd name="T9" fmla="*/ 66675 h 147"/>
              <a:gd name="T10" fmla="*/ 8467 w 234"/>
              <a:gd name="T11" fmla="*/ 53975 h 147"/>
              <a:gd name="T12" fmla="*/ 4233 w 234"/>
              <a:gd name="T13" fmla="*/ 90488 h 147"/>
              <a:gd name="T14" fmla="*/ 28222 w 234"/>
              <a:gd name="T15" fmla="*/ 96838 h 147"/>
              <a:gd name="T16" fmla="*/ 16933 w 234"/>
              <a:gd name="T17" fmla="*/ 107950 h 147"/>
              <a:gd name="T18" fmla="*/ 32456 w 234"/>
              <a:gd name="T19" fmla="*/ 119063 h 147"/>
              <a:gd name="T20" fmla="*/ 28222 w 234"/>
              <a:gd name="T21" fmla="*/ 163513 h 147"/>
              <a:gd name="T22" fmla="*/ 97367 w 234"/>
              <a:gd name="T23" fmla="*/ 134938 h 147"/>
              <a:gd name="T24" fmla="*/ 197556 w 234"/>
              <a:gd name="T25" fmla="*/ 185738 h 147"/>
              <a:gd name="T26" fmla="*/ 200378 w 234"/>
              <a:gd name="T27" fmla="*/ 212725 h 147"/>
              <a:gd name="T28" fmla="*/ 234244 w 234"/>
              <a:gd name="T29" fmla="*/ 231775 h 147"/>
              <a:gd name="T30" fmla="*/ 283633 w 234"/>
              <a:gd name="T31" fmla="*/ 173038 h 147"/>
              <a:gd name="T32" fmla="*/ 328789 w 234"/>
              <a:gd name="T33" fmla="*/ 173038 h 147"/>
              <a:gd name="T34" fmla="*/ 328789 w 234"/>
              <a:gd name="T35" fmla="*/ 153988 h 147"/>
              <a:gd name="T36" fmla="*/ 287867 w 234"/>
              <a:gd name="T37" fmla="*/ 141288 h 147"/>
              <a:gd name="T38" fmla="*/ 234244 w 234"/>
              <a:gd name="T39" fmla="*/ 103188 h 147"/>
              <a:gd name="T40" fmla="*/ 208844 w 234"/>
              <a:gd name="T41" fmla="*/ 44450 h 147"/>
              <a:gd name="T42" fmla="*/ 191911 w 234"/>
              <a:gd name="T43" fmla="*/ 41275 h 147"/>
              <a:gd name="T44" fmla="*/ 167922 w 234"/>
              <a:gd name="T45" fmla="*/ 53975 h 147"/>
              <a:gd name="T46" fmla="*/ 163689 w 234"/>
              <a:gd name="T47" fmla="*/ 19050 h 147"/>
              <a:gd name="T48" fmla="*/ 138289 w 234"/>
              <a:gd name="T49" fmla="*/ 0 h 147"/>
              <a:gd name="T50" fmla="*/ 103011 w 234"/>
              <a:gd name="T51" fmla="*/ 20638 h 147"/>
              <a:gd name="T52" fmla="*/ 103011 w 234"/>
              <a:gd name="T53" fmla="*/ 36513 h 147"/>
              <a:gd name="T54" fmla="*/ 86078 w 234"/>
              <a:gd name="T55" fmla="*/ 41275 h 147"/>
              <a:gd name="T56" fmla="*/ 74789 w 234"/>
              <a:gd name="T57" fmla="*/ 36513 h 147"/>
              <a:gd name="T58" fmla="*/ 49389 w 234"/>
              <a:gd name="T59" fmla="*/ 7938 h 147"/>
              <a:gd name="T60" fmla="*/ 0 w 234"/>
              <a:gd name="T61" fmla="*/ 20638 h 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147"/>
              <a:gd name="T95" fmla="*/ 234 w 234"/>
              <a:gd name="T96" fmla="*/ 147 h 1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147">
                <a:moveTo>
                  <a:pt x="0" y="13"/>
                </a:moveTo>
                <a:lnTo>
                  <a:pt x="3" y="32"/>
                </a:lnTo>
                <a:lnTo>
                  <a:pt x="15" y="17"/>
                </a:lnTo>
                <a:lnTo>
                  <a:pt x="35" y="34"/>
                </a:lnTo>
                <a:lnTo>
                  <a:pt x="25" y="42"/>
                </a:lnTo>
                <a:lnTo>
                  <a:pt x="6" y="34"/>
                </a:lnTo>
                <a:lnTo>
                  <a:pt x="3" y="57"/>
                </a:lnTo>
                <a:lnTo>
                  <a:pt x="20" y="61"/>
                </a:lnTo>
                <a:lnTo>
                  <a:pt x="12" y="68"/>
                </a:lnTo>
                <a:lnTo>
                  <a:pt x="23" y="75"/>
                </a:lnTo>
                <a:lnTo>
                  <a:pt x="20" y="103"/>
                </a:lnTo>
                <a:lnTo>
                  <a:pt x="69" y="85"/>
                </a:lnTo>
                <a:lnTo>
                  <a:pt x="140" y="117"/>
                </a:lnTo>
                <a:lnTo>
                  <a:pt x="142" y="134"/>
                </a:lnTo>
                <a:lnTo>
                  <a:pt x="166" y="146"/>
                </a:lnTo>
                <a:lnTo>
                  <a:pt x="201" y="109"/>
                </a:lnTo>
                <a:lnTo>
                  <a:pt x="233" y="109"/>
                </a:lnTo>
                <a:lnTo>
                  <a:pt x="233" y="97"/>
                </a:lnTo>
                <a:lnTo>
                  <a:pt x="204" y="89"/>
                </a:lnTo>
                <a:lnTo>
                  <a:pt x="166" y="65"/>
                </a:lnTo>
                <a:lnTo>
                  <a:pt x="148" y="28"/>
                </a:lnTo>
                <a:lnTo>
                  <a:pt x="136" y="26"/>
                </a:lnTo>
                <a:lnTo>
                  <a:pt x="119" y="34"/>
                </a:lnTo>
                <a:lnTo>
                  <a:pt x="116" y="12"/>
                </a:lnTo>
                <a:lnTo>
                  <a:pt x="98" y="0"/>
                </a:lnTo>
                <a:lnTo>
                  <a:pt x="73" y="13"/>
                </a:lnTo>
                <a:lnTo>
                  <a:pt x="73" y="23"/>
                </a:lnTo>
                <a:lnTo>
                  <a:pt x="61" y="26"/>
                </a:lnTo>
                <a:lnTo>
                  <a:pt x="53" y="23"/>
                </a:lnTo>
                <a:lnTo>
                  <a:pt x="35" y="5"/>
                </a:lnTo>
                <a:lnTo>
                  <a:pt x="0" y="13"/>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040" name="Freeform 808"/>
          <p:cNvSpPr>
            <a:spLocks/>
          </p:cNvSpPr>
          <p:nvPr/>
        </p:nvSpPr>
        <p:spPr bwMode="auto">
          <a:xfrm>
            <a:off x="5484813" y="3032125"/>
            <a:ext cx="338137" cy="242888"/>
          </a:xfrm>
          <a:custGeom>
            <a:avLst/>
            <a:gdLst>
              <a:gd name="T0" fmla="*/ 0 w 240"/>
              <a:gd name="T1" fmla="*/ 22225 h 153"/>
              <a:gd name="T2" fmla="*/ 4227 w 240"/>
              <a:gd name="T3" fmla="*/ 52388 h 153"/>
              <a:gd name="T4" fmla="*/ 21134 w 240"/>
              <a:gd name="T5" fmla="*/ 28575 h 153"/>
              <a:gd name="T6" fmla="*/ 50721 w 240"/>
              <a:gd name="T7" fmla="*/ 55563 h 153"/>
              <a:gd name="T8" fmla="*/ 36632 w 240"/>
              <a:gd name="T9" fmla="*/ 69850 h 153"/>
              <a:gd name="T10" fmla="*/ 8453 w 240"/>
              <a:gd name="T11" fmla="*/ 55563 h 153"/>
              <a:gd name="T12" fmla="*/ 4227 w 240"/>
              <a:gd name="T13" fmla="*/ 93663 h 153"/>
              <a:gd name="T14" fmla="*/ 29587 w 240"/>
              <a:gd name="T15" fmla="*/ 100013 h 153"/>
              <a:gd name="T16" fmla="*/ 16907 w 240"/>
              <a:gd name="T17" fmla="*/ 112713 h 153"/>
              <a:gd name="T18" fmla="*/ 33814 w 240"/>
              <a:gd name="T19" fmla="*/ 123825 h 153"/>
              <a:gd name="T20" fmla="*/ 29587 w 240"/>
              <a:gd name="T21" fmla="*/ 169863 h 153"/>
              <a:gd name="T22" fmla="*/ 100032 w 240"/>
              <a:gd name="T23" fmla="*/ 141288 h 153"/>
              <a:gd name="T24" fmla="*/ 202882 w 240"/>
              <a:gd name="T25" fmla="*/ 193675 h 153"/>
              <a:gd name="T26" fmla="*/ 205700 w 240"/>
              <a:gd name="T27" fmla="*/ 222250 h 153"/>
              <a:gd name="T28" fmla="*/ 239514 w 240"/>
              <a:gd name="T29" fmla="*/ 241300 h 153"/>
              <a:gd name="T30" fmla="*/ 290234 w 240"/>
              <a:gd name="T31" fmla="*/ 179388 h 153"/>
              <a:gd name="T32" fmla="*/ 336728 w 240"/>
              <a:gd name="T33" fmla="*/ 179388 h 153"/>
              <a:gd name="T34" fmla="*/ 336728 w 240"/>
              <a:gd name="T35" fmla="*/ 160338 h 153"/>
              <a:gd name="T36" fmla="*/ 294461 w 240"/>
              <a:gd name="T37" fmla="*/ 147638 h 153"/>
              <a:gd name="T38" fmla="*/ 239514 w 240"/>
              <a:gd name="T39" fmla="*/ 107950 h 153"/>
              <a:gd name="T40" fmla="*/ 214153 w 240"/>
              <a:gd name="T41" fmla="*/ 46038 h 153"/>
              <a:gd name="T42" fmla="*/ 197247 w 240"/>
              <a:gd name="T43" fmla="*/ 42863 h 153"/>
              <a:gd name="T44" fmla="*/ 171886 w 240"/>
              <a:gd name="T45" fmla="*/ 55563 h 153"/>
              <a:gd name="T46" fmla="*/ 167660 w 240"/>
              <a:gd name="T47" fmla="*/ 19050 h 153"/>
              <a:gd name="T48" fmla="*/ 142299 w 240"/>
              <a:gd name="T49" fmla="*/ 0 h 153"/>
              <a:gd name="T50" fmla="*/ 105668 w 240"/>
              <a:gd name="T51" fmla="*/ 22225 h 153"/>
              <a:gd name="T52" fmla="*/ 105668 w 240"/>
              <a:gd name="T53" fmla="*/ 38100 h 153"/>
              <a:gd name="T54" fmla="*/ 88761 w 240"/>
              <a:gd name="T55" fmla="*/ 42863 h 153"/>
              <a:gd name="T56" fmla="*/ 76081 w 240"/>
              <a:gd name="T57" fmla="*/ 38100 h 153"/>
              <a:gd name="T58" fmla="*/ 50721 w 240"/>
              <a:gd name="T59" fmla="*/ 7938 h 153"/>
              <a:gd name="T60" fmla="*/ 0 w 240"/>
              <a:gd name="T61" fmla="*/ 22225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0"/>
              <a:gd name="T94" fmla="*/ 0 h 153"/>
              <a:gd name="T95" fmla="*/ 240 w 240"/>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0" h="153">
                <a:moveTo>
                  <a:pt x="0" y="14"/>
                </a:moveTo>
                <a:lnTo>
                  <a:pt x="3" y="33"/>
                </a:lnTo>
                <a:lnTo>
                  <a:pt x="15" y="18"/>
                </a:lnTo>
                <a:lnTo>
                  <a:pt x="36" y="35"/>
                </a:lnTo>
                <a:lnTo>
                  <a:pt x="26" y="44"/>
                </a:lnTo>
                <a:lnTo>
                  <a:pt x="6" y="35"/>
                </a:lnTo>
                <a:lnTo>
                  <a:pt x="3" y="59"/>
                </a:lnTo>
                <a:lnTo>
                  <a:pt x="21" y="63"/>
                </a:lnTo>
                <a:lnTo>
                  <a:pt x="12" y="71"/>
                </a:lnTo>
                <a:lnTo>
                  <a:pt x="24" y="78"/>
                </a:lnTo>
                <a:lnTo>
                  <a:pt x="21" y="107"/>
                </a:lnTo>
                <a:lnTo>
                  <a:pt x="71" y="89"/>
                </a:lnTo>
                <a:lnTo>
                  <a:pt x="144" y="122"/>
                </a:lnTo>
                <a:lnTo>
                  <a:pt x="146" y="140"/>
                </a:lnTo>
                <a:lnTo>
                  <a:pt x="170" y="152"/>
                </a:lnTo>
                <a:lnTo>
                  <a:pt x="206" y="113"/>
                </a:lnTo>
                <a:lnTo>
                  <a:pt x="239" y="113"/>
                </a:lnTo>
                <a:lnTo>
                  <a:pt x="239" y="101"/>
                </a:lnTo>
                <a:lnTo>
                  <a:pt x="209" y="93"/>
                </a:lnTo>
                <a:lnTo>
                  <a:pt x="170" y="68"/>
                </a:lnTo>
                <a:lnTo>
                  <a:pt x="152" y="29"/>
                </a:lnTo>
                <a:lnTo>
                  <a:pt x="140" y="27"/>
                </a:lnTo>
                <a:lnTo>
                  <a:pt x="122" y="35"/>
                </a:lnTo>
                <a:lnTo>
                  <a:pt x="119" y="12"/>
                </a:lnTo>
                <a:lnTo>
                  <a:pt x="101" y="0"/>
                </a:lnTo>
                <a:lnTo>
                  <a:pt x="75" y="14"/>
                </a:lnTo>
                <a:lnTo>
                  <a:pt x="75" y="24"/>
                </a:lnTo>
                <a:lnTo>
                  <a:pt x="63" y="27"/>
                </a:lnTo>
                <a:lnTo>
                  <a:pt x="54" y="24"/>
                </a:lnTo>
                <a:lnTo>
                  <a:pt x="36" y="5"/>
                </a:lnTo>
                <a:lnTo>
                  <a:pt x="0" y="1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41" name="Freeform 809"/>
          <p:cNvSpPr>
            <a:spLocks/>
          </p:cNvSpPr>
          <p:nvPr/>
        </p:nvSpPr>
        <p:spPr bwMode="auto">
          <a:xfrm>
            <a:off x="5830888" y="3084513"/>
            <a:ext cx="169862" cy="133350"/>
          </a:xfrm>
          <a:custGeom>
            <a:avLst/>
            <a:gdLst>
              <a:gd name="T0" fmla="*/ 0 w 120"/>
              <a:gd name="T1" fmla="*/ 22225 h 84"/>
              <a:gd name="T2" fmla="*/ 4247 w 120"/>
              <a:gd name="T3" fmla="*/ 52388 h 84"/>
              <a:gd name="T4" fmla="*/ 19817 w 120"/>
              <a:gd name="T5" fmla="*/ 47625 h 84"/>
              <a:gd name="T6" fmla="*/ 26895 w 120"/>
              <a:gd name="T7" fmla="*/ 69850 h 84"/>
              <a:gd name="T8" fmla="*/ 19817 w 120"/>
              <a:gd name="T9" fmla="*/ 119063 h 84"/>
              <a:gd name="T10" fmla="*/ 46712 w 120"/>
              <a:gd name="T11" fmla="*/ 119063 h 84"/>
              <a:gd name="T12" fmla="*/ 84931 w 120"/>
              <a:gd name="T13" fmla="*/ 77787 h 84"/>
              <a:gd name="T14" fmla="*/ 99086 w 120"/>
              <a:gd name="T15" fmla="*/ 131763 h 84"/>
              <a:gd name="T16" fmla="*/ 140136 w 120"/>
              <a:gd name="T17" fmla="*/ 109538 h 84"/>
              <a:gd name="T18" fmla="*/ 168446 w 120"/>
              <a:gd name="T19" fmla="*/ 119063 h 84"/>
              <a:gd name="T20" fmla="*/ 168446 w 120"/>
              <a:gd name="T21" fmla="*/ 82550 h 84"/>
              <a:gd name="T22" fmla="*/ 144383 w 120"/>
              <a:gd name="T23" fmla="*/ 69850 h 84"/>
              <a:gd name="T24" fmla="*/ 152876 w 120"/>
              <a:gd name="T25" fmla="*/ 38100 h 84"/>
              <a:gd name="T26" fmla="*/ 127397 w 120"/>
              <a:gd name="T27" fmla="*/ 66675 h 84"/>
              <a:gd name="T28" fmla="*/ 116072 w 120"/>
              <a:gd name="T29" fmla="*/ 44450 h 84"/>
              <a:gd name="T30" fmla="*/ 99086 w 120"/>
              <a:gd name="T31" fmla="*/ 44450 h 84"/>
              <a:gd name="T32" fmla="*/ 79269 w 120"/>
              <a:gd name="T33" fmla="*/ 55563 h 84"/>
              <a:gd name="T34" fmla="*/ 60867 w 120"/>
              <a:gd name="T35" fmla="*/ 47625 h 84"/>
              <a:gd name="T36" fmla="*/ 52374 w 120"/>
              <a:gd name="T37" fmla="*/ 33338 h 84"/>
              <a:gd name="T38" fmla="*/ 65114 w 120"/>
              <a:gd name="T39" fmla="*/ 31750 h 84"/>
              <a:gd name="T40" fmla="*/ 93424 w 120"/>
              <a:gd name="T41" fmla="*/ 31750 h 84"/>
              <a:gd name="T42" fmla="*/ 103333 w 120"/>
              <a:gd name="T43" fmla="*/ 11112 h 84"/>
              <a:gd name="T44" fmla="*/ 96255 w 120"/>
              <a:gd name="T45" fmla="*/ 3175 h 84"/>
              <a:gd name="T46" fmla="*/ 60867 w 120"/>
              <a:gd name="T47" fmla="*/ 0 h 84"/>
              <a:gd name="T48" fmla="*/ 32557 w 120"/>
              <a:gd name="T49" fmla="*/ 33338 h 84"/>
              <a:gd name="T50" fmla="*/ 19817 w 120"/>
              <a:gd name="T51" fmla="*/ 33338 h 84"/>
              <a:gd name="T52" fmla="*/ 0 w 120"/>
              <a:gd name="T53" fmla="*/ 22225 h 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84"/>
              <a:gd name="T83" fmla="*/ 120 w 120"/>
              <a:gd name="T84" fmla="*/ 84 h 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84">
                <a:moveTo>
                  <a:pt x="0" y="14"/>
                </a:moveTo>
                <a:lnTo>
                  <a:pt x="3" y="33"/>
                </a:lnTo>
                <a:lnTo>
                  <a:pt x="14" y="30"/>
                </a:lnTo>
                <a:lnTo>
                  <a:pt x="19" y="44"/>
                </a:lnTo>
                <a:lnTo>
                  <a:pt x="14" y="75"/>
                </a:lnTo>
                <a:lnTo>
                  <a:pt x="33" y="75"/>
                </a:lnTo>
                <a:lnTo>
                  <a:pt x="60" y="49"/>
                </a:lnTo>
                <a:lnTo>
                  <a:pt x="70" y="83"/>
                </a:lnTo>
                <a:lnTo>
                  <a:pt x="99" y="69"/>
                </a:lnTo>
                <a:lnTo>
                  <a:pt x="119" y="75"/>
                </a:lnTo>
                <a:lnTo>
                  <a:pt x="119" y="52"/>
                </a:lnTo>
                <a:lnTo>
                  <a:pt x="102" y="44"/>
                </a:lnTo>
                <a:lnTo>
                  <a:pt x="108" y="24"/>
                </a:lnTo>
                <a:lnTo>
                  <a:pt x="90" y="42"/>
                </a:lnTo>
                <a:lnTo>
                  <a:pt x="82" y="28"/>
                </a:lnTo>
                <a:lnTo>
                  <a:pt x="70" y="28"/>
                </a:lnTo>
                <a:lnTo>
                  <a:pt x="56" y="35"/>
                </a:lnTo>
                <a:lnTo>
                  <a:pt x="43" y="30"/>
                </a:lnTo>
                <a:lnTo>
                  <a:pt x="37" y="21"/>
                </a:lnTo>
                <a:lnTo>
                  <a:pt x="46" y="20"/>
                </a:lnTo>
                <a:lnTo>
                  <a:pt x="66" y="20"/>
                </a:lnTo>
                <a:lnTo>
                  <a:pt x="73" y="7"/>
                </a:lnTo>
                <a:lnTo>
                  <a:pt x="68" y="2"/>
                </a:lnTo>
                <a:lnTo>
                  <a:pt x="43" y="0"/>
                </a:lnTo>
                <a:lnTo>
                  <a:pt x="23" y="21"/>
                </a:lnTo>
                <a:lnTo>
                  <a:pt x="14" y="21"/>
                </a:lnTo>
                <a:lnTo>
                  <a:pt x="0" y="14"/>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042" name="Freeform 810"/>
          <p:cNvSpPr>
            <a:spLocks/>
          </p:cNvSpPr>
          <p:nvPr/>
        </p:nvSpPr>
        <p:spPr bwMode="auto">
          <a:xfrm>
            <a:off x="5830888" y="3084513"/>
            <a:ext cx="177800" cy="142875"/>
          </a:xfrm>
          <a:custGeom>
            <a:avLst/>
            <a:gdLst>
              <a:gd name="T0" fmla="*/ 0 w 126"/>
              <a:gd name="T1" fmla="*/ 23812 h 90"/>
              <a:gd name="T2" fmla="*/ 4233 w 126"/>
              <a:gd name="T3" fmla="*/ 55563 h 90"/>
              <a:gd name="T4" fmla="*/ 21167 w 126"/>
              <a:gd name="T5" fmla="*/ 50800 h 90"/>
              <a:gd name="T6" fmla="*/ 28222 w 126"/>
              <a:gd name="T7" fmla="*/ 74612 h 90"/>
              <a:gd name="T8" fmla="*/ 21167 w 126"/>
              <a:gd name="T9" fmla="*/ 127000 h 90"/>
              <a:gd name="T10" fmla="*/ 49389 w 126"/>
              <a:gd name="T11" fmla="*/ 127000 h 90"/>
              <a:gd name="T12" fmla="*/ 88900 w 126"/>
              <a:gd name="T13" fmla="*/ 84137 h 90"/>
              <a:gd name="T14" fmla="*/ 104422 w 126"/>
              <a:gd name="T15" fmla="*/ 141288 h 90"/>
              <a:gd name="T16" fmla="*/ 146756 w 126"/>
              <a:gd name="T17" fmla="*/ 117475 h 90"/>
              <a:gd name="T18" fmla="*/ 176389 w 126"/>
              <a:gd name="T19" fmla="*/ 127000 h 90"/>
              <a:gd name="T20" fmla="*/ 176389 w 126"/>
              <a:gd name="T21" fmla="*/ 88900 h 90"/>
              <a:gd name="T22" fmla="*/ 150989 w 126"/>
              <a:gd name="T23" fmla="*/ 74612 h 90"/>
              <a:gd name="T24" fmla="*/ 159456 w 126"/>
              <a:gd name="T25" fmla="*/ 41275 h 90"/>
              <a:gd name="T26" fmla="*/ 134056 w 126"/>
              <a:gd name="T27" fmla="*/ 71438 h 90"/>
              <a:gd name="T28" fmla="*/ 121356 w 126"/>
              <a:gd name="T29" fmla="*/ 47625 h 90"/>
              <a:gd name="T30" fmla="*/ 104422 w 126"/>
              <a:gd name="T31" fmla="*/ 47625 h 90"/>
              <a:gd name="T32" fmla="*/ 83256 w 126"/>
              <a:gd name="T33" fmla="*/ 60325 h 90"/>
              <a:gd name="T34" fmla="*/ 63500 w 126"/>
              <a:gd name="T35" fmla="*/ 50800 h 90"/>
              <a:gd name="T36" fmla="*/ 55033 w 126"/>
              <a:gd name="T37" fmla="*/ 36512 h 90"/>
              <a:gd name="T38" fmla="*/ 67733 w 126"/>
              <a:gd name="T39" fmla="*/ 33338 h 90"/>
              <a:gd name="T40" fmla="*/ 97367 w 126"/>
              <a:gd name="T41" fmla="*/ 33338 h 90"/>
              <a:gd name="T42" fmla="*/ 108656 w 126"/>
              <a:gd name="T43" fmla="*/ 12700 h 90"/>
              <a:gd name="T44" fmla="*/ 100189 w 126"/>
              <a:gd name="T45" fmla="*/ 3175 h 90"/>
              <a:gd name="T46" fmla="*/ 63500 w 126"/>
              <a:gd name="T47" fmla="*/ 0 h 90"/>
              <a:gd name="T48" fmla="*/ 33867 w 126"/>
              <a:gd name="T49" fmla="*/ 36512 h 90"/>
              <a:gd name="T50" fmla="*/ 21167 w 126"/>
              <a:gd name="T51" fmla="*/ 36512 h 90"/>
              <a:gd name="T52" fmla="*/ 0 w 126"/>
              <a:gd name="T53" fmla="*/ 23812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90"/>
              <a:gd name="T83" fmla="*/ 126 w 12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90">
                <a:moveTo>
                  <a:pt x="0" y="15"/>
                </a:moveTo>
                <a:lnTo>
                  <a:pt x="3" y="35"/>
                </a:lnTo>
                <a:lnTo>
                  <a:pt x="15" y="32"/>
                </a:lnTo>
                <a:lnTo>
                  <a:pt x="20" y="47"/>
                </a:lnTo>
                <a:lnTo>
                  <a:pt x="15" y="80"/>
                </a:lnTo>
                <a:lnTo>
                  <a:pt x="35" y="80"/>
                </a:lnTo>
                <a:lnTo>
                  <a:pt x="63" y="53"/>
                </a:lnTo>
                <a:lnTo>
                  <a:pt x="74" y="89"/>
                </a:lnTo>
                <a:lnTo>
                  <a:pt x="104" y="74"/>
                </a:lnTo>
                <a:lnTo>
                  <a:pt x="125" y="80"/>
                </a:lnTo>
                <a:lnTo>
                  <a:pt x="125" y="56"/>
                </a:lnTo>
                <a:lnTo>
                  <a:pt x="107" y="47"/>
                </a:lnTo>
                <a:lnTo>
                  <a:pt x="113" y="26"/>
                </a:lnTo>
                <a:lnTo>
                  <a:pt x="95" y="45"/>
                </a:lnTo>
                <a:lnTo>
                  <a:pt x="86" y="30"/>
                </a:lnTo>
                <a:lnTo>
                  <a:pt x="74" y="30"/>
                </a:lnTo>
                <a:lnTo>
                  <a:pt x="59" y="38"/>
                </a:lnTo>
                <a:lnTo>
                  <a:pt x="45" y="32"/>
                </a:lnTo>
                <a:lnTo>
                  <a:pt x="39" y="23"/>
                </a:lnTo>
                <a:lnTo>
                  <a:pt x="48" y="21"/>
                </a:lnTo>
                <a:lnTo>
                  <a:pt x="69" y="21"/>
                </a:lnTo>
                <a:lnTo>
                  <a:pt x="77" y="8"/>
                </a:lnTo>
                <a:lnTo>
                  <a:pt x="71" y="2"/>
                </a:lnTo>
                <a:lnTo>
                  <a:pt x="45" y="0"/>
                </a:lnTo>
                <a:lnTo>
                  <a:pt x="24" y="23"/>
                </a:lnTo>
                <a:lnTo>
                  <a:pt x="15" y="23"/>
                </a:lnTo>
                <a:lnTo>
                  <a:pt x="0"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43" name="Freeform 811"/>
          <p:cNvSpPr>
            <a:spLocks/>
          </p:cNvSpPr>
          <p:nvPr/>
        </p:nvSpPr>
        <p:spPr bwMode="auto">
          <a:xfrm>
            <a:off x="5886450" y="3022600"/>
            <a:ext cx="241300" cy="125413"/>
          </a:xfrm>
          <a:custGeom>
            <a:avLst/>
            <a:gdLst>
              <a:gd name="T0" fmla="*/ 239889 w 171"/>
              <a:gd name="T1" fmla="*/ 34925 h 79"/>
              <a:gd name="T2" fmla="*/ 220133 w 171"/>
              <a:gd name="T3" fmla="*/ 4763 h 79"/>
              <a:gd name="T4" fmla="*/ 162278 w 171"/>
              <a:gd name="T5" fmla="*/ 0 h 79"/>
              <a:gd name="T6" fmla="*/ 100189 w 171"/>
              <a:gd name="T7" fmla="*/ 9525 h 79"/>
              <a:gd name="T8" fmla="*/ 52211 w 171"/>
              <a:gd name="T9" fmla="*/ 9525 h 79"/>
              <a:gd name="T10" fmla="*/ 56444 w 171"/>
              <a:gd name="T11" fmla="*/ 15875 h 79"/>
              <a:gd name="T12" fmla="*/ 35278 w 171"/>
              <a:gd name="T13" fmla="*/ 38100 h 79"/>
              <a:gd name="T14" fmla="*/ 52211 w 171"/>
              <a:gd name="T15" fmla="*/ 52388 h 79"/>
              <a:gd name="T16" fmla="*/ 71967 w 171"/>
              <a:gd name="T17" fmla="*/ 44450 h 79"/>
              <a:gd name="T18" fmla="*/ 97367 w 171"/>
              <a:gd name="T19" fmla="*/ 69850 h 79"/>
              <a:gd name="T20" fmla="*/ 84667 w 171"/>
              <a:gd name="T21" fmla="*/ 79375 h 79"/>
              <a:gd name="T22" fmla="*/ 81844 w 171"/>
              <a:gd name="T23" fmla="*/ 69850 h 79"/>
              <a:gd name="T24" fmla="*/ 40922 w 171"/>
              <a:gd name="T25" fmla="*/ 88900 h 79"/>
              <a:gd name="T26" fmla="*/ 12700 w 171"/>
              <a:gd name="T27" fmla="*/ 88900 h 79"/>
              <a:gd name="T28" fmla="*/ 0 w 171"/>
              <a:gd name="T29" fmla="*/ 92075 h 79"/>
              <a:gd name="T30" fmla="*/ 8467 w 171"/>
              <a:gd name="T31" fmla="*/ 104775 h 79"/>
              <a:gd name="T32" fmla="*/ 26811 w 171"/>
              <a:gd name="T33" fmla="*/ 114300 h 79"/>
              <a:gd name="T34" fmla="*/ 47978 w 171"/>
              <a:gd name="T35" fmla="*/ 101600 h 79"/>
              <a:gd name="T36" fmla="*/ 63500 w 171"/>
              <a:gd name="T37" fmla="*/ 101600 h 79"/>
              <a:gd name="T38" fmla="*/ 76200 w 171"/>
              <a:gd name="T39" fmla="*/ 123825 h 79"/>
              <a:gd name="T40" fmla="*/ 100189 w 171"/>
              <a:gd name="T41" fmla="*/ 95250 h 79"/>
              <a:gd name="T42" fmla="*/ 153811 w 171"/>
              <a:gd name="T43" fmla="*/ 88900 h 79"/>
              <a:gd name="T44" fmla="*/ 239889 w 171"/>
              <a:gd name="T45" fmla="*/ 34925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1"/>
              <a:gd name="T70" fmla="*/ 0 h 79"/>
              <a:gd name="T71" fmla="*/ 171 w 171"/>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1" h="79">
                <a:moveTo>
                  <a:pt x="170" y="22"/>
                </a:moveTo>
                <a:lnTo>
                  <a:pt x="156" y="3"/>
                </a:lnTo>
                <a:lnTo>
                  <a:pt x="115" y="0"/>
                </a:lnTo>
                <a:lnTo>
                  <a:pt x="71" y="6"/>
                </a:lnTo>
                <a:lnTo>
                  <a:pt x="37" y="6"/>
                </a:lnTo>
                <a:lnTo>
                  <a:pt x="40" y="10"/>
                </a:lnTo>
                <a:lnTo>
                  <a:pt x="25" y="24"/>
                </a:lnTo>
                <a:lnTo>
                  <a:pt x="37" y="33"/>
                </a:lnTo>
                <a:lnTo>
                  <a:pt x="51" y="28"/>
                </a:lnTo>
                <a:lnTo>
                  <a:pt x="69" y="44"/>
                </a:lnTo>
                <a:lnTo>
                  <a:pt x="60" y="50"/>
                </a:lnTo>
                <a:lnTo>
                  <a:pt x="58" y="44"/>
                </a:lnTo>
                <a:lnTo>
                  <a:pt x="29" y="56"/>
                </a:lnTo>
                <a:lnTo>
                  <a:pt x="9" y="56"/>
                </a:lnTo>
                <a:lnTo>
                  <a:pt x="0" y="58"/>
                </a:lnTo>
                <a:lnTo>
                  <a:pt x="6" y="66"/>
                </a:lnTo>
                <a:lnTo>
                  <a:pt x="19" y="72"/>
                </a:lnTo>
                <a:lnTo>
                  <a:pt x="34" y="64"/>
                </a:lnTo>
                <a:lnTo>
                  <a:pt x="45" y="64"/>
                </a:lnTo>
                <a:lnTo>
                  <a:pt x="54" y="78"/>
                </a:lnTo>
                <a:lnTo>
                  <a:pt x="71" y="60"/>
                </a:lnTo>
                <a:lnTo>
                  <a:pt x="109" y="56"/>
                </a:lnTo>
                <a:lnTo>
                  <a:pt x="170" y="2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044" name="Freeform 812"/>
          <p:cNvSpPr>
            <a:spLocks/>
          </p:cNvSpPr>
          <p:nvPr/>
        </p:nvSpPr>
        <p:spPr bwMode="auto">
          <a:xfrm>
            <a:off x="5886450" y="3022600"/>
            <a:ext cx="249238" cy="134938"/>
          </a:xfrm>
          <a:custGeom>
            <a:avLst/>
            <a:gdLst>
              <a:gd name="T0" fmla="*/ 247830 w 177"/>
              <a:gd name="T1" fmla="*/ 38100 h 85"/>
              <a:gd name="T2" fmla="*/ 226708 w 177"/>
              <a:gd name="T3" fmla="*/ 4763 h 85"/>
              <a:gd name="T4" fmla="*/ 167567 w 177"/>
              <a:gd name="T5" fmla="*/ 0 h 85"/>
              <a:gd name="T6" fmla="*/ 104201 w 177"/>
              <a:gd name="T7" fmla="*/ 9525 h 85"/>
              <a:gd name="T8" fmla="*/ 53509 w 177"/>
              <a:gd name="T9" fmla="*/ 9525 h 85"/>
              <a:gd name="T10" fmla="*/ 57733 w 177"/>
              <a:gd name="T11" fmla="*/ 17463 h 85"/>
              <a:gd name="T12" fmla="*/ 36611 w 177"/>
              <a:gd name="T13" fmla="*/ 41275 h 85"/>
              <a:gd name="T14" fmla="*/ 53509 w 177"/>
              <a:gd name="T15" fmla="*/ 55563 h 85"/>
              <a:gd name="T16" fmla="*/ 74631 w 177"/>
              <a:gd name="T17" fmla="*/ 47625 h 85"/>
              <a:gd name="T18" fmla="*/ 99977 w 177"/>
              <a:gd name="T19" fmla="*/ 74613 h 85"/>
              <a:gd name="T20" fmla="*/ 87304 w 177"/>
              <a:gd name="T21" fmla="*/ 85725 h 85"/>
              <a:gd name="T22" fmla="*/ 84487 w 177"/>
              <a:gd name="T23" fmla="*/ 74613 h 85"/>
              <a:gd name="T24" fmla="*/ 42244 w 177"/>
              <a:gd name="T25" fmla="*/ 95250 h 85"/>
              <a:gd name="T26" fmla="*/ 12673 w 177"/>
              <a:gd name="T27" fmla="*/ 95250 h 85"/>
              <a:gd name="T28" fmla="*/ 0 w 177"/>
              <a:gd name="T29" fmla="*/ 98425 h 85"/>
              <a:gd name="T30" fmla="*/ 8449 w 177"/>
              <a:gd name="T31" fmla="*/ 112713 h 85"/>
              <a:gd name="T32" fmla="*/ 28162 w 177"/>
              <a:gd name="T33" fmla="*/ 122238 h 85"/>
              <a:gd name="T34" fmla="*/ 49284 w 177"/>
              <a:gd name="T35" fmla="*/ 109538 h 85"/>
              <a:gd name="T36" fmla="*/ 66182 w 177"/>
              <a:gd name="T37" fmla="*/ 109538 h 85"/>
              <a:gd name="T38" fmla="*/ 78855 w 177"/>
              <a:gd name="T39" fmla="*/ 133350 h 85"/>
              <a:gd name="T40" fmla="*/ 104201 w 177"/>
              <a:gd name="T41" fmla="*/ 103188 h 85"/>
              <a:gd name="T42" fmla="*/ 159118 w 177"/>
              <a:gd name="T43" fmla="*/ 95250 h 85"/>
              <a:gd name="T44" fmla="*/ 247830 w 177"/>
              <a:gd name="T45" fmla="*/ 38100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
              <a:gd name="T70" fmla="*/ 0 h 85"/>
              <a:gd name="T71" fmla="*/ 177 w 177"/>
              <a:gd name="T72" fmla="*/ 85 h 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 h="85">
                <a:moveTo>
                  <a:pt x="176" y="24"/>
                </a:moveTo>
                <a:lnTo>
                  <a:pt x="161" y="3"/>
                </a:lnTo>
                <a:lnTo>
                  <a:pt x="119" y="0"/>
                </a:lnTo>
                <a:lnTo>
                  <a:pt x="74" y="6"/>
                </a:lnTo>
                <a:lnTo>
                  <a:pt x="38" y="6"/>
                </a:lnTo>
                <a:lnTo>
                  <a:pt x="41" y="11"/>
                </a:lnTo>
                <a:lnTo>
                  <a:pt x="26" y="26"/>
                </a:lnTo>
                <a:lnTo>
                  <a:pt x="38" y="35"/>
                </a:lnTo>
                <a:lnTo>
                  <a:pt x="53" y="30"/>
                </a:lnTo>
                <a:lnTo>
                  <a:pt x="71" y="47"/>
                </a:lnTo>
                <a:lnTo>
                  <a:pt x="62" y="54"/>
                </a:lnTo>
                <a:lnTo>
                  <a:pt x="60" y="47"/>
                </a:lnTo>
                <a:lnTo>
                  <a:pt x="30" y="60"/>
                </a:lnTo>
                <a:lnTo>
                  <a:pt x="9" y="60"/>
                </a:lnTo>
                <a:lnTo>
                  <a:pt x="0" y="62"/>
                </a:lnTo>
                <a:lnTo>
                  <a:pt x="6" y="71"/>
                </a:lnTo>
                <a:lnTo>
                  <a:pt x="20" y="77"/>
                </a:lnTo>
                <a:lnTo>
                  <a:pt x="35" y="69"/>
                </a:lnTo>
                <a:lnTo>
                  <a:pt x="47" y="69"/>
                </a:lnTo>
                <a:lnTo>
                  <a:pt x="56" y="84"/>
                </a:lnTo>
                <a:lnTo>
                  <a:pt x="74" y="65"/>
                </a:lnTo>
                <a:lnTo>
                  <a:pt x="113" y="60"/>
                </a:lnTo>
                <a:lnTo>
                  <a:pt x="176"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45" name="Freeform 813"/>
          <p:cNvSpPr>
            <a:spLocks/>
          </p:cNvSpPr>
          <p:nvPr/>
        </p:nvSpPr>
        <p:spPr bwMode="auto">
          <a:xfrm>
            <a:off x="5370513" y="2628900"/>
            <a:ext cx="946150" cy="450850"/>
          </a:xfrm>
          <a:custGeom>
            <a:avLst/>
            <a:gdLst>
              <a:gd name="T0" fmla="*/ 29655 w 670"/>
              <a:gd name="T1" fmla="*/ 241300 h 284"/>
              <a:gd name="T2" fmla="*/ 114385 w 670"/>
              <a:gd name="T3" fmla="*/ 260350 h 284"/>
              <a:gd name="T4" fmla="*/ 105912 w 670"/>
              <a:gd name="T5" fmla="*/ 322262 h 284"/>
              <a:gd name="T6" fmla="*/ 84730 w 670"/>
              <a:gd name="T7" fmla="*/ 350837 h 284"/>
              <a:gd name="T8" fmla="*/ 80493 w 670"/>
              <a:gd name="T9" fmla="*/ 393700 h 284"/>
              <a:gd name="T10" fmla="*/ 114385 w 670"/>
              <a:gd name="T11" fmla="*/ 425450 h 284"/>
              <a:gd name="T12" fmla="*/ 190642 w 670"/>
              <a:gd name="T13" fmla="*/ 441325 h 284"/>
              <a:gd name="T14" fmla="*/ 220298 w 670"/>
              <a:gd name="T15" fmla="*/ 331787 h 284"/>
              <a:gd name="T16" fmla="*/ 265487 w 670"/>
              <a:gd name="T17" fmla="*/ 303212 h 284"/>
              <a:gd name="T18" fmla="*/ 296554 w 670"/>
              <a:gd name="T19" fmla="*/ 279400 h 284"/>
              <a:gd name="T20" fmla="*/ 354453 w 670"/>
              <a:gd name="T21" fmla="*/ 284162 h 284"/>
              <a:gd name="T22" fmla="*/ 337507 w 670"/>
              <a:gd name="T23" fmla="*/ 336550 h 284"/>
              <a:gd name="T24" fmla="*/ 345980 w 670"/>
              <a:gd name="T25" fmla="*/ 369887 h 284"/>
              <a:gd name="T26" fmla="*/ 434947 w 670"/>
              <a:gd name="T27" fmla="*/ 393700 h 284"/>
              <a:gd name="T28" fmla="*/ 488609 w 670"/>
              <a:gd name="T29" fmla="*/ 449263 h 284"/>
              <a:gd name="T30" fmla="*/ 569102 w 670"/>
              <a:gd name="T31" fmla="*/ 403225 h 284"/>
              <a:gd name="T32" fmla="*/ 683487 w 670"/>
              <a:gd name="T33" fmla="*/ 393700 h 284"/>
              <a:gd name="T34" fmla="*/ 763981 w 670"/>
              <a:gd name="T35" fmla="*/ 431800 h 284"/>
              <a:gd name="T36" fmla="*/ 759744 w 670"/>
              <a:gd name="T37" fmla="*/ 341312 h 284"/>
              <a:gd name="T38" fmla="*/ 831765 w 670"/>
              <a:gd name="T39" fmla="*/ 260350 h 284"/>
              <a:gd name="T40" fmla="*/ 898136 w 670"/>
              <a:gd name="T41" fmla="*/ 222250 h 284"/>
              <a:gd name="T42" fmla="*/ 889663 w 670"/>
              <a:gd name="T43" fmla="*/ 165100 h 284"/>
              <a:gd name="T44" fmla="*/ 855772 w 670"/>
              <a:gd name="T45" fmla="*/ 161925 h 284"/>
              <a:gd name="T46" fmla="*/ 768217 w 670"/>
              <a:gd name="T47" fmla="*/ 131762 h 284"/>
              <a:gd name="T48" fmla="*/ 734325 w 670"/>
              <a:gd name="T49" fmla="*/ 128587 h 284"/>
              <a:gd name="T50" fmla="*/ 649595 w 670"/>
              <a:gd name="T51" fmla="*/ 28575 h 284"/>
              <a:gd name="T52" fmla="*/ 543683 w 670"/>
              <a:gd name="T53" fmla="*/ 57150 h 284"/>
              <a:gd name="T54" fmla="*/ 506967 w 670"/>
              <a:gd name="T55" fmla="*/ 0 h 284"/>
              <a:gd name="T56" fmla="*/ 354453 w 670"/>
              <a:gd name="T57" fmla="*/ 42862 h 284"/>
              <a:gd name="T58" fmla="*/ 317737 w 670"/>
              <a:gd name="T59" fmla="*/ 128587 h 284"/>
              <a:gd name="T60" fmla="*/ 333271 w 670"/>
              <a:gd name="T61" fmla="*/ 169862 h 284"/>
              <a:gd name="T62" fmla="*/ 211825 w 670"/>
              <a:gd name="T63" fmla="*/ 165100 h 284"/>
              <a:gd name="T64" fmla="*/ 105912 w 670"/>
              <a:gd name="T65" fmla="*/ 117475 h 284"/>
              <a:gd name="T66" fmla="*/ 50838 w 670"/>
              <a:gd name="T67" fmla="*/ 128587 h 284"/>
              <a:gd name="T68" fmla="*/ 29655 w 670"/>
              <a:gd name="T69" fmla="*/ 174625 h 2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0"/>
              <a:gd name="T106" fmla="*/ 0 h 284"/>
              <a:gd name="T107" fmla="*/ 670 w 670"/>
              <a:gd name="T108" fmla="*/ 284 h 2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0" h="284">
                <a:moveTo>
                  <a:pt x="0" y="122"/>
                </a:moveTo>
                <a:lnTo>
                  <a:pt x="21" y="152"/>
                </a:lnTo>
                <a:lnTo>
                  <a:pt x="12" y="179"/>
                </a:lnTo>
                <a:lnTo>
                  <a:pt x="81" y="164"/>
                </a:lnTo>
                <a:lnTo>
                  <a:pt x="117" y="206"/>
                </a:lnTo>
                <a:lnTo>
                  <a:pt x="75" y="203"/>
                </a:lnTo>
                <a:lnTo>
                  <a:pt x="60" y="206"/>
                </a:lnTo>
                <a:lnTo>
                  <a:pt x="60" y="221"/>
                </a:lnTo>
                <a:lnTo>
                  <a:pt x="39" y="221"/>
                </a:lnTo>
                <a:lnTo>
                  <a:pt x="57" y="248"/>
                </a:lnTo>
                <a:lnTo>
                  <a:pt x="81" y="254"/>
                </a:lnTo>
                <a:lnTo>
                  <a:pt x="81" y="268"/>
                </a:lnTo>
                <a:lnTo>
                  <a:pt x="117" y="259"/>
                </a:lnTo>
                <a:lnTo>
                  <a:pt x="135" y="278"/>
                </a:lnTo>
                <a:lnTo>
                  <a:pt x="144" y="281"/>
                </a:lnTo>
                <a:lnTo>
                  <a:pt x="156" y="209"/>
                </a:lnTo>
                <a:lnTo>
                  <a:pt x="185" y="200"/>
                </a:lnTo>
                <a:lnTo>
                  <a:pt x="188" y="191"/>
                </a:lnTo>
                <a:lnTo>
                  <a:pt x="197" y="182"/>
                </a:lnTo>
                <a:lnTo>
                  <a:pt x="210" y="176"/>
                </a:lnTo>
                <a:lnTo>
                  <a:pt x="225" y="173"/>
                </a:lnTo>
                <a:lnTo>
                  <a:pt x="251" y="179"/>
                </a:lnTo>
                <a:lnTo>
                  <a:pt x="233" y="188"/>
                </a:lnTo>
                <a:lnTo>
                  <a:pt x="239" y="212"/>
                </a:lnTo>
                <a:lnTo>
                  <a:pt x="230" y="221"/>
                </a:lnTo>
                <a:lnTo>
                  <a:pt x="245" y="233"/>
                </a:lnTo>
                <a:lnTo>
                  <a:pt x="287" y="224"/>
                </a:lnTo>
                <a:lnTo>
                  <a:pt x="308" y="248"/>
                </a:lnTo>
                <a:lnTo>
                  <a:pt x="317" y="278"/>
                </a:lnTo>
                <a:lnTo>
                  <a:pt x="346" y="283"/>
                </a:lnTo>
                <a:lnTo>
                  <a:pt x="385" y="257"/>
                </a:lnTo>
                <a:lnTo>
                  <a:pt x="403" y="254"/>
                </a:lnTo>
                <a:lnTo>
                  <a:pt x="439" y="254"/>
                </a:lnTo>
                <a:lnTo>
                  <a:pt x="484" y="248"/>
                </a:lnTo>
                <a:lnTo>
                  <a:pt x="526" y="251"/>
                </a:lnTo>
                <a:lnTo>
                  <a:pt x="541" y="272"/>
                </a:lnTo>
                <a:lnTo>
                  <a:pt x="550" y="244"/>
                </a:lnTo>
                <a:lnTo>
                  <a:pt x="538" y="215"/>
                </a:lnTo>
                <a:lnTo>
                  <a:pt x="580" y="206"/>
                </a:lnTo>
                <a:lnTo>
                  <a:pt x="589" y="164"/>
                </a:lnTo>
                <a:lnTo>
                  <a:pt x="633" y="170"/>
                </a:lnTo>
                <a:lnTo>
                  <a:pt x="636" y="140"/>
                </a:lnTo>
                <a:lnTo>
                  <a:pt x="669" y="128"/>
                </a:lnTo>
                <a:lnTo>
                  <a:pt x="630" y="104"/>
                </a:lnTo>
                <a:lnTo>
                  <a:pt x="630" y="89"/>
                </a:lnTo>
                <a:lnTo>
                  <a:pt x="606" y="102"/>
                </a:lnTo>
                <a:lnTo>
                  <a:pt x="571" y="78"/>
                </a:lnTo>
                <a:lnTo>
                  <a:pt x="544" y="83"/>
                </a:lnTo>
                <a:lnTo>
                  <a:pt x="529" y="68"/>
                </a:lnTo>
                <a:lnTo>
                  <a:pt x="520" y="81"/>
                </a:lnTo>
                <a:lnTo>
                  <a:pt x="460" y="27"/>
                </a:lnTo>
                <a:lnTo>
                  <a:pt x="460" y="18"/>
                </a:lnTo>
                <a:lnTo>
                  <a:pt x="418" y="45"/>
                </a:lnTo>
                <a:lnTo>
                  <a:pt x="385" y="36"/>
                </a:lnTo>
                <a:lnTo>
                  <a:pt x="380" y="6"/>
                </a:lnTo>
                <a:lnTo>
                  <a:pt x="359" y="0"/>
                </a:lnTo>
                <a:lnTo>
                  <a:pt x="344" y="18"/>
                </a:lnTo>
                <a:lnTo>
                  <a:pt x="251" y="27"/>
                </a:lnTo>
                <a:lnTo>
                  <a:pt x="242" y="68"/>
                </a:lnTo>
                <a:lnTo>
                  <a:pt x="225" y="81"/>
                </a:lnTo>
                <a:lnTo>
                  <a:pt x="245" y="93"/>
                </a:lnTo>
                <a:lnTo>
                  <a:pt x="236" y="107"/>
                </a:lnTo>
                <a:lnTo>
                  <a:pt x="185" y="89"/>
                </a:lnTo>
                <a:lnTo>
                  <a:pt x="150" y="104"/>
                </a:lnTo>
                <a:lnTo>
                  <a:pt x="135" y="78"/>
                </a:lnTo>
                <a:lnTo>
                  <a:pt x="75" y="74"/>
                </a:lnTo>
                <a:lnTo>
                  <a:pt x="42" y="104"/>
                </a:lnTo>
                <a:lnTo>
                  <a:pt x="36" y="81"/>
                </a:lnTo>
                <a:lnTo>
                  <a:pt x="24" y="87"/>
                </a:lnTo>
                <a:lnTo>
                  <a:pt x="21" y="110"/>
                </a:lnTo>
                <a:lnTo>
                  <a:pt x="0" y="12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46" name="Freeform 814"/>
          <p:cNvSpPr>
            <a:spLocks/>
          </p:cNvSpPr>
          <p:nvPr/>
        </p:nvSpPr>
        <p:spPr bwMode="auto">
          <a:xfrm>
            <a:off x="5573713" y="2946400"/>
            <a:ext cx="404812" cy="257175"/>
          </a:xfrm>
          <a:custGeom>
            <a:avLst/>
            <a:gdLst>
              <a:gd name="T0" fmla="*/ 0 w 287"/>
              <a:gd name="T1" fmla="*/ 123825 h 162"/>
              <a:gd name="T2" fmla="*/ 16926 w 287"/>
              <a:gd name="T3" fmla="*/ 119063 h 162"/>
              <a:gd name="T4" fmla="*/ 16926 w 287"/>
              <a:gd name="T5" fmla="*/ 104775 h 162"/>
              <a:gd name="T6" fmla="*/ 52188 w 287"/>
              <a:gd name="T7" fmla="*/ 82550 h 162"/>
              <a:gd name="T8" fmla="*/ 77577 w 287"/>
              <a:gd name="T9" fmla="*/ 101600 h 162"/>
              <a:gd name="T10" fmla="*/ 81809 w 287"/>
              <a:gd name="T11" fmla="*/ 136525 h 162"/>
              <a:gd name="T12" fmla="*/ 105787 w 287"/>
              <a:gd name="T13" fmla="*/ 123825 h 162"/>
              <a:gd name="T14" fmla="*/ 122713 w 287"/>
              <a:gd name="T15" fmla="*/ 127000 h 162"/>
              <a:gd name="T16" fmla="*/ 148102 w 287"/>
              <a:gd name="T17" fmla="*/ 187325 h 162"/>
              <a:gd name="T18" fmla="*/ 201701 w 287"/>
              <a:gd name="T19" fmla="*/ 225425 h 162"/>
              <a:gd name="T20" fmla="*/ 242605 w 287"/>
              <a:gd name="T21" fmla="*/ 236538 h 162"/>
              <a:gd name="T22" fmla="*/ 242605 w 287"/>
              <a:gd name="T23" fmla="*/ 255588 h 162"/>
              <a:gd name="T24" fmla="*/ 272225 w 287"/>
              <a:gd name="T25" fmla="*/ 255588 h 162"/>
              <a:gd name="T26" fmla="*/ 279278 w 287"/>
              <a:gd name="T27" fmla="*/ 204788 h 162"/>
              <a:gd name="T28" fmla="*/ 272225 w 287"/>
              <a:gd name="T29" fmla="*/ 182562 h 162"/>
              <a:gd name="T30" fmla="*/ 255300 w 287"/>
              <a:gd name="T31" fmla="*/ 187325 h 162"/>
              <a:gd name="T32" fmla="*/ 251068 w 287"/>
              <a:gd name="T33" fmla="*/ 155575 h 162"/>
              <a:gd name="T34" fmla="*/ 272225 w 287"/>
              <a:gd name="T35" fmla="*/ 168275 h 162"/>
              <a:gd name="T36" fmla="*/ 284920 w 287"/>
              <a:gd name="T37" fmla="*/ 168275 h 162"/>
              <a:gd name="T38" fmla="*/ 313130 w 287"/>
              <a:gd name="T39" fmla="*/ 133350 h 162"/>
              <a:gd name="T40" fmla="*/ 349803 w 287"/>
              <a:gd name="T41" fmla="*/ 136525 h 162"/>
              <a:gd name="T42" fmla="*/ 358266 w 287"/>
              <a:gd name="T43" fmla="*/ 146050 h 162"/>
              <a:gd name="T44" fmla="*/ 346982 w 287"/>
              <a:gd name="T45" fmla="*/ 165100 h 162"/>
              <a:gd name="T46" fmla="*/ 387886 w 287"/>
              <a:gd name="T47" fmla="*/ 146050 h 162"/>
              <a:gd name="T48" fmla="*/ 390707 w 287"/>
              <a:gd name="T49" fmla="*/ 155575 h 162"/>
              <a:gd name="T50" fmla="*/ 403402 w 287"/>
              <a:gd name="T51" fmla="*/ 146050 h 162"/>
              <a:gd name="T52" fmla="*/ 378013 w 287"/>
              <a:gd name="T53" fmla="*/ 119063 h 162"/>
              <a:gd name="T54" fmla="*/ 358266 w 287"/>
              <a:gd name="T55" fmla="*/ 127000 h 162"/>
              <a:gd name="T56" fmla="*/ 341340 w 287"/>
              <a:gd name="T57" fmla="*/ 112713 h 162"/>
              <a:gd name="T58" fmla="*/ 362497 w 287"/>
              <a:gd name="T59" fmla="*/ 90487 h 162"/>
              <a:gd name="T60" fmla="*/ 358266 w 287"/>
              <a:gd name="T61" fmla="*/ 82550 h 162"/>
              <a:gd name="T62" fmla="*/ 332877 w 287"/>
              <a:gd name="T63" fmla="*/ 87312 h 162"/>
              <a:gd name="T64" fmla="*/ 279278 w 287"/>
              <a:gd name="T65" fmla="*/ 127000 h 162"/>
              <a:gd name="T66" fmla="*/ 238374 w 287"/>
              <a:gd name="T67" fmla="*/ 119063 h 162"/>
              <a:gd name="T68" fmla="*/ 227090 w 287"/>
              <a:gd name="T69" fmla="*/ 73025 h 162"/>
              <a:gd name="T70" fmla="*/ 197469 w 287"/>
              <a:gd name="T71" fmla="*/ 36512 h 162"/>
              <a:gd name="T72" fmla="*/ 139639 w 287"/>
              <a:gd name="T73" fmla="*/ 50800 h 162"/>
              <a:gd name="T74" fmla="*/ 118482 w 287"/>
              <a:gd name="T75" fmla="*/ 31750 h 162"/>
              <a:gd name="T76" fmla="*/ 114250 w 287"/>
              <a:gd name="T77" fmla="*/ 41275 h 162"/>
              <a:gd name="T78" fmla="*/ 101556 w 287"/>
              <a:gd name="T79" fmla="*/ 50800 h 162"/>
              <a:gd name="T80" fmla="*/ 91682 w 287"/>
              <a:gd name="T81" fmla="*/ 50800 h 162"/>
              <a:gd name="T82" fmla="*/ 73346 w 287"/>
              <a:gd name="T83" fmla="*/ 41275 h 162"/>
              <a:gd name="T84" fmla="*/ 60651 w 287"/>
              <a:gd name="T85" fmla="*/ 55563 h 162"/>
              <a:gd name="T86" fmla="*/ 60651 w 287"/>
              <a:gd name="T87" fmla="*/ 41275 h 162"/>
              <a:gd name="T88" fmla="*/ 49367 w 287"/>
              <a:gd name="T89" fmla="*/ 36512 h 162"/>
              <a:gd name="T90" fmla="*/ 49367 w 287"/>
              <a:gd name="T91" fmla="*/ 22225 h 162"/>
              <a:gd name="T92" fmla="*/ 56420 w 287"/>
              <a:gd name="T93" fmla="*/ 0 h 162"/>
              <a:gd name="T94" fmla="*/ 16926 w 287"/>
              <a:gd name="T95" fmla="*/ 14288 h 162"/>
              <a:gd name="T96" fmla="*/ 0 w 287"/>
              <a:gd name="T97" fmla="*/ 123825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7"/>
              <a:gd name="T148" fmla="*/ 0 h 162"/>
              <a:gd name="T149" fmla="*/ 287 w 287"/>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7" h="162">
                <a:moveTo>
                  <a:pt x="0" y="78"/>
                </a:moveTo>
                <a:lnTo>
                  <a:pt x="12" y="75"/>
                </a:lnTo>
                <a:lnTo>
                  <a:pt x="12" y="66"/>
                </a:lnTo>
                <a:lnTo>
                  <a:pt x="37" y="52"/>
                </a:lnTo>
                <a:lnTo>
                  <a:pt x="55" y="64"/>
                </a:lnTo>
                <a:lnTo>
                  <a:pt x="58" y="86"/>
                </a:lnTo>
                <a:lnTo>
                  <a:pt x="75" y="78"/>
                </a:lnTo>
                <a:lnTo>
                  <a:pt x="87" y="80"/>
                </a:lnTo>
                <a:lnTo>
                  <a:pt x="105" y="118"/>
                </a:lnTo>
                <a:lnTo>
                  <a:pt x="143" y="142"/>
                </a:lnTo>
                <a:lnTo>
                  <a:pt x="172" y="149"/>
                </a:lnTo>
                <a:lnTo>
                  <a:pt x="172" y="161"/>
                </a:lnTo>
                <a:lnTo>
                  <a:pt x="193" y="161"/>
                </a:lnTo>
                <a:lnTo>
                  <a:pt x="198" y="129"/>
                </a:lnTo>
                <a:lnTo>
                  <a:pt x="193" y="115"/>
                </a:lnTo>
                <a:lnTo>
                  <a:pt x="181" y="118"/>
                </a:lnTo>
                <a:lnTo>
                  <a:pt x="178" y="98"/>
                </a:lnTo>
                <a:lnTo>
                  <a:pt x="193" y="106"/>
                </a:lnTo>
                <a:lnTo>
                  <a:pt x="202" y="106"/>
                </a:lnTo>
                <a:lnTo>
                  <a:pt x="222" y="84"/>
                </a:lnTo>
                <a:lnTo>
                  <a:pt x="248" y="86"/>
                </a:lnTo>
                <a:lnTo>
                  <a:pt x="254" y="92"/>
                </a:lnTo>
                <a:lnTo>
                  <a:pt x="246" y="104"/>
                </a:lnTo>
                <a:lnTo>
                  <a:pt x="275" y="92"/>
                </a:lnTo>
                <a:lnTo>
                  <a:pt x="277" y="98"/>
                </a:lnTo>
                <a:lnTo>
                  <a:pt x="286" y="92"/>
                </a:lnTo>
                <a:lnTo>
                  <a:pt x="268" y="75"/>
                </a:lnTo>
                <a:lnTo>
                  <a:pt x="254" y="80"/>
                </a:lnTo>
                <a:lnTo>
                  <a:pt x="242" y="71"/>
                </a:lnTo>
                <a:lnTo>
                  <a:pt x="257" y="57"/>
                </a:lnTo>
                <a:lnTo>
                  <a:pt x="254" y="52"/>
                </a:lnTo>
                <a:lnTo>
                  <a:pt x="236" y="55"/>
                </a:lnTo>
                <a:lnTo>
                  <a:pt x="198" y="80"/>
                </a:lnTo>
                <a:lnTo>
                  <a:pt x="169" y="75"/>
                </a:lnTo>
                <a:lnTo>
                  <a:pt x="161" y="46"/>
                </a:lnTo>
                <a:lnTo>
                  <a:pt x="140" y="23"/>
                </a:lnTo>
                <a:lnTo>
                  <a:pt x="99" y="32"/>
                </a:lnTo>
                <a:lnTo>
                  <a:pt x="84" y="20"/>
                </a:lnTo>
                <a:lnTo>
                  <a:pt x="81" y="26"/>
                </a:lnTo>
                <a:lnTo>
                  <a:pt x="72" y="32"/>
                </a:lnTo>
                <a:lnTo>
                  <a:pt x="65" y="32"/>
                </a:lnTo>
                <a:lnTo>
                  <a:pt x="52" y="26"/>
                </a:lnTo>
                <a:lnTo>
                  <a:pt x="43" y="35"/>
                </a:lnTo>
                <a:lnTo>
                  <a:pt x="43" y="26"/>
                </a:lnTo>
                <a:lnTo>
                  <a:pt x="35" y="23"/>
                </a:lnTo>
                <a:lnTo>
                  <a:pt x="35" y="14"/>
                </a:lnTo>
                <a:lnTo>
                  <a:pt x="40" y="0"/>
                </a:lnTo>
                <a:lnTo>
                  <a:pt x="12" y="9"/>
                </a:lnTo>
                <a:lnTo>
                  <a:pt x="0" y="78"/>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047" name="Freeform 815"/>
          <p:cNvSpPr>
            <a:spLocks/>
          </p:cNvSpPr>
          <p:nvPr/>
        </p:nvSpPr>
        <p:spPr bwMode="auto">
          <a:xfrm>
            <a:off x="5573713" y="2946400"/>
            <a:ext cx="414337" cy="266700"/>
          </a:xfrm>
          <a:custGeom>
            <a:avLst/>
            <a:gdLst>
              <a:gd name="T0" fmla="*/ 0 w 293"/>
              <a:gd name="T1" fmla="*/ 128588 h 168"/>
              <a:gd name="T2" fmla="*/ 16969 w 293"/>
              <a:gd name="T3" fmla="*/ 123825 h 168"/>
              <a:gd name="T4" fmla="*/ 16969 w 293"/>
              <a:gd name="T5" fmla="*/ 107950 h 168"/>
              <a:gd name="T6" fmla="*/ 53737 w 293"/>
              <a:gd name="T7" fmla="*/ 85725 h 168"/>
              <a:gd name="T8" fmla="*/ 79191 w 293"/>
              <a:gd name="T9" fmla="*/ 104775 h 168"/>
              <a:gd name="T10" fmla="*/ 83433 w 293"/>
              <a:gd name="T11" fmla="*/ 141287 h 168"/>
              <a:gd name="T12" fmla="*/ 108887 w 293"/>
              <a:gd name="T13" fmla="*/ 128588 h 168"/>
              <a:gd name="T14" fmla="*/ 125857 w 293"/>
              <a:gd name="T15" fmla="*/ 131763 h 168"/>
              <a:gd name="T16" fmla="*/ 151311 w 293"/>
              <a:gd name="T17" fmla="*/ 193675 h 168"/>
              <a:gd name="T18" fmla="*/ 206461 w 293"/>
              <a:gd name="T19" fmla="*/ 233363 h 168"/>
              <a:gd name="T20" fmla="*/ 248885 w 293"/>
              <a:gd name="T21" fmla="*/ 246063 h 168"/>
              <a:gd name="T22" fmla="*/ 248885 w 293"/>
              <a:gd name="T23" fmla="*/ 265113 h 168"/>
              <a:gd name="T24" fmla="*/ 278582 w 293"/>
              <a:gd name="T25" fmla="*/ 265113 h 168"/>
              <a:gd name="T26" fmla="*/ 285652 w 293"/>
              <a:gd name="T27" fmla="*/ 212725 h 168"/>
              <a:gd name="T28" fmla="*/ 278582 w 293"/>
              <a:gd name="T29" fmla="*/ 188912 h 168"/>
              <a:gd name="T30" fmla="*/ 261612 w 293"/>
              <a:gd name="T31" fmla="*/ 193675 h 168"/>
              <a:gd name="T32" fmla="*/ 257370 w 293"/>
              <a:gd name="T33" fmla="*/ 161925 h 168"/>
              <a:gd name="T34" fmla="*/ 278582 w 293"/>
              <a:gd name="T35" fmla="*/ 174625 h 168"/>
              <a:gd name="T36" fmla="*/ 291309 w 293"/>
              <a:gd name="T37" fmla="*/ 174625 h 168"/>
              <a:gd name="T38" fmla="*/ 321005 w 293"/>
              <a:gd name="T39" fmla="*/ 138112 h 168"/>
              <a:gd name="T40" fmla="*/ 357772 w 293"/>
              <a:gd name="T41" fmla="*/ 141287 h 168"/>
              <a:gd name="T42" fmla="*/ 366257 w 293"/>
              <a:gd name="T43" fmla="*/ 150812 h 168"/>
              <a:gd name="T44" fmla="*/ 354944 w 293"/>
              <a:gd name="T45" fmla="*/ 171450 h 168"/>
              <a:gd name="T46" fmla="*/ 397368 w 293"/>
              <a:gd name="T47" fmla="*/ 150812 h 168"/>
              <a:gd name="T48" fmla="*/ 400196 w 293"/>
              <a:gd name="T49" fmla="*/ 161925 h 168"/>
              <a:gd name="T50" fmla="*/ 412923 w 293"/>
              <a:gd name="T51" fmla="*/ 150812 h 168"/>
              <a:gd name="T52" fmla="*/ 387469 w 293"/>
              <a:gd name="T53" fmla="*/ 123825 h 168"/>
              <a:gd name="T54" fmla="*/ 366257 w 293"/>
              <a:gd name="T55" fmla="*/ 131763 h 168"/>
              <a:gd name="T56" fmla="*/ 349287 w 293"/>
              <a:gd name="T57" fmla="*/ 117475 h 168"/>
              <a:gd name="T58" fmla="*/ 370499 w 293"/>
              <a:gd name="T59" fmla="*/ 93662 h 168"/>
              <a:gd name="T60" fmla="*/ 366257 w 293"/>
              <a:gd name="T61" fmla="*/ 85725 h 168"/>
              <a:gd name="T62" fmla="*/ 340803 w 293"/>
              <a:gd name="T63" fmla="*/ 90487 h 168"/>
              <a:gd name="T64" fmla="*/ 285652 w 293"/>
              <a:gd name="T65" fmla="*/ 131763 h 168"/>
              <a:gd name="T66" fmla="*/ 244643 w 293"/>
              <a:gd name="T67" fmla="*/ 123825 h 168"/>
              <a:gd name="T68" fmla="*/ 231916 w 293"/>
              <a:gd name="T69" fmla="*/ 76200 h 168"/>
              <a:gd name="T70" fmla="*/ 202219 w 293"/>
              <a:gd name="T71" fmla="*/ 38100 h 168"/>
              <a:gd name="T72" fmla="*/ 142826 w 293"/>
              <a:gd name="T73" fmla="*/ 52388 h 168"/>
              <a:gd name="T74" fmla="*/ 121614 w 293"/>
              <a:gd name="T75" fmla="*/ 33338 h 168"/>
              <a:gd name="T76" fmla="*/ 117372 w 293"/>
              <a:gd name="T77" fmla="*/ 42862 h 168"/>
              <a:gd name="T78" fmla="*/ 104645 w 293"/>
              <a:gd name="T79" fmla="*/ 52388 h 168"/>
              <a:gd name="T80" fmla="*/ 93332 w 293"/>
              <a:gd name="T81" fmla="*/ 52388 h 168"/>
              <a:gd name="T82" fmla="*/ 74948 w 293"/>
              <a:gd name="T83" fmla="*/ 42862 h 168"/>
              <a:gd name="T84" fmla="*/ 62221 w 293"/>
              <a:gd name="T85" fmla="*/ 57150 h 168"/>
              <a:gd name="T86" fmla="*/ 62221 w 293"/>
              <a:gd name="T87" fmla="*/ 42862 h 168"/>
              <a:gd name="T88" fmla="*/ 50908 w 293"/>
              <a:gd name="T89" fmla="*/ 38100 h 168"/>
              <a:gd name="T90" fmla="*/ 50908 w 293"/>
              <a:gd name="T91" fmla="*/ 23812 h 168"/>
              <a:gd name="T92" fmla="*/ 57979 w 293"/>
              <a:gd name="T93" fmla="*/ 0 h 168"/>
              <a:gd name="T94" fmla="*/ 16969 w 293"/>
              <a:gd name="T95" fmla="*/ 14288 h 168"/>
              <a:gd name="T96" fmla="*/ 0 w 293"/>
              <a:gd name="T97" fmla="*/ 12858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3"/>
              <a:gd name="T148" fmla="*/ 0 h 168"/>
              <a:gd name="T149" fmla="*/ 293 w 293"/>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3" h="168">
                <a:moveTo>
                  <a:pt x="0" y="81"/>
                </a:moveTo>
                <a:lnTo>
                  <a:pt x="12" y="78"/>
                </a:lnTo>
                <a:lnTo>
                  <a:pt x="12" y="68"/>
                </a:lnTo>
                <a:lnTo>
                  <a:pt x="38" y="54"/>
                </a:lnTo>
                <a:lnTo>
                  <a:pt x="56" y="66"/>
                </a:lnTo>
                <a:lnTo>
                  <a:pt x="59" y="89"/>
                </a:lnTo>
                <a:lnTo>
                  <a:pt x="77" y="81"/>
                </a:lnTo>
                <a:lnTo>
                  <a:pt x="89" y="83"/>
                </a:lnTo>
                <a:lnTo>
                  <a:pt x="107" y="122"/>
                </a:lnTo>
                <a:lnTo>
                  <a:pt x="146" y="147"/>
                </a:lnTo>
                <a:lnTo>
                  <a:pt x="176" y="155"/>
                </a:lnTo>
                <a:lnTo>
                  <a:pt x="176" y="167"/>
                </a:lnTo>
                <a:lnTo>
                  <a:pt x="197" y="167"/>
                </a:lnTo>
                <a:lnTo>
                  <a:pt x="202" y="134"/>
                </a:lnTo>
                <a:lnTo>
                  <a:pt x="197" y="119"/>
                </a:lnTo>
                <a:lnTo>
                  <a:pt x="185" y="122"/>
                </a:lnTo>
                <a:lnTo>
                  <a:pt x="182" y="102"/>
                </a:lnTo>
                <a:lnTo>
                  <a:pt x="197" y="110"/>
                </a:lnTo>
                <a:lnTo>
                  <a:pt x="206" y="110"/>
                </a:lnTo>
                <a:lnTo>
                  <a:pt x="227" y="87"/>
                </a:lnTo>
                <a:lnTo>
                  <a:pt x="253" y="89"/>
                </a:lnTo>
                <a:lnTo>
                  <a:pt x="259" y="95"/>
                </a:lnTo>
                <a:lnTo>
                  <a:pt x="251" y="108"/>
                </a:lnTo>
                <a:lnTo>
                  <a:pt x="281" y="95"/>
                </a:lnTo>
                <a:lnTo>
                  <a:pt x="283" y="102"/>
                </a:lnTo>
                <a:lnTo>
                  <a:pt x="292" y="95"/>
                </a:lnTo>
                <a:lnTo>
                  <a:pt x="274" y="78"/>
                </a:lnTo>
                <a:lnTo>
                  <a:pt x="259" y="83"/>
                </a:lnTo>
                <a:lnTo>
                  <a:pt x="247" y="74"/>
                </a:lnTo>
                <a:lnTo>
                  <a:pt x="262" y="59"/>
                </a:lnTo>
                <a:lnTo>
                  <a:pt x="259" y="54"/>
                </a:lnTo>
                <a:lnTo>
                  <a:pt x="241" y="57"/>
                </a:lnTo>
                <a:lnTo>
                  <a:pt x="202" y="83"/>
                </a:lnTo>
                <a:lnTo>
                  <a:pt x="173" y="78"/>
                </a:lnTo>
                <a:lnTo>
                  <a:pt x="164" y="48"/>
                </a:lnTo>
                <a:lnTo>
                  <a:pt x="143" y="24"/>
                </a:lnTo>
                <a:lnTo>
                  <a:pt x="101" y="33"/>
                </a:lnTo>
                <a:lnTo>
                  <a:pt x="86" y="21"/>
                </a:lnTo>
                <a:lnTo>
                  <a:pt x="83" y="27"/>
                </a:lnTo>
                <a:lnTo>
                  <a:pt x="74" y="33"/>
                </a:lnTo>
                <a:lnTo>
                  <a:pt x="66" y="33"/>
                </a:lnTo>
                <a:lnTo>
                  <a:pt x="53" y="27"/>
                </a:lnTo>
                <a:lnTo>
                  <a:pt x="44" y="36"/>
                </a:lnTo>
                <a:lnTo>
                  <a:pt x="44" y="27"/>
                </a:lnTo>
                <a:lnTo>
                  <a:pt x="36" y="24"/>
                </a:lnTo>
                <a:lnTo>
                  <a:pt x="36" y="15"/>
                </a:lnTo>
                <a:lnTo>
                  <a:pt x="41" y="0"/>
                </a:lnTo>
                <a:lnTo>
                  <a:pt x="12" y="9"/>
                </a:lnTo>
                <a:lnTo>
                  <a:pt x="0" y="8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48" name="Freeform 816"/>
          <p:cNvSpPr>
            <a:spLocks/>
          </p:cNvSpPr>
          <p:nvPr/>
        </p:nvSpPr>
        <p:spPr bwMode="auto">
          <a:xfrm>
            <a:off x="5624513" y="2903538"/>
            <a:ext cx="93662" cy="92075"/>
          </a:xfrm>
          <a:custGeom>
            <a:avLst/>
            <a:gdLst>
              <a:gd name="T0" fmla="*/ 92243 w 66"/>
              <a:gd name="T1" fmla="*/ 7938 h 58"/>
              <a:gd name="T2" fmla="*/ 58184 w 66"/>
              <a:gd name="T3" fmla="*/ 0 h 58"/>
              <a:gd name="T4" fmla="*/ 38316 w 66"/>
              <a:gd name="T5" fmla="*/ 4763 h 58"/>
              <a:gd name="T6" fmla="*/ 22706 w 66"/>
              <a:gd name="T7" fmla="*/ 12700 h 58"/>
              <a:gd name="T8" fmla="*/ 9934 w 66"/>
              <a:gd name="T9" fmla="*/ 25400 h 58"/>
              <a:gd name="T10" fmla="*/ 7096 w 66"/>
              <a:gd name="T11" fmla="*/ 38100 h 58"/>
              <a:gd name="T12" fmla="*/ 0 w 66"/>
              <a:gd name="T13" fmla="*/ 60325 h 58"/>
              <a:gd name="T14" fmla="*/ 0 w 66"/>
              <a:gd name="T15" fmla="*/ 73025 h 58"/>
              <a:gd name="T16" fmla="*/ 9934 w 66"/>
              <a:gd name="T17" fmla="*/ 77788 h 58"/>
              <a:gd name="T18" fmla="*/ 9934 w 66"/>
              <a:gd name="T19" fmla="*/ 90488 h 58"/>
              <a:gd name="T20" fmla="*/ 22706 w 66"/>
              <a:gd name="T21" fmla="*/ 77788 h 58"/>
              <a:gd name="T22" fmla="*/ 38316 w 66"/>
              <a:gd name="T23" fmla="*/ 85725 h 58"/>
              <a:gd name="T24" fmla="*/ 49669 w 66"/>
              <a:gd name="T25" fmla="*/ 85725 h 58"/>
              <a:gd name="T26" fmla="*/ 61022 w 66"/>
              <a:gd name="T27" fmla="*/ 77788 h 58"/>
              <a:gd name="T28" fmla="*/ 65280 w 66"/>
              <a:gd name="T29" fmla="*/ 68263 h 58"/>
              <a:gd name="T30" fmla="*/ 76633 w 66"/>
              <a:gd name="T31" fmla="*/ 55563 h 58"/>
              <a:gd name="T32" fmla="*/ 69537 w 66"/>
              <a:gd name="T33" fmla="*/ 22225 h 58"/>
              <a:gd name="T34" fmla="*/ 92243 w 66"/>
              <a:gd name="T35" fmla="*/ 793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58"/>
              <a:gd name="T56" fmla="*/ 66 w 6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58">
                <a:moveTo>
                  <a:pt x="65" y="5"/>
                </a:moveTo>
                <a:lnTo>
                  <a:pt x="41" y="0"/>
                </a:lnTo>
                <a:lnTo>
                  <a:pt x="27" y="3"/>
                </a:lnTo>
                <a:lnTo>
                  <a:pt x="16" y="8"/>
                </a:lnTo>
                <a:lnTo>
                  <a:pt x="7" y="16"/>
                </a:lnTo>
                <a:lnTo>
                  <a:pt x="5" y="24"/>
                </a:lnTo>
                <a:lnTo>
                  <a:pt x="0" y="38"/>
                </a:lnTo>
                <a:lnTo>
                  <a:pt x="0" y="46"/>
                </a:lnTo>
                <a:lnTo>
                  <a:pt x="7" y="49"/>
                </a:lnTo>
                <a:lnTo>
                  <a:pt x="7" y="57"/>
                </a:lnTo>
                <a:lnTo>
                  <a:pt x="16" y="49"/>
                </a:lnTo>
                <a:lnTo>
                  <a:pt x="27" y="54"/>
                </a:lnTo>
                <a:lnTo>
                  <a:pt x="35" y="54"/>
                </a:lnTo>
                <a:lnTo>
                  <a:pt x="43" y="49"/>
                </a:lnTo>
                <a:lnTo>
                  <a:pt x="46" y="43"/>
                </a:lnTo>
                <a:lnTo>
                  <a:pt x="54" y="35"/>
                </a:lnTo>
                <a:lnTo>
                  <a:pt x="49" y="14"/>
                </a:lnTo>
                <a:lnTo>
                  <a:pt x="65" y="5"/>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96049" name="Freeform 817"/>
          <p:cNvSpPr>
            <a:spLocks/>
          </p:cNvSpPr>
          <p:nvPr/>
        </p:nvSpPr>
        <p:spPr bwMode="auto">
          <a:xfrm>
            <a:off x="5624513" y="2903538"/>
            <a:ext cx="101600" cy="101600"/>
          </a:xfrm>
          <a:custGeom>
            <a:avLst/>
            <a:gdLst>
              <a:gd name="T0" fmla="*/ 100189 w 72"/>
              <a:gd name="T1" fmla="*/ 9525 h 64"/>
              <a:gd name="T2" fmla="*/ 63500 w 72"/>
              <a:gd name="T3" fmla="*/ 0 h 64"/>
              <a:gd name="T4" fmla="*/ 42333 w 72"/>
              <a:gd name="T5" fmla="*/ 4762 h 64"/>
              <a:gd name="T6" fmla="*/ 23989 w 72"/>
              <a:gd name="T7" fmla="*/ 14287 h 64"/>
              <a:gd name="T8" fmla="*/ 11289 w 72"/>
              <a:gd name="T9" fmla="*/ 28575 h 64"/>
              <a:gd name="T10" fmla="*/ 7056 w 72"/>
              <a:gd name="T11" fmla="*/ 42862 h 64"/>
              <a:gd name="T12" fmla="*/ 0 w 72"/>
              <a:gd name="T13" fmla="*/ 66675 h 64"/>
              <a:gd name="T14" fmla="*/ 0 w 72"/>
              <a:gd name="T15" fmla="*/ 80962 h 64"/>
              <a:gd name="T16" fmla="*/ 11289 w 72"/>
              <a:gd name="T17" fmla="*/ 85725 h 64"/>
              <a:gd name="T18" fmla="*/ 11289 w 72"/>
              <a:gd name="T19" fmla="*/ 100012 h 64"/>
              <a:gd name="T20" fmla="*/ 23989 w 72"/>
              <a:gd name="T21" fmla="*/ 85725 h 64"/>
              <a:gd name="T22" fmla="*/ 42333 w 72"/>
              <a:gd name="T23" fmla="*/ 95250 h 64"/>
              <a:gd name="T24" fmla="*/ 53622 w 72"/>
              <a:gd name="T25" fmla="*/ 95250 h 64"/>
              <a:gd name="T26" fmla="*/ 66322 w 72"/>
              <a:gd name="T27" fmla="*/ 85725 h 64"/>
              <a:gd name="T28" fmla="*/ 70556 w 72"/>
              <a:gd name="T29" fmla="*/ 76200 h 64"/>
              <a:gd name="T30" fmla="*/ 83256 w 72"/>
              <a:gd name="T31" fmla="*/ 61912 h 64"/>
              <a:gd name="T32" fmla="*/ 74789 w 72"/>
              <a:gd name="T33" fmla="*/ 23812 h 64"/>
              <a:gd name="T34" fmla="*/ 100189 w 72"/>
              <a:gd name="T35" fmla="*/ 9525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64"/>
              <a:gd name="T56" fmla="*/ 72 w 72"/>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64">
                <a:moveTo>
                  <a:pt x="71" y="6"/>
                </a:moveTo>
                <a:lnTo>
                  <a:pt x="45" y="0"/>
                </a:lnTo>
                <a:lnTo>
                  <a:pt x="30" y="3"/>
                </a:lnTo>
                <a:lnTo>
                  <a:pt x="17" y="9"/>
                </a:lnTo>
                <a:lnTo>
                  <a:pt x="8" y="18"/>
                </a:lnTo>
                <a:lnTo>
                  <a:pt x="5" y="27"/>
                </a:lnTo>
                <a:lnTo>
                  <a:pt x="0" y="42"/>
                </a:lnTo>
                <a:lnTo>
                  <a:pt x="0" y="51"/>
                </a:lnTo>
                <a:lnTo>
                  <a:pt x="8" y="54"/>
                </a:lnTo>
                <a:lnTo>
                  <a:pt x="8" y="63"/>
                </a:lnTo>
                <a:lnTo>
                  <a:pt x="17" y="54"/>
                </a:lnTo>
                <a:lnTo>
                  <a:pt x="30" y="60"/>
                </a:lnTo>
                <a:lnTo>
                  <a:pt x="38" y="60"/>
                </a:lnTo>
                <a:lnTo>
                  <a:pt x="47" y="54"/>
                </a:lnTo>
                <a:lnTo>
                  <a:pt x="50" y="48"/>
                </a:lnTo>
                <a:lnTo>
                  <a:pt x="59" y="39"/>
                </a:lnTo>
                <a:lnTo>
                  <a:pt x="53" y="15"/>
                </a:lnTo>
                <a:lnTo>
                  <a:pt x="71" y="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50" name="Freeform 818"/>
          <p:cNvSpPr>
            <a:spLocks/>
          </p:cNvSpPr>
          <p:nvPr/>
        </p:nvSpPr>
        <p:spPr bwMode="auto">
          <a:xfrm>
            <a:off x="5218113" y="2979738"/>
            <a:ext cx="204787" cy="180975"/>
          </a:xfrm>
          <a:custGeom>
            <a:avLst/>
            <a:gdLst>
              <a:gd name="T0" fmla="*/ 121460 w 145"/>
              <a:gd name="T1" fmla="*/ 4763 h 114"/>
              <a:gd name="T2" fmla="*/ 93213 w 145"/>
              <a:gd name="T3" fmla="*/ 31750 h 114"/>
              <a:gd name="T4" fmla="*/ 66379 w 145"/>
              <a:gd name="T5" fmla="*/ 4763 h 114"/>
              <a:gd name="T6" fmla="*/ 46607 w 145"/>
              <a:gd name="T7" fmla="*/ 0 h 114"/>
              <a:gd name="T8" fmla="*/ 46607 w 145"/>
              <a:gd name="T9" fmla="*/ 14288 h 114"/>
              <a:gd name="T10" fmla="*/ 66379 w 145"/>
              <a:gd name="T11" fmla="*/ 22225 h 114"/>
              <a:gd name="T12" fmla="*/ 79090 w 145"/>
              <a:gd name="T13" fmla="*/ 49212 h 114"/>
              <a:gd name="T14" fmla="*/ 52256 w 145"/>
              <a:gd name="T15" fmla="*/ 44450 h 114"/>
              <a:gd name="T16" fmla="*/ 46607 w 145"/>
              <a:gd name="T17" fmla="*/ 49212 h 114"/>
              <a:gd name="T18" fmla="*/ 9886 w 145"/>
              <a:gd name="T19" fmla="*/ 44450 h 114"/>
              <a:gd name="T20" fmla="*/ 0 w 145"/>
              <a:gd name="T21" fmla="*/ 49212 h 114"/>
              <a:gd name="T22" fmla="*/ 5649 w 145"/>
              <a:gd name="T23" fmla="*/ 90488 h 114"/>
              <a:gd name="T24" fmla="*/ 32483 w 145"/>
              <a:gd name="T25" fmla="*/ 90488 h 114"/>
              <a:gd name="T26" fmla="*/ 73441 w 145"/>
              <a:gd name="T27" fmla="*/ 144463 h 114"/>
              <a:gd name="T28" fmla="*/ 105924 w 145"/>
              <a:gd name="T29" fmla="*/ 169863 h 114"/>
              <a:gd name="T30" fmla="*/ 146882 w 145"/>
              <a:gd name="T31" fmla="*/ 147638 h 114"/>
              <a:gd name="T32" fmla="*/ 151119 w 145"/>
              <a:gd name="T33" fmla="*/ 169863 h 114"/>
              <a:gd name="T34" fmla="*/ 170891 w 145"/>
              <a:gd name="T35" fmla="*/ 179388 h 114"/>
              <a:gd name="T36" fmla="*/ 186427 w 145"/>
              <a:gd name="T37" fmla="*/ 134938 h 114"/>
              <a:gd name="T38" fmla="*/ 203375 w 145"/>
              <a:gd name="T39" fmla="*/ 131763 h 114"/>
              <a:gd name="T40" fmla="*/ 159593 w 145"/>
              <a:gd name="T41" fmla="*/ 79375 h 114"/>
              <a:gd name="T42" fmla="*/ 142645 w 145"/>
              <a:gd name="T43" fmla="*/ 17463 h 114"/>
              <a:gd name="T44" fmla="*/ 121460 w 145"/>
              <a:gd name="T45" fmla="*/ 4763 h 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5"/>
              <a:gd name="T70" fmla="*/ 0 h 114"/>
              <a:gd name="T71" fmla="*/ 145 w 145"/>
              <a:gd name="T72" fmla="*/ 114 h 1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5" h="114">
                <a:moveTo>
                  <a:pt x="86" y="3"/>
                </a:moveTo>
                <a:lnTo>
                  <a:pt x="66" y="20"/>
                </a:lnTo>
                <a:lnTo>
                  <a:pt x="47" y="3"/>
                </a:lnTo>
                <a:lnTo>
                  <a:pt x="33" y="0"/>
                </a:lnTo>
                <a:lnTo>
                  <a:pt x="33" y="9"/>
                </a:lnTo>
                <a:lnTo>
                  <a:pt x="47" y="14"/>
                </a:lnTo>
                <a:lnTo>
                  <a:pt x="56" y="31"/>
                </a:lnTo>
                <a:lnTo>
                  <a:pt x="37" y="28"/>
                </a:lnTo>
                <a:lnTo>
                  <a:pt x="33" y="31"/>
                </a:lnTo>
                <a:lnTo>
                  <a:pt x="7" y="28"/>
                </a:lnTo>
                <a:lnTo>
                  <a:pt x="0" y="31"/>
                </a:lnTo>
                <a:lnTo>
                  <a:pt x="4" y="57"/>
                </a:lnTo>
                <a:lnTo>
                  <a:pt x="23" y="57"/>
                </a:lnTo>
                <a:lnTo>
                  <a:pt x="52" y="91"/>
                </a:lnTo>
                <a:lnTo>
                  <a:pt x="75" y="107"/>
                </a:lnTo>
                <a:lnTo>
                  <a:pt x="104" y="93"/>
                </a:lnTo>
                <a:lnTo>
                  <a:pt x="107" y="107"/>
                </a:lnTo>
                <a:lnTo>
                  <a:pt x="121" y="113"/>
                </a:lnTo>
                <a:lnTo>
                  <a:pt x="132" y="85"/>
                </a:lnTo>
                <a:lnTo>
                  <a:pt x="144" y="83"/>
                </a:lnTo>
                <a:lnTo>
                  <a:pt x="113" y="50"/>
                </a:lnTo>
                <a:lnTo>
                  <a:pt x="101" y="11"/>
                </a:lnTo>
                <a:lnTo>
                  <a:pt x="86" y="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051" name="Freeform 819"/>
          <p:cNvSpPr>
            <a:spLocks/>
          </p:cNvSpPr>
          <p:nvPr/>
        </p:nvSpPr>
        <p:spPr bwMode="auto">
          <a:xfrm>
            <a:off x="5218113" y="2979738"/>
            <a:ext cx="212725" cy="190500"/>
          </a:xfrm>
          <a:custGeom>
            <a:avLst/>
            <a:gdLst>
              <a:gd name="T0" fmla="*/ 126790 w 151"/>
              <a:gd name="T1" fmla="*/ 4763 h 120"/>
              <a:gd name="T2" fmla="*/ 97205 w 151"/>
              <a:gd name="T3" fmla="*/ 33338 h 120"/>
              <a:gd name="T4" fmla="*/ 69030 w 151"/>
              <a:gd name="T5" fmla="*/ 4763 h 120"/>
              <a:gd name="T6" fmla="*/ 47898 w 151"/>
              <a:gd name="T7" fmla="*/ 0 h 120"/>
              <a:gd name="T8" fmla="*/ 47898 w 151"/>
              <a:gd name="T9" fmla="*/ 14288 h 120"/>
              <a:gd name="T10" fmla="*/ 69030 w 151"/>
              <a:gd name="T11" fmla="*/ 23813 h 120"/>
              <a:gd name="T12" fmla="*/ 81709 w 151"/>
              <a:gd name="T13" fmla="*/ 52388 h 120"/>
              <a:gd name="T14" fmla="*/ 54942 w 151"/>
              <a:gd name="T15" fmla="*/ 47625 h 120"/>
              <a:gd name="T16" fmla="*/ 47898 w 151"/>
              <a:gd name="T17" fmla="*/ 52388 h 120"/>
              <a:gd name="T18" fmla="*/ 9861 w 151"/>
              <a:gd name="T19" fmla="*/ 47625 h 120"/>
              <a:gd name="T20" fmla="*/ 0 w 151"/>
              <a:gd name="T21" fmla="*/ 52388 h 120"/>
              <a:gd name="T22" fmla="*/ 5635 w 151"/>
              <a:gd name="T23" fmla="*/ 95250 h 120"/>
              <a:gd name="T24" fmla="*/ 33811 w 151"/>
              <a:gd name="T25" fmla="*/ 95250 h 120"/>
              <a:gd name="T26" fmla="*/ 76074 w 151"/>
              <a:gd name="T27" fmla="*/ 152400 h 120"/>
              <a:gd name="T28" fmla="*/ 109884 w 151"/>
              <a:gd name="T29" fmla="*/ 179388 h 120"/>
              <a:gd name="T30" fmla="*/ 152148 w 151"/>
              <a:gd name="T31" fmla="*/ 155575 h 120"/>
              <a:gd name="T32" fmla="*/ 156374 w 151"/>
              <a:gd name="T33" fmla="*/ 179388 h 120"/>
              <a:gd name="T34" fmla="*/ 177506 w 151"/>
              <a:gd name="T35" fmla="*/ 188913 h 120"/>
              <a:gd name="T36" fmla="*/ 194411 w 151"/>
              <a:gd name="T37" fmla="*/ 141288 h 120"/>
              <a:gd name="T38" fmla="*/ 211316 w 151"/>
              <a:gd name="T39" fmla="*/ 138113 h 120"/>
              <a:gd name="T40" fmla="*/ 166235 w 151"/>
              <a:gd name="T41" fmla="*/ 84138 h 120"/>
              <a:gd name="T42" fmla="*/ 147921 w 151"/>
              <a:gd name="T43" fmla="*/ 19050 h 120"/>
              <a:gd name="T44" fmla="*/ 126790 w 151"/>
              <a:gd name="T45" fmla="*/ 4763 h 1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
              <a:gd name="T70" fmla="*/ 0 h 120"/>
              <a:gd name="T71" fmla="*/ 151 w 151"/>
              <a:gd name="T72" fmla="*/ 120 h 1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 h="120">
                <a:moveTo>
                  <a:pt x="90" y="3"/>
                </a:moveTo>
                <a:lnTo>
                  <a:pt x="69" y="21"/>
                </a:lnTo>
                <a:lnTo>
                  <a:pt x="49" y="3"/>
                </a:lnTo>
                <a:lnTo>
                  <a:pt x="34" y="0"/>
                </a:lnTo>
                <a:lnTo>
                  <a:pt x="34" y="9"/>
                </a:lnTo>
                <a:lnTo>
                  <a:pt x="49" y="15"/>
                </a:lnTo>
                <a:lnTo>
                  <a:pt x="58" y="33"/>
                </a:lnTo>
                <a:lnTo>
                  <a:pt x="39" y="30"/>
                </a:lnTo>
                <a:lnTo>
                  <a:pt x="34" y="33"/>
                </a:lnTo>
                <a:lnTo>
                  <a:pt x="7" y="30"/>
                </a:lnTo>
                <a:lnTo>
                  <a:pt x="0" y="33"/>
                </a:lnTo>
                <a:lnTo>
                  <a:pt x="4" y="60"/>
                </a:lnTo>
                <a:lnTo>
                  <a:pt x="24" y="60"/>
                </a:lnTo>
                <a:lnTo>
                  <a:pt x="54" y="96"/>
                </a:lnTo>
                <a:lnTo>
                  <a:pt x="78" y="113"/>
                </a:lnTo>
                <a:lnTo>
                  <a:pt x="108" y="98"/>
                </a:lnTo>
                <a:lnTo>
                  <a:pt x="111" y="113"/>
                </a:lnTo>
                <a:lnTo>
                  <a:pt x="126" y="119"/>
                </a:lnTo>
                <a:lnTo>
                  <a:pt x="138" y="89"/>
                </a:lnTo>
                <a:lnTo>
                  <a:pt x="150" y="87"/>
                </a:lnTo>
                <a:lnTo>
                  <a:pt x="118" y="53"/>
                </a:lnTo>
                <a:lnTo>
                  <a:pt x="105" y="12"/>
                </a:lnTo>
                <a:lnTo>
                  <a:pt x="90"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52" name="Freeform 820"/>
          <p:cNvSpPr>
            <a:spLocks/>
          </p:cNvSpPr>
          <p:nvPr/>
        </p:nvSpPr>
        <p:spPr bwMode="auto">
          <a:xfrm>
            <a:off x="5218113" y="3027363"/>
            <a:ext cx="138112" cy="114300"/>
          </a:xfrm>
          <a:custGeom>
            <a:avLst/>
            <a:gdLst>
              <a:gd name="T0" fmla="*/ 0 w 98"/>
              <a:gd name="T1" fmla="*/ 4762 h 72"/>
              <a:gd name="T2" fmla="*/ 5637 w 98"/>
              <a:gd name="T3" fmla="*/ 44450 h 72"/>
              <a:gd name="T4" fmla="*/ 32414 w 98"/>
              <a:gd name="T5" fmla="*/ 44450 h 72"/>
              <a:gd name="T6" fmla="*/ 59191 w 98"/>
              <a:gd name="T7" fmla="*/ 74612 h 72"/>
              <a:gd name="T8" fmla="*/ 77512 w 98"/>
              <a:gd name="T9" fmla="*/ 74612 h 72"/>
              <a:gd name="T10" fmla="*/ 87377 w 98"/>
              <a:gd name="T11" fmla="*/ 85725 h 72"/>
              <a:gd name="T12" fmla="*/ 102879 w 98"/>
              <a:gd name="T13" fmla="*/ 90487 h 72"/>
              <a:gd name="T14" fmla="*/ 119791 w 98"/>
              <a:gd name="T15" fmla="*/ 112713 h 72"/>
              <a:gd name="T16" fmla="*/ 136703 w 98"/>
              <a:gd name="T17" fmla="*/ 103188 h 72"/>
              <a:gd name="T18" fmla="*/ 119791 w 98"/>
              <a:gd name="T19" fmla="*/ 74612 h 72"/>
              <a:gd name="T20" fmla="*/ 97242 w 98"/>
              <a:gd name="T21" fmla="*/ 61912 h 72"/>
              <a:gd name="T22" fmla="*/ 97242 w 98"/>
              <a:gd name="T23" fmla="*/ 39687 h 72"/>
              <a:gd name="T24" fmla="*/ 80330 w 98"/>
              <a:gd name="T25" fmla="*/ 17462 h 72"/>
              <a:gd name="T26" fmla="*/ 52144 w 98"/>
              <a:gd name="T27" fmla="*/ 0 h 72"/>
              <a:gd name="T28" fmla="*/ 45098 w 98"/>
              <a:gd name="T29" fmla="*/ 4762 h 72"/>
              <a:gd name="T30" fmla="*/ 9865 w 98"/>
              <a:gd name="T31" fmla="*/ 0 h 72"/>
              <a:gd name="T32" fmla="*/ 0 w 98"/>
              <a:gd name="T33" fmla="*/ 476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72"/>
              <a:gd name="T53" fmla="*/ 98 w 98"/>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72">
                <a:moveTo>
                  <a:pt x="0" y="3"/>
                </a:moveTo>
                <a:lnTo>
                  <a:pt x="4" y="28"/>
                </a:lnTo>
                <a:lnTo>
                  <a:pt x="23" y="28"/>
                </a:lnTo>
                <a:lnTo>
                  <a:pt x="42" y="47"/>
                </a:lnTo>
                <a:lnTo>
                  <a:pt x="55" y="47"/>
                </a:lnTo>
                <a:lnTo>
                  <a:pt x="62" y="54"/>
                </a:lnTo>
                <a:lnTo>
                  <a:pt x="73" y="57"/>
                </a:lnTo>
                <a:lnTo>
                  <a:pt x="85" y="71"/>
                </a:lnTo>
                <a:lnTo>
                  <a:pt x="97" y="65"/>
                </a:lnTo>
                <a:lnTo>
                  <a:pt x="85" y="47"/>
                </a:lnTo>
                <a:lnTo>
                  <a:pt x="69" y="39"/>
                </a:lnTo>
                <a:lnTo>
                  <a:pt x="69" y="25"/>
                </a:lnTo>
                <a:lnTo>
                  <a:pt x="57" y="11"/>
                </a:lnTo>
                <a:lnTo>
                  <a:pt x="37" y="0"/>
                </a:lnTo>
                <a:lnTo>
                  <a:pt x="32" y="3"/>
                </a:lnTo>
                <a:lnTo>
                  <a:pt x="7" y="0"/>
                </a:lnTo>
                <a:lnTo>
                  <a:pt x="0" y="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053" name="Freeform 821"/>
          <p:cNvSpPr>
            <a:spLocks/>
          </p:cNvSpPr>
          <p:nvPr/>
        </p:nvSpPr>
        <p:spPr bwMode="auto">
          <a:xfrm>
            <a:off x="5218113" y="3027363"/>
            <a:ext cx="147637" cy="123825"/>
          </a:xfrm>
          <a:custGeom>
            <a:avLst/>
            <a:gdLst>
              <a:gd name="T0" fmla="*/ 0 w 104"/>
              <a:gd name="T1" fmla="*/ 4762 h 78"/>
              <a:gd name="T2" fmla="*/ 5678 w 104"/>
              <a:gd name="T3" fmla="*/ 47625 h 78"/>
              <a:gd name="T4" fmla="*/ 34070 w 104"/>
              <a:gd name="T5" fmla="*/ 47625 h 78"/>
              <a:gd name="T6" fmla="*/ 63881 w 104"/>
              <a:gd name="T7" fmla="*/ 80962 h 78"/>
              <a:gd name="T8" fmla="*/ 82336 w 104"/>
              <a:gd name="T9" fmla="*/ 80962 h 78"/>
              <a:gd name="T10" fmla="*/ 93693 w 104"/>
              <a:gd name="T11" fmla="*/ 93662 h 78"/>
              <a:gd name="T12" fmla="*/ 110728 w 104"/>
              <a:gd name="T13" fmla="*/ 98425 h 78"/>
              <a:gd name="T14" fmla="*/ 127763 w 104"/>
              <a:gd name="T15" fmla="*/ 122238 h 78"/>
              <a:gd name="T16" fmla="*/ 146217 w 104"/>
              <a:gd name="T17" fmla="*/ 112713 h 78"/>
              <a:gd name="T18" fmla="*/ 127763 w 104"/>
              <a:gd name="T19" fmla="*/ 80962 h 78"/>
              <a:gd name="T20" fmla="*/ 103630 w 104"/>
              <a:gd name="T21" fmla="*/ 66675 h 78"/>
              <a:gd name="T22" fmla="*/ 103630 w 104"/>
              <a:gd name="T23" fmla="*/ 42862 h 78"/>
              <a:gd name="T24" fmla="*/ 85175 w 104"/>
              <a:gd name="T25" fmla="*/ 19050 h 78"/>
              <a:gd name="T26" fmla="*/ 55364 w 104"/>
              <a:gd name="T27" fmla="*/ 0 h 78"/>
              <a:gd name="T28" fmla="*/ 48266 w 104"/>
              <a:gd name="T29" fmla="*/ 4762 h 78"/>
              <a:gd name="T30" fmla="*/ 9937 w 104"/>
              <a:gd name="T31" fmla="*/ 0 h 78"/>
              <a:gd name="T32" fmla="*/ 0 w 104"/>
              <a:gd name="T33" fmla="*/ 4762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78"/>
              <a:gd name="T53" fmla="*/ 104 w 104"/>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78">
                <a:moveTo>
                  <a:pt x="0" y="3"/>
                </a:moveTo>
                <a:lnTo>
                  <a:pt x="4" y="30"/>
                </a:lnTo>
                <a:lnTo>
                  <a:pt x="24" y="30"/>
                </a:lnTo>
                <a:lnTo>
                  <a:pt x="45" y="51"/>
                </a:lnTo>
                <a:lnTo>
                  <a:pt x="58" y="51"/>
                </a:lnTo>
                <a:lnTo>
                  <a:pt x="66" y="59"/>
                </a:lnTo>
                <a:lnTo>
                  <a:pt x="78" y="62"/>
                </a:lnTo>
                <a:lnTo>
                  <a:pt x="90" y="77"/>
                </a:lnTo>
                <a:lnTo>
                  <a:pt x="103" y="71"/>
                </a:lnTo>
                <a:lnTo>
                  <a:pt x="90" y="51"/>
                </a:lnTo>
                <a:lnTo>
                  <a:pt x="73" y="42"/>
                </a:lnTo>
                <a:lnTo>
                  <a:pt x="73" y="27"/>
                </a:lnTo>
                <a:lnTo>
                  <a:pt x="60" y="12"/>
                </a:lnTo>
                <a:lnTo>
                  <a:pt x="39" y="0"/>
                </a:lnTo>
                <a:lnTo>
                  <a:pt x="34" y="3"/>
                </a:lnTo>
                <a:lnTo>
                  <a:pt x="7" y="0"/>
                </a:lnTo>
                <a:lnTo>
                  <a:pt x="0"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54" name="Freeform 822"/>
          <p:cNvSpPr>
            <a:spLocks/>
          </p:cNvSpPr>
          <p:nvPr/>
        </p:nvSpPr>
        <p:spPr bwMode="auto">
          <a:xfrm>
            <a:off x="5143500" y="2955925"/>
            <a:ext cx="149225" cy="68263"/>
          </a:xfrm>
          <a:custGeom>
            <a:avLst/>
            <a:gdLst>
              <a:gd name="T0" fmla="*/ 115438 w 106"/>
              <a:gd name="T1" fmla="*/ 20638 h 43"/>
              <a:gd name="T2" fmla="*/ 95729 w 106"/>
              <a:gd name="T3" fmla="*/ 7938 h 43"/>
              <a:gd name="T4" fmla="*/ 84467 w 106"/>
              <a:gd name="T5" fmla="*/ 0 h 43"/>
              <a:gd name="T6" fmla="*/ 63350 w 106"/>
              <a:gd name="T7" fmla="*/ 7938 h 43"/>
              <a:gd name="T8" fmla="*/ 52088 w 106"/>
              <a:gd name="T9" fmla="*/ 7938 h 43"/>
              <a:gd name="T10" fmla="*/ 36602 w 106"/>
              <a:gd name="T11" fmla="*/ 0 h 43"/>
              <a:gd name="T12" fmla="*/ 8447 w 106"/>
              <a:gd name="T13" fmla="*/ 7938 h 43"/>
              <a:gd name="T14" fmla="*/ 0 w 106"/>
              <a:gd name="T15" fmla="*/ 20638 h 43"/>
              <a:gd name="T16" fmla="*/ 70389 w 106"/>
              <a:gd name="T17" fmla="*/ 66675 h 43"/>
              <a:gd name="T18" fmla="*/ 80244 w 106"/>
              <a:gd name="T19" fmla="*/ 61913 h 43"/>
              <a:gd name="T20" fmla="*/ 115438 w 106"/>
              <a:gd name="T21" fmla="*/ 66675 h 43"/>
              <a:gd name="T22" fmla="*/ 122477 w 106"/>
              <a:gd name="T23" fmla="*/ 61913 h 43"/>
              <a:gd name="T24" fmla="*/ 147817 w 106"/>
              <a:gd name="T25" fmla="*/ 66675 h 43"/>
              <a:gd name="T26" fmla="*/ 135147 w 106"/>
              <a:gd name="T27" fmla="*/ 41275 h 43"/>
              <a:gd name="T28" fmla="*/ 115438 w 106"/>
              <a:gd name="T29" fmla="*/ 33338 h 43"/>
              <a:gd name="T30" fmla="*/ 115438 w 106"/>
              <a:gd name="T31" fmla="*/ 20638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43"/>
              <a:gd name="T50" fmla="*/ 106 w 106"/>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43">
                <a:moveTo>
                  <a:pt x="82" y="13"/>
                </a:moveTo>
                <a:lnTo>
                  <a:pt x="68" y="5"/>
                </a:lnTo>
                <a:lnTo>
                  <a:pt x="60" y="0"/>
                </a:lnTo>
                <a:lnTo>
                  <a:pt x="45" y="5"/>
                </a:lnTo>
                <a:lnTo>
                  <a:pt x="37" y="5"/>
                </a:lnTo>
                <a:lnTo>
                  <a:pt x="26" y="0"/>
                </a:lnTo>
                <a:lnTo>
                  <a:pt x="6" y="5"/>
                </a:lnTo>
                <a:lnTo>
                  <a:pt x="0" y="13"/>
                </a:lnTo>
                <a:lnTo>
                  <a:pt x="50" y="42"/>
                </a:lnTo>
                <a:lnTo>
                  <a:pt x="57" y="39"/>
                </a:lnTo>
                <a:lnTo>
                  <a:pt x="82" y="42"/>
                </a:lnTo>
                <a:lnTo>
                  <a:pt x="87" y="39"/>
                </a:lnTo>
                <a:lnTo>
                  <a:pt x="105" y="42"/>
                </a:lnTo>
                <a:lnTo>
                  <a:pt x="96" y="26"/>
                </a:lnTo>
                <a:lnTo>
                  <a:pt x="82" y="21"/>
                </a:lnTo>
                <a:lnTo>
                  <a:pt x="82" y="1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055" name="Freeform 823"/>
          <p:cNvSpPr>
            <a:spLocks/>
          </p:cNvSpPr>
          <p:nvPr/>
        </p:nvSpPr>
        <p:spPr bwMode="auto">
          <a:xfrm>
            <a:off x="5143500" y="2955925"/>
            <a:ext cx="158750" cy="77788"/>
          </a:xfrm>
          <a:custGeom>
            <a:avLst/>
            <a:gdLst>
              <a:gd name="T0" fmla="*/ 123315 w 112"/>
              <a:gd name="T1" fmla="*/ 23813 h 49"/>
              <a:gd name="T2" fmla="*/ 102054 w 112"/>
              <a:gd name="T3" fmla="*/ 9525 h 49"/>
              <a:gd name="T4" fmla="*/ 89297 w 112"/>
              <a:gd name="T5" fmla="*/ 0 h 49"/>
              <a:gd name="T6" fmla="*/ 68036 w 112"/>
              <a:gd name="T7" fmla="*/ 9525 h 49"/>
              <a:gd name="T8" fmla="*/ 55279 w 112"/>
              <a:gd name="T9" fmla="*/ 9525 h 49"/>
              <a:gd name="T10" fmla="*/ 38270 w 112"/>
              <a:gd name="T11" fmla="*/ 0 h 49"/>
              <a:gd name="T12" fmla="*/ 8504 w 112"/>
              <a:gd name="T13" fmla="*/ 9525 h 49"/>
              <a:gd name="T14" fmla="*/ 0 w 112"/>
              <a:gd name="T15" fmla="*/ 23813 h 49"/>
              <a:gd name="T16" fmla="*/ 75123 w 112"/>
              <a:gd name="T17" fmla="*/ 76200 h 49"/>
              <a:gd name="T18" fmla="*/ 85045 w 112"/>
              <a:gd name="T19" fmla="*/ 71438 h 49"/>
              <a:gd name="T20" fmla="*/ 123315 w 112"/>
              <a:gd name="T21" fmla="*/ 76200 h 49"/>
              <a:gd name="T22" fmla="*/ 130402 w 112"/>
              <a:gd name="T23" fmla="*/ 71438 h 49"/>
              <a:gd name="T24" fmla="*/ 157333 w 112"/>
              <a:gd name="T25" fmla="*/ 76200 h 49"/>
              <a:gd name="T26" fmla="*/ 144576 w 112"/>
              <a:gd name="T27" fmla="*/ 47625 h 49"/>
              <a:gd name="T28" fmla="*/ 123315 w 112"/>
              <a:gd name="T29" fmla="*/ 38100 h 49"/>
              <a:gd name="T30" fmla="*/ 123315 w 112"/>
              <a:gd name="T31" fmla="*/ 23813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49"/>
              <a:gd name="T50" fmla="*/ 112 w 112"/>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49">
                <a:moveTo>
                  <a:pt x="87" y="15"/>
                </a:moveTo>
                <a:lnTo>
                  <a:pt x="72" y="6"/>
                </a:lnTo>
                <a:lnTo>
                  <a:pt x="63" y="0"/>
                </a:lnTo>
                <a:lnTo>
                  <a:pt x="48" y="6"/>
                </a:lnTo>
                <a:lnTo>
                  <a:pt x="39" y="6"/>
                </a:lnTo>
                <a:lnTo>
                  <a:pt x="27" y="0"/>
                </a:lnTo>
                <a:lnTo>
                  <a:pt x="6" y="6"/>
                </a:lnTo>
                <a:lnTo>
                  <a:pt x="0" y="15"/>
                </a:lnTo>
                <a:lnTo>
                  <a:pt x="53" y="48"/>
                </a:lnTo>
                <a:lnTo>
                  <a:pt x="60" y="45"/>
                </a:lnTo>
                <a:lnTo>
                  <a:pt x="87" y="48"/>
                </a:lnTo>
                <a:lnTo>
                  <a:pt x="92" y="45"/>
                </a:lnTo>
                <a:lnTo>
                  <a:pt x="111" y="48"/>
                </a:lnTo>
                <a:lnTo>
                  <a:pt x="102" y="30"/>
                </a:lnTo>
                <a:lnTo>
                  <a:pt x="87" y="24"/>
                </a:lnTo>
                <a:lnTo>
                  <a:pt x="87"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56" name="Freeform 824"/>
          <p:cNvSpPr>
            <a:spLocks/>
          </p:cNvSpPr>
          <p:nvPr/>
        </p:nvSpPr>
        <p:spPr bwMode="auto">
          <a:xfrm>
            <a:off x="4759325" y="2638425"/>
            <a:ext cx="428625" cy="338138"/>
          </a:xfrm>
          <a:custGeom>
            <a:avLst/>
            <a:gdLst>
              <a:gd name="T0" fmla="*/ 45267 w 303"/>
              <a:gd name="T1" fmla="*/ 60325 h 213"/>
              <a:gd name="T2" fmla="*/ 29707 w 303"/>
              <a:gd name="T3" fmla="*/ 73025 h 213"/>
              <a:gd name="T4" fmla="*/ 49511 w 303"/>
              <a:gd name="T5" fmla="*/ 134938 h 213"/>
              <a:gd name="T6" fmla="*/ 12731 w 303"/>
              <a:gd name="T7" fmla="*/ 184150 h 213"/>
              <a:gd name="T8" fmla="*/ 0 w 303"/>
              <a:gd name="T9" fmla="*/ 206375 h 213"/>
              <a:gd name="T10" fmla="*/ 21219 w 303"/>
              <a:gd name="T11" fmla="*/ 220663 h 213"/>
              <a:gd name="T12" fmla="*/ 111754 w 303"/>
              <a:gd name="T13" fmla="*/ 211138 h 213"/>
              <a:gd name="T14" fmla="*/ 115998 w 303"/>
              <a:gd name="T15" fmla="*/ 195263 h 213"/>
              <a:gd name="T16" fmla="*/ 152777 w 303"/>
              <a:gd name="T17" fmla="*/ 201613 h 213"/>
              <a:gd name="T18" fmla="*/ 178240 w 303"/>
              <a:gd name="T19" fmla="*/ 206375 h 213"/>
              <a:gd name="T20" fmla="*/ 178240 w 303"/>
              <a:gd name="T21" fmla="*/ 230188 h 213"/>
              <a:gd name="T22" fmla="*/ 193801 w 303"/>
              <a:gd name="T23" fmla="*/ 261938 h 213"/>
              <a:gd name="T24" fmla="*/ 166923 w 303"/>
              <a:gd name="T25" fmla="*/ 257175 h 213"/>
              <a:gd name="T26" fmla="*/ 158436 w 303"/>
              <a:gd name="T27" fmla="*/ 300038 h 213"/>
              <a:gd name="T28" fmla="*/ 178240 w 303"/>
              <a:gd name="T29" fmla="*/ 304800 h 213"/>
              <a:gd name="T30" fmla="*/ 190972 w 303"/>
              <a:gd name="T31" fmla="*/ 271463 h 213"/>
              <a:gd name="T32" fmla="*/ 233410 w 303"/>
              <a:gd name="T33" fmla="*/ 261938 h 213"/>
              <a:gd name="T34" fmla="*/ 233410 w 303"/>
              <a:gd name="T35" fmla="*/ 276225 h 213"/>
              <a:gd name="T36" fmla="*/ 274433 w 303"/>
              <a:gd name="T37" fmla="*/ 280988 h 213"/>
              <a:gd name="T38" fmla="*/ 244726 w 303"/>
              <a:gd name="T39" fmla="*/ 304800 h 213"/>
              <a:gd name="T40" fmla="*/ 281506 w 303"/>
              <a:gd name="T41" fmla="*/ 336550 h 213"/>
              <a:gd name="T42" fmla="*/ 343749 w 303"/>
              <a:gd name="T43" fmla="*/ 300038 h 213"/>
              <a:gd name="T44" fmla="*/ 306969 w 303"/>
              <a:gd name="T45" fmla="*/ 304800 h 213"/>
              <a:gd name="T46" fmla="*/ 281506 w 303"/>
              <a:gd name="T47" fmla="*/ 280988 h 213"/>
              <a:gd name="T48" fmla="*/ 302725 w 303"/>
              <a:gd name="T49" fmla="*/ 290513 h 213"/>
              <a:gd name="T50" fmla="*/ 306969 w 303"/>
              <a:gd name="T51" fmla="*/ 271463 h 213"/>
              <a:gd name="T52" fmla="*/ 352236 w 303"/>
              <a:gd name="T53" fmla="*/ 257175 h 213"/>
              <a:gd name="T54" fmla="*/ 356480 w 303"/>
              <a:gd name="T55" fmla="*/ 230188 h 213"/>
              <a:gd name="T56" fmla="*/ 377699 w 303"/>
              <a:gd name="T57" fmla="*/ 206375 h 213"/>
              <a:gd name="T58" fmla="*/ 397504 w 303"/>
              <a:gd name="T59" fmla="*/ 211138 h 213"/>
              <a:gd name="T60" fmla="*/ 414479 w 303"/>
              <a:gd name="T61" fmla="*/ 184150 h 213"/>
              <a:gd name="T62" fmla="*/ 410235 w 303"/>
              <a:gd name="T63" fmla="*/ 165100 h 213"/>
              <a:gd name="T64" fmla="*/ 427210 w 303"/>
              <a:gd name="T65" fmla="*/ 125413 h 213"/>
              <a:gd name="T66" fmla="*/ 401748 w 303"/>
              <a:gd name="T67" fmla="*/ 92075 h 213"/>
              <a:gd name="T68" fmla="*/ 381943 w 303"/>
              <a:gd name="T69" fmla="*/ 69850 h 213"/>
              <a:gd name="T70" fmla="*/ 347993 w 303"/>
              <a:gd name="T71" fmla="*/ 60325 h 213"/>
              <a:gd name="T72" fmla="*/ 311213 w 303"/>
              <a:gd name="T73" fmla="*/ 73025 h 213"/>
              <a:gd name="T74" fmla="*/ 306969 w 303"/>
              <a:gd name="T75" fmla="*/ 31750 h 213"/>
              <a:gd name="T76" fmla="*/ 281506 w 303"/>
              <a:gd name="T77" fmla="*/ 31750 h 213"/>
              <a:gd name="T78" fmla="*/ 268775 w 303"/>
              <a:gd name="T79" fmla="*/ 0 h 213"/>
              <a:gd name="T80" fmla="*/ 203703 w 303"/>
              <a:gd name="T81" fmla="*/ 19050 h 213"/>
              <a:gd name="T82" fmla="*/ 212191 w 303"/>
              <a:gd name="T83" fmla="*/ 46038 h 213"/>
              <a:gd name="T84" fmla="*/ 199459 w 303"/>
              <a:gd name="T85" fmla="*/ 65088 h 213"/>
              <a:gd name="T86" fmla="*/ 193801 w 303"/>
              <a:gd name="T87" fmla="*/ 41275 h 213"/>
              <a:gd name="T88" fmla="*/ 137217 w 303"/>
              <a:gd name="T89" fmla="*/ 65088 h 213"/>
              <a:gd name="T90" fmla="*/ 124485 w 303"/>
              <a:gd name="T91" fmla="*/ 46038 h 213"/>
              <a:gd name="T92" fmla="*/ 104681 w 303"/>
              <a:gd name="T93" fmla="*/ 50800 h 213"/>
              <a:gd name="T94" fmla="*/ 83462 w 303"/>
              <a:gd name="T95" fmla="*/ 41275 h 213"/>
              <a:gd name="T96" fmla="*/ 45267 w 303"/>
              <a:gd name="T97" fmla="*/ 60325 h 2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3"/>
              <a:gd name="T148" fmla="*/ 0 h 213"/>
              <a:gd name="T149" fmla="*/ 303 w 303"/>
              <a:gd name="T150" fmla="*/ 213 h 2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3" h="213">
                <a:moveTo>
                  <a:pt x="32" y="38"/>
                </a:moveTo>
                <a:lnTo>
                  <a:pt x="21" y="46"/>
                </a:lnTo>
                <a:lnTo>
                  <a:pt x="35" y="85"/>
                </a:lnTo>
                <a:lnTo>
                  <a:pt x="9" y="116"/>
                </a:lnTo>
                <a:lnTo>
                  <a:pt x="0" y="130"/>
                </a:lnTo>
                <a:lnTo>
                  <a:pt x="15" y="139"/>
                </a:lnTo>
                <a:lnTo>
                  <a:pt x="79" y="133"/>
                </a:lnTo>
                <a:lnTo>
                  <a:pt x="82" y="123"/>
                </a:lnTo>
                <a:lnTo>
                  <a:pt x="108" y="127"/>
                </a:lnTo>
                <a:lnTo>
                  <a:pt x="126" y="130"/>
                </a:lnTo>
                <a:lnTo>
                  <a:pt x="126" y="145"/>
                </a:lnTo>
                <a:lnTo>
                  <a:pt x="137" y="165"/>
                </a:lnTo>
                <a:lnTo>
                  <a:pt x="118" y="162"/>
                </a:lnTo>
                <a:lnTo>
                  <a:pt x="112" y="189"/>
                </a:lnTo>
                <a:lnTo>
                  <a:pt x="126" y="192"/>
                </a:lnTo>
                <a:lnTo>
                  <a:pt x="135" y="171"/>
                </a:lnTo>
                <a:lnTo>
                  <a:pt x="165" y="165"/>
                </a:lnTo>
                <a:lnTo>
                  <a:pt x="165" y="174"/>
                </a:lnTo>
                <a:lnTo>
                  <a:pt x="194" y="177"/>
                </a:lnTo>
                <a:lnTo>
                  <a:pt x="173" y="192"/>
                </a:lnTo>
                <a:lnTo>
                  <a:pt x="199" y="212"/>
                </a:lnTo>
                <a:lnTo>
                  <a:pt x="243" y="189"/>
                </a:lnTo>
                <a:lnTo>
                  <a:pt x="217" y="192"/>
                </a:lnTo>
                <a:lnTo>
                  <a:pt x="199" y="177"/>
                </a:lnTo>
                <a:lnTo>
                  <a:pt x="214" y="183"/>
                </a:lnTo>
                <a:lnTo>
                  <a:pt x="217" y="171"/>
                </a:lnTo>
                <a:lnTo>
                  <a:pt x="249" y="162"/>
                </a:lnTo>
                <a:lnTo>
                  <a:pt x="252" y="145"/>
                </a:lnTo>
                <a:lnTo>
                  <a:pt x="267" y="130"/>
                </a:lnTo>
                <a:lnTo>
                  <a:pt x="281" y="133"/>
                </a:lnTo>
                <a:lnTo>
                  <a:pt x="293" y="116"/>
                </a:lnTo>
                <a:lnTo>
                  <a:pt x="290" y="104"/>
                </a:lnTo>
                <a:lnTo>
                  <a:pt x="302" y="79"/>
                </a:lnTo>
                <a:lnTo>
                  <a:pt x="284" y="58"/>
                </a:lnTo>
                <a:lnTo>
                  <a:pt x="270" y="44"/>
                </a:lnTo>
                <a:lnTo>
                  <a:pt x="246" y="38"/>
                </a:lnTo>
                <a:lnTo>
                  <a:pt x="220" y="46"/>
                </a:lnTo>
                <a:lnTo>
                  <a:pt x="217" y="20"/>
                </a:lnTo>
                <a:lnTo>
                  <a:pt x="199" y="20"/>
                </a:lnTo>
                <a:lnTo>
                  <a:pt x="190" y="0"/>
                </a:lnTo>
                <a:lnTo>
                  <a:pt x="144" y="12"/>
                </a:lnTo>
                <a:lnTo>
                  <a:pt x="150" y="29"/>
                </a:lnTo>
                <a:lnTo>
                  <a:pt x="141" y="41"/>
                </a:lnTo>
                <a:lnTo>
                  <a:pt x="137" y="26"/>
                </a:lnTo>
                <a:lnTo>
                  <a:pt x="97" y="41"/>
                </a:lnTo>
                <a:lnTo>
                  <a:pt x="88" y="29"/>
                </a:lnTo>
                <a:lnTo>
                  <a:pt x="74" y="32"/>
                </a:lnTo>
                <a:lnTo>
                  <a:pt x="59" y="26"/>
                </a:lnTo>
                <a:lnTo>
                  <a:pt x="32" y="38"/>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6057" name="Freeform 825"/>
          <p:cNvSpPr>
            <a:spLocks/>
          </p:cNvSpPr>
          <p:nvPr/>
        </p:nvSpPr>
        <p:spPr bwMode="auto">
          <a:xfrm>
            <a:off x="4759325" y="2638425"/>
            <a:ext cx="436563" cy="347663"/>
          </a:xfrm>
          <a:custGeom>
            <a:avLst/>
            <a:gdLst>
              <a:gd name="T0" fmla="*/ 46623 w 309"/>
              <a:gd name="T1" fmla="*/ 61913 h 219"/>
              <a:gd name="T2" fmla="*/ 29669 w 309"/>
              <a:gd name="T3" fmla="*/ 74613 h 219"/>
              <a:gd name="T4" fmla="*/ 50862 w 309"/>
              <a:gd name="T5" fmla="*/ 138113 h 219"/>
              <a:gd name="T6" fmla="*/ 12715 w 309"/>
              <a:gd name="T7" fmla="*/ 188913 h 219"/>
              <a:gd name="T8" fmla="*/ 0 w 309"/>
              <a:gd name="T9" fmla="*/ 212725 h 219"/>
              <a:gd name="T10" fmla="*/ 21192 w 309"/>
              <a:gd name="T11" fmla="*/ 227013 h 219"/>
              <a:gd name="T12" fmla="*/ 114439 w 309"/>
              <a:gd name="T13" fmla="*/ 217488 h 219"/>
              <a:gd name="T14" fmla="*/ 118677 w 309"/>
              <a:gd name="T15" fmla="*/ 200025 h 219"/>
              <a:gd name="T16" fmla="*/ 155411 w 309"/>
              <a:gd name="T17" fmla="*/ 207963 h 219"/>
              <a:gd name="T18" fmla="*/ 182254 w 309"/>
              <a:gd name="T19" fmla="*/ 212725 h 219"/>
              <a:gd name="T20" fmla="*/ 182254 w 309"/>
              <a:gd name="T21" fmla="*/ 236538 h 219"/>
              <a:gd name="T22" fmla="*/ 197796 w 309"/>
              <a:gd name="T23" fmla="*/ 269875 h 219"/>
              <a:gd name="T24" fmla="*/ 169539 w 309"/>
              <a:gd name="T25" fmla="*/ 265113 h 219"/>
              <a:gd name="T26" fmla="*/ 161062 w 309"/>
              <a:gd name="T27" fmla="*/ 307975 h 219"/>
              <a:gd name="T28" fmla="*/ 182254 w 309"/>
              <a:gd name="T29" fmla="*/ 312738 h 219"/>
              <a:gd name="T30" fmla="*/ 194970 w 309"/>
              <a:gd name="T31" fmla="*/ 279400 h 219"/>
              <a:gd name="T32" fmla="*/ 237355 w 309"/>
              <a:gd name="T33" fmla="*/ 269875 h 219"/>
              <a:gd name="T34" fmla="*/ 237355 w 309"/>
              <a:gd name="T35" fmla="*/ 284163 h 219"/>
              <a:gd name="T36" fmla="*/ 279739 w 309"/>
              <a:gd name="T37" fmla="*/ 288925 h 219"/>
              <a:gd name="T38" fmla="*/ 248657 w 309"/>
              <a:gd name="T39" fmla="*/ 312738 h 219"/>
              <a:gd name="T40" fmla="*/ 286803 w 309"/>
              <a:gd name="T41" fmla="*/ 346075 h 219"/>
              <a:gd name="T42" fmla="*/ 350381 w 309"/>
              <a:gd name="T43" fmla="*/ 307975 h 219"/>
              <a:gd name="T44" fmla="*/ 312234 w 309"/>
              <a:gd name="T45" fmla="*/ 312738 h 219"/>
              <a:gd name="T46" fmla="*/ 286803 w 309"/>
              <a:gd name="T47" fmla="*/ 288925 h 219"/>
              <a:gd name="T48" fmla="*/ 307996 w 309"/>
              <a:gd name="T49" fmla="*/ 298450 h 219"/>
              <a:gd name="T50" fmla="*/ 312234 w 309"/>
              <a:gd name="T51" fmla="*/ 279400 h 219"/>
              <a:gd name="T52" fmla="*/ 358858 w 309"/>
              <a:gd name="T53" fmla="*/ 265113 h 219"/>
              <a:gd name="T54" fmla="*/ 363096 w 309"/>
              <a:gd name="T55" fmla="*/ 236538 h 219"/>
              <a:gd name="T56" fmla="*/ 384288 w 309"/>
              <a:gd name="T57" fmla="*/ 212725 h 219"/>
              <a:gd name="T58" fmla="*/ 405481 w 309"/>
              <a:gd name="T59" fmla="*/ 217488 h 219"/>
              <a:gd name="T60" fmla="*/ 422435 w 309"/>
              <a:gd name="T61" fmla="*/ 188913 h 219"/>
              <a:gd name="T62" fmla="*/ 418196 w 309"/>
              <a:gd name="T63" fmla="*/ 169863 h 219"/>
              <a:gd name="T64" fmla="*/ 435150 w 309"/>
              <a:gd name="T65" fmla="*/ 128588 h 219"/>
              <a:gd name="T66" fmla="*/ 409719 w 309"/>
              <a:gd name="T67" fmla="*/ 95250 h 219"/>
              <a:gd name="T68" fmla="*/ 388527 w 309"/>
              <a:gd name="T69" fmla="*/ 71438 h 219"/>
              <a:gd name="T70" fmla="*/ 354619 w 309"/>
              <a:gd name="T71" fmla="*/ 61913 h 219"/>
              <a:gd name="T72" fmla="*/ 316473 w 309"/>
              <a:gd name="T73" fmla="*/ 74613 h 219"/>
              <a:gd name="T74" fmla="*/ 312234 w 309"/>
              <a:gd name="T75" fmla="*/ 33338 h 219"/>
              <a:gd name="T76" fmla="*/ 286803 w 309"/>
              <a:gd name="T77" fmla="*/ 33338 h 219"/>
              <a:gd name="T78" fmla="*/ 274088 w 309"/>
              <a:gd name="T79" fmla="*/ 0 h 219"/>
              <a:gd name="T80" fmla="*/ 207685 w 309"/>
              <a:gd name="T81" fmla="*/ 19050 h 219"/>
              <a:gd name="T82" fmla="*/ 216162 w 309"/>
              <a:gd name="T83" fmla="*/ 47625 h 219"/>
              <a:gd name="T84" fmla="*/ 203447 w 309"/>
              <a:gd name="T85" fmla="*/ 66675 h 219"/>
              <a:gd name="T86" fmla="*/ 197796 w 309"/>
              <a:gd name="T87" fmla="*/ 42863 h 219"/>
              <a:gd name="T88" fmla="*/ 139870 w 309"/>
              <a:gd name="T89" fmla="*/ 66675 h 219"/>
              <a:gd name="T90" fmla="*/ 127154 w 309"/>
              <a:gd name="T91" fmla="*/ 47625 h 219"/>
              <a:gd name="T92" fmla="*/ 105962 w 309"/>
              <a:gd name="T93" fmla="*/ 52388 h 219"/>
              <a:gd name="T94" fmla="*/ 84770 w 309"/>
              <a:gd name="T95" fmla="*/ 42863 h 219"/>
              <a:gd name="T96" fmla="*/ 46623 w 309"/>
              <a:gd name="T97" fmla="*/ 61913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9"/>
              <a:gd name="T148" fmla="*/ 0 h 219"/>
              <a:gd name="T149" fmla="*/ 309 w 309"/>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9" h="219">
                <a:moveTo>
                  <a:pt x="33" y="39"/>
                </a:moveTo>
                <a:lnTo>
                  <a:pt x="21" y="47"/>
                </a:lnTo>
                <a:lnTo>
                  <a:pt x="36" y="87"/>
                </a:lnTo>
                <a:lnTo>
                  <a:pt x="9" y="119"/>
                </a:lnTo>
                <a:lnTo>
                  <a:pt x="0" y="134"/>
                </a:lnTo>
                <a:lnTo>
                  <a:pt x="15" y="143"/>
                </a:lnTo>
                <a:lnTo>
                  <a:pt x="81" y="137"/>
                </a:lnTo>
                <a:lnTo>
                  <a:pt x="84" y="126"/>
                </a:lnTo>
                <a:lnTo>
                  <a:pt x="110" y="131"/>
                </a:lnTo>
                <a:lnTo>
                  <a:pt x="129" y="134"/>
                </a:lnTo>
                <a:lnTo>
                  <a:pt x="129" y="149"/>
                </a:lnTo>
                <a:lnTo>
                  <a:pt x="140" y="170"/>
                </a:lnTo>
                <a:lnTo>
                  <a:pt x="120" y="167"/>
                </a:lnTo>
                <a:lnTo>
                  <a:pt x="114" y="194"/>
                </a:lnTo>
                <a:lnTo>
                  <a:pt x="129" y="197"/>
                </a:lnTo>
                <a:lnTo>
                  <a:pt x="138" y="176"/>
                </a:lnTo>
                <a:lnTo>
                  <a:pt x="168" y="170"/>
                </a:lnTo>
                <a:lnTo>
                  <a:pt x="168" y="179"/>
                </a:lnTo>
                <a:lnTo>
                  <a:pt x="198" y="182"/>
                </a:lnTo>
                <a:lnTo>
                  <a:pt x="176" y="197"/>
                </a:lnTo>
                <a:lnTo>
                  <a:pt x="203" y="218"/>
                </a:lnTo>
                <a:lnTo>
                  <a:pt x="248" y="194"/>
                </a:lnTo>
                <a:lnTo>
                  <a:pt x="221" y="197"/>
                </a:lnTo>
                <a:lnTo>
                  <a:pt x="203" y="182"/>
                </a:lnTo>
                <a:lnTo>
                  <a:pt x="218" y="188"/>
                </a:lnTo>
                <a:lnTo>
                  <a:pt x="221" y="176"/>
                </a:lnTo>
                <a:lnTo>
                  <a:pt x="254" y="167"/>
                </a:lnTo>
                <a:lnTo>
                  <a:pt x="257" y="149"/>
                </a:lnTo>
                <a:lnTo>
                  <a:pt x="272" y="134"/>
                </a:lnTo>
                <a:lnTo>
                  <a:pt x="287" y="137"/>
                </a:lnTo>
                <a:lnTo>
                  <a:pt x="299" y="119"/>
                </a:lnTo>
                <a:lnTo>
                  <a:pt x="296" y="107"/>
                </a:lnTo>
                <a:lnTo>
                  <a:pt x="308" y="81"/>
                </a:lnTo>
                <a:lnTo>
                  <a:pt x="290" y="60"/>
                </a:lnTo>
                <a:lnTo>
                  <a:pt x="275" y="45"/>
                </a:lnTo>
                <a:lnTo>
                  <a:pt x="251" y="39"/>
                </a:lnTo>
                <a:lnTo>
                  <a:pt x="224" y="47"/>
                </a:lnTo>
                <a:lnTo>
                  <a:pt x="221" y="21"/>
                </a:lnTo>
                <a:lnTo>
                  <a:pt x="203" y="21"/>
                </a:lnTo>
                <a:lnTo>
                  <a:pt x="194" y="0"/>
                </a:lnTo>
                <a:lnTo>
                  <a:pt x="147" y="12"/>
                </a:lnTo>
                <a:lnTo>
                  <a:pt x="153" y="30"/>
                </a:lnTo>
                <a:lnTo>
                  <a:pt x="144" y="42"/>
                </a:lnTo>
                <a:lnTo>
                  <a:pt x="140" y="27"/>
                </a:lnTo>
                <a:lnTo>
                  <a:pt x="99" y="42"/>
                </a:lnTo>
                <a:lnTo>
                  <a:pt x="90" y="30"/>
                </a:lnTo>
                <a:lnTo>
                  <a:pt x="75" y="33"/>
                </a:lnTo>
                <a:lnTo>
                  <a:pt x="60" y="27"/>
                </a:lnTo>
                <a:lnTo>
                  <a:pt x="33" y="3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58" name="Freeform 826"/>
          <p:cNvSpPr>
            <a:spLocks/>
          </p:cNvSpPr>
          <p:nvPr/>
        </p:nvSpPr>
        <p:spPr bwMode="auto">
          <a:xfrm>
            <a:off x="4873625" y="2838450"/>
            <a:ext cx="76200" cy="100013"/>
          </a:xfrm>
          <a:custGeom>
            <a:avLst/>
            <a:gdLst>
              <a:gd name="T0" fmla="*/ 0 w 54"/>
              <a:gd name="T1" fmla="*/ 15875 h 63"/>
              <a:gd name="T2" fmla="*/ 31044 w 54"/>
              <a:gd name="T3" fmla="*/ 58738 h 63"/>
              <a:gd name="T4" fmla="*/ 31044 w 54"/>
              <a:gd name="T5" fmla="*/ 98425 h 63"/>
              <a:gd name="T6" fmla="*/ 42333 w 54"/>
              <a:gd name="T7" fmla="*/ 98425 h 63"/>
              <a:gd name="T8" fmla="*/ 49389 w 54"/>
              <a:gd name="T9" fmla="*/ 58738 h 63"/>
              <a:gd name="T10" fmla="*/ 74789 w 54"/>
              <a:gd name="T11" fmla="*/ 63500 h 63"/>
              <a:gd name="T12" fmla="*/ 60678 w 54"/>
              <a:gd name="T13" fmla="*/ 33338 h 63"/>
              <a:gd name="T14" fmla="*/ 60678 w 54"/>
              <a:gd name="T15" fmla="*/ 11113 h 63"/>
              <a:gd name="T16" fmla="*/ 4233 w 54"/>
              <a:gd name="T17" fmla="*/ 0 h 63"/>
              <a:gd name="T18" fmla="*/ 0 w 54"/>
              <a:gd name="T19" fmla="*/ 15875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63"/>
              <a:gd name="T32" fmla="*/ 54 w 54"/>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63">
                <a:moveTo>
                  <a:pt x="0" y="10"/>
                </a:moveTo>
                <a:lnTo>
                  <a:pt x="22" y="37"/>
                </a:lnTo>
                <a:lnTo>
                  <a:pt x="22" y="62"/>
                </a:lnTo>
                <a:lnTo>
                  <a:pt x="30" y="62"/>
                </a:lnTo>
                <a:lnTo>
                  <a:pt x="35" y="37"/>
                </a:lnTo>
                <a:lnTo>
                  <a:pt x="53" y="40"/>
                </a:lnTo>
                <a:lnTo>
                  <a:pt x="43" y="21"/>
                </a:lnTo>
                <a:lnTo>
                  <a:pt x="43" y="7"/>
                </a:lnTo>
                <a:lnTo>
                  <a:pt x="3" y="0"/>
                </a:lnTo>
                <a:lnTo>
                  <a:pt x="0" y="1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6059" name="Freeform 827"/>
          <p:cNvSpPr>
            <a:spLocks/>
          </p:cNvSpPr>
          <p:nvPr/>
        </p:nvSpPr>
        <p:spPr bwMode="auto">
          <a:xfrm>
            <a:off x="4873625" y="2838450"/>
            <a:ext cx="85725" cy="109538"/>
          </a:xfrm>
          <a:custGeom>
            <a:avLst/>
            <a:gdLst>
              <a:gd name="T0" fmla="*/ 0 w 60"/>
              <a:gd name="T1" fmla="*/ 17463 h 69"/>
              <a:gd name="T2" fmla="*/ 34290 w 60"/>
              <a:gd name="T3" fmla="*/ 65088 h 69"/>
              <a:gd name="T4" fmla="*/ 34290 w 60"/>
              <a:gd name="T5" fmla="*/ 107950 h 69"/>
              <a:gd name="T6" fmla="*/ 47149 w 60"/>
              <a:gd name="T7" fmla="*/ 107950 h 69"/>
              <a:gd name="T8" fmla="*/ 55721 w 60"/>
              <a:gd name="T9" fmla="*/ 65088 h 69"/>
              <a:gd name="T10" fmla="*/ 84296 w 60"/>
              <a:gd name="T11" fmla="*/ 69850 h 69"/>
              <a:gd name="T12" fmla="*/ 68580 w 60"/>
              <a:gd name="T13" fmla="*/ 36513 h 69"/>
              <a:gd name="T14" fmla="*/ 68580 w 60"/>
              <a:gd name="T15" fmla="*/ 12700 h 69"/>
              <a:gd name="T16" fmla="*/ 4286 w 60"/>
              <a:gd name="T17" fmla="*/ 0 h 69"/>
              <a:gd name="T18" fmla="*/ 0 w 60"/>
              <a:gd name="T19" fmla="*/ 17463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9"/>
              <a:gd name="T32" fmla="*/ 60 w 6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9">
                <a:moveTo>
                  <a:pt x="0" y="11"/>
                </a:moveTo>
                <a:lnTo>
                  <a:pt x="24" y="41"/>
                </a:lnTo>
                <a:lnTo>
                  <a:pt x="24" y="68"/>
                </a:lnTo>
                <a:lnTo>
                  <a:pt x="33" y="68"/>
                </a:lnTo>
                <a:lnTo>
                  <a:pt x="39" y="41"/>
                </a:lnTo>
                <a:lnTo>
                  <a:pt x="59" y="44"/>
                </a:lnTo>
                <a:lnTo>
                  <a:pt x="48" y="23"/>
                </a:lnTo>
                <a:lnTo>
                  <a:pt x="48" y="8"/>
                </a:lnTo>
                <a:lnTo>
                  <a:pt x="3" y="0"/>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60" name="Freeform 828"/>
          <p:cNvSpPr>
            <a:spLocks/>
          </p:cNvSpPr>
          <p:nvPr/>
        </p:nvSpPr>
        <p:spPr bwMode="auto">
          <a:xfrm>
            <a:off x="4797425" y="2500313"/>
            <a:ext cx="212725" cy="196850"/>
          </a:xfrm>
          <a:custGeom>
            <a:avLst/>
            <a:gdLst>
              <a:gd name="T0" fmla="*/ 211316 w 151"/>
              <a:gd name="T1" fmla="*/ 85725 h 124"/>
              <a:gd name="T2" fmla="*/ 181732 w 151"/>
              <a:gd name="T3" fmla="*/ 80963 h 124"/>
              <a:gd name="T4" fmla="*/ 173279 w 151"/>
              <a:gd name="T5" fmla="*/ 31750 h 124"/>
              <a:gd name="T6" fmla="*/ 153556 w 151"/>
              <a:gd name="T7" fmla="*/ 4763 h 124"/>
              <a:gd name="T8" fmla="*/ 122563 w 151"/>
              <a:gd name="T9" fmla="*/ 0 h 124"/>
              <a:gd name="T10" fmla="*/ 97205 w 151"/>
              <a:gd name="T11" fmla="*/ 4763 h 124"/>
              <a:gd name="T12" fmla="*/ 81709 w 151"/>
              <a:gd name="T13" fmla="*/ 22225 h 124"/>
              <a:gd name="T14" fmla="*/ 85935 w 151"/>
              <a:gd name="T15" fmla="*/ 46038 h 124"/>
              <a:gd name="T16" fmla="*/ 60577 w 151"/>
              <a:gd name="T17" fmla="*/ 58738 h 124"/>
              <a:gd name="T18" fmla="*/ 56351 w 151"/>
              <a:gd name="T19" fmla="*/ 95250 h 124"/>
              <a:gd name="T20" fmla="*/ 32402 w 151"/>
              <a:gd name="T21" fmla="*/ 122238 h 124"/>
              <a:gd name="T22" fmla="*/ 0 w 151"/>
              <a:gd name="T23" fmla="*/ 146050 h 124"/>
              <a:gd name="T24" fmla="*/ 8453 w 151"/>
              <a:gd name="T25" fmla="*/ 190500 h 124"/>
              <a:gd name="T26" fmla="*/ 45081 w 151"/>
              <a:gd name="T27" fmla="*/ 173038 h 124"/>
              <a:gd name="T28" fmla="*/ 64804 w 151"/>
              <a:gd name="T29" fmla="*/ 180975 h 124"/>
              <a:gd name="T30" fmla="*/ 85935 w 151"/>
              <a:gd name="T31" fmla="*/ 177800 h 124"/>
              <a:gd name="T32" fmla="*/ 97205 w 151"/>
              <a:gd name="T33" fmla="*/ 195263 h 124"/>
              <a:gd name="T34" fmla="*/ 153556 w 151"/>
              <a:gd name="T35" fmla="*/ 173038 h 124"/>
              <a:gd name="T36" fmla="*/ 159192 w 151"/>
              <a:gd name="T37" fmla="*/ 195263 h 124"/>
              <a:gd name="T38" fmla="*/ 170462 w 151"/>
              <a:gd name="T39" fmla="*/ 177800 h 124"/>
              <a:gd name="T40" fmla="*/ 162009 w 151"/>
              <a:gd name="T41" fmla="*/ 149225 h 124"/>
              <a:gd name="T42" fmla="*/ 191593 w 151"/>
              <a:gd name="T43" fmla="*/ 141288 h 124"/>
              <a:gd name="T44" fmla="*/ 185958 w 151"/>
              <a:gd name="T45" fmla="*/ 104775 h 124"/>
              <a:gd name="T46" fmla="*/ 201455 w 151"/>
              <a:gd name="T47" fmla="*/ 109538 h 124"/>
              <a:gd name="T48" fmla="*/ 211316 w 151"/>
              <a:gd name="T49" fmla="*/ 85725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124"/>
              <a:gd name="T77" fmla="*/ 151 w 151"/>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124">
                <a:moveTo>
                  <a:pt x="150" y="54"/>
                </a:moveTo>
                <a:lnTo>
                  <a:pt x="129" y="51"/>
                </a:lnTo>
                <a:lnTo>
                  <a:pt x="123" y="20"/>
                </a:lnTo>
                <a:lnTo>
                  <a:pt x="109" y="3"/>
                </a:lnTo>
                <a:lnTo>
                  <a:pt x="87" y="0"/>
                </a:lnTo>
                <a:lnTo>
                  <a:pt x="69" y="3"/>
                </a:lnTo>
                <a:lnTo>
                  <a:pt x="58" y="14"/>
                </a:lnTo>
                <a:lnTo>
                  <a:pt x="61" y="29"/>
                </a:lnTo>
                <a:lnTo>
                  <a:pt x="43" y="37"/>
                </a:lnTo>
                <a:lnTo>
                  <a:pt x="40" y="60"/>
                </a:lnTo>
                <a:lnTo>
                  <a:pt x="23" y="77"/>
                </a:lnTo>
                <a:lnTo>
                  <a:pt x="0" y="92"/>
                </a:lnTo>
                <a:lnTo>
                  <a:pt x="6" y="120"/>
                </a:lnTo>
                <a:lnTo>
                  <a:pt x="32" y="109"/>
                </a:lnTo>
                <a:lnTo>
                  <a:pt x="46" y="114"/>
                </a:lnTo>
                <a:lnTo>
                  <a:pt x="61" y="112"/>
                </a:lnTo>
                <a:lnTo>
                  <a:pt x="69" y="123"/>
                </a:lnTo>
                <a:lnTo>
                  <a:pt x="109" y="109"/>
                </a:lnTo>
                <a:lnTo>
                  <a:pt x="113" y="123"/>
                </a:lnTo>
                <a:lnTo>
                  <a:pt x="121" y="112"/>
                </a:lnTo>
                <a:lnTo>
                  <a:pt x="115" y="94"/>
                </a:lnTo>
                <a:lnTo>
                  <a:pt x="136" y="89"/>
                </a:lnTo>
                <a:lnTo>
                  <a:pt x="132" y="66"/>
                </a:lnTo>
                <a:lnTo>
                  <a:pt x="143" y="69"/>
                </a:lnTo>
                <a:lnTo>
                  <a:pt x="150" y="54"/>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6061" name="Freeform 829"/>
          <p:cNvSpPr>
            <a:spLocks/>
          </p:cNvSpPr>
          <p:nvPr/>
        </p:nvSpPr>
        <p:spPr bwMode="auto">
          <a:xfrm>
            <a:off x="4797425" y="2500313"/>
            <a:ext cx="222250" cy="206375"/>
          </a:xfrm>
          <a:custGeom>
            <a:avLst/>
            <a:gdLst>
              <a:gd name="T0" fmla="*/ 220834 w 157"/>
              <a:gd name="T1" fmla="*/ 90487 h 130"/>
              <a:gd name="T2" fmla="*/ 189691 w 157"/>
              <a:gd name="T3" fmla="*/ 85725 h 130"/>
              <a:gd name="T4" fmla="*/ 181197 w 157"/>
              <a:gd name="T5" fmla="*/ 33337 h 130"/>
              <a:gd name="T6" fmla="*/ 159963 w 157"/>
              <a:gd name="T7" fmla="*/ 4762 h 130"/>
              <a:gd name="T8" fmla="*/ 127404 w 157"/>
              <a:gd name="T9" fmla="*/ 0 h 130"/>
              <a:gd name="T10" fmla="*/ 101924 w 157"/>
              <a:gd name="T11" fmla="*/ 4762 h 130"/>
              <a:gd name="T12" fmla="*/ 84936 w 157"/>
              <a:gd name="T13" fmla="*/ 23812 h 130"/>
              <a:gd name="T14" fmla="*/ 89183 w 157"/>
              <a:gd name="T15" fmla="*/ 47625 h 130"/>
              <a:gd name="T16" fmla="*/ 63702 w 157"/>
              <a:gd name="T17" fmla="*/ 61912 h 130"/>
              <a:gd name="T18" fmla="*/ 59455 w 157"/>
              <a:gd name="T19" fmla="*/ 100012 h 130"/>
              <a:gd name="T20" fmla="*/ 33975 w 157"/>
              <a:gd name="T21" fmla="*/ 128587 h 130"/>
              <a:gd name="T22" fmla="*/ 0 w 157"/>
              <a:gd name="T23" fmla="*/ 152400 h 130"/>
              <a:gd name="T24" fmla="*/ 8494 w 157"/>
              <a:gd name="T25" fmla="*/ 200025 h 130"/>
              <a:gd name="T26" fmla="*/ 46715 w 157"/>
              <a:gd name="T27" fmla="*/ 180975 h 130"/>
              <a:gd name="T28" fmla="*/ 67949 w 157"/>
              <a:gd name="T29" fmla="*/ 190500 h 130"/>
              <a:gd name="T30" fmla="*/ 89183 w 157"/>
              <a:gd name="T31" fmla="*/ 185737 h 130"/>
              <a:gd name="T32" fmla="*/ 101924 w 157"/>
              <a:gd name="T33" fmla="*/ 204788 h 130"/>
              <a:gd name="T34" fmla="*/ 159963 w 157"/>
              <a:gd name="T35" fmla="*/ 180975 h 130"/>
              <a:gd name="T36" fmla="*/ 165626 w 157"/>
              <a:gd name="T37" fmla="*/ 204788 h 130"/>
              <a:gd name="T38" fmla="*/ 178366 w 157"/>
              <a:gd name="T39" fmla="*/ 185737 h 130"/>
              <a:gd name="T40" fmla="*/ 169873 w 157"/>
              <a:gd name="T41" fmla="*/ 157162 h 130"/>
              <a:gd name="T42" fmla="*/ 199600 w 157"/>
              <a:gd name="T43" fmla="*/ 147637 h 130"/>
              <a:gd name="T44" fmla="*/ 193938 w 157"/>
              <a:gd name="T45" fmla="*/ 109537 h 130"/>
              <a:gd name="T46" fmla="*/ 210925 w 157"/>
              <a:gd name="T47" fmla="*/ 114300 h 130"/>
              <a:gd name="T48" fmla="*/ 220834 w 157"/>
              <a:gd name="T49" fmla="*/ 90487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7"/>
              <a:gd name="T76" fmla="*/ 0 h 130"/>
              <a:gd name="T77" fmla="*/ 157 w 157"/>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7" h="130">
                <a:moveTo>
                  <a:pt x="156" y="57"/>
                </a:moveTo>
                <a:lnTo>
                  <a:pt x="134" y="54"/>
                </a:lnTo>
                <a:lnTo>
                  <a:pt x="128" y="21"/>
                </a:lnTo>
                <a:lnTo>
                  <a:pt x="113" y="3"/>
                </a:lnTo>
                <a:lnTo>
                  <a:pt x="90" y="0"/>
                </a:lnTo>
                <a:lnTo>
                  <a:pt x="72" y="3"/>
                </a:lnTo>
                <a:lnTo>
                  <a:pt x="60" y="15"/>
                </a:lnTo>
                <a:lnTo>
                  <a:pt x="63" y="30"/>
                </a:lnTo>
                <a:lnTo>
                  <a:pt x="45" y="39"/>
                </a:lnTo>
                <a:lnTo>
                  <a:pt x="42" y="63"/>
                </a:lnTo>
                <a:lnTo>
                  <a:pt x="24" y="81"/>
                </a:lnTo>
                <a:lnTo>
                  <a:pt x="0" y="96"/>
                </a:lnTo>
                <a:lnTo>
                  <a:pt x="6" y="126"/>
                </a:lnTo>
                <a:lnTo>
                  <a:pt x="33" y="114"/>
                </a:lnTo>
                <a:lnTo>
                  <a:pt x="48" y="120"/>
                </a:lnTo>
                <a:lnTo>
                  <a:pt x="63" y="117"/>
                </a:lnTo>
                <a:lnTo>
                  <a:pt x="72" y="129"/>
                </a:lnTo>
                <a:lnTo>
                  <a:pt x="113" y="114"/>
                </a:lnTo>
                <a:lnTo>
                  <a:pt x="117" y="129"/>
                </a:lnTo>
                <a:lnTo>
                  <a:pt x="126" y="117"/>
                </a:lnTo>
                <a:lnTo>
                  <a:pt x="120" y="99"/>
                </a:lnTo>
                <a:lnTo>
                  <a:pt x="141" y="93"/>
                </a:lnTo>
                <a:lnTo>
                  <a:pt x="137" y="69"/>
                </a:lnTo>
                <a:lnTo>
                  <a:pt x="149" y="72"/>
                </a:lnTo>
                <a:lnTo>
                  <a:pt x="156" y="5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62" name="Freeform 830"/>
          <p:cNvSpPr>
            <a:spLocks/>
          </p:cNvSpPr>
          <p:nvPr/>
        </p:nvSpPr>
        <p:spPr bwMode="auto">
          <a:xfrm>
            <a:off x="4738688" y="2552700"/>
            <a:ext cx="111125" cy="92075"/>
          </a:xfrm>
          <a:custGeom>
            <a:avLst/>
            <a:gdLst>
              <a:gd name="T0" fmla="*/ 0 w 79"/>
              <a:gd name="T1" fmla="*/ 0 h 58"/>
              <a:gd name="T2" fmla="*/ 4220 w 79"/>
              <a:gd name="T3" fmla="*/ 42863 h 58"/>
              <a:gd name="T4" fmla="*/ 46419 w 79"/>
              <a:gd name="T5" fmla="*/ 55563 h 58"/>
              <a:gd name="T6" fmla="*/ 54859 w 79"/>
              <a:gd name="T7" fmla="*/ 90488 h 58"/>
              <a:gd name="T8" fmla="*/ 85805 w 79"/>
              <a:gd name="T9" fmla="*/ 68263 h 58"/>
              <a:gd name="T10" fmla="*/ 109718 w 79"/>
              <a:gd name="T11" fmla="*/ 42863 h 58"/>
              <a:gd name="T12" fmla="*/ 66112 w 79"/>
              <a:gd name="T13" fmla="*/ 17463 h 58"/>
              <a:gd name="T14" fmla="*/ 0 w 79"/>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58"/>
              <a:gd name="T26" fmla="*/ 79 w 79"/>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58">
                <a:moveTo>
                  <a:pt x="0" y="0"/>
                </a:moveTo>
                <a:lnTo>
                  <a:pt x="3" y="27"/>
                </a:lnTo>
                <a:lnTo>
                  <a:pt x="33" y="35"/>
                </a:lnTo>
                <a:lnTo>
                  <a:pt x="39" y="57"/>
                </a:lnTo>
                <a:lnTo>
                  <a:pt x="61" y="43"/>
                </a:lnTo>
                <a:lnTo>
                  <a:pt x="78" y="27"/>
                </a:lnTo>
                <a:lnTo>
                  <a:pt x="47" y="11"/>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6063" name="Freeform 831"/>
          <p:cNvSpPr>
            <a:spLocks/>
          </p:cNvSpPr>
          <p:nvPr/>
        </p:nvSpPr>
        <p:spPr bwMode="auto">
          <a:xfrm>
            <a:off x="4738688" y="2552700"/>
            <a:ext cx="119062" cy="101600"/>
          </a:xfrm>
          <a:custGeom>
            <a:avLst/>
            <a:gdLst>
              <a:gd name="T0" fmla="*/ 0 w 85"/>
              <a:gd name="T1" fmla="*/ 0 h 64"/>
              <a:gd name="T2" fmla="*/ 4202 w 85"/>
              <a:gd name="T3" fmla="*/ 47625 h 64"/>
              <a:gd name="T4" fmla="*/ 50426 w 85"/>
              <a:gd name="T5" fmla="*/ 61912 h 64"/>
              <a:gd name="T6" fmla="*/ 58831 w 85"/>
              <a:gd name="T7" fmla="*/ 100012 h 64"/>
              <a:gd name="T8" fmla="*/ 92448 w 85"/>
              <a:gd name="T9" fmla="*/ 76200 h 64"/>
              <a:gd name="T10" fmla="*/ 117661 w 85"/>
              <a:gd name="T11" fmla="*/ 47625 h 64"/>
              <a:gd name="T12" fmla="*/ 71437 w 85"/>
              <a:gd name="T13" fmla="*/ 19050 h 64"/>
              <a:gd name="T14" fmla="*/ 0 w 85"/>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64"/>
              <a:gd name="T26" fmla="*/ 85 w 85"/>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64">
                <a:moveTo>
                  <a:pt x="0" y="0"/>
                </a:moveTo>
                <a:lnTo>
                  <a:pt x="3" y="30"/>
                </a:lnTo>
                <a:lnTo>
                  <a:pt x="36" y="39"/>
                </a:lnTo>
                <a:lnTo>
                  <a:pt x="42" y="63"/>
                </a:lnTo>
                <a:lnTo>
                  <a:pt x="66" y="48"/>
                </a:lnTo>
                <a:lnTo>
                  <a:pt x="84" y="30"/>
                </a:lnTo>
                <a:lnTo>
                  <a:pt x="51" y="1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64" name="Freeform 832"/>
          <p:cNvSpPr>
            <a:spLocks/>
          </p:cNvSpPr>
          <p:nvPr/>
        </p:nvSpPr>
        <p:spPr bwMode="auto">
          <a:xfrm>
            <a:off x="4738688" y="2490788"/>
            <a:ext cx="141287" cy="101600"/>
          </a:xfrm>
          <a:custGeom>
            <a:avLst/>
            <a:gdLst>
              <a:gd name="T0" fmla="*/ 76295 w 100"/>
              <a:gd name="T1" fmla="*/ 0 h 64"/>
              <a:gd name="T2" fmla="*/ 67818 w 100"/>
              <a:gd name="T3" fmla="*/ 42862 h 64"/>
              <a:gd name="T4" fmla="*/ 32496 w 100"/>
              <a:gd name="T5" fmla="*/ 22225 h 64"/>
              <a:gd name="T6" fmla="*/ 11303 w 100"/>
              <a:gd name="T7" fmla="*/ 26987 h 64"/>
              <a:gd name="T8" fmla="*/ 0 w 100"/>
              <a:gd name="T9" fmla="*/ 57150 h 64"/>
              <a:gd name="T10" fmla="*/ 67818 w 100"/>
              <a:gd name="T11" fmla="*/ 74612 h 64"/>
              <a:gd name="T12" fmla="*/ 111617 w 100"/>
              <a:gd name="T13" fmla="*/ 100012 h 64"/>
              <a:gd name="T14" fmla="*/ 115855 w 100"/>
              <a:gd name="T15" fmla="*/ 65087 h 64"/>
              <a:gd name="T16" fmla="*/ 139874 w 100"/>
              <a:gd name="T17" fmla="*/ 52387 h 64"/>
              <a:gd name="T18" fmla="*/ 135636 w 100"/>
              <a:gd name="T19" fmla="*/ 30162 h 64"/>
              <a:gd name="T20" fmla="*/ 115855 w 100"/>
              <a:gd name="T21" fmla="*/ 6350 h 64"/>
              <a:gd name="T22" fmla="*/ 76295 w 10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64"/>
              <a:gd name="T38" fmla="*/ 100 w 100"/>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64">
                <a:moveTo>
                  <a:pt x="54" y="0"/>
                </a:moveTo>
                <a:lnTo>
                  <a:pt x="48" y="27"/>
                </a:lnTo>
                <a:lnTo>
                  <a:pt x="23" y="14"/>
                </a:lnTo>
                <a:lnTo>
                  <a:pt x="8" y="17"/>
                </a:lnTo>
                <a:lnTo>
                  <a:pt x="0" y="36"/>
                </a:lnTo>
                <a:lnTo>
                  <a:pt x="48" y="47"/>
                </a:lnTo>
                <a:lnTo>
                  <a:pt x="79" y="63"/>
                </a:lnTo>
                <a:lnTo>
                  <a:pt x="82" y="41"/>
                </a:lnTo>
                <a:lnTo>
                  <a:pt x="99" y="33"/>
                </a:lnTo>
                <a:lnTo>
                  <a:pt x="96" y="19"/>
                </a:lnTo>
                <a:lnTo>
                  <a:pt x="82" y="4"/>
                </a:lnTo>
                <a:lnTo>
                  <a:pt x="54"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6065" name="Freeform 833"/>
          <p:cNvSpPr>
            <a:spLocks/>
          </p:cNvSpPr>
          <p:nvPr/>
        </p:nvSpPr>
        <p:spPr bwMode="auto">
          <a:xfrm>
            <a:off x="4738688" y="2490788"/>
            <a:ext cx="149225" cy="111125"/>
          </a:xfrm>
          <a:custGeom>
            <a:avLst/>
            <a:gdLst>
              <a:gd name="T0" fmla="*/ 80244 w 106"/>
              <a:gd name="T1" fmla="*/ 0 h 70"/>
              <a:gd name="T2" fmla="*/ 71797 w 106"/>
              <a:gd name="T3" fmla="*/ 47625 h 70"/>
              <a:gd name="T4" fmla="*/ 33787 w 106"/>
              <a:gd name="T5" fmla="*/ 23812 h 70"/>
              <a:gd name="T6" fmla="*/ 12670 w 106"/>
              <a:gd name="T7" fmla="*/ 30162 h 70"/>
              <a:gd name="T8" fmla="*/ 0 w 106"/>
              <a:gd name="T9" fmla="*/ 61912 h 70"/>
              <a:gd name="T10" fmla="*/ 71797 w 106"/>
              <a:gd name="T11" fmla="*/ 80962 h 70"/>
              <a:gd name="T12" fmla="*/ 118254 w 106"/>
              <a:gd name="T13" fmla="*/ 109538 h 70"/>
              <a:gd name="T14" fmla="*/ 122477 w 106"/>
              <a:gd name="T15" fmla="*/ 71437 h 70"/>
              <a:gd name="T16" fmla="*/ 147817 w 106"/>
              <a:gd name="T17" fmla="*/ 57150 h 70"/>
              <a:gd name="T18" fmla="*/ 143594 w 106"/>
              <a:gd name="T19" fmla="*/ 33337 h 70"/>
              <a:gd name="T20" fmla="*/ 122477 w 106"/>
              <a:gd name="T21" fmla="*/ 6350 h 70"/>
              <a:gd name="T22" fmla="*/ 80244 w 106"/>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70"/>
              <a:gd name="T38" fmla="*/ 106 w 106"/>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70">
                <a:moveTo>
                  <a:pt x="57" y="0"/>
                </a:moveTo>
                <a:lnTo>
                  <a:pt x="51" y="30"/>
                </a:lnTo>
                <a:lnTo>
                  <a:pt x="24" y="15"/>
                </a:lnTo>
                <a:lnTo>
                  <a:pt x="9" y="19"/>
                </a:lnTo>
                <a:lnTo>
                  <a:pt x="0" y="39"/>
                </a:lnTo>
                <a:lnTo>
                  <a:pt x="51" y="51"/>
                </a:lnTo>
                <a:lnTo>
                  <a:pt x="84" y="69"/>
                </a:lnTo>
                <a:lnTo>
                  <a:pt x="87" y="45"/>
                </a:lnTo>
                <a:lnTo>
                  <a:pt x="105" y="36"/>
                </a:lnTo>
                <a:lnTo>
                  <a:pt x="102" y="21"/>
                </a:lnTo>
                <a:lnTo>
                  <a:pt x="87" y="4"/>
                </a:lnTo>
                <a:lnTo>
                  <a:pt x="57"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66" name="Freeform 834"/>
          <p:cNvSpPr>
            <a:spLocks/>
          </p:cNvSpPr>
          <p:nvPr/>
        </p:nvSpPr>
        <p:spPr bwMode="auto">
          <a:xfrm>
            <a:off x="4702175" y="2600325"/>
            <a:ext cx="88900" cy="44450"/>
          </a:xfrm>
          <a:custGeom>
            <a:avLst/>
            <a:gdLst>
              <a:gd name="T0" fmla="*/ 0 w 63"/>
              <a:gd name="T1" fmla="*/ 31750 h 28"/>
              <a:gd name="T2" fmla="*/ 87489 w 63"/>
              <a:gd name="T3" fmla="*/ 42863 h 28"/>
              <a:gd name="T4" fmla="*/ 80433 w 63"/>
              <a:gd name="T5" fmla="*/ 11113 h 28"/>
              <a:gd name="T6" fmla="*/ 36689 w 63"/>
              <a:gd name="T7" fmla="*/ 0 h 28"/>
              <a:gd name="T8" fmla="*/ 36689 w 63"/>
              <a:gd name="T9" fmla="*/ 15875 h 28"/>
              <a:gd name="T10" fmla="*/ 25400 w 63"/>
              <a:gd name="T11" fmla="*/ 15875 h 28"/>
              <a:gd name="T12" fmla="*/ 33867 w 63"/>
              <a:gd name="T13" fmla="*/ 0 h 28"/>
              <a:gd name="T14" fmla="*/ 0 w 63"/>
              <a:gd name="T15" fmla="*/ 31750 h 28"/>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8"/>
              <a:gd name="T26" fmla="*/ 63 w 63"/>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8">
                <a:moveTo>
                  <a:pt x="0" y="20"/>
                </a:moveTo>
                <a:lnTo>
                  <a:pt x="62" y="27"/>
                </a:lnTo>
                <a:lnTo>
                  <a:pt x="57" y="7"/>
                </a:lnTo>
                <a:lnTo>
                  <a:pt x="26" y="0"/>
                </a:lnTo>
                <a:lnTo>
                  <a:pt x="26" y="10"/>
                </a:lnTo>
                <a:lnTo>
                  <a:pt x="18" y="10"/>
                </a:lnTo>
                <a:lnTo>
                  <a:pt x="24" y="0"/>
                </a:lnTo>
                <a:lnTo>
                  <a:pt x="0" y="2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6067" name="Freeform 835"/>
          <p:cNvSpPr>
            <a:spLocks/>
          </p:cNvSpPr>
          <p:nvPr/>
        </p:nvSpPr>
        <p:spPr bwMode="auto">
          <a:xfrm>
            <a:off x="4702175" y="2600325"/>
            <a:ext cx="96838" cy="53975"/>
          </a:xfrm>
          <a:custGeom>
            <a:avLst/>
            <a:gdLst>
              <a:gd name="T0" fmla="*/ 0 w 69"/>
              <a:gd name="T1" fmla="*/ 38100 h 34"/>
              <a:gd name="T2" fmla="*/ 95435 w 69"/>
              <a:gd name="T3" fmla="*/ 52388 h 34"/>
              <a:gd name="T4" fmla="*/ 87014 w 69"/>
              <a:gd name="T5" fmla="*/ 14287 h 34"/>
              <a:gd name="T6" fmla="*/ 40700 w 69"/>
              <a:gd name="T7" fmla="*/ 0 h 34"/>
              <a:gd name="T8" fmla="*/ 40700 w 69"/>
              <a:gd name="T9" fmla="*/ 19050 h 34"/>
              <a:gd name="T10" fmla="*/ 28069 w 69"/>
              <a:gd name="T11" fmla="*/ 19050 h 34"/>
              <a:gd name="T12" fmla="*/ 36490 w 69"/>
              <a:gd name="T13" fmla="*/ 0 h 34"/>
              <a:gd name="T14" fmla="*/ 0 w 69"/>
              <a:gd name="T15" fmla="*/ 38100 h 34"/>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34"/>
              <a:gd name="T26" fmla="*/ 69 w 6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34">
                <a:moveTo>
                  <a:pt x="0" y="24"/>
                </a:moveTo>
                <a:lnTo>
                  <a:pt x="68" y="33"/>
                </a:lnTo>
                <a:lnTo>
                  <a:pt x="62" y="9"/>
                </a:lnTo>
                <a:lnTo>
                  <a:pt x="29" y="0"/>
                </a:lnTo>
                <a:lnTo>
                  <a:pt x="29" y="12"/>
                </a:lnTo>
                <a:lnTo>
                  <a:pt x="20" y="12"/>
                </a:lnTo>
                <a:lnTo>
                  <a:pt x="26" y="0"/>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68" name="Freeform 836"/>
          <p:cNvSpPr>
            <a:spLocks/>
          </p:cNvSpPr>
          <p:nvPr/>
        </p:nvSpPr>
        <p:spPr bwMode="auto">
          <a:xfrm>
            <a:off x="4797425" y="2439988"/>
            <a:ext cx="95250" cy="76200"/>
          </a:xfrm>
          <a:custGeom>
            <a:avLst/>
            <a:gdLst>
              <a:gd name="T0" fmla="*/ 0 w 67"/>
              <a:gd name="T1" fmla="*/ 11112 h 48"/>
              <a:gd name="T2" fmla="*/ 4265 w 67"/>
              <a:gd name="T3" fmla="*/ 44450 h 48"/>
              <a:gd name="T4" fmla="*/ 19903 w 67"/>
              <a:gd name="T5" fmla="*/ 44450 h 48"/>
              <a:gd name="T6" fmla="*/ 58287 w 67"/>
              <a:gd name="T7" fmla="*/ 50800 h 48"/>
              <a:gd name="T8" fmla="*/ 78190 w 67"/>
              <a:gd name="T9" fmla="*/ 74613 h 48"/>
              <a:gd name="T10" fmla="*/ 93828 w 67"/>
              <a:gd name="T11" fmla="*/ 57150 h 48"/>
              <a:gd name="T12" fmla="*/ 88142 w 67"/>
              <a:gd name="T13" fmla="*/ 0 h 48"/>
              <a:gd name="T14" fmla="*/ 0 w 67"/>
              <a:gd name="T15" fmla="*/ 11112 h 4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48"/>
              <a:gd name="T26" fmla="*/ 67 w 6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48">
                <a:moveTo>
                  <a:pt x="0" y="7"/>
                </a:moveTo>
                <a:lnTo>
                  <a:pt x="3" y="28"/>
                </a:lnTo>
                <a:lnTo>
                  <a:pt x="14" y="28"/>
                </a:lnTo>
                <a:lnTo>
                  <a:pt x="41" y="32"/>
                </a:lnTo>
                <a:lnTo>
                  <a:pt x="55" y="47"/>
                </a:lnTo>
                <a:lnTo>
                  <a:pt x="66" y="36"/>
                </a:lnTo>
                <a:lnTo>
                  <a:pt x="62" y="0"/>
                </a:lnTo>
                <a:lnTo>
                  <a:pt x="0" y="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96069" name="Freeform 837"/>
          <p:cNvSpPr>
            <a:spLocks/>
          </p:cNvSpPr>
          <p:nvPr/>
        </p:nvSpPr>
        <p:spPr bwMode="auto">
          <a:xfrm>
            <a:off x="4797425" y="2439988"/>
            <a:ext cx="103188" cy="85725"/>
          </a:xfrm>
          <a:custGeom>
            <a:avLst/>
            <a:gdLst>
              <a:gd name="T0" fmla="*/ 0 w 73"/>
              <a:gd name="T1" fmla="*/ 12700 h 54"/>
              <a:gd name="T2" fmla="*/ 4241 w 73"/>
              <a:gd name="T3" fmla="*/ 50800 h 54"/>
              <a:gd name="T4" fmla="*/ 21203 w 73"/>
              <a:gd name="T5" fmla="*/ 50800 h 54"/>
              <a:gd name="T6" fmla="*/ 63609 w 73"/>
              <a:gd name="T7" fmla="*/ 57150 h 54"/>
              <a:gd name="T8" fmla="*/ 84812 w 73"/>
              <a:gd name="T9" fmla="*/ 84138 h 54"/>
              <a:gd name="T10" fmla="*/ 101774 w 73"/>
              <a:gd name="T11" fmla="*/ 65088 h 54"/>
              <a:gd name="T12" fmla="*/ 96120 w 73"/>
              <a:gd name="T13" fmla="*/ 0 h 54"/>
              <a:gd name="T14" fmla="*/ 0 w 73"/>
              <a:gd name="T15" fmla="*/ 12700 h 5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54"/>
              <a:gd name="T26" fmla="*/ 73 w 73"/>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54">
                <a:moveTo>
                  <a:pt x="0" y="8"/>
                </a:moveTo>
                <a:lnTo>
                  <a:pt x="3" y="32"/>
                </a:lnTo>
                <a:lnTo>
                  <a:pt x="15" y="32"/>
                </a:lnTo>
                <a:lnTo>
                  <a:pt x="45" y="36"/>
                </a:lnTo>
                <a:lnTo>
                  <a:pt x="60" y="53"/>
                </a:lnTo>
                <a:lnTo>
                  <a:pt x="72" y="41"/>
                </a:lnTo>
                <a:lnTo>
                  <a:pt x="68" y="0"/>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70" name="Freeform 838"/>
          <p:cNvSpPr>
            <a:spLocks/>
          </p:cNvSpPr>
          <p:nvPr/>
        </p:nvSpPr>
        <p:spPr bwMode="auto">
          <a:xfrm>
            <a:off x="1325563" y="2117725"/>
            <a:ext cx="123825" cy="68263"/>
          </a:xfrm>
          <a:custGeom>
            <a:avLst/>
            <a:gdLst>
              <a:gd name="T0" fmla="*/ 102718 w 88"/>
              <a:gd name="T1" fmla="*/ 19050 h 43"/>
              <a:gd name="T2" fmla="*/ 91462 w 88"/>
              <a:gd name="T3" fmla="*/ 0 h 43"/>
              <a:gd name="T4" fmla="*/ 47841 w 88"/>
              <a:gd name="T5" fmla="*/ 6350 h 43"/>
              <a:gd name="T6" fmla="*/ 11257 w 88"/>
              <a:gd name="T7" fmla="*/ 0 h 43"/>
              <a:gd name="T8" fmla="*/ 0 w 88"/>
              <a:gd name="T9" fmla="*/ 12700 h 43"/>
              <a:gd name="T10" fmla="*/ 56284 w 88"/>
              <a:gd name="T11" fmla="*/ 15875 h 43"/>
              <a:gd name="T12" fmla="*/ 59098 w 88"/>
              <a:gd name="T13" fmla="*/ 28575 h 43"/>
              <a:gd name="T14" fmla="*/ 39399 w 88"/>
              <a:gd name="T15" fmla="*/ 25400 h 43"/>
              <a:gd name="T16" fmla="*/ 39399 w 88"/>
              <a:gd name="T17" fmla="*/ 33338 h 43"/>
              <a:gd name="T18" fmla="*/ 25328 w 88"/>
              <a:gd name="T19" fmla="*/ 39688 h 43"/>
              <a:gd name="T20" fmla="*/ 11257 w 88"/>
              <a:gd name="T21" fmla="*/ 39688 h 43"/>
              <a:gd name="T22" fmla="*/ 30956 w 88"/>
              <a:gd name="T23" fmla="*/ 57150 h 43"/>
              <a:gd name="T24" fmla="*/ 59098 w 88"/>
              <a:gd name="T25" fmla="*/ 46038 h 43"/>
              <a:gd name="T26" fmla="*/ 64727 w 88"/>
              <a:gd name="T27" fmla="*/ 53975 h 43"/>
              <a:gd name="T28" fmla="*/ 36585 w 88"/>
              <a:gd name="T29" fmla="*/ 66675 h 43"/>
              <a:gd name="T30" fmla="*/ 71762 w 88"/>
              <a:gd name="T31" fmla="*/ 57150 h 43"/>
              <a:gd name="T32" fmla="*/ 75984 w 88"/>
              <a:gd name="T33" fmla="*/ 49213 h 43"/>
              <a:gd name="T34" fmla="*/ 83019 w 88"/>
              <a:gd name="T35" fmla="*/ 49213 h 43"/>
              <a:gd name="T36" fmla="*/ 83019 w 88"/>
              <a:gd name="T37" fmla="*/ 53975 h 43"/>
              <a:gd name="T38" fmla="*/ 94276 w 88"/>
              <a:gd name="T39" fmla="*/ 61913 h 43"/>
              <a:gd name="T40" fmla="*/ 118197 w 88"/>
              <a:gd name="T41" fmla="*/ 39688 h 43"/>
              <a:gd name="T42" fmla="*/ 122418 w 88"/>
              <a:gd name="T43" fmla="*/ 33338 h 43"/>
              <a:gd name="T44" fmla="*/ 106940 w 88"/>
              <a:gd name="T45" fmla="*/ 36513 h 43"/>
              <a:gd name="T46" fmla="*/ 78798 w 88"/>
              <a:gd name="T47" fmla="*/ 25400 h 43"/>
              <a:gd name="T48" fmla="*/ 102718 w 88"/>
              <a:gd name="T49" fmla="*/ 19050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3"/>
              <a:gd name="T77" fmla="*/ 88 w 88"/>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3">
                <a:moveTo>
                  <a:pt x="73" y="12"/>
                </a:moveTo>
                <a:lnTo>
                  <a:pt x="65" y="0"/>
                </a:lnTo>
                <a:lnTo>
                  <a:pt x="34" y="4"/>
                </a:lnTo>
                <a:lnTo>
                  <a:pt x="8" y="0"/>
                </a:lnTo>
                <a:lnTo>
                  <a:pt x="0" y="8"/>
                </a:lnTo>
                <a:lnTo>
                  <a:pt x="40" y="10"/>
                </a:lnTo>
                <a:lnTo>
                  <a:pt x="42" y="18"/>
                </a:lnTo>
                <a:lnTo>
                  <a:pt x="28" y="16"/>
                </a:lnTo>
                <a:lnTo>
                  <a:pt x="28" y="21"/>
                </a:lnTo>
                <a:lnTo>
                  <a:pt x="18" y="25"/>
                </a:lnTo>
                <a:lnTo>
                  <a:pt x="8" y="25"/>
                </a:lnTo>
                <a:lnTo>
                  <a:pt x="22" y="36"/>
                </a:lnTo>
                <a:lnTo>
                  <a:pt x="42" y="29"/>
                </a:lnTo>
                <a:lnTo>
                  <a:pt x="46" y="34"/>
                </a:lnTo>
                <a:lnTo>
                  <a:pt x="26" y="42"/>
                </a:lnTo>
                <a:lnTo>
                  <a:pt x="51" y="36"/>
                </a:lnTo>
                <a:lnTo>
                  <a:pt x="54" y="31"/>
                </a:lnTo>
                <a:lnTo>
                  <a:pt x="59" y="31"/>
                </a:lnTo>
                <a:lnTo>
                  <a:pt x="59" y="34"/>
                </a:lnTo>
                <a:lnTo>
                  <a:pt x="67" y="39"/>
                </a:lnTo>
                <a:lnTo>
                  <a:pt x="84" y="25"/>
                </a:lnTo>
                <a:lnTo>
                  <a:pt x="87" y="21"/>
                </a:lnTo>
                <a:lnTo>
                  <a:pt x="76" y="23"/>
                </a:lnTo>
                <a:lnTo>
                  <a:pt x="56" y="16"/>
                </a:lnTo>
                <a:lnTo>
                  <a:pt x="73" y="12"/>
                </a:lnTo>
              </a:path>
            </a:pathLst>
          </a:custGeom>
          <a:solidFill>
            <a:srgbClr val="0000CC"/>
          </a:solidFill>
          <a:ln w="12700" cap="rnd" cmpd="sng">
            <a:noFill/>
            <a:prstDash val="solid"/>
            <a:round/>
            <a:headEnd type="none" w="med" len="med"/>
            <a:tailEnd type="none" w="med" len="med"/>
          </a:ln>
        </p:spPr>
        <p:txBody>
          <a:bodyPr/>
          <a:lstStyle/>
          <a:p>
            <a:endParaRPr lang="en-US" dirty="0"/>
          </a:p>
        </p:txBody>
      </p:sp>
      <p:sp>
        <p:nvSpPr>
          <p:cNvPr id="96071" name="Freeform 839"/>
          <p:cNvSpPr>
            <a:spLocks/>
          </p:cNvSpPr>
          <p:nvPr/>
        </p:nvSpPr>
        <p:spPr bwMode="auto">
          <a:xfrm>
            <a:off x="1325563" y="2117725"/>
            <a:ext cx="131762" cy="77788"/>
          </a:xfrm>
          <a:custGeom>
            <a:avLst/>
            <a:gdLst>
              <a:gd name="T0" fmla="*/ 109334 w 94"/>
              <a:gd name="T1" fmla="*/ 22225 h 49"/>
              <a:gd name="T2" fmla="*/ 96719 w 94"/>
              <a:gd name="T3" fmla="*/ 0 h 49"/>
              <a:gd name="T4" fmla="*/ 50462 w 94"/>
              <a:gd name="T5" fmla="*/ 7938 h 49"/>
              <a:gd name="T6" fmla="*/ 12616 w 94"/>
              <a:gd name="T7" fmla="*/ 0 h 49"/>
              <a:gd name="T8" fmla="*/ 0 w 94"/>
              <a:gd name="T9" fmla="*/ 14288 h 49"/>
              <a:gd name="T10" fmla="*/ 60274 w 94"/>
              <a:gd name="T11" fmla="*/ 17463 h 49"/>
              <a:gd name="T12" fmla="*/ 63078 w 94"/>
              <a:gd name="T13" fmla="*/ 31750 h 49"/>
              <a:gd name="T14" fmla="*/ 42052 w 94"/>
              <a:gd name="T15" fmla="*/ 28575 h 49"/>
              <a:gd name="T16" fmla="*/ 42052 w 94"/>
              <a:gd name="T17" fmla="*/ 38100 h 49"/>
              <a:gd name="T18" fmla="*/ 26633 w 94"/>
              <a:gd name="T19" fmla="*/ 46038 h 49"/>
              <a:gd name="T20" fmla="*/ 12616 w 94"/>
              <a:gd name="T21" fmla="*/ 46038 h 49"/>
              <a:gd name="T22" fmla="*/ 33641 w 94"/>
              <a:gd name="T23" fmla="*/ 65088 h 49"/>
              <a:gd name="T24" fmla="*/ 63078 w 94"/>
              <a:gd name="T25" fmla="*/ 52388 h 49"/>
              <a:gd name="T26" fmla="*/ 68684 w 94"/>
              <a:gd name="T27" fmla="*/ 61913 h 49"/>
              <a:gd name="T28" fmla="*/ 39248 w 94"/>
              <a:gd name="T29" fmla="*/ 76200 h 49"/>
              <a:gd name="T30" fmla="*/ 75693 w 94"/>
              <a:gd name="T31" fmla="*/ 65088 h 49"/>
              <a:gd name="T32" fmla="*/ 81300 w 94"/>
              <a:gd name="T33" fmla="*/ 55563 h 49"/>
              <a:gd name="T34" fmla="*/ 88309 w 94"/>
              <a:gd name="T35" fmla="*/ 55563 h 49"/>
              <a:gd name="T36" fmla="*/ 88309 w 94"/>
              <a:gd name="T37" fmla="*/ 61913 h 49"/>
              <a:gd name="T38" fmla="*/ 100924 w 94"/>
              <a:gd name="T39" fmla="*/ 69850 h 49"/>
              <a:gd name="T40" fmla="*/ 126155 w 94"/>
              <a:gd name="T41" fmla="*/ 46038 h 49"/>
              <a:gd name="T42" fmla="*/ 130360 w 94"/>
              <a:gd name="T43" fmla="*/ 38100 h 49"/>
              <a:gd name="T44" fmla="*/ 113540 w 94"/>
              <a:gd name="T45" fmla="*/ 41275 h 49"/>
              <a:gd name="T46" fmla="*/ 84103 w 94"/>
              <a:gd name="T47" fmla="*/ 28575 h 49"/>
              <a:gd name="T48" fmla="*/ 109334 w 94"/>
              <a:gd name="T49" fmla="*/ 2222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49"/>
              <a:gd name="T77" fmla="*/ 94 w 9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49">
                <a:moveTo>
                  <a:pt x="78" y="14"/>
                </a:moveTo>
                <a:lnTo>
                  <a:pt x="69" y="0"/>
                </a:lnTo>
                <a:lnTo>
                  <a:pt x="36" y="5"/>
                </a:lnTo>
                <a:lnTo>
                  <a:pt x="9" y="0"/>
                </a:lnTo>
                <a:lnTo>
                  <a:pt x="0" y="9"/>
                </a:lnTo>
                <a:lnTo>
                  <a:pt x="43" y="11"/>
                </a:lnTo>
                <a:lnTo>
                  <a:pt x="45" y="20"/>
                </a:lnTo>
                <a:lnTo>
                  <a:pt x="30" y="18"/>
                </a:lnTo>
                <a:lnTo>
                  <a:pt x="30" y="24"/>
                </a:lnTo>
                <a:lnTo>
                  <a:pt x="19" y="29"/>
                </a:lnTo>
                <a:lnTo>
                  <a:pt x="9" y="29"/>
                </a:lnTo>
                <a:lnTo>
                  <a:pt x="24" y="41"/>
                </a:lnTo>
                <a:lnTo>
                  <a:pt x="45" y="33"/>
                </a:lnTo>
                <a:lnTo>
                  <a:pt x="49" y="39"/>
                </a:lnTo>
                <a:lnTo>
                  <a:pt x="28" y="48"/>
                </a:lnTo>
                <a:lnTo>
                  <a:pt x="54" y="41"/>
                </a:lnTo>
                <a:lnTo>
                  <a:pt x="58" y="35"/>
                </a:lnTo>
                <a:lnTo>
                  <a:pt x="63" y="35"/>
                </a:lnTo>
                <a:lnTo>
                  <a:pt x="63" y="39"/>
                </a:lnTo>
                <a:lnTo>
                  <a:pt x="72" y="44"/>
                </a:lnTo>
                <a:lnTo>
                  <a:pt x="90" y="29"/>
                </a:lnTo>
                <a:lnTo>
                  <a:pt x="93" y="24"/>
                </a:lnTo>
                <a:lnTo>
                  <a:pt x="81" y="26"/>
                </a:lnTo>
                <a:lnTo>
                  <a:pt x="60" y="18"/>
                </a:lnTo>
                <a:lnTo>
                  <a:pt x="78" y="1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72" name="Freeform 840"/>
          <p:cNvSpPr>
            <a:spLocks/>
          </p:cNvSpPr>
          <p:nvPr/>
        </p:nvSpPr>
        <p:spPr bwMode="auto">
          <a:xfrm>
            <a:off x="1401763" y="2306638"/>
            <a:ext cx="192087" cy="87312"/>
          </a:xfrm>
          <a:custGeom>
            <a:avLst/>
            <a:gdLst>
              <a:gd name="T0" fmla="*/ 0 w 136"/>
              <a:gd name="T1" fmla="*/ 38100 h 55"/>
              <a:gd name="T2" fmla="*/ 15536 w 136"/>
              <a:gd name="T3" fmla="*/ 65087 h 55"/>
              <a:gd name="T4" fmla="*/ 64971 w 136"/>
              <a:gd name="T5" fmla="*/ 85725 h 55"/>
              <a:gd name="T6" fmla="*/ 166664 w 136"/>
              <a:gd name="T7" fmla="*/ 50800 h 55"/>
              <a:gd name="T8" fmla="*/ 170901 w 136"/>
              <a:gd name="T9" fmla="*/ 34925 h 55"/>
              <a:gd name="T10" fmla="*/ 182200 w 136"/>
              <a:gd name="T11" fmla="*/ 42862 h 55"/>
              <a:gd name="T12" fmla="*/ 190675 w 136"/>
              <a:gd name="T13" fmla="*/ 38100 h 55"/>
              <a:gd name="T14" fmla="*/ 162426 w 136"/>
              <a:gd name="T15" fmla="*/ 25400 h 55"/>
              <a:gd name="T16" fmla="*/ 101693 w 136"/>
              <a:gd name="T17" fmla="*/ 50800 h 55"/>
              <a:gd name="T18" fmla="*/ 88981 w 136"/>
              <a:gd name="T19" fmla="*/ 30162 h 55"/>
              <a:gd name="T20" fmla="*/ 77682 w 136"/>
              <a:gd name="T21" fmla="*/ 22225 h 55"/>
              <a:gd name="T22" fmla="*/ 56496 w 136"/>
              <a:gd name="T23" fmla="*/ 0 h 55"/>
              <a:gd name="T24" fmla="*/ 52259 w 136"/>
              <a:gd name="T25" fmla="*/ 4762 h 55"/>
              <a:gd name="T26" fmla="*/ 73445 w 136"/>
              <a:gd name="T27" fmla="*/ 30162 h 55"/>
              <a:gd name="T28" fmla="*/ 77682 w 136"/>
              <a:gd name="T29" fmla="*/ 50800 h 55"/>
              <a:gd name="T30" fmla="*/ 60733 w 136"/>
              <a:gd name="T31" fmla="*/ 42862 h 55"/>
              <a:gd name="T32" fmla="*/ 45197 w 136"/>
              <a:gd name="T33" fmla="*/ 65087 h 55"/>
              <a:gd name="T34" fmla="*/ 40960 w 136"/>
              <a:gd name="T35" fmla="*/ 55562 h 55"/>
              <a:gd name="T36" fmla="*/ 19774 w 136"/>
              <a:gd name="T37" fmla="*/ 55562 h 55"/>
              <a:gd name="T38" fmla="*/ 0 w 136"/>
              <a:gd name="T39" fmla="*/ 3810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55"/>
              <a:gd name="T62" fmla="*/ 136 w 136"/>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55">
                <a:moveTo>
                  <a:pt x="0" y="24"/>
                </a:moveTo>
                <a:lnTo>
                  <a:pt x="11" y="41"/>
                </a:lnTo>
                <a:lnTo>
                  <a:pt x="46" y="54"/>
                </a:lnTo>
                <a:lnTo>
                  <a:pt x="118" y="32"/>
                </a:lnTo>
                <a:lnTo>
                  <a:pt x="121" y="22"/>
                </a:lnTo>
                <a:lnTo>
                  <a:pt x="129" y="27"/>
                </a:lnTo>
                <a:lnTo>
                  <a:pt x="135" y="24"/>
                </a:lnTo>
                <a:lnTo>
                  <a:pt x="115" y="16"/>
                </a:lnTo>
                <a:lnTo>
                  <a:pt x="72" y="32"/>
                </a:lnTo>
                <a:lnTo>
                  <a:pt x="63" y="19"/>
                </a:lnTo>
                <a:lnTo>
                  <a:pt x="55" y="14"/>
                </a:lnTo>
                <a:lnTo>
                  <a:pt x="40" y="0"/>
                </a:lnTo>
                <a:lnTo>
                  <a:pt x="37" y="3"/>
                </a:lnTo>
                <a:lnTo>
                  <a:pt x="52" y="19"/>
                </a:lnTo>
                <a:lnTo>
                  <a:pt x="55" y="32"/>
                </a:lnTo>
                <a:lnTo>
                  <a:pt x="43" y="27"/>
                </a:lnTo>
                <a:lnTo>
                  <a:pt x="32" y="41"/>
                </a:lnTo>
                <a:lnTo>
                  <a:pt x="29" y="35"/>
                </a:lnTo>
                <a:lnTo>
                  <a:pt x="14" y="35"/>
                </a:lnTo>
                <a:lnTo>
                  <a:pt x="0" y="24"/>
                </a:lnTo>
              </a:path>
            </a:pathLst>
          </a:custGeom>
          <a:solidFill>
            <a:srgbClr val="0000CC"/>
          </a:solidFill>
          <a:ln w="12700" cap="rnd" cmpd="sng">
            <a:noFill/>
            <a:prstDash val="solid"/>
            <a:round/>
            <a:headEnd type="none" w="med" len="med"/>
            <a:tailEnd type="none" w="med" len="med"/>
          </a:ln>
        </p:spPr>
        <p:txBody>
          <a:bodyPr/>
          <a:lstStyle/>
          <a:p>
            <a:endParaRPr lang="en-US" dirty="0"/>
          </a:p>
        </p:txBody>
      </p:sp>
      <p:sp>
        <p:nvSpPr>
          <p:cNvPr id="96073" name="Freeform 841"/>
          <p:cNvSpPr>
            <a:spLocks/>
          </p:cNvSpPr>
          <p:nvPr/>
        </p:nvSpPr>
        <p:spPr bwMode="auto">
          <a:xfrm>
            <a:off x="1401763" y="2306638"/>
            <a:ext cx="200025" cy="96837"/>
          </a:xfrm>
          <a:custGeom>
            <a:avLst/>
            <a:gdLst>
              <a:gd name="T0" fmla="*/ 0 w 142"/>
              <a:gd name="T1" fmla="*/ 42862 h 61"/>
              <a:gd name="T2" fmla="*/ 16904 w 142"/>
              <a:gd name="T3" fmla="*/ 71437 h 61"/>
              <a:gd name="T4" fmla="*/ 67614 w 142"/>
              <a:gd name="T5" fmla="*/ 95250 h 61"/>
              <a:gd name="T6" fmla="*/ 173261 w 142"/>
              <a:gd name="T7" fmla="*/ 57150 h 61"/>
              <a:gd name="T8" fmla="*/ 177487 w 142"/>
              <a:gd name="T9" fmla="*/ 38100 h 61"/>
              <a:gd name="T10" fmla="*/ 190165 w 142"/>
              <a:gd name="T11" fmla="*/ 47625 h 61"/>
              <a:gd name="T12" fmla="*/ 198616 w 142"/>
              <a:gd name="T13" fmla="*/ 42862 h 61"/>
              <a:gd name="T14" fmla="*/ 169035 w 142"/>
              <a:gd name="T15" fmla="*/ 28575 h 61"/>
              <a:gd name="T16" fmla="*/ 105647 w 142"/>
              <a:gd name="T17" fmla="*/ 57150 h 61"/>
              <a:gd name="T18" fmla="*/ 92969 w 142"/>
              <a:gd name="T19" fmla="*/ 33337 h 61"/>
              <a:gd name="T20" fmla="*/ 80292 w 142"/>
              <a:gd name="T21" fmla="*/ 23812 h 61"/>
              <a:gd name="T22" fmla="*/ 59162 w 142"/>
              <a:gd name="T23" fmla="*/ 0 h 61"/>
              <a:gd name="T24" fmla="*/ 54936 w 142"/>
              <a:gd name="T25" fmla="*/ 4762 h 61"/>
              <a:gd name="T26" fmla="*/ 76066 w 142"/>
              <a:gd name="T27" fmla="*/ 33337 h 61"/>
              <a:gd name="T28" fmla="*/ 80292 w 142"/>
              <a:gd name="T29" fmla="*/ 57150 h 61"/>
              <a:gd name="T30" fmla="*/ 63388 w 142"/>
              <a:gd name="T31" fmla="*/ 47625 h 61"/>
              <a:gd name="T32" fmla="*/ 46485 w 142"/>
              <a:gd name="T33" fmla="*/ 71437 h 61"/>
              <a:gd name="T34" fmla="*/ 42259 w 142"/>
              <a:gd name="T35" fmla="*/ 61912 h 61"/>
              <a:gd name="T36" fmla="*/ 21129 w 142"/>
              <a:gd name="T37" fmla="*/ 61912 h 61"/>
              <a:gd name="T38" fmla="*/ 0 w 142"/>
              <a:gd name="T39" fmla="*/ 42862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61"/>
              <a:gd name="T62" fmla="*/ 142 w 142"/>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61">
                <a:moveTo>
                  <a:pt x="0" y="27"/>
                </a:moveTo>
                <a:lnTo>
                  <a:pt x="12" y="45"/>
                </a:lnTo>
                <a:lnTo>
                  <a:pt x="48" y="60"/>
                </a:lnTo>
                <a:lnTo>
                  <a:pt x="123" y="36"/>
                </a:lnTo>
                <a:lnTo>
                  <a:pt x="126" y="24"/>
                </a:lnTo>
                <a:lnTo>
                  <a:pt x="135" y="30"/>
                </a:lnTo>
                <a:lnTo>
                  <a:pt x="141" y="27"/>
                </a:lnTo>
                <a:lnTo>
                  <a:pt x="120" y="18"/>
                </a:lnTo>
                <a:lnTo>
                  <a:pt x="75" y="36"/>
                </a:lnTo>
                <a:lnTo>
                  <a:pt x="66" y="21"/>
                </a:lnTo>
                <a:lnTo>
                  <a:pt x="57" y="15"/>
                </a:lnTo>
                <a:lnTo>
                  <a:pt x="42" y="0"/>
                </a:lnTo>
                <a:lnTo>
                  <a:pt x="39" y="3"/>
                </a:lnTo>
                <a:lnTo>
                  <a:pt x="54" y="21"/>
                </a:lnTo>
                <a:lnTo>
                  <a:pt x="57" y="36"/>
                </a:lnTo>
                <a:lnTo>
                  <a:pt x="45" y="30"/>
                </a:lnTo>
                <a:lnTo>
                  <a:pt x="33" y="45"/>
                </a:lnTo>
                <a:lnTo>
                  <a:pt x="30" y="39"/>
                </a:lnTo>
                <a:lnTo>
                  <a:pt x="15" y="39"/>
                </a:lnTo>
                <a:lnTo>
                  <a:pt x="0" y="2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74" name="Freeform 842"/>
          <p:cNvSpPr>
            <a:spLocks/>
          </p:cNvSpPr>
          <p:nvPr/>
        </p:nvSpPr>
        <p:spPr bwMode="auto">
          <a:xfrm>
            <a:off x="1839913" y="2605088"/>
            <a:ext cx="34925" cy="49212"/>
          </a:xfrm>
          <a:custGeom>
            <a:avLst/>
            <a:gdLst>
              <a:gd name="T0" fmla="*/ 2794 w 25"/>
              <a:gd name="T1" fmla="*/ 0 h 31"/>
              <a:gd name="T2" fmla="*/ 0 w 25"/>
              <a:gd name="T3" fmla="*/ 23812 h 31"/>
              <a:gd name="T4" fmla="*/ 22352 w 25"/>
              <a:gd name="T5" fmla="*/ 47625 h 31"/>
              <a:gd name="T6" fmla="*/ 33528 w 25"/>
              <a:gd name="T7" fmla="*/ 47625 h 31"/>
              <a:gd name="T8" fmla="*/ 33528 w 25"/>
              <a:gd name="T9" fmla="*/ 39687 h 31"/>
              <a:gd name="T10" fmla="*/ 26543 w 25"/>
              <a:gd name="T11" fmla="*/ 39687 h 31"/>
              <a:gd name="T12" fmla="*/ 16764 w 25"/>
              <a:gd name="T13" fmla="*/ 23812 h 31"/>
              <a:gd name="T14" fmla="*/ 22352 w 25"/>
              <a:gd name="T15" fmla="*/ 4762 h 31"/>
              <a:gd name="T16" fmla="*/ 2794 w 2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1"/>
              <a:gd name="T29" fmla="*/ 25 w 2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1">
                <a:moveTo>
                  <a:pt x="2" y="0"/>
                </a:moveTo>
                <a:lnTo>
                  <a:pt x="0" y="15"/>
                </a:lnTo>
                <a:lnTo>
                  <a:pt x="16" y="30"/>
                </a:lnTo>
                <a:lnTo>
                  <a:pt x="24" y="30"/>
                </a:lnTo>
                <a:lnTo>
                  <a:pt x="24" y="25"/>
                </a:lnTo>
                <a:lnTo>
                  <a:pt x="19" y="25"/>
                </a:lnTo>
                <a:lnTo>
                  <a:pt x="12" y="15"/>
                </a:lnTo>
                <a:lnTo>
                  <a:pt x="16" y="3"/>
                </a:lnTo>
                <a:lnTo>
                  <a:pt x="2" y="0"/>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96075" name="Freeform 843"/>
          <p:cNvSpPr>
            <a:spLocks/>
          </p:cNvSpPr>
          <p:nvPr/>
        </p:nvSpPr>
        <p:spPr bwMode="auto">
          <a:xfrm>
            <a:off x="1839913" y="2605088"/>
            <a:ext cx="44450" cy="58737"/>
          </a:xfrm>
          <a:custGeom>
            <a:avLst/>
            <a:gdLst>
              <a:gd name="T0" fmla="*/ 4302 w 31"/>
              <a:gd name="T1" fmla="*/ 0 h 37"/>
              <a:gd name="T2" fmla="*/ 0 w 31"/>
              <a:gd name="T3" fmla="*/ 28575 h 37"/>
              <a:gd name="T4" fmla="*/ 28677 w 31"/>
              <a:gd name="T5" fmla="*/ 57150 h 37"/>
              <a:gd name="T6" fmla="*/ 43016 w 31"/>
              <a:gd name="T7" fmla="*/ 57150 h 37"/>
              <a:gd name="T8" fmla="*/ 43016 w 31"/>
              <a:gd name="T9" fmla="*/ 47625 h 37"/>
              <a:gd name="T10" fmla="*/ 34413 w 31"/>
              <a:gd name="T11" fmla="*/ 47625 h 37"/>
              <a:gd name="T12" fmla="*/ 21508 w 31"/>
              <a:gd name="T13" fmla="*/ 28575 h 37"/>
              <a:gd name="T14" fmla="*/ 28677 w 31"/>
              <a:gd name="T15" fmla="*/ 4762 h 37"/>
              <a:gd name="T16" fmla="*/ 4302 w 31"/>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7"/>
              <a:gd name="T29" fmla="*/ 31 w 3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7">
                <a:moveTo>
                  <a:pt x="3" y="0"/>
                </a:moveTo>
                <a:lnTo>
                  <a:pt x="0" y="18"/>
                </a:lnTo>
                <a:lnTo>
                  <a:pt x="20" y="36"/>
                </a:lnTo>
                <a:lnTo>
                  <a:pt x="30" y="36"/>
                </a:lnTo>
                <a:lnTo>
                  <a:pt x="30" y="30"/>
                </a:lnTo>
                <a:lnTo>
                  <a:pt x="24" y="30"/>
                </a:lnTo>
                <a:lnTo>
                  <a:pt x="15" y="18"/>
                </a:lnTo>
                <a:lnTo>
                  <a:pt x="20" y="3"/>
                </a:lnTo>
                <a:lnTo>
                  <a:pt x="3"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76" name="Freeform 844"/>
          <p:cNvSpPr>
            <a:spLocks/>
          </p:cNvSpPr>
          <p:nvPr/>
        </p:nvSpPr>
        <p:spPr bwMode="auto">
          <a:xfrm>
            <a:off x="1895475" y="2633663"/>
            <a:ext cx="63500" cy="157162"/>
          </a:xfrm>
          <a:custGeom>
            <a:avLst/>
            <a:gdLst>
              <a:gd name="T0" fmla="*/ 11289 w 45"/>
              <a:gd name="T1" fmla="*/ 0 h 99"/>
              <a:gd name="T2" fmla="*/ 0 w 45"/>
              <a:gd name="T3" fmla="*/ 9525 h 99"/>
              <a:gd name="T4" fmla="*/ 0 w 45"/>
              <a:gd name="T5" fmla="*/ 26987 h 99"/>
              <a:gd name="T6" fmla="*/ 22578 w 45"/>
              <a:gd name="T7" fmla="*/ 80962 h 99"/>
              <a:gd name="T8" fmla="*/ 36689 w 45"/>
              <a:gd name="T9" fmla="*/ 71437 h 99"/>
              <a:gd name="T10" fmla="*/ 47978 w 45"/>
              <a:gd name="T11" fmla="*/ 103187 h 99"/>
              <a:gd name="T12" fmla="*/ 43744 w 45"/>
              <a:gd name="T13" fmla="*/ 117475 h 99"/>
              <a:gd name="T14" fmla="*/ 40922 w 45"/>
              <a:gd name="T15" fmla="*/ 128587 h 99"/>
              <a:gd name="T16" fmla="*/ 43744 w 45"/>
              <a:gd name="T17" fmla="*/ 155575 h 99"/>
              <a:gd name="T18" fmla="*/ 62089 w 45"/>
              <a:gd name="T19" fmla="*/ 134937 h 99"/>
              <a:gd name="T20" fmla="*/ 62089 w 45"/>
              <a:gd name="T21" fmla="*/ 106362 h 99"/>
              <a:gd name="T22" fmla="*/ 43744 w 45"/>
              <a:gd name="T23" fmla="*/ 63500 h 99"/>
              <a:gd name="T24" fmla="*/ 25400 w 45"/>
              <a:gd name="T25" fmla="*/ 4762 h 99"/>
              <a:gd name="T26" fmla="*/ 11289 w 45"/>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99"/>
              <a:gd name="T44" fmla="*/ 45 w 4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99">
                <a:moveTo>
                  <a:pt x="8" y="0"/>
                </a:moveTo>
                <a:lnTo>
                  <a:pt x="0" y="6"/>
                </a:lnTo>
                <a:lnTo>
                  <a:pt x="0" y="17"/>
                </a:lnTo>
                <a:lnTo>
                  <a:pt x="16" y="51"/>
                </a:lnTo>
                <a:lnTo>
                  <a:pt x="26" y="45"/>
                </a:lnTo>
                <a:lnTo>
                  <a:pt x="34" y="65"/>
                </a:lnTo>
                <a:lnTo>
                  <a:pt x="31" y="74"/>
                </a:lnTo>
                <a:lnTo>
                  <a:pt x="29" y="81"/>
                </a:lnTo>
                <a:lnTo>
                  <a:pt x="31" y="98"/>
                </a:lnTo>
                <a:lnTo>
                  <a:pt x="44" y="85"/>
                </a:lnTo>
                <a:lnTo>
                  <a:pt x="44" y="67"/>
                </a:lnTo>
                <a:lnTo>
                  <a:pt x="31" y="40"/>
                </a:lnTo>
                <a:lnTo>
                  <a:pt x="18" y="3"/>
                </a:lnTo>
                <a:lnTo>
                  <a:pt x="8" y="0"/>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96077" name="Freeform 845"/>
          <p:cNvSpPr>
            <a:spLocks/>
          </p:cNvSpPr>
          <p:nvPr/>
        </p:nvSpPr>
        <p:spPr bwMode="auto">
          <a:xfrm>
            <a:off x="1895475" y="2633663"/>
            <a:ext cx="71438" cy="166687"/>
          </a:xfrm>
          <a:custGeom>
            <a:avLst/>
            <a:gdLst>
              <a:gd name="T0" fmla="*/ 12607 w 51"/>
              <a:gd name="T1" fmla="*/ 0 h 105"/>
              <a:gd name="T2" fmla="*/ 0 w 51"/>
              <a:gd name="T3" fmla="*/ 9525 h 105"/>
              <a:gd name="T4" fmla="*/ 0 w 51"/>
              <a:gd name="T5" fmla="*/ 28575 h 105"/>
              <a:gd name="T6" fmla="*/ 25213 w 51"/>
              <a:gd name="T7" fmla="*/ 85725 h 105"/>
              <a:gd name="T8" fmla="*/ 42022 w 51"/>
              <a:gd name="T9" fmla="*/ 76200 h 105"/>
              <a:gd name="T10" fmla="*/ 54629 w 51"/>
              <a:gd name="T11" fmla="*/ 109537 h 105"/>
              <a:gd name="T12" fmla="*/ 49026 w 51"/>
              <a:gd name="T13" fmla="*/ 123825 h 105"/>
              <a:gd name="T14" fmla="*/ 46225 w 51"/>
              <a:gd name="T15" fmla="*/ 136525 h 105"/>
              <a:gd name="T16" fmla="*/ 49026 w 51"/>
              <a:gd name="T17" fmla="*/ 165100 h 105"/>
              <a:gd name="T18" fmla="*/ 70037 w 51"/>
              <a:gd name="T19" fmla="*/ 142875 h 105"/>
              <a:gd name="T20" fmla="*/ 70037 w 51"/>
              <a:gd name="T21" fmla="*/ 112712 h 105"/>
              <a:gd name="T22" fmla="*/ 49026 w 51"/>
              <a:gd name="T23" fmla="*/ 66675 h 105"/>
              <a:gd name="T24" fmla="*/ 28015 w 51"/>
              <a:gd name="T25" fmla="*/ 4762 h 105"/>
              <a:gd name="T26" fmla="*/ 12607 w 51"/>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05"/>
              <a:gd name="T44" fmla="*/ 51 w 51"/>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05">
                <a:moveTo>
                  <a:pt x="9" y="0"/>
                </a:moveTo>
                <a:lnTo>
                  <a:pt x="0" y="6"/>
                </a:lnTo>
                <a:lnTo>
                  <a:pt x="0" y="18"/>
                </a:lnTo>
                <a:lnTo>
                  <a:pt x="18" y="54"/>
                </a:lnTo>
                <a:lnTo>
                  <a:pt x="30" y="48"/>
                </a:lnTo>
                <a:lnTo>
                  <a:pt x="39" y="69"/>
                </a:lnTo>
                <a:lnTo>
                  <a:pt x="35" y="78"/>
                </a:lnTo>
                <a:lnTo>
                  <a:pt x="33" y="86"/>
                </a:lnTo>
                <a:lnTo>
                  <a:pt x="35" y="104"/>
                </a:lnTo>
                <a:lnTo>
                  <a:pt x="50" y="90"/>
                </a:lnTo>
                <a:lnTo>
                  <a:pt x="50" y="71"/>
                </a:lnTo>
                <a:lnTo>
                  <a:pt x="35" y="42"/>
                </a:lnTo>
                <a:lnTo>
                  <a:pt x="20" y="3"/>
                </a:lnTo>
                <a:lnTo>
                  <a:pt x="9"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78" name="Freeform 846"/>
          <p:cNvSpPr>
            <a:spLocks/>
          </p:cNvSpPr>
          <p:nvPr/>
        </p:nvSpPr>
        <p:spPr bwMode="auto">
          <a:xfrm>
            <a:off x="1831975" y="2662238"/>
            <a:ext cx="80963" cy="128587"/>
          </a:xfrm>
          <a:custGeom>
            <a:avLst/>
            <a:gdLst>
              <a:gd name="T0" fmla="*/ 68400 w 58"/>
              <a:gd name="T1" fmla="*/ 127000 h 81"/>
              <a:gd name="T2" fmla="*/ 79567 w 58"/>
              <a:gd name="T3" fmla="*/ 111125 h 81"/>
              <a:gd name="T4" fmla="*/ 60024 w 58"/>
              <a:gd name="T5" fmla="*/ 88900 h 81"/>
              <a:gd name="T6" fmla="*/ 57232 w 58"/>
              <a:gd name="T7" fmla="*/ 88900 h 81"/>
              <a:gd name="T8" fmla="*/ 51649 w 58"/>
              <a:gd name="T9" fmla="*/ 52387 h 81"/>
              <a:gd name="T10" fmla="*/ 46065 w 58"/>
              <a:gd name="T11" fmla="*/ 47625 h 81"/>
              <a:gd name="T12" fmla="*/ 41877 w 58"/>
              <a:gd name="T13" fmla="*/ 12700 h 81"/>
              <a:gd name="T14" fmla="*/ 22335 w 58"/>
              <a:gd name="T15" fmla="*/ 0 h 81"/>
              <a:gd name="T16" fmla="*/ 0 w 58"/>
              <a:gd name="T17" fmla="*/ 0 h 81"/>
              <a:gd name="T18" fmla="*/ 4188 w 58"/>
              <a:gd name="T19" fmla="*/ 9525 h 81"/>
              <a:gd name="T20" fmla="*/ 26522 w 58"/>
              <a:gd name="T21" fmla="*/ 4762 h 81"/>
              <a:gd name="T22" fmla="*/ 33502 w 58"/>
              <a:gd name="T23" fmla="*/ 22225 h 81"/>
              <a:gd name="T24" fmla="*/ 33502 w 58"/>
              <a:gd name="T25" fmla="*/ 55562 h 81"/>
              <a:gd name="T26" fmla="*/ 48857 w 58"/>
              <a:gd name="T27" fmla="*/ 69850 h 81"/>
              <a:gd name="T28" fmla="*/ 48857 w 58"/>
              <a:gd name="T29" fmla="*/ 88900 h 81"/>
              <a:gd name="T30" fmla="*/ 68400 w 58"/>
              <a:gd name="T31" fmla="*/ 122237 h 81"/>
              <a:gd name="T32" fmla="*/ 68400 w 58"/>
              <a:gd name="T33" fmla="*/ 12700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81"/>
              <a:gd name="T53" fmla="*/ 58 w 58"/>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81">
                <a:moveTo>
                  <a:pt x="49" y="80"/>
                </a:moveTo>
                <a:lnTo>
                  <a:pt x="57" y="70"/>
                </a:lnTo>
                <a:lnTo>
                  <a:pt x="43" y="56"/>
                </a:lnTo>
                <a:lnTo>
                  <a:pt x="41" y="56"/>
                </a:lnTo>
                <a:lnTo>
                  <a:pt x="37" y="33"/>
                </a:lnTo>
                <a:lnTo>
                  <a:pt x="33" y="30"/>
                </a:lnTo>
                <a:lnTo>
                  <a:pt x="30" y="8"/>
                </a:lnTo>
                <a:lnTo>
                  <a:pt x="16" y="0"/>
                </a:lnTo>
                <a:lnTo>
                  <a:pt x="0" y="0"/>
                </a:lnTo>
                <a:lnTo>
                  <a:pt x="3" y="6"/>
                </a:lnTo>
                <a:lnTo>
                  <a:pt x="19" y="3"/>
                </a:lnTo>
                <a:lnTo>
                  <a:pt x="24" y="14"/>
                </a:lnTo>
                <a:lnTo>
                  <a:pt x="24" y="35"/>
                </a:lnTo>
                <a:lnTo>
                  <a:pt x="35" y="44"/>
                </a:lnTo>
                <a:lnTo>
                  <a:pt x="35" y="56"/>
                </a:lnTo>
                <a:lnTo>
                  <a:pt x="49" y="77"/>
                </a:lnTo>
                <a:lnTo>
                  <a:pt x="49" y="80"/>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96079" name="Freeform 847"/>
          <p:cNvSpPr>
            <a:spLocks/>
          </p:cNvSpPr>
          <p:nvPr/>
        </p:nvSpPr>
        <p:spPr bwMode="auto">
          <a:xfrm>
            <a:off x="1831975" y="2662238"/>
            <a:ext cx="90488" cy="138112"/>
          </a:xfrm>
          <a:custGeom>
            <a:avLst/>
            <a:gdLst>
              <a:gd name="T0" fmla="*/ 76349 w 64"/>
              <a:gd name="T1" fmla="*/ 136525 h 87"/>
              <a:gd name="T2" fmla="*/ 89074 w 64"/>
              <a:gd name="T3" fmla="*/ 119062 h 87"/>
              <a:gd name="T4" fmla="*/ 67866 w 64"/>
              <a:gd name="T5" fmla="*/ 95250 h 87"/>
              <a:gd name="T6" fmla="*/ 63624 w 64"/>
              <a:gd name="T7" fmla="*/ 95250 h 87"/>
              <a:gd name="T8" fmla="*/ 57969 w 64"/>
              <a:gd name="T9" fmla="*/ 57150 h 87"/>
              <a:gd name="T10" fmla="*/ 50899 w 64"/>
              <a:gd name="T11" fmla="*/ 50800 h 87"/>
              <a:gd name="T12" fmla="*/ 46658 w 64"/>
              <a:gd name="T13" fmla="*/ 14287 h 87"/>
              <a:gd name="T14" fmla="*/ 25450 w 64"/>
              <a:gd name="T15" fmla="*/ 0 h 87"/>
              <a:gd name="T16" fmla="*/ 0 w 64"/>
              <a:gd name="T17" fmla="*/ 0 h 87"/>
              <a:gd name="T18" fmla="*/ 4242 w 64"/>
              <a:gd name="T19" fmla="*/ 9525 h 87"/>
              <a:gd name="T20" fmla="*/ 29691 w 64"/>
              <a:gd name="T21" fmla="*/ 4762 h 87"/>
              <a:gd name="T22" fmla="*/ 36761 w 64"/>
              <a:gd name="T23" fmla="*/ 23812 h 87"/>
              <a:gd name="T24" fmla="*/ 36761 w 64"/>
              <a:gd name="T25" fmla="*/ 60325 h 87"/>
              <a:gd name="T26" fmla="*/ 55141 w 64"/>
              <a:gd name="T27" fmla="*/ 74612 h 87"/>
              <a:gd name="T28" fmla="*/ 55141 w 64"/>
              <a:gd name="T29" fmla="*/ 95250 h 87"/>
              <a:gd name="T30" fmla="*/ 76349 w 64"/>
              <a:gd name="T31" fmla="*/ 131762 h 87"/>
              <a:gd name="T32" fmla="*/ 76349 w 64"/>
              <a:gd name="T33" fmla="*/ 13652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7"/>
              <a:gd name="T53" fmla="*/ 64 w 64"/>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7">
                <a:moveTo>
                  <a:pt x="54" y="86"/>
                </a:moveTo>
                <a:lnTo>
                  <a:pt x="63" y="75"/>
                </a:lnTo>
                <a:lnTo>
                  <a:pt x="48" y="60"/>
                </a:lnTo>
                <a:lnTo>
                  <a:pt x="45" y="60"/>
                </a:lnTo>
                <a:lnTo>
                  <a:pt x="41" y="36"/>
                </a:lnTo>
                <a:lnTo>
                  <a:pt x="36" y="32"/>
                </a:lnTo>
                <a:lnTo>
                  <a:pt x="33" y="9"/>
                </a:lnTo>
                <a:lnTo>
                  <a:pt x="18" y="0"/>
                </a:lnTo>
                <a:lnTo>
                  <a:pt x="0" y="0"/>
                </a:lnTo>
                <a:lnTo>
                  <a:pt x="3" y="6"/>
                </a:lnTo>
                <a:lnTo>
                  <a:pt x="21" y="3"/>
                </a:lnTo>
                <a:lnTo>
                  <a:pt x="26" y="15"/>
                </a:lnTo>
                <a:lnTo>
                  <a:pt x="26" y="38"/>
                </a:lnTo>
                <a:lnTo>
                  <a:pt x="39" y="47"/>
                </a:lnTo>
                <a:lnTo>
                  <a:pt x="39" y="60"/>
                </a:lnTo>
                <a:lnTo>
                  <a:pt x="54" y="83"/>
                </a:lnTo>
                <a:lnTo>
                  <a:pt x="54" y="8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80" name="Freeform 848"/>
          <p:cNvSpPr>
            <a:spLocks/>
          </p:cNvSpPr>
          <p:nvPr/>
        </p:nvSpPr>
        <p:spPr bwMode="auto">
          <a:xfrm>
            <a:off x="4962525" y="2344738"/>
            <a:ext cx="42863" cy="76200"/>
          </a:xfrm>
          <a:custGeom>
            <a:avLst/>
            <a:gdLst>
              <a:gd name="T0" fmla="*/ 0 w 30"/>
              <a:gd name="T1" fmla="*/ 12700 h 48"/>
              <a:gd name="T2" fmla="*/ 12859 w 30"/>
              <a:gd name="T3" fmla="*/ 30163 h 48"/>
              <a:gd name="T4" fmla="*/ 5715 w 30"/>
              <a:gd name="T5" fmla="*/ 44450 h 48"/>
              <a:gd name="T6" fmla="*/ 5715 w 30"/>
              <a:gd name="T7" fmla="*/ 74613 h 48"/>
              <a:gd name="T8" fmla="*/ 20003 w 30"/>
              <a:gd name="T9" fmla="*/ 58738 h 48"/>
              <a:gd name="T10" fmla="*/ 31433 w 30"/>
              <a:gd name="T11" fmla="*/ 74613 h 48"/>
              <a:gd name="T12" fmla="*/ 41434 w 30"/>
              <a:gd name="T13" fmla="*/ 44450 h 48"/>
              <a:gd name="T14" fmla="*/ 31433 w 30"/>
              <a:gd name="T15" fmla="*/ 7938 h 48"/>
              <a:gd name="T16" fmla="*/ 12859 w 30"/>
              <a:gd name="T17" fmla="*/ 0 h 48"/>
              <a:gd name="T18" fmla="*/ 0 w 30"/>
              <a:gd name="T19" fmla="*/ 1270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8"/>
              <a:gd name="T32" fmla="*/ 30 w 3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8">
                <a:moveTo>
                  <a:pt x="0" y="8"/>
                </a:moveTo>
                <a:lnTo>
                  <a:pt x="9" y="19"/>
                </a:lnTo>
                <a:lnTo>
                  <a:pt x="4" y="28"/>
                </a:lnTo>
                <a:lnTo>
                  <a:pt x="4" y="47"/>
                </a:lnTo>
                <a:lnTo>
                  <a:pt x="14" y="37"/>
                </a:lnTo>
                <a:lnTo>
                  <a:pt x="22" y="47"/>
                </a:lnTo>
                <a:lnTo>
                  <a:pt x="29" y="28"/>
                </a:lnTo>
                <a:lnTo>
                  <a:pt x="22" y="5"/>
                </a:lnTo>
                <a:lnTo>
                  <a:pt x="9" y="0"/>
                </a:lnTo>
                <a:lnTo>
                  <a:pt x="0" y="8"/>
                </a:lnTo>
              </a:path>
            </a:pathLst>
          </a:custGeom>
          <a:solidFill>
            <a:srgbClr val="0000CC"/>
          </a:solidFill>
          <a:ln w="12700" cap="rnd" cmpd="sng">
            <a:noFill/>
            <a:prstDash val="solid"/>
            <a:round/>
            <a:headEnd type="none" w="med" len="med"/>
            <a:tailEnd type="none" w="med" len="med"/>
          </a:ln>
        </p:spPr>
        <p:txBody>
          <a:bodyPr/>
          <a:lstStyle/>
          <a:p>
            <a:endParaRPr lang="en-US" dirty="0"/>
          </a:p>
        </p:txBody>
      </p:sp>
      <p:sp>
        <p:nvSpPr>
          <p:cNvPr id="96081" name="Freeform 849"/>
          <p:cNvSpPr>
            <a:spLocks/>
          </p:cNvSpPr>
          <p:nvPr/>
        </p:nvSpPr>
        <p:spPr bwMode="auto">
          <a:xfrm>
            <a:off x="4962525" y="2344738"/>
            <a:ext cx="50800" cy="85725"/>
          </a:xfrm>
          <a:custGeom>
            <a:avLst/>
            <a:gdLst>
              <a:gd name="T0" fmla="*/ 0 w 36"/>
              <a:gd name="T1" fmla="*/ 14288 h 54"/>
              <a:gd name="T2" fmla="*/ 15522 w 36"/>
              <a:gd name="T3" fmla="*/ 33338 h 54"/>
              <a:gd name="T4" fmla="*/ 7056 w 36"/>
              <a:gd name="T5" fmla="*/ 50800 h 54"/>
              <a:gd name="T6" fmla="*/ 7056 w 36"/>
              <a:gd name="T7" fmla="*/ 84138 h 54"/>
              <a:gd name="T8" fmla="*/ 23989 w 36"/>
              <a:gd name="T9" fmla="*/ 66675 h 54"/>
              <a:gd name="T10" fmla="*/ 36689 w 36"/>
              <a:gd name="T11" fmla="*/ 84138 h 54"/>
              <a:gd name="T12" fmla="*/ 49389 w 36"/>
              <a:gd name="T13" fmla="*/ 50800 h 54"/>
              <a:gd name="T14" fmla="*/ 36689 w 36"/>
              <a:gd name="T15" fmla="*/ 9525 h 54"/>
              <a:gd name="T16" fmla="*/ 15522 w 36"/>
              <a:gd name="T17" fmla="*/ 0 h 54"/>
              <a:gd name="T18" fmla="*/ 0 w 36"/>
              <a:gd name="T19" fmla="*/ 14288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4"/>
              <a:gd name="T32" fmla="*/ 36 w 36"/>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4">
                <a:moveTo>
                  <a:pt x="0" y="9"/>
                </a:moveTo>
                <a:lnTo>
                  <a:pt x="11" y="21"/>
                </a:lnTo>
                <a:lnTo>
                  <a:pt x="5" y="32"/>
                </a:lnTo>
                <a:lnTo>
                  <a:pt x="5" y="53"/>
                </a:lnTo>
                <a:lnTo>
                  <a:pt x="17" y="42"/>
                </a:lnTo>
                <a:lnTo>
                  <a:pt x="26" y="53"/>
                </a:lnTo>
                <a:lnTo>
                  <a:pt x="35" y="32"/>
                </a:lnTo>
                <a:lnTo>
                  <a:pt x="26" y="6"/>
                </a:lnTo>
                <a:lnTo>
                  <a:pt x="11" y="0"/>
                </a:lnTo>
                <a:lnTo>
                  <a:pt x="0" y="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82" name="Freeform 850"/>
          <p:cNvSpPr>
            <a:spLocks/>
          </p:cNvSpPr>
          <p:nvPr/>
        </p:nvSpPr>
        <p:spPr bwMode="auto">
          <a:xfrm>
            <a:off x="6002338" y="2862263"/>
            <a:ext cx="115887" cy="52387"/>
          </a:xfrm>
          <a:custGeom>
            <a:avLst/>
            <a:gdLst>
              <a:gd name="T0" fmla="*/ 114474 w 82"/>
              <a:gd name="T1" fmla="*/ 19050 h 33"/>
              <a:gd name="T2" fmla="*/ 103168 w 82"/>
              <a:gd name="T3" fmla="*/ 19050 h 33"/>
              <a:gd name="T4" fmla="*/ 59357 w 82"/>
              <a:gd name="T5" fmla="*/ 0 h 33"/>
              <a:gd name="T6" fmla="*/ 35331 w 82"/>
              <a:gd name="T7" fmla="*/ 0 h 33"/>
              <a:gd name="T8" fmla="*/ 19786 w 82"/>
              <a:gd name="T9" fmla="*/ 6350 h 33"/>
              <a:gd name="T10" fmla="*/ 0 w 82"/>
              <a:gd name="T11" fmla="*/ 22225 h 33"/>
              <a:gd name="T12" fmla="*/ 11306 w 82"/>
              <a:gd name="T13" fmla="*/ 50800 h 33"/>
              <a:gd name="T14" fmla="*/ 31092 w 82"/>
              <a:gd name="T15" fmla="*/ 14287 h 33"/>
              <a:gd name="T16" fmla="*/ 50877 w 82"/>
              <a:gd name="T17" fmla="*/ 11112 h 33"/>
              <a:gd name="T18" fmla="*/ 103168 w 82"/>
              <a:gd name="T19" fmla="*/ 26987 h 33"/>
              <a:gd name="T20" fmla="*/ 114474 w 82"/>
              <a:gd name="T21" fmla="*/ 1905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33"/>
              <a:gd name="T35" fmla="*/ 82 w 8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33">
                <a:moveTo>
                  <a:pt x="81" y="12"/>
                </a:moveTo>
                <a:lnTo>
                  <a:pt x="73" y="12"/>
                </a:lnTo>
                <a:lnTo>
                  <a:pt x="42" y="0"/>
                </a:lnTo>
                <a:lnTo>
                  <a:pt x="25" y="0"/>
                </a:lnTo>
                <a:lnTo>
                  <a:pt x="14" y="4"/>
                </a:lnTo>
                <a:lnTo>
                  <a:pt x="0" y="14"/>
                </a:lnTo>
                <a:lnTo>
                  <a:pt x="8" y="32"/>
                </a:lnTo>
                <a:lnTo>
                  <a:pt x="22" y="9"/>
                </a:lnTo>
                <a:lnTo>
                  <a:pt x="36" y="7"/>
                </a:lnTo>
                <a:lnTo>
                  <a:pt x="73" y="17"/>
                </a:lnTo>
                <a:lnTo>
                  <a:pt x="81" y="12"/>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96083" name="Freeform 851"/>
          <p:cNvSpPr>
            <a:spLocks/>
          </p:cNvSpPr>
          <p:nvPr/>
        </p:nvSpPr>
        <p:spPr bwMode="auto">
          <a:xfrm>
            <a:off x="6002338" y="2862263"/>
            <a:ext cx="125412" cy="61912"/>
          </a:xfrm>
          <a:custGeom>
            <a:avLst/>
            <a:gdLst>
              <a:gd name="T0" fmla="*/ 123987 w 88"/>
              <a:gd name="T1" fmla="*/ 22225 h 39"/>
              <a:gd name="T2" fmla="*/ 111161 w 88"/>
              <a:gd name="T3" fmla="*/ 22225 h 39"/>
              <a:gd name="T4" fmla="*/ 64131 w 88"/>
              <a:gd name="T5" fmla="*/ 0 h 39"/>
              <a:gd name="T6" fmla="*/ 38479 w 88"/>
              <a:gd name="T7" fmla="*/ 0 h 39"/>
              <a:gd name="T8" fmla="*/ 21377 w 88"/>
              <a:gd name="T9" fmla="*/ 7937 h 39"/>
              <a:gd name="T10" fmla="*/ 0 w 88"/>
              <a:gd name="T11" fmla="*/ 26987 h 39"/>
              <a:gd name="T12" fmla="*/ 12826 w 88"/>
              <a:gd name="T13" fmla="*/ 60325 h 39"/>
              <a:gd name="T14" fmla="*/ 34203 w 88"/>
              <a:gd name="T15" fmla="*/ 17462 h 39"/>
              <a:gd name="T16" fmla="*/ 55580 w 88"/>
              <a:gd name="T17" fmla="*/ 12700 h 39"/>
              <a:gd name="T18" fmla="*/ 111161 w 88"/>
              <a:gd name="T19" fmla="*/ 31750 h 39"/>
              <a:gd name="T20" fmla="*/ 123987 w 88"/>
              <a:gd name="T21" fmla="*/ 22225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39"/>
              <a:gd name="T35" fmla="*/ 88 w 8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39">
                <a:moveTo>
                  <a:pt x="87" y="14"/>
                </a:moveTo>
                <a:lnTo>
                  <a:pt x="78" y="14"/>
                </a:lnTo>
                <a:lnTo>
                  <a:pt x="45" y="0"/>
                </a:lnTo>
                <a:lnTo>
                  <a:pt x="27" y="0"/>
                </a:lnTo>
                <a:lnTo>
                  <a:pt x="15" y="5"/>
                </a:lnTo>
                <a:lnTo>
                  <a:pt x="0" y="17"/>
                </a:lnTo>
                <a:lnTo>
                  <a:pt x="9" y="38"/>
                </a:lnTo>
                <a:lnTo>
                  <a:pt x="24" y="11"/>
                </a:lnTo>
                <a:lnTo>
                  <a:pt x="39" y="8"/>
                </a:lnTo>
                <a:lnTo>
                  <a:pt x="78" y="20"/>
                </a:lnTo>
                <a:lnTo>
                  <a:pt x="87" y="1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84" name="Freeform 852"/>
          <p:cNvSpPr>
            <a:spLocks/>
          </p:cNvSpPr>
          <p:nvPr/>
        </p:nvSpPr>
        <p:spPr bwMode="auto">
          <a:xfrm>
            <a:off x="6216650" y="2817813"/>
            <a:ext cx="28575" cy="36512"/>
          </a:xfrm>
          <a:custGeom>
            <a:avLst/>
            <a:gdLst>
              <a:gd name="T0" fmla="*/ 11430 w 20"/>
              <a:gd name="T1" fmla="*/ 0 h 23"/>
              <a:gd name="T2" fmla="*/ 0 w 20"/>
              <a:gd name="T3" fmla="*/ 7937 h 23"/>
              <a:gd name="T4" fmla="*/ 0 w 20"/>
              <a:gd name="T5" fmla="*/ 34925 h 23"/>
              <a:gd name="T6" fmla="*/ 22860 w 20"/>
              <a:gd name="T7" fmla="*/ 34925 h 23"/>
              <a:gd name="T8" fmla="*/ 27146 w 20"/>
              <a:gd name="T9" fmla="*/ 26987 h 23"/>
              <a:gd name="T10" fmla="*/ 11430 w 20"/>
              <a:gd name="T11" fmla="*/ 26987 h 23"/>
              <a:gd name="T12" fmla="*/ 4286 w 20"/>
              <a:gd name="T13" fmla="*/ 7937 h 23"/>
              <a:gd name="T14" fmla="*/ 15716 w 20"/>
              <a:gd name="T15" fmla="*/ 3175 h 23"/>
              <a:gd name="T16" fmla="*/ 11430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8" y="0"/>
                </a:moveTo>
                <a:lnTo>
                  <a:pt x="0" y="5"/>
                </a:lnTo>
                <a:lnTo>
                  <a:pt x="0" y="22"/>
                </a:lnTo>
                <a:lnTo>
                  <a:pt x="16" y="22"/>
                </a:lnTo>
                <a:lnTo>
                  <a:pt x="19" y="17"/>
                </a:lnTo>
                <a:lnTo>
                  <a:pt x="8" y="17"/>
                </a:lnTo>
                <a:lnTo>
                  <a:pt x="3" y="5"/>
                </a:lnTo>
                <a:lnTo>
                  <a:pt x="11" y="2"/>
                </a:lnTo>
                <a:lnTo>
                  <a:pt x="8" y="0"/>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96085" name="Freeform 853"/>
          <p:cNvSpPr>
            <a:spLocks/>
          </p:cNvSpPr>
          <p:nvPr/>
        </p:nvSpPr>
        <p:spPr bwMode="auto">
          <a:xfrm>
            <a:off x="6216650" y="2817813"/>
            <a:ext cx="38100" cy="46037"/>
          </a:xfrm>
          <a:custGeom>
            <a:avLst/>
            <a:gdLst>
              <a:gd name="T0" fmla="*/ 14654 w 26"/>
              <a:gd name="T1" fmla="*/ 0 h 29"/>
              <a:gd name="T2" fmla="*/ 0 w 26"/>
              <a:gd name="T3" fmla="*/ 9525 h 29"/>
              <a:gd name="T4" fmla="*/ 0 w 26"/>
              <a:gd name="T5" fmla="*/ 44450 h 29"/>
              <a:gd name="T6" fmla="*/ 30773 w 26"/>
              <a:gd name="T7" fmla="*/ 44450 h 29"/>
              <a:gd name="T8" fmla="*/ 36635 w 26"/>
              <a:gd name="T9" fmla="*/ 33337 h 29"/>
              <a:gd name="T10" fmla="*/ 14654 w 26"/>
              <a:gd name="T11" fmla="*/ 33337 h 29"/>
              <a:gd name="T12" fmla="*/ 5862 w 26"/>
              <a:gd name="T13" fmla="*/ 9525 h 29"/>
              <a:gd name="T14" fmla="*/ 21981 w 26"/>
              <a:gd name="T15" fmla="*/ 4762 h 29"/>
              <a:gd name="T16" fmla="*/ 14654 w 26"/>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9"/>
              <a:gd name="T29" fmla="*/ 26 w 2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9">
                <a:moveTo>
                  <a:pt x="10" y="0"/>
                </a:moveTo>
                <a:lnTo>
                  <a:pt x="0" y="6"/>
                </a:lnTo>
                <a:lnTo>
                  <a:pt x="0" y="28"/>
                </a:lnTo>
                <a:lnTo>
                  <a:pt x="21" y="28"/>
                </a:lnTo>
                <a:lnTo>
                  <a:pt x="25" y="21"/>
                </a:lnTo>
                <a:lnTo>
                  <a:pt x="10" y="21"/>
                </a:lnTo>
                <a:lnTo>
                  <a:pt x="4" y="6"/>
                </a:lnTo>
                <a:lnTo>
                  <a:pt x="15" y="3"/>
                </a:lnTo>
                <a:lnTo>
                  <a:pt x="1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86" name="Freeform 854"/>
          <p:cNvSpPr>
            <a:spLocks/>
          </p:cNvSpPr>
          <p:nvPr/>
        </p:nvSpPr>
        <p:spPr bwMode="auto">
          <a:xfrm>
            <a:off x="6699250" y="2595563"/>
            <a:ext cx="104775" cy="130175"/>
          </a:xfrm>
          <a:custGeom>
            <a:avLst/>
            <a:gdLst>
              <a:gd name="T0" fmla="*/ 94996 w 75"/>
              <a:gd name="T1" fmla="*/ 0 h 82"/>
              <a:gd name="T2" fmla="*/ 81026 w 75"/>
              <a:gd name="T3" fmla="*/ 17462 h 82"/>
              <a:gd name="T4" fmla="*/ 81026 w 75"/>
              <a:gd name="T5" fmla="*/ 44450 h 82"/>
              <a:gd name="T6" fmla="*/ 69850 w 75"/>
              <a:gd name="T7" fmla="*/ 61913 h 82"/>
              <a:gd name="T8" fmla="*/ 50292 w 75"/>
              <a:gd name="T9" fmla="*/ 79375 h 82"/>
              <a:gd name="T10" fmla="*/ 30734 w 75"/>
              <a:gd name="T11" fmla="*/ 101600 h 82"/>
              <a:gd name="T12" fmla="*/ 0 w 75"/>
              <a:gd name="T13" fmla="*/ 115888 h 82"/>
              <a:gd name="T14" fmla="*/ 8382 w 75"/>
              <a:gd name="T15" fmla="*/ 128588 h 82"/>
              <a:gd name="T16" fmla="*/ 26543 w 75"/>
              <a:gd name="T17" fmla="*/ 123825 h 82"/>
              <a:gd name="T18" fmla="*/ 39116 w 75"/>
              <a:gd name="T19" fmla="*/ 115888 h 82"/>
              <a:gd name="T20" fmla="*/ 43307 w 75"/>
              <a:gd name="T21" fmla="*/ 106363 h 82"/>
              <a:gd name="T22" fmla="*/ 54483 w 75"/>
              <a:gd name="T23" fmla="*/ 101600 h 82"/>
              <a:gd name="T24" fmla="*/ 58674 w 75"/>
              <a:gd name="T25" fmla="*/ 93662 h 82"/>
              <a:gd name="T26" fmla="*/ 72644 w 75"/>
              <a:gd name="T27" fmla="*/ 88900 h 82"/>
              <a:gd name="T28" fmla="*/ 89408 w 75"/>
              <a:gd name="T29" fmla="*/ 57150 h 82"/>
              <a:gd name="T30" fmla="*/ 100584 w 75"/>
              <a:gd name="T31" fmla="*/ 49212 h 82"/>
              <a:gd name="T32" fmla="*/ 103378 w 75"/>
              <a:gd name="T33" fmla="*/ 0 h 82"/>
              <a:gd name="T34" fmla="*/ 94996 w 75"/>
              <a:gd name="T35" fmla="*/ 0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82"/>
              <a:gd name="T56" fmla="*/ 75 w 75"/>
              <a:gd name="T57" fmla="*/ 82 h 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82">
                <a:moveTo>
                  <a:pt x="68" y="0"/>
                </a:moveTo>
                <a:lnTo>
                  <a:pt x="58" y="11"/>
                </a:lnTo>
                <a:lnTo>
                  <a:pt x="58" y="28"/>
                </a:lnTo>
                <a:lnTo>
                  <a:pt x="50" y="39"/>
                </a:lnTo>
                <a:lnTo>
                  <a:pt x="36" y="50"/>
                </a:lnTo>
                <a:lnTo>
                  <a:pt x="22" y="64"/>
                </a:lnTo>
                <a:lnTo>
                  <a:pt x="0" y="73"/>
                </a:lnTo>
                <a:lnTo>
                  <a:pt x="6" y="81"/>
                </a:lnTo>
                <a:lnTo>
                  <a:pt x="19" y="78"/>
                </a:lnTo>
                <a:lnTo>
                  <a:pt x="28" y="73"/>
                </a:lnTo>
                <a:lnTo>
                  <a:pt x="31" y="67"/>
                </a:lnTo>
                <a:lnTo>
                  <a:pt x="39" y="64"/>
                </a:lnTo>
                <a:lnTo>
                  <a:pt x="42" y="59"/>
                </a:lnTo>
                <a:lnTo>
                  <a:pt x="52" y="56"/>
                </a:lnTo>
                <a:lnTo>
                  <a:pt x="64" y="36"/>
                </a:lnTo>
                <a:lnTo>
                  <a:pt x="72" y="31"/>
                </a:lnTo>
                <a:lnTo>
                  <a:pt x="74" y="0"/>
                </a:lnTo>
                <a:lnTo>
                  <a:pt x="68" y="0"/>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96087" name="Freeform 855"/>
          <p:cNvSpPr>
            <a:spLocks/>
          </p:cNvSpPr>
          <p:nvPr/>
        </p:nvSpPr>
        <p:spPr bwMode="auto">
          <a:xfrm>
            <a:off x="6699250" y="2595563"/>
            <a:ext cx="114300" cy="139700"/>
          </a:xfrm>
          <a:custGeom>
            <a:avLst/>
            <a:gdLst>
              <a:gd name="T0" fmla="*/ 104422 w 81"/>
              <a:gd name="T1" fmla="*/ 0 h 88"/>
              <a:gd name="T2" fmla="*/ 88900 w 81"/>
              <a:gd name="T3" fmla="*/ 19050 h 88"/>
              <a:gd name="T4" fmla="*/ 88900 w 81"/>
              <a:gd name="T5" fmla="*/ 47625 h 88"/>
              <a:gd name="T6" fmla="*/ 76200 w 81"/>
              <a:gd name="T7" fmla="*/ 66675 h 88"/>
              <a:gd name="T8" fmla="*/ 55033 w 81"/>
              <a:gd name="T9" fmla="*/ 85725 h 88"/>
              <a:gd name="T10" fmla="*/ 33867 w 81"/>
              <a:gd name="T11" fmla="*/ 109538 h 88"/>
              <a:gd name="T12" fmla="*/ 0 w 81"/>
              <a:gd name="T13" fmla="*/ 123825 h 88"/>
              <a:gd name="T14" fmla="*/ 8467 w 81"/>
              <a:gd name="T15" fmla="*/ 138113 h 88"/>
              <a:gd name="T16" fmla="*/ 28222 w 81"/>
              <a:gd name="T17" fmla="*/ 133350 h 88"/>
              <a:gd name="T18" fmla="*/ 42333 w 81"/>
              <a:gd name="T19" fmla="*/ 123825 h 88"/>
              <a:gd name="T20" fmla="*/ 46567 w 81"/>
              <a:gd name="T21" fmla="*/ 114300 h 88"/>
              <a:gd name="T22" fmla="*/ 59267 w 81"/>
              <a:gd name="T23" fmla="*/ 109538 h 88"/>
              <a:gd name="T24" fmla="*/ 63500 w 81"/>
              <a:gd name="T25" fmla="*/ 100012 h 88"/>
              <a:gd name="T26" fmla="*/ 79022 w 81"/>
              <a:gd name="T27" fmla="*/ 95250 h 88"/>
              <a:gd name="T28" fmla="*/ 97367 w 81"/>
              <a:gd name="T29" fmla="*/ 61913 h 88"/>
              <a:gd name="T30" fmla="*/ 110067 w 81"/>
              <a:gd name="T31" fmla="*/ 52388 h 88"/>
              <a:gd name="T32" fmla="*/ 112889 w 81"/>
              <a:gd name="T33" fmla="*/ 0 h 88"/>
              <a:gd name="T34" fmla="*/ 104422 w 81"/>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
              <a:gd name="T55" fmla="*/ 0 h 88"/>
              <a:gd name="T56" fmla="*/ 81 w 81"/>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 h="88">
                <a:moveTo>
                  <a:pt x="74" y="0"/>
                </a:moveTo>
                <a:lnTo>
                  <a:pt x="63" y="12"/>
                </a:lnTo>
                <a:lnTo>
                  <a:pt x="63" y="30"/>
                </a:lnTo>
                <a:lnTo>
                  <a:pt x="54" y="42"/>
                </a:lnTo>
                <a:lnTo>
                  <a:pt x="39" y="54"/>
                </a:lnTo>
                <a:lnTo>
                  <a:pt x="24" y="69"/>
                </a:lnTo>
                <a:lnTo>
                  <a:pt x="0" y="78"/>
                </a:lnTo>
                <a:lnTo>
                  <a:pt x="6" y="87"/>
                </a:lnTo>
                <a:lnTo>
                  <a:pt x="20" y="84"/>
                </a:lnTo>
                <a:lnTo>
                  <a:pt x="30" y="78"/>
                </a:lnTo>
                <a:lnTo>
                  <a:pt x="33" y="72"/>
                </a:lnTo>
                <a:lnTo>
                  <a:pt x="42" y="69"/>
                </a:lnTo>
                <a:lnTo>
                  <a:pt x="45" y="63"/>
                </a:lnTo>
                <a:lnTo>
                  <a:pt x="56" y="60"/>
                </a:lnTo>
                <a:lnTo>
                  <a:pt x="69" y="39"/>
                </a:lnTo>
                <a:lnTo>
                  <a:pt x="78" y="33"/>
                </a:lnTo>
                <a:lnTo>
                  <a:pt x="80" y="0"/>
                </a:lnTo>
                <a:lnTo>
                  <a:pt x="74"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88" name="Freeform 856"/>
          <p:cNvSpPr>
            <a:spLocks/>
          </p:cNvSpPr>
          <p:nvPr/>
        </p:nvSpPr>
        <p:spPr bwMode="auto">
          <a:xfrm>
            <a:off x="6584950" y="1719263"/>
            <a:ext cx="63500" cy="44450"/>
          </a:xfrm>
          <a:custGeom>
            <a:avLst/>
            <a:gdLst>
              <a:gd name="T0" fmla="*/ 4141 w 46"/>
              <a:gd name="T1" fmla="*/ 0 h 28"/>
              <a:gd name="T2" fmla="*/ 0 w 46"/>
              <a:gd name="T3" fmla="*/ 42863 h 28"/>
              <a:gd name="T4" fmla="*/ 62120 w 46"/>
              <a:gd name="T5" fmla="*/ 23812 h 28"/>
              <a:gd name="T6" fmla="*/ 44174 w 46"/>
              <a:gd name="T7" fmla="*/ 0 h 28"/>
              <a:gd name="T8" fmla="*/ 40033 w 46"/>
              <a:gd name="T9" fmla="*/ 14288 h 28"/>
              <a:gd name="T10" fmla="*/ 17946 w 46"/>
              <a:gd name="T11" fmla="*/ 23812 h 28"/>
              <a:gd name="T12" fmla="*/ 4141 w 46"/>
              <a:gd name="T13" fmla="*/ 0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3" y="0"/>
                </a:moveTo>
                <a:lnTo>
                  <a:pt x="0" y="27"/>
                </a:lnTo>
                <a:lnTo>
                  <a:pt x="45" y="15"/>
                </a:lnTo>
                <a:lnTo>
                  <a:pt x="32" y="0"/>
                </a:lnTo>
                <a:lnTo>
                  <a:pt x="29" y="9"/>
                </a:lnTo>
                <a:lnTo>
                  <a:pt x="13" y="15"/>
                </a:lnTo>
                <a:lnTo>
                  <a:pt x="3" y="0"/>
                </a:lnTo>
              </a:path>
            </a:pathLst>
          </a:custGeom>
          <a:solidFill>
            <a:srgbClr val="0000CC"/>
          </a:solidFill>
          <a:ln w="12700" cap="rnd" cmpd="sng">
            <a:noFill/>
            <a:prstDash val="solid"/>
            <a:round/>
            <a:headEnd type="none" w="med" len="med"/>
            <a:tailEnd type="none" w="med" len="med"/>
          </a:ln>
        </p:spPr>
        <p:txBody>
          <a:bodyPr/>
          <a:lstStyle/>
          <a:p>
            <a:endParaRPr lang="en-US" dirty="0"/>
          </a:p>
        </p:txBody>
      </p:sp>
      <p:sp>
        <p:nvSpPr>
          <p:cNvPr id="96089" name="Freeform 857"/>
          <p:cNvSpPr>
            <a:spLocks/>
          </p:cNvSpPr>
          <p:nvPr/>
        </p:nvSpPr>
        <p:spPr bwMode="auto">
          <a:xfrm>
            <a:off x="6584950" y="1719263"/>
            <a:ext cx="73025" cy="53975"/>
          </a:xfrm>
          <a:custGeom>
            <a:avLst/>
            <a:gdLst>
              <a:gd name="T0" fmla="*/ 4213 w 52"/>
              <a:gd name="T1" fmla="*/ 0 h 34"/>
              <a:gd name="T2" fmla="*/ 0 w 52"/>
              <a:gd name="T3" fmla="*/ 52388 h 34"/>
              <a:gd name="T4" fmla="*/ 71621 w 52"/>
              <a:gd name="T5" fmla="*/ 28575 h 34"/>
              <a:gd name="T6" fmla="*/ 50556 w 52"/>
              <a:gd name="T7" fmla="*/ 0 h 34"/>
              <a:gd name="T8" fmla="*/ 46343 w 52"/>
              <a:gd name="T9" fmla="*/ 17462 h 34"/>
              <a:gd name="T10" fmla="*/ 21065 w 52"/>
              <a:gd name="T11" fmla="*/ 28575 h 34"/>
              <a:gd name="T12" fmla="*/ 4213 w 52"/>
              <a:gd name="T13" fmla="*/ 0 h 34"/>
              <a:gd name="T14" fmla="*/ 0 60000 65536"/>
              <a:gd name="T15" fmla="*/ 0 60000 65536"/>
              <a:gd name="T16" fmla="*/ 0 60000 65536"/>
              <a:gd name="T17" fmla="*/ 0 60000 65536"/>
              <a:gd name="T18" fmla="*/ 0 60000 65536"/>
              <a:gd name="T19" fmla="*/ 0 60000 65536"/>
              <a:gd name="T20" fmla="*/ 0 60000 65536"/>
              <a:gd name="T21" fmla="*/ 0 w 52"/>
              <a:gd name="T22" fmla="*/ 0 h 34"/>
              <a:gd name="T23" fmla="*/ 52 w 5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4">
                <a:moveTo>
                  <a:pt x="3" y="0"/>
                </a:moveTo>
                <a:lnTo>
                  <a:pt x="0" y="33"/>
                </a:lnTo>
                <a:lnTo>
                  <a:pt x="51" y="18"/>
                </a:lnTo>
                <a:lnTo>
                  <a:pt x="36" y="0"/>
                </a:lnTo>
                <a:lnTo>
                  <a:pt x="33" y="11"/>
                </a:lnTo>
                <a:lnTo>
                  <a:pt x="15" y="18"/>
                </a:lnTo>
                <a:lnTo>
                  <a:pt x="3"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090" name="Freeform 858"/>
          <p:cNvSpPr>
            <a:spLocks/>
          </p:cNvSpPr>
          <p:nvPr/>
        </p:nvSpPr>
        <p:spPr bwMode="auto">
          <a:xfrm>
            <a:off x="4632325" y="2803525"/>
            <a:ext cx="141288" cy="68263"/>
          </a:xfrm>
          <a:custGeom>
            <a:avLst/>
            <a:gdLst>
              <a:gd name="T0" fmla="*/ 0 w 100"/>
              <a:gd name="T1" fmla="*/ 34925 h 43"/>
              <a:gd name="T2" fmla="*/ 31083 w 100"/>
              <a:gd name="T3" fmla="*/ 19050 h 43"/>
              <a:gd name="T4" fmla="*/ 48038 w 100"/>
              <a:gd name="T5" fmla="*/ 0 h 43"/>
              <a:gd name="T6" fmla="*/ 81947 w 100"/>
              <a:gd name="T7" fmla="*/ 14288 h 43"/>
              <a:gd name="T8" fmla="*/ 139875 w 100"/>
              <a:gd name="T9" fmla="*/ 23813 h 43"/>
              <a:gd name="T10" fmla="*/ 127159 w 100"/>
              <a:gd name="T11" fmla="*/ 47625 h 43"/>
              <a:gd name="T12" fmla="*/ 97489 w 100"/>
              <a:gd name="T13" fmla="*/ 42863 h 43"/>
              <a:gd name="T14" fmla="*/ 48038 w 100"/>
              <a:gd name="T15" fmla="*/ 66675 h 43"/>
              <a:gd name="T16" fmla="*/ 14129 w 100"/>
              <a:gd name="T17" fmla="*/ 58738 h 43"/>
              <a:gd name="T18" fmla="*/ 0 w 100"/>
              <a:gd name="T19" fmla="*/ 34925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43"/>
              <a:gd name="T32" fmla="*/ 100 w 10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43">
                <a:moveTo>
                  <a:pt x="0" y="22"/>
                </a:moveTo>
                <a:lnTo>
                  <a:pt x="22" y="12"/>
                </a:lnTo>
                <a:lnTo>
                  <a:pt x="34" y="0"/>
                </a:lnTo>
                <a:lnTo>
                  <a:pt x="58" y="9"/>
                </a:lnTo>
                <a:lnTo>
                  <a:pt x="99" y="15"/>
                </a:lnTo>
                <a:lnTo>
                  <a:pt x="90" y="30"/>
                </a:lnTo>
                <a:lnTo>
                  <a:pt x="69" y="27"/>
                </a:lnTo>
                <a:lnTo>
                  <a:pt x="34" y="42"/>
                </a:lnTo>
                <a:lnTo>
                  <a:pt x="10" y="37"/>
                </a:lnTo>
                <a:lnTo>
                  <a:pt x="0" y="2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91" name="Freeform 859"/>
          <p:cNvSpPr>
            <a:spLocks/>
          </p:cNvSpPr>
          <p:nvPr/>
        </p:nvSpPr>
        <p:spPr bwMode="auto">
          <a:xfrm>
            <a:off x="4759325" y="2638425"/>
            <a:ext cx="436563" cy="347663"/>
          </a:xfrm>
          <a:custGeom>
            <a:avLst/>
            <a:gdLst>
              <a:gd name="T0" fmla="*/ 46623 w 309"/>
              <a:gd name="T1" fmla="*/ 61913 h 219"/>
              <a:gd name="T2" fmla="*/ 29669 w 309"/>
              <a:gd name="T3" fmla="*/ 74613 h 219"/>
              <a:gd name="T4" fmla="*/ 50862 w 309"/>
              <a:gd name="T5" fmla="*/ 138113 h 219"/>
              <a:gd name="T6" fmla="*/ 12715 w 309"/>
              <a:gd name="T7" fmla="*/ 188913 h 219"/>
              <a:gd name="T8" fmla="*/ 0 w 309"/>
              <a:gd name="T9" fmla="*/ 212725 h 219"/>
              <a:gd name="T10" fmla="*/ 21192 w 309"/>
              <a:gd name="T11" fmla="*/ 227013 h 219"/>
              <a:gd name="T12" fmla="*/ 114439 w 309"/>
              <a:gd name="T13" fmla="*/ 217488 h 219"/>
              <a:gd name="T14" fmla="*/ 118677 w 309"/>
              <a:gd name="T15" fmla="*/ 200025 h 219"/>
              <a:gd name="T16" fmla="*/ 155411 w 309"/>
              <a:gd name="T17" fmla="*/ 207963 h 219"/>
              <a:gd name="T18" fmla="*/ 182254 w 309"/>
              <a:gd name="T19" fmla="*/ 212725 h 219"/>
              <a:gd name="T20" fmla="*/ 182254 w 309"/>
              <a:gd name="T21" fmla="*/ 236538 h 219"/>
              <a:gd name="T22" fmla="*/ 197796 w 309"/>
              <a:gd name="T23" fmla="*/ 269875 h 219"/>
              <a:gd name="T24" fmla="*/ 169539 w 309"/>
              <a:gd name="T25" fmla="*/ 265113 h 219"/>
              <a:gd name="T26" fmla="*/ 161062 w 309"/>
              <a:gd name="T27" fmla="*/ 307975 h 219"/>
              <a:gd name="T28" fmla="*/ 182254 w 309"/>
              <a:gd name="T29" fmla="*/ 312738 h 219"/>
              <a:gd name="T30" fmla="*/ 194970 w 309"/>
              <a:gd name="T31" fmla="*/ 279400 h 219"/>
              <a:gd name="T32" fmla="*/ 237355 w 309"/>
              <a:gd name="T33" fmla="*/ 269875 h 219"/>
              <a:gd name="T34" fmla="*/ 237355 w 309"/>
              <a:gd name="T35" fmla="*/ 284163 h 219"/>
              <a:gd name="T36" fmla="*/ 279739 w 309"/>
              <a:gd name="T37" fmla="*/ 288925 h 219"/>
              <a:gd name="T38" fmla="*/ 248657 w 309"/>
              <a:gd name="T39" fmla="*/ 312738 h 219"/>
              <a:gd name="T40" fmla="*/ 286803 w 309"/>
              <a:gd name="T41" fmla="*/ 346075 h 219"/>
              <a:gd name="T42" fmla="*/ 350381 w 309"/>
              <a:gd name="T43" fmla="*/ 307975 h 219"/>
              <a:gd name="T44" fmla="*/ 312234 w 309"/>
              <a:gd name="T45" fmla="*/ 312738 h 219"/>
              <a:gd name="T46" fmla="*/ 286803 w 309"/>
              <a:gd name="T47" fmla="*/ 288925 h 219"/>
              <a:gd name="T48" fmla="*/ 307996 w 309"/>
              <a:gd name="T49" fmla="*/ 298450 h 219"/>
              <a:gd name="T50" fmla="*/ 312234 w 309"/>
              <a:gd name="T51" fmla="*/ 279400 h 219"/>
              <a:gd name="T52" fmla="*/ 358858 w 309"/>
              <a:gd name="T53" fmla="*/ 265113 h 219"/>
              <a:gd name="T54" fmla="*/ 363096 w 309"/>
              <a:gd name="T55" fmla="*/ 236538 h 219"/>
              <a:gd name="T56" fmla="*/ 384288 w 309"/>
              <a:gd name="T57" fmla="*/ 212725 h 219"/>
              <a:gd name="T58" fmla="*/ 405481 w 309"/>
              <a:gd name="T59" fmla="*/ 217488 h 219"/>
              <a:gd name="T60" fmla="*/ 422435 w 309"/>
              <a:gd name="T61" fmla="*/ 188913 h 219"/>
              <a:gd name="T62" fmla="*/ 418196 w 309"/>
              <a:gd name="T63" fmla="*/ 169863 h 219"/>
              <a:gd name="T64" fmla="*/ 435150 w 309"/>
              <a:gd name="T65" fmla="*/ 128588 h 219"/>
              <a:gd name="T66" fmla="*/ 409719 w 309"/>
              <a:gd name="T67" fmla="*/ 95250 h 219"/>
              <a:gd name="T68" fmla="*/ 388527 w 309"/>
              <a:gd name="T69" fmla="*/ 71438 h 219"/>
              <a:gd name="T70" fmla="*/ 354619 w 309"/>
              <a:gd name="T71" fmla="*/ 61913 h 219"/>
              <a:gd name="T72" fmla="*/ 316473 w 309"/>
              <a:gd name="T73" fmla="*/ 74613 h 219"/>
              <a:gd name="T74" fmla="*/ 312234 w 309"/>
              <a:gd name="T75" fmla="*/ 33338 h 219"/>
              <a:gd name="T76" fmla="*/ 286803 w 309"/>
              <a:gd name="T77" fmla="*/ 33338 h 219"/>
              <a:gd name="T78" fmla="*/ 274088 w 309"/>
              <a:gd name="T79" fmla="*/ 0 h 219"/>
              <a:gd name="T80" fmla="*/ 207685 w 309"/>
              <a:gd name="T81" fmla="*/ 19050 h 219"/>
              <a:gd name="T82" fmla="*/ 216162 w 309"/>
              <a:gd name="T83" fmla="*/ 47625 h 219"/>
              <a:gd name="T84" fmla="*/ 203447 w 309"/>
              <a:gd name="T85" fmla="*/ 66675 h 219"/>
              <a:gd name="T86" fmla="*/ 197796 w 309"/>
              <a:gd name="T87" fmla="*/ 42863 h 219"/>
              <a:gd name="T88" fmla="*/ 139870 w 309"/>
              <a:gd name="T89" fmla="*/ 66675 h 219"/>
              <a:gd name="T90" fmla="*/ 127154 w 309"/>
              <a:gd name="T91" fmla="*/ 47625 h 219"/>
              <a:gd name="T92" fmla="*/ 105962 w 309"/>
              <a:gd name="T93" fmla="*/ 52388 h 219"/>
              <a:gd name="T94" fmla="*/ 84770 w 309"/>
              <a:gd name="T95" fmla="*/ 42863 h 2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9"/>
              <a:gd name="T145" fmla="*/ 0 h 219"/>
              <a:gd name="T146" fmla="*/ 309 w 309"/>
              <a:gd name="T147" fmla="*/ 219 h 2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9" h="219">
                <a:moveTo>
                  <a:pt x="33" y="39"/>
                </a:moveTo>
                <a:lnTo>
                  <a:pt x="21" y="47"/>
                </a:lnTo>
                <a:lnTo>
                  <a:pt x="36" y="87"/>
                </a:lnTo>
                <a:lnTo>
                  <a:pt x="9" y="119"/>
                </a:lnTo>
                <a:lnTo>
                  <a:pt x="0" y="134"/>
                </a:lnTo>
                <a:lnTo>
                  <a:pt x="15" y="143"/>
                </a:lnTo>
                <a:lnTo>
                  <a:pt x="81" y="137"/>
                </a:lnTo>
                <a:lnTo>
                  <a:pt x="84" y="126"/>
                </a:lnTo>
                <a:lnTo>
                  <a:pt x="110" y="131"/>
                </a:lnTo>
                <a:lnTo>
                  <a:pt x="129" y="134"/>
                </a:lnTo>
                <a:lnTo>
                  <a:pt x="129" y="149"/>
                </a:lnTo>
                <a:lnTo>
                  <a:pt x="140" y="170"/>
                </a:lnTo>
                <a:lnTo>
                  <a:pt x="120" y="167"/>
                </a:lnTo>
                <a:lnTo>
                  <a:pt x="114" y="194"/>
                </a:lnTo>
                <a:lnTo>
                  <a:pt x="129" y="197"/>
                </a:lnTo>
                <a:lnTo>
                  <a:pt x="138" y="176"/>
                </a:lnTo>
                <a:lnTo>
                  <a:pt x="168" y="170"/>
                </a:lnTo>
                <a:lnTo>
                  <a:pt x="168" y="179"/>
                </a:lnTo>
                <a:lnTo>
                  <a:pt x="198" y="182"/>
                </a:lnTo>
                <a:lnTo>
                  <a:pt x="176" y="197"/>
                </a:lnTo>
                <a:lnTo>
                  <a:pt x="203" y="218"/>
                </a:lnTo>
                <a:lnTo>
                  <a:pt x="248" y="194"/>
                </a:lnTo>
                <a:lnTo>
                  <a:pt x="221" y="197"/>
                </a:lnTo>
                <a:lnTo>
                  <a:pt x="203" y="182"/>
                </a:lnTo>
                <a:lnTo>
                  <a:pt x="218" y="188"/>
                </a:lnTo>
                <a:lnTo>
                  <a:pt x="221" y="176"/>
                </a:lnTo>
                <a:lnTo>
                  <a:pt x="254" y="167"/>
                </a:lnTo>
                <a:lnTo>
                  <a:pt x="257" y="149"/>
                </a:lnTo>
                <a:lnTo>
                  <a:pt x="272" y="134"/>
                </a:lnTo>
                <a:lnTo>
                  <a:pt x="287" y="137"/>
                </a:lnTo>
                <a:lnTo>
                  <a:pt x="299" y="119"/>
                </a:lnTo>
                <a:lnTo>
                  <a:pt x="296" y="107"/>
                </a:lnTo>
                <a:lnTo>
                  <a:pt x="308" y="81"/>
                </a:lnTo>
                <a:lnTo>
                  <a:pt x="290" y="60"/>
                </a:lnTo>
                <a:lnTo>
                  <a:pt x="275" y="45"/>
                </a:lnTo>
                <a:lnTo>
                  <a:pt x="251" y="39"/>
                </a:lnTo>
                <a:lnTo>
                  <a:pt x="224" y="47"/>
                </a:lnTo>
                <a:lnTo>
                  <a:pt x="221" y="21"/>
                </a:lnTo>
                <a:lnTo>
                  <a:pt x="203" y="21"/>
                </a:lnTo>
                <a:lnTo>
                  <a:pt x="194" y="0"/>
                </a:lnTo>
                <a:lnTo>
                  <a:pt x="147" y="12"/>
                </a:lnTo>
                <a:lnTo>
                  <a:pt x="153" y="30"/>
                </a:lnTo>
                <a:lnTo>
                  <a:pt x="144" y="42"/>
                </a:lnTo>
                <a:lnTo>
                  <a:pt x="140" y="27"/>
                </a:lnTo>
                <a:lnTo>
                  <a:pt x="99" y="42"/>
                </a:lnTo>
                <a:lnTo>
                  <a:pt x="90" y="30"/>
                </a:lnTo>
                <a:lnTo>
                  <a:pt x="75" y="33"/>
                </a:lnTo>
                <a:lnTo>
                  <a:pt x="60" y="2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92" name="Freeform 860"/>
          <p:cNvSpPr>
            <a:spLocks/>
          </p:cNvSpPr>
          <p:nvPr/>
        </p:nvSpPr>
        <p:spPr bwMode="auto">
          <a:xfrm>
            <a:off x="4797425" y="2500313"/>
            <a:ext cx="222250" cy="206375"/>
          </a:xfrm>
          <a:custGeom>
            <a:avLst/>
            <a:gdLst>
              <a:gd name="T0" fmla="*/ 220834 w 157"/>
              <a:gd name="T1" fmla="*/ 90487 h 130"/>
              <a:gd name="T2" fmla="*/ 189691 w 157"/>
              <a:gd name="T3" fmla="*/ 85725 h 130"/>
              <a:gd name="T4" fmla="*/ 181197 w 157"/>
              <a:gd name="T5" fmla="*/ 33337 h 130"/>
              <a:gd name="T6" fmla="*/ 159963 w 157"/>
              <a:gd name="T7" fmla="*/ 4762 h 130"/>
              <a:gd name="T8" fmla="*/ 127404 w 157"/>
              <a:gd name="T9" fmla="*/ 0 h 130"/>
              <a:gd name="T10" fmla="*/ 101924 w 157"/>
              <a:gd name="T11" fmla="*/ 4762 h 130"/>
              <a:gd name="T12" fmla="*/ 84936 w 157"/>
              <a:gd name="T13" fmla="*/ 23812 h 130"/>
              <a:gd name="T14" fmla="*/ 89183 w 157"/>
              <a:gd name="T15" fmla="*/ 47625 h 130"/>
              <a:gd name="T16" fmla="*/ 63702 w 157"/>
              <a:gd name="T17" fmla="*/ 61912 h 130"/>
              <a:gd name="T18" fmla="*/ 59455 w 157"/>
              <a:gd name="T19" fmla="*/ 100012 h 130"/>
              <a:gd name="T20" fmla="*/ 33975 w 157"/>
              <a:gd name="T21" fmla="*/ 128587 h 130"/>
              <a:gd name="T22" fmla="*/ 0 w 157"/>
              <a:gd name="T23" fmla="*/ 152400 h 130"/>
              <a:gd name="T24" fmla="*/ 8494 w 157"/>
              <a:gd name="T25" fmla="*/ 200025 h 130"/>
              <a:gd name="T26" fmla="*/ 46715 w 157"/>
              <a:gd name="T27" fmla="*/ 180975 h 130"/>
              <a:gd name="T28" fmla="*/ 67949 w 157"/>
              <a:gd name="T29" fmla="*/ 190500 h 130"/>
              <a:gd name="T30" fmla="*/ 89183 w 157"/>
              <a:gd name="T31" fmla="*/ 185737 h 130"/>
              <a:gd name="T32" fmla="*/ 101924 w 157"/>
              <a:gd name="T33" fmla="*/ 204788 h 130"/>
              <a:gd name="T34" fmla="*/ 159963 w 157"/>
              <a:gd name="T35" fmla="*/ 180975 h 130"/>
              <a:gd name="T36" fmla="*/ 165626 w 157"/>
              <a:gd name="T37" fmla="*/ 204788 h 130"/>
              <a:gd name="T38" fmla="*/ 178366 w 157"/>
              <a:gd name="T39" fmla="*/ 185737 h 130"/>
              <a:gd name="T40" fmla="*/ 169873 w 157"/>
              <a:gd name="T41" fmla="*/ 157162 h 130"/>
              <a:gd name="T42" fmla="*/ 199600 w 157"/>
              <a:gd name="T43" fmla="*/ 147637 h 130"/>
              <a:gd name="T44" fmla="*/ 193938 w 157"/>
              <a:gd name="T45" fmla="*/ 109537 h 130"/>
              <a:gd name="T46" fmla="*/ 210925 w 157"/>
              <a:gd name="T47" fmla="*/ 114300 h 130"/>
              <a:gd name="T48" fmla="*/ 220834 w 157"/>
              <a:gd name="T49" fmla="*/ 90487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7"/>
              <a:gd name="T76" fmla="*/ 0 h 130"/>
              <a:gd name="T77" fmla="*/ 157 w 157"/>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7" h="130">
                <a:moveTo>
                  <a:pt x="156" y="57"/>
                </a:moveTo>
                <a:lnTo>
                  <a:pt x="134" y="54"/>
                </a:lnTo>
                <a:lnTo>
                  <a:pt x="128" y="21"/>
                </a:lnTo>
                <a:lnTo>
                  <a:pt x="113" y="3"/>
                </a:lnTo>
                <a:lnTo>
                  <a:pt x="90" y="0"/>
                </a:lnTo>
                <a:lnTo>
                  <a:pt x="72" y="3"/>
                </a:lnTo>
                <a:lnTo>
                  <a:pt x="60" y="15"/>
                </a:lnTo>
                <a:lnTo>
                  <a:pt x="63" y="30"/>
                </a:lnTo>
                <a:lnTo>
                  <a:pt x="45" y="39"/>
                </a:lnTo>
                <a:lnTo>
                  <a:pt x="42" y="63"/>
                </a:lnTo>
                <a:lnTo>
                  <a:pt x="24" y="81"/>
                </a:lnTo>
                <a:lnTo>
                  <a:pt x="0" y="96"/>
                </a:lnTo>
                <a:lnTo>
                  <a:pt x="6" y="126"/>
                </a:lnTo>
                <a:lnTo>
                  <a:pt x="33" y="114"/>
                </a:lnTo>
                <a:lnTo>
                  <a:pt x="48" y="120"/>
                </a:lnTo>
                <a:lnTo>
                  <a:pt x="63" y="117"/>
                </a:lnTo>
                <a:lnTo>
                  <a:pt x="72" y="129"/>
                </a:lnTo>
                <a:lnTo>
                  <a:pt x="113" y="114"/>
                </a:lnTo>
                <a:lnTo>
                  <a:pt x="117" y="129"/>
                </a:lnTo>
                <a:lnTo>
                  <a:pt x="126" y="117"/>
                </a:lnTo>
                <a:lnTo>
                  <a:pt x="120" y="99"/>
                </a:lnTo>
                <a:lnTo>
                  <a:pt x="141" y="93"/>
                </a:lnTo>
                <a:lnTo>
                  <a:pt x="137" y="69"/>
                </a:lnTo>
                <a:lnTo>
                  <a:pt x="149" y="72"/>
                </a:lnTo>
                <a:lnTo>
                  <a:pt x="156" y="5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93" name="Freeform 861"/>
          <p:cNvSpPr>
            <a:spLocks/>
          </p:cNvSpPr>
          <p:nvPr/>
        </p:nvSpPr>
        <p:spPr bwMode="auto">
          <a:xfrm>
            <a:off x="4738688" y="2552700"/>
            <a:ext cx="119062" cy="101600"/>
          </a:xfrm>
          <a:custGeom>
            <a:avLst/>
            <a:gdLst>
              <a:gd name="T0" fmla="*/ 0 w 85"/>
              <a:gd name="T1" fmla="*/ 0 h 64"/>
              <a:gd name="T2" fmla="*/ 4202 w 85"/>
              <a:gd name="T3" fmla="*/ 47625 h 64"/>
              <a:gd name="T4" fmla="*/ 50426 w 85"/>
              <a:gd name="T5" fmla="*/ 61912 h 64"/>
              <a:gd name="T6" fmla="*/ 58831 w 85"/>
              <a:gd name="T7" fmla="*/ 100012 h 64"/>
              <a:gd name="T8" fmla="*/ 92448 w 85"/>
              <a:gd name="T9" fmla="*/ 76200 h 64"/>
              <a:gd name="T10" fmla="*/ 117661 w 85"/>
              <a:gd name="T11" fmla="*/ 47625 h 64"/>
              <a:gd name="T12" fmla="*/ 71437 w 85"/>
              <a:gd name="T13" fmla="*/ 19050 h 64"/>
              <a:gd name="T14" fmla="*/ 0 60000 65536"/>
              <a:gd name="T15" fmla="*/ 0 60000 65536"/>
              <a:gd name="T16" fmla="*/ 0 60000 65536"/>
              <a:gd name="T17" fmla="*/ 0 60000 65536"/>
              <a:gd name="T18" fmla="*/ 0 60000 65536"/>
              <a:gd name="T19" fmla="*/ 0 60000 65536"/>
              <a:gd name="T20" fmla="*/ 0 60000 65536"/>
              <a:gd name="T21" fmla="*/ 0 w 85"/>
              <a:gd name="T22" fmla="*/ 0 h 64"/>
              <a:gd name="T23" fmla="*/ 85 w 85"/>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64">
                <a:moveTo>
                  <a:pt x="0" y="0"/>
                </a:moveTo>
                <a:lnTo>
                  <a:pt x="3" y="30"/>
                </a:lnTo>
                <a:lnTo>
                  <a:pt x="36" y="39"/>
                </a:lnTo>
                <a:lnTo>
                  <a:pt x="42" y="63"/>
                </a:lnTo>
                <a:lnTo>
                  <a:pt x="66" y="48"/>
                </a:lnTo>
                <a:lnTo>
                  <a:pt x="84" y="30"/>
                </a:lnTo>
                <a:lnTo>
                  <a:pt x="51"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94" name="Freeform 862"/>
          <p:cNvSpPr>
            <a:spLocks/>
          </p:cNvSpPr>
          <p:nvPr/>
        </p:nvSpPr>
        <p:spPr bwMode="auto">
          <a:xfrm>
            <a:off x="4738688" y="2490788"/>
            <a:ext cx="149225" cy="111125"/>
          </a:xfrm>
          <a:custGeom>
            <a:avLst/>
            <a:gdLst>
              <a:gd name="T0" fmla="*/ 80244 w 106"/>
              <a:gd name="T1" fmla="*/ 0 h 70"/>
              <a:gd name="T2" fmla="*/ 71797 w 106"/>
              <a:gd name="T3" fmla="*/ 47625 h 70"/>
              <a:gd name="T4" fmla="*/ 33787 w 106"/>
              <a:gd name="T5" fmla="*/ 23812 h 70"/>
              <a:gd name="T6" fmla="*/ 12670 w 106"/>
              <a:gd name="T7" fmla="*/ 30162 h 70"/>
              <a:gd name="T8" fmla="*/ 0 w 106"/>
              <a:gd name="T9" fmla="*/ 61912 h 70"/>
              <a:gd name="T10" fmla="*/ 71797 w 106"/>
              <a:gd name="T11" fmla="*/ 80962 h 70"/>
              <a:gd name="T12" fmla="*/ 118254 w 106"/>
              <a:gd name="T13" fmla="*/ 109538 h 70"/>
              <a:gd name="T14" fmla="*/ 122477 w 106"/>
              <a:gd name="T15" fmla="*/ 71437 h 70"/>
              <a:gd name="T16" fmla="*/ 147817 w 106"/>
              <a:gd name="T17" fmla="*/ 57150 h 70"/>
              <a:gd name="T18" fmla="*/ 143594 w 106"/>
              <a:gd name="T19" fmla="*/ 33337 h 70"/>
              <a:gd name="T20" fmla="*/ 122477 w 106"/>
              <a:gd name="T21" fmla="*/ 635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70"/>
              <a:gd name="T35" fmla="*/ 106 w 106"/>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70">
                <a:moveTo>
                  <a:pt x="57" y="0"/>
                </a:moveTo>
                <a:lnTo>
                  <a:pt x="51" y="30"/>
                </a:lnTo>
                <a:lnTo>
                  <a:pt x="24" y="15"/>
                </a:lnTo>
                <a:lnTo>
                  <a:pt x="9" y="19"/>
                </a:lnTo>
                <a:lnTo>
                  <a:pt x="0" y="39"/>
                </a:lnTo>
                <a:lnTo>
                  <a:pt x="51" y="51"/>
                </a:lnTo>
                <a:lnTo>
                  <a:pt x="84" y="69"/>
                </a:lnTo>
                <a:lnTo>
                  <a:pt x="87" y="45"/>
                </a:lnTo>
                <a:lnTo>
                  <a:pt x="105" y="36"/>
                </a:lnTo>
                <a:lnTo>
                  <a:pt x="102" y="21"/>
                </a:lnTo>
                <a:lnTo>
                  <a:pt x="87" y="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95" name="Freeform 863"/>
          <p:cNvSpPr>
            <a:spLocks/>
          </p:cNvSpPr>
          <p:nvPr/>
        </p:nvSpPr>
        <p:spPr bwMode="auto">
          <a:xfrm>
            <a:off x="4702175" y="2600325"/>
            <a:ext cx="96838" cy="53975"/>
          </a:xfrm>
          <a:custGeom>
            <a:avLst/>
            <a:gdLst>
              <a:gd name="T0" fmla="*/ 0 w 69"/>
              <a:gd name="T1" fmla="*/ 38100 h 34"/>
              <a:gd name="T2" fmla="*/ 95435 w 69"/>
              <a:gd name="T3" fmla="*/ 52388 h 34"/>
              <a:gd name="T4" fmla="*/ 87014 w 69"/>
              <a:gd name="T5" fmla="*/ 14287 h 34"/>
              <a:gd name="T6" fmla="*/ 40700 w 69"/>
              <a:gd name="T7" fmla="*/ 0 h 34"/>
              <a:gd name="T8" fmla="*/ 40700 w 69"/>
              <a:gd name="T9" fmla="*/ 19050 h 34"/>
              <a:gd name="T10" fmla="*/ 28069 w 69"/>
              <a:gd name="T11" fmla="*/ 19050 h 34"/>
              <a:gd name="T12" fmla="*/ 36490 w 69"/>
              <a:gd name="T13" fmla="*/ 0 h 34"/>
              <a:gd name="T14" fmla="*/ 0 60000 65536"/>
              <a:gd name="T15" fmla="*/ 0 60000 65536"/>
              <a:gd name="T16" fmla="*/ 0 60000 65536"/>
              <a:gd name="T17" fmla="*/ 0 60000 65536"/>
              <a:gd name="T18" fmla="*/ 0 60000 65536"/>
              <a:gd name="T19" fmla="*/ 0 60000 65536"/>
              <a:gd name="T20" fmla="*/ 0 60000 65536"/>
              <a:gd name="T21" fmla="*/ 0 w 69"/>
              <a:gd name="T22" fmla="*/ 0 h 34"/>
              <a:gd name="T23" fmla="*/ 69 w 6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34">
                <a:moveTo>
                  <a:pt x="0" y="24"/>
                </a:moveTo>
                <a:lnTo>
                  <a:pt x="68" y="33"/>
                </a:lnTo>
                <a:lnTo>
                  <a:pt x="62" y="9"/>
                </a:lnTo>
                <a:lnTo>
                  <a:pt x="29" y="0"/>
                </a:lnTo>
                <a:lnTo>
                  <a:pt x="29" y="12"/>
                </a:lnTo>
                <a:lnTo>
                  <a:pt x="20" y="12"/>
                </a:lnTo>
                <a:lnTo>
                  <a:pt x="26"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96" name="Freeform 864"/>
          <p:cNvSpPr>
            <a:spLocks/>
          </p:cNvSpPr>
          <p:nvPr/>
        </p:nvSpPr>
        <p:spPr bwMode="auto">
          <a:xfrm>
            <a:off x="4797425" y="2439988"/>
            <a:ext cx="103188" cy="85725"/>
          </a:xfrm>
          <a:custGeom>
            <a:avLst/>
            <a:gdLst>
              <a:gd name="T0" fmla="*/ 0 w 73"/>
              <a:gd name="T1" fmla="*/ 12700 h 54"/>
              <a:gd name="T2" fmla="*/ 4241 w 73"/>
              <a:gd name="T3" fmla="*/ 50800 h 54"/>
              <a:gd name="T4" fmla="*/ 21203 w 73"/>
              <a:gd name="T5" fmla="*/ 50800 h 54"/>
              <a:gd name="T6" fmla="*/ 63609 w 73"/>
              <a:gd name="T7" fmla="*/ 57150 h 54"/>
              <a:gd name="T8" fmla="*/ 84812 w 73"/>
              <a:gd name="T9" fmla="*/ 84138 h 54"/>
              <a:gd name="T10" fmla="*/ 101774 w 73"/>
              <a:gd name="T11" fmla="*/ 65088 h 54"/>
              <a:gd name="T12" fmla="*/ 96120 w 73"/>
              <a:gd name="T13" fmla="*/ 0 h 54"/>
              <a:gd name="T14" fmla="*/ 0 60000 65536"/>
              <a:gd name="T15" fmla="*/ 0 60000 65536"/>
              <a:gd name="T16" fmla="*/ 0 60000 65536"/>
              <a:gd name="T17" fmla="*/ 0 60000 65536"/>
              <a:gd name="T18" fmla="*/ 0 60000 65536"/>
              <a:gd name="T19" fmla="*/ 0 60000 65536"/>
              <a:gd name="T20" fmla="*/ 0 60000 65536"/>
              <a:gd name="T21" fmla="*/ 0 w 73"/>
              <a:gd name="T22" fmla="*/ 0 h 54"/>
              <a:gd name="T23" fmla="*/ 73 w 7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54">
                <a:moveTo>
                  <a:pt x="0" y="8"/>
                </a:moveTo>
                <a:lnTo>
                  <a:pt x="3" y="32"/>
                </a:lnTo>
                <a:lnTo>
                  <a:pt x="15" y="32"/>
                </a:lnTo>
                <a:lnTo>
                  <a:pt x="45" y="36"/>
                </a:lnTo>
                <a:lnTo>
                  <a:pt x="60" y="53"/>
                </a:lnTo>
                <a:lnTo>
                  <a:pt x="72" y="41"/>
                </a:lnTo>
                <a:lnTo>
                  <a:pt x="68"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97" name="Freeform 865"/>
          <p:cNvSpPr>
            <a:spLocks/>
          </p:cNvSpPr>
          <p:nvPr/>
        </p:nvSpPr>
        <p:spPr bwMode="auto">
          <a:xfrm>
            <a:off x="5484813" y="3032125"/>
            <a:ext cx="338137" cy="242888"/>
          </a:xfrm>
          <a:custGeom>
            <a:avLst/>
            <a:gdLst>
              <a:gd name="T0" fmla="*/ 0 w 240"/>
              <a:gd name="T1" fmla="*/ 22225 h 153"/>
              <a:gd name="T2" fmla="*/ 4227 w 240"/>
              <a:gd name="T3" fmla="*/ 52388 h 153"/>
              <a:gd name="T4" fmla="*/ 21134 w 240"/>
              <a:gd name="T5" fmla="*/ 28575 h 153"/>
              <a:gd name="T6" fmla="*/ 50721 w 240"/>
              <a:gd name="T7" fmla="*/ 55563 h 153"/>
              <a:gd name="T8" fmla="*/ 36632 w 240"/>
              <a:gd name="T9" fmla="*/ 69850 h 153"/>
              <a:gd name="T10" fmla="*/ 8453 w 240"/>
              <a:gd name="T11" fmla="*/ 55563 h 153"/>
              <a:gd name="T12" fmla="*/ 4227 w 240"/>
              <a:gd name="T13" fmla="*/ 93663 h 153"/>
              <a:gd name="T14" fmla="*/ 29587 w 240"/>
              <a:gd name="T15" fmla="*/ 100013 h 153"/>
              <a:gd name="T16" fmla="*/ 16907 w 240"/>
              <a:gd name="T17" fmla="*/ 112713 h 153"/>
              <a:gd name="T18" fmla="*/ 33814 w 240"/>
              <a:gd name="T19" fmla="*/ 123825 h 153"/>
              <a:gd name="T20" fmla="*/ 29587 w 240"/>
              <a:gd name="T21" fmla="*/ 169863 h 153"/>
              <a:gd name="T22" fmla="*/ 100032 w 240"/>
              <a:gd name="T23" fmla="*/ 141288 h 153"/>
              <a:gd name="T24" fmla="*/ 202882 w 240"/>
              <a:gd name="T25" fmla="*/ 193675 h 153"/>
              <a:gd name="T26" fmla="*/ 205700 w 240"/>
              <a:gd name="T27" fmla="*/ 222250 h 153"/>
              <a:gd name="T28" fmla="*/ 239514 w 240"/>
              <a:gd name="T29" fmla="*/ 241300 h 153"/>
              <a:gd name="T30" fmla="*/ 290234 w 240"/>
              <a:gd name="T31" fmla="*/ 179388 h 153"/>
              <a:gd name="T32" fmla="*/ 336728 w 240"/>
              <a:gd name="T33" fmla="*/ 179388 h 153"/>
              <a:gd name="T34" fmla="*/ 336728 w 240"/>
              <a:gd name="T35" fmla="*/ 160338 h 153"/>
              <a:gd name="T36" fmla="*/ 294461 w 240"/>
              <a:gd name="T37" fmla="*/ 147638 h 153"/>
              <a:gd name="T38" fmla="*/ 239514 w 240"/>
              <a:gd name="T39" fmla="*/ 107950 h 153"/>
              <a:gd name="T40" fmla="*/ 214153 w 240"/>
              <a:gd name="T41" fmla="*/ 46038 h 153"/>
              <a:gd name="T42" fmla="*/ 197247 w 240"/>
              <a:gd name="T43" fmla="*/ 42863 h 153"/>
              <a:gd name="T44" fmla="*/ 171886 w 240"/>
              <a:gd name="T45" fmla="*/ 55563 h 153"/>
              <a:gd name="T46" fmla="*/ 167660 w 240"/>
              <a:gd name="T47" fmla="*/ 19050 h 153"/>
              <a:gd name="T48" fmla="*/ 142299 w 240"/>
              <a:gd name="T49" fmla="*/ 0 h 153"/>
              <a:gd name="T50" fmla="*/ 105668 w 240"/>
              <a:gd name="T51" fmla="*/ 22225 h 153"/>
              <a:gd name="T52" fmla="*/ 105668 w 240"/>
              <a:gd name="T53" fmla="*/ 38100 h 153"/>
              <a:gd name="T54" fmla="*/ 88761 w 240"/>
              <a:gd name="T55" fmla="*/ 42863 h 153"/>
              <a:gd name="T56" fmla="*/ 76081 w 240"/>
              <a:gd name="T57" fmla="*/ 38100 h 153"/>
              <a:gd name="T58" fmla="*/ 50721 w 240"/>
              <a:gd name="T59" fmla="*/ 793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0"/>
              <a:gd name="T91" fmla="*/ 0 h 153"/>
              <a:gd name="T92" fmla="*/ 240 w 240"/>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0" h="153">
                <a:moveTo>
                  <a:pt x="0" y="14"/>
                </a:moveTo>
                <a:lnTo>
                  <a:pt x="3" y="33"/>
                </a:lnTo>
                <a:lnTo>
                  <a:pt x="15" y="18"/>
                </a:lnTo>
                <a:lnTo>
                  <a:pt x="36" y="35"/>
                </a:lnTo>
                <a:lnTo>
                  <a:pt x="26" y="44"/>
                </a:lnTo>
                <a:lnTo>
                  <a:pt x="6" y="35"/>
                </a:lnTo>
                <a:lnTo>
                  <a:pt x="3" y="59"/>
                </a:lnTo>
                <a:lnTo>
                  <a:pt x="21" y="63"/>
                </a:lnTo>
                <a:lnTo>
                  <a:pt x="12" y="71"/>
                </a:lnTo>
                <a:lnTo>
                  <a:pt x="24" y="78"/>
                </a:lnTo>
                <a:lnTo>
                  <a:pt x="21" y="107"/>
                </a:lnTo>
                <a:lnTo>
                  <a:pt x="71" y="89"/>
                </a:lnTo>
                <a:lnTo>
                  <a:pt x="144" y="122"/>
                </a:lnTo>
                <a:lnTo>
                  <a:pt x="146" y="140"/>
                </a:lnTo>
                <a:lnTo>
                  <a:pt x="170" y="152"/>
                </a:lnTo>
                <a:lnTo>
                  <a:pt x="206" y="113"/>
                </a:lnTo>
                <a:lnTo>
                  <a:pt x="239" y="113"/>
                </a:lnTo>
                <a:lnTo>
                  <a:pt x="239" y="101"/>
                </a:lnTo>
                <a:lnTo>
                  <a:pt x="209" y="93"/>
                </a:lnTo>
                <a:lnTo>
                  <a:pt x="170" y="68"/>
                </a:lnTo>
                <a:lnTo>
                  <a:pt x="152" y="29"/>
                </a:lnTo>
                <a:lnTo>
                  <a:pt x="140" y="27"/>
                </a:lnTo>
                <a:lnTo>
                  <a:pt x="122" y="35"/>
                </a:lnTo>
                <a:lnTo>
                  <a:pt x="119" y="12"/>
                </a:lnTo>
                <a:lnTo>
                  <a:pt x="101" y="0"/>
                </a:lnTo>
                <a:lnTo>
                  <a:pt x="75" y="14"/>
                </a:lnTo>
                <a:lnTo>
                  <a:pt x="75" y="24"/>
                </a:lnTo>
                <a:lnTo>
                  <a:pt x="63" y="27"/>
                </a:lnTo>
                <a:lnTo>
                  <a:pt x="54" y="24"/>
                </a:lnTo>
                <a:lnTo>
                  <a:pt x="36" y="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98" name="Freeform 866"/>
          <p:cNvSpPr>
            <a:spLocks/>
          </p:cNvSpPr>
          <p:nvPr/>
        </p:nvSpPr>
        <p:spPr bwMode="auto">
          <a:xfrm>
            <a:off x="5830888" y="3084513"/>
            <a:ext cx="177800" cy="142875"/>
          </a:xfrm>
          <a:custGeom>
            <a:avLst/>
            <a:gdLst>
              <a:gd name="T0" fmla="*/ 0 w 126"/>
              <a:gd name="T1" fmla="*/ 23812 h 90"/>
              <a:gd name="T2" fmla="*/ 4233 w 126"/>
              <a:gd name="T3" fmla="*/ 55563 h 90"/>
              <a:gd name="T4" fmla="*/ 21167 w 126"/>
              <a:gd name="T5" fmla="*/ 50800 h 90"/>
              <a:gd name="T6" fmla="*/ 28222 w 126"/>
              <a:gd name="T7" fmla="*/ 74612 h 90"/>
              <a:gd name="T8" fmla="*/ 21167 w 126"/>
              <a:gd name="T9" fmla="*/ 127000 h 90"/>
              <a:gd name="T10" fmla="*/ 49389 w 126"/>
              <a:gd name="T11" fmla="*/ 127000 h 90"/>
              <a:gd name="T12" fmla="*/ 88900 w 126"/>
              <a:gd name="T13" fmla="*/ 84137 h 90"/>
              <a:gd name="T14" fmla="*/ 104422 w 126"/>
              <a:gd name="T15" fmla="*/ 141288 h 90"/>
              <a:gd name="T16" fmla="*/ 146756 w 126"/>
              <a:gd name="T17" fmla="*/ 117475 h 90"/>
              <a:gd name="T18" fmla="*/ 176389 w 126"/>
              <a:gd name="T19" fmla="*/ 127000 h 90"/>
              <a:gd name="T20" fmla="*/ 176389 w 126"/>
              <a:gd name="T21" fmla="*/ 88900 h 90"/>
              <a:gd name="T22" fmla="*/ 150989 w 126"/>
              <a:gd name="T23" fmla="*/ 74612 h 90"/>
              <a:gd name="T24" fmla="*/ 159456 w 126"/>
              <a:gd name="T25" fmla="*/ 41275 h 90"/>
              <a:gd name="T26" fmla="*/ 134056 w 126"/>
              <a:gd name="T27" fmla="*/ 71438 h 90"/>
              <a:gd name="T28" fmla="*/ 121356 w 126"/>
              <a:gd name="T29" fmla="*/ 47625 h 90"/>
              <a:gd name="T30" fmla="*/ 104422 w 126"/>
              <a:gd name="T31" fmla="*/ 47625 h 90"/>
              <a:gd name="T32" fmla="*/ 83256 w 126"/>
              <a:gd name="T33" fmla="*/ 60325 h 90"/>
              <a:gd name="T34" fmla="*/ 63500 w 126"/>
              <a:gd name="T35" fmla="*/ 50800 h 90"/>
              <a:gd name="T36" fmla="*/ 55033 w 126"/>
              <a:gd name="T37" fmla="*/ 36512 h 90"/>
              <a:gd name="T38" fmla="*/ 67733 w 126"/>
              <a:gd name="T39" fmla="*/ 33338 h 90"/>
              <a:gd name="T40" fmla="*/ 97367 w 126"/>
              <a:gd name="T41" fmla="*/ 33338 h 90"/>
              <a:gd name="T42" fmla="*/ 108656 w 126"/>
              <a:gd name="T43" fmla="*/ 12700 h 90"/>
              <a:gd name="T44" fmla="*/ 100189 w 126"/>
              <a:gd name="T45" fmla="*/ 3175 h 90"/>
              <a:gd name="T46" fmla="*/ 63500 w 126"/>
              <a:gd name="T47" fmla="*/ 0 h 90"/>
              <a:gd name="T48" fmla="*/ 33867 w 126"/>
              <a:gd name="T49" fmla="*/ 36512 h 90"/>
              <a:gd name="T50" fmla="*/ 21167 w 126"/>
              <a:gd name="T51" fmla="*/ 36512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90"/>
              <a:gd name="T80" fmla="*/ 126 w 12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90">
                <a:moveTo>
                  <a:pt x="0" y="15"/>
                </a:moveTo>
                <a:lnTo>
                  <a:pt x="3" y="35"/>
                </a:lnTo>
                <a:lnTo>
                  <a:pt x="15" y="32"/>
                </a:lnTo>
                <a:lnTo>
                  <a:pt x="20" y="47"/>
                </a:lnTo>
                <a:lnTo>
                  <a:pt x="15" y="80"/>
                </a:lnTo>
                <a:lnTo>
                  <a:pt x="35" y="80"/>
                </a:lnTo>
                <a:lnTo>
                  <a:pt x="63" y="53"/>
                </a:lnTo>
                <a:lnTo>
                  <a:pt x="74" y="89"/>
                </a:lnTo>
                <a:lnTo>
                  <a:pt x="104" y="74"/>
                </a:lnTo>
                <a:lnTo>
                  <a:pt x="125" y="80"/>
                </a:lnTo>
                <a:lnTo>
                  <a:pt x="125" y="56"/>
                </a:lnTo>
                <a:lnTo>
                  <a:pt x="107" y="47"/>
                </a:lnTo>
                <a:lnTo>
                  <a:pt x="113" y="26"/>
                </a:lnTo>
                <a:lnTo>
                  <a:pt x="95" y="45"/>
                </a:lnTo>
                <a:lnTo>
                  <a:pt x="86" y="30"/>
                </a:lnTo>
                <a:lnTo>
                  <a:pt x="74" y="30"/>
                </a:lnTo>
                <a:lnTo>
                  <a:pt x="59" y="38"/>
                </a:lnTo>
                <a:lnTo>
                  <a:pt x="45" y="32"/>
                </a:lnTo>
                <a:lnTo>
                  <a:pt x="39" y="23"/>
                </a:lnTo>
                <a:lnTo>
                  <a:pt x="48" y="21"/>
                </a:lnTo>
                <a:lnTo>
                  <a:pt x="69" y="21"/>
                </a:lnTo>
                <a:lnTo>
                  <a:pt x="77" y="8"/>
                </a:lnTo>
                <a:lnTo>
                  <a:pt x="71" y="2"/>
                </a:lnTo>
                <a:lnTo>
                  <a:pt x="45" y="0"/>
                </a:lnTo>
                <a:lnTo>
                  <a:pt x="24" y="23"/>
                </a:lnTo>
                <a:lnTo>
                  <a:pt x="15" y="2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099" name="Freeform 867"/>
          <p:cNvSpPr>
            <a:spLocks/>
          </p:cNvSpPr>
          <p:nvPr/>
        </p:nvSpPr>
        <p:spPr bwMode="auto">
          <a:xfrm>
            <a:off x="5886450" y="3022600"/>
            <a:ext cx="249238" cy="134938"/>
          </a:xfrm>
          <a:custGeom>
            <a:avLst/>
            <a:gdLst>
              <a:gd name="T0" fmla="*/ 247830 w 177"/>
              <a:gd name="T1" fmla="*/ 38100 h 85"/>
              <a:gd name="T2" fmla="*/ 226708 w 177"/>
              <a:gd name="T3" fmla="*/ 4763 h 85"/>
              <a:gd name="T4" fmla="*/ 167567 w 177"/>
              <a:gd name="T5" fmla="*/ 0 h 85"/>
              <a:gd name="T6" fmla="*/ 104201 w 177"/>
              <a:gd name="T7" fmla="*/ 9525 h 85"/>
              <a:gd name="T8" fmla="*/ 53509 w 177"/>
              <a:gd name="T9" fmla="*/ 9525 h 85"/>
              <a:gd name="T10" fmla="*/ 57733 w 177"/>
              <a:gd name="T11" fmla="*/ 17463 h 85"/>
              <a:gd name="T12" fmla="*/ 36611 w 177"/>
              <a:gd name="T13" fmla="*/ 41275 h 85"/>
              <a:gd name="T14" fmla="*/ 53509 w 177"/>
              <a:gd name="T15" fmla="*/ 55563 h 85"/>
              <a:gd name="T16" fmla="*/ 74631 w 177"/>
              <a:gd name="T17" fmla="*/ 47625 h 85"/>
              <a:gd name="T18" fmla="*/ 99977 w 177"/>
              <a:gd name="T19" fmla="*/ 74613 h 85"/>
              <a:gd name="T20" fmla="*/ 87304 w 177"/>
              <a:gd name="T21" fmla="*/ 85725 h 85"/>
              <a:gd name="T22" fmla="*/ 84487 w 177"/>
              <a:gd name="T23" fmla="*/ 74613 h 85"/>
              <a:gd name="T24" fmla="*/ 42244 w 177"/>
              <a:gd name="T25" fmla="*/ 95250 h 85"/>
              <a:gd name="T26" fmla="*/ 12673 w 177"/>
              <a:gd name="T27" fmla="*/ 95250 h 85"/>
              <a:gd name="T28" fmla="*/ 0 w 177"/>
              <a:gd name="T29" fmla="*/ 98425 h 85"/>
              <a:gd name="T30" fmla="*/ 8449 w 177"/>
              <a:gd name="T31" fmla="*/ 112713 h 85"/>
              <a:gd name="T32" fmla="*/ 28162 w 177"/>
              <a:gd name="T33" fmla="*/ 122238 h 85"/>
              <a:gd name="T34" fmla="*/ 49284 w 177"/>
              <a:gd name="T35" fmla="*/ 109538 h 85"/>
              <a:gd name="T36" fmla="*/ 66182 w 177"/>
              <a:gd name="T37" fmla="*/ 109538 h 85"/>
              <a:gd name="T38" fmla="*/ 78855 w 177"/>
              <a:gd name="T39" fmla="*/ 133350 h 85"/>
              <a:gd name="T40" fmla="*/ 104201 w 177"/>
              <a:gd name="T41" fmla="*/ 103188 h 85"/>
              <a:gd name="T42" fmla="*/ 159118 w 177"/>
              <a:gd name="T43" fmla="*/ 95250 h 85"/>
              <a:gd name="T44" fmla="*/ 247830 w 177"/>
              <a:gd name="T45" fmla="*/ 38100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
              <a:gd name="T70" fmla="*/ 0 h 85"/>
              <a:gd name="T71" fmla="*/ 177 w 177"/>
              <a:gd name="T72" fmla="*/ 85 h 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 h="85">
                <a:moveTo>
                  <a:pt x="176" y="24"/>
                </a:moveTo>
                <a:lnTo>
                  <a:pt x="161" y="3"/>
                </a:lnTo>
                <a:lnTo>
                  <a:pt x="119" y="0"/>
                </a:lnTo>
                <a:lnTo>
                  <a:pt x="74" y="6"/>
                </a:lnTo>
                <a:lnTo>
                  <a:pt x="38" y="6"/>
                </a:lnTo>
                <a:lnTo>
                  <a:pt x="41" y="11"/>
                </a:lnTo>
                <a:lnTo>
                  <a:pt x="26" y="26"/>
                </a:lnTo>
                <a:lnTo>
                  <a:pt x="38" y="35"/>
                </a:lnTo>
                <a:lnTo>
                  <a:pt x="53" y="30"/>
                </a:lnTo>
                <a:lnTo>
                  <a:pt x="71" y="47"/>
                </a:lnTo>
                <a:lnTo>
                  <a:pt x="62" y="54"/>
                </a:lnTo>
                <a:lnTo>
                  <a:pt x="60" y="47"/>
                </a:lnTo>
                <a:lnTo>
                  <a:pt x="30" y="60"/>
                </a:lnTo>
                <a:lnTo>
                  <a:pt x="9" y="60"/>
                </a:lnTo>
                <a:lnTo>
                  <a:pt x="0" y="62"/>
                </a:lnTo>
                <a:lnTo>
                  <a:pt x="6" y="71"/>
                </a:lnTo>
                <a:lnTo>
                  <a:pt x="20" y="77"/>
                </a:lnTo>
                <a:lnTo>
                  <a:pt x="35" y="69"/>
                </a:lnTo>
                <a:lnTo>
                  <a:pt x="47" y="69"/>
                </a:lnTo>
                <a:lnTo>
                  <a:pt x="56" y="84"/>
                </a:lnTo>
                <a:lnTo>
                  <a:pt x="74" y="65"/>
                </a:lnTo>
                <a:lnTo>
                  <a:pt x="113" y="60"/>
                </a:lnTo>
                <a:lnTo>
                  <a:pt x="176"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00" name="Freeform 868"/>
          <p:cNvSpPr>
            <a:spLocks/>
          </p:cNvSpPr>
          <p:nvPr/>
        </p:nvSpPr>
        <p:spPr bwMode="auto">
          <a:xfrm>
            <a:off x="5370513" y="2628900"/>
            <a:ext cx="946150" cy="450850"/>
          </a:xfrm>
          <a:custGeom>
            <a:avLst/>
            <a:gdLst>
              <a:gd name="T0" fmla="*/ 29655 w 670"/>
              <a:gd name="T1" fmla="*/ 241300 h 284"/>
              <a:gd name="T2" fmla="*/ 114385 w 670"/>
              <a:gd name="T3" fmla="*/ 260350 h 284"/>
              <a:gd name="T4" fmla="*/ 105912 w 670"/>
              <a:gd name="T5" fmla="*/ 322262 h 284"/>
              <a:gd name="T6" fmla="*/ 84730 w 670"/>
              <a:gd name="T7" fmla="*/ 350837 h 284"/>
              <a:gd name="T8" fmla="*/ 80493 w 670"/>
              <a:gd name="T9" fmla="*/ 393700 h 284"/>
              <a:gd name="T10" fmla="*/ 114385 w 670"/>
              <a:gd name="T11" fmla="*/ 425450 h 284"/>
              <a:gd name="T12" fmla="*/ 190642 w 670"/>
              <a:gd name="T13" fmla="*/ 441325 h 284"/>
              <a:gd name="T14" fmla="*/ 220298 w 670"/>
              <a:gd name="T15" fmla="*/ 331787 h 284"/>
              <a:gd name="T16" fmla="*/ 265487 w 670"/>
              <a:gd name="T17" fmla="*/ 303212 h 284"/>
              <a:gd name="T18" fmla="*/ 296554 w 670"/>
              <a:gd name="T19" fmla="*/ 279400 h 284"/>
              <a:gd name="T20" fmla="*/ 354453 w 670"/>
              <a:gd name="T21" fmla="*/ 284162 h 284"/>
              <a:gd name="T22" fmla="*/ 337507 w 670"/>
              <a:gd name="T23" fmla="*/ 336550 h 284"/>
              <a:gd name="T24" fmla="*/ 345980 w 670"/>
              <a:gd name="T25" fmla="*/ 369887 h 284"/>
              <a:gd name="T26" fmla="*/ 434947 w 670"/>
              <a:gd name="T27" fmla="*/ 393700 h 284"/>
              <a:gd name="T28" fmla="*/ 488609 w 670"/>
              <a:gd name="T29" fmla="*/ 449263 h 284"/>
              <a:gd name="T30" fmla="*/ 569102 w 670"/>
              <a:gd name="T31" fmla="*/ 403225 h 284"/>
              <a:gd name="T32" fmla="*/ 683487 w 670"/>
              <a:gd name="T33" fmla="*/ 393700 h 284"/>
              <a:gd name="T34" fmla="*/ 763981 w 670"/>
              <a:gd name="T35" fmla="*/ 431800 h 284"/>
              <a:gd name="T36" fmla="*/ 759744 w 670"/>
              <a:gd name="T37" fmla="*/ 341312 h 284"/>
              <a:gd name="T38" fmla="*/ 831765 w 670"/>
              <a:gd name="T39" fmla="*/ 260350 h 284"/>
              <a:gd name="T40" fmla="*/ 898136 w 670"/>
              <a:gd name="T41" fmla="*/ 222250 h 284"/>
              <a:gd name="T42" fmla="*/ 889663 w 670"/>
              <a:gd name="T43" fmla="*/ 165100 h 284"/>
              <a:gd name="T44" fmla="*/ 855772 w 670"/>
              <a:gd name="T45" fmla="*/ 161925 h 284"/>
              <a:gd name="T46" fmla="*/ 768217 w 670"/>
              <a:gd name="T47" fmla="*/ 131762 h 284"/>
              <a:gd name="T48" fmla="*/ 734325 w 670"/>
              <a:gd name="T49" fmla="*/ 128587 h 284"/>
              <a:gd name="T50" fmla="*/ 649595 w 670"/>
              <a:gd name="T51" fmla="*/ 28575 h 284"/>
              <a:gd name="T52" fmla="*/ 543683 w 670"/>
              <a:gd name="T53" fmla="*/ 57150 h 284"/>
              <a:gd name="T54" fmla="*/ 506967 w 670"/>
              <a:gd name="T55" fmla="*/ 0 h 284"/>
              <a:gd name="T56" fmla="*/ 354453 w 670"/>
              <a:gd name="T57" fmla="*/ 42862 h 284"/>
              <a:gd name="T58" fmla="*/ 317737 w 670"/>
              <a:gd name="T59" fmla="*/ 128587 h 284"/>
              <a:gd name="T60" fmla="*/ 333271 w 670"/>
              <a:gd name="T61" fmla="*/ 169862 h 284"/>
              <a:gd name="T62" fmla="*/ 211825 w 670"/>
              <a:gd name="T63" fmla="*/ 165100 h 284"/>
              <a:gd name="T64" fmla="*/ 105912 w 670"/>
              <a:gd name="T65" fmla="*/ 117475 h 284"/>
              <a:gd name="T66" fmla="*/ 50838 w 670"/>
              <a:gd name="T67" fmla="*/ 128587 h 284"/>
              <a:gd name="T68" fmla="*/ 29655 w 670"/>
              <a:gd name="T69" fmla="*/ 174625 h 2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0"/>
              <a:gd name="T106" fmla="*/ 0 h 284"/>
              <a:gd name="T107" fmla="*/ 670 w 670"/>
              <a:gd name="T108" fmla="*/ 284 h 2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0" h="284">
                <a:moveTo>
                  <a:pt x="0" y="122"/>
                </a:moveTo>
                <a:lnTo>
                  <a:pt x="21" y="152"/>
                </a:lnTo>
                <a:lnTo>
                  <a:pt x="12" y="179"/>
                </a:lnTo>
                <a:lnTo>
                  <a:pt x="81" y="164"/>
                </a:lnTo>
                <a:lnTo>
                  <a:pt x="117" y="206"/>
                </a:lnTo>
                <a:lnTo>
                  <a:pt x="75" y="203"/>
                </a:lnTo>
                <a:lnTo>
                  <a:pt x="60" y="206"/>
                </a:lnTo>
                <a:lnTo>
                  <a:pt x="60" y="221"/>
                </a:lnTo>
                <a:lnTo>
                  <a:pt x="39" y="221"/>
                </a:lnTo>
                <a:lnTo>
                  <a:pt x="57" y="248"/>
                </a:lnTo>
                <a:lnTo>
                  <a:pt x="81" y="254"/>
                </a:lnTo>
                <a:lnTo>
                  <a:pt x="81" y="268"/>
                </a:lnTo>
                <a:lnTo>
                  <a:pt x="117" y="259"/>
                </a:lnTo>
                <a:lnTo>
                  <a:pt x="135" y="278"/>
                </a:lnTo>
                <a:lnTo>
                  <a:pt x="144" y="281"/>
                </a:lnTo>
                <a:lnTo>
                  <a:pt x="156" y="209"/>
                </a:lnTo>
                <a:lnTo>
                  <a:pt x="185" y="200"/>
                </a:lnTo>
                <a:lnTo>
                  <a:pt x="188" y="191"/>
                </a:lnTo>
                <a:lnTo>
                  <a:pt x="197" y="182"/>
                </a:lnTo>
                <a:lnTo>
                  <a:pt x="210" y="176"/>
                </a:lnTo>
                <a:lnTo>
                  <a:pt x="225" y="173"/>
                </a:lnTo>
                <a:lnTo>
                  <a:pt x="251" y="179"/>
                </a:lnTo>
                <a:lnTo>
                  <a:pt x="233" y="188"/>
                </a:lnTo>
                <a:lnTo>
                  <a:pt x="239" y="212"/>
                </a:lnTo>
                <a:lnTo>
                  <a:pt x="230" y="221"/>
                </a:lnTo>
                <a:lnTo>
                  <a:pt x="245" y="233"/>
                </a:lnTo>
                <a:lnTo>
                  <a:pt x="287" y="224"/>
                </a:lnTo>
                <a:lnTo>
                  <a:pt x="308" y="248"/>
                </a:lnTo>
                <a:lnTo>
                  <a:pt x="317" y="278"/>
                </a:lnTo>
                <a:lnTo>
                  <a:pt x="346" y="283"/>
                </a:lnTo>
                <a:lnTo>
                  <a:pt x="385" y="257"/>
                </a:lnTo>
                <a:lnTo>
                  <a:pt x="403" y="254"/>
                </a:lnTo>
                <a:lnTo>
                  <a:pt x="439" y="254"/>
                </a:lnTo>
                <a:lnTo>
                  <a:pt x="484" y="248"/>
                </a:lnTo>
                <a:lnTo>
                  <a:pt x="526" y="251"/>
                </a:lnTo>
                <a:lnTo>
                  <a:pt x="541" y="272"/>
                </a:lnTo>
                <a:lnTo>
                  <a:pt x="550" y="244"/>
                </a:lnTo>
                <a:lnTo>
                  <a:pt x="538" y="215"/>
                </a:lnTo>
                <a:lnTo>
                  <a:pt x="580" y="206"/>
                </a:lnTo>
                <a:lnTo>
                  <a:pt x="589" y="164"/>
                </a:lnTo>
                <a:lnTo>
                  <a:pt x="633" y="170"/>
                </a:lnTo>
                <a:lnTo>
                  <a:pt x="636" y="140"/>
                </a:lnTo>
                <a:lnTo>
                  <a:pt x="669" y="128"/>
                </a:lnTo>
                <a:lnTo>
                  <a:pt x="630" y="104"/>
                </a:lnTo>
                <a:lnTo>
                  <a:pt x="630" y="89"/>
                </a:lnTo>
                <a:lnTo>
                  <a:pt x="606" y="102"/>
                </a:lnTo>
                <a:lnTo>
                  <a:pt x="571" y="78"/>
                </a:lnTo>
                <a:lnTo>
                  <a:pt x="544" y="83"/>
                </a:lnTo>
                <a:lnTo>
                  <a:pt x="529" y="68"/>
                </a:lnTo>
                <a:lnTo>
                  <a:pt x="520" y="81"/>
                </a:lnTo>
                <a:lnTo>
                  <a:pt x="460" y="27"/>
                </a:lnTo>
                <a:lnTo>
                  <a:pt x="460" y="18"/>
                </a:lnTo>
                <a:lnTo>
                  <a:pt x="418" y="45"/>
                </a:lnTo>
                <a:lnTo>
                  <a:pt x="385" y="36"/>
                </a:lnTo>
                <a:lnTo>
                  <a:pt x="380" y="6"/>
                </a:lnTo>
                <a:lnTo>
                  <a:pt x="359" y="0"/>
                </a:lnTo>
                <a:lnTo>
                  <a:pt x="344" y="18"/>
                </a:lnTo>
                <a:lnTo>
                  <a:pt x="251" y="27"/>
                </a:lnTo>
                <a:lnTo>
                  <a:pt x="242" y="68"/>
                </a:lnTo>
                <a:lnTo>
                  <a:pt x="225" y="81"/>
                </a:lnTo>
                <a:lnTo>
                  <a:pt x="245" y="93"/>
                </a:lnTo>
                <a:lnTo>
                  <a:pt x="236" y="107"/>
                </a:lnTo>
                <a:lnTo>
                  <a:pt x="185" y="89"/>
                </a:lnTo>
                <a:lnTo>
                  <a:pt x="150" y="104"/>
                </a:lnTo>
                <a:lnTo>
                  <a:pt x="135" y="78"/>
                </a:lnTo>
                <a:lnTo>
                  <a:pt x="75" y="74"/>
                </a:lnTo>
                <a:lnTo>
                  <a:pt x="42" y="104"/>
                </a:lnTo>
                <a:lnTo>
                  <a:pt x="36" y="81"/>
                </a:lnTo>
                <a:lnTo>
                  <a:pt x="24" y="87"/>
                </a:lnTo>
                <a:lnTo>
                  <a:pt x="21" y="110"/>
                </a:lnTo>
                <a:lnTo>
                  <a:pt x="0" y="12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01" name="Freeform 869"/>
          <p:cNvSpPr>
            <a:spLocks/>
          </p:cNvSpPr>
          <p:nvPr/>
        </p:nvSpPr>
        <p:spPr bwMode="auto">
          <a:xfrm>
            <a:off x="5573713" y="2946400"/>
            <a:ext cx="414337" cy="266700"/>
          </a:xfrm>
          <a:custGeom>
            <a:avLst/>
            <a:gdLst>
              <a:gd name="T0" fmla="*/ 0 w 293"/>
              <a:gd name="T1" fmla="*/ 128588 h 168"/>
              <a:gd name="T2" fmla="*/ 16969 w 293"/>
              <a:gd name="T3" fmla="*/ 123825 h 168"/>
              <a:gd name="T4" fmla="*/ 16969 w 293"/>
              <a:gd name="T5" fmla="*/ 107950 h 168"/>
              <a:gd name="T6" fmla="*/ 53737 w 293"/>
              <a:gd name="T7" fmla="*/ 85725 h 168"/>
              <a:gd name="T8" fmla="*/ 79191 w 293"/>
              <a:gd name="T9" fmla="*/ 104775 h 168"/>
              <a:gd name="T10" fmla="*/ 83433 w 293"/>
              <a:gd name="T11" fmla="*/ 141287 h 168"/>
              <a:gd name="T12" fmla="*/ 108887 w 293"/>
              <a:gd name="T13" fmla="*/ 128588 h 168"/>
              <a:gd name="T14" fmla="*/ 125857 w 293"/>
              <a:gd name="T15" fmla="*/ 131763 h 168"/>
              <a:gd name="T16" fmla="*/ 151311 w 293"/>
              <a:gd name="T17" fmla="*/ 193675 h 168"/>
              <a:gd name="T18" fmla="*/ 206461 w 293"/>
              <a:gd name="T19" fmla="*/ 233363 h 168"/>
              <a:gd name="T20" fmla="*/ 248885 w 293"/>
              <a:gd name="T21" fmla="*/ 246063 h 168"/>
              <a:gd name="T22" fmla="*/ 248885 w 293"/>
              <a:gd name="T23" fmla="*/ 265113 h 168"/>
              <a:gd name="T24" fmla="*/ 278582 w 293"/>
              <a:gd name="T25" fmla="*/ 265113 h 168"/>
              <a:gd name="T26" fmla="*/ 285652 w 293"/>
              <a:gd name="T27" fmla="*/ 212725 h 168"/>
              <a:gd name="T28" fmla="*/ 278582 w 293"/>
              <a:gd name="T29" fmla="*/ 188912 h 168"/>
              <a:gd name="T30" fmla="*/ 261612 w 293"/>
              <a:gd name="T31" fmla="*/ 193675 h 168"/>
              <a:gd name="T32" fmla="*/ 257370 w 293"/>
              <a:gd name="T33" fmla="*/ 161925 h 168"/>
              <a:gd name="T34" fmla="*/ 278582 w 293"/>
              <a:gd name="T35" fmla="*/ 174625 h 168"/>
              <a:gd name="T36" fmla="*/ 291309 w 293"/>
              <a:gd name="T37" fmla="*/ 174625 h 168"/>
              <a:gd name="T38" fmla="*/ 321005 w 293"/>
              <a:gd name="T39" fmla="*/ 138112 h 168"/>
              <a:gd name="T40" fmla="*/ 357772 w 293"/>
              <a:gd name="T41" fmla="*/ 141287 h 168"/>
              <a:gd name="T42" fmla="*/ 366257 w 293"/>
              <a:gd name="T43" fmla="*/ 150812 h 168"/>
              <a:gd name="T44" fmla="*/ 354944 w 293"/>
              <a:gd name="T45" fmla="*/ 171450 h 168"/>
              <a:gd name="T46" fmla="*/ 397368 w 293"/>
              <a:gd name="T47" fmla="*/ 150812 h 168"/>
              <a:gd name="T48" fmla="*/ 400196 w 293"/>
              <a:gd name="T49" fmla="*/ 161925 h 168"/>
              <a:gd name="T50" fmla="*/ 412923 w 293"/>
              <a:gd name="T51" fmla="*/ 150812 h 168"/>
              <a:gd name="T52" fmla="*/ 387469 w 293"/>
              <a:gd name="T53" fmla="*/ 123825 h 168"/>
              <a:gd name="T54" fmla="*/ 366257 w 293"/>
              <a:gd name="T55" fmla="*/ 131763 h 168"/>
              <a:gd name="T56" fmla="*/ 349287 w 293"/>
              <a:gd name="T57" fmla="*/ 117475 h 168"/>
              <a:gd name="T58" fmla="*/ 370499 w 293"/>
              <a:gd name="T59" fmla="*/ 93662 h 168"/>
              <a:gd name="T60" fmla="*/ 366257 w 293"/>
              <a:gd name="T61" fmla="*/ 85725 h 168"/>
              <a:gd name="T62" fmla="*/ 340803 w 293"/>
              <a:gd name="T63" fmla="*/ 90487 h 168"/>
              <a:gd name="T64" fmla="*/ 285652 w 293"/>
              <a:gd name="T65" fmla="*/ 131763 h 168"/>
              <a:gd name="T66" fmla="*/ 244643 w 293"/>
              <a:gd name="T67" fmla="*/ 123825 h 168"/>
              <a:gd name="T68" fmla="*/ 231916 w 293"/>
              <a:gd name="T69" fmla="*/ 76200 h 168"/>
              <a:gd name="T70" fmla="*/ 202219 w 293"/>
              <a:gd name="T71" fmla="*/ 38100 h 168"/>
              <a:gd name="T72" fmla="*/ 142826 w 293"/>
              <a:gd name="T73" fmla="*/ 52388 h 168"/>
              <a:gd name="T74" fmla="*/ 121614 w 293"/>
              <a:gd name="T75" fmla="*/ 33338 h 168"/>
              <a:gd name="T76" fmla="*/ 117372 w 293"/>
              <a:gd name="T77" fmla="*/ 42862 h 168"/>
              <a:gd name="T78" fmla="*/ 104645 w 293"/>
              <a:gd name="T79" fmla="*/ 52388 h 168"/>
              <a:gd name="T80" fmla="*/ 93332 w 293"/>
              <a:gd name="T81" fmla="*/ 52388 h 168"/>
              <a:gd name="T82" fmla="*/ 74948 w 293"/>
              <a:gd name="T83" fmla="*/ 42862 h 168"/>
              <a:gd name="T84" fmla="*/ 62221 w 293"/>
              <a:gd name="T85" fmla="*/ 57150 h 168"/>
              <a:gd name="T86" fmla="*/ 62221 w 293"/>
              <a:gd name="T87" fmla="*/ 42862 h 168"/>
              <a:gd name="T88" fmla="*/ 50908 w 293"/>
              <a:gd name="T89" fmla="*/ 38100 h 168"/>
              <a:gd name="T90" fmla="*/ 50908 w 293"/>
              <a:gd name="T91" fmla="*/ 23812 h 168"/>
              <a:gd name="T92" fmla="*/ 57979 w 293"/>
              <a:gd name="T93" fmla="*/ 0 h 168"/>
              <a:gd name="T94" fmla="*/ 16969 w 293"/>
              <a:gd name="T95" fmla="*/ 14288 h 1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3"/>
              <a:gd name="T145" fmla="*/ 0 h 168"/>
              <a:gd name="T146" fmla="*/ 293 w 293"/>
              <a:gd name="T147" fmla="*/ 168 h 1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3" h="168">
                <a:moveTo>
                  <a:pt x="0" y="81"/>
                </a:moveTo>
                <a:lnTo>
                  <a:pt x="12" y="78"/>
                </a:lnTo>
                <a:lnTo>
                  <a:pt x="12" y="68"/>
                </a:lnTo>
                <a:lnTo>
                  <a:pt x="38" y="54"/>
                </a:lnTo>
                <a:lnTo>
                  <a:pt x="56" y="66"/>
                </a:lnTo>
                <a:lnTo>
                  <a:pt x="59" y="89"/>
                </a:lnTo>
                <a:lnTo>
                  <a:pt x="77" y="81"/>
                </a:lnTo>
                <a:lnTo>
                  <a:pt x="89" y="83"/>
                </a:lnTo>
                <a:lnTo>
                  <a:pt x="107" y="122"/>
                </a:lnTo>
                <a:lnTo>
                  <a:pt x="146" y="147"/>
                </a:lnTo>
                <a:lnTo>
                  <a:pt x="176" y="155"/>
                </a:lnTo>
                <a:lnTo>
                  <a:pt x="176" y="167"/>
                </a:lnTo>
                <a:lnTo>
                  <a:pt x="197" y="167"/>
                </a:lnTo>
                <a:lnTo>
                  <a:pt x="202" y="134"/>
                </a:lnTo>
                <a:lnTo>
                  <a:pt x="197" y="119"/>
                </a:lnTo>
                <a:lnTo>
                  <a:pt x="185" y="122"/>
                </a:lnTo>
                <a:lnTo>
                  <a:pt x="182" y="102"/>
                </a:lnTo>
                <a:lnTo>
                  <a:pt x="197" y="110"/>
                </a:lnTo>
                <a:lnTo>
                  <a:pt x="206" y="110"/>
                </a:lnTo>
                <a:lnTo>
                  <a:pt x="227" y="87"/>
                </a:lnTo>
                <a:lnTo>
                  <a:pt x="253" y="89"/>
                </a:lnTo>
                <a:lnTo>
                  <a:pt x="259" y="95"/>
                </a:lnTo>
                <a:lnTo>
                  <a:pt x="251" y="108"/>
                </a:lnTo>
                <a:lnTo>
                  <a:pt x="281" y="95"/>
                </a:lnTo>
                <a:lnTo>
                  <a:pt x="283" y="102"/>
                </a:lnTo>
                <a:lnTo>
                  <a:pt x="292" y="95"/>
                </a:lnTo>
                <a:lnTo>
                  <a:pt x="274" y="78"/>
                </a:lnTo>
                <a:lnTo>
                  <a:pt x="259" y="83"/>
                </a:lnTo>
                <a:lnTo>
                  <a:pt x="247" y="74"/>
                </a:lnTo>
                <a:lnTo>
                  <a:pt x="262" y="59"/>
                </a:lnTo>
                <a:lnTo>
                  <a:pt x="259" y="54"/>
                </a:lnTo>
                <a:lnTo>
                  <a:pt x="241" y="57"/>
                </a:lnTo>
                <a:lnTo>
                  <a:pt x="202" y="83"/>
                </a:lnTo>
                <a:lnTo>
                  <a:pt x="173" y="78"/>
                </a:lnTo>
                <a:lnTo>
                  <a:pt x="164" y="48"/>
                </a:lnTo>
                <a:lnTo>
                  <a:pt x="143" y="24"/>
                </a:lnTo>
                <a:lnTo>
                  <a:pt x="101" y="33"/>
                </a:lnTo>
                <a:lnTo>
                  <a:pt x="86" y="21"/>
                </a:lnTo>
                <a:lnTo>
                  <a:pt x="83" y="27"/>
                </a:lnTo>
                <a:lnTo>
                  <a:pt x="74" y="33"/>
                </a:lnTo>
                <a:lnTo>
                  <a:pt x="66" y="33"/>
                </a:lnTo>
                <a:lnTo>
                  <a:pt x="53" y="27"/>
                </a:lnTo>
                <a:lnTo>
                  <a:pt x="44" y="36"/>
                </a:lnTo>
                <a:lnTo>
                  <a:pt x="44" y="27"/>
                </a:lnTo>
                <a:lnTo>
                  <a:pt x="36" y="24"/>
                </a:lnTo>
                <a:lnTo>
                  <a:pt x="36" y="15"/>
                </a:lnTo>
                <a:lnTo>
                  <a:pt x="41" y="0"/>
                </a:lnTo>
                <a:lnTo>
                  <a:pt x="12" y="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02" name="Freeform 870"/>
          <p:cNvSpPr>
            <a:spLocks/>
          </p:cNvSpPr>
          <p:nvPr/>
        </p:nvSpPr>
        <p:spPr bwMode="auto">
          <a:xfrm>
            <a:off x="5218113" y="2979738"/>
            <a:ext cx="212725" cy="190500"/>
          </a:xfrm>
          <a:custGeom>
            <a:avLst/>
            <a:gdLst>
              <a:gd name="T0" fmla="*/ 126790 w 151"/>
              <a:gd name="T1" fmla="*/ 4763 h 120"/>
              <a:gd name="T2" fmla="*/ 97205 w 151"/>
              <a:gd name="T3" fmla="*/ 33338 h 120"/>
              <a:gd name="T4" fmla="*/ 69030 w 151"/>
              <a:gd name="T5" fmla="*/ 4763 h 120"/>
              <a:gd name="T6" fmla="*/ 47898 w 151"/>
              <a:gd name="T7" fmla="*/ 0 h 120"/>
              <a:gd name="T8" fmla="*/ 47898 w 151"/>
              <a:gd name="T9" fmla="*/ 14288 h 120"/>
              <a:gd name="T10" fmla="*/ 69030 w 151"/>
              <a:gd name="T11" fmla="*/ 23813 h 120"/>
              <a:gd name="T12" fmla="*/ 81709 w 151"/>
              <a:gd name="T13" fmla="*/ 52388 h 120"/>
              <a:gd name="T14" fmla="*/ 54942 w 151"/>
              <a:gd name="T15" fmla="*/ 47625 h 120"/>
              <a:gd name="T16" fmla="*/ 47898 w 151"/>
              <a:gd name="T17" fmla="*/ 52388 h 120"/>
              <a:gd name="T18" fmla="*/ 9861 w 151"/>
              <a:gd name="T19" fmla="*/ 47625 h 120"/>
              <a:gd name="T20" fmla="*/ 0 w 151"/>
              <a:gd name="T21" fmla="*/ 52388 h 120"/>
              <a:gd name="T22" fmla="*/ 5635 w 151"/>
              <a:gd name="T23" fmla="*/ 95250 h 120"/>
              <a:gd name="T24" fmla="*/ 33811 w 151"/>
              <a:gd name="T25" fmla="*/ 95250 h 120"/>
              <a:gd name="T26" fmla="*/ 76074 w 151"/>
              <a:gd name="T27" fmla="*/ 152400 h 120"/>
              <a:gd name="T28" fmla="*/ 109884 w 151"/>
              <a:gd name="T29" fmla="*/ 179388 h 120"/>
              <a:gd name="T30" fmla="*/ 152148 w 151"/>
              <a:gd name="T31" fmla="*/ 155575 h 120"/>
              <a:gd name="T32" fmla="*/ 156374 w 151"/>
              <a:gd name="T33" fmla="*/ 179388 h 120"/>
              <a:gd name="T34" fmla="*/ 177506 w 151"/>
              <a:gd name="T35" fmla="*/ 188913 h 120"/>
              <a:gd name="T36" fmla="*/ 194411 w 151"/>
              <a:gd name="T37" fmla="*/ 141288 h 120"/>
              <a:gd name="T38" fmla="*/ 211316 w 151"/>
              <a:gd name="T39" fmla="*/ 138113 h 120"/>
              <a:gd name="T40" fmla="*/ 166235 w 151"/>
              <a:gd name="T41" fmla="*/ 84138 h 120"/>
              <a:gd name="T42" fmla="*/ 147921 w 151"/>
              <a:gd name="T43" fmla="*/ 1905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1"/>
              <a:gd name="T67" fmla="*/ 0 h 120"/>
              <a:gd name="T68" fmla="*/ 151 w 151"/>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1" h="120">
                <a:moveTo>
                  <a:pt x="90" y="3"/>
                </a:moveTo>
                <a:lnTo>
                  <a:pt x="69" y="21"/>
                </a:lnTo>
                <a:lnTo>
                  <a:pt x="49" y="3"/>
                </a:lnTo>
                <a:lnTo>
                  <a:pt x="34" y="0"/>
                </a:lnTo>
                <a:lnTo>
                  <a:pt x="34" y="9"/>
                </a:lnTo>
                <a:lnTo>
                  <a:pt x="49" y="15"/>
                </a:lnTo>
                <a:lnTo>
                  <a:pt x="58" y="33"/>
                </a:lnTo>
                <a:lnTo>
                  <a:pt x="39" y="30"/>
                </a:lnTo>
                <a:lnTo>
                  <a:pt x="34" y="33"/>
                </a:lnTo>
                <a:lnTo>
                  <a:pt x="7" y="30"/>
                </a:lnTo>
                <a:lnTo>
                  <a:pt x="0" y="33"/>
                </a:lnTo>
                <a:lnTo>
                  <a:pt x="4" y="60"/>
                </a:lnTo>
                <a:lnTo>
                  <a:pt x="24" y="60"/>
                </a:lnTo>
                <a:lnTo>
                  <a:pt x="54" y="96"/>
                </a:lnTo>
                <a:lnTo>
                  <a:pt x="78" y="113"/>
                </a:lnTo>
                <a:lnTo>
                  <a:pt x="108" y="98"/>
                </a:lnTo>
                <a:lnTo>
                  <a:pt x="111" y="113"/>
                </a:lnTo>
                <a:lnTo>
                  <a:pt x="126" y="119"/>
                </a:lnTo>
                <a:lnTo>
                  <a:pt x="138" y="89"/>
                </a:lnTo>
                <a:lnTo>
                  <a:pt x="150" y="87"/>
                </a:lnTo>
                <a:lnTo>
                  <a:pt x="118" y="53"/>
                </a:lnTo>
                <a:lnTo>
                  <a:pt x="105" y="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03" name="Freeform 871"/>
          <p:cNvSpPr>
            <a:spLocks/>
          </p:cNvSpPr>
          <p:nvPr/>
        </p:nvSpPr>
        <p:spPr bwMode="auto">
          <a:xfrm>
            <a:off x="5218113" y="3027363"/>
            <a:ext cx="147637" cy="123825"/>
          </a:xfrm>
          <a:custGeom>
            <a:avLst/>
            <a:gdLst>
              <a:gd name="T0" fmla="*/ 0 w 104"/>
              <a:gd name="T1" fmla="*/ 4762 h 78"/>
              <a:gd name="T2" fmla="*/ 5678 w 104"/>
              <a:gd name="T3" fmla="*/ 47625 h 78"/>
              <a:gd name="T4" fmla="*/ 34070 w 104"/>
              <a:gd name="T5" fmla="*/ 47625 h 78"/>
              <a:gd name="T6" fmla="*/ 63881 w 104"/>
              <a:gd name="T7" fmla="*/ 80962 h 78"/>
              <a:gd name="T8" fmla="*/ 82336 w 104"/>
              <a:gd name="T9" fmla="*/ 80962 h 78"/>
              <a:gd name="T10" fmla="*/ 93693 w 104"/>
              <a:gd name="T11" fmla="*/ 93662 h 78"/>
              <a:gd name="T12" fmla="*/ 110728 w 104"/>
              <a:gd name="T13" fmla="*/ 98425 h 78"/>
              <a:gd name="T14" fmla="*/ 127763 w 104"/>
              <a:gd name="T15" fmla="*/ 122238 h 78"/>
              <a:gd name="T16" fmla="*/ 146217 w 104"/>
              <a:gd name="T17" fmla="*/ 112713 h 78"/>
              <a:gd name="T18" fmla="*/ 127763 w 104"/>
              <a:gd name="T19" fmla="*/ 80962 h 78"/>
              <a:gd name="T20" fmla="*/ 103630 w 104"/>
              <a:gd name="T21" fmla="*/ 66675 h 78"/>
              <a:gd name="T22" fmla="*/ 103630 w 104"/>
              <a:gd name="T23" fmla="*/ 42862 h 78"/>
              <a:gd name="T24" fmla="*/ 85175 w 104"/>
              <a:gd name="T25" fmla="*/ 19050 h 78"/>
              <a:gd name="T26" fmla="*/ 55364 w 104"/>
              <a:gd name="T27" fmla="*/ 0 h 78"/>
              <a:gd name="T28" fmla="*/ 48266 w 104"/>
              <a:gd name="T29" fmla="*/ 4762 h 78"/>
              <a:gd name="T30" fmla="*/ 9937 w 104"/>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78"/>
              <a:gd name="T50" fmla="*/ 104 w 10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78">
                <a:moveTo>
                  <a:pt x="0" y="3"/>
                </a:moveTo>
                <a:lnTo>
                  <a:pt x="4" y="30"/>
                </a:lnTo>
                <a:lnTo>
                  <a:pt x="24" y="30"/>
                </a:lnTo>
                <a:lnTo>
                  <a:pt x="45" y="51"/>
                </a:lnTo>
                <a:lnTo>
                  <a:pt x="58" y="51"/>
                </a:lnTo>
                <a:lnTo>
                  <a:pt x="66" y="59"/>
                </a:lnTo>
                <a:lnTo>
                  <a:pt x="78" y="62"/>
                </a:lnTo>
                <a:lnTo>
                  <a:pt x="90" y="77"/>
                </a:lnTo>
                <a:lnTo>
                  <a:pt x="103" y="71"/>
                </a:lnTo>
                <a:lnTo>
                  <a:pt x="90" y="51"/>
                </a:lnTo>
                <a:lnTo>
                  <a:pt x="73" y="42"/>
                </a:lnTo>
                <a:lnTo>
                  <a:pt x="73" y="27"/>
                </a:lnTo>
                <a:lnTo>
                  <a:pt x="60" y="12"/>
                </a:lnTo>
                <a:lnTo>
                  <a:pt x="39" y="0"/>
                </a:lnTo>
                <a:lnTo>
                  <a:pt x="34" y="3"/>
                </a:lnTo>
                <a:lnTo>
                  <a:pt x="7"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04" name="Freeform 872"/>
          <p:cNvSpPr>
            <a:spLocks/>
          </p:cNvSpPr>
          <p:nvPr/>
        </p:nvSpPr>
        <p:spPr bwMode="auto">
          <a:xfrm>
            <a:off x="5143500" y="2955925"/>
            <a:ext cx="158750" cy="77788"/>
          </a:xfrm>
          <a:custGeom>
            <a:avLst/>
            <a:gdLst>
              <a:gd name="T0" fmla="*/ 123315 w 112"/>
              <a:gd name="T1" fmla="*/ 23813 h 49"/>
              <a:gd name="T2" fmla="*/ 102054 w 112"/>
              <a:gd name="T3" fmla="*/ 9525 h 49"/>
              <a:gd name="T4" fmla="*/ 89297 w 112"/>
              <a:gd name="T5" fmla="*/ 0 h 49"/>
              <a:gd name="T6" fmla="*/ 68036 w 112"/>
              <a:gd name="T7" fmla="*/ 9525 h 49"/>
              <a:gd name="T8" fmla="*/ 55279 w 112"/>
              <a:gd name="T9" fmla="*/ 9525 h 49"/>
              <a:gd name="T10" fmla="*/ 38270 w 112"/>
              <a:gd name="T11" fmla="*/ 0 h 49"/>
              <a:gd name="T12" fmla="*/ 8504 w 112"/>
              <a:gd name="T13" fmla="*/ 9525 h 49"/>
              <a:gd name="T14" fmla="*/ 0 w 112"/>
              <a:gd name="T15" fmla="*/ 23813 h 49"/>
              <a:gd name="T16" fmla="*/ 75123 w 112"/>
              <a:gd name="T17" fmla="*/ 76200 h 49"/>
              <a:gd name="T18" fmla="*/ 85045 w 112"/>
              <a:gd name="T19" fmla="*/ 71438 h 49"/>
              <a:gd name="T20" fmla="*/ 123315 w 112"/>
              <a:gd name="T21" fmla="*/ 76200 h 49"/>
              <a:gd name="T22" fmla="*/ 130402 w 112"/>
              <a:gd name="T23" fmla="*/ 71438 h 49"/>
              <a:gd name="T24" fmla="*/ 157333 w 112"/>
              <a:gd name="T25" fmla="*/ 76200 h 49"/>
              <a:gd name="T26" fmla="*/ 144576 w 112"/>
              <a:gd name="T27" fmla="*/ 47625 h 49"/>
              <a:gd name="T28" fmla="*/ 123315 w 112"/>
              <a:gd name="T29" fmla="*/ 38100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49"/>
              <a:gd name="T47" fmla="*/ 112 w 112"/>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49">
                <a:moveTo>
                  <a:pt x="87" y="15"/>
                </a:moveTo>
                <a:lnTo>
                  <a:pt x="72" y="6"/>
                </a:lnTo>
                <a:lnTo>
                  <a:pt x="63" y="0"/>
                </a:lnTo>
                <a:lnTo>
                  <a:pt x="48" y="6"/>
                </a:lnTo>
                <a:lnTo>
                  <a:pt x="39" y="6"/>
                </a:lnTo>
                <a:lnTo>
                  <a:pt x="27" y="0"/>
                </a:lnTo>
                <a:lnTo>
                  <a:pt x="6" y="6"/>
                </a:lnTo>
                <a:lnTo>
                  <a:pt x="0" y="15"/>
                </a:lnTo>
                <a:lnTo>
                  <a:pt x="53" y="48"/>
                </a:lnTo>
                <a:lnTo>
                  <a:pt x="60" y="45"/>
                </a:lnTo>
                <a:lnTo>
                  <a:pt x="87" y="48"/>
                </a:lnTo>
                <a:lnTo>
                  <a:pt x="92" y="45"/>
                </a:lnTo>
                <a:lnTo>
                  <a:pt x="111" y="48"/>
                </a:lnTo>
                <a:lnTo>
                  <a:pt x="102" y="30"/>
                </a:lnTo>
                <a:lnTo>
                  <a:pt x="87"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05" name="Freeform 873"/>
          <p:cNvSpPr>
            <a:spLocks/>
          </p:cNvSpPr>
          <p:nvPr/>
        </p:nvSpPr>
        <p:spPr bwMode="auto">
          <a:xfrm>
            <a:off x="4873625" y="2838450"/>
            <a:ext cx="85725" cy="109538"/>
          </a:xfrm>
          <a:custGeom>
            <a:avLst/>
            <a:gdLst>
              <a:gd name="T0" fmla="*/ 0 w 60"/>
              <a:gd name="T1" fmla="*/ 23813 h 69"/>
              <a:gd name="T2" fmla="*/ 34290 w 60"/>
              <a:gd name="T3" fmla="*/ 65088 h 69"/>
              <a:gd name="T4" fmla="*/ 34290 w 60"/>
              <a:gd name="T5" fmla="*/ 107950 h 69"/>
              <a:gd name="T6" fmla="*/ 47149 w 60"/>
              <a:gd name="T7" fmla="*/ 107950 h 69"/>
              <a:gd name="T8" fmla="*/ 55721 w 60"/>
              <a:gd name="T9" fmla="*/ 65088 h 69"/>
              <a:gd name="T10" fmla="*/ 84296 w 60"/>
              <a:gd name="T11" fmla="*/ 69850 h 69"/>
              <a:gd name="T12" fmla="*/ 68580 w 60"/>
              <a:gd name="T13" fmla="*/ 36513 h 69"/>
              <a:gd name="T14" fmla="*/ 68580 w 60"/>
              <a:gd name="T15" fmla="*/ 12700 h 69"/>
              <a:gd name="T16" fmla="*/ 4286 w 60"/>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69"/>
              <a:gd name="T29" fmla="*/ 60 w 60"/>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69">
                <a:moveTo>
                  <a:pt x="0" y="15"/>
                </a:moveTo>
                <a:lnTo>
                  <a:pt x="24" y="41"/>
                </a:lnTo>
                <a:lnTo>
                  <a:pt x="24" y="68"/>
                </a:lnTo>
                <a:lnTo>
                  <a:pt x="33" y="68"/>
                </a:lnTo>
                <a:lnTo>
                  <a:pt x="39" y="41"/>
                </a:lnTo>
                <a:lnTo>
                  <a:pt x="59" y="44"/>
                </a:lnTo>
                <a:lnTo>
                  <a:pt x="48" y="23"/>
                </a:lnTo>
                <a:lnTo>
                  <a:pt x="48" y="8"/>
                </a:lnTo>
                <a:lnTo>
                  <a:pt x="3"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06" name="Freeform 874"/>
          <p:cNvSpPr>
            <a:spLocks/>
          </p:cNvSpPr>
          <p:nvPr/>
        </p:nvSpPr>
        <p:spPr bwMode="auto">
          <a:xfrm>
            <a:off x="1325563" y="2117725"/>
            <a:ext cx="131762" cy="77788"/>
          </a:xfrm>
          <a:custGeom>
            <a:avLst/>
            <a:gdLst>
              <a:gd name="T0" fmla="*/ 109334 w 94"/>
              <a:gd name="T1" fmla="*/ 22225 h 49"/>
              <a:gd name="T2" fmla="*/ 96719 w 94"/>
              <a:gd name="T3" fmla="*/ 0 h 49"/>
              <a:gd name="T4" fmla="*/ 50462 w 94"/>
              <a:gd name="T5" fmla="*/ 7938 h 49"/>
              <a:gd name="T6" fmla="*/ 12616 w 94"/>
              <a:gd name="T7" fmla="*/ 0 h 49"/>
              <a:gd name="T8" fmla="*/ 0 w 94"/>
              <a:gd name="T9" fmla="*/ 14288 h 49"/>
              <a:gd name="T10" fmla="*/ 60274 w 94"/>
              <a:gd name="T11" fmla="*/ 17463 h 49"/>
              <a:gd name="T12" fmla="*/ 63078 w 94"/>
              <a:gd name="T13" fmla="*/ 31750 h 49"/>
              <a:gd name="T14" fmla="*/ 42052 w 94"/>
              <a:gd name="T15" fmla="*/ 28575 h 49"/>
              <a:gd name="T16" fmla="*/ 42052 w 94"/>
              <a:gd name="T17" fmla="*/ 38100 h 49"/>
              <a:gd name="T18" fmla="*/ 26633 w 94"/>
              <a:gd name="T19" fmla="*/ 46038 h 49"/>
              <a:gd name="T20" fmla="*/ 12616 w 94"/>
              <a:gd name="T21" fmla="*/ 46038 h 49"/>
              <a:gd name="T22" fmla="*/ 33641 w 94"/>
              <a:gd name="T23" fmla="*/ 65088 h 49"/>
              <a:gd name="T24" fmla="*/ 63078 w 94"/>
              <a:gd name="T25" fmla="*/ 52388 h 49"/>
              <a:gd name="T26" fmla="*/ 68684 w 94"/>
              <a:gd name="T27" fmla="*/ 61913 h 49"/>
              <a:gd name="T28" fmla="*/ 39248 w 94"/>
              <a:gd name="T29" fmla="*/ 76200 h 49"/>
              <a:gd name="T30" fmla="*/ 75693 w 94"/>
              <a:gd name="T31" fmla="*/ 65088 h 49"/>
              <a:gd name="T32" fmla="*/ 81300 w 94"/>
              <a:gd name="T33" fmla="*/ 55563 h 49"/>
              <a:gd name="T34" fmla="*/ 88309 w 94"/>
              <a:gd name="T35" fmla="*/ 55563 h 49"/>
              <a:gd name="T36" fmla="*/ 88309 w 94"/>
              <a:gd name="T37" fmla="*/ 61913 h 49"/>
              <a:gd name="T38" fmla="*/ 100924 w 94"/>
              <a:gd name="T39" fmla="*/ 69850 h 49"/>
              <a:gd name="T40" fmla="*/ 126155 w 94"/>
              <a:gd name="T41" fmla="*/ 46038 h 49"/>
              <a:gd name="T42" fmla="*/ 130360 w 94"/>
              <a:gd name="T43" fmla="*/ 38100 h 49"/>
              <a:gd name="T44" fmla="*/ 113540 w 94"/>
              <a:gd name="T45" fmla="*/ 41275 h 49"/>
              <a:gd name="T46" fmla="*/ 84103 w 94"/>
              <a:gd name="T47" fmla="*/ 28575 h 49"/>
              <a:gd name="T48" fmla="*/ 109334 w 94"/>
              <a:gd name="T49" fmla="*/ 2222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49"/>
              <a:gd name="T77" fmla="*/ 94 w 9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49">
                <a:moveTo>
                  <a:pt x="78" y="14"/>
                </a:moveTo>
                <a:lnTo>
                  <a:pt x="69" y="0"/>
                </a:lnTo>
                <a:lnTo>
                  <a:pt x="36" y="5"/>
                </a:lnTo>
                <a:lnTo>
                  <a:pt x="9" y="0"/>
                </a:lnTo>
                <a:lnTo>
                  <a:pt x="0" y="9"/>
                </a:lnTo>
                <a:lnTo>
                  <a:pt x="43" y="11"/>
                </a:lnTo>
                <a:lnTo>
                  <a:pt x="45" y="20"/>
                </a:lnTo>
                <a:lnTo>
                  <a:pt x="30" y="18"/>
                </a:lnTo>
                <a:lnTo>
                  <a:pt x="30" y="24"/>
                </a:lnTo>
                <a:lnTo>
                  <a:pt x="19" y="29"/>
                </a:lnTo>
                <a:lnTo>
                  <a:pt x="9" y="29"/>
                </a:lnTo>
                <a:lnTo>
                  <a:pt x="24" y="41"/>
                </a:lnTo>
                <a:lnTo>
                  <a:pt x="45" y="33"/>
                </a:lnTo>
                <a:lnTo>
                  <a:pt x="49" y="39"/>
                </a:lnTo>
                <a:lnTo>
                  <a:pt x="28" y="48"/>
                </a:lnTo>
                <a:lnTo>
                  <a:pt x="54" y="41"/>
                </a:lnTo>
                <a:lnTo>
                  <a:pt x="58" y="35"/>
                </a:lnTo>
                <a:lnTo>
                  <a:pt x="63" y="35"/>
                </a:lnTo>
                <a:lnTo>
                  <a:pt x="63" y="39"/>
                </a:lnTo>
                <a:lnTo>
                  <a:pt x="72" y="44"/>
                </a:lnTo>
                <a:lnTo>
                  <a:pt x="90" y="29"/>
                </a:lnTo>
                <a:lnTo>
                  <a:pt x="93" y="24"/>
                </a:lnTo>
                <a:lnTo>
                  <a:pt x="81" y="26"/>
                </a:lnTo>
                <a:lnTo>
                  <a:pt x="60" y="18"/>
                </a:lnTo>
                <a:lnTo>
                  <a:pt x="78" y="1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07" name="Freeform 875"/>
          <p:cNvSpPr>
            <a:spLocks/>
          </p:cNvSpPr>
          <p:nvPr/>
        </p:nvSpPr>
        <p:spPr bwMode="auto">
          <a:xfrm>
            <a:off x="1401763" y="2306638"/>
            <a:ext cx="200025" cy="96837"/>
          </a:xfrm>
          <a:custGeom>
            <a:avLst/>
            <a:gdLst>
              <a:gd name="T0" fmla="*/ 0 w 142"/>
              <a:gd name="T1" fmla="*/ 42862 h 61"/>
              <a:gd name="T2" fmla="*/ 16904 w 142"/>
              <a:gd name="T3" fmla="*/ 71437 h 61"/>
              <a:gd name="T4" fmla="*/ 67614 w 142"/>
              <a:gd name="T5" fmla="*/ 95250 h 61"/>
              <a:gd name="T6" fmla="*/ 173261 w 142"/>
              <a:gd name="T7" fmla="*/ 57150 h 61"/>
              <a:gd name="T8" fmla="*/ 177487 w 142"/>
              <a:gd name="T9" fmla="*/ 38100 h 61"/>
              <a:gd name="T10" fmla="*/ 190165 w 142"/>
              <a:gd name="T11" fmla="*/ 47625 h 61"/>
              <a:gd name="T12" fmla="*/ 198616 w 142"/>
              <a:gd name="T13" fmla="*/ 42862 h 61"/>
              <a:gd name="T14" fmla="*/ 169035 w 142"/>
              <a:gd name="T15" fmla="*/ 28575 h 61"/>
              <a:gd name="T16" fmla="*/ 105647 w 142"/>
              <a:gd name="T17" fmla="*/ 57150 h 61"/>
              <a:gd name="T18" fmla="*/ 92969 w 142"/>
              <a:gd name="T19" fmla="*/ 33337 h 61"/>
              <a:gd name="T20" fmla="*/ 80292 w 142"/>
              <a:gd name="T21" fmla="*/ 23812 h 61"/>
              <a:gd name="T22" fmla="*/ 59162 w 142"/>
              <a:gd name="T23" fmla="*/ 0 h 61"/>
              <a:gd name="T24" fmla="*/ 54936 w 142"/>
              <a:gd name="T25" fmla="*/ 4762 h 61"/>
              <a:gd name="T26" fmla="*/ 76066 w 142"/>
              <a:gd name="T27" fmla="*/ 33337 h 61"/>
              <a:gd name="T28" fmla="*/ 80292 w 142"/>
              <a:gd name="T29" fmla="*/ 57150 h 61"/>
              <a:gd name="T30" fmla="*/ 63388 w 142"/>
              <a:gd name="T31" fmla="*/ 47625 h 61"/>
              <a:gd name="T32" fmla="*/ 46485 w 142"/>
              <a:gd name="T33" fmla="*/ 71437 h 61"/>
              <a:gd name="T34" fmla="*/ 42259 w 142"/>
              <a:gd name="T35" fmla="*/ 61912 h 61"/>
              <a:gd name="T36" fmla="*/ 21129 w 142"/>
              <a:gd name="T37" fmla="*/ 61912 h 61"/>
              <a:gd name="T38" fmla="*/ 0 w 142"/>
              <a:gd name="T39" fmla="*/ 42862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61"/>
              <a:gd name="T62" fmla="*/ 142 w 142"/>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61">
                <a:moveTo>
                  <a:pt x="0" y="27"/>
                </a:moveTo>
                <a:lnTo>
                  <a:pt x="12" y="45"/>
                </a:lnTo>
                <a:lnTo>
                  <a:pt x="48" y="60"/>
                </a:lnTo>
                <a:lnTo>
                  <a:pt x="123" y="36"/>
                </a:lnTo>
                <a:lnTo>
                  <a:pt x="126" y="24"/>
                </a:lnTo>
                <a:lnTo>
                  <a:pt x="135" y="30"/>
                </a:lnTo>
                <a:lnTo>
                  <a:pt x="141" y="27"/>
                </a:lnTo>
                <a:lnTo>
                  <a:pt x="120" y="18"/>
                </a:lnTo>
                <a:lnTo>
                  <a:pt x="75" y="36"/>
                </a:lnTo>
                <a:lnTo>
                  <a:pt x="66" y="21"/>
                </a:lnTo>
                <a:lnTo>
                  <a:pt x="57" y="15"/>
                </a:lnTo>
                <a:lnTo>
                  <a:pt x="42" y="0"/>
                </a:lnTo>
                <a:lnTo>
                  <a:pt x="39" y="3"/>
                </a:lnTo>
                <a:lnTo>
                  <a:pt x="54" y="21"/>
                </a:lnTo>
                <a:lnTo>
                  <a:pt x="57" y="36"/>
                </a:lnTo>
                <a:lnTo>
                  <a:pt x="45" y="30"/>
                </a:lnTo>
                <a:lnTo>
                  <a:pt x="33" y="45"/>
                </a:lnTo>
                <a:lnTo>
                  <a:pt x="30" y="39"/>
                </a:lnTo>
                <a:lnTo>
                  <a:pt x="15" y="39"/>
                </a:lnTo>
                <a:lnTo>
                  <a:pt x="0" y="2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08" name="Freeform 876"/>
          <p:cNvSpPr>
            <a:spLocks/>
          </p:cNvSpPr>
          <p:nvPr/>
        </p:nvSpPr>
        <p:spPr bwMode="auto">
          <a:xfrm>
            <a:off x="1839913" y="2605088"/>
            <a:ext cx="44450" cy="58737"/>
          </a:xfrm>
          <a:custGeom>
            <a:avLst/>
            <a:gdLst>
              <a:gd name="T0" fmla="*/ 4302 w 31"/>
              <a:gd name="T1" fmla="*/ 0 h 37"/>
              <a:gd name="T2" fmla="*/ 0 w 31"/>
              <a:gd name="T3" fmla="*/ 28575 h 37"/>
              <a:gd name="T4" fmla="*/ 28677 w 31"/>
              <a:gd name="T5" fmla="*/ 57150 h 37"/>
              <a:gd name="T6" fmla="*/ 43016 w 31"/>
              <a:gd name="T7" fmla="*/ 57150 h 37"/>
              <a:gd name="T8" fmla="*/ 43016 w 31"/>
              <a:gd name="T9" fmla="*/ 47625 h 37"/>
              <a:gd name="T10" fmla="*/ 34413 w 31"/>
              <a:gd name="T11" fmla="*/ 47625 h 37"/>
              <a:gd name="T12" fmla="*/ 21508 w 31"/>
              <a:gd name="T13" fmla="*/ 28575 h 37"/>
              <a:gd name="T14" fmla="*/ 28677 w 31"/>
              <a:gd name="T15" fmla="*/ 4762 h 37"/>
              <a:gd name="T16" fmla="*/ 4302 w 31"/>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7"/>
              <a:gd name="T29" fmla="*/ 31 w 3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7">
                <a:moveTo>
                  <a:pt x="3" y="0"/>
                </a:moveTo>
                <a:lnTo>
                  <a:pt x="0" y="18"/>
                </a:lnTo>
                <a:lnTo>
                  <a:pt x="20" y="36"/>
                </a:lnTo>
                <a:lnTo>
                  <a:pt x="30" y="36"/>
                </a:lnTo>
                <a:lnTo>
                  <a:pt x="30" y="30"/>
                </a:lnTo>
                <a:lnTo>
                  <a:pt x="24" y="30"/>
                </a:lnTo>
                <a:lnTo>
                  <a:pt x="15" y="18"/>
                </a:lnTo>
                <a:lnTo>
                  <a:pt x="20" y="3"/>
                </a:lnTo>
                <a:lnTo>
                  <a:pt x="3"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09" name="Freeform 877"/>
          <p:cNvSpPr>
            <a:spLocks/>
          </p:cNvSpPr>
          <p:nvPr/>
        </p:nvSpPr>
        <p:spPr bwMode="auto">
          <a:xfrm>
            <a:off x="1895475" y="2633663"/>
            <a:ext cx="71438" cy="166687"/>
          </a:xfrm>
          <a:custGeom>
            <a:avLst/>
            <a:gdLst>
              <a:gd name="T0" fmla="*/ 12607 w 51"/>
              <a:gd name="T1" fmla="*/ 0 h 105"/>
              <a:gd name="T2" fmla="*/ 0 w 51"/>
              <a:gd name="T3" fmla="*/ 9525 h 105"/>
              <a:gd name="T4" fmla="*/ 0 w 51"/>
              <a:gd name="T5" fmla="*/ 28575 h 105"/>
              <a:gd name="T6" fmla="*/ 25213 w 51"/>
              <a:gd name="T7" fmla="*/ 85725 h 105"/>
              <a:gd name="T8" fmla="*/ 42022 w 51"/>
              <a:gd name="T9" fmla="*/ 76200 h 105"/>
              <a:gd name="T10" fmla="*/ 54629 w 51"/>
              <a:gd name="T11" fmla="*/ 109537 h 105"/>
              <a:gd name="T12" fmla="*/ 49026 w 51"/>
              <a:gd name="T13" fmla="*/ 123825 h 105"/>
              <a:gd name="T14" fmla="*/ 46225 w 51"/>
              <a:gd name="T15" fmla="*/ 136525 h 105"/>
              <a:gd name="T16" fmla="*/ 49026 w 51"/>
              <a:gd name="T17" fmla="*/ 165100 h 105"/>
              <a:gd name="T18" fmla="*/ 70037 w 51"/>
              <a:gd name="T19" fmla="*/ 142875 h 105"/>
              <a:gd name="T20" fmla="*/ 70037 w 51"/>
              <a:gd name="T21" fmla="*/ 112712 h 105"/>
              <a:gd name="T22" fmla="*/ 49026 w 51"/>
              <a:gd name="T23" fmla="*/ 66675 h 105"/>
              <a:gd name="T24" fmla="*/ 28015 w 51"/>
              <a:gd name="T25" fmla="*/ 4762 h 105"/>
              <a:gd name="T26" fmla="*/ 12607 w 51"/>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05"/>
              <a:gd name="T44" fmla="*/ 51 w 51"/>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05">
                <a:moveTo>
                  <a:pt x="9" y="0"/>
                </a:moveTo>
                <a:lnTo>
                  <a:pt x="0" y="6"/>
                </a:lnTo>
                <a:lnTo>
                  <a:pt x="0" y="18"/>
                </a:lnTo>
                <a:lnTo>
                  <a:pt x="18" y="54"/>
                </a:lnTo>
                <a:lnTo>
                  <a:pt x="30" y="48"/>
                </a:lnTo>
                <a:lnTo>
                  <a:pt x="39" y="69"/>
                </a:lnTo>
                <a:lnTo>
                  <a:pt x="35" y="78"/>
                </a:lnTo>
                <a:lnTo>
                  <a:pt x="33" y="86"/>
                </a:lnTo>
                <a:lnTo>
                  <a:pt x="35" y="104"/>
                </a:lnTo>
                <a:lnTo>
                  <a:pt x="50" y="90"/>
                </a:lnTo>
                <a:lnTo>
                  <a:pt x="50" y="71"/>
                </a:lnTo>
                <a:lnTo>
                  <a:pt x="35" y="42"/>
                </a:lnTo>
                <a:lnTo>
                  <a:pt x="20" y="3"/>
                </a:lnTo>
                <a:lnTo>
                  <a:pt x="9"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10" name="Freeform 878"/>
          <p:cNvSpPr>
            <a:spLocks/>
          </p:cNvSpPr>
          <p:nvPr/>
        </p:nvSpPr>
        <p:spPr bwMode="auto">
          <a:xfrm>
            <a:off x="1831975" y="2662238"/>
            <a:ext cx="90488" cy="138112"/>
          </a:xfrm>
          <a:custGeom>
            <a:avLst/>
            <a:gdLst>
              <a:gd name="T0" fmla="*/ 76349 w 64"/>
              <a:gd name="T1" fmla="*/ 136525 h 87"/>
              <a:gd name="T2" fmla="*/ 89074 w 64"/>
              <a:gd name="T3" fmla="*/ 119062 h 87"/>
              <a:gd name="T4" fmla="*/ 67866 w 64"/>
              <a:gd name="T5" fmla="*/ 95250 h 87"/>
              <a:gd name="T6" fmla="*/ 63624 w 64"/>
              <a:gd name="T7" fmla="*/ 95250 h 87"/>
              <a:gd name="T8" fmla="*/ 57969 w 64"/>
              <a:gd name="T9" fmla="*/ 57150 h 87"/>
              <a:gd name="T10" fmla="*/ 50899 w 64"/>
              <a:gd name="T11" fmla="*/ 50800 h 87"/>
              <a:gd name="T12" fmla="*/ 46658 w 64"/>
              <a:gd name="T13" fmla="*/ 14287 h 87"/>
              <a:gd name="T14" fmla="*/ 25450 w 64"/>
              <a:gd name="T15" fmla="*/ 0 h 87"/>
              <a:gd name="T16" fmla="*/ 0 w 64"/>
              <a:gd name="T17" fmla="*/ 0 h 87"/>
              <a:gd name="T18" fmla="*/ 4242 w 64"/>
              <a:gd name="T19" fmla="*/ 9525 h 87"/>
              <a:gd name="T20" fmla="*/ 29691 w 64"/>
              <a:gd name="T21" fmla="*/ 4762 h 87"/>
              <a:gd name="T22" fmla="*/ 36761 w 64"/>
              <a:gd name="T23" fmla="*/ 23812 h 87"/>
              <a:gd name="T24" fmla="*/ 36761 w 64"/>
              <a:gd name="T25" fmla="*/ 60325 h 87"/>
              <a:gd name="T26" fmla="*/ 55141 w 64"/>
              <a:gd name="T27" fmla="*/ 74612 h 87"/>
              <a:gd name="T28" fmla="*/ 55141 w 64"/>
              <a:gd name="T29" fmla="*/ 95250 h 87"/>
              <a:gd name="T30" fmla="*/ 76349 w 64"/>
              <a:gd name="T31" fmla="*/ 131762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87"/>
              <a:gd name="T50" fmla="*/ 64 w 64"/>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87">
                <a:moveTo>
                  <a:pt x="54" y="86"/>
                </a:moveTo>
                <a:lnTo>
                  <a:pt x="63" y="75"/>
                </a:lnTo>
                <a:lnTo>
                  <a:pt x="48" y="60"/>
                </a:lnTo>
                <a:lnTo>
                  <a:pt x="45" y="60"/>
                </a:lnTo>
                <a:lnTo>
                  <a:pt x="41" y="36"/>
                </a:lnTo>
                <a:lnTo>
                  <a:pt x="36" y="32"/>
                </a:lnTo>
                <a:lnTo>
                  <a:pt x="33" y="9"/>
                </a:lnTo>
                <a:lnTo>
                  <a:pt x="18" y="0"/>
                </a:lnTo>
                <a:lnTo>
                  <a:pt x="0" y="0"/>
                </a:lnTo>
                <a:lnTo>
                  <a:pt x="3" y="6"/>
                </a:lnTo>
                <a:lnTo>
                  <a:pt x="21" y="3"/>
                </a:lnTo>
                <a:lnTo>
                  <a:pt x="26" y="15"/>
                </a:lnTo>
                <a:lnTo>
                  <a:pt x="26" y="38"/>
                </a:lnTo>
                <a:lnTo>
                  <a:pt x="39" y="47"/>
                </a:lnTo>
                <a:lnTo>
                  <a:pt x="39" y="60"/>
                </a:lnTo>
                <a:lnTo>
                  <a:pt x="54" y="8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11" name="Freeform 879"/>
          <p:cNvSpPr>
            <a:spLocks/>
          </p:cNvSpPr>
          <p:nvPr/>
        </p:nvSpPr>
        <p:spPr bwMode="auto">
          <a:xfrm>
            <a:off x="4962525" y="2344738"/>
            <a:ext cx="50800" cy="85725"/>
          </a:xfrm>
          <a:custGeom>
            <a:avLst/>
            <a:gdLst>
              <a:gd name="T0" fmla="*/ 0 w 36"/>
              <a:gd name="T1" fmla="*/ 14288 h 54"/>
              <a:gd name="T2" fmla="*/ 15522 w 36"/>
              <a:gd name="T3" fmla="*/ 33338 h 54"/>
              <a:gd name="T4" fmla="*/ 7056 w 36"/>
              <a:gd name="T5" fmla="*/ 50800 h 54"/>
              <a:gd name="T6" fmla="*/ 7056 w 36"/>
              <a:gd name="T7" fmla="*/ 84138 h 54"/>
              <a:gd name="T8" fmla="*/ 23989 w 36"/>
              <a:gd name="T9" fmla="*/ 66675 h 54"/>
              <a:gd name="T10" fmla="*/ 36689 w 36"/>
              <a:gd name="T11" fmla="*/ 84138 h 54"/>
              <a:gd name="T12" fmla="*/ 49389 w 36"/>
              <a:gd name="T13" fmla="*/ 50800 h 54"/>
              <a:gd name="T14" fmla="*/ 36689 w 36"/>
              <a:gd name="T15" fmla="*/ 9525 h 54"/>
              <a:gd name="T16" fmla="*/ 15522 w 36"/>
              <a:gd name="T17" fmla="*/ 0 h 54"/>
              <a:gd name="T18" fmla="*/ 0 w 36"/>
              <a:gd name="T19" fmla="*/ 14288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4"/>
              <a:gd name="T32" fmla="*/ 36 w 36"/>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4">
                <a:moveTo>
                  <a:pt x="0" y="9"/>
                </a:moveTo>
                <a:lnTo>
                  <a:pt x="11" y="21"/>
                </a:lnTo>
                <a:lnTo>
                  <a:pt x="5" y="32"/>
                </a:lnTo>
                <a:lnTo>
                  <a:pt x="5" y="53"/>
                </a:lnTo>
                <a:lnTo>
                  <a:pt x="17" y="42"/>
                </a:lnTo>
                <a:lnTo>
                  <a:pt x="26" y="53"/>
                </a:lnTo>
                <a:lnTo>
                  <a:pt x="35" y="32"/>
                </a:lnTo>
                <a:lnTo>
                  <a:pt x="26" y="6"/>
                </a:lnTo>
                <a:lnTo>
                  <a:pt x="11" y="0"/>
                </a:lnTo>
                <a:lnTo>
                  <a:pt x="0" y="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12" name="Freeform 880"/>
          <p:cNvSpPr>
            <a:spLocks/>
          </p:cNvSpPr>
          <p:nvPr/>
        </p:nvSpPr>
        <p:spPr bwMode="auto">
          <a:xfrm>
            <a:off x="6002338" y="2862263"/>
            <a:ext cx="125412" cy="61912"/>
          </a:xfrm>
          <a:custGeom>
            <a:avLst/>
            <a:gdLst>
              <a:gd name="T0" fmla="*/ 123987 w 88"/>
              <a:gd name="T1" fmla="*/ 22225 h 39"/>
              <a:gd name="T2" fmla="*/ 111161 w 88"/>
              <a:gd name="T3" fmla="*/ 22225 h 39"/>
              <a:gd name="T4" fmla="*/ 64131 w 88"/>
              <a:gd name="T5" fmla="*/ 0 h 39"/>
              <a:gd name="T6" fmla="*/ 38479 w 88"/>
              <a:gd name="T7" fmla="*/ 0 h 39"/>
              <a:gd name="T8" fmla="*/ 21377 w 88"/>
              <a:gd name="T9" fmla="*/ 7937 h 39"/>
              <a:gd name="T10" fmla="*/ 0 w 88"/>
              <a:gd name="T11" fmla="*/ 26987 h 39"/>
              <a:gd name="T12" fmla="*/ 12826 w 88"/>
              <a:gd name="T13" fmla="*/ 60325 h 39"/>
              <a:gd name="T14" fmla="*/ 34203 w 88"/>
              <a:gd name="T15" fmla="*/ 17462 h 39"/>
              <a:gd name="T16" fmla="*/ 55580 w 88"/>
              <a:gd name="T17" fmla="*/ 12700 h 39"/>
              <a:gd name="T18" fmla="*/ 111161 w 88"/>
              <a:gd name="T19" fmla="*/ 3175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9"/>
              <a:gd name="T32" fmla="*/ 88 w 88"/>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9">
                <a:moveTo>
                  <a:pt x="87" y="14"/>
                </a:moveTo>
                <a:lnTo>
                  <a:pt x="78" y="14"/>
                </a:lnTo>
                <a:lnTo>
                  <a:pt x="45" y="0"/>
                </a:lnTo>
                <a:lnTo>
                  <a:pt x="27" y="0"/>
                </a:lnTo>
                <a:lnTo>
                  <a:pt x="15" y="5"/>
                </a:lnTo>
                <a:lnTo>
                  <a:pt x="0" y="17"/>
                </a:lnTo>
                <a:lnTo>
                  <a:pt x="9" y="38"/>
                </a:lnTo>
                <a:lnTo>
                  <a:pt x="24" y="11"/>
                </a:lnTo>
                <a:lnTo>
                  <a:pt x="39" y="8"/>
                </a:lnTo>
                <a:lnTo>
                  <a:pt x="78" y="2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13" name="Freeform 881"/>
          <p:cNvSpPr>
            <a:spLocks/>
          </p:cNvSpPr>
          <p:nvPr/>
        </p:nvSpPr>
        <p:spPr bwMode="auto">
          <a:xfrm>
            <a:off x="6216650" y="2817813"/>
            <a:ext cx="38100" cy="46037"/>
          </a:xfrm>
          <a:custGeom>
            <a:avLst/>
            <a:gdLst>
              <a:gd name="T0" fmla="*/ 14654 w 26"/>
              <a:gd name="T1" fmla="*/ 0 h 29"/>
              <a:gd name="T2" fmla="*/ 0 w 26"/>
              <a:gd name="T3" fmla="*/ 9525 h 29"/>
              <a:gd name="T4" fmla="*/ 0 w 26"/>
              <a:gd name="T5" fmla="*/ 44450 h 29"/>
              <a:gd name="T6" fmla="*/ 30773 w 26"/>
              <a:gd name="T7" fmla="*/ 44450 h 29"/>
              <a:gd name="T8" fmla="*/ 36635 w 26"/>
              <a:gd name="T9" fmla="*/ 33337 h 29"/>
              <a:gd name="T10" fmla="*/ 14654 w 26"/>
              <a:gd name="T11" fmla="*/ 33337 h 29"/>
              <a:gd name="T12" fmla="*/ 5862 w 26"/>
              <a:gd name="T13" fmla="*/ 9525 h 29"/>
              <a:gd name="T14" fmla="*/ 21981 w 26"/>
              <a:gd name="T15" fmla="*/ 4762 h 29"/>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9"/>
              <a:gd name="T26" fmla="*/ 26 w 26"/>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9">
                <a:moveTo>
                  <a:pt x="10" y="0"/>
                </a:moveTo>
                <a:lnTo>
                  <a:pt x="0" y="6"/>
                </a:lnTo>
                <a:lnTo>
                  <a:pt x="0" y="28"/>
                </a:lnTo>
                <a:lnTo>
                  <a:pt x="21" y="28"/>
                </a:lnTo>
                <a:lnTo>
                  <a:pt x="25" y="21"/>
                </a:lnTo>
                <a:lnTo>
                  <a:pt x="10" y="21"/>
                </a:lnTo>
                <a:lnTo>
                  <a:pt x="4" y="6"/>
                </a:lnTo>
                <a:lnTo>
                  <a:pt x="15" y="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14" name="Freeform 882"/>
          <p:cNvSpPr>
            <a:spLocks/>
          </p:cNvSpPr>
          <p:nvPr/>
        </p:nvSpPr>
        <p:spPr bwMode="auto">
          <a:xfrm>
            <a:off x="6699250" y="2595563"/>
            <a:ext cx="114300" cy="139700"/>
          </a:xfrm>
          <a:custGeom>
            <a:avLst/>
            <a:gdLst>
              <a:gd name="T0" fmla="*/ 104422 w 81"/>
              <a:gd name="T1" fmla="*/ 0 h 88"/>
              <a:gd name="T2" fmla="*/ 88900 w 81"/>
              <a:gd name="T3" fmla="*/ 19050 h 88"/>
              <a:gd name="T4" fmla="*/ 88900 w 81"/>
              <a:gd name="T5" fmla="*/ 47625 h 88"/>
              <a:gd name="T6" fmla="*/ 76200 w 81"/>
              <a:gd name="T7" fmla="*/ 66675 h 88"/>
              <a:gd name="T8" fmla="*/ 55033 w 81"/>
              <a:gd name="T9" fmla="*/ 85725 h 88"/>
              <a:gd name="T10" fmla="*/ 33867 w 81"/>
              <a:gd name="T11" fmla="*/ 109538 h 88"/>
              <a:gd name="T12" fmla="*/ 0 w 81"/>
              <a:gd name="T13" fmla="*/ 123825 h 88"/>
              <a:gd name="T14" fmla="*/ 8467 w 81"/>
              <a:gd name="T15" fmla="*/ 138113 h 88"/>
              <a:gd name="T16" fmla="*/ 28222 w 81"/>
              <a:gd name="T17" fmla="*/ 133350 h 88"/>
              <a:gd name="T18" fmla="*/ 42333 w 81"/>
              <a:gd name="T19" fmla="*/ 123825 h 88"/>
              <a:gd name="T20" fmla="*/ 46567 w 81"/>
              <a:gd name="T21" fmla="*/ 114300 h 88"/>
              <a:gd name="T22" fmla="*/ 59267 w 81"/>
              <a:gd name="T23" fmla="*/ 109538 h 88"/>
              <a:gd name="T24" fmla="*/ 63500 w 81"/>
              <a:gd name="T25" fmla="*/ 100012 h 88"/>
              <a:gd name="T26" fmla="*/ 79022 w 81"/>
              <a:gd name="T27" fmla="*/ 95250 h 88"/>
              <a:gd name="T28" fmla="*/ 97367 w 81"/>
              <a:gd name="T29" fmla="*/ 61913 h 88"/>
              <a:gd name="T30" fmla="*/ 110067 w 81"/>
              <a:gd name="T31" fmla="*/ 52388 h 88"/>
              <a:gd name="T32" fmla="*/ 112889 w 81"/>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88"/>
              <a:gd name="T53" fmla="*/ 81 w 81"/>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88">
                <a:moveTo>
                  <a:pt x="74" y="0"/>
                </a:moveTo>
                <a:lnTo>
                  <a:pt x="63" y="12"/>
                </a:lnTo>
                <a:lnTo>
                  <a:pt x="63" y="30"/>
                </a:lnTo>
                <a:lnTo>
                  <a:pt x="54" y="42"/>
                </a:lnTo>
                <a:lnTo>
                  <a:pt x="39" y="54"/>
                </a:lnTo>
                <a:lnTo>
                  <a:pt x="24" y="69"/>
                </a:lnTo>
                <a:lnTo>
                  <a:pt x="0" y="78"/>
                </a:lnTo>
                <a:lnTo>
                  <a:pt x="6" y="87"/>
                </a:lnTo>
                <a:lnTo>
                  <a:pt x="20" y="84"/>
                </a:lnTo>
                <a:lnTo>
                  <a:pt x="30" y="78"/>
                </a:lnTo>
                <a:lnTo>
                  <a:pt x="33" y="72"/>
                </a:lnTo>
                <a:lnTo>
                  <a:pt x="42" y="69"/>
                </a:lnTo>
                <a:lnTo>
                  <a:pt x="45" y="63"/>
                </a:lnTo>
                <a:lnTo>
                  <a:pt x="56" y="60"/>
                </a:lnTo>
                <a:lnTo>
                  <a:pt x="69" y="39"/>
                </a:lnTo>
                <a:lnTo>
                  <a:pt x="78" y="33"/>
                </a:lnTo>
                <a:lnTo>
                  <a:pt x="8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15" name="Freeform 883"/>
          <p:cNvSpPr>
            <a:spLocks/>
          </p:cNvSpPr>
          <p:nvPr/>
        </p:nvSpPr>
        <p:spPr bwMode="auto">
          <a:xfrm>
            <a:off x="6584950" y="1719263"/>
            <a:ext cx="73025" cy="53975"/>
          </a:xfrm>
          <a:custGeom>
            <a:avLst/>
            <a:gdLst>
              <a:gd name="T0" fmla="*/ 4213 w 52"/>
              <a:gd name="T1" fmla="*/ 0 h 34"/>
              <a:gd name="T2" fmla="*/ 0 w 52"/>
              <a:gd name="T3" fmla="*/ 52388 h 34"/>
              <a:gd name="T4" fmla="*/ 71621 w 52"/>
              <a:gd name="T5" fmla="*/ 28575 h 34"/>
              <a:gd name="T6" fmla="*/ 50556 w 52"/>
              <a:gd name="T7" fmla="*/ 0 h 34"/>
              <a:gd name="T8" fmla="*/ 46343 w 52"/>
              <a:gd name="T9" fmla="*/ 17462 h 34"/>
              <a:gd name="T10" fmla="*/ 21065 w 52"/>
              <a:gd name="T11" fmla="*/ 28575 h 34"/>
              <a:gd name="T12" fmla="*/ 4213 w 52"/>
              <a:gd name="T13" fmla="*/ 0 h 34"/>
              <a:gd name="T14" fmla="*/ 0 60000 65536"/>
              <a:gd name="T15" fmla="*/ 0 60000 65536"/>
              <a:gd name="T16" fmla="*/ 0 60000 65536"/>
              <a:gd name="T17" fmla="*/ 0 60000 65536"/>
              <a:gd name="T18" fmla="*/ 0 60000 65536"/>
              <a:gd name="T19" fmla="*/ 0 60000 65536"/>
              <a:gd name="T20" fmla="*/ 0 60000 65536"/>
              <a:gd name="T21" fmla="*/ 0 w 52"/>
              <a:gd name="T22" fmla="*/ 0 h 34"/>
              <a:gd name="T23" fmla="*/ 52 w 5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4">
                <a:moveTo>
                  <a:pt x="3" y="0"/>
                </a:moveTo>
                <a:lnTo>
                  <a:pt x="0" y="33"/>
                </a:lnTo>
                <a:lnTo>
                  <a:pt x="51" y="18"/>
                </a:lnTo>
                <a:lnTo>
                  <a:pt x="36" y="0"/>
                </a:lnTo>
                <a:lnTo>
                  <a:pt x="33" y="11"/>
                </a:lnTo>
                <a:lnTo>
                  <a:pt x="15" y="18"/>
                </a:lnTo>
                <a:lnTo>
                  <a:pt x="3"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96116" name="Freeform 884"/>
          <p:cNvSpPr>
            <a:spLocks/>
          </p:cNvSpPr>
          <p:nvPr/>
        </p:nvSpPr>
        <p:spPr bwMode="auto">
          <a:xfrm>
            <a:off x="7891463" y="4391025"/>
            <a:ext cx="23812" cy="26988"/>
          </a:xfrm>
          <a:custGeom>
            <a:avLst/>
            <a:gdLst>
              <a:gd name="T0" fmla="*/ 0 w 17"/>
              <a:gd name="T1" fmla="*/ 0 h 17"/>
              <a:gd name="T2" fmla="*/ 0 w 17"/>
              <a:gd name="T3" fmla="*/ 6350 h 17"/>
              <a:gd name="T4" fmla="*/ 8404 w 17"/>
              <a:gd name="T5" fmla="*/ 17463 h 17"/>
              <a:gd name="T6" fmla="*/ 12606 w 17"/>
              <a:gd name="T7" fmla="*/ 20638 h 17"/>
              <a:gd name="T8" fmla="*/ 15408 w 17"/>
              <a:gd name="T9" fmla="*/ 25400 h 17"/>
              <a:gd name="T10" fmla="*/ 22411 w 17"/>
              <a:gd name="T11" fmla="*/ 20638 h 17"/>
              <a:gd name="T12" fmla="*/ 22411 w 17"/>
              <a:gd name="T13" fmla="*/ 17463 h 17"/>
              <a:gd name="T14" fmla="*/ 8404 w 17"/>
              <a:gd name="T15" fmla="*/ 3175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4"/>
                </a:lnTo>
                <a:lnTo>
                  <a:pt x="6" y="11"/>
                </a:lnTo>
                <a:lnTo>
                  <a:pt x="9" y="13"/>
                </a:lnTo>
                <a:lnTo>
                  <a:pt x="11" y="16"/>
                </a:lnTo>
                <a:lnTo>
                  <a:pt x="16" y="13"/>
                </a:lnTo>
                <a:lnTo>
                  <a:pt x="16" y="11"/>
                </a:lnTo>
                <a:lnTo>
                  <a:pt x="6" y="2"/>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17" name="Freeform 885"/>
          <p:cNvSpPr>
            <a:spLocks/>
          </p:cNvSpPr>
          <p:nvPr/>
        </p:nvSpPr>
        <p:spPr bwMode="auto">
          <a:xfrm>
            <a:off x="7891463" y="4391025"/>
            <a:ext cx="30162" cy="34925"/>
          </a:xfrm>
          <a:custGeom>
            <a:avLst/>
            <a:gdLst>
              <a:gd name="T0" fmla="*/ 0 w 22"/>
              <a:gd name="T1" fmla="*/ 0 h 22"/>
              <a:gd name="T2" fmla="*/ 0 w 22"/>
              <a:gd name="T3" fmla="*/ 9525 h 22"/>
              <a:gd name="T4" fmla="*/ 12339 w 22"/>
              <a:gd name="T5" fmla="*/ 23812 h 22"/>
              <a:gd name="T6" fmla="*/ 16452 w 22"/>
              <a:gd name="T7" fmla="*/ 28575 h 22"/>
              <a:gd name="T8" fmla="*/ 20565 w 22"/>
              <a:gd name="T9" fmla="*/ 33338 h 22"/>
              <a:gd name="T10" fmla="*/ 28791 w 22"/>
              <a:gd name="T11" fmla="*/ 28575 h 22"/>
              <a:gd name="T12" fmla="*/ 28791 w 22"/>
              <a:gd name="T13" fmla="*/ 23812 h 22"/>
              <a:gd name="T14" fmla="*/ 12339 w 22"/>
              <a:gd name="T15" fmla="*/ 4762 h 22"/>
              <a:gd name="T16" fmla="*/ 0 w 22"/>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2"/>
              <a:gd name="T29" fmla="*/ 22 w 22"/>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2">
                <a:moveTo>
                  <a:pt x="0" y="0"/>
                </a:moveTo>
                <a:lnTo>
                  <a:pt x="0" y="6"/>
                </a:lnTo>
                <a:lnTo>
                  <a:pt x="9" y="15"/>
                </a:lnTo>
                <a:lnTo>
                  <a:pt x="12" y="18"/>
                </a:lnTo>
                <a:lnTo>
                  <a:pt x="15" y="21"/>
                </a:lnTo>
                <a:lnTo>
                  <a:pt x="21" y="18"/>
                </a:lnTo>
                <a:lnTo>
                  <a:pt x="21" y="15"/>
                </a:lnTo>
                <a:lnTo>
                  <a:pt x="9" y="3"/>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18" name="Freeform 886"/>
          <p:cNvSpPr>
            <a:spLocks/>
          </p:cNvSpPr>
          <p:nvPr/>
        </p:nvSpPr>
        <p:spPr bwMode="auto">
          <a:xfrm>
            <a:off x="7929563" y="4419600"/>
            <a:ext cx="23812" cy="1588"/>
          </a:xfrm>
          <a:custGeom>
            <a:avLst/>
            <a:gdLst>
              <a:gd name="T0" fmla="*/ 0 w 17"/>
              <a:gd name="T1" fmla="*/ 0 h 1"/>
              <a:gd name="T2" fmla="*/ 8404 w 17"/>
              <a:gd name="T3" fmla="*/ 0 h 1"/>
              <a:gd name="T4" fmla="*/ 22411 w 17"/>
              <a:gd name="T5" fmla="*/ 0 h 1"/>
              <a:gd name="T6" fmla="*/ 8404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6" y="0"/>
                </a:lnTo>
                <a:lnTo>
                  <a:pt x="16" y="0"/>
                </a:lnTo>
                <a:lnTo>
                  <a:pt x="6"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19" name="Freeform 887"/>
          <p:cNvSpPr>
            <a:spLocks/>
          </p:cNvSpPr>
          <p:nvPr/>
        </p:nvSpPr>
        <p:spPr bwMode="auto">
          <a:xfrm>
            <a:off x="7929563" y="4419600"/>
            <a:ext cx="26987" cy="26988"/>
          </a:xfrm>
          <a:custGeom>
            <a:avLst/>
            <a:gdLst>
              <a:gd name="T0" fmla="*/ 0 w 19"/>
              <a:gd name="T1" fmla="*/ 0 h 17"/>
              <a:gd name="T2" fmla="*/ 11363 w 19"/>
              <a:gd name="T3" fmla="*/ 12700 h 17"/>
              <a:gd name="T4" fmla="*/ 25567 w 19"/>
              <a:gd name="T5" fmla="*/ 25400 h 17"/>
              <a:gd name="T6" fmla="*/ 11363 w 19"/>
              <a:gd name="T7" fmla="*/ 25400 h 17"/>
              <a:gd name="T8" fmla="*/ 0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0"/>
                </a:moveTo>
                <a:lnTo>
                  <a:pt x="8" y="8"/>
                </a:lnTo>
                <a:lnTo>
                  <a:pt x="18" y="16"/>
                </a:lnTo>
                <a:lnTo>
                  <a:pt x="8"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20" name="Freeform 888"/>
          <p:cNvSpPr>
            <a:spLocks/>
          </p:cNvSpPr>
          <p:nvPr/>
        </p:nvSpPr>
        <p:spPr bwMode="auto">
          <a:xfrm>
            <a:off x="7954963" y="4459288"/>
            <a:ext cx="23812" cy="26987"/>
          </a:xfrm>
          <a:custGeom>
            <a:avLst/>
            <a:gdLst>
              <a:gd name="T0" fmla="*/ 0 w 17"/>
              <a:gd name="T1" fmla="*/ 12700 h 17"/>
              <a:gd name="T2" fmla="*/ 0 w 17"/>
              <a:gd name="T3" fmla="*/ 0 h 17"/>
              <a:gd name="T4" fmla="*/ 22411 w 17"/>
              <a:gd name="T5" fmla="*/ 12700 h 17"/>
              <a:gd name="T6" fmla="*/ 22411 w 17"/>
              <a:gd name="T7" fmla="*/ 25400 h 17"/>
              <a:gd name="T8" fmla="*/ 0 w 17"/>
              <a:gd name="T9" fmla="*/ 127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0" y="0"/>
                </a:lnTo>
                <a:lnTo>
                  <a:pt x="16" y="8"/>
                </a:lnTo>
                <a:lnTo>
                  <a:pt x="16" y="16"/>
                </a:lnTo>
                <a:lnTo>
                  <a:pt x="0" y="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21" name="Freeform 889"/>
          <p:cNvSpPr>
            <a:spLocks/>
          </p:cNvSpPr>
          <p:nvPr/>
        </p:nvSpPr>
        <p:spPr bwMode="auto">
          <a:xfrm>
            <a:off x="7954963" y="4459288"/>
            <a:ext cx="23812" cy="26987"/>
          </a:xfrm>
          <a:custGeom>
            <a:avLst/>
            <a:gdLst>
              <a:gd name="T0" fmla="*/ 0 w 17"/>
              <a:gd name="T1" fmla="*/ 15875 h 17"/>
              <a:gd name="T2" fmla="*/ 0 w 17"/>
              <a:gd name="T3" fmla="*/ 0 h 17"/>
              <a:gd name="T4" fmla="*/ 22411 w 17"/>
              <a:gd name="T5" fmla="*/ 15875 h 17"/>
              <a:gd name="T6" fmla="*/ 22411 w 17"/>
              <a:gd name="T7" fmla="*/ 25400 h 17"/>
              <a:gd name="T8" fmla="*/ 0 w 17"/>
              <a:gd name="T9" fmla="*/ 158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0" y="0"/>
                </a:lnTo>
                <a:lnTo>
                  <a:pt x="16" y="10"/>
                </a:lnTo>
                <a:lnTo>
                  <a:pt x="16" y="16"/>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22" name="Freeform 890"/>
          <p:cNvSpPr>
            <a:spLocks/>
          </p:cNvSpPr>
          <p:nvPr/>
        </p:nvSpPr>
        <p:spPr bwMode="auto">
          <a:xfrm>
            <a:off x="7994650" y="4491038"/>
            <a:ext cx="31750" cy="1587"/>
          </a:xfrm>
          <a:custGeom>
            <a:avLst/>
            <a:gdLst>
              <a:gd name="T0" fmla="*/ 0 w 22"/>
              <a:gd name="T1" fmla="*/ 0 h 1"/>
              <a:gd name="T2" fmla="*/ 11545 w 22"/>
              <a:gd name="T3" fmla="*/ 0 h 1"/>
              <a:gd name="T4" fmla="*/ 14432 w 22"/>
              <a:gd name="T5" fmla="*/ 0 h 1"/>
              <a:gd name="T6" fmla="*/ 30307 w 22"/>
              <a:gd name="T7" fmla="*/ 0 h 1"/>
              <a:gd name="T8" fmla="*/ 11545 w 22"/>
              <a:gd name="T9" fmla="*/ 0 h 1"/>
              <a:gd name="T10" fmla="*/ 0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0" y="0"/>
                </a:moveTo>
                <a:lnTo>
                  <a:pt x="8" y="0"/>
                </a:lnTo>
                <a:lnTo>
                  <a:pt x="10" y="0"/>
                </a:lnTo>
                <a:lnTo>
                  <a:pt x="21" y="0"/>
                </a:lnTo>
                <a:lnTo>
                  <a:pt x="8"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23" name="Freeform 891"/>
          <p:cNvSpPr>
            <a:spLocks/>
          </p:cNvSpPr>
          <p:nvPr/>
        </p:nvSpPr>
        <p:spPr bwMode="auto">
          <a:xfrm>
            <a:off x="7994650" y="4491038"/>
            <a:ext cx="39688" cy="26987"/>
          </a:xfrm>
          <a:custGeom>
            <a:avLst/>
            <a:gdLst>
              <a:gd name="T0" fmla="*/ 0 w 28"/>
              <a:gd name="T1" fmla="*/ 12700 h 17"/>
              <a:gd name="T2" fmla="*/ 14174 w 28"/>
              <a:gd name="T3" fmla="*/ 0 h 17"/>
              <a:gd name="T4" fmla="*/ 18427 w 28"/>
              <a:gd name="T5" fmla="*/ 0 h 17"/>
              <a:gd name="T6" fmla="*/ 38271 w 28"/>
              <a:gd name="T7" fmla="*/ 12700 h 17"/>
              <a:gd name="T8" fmla="*/ 38271 w 28"/>
              <a:gd name="T9" fmla="*/ 25400 h 17"/>
              <a:gd name="T10" fmla="*/ 14174 w 28"/>
              <a:gd name="T11" fmla="*/ 25400 h 17"/>
              <a:gd name="T12" fmla="*/ 0 w 28"/>
              <a:gd name="T13" fmla="*/ 12700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0" y="8"/>
                </a:moveTo>
                <a:lnTo>
                  <a:pt x="10" y="0"/>
                </a:lnTo>
                <a:lnTo>
                  <a:pt x="13" y="0"/>
                </a:lnTo>
                <a:lnTo>
                  <a:pt x="27" y="8"/>
                </a:lnTo>
                <a:lnTo>
                  <a:pt x="27" y="16"/>
                </a:lnTo>
                <a:lnTo>
                  <a:pt x="10" y="16"/>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24" name="Freeform 892"/>
          <p:cNvSpPr>
            <a:spLocks/>
          </p:cNvSpPr>
          <p:nvPr/>
        </p:nvSpPr>
        <p:spPr bwMode="auto">
          <a:xfrm>
            <a:off x="8032750" y="4467225"/>
            <a:ext cx="25400" cy="26988"/>
          </a:xfrm>
          <a:custGeom>
            <a:avLst/>
            <a:gdLst>
              <a:gd name="T0" fmla="*/ 7471 w 17"/>
              <a:gd name="T1" fmla="*/ 20638 h 17"/>
              <a:gd name="T2" fmla="*/ 23906 w 17"/>
              <a:gd name="T3" fmla="*/ 25400 h 17"/>
              <a:gd name="T4" fmla="*/ 14941 w 17"/>
              <a:gd name="T5" fmla="*/ 20638 h 17"/>
              <a:gd name="T6" fmla="*/ 7471 w 17"/>
              <a:gd name="T7" fmla="*/ 3175 h 17"/>
              <a:gd name="T8" fmla="*/ 0 w 17"/>
              <a:gd name="T9" fmla="*/ 0 h 17"/>
              <a:gd name="T10" fmla="*/ 7471 w 17"/>
              <a:gd name="T11" fmla="*/ 2063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5" y="13"/>
                </a:moveTo>
                <a:lnTo>
                  <a:pt x="16" y="16"/>
                </a:lnTo>
                <a:lnTo>
                  <a:pt x="10" y="13"/>
                </a:lnTo>
                <a:lnTo>
                  <a:pt x="5" y="2"/>
                </a:lnTo>
                <a:lnTo>
                  <a:pt x="0" y="0"/>
                </a:lnTo>
                <a:lnTo>
                  <a:pt x="5" y="1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25" name="Freeform 893"/>
          <p:cNvSpPr>
            <a:spLocks/>
          </p:cNvSpPr>
          <p:nvPr/>
        </p:nvSpPr>
        <p:spPr bwMode="auto">
          <a:xfrm>
            <a:off x="8032750" y="4467225"/>
            <a:ext cx="25400" cy="30163"/>
          </a:xfrm>
          <a:custGeom>
            <a:avLst/>
            <a:gdLst>
              <a:gd name="T0" fmla="*/ 7471 w 17"/>
              <a:gd name="T1" fmla="*/ 23813 h 19"/>
              <a:gd name="T2" fmla="*/ 23906 w 17"/>
              <a:gd name="T3" fmla="*/ 28575 h 19"/>
              <a:gd name="T4" fmla="*/ 17929 w 17"/>
              <a:gd name="T5" fmla="*/ 23813 h 19"/>
              <a:gd name="T6" fmla="*/ 7471 w 17"/>
              <a:gd name="T7" fmla="*/ 4763 h 19"/>
              <a:gd name="T8" fmla="*/ 0 w 17"/>
              <a:gd name="T9" fmla="*/ 0 h 19"/>
              <a:gd name="T10" fmla="*/ 7471 w 17"/>
              <a:gd name="T11" fmla="*/ 23813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5" y="15"/>
                </a:moveTo>
                <a:lnTo>
                  <a:pt x="16" y="18"/>
                </a:lnTo>
                <a:lnTo>
                  <a:pt x="12" y="15"/>
                </a:lnTo>
                <a:lnTo>
                  <a:pt x="5" y="3"/>
                </a:lnTo>
                <a:lnTo>
                  <a:pt x="0" y="0"/>
                </a:lnTo>
                <a:lnTo>
                  <a:pt x="5"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26" name="Freeform 894"/>
          <p:cNvSpPr>
            <a:spLocks/>
          </p:cNvSpPr>
          <p:nvPr/>
        </p:nvSpPr>
        <p:spPr bwMode="auto">
          <a:xfrm>
            <a:off x="8043863" y="4505325"/>
            <a:ext cx="23812" cy="26988"/>
          </a:xfrm>
          <a:custGeom>
            <a:avLst/>
            <a:gdLst>
              <a:gd name="T0" fmla="*/ 0 w 17"/>
              <a:gd name="T1" fmla="*/ 0 h 17"/>
              <a:gd name="T2" fmla="*/ 1401 w 17"/>
              <a:gd name="T3" fmla="*/ 20638 h 17"/>
              <a:gd name="T4" fmla="*/ 22411 w 17"/>
              <a:gd name="T5" fmla="*/ 25400 h 17"/>
              <a:gd name="T6" fmla="*/ 22411 w 17"/>
              <a:gd name="T7" fmla="*/ 20638 h 17"/>
              <a:gd name="T8" fmla="*/ 14007 w 17"/>
              <a:gd name="T9" fmla="*/ 2063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 y="13"/>
                </a:lnTo>
                <a:lnTo>
                  <a:pt x="16" y="16"/>
                </a:lnTo>
                <a:lnTo>
                  <a:pt x="16" y="13"/>
                </a:lnTo>
                <a:lnTo>
                  <a:pt x="10" y="13"/>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27" name="Freeform 895"/>
          <p:cNvSpPr>
            <a:spLocks/>
          </p:cNvSpPr>
          <p:nvPr/>
        </p:nvSpPr>
        <p:spPr bwMode="auto">
          <a:xfrm>
            <a:off x="8043863" y="4505325"/>
            <a:ext cx="25400" cy="30163"/>
          </a:xfrm>
          <a:custGeom>
            <a:avLst/>
            <a:gdLst>
              <a:gd name="T0" fmla="*/ 0 w 18"/>
              <a:gd name="T1" fmla="*/ 0 h 19"/>
              <a:gd name="T2" fmla="*/ 2822 w 18"/>
              <a:gd name="T3" fmla="*/ 23813 h 19"/>
              <a:gd name="T4" fmla="*/ 23989 w 18"/>
              <a:gd name="T5" fmla="*/ 28575 h 19"/>
              <a:gd name="T6" fmla="*/ 23989 w 18"/>
              <a:gd name="T7" fmla="*/ 23813 h 19"/>
              <a:gd name="T8" fmla="*/ 15522 w 18"/>
              <a:gd name="T9" fmla="*/ 23813 h 19"/>
              <a:gd name="T10" fmla="*/ 0 w 18"/>
              <a:gd name="T11" fmla="*/ 0 h 19"/>
              <a:gd name="T12" fmla="*/ 0 60000 65536"/>
              <a:gd name="T13" fmla="*/ 0 60000 65536"/>
              <a:gd name="T14" fmla="*/ 0 60000 65536"/>
              <a:gd name="T15" fmla="*/ 0 60000 65536"/>
              <a:gd name="T16" fmla="*/ 0 60000 65536"/>
              <a:gd name="T17" fmla="*/ 0 60000 65536"/>
              <a:gd name="T18" fmla="*/ 0 w 18"/>
              <a:gd name="T19" fmla="*/ 0 h 19"/>
              <a:gd name="T20" fmla="*/ 18 w 1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8" h="19">
                <a:moveTo>
                  <a:pt x="0" y="0"/>
                </a:moveTo>
                <a:lnTo>
                  <a:pt x="2" y="15"/>
                </a:lnTo>
                <a:lnTo>
                  <a:pt x="17" y="18"/>
                </a:lnTo>
                <a:lnTo>
                  <a:pt x="17" y="15"/>
                </a:lnTo>
                <a:lnTo>
                  <a:pt x="11" y="15"/>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28" name="Freeform 896"/>
          <p:cNvSpPr>
            <a:spLocks/>
          </p:cNvSpPr>
          <p:nvPr/>
        </p:nvSpPr>
        <p:spPr bwMode="auto">
          <a:xfrm>
            <a:off x="8108950" y="4794250"/>
            <a:ext cx="77788" cy="53975"/>
          </a:xfrm>
          <a:custGeom>
            <a:avLst/>
            <a:gdLst>
              <a:gd name="T0" fmla="*/ 0 w 55"/>
              <a:gd name="T1" fmla="*/ 0 h 34"/>
              <a:gd name="T2" fmla="*/ 15558 w 55"/>
              <a:gd name="T3" fmla="*/ 23812 h 34"/>
              <a:gd name="T4" fmla="*/ 53744 w 55"/>
              <a:gd name="T5" fmla="*/ 44450 h 34"/>
              <a:gd name="T6" fmla="*/ 76374 w 55"/>
              <a:gd name="T7" fmla="*/ 52388 h 34"/>
              <a:gd name="T8" fmla="*/ 76374 w 55"/>
              <a:gd name="T9" fmla="*/ 44450 h 34"/>
              <a:gd name="T10" fmla="*/ 53744 w 55"/>
              <a:gd name="T11" fmla="*/ 28575 h 34"/>
              <a:gd name="T12" fmla="*/ 33944 w 55"/>
              <a:gd name="T13" fmla="*/ 20637 h 34"/>
              <a:gd name="T14" fmla="*/ 15558 w 55"/>
              <a:gd name="T15" fmla="*/ 7937 h 34"/>
              <a:gd name="T16" fmla="*/ 4243 w 55"/>
              <a:gd name="T17" fmla="*/ 0 h 34"/>
              <a:gd name="T18" fmla="*/ 0 w 55"/>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4"/>
              <a:gd name="T32" fmla="*/ 55 w 55"/>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4">
                <a:moveTo>
                  <a:pt x="0" y="0"/>
                </a:moveTo>
                <a:lnTo>
                  <a:pt x="11" y="15"/>
                </a:lnTo>
                <a:lnTo>
                  <a:pt x="38" y="28"/>
                </a:lnTo>
                <a:lnTo>
                  <a:pt x="54" y="33"/>
                </a:lnTo>
                <a:lnTo>
                  <a:pt x="54" y="28"/>
                </a:lnTo>
                <a:lnTo>
                  <a:pt x="38" y="18"/>
                </a:lnTo>
                <a:lnTo>
                  <a:pt x="24" y="13"/>
                </a:lnTo>
                <a:lnTo>
                  <a:pt x="11" y="5"/>
                </a:lnTo>
                <a:lnTo>
                  <a:pt x="3"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29" name="Freeform 897"/>
          <p:cNvSpPr>
            <a:spLocks/>
          </p:cNvSpPr>
          <p:nvPr/>
        </p:nvSpPr>
        <p:spPr bwMode="auto">
          <a:xfrm>
            <a:off x="8108950" y="4794250"/>
            <a:ext cx="87313" cy="63500"/>
          </a:xfrm>
          <a:custGeom>
            <a:avLst/>
            <a:gdLst>
              <a:gd name="T0" fmla="*/ 0 w 61"/>
              <a:gd name="T1" fmla="*/ 0 h 40"/>
              <a:gd name="T2" fmla="*/ 17176 w 61"/>
              <a:gd name="T3" fmla="*/ 28575 h 40"/>
              <a:gd name="T4" fmla="*/ 60117 w 61"/>
              <a:gd name="T5" fmla="*/ 52388 h 40"/>
              <a:gd name="T6" fmla="*/ 85882 w 61"/>
              <a:gd name="T7" fmla="*/ 61913 h 40"/>
              <a:gd name="T8" fmla="*/ 85882 w 61"/>
              <a:gd name="T9" fmla="*/ 52388 h 40"/>
              <a:gd name="T10" fmla="*/ 60117 w 61"/>
              <a:gd name="T11" fmla="*/ 33337 h 40"/>
              <a:gd name="T12" fmla="*/ 38647 w 61"/>
              <a:gd name="T13" fmla="*/ 23812 h 40"/>
              <a:gd name="T14" fmla="*/ 17176 w 61"/>
              <a:gd name="T15" fmla="*/ 9525 h 40"/>
              <a:gd name="T16" fmla="*/ 4294 w 61"/>
              <a:gd name="T17" fmla="*/ 0 h 40"/>
              <a:gd name="T18" fmla="*/ 0 w 61"/>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0"/>
              <a:gd name="T32" fmla="*/ 61 w 6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0">
                <a:moveTo>
                  <a:pt x="0" y="0"/>
                </a:moveTo>
                <a:lnTo>
                  <a:pt x="12" y="18"/>
                </a:lnTo>
                <a:lnTo>
                  <a:pt x="42" y="33"/>
                </a:lnTo>
                <a:lnTo>
                  <a:pt x="60" y="39"/>
                </a:lnTo>
                <a:lnTo>
                  <a:pt x="60" y="33"/>
                </a:lnTo>
                <a:lnTo>
                  <a:pt x="42" y="21"/>
                </a:lnTo>
                <a:lnTo>
                  <a:pt x="27" y="15"/>
                </a:lnTo>
                <a:lnTo>
                  <a:pt x="12" y="6"/>
                </a:lnTo>
                <a:lnTo>
                  <a:pt x="3"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30" name="Freeform 898"/>
          <p:cNvSpPr>
            <a:spLocks/>
          </p:cNvSpPr>
          <p:nvPr/>
        </p:nvSpPr>
        <p:spPr bwMode="auto">
          <a:xfrm>
            <a:off x="8151813" y="4633913"/>
            <a:ext cx="23812" cy="26987"/>
          </a:xfrm>
          <a:custGeom>
            <a:avLst/>
            <a:gdLst>
              <a:gd name="T0" fmla="*/ 0 w 17"/>
              <a:gd name="T1" fmla="*/ 0 h 17"/>
              <a:gd name="T2" fmla="*/ 16808 w 17"/>
              <a:gd name="T3" fmla="*/ 14287 h 17"/>
              <a:gd name="T4" fmla="*/ 22411 w 17"/>
              <a:gd name="T5" fmla="*/ 19050 h 17"/>
              <a:gd name="T6" fmla="*/ 16808 w 17"/>
              <a:gd name="T7" fmla="*/ 25400 h 17"/>
              <a:gd name="T8" fmla="*/ 0 w 17"/>
              <a:gd name="T9" fmla="*/ 1905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2" y="9"/>
                </a:lnTo>
                <a:lnTo>
                  <a:pt x="16" y="12"/>
                </a:lnTo>
                <a:lnTo>
                  <a:pt x="12" y="16"/>
                </a:lnTo>
                <a:lnTo>
                  <a:pt x="0" y="12"/>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31" name="Freeform 899"/>
          <p:cNvSpPr>
            <a:spLocks/>
          </p:cNvSpPr>
          <p:nvPr/>
        </p:nvSpPr>
        <p:spPr bwMode="auto">
          <a:xfrm>
            <a:off x="8151813" y="4633913"/>
            <a:ext cx="23812" cy="26987"/>
          </a:xfrm>
          <a:custGeom>
            <a:avLst/>
            <a:gdLst>
              <a:gd name="T0" fmla="*/ 0 w 17"/>
              <a:gd name="T1" fmla="*/ 0 h 17"/>
              <a:gd name="T2" fmla="*/ 16808 w 17"/>
              <a:gd name="T3" fmla="*/ 12700 h 17"/>
              <a:gd name="T4" fmla="*/ 22411 w 17"/>
              <a:gd name="T5" fmla="*/ 20637 h 17"/>
              <a:gd name="T6" fmla="*/ 16808 w 17"/>
              <a:gd name="T7" fmla="*/ 25400 h 17"/>
              <a:gd name="T8" fmla="*/ 0 w 17"/>
              <a:gd name="T9" fmla="*/ 20637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2" y="8"/>
                </a:lnTo>
                <a:lnTo>
                  <a:pt x="16" y="13"/>
                </a:lnTo>
                <a:lnTo>
                  <a:pt x="12" y="16"/>
                </a:lnTo>
                <a:lnTo>
                  <a:pt x="0" y="13"/>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32" name="Freeform 900"/>
          <p:cNvSpPr>
            <a:spLocks/>
          </p:cNvSpPr>
          <p:nvPr/>
        </p:nvSpPr>
        <p:spPr bwMode="auto">
          <a:xfrm>
            <a:off x="8177213" y="4660900"/>
            <a:ext cx="1587" cy="26988"/>
          </a:xfrm>
          <a:custGeom>
            <a:avLst/>
            <a:gdLst>
              <a:gd name="T0" fmla="*/ 0 w 1"/>
              <a:gd name="T1" fmla="*/ 0 h 17"/>
              <a:gd name="T2" fmla="*/ 0 w 1"/>
              <a:gd name="T3" fmla="*/ 25400 h 17"/>
              <a:gd name="T4" fmla="*/ 0 w 1"/>
              <a:gd name="T5" fmla="*/ 11113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16"/>
                </a:lnTo>
                <a:lnTo>
                  <a:pt x="0" y="7"/>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33" name="Freeform 901"/>
          <p:cNvSpPr>
            <a:spLocks/>
          </p:cNvSpPr>
          <p:nvPr/>
        </p:nvSpPr>
        <p:spPr bwMode="auto">
          <a:xfrm>
            <a:off x="8177213" y="4660900"/>
            <a:ext cx="23812" cy="31750"/>
          </a:xfrm>
          <a:custGeom>
            <a:avLst/>
            <a:gdLst>
              <a:gd name="T0" fmla="*/ 0 w 17"/>
              <a:gd name="T1" fmla="*/ 0 h 20"/>
              <a:gd name="T2" fmla="*/ 22411 w 17"/>
              <a:gd name="T3" fmla="*/ 30163 h 20"/>
              <a:gd name="T4" fmla="*/ 0 w 17"/>
              <a:gd name="T5" fmla="*/ 14288 h 20"/>
              <a:gd name="T6" fmla="*/ 0 w 17"/>
              <a:gd name="T7" fmla="*/ 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0"/>
                </a:moveTo>
                <a:lnTo>
                  <a:pt x="16" y="19"/>
                </a:lnTo>
                <a:lnTo>
                  <a:pt x="0" y="9"/>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34" name="Freeform 902"/>
          <p:cNvSpPr>
            <a:spLocks/>
          </p:cNvSpPr>
          <p:nvPr/>
        </p:nvSpPr>
        <p:spPr bwMode="auto">
          <a:xfrm>
            <a:off x="8197850" y="4699000"/>
            <a:ext cx="25400" cy="26988"/>
          </a:xfrm>
          <a:custGeom>
            <a:avLst/>
            <a:gdLst>
              <a:gd name="T0" fmla="*/ 23906 w 17"/>
              <a:gd name="T1" fmla="*/ 0 h 17"/>
              <a:gd name="T2" fmla="*/ 23906 w 17"/>
              <a:gd name="T3" fmla="*/ 25400 h 17"/>
              <a:gd name="T4" fmla="*/ 0 w 17"/>
              <a:gd name="T5" fmla="*/ 2540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16" y="16"/>
                </a:lnTo>
                <a:lnTo>
                  <a:pt x="0" y="16"/>
                </a:lnTo>
              </a:path>
            </a:pathLst>
          </a:custGeom>
          <a:noFill/>
          <a:ln w="12700" cap="rnd" cmpd="sng">
            <a:solidFill>
              <a:srgbClr val="00FFFF"/>
            </a:solidFill>
            <a:prstDash val="solid"/>
            <a:round/>
            <a:headEnd type="none" w="med" len="med"/>
            <a:tailEnd type="none" w="med" len="med"/>
          </a:ln>
        </p:spPr>
        <p:txBody>
          <a:bodyPr/>
          <a:lstStyle/>
          <a:p>
            <a:endParaRPr lang="en-US" dirty="0"/>
          </a:p>
        </p:txBody>
      </p:sp>
      <p:sp>
        <p:nvSpPr>
          <p:cNvPr id="96135" name="Freeform 903"/>
          <p:cNvSpPr>
            <a:spLocks/>
          </p:cNvSpPr>
          <p:nvPr/>
        </p:nvSpPr>
        <p:spPr bwMode="auto">
          <a:xfrm>
            <a:off x="8401050" y="4699000"/>
            <a:ext cx="23813" cy="26988"/>
          </a:xfrm>
          <a:custGeom>
            <a:avLst/>
            <a:gdLst>
              <a:gd name="T0" fmla="*/ 2802 w 17"/>
              <a:gd name="T1" fmla="*/ 0 h 17"/>
              <a:gd name="T2" fmla="*/ 14008 w 17"/>
              <a:gd name="T3" fmla="*/ 0 h 17"/>
              <a:gd name="T4" fmla="*/ 22412 w 17"/>
              <a:gd name="T5" fmla="*/ 12700 h 17"/>
              <a:gd name="T6" fmla="*/ 22412 w 17"/>
              <a:gd name="T7" fmla="*/ 25400 h 17"/>
              <a:gd name="T8" fmla="*/ 2802 w 17"/>
              <a:gd name="T9" fmla="*/ 25400 h 17"/>
              <a:gd name="T10" fmla="*/ 0 w 17"/>
              <a:gd name="T11" fmla="*/ 12700 h 17"/>
              <a:gd name="T12" fmla="*/ 280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2" y="0"/>
                </a:moveTo>
                <a:lnTo>
                  <a:pt x="10" y="0"/>
                </a:lnTo>
                <a:lnTo>
                  <a:pt x="16" y="8"/>
                </a:lnTo>
                <a:lnTo>
                  <a:pt x="16" y="16"/>
                </a:lnTo>
                <a:lnTo>
                  <a:pt x="2" y="16"/>
                </a:lnTo>
                <a:lnTo>
                  <a:pt x="0" y="8"/>
                </a:lnTo>
                <a:lnTo>
                  <a:pt x="2"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36" name="Freeform 904"/>
          <p:cNvSpPr>
            <a:spLocks/>
          </p:cNvSpPr>
          <p:nvPr/>
        </p:nvSpPr>
        <p:spPr bwMode="auto">
          <a:xfrm>
            <a:off x="8401050" y="4699000"/>
            <a:ext cx="25400" cy="26988"/>
          </a:xfrm>
          <a:custGeom>
            <a:avLst/>
            <a:gdLst>
              <a:gd name="T0" fmla="*/ 4011 w 19"/>
              <a:gd name="T1" fmla="*/ 0 h 17"/>
              <a:gd name="T2" fmla="*/ 16042 w 19"/>
              <a:gd name="T3" fmla="*/ 0 h 17"/>
              <a:gd name="T4" fmla="*/ 24063 w 19"/>
              <a:gd name="T5" fmla="*/ 12700 h 17"/>
              <a:gd name="T6" fmla="*/ 24063 w 19"/>
              <a:gd name="T7" fmla="*/ 25400 h 17"/>
              <a:gd name="T8" fmla="*/ 4011 w 19"/>
              <a:gd name="T9" fmla="*/ 25400 h 17"/>
              <a:gd name="T10" fmla="*/ 0 w 19"/>
              <a:gd name="T11" fmla="*/ 12700 h 17"/>
              <a:gd name="T12" fmla="*/ 4011 w 19"/>
              <a:gd name="T13" fmla="*/ 0 h 17"/>
              <a:gd name="T14" fmla="*/ 0 60000 65536"/>
              <a:gd name="T15" fmla="*/ 0 60000 65536"/>
              <a:gd name="T16" fmla="*/ 0 60000 65536"/>
              <a:gd name="T17" fmla="*/ 0 60000 65536"/>
              <a:gd name="T18" fmla="*/ 0 60000 65536"/>
              <a:gd name="T19" fmla="*/ 0 60000 65536"/>
              <a:gd name="T20" fmla="*/ 0 60000 65536"/>
              <a:gd name="T21" fmla="*/ 0 w 19"/>
              <a:gd name="T22" fmla="*/ 0 h 17"/>
              <a:gd name="T23" fmla="*/ 19 w 1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7">
                <a:moveTo>
                  <a:pt x="3" y="0"/>
                </a:moveTo>
                <a:lnTo>
                  <a:pt x="12" y="0"/>
                </a:lnTo>
                <a:lnTo>
                  <a:pt x="18" y="8"/>
                </a:lnTo>
                <a:lnTo>
                  <a:pt x="18" y="16"/>
                </a:lnTo>
                <a:lnTo>
                  <a:pt x="3" y="16"/>
                </a:lnTo>
                <a:lnTo>
                  <a:pt x="0" y="8"/>
                </a:lnTo>
                <a:lnTo>
                  <a:pt x="3"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37" name="Freeform 905"/>
          <p:cNvSpPr>
            <a:spLocks/>
          </p:cNvSpPr>
          <p:nvPr/>
        </p:nvSpPr>
        <p:spPr bwMode="auto">
          <a:xfrm>
            <a:off x="8426450" y="4667250"/>
            <a:ext cx="30163" cy="26988"/>
          </a:xfrm>
          <a:custGeom>
            <a:avLst/>
            <a:gdLst>
              <a:gd name="T0" fmla="*/ 0 w 22"/>
              <a:gd name="T1" fmla="*/ 15875 h 17"/>
              <a:gd name="T2" fmla="*/ 28792 w 22"/>
              <a:gd name="T3" fmla="*/ 0 h 17"/>
              <a:gd name="T4" fmla="*/ 19195 w 22"/>
              <a:gd name="T5" fmla="*/ 12700 h 17"/>
              <a:gd name="T6" fmla="*/ 28792 w 22"/>
              <a:gd name="T7" fmla="*/ 12700 h 17"/>
              <a:gd name="T8" fmla="*/ 28792 w 22"/>
              <a:gd name="T9" fmla="*/ 15875 h 17"/>
              <a:gd name="T10" fmla="*/ 16453 w 22"/>
              <a:gd name="T11" fmla="*/ 15875 h 17"/>
              <a:gd name="T12" fmla="*/ 12339 w 22"/>
              <a:gd name="T13" fmla="*/ 25400 h 17"/>
              <a:gd name="T14" fmla="*/ 0 w 22"/>
              <a:gd name="T15" fmla="*/ 15875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10"/>
                </a:moveTo>
                <a:lnTo>
                  <a:pt x="21" y="0"/>
                </a:lnTo>
                <a:lnTo>
                  <a:pt x="14" y="8"/>
                </a:lnTo>
                <a:lnTo>
                  <a:pt x="21" y="8"/>
                </a:lnTo>
                <a:lnTo>
                  <a:pt x="21" y="10"/>
                </a:lnTo>
                <a:lnTo>
                  <a:pt x="12" y="10"/>
                </a:lnTo>
                <a:lnTo>
                  <a:pt x="9" y="16"/>
                </a:lnTo>
                <a:lnTo>
                  <a:pt x="0" y="1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38" name="Freeform 906"/>
          <p:cNvSpPr>
            <a:spLocks/>
          </p:cNvSpPr>
          <p:nvPr/>
        </p:nvSpPr>
        <p:spPr bwMode="auto">
          <a:xfrm>
            <a:off x="8426450" y="4667250"/>
            <a:ext cx="38100" cy="28575"/>
          </a:xfrm>
          <a:custGeom>
            <a:avLst/>
            <a:gdLst>
              <a:gd name="T0" fmla="*/ 0 w 28"/>
              <a:gd name="T1" fmla="*/ 17462 h 18"/>
              <a:gd name="T2" fmla="*/ 36739 w 28"/>
              <a:gd name="T3" fmla="*/ 0 h 18"/>
              <a:gd name="T4" fmla="*/ 24493 w 28"/>
              <a:gd name="T5" fmla="*/ 14288 h 18"/>
              <a:gd name="T6" fmla="*/ 36739 w 28"/>
              <a:gd name="T7" fmla="*/ 14288 h 18"/>
              <a:gd name="T8" fmla="*/ 36739 w 28"/>
              <a:gd name="T9" fmla="*/ 17462 h 18"/>
              <a:gd name="T10" fmla="*/ 20411 w 28"/>
              <a:gd name="T11" fmla="*/ 17462 h 18"/>
              <a:gd name="T12" fmla="*/ 16329 w 28"/>
              <a:gd name="T13" fmla="*/ 26988 h 18"/>
              <a:gd name="T14" fmla="*/ 0 w 28"/>
              <a:gd name="T15" fmla="*/ 17462 h 1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8"/>
              <a:gd name="T26" fmla="*/ 28 w 28"/>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8">
                <a:moveTo>
                  <a:pt x="0" y="11"/>
                </a:moveTo>
                <a:lnTo>
                  <a:pt x="27" y="0"/>
                </a:lnTo>
                <a:lnTo>
                  <a:pt x="18" y="9"/>
                </a:lnTo>
                <a:lnTo>
                  <a:pt x="27" y="9"/>
                </a:lnTo>
                <a:lnTo>
                  <a:pt x="27" y="11"/>
                </a:lnTo>
                <a:lnTo>
                  <a:pt x="15" y="11"/>
                </a:lnTo>
                <a:lnTo>
                  <a:pt x="12" y="17"/>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39" name="Line 907"/>
          <p:cNvSpPr>
            <a:spLocks noChangeShapeType="1"/>
          </p:cNvSpPr>
          <p:nvPr/>
        </p:nvSpPr>
        <p:spPr bwMode="auto">
          <a:xfrm>
            <a:off x="8567738" y="4803775"/>
            <a:ext cx="6350" cy="0"/>
          </a:xfrm>
          <a:prstGeom prst="line">
            <a:avLst/>
          </a:prstGeom>
          <a:noFill/>
          <a:ln w="12700">
            <a:noFill/>
            <a:round/>
            <a:headEnd/>
            <a:tailEnd/>
          </a:ln>
        </p:spPr>
        <p:txBody>
          <a:bodyPr/>
          <a:lstStyle/>
          <a:p>
            <a:endParaRPr lang="en-US" dirty="0"/>
          </a:p>
        </p:txBody>
      </p:sp>
      <p:sp>
        <p:nvSpPr>
          <p:cNvPr id="96140" name="Freeform 908"/>
          <p:cNvSpPr>
            <a:spLocks/>
          </p:cNvSpPr>
          <p:nvPr/>
        </p:nvSpPr>
        <p:spPr bwMode="auto">
          <a:xfrm>
            <a:off x="8567738" y="4803775"/>
            <a:ext cx="23812" cy="1588"/>
          </a:xfrm>
          <a:custGeom>
            <a:avLst/>
            <a:gdLst>
              <a:gd name="T0" fmla="*/ 0 w 17"/>
              <a:gd name="T1" fmla="*/ 0 h 1"/>
              <a:gd name="T2" fmla="*/ 22411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6"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41" name="Freeform 909"/>
          <p:cNvSpPr>
            <a:spLocks/>
          </p:cNvSpPr>
          <p:nvPr/>
        </p:nvSpPr>
        <p:spPr bwMode="auto">
          <a:xfrm>
            <a:off x="8623300" y="4595813"/>
            <a:ext cx="23813" cy="26987"/>
          </a:xfrm>
          <a:custGeom>
            <a:avLst/>
            <a:gdLst>
              <a:gd name="T0" fmla="*/ 0 w 17"/>
              <a:gd name="T1" fmla="*/ 25400 h 17"/>
              <a:gd name="T2" fmla="*/ 11206 w 17"/>
              <a:gd name="T3" fmla="*/ 0 h 17"/>
              <a:gd name="T4" fmla="*/ 22412 w 17"/>
              <a:gd name="T5" fmla="*/ 0 h 17"/>
              <a:gd name="T6" fmla="*/ 11206 w 17"/>
              <a:gd name="T7" fmla="*/ 25400 h 17"/>
              <a:gd name="T8" fmla="*/ 0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8" y="16"/>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42" name="Freeform 910"/>
          <p:cNvSpPr>
            <a:spLocks/>
          </p:cNvSpPr>
          <p:nvPr/>
        </p:nvSpPr>
        <p:spPr bwMode="auto">
          <a:xfrm>
            <a:off x="8623300" y="4600575"/>
            <a:ext cx="23813" cy="26988"/>
          </a:xfrm>
          <a:custGeom>
            <a:avLst/>
            <a:gdLst>
              <a:gd name="T0" fmla="*/ 0 w 17"/>
              <a:gd name="T1" fmla="*/ 0 h 17"/>
              <a:gd name="T2" fmla="*/ 12607 w 17"/>
              <a:gd name="T3" fmla="*/ 25400 h 17"/>
              <a:gd name="T4" fmla="*/ 22412 w 17"/>
              <a:gd name="T5" fmla="*/ 25400 h 17"/>
              <a:gd name="T6" fmla="*/ 12607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9" y="16"/>
                </a:lnTo>
                <a:lnTo>
                  <a:pt x="16" y="16"/>
                </a:lnTo>
                <a:lnTo>
                  <a:pt x="9"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43" name="Freeform 911"/>
          <p:cNvSpPr>
            <a:spLocks/>
          </p:cNvSpPr>
          <p:nvPr/>
        </p:nvSpPr>
        <p:spPr bwMode="auto">
          <a:xfrm>
            <a:off x="8642350" y="4610100"/>
            <a:ext cx="23813" cy="1588"/>
          </a:xfrm>
          <a:custGeom>
            <a:avLst/>
            <a:gdLst>
              <a:gd name="T0" fmla="*/ 2802 w 17"/>
              <a:gd name="T1" fmla="*/ 0 h 1"/>
              <a:gd name="T2" fmla="*/ 22412 w 17"/>
              <a:gd name="T3" fmla="*/ 0 h 1"/>
              <a:gd name="T4" fmla="*/ 0 w 17"/>
              <a:gd name="T5" fmla="*/ 0 h 1"/>
              <a:gd name="T6" fmla="*/ 2802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2" y="0"/>
                </a:moveTo>
                <a:lnTo>
                  <a:pt x="16" y="0"/>
                </a:lnTo>
                <a:lnTo>
                  <a:pt x="0" y="0"/>
                </a:lnTo>
                <a:lnTo>
                  <a:pt x="2"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44" name="Freeform 912"/>
          <p:cNvSpPr>
            <a:spLocks/>
          </p:cNvSpPr>
          <p:nvPr/>
        </p:nvSpPr>
        <p:spPr bwMode="auto">
          <a:xfrm>
            <a:off x="8642350" y="4610100"/>
            <a:ext cx="23813" cy="26988"/>
          </a:xfrm>
          <a:custGeom>
            <a:avLst/>
            <a:gdLst>
              <a:gd name="T0" fmla="*/ 2802 w 17"/>
              <a:gd name="T1" fmla="*/ 0 h 17"/>
              <a:gd name="T2" fmla="*/ 22412 w 17"/>
              <a:gd name="T3" fmla="*/ 25400 h 17"/>
              <a:gd name="T4" fmla="*/ 0 w 17"/>
              <a:gd name="T5" fmla="*/ 25400 h 17"/>
              <a:gd name="T6" fmla="*/ 0 w 17"/>
              <a:gd name="T7" fmla="*/ 0 h 17"/>
              <a:gd name="T8" fmla="*/ 280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6"/>
                </a:lnTo>
                <a:lnTo>
                  <a:pt x="0" y="16"/>
                </a:lnTo>
                <a:lnTo>
                  <a:pt x="0" y="0"/>
                </a:lnTo>
                <a:lnTo>
                  <a:pt x="2"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45" name="Freeform 913"/>
          <p:cNvSpPr>
            <a:spLocks/>
          </p:cNvSpPr>
          <p:nvPr/>
        </p:nvSpPr>
        <p:spPr bwMode="auto">
          <a:xfrm>
            <a:off x="7980363" y="4448175"/>
            <a:ext cx="23812" cy="26988"/>
          </a:xfrm>
          <a:custGeom>
            <a:avLst/>
            <a:gdLst>
              <a:gd name="T0" fmla="*/ 14007 w 17"/>
              <a:gd name="T1" fmla="*/ 25400 h 17"/>
              <a:gd name="T2" fmla="*/ 22411 w 17"/>
              <a:gd name="T3" fmla="*/ 15875 h 17"/>
              <a:gd name="T4" fmla="*/ 19610 w 17"/>
              <a:gd name="T5" fmla="*/ 15875 h 17"/>
              <a:gd name="T6" fmla="*/ 1401 w 17"/>
              <a:gd name="T7" fmla="*/ 0 h 17"/>
              <a:gd name="T8" fmla="*/ 0 w 17"/>
              <a:gd name="T9" fmla="*/ 0 h 17"/>
              <a:gd name="T10" fmla="*/ 14007 w 17"/>
              <a:gd name="T11" fmla="*/ 2540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16"/>
                </a:moveTo>
                <a:lnTo>
                  <a:pt x="16" y="10"/>
                </a:lnTo>
                <a:lnTo>
                  <a:pt x="14" y="10"/>
                </a:lnTo>
                <a:lnTo>
                  <a:pt x="1" y="0"/>
                </a:lnTo>
                <a:lnTo>
                  <a:pt x="0" y="0"/>
                </a:lnTo>
                <a:lnTo>
                  <a:pt x="1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46" name="Freeform 914"/>
          <p:cNvSpPr>
            <a:spLocks/>
          </p:cNvSpPr>
          <p:nvPr/>
        </p:nvSpPr>
        <p:spPr bwMode="auto">
          <a:xfrm>
            <a:off x="7980363" y="4448175"/>
            <a:ext cx="25400" cy="26988"/>
          </a:xfrm>
          <a:custGeom>
            <a:avLst/>
            <a:gdLst>
              <a:gd name="T0" fmla="*/ 15522 w 18"/>
              <a:gd name="T1" fmla="*/ 25400 h 17"/>
              <a:gd name="T2" fmla="*/ 23989 w 18"/>
              <a:gd name="T3" fmla="*/ 19050 h 17"/>
              <a:gd name="T4" fmla="*/ 21167 w 18"/>
              <a:gd name="T5" fmla="*/ 19050 h 17"/>
              <a:gd name="T6" fmla="*/ 2822 w 18"/>
              <a:gd name="T7" fmla="*/ 0 h 17"/>
              <a:gd name="T8" fmla="*/ 0 w 18"/>
              <a:gd name="T9" fmla="*/ 0 h 17"/>
              <a:gd name="T10" fmla="*/ 15522 w 18"/>
              <a:gd name="T11" fmla="*/ 25400 h 17"/>
              <a:gd name="T12" fmla="*/ 0 60000 65536"/>
              <a:gd name="T13" fmla="*/ 0 60000 65536"/>
              <a:gd name="T14" fmla="*/ 0 60000 65536"/>
              <a:gd name="T15" fmla="*/ 0 60000 65536"/>
              <a:gd name="T16" fmla="*/ 0 60000 65536"/>
              <a:gd name="T17" fmla="*/ 0 60000 65536"/>
              <a:gd name="T18" fmla="*/ 0 w 18"/>
              <a:gd name="T19" fmla="*/ 0 h 17"/>
              <a:gd name="T20" fmla="*/ 18 w 1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8" h="17">
                <a:moveTo>
                  <a:pt x="11" y="16"/>
                </a:moveTo>
                <a:lnTo>
                  <a:pt x="17" y="12"/>
                </a:lnTo>
                <a:lnTo>
                  <a:pt x="15" y="12"/>
                </a:lnTo>
                <a:lnTo>
                  <a:pt x="2" y="0"/>
                </a:lnTo>
                <a:lnTo>
                  <a:pt x="0" y="0"/>
                </a:lnTo>
                <a:lnTo>
                  <a:pt x="11"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47" name="Freeform 915"/>
          <p:cNvSpPr>
            <a:spLocks/>
          </p:cNvSpPr>
          <p:nvPr/>
        </p:nvSpPr>
        <p:spPr bwMode="auto">
          <a:xfrm>
            <a:off x="8031163" y="4557713"/>
            <a:ext cx="23812" cy="26987"/>
          </a:xfrm>
          <a:custGeom>
            <a:avLst/>
            <a:gdLst>
              <a:gd name="T0" fmla="*/ 0 w 17"/>
              <a:gd name="T1" fmla="*/ 15875 h 17"/>
              <a:gd name="T2" fmla="*/ 0 w 17"/>
              <a:gd name="T3" fmla="*/ 0 h 17"/>
              <a:gd name="T4" fmla="*/ 22411 w 17"/>
              <a:gd name="T5" fmla="*/ 15875 h 17"/>
              <a:gd name="T6" fmla="*/ 22411 w 17"/>
              <a:gd name="T7" fmla="*/ 25400 h 17"/>
              <a:gd name="T8" fmla="*/ 0 w 17"/>
              <a:gd name="T9" fmla="*/ 158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0" y="0"/>
                </a:lnTo>
                <a:lnTo>
                  <a:pt x="16" y="10"/>
                </a:lnTo>
                <a:lnTo>
                  <a:pt x="16" y="16"/>
                </a:lnTo>
                <a:lnTo>
                  <a:pt x="0" y="1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48" name="Freeform 916"/>
          <p:cNvSpPr>
            <a:spLocks/>
          </p:cNvSpPr>
          <p:nvPr/>
        </p:nvSpPr>
        <p:spPr bwMode="auto">
          <a:xfrm>
            <a:off x="8031163" y="4557713"/>
            <a:ext cx="23812" cy="26987"/>
          </a:xfrm>
          <a:custGeom>
            <a:avLst/>
            <a:gdLst>
              <a:gd name="T0" fmla="*/ 0 w 17"/>
              <a:gd name="T1" fmla="*/ 15875 h 17"/>
              <a:gd name="T2" fmla="*/ 0 w 17"/>
              <a:gd name="T3" fmla="*/ 0 h 17"/>
              <a:gd name="T4" fmla="*/ 22411 w 17"/>
              <a:gd name="T5" fmla="*/ 15875 h 17"/>
              <a:gd name="T6" fmla="*/ 22411 w 17"/>
              <a:gd name="T7" fmla="*/ 25400 h 17"/>
              <a:gd name="T8" fmla="*/ 0 w 17"/>
              <a:gd name="T9" fmla="*/ 158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0" y="0"/>
                </a:lnTo>
                <a:lnTo>
                  <a:pt x="16" y="10"/>
                </a:lnTo>
                <a:lnTo>
                  <a:pt x="16" y="16"/>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49" name="Freeform 917"/>
          <p:cNvSpPr>
            <a:spLocks/>
          </p:cNvSpPr>
          <p:nvPr/>
        </p:nvSpPr>
        <p:spPr bwMode="auto">
          <a:xfrm>
            <a:off x="3571875" y="3101975"/>
            <a:ext cx="39688" cy="39688"/>
          </a:xfrm>
          <a:custGeom>
            <a:avLst/>
            <a:gdLst>
              <a:gd name="T0" fmla="*/ 0 w 28"/>
              <a:gd name="T1" fmla="*/ 0 h 25"/>
              <a:gd name="T2" fmla="*/ 28349 w 28"/>
              <a:gd name="T3" fmla="*/ 15875 h 25"/>
              <a:gd name="T4" fmla="*/ 38271 w 28"/>
              <a:gd name="T5" fmla="*/ 38100 h 25"/>
              <a:gd name="T6" fmla="*/ 38271 w 28"/>
              <a:gd name="T7" fmla="*/ 23813 h 25"/>
              <a:gd name="T8" fmla="*/ 0 w 28"/>
              <a:gd name="T9" fmla="*/ 0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0" y="0"/>
                </a:moveTo>
                <a:lnTo>
                  <a:pt x="20" y="10"/>
                </a:lnTo>
                <a:lnTo>
                  <a:pt x="27" y="24"/>
                </a:lnTo>
                <a:lnTo>
                  <a:pt x="27" y="15"/>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50" name="Freeform 918"/>
          <p:cNvSpPr>
            <a:spLocks/>
          </p:cNvSpPr>
          <p:nvPr/>
        </p:nvSpPr>
        <p:spPr bwMode="auto">
          <a:xfrm>
            <a:off x="3571875" y="3101975"/>
            <a:ext cx="47625" cy="49213"/>
          </a:xfrm>
          <a:custGeom>
            <a:avLst/>
            <a:gdLst>
              <a:gd name="T0" fmla="*/ 0 w 34"/>
              <a:gd name="T1" fmla="*/ 0 h 31"/>
              <a:gd name="T2" fmla="*/ 33618 w 34"/>
              <a:gd name="T3" fmla="*/ 19050 h 31"/>
              <a:gd name="T4" fmla="*/ 46224 w 34"/>
              <a:gd name="T5" fmla="*/ 47625 h 31"/>
              <a:gd name="T6" fmla="*/ 46224 w 34"/>
              <a:gd name="T7" fmla="*/ 30163 h 31"/>
              <a:gd name="T8" fmla="*/ 0 w 34"/>
              <a:gd name="T9" fmla="*/ 0 h 31"/>
              <a:gd name="T10" fmla="*/ 0 60000 65536"/>
              <a:gd name="T11" fmla="*/ 0 60000 65536"/>
              <a:gd name="T12" fmla="*/ 0 60000 65536"/>
              <a:gd name="T13" fmla="*/ 0 60000 65536"/>
              <a:gd name="T14" fmla="*/ 0 60000 65536"/>
              <a:gd name="T15" fmla="*/ 0 w 34"/>
              <a:gd name="T16" fmla="*/ 0 h 31"/>
              <a:gd name="T17" fmla="*/ 34 w 34"/>
              <a:gd name="T18" fmla="*/ 31 h 31"/>
            </a:gdLst>
            <a:ahLst/>
            <a:cxnLst>
              <a:cxn ang="T10">
                <a:pos x="T0" y="T1"/>
              </a:cxn>
              <a:cxn ang="T11">
                <a:pos x="T2" y="T3"/>
              </a:cxn>
              <a:cxn ang="T12">
                <a:pos x="T4" y="T5"/>
              </a:cxn>
              <a:cxn ang="T13">
                <a:pos x="T6" y="T7"/>
              </a:cxn>
              <a:cxn ang="T14">
                <a:pos x="T8" y="T9"/>
              </a:cxn>
            </a:cxnLst>
            <a:rect l="T15" t="T16" r="T17" b="T18"/>
            <a:pathLst>
              <a:path w="34" h="31">
                <a:moveTo>
                  <a:pt x="0" y="0"/>
                </a:moveTo>
                <a:lnTo>
                  <a:pt x="24" y="12"/>
                </a:lnTo>
                <a:lnTo>
                  <a:pt x="33" y="30"/>
                </a:lnTo>
                <a:lnTo>
                  <a:pt x="33" y="19"/>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51" name="Freeform 919"/>
          <p:cNvSpPr>
            <a:spLocks/>
          </p:cNvSpPr>
          <p:nvPr/>
        </p:nvSpPr>
        <p:spPr bwMode="auto">
          <a:xfrm>
            <a:off x="3676650" y="3163888"/>
            <a:ext cx="36513" cy="26987"/>
          </a:xfrm>
          <a:custGeom>
            <a:avLst/>
            <a:gdLst>
              <a:gd name="T0" fmla="*/ 2921 w 25"/>
              <a:gd name="T1" fmla="*/ 20637 h 17"/>
              <a:gd name="T2" fmla="*/ 0 w 25"/>
              <a:gd name="T3" fmla="*/ 0 h 17"/>
              <a:gd name="T4" fmla="*/ 20447 w 25"/>
              <a:gd name="T5" fmla="*/ 7937 h 17"/>
              <a:gd name="T6" fmla="*/ 32131 w 25"/>
              <a:gd name="T7" fmla="*/ 0 h 17"/>
              <a:gd name="T8" fmla="*/ 35052 w 25"/>
              <a:gd name="T9" fmla="*/ 12700 h 17"/>
              <a:gd name="T10" fmla="*/ 20447 w 25"/>
              <a:gd name="T11" fmla="*/ 25400 h 17"/>
              <a:gd name="T12" fmla="*/ 2921 w 25"/>
              <a:gd name="T13" fmla="*/ 20637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2" y="13"/>
                </a:moveTo>
                <a:lnTo>
                  <a:pt x="0" y="0"/>
                </a:lnTo>
                <a:lnTo>
                  <a:pt x="14" y="5"/>
                </a:lnTo>
                <a:lnTo>
                  <a:pt x="22" y="0"/>
                </a:lnTo>
                <a:lnTo>
                  <a:pt x="24" y="8"/>
                </a:lnTo>
                <a:lnTo>
                  <a:pt x="14" y="16"/>
                </a:lnTo>
                <a:lnTo>
                  <a:pt x="2" y="13"/>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52" name="Freeform 920"/>
          <p:cNvSpPr>
            <a:spLocks/>
          </p:cNvSpPr>
          <p:nvPr/>
        </p:nvSpPr>
        <p:spPr bwMode="auto">
          <a:xfrm>
            <a:off x="3676650" y="3163888"/>
            <a:ext cx="44450" cy="26987"/>
          </a:xfrm>
          <a:custGeom>
            <a:avLst/>
            <a:gdLst>
              <a:gd name="T0" fmla="*/ 4302 w 31"/>
              <a:gd name="T1" fmla="*/ 20637 h 17"/>
              <a:gd name="T2" fmla="*/ 0 w 31"/>
              <a:gd name="T3" fmla="*/ 0 h 17"/>
              <a:gd name="T4" fmla="*/ 24376 w 31"/>
              <a:gd name="T5" fmla="*/ 6350 h 17"/>
              <a:gd name="T6" fmla="*/ 38715 w 31"/>
              <a:gd name="T7" fmla="*/ 0 h 17"/>
              <a:gd name="T8" fmla="*/ 43016 w 31"/>
              <a:gd name="T9" fmla="*/ 12700 h 17"/>
              <a:gd name="T10" fmla="*/ 24376 w 31"/>
              <a:gd name="T11" fmla="*/ 25400 h 17"/>
              <a:gd name="T12" fmla="*/ 4302 w 31"/>
              <a:gd name="T13" fmla="*/ 20637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3" y="13"/>
                </a:moveTo>
                <a:lnTo>
                  <a:pt x="0" y="0"/>
                </a:lnTo>
                <a:lnTo>
                  <a:pt x="17" y="4"/>
                </a:lnTo>
                <a:lnTo>
                  <a:pt x="27" y="0"/>
                </a:lnTo>
                <a:lnTo>
                  <a:pt x="30" y="8"/>
                </a:lnTo>
                <a:lnTo>
                  <a:pt x="17" y="16"/>
                </a:lnTo>
                <a:lnTo>
                  <a:pt x="3" y="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53" name="Freeform 921"/>
          <p:cNvSpPr>
            <a:spLocks/>
          </p:cNvSpPr>
          <p:nvPr/>
        </p:nvSpPr>
        <p:spPr bwMode="auto">
          <a:xfrm>
            <a:off x="3643313" y="3111500"/>
            <a:ext cx="23812" cy="26988"/>
          </a:xfrm>
          <a:custGeom>
            <a:avLst/>
            <a:gdLst>
              <a:gd name="T0" fmla="*/ 22411 w 17"/>
              <a:gd name="T1" fmla="*/ 25400 h 17"/>
              <a:gd name="T2" fmla="*/ 11206 w 17"/>
              <a:gd name="T3" fmla="*/ 0 h 17"/>
              <a:gd name="T4" fmla="*/ 0 w 17"/>
              <a:gd name="T5" fmla="*/ 15875 h 17"/>
              <a:gd name="T6" fmla="*/ 0 w 17"/>
              <a:gd name="T7" fmla="*/ 25400 h 17"/>
              <a:gd name="T8" fmla="*/ 18209 w 17"/>
              <a:gd name="T9" fmla="*/ 25400 h 17"/>
              <a:gd name="T10" fmla="*/ 22411 w 17"/>
              <a:gd name="T11" fmla="*/ 2540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8" y="0"/>
                </a:lnTo>
                <a:lnTo>
                  <a:pt x="0" y="10"/>
                </a:lnTo>
                <a:lnTo>
                  <a:pt x="0" y="16"/>
                </a:lnTo>
                <a:lnTo>
                  <a:pt x="13" y="16"/>
                </a:lnTo>
                <a:lnTo>
                  <a:pt x="16"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54" name="Freeform 922"/>
          <p:cNvSpPr>
            <a:spLocks/>
          </p:cNvSpPr>
          <p:nvPr/>
        </p:nvSpPr>
        <p:spPr bwMode="auto">
          <a:xfrm>
            <a:off x="3643313" y="3111500"/>
            <a:ext cx="26987" cy="26988"/>
          </a:xfrm>
          <a:custGeom>
            <a:avLst/>
            <a:gdLst>
              <a:gd name="T0" fmla="*/ 25567 w 19"/>
              <a:gd name="T1" fmla="*/ 25400 h 17"/>
              <a:gd name="T2" fmla="*/ 12783 w 19"/>
              <a:gd name="T3" fmla="*/ 0 h 17"/>
              <a:gd name="T4" fmla="*/ 0 w 19"/>
              <a:gd name="T5" fmla="*/ 15875 h 17"/>
              <a:gd name="T6" fmla="*/ 0 w 19"/>
              <a:gd name="T7" fmla="*/ 25400 h 17"/>
              <a:gd name="T8" fmla="*/ 21306 w 19"/>
              <a:gd name="T9" fmla="*/ 25400 h 17"/>
              <a:gd name="T10" fmla="*/ 25567 w 19"/>
              <a:gd name="T11" fmla="*/ 25400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6"/>
                </a:moveTo>
                <a:lnTo>
                  <a:pt x="9" y="0"/>
                </a:lnTo>
                <a:lnTo>
                  <a:pt x="0" y="10"/>
                </a:lnTo>
                <a:lnTo>
                  <a:pt x="0" y="16"/>
                </a:lnTo>
                <a:lnTo>
                  <a:pt x="15" y="16"/>
                </a:lnTo>
                <a:lnTo>
                  <a:pt x="18"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55" name="Freeform 923"/>
          <p:cNvSpPr>
            <a:spLocks/>
          </p:cNvSpPr>
          <p:nvPr/>
        </p:nvSpPr>
        <p:spPr bwMode="auto">
          <a:xfrm>
            <a:off x="3727450" y="3459163"/>
            <a:ext cx="25400" cy="26987"/>
          </a:xfrm>
          <a:custGeom>
            <a:avLst/>
            <a:gdLst>
              <a:gd name="T0" fmla="*/ 4482 w 17"/>
              <a:gd name="T1" fmla="*/ 25400 h 17"/>
              <a:gd name="T2" fmla="*/ 23906 w 17"/>
              <a:gd name="T3" fmla="*/ 1587 h 17"/>
              <a:gd name="T4" fmla="*/ 0 w 17"/>
              <a:gd name="T5" fmla="*/ 0 h 17"/>
              <a:gd name="T6" fmla="*/ 4482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3" y="16"/>
                </a:moveTo>
                <a:lnTo>
                  <a:pt x="16" y="1"/>
                </a:lnTo>
                <a:lnTo>
                  <a:pt x="0" y="0"/>
                </a:lnTo>
                <a:lnTo>
                  <a:pt x="3"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56" name="Freeform 924"/>
          <p:cNvSpPr>
            <a:spLocks/>
          </p:cNvSpPr>
          <p:nvPr/>
        </p:nvSpPr>
        <p:spPr bwMode="auto">
          <a:xfrm>
            <a:off x="3727450" y="3459163"/>
            <a:ext cx="25400" cy="33337"/>
          </a:xfrm>
          <a:custGeom>
            <a:avLst/>
            <a:gdLst>
              <a:gd name="T0" fmla="*/ 2988 w 17"/>
              <a:gd name="T1" fmla="*/ 31750 h 21"/>
              <a:gd name="T2" fmla="*/ 23906 w 17"/>
              <a:gd name="T3" fmla="*/ 3175 h 21"/>
              <a:gd name="T4" fmla="*/ 0 w 17"/>
              <a:gd name="T5" fmla="*/ 0 h 21"/>
              <a:gd name="T6" fmla="*/ 2988 w 17"/>
              <a:gd name="T7" fmla="*/ 31750 h 21"/>
              <a:gd name="T8" fmla="*/ 0 60000 65536"/>
              <a:gd name="T9" fmla="*/ 0 60000 65536"/>
              <a:gd name="T10" fmla="*/ 0 60000 65536"/>
              <a:gd name="T11" fmla="*/ 0 60000 65536"/>
              <a:gd name="T12" fmla="*/ 0 w 17"/>
              <a:gd name="T13" fmla="*/ 0 h 21"/>
              <a:gd name="T14" fmla="*/ 17 w 17"/>
              <a:gd name="T15" fmla="*/ 21 h 21"/>
            </a:gdLst>
            <a:ahLst/>
            <a:cxnLst>
              <a:cxn ang="T8">
                <a:pos x="T0" y="T1"/>
              </a:cxn>
              <a:cxn ang="T9">
                <a:pos x="T2" y="T3"/>
              </a:cxn>
              <a:cxn ang="T10">
                <a:pos x="T4" y="T5"/>
              </a:cxn>
              <a:cxn ang="T11">
                <a:pos x="T6" y="T7"/>
              </a:cxn>
            </a:cxnLst>
            <a:rect l="T12" t="T13" r="T14" b="T15"/>
            <a:pathLst>
              <a:path w="17" h="21">
                <a:moveTo>
                  <a:pt x="2" y="20"/>
                </a:moveTo>
                <a:lnTo>
                  <a:pt x="16" y="2"/>
                </a:lnTo>
                <a:lnTo>
                  <a:pt x="0" y="0"/>
                </a:lnTo>
                <a:lnTo>
                  <a:pt x="2" y="2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57" name="Freeform 925"/>
          <p:cNvSpPr>
            <a:spLocks/>
          </p:cNvSpPr>
          <p:nvPr/>
        </p:nvSpPr>
        <p:spPr bwMode="auto">
          <a:xfrm>
            <a:off x="3689350" y="3756025"/>
            <a:ext cx="25400" cy="26988"/>
          </a:xfrm>
          <a:custGeom>
            <a:avLst/>
            <a:gdLst>
              <a:gd name="T0" fmla="*/ 2988 w 17"/>
              <a:gd name="T1" fmla="*/ 0 h 17"/>
              <a:gd name="T2" fmla="*/ 0 w 17"/>
              <a:gd name="T3" fmla="*/ 4763 h 17"/>
              <a:gd name="T4" fmla="*/ 5976 w 17"/>
              <a:gd name="T5" fmla="*/ 12700 h 17"/>
              <a:gd name="T6" fmla="*/ 2988 w 17"/>
              <a:gd name="T7" fmla="*/ 22225 h 17"/>
              <a:gd name="T8" fmla="*/ 8965 w 17"/>
              <a:gd name="T9" fmla="*/ 25400 h 17"/>
              <a:gd name="T10" fmla="*/ 19424 w 17"/>
              <a:gd name="T11" fmla="*/ 12700 h 17"/>
              <a:gd name="T12" fmla="*/ 23906 w 17"/>
              <a:gd name="T13" fmla="*/ 11113 h 17"/>
              <a:gd name="T14" fmla="*/ 16435 w 17"/>
              <a:gd name="T15" fmla="*/ 4763 h 17"/>
              <a:gd name="T16" fmla="*/ 13447 w 17"/>
              <a:gd name="T17" fmla="*/ 4763 h 17"/>
              <a:gd name="T18" fmla="*/ 2988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2" y="0"/>
                </a:moveTo>
                <a:lnTo>
                  <a:pt x="0" y="3"/>
                </a:lnTo>
                <a:lnTo>
                  <a:pt x="4" y="8"/>
                </a:lnTo>
                <a:lnTo>
                  <a:pt x="2" y="14"/>
                </a:lnTo>
                <a:lnTo>
                  <a:pt x="6" y="16"/>
                </a:lnTo>
                <a:lnTo>
                  <a:pt x="13" y="8"/>
                </a:lnTo>
                <a:lnTo>
                  <a:pt x="16" y="7"/>
                </a:lnTo>
                <a:lnTo>
                  <a:pt x="11" y="3"/>
                </a:lnTo>
                <a:lnTo>
                  <a:pt x="9" y="3"/>
                </a:lnTo>
                <a:lnTo>
                  <a:pt x="2"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58" name="Freeform 926"/>
          <p:cNvSpPr>
            <a:spLocks/>
          </p:cNvSpPr>
          <p:nvPr/>
        </p:nvSpPr>
        <p:spPr bwMode="auto">
          <a:xfrm>
            <a:off x="3689350" y="3756025"/>
            <a:ext cx="31750" cy="26988"/>
          </a:xfrm>
          <a:custGeom>
            <a:avLst/>
            <a:gdLst>
              <a:gd name="T0" fmla="*/ 4330 w 22"/>
              <a:gd name="T1" fmla="*/ 0 h 17"/>
              <a:gd name="T2" fmla="*/ 0 w 22"/>
              <a:gd name="T3" fmla="*/ 4763 h 17"/>
              <a:gd name="T4" fmla="*/ 8659 w 22"/>
              <a:gd name="T5" fmla="*/ 14288 h 17"/>
              <a:gd name="T6" fmla="*/ 4330 w 22"/>
              <a:gd name="T7" fmla="*/ 20638 h 17"/>
              <a:gd name="T8" fmla="*/ 11545 w 22"/>
              <a:gd name="T9" fmla="*/ 25400 h 17"/>
              <a:gd name="T10" fmla="*/ 25977 w 22"/>
              <a:gd name="T11" fmla="*/ 14288 h 17"/>
              <a:gd name="T12" fmla="*/ 30307 w 22"/>
              <a:gd name="T13" fmla="*/ 11113 h 17"/>
              <a:gd name="T14" fmla="*/ 21648 w 22"/>
              <a:gd name="T15" fmla="*/ 4763 h 17"/>
              <a:gd name="T16" fmla="*/ 17318 w 22"/>
              <a:gd name="T17" fmla="*/ 4763 h 17"/>
              <a:gd name="T18" fmla="*/ 4330 w 2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7"/>
              <a:gd name="T32" fmla="*/ 22 w 2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7">
                <a:moveTo>
                  <a:pt x="3" y="0"/>
                </a:moveTo>
                <a:lnTo>
                  <a:pt x="0" y="3"/>
                </a:lnTo>
                <a:lnTo>
                  <a:pt x="6" y="9"/>
                </a:lnTo>
                <a:lnTo>
                  <a:pt x="3" y="13"/>
                </a:lnTo>
                <a:lnTo>
                  <a:pt x="8" y="16"/>
                </a:lnTo>
                <a:lnTo>
                  <a:pt x="18" y="9"/>
                </a:lnTo>
                <a:lnTo>
                  <a:pt x="21" y="7"/>
                </a:lnTo>
                <a:lnTo>
                  <a:pt x="15" y="3"/>
                </a:lnTo>
                <a:lnTo>
                  <a:pt x="12" y="3"/>
                </a:lnTo>
                <a:lnTo>
                  <a:pt x="3"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59" name="Freeform 927"/>
          <p:cNvSpPr>
            <a:spLocks/>
          </p:cNvSpPr>
          <p:nvPr/>
        </p:nvSpPr>
        <p:spPr bwMode="auto">
          <a:xfrm>
            <a:off x="3836988" y="3443288"/>
            <a:ext cx="26987" cy="49212"/>
          </a:xfrm>
          <a:custGeom>
            <a:avLst/>
            <a:gdLst>
              <a:gd name="T0" fmla="*/ 15624 w 19"/>
              <a:gd name="T1" fmla="*/ 0 h 31"/>
              <a:gd name="T2" fmla="*/ 19885 w 19"/>
              <a:gd name="T3" fmla="*/ 7937 h 31"/>
              <a:gd name="T4" fmla="*/ 25567 w 19"/>
              <a:gd name="T5" fmla="*/ 20637 h 31"/>
              <a:gd name="T6" fmla="*/ 2841 w 19"/>
              <a:gd name="T7" fmla="*/ 47625 h 31"/>
              <a:gd name="T8" fmla="*/ 0 w 19"/>
              <a:gd name="T9" fmla="*/ 39687 h 31"/>
              <a:gd name="T10" fmla="*/ 15624 w 19"/>
              <a:gd name="T11" fmla="*/ 0 h 31"/>
              <a:gd name="T12" fmla="*/ 0 60000 65536"/>
              <a:gd name="T13" fmla="*/ 0 60000 65536"/>
              <a:gd name="T14" fmla="*/ 0 60000 65536"/>
              <a:gd name="T15" fmla="*/ 0 60000 65536"/>
              <a:gd name="T16" fmla="*/ 0 60000 65536"/>
              <a:gd name="T17" fmla="*/ 0 60000 65536"/>
              <a:gd name="T18" fmla="*/ 0 w 19"/>
              <a:gd name="T19" fmla="*/ 0 h 31"/>
              <a:gd name="T20" fmla="*/ 19 w 1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9" h="31">
                <a:moveTo>
                  <a:pt x="11" y="0"/>
                </a:moveTo>
                <a:lnTo>
                  <a:pt x="14" y="5"/>
                </a:lnTo>
                <a:lnTo>
                  <a:pt x="18" y="13"/>
                </a:lnTo>
                <a:lnTo>
                  <a:pt x="2" y="30"/>
                </a:lnTo>
                <a:lnTo>
                  <a:pt x="0" y="25"/>
                </a:lnTo>
                <a:lnTo>
                  <a:pt x="11"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60" name="Freeform 928"/>
          <p:cNvSpPr>
            <a:spLocks/>
          </p:cNvSpPr>
          <p:nvPr/>
        </p:nvSpPr>
        <p:spPr bwMode="auto">
          <a:xfrm>
            <a:off x="3836988" y="3443288"/>
            <a:ext cx="34925" cy="58737"/>
          </a:xfrm>
          <a:custGeom>
            <a:avLst/>
            <a:gdLst>
              <a:gd name="T0" fmla="*/ 20955 w 25"/>
              <a:gd name="T1" fmla="*/ 0 h 37"/>
              <a:gd name="T2" fmla="*/ 25146 w 25"/>
              <a:gd name="T3" fmla="*/ 9525 h 37"/>
              <a:gd name="T4" fmla="*/ 33528 w 25"/>
              <a:gd name="T5" fmla="*/ 23812 h 37"/>
              <a:gd name="T6" fmla="*/ 4191 w 25"/>
              <a:gd name="T7" fmla="*/ 57150 h 37"/>
              <a:gd name="T8" fmla="*/ 0 w 25"/>
              <a:gd name="T9" fmla="*/ 47625 h 37"/>
              <a:gd name="T10" fmla="*/ 20955 w 25"/>
              <a:gd name="T11" fmla="*/ 0 h 37"/>
              <a:gd name="T12" fmla="*/ 0 60000 65536"/>
              <a:gd name="T13" fmla="*/ 0 60000 65536"/>
              <a:gd name="T14" fmla="*/ 0 60000 65536"/>
              <a:gd name="T15" fmla="*/ 0 60000 65536"/>
              <a:gd name="T16" fmla="*/ 0 60000 65536"/>
              <a:gd name="T17" fmla="*/ 0 60000 65536"/>
              <a:gd name="T18" fmla="*/ 0 w 25"/>
              <a:gd name="T19" fmla="*/ 0 h 37"/>
              <a:gd name="T20" fmla="*/ 25 w 2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5" h="37">
                <a:moveTo>
                  <a:pt x="15" y="0"/>
                </a:moveTo>
                <a:lnTo>
                  <a:pt x="18" y="6"/>
                </a:lnTo>
                <a:lnTo>
                  <a:pt x="24" y="15"/>
                </a:lnTo>
                <a:lnTo>
                  <a:pt x="3" y="36"/>
                </a:lnTo>
                <a:lnTo>
                  <a:pt x="0" y="30"/>
                </a:lnTo>
                <a:lnTo>
                  <a:pt x="15"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61" name="Freeform 929"/>
          <p:cNvSpPr>
            <a:spLocks/>
          </p:cNvSpPr>
          <p:nvPr/>
        </p:nvSpPr>
        <p:spPr bwMode="auto">
          <a:xfrm>
            <a:off x="3770313" y="3473450"/>
            <a:ext cx="26987" cy="26988"/>
          </a:xfrm>
          <a:custGeom>
            <a:avLst/>
            <a:gdLst>
              <a:gd name="T0" fmla="*/ 25567 w 19"/>
              <a:gd name="T1" fmla="*/ 0 h 17"/>
              <a:gd name="T2" fmla="*/ 15624 w 19"/>
              <a:gd name="T3" fmla="*/ 15875 h 17"/>
              <a:gd name="T4" fmla="*/ 2841 w 19"/>
              <a:gd name="T5" fmla="*/ 25400 h 17"/>
              <a:gd name="T6" fmla="*/ 0 w 19"/>
              <a:gd name="T7" fmla="*/ 11113 h 17"/>
              <a:gd name="T8" fmla="*/ 25567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8" y="0"/>
                </a:moveTo>
                <a:lnTo>
                  <a:pt x="11" y="10"/>
                </a:lnTo>
                <a:lnTo>
                  <a:pt x="2" y="16"/>
                </a:lnTo>
                <a:lnTo>
                  <a:pt x="0" y="7"/>
                </a:lnTo>
                <a:lnTo>
                  <a:pt x="18"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62" name="Freeform 930"/>
          <p:cNvSpPr>
            <a:spLocks/>
          </p:cNvSpPr>
          <p:nvPr/>
        </p:nvSpPr>
        <p:spPr bwMode="auto">
          <a:xfrm>
            <a:off x="3770313" y="3473450"/>
            <a:ext cx="34925" cy="28575"/>
          </a:xfrm>
          <a:custGeom>
            <a:avLst/>
            <a:gdLst>
              <a:gd name="T0" fmla="*/ 33528 w 25"/>
              <a:gd name="T1" fmla="*/ 0 h 18"/>
              <a:gd name="T2" fmla="*/ 20955 w 25"/>
              <a:gd name="T3" fmla="*/ 17462 h 18"/>
              <a:gd name="T4" fmla="*/ 2794 w 25"/>
              <a:gd name="T5" fmla="*/ 26988 h 18"/>
              <a:gd name="T6" fmla="*/ 0 w 25"/>
              <a:gd name="T7" fmla="*/ 12700 h 18"/>
              <a:gd name="T8" fmla="*/ 33528 w 25"/>
              <a:gd name="T9" fmla="*/ 0 h 18"/>
              <a:gd name="T10" fmla="*/ 0 60000 65536"/>
              <a:gd name="T11" fmla="*/ 0 60000 65536"/>
              <a:gd name="T12" fmla="*/ 0 60000 65536"/>
              <a:gd name="T13" fmla="*/ 0 60000 65536"/>
              <a:gd name="T14" fmla="*/ 0 60000 65536"/>
              <a:gd name="T15" fmla="*/ 0 w 25"/>
              <a:gd name="T16" fmla="*/ 0 h 18"/>
              <a:gd name="T17" fmla="*/ 25 w 25"/>
              <a:gd name="T18" fmla="*/ 18 h 18"/>
            </a:gdLst>
            <a:ahLst/>
            <a:cxnLst>
              <a:cxn ang="T10">
                <a:pos x="T0" y="T1"/>
              </a:cxn>
              <a:cxn ang="T11">
                <a:pos x="T2" y="T3"/>
              </a:cxn>
              <a:cxn ang="T12">
                <a:pos x="T4" y="T5"/>
              </a:cxn>
              <a:cxn ang="T13">
                <a:pos x="T6" y="T7"/>
              </a:cxn>
              <a:cxn ang="T14">
                <a:pos x="T8" y="T9"/>
              </a:cxn>
            </a:cxnLst>
            <a:rect l="T15" t="T16" r="T17" b="T18"/>
            <a:pathLst>
              <a:path w="25" h="18">
                <a:moveTo>
                  <a:pt x="24" y="0"/>
                </a:moveTo>
                <a:lnTo>
                  <a:pt x="15" y="11"/>
                </a:lnTo>
                <a:lnTo>
                  <a:pt x="2" y="17"/>
                </a:lnTo>
                <a:lnTo>
                  <a:pt x="0" y="8"/>
                </a:lnTo>
                <a:lnTo>
                  <a:pt x="24"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63" name="Freeform 931"/>
          <p:cNvSpPr>
            <a:spLocks/>
          </p:cNvSpPr>
          <p:nvPr/>
        </p:nvSpPr>
        <p:spPr bwMode="auto">
          <a:xfrm>
            <a:off x="3862388" y="3414713"/>
            <a:ext cx="23812" cy="26987"/>
          </a:xfrm>
          <a:custGeom>
            <a:avLst/>
            <a:gdLst>
              <a:gd name="T0" fmla="*/ 22411 w 17"/>
              <a:gd name="T1" fmla="*/ 0 h 17"/>
              <a:gd name="T2" fmla="*/ 0 w 17"/>
              <a:gd name="T3" fmla="*/ 14287 h 17"/>
              <a:gd name="T4" fmla="*/ 4202 w 17"/>
              <a:gd name="T5" fmla="*/ 25400 h 17"/>
              <a:gd name="T6" fmla="*/ 22411 w 17"/>
              <a:gd name="T7" fmla="*/ 14287 h 17"/>
              <a:gd name="T8" fmla="*/ 224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9"/>
                </a:lnTo>
                <a:lnTo>
                  <a:pt x="3" y="16"/>
                </a:lnTo>
                <a:lnTo>
                  <a:pt x="16" y="9"/>
                </a:lnTo>
                <a:lnTo>
                  <a:pt x="16"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64" name="Freeform 932"/>
          <p:cNvSpPr>
            <a:spLocks/>
          </p:cNvSpPr>
          <p:nvPr/>
        </p:nvSpPr>
        <p:spPr bwMode="auto">
          <a:xfrm>
            <a:off x="3862388" y="3414713"/>
            <a:ext cx="23812" cy="26987"/>
          </a:xfrm>
          <a:custGeom>
            <a:avLst/>
            <a:gdLst>
              <a:gd name="T0" fmla="*/ 22411 w 17"/>
              <a:gd name="T1" fmla="*/ 0 h 17"/>
              <a:gd name="T2" fmla="*/ 0 w 17"/>
              <a:gd name="T3" fmla="*/ 12700 h 17"/>
              <a:gd name="T4" fmla="*/ 4202 w 17"/>
              <a:gd name="T5" fmla="*/ 25400 h 17"/>
              <a:gd name="T6" fmla="*/ 22411 w 17"/>
              <a:gd name="T7" fmla="*/ 12700 h 17"/>
              <a:gd name="T8" fmla="*/ 224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8"/>
                </a:lnTo>
                <a:lnTo>
                  <a:pt x="3" y="16"/>
                </a:lnTo>
                <a:lnTo>
                  <a:pt x="16" y="8"/>
                </a:lnTo>
                <a:lnTo>
                  <a:pt x="16"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65" name="Freeform 933"/>
          <p:cNvSpPr>
            <a:spLocks/>
          </p:cNvSpPr>
          <p:nvPr/>
        </p:nvSpPr>
        <p:spPr bwMode="auto">
          <a:xfrm>
            <a:off x="3719513" y="3808413"/>
            <a:ext cx="23812" cy="1587"/>
          </a:xfrm>
          <a:custGeom>
            <a:avLst/>
            <a:gdLst>
              <a:gd name="T0" fmla="*/ 0 w 17"/>
              <a:gd name="T1" fmla="*/ 0 h 1"/>
              <a:gd name="T2" fmla="*/ 9805 w 17"/>
              <a:gd name="T3" fmla="*/ 0 h 1"/>
              <a:gd name="T4" fmla="*/ 22411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66" name="Freeform 934"/>
          <p:cNvSpPr>
            <a:spLocks/>
          </p:cNvSpPr>
          <p:nvPr/>
        </p:nvSpPr>
        <p:spPr bwMode="auto">
          <a:xfrm>
            <a:off x="3719513" y="3808413"/>
            <a:ext cx="23812" cy="26987"/>
          </a:xfrm>
          <a:custGeom>
            <a:avLst/>
            <a:gdLst>
              <a:gd name="T0" fmla="*/ 0 w 17"/>
              <a:gd name="T1" fmla="*/ 0 h 17"/>
              <a:gd name="T2" fmla="*/ 0 w 17"/>
              <a:gd name="T3" fmla="*/ 25400 h 17"/>
              <a:gd name="T4" fmla="*/ 8404 w 17"/>
              <a:gd name="T5" fmla="*/ 25400 h 17"/>
              <a:gd name="T6" fmla="*/ 22411 w 17"/>
              <a:gd name="T7" fmla="*/ 2540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6" y="16"/>
                </a:lnTo>
                <a:lnTo>
                  <a:pt x="16"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67" name="Freeform 935"/>
          <p:cNvSpPr>
            <a:spLocks/>
          </p:cNvSpPr>
          <p:nvPr/>
        </p:nvSpPr>
        <p:spPr bwMode="auto">
          <a:xfrm>
            <a:off x="3798888" y="3495675"/>
            <a:ext cx="23812" cy="26988"/>
          </a:xfrm>
          <a:custGeom>
            <a:avLst/>
            <a:gdLst>
              <a:gd name="T0" fmla="*/ 22411 w 17"/>
              <a:gd name="T1" fmla="*/ 0 h 17"/>
              <a:gd name="T2" fmla="*/ 14007 w 17"/>
              <a:gd name="T3" fmla="*/ 25400 h 17"/>
              <a:gd name="T4" fmla="*/ 0 w 17"/>
              <a:gd name="T5" fmla="*/ 12700 h 17"/>
              <a:gd name="T6" fmla="*/ 4202 w 17"/>
              <a:gd name="T7" fmla="*/ 0 h 17"/>
              <a:gd name="T8" fmla="*/ 14007 w 17"/>
              <a:gd name="T9" fmla="*/ 0 h 17"/>
              <a:gd name="T10" fmla="*/ 224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0" y="16"/>
                </a:lnTo>
                <a:lnTo>
                  <a:pt x="0" y="8"/>
                </a:lnTo>
                <a:lnTo>
                  <a:pt x="3" y="0"/>
                </a:lnTo>
                <a:lnTo>
                  <a:pt x="10" y="0"/>
                </a:lnTo>
                <a:lnTo>
                  <a:pt x="16"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68" name="Freeform 936"/>
          <p:cNvSpPr>
            <a:spLocks/>
          </p:cNvSpPr>
          <p:nvPr/>
        </p:nvSpPr>
        <p:spPr bwMode="auto">
          <a:xfrm>
            <a:off x="3798888" y="3495675"/>
            <a:ext cx="23812" cy="26988"/>
          </a:xfrm>
          <a:custGeom>
            <a:avLst/>
            <a:gdLst>
              <a:gd name="T0" fmla="*/ 22411 w 17"/>
              <a:gd name="T1" fmla="*/ 0 h 17"/>
              <a:gd name="T2" fmla="*/ 14007 w 17"/>
              <a:gd name="T3" fmla="*/ 25400 h 17"/>
              <a:gd name="T4" fmla="*/ 0 w 17"/>
              <a:gd name="T5" fmla="*/ 14288 h 17"/>
              <a:gd name="T6" fmla="*/ 5603 w 17"/>
              <a:gd name="T7" fmla="*/ 0 h 17"/>
              <a:gd name="T8" fmla="*/ 14007 w 17"/>
              <a:gd name="T9" fmla="*/ 0 h 17"/>
              <a:gd name="T10" fmla="*/ 224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0" y="16"/>
                </a:lnTo>
                <a:lnTo>
                  <a:pt x="0" y="9"/>
                </a:lnTo>
                <a:lnTo>
                  <a:pt x="4" y="0"/>
                </a:lnTo>
                <a:lnTo>
                  <a:pt x="10" y="0"/>
                </a:lnTo>
                <a:lnTo>
                  <a:pt x="16"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69" name="Freeform 937"/>
          <p:cNvSpPr>
            <a:spLocks/>
          </p:cNvSpPr>
          <p:nvPr/>
        </p:nvSpPr>
        <p:spPr bwMode="auto">
          <a:xfrm>
            <a:off x="3635375" y="3719513"/>
            <a:ext cx="30163" cy="26987"/>
          </a:xfrm>
          <a:custGeom>
            <a:avLst/>
            <a:gdLst>
              <a:gd name="T0" fmla="*/ 16453 w 22"/>
              <a:gd name="T1" fmla="*/ 0 h 17"/>
              <a:gd name="T2" fmla="*/ 0 w 22"/>
              <a:gd name="T3" fmla="*/ 4762 h 17"/>
              <a:gd name="T4" fmla="*/ 0 w 22"/>
              <a:gd name="T5" fmla="*/ 25400 h 17"/>
              <a:gd name="T6" fmla="*/ 9597 w 22"/>
              <a:gd name="T7" fmla="*/ 25400 h 17"/>
              <a:gd name="T8" fmla="*/ 28792 w 22"/>
              <a:gd name="T9" fmla="*/ 19050 h 17"/>
              <a:gd name="T10" fmla="*/ 16453 w 22"/>
              <a:gd name="T11" fmla="*/ 0 h 17"/>
              <a:gd name="T12" fmla="*/ 0 60000 65536"/>
              <a:gd name="T13" fmla="*/ 0 60000 65536"/>
              <a:gd name="T14" fmla="*/ 0 60000 65536"/>
              <a:gd name="T15" fmla="*/ 0 60000 65536"/>
              <a:gd name="T16" fmla="*/ 0 60000 65536"/>
              <a:gd name="T17" fmla="*/ 0 60000 65536"/>
              <a:gd name="T18" fmla="*/ 0 w 22"/>
              <a:gd name="T19" fmla="*/ 0 h 17"/>
              <a:gd name="T20" fmla="*/ 22 w 2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2" h="17">
                <a:moveTo>
                  <a:pt x="12" y="0"/>
                </a:moveTo>
                <a:lnTo>
                  <a:pt x="0" y="3"/>
                </a:lnTo>
                <a:lnTo>
                  <a:pt x="0" y="16"/>
                </a:lnTo>
                <a:lnTo>
                  <a:pt x="7" y="16"/>
                </a:lnTo>
                <a:lnTo>
                  <a:pt x="21" y="12"/>
                </a:lnTo>
                <a:lnTo>
                  <a:pt x="12"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70" name="Freeform 938"/>
          <p:cNvSpPr>
            <a:spLocks/>
          </p:cNvSpPr>
          <p:nvPr/>
        </p:nvSpPr>
        <p:spPr bwMode="auto">
          <a:xfrm>
            <a:off x="3635375" y="3719513"/>
            <a:ext cx="39688" cy="26987"/>
          </a:xfrm>
          <a:custGeom>
            <a:avLst/>
            <a:gdLst>
              <a:gd name="T0" fmla="*/ 21261 w 28"/>
              <a:gd name="T1" fmla="*/ 0 h 17"/>
              <a:gd name="T2" fmla="*/ 0 w 28"/>
              <a:gd name="T3" fmla="*/ 3175 h 17"/>
              <a:gd name="T4" fmla="*/ 0 w 28"/>
              <a:gd name="T5" fmla="*/ 25400 h 17"/>
              <a:gd name="T6" fmla="*/ 12757 w 28"/>
              <a:gd name="T7" fmla="*/ 25400 h 17"/>
              <a:gd name="T8" fmla="*/ 38271 w 28"/>
              <a:gd name="T9" fmla="*/ 17462 h 17"/>
              <a:gd name="T10" fmla="*/ 21261 w 28"/>
              <a:gd name="T11" fmla="*/ 0 h 17"/>
              <a:gd name="T12" fmla="*/ 0 60000 65536"/>
              <a:gd name="T13" fmla="*/ 0 60000 65536"/>
              <a:gd name="T14" fmla="*/ 0 60000 65536"/>
              <a:gd name="T15" fmla="*/ 0 60000 65536"/>
              <a:gd name="T16" fmla="*/ 0 60000 65536"/>
              <a:gd name="T17" fmla="*/ 0 60000 65536"/>
              <a:gd name="T18" fmla="*/ 0 w 28"/>
              <a:gd name="T19" fmla="*/ 0 h 17"/>
              <a:gd name="T20" fmla="*/ 28 w 2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8" h="17">
                <a:moveTo>
                  <a:pt x="15" y="0"/>
                </a:moveTo>
                <a:lnTo>
                  <a:pt x="0" y="2"/>
                </a:lnTo>
                <a:lnTo>
                  <a:pt x="0" y="16"/>
                </a:lnTo>
                <a:lnTo>
                  <a:pt x="9" y="16"/>
                </a:lnTo>
                <a:lnTo>
                  <a:pt x="27" y="11"/>
                </a:lnTo>
                <a:lnTo>
                  <a:pt x="15"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71" name="Freeform 939"/>
          <p:cNvSpPr>
            <a:spLocks/>
          </p:cNvSpPr>
          <p:nvPr/>
        </p:nvSpPr>
        <p:spPr bwMode="auto">
          <a:xfrm>
            <a:off x="3549650" y="3125788"/>
            <a:ext cx="36513" cy="30162"/>
          </a:xfrm>
          <a:custGeom>
            <a:avLst/>
            <a:gdLst>
              <a:gd name="T0" fmla="*/ 27750 w 25"/>
              <a:gd name="T1" fmla="*/ 28575 h 19"/>
              <a:gd name="T2" fmla="*/ 35052 w 25"/>
              <a:gd name="T3" fmla="*/ 17462 h 19"/>
              <a:gd name="T4" fmla="*/ 14605 w 25"/>
              <a:gd name="T5" fmla="*/ 0 h 19"/>
              <a:gd name="T6" fmla="*/ 0 w 25"/>
              <a:gd name="T7" fmla="*/ 4762 h 19"/>
              <a:gd name="T8" fmla="*/ 17526 w 25"/>
              <a:gd name="T9" fmla="*/ 17462 h 19"/>
              <a:gd name="T10" fmla="*/ 27750 w 25"/>
              <a:gd name="T11" fmla="*/ 28575 h 19"/>
              <a:gd name="T12" fmla="*/ 0 60000 65536"/>
              <a:gd name="T13" fmla="*/ 0 60000 65536"/>
              <a:gd name="T14" fmla="*/ 0 60000 65536"/>
              <a:gd name="T15" fmla="*/ 0 60000 65536"/>
              <a:gd name="T16" fmla="*/ 0 60000 65536"/>
              <a:gd name="T17" fmla="*/ 0 60000 65536"/>
              <a:gd name="T18" fmla="*/ 0 w 25"/>
              <a:gd name="T19" fmla="*/ 0 h 19"/>
              <a:gd name="T20" fmla="*/ 25 w 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5" h="19">
                <a:moveTo>
                  <a:pt x="19" y="18"/>
                </a:moveTo>
                <a:lnTo>
                  <a:pt x="24" y="11"/>
                </a:lnTo>
                <a:lnTo>
                  <a:pt x="10" y="0"/>
                </a:lnTo>
                <a:lnTo>
                  <a:pt x="0" y="3"/>
                </a:lnTo>
                <a:lnTo>
                  <a:pt x="12" y="11"/>
                </a:lnTo>
                <a:lnTo>
                  <a:pt x="19" y="1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72" name="Freeform 940"/>
          <p:cNvSpPr>
            <a:spLocks/>
          </p:cNvSpPr>
          <p:nvPr/>
        </p:nvSpPr>
        <p:spPr bwMode="auto">
          <a:xfrm>
            <a:off x="3549650" y="3125788"/>
            <a:ext cx="44450" cy="39687"/>
          </a:xfrm>
          <a:custGeom>
            <a:avLst/>
            <a:gdLst>
              <a:gd name="T0" fmla="*/ 34413 w 31"/>
              <a:gd name="T1" fmla="*/ 38100 h 25"/>
              <a:gd name="T2" fmla="*/ 43016 w 31"/>
              <a:gd name="T3" fmla="*/ 23812 h 25"/>
              <a:gd name="T4" fmla="*/ 17206 w 31"/>
              <a:gd name="T5" fmla="*/ 0 h 25"/>
              <a:gd name="T6" fmla="*/ 0 w 31"/>
              <a:gd name="T7" fmla="*/ 6350 h 25"/>
              <a:gd name="T8" fmla="*/ 21508 w 31"/>
              <a:gd name="T9" fmla="*/ 23812 h 25"/>
              <a:gd name="T10" fmla="*/ 34413 w 31"/>
              <a:gd name="T11" fmla="*/ 38100 h 25"/>
              <a:gd name="T12" fmla="*/ 0 60000 65536"/>
              <a:gd name="T13" fmla="*/ 0 60000 65536"/>
              <a:gd name="T14" fmla="*/ 0 60000 65536"/>
              <a:gd name="T15" fmla="*/ 0 60000 65536"/>
              <a:gd name="T16" fmla="*/ 0 60000 65536"/>
              <a:gd name="T17" fmla="*/ 0 60000 65536"/>
              <a:gd name="T18" fmla="*/ 0 w 31"/>
              <a:gd name="T19" fmla="*/ 0 h 25"/>
              <a:gd name="T20" fmla="*/ 31 w 3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1" h="25">
                <a:moveTo>
                  <a:pt x="24" y="24"/>
                </a:moveTo>
                <a:lnTo>
                  <a:pt x="30" y="15"/>
                </a:lnTo>
                <a:lnTo>
                  <a:pt x="12" y="0"/>
                </a:lnTo>
                <a:lnTo>
                  <a:pt x="0" y="4"/>
                </a:lnTo>
                <a:lnTo>
                  <a:pt x="15" y="15"/>
                </a:lnTo>
                <a:lnTo>
                  <a:pt x="24"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73" name="Freeform 941"/>
          <p:cNvSpPr>
            <a:spLocks/>
          </p:cNvSpPr>
          <p:nvPr/>
        </p:nvSpPr>
        <p:spPr bwMode="auto">
          <a:xfrm>
            <a:off x="3233738" y="5784850"/>
            <a:ext cx="36512" cy="30163"/>
          </a:xfrm>
          <a:custGeom>
            <a:avLst/>
            <a:gdLst>
              <a:gd name="T0" fmla="*/ 27749 w 25"/>
              <a:gd name="T1" fmla="*/ 28575 h 19"/>
              <a:gd name="T2" fmla="*/ 35052 w 25"/>
              <a:gd name="T3" fmla="*/ 17463 h 19"/>
              <a:gd name="T4" fmla="*/ 14605 w 25"/>
              <a:gd name="T5" fmla="*/ 0 h 19"/>
              <a:gd name="T6" fmla="*/ 0 w 25"/>
              <a:gd name="T7" fmla="*/ 3175 h 19"/>
              <a:gd name="T8" fmla="*/ 17526 w 25"/>
              <a:gd name="T9" fmla="*/ 17463 h 19"/>
              <a:gd name="T10" fmla="*/ 27749 w 25"/>
              <a:gd name="T11" fmla="*/ 28575 h 19"/>
              <a:gd name="T12" fmla="*/ 0 60000 65536"/>
              <a:gd name="T13" fmla="*/ 0 60000 65536"/>
              <a:gd name="T14" fmla="*/ 0 60000 65536"/>
              <a:gd name="T15" fmla="*/ 0 60000 65536"/>
              <a:gd name="T16" fmla="*/ 0 60000 65536"/>
              <a:gd name="T17" fmla="*/ 0 60000 65536"/>
              <a:gd name="T18" fmla="*/ 0 w 25"/>
              <a:gd name="T19" fmla="*/ 0 h 19"/>
              <a:gd name="T20" fmla="*/ 25 w 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5" h="19">
                <a:moveTo>
                  <a:pt x="19" y="18"/>
                </a:moveTo>
                <a:lnTo>
                  <a:pt x="24" y="11"/>
                </a:lnTo>
                <a:lnTo>
                  <a:pt x="10" y="0"/>
                </a:lnTo>
                <a:lnTo>
                  <a:pt x="0" y="2"/>
                </a:lnTo>
                <a:lnTo>
                  <a:pt x="12" y="11"/>
                </a:lnTo>
                <a:lnTo>
                  <a:pt x="19" y="1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74" name="Freeform 942"/>
          <p:cNvSpPr>
            <a:spLocks/>
          </p:cNvSpPr>
          <p:nvPr/>
        </p:nvSpPr>
        <p:spPr bwMode="auto">
          <a:xfrm>
            <a:off x="3233738" y="5784850"/>
            <a:ext cx="44450" cy="39688"/>
          </a:xfrm>
          <a:custGeom>
            <a:avLst/>
            <a:gdLst>
              <a:gd name="T0" fmla="*/ 34413 w 31"/>
              <a:gd name="T1" fmla="*/ 38100 h 25"/>
              <a:gd name="T2" fmla="*/ 43016 w 31"/>
              <a:gd name="T3" fmla="*/ 23813 h 25"/>
              <a:gd name="T4" fmla="*/ 17206 w 31"/>
              <a:gd name="T5" fmla="*/ 0 h 25"/>
              <a:gd name="T6" fmla="*/ 0 w 31"/>
              <a:gd name="T7" fmla="*/ 4763 h 25"/>
              <a:gd name="T8" fmla="*/ 21508 w 31"/>
              <a:gd name="T9" fmla="*/ 23813 h 25"/>
              <a:gd name="T10" fmla="*/ 34413 w 31"/>
              <a:gd name="T11" fmla="*/ 38100 h 25"/>
              <a:gd name="T12" fmla="*/ 0 60000 65536"/>
              <a:gd name="T13" fmla="*/ 0 60000 65536"/>
              <a:gd name="T14" fmla="*/ 0 60000 65536"/>
              <a:gd name="T15" fmla="*/ 0 60000 65536"/>
              <a:gd name="T16" fmla="*/ 0 60000 65536"/>
              <a:gd name="T17" fmla="*/ 0 60000 65536"/>
              <a:gd name="T18" fmla="*/ 0 w 31"/>
              <a:gd name="T19" fmla="*/ 0 h 25"/>
              <a:gd name="T20" fmla="*/ 31 w 3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1" h="25">
                <a:moveTo>
                  <a:pt x="24" y="24"/>
                </a:moveTo>
                <a:lnTo>
                  <a:pt x="30" y="15"/>
                </a:lnTo>
                <a:lnTo>
                  <a:pt x="12" y="0"/>
                </a:lnTo>
                <a:lnTo>
                  <a:pt x="0" y="3"/>
                </a:lnTo>
                <a:lnTo>
                  <a:pt x="15" y="15"/>
                </a:lnTo>
                <a:lnTo>
                  <a:pt x="24"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75" name="Freeform 943"/>
          <p:cNvSpPr>
            <a:spLocks/>
          </p:cNvSpPr>
          <p:nvPr/>
        </p:nvSpPr>
        <p:spPr bwMode="auto">
          <a:xfrm>
            <a:off x="3736975" y="3775075"/>
            <a:ext cx="23813" cy="26988"/>
          </a:xfrm>
          <a:custGeom>
            <a:avLst/>
            <a:gdLst>
              <a:gd name="T0" fmla="*/ 22412 w 17"/>
              <a:gd name="T1" fmla="*/ 0 h 17"/>
              <a:gd name="T2" fmla="*/ 11206 w 17"/>
              <a:gd name="T3" fmla="*/ 25400 h 17"/>
              <a:gd name="T4" fmla="*/ 0 w 17"/>
              <a:gd name="T5" fmla="*/ 0 h 17"/>
              <a:gd name="T6" fmla="*/ 16809 w 17"/>
              <a:gd name="T7" fmla="*/ 0 h 17"/>
              <a:gd name="T8" fmla="*/ 224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8" y="16"/>
                </a:lnTo>
                <a:lnTo>
                  <a:pt x="0" y="0"/>
                </a:lnTo>
                <a:lnTo>
                  <a:pt x="12" y="0"/>
                </a:lnTo>
                <a:lnTo>
                  <a:pt x="16"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76" name="Freeform 944"/>
          <p:cNvSpPr>
            <a:spLocks/>
          </p:cNvSpPr>
          <p:nvPr/>
        </p:nvSpPr>
        <p:spPr bwMode="auto">
          <a:xfrm>
            <a:off x="3736975" y="3776663"/>
            <a:ext cx="23813" cy="26987"/>
          </a:xfrm>
          <a:custGeom>
            <a:avLst/>
            <a:gdLst>
              <a:gd name="T0" fmla="*/ 22412 w 17"/>
              <a:gd name="T1" fmla="*/ 25400 h 17"/>
              <a:gd name="T2" fmla="*/ 12607 w 17"/>
              <a:gd name="T3" fmla="*/ 0 h 17"/>
              <a:gd name="T4" fmla="*/ 0 w 17"/>
              <a:gd name="T5" fmla="*/ 25400 h 17"/>
              <a:gd name="T6" fmla="*/ 15408 w 17"/>
              <a:gd name="T7" fmla="*/ 25400 h 17"/>
              <a:gd name="T8" fmla="*/ 22412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9" y="0"/>
                </a:lnTo>
                <a:lnTo>
                  <a:pt x="0" y="16"/>
                </a:lnTo>
                <a:lnTo>
                  <a:pt x="11" y="16"/>
                </a:lnTo>
                <a:lnTo>
                  <a:pt x="16"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77" name="Freeform 945"/>
          <p:cNvSpPr>
            <a:spLocks/>
          </p:cNvSpPr>
          <p:nvPr/>
        </p:nvSpPr>
        <p:spPr bwMode="auto">
          <a:xfrm>
            <a:off x="3694113" y="3808413"/>
            <a:ext cx="23812" cy="26987"/>
          </a:xfrm>
          <a:custGeom>
            <a:avLst/>
            <a:gdLst>
              <a:gd name="T0" fmla="*/ 7004 w 17"/>
              <a:gd name="T1" fmla="*/ 0 h 17"/>
              <a:gd name="T2" fmla="*/ 4202 w 17"/>
              <a:gd name="T3" fmla="*/ 3175 h 17"/>
              <a:gd name="T4" fmla="*/ 0 w 17"/>
              <a:gd name="T5" fmla="*/ 12700 h 17"/>
              <a:gd name="T6" fmla="*/ 16808 w 17"/>
              <a:gd name="T7" fmla="*/ 25400 h 17"/>
              <a:gd name="T8" fmla="*/ 22411 w 17"/>
              <a:gd name="T9" fmla="*/ 20637 h 17"/>
              <a:gd name="T10" fmla="*/ 7004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5" y="0"/>
                </a:moveTo>
                <a:lnTo>
                  <a:pt x="3" y="2"/>
                </a:lnTo>
                <a:lnTo>
                  <a:pt x="0" y="8"/>
                </a:lnTo>
                <a:lnTo>
                  <a:pt x="12" y="16"/>
                </a:lnTo>
                <a:lnTo>
                  <a:pt x="16" y="13"/>
                </a:lnTo>
                <a:lnTo>
                  <a:pt x="5"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78" name="Freeform 946"/>
          <p:cNvSpPr>
            <a:spLocks/>
          </p:cNvSpPr>
          <p:nvPr/>
        </p:nvSpPr>
        <p:spPr bwMode="auto">
          <a:xfrm>
            <a:off x="3694113" y="3808413"/>
            <a:ext cx="23812" cy="30162"/>
          </a:xfrm>
          <a:custGeom>
            <a:avLst/>
            <a:gdLst>
              <a:gd name="T0" fmla="*/ 7004 w 17"/>
              <a:gd name="T1" fmla="*/ 0 h 19"/>
              <a:gd name="T2" fmla="*/ 4202 w 17"/>
              <a:gd name="T3" fmla="*/ 4762 h 19"/>
              <a:gd name="T4" fmla="*/ 0 w 17"/>
              <a:gd name="T5" fmla="*/ 14287 h 19"/>
              <a:gd name="T6" fmla="*/ 16808 w 17"/>
              <a:gd name="T7" fmla="*/ 28575 h 19"/>
              <a:gd name="T8" fmla="*/ 22411 w 17"/>
              <a:gd name="T9" fmla="*/ 23812 h 19"/>
              <a:gd name="T10" fmla="*/ 7004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5" y="0"/>
                </a:moveTo>
                <a:lnTo>
                  <a:pt x="3" y="3"/>
                </a:lnTo>
                <a:lnTo>
                  <a:pt x="0" y="9"/>
                </a:lnTo>
                <a:lnTo>
                  <a:pt x="12" y="18"/>
                </a:lnTo>
                <a:lnTo>
                  <a:pt x="16" y="15"/>
                </a:lnTo>
                <a:lnTo>
                  <a:pt x="5"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79" name="Freeform 947"/>
          <p:cNvSpPr>
            <a:spLocks/>
          </p:cNvSpPr>
          <p:nvPr/>
        </p:nvSpPr>
        <p:spPr bwMode="auto">
          <a:xfrm>
            <a:off x="3740150" y="3500438"/>
            <a:ext cx="25400" cy="1587"/>
          </a:xfrm>
          <a:custGeom>
            <a:avLst/>
            <a:gdLst>
              <a:gd name="T0" fmla="*/ 0 w 17"/>
              <a:gd name="T1" fmla="*/ 0 h 1"/>
              <a:gd name="T2" fmla="*/ 23906 w 17"/>
              <a:gd name="T3" fmla="*/ 0 h 1"/>
              <a:gd name="T4" fmla="*/ 1494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16" y="0"/>
                </a:lnTo>
                <a:lnTo>
                  <a:pt x="1" y="0"/>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80" name="Freeform 948"/>
          <p:cNvSpPr>
            <a:spLocks/>
          </p:cNvSpPr>
          <p:nvPr/>
        </p:nvSpPr>
        <p:spPr bwMode="auto">
          <a:xfrm>
            <a:off x="3740150" y="3500438"/>
            <a:ext cx="25400" cy="26987"/>
          </a:xfrm>
          <a:custGeom>
            <a:avLst/>
            <a:gdLst>
              <a:gd name="T0" fmla="*/ 0 w 17"/>
              <a:gd name="T1" fmla="*/ 25400 h 17"/>
              <a:gd name="T2" fmla="*/ 23906 w 17"/>
              <a:gd name="T3" fmla="*/ 25400 h 17"/>
              <a:gd name="T4" fmla="*/ 23906 w 17"/>
              <a:gd name="T5" fmla="*/ 0 h 17"/>
              <a:gd name="T6" fmla="*/ 2988 w 17"/>
              <a:gd name="T7" fmla="*/ 0 h 17"/>
              <a:gd name="T8" fmla="*/ 0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2" y="0"/>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81" name="Freeform 949"/>
          <p:cNvSpPr>
            <a:spLocks/>
          </p:cNvSpPr>
          <p:nvPr/>
        </p:nvSpPr>
        <p:spPr bwMode="auto">
          <a:xfrm>
            <a:off x="2003425" y="4367213"/>
            <a:ext cx="23813" cy="26987"/>
          </a:xfrm>
          <a:custGeom>
            <a:avLst/>
            <a:gdLst>
              <a:gd name="T0" fmla="*/ 22412 w 17"/>
              <a:gd name="T1" fmla="*/ 0 h 17"/>
              <a:gd name="T2" fmla="*/ 0 w 17"/>
              <a:gd name="T3" fmla="*/ 14287 h 17"/>
              <a:gd name="T4" fmla="*/ 4202 w 17"/>
              <a:gd name="T5" fmla="*/ 25400 h 17"/>
              <a:gd name="T6" fmla="*/ 22412 w 17"/>
              <a:gd name="T7" fmla="*/ 14287 h 17"/>
              <a:gd name="T8" fmla="*/ 224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9"/>
                </a:lnTo>
                <a:lnTo>
                  <a:pt x="3" y="16"/>
                </a:lnTo>
                <a:lnTo>
                  <a:pt x="16" y="9"/>
                </a:lnTo>
                <a:lnTo>
                  <a:pt x="16"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82" name="Freeform 950"/>
          <p:cNvSpPr>
            <a:spLocks/>
          </p:cNvSpPr>
          <p:nvPr/>
        </p:nvSpPr>
        <p:spPr bwMode="auto">
          <a:xfrm>
            <a:off x="2003425" y="4367213"/>
            <a:ext cx="23813" cy="26987"/>
          </a:xfrm>
          <a:custGeom>
            <a:avLst/>
            <a:gdLst>
              <a:gd name="T0" fmla="*/ 22412 w 17"/>
              <a:gd name="T1" fmla="*/ 0 h 17"/>
              <a:gd name="T2" fmla="*/ 0 w 17"/>
              <a:gd name="T3" fmla="*/ 12700 h 17"/>
              <a:gd name="T4" fmla="*/ 4202 w 17"/>
              <a:gd name="T5" fmla="*/ 25400 h 17"/>
              <a:gd name="T6" fmla="*/ 22412 w 17"/>
              <a:gd name="T7" fmla="*/ 12700 h 17"/>
              <a:gd name="T8" fmla="*/ 224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8"/>
                </a:lnTo>
                <a:lnTo>
                  <a:pt x="3" y="16"/>
                </a:lnTo>
                <a:lnTo>
                  <a:pt x="16" y="8"/>
                </a:lnTo>
                <a:lnTo>
                  <a:pt x="16"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83" name="Freeform 951"/>
          <p:cNvSpPr>
            <a:spLocks/>
          </p:cNvSpPr>
          <p:nvPr/>
        </p:nvSpPr>
        <p:spPr bwMode="auto">
          <a:xfrm>
            <a:off x="1944688" y="4325938"/>
            <a:ext cx="23812" cy="26987"/>
          </a:xfrm>
          <a:custGeom>
            <a:avLst/>
            <a:gdLst>
              <a:gd name="T0" fmla="*/ 15408 w 17"/>
              <a:gd name="T1" fmla="*/ 0 h 17"/>
              <a:gd name="T2" fmla="*/ 0 w 17"/>
              <a:gd name="T3" fmla="*/ 9525 h 17"/>
              <a:gd name="T4" fmla="*/ 5603 w 17"/>
              <a:gd name="T5" fmla="*/ 25400 h 17"/>
              <a:gd name="T6" fmla="*/ 22411 w 17"/>
              <a:gd name="T7" fmla="*/ 25400 h 17"/>
              <a:gd name="T8" fmla="*/ 22411 w 17"/>
              <a:gd name="T9" fmla="*/ 9525 h 17"/>
              <a:gd name="T10" fmla="*/ 15408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0" y="6"/>
                </a:lnTo>
                <a:lnTo>
                  <a:pt x="4" y="16"/>
                </a:lnTo>
                <a:lnTo>
                  <a:pt x="16" y="16"/>
                </a:lnTo>
                <a:lnTo>
                  <a:pt x="16" y="6"/>
                </a:lnTo>
                <a:lnTo>
                  <a:pt x="11"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84" name="Freeform 952"/>
          <p:cNvSpPr>
            <a:spLocks/>
          </p:cNvSpPr>
          <p:nvPr/>
        </p:nvSpPr>
        <p:spPr bwMode="auto">
          <a:xfrm>
            <a:off x="1944688" y="4325938"/>
            <a:ext cx="30162" cy="33337"/>
          </a:xfrm>
          <a:custGeom>
            <a:avLst/>
            <a:gdLst>
              <a:gd name="T0" fmla="*/ 20565 w 22"/>
              <a:gd name="T1" fmla="*/ 0 h 21"/>
              <a:gd name="T2" fmla="*/ 0 w 22"/>
              <a:gd name="T3" fmla="*/ 14287 h 21"/>
              <a:gd name="T4" fmla="*/ 8226 w 22"/>
              <a:gd name="T5" fmla="*/ 31750 h 21"/>
              <a:gd name="T6" fmla="*/ 28791 w 22"/>
              <a:gd name="T7" fmla="*/ 31750 h 21"/>
              <a:gd name="T8" fmla="*/ 28791 w 22"/>
              <a:gd name="T9" fmla="*/ 14287 h 21"/>
              <a:gd name="T10" fmla="*/ 20565 w 22"/>
              <a:gd name="T11" fmla="*/ 0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15" y="0"/>
                </a:moveTo>
                <a:lnTo>
                  <a:pt x="0" y="9"/>
                </a:lnTo>
                <a:lnTo>
                  <a:pt x="6" y="20"/>
                </a:lnTo>
                <a:lnTo>
                  <a:pt x="21" y="20"/>
                </a:lnTo>
                <a:lnTo>
                  <a:pt x="21" y="9"/>
                </a:lnTo>
                <a:lnTo>
                  <a:pt x="15"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85" name="Freeform 953"/>
          <p:cNvSpPr>
            <a:spLocks/>
          </p:cNvSpPr>
          <p:nvPr/>
        </p:nvSpPr>
        <p:spPr bwMode="auto">
          <a:xfrm>
            <a:off x="1936750" y="4287838"/>
            <a:ext cx="25400" cy="26987"/>
          </a:xfrm>
          <a:custGeom>
            <a:avLst/>
            <a:gdLst>
              <a:gd name="T0" fmla="*/ 0 w 17"/>
              <a:gd name="T1" fmla="*/ 25400 h 17"/>
              <a:gd name="T2" fmla="*/ 5976 w 17"/>
              <a:gd name="T3" fmla="*/ 0 h 17"/>
              <a:gd name="T4" fmla="*/ 23906 w 17"/>
              <a:gd name="T5" fmla="*/ 15875 h 17"/>
              <a:gd name="T6" fmla="*/ 17929 w 17"/>
              <a:gd name="T7" fmla="*/ 25400 h 17"/>
              <a:gd name="T8" fmla="*/ 0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4" y="0"/>
                </a:lnTo>
                <a:lnTo>
                  <a:pt x="16" y="10"/>
                </a:lnTo>
                <a:lnTo>
                  <a:pt x="12" y="16"/>
                </a:lnTo>
                <a:lnTo>
                  <a:pt x="0"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86" name="Freeform 954"/>
          <p:cNvSpPr>
            <a:spLocks/>
          </p:cNvSpPr>
          <p:nvPr/>
        </p:nvSpPr>
        <p:spPr bwMode="auto">
          <a:xfrm>
            <a:off x="1936750" y="4287838"/>
            <a:ext cx="30163" cy="26987"/>
          </a:xfrm>
          <a:custGeom>
            <a:avLst/>
            <a:gdLst>
              <a:gd name="T0" fmla="*/ 0 w 21"/>
              <a:gd name="T1" fmla="*/ 25400 h 17"/>
              <a:gd name="T2" fmla="*/ 7182 w 21"/>
              <a:gd name="T3" fmla="*/ 0 h 17"/>
              <a:gd name="T4" fmla="*/ 28727 w 21"/>
              <a:gd name="T5" fmla="*/ 15875 h 17"/>
              <a:gd name="T6" fmla="*/ 21545 w 21"/>
              <a:gd name="T7" fmla="*/ 25400 h 17"/>
              <a:gd name="T8" fmla="*/ 0 w 21"/>
              <a:gd name="T9" fmla="*/ 2540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5" y="0"/>
                </a:lnTo>
                <a:lnTo>
                  <a:pt x="20" y="10"/>
                </a:lnTo>
                <a:lnTo>
                  <a:pt x="15" y="16"/>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87" name="Freeform 955"/>
          <p:cNvSpPr>
            <a:spLocks/>
          </p:cNvSpPr>
          <p:nvPr/>
        </p:nvSpPr>
        <p:spPr bwMode="auto">
          <a:xfrm>
            <a:off x="1857375" y="4330700"/>
            <a:ext cx="23813" cy="26988"/>
          </a:xfrm>
          <a:custGeom>
            <a:avLst/>
            <a:gdLst>
              <a:gd name="T0" fmla="*/ 22412 w 17"/>
              <a:gd name="T1" fmla="*/ 12700 h 17"/>
              <a:gd name="T2" fmla="*/ 0 w 17"/>
              <a:gd name="T3" fmla="*/ 25400 h 17"/>
              <a:gd name="T4" fmla="*/ 0 w 17"/>
              <a:gd name="T5" fmla="*/ 1588 h 17"/>
              <a:gd name="T6" fmla="*/ 16809 w 17"/>
              <a:gd name="T7" fmla="*/ 0 h 17"/>
              <a:gd name="T8" fmla="*/ 22412 w 17"/>
              <a:gd name="T9" fmla="*/ 127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0" y="16"/>
                </a:lnTo>
                <a:lnTo>
                  <a:pt x="0" y="1"/>
                </a:lnTo>
                <a:lnTo>
                  <a:pt x="12" y="0"/>
                </a:lnTo>
                <a:lnTo>
                  <a:pt x="16" y="8"/>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88" name="Freeform 956"/>
          <p:cNvSpPr>
            <a:spLocks/>
          </p:cNvSpPr>
          <p:nvPr/>
        </p:nvSpPr>
        <p:spPr bwMode="auto">
          <a:xfrm>
            <a:off x="1857375" y="4330700"/>
            <a:ext cx="23813" cy="26988"/>
          </a:xfrm>
          <a:custGeom>
            <a:avLst/>
            <a:gdLst>
              <a:gd name="T0" fmla="*/ 22412 w 17"/>
              <a:gd name="T1" fmla="*/ 12700 h 17"/>
              <a:gd name="T2" fmla="*/ 0 w 17"/>
              <a:gd name="T3" fmla="*/ 25400 h 17"/>
              <a:gd name="T4" fmla="*/ 0 w 17"/>
              <a:gd name="T5" fmla="*/ 3175 h 17"/>
              <a:gd name="T6" fmla="*/ 16809 w 17"/>
              <a:gd name="T7" fmla="*/ 0 h 17"/>
              <a:gd name="T8" fmla="*/ 22412 w 17"/>
              <a:gd name="T9" fmla="*/ 127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0" y="16"/>
                </a:lnTo>
                <a:lnTo>
                  <a:pt x="0" y="2"/>
                </a:lnTo>
                <a:lnTo>
                  <a:pt x="12" y="0"/>
                </a:lnTo>
                <a:lnTo>
                  <a:pt x="16"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89" name="Freeform 957"/>
          <p:cNvSpPr>
            <a:spLocks/>
          </p:cNvSpPr>
          <p:nvPr/>
        </p:nvSpPr>
        <p:spPr bwMode="auto">
          <a:xfrm>
            <a:off x="1889125" y="4283075"/>
            <a:ext cx="33338" cy="90488"/>
          </a:xfrm>
          <a:custGeom>
            <a:avLst/>
            <a:gdLst>
              <a:gd name="T0" fmla="*/ 24641 w 23"/>
              <a:gd name="T1" fmla="*/ 88900 h 57"/>
              <a:gd name="T2" fmla="*/ 31889 w 23"/>
              <a:gd name="T3" fmla="*/ 66675 h 57"/>
              <a:gd name="T4" fmla="*/ 21742 w 23"/>
              <a:gd name="T5" fmla="*/ 53975 h 57"/>
              <a:gd name="T6" fmla="*/ 11596 w 23"/>
              <a:gd name="T7" fmla="*/ 33338 h 57"/>
              <a:gd name="T8" fmla="*/ 24641 w 23"/>
              <a:gd name="T9" fmla="*/ 22225 h 57"/>
              <a:gd name="T10" fmla="*/ 11596 w 23"/>
              <a:gd name="T11" fmla="*/ 0 h 57"/>
              <a:gd name="T12" fmla="*/ 11596 w 23"/>
              <a:gd name="T13" fmla="*/ 22225 h 57"/>
              <a:gd name="T14" fmla="*/ 0 w 23"/>
              <a:gd name="T15" fmla="*/ 30163 h 57"/>
              <a:gd name="T16" fmla="*/ 4348 w 23"/>
              <a:gd name="T17" fmla="*/ 46038 h 57"/>
              <a:gd name="T18" fmla="*/ 14495 w 23"/>
              <a:gd name="T19" fmla="*/ 53975 h 57"/>
              <a:gd name="T20" fmla="*/ 11596 w 23"/>
              <a:gd name="T21" fmla="*/ 66675 h 57"/>
              <a:gd name="T22" fmla="*/ 11596 w 23"/>
              <a:gd name="T23" fmla="*/ 76200 h 57"/>
              <a:gd name="T24" fmla="*/ 24641 w 23"/>
              <a:gd name="T25" fmla="*/ 8890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57"/>
              <a:gd name="T41" fmla="*/ 23 w 23"/>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57">
                <a:moveTo>
                  <a:pt x="17" y="56"/>
                </a:moveTo>
                <a:lnTo>
                  <a:pt x="22" y="42"/>
                </a:lnTo>
                <a:lnTo>
                  <a:pt x="15" y="34"/>
                </a:lnTo>
                <a:lnTo>
                  <a:pt x="8" y="21"/>
                </a:lnTo>
                <a:lnTo>
                  <a:pt x="17" y="14"/>
                </a:lnTo>
                <a:lnTo>
                  <a:pt x="8" y="0"/>
                </a:lnTo>
                <a:lnTo>
                  <a:pt x="8" y="14"/>
                </a:lnTo>
                <a:lnTo>
                  <a:pt x="0" y="19"/>
                </a:lnTo>
                <a:lnTo>
                  <a:pt x="3" y="29"/>
                </a:lnTo>
                <a:lnTo>
                  <a:pt x="10" y="34"/>
                </a:lnTo>
                <a:lnTo>
                  <a:pt x="8" y="42"/>
                </a:lnTo>
                <a:lnTo>
                  <a:pt x="8" y="48"/>
                </a:lnTo>
                <a:lnTo>
                  <a:pt x="17" y="5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90" name="Freeform 958"/>
          <p:cNvSpPr>
            <a:spLocks/>
          </p:cNvSpPr>
          <p:nvPr/>
        </p:nvSpPr>
        <p:spPr bwMode="auto">
          <a:xfrm>
            <a:off x="1889125" y="4283075"/>
            <a:ext cx="41275" cy="100013"/>
          </a:xfrm>
          <a:custGeom>
            <a:avLst/>
            <a:gdLst>
              <a:gd name="T0" fmla="*/ 31312 w 29"/>
              <a:gd name="T1" fmla="*/ 98425 h 63"/>
              <a:gd name="T2" fmla="*/ 39852 w 29"/>
              <a:gd name="T3" fmla="*/ 74613 h 63"/>
              <a:gd name="T4" fmla="*/ 27042 w 29"/>
              <a:gd name="T5" fmla="*/ 60325 h 63"/>
              <a:gd name="T6" fmla="*/ 14233 w 29"/>
              <a:gd name="T7" fmla="*/ 36513 h 63"/>
              <a:gd name="T8" fmla="*/ 31312 w 29"/>
              <a:gd name="T9" fmla="*/ 23813 h 63"/>
              <a:gd name="T10" fmla="*/ 14233 w 29"/>
              <a:gd name="T11" fmla="*/ 0 h 63"/>
              <a:gd name="T12" fmla="*/ 14233 w 29"/>
              <a:gd name="T13" fmla="*/ 23813 h 63"/>
              <a:gd name="T14" fmla="*/ 0 w 29"/>
              <a:gd name="T15" fmla="*/ 33338 h 63"/>
              <a:gd name="T16" fmla="*/ 5693 w 29"/>
              <a:gd name="T17" fmla="*/ 50800 h 63"/>
              <a:gd name="T18" fmla="*/ 18503 w 29"/>
              <a:gd name="T19" fmla="*/ 60325 h 63"/>
              <a:gd name="T20" fmla="*/ 14233 w 29"/>
              <a:gd name="T21" fmla="*/ 74613 h 63"/>
              <a:gd name="T22" fmla="*/ 14233 w 29"/>
              <a:gd name="T23" fmla="*/ 84138 h 63"/>
              <a:gd name="T24" fmla="*/ 31312 w 29"/>
              <a:gd name="T25" fmla="*/ 98425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3"/>
              <a:gd name="T41" fmla="*/ 29 w 29"/>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3">
                <a:moveTo>
                  <a:pt x="22" y="62"/>
                </a:moveTo>
                <a:lnTo>
                  <a:pt x="28" y="47"/>
                </a:lnTo>
                <a:lnTo>
                  <a:pt x="19" y="38"/>
                </a:lnTo>
                <a:lnTo>
                  <a:pt x="10" y="23"/>
                </a:lnTo>
                <a:lnTo>
                  <a:pt x="22" y="15"/>
                </a:lnTo>
                <a:lnTo>
                  <a:pt x="10" y="0"/>
                </a:lnTo>
                <a:lnTo>
                  <a:pt x="10" y="15"/>
                </a:lnTo>
                <a:lnTo>
                  <a:pt x="0" y="21"/>
                </a:lnTo>
                <a:lnTo>
                  <a:pt x="4" y="32"/>
                </a:lnTo>
                <a:lnTo>
                  <a:pt x="13" y="38"/>
                </a:lnTo>
                <a:lnTo>
                  <a:pt x="10" y="47"/>
                </a:lnTo>
                <a:lnTo>
                  <a:pt x="10" y="53"/>
                </a:lnTo>
                <a:lnTo>
                  <a:pt x="22" y="6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91" name="Freeform 959"/>
          <p:cNvSpPr>
            <a:spLocks/>
          </p:cNvSpPr>
          <p:nvPr/>
        </p:nvSpPr>
        <p:spPr bwMode="auto">
          <a:xfrm>
            <a:off x="3668713" y="3736975"/>
            <a:ext cx="23812" cy="26988"/>
          </a:xfrm>
          <a:custGeom>
            <a:avLst/>
            <a:gdLst>
              <a:gd name="T0" fmla="*/ 22411 w 17"/>
              <a:gd name="T1" fmla="*/ 25400 h 17"/>
              <a:gd name="T2" fmla="*/ 11206 w 17"/>
              <a:gd name="T3" fmla="*/ 0 h 17"/>
              <a:gd name="T4" fmla="*/ 0 w 17"/>
              <a:gd name="T5" fmla="*/ 12700 h 17"/>
              <a:gd name="T6" fmla="*/ 7004 w 17"/>
              <a:gd name="T7" fmla="*/ 25400 h 17"/>
              <a:gd name="T8" fmla="*/ 11206 w 17"/>
              <a:gd name="T9" fmla="*/ 25400 h 17"/>
              <a:gd name="T10" fmla="*/ 22411 w 17"/>
              <a:gd name="T11" fmla="*/ 2540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8" y="0"/>
                </a:lnTo>
                <a:lnTo>
                  <a:pt x="0" y="8"/>
                </a:lnTo>
                <a:lnTo>
                  <a:pt x="5" y="16"/>
                </a:lnTo>
                <a:lnTo>
                  <a:pt x="8" y="16"/>
                </a:lnTo>
                <a:lnTo>
                  <a:pt x="16" y="16"/>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92" name="Freeform 960"/>
          <p:cNvSpPr>
            <a:spLocks/>
          </p:cNvSpPr>
          <p:nvPr/>
        </p:nvSpPr>
        <p:spPr bwMode="auto">
          <a:xfrm>
            <a:off x="3668713" y="3736975"/>
            <a:ext cx="23812" cy="26988"/>
          </a:xfrm>
          <a:custGeom>
            <a:avLst/>
            <a:gdLst>
              <a:gd name="T0" fmla="*/ 22411 w 17"/>
              <a:gd name="T1" fmla="*/ 25400 h 17"/>
              <a:gd name="T2" fmla="*/ 11206 w 17"/>
              <a:gd name="T3" fmla="*/ 0 h 17"/>
              <a:gd name="T4" fmla="*/ 0 w 17"/>
              <a:gd name="T5" fmla="*/ 12700 h 17"/>
              <a:gd name="T6" fmla="*/ 5603 w 17"/>
              <a:gd name="T7" fmla="*/ 25400 h 17"/>
              <a:gd name="T8" fmla="*/ 11206 w 17"/>
              <a:gd name="T9" fmla="*/ 25400 h 17"/>
              <a:gd name="T10" fmla="*/ 22411 w 17"/>
              <a:gd name="T11" fmla="*/ 2540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8" y="0"/>
                </a:lnTo>
                <a:lnTo>
                  <a:pt x="0" y="8"/>
                </a:lnTo>
                <a:lnTo>
                  <a:pt x="4" y="16"/>
                </a:lnTo>
                <a:lnTo>
                  <a:pt x="8" y="16"/>
                </a:lnTo>
                <a:lnTo>
                  <a:pt x="16"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93" name="Freeform 961"/>
          <p:cNvSpPr>
            <a:spLocks/>
          </p:cNvSpPr>
          <p:nvPr/>
        </p:nvSpPr>
        <p:spPr bwMode="auto">
          <a:xfrm>
            <a:off x="3740150" y="3736975"/>
            <a:ext cx="1588" cy="26988"/>
          </a:xfrm>
          <a:custGeom>
            <a:avLst/>
            <a:gdLst>
              <a:gd name="T0" fmla="*/ 0 w 1"/>
              <a:gd name="T1" fmla="*/ 0 h 17"/>
              <a:gd name="T2" fmla="*/ 0 w 1"/>
              <a:gd name="T3" fmla="*/ 25400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6"/>
                </a:lnTo>
                <a:lnTo>
                  <a:pt x="0" y="0"/>
                </a:lnTo>
              </a:path>
            </a:pathLst>
          </a:custGeom>
          <a:solidFill>
            <a:srgbClr val="FFEBBF"/>
          </a:solidFill>
          <a:ln w="12700" cap="rnd" cmpd="sng">
            <a:noFill/>
            <a:prstDash val="solid"/>
            <a:round/>
            <a:headEnd type="none" w="med" len="med"/>
            <a:tailEnd type="none" w="med" len="med"/>
          </a:ln>
        </p:spPr>
        <p:txBody>
          <a:bodyPr/>
          <a:lstStyle/>
          <a:p>
            <a:endParaRPr lang="en-US" dirty="0"/>
          </a:p>
        </p:txBody>
      </p:sp>
      <p:sp>
        <p:nvSpPr>
          <p:cNvPr id="96194" name="Freeform 962"/>
          <p:cNvSpPr>
            <a:spLocks/>
          </p:cNvSpPr>
          <p:nvPr/>
        </p:nvSpPr>
        <p:spPr bwMode="auto">
          <a:xfrm>
            <a:off x="3740150" y="3736975"/>
            <a:ext cx="25400" cy="26988"/>
          </a:xfrm>
          <a:custGeom>
            <a:avLst/>
            <a:gdLst>
              <a:gd name="T0" fmla="*/ 23906 w 17"/>
              <a:gd name="T1" fmla="*/ 0 h 17"/>
              <a:gd name="T2" fmla="*/ 0 w 17"/>
              <a:gd name="T3" fmla="*/ 0 h 17"/>
              <a:gd name="T4" fmla="*/ 23906 w 17"/>
              <a:gd name="T5" fmla="*/ 25400 h 17"/>
              <a:gd name="T6" fmla="*/ 2390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6195" name="Freeform 963"/>
          <p:cNvSpPr>
            <a:spLocks/>
          </p:cNvSpPr>
          <p:nvPr/>
        </p:nvSpPr>
        <p:spPr bwMode="auto">
          <a:xfrm>
            <a:off x="4405313" y="4159250"/>
            <a:ext cx="23812" cy="26988"/>
          </a:xfrm>
          <a:custGeom>
            <a:avLst/>
            <a:gdLst>
              <a:gd name="T0" fmla="*/ 14007 w 17"/>
              <a:gd name="T1" fmla="*/ 0 h 17"/>
              <a:gd name="T2" fmla="*/ 0 w 17"/>
              <a:gd name="T3" fmla="*/ 9525 h 17"/>
              <a:gd name="T4" fmla="*/ 0 w 17"/>
              <a:gd name="T5" fmla="*/ 25400 h 17"/>
              <a:gd name="T6" fmla="*/ 22411 w 17"/>
              <a:gd name="T7" fmla="*/ 25400 h 17"/>
              <a:gd name="T8" fmla="*/ 22411 w 17"/>
              <a:gd name="T9" fmla="*/ 9525 h 17"/>
              <a:gd name="T10" fmla="*/ 1400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0"/>
                </a:moveTo>
                <a:lnTo>
                  <a:pt x="0" y="6"/>
                </a:lnTo>
                <a:lnTo>
                  <a:pt x="0" y="16"/>
                </a:lnTo>
                <a:lnTo>
                  <a:pt x="16" y="16"/>
                </a:lnTo>
                <a:lnTo>
                  <a:pt x="16" y="6"/>
                </a:lnTo>
                <a:lnTo>
                  <a:pt x="10" y="0"/>
                </a:lnTo>
              </a:path>
            </a:pathLst>
          </a:custGeom>
          <a:noFill/>
          <a:ln w="12700" cap="rnd" cmpd="sng">
            <a:solidFill>
              <a:srgbClr val="00FFFF"/>
            </a:solidFill>
            <a:prstDash val="solid"/>
            <a:round/>
            <a:headEnd type="none" w="med" len="med"/>
            <a:tailEnd type="none" w="med" len="med"/>
          </a:ln>
        </p:spPr>
        <p:txBody>
          <a:bodyPr/>
          <a:lstStyle/>
          <a:p>
            <a:endParaRPr lang="en-US" dirty="0"/>
          </a:p>
        </p:txBody>
      </p:sp>
      <p:sp>
        <p:nvSpPr>
          <p:cNvPr id="96196" name="Freeform 964"/>
          <p:cNvSpPr>
            <a:spLocks/>
          </p:cNvSpPr>
          <p:nvPr/>
        </p:nvSpPr>
        <p:spPr bwMode="auto">
          <a:xfrm>
            <a:off x="538163" y="4803775"/>
            <a:ext cx="166687" cy="157163"/>
          </a:xfrm>
          <a:custGeom>
            <a:avLst/>
            <a:gdLst>
              <a:gd name="T0" fmla="*/ 0 w 118"/>
              <a:gd name="T1" fmla="*/ 155575 h 99"/>
              <a:gd name="T2" fmla="*/ 165274 w 118"/>
              <a:gd name="T3" fmla="*/ 155575 h 99"/>
              <a:gd name="T4" fmla="*/ 165274 w 118"/>
              <a:gd name="T5" fmla="*/ 0 h 99"/>
              <a:gd name="T6" fmla="*/ 0 w 118"/>
              <a:gd name="T7" fmla="*/ 0 h 99"/>
              <a:gd name="T8" fmla="*/ 0 w 118"/>
              <a:gd name="T9" fmla="*/ 155575 h 99"/>
              <a:gd name="T10" fmla="*/ 0 60000 65536"/>
              <a:gd name="T11" fmla="*/ 0 60000 65536"/>
              <a:gd name="T12" fmla="*/ 0 60000 65536"/>
              <a:gd name="T13" fmla="*/ 0 60000 65536"/>
              <a:gd name="T14" fmla="*/ 0 60000 65536"/>
              <a:gd name="T15" fmla="*/ 0 w 118"/>
              <a:gd name="T16" fmla="*/ 0 h 99"/>
              <a:gd name="T17" fmla="*/ 118 w 118"/>
              <a:gd name="T18" fmla="*/ 99 h 99"/>
            </a:gdLst>
            <a:ahLst/>
            <a:cxnLst>
              <a:cxn ang="T10">
                <a:pos x="T0" y="T1"/>
              </a:cxn>
              <a:cxn ang="T11">
                <a:pos x="T2" y="T3"/>
              </a:cxn>
              <a:cxn ang="T12">
                <a:pos x="T4" y="T5"/>
              </a:cxn>
              <a:cxn ang="T13">
                <a:pos x="T6" y="T7"/>
              </a:cxn>
              <a:cxn ang="T14">
                <a:pos x="T8" y="T9"/>
              </a:cxn>
            </a:cxnLst>
            <a:rect l="T15" t="T16" r="T17" b="T18"/>
            <a:pathLst>
              <a:path w="118" h="99">
                <a:moveTo>
                  <a:pt x="0" y="98"/>
                </a:moveTo>
                <a:lnTo>
                  <a:pt x="117" y="98"/>
                </a:lnTo>
                <a:lnTo>
                  <a:pt x="117" y="0"/>
                </a:lnTo>
                <a:lnTo>
                  <a:pt x="0" y="0"/>
                </a:lnTo>
                <a:lnTo>
                  <a:pt x="0" y="98"/>
                </a:lnTo>
              </a:path>
            </a:pathLst>
          </a:custGeom>
          <a:solidFill>
            <a:srgbClr val="FF0000"/>
          </a:solidFill>
          <a:ln w="12700" cap="rnd" cmpd="sng">
            <a:solidFill>
              <a:srgbClr val="FFFFFF"/>
            </a:solidFill>
            <a:prstDash val="solid"/>
            <a:round/>
            <a:headEnd type="none" w="med" len="med"/>
            <a:tailEnd type="none" w="med" len="med"/>
          </a:ln>
        </p:spPr>
        <p:txBody>
          <a:bodyPr/>
          <a:lstStyle/>
          <a:p>
            <a:endParaRPr lang="en-US" dirty="0"/>
          </a:p>
        </p:txBody>
      </p:sp>
      <p:sp>
        <p:nvSpPr>
          <p:cNvPr id="96197" name="Freeform 965"/>
          <p:cNvSpPr>
            <a:spLocks/>
          </p:cNvSpPr>
          <p:nvPr/>
        </p:nvSpPr>
        <p:spPr bwMode="auto">
          <a:xfrm>
            <a:off x="538163" y="5121275"/>
            <a:ext cx="166687" cy="158750"/>
          </a:xfrm>
          <a:custGeom>
            <a:avLst/>
            <a:gdLst>
              <a:gd name="T0" fmla="*/ 0 w 118"/>
              <a:gd name="T1" fmla="*/ 157163 h 100"/>
              <a:gd name="T2" fmla="*/ 165274 w 118"/>
              <a:gd name="T3" fmla="*/ 157163 h 100"/>
              <a:gd name="T4" fmla="*/ 165274 w 118"/>
              <a:gd name="T5" fmla="*/ 0 h 100"/>
              <a:gd name="T6" fmla="*/ 0 w 118"/>
              <a:gd name="T7" fmla="*/ 0 h 100"/>
              <a:gd name="T8" fmla="*/ 0 w 118"/>
              <a:gd name="T9" fmla="*/ 157163 h 100"/>
              <a:gd name="T10" fmla="*/ 0 60000 65536"/>
              <a:gd name="T11" fmla="*/ 0 60000 65536"/>
              <a:gd name="T12" fmla="*/ 0 60000 65536"/>
              <a:gd name="T13" fmla="*/ 0 60000 65536"/>
              <a:gd name="T14" fmla="*/ 0 60000 65536"/>
              <a:gd name="T15" fmla="*/ 0 w 118"/>
              <a:gd name="T16" fmla="*/ 0 h 100"/>
              <a:gd name="T17" fmla="*/ 118 w 118"/>
              <a:gd name="T18" fmla="*/ 100 h 100"/>
            </a:gdLst>
            <a:ahLst/>
            <a:cxnLst>
              <a:cxn ang="T10">
                <a:pos x="T0" y="T1"/>
              </a:cxn>
              <a:cxn ang="T11">
                <a:pos x="T2" y="T3"/>
              </a:cxn>
              <a:cxn ang="T12">
                <a:pos x="T4" y="T5"/>
              </a:cxn>
              <a:cxn ang="T13">
                <a:pos x="T6" y="T7"/>
              </a:cxn>
              <a:cxn ang="T14">
                <a:pos x="T8" y="T9"/>
              </a:cxn>
            </a:cxnLst>
            <a:rect l="T15" t="T16" r="T17" b="T18"/>
            <a:pathLst>
              <a:path w="118" h="100">
                <a:moveTo>
                  <a:pt x="0" y="99"/>
                </a:moveTo>
                <a:lnTo>
                  <a:pt x="117" y="99"/>
                </a:lnTo>
                <a:lnTo>
                  <a:pt x="117" y="0"/>
                </a:lnTo>
                <a:lnTo>
                  <a:pt x="0" y="0"/>
                </a:lnTo>
                <a:lnTo>
                  <a:pt x="0" y="99"/>
                </a:lnTo>
              </a:path>
            </a:pathLst>
          </a:custGeom>
          <a:solidFill>
            <a:srgbClr val="FFFF00"/>
          </a:solidFill>
          <a:ln w="12700" cap="rnd" cmpd="sng">
            <a:solidFill>
              <a:srgbClr val="FFFFFF"/>
            </a:solidFill>
            <a:prstDash val="solid"/>
            <a:round/>
            <a:headEnd type="none" w="med" len="med"/>
            <a:tailEnd type="none" w="med" len="med"/>
          </a:ln>
        </p:spPr>
        <p:txBody>
          <a:bodyPr/>
          <a:lstStyle/>
          <a:p>
            <a:endParaRPr lang="en-US" dirty="0"/>
          </a:p>
        </p:txBody>
      </p:sp>
      <p:sp>
        <p:nvSpPr>
          <p:cNvPr id="96198" name="Freeform 966"/>
          <p:cNvSpPr>
            <a:spLocks/>
          </p:cNvSpPr>
          <p:nvPr/>
        </p:nvSpPr>
        <p:spPr bwMode="auto">
          <a:xfrm>
            <a:off x="538163" y="5438775"/>
            <a:ext cx="166687" cy="158750"/>
          </a:xfrm>
          <a:custGeom>
            <a:avLst/>
            <a:gdLst>
              <a:gd name="T0" fmla="*/ 0 w 118"/>
              <a:gd name="T1" fmla="*/ 157163 h 100"/>
              <a:gd name="T2" fmla="*/ 165274 w 118"/>
              <a:gd name="T3" fmla="*/ 157163 h 100"/>
              <a:gd name="T4" fmla="*/ 165274 w 118"/>
              <a:gd name="T5" fmla="*/ 0 h 100"/>
              <a:gd name="T6" fmla="*/ 0 w 118"/>
              <a:gd name="T7" fmla="*/ 0 h 100"/>
              <a:gd name="T8" fmla="*/ 0 w 118"/>
              <a:gd name="T9" fmla="*/ 157163 h 100"/>
              <a:gd name="T10" fmla="*/ 0 60000 65536"/>
              <a:gd name="T11" fmla="*/ 0 60000 65536"/>
              <a:gd name="T12" fmla="*/ 0 60000 65536"/>
              <a:gd name="T13" fmla="*/ 0 60000 65536"/>
              <a:gd name="T14" fmla="*/ 0 60000 65536"/>
              <a:gd name="T15" fmla="*/ 0 w 118"/>
              <a:gd name="T16" fmla="*/ 0 h 100"/>
              <a:gd name="T17" fmla="*/ 118 w 118"/>
              <a:gd name="T18" fmla="*/ 100 h 100"/>
            </a:gdLst>
            <a:ahLst/>
            <a:cxnLst>
              <a:cxn ang="T10">
                <a:pos x="T0" y="T1"/>
              </a:cxn>
              <a:cxn ang="T11">
                <a:pos x="T2" y="T3"/>
              </a:cxn>
              <a:cxn ang="T12">
                <a:pos x="T4" y="T5"/>
              </a:cxn>
              <a:cxn ang="T13">
                <a:pos x="T6" y="T7"/>
              </a:cxn>
              <a:cxn ang="T14">
                <a:pos x="T8" y="T9"/>
              </a:cxn>
            </a:cxnLst>
            <a:rect l="T15" t="T16" r="T17" b="T18"/>
            <a:pathLst>
              <a:path w="118" h="100">
                <a:moveTo>
                  <a:pt x="0" y="99"/>
                </a:moveTo>
                <a:lnTo>
                  <a:pt x="117" y="99"/>
                </a:lnTo>
                <a:lnTo>
                  <a:pt x="117" y="0"/>
                </a:lnTo>
                <a:lnTo>
                  <a:pt x="0" y="0"/>
                </a:lnTo>
                <a:lnTo>
                  <a:pt x="0" y="99"/>
                </a:lnTo>
              </a:path>
            </a:pathLst>
          </a:custGeom>
          <a:solidFill>
            <a:srgbClr val="40FF40"/>
          </a:solidFill>
          <a:ln w="12700" cap="rnd" cmpd="sng">
            <a:solidFill>
              <a:srgbClr val="FFFFFF"/>
            </a:solidFill>
            <a:prstDash val="solid"/>
            <a:round/>
            <a:headEnd type="none" w="med" len="med"/>
            <a:tailEnd type="none" w="med" len="med"/>
          </a:ln>
        </p:spPr>
        <p:txBody>
          <a:bodyPr/>
          <a:lstStyle/>
          <a:p>
            <a:endParaRPr lang="en-US" dirty="0"/>
          </a:p>
        </p:txBody>
      </p:sp>
      <p:sp>
        <p:nvSpPr>
          <p:cNvPr id="96199" name="Freeform 967"/>
          <p:cNvSpPr>
            <a:spLocks/>
          </p:cNvSpPr>
          <p:nvPr/>
        </p:nvSpPr>
        <p:spPr bwMode="auto">
          <a:xfrm>
            <a:off x="538163" y="5751513"/>
            <a:ext cx="166687" cy="157162"/>
          </a:xfrm>
          <a:custGeom>
            <a:avLst/>
            <a:gdLst>
              <a:gd name="T0" fmla="*/ 0 w 118"/>
              <a:gd name="T1" fmla="*/ 155575 h 99"/>
              <a:gd name="T2" fmla="*/ 165274 w 118"/>
              <a:gd name="T3" fmla="*/ 155575 h 99"/>
              <a:gd name="T4" fmla="*/ 165274 w 118"/>
              <a:gd name="T5" fmla="*/ 0 h 99"/>
              <a:gd name="T6" fmla="*/ 0 w 118"/>
              <a:gd name="T7" fmla="*/ 0 h 99"/>
              <a:gd name="T8" fmla="*/ 0 w 118"/>
              <a:gd name="T9" fmla="*/ 155575 h 99"/>
              <a:gd name="T10" fmla="*/ 0 60000 65536"/>
              <a:gd name="T11" fmla="*/ 0 60000 65536"/>
              <a:gd name="T12" fmla="*/ 0 60000 65536"/>
              <a:gd name="T13" fmla="*/ 0 60000 65536"/>
              <a:gd name="T14" fmla="*/ 0 60000 65536"/>
              <a:gd name="T15" fmla="*/ 0 w 118"/>
              <a:gd name="T16" fmla="*/ 0 h 99"/>
              <a:gd name="T17" fmla="*/ 118 w 118"/>
              <a:gd name="T18" fmla="*/ 99 h 99"/>
            </a:gdLst>
            <a:ahLst/>
            <a:cxnLst>
              <a:cxn ang="T10">
                <a:pos x="T0" y="T1"/>
              </a:cxn>
              <a:cxn ang="T11">
                <a:pos x="T2" y="T3"/>
              </a:cxn>
              <a:cxn ang="T12">
                <a:pos x="T4" y="T5"/>
              </a:cxn>
              <a:cxn ang="T13">
                <a:pos x="T6" y="T7"/>
              </a:cxn>
              <a:cxn ang="T14">
                <a:pos x="T8" y="T9"/>
              </a:cxn>
            </a:cxnLst>
            <a:rect l="T15" t="T16" r="T17" b="T18"/>
            <a:pathLst>
              <a:path w="118" h="99">
                <a:moveTo>
                  <a:pt x="0" y="98"/>
                </a:moveTo>
                <a:lnTo>
                  <a:pt x="117" y="98"/>
                </a:lnTo>
                <a:lnTo>
                  <a:pt x="117" y="0"/>
                </a:lnTo>
                <a:lnTo>
                  <a:pt x="0" y="0"/>
                </a:lnTo>
                <a:lnTo>
                  <a:pt x="0" y="98"/>
                </a:lnTo>
              </a:path>
            </a:pathLst>
          </a:custGeom>
          <a:solidFill>
            <a:srgbClr val="FF7F40"/>
          </a:solidFill>
          <a:ln w="12700" cap="rnd" cmpd="sng">
            <a:solidFill>
              <a:srgbClr val="FFFFFF"/>
            </a:solidFill>
            <a:prstDash val="solid"/>
            <a:round/>
            <a:headEnd type="none" w="med" len="med"/>
            <a:tailEnd type="none" w="med" len="med"/>
          </a:ln>
        </p:spPr>
        <p:txBody>
          <a:bodyPr/>
          <a:lstStyle/>
          <a:p>
            <a:endParaRPr lang="en-US" dirty="0"/>
          </a:p>
        </p:txBody>
      </p:sp>
      <p:sp>
        <p:nvSpPr>
          <p:cNvPr id="96200" name="Freeform 968"/>
          <p:cNvSpPr>
            <a:spLocks/>
          </p:cNvSpPr>
          <p:nvPr/>
        </p:nvSpPr>
        <p:spPr bwMode="auto">
          <a:xfrm>
            <a:off x="538163" y="6073775"/>
            <a:ext cx="166687" cy="158750"/>
          </a:xfrm>
          <a:custGeom>
            <a:avLst/>
            <a:gdLst>
              <a:gd name="T0" fmla="*/ 0 w 118"/>
              <a:gd name="T1" fmla="*/ 157163 h 100"/>
              <a:gd name="T2" fmla="*/ 165274 w 118"/>
              <a:gd name="T3" fmla="*/ 157163 h 100"/>
              <a:gd name="T4" fmla="*/ 165274 w 118"/>
              <a:gd name="T5" fmla="*/ 0 h 100"/>
              <a:gd name="T6" fmla="*/ 0 w 118"/>
              <a:gd name="T7" fmla="*/ 0 h 100"/>
              <a:gd name="T8" fmla="*/ 0 w 118"/>
              <a:gd name="T9" fmla="*/ 157163 h 100"/>
              <a:gd name="T10" fmla="*/ 0 60000 65536"/>
              <a:gd name="T11" fmla="*/ 0 60000 65536"/>
              <a:gd name="T12" fmla="*/ 0 60000 65536"/>
              <a:gd name="T13" fmla="*/ 0 60000 65536"/>
              <a:gd name="T14" fmla="*/ 0 60000 65536"/>
              <a:gd name="T15" fmla="*/ 0 w 118"/>
              <a:gd name="T16" fmla="*/ 0 h 100"/>
              <a:gd name="T17" fmla="*/ 118 w 118"/>
              <a:gd name="T18" fmla="*/ 100 h 100"/>
            </a:gdLst>
            <a:ahLst/>
            <a:cxnLst>
              <a:cxn ang="T10">
                <a:pos x="T0" y="T1"/>
              </a:cxn>
              <a:cxn ang="T11">
                <a:pos x="T2" y="T3"/>
              </a:cxn>
              <a:cxn ang="T12">
                <a:pos x="T4" y="T5"/>
              </a:cxn>
              <a:cxn ang="T13">
                <a:pos x="T6" y="T7"/>
              </a:cxn>
              <a:cxn ang="T14">
                <a:pos x="T8" y="T9"/>
              </a:cxn>
            </a:cxnLst>
            <a:rect l="T15" t="T16" r="T17" b="T18"/>
            <a:pathLst>
              <a:path w="118" h="100">
                <a:moveTo>
                  <a:pt x="0" y="99"/>
                </a:moveTo>
                <a:lnTo>
                  <a:pt x="117" y="99"/>
                </a:lnTo>
                <a:lnTo>
                  <a:pt x="117" y="0"/>
                </a:lnTo>
                <a:lnTo>
                  <a:pt x="0" y="0"/>
                </a:lnTo>
                <a:lnTo>
                  <a:pt x="0" y="99"/>
                </a:lnTo>
              </a:path>
            </a:pathLst>
          </a:custGeom>
          <a:solidFill>
            <a:srgbClr val="FFEBBF"/>
          </a:solidFill>
          <a:ln w="12700" cap="rnd" cmpd="sng">
            <a:solidFill>
              <a:srgbClr val="FFFFFF"/>
            </a:solidFill>
            <a:prstDash val="solid"/>
            <a:round/>
            <a:headEnd type="none" w="med" len="med"/>
            <a:tailEnd type="none" w="med" len="med"/>
          </a:ln>
        </p:spPr>
        <p:txBody>
          <a:bodyPr/>
          <a:lstStyle/>
          <a:p>
            <a:endParaRPr lang="en-US" dirty="0"/>
          </a:p>
        </p:txBody>
      </p:sp>
      <p:sp>
        <p:nvSpPr>
          <p:cNvPr id="96201" name="Line 969"/>
          <p:cNvSpPr>
            <a:spLocks noChangeShapeType="1"/>
          </p:cNvSpPr>
          <p:nvPr/>
        </p:nvSpPr>
        <p:spPr bwMode="auto">
          <a:xfrm flipV="1">
            <a:off x="284163" y="4727575"/>
            <a:ext cx="1352550" cy="1588"/>
          </a:xfrm>
          <a:prstGeom prst="line">
            <a:avLst/>
          </a:prstGeom>
          <a:noFill/>
          <a:ln w="12700">
            <a:solidFill>
              <a:srgbClr val="FAFD00"/>
            </a:solidFill>
            <a:round/>
            <a:headEnd/>
            <a:tailEnd/>
          </a:ln>
        </p:spPr>
        <p:txBody>
          <a:bodyPr/>
          <a:lstStyle/>
          <a:p>
            <a:endParaRPr lang="en-US" dirty="0"/>
          </a:p>
        </p:txBody>
      </p:sp>
      <p:sp>
        <p:nvSpPr>
          <p:cNvPr id="96202" name="Rectangle 970"/>
          <p:cNvSpPr>
            <a:spLocks noChangeArrowheads="1"/>
          </p:cNvSpPr>
          <p:nvPr/>
        </p:nvSpPr>
        <p:spPr bwMode="auto">
          <a:xfrm>
            <a:off x="773113" y="5041900"/>
            <a:ext cx="1270000" cy="301625"/>
          </a:xfrm>
          <a:prstGeom prst="rect">
            <a:avLst/>
          </a:prstGeom>
          <a:noFill/>
          <a:ln w="12700">
            <a:noFill/>
            <a:miter lim="800000"/>
            <a:headEnd/>
            <a:tailEnd/>
          </a:ln>
        </p:spPr>
        <p:txBody>
          <a:bodyPr lIns="90488" tIns="44450" rIns="90488" bIns="44450">
            <a:spAutoFit/>
          </a:bodyPr>
          <a:lstStyle/>
          <a:p>
            <a:pPr algn="l" eaLnBrk="0" hangingPunct="0"/>
            <a:r>
              <a:rPr lang="en-US" sz="1400" dirty="0"/>
              <a:t>Intermediate</a:t>
            </a:r>
          </a:p>
        </p:txBody>
      </p:sp>
      <p:sp>
        <p:nvSpPr>
          <p:cNvPr id="96203" name="Rectangle 971"/>
          <p:cNvSpPr>
            <a:spLocks noChangeArrowheads="1"/>
          </p:cNvSpPr>
          <p:nvPr/>
        </p:nvSpPr>
        <p:spPr bwMode="auto">
          <a:xfrm>
            <a:off x="777875" y="5370513"/>
            <a:ext cx="1270000" cy="301625"/>
          </a:xfrm>
          <a:prstGeom prst="rect">
            <a:avLst/>
          </a:prstGeom>
          <a:noFill/>
          <a:ln w="12700">
            <a:noFill/>
            <a:miter lim="800000"/>
            <a:headEnd/>
            <a:tailEnd/>
          </a:ln>
        </p:spPr>
        <p:txBody>
          <a:bodyPr lIns="90488" tIns="44450" rIns="90488" bIns="44450">
            <a:spAutoFit/>
          </a:bodyPr>
          <a:lstStyle/>
          <a:p>
            <a:pPr algn="l" eaLnBrk="0" hangingPunct="0"/>
            <a:r>
              <a:rPr lang="en-US" sz="1400" dirty="0"/>
              <a:t>Low</a:t>
            </a:r>
          </a:p>
        </p:txBody>
      </p:sp>
      <p:sp>
        <p:nvSpPr>
          <p:cNvPr id="96204" name="Rectangle 972"/>
          <p:cNvSpPr>
            <a:spLocks noChangeArrowheads="1"/>
          </p:cNvSpPr>
          <p:nvPr/>
        </p:nvSpPr>
        <p:spPr bwMode="auto">
          <a:xfrm>
            <a:off x="777875" y="5680075"/>
            <a:ext cx="1270000" cy="301625"/>
          </a:xfrm>
          <a:prstGeom prst="rect">
            <a:avLst/>
          </a:prstGeom>
          <a:noFill/>
          <a:ln w="12700">
            <a:noFill/>
            <a:miter lim="800000"/>
            <a:headEnd/>
            <a:tailEnd/>
          </a:ln>
        </p:spPr>
        <p:txBody>
          <a:bodyPr lIns="90488" tIns="44450" rIns="90488" bIns="44450">
            <a:spAutoFit/>
          </a:bodyPr>
          <a:lstStyle/>
          <a:p>
            <a:pPr algn="l" eaLnBrk="0" hangingPunct="0"/>
            <a:r>
              <a:rPr lang="en-US" sz="1400" dirty="0"/>
              <a:t>Very Low</a:t>
            </a:r>
          </a:p>
        </p:txBody>
      </p:sp>
      <p:sp>
        <p:nvSpPr>
          <p:cNvPr id="96205" name="Rectangle 973"/>
          <p:cNvSpPr>
            <a:spLocks noChangeArrowheads="1"/>
          </p:cNvSpPr>
          <p:nvPr/>
        </p:nvSpPr>
        <p:spPr bwMode="auto">
          <a:xfrm>
            <a:off x="773113" y="6003925"/>
            <a:ext cx="1270000" cy="301625"/>
          </a:xfrm>
          <a:prstGeom prst="rect">
            <a:avLst/>
          </a:prstGeom>
          <a:noFill/>
          <a:ln w="12700">
            <a:noFill/>
            <a:miter lim="800000"/>
            <a:headEnd/>
            <a:tailEnd/>
          </a:ln>
        </p:spPr>
        <p:txBody>
          <a:bodyPr lIns="90488" tIns="44450" rIns="90488" bIns="44450">
            <a:spAutoFit/>
          </a:bodyPr>
          <a:lstStyle/>
          <a:p>
            <a:pPr algn="l" eaLnBrk="0" hangingPunct="0"/>
            <a:r>
              <a:rPr lang="en-US" sz="1400" dirty="0"/>
              <a:t>No Data</a:t>
            </a:r>
          </a:p>
        </p:txBody>
      </p:sp>
      <p:sp>
        <p:nvSpPr>
          <p:cNvPr id="96206" name="Rectangle 974"/>
          <p:cNvSpPr>
            <a:spLocks noChangeArrowheads="1"/>
          </p:cNvSpPr>
          <p:nvPr/>
        </p:nvSpPr>
        <p:spPr bwMode="auto">
          <a:xfrm>
            <a:off x="7585075" y="3484563"/>
            <a:ext cx="693738" cy="301625"/>
          </a:xfrm>
          <a:prstGeom prst="rect">
            <a:avLst/>
          </a:prstGeom>
          <a:noFill/>
          <a:ln w="12700">
            <a:noFill/>
            <a:miter lim="800000"/>
            <a:headEnd/>
            <a:tailEnd/>
          </a:ln>
        </p:spPr>
        <p:txBody>
          <a:bodyPr wrap="none" lIns="90488" tIns="44450" rIns="90488" bIns="44450">
            <a:spAutoFit/>
          </a:bodyPr>
          <a:lstStyle/>
          <a:p>
            <a:pPr algn="l" eaLnBrk="0" hangingPunct="0"/>
            <a:r>
              <a:rPr lang="en-US" sz="1400" dirty="0"/>
              <a:t>Taiwan</a:t>
            </a:r>
          </a:p>
        </p:txBody>
      </p:sp>
      <p:sp>
        <p:nvSpPr>
          <p:cNvPr id="96207" name="Rectangle 975"/>
          <p:cNvSpPr>
            <a:spLocks noChangeArrowheads="1"/>
          </p:cNvSpPr>
          <p:nvPr/>
        </p:nvSpPr>
        <p:spPr bwMode="auto">
          <a:xfrm>
            <a:off x="7750175" y="3827463"/>
            <a:ext cx="1254125" cy="301625"/>
          </a:xfrm>
          <a:prstGeom prst="rect">
            <a:avLst/>
          </a:prstGeom>
          <a:noFill/>
          <a:ln w="12700">
            <a:noFill/>
            <a:miter lim="800000"/>
            <a:headEnd/>
            <a:tailEnd/>
          </a:ln>
        </p:spPr>
        <p:txBody>
          <a:bodyPr wrap="none" lIns="90488" tIns="44450" rIns="90488" bIns="44450">
            <a:spAutoFit/>
          </a:bodyPr>
          <a:lstStyle/>
          <a:p>
            <a:pPr algn="l" eaLnBrk="0" hangingPunct="0"/>
            <a:r>
              <a:rPr lang="en-US" sz="1400" dirty="0"/>
              <a:t>Pacific Islands</a:t>
            </a:r>
          </a:p>
        </p:txBody>
      </p:sp>
    </p:spTree>
  </p:cSld>
  <p:clrMapOvr>
    <a:masterClrMapping/>
  </p:clrMapOvr>
  <p:transition>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44537" y="6400800"/>
            <a:ext cx="1897063" cy="457200"/>
          </a:xfrm>
          <a:prstGeom prst="rect">
            <a:avLst/>
          </a:prstGeom>
          <a:noFill/>
          <a:ln w="12700">
            <a:noFill/>
            <a:miter lim="800000"/>
            <a:headEnd/>
            <a:tailEnd/>
          </a:ln>
        </p:spPr>
        <p:txBody>
          <a:bodyPr wrap="none" anchor="ctr"/>
          <a:lstStyle/>
          <a:p>
            <a:endParaRPr lang="en-US" dirty="0"/>
          </a:p>
        </p:txBody>
      </p:sp>
      <p:sp>
        <p:nvSpPr>
          <p:cNvPr id="96259" name="Rectangle 3"/>
          <p:cNvSpPr>
            <a:spLocks noChangeArrowheads="1"/>
          </p:cNvSpPr>
          <p:nvPr/>
        </p:nvSpPr>
        <p:spPr bwMode="auto">
          <a:xfrm>
            <a:off x="3182937" y="6400800"/>
            <a:ext cx="2844800" cy="457200"/>
          </a:xfrm>
          <a:prstGeom prst="rect">
            <a:avLst/>
          </a:prstGeom>
          <a:noFill/>
          <a:ln w="12700">
            <a:noFill/>
            <a:miter lim="800000"/>
            <a:headEnd/>
            <a:tailEnd/>
          </a:ln>
        </p:spPr>
        <p:txBody>
          <a:bodyPr wrap="none" anchor="ctr"/>
          <a:lstStyle/>
          <a:p>
            <a:endParaRPr lang="en-US" dirty="0"/>
          </a:p>
        </p:txBody>
      </p:sp>
      <p:sp>
        <p:nvSpPr>
          <p:cNvPr id="96260" name="Rectangle 4"/>
          <p:cNvSpPr>
            <a:spLocks noChangeArrowheads="1"/>
          </p:cNvSpPr>
          <p:nvPr/>
        </p:nvSpPr>
        <p:spPr bwMode="auto">
          <a:xfrm>
            <a:off x="744537" y="6400800"/>
            <a:ext cx="1897063" cy="457200"/>
          </a:xfrm>
          <a:prstGeom prst="rect">
            <a:avLst/>
          </a:prstGeom>
          <a:noFill/>
          <a:ln w="12700">
            <a:noFill/>
            <a:miter lim="800000"/>
            <a:headEnd/>
            <a:tailEnd/>
          </a:ln>
        </p:spPr>
        <p:txBody>
          <a:bodyPr wrap="none" anchor="ctr"/>
          <a:lstStyle/>
          <a:p>
            <a:endParaRPr lang="en-US" dirty="0"/>
          </a:p>
        </p:txBody>
      </p:sp>
      <p:sp>
        <p:nvSpPr>
          <p:cNvPr id="96261" name="Rectangle 5"/>
          <p:cNvSpPr>
            <a:spLocks noChangeArrowheads="1"/>
          </p:cNvSpPr>
          <p:nvPr/>
        </p:nvSpPr>
        <p:spPr bwMode="auto">
          <a:xfrm>
            <a:off x="3182937" y="6400800"/>
            <a:ext cx="2844800" cy="457200"/>
          </a:xfrm>
          <a:prstGeom prst="rect">
            <a:avLst/>
          </a:prstGeom>
          <a:noFill/>
          <a:ln w="12700">
            <a:noFill/>
            <a:miter lim="800000"/>
            <a:headEnd/>
            <a:tailEnd/>
          </a:ln>
        </p:spPr>
        <p:txBody>
          <a:bodyPr wrap="none" anchor="ctr"/>
          <a:lstStyle/>
          <a:p>
            <a:endParaRPr lang="en-US" dirty="0"/>
          </a:p>
        </p:txBody>
      </p:sp>
      <p:sp>
        <p:nvSpPr>
          <p:cNvPr id="96262" name="Rectangle 6"/>
          <p:cNvSpPr>
            <a:spLocks noChangeArrowheads="1"/>
          </p:cNvSpPr>
          <p:nvPr/>
        </p:nvSpPr>
        <p:spPr bwMode="auto">
          <a:xfrm>
            <a:off x="744537" y="6400800"/>
            <a:ext cx="1897063" cy="457200"/>
          </a:xfrm>
          <a:prstGeom prst="rect">
            <a:avLst/>
          </a:prstGeom>
          <a:noFill/>
          <a:ln w="12700">
            <a:noFill/>
            <a:miter lim="800000"/>
            <a:headEnd/>
            <a:tailEnd/>
          </a:ln>
        </p:spPr>
        <p:txBody>
          <a:bodyPr wrap="none" anchor="ctr"/>
          <a:lstStyle/>
          <a:p>
            <a:endParaRPr lang="en-US" dirty="0"/>
          </a:p>
        </p:txBody>
      </p:sp>
      <p:sp>
        <p:nvSpPr>
          <p:cNvPr id="96263" name="Rectangle 7"/>
          <p:cNvSpPr>
            <a:spLocks noChangeArrowheads="1"/>
          </p:cNvSpPr>
          <p:nvPr/>
        </p:nvSpPr>
        <p:spPr bwMode="auto">
          <a:xfrm>
            <a:off x="3182937" y="6400800"/>
            <a:ext cx="2844800" cy="457200"/>
          </a:xfrm>
          <a:prstGeom prst="rect">
            <a:avLst/>
          </a:prstGeom>
          <a:noFill/>
          <a:ln w="12700">
            <a:noFill/>
            <a:miter lim="800000"/>
            <a:headEnd/>
            <a:tailEnd/>
          </a:ln>
        </p:spPr>
        <p:txBody>
          <a:bodyPr wrap="none" anchor="ctr"/>
          <a:lstStyle/>
          <a:p>
            <a:endParaRPr lang="en-US" dirty="0"/>
          </a:p>
        </p:txBody>
      </p:sp>
      <p:sp>
        <p:nvSpPr>
          <p:cNvPr id="213000" name="Rectangle 8"/>
          <p:cNvSpPr>
            <a:spLocks noChangeArrowheads="1"/>
          </p:cNvSpPr>
          <p:nvPr/>
        </p:nvSpPr>
        <p:spPr bwMode="auto">
          <a:xfrm>
            <a:off x="414338" y="133350"/>
            <a:ext cx="8467725" cy="13716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eaLnBrk="0" hangingPunct="0">
              <a:defRPr/>
            </a:pPr>
            <a:r>
              <a:rPr lang="en-US" sz="3600" dirty="0">
                <a:solidFill>
                  <a:srgbClr val="FAFD00"/>
                </a:solidFill>
              </a:rPr>
              <a:t>HBV - HDV Coinfection</a:t>
            </a:r>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213001" name="Rectangle 9"/>
          <p:cNvSpPr>
            <a:spLocks noChangeArrowheads="1"/>
          </p:cNvSpPr>
          <p:nvPr/>
        </p:nvSpPr>
        <p:spPr bwMode="auto">
          <a:xfrm>
            <a:off x="414338" y="952500"/>
            <a:ext cx="8467725" cy="7620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eaLnBrk="0" hangingPunct="0">
              <a:defRPr/>
            </a:pPr>
            <a:r>
              <a:rPr lang="en-US" sz="3000" dirty="0">
                <a:solidFill>
                  <a:srgbClr val="FAFD00"/>
                </a:solidFill>
              </a:rPr>
              <a:t>Typical Serologic Course</a:t>
            </a:r>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213002" name="Rectangle 10"/>
          <p:cNvSpPr>
            <a:spLocks noChangeArrowheads="1"/>
          </p:cNvSpPr>
          <p:nvPr/>
        </p:nvSpPr>
        <p:spPr bwMode="auto">
          <a:xfrm>
            <a:off x="2776537" y="6321425"/>
            <a:ext cx="3709988" cy="417513"/>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algn="l" eaLnBrk="0" hangingPunct="0">
              <a:lnSpc>
                <a:spcPct val="90000"/>
              </a:lnSpc>
              <a:defRPr/>
            </a:pPr>
            <a:r>
              <a:rPr lang="en-US" sz="2400" dirty="0">
                <a:solidFill>
                  <a:srgbClr val="FAFD00"/>
                </a:solidFill>
                <a:latin typeface="ZapfHumnst BT" charset="0"/>
              </a:rPr>
              <a:t>Time after Exposure</a:t>
            </a:r>
          </a:p>
        </p:txBody>
      </p:sp>
      <p:sp>
        <p:nvSpPr>
          <p:cNvPr id="213003" name="Rectangle 11"/>
          <p:cNvSpPr>
            <a:spLocks noChangeArrowheads="1"/>
          </p:cNvSpPr>
          <p:nvPr/>
        </p:nvSpPr>
        <p:spPr bwMode="auto">
          <a:xfrm rot="16200000">
            <a:off x="284162" y="3300413"/>
            <a:ext cx="1311275" cy="371475"/>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algn="l" eaLnBrk="0" hangingPunct="0">
              <a:lnSpc>
                <a:spcPct val="90000"/>
              </a:lnSpc>
              <a:defRPr/>
            </a:pPr>
            <a:r>
              <a:rPr lang="en-US" sz="2400" dirty="0">
                <a:solidFill>
                  <a:srgbClr val="FAFD00"/>
                </a:solidFill>
                <a:latin typeface="ZapfHumnst BT" charset="0"/>
              </a:rPr>
              <a:t>Titer</a:t>
            </a:r>
          </a:p>
        </p:txBody>
      </p:sp>
      <p:sp>
        <p:nvSpPr>
          <p:cNvPr id="96268" name="Rectangle 12"/>
          <p:cNvSpPr>
            <a:spLocks noChangeArrowheads="1"/>
          </p:cNvSpPr>
          <p:nvPr/>
        </p:nvSpPr>
        <p:spPr bwMode="auto">
          <a:xfrm>
            <a:off x="6845300" y="2971800"/>
            <a:ext cx="1179512" cy="638175"/>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anti-HBs</a:t>
            </a:r>
          </a:p>
        </p:txBody>
      </p:sp>
      <p:sp>
        <p:nvSpPr>
          <p:cNvPr id="96269" name="Freeform 13"/>
          <p:cNvSpPr>
            <a:spLocks/>
          </p:cNvSpPr>
          <p:nvPr/>
        </p:nvSpPr>
        <p:spPr bwMode="auto">
          <a:xfrm>
            <a:off x="1182687" y="1460500"/>
            <a:ext cx="23813" cy="4787900"/>
          </a:xfrm>
          <a:custGeom>
            <a:avLst/>
            <a:gdLst>
              <a:gd name="T0" fmla="*/ 9805 w 17"/>
              <a:gd name="T1" fmla="*/ 4752975 h 3016"/>
              <a:gd name="T2" fmla="*/ 22412 w 17"/>
              <a:gd name="T3" fmla="*/ 4770438 h 3016"/>
              <a:gd name="T4" fmla="*/ 22412 w 17"/>
              <a:gd name="T5" fmla="*/ 0 h 3016"/>
              <a:gd name="T6" fmla="*/ 0 w 17"/>
              <a:gd name="T7" fmla="*/ 0 h 3016"/>
              <a:gd name="T8" fmla="*/ 0 w 17"/>
              <a:gd name="T9" fmla="*/ 4770438 h 3016"/>
              <a:gd name="T10" fmla="*/ 9805 w 17"/>
              <a:gd name="T11" fmla="*/ 4786313 h 3016"/>
              <a:gd name="T12" fmla="*/ 0 w 17"/>
              <a:gd name="T13" fmla="*/ 4770438 h 3016"/>
              <a:gd name="T14" fmla="*/ 0 w 17"/>
              <a:gd name="T15" fmla="*/ 4786313 h 3016"/>
              <a:gd name="T16" fmla="*/ 9805 w 17"/>
              <a:gd name="T17" fmla="*/ 4786313 h 3016"/>
              <a:gd name="T18" fmla="*/ 9805 w 17"/>
              <a:gd name="T19" fmla="*/ 4752975 h 3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016"/>
              <a:gd name="T32" fmla="*/ 17 w 17"/>
              <a:gd name="T33" fmla="*/ 3016 h 30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016">
                <a:moveTo>
                  <a:pt x="7" y="2994"/>
                </a:moveTo>
                <a:lnTo>
                  <a:pt x="16" y="3005"/>
                </a:lnTo>
                <a:lnTo>
                  <a:pt x="16" y="0"/>
                </a:lnTo>
                <a:lnTo>
                  <a:pt x="0" y="0"/>
                </a:lnTo>
                <a:lnTo>
                  <a:pt x="0" y="3005"/>
                </a:lnTo>
                <a:lnTo>
                  <a:pt x="7" y="3015"/>
                </a:lnTo>
                <a:lnTo>
                  <a:pt x="0" y="3005"/>
                </a:lnTo>
                <a:lnTo>
                  <a:pt x="0" y="3015"/>
                </a:lnTo>
                <a:lnTo>
                  <a:pt x="7" y="3015"/>
                </a:lnTo>
                <a:lnTo>
                  <a:pt x="7" y="2994"/>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6270" name="Freeform 14"/>
          <p:cNvSpPr>
            <a:spLocks/>
          </p:cNvSpPr>
          <p:nvPr/>
        </p:nvSpPr>
        <p:spPr bwMode="auto">
          <a:xfrm>
            <a:off x="1219200" y="6223000"/>
            <a:ext cx="6592887" cy="26988"/>
          </a:xfrm>
          <a:custGeom>
            <a:avLst/>
            <a:gdLst>
              <a:gd name="T0" fmla="*/ 6591476 w 4673"/>
              <a:gd name="T1" fmla="*/ 12700 h 17"/>
              <a:gd name="T2" fmla="*/ 6591476 w 4673"/>
              <a:gd name="T3" fmla="*/ 0 h 17"/>
              <a:gd name="T4" fmla="*/ 0 w 4673"/>
              <a:gd name="T5" fmla="*/ 0 h 17"/>
              <a:gd name="T6" fmla="*/ 0 w 4673"/>
              <a:gd name="T7" fmla="*/ 25400 h 17"/>
              <a:gd name="T8" fmla="*/ 6591476 w 4673"/>
              <a:gd name="T9" fmla="*/ 25400 h 17"/>
              <a:gd name="T10" fmla="*/ 6591476 w 4673"/>
              <a:gd name="T11" fmla="*/ 12700 h 17"/>
              <a:gd name="T12" fmla="*/ 0 60000 65536"/>
              <a:gd name="T13" fmla="*/ 0 60000 65536"/>
              <a:gd name="T14" fmla="*/ 0 60000 65536"/>
              <a:gd name="T15" fmla="*/ 0 60000 65536"/>
              <a:gd name="T16" fmla="*/ 0 60000 65536"/>
              <a:gd name="T17" fmla="*/ 0 60000 65536"/>
              <a:gd name="T18" fmla="*/ 0 w 4673"/>
              <a:gd name="T19" fmla="*/ 0 h 17"/>
              <a:gd name="T20" fmla="*/ 4673 w 467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673" h="17">
                <a:moveTo>
                  <a:pt x="4672" y="8"/>
                </a:moveTo>
                <a:lnTo>
                  <a:pt x="4672" y="0"/>
                </a:lnTo>
                <a:lnTo>
                  <a:pt x="0" y="0"/>
                </a:lnTo>
                <a:lnTo>
                  <a:pt x="0" y="16"/>
                </a:lnTo>
                <a:lnTo>
                  <a:pt x="4672" y="16"/>
                </a:lnTo>
                <a:lnTo>
                  <a:pt x="4672" y="8"/>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6271" name="Freeform 15"/>
          <p:cNvSpPr>
            <a:spLocks/>
          </p:cNvSpPr>
          <p:nvPr/>
        </p:nvSpPr>
        <p:spPr bwMode="auto">
          <a:xfrm>
            <a:off x="2684462" y="1557338"/>
            <a:ext cx="1824038" cy="342900"/>
          </a:xfrm>
          <a:custGeom>
            <a:avLst/>
            <a:gdLst>
              <a:gd name="T0" fmla="*/ 0 w 1292"/>
              <a:gd name="T1" fmla="*/ 341313 h 216"/>
              <a:gd name="T2" fmla="*/ 1516267 w 1292"/>
              <a:gd name="T3" fmla="*/ 341313 h 216"/>
              <a:gd name="T4" fmla="*/ 1558621 w 1292"/>
              <a:gd name="T5" fmla="*/ 219075 h 216"/>
              <a:gd name="T6" fmla="*/ 1654623 w 1292"/>
              <a:gd name="T7" fmla="*/ 185737 h 216"/>
              <a:gd name="T8" fmla="*/ 1701212 w 1292"/>
              <a:gd name="T9" fmla="*/ 85725 h 216"/>
              <a:gd name="T10" fmla="*/ 1822626 w 1292"/>
              <a:gd name="T11" fmla="*/ 0 h 216"/>
              <a:gd name="T12" fmla="*/ 0 w 1292"/>
              <a:gd name="T13" fmla="*/ 0 h 216"/>
              <a:gd name="T14" fmla="*/ 0 w 1292"/>
              <a:gd name="T15" fmla="*/ 341313 h 216"/>
              <a:gd name="T16" fmla="*/ 0 60000 65536"/>
              <a:gd name="T17" fmla="*/ 0 60000 65536"/>
              <a:gd name="T18" fmla="*/ 0 60000 65536"/>
              <a:gd name="T19" fmla="*/ 0 60000 65536"/>
              <a:gd name="T20" fmla="*/ 0 60000 65536"/>
              <a:gd name="T21" fmla="*/ 0 60000 65536"/>
              <a:gd name="T22" fmla="*/ 0 60000 65536"/>
              <a:gd name="T23" fmla="*/ 0 60000 65536"/>
              <a:gd name="T24" fmla="*/ 0 w 1292"/>
              <a:gd name="T25" fmla="*/ 0 h 216"/>
              <a:gd name="T26" fmla="*/ 1292 w 1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2" h="216">
                <a:moveTo>
                  <a:pt x="0" y="215"/>
                </a:moveTo>
                <a:lnTo>
                  <a:pt x="1074" y="215"/>
                </a:lnTo>
                <a:lnTo>
                  <a:pt x="1104" y="138"/>
                </a:lnTo>
                <a:lnTo>
                  <a:pt x="1172" y="117"/>
                </a:lnTo>
                <a:lnTo>
                  <a:pt x="1205" y="54"/>
                </a:lnTo>
                <a:lnTo>
                  <a:pt x="1291" y="0"/>
                </a:lnTo>
                <a:lnTo>
                  <a:pt x="0" y="0"/>
                </a:lnTo>
                <a:lnTo>
                  <a:pt x="0" y="215"/>
                </a:lnTo>
              </a:path>
            </a:pathLst>
          </a:custGeom>
          <a:solidFill>
            <a:srgbClr val="00CC00"/>
          </a:solidFill>
          <a:ln w="12700" cap="rnd" cmpd="sng">
            <a:noFill/>
            <a:prstDash val="solid"/>
            <a:round/>
            <a:headEnd type="none" w="med" len="med"/>
            <a:tailEnd type="none" w="med" len="med"/>
          </a:ln>
        </p:spPr>
        <p:txBody>
          <a:bodyPr/>
          <a:lstStyle/>
          <a:p>
            <a:endParaRPr lang="en-US" dirty="0"/>
          </a:p>
        </p:txBody>
      </p:sp>
      <p:sp>
        <p:nvSpPr>
          <p:cNvPr id="96272" name="Freeform 16"/>
          <p:cNvSpPr>
            <a:spLocks/>
          </p:cNvSpPr>
          <p:nvPr/>
        </p:nvSpPr>
        <p:spPr bwMode="auto">
          <a:xfrm>
            <a:off x="2684462" y="2098675"/>
            <a:ext cx="1824038" cy="342900"/>
          </a:xfrm>
          <a:custGeom>
            <a:avLst/>
            <a:gdLst>
              <a:gd name="T0" fmla="*/ 0 w 1292"/>
              <a:gd name="T1" fmla="*/ 341313 h 216"/>
              <a:gd name="T2" fmla="*/ 1516267 w 1292"/>
              <a:gd name="T3" fmla="*/ 341313 h 216"/>
              <a:gd name="T4" fmla="*/ 1558621 w 1292"/>
              <a:gd name="T5" fmla="*/ 217488 h 216"/>
              <a:gd name="T6" fmla="*/ 1654623 w 1292"/>
              <a:gd name="T7" fmla="*/ 185737 h 216"/>
              <a:gd name="T8" fmla="*/ 1701212 w 1292"/>
              <a:gd name="T9" fmla="*/ 80963 h 216"/>
              <a:gd name="T10" fmla="*/ 1822626 w 1292"/>
              <a:gd name="T11" fmla="*/ 0 h 216"/>
              <a:gd name="T12" fmla="*/ 0 w 1292"/>
              <a:gd name="T13" fmla="*/ 0 h 216"/>
              <a:gd name="T14" fmla="*/ 0 w 1292"/>
              <a:gd name="T15" fmla="*/ 341313 h 216"/>
              <a:gd name="T16" fmla="*/ 0 60000 65536"/>
              <a:gd name="T17" fmla="*/ 0 60000 65536"/>
              <a:gd name="T18" fmla="*/ 0 60000 65536"/>
              <a:gd name="T19" fmla="*/ 0 60000 65536"/>
              <a:gd name="T20" fmla="*/ 0 60000 65536"/>
              <a:gd name="T21" fmla="*/ 0 60000 65536"/>
              <a:gd name="T22" fmla="*/ 0 60000 65536"/>
              <a:gd name="T23" fmla="*/ 0 60000 65536"/>
              <a:gd name="T24" fmla="*/ 0 w 1292"/>
              <a:gd name="T25" fmla="*/ 0 h 216"/>
              <a:gd name="T26" fmla="*/ 1292 w 1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2" h="216">
                <a:moveTo>
                  <a:pt x="0" y="215"/>
                </a:moveTo>
                <a:lnTo>
                  <a:pt x="1074" y="215"/>
                </a:lnTo>
                <a:lnTo>
                  <a:pt x="1104" y="137"/>
                </a:lnTo>
                <a:lnTo>
                  <a:pt x="1172" y="117"/>
                </a:lnTo>
                <a:lnTo>
                  <a:pt x="1205" y="51"/>
                </a:lnTo>
                <a:lnTo>
                  <a:pt x="1291" y="0"/>
                </a:lnTo>
                <a:lnTo>
                  <a:pt x="0" y="0"/>
                </a:lnTo>
                <a:lnTo>
                  <a:pt x="0" y="21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6273" name="Freeform 17"/>
          <p:cNvSpPr>
            <a:spLocks/>
          </p:cNvSpPr>
          <p:nvPr/>
        </p:nvSpPr>
        <p:spPr bwMode="auto">
          <a:xfrm>
            <a:off x="2476500" y="4587875"/>
            <a:ext cx="1501775" cy="336550"/>
          </a:xfrm>
          <a:custGeom>
            <a:avLst/>
            <a:gdLst>
              <a:gd name="T0" fmla="*/ 0 w 1065"/>
              <a:gd name="T1" fmla="*/ 334963 h 212"/>
              <a:gd name="T2" fmla="*/ 1250774 w 1065"/>
              <a:gd name="T3" fmla="*/ 334963 h 212"/>
              <a:gd name="T4" fmla="*/ 1284617 w 1065"/>
              <a:gd name="T5" fmla="*/ 231775 h 212"/>
              <a:gd name="T6" fmla="*/ 1367814 w 1065"/>
              <a:gd name="T7" fmla="*/ 184150 h 212"/>
              <a:gd name="T8" fmla="*/ 1400246 w 1065"/>
              <a:gd name="T9" fmla="*/ 80963 h 212"/>
              <a:gd name="T10" fmla="*/ 1500365 w 1065"/>
              <a:gd name="T11" fmla="*/ 0 h 212"/>
              <a:gd name="T12" fmla="*/ 0 w 1065"/>
              <a:gd name="T13" fmla="*/ 0 h 212"/>
              <a:gd name="T14" fmla="*/ 0 w 1065"/>
              <a:gd name="T15" fmla="*/ 334963 h 212"/>
              <a:gd name="T16" fmla="*/ 0 60000 65536"/>
              <a:gd name="T17" fmla="*/ 0 60000 65536"/>
              <a:gd name="T18" fmla="*/ 0 60000 65536"/>
              <a:gd name="T19" fmla="*/ 0 60000 65536"/>
              <a:gd name="T20" fmla="*/ 0 60000 65536"/>
              <a:gd name="T21" fmla="*/ 0 60000 65536"/>
              <a:gd name="T22" fmla="*/ 0 60000 65536"/>
              <a:gd name="T23" fmla="*/ 0 60000 65536"/>
              <a:gd name="T24" fmla="*/ 0 w 1065"/>
              <a:gd name="T25" fmla="*/ 0 h 212"/>
              <a:gd name="T26" fmla="*/ 1065 w 1065"/>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5" h="212">
                <a:moveTo>
                  <a:pt x="0" y="211"/>
                </a:moveTo>
                <a:lnTo>
                  <a:pt x="887" y="211"/>
                </a:lnTo>
                <a:lnTo>
                  <a:pt x="911" y="146"/>
                </a:lnTo>
                <a:lnTo>
                  <a:pt x="970" y="116"/>
                </a:lnTo>
                <a:lnTo>
                  <a:pt x="993" y="51"/>
                </a:lnTo>
                <a:lnTo>
                  <a:pt x="1064" y="0"/>
                </a:lnTo>
                <a:lnTo>
                  <a:pt x="0" y="0"/>
                </a:lnTo>
                <a:lnTo>
                  <a:pt x="0" y="211"/>
                </a:lnTo>
              </a:path>
            </a:pathLst>
          </a:custGeom>
          <a:solidFill>
            <a:srgbClr val="BF40FF"/>
          </a:solidFill>
          <a:ln w="12700" cap="rnd" cmpd="sng">
            <a:noFill/>
            <a:prstDash val="solid"/>
            <a:round/>
            <a:headEnd type="none" w="med" len="med"/>
            <a:tailEnd type="none" w="med" len="med"/>
          </a:ln>
        </p:spPr>
        <p:txBody>
          <a:bodyPr/>
          <a:lstStyle/>
          <a:p>
            <a:endParaRPr lang="en-US" dirty="0"/>
          </a:p>
        </p:txBody>
      </p:sp>
      <p:sp>
        <p:nvSpPr>
          <p:cNvPr id="96274" name="Freeform 18"/>
          <p:cNvSpPr>
            <a:spLocks/>
          </p:cNvSpPr>
          <p:nvPr/>
        </p:nvSpPr>
        <p:spPr bwMode="auto">
          <a:xfrm>
            <a:off x="2260600" y="5084763"/>
            <a:ext cx="2276475" cy="508000"/>
          </a:xfrm>
          <a:custGeom>
            <a:avLst/>
            <a:gdLst>
              <a:gd name="T0" fmla="*/ 0 w 1614"/>
              <a:gd name="T1" fmla="*/ 506413 h 320"/>
              <a:gd name="T2" fmla="*/ 2275065 w 1614"/>
              <a:gd name="T3" fmla="*/ 506413 h 320"/>
              <a:gd name="T4" fmla="*/ 2275065 w 1614"/>
              <a:gd name="T5" fmla="*/ 0 h 320"/>
              <a:gd name="T6" fmla="*/ 0 w 1614"/>
              <a:gd name="T7" fmla="*/ 0 h 320"/>
              <a:gd name="T8" fmla="*/ 0 w 1614"/>
              <a:gd name="T9" fmla="*/ 506413 h 320"/>
              <a:gd name="T10" fmla="*/ 0 60000 65536"/>
              <a:gd name="T11" fmla="*/ 0 60000 65536"/>
              <a:gd name="T12" fmla="*/ 0 60000 65536"/>
              <a:gd name="T13" fmla="*/ 0 60000 65536"/>
              <a:gd name="T14" fmla="*/ 0 60000 65536"/>
              <a:gd name="T15" fmla="*/ 0 w 1614"/>
              <a:gd name="T16" fmla="*/ 0 h 320"/>
              <a:gd name="T17" fmla="*/ 1614 w 1614"/>
              <a:gd name="T18" fmla="*/ 320 h 320"/>
            </a:gdLst>
            <a:ahLst/>
            <a:cxnLst>
              <a:cxn ang="T10">
                <a:pos x="T0" y="T1"/>
              </a:cxn>
              <a:cxn ang="T11">
                <a:pos x="T2" y="T3"/>
              </a:cxn>
              <a:cxn ang="T12">
                <a:pos x="T4" y="T5"/>
              </a:cxn>
              <a:cxn ang="T13">
                <a:pos x="T6" y="T7"/>
              </a:cxn>
              <a:cxn ang="T14">
                <a:pos x="T8" y="T9"/>
              </a:cxn>
            </a:cxnLst>
            <a:rect l="T15" t="T16" r="T17" b="T18"/>
            <a:pathLst>
              <a:path w="1614" h="320">
                <a:moveTo>
                  <a:pt x="0" y="319"/>
                </a:moveTo>
                <a:lnTo>
                  <a:pt x="1613" y="319"/>
                </a:lnTo>
                <a:lnTo>
                  <a:pt x="1613" y="0"/>
                </a:lnTo>
                <a:lnTo>
                  <a:pt x="0" y="0"/>
                </a:lnTo>
                <a:lnTo>
                  <a:pt x="0" y="319"/>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6275" name="Freeform 19"/>
          <p:cNvSpPr>
            <a:spLocks/>
          </p:cNvSpPr>
          <p:nvPr/>
        </p:nvSpPr>
        <p:spPr bwMode="auto">
          <a:xfrm>
            <a:off x="1227137" y="6129338"/>
            <a:ext cx="1485900" cy="38100"/>
          </a:xfrm>
          <a:custGeom>
            <a:avLst/>
            <a:gdLst>
              <a:gd name="T0" fmla="*/ 1467556 w 1053"/>
              <a:gd name="T1" fmla="*/ 3175 h 24"/>
              <a:gd name="T2" fmla="*/ 1476022 w 1053"/>
              <a:gd name="T3" fmla="*/ 0 h 24"/>
              <a:gd name="T4" fmla="*/ 0 w 1053"/>
              <a:gd name="T5" fmla="*/ 0 h 24"/>
              <a:gd name="T6" fmla="*/ 0 w 1053"/>
              <a:gd name="T7" fmla="*/ 36513 h 24"/>
              <a:gd name="T8" fmla="*/ 1476022 w 1053"/>
              <a:gd name="T9" fmla="*/ 36513 h 24"/>
              <a:gd name="T10" fmla="*/ 1484489 w 1053"/>
              <a:gd name="T11" fmla="*/ 33338 h 24"/>
              <a:gd name="T12" fmla="*/ 1476022 w 1053"/>
              <a:gd name="T13" fmla="*/ 36513 h 24"/>
              <a:gd name="T14" fmla="*/ 1480256 w 1053"/>
              <a:gd name="T15" fmla="*/ 36513 h 24"/>
              <a:gd name="T16" fmla="*/ 1484489 w 1053"/>
              <a:gd name="T17" fmla="*/ 33338 h 24"/>
              <a:gd name="T18" fmla="*/ 1467556 w 1053"/>
              <a:gd name="T19" fmla="*/ 3175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3"/>
              <a:gd name="T31" fmla="*/ 0 h 24"/>
              <a:gd name="T32" fmla="*/ 1053 w 105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3" h="24">
                <a:moveTo>
                  <a:pt x="1040" y="2"/>
                </a:moveTo>
                <a:lnTo>
                  <a:pt x="1046" y="0"/>
                </a:lnTo>
                <a:lnTo>
                  <a:pt x="0" y="0"/>
                </a:lnTo>
                <a:lnTo>
                  <a:pt x="0" y="23"/>
                </a:lnTo>
                <a:lnTo>
                  <a:pt x="1046" y="23"/>
                </a:lnTo>
                <a:lnTo>
                  <a:pt x="1052" y="21"/>
                </a:lnTo>
                <a:lnTo>
                  <a:pt x="1046" y="23"/>
                </a:lnTo>
                <a:lnTo>
                  <a:pt x="1049" y="23"/>
                </a:lnTo>
                <a:lnTo>
                  <a:pt x="1052" y="21"/>
                </a:lnTo>
                <a:lnTo>
                  <a:pt x="1040" y="2"/>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76" name="Freeform 20"/>
          <p:cNvSpPr>
            <a:spLocks/>
          </p:cNvSpPr>
          <p:nvPr/>
        </p:nvSpPr>
        <p:spPr bwMode="auto">
          <a:xfrm>
            <a:off x="2703512" y="6108700"/>
            <a:ext cx="66675" cy="55563"/>
          </a:xfrm>
          <a:custGeom>
            <a:avLst/>
            <a:gdLst>
              <a:gd name="T0" fmla="*/ 31948 w 48"/>
              <a:gd name="T1" fmla="*/ 11113 h 35"/>
              <a:gd name="T2" fmla="*/ 41672 w 48"/>
              <a:gd name="T3" fmla="*/ 0 h 35"/>
              <a:gd name="T4" fmla="*/ 0 w 48"/>
              <a:gd name="T5" fmla="*/ 20638 h 35"/>
              <a:gd name="T6" fmla="*/ 15280 w 48"/>
              <a:gd name="T7" fmla="*/ 53975 h 35"/>
              <a:gd name="T8" fmla="*/ 55563 w 48"/>
              <a:gd name="T9" fmla="*/ 33338 h 35"/>
              <a:gd name="T10" fmla="*/ 65286 w 48"/>
              <a:gd name="T11" fmla="*/ 22225 h 35"/>
              <a:gd name="T12" fmla="*/ 55563 w 48"/>
              <a:gd name="T13" fmla="*/ 33338 h 35"/>
              <a:gd name="T14" fmla="*/ 62508 w 48"/>
              <a:gd name="T15" fmla="*/ 30163 h 35"/>
              <a:gd name="T16" fmla="*/ 65286 w 48"/>
              <a:gd name="T17" fmla="*/ 22225 h 35"/>
              <a:gd name="T18" fmla="*/ 31948 w 48"/>
              <a:gd name="T19" fmla="*/ 11113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5"/>
              <a:gd name="T32" fmla="*/ 48 w 48"/>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5">
                <a:moveTo>
                  <a:pt x="23" y="7"/>
                </a:moveTo>
                <a:lnTo>
                  <a:pt x="30" y="0"/>
                </a:lnTo>
                <a:lnTo>
                  <a:pt x="0" y="13"/>
                </a:lnTo>
                <a:lnTo>
                  <a:pt x="11" y="34"/>
                </a:lnTo>
                <a:lnTo>
                  <a:pt x="40" y="21"/>
                </a:lnTo>
                <a:lnTo>
                  <a:pt x="47" y="14"/>
                </a:lnTo>
                <a:lnTo>
                  <a:pt x="40" y="21"/>
                </a:lnTo>
                <a:lnTo>
                  <a:pt x="45" y="19"/>
                </a:lnTo>
                <a:lnTo>
                  <a:pt x="47" y="14"/>
                </a:lnTo>
                <a:lnTo>
                  <a:pt x="23" y="7"/>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77" name="Freeform 21"/>
          <p:cNvSpPr>
            <a:spLocks/>
          </p:cNvSpPr>
          <p:nvPr/>
        </p:nvSpPr>
        <p:spPr bwMode="auto">
          <a:xfrm>
            <a:off x="2740025" y="6081713"/>
            <a:ext cx="42862" cy="46037"/>
          </a:xfrm>
          <a:custGeom>
            <a:avLst/>
            <a:gdLst>
              <a:gd name="T0" fmla="*/ 11061 w 31"/>
              <a:gd name="T1" fmla="*/ 0 h 29"/>
              <a:gd name="T2" fmla="*/ 0 w 31"/>
              <a:gd name="T3" fmla="*/ 33337 h 29"/>
              <a:gd name="T4" fmla="*/ 31801 w 31"/>
              <a:gd name="T5" fmla="*/ 44450 h 29"/>
              <a:gd name="T6" fmla="*/ 41479 w 31"/>
              <a:gd name="T7" fmla="*/ 11112 h 29"/>
              <a:gd name="T8" fmla="*/ 11061 w 31"/>
              <a:gd name="T9" fmla="*/ 0 h 29"/>
              <a:gd name="T10" fmla="*/ 0 60000 65536"/>
              <a:gd name="T11" fmla="*/ 0 60000 65536"/>
              <a:gd name="T12" fmla="*/ 0 60000 65536"/>
              <a:gd name="T13" fmla="*/ 0 60000 65536"/>
              <a:gd name="T14" fmla="*/ 0 60000 65536"/>
              <a:gd name="T15" fmla="*/ 0 w 31"/>
              <a:gd name="T16" fmla="*/ 0 h 29"/>
              <a:gd name="T17" fmla="*/ 31 w 31"/>
              <a:gd name="T18" fmla="*/ 29 h 29"/>
            </a:gdLst>
            <a:ahLst/>
            <a:cxnLst>
              <a:cxn ang="T10">
                <a:pos x="T0" y="T1"/>
              </a:cxn>
              <a:cxn ang="T11">
                <a:pos x="T2" y="T3"/>
              </a:cxn>
              <a:cxn ang="T12">
                <a:pos x="T4" y="T5"/>
              </a:cxn>
              <a:cxn ang="T13">
                <a:pos x="T6" y="T7"/>
              </a:cxn>
              <a:cxn ang="T14">
                <a:pos x="T8" y="T9"/>
              </a:cxn>
            </a:cxnLst>
            <a:rect l="T15" t="T16" r="T17" b="T18"/>
            <a:pathLst>
              <a:path w="31" h="29">
                <a:moveTo>
                  <a:pt x="8" y="0"/>
                </a:moveTo>
                <a:lnTo>
                  <a:pt x="0" y="21"/>
                </a:lnTo>
                <a:lnTo>
                  <a:pt x="23" y="28"/>
                </a:lnTo>
                <a:lnTo>
                  <a:pt x="30" y="7"/>
                </a:lnTo>
                <a:lnTo>
                  <a:pt x="8"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78" name="Freeform 22"/>
          <p:cNvSpPr>
            <a:spLocks/>
          </p:cNvSpPr>
          <p:nvPr/>
        </p:nvSpPr>
        <p:spPr bwMode="auto">
          <a:xfrm>
            <a:off x="2752725" y="5973763"/>
            <a:ext cx="61912" cy="114300"/>
          </a:xfrm>
          <a:custGeom>
            <a:avLst/>
            <a:gdLst>
              <a:gd name="T0" fmla="*/ 26735 w 44"/>
              <a:gd name="T1" fmla="*/ 0 h 72"/>
              <a:gd name="T2" fmla="*/ 0 w 44"/>
              <a:gd name="T3" fmla="*/ 100012 h 72"/>
              <a:gd name="T4" fmla="*/ 33770 w 44"/>
              <a:gd name="T5" fmla="*/ 112713 h 72"/>
              <a:gd name="T6" fmla="*/ 60505 w 44"/>
              <a:gd name="T7" fmla="*/ 12700 h 72"/>
              <a:gd name="T8" fmla="*/ 26735 w 44"/>
              <a:gd name="T9" fmla="*/ 0 h 72"/>
              <a:gd name="T10" fmla="*/ 0 60000 65536"/>
              <a:gd name="T11" fmla="*/ 0 60000 65536"/>
              <a:gd name="T12" fmla="*/ 0 60000 65536"/>
              <a:gd name="T13" fmla="*/ 0 60000 65536"/>
              <a:gd name="T14" fmla="*/ 0 60000 65536"/>
              <a:gd name="T15" fmla="*/ 0 w 44"/>
              <a:gd name="T16" fmla="*/ 0 h 72"/>
              <a:gd name="T17" fmla="*/ 44 w 44"/>
              <a:gd name="T18" fmla="*/ 72 h 72"/>
            </a:gdLst>
            <a:ahLst/>
            <a:cxnLst>
              <a:cxn ang="T10">
                <a:pos x="T0" y="T1"/>
              </a:cxn>
              <a:cxn ang="T11">
                <a:pos x="T2" y="T3"/>
              </a:cxn>
              <a:cxn ang="T12">
                <a:pos x="T4" y="T5"/>
              </a:cxn>
              <a:cxn ang="T13">
                <a:pos x="T6" y="T7"/>
              </a:cxn>
              <a:cxn ang="T14">
                <a:pos x="T8" y="T9"/>
              </a:cxn>
            </a:cxnLst>
            <a:rect l="T15" t="T16" r="T17" b="T18"/>
            <a:pathLst>
              <a:path w="44" h="72">
                <a:moveTo>
                  <a:pt x="19" y="0"/>
                </a:moveTo>
                <a:lnTo>
                  <a:pt x="0" y="63"/>
                </a:lnTo>
                <a:lnTo>
                  <a:pt x="24" y="71"/>
                </a:lnTo>
                <a:lnTo>
                  <a:pt x="43" y="8"/>
                </a:lnTo>
                <a:lnTo>
                  <a:pt x="1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79" name="Freeform 23"/>
          <p:cNvSpPr>
            <a:spLocks/>
          </p:cNvSpPr>
          <p:nvPr/>
        </p:nvSpPr>
        <p:spPr bwMode="auto">
          <a:xfrm>
            <a:off x="2782887" y="4616450"/>
            <a:ext cx="368300" cy="1363663"/>
          </a:xfrm>
          <a:custGeom>
            <a:avLst/>
            <a:gdLst>
              <a:gd name="T0" fmla="*/ 330200 w 261"/>
              <a:gd name="T1" fmla="*/ 0 h 859"/>
              <a:gd name="T2" fmla="*/ 330200 w 261"/>
              <a:gd name="T3" fmla="*/ 1588 h 859"/>
              <a:gd name="T4" fmla="*/ 0 w 261"/>
              <a:gd name="T5" fmla="*/ 1347788 h 859"/>
              <a:gd name="T6" fmla="*/ 36689 w 261"/>
              <a:gd name="T7" fmla="*/ 1362075 h 859"/>
              <a:gd name="T8" fmla="*/ 366889 w 261"/>
              <a:gd name="T9" fmla="*/ 15875 h 859"/>
              <a:gd name="T10" fmla="*/ 366889 w 261"/>
              <a:gd name="T11" fmla="*/ 17463 h 859"/>
              <a:gd name="T12" fmla="*/ 330200 w 261"/>
              <a:gd name="T13" fmla="*/ 0 h 859"/>
              <a:gd name="T14" fmla="*/ 330200 w 261"/>
              <a:gd name="T15" fmla="*/ 1588 h 859"/>
              <a:gd name="T16" fmla="*/ 330200 w 261"/>
              <a:gd name="T17" fmla="*/ 0 h 8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1"/>
              <a:gd name="T28" fmla="*/ 0 h 859"/>
              <a:gd name="T29" fmla="*/ 261 w 261"/>
              <a:gd name="T30" fmla="*/ 859 h 8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 h="859">
                <a:moveTo>
                  <a:pt x="234" y="0"/>
                </a:moveTo>
                <a:lnTo>
                  <a:pt x="234" y="1"/>
                </a:lnTo>
                <a:lnTo>
                  <a:pt x="0" y="849"/>
                </a:lnTo>
                <a:lnTo>
                  <a:pt x="26" y="858"/>
                </a:lnTo>
                <a:lnTo>
                  <a:pt x="260" y="10"/>
                </a:lnTo>
                <a:lnTo>
                  <a:pt x="260" y="11"/>
                </a:lnTo>
                <a:lnTo>
                  <a:pt x="234" y="0"/>
                </a:lnTo>
                <a:lnTo>
                  <a:pt x="234" y="1"/>
                </a:lnTo>
                <a:lnTo>
                  <a:pt x="23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80" name="Freeform 24"/>
          <p:cNvSpPr>
            <a:spLocks/>
          </p:cNvSpPr>
          <p:nvPr/>
        </p:nvSpPr>
        <p:spPr bwMode="auto">
          <a:xfrm>
            <a:off x="3121025" y="4479925"/>
            <a:ext cx="74612" cy="146050"/>
          </a:xfrm>
          <a:custGeom>
            <a:avLst/>
            <a:gdLst>
              <a:gd name="T0" fmla="*/ 40825 w 53"/>
              <a:gd name="T1" fmla="*/ 0 h 92"/>
              <a:gd name="T2" fmla="*/ 39418 w 53"/>
              <a:gd name="T3" fmla="*/ 1588 h 92"/>
              <a:gd name="T4" fmla="*/ 0 w 53"/>
              <a:gd name="T5" fmla="*/ 128588 h 92"/>
              <a:gd name="T6" fmla="*/ 33787 w 53"/>
              <a:gd name="T7" fmla="*/ 144463 h 92"/>
              <a:gd name="T8" fmla="*/ 73204 w 53"/>
              <a:gd name="T9" fmla="*/ 15875 h 92"/>
              <a:gd name="T10" fmla="*/ 71796 w 53"/>
              <a:gd name="T11" fmla="*/ 17463 h 92"/>
              <a:gd name="T12" fmla="*/ 40825 w 53"/>
              <a:gd name="T13" fmla="*/ 0 h 92"/>
              <a:gd name="T14" fmla="*/ 39418 w 53"/>
              <a:gd name="T15" fmla="*/ 0 h 92"/>
              <a:gd name="T16" fmla="*/ 39418 w 53"/>
              <a:gd name="T17" fmla="*/ 1588 h 92"/>
              <a:gd name="T18" fmla="*/ 40825 w 53"/>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92"/>
              <a:gd name="T32" fmla="*/ 53 w 5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92">
                <a:moveTo>
                  <a:pt x="29" y="0"/>
                </a:moveTo>
                <a:lnTo>
                  <a:pt x="28" y="1"/>
                </a:lnTo>
                <a:lnTo>
                  <a:pt x="0" y="81"/>
                </a:lnTo>
                <a:lnTo>
                  <a:pt x="24" y="91"/>
                </a:lnTo>
                <a:lnTo>
                  <a:pt x="52" y="10"/>
                </a:lnTo>
                <a:lnTo>
                  <a:pt x="51" y="11"/>
                </a:lnTo>
                <a:lnTo>
                  <a:pt x="29" y="0"/>
                </a:lnTo>
                <a:lnTo>
                  <a:pt x="28" y="0"/>
                </a:lnTo>
                <a:lnTo>
                  <a:pt x="28" y="1"/>
                </a:lnTo>
                <a:lnTo>
                  <a:pt x="2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81" name="Freeform 25"/>
          <p:cNvSpPr>
            <a:spLocks/>
          </p:cNvSpPr>
          <p:nvPr/>
        </p:nvSpPr>
        <p:spPr bwMode="auto">
          <a:xfrm>
            <a:off x="3165475" y="4354513"/>
            <a:ext cx="80962" cy="136525"/>
          </a:xfrm>
          <a:custGeom>
            <a:avLst/>
            <a:gdLst>
              <a:gd name="T0" fmla="*/ 51134 w 57"/>
              <a:gd name="T1" fmla="*/ 0 h 86"/>
              <a:gd name="T2" fmla="*/ 46873 w 57"/>
              <a:gd name="T3" fmla="*/ 7938 h 86"/>
              <a:gd name="T4" fmla="*/ 0 w 57"/>
              <a:gd name="T5" fmla="*/ 117475 h 86"/>
              <a:gd name="T6" fmla="*/ 32669 w 57"/>
              <a:gd name="T7" fmla="*/ 134938 h 86"/>
              <a:gd name="T8" fmla="*/ 79542 w 57"/>
              <a:gd name="T9" fmla="*/ 25400 h 86"/>
              <a:gd name="T10" fmla="*/ 73860 w 57"/>
              <a:gd name="T11" fmla="*/ 33338 h 86"/>
              <a:gd name="T12" fmla="*/ 51134 w 57"/>
              <a:gd name="T13" fmla="*/ 0 h 86"/>
              <a:gd name="T14" fmla="*/ 48293 w 57"/>
              <a:gd name="T15" fmla="*/ 3175 h 86"/>
              <a:gd name="T16" fmla="*/ 46873 w 57"/>
              <a:gd name="T17" fmla="*/ 7938 h 86"/>
              <a:gd name="T18" fmla="*/ 51134 w 5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6"/>
              <a:gd name="T32" fmla="*/ 57 w 5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6">
                <a:moveTo>
                  <a:pt x="36" y="0"/>
                </a:moveTo>
                <a:lnTo>
                  <a:pt x="33" y="5"/>
                </a:lnTo>
                <a:lnTo>
                  <a:pt x="0" y="74"/>
                </a:lnTo>
                <a:lnTo>
                  <a:pt x="23" y="85"/>
                </a:lnTo>
                <a:lnTo>
                  <a:pt x="56" y="16"/>
                </a:lnTo>
                <a:lnTo>
                  <a:pt x="52" y="21"/>
                </a:lnTo>
                <a:lnTo>
                  <a:pt x="36" y="0"/>
                </a:lnTo>
                <a:lnTo>
                  <a:pt x="34" y="2"/>
                </a:lnTo>
                <a:lnTo>
                  <a:pt x="33" y="5"/>
                </a:lnTo>
                <a:lnTo>
                  <a:pt x="3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82" name="Freeform 26"/>
          <p:cNvSpPr>
            <a:spLocks/>
          </p:cNvSpPr>
          <p:nvPr/>
        </p:nvSpPr>
        <p:spPr bwMode="auto">
          <a:xfrm>
            <a:off x="3222625" y="4267200"/>
            <a:ext cx="106362" cy="114300"/>
          </a:xfrm>
          <a:custGeom>
            <a:avLst/>
            <a:gdLst>
              <a:gd name="T0" fmla="*/ 86508 w 75"/>
              <a:gd name="T1" fmla="*/ 0 h 72"/>
              <a:gd name="T2" fmla="*/ 80835 w 75"/>
              <a:gd name="T3" fmla="*/ 4762 h 72"/>
              <a:gd name="T4" fmla="*/ 0 w 75"/>
              <a:gd name="T5" fmla="*/ 80962 h 72"/>
              <a:gd name="T6" fmla="*/ 24109 w 75"/>
              <a:gd name="T7" fmla="*/ 112713 h 72"/>
              <a:gd name="T8" fmla="*/ 104944 w 75"/>
              <a:gd name="T9" fmla="*/ 34925 h 72"/>
              <a:gd name="T10" fmla="*/ 99271 w 75"/>
              <a:gd name="T11" fmla="*/ 39687 h 72"/>
              <a:gd name="T12" fmla="*/ 86508 w 75"/>
              <a:gd name="T13" fmla="*/ 0 h 72"/>
              <a:gd name="T14" fmla="*/ 82253 w 75"/>
              <a:gd name="T15" fmla="*/ 1588 h 72"/>
              <a:gd name="T16" fmla="*/ 80835 w 75"/>
              <a:gd name="T17" fmla="*/ 4762 h 72"/>
              <a:gd name="T18" fmla="*/ 86508 w 75"/>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2"/>
              <a:gd name="T32" fmla="*/ 75 w 75"/>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2">
                <a:moveTo>
                  <a:pt x="61" y="0"/>
                </a:moveTo>
                <a:lnTo>
                  <a:pt x="57" y="3"/>
                </a:lnTo>
                <a:lnTo>
                  <a:pt x="0" y="51"/>
                </a:lnTo>
                <a:lnTo>
                  <a:pt x="17" y="71"/>
                </a:lnTo>
                <a:lnTo>
                  <a:pt x="74" y="22"/>
                </a:lnTo>
                <a:lnTo>
                  <a:pt x="70" y="25"/>
                </a:lnTo>
                <a:lnTo>
                  <a:pt x="61" y="0"/>
                </a:lnTo>
                <a:lnTo>
                  <a:pt x="58" y="1"/>
                </a:lnTo>
                <a:lnTo>
                  <a:pt x="57" y="3"/>
                </a:lnTo>
                <a:lnTo>
                  <a:pt x="61"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83" name="Freeform 27"/>
          <p:cNvSpPr>
            <a:spLocks/>
          </p:cNvSpPr>
          <p:nvPr/>
        </p:nvSpPr>
        <p:spPr bwMode="auto">
          <a:xfrm>
            <a:off x="3316287" y="4217988"/>
            <a:ext cx="114300" cy="84137"/>
          </a:xfrm>
          <a:custGeom>
            <a:avLst/>
            <a:gdLst>
              <a:gd name="T0" fmla="*/ 101755 w 82"/>
              <a:gd name="T1" fmla="*/ 0 h 53"/>
              <a:gd name="T2" fmla="*/ 100361 w 82"/>
              <a:gd name="T3" fmla="*/ 1587 h 53"/>
              <a:gd name="T4" fmla="*/ 0 w 82"/>
              <a:gd name="T5" fmla="*/ 44450 h 53"/>
              <a:gd name="T6" fmla="*/ 12545 w 82"/>
              <a:gd name="T7" fmla="*/ 82550 h 53"/>
              <a:gd name="T8" fmla="*/ 112906 w 82"/>
              <a:gd name="T9" fmla="*/ 38100 h 53"/>
              <a:gd name="T10" fmla="*/ 111512 w 82"/>
              <a:gd name="T11" fmla="*/ 39687 h 53"/>
              <a:gd name="T12" fmla="*/ 101755 w 82"/>
              <a:gd name="T13" fmla="*/ 0 h 53"/>
              <a:gd name="T14" fmla="*/ 100361 w 82"/>
              <a:gd name="T15" fmla="*/ 0 h 53"/>
              <a:gd name="T16" fmla="*/ 100361 w 82"/>
              <a:gd name="T17" fmla="*/ 1587 h 53"/>
              <a:gd name="T18" fmla="*/ 101755 w 82"/>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53"/>
              <a:gd name="T32" fmla="*/ 82 w 82"/>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53">
                <a:moveTo>
                  <a:pt x="73" y="0"/>
                </a:moveTo>
                <a:lnTo>
                  <a:pt x="72" y="1"/>
                </a:lnTo>
                <a:lnTo>
                  <a:pt x="0" y="28"/>
                </a:lnTo>
                <a:lnTo>
                  <a:pt x="9" y="52"/>
                </a:lnTo>
                <a:lnTo>
                  <a:pt x="81" y="24"/>
                </a:lnTo>
                <a:lnTo>
                  <a:pt x="80" y="25"/>
                </a:lnTo>
                <a:lnTo>
                  <a:pt x="73" y="0"/>
                </a:lnTo>
                <a:lnTo>
                  <a:pt x="72" y="0"/>
                </a:lnTo>
                <a:lnTo>
                  <a:pt x="72" y="1"/>
                </a:lnTo>
                <a:lnTo>
                  <a:pt x="7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84" name="Freeform 28"/>
          <p:cNvSpPr>
            <a:spLocks/>
          </p:cNvSpPr>
          <p:nvPr/>
        </p:nvSpPr>
        <p:spPr bwMode="auto">
          <a:xfrm>
            <a:off x="3425825" y="4187825"/>
            <a:ext cx="103187" cy="66675"/>
          </a:xfrm>
          <a:custGeom>
            <a:avLst/>
            <a:gdLst>
              <a:gd name="T0" fmla="*/ 94706 w 73"/>
              <a:gd name="T1" fmla="*/ 0 h 42"/>
              <a:gd name="T2" fmla="*/ 93292 w 73"/>
              <a:gd name="T3" fmla="*/ 1588 h 42"/>
              <a:gd name="T4" fmla="*/ 0 w 73"/>
              <a:gd name="T5" fmla="*/ 26988 h 42"/>
              <a:gd name="T6" fmla="*/ 9895 w 73"/>
              <a:gd name="T7" fmla="*/ 65088 h 42"/>
              <a:gd name="T8" fmla="*/ 101773 w 73"/>
              <a:gd name="T9" fmla="*/ 38100 h 42"/>
              <a:gd name="T10" fmla="*/ 97533 w 73"/>
              <a:gd name="T11" fmla="*/ 39687 h 42"/>
              <a:gd name="T12" fmla="*/ 94706 w 73"/>
              <a:gd name="T13" fmla="*/ 0 h 42"/>
              <a:gd name="T14" fmla="*/ 93292 w 73"/>
              <a:gd name="T15" fmla="*/ 0 h 42"/>
              <a:gd name="T16" fmla="*/ 93292 w 73"/>
              <a:gd name="T17" fmla="*/ 1588 h 42"/>
              <a:gd name="T18" fmla="*/ 94706 w 73"/>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2"/>
              <a:gd name="T32" fmla="*/ 73 w 73"/>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2">
                <a:moveTo>
                  <a:pt x="67" y="0"/>
                </a:moveTo>
                <a:lnTo>
                  <a:pt x="66" y="1"/>
                </a:lnTo>
                <a:lnTo>
                  <a:pt x="0" y="17"/>
                </a:lnTo>
                <a:lnTo>
                  <a:pt x="7" y="41"/>
                </a:lnTo>
                <a:lnTo>
                  <a:pt x="72" y="24"/>
                </a:lnTo>
                <a:lnTo>
                  <a:pt x="69" y="25"/>
                </a:lnTo>
                <a:lnTo>
                  <a:pt x="67" y="0"/>
                </a:lnTo>
                <a:lnTo>
                  <a:pt x="66" y="0"/>
                </a:lnTo>
                <a:lnTo>
                  <a:pt x="66" y="1"/>
                </a:lnTo>
                <a:lnTo>
                  <a:pt x="6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85" name="Freeform 29"/>
          <p:cNvSpPr>
            <a:spLocks/>
          </p:cNvSpPr>
          <p:nvPr/>
        </p:nvSpPr>
        <p:spPr bwMode="auto">
          <a:xfrm>
            <a:off x="3529012" y="4179888"/>
            <a:ext cx="114300" cy="46037"/>
          </a:xfrm>
          <a:custGeom>
            <a:avLst/>
            <a:gdLst>
              <a:gd name="T0" fmla="*/ 111478 w 81"/>
              <a:gd name="T1" fmla="*/ 0 h 29"/>
              <a:gd name="T2" fmla="*/ 110067 w 81"/>
              <a:gd name="T3" fmla="*/ 0 h 29"/>
              <a:gd name="T4" fmla="*/ 0 w 81"/>
              <a:gd name="T5" fmla="*/ 6350 h 29"/>
              <a:gd name="T6" fmla="*/ 2822 w 81"/>
              <a:gd name="T7" fmla="*/ 44450 h 29"/>
              <a:gd name="T8" fmla="*/ 112889 w 81"/>
              <a:gd name="T9" fmla="*/ 36512 h 29"/>
              <a:gd name="T10" fmla="*/ 110067 w 81"/>
              <a:gd name="T11" fmla="*/ 36512 h 29"/>
              <a:gd name="T12" fmla="*/ 111478 w 81"/>
              <a:gd name="T13" fmla="*/ 0 h 29"/>
              <a:gd name="T14" fmla="*/ 110067 w 81"/>
              <a:gd name="T15" fmla="*/ 0 h 29"/>
              <a:gd name="T16" fmla="*/ 111478 w 81"/>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29"/>
              <a:gd name="T29" fmla="*/ 81 w 81"/>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29">
                <a:moveTo>
                  <a:pt x="79" y="0"/>
                </a:moveTo>
                <a:lnTo>
                  <a:pt x="78" y="0"/>
                </a:lnTo>
                <a:lnTo>
                  <a:pt x="0" y="4"/>
                </a:lnTo>
                <a:lnTo>
                  <a:pt x="2" y="28"/>
                </a:lnTo>
                <a:lnTo>
                  <a:pt x="80" y="23"/>
                </a:lnTo>
                <a:lnTo>
                  <a:pt x="78" y="23"/>
                </a:lnTo>
                <a:lnTo>
                  <a:pt x="79" y="0"/>
                </a:lnTo>
                <a:lnTo>
                  <a:pt x="78" y="0"/>
                </a:lnTo>
                <a:lnTo>
                  <a:pt x="7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86" name="Freeform 30"/>
          <p:cNvSpPr>
            <a:spLocks/>
          </p:cNvSpPr>
          <p:nvPr/>
        </p:nvSpPr>
        <p:spPr bwMode="auto">
          <a:xfrm>
            <a:off x="3646487" y="4179888"/>
            <a:ext cx="106363" cy="41275"/>
          </a:xfrm>
          <a:custGeom>
            <a:avLst/>
            <a:gdLst>
              <a:gd name="T0" fmla="*/ 104945 w 75"/>
              <a:gd name="T1" fmla="*/ 3175 h 26"/>
              <a:gd name="T2" fmla="*/ 102108 w 75"/>
              <a:gd name="T3" fmla="*/ 3175 h 26"/>
              <a:gd name="T4" fmla="*/ 1418 w 75"/>
              <a:gd name="T5" fmla="*/ 0 h 26"/>
              <a:gd name="T6" fmla="*/ 0 w 75"/>
              <a:gd name="T7" fmla="*/ 36513 h 26"/>
              <a:gd name="T8" fmla="*/ 100690 w 75"/>
              <a:gd name="T9" fmla="*/ 39688 h 26"/>
              <a:gd name="T10" fmla="*/ 97854 w 75"/>
              <a:gd name="T11" fmla="*/ 38100 h 26"/>
              <a:gd name="T12" fmla="*/ 104945 w 75"/>
              <a:gd name="T13" fmla="*/ 3175 h 26"/>
              <a:gd name="T14" fmla="*/ 103527 w 75"/>
              <a:gd name="T15" fmla="*/ 3175 h 26"/>
              <a:gd name="T16" fmla="*/ 102108 w 75"/>
              <a:gd name="T17" fmla="*/ 3175 h 26"/>
              <a:gd name="T18" fmla="*/ 104945 w 75"/>
              <a:gd name="T19" fmla="*/ 317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26"/>
              <a:gd name="T32" fmla="*/ 75 w 75"/>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26">
                <a:moveTo>
                  <a:pt x="74" y="2"/>
                </a:moveTo>
                <a:lnTo>
                  <a:pt x="72" y="2"/>
                </a:lnTo>
                <a:lnTo>
                  <a:pt x="1" y="0"/>
                </a:lnTo>
                <a:lnTo>
                  <a:pt x="0" y="23"/>
                </a:lnTo>
                <a:lnTo>
                  <a:pt x="71" y="25"/>
                </a:lnTo>
                <a:lnTo>
                  <a:pt x="69" y="24"/>
                </a:lnTo>
                <a:lnTo>
                  <a:pt x="74" y="2"/>
                </a:lnTo>
                <a:lnTo>
                  <a:pt x="73" y="2"/>
                </a:lnTo>
                <a:lnTo>
                  <a:pt x="72" y="2"/>
                </a:lnTo>
                <a:lnTo>
                  <a:pt x="74" y="2"/>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87" name="Freeform 31"/>
          <p:cNvSpPr>
            <a:spLocks/>
          </p:cNvSpPr>
          <p:nvPr/>
        </p:nvSpPr>
        <p:spPr bwMode="auto">
          <a:xfrm>
            <a:off x="3752850" y="4184650"/>
            <a:ext cx="98425" cy="55563"/>
          </a:xfrm>
          <a:custGeom>
            <a:avLst/>
            <a:gdLst>
              <a:gd name="T0" fmla="*/ 97019 w 70"/>
              <a:gd name="T1" fmla="*/ 15875 h 35"/>
              <a:gd name="T2" fmla="*/ 7030 w 70"/>
              <a:gd name="T3" fmla="*/ 0 h 35"/>
              <a:gd name="T4" fmla="*/ 0 w 70"/>
              <a:gd name="T5" fmla="*/ 36513 h 35"/>
              <a:gd name="T6" fmla="*/ 89989 w 70"/>
              <a:gd name="T7" fmla="*/ 53975 h 35"/>
              <a:gd name="T8" fmla="*/ 97019 w 70"/>
              <a:gd name="T9" fmla="*/ 15875 h 35"/>
              <a:gd name="T10" fmla="*/ 0 60000 65536"/>
              <a:gd name="T11" fmla="*/ 0 60000 65536"/>
              <a:gd name="T12" fmla="*/ 0 60000 65536"/>
              <a:gd name="T13" fmla="*/ 0 60000 65536"/>
              <a:gd name="T14" fmla="*/ 0 60000 65536"/>
              <a:gd name="T15" fmla="*/ 0 w 70"/>
              <a:gd name="T16" fmla="*/ 0 h 35"/>
              <a:gd name="T17" fmla="*/ 70 w 70"/>
              <a:gd name="T18" fmla="*/ 35 h 35"/>
            </a:gdLst>
            <a:ahLst/>
            <a:cxnLst>
              <a:cxn ang="T10">
                <a:pos x="T0" y="T1"/>
              </a:cxn>
              <a:cxn ang="T11">
                <a:pos x="T2" y="T3"/>
              </a:cxn>
              <a:cxn ang="T12">
                <a:pos x="T4" y="T5"/>
              </a:cxn>
              <a:cxn ang="T13">
                <a:pos x="T6" y="T7"/>
              </a:cxn>
              <a:cxn ang="T14">
                <a:pos x="T8" y="T9"/>
              </a:cxn>
            </a:cxnLst>
            <a:rect l="T15" t="T16" r="T17" b="T18"/>
            <a:pathLst>
              <a:path w="70" h="35">
                <a:moveTo>
                  <a:pt x="69" y="10"/>
                </a:moveTo>
                <a:lnTo>
                  <a:pt x="5" y="0"/>
                </a:lnTo>
                <a:lnTo>
                  <a:pt x="0" y="23"/>
                </a:lnTo>
                <a:lnTo>
                  <a:pt x="64" y="34"/>
                </a:lnTo>
                <a:lnTo>
                  <a:pt x="69" y="1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88" name="Freeform 32"/>
          <p:cNvSpPr>
            <a:spLocks/>
          </p:cNvSpPr>
          <p:nvPr/>
        </p:nvSpPr>
        <p:spPr bwMode="auto">
          <a:xfrm>
            <a:off x="3851275" y="4203700"/>
            <a:ext cx="87312" cy="55563"/>
          </a:xfrm>
          <a:custGeom>
            <a:avLst/>
            <a:gdLst>
              <a:gd name="T0" fmla="*/ 85904 w 62"/>
              <a:gd name="T1" fmla="*/ 17463 h 35"/>
              <a:gd name="T2" fmla="*/ 81679 w 62"/>
              <a:gd name="T3" fmla="*/ 15875 h 35"/>
              <a:gd name="T4" fmla="*/ 7041 w 62"/>
              <a:gd name="T5" fmla="*/ 0 h 35"/>
              <a:gd name="T6" fmla="*/ 0 w 62"/>
              <a:gd name="T7" fmla="*/ 38100 h 35"/>
              <a:gd name="T8" fmla="*/ 76046 w 62"/>
              <a:gd name="T9" fmla="*/ 53975 h 35"/>
              <a:gd name="T10" fmla="*/ 71821 w 62"/>
              <a:gd name="T11" fmla="*/ 52388 h 35"/>
              <a:gd name="T12" fmla="*/ 85904 w 62"/>
              <a:gd name="T13" fmla="*/ 17463 h 35"/>
              <a:gd name="T14" fmla="*/ 84495 w 62"/>
              <a:gd name="T15" fmla="*/ 15875 h 35"/>
              <a:gd name="T16" fmla="*/ 81679 w 62"/>
              <a:gd name="T17" fmla="*/ 15875 h 35"/>
              <a:gd name="T18" fmla="*/ 85904 w 62"/>
              <a:gd name="T19" fmla="*/ 17463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5"/>
              <a:gd name="T32" fmla="*/ 62 w 6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5">
                <a:moveTo>
                  <a:pt x="61" y="11"/>
                </a:moveTo>
                <a:lnTo>
                  <a:pt x="58" y="10"/>
                </a:lnTo>
                <a:lnTo>
                  <a:pt x="5" y="0"/>
                </a:lnTo>
                <a:lnTo>
                  <a:pt x="0" y="24"/>
                </a:lnTo>
                <a:lnTo>
                  <a:pt x="54" y="34"/>
                </a:lnTo>
                <a:lnTo>
                  <a:pt x="51" y="33"/>
                </a:lnTo>
                <a:lnTo>
                  <a:pt x="61" y="11"/>
                </a:lnTo>
                <a:lnTo>
                  <a:pt x="60" y="10"/>
                </a:lnTo>
                <a:lnTo>
                  <a:pt x="58" y="10"/>
                </a:lnTo>
                <a:lnTo>
                  <a:pt x="61" y="1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89" name="Freeform 33"/>
          <p:cNvSpPr>
            <a:spLocks/>
          </p:cNvSpPr>
          <p:nvPr/>
        </p:nvSpPr>
        <p:spPr bwMode="auto">
          <a:xfrm>
            <a:off x="3930650" y="4224338"/>
            <a:ext cx="100012" cy="77787"/>
          </a:xfrm>
          <a:custGeom>
            <a:avLst/>
            <a:gdLst>
              <a:gd name="T0" fmla="*/ 98603 w 71"/>
              <a:gd name="T1" fmla="*/ 39687 h 49"/>
              <a:gd name="T2" fmla="*/ 98603 w 71"/>
              <a:gd name="T3" fmla="*/ 38100 h 49"/>
              <a:gd name="T4" fmla="*/ 14086 w 71"/>
              <a:gd name="T5" fmla="*/ 0 h 49"/>
              <a:gd name="T6" fmla="*/ 0 w 71"/>
              <a:gd name="T7" fmla="*/ 36512 h 49"/>
              <a:gd name="T8" fmla="*/ 84517 w 71"/>
              <a:gd name="T9" fmla="*/ 76200 h 49"/>
              <a:gd name="T10" fmla="*/ 83109 w 71"/>
              <a:gd name="T11" fmla="*/ 74612 h 49"/>
              <a:gd name="T12" fmla="*/ 98603 w 71"/>
              <a:gd name="T13" fmla="*/ 39687 h 49"/>
              <a:gd name="T14" fmla="*/ 98603 w 71"/>
              <a:gd name="T15" fmla="*/ 38100 h 49"/>
              <a:gd name="T16" fmla="*/ 98603 w 71"/>
              <a:gd name="T17" fmla="*/ 3968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49"/>
              <a:gd name="T29" fmla="*/ 71 w 7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49">
                <a:moveTo>
                  <a:pt x="70" y="25"/>
                </a:moveTo>
                <a:lnTo>
                  <a:pt x="70" y="24"/>
                </a:lnTo>
                <a:lnTo>
                  <a:pt x="10" y="0"/>
                </a:lnTo>
                <a:lnTo>
                  <a:pt x="0" y="23"/>
                </a:lnTo>
                <a:lnTo>
                  <a:pt x="60" y="48"/>
                </a:lnTo>
                <a:lnTo>
                  <a:pt x="59" y="47"/>
                </a:lnTo>
                <a:lnTo>
                  <a:pt x="70" y="25"/>
                </a:lnTo>
                <a:lnTo>
                  <a:pt x="70" y="24"/>
                </a:lnTo>
                <a:lnTo>
                  <a:pt x="70" y="25"/>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90" name="Freeform 34"/>
          <p:cNvSpPr>
            <a:spLocks/>
          </p:cNvSpPr>
          <p:nvPr/>
        </p:nvSpPr>
        <p:spPr bwMode="auto">
          <a:xfrm>
            <a:off x="4021137" y="4268788"/>
            <a:ext cx="103188" cy="80962"/>
          </a:xfrm>
          <a:custGeom>
            <a:avLst/>
            <a:gdLst>
              <a:gd name="T0" fmla="*/ 101774 w 73"/>
              <a:gd name="T1" fmla="*/ 44450 h 51"/>
              <a:gd name="T2" fmla="*/ 100361 w 73"/>
              <a:gd name="T3" fmla="*/ 44450 h 51"/>
              <a:gd name="T4" fmla="*/ 15549 w 73"/>
              <a:gd name="T5" fmla="*/ 0 h 51"/>
              <a:gd name="T6" fmla="*/ 0 w 73"/>
              <a:gd name="T7" fmla="*/ 34925 h 51"/>
              <a:gd name="T8" fmla="*/ 83399 w 73"/>
              <a:gd name="T9" fmla="*/ 79375 h 51"/>
              <a:gd name="T10" fmla="*/ 81985 w 73"/>
              <a:gd name="T11" fmla="*/ 79375 h 51"/>
              <a:gd name="T12" fmla="*/ 101774 w 73"/>
              <a:gd name="T13" fmla="*/ 44450 h 51"/>
              <a:gd name="T14" fmla="*/ 100361 w 73"/>
              <a:gd name="T15" fmla="*/ 44450 h 51"/>
              <a:gd name="T16" fmla="*/ 101774 w 73"/>
              <a:gd name="T17" fmla="*/ 444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51"/>
              <a:gd name="T29" fmla="*/ 73 w 7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51">
                <a:moveTo>
                  <a:pt x="72" y="28"/>
                </a:moveTo>
                <a:lnTo>
                  <a:pt x="71" y="28"/>
                </a:lnTo>
                <a:lnTo>
                  <a:pt x="11" y="0"/>
                </a:lnTo>
                <a:lnTo>
                  <a:pt x="0" y="22"/>
                </a:lnTo>
                <a:lnTo>
                  <a:pt x="59" y="50"/>
                </a:lnTo>
                <a:lnTo>
                  <a:pt x="58" y="50"/>
                </a:lnTo>
                <a:lnTo>
                  <a:pt x="72" y="28"/>
                </a:lnTo>
                <a:lnTo>
                  <a:pt x="71" y="28"/>
                </a:lnTo>
                <a:lnTo>
                  <a:pt x="72" y="28"/>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91" name="Freeform 35"/>
          <p:cNvSpPr>
            <a:spLocks/>
          </p:cNvSpPr>
          <p:nvPr/>
        </p:nvSpPr>
        <p:spPr bwMode="auto">
          <a:xfrm>
            <a:off x="4110037" y="4318000"/>
            <a:ext cx="246063" cy="187325"/>
          </a:xfrm>
          <a:custGeom>
            <a:avLst/>
            <a:gdLst>
              <a:gd name="T0" fmla="*/ 244649 w 174"/>
              <a:gd name="T1" fmla="*/ 149225 h 118"/>
              <a:gd name="T2" fmla="*/ 243235 w 174"/>
              <a:gd name="T3" fmla="*/ 149225 h 118"/>
              <a:gd name="T4" fmla="*/ 19798 w 174"/>
              <a:gd name="T5" fmla="*/ 0 h 118"/>
              <a:gd name="T6" fmla="*/ 0 w 174"/>
              <a:gd name="T7" fmla="*/ 38100 h 118"/>
              <a:gd name="T8" fmla="*/ 224851 w 174"/>
              <a:gd name="T9" fmla="*/ 185738 h 118"/>
              <a:gd name="T10" fmla="*/ 223437 w 174"/>
              <a:gd name="T11" fmla="*/ 185738 h 118"/>
              <a:gd name="T12" fmla="*/ 244649 w 174"/>
              <a:gd name="T13" fmla="*/ 149225 h 118"/>
              <a:gd name="T14" fmla="*/ 243235 w 174"/>
              <a:gd name="T15" fmla="*/ 149225 h 118"/>
              <a:gd name="T16" fmla="*/ 244649 w 174"/>
              <a:gd name="T17" fmla="*/ 149225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18"/>
              <a:gd name="T29" fmla="*/ 174 w 174"/>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18">
                <a:moveTo>
                  <a:pt x="173" y="94"/>
                </a:moveTo>
                <a:lnTo>
                  <a:pt x="172" y="94"/>
                </a:lnTo>
                <a:lnTo>
                  <a:pt x="14" y="0"/>
                </a:lnTo>
                <a:lnTo>
                  <a:pt x="0" y="24"/>
                </a:lnTo>
                <a:lnTo>
                  <a:pt x="159" y="117"/>
                </a:lnTo>
                <a:lnTo>
                  <a:pt x="158" y="117"/>
                </a:lnTo>
                <a:lnTo>
                  <a:pt x="173" y="94"/>
                </a:lnTo>
                <a:lnTo>
                  <a:pt x="172" y="94"/>
                </a:lnTo>
                <a:lnTo>
                  <a:pt x="173" y="94"/>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92" name="Freeform 36"/>
          <p:cNvSpPr>
            <a:spLocks/>
          </p:cNvSpPr>
          <p:nvPr/>
        </p:nvSpPr>
        <p:spPr bwMode="auto">
          <a:xfrm>
            <a:off x="4340225" y="4475163"/>
            <a:ext cx="296862" cy="247650"/>
          </a:xfrm>
          <a:custGeom>
            <a:avLst/>
            <a:gdLst>
              <a:gd name="T0" fmla="*/ 295455 w 211"/>
              <a:gd name="T1" fmla="*/ 211138 h 156"/>
              <a:gd name="T2" fmla="*/ 294048 w 211"/>
              <a:gd name="T3" fmla="*/ 211138 h 156"/>
              <a:gd name="T4" fmla="*/ 22511 w 211"/>
              <a:gd name="T5" fmla="*/ 0 h 156"/>
              <a:gd name="T6" fmla="*/ 0 w 211"/>
              <a:gd name="T7" fmla="*/ 36512 h 156"/>
              <a:gd name="T8" fmla="*/ 271537 w 211"/>
              <a:gd name="T9" fmla="*/ 246063 h 156"/>
              <a:gd name="T10" fmla="*/ 295455 w 211"/>
              <a:gd name="T11" fmla="*/ 211138 h 156"/>
              <a:gd name="T12" fmla="*/ 294048 w 211"/>
              <a:gd name="T13" fmla="*/ 211138 h 156"/>
              <a:gd name="T14" fmla="*/ 295455 w 211"/>
              <a:gd name="T15" fmla="*/ 211138 h 156"/>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156"/>
              <a:gd name="T26" fmla="*/ 211 w 211"/>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156">
                <a:moveTo>
                  <a:pt x="210" y="133"/>
                </a:moveTo>
                <a:lnTo>
                  <a:pt x="209" y="133"/>
                </a:lnTo>
                <a:lnTo>
                  <a:pt x="16" y="0"/>
                </a:lnTo>
                <a:lnTo>
                  <a:pt x="0" y="23"/>
                </a:lnTo>
                <a:lnTo>
                  <a:pt x="193" y="155"/>
                </a:lnTo>
                <a:lnTo>
                  <a:pt x="210" y="133"/>
                </a:lnTo>
                <a:lnTo>
                  <a:pt x="209" y="133"/>
                </a:lnTo>
                <a:lnTo>
                  <a:pt x="210" y="133"/>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93" name="Freeform 37"/>
          <p:cNvSpPr>
            <a:spLocks/>
          </p:cNvSpPr>
          <p:nvPr/>
        </p:nvSpPr>
        <p:spPr bwMode="auto">
          <a:xfrm>
            <a:off x="4621212" y="4694238"/>
            <a:ext cx="301625" cy="268287"/>
          </a:xfrm>
          <a:custGeom>
            <a:avLst/>
            <a:gdLst>
              <a:gd name="T0" fmla="*/ 300216 w 214"/>
              <a:gd name="T1" fmla="*/ 233362 h 169"/>
              <a:gd name="T2" fmla="*/ 23961 w 214"/>
              <a:gd name="T3" fmla="*/ 0 h 169"/>
              <a:gd name="T4" fmla="*/ 0 w 214"/>
              <a:gd name="T5" fmla="*/ 34925 h 169"/>
              <a:gd name="T6" fmla="*/ 276255 w 214"/>
              <a:gd name="T7" fmla="*/ 266700 h 169"/>
              <a:gd name="T8" fmla="*/ 300216 w 214"/>
              <a:gd name="T9" fmla="*/ 233362 h 169"/>
              <a:gd name="T10" fmla="*/ 0 60000 65536"/>
              <a:gd name="T11" fmla="*/ 0 60000 65536"/>
              <a:gd name="T12" fmla="*/ 0 60000 65536"/>
              <a:gd name="T13" fmla="*/ 0 60000 65536"/>
              <a:gd name="T14" fmla="*/ 0 60000 65536"/>
              <a:gd name="T15" fmla="*/ 0 w 214"/>
              <a:gd name="T16" fmla="*/ 0 h 169"/>
              <a:gd name="T17" fmla="*/ 214 w 214"/>
              <a:gd name="T18" fmla="*/ 169 h 169"/>
            </a:gdLst>
            <a:ahLst/>
            <a:cxnLst>
              <a:cxn ang="T10">
                <a:pos x="T0" y="T1"/>
              </a:cxn>
              <a:cxn ang="T11">
                <a:pos x="T2" y="T3"/>
              </a:cxn>
              <a:cxn ang="T12">
                <a:pos x="T4" y="T5"/>
              </a:cxn>
              <a:cxn ang="T13">
                <a:pos x="T6" y="T7"/>
              </a:cxn>
              <a:cxn ang="T14">
                <a:pos x="T8" y="T9"/>
              </a:cxn>
            </a:cxnLst>
            <a:rect l="T15" t="T16" r="T17" b="T18"/>
            <a:pathLst>
              <a:path w="214" h="169">
                <a:moveTo>
                  <a:pt x="213" y="147"/>
                </a:moveTo>
                <a:lnTo>
                  <a:pt x="17" y="0"/>
                </a:lnTo>
                <a:lnTo>
                  <a:pt x="0" y="22"/>
                </a:lnTo>
                <a:lnTo>
                  <a:pt x="196" y="168"/>
                </a:lnTo>
                <a:lnTo>
                  <a:pt x="213" y="147"/>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94" name="Freeform 38"/>
          <p:cNvSpPr>
            <a:spLocks/>
          </p:cNvSpPr>
          <p:nvPr/>
        </p:nvSpPr>
        <p:spPr bwMode="auto">
          <a:xfrm>
            <a:off x="4905375" y="4935538"/>
            <a:ext cx="322262" cy="295275"/>
          </a:xfrm>
          <a:custGeom>
            <a:avLst/>
            <a:gdLst>
              <a:gd name="T0" fmla="*/ 320849 w 228"/>
              <a:gd name="T1" fmla="*/ 260350 h 186"/>
              <a:gd name="T2" fmla="*/ 24028 w 228"/>
              <a:gd name="T3" fmla="*/ 0 h 186"/>
              <a:gd name="T4" fmla="*/ 0 w 228"/>
              <a:gd name="T5" fmla="*/ 33338 h 186"/>
              <a:gd name="T6" fmla="*/ 295407 w 228"/>
              <a:gd name="T7" fmla="*/ 293688 h 186"/>
              <a:gd name="T8" fmla="*/ 320849 w 228"/>
              <a:gd name="T9" fmla="*/ 260350 h 186"/>
              <a:gd name="T10" fmla="*/ 0 60000 65536"/>
              <a:gd name="T11" fmla="*/ 0 60000 65536"/>
              <a:gd name="T12" fmla="*/ 0 60000 65536"/>
              <a:gd name="T13" fmla="*/ 0 60000 65536"/>
              <a:gd name="T14" fmla="*/ 0 60000 65536"/>
              <a:gd name="T15" fmla="*/ 0 w 228"/>
              <a:gd name="T16" fmla="*/ 0 h 186"/>
              <a:gd name="T17" fmla="*/ 228 w 228"/>
              <a:gd name="T18" fmla="*/ 186 h 186"/>
            </a:gdLst>
            <a:ahLst/>
            <a:cxnLst>
              <a:cxn ang="T10">
                <a:pos x="T0" y="T1"/>
              </a:cxn>
              <a:cxn ang="T11">
                <a:pos x="T2" y="T3"/>
              </a:cxn>
              <a:cxn ang="T12">
                <a:pos x="T4" y="T5"/>
              </a:cxn>
              <a:cxn ang="T13">
                <a:pos x="T6" y="T7"/>
              </a:cxn>
              <a:cxn ang="T14">
                <a:pos x="T8" y="T9"/>
              </a:cxn>
            </a:cxnLst>
            <a:rect l="T15" t="T16" r="T17" b="T18"/>
            <a:pathLst>
              <a:path w="228" h="186">
                <a:moveTo>
                  <a:pt x="227" y="164"/>
                </a:moveTo>
                <a:lnTo>
                  <a:pt x="17" y="0"/>
                </a:lnTo>
                <a:lnTo>
                  <a:pt x="0" y="21"/>
                </a:lnTo>
                <a:lnTo>
                  <a:pt x="209" y="185"/>
                </a:lnTo>
                <a:lnTo>
                  <a:pt x="227" y="164"/>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95" name="Freeform 39"/>
          <p:cNvSpPr>
            <a:spLocks/>
          </p:cNvSpPr>
          <p:nvPr/>
        </p:nvSpPr>
        <p:spPr bwMode="auto">
          <a:xfrm>
            <a:off x="5208587" y="5203825"/>
            <a:ext cx="292100" cy="257175"/>
          </a:xfrm>
          <a:custGeom>
            <a:avLst/>
            <a:gdLst>
              <a:gd name="T0" fmla="*/ 289264 w 206"/>
              <a:gd name="T1" fmla="*/ 219075 h 162"/>
              <a:gd name="T2" fmla="*/ 290682 w 206"/>
              <a:gd name="T3" fmla="*/ 220663 h 162"/>
              <a:gd name="T4" fmla="*/ 24105 w 206"/>
              <a:gd name="T5" fmla="*/ 0 h 162"/>
              <a:gd name="T6" fmla="*/ 0 w 206"/>
              <a:gd name="T7" fmla="*/ 33337 h 162"/>
              <a:gd name="T8" fmla="*/ 266577 w 206"/>
              <a:gd name="T9" fmla="*/ 254000 h 162"/>
              <a:gd name="T10" fmla="*/ 267995 w 206"/>
              <a:gd name="T11" fmla="*/ 255588 h 162"/>
              <a:gd name="T12" fmla="*/ 266577 w 206"/>
              <a:gd name="T13" fmla="*/ 254000 h 162"/>
              <a:gd name="T14" fmla="*/ 266577 w 206"/>
              <a:gd name="T15" fmla="*/ 255588 h 162"/>
              <a:gd name="T16" fmla="*/ 267995 w 206"/>
              <a:gd name="T17" fmla="*/ 255588 h 162"/>
              <a:gd name="T18" fmla="*/ 289264 w 206"/>
              <a:gd name="T19" fmla="*/ 219075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162"/>
              <a:gd name="T32" fmla="*/ 206 w 206"/>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162">
                <a:moveTo>
                  <a:pt x="204" y="138"/>
                </a:moveTo>
                <a:lnTo>
                  <a:pt x="205" y="139"/>
                </a:lnTo>
                <a:lnTo>
                  <a:pt x="17" y="0"/>
                </a:lnTo>
                <a:lnTo>
                  <a:pt x="0" y="21"/>
                </a:lnTo>
                <a:lnTo>
                  <a:pt x="188" y="160"/>
                </a:lnTo>
                <a:lnTo>
                  <a:pt x="189" y="161"/>
                </a:lnTo>
                <a:lnTo>
                  <a:pt x="188" y="160"/>
                </a:lnTo>
                <a:lnTo>
                  <a:pt x="188" y="161"/>
                </a:lnTo>
                <a:lnTo>
                  <a:pt x="189" y="161"/>
                </a:lnTo>
                <a:lnTo>
                  <a:pt x="204" y="138"/>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96" name="Freeform 40"/>
          <p:cNvSpPr>
            <a:spLocks/>
          </p:cNvSpPr>
          <p:nvPr/>
        </p:nvSpPr>
        <p:spPr bwMode="auto">
          <a:xfrm>
            <a:off x="5484812" y="5430838"/>
            <a:ext cx="273050" cy="220662"/>
          </a:xfrm>
          <a:custGeom>
            <a:avLst/>
            <a:gdLst>
              <a:gd name="T0" fmla="*/ 271643 w 194"/>
              <a:gd name="T1" fmla="*/ 182562 h 139"/>
              <a:gd name="T2" fmla="*/ 21112 w 194"/>
              <a:gd name="T3" fmla="*/ 0 h 139"/>
              <a:gd name="T4" fmla="*/ 0 w 194"/>
              <a:gd name="T5" fmla="*/ 36512 h 139"/>
              <a:gd name="T6" fmla="*/ 250530 w 194"/>
              <a:gd name="T7" fmla="*/ 219075 h 139"/>
              <a:gd name="T8" fmla="*/ 251938 w 194"/>
              <a:gd name="T9" fmla="*/ 219075 h 139"/>
              <a:gd name="T10" fmla="*/ 250530 w 194"/>
              <a:gd name="T11" fmla="*/ 219075 h 139"/>
              <a:gd name="T12" fmla="*/ 251938 w 194"/>
              <a:gd name="T13" fmla="*/ 219075 h 139"/>
              <a:gd name="T14" fmla="*/ 271643 w 194"/>
              <a:gd name="T15" fmla="*/ 182562 h 139"/>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139"/>
              <a:gd name="T26" fmla="*/ 194 w 194"/>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139">
                <a:moveTo>
                  <a:pt x="193" y="115"/>
                </a:moveTo>
                <a:lnTo>
                  <a:pt x="15" y="0"/>
                </a:lnTo>
                <a:lnTo>
                  <a:pt x="0" y="23"/>
                </a:lnTo>
                <a:lnTo>
                  <a:pt x="178" y="138"/>
                </a:lnTo>
                <a:lnTo>
                  <a:pt x="179" y="138"/>
                </a:lnTo>
                <a:lnTo>
                  <a:pt x="178" y="138"/>
                </a:lnTo>
                <a:lnTo>
                  <a:pt x="179" y="138"/>
                </a:lnTo>
                <a:lnTo>
                  <a:pt x="193" y="115"/>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97" name="Freeform 41"/>
          <p:cNvSpPr>
            <a:spLocks/>
          </p:cNvSpPr>
          <p:nvPr/>
        </p:nvSpPr>
        <p:spPr bwMode="auto">
          <a:xfrm>
            <a:off x="5745162" y="5621338"/>
            <a:ext cx="269875" cy="206375"/>
          </a:xfrm>
          <a:custGeom>
            <a:avLst/>
            <a:gdLst>
              <a:gd name="T0" fmla="*/ 267049 w 191"/>
              <a:gd name="T1" fmla="*/ 166687 h 130"/>
              <a:gd name="T2" fmla="*/ 268462 w 191"/>
              <a:gd name="T3" fmla="*/ 166687 h 130"/>
              <a:gd name="T4" fmla="*/ 19781 w 191"/>
              <a:gd name="T5" fmla="*/ 0 h 130"/>
              <a:gd name="T6" fmla="*/ 0 w 191"/>
              <a:gd name="T7" fmla="*/ 36512 h 130"/>
              <a:gd name="T8" fmla="*/ 248681 w 191"/>
              <a:gd name="T9" fmla="*/ 204788 h 130"/>
              <a:gd name="T10" fmla="*/ 267049 w 191"/>
              <a:gd name="T11" fmla="*/ 166687 h 130"/>
              <a:gd name="T12" fmla="*/ 0 60000 65536"/>
              <a:gd name="T13" fmla="*/ 0 60000 65536"/>
              <a:gd name="T14" fmla="*/ 0 60000 65536"/>
              <a:gd name="T15" fmla="*/ 0 60000 65536"/>
              <a:gd name="T16" fmla="*/ 0 60000 65536"/>
              <a:gd name="T17" fmla="*/ 0 60000 65536"/>
              <a:gd name="T18" fmla="*/ 0 w 191"/>
              <a:gd name="T19" fmla="*/ 0 h 130"/>
              <a:gd name="T20" fmla="*/ 191 w 191"/>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91" h="130">
                <a:moveTo>
                  <a:pt x="189" y="105"/>
                </a:moveTo>
                <a:lnTo>
                  <a:pt x="190" y="105"/>
                </a:lnTo>
                <a:lnTo>
                  <a:pt x="14" y="0"/>
                </a:lnTo>
                <a:lnTo>
                  <a:pt x="0" y="23"/>
                </a:lnTo>
                <a:lnTo>
                  <a:pt x="176" y="129"/>
                </a:lnTo>
                <a:lnTo>
                  <a:pt x="189" y="105"/>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98" name="Freeform 42"/>
          <p:cNvSpPr>
            <a:spLocks/>
          </p:cNvSpPr>
          <p:nvPr/>
        </p:nvSpPr>
        <p:spPr bwMode="auto">
          <a:xfrm>
            <a:off x="6002337" y="5795963"/>
            <a:ext cx="163513" cy="123825"/>
          </a:xfrm>
          <a:custGeom>
            <a:avLst/>
            <a:gdLst>
              <a:gd name="T0" fmla="*/ 162103 w 116"/>
              <a:gd name="T1" fmla="*/ 85725 h 78"/>
              <a:gd name="T2" fmla="*/ 16915 w 116"/>
              <a:gd name="T3" fmla="*/ 0 h 78"/>
              <a:gd name="T4" fmla="*/ 0 w 116"/>
              <a:gd name="T5" fmla="*/ 36512 h 78"/>
              <a:gd name="T6" fmla="*/ 143779 w 116"/>
              <a:gd name="T7" fmla="*/ 122238 h 78"/>
              <a:gd name="T8" fmla="*/ 162103 w 116"/>
              <a:gd name="T9" fmla="*/ 85725 h 78"/>
              <a:gd name="T10" fmla="*/ 0 60000 65536"/>
              <a:gd name="T11" fmla="*/ 0 60000 65536"/>
              <a:gd name="T12" fmla="*/ 0 60000 65536"/>
              <a:gd name="T13" fmla="*/ 0 60000 65536"/>
              <a:gd name="T14" fmla="*/ 0 60000 65536"/>
              <a:gd name="T15" fmla="*/ 0 w 116"/>
              <a:gd name="T16" fmla="*/ 0 h 78"/>
              <a:gd name="T17" fmla="*/ 116 w 116"/>
              <a:gd name="T18" fmla="*/ 78 h 78"/>
            </a:gdLst>
            <a:ahLst/>
            <a:cxnLst>
              <a:cxn ang="T10">
                <a:pos x="T0" y="T1"/>
              </a:cxn>
              <a:cxn ang="T11">
                <a:pos x="T2" y="T3"/>
              </a:cxn>
              <a:cxn ang="T12">
                <a:pos x="T4" y="T5"/>
              </a:cxn>
              <a:cxn ang="T13">
                <a:pos x="T6" y="T7"/>
              </a:cxn>
              <a:cxn ang="T14">
                <a:pos x="T8" y="T9"/>
              </a:cxn>
            </a:cxnLst>
            <a:rect l="T15" t="T16" r="T17" b="T18"/>
            <a:pathLst>
              <a:path w="116" h="78">
                <a:moveTo>
                  <a:pt x="115" y="54"/>
                </a:moveTo>
                <a:lnTo>
                  <a:pt x="12" y="0"/>
                </a:lnTo>
                <a:lnTo>
                  <a:pt x="0" y="23"/>
                </a:lnTo>
                <a:lnTo>
                  <a:pt x="102" y="77"/>
                </a:lnTo>
                <a:lnTo>
                  <a:pt x="115" y="54"/>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299" name="Freeform 43"/>
          <p:cNvSpPr>
            <a:spLocks/>
          </p:cNvSpPr>
          <p:nvPr/>
        </p:nvSpPr>
        <p:spPr bwMode="auto">
          <a:xfrm>
            <a:off x="6153150" y="5888038"/>
            <a:ext cx="234950" cy="165100"/>
          </a:xfrm>
          <a:custGeom>
            <a:avLst/>
            <a:gdLst>
              <a:gd name="T0" fmla="*/ 232119 w 166"/>
              <a:gd name="T1" fmla="*/ 123825 h 104"/>
              <a:gd name="T2" fmla="*/ 233535 w 166"/>
              <a:gd name="T3" fmla="*/ 123825 h 104"/>
              <a:gd name="T4" fmla="*/ 19815 w 166"/>
              <a:gd name="T5" fmla="*/ 0 h 104"/>
              <a:gd name="T6" fmla="*/ 0 w 166"/>
              <a:gd name="T7" fmla="*/ 38100 h 104"/>
              <a:gd name="T8" fmla="*/ 213720 w 166"/>
              <a:gd name="T9" fmla="*/ 163513 h 104"/>
              <a:gd name="T10" fmla="*/ 215135 w 166"/>
              <a:gd name="T11" fmla="*/ 163513 h 104"/>
              <a:gd name="T12" fmla="*/ 213720 w 166"/>
              <a:gd name="T13" fmla="*/ 163513 h 104"/>
              <a:gd name="T14" fmla="*/ 215135 w 166"/>
              <a:gd name="T15" fmla="*/ 163513 h 104"/>
              <a:gd name="T16" fmla="*/ 232119 w 166"/>
              <a:gd name="T17" fmla="*/ 123825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104"/>
              <a:gd name="T29" fmla="*/ 166 w 16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104">
                <a:moveTo>
                  <a:pt x="164" y="78"/>
                </a:moveTo>
                <a:lnTo>
                  <a:pt x="165" y="78"/>
                </a:lnTo>
                <a:lnTo>
                  <a:pt x="14" y="0"/>
                </a:lnTo>
                <a:lnTo>
                  <a:pt x="0" y="24"/>
                </a:lnTo>
                <a:lnTo>
                  <a:pt x="151" y="103"/>
                </a:lnTo>
                <a:lnTo>
                  <a:pt x="152" y="103"/>
                </a:lnTo>
                <a:lnTo>
                  <a:pt x="151" y="103"/>
                </a:lnTo>
                <a:lnTo>
                  <a:pt x="152" y="103"/>
                </a:lnTo>
                <a:lnTo>
                  <a:pt x="164" y="78"/>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300" name="Freeform 44"/>
          <p:cNvSpPr>
            <a:spLocks/>
          </p:cNvSpPr>
          <p:nvPr/>
        </p:nvSpPr>
        <p:spPr bwMode="auto">
          <a:xfrm>
            <a:off x="6376987" y="6019800"/>
            <a:ext cx="228600" cy="136525"/>
          </a:xfrm>
          <a:custGeom>
            <a:avLst/>
            <a:gdLst>
              <a:gd name="T0" fmla="*/ 224393 w 163"/>
              <a:gd name="T1" fmla="*/ 93662 h 86"/>
              <a:gd name="T2" fmla="*/ 227198 w 163"/>
              <a:gd name="T3" fmla="*/ 95250 h 86"/>
              <a:gd name="T4" fmla="*/ 16829 w 163"/>
              <a:gd name="T5" fmla="*/ 0 h 86"/>
              <a:gd name="T6" fmla="*/ 0 w 163"/>
              <a:gd name="T7" fmla="*/ 38100 h 86"/>
              <a:gd name="T8" fmla="*/ 211771 w 163"/>
              <a:gd name="T9" fmla="*/ 133350 h 86"/>
              <a:gd name="T10" fmla="*/ 214575 w 163"/>
              <a:gd name="T11" fmla="*/ 134938 h 86"/>
              <a:gd name="T12" fmla="*/ 211771 w 163"/>
              <a:gd name="T13" fmla="*/ 133350 h 86"/>
              <a:gd name="T14" fmla="*/ 213173 w 163"/>
              <a:gd name="T15" fmla="*/ 134938 h 86"/>
              <a:gd name="T16" fmla="*/ 214575 w 163"/>
              <a:gd name="T17" fmla="*/ 134938 h 86"/>
              <a:gd name="T18" fmla="*/ 224393 w 163"/>
              <a:gd name="T19" fmla="*/ 93662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86"/>
              <a:gd name="T32" fmla="*/ 163 w 16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86">
                <a:moveTo>
                  <a:pt x="160" y="59"/>
                </a:moveTo>
                <a:lnTo>
                  <a:pt x="162" y="60"/>
                </a:lnTo>
                <a:lnTo>
                  <a:pt x="12" y="0"/>
                </a:lnTo>
                <a:lnTo>
                  <a:pt x="0" y="24"/>
                </a:lnTo>
                <a:lnTo>
                  <a:pt x="151" y="84"/>
                </a:lnTo>
                <a:lnTo>
                  <a:pt x="153" y="85"/>
                </a:lnTo>
                <a:lnTo>
                  <a:pt x="151" y="84"/>
                </a:lnTo>
                <a:lnTo>
                  <a:pt x="152" y="85"/>
                </a:lnTo>
                <a:lnTo>
                  <a:pt x="153" y="85"/>
                </a:lnTo>
                <a:lnTo>
                  <a:pt x="160" y="59"/>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301" name="Freeform 45"/>
          <p:cNvSpPr>
            <a:spLocks/>
          </p:cNvSpPr>
          <p:nvPr/>
        </p:nvSpPr>
        <p:spPr bwMode="auto">
          <a:xfrm>
            <a:off x="6600825" y="6119813"/>
            <a:ext cx="123825" cy="71437"/>
          </a:xfrm>
          <a:custGeom>
            <a:avLst/>
            <a:gdLst>
              <a:gd name="T0" fmla="*/ 119604 w 88"/>
              <a:gd name="T1" fmla="*/ 30162 h 45"/>
              <a:gd name="T2" fmla="*/ 122418 w 88"/>
              <a:gd name="T3" fmla="*/ 30162 h 45"/>
              <a:gd name="T4" fmla="*/ 9850 w 88"/>
              <a:gd name="T5" fmla="*/ 0 h 45"/>
              <a:gd name="T6" fmla="*/ 0 w 88"/>
              <a:gd name="T7" fmla="*/ 39687 h 45"/>
              <a:gd name="T8" fmla="*/ 112568 w 88"/>
              <a:gd name="T9" fmla="*/ 69850 h 45"/>
              <a:gd name="T10" fmla="*/ 115382 w 88"/>
              <a:gd name="T11" fmla="*/ 69850 h 45"/>
              <a:gd name="T12" fmla="*/ 112568 w 88"/>
              <a:gd name="T13" fmla="*/ 69850 h 45"/>
              <a:gd name="T14" fmla="*/ 113975 w 88"/>
              <a:gd name="T15" fmla="*/ 69850 h 45"/>
              <a:gd name="T16" fmla="*/ 115382 w 88"/>
              <a:gd name="T17" fmla="*/ 69850 h 45"/>
              <a:gd name="T18" fmla="*/ 119604 w 88"/>
              <a:gd name="T19" fmla="*/ 30162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5"/>
              <a:gd name="T32" fmla="*/ 88 w 8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5">
                <a:moveTo>
                  <a:pt x="85" y="19"/>
                </a:moveTo>
                <a:lnTo>
                  <a:pt x="87" y="19"/>
                </a:lnTo>
                <a:lnTo>
                  <a:pt x="7" y="0"/>
                </a:lnTo>
                <a:lnTo>
                  <a:pt x="0" y="25"/>
                </a:lnTo>
                <a:lnTo>
                  <a:pt x="80" y="44"/>
                </a:lnTo>
                <a:lnTo>
                  <a:pt x="82" y="44"/>
                </a:lnTo>
                <a:lnTo>
                  <a:pt x="80" y="44"/>
                </a:lnTo>
                <a:lnTo>
                  <a:pt x="81" y="44"/>
                </a:lnTo>
                <a:lnTo>
                  <a:pt x="82" y="44"/>
                </a:lnTo>
                <a:lnTo>
                  <a:pt x="85" y="19"/>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302" name="Freeform 46"/>
          <p:cNvSpPr>
            <a:spLocks/>
          </p:cNvSpPr>
          <p:nvPr/>
        </p:nvSpPr>
        <p:spPr bwMode="auto">
          <a:xfrm>
            <a:off x="6724650" y="6154738"/>
            <a:ext cx="109537" cy="50800"/>
          </a:xfrm>
          <a:custGeom>
            <a:avLst/>
            <a:gdLst>
              <a:gd name="T0" fmla="*/ 103920 w 78"/>
              <a:gd name="T1" fmla="*/ 11112 h 32"/>
              <a:gd name="T2" fmla="*/ 108133 w 78"/>
              <a:gd name="T3" fmla="*/ 11112 h 32"/>
              <a:gd name="T4" fmla="*/ 4213 w 78"/>
              <a:gd name="T5" fmla="*/ 0 h 32"/>
              <a:gd name="T6" fmla="*/ 0 w 78"/>
              <a:gd name="T7" fmla="*/ 36512 h 32"/>
              <a:gd name="T8" fmla="*/ 103920 w 78"/>
              <a:gd name="T9" fmla="*/ 49212 h 32"/>
              <a:gd name="T10" fmla="*/ 106728 w 78"/>
              <a:gd name="T11" fmla="*/ 49212 h 32"/>
              <a:gd name="T12" fmla="*/ 103920 w 78"/>
              <a:gd name="T13" fmla="*/ 49212 h 32"/>
              <a:gd name="T14" fmla="*/ 105324 w 78"/>
              <a:gd name="T15" fmla="*/ 49212 h 32"/>
              <a:gd name="T16" fmla="*/ 106728 w 78"/>
              <a:gd name="T17" fmla="*/ 49212 h 32"/>
              <a:gd name="T18" fmla="*/ 103920 w 78"/>
              <a:gd name="T19" fmla="*/ 1111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32"/>
              <a:gd name="T32" fmla="*/ 78 w 7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32">
                <a:moveTo>
                  <a:pt x="74" y="7"/>
                </a:moveTo>
                <a:lnTo>
                  <a:pt x="77" y="7"/>
                </a:lnTo>
                <a:lnTo>
                  <a:pt x="3" y="0"/>
                </a:lnTo>
                <a:lnTo>
                  <a:pt x="0" y="23"/>
                </a:lnTo>
                <a:lnTo>
                  <a:pt x="74" y="31"/>
                </a:lnTo>
                <a:lnTo>
                  <a:pt x="76" y="31"/>
                </a:lnTo>
                <a:lnTo>
                  <a:pt x="74" y="31"/>
                </a:lnTo>
                <a:lnTo>
                  <a:pt x="75" y="31"/>
                </a:lnTo>
                <a:lnTo>
                  <a:pt x="76" y="31"/>
                </a:lnTo>
                <a:lnTo>
                  <a:pt x="74" y="7"/>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303" name="Freeform 47"/>
          <p:cNvSpPr>
            <a:spLocks/>
          </p:cNvSpPr>
          <p:nvPr/>
        </p:nvSpPr>
        <p:spPr bwMode="auto">
          <a:xfrm>
            <a:off x="6837362" y="6149975"/>
            <a:ext cx="231775" cy="55563"/>
          </a:xfrm>
          <a:custGeom>
            <a:avLst/>
            <a:gdLst>
              <a:gd name="T0" fmla="*/ 228948 w 164"/>
              <a:gd name="T1" fmla="*/ 19050 h 35"/>
              <a:gd name="T2" fmla="*/ 227535 w 164"/>
              <a:gd name="T3" fmla="*/ 0 h 35"/>
              <a:gd name="T4" fmla="*/ 0 w 164"/>
              <a:gd name="T5" fmla="*/ 14288 h 35"/>
              <a:gd name="T6" fmla="*/ 2827 w 164"/>
              <a:gd name="T7" fmla="*/ 53975 h 35"/>
              <a:gd name="T8" fmla="*/ 230362 w 164"/>
              <a:gd name="T9" fmla="*/ 38100 h 35"/>
              <a:gd name="T10" fmla="*/ 228948 w 164"/>
              <a:gd name="T11" fmla="*/ 19050 h 35"/>
              <a:gd name="T12" fmla="*/ 0 60000 65536"/>
              <a:gd name="T13" fmla="*/ 0 60000 65536"/>
              <a:gd name="T14" fmla="*/ 0 60000 65536"/>
              <a:gd name="T15" fmla="*/ 0 60000 65536"/>
              <a:gd name="T16" fmla="*/ 0 60000 65536"/>
              <a:gd name="T17" fmla="*/ 0 60000 65536"/>
              <a:gd name="T18" fmla="*/ 0 w 164"/>
              <a:gd name="T19" fmla="*/ 0 h 35"/>
              <a:gd name="T20" fmla="*/ 164 w 16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64" h="35">
                <a:moveTo>
                  <a:pt x="162" y="12"/>
                </a:moveTo>
                <a:lnTo>
                  <a:pt x="161" y="0"/>
                </a:lnTo>
                <a:lnTo>
                  <a:pt x="0" y="9"/>
                </a:lnTo>
                <a:lnTo>
                  <a:pt x="2" y="34"/>
                </a:lnTo>
                <a:lnTo>
                  <a:pt x="163" y="24"/>
                </a:lnTo>
                <a:lnTo>
                  <a:pt x="162" y="12"/>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6304" name="Freeform 48"/>
          <p:cNvSpPr>
            <a:spLocks/>
          </p:cNvSpPr>
          <p:nvPr/>
        </p:nvSpPr>
        <p:spPr bwMode="auto">
          <a:xfrm>
            <a:off x="4933950" y="6038850"/>
            <a:ext cx="58737" cy="163513"/>
          </a:xfrm>
          <a:custGeom>
            <a:avLst/>
            <a:gdLst>
              <a:gd name="T0" fmla="*/ 22922 w 41"/>
              <a:gd name="T1" fmla="*/ 0 h 103"/>
              <a:gd name="T2" fmla="*/ 22922 w 41"/>
              <a:gd name="T3" fmla="*/ 3175 h 103"/>
              <a:gd name="T4" fmla="*/ 0 w 41"/>
              <a:gd name="T5" fmla="*/ 153988 h 103"/>
              <a:gd name="T6" fmla="*/ 32950 w 41"/>
              <a:gd name="T7" fmla="*/ 161925 h 103"/>
              <a:gd name="T8" fmla="*/ 57304 w 41"/>
              <a:gd name="T9" fmla="*/ 11113 h 103"/>
              <a:gd name="T10" fmla="*/ 57304 w 41"/>
              <a:gd name="T11" fmla="*/ 12700 h 103"/>
              <a:gd name="T12" fmla="*/ 22922 w 41"/>
              <a:gd name="T13" fmla="*/ 0 h 103"/>
              <a:gd name="T14" fmla="*/ 22922 w 41"/>
              <a:gd name="T15" fmla="*/ 1588 h 103"/>
              <a:gd name="T16" fmla="*/ 22922 w 41"/>
              <a:gd name="T17" fmla="*/ 3175 h 103"/>
              <a:gd name="T18" fmla="*/ 22922 w 41"/>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03"/>
              <a:gd name="T32" fmla="*/ 41 w 41"/>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03">
                <a:moveTo>
                  <a:pt x="16" y="0"/>
                </a:moveTo>
                <a:lnTo>
                  <a:pt x="16" y="2"/>
                </a:lnTo>
                <a:lnTo>
                  <a:pt x="0" y="97"/>
                </a:lnTo>
                <a:lnTo>
                  <a:pt x="23" y="102"/>
                </a:lnTo>
                <a:lnTo>
                  <a:pt x="40" y="7"/>
                </a:lnTo>
                <a:lnTo>
                  <a:pt x="40" y="8"/>
                </a:lnTo>
                <a:lnTo>
                  <a:pt x="16" y="0"/>
                </a:lnTo>
                <a:lnTo>
                  <a:pt x="16" y="1"/>
                </a:lnTo>
                <a:lnTo>
                  <a:pt x="16" y="2"/>
                </a:lnTo>
                <a:lnTo>
                  <a:pt x="16"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05" name="Freeform 49"/>
          <p:cNvSpPr>
            <a:spLocks/>
          </p:cNvSpPr>
          <p:nvPr/>
        </p:nvSpPr>
        <p:spPr bwMode="auto">
          <a:xfrm>
            <a:off x="4959350" y="5842000"/>
            <a:ext cx="84137" cy="201613"/>
          </a:xfrm>
          <a:custGeom>
            <a:avLst/>
            <a:gdLst>
              <a:gd name="T0" fmla="*/ 48486 w 59"/>
              <a:gd name="T1" fmla="*/ 0 h 127"/>
              <a:gd name="T2" fmla="*/ 48486 w 59"/>
              <a:gd name="T3" fmla="*/ 1588 h 127"/>
              <a:gd name="T4" fmla="*/ 0 w 59"/>
              <a:gd name="T5" fmla="*/ 187325 h 127"/>
              <a:gd name="T6" fmla="*/ 35651 w 59"/>
              <a:gd name="T7" fmla="*/ 200025 h 127"/>
              <a:gd name="T8" fmla="*/ 82711 w 59"/>
              <a:gd name="T9" fmla="*/ 14288 h 127"/>
              <a:gd name="T10" fmla="*/ 82711 w 59"/>
              <a:gd name="T11" fmla="*/ 15875 h 127"/>
              <a:gd name="T12" fmla="*/ 48486 w 59"/>
              <a:gd name="T13" fmla="*/ 0 h 127"/>
              <a:gd name="T14" fmla="*/ 48486 w 59"/>
              <a:gd name="T15" fmla="*/ 1588 h 127"/>
              <a:gd name="T16" fmla="*/ 48486 w 59"/>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27"/>
              <a:gd name="T29" fmla="*/ 59 w 59"/>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27">
                <a:moveTo>
                  <a:pt x="34" y="0"/>
                </a:moveTo>
                <a:lnTo>
                  <a:pt x="34" y="1"/>
                </a:lnTo>
                <a:lnTo>
                  <a:pt x="0" y="118"/>
                </a:lnTo>
                <a:lnTo>
                  <a:pt x="25" y="126"/>
                </a:lnTo>
                <a:lnTo>
                  <a:pt x="58" y="9"/>
                </a:lnTo>
                <a:lnTo>
                  <a:pt x="58" y="10"/>
                </a:lnTo>
                <a:lnTo>
                  <a:pt x="34" y="0"/>
                </a:lnTo>
                <a:lnTo>
                  <a:pt x="34" y="1"/>
                </a:lnTo>
                <a:lnTo>
                  <a:pt x="34"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06" name="Freeform 50"/>
          <p:cNvSpPr>
            <a:spLocks/>
          </p:cNvSpPr>
          <p:nvPr/>
        </p:nvSpPr>
        <p:spPr bwMode="auto">
          <a:xfrm>
            <a:off x="5011737" y="5675313"/>
            <a:ext cx="79375" cy="174625"/>
          </a:xfrm>
          <a:custGeom>
            <a:avLst/>
            <a:gdLst>
              <a:gd name="T0" fmla="*/ 43940 w 56"/>
              <a:gd name="T1" fmla="*/ 0 h 110"/>
              <a:gd name="T2" fmla="*/ 43940 w 56"/>
              <a:gd name="T3" fmla="*/ 1588 h 110"/>
              <a:gd name="T4" fmla="*/ 0 w 56"/>
              <a:gd name="T5" fmla="*/ 158750 h 110"/>
              <a:gd name="T6" fmla="*/ 34018 w 56"/>
              <a:gd name="T7" fmla="*/ 173038 h 110"/>
              <a:gd name="T8" fmla="*/ 77958 w 56"/>
              <a:gd name="T9" fmla="*/ 14288 h 110"/>
              <a:gd name="T10" fmla="*/ 43940 w 56"/>
              <a:gd name="T11" fmla="*/ 0 h 110"/>
              <a:gd name="T12" fmla="*/ 43940 w 56"/>
              <a:gd name="T13" fmla="*/ 1588 h 110"/>
              <a:gd name="T14" fmla="*/ 43940 w 56"/>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110"/>
              <a:gd name="T26" fmla="*/ 56 w 56"/>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110">
                <a:moveTo>
                  <a:pt x="31" y="0"/>
                </a:moveTo>
                <a:lnTo>
                  <a:pt x="31" y="1"/>
                </a:lnTo>
                <a:lnTo>
                  <a:pt x="0" y="100"/>
                </a:lnTo>
                <a:lnTo>
                  <a:pt x="24" y="109"/>
                </a:lnTo>
                <a:lnTo>
                  <a:pt x="55" y="9"/>
                </a:lnTo>
                <a:lnTo>
                  <a:pt x="31" y="0"/>
                </a:lnTo>
                <a:lnTo>
                  <a:pt x="31" y="1"/>
                </a:lnTo>
                <a:lnTo>
                  <a:pt x="31"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07" name="Freeform 51"/>
          <p:cNvSpPr>
            <a:spLocks/>
          </p:cNvSpPr>
          <p:nvPr/>
        </p:nvSpPr>
        <p:spPr bwMode="auto">
          <a:xfrm>
            <a:off x="5059362" y="5527675"/>
            <a:ext cx="82550" cy="155575"/>
          </a:xfrm>
          <a:custGeom>
            <a:avLst/>
            <a:gdLst>
              <a:gd name="T0" fmla="*/ 46968 w 58"/>
              <a:gd name="T1" fmla="*/ 0 h 98"/>
              <a:gd name="T2" fmla="*/ 46968 w 58"/>
              <a:gd name="T3" fmla="*/ 1588 h 98"/>
              <a:gd name="T4" fmla="*/ 0 w 58"/>
              <a:gd name="T5" fmla="*/ 139700 h 98"/>
              <a:gd name="T6" fmla="*/ 34159 w 58"/>
              <a:gd name="T7" fmla="*/ 153988 h 98"/>
              <a:gd name="T8" fmla="*/ 81127 w 58"/>
              <a:gd name="T9" fmla="*/ 15875 h 98"/>
              <a:gd name="T10" fmla="*/ 81127 w 58"/>
              <a:gd name="T11" fmla="*/ 17463 h 98"/>
              <a:gd name="T12" fmla="*/ 46968 w 58"/>
              <a:gd name="T13" fmla="*/ 0 h 98"/>
              <a:gd name="T14" fmla="*/ 46968 w 58"/>
              <a:gd name="T15" fmla="*/ 1588 h 98"/>
              <a:gd name="T16" fmla="*/ 46968 w 58"/>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98"/>
              <a:gd name="T29" fmla="*/ 58 w 58"/>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98">
                <a:moveTo>
                  <a:pt x="33" y="0"/>
                </a:moveTo>
                <a:lnTo>
                  <a:pt x="33" y="1"/>
                </a:lnTo>
                <a:lnTo>
                  <a:pt x="0" y="88"/>
                </a:lnTo>
                <a:lnTo>
                  <a:pt x="24" y="97"/>
                </a:lnTo>
                <a:lnTo>
                  <a:pt x="57" y="10"/>
                </a:lnTo>
                <a:lnTo>
                  <a:pt x="57" y="11"/>
                </a:lnTo>
                <a:lnTo>
                  <a:pt x="33" y="0"/>
                </a:lnTo>
                <a:lnTo>
                  <a:pt x="33" y="1"/>
                </a:lnTo>
                <a:lnTo>
                  <a:pt x="33"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08" name="Freeform 52"/>
          <p:cNvSpPr>
            <a:spLocks/>
          </p:cNvSpPr>
          <p:nvPr/>
        </p:nvSpPr>
        <p:spPr bwMode="auto">
          <a:xfrm>
            <a:off x="5111750" y="5375275"/>
            <a:ext cx="95250" cy="163513"/>
          </a:xfrm>
          <a:custGeom>
            <a:avLst/>
            <a:gdLst>
              <a:gd name="T0" fmla="*/ 61131 w 67"/>
              <a:gd name="T1" fmla="*/ 0 h 103"/>
              <a:gd name="T2" fmla="*/ 61131 w 67"/>
              <a:gd name="T3" fmla="*/ 1588 h 103"/>
              <a:gd name="T4" fmla="*/ 0 w 67"/>
              <a:gd name="T5" fmla="*/ 144463 h 103"/>
              <a:gd name="T6" fmla="*/ 34119 w 67"/>
              <a:gd name="T7" fmla="*/ 161925 h 103"/>
              <a:gd name="T8" fmla="*/ 93828 w 67"/>
              <a:gd name="T9" fmla="*/ 19050 h 103"/>
              <a:gd name="T10" fmla="*/ 61131 w 67"/>
              <a:gd name="T11" fmla="*/ 0 h 103"/>
              <a:gd name="T12" fmla="*/ 61131 w 67"/>
              <a:gd name="T13" fmla="*/ 1588 h 103"/>
              <a:gd name="T14" fmla="*/ 61131 w 67"/>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03"/>
              <a:gd name="T26" fmla="*/ 67 w 67"/>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03">
                <a:moveTo>
                  <a:pt x="43" y="0"/>
                </a:moveTo>
                <a:lnTo>
                  <a:pt x="43" y="1"/>
                </a:lnTo>
                <a:lnTo>
                  <a:pt x="0" y="91"/>
                </a:lnTo>
                <a:lnTo>
                  <a:pt x="24" y="102"/>
                </a:lnTo>
                <a:lnTo>
                  <a:pt x="66" y="12"/>
                </a:lnTo>
                <a:lnTo>
                  <a:pt x="43" y="0"/>
                </a:lnTo>
                <a:lnTo>
                  <a:pt x="43" y="1"/>
                </a:lnTo>
                <a:lnTo>
                  <a:pt x="43"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09" name="Freeform 53"/>
          <p:cNvSpPr>
            <a:spLocks/>
          </p:cNvSpPr>
          <p:nvPr/>
        </p:nvSpPr>
        <p:spPr bwMode="auto">
          <a:xfrm>
            <a:off x="5178425" y="5232400"/>
            <a:ext cx="93662" cy="155575"/>
          </a:xfrm>
          <a:custGeom>
            <a:avLst/>
            <a:gdLst>
              <a:gd name="T0" fmla="*/ 60111 w 67"/>
              <a:gd name="T1" fmla="*/ 0 h 98"/>
              <a:gd name="T2" fmla="*/ 58713 w 67"/>
              <a:gd name="T3" fmla="*/ 1588 h 98"/>
              <a:gd name="T4" fmla="*/ 0 w 67"/>
              <a:gd name="T5" fmla="*/ 134938 h 98"/>
              <a:gd name="T6" fmla="*/ 32153 w 67"/>
              <a:gd name="T7" fmla="*/ 153988 h 98"/>
              <a:gd name="T8" fmla="*/ 92264 w 67"/>
              <a:gd name="T9" fmla="*/ 22225 h 98"/>
              <a:gd name="T10" fmla="*/ 90866 w 67"/>
              <a:gd name="T11" fmla="*/ 23812 h 98"/>
              <a:gd name="T12" fmla="*/ 60111 w 67"/>
              <a:gd name="T13" fmla="*/ 0 h 98"/>
              <a:gd name="T14" fmla="*/ 60111 w 67"/>
              <a:gd name="T15" fmla="*/ 1588 h 98"/>
              <a:gd name="T16" fmla="*/ 58713 w 67"/>
              <a:gd name="T17" fmla="*/ 1588 h 98"/>
              <a:gd name="T18" fmla="*/ 60111 w 67"/>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98"/>
              <a:gd name="T32" fmla="*/ 67 w 67"/>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98">
                <a:moveTo>
                  <a:pt x="43" y="0"/>
                </a:moveTo>
                <a:lnTo>
                  <a:pt x="42" y="1"/>
                </a:lnTo>
                <a:lnTo>
                  <a:pt x="0" y="85"/>
                </a:lnTo>
                <a:lnTo>
                  <a:pt x="23" y="97"/>
                </a:lnTo>
                <a:lnTo>
                  <a:pt x="66" y="14"/>
                </a:lnTo>
                <a:lnTo>
                  <a:pt x="65" y="15"/>
                </a:lnTo>
                <a:lnTo>
                  <a:pt x="43" y="0"/>
                </a:lnTo>
                <a:lnTo>
                  <a:pt x="43" y="1"/>
                </a:lnTo>
                <a:lnTo>
                  <a:pt x="42" y="1"/>
                </a:lnTo>
                <a:lnTo>
                  <a:pt x="43"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10" name="Freeform 54"/>
          <p:cNvSpPr>
            <a:spLocks/>
          </p:cNvSpPr>
          <p:nvPr/>
        </p:nvSpPr>
        <p:spPr bwMode="auto">
          <a:xfrm>
            <a:off x="5245100" y="5116513"/>
            <a:ext cx="90487" cy="133350"/>
          </a:xfrm>
          <a:custGeom>
            <a:avLst/>
            <a:gdLst>
              <a:gd name="T0" fmla="*/ 58469 w 65"/>
              <a:gd name="T1" fmla="*/ 0 h 84"/>
              <a:gd name="T2" fmla="*/ 0 w 65"/>
              <a:gd name="T3" fmla="*/ 107950 h 84"/>
              <a:gd name="T4" fmla="*/ 30626 w 65"/>
              <a:gd name="T5" fmla="*/ 131763 h 84"/>
              <a:gd name="T6" fmla="*/ 89095 w 65"/>
              <a:gd name="T7" fmla="*/ 22225 h 84"/>
              <a:gd name="T8" fmla="*/ 58469 w 65"/>
              <a:gd name="T9" fmla="*/ 0 h 84"/>
              <a:gd name="T10" fmla="*/ 0 60000 65536"/>
              <a:gd name="T11" fmla="*/ 0 60000 65536"/>
              <a:gd name="T12" fmla="*/ 0 60000 65536"/>
              <a:gd name="T13" fmla="*/ 0 60000 65536"/>
              <a:gd name="T14" fmla="*/ 0 60000 65536"/>
              <a:gd name="T15" fmla="*/ 0 w 65"/>
              <a:gd name="T16" fmla="*/ 0 h 84"/>
              <a:gd name="T17" fmla="*/ 65 w 65"/>
              <a:gd name="T18" fmla="*/ 84 h 84"/>
            </a:gdLst>
            <a:ahLst/>
            <a:cxnLst>
              <a:cxn ang="T10">
                <a:pos x="T0" y="T1"/>
              </a:cxn>
              <a:cxn ang="T11">
                <a:pos x="T2" y="T3"/>
              </a:cxn>
              <a:cxn ang="T12">
                <a:pos x="T4" y="T5"/>
              </a:cxn>
              <a:cxn ang="T13">
                <a:pos x="T6" y="T7"/>
              </a:cxn>
              <a:cxn ang="T14">
                <a:pos x="T8" y="T9"/>
              </a:cxn>
            </a:cxnLst>
            <a:rect l="T15" t="T16" r="T17" b="T18"/>
            <a:pathLst>
              <a:path w="65" h="84">
                <a:moveTo>
                  <a:pt x="42" y="0"/>
                </a:moveTo>
                <a:lnTo>
                  <a:pt x="0" y="68"/>
                </a:lnTo>
                <a:lnTo>
                  <a:pt x="22" y="83"/>
                </a:lnTo>
                <a:lnTo>
                  <a:pt x="64" y="14"/>
                </a:lnTo>
                <a:lnTo>
                  <a:pt x="42"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11" name="Freeform 55"/>
          <p:cNvSpPr>
            <a:spLocks/>
          </p:cNvSpPr>
          <p:nvPr/>
        </p:nvSpPr>
        <p:spPr bwMode="auto">
          <a:xfrm>
            <a:off x="5310187" y="4972050"/>
            <a:ext cx="103188" cy="160338"/>
          </a:xfrm>
          <a:custGeom>
            <a:avLst/>
            <a:gdLst>
              <a:gd name="T0" fmla="*/ 72510 w 74"/>
              <a:gd name="T1" fmla="*/ 0 h 101"/>
              <a:gd name="T2" fmla="*/ 71116 w 74"/>
              <a:gd name="T3" fmla="*/ 1588 h 101"/>
              <a:gd name="T4" fmla="*/ 0 w 74"/>
              <a:gd name="T5" fmla="*/ 136525 h 101"/>
              <a:gd name="T6" fmla="*/ 30678 w 74"/>
              <a:gd name="T7" fmla="*/ 158750 h 101"/>
              <a:gd name="T8" fmla="*/ 101794 w 74"/>
              <a:gd name="T9" fmla="*/ 25400 h 101"/>
              <a:gd name="T10" fmla="*/ 100399 w 74"/>
              <a:gd name="T11" fmla="*/ 26988 h 101"/>
              <a:gd name="T12" fmla="*/ 72510 w 74"/>
              <a:gd name="T13" fmla="*/ 0 h 101"/>
              <a:gd name="T14" fmla="*/ 71116 w 74"/>
              <a:gd name="T15" fmla="*/ 1588 h 101"/>
              <a:gd name="T16" fmla="*/ 72510 w 7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101"/>
              <a:gd name="T29" fmla="*/ 74 w 74"/>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101">
                <a:moveTo>
                  <a:pt x="52" y="0"/>
                </a:moveTo>
                <a:lnTo>
                  <a:pt x="51" y="1"/>
                </a:lnTo>
                <a:lnTo>
                  <a:pt x="0" y="86"/>
                </a:lnTo>
                <a:lnTo>
                  <a:pt x="22" y="100"/>
                </a:lnTo>
                <a:lnTo>
                  <a:pt x="73" y="16"/>
                </a:lnTo>
                <a:lnTo>
                  <a:pt x="72" y="17"/>
                </a:lnTo>
                <a:lnTo>
                  <a:pt x="52" y="0"/>
                </a:lnTo>
                <a:lnTo>
                  <a:pt x="51" y="1"/>
                </a:lnTo>
                <a:lnTo>
                  <a:pt x="52"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12" name="Freeform 56"/>
          <p:cNvSpPr>
            <a:spLocks/>
          </p:cNvSpPr>
          <p:nvPr/>
        </p:nvSpPr>
        <p:spPr bwMode="auto">
          <a:xfrm>
            <a:off x="5387975" y="4837113"/>
            <a:ext cx="115887" cy="155575"/>
          </a:xfrm>
          <a:custGeom>
            <a:avLst/>
            <a:gdLst>
              <a:gd name="T0" fmla="*/ 84795 w 82"/>
              <a:gd name="T1" fmla="*/ 0 h 98"/>
              <a:gd name="T2" fmla="*/ 0 w 82"/>
              <a:gd name="T3" fmla="*/ 127000 h 98"/>
              <a:gd name="T4" fmla="*/ 28265 w 82"/>
              <a:gd name="T5" fmla="*/ 153988 h 98"/>
              <a:gd name="T6" fmla="*/ 114474 w 82"/>
              <a:gd name="T7" fmla="*/ 25400 h 98"/>
              <a:gd name="T8" fmla="*/ 114474 w 82"/>
              <a:gd name="T9" fmla="*/ 23812 h 98"/>
              <a:gd name="T10" fmla="*/ 114474 w 82"/>
              <a:gd name="T11" fmla="*/ 25400 h 98"/>
              <a:gd name="T12" fmla="*/ 114474 w 82"/>
              <a:gd name="T13" fmla="*/ 23812 h 98"/>
              <a:gd name="T14" fmla="*/ 84795 w 82"/>
              <a:gd name="T15" fmla="*/ 0 h 98"/>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98"/>
              <a:gd name="T26" fmla="*/ 82 w 82"/>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98">
                <a:moveTo>
                  <a:pt x="60" y="0"/>
                </a:moveTo>
                <a:lnTo>
                  <a:pt x="0" y="80"/>
                </a:lnTo>
                <a:lnTo>
                  <a:pt x="20" y="97"/>
                </a:lnTo>
                <a:lnTo>
                  <a:pt x="81" y="16"/>
                </a:lnTo>
                <a:lnTo>
                  <a:pt x="81" y="15"/>
                </a:lnTo>
                <a:lnTo>
                  <a:pt x="81" y="16"/>
                </a:lnTo>
                <a:lnTo>
                  <a:pt x="81" y="15"/>
                </a:lnTo>
                <a:lnTo>
                  <a:pt x="60"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13" name="Freeform 57"/>
          <p:cNvSpPr>
            <a:spLocks/>
          </p:cNvSpPr>
          <p:nvPr/>
        </p:nvSpPr>
        <p:spPr bwMode="auto">
          <a:xfrm>
            <a:off x="5478462" y="4694238"/>
            <a:ext cx="117475" cy="160337"/>
          </a:xfrm>
          <a:custGeom>
            <a:avLst/>
            <a:gdLst>
              <a:gd name="T0" fmla="*/ 86337 w 83"/>
              <a:gd name="T1" fmla="*/ 0 h 101"/>
              <a:gd name="T2" fmla="*/ 84922 w 83"/>
              <a:gd name="T3" fmla="*/ 1587 h 101"/>
              <a:gd name="T4" fmla="*/ 0 w 83"/>
              <a:gd name="T5" fmla="*/ 134937 h 101"/>
              <a:gd name="T6" fmla="*/ 29723 w 83"/>
              <a:gd name="T7" fmla="*/ 158750 h 101"/>
              <a:gd name="T8" fmla="*/ 116060 w 83"/>
              <a:gd name="T9" fmla="*/ 25400 h 101"/>
              <a:gd name="T10" fmla="*/ 114644 w 83"/>
              <a:gd name="T11" fmla="*/ 26987 h 101"/>
              <a:gd name="T12" fmla="*/ 86337 w 83"/>
              <a:gd name="T13" fmla="*/ 0 h 101"/>
              <a:gd name="T14" fmla="*/ 84922 w 83"/>
              <a:gd name="T15" fmla="*/ 1587 h 101"/>
              <a:gd name="T16" fmla="*/ 86337 w 83"/>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101"/>
              <a:gd name="T29" fmla="*/ 83 w 83"/>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101">
                <a:moveTo>
                  <a:pt x="61" y="0"/>
                </a:moveTo>
                <a:lnTo>
                  <a:pt x="60" y="1"/>
                </a:lnTo>
                <a:lnTo>
                  <a:pt x="0" y="85"/>
                </a:lnTo>
                <a:lnTo>
                  <a:pt x="21" y="100"/>
                </a:lnTo>
                <a:lnTo>
                  <a:pt x="82" y="16"/>
                </a:lnTo>
                <a:lnTo>
                  <a:pt x="81" y="17"/>
                </a:lnTo>
                <a:lnTo>
                  <a:pt x="61" y="0"/>
                </a:lnTo>
                <a:lnTo>
                  <a:pt x="60" y="1"/>
                </a:lnTo>
                <a:lnTo>
                  <a:pt x="61"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14" name="Freeform 58"/>
          <p:cNvSpPr>
            <a:spLocks/>
          </p:cNvSpPr>
          <p:nvPr/>
        </p:nvSpPr>
        <p:spPr bwMode="auto">
          <a:xfrm>
            <a:off x="5570537" y="4572000"/>
            <a:ext cx="111125" cy="142875"/>
          </a:xfrm>
          <a:custGeom>
            <a:avLst/>
            <a:gdLst>
              <a:gd name="T0" fmla="*/ 81585 w 79"/>
              <a:gd name="T1" fmla="*/ 0 h 90"/>
              <a:gd name="T2" fmla="*/ 80179 w 79"/>
              <a:gd name="T3" fmla="*/ 0 h 90"/>
              <a:gd name="T4" fmla="*/ 0 w 79"/>
              <a:gd name="T5" fmla="*/ 114300 h 90"/>
              <a:gd name="T6" fmla="*/ 28133 w 79"/>
              <a:gd name="T7" fmla="*/ 141288 h 90"/>
              <a:gd name="T8" fmla="*/ 109718 w 79"/>
              <a:gd name="T9" fmla="*/ 28575 h 90"/>
              <a:gd name="T10" fmla="*/ 108312 w 79"/>
              <a:gd name="T11" fmla="*/ 28575 h 90"/>
              <a:gd name="T12" fmla="*/ 81585 w 79"/>
              <a:gd name="T13" fmla="*/ 0 h 90"/>
              <a:gd name="T14" fmla="*/ 80179 w 79"/>
              <a:gd name="T15" fmla="*/ 0 h 90"/>
              <a:gd name="T16" fmla="*/ 81585 w 79"/>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90"/>
              <a:gd name="T29" fmla="*/ 79 w 79"/>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90">
                <a:moveTo>
                  <a:pt x="58" y="0"/>
                </a:moveTo>
                <a:lnTo>
                  <a:pt x="57" y="0"/>
                </a:lnTo>
                <a:lnTo>
                  <a:pt x="0" y="72"/>
                </a:lnTo>
                <a:lnTo>
                  <a:pt x="20" y="89"/>
                </a:lnTo>
                <a:lnTo>
                  <a:pt x="78" y="18"/>
                </a:lnTo>
                <a:lnTo>
                  <a:pt x="77" y="18"/>
                </a:lnTo>
                <a:lnTo>
                  <a:pt x="58" y="0"/>
                </a:lnTo>
                <a:lnTo>
                  <a:pt x="57" y="0"/>
                </a:lnTo>
                <a:lnTo>
                  <a:pt x="58"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15" name="Freeform 59"/>
          <p:cNvSpPr>
            <a:spLocks/>
          </p:cNvSpPr>
          <p:nvPr/>
        </p:nvSpPr>
        <p:spPr bwMode="auto">
          <a:xfrm>
            <a:off x="5657850" y="4454525"/>
            <a:ext cx="122237" cy="139700"/>
          </a:xfrm>
          <a:custGeom>
            <a:avLst/>
            <a:gdLst>
              <a:gd name="T0" fmla="*/ 92732 w 87"/>
              <a:gd name="T1" fmla="*/ 0 h 88"/>
              <a:gd name="T2" fmla="*/ 0 w 87"/>
              <a:gd name="T3" fmla="*/ 109538 h 88"/>
              <a:gd name="T4" fmla="*/ 28100 w 87"/>
              <a:gd name="T5" fmla="*/ 138113 h 88"/>
              <a:gd name="T6" fmla="*/ 120832 w 87"/>
              <a:gd name="T7" fmla="*/ 28575 h 88"/>
              <a:gd name="T8" fmla="*/ 92732 w 87"/>
              <a:gd name="T9" fmla="*/ 0 h 88"/>
              <a:gd name="T10" fmla="*/ 0 60000 65536"/>
              <a:gd name="T11" fmla="*/ 0 60000 65536"/>
              <a:gd name="T12" fmla="*/ 0 60000 65536"/>
              <a:gd name="T13" fmla="*/ 0 60000 65536"/>
              <a:gd name="T14" fmla="*/ 0 60000 65536"/>
              <a:gd name="T15" fmla="*/ 0 w 87"/>
              <a:gd name="T16" fmla="*/ 0 h 88"/>
              <a:gd name="T17" fmla="*/ 87 w 87"/>
              <a:gd name="T18" fmla="*/ 88 h 88"/>
            </a:gdLst>
            <a:ahLst/>
            <a:cxnLst>
              <a:cxn ang="T10">
                <a:pos x="T0" y="T1"/>
              </a:cxn>
              <a:cxn ang="T11">
                <a:pos x="T2" y="T3"/>
              </a:cxn>
              <a:cxn ang="T12">
                <a:pos x="T4" y="T5"/>
              </a:cxn>
              <a:cxn ang="T13">
                <a:pos x="T6" y="T7"/>
              </a:cxn>
              <a:cxn ang="T14">
                <a:pos x="T8" y="T9"/>
              </a:cxn>
            </a:cxnLst>
            <a:rect l="T15" t="T16" r="T17" b="T18"/>
            <a:pathLst>
              <a:path w="87" h="88">
                <a:moveTo>
                  <a:pt x="66" y="0"/>
                </a:moveTo>
                <a:lnTo>
                  <a:pt x="0" y="69"/>
                </a:lnTo>
                <a:lnTo>
                  <a:pt x="20" y="87"/>
                </a:lnTo>
                <a:lnTo>
                  <a:pt x="86" y="18"/>
                </a:lnTo>
                <a:lnTo>
                  <a:pt x="66"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16" name="Freeform 60"/>
          <p:cNvSpPr>
            <a:spLocks/>
          </p:cNvSpPr>
          <p:nvPr/>
        </p:nvSpPr>
        <p:spPr bwMode="auto">
          <a:xfrm>
            <a:off x="5757862" y="4340225"/>
            <a:ext cx="117475" cy="136525"/>
          </a:xfrm>
          <a:custGeom>
            <a:avLst/>
            <a:gdLst>
              <a:gd name="T0" fmla="*/ 89168 w 83"/>
              <a:gd name="T1" fmla="*/ 0 h 86"/>
              <a:gd name="T2" fmla="*/ 89168 w 83"/>
              <a:gd name="T3" fmla="*/ 1588 h 86"/>
              <a:gd name="T4" fmla="*/ 0 w 83"/>
              <a:gd name="T5" fmla="*/ 106363 h 86"/>
              <a:gd name="T6" fmla="*/ 28307 w 83"/>
              <a:gd name="T7" fmla="*/ 134938 h 86"/>
              <a:gd name="T8" fmla="*/ 116060 w 83"/>
              <a:gd name="T9" fmla="*/ 30163 h 86"/>
              <a:gd name="T10" fmla="*/ 116060 w 83"/>
              <a:gd name="T11" fmla="*/ 33338 h 86"/>
              <a:gd name="T12" fmla="*/ 89168 w 83"/>
              <a:gd name="T13" fmla="*/ 0 h 86"/>
              <a:gd name="T14" fmla="*/ 89168 w 83"/>
              <a:gd name="T15" fmla="*/ 1588 h 86"/>
              <a:gd name="T16" fmla="*/ 89168 w 83"/>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6"/>
              <a:gd name="T29" fmla="*/ 83 w 83"/>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6">
                <a:moveTo>
                  <a:pt x="63" y="0"/>
                </a:moveTo>
                <a:lnTo>
                  <a:pt x="63" y="1"/>
                </a:lnTo>
                <a:lnTo>
                  <a:pt x="0" y="67"/>
                </a:lnTo>
                <a:lnTo>
                  <a:pt x="20" y="85"/>
                </a:lnTo>
                <a:lnTo>
                  <a:pt x="82" y="19"/>
                </a:lnTo>
                <a:lnTo>
                  <a:pt x="82" y="21"/>
                </a:lnTo>
                <a:lnTo>
                  <a:pt x="63" y="0"/>
                </a:lnTo>
                <a:lnTo>
                  <a:pt x="63" y="1"/>
                </a:lnTo>
                <a:lnTo>
                  <a:pt x="63"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17" name="Freeform 61"/>
          <p:cNvSpPr>
            <a:spLocks/>
          </p:cNvSpPr>
          <p:nvPr/>
        </p:nvSpPr>
        <p:spPr bwMode="auto">
          <a:xfrm>
            <a:off x="5854700" y="4217988"/>
            <a:ext cx="141287" cy="149225"/>
          </a:xfrm>
          <a:custGeom>
            <a:avLst/>
            <a:gdLst>
              <a:gd name="T0" fmla="*/ 116107 w 101"/>
              <a:gd name="T1" fmla="*/ 0 h 94"/>
              <a:gd name="T2" fmla="*/ 114708 w 101"/>
              <a:gd name="T3" fmla="*/ 0 h 94"/>
              <a:gd name="T4" fmla="*/ 0 w 101"/>
              <a:gd name="T5" fmla="*/ 114300 h 94"/>
              <a:gd name="T6" fmla="*/ 26579 w 101"/>
              <a:gd name="T7" fmla="*/ 147638 h 94"/>
              <a:gd name="T8" fmla="*/ 139888 w 101"/>
              <a:gd name="T9" fmla="*/ 33338 h 94"/>
              <a:gd name="T10" fmla="*/ 138489 w 101"/>
              <a:gd name="T11" fmla="*/ 33338 h 94"/>
              <a:gd name="T12" fmla="*/ 116107 w 101"/>
              <a:gd name="T13" fmla="*/ 0 h 94"/>
              <a:gd name="T14" fmla="*/ 114708 w 101"/>
              <a:gd name="T15" fmla="*/ 0 h 94"/>
              <a:gd name="T16" fmla="*/ 116107 w 101"/>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94"/>
              <a:gd name="T29" fmla="*/ 101 w 101"/>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94">
                <a:moveTo>
                  <a:pt x="83" y="0"/>
                </a:moveTo>
                <a:lnTo>
                  <a:pt x="82" y="0"/>
                </a:lnTo>
                <a:lnTo>
                  <a:pt x="0" y="72"/>
                </a:lnTo>
                <a:lnTo>
                  <a:pt x="19" y="93"/>
                </a:lnTo>
                <a:lnTo>
                  <a:pt x="100" y="21"/>
                </a:lnTo>
                <a:lnTo>
                  <a:pt x="99" y="21"/>
                </a:lnTo>
                <a:lnTo>
                  <a:pt x="83" y="0"/>
                </a:lnTo>
                <a:lnTo>
                  <a:pt x="82" y="0"/>
                </a:lnTo>
                <a:lnTo>
                  <a:pt x="83"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18" name="Freeform 62"/>
          <p:cNvSpPr>
            <a:spLocks/>
          </p:cNvSpPr>
          <p:nvPr/>
        </p:nvSpPr>
        <p:spPr bwMode="auto">
          <a:xfrm>
            <a:off x="5978525" y="4129088"/>
            <a:ext cx="117475" cy="115887"/>
          </a:xfrm>
          <a:custGeom>
            <a:avLst/>
            <a:gdLst>
              <a:gd name="T0" fmla="*/ 93414 w 83"/>
              <a:gd name="T1" fmla="*/ 0 h 73"/>
              <a:gd name="T2" fmla="*/ 91999 w 83"/>
              <a:gd name="T3" fmla="*/ 1587 h 73"/>
              <a:gd name="T4" fmla="*/ 0 w 83"/>
              <a:gd name="T5" fmla="*/ 82550 h 73"/>
              <a:gd name="T6" fmla="*/ 22646 w 83"/>
              <a:gd name="T7" fmla="*/ 114300 h 73"/>
              <a:gd name="T8" fmla="*/ 116060 w 83"/>
              <a:gd name="T9" fmla="*/ 33337 h 73"/>
              <a:gd name="T10" fmla="*/ 114644 w 83"/>
              <a:gd name="T11" fmla="*/ 33337 h 73"/>
              <a:gd name="T12" fmla="*/ 93414 w 83"/>
              <a:gd name="T13" fmla="*/ 0 h 73"/>
              <a:gd name="T14" fmla="*/ 91999 w 83"/>
              <a:gd name="T15" fmla="*/ 0 h 73"/>
              <a:gd name="T16" fmla="*/ 91999 w 83"/>
              <a:gd name="T17" fmla="*/ 1587 h 73"/>
              <a:gd name="T18" fmla="*/ 93414 w 8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73"/>
              <a:gd name="T32" fmla="*/ 83 w 8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73">
                <a:moveTo>
                  <a:pt x="66" y="0"/>
                </a:moveTo>
                <a:lnTo>
                  <a:pt x="65" y="1"/>
                </a:lnTo>
                <a:lnTo>
                  <a:pt x="0" y="52"/>
                </a:lnTo>
                <a:lnTo>
                  <a:pt x="16" y="72"/>
                </a:lnTo>
                <a:lnTo>
                  <a:pt x="82" y="21"/>
                </a:lnTo>
                <a:lnTo>
                  <a:pt x="81" y="21"/>
                </a:lnTo>
                <a:lnTo>
                  <a:pt x="66" y="0"/>
                </a:lnTo>
                <a:lnTo>
                  <a:pt x="65" y="0"/>
                </a:lnTo>
                <a:lnTo>
                  <a:pt x="65" y="1"/>
                </a:lnTo>
                <a:lnTo>
                  <a:pt x="66"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19" name="Freeform 63"/>
          <p:cNvSpPr>
            <a:spLocks/>
          </p:cNvSpPr>
          <p:nvPr/>
        </p:nvSpPr>
        <p:spPr bwMode="auto">
          <a:xfrm>
            <a:off x="6078537" y="4025900"/>
            <a:ext cx="146050" cy="131763"/>
          </a:xfrm>
          <a:custGeom>
            <a:avLst/>
            <a:gdLst>
              <a:gd name="T0" fmla="*/ 124781 w 103"/>
              <a:gd name="T1" fmla="*/ 0 h 83"/>
              <a:gd name="T2" fmla="*/ 123363 w 103"/>
              <a:gd name="T3" fmla="*/ 1588 h 83"/>
              <a:gd name="T4" fmla="*/ 0 w 103"/>
              <a:gd name="T5" fmla="*/ 96838 h 83"/>
              <a:gd name="T6" fmla="*/ 21269 w 103"/>
              <a:gd name="T7" fmla="*/ 130175 h 83"/>
              <a:gd name="T8" fmla="*/ 144632 w 103"/>
              <a:gd name="T9" fmla="*/ 34925 h 83"/>
              <a:gd name="T10" fmla="*/ 143214 w 103"/>
              <a:gd name="T11" fmla="*/ 36513 h 83"/>
              <a:gd name="T12" fmla="*/ 124781 w 103"/>
              <a:gd name="T13" fmla="*/ 0 h 83"/>
              <a:gd name="T14" fmla="*/ 123363 w 103"/>
              <a:gd name="T15" fmla="*/ 1588 h 83"/>
              <a:gd name="T16" fmla="*/ 124781 w 103"/>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83"/>
              <a:gd name="T29" fmla="*/ 103 w 103"/>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83">
                <a:moveTo>
                  <a:pt x="88" y="0"/>
                </a:moveTo>
                <a:lnTo>
                  <a:pt x="87" y="1"/>
                </a:lnTo>
                <a:lnTo>
                  <a:pt x="0" y="61"/>
                </a:lnTo>
                <a:lnTo>
                  <a:pt x="15" y="82"/>
                </a:lnTo>
                <a:lnTo>
                  <a:pt x="102" y="22"/>
                </a:lnTo>
                <a:lnTo>
                  <a:pt x="101" y="23"/>
                </a:lnTo>
                <a:lnTo>
                  <a:pt x="88" y="0"/>
                </a:lnTo>
                <a:lnTo>
                  <a:pt x="87" y="1"/>
                </a:lnTo>
                <a:lnTo>
                  <a:pt x="88"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20" name="Freeform 64"/>
          <p:cNvSpPr>
            <a:spLocks/>
          </p:cNvSpPr>
          <p:nvPr/>
        </p:nvSpPr>
        <p:spPr bwMode="auto">
          <a:xfrm>
            <a:off x="6210300" y="3937000"/>
            <a:ext cx="146050" cy="120650"/>
          </a:xfrm>
          <a:custGeom>
            <a:avLst/>
            <a:gdLst>
              <a:gd name="T0" fmla="*/ 127794 w 104"/>
              <a:gd name="T1" fmla="*/ 0 h 76"/>
              <a:gd name="T2" fmla="*/ 126389 w 104"/>
              <a:gd name="T3" fmla="*/ 0 h 76"/>
              <a:gd name="T4" fmla="*/ 0 w 104"/>
              <a:gd name="T5" fmla="*/ 82550 h 76"/>
              <a:gd name="T6" fmla="*/ 18256 w 104"/>
              <a:gd name="T7" fmla="*/ 119063 h 76"/>
              <a:gd name="T8" fmla="*/ 144646 w 104"/>
              <a:gd name="T9" fmla="*/ 36512 h 76"/>
              <a:gd name="T10" fmla="*/ 143241 w 104"/>
              <a:gd name="T11" fmla="*/ 36512 h 76"/>
              <a:gd name="T12" fmla="*/ 127794 w 104"/>
              <a:gd name="T13" fmla="*/ 0 h 76"/>
              <a:gd name="T14" fmla="*/ 126389 w 104"/>
              <a:gd name="T15" fmla="*/ 0 h 76"/>
              <a:gd name="T16" fmla="*/ 127794 w 104"/>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76"/>
              <a:gd name="T29" fmla="*/ 104 w 104"/>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76">
                <a:moveTo>
                  <a:pt x="91" y="0"/>
                </a:moveTo>
                <a:lnTo>
                  <a:pt x="90" y="0"/>
                </a:lnTo>
                <a:lnTo>
                  <a:pt x="0" y="52"/>
                </a:lnTo>
                <a:lnTo>
                  <a:pt x="13" y="75"/>
                </a:lnTo>
                <a:lnTo>
                  <a:pt x="103" y="23"/>
                </a:lnTo>
                <a:lnTo>
                  <a:pt x="102" y="23"/>
                </a:lnTo>
                <a:lnTo>
                  <a:pt x="91" y="0"/>
                </a:lnTo>
                <a:lnTo>
                  <a:pt x="90" y="0"/>
                </a:lnTo>
                <a:lnTo>
                  <a:pt x="91"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21" name="Freeform 65"/>
          <p:cNvSpPr>
            <a:spLocks/>
          </p:cNvSpPr>
          <p:nvPr/>
        </p:nvSpPr>
        <p:spPr bwMode="auto">
          <a:xfrm>
            <a:off x="6345237" y="3857625"/>
            <a:ext cx="149225" cy="111125"/>
          </a:xfrm>
          <a:custGeom>
            <a:avLst/>
            <a:gdLst>
              <a:gd name="T0" fmla="*/ 132332 w 106"/>
              <a:gd name="T1" fmla="*/ 0 h 70"/>
              <a:gd name="T2" fmla="*/ 130924 w 106"/>
              <a:gd name="T3" fmla="*/ 1588 h 70"/>
              <a:gd name="T4" fmla="*/ 0 w 106"/>
              <a:gd name="T5" fmla="*/ 73025 h 70"/>
              <a:gd name="T6" fmla="*/ 15486 w 106"/>
              <a:gd name="T7" fmla="*/ 109538 h 70"/>
              <a:gd name="T8" fmla="*/ 147817 w 106"/>
              <a:gd name="T9" fmla="*/ 38100 h 70"/>
              <a:gd name="T10" fmla="*/ 146409 w 106"/>
              <a:gd name="T11" fmla="*/ 39687 h 70"/>
              <a:gd name="T12" fmla="*/ 132332 w 106"/>
              <a:gd name="T13" fmla="*/ 0 h 70"/>
              <a:gd name="T14" fmla="*/ 130924 w 106"/>
              <a:gd name="T15" fmla="*/ 1588 h 70"/>
              <a:gd name="T16" fmla="*/ 132332 w 106"/>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70"/>
              <a:gd name="T29" fmla="*/ 106 w 10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70">
                <a:moveTo>
                  <a:pt x="94" y="0"/>
                </a:moveTo>
                <a:lnTo>
                  <a:pt x="93" y="1"/>
                </a:lnTo>
                <a:lnTo>
                  <a:pt x="0" y="46"/>
                </a:lnTo>
                <a:lnTo>
                  <a:pt x="11" y="69"/>
                </a:lnTo>
                <a:lnTo>
                  <a:pt x="105" y="24"/>
                </a:lnTo>
                <a:lnTo>
                  <a:pt x="104" y="25"/>
                </a:lnTo>
                <a:lnTo>
                  <a:pt x="94" y="0"/>
                </a:lnTo>
                <a:lnTo>
                  <a:pt x="93" y="1"/>
                </a:lnTo>
                <a:lnTo>
                  <a:pt x="94"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22" name="Freeform 66"/>
          <p:cNvSpPr>
            <a:spLocks/>
          </p:cNvSpPr>
          <p:nvPr/>
        </p:nvSpPr>
        <p:spPr bwMode="auto">
          <a:xfrm>
            <a:off x="6484937" y="3789363"/>
            <a:ext cx="152400" cy="103187"/>
          </a:xfrm>
          <a:custGeom>
            <a:avLst/>
            <a:gdLst>
              <a:gd name="T0" fmla="*/ 138289 w 108"/>
              <a:gd name="T1" fmla="*/ 0 h 65"/>
              <a:gd name="T2" fmla="*/ 136878 w 108"/>
              <a:gd name="T3" fmla="*/ 0 h 65"/>
              <a:gd name="T4" fmla="*/ 0 w 108"/>
              <a:gd name="T5" fmla="*/ 61912 h 65"/>
              <a:gd name="T6" fmla="*/ 14111 w 108"/>
              <a:gd name="T7" fmla="*/ 101600 h 65"/>
              <a:gd name="T8" fmla="*/ 150989 w 108"/>
              <a:gd name="T9" fmla="*/ 39687 h 65"/>
              <a:gd name="T10" fmla="*/ 149578 w 108"/>
              <a:gd name="T11" fmla="*/ 39687 h 65"/>
              <a:gd name="T12" fmla="*/ 138289 w 108"/>
              <a:gd name="T13" fmla="*/ 0 h 65"/>
              <a:gd name="T14" fmla="*/ 136878 w 108"/>
              <a:gd name="T15" fmla="*/ 0 h 65"/>
              <a:gd name="T16" fmla="*/ 138289 w 108"/>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65"/>
              <a:gd name="T29" fmla="*/ 108 w 108"/>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65">
                <a:moveTo>
                  <a:pt x="98" y="0"/>
                </a:moveTo>
                <a:lnTo>
                  <a:pt x="97" y="0"/>
                </a:lnTo>
                <a:lnTo>
                  <a:pt x="0" y="39"/>
                </a:lnTo>
                <a:lnTo>
                  <a:pt x="10" y="64"/>
                </a:lnTo>
                <a:lnTo>
                  <a:pt x="107" y="25"/>
                </a:lnTo>
                <a:lnTo>
                  <a:pt x="106" y="25"/>
                </a:lnTo>
                <a:lnTo>
                  <a:pt x="98" y="0"/>
                </a:lnTo>
                <a:lnTo>
                  <a:pt x="97" y="0"/>
                </a:lnTo>
                <a:lnTo>
                  <a:pt x="98"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23" name="Freeform 67"/>
          <p:cNvSpPr>
            <a:spLocks/>
          </p:cNvSpPr>
          <p:nvPr/>
        </p:nvSpPr>
        <p:spPr bwMode="auto">
          <a:xfrm>
            <a:off x="6630987" y="3730625"/>
            <a:ext cx="155575" cy="93663"/>
          </a:xfrm>
          <a:custGeom>
            <a:avLst/>
            <a:gdLst>
              <a:gd name="T0" fmla="*/ 142961 w 111"/>
              <a:gd name="T1" fmla="*/ 0 h 59"/>
              <a:gd name="T2" fmla="*/ 141559 w 111"/>
              <a:gd name="T3" fmla="*/ 0 h 59"/>
              <a:gd name="T4" fmla="*/ 0 w 111"/>
              <a:gd name="T5" fmla="*/ 53975 h 59"/>
              <a:gd name="T6" fmla="*/ 12614 w 111"/>
              <a:gd name="T7" fmla="*/ 92075 h 59"/>
              <a:gd name="T8" fmla="*/ 154173 w 111"/>
              <a:gd name="T9" fmla="*/ 38100 h 59"/>
              <a:gd name="T10" fmla="*/ 152772 w 111"/>
              <a:gd name="T11" fmla="*/ 38100 h 59"/>
              <a:gd name="T12" fmla="*/ 142961 w 111"/>
              <a:gd name="T13" fmla="*/ 0 h 59"/>
              <a:gd name="T14" fmla="*/ 141559 w 111"/>
              <a:gd name="T15" fmla="*/ 0 h 59"/>
              <a:gd name="T16" fmla="*/ 142961 w 111"/>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59"/>
              <a:gd name="T29" fmla="*/ 111 w 11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59">
                <a:moveTo>
                  <a:pt x="102" y="0"/>
                </a:moveTo>
                <a:lnTo>
                  <a:pt x="101" y="0"/>
                </a:lnTo>
                <a:lnTo>
                  <a:pt x="0" y="34"/>
                </a:lnTo>
                <a:lnTo>
                  <a:pt x="9" y="58"/>
                </a:lnTo>
                <a:lnTo>
                  <a:pt x="110" y="24"/>
                </a:lnTo>
                <a:lnTo>
                  <a:pt x="109" y="24"/>
                </a:lnTo>
                <a:lnTo>
                  <a:pt x="102" y="0"/>
                </a:lnTo>
                <a:lnTo>
                  <a:pt x="101" y="0"/>
                </a:lnTo>
                <a:lnTo>
                  <a:pt x="102"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24" name="Freeform 68"/>
          <p:cNvSpPr>
            <a:spLocks/>
          </p:cNvSpPr>
          <p:nvPr/>
        </p:nvSpPr>
        <p:spPr bwMode="auto">
          <a:xfrm>
            <a:off x="6783387" y="3692525"/>
            <a:ext cx="123825" cy="73025"/>
          </a:xfrm>
          <a:custGeom>
            <a:avLst/>
            <a:gdLst>
              <a:gd name="T0" fmla="*/ 112568 w 88"/>
              <a:gd name="T1" fmla="*/ 0 h 46"/>
              <a:gd name="T2" fmla="*/ 0 w 88"/>
              <a:gd name="T3" fmla="*/ 33338 h 46"/>
              <a:gd name="T4" fmla="*/ 9850 w 88"/>
              <a:gd name="T5" fmla="*/ 71438 h 46"/>
              <a:gd name="T6" fmla="*/ 122418 w 88"/>
              <a:gd name="T7" fmla="*/ 38100 h 46"/>
              <a:gd name="T8" fmla="*/ 112568 w 88"/>
              <a:gd name="T9" fmla="*/ 0 h 46"/>
              <a:gd name="T10" fmla="*/ 0 60000 65536"/>
              <a:gd name="T11" fmla="*/ 0 60000 65536"/>
              <a:gd name="T12" fmla="*/ 0 60000 65536"/>
              <a:gd name="T13" fmla="*/ 0 60000 65536"/>
              <a:gd name="T14" fmla="*/ 0 60000 65536"/>
              <a:gd name="T15" fmla="*/ 0 w 88"/>
              <a:gd name="T16" fmla="*/ 0 h 46"/>
              <a:gd name="T17" fmla="*/ 88 w 88"/>
              <a:gd name="T18" fmla="*/ 46 h 46"/>
            </a:gdLst>
            <a:ahLst/>
            <a:cxnLst>
              <a:cxn ang="T10">
                <a:pos x="T0" y="T1"/>
              </a:cxn>
              <a:cxn ang="T11">
                <a:pos x="T2" y="T3"/>
              </a:cxn>
              <a:cxn ang="T12">
                <a:pos x="T4" y="T5"/>
              </a:cxn>
              <a:cxn ang="T13">
                <a:pos x="T6" y="T7"/>
              </a:cxn>
              <a:cxn ang="T14">
                <a:pos x="T8" y="T9"/>
              </a:cxn>
            </a:cxnLst>
            <a:rect l="T15" t="T16" r="T17" b="T18"/>
            <a:pathLst>
              <a:path w="88" h="46">
                <a:moveTo>
                  <a:pt x="80" y="0"/>
                </a:moveTo>
                <a:lnTo>
                  <a:pt x="0" y="21"/>
                </a:lnTo>
                <a:lnTo>
                  <a:pt x="7" y="45"/>
                </a:lnTo>
                <a:lnTo>
                  <a:pt x="87" y="24"/>
                </a:lnTo>
                <a:lnTo>
                  <a:pt x="80"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25" name="Freeform 69"/>
          <p:cNvSpPr>
            <a:spLocks/>
          </p:cNvSpPr>
          <p:nvPr/>
        </p:nvSpPr>
        <p:spPr bwMode="auto">
          <a:xfrm>
            <a:off x="6904037" y="3651250"/>
            <a:ext cx="141288" cy="76200"/>
          </a:xfrm>
          <a:custGeom>
            <a:avLst/>
            <a:gdLst>
              <a:gd name="T0" fmla="*/ 131398 w 100"/>
              <a:gd name="T1" fmla="*/ 0 h 48"/>
              <a:gd name="T2" fmla="*/ 129985 w 100"/>
              <a:gd name="T3" fmla="*/ 1588 h 48"/>
              <a:gd name="T4" fmla="*/ 0 w 100"/>
              <a:gd name="T5" fmla="*/ 36513 h 48"/>
              <a:gd name="T6" fmla="*/ 9890 w 100"/>
              <a:gd name="T7" fmla="*/ 74613 h 48"/>
              <a:gd name="T8" fmla="*/ 139875 w 100"/>
              <a:gd name="T9" fmla="*/ 39687 h 48"/>
              <a:gd name="T10" fmla="*/ 138462 w 100"/>
              <a:gd name="T11" fmla="*/ 41275 h 48"/>
              <a:gd name="T12" fmla="*/ 131398 w 100"/>
              <a:gd name="T13" fmla="*/ 0 h 48"/>
              <a:gd name="T14" fmla="*/ 131398 w 100"/>
              <a:gd name="T15" fmla="*/ 1588 h 48"/>
              <a:gd name="T16" fmla="*/ 129985 w 100"/>
              <a:gd name="T17" fmla="*/ 1588 h 48"/>
              <a:gd name="T18" fmla="*/ 131398 w 10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48"/>
              <a:gd name="T32" fmla="*/ 100 w 10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48">
                <a:moveTo>
                  <a:pt x="93" y="0"/>
                </a:moveTo>
                <a:lnTo>
                  <a:pt x="92" y="1"/>
                </a:lnTo>
                <a:lnTo>
                  <a:pt x="0" y="23"/>
                </a:lnTo>
                <a:lnTo>
                  <a:pt x="7" y="47"/>
                </a:lnTo>
                <a:lnTo>
                  <a:pt x="99" y="25"/>
                </a:lnTo>
                <a:lnTo>
                  <a:pt x="98" y="26"/>
                </a:lnTo>
                <a:lnTo>
                  <a:pt x="93" y="0"/>
                </a:lnTo>
                <a:lnTo>
                  <a:pt x="93" y="1"/>
                </a:lnTo>
                <a:lnTo>
                  <a:pt x="92" y="1"/>
                </a:lnTo>
                <a:lnTo>
                  <a:pt x="93"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26" name="Freeform 70"/>
          <p:cNvSpPr>
            <a:spLocks/>
          </p:cNvSpPr>
          <p:nvPr/>
        </p:nvSpPr>
        <p:spPr bwMode="auto">
          <a:xfrm>
            <a:off x="7043737" y="3622675"/>
            <a:ext cx="147638" cy="66675"/>
          </a:xfrm>
          <a:custGeom>
            <a:avLst/>
            <a:gdLst>
              <a:gd name="T0" fmla="*/ 140608 w 105"/>
              <a:gd name="T1" fmla="*/ 0 h 42"/>
              <a:gd name="T2" fmla="*/ 139202 w 105"/>
              <a:gd name="T3" fmla="*/ 0 h 42"/>
              <a:gd name="T4" fmla="*/ 0 w 105"/>
              <a:gd name="T5" fmla="*/ 25400 h 42"/>
              <a:gd name="T6" fmla="*/ 7030 w 105"/>
              <a:gd name="T7" fmla="*/ 65088 h 42"/>
              <a:gd name="T8" fmla="*/ 146232 w 105"/>
              <a:gd name="T9" fmla="*/ 38100 h 42"/>
              <a:gd name="T10" fmla="*/ 140608 w 105"/>
              <a:gd name="T11" fmla="*/ 0 h 42"/>
              <a:gd name="T12" fmla="*/ 139202 w 105"/>
              <a:gd name="T13" fmla="*/ 0 h 42"/>
              <a:gd name="T14" fmla="*/ 140608 w 105"/>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42"/>
              <a:gd name="T26" fmla="*/ 105 w 105"/>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42">
                <a:moveTo>
                  <a:pt x="100" y="0"/>
                </a:moveTo>
                <a:lnTo>
                  <a:pt x="99" y="0"/>
                </a:lnTo>
                <a:lnTo>
                  <a:pt x="0" y="16"/>
                </a:lnTo>
                <a:lnTo>
                  <a:pt x="5" y="41"/>
                </a:lnTo>
                <a:lnTo>
                  <a:pt x="104" y="24"/>
                </a:lnTo>
                <a:lnTo>
                  <a:pt x="100" y="0"/>
                </a:lnTo>
                <a:lnTo>
                  <a:pt x="99" y="0"/>
                </a:lnTo>
                <a:lnTo>
                  <a:pt x="100"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27" name="Freeform 71"/>
          <p:cNvSpPr>
            <a:spLocks/>
          </p:cNvSpPr>
          <p:nvPr/>
        </p:nvSpPr>
        <p:spPr bwMode="auto">
          <a:xfrm>
            <a:off x="7192962" y="3594100"/>
            <a:ext cx="171450" cy="65088"/>
          </a:xfrm>
          <a:custGeom>
            <a:avLst/>
            <a:gdLst>
              <a:gd name="T0" fmla="*/ 165782 w 121"/>
              <a:gd name="T1" fmla="*/ 0 h 41"/>
              <a:gd name="T2" fmla="*/ 164365 w 121"/>
              <a:gd name="T3" fmla="*/ 0 h 41"/>
              <a:gd name="T4" fmla="*/ 0 w 121"/>
              <a:gd name="T5" fmla="*/ 25400 h 41"/>
              <a:gd name="T6" fmla="*/ 5668 w 121"/>
              <a:gd name="T7" fmla="*/ 63500 h 41"/>
              <a:gd name="T8" fmla="*/ 170033 w 121"/>
              <a:gd name="T9" fmla="*/ 38100 h 41"/>
              <a:gd name="T10" fmla="*/ 168616 w 121"/>
              <a:gd name="T11" fmla="*/ 38100 h 41"/>
              <a:gd name="T12" fmla="*/ 165782 w 121"/>
              <a:gd name="T13" fmla="*/ 0 h 41"/>
              <a:gd name="T14" fmla="*/ 164365 w 121"/>
              <a:gd name="T15" fmla="*/ 0 h 41"/>
              <a:gd name="T16" fmla="*/ 165782 w 121"/>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41"/>
              <a:gd name="T29" fmla="*/ 121 w 121"/>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41">
                <a:moveTo>
                  <a:pt x="117" y="0"/>
                </a:moveTo>
                <a:lnTo>
                  <a:pt x="116" y="0"/>
                </a:lnTo>
                <a:lnTo>
                  <a:pt x="0" y="16"/>
                </a:lnTo>
                <a:lnTo>
                  <a:pt x="4" y="40"/>
                </a:lnTo>
                <a:lnTo>
                  <a:pt x="120" y="24"/>
                </a:lnTo>
                <a:lnTo>
                  <a:pt x="119" y="24"/>
                </a:lnTo>
                <a:lnTo>
                  <a:pt x="117" y="0"/>
                </a:lnTo>
                <a:lnTo>
                  <a:pt x="116" y="0"/>
                </a:lnTo>
                <a:lnTo>
                  <a:pt x="117"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28" name="Freeform 72"/>
          <p:cNvSpPr>
            <a:spLocks/>
          </p:cNvSpPr>
          <p:nvPr/>
        </p:nvSpPr>
        <p:spPr bwMode="auto">
          <a:xfrm>
            <a:off x="7367587" y="3578225"/>
            <a:ext cx="139700" cy="52388"/>
          </a:xfrm>
          <a:custGeom>
            <a:avLst/>
            <a:gdLst>
              <a:gd name="T0" fmla="*/ 138289 w 99"/>
              <a:gd name="T1" fmla="*/ 0 h 33"/>
              <a:gd name="T2" fmla="*/ 135467 w 99"/>
              <a:gd name="T3" fmla="*/ 0 h 33"/>
              <a:gd name="T4" fmla="*/ 0 w 99"/>
              <a:gd name="T5" fmla="*/ 12700 h 33"/>
              <a:gd name="T6" fmla="*/ 2822 w 99"/>
              <a:gd name="T7" fmla="*/ 50800 h 33"/>
              <a:gd name="T8" fmla="*/ 138289 w 99"/>
              <a:gd name="T9" fmla="*/ 38100 h 33"/>
              <a:gd name="T10" fmla="*/ 135467 w 99"/>
              <a:gd name="T11" fmla="*/ 38100 h 33"/>
              <a:gd name="T12" fmla="*/ 138289 w 99"/>
              <a:gd name="T13" fmla="*/ 0 h 33"/>
              <a:gd name="T14" fmla="*/ 136878 w 99"/>
              <a:gd name="T15" fmla="*/ 0 h 33"/>
              <a:gd name="T16" fmla="*/ 135467 w 99"/>
              <a:gd name="T17" fmla="*/ 0 h 33"/>
              <a:gd name="T18" fmla="*/ 138289 w 9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3"/>
              <a:gd name="T32" fmla="*/ 99 w 9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3">
                <a:moveTo>
                  <a:pt x="98" y="0"/>
                </a:moveTo>
                <a:lnTo>
                  <a:pt x="96" y="0"/>
                </a:lnTo>
                <a:lnTo>
                  <a:pt x="0" y="8"/>
                </a:lnTo>
                <a:lnTo>
                  <a:pt x="2" y="32"/>
                </a:lnTo>
                <a:lnTo>
                  <a:pt x="98" y="24"/>
                </a:lnTo>
                <a:lnTo>
                  <a:pt x="96" y="24"/>
                </a:lnTo>
                <a:lnTo>
                  <a:pt x="98" y="0"/>
                </a:lnTo>
                <a:lnTo>
                  <a:pt x="97" y="0"/>
                </a:lnTo>
                <a:lnTo>
                  <a:pt x="96" y="0"/>
                </a:lnTo>
                <a:lnTo>
                  <a:pt x="98" y="0"/>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29" name="Freeform 73"/>
          <p:cNvSpPr>
            <a:spLocks/>
          </p:cNvSpPr>
          <p:nvPr/>
        </p:nvSpPr>
        <p:spPr bwMode="auto">
          <a:xfrm>
            <a:off x="7510462" y="3578225"/>
            <a:ext cx="144463" cy="47625"/>
          </a:xfrm>
          <a:custGeom>
            <a:avLst/>
            <a:gdLst>
              <a:gd name="T0" fmla="*/ 143047 w 102"/>
              <a:gd name="T1" fmla="*/ 7938 h 30"/>
              <a:gd name="T2" fmla="*/ 141630 w 102"/>
              <a:gd name="T3" fmla="*/ 7938 h 30"/>
              <a:gd name="T4" fmla="*/ 2833 w 102"/>
              <a:gd name="T5" fmla="*/ 0 h 30"/>
              <a:gd name="T6" fmla="*/ 0 w 102"/>
              <a:gd name="T7" fmla="*/ 38100 h 30"/>
              <a:gd name="T8" fmla="*/ 138798 w 102"/>
              <a:gd name="T9" fmla="*/ 46038 h 30"/>
              <a:gd name="T10" fmla="*/ 137381 w 102"/>
              <a:gd name="T11" fmla="*/ 46038 h 30"/>
              <a:gd name="T12" fmla="*/ 143047 w 102"/>
              <a:gd name="T13" fmla="*/ 7938 h 30"/>
              <a:gd name="T14" fmla="*/ 141630 w 102"/>
              <a:gd name="T15" fmla="*/ 7938 h 30"/>
              <a:gd name="T16" fmla="*/ 143047 w 102"/>
              <a:gd name="T17" fmla="*/ 7938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30"/>
              <a:gd name="T29" fmla="*/ 102 w 10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30">
                <a:moveTo>
                  <a:pt x="101" y="5"/>
                </a:moveTo>
                <a:lnTo>
                  <a:pt x="100" y="5"/>
                </a:lnTo>
                <a:lnTo>
                  <a:pt x="2" y="0"/>
                </a:lnTo>
                <a:lnTo>
                  <a:pt x="0" y="24"/>
                </a:lnTo>
                <a:lnTo>
                  <a:pt x="98" y="29"/>
                </a:lnTo>
                <a:lnTo>
                  <a:pt x="97" y="29"/>
                </a:lnTo>
                <a:lnTo>
                  <a:pt x="101" y="5"/>
                </a:lnTo>
                <a:lnTo>
                  <a:pt x="100" y="5"/>
                </a:lnTo>
                <a:lnTo>
                  <a:pt x="101" y="5"/>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30" name="Freeform 74"/>
          <p:cNvSpPr>
            <a:spLocks/>
          </p:cNvSpPr>
          <p:nvPr/>
        </p:nvSpPr>
        <p:spPr bwMode="auto">
          <a:xfrm>
            <a:off x="7656512" y="3587750"/>
            <a:ext cx="146050" cy="61913"/>
          </a:xfrm>
          <a:custGeom>
            <a:avLst/>
            <a:gdLst>
              <a:gd name="T0" fmla="*/ 141837 w 104"/>
              <a:gd name="T1" fmla="*/ 41275 h 39"/>
              <a:gd name="T2" fmla="*/ 144646 w 104"/>
              <a:gd name="T3" fmla="*/ 22225 h 39"/>
              <a:gd name="T4" fmla="*/ 5617 w 104"/>
              <a:gd name="T5" fmla="*/ 0 h 39"/>
              <a:gd name="T6" fmla="*/ 0 w 104"/>
              <a:gd name="T7" fmla="*/ 39688 h 39"/>
              <a:gd name="T8" fmla="*/ 139028 w 104"/>
              <a:gd name="T9" fmla="*/ 60325 h 39"/>
              <a:gd name="T10" fmla="*/ 141837 w 104"/>
              <a:gd name="T11" fmla="*/ 41275 h 39"/>
              <a:gd name="T12" fmla="*/ 0 60000 65536"/>
              <a:gd name="T13" fmla="*/ 0 60000 65536"/>
              <a:gd name="T14" fmla="*/ 0 60000 65536"/>
              <a:gd name="T15" fmla="*/ 0 60000 65536"/>
              <a:gd name="T16" fmla="*/ 0 60000 65536"/>
              <a:gd name="T17" fmla="*/ 0 60000 65536"/>
              <a:gd name="T18" fmla="*/ 0 w 104"/>
              <a:gd name="T19" fmla="*/ 0 h 39"/>
              <a:gd name="T20" fmla="*/ 104 w 10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04" h="39">
                <a:moveTo>
                  <a:pt x="101" y="26"/>
                </a:moveTo>
                <a:lnTo>
                  <a:pt x="103" y="14"/>
                </a:lnTo>
                <a:lnTo>
                  <a:pt x="4" y="0"/>
                </a:lnTo>
                <a:lnTo>
                  <a:pt x="0" y="25"/>
                </a:lnTo>
                <a:lnTo>
                  <a:pt x="99" y="38"/>
                </a:lnTo>
                <a:lnTo>
                  <a:pt x="101" y="26"/>
                </a:lnTo>
              </a:path>
            </a:pathLst>
          </a:custGeom>
          <a:solidFill>
            <a:srgbClr val="FFAB00"/>
          </a:solidFill>
          <a:ln w="12700" cap="rnd" cmpd="sng">
            <a:noFill/>
            <a:prstDash val="solid"/>
            <a:round/>
            <a:headEnd type="none" w="med" len="med"/>
            <a:tailEnd type="none" w="med" len="med"/>
          </a:ln>
        </p:spPr>
        <p:txBody>
          <a:bodyPr/>
          <a:lstStyle/>
          <a:p>
            <a:endParaRPr lang="en-US" dirty="0"/>
          </a:p>
        </p:txBody>
      </p:sp>
      <p:sp>
        <p:nvSpPr>
          <p:cNvPr id="96331" name="Freeform 75"/>
          <p:cNvSpPr>
            <a:spLocks/>
          </p:cNvSpPr>
          <p:nvPr/>
        </p:nvSpPr>
        <p:spPr bwMode="auto">
          <a:xfrm>
            <a:off x="1227137" y="6154738"/>
            <a:ext cx="1492250" cy="36512"/>
          </a:xfrm>
          <a:custGeom>
            <a:avLst/>
            <a:gdLst>
              <a:gd name="T0" fmla="*/ 1475325 w 1058"/>
              <a:gd name="T1" fmla="*/ 1587 h 23"/>
              <a:gd name="T2" fmla="*/ 1483787 w 1058"/>
              <a:gd name="T3" fmla="*/ 0 h 23"/>
              <a:gd name="T4" fmla="*/ 0 w 1058"/>
              <a:gd name="T5" fmla="*/ 0 h 23"/>
              <a:gd name="T6" fmla="*/ 0 w 1058"/>
              <a:gd name="T7" fmla="*/ 34925 h 23"/>
              <a:gd name="T8" fmla="*/ 1483787 w 1058"/>
              <a:gd name="T9" fmla="*/ 34925 h 23"/>
              <a:gd name="T10" fmla="*/ 1490840 w 1058"/>
              <a:gd name="T11" fmla="*/ 33337 h 23"/>
              <a:gd name="T12" fmla="*/ 1483787 w 1058"/>
              <a:gd name="T13" fmla="*/ 34925 h 23"/>
              <a:gd name="T14" fmla="*/ 1486608 w 1058"/>
              <a:gd name="T15" fmla="*/ 34925 h 23"/>
              <a:gd name="T16" fmla="*/ 1490840 w 1058"/>
              <a:gd name="T17" fmla="*/ 33337 h 23"/>
              <a:gd name="T18" fmla="*/ 1475325 w 1058"/>
              <a:gd name="T19" fmla="*/ 158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
              <a:gd name="T31" fmla="*/ 0 h 23"/>
              <a:gd name="T32" fmla="*/ 1058 w 1058"/>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 h="23">
                <a:moveTo>
                  <a:pt x="1046" y="1"/>
                </a:moveTo>
                <a:lnTo>
                  <a:pt x="1052" y="0"/>
                </a:lnTo>
                <a:lnTo>
                  <a:pt x="0" y="0"/>
                </a:lnTo>
                <a:lnTo>
                  <a:pt x="0" y="22"/>
                </a:lnTo>
                <a:lnTo>
                  <a:pt x="1052" y="22"/>
                </a:lnTo>
                <a:lnTo>
                  <a:pt x="1057" y="21"/>
                </a:lnTo>
                <a:lnTo>
                  <a:pt x="1052" y="22"/>
                </a:lnTo>
                <a:lnTo>
                  <a:pt x="1054" y="22"/>
                </a:lnTo>
                <a:lnTo>
                  <a:pt x="1057" y="21"/>
                </a:lnTo>
                <a:lnTo>
                  <a:pt x="1046" y="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32" name="Freeform 76"/>
          <p:cNvSpPr>
            <a:spLocks/>
          </p:cNvSpPr>
          <p:nvPr/>
        </p:nvSpPr>
        <p:spPr bwMode="auto">
          <a:xfrm>
            <a:off x="2711450" y="6130925"/>
            <a:ext cx="71437" cy="58738"/>
          </a:xfrm>
          <a:custGeom>
            <a:avLst/>
            <a:gdLst>
              <a:gd name="T0" fmla="*/ 38576 w 50"/>
              <a:gd name="T1" fmla="*/ 9525 h 37"/>
              <a:gd name="T2" fmla="*/ 47148 w 50"/>
              <a:gd name="T3" fmla="*/ 0 h 37"/>
              <a:gd name="T4" fmla="*/ 0 w 50"/>
              <a:gd name="T5" fmla="*/ 22225 h 37"/>
              <a:gd name="T6" fmla="*/ 14287 w 50"/>
              <a:gd name="T7" fmla="*/ 57150 h 37"/>
              <a:gd name="T8" fmla="*/ 61436 w 50"/>
              <a:gd name="T9" fmla="*/ 36513 h 37"/>
              <a:gd name="T10" fmla="*/ 70008 w 50"/>
              <a:gd name="T11" fmla="*/ 26988 h 37"/>
              <a:gd name="T12" fmla="*/ 61436 w 50"/>
              <a:gd name="T13" fmla="*/ 36513 h 37"/>
              <a:gd name="T14" fmla="*/ 67151 w 50"/>
              <a:gd name="T15" fmla="*/ 33338 h 37"/>
              <a:gd name="T16" fmla="*/ 70008 w 50"/>
              <a:gd name="T17" fmla="*/ 26988 h 37"/>
              <a:gd name="T18" fmla="*/ 38576 w 50"/>
              <a:gd name="T19" fmla="*/ 9525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37"/>
              <a:gd name="T32" fmla="*/ 50 w 5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37">
                <a:moveTo>
                  <a:pt x="27" y="6"/>
                </a:moveTo>
                <a:lnTo>
                  <a:pt x="33" y="0"/>
                </a:lnTo>
                <a:lnTo>
                  <a:pt x="0" y="14"/>
                </a:lnTo>
                <a:lnTo>
                  <a:pt x="10" y="36"/>
                </a:lnTo>
                <a:lnTo>
                  <a:pt x="43" y="23"/>
                </a:lnTo>
                <a:lnTo>
                  <a:pt x="49" y="17"/>
                </a:lnTo>
                <a:lnTo>
                  <a:pt x="43" y="23"/>
                </a:lnTo>
                <a:lnTo>
                  <a:pt x="47" y="21"/>
                </a:lnTo>
                <a:lnTo>
                  <a:pt x="49" y="17"/>
                </a:lnTo>
                <a:lnTo>
                  <a:pt x="27" y="6"/>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33" name="Freeform 77"/>
          <p:cNvSpPr>
            <a:spLocks/>
          </p:cNvSpPr>
          <p:nvPr/>
        </p:nvSpPr>
        <p:spPr bwMode="auto">
          <a:xfrm>
            <a:off x="2754312" y="6092825"/>
            <a:ext cx="50800" cy="61913"/>
          </a:xfrm>
          <a:custGeom>
            <a:avLst/>
            <a:gdLst>
              <a:gd name="T0" fmla="*/ 16933 w 36"/>
              <a:gd name="T1" fmla="*/ 3175 h 39"/>
              <a:gd name="T2" fmla="*/ 18344 w 36"/>
              <a:gd name="T3" fmla="*/ 0 h 39"/>
              <a:gd name="T4" fmla="*/ 0 w 36"/>
              <a:gd name="T5" fmla="*/ 42863 h 39"/>
              <a:gd name="T6" fmla="*/ 29633 w 36"/>
              <a:gd name="T7" fmla="*/ 60325 h 39"/>
              <a:gd name="T8" fmla="*/ 47978 w 36"/>
              <a:gd name="T9" fmla="*/ 17463 h 39"/>
              <a:gd name="T10" fmla="*/ 49389 w 36"/>
              <a:gd name="T11" fmla="*/ 15875 h 39"/>
              <a:gd name="T12" fmla="*/ 47978 w 36"/>
              <a:gd name="T13" fmla="*/ 17463 h 39"/>
              <a:gd name="T14" fmla="*/ 49389 w 36"/>
              <a:gd name="T15" fmla="*/ 15875 h 39"/>
              <a:gd name="T16" fmla="*/ 16933 w 36"/>
              <a:gd name="T17" fmla="*/ 3175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9"/>
              <a:gd name="T29" fmla="*/ 36 w 36"/>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9">
                <a:moveTo>
                  <a:pt x="12" y="2"/>
                </a:moveTo>
                <a:lnTo>
                  <a:pt x="13" y="0"/>
                </a:lnTo>
                <a:lnTo>
                  <a:pt x="0" y="27"/>
                </a:lnTo>
                <a:lnTo>
                  <a:pt x="21" y="38"/>
                </a:lnTo>
                <a:lnTo>
                  <a:pt x="34" y="11"/>
                </a:lnTo>
                <a:lnTo>
                  <a:pt x="35" y="10"/>
                </a:lnTo>
                <a:lnTo>
                  <a:pt x="34" y="11"/>
                </a:lnTo>
                <a:lnTo>
                  <a:pt x="35" y="10"/>
                </a:lnTo>
                <a:lnTo>
                  <a:pt x="12" y="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34" name="Freeform 78"/>
          <p:cNvSpPr>
            <a:spLocks/>
          </p:cNvSpPr>
          <p:nvPr/>
        </p:nvSpPr>
        <p:spPr bwMode="auto">
          <a:xfrm>
            <a:off x="2773362" y="4638675"/>
            <a:ext cx="401638" cy="1463675"/>
          </a:xfrm>
          <a:custGeom>
            <a:avLst/>
            <a:gdLst>
              <a:gd name="T0" fmla="*/ 363454 w 284"/>
              <a:gd name="T1" fmla="*/ 0 h 922"/>
              <a:gd name="T2" fmla="*/ 0 w 284"/>
              <a:gd name="T3" fmla="*/ 1447800 h 922"/>
              <a:gd name="T4" fmla="*/ 36770 w 284"/>
              <a:gd name="T5" fmla="*/ 1462088 h 922"/>
              <a:gd name="T6" fmla="*/ 400224 w 284"/>
              <a:gd name="T7" fmla="*/ 12700 h 922"/>
              <a:gd name="T8" fmla="*/ 400224 w 284"/>
              <a:gd name="T9" fmla="*/ 14288 h 922"/>
              <a:gd name="T10" fmla="*/ 363454 w 284"/>
              <a:gd name="T11" fmla="*/ 0 h 922"/>
              <a:gd name="T12" fmla="*/ 0 60000 65536"/>
              <a:gd name="T13" fmla="*/ 0 60000 65536"/>
              <a:gd name="T14" fmla="*/ 0 60000 65536"/>
              <a:gd name="T15" fmla="*/ 0 60000 65536"/>
              <a:gd name="T16" fmla="*/ 0 60000 65536"/>
              <a:gd name="T17" fmla="*/ 0 60000 65536"/>
              <a:gd name="T18" fmla="*/ 0 w 284"/>
              <a:gd name="T19" fmla="*/ 0 h 922"/>
              <a:gd name="T20" fmla="*/ 284 w 284"/>
              <a:gd name="T21" fmla="*/ 922 h 922"/>
            </a:gdLst>
            <a:ahLst/>
            <a:cxnLst>
              <a:cxn ang="T12">
                <a:pos x="T0" y="T1"/>
              </a:cxn>
              <a:cxn ang="T13">
                <a:pos x="T2" y="T3"/>
              </a:cxn>
              <a:cxn ang="T14">
                <a:pos x="T4" y="T5"/>
              </a:cxn>
              <a:cxn ang="T15">
                <a:pos x="T6" y="T7"/>
              </a:cxn>
              <a:cxn ang="T16">
                <a:pos x="T8" y="T9"/>
              </a:cxn>
              <a:cxn ang="T17">
                <a:pos x="T10" y="T11"/>
              </a:cxn>
            </a:cxnLst>
            <a:rect l="T18" t="T19" r="T20" b="T21"/>
            <a:pathLst>
              <a:path w="284" h="922">
                <a:moveTo>
                  <a:pt x="257" y="0"/>
                </a:moveTo>
                <a:lnTo>
                  <a:pt x="0" y="912"/>
                </a:lnTo>
                <a:lnTo>
                  <a:pt x="26" y="921"/>
                </a:lnTo>
                <a:lnTo>
                  <a:pt x="283" y="8"/>
                </a:lnTo>
                <a:lnTo>
                  <a:pt x="283" y="9"/>
                </a:lnTo>
                <a:lnTo>
                  <a:pt x="257"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35" name="Freeform 79"/>
          <p:cNvSpPr>
            <a:spLocks/>
          </p:cNvSpPr>
          <p:nvPr/>
        </p:nvSpPr>
        <p:spPr bwMode="auto">
          <a:xfrm>
            <a:off x="3143250" y="4503738"/>
            <a:ext cx="71437" cy="141287"/>
          </a:xfrm>
          <a:custGeom>
            <a:avLst/>
            <a:gdLst>
              <a:gd name="T0" fmla="*/ 35719 w 50"/>
              <a:gd name="T1" fmla="*/ 0 h 89"/>
              <a:gd name="T2" fmla="*/ 34290 w 50"/>
              <a:gd name="T3" fmla="*/ 3175 h 89"/>
              <a:gd name="T4" fmla="*/ 0 w 50"/>
              <a:gd name="T5" fmla="*/ 127000 h 89"/>
              <a:gd name="T6" fmla="*/ 34290 w 50"/>
              <a:gd name="T7" fmla="*/ 139700 h 89"/>
              <a:gd name="T8" fmla="*/ 70008 w 50"/>
              <a:gd name="T9" fmla="*/ 15875 h 89"/>
              <a:gd name="T10" fmla="*/ 68580 w 50"/>
              <a:gd name="T11" fmla="*/ 17462 h 89"/>
              <a:gd name="T12" fmla="*/ 35719 w 50"/>
              <a:gd name="T13" fmla="*/ 0 h 89"/>
              <a:gd name="T14" fmla="*/ 35719 w 50"/>
              <a:gd name="T15" fmla="*/ 1587 h 89"/>
              <a:gd name="T16" fmla="*/ 34290 w 50"/>
              <a:gd name="T17" fmla="*/ 3175 h 89"/>
              <a:gd name="T18" fmla="*/ 35719 w 50"/>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89"/>
              <a:gd name="T32" fmla="*/ 50 w 50"/>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89">
                <a:moveTo>
                  <a:pt x="25" y="0"/>
                </a:moveTo>
                <a:lnTo>
                  <a:pt x="24" y="2"/>
                </a:lnTo>
                <a:lnTo>
                  <a:pt x="0" y="80"/>
                </a:lnTo>
                <a:lnTo>
                  <a:pt x="24" y="88"/>
                </a:lnTo>
                <a:lnTo>
                  <a:pt x="49" y="10"/>
                </a:lnTo>
                <a:lnTo>
                  <a:pt x="48" y="11"/>
                </a:lnTo>
                <a:lnTo>
                  <a:pt x="25" y="0"/>
                </a:lnTo>
                <a:lnTo>
                  <a:pt x="25" y="1"/>
                </a:lnTo>
                <a:lnTo>
                  <a:pt x="24" y="2"/>
                </a:lnTo>
                <a:lnTo>
                  <a:pt x="25"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36" name="Freeform 80"/>
          <p:cNvSpPr>
            <a:spLocks/>
          </p:cNvSpPr>
          <p:nvPr/>
        </p:nvSpPr>
        <p:spPr bwMode="auto">
          <a:xfrm>
            <a:off x="3182937" y="4381500"/>
            <a:ext cx="80963" cy="133350"/>
          </a:xfrm>
          <a:custGeom>
            <a:avLst/>
            <a:gdLst>
              <a:gd name="T0" fmla="*/ 46873 w 57"/>
              <a:gd name="T1" fmla="*/ 0 h 84"/>
              <a:gd name="T2" fmla="*/ 0 w 57"/>
              <a:gd name="T3" fmla="*/ 114300 h 84"/>
              <a:gd name="T4" fmla="*/ 32669 w 57"/>
              <a:gd name="T5" fmla="*/ 131763 h 84"/>
              <a:gd name="T6" fmla="*/ 79543 w 57"/>
              <a:gd name="T7" fmla="*/ 17462 h 84"/>
              <a:gd name="T8" fmla="*/ 79543 w 57"/>
              <a:gd name="T9" fmla="*/ 19050 h 84"/>
              <a:gd name="T10" fmla="*/ 46873 w 57"/>
              <a:gd name="T11" fmla="*/ 0 h 84"/>
              <a:gd name="T12" fmla="*/ 0 60000 65536"/>
              <a:gd name="T13" fmla="*/ 0 60000 65536"/>
              <a:gd name="T14" fmla="*/ 0 60000 65536"/>
              <a:gd name="T15" fmla="*/ 0 60000 65536"/>
              <a:gd name="T16" fmla="*/ 0 60000 65536"/>
              <a:gd name="T17" fmla="*/ 0 60000 65536"/>
              <a:gd name="T18" fmla="*/ 0 w 57"/>
              <a:gd name="T19" fmla="*/ 0 h 84"/>
              <a:gd name="T20" fmla="*/ 57 w 57"/>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7" h="84">
                <a:moveTo>
                  <a:pt x="33" y="0"/>
                </a:moveTo>
                <a:lnTo>
                  <a:pt x="0" y="72"/>
                </a:lnTo>
                <a:lnTo>
                  <a:pt x="23" y="83"/>
                </a:lnTo>
                <a:lnTo>
                  <a:pt x="56" y="11"/>
                </a:lnTo>
                <a:lnTo>
                  <a:pt x="56" y="12"/>
                </a:lnTo>
                <a:lnTo>
                  <a:pt x="33"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37" name="Freeform 81"/>
          <p:cNvSpPr>
            <a:spLocks/>
          </p:cNvSpPr>
          <p:nvPr/>
        </p:nvSpPr>
        <p:spPr bwMode="auto">
          <a:xfrm>
            <a:off x="3235325" y="4279900"/>
            <a:ext cx="76200" cy="114300"/>
          </a:xfrm>
          <a:custGeom>
            <a:avLst/>
            <a:gdLst>
              <a:gd name="T0" fmla="*/ 43744 w 54"/>
              <a:gd name="T1" fmla="*/ 0 h 72"/>
              <a:gd name="T2" fmla="*/ 42333 w 54"/>
              <a:gd name="T3" fmla="*/ 3175 h 72"/>
              <a:gd name="T4" fmla="*/ 0 w 54"/>
              <a:gd name="T5" fmla="*/ 93662 h 72"/>
              <a:gd name="T6" fmla="*/ 31044 w 54"/>
              <a:gd name="T7" fmla="*/ 112713 h 72"/>
              <a:gd name="T8" fmla="*/ 74789 w 54"/>
              <a:gd name="T9" fmla="*/ 22225 h 72"/>
              <a:gd name="T10" fmla="*/ 73378 w 54"/>
              <a:gd name="T11" fmla="*/ 25400 h 72"/>
              <a:gd name="T12" fmla="*/ 43744 w 54"/>
              <a:gd name="T13" fmla="*/ 0 h 72"/>
              <a:gd name="T14" fmla="*/ 43744 w 54"/>
              <a:gd name="T15" fmla="*/ 1588 h 72"/>
              <a:gd name="T16" fmla="*/ 42333 w 54"/>
              <a:gd name="T17" fmla="*/ 3175 h 72"/>
              <a:gd name="T18" fmla="*/ 43744 w 54"/>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2"/>
              <a:gd name="T32" fmla="*/ 54 w 5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2">
                <a:moveTo>
                  <a:pt x="31" y="0"/>
                </a:moveTo>
                <a:lnTo>
                  <a:pt x="30" y="2"/>
                </a:lnTo>
                <a:lnTo>
                  <a:pt x="0" y="59"/>
                </a:lnTo>
                <a:lnTo>
                  <a:pt x="22" y="71"/>
                </a:lnTo>
                <a:lnTo>
                  <a:pt x="53" y="14"/>
                </a:lnTo>
                <a:lnTo>
                  <a:pt x="52" y="16"/>
                </a:lnTo>
                <a:lnTo>
                  <a:pt x="31" y="0"/>
                </a:lnTo>
                <a:lnTo>
                  <a:pt x="31" y="1"/>
                </a:lnTo>
                <a:lnTo>
                  <a:pt x="30" y="2"/>
                </a:lnTo>
                <a:lnTo>
                  <a:pt x="31"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38" name="Freeform 82"/>
          <p:cNvSpPr>
            <a:spLocks/>
          </p:cNvSpPr>
          <p:nvPr/>
        </p:nvSpPr>
        <p:spPr bwMode="auto">
          <a:xfrm>
            <a:off x="3282950" y="4195763"/>
            <a:ext cx="79375" cy="103187"/>
          </a:xfrm>
          <a:custGeom>
            <a:avLst/>
            <a:gdLst>
              <a:gd name="T0" fmla="*/ 48192 w 56"/>
              <a:gd name="T1" fmla="*/ 0 h 65"/>
              <a:gd name="T2" fmla="*/ 46775 w 56"/>
              <a:gd name="T3" fmla="*/ 1587 h 65"/>
              <a:gd name="T4" fmla="*/ 0 w 56"/>
              <a:gd name="T5" fmla="*/ 76200 h 65"/>
              <a:gd name="T6" fmla="*/ 31183 w 56"/>
              <a:gd name="T7" fmla="*/ 101600 h 65"/>
              <a:gd name="T8" fmla="*/ 77958 w 56"/>
              <a:gd name="T9" fmla="*/ 25400 h 65"/>
              <a:gd name="T10" fmla="*/ 76540 w 56"/>
              <a:gd name="T11" fmla="*/ 26987 h 65"/>
              <a:gd name="T12" fmla="*/ 48192 w 56"/>
              <a:gd name="T13" fmla="*/ 0 h 65"/>
              <a:gd name="T14" fmla="*/ 48192 w 56"/>
              <a:gd name="T15" fmla="*/ 1587 h 65"/>
              <a:gd name="T16" fmla="*/ 46775 w 56"/>
              <a:gd name="T17" fmla="*/ 1587 h 65"/>
              <a:gd name="T18" fmla="*/ 48192 w 56"/>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5"/>
              <a:gd name="T32" fmla="*/ 56 w 56"/>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5">
                <a:moveTo>
                  <a:pt x="34" y="0"/>
                </a:moveTo>
                <a:lnTo>
                  <a:pt x="33" y="1"/>
                </a:lnTo>
                <a:lnTo>
                  <a:pt x="0" y="48"/>
                </a:lnTo>
                <a:lnTo>
                  <a:pt x="22" y="64"/>
                </a:lnTo>
                <a:lnTo>
                  <a:pt x="55" y="16"/>
                </a:lnTo>
                <a:lnTo>
                  <a:pt x="54" y="17"/>
                </a:lnTo>
                <a:lnTo>
                  <a:pt x="34" y="0"/>
                </a:lnTo>
                <a:lnTo>
                  <a:pt x="34" y="1"/>
                </a:lnTo>
                <a:lnTo>
                  <a:pt x="33" y="1"/>
                </a:lnTo>
                <a:lnTo>
                  <a:pt x="34"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39" name="Freeform 83"/>
          <p:cNvSpPr>
            <a:spLocks/>
          </p:cNvSpPr>
          <p:nvPr/>
        </p:nvSpPr>
        <p:spPr bwMode="auto">
          <a:xfrm>
            <a:off x="3336925" y="4121150"/>
            <a:ext cx="77787" cy="96838"/>
          </a:xfrm>
          <a:custGeom>
            <a:avLst/>
            <a:gdLst>
              <a:gd name="T0" fmla="*/ 48087 w 55"/>
              <a:gd name="T1" fmla="*/ 0 h 61"/>
              <a:gd name="T2" fmla="*/ 46672 w 55"/>
              <a:gd name="T3" fmla="*/ 1588 h 61"/>
              <a:gd name="T4" fmla="*/ 0 w 55"/>
              <a:gd name="T5" fmla="*/ 68263 h 61"/>
              <a:gd name="T6" fmla="*/ 28286 w 55"/>
              <a:gd name="T7" fmla="*/ 95250 h 61"/>
              <a:gd name="T8" fmla="*/ 76373 w 55"/>
              <a:gd name="T9" fmla="*/ 26988 h 61"/>
              <a:gd name="T10" fmla="*/ 74958 w 55"/>
              <a:gd name="T11" fmla="*/ 28575 h 61"/>
              <a:gd name="T12" fmla="*/ 48087 w 55"/>
              <a:gd name="T13" fmla="*/ 0 h 61"/>
              <a:gd name="T14" fmla="*/ 46672 w 55"/>
              <a:gd name="T15" fmla="*/ 1588 h 61"/>
              <a:gd name="T16" fmla="*/ 48087 w 55"/>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61"/>
              <a:gd name="T29" fmla="*/ 55 w 55"/>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61">
                <a:moveTo>
                  <a:pt x="34" y="0"/>
                </a:moveTo>
                <a:lnTo>
                  <a:pt x="33" y="1"/>
                </a:lnTo>
                <a:lnTo>
                  <a:pt x="0" y="43"/>
                </a:lnTo>
                <a:lnTo>
                  <a:pt x="20" y="60"/>
                </a:lnTo>
                <a:lnTo>
                  <a:pt x="54" y="17"/>
                </a:lnTo>
                <a:lnTo>
                  <a:pt x="53" y="18"/>
                </a:lnTo>
                <a:lnTo>
                  <a:pt x="34" y="0"/>
                </a:lnTo>
                <a:lnTo>
                  <a:pt x="33" y="1"/>
                </a:lnTo>
                <a:lnTo>
                  <a:pt x="34"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40" name="Freeform 84"/>
          <p:cNvSpPr>
            <a:spLocks/>
          </p:cNvSpPr>
          <p:nvPr/>
        </p:nvSpPr>
        <p:spPr bwMode="auto">
          <a:xfrm>
            <a:off x="3390900" y="4048125"/>
            <a:ext cx="85725" cy="96838"/>
          </a:xfrm>
          <a:custGeom>
            <a:avLst/>
            <a:gdLst>
              <a:gd name="T0" fmla="*/ 60429 w 61"/>
              <a:gd name="T1" fmla="*/ 0 h 61"/>
              <a:gd name="T2" fmla="*/ 59024 w 61"/>
              <a:gd name="T3" fmla="*/ 0 h 61"/>
              <a:gd name="T4" fmla="*/ 0 w 61"/>
              <a:gd name="T5" fmla="*/ 66675 h 61"/>
              <a:gd name="T6" fmla="*/ 26701 w 61"/>
              <a:gd name="T7" fmla="*/ 95250 h 61"/>
              <a:gd name="T8" fmla="*/ 84320 w 61"/>
              <a:gd name="T9" fmla="*/ 28575 h 61"/>
              <a:gd name="T10" fmla="*/ 82914 w 61"/>
              <a:gd name="T11" fmla="*/ 30163 h 61"/>
              <a:gd name="T12" fmla="*/ 60429 w 61"/>
              <a:gd name="T13" fmla="*/ 0 h 61"/>
              <a:gd name="T14" fmla="*/ 59024 w 61"/>
              <a:gd name="T15" fmla="*/ 0 h 61"/>
              <a:gd name="T16" fmla="*/ 60429 w 6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1"/>
              <a:gd name="T29" fmla="*/ 61 w 6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1">
                <a:moveTo>
                  <a:pt x="43" y="0"/>
                </a:moveTo>
                <a:lnTo>
                  <a:pt x="42" y="0"/>
                </a:lnTo>
                <a:lnTo>
                  <a:pt x="0" y="42"/>
                </a:lnTo>
                <a:lnTo>
                  <a:pt x="19" y="60"/>
                </a:lnTo>
                <a:lnTo>
                  <a:pt x="60" y="18"/>
                </a:lnTo>
                <a:lnTo>
                  <a:pt x="59" y="19"/>
                </a:lnTo>
                <a:lnTo>
                  <a:pt x="43" y="0"/>
                </a:lnTo>
                <a:lnTo>
                  <a:pt x="42" y="0"/>
                </a:lnTo>
                <a:lnTo>
                  <a:pt x="43"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41" name="Freeform 85"/>
          <p:cNvSpPr>
            <a:spLocks/>
          </p:cNvSpPr>
          <p:nvPr/>
        </p:nvSpPr>
        <p:spPr bwMode="auto">
          <a:xfrm>
            <a:off x="3455987" y="3986213"/>
            <a:ext cx="80963" cy="87312"/>
          </a:xfrm>
          <a:custGeom>
            <a:avLst/>
            <a:gdLst>
              <a:gd name="T0" fmla="*/ 58237 w 57"/>
              <a:gd name="T1" fmla="*/ 0 h 55"/>
              <a:gd name="T2" fmla="*/ 55396 w 57"/>
              <a:gd name="T3" fmla="*/ 3175 h 55"/>
              <a:gd name="T4" fmla="*/ 0 w 57"/>
              <a:gd name="T5" fmla="*/ 55562 h 55"/>
              <a:gd name="T6" fmla="*/ 22726 w 57"/>
              <a:gd name="T7" fmla="*/ 85725 h 55"/>
              <a:gd name="T8" fmla="*/ 79543 w 57"/>
              <a:gd name="T9" fmla="*/ 33337 h 55"/>
              <a:gd name="T10" fmla="*/ 76702 w 57"/>
              <a:gd name="T11" fmla="*/ 36512 h 55"/>
              <a:gd name="T12" fmla="*/ 58237 w 57"/>
              <a:gd name="T13" fmla="*/ 0 h 55"/>
              <a:gd name="T14" fmla="*/ 56816 w 57"/>
              <a:gd name="T15" fmla="*/ 1587 h 55"/>
              <a:gd name="T16" fmla="*/ 55396 w 57"/>
              <a:gd name="T17" fmla="*/ 3175 h 55"/>
              <a:gd name="T18" fmla="*/ 58237 w 57"/>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5"/>
              <a:gd name="T32" fmla="*/ 57 w 57"/>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5">
                <a:moveTo>
                  <a:pt x="41" y="0"/>
                </a:moveTo>
                <a:lnTo>
                  <a:pt x="39" y="2"/>
                </a:lnTo>
                <a:lnTo>
                  <a:pt x="0" y="35"/>
                </a:lnTo>
                <a:lnTo>
                  <a:pt x="16" y="54"/>
                </a:lnTo>
                <a:lnTo>
                  <a:pt x="56" y="21"/>
                </a:lnTo>
                <a:lnTo>
                  <a:pt x="54" y="23"/>
                </a:lnTo>
                <a:lnTo>
                  <a:pt x="41" y="0"/>
                </a:lnTo>
                <a:lnTo>
                  <a:pt x="40" y="1"/>
                </a:lnTo>
                <a:lnTo>
                  <a:pt x="39" y="2"/>
                </a:lnTo>
                <a:lnTo>
                  <a:pt x="41"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42" name="Freeform 86"/>
          <p:cNvSpPr>
            <a:spLocks/>
          </p:cNvSpPr>
          <p:nvPr/>
        </p:nvSpPr>
        <p:spPr bwMode="auto">
          <a:xfrm>
            <a:off x="3519487" y="3944938"/>
            <a:ext cx="76200" cy="73025"/>
          </a:xfrm>
          <a:custGeom>
            <a:avLst/>
            <a:gdLst>
              <a:gd name="T0" fmla="*/ 63260 w 53"/>
              <a:gd name="T1" fmla="*/ 0 h 46"/>
              <a:gd name="T2" fmla="*/ 56072 w 53"/>
              <a:gd name="T3" fmla="*/ 3175 h 46"/>
              <a:gd name="T4" fmla="*/ 0 w 53"/>
              <a:gd name="T5" fmla="*/ 36513 h 46"/>
              <a:gd name="T6" fmla="*/ 18691 w 53"/>
              <a:gd name="T7" fmla="*/ 71438 h 46"/>
              <a:gd name="T8" fmla="*/ 74762 w 53"/>
              <a:gd name="T9" fmla="*/ 36513 h 46"/>
              <a:gd name="T10" fmla="*/ 67574 w 53"/>
              <a:gd name="T11" fmla="*/ 39687 h 46"/>
              <a:gd name="T12" fmla="*/ 63260 w 53"/>
              <a:gd name="T13" fmla="*/ 0 h 46"/>
              <a:gd name="T14" fmla="*/ 58947 w 53"/>
              <a:gd name="T15" fmla="*/ 0 h 46"/>
              <a:gd name="T16" fmla="*/ 56072 w 53"/>
              <a:gd name="T17" fmla="*/ 3175 h 46"/>
              <a:gd name="T18" fmla="*/ 63260 w 5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46"/>
              <a:gd name="T32" fmla="*/ 53 w 53"/>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46">
                <a:moveTo>
                  <a:pt x="44" y="0"/>
                </a:moveTo>
                <a:lnTo>
                  <a:pt x="39" y="2"/>
                </a:lnTo>
                <a:lnTo>
                  <a:pt x="0" y="23"/>
                </a:lnTo>
                <a:lnTo>
                  <a:pt x="13" y="45"/>
                </a:lnTo>
                <a:lnTo>
                  <a:pt x="52" y="23"/>
                </a:lnTo>
                <a:lnTo>
                  <a:pt x="47" y="25"/>
                </a:lnTo>
                <a:lnTo>
                  <a:pt x="44" y="0"/>
                </a:lnTo>
                <a:lnTo>
                  <a:pt x="41" y="0"/>
                </a:lnTo>
                <a:lnTo>
                  <a:pt x="39" y="2"/>
                </a:lnTo>
                <a:lnTo>
                  <a:pt x="44"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43" name="Freeform 87"/>
          <p:cNvSpPr>
            <a:spLocks/>
          </p:cNvSpPr>
          <p:nvPr/>
        </p:nvSpPr>
        <p:spPr bwMode="auto">
          <a:xfrm>
            <a:off x="3589337" y="3938588"/>
            <a:ext cx="50800" cy="42862"/>
          </a:xfrm>
          <a:custGeom>
            <a:avLst/>
            <a:gdLst>
              <a:gd name="T0" fmla="*/ 49389 w 36"/>
              <a:gd name="T1" fmla="*/ 3175 h 27"/>
              <a:gd name="T2" fmla="*/ 40922 w 36"/>
              <a:gd name="T3" fmla="*/ 0 h 27"/>
              <a:gd name="T4" fmla="*/ 0 w 36"/>
              <a:gd name="T5" fmla="*/ 4762 h 27"/>
              <a:gd name="T6" fmla="*/ 4233 w 36"/>
              <a:gd name="T7" fmla="*/ 41275 h 27"/>
              <a:gd name="T8" fmla="*/ 45156 w 36"/>
              <a:gd name="T9" fmla="*/ 38100 h 27"/>
              <a:gd name="T10" fmla="*/ 36689 w 36"/>
              <a:gd name="T11" fmla="*/ 34925 h 27"/>
              <a:gd name="T12" fmla="*/ 49389 w 36"/>
              <a:gd name="T13" fmla="*/ 3175 h 27"/>
              <a:gd name="T14" fmla="*/ 45156 w 36"/>
              <a:gd name="T15" fmla="*/ 0 h 27"/>
              <a:gd name="T16" fmla="*/ 40922 w 36"/>
              <a:gd name="T17" fmla="*/ 0 h 27"/>
              <a:gd name="T18" fmla="*/ 49389 w 36"/>
              <a:gd name="T19" fmla="*/ 317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7"/>
              <a:gd name="T32" fmla="*/ 36 w 3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7">
                <a:moveTo>
                  <a:pt x="35" y="2"/>
                </a:moveTo>
                <a:lnTo>
                  <a:pt x="29" y="0"/>
                </a:lnTo>
                <a:lnTo>
                  <a:pt x="0" y="3"/>
                </a:lnTo>
                <a:lnTo>
                  <a:pt x="3" y="26"/>
                </a:lnTo>
                <a:lnTo>
                  <a:pt x="32" y="24"/>
                </a:lnTo>
                <a:lnTo>
                  <a:pt x="26" y="22"/>
                </a:lnTo>
                <a:lnTo>
                  <a:pt x="35" y="2"/>
                </a:lnTo>
                <a:lnTo>
                  <a:pt x="32" y="0"/>
                </a:lnTo>
                <a:lnTo>
                  <a:pt x="29" y="0"/>
                </a:lnTo>
                <a:lnTo>
                  <a:pt x="35" y="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44" name="Freeform 88"/>
          <p:cNvSpPr>
            <a:spLocks/>
          </p:cNvSpPr>
          <p:nvPr/>
        </p:nvSpPr>
        <p:spPr bwMode="auto">
          <a:xfrm>
            <a:off x="3632200" y="3941763"/>
            <a:ext cx="46037" cy="47625"/>
          </a:xfrm>
          <a:custGeom>
            <a:avLst/>
            <a:gdLst>
              <a:gd name="T0" fmla="*/ 44642 w 33"/>
              <a:gd name="T1" fmla="*/ 17463 h 30"/>
              <a:gd name="T2" fmla="*/ 37667 w 33"/>
              <a:gd name="T3" fmla="*/ 11113 h 30"/>
              <a:gd name="T4" fmla="*/ 12556 w 33"/>
              <a:gd name="T5" fmla="*/ 0 h 30"/>
              <a:gd name="T6" fmla="*/ 0 w 33"/>
              <a:gd name="T7" fmla="*/ 33338 h 30"/>
              <a:gd name="T8" fmla="*/ 25111 w 33"/>
              <a:gd name="T9" fmla="*/ 46038 h 30"/>
              <a:gd name="T10" fmla="*/ 18136 w 33"/>
              <a:gd name="T11" fmla="*/ 42863 h 30"/>
              <a:gd name="T12" fmla="*/ 44642 w 33"/>
              <a:gd name="T13" fmla="*/ 17463 h 30"/>
              <a:gd name="T14" fmla="*/ 41852 w 33"/>
              <a:gd name="T15" fmla="*/ 12700 h 30"/>
              <a:gd name="T16" fmla="*/ 37667 w 33"/>
              <a:gd name="T17" fmla="*/ 11113 h 30"/>
              <a:gd name="T18" fmla="*/ 44642 w 33"/>
              <a:gd name="T19" fmla="*/ 1746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0"/>
              <a:gd name="T32" fmla="*/ 33 w 3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0">
                <a:moveTo>
                  <a:pt x="32" y="11"/>
                </a:moveTo>
                <a:lnTo>
                  <a:pt x="27" y="7"/>
                </a:lnTo>
                <a:lnTo>
                  <a:pt x="9" y="0"/>
                </a:lnTo>
                <a:lnTo>
                  <a:pt x="0" y="21"/>
                </a:lnTo>
                <a:lnTo>
                  <a:pt x="18" y="29"/>
                </a:lnTo>
                <a:lnTo>
                  <a:pt x="13" y="27"/>
                </a:lnTo>
                <a:lnTo>
                  <a:pt x="32" y="11"/>
                </a:lnTo>
                <a:lnTo>
                  <a:pt x="30" y="8"/>
                </a:lnTo>
                <a:lnTo>
                  <a:pt x="27" y="7"/>
                </a:lnTo>
                <a:lnTo>
                  <a:pt x="32" y="1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45" name="Freeform 89"/>
          <p:cNvSpPr>
            <a:spLocks/>
          </p:cNvSpPr>
          <p:nvPr/>
        </p:nvSpPr>
        <p:spPr bwMode="auto">
          <a:xfrm>
            <a:off x="3654425" y="3962400"/>
            <a:ext cx="58737" cy="65088"/>
          </a:xfrm>
          <a:custGeom>
            <a:avLst/>
            <a:gdLst>
              <a:gd name="T0" fmla="*/ 57339 w 42"/>
              <a:gd name="T1" fmla="*/ 38100 h 41"/>
              <a:gd name="T2" fmla="*/ 57339 w 42"/>
              <a:gd name="T3" fmla="*/ 36513 h 41"/>
              <a:gd name="T4" fmla="*/ 26572 w 42"/>
              <a:gd name="T5" fmla="*/ 0 h 41"/>
              <a:gd name="T6" fmla="*/ 0 w 42"/>
              <a:gd name="T7" fmla="*/ 26988 h 41"/>
              <a:gd name="T8" fmla="*/ 30767 w 42"/>
              <a:gd name="T9" fmla="*/ 63500 h 41"/>
              <a:gd name="T10" fmla="*/ 30767 w 42"/>
              <a:gd name="T11" fmla="*/ 61913 h 41"/>
              <a:gd name="T12" fmla="*/ 57339 w 42"/>
              <a:gd name="T13" fmla="*/ 38100 h 41"/>
              <a:gd name="T14" fmla="*/ 57339 w 42"/>
              <a:gd name="T15" fmla="*/ 36513 h 41"/>
              <a:gd name="T16" fmla="*/ 57339 w 42"/>
              <a:gd name="T17" fmla="*/ 3810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41" y="24"/>
                </a:moveTo>
                <a:lnTo>
                  <a:pt x="41" y="23"/>
                </a:lnTo>
                <a:lnTo>
                  <a:pt x="19" y="0"/>
                </a:lnTo>
                <a:lnTo>
                  <a:pt x="0" y="17"/>
                </a:lnTo>
                <a:lnTo>
                  <a:pt x="22" y="40"/>
                </a:lnTo>
                <a:lnTo>
                  <a:pt x="22" y="39"/>
                </a:lnTo>
                <a:lnTo>
                  <a:pt x="41" y="24"/>
                </a:lnTo>
                <a:lnTo>
                  <a:pt x="41" y="23"/>
                </a:lnTo>
                <a:lnTo>
                  <a:pt x="41" y="24"/>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46" name="Freeform 90"/>
          <p:cNvSpPr>
            <a:spLocks/>
          </p:cNvSpPr>
          <p:nvPr/>
        </p:nvSpPr>
        <p:spPr bwMode="auto">
          <a:xfrm>
            <a:off x="3689350" y="4006850"/>
            <a:ext cx="53975" cy="63500"/>
          </a:xfrm>
          <a:custGeom>
            <a:avLst/>
            <a:gdLst>
              <a:gd name="T0" fmla="*/ 52555 w 38"/>
              <a:gd name="T1" fmla="*/ 38100 h 40"/>
              <a:gd name="T2" fmla="*/ 26988 w 38"/>
              <a:gd name="T3" fmla="*/ 0 h 40"/>
              <a:gd name="T4" fmla="*/ 0 w 38"/>
              <a:gd name="T5" fmla="*/ 23812 h 40"/>
              <a:gd name="T6" fmla="*/ 25567 w 38"/>
              <a:gd name="T7" fmla="*/ 61913 h 40"/>
              <a:gd name="T8" fmla="*/ 24147 w 38"/>
              <a:gd name="T9" fmla="*/ 60325 h 40"/>
              <a:gd name="T10" fmla="*/ 52555 w 38"/>
              <a:gd name="T11" fmla="*/ 38100 h 40"/>
              <a:gd name="T12" fmla="*/ 0 60000 65536"/>
              <a:gd name="T13" fmla="*/ 0 60000 65536"/>
              <a:gd name="T14" fmla="*/ 0 60000 65536"/>
              <a:gd name="T15" fmla="*/ 0 60000 65536"/>
              <a:gd name="T16" fmla="*/ 0 60000 65536"/>
              <a:gd name="T17" fmla="*/ 0 60000 65536"/>
              <a:gd name="T18" fmla="*/ 0 w 38"/>
              <a:gd name="T19" fmla="*/ 0 h 40"/>
              <a:gd name="T20" fmla="*/ 38 w 3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8" h="40">
                <a:moveTo>
                  <a:pt x="37" y="24"/>
                </a:moveTo>
                <a:lnTo>
                  <a:pt x="19" y="0"/>
                </a:lnTo>
                <a:lnTo>
                  <a:pt x="0" y="15"/>
                </a:lnTo>
                <a:lnTo>
                  <a:pt x="18" y="39"/>
                </a:lnTo>
                <a:lnTo>
                  <a:pt x="17" y="38"/>
                </a:lnTo>
                <a:lnTo>
                  <a:pt x="37" y="24"/>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47" name="Freeform 91"/>
          <p:cNvSpPr>
            <a:spLocks/>
          </p:cNvSpPr>
          <p:nvPr/>
        </p:nvSpPr>
        <p:spPr bwMode="auto">
          <a:xfrm>
            <a:off x="3717925" y="4051300"/>
            <a:ext cx="66675" cy="82550"/>
          </a:xfrm>
          <a:custGeom>
            <a:avLst/>
            <a:gdLst>
              <a:gd name="T0" fmla="*/ 65256 w 47"/>
              <a:gd name="T1" fmla="*/ 58738 h 52"/>
              <a:gd name="T2" fmla="*/ 65256 w 47"/>
              <a:gd name="T3" fmla="*/ 57150 h 52"/>
              <a:gd name="T4" fmla="*/ 28372 w 47"/>
              <a:gd name="T5" fmla="*/ 0 h 52"/>
              <a:gd name="T6" fmla="*/ 0 w 47"/>
              <a:gd name="T7" fmla="*/ 22225 h 52"/>
              <a:gd name="T8" fmla="*/ 35465 w 47"/>
              <a:gd name="T9" fmla="*/ 80963 h 52"/>
              <a:gd name="T10" fmla="*/ 35465 w 47"/>
              <a:gd name="T11" fmla="*/ 79375 h 52"/>
              <a:gd name="T12" fmla="*/ 65256 w 47"/>
              <a:gd name="T13" fmla="*/ 58738 h 52"/>
              <a:gd name="T14" fmla="*/ 65256 w 47"/>
              <a:gd name="T15" fmla="*/ 57150 h 52"/>
              <a:gd name="T16" fmla="*/ 65256 w 47"/>
              <a:gd name="T17" fmla="*/ 58738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52"/>
              <a:gd name="T29" fmla="*/ 47 w 47"/>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52">
                <a:moveTo>
                  <a:pt x="46" y="37"/>
                </a:moveTo>
                <a:lnTo>
                  <a:pt x="46" y="36"/>
                </a:lnTo>
                <a:lnTo>
                  <a:pt x="20" y="0"/>
                </a:lnTo>
                <a:lnTo>
                  <a:pt x="0" y="14"/>
                </a:lnTo>
                <a:lnTo>
                  <a:pt x="25" y="51"/>
                </a:lnTo>
                <a:lnTo>
                  <a:pt x="25" y="50"/>
                </a:lnTo>
                <a:lnTo>
                  <a:pt x="46" y="37"/>
                </a:lnTo>
                <a:lnTo>
                  <a:pt x="46" y="36"/>
                </a:lnTo>
                <a:lnTo>
                  <a:pt x="46" y="37"/>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48" name="Freeform 92"/>
          <p:cNvSpPr>
            <a:spLocks/>
          </p:cNvSpPr>
          <p:nvPr/>
        </p:nvSpPr>
        <p:spPr bwMode="auto">
          <a:xfrm>
            <a:off x="3757612" y="4116388"/>
            <a:ext cx="57150" cy="73025"/>
          </a:xfrm>
          <a:custGeom>
            <a:avLst/>
            <a:gdLst>
              <a:gd name="T0" fmla="*/ 55756 w 41"/>
              <a:gd name="T1" fmla="*/ 53975 h 46"/>
              <a:gd name="T2" fmla="*/ 54362 w 41"/>
              <a:gd name="T3" fmla="*/ 52388 h 46"/>
              <a:gd name="T4" fmla="*/ 29272 w 41"/>
              <a:gd name="T5" fmla="*/ 0 h 46"/>
              <a:gd name="T6" fmla="*/ 0 w 41"/>
              <a:gd name="T7" fmla="*/ 20637 h 46"/>
              <a:gd name="T8" fmla="*/ 25090 w 41"/>
              <a:gd name="T9" fmla="*/ 71438 h 46"/>
              <a:gd name="T10" fmla="*/ 23696 w 41"/>
              <a:gd name="T11" fmla="*/ 71438 h 46"/>
              <a:gd name="T12" fmla="*/ 55756 w 41"/>
              <a:gd name="T13" fmla="*/ 53975 h 46"/>
              <a:gd name="T14" fmla="*/ 54362 w 41"/>
              <a:gd name="T15" fmla="*/ 52388 h 46"/>
              <a:gd name="T16" fmla="*/ 55756 w 41"/>
              <a:gd name="T17" fmla="*/ 5397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6"/>
              <a:gd name="T29" fmla="*/ 41 w 4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6">
                <a:moveTo>
                  <a:pt x="40" y="34"/>
                </a:moveTo>
                <a:lnTo>
                  <a:pt x="39" y="33"/>
                </a:lnTo>
                <a:lnTo>
                  <a:pt x="21" y="0"/>
                </a:lnTo>
                <a:lnTo>
                  <a:pt x="0" y="13"/>
                </a:lnTo>
                <a:lnTo>
                  <a:pt x="18" y="45"/>
                </a:lnTo>
                <a:lnTo>
                  <a:pt x="17" y="45"/>
                </a:lnTo>
                <a:lnTo>
                  <a:pt x="40" y="34"/>
                </a:lnTo>
                <a:lnTo>
                  <a:pt x="39" y="33"/>
                </a:lnTo>
                <a:lnTo>
                  <a:pt x="40" y="34"/>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49" name="Freeform 93"/>
          <p:cNvSpPr>
            <a:spLocks/>
          </p:cNvSpPr>
          <p:nvPr/>
        </p:nvSpPr>
        <p:spPr bwMode="auto">
          <a:xfrm>
            <a:off x="3786187" y="4176713"/>
            <a:ext cx="138113" cy="246062"/>
          </a:xfrm>
          <a:custGeom>
            <a:avLst/>
            <a:gdLst>
              <a:gd name="T0" fmla="*/ 136704 w 98"/>
              <a:gd name="T1" fmla="*/ 223837 h 155"/>
              <a:gd name="T2" fmla="*/ 33824 w 98"/>
              <a:gd name="T3" fmla="*/ 0 h 155"/>
              <a:gd name="T4" fmla="*/ 0 w 98"/>
              <a:gd name="T5" fmla="*/ 20637 h 155"/>
              <a:gd name="T6" fmla="*/ 102880 w 98"/>
              <a:gd name="T7" fmla="*/ 244475 h 155"/>
              <a:gd name="T8" fmla="*/ 136704 w 98"/>
              <a:gd name="T9" fmla="*/ 223837 h 155"/>
              <a:gd name="T10" fmla="*/ 0 60000 65536"/>
              <a:gd name="T11" fmla="*/ 0 60000 65536"/>
              <a:gd name="T12" fmla="*/ 0 60000 65536"/>
              <a:gd name="T13" fmla="*/ 0 60000 65536"/>
              <a:gd name="T14" fmla="*/ 0 60000 65536"/>
              <a:gd name="T15" fmla="*/ 0 w 98"/>
              <a:gd name="T16" fmla="*/ 0 h 155"/>
              <a:gd name="T17" fmla="*/ 98 w 98"/>
              <a:gd name="T18" fmla="*/ 155 h 155"/>
            </a:gdLst>
            <a:ahLst/>
            <a:cxnLst>
              <a:cxn ang="T10">
                <a:pos x="T0" y="T1"/>
              </a:cxn>
              <a:cxn ang="T11">
                <a:pos x="T2" y="T3"/>
              </a:cxn>
              <a:cxn ang="T12">
                <a:pos x="T4" y="T5"/>
              </a:cxn>
              <a:cxn ang="T13">
                <a:pos x="T6" y="T7"/>
              </a:cxn>
              <a:cxn ang="T14">
                <a:pos x="T8" y="T9"/>
              </a:cxn>
            </a:cxnLst>
            <a:rect l="T15" t="T16" r="T17" b="T18"/>
            <a:pathLst>
              <a:path w="98" h="155">
                <a:moveTo>
                  <a:pt x="97" y="141"/>
                </a:moveTo>
                <a:lnTo>
                  <a:pt x="24" y="0"/>
                </a:lnTo>
                <a:lnTo>
                  <a:pt x="0" y="13"/>
                </a:lnTo>
                <a:lnTo>
                  <a:pt x="73" y="154"/>
                </a:lnTo>
                <a:lnTo>
                  <a:pt x="97" y="14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50" name="Freeform 94"/>
          <p:cNvSpPr>
            <a:spLocks/>
          </p:cNvSpPr>
          <p:nvPr/>
        </p:nvSpPr>
        <p:spPr bwMode="auto">
          <a:xfrm>
            <a:off x="3894137" y="4410075"/>
            <a:ext cx="314325" cy="681038"/>
          </a:xfrm>
          <a:custGeom>
            <a:avLst/>
            <a:gdLst>
              <a:gd name="T0" fmla="*/ 312915 w 223"/>
              <a:gd name="T1" fmla="*/ 658813 h 429"/>
              <a:gd name="T2" fmla="*/ 312915 w 223"/>
              <a:gd name="T3" fmla="*/ 660400 h 429"/>
              <a:gd name="T4" fmla="*/ 35238 w 223"/>
              <a:gd name="T5" fmla="*/ 0 h 429"/>
              <a:gd name="T6" fmla="*/ 0 w 223"/>
              <a:gd name="T7" fmla="*/ 20638 h 429"/>
              <a:gd name="T8" fmla="*/ 279087 w 223"/>
              <a:gd name="T9" fmla="*/ 679450 h 429"/>
              <a:gd name="T10" fmla="*/ 312915 w 223"/>
              <a:gd name="T11" fmla="*/ 658813 h 429"/>
              <a:gd name="T12" fmla="*/ 0 60000 65536"/>
              <a:gd name="T13" fmla="*/ 0 60000 65536"/>
              <a:gd name="T14" fmla="*/ 0 60000 65536"/>
              <a:gd name="T15" fmla="*/ 0 60000 65536"/>
              <a:gd name="T16" fmla="*/ 0 60000 65536"/>
              <a:gd name="T17" fmla="*/ 0 60000 65536"/>
              <a:gd name="T18" fmla="*/ 0 w 223"/>
              <a:gd name="T19" fmla="*/ 0 h 429"/>
              <a:gd name="T20" fmla="*/ 223 w 223"/>
              <a:gd name="T21" fmla="*/ 429 h 429"/>
            </a:gdLst>
            <a:ahLst/>
            <a:cxnLst>
              <a:cxn ang="T12">
                <a:pos x="T0" y="T1"/>
              </a:cxn>
              <a:cxn ang="T13">
                <a:pos x="T2" y="T3"/>
              </a:cxn>
              <a:cxn ang="T14">
                <a:pos x="T4" y="T5"/>
              </a:cxn>
              <a:cxn ang="T15">
                <a:pos x="T6" y="T7"/>
              </a:cxn>
              <a:cxn ang="T16">
                <a:pos x="T8" y="T9"/>
              </a:cxn>
              <a:cxn ang="T17">
                <a:pos x="T10" y="T11"/>
              </a:cxn>
            </a:cxnLst>
            <a:rect l="T18" t="T19" r="T20" b="T21"/>
            <a:pathLst>
              <a:path w="223" h="429">
                <a:moveTo>
                  <a:pt x="222" y="415"/>
                </a:moveTo>
                <a:lnTo>
                  <a:pt x="222" y="416"/>
                </a:lnTo>
                <a:lnTo>
                  <a:pt x="25" y="0"/>
                </a:lnTo>
                <a:lnTo>
                  <a:pt x="0" y="13"/>
                </a:lnTo>
                <a:lnTo>
                  <a:pt x="198" y="428"/>
                </a:lnTo>
                <a:lnTo>
                  <a:pt x="222" y="41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51" name="Freeform 95"/>
          <p:cNvSpPr>
            <a:spLocks/>
          </p:cNvSpPr>
          <p:nvPr/>
        </p:nvSpPr>
        <p:spPr bwMode="auto">
          <a:xfrm>
            <a:off x="4179887" y="5078413"/>
            <a:ext cx="173038" cy="327025"/>
          </a:xfrm>
          <a:custGeom>
            <a:avLst/>
            <a:gdLst>
              <a:gd name="T0" fmla="*/ 170201 w 122"/>
              <a:gd name="T1" fmla="*/ 301625 h 206"/>
              <a:gd name="T2" fmla="*/ 171620 w 122"/>
              <a:gd name="T3" fmla="*/ 303213 h 206"/>
              <a:gd name="T4" fmla="*/ 34040 w 122"/>
              <a:gd name="T5" fmla="*/ 0 h 206"/>
              <a:gd name="T6" fmla="*/ 0 w 122"/>
              <a:gd name="T7" fmla="*/ 20637 h 206"/>
              <a:gd name="T8" fmla="*/ 136161 w 122"/>
              <a:gd name="T9" fmla="*/ 323850 h 206"/>
              <a:gd name="T10" fmla="*/ 137579 w 122"/>
              <a:gd name="T11" fmla="*/ 325438 h 206"/>
              <a:gd name="T12" fmla="*/ 136161 w 122"/>
              <a:gd name="T13" fmla="*/ 323850 h 206"/>
              <a:gd name="T14" fmla="*/ 137579 w 122"/>
              <a:gd name="T15" fmla="*/ 325438 h 206"/>
              <a:gd name="T16" fmla="*/ 170201 w 122"/>
              <a:gd name="T17" fmla="*/ 301625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206"/>
              <a:gd name="T29" fmla="*/ 122 w 122"/>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206">
                <a:moveTo>
                  <a:pt x="120" y="190"/>
                </a:moveTo>
                <a:lnTo>
                  <a:pt x="121" y="191"/>
                </a:lnTo>
                <a:lnTo>
                  <a:pt x="24" y="0"/>
                </a:lnTo>
                <a:lnTo>
                  <a:pt x="0" y="13"/>
                </a:lnTo>
                <a:lnTo>
                  <a:pt x="96" y="204"/>
                </a:lnTo>
                <a:lnTo>
                  <a:pt x="97" y="205"/>
                </a:lnTo>
                <a:lnTo>
                  <a:pt x="96" y="204"/>
                </a:lnTo>
                <a:lnTo>
                  <a:pt x="97" y="205"/>
                </a:lnTo>
                <a:lnTo>
                  <a:pt x="120" y="19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52" name="Freeform 96"/>
          <p:cNvSpPr>
            <a:spLocks/>
          </p:cNvSpPr>
          <p:nvPr/>
        </p:nvSpPr>
        <p:spPr bwMode="auto">
          <a:xfrm>
            <a:off x="4324350" y="5389563"/>
            <a:ext cx="109537" cy="165100"/>
          </a:xfrm>
          <a:custGeom>
            <a:avLst/>
            <a:gdLst>
              <a:gd name="T0" fmla="*/ 106728 w 78"/>
              <a:gd name="T1" fmla="*/ 134938 h 104"/>
              <a:gd name="T2" fmla="*/ 108133 w 78"/>
              <a:gd name="T3" fmla="*/ 138113 h 104"/>
              <a:gd name="T4" fmla="*/ 30895 w 78"/>
              <a:gd name="T5" fmla="*/ 0 h 104"/>
              <a:gd name="T6" fmla="*/ 0 w 78"/>
              <a:gd name="T7" fmla="*/ 22225 h 104"/>
              <a:gd name="T8" fmla="*/ 77238 w 78"/>
              <a:gd name="T9" fmla="*/ 160338 h 104"/>
              <a:gd name="T10" fmla="*/ 78642 w 78"/>
              <a:gd name="T11" fmla="*/ 163513 h 104"/>
              <a:gd name="T12" fmla="*/ 77238 w 78"/>
              <a:gd name="T13" fmla="*/ 160338 h 104"/>
              <a:gd name="T14" fmla="*/ 78642 w 78"/>
              <a:gd name="T15" fmla="*/ 161925 h 104"/>
              <a:gd name="T16" fmla="*/ 78642 w 78"/>
              <a:gd name="T17" fmla="*/ 163513 h 104"/>
              <a:gd name="T18" fmla="*/ 106728 w 78"/>
              <a:gd name="T19" fmla="*/ 134938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04"/>
              <a:gd name="T32" fmla="*/ 78 w 78"/>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04">
                <a:moveTo>
                  <a:pt x="76" y="85"/>
                </a:moveTo>
                <a:lnTo>
                  <a:pt x="77" y="87"/>
                </a:lnTo>
                <a:lnTo>
                  <a:pt x="22" y="0"/>
                </a:lnTo>
                <a:lnTo>
                  <a:pt x="0" y="14"/>
                </a:lnTo>
                <a:lnTo>
                  <a:pt x="55" y="101"/>
                </a:lnTo>
                <a:lnTo>
                  <a:pt x="56" y="103"/>
                </a:lnTo>
                <a:lnTo>
                  <a:pt x="55" y="101"/>
                </a:lnTo>
                <a:lnTo>
                  <a:pt x="56" y="102"/>
                </a:lnTo>
                <a:lnTo>
                  <a:pt x="56" y="103"/>
                </a:lnTo>
                <a:lnTo>
                  <a:pt x="76" y="8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53" name="Freeform 97"/>
          <p:cNvSpPr>
            <a:spLocks/>
          </p:cNvSpPr>
          <p:nvPr/>
        </p:nvSpPr>
        <p:spPr bwMode="auto">
          <a:xfrm>
            <a:off x="4408487" y="5532438"/>
            <a:ext cx="123825" cy="144462"/>
          </a:xfrm>
          <a:custGeom>
            <a:avLst/>
            <a:gdLst>
              <a:gd name="T0" fmla="*/ 120978 w 87"/>
              <a:gd name="T1" fmla="*/ 114300 h 91"/>
              <a:gd name="T2" fmla="*/ 122402 w 87"/>
              <a:gd name="T3" fmla="*/ 114300 h 91"/>
              <a:gd name="T4" fmla="*/ 29889 w 87"/>
              <a:gd name="T5" fmla="*/ 0 h 91"/>
              <a:gd name="T6" fmla="*/ 0 w 87"/>
              <a:gd name="T7" fmla="*/ 28575 h 91"/>
              <a:gd name="T8" fmla="*/ 92513 w 87"/>
              <a:gd name="T9" fmla="*/ 142875 h 91"/>
              <a:gd name="T10" fmla="*/ 93936 w 87"/>
              <a:gd name="T11" fmla="*/ 142875 h 91"/>
              <a:gd name="T12" fmla="*/ 92513 w 87"/>
              <a:gd name="T13" fmla="*/ 142875 h 91"/>
              <a:gd name="T14" fmla="*/ 93936 w 87"/>
              <a:gd name="T15" fmla="*/ 142875 h 91"/>
              <a:gd name="T16" fmla="*/ 120978 w 87"/>
              <a:gd name="T17" fmla="*/ 11430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91"/>
              <a:gd name="T29" fmla="*/ 87 w 87"/>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91">
                <a:moveTo>
                  <a:pt x="85" y="72"/>
                </a:moveTo>
                <a:lnTo>
                  <a:pt x="86" y="72"/>
                </a:lnTo>
                <a:lnTo>
                  <a:pt x="21" y="0"/>
                </a:lnTo>
                <a:lnTo>
                  <a:pt x="0" y="18"/>
                </a:lnTo>
                <a:lnTo>
                  <a:pt x="65" y="90"/>
                </a:lnTo>
                <a:lnTo>
                  <a:pt x="66" y="90"/>
                </a:lnTo>
                <a:lnTo>
                  <a:pt x="65" y="90"/>
                </a:lnTo>
                <a:lnTo>
                  <a:pt x="66" y="90"/>
                </a:lnTo>
                <a:lnTo>
                  <a:pt x="85" y="7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54" name="Freeform 98"/>
          <p:cNvSpPr>
            <a:spLocks/>
          </p:cNvSpPr>
          <p:nvPr/>
        </p:nvSpPr>
        <p:spPr bwMode="auto">
          <a:xfrm>
            <a:off x="4510087" y="5654675"/>
            <a:ext cx="128588" cy="152400"/>
          </a:xfrm>
          <a:custGeom>
            <a:avLst/>
            <a:gdLst>
              <a:gd name="T0" fmla="*/ 124395 w 92"/>
              <a:gd name="T1" fmla="*/ 115888 h 96"/>
              <a:gd name="T2" fmla="*/ 127190 w 92"/>
              <a:gd name="T3" fmla="*/ 119063 h 96"/>
              <a:gd name="T4" fmla="*/ 26556 w 92"/>
              <a:gd name="T5" fmla="*/ 0 h 96"/>
              <a:gd name="T6" fmla="*/ 0 w 92"/>
              <a:gd name="T7" fmla="*/ 28575 h 96"/>
              <a:gd name="T8" fmla="*/ 100634 w 92"/>
              <a:gd name="T9" fmla="*/ 147638 h 96"/>
              <a:gd name="T10" fmla="*/ 103429 w 92"/>
              <a:gd name="T11" fmla="*/ 150813 h 96"/>
              <a:gd name="T12" fmla="*/ 100634 w 92"/>
              <a:gd name="T13" fmla="*/ 147638 h 96"/>
              <a:gd name="T14" fmla="*/ 102032 w 92"/>
              <a:gd name="T15" fmla="*/ 149225 h 96"/>
              <a:gd name="T16" fmla="*/ 103429 w 92"/>
              <a:gd name="T17" fmla="*/ 150813 h 96"/>
              <a:gd name="T18" fmla="*/ 124395 w 92"/>
              <a:gd name="T19" fmla="*/ 11588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96"/>
              <a:gd name="T32" fmla="*/ 92 w 9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96">
                <a:moveTo>
                  <a:pt x="89" y="73"/>
                </a:moveTo>
                <a:lnTo>
                  <a:pt x="91" y="75"/>
                </a:lnTo>
                <a:lnTo>
                  <a:pt x="19" y="0"/>
                </a:lnTo>
                <a:lnTo>
                  <a:pt x="0" y="18"/>
                </a:lnTo>
                <a:lnTo>
                  <a:pt x="72" y="93"/>
                </a:lnTo>
                <a:lnTo>
                  <a:pt x="74" y="95"/>
                </a:lnTo>
                <a:lnTo>
                  <a:pt x="72" y="93"/>
                </a:lnTo>
                <a:lnTo>
                  <a:pt x="73" y="94"/>
                </a:lnTo>
                <a:lnTo>
                  <a:pt x="74" y="95"/>
                </a:lnTo>
                <a:lnTo>
                  <a:pt x="89" y="73"/>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55" name="Freeform 99"/>
          <p:cNvSpPr>
            <a:spLocks/>
          </p:cNvSpPr>
          <p:nvPr/>
        </p:nvSpPr>
        <p:spPr bwMode="auto">
          <a:xfrm>
            <a:off x="4621212" y="5778500"/>
            <a:ext cx="141288" cy="133350"/>
          </a:xfrm>
          <a:custGeom>
            <a:avLst/>
            <a:gdLst>
              <a:gd name="T0" fmla="*/ 135636 w 100"/>
              <a:gd name="T1" fmla="*/ 92075 h 84"/>
              <a:gd name="T2" fmla="*/ 139875 w 100"/>
              <a:gd name="T3" fmla="*/ 95250 h 84"/>
              <a:gd name="T4" fmla="*/ 21193 w 100"/>
              <a:gd name="T5" fmla="*/ 0 h 84"/>
              <a:gd name="T6" fmla="*/ 0 w 100"/>
              <a:gd name="T7" fmla="*/ 33338 h 84"/>
              <a:gd name="T8" fmla="*/ 118682 w 100"/>
              <a:gd name="T9" fmla="*/ 128588 h 84"/>
              <a:gd name="T10" fmla="*/ 122921 w 100"/>
              <a:gd name="T11" fmla="*/ 131763 h 84"/>
              <a:gd name="T12" fmla="*/ 118682 w 100"/>
              <a:gd name="T13" fmla="*/ 128588 h 84"/>
              <a:gd name="T14" fmla="*/ 120095 w 100"/>
              <a:gd name="T15" fmla="*/ 130175 h 84"/>
              <a:gd name="T16" fmla="*/ 122921 w 100"/>
              <a:gd name="T17" fmla="*/ 131763 h 84"/>
              <a:gd name="T18" fmla="*/ 135636 w 100"/>
              <a:gd name="T19" fmla="*/ 92075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84"/>
              <a:gd name="T32" fmla="*/ 100 w 100"/>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84">
                <a:moveTo>
                  <a:pt x="96" y="58"/>
                </a:moveTo>
                <a:lnTo>
                  <a:pt x="99" y="60"/>
                </a:lnTo>
                <a:lnTo>
                  <a:pt x="15" y="0"/>
                </a:lnTo>
                <a:lnTo>
                  <a:pt x="0" y="21"/>
                </a:lnTo>
                <a:lnTo>
                  <a:pt x="84" y="81"/>
                </a:lnTo>
                <a:lnTo>
                  <a:pt x="87" y="83"/>
                </a:lnTo>
                <a:lnTo>
                  <a:pt x="84" y="81"/>
                </a:lnTo>
                <a:lnTo>
                  <a:pt x="85" y="82"/>
                </a:lnTo>
                <a:lnTo>
                  <a:pt x="87" y="83"/>
                </a:lnTo>
                <a:lnTo>
                  <a:pt x="96" y="58"/>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56" name="Freeform 100"/>
          <p:cNvSpPr>
            <a:spLocks/>
          </p:cNvSpPr>
          <p:nvPr/>
        </p:nvSpPr>
        <p:spPr bwMode="auto">
          <a:xfrm>
            <a:off x="4751387" y="5876925"/>
            <a:ext cx="158750" cy="103188"/>
          </a:xfrm>
          <a:custGeom>
            <a:avLst/>
            <a:gdLst>
              <a:gd name="T0" fmla="*/ 157345 w 113"/>
              <a:gd name="T1" fmla="*/ 63500 h 65"/>
              <a:gd name="T2" fmla="*/ 12644 w 113"/>
              <a:gd name="T3" fmla="*/ 0 h 65"/>
              <a:gd name="T4" fmla="*/ 0 w 113"/>
              <a:gd name="T5" fmla="*/ 39688 h 65"/>
              <a:gd name="T6" fmla="*/ 144701 w 113"/>
              <a:gd name="T7" fmla="*/ 101600 h 65"/>
              <a:gd name="T8" fmla="*/ 157345 w 113"/>
              <a:gd name="T9" fmla="*/ 63500 h 65"/>
              <a:gd name="T10" fmla="*/ 0 60000 65536"/>
              <a:gd name="T11" fmla="*/ 0 60000 65536"/>
              <a:gd name="T12" fmla="*/ 0 60000 65536"/>
              <a:gd name="T13" fmla="*/ 0 60000 65536"/>
              <a:gd name="T14" fmla="*/ 0 60000 65536"/>
              <a:gd name="T15" fmla="*/ 0 w 113"/>
              <a:gd name="T16" fmla="*/ 0 h 65"/>
              <a:gd name="T17" fmla="*/ 113 w 113"/>
              <a:gd name="T18" fmla="*/ 65 h 65"/>
            </a:gdLst>
            <a:ahLst/>
            <a:cxnLst>
              <a:cxn ang="T10">
                <a:pos x="T0" y="T1"/>
              </a:cxn>
              <a:cxn ang="T11">
                <a:pos x="T2" y="T3"/>
              </a:cxn>
              <a:cxn ang="T12">
                <a:pos x="T4" y="T5"/>
              </a:cxn>
              <a:cxn ang="T13">
                <a:pos x="T6" y="T7"/>
              </a:cxn>
              <a:cxn ang="T14">
                <a:pos x="T8" y="T9"/>
              </a:cxn>
            </a:cxnLst>
            <a:rect l="T15" t="T16" r="T17" b="T18"/>
            <a:pathLst>
              <a:path w="113" h="65">
                <a:moveTo>
                  <a:pt x="112" y="40"/>
                </a:moveTo>
                <a:lnTo>
                  <a:pt x="9" y="0"/>
                </a:lnTo>
                <a:lnTo>
                  <a:pt x="0" y="25"/>
                </a:lnTo>
                <a:lnTo>
                  <a:pt x="103" y="64"/>
                </a:lnTo>
                <a:lnTo>
                  <a:pt x="112" y="4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57" name="Freeform 101"/>
          <p:cNvSpPr>
            <a:spLocks/>
          </p:cNvSpPr>
          <p:nvPr/>
        </p:nvSpPr>
        <p:spPr bwMode="auto">
          <a:xfrm>
            <a:off x="4903787" y="5946775"/>
            <a:ext cx="152400" cy="92075"/>
          </a:xfrm>
          <a:custGeom>
            <a:avLst/>
            <a:gdLst>
              <a:gd name="T0" fmla="*/ 149604 w 109"/>
              <a:gd name="T1" fmla="*/ 52388 h 58"/>
              <a:gd name="T2" fmla="*/ 151002 w 109"/>
              <a:gd name="T3" fmla="*/ 52388 h 58"/>
              <a:gd name="T4" fmla="*/ 12583 w 109"/>
              <a:gd name="T5" fmla="*/ 0 h 58"/>
              <a:gd name="T6" fmla="*/ 0 w 109"/>
              <a:gd name="T7" fmla="*/ 38100 h 58"/>
              <a:gd name="T8" fmla="*/ 138418 w 109"/>
              <a:gd name="T9" fmla="*/ 90488 h 58"/>
              <a:gd name="T10" fmla="*/ 149604 w 109"/>
              <a:gd name="T11" fmla="*/ 52388 h 58"/>
              <a:gd name="T12" fmla="*/ 0 60000 65536"/>
              <a:gd name="T13" fmla="*/ 0 60000 65536"/>
              <a:gd name="T14" fmla="*/ 0 60000 65536"/>
              <a:gd name="T15" fmla="*/ 0 60000 65536"/>
              <a:gd name="T16" fmla="*/ 0 60000 65536"/>
              <a:gd name="T17" fmla="*/ 0 60000 65536"/>
              <a:gd name="T18" fmla="*/ 0 w 109"/>
              <a:gd name="T19" fmla="*/ 0 h 58"/>
              <a:gd name="T20" fmla="*/ 109 w 109"/>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9" h="58">
                <a:moveTo>
                  <a:pt x="107" y="33"/>
                </a:moveTo>
                <a:lnTo>
                  <a:pt x="108" y="33"/>
                </a:lnTo>
                <a:lnTo>
                  <a:pt x="9" y="0"/>
                </a:lnTo>
                <a:lnTo>
                  <a:pt x="0" y="24"/>
                </a:lnTo>
                <a:lnTo>
                  <a:pt x="99" y="57"/>
                </a:lnTo>
                <a:lnTo>
                  <a:pt x="107" y="33"/>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58" name="Freeform 102"/>
          <p:cNvSpPr>
            <a:spLocks/>
          </p:cNvSpPr>
          <p:nvPr/>
        </p:nvSpPr>
        <p:spPr bwMode="auto">
          <a:xfrm>
            <a:off x="5051425" y="6003925"/>
            <a:ext cx="157162" cy="79375"/>
          </a:xfrm>
          <a:custGeom>
            <a:avLst/>
            <a:gdLst>
              <a:gd name="T0" fmla="*/ 154330 w 111"/>
              <a:gd name="T1" fmla="*/ 39688 h 50"/>
              <a:gd name="T2" fmla="*/ 155746 w 111"/>
              <a:gd name="T3" fmla="*/ 39688 h 50"/>
              <a:gd name="T4" fmla="*/ 11327 w 111"/>
              <a:gd name="T5" fmla="*/ 0 h 50"/>
              <a:gd name="T6" fmla="*/ 0 w 111"/>
              <a:gd name="T7" fmla="*/ 38100 h 50"/>
              <a:gd name="T8" fmla="*/ 145835 w 111"/>
              <a:gd name="T9" fmla="*/ 77788 h 50"/>
              <a:gd name="T10" fmla="*/ 147251 w 111"/>
              <a:gd name="T11" fmla="*/ 77788 h 50"/>
              <a:gd name="T12" fmla="*/ 145835 w 111"/>
              <a:gd name="T13" fmla="*/ 77788 h 50"/>
              <a:gd name="T14" fmla="*/ 147251 w 111"/>
              <a:gd name="T15" fmla="*/ 77788 h 50"/>
              <a:gd name="T16" fmla="*/ 154330 w 111"/>
              <a:gd name="T17" fmla="*/ 39688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50"/>
              <a:gd name="T29" fmla="*/ 111 w 111"/>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50">
                <a:moveTo>
                  <a:pt x="109" y="25"/>
                </a:moveTo>
                <a:lnTo>
                  <a:pt x="110" y="25"/>
                </a:lnTo>
                <a:lnTo>
                  <a:pt x="8" y="0"/>
                </a:lnTo>
                <a:lnTo>
                  <a:pt x="0" y="24"/>
                </a:lnTo>
                <a:lnTo>
                  <a:pt x="103" y="49"/>
                </a:lnTo>
                <a:lnTo>
                  <a:pt x="104" y="49"/>
                </a:lnTo>
                <a:lnTo>
                  <a:pt x="103" y="49"/>
                </a:lnTo>
                <a:lnTo>
                  <a:pt x="104" y="49"/>
                </a:lnTo>
                <a:lnTo>
                  <a:pt x="109" y="2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59" name="Freeform 103"/>
          <p:cNvSpPr>
            <a:spLocks/>
          </p:cNvSpPr>
          <p:nvPr/>
        </p:nvSpPr>
        <p:spPr bwMode="auto">
          <a:xfrm>
            <a:off x="5207000" y="6048375"/>
            <a:ext cx="166687" cy="74613"/>
          </a:xfrm>
          <a:custGeom>
            <a:avLst/>
            <a:gdLst>
              <a:gd name="T0" fmla="*/ 165286 w 119"/>
              <a:gd name="T1" fmla="*/ 31750 h 47"/>
              <a:gd name="T2" fmla="*/ 165286 w 119"/>
              <a:gd name="T3" fmla="*/ 33338 h 47"/>
              <a:gd name="T4" fmla="*/ 7004 w 119"/>
              <a:gd name="T5" fmla="*/ 0 h 47"/>
              <a:gd name="T6" fmla="*/ 0 w 119"/>
              <a:gd name="T7" fmla="*/ 38100 h 47"/>
              <a:gd name="T8" fmla="*/ 158283 w 119"/>
              <a:gd name="T9" fmla="*/ 71438 h 47"/>
              <a:gd name="T10" fmla="*/ 158283 w 119"/>
              <a:gd name="T11" fmla="*/ 73025 h 47"/>
              <a:gd name="T12" fmla="*/ 158283 w 119"/>
              <a:gd name="T13" fmla="*/ 71438 h 47"/>
              <a:gd name="T14" fmla="*/ 158283 w 119"/>
              <a:gd name="T15" fmla="*/ 73025 h 47"/>
              <a:gd name="T16" fmla="*/ 165286 w 119"/>
              <a:gd name="T17" fmla="*/ 3175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47"/>
              <a:gd name="T29" fmla="*/ 119 w 119"/>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47">
                <a:moveTo>
                  <a:pt x="118" y="20"/>
                </a:moveTo>
                <a:lnTo>
                  <a:pt x="118" y="21"/>
                </a:lnTo>
                <a:lnTo>
                  <a:pt x="5" y="0"/>
                </a:lnTo>
                <a:lnTo>
                  <a:pt x="0" y="24"/>
                </a:lnTo>
                <a:lnTo>
                  <a:pt x="113" y="45"/>
                </a:lnTo>
                <a:lnTo>
                  <a:pt x="113" y="46"/>
                </a:lnTo>
                <a:lnTo>
                  <a:pt x="113" y="45"/>
                </a:lnTo>
                <a:lnTo>
                  <a:pt x="113" y="46"/>
                </a:lnTo>
                <a:lnTo>
                  <a:pt x="118" y="2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60" name="Freeform 104"/>
          <p:cNvSpPr>
            <a:spLocks/>
          </p:cNvSpPr>
          <p:nvPr/>
        </p:nvSpPr>
        <p:spPr bwMode="auto">
          <a:xfrm>
            <a:off x="5373687" y="6084888"/>
            <a:ext cx="187325" cy="66675"/>
          </a:xfrm>
          <a:custGeom>
            <a:avLst/>
            <a:gdLst>
              <a:gd name="T0" fmla="*/ 184487 w 132"/>
              <a:gd name="T1" fmla="*/ 26988 h 42"/>
              <a:gd name="T2" fmla="*/ 185906 w 132"/>
              <a:gd name="T3" fmla="*/ 26988 h 42"/>
              <a:gd name="T4" fmla="*/ 7096 w 132"/>
              <a:gd name="T5" fmla="*/ 0 h 42"/>
              <a:gd name="T6" fmla="*/ 0 w 132"/>
              <a:gd name="T7" fmla="*/ 39687 h 42"/>
              <a:gd name="T8" fmla="*/ 180229 w 132"/>
              <a:gd name="T9" fmla="*/ 65088 h 42"/>
              <a:gd name="T10" fmla="*/ 181648 w 132"/>
              <a:gd name="T11" fmla="*/ 65088 h 42"/>
              <a:gd name="T12" fmla="*/ 180229 w 132"/>
              <a:gd name="T13" fmla="*/ 65088 h 42"/>
              <a:gd name="T14" fmla="*/ 181648 w 132"/>
              <a:gd name="T15" fmla="*/ 65088 h 42"/>
              <a:gd name="T16" fmla="*/ 184487 w 132"/>
              <a:gd name="T17" fmla="*/ 26988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42"/>
              <a:gd name="T29" fmla="*/ 132 w 13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42">
                <a:moveTo>
                  <a:pt x="130" y="17"/>
                </a:moveTo>
                <a:lnTo>
                  <a:pt x="131" y="17"/>
                </a:lnTo>
                <a:lnTo>
                  <a:pt x="5" y="0"/>
                </a:lnTo>
                <a:lnTo>
                  <a:pt x="0" y="25"/>
                </a:lnTo>
                <a:lnTo>
                  <a:pt x="127" y="41"/>
                </a:lnTo>
                <a:lnTo>
                  <a:pt x="128" y="41"/>
                </a:lnTo>
                <a:lnTo>
                  <a:pt x="127" y="41"/>
                </a:lnTo>
                <a:lnTo>
                  <a:pt x="128" y="41"/>
                </a:lnTo>
                <a:lnTo>
                  <a:pt x="130" y="17"/>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61" name="Freeform 105"/>
          <p:cNvSpPr>
            <a:spLocks/>
          </p:cNvSpPr>
          <p:nvPr/>
        </p:nvSpPr>
        <p:spPr bwMode="auto">
          <a:xfrm>
            <a:off x="5564187" y="6115050"/>
            <a:ext cx="198438" cy="57150"/>
          </a:xfrm>
          <a:custGeom>
            <a:avLst/>
            <a:gdLst>
              <a:gd name="T0" fmla="*/ 197031 w 141"/>
              <a:gd name="T1" fmla="*/ 15875 h 36"/>
              <a:gd name="T2" fmla="*/ 2815 w 141"/>
              <a:gd name="T3" fmla="*/ 0 h 36"/>
              <a:gd name="T4" fmla="*/ 0 w 141"/>
              <a:gd name="T5" fmla="*/ 38100 h 36"/>
              <a:gd name="T6" fmla="*/ 194216 w 141"/>
              <a:gd name="T7" fmla="*/ 55563 h 36"/>
              <a:gd name="T8" fmla="*/ 195623 w 141"/>
              <a:gd name="T9" fmla="*/ 55563 h 36"/>
              <a:gd name="T10" fmla="*/ 194216 w 141"/>
              <a:gd name="T11" fmla="*/ 55563 h 36"/>
              <a:gd name="T12" fmla="*/ 195623 w 141"/>
              <a:gd name="T13" fmla="*/ 55563 h 36"/>
              <a:gd name="T14" fmla="*/ 197031 w 141"/>
              <a:gd name="T15" fmla="*/ 15875 h 36"/>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36"/>
              <a:gd name="T26" fmla="*/ 141 w 14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36">
                <a:moveTo>
                  <a:pt x="140" y="10"/>
                </a:moveTo>
                <a:lnTo>
                  <a:pt x="2" y="0"/>
                </a:lnTo>
                <a:lnTo>
                  <a:pt x="0" y="24"/>
                </a:lnTo>
                <a:lnTo>
                  <a:pt x="138" y="35"/>
                </a:lnTo>
                <a:lnTo>
                  <a:pt x="139" y="35"/>
                </a:lnTo>
                <a:lnTo>
                  <a:pt x="138" y="35"/>
                </a:lnTo>
                <a:lnTo>
                  <a:pt x="139" y="35"/>
                </a:lnTo>
                <a:lnTo>
                  <a:pt x="140" y="1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62" name="Freeform 106"/>
          <p:cNvSpPr>
            <a:spLocks/>
          </p:cNvSpPr>
          <p:nvPr/>
        </p:nvSpPr>
        <p:spPr bwMode="auto">
          <a:xfrm>
            <a:off x="5767387" y="6134100"/>
            <a:ext cx="1127125" cy="100013"/>
          </a:xfrm>
          <a:custGeom>
            <a:avLst/>
            <a:gdLst>
              <a:gd name="T0" fmla="*/ 1125713 w 798"/>
              <a:gd name="T1" fmla="*/ 77788 h 63"/>
              <a:gd name="T2" fmla="*/ 1125713 w 798"/>
              <a:gd name="T3" fmla="*/ 57150 h 63"/>
              <a:gd name="T4" fmla="*/ 1412 w 798"/>
              <a:gd name="T5" fmla="*/ 0 h 63"/>
              <a:gd name="T6" fmla="*/ 0 w 798"/>
              <a:gd name="T7" fmla="*/ 41275 h 63"/>
              <a:gd name="T8" fmla="*/ 1124300 w 798"/>
              <a:gd name="T9" fmla="*/ 98425 h 63"/>
              <a:gd name="T10" fmla="*/ 1125713 w 798"/>
              <a:gd name="T11" fmla="*/ 77788 h 63"/>
              <a:gd name="T12" fmla="*/ 0 60000 65536"/>
              <a:gd name="T13" fmla="*/ 0 60000 65536"/>
              <a:gd name="T14" fmla="*/ 0 60000 65536"/>
              <a:gd name="T15" fmla="*/ 0 60000 65536"/>
              <a:gd name="T16" fmla="*/ 0 60000 65536"/>
              <a:gd name="T17" fmla="*/ 0 60000 65536"/>
              <a:gd name="T18" fmla="*/ 0 w 798"/>
              <a:gd name="T19" fmla="*/ 0 h 63"/>
              <a:gd name="T20" fmla="*/ 798 w 79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98" h="63">
                <a:moveTo>
                  <a:pt x="797" y="49"/>
                </a:moveTo>
                <a:lnTo>
                  <a:pt x="797" y="36"/>
                </a:lnTo>
                <a:lnTo>
                  <a:pt x="1" y="0"/>
                </a:lnTo>
                <a:lnTo>
                  <a:pt x="0" y="26"/>
                </a:lnTo>
                <a:lnTo>
                  <a:pt x="796" y="62"/>
                </a:lnTo>
                <a:lnTo>
                  <a:pt x="797" y="49"/>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6363" name="Rectangle 107"/>
          <p:cNvSpPr>
            <a:spLocks noChangeArrowheads="1"/>
          </p:cNvSpPr>
          <p:nvPr/>
        </p:nvSpPr>
        <p:spPr bwMode="auto">
          <a:xfrm>
            <a:off x="2892425" y="1573213"/>
            <a:ext cx="1411287"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Symptoms</a:t>
            </a:r>
          </a:p>
        </p:txBody>
      </p:sp>
      <p:sp>
        <p:nvSpPr>
          <p:cNvPr id="96364" name="Rectangle 108"/>
          <p:cNvSpPr>
            <a:spLocks noChangeArrowheads="1"/>
          </p:cNvSpPr>
          <p:nvPr/>
        </p:nvSpPr>
        <p:spPr bwMode="auto">
          <a:xfrm>
            <a:off x="2784475" y="2112963"/>
            <a:ext cx="1541462"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ALT Elevated</a:t>
            </a:r>
          </a:p>
        </p:txBody>
      </p:sp>
      <p:sp>
        <p:nvSpPr>
          <p:cNvPr id="96365" name="Rectangle 109"/>
          <p:cNvSpPr>
            <a:spLocks noChangeArrowheads="1"/>
          </p:cNvSpPr>
          <p:nvPr/>
        </p:nvSpPr>
        <p:spPr bwMode="auto">
          <a:xfrm>
            <a:off x="6416675" y="5503863"/>
            <a:ext cx="1846262" cy="638175"/>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Total anti-HDV</a:t>
            </a:r>
          </a:p>
        </p:txBody>
      </p:sp>
      <p:sp>
        <p:nvSpPr>
          <p:cNvPr id="96366" name="Rectangle 110"/>
          <p:cNvSpPr>
            <a:spLocks noChangeArrowheads="1"/>
          </p:cNvSpPr>
          <p:nvPr/>
        </p:nvSpPr>
        <p:spPr bwMode="auto">
          <a:xfrm>
            <a:off x="2874962" y="3522663"/>
            <a:ext cx="1846263"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IgM anti-HDV</a:t>
            </a:r>
          </a:p>
        </p:txBody>
      </p:sp>
      <p:sp>
        <p:nvSpPr>
          <p:cNvPr id="96367" name="Rectangle 111"/>
          <p:cNvSpPr>
            <a:spLocks noChangeArrowheads="1"/>
          </p:cNvSpPr>
          <p:nvPr/>
        </p:nvSpPr>
        <p:spPr bwMode="auto">
          <a:xfrm>
            <a:off x="2514600" y="4602163"/>
            <a:ext cx="1844675"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HDV  RNA</a:t>
            </a:r>
          </a:p>
        </p:txBody>
      </p:sp>
      <p:sp>
        <p:nvSpPr>
          <p:cNvPr id="96368" name="Rectangle 112"/>
          <p:cNvSpPr>
            <a:spLocks noChangeArrowheads="1"/>
          </p:cNvSpPr>
          <p:nvPr/>
        </p:nvSpPr>
        <p:spPr bwMode="auto">
          <a:xfrm>
            <a:off x="3236912" y="5160963"/>
            <a:ext cx="1179513"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HBsAg</a:t>
            </a:r>
          </a:p>
        </p:txBody>
      </p:sp>
    </p:spTree>
  </p:cSld>
  <p:clrMapOvr>
    <a:masterClrMapping/>
  </p:clrMapOvr>
  <p:transition>
    <p:cu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763587" y="6634162"/>
            <a:ext cx="1897063" cy="457200"/>
          </a:xfrm>
          <a:prstGeom prst="rect">
            <a:avLst/>
          </a:prstGeom>
          <a:noFill/>
          <a:ln w="12700">
            <a:noFill/>
            <a:miter lim="800000"/>
            <a:headEnd/>
            <a:tailEnd/>
          </a:ln>
        </p:spPr>
        <p:txBody>
          <a:bodyPr wrap="none" anchor="ctr"/>
          <a:lstStyle/>
          <a:p>
            <a:endParaRPr lang="en-US" dirty="0"/>
          </a:p>
        </p:txBody>
      </p:sp>
      <p:sp>
        <p:nvSpPr>
          <p:cNvPr id="97283" name="Rectangle 3"/>
          <p:cNvSpPr>
            <a:spLocks noChangeArrowheads="1"/>
          </p:cNvSpPr>
          <p:nvPr/>
        </p:nvSpPr>
        <p:spPr bwMode="auto">
          <a:xfrm>
            <a:off x="3201987" y="6634162"/>
            <a:ext cx="2844800" cy="457200"/>
          </a:xfrm>
          <a:prstGeom prst="rect">
            <a:avLst/>
          </a:prstGeom>
          <a:noFill/>
          <a:ln w="12700">
            <a:noFill/>
            <a:miter lim="800000"/>
            <a:headEnd/>
            <a:tailEnd/>
          </a:ln>
        </p:spPr>
        <p:txBody>
          <a:bodyPr wrap="none" anchor="ctr"/>
          <a:lstStyle/>
          <a:p>
            <a:endParaRPr lang="en-US" dirty="0"/>
          </a:p>
        </p:txBody>
      </p:sp>
      <p:sp>
        <p:nvSpPr>
          <p:cNvPr id="97284" name="Rectangle 4"/>
          <p:cNvSpPr>
            <a:spLocks noChangeArrowheads="1"/>
          </p:cNvSpPr>
          <p:nvPr/>
        </p:nvSpPr>
        <p:spPr bwMode="auto">
          <a:xfrm>
            <a:off x="763587" y="6634162"/>
            <a:ext cx="1897063" cy="457200"/>
          </a:xfrm>
          <a:prstGeom prst="rect">
            <a:avLst/>
          </a:prstGeom>
          <a:noFill/>
          <a:ln w="12700">
            <a:noFill/>
            <a:miter lim="800000"/>
            <a:headEnd/>
            <a:tailEnd/>
          </a:ln>
        </p:spPr>
        <p:txBody>
          <a:bodyPr wrap="none" anchor="ctr"/>
          <a:lstStyle/>
          <a:p>
            <a:endParaRPr lang="en-US" dirty="0"/>
          </a:p>
        </p:txBody>
      </p:sp>
      <p:sp>
        <p:nvSpPr>
          <p:cNvPr id="97285" name="Rectangle 5"/>
          <p:cNvSpPr>
            <a:spLocks noChangeArrowheads="1"/>
          </p:cNvSpPr>
          <p:nvPr/>
        </p:nvSpPr>
        <p:spPr bwMode="auto">
          <a:xfrm>
            <a:off x="3201987" y="6634162"/>
            <a:ext cx="2844800" cy="457200"/>
          </a:xfrm>
          <a:prstGeom prst="rect">
            <a:avLst/>
          </a:prstGeom>
          <a:noFill/>
          <a:ln w="12700">
            <a:noFill/>
            <a:miter lim="800000"/>
            <a:headEnd/>
            <a:tailEnd/>
          </a:ln>
        </p:spPr>
        <p:txBody>
          <a:bodyPr wrap="none" anchor="ctr"/>
          <a:lstStyle/>
          <a:p>
            <a:endParaRPr lang="en-US" dirty="0"/>
          </a:p>
        </p:txBody>
      </p:sp>
      <p:sp>
        <p:nvSpPr>
          <p:cNvPr id="97286" name="Rectangle 6"/>
          <p:cNvSpPr>
            <a:spLocks noChangeArrowheads="1"/>
          </p:cNvSpPr>
          <p:nvPr/>
        </p:nvSpPr>
        <p:spPr bwMode="auto">
          <a:xfrm>
            <a:off x="763587" y="6634162"/>
            <a:ext cx="1897063" cy="457200"/>
          </a:xfrm>
          <a:prstGeom prst="rect">
            <a:avLst/>
          </a:prstGeom>
          <a:noFill/>
          <a:ln w="12700">
            <a:noFill/>
            <a:miter lim="800000"/>
            <a:headEnd/>
            <a:tailEnd/>
          </a:ln>
        </p:spPr>
        <p:txBody>
          <a:bodyPr wrap="none" anchor="ctr"/>
          <a:lstStyle/>
          <a:p>
            <a:endParaRPr lang="en-US" dirty="0"/>
          </a:p>
        </p:txBody>
      </p:sp>
      <p:sp>
        <p:nvSpPr>
          <p:cNvPr id="97287" name="Rectangle 7"/>
          <p:cNvSpPr>
            <a:spLocks noChangeArrowheads="1"/>
          </p:cNvSpPr>
          <p:nvPr/>
        </p:nvSpPr>
        <p:spPr bwMode="auto">
          <a:xfrm>
            <a:off x="3201987" y="6634162"/>
            <a:ext cx="2844800" cy="457200"/>
          </a:xfrm>
          <a:prstGeom prst="rect">
            <a:avLst/>
          </a:prstGeom>
          <a:noFill/>
          <a:ln w="12700">
            <a:noFill/>
            <a:miter lim="800000"/>
            <a:headEnd/>
            <a:tailEnd/>
          </a:ln>
        </p:spPr>
        <p:txBody>
          <a:bodyPr wrap="none" anchor="ctr"/>
          <a:lstStyle/>
          <a:p>
            <a:endParaRPr lang="en-US" dirty="0"/>
          </a:p>
        </p:txBody>
      </p:sp>
      <p:sp>
        <p:nvSpPr>
          <p:cNvPr id="215048" name="Rectangle 8"/>
          <p:cNvSpPr>
            <a:spLocks noChangeArrowheads="1"/>
          </p:cNvSpPr>
          <p:nvPr/>
        </p:nvSpPr>
        <p:spPr bwMode="auto">
          <a:xfrm>
            <a:off x="457200" y="0"/>
            <a:ext cx="8467725" cy="13716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eaLnBrk="0" hangingPunct="0">
              <a:defRPr/>
            </a:pPr>
            <a:r>
              <a:rPr lang="en-US" sz="3600" dirty="0">
                <a:solidFill>
                  <a:srgbClr val="FAFD00"/>
                </a:solidFill>
              </a:rPr>
              <a:t>HBV - HDV Superinfection</a:t>
            </a:r>
            <a:r>
              <a:rPr lang="en-US" b="0" dirty="0">
                <a:solidFill>
                  <a:srgbClr val="FE9B03"/>
                </a:solidFill>
              </a:rPr>
              <a:t/>
            </a:r>
            <a:br>
              <a:rPr lang="en-US" b="0" dirty="0">
                <a:solidFill>
                  <a:srgbClr val="FE9B03"/>
                </a:solidFill>
              </a:rPr>
            </a:br>
            <a:endParaRPr lang="en-US" b="0" dirty="0">
              <a:solidFill>
                <a:srgbClr val="FE9B03"/>
              </a:solidFill>
            </a:endParaRPr>
          </a:p>
        </p:txBody>
      </p:sp>
      <p:sp>
        <p:nvSpPr>
          <p:cNvPr id="215049" name="Rectangle 9"/>
          <p:cNvSpPr>
            <a:spLocks noChangeArrowheads="1"/>
          </p:cNvSpPr>
          <p:nvPr/>
        </p:nvSpPr>
        <p:spPr bwMode="auto">
          <a:xfrm>
            <a:off x="457200" y="762000"/>
            <a:ext cx="8467725" cy="7620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eaLnBrk="0" hangingPunct="0">
              <a:defRPr/>
            </a:pPr>
            <a:r>
              <a:rPr lang="en-US" sz="3000" dirty="0">
                <a:solidFill>
                  <a:srgbClr val="FAFD00"/>
                </a:solidFill>
              </a:rPr>
              <a:t>Typical Serologic Course</a:t>
            </a:r>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215050" name="Rectangle 10"/>
          <p:cNvSpPr>
            <a:spLocks noChangeArrowheads="1"/>
          </p:cNvSpPr>
          <p:nvPr/>
        </p:nvSpPr>
        <p:spPr bwMode="auto">
          <a:xfrm>
            <a:off x="3200400" y="6440487"/>
            <a:ext cx="3405187" cy="417513"/>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algn="l" eaLnBrk="0" hangingPunct="0">
              <a:lnSpc>
                <a:spcPct val="90000"/>
              </a:lnSpc>
              <a:defRPr/>
            </a:pPr>
            <a:r>
              <a:rPr lang="en-US" sz="2400" dirty="0">
                <a:solidFill>
                  <a:srgbClr val="FAFD00"/>
                </a:solidFill>
                <a:latin typeface="ZapfHumnst BT" charset="0"/>
              </a:rPr>
              <a:t>Time after Exposure</a:t>
            </a:r>
          </a:p>
        </p:txBody>
      </p:sp>
      <p:sp>
        <p:nvSpPr>
          <p:cNvPr id="215051" name="Rectangle 11"/>
          <p:cNvSpPr>
            <a:spLocks noChangeArrowheads="1"/>
          </p:cNvSpPr>
          <p:nvPr/>
        </p:nvSpPr>
        <p:spPr bwMode="auto">
          <a:xfrm rot="16200000">
            <a:off x="317500" y="3576637"/>
            <a:ext cx="992188" cy="369887"/>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algn="l" eaLnBrk="0" hangingPunct="0">
              <a:lnSpc>
                <a:spcPct val="90000"/>
              </a:lnSpc>
              <a:defRPr/>
            </a:pPr>
            <a:r>
              <a:rPr lang="en-US" sz="2400" dirty="0">
                <a:solidFill>
                  <a:srgbClr val="FAFD00"/>
                </a:solidFill>
                <a:latin typeface="ZapfHumnst BT" charset="0"/>
              </a:rPr>
              <a:t>Titer</a:t>
            </a:r>
          </a:p>
        </p:txBody>
      </p:sp>
      <p:sp>
        <p:nvSpPr>
          <p:cNvPr id="97292" name="Freeform 12"/>
          <p:cNvSpPr>
            <a:spLocks/>
          </p:cNvSpPr>
          <p:nvPr/>
        </p:nvSpPr>
        <p:spPr bwMode="auto">
          <a:xfrm>
            <a:off x="2562225" y="1793875"/>
            <a:ext cx="1073150" cy="269875"/>
          </a:xfrm>
          <a:custGeom>
            <a:avLst/>
            <a:gdLst>
              <a:gd name="T0" fmla="*/ 0 w 760"/>
              <a:gd name="T1" fmla="*/ 268288 h 170"/>
              <a:gd name="T2" fmla="*/ 821807 w 760"/>
              <a:gd name="T3" fmla="*/ 268288 h 170"/>
              <a:gd name="T4" fmla="*/ 878289 w 760"/>
              <a:gd name="T5" fmla="*/ 180975 h 170"/>
              <a:gd name="T6" fmla="*/ 946066 w 760"/>
              <a:gd name="T7" fmla="*/ 139700 h 170"/>
              <a:gd name="T8" fmla="*/ 987016 w 760"/>
              <a:gd name="T9" fmla="*/ 65088 h 170"/>
              <a:gd name="T10" fmla="*/ 1071738 w 760"/>
              <a:gd name="T11" fmla="*/ 0 h 170"/>
              <a:gd name="T12" fmla="*/ 0 w 760"/>
              <a:gd name="T13" fmla="*/ 0 h 170"/>
              <a:gd name="T14" fmla="*/ 0 w 760"/>
              <a:gd name="T15" fmla="*/ 268288 h 170"/>
              <a:gd name="T16" fmla="*/ 0 60000 65536"/>
              <a:gd name="T17" fmla="*/ 0 60000 65536"/>
              <a:gd name="T18" fmla="*/ 0 60000 65536"/>
              <a:gd name="T19" fmla="*/ 0 60000 65536"/>
              <a:gd name="T20" fmla="*/ 0 60000 65536"/>
              <a:gd name="T21" fmla="*/ 0 60000 65536"/>
              <a:gd name="T22" fmla="*/ 0 60000 65536"/>
              <a:gd name="T23" fmla="*/ 0 60000 65536"/>
              <a:gd name="T24" fmla="*/ 0 w 760"/>
              <a:gd name="T25" fmla="*/ 0 h 170"/>
              <a:gd name="T26" fmla="*/ 760 w 76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0" h="170">
                <a:moveTo>
                  <a:pt x="0" y="169"/>
                </a:moveTo>
                <a:lnTo>
                  <a:pt x="582" y="169"/>
                </a:lnTo>
                <a:lnTo>
                  <a:pt x="622" y="114"/>
                </a:lnTo>
                <a:lnTo>
                  <a:pt x="670" y="88"/>
                </a:lnTo>
                <a:lnTo>
                  <a:pt x="699" y="41"/>
                </a:lnTo>
                <a:lnTo>
                  <a:pt x="759" y="0"/>
                </a:lnTo>
                <a:lnTo>
                  <a:pt x="0" y="0"/>
                </a:lnTo>
                <a:lnTo>
                  <a:pt x="0" y="169"/>
                </a:lnTo>
              </a:path>
            </a:pathLst>
          </a:custGeom>
          <a:solidFill>
            <a:srgbClr val="CCCC00"/>
          </a:solidFill>
          <a:ln w="12700" cap="rnd" cmpd="sng">
            <a:noFill/>
            <a:prstDash val="solid"/>
            <a:round/>
            <a:headEnd type="none" w="med" len="med"/>
            <a:tailEnd type="none" w="med" len="med"/>
          </a:ln>
        </p:spPr>
        <p:txBody>
          <a:bodyPr/>
          <a:lstStyle/>
          <a:p>
            <a:endParaRPr lang="en-US" dirty="0"/>
          </a:p>
        </p:txBody>
      </p:sp>
      <p:sp>
        <p:nvSpPr>
          <p:cNvPr id="97293" name="Freeform 13"/>
          <p:cNvSpPr>
            <a:spLocks/>
          </p:cNvSpPr>
          <p:nvPr/>
        </p:nvSpPr>
        <p:spPr bwMode="auto">
          <a:xfrm>
            <a:off x="2349500" y="2233612"/>
            <a:ext cx="2803525" cy="336550"/>
          </a:xfrm>
          <a:custGeom>
            <a:avLst/>
            <a:gdLst>
              <a:gd name="T0" fmla="*/ 0 w 1987"/>
              <a:gd name="T1" fmla="*/ 334963 h 212"/>
              <a:gd name="T2" fmla="*/ 2493120 w 1987"/>
              <a:gd name="T3" fmla="*/ 334963 h 212"/>
              <a:gd name="T4" fmla="*/ 2560844 w 1987"/>
              <a:gd name="T5" fmla="*/ 227013 h 212"/>
              <a:gd name="T6" fmla="*/ 2656788 w 1987"/>
              <a:gd name="T7" fmla="*/ 180975 h 212"/>
              <a:gd name="T8" fmla="*/ 2700527 w 1987"/>
              <a:gd name="T9" fmla="*/ 87312 h 212"/>
              <a:gd name="T10" fmla="*/ 2802114 w 1987"/>
              <a:gd name="T11" fmla="*/ 0 h 212"/>
              <a:gd name="T12" fmla="*/ 0 w 1987"/>
              <a:gd name="T13" fmla="*/ 0 h 212"/>
              <a:gd name="T14" fmla="*/ 0 w 1987"/>
              <a:gd name="T15" fmla="*/ 334963 h 212"/>
              <a:gd name="T16" fmla="*/ 0 60000 65536"/>
              <a:gd name="T17" fmla="*/ 0 60000 65536"/>
              <a:gd name="T18" fmla="*/ 0 60000 65536"/>
              <a:gd name="T19" fmla="*/ 0 60000 65536"/>
              <a:gd name="T20" fmla="*/ 0 60000 65536"/>
              <a:gd name="T21" fmla="*/ 0 60000 65536"/>
              <a:gd name="T22" fmla="*/ 0 60000 65536"/>
              <a:gd name="T23" fmla="*/ 0 60000 65536"/>
              <a:gd name="T24" fmla="*/ 0 w 1987"/>
              <a:gd name="T25" fmla="*/ 0 h 212"/>
              <a:gd name="T26" fmla="*/ 1987 w 1987"/>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7" h="212">
                <a:moveTo>
                  <a:pt x="0" y="211"/>
                </a:moveTo>
                <a:lnTo>
                  <a:pt x="1767" y="211"/>
                </a:lnTo>
                <a:lnTo>
                  <a:pt x="1815" y="143"/>
                </a:lnTo>
                <a:lnTo>
                  <a:pt x="1883" y="114"/>
                </a:lnTo>
                <a:lnTo>
                  <a:pt x="1914" y="55"/>
                </a:lnTo>
                <a:lnTo>
                  <a:pt x="1986" y="0"/>
                </a:lnTo>
                <a:lnTo>
                  <a:pt x="0" y="0"/>
                </a:lnTo>
                <a:lnTo>
                  <a:pt x="0" y="211"/>
                </a:lnTo>
              </a:path>
            </a:pathLst>
          </a:custGeom>
          <a:solidFill>
            <a:srgbClr val="00CC00"/>
          </a:solidFill>
          <a:ln w="12700" cap="rnd" cmpd="sng">
            <a:noFill/>
            <a:prstDash val="solid"/>
            <a:round/>
            <a:headEnd type="none" w="med" len="med"/>
            <a:tailEnd type="none" w="med" len="med"/>
          </a:ln>
        </p:spPr>
        <p:txBody>
          <a:bodyPr/>
          <a:lstStyle/>
          <a:p>
            <a:endParaRPr lang="en-US" dirty="0"/>
          </a:p>
        </p:txBody>
      </p:sp>
      <p:sp>
        <p:nvSpPr>
          <p:cNvPr id="97294" name="Freeform 14"/>
          <p:cNvSpPr>
            <a:spLocks/>
          </p:cNvSpPr>
          <p:nvPr/>
        </p:nvSpPr>
        <p:spPr bwMode="auto">
          <a:xfrm>
            <a:off x="2197100" y="4865687"/>
            <a:ext cx="5519737" cy="211138"/>
          </a:xfrm>
          <a:custGeom>
            <a:avLst/>
            <a:gdLst>
              <a:gd name="T0" fmla="*/ 0 w 3911"/>
              <a:gd name="T1" fmla="*/ 209550 h 133"/>
              <a:gd name="T2" fmla="*/ 5518326 w 3911"/>
              <a:gd name="T3" fmla="*/ 209550 h 133"/>
              <a:gd name="T4" fmla="*/ 5518326 w 3911"/>
              <a:gd name="T5" fmla="*/ 0 h 133"/>
              <a:gd name="T6" fmla="*/ 0 w 3911"/>
              <a:gd name="T7" fmla="*/ 0 h 133"/>
              <a:gd name="T8" fmla="*/ 0 w 3911"/>
              <a:gd name="T9" fmla="*/ 209550 h 133"/>
              <a:gd name="T10" fmla="*/ 0 60000 65536"/>
              <a:gd name="T11" fmla="*/ 0 60000 65536"/>
              <a:gd name="T12" fmla="*/ 0 60000 65536"/>
              <a:gd name="T13" fmla="*/ 0 60000 65536"/>
              <a:gd name="T14" fmla="*/ 0 60000 65536"/>
              <a:gd name="T15" fmla="*/ 0 w 3911"/>
              <a:gd name="T16" fmla="*/ 0 h 133"/>
              <a:gd name="T17" fmla="*/ 3911 w 3911"/>
              <a:gd name="T18" fmla="*/ 133 h 133"/>
            </a:gdLst>
            <a:ahLst/>
            <a:cxnLst>
              <a:cxn ang="T10">
                <a:pos x="T0" y="T1"/>
              </a:cxn>
              <a:cxn ang="T11">
                <a:pos x="T2" y="T3"/>
              </a:cxn>
              <a:cxn ang="T12">
                <a:pos x="T4" y="T5"/>
              </a:cxn>
              <a:cxn ang="T13">
                <a:pos x="T6" y="T7"/>
              </a:cxn>
              <a:cxn ang="T14">
                <a:pos x="T8" y="T9"/>
              </a:cxn>
            </a:cxnLst>
            <a:rect l="T15" t="T16" r="T17" b="T18"/>
            <a:pathLst>
              <a:path w="3911" h="133">
                <a:moveTo>
                  <a:pt x="0" y="132"/>
                </a:moveTo>
                <a:lnTo>
                  <a:pt x="3910" y="132"/>
                </a:lnTo>
                <a:lnTo>
                  <a:pt x="3910" y="0"/>
                </a:lnTo>
                <a:lnTo>
                  <a:pt x="0" y="0"/>
                </a:lnTo>
                <a:lnTo>
                  <a:pt x="0" y="132"/>
                </a:lnTo>
              </a:path>
            </a:pathLst>
          </a:custGeom>
          <a:solidFill>
            <a:srgbClr val="BF40FF"/>
          </a:solidFill>
          <a:ln w="12700" cap="rnd" cmpd="sng">
            <a:noFill/>
            <a:prstDash val="solid"/>
            <a:round/>
            <a:headEnd type="none" w="med" len="med"/>
            <a:tailEnd type="none" w="med" len="med"/>
          </a:ln>
        </p:spPr>
        <p:txBody>
          <a:bodyPr/>
          <a:lstStyle/>
          <a:p>
            <a:endParaRPr lang="en-US" dirty="0"/>
          </a:p>
        </p:txBody>
      </p:sp>
      <p:sp>
        <p:nvSpPr>
          <p:cNvPr id="97295" name="Freeform 15"/>
          <p:cNvSpPr>
            <a:spLocks/>
          </p:cNvSpPr>
          <p:nvPr/>
        </p:nvSpPr>
        <p:spPr bwMode="auto">
          <a:xfrm>
            <a:off x="2197100" y="4865687"/>
            <a:ext cx="5527675" cy="220663"/>
          </a:xfrm>
          <a:custGeom>
            <a:avLst/>
            <a:gdLst>
              <a:gd name="T0" fmla="*/ 0 w 3917"/>
              <a:gd name="T1" fmla="*/ 219075 h 139"/>
              <a:gd name="T2" fmla="*/ 5526264 w 3917"/>
              <a:gd name="T3" fmla="*/ 219075 h 139"/>
              <a:gd name="T4" fmla="*/ 5526264 w 3917"/>
              <a:gd name="T5" fmla="*/ 0 h 139"/>
              <a:gd name="T6" fmla="*/ 0 w 3917"/>
              <a:gd name="T7" fmla="*/ 0 h 139"/>
              <a:gd name="T8" fmla="*/ 0 w 3917"/>
              <a:gd name="T9" fmla="*/ 219075 h 139"/>
              <a:gd name="T10" fmla="*/ 0 60000 65536"/>
              <a:gd name="T11" fmla="*/ 0 60000 65536"/>
              <a:gd name="T12" fmla="*/ 0 60000 65536"/>
              <a:gd name="T13" fmla="*/ 0 60000 65536"/>
              <a:gd name="T14" fmla="*/ 0 60000 65536"/>
              <a:gd name="T15" fmla="*/ 0 w 3917"/>
              <a:gd name="T16" fmla="*/ 0 h 139"/>
              <a:gd name="T17" fmla="*/ 3917 w 3917"/>
              <a:gd name="T18" fmla="*/ 139 h 139"/>
            </a:gdLst>
            <a:ahLst/>
            <a:cxnLst>
              <a:cxn ang="T10">
                <a:pos x="T0" y="T1"/>
              </a:cxn>
              <a:cxn ang="T11">
                <a:pos x="T2" y="T3"/>
              </a:cxn>
              <a:cxn ang="T12">
                <a:pos x="T4" y="T5"/>
              </a:cxn>
              <a:cxn ang="T13">
                <a:pos x="T6" y="T7"/>
              </a:cxn>
              <a:cxn ang="T14">
                <a:pos x="T8" y="T9"/>
              </a:cxn>
            </a:cxnLst>
            <a:rect l="T15" t="T16" r="T17" b="T18"/>
            <a:pathLst>
              <a:path w="3917" h="139">
                <a:moveTo>
                  <a:pt x="0" y="138"/>
                </a:moveTo>
                <a:lnTo>
                  <a:pt x="3916" y="138"/>
                </a:lnTo>
                <a:lnTo>
                  <a:pt x="3916" y="0"/>
                </a:lnTo>
                <a:lnTo>
                  <a:pt x="0" y="0"/>
                </a:lnTo>
                <a:lnTo>
                  <a:pt x="0" y="13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7296" name="Freeform 16"/>
          <p:cNvSpPr>
            <a:spLocks/>
          </p:cNvSpPr>
          <p:nvPr/>
        </p:nvSpPr>
        <p:spPr bwMode="auto">
          <a:xfrm>
            <a:off x="1277937" y="5172075"/>
            <a:ext cx="6438900" cy="406400"/>
          </a:xfrm>
          <a:custGeom>
            <a:avLst/>
            <a:gdLst>
              <a:gd name="T0" fmla="*/ 0 w 4562"/>
              <a:gd name="T1" fmla="*/ 404812 h 256"/>
              <a:gd name="T2" fmla="*/ 6437489 w 4562"/>
              <a:gd name="T3" fmla="*/ 404812 h 256"/>
              <a:gd name="T4" fmla="*/ 6437489 w 4562"/>
              <a:gd name="T5" fmla="*/ 0 h 256"/>
              <a:gd name="T6" fmla="*/ 0 w 4562"/>
              <a:gd name="T7" fmla="*/ 0 h 256"/>
              <a:gd name="T8" fmla="*/ 0 w 4562"/>
              <a:gd name="T9" fmla="*/ 404812 h 256"/>
              <a:gd name="T10" fmla="*/ 0 60000 65536"/>
              <a:gd name="T11" fmla="*/ 0 60000 65536"/>
              <a:gd name="T12" fmla="*/ 0 60000 65536"/>
              <a:gd name="T13" fmla="*/ 0 60000 65536"/>
              <a:gd name="T14" fmla="*/ 0 60000 65536"/>
              <a:gd name="T15" fmla="*/ 0 w 4562"/>
              <a:gd name="T16" fmla="*/ 0 h 256"/>
              <a:gd name="T17" fmla="*/ 4562 w 4562"/>
              <a:gd name="T18" fmla="*/ 256 h 256"/>
            </a:gdLst>
            <a:ahLst/>
            <a:cxnLst>
              <a:cxn ang="T10">
                <a:pos x="T0" y="T1"/>
              </a:cxn>
              <a:cxn ang="T11">
                <a:pos x="T2" y="T3"/>
              </a:cxn>
              <a:cxn ang="T12">
                <a:pos x="T4" y="T5"/>
              </a:cxn>
              <a:cxn ang="T13">
                <a:pos x="T6" y="T7"/>
              </a:cxn>
              <a:cxn ang="T14">
                <a:pos x="T8" y="T9"/>
              </a:cxn>
            </a:cxnLst>
            <a:rect l="T15" t="T16" r="T17" b="T18"/>
            <a:pathLst>
              <a:path w="4562" h="256">
                <a:moveTo>
                  <a:pt x="0" y="255"/>
                </a:moveTo>
                <a:lnTo>
                  <a:pt x="4561" y="255"/>
                </a:lnTo>
                <a:lnTo>
                  <a:pt x="4561" y="0"/>
                </a:lnTo>
                <a:lnTo>
                  <a:pt x="0" y="0"/>
                </a:lnTo>
                <a:lnTo>
                  <a:pt x="0" y="255"/>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97297" name="Freeform 17"/>
          <p:cNvSpPr>
            <a:spLocks/>
          </p:cNvSpPr>
          <p:nvPr/>
        </p:nvSpPr>
        <p:spPr bwMode="auto">
          <a:xfrm>
            <a:off x="1277937" y="5172075"/>
            <a:ext cx="6446838" cy="415925"/>
          </a:xfrm>
          <a:custGeom>
            <a:avLst/>
            <a:gdLst>
              <a:gd name="T0" fmla="*/ 0 w 4568"/>
              <a:gd name="T1" fmla="*/ 414338 h 262"/>
              <a:gd name="T2" fmla="*/ 6445427 w 4568"/>
              <a:gd name="T3" fmla="*/ 414338 h 262"/>
              <a:gd name="T4" fmla="*/ 6445427 w 4568"/>
              <a:gd name="T5" fmla="*/ 0 h 262"/>
              <a:gd name="T6" fmla="*/ 0 w 4568"/>
              <a:gd name="T7" fmla="*/ 0 h 262"/>
              <a:gd name="T8" fmla="*/ 0 w 4568"/>
              <a:gd name="T9" fmla="*/ 414338 h 262"/>
              <a:gd name="T10" fmla="*/ 0 60000 65536"/>
              <a:gd name="T11" fmla="*/ 0 60000 65536"/>
              <a:gd name="T12" fmla="*/ 0 60000 65536"/>
              <a:gd name="T13" fmla="*/ 0 60000 65536"/>
              <a:gd name="T14" fmla="*/ 0 60000 65536"/>
              <a:gd name="T15" fmla="*/ 0 w 4568"/>
              <a:gd name="T16" fmla="*/ 0 h 262"/>
              <a:gd name="T17" fmla="*/ 4568 w 4568"/>
              <a:gd name="T18" fmla="*/ 262 h 262"/>
            </a:gdLst>
            <a:ahLst/>
            <a:cxnLst>
              <a:cxn ang="T10">
                <a:pos x="T0" y="T1"/>
              </a:cxn>
              <a:cxn ang="T11">
                <a:pos x="T2" y="T3"/>
              </a:cxn>
              <a:cxn ang="T12">
                <a:pos x="T4" y="T5"/>
              </a:cxn>
              <a:cxn ang="T13">
                <a:pos x="T6" y="T7"/>
              </a:cxn>
              <a:cxn ang="T14">
                <a:pos x="T8" y="T9"/>
              </a:cxn>
            </a:cxnLst>
            <a:rect l="T15" t="T16" r="T17" b="T18"/>
            <a:pathLst>
              <a:path w="4568" h="262">
                <a:moveTo>
                  <a:pt x="0" y="261"/>
                </a:moveTo>
                <a:lnTo>
                  <a:pt x="4567" y="261"/>
                </a:lnTo>
                <a:lnTo>
                  <a:pt x="4567" y="0"/>
                </a:lnTo>
                <a:lnTo>
                  <a:pt x="0" y="0"/>
                </a:lnTo>
                <a:lnTo>
                  <a:pt x="0" y="26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7298" name="Freeform 18"/>
          <p:cNvSpPr>
            <a:spLocks/>
          </p:cNvSpPr>
          <p:nvPr/>
        </p:nvSpPr>
        <p:spPr bwMode="auto">
          <a:xfrm>
            <a:off x="1249362" y="1644650"/>
            <a:ext cx="34925" cy="4699000"/>
          </a:xfrm>
          <a:custGeom>
            <a:avLst/>
            <a:gdLst>
              <a:gd name="T0" fmla="*/ 16764 w 25"/>
              <a:gd name="T1" fmla="*/ 4649788 h 2960"/>
              <a:gd name="T2" fmla="*/ 33528 w 25"/>
              <a:gd name="T3" fmla="*/ 4673600 h 2960"/>
              <a:gd name="T4" fmla="*/ 33528 w 25"/>
              <a:gd name="T5" fmla="*/ 0 h 2960"/>
              <a:gd name="T6" fmla="*/ 0 w 25"/>
              <a:gd name="T7" fmla="*/ 0 h 2960"/>
              <a:gd name="T8" fmla="*/ 0 w 25"/>
              <a:gd name="T9" fmla="*/ 4673600 h 2960"/>
              <a:gd name="T10" fmla="*/ 16764 w 25"/>
              <a:gd name="T11" fmla="*/ 4697413 h 2960"/>
              <a:gd name="T12" fmla="*/ 0 w 25"/>
              <a:gd name="T13" fmla="*/ 4673600 h 2960"/>
              <a:gd name="T14" fmla="*/ 0 w 25"/>
              <a:gd name="T15" fmla="*/ 4697413 h 2960"/>
              <a:gd name="T16" fmla="*/ 16764 w 25"/>
              <a:gd name="T17" fmla="*/ 4697413 h 2960"/>
              <a:gd name="T18" fmla="*/ 16764 w 25"/>
              <a:gd name="T19" fmla="*/ 4649788 h 2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960"/>
              <a:gd name="T32" fmla="*/ 25 w 25"/>
              <a:gd name="T33" fmla="*/ 2960 h 2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960">
                <a:moveTo>
                  <a:pt x="12" y="2929"/>
                </a:moveTo>
                <a:lnTo>
                  <a:pt x="24" y="2944"/>
                </a:lnTo>
                <a:lnTo>
                  <a:pt x="24" y="0"/>
                </a:lnTo>
                <a:lnTo>
                  <a:pt x="0" y="0"/>
                </a:lnTo>
                <a:lnTo>
                  <a:pt x="0" y="2944"/>
                </a:lnTo>
                <a:lnTo>
                  <a:pt x="12" y="2959"/>
                </a:lnTo>
                <a:lnTo>
                  <a:pt x="0" y="2944"/>
                </a:lnTo>
                <a:lnTo>
                  <a:pt x="0" y="2959"/>
                </a:lnTo>
                <a:lnTo>
                  <a:pt x="12" y="2959"/>
                </a:lnTo>
                <a:lnTo>
                  <a:pt x="12" y="2929"/>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7299" name="Freeform 19"/>
          <p:cNvSpPr>
            <a:spLocks/>
          </p:cNvSpPr>
          <p:nvPr/>
        </p:nvSpPr>
        <p:spPr bwMode="auto">
          <a:xfrm>
            <a:off x="1270000" y="6303962"/>
            <a:ext cx="6464300" cy="39688"/>
          </a:xfrm>
          <a:custGeom>
            <a:avLst/>
            <a:gdLst>
              <a:gd name="T0" fmla="*/ 6462889 w 4581"/>
              <a:gd name="T1" fmla="*/ 19050 h 25"/>
              <a:gd name="T2" fmla="*/ 6462889 w 4581"/>
              <a:gd name="T3" fmla="*/ 0 h 25"/>
              <a:gd name="T4" fmla="*/ 0 w 4581"/>
              <a:gd name="T5" fmla="*/ 0 h 25"/>
              <a:gd name="T6" fmla="*/ 0 w 4581"/>
              <a:gd name="T7" fmla="*/ 38100 h 25"/>
              <a:gd name="T8" fmla="*/ 6462889 w 4581"/>
              <a:gd name="T9" fmla="*/ 38100 h 25"/>
              <a:gd name="T10" fmla="*/ 6462889 w 4581"/>
              <a:gd name="T11" fmla="*/ 19050 h 25"/>
              <a:gd name="T12" fmla="*/ 0 60000 65536"/>
              <a:gd name="T13" fmla="*/ 0 60000 65536"/>
              <a:gd name="T14" fmla="*/ 0 60000 65536"/>
              <a:gd name="T15" fmla="*/ 0 60000 65536"/>
              <a:gd name="T16" fmla="*/ 0 60000 65536"/>
              <a:gd name="T17" fmla="*/ 0 60000 65536"/>
              <a:gd name="T18" fmla="*/ 0 w 4581"/>
              <a:gd name="T19" fmla="*/ 0 h 25"/>
              <a:gd name="T20" fmla="*/ 4581 w 458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581" h="25">
                <a:moveTo>
                  <a:pt x="4580" y="12"/>
                </a:moveTo>
                <a:lnTo>
                  <a:pt x="4580" y="0"/>
                </a:lnTo>
                <a:lnTo>
                  <a:pt x="0" y="0"/>
                </a:lnTo>
                <a:lnTo>
                  <a:pt x="0" y="24"/>
                </a:lnTo>
                <a:lnTo>
                  <a:pt x="4580" y="24"/>
                </a:lnTo>
                <a:lnTo>
                  <a:pt x="4580" y="12"/>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7300" name="Freeform 20"/>
          <p:cNvSpPr>
            <a:spLocks/>
          </p:cNvSpPr>
          <p:nvPr/>
        </p:nvSpPr>
        <p:spPr bwMode="auto">
          <a:xfrm>
            <a:off x="1277937" y="5981700"/>
            <a:ext cx="439738" cy="61912"/>
          </a:xfrm>
          <a:custGeom>
            <a:avLst/>
            <a:gdLst>
              <a:gd name="T0" fmla="*/ 438324 w 311"/>
              <a:gd name="T1" fmla="*/ 6350 h 39"/>
              <a:gd name="T2" fmla="*/ 0 w 311"/>
              <a:gd name="T3" fmla="*/ 0 h 39"/>
              <a:gd name="T4" fmla="*/ 0 w 311"/>
              <a:gd name="T5" fmla="*/ 53975 h 39"/>
              <a:gd name="T6" fmla="*/ 438324 w 311"/>
              <a:gd name="T7" fmla="*/ 60325 h 39"/>
              <a:gd name="T8" fmla="*/ 438324 w 311"/>
              <a:gd name="T9" fmla="*/ 6350 h 39"/>
              <a:gd name="T10" fmla="*/ 0 60000 65536"/>
              <a:gd name="T11" fmla="*/ 0 60000 65536"/>
              <a:gd name="T12" fmla="*/ 0 60000 65536"/>
              <a:gd name="T13" fmla="*/ 0 60000 65536"/>
              <a:gd name="T14" fmla="*/ 0 60000 65536"/>
              <a:gd name="T15" fmla="*/ 0 w 311"/>
              <a:gd name="T16" fmla="*/ 0 h 39"/>
              <a:gd name="T17" fmla="*/ 311 w 311"/>
              <a:gd name="T18" fmla="*/ 39 h 39"/>
            </a:gdLst>
            <a:ahLst/>
            <a:cxnLst>
              <a:cxn ang="T10">
                <a:pos x="T0" y="T1"/>
              </a:cxn>
              <a:cxn ang="T11">
                <a:pos x="T2" y="T3"/>
              </a:cxn>
              <a:cxn ang="T12">
                <a:pos x="T4" y="T5"/>
              </a:cxn>
              <a:cxn ang="T13">
                <a:pos x="T6" y="T7"/>
              </a:cxn>
              <a:cxn ang="T14">
                <a:pos x="T8" y="T9"/>
              </a:cxn>
            </a:cxnLst>
            <a:rect l="T15" t="T16" r="T17" b="T18"/>
            <a:pathLst>
              <a:path w="311" h="39">
                <a:moveTo>
                  <a:pt x="310" y="4"/>
                </a:moveTo>
                <a:lnTo>
                  <a:pt x="0" y="0"/>
                </a:lnTo>
                <a:lnTo>
                  <a:pt x="0" y="34"/>
                </a:lnTo>
                <a:lnTo>
                  <a:pt x="310" y="38"/>
                </a:lnTo>
                <a:lnTo>
                  <a:pt x="310" y="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01" name="Freeform 21"/>
          <p:cNvSpPr>
            <a:spLocks/>
          </p:cNvSpPr>
          <p:nvPr/>
        </p:nvSpPr>
        <p:spPr bwMode="auto">
          <a:xfrm>
            <a:off x="1724025" y="5986462"/>
            <a:ext cx="298450" cy="57150"/>
          </a:xfrm>
          <a:custGeom>
            <a:avLst/>
            <a:gdLst>
              <a:gd name="T0" fmla="*/ 292792 w 211"/>
              <a:gd name="T1" fmla="*/ 0 h 36"/>
              <a:gd name="T2" fmla="*/ 295621 w 211"/>
              <a:gd name="T3" fmla="*/ 0 h 36"/>
              <a:gd name="T4" fmla="*/ 0 w 211"/>
              <a:gd name="T5" fmla="*/ 3175 h 36"/>
              <a:gd name="T6" fmla="*/ 0 w 211"/>
              <a:gd name="T7" fmla="*/ 55563 h 36"/>
              <a:gd name="T8" fmla="*/ 295621 w 211"/>
              <a:gd name="T9" fmla="*/ 50800 h 36"/>
              <a:gd name="T10" fmla="*/ 297036 w 211"/>
              <a:gd name="T11" fmla="*/ 50800 h 36"/>
              <a:gd name="T12" fmla="*/ 295621 w 211"/>
              <a:gd name="T13" fmla="*/ 50800 h 36"/>
              <a:gd name="T14" fmla="*/ 297036 w 211"/>
              <a:gd name="T15" fmla="*/ 50800 h 36"/>
              <a:gd name="T16" fmla="*/ 292792 w 21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36"/>
              <a:gd name="T29" fmla="*/ 211 w 21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36">
                <a:moveTo>
                  <a:pt x="207" y="0"/>
                </a:moveTo>
                <a:lnTo>
                  <a:pt x="209" y="0"/>
                </a:lnTo>
                <a:lnTo>
                  <a:pt x="0" y="2"/>
                </a:lnTo>
                <a:lnTo>
                  <a:pt x="0" y="35"/>
                </a:lnTo>
                <a:lnTo>
                  <a:pt x="209" y="32"/>
                </a:lnTo>
                <a:lnTo>
                  <a:pt x="210" y="32"/>
                </a:lnTo>
                <a:lnTo>
                  <a:pt x="209" y="32"/>
                </a:lnTo>
                <a:lnTo>
                  <a:pt x="210" y="32"/>
                </a:lnTo>
                <a:lnTo>
                  <a:pt x="207"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02" name="Freeform 22"/>
          <p:cNvSpPr>
            <a:spLocks/>
          </p:cNvSpPr>
          <p:nvPr/>
        </p:nvSpPr>
        <p:spPr bwMode="auto">
          <a:xfrm>
            <a:off x="2025650" y="5981700"/>
            <a:ext cx="55562" cy="57150"/>
          </a:xfrm>
          <a:custGeom>
            <a:avLst/>
            <a:gdLst>
              <a:gd name="T0" fmla="*/ 43061 w 40"/>
              <a:gd name="T1" fmla="*/ 0 h 36"/>
              <a:gd name="T2" fmla="*/ 47228 w 40"/>
              <a:gd name="T3" fmla="*/ 0 h 36"/>
              <a:gd name="T4" fmla="*/ 0 w 40"/>
              <a:gd name="T5" fmla="*/ 4762 h 36"/>
              <a:gd name="T6" fmla="*/ 4167 w 40"/>
              <a:gd name="T7" fmla="*/ 55563 h 36"/>
              <a:gd name="T8" fmla="*/ 50006 w 40"/>
              <a:gd name="T9" fmla="*/ 52388 h 36"/>
              <a:gd name="T10" fmla="*/ 54173 w 40"/>
              <a:gd name="T11" fmla="*/ 50800 h 36"/>
              <a:gd name="T12" fmla="*/ 50006 w 40"/>
              <a:gd name="T13" fmla="*/ 52388 h 36"/>
              <a:gd name="T14" fmla="*/ 51395 w 40"/>
              <a:gd name="T15" fmla="*/ 52388 h 36"/>
              <a:gd name="T16" fmla="*/ 54173 w 40"/>
              <a:gd name="T17" fmla="*/ 50800 h 36"/>
              <a:gd name="T18" fmla="*/ 43061 w 40"/>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6"/>
              <a:gd name="T32" fmla="*/ 40 w 4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6">
                <a:moveTo>
                  <a:pt x="31" y="0"/>
                </a:moveTo>
                <a:lnTo>
                  <a:pt x="34" y="0"/>
                </a:lnTo>
                <a:lnTo>
                  <a:pt x="0" y="3"/>
                </a:lnTo>
                <a:lnTo>
                  <a:pt x="3" y="35"/>
                </a:lnTo>
                <a:lnTo>
                  <a:pt x="36" y="33"/>
                </a:lnTo>
                <a:lnTo>
                  <a:pt x="39" y="32"/>
                </a:lnTo>
                <a:lnTo>
                  <a:pt x="36" y="33"/>
                </a:lnTo>
                <a:lnTo>
                  <a:pt x="37" y="33"/>
                </a:lnTo>
                <a:lnTo>
                  <a:pt x="39" y="32"/>
                </a:lnTo>
                <a:lnTo>
                  <a:pt x="31"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03" name="Freeform 23"/>
          <p:cNvSpPr>
            <a:spLocks/>
          </p:cNvSpPr>
          <p:nvPr/>
        </p:nvSpPr>
        <p:spPr bwMode="auto">
          <a:xfrm>
            <a:off x="2076450" y="5967412"/>
            <a:ext cx="71437" cy="66675"/>
          </a:xfrm>
          <a:custGeom>
            <a:avLst/>
            <a:gdLst>
              <a:gd name="T0" fmla="*/ 30816 w 51"/>
              <a:gd name="T1" fmla="*/ 9525 h 42"/>
              <a:gd name="T2" fmla="*/ 44823 w 51"/>
              <a:gd name="T3" fmla="*/ 0 h 42"/>
              <a:gd name="T4" fmla="*/ 0 w 51"/>
              <a:gd name="T5" fmla="*/ 12700 h 42"/>
              <a:gd name="T6" fmla="*/ 11206 w 51"/>
              <a:gd name="T7" fmla="*/ 65088 h 42"/>
              <a:gd name="T8" fmla="*/ 57430 w 51"/>
              <a:gd name="T9" fmla="*/ 52388 h 42"/>
              <a:gd name="T10" fmla="*/ 70036 w 51"/>
              <a:gd name="T11" fmla="*/ 42862 h 42"/>
              <a:gd name="T12" fmla="*/ 57430 w 51"/>
              <a:gd name="T13" fmla="*/ 52388 h 42"/>
              <a:gd name="T14" fmla="*/ 64433 w 51"/>
              <a:gd name="T15" fmla="*/ 50800 h 42"/>
              <a:gd name="T16" fmla="*/ 70036 w 51"/>
              <a:gd name="T17" fmla="*/ 42862 h 42"/>
              <a:gd name="T18" fmla="*/ 30816 w 51"/>
              <a:gd name="T19" fmla="*/ 95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2"/>
              <a:gd name="T32" fmla="*/ 51 w 5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2">
                <a:moveTo>
                  <a:pt x="22" y="6"/>
                </a:moveTo>
                <a:lnTo>
                  <a:pt x="32" y="0"/>
                </a:lnTo>
                <a:lnTo>
                  <a:pt x="0" y="8"/>
                </a:lnTo>
                <a:lnTo>
                  <a:pt x="8" y="41"/>
                </a:lnTo>
                <a:lnTo>
                  <a:pt x="41" y="33"/>
                </a:lnTo>
                <a:lnTo>
                  <a:pt x="50" y="27"/>
                </a:lnTo>
                <a:lnTo>
                  <a:pt x="41" y="33"/>
                </a:lnTo>
                <a:lnTo>
                  <a:pt x="46" y="32"/>
                </a:lnTo>
                <a:lnTo>
                  <a:pt x="50" y="27"/>
                </a:lnTo>
                <a:lnTo>
                  <a:pt x="22" y="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04" name="Freeform 24"/>
          <p:cNvSpPr>
            <a:spLocks/>
          </p:cNvSpPr>
          <p:nvPr/>
        </p:nvSpPr>
        <p:spPr bwMode="auto">
          <a:xfrm>
            <a:off x="2111375" y="5935662"/>
            <a:ext cx="69850" cy="73025"/>
          </a:xfrm>
          <a:custGeom>
            <a:avLst/>
            <a:gdLst>
              <a:gd name="T0" fmla="*/ 22352 w 50"/>
              <a:gd name="T1" fmla="*/ 7938 h 46"/>
              <a:gd name="T2" fmla="*/ 26543 w 50"/>
              <a:gd name="T3" fmla="*/ 0 h 46"/>
              <a:gd name="T4" fmla="*/ 0 w 50"/>
              <a:gd name="T5" fmla="*/ 38100 h 46"/>
              <a:gd name="T6" fmla="*/ 39116 w 50"/>
              <a:gd name="T7" fmla="*/ 71438 h 46"/>
              <a:gd name="T8" fmla="*/ 64262 w 50"/>
              <a:gd name="T9" fmla="*/ 33338 h 46"/>
              <a:gd name="T10" fmla="*/ 68453 w 50"/>
              <a:gd name="T11" fmla="*/ 25400 h 46"/>
              <a:gd name="T12" fmla="*/ 64262 w 50"/>
              <a:gd name="T13" fmla="*/ 33338 h 46"/>
              <a:gd name="T14" fmla="*/ 67056 w 50"/>
              <a:gd name="T15" fmla="*/ 30163 h 46"/>
              <a:gd name="T16" fmla="*/ 68453 w 50"/>
              <a:gd name="T17" fmla="*/ 25400 h 46"/>
              <a:gd name="T18" fmla="*/ 22352 w 50"/>
              <a:gd name="T19" fmla="*/ 793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6"/>
              <a:gd name="T32" fmla="*/ 50 w 5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6">
                <a:moveTo>
                  <a:pt x="16" y="5"/>
                </a:moveTo>
                <a:lnTo>
                  <a:pt x="19" y="0"/>
                </a:lnTo>
                <a:lnTo>
                  <a:pt x="0" y="24"/>
                </a:lnTo>
                <a:lnTo>
                  <a:pt x="28" y="45"/>
                </a:lnTo>
                <a:lnTo>
                  <a:pt x="46" y="21"/>
                </a:lnTo>
                <a:lnTo>
                  <a:pt x="49" y="16"/>
                </a:lnTo>
                <a:lnTo>
                  <a:pt x="46" y="21"/>
                </a:lnTo>
                <a:lnTo>
                  <a:pt x="48" y="19"/>
                </a:lnTo>
                <a:lnTo>
                  <a:pt x="49" y="16"/>
                </a:lnTo>
                <a:lnTo>
                  <a:pt x="16" y="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05" name="Freeform 25"/>
          <p:cNvSpPr>
            <a:spLocks/>
          </p:cNvSpPr>
          <p:nvPr/>
        </p:nvSpPr>
        <p:spPr bwMode="auto">
          <a:xfrm>
            <a:off x="2136775" y="5883275"/>
            <a:ext cx="63500" cy="73025"/>
          </a:xfrm>
          <a:custGeom>
            <a:avLst/>
            <a:gdLst>
              <a:gd name="T0" fmla="*/ 15522 w 45"/>
              <a:gd name="T1" fmla="*/ 4762 h 46"/>
              <a:gd name="T2" fmla="*/ 15522 w 45"/>
              <a:gd name="T3" fmla="*/ 0 h 46"/>
              <a:gd name="T4" fmla="*/ 0 w 45"/>
              <a:gd name="T5" fmla="*/ 53975 h 46"/>
              <a:gd name="T6" fmla="*/ 46567 w 45"/>
              <a:gd name="T7" fmla="*/ 71438 h 46"/>
              <a:gd name="T8" fmla="*/ 62089 w 45"/>
              <a:gd name="T9" fmla="*/ 17463 h 46"/>
              <a:gd name="T10" fmla="*/ 62089 w 45"/>
              <a:gd name="T11" fmla="*/ 14288 h 46"/>
              <a:gd name="T12" fmla="*/ 62089 w 45"/>
              <a:gd name="T13" fmla="*/ 17463 h 46"/>
              <a:gd name="T14" fmla="*/ 62089 w 45"/>
              <a:gd name="T15" fmla="*/ 15875 h 46"/>
              <a:gd name="T16" fmla="*/ 62089 w 45"/>
              <a:gd name="T17" fmla="*/ 14288 h 46"/>
              <a:gd name="T18" fmla="*/ 15522 w 45"/>
              <a:gd name="T19" fmla="*/ 4762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6"/>
              <a:gd name="T32" fmla="*/ 45 w 45"/>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6">
                <a:moveTo>
                  <a:pt x="11" y="3"/>
                </a:moveTo>
                <a:lnTo>
                  <a:pt x="11" y="0"/>
                </a:lnTo>
                <a:lnTo>
                  <a:pt x="0" y="34"/>
                </a:lnTo>
                <a:lnTo>
                  <a:pt x="33" y="45"/>
                </a:lnTo>
                <a:lnTo>
                  <a:pt x="44" y="11"/>
                </a:lnTo>
                <a:lnTo>
                  <a:pt x="44" y="9"/>
                </a:lnTo>
                <a:lnTo>
                  <a:pt x="44" y="11"/>
                </a:lnTo>
                <a:lnTo>
                  <a:pt x="44" y="10"/>
                </a:lnTo>
                <a:lnTo>
                  <a:pt x="44" y="9"/>
                </a:lnTo>
                <a:lnTo>
                  <a:pt x="11" y="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06" name="Freeform 26"/>
          <p:cNvSpPr>
            <a:spLocks/>
          </p:cNvSpPr>
          <p:nvPr/>
        </p:nvSpPr>
        <p:spPr bwMode="auto">
          <a:xfrm>
            <a:off x="2154237" y="5772150"/>
            <a:ext cx="66675" cy="119062"/>
          </a:xfrm>
          <a:custGeom>
            <a:avLst/>
            <a:gdLst>
              <a:gd name="T0" fmla="*/ 16669 w 48"/>
              <a:gd name="T1" fmla="*/ 1587 h 75"/>
              <a:gd name="T2" fmla="*/ 18058 w 48"/>
              <a:gd name="T3" fmla="*/ 0 h 75"/>
              <a:gd name="T4" fmla="*/ 0 w 48"/>
              <a:gd name="T5" fmla="*/ 107950 h 75"/>
              <a:gd name="T6" fmla="*/ 47228 w 48"/>
              <a:gd name="T7" fmla="*/ 117475 h 75"/>
              <a:gd name="T8" fmla="*/ 63897 w 48"/>
              <a:gd name="T9" fmla="*/ 9525 h 75"/>
              <a:gd name="T10" fmla="*/ 65286 w 48"/>
              <a:gd name="T11" fmla="*/ 9525 h 75"/>
              <a:gd name="T12" fmla="*/ 63897 w 48"/>
              <a:gd name="T13" fmla="*/ 9525 h 75"/>
              <a:gd name="T14" fmla="*/ 65286 w 48"/>
              <a:gd name="T15" fmla="*/ 9525 h 75"/>
              <a:gd name="T16" fmla="*/ 16669 w 48"/>
              <a:gd name="T17" fmla="*/ 1587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75"/>
              <a:gd name="T29" fmla="*/ 48 w 4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75">
                <a:moveTo>
                  <a:pt x="12" y="1"/>
                </a:moveTo>
                <a:lnTo>
                  <a:pt x="13" y="0"/>
                </a:lnTo>
                <a:lnTo>
                  <a:pt x="0" y="68"/>
                </a:lnTo>
                <a:lnTo>
                  <a:pt x="34" y="74"/>
                </a:lnTo>
                <a:lnTo>
                  <a:pt x="46" y="6"/>
                </a:lnTo>
                <a:lnTo>
                  <a:pt x="47" y="6"/>
                </a:lnTo>
                <a:lnTo>
                  <a:pt x="46" y="6"/>
                </a:lnTo>
                <a:lnTo>
                  <a:pt x="47" y="6"/>
                </a:lnTo>
                <a:lnTo>
                  <a:pt x="12" y="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07" name="Freeform 27"/>
          <p:cNvSpPr>
            <a:spLocks/>
          </p:cNvSpPr>
          <p:nvPr/>
        </p:nvSpPr>
        <p:spPr bwMode="auto">
          <a:xfrm>
            <a:off x="2173287" y="4545012"/>
            <a:ext cx="219075" cy="1230313"/>
          </a:xfrm>
          <a:custGeom>
            <a:avLst/>
            <a:gdLst>
              <a:gd name="T0" fmla="*/ 163953 w 155"/>
              <a:gd name="T1" fmla="*/ 0 h 775"/>
              <a:gd name="T2" fmla="*/ 163953 w 155"/>
              <a:gd name="T3" fmla="*/ 1588 h 775"/>
              <a:gd name="T4" fmla="*/ 0 w 155"/>
              <a:gd name="T5" fmla="*/ 1219200 h 775"/>
              <a:gd name="T6" fmla="*/ 53709 w 155"/>
              <a:gd name="T7" fmla="*/ 1228725 h 775"/>
              <a:gd name="T8" fmla="*/ 217662 w 155"/>
              <a:gd name="T9" fmla="*/ 9525 h 775"/>
              <a:gd name="T10" fmla="*/ 216248 w 155"/>
              <a:gd name="T11" fmla="*/ 11113 h 775"/>
              <a:gd name="T12" fmla="*/ 163953 w 155"/>
              <a:gd name="T13" fmla="*/ 0 h 775"/>
              <a:gd name="T14" fmla="*/ 163953 w 155"/>
              <a:gd name="T15" fmla="*/ 1588 h 775"/>
              <a:gd name="T16" fmla="*/ 163953 w 155"/>
              <a:gd name="T17" fmla="*/ 0 h 7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775"/>
              <a:gd name="T29" fmla="*/ 155 w 155"/>
              <a:gd name="T30" fmla="*/ 775 h 7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775">
                <a:moveTo>
                  <a:pt x="116" y="0"/>
                </a:moveTo>
                <a:lnTo>
                  <a:pt x="116" y="1"/>
                </a:lnTo>
                <a:lnTo>
                  <a:pt x="0" y="768"/>
                </a:lnTo>
                <a:lnTo>
                  <a:pt x="38" y="774"/>
                </a:lnTo>
                <a:lnTo>
                  <a:pt x="154" y="6"/>
                </a:lnTo>
                <a:lnTo>
                  <a:pt x="153" y="7"/>
                </a:lnTo>
                <a:lnTo>
                  <a:pt x="116" y="0"/>
                </a:lnTo>
                <a:lnTo>
                  <a:pt x="116" y="1"/>
                </a:lnTo>
                <a:lnTo>
                  <a:pt x="116"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08" name="Freeform 28"/>
          <p:cNvSpPr>
            <a:spLocks/>
          </p:cNvSpPr>
          <p:nvPr/>
        </p:nvSpPr>
        <p:spPr bwMode="auto">
          <a:xfrm>
            <a:off x="2344737" y="4198937"/>
            <a:ext cx="104775" cy="349250"/>
          </a:xfrm>
          <a:custGeom>
            <a:avLst/>
            <a:gdLst>
              <a:gd name="T0" fmla="*/ 55880 w 75"/>
              <a:gd name="T1" fmla="*/ 0 h 220"/>
              <a:gd name="T2" fmla="*/ 55880 w 75"/>
              <a:gd name="T3" fmla="*/ 1588 h 220"/>
              <a:gd name="T4" fmla="*/ 0 w 75"/>
              <a:gd name="T5" fmla="*/ 336550 h 220"/>
              <a:gd name="T6" fmla="*/ 48895 w 75"/>
              <a:gd name="T7" fmla="*/ 347663 h 220"/>
              <a:gd name="T8" fmla="*/ 103378 w 75"/>
              <a:gd name="T9" fmla="*/ 12700 h 220"/>
              <a:gd name="T10" fmla="*/ 103378 w 75"/>
              <a:gd name="T11" fmla="*/ 14288 h 220"/>
              <a:gd name="T12" fmla="*/ 55880 w 75"/>
              <a:gd name="T13" fmla="*/ 0 h 220"/>
              <a:gd name="T14" fmla="*/ 55880 w 75"/>
              <a:gd name="T15" fmla="*/ 1588 h 220"/>
              <a:gd name="T16" fmla="*/ 55880 w 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220"/>
              <a:gd name="T29" fmla="*/ 75 w 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220">
                <a:moveTo>
                  <a:pt x="40" y="0"/>
                </a:moveTo>
                <a:lnTo>
                  <a:pt x="40" y="1"/>
                </a:lnTo>
                <a:lnTo>
                  <a:pt x="0" y="212"/>
                </a:lnTo>
                <a:lnTo>
                  <a:pt x="35" y="219"/>
                </a:lnTo>
                <a:lnTo>
                  <a:pt x="74" y="8"/>
                </a:lnTo>
                <a:lnTo>
                  <a:pt x="74" y="9"/>
                </a:lnTo>
                <a:lnTo>
                  <a:pt x="40" y="0"/>
                </a:lnTo>
                <a:lnTo>
                  <a:pt x="40" y="1"/>
                </a:lnTo>
                <a:lnTo>
                  <a:pt x="4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09" name="Freeform 29"/>
          <p:cNvSpPr>
            <a:spLocks/>
          </p:cNvSpPr>
          <p:nvPr/>
        </p:nvSpPr>
        <p:spPr bwMode="auto">
          <a:xfrm>
            <a:off x="2405062" y="3910012"/>
            <a:ext cx="104775" cy="295275"/>
          </a:xfrm>
          <a:custGeom>
            <a:avLst/>
            <a:gdLst>
              <a:gd name="T0" fmla="*/ 54483 w 75"/>
              <a:gd name="T1" fmla="*/ 0 h 186"/>
              <a:gd name="T2" fmla="*/ 54483 w 75"/>
              <a:gd name="T3" fmla="*/ 3175 h 186"/>
              <a:gd name="T4" fmla="*/ 0 w 75"/>
              <a:gd name="T5" fmla="*/ 279400 h 186"/>
              <a:gd name="T6" fmla="*/ 47498 w 75"/>
              <a:gd name="T7" fmla="*/ 293688 h 186"/>
              <a:gd name="T8" fmla="*/ 103378 w 75"/>
              <a:gd name="T9" fmla="*/ 15875 h 186"/>
              <a:gd name="T10" fmla="*/ 103378 w 75"/>
              <a:gd name="T11" fmla="*/ 17463 h 186"/>
              <a:gd name="T12" fmla="*/ 54483 w 75"/>
              <a:gd name="T13" fmla="*/ 0 h 186"/>
              <a:gd name="T14" fmla="*/ 54483 w 75"/>
              <a:gd name="T15" fmla="*/ 1588 h 186"/>
              <a:gd name="T16" fmla="*/ 54483 w 75"/>
              <a:gd name="T17" fmla="*/ 3175 h 186"/>
              <a:gd name="T18" fmla="*/ 54483 w 7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86"/>
              <a:gd name="T32" fmla="*/ 75 w 75"/>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86">
                <a:moveTo>
                  <a:pt x="39" y="0"/>
                </a:moveTo>
                <a:lnTo>
                  <a:pt x="39" y="2"/>
                </a:lnTo>
                <a:lnTo>
                  <a:pt x="0" y="176"/>
                </a:lnTo>
                <a:lnTo>
                  <a:pt x="34" y="185"/>
                </a:lnTo>
                <a:lnTo>
                  <a:pt x="74" y="10"/>
                </a:lnTo>
                <a:lnTo>
                  <a:pt x="74" y="11"/>
                </a:lnTo>
                <a:lnTo>
                  <a:pt x="39" y="0"/>
                </a:lnTo>
                <a:lnTo>
                  <a:pt x="39" y="1"/>
                </a:lnTo>
                <a:lnTo>
                  <a:pt x="39" y="2"/>
                </a:lnTo>
                <a:lnTo>
                  <a:pt x="39"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10" name="Freeform 30"/>
          <p:cNvSpPr>
            <a:spLocks/>
          </p:cNvSpPr>
          <p:nvPr/>
        </p:nvSpPr>
        <p:spPr bwMode="auto">
          <a:xfrm>
            <a:off x="2463800" y="3630612"/>
            <a:ext cx="122237" cy="288925"/>
          </a:xfrm>
          <a:custGeom>
            <a:avLst/>
            <a:gdLst>
              <a:gd name="T0" fmla="*/ 71656 w 87"/>
              <a:gd name="T1" fmla="*/ 0 h 182"/>
              <a:gd name="T2" fmla="*/ 70251 w 87"/>
              <a:gd name="T3" fmla="*/ 3175 h 182"/>
              <a:gd name="T4" fmla="*/ 0 w 87"/>
              <a:gd name="T5" fmla="*/ 269875 h 182"/>
              <a:gd name="T6" fmla="*/ 50581 w 87"/>
              <a:gd name="T7" fmla="*/ 287338 h 182"/>
              <a:gd name="T8" fmla="*/ 120832 w 87"/>
              <a:gd name="T9" fmla="*/ 20637 h 182"/>
              <a:gd name="T10" fmla="*/ 119427 w 87"/>
              <a:gd name="T11" fmla="*/ 22225 h 182"/>
              <a:gd name="T12" fmla="*/ 71656 w 87"/>
              <a:gd name="T13" fmla="*/ 0 h 182"/>
              <a:gd name="T14" fmla="*/ 71656 w 87"/>
              <a:gd name="T15" fmla="*/ 1588 h 182"/>
              <a:gd name="T16" fmla="*/ 70251 w 87"/>
              <a:gd name="T17" fmla="*/ 3175 h 182"/>
              <a:gd name="T18" fmla="*/ 71656 w 8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182"/>
              <a:gd name="T32" fmla="*/ 87 w 8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182">
                <a:moveTo>
                  <a:pt x="51" y="0"/>
                </a:moveTo>
                <a:lnTo>
                  <a:pt x="50" y="2"/>
                </a:lnTo>
                <a:lnTo>
                  <a:pt x="0" y="170"/>
                </a:lnTo>
                <a:lnTo>
                  <a:pt x="36" y="181"/>
                </a:lnTo>
                <a:lnTo>
                  <a:pt x="86" y="13"/>
                </a:lnTo>
                <a:lnTo>
                  <a:pt x="85" y="14"/>
                </a:lnTo>
                <a:lnTo>
                  <a:pt x="51" y="0"/>
                </a:lnTo>
                <a:lnTo>
                  <a:pt x="51" y="1"/>
                </a:lnTo>
                <a:lnTo>
                  <a:pt x="50" y="2"/>
                </a:lnTo>
                <a:lnTo>
                  <a:pt x="51"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11" name="Freeform 31"/>
          <p:cNvSpPr>
            <a:spLocks/>
          </p:cNvSpPr>
          <p:nvPr/>
        </p:nvSpPr>
        <p:spPr bwMode="auto">
          <a:xfrm>
            <a:off x="2541587" y="3343275"/>
            <a:ext cx="141288" cy="301625"/>
          </a:xfrm>
          <a:custGeom>
            <a:avLst/>
            <a:gdLst>
              <a:gd name="T0" fmla="*/ 93250 w 100"/>
              <a:gd name="T1" fmla="*/ 0 h 190"/>
              <a:gd name="T2" fmla="*/ 91837 w 100"/>
              <a:gd name="T3" fmla="*/ 1588 h 190"/>
              <a:gd name="T4" fmla="*/ 0 w 100"/>
              <a:gd name="T5" fmla="*/ 277813 h 190"/>
              <a:gd name="T6" fmla="*/ 48038 w 100"/>
              <a:gd name="T7" fmla="*/ 300038 h 190"/>
              <a:gd name="T8" fmla="*/ 139875 w 100"/>
              <a:gd name="T9" fmla="*/ 23812 h 190"/>
              <a:gd name="T10" fmla="*/ 93250 w 100"/>
              <a:gd name="T11" fmla="*/ 0 h 190"/>
              <a:gd name="T12" fmla="*/ 91837 w 100"/>
              <a:gd name="T13" fmla="*/ 0 h 190"/>
              <a:gd name="T14" fmla="*/ 91837 w 100"/>
              <a:gd name="T15" fmla="*/ 1588 h 190"/>
              <a:gd name="T16" fmla="*/ 93250 w 100"/>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90"/>
              <a:gd name="T29" fmla="*/ 100 w 10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90">
                <a:moveTo>
                  <a:pt x="66" y="0"/>
                </a:moveTo>
                <a:lnTo>
                  <a:pt x="65" y="1"/>
                </a:lnTo>
                <a:lnTo>
                  <a:pt x="0" y="175"/>
                </a:lnTo>
                <a:lnTo>
                  <a:pt x="34" y="189"/>
                </a:lnTo>
                <a:lnTo>
                  <a:pt x="99" y="15"/>
                </a:lnTo>
                <a:lnTo>
                  <a:pt x="66" y="0"/>
                </a:lnTo>
                <a:lnTo>
                  <a:pt x="65" y="0"/>
                </a:lnTo>
                <a:lnTo>
                  <a:pt x="65" y="1"/>
                </a:lnTo>
                <a:lnTo>
                  <a:pt x="66"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12" name="Freeform 32"/>
          <p:cNvSpPr>
            <a:spLocks/>
          </p:cNvSpPr>
          <p:nvPr/>
        </p:nvSpPr>
        <p:spPr bwMode="auto">
          <a:xfrm>
            <a:off x="2640012" y="3073400"/>
            <a:ext cx="149225" cy="285750"/>
          </a:xfrm>
          <a:custGeom>
            <a:avLst/>
            <a:gdLst>
              <a:gd name="T0" fmla="*/ 102326 w 105"/>
              <a:gd name="T1" fmla="*/ 0 h 180"/>
              <a:gd name="T2" fmla="*/ 100905 w 105"/>
              <a:gd name="T3" fmla="*/ 3175 h 180"/>
              <a:gd name="T4" fmla="*/ 0 w 105"/>
              <a:gd name="T5" fmla="*/ 260350 h 180"/>
              <a:gd name="T6" fmla="*/ 46899 w 105"/>
              <a:gd name="T7" fmla="*/ 284163 h 180"/>
              <a:gd name="T8" fmla="*/ 147804 w 105"/>
              <a:gd name="T9" fmla="*/ 25400 h 180"/>
              <a:gd name="T10" fmla="*/ 146383 w 105"/>
              <a:gd name="T11" fmla="*/ 28575 h 180"/>
              <a:gd name="T12" fmla="*/ 102326 w 105"/>
              <a:gd name="T13" fmla="*/ 0 h 180"/>
              <a:gd name="T14" fmla="*/ 100905 w 105"/>
              <a:gd name="T15" fmla="*/ 0 h 180"/>
              <a:gd name="T16" fmla="*/ 100905 w 105"/>
              <a:gd name="T17" fmla="*/ 3175 h 180"/>
              <a:gd name="T18" fmla="*/ 102326 w 105"/>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180"/>
              <a:gd name="T32" fmla="*/ 105 w 105"/>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180">
                <a:moveTo>
                  <a:pt x="72" y="0"/>
                </a:moveTo>
                <a:lnTo>
                  <a:pt x="71" y="2"/>
                </a:lnTo>
                <a:lnTo>
                  <a:pt x="0" y="164"/>
                </a:lnTo>
                <a:lnTo>
                  <a:pt x="33" y="179"/>
                </a:lnTo>
                <a:lnTo>
                  <a:pt x="104" y="16"/>
                </a:lnTo>
                <a:lnTo>
                  <a:pt x="103" y="18"/>
                </a:lnTo>
                <a:lnTo>
                  <a:pt x="72" y="0"/>
                </a:lnTo>
                <a:lnTo>
                  <a:pt x="71" y="0"/>
                </a:lnTo>
                <a:lnTo>
                  <a:pt x="71" y="2"/>
                </a:lnTo>
                <a:lnTo>
                  <a:pt x="72"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13" name="Freeform 33"/>
          <p:cNvSpPr>
            <a:spLocks/>
          </p:cNvSpPr>
          <p:nvPr/>
        </p:nvSpPr>
        <p:spPr bwMode="auto">
          <a:xfrm>
            <a:off x="2747962" y="2860675"/>
            <a:ext cx="150813" cy="234950"/>
          </a:xfrm>
          <a:custGeom>
            <a:avLst/>
            <a:gdLst>
              <a:gd name="T0" fmla="*/ 107120 w 107"/>
              <a:gd name="T1" fmla="*/ 0 h 148"/>
              <a:gd name="T2" fmla="*/ 104301 w 107"/>
              <a:gd name="T3" fmla="*/ 3175 h 148"/>
              <a:gd name="T4" fmla="*/ 0 w 107"/>
              <a:gd name="T5" fmla="*/ 204788 h 148"/>
              <a:gd name="T6" fmla="*/ 43693 w 107"/>
              <a:gd name="T7" fmla="*/ 233363 h 148"/>
              <a:gd name="T8" fmla="*/ 149404 w 107"/>
              <a:gd name="T9" fmla="*/ 31750 h 148"/>
              <a:gd name="T10" fmla="*/ 146585 w 107"/>
              <a:gd name="T11" fmla="*/ 34925 h 148"/>
              <a:gd name="T12" fmla="*/ 107120 w 107"/>
              <a:gd name="T13" fmla="*/ 0 h 148"/>
              <a:gd name="T14" fmla="*/ 105710 w 107"/>
              <a:gd name="T15" fmla="*/ 0 h 148"/>
              <a:gd name="T16" fmla="*/ 104301 w 107"/>
              <a:gd name="T17" fmla="*/ 3175 h 148"/>
              <a:gd name="T18" fmla="*/ 107120 w 107"/>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148"/>
              <a:gd name="T32" fmla="*/ 107 w 107"/>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148">
                <a:moveTo>
                  <a:pt x="76" y="0"/>
                </a:moveTo>
                <a:lnTo>
                  <a:pt x="74" y="2"/>
                </a:lnTo>
                <a:lnTo>
                  <a:pt x="0" y="129"/>
                </a:lnTo>
                <a:lnTo>
                  <a:pt x="31" y="147"/>
                </a:lnTo>
                <a:lnTo>
                  <a:pt x="106" y="20"/>
                </a:lnTo>
                <a:lnTo>
                  <a:pt x="104" y="22"/>
                </a:lnTo>
                <a:lnTo>
                  <a:pt x="76" y="0"/>
                </a:lnTo>
                <a:lnTo>
                  <a:pt x="75" y="0"/>
                </a:lnTo>
                <a:lnTo>
                  <a:pt x="74" y="2"/>
                </a:lnTo>
                <a:lnTo>
                  <a:pt x="76"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14" name="Freeform 34"/>
          <p:cNvSpPr>
            <a:spLocks/>
          </p:cNvSpPr>
          <p:nvPr/>
        </p:nvSpPr>
        <p:spPr bwMode="auto">
          <a:xfrm>
            <a:off x="2860675" y="2813050"/>
            <a:ext cx="65087" cy="76200"/>
          </a:xfrm>
          <a:custGeom>
            <a:avLst/>
            <a:gdLst>
              <a:gd name="T0" fmla="*/ 28299 w 46"/>
              <a:gd name="T1" fmla="*/ 0 h 48"/>
              <a:gd name="T2" fmla="*/ 25469 w 46"/>
              <a:gd name="T3" fmla="*/ 4763 h 48"/>
              <a:gd name="T4" fmla="*/ 0 w 46"/>
              <a:gd name="T5" fmla="*/ 42862 h 48"/>
              <a:gd name="T6" fmla="*/ 36788 w 46"/>
              <a:gd name="T7" fmla="*/ 74613 h 48"/>
              <a:gd name="T8" fmla="*/ 63672 w 46"/>
              <a:gd name="T9" fmla="*/ 36513 h 48"/>
              <a:gd name="T10" fmla="*/ 59427 w 46"/>
              <a:gd name="T11" fmla="*/ 41275 h 48"/>
              <a:gd name="T12" fmla="*/ 28299 w 46"/>
              <a:gd name="T13" fmla="*/ 0 h 48"/>
              <a:gd name="T14" fmla="*/ 26884 w 46"/>
              <a:gd name="T15" fmla="*/ 1588 h 48"/>
              <a:gd name="T16" fmla="*/ 25469 w 46"/>
              <a:gd name="T17" fmla="*/ 4763 h 48"/>
              <a:gd name="T18" fmla="*/ 28299 w 46"/>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48"/>
              <a:gd name="T32" fmla="*/ 46 w 4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48">
                <a:moveTo>
                  <a:pt x="20" y="0"/>
                </a:moveTo>
                <a:lnTo>
                  <a:pt x="18" y="3"/>
                </a:lnTo>
                <a:lnTo>
                  <a:pt x="0" y="27"/>
                </a:lnTo>
                <a:lnTo>
                  <a:pt x="26" y="47"/>
                </a:lnTo>
                <a:lnTo>
                  <a:pt x="45" y="23"/>
                </a:lnTo>
                <a:lnTo>
                  <a:pt x="42" y="26"/>
                </a:lnTo>
                <a:lnTo>
                  <a:pt x="20" y="0"/>
                </a:lnTo>
                <a:lnTo>
                  <a:pt x="19" y="1"/>
                </a:lnTo>
                <a:lnTo>
                  <a:pt x="18" y="3"/>
                </a:lnTo>
                <a:lnTo>
                  <a:pt x="2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15" name="Freeform 35"/>
          <p:cNvSpPr>
            <a:spLocks/>
          </p:cNvSpPr>
          <p:nvPr/>
        </p:nvSpPr>
        <p:spPr bwMode="auto">
          <a:xfrm>
            <a:off x="2892425" y="2776537"/>
            <a:ext cx="63500" cy="74613"/>
          </a:xfrm>
          <a:custGeom>
            <a:avLst/>
            <a:gdLst>
              <a:gd name="T0" fmla="*/ 33867 w 45"/>
              <a:gd name="T1" fmla="*/ 0 h 47"/>
              <a:gd name="T2" fmla="*/ 31044 w 45"/>
              <a:gd name="T3" fmla="*/ 1588 h 47"/>
              <a:gd name="T4" fmla="*/ 0 w 45"/>
              <a:gd name="T5" fmla="*/ 31750 h 47"/>
              <a:gd name="T6" fmla="*/ 31044 w 45"/>
              <a:gd name="T7" fmla="*/ 73025 h 47"/>
              <a:gd name="T8" fmla="*/ 62089 w 45"/>
              <a:gd name="T9" fmla="*/ 42863 h 47"/>
              <a:gd name="T10" fmla="*/ 59267 w 45"/>
              <a:gd name="T11" fmla="*/ 44450 h 47"/>
              <a:gd name="T12" fmla="*/ 33867 w 45"/>
              <a:gd name="T13" fmla="*/ 0 h 47"/>
              <a:gd name="T14" fmla="*/ 31044 w 45"/>
              <a:gd name="T15" fmla="*/ 0 h 47"/>
              <a:gd name="T16" fmla="*/ 31044 w 45"/>
              <a:gd name="T17" fmla="*/ 1588 h 47"/>
              <a:gd name="T18" fmla="*/ 33867 w 45"/>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7"/>
              <a:gd name="T32" fmla="*/ 45 w 45"/>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7">
                <a:moveTo>
                  <a:pt x="24" y="0"/>
                </a:moveTo>
                <a:lnTo>
                  <a:pt x="22" y="1"/>
                </a:lnTo>
                <a:lnTo>
                  <a:pt x="0" y="20"/>
                </a:lnTo>
                <a:lnTo>
                  <a:pt x="22" y="46"/>
                </a:lnTo>
                <a:lnTo>
                  <a:pt x="44" y="27"/>
                </a:lnTo>
                <a:lnTo>
                  <a:pt x="42" y="28"/>
                </a:lnTo>
                <a:lnTo>
                  <a:pt x="24" y="0"/>
                </a:lnTo>
                <a:lnTo>
                  <a:pt x="22" y="0"/>
                </a:lnTo>
                <a:lnTo>
                  <a:pt x="22" y="1"/>
                </a:lnTo>
                <a:lnTo>
                  <a:pt x="24"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16" name="Freeform 36"/>
          <p:cNvSpPr>
            <a:spLocks/>
          </p:cNvSpPr>
          <p:nvPr/>
        </p:nvSpPr>
        <p:spPr bwMode="auto">
          <a:xfrm>
            <a:off x="2930525" y="2743200"/>
            <a:ext cx="61912" cy="76200"/>
          </a:xfrm>
          <a:custGeom>
            <a:avLst/>
            <a:gdLst>
              <a:gd name="T0" fmla="*/ 41755 w 43"/>
              <a:gd name="T1" fmla="*/ 0 h 48"/>
              <a:gd name="T2" fmla="*/ 34556 w 43"/>
              <a:gd name="T3" fmla="*/ 4763 h 48"/>
              <a:gd name="T4" fmla="*/ 0 w 43"/>
              <a:gd name="T5" fmla="*/ 30163 h 48"/>
              <a:gd name="T6" fmla="*/ 25917 w 43"/>
              <a:gd name="T7" fmla="*/ 74613 h 48"/>
              <a:gd name="T8" fmla="*/ 60472 w 43"/>
              <a:gd name="T9" fmla="*/ 49212 h 48"/>
              <a:gd name="T10" fmla="*/ 51833 w 43"/>
              <a:gd name="T11" fmla="*/ 52388 h 48"/>
              <a:gd name="T12" fmla="*/ 41755 w 43"/>
              <a:gd name="T13" fmla="*/ 0 h 48"/>
              <a:gd name="T14" fmla="*/ 37435 w 43"/>
              <a:gd name="T15" fmla="*/ 1588 h 48"/>
              <a:gd name="T16" fmla="*/ 34556 w 43"/>
              <a:gd name="T17" fmla="*/ 4763 h 48"/>
              <a:gd name="T18" fmla="*/ 41755 w 43"/>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8"/>
              <a:gd name="T32" fmla="*/ 43 w 43"/>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8">
                <a:moveTo>
                  <a:pt x="29" y="0"/>
                </a:moveTo>
                <a:lnTo>
                  <a:pt x="24" y="3"/>
                </a:lnTo>
                <a:lnTo>
                  <a:pt x="0" y="19"/>
                </a:lnTo>
                <a:lnTo>
                  <a:pt x="18" y="47"/>
                </a:lnTo>
                <a:lnTo>
                  <a:pt x="42" y="31"/>
                </a:lnTo>
                <a:lnTo>
                  <a:pt x="36" y="33"/>
                </a:lnTo>
                <a:lnTo>
                  <a:pt x="29" y="0"/>
                </a:lnTo>
                <a:lnTo>
                  <a:pt x="26" y="1"/>
                </a:lnTo>
                <a:lnTo>
                  <a:pt x="24" y="3"/>
                </a:lnTo>
                <a:lnTo>
                  <a:pt x="29"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17" name="Freeform 37"/>
          <p:cNvSpPr>
            <a:spLocks/>
          </p:cNvSpPr>
          <p:nvPr/>
        </p:nvSpPr>
        <p:spPr bwMode="auto">
          <a:xfrm>
            <a:off x="2978150" y="2732087"/>
            <a:ext cx="42862" cy="61913"/>
          </a:xfrm>
          <a:custGeom>
            <a:avLst/>
            <a:gdLst>
              <a:gd name="T0" fmla="*/ 41479 w 31"/>
              <a:gd name="T1" fmla="*/ 1588 h 39"/>
              <a:gd name="T2" fmla="*/ 31801 w 31"/>
              <a:gd name="T3" fmla="*/ 1588 h 39"/>
              <a:gd name="T4" fmla="*/ 0 w 31"/>
              <a:gd name="T5" fmla="*/ 9525 h 39"/>
              <a:gd name="T6" fmla="*/ 9679 w 31"/>
              <a:gd name="T7" fmla="*/ 60325 h 39"/>
              <a:gd name="T8" fmla="*/ 41479 w 31"/>
              <a:gd name="T9" fmla="*/ 53975 h 39"/>
              <a:gd name="T10" fmla="*/ 31801 w 31"/>
              <a:gd name="T11" fmla="*/ 53975 h 39"/>
              <a:gd name="T12" fmla="*/ 41479 w 31"/>
              <a:gd name="T13" fmla="*/ 1588 h 39"/>
              <a:gd name="T14" fmla="*/ 35949 w 31"/>
              <a:gd name="T15" fmla="*/ 0 h 39"/>
              <a:gd name="T16" fmla="*/ 31801 w 31"/>
              <a:gd name="T17" fmla="*/ 1588 h 39"/>
              <a:gd name="T18" fmla="*/ 41479 w 31"/>
              <a:gd name="T19" fmla="*/ 158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9"/>
              <a:gd name="T32" fmla="*/ 31 w 31"/>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9">
                <a:moveTo>
                  <a:pt x="30" y="1"/>
                </a:moveTo>
                <a:lnTo>
                  <a:pt x="23" y="1"/>
                </a:lnTo>
                <a:lnTo>
                  <a:pt x="0" y="6"/>
                </a:lnTo>
                <a:lnTo>
                  <a:pt x="7" y="38"/>
                </a:lnTo>
                <a:lnTo>
                  <a:pt x="30" y="34"/>
                </a:lnTo>
                <a:lnTo>
                  <a:pt x="23" y="34"/>
                </a:lnTo>
                <a:lnTo>
                  <a:pt x="30" y="1"/>
                </a:lnTo>
                <a:lnTo>
                  <a:pt x="26" y="0"/>
                </a:lnTo>
                <a:lnTo>
                  <a:pt x="23" y="1"/>
                </a:lnTo>
                <a:lnTo>
                  <a:pt x="30" y="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18" name="Freeform 38"/>
          <p:cNvSpPr>
            <a:spLocks/>
          </p:cNvSpPr>
          <p:nvPr/>
        </p:nvSpPr>
        <p:spPr bwMode="auto">
          <a:xfrm>
            <a:off x="3016250" y="2733675"/>
            <a:ext cx="52387" cy="60325"/>
          </a:xfrm>
          <a:custGeom>
            <a:avLst/>
            <a:gdLst>
              <a:gd name="T0" fmla="*/ 50971 w 37"/>
              <a:gd name="T1" fmla="*/ 12700 h 38"/>
              <a:gd name="T2" fmla="*/ 43892 w 37"/>
              <a:gd name="T3" fmla="*/ 7937 h 38"/>
              <a:gd name="T4" fmla="*/ 11327 w 37"/>
              <a:gd name="T5" fmla="*/ 0 h 38"/>
              <a:gd name="T6" fmla="*/ 0 w 37"/>
              <a:gd name="T7" fmla="*/ 52388 h 38"/>
              <a:gd name="T8" fmla="*/ 32565 w 37"/>
              <a:gd name="T9" fmla="*/ 58738 h 38"/>
              <a:gd name="T10" fmla="*/ 25486 w 37"/>
              <a:gd name="T11" fmla="*/ 55563 h 38"/>
              <a:gd name="T12" fmla="*/ 50971 w 37"/>
              <a:gd name="T13" fmla="*/ 12700 h 38"/>
              <a:gd name="T14" fmla="*/ 46724 w 37"/>
              <a:gd name="T15" fmla="*/ 9525 h 38"/>
              <a:gd name="T16" fmla="*/ 43892 w 37"/>
              <a:gd name="T17" fmla="*/ 7937 h 38"/>
              <a:gd name="T18" fmla="*/ 50971 w 37"/>
              <a:gd name="T19" fmla="*/ 1270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8"/>
              <a:gd name="T32" fmla="*/ 37 w 3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8">
                <a:moveTo>
                  <a:pt x="36" y="8"/>
                </a:moveTo>
                <a:lnTo>
                  <a:pt x="31" y="5"/>
                </a:lnTo>
                <a:lnTo>
                  <a:pt x="8" y="0"/>
                </a:lnTo>
                <a:lnTo>
                  <a:pt x="0" y="33"/>
                </a:lnTo>
                <a:lnTo>
                  <a:pt x="23" y="37"/>
                </a:lnTo>
                <a:lnTo>
                  <a:pt x="18" y="35"/>
                </a:lnTo>
                <a:lnTo>
                  <a:pt x="36" y="8"/>
                </a:lnTo>
                <a:lnTo>
                  <a:pt x="33" y="6"/>
                </a:lnTo>
                <a:lnTo>
                  <a:pt x="31" y="5"/>
                </a:lnTo>
                <a:lnTo>
                  <a:pt x="36" y="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19" name="Freeform 39"/>
          <p:cNvSpPr>
            <a:spLocks/>
          </p:cNvSpPr>
          <p:nvPr/>
        </p:nvSpPr>
        <p:spPr bwMode="auto">
          <a:xfrm>
            <a:off x="3044825" y="2747962"/>
            <a:ext cx="66675" cy="71438"/>
          </a:xfrm>
          <a:custGeom>
            <a:avLst/>
            <a:gdLst>
              <a:gd name="T0" fmla="*/ 65256 w 47"/>
              <a:gd name="T1" fmla="*/ 28575 h 45"/>
              <a:gd name="T2" fmla="*/ 59582 w 47"/>
              <a:gd name="T3" fmla="*/ 25400 h 45"/>
              <a:gd name="T4" fmla="*/ 26954 w 47"/>
              <a:gd name="T5" fmla="*/ 0 h 45"/>
              <a:gd name="T6" fmla="*/ 0 w 47"/>
              <a:gd name="T7" fmla="*/ 44450 h 45"/>
              <a:gd name="T8" fmla="*/ 34047 w 47"/>
              <a:gd name="T9" fmla="*/ 69850 h 45"/>
              <a:gd name="T10" fmla="*/ 28372 w 47"/>
              <a:gd name="T11" fmla="*/ 63500 h 45"/>
              <a:gd name="T12" fmla="*/ 65256 w 47"/>
              <a:gd name="T13" fmla="*/ 28575 h 45"/>
              <a:gd name="T14" fmla="*/ 63838 w 47"/>
              <a:gd name="T15" fmla="*/ 26988 h 45"/>
              <a:gd name="T16" fmla="*/ 59582 w 47"/>
              <a:gd name="T17" fmla="*/ 25400 h 45"/>
              <a:gd name="T18" fmla="*/ 65256 w 47"/>
              <a:gd name="T19" fmla="*/ 28575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5"/>
              <a:gd name="T32" fmla="*/ 47 w 47"/>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5">
                <a:moveTo>
                  <a:pt x="46" y="18"/>
                </a:moveTo>
                <a:lnTo>
                  <a:pt x="42" y="16"/>
                </a:lnTo>
                <a:lnTo>
                  <a:pt x="19" y="0"/>
                </a:lnTo>
                <a:lnTo>
                  <a:pt x="0" y="28"/>
                </a:lnTo>
                <a:lnTo>
                  <a:pt x="24" y="44"/>
                </a:lnTo>
                <a:lnTo>
                  <a:pt x="20" y="40"/>
                </a:lnTo>
                <a:lnTo>
                  <a:pt x="46" y="18"/>
                </a:lnTo>
                <a:lnTo>
                  <a:pt x="45" y="17"/>
                </a:lnTo>
                <a:lnTo>
                  <a:pt x="42" y="16"/>
                </a:lnTo>
                <a:lnTo>
                  <a:pt x="46" y="1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20" name="Freeform 40"/>
          <p:cNvSpPr>
            <a:spLocks/>
          </p:cNvSpPr>
          <p:nvPr/>
        </p:nvSpPr>
        <p:spPr bwMode="auto">
          <a:xfrm>
            <a:off x="3078162" y="2781300"/>
            <a:ext cx="66675" cy="71437"/>
          </a:xfrm>
          <a:custGeom>
            <a:avLst/>
            <a:gdLst>
              <a:gd name="T0" fmla="*/ 65286 w 48"/>
              <a:gd name="T1" fmla="*/ 39687 h 45"/>
              <a:gd name="T2" fmla="*/ 61119 w 48"/>
              <a:gd name="T3" fmla="*/ 34925 h 45"/>
              <a:gd name="T4" fmla="*/ 36116 w 48"/>
              <a:gd name="T5" fmla="*/ 0 h 45"/>
              <a:gd name="T6" fmla="*/ 0 w 48"/>
              <a:gd name="T7" fmla="*/ 34925 h 45"/>
              <a:gd name="T8" fmla="*/ 26392 w 48"/>
              <a:gd name="T9" fmla="*/ 69850 h 45"/>
              <a:gd name="T10" fmla="*/ 22225 w 48"/>
              <a:gd name="T11" fmla="*/ 63500 h 45"/>
              <a:gd name="T12" fmla="*/ 65286 w 48"/>
              <a:gd name="T13" fmla="*/ 39687 h 45"/>
              <a:gd name="T14" fmla="*/ 63897 w 48"/>
              <a:gd name="T15" fmla="*/ 36512 h 45"/>
              <a:gd name="T16" fmla="*/ 61119 w 48"/>
              <a:gd name="T17" fmla="*/ 34925 h 45"/>
              <a:gd name="T18" fmla="*/ 65286 w 48"/>
              <a:gd name="T19" fmla="*/ 3968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5"/>
              <a:gd name="T32" fmla="*/ 48 w 4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5">
                <a:moveTo>
                  <a:pt x="47" y="25"/>
                </a:moveTo>
                <a:lnTo>
                  <a:pt x="44" y="22"/>
                </a:lnTo>
                <a:lnTo>
                  <a:pt x="26" y="0"/>
                </a:lnTo>
                <a:lnTo>
                  <a:pt x="0" y="22"/>
                </a:lnTo>
                <a:lnTo>
                  <a:pt x="19" y="44"/>
                </a:lnTo>
                <a:lnTo>
                  <a:pt x="16" y="40"/>
                </a:lnTo>
                <a:lnTo>
                  <a:pt x="47" y="25"/>
                </a:lnTo>
                <a:lnTo>
                  <a:pt x="46" y="23"/>
                </a:lnTo>
                <a:lnTo>
                  <a:pt x="44" y="22"/>
                </a:lnTo>
                <a:lnTo>
                  <a:pt x="47" y="2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21" name="Freeform 41"/>
          <p:cNvSpPr>
            <a:spLocks/>
          </p:cNvSpPr>
          <p:nvPr/>
        </p:nvSpPr>
        <p:spPr bwMode="auto">
          <a:xfrm>
            <a:off x="3103562" y="2825750"/>
            <a:ext cx="79375" cy="96837"/>
          </a:xfrm>
          <a:custGeom>
            <a:avLst/>
            <a:gdLst>
              <a:gd name="T0" fmla="*/ 77958 w 56"/>
              <a:gd name="T1" fmla="*/ 73025 h 61"/>
              <a:gd name="T2" fmla="*/ 75123 w 56"/>
              <a:gd name="T3" fmla="*/ 69850 h 61"/>
              <a:gd name="T4" fmla="*/ 45357 w 56"/>
              <a:gd name="T5" fmla="*/ 0 h 61"/>
              <a:gd name="T6" fmla="*/ 0 w 56"/>
              <a:gd name="T7" fmla="*/ 25400 h 61"/>
              <a:gd name="T8" fmla="*/ 32600 w 56"/>
              <a:gd name="T9" fmla="*/ 95250 h 61"/>
              <a:gd name="T10" fmla="*/ 29766 w 56"/>
              <a:gd name="T11" fmla="*/ 90487 h 61"/>
              <a:gd name="T12" fmla="*/ 77958 w 56"/>
              <a:gd name="T13" fmla="*/ 73025 h 61"/>
              <a:gd name="T14" fmla="*/ 76540 w 56"/>
              <a:gd name="T15" fmla="*/ 71437 h 61"/>
              <a:gd name="T16" fmla="*/ 75123 w 56"/>
              <a:gd name="T17" fmla="*/ 69850 h 61"/>
              <a:gd name="T18" fmla="*/ 77958 w 56"/>
              <a:gd name="T19" fmla="*/ 73025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1"/>
              <a:gd name="T32" fmla="*/ 56 w 5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1">
                <a:moveTo>
                  <a:pt x="55" y="46"/>
                </a:moveTo>
                <a:lnTo>
                  <a:pt x="53" y="44"/>
                </a:lnTo>
                <a:lnTo>
                  <a:pt x="32" y="0"/>
                </a:lnTo>
                <a:lnTo>
                  <a:pt x="0" y="16"/>
                </a:lnTo>
                <a:lnTo>
                  <a:pt x="23" y="60"/>
                </a:lnTo>
                <a:lnTo>
                  <a:pt x="21" y="57"/>
                </a:lnTo>
                <a:lnTo>
                  <a:pt x="55" y="46"/>
                </a:lnTo>
                <a:lnTo>
                  <a:pt x="54" y="45"/>
                </a:lnTo>
                <a:lnTo>
                  <a:pt x="53" y="44"/>
                </a:lnTo>
                <a:lnTo>
                  <a:pt x="55" y="4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22" name="Freeform 42"/>
          <p:cNvSpPr>
            <a:spLocks/>
          </p:cNvSpPr>
          <p:nvPr/>
        </p:nvSpPr>
        <p:spPr bwMode="auto">
          <a:xfrm>
            <a:off x="3135312" y="2906712"/>
            <a:ext cx="92075" cy="177800"/>
          </a:xfrm>
          <a:custGeom>
            <a:avLst/>
            <a:gdLst>
              <a:gd name="T0" fmla="*/ 90658 w 65"/>
              <a:gd name="T1" fmla="*/ 161925 h 112"/>
              <a:gd name="T2" fmla="*/ 90658 w 65"/>
              <a:gd name="T3" fmla="*/ 160338 h 112"/>
              <a:gd name="T4" fmla="*/ 49579 w 65"/>
              <a:gd name="T5" fmla="*/ 0 h 112"/>
              <a:gd name="T6" fmla="*/ 0 w 65"/>
              <a:gd name="T7" fmla="*/ 17463 h 112"/>
              <a:gd name="T8" fmla="*/ 42496 w 65"/>
              <a:gd name="T9" fmla="*/ 176213 h 112"/>
              <a:gd name="T10" fmla="*/ 42496 w 65"/>
              <a:gd name="T11" fmla="*/ 174625 h 112"/>
              <a:gd name="T12" fmla="*/ 90658 w 65"/>
              <a:gd name="T13" fmla="*/ 161925 h 112"/>
              <a:gd name="T14" fmla="*/ 90658 w 65"/>
              <a:gd name="T15" fmla="*/ 160338 h 112"/>
              <a:gd name="T16" fmla="*/ 90658 w 65"/>
              <a:gd name="T17" fmla="*/ 161925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12"/>
              <a:gd name="T29" fmla="*/ 65 w 65"/>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12">
                <a:moveTo>
                  <a:pt x="64" y="102"/>
                </a:moveTo>
                <a:lnTo>
                  <a:pt x="64" y="101"/>
                </a:lnTo>
                <a:lnTo>
                  <a:pt x="35" y="0"/>
                </a:lnTo>
                <a:lnTo>
                  <a:pt x="0" y="11"/>
                </a:lnTo>
                <a:lnTo>
                  <a:pt x="30" y="111"/>
                </a:lnTo>
                <a:lnTo>
                  <a:pt x="30" y="110"/>
                </a:lnTo>
                <a:lnTo>
                  <a:pt x="64" y="102"/>
                </a:lnTo>
                <a:lnTo>
                  <a:pt x="64" y="101"/>
                </a:lnTo>
                <a:lnTo>
                  <a:pt x="64" y="10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23" name="Freeform 43"/>
          <p:cNvSpPr>
            <a:spLocks/>
          </p:cNvSpPr>
          <p:nvPr/>
        </p:nvSpPr>
        <p:spPr bwMode="auto">
          <a:xfrm>
            <a:off x="3182937" y="3078162"/>
            <a:ext cx="84138" cy="200025"/>
          </a:xfrm>
          <a:custGeom>
            <a:avLst/>
            <a:gdLst>
              <a:gd name="T0" fmla="*/ 82736 w 60"/>
              <a:gd name="T1" fmla="*/ 185738 h 126"/>
              <a:gd name="T2" fmla="*/ 47678 w 60"/>
              <a:gd name="T3" fmla="*/ 0 h 126"/>
              <a:gd name="T4" fmla="*/ 0 w 60"/>
              <a:gd name="T5" fmla="*/ 12700 h 126"/>
              <a:gd name="T6" fmla="*/ 35058 w 60"/>
              <a:gd name="T7" fmla="*/ 198438 h 126"/>
              <a:gd name="T8" fmla="*/ 35058 w 60"/>
              <a:gd name="T9" fmla="*/ 196850 h 126"/>
              <a:gd name="T10" fmla="*/ 82736 w 60"/>
              <a:gd name="T11" fmla="*/ 185738 h 126"/>
              <a:gd name="T12" fmla="*/ 0 60000 65536"/>
              <a:gd name="T13" fmla="*/ 0 60000 65536"/>
              <a:gd name="T14" fmla="*/ 0 60000 65536"/>
              <a:gd name="T15" fmla="*/ 0 60000 65536"/>
              <a:gd name="T16" fmla="*/ 0 60000 65536"/>
              <a:gd name="T17" fmla="*/ 0 60000 65536"/>
              <a:gd name="T18" fmla="*/ 0 w 60"/>
              <a:gd name="T19" fmla="*/ 0 h 126"/>
              <a:gd name="T20" fmla="*/ 60 w 60"/>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60" h="126">
                <a:moveTo>
                  <a:pt x="59" y="117"/>
                </a:moveTo>
                <a:lnTo>
                  <a:pt x="34" y="0"/>
                </a:lnTo>
                <a:lnTo>
                  <a:pt x="0" y="8"/>
                </a:lnTo>
                <a:lnTo>
                  <a:pt x="25" y="125"/>
                </a:lnTo>
                <a:lnTo>
                  <a:pt x="25" y="124"/>
                </a:lnTo>
                <a:lnTo>
                  <a:pt x="59" y="11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24" name="Freeform 44"/>
          <p:cNvSpPr>
            <a:spLocks/>
          </p:cNvSpPr>
          <p:nvPr/>
        </p:nvSpPr>
        <p:spPr bwMode="auto">
          <a:xfrm>
            <a:off x="3221037" y="3273425"/>
            <a:ext cx="96838" cy="292100"/>
          </a:xfrm>
          <a:custGeom>
            <a:avLst/>
            <a:gdLst>
              <a:gd name="T0" fmla="*/ 95435 w 69"/>
              <a:gd name="T1" fmla="*/ 276225 h 184"/>
              <a:gd name="T2" fmla="*/ 95435 w 69"/>
              <a:gd name="T3" fmla="*/ 277813 h 184"/>
              <a:gd name="T4" fmla="*/ 49121 w 69"/>
              <a:gd name="T5" fmla="*/ 0 h 184"/>
              <a:gd name="T6" fmla="*/ 0 w 69"/>
              <a:gd name="T7" fmla="*/ 11112 h 184"/>
              <a:gd name="T8" fmla="*/ 46314 w 69"/>
              <a:gd name="T9" fmla="*/ 288925 h 184"/>
              <a:gd name="T10" fmla="*/ 46314 w 69"/>
              <a:gd name="T11" fmla="*/ 290513 h 184"/>
              <a:gd name="T12" fmla="*/ 46314 w 69"/>
              <a:gd name="T13" fmla="*/ 288925 h 184"/>
              <a:gd name="T14" fmla="*/ 46314 w 69"/>
              <a:gd name="T15" fmla="*/ 290513 h 184"/>
              <a:gd name="T16" fmla="*/ 95435 w 69"/>
              <a:gd name="T17" fmla="*/ 276225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4"/>
              <a:gd name="T29" fmla="*/ 69 w 69"/>
              <a:gd name="T30" fmla="*/ 184 h 1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4">
                <a:moveTo>
                  <a:pt x="68" y="174"/>
                </a:moveTo>
                <a:lnTo>
                  <a:pt x="68" y="175"/>
                </a:lnTo>
                <a:lnTo>
                  <a:pt x="35" y="0"/>
                </a:lnTo>
                <a:lnTo>
                  <a:pt x="0" y="7"/>
                </a:lnTo>
                <a:lnTo>
                  <a:pt x="33" y="182"/>
                </a:lnTo>
                <a:lnTo>
                  <a:pt x="33" y="183"/>
                </a:lnTo>
                <a:lnTo>
                  <a:pt x="33" y="182"/>
                </a:lnTo>
                <a:lnTo>
                  <a:pt x="33" y="183"/>
                </a:lnTo>
                <a:lnTo>
                  <a:pt x="68" y="17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25" name="Freeform 45"/>
          <p:cNvSpPr>
            <a:spLocks/>
          </p:cNvSpPr>
          <p:nvPr/>
        </p:nvSpPr>
        <p:spPr bwMode="auto">
          <a:xfrm>
            <a:off x="3271837" y="3559175"/>
            <a:ext cx="114300" cy="317500"/>
          </a:xfrm>
          <a:custGeom>
            <a:avLst/>
            <a:gdLst>
              <a:gd name="T0" fmla="*/ 112889 w 81"/>
              <a:gd name="T1" fmla="*/ 300038 h 200"/>
              <a:gd name="T2" fmla="*/ 49389 w 81"/>
              <a:gd name="T3" fmla="*/ 0 h 200"/>
              <a:gd name="T4" fmla="*/ 0 w 81"/>
              <a:gd name="T5" fmla="*/ 14288 h 200"/>
              <a:gd name="T6" fmla="*/ 63500 w 81"/>
              <a:gd name="T7" fmla="*/ 315913 h 200"/>
              <a:gd name="T8" fmla="*/ 112889 w 81"/>
              <a:gd name="T9" fmla="*/ 300038 h 200"/>
              <a:gd name="T10" fmla="*/ 0 60000 65536"/>
              <a:gd name="T11" fmla="*/ 0 60000 65536"/>
              <a:gd name="T12" fmla="*/ 0 60000 65536"/>
              <a:gd name="T13" fmla="*/ 0 60000 65536"/>
              <a:gd name="T14" fmla="*/ 0 60000 65536"/>
              <a:gd name="T15" fmla="*/ 0 w 81"/>
              <a:gd name="T16" fmla="*/ 0 h 200"/>
              <a:gd name="T17" fmla="*/ 81 w 81"/>
              <a:gd name="T18" fmla="*/ 200 h 200"/>
            </a:gdLst>
            <a:ahLst/>
            <a:cxnLst>
              <a:cxn ang="T10">
                <a:pos x="T0" y="T1"/>
              </a:cxn>
              <a:cxn ang="T11">
                <a:pos x="T2" y="T3"/>
              </a:cxn>
              <a:cxn ang="T12">
                <a:pos x="T4" y="T5"/>
              </a:cxn>
              <a:cxn ang="T13">
                <a:pos x="T6" y="T7"/>
              </a:cxn>
              <a:cxn ang="T14">
                <a:pos x="T8" y="T9"/>
              </a:cxn>
            </a:cxnLst>
            <a:rect l="T15" t="T16" r="T17" b="T18"/>
            <a:pathLst>
              <a:path w="81" h="200">
                <a:moveTo>
                  <a:pt x="80" y="189"/>
                </a:moveTo>
                <a:lnTo>
                  <a:pt x="35" y="0"/>
                </a:lnTo>
                <a:lnTo>
                  <a:pt x="0" y="9"/>
                </a:lnTo>
                <a:lnTo>
                  <a:pt x="45" y="199"/>
                </a:lnTo>
                <a:lnTo>
                  <a:pt x="80" y="18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26" name="Freeform 46"/>
          <p:cNvSpPr>
            <a:spLocks/>
          </p:cNvSpPr>
          <p:nvPr/>
        </p:nvSpPr>
        <p:spPr bwMode="auto">
          <a:xfrm>
            <a:off x="3338512" y="3868737"/>
            <a:ext cx="98425" cy="225425"/>
          </a:xfrm>
          <a:custGeom>
            <a:avLst/>
            <a:gdLst>
              <a:gd name="T0" fmla="*/ 95572 w 69"/>
              <a:gd name="T1" fmla="*/ 203200 h 142"/>
              <a:gd name="T2" fmla="*/ 96999 w 69"/>
              <a:gd name="T3" fmla="*/ 204788 h 142"/>
              <a:gd name="T4" fmla="*/ 49926 w 69"/>
              <a:gd name="T5" fmla="*/ 0 h 142"/>
              <a:gd name="T6" fmla="*/ 0 w 69"/>
              <a:gd name="T7" fmla="*/ 15875 h 142"/>
              <a:gd name="T8" fmla="*/ 47073 w 69"/>
              <a:gd name="T9" fmla="*/ 220663 h 142"/>
              <a:gd name="T10" fmla="*/ 48499 w 69"/>
              <a:gd name="T11" fmla="*/ 223838 h 142"/>
              <a:gd name="T12" fmla="*/ 47073 w 69"/>
              <a:gd name="T13" fmla="*/ 220663 h 142"/>
              <a:gd name="T14" fmla="*/ 47073 w 69"/>
              <a:gd name="T15" fmla="*/ 222250 h 142"/>
              <a:gd name="T16" fmla="*/ 48499 w 69"/>
              <a:gd name="T17" fmla="*/ 223838 h 142"/>
              <a:gd name="T18" fmla="*/ 95572 w 69"/>
              <a:gd name="T19" fmla="*/ 20320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42"/>
              <a:gd name="T32" fmla="*/ 69 w 69"/>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42">
                <a:moveTo>
                  <a:pt x="67" y="128"/>
                </a:moveTo>
                <a:lnTo>
                  <a:pt x="68" y="129"/>
                </a:lnTo>
                <a:lnTo>
                  <a:pt x="35" y="0"/>
                </a:lnTo>
                <a:lnTo>
                  <a:pt x="0" y="10"/>
                </a:lnTo>
                <a:lnTo>
                  <a:pt x="33" y="139"/>
                </a:lnTo>
                <a:lnTo>
                  <a:pt x="34" y="141"/>
                </a:lnTo>
                <a:lnTo>
                  <a:pt x="33" y="139"/>
                </a:lnTo>
                <a:lnTo>
                  <a:pt x="33" y="140"/>
                </a:lnTo>
                <a:lnTo>
                  <a:pt x="34" y="141"/>
                </a:lnTo>
                <a:lnTo>
                  <a:pt x="67" y="12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27" name="Freeform 47"/>
          <p:cNvSpPr>
            <a:spLocks/>
          </p:cNvSpPr>
          <p:nvPr/>
        </p:nvSpPr>
        <p:spPr bwMode="auto">
          <a:xfrm>
            <a:off x="3390900" y="4079875"/>
            <a:ext cx="104775" cy="200025"/>
          </a:xfrm>
          <a:custGeom>
            <a:avLst/>
            <a:gdLst>
              <a:gd name="T0" fmla="*/ 101943 w 74"/>
              <a:gd name="T1" fmla="*/ 171450 h 126"/>
              <a:gd name="T2" fmla="*/ 103359 w 74"/>
              <a:gd name="T3" fmla="*/ 174625 h 126"/>
              <a:gd name="T4" fmla="*/ 46724 w 74"/>
              <a:gd name="T5" fmla="*/ 0 h 126"/>
              <a:gd name="T6" fmla="*/ 0 w 74"/>
              <a:gd name="T7" fmla="*/ 20638 h 126"/>
              <a:gd name="T8" fmla="*/ 56635 w 74"/>
              <a:gd name="T9" fmla="*/ 195263 h 126"/>
              <a:gd name="T10" fmla="*/ 56635 w 74"/>
              <a:gd name="T11" fmla="*/ 198438 h 126"/>
              <a:gd name="T12" fmla="*/ 56635 w 74"/>
              <a:gd name="T13" fmla="*/ 195263 h 126"/>
              <a:gd name="T14" fmla="*/ 56635 w 74"/>
              <a:gd name="T15" fmla="*/ 196850 h 126"/>
              <a:gd name="T16" fmla="*/ 56635 w 74"/>
              <a:gd name="T17" fmla="*/ 198438 h 126"/>
              <a:gd name="T18" fmla="*/ 101943 w 74"/>
              <a:gd name="T19" fmla="*/ 17145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126"/>
              <a:gd name="T32" fmla="*/ 74 w 74"/>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126">
                <a:moveTo>
                  <a:pt x="72" y="108"/>
                </a:moveTo>
                <a:lnTo>
                  <a:pt x="73" y="110"/>
                </a:lnTo>
                <a:lnTo>
                  <a:pt x="33" y="0"/>
                </a:lnTo>
                <a:lnTo>
                  <a:pt x="0" y="13"/>
                </a:lnTo>
                <a:lnTo>
                  <a:pt x="40" y="123"/>
                </a:lnTo>
                <a:lnTo>
                  <a:pt x="40" y="125"/>
                </a:lnTo>
                <a:lnTo>
                  <a:pt x="40" y="123"/>
                </a:lnTo>
                <a:lnTo>
                  <a:pt x="40" y="124"/>
                </a:lnTo>
                <a:lnTo>
                  <a:pt x="40" y="125"/>
                </a:lnTo>
                <a:lnTo>
                  <a:pt x="72" y="10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28" name="Freeform 48"/>
          <p:cNvSpPr>
            <a:spLocks/>
          </p:cNvSpPr>
          <p:nvPr/>
        </p:nvSpPr>
        <p:spPr bwMode="auto">
          <a:xfrm>
            <a:off x="3451225" y="4259262"/>
            <a:ext cx="128587" cy="206375"/>
          </a:xfrm>
          <a:custGeom>
            <a:avLst/>
            <a:gdLst>
              <a:gd name="T0" fmla="*/ 122935 w 91"/>
              <a:gd name="T1" fmla="*/ 166687 h 130"/>
              <a:gd name="T2" fmla="*/ 127174 w 91"/>
              <a:gd name="T3" fmla="*/ 173037 h 130"/>
              <a:gd name="T4" fmla="*/ 46630 w 91"/>
              <a:gd name="T5" fmla="*/ 0 h 130"/>
              <a:gd name="T6" fmla="*/ 0 w 91"/>
              <a:gd name="T7" fmla="*/ 26987 h 130"/>
              <a:gd name="T8" fmla="*/ 80544 w 91"/>
              <a:gd name="T9" fmla="*/ 200025 h 130"/>
              <a:gd name="T10" fmla="*/ 84783 w 91"/>
              <a:gd name="T11" fmla="*/ 204788 h 130"/>
              <a:gd name="T12" fmla="*/ 80544 w 91"/>
              <a:gd name="T13" fmla="*/ 200025 h 130"/>
              <a:gd name="T14" fmla="*/ 81957 w 91"/>
              <a:gd name="T15" fmla="*/ 203200 h 130"/>
              <a:gd name="T16" fmla="*/ 84783 w 91"/>
              <a:gd name="T17" fmla="*/ 204788 h 130"/>
              <a:gd name="T18" fmla="*/ 122935 w 91"/>
              <a:gd name="T19" fmla="*/ 166687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30"/>
              <a:gd name="T32" fmla="*/ 91 w 91"/>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30">
                <a:moveTo>
                  <a:pt x="87" y="105"/>
                </a:moveTo>
                <a:lnTo>
                  <a:pt x="90" y="109"/>
                </a:lnTo>
                <a:lnTo>
                  <a:pt x="33" y="0"/>
                </a:lnTo>
                <a:lnTo>
                  <a:pt x="0" y="17"/>
                </a:lnTo>
                <a:lnTo>
                  <a:pt x="57" y="126"/>
                </a:lnTo>
                <a:lnTo>
                  <a:pt x="60" y="129"/>
                </a:lnTo>
                <a:lnTo>
                  <a:pt x="57" y="126"/>
                </a:lnTo>
                <a:lnTo>
                  <a:pt x="58" y="128"/>
                </a:lnTo>
                <a:lnTo>
                  <a:pt x="60" y="129"/>
                </a:lnTo>
                <a:lnTo>
                  <a:pt x="87" y="10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29" name="Freeform 49"/>
          <p:cNvSpPr>
            <a:spLocks/>
          </p:cNvSpPr>
          <p:nvPr/>
        </p:nvSpPr>
        <p:spPr bwMode="auto">
          <a:xfrm>
            <a:off x="3541712" y="4433887"/>
            <a:ext cx="157163" cy="200025"/>
          </a:xfrm>
          <a:custGeom>
            <a:avLst/>
            <a:gdLst>
              <a:gd name="T0" fmla="*/ 151499 w 111"/>
              <a:gd name="T1" fmla="*/ 150813 h 126"/>
              <a:gd name="T2" fmla="*/ 155747 w 111"/>
              <a:gd name="T3" fmla="*/ 155575 h 126"/>
              <a:gd name="T4" fmla="*/ 39645 w 111"/>
              <a:gd name="T5" fmla="*/ 0 h 126"/>
              <a:gd name="T6" fmla="*/ 0 w 111"/>
              <a:gd name="T7" fmla="*/ 38100 h 126"/>
              <a:gd name="T8" fmla="*/ 117518 w 111"/>
              <a:gd name="T9" fmla="*/ 193675 h 126"/>
              <a:gd name="T10" fmla="*/ 118934 w 111"/>
              <a:gd name="T11" fmla="*/ 198438 h 126"/>
              <a:gd name="T12" fmla="*/ 117518 w 111"/>
              <a:gd name="T13" fmla="*/ 193675 h 126"/>
              <a:gd name="T14" fmla="*/ 117518 w 111"/>
              <a:gd name="T15" fmla="*/ 196850 h 126"/>
              <a:gd name="T16" fmla="*/ 118934 w 111"/>
              <a:gd name="T17" fmla="*/ 198438 h 126"/>
              <a:gd name="T18" fmla="*/ 151499 w 111"/>
              <a:gd name="T19" fmla="*/ 150813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26"/>
              <a:gd name="T32" fmla="*/ 111 w 111"/>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26">
                <a:moveTo>
                  <a:pt x="107" y="95"/>
                </a:moveTo>
                <a:lnTo>
                  <a:pt x="110" y="98"/>
                </a:lnTo>
                <a:lnTo>
                  <a:pt x="28" y="0"/>
                </a:lnTo>
                <a:lnTo>
                  <a:pt x="0" y="24"/>
                </a:lnTo>
                <a:lnTo>
                  <a:pt x="83" y="122"/>
                </a:lnTo>
                <a:lnTo>
                  <a:pt x="84" y="125"/>
                </a:lnTo>
                <a:lnTo>
                  <a:pt x="83" y="122"/>
                </a:lnTo>
                <a:lnTo>
                  <a:pt x="83" y="124"/>
                </a:lnTo>
                <a:lnTo>
                  <a:pt x="84" y="125"/>
                </a:lnTo>
                <a:lnTo>
                  <a:pt x="107" y="9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30" name="Freeform 50"/>
          <p:cNvSpPr>
            <a:spLocks/>
          </p:cNvSpPr>
          <p:nvPr/>
        </p:nvSpPr>
        <p:spPr bwMode="auto">
          <a:xfrm>
            <a:off x="3667125" y="4592637"/>
            <a:ext cx="179387" cy="173038"/>
          </a:xfrm>
          <a:custGeom>
            <a:avLst/>
            <a:gdLst>
              <a:gd name="T0" fmla="*/ 172325 w 127"/>
              <a:gd name="T1" fmla="*/ 117475 h 109"/>
              <a:gd name="T2" fmla="*/ 177975 w 127"/>
              <a:gd name="T3" fmla="*/ 122238 h 109"/>
              <a:gd name="T4" fmla="*/ 32487 w 127"/>
              <a:gd name="T5" fmla="*/ 0 h 109"/>
              <a:gd name="T6" fmla="*/ 0 w 127"/>
              <a:gd name="T7" fmla="*/ 46038 h 109"/>
              <a:gd name="T8" fmla="*/ 146900 w 127"/>
              <a:gd name="T9" fmla="*/ 168275 h 109"/>
              <a:gd name="T10" fmla="*/ 153962 w 127"/>
              <a:gd name="T11" fmla="*/ 171450 h 109"/>
              <a:gd name="T12" fmla="*/ 146900 w 127"/>
              <a:gd name="T13" fmla="*/ 168275 h 109"/>
              <a:gd name="T14" fmla="*/ 149725 w 127"/>
              <a:gd name="T15" fmla="*/ 171450 h 109"/>
              <a:gd name="T16" fmla="*/ 153962 w 127"/>
              <a:gd name="T17" fmla="*/ 171450 h 109"/>
              <a:gd name="T18" fmla="*/ 172325 w 127"/>
              <a:gd name="T19" fmla="*/ 117475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109"/>
              <a:gd name="T32" fmla="*/ 127 w 127"/>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109">
                <a:moveTo>
                  <a:pt x="122" y="74"/>
                </a:moveTo>
                <a:lnTo>
                  <a:pt x="126" y="77"/>
                </a:lnTo>
                <a:lnTo>
                  <a:pt x="23" y="0"/>
                </a:lnTo>
                <a:lnTo>
                  <a:pt x="0" y="29"/>
                </a:lnTo>
                <a:lnTo>
                  <a:pt x="104" y="106"/>
                </a:lnTo>
                <a:lnTo>
                  <a:pt x="109" y="108"/>
                </a:lnTo>
                <a:lnTo>
                  <a:pt x="104" y="106"/>
                </a:lnTo>
                <a:lnTo>
                  <a:pt x="106" y="108"/>
                </a:lnTo>
                <a:lnTo>
                  <a:pt x="109" y="108"/>
                </a:lnTo>
                <a:lnTo>
                  <a:pt x="122" y="7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31" name="Freeform 51"/>
          <p:cNvSpPr>
            <a:spLocks/>
          </p:cNvSpPr>
          <p:nvPr/>
        </p:nvSpPr>
        <p:spPr bwMode="auto">
          <a:xfrm>
            <a:off x="3829050" y="4716462"/>
            <a:ext cx="173037" cy="122238"/>
          </a:xfrm>
          <a:custGeom>
            <a:avLst/>
            <a:gdLst>
              <a:gd name="T0" fmla="*/ 167410 w 123"/>
              <a:gd name="T1" fmla="*/ 66675 h 77"/>
              <a:gd name="T2" fmla="*/ 171630 w 123"/>
              <a:gd name="T3" fmla="*/ 66675 h 77"/>
              <a:gd name="T4" fmla="*/ 18288 w 123"/>
              <a:gd name="T5" fmla="*/ 0 h 77"/>
              <a:gd name="T6" fmla="*/ 0 w 123"/>
              <a:gd name="T7" fmla="*/ 52388 h 77"/>
              <a:gd name="T8" fmla="*/ 154749 w 123"/>
              <a:gd name="T9" fmla="*/ 120650 h 77"/>
              <a:gd name="T10" fmla="*/ 157562 w 123"/>
              <a:gd name="T11" fmla="*/ 120650 h 77"/>
              <a:gd name="T12" fmla="*/ 154749 w 123"/>
              <a:gd name="T13" fmla="*/ 120650 h 77"/>
              <a:gd name="T14" fmla="*/ 156155 w 123"/>
              <a:gd name="T15" fmla="*/ 120650 h 77"/>
              <a:gd name="T16" fmla="*/ 157562 w 123"/>
              <a:gd name="T17" fmla="*/ 120650 h 77"/>
              <a:gd name="T18" fmla="*/ 167410 w 123"/>
              <a:gd name="T19" fmla="*/ 66675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77"/>
              <a:gd name="T32" fmla="*/ 123 w 12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77">
                <a:moveTo>
                  <a:pt x="119" y="42"/>
                </a:moveTo>
                <a:lnTo>
                  <a:pt x="122" y="42"/>
                </a:lnTo>
                <a:lnTo>
                  <a:pt x="13" y="0"/>
                </a:lnTo>
                <a:lnTo>
                  <a:pt x="0" y="33"/>
                </a:lnTo>
                <a:lnTo>
                  <a:pt x="110" y="76"/>
                </a:lnTo>
                <a:lnTo>
                  <a:pt x="112" y="76"/>
                </a:lnTo>
                <a:lnTo>
                  <a:pt x="110" y="76"/>
                </a:lnTo>
                <a:lnTo>
                  <a:pt x="111" y="76"/>
                </a:lnTo>
                <a:lnTo>
                  <a:pt x="112" y="76"/>
                </a:lnTo>
                <a:lnTo>
                  <a:pt x="119" y="4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32" name="Freeform 52"/>
          <p:cNvSpPr>
            <a:spLocks/>
          </p:cNvSpPr>
          <p:nvPr/>
        </p:nvSpPr>
        <p:spPr bwMode="auto">
          <a:xfrm>
            <a:off x="3995737" y="4787900"/>
            <a:ext cx="100013" cy="73025"/>
          </a:xfrm>
          <a:custGeom>
            <a:avLst/>
            <a:gdLst>
              <a:gd name="T0" fmla="*/ 90153 w 71"/>
              <a:gd name="T1" fmla="*/ 17463 h 46"/>
              <a:gd name="T2" fmla="*/ 98604 w 71"/>
              <a:gd name="T3" fmla="*/ 17463 h 46"/>
              <a:gd name="T4" fmla="*/ 8452 w 71"/>
              <a:gd name="T5" fmla="*/ 0 h 46"/>
              <a:gd name="T6" fmla="*/ 0 w 71"/>
              <a:gd name="T7" fmla="*/ 52388 h 46"/>
              <a:gd name="T8" fmla="*/ 90153 w 71"/>
              <a:gd name="T9" fmla="*/ 69850 h 46"/>
              <a:gd name="T10" fmla="*/ 95787 w 71"/>
              <a:gd name="T11" fmla="*/ 71438 h 46"/>
              <a:gd name="T12" fmla="*/ 90153 w 71"/>
              <a:gd name="T13" fmla="*/ 69850 h 46"/>
              <a:gd name="T14" fmla="*/ 92970 w 71"/>
              <a:gd name="T15" fmla="*/ 71438 h 46"/>
              <a:gd name="T16" fmla="*/ 95787 w 71"/>
              <a:gd name="T17" fmla="*/ 71438 h 46"/>
              <a:gd name="T18" fmla="*/ 90153 w 71"/>
              <a:gd name="T19" fmla="*/ 17463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46"/>
              <a:gd name="T32" fmla="*/ 71 w 7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46">
                <a:moveTo>
                  <a:pt x="64" y="11"/>
                </a:moveTo>
                <a:lnTo>
                  <a:pt x="70" y="11"/>
                </a:lnTo>
                <a:lnTo>
                  <a:pt x="6" y="0"/>
                </a:lnTo>
                <a:lnTo>
                  <a:pt x="0" y="33"/>
                </a:lnTo>
                <a:lnTo>
                  <a:pt x="64" y="44"/>
                </a:lnTo>
                <a:lnTo>
                  <a:pt x="68" y="45"/>
                </a:lnTo>
                <a:lnTo>
                  <a:pt x="64" y="44"/>
                </a:lnTo>
                <a:lnTo>
                  <a:pt x="66" y="45"/>
                </a:lnTo>
                <a:lnTo>
                  <a:pt x="68" y="45"/>
                </a:lnTo>
                <a:lnTo>
                  <a:pt x="64" y="1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33" name="Freeform 53"/>
          <p:cNvSpPr>
            <a:spLocks/>
          </p:cNvSpPr>
          <p:nvPr/>
        </p:nvSpPr>
        <p:spPr bwMode="auto">
          <a:xfrm>
            <a:off x="4094162" y="4795837"/>
            <a:ext cx="98425" cy="65088"/>
          </a:xfrm>
          <a:custGeom>
            <a:avLst/>
            <a:gdLst>
              <a:gd name="T0" fmla="*/ 80146 w 70"/>
              <a:gd name="T1" fmla="*/ 3175 h 41"/>
              <a:gd name="T2" fmla="*/ 85770 w 70"/>
              <a:gd name="T3" fmla="*/ 0 h 41"/>
              <a:gd name="T4" fmla="*/ 0 w 70"/>
              <a:gd name="T5" fmla="*/ 9525 h 41"/>
              <a:gd name="T6" fmla="*/ 5624 w 70"/>
              <a:gd name="T7" fmla="*/ 63500 h 41"/>
              <a:gd name="T8" fmla="*/ 91395 w 70"/>
              <a:gd name="T9" fmla="*/ 53975 h 41"/>
              <a:gd name="T10" fmla="*/ 97019 w 70"/>
              <a:gd name="T11" fmla="*/ 52388 h 41"/>
              <a:gd name="T12" fmla="*/ 91395 w 70"/>
              <a:gd name="T13" fmla="*/ 53975 h 41"/>
              <a:gd name="T14" fmla="*/ 94207 w 70"/>
              <a:gd name="T15" fmla="*/ 53975 h 41"/>
              <a:gd name="T16" fmla="*/ 97019 w 70"/>
              <a:gd name="T17" fmla="*/ 52388 h 41"/>
              <a:gd name="T18" fmla="*/ 80146 w 70"/>
              <a:gd name="T19" fmla="*/ 3175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1"/>
              <a:gd name="T32" fmla="*/ 70 w 7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1">
                <a:moveTo>
                  <a:pt x="57" y="2"/>
                </a:moveTo>
                <a:lnTo>
                  <a:pt x="61" y="0"/>
                </a:lnTo>
                <a:lnTo>
                  <a:pt x="0" y="6"/>
                </a:lnTo>
                <a:lnTo>
                  <a:pt x="4" y="40"/>
                </a:lnTo>
                <a:lnTo>
                  <a:pt x="65" y="34"/>
                </a:lnTo>
                <a:lnTo>
                  <a:pt x="69" y="33"/>
                </a:lnTo>
                <a:lnTo>
                  <a:pt x="65" y="34"/>
                </a:lnTo>
                <a:lnTo>
                  <a:pt x="67" y="34"/>
                </a:lnTo>
                <a:lnTo>
                  <a:pt x="69" y="33"/>
                </a:lnTo>
                <a:lnTo>
                  <a:pt x="57"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34" name="Freeform 54"/>
          <p:cNvSpPr>
            <a:spLocks/>
          </p:cNvSpPr>
          <p:nvPr/>
        </p:nvSpPr>
        <p:spPr bwMode="auto">
          <a:xfrm>
            <a:off x="4181475" y="4722812"/>
            <a:ext cx="185737" cy="125413"/>
          </a:xfrm>
          <a:custGeom>
            <a:avLst/>
            <a:gdLst>
              <a:gd name="T0" fmla="*/ 160409 w 132"/>
              <a:gd name="T1" fmla="*/ 0 h 79"/>
              <a:gd name="T2" fmla="*/ 163223 w 132"/>
              <a:gd name="T3" fmla="*/ 0 h 79"/>
              <a:gd name="T4" fmla="*/ 0 w 132"/>
              <a:gd name="T5" fmla="*/ 71438 h 79"/>
              <a:gd name="T6" fmla="*/ 16885 w 132"/>
              <a:gd name="T7" fmla="*/ 123825 h 79"/>
              <a:gd name="T8" fmla="*/ 181516 w 132"/>
              <a:gd name="T9" fmla="*/ 52388 h 79"/>
              <a:gd name="T10" fmla="*/ 184330 w 132"/>
              <a:gd name="T11" fmla="*/ 52388 h 79"/>
              <a:gd name="T12" fmla="*/ 181516 w 132"/>
              <a:gd name="T13" fmla="*/ 52388 h 79"/>
              <a:gd name="T14" fmla="*/ 182923 w 132"/>
              <a:gd name="T15" fmla="*/ 52388 h 79"/>
              <a:gd name="T16" fmla="*/ 184330 w 132"/>
              <a:gd name="T17" fmla="*/ 52388 h 79"/>
              <a:gd name="T18" fmla="*/ 160409 w 13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79"/>
              <a:gd name="T32" fmla="*/ 132 w 132"/>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79">
                <a:moveTo>
                  <a:pt x="114" y="0"/>
                </a:moveTo>
                <a:lnTo>
                  <a:pt x="116" y="0"/>
                </a:lnTo>
                <a:lnTo>
                  <a:pt x="0" y="45"/>
                </a:lnTo>
                <a:lnTo>
                  <a:pt x="12" y="78"/>
                </a:lnTo>
                <a:lnTo>
                  <a:pt x="129" y="33"/>
                </a:lnTo>
                <a:lnTo>
                  <a:pt x="131" y="33"/>
                </a:lnTo>
                <a:lnTo>
                  <a:pt x="129" y="33"/>
                </a:lnTo>
                <a:lnTo>
                  <a:pt x="130" y="33"/>
                </a:lnTo>
                <a:lnTo>
                  <a:pt x="131" y="33"/>
                </a:lnTo>
                <a:lnTo>
                  <a:pt x="114"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35" name="Freeform 55"/>
          <p:cNvSpPr>
            <a:spLocks/>
          </p:cNvSpPr>
          <p:nvPr/>
        </p:nvSpPr>
        <p:spPr bwMode="auto">
          <a:xfrm>
            <a:off x="4349750" y="4625975"/>
            <a:ext cx="179387" cy="144462"/>
          </a:xfrm>
          <a:custGeom>
            <a:avLst/>
            <a:gdLst>
              <a:gd name="T0" fmla="*/ 155375 w 127"/>
              <a:gd name="T1" fmla="*/ 0 h 91"/>
              <a:gd name="T2" fmla="*/ 153962 w 127"/>
              <a:gd name="T3" fmla="*/ 1587 h 91"/>
              <a:gd name="T4" fmla="*/ 0 w 127"/>
              <a:gd name="T5" fmla="*/ 90487 h 91"/>
              <a:gd name="T6" fmla="*/ 24012 w 127"/>
              <a:gd name="T7" fmla="*/ 142875 h 91"/>
              <a:gd name="T8" fmla="*/ 177975 w 127"/>
              <a:gd name="T9" fmla="*/ 53975 h 91"/>
              <a:gd name="T10" fmla="*/ 175150 w 127"/>
              <a:gd name="T11" fmla="*/ 53975 h 91"/>
              <a:gd name="T12" fmla="*/ 155375 w 127"/>
              <a:gd name="T13" fmla="*/ 0 h 91"/>
              <a:gd name="T14" fmla="*/ 153962 w 127"/>
              <a:gd name="T15" fmla="*/ 1587 h 91"/>
              <a:gd name="T16" fmla="*/ 155375 w 12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91"/>
              <a:gd name="T29" fmla="*/ 127 w 127"/>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91">
                <a:moveTo>
                  <a:pt x="110" y="0"/>
                </a:moveTo>
                <a:lnTo>
                  <a:pt x="109" y="1"/>
                </a:lnTo>
                <a:lnTo>
                  <a:pt x="0" y="57"/>
                </a:lnTo>
                <a:lnTo>
                  <a:pt x="17" y="90"/>
                </a:lnTo>
                <a:lnTo>
                  <a:pt x="126" y="34"/>
                </a:lnTo>
                <a:lnTo>
                  <a:pt x="124" y="34"/>
                </a:lnTo>
                <a:lnTo>
                  <a:pt x="110" y="0"/>
                </a:lnTo>
                <a:lnTo>
                  <a:pt x="109" y="1"/>
                </a:lnTo>
                <a:lnTo>
                  <a:pt x="11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36" name="Freeform 56"/>
          <p:cNvSpPr>
            <a:spLocks/>
          </p:cNvSpPr>
          <p:nvPr/>
        </p:nvSpPr>
        <p:spPr bwMode="auto">
          <a:xfrm>
            <a:off x="4511675" y="4552950"/>
            <a:ext cx="163512" cy="122237"/>
          </a:xfrm>
          <a:custGeom>
            <a:avLst/>
            <a:gdLst>
              <a:gd name="T0" fmla="*/ 145187 w 116"/>
              <a:gd name="T1" fmla="*/ 0 h 77"/>
              <a:gd name="T2" fmla="*/ 142368 w 116"/>
              <a:gd name="T3" fmla="*/ 1587 h 77"/>
              <a:gd name="T4" fmla="*/ 0 w 116"/>
              <a:gd name="T5" fmla="*/ 68262 h 77"/>
              <a:gd name="T6" fmla="*/ 19734 w 116"/>
              <a:gd name="T7" fmla="*/ 120650 h 77"/>
              <a:gd name="T8" fmla="*/ 162102 w 116"/>
              <a:gd name="T9" fmla="*/ 53975 h 77"/>
              <a:gd name="T10" fmla="*/ 159283 w 116"/>
              <a:gd name="T11" fmla="*/ 55562 h 77"/>
              <a:gd name="T12" fmla="*/ 145187 w 116"/>
              <a:gd name="T13" fmla="*/ 0 h 77"/>
              <a:gd name="T14" fmla="*/ 143778 w 116"/>
              <a:gd name="T15" fmla="*/ 1587 h 77"/>
              <a:gd name="T16" fmla="*/ 142368 w 116"/>
              <a:gd name="T17" fmla="*/ 1587 h 77"/>
              <a:gd name="T18" fmla="*/ 145187 w 116"/>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77"/>
              <a:gd name="T32" fmla="*/ 116 w 116"/>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77">
                <a:moveTo>
                  <a:pt x="103" y="0"/>
                </a:moveTo>
                <a:lnTo>
                  <a:pt x="101" y="1"/>
                </a:lnTo>
                <a:lnTo>
                  <a:pt x="0" y="43"/>
                </a:lnTo>
                <a:lnTo>
                  <a:pt x="14" y="76"/>
                </a:lnTo>
                <a:lnTo>
                  <a:pt x="115" y="34"/>
                </a:lnTo>
                <a:lnTo>
                  <a:pt x="113" y="35"/>
                </a:lnTo>
                <a:lnTo>
                  <a:pt x="103" y="0"/>
                </a:lnTo>
                <a:lnTo>
                  <a:pt x="102" y="1"/>
                </a:lnTo>
                <a:lnTo>
                  <a:pt x="101" y="1"/>
                </a:lnTo>
                <a:lnTo>
                  <a:pt x="103"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37" name="Freeform 57"/>
          <p:cNvSpPr>
            <a:spLocks/>
          </p:cNvSpPr>
          <p:nvPr/>
        </p:nvSpPr>
        <p:spPr bwMode="auto">
          <a:xfrm>
            <a:off x="4664075" y="4505325"/>
            <a:ext cx="149225" cy="100012"/>
          </a:xfrm>
          <a:custGeom>
            <a:avLst/>
            <a:gdLst>
              <a:gd name="T0" fmla="*/ 137963 w 106"/>
              <a:gd name="T1" fmla="*/ 0 h 63"/>
              <a:gd name="T2" fmla="*/ 132332 w 106"/>
              <a:gd name="T3" fmla="*/ 1587 h 63"/>
              <a:gd name="T4" fmla="*/ 0 w 106"/>
              <a:gd name="T5" fmla="*/ 42862 h 63"/>
              <a:gd name="T6" fmla="*/ 14078 w 106"/>
              <a:gd name="T7" fmla="*/ 98425 h 63"/>
              <a:gd name="T8" fmla="*/ 147817 w 106"/>
              <a:gd name="T9" fmla="*/ 55562 h 63"/>
              <a:gd name="T10" fmla="*/ 140778 w 106"/>
              <a:gd name="T11" fmla="*/ 57150 h 63"/>
              <a:gd name="T12" fmla="*/ 137963 w 106"/>
              <a:gd name="T13" fmla="*/ 0 h 63"/>
              <a:gd name="T14" fmla="*/ 135147 w 106"/>
              <a:gd name="T15" fmla="*/ 0 h 63"/>
              <a:gd name="T16" fmla="*/ 132332 w 106"/>
              <a:gd name="T17" fmla="*/ 1587 h 63"/>
              <a:gd name="T18" fmla="*/ 137963 w 10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63"/>
              <a:gd name="T32" fmla="*/ 106 w 10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63">
                <a:moveTo>
                  <a:pt x="98" y="0"/>
                </a:moveTo>
                <a:lnTo>
                  <a:pt x="94" y="1"/>
                </a:lnTo>
                <a:lnTo>
                  <a:pt x="0" y="27"/>
                </a:lnTo>
                <a:lnTo>
                  <a:pt x="10" y="62"/>
                </a:lnTo>
                <a:lnTo>
                  <a:pt x="105" y="35"/>
                </a:lnTo>
                <a:lnTo>
                  <a:pt x="100" y="36"/>
                </a:lnTo>
                <a:lnTo>
                  <a:pt x="98" y="0"/>
                </a:lnTo>
                <a:lnTo>
                  <a:pt x="96" y="0"/>
                </a:lnTo>
                <a:lnTo>
                  <a:pt x="94" y="1"/>
                </a:lnTo>
                <a:lnTo>
                  <a:pt x="98"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38" name="Freeform 58"/>
          <p:cNvSpPr>
            <a:spLocks/>
          </p:cNvSpPr>
          <p:nvPr/>
        </p:nvSpPr>
        <p:spPr bwMode="auto">
          <a:xfrm>
            <a:off x="4810125" y="4500562"/>
            <a:ext cx="76200" cy="58738"/>
          </a:xfrm>
          <a:custGeom>
            <a:avLst/>
            <a:gdLst>
              <a:gd name="T0" fmla="*/ 74789 w 54"/>
              <a:gd name="T1" fmla="*/ 1588 h 37"/>
              <a:gd name="T2" fmla="*/ 69144 w 54"/>
              <a:gd name="T3" fmla="*/ 0 h 37"/>
              <a:gd name="T4" fmla="*/ 0 w 54"/>
              <a:gd name="T5" fmla="*/ 4763 h 37"/>
              <a:gd name="T6" fmla="*/ 2822 w 54"/>
              <a:gd name="T7" fmla="*/ 57150 h 37"/>
              <a:gd name="T8" fmla="*/ 70556 w 54"/>
              <a:gd name="T9" fmla="*/ 52388 h 37"/>
              <a:gd name="T10" fmla="*/ 64911 w 54"/>
              <a:gd name="T11" fmla="*/ 52388 h 37"/>
              <a:gd name="T12" fmla="*/ 74789 w 54"/>
              <a:gd name="T13" fmla="*/ 1588 h 37"/>
              <a:gd name="T14" fmla="*/ 71967 w 54"/>
              <a:gd name="T15" fmla="*/ 0 h 37"/>
              <a:gd name="T16" fmla="*/ 69144 w 54"/>
              <a:gd name="T17" fmla="*/ 0 h 37"/>
              <a:gd name="T18" fmla="*/ 74789 w 54"/>
              <a:gd name="T19" fmla="*/ 158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7"/>
              <a:gd name="T32" fmla="*/ 54 w 54"/>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7">
                <a:moveTo>
                  <a:pt x="53" y="1"/>
                </a:moveTo>
                <a:lnTo>
                  <a:pt x="49" y="0"/>
                </a:lnTo>
                <a:lnTo>
                  <a:pt x="0" y="3"/>
                </a:lnTo>
                <a:lnTo>
                  <a:pt x="2" y="36"/>
                </a:lnTo>
                <a:lnTo>
                  <a:pt x="50" y="33"/>
                </a:lnTo>
                <a:lnTo>
                  <a:pt x="46" y="33"/>
                </a:lnTo>
                <a:lnTo>
                  <a:pt x="53" y="1"/>
                </a:lnTo>
                <a:lnTo>
                  <a:pt x="51" y="0"/>
                </a:lnTo>
                <a:lnTo>
                  <a:pt x="49" y="0"/>
                </a:lnTo>
                <a:lnTo>
                  <a:pt x="53" y="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39" name="Freeform 59"/>
          <p:cNvSpPr>
            <a:spLocks/>
          </p:cNvSpPr>
          <p:nvPr/>
        </p:nvSpPr>
        <p:spPr bwMode="auto">
          <a:xfrm>
            <a:off x="4883150" y="4502150"/>
            <a:ext cx="85725" cy="69850"/>
          </a:xfrm>
          <a:custGeom>
            <a:avLst/>
            <a:gdLst>
              <a:gd name="T0" fmla="*/ 84320 w 61"/>
              <a:gd name="T1" fmla="*/ 17463 h 44"/>
              <a:gd name="T2" fmla="*/ 78698 w 61"/>
              <a:gd name="T3" fmla="*/ 17463 h 44"/>
              <a:gd name="T4" fmla="*/ 9837 w 61"/>
              <a:gd name="T5" fmla="*/ 0 h 44"/>
              <a:gd name="T6" fmla="*/ 0 w 61"/>
              <a:gd name="T7" fmla="*/ 50800 h 44"/>
              <a:gd name="T8" fmla="*/ 68861 w 61"/>
              <a:gd name="T9" fmla="*/ 68263 h 44"/>
              <a:gd name="T10" fmla="*/ 63240 w 61"/>
              <a:gd name="T11" fmla="*/ 66675 h 44"/>
              <a:gd name="T12" fmla="*/ 84320 w 61"/>
              <a:gd name="T13" fmla="*/ 17463 h 44"/>
              <a:gd name="T14" fmla="*/ 81509 w 61"/>
              <a:gd name="T15" fmla="*/ 17463 h 44"/>
              <a:gd name="T16" fmla="*/ 78698 w 61"/>
              <a:gd name="T17" fmla="*/ 17463 h 44"/>
              <a:gd name="T18" fmla="*/ 84320 w 61"/>
              <a:gd name="T19" fmla="*/ 1746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4"/>
              <a:gd name="T32" fmla="*/ 61 w 61"/>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4">
                <a:moveTo>
                  <a:pt x="60" y="11"/>
                </a:moveTo>
                <a:lnTo>
                  <a:pt x="56" y="11"/>
                </a:lnTo>
                <a:lnTo>
                  <a:pt x="7" y="0"/>
                </a:lnTo>
                <a:lnTo>
                  <a:pt x="0" y="32"/>
                </a:lnTo>
                <a:lnTo>
                  <a:pt x="49" y="43"/>
                </a:lnTo>
                <a:lnTo>
                  <a:pt x="45" y="42"/>
                </a:lnTo>
                <a:lnTo>
                  <a:pt x="60" y="11"/>
                </a:lnTo>
                <a:lnTo>
                  <a:pt x="58" y="11"/>
                </a:lnTo>
                <a:lnTo>
                  <a:pt x="56" y="11"/>
                </a:lnTo>
                <a:lnTo>
                  <a:pt x="60" y="1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40" name="Freeform 60"/>
          <p:cNvSpPr>
            <a:spLocks/>
          </p:cNvSpPr>
          <p:nvPr/>
        </p:nvSpPr>
        <p:spPr bwMode="auto">
          <a:xfrm>
            <a:off x="4951412" y="4522787"/>
            <a:ext cx="146050" cy="114300"/>
          </a:xfrm>
          <a:custGeom>
            <a:avLst/>
            <a:gdLst>
              <a:gd name="T0" fmla="*/ 144632 w 103"/>
              <a:gd name="T1" fmla="*/ 61912 h 72"/>
              <a:gd name="T2" fmla="*/ 22687 w 103"/>
              <a:gd name="T3" fmla="*/ 0 h 72"/>
              <a:gd name="T4" fmla="*/ 0 w 103"/>
              <a:gd name="T5" fmla="*/ 50800 h 72"/>
              <a:gd name="T6" fmla="*/ 121945 w 103"/>
              <a:gd name="T7" fmla="*/ 112713 h 72"/>
              <a:gd name="T8" fmla="*/ 144632 w 103"/>
              <a:gd name="T9" fmla="*/ 61912 h 72"/>
              <a:gd name="T10" fmla="*/ 0 60000 65536"/>
              <a:gd name="T11" fmla="*/ 0 60000 65536"/>
              <a:gd name="T12" fmla="*/ 0 60000 65536"/>
              <a:gd name="T13" fmla="*/ 0 60000 65536"/>
              <a:gd name="T14" fmla="*/ 0 60000 65536"/>
              <a:gd name="T15" fmla="*/ 0 w 103"/>
              <a:gd name="T16" fmla="*/ 0 h 72"/>
              <a:gd name="T17" fmla="*/ 103 w 103"/>
              <a:gd name="T18" fmla="*/ 72 h 72"/>
            </a:gdLst>
            <a:ahLst/>
            <a:cxnLst>
              <a:cxn ang="T10">
                <a:pos x="T0" y="T1"/>
              </a:cxn>
              <a:cxn ang="T11">
                <a:pos x="T2" y="T3"/>
              </a:cxn>
              <a:cxn ang="T12">
                <a:pos x="T4" y="T5"/>
              </a:cxn>
              <a:cxn ang="T13">
                <a:pos x="T6" y="T7"/>
              </a:cxn>
              <a:cxn ang="T14">
                <a:pos x="T8" y="T9"/>
              </a:cxn>
            </a:cxnLst>
            <a:rect l="T15" t="T16" r="T17" b="T18"/>
            <a:pathLst>
              <a:path w="103" h="72">
                <a:moveTo>
                  <a:pt x="102" y="39"/>
                </a:moveTo>
                <a:lnTo>
                  <a:pt x="16" y="0"/>
                </a:lnTo>
                <a:lnTo>
                  <a:pt x="0" y="32"/>
                </a:lnTo>
                <a:lnTo>
                  <a:pt x="86" y="71"/>
                </a:lnTo>
                <a:lnTo>
                  <a:pt x="102" y="3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41" name="Freeform 61"/>
          <p:cNvSpPr>
            <a:spLocks/>
          </p:cNvSpPr>
          <p:nvPr/>
        </p:nvSpPr>
        <p:spPr bwMode="auto">
          <a:xfrm>
            <a:off x="5080000" y="4589462"/>
            <a:ext cx="139700" cy="115888"/>
          </a:xfrm>
          <a:custGeom>
            <a:avLst/>
            <a:gdLst>
              <a:gd name="T0" fmla="*/ 138289 w 99"/>
              <a:gd name="T1" fmla="*/ 60325 h 73"/>
              <a:gd name="T2" fmla="*/ 138289 w 99"/>
              <a:gd name="T3" fmla="*/ 61913 h 73"/>
              <a:gd name="T4" fmla="*/ 22578 w 99"/>
              <a:gd name="T5" fmla="*/ 0 h 73"/>
              <a:gd name="T6" fmla="*/ 0 w 99"/>
              <a:gd name="T7" fmla="*/ 50800 h 73"/>
              <a:gd name="T8" fmla="*/ 117122 w 99"/>
              <a:gd name="T9" fmla="*/ 112713 h 73"/>
              <a:gd name="T10" fmla="*/ 117122 w 99"/>
              <a:gd name="T11" fmla="*/ 114300 h 73"/>
              <a:gd name="T12" fmla="*/ 117122 w 99"/>
              <a:gd name="T13" fmla="*/ 112713 h 73"/>
              <a:gd name="T14" fmla="*/ 117122 w 99"/>
              <a:gd name="T15" fmla="*/ 114300 h 73"/>
              <a:gd name="T16" fmla="*/ 138289 w 99"/>
              <a:gd name="T17" fmla="*/ 60325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3"/>
              <a:gd name="T29" fmla="*/ 99 w 99"/>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3">
                <a:moveTo>
                  <a:pt x="98" y="38"/>
                </a:moveTo>
                <a:lnTo>
                  <a:pt x="98" y="39"/>
                </a:lnTo>
                <a:lnTo>
                  <a:pt x="16" y="0"/>
                </a:lnTo>
                <a:lnTo>
                  <a:pt x="0" y="32"/>
                </a:lnTo>
                <a:lnTo>
                  <a:pt x="83" y="71"/>
                </a:lnTo>
                <a:lnTo>
                  <a:pt x="83" y="72"/>
                </a:lnTo>
                <a:lnTo>
                  <a:pt x="83" y="71"/>
                </a:lnTo>
                <a:lnTo>
                  <a:pt x="83" y="72"/>
                </a:lnTo>
                <a:lnTo>
                  <a:pt x="98" y="3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42" name="Freeform 62"/>
          <p:cNvSpPr>
            <a:spLocks/>
          </p:cNvSpPr>
          <p:nvPr/>
        </p:nvSpPr>
        <p:spPr bwMode="auto">
          <a:xfrm>
            <a:off x="5203825" y="4654550"/>
            <a:ext cx="155575" cy="119062"/>
          </a:xfrm>
          <a:custGeom>
            <a:avLst/>
            <a:gdLst>
              <a:gd name="T0" fmla="*/ 147089 w 110"/>
              <a:gd name="T1" fmla="*/ 60325 h 75"/>
              <a:gd name="T2" fmla="*/ 154161 w 110"/>
              <a:gd name="T3" fmla="*/ 63500 h 75"/>
              <a:gd name="T4" fmla="*/ 21215 w 110"/>
              <a:gd name="T5" fmla="*/ 0 h 75"/>
              <a:gd name="T6" fmla="*/ 0 w 110"/>
              <a:gd name="T7" fmla="*/ 53975 h 75"/>
              <a:gd name="T8" fmla="*/ 134360 w 110"/>
              <a:gd name="T9" fmla="*/ 115887 h 75"/>
              <a:gd name="T10" fmla="*/ 141432 w 110"/>
              <a:gd name="T11" fmla="*/ 117475 h 75"/>
              <a:gd name="T12" fmla="*/ 134360 w 110"/>
              <a:gd name="T13" fmla="*/ 115887 h 75"/>
              <a:gd name="T14" fmla="*/ 138603 w 110"/>
              <a:gd name="T15" fmla="*/ 117475 h 75"/>
              <a:gd name="T16" fmla="*/ 141432 w 110"/>
              <a:gd name="T17" fmla="*/ 117475 h 75"/>
              <a:gd name="T18" fmla="*/ 147089 w 110"/>
              <a:gd name="T19" fmla="*/ 60325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75"/>
              <a:gd name="T32" fmla="*/ 110 w 11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75">
                <a:moveTo>
                  <a:pt x="104" y="38"/>
                </a:moveTo>
                <a:lnTo>
                  <a:pt x="109" y="40"/>
                </a:lnTo>
                <a:lnTo>
                  <a:pt x="15" y="0"/>
                </a:lnTo>
                <a:lnTo>
                  <a:pt x="0" y="34"/>
                </a:lnTo>
                <a:lnTo>
                  <a:pt x="95" y="73"/>
                </a:lnTo>
                <a:lnTo>
                  <a:pt x="100" y="74"/>
                </a:lnTo>
                <a:lnTo>
                  <a:pt x="95" y="73"/>
                </a:lnTo>
                <a:lnTo>
                  <a:pt x="98" y="74"/>
                </a:lnTo>
                <a:lnTo>
                  <a:pt x="100" y="74"/>
                </a:lnTo>
                <a:lnTo>
                  <a:pt x="104" y="3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43" name="Freeform 63"/>
          <p:cNvSpPr>
            <a:spLocks/>
          </p:cNvSpPr>
          <p:nvPr/>
        </p:nvSpPr>
        <p:spPr bwMode="auto">
          <a:xfrm>
            <a:off x="5353050" y="4719637"/>
            <a:ext cx="173037" cy="77788"/>
          </a:xfrm>
          <a:custGeom>
            <a:avLst/>
            <a:gdLst>
              <a:gd name="T0" fmla="*/ 157562 w 123"/>
              <a:gd name="T1" fmla="*/ 22225 h 49"/>
              <a:gd name="T2" fmla="*/ 167410 w 123"/>
              <a:gd name="T3" fmla="*/ 20638 h 49"/>
              <a:gd name="T4" fmla="*/ 7034 w 123"/>
              <a:gd name="T5" fmla="*/ 0 h 49"/>
              <a:gd name="T6" fmla="*/ 0 w 123"/>
              <a:gd name="T7" fmla="*/ 55563 h 49"/>
              <a:gd name="T8" fmla="*/ 161783 w 123"/>
              <a:gd name="T9" fmla="*/ 76200 h 49"/>
              <a:gd name="T10" fmla="*/ 171630 w 123"/>
              <a:gd name="T11" fmla="*/ 74613 h 49"/>
              <a:gd name="T12" fmla="*/ 161783 w 123"/>
              <a:gd name="T13" fmla="*/ 76200 h 49"/>
              <a:gd name="T14" fmla="*/ 166003 w 123"/>
              <a:gd name="T15" fmla="*/ 76200 h 49"/>
              <a:gd name="T16" fmla="*/ 171630 w 123"/>
              <a:gd name="T17" fmla="*/ 74613 h 49"/>
              <a:gd name="T18" fmla="*/ 157562 w 123"/>
              <a:gd name="T19" fmla="*/ 2222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49"/>
              <a:gd name="T32" fmla="*/ 123 w 12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49">
                <a:moveTo>
                  <a:pt x="112" y="14"/>
                </a:moveTo>
                <a:lnTo>
                  <a:pt x="119" y="13"/>
                </a:lnTo>
                <a:lnTo>
                  <a:pt x="5" y="0"/>
                </a:lnTo>
                <a:lnTo>
                  <a:pt x="0" y="35"/>
                </a:lnTo>
                <a:lnTo>
                  <a:pt x="115" y="48"/>
                </a:lnTo>
                <a:lnTo>
                  <a:pt x="122" y="47"/>
                </a:lnTo>
                <a:lnTo>
                  <a:pt x="115" y="48"/>
                </a:lnTo>
                <a:lnTo>
                  <a:pt x="118" y="48"/>
                </a:lnTo>
                <a:lnTo>
                  <a:pt x="122" y="47"/>
                </a:lnTo>
                <a:lnTo>
                  <a:pt x="112" y="1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44" name="Freeform 64"/>
          <p:cNvSpPr>
            <a:spLocks/>
          </p:cNvSpPr>
          <p:nvPr/>
        </p:nvSpPr>
        <p:spPr bwMode="auto">
          <a:xfrm>
            <a:off x="5519737" y="4702175"/>
            <a:ext cx="152400" cy="93662"/>
          </a:xfrm>
          <a:custGeom>
            <a:avLst/>
            <a:gdLst>
              <a:gd name="T0" fmla="*/ 125835 w 109"/>
              <a:gd name="T1" fmla="*/ 3175 h 59"/>
              <a:gd name="T2" fmla="*/ 131428 w 109"/>
              <a:gd name="T3" fmla="*/ 0 h 59"/>
              <a:gd name="T4" fmla="*/ 0 w 109"/>
              <a:gd name="T5" fmla="*/ 38100 h 59"/>
              <a:gd name="T6" fmla="*/ 12583 w 109"/>
              <a:gd name="T7" fmla="*/ 92075 h 59"/>
              <a:gd name="T8" fmla="*/ 144011 w 109"/>
              <a:gd name="T9" fmla="*/ 53975 h 59"/>
              <a:gd name="T10" fmla="*/ 151002 w 109"/>
              <a:gd name="T11" fmla="*/ 50800 h 59"/>
              <a:gd name="T12" fmla="*/ 144011 w 109"/>
              <a:gd name="T13" fmla="*/ 53975 h 59"/>
              <a:gd name="T14" fmla="*/ 148206 w 109"/>
              <a:gd name="T15" fmla="*/ 52387 h 59"/>
              <a:gd name="T16" fmla="*/ 151002 w 109"/>
              <a:gd name="T17" fmla="*/ 50800 h 59"/>
              <a:gd name="T18" fmla="*/ 125835 w 109"/>
              <a:gd name="T19" fmla="*/ 3175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59"/>
              <a:gd name="T32" fmla="*/ 109 w 109"/>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59">
                <a:moveTo>
                  <a:pt x="90" y="2"/>
                </a:moveTo>
                <a:lnTo>
                  <a:pt x="94" y="0"/>
                </a:lnTo>
                <a:lnTo>
                  <a:pt x="0" y="24"/>
                </a:lnTo>
                <a:lnTo>
                  <a:pt x="9" y="58"/>
                </a:lnTo>
                <a:lnTo>
                  <a:pt x="103" y="34"/>
                </a:lnTo>
                <a:lnTo>
                  <a:pt x="108" y="32"/>
                </a:lnTo>
                <a:lnTo>
                  <a:pt x="103" y="34"/>
                </a:lnTo>
                <a:lnTo>
                  <a:pt x="106" y="33"/>
                </a:lnTo>
                <a:lnTo>
                  <a:pt x="108" y="32"/>
                </a:lnTo>
                <a:lnTo>
                  <a:pt x="90"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45" name="Freeform 65"/>
          <p:cNvSpPr>
            <a:spLocks/>
          </p:cNvSpPr>
          <p:nvPr/>
        </p:nvSpPr>
        <p:spPr bwMode="auto">
          <a:xfrm>
            <a:off x="5653087" y="4624387"/>
            <a:ext cx="138113" cy="125413"/>
          </a:xfrm>
          <a:custGeom>
            <a:avLst/>
            <a:gdLst>
              <a:gd name="T0" fmla="*/ 111336 w 98"/>
              <a:gd name="T1" fmla="*/ 0 h 79"/>
              <a:gd name="T2" fmla="*/ 0 w 98"/>
              <a:gd name="T3" fmla="*/ 74613 h 79"/>
              <a:gd name="T4" fmla="*/ 25368 w 98"/>
              <a:gd name="T5" fmla="*/ 123825 h 79"/>
              <a:gd name="T6" fmla="*/ 136704 w 98"/>
              <a:gd name="T7" fmla="*/ 49213 h 79"/>
              <a:gd name="T8" fmla="*/ 111336 w 98"/>
              <a:gd name="T9" fmla="*/ 0 h 79"/>
              <a:gd name="T10" fmla="*/ 0 60000 65536"/>
              <a:gd name="T11" fmla="*/ 0 60000 65536"/>
              <a:gd name="T12" fmla="*/ 0 60000 65536"/>
              <a:gd name="T13" fmla="*/ 0 60000 65536"/>
              <a:gd name="T14" fmla="*/ 0 60000 65536"/>
              <a:gd name="T15" fmla="*/ 0 w 98"/>
              <a:gd name="T16" fmla="*/ 0 h 79"/>
              <a:gd name="T17" fmla="*/ 98 w 98"/>
              <a:gd name="T18" fmla="*/ 79 h 79"/>
            </a:gdLst>
            <a:ahLst/>
            <a:cxnLst>
              <a:cxn ang="T10">
                <a:pos x="T0" y="T1"/>
              </a:cxn>
              <a:cxn ang="T11">
                <a:pos x="T2" y="T3"/>
              </a:cxn>
              <a:cxn ang="T12">
                <a:pos x="T4" y="T5"/>
              </a:cxn>
              <a:cxn ang="T13">
                <a:pos x="T6" y="T7"/>
              </a:cxn>
              <a:cxn ang="T14">
                <a:pos x="T8" y="T9"/>
              </a:cxn>
            </a:cxnLst>
            <a:rect l="T15" t="T16" r="T17" b="T18"/>
            <a:pathLst>
              <a:path w="98" h="79">
                <a:moveTo>
                  <a:pt x="79" y="0"/>
                </a:moveTo>
                <a:lnTo>
                  <a:pt x="0" y="47"/>
                </a:lnTo>
                <a:lnTo>
                  <a:pt x="18" y="78"/>
                </a:lnTo>
                <a:lnTo>
                  <a:pt x="97" y="31"/>
                </a:lnTo>
                <a:lnTo>
                  <a:pt x="79"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46" name="Freeform 66"/>
          <p:cNvSpPr>
            <a:spLocks/>
          </p:cNvSpPr>
          <p:nvPr/>
        </p:nvSpPr>
        <p:spPr bwMode="auto">
          <a:xfrm>
            <a:off x="5772150" y="4546600"/>
            <a:ext cx="134937" cy="122237"/>
          </a:xfrm>
          <a:custGeom>
            <a:avLst/>
            <a:gdLst>
              <a:gd name="T0" fmla="*/ 112448 w 96"/>
              <a:gd name="T1" fmla="*/ 0 h 77"/>
              <a:gd name="T2" fmla="*/ 106825 w 96"/>
              <a:gd name="T3" fmla="*/ 1587 h 77"/>
              <a:gd name="T4" fmla="*/ 0 w 96"/>
              <a:gd name="T5" fmla="*/ 71437 h 77"/>
              <a:gd name="T6" fmla="*/ 25301 w 96"/>
              <a:gd name="T7" fmla="*/ 120650 h 77"/>
              <a:gd name="T8" fmla="*/ 133531 w 96"/>
              <a:gd name="T9" fmla="*/ 50800 h 77"/>
              <a:gd name="T10" fmla="*/ 127909 w 96"/>
              <a:gd name="T11" fmla="*/ 52387 h 77"/>
              <a:gd name="T12" fmla="*/ 112448 w 96"/>
              <a:gd name="T13" fmla="*/ 0 h 77"/>
              <a:gd name="T14" fmla="*/ 109636 w 96"/>
              <a:gd name="T15" fmla="*/ 0 h 77"/>
              <a:gd name="T16" fmla="*/ 106825 w 96"/>
              <a:gd name="T17" fmla="*/ 1587 h 77"/>
              <a:gd name="T18" fmla="*/ 112448 w 96"/>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77"/>
              <a:gd name="T32" fmla="*/ 96 w 96"/>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77">
                <a:moveTo>
                  <a:pt x="80" y="0"/>
                </a:moveTo>
                <a:lnTo>
                  <a:pt x="76" y="1"/>
                </a:lnTo>
                <a:lnTo>
                  <a:pt x="0" y="45"/>
                </a:lnTo>
                <a:lnTo>
                  <a:pt x="18" y="76"/>
                </a:lnTo>
                <a:lnTo>
                  <a:pt x="95" y="32"/>
                </a:lnTo>
                <a:lnTo>
                  <a:pt x="91" y="33"/>
                </a:lnTo>
                <a:lnTo>
                  <a:pt x="80" y="0"/>
                </a:lnTo>
                <a:lnTo>
                  <a:pt x="78" y="0"/>
                </a:lnTo>
                <a:lnTo>
                  <a:pt x="76" y="1"/>
                </a:lnTo>
                <a:lnTo>
                  <a:pt x="8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47" name="Freeform 67"/>
          <p:cNvSpPr>
            <a:spLocks/>
          </p:cNvSpPr>
          <p:nvPr/>
        </p:nvSpPr>
        <p:spPr bwMode="auto">
          <a:xfrm>
            <a:off x="5891212" y="4505325"/>
            <a:ext cx="109538" cy="90487"/>
          </a:xfrm>
          <a:custGeom>
            <a:avLst/>
            <a:gdLst>
              <a:gd name="T0" fmla="*/ 96735 w 77"/>
              <a:gd name="T1" fmla="*/ 0 h 57"/>
              <a:gd name="T2" fmla="*/ 91045 w 77"/>
              <a:gd name="T3" fmla="*/ 1587 h 57"/>
              <a:gd name="T4" fmla="*/ 0 w 77"/>
              <a:gd name="T5" fmla="*/ 36512 h 57"/>
              <a:gd name="T6" fmla="*/ 15648 w 77"/>
              <a:gd name="T7" fmla="*/ 88900 h 57"/>
              <a:gd name="T8" fmla="*/ 108115 w 77"/>
              <a:gd name="T9" fmla="*/ 52387 h 57"/>
              <a:gd name="T10" fmla="*/ 102425 w 77"/>
              <a:gd name="T11" fmla="*/ 55562 h 57"/>
              <a:gd name="T12" fmla="*/ 96735 w 77"/>
              <a:gd name="T13" fmla="*/ 0 h 57"/>
              <a:gd name="T14" fmla="*/ 93890 w 77"/>
              <a:gd name="T15" fmla="*/ 1587 h 57"/>
              <a:gd name="T16" fmla="*/ 91045 w 77"/>
              <a:gd name="T17" fmla="*/ 1587 h 57"/>
              <a:gd name="T18" fmla="*/ 96735 w 77"/>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57"/>
              <a:gd name="T32" fmla="*/ 77 w 77"/>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57">
                <a:moveTo>
                  <a:pt x="68" y="0"/>
                </a:moveTo>
                <a:lnTo>
                  <a:pt x="64" y="1"/>
                </a:lnTo>
                <a:lnTo>
                  <a:pt x="0" y="23"/>
                </a:lnTo>
                <a:lnTo>
                  <a:pt x="11" y="56"/>
                </a:lnTo>
                <a:lnTo>
                  <a:pt x="76" y="33"/>
                </a:lnTo>
                <a:lnTo>
                  <a:pt x="72" y="35"/>
                </a:lnTo>
                <a:lnTo>
                  <a:pt x="68" y="0"/>
                </a:lnTo>
                <a:lnTo>
                  <a:pt x="66" y="1"/>
                </a:lnTo>
                <a:lnTo>
                  <a:pt x="64" y="1"/>
                </a:lnTo>
                <a:lnTo>
                  <a:pt x="68"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48" name="Freeform 68"/>
          <p:cNvSpPr>
            <a:spLocks/>
          </p:cNvSpPr>
          <p:nvPr/>
        </p:nvSpPr>
        <p:spPr bwMode="auto">
          <a:xfrm>
            <a:off x="5994400" y="4491037"/>
            <a:ext cx="133350" cy="68263"/>
          </a:xfrm>
          <a:custGeom>
            <a:avLst/>
            <a:gdLst>
              <a:gd name="T0" fmla="*/ 131931 w 94"/>
              <a:gd name="T1" fmla="*/ 0 h 43"/>
              <a:gd name="T2" fmla="*/ 124838 w 94"/>
              <a:gd name="T3" fmla="*/ 0 h 43"/>
              <a:gd name="T4" fmla="*/ 0 w 94"/>
              <a:gd name="T5" fmla="*/ 12700 h 43"/>
              <a:gd name="T6" fmla="*/ 7093 w 94"/>
              <a:gd name="T7" fmla="*/ 66675 h 43"/>
              <a:gd name="T8" fmla="*/ 130513 w 94"/>
              <a:gd name="T9" fmla="*/ 53975 h 43"/>
              <a:gd name="T10" fmla="*/ 123420 w 94"/>
              <a:gd name="T11" fmla="*/ 53975 h 43"/>
              <a:gd name="T12" fmla="*/ 131931 w 94"/>
              <a:gd name="T13" fmla="*/ 0 h 43"/>
              <a:gd name="T14" fmla="*/ 127676 w 94"/>
              <a:gd name="T15" fmla="*/ 0 h 43"/>
              <a:gd name="T16" fmla="*/ 124838 w 94"/>
              <a:gd name="T17" fmla="*/ 0 h 43"/>
              <a:gd name="T18" fmla="*/ 131931 w 9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43"/>
              <a:gd name="T32" fmla="*/ 94 w 94"/>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43">
                <a:moveTo>
                  <a:pt x="93" y="0"/>
                </a:moveTo>
                <a:lnTo>
                  <a:pt x="88" y="0"/>
                </a:lnTo>
                <a:lnTo>
                  <a:pt x="0" y="8"/>
                </a:lnTo>
                <a:lnTo>
                  <a:pt x="5" y="42"/>
                </a:lnTo>
                <a:lnTo>
                  <a:pt x="92" y="34"/>
                </a:lnTo>
                <a:lnTo>
                  <a:pt x="87" y="34"/>
                </a:lnTo>
                <a:lnTo>
                  <a:pt x="93" y="0"/>
                </a:lnTo>
                <a:lnTo>
                  <a:pt x="90" y="0"/>
                </a:lnTo>
                <a:lnTo>
                  <a:pt x="88" y="0"/>
                </a:lnTo>
                <a:lnTo>
                  <a:pt x="93"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49" name="Freeform 69"/>
          <p:cNvSpPr>
            <a:spLocks/>
          </p:cNvSpPr>
          <p:nvPr/>
        </p:nvSpPr>
        <p:spPr bwMode="auto">
          <a:xfrm>
            <a:off x="6126162" y="4491037"/>
            <a:ext cx="95250" cy="68263"/>
          </a:xfrm>
          <a:custGeom>
            <a:avLst/>
            <a:gdLst>
              <a:gd name="T0" fmla="*/ 93849 w 68"/>
              <a:gd name="T1" fmla="*/ 14288 h 43"/>
              <a:gd name="T2" fmla="*/ 88246 w 68"/>
              <a:gd name="T3" fmla="*/ 12700 h 43"/>
              <a:gd name="T4" fmla="*/ 8404 w 68"/>
              <a:gd name="T5" fmla="*/ 0 h 43"/>
              <a:gd name="T6" fmla="*/ 0 w 68"/>
              <a:gd name="T7" fmla="*/ 53975 h 43"/>
              <a:gd name="T8" fmla="*/ 81243 w 68"/>
              <a:gd name="T9" fmla="*/ 66675 h 43"/>
              <a:gd name="T10" fmla="*/ 75640 w 68"/>
              <a:gd name="T11" fmla="*/ 63500 h 43"/>
              <a:gd name="T12" fmla="*/ 93849 w 68"/>
              <a:gd name="T13" fmla="*/ 14288 h 43"/>
              <a:gd name="T14" fmla="*/ 91048 w 68"/>
              <a:gd name="T15" fmla="*/ 14288 h 43"/>
              <a:gd name="T16" fmla="*/ 88246 w 68"/>
              <a:gd name="T17" fmla="*/ 12700 h 43"/>
              <a:gd name="T18" fmla="*/ 93849 w 68"/>
              <a:gd name="T19" fmla="*/ 1428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43"/>
              <a:gd name="T32" fmla="*/ 68 w 68"/>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43">
                <a:moveTo>
                  <a:pt x="67" y="9"/>
                </a:moveTo>
                <a:lnTo>
                  <a:pt x="63" y="8"/>
                </a:lnTo>
                <a:lnTo>
                  <a:pt x="6" y="0"/>
                </a:lnTo>
                <a:lnTo>
                  <a:pt x="0" y="34"/>
                </a:lnTo>
                <a:lnTo>
                  <a:pt x="58" y="42"/>
                </a:lnTo>
                <a:lnTo>
                  <a:pt x="54" y="40"/>
                </a:lnTo>
                <a:lnTo>
                  <a:pt x="67" y="9"/>
                </a:lnTo>
                <a:lnTo>
                  <a:pt x="65" y="9"/>
                </a:lnTo>
                <a:lnTo>
                  <a:pt x="63" y="8"/>
                </a:lnTo>
                <a:lnTo>
                  <a:pt x="67" y="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50" name="Freeform 70"/>
          <p:cNvSpPr>
            <a:spLocks/>
          </p:cNvSpPr>
          <p:nvPr/>
        </p:nvSpPr>
        <p:spPr bwMode="auto">
          <a:xfrm>
            <a:off x="6208712" y="4506912"/>
            <a:ext cx="117475" cy="92075"/>
          </a:xfrm>
          <a:custGeom>
            <a:avLst/>
            <a:gdLst>
              <a:gd name="T0" fmla="*/ 116060 w 83"/>
              <a:gd name="T1" fmla="*/ 39688 h 58"/>
              <a:gd name="T2" fmla="*/ 113229 w 83"/>
              <a:gd name="T3" fmla="*/ 38100 h 58"/>
              <a:gd name="T4" fmla="*/ 18400 w 83"/>
              <a:gd name="T5" fmla="*/ 0 h 58"/>
              <a:gd name="T6" fmla="*/ 0 w 83"/>
              <a:gd name="T7" fmla="*/ 52388 h 58"/>
              <a:gd name="T8" fmla="*/ 94829 w 83"/>
              <a:gd name="T9" fmla="*/ 90488 h 58"/>
              <a:gd name="T10" fmla="*/ 91999 w 83"/>
              <a:gd name="T11" fmla="*/ 90488 h 58"/>
              <a:gd name="T12" fmla="*/ 116060 w 83"/>
              <a:gd name="T13" fmla="*/ 39688 h 58"/>
              <a:gd name="T14" fmla="*/ 114644 w 83"/>
              <a:gd name="T15" fmla="*/ 39688 h 58"/>
              <a:gd name="T16" fmla="*/ 113229 w 83"/>
              <a:gd name="T17" fmla="*/ 38100 h 58"/>
              <a:gd name="T18" fmla="*/ 116060 w 83"/>
              <a:gd name="T19" fmla="*/ 39688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8"/>
              <a:gd name="T32" fmla="*/ 83 w 8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8">
                <a:moveTo>
                  <a:pt x="82" y="25"/>
                </a:moveTo>
                <a:lnTo>
                  <a:pt x="80" y="24"/>
                </a:lnTo>
                <a:lnTo>
                  <a:pt x="13" y="0"/>
                </a:lnTo>
                <a:lnTo>
                  <a:pt x="0" y="33"/>
                </a:lnTo>
                <a:lnTo>
                  <a:pt x="67" y="57"/>
                </a:lnTo>
                <a:lnTo>
                  <a:pt x="65" y="57"/>
                </a:lnTo>
                <a:lnTo>
                  <a:pt x="82" y="25"/>
                </a:lnTo>
                <a:lnTo>
                  <a:pt x="81" y="25"/>
                </a:lnTo>
                <a:lnTo>
                  <a:pt x="80" y="24"/>
                </a:lnTo>
                <a:lnTo>
                  <a:pt x="82" y="2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51" name="Freeform 71"/>
          <p:cNvSpPr>
            <a:spLocks/>
          </p:cNvSpPr>
          <p:nvPr/>
        </p:nvSpPr>
        <p:spPr bwMode="auto">
          <a:xfrm>
            <a:off x="6307137" y="4551362"/>
            <a:ext cx="147638" cy="123825"/>
          </a:xfrm>
          <a:custGeom>
            <a:avLst/>
            <a:gdLst>
              <a:gd name="T0" fmla="*/ 146218 w 104"/>
              <a:gd name="T1" fmla="*/ 71437 h 78"/>
              <a:gd name="T2" fmla="*/ 144799 w 104"/>
              <a:gd name="T3" fmla="*/ 71437 h 78"/>
              <a:gd name="T4" fmla="*/ 24133 w 104"/>
              <a:gd name="T5" fmla="*/ 0 h 78"/>
              <a:gd name="T6" fmla="*/ 0 w 104"/>
              <a:gd name="T7" fmla="*/ 50800 h 78"/>
              <a:gd name="T8" fmla="*/ 120666 w 104"/>
              <a:gd name="T9" fmla="*/ 122238 h 78"/>
              <a:gd name="T10" fmla="*/ 119246 w 104"/>
              <a:gd name="T11" fmla="*/ 120650 h 78"/>
              <a:gd name="T12" fmla="*/ 146218 w 104"/>
              <a:gd name="T13" fmla="*/ 71437 h 78"/>
              <a:gd name="T14" fmla="*/ 144799 w 104"/>
              <a:gd name="T15" fmla="*/ 71437 h 78"/>
              <a:gd name="T16" fmla="*/ 146218 w 104"/>
              <a:gd name="T17" fmla="*/ 71437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78"/>
              <a:gd name="T29" fmla="*/ 104 w 10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78">
                <a:moveTo>
                  <a:pt x="103" y="45"/>
                </a:moveTo>
                <a:lnTo>
                  <a:pt x="102" y="45"/>
                </a:lnTo>
                <a:lnTo>
                  <a:pt x="17" y="0"/>
                </a:lnTo>
                <a:lnTo>
                  <a:pt x="0" y="32"/>
                </a:lnTo>
                <a:lnTo>
                  <a:pt x="85" y="77"/>
                </a:lnTo>
                <a:lnTo>
                  <a:pt x="84" y="76"/>
                </a:lnTo>
                <a:lnTo>
                  <a:pt x="103" y="45"/>
                </a:lnTo>
                <a:lnTo>
                  <a:pt x="102" y="45"/>
                </a:lnTo>
                <a:lnTo>
                  <a:pt x="103" y="4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52" name="Freeform 72"/>
          <p:cNvSpPr>
            <a:spLocks/>
          </p:cNvSpPr>
          <p:nvPr/>
        </p:nvSpPr>
        <p:spPr bwMode="auto">
          <a:xfrm>
            <a:off x="6434137" y="4629150"/>
            <a:ext cx="152400" cy="133350"/>
          </a:xfrm>
          <a:custGeom>
            <a:avLst/>
            <a:gdLst>
              <a:gd name="T0" fmla="*/ 146807 w 109"/>
              <a:gd name="T1" fmla="*/ 77787 h 84"/>
              <a:gd name="T2" fmla="*/ 151002 w 109"/>
              <a:gd name="T3" fmla="*/ 79375 h 84"/>
              <a:gd name="T4" fmla="*/ 26565 w 109"/>
              <a:gd name="T5" fmla="*/ 0 h 84"/>
              <a:gd name="T6" fmla="*/ 0 w 109"/>
              <a:gd name="T7" fmla="*/ 49212 h 84"/>
              <a:gd name="T8" fmla="*/ 124437 w 109"/>
              <a:gd name="T9" fmla="*/ 128588 h 84"/>
              <a:gd name="T10" fmla="*/ 128631 w 109"/>
              <a:gd name="T11" fmla="*/ 131763 h 84"/>
              <a:gd name="T12" fmla="*/ 124437 w 109"/>
              <a:gd name="T13" fmla="*/ 128588 h 84"/>
              <a:gd name="T14" fmla="*/ 127233 w 109"/>
              <a:gd name="T15" fmla="*/ 130175 h 84"/>
              <a:gd name="T16" fmla="*/ 128631 w 109"/>
              <a:gd name="T17" fmla="*/ 131763 h 84"/>
              <a:gd name="T18" fmla="*/ 146807 w 109"/>
              <a:gd name="T19" fmla="*/ 77787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84"/>
              <a:gd name="T32" fmla="*/ 109 w 109"/>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84">
                <a:moveTo>
                  <a:pt x="105" y="49"/>
                </a:moveTo>
                <a:lnTo>
                  <a:pt x="108" y="50"/>
                </a:lnTo>
                <a:lnTo>
                  <a:pt x="19" y="0"/>
                </a:lnTo>
                <a:lnTo>
                  <a:pt x="0" y="31"/>
                </a:lnTo>
                <a:lnTo>
                  <a:pt x="89" y="81"/>
                </a:lnTo>
                <a:lnTo>
                  <a:pt x="92" y="83"/>
                </a:lnTo>
                <a:lnTo>
                  <a:pt x="89" y="81"/>
                </a:lnTo>
                <a:lnTo>
                  <a:pt x="91" y="82"/>
                </a:lnTo>
                <a:lnTo>
                  <a:pt x="92" y="83"/>
                </a:lnTo>
                <a:lnTo>
                  <a:pt x="105" y="4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53" name="Freeform 73"/>
          <p:cNvSpPr>
            <a:spLocks/>
          </p:cNvSpPr>
          <p:nvPr/>
        </p:nvSpPr>
        <p:spPr bwMode="auto">
          <a:xfrm>
            <a:off x="6570662" y="4713287"/>
            <a:ext cx="130175" cy="103188"/>
          </a:xfrm>
          <a:custGeom>
            <a:avLst/>
            <a:gdLst>
              <a:gd name="T0" fmla="*/ 123176 w 93"/>
              <a:gd name="T1" fmla="*/ 44450 h 65"/>
              <a:gd name="T2" fmla="*/ 128775 w 93"/>
              <a:gd name="T3" fmla="*/ 47625 h 65"/>
              <a:gd name="T4" fmla="*/ 18197 w 93"/>
              <a:gd name="T5" fmla="*/ 0 h 65"/>
              <a:gd name="T6" fmla="*/ 0 w 93"/>
              <a:gd name="T7" fmla="*/ 52388 h 65"/>
              <a:gd name="T8" fmla="*/ 110579 w 93"/>
              <a:gd name="T9" fmla="*/ 100013 h 65"/>
              <a:gd name="T10" fmla="*/ 117577 w 93"/>
              <a:gd name="T11" fmla="*/ 101600 h 65"/>
              <a:gd name="T12" fmla="*/ 110579 w 93"/>
              <a:gd name="T13" fmla="*/ 100013 h 65"/>
              <a:gd name="T14" fmla="*/ 113378 w 93"/>
              <a:gd name="T15" fmla="*/ 101600 h 65"/>
              <a:gd name="T16" fmla="*/ 117577 w 93"/>
              <a:gd name="T17" fmla="*/ 101600 h 65"/>
              <a:gd name="T18" fmla="*/ 123176 w 93"/>
              <a:gd name="T19" fmla="*/ 4445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65"/>
              <a:gd name="T32" fmla="*/ 93 w 9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65">
                <a:moveTo>
                  <a:pt x="88" y="28"/>
                </a:moveTo>
                <a:lnTo>
                  <a:pt x="92" y="30"/>
                </a:lnTo>
                <a:lnTo>
                  <a:pt x="13" y="0"/>
                </a:lnTo>
                <a:lnTo>
                  <a:pt x="0" y="33"/>
                </a:lnTo>
                <a:lnTo>
                  <a:pt x="79" y="63"/>
                </a:lnTo>
                <a:lnTo>
                  <a:pt x="84" y="64"/>
                </a:lnTo>
                <a:lnTo>
                  <a:pt x="79" y="63"/>
                </a:lnTo>
                <a:lnTo>
                  <a:pt x="81" y="64"/>
                </a:lnTo>
                <a:lnTo>
                  <a:pt x="84" y="64"/>
                </a:lnTo>
                <a:lnTo>
                  <a:pt x="88" y="2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54" name="Freeform 74"/>
          <p:cNvSpPr>
            <a:spLocks/>
          </p:cNvSpPr>
          <p:nvPr/>
        </p:nvSpPr>
        <p:spPr bwMode="auto">
          <a:xfrm>
            <a:off x="6696075" y="4762500"/>
            <a:ext cx="123825" cy="73025"/>
          </a:xfrm>
          <a:custGeom>
            <a:avLst/>
            <a:gdLst>
              <a:gd name="T0" fmla="*/ 112568 w 88"/>
              <a:gd name="T1" fmla="*/ 17463 h 46"/>
              <a:gd name="T2" fmla="*/ 121011 w 88"/>
              <a:gd name="T3" fmla="*/ 17463 h 46"/>
              <a:gd name="T4" fmla="*/ 7036 w 88"/>
              <a:gd name="T5" fmla="*/ 0 h 46"/>
              <a:gd name="T6" fmla="*/ 0 w 88"/>
              <a:gd name="T7" fmla="*/ 53975 h 46"/>
              <a:gd name="T8" fmla="*/ 113975 w 88"/>
              <a:gd name="T9" fmla="*/ 71438 h 46"/>
              <a:gd name="T10" fmla="*/ 122418 w 88"/>
              <a:gd name="T11" fmla="*/ 71438 h 46"/>
              <a:gd name="T12" fmla="*/ 113975 w 88"/>
              <a:gd name="T13" fmla="*/ 71438 h 46"/>
              <a:gd name="T14" fmla="*/ 118197 w 88"/>
              <a:gd name="T15" fmla="*/ 71438 h 46"/>
              <a:gd name="T16" fmla="*/ 122418 w 88"/>
              <a:gd name="T17" fmla="*/ 71438 h 46"/>
              <a:gd name="T18" fmla="*/ 112568 w 88"/>
              <a:gd name="T19" fmla="*/ 17463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6"/>
              <a:gd name="T32" fmla="*/ 88 w 88"/>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6">
                <a:moveTo>
                  <a:pt x="80" y="11"/>
                </a:moveTo>
                <a:lnTo>
                  <a:pt x="86" y="11"/>
                </a:lnTo>
                <a:lnTo>
                  <a:pt x="5" y="0"/>
                </a:lnTo>
                <a:lnTo>
                  <a:pt x="0" y="34"/>
                </a:lnTo>
                <a:lnTo>
                  <a:pt x="81" y="45"/>
                </a:lnTo>
                <a:lnTo>
                  <a:pt x="87" y="45"/>
                </a:lnTo>
                <a:lnTo>
                  <a:pt x="81" y="45"/>
                </a:lnTo>
                <a:lnTo>
                  <a:pt x="84" y="45"/>
                </a:lnTo>
                <a:lnTo>
                  <a:pt x="87" y="45"/>
                </a:lnTo>
                <a:lnTo>
                  <a:pt x="80" y="1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55" name="Freeform 75"/>
          <p:cNvSpPr>
            <a:spLocks/>
          </p:cNvSpPr>
          <p:nvPr/>
        </p:nvSpPr>
        <p:spPr bwMode="auto">
          <a:xfrm>
            <a:off x="6816725" y="4752975"/>
            <a:ext cx="150812" cy="82550"/>
          </a:xfrm>
          <a:custGeom>
            <a:avLst/>
            <a:gdLst>
              <a:gd name="T0" fmla="*/ 135308 w 107"/>
              <a:gd name="T1" fmla="*/ 1588 h 52"/>
              <a:gd name="T2" fmla="*/ 136717 w 107"/>
              <a:gd name="T3" fmla="*/ 0 h 52"/>
              <a:gd name="T4" fmla="*/ 0 w 107"/>
              <a:gd name="T5" fmla="*/ 25400 h 52"/>
              <a:gd name="T6" fmla="*/ 9866 w 107"/>
              <a:gd name="T7" fmla="*/ 80963 h 52"/>
              <a:gd name="T8" fmla="*/ 146584 w 107"/>
              <a:gd name="T9" fmla="*/ 55563 h 52"/>
              <a:gd name="T10" fmla="*/ 149403 w 107"/>
              <a:gd name="T11" fmla="*/ 53975 h 52"/>
              <a:gd name="T12" fmla="*/ 146584 w 107"/>
              <a:gd name="T13" fmla="*/ 55563 h 52"/>
              <a:gd name="T14" fmla="*/ 146584 w 107"/>
              <a:gd name="T15" fmla="*/ 53975 h 52"/>
              <a:gd name="T16" fmla="*/ 149403 w 107"/>
              <a:gd name="T17" fmla="*/ 53975 h 52"/>
              <a:gd name="T18" fmla="*/ 135308 w 107"/>
              <a:gd name="T19" fmla="*/ 1588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52"/>
              <a:gd name="T32" fmla="*/ 107 w 10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52">
                <a:moveTo>
                  <a:pt x="96" y="1"/>
                </a:moveTo>
                <a:lnTo>
                  <a:pt x="97" y="0"/>
                </a:lnTo>
                <a:lnTo>
                  <a:pt x="0" y="16"/>
                </a:lnTo>
                <a:lnTo>
                  <a:pt x="7" y="51"/>
                </a:lnTo>
                <a:lnTo>
                  <a:pt x="104" y="35"/>
                </a:lnTo>
                <a:lnTo>
                  <a:pt x="106" y="34"/>
                </a:lnTo>
                <a:lnTo>
                  <a:pt x="104" y="35"/>
                </a:lnTo>
                <a:lnTo>
                  <a:pt x="104" y="34"/>
                </a:lnTo>
                <a:lnTo>
                  <a:pt x="106" y="34"/>
                </a:lnTo>
                <a:lnTo>
                  <a:pt x="96" y="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56" name="Freeform 76"/>
          <p:cNvSpPr>
            <a:spLocks/>
          </p:cNvSpPr>
          <p:nvPr/>
        </p:nvSpPr>
        <p:spPr bwMode="auto">
          <a:xfrm>
            <a:off x="6959600" y="4702175"/>
            <a:ext cx="165100" cy="103187"/>
          </a:xfrm>
          <a:custGeom>
            <a:avLst/>
            <a:gdLst>
              <a:gd name="T0" fmla="*/ 149578 w 117"/>
              <a:gd name="T1" fmla="*/ 0 h 65"/>
              <a:gd name="T2" fmla="*/ 0 w 117"/>
              <a:gd name="T3" fmla="*/ 47625 h 65"/>
              <a:gd name="T4" fmla="*/ 14111 w 117"/>
              <a:gd name="T5" fmla="*/ 101600 h 65"/>
              <a:gd name="T6" fmla="*/ 163689 w 117"/>
              <a:gd name="T7" fmla="*/ 53975 h 65"/>
              <a:gd name="T8" fmla="*/ 149578 w 117"/>
              <a:gd name="T9" fmla="*/ 0 h 65"/>
              <a:gd name="T10" fmla="*/ 0 60000 65536"/>
              <a:gd name="T11" fmla="*/ 0 60000 65536"/>
              <a:gd name="T12" fmla="*/ 0 60000 65536"/>
              <a:gd name="T13" fmla="*/ 0 60000 65536"/>
              <a:gd name="T14" fmla="*/ 0 60000 65536"/>
              <a:gd name="T15" fmla="*/ 0 w 117"/>
              <a:gd name="T16" fmla="*/ 0 h 65"/>
              <a:gd name="T17" fmla="*/ 117 w 117"/>
              <a:gd name="T18" fmla="*/ 65 h 65"/>
            </a:gdLst>
            <a:ahLst/>
            <a:cxnLst>
              <a:cxn ang="T10">
                <a:pos x="T0" y="T1"/>
              </a:cxn>
              <a:cxn ang="T11">
                <a:pos x="T2" y="T3"/>
              </a:cxn>
              <a:cxn ang="T12">
                <a:pos x="T4" y="T5"/>
              </a:cxn>
              <a:cxn ang="T13">
                <a:pos x="T6" y="T7"/>
              </a:cxn>
              <a:cxn ang="T14">
                <a:pos x="T8" y="T9"/>
              </a:cxn>
            </a:cxnLst>
            <a:rect l="T15" t="T16" r="T17" b="T18"/>
            <a:pathLst>
              <a:path w="117" h="65">
                <a:moveTo>
                  <a:pt x="106" y="0"/>
                </a:moveTo>
                <a:lnTo>
                  <a:pt x="0" y="30"/>
                </a:lnTo>
                <a:lnTo>
                  <a:pt x="10" y="64"/>
                </a:lnTo>
                <a:lnTo>
                  <a:pt x="116" y="34"/>
                </a:lnTo>
                <a:lnTo>
                  <a:pt x="106"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57" name="Freeform 77"/>
          <p:cNvSpPr>
            <a:spLocks/>
          </p:cNvSpPr>
          <p:nvPr/>
        </p:nvSpPr>
        <p:spPr bwMode="auto">
          <a:xfrm>
            <a:off x="7118350" y="4657725"/>
            <a:ext cx="150812" cy="95250"/>
          </a:xfrm>
          <a:custGeom>
            <a:avLst/>
            <a:gdLst>
              <a:gd name="T0" fmla="*/ 138127 w 107"/>
              <a:gd name="T1" fmla="*/ 0 h 60"/>
              <a:gd name="T2" fmla="*/ 136717 w 107"/>
              <a:gd name="T3" fmla="*/ 0 h 60"/>
              <a:gd name="T4" fmla="*/ 0 w 107"/>
              <a:gd name="T5" fmla="*/ 39688 h 60"/>
              <a:gd name="T6" fmla="*/ 12685 w 107"/>
              <a:gd name="T7" fmla="*/ 93663 h 60"/>
              <a:gd name="T8" fmla="*/ 149403 w 107"/>
              <a:gd name="T9" fmla="*/ 53975 h 60"/>
              <a:gd name="T10" fmla="*/ 146584 w 107"/>
              <a:gd name="T11" fmla="*/ 55563 h 60"/>
              <a:gd name="T12" fmla="*/ 138127 w 107"/>
              <a:gd name="T13" fmla="*/ 0 h 60"/>
              <a:gd name="T14" fmla="*/ 136717 w 107"/>
              <a:gd name="T15" fmla="*/ 0 h 60"/>
              <a:gd name="T16" fmla="*/ 138127 w 107"/>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60"/>
              <a:gd name="T29" fmla="*/ 107 w 107"/>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60">
                <a:moveTo>
                  <a:pt x="98" y="0"/>
                </a:moveTo>
                <a:lnTo>
                  <a:pt x="97" y="0"/>
                </a:lnTo>
                <a:lnTo>
                  <a:pt x="0" y="25"/>
                </a:lnTo>
                <a:lnTo>
                  <a:pt x="9" y="59"/>
                </a:lnTo>
                <a:lnTo>
                  <a:pt x="106" y="34"/>
                </a:lnTo>
                <a:lnTo>
                  <a:pt x="104" y="35"/>
                </a:lnTo>
                <a:lnTo>
                  <a:pt x="98" y="0"/>
                </a:lnTo>
                <a:lnTo>
                  <a:pt x="97" y="0"/>
                </a:lnTo>
                <a:lnTo>
                  <a:pt x="98"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58" name="Freeform 78"/>
          <p:cNvSpPr>
            <a:spLocks/>
          </p:cNvSpPr>
          <p:nvPr/>
        </p:nvSpPr>
        <p:spPr bwMode="auto">
          <a:xfrm>
            <a:off x="7264400" y="4633912"/>
            <a:ext cx="153987" cy="77788"/>
          </a:xfrm>
          <a:custGeom>
            <a:avLst/>
            <a:gdLst>
              <a:gd name="T0" fmla="*/ 146923 w 109"/>
              <a:gd name="T1" fmla="*/ 0 h 49"/>
              <a:gd name="T2" fmla="*/ 145511 w 109"/>
              <a:gd name="T3" fmla="*/ 0 h 49"/>
              <a:gd name="T4" fmla="*/ 0 w 109"/>
              <a:gd name="T5" fmla="*/ 20638 h 49"/>
              <a:gd name="T6" fmla="*/ 8476 w 109"/>
              <a:gd name="T7" fmla="*/ 76200 h 49"/>
              <a:gd name="T8" fmla="*/ 152574 w 109"/>
              <a:gd name="T9" fmla="*/ 55563 h 49"/>
              <a:gd name="T10" fmla="*/ 151162 w 109"/>
              <a:gd name="T11" fmla="*/ 55563 h 49"/>
              <a:gd name="T12" fmla="*/ 146923 w 109"/>
              <a:gd name="T13" fmla="*/ 0 h 49"/>
              <a:gd name="T14" fmla="*/ 145511 w 109"/>
              <a:gd name="T15" fmla="*/ 0 h 49"/>
              <a:gd name="T16" fmla="*/ 146923 w 10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49"/>
              <a:gd name="T29" fmla="*/ 109 w 10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49">
                <a:moveTo>
                  <a:pt x="104" y="0"/>
                </a:moveTo>
                <a:lnTo>
                  <a:pt x="103" y="0"/>
                </a:lnTo>
                <a:lnTo>
                  <a:pt x="0" y="13"/>
                </a:lnTo>
                <a:lnTo>
                  <a:pt x="6" y="48"/>
                </a:lnTo>
                <a:lnTo>
                  <a:pt x="108" y="35"/>
                </a:lnTo>
                <a:lnTo>
                  <a:pt x="107" y="35"/>
                </a:lnTo>
                <a:lnTo>
                  <a:pt x="104" y="0"/>
                </a:lnTo>
                <a:lnTo>
                  <a:pt x="103" y="0"/>
                </a:lnTo>
                <a:lnTo>
                  <a:pt x="104"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59" name="Freeform 79"/>
          <p:cNvSpPr>
            <a:spLocks/>
          </p:cNvSpPr>
          <p:nvPr/>
        </p:nvSpPr>
        <p:spPr bwMode="auto">
          <a:xfrm>
            <a:off x="7419975" y="4624387"/>
            <a:ext cx="141287" cy="63500"/>
          </a:xfrm>
          <a:custGeom>
            <a:avLst/>
            <a:gdLst>
              <a:gd name="T0" fmla="*/ 138461 w 100"/>
              <a:gd name="T1" fmla="*/ 0 h 40"/>
              <a:gd name="T2" fmla="*/ 135636 w 100"/>
              <a:gd name="T3" fmla="*/ 0 h 40"/>
              <a:gd name="T4" fmla="*/ 0 w 100"/>
              <a:gd name="T5" fmla="*/ 7938 h 40"/>
              <a:gd name="T6" fmla="*/ 4239 w 100"/>
              <a:gd name="T7" fmla="*/ 61913 h 40"/>
              <a:gd name="T8" fmla="*/ 139874 w 100"/>
              <a:gd name="T9" fmla="*/ 53975 h 40"/>
              <a:gd name="T10" fmla="*/ 137048 w 100"/>
              <a:gd name="T11" fmla="*/ 53975 h 40"/>
              <a:gd name="T12" fmla="*/ 138461 w 100"/>
              <a:gd name="T13" fmla="*/ 0 h 40"/>
              <a:gd name="T14" fmla="*/ 135636 w 100"/>
              <a:gd name="T15" fmla="*/ 0 h 40"/>
              <a:gd name="T16" fmla="*/ 138461 w 10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40"/>
              <a:gd name="T29" fmla="*/ 100 w 10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40">
                <a:moveTo>
                  <a:pt x="98" y="0"/>
                </a:moveTo>
                <a:lnTo>
                  <a:pt x="96" y="0"/>
                </a:lnTo>
                <a:lnTo>
                  <a:pt x="0" y="5"/>
                </a:lnTo>
                <a:lnTo>
                  <a:pt x="3" y="39"/>
                </a:lnTo>
                <a:lnTo>
                  <a:pt x="99" y="34"/>
                </a:lnTo>
                <a:lnTo>
                  <a:pt x="97" y="34"/>
                </a:lnTo>
                <a:lnTo>
                  <a:pt x="98" y="0"/>
                </a:lnTo>
                <a:lnTo>
                  <a:pt x="96" y="0"/>
                </a:lnTo>
                <a:lnTo>
                  <a:pt x="98"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60" name="Freeform 80"/>
          <p:cNvSpPr>
            <a:spLocks/>
          </p:cNvSpPr>
          <p:nvPr/>
        </p:nvSpPr>
        <p:spPr bwMode="auto">
          <a:xfrm>
            <a:off x="7564437" y="4624387"/>
            <a:ext cx="152400" cy="58738"/>
          </a:xfrm>
          <a:custGeom>
            <a:avLst/>
            <a:gdLst>
              <a:gd name="T0" fmla="*/ 149578 w 108"/>
              <a:gd name="T1" fmla="*/ 30163 h 37"/>
              <a:gd name="T2" fmla="*/ 150989 w 108"/>
              <a:gd name="T3" fmla="*/ 4763 h 37"/>
              <a:gd name="T4" fmla="*/ 1411 w 108"/>
              <a:gd name="T5" fmla="*/ 0 h 37"/>
              <a:gd name="T6" fmla="*/ 0 w 108"/>
              <a:gd name="T7" fmla="*/ 52388 h 37"/>
              <a:gd name="T8" fmla="*/ 148167 w 108"/>
              <a:gd name="T9" fmla="*/ 57150 h 37"/>
              <a:gd name="T10" fmla="*/ 149578 w 108"/>
              <a:gd name="T11" fmla="*/ 30163 h 37"/>
              <a:gd name="T12" fmla="*/ 0 60000 65536"/>
              <a:gd name="T13" fmla="*/ 0 60000 65536"/>
              <a:gd name="T14" fmla="*/ 0 60000 65536"/>
              <a:gd name="T15" fmla="*/ 0 60000 65536"/>
              <a:gd name="T16" fmla="*/ 0 60000 65536"/>
              <a:gd name="T17" fmla="*/ 0 60000 65536"/>
              <a:gd name="T18" fmla="*/ 0 w 108"/>
              <a:gd name="T19" fmla="*/ 0 h 37"/>
              <a:gd name="T20" fmla="*/ 108 w 10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08" h="37">
                <a:moveTo>
                  <a:pt x="106" y="19"/>
                </a:moveTo>
                <a:lnTo>
                  <a:pt x="107" y="3"/>
                </a:lnTo>
                <a:lnTo>
                  <a:pt x="1" y="0"/>
                </a:lnTo>
                <a:lnTo>
                  <a:pt x="0" y="33"/>
                </a:lnTo>
                <a:lnTo>
                  <a:pt x="105" y="36"/>
                </a:lnTo>
                <a:lnTo>
                  <a:pt x="106" y="1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97361" name="Freeform 81"/>
          <p:cNvSpPr>
            <a:spLocks/>
          </p:cNvSpPr>
          <p:nvPr/>
        </p:nvSpPr>
        <p:spPr bwMode="auto">
          <a:xfrm>
            <a:off x="1277937" y="6210300"/>
            <a:ext cx="452438" cy="53975"/>
          </a:xfrm>
          <a:custGeom>
            <a:avLst/>
            <a:gdLst>
              <a:gd name="T0" fmla="*/ 451024 w 320"/>
              <a:gd name="T1" fmla="*/ 0 h 34"/>
              <a:gd name="T2" fmla="*/ 0 w 320"/>
              <a:gd name="T3" fmla="*/ 0 h 34"/>
              <a:gd name="T4" fmla="*/ 0 w 320"/>
              <a:gd name="T5" fmla="*/ 52388 h 34"/>
              <a:gd name="T6" fmla="*/ 451024 w 320"/>
              <a:gd name="T7" fmla="*/ 52388 h 34"/>
              <a:gd name="T8" fmla="*/ 451024 w 320"/>
              <a:gd name="T9" fmla="*/ 0 h 34"/>
              <a:gd name="T10" fmla="*/ 0 60000 65536"/>
              <a:gd name="T11" fmla="*/ 0 60000 65536"/>
              <a:gd name="T12" fmla="*/ 0 60000 65536"/>
              <a:gd name="T13" fmla="*/ 0 60000 65536"/>
              <a:gd name="T14" fmla="*/ 0 60000 65536"/>
              <a:gd name="T15" fmla="*/ 0 w 320"/>
              <a:gd name="T16" fmla="*/ 0 h 34"/>
              <a:gd name="T17" fmla="*/ 320 w 320"/>
              <a:gd name="T18" fmla="*/ 34 h 34"/>
            </a:gdLst>
            <a:ahLst/>
            <a:cxnLst>
              <a:cxn ang="T10">
                <a:pos x="T0" y="T1"/>
              </a:cxn>
              <a:cxn ang="T11">
                <a:pos x="T2" y="T3"/>
              </a:cxn>
              <a:cxn ang="T12">
                <a:pos x="T4" y="T5"/>
              </a:cxn>
              <a:cxn ang="T13">
                <a:pos x="T6" y="T7"/>
              </a:cxn>
              <a:cxn ang="T14">
                <a:pos x="T8" y="T9"/>
              </a:cxn>
            </a:cxnLst>
            <a:rect l="T15" t="T16" r="T17" b="T18"/>
            <a:pathLst>
              <a:path w="320" h="34">
                <a:moveTo>
                  <a:pt x="319" y="0"/>
                </a:moveTo>
                <a:lnTo>
                  <a:pt x="0" y="0"/>
                </a:lnTo>
                <a:lnTo>
                  <a:pt x="0" y="33"/>
                </a:lnTo>
                <a:lnTo>
                  <a:pt x="319" y="33"/>
                </a:lnTo>
                <a:lnTo>
                  <a:pt x="31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62" name="Freeform 82"/>
          <p:cNvSpPr>
            <a:spLocks/>
          </p:cNvSpPr>
          <p:nvPr/>
        </p:nvSpPr>
        <p:spPr bwMode="auto">
          <a:xfrm>
            <a:off x="1736725" y="6210300"/>
            <a:ext cx="422275" cy="53975"/>
          </a:xfrm>
          <a:custGeom>
            <a:avLst/>
            <a:gdLst>
              <a:gd name="T0" fmla="*/ 406740 w 299"/>
              <a:gd name="T1" fmla="*/ 1588 h 34"/>
              <a:gd name="T2" fmla="*/ 413801 w 299"/>
              <a:gd name="T3" fmla="*/ 0 h 34"/>
              <a:gd name="T4" fmla="*/ 0 w 299"/>
              <a:gd name="T5" fmla="*/ 0 h 34"/>
              <a:gd name="T6" fmla="*/ 0 w 299"/>
              <a:gd name="T7" fmla="*/ 52388 h 34"/>
              <a:gd name="T8" fmla="*/ 413801 w 299"/>
              <a:gd name="T9" fmla="*/ 52388 h 34"/>
              <a:gd name="T10" fmla="*/ 420863 w 299"/>
              <a:gd name="T11" fmla="*/ 52388 h 34"/>
              <a:gd name="T12" fmla="*/ 413801 w 299"/>
              <a:gd name="T13" fmla="*/ 52388 h 34"/>
              <a:gd name="T14" fmla="*/ 418038 w 299"/>
              <a:gd name="T15" fmla="*/ 52388 h 34"/>
              <a:gd name="T16" fmla="*/ 420863 w 299"/>
              <a:gd name="T17" fmla="*/ 52388 h 34"/>
              <a:gd name="T18" fmla="*/ 406740 w 299"/>
              <a:gd name="T19" fmla="*/ 1588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9"/>
              <a:gd name="T31" fmla="*/ 0 h 34"/>
              <a:gd name="T32" fmla="*/ 299 w 29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9" h="34">
                <a:moveTo>
                  <a:pt x="288" y="1"/>
                </a:moveTo>
                <a:lnTo>
                  <a:pt x="293" y="0"/>
                </a:lnTo>
                <a:lnTo>
                  <a:pt x="0" y="0"/>
                </a:lnTo>
                <a:lnTo>
                  <a:pt x="0" y="33"/>
                </a:lnTo>
                <a:lnTo>
                  <a:pt x="293" y="33"/>
                </a:lnTo>
                <a:lnTo>
                  <a:pt x="298" y="33"/>
                </a:lnTo>
                <a:lnTo>
                  <a:pt x="293" y="33"/>
                </a:lnTo>
                <a:lnTo>
                  <a:pt x="296" y="33"/>
                </a:lnTo>
                <a:lnTo>
                  <a:pt x="298" y="33"/>
                </a:lnTo>
                <a:lnTo>
                  <a:pt x="288"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63" name="Freeform 83"/>
          <p:cNvSpPr>
            <a:spLocks/>
          </p:cNvSpPr>
          <p:nvPr/>
        </p:nvSpPr>
        <p:spPr bwMode="auto">
          <a:xfrm>
            <a:off x="2152650" y="6183312"/>
            <a:ext cx="103187" cy="80963"/>
          </a:xfrm>
          <a:custGeom>
            <a:avLst/>
            <a:gdLst>
              <a:gd name="T0" fmla="*/ 87848 w 74"/>
              <a:gd name="T1" fmla="*/ 0 h 51"/>
              <a:gd name="T2" fmla="*/ 89243 w 74"/>
              <a:gd name="T3" fmla="*/ 0 h 51"/>
              <a:gd name="T4" fmla="*/ 0 w 74"/>
              <a:gd name="T5" fmla="*/ 25400 h 51"/>
              <a:gd name="T6" fmla="*/ 12550 w 74"/>
              <a:gd name="T7" fmla="*/ 79375 h 51"/>
              <a:gd name="T8" fmla="*/ 101793 w 74"/>
              <a:gd name="T9" fmla="*/ 52388 h 51"/>
              <a:gd name="T10" fmla="*/ 87848 w 74"/>
              <a:gd name="T11" fmla="*/ 0 h 51"/>
              <a:gd name="T12" fmla="*/ 0 60000 65536"/>
              <a:gd name="T13" fmla="*/ 0 60000 65536"/>
              <a:gd name="T14" fmla="*/ 0 60000 65536"/>
              <a:gd name="T15" fmla="*/ 0 60000 65536"/>
              <a:gd name="T16" fmla="*/ 0 60000 65536"/>
              <a:gd name="T17" fmla="*/ 0 60000 65536"/>
              <a:gd name="T18" fmla="*/ 0 w 74"/>
              <a:gd name="T19" fmla="*/ 0 h 51"/>
              <a:gd name="T20" fmla="*/ 74 w 7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74" h="51">
                <a:moveTo>
                  <a:pt x="63" y="0"/>
                </a:moveTo>
                <a:lnTo>
                  <a:pt x="64" y="0"/>
                </a:lnTo>
                <a:lnTo>
                  <a:pt x="0" y="16"/>
                </a:lnTo>
                <a:lnTo>
                  <a:pt x="9" y="50"/>
                </a:lnTo>
                <a:lnTo>
                  <a:pt x="73" y="33"/>
                </a:lnTo>
                <a:lnTo>
                  <a:pt x="6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64" name="Freeform 84"/>
          <p:cNvSpPr>
            <a:spLocks/>
          </p:cNvSpPr>
          <p:nvPr/>
        </p:nvSpPr>
        <p:spPr bwMode="auto">
          <a:xfrm>
            <a:off x="2247900" y="6154737"/>
            <a:ext cx="96837" cy="79375"/>
          </a:xfrm>
          <a:custGeom>
            <a:avLst/>
            <a:gdLst>
              <a:gd name="T0" fmla="*/ 71204 w 68"/>
              <a:gd name="T1" fmla="*/ 3175 h 50"/>
              <a:gd name="T2" fmla="*/ 75476 w 68"/>
              <a:gd name="T3" fmla="*/ 0 h 50"/>
              <a:gd name="T4" fmla="*/ 0 w 68"/>
              <a:gd name="T5" fmla="*/ 25400 h 50"/>
              <a:gd name="T6" fmla="*/ 14241 w 68"/>
              <a:gd name="T7" fmla="*/ 77788 h 50"/>
              <a:gd name="T8" fmla="*/ 89717 w 68"/>
              <a:gd name="T9" fmla="*/ 52388 h 50"/>
              <a:gd name="T10" fmla="*/ 95413 w 68"/>
              <a:gd name="T11" fmla="*/ 49212 h 50"/>
              <a:gd name="T12" fmla="*/ 89717 w 68"/>
              <a:gd name="T13" fmla="*/ 52388 h 50"/>
              <a:gd name="T14" fmla="*/ 92565 w 68"/>
              <a:gd name="T15" fmla="*/ 52388 h 50"/>
              <a:gd name="T16" fmla="*/ 95413 w 68"/>
              <a:gd name="T17" fmla="*/ 49212 h 50"/>
              <a:gd name="T18" fmla="*/ 71204 w 68"/>
              <a:gd name="T19" fmla="*/ 317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50"/>
              <a:gd name="T32" fmla="*/ 68 w 6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50">
                <a:moveTo>
                  <a:pt x="50" y="2"/>
                </a:moveTo>
                <a:lnTo>
                  <a:pt x="53" y="0"/>
                </a:lnTo>
                <a:lnTo>
                  <a:pt x="0" y="16"/>
                </a:lnTo>
                <a:lnTo>
                  <a:pt x="10" y="49"/>
                </a:lnTo>
                <a:lnTo>
                  <a:pt x="63" y="33"/>
                </a:lnTo>
                <a:lnTo>
                  <a:pt x="67" y="31"/>
                </a:lnTo>
                <a:lnTo>
                  <a:pt x="63" y="33"/>
                </a:lnTo>
                <a:lnTo>
                  <a:pt x="65" y="33"/>
                </a:lnTo>
                <a:lnTo>
                  <a:pt x="67" y="31"/>
                </a:lnTo>
                <a:lnTo>
                  <a:pt x="50" y="2"/>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65" name="Freeform 85"/>
          <p:cNvSpPr>
            <a:spLocks/>
          </p:cNvSpPr>
          <p:nvPr/>
        </p:nvSpPr>
        <p:spPr bwMode="auto">
          <a:xfrm>
            <a:off x="2324100" y="6108700"/>
            <a:ext cx="98425" cy="93662"/>
          </a:xfrm>
          <a:custGeom>
            <a:avLst/>
            <a:gdLst>
              <a:gd name="T0" fmla="*/ 68897 w 70"/>
              <a:gd name="T1" fmla="*/ 1587 h 59"/>
              <a:gd name="T2" fmla="*/ 70304 w 70"/>
              <a:gd name="T3" fmla="*/ 0 h 59"/>
              <a:gd name="T4" fmla="*/ 0 w 70"/>
              <a:gd name="T5" fmla="*/ 44450 h 59"/>
              <a:gd name="T6" fmla="*/ 23903 w 70"/>
              <a:gd name="T7" fmla="*/ 92075 h 59"/>
              <a:gd name="T8" fmla="*/ 94207 w 70"/>
              <a:gd name="T9" fmla="*/ 49212 h 59"/>
              <a:gd name="T10" fmla="*/ 97019 w 70"/>
              <a:gd name="T11" fmla="*/ 47625 h 59"/>
              <a:gd name="T12" fmla="*/ 94207 w 70"/>
              <a:gd name="T13" fmla="*/ 49212 h 59"/>
              <a:gd name="T14" fmla="*/ 95613 w 70"/>
              <a:gd name="T15" fmla="*/ 49212 h 59"/>
              <a:gd name="T16" fmla="*/ 97019 w 70"/>
              <a:gd name="T17" fmla="*/ 47625 h 59"/>
              <a:gd name="T18" fmla="*/ 68897 w 70"/>
              <a:gd name="T19" fmla="*/ 1587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59"/>
              <a:gd name="T32" fmla="*/ 70 w 7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59">
                <a:moveTo>
                  <a:pt x="49" y="1"/>
                </a:moveTo>
                <a:lnTo>
                  <a:pt x="50" y="0"/>
                </a:lnTo>
                <a:lnTo>
                  <a:pt x="0" y="28"/>
                </a:lnTo>
                <a:lnTo>
                  <a:pt x="17" y="58"/>
                </a:lnTo>
                <a:lnTo>
                  <a:pt x="67" y="31"/>
                </a:lnTo>
                <a:lnTo>
                  <a:pt x="69" y="30"/>
                </a:lnTo>
                <a:lnTo>
                  <a:pt x="67" y="31"/>
                </a:lnTo>
                <a:lnTo>
                  <a:pt x="68" y="31"/>
                </a:lnTo>
                <a:lnTo>
                  <a:pt x="69" y="30"/>
                </a:lnTo>
                <a:lnTo>
                  <a:pt x="49"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66" name="Freeform 86"/>
          <p:cNvSpPr>
            <a:spLocks/>
          </p:cNvSpPr>
          <p:nvPr/>
        </p:nvSpPr>
        <p:spPr bwMode="auto">
          <a:xfrm>
            <a:off x="2398712" y="6062662"/>
            <a:ext cx="85725" cy="90488"/>
          </a:xfrm>
          <a:custGeom>
            <a:avLst/>
            <a:gdLst>
              <a:gd name="T0" fmla="*/ 49186 w 61"/>
              <a:gd name="T1" fmla="*/ 4763 h 57"/>
              <a:gd name="T2" fmla="*/ 51997 w 61"/>
              <a:gd name="T3" fmla="*/ 0 h 57"/>
              <a:gd name="T4" fmla="*/ 0 w 61"/>
              <a:gd name="T5" fmla="*/ 42863 h 57"/>
              <a:gd name="T6" fmla="*/ 28107 w 61"/>
              <a:gd name="T7" fmla="*/ 88900 h 57"/>
              <a:gd name="T8" fmla="*/ 81509 w 61"/>
              <a:gd name="T9" fmla="*/ 46038 h 57"/>
              <a:gd name="T10" fmla="*/ 84320 w 61"/>
              <a:gd name="T11" fmla="*/ 41275 h 57"/>
              <a:gd name="T12" fmla="*/ 81509 w 61"/>
              <a:gd name="T13" fmla="*/ 46038 h 57"/>
              <a:gd name="T14" fmla="*/ 82914 w 61"/>
              <a:gd name="T15" fmla="*/ 44450 h 57"/>
              <a:gd name="T16" fmla="*/ 84320 w 61"/>
              <a:gd name="T17" fmla="*/ 41275 h 57"/>
              <a:gd name="T18" fmla="*/ 49186 w 61"/>
              <a:gd name="T19" fmla="*/ 476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7"/>
              <a:gd name="T32" fmla="*/ 61 w 6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7">
                <a:moveTo>
                  <a:pt x="35" y="3"/>
                </a:moveTo>
                <a:lnTo>
                  <a:pt x="37" y="0"/>
                </a:lnTo>
                <a:lnTo>
                  <a:pt x="0" y="27"/>
                </a:lnTo>
                <a:lnTo>
                  <a:pt x="20" y="56"/>
                </a:lnTo>
                <a:lnTo>
                  <a:pt x="58" y="29"/>
                </a:lnTo>
                <a:lnTo>
                  <a:pt x="60" y="26"/>
                </a:lnTo>
                <a:lnTo>
                  <a:pt x="58" y="29"/>
                </a:lnTo>
                <a:lnTo>
                  <a:pt x="59" y="28"/>
                </a:lnTo>
                <a:lnTo>
                  <a:pt x="60" y="26"/>
                </a:lnTo>
                <a:lnTo>
                  <a:pt x="35" y="3"/>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67" name="Freeform 87"/>
          <p:cNvSpPr>
            <a:spLocks/>
          </p:cNvSpPr>
          <p:nvPr/>
        </p:nvSpPr>
        <p:spPr bwMode="auto">
          <a:xfrm>
            <a:off x="2454275" y="6000750"/>
            <a:ext cx="93662" cy="100012"/>
          </a:xfrm>
          <a:custGeom>
            <a:avLst/>
            <a:gdLst>
              <a:gd name="T0" fmla="*/ 46831 w 66"/>
              <a:gd name="T1" fmla="*/ 6350 h 63"/>
              <a:gd name="T2" fmla="*/ 51088 w 66"/>
              <a:gd name="T3" fmla="*/ 0 h 63"/>
              <a:gd name="T4" fmla="*/ 0 w 66"/>
              <a:gd name="T5" fmla="*/ 60325 h 63"/>
              <a:gd name="T6" fmla="*/ 35478 w 66"/>
              <a:gd name="T7" fmla="*/ 98425 h 63"/>
              <a:gd name="T8" fmla="*/ 86566 w 66"/>
              <a:gd name="T9" fmla="*/ 38100 h 63"/>
              <a:gd name="T10" fmla="*/ 92243 w 66"/>
              <a:gd name="T11" fmla="*/ 31750 h 63"/>
              <a:gd name="T12" fmla="*/ 86566 w 66"/>
              <a:gd name="T13" fmla="*/ 38100 h 63"/>
              <a:gd name="T14" fmla="*/ 89405 w 66"/>
              <a:gd name="T15" fmla="*/ 34925 h 63"/>
              <a:gd name="T16" fmla="*/ 92243 w 66"/>
              <a:gd name="T17" fmla="*/ 31750 h 63"/>
              <a:gd name="T18" fmla="*/ 46831 w 66"/>
              <a:gd name="T19" fmla="*/ 635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63"/>
              <a:gd name="T32" fmla="*/ 66 w 6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63">
                <a:moveTo>
                  <a:pt x="33" y="4"/>
                </a:moveTo>
                <a:lnTo>
                  <a:pt x="36" y="0"/>
                </a:lnTo>
                <a:lnTo>
                  <a:pt x="0" y="38"/>
                </a:lnTo>
                <a:lnTo>
                  <a:pt x="25" y="62"/>
                </a:lnTo>
                <a:lnTo>
                  <a:pt x="61" y="24"/>
                </a:lnTo>
                <a:lnTo>
                  <a:pt x="65" y="20"/>
                </a:lnTo>
                <a:lnTo>
                  <a:pt x="61" y="24"/>
                </a:lnTo>
                <a:lnTo>
                  <a:pt x="63" y="22"/>
                </a:lnTo>
                <a:lnTo>
                  <a:pt x="65" y="20"/>
                </a:lnTo>
                <a:lnTo>
                  <a:pt x="33" y="4"/>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68" name="Freeform 88"/>
          <p:cNvSpPr>
            <a:spLocks/>
          </p:cNvSpPr>
          <p:nvPr/>
        </p:nvSpPr>
        <p:spPr bwMode="auto">
          <a:xfrm>
            <a:off x="2505075" y="5921375"/>
            <a:ext cx="80962" cy="106362"/>
          </a:xfrm>
          <a:custGeom>
            <a:avLst/>
            <a:gdLst>
              <a:gd name="T0" fmla="*/ 32669 w 57"/>
              <a:gd name="T1" fmla="*/ 3175 h 67"/>
              <a:gd name="T2" fmla="*/ 34089 w 57"/>
              <a:gd name="T3" fmla="*/ 0 h 67"/>
              <a:gd name="T4" fmla="*/ 0 w 57"/>
              <a:gd name="T5" fmla="*/ 79375 h 67"/>
              <a:gd name="T6" fmla="*/ 45452 w 57"/>
              <a:gd name="T7" fmla="*/ 104775 h 67"/>
              <a:gd name="T8" fmla="*/ 79542 w 57"/>
              <a:gd name="T9" fmla="*/ 26987 h 67"/>
              <a:gd name="T10" fmla="*/ 79542 w 57"/>
              <a:gd name="T11" fmla="*/ 23812 h 67"/>
              <a:gd name="T12" fmla="*/ 79542 w 57"/>
              <a:gd name="T13" fmla="*/ 26987 h 67"/>
              <a:gd name="T14" fmla="*/ 79542 w 57"/>
              <a:gd name="T15" fmla="*/ 25400 h 67"/>
              <a:gd name="T16" fmla="*/ 79542 w 57"/>
              <a:gd name="T17" fmla="*/ 23812 h 67"/>
              <a:gd name="T18" fmla="*/ 32669 w 57"/>
              <a:gd name="T19" fmla="*/ 3175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7"/>
              <a:gd name="T32" fmla="*/ 57 w 5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7">
                <a:moveTo>
                  <a:pt x="23" y="2"/>
                </a:moveTo>
                <a:lnTo>
                  <a:pt x="24" y="0"/>
                </a:lnTo>
                <a:lnTo>
                  <a:pt x="0" y="50"/>
                </a:lnTo>
                <a:lnTo>
                  <a:pt x="32" y="66"/>
                </a:lnTo>
                <a:lnTo>
                  <a:pt x="56" y="17"/>
                </a:lnTo>
                <a:lnTo>
                  <a:pt x="56" y="15"/>
                </a:lnTo>
                <a:lnTo>
                  <a:pt x="56" y="17"/>
                </a:lnTo>
                <a:lnTo>
                  <a:pt x="56" y="16"/>
                </a:lnTo>
                <a:lnTo>
                  <a:pt x="56" y="15"/>
                </a:lnTo>
                <a:lnTo>
                  <a:pt x="23" y="2"/>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69" name="Freeform 89"/>
          <p:cNvSpPr>
            <a:spLocks/>
          </p:cNvSpPr>
          <p:nvPr/>
        </p:nvSpPr>
        <p:spPr bwMode="auto">
          <a:xfrm>
            <a:off x="2541587" y="5815012"/>
            <a:ext cx="82550" cy="123825"/>
          </a:xfrm>
          <a:custGeom>
            <a:avLst/>
            <a:gdLst>
              <a:gd name="T0" fmla="*/ 34159 w 58"/>
              <a:gd name="T1" fmla="*/ 1588 h 78"/>
              <a:gd name="T2" fmla="*/ 34159 w 58"/>
              <a:gd name="T3" fmla="*/ 0 h 78"/>
              <a:gd name="T4" fmla="*/ 0 w 58"/>
              <a:gd name="T5" fmla="*/ 101600 h 78"/>
              <a:gd name="T6" fmla="*/ 46968 w 58"/>
              <a:gd name="T7" fmla="*/ 122238 h 78"/>
              <a:gd name="T8" fmla="*/ 81127 w 58"/>
              <a:gd name="T9" fmla="*/ 20637 h 78"/>
              <a:gd name="T10" fmla="*/ 81127 w 58"/>
              <a:gd name="T11" fmla="*/ 17462 h 78"/>
              <a:gd name="T12" fmla="*/ 81127 w 58"/>
              <a:gd name="T13" fmla="*/ 20637 h 78"/>
              <a:gd name="T14" fmla="*/ 81127 w 58"/>
              <a:gd name="T15" fmla="*/ 19050 h 78"/>
              <a:gd name="T16" fmla="*/ 81127 w 58"/>
              <a:gd name="T17" fmla="*/ 17462 h 78"/>
              <a:gd name="T18" fmla="*/ 34159 w 58"/>
              <a:gd name="T19" fmla="*/ 1588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78"/>
              <a:gd name="T32" fmla="*/ 58 w 58"/>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78">
                <a:moveTo>
                  <a:pt x="24" y="1"/>
                </a:moveTo>
                <a:lnTo>
                  <a:pt x="24" y="0"/>
                </a:lnTo>
                <a:lnTo>
                  <a:pt x="0" y="64"/>
                </a:lnTo>
                <a:lnTo>
                  <a:pt x="33" y="77"/>
                </a:lnTo>
                <a:lnTo>
                  <a:pt x="57" y="13"/>
                </a:lnTo>
                <a:lnTo>
                  <a:pt x="57" y="11"/>
                </a:lnTo>
                <a:lnTo>
                  <a:pt x="57" y="13"/>
                </a:lnTo>
                <a:lnTo>
                  <a:pt x="57" y="12"/>
                </a:lnTo>
                <a:lnTo>
                  <a:pt x="57" y="11"/>
                </a:lnTo>
                <a:lnTo>
                  <a:pt x="24"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70" name="Freeform 90"/>
          <p:cNvSpPr>
            <a:spLocks/>
          </p:cNvSpPr>
          <p:nvPr/>
        </p:nvSpPr>
        <p:spPr bwMode="auto">
          <a:xfrm>
            <a:off x="2578100" y="5605462"/>
            <a:ext cx="101600" cy="220663"/>
          </a:xfrm>
          <a:custGeom>
            <a:avLst/>
            <a:gdLst>
              <a:gd name="T0" fmla="*/ 52211 w 72"/>
              <a:gd name="T1" fmla="*/ 0 h 139"/>
              <a:gd name="T2" fmla="*/ 0 w 72"/>
              <a:gd name="T3" fmla="*/ 201613 h 139"/>
              <a:gd name="T4" fmla="*/ 47978 w 72"/>
              <a:gd name="T5" fmla="*/ 219075 h 139"/>
              <a:gd name="T6" fmla="*/ 100189 w 72"/>
              <a:gd name="T7" fmla="*/ 19050 h 139"/>
              <a:gd name="T8" fmla="*/ 52211 w 72"/>
              <a:gd name="T9" fmla="*/ 0 h 139"/>
              <a:gd name="T10" fmla="*/ 0 60000 65536"/>
              <a:gd name="T11" fmla="*/ 0 60000 65536"/>
              <a:gd name="T12" fmla="*/ 0 60000 65536"/>
              <a:gd name="T13" fmla="*/ 0 60000 65536"/>
              <a:gd name="T14" fmla="*/ 0 60000 65536"/>
              <a:gd name="T15" fmla="*/ 0 w 72"/>
              <a:gd name="T16" fmla="*/ 0 h 139"/>
              <a:gd name="T17" fmla="*/ 72 w 72"/>
              <a:gd name="T18" fmla="*/ 139 h 139"/>
            </a:gdLst>
            <a:ahLst/>
            <a:cxnLst>
              <a:cxn ang="T10">
                <a:pos x="T0" y="T1"/>
              </a:cxn>
              <a:cxn ang="T11">
                <a:pos x="T2" y="T3"/>
              </a:cxn>
              <a:cxn ang="T12">
                <a:pos x="T4" y="T5"/>
              </a:cxn>
              <a:cxn ang="T13">
                <a:pos x="T6" y="T7"/>
              </a:cxn>
              <a:cxn ang="T14">
                <a:pos x="T8" y="T9"/>
              </a:cxn>
            </a:cxnLst>
            <a:rect l="T15" t="T16" r="T17" b="T18"/>
            <a:pathLst>
              <a:path w="72" h="139">
                <a:moveTo>
                  <a:pt x="37" y="0"/>
                </a:moveTo>
                <a:lnTo>
                  <a:pt x="0" y="127"/>
                </a:lnTo>
                <a:lnTo>
                  <a:pt x="34" y="138"/>
                </a:lnTo>
                <a:lnTo>
                  <a:pt x="71" y="12"/>
                </a:lnTo>
                <a:lnTo>
                  <a:pt x="3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71" name="Freeform 91"/>
          <p:cNvSpPr>
            <a:spLocks/>
          </p:cNvSpPr>
          <p:nvPr/>
        </p:nvSpPr>
        <p:spPr bwMode="auto">
          <a:xfrm>
            <a:off x="2635250" y="5414962"/>
            <a:ext cx="95250" cy="201613"/>
          </a:xfrm>
          <a:custGeom>
            <a:avLst/>
            <a:gdLst>
              <a:gd name="T0" fmla="*/ 46224 w 68"/>
              <a:gd name="T1" fmla="*/ 1588 h 127"/>
              <a:gd name="T2" fmla="*/ 46224 w 68"/>
              <a:gd name="T3" fmla="*/ 0 h 127"/>
              <a:gd name="T4" fmla="*/ 0 w 68"/>
              <a:gd name="T5" fmla="*/ 182563 h 127"/>
              <a:gd name="T6" fmla="*/ 47625 w 68"/>
              <a:gd name="T7" fmla="*/ 200025 h 127"/>
              <a:gd name="T8" fmla="*/ 93849 w 68"/>
              <a:gd name="T9" fmla="*/ 17463 h 127"/>
              <a:gd name="T10" fmla="*/ 46224 w 68"/>
              <a:gd name="T11" fmla="*/ 1588 h 127"/>
              <a:gd name="T12" fmla="*/ 0 60000 65536"/>
              <a:gd name="T13" fmla="*/ 0 60000 65536"/>
              <a:gd name="T14" fmla="*/ 0 60000 65536"/>
              <a:gd name="T15" fmla="*/ 0 60000 65536"/>
              <a:gd name="T16" fmla="*/ 0 60000 65536"/>
              <a:gd name="T17" fmla="*/ 0 60000 65536"/>
              <a:gd name="T18" fmla="*/ 0 w 68"/>
              <a:gd name="T19" fmla="*/ 0 h 127"/>
              <a:gd name="T20" fmla="*/ 68 w 68"/>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68" h="127">
                <a:moveTo>
                  <a:pt x="33" y="1"/>
                </a:moveTo>
                <a:lnTo>
                  <a:pt x="33" y="0"/>
                </a:lnTo>
                <a:lnTo>
                  <a:pt x="0" y="115"/>
                </a:lnTo>
                <a:lnTo>
                  <a:pt x="34" y="126"/>
                </a:lnTo>
                <a:lnTo>
                  <a:pt x="67" y="11"/>
                </a:lnTo>
                <a:lnTo>
                  <a:pt x="33"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72" name="Freeform 92"/>
          <p:cNvSpPr>
            <a:spLocks/>
          </p:cNvSpPr>
          <p:nvPr/>
        </p:nvSpPr>
        <p:spPr bwMode="auto">
          <a:xfrm>
            <a:off x="2686050" y="5226050"/>
            <a:ext cx="90487" cy="198437"/>
          </a:xfrm>
          <a:custGeom>
            <a:avLst/>
            <a:gdLst>
              <a:gd name="T0" fmla="*/ 40371 w 65"/>
              <a:gd name="T1" fmla="*/ 0 h 125"/>
              <a:gd name="T2" fmla="*/ 0 w 65"/>
              <a:gd name="T3" fmla="*/ 180975 h 125"/>
              <a:gd name="T4" fmla="*/ 47332 w 65"/>
              <a:gd name="T5" fmla="*/ 196850 h 125"/>
              <a:gd name="T6" fmla="*/ 89095 w 65"/>
              <a:gd name="T7" fmla="*/ 14287 h 125"/>
              <a:gd name="T8" fmla="*/ 40371 w 65"/>
              <a:gd name="T9" fmla="*/ 0 h 125"/>
              <a:gd name="T10" fmla="*/ 0 60000 65536"/>
              <a:gd name="T11" fmla="*/ 0 60000 65536"/>
              <a:gd name="T12" fmla="*/ 0 60000 65536"/>
              <a:gd name="T13" fmla="*/ 0 60000 65536"/>
              <a:gd name="T14" fmla="*/ 0 60000 65536"/>
              <a:gd name="T15" fmla="*/ 0 w 65"/>
              <a:gd name="T16" fmla="*/ 0 h 125"/>
              <a:gd name="T17" fmla="*/ 65 w 65"/>
              <a:gd name="T18" fmla="*/ 125 h 125"/>
            </a:gdLst>
            <a:ahLst/>
            <a:cxnLst>
              <a:cxn ang="T10">
                <a:pos x="T0" y="T1"/>
              </a:cxn>
              <a:cxn ang="T11">
                <a:pos x="T2" y="T3"/>
              </a:cxn>
              <a:cxn ang="T12">
                <a:pos x="T4" y="T5"/>
              </a:cxn>
              <a:cxn ang="T13">
                <a:pos x="T6" y="T7"/>
              </a:cxn>
              <a:cxn ang="T14">
                <a:pos x="T8" y="T9"/>
              </a:cxn>
            </a:cxnLst>
            <a:rect l="T15" t="T16" r="T17" b="T18"/>
            <a:pathLst>
              <a:path w="65" h="125">
                <a:moveTo>
                  <a:pt x="29" y="0"/>
                </a:moveTo>
                <a:lnTo>
                  <a:pt x="0" y="114"/>
                </a:lnTo>
                <a:lnTo>
                  <a:pt x="34" y="124"/>
                </a:lnTo>
                <a:lnTo>
                  <a:pt x="64" y="9"/>
                </a:lnTo>
                <a:lnTo>
                  <a:pt x="2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73" name="Freeform 93"/>
          <p:cNvSpPr>
            <a:spLocks/>
          </p:cNvSpPr>
          <p:nvPr/>
        </p:nvSpPr>
        <p:spPr bwMode="auto">
          <a:xfrm>
            <a:off x="2730500" y="5043487"/>
            <a:ext cx="90487" cy="188913"/>
          </a:xfrm>
          <a:custGeom>
            <a:avLst/>
            <a:gdLst>
              <a:gd name="T0" fmla="*/ 39588 w 64"/>
              <a:gd name="T1" fmla="*/ 0 h 119"/>
              <a:gd name="T2" fmla="*/ 39588 w 64"/>
              <a:gd name="T3" fmla="*/ 1588 h 119"/>
              <a:gd name="T4" fmla="*/ 0 w 64"/>
              <a:gd name="T5" fmla="*/ 173038 h 119"/>
              <a:gd name="T6" fmla="*/ 49485 w 64"/>
              <a:gd name="T7" fmla="*/ 187325 h 119"/>
              <a:gd name="T8" fmla="*/ 89073 w 64"/>
              <a:gd name="T9" fmla="*/ 15875 h 119"/>
              <a:gd name="T10" fmla="*/ 39588 w 64"/>
              <a:gd name="T11" fmla="*/ 0 h 119"/>
              <a:gd name="T12" fmla="*/ 39588 w 64"/>
              <a:gd name="T13" fmla="*/ 1588 h 119"/>
              <a:gd name="T14" fmla="*/ 39588 w 64"/>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119"/>
              <a:gd name="T26" fmla="*/ 64 w 64"/>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119">
                <a:moveTo>
                  <a:pt x="28" y="0"/>
                </a:moveTo>
                <a:lnTo>
                  <a:pt x="28" y="1"/>
                </a:lnTo>
                <a:lnTo>
                  <a:pt x="0" y="109"/>
                </a:lnTo>
                <a:lnTo>
                  <a:pt x="35" y="118"/>
                </a:lnTo>
                <a:lnTo>
                  <a:pt x="63" y="10"/>
                </a:lnTo>
                <a:lnTo>
                  <a:pt x="28" y="0"/>
                </a:lnTo>
                <a:lnTo>
                  <a:pt x="28" y="1"/>
                </a:lnTo>
                <a:lnTo>
                  <a:pt x="28"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74" name="Freeform 94"/>
          <p:cNvSpPr>
            <a:spLocks/>
          </p:cNvSpPr>
          <p:nvPr/>
        </p:nvSpPr>
        <p:spPr bwMode="auto">
          <a:xfrm>
            <a:off x="2774950" y="4808537"/>
            <a:ext cx="103187" cy="244475"/>
          </a:xfrm>
          <a:custGeom>
            <a:avLst/>
            <a:gdLst>
              <a:gd name="T0" fmla="*/ 54382 w 74"/>
              <a:gd name="T1" fmla="*/ 0 h 154"/>
              <a:gd name="T2" fmla="*/ 0 w 74"/>
              <a:gd name="T3" fmla="*/ 225425 h 154"/>
              <a:gd name="T4" fmla="*/ 48805 w 74"/>
              <a:gd name="T5" fmla="*/ 242888 h 154"/>
              <a:gd name="T6" fmla="*/ 101793 w 74"/>
              <a:gd name="T7" fmla="*/ 17462 h 154"/>
              <a:gd name="T8" fmla="*/ 54382 w 74"/>
              <a:gd name="T9" fmla="*/ 0 h 154"/>
              <a:gd name="T10" fmla="*/ 0 60000 65536"/>
              <a:gd name="T11" fmla="*/ 0 60000 65536"/>
              <a:gd name="T12" fmla="*/ 0 60000 65536"/>
              <a:gd name="T13" fmla="*/ 0 60000 65536"/>
              <a:gd name="T14" fmla="*/ 0 60000 65536"/>
              <a:gd name="T15" fmla="*/ 0 w 74"/>
              <a:gd name="T16" fmla="*/ 0 h 154"/>
              <a:gd name="T17" fmla="*/ 74 w 74"/>
              <a:gd name="T18" fmla="*/ 154 h 154"/>
            </a:gdLst>
            <a:ahLst/>
            <a:cxnLst>
              <a:cxn ang="T10">
                <a:pos x="T0" y="T1"/>
              </a:cxn>
              <a:cxn ang="T11">
                <a:pos x="T2" y="T3"/>
              </a:cxn>
              <a:cxn ang="T12">
                <a:pos x="T4" y="T5"/>
              </a:cxn>
              <a:cxn ang="T13">
                <a:pos x="T6" y="T7"/>
              </a:cxn>
              <a:cxn ang="T14">
                <a:pos x="T8" y="T9"/>
              </a:cxn>
            </a:cxnLst>
            <a:rect l="T15" t="T16" r="T17" b="T18"/>
            <a:pathLst>
              <a:path w="74" h="154">
                <a:moveTo>
                  <a:pt x="39" y="0"/>
                </a:moveTo>
                <a:lnTo>
                  <a:pt x="0" y="142"/>
                </a:lnTo>
                <a:lnTo>
                  <a:pt x="35" y="153"/>
                </a:lnTo>
                <a:lnTo>
                  <a:pt x="73" y="11"/>
                </a:lnTo>
                <a:lnTo>
                  <a:pt x="3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75" name="Freeform 95"/>
          <p:cNvSpPr>
            <a:spLocks/>
          </p:cNvSpPr>
          <p:nvPr/>
        </p:nvSpPr>
        <p:spPr bwMode="auto">
          <a:xfrm>
            <a:off x="2833687" y="4557712"/>
            <a:ext cx="109538" cy="260350"/>
          </a:xfrm>
          <a:custGeom>
            <a:avLst/>
            <a:gdLst>
              <a:gd name="T0" fmla="*/ 60386 w 78"/>
              <a:gd name="T1" fmla="*/ 0 h 164"/>
              <a:gd name="T2" fmla="*/ 58982 w 78"/>
              <a:gd name="T3" fmla="*/ 3175 h 164"/>
              <a:gd name="T4" fmla="*/ 0 w 78"/>
              <a:gd name="T5" fmla="*/ 241300 h 164"/>
              <a:gd name="T6" fmla="*/ 47747 w 78"/>
              <a:gd name="T7" fmla="*/ 258763 h 164"/>
              <a:gd name="T8" fmla="*/ 108134 w 78"/>
              <a:gd name="T9" fmla="*/ 20637 h 164"/>
              <a:gd name="T10" fmla="*/ 106729 w 78"/>
              <a:gd name="T11" fmla="*/ 22225 h 164"/>
              <a:gd name="T12" fmla="*/ 60386 w 78"/>
              <a:gd name="T13" fmla="*/ 0 h 164"/>
              <a:gd name="T14" fmla="*/ 60386 w 78"/>
              <a:gd name="T15" fmla="*/ 1588 h 164"/>
              <a:gd name="T16" fmla="*/ 58982 w 78"/>
              <a:gd name="T17" fmla="*/ 3175 h 164"/>
              <a:gd name="T18" fmla="*/ 60386 w 78"/>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64"/>
              <a:gd name="T32" fmla="*/ 78 w 78"/>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64">
                <a:moveTo>
                  <a:pt x="43" y="0"/>
                </a:moveTo>
                <a:lnTo>
                  <a:pt x="42" y="2"/>
                </a:lnTo>
                <a:lnTo>
                  <a:pt x="0" y="152"/>
                </a:lnTo>
                <a:lnTo>
                  <a:pt x="34" y="163"/>
                </a:lnTo>
                <a:lnTo>
                  <a:pt x="77" y="13"/>
                </a:lnTo>
                <a:lnTo>
                  <a:pt x="76" y="14"/>
                </a:lnTo>
                <a:lnTo>
                  <a:pt x="43" y="0"/>
                </a:lnTo>
                <a:lnTo>
                  <a:pt x="43" y="1"/>
                </a:lnTo>
                <a:lnTo>
                  <a:pt x="42" y="2"/>
                </a:lnTo>
                <a:lnTo>
                  <a:pt x="4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76" name="Freeform 96"/>
          <p:cNvSpPr>
            <a:spLocks/>
          </p:cNvSpPr>
          <p:nvPr/>
        </p:nvSpPr>
        <p:spPr bwMode="auto">
          <a:xfrm>
            <a:off x="2898775" y="4365625"/>
            <a:ext cx="111125" cy="207962"/>
          </a:xfrm>
          <a:custGeom>
            <a:avLst/>
            <a:gdLst>
              <a:gd name="T0" fmla="*/ 64706 w 79"/>
              <a:gd name="T1" fmla="*/ 0 h 131"/>
              <a:gd name="T2" fmla="*/ 63299 w 79"/>
              <a:gd name="T3" fmla="*/ 4762 h 131"/>
              <a:gd name="T4" fmla="*/ 0 w 79"/>
              <a:gd name="T5" fmla="*/ 184150 h 131"/>
              <a:gd name="T6" fmla="*/ 46419 w 79"/>
              <a:gd name="T7" fmla="*/ 206375 h 131"/>
              <a:gd name="T8" fmla="*/ 109718 w 79"/>
              <a:gd name="T9" fmla="*/ 26987 h 131"/>
              <a:gd name="T10" fmla="*/ 106905 w 79"/>
              <a:gd name="T11" fmla="*/ 31750 h 131"/>
              <a:gd name="T12" fmla="*/ 64706 w 79"/>
              <a:gd name="T13" fmla="*/ 0 h 131"/>
              <a:gd name="T14" fmla="*/ 63299 w 79"/>
              <a:gd name="T15" fmla="*/ 3175 h 131"/>
              <a:gd name="T16" fmla="*/ 63299 w 79"/>
              <a:gd name="T17" fmla="*/ 4762 h 131"/>
              <a:gd name="T18" fmla="*/ 64706 w 79"/>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131"/>
              <a:gd name="T32" fmla="*/ 79 w 79"/>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131">
                <a:moveTo>
                  <a:pt x="46" y="0"/>
                </a:moveTo>
                <a:lnTo>
                  <a:pt x="45" y="3"/>
                </a:lnTo>
                <a:lnTo>
                  <a:pt x="0" y="116"/>
                </a:lnTo>
                <a:lnTo>
                  <a:pt x="33" y="130"/>
                </a:lnTo>
                <a:lnTo>
                  <a:pt x="78" y="17"/>
                </a:lnTo>
                <a:lnTo>
                  <a:pt x="76" y="20"/>
                </a:lnTo>
                <a:lnTo>
                  <a:pt x="46" y="0"/>
                </a:lnTo>
                <a:lnTo>
                  <a:pt x="45" y="2"/>
                </a:lnTo>
                <a:lnTo>
                  <a:pt x="45" y="3"/>
                </a:lnTo>
                <a:lnTo>
                  <a:pt x="4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77" name="Freeform 97"/>
          <p:cNvSpPr>
            <a:spLocks/>
          </p:cNvSpPr>
          <p:nvPr/>
        </p:nvSpPr>
        <p:spPr bwMode="auto">
          <a:xfrm>
            <a:off x="2968625" y="4208462"/>
            <a:ext cx="127000" cy="182563"/>
          </a:xfrm>
          <a:custGeom>
            <a:avLst/>
            <a:gdLst>
              <a:gd name="T0" fmla="*/ 87489 w 90"/>
              <a:gd name="T1" fmla="*/ 0 h 115"/>
              <a:gd name="T2" fmla="*/ 83256 w 90"/>
              <a:gd name="T3" fmla="*/ 4763 h 115"/>
              <a:gd name="T4" fmla="*/ 0 w 90"/>
              <a:gd name="T5" fmla="*/ 149225 h 115"/>
              <a:gd name="T6" fmla="*/ 42333 w 90"/>
              <a:gd name="T7" fmla="*/ 180975 h 115"/>
              <a:gd name="T8" fmla="*/ 125589 w 90"/>
              <a:gd name="T9" fmla="*/ 36513 h 115"/>
              <a:gd name="T10" fmla="*/ 121356 w 90"/>
              <a:gd name="T11" fmla="*/ 42863 h 115"/>
              <a:gd name="T12" fmla="*/ 87489 w 90"/>
              <a:gd name="T13" fmla="*/ 0 h 115"/>
              <a:gd name="T14" fmla="*/ 86078 w 90"/>
              <a:gd name="T15" fmla="*/ 1588 h 115"/>
              <a:gd name="T16" fmla="*/ 83256 w 90"/>
              <a:gd name="T17" fmla="*/ 4763 h 115"/>
              <a:gd name="T18" fmla="*/ 87489 w 90"/>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15"/>
              <a:gd name="T32" fmla="*/ 90 w 90"/>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15">
                <a:moveTo>
                  <a:pt x="62" y="0"/>
                </a:moveTo>
                <a:lnTo>
                  <a:pt x="59" y="3"/>
                </a:lnTo>
                <a:lnTo>
                  <a:pt x="0" y="94"/>
                </a:lnTo>
                <a:lnTo>
                  <a:pt x="30" y="114"/>
                </a:lnTo>
                <a:lnTo>
                  <a:pt x="89" y="23"/>
                </a:lnTo>
                <a:lnTo>
                  <a:pt x="86" y="27"/>
                </a:lnTo>
                <a:lnTo>
                  <a:pt x="62" y="0"/>
                </a:lnTo>
                <a:lnTo>
                  <a:pt x="61" y="1"/>
                </a:lnTo>
                <a:lnTo>
                  <a:pt x="59" y="3"/>
                </a:lnTo>
                <a:lnTo>
                  <a:pt x="62"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78" name="Freeform 98"/>
          <p:cNvSpPr>
            <a:spLocks/>
          </p:cNvSpPr>
          <p:nvPr/>
        </p:nvSpPr>
        <p:spPr bwMode="auto">
          <a:xfrm>
            <a:off x="3062287" y="4064000"/>
            <a:ext cx="161925" cy="180975"/>
          </a:xfrm>
          <a:custGeom>
            <a:avLst/>
            <a:gdLst>
              <a:gd name="T0" fmla="*/ 130948 w 115"/>
              <a:gd name="T1" fmla="*/ 0 h 114"/>
              <a:gd name="T2" fmla="*/ 125316 w 115"/>
              <a:gd name="T3" fmla="*/ 4763 h 114"/>
              <a:gd name="T4" fmla="*/ 0 w 115"/>
              <a:gd name="T5" fmla="*/ 136525 h 114"/>
              <a:gd name="T6" fmla="*/ 35201 w 115"/>
              <a:gd name="T7" fmla="*/ 179388 h 114"/>
              <a:gd name="T8" fmla="*/ 160517 w 115"/>
              <a:gd name="T9" fmla="*/ 46037 h 114"/>
              <a:gd name="T10" fmla="*/ 154885 w 115"/>
              <a:gd name="T11" fmla="*/ 52388 h 114"/>
              <a:gd name="T12" fmla="*/ 130948 w 115"/>
              <a:gd name="T13" fmla="*/ 0 h 114"/>
              <a:gd name="T14" fmla="*/ 128132 w 115"/>
              <a:gd name="T15" fmla="*/ 1588 h 114"/>
              <a:gd name="T16" fmla="*/ 125316 w 115"/>
              <a:gd name="T17" fmla="*/ 4763 h 114"/>
              <a:gd name="T18" fmla="*/ 130948 w 115"/>
              <a:gd name="T19" fmla="*/ 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14"/>
              <a:gd name="T32" fmla="*/ 115 w 115"/>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14">
                <a:moveTo>
                  <a:pt x="93" y="0"/>
                </a:moveTo>
                <a:lnTo>
                  <a:pt x="89" y="3"/>
                </a:lnTo>
                <a:lnTo>
                  <a:pt x="0" y="86"/>
                </a:lnTo>
                <a:lnTo>
                  <a:pt x="25" y="113"/>
                </a:lnTo>
                <a:lnTo>
                  <a:pt x="114" y="29"/>
                </a:lnTo>
                <a:lnTo>
                  <a:pt x="110" y="33"/>
                </a:lnTo>
                <a:lnTo>
                  <a:pt x="93" y="0"/>
                </a:lnTo>
                <a:lnTo>
                  <a:pt x="91" y="1"/>
                </a:lnTo>
                <a:lnTo>
                  <a:pt x="89" y="3"/>
                </a:lnTo>
                <a:lnTo>
                  <a:pt x="9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79" name="Freeform 99"/>
          <p:cNvSpPr>
            <a:spLocks/>
          </p:cNvSpPr>
          <p:nvPr/>
        </p:nvSpPr>
        <p:spPr bwMode="auto">
          <a:xfrm>
            <a:off x="3200400" y="4010025"/>
            <a:ext cx="107950" cy="101600"/>
          </a:xfrm>
          <a:custGeom>
            <a:avLst/>
            <a:gdLst>
              <a:gd name="T0" fmla="*/ 86644 w 76"/>
              <a:gd name="T1" fmla="*/ 0 h 64"/>
              <a:gd name="T2" fmla="*/ 82383 w 76"/>
              <a:gd name="T3" fmla="*/ 1588 h 64"/>
              <a:gd name="T4" fmla="*/ 0 w 76"/>
              <a:gd name="T5" fmla="*/ 49212 h 64"/>
              <a:gd name="T6" fmla="*/ 24147 w 76"/>
              <a:gd name="T7" fmla="*/ 100012 h 64"/>
              <a:gd name="T8" fmla="*/ 106530 w 76"/>
              <a:gd name="T9" fmla="*/ 52387 h 64"/>
              <a:gd name="T10" fmla="*/ 103689 w 76"/>
              <a:gd name="T11" fmla="*/ 53975 h 64"/>
              <a:gd name="T12" fmla="*/ 86644 w 76"/>
              <a:gd name="T13" fmla="*/ 0 h 64"/>
              <a:gd name="T14" fmla="*/ 85224 w 76"/>
              <a:gd name="T15" fmla="*/ 0 h 64"/>
              <a:gd name="T16" fmla="*/ 82383 w 76"/>
              <a:gd name="T17" fmla="*/ 1588 h 64"/>
              <a:gd name="T18" fmla="*/ 86644 w 7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4"/>
              <a:gd name="T32" fmla="*/ 76 w 7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4">
                <a:moveTo>
                  <a:pt x="61" y="0"/>
                </a:moveTo>
                <a:lnTo>
                  <a:pt x="58" y="1"/>
                </a:lnTo>
                <a:lnTo>
                  <a:pt x="0" y="31"/>
                </a:lnTo>
                <a:lnTo>
                  <a:pt x="17" y="63"/>
                </a:lnTo>
                <a:lnTo>
                  <a:pt x="75" y="33"/>
                </a:lnTo>
                <a:lnTo>
                  <a:pt x="73" y="34"/>
                </a:lnTo>
                <a:lnTo>
                  <a:pt x="61" y="0"/>
                </a:lnTo>
                <a:lnTo>
                  <a:pt x="60" y="0"/>
                </a:lnTo>
                <a:lnTo>
                  <a:pt x="58" y="1"/>
                </a:lnTo>
                <a:lnTo>
                  <a:pt x="61"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80" name="Freeform 100"/>
          <p:cNvSpPr>
            <a:spLocks/>
          </p:cNvSpPr>
          <p:nvPr/>
        </p:nvSpPr>
        <p:spPr bwMode="auto">
          <a:xfrm>
            <a:off x="3294062" y="3981450"/>
            <a:ext cx="80963" cy="79375"/>
          </a:xfrm>
          <a:custGeom>
            <a:avLst/>
            <a:gdLst>
              <a:gd name="T0" fmla="*/ 64212 w 58"/>
              <a:gd name="T1" fmla="*/ 0 h 50"/>
              <a:gd name="T2" fmla="*/ 0 w 58"/>
              <a:gd name="T3" fmla="*/ 25400 h 50"/>
              <a:gd name="T4" fmla="*/ 16751 w 58"/>
              <a:gd name="T5" fmla="*/ 77788 h 50"/>
              <a:gd name="T6" fmla="*/ 79567 w 58"/>
              <a:gd name="T7" fmla="*/ 52388 h 50"/>
              <a:gd name="T8" fmla="*/ 64212 w 58"/>
              <a:gd name="T9" fmla="*/ 0 h 50"/>
              <a:gd name="T10" fmla="*/ 0 60000 65536"/>
              <a:gd name="T11" fmla="*/ 0 60000 65536"/>
              <a:gd name="T12" fmla="*/ 0 60000 65536"/>
              <a:gd name="T13" fmla="*/ 0 60000 65536"/>
              <a:gd name="T14" fmla="*/ 0 60000 65536"/>
              <a:gd name="T15" fmla="*/ 0 w 58"/>
              <a:gd name="T16" fmla="*/ 0 h 50"/>
              <a:gd name="T17" fmla="*/ 58 w 58"/>
              <a:gd name="T18" fmla="*/ 50 h 50"/>
            </a:gdLst>
            <a:ahLst/>
            <a:cxnLst>
              <a:cxn ang="T10">
                <a:pos x="T0" y="T1"/>
              </a:cxn>
              <a:cxn ang="T11">
                <a:pos x="T2" y="T3"/>
              </a:cxn>
              <a:cxn ang="T12">
                <a:pos x="T4" y="T5"/>
              </a:cxn>
              <a:cxn ang="T13">
                <a:pos x="T6" y="T7"/>
              </a:cxn>
              <a:cxn ang="T14">
                <a:pos x="T8" y="T9"/>
              </a:cxn>
            </a:cxnLst>
            <a:rect l="T15" t="T16" r="T17" b="T18"/>
            <a:pathLst>
              <a:path w="58" h="50">
                <a:moveTo>
                  <a:pt x="46" y="0"/>
                </a:moveTo>
                <a:lnTo>
                  <a:pt x="0" y="16"/>
                </a:lnTo>
                <a:lnTo>
                  <a:pt x="12" y="49"/>
                </a:lnTo>
                <a:lnTo>
                  <a:pt x="57" y="33"/>
                </a:lnTo>
                <a:lnTo>
                  <a:pt x="4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81" name="Freeform 101"/>
          <p:cNvSpPr>
            <a:spLocks/>
          </p:cNvSpPr>
          <p:nvPr/>
        </p:nvSpPr>
        <p:spPr bwMode="auto">
          <a:xfrm>
            <a:off x="3365500" y="3924300"/>
            <a:ext cx="155575" cy="107950"/>
          </a:xfrm>
          <a:custGeom>
            <a:avLst/>
            <a:gdLst>
              <a:gd name="T0" fmla="*/ 137189 w 110"/>
              <a:gd name="T1" fmla="*/ 0 h 68"/>
              <a:gd name="T2" fmla="*/ 0 w 110"/>
              <a:gd name="T3" fmla="*/ 52388 h 68"/>
              <a:gd name="T4" fmla="*/ 15558 w 110"/>
              <a:gd name="T5" fmla="*/ 106363 h 68"/>
              <a:gd name="T6" fmla="*/ 154161 w 110"/>
              <a:gd name="T7" fmla="*/ 52388 h 68"/>
              <a:gd name="T8" fmla="*/ 137189 w 110"/>
              <a:gd name="T9" fmla="*/ 0 h 68"/>
              <a:gd name="T10" fmla="*/ 0 60000 65536"/>
              <a:gd name="T11" fmla="*/ 0 60000 65536"/>
              <a:gd name="T12" fmla="*/ 0 60000 65536"/>
              <a:gd name="T13" fmla="*/ 0 60000 65536"/>
              <a:gd name="T14" fmla="*/ 0 60000 65536"/>
              <a:gd name="T15" fmla="*/ 0 w 110"/>
              <a:gd name="T16" fmla="*/ 0 h 68"/>
              <a:gd name="T17" fmla="*/ 110 w 110"/>
              <a:gd name="T18" fmla="*/ 68 h 68"/>
            </a:gdLst>
            <a:ahLst/>
            <a:cxnLst>
              <a:cxn ang="T10">
                <a:pos x="T0" y="T1"/>
              </a:cxn>
              <a:cxn ang="T11">
                <a:pos x="T2" y="T3"/>
              </a:cxn>
              <a:cxn ang="T12">
                <a:pos x="T4" y="T5"/>
              </a:cxn>
              <a:cxn ang="T13">
                <a:pos x="T6" y="T7"/>
              </a:cxn>
              <a:cxn ang="T14">
                <a:pos x="T8" y="T9"/>
              </a:cxn>
            </a:cxnLst>
            <a:rect l="T15" t="T16" r="T17" b="T18"/>
            <a:pathLst>
              <a:path w="110" h="68">
                <a:moveTo>
                  <a:pt x="97" y="0"/>
                </a:moveTo>
                <a:lnTo>
                  <a:pt x="0" y="33"/>
                </a:lnTo>
                <a:lnTo>
                  <a:pt x="11" y="67"/>
                </a:lnTo>
                <a:lnTo>
                  <a:pt x="109" y="33"/>
                </a:lnTo>
                <a:lnTo>
                  <a:pt x="9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82" name="Freeform 102"/>
          <p:cNvSpPr>
            <a:spLocks/>
          </p:cNvSpPr>
          <p:nvPr/>
        </p:nvSpPr>
        <p:spPr bwMode="auto">
          <a:xfrm>
            <a:off x="3509962" y="3860800"/>
            <a:ext cx="176213" cy="112712"/>
          </a:xfrm>
          <a:custGeom>
            <a:avLst/>
            <a:gdLst>
              <a:gd name="T0" fmla="*/ 160706 w 125"/>
              <a:gd name="T1" fmla="*/ 0 h 71"/>
              <a:gd name="T2" fmla="*/ 159297 w 125"/>
              <a:gd name="T3" fmla="*/ 1587 h 71"/>
              <a:gd name="T4" fmla="*/ 0 w 125"/>
              <a:gd name="T5" fmla="*/ 58737 h 71"/>
              <a:gd name="T6" fmla="*/ 16916 w 125"/>
              <a:gd name="T7" fmla="*/ 111125 h 71"/>
              <a:gd name="T8" fmla="*/ 174803 w 125"/>
              <a:gd name="T9" fmla="*/ 53975 h 71"/>
              <a:gd name="T10" fmla="*/ 174803 w 125"/>
              <a:gd name="T11" fmla="*/ 55562 h 71"/>
              <a:gd name="T12" fmla="*/ 160706 w 125"/>
              <a:gd name="T13" fmla="*/ 0 h 71"/>
              <a:gd name="T14" fmla="*/ 159297 w 125"/>
              <a:gd name="T15" fmla="*/ 0 h 71"/>
              <a:gd name="T16" fmla="*/ 159297 w 125"/>
              <a:gd name="T17" fmla="*/ 1587 h 71"/>
              <a:gd name="T18" fmla="*/ 160706 w 125"/>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71"/>
              <a:gd name="T32" fmla="*/ 125 w 125"/>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71">
                <a:moveTo>
                  <a:pt x="114" y="0"/>
                </a:moveTo>
                <a:lnTo>
                  <a:pt x="113" y="1"/>
                </a:lnTo>
                <a:lnTo>
                  <a:pt x="0" y="37"/>
                </a:lnTo>
                <a:lnTo>
                  <a:pt x="12" y="70"/>
                </a:lnTo>
                <a:lnTo>
                  <a:pt x="124" y="34"/>
                </a:lnTo>
                <a:lnTo>
                  <a:pt x="124" y="35"/>
                </a:lnTo>
                <a:lnTo>
                  <a:pt x="114" y="0"/>
                </a:lnTo>
                <a:lnTo>
                  <a:pt x="113" y="0"/>
                </a:lnTo>
                <a:lnTo>
                  <a:pt x="113" y="1"/>
                </a:lnTo>
                <a:lnTo>
                  <a:pt x="11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83" name="Freeform 103"/>
          <p:cNvSpPr>
            <a:spLocks/>
          </p:cNvSpPr>
          <p:nvPr/>
        </p:nvSpPr>
        <p:spPr bwMode="auto">
          <a:xfrm>
            <a:off x="3678237" y="3779837"/>
            <a:ext cx="241300" cy="133350"/>
          </a:xfrm>
          <a:custGeom>
            <a:avLst/>
            <a:gdLst>
              <a:gd name="T0" fmla="*/ 224367 w 171"/>
              <a:gd name="T1" fmla="*/ 0 h 84"/>
              <a:gd name="T2" fmla="*/ 0 w 171"/>
              <a:gd name="T3" fmla="*/ 76200 h 84"/>
              <a:gd name="T4" fmla="*/ 15522 w 171"/>
              <a:gd name="T5" fmla="*/ 131763 h 84"/>
              <a:gd name="T6" fmla="*/ 239889 w 171"/>
              <a:gd name="T7" fmla="*/ 55563 h 84"/>
              <a:gd name="T8" fmla="*/ 224367 w 171"/>
              <a:gd name="T9" fmla="*/ 0 h 84"/>
              <a:gd name="T10" fmla="*/ 0 60000 65536"/>
              <a:gd name="T11" fmla="*/ 0 60000 65536"/>
              <a:gd name="T12" fmla="*/ 0 60000 65536"/>
              <a:gd name="T13" fmla="*/ 0 60000 65536"/>
              <a:gd name="T14" fmla="*/ 0 60000 65536"/>
              <a:gd name="T15" fmla="*/ 0 w 171"/>
              <a:gd name="T16" fmla="*/ 0 h 84"/>
              <a:gd name="T17" fmla="*/ 171 w 171"/>
              <a:gd name="T18" fmla="*/ 84 h 84"/>
            </a:gdLst>
            <a:ahLst/>
            <a:cxnLst>
              <a:cxn ang="T10">
                <a:pos x="T0" y="T1"/>
              </a:cxn>
              <a:cxn ang="T11">
                <a:pos x="T2" y="T3"/>
              </a:cxn>
              <a:cxn ang="T12">
                <a:pos x="T4" y="T5"/>
              </a:cxn>
              <a:cxn ang="T13">
                <a:pos x="T6" y="T7"/>
              </a:cxn>
              <a:cxn ang="T14">
                <a:pos x="T8" y="T9"/>
              </a:cxn>
            </a:cxnLst>
            <a:rect l="T15" t="T16" r="T17" b="T18"/>
            <a:pathLst>
              <a:path w="171" h="84">
                <a:moveTo>
                  <a:pt x="159" y="0"/>
                </a:moveTo>
                <a:lnTo>
                  <a:pt x="0" y="48"/>
                </a:lnTo>
                <a:lnTo>
                  <a:pt x="11" y="83"/>
                </a:lnTo>
                <a:lnTo>
                  <a:pt x="170" y="35"/>
                </a:lnTo>
                <a:lnTo>
                  <a:pt x="15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84" name="Freeform 104"/>
          <p:cNvSpPr>
            <a:spLocks/>
          </p:cNvSpPr>
          <p:nvPr/>
        </p:nvSpPr>
        <p:spPr bwMode="auto">
          <a:xfrm>
            <a:off x="3910012" y="3713162"/>
            <a:ext cx="196850" cy="119063"/>
          </a:xfrm>
          <a:custGeom>
            <a:avLst/>
            <a:gdLst>
              <a:gd name="T0" fmla="*/ 179856 w 139"/>
              <a:gd name="T1" fmla="*/ 0 h 75"/>
              <a:gd name="T2" fmla="*/ 0 w 139"/>
              <a:gd name="T3" fmla="*/ 61913 h 75"/>
              <a:gd name="T4" fmla="*/ 15578 w 139"/>
              <a:gd name="T5" fmla="*/ 117475 h 75"/>
              <a:gd name="T6" fmla="*/ 195434 w 139"/>
              <a:gd name="T7" fmla="*/ 53975 h 75"/>
              <a:gd name="T8" fmla="*/ 179856 w 139"/>
              <a:gd name="T9" fmla="*/ 0 h 75"/>
              <a:gd name="T10" fmla="*/ 0 60000 65536"/>
              <a:gd name="T11" fmla="*/ 0 60000 65536"/>
              <a:gd name="T12" fmla="*/ 0 60000 65536"/>
              <a:gd name="T13" fmla="*/ 0 60000 65536"/>
              <a:gd name="T14" fmla="*/ 0 60000 65536"/>
              <a:gd name="T15" fmla="*/ 0 w 139"/>
              <a:gd name="T16" fmla="*/ 0 h 75"/>
              <a:gd name="T17" fmla="*/ 139 w 139"/>
              <a:gd name="T18" fmla="*/ 75 h 75"/>
            </a:gdLst>
            <a:ahLst/>
            <a:cxnLst>
              <a:cxn ang="T10">
                <a:pos x="T0" y="T1"/>
              </a:cxn>
              <a:cxn ang="T11">
                <a:pos x="T2" y="T3"/>
              </a:cxn>
              <a:cxn ang="T12">
                <a:pos x="T4" y="T5"/>
              </a:cxn>
              <a:cxn ang="T13">
                <a:pos x="T6" y="T7"/>
              </a:cxn>
              <a:cxn ang="T14">
                <a:pos x="T8" y="T9"/>
              </a:cxn>
            </a:cxnLst>
            <a:rect l="T15" t="T16" r="T17" b="T18"/>
            <a:pathLst>
              <a:path w="139" h="75">
                <a:moveTo>
                  <a:pt x="127" y="0"/>
                </a:moveTo>
                <a:lnTo>
                  <a:pt x="0" y="39"/>
                </a:lnTo>
                <a:lnTo>
                  <a:pt x="11" y="74"/>
                </a:lnTo>
                <a:lnTo>
                  <a:pt x="138" y="34"/>
                </a:lnTo>
                <a:lnTo>
                  <a:pt x="12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85" name="Freeform 105"/>
          <p:cNvSpPr>
            <a:spLocks/>
          </p:cNvSpPr>
          <p:nvPr/>
        </p:nvSpPr>
        <p:spPr bwMode="auto">
          <a:xfrm>
            <a:off x="4097337" y="3646487"/>
            <a:ext cx="207963" cy="117475"/>
          </a:xfrm>
          <a:custGeom>
            <a:avLst/>
            <a:gdLst>
              <a:gd name="T0" fmla="*/ 190986 w 147"/>
              <a:gd name="T1" fmla="*/ 0 h 74"/>
              <a:gd name="T2" fmla="*/ 0 w 147"/>
              <a:gd name="T3" fmla="*/ 61912 h 74"/>
              <a:gd name="T4" fmla="*/ 15562 w 147"/>
              <a:gd name="T5" fmla="*/ 115888 h 74"/>
              <a:gd name="T6" fmla="*/ 206548 w 147"/>
              <a:gd name="T7" fmla="*/ 55563 h 74"/>
              <a:gd name="T8" fmla="*/ 190986 w 147"/>
              <a:gd name="T9" fmla="*/ 0 h 74"/>
              <a:gd name="T10" fmla="*/ 0 60000 65536"/>
              <a:gd name="T11" fmla="*/ 0 60000 65536"/>
              <a:gd name="T12" fmla="*/ 0 60000 65536"/>
              <a:gd name="T13" fmla="*/ 0 60000 65536"/>
              <a:gd name="T14" fmla="*/ 0 60000 65536"/>
              <a:gd name="T15" fmla="*/ 0 w 147"/>
              <a:gd name="T16" fmla="*/ 0 h 74"/>
              <a:gd name="T17" fmla="*/ 147 w 147"/>
              <a:gd name="T18" fmla="*/ 74 h 74"/>
            </a:gdLst>
            <a:ahLst/>
            <a:cxnLst>
              <a:cxn ang="T10">
                <a:pos x="T0" y="T1"/>
              </a:cxn>
              <a:cxn ang="T11">
                <a:pos x="T2" y="T3"/>
              </a:cxn>
              <a:cxn ang="T12">
                <a:pos x="T4" y="T5"/>
              </a:cxn>
              <a:cxn ang="T13">
                <a:pos x="T6" y="T7"/>
              </a:cxn>
              <a:cxn ang="T14">
                <a:pos x="T8" y="T9"/>
              </a:cxn>
            </a:cxnLst>
            <a:rect l="T15" t="T16" r="T17" b="T18"/>
            <a:pathLst>
              <a:path w="147" h="74">
                <a:moveTo>
                  <a:pt x="135" y="0"/>
                </a:moveTo>
                <a:lnTo>
                  <a:pt x="0" y="39"/>
                </a:lnTo>
                <a:lnTo>
                  <a:pt x="11" y="73"/>
                </a:lnTo>
                <a:lnTo>
                  <a:pt x="146" y="35"/>
                </a:lnTo>
                <a:lnTo>
                  <a:pt x="135"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86" name="Freeform 106"/>
          <p:cNvSpPr>
            <a:spLocks/>
          </p:cNvSpPr>
          <p:nvPr/>
        </p:nvSpPr>
        <p:spPr bwMode="auto">
          <a:xfrm>
            <a:off x="4297362" y="3575050"/>
            <a:ext cx="225425" cy="123825"/>
          </a:xfrm>
          <a:custGeom>
            <a:avLst/>
            <a:gdLst>
              <a:gd name="T0" fmla="*/ 208518 w 160"/>
              <a:gd name="T1" fmla="*/ 0 h 78"/>
              <a:gd name="T2" fmla="*/ 0 w 160"/>
              <a:gd name="T3" fmla="*/ 66675 h 78"/>
              <a:gd name="T4" fmla="*/ 15498 w 160"/>
              <a:gd name="T5" fmla="*/ 122238 h 78"/>
              <a:gd name="T6" fmla="*/ 224016 w 160"/>
              <a:gd name="T7" fmla="*/ 53975 h 78"/>
              <a:gd name="T8" fmla="*/ 208518 w 160"/>
              <a:gd name="T9" fmla="*/ 0 h 78"/>
              <a:gd name="T10" fmla="*/ 0 60000 65536"/>
              <a:gd name="T11" fmla="*/ 0 60000 65536"/>
              <a:gd name="T12" fmla="*/ 0 60000 65536"/>
              <a:gd name="T13" fmla="*/ 0 60000 65536"/>
              <a:gd name="T14" fmla="*/ 0 60000 65536"/>
              <a:gd name="T15" fmla="*/ 0 w 160"/>
              <a:gd name="T16" fmla="*/ 0 h 78"/>
              <a:gd name="T17" fmla="*/ 160 w 160"/>
              <a:gd name="T18" fmla="*/ 78 h 78"/>
            </a:gdLst>
            <a:ahLst/>
            <a:cxnLst>
              <a:cxn ang="T10">
                <a:pos x="T0" y="T1"/>
              </a:cxn>
              <a:cxn ang="T11">
                <a:pos x="T2" y="T3"/>
              </a:cxn>
              <a:cxn ang="T12">
                <a:pos x="T4" y="T5"/>
              </a:cxn>
              <a:cxn ang="T13">
                <a:pos x="T6" y="T7"/>
              </a:cxn>
              <a:cxn ang="T14">
                <a:pos x="T8" y="T9"/>
              </a:cxn>
            </a:cxnLst>
            <a:rect l="T15" t="T16" r="T17" b="T18"/>
            <a:pathLst>
              <a:path w="160" h="78">
                <a:moveTo>
                  <a:pt x="148" y="0"/>
                </a:moveTo>
                <a:lnTo>
                  <a:pt x="0" y="42"/>
                </a:lnTo>
                <a:lnTo>
                  <a:pt x="11" y="77"/>
                </a:lnTo>
                <a:lnTo>
                  <a:pt x="159" y="34"/>
                </a:lnTo>
                <a:lnTo>
                  <a:pt x="148"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87" name="Freeform 107"/>
          <p:cNvSpPr>
            <a:spLocks/>
          </p:cNvSpPr>
          <p:nvPr/>
        </p:nvSpPr>
        <p:spPr bwMode="auto">
          <a:xfrm>
            <a:off x="4514850" y="3497262"/>
            <a:ext cx="238125" cy="128588"/>
          </a:xfrm>
          <a:custGeom>
            <a:avLst/>
            <a:gdLst>
              <a:gd name="T0" fmla="*/ 221217 w 169"/>
              <a:gd name="T1" fmla="*/ 0 h 81"/>
              <a:gd name="T2" fmla="*/ 0 w 169"/>
              <a:gd name="T3" fmla="*/ 73025 h 81"/>
              <a:gd name="T4" fmla="*/ 15499 w 169"/>
              <a:gd name="T5" fmla="*/ 127000 h 81"/>
              <a:gd name="T6" fmla="*/ 236716 w 169"/>
              <a:gd name="T7" fmla="*/ 55563 h 81"/>
              <a:gd name="T8" fmla="*/ 221217 w 169"/>
              <a:gd name="T9" fmla="*/ 0 h 81"/>
              <a:gd name="T10" fmla="*/ 0 60000 65536"/>
              <a:gd name="T11" fmla="*/ 0 60000 65536"/>
              <a:gd name="T12" fmla="*/ 0 60000 65536"/>
              <a:gd name="T13" fmla="*/ 0 60000 65536"/>
              <a:gd name="T14" fmla="*/ 0 60000 65536"/>
              <a:gd name="T15" fmla="*/ 0 w 169"/>
              <a:gd name="T16" fmla="*/ 0 h 81"/>
              <a:gd name="T17" fmla="*/ 169 w 169"/>
              <a:gd name="T18" fmla="*/ 81 h 81"/>
            </a:gdLst>
            <a:ahLst/>
            <a:cxnLst>
              <a:cxn ang="T10">
                <a:pos x="T0" y="T1"/>
              </a:cxn>
              <a:cxn ang="T11">
                <a:pos x="T2" y="T3"/>
              </a:cxn>
              <a:cxn ang="T12">
                <a:pos x="T4" y="T5"/>
              </a:cxn>
              <a:cxn ang="T13">
                <a:pos x="T6" y="T7"/>
              </a:cxn>
              <a:cxn ang="T14">
                <a:pos x="T8" y="T9"/>
              </a:cxn>
            </a:cxnLst>
            <a:rect l="T15" t="T16" r="T17" b="T18"/>
            <a:pathLst>
              <a:path w="169" h="81">
                <a:moveTo>
                  <a:pt x="157" y="0"/>
                </a:moveTo>
                <a:lnTo>
                  <a:pt x="0" y="46"/>
                </a:lnTo>
                <a:lnTo>
                  <a:pt x="11" y="80"/>
                </a:lnTo>
                <a:lnTo>
                  <a:pt x="168" y="35"/>
                </a:lnTo>
                <a:lnTo>
                  <a:pt x="15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88" name="Freeform 108"/>
          <p:cNvSpPr>
            <a:spLocks/>
          </p:cNvSpPr>
          <p:nvPr/>
        </p:nvSpPr>
        <p:spPr bwMode="auto">
          <a:xfrm>
            <a:off x="4745037" y="3425825"/>
            <a:ext cx="231775" cy="123825"/>
          </a:xfrm>
          <a:custGeom>
            <a:avLst/>
            <a:gdLst>
              <a:gd name="T0" fmla="*/ 217728 w 165"/>
              <a:gd name="T1" fmla="*/ 0 h 78"/>
              <a:gd name="T2" fmla="*/ 214919 w 165"/>
              <a:gd name="T3" fmla="*/ 0 h 78"/>
              <a:gd name="T4" fmla="*/ 0 w 165"/>
              <a:gd name="T5" fmla="*/ 66675 h 78"/>
              <a:gd name="T6" fmla="*/ 15452 w 165"/>
              <a:gd name="T7" fmla="*/ 122238 h 78"/>
              <a:gd name="T8" fmla="*/ 230370 w 165"/>
              <a:gd name="T9" fmla="*/ 55563 h 78"/>
              <a:gd name="T10" fmla="*/ 228966 w 165"/>
              <a:gd name="T11" fmla="*/ 55563 h 78"/>
              <a:gd name="T12" fmla="*/ 217728 w 165"/>
              <a:gd name="T13" fmla="*/ 0 h 78"/>
              <a:gd name="T14" fmla="*/ 216323 w 165"/>
              <a:gd name="T15" fmla="*/ 0 h 78"/>
              <a:gd name="T16" fmla="*/ 214919 w 165"/>
              <a:gd name="T17" fmla="*/ 0 h 78"/>
              <a:gd name="T18" fmla="*/ 217728 w 165"/>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78"/>
              <a:gd name="T32" fmla="*/ 165 w 165"/>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78">
                <a:moveTo>
                  <a:pt x="155" y="0"/>
                </a:moveTo>
                <a:lnTo>
                  <a:pt x="153" y="0"/>
                </a:lnTo>
                <a:lnTo>
                  <a:pt x="0" y="42"/>
                </a:lnTo>
                <a:lnTo>
                  <a:pt x="11" y="77"/>
                </a:lnTo>
                <a:lnTo>
                  <a:pt x="164" y="35"/>
                </a:lnTo>
                <a:lnTo>
                  <a:pt x="163" y="35"/>
                </a:lnTo>
                <a:lnTo>
                  <a:pt x="155" y="0"/>
                </a:lnTo>
                <a:lnTo>
                  <a:pt x="154" y="0"/>
                </a:lnTo>
                <a:lnTo>
                  <a:pt x="153" y="0"/>
                </a:lnTo>
                <a:lnTo>
                  <a:pt x="155"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89" name="Freeform 109"/>
          <p:cNvSpPr>
            <a:spLocks/>
          </p:cNvSpPr>
          <p:nvPr/>
        </p:nvSpPr>
        <p:spPr bwMode="auto">
          <a:xfrm>
            <a:off x="4972050" y="3373437"/>
            <a:ext cx="195262" cy="104775"/>
          </a:xfrm>
          <a:custGeom>
            <a:avLst/>
            <a:gdLst>
              <a:gd name="T0" fmla="*/ 181214 w 139"/>
              <a:gd name="T1" fmla="*/ 0 h 66"/>
              <a:gd name="T2" fmla="*/ 0 w 139"/>
              <a:gd name="T3" fmla="*/ 47625 h 66"/>
              <a:gd name="T4" fmla="*/ 11238 w 139"/>
              <a:gd name="T5" fmla="*/ 103188 h 66"/>
              <a:gd name="T6" fmla="*/ 193857 w 139"/>
              <a:gd name="T7" fmla="*/ 55562 h 66"/>
              <a:gd name="T8" fmla="*/ 181214 w 139"/>
              <a:gd name="T9" fmla="*/ 0 h 66"/>
              <a:gd name="T10" fmla="*/ 0 60000 65536"/>
              <a:gd name="T11" fmla="*/ 0 60000 65536"/>
              <a:gd name="T12" fmla="*/ 0 60000 65536"/>
              <a:gd name="T13" fmla="*/ 0 60000 65536"/>
              <a:gd name="T14" fmla="*/ 0 60000 65536"/>
              <a:gd name="T15" fmla="*/ 0 w 139"/>
              <a:gd name="T16" fmla="*/ 0 h 66"/>
              <a:gd name="T17" fmla="*/ 139 w 139"/>
              <a:gd name="T18" fmla="*/ 66 h 66"/>
            </a:gdLst>
            <a:ahLst/>
            <a:cxnLst>
              <a:cxn ang="T10">
                <a:pos x="T0" y="T1"/>
              </a:cxn>
              <a:cxn ang="T11">
                <a:pos x="T2" y="T3"/>
              </a:cxn>
              <a:cxn ang="T12">
                <a:pos x="T4" y="T5"/>
              </a:cxn>
              <a:cxn ang="T13">
                <a:pos x="T6" y="T7"/>
              </a:cxn>
              <a:cxn ang="T14">
                <a:pos x="T8" y="T9"/>
              </a:cxn>
            </a:cxnLst>
            <a:rect l="T15" t="T16" r="T17" b="T18"/>
            <a:pathLst>
              <a:path w="139" h="66">
                <a:moveTo>
                  <a:pt x="129" y="0"/>
                </a:moveTo>
                <a:lnTo>
                  <a:pt x="0" y="30"/>
                </a:lnTo>
                <a:lnTo>
                  <a:pt x="8" y="65"/>
                </a:lnTo>
                <a:lnTo>
                  <a:pt x="138" y="35"/>
                </a:lnTo>
                <a:lnTo>
                  <a:pt x="12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90" name="Freeform 110"/>
          <p:cNvSpPr>
            <a:spLocks/>
          </p:cNvSpPr>
          <p:nvPr/>
        </p:nvSpPr>
        <p:spPr bwMode="auto">
          <a:xfrm>
            <a:off x="5162550" y="3316287"/>
            <a:ext cx="225425" cy="109538"/>
          </a:xfrm>
          <a:custGeom>
            <a:avLst/>
            <a:gdLst>
              <a:gd name="T0" fmla="*/ 214154 w 160"/>
              <a:gd name="T1" fmla="*/ 0 h 69"/>
              <a:gd name="T2" fmla="*/ 212745 w 160"/>
              <a:gd name="T3" fmla="*/ 0 h 69"/>
              <a:gd name="T4" fmla="*/ 0 w 160"/>
              <a:gd name="T5" fmla="*/ 52388 h 69"/>
              <a:gd name="T6" fmla="*/ 12680 w 160"/>
              <a:gd name="T7" fmla="*/ 107950 h 69"/>
              <a:gd name="T8" fmla="*/ 224016 w 160"/>
              <a:gd name="T9" fmla="*/ 55563 h 69"/>
              <a:gd name="T10" fmla="*/ 214154 w 160"/>
              <a:gd name="T11" fmla="*/ 0 h 69"/>
              <a:gd name="T12" fmla="*/ 212745 w 160"/>
              <a:gd name="T13" fmla="*/ 0 h 69"/>
              <a:gd name="T14" fmla="*/ 214154 w 160"/>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69"/>
              <a:gd name="T26" fmla="*/ 160 w 16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69">
                <a:moveTo>
                  <a:pt x="152" y="0"/>
                </a:moveTo>
                <a:lnTo>
                  <a:pt x="151" y="0"/>
                </a:lnTo>
                <a:lnTo>
                  <a:pt x="0" y="33"/>
                </a:lnTo>
                <a:lnTo>
                  <a:pt x="9" y="68"/>
                </a:lnTo>
                <a:lnTo>
                  <a:pt x="159" y="35"/>
                </a:lnTo>
                <a:lnTo>
                  <a:pt x="152" y="0"/>
                </a:lnTo>
                <a:lnTo>
                  <a:pt x="151" y="0"/>
                </a:lnTo>
                <a:lnTo>
                  <a:pt x="152"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91" name="Freeform 111"/>
          <p:cNvSpPr>
            <a:spLocks/>
          </p:cNvSpPr>
          <p:nvPr/>
        </p:nvSpPr>
        <p:spPr bwMode="auto">
          <a:xfrm>
            <a:off x="5384800" y="3273425"/>
            <a:ext cx="193675" cy="95250"/>
          </a:xfrm>
          <a:custGeom>
            <a:avLst/>
            <a:gdLst>
              <a:gd name="T0" fmla="*/ 182366 w 137"/>
              <a:gd name="T1" fmla="*/ 0 h 60"/>
              <a:gd name="T2" fmla="*/ 0 w 137"/>
              <a:gd name="T3" fmla="*/ 39688 h 60"/>
              <a:gd name="T4" fmla="*/ 9896 w 137"/>
              <a:gd name="T5" fmla="*/ 93663 h 60"/>
              <a:gd name="T6" fmla="*/ 192261 w 137"/>
              <a:gd name="T7" fmla="*/ 53975 h 60"/>
              <a:gd name="T8" fmla="*/ 182366 w 137"/>
              <a:gd name="T9" fmla="*/ 0 h 60"/>
              <a:gd name="T10" fmla="*/ 0 60000 65536"/>
              <a:gd name="T11" fmla="*/ 0 60000 65536"/>
              <a:gd name="T12" fmla="*/ 0 60000 65536"/>
              <a:gd name="T13" fmla="*/ 0 60000 65536"/>
              <a:gd name="T14" fmla="*/ 0 60000 65536"/>
              <a:gd name="T15" fmla="*/ 0 w 137"/>
              <a:gd name="T16" fmla="*/ 0 h 60"/>
              <a:gd name="T17" fmla="*/ 137 w 137"/>
              <a:gd name="T18" fmla="*/ 60 h 60"/>
            </a:gdLst>
            <a:ahLst/>
            <a:cxnLst>
              <a:cxn ang="T10">
                <a:pos x="T0" y="T1"/>
              </a:cxn>
              <a:cxn ang="T11">
                <a:pos x="T2" y="T3"/>
              </a:cxn>
              <a:cxn ang="T12">
                <a:pos x="T4" y="T5"/>
              </a:cxn>
              <a:cxn ang="T13">
                <a:pos x="T6" y="T7"/>
              </a:cxn>
              <a:cxn ang="T14">
                <a:pos x="T8" y="T9"/>
              </a:cxn>
            </a:cxnLst>
            <a:rect l="T15" t="T16" r="T17" b="T18"/>
            <a:pathLst>
              <a:path w="137" h="60">
                <a:moveTo>
                  <a:pt x="129" y="0"/>
                </a:moveTo>
                <a:lnTo>
                  <a:pt x="0" y="25"/>
                </a:lnTo>
                <a:lnTo>
                  <a:pt x="7" y="59"/>
                </a:lnTo>
                <a:lnTo>
                  <a:pt x="136" y="34"/>
                </a:lnTo>
                <a:lnTo>
                  <a:pt x="12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92" name="Freeform 112"/>
          <p:cNvSpPr>
            <a:spLocks/>
          </p:cNvSpPr>
          <p:nvPr/>
        </p:nvSpPr>
        <p:spPr bwMode="auto">
          <a:xfrm>
            <a:off x="5575300" y="3233737"/>
            <a:ext cx="198437" cy="92075"/>
          </a:xfrm>
          <a:custGeom>
            <a:avLst/>
            <a:gdLst>
              <a:gd name="T0" fmla="*/ 187178 w 141"/>
              <a:gd name="T1" fmla="*/ 0 h 58"/>
              <a:gd name="T2" fmla="*/ 0 w 141"/>
              <a:gd name="T3" fmla="*/ 36513 h 58"/>
              <a:gd name="T4" fmla="*/ 9851 w 141"/>
              <a:gd name="T5" fmla="*/ 90488 h 58"/>
              <a:gd name="T6" fmla="*/ 197030 w 141"/>
              <a:gd name="T7" fmla="*/ 55563 h 58"/>
              <a:gd name="T8" fmla="*/ 195622 w 141"/>
              <a:gd name="T9" fmla="*/ 55563 h 58"/>
              <a:gd name="T10" fmla="*/ 187178 w 141"/>
              <a:gd name="T11" fmla="*/ 0 h 58"/>
              <a:gd name="T12" fmla="*/ 0 60000 65536"/>
              <a:gd name="T13" fmla="*/ 0 60000 65536"/>
              <a:gd name="T14" fmla="*/ 0 60000 65536"/>
              <a:gd name="T15" fmla="*/ 0 60000 65536"/>
              <a:gd name="T16" fmla="*/ 0 60000 65536"/>
              <a:gd name="T17" fmla="*/ 0 60000 65536"/>
              <a:gd name="T18" fmla="*/ 0 w 141"/>
              <a:gd name="T19" fmla="*/ 0 h 58"/>
              <a:gd name="T20" fmla="*/ 141 w 14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41" h="58">
                <a:moveTo>
                  <a:pt x="133" y="0"/>
                </a:moveTo>
                <a:lnTo>
                  <a:pt x="0" y="23"/>
                </a:lnTo>
                <a:lnTo>
                  <a:pt x="7" y="57"/>
                </a:lnTo>
                <a:lnTo>
                  <a:pt x="140" y="35"/>
                </a:lnTo>
                <a:lnTo>
                  <a:pt x="139" y="35"/>
                </a:lnTo>
                <a:lnTo>
                  <a:pt x="13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93" name="Freeform 113"/>
          <p:cNvSpPr>
            <a:spLocks/>
          </p:cNvSpPr>
          <p:nvPr/>
        </p:nvSpPr>
        <p:spPr bwMode="auto">
          <a:xfrm>
            <a:off x="5772150" y="3197225"/>
            <a:ext cx="227012" cy="90487"/>
          </a:xfrm>
          <a:custGeom>
            <a:avLst/>
            <a:gdLst>
              <a:gd name="T0" fmla="*/ 218552 w 161"/>
              <a:gd name="T1" fmla="*/ 0 h 57"/>
              <a:gd name="T2" fmla="*/ 0 w 161"/>
              <a:gd name="T3" fmla="*/ 33337 h 57"/>
              <a:gd name="T4" fmla="*/ 8460 w 161"/>
              <a:gd name="T5" fmla="*/ 88900 h 57"/>
              <a:gd name="T6" fmla="*/ 225602 w 161"/>
              <a:gd name="T7" fmla="*/ 55562 h 57"/>
              <a:gd name="T8" fmla="*/ 224192 w 161"/>
              <a:gd name="T9" fmla="*/ 55562 h 57"/>
              <a:gd name="T10" fmla="*/ 218552 w 161"/>
              <a:gd name="T11" fmla="*/ 0 h 57"/>
              <a:gd name="T12" fmla="*/ 0 60000 65536"/>
              <a:gd name="T13" fmla="*/ 0 60000 65536"/>
              <a:gd name="T14" fmla="*/ 0 60000 65536"/>
              <a:gd name="T15" fmla="*/ 0 60000 65536"/>
              <a:gd name="T16" fmla="*/ 0 60000 65536"/>
              <a:gd name="T17" fmla="*/ 0 60000 65536"/>
              <a:gd name="T18" fmla="*/ 0 w 161"/>
              <a:gd name="T19" fmla="*/ 0 h 57"/>
              <a:gd name="T20" fmla="*/ 161 w 16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61" h="57">
                <a:moveTo>
                  <a:pt x="155" y="0"/>
                </a:moveTo>
                <a:lnTo>
                  <a:pt x="0" y="21"/>
                </a:lnTo>
                <a:lnTo>
                  <a:pt x="6" y="56"/>
                </a:lnTo>
                <a:lnTo>
                  <a:pt x="160" y="35"/>
                </a:lnTo>
                <a:lnTo>
                  <a:pt x="159" y="35"/>
                </a:lnTo>
                <a:lnTo>
                  <a:pt x="155"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94" name="Freeform 114"/>
          <p:cNvSpPr>
            <a:spLocks/>
          </p:cNvSpPr>
          <p:nvPr/>
        </p:nvSpPr>
        <p:spPr bwMode="auto">
          <a:xfrm>
            <a:off x="5999162" y="3162300"/>
            <a:ext cx="241300" cy="88900"/>
          </a:xfrm>
          <a:custGeom>
            <a:avLst/>
            <a:gdLst>
              <a:gd name="T0" fmla="*/ 235656 w 171"/>
              <a:gd name="T1" fmla="*/ 0 h 56"/>
              <a:gd name="T2" fmla="*/ 234244 w 171"/>
              <a:gd name="T3" fmla="*/ 0 h 56"/>
              <a:gd name="T4" fmla="*/ 0 w 171"/>
              <a:gd name="T5" fmla="*/ 31750 h 56"/>
              <a:gd name="T6" fmla="*/ 5644 w 171"/>
              <a:gd name="T7" fmla="*/ 87313 h 56"/>
              <a:gd name="T8" fmla="*/ 239889 w 171"/>
              <a:gd name="T9" fmla="*/ 55563 h 56"/>
              <a:gd name="T10" fmla="*/ 235656 w 171"/>
              <a:gd name="T11" fmla="*/ 0 h 56"/>
              <a:gd name="T12" fmla="*/ 234244 w 171"/>
              <a:gd name="T13" fmla="*/ 0 h 56"/>
              <a:gd name="T14" fmla="*/ 235656 w 171"/>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56"/>
              <a:gd name="T26" fmla="*/ 171 w 171"/>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56">
                <a:moveTo>
                  <a:pt x="167" y="0"/>
                </a:moveTo>
                <a:lnTo>
                  <a:pt x="166" y="0"/>
                </a:lnTo>
                <a:lnTo>
                  <a:pt x="0" y="20"/>
                </a:lnTo>
                <a:lnTo>
                  <a:pt x="4" y="55"/>
                </a:lnTo>
                <a:lnTo>
                  <a:pt x="170" y="35"/>
                </a:lnTo>
                <a:lnTo>
                  <a:pt x="167" y="0"/>
                </a:lnTo>
                <a:lnTo>
                  <a:pt x="166" y="0"/>
                </a:lnTo>
                <a:lnTo>
                  <a:pt x="16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95" name="Freeform 115"/>
          <p:cNvSpPr>
            <a:spLocks/>
          </p:cNvSpPr>
          <p:nvPr/>
        </p:nvSpPr>
        <p:spPr bwMode="auto">
          <a:xfrm>
            <a:off x="6243637" y="3143250"/>
            <a:ext cx="212725" cy="73025"/>
          </a:xfrm>
          <a:custGeom>
            <a:avLst/>
            <a:gdLst>
              <a:gd name="T0" fmla="*/ 208499 w 151"/>
              <a:gd name="T1" fmla="*/ 0 h 46"/>
              <a:gd name="T2" fmla="*/ 207090 w 151"/>
              <a:gd name="T3" fmla="*/ 0 h 46"/>
              <a:gd name="T4" fmla="*/ 0 w 151"/>
              <a:gd name="T5" fmla="*/ 17463 h 46"/>
              <a:gd name="T6" fmla="*/ 4226 w 151"/>
              <a:gd name="T7" fmla="*/ 71438 h 46"/>
              <a:gd name="T8" fmla="*/ 211316 w 151"/>
              <a:gd name="T9" fmla="*/ 53975 h 46"/>
              <a:gd name="T10" fmla="*/ 209907 w 151"/>
              <a:gd name="T11" fmla="*/ 53975 h 46"/>
              <a:gd name="T12" fmla="*/ 208499 w 151"/>
              <a:gd name="T13" fmla="*/ 0 h 46"/>
              <a:gd name="T14" fmla="*/ 207090 w 151"/>
              <a:gd name="T15" fmla="*/ 0 h 46"/>
              <a:gd name="T16" fmla="*/ 208499 w 15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46"/>
              <a:gd name="T29" fmla="*/ 151 w 15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46">
                <a:moveTo>
                  <a:pt x="148" y="0"/>
                </a:moveTo>
                <a:lnTo>
                  <a:pt x="147" y="0"/>
                </a:lnTo>
                <a:lnTo>
                  <a:pt x="0" y="11"/>
                </a:lnTo>
                <a:lnTo>
                  <a:pt x="3" y="45"/>
                </a:lnTo>
                <a:lnTo>
                  <a:pt x="150" y="34"/>
                </a:lnTo>
                <a:lnTo>
                  <a:pt x="149" y="34"/>
                </a:lnTo>
                <a:lnTo>
                  <a:pt x="148" y="0"/>
                </a:lnTo>
                <a:lnTo>
                  <a:pt x="147" y="0"/>
                </a:lnTo>
                <a:lnTo>
                  <a:pt x="148"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96" name="Freeform 116"/>
          <p:cNvSpPr>
            <a:spLocks/>
          </p:cNvSpPr>
          <p:nvPr/>
        </p:nvSpPr>
        <p:spPr bwMode="auto">
          <a:xfrm>
            <a:off x="6459537" y="3133725"/>
            <a:ext cx="190500" cy="63500"/>
          </a:xfrm>
          <a:custGeom>
            <a:avLst/>
            <a:gdLst>
              <a:gd name="T0" fmla="*/ 187678 w 135"/>
              <a:gd name="T1" fmla="*/ 0 h 40"/>
              <a:gd name="T2" fmla="*/ 0 w 135"/>
              <a:gd name="T3" fmla="*/ 7938 h 40"/>
              <a:gd name="T4" fmla="*/ 1411 w 135"/>
              <a:gd name="T5" fmla="*/ 61913 h 40"/>
              <a:gd name="T6" fmla="*/ 189089 w 135"/>
              <a:gd name="T7" fmla="*/ 53975 h 40"/>
              <a:gd name="T8" fmla="*/ 187678 w 135"/>
              <a:gd name="T9" fmla="*/ 0 h 40"/>
              <a:gd name="T10" fmla="*/ 0 60000 65536"/>
              <a:gd name="T11" fmla="*/ 0 60000 65536"/>
              <a:gd name="T12" fmla="*/ 0 60000 65536"/>
              <a:gd name="T13" fmla="*/ 0 60000 65536"/>
              <a:gd name="T14" fmla="*/ 0 60000 65536"/>
              <a:gd name="T15" fmla="*/ 0 w 135"/>
              <a:gd name="T16" fmla="*/ 0 h 40"/>
              <a:gd name="T17" fmla="*/ 135 w 135"/>
              <a:gd name="T18" fmla="*/ 40 h 40"/>
            </a:gdLst>
            <a:ahLst/>
            <a:cxnLst>
              <a:cxn ang="T10">
                <a:pos x="T0" y="T1"/>
              </a:cxn>
              <a:cxn ang="T11">
                <a:pos x="T2" y="T3"/>
              </a:cxn>
              <a:cxn ang="T12">
                <a:pos x="T4" y="T5"/>
              </a:cxn>
              <a:cxn ang="T13">
                <a:pos x="T6" y="T7"/>
              </a:cxn>
              <a:cxn ang="T14">
                <a:pos x="T8" y="T9"/>
              </a:cxn>
            </a:cxnLst>
            <a:rect l="T15" t="T16" r="T17" b="T18"/>
            <a:pathLst>
              <a:path w="135" h="40">
                <a:moveTo>
                  <a:pt x="133" y="0"/>
                </a:moveTo>
                <a:lnTo>
                  <a:pt x="0" y="5"/>
                </a:lnTo>
                <a:lnTo>
                  <a:pt x="1" y="39"/>
                </a:lnTo>
                <a:lnTo>
                  <a:pt x="134" y="34"/>
                </a:lnTo>
                <a:lnTo>
                  <a:pt x="13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97" name="Freeform 117"/>
          <p:cNvSpPr>
            <a:spLocks/>
          </p:cNvSpPr>
          <p:nvPr/>
        </p:nvSpPr>
        <p:spPr bwMode="auto">
          <a:xfrm>
            <a:off x="6656387" y="3124200"/>
            <a:ext cx="209550" cy="63500"/>
          </a:xfrm>
          <a:custGeom>
            <a:avLst/>
            <a:gdLst>
              <a:gd name="T0" fmla="*/ 206737 w 149"/>
              <a:gd name="T1" fmla="*/ 0 h 40"/>
              <a:gd name="T2" fmla="*/ 0 w 149"/>
              <a:gd name="T3" fmla="*/ 7938 h 40"/>
              <a:gd name="T4" fmla="*/ 1406 w 149"/>
              <a:gd name="T5" fmla="*/ 61913 h 40"/>
              <a:gd name="T6" fmla="*/ 208144 w 149"/>
              <a:gd name="T7" fmla="*/ 53975 h 40"/>
              <a:gd name="T8" fmla="*/ 206737 w 149"/>
              <a:gd name="T9" fmla="*/ 0 h 40"/>
              <a:gd name="T10" fmla="*/ 0 60000 65536"/>
              <a:gd name="T11" fmla="*/ 0 60000 65536"/>
              <a:gd name="T12" fmla="*/ 0 60000 65536"/>
              <a:gd name="T13" fmla="*/ 0 60000 65536"/>
              <a:gd name="T14" fmla="*/ 0 60000 65536"/>
              <a:gd name="T15" fmla="*/ 0 w 149"/>
              <a:gd name="T16" fmla="*/ 0 h 40"/>
              <a:gd name="T17" fmla="*/ 149 w 149"/>
              <a:gd name="T18" fmla="*/ 40 h 40"/>
            </a:gdLst>
            <a:ahLst/>
            <a:cxnLst>
              <a:cxn ang="T10">
                <a:pos x="T0" y="T1"/>
              </a:cxn>
              <a:cxn ang="T11">
                <a:pos x="T2" y="T3"/>
              </a:cxn>
              <a:cxn ang="T12">
                <a:pos x="T4" y="T5"/>
              </a:cxn>
              <a:cxn ang="T13">
                <a:pos x="T6" y="T7"/>
              </a:cxn>
              <a:cxn ang="T14">
                <a:pos x="T8" y="T9"/>
              </a:cxn>
            </a:cxnLst>
            <a:rect l="T15" t="T16" r="T17" b="T18"/>
            <a:pathLst>
              <a:path w="149" h="40">
                <a:moveTo>
                  <a:pt x="147" y="0"/>
                </a:moveTo>
                <a:lnTo>
                  <a:pt x="0" y="5"/>
                </a:lnTo>
                <a:lnTo>
                  <a:pt x="1" y="39"/>
                </a:lnTo>
                <a:lnTo>
                  <a:pt x="148" y="34"/>
                </a:lnTo>
                <a:lnTo>
                  <a:pt x="14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98" name="Freeform 118"/>
          <p:cNvSpPr>
            <a:spLocks/>
          </p:cNvSpPr>
          <p:nvPr/>
        </p:nvSpPr>
        <p:spPr bwMode="auto">
          <a:xfrm>
            <a:off x="6872287" y="3119437"/>
            <a:ext cx="207963" cy="58738"/>
          </a:xfrm>
          <a:custGeom>
            <a:avLst/>
            <a:gdLst>
              <a:gd name="T0" fmla="*/ 206548 w 147"/>
              <a:gd name="T1" fmla="*/ 0 h 37"/>
              <a:gd name="T2" fmla="*/ 205134 w 147"/>
              <a:gd name="T3" fmla="*/ 0 h 37"/>
              <a:gd name="T4" fmla="*/ 0 w 147"/>
              <a:gd name="T5" fmla="*/ 4763 h 37"/>
              <a:gd name="T6" fmla="*/ 1415 w 147"/>
              <a:gd name="T7" fmla="*/ 57150 h 37"/>
              <a:gd name="T8" fmla="*/ 206548 w 147"/>
              <a:gd name="T9" fmla="*/ 52388 h 37"/>
              <a:gd name="T10" fmla="*/ 205134 w 147"/>
              <a:gd name="T11" fmla="*/ 52388 h 37"/>
              <a:gd name="T12" fmla="*/ 206548 w 147"/>
              <a:gd name="T13" fmla="*/ 0 h 37"/>
              <a:gd name="T14" fmla="*/ 205134 w 147"/>
              <a:gd name="T15" fmla="*/ 0 h 37"/>
              <a:gd name="T16" fmla="*/ 206548 w 14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37"/>
              <a:gd name="T29" fmla="*/ 147 w 14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37">
                <a:moveTo>
                  <a:pt x="146" y="0"/>
                </a:moveTo>
                <a:lnTo>
                  <a:pt x="145" y="0"/>
                </a:lnTo>
                <a:lnTo>
                  <a:pt x="0" y="3"/>
                </a:lnTo>
                <a:lnTo>
                  <a:pt x="1" y="36"/>
                </a:lnTo>
                <a:lnTo>
                  <a:pt x="146" y="33"/>
                </a:lnTo>
                <a:lnTo>
                  <a:pt x="145" y="33"/>
                </a:lnTo>
                <a:lnTo>
                  <a:pt x="146" y="0"/>
                </a:lnTo>
                <a:lnTo>
                  <a:pt x="145" y="0"/>
                </a:lnTo>
                <a:lnTo>
                  <a:pt x="14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399" name="Freeform 119"/>
          <p:cNvSpPr>
            <a:spLocks/>
          </p:cNvSpPr>
          <p:nvPr/>
        </p:nvSpPr>
        <p:spPr bwMode="auto">
          <a:xfrm>
            <a:off x="7085012" y="3119437"/>
            <a:ext cx="246063" cy="58738"/>
          </a:xfrm>
          <a:custGeom>
            <a:avLst/>
            <a:gdLst>
              <a:gd name="T0" fmla="*/ 244649 w 174"/>
              <a:gd name="T1" fmla="*/ 4763 h 37"/>
              <a:gd name="T2" fmla="*/ 1414 w 174"/>
              <a:gd name="T3" fmla="*/ 0 h 37"/>
              <a:gd name="T4" fmla="*/ 0 w 174"/>
              <a:gd name="T5" fmla="*/ 52388 h 37"/>
              <a:gd name="T6" fmla="*/ 241821 w 174"/>
              <a:gd name="T7" fmla="*/ 57150 h 37"/>
              <a:gd name="T8" fmla="*/ 244649 w 174"/>
              <a:gd name="T9" fmla="*/ 4763 h 37"/>
              <a:gd name="T10" fmla="*/ 0 60000 65536"/>
              <a:gd name="T11" fmla="*/ 0 60000 65536"/>
              <a:gd name="T12" fmla="*/ 0 60000 65536"/>
              <a:gd name="T13" fmla="*/ 0 60000 65536"/>
              <a:gd name="T14" fmla="*/ 0 60000 65536"/>
              <a:gd name="T15" fmla="*/ 0 w 174"/>
              <a:gd name="T16" fmla="*/ 0 h 37"/>
              <a:gd name="T17" fmla="*/ 174 w 174"/>
              <a:gd name="T18" fmla="*/ 37 h 37"/>
            </a:gdLst>
            <a:ahLst/>
            <a:cxnLst>
              <a:cxn ang="T10">
                <a:pos x="T0" y="T1"/>
              </a:cxn>
              <a:cxn ang="T11">
                <a:pos x="T2" y="T3"/>
              </a:cxn>
              <a:cxn ang="T12">
                <a:pos x="T4" y="T5"/>
              </a:cxn>
              <a:cxn ang="T13">
                <a:pos x="T6" y="T7"/>
              </a:cxn>
              <a:cxn ang="T14">
                <a:pos x="T8" y="T9"/>
              </a:cxn>
            </a:cxnLst>
            <a:rect l="T15" t="T16" r="T17" b="T18"/>
            <a:pathLst>
              <a:path w="174" h="37">
                <a:moveTo>
                  <a:pt x="173" y="3"/>
                </a:moveTo>
                <a:lnTo>
                  <a:pt x="1" y="0"/>
                </a:lnTo>
                <a:lnTo>
                  <a:pt x="0" y="33"/>
                </a:lnTo>
                <a:lnTo>
                  <a:pt x="171" y="36"/>
                </a:lnTo>
                <a:lnTo>
                  <a:pt x="173" y="3"/>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400" name="Freeform 120"/>
          <p:cNvSpPr>
            <a:spLocks/>
          </p:cNvSpPr>
          <p:nvPr/>
        </p:nvSpPr>
        <p:spPr bwMode="auto">
          <a:xfrm>
            <a:off x="7335837" y="3124200"/>
            <a:ext cx="228600" cy="63500"/>
          </a:xfrm>
          <a:custGeom>
            <a:avLst/>
            <a:gdLst>
              <a:gd name="T0" fmla="*/ 227198 w 163"/>
              <a:gd name="T1" fmla="*/ 7938 h 40"/>
              <a:gd name="T2" fmla="*/ 2805 w 163"/>
              <a:gd name="T3" fmla="*/ 0 h 40"/>
              <a:gd name="T4" fmla="*/ 0 w 163"/>
              <a:gd name="T5" fmla="*/ 53975 h 40"/>
              <a:gd name="T6" fmla="*/ 225795 w 163"/>
              <a:gd name="T7" fmla="*/ 61913 h 40"/>
              <a:gd name="T8" fmla="*/ 227198 w 163"/>
              <a:gd name="T9" fmla="*/ 7938 h 40"/>
              <a:gd name="T10" fmla="*/ 0 60000 65536"/>
              <a:gd name="T11" fmla="*/ 0 60000 65536"/>
              <a:gd name="T12" fmla="*/ 0 60000 65536"/>
              <a:gd name="T13" fmla="*/ 0 60000 65536"/>
              <a:gd name="T14" fmla="*/ 0 60000 65536"/>
              <a:gd name="T15" fmla="*/ 0 w 163"/>
              <a:gd name="T16" fmla="*/ 0 h 40"/>
              <a:gd name="T17" fmla="*/ 163 w 163"/>
              <a:gd name="T18" fmla="*/ 40 h 40"/>
            </a:gdLst>
            <a:ahLst/>
            <a:cxnLst>
              <a:cxn ang="T10">
                <a:pos x="T0" y="T1"/>
              </a:cxn>
              <a:cxn ang="T11">
                <a:pos x="T2" y="T3"/>
              </a:cxn>
              <a:cxn ang="T12">
                <a:pos x="T4" y="T5"/>
              </a:cxn>
              <a:cxn ang="T13">
                <a:pos x="T6" y="T7"/>
              </a:cxn>
              <a:cxn ang="T14">
                <a:pos x="T8" y="T9"/>
              </a:cxn>
            </a:cxnLst>
            <a:rect l="T15" t="T16" r="T17" b="T18"/>
            <a:pathLst>
              <a:path w="163" h="40">
                <a:moveTo>
                  <a:pt x="162" y="5"/>
                </a:moveTo>
                <a:lnTo>
                  <a:pt x="2" y="0"/>
                </a:lnTo>
                <a:lnTo>
                  <a:pt x="0" y="34"/>
                </a:lnTo>
                <a:lnTo>
                  <a:pt x="161" y="39"/>
                </a:lnTo>
                <a:lnTo>
                  <a:pt x="162" y="5"/>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401" name="Freeform 121"/>
          <p:cNvSpPr>
            <a:spLocks/>
          </p:cNvSpPr>
          <p:nvPr/>
        </p:nvSpPr>
        <p:spPr bwMode="auto">
          <a:xfrm>
            <a:off x="7570787" y="3133725"/>
            <a:ext cx="234950" cy="68262"/>
          </a:xfrm>
          <a:custGeom>
            <a:avLst/>
            <a:gdLst>
              <a:gd name="T0" fmla="*/ 232136 w 167"/>
              <a:gd name="T1" fmla="*/ 39687 h 43"/>
              <a:gd name="T2" fmla="*/ 233543 w 167"/>
              <a:gd name="T3" fmla="*/ 12700 h 43"/>
              <a:gd name="T4" fmla="*/ 1407 w 167"/>
              <a:gd name="T5" fmla="*/ 0 h 43"/>
              <a:gd name="T6" fmla="*/ 0 w 167"/>
              <a:gd name="T7" fmla="*/ 53975 h 43"/>
              <a:gd name="T8" fmla="*/ 232136 w 167"/>
              <a:gd name="T9" fmla="*/ 66675 h 43"/>
              <a:gd name="T10" fmla="*/ 232136 w 167"/>
              <a:gd name="T11" fmla="*/ 39687 h 43"/>
              <a:gd name="T12" fmla="*/ 0 60000 65536"/>
              <a:gd name="T13" fmla="*/ 0 60000 65536"/>
              <a:gd name="T14" fmla="*/ 0 60000 65536"/>
              <a:gd name="T15" fmla="*/ 0 60000 65536"/>
              <a:gd name="T16" fmla="*/ 0 60000 65536"/>
              <a:gd name="T17" fmla="*/ 0 60000 65536"/>
              <a:gd name="T18" fmla="*/ 0 w 167"/>
              <a:gd name="T19" fmla="*/ 0 h 43"/>
              <a:gd name="T20" fmla="*/ 167 w 16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167" h="43">
                <a:moveTo>
                  <a:pt x="165" y="25"/>
                </a:moveTo>
                <a:lnTo>
                  <a:pt x="166" y="8"/>
                </a:lnTo>
                <a:lnTo>
                  <a:pt x="1" y="0"/>
                </a:lnTo>
                <a:lnTo>
                  <a:pt x="0" y="34"/>
                </a:lnTo>
                <a:lnTo>
                  <a:pt x="165" y="42"/>
                </a:lnTo>
                <a:lnTo>
                  <a:pt x="165" y="25"/>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97402" name="Freeform 122"/>
          <p:cNvSpPr>
            <a:spLocks/>
          </p:cNvSpPr>
          <p:nvPr/>
        </p:nvSpPr>
        <p:spPr bwMode="auto">
          <a:xfrm>
            <a:off x="1277937" y="6234112"/>
            <a:ext cx="452438" cy="53975"/>
          </a:xfrm>
          <a:custGeom>
            <a:avLst/>
            <a:gdLst>
              <a:gd name="T0" fmla="*/ 451024 w 320"/>
              <a:gd name="T1" fmla="*/ 0 h 34"/>
              <a:gd name="T2" fmla="*/ 0 w 320"/>
              <a:gd name="T3" fmla="*/ 0 h 34"/>
              <a:gd name="T4" fmla="*/ 0 w 320"/>
              <a:gd name="T5" fmla="*/ 52388 h 34"/>
              <a:gd name="T6" fmla="*/ 451024 w 320"/>
              <a:gd name="T7" fmla="*/ 52388 h 34"/>
              <a:gd name="T8" fmla="*/ 451024 w 320"/>
              <a:gd name="T9" fmla="*/ 0 h 34"/>
              <a:gd name="T10" fmla="*/ 0 60000 65536"/>
              <a:gd name="T11" fmla="*/ 0 60000 65536"/>
              <a:gd name="T12" fmla="*/ 0 60000 65536"/>
              <a:gd name="T13" fmla="*/ 0 60000 65536"/>
              <a:gd name="T14" fmla="*/ 0 60000 65536"/>
              <a:gd name="T15" fmla="*/ 0 w 320"/>
              <a:gd name="T16" fmla="*/ 0 h 34"/>
              <a:gd name="T17" fmla="*/ 320 w 320"/>
              <a:gd name="T18" fmla="*/ 34 h 34"/>
            </a:gdLst>
            <a:ahLst/>
            <a:cxnLst>
              <a:cxn ang="T10">
                <a:pos x="T0" y="T1"/>
              </a:cxn>
              <a:cxn ang="T11">
                <a:pos x="T2" y="T3"/>
              </a:cxn>
              <a:cxn ang="T12">
                <a:pos x="T4" y="T5"/>
              </a:cxn>
              <a:cxn ang="T13">
                <a:pos x="T6" y="T7"/>
              </a:cxn>
              <a:cxn ang="T14">
                <a:pos x="T8" y="T9"/>
              </a:cxn>
            </a:cxnLst>
            <a:rect l="T15" t="T16" r="T17" b="T18"/>
            <a:pathLst>
              <a:path w="320" h="34">
                <a:moveTo>
                  <a:pt x="319" y="0"/>
                </a:moveTo>
                <a:lnTo>
                  <a:pt x="0" y="0"/>
                </a:lnTo>
                <a:lnTo>
                  <a:pt x="0" y="33"/>
                </a:lnTo>
                <a:lnTo>
                  <a:pt x="319" y="33"/>
                </a:lnTo>
                <a:lnTo>
                  <a:pt x="319"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03" name="Freeform 123"/>
          <p:cNvSpPr>
            <a:spLocks/>
          </p:cNvSpPr>
          <p:nvPr/>
        </p:nvSpPr>
        <p:spPr bwMode="auto">
          <a:xfrm>
            <a:off x="1736725" y="6234112"/>
            <a:ext cx="419100" cy="53975"/>
          </a:xfrm>
          <a:custGeom>
            <a:avLst/>
            <a:gdLst>
              <a:gd name="T0" fmla="*/ 407811 w 297"/>
              <a:gd name="T1" fmla="*/ 1588 h 34"/>
              <a:gd name="T2" fmla="*/ 413456 w 297"/>
              <a:gd name="T3" fmla="*/ 0 h 34"/>
              <a:gd name="T4" fmla="*/ 0 w 297"/>
              <a:gd name="T5" fmla="*/ 0 h 34"/>
              <a:gd name="T6" fmla="*/ 0 w 297"/>
              <a:gd name="T7" fmla="*/ 52388 h 34"/>
              <a:gd name="T8" fmla="*/ 413456 w 297"/>
              <a:gd name="T9" fmla="*/ 52388 h 34"/>
              <a:gd name="T10" fmla="*/ 417689 w 297"/>
              <a:gd name="T11" fmla="*/ 50800 h 34"/>
              <a:gd name="T12" fmla="*/ 413456 w 297"/>
              <a:gd name="T13" fmla="*/ 52388 h 34"/>
              <a:gd name="T14" fmla="*/ 416278 w 297"/>
              <a:gd name="T15" fmla="*/ 52388 h 34"/>
              <a:gd name="T16" fmla="*/ 417689 w 297"/>
              <a:gd name="T17" fmla="*/ 50800 h 34"/>
              <a:gd name="T18" fmla="*/ 407811 w 297"/>
              <a:gd name="T19" fmla="*/ 1588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7"/>
              <a:gd name="T31" fmla="*/ 0 h 34"/>
              <a:gd name="T32" fmla="*/ 297 w 297"/>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7" h="34">
                <a:moveTo>
                  <a:pt x="289" y="1"/>
                </a:moveTo>
                <a:lnTo>
                  <a:pt x="293" y="0"/>
                </a:lnTo>
                <a:lnTo>
                  <a:pt x="0" y="0"/>
                </a:lnTo>
                <a:lnTo>
                  <a:pt x="0" y="33"/>
                </a:lnTo>
                <a:lnTo>
                  <a:pt x="293" y="33"/>
                </a:lnTo>
                <a:lnTo>
                  <a:pt x="296" y="32"/>
                </a:lnTo>
                <a:lnTo>
                  <a:pt x="293" y="33"/>
                </a:lnTo>
                <a:lnTo>
                  <a:pt x="295" y="33"/>
                </a:lnTo>
                <a:lnTo>
                  <a:pt x="296" y="32"/>
                </a:lnTo>
                <a:lnTo>
                  <a:pt x="289" y="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04" name="Freeform 124"/>
          <p:cNvSpPr>
            <a:spLocks/>
          </p:cNvSpPr>
          <p:nvPr/>
        </p:nvSpPr>
        <p:spPr bwMode="auto">
          <a:xfrm>
            <a:off x="2154237" y="6211887"/>
            <a:ext cx="112713" cy="74613"/>
          </a:xfrm>
          <a:custGeom>
            <a:avLst/>
            <a:gdLst>
              <a:gd name="T0" fmla="*/ 95806 w 80"/>
              <a:gd name="T1" fmla="*/ 0 h 47"/>
              <a:gd name="T2" fmla="*/ 98624 w 80"/>
              <a:gd name="T3" fmla="*/ 0 h 47"/>
              <a:gd name="T4" fmla="*/ 0 w 80"/>
              <a:gd name="T5" fmla="*/ 20638 h 47"/>
              <a:gd name="T6" fmla="*/ 9862 w 80"/>
              <a:gd name="T7" fmla="*/ 73025 h 47"/>
              <a:gd name="T8" fmla="*/ 107077 w 80"/>
              <a:gd name="T9" fmla="*/ 53975 h 47"/>
              <a:gd name="T10" fmla="*/ 111304 w 80"/>
              <a:gd name="T11" fmla="*/ 53975 h 47"/>
              <a:gd name="T12" fmla="*/ 107077 w 80"/>
              <a:gd name="T13" fmla="*/ 53975 h 47"/>
              <a:gd name="T14" fmla="*/ 109895 w 80"/>
              <a:gd name="T15" fmla="*/ 53975 h 47"/>
              <a:gd name="T16" fmla="*/ 111304 w 80"/>
              <a:gd name="T17" fmla="*/ 53975 h 47"/>
              <a:gd name="T18" fmla="*/ 95806 w 8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47"/>
              <a:gd name="T32" fmla="*/ 80 w 8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47">
                <a:moveTo>
                  <a:pt x="68" y="0"/>
                </a:moveTo>
                <a:lnTo>
                  <a:pt x="70" y="0"/>
                </a:lnTo>
                <a:lnTo>
                  <a:pt x="0" y="13"/>
                </a:lnTo>
                <a:lnTo>
                  <a:pt x="7" y="46"/>
                </a:lnTo>
                <a:lnTo>
                  <a:pt x="76" y="34"/>
                </a:lnTo>
                <a:lnTo>
                  <a:pt x="79" y="34"/>
                </a:lnTo>
                <a:lnTo>
                  <a:pt x="76" y="34"/>
                </a:lnTo>
                <a:lnTo>
                  <a:pt x="78" y="34"/>
                </a:lnTo>
                <a:lnTo>
                  <a:pt x="79" y="34"/>
                </a:lnTo>
                <a:lnTo>
                  <a:pt x="68"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05" name="Freeform 125"/>
          <p:cNvSpPr>
            <a:spLocks/>
          </p:cNvSpPr>
          <p:nvPr/>
        </p:nvSpPr>
        <p:spPr bwMode="auto">
          <a:xfrm>
            <a:off x="2255837" y="6183312"/>
            <a:ext cx="93663" cy="80963"/>
          </a:xfrm>
          <a:custGeom>
            <a:avLst/>
            <a:gdLst>
              <a:gd name="T0" fmla="*/ 70957 w 66"/>
              <a:gd name="T1" fmla="*/ 1588 h 51"/>
              <a:gd name="T2" fmla="*/ 73795 w 66"/>
              <a:gd name="T3" fmla="*/ 0 h 51"/>
              <a:gd name="T4" fmla="*/ 0 w 66"/>
              <a:gd name="T5" fmla="*/ 25400 h 51"/>
              <a:gd name="T6" fmla="*/ 15610 w 66"/>
              <a:gd name="T7" fmla="*/ 79375 h 51"/>
              <a:gd name="T8" fmla="*/ 89406 w 66"/>
              <a:gd name="T9" fmla="*/ 52388 h 51"/>
              <a:gd name="T10" fmla="*/ 92244 w 66"/>
              <a:gd name="T11" fmla="*/ 50800 h 51"/>
              <a:gd name="T12" fmla="*/ 89406 w 66"/>
              <a:gd name="T13" fmla="*/ 52388 h 51"/>
              <a:gd name="T14" fmla="*/ 92244 w 66"/>
              <a:gd name="T15" fmla="*/ 52388 h 51"/>
              <a:gd name="T16" fmla="*/ 92244 w 66"/>
              <a:gd name="T17" fmla="*/ 50800 h 51"/>
              <a:gd name="T18" fmla="*/ 70957 w 66"/>
              <a:gd name="T19" fmla="*/ 1588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51"/>
              <a:gd name="T32" fmla="*/ 66 w 66"/>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51">
                <a:moveTo>
                  <a:pt x="50" y="1"/>
                </a:moveTo>
                <a:lnTo>
                  <a:pt x="52" y="0"/>
                </a:lnTo>
                <a:lnTo>
                  <a:pt x="0" y="16"/>
                </a:lnTo>
                <a:lnTo>
                  <a:pt x="11" y="50"/>
                </a:lnTo>
                <a:lnTo>
                  <a:pt x="63" y="33"/>
                </a:lnTo>
                <a:lnTo>
                  <a:pt x="65" y="32"/>
                </a:lnTo>
                <a:lnTo>
                  <a:pt x="63" y="33"/>
                </a:lnTo>
                <a:lnTo>
                  <a:pt x="65" y="33"/>
                </a:lnTo>
                <a:lnTo>
                  <a:pt x="65" y="32"/>
                </a:lnTo>
                <a:lnTo>
                  <a:pt x="50" y="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06" name="Freeform 126"/>
          <p:cNvSpPr>
            <a:spLocks/>
          </p:cNvSpPr>
          <p:nvPr/>
        </p:nvSpPr>
        <p:spPr bwMode="auto">
          <a:xfrm>
            <a:off x="2333625" y="6146800"/>
            <a:ext cx="88900" cy="85725"/>
          </a:xfrm>
          <a:custGeom>
            <a:avLst/>
            <a:gdLst>
              <a:gd name="T0" fmla="*/ 59267 w 63"/>
              <a:gd name="T1" fmla="*/ 1588 h 54"/>
              <a:gd name="T2" fmla="*/ 62089 w 63"/>
              <a:gd name="T3" fmla="*/ 0 h 54"/>
              <a:gd name="T4" fmla="*/ 0 w 63"/>
              <a:gd name="T5" fmla="*/ 34925 h 54"/>
              <a:gd name="T6" fmla="*/ 21167 w 63"/>
              <a:gd name="T7" fmla="*/ 84138 h 54"/>
              <a:gd name="T8" fmla="*/ 83256 w 63"/>
              <a:gd name="T9" fmla="*/ 49212 h 54"/>
              <a:gd name="T10" fmla="*/ 87489 w 63"/>
              <a:gd name="T11" fmla="*/ 47625 h 54"/>
              <a:gd name="T12" fmla="*/ 83256 w 63"/>
              <a:gd name="T13" fmla="*/ 49212 h 54"/>
              <a:gd name="T14" fmla="*/ 84667 w 63"/>
              <a:gd name="T15" fmla="*/ 49212 h 54"/>
              <a:gd name="T16" fmla="*/ 87489 w 63"/>
              <a:gd name="T17" fmla="*/ 47625 h 54"/>
              <a:gd name="T18" fmla="*/ 59267 w 63"/>
              <a:gd name="T19" fmla="*/ 1588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4"/>
              <a:gd name="T32" fmla="*/ 63 w 6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4">
                <a:moveTo>
                  <a:pt x="42" y="1"/>
                </a:moveTo>
                <a:lnTo>
                  <a:pt x="44" y="0"/>
                </a:lnTo>
                <a:lnTo>
                  <a:pt x="0" y="22"/>
                </a:lnTo>
                <a:lnTo>
                  <a:pt x="15" y="53"/>
                </a:lnTo>
                <a:lnTo>
                  <a:pt x="59" y="31"/>
                </a:lnTo>
                <a:lnTo>
                  <a:pt x="62" y="30"/>
                </a:lnTo>
                <a:lnTo>
                  <a:pt x="59" y="31"/>
                </a:lnTo>
                <a:lnTo>
                  <a:pt x="60" y="31"/>
                </a:lnTo>
                <a:lnTo>
                  <a:pt x="62" y="30"/>
                </a:lnTo>
                <a:lnTo>
                  <a:pt x="42" y="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07" name="Freeform 127"/>
          <p:cNvSpPr>
            <a:spLocks/>
          </p:cNvSpPr>
          <p:nvPr/>
        </p:nvSpPr>
        <p:spPr bwMode="auto">
          <a:xfrm>
            <a:off x="2398712" y="6091237"/>
            <a:ext cx="98425" cy="100013"/>
          </a:xfrm>
          <a:custGeom>
            <a:avLst/>
            <a:gdLst>
              <a:gd name="T0" fmla="*/ 61867 w 70"/>
              <a:gd name="T1" fmla="*/ 3175 h 63"/>
              <a:gd name="T2" fmla="*/ 64679 w 70"/>
              <a:gd name="T3" fmla="*/ 0 h 63"/>
              <a:gd name="T4" fmla="*/ 0 w 70"/>
              <a:gd name="T5" fmla="*/ 52388 h 63"/>
              <a:gd name="T6" fmla="*/ 28121 w 70"/>
              <a:gd name="T7" fmla="*/ 98425 h 63"/>
              <a:gd name="T8" fmla="*/ 94207 w 70"/>
              <a:gd name="T9" fmla="*/ 46038 h 63"/>
              <a:gd name="T10" fmla="*/ 97019 w 70"/>
              <a:gd name="T11" fmla="*/ 42863 h 63"/>
              <a:gd name="T12" fmla="*/ 94207 w 70"/>
              <a:gd name="T13" fmla="*/ 46038 h 63"/>
              <a:gd name="T14" fmla="*/ 95613 w 70"/>
              <a:gd name="T15" fmla="*/ 44450 h 63"/>
              <a:gd name="T16" fmla="*/ 97019 w 70"/>
              <a:gd name="T17" fmla="*/ 42863 h 63"/>
              <a:gd name="T18" fmla="*/ 61867 w 70"/>
              <a:gd name="T19" fmla="*/ 3175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3"/>
              <a:gd name="T32" fmla="*/ 70 w 7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3">
                <a:moveTo>
                  <a:pt x="44" y="2"/>
                </a:moveTo>
                <a:lnTo>
                  <a:pt x="46" y="0"/>
                </a:lnTo>
                <a:lnTo>
                  <a:pt x="0" y="33"/>
                </a:lnTo>
                <a:lnTo>
                  <a:pt x="20" y="62"/>
                </a:lnTo>
                <a:lnTo>
                  <a:pt x="67" y="29"/>
                </a:lnTo>
                <a:lnTo>
                  <a:pt x="69" y="27"/>
                </a:lnTo>
                <a:lnTo>
                  <a:pt x="67" y="29"/>
                </a:lnTo>
                <a:lnTo>
                  <a:pt x="68" y="28"/>
                </a:lnTo>
                <a:lnTo>
                  <a:pt x="69" y="27"/>
                </a:lnTo>
                <a:lnTo>
                  <a:pt x="44" y="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08" name="Freeform 128"/>
          <p:cNvSpPr>
            <a:spLocks/>
          </p:cNvSpPr>
          <p:nvPr/>
        </p:nvSpPr>
        <p:spPr bwMode="auto">
          <a:xfrm>
            <a:off x="2466975" y="6037262"/>
            <a:ext cx="85725" cy="93663"/>
          </a:xfrm>
          <a:custGeom>
            <a:avLst/>
            <a:gdLst>
              <a:gd name="T0" fmla="*/ 43565 w 61"/>
              <a:gd name="T1" fmla="*/ 6350 h 59"/>
              <a:gd name="T2" fmla="*/ 46376 w 61"/>
              <a:gd name="T3" fmla="*/ 0 h 59"/>
              <a:gd name="T4" fmla="*/ 0 w 61"/>
              <a:gd name="T5" fmla="*/ 52388 h 59"/>
              <a:gd name="T6" fmla="*/ 35133 w 61"/>
              <a:gd name="T7" fmla="*/ 92075 h 59"/>
              <a:gd name="T8" fmla="*/ 81509 w 61"/>
              <a:gd name="T9" fmla="*/ 39688 h 59"/>
              <a:gd name="T10" fmla="*/ 84320 w 61"/>
              <a:gd name="T11" fmla="*/ 36513 h 59"/>
              <a:gd name="T12" fmla="*/ 81509 w 61"/>
              <a:gd name="T13" fmla="*/ 39688 h 59"/>
              <a:gd name="T14" fmla="*/ 82914 w 61"/>
              <a:gd name="T15" fmla="*/ 38100 h 59"/>
              <a:gd name="T16" fmla="*/ 84320 w 61"/>
              <a:gd name="T17" fmla="*/ 36513 h 59"/>
              <a:gd name="T18" fmla="*/ 43565 w 61"/>
              <a:gd name="T19" fmla="*/ 635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9"/>
              <a:gd name="T32" fmla="*/ 61 w 61"/>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9">
                <a:moveTo>
                  <a:pt x="31" y="4"/>
                </a:moveTo>
                <a:lnTo>
                  <a:pt x="33" y="0"/>
                </a:lnTo>
                <a:lnTo>
                  <a:pt x="0" y="33"/>
                </a:lnTo>
                <a:lnTo>
                  <a:pt x="25" y="58"/>
                </a:lnTo>
                <a:lnTo>
                  <a:pt x="58" y="25"/>
                </a:lnTo>
                <a:lnTo>
                  <a:pt x="60" y="23"/>
                </a:lnTo>
                <a:lnTo>
                  <a:pt x="58" y="25"/>
                </a:lnTo>
                <a:lnTo>
                  <a:pt x="59" y="24"/>
                </a:lnTo>
                <a:lnTo>
                  <a:pt x="60" y="23"/>
                </a:lnTo>
                <a:lnTo>
                  <a:pt x="31" y="4"/>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09" name="Freeform 129"/>
          <p:cNvSpPr>
            <a:spLocks/>
          </p:cNvSpPr>
          <p:nvPr/>
        </p:nvSpPr>
        <p:spPr bwMode="auto">
          <a:xfrm>
            <a:off x="2514600" y="5961062"/>
            <a:ext cx="87312" cy="107950"/>
          </a:xfrm>
          <a:custGeom>
            <a:avLst/>
            <a:gdLst>
              <a:gd name="T0" fmla="*/ 39431 w 62"/>
              <a:gd name="T1" fmla="*/ 6350 h 68"/>
              <a:gd name="T2" fmla="*/ 42248 w 62"/>
              <a:gd name="T3" fmla="*/ 0 h 68"/>
              <a:gd name="T4" fmla="*/ 0 w 62"/>
              <a:gd name="T5" fmla="*/ 76200 h 68"/>
              <a:gd name="T6" fmla="*/ 40839 w 62"/>
              <a:gd name="T7" fmla="*/ 106363 h 68"/>
              <a:gd name="T8" fmla="*/ 83087 w 62"/>
              <a:gd name="T9" fmla="*/ 30162 h 68"/>
              <a:gd name="T10" fmla="*/ 85904 w 62"/>
              <a:gd name="T11" fmla="*/ 26988 h 68"/>
              <a:gd name="T12" fmla="*/ 83087 w 62"/>
              <a:gd name="T13" fmla="*/ 30162 h 68"/>
              <a:gd name="T14" fmla="*/ 84495 w 62"/>
              <a:gd name="T15" fmla="*/ 28575 h 68"/>
              <a:gd name="T16" fmla="*/ 85904 w 62"/>
              <a:gd name="T17" fmla="*/ 26988 h 68"/>
              <a:gd name="T18" fmla="*/ 39431 w 62"/>
              <a:gd name="T19" fmla="*/ 635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68"/>
              <a:gd name="T32" fmla="*/ 62 w 62"/>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68">
                <a:moveTo>
                  <a:pt x="28" y="4"/>
                </a:moveTo>
                <a:lnTo>
                  <a:pt x="30" y="0"/>
                </a:lnTo>
                <a:lnTo>
                  <a:pt x="0" y="48"/>
                </a:lnTo>
                <a:lnTo>
                  <a:pt x="29" y="67"/>
                </a:lnTo>
                <a:lnTo>
                  <a:pt x="59" y="19"/>
                </a:lnTo>
                <a:lnTo>
                  <a:pt x="61" y="17"/>
                </a:lnTo>
                <a:lnTo>
                  <a:pt x="59" y="19"/>
                </a:lnTo>
                <a:lnTo>
                  <a:pt x="60" y="18"/>
                </a:lnTo>
                <a:lnTo>
                  <a:pt x="61" y="17"/>
                </a:lnTo>
                <a:lnTo>
                  <a:pt x="28" y="4"/>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10" name="Freeform 130"/>
          <p:cNvSpPr>
            <a:spLocks/>
          </p:cNvSpPr>
          <p:nvPr/>
        </p:nvSpPr>
        <p:spPr bwMode="auto">
          <a:xfrm>
            <a:off x="2559050" y="5819775"/>
            <a:ext cx="95250" cy="161925"/>
          </a:xfrm>
          <a:custGeom>
            <a:avLst/>
            <a:gdLst>
              <a:gd name="T0" fmla="*/ 44824 w 68"/>
              <a:gd name="T1" fmla="*/ 1588 h 102"/>
              <a:gd name="T2" fmla="*/ 46224 w 68"/>
              <a:gd name="T3" fmla="*/ 0 h 102"/>
              <a:gd name="T4" fmla="*/ 0 w 68"/>
              <a:gd name="T5" fmla="*/ 139700 h 102"/>
              <a:gd name="T6" fmla="*/ 46224 w 68"/>
              <a:gd name="T7" fmla="*/ 160338 h 102"/>
              <a:gd name="T8" fmla="*/ 92449 w 68"/>
              <a:gd name="T9" fmla="*/ 19050 h 102"/>
              <a:gd name="T10" fmla="*/ 93849 w 68"/>
              <a:gd name="T11" fmla="*/ 17463 h 102"/>
              <a:gd name="T12" fmla="*/ 92449 w 68"/>
              <a:gd name="T13" fmla="*/ 19050 h 102"/>
              <a:gd name="T14" fmla="*/ 93849 w 68"/>
              <a:gd name="T15" fmla="*/ 17463 h 102"/>
              <a:gd name="T16" fmla="*/ 44824 w 68"/>
              <a:gd name="T17" fmla="*/ 1588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02"/>
              <a:gd name="T29" fmla="*/ 68 w 68"/>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02">
                <a:moveTo>
                  <a:pt x="32" y="1"/>
                </a:moveTo>
                <a:lnTo>
                  <a:pt x="33" y="0"/>
                </a:lnTo>
                <a:lnTo>
                  <a:pt x="0" y="88"/>
                </a:lnTo>
                <a:lnTo>
                  <a:pt x="33" y="101"/>
                </a:lnTo>
                <a:lnTo>
                  <a:pt x="66" y="12"/>
                </a:lnTo>
                <a:lnTo>
                  <a:pt x="67" y="11"/>
                </a:lnTo>
                <a:lnTo>
                  <a:pt x="66" y="12"/>
                </a:lnTo>
                <a:lnTo>
                  <a:pt x="67" y="11"/>
                </a:lnTo>
                <a:lnTo>
                  <a:pt x="32" y="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11" name="Freeform 131"/>
          <p:cNvSpPr>
            <a:spLocks/>
          </p:cNvSpPr>
          <p:nvPr/>
        </p:nvSpPr>
        <p:spPr bwMode="auto">
          <a:xfrm>
            <a:off x="2608262" y="5616575"/>
            <a:ext cx="101600" cy="214312"/>
          </a:xfrm>
          <a:custGeom>
            <a:avLst/>
            <a:gdLst>
              <a:gd name="T0" fmla="*/ 50800 w 72"/>
              <a:gd name="T1" fmla="*/ 0 h 135"/>
              <a:gd name="T2" fmla="*/ 0 w 72"/>
              <a:gd name="T3" fmla="*/ 195262 h 135"/>
              <a:gd name="T4" fmla="*/ 49389 w 72"/>
              <a:gd name="T5" fmla="*/ 212725 h 135"/>
              <a:gd name="T6" fmla="*/ 100189 w 72"/>
              <a:gd name="T7" fmla="*/ 17462 h 135"/>
              <a:gd name="T8" fmla="*/ 100189 w 72"/>
              <a:gd name="T9" fmla="*/ 15875 h 135"/>
              <a:gd name="T10" fmla="*/ 100189 w 72"/>
              <a:gd name="T11" fmla="*/ 17462 h 135"/>
              <a:gd name="T12" fmla="*/ 100189 w 72"/>
              <a:gd name="T13" fmla="*/ 15875 h 135"/>
              <a:gd name="T14" fmla="*/ 50800 w 72"/>
              <a:gd name="T15" fmla="*/ 0 h 135"/>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35"/>
              <a:gd name="T26" fmla="*/ 72 w 7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35">
                <a:moveTo>
                  <a:pt x="36" y="0"/>
                </a:moveTo>
                <a:lnTo>
                  <a:pt x="0" y="123"/>
                </a:lnTo>
                <a:lnTo>
                  <a:pt x="35" y="134"/>
                </a:lnTo>
                <a:lnTo>
                  <a:pt x="71" y="11"/>
                </a:lnTo>
                <a:lnTo>
                  <a:pt x="71" y="10"/>
                </a:lnTo>
                <a:lnTo>
                  <a:pt x="71" y="11"/>
                </a:lnTo>
                <a:lnTo>
                  <a:pt x="71" y="10"/>
                </a:lnTo>
                <a:lnTo>
                  <a:pt x="36"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12" name="Freeform 132"/>
          <p:cNvSpPr>
            <a:spLocks/>
          </p:cNvSpPr>
          <p:nvPr/>
        </p:nvSpPr>
        <p:spPr bwMode="auto">
          <a:xfrm>
            <a:off x="2662237" y="5407025"/>
            <a:ext cx="98425" cy="217487"/>
          </a:xfrm>
          <a:custGeom>
            <a:avLst/>
            <a:gdLst>
              <a:gd name="T0" fmla="*/ 48499 w 69"/>
              <a:gd name="T1" fmla="*/ 0 h 137"/>
              <a:gd name="T2" fmla="*/ 0 w 69"/>
              <a:gd name="T3" fmla="*/ 200024 h 137"/>
              <a:gd name="T4" fmla="*/ 49926 w 69"/>
              <a:gd name="T5" fmla="*/ 215900 h 137"/>
              <a:gd name="T6" fmla="*/ 96999 w 69"/>
              <a:gd name="T7" fmla="*/ 15875 h 137"/>
              <a:gd name="T8" fmla="*/ 96999 w 69"/>
              <a:gd name="T9" fmla="*/ 17462 h 137"/>
              <a:gd name="T10" fmla="*/ 48499 w 69"/>
              <a:gd name="T11" fmla="*/ 0 h 137"/>
              <a:gd name="T12" fmla="*/ 0 60000 65536"/>
              <a:gd name="T13" fmla="*/ 0 60000 65536"/>
              <a:gd name="T14" fmla="*/ 0 60000 65536"/>
              <a:gd name="T15" fmla="*/ 0 60000 65536"/>
              <a:gd name="T16" fmla="*/ 0 60000 65536"/>
              <a:gd name="T17" fmla="*/ 0 60000 65536"/>
              <a:gd name="T18" fmla="*/ 0 w 69"/>
              <a:gd name="T19" fmla="*/ 0 h 137"/>
              <a:gd name="T20" fmla="*/ 69 w 6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69" h="137">
                <a:moveTo>
                  <a:pt x="34" y="0"/>
                </a:moveTo>
                <a:lnTo>
                  <a:pt x="0" y="126"/>
                </a:lnTo>
                <a:lnTo>
                  <a:pt x="35" y="136"/>
                </a:lnTo>
                <a:lnTo>
                  <a:pt x="68" y="10"/>
                </a:lnTo>
                <a:lnTo>
                  <a:pt x="68" y="11"/>
                </a:lnTo>
                <a:lnTo>
                  <a:pt x="34"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13" name="Freeform 133"/>
          <p:cNvSpPr>
            <a:spLocks/>
          </p:cNvSpPr>
          <p:nvPr/>
        </p:nvSpPr>
        <p:spPr bwMode="auto">
          <a:xfrm>
            <a:off x="2714625" y="5238750"/>
            <a:ext cx="87312" cy="177800"/>
          </a:xfrm>
          <a:custGeom>
            <a:avLst/>
            <a:gdLst>
              <a:gd name="T0" fmla="*/ 38023 w 62"/>
              <a:gd name="T1" fmla="*/ 1588 h 112"/>
              <a:gd name="T2" fmla="*/ 38023 w 62"/>
              <a:gd name="T3" fmla="*/ 0 h 112"/>
              <a:gd name="T4" fmla="*/ 0 w 62"/>
              <a:gd name="T5" fmla="*/ 160338 h 112"/>
              <a:gd name="T6" fmla="*/ 47881 w 62"/>
              <a:gd name="T7" fmla="*/ 176213 h 112"/>
              <a:gd name="T8" fmla="*/ 85904 w 62"/>
              <a:gd name="T9" fmla="*/ 15875 h 112"/>
              <a:gd name="T10" fmla="*/ 85904 w 62"/>
              <a:gd name="T11" fmla="*/ 14288 h 112"/>
              <a:gd name="T12" fmla="*/ 85904 w 62"/>
              <a:gd name="T13" fmla="*/ 15875 h 112"/>
              <a:gd name="T14" fmla="*/ 85904 w 62"/>
              <a:gd name="T15" fmla="*/ 14288 h 112"/>
              <a:gd name="T16" fmla="*/ 38023 w 62"/>
              <a:gd name="T17" fmla="*/ 1588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112"/>
              <a:gd name="T29" fmla="*/ 62 w 62"/>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112">
                <a:moveTo>
                  <a:pt x="27" y="1"/>
                </a:moveTo>
                <a:lnTo>
                  <a:pt x="27" y="0"/>
                </a:lnTo>
                <a:lnTo>
                  <a:pt x="0" y="101"/>
                </a:lnTo>
                <a:lnTo>
                  <a:pt x="34" y="111"/>
                </a:lnTo>
                <a:lnTo>
                  <a:pt x="61" y="10"/>
                </a:lnTo>
                <a:lnTo>
                  <a:pt x="61" y="9"/>
                </a:lnTo>
                <a:lnTo>
                  <a:pt x="61" y="10"/>
                </a:lnTo>
                <a:lnTo>
                  <a:pt x="61" y="9"/>
                </a:lnTo>
                <a:lnTo>
                  <a:pt x="27" y="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14" name="Freeform 134"/>
          <p:cNvSpPr>
            <a:spLocks/>
          </p:cNvSpPr>
          <p:nvPr/>
        </p:nvSpPr>
        <p:spPr bwMode="auto">
          <a:xfrm>
            <a:off x="2757487" y="5045075"/>
            <a:ext cx="93663" cy="201612"/>
          </a:xfrm>
          <a:custGeom>
            <a:avLst/>
            <a:gdLst>
              <a:gd name="T0" fmla="*/ 42574 w 66"/>
              <a:gd name="T1" fmla="*/ 0 h 127"/>
              <a:gd name="T2" fmla="*/ 0 w 66"/>
              <a:gd name="T3" fmla="*/ 185737 h 127"/>
              <a:gd name="T4" fmla="*/ 48251 w 66"/>
              <a:gd name="T5" fmla="*/ 200025 h 127"/>
              <a:gd name="T6" fmla="*/ 92244 w 66"/>
              <a:gd name="T7" fmla="*/ 14287 h 127"/>
              <a:gd name="T8" fmla="*/ 42574 w 66"/>
              <a:gd name="T9" fmla="*/ 0 h 127"/>
              <a:gd name="T10" fmla="*/ 0 60000 65536"/>
              <a:gd name="T11" fmla="*/ 0 60000 65536"/>
              <a:gd name="T12" fmla="*/ 0 60000 65536"/>
              <a:gd name="T13" fmla="*/ 0 60000 65536"/>
              <a:gd name="T14" fmla="*/ 0 60000 65536"/>
              <a:gd name="T15" fmla="*/ 0 w 66"/>
              <a:gd name="T16" fmla="*/ 0 h 127"/>
              <a:gd name="T17" fmla="*/ 66 w 66"/>
              <a:gd name="T18" fmla="*/ 127 h 127"/>
            </a:gdLst>
            <a:ahLst/>
            <a:cxnLst>
              <a:cxn ang="T10">
                <a:pos x="T0" y="T1"/>
              </a:cxn>
              <a:cxn ang="T11">
                <a:pos x="T2" y="T3"/>
              </a:cxn>
              <a:cxn ang="T12">
                <a:pos x="T4" y="T5"/>
              </a:cxn>
              <a:cxn ang="T13">
                <a:pos x="T6" y="T7"/>
              </a:cxn>
              <a:cxn ang="T14">
                <a:pos x="T8" y="T9"/>
              </a:cxn>
            </a:cxnLst>
            <a:rect l="T15" t="T16" r="T17" b="T18"/>
            <a:pathLst>
              <a:path w="66" h="127">
                <a:moveTo>
                  <a:pt x="30" y="0"/>
                </a:moveTo>
                <a:lnTo>
                  <a:pt x="0" y="117"/>
                </a:lnTo>
                <a:lnTo>
                  <a:pt x="34" y="126"/>
                </a:lnTo>
                <a:lnTo>
                  <a:pt x="65" y="9"/>
                </a:lnTo>
                <a:lnTo>
                  <a:pt x="30"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15" name="Freeform 135"/>
          <p:cNvSpPr>
            <a:spLocks/>
          </p:cNvSpPr>
          <p:nvPr/>
        </p:nvSpPr>
        <p:spPr bwMode="auto">
          <a:xfrm>
            <a:off x="2803525" y="4799012"/>
            <a:ext cx="106362" cy="252413"/>
          </a:xfrm>
          <a:custGeom>
            <a:avLst/>
            <a:gdLst>
              <a:gd name="T0" fmla="*/ 55308 w 75"/>
              <a:gd name="T1" fmla="*/ 0 h 159"/>
              <a:gd name="T2" fmla="*/ 55308 w 75"/>
              <a:gd name="T3" fmla="*/ 1588 h 159"/>
              <a:gd name="T4" fmla="*/ 0 w 75"/>
              <a:gd name="T5" fmla="*/ 236538 h 159"/>
              <a:gd name="T6" fmla="*/ 49636 w 75"/>
              <a:gd name="T7" fmla="*/ 250825 h 159"/>
              <a:gd name="T8" fmla="*/ 104944 w 75"/>
              <a:gd name="T9" fmla="*/ 17463 h 159"/>
              <a:gd name="T10" fmla="*/ 104944 w 75"/>
              <a:gd name="T11" fmla="*/ 19050 h 159"/>
              <a:gd name="T12" fmla="*/ 55308 w 75"/>
              <a:gd name="T13" fmla="*/ 0 h 159"/>
              <a:gd name="T14" fmla="*/ 55308 w 75"/>
              <a:gd name="T15" fmla="*/ 1588 h 159"/>
              <a:gd name="T16" fmla="*/ 55308 w 75"/>
              <a:gd name="T17" fmla="*/ 0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59"/>
              <a:gd name="T29" fmla="*/ 75 w 75"/>
              <a:gd name="T30" fmla="*/ 159 h 1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59">
                <a:moveTo>
                  <a:pt x="39" y="0"/>
                </a:moveTo>
                <a:lnTo>
                  <a:pt x="39" y="1"/>
                </a:lnTo>
                <a:lnTo>
                  <a:pt x="0" y="149"/>
                </a:lnTo>
                <a:lnTo>
                  <a:pt x="35" y="158"/>
                </a:lnTo>
                <a:lnTo>
                  <a:pt x="74" y="11"/>
                </a:lnTo>
                <a:lnTo>
                  <a:pt x="74" y="12"/>
                </a:lnTo>
                <a:lnTo>
                  <a:pt x="39" y="0"/>
                </a:lnTo>
                <a:lnTo>
                  <a:pt x="39" y="1"/>
                </a:lnTo>
                <a:lnTo>
                  <a:pt x="39"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16" name="Freeform 136"/>
          <p:cNvSpPr>
            <a:spLocks/>
          </p:cNvSpPr>
          <p:nvPr/>
        </p:nvSpPr>
        <p:spPr bwMode="auto">
          <a:xfrm>
            <a:off x="2863850" y="4557712"/>
            <a:ext cx="114300" cy="252413"/>
          </a:xfrm>
          <a:custGeom>
            <a:avLst/>
            <a:gdLst>
              <a:gd name="T0" fmla="*/ 64911 w 81"/>
              <a:gd name="T1" fmla="*/ 0 h 159"/>
              <a:gd name="T2" fmla="*/ 63500 w 81"/>
              <a:gd name="T3" fmla="*/ 3175 h 159"/>
              <a:gd name="T4" fmla="*/ 0 w 81"/>
              <a:gd name="T5" fmla="*/ 231775 h 159"/>
              <a:gd name="T6" fmla="*/ 49389 w 81"/>
              <a:gd name="T7" fmla="*/ 250825 h 159"/>
              <a:gd name="T8" fmla="*/ 112889 w 81"/>
              <a:gd name="T9" fmla="*/ 20638 h 159"/>
              <a:gd name="T10" fmla="*/ 111478 w 81"/>
              <a:gd name="T11" fmla="*/ 22225 h 159"/>
              <a:gd name="T12" fmla="*/ 64911 w 81"/>
              <a:gd name="T13" fmla="*/ 0 h 159"/>
              <a:gd name="T14" fmla="*/ 63500 w 81"/>
              <a:gd name="T15" fmla="*/ 3175 h 159"/>
              <a:gd name="T16" fmla="*/ 64911 w 81"/>
              <a:gd name="T17" fmla="*/ 0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59"/>
              <a:gd name="T29" fmla="*/ 81 w 81"/>
              <a:gd name="T30" fmla="*/ 159 h 1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59">
                <a:moveTo>
                  <a:pt x="46" y="0"/>
                </a:moveTo>
                <a:lnTo>
                  <a:pt x="45" y="2"/>
                </a:lnTo>
                <a:lnTo>
                  <a:pt x="0" y="146"/>
                </a:lnTo>
                <a:lnTo>
                  <a:pt x="35" y="158"/>
                </a:lnTo>
                <a:lnTo>
                  <a:pt x="80" y="13"/>
                </a:lnTo>
                <a:lnTo>
                  <a:pt x="79" y="14"/>
                </a:lnTo>
                <a:lnTo>
                  <a:pt x="46" y="0"/>
                </a:lnTo>
                <a:lnTo>
                  <a:pt x="45" y="2"/>
                </a:lnTo>
                <a:lnTo>
                  <a:pt x="46"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17" name="Freeform 137"/>
          <p:cNvSpPr>
            <a:spLocks/>
          </p:cNvSpPr>
          <p:nvPr/>
        </p:nvSpPr>
        <p:spPr bwMode="auto">
          <a:xfrm>
            <a:off x="2932112" y="4416425"/>
            <a:ext cx="95250" cy="157162"/>
          </a:xfrm>
          <a:custGeom>
            <a:avLst/>
            <a:gdLst>
              <a:gd name="T0" fmla="*/ 48336 w 67"/>
              <a:gd name="T1" fmla="*/ 0 h 99"/>
              <a:gd name="T2" fmla="*/ 46914 w 67"/>
              <a:gd name="T3" fmla="*/ 3175 h 99"/>
              <a:gd name="T4" fmla="*/ 0 w 67"/>
              <a:gd name="T5" fmla="*/ 133350 h 99"/>
              <a:gd name="T6" fmla="*/ 46914 w 67"/>
              <a:gd name="T7" fmla="*/ 155575 h 99"/>
              <a:gd name="T8" fmla="*/ 93828 w 67"/>
              <a:gd name="T9" fmla="*/ 25400 h 99"/>
              <a:gd name="T10" fmla="*/ 93828 w 67"/>
              <a:gd name="T11" fmla="*/ 26987 h 99"/>
              <a:gd name="T12" fmla="*/ 48336 w 67"/>
              <a:gd name="T13" fmla="*/ 0 h 99"/>
              <a:gd name="T14" fmla="*/ 48336 w 67"/>
              <a:gd name="T15" fmla="*/ 1587 h 99"/>
              <a:gd name="T16" fmla="*/ 46914 w 67"/>
              <a:gd name="T17" fmla="*/ 3175 h 99"/>
              <a:gd name="T18" fmla="*/ 48336 w 67"/>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99"/>
              <a:gd name="T32" fmla="*/ 67 w 67"/>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99">
                <a:moveTo>
                  <a:pt x="34" y="0"/>
                </a:moveTo>
                <a:lnTo>
                  <a:pt x="33" y="2"/>
                </a:lnTo>
                <a:lnTo>
                  <a:pt x="0" y="84"/>
                </a:lnTo>
                <a:lnTo>
                  <a:pt x="33" y="98"/>
                </a:lnTo>
                <a:lnTo>
                  <a:pt x="66" y="16"/>
                </a:lnTo>
                <a:lnTo>
                  <a:pt x="66" y="17"/>
                </a:lnTo>
                <a:lnTo>
                  <a:pt x="34" y="0"/>
                </a:lnTo>
                <a:lnTo>
                  <a:pt x="34" y="1"/>
                </a:lnTo>
                <a:lnTo>
                  <a:pt x="33" y="2"/>
                </a:lnTo>
                <a:lnTo>
                  <a:pt x="34"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18" name="Freeform 138"/>
          <p:cNvSpPr>
            <a:spLocks/>
          </p:cNvSpPr>
          <p:nvPr/>
        </p:nvSpPr>
        <p:spPr bwMode="auto">
          <a:xfrm>
            <a:off x="2984500" y="4318000"/>
            <a:ext cx="87312" cy="119062"/>
          </a:xfrm>
          <a:custGeom>
            <a:avLst/>
            <a:gdLst>
              <a:gd name="T0" fmla="*/ 43656 w 62"/>
              <a:gd name="T1" fmla="*/ 0 h 75"/>
              <a:gd name="T2" fmla="*/ 42248 w 62"/>
              <a:gd name="T3" fmla="*/ 3175 h 75"/>
              <a:gd name="T4" fmla="*/ 0 w 62"/>
              <a:gd name="T5" fmla="*/ 90487 h 75"/>
              <a:gd name="T6" fmla="*/ 45064 w 62"/>
              <a:gd name="T7" fmla="*/ 117475 h 75"/>
              <a:gd name="T8" fmla="*/ 85904 w 62"/>
              <a:gd name="T9" fmla="*/ 30162 h 75"/>
              <a:gd name="T10" fmla="*/ 84495 w 62"/>
              <a:gd name="T11" fmla="*/ 31750 h 75"/>
              <a:gd name="T12" fmla="*/ 43656 w 62"/>
              <a:gd name="T13" fmla="*/ 0 h 75"/>
              <a:gd name="T14" fmla="*/ 42248 w 62"/>
              <a:gd name="T15" fmla="*/ 0 h 75"/>
              <a:gd name="T16" fmla="*/ 42248 w 62"/>
              <a:gd name="T17" fmla="*/ 3175 h 75"/>
              <a:gd name="T18" fmla="*/ 43656 w 6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75"/>
              <a:gd name="T32" fmla="*/ 62 w 62"/>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75">
                <a:moveTo>
                  <a:pt x="31" y="0"/>
                </a:moveTo>
                <a:lnTo>
                  <a:pt x="30" y="2"/>
                </a:lnTo>
                <a:lnTo>
                  <a:pt x="0" y="57"/>
                </a:lnTo>
                <a:lnTo>
                  <a:pt x="32" y="74"/>
                </a:lnTo>
                <a:lnTo>
                  <a:pt x="61" y="19"/>
                </a:lnTo>
                <a:lnTo>
                  <a:pt x="60" y="20"/>
                </a:lnTo>
                <a:lnTo>
                  <a:pt x="31" y="0"/>
                </a:lnTo>
                <a:lnTo>
                  <a:pt x="30" y="0"/>
                </a:lnTo>
                <a:lnTo>
                  <a:pt x="30" y="2"/>
                </a:lnTo>
                <a:lnTo>
                  <a:pt x="31"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19" name="Freeform 139"/>
          <p:cNvSpPr>
            <a:spLocks/>
          </p:cNvSpPr>
          <p:nvPr/>
        </p:nvSpPr>
        <p:spPr bwMode="auto">
          <a:xfrm>
            <a:off x="3032125" y="4197350"/>
            <a:ext cx="112712" cy="147637"/>
          </a:xfrm>
          <a:custGeom>
            <a:avLst/>
            <a:gdLst>
              <a:gd name="T0" fmla="*/ 71337 w 79"/>
              <a:gd name="T1" fmla="*/ 0 h 93"/>
              <a:gd name="T2" fmla="*/ 68483 w 79"/>
              <a:gd name="T3" fmla="*/ 4762 h 93"/>
              <a:gd name="T4" fmla="*/ 0 w 79"/>
              <a:gd name="T5" fmla="*/ 112712 h 93"/>
              <a:gd name="T6" fmla="*/ 42802 w 79"/>
              <a:gd name="T7" fmla="*/ 146050 h 93"/>
              <a:gd name="T8" fmla="*/ 111285 w 79"/>
              <a:gd name="T9" fmla="*/ 38100 h 93"/>
              <a:gd name="T10" fmla="*/ 107005 w 79"/>
              <a:gd name="T11" fmla="*/ 42862 h 93"/>
              <a:gd name="T12" fmla="*/ 71337 w 79"/>
              <a:gd name="T13" fmla="*/ 0 h 93"/>
              <a:gd name="T14" fmla="*/ 69910 w 79"/>
              <a:gd name="T15" fmla="*/ 1587 h 93"/>
              <a:gd name="T16" fmla="*/ 68483 w 79"/>
              <a:gd name="T17" fmla="*/ 4762 h 93"/>
              <a:gd name="T18" fmla="*/ 71337 w 79"/>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93"/>
              <a:gd name="T32" fmla="*/ 79 w 79"/>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93">
                <a:moveTo>
                  <a:pt x="50" y="0"/>
                </a:moveTo>
                <a:lnTo>
                  <a:pt x="48" y="3"/>
                </a:lnTo>
                <a:lnTo>
                  <a:pt x="0" y="71"/>
                </a:lnTo>
                <a:lnTo>
                  <a:pt x="30" y="92"/>
                </a:lnTo>
                <a:lnTo>
                  <a:pt x="78" y="24"/>
                </a:lnTo>
                <a:lnTo>
                  <a:pt x="75" y="27"/>
                </a:lnTo>
                <a:lnTo>
                  <a:pt x="50" y="0"/>
                </a:lnTo>
                <a:lnTo>
                  <a:pt x="49" y="1"/>
                </a:lnTo>
                <a:lnTo>
                  <a:pt x="48" y="3"/>
                </a:lnTo>
                <a:lnTo>
                  <a:pt x="50"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20" name="Freeform 140"/>
          <p:cNvSpPr>
            <a:spLocks/>
          </p:cNvSpPr>
          <p:nvPr/>
        </p:nvSpPr>
        <p:spPr bwMode="auto">
          <a:xfrm>
            <a:off x="3108325" y="4097337"/>
            <a:ext cx="125412" cy="138113"/>
          </a:xfrm>
          <a:custGeom>
            <a:avLst/>
            <a:gdLst>
              <a:gd name="T0" fmla="*/ 94059 w 88"/>
              <a:gd name="T1" fmla="*/ 0 h 87"/>
              <a:gd name="T2" fmla="*/ 88358 w 88"/>
              <a:gd name="T3" fmla="*/ 4763 h 87"/>
              <a:gd name="T4" fmla="*/ 0 w 88"/>
              <a:gd name="T5" fmla="*/ 93663 h 87"/>
              <a:gd name="T6" fmla="*/ 35628 w 88"/>
              <a:gd name="T7" fmla="*/ 136525 h 87"/>
              <a:gd name="T8" fmla="*/ 123987 w 88"/>
              <a:gd name="T9" fmla="*/ 47625 h 87"/>
              <a:gd name="T10" fmla="*/ 118286 w 88"/>
              <a:gd name="T11" fmla="*/ 52388 h 87"/>
              <a:gd name="T12" fmla="*/ 94059 w 88"/>
              <a:gd name="T13" fmla="*/ 0 h 87"/>
              <a:gd name="T14" fmla="*/ 92634 w 88"/>
              <a:gd name="T15" fmla="*/ 3175 h 87"/>
              <a:gd name="T16" fmla="*/ 88358 w 88"/>
              <a:gd name="T17" fmla="*/ 4763 h 87"/>
              <a:gd name="T18" fmla="*/ 94059 w 88"/>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7"/>
              <a:gd name="T32" fmla="*/ 88 w 8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7">
                <a:moveTo>
                  <a:pt x="66" y="0"/>
                </a:moveTo>
                <a:lnTo>
                  <a:pt x="62" y="3"/>
                </a:lnTo>
                <a:lnTo>
                  <a:pt x="0" y="59"/>
                </a:lnTo>
                <a:lnTo>
                  <a:pt x="25" y="86"/>
                </a:lnTo>
                <a:lnTo>
                  <a:pt x="87" y="30"/>
                </a:lnTo>
                <a:lnTo>
                  <a:pt x="83" y="33"/>
                </a:lnTo>
                <a:lnTo>
                  <a:pt x="66" y="0"/>
                </a:lnTo>
                <a:lnTo>
                  <a:pt x="65" y="2"/>
                </a:lnTo>
                <a:lnTo>
                  <a:pt x="62" y="3"/>
                </a:lnTo>
                <a:lnTo>
                  <a:pt x="66"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21" name="Freeform 141"/>
          <p:cNvSpPr>
            <a:spLocks/>
          </p:cNvSpPr>
          <p:nvPr/>
        </p:nvSpPr>
        <p:spPr bwMode="auto">
          <a:xfrm>
            <a:off x="3208337" y="4032250"/>
            <a:ext cx="127000" cy="112712"/>
          </a:xfrm>
          <a:custGeom>
            <a:avLst/>
            <a:gdLst>
              <a:gd name="T0" fmla="*/ 107022 w 89"/>
              <a:gd name="T1" fmla="*/ 0 h 71"/>
              <a:gd name="T2" fmla="*/ 99888 w 89"/>
              <a:gd name="T3" fmla="*/ 3175 h 71"/>
              <a:gd name="T4" fmla="*/ 0 w 89"/>
              <a:gd name="T5" fmla="*/ 60325 h 71"/>
              <a:gd name="T6" fmla="*/ 24258 w 89"/>
              <a:gd name="T7" fmla="*/ 111125 h 71"/>
              <a:gd name="T8" fmla="*/ 125573 w 89"/>
              <a:gd name="T9" fmla="*/ 53975 h 71"/>
              <a:gd name="T10" fmla="*/ 118438 w 89"/>
              <a:gd name="T11" fmla="*/ 55562 h 71"/>
              <a:gd name="T12" fmla="*/ 107022 w 89"/>
              <a:gd name="T13" fmla="*/ 0 h 71"/>
              <a:gd name="T14" fmla="*/ 104169 w 89"/>
              <a:gd name="T15" fmla="*/ 1587 h 71"/>
              <a:gd name="T16" fmla="*/ 99888 w 89"/>
              <a:gd name="T17" fmla="*/ 3175 h 71"/>
              <a:gd name="T18" fmla="*/ 107022 w 89"/>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71"/>
              <a:gd name="T32" fmla="*/ 89 w 89"/>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71">
                <a:moveTo>
                  <a:pt x="75" y="0"/>
                </a:moveTo>
                <a:lnTo>
                  <a:pt x="70" y="2"/>
                </a:lnTo>
                <a:lnTo>
                  <a:pt x="0" y="38"/>
                </a:lnTo>
                <a:lnTo>
                  <a:pt x="17" y="70"/>
                </a:lnTo>
                <a:lnTo>
                  <a:pt x="88" y="34"/>
                </a:lnTo>
                <a:lnTo>
                  <a:pt x="83" y="35"/>
                </a:lnTo>
                <a:lnTo>
                  <a:pt x="75" y="0"/>
                </a:lnTo>
                <a:lnTo>
                  <a:pt x="73" y="1"/>
                </a:lnTo>
                <a:lnTo>
                  <a:pt x="70" y="2"/>
                </a:lnTo>
                <a:lnTo>
                  <a:pt x="75"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22" name="Freeform 142"/>
          <p:cNvSpPr>
            <a:spLocks/>
          </p:cNvSpPr>
          <p:nvPr/>
        </p:nvSpPr>
        <p:spPr bwMode="auto">
          <a:xfrm>
            <a:off x="3322637" y="4013200"/>
            <a:ext cx="76200" cy="71437"/>
          </a:xfrm>
          <a:custGeom>
            <a:avLst/>
            <a:gdLst>
              <a:gd name="T0" fmla="*/ 73378 w 54"/>
              <a:gd name="T1" fmla="*/ 0 h 45"/>
              <a:gd name="T2" fmla="*/ 64911 w 54"/>
              <a:gd name="T3" fmla="*/ 1587 h 45"/>
              <a:gd name="T4" fmla="*/ 0 w 54"/>
              <a:gd name="T5" fmla="*/ 17462 h 45"/>
              <a:gd name="T6" fmla="*/ 11289 w 54"/>
              <a:gd name="T7" fmla="*/ 69850 h 45"/>
              <a:gd name="T8" fmla="*/ 74789 w 54"/>
              <a:gd name="T9" fmla="*/ 52387 h 45"/>
              <a:gd name="T10" fmla="*/ 67733 w 54"/>
              <a:gd name="T11" fmla="*/ 53975 h 45"/>
              <a:gd name="T12" fmla="*/ 73378 w 54"/>
              <a:gd name="T13" fmla="*/ 0 h 45"/>
              <a:gd name="T14" fmla="*/ 69144 w 54"/>
              <a:gd name="T15" fmla="*/ 0 h 45"/>
              <a:gd name="T16" fmla="*/ 64911 w 54"/>
              <a:gd name="T17" fmla="*/ 1587 h 45"/>
              <a:gd name="T18" fmla="*/ 73378 w 5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45"/>
              <a:gd name="T32" fmla="*/ 54 w 5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45">
                <a:moveTo>
                  <a:pt x="52" y="0"/>
                </a:moveTo>
                <a:lnTo>
                  <a:pt x="46" y="1"/>
                </a:lnTo>
                <a:lnTo>
                  <a:pt x="0" y="11"/>
                </a:lnTo>
                <a:lnTo>
                  <a:pt x="8" y="44"/>
                </a:lnTo>
                <a:lnTo>
                  <a:pt x="53" y="33"/>
                </a:lnTo>
                <a:lnTo>
                  <a:pt x="48" y="34"/>
                </a:lnTo>
                <a:lnTo>
                  <a:pt x="52" y="0"/>
                </a:lnTo>
                <a:lnTo>
                  <a:pt x="49" y="0"/>
                </a:lnTo>
                <a:lnTo>
                  <a:pt x="46" y="1"/>
                </a:lnTo>
                <a:lnTo>
                  <a:pt x="52"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23" name="Freeform 143"/>
          <p:cNvSpPr>
            <a:spLocks/>
          </p:cNvSpPr>
          <p:nvPr/>
        </p:nvSpPr>
        <p:spPr bwMode="auto">
          <a:xfrm>
            <a:off x="3397250" y="4013200"/>
            <a:ext cx="65087" cy="63500"/>
          </a:xfrm>
          <a:custGeom>
            <a:avLst/>
            <a:gdLst>
              <a:gd name="T0" fmla="*/ 63702 w 47"/>
              <a:gd name="T1" fmla="*/ 9525 h 40"/>
              <a:gd name="T2" fmla="*/ 60933 w 47"/>
              <a:gd name="T3" fmla="*/ 7938 h 40"/>
              <a:gd name="T4" fmla="*/ 5539 w 47"/>
              <a:gd name="T5" fmla="*/ 0 h 40"/>
              <a:gd name="T6" fmla="*/ 0 w 47"/>
              <a:gd name="T7" fmla="*/ 53975 h 40"/>
              <a:gd name="T8" fmla="*/ 55393 w 47"/>
              <a:gd name="T9" fmla="*/ 61913 h 40"/>
              <a:gd name="T10" fmla="*/ 52624 w 47"/>
              <a:gd name="T11" fmla="*/ 60325 h 40"/>
              <a:gd name="T12" fmla="*/ 63702 w 47"/>
              <a:gd name="T13" fmla="*/ 9525 h 40"/>
              <a:gd name="T14" fmla="*/ 62317 w 47"/>
              <a:gd name="T15" fmla="*/ 9525 h 40"/>
              <a:gd name="T16" fmla="*/ 60933 w 47"/>
              <a:gd name="T17" fmla="*/ 7938 h 40"/>
              <a:gd name="T18" fmla="*/ 63702 w 47"/>
              <a:gd name="T19" fmla="*/ 952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0"/>
              <a:gd name="T32" fmla="*/ 47 w 47"/>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0">
                <a:moveTo>
                  <a:pt x="46" y="6"/>
                </a:moveTo>
                <a:lnTo>
                  <a:pt x="44" y="5"/>
                </a:lnTo>
                <a:lnTo>
                  <a:pt x="4" y="0"/>
                </a:lnTo>
                <a:lnTo>
                  <a:pt x="0" y="34"/>
                </a:lnTo>
                <a:lnTo>
                  <a:pt x="40" y="39"/>
                </a:lnTo>
                <a:lnTo>
                  <a:pt x="38" y="38"/>
                </a:lnTo>
                <a:lnTo>
                  <a:pt x="46" y="6"/>
                </a:lnTo>
                <a:lnTo>
                  <a:pt x="45" y="6"/>
                </a:lnTo>
                <a:lnTo>
                  <a:pt x="44" y="5"/>
                </a:lnTo>
                <a:lnTo>
                  <a:pt x="46" y="6"/>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24" name="Freeform 144"/>
          <p:cNvSpPr>
            <a:spLocks/>
          </p:cNvSpPr>
          <p:nvPr/>
        </p:nvSpPr>
        <p:spPr bwMode="auto">
          <a:xfrm>
            <a:off x="3457575" y="4024312"/>
            <a:ext cx="77787" cy="69850"/>
          </a:xfrm>
          <a:custGeom>
            <a:avLst/>
            <a:gdLst>
              <a:gd name="T0" fmla="*/ 76373 w 55"/>
              <a:gd name="T1" fmla="*/ 17463 h 44"/>
              <a:gd name="T2" fmla="*/ 72130 w 55"/>
              <a:gd name="T3" fmla="*/ 17463 h 44"/>
              <a:gd name="T4" fmla="*/ 11314 w 55"/>
              <a:gd name="T5" fmla="*/ 0 h 44"/>
              <a:gd name="T6" fmla="*/ 0 w 55"/>
              <a:gd name="T7" fmla="*/ 50800 h 44"/>
              <a:gd name="T8" fmla="*/ 60815 w 55"/>
              <a:gd name="T9" fmla="*/ 68263 h 44"/>
              <a:gd name="T10" fmla="*/ 57987 w 55"/>
              <a:gd name="T11" fmla="*/ 66675 h 44"/>
              <a:gd name="T12" fmla="*/ 76373 w 55"/>
              <a:gd name="T13" fmla="*/ 17463 h 44"/>
              <a:gd name="T14" fmla="*/ 74958 w 55"/>
              <a:gd name="T15" fmla="*/ 17463 h 44"/>
              <a:gd name="T16" fmla="*/ 72130 w 55"/>
              <a:gd name="T17" fmla="*/ 17463 h 44"/>
              <a:gd name="T18" fmla="*/ 76373 w 55"/>
              <a:gd name="T19" fmla="*/ 1746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44"/>
              <a:gd name="T32" fmla="*/ 55 w 55"/>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44">
                <a:moveTo>
                  <a:pt x="54" y="11"/>
                </a:moveTo>
                <a:lnTo>
                  <a:pt x="51" y="11"/>
                </a:lnTo>
                <a:lnTo>
                  <a:pt x="8" y="0"/>
                </a:lnTo>
                <a:lnTo>
                  <a:pt x="0" y="32"/>
                </a:lnTo>
                <a:lnTo>
                  <a:pt x="43" y="43"/>
                </a:lnTo>
                <a:lnTo>
                  <a:pt x="41" y="42"/>
                </a:lnTo>
                <a:lnTo>
                  <a:pt x="54" y="11"/>
                </a:lnTo>
                <a:lnTo>
                  <a:pt x="53" y="11"/>
                </a:lnTo>
                <a:lnTo>
                  <a:pt x="51" y="11"/>
                </a:lnTo>
                <a:lnTo>
                  <a:pt x="54" y="1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25" name="Freeform 145"/>
          <p:cNvSpPr>
            <a:spLocks/>
          </p:cNvSpPr>
          <p:nvPr/>
        </p:nvSpPr>
        <p:spPr bwMode="auto">
          <a:xfrm>
            <a:off x="3521075" y="4043362"/>
            <a:ext cx="106362" cy="93663"/>
          </a:xfrm>
          <a:custGeom>
            <a:avLst/>
            <a:gdLst>
              <a:gd name="T0" fmla="*/ 104944 w 75"/>
              <a:gd name="T1" fmla="*/ 39688 h 59"/>
              <a:gd name="T2" fmla="*/ 103526 w 75"/>
              <a:gd name="T3" fmla="*/ 38100 h 59"/>
              <a:gd name="T4" fmla="*/ 19854 w 75"/>
              <a:gd name="T5" fmla="*/ 0 h 59"/>
              <a:gd name="T6" fmla="*/ 0 w 75"/>
              <a:gd name="T7" fmla="*/ 52388 h 59"/>
              <a:gd name="T8" fmla="*/ 82253 w 75"/>
              <a:gd name="T9" fmla="*/ 92075 h 59"/>
              <a:gd name="T10" fmla="*/ 80835 w 75"/>
              <a:gd name="T11" fmla="*/ 90488 h 59"/>
              <a:gd name="T12" fmla="*/ 104944 w 75"/>
              <a:gd name="T13" fmla="*/ 39688 h 59"/>
              <a:gd name="T14" fmla="*/ 103526 w 75"/>
              <a:gd name="T15" fmla="*/ 39688 h 59"/>
              <a:gd name="T16" fmla="*/ 103526 w 75"/>
              <a:gd name="T17" fmla="*/ 38100 h 59"/>
              <a:gd name="T18" fmla="*/ 104944 w 75"/>
              <a:gd name="T19" fmla="*/ 39688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59"/>
              <a:gd name="T32" fmla="*/ 75 w 7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59">
                <a:moveTo>
                  <a:pt x="74" y="25"/>
                </a:moveTo>
                <a:lnTo>
                  <a:pt x="73" y="24"/>
                </a:lnTo>
                <a:lnTo>
                  <a:pt x="14" y="0"/>
                </a:lnTo>
                <a:lnTo>
                  <a:pt x="0" y="33"/>
                </a:lnTo>
                <a:lnTo>
                  <a:pt x="58" y="58"/>
                </a:lnTo>
                <a:lnTo>
                  <a:pt x="57" y="57"/>
                </a:lnTo>
                <a:lnTo>
                  <a:pt x="74" y="25"/>
                </a:lnTo>
                <a:lnTo>
                  <a:pt x="73" y="25"/>
                </a:lnTo>
                <a:lnTo>
                  <a:pt x="73" y="24"/>
                </a:lnTo>
                <a:lnTo>
                  <a:pt x="74" y="2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26" name="Freeform 146"/>
          <p:cNvSpPr>
            <a:spLocks/>
          </p:cNvSpPr>
          <p:nvPr/>
        </p:nvSpPr>
        <p:spPr bwMode="auto">
          <a:xfrm>
            <a:off x="3608387" y="4087812"/>
            <a:ext cx="93663" cy="90488"/>
          </a:xfrm>
          <a:custGeom>
            <a:avLst/>
            <a:gdLst>
              <a:gd name="T0" fmla="*/ 92244 w 66"/>
              <a:gd name="T1" fmla="*/ 39688 h 57"/>
              <a:gd name="T2" fmla="*/ 89406 w 66"/>
              <a:gd name="T3" fmla="*/ 38100 h 57"/>
              <a:gd name="T4" fmla="*/ 22706 w 66"/>
              <a:gd name="T5" fmla="*/ 0 h 57"/>
              <a:gd name="T6" fmla="*/ 0 w 66"/>
              <a:gd name="T7" fmla="*/ 50800 h 57"/>
              <a:gd name="T8" fmla="*/ 66699 w 66"/>
              <a:gd name="T9" fmla="*/ 88900 h 57"/>
              <a:gd name="T10" fmla="*/ 65280 w 66"/>
              <a:gd name="T11" fmla="*/ 87313 h 57"/>
              <a:gd name="T12" fmla="*/ 92244 w 66"/>
              <a:gd name="T13" fmla="*/ 39688 h 57"/>
              <a:gd name="T14" fmla="*/ 90825 w 66"/>
              <a:gd name="T15" fmla="*/ 39688 h 57"/>
              <a:gd name="T16" fmla="*/ 89406 w 66"/>
              <a:gd name="T17" fmla="*/ 38100 h 57"/>
              <a:gd name="T18" fmla="*/ 92244 w 66"/>
              <a:gd name="T19" fmla="*/ 39688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57"/>
              <a:gd name="T32" fmla="*/ 66 w 6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57">
                <a:moveTo>
                  <a:pt x="65" y="25"/>
                </a:moveTo>
                <a:lnTo>
                  <a:pt x="63" y="24"/>
                </a:lnTo>
                <a:lnTo>
                  <a:pt x="16" y="0"/>
                </a:lnTo>
                <a:lnTo>
                  <a:pt x="0" y="32"/>
                </a:lnTo>
                <a:lnTo>
                  <a:pt x="47" y="56"/>
                </a:lnTo>
                <a:lnTo>
                  <a:pt x="46" y="55"/>
                </a:lnTo>
                <a:lnTo>
                  <a:pt x="65" y="25"/>
                </a:lnTo>
                <a:lnTo>
                  <a:pt x="64" y="25"/>
                </a:lnTo>
                <a:lnTo>
                  <a:pt x="63" y="24"/>
                </a:lnTo>
                <a:lnTo>
                  <a:pt x="65" y="2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27" name="Freeform 147"/>
          <p:cNvSpPr>
            <a:spLocks/>
          </p:cNvSpPr>
          <p:nvPr/>
        </p:nvSpPr>
        <p:spPr bwMode="auto">
          <a:xfrm>
            <a:off x="3678237" y="4132262"/>
            <a:ext cx="106363" cy="101600"/>
          </a:xfrm>
          <a:custGeom>
            <a:avLst/>
            <a:gdLst>
              <a:gd name="T0" fmla="*/ 104945 w 75"/>
              <a:gd name="T1" fmla="*/ 55562 h 64"/>
              <a:gd name="T2" fmla="*/ 102108 w 75"/>
              <a:gd name="T3" fmla="*/ 52387 h 64"/>
              <a:gd name="T4" fmla="*/ 26945 w 75"/>
              <a:gd name="T5" fmla="*/ 0 h 64"/>
              <a:gd name="T6" fmla="*/ 0 w 75"/>
              <a:gd name="T7" fmla="*/ 47625 h 64"/>
              <a:gd name="T8" fmla="*/ 75163 w 75"/>
              <a:gd name="T9" fmla="*/ 100012 h 64"/>
              <a:gd name="T10" fmla="*/ 72327 w 75"/>
              <a:gd name="T11" fmla="*/ 96837 h 64"/>
              <a:gd name="T12" fmla="*/ 104945 w 75"/>
              <a:gd name="T13" fmla="*/ 55562 h 64"/>
              <a:gd name="T14" fmla="*/ 103527 w 75"/>
              <a:gd name="T15" fmla="*/ 53975 h 64"/>
              <a:gd name="T16" fmla="*/ 102108 w 75"/>
              <a:gd name="T17" fmla="*/ 52387 h 64"/>
              <a:gd name="T18" fmla="*/ 104945 w 75"/>
              <a:gd name="T19" fmla="*/ 55562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4"/>
              <a:gd name="T32" fmla="*/ 75 w 7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4">
                <a:moveTo>
                  <a:pt x="74" y="35"/>
                </a:moveTo>
                <a:lnTo>
                  <a:pt x="72" y="33"/>
                </a:lnTo>
                <a:lnTo>
                  <a:pt x="19" y="0"/>
                </a:lnTo>
                <a:lnTo>
                  <a:pt x="0" y="30"/>
                </a:lnTo>
                <a:lnTo>
                  <a:pt x="53" y="63"/>
                </a:lnTo>
                <a:lnTo>
                  <a:pt x="51" y="61"/>
                </a:lnTo>
                <a:lnTo>
                  <a:pt x="74" y="35"/>
                </a:lnTo>
                <a:lnTo>
                  <a:pt x="73" y="34"/>
                </a:lnTo>
                <a:lnTo>
                  <a:pt x="72" y="33"/>
                </a:lnTo>
                <a:lnTo>
                  <a:pt x="74" y="3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28" name="Freeform 148"/>
          <p:cNvSpPr>
            <a:spLocks/>
          </p:cNvSpPr>
          <p:nvPr/>
        </p:nvSpPr>
        <p:spPr bwMode="auto">
          <a:xfrm>
            <a:off x="3756025" y="4192587"/>
            <a:ext cx="123825" cy="128588"/>
          </a:xfrm>
          <a:custGeom>
            <a:avLst/>
            <a:gdLst>
              <a:gd name="T0" fmla="*/ 122402 w 87"/>
              <a:gd name="T1" fmla="*/ 87313 h 81"/>
              <a:gd name="T2" fmla="*/ 120978 w 87"/>
              <a:gd name="T3" fmla="*/ 84138 h 81"/>
              <a:gd name="T4" fmla="*/ 32735 w 87"/>
              <a:gd name="T5" fmla="*/ 0 h 81"/>
              <a:gd name="T6" fmla="*/ 0 w 87"/>
              <a:gd name="T7" fmla="*/ 42863 h 81"/>
              <a:gd name="T8" fmla="*/ 88243 w 87"/>
              <a:gd name="T9" fmla="*/ 127000 h 81"/>
              <a:gd name="T10" fmla="*/ 86820 w 87"/>
              <a:gd name="T11" fmla="*/ 125413 h 81"/>
              <a:gd name="T12" fmla="*/ 122402 w 87"/>
              <a:gd name="T13" fmla="*/ 87313 h 81"/>
              <a:gd name="T14" fmla="*/ 122402 w 87"/>
              <a:gd name="T15" fmla="*/ 85725 h 81"/>
              <a:gd name="T16" fmla="*/ 120978 w 87"/>
              <a:gd name="T17" fmla="*/ 84138 h 81"/>
              <a:gd name="T18" fmla="*/ 122402 w 87"/>
              <a:gd name="T19" fmla="*/ 8731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1"/>
              <a:gd name="T32" fmla="*/ 87 w 8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1">
                <a:moveTo>
                  <a:pt x="86" y="55"/>
                </a:moveTo>
                <a:lnTo>
                  <a:pt x="85" y="53"/>
                </a:lnTo>
                <a:lnTo>
                  <a:pt x="23" y="0"/>
                </a:lnTo>
                <a:lnTo>
                  <a:pt x="0" y="27"/>
                </a:lnTo>
                <a:lnTo>
                  <a:pt x="62" y="80"/>
                </a:lnTo>
                <a:lnTo>
                  <a:pt x="61" y="79"/>
                </a:lnTo>
                <a:lnTo>
                  <a:pt x="86" y="55"/>
                </a:lnTo>
                <a:lnTo>
                  <a:pt x="86" y="54"/>
                </a:lnTo>
                <a:lnTo>
                  <a:pt x="85" y="53"/>
                </a:lnTo>
                <a:lnTo>
                  <a:pt x="86" y="5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29" name="Freeform 149"/>
          <p:cNvSpPr>
            <a:spLocks/>
          </p:cNvSpPr>
          <p:nvPr/>
        </p:nvSpPr>
        <p:spPr bwMode="auto">
          <a:xfrm>
            <a:off x="3848100" y="4286250"/>
            <a:ext cx="119062" cy="133350"/>
          </a:xfrm>
          <a:custGeom>
            <a:avLst/>
            <a:gdLst>
              <a:gd name="T0" fmla="*/ 117645 w 84"/>
              <a:gd name="T1" fmla="*/ 93662 h 84"/>
              <a:gd name="T2" fmla="*/ 116227 w 84"/>
              <a:gd name="T3" fmla="*/ 93662 h 84"/>
              <a:gd name="T4" fmla="*/ 35435 w 84"/>
              <a:gd name="T5" fmla="*/ 0 h 84"/>
              <a:gd name="T6" fmla="*/ 0 w 84"/>
              <a:gd name="T7" fmla="*/ 38100 h 84"/>
              <a:gd name="T8" fmla="*/ 79375 w 84"/>
              <a:gd name="T9" fmla="*/ 131763 h 84"/>
              <a:gd name="T10" fmla="*/ 77957 w 84"/>
              <a:gd name="T11" fmla="*/ 131763 h 84"/>
              <a:gd name="T12" fmla="*/ 117645 w 84"/>
              <a:gd name="T13" fmla="*/ 93662 h 84"/>
              <a:gd name="T14" fmla="*/ 116227 w 84"/>
              <a:gd name="T15" fmla="*/ 93662 h 84"/>
              <a:gd name="T16" fmla="*/ 117645 w 84"/>
              <a:gd name="T17" fmla="*/ 93662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84"/>
              <a:gd name="T29" fmla="*/ 84 w 84"/>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84">
                <a:moveTo>
                  <a:pt x="83" y="59"/>
                </a:moveTo>
                <a:lnTo>
                  <a:pt x="82" y="59"/>
                </a:lnTo>
                <a:lnTo>
                  <a:pt x="25" y="0"/>
                </a:lnTo>
                <a:lnTo>
                  <a:pt x="0" y="24"/>
                </a:lnTo>
                <a:lnTo>
                  <a:pt x="56" y="83"/>
                </a:lnTo>
                <a:lnTo>
                  <a:pt x="55" y="83"/>
                </a:lnTo>
                <a:lnTo>
                  <a:pt x="83" y="59"/>
                </a:lnTo>
                <a:lnTo>
                  <a:pt x="82" y="59"/>
                </a:lnTo>
                <a:lnTo>
                  <a:pt x="83" y="59"/>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30" name="Freeform 150"/>
          <p:cNvSpPr>
            <a:spLocks/>
          </p:cNvSpPr>
          <p:nvPr/>
        </p:nvSpPr>
        <p:spPr bwMode="auto">
          <a:xfrm>
            <a:off x="3932237" y="4386262"/>
            <a:ext cx="138113" cy="163513"/>
          </a:xfrm>
          <a:custGeom>
            <a:avLst/>
            <a:gdLst>
              <a:gd name="T0" fmla="*/ 136704 w 98"/>
              <a:gd name="T1" fmla="*/ 122238 h 103"/>
              <a:gd name="T2" fmla="*/ 135294 w 98"/>
              <a:gd name="T3" fmla="*/ 122238 h 103"/>
              <a:gd name="T4" fmla="*/ 39461 w 98"/>
              <a:gd name="T5" fmla="*/ 0 h 103"/>
              <a:gd name="T6" fmla="*/ 0 w 98"/>
              <a:gd name="T7" fmla="*/ 39688 h 103"/>
              <a:gd name="T8" fmla="*/ 97243 w 98"/>
              <a:gd name="T9" fmla="*/ 161925 h 103"/>
              <a:gd name="T10" fmla="*/ 95834 w 98"/>
              <a:gd name="T11" fmla="*/ 158750 h 103"/>
              <a:gd name="T12" fmla="*/ 136704 w 98"/>
              <a:gd name="T13" fmla="*/ 122238 h 103"/>
              <a:gd name="T14" fmla="*/ 135294 w 98"/>
              <a:gd name="T15" fmla="*/ 122238 h 103"/>
              <a:gd name="T16" fmla="*/ 136704 w 98"/>
              <a:gd name="T17" fmla="*/ 122238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103"/>
              <a:gd name="T29" fmla="*/ 98 w 98"/>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103">
                <a:moveTo>
                  <a:pt x="97" y="77"/>
                </a:moveTo>
                <a:lnTo>
                  <a:pt x="96" y="77"/>
                </a:lnTo>
                <a:lnTo>
                  <a:pt x="28" y="0"/>
                </a:lnTo>
                <a:lnTo>
                  <a:pt x="0" y="25"/>
                </a:lnTo>
                <a:lnTo>
                  <a:pt x="69" y="102"/>
                </a:lnTo>
                <a:lnTo>
                  <a:pt x="68" y="100"/>
                </a:lnTo>
                <a:lnTo>
                  <a:pt x="97" y="77"/>
                </a:lnTo>
                <a:lnTo>
                  <a:pt x="96" y="77"/>
                </a:lnTo>
                <a:lnTo>
                  <a:pt x="97" y="77"/>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31" name="Freeform 151"/>
          <p:cNvSpPr>
            <a:spLocks/>
          </p:cNvSpPr>
          <p:nvPr/>
        </p:nvSpPr>
        <p:spPr bwMode="auto">
          <a:xfrm>
            <a:off x="4033837" y="4516437"/>
            <a:ext cx="127000" cy="163513"/>
          </a:xfrm>
          <a:custGeom>
            <a:avLst/>
            <a:gdLst>
              <a:gd name="T0" fmla="*/ 125589 w 90"/>
              <a:gd name="T1" fmla="*/ 127000 h 103"/>
              <a:gd name="T2" fmla="*/ 124178 w 90"/>
              <a:gd name="T3" fmla="*/ 127000 h 103"/>
              <a:gd name="T4" fmla="*/ 40922 w 90"/>
              <a:gd name="T5" fmla="*/ 0 h 103"/>
              <a:gd name="T6" fmla="*/ 0 w 90"/>
              <a:gd name="T7" fmla="*/ 36513 h 103"/>
              <a:gd name="T8" fmla="*/ 83256 w 90"/>
              <a:gd name="T9" fmla="*/ 161925 h 103"/>
              <a:gd name="T10" fmla="*/ 125589 w 90"/>
              <a:gd name="T11" fmla="*/ 127000 h 103"/>
              <a:gd name="T12" fmla="*/ 124178 w 90"/>
              <a:gd name="T13" fmla="*/ 127000 h 103"/>
              <a:gd name="T14" fmla="*/ 125589 w 90"/>
              <a:gd name="T15" fmla="*/ 127000 h 103"/>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03"/>
              <a:gd name="T26" fmla="*/ 90 w 90"/>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03">
                <a:moveTo>
                  <a:pt x="89" y="80"/>
                </a:moveTo>
                <a:lnTo>
                  <a:pt x="88" y="80"/>
                </a:lnTo>
                <a:lnTo>
                  <a:pt x="29" y="0"/>
                </a:lnTo>
                <a:lnTo>
                  <a:pt x="0" y="23"/>
                </a:lnTo>
                <a:lnTo>
                  <a:pt x="59" y="102"/>
                </a:lnTo>
                <a:lnTo>
                  <a:pt x="89" y="80"/>
                </a:lnTo>
                <a:lnTo>
                  <a:pt x="88" y="80"/>
                </a:lnTo>
                <a:lnTo>
                  <a:pt x="89" y="8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32" name="Freeform 152"/>
          <p:cNvSpPr>
            <a:spLocks/>
          </p:cNvSpPr>
          <p:nvPr/>
        </p:nvSpPr>
        <p:spPr bwMode="auto">
          <a:xfrm>
            <a:off x="4122737" y="4651375"/>
            <a:ext cx="142875" cy="200025"/>
          </a:xfrm>
          <a:custGeom>
            <a:avLst/>
            <a:gdLst>
              <a:gd name="T0" fmla="*/ 141474 w 102"/>
              <a:gd name="T1" fmla="*/ 165100 h 126"/>
              <a:gd name="T2" fmla="*/ 42022 w 102"/>
              <a:gd name="T3" fmla="*/ 0 h 126"/>
              <a:gd name="T4" fmla="*/ 0 w 102"/>
              <a:gd name="T5" fmla="*/ 34925 h 126"/>
              <a:gd name="T6" fmla="*/ 99452 w 102"/>
              <a:gd name="T7" fmla="*/ 198438 h 126"/>
              <a:gd name="T8" fmla="*/ 141474 w 102"/>
              <a:gd name="T9" fmla="*/ 165100 h 126"/>
              <a:gd name="T10" fmla="*/ 0 60000 65536"/>
              <a:gd name="T11" fmla="*/ 0 60000 65536"/>
              <a:gd name="T12" fmla="*/ 0 60000 65536"/>
              <a:gd name="T13" fmla="*/ 0 60000 65536"/>
              <a:gd name="T14" fmla="*/ 0 60000 65536"/>
              <a:gd name="T15" fmla="*/ 0 w 102"/>
              <a:gd name="T16" fmla="*/ 0 h 126"/>
              <a:gd name="T17" fmla="*/ 102 w 102"/>
              <a:gd name="T18" fmla="*/ 126 h 126"/>
            </a:gdLst>
            <a:ahLst/>
            <a:cxnLst>
              <a:cxn ang="T10">
                <a:pos x="T0" y="T1"/>
              </a:cxn>
              <a:cxn ang="T11">
                <a:pos x="T2" y="T3"/>
              </a:cxn>
              <a:cxn ang="T12">
                <a:pos x="T4" y="T5"/>
              </a:cxn>
              <a:cxn ang="T13">
                <a:pos x="T6" y="T7"/>
              </a:cxn>
              <a:cxn ang="T14">
                <a:pos x="T8" y="T9"/>
              </a:cxn>
            </a:cxnLst>
            <a:rect l="T15" t="T16" r="T17" b="T18"/>
            <a:pathLst>
              <a:path w="102" h="126">
                <a:moveTo>
                  <a:pt x="101" y="104"/>
                </a:moveTo>
                <a:lnTo>
                  <a:pt x="30" y="0"/>
                </a:lnTo>
                <a:lnTo>
                  <a:pt x="0" y="22"/>
                </a:lnTo>
                <a:lnTo>
                  <a:pt x="71" y="125"/>
                </a:lnTo>
                <a:lnTo>
                  <a:pt x="101" y="104"/>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33" name="Freeform 153"/>
          <p:cNvSpPr>
            <a:spLocks/>
          </p:cNvSpPr>
          <p:nvPr/>
        </p:nvSpPr>
        <p:spPr bwMode="auto">
          <a:xfrm>
            <a:off x="4227512" y="4824412"/>
            <a:ext cx="136525" cy="188913"/>
          </a:xfrm>
          <a:custGeom>
            <a:avLst/>
            <a:gdLst>
              <a:gd name="T0" fmla="*/ 135118 w 97"/>
              <a:gd name="T1" fmla="*/ 153988 h 119"/>
              <a:gd name="T2" fmla="*/ 42224 w 97"/>
              <a:gd name="T3" fmla="*/ 0 h 119"/>
              <a:gd name="T4" fmla="*/ 0 w 97"/>
              <a:gd name="T5" fmla="*/ 33338 h 119"/>
              <a:gd name="T6" fmla="*/ 92893 w 97"/>
              <a:gd name="T7" fmla="*/ 187325 h 119"/>
              <a:gd name="T8" fmla="*/ 135118 w 97"/>
              <a:gd name="T9" fmla="*/ 153988 h 119"/>
              <a:gd name="T10" fmla="*/ 0 60000 65536"/>
              <a:gd name="T11" fmla="*/ 0 60000 65536"/>
              <a:gd name="T12" fmla="*/ 0 60000 65536"/>
              <a:gd name="T13" fmla="*/ 0 60000 65536"/>
              <a:gd name="T14" fmla="*/ 0 60000 65536"/>
              <a:gd name="T15" fmla="*/ 0 w 97"/>
              <a:gd name="T16" fmla="*/ 0 h 119"/>
              <a:gd name="T17" fmla="*/ 97 w 97"/>
              <a:gd name="T18" fmla="*/ 119 h 119"/>
            </a:gdLst>
            <a:ahLst/>
            <a:cxnLst>
              <a:cxn ang="T10">
                <a:pos x="T0" y="T1"/>
              </a:cxn>
              <a:cxn ang="T11">
                <a:pos x="T2" y="T3"/>
              </a:cxn>
              <a:cxn ang="T12">
                <a:pos x="T4" y="T5"/>
              </a:cxn>
              <a:cxn ang="T13">
                <a:pos x="T6" y="T7"/>
              </a:cxn>
              <a:cxn ang="T14">
                <a:pos x="T8" y="T9"/>
              </a:cxn>
            </a:cxnLst>
            <a:rect l="T15" t="T16" r="T17" b="T18"/>
            <a:pathLst>
              <a:path w="97" h="119">
                <a:moveTo>
                  <a:pt x="96" y="97"/>
                </a:moveTo>
                <a:lnTo>
                  <a:pt x="30" y="0"/>
                </a:lnTo>
                <a:lnTo>
                  <a:pt x="0" y="21"/>
                </a:lnTo>
                <a:lnTo>
                  <a:pt x="66" y="118"/>
                </a:lnTo>
                <a:lnTo>
                  <a:pt x="96" y="97"/>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34" name="Freeform 154"/>
          <p:cNvSpPr>
            <a:spLocks/>
          </p:cNvSpPr>
          <p:nvPr/>
        </p:nvSpPr>
        <p:spPr bwMode="auto">
          <a:xfrm>
            <a:off x="4325937" y="4986337"/>
            <a:ext cx="147638" cy="209550"/>
          </a:xfrm>
          <a:custGeom>
            <a:avLst/>
            <a:gdLst>
              <a:gd name="T0" fmla="*/ 146218 w 104"/>
              <a:gd name="T1" fmla="*/ 173037 h 132"/>
              <a:gd name="T2" fmla="*/ 146218 w 104"/>
              <a:gd name="T3" fmla="*/ 174625 h 132"/>
              <a:gd name="T4" fmla="*/ 42588 w 104"/>
              <a:gd name="T5" fmla="*/ 0 h 132"/>
              <a:gd name="T6" fmla="*/ 0 w 104"/>
              <a:gd name="T7" fmla="*/ 33337 h 132"/>
              <a:gd name="T8" fmla="*/ 103631 w 104"/>
              <a:gd name="T9" fmla="*/ 207963 h 132"/>
              <a:gd name="T10" fmla="*/ 105050 w 104"/>
              <a:gd name="T11" fmla="*/ 207963 h 132"/>
              <a:gd name="T12" fmla="*/ 103631 w 104"/>
              <a:gd name="T13" fmla="*/ 207963 h 132"/>
              <a:gd name="T14" fmla="*/ 105050 w 104"/>
              <a:gd name="T15" fmla="*/ 207963 h 132"/>
              <a:gd name="T16" fmla="*/ 146218 w 104"/>
              <a:gd name="T17" fmla="*/ 173037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32"/>
              <a:gd name="T29" fmla="*/ 104 w 104"/>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32">
                <a:moveTo>
                  <a:pt x="103" y="109"/>
                </a:moveTo>
                <a:lnTo>
                  <a:pt x="103" y="110"/>
                </a:lnTo>
                <a:lnTo>
                  <a:pt x="30" y="0"/>
                </a:lnTo>
                <a:lnTo>
                  <a:pt x="0" y="21"/>
                </a:lnTo>
                <a:lnTo>
                  <a:pt x="73" y="131"/>
                </a:lnTo>
                <a:lnTo>
                  <a:pt x="74" y="131"/>
                </a:lnTo>
                <a:lnTo>
                  <a:pt x="73" y="131"/>
                </a:lnTo>
                <a:lnTo>
                  <a:pt x="74" y="131"/>
                </a:lnTo>
                <a:lnTo>
                  <a:pt x="103" y="109"/>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35" name="Freeform 155"/>
          <p:cNvSpPr>
            <a:spLocks/>
          </p:cNvSpPr>
          <p:nvPr/>
        </p:nvSpPr>
        <p:spPr bwMode="auto">
          <a:xfrm>
            <a:off x="4437062" y="5167312"/>
            <a:ext cx="171450" cy="231775"/>
          </a:xfrm>
          <a:custGeom>
            <a:avLst/>
            <a:gdLst>
              <a:gd name="T0" fmla="*/ 170045 w 122"/>
              <a:gd name="T1" fmla="*/ 192087 h 146"/>
              <a:gd name="T2" fmla="*/ 42160 w 122"/>
              <a:gd name="T3" fmla="*/ 0 h 146"/>
              <a:gd name="T4" fmla="*/ 0 w 122"/>
              <a:gd name="T5" fmla="*/ 34925 h 146"/>
              <a:gd name="T6" fmla="*/ 129290 w 122"/>
              <a:gd name="T7" fmla="*/ 228600 h 146"/>
              <a:gd name="T8" fmla="*/ 130696 w 122"/>
              <a:gd name="T9" fmla="*/ 230188 h 146"/>
              <a:gd name="T10" fmla="*/ 129290 w 122"/>
              <a:gd name="T11" fmla="*/ 228600 h 146"/>
              <a:gd name="T12" fmla="*/ 129290 w 122"/>
              <a:gd name="T13" fmla="*/ 230188 h 146"/>
              <a:gd name="T14" fmla="*/ 130696 w 122"/>
              <a:gd name="T15" fmla="*/ 230188 h 146"/>
              <a:gd name="T16" fmla="*/ 170045 w 122"/>
              <a:gd name="T17" fmla="*/ 192087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46"/>
              <a:gd name="T29" fmla="*/ 122 w 122"/>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46">
                <a:moveTo>
                  <a:pt x="121" y="121"/>
                </a:moveTo>
                <a:lnTo>
                  <a:pt x="30" y="0"/>
                </a:lnTo>
                <a:lnTo>
                  <a:pt x="0" y="22"/>
                </a:lnTo>
                <a:lnTo>
                  <a:pt x="92" y="144"/>
                </a:lnTo>
                <a:lnTo>
                  <a:pt x="93" y="145"/>
                </a:lnTo>
                <a:lnTo>
                  <a:pt x="92" y="144"/>
                </a:lnTo>
                <a:lnTo>
                  <a:pt x="92" y="145"/>
                </a:lnTo>
                <a:lnTo>
                  <a:pt x="93" y="145"/>
                </a:lnTo>
                <a:lnTo>
                  <a:pt x="121" y="12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36" name="Freeform 156"/>
          <p:cNvSpPr>
            <a:spLocks/>
          </p:cNvSpPr>
          <p:nvPr/>
        </p:nvSpPr>
        <p:spPr bwMode="auto">
          <a:xfrm>
            <a:off x="4575175" y="5367337"/>
            <a:ext cx="157162" cy="190500"/>
          </a:xfrm>
          <a:custGeom>
            <a:avLst/>
            <a:gdLst>
              <a:gd name="T0" fmla="*/ 152914 w 111"/>
              <a:gd name="T1" fmla="*/ 146050 h 120"/>
              <a:gd name="T2" fmla="*/ 155746 w 111"/>
              <a:gd name="T3" fmla="*/ 147638 h 120"/>
              <a:gd name="T4" fmla="*/ 39644 w 111"/>
              <a:gd name="T5" fmla="*/ 0 h 120"/>
              <a:gd name="T6" fmla="*/ 0 w 111"/>
              <a:gd name="T7" fmla="*/ 38100 h 120"/>
              <a:gd name="T8" fmla="*/ 117518 w 111"/>
              <a:gd name="T9" fmla="*/ 185738 h 120"/>
              <a:gd name="T10" fmla="*/ 117518 w 111"/>
              <a:gd name="T11" fmla="*/ 188913 h 120"/>
              <a:gd name="T12" fmla="*/ 117518 w 111"/>
              <a:gd name="T13" fmla="*/ 185738 h 120"/>
              <a:gd name="T14" fmla="*/ 117518 w 111"/>
              <a:gd name="T15" fmla="*/ 187325 h 120"/>
              <a:gd name="T16" fmla="*/ 117518 w 111"/>
              <a:gd name="T17" fmla="*/ 188913 h 120"/>
              <a:gd name="T18" fmla="*/ 152914 w 111"/>
              <a:gd name="T19" fmla="*/ 14605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20"/>
              <a:gd name="T32" fmla="*/ 111 w 111"/>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20">
                <a:moveTo>
                  <a:pt x="108" y="92"/>
                </a:moveTo>
                <a:lnTo>
                  <a:pt x="110" y="93"/>
                </a:lnTo>
                <a:lnTo>
                  <a:pt x="28" y="0"/>
                </a:lnTo>
                <a:lnTo>
                  <a:pt x="0" y="24"/>
                </a:lnTo>
                <a:lnTo>
                  <a:pt x="83" y="117"/>
                </a:lnTo>
                <a:lnTo>
                  <a:pt x="83" y="119"/>
                </a:lnTo>
                <a:lnTo>
                  <a:pt x="83" y="117"/>
                </a:lnTo>
                <a:lnTo>
                  <a:pt x="83" y="118"/>
                </a:lnTo>
                <a:lnTo>
                  <a:pt x="83" y="119"/>
                </a:lnTo>
                <a:lnTo>
                  <a:pt x="108" y="9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37" name="Freeform 157"/>
          <p:cNvSpPr>
            <a:spLocks/>
          </p:cNvSpPr>
          <p:nvPr/>
        </p:nvSpPr>
        <p:spPr bwMode="auto">
          <a:xfrm>
            <a:off x="4699000" y="5521325"/>
            <a:ext cx="128587" cy="146050"/>
          </a:xfrm>
          <a:custGeom>
            <a:avLst/>
            <a:gdLst>
              <a:gd name="T0" fmla="*/ 122935 w 91"/>
              <a:gd name="T1" fmla="*/ 95250 h 92"/>
              <a:gd name="T2" fmla="*/ 127174 w 91"/>
              <a:gd name="T3" fmla="*/ 100012 h 92"/>
              <a:gd name="T4" fmla="*/ 33913 w 91"/>
              <a:gd name="T5" fmla="*/ 0 h 92"/>
              <a:gd name="T6" fmla="*/ 0 w 91"/>
              <a:gd name="T7" fmla="*/ 41275 h 92"/>
              <a:gd name="T8" fmla="*/ 93261 w 91"/>
              <a:gd name="T9" fmla="*/ 139700 h 92"/>
              <a:gd name="T10" fmla="*/ 96087 w 91"/>
              <a:gd name="T11" fmla="*/ 144463 h 92"/>
              <a:gd name="T12" fmla="*/ 93261 w 91"/>
              <a:gd name="T13" fmla="*/ 139700 h 92"/>
              <a:gd name="T14" fmla="*/ 94674 w 91"/>
              <a:gd name="T15" fmla="*/ 142875 h 92"/>
              <a:gd name="T16" fmla="*/ 96087 w 91"/>
              <a:gd name="T17" fmla="*/ 144463 h 92"/>
              <a:gd name="T18" fmla="*/ 122935 w 91"/>
              <a:gd name="T19" fmla="*/ 9525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2"/>
              <a:gd name="T32" fmla="*/ 91 w 91"/>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2">
                <a:moveTo>
                  <a:pt x="87" y="60"/>
                </a:moveTo>
                <a:lnTo>
                  <a:pt x="90" y="63"/>
                </a:lnTo>
                <a:lnTo>
                  <a:pt x="24" y="0"/>
                </a:lnTo>
                <a:lnTo>
                  <a:pt x="0" y="26"/>
                </a:lnTo>
                <a:lnTo>
                  <a:pt x="66" y="88"/>
                </a:lnTo>
                <a:lnTo>
                  <a:pt x="68" y="91"/>
                </a:lnTo>
                <a:lnTo>
                  <a:pt x="66" y="88"/>
                </a:lnTo>
                <a:lnTo>
                  <a:pt x="67" y="90"/>
                </a:lnTo>
                <a:lnTo>
                  <a:pt x="68" y="91"/>
                </a:lnTo>
                <a:lnTo>
                  <a:pt x="87" y="6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38" name="Freeform 158"/>
          <p:cNvSpPr>
            <a:spLocks/>
          </p:cNvSpPr>
          <p:nvPr/>
        </p:nvSpPr>
        <p:spPr bwMode="auto">
          <a:xfrm>
            <a:off x="4800600" y="5622925"/>
            <a:ext cx="84137" cy="90487"/>
          </a:xfrm>
          <a:custGeom>
            <a:avLst/>
            <a:gdLst>
              <a:gd name="T0" fmla="*/ 75581 w 59"/>
              <a:gd name="T1" fmla="*/ 36512 h 57"/>
              <a:gd name="T2" fmla="*/ 82711 w 59"/>
              <a:gd name="T3" fmla="*/ 38100 h 57"/>
              <a:gd name="T4" fmla="*/ 27095 w 59"/>
              <a:gd name="T5" fmla="*/ 0 h 57"/>
              <a:gd name="T6" fmla="*/ 0 w 59"/>
              <a:gd name="T7" fmla="*/ 47625 h 57"/>
              <a:gd name="T8" fmla="*/ 55616 w 59"/>
              <a:gd name="T9" fmla="*/ 85725 h 57"/>
              <a:gd name="T10" fmla="*/ 62746 w 59"/>
              <a:gd name="T11" fmla="*/ 88900 h 57"/>
              <a:gd name="T12" fmla="*/ 55616 w 59"/>
              <a:gd name="T13" fmla="*/ 85725 h 57"/>
              <a:gd name="T14" fmla="*/ 59894 w 59"/>
              <a:gd name="T15" fmla="*/ 88900 h 57"/>
              <a:gd name="T16" fmla="*/ 62746 w 59"/>
              <a:gd name="T17" fmla="*/ 88900 h 57"/>
              <a:gd name="T18" fmla="*/ 75581 w 59"/>
              <a:gd name="T19" fmla="*/ 36512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7"/>
              <a:gd name="T32" fmla="*/ 59 w 59"/>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7">
                <a:moveTo>
                  <a:pt x="53" y="23"/>
                </a:moveTo>
                <a:lnTo>
                  <a:pt x="58" y="24"/>
                </a:lnTo>
                <a:lnTo>
                  <a:pt x="19" y="0"/>
                </a:lnTo>
                <a:lnTo>
                  <a:pt x="0" y="30"/>
                </a:lnTo>
                <a:lnTo>
                  <a:pt x="39" y="54"/>
                </a:lnTo>
                <a:lnTo>
                  <a:pt x="44" y="56"/>
                </a:lnTo>
                <a:lnTo>
                  <a:pt x="39" y="54"/>
                </a:lnTo>
                <a:lnTo>
                  <a:pt x="42" y="56"/>
                </a:lnTo>
                <a:lnTo>
                  <a:pt x="44" y="56"/>
                </a:lnTo>
                <a:lnTo>
                  <a:pt x="53" y="23"/>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39" name="Freeform 159"/>
          <p:cNvSpPr>
            <a:spLocks/>
          </p:cNvSpPr>
          <p:nvPr/>
        </p:nvSpPr>
        <p:spPr bwMode="auto">
          <a:xfrm>
            <a:off x="4868862" y="5662612"/>
            <a:ext cx="79375" cy="76200"/>
          </a:xfrm>
          <a:custGeom>
            <a:avLst/>
            <a:gdLst>
              <a:gd name="T0" fmla="*/ 73805 w 57"/>
              <a:gd name="T1" fmla="*/ 19050 h 48"/>
              <a:gd name="T2" fmla="*/ 77982 w 57"/>
              <a:gd name="T3" fmla="*/ 19050 h 48"/>
              <a:gd name="T4" fmla="*/ 13925 w 57"/>
              <a:gd name="T5" fmla="*/ 0 h 48"/>
              <a:gd name="T6" fmla="*/ 0 w 57"/>
              <a:gd name="T7" fmla="*/ 52388 h 48"/>
              <a:gd name="T8" fmla="*/ 62664 w 57"/>
              <a:gd name="T9" fmla="*/ 73025 h 48"/>
              <a:gd name="T10" fmla="*/ 66842 w 57"/>
              <a:gd name="T11" fmla="*/ 74613 h 48"/>
              <a:gd name="T12" fmla="*/ 62664 w 57"/>
              <a:gd name="T13" fmla="*/ 73025 h 48"/>
              <a:gd name="T14" fmla="*/ 65450 w 57"/>
              <a:gd name="T15" fmla="*/ 73025 h 48"/>
              <a:gd name="T16" fmla="*/ 66842 w 57"/>
              <a:gd name="T17" fmla="*/ 74613 h 48"/>
              <a:gd name="T18" fmla="*/ 73805 w 57"/>
              <a:gd name="T19" fmla="*/ 1905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48"/>
              <a:gd name="T32" fmla="*/ 57 w 5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48">
                <a:moveTo>
                  <a:pt x="53" y="12"/>
                </a:moveTo>
                <a:lnTo>
                  <a:pt x="56" y="12"/>
                </a:lnTo>
                <a:lnTo>
                  <a:pt x="10" y="0"/>
                </a:lnTo>
                <a:lnTo>
                  <a:pt x="0" y="33"/>
                </a:lnTo>
                <a:lnTo>
                  <a:pt x="45" y="46"/>
                </a:lnTo>
                <a:lnTo>
                  <a:pt x="48" y="47"/>
                </a:lnTo>
                <a:lnTo>
                  <a:pt x="45" y="46"/>
                </a:lnTo>
                <a:lnTo>
                  <a:pt x="47" y="46"/>
                </a:lnTo>
                <a:lnTo>
                  <a:pt x="48" y="47"/>
                </a:lnTo>
                <a:lnTo>
                  <a:pt x="53" y="1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40" name="Freeform 160"/>
          <p:cNvSpPr>
            <a:spLocks/>
          </p:cNvSpPr>
          <p:nvPr/>
        </p:nvSpPr>
        <p:spPr bwMode="auto">
          <a:xfrm>
            <a:off x="4943475" y="5684837"/>
            <a:ext cx="179387" cy="82550"/>
          </a:xfrm>
          <a:custGeom>
            <a:avLst/>
            <a:gdLst>
              <a:gd name="T0" fmla="*/ 175150 w 127"/>
              <a:gd name="T1" fmla="*/ 25400 h 52"/>
              <a:gd name="T2" fmla="*/ 177975 w 127"/>
              <a:gd name="T3" fmla="*/ 25400 h 52"/>
              <a:gd name="T4" fmla="*/ 8475 w 127"/>
              <a:gd name="T5" fmla="*/ 0 h 52"/>
              <a:gd name="T6" fmla="*/ 0 w 127"/>
              <a:gd name="T7" fmla="*/ 55563 h 52"/>
              <a:gd name="T8" fmla="*/ 170912 w 127"/>
              <a:gd name="T9" fmla="*/ 80963 h 52"/>
              <a:gd name="T10" fmla="*/ 173737 w 127"/>
              <a:gd name="T11" fmla="*/ 80963 h 52"/>
              <a:gd name="T12" fmla="*/ 170912 w 127"/>
              <a:gd name="T13" fmla="*/ 80963 h 52"/>
              <a:gd name="T14" fmla="*/ 172325 w 127"/>
              <a:gd name="T15" fmla="*/ 80963 h 52"/>
              <a:gd name="T16" fmla="*/ 173737 w 127"/>
              <a:gd name="T17" fmla="*/ 80963 h 52"/>
              <a:gd name="T18" fmla="*/ 175150 w 127"/>
              <a:gd name="T19" fmla="*/ 2540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52"/>
              <a:gd name="T32" fmla="*/ 127 w 12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52">
                <a:moveTo>
                  <a:pt x="124" y="16"/>
                </a:moveTo>
                <a:lnTo>
                  <a:pt x="126" y="16"/>
                </a:lnTo>
                <a:lnTo>
                  <a:pt x="6" y="0"/>
                </a:lnTo>
                <a:lnTo>
                  <a:pt x="0" y="35"/>
                </a:lnTo>
                <a:lnTo>
                  <a:pt x="121" y="51"/>
                </a:lnTo>
                <a:lnTo>
                  <a:pt x="123" y="51"/>
                </a:lnTo>
                <a:lnTo>
                  <a:pt x="121" y="51"/>
                </a:lnTo>
                <a:lnTo>
                  <a:pt x="122" y="51"/>
                </a:lnTo>
                <a:lnTo>
                  <a:pt x="123" y="51"/>
                </a:lnTo>
                <a:lnTo>
                  <a:pt x="124" y="16"/>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41" name="Freeform 161"/>
          <p:cNvSpPr>
            <a:spLocks/>
          </p:cNvSpPr>
          <p:nvPr/>
        </p:nvSpPr>
        <p:spPr bwMode="auto">
          <a:xfrm>
            <a:off x="5126037" y="5713412"/>
            <a:ext cx="244475" cy="68263"/>
          </a:xfrm>
          <a:custGeom>
            <a:avLst/>
            <a:gdLst>
              <a:gd name="T0" fmla="*/ 243070 w 174"/>
              <a:gd name="T1" fmla="*/ 12700 h 43"/>
              <a:gd name="T2" fmla="*/ 1405 w 174"/>
              <a:gd name="T3" fmla="*/ 0 h 43"/>
              <a:gd name="T4" fmla="*/ 0 w 174"/>
              <a:gd name="T5" fmla="*/ 53975 h 43"/>
              <a:gd name="T6" fmla="*/ 240260 w 174"/>
              <a:gd name="T7" fmla="*/ 66675 h 43"/>
              <a:gd name="T8" fmla="*/ 243070 w 174"/>
              <a:gd name="T9" fmla="*/ 12700 h 43"/>
              <a:gd name="T10" fmla="*/ 0 60000 65536"/>
              <a:gd name="T11" fmla="*/ 0 60000 65536"/>
              <a:gd name="T12" fmla="*/ 0 60000 65536"/>
              <a:gd name="T13" fmla="*/ 0 60000 65536"/>
              <a:gd name="T14" fmla="*/ 0 60000 65536"/>
              <a:gd name="T15" fmla="*/ 0 w 174"/>
              <a:gd name="T16" fmla="*/ 0 h 43"/>
              <a:gd name="T17" fmla="*/ 174 w 174"/>
              <a:gd name="T18" fmla="*/ 43 h 43"/>
            </a:gdLst>
            <a:ahLst/>
            <a:cxnLst>
              <a:cxn ang="T10">
                <a:pos x="T0" y="T1"/>
              </a:cxn>
              <a:cxn ang="T11">
                <a:pos x="T2" y="T3"/>
              </a:cxn>
              <a:cxn ang="T12">
                <a:pos x="T4" y="T5"/>
              </a:cxn>
              <a:cxn ang="T13">
                <a:pos x="T6" y="T7"/>
              </a:cxn>
              <a:cxn ang="T14">
                <a:pos x="T8" y="T9"/>
              </a:cxn>
            </a:cxnLst>
            <a:rect l="T15" t="T16" r="T17" b="T18"/>
            <a:pathLst>
              <a:path w="174" h="43">
                <a:moveTo>
                  <a:pt x="173" y="8"/>
                </a:moveTo>
                <a:lnTo>
                  <a:pt x="1" y="0"/>
                </a:lnTo>
                <a:lnTo>
                  <a:pt x="0" y="34"/>
                </a:lnTo>
                <a:lnTo>
                  <a:pt x="171" y="42"/>
                </a:lnTo>
                <a:lnTo>
                  <a:pt x="173" y="8"/>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42" name="Freeform 162"/>
          <p:cNvSpPr>
            <a:spLocks/>
          </p:cNvSpPr>
          <p:nvPr/>
        </p:nvSpPr>
        <p:spPr bwMode="auto">
          <a:xfrm>
            <a:off x="5375275" y="5727700"/>
            <a:ext cx="293687" cy="68262"/>
          </a:xfrm>
          <a:custGeom>
            <a:avLst/>
            <a:gdLst>
              <a:gd name="T0" fmla="*/ 290863 w 208"/>
              <a:gd name="T1" fmla="*/ 12700 h 43"/>
              <a:gd name="T2" fmla="*/ 292275 w 208"/>
              <a:gd name="T3" fmla="*/ 12700 h 43"/>
              <a:gd name="T4" fmla="*/ 2824 w 208"/>
              <a:gd name="T5" fmla="*/ 0 h 43"/>
              <a:gd name="T6" fmla="*/ 0 w 208"/>
              <a:gd name="T7" fmla="*/ 53975 h 43"/>
              <a:gd name="T8" fmla="*/ 289451 w 208"/>
              <a:gd name="T9" fmla="*/ 66675 h 43"/>
              <a:gd name="T10" fmla="*/ 290863 w 208"/>
              <a:gd name="T11" fmla="*/ 66675 h 43"/>
              <a:gd name="T12" fmla="*/ 289451 w 208"/>
              <a:gd name="T13" fmla="*/ 66675 h 43"/>
              <a:gd name="T14" fmla="*/ 290863 w 208"/>
              <a:gd name="T15" fmla="*/ 66675 h 43"/>
              <a:gd name="T16" fmla="*/ 290863 w 208"/>
              <a:gd name="T17" fmla="*/ 1270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43"/>
              <a:gd name="T29" fmla="*/ 208 w 20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43">
                <a:moveTo>
                  <a:pt x="206" y="8"/>
                </a:moveTo>
                <a:lnTo>
                  <a:pt x="207" y="8"/>
                </a:lnTo>
                <a:lnTo>
                  <a:pt x="2" y="0"/>
                </a:lnTo>
                <a:lnTo>
                  <a:pt x="0" y="34"/>
                </a:lnTo>
                <a:lnTo>
                  <a:pt x="205" y="42"/>
                </a:lnTo>
                <a:lnTo>
                  <a:pt x="206" y="42"/>
                </a:lnTo>
                <a:lnTo>
                  <a:pt x="205" y="42"/>
                </a:lnTo>
                <a:lnTo>
                  <a:pt x="206" y="42"/>
                </a:lnTo>
                <a:lnTo>
                  <a:pt x="206" y="8"/>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43" name="Freeform 163"/>
          <p:cNvSpPr>
            <a:spLocks/>
          </p:cNvSpPr>
          <p:nvPr/>
        </p:nvSpPr>
        <p:spPr bwMode="auto">
          <a:xfrm>
            <a:off x="5673725" y="5741987"/>
            <a:ext cx="1331912" cy="53975"/>
          </a:xfrm>
          <a:custGeom>
            <a:avLst/>
            <a:gdLst>
              <a:gd name="T0" fmla="*/ 1330501 w 944"/>
              <a:gd name="T1" fmla="*/ 0 h 34"/>
              <a:gd name="T2" fmla="*/ 0 w 944"/>
              <a:gd name="T3" fmla="*/ 0 h 34"/>
              <a:gd name="T4" fmla="*/ 0 w 944"/>
              <a:gd name="T5" fmla="*/ 52388 h 34"/>
              <a:gd name="T6" fmla="*/ 1330501 w 944"/>
              <a:gd name="T7" fmla="*/ 52388 h 34"/>
              <a:gd name="T8" fmla="*/ 1330501 w 944"/>
              <a:gd name="T9" fmla="*/ 0 h 34"/>
              <a:gd name="T10" fmla="*/ 0 60000 65536"/>
              <a:gd name="T11" fmla="*/ 0 60000 65536"/>
              <a:gd name="T12" fmla="*/ 0 60000 65536"/>
              <a:gd name="T13" fmla="*/ 0 60000 65536"/>
              <a:gd name="T14" fmla="*/ 0 60000 65536"/>
              <a:gd name="T15" fmla="*/ 0 w 944"/>
              <a:gd name="T16" fmla="*/ 0 h 34"/>
              <a:gd name="T17" fmla="*/ 944 w 944"/>
              <a:gd name="T18" fmla="*/ 34 h 34"/>
            </a:gdLst>
            <a:ahLst/>
            <a:cxnLst>
              <a:cxn ang="T10">
                <a:pos x="T0" y="T1"/>
              </a:cxn>
              <a:cxn ang="T11">
                <a:pos x="T2" y="T3"/>
              </a:cxn>
              <a:cxn ang="T12">
                <a:pos x="T4" y="T5"/>
              </a:cxn>
              <a:cxn ang="T13">
                <a:pos x="T6" y="T7"/>
              </a:cxn>
              <a:cxn ang="T14">
                <a:pos x="T8" y="T9"/>
              </a:cxn>
            </a:cxnLst>
            <a:rect l="T15" t="T16" r="T17" b="T18"/>
            <a:pathLst>
              <a:path w="944" h="34">
                <a:moveTo>
                  <a:pt x="943" y="0"/>
                </a:moveTo>
                <a:lnTo>
                  <a:pt x="0" y="0"/>
                </a:lnTo>
                <a:lnTo>
                  <a:pt x="0" y="33"/>
                </a:lnTo>
                <a:lnTo>
                  <a:pt x="943" y="33"/>
                </a:lnTo>
                <a:lnTo>
                  <a:pt x="943"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44" name="Freeform 164"/>
          <p:cNvSpPr>
            <a:spLocks/>
          </p:cNvSpPr>
          <p:nvPr/>
        </p:nvSpPr>
        <p:spPr bwMode="auto">
          <a:xfrm>
            <a:off x="7013575" y="5741987"/>
            <a:ext cx="703262" cy="53975"/>
          </a:xfrm>
          <a:custGeom>
            <a:avLst/>
            <a:gdLst>
              <a:gd name="T0" fmla="*/ 701850 w 498"/>
              <a:gd name="T1" fmla="*/ 25400 h 34"/>
              <a:gd name="T2" fmla="*/ 701850 w 498"/>
              <a:gd name="T3" fmla="*/ 0 h 34"/>
              <a:gd name="T4" fmla="*/ 0 w 498"/>
              <a:gd name="T5" fmla="*/ 0 h 34"/>
              <a:gd name="T6" fmla="*/ 0 w 498"/>
              <a:gd name="T7" fmla="*/ 52388 h 34"/>
              <a:gd name="T8" fmla="*/ 701850 w 498"/>
              <a:gd name="T9" fmla="*/ 52388 h 34"/>
              <a:gd name="T10" fmla="*/ 701850 w 498"/>
              <a:gd name="T11" fmla="*/ 25400 h 34"/>
              <a:gd name="T12" fmla="*/ 0 60000 65536"/>
              <a:gd name="T13" fmla="*/ 0 60000 65536"/>
              <a:gd name="T14" fmla="*/ 0 60000 65536"/>
              <a:gd name="T15" fmla="*/ 0 60000 65536"/>
              <a:gd name="T16" fmla="*/ 0 60000 65536"/>
              <a:gd name="T17" fmla="*/ 0 60000 65536"/>
              <a:gd name="T18" fmla="*/ 0 w 498"/>
              <a:gd name="T19" fmla="*/ 0 h 34"/>
              <a:gd name="T20" fmla="*/ 498 w 498"/>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98" h="34">
                <a:moveTo>
                  <a:pt x="497" y="16"/>
                </a:moveTo>
                <a:lnTo>
                  <a:pt x="497" y="0"/>
                </a:lnTo>
                <a:lnTo>
                  <a:pt x="0" y="0"/>
                </a:lnTo>
                <a:lnTo>
                  <a:pt x="0" y="33"/>
                </a:lnTo>
                <a:lnTo>
                  <a:pt x="497" y="33"/>
                </a:lnTo>
                <a:lnTo>
                  <a:pt x="497" y="16"/>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97445" name="Rectangle 165"/>
          <p:cNvSpPr>
            <a:spLocks noChangeArrowheads="1"/>
          </p:cNvSpPr>
          <p:nvPr/>
        </p:nvSpPr>
        <p:spPr bwMode="auto">
          <a:xfrm>
            <a:off x="2538412" y="1768475"/>
            <a:ext cx="1179513"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Jaundice</a:t>
            </a:r>
          </a:p>
        </p:txBody>
      </p:sp>
      <p:sp>
        <p:nvSpPr>
          <p:cNvPr id="97446" name="Rectangle 166"/>
          <p:cNvSpPr>
            <a:spLocks noChangeArrowheads="1"/>
          </p:cNvSpPr>
          <p:nvPr/>
        </p:nvSpPr>
        <p:spPr bwMode="auto">
          <a:xfrm>
            <a:off x="3068637" y="2238375"/>
            <a:ext cx="1541463"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Symptoms</a:t>
            </a:r>
          </a:p>
        </p:txBody>
      </p:sp>
      <p:sp>
        <p:nvSpPr>
          <p:cNvPr id="97447" name="Rectangle 167"/>
          <p:cNvSpPr>
            <a:spLocks noChangeArrowheads="1"/>
          </p:cNvSpPr>
          <p:nvPr/>
        </p:nvSpPr>
        <p:spPr bwMode="auto">
          <a:xfrm>
            <a:off x="3255962" y="2994025"/>
            <a:ext cx="1179513"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ALT</a:t>
            </a:r>
          </a:p>
        </p:txBody>
      </p:sp>
      <p:sp>
        <p:nvSpPr>
          <p:cNvPr id="97448" name="Rectangle 168"/>
          <p:cNvSpPr>
            <a:spLocks noChangeArrowheads="1"/>
          </p:cNvSpPr>
          <p:nvPr/>
        </p:nvSpPr>
        <p:spPr bwMode="auto">
          <a:xfrm>
            <a:off x="6361112" y="2816225"/>
            <a:ext cx="2122488"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Total anti-HDV</a:t>
            </a:r>
          </a:p>
        </p:txBody>
      </p:sp>
      <p:sp>
        <p:nvSpPr>
          <p:cNvPr id="97449" name="Rectangle 169"/>
          <p:cNvSpPr>
            <a:spLocks noChangeArrowheads="1"/>
          </p:cNvSpPr>
          <p:nvPr/>
        </p:nvSpPr>
        <p:spPr bwMode="auto">
          <a:xfrm>
            <a:off x="6396037" y="5926137"/>
            <a:ext cx="2120900"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IgM anti-HDV</a:t>
            </a:r>
          </a:p>
        </p:txBody>
      </p:sp>
      <p:sp>
        <p:nvSpPr>
          <p:cNvPr id="97450" name="Rectangle 170"/>
          <p:cNvSpPr>
            <a:spLocks noChangeArrowheads="1"/>
          </p:cNvSpPr>
          <p:nvPr/>
        </p:nvSpPr>
        <p:spPr bwMode="auto">
          <a:xfrm>
            <a:off x="4354512" y="4821237"/>
            <a:ext cx="2122488"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HDV RNA</a:t>
            </a:r>
          </a:p>
        </p:txBody>
      </p:sp>
      <p:sp>
        <p:nvSpPr>
          <p:cNvPr id="97451" name="Rectangle 171"/>
          <p:cNvSpPr>
            <a:spLocks noChangeArrowheads="1"/>
          </p:cNvSpPr>
          <p:nvPr/>
        </p:nvSpPr>
        <p:spPr bwMode="auto">
          <a:xfrm>
            <a:off x="3190875" y="5211762"/>
            <a:ext cx="2122487"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HBsAg</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26628" name="Rectangle 4"/>
          <p:cNvSpPr>
            <a:spLocks noChangeArrowheads="1"/>
          </p:cNvSpPr>
          <p:nvPr/>
        </p:nvSpPr>
        <p:spPr bwMode="auto">
          <a:xfrm>
            <a:off x="1252538" y="762000"/>
            <a:ext cx="6908800" cy="1143000"/>
          </a:xfrm>
          <a:prstGeom prst="rect">
            <a:avLst/>
          </a:prstGeom>
          <a:noFill/>
          <a:ln w="12700">
            <a:noFill/>
            <a:miter lim="800000"/>
            <a:headEnd/>
            <a:tailEnd/>
          </a:ln>
        </p:spPr>
        <p:txBody>
          <a:bodyPr lIns="90488" tIns="44450" rIns="90488" bIns="44450" anchor="ctr"/>
          <a:lstStyle/>
          <a:p>
            <a:pPr eaLnBrk="0" hangingPunct="0"/>
            <a:r>
              <a:rPr lang="en-US" b="0" dirty="0">
                <a:solidFill>
                  <a:srgbClr val="FAFD00"/>
                </a:solidFill>
                <a:latin typeface="ZapfHumnst BT" charset="0"/>
              </a:rPr>
              <a:t> </a:t>
            </a:r>
          </a:p>
        </p:txBody>
      </p:sp>
      <p:sp>
        <p:nvSpPr>
          <p:cNvPr id="26629" name="Rectangle 5"/>
          <p:cNvSpPr>
            <a:spLocks noGrp="1" noChangeArrowheads="1"/>
          </p:cNvSpPr>
          <p:nvPr>
            <p:ph type="body" idx="1"/>
          </p:nvPr>
        </p:nvSpPr>
        <p:spPr>
          <a:xfrm>
            <a:off x="533400" y="1676400"/>
            <a:ext cx="8305800" cy="4876800"/>
          </a:xfrm>
          <a:noFill/>
        </p:spPr>
        <p:txBody>
          <a:bodyPr lIns="90488" tIns="44450" rIns="90488" bIns="44450"/>
          <a:lstStyle/>
          <a:p>
            <a:pPr lvl="1" eaLnBrk="1" hangingPunct="1">
              <a:lnSpc>
                <a:spcPct val="110000"/>
              </a:lnSpc>
              <a:spcAft>
                <a:spcPct val="65000"/>
              </a:spcAft>
              <a:buClr>
                <a:srgbClr val="FF0000"/>
              </a:buClr>
              <a:buFontTx/>
              <a:buChar char="•"/>
            </a:pPr>
            <a:r>
              <a:rPr lang="en-US" sz="3200" dirty="0" smtClean="0">
                <a:solidFill>
                  <a:srgbClr val="FFFFFF"/>
                </a:solidFill>
                <a:latin typeface="Arial" charset="0"/>
              </a:rPr>
              <a:t>Close personal contact</a:t>
            </a:r>
            <a:r>
              <a:rPr lang="en-US" b="1" dirty="0" smtClean="0">
                <a:solidFill>
                  <a:srgbClr val="FFFFFF"/>
                </a:solidFill>
                <a:latin typeface="Arial" charset="0"/>
              </a:rPr>
              <a:t/>
            </a:r>
            <a:br>
              <a:rPr lang="en-US" b="1" dirty="0" smtClean="0">
                <a:solidFill>
                  <a:srgbClr val="FFFFFF"/>
                </a:solidFill>
                <a:latin typeface="Arial" charset="0"/>
              </a:rPr>
            </a:br>
            <a:r>
              <a:rPr lang="en-US" sz="2400" b="1" dirty="0" smtClean="0">
                <a:solidFill>
                  <a:srgbClr val="FFFF00"/>
                </a:solidFill>
                <a:latin typeface="Arial" charset="0"/>
              </a:rPr>
              <a:t>(e.g., household contact, sex contact, child day-care centers)</a:t>
            </a:r>
          </a:p>
          <a:p>
            <a:pPr lvl="1" eaLnBrk="1" hangingPunct="1">
              <a:lnSpc>
                <a:spcPct val="110000"/>
              </a:lnSpc>
              <a:spcAft>
                <a:spcPct val="65000"/>
              </a:spcAft>
              <a:buClr>
                <a:srgbClr val="FF0000"/>
              </a:buClr>
              <a:buFontTx/>
              <a:buChar char="•"/>
            </a:pPr>
            <a:r>
              <a:rPr lang="en-US" sz="3200" dirty="0" smtClean="0">
                <a:solidFill>
                  <a:srgbClr val="FFFFFF"/>
                </a:solidFill>
                <a:latin typeface="Arial" charset="0"/>
              </a:rPr>
              <a:t>Contaminated food, water</a:t>
            </a:r>
            <a:r>
              <a:rPr lang="en-US" b="1" dirty="0" smtClean="0">
                <a:solidFill>
                  <a:srgbClr val="FFFFFF"/>
                </a:solidFill>
                <a:latin typeface="Arial" charset="0"/>
              </a:rPr>
              <a:t/>
            </a:r>
            <a:br>
              <a:rPr lang="en-US" b="1" dirty="0" smtClean="0">
                <a:solidFill>
                  <a:srgbClr val="FFFFFF"/>
                </a:solidFill>
                <a:latin typeface="Arial" charset="0"/>
              </a:rPr>
            </a:br>
            <a:r>
              <a:rPr lang="en-US" sz="2400" b="1" dirty="0" smtClean="0">
                <a:solidFill>
                  <a:srgbClr val="FFFF00"/>
                </a:solidFill>
                <a:latin typeface="Arial" charset="0"/>
              </a:rPr>
              <a:t>(e.g., infected food handlers)</a:t>
            </a:r>
          </a:p>
          <a:p>
            <a:pPr lvl="1" eaLnBrk="1" hangingPunct="1">
              <a:lnSpc>
                <a:spcPct val="110000"/>
              </a:lnSpc>
              <a:buClr>
                <a:srgbClr val="FF0000"/>
              </a:buClr>
              <a:buFontTx/>
              <a:buChar char="•"/>
            </a:pPr>
            <a:r>
              <a:rPr lang="en-US" sz="3200" dirty="0" smtClean="0">
                <a:solidFill>
                  <a:srgbClr val="FFFFFF"/>
                </a:solidFill>
                <a:latin typeface="Arial" charset="0"/>
              </a:rPr>
              <a:t>Blood exposure (rare)</a:t>
            </a:r>
            <a:r>
              <a:rPr lang="en-US" b="1" dirty="0" smtClean="0">
                <a:solidFill>
                  <a:srgbClr val="FFFFFF"/>
                </a:solidFill>
                <a:latin typeface="Arial" charset="0"/>
              </a:rPr>
              <a:t/>
            </a:r>
            <a:br>
              <a:rPr lang="en-US" b="1" dirty="0" smtClean="0">
                <a:solidFill>
                  <a:srgbClr val="FFFFFF"/>
                </a:solidFill>
                <a:latin typeface="Arial" charset="0"/>
              </a:rPr>
            </a:br>
            <a:r>
              <a:rPr lang="en-US" sz="2400" b="1" dirty="0" smtClean="0">
                <a:solidFill>
                  <a:srgbClr val="FFFF00"/>
                </a:solidFill>
                <a:latin typeface="Arial" charset="0"/>
              </a:rPr>
              <a:t>(e.g., injection drug use, rarely by transfusion)</a:t>
            </a:r>
            <a:r>
              <a:rPr lang="en-US" sz="2400" dirty="0" smtClean="0">
                <a:solidFill>
                  <a:srgbClr val="FFFF00"/>
                </a:solidFill>
                <a:latin typeface="Arial" charset="0"/>
              </a:rPr>
              <a:t/>
            </a:r>
            <a:br>
              <a:rPr lang="en-US" sz="2400" dirty="0" smtClean="0">
                <a:solidFill>
                  <a:srgbClr val="FFFF00"/>
                </a:solidFill>
                <a:latin typeface="Arial" charset="0"/>
              </a:rPr>
            </a:br>
            <a:endParaRPr lang="en-US" sz="2400" dirty="0" smtClean="0">
              <a:solidFill>
                <a:srgbClr val="FFFF00"/>
              </a:solidFill>
              <a:latin typeface="Arial" charset="0"/>
            </a:endParaRPr>
          </a:p>
          <a:p>
            <a:pPr lvl="4" eaLnBrk="1" hangingPunct="1">
              <a:lnSpc>
                <a:spcPct val="110000"/>
              </a:lnSpc>
              <a:spcAft>
                <a:spcPct val="65000"/>
              </a:spcAft>
              <a:buClr>
                <a:schemeClr val="tx1"/>
              </a:buClr>
              <a:buFontTx/>
              <a:buChar char="•"/>
            </a:pPr>
            <a:endParaRPr lang="en-US" b="1" dirty="0" smtClean="0">
              <a:solidFill>
                <a:srgbClr val="FFFFFF"/>
              </a:solidFill>
            </a:endParaRPr>
          </a:p>
        </p:txBody>
      </p:sp>
      <p:sp>
        <p:nvSpPr>
          <p:cNvPr id="26630" name="Text Box 6"/>
          <p:cNvSpPr txBox="1">
            <a:spLocks noChangeArrowheads="1"/>
          </p:cNvSpPr>
          <p:nvPr/>
        </p:nvSpPr>
        <p:spPr bwMode="auto">
          <a:xfrm>
            <a:off x="533400" y="609600"/>
            <a:ext cx="7718425" cy="641350"/>
          </a:xfrm>
          <a:prstGeom prst="rect">
            <a:avLst/>
          </a:prstGeom>
          <a:noFill/>
          <a:ln w="9525">
            <a:noFill/>
            <a:miter lim="800000"/>
            <a:headEnd/>
            <a:tailEnd/>
          </a:ln>
        </p:spPr>
        <p:txBody>
          <a:bodyPr>
            <a:spAutoFit/>
          </a:bodyPr>
          <a:lstStyle/>
          <a:p>
            <a:pPr eaLnBrk="0" hangingPunct="0"/>
            <a:r>
              <a:rPr lang="en-US" sz="3600" dirty="0">
                <a:solidFill>
                  <a:srgbClr val="FFFF00"/>
                </a:solidFill>
              </a:rPr>
              <a:t>Hepatitis A Virus Transmission</a:t>
            </a:r>
          </a:p>
        </p:txBody>
      </p:sp>
      <p:sp>
        <p:nvSpPr>
          <p:cNvPr id="26631" name="Line 7"/>
          <p:cNvSpPr>
            <a:spLocks noChangeShapeType="1"/>
          </p:cNvSpPr>
          <p:nvPr/>
        </p:nvSpPr>
        <p:spPr bwMode="auto">
          <a:xfrm>
            <a:off x="609600" y="12954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8307"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8308"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8309"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8310"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98311"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98312" name="Rectangle 8"/>
          <p:cNvSpPr>
            <a:spLocks noChangeArrowheads="1"/>
          </p:cNvSpPr>
          <p:nvPr/>
        </p:nvSpPr>
        <p:spPr bwMode="auto">
          <a:xfrm>
            <a:off x="973138" y="2438400"/>
            <a:ext cx="7637462" cy="3733800"/>
          </a:xfrm>
          <a:prstGeom prst="rect">
            <a:avLst/>
          </a:prstGeom>
          <a:noFill/>
          <a:ln w="12700">
            <a:noFill/>
            <a:miter lim="800000"/>
            <a:headEnd/>
            <a:tailEnd/>
          </a:ln>
        </p:spPr>
        <p:txBody>
          <a:bodyPr lIns="90488" tIns="44450" rIns="90488" bIns="44450"/>
          <a:lstStyle/>
          <a:p>
            <a:pPr marL="342900" indent="-342900" algn="l" eaLnBrk="0" hangingPunct="0">
              <a:lnSpc>
                <a:spcPct val="90000"/>
              </a:lnSpc>
              <a:spcBef>
                <a:spcPct val="30000"/>
              </a:spcBef>
              <a:buClr>
                <a:srgbClr val="FF0000"/>
              </a:buClr>
              <a:buSzPct val="100000"/>
              <a:buFontTx/>
              <a:buChar char="•"/>
            </a:pPr>
            <a:r>
              <a:rPr lang="en-US" sz="2800" b="0" dirty="0"/>
              <a:t>HBV-HDV Coinfection</a:t>
            </a:r>
          </a:p>
          <a:p>
            <a:pPr marL="742950" lvl="1" indent="-285750" algn="l" eaLnBrk="0" hangingPunct="0">
              <a:spcBef>
                <a:spcPct val="30000"/>
              </a:spcBef>
            </a:pPr>
            <a:r>
              <a:rPr lang="en-US" sz="2800" b="0" dirty="0">
                <a:solidFill>
                  <a:srgbClr val="FFFF66"/>
                </a:solidFill>
                <a:latin typeface="ZapfHumnst BT" charset="0"/>
              </a:rPr>
              <a:t>Pre or postexposure prophylaxis to prevent HBV infection</a:t>
            </a:r>
          </a:p>
          <a:p>
            <a:pPr marL="342900" indent="-342900" algn="l" eaLnBrk="0" hangingPunct="0">
              <a:lnSpc>
                <a:spcPct val="110000"/>
              </a:lnSpc>
              <a:spcBef>
                <a:spcPct val="30000"/>
              </a:spcBef>
              <a:buClr>
                <a:srgbClr val="FF0000"/>
              </a:buClr>
              <a:buSzPct val="100000"/>
              <a:buFontTx/>
              <a:buChar char="•"/>
            </a:pPr>
            <a:r>
              <a:rPr lang="en-US" sz="2800" b="0" dirty="0">
                <a:latin typeface="ZapfHumnst BT" charset="0"/>
              </a:rPr>
              <a:t>HBV-HDV Superinfection</a:t>
            </a:r>
          </a:p>
          <a:p>
            <a:pPr marL="742950" lvl="1" indent="-285750" algn="l" eaLnBrk="0" hangingPunct="0">
              <a:lnSpc>
                <a:spcPct val="90000"/>
              </a:lnSpc>
              <a:spcBef>
                <a:spcPct val="30000"/>
              </a:spcBef>
            </a:pPr>
            <a:r>
              <a:rPr lang="en-US" sz="2800" b="0" dirty="0">
                <a:solidFill>
                  <a:srgbClr val="FFFF66"/>
                </a:solidFill>
                <a:latin typeface="ZapfHumnst BT" charset="0"/>
              </a:rPr>
              <a:t>Education to reduce risk behaviors among persons with chronic HBV infection</a:t>
            </a:r>
          </a:p>
        </p:txBody>
      </p:sp>
      <p:sp>
        <p:nvSpPr>
          <p:cNvPr id="98313" name="Rectangle 9"/>
          <p:cNvSpPr>
            <a:spLocks noChangeArrowheads="1"/>
          </p:cNvSpPr>
          <p:nvPr/>
        </p:nvSpPr>
        <p:spPr bwMode="auto">
          <a:xfrm>
            <a:off x="1252538" y="762000"/>
            <a:ext cx="6908800" cy="1143000"/>
          </a:xfrm>
          <a:prstGeom prst="rect">
            <a:avLst/>
          </a:prstGeom>
          <a:noFill/>
          <a:ln w="12700">
            <a:noFill/>
            <a:miter lim="800000"/>
            <a:headEnd/>
            <a:tailEnd/>
          </a:ln>
        </p:spPr>
        <p:txBody>
          <a:bodyPr lIns="90488" tIns="44450" rIns="90488" bIns="44450" anchor="ctr"/>
          <a:lstStyle/>
          <a:p>
            <a:pPr eaLnBrk="0" hangingPunct="0"/>
            <a:r>
              <a:rPr lang="en-US" b="0" dirty="0">
                <a:solidFill>
                  <a:srgbClr val="FAFD00"/>
                </a:solidFill>
                <a:latin typeface="ZapfHumnst BT" charset="0"/>
              </a:rPr>
              <a:t> </a:t>
            </a:r>
          </a:p>
        </p:txBody>
      </p:sp>
      <p:sp>
        <p:nvSpPr>
          <p:cNvPr id="98314" name="Rectangle 11"/>
          <p:cNvSpPr>
            <a:spLocks noChangeArrowheads="1"/>
          </p:cNvSpPr>
          <p:nvPr/>
        </p:nvSpPr>
        <p:spPr bwMode="auto">
          <a:xfrm>
            <a:off x="685800" y="762000"/>
            <a:ext cx="7585075" cy="1371600"/>
          </a:xfrm>
          <a:prstGeom prst="rect">
            <a:avLst/>
          </a:prstGeom>
          <a:noFill/>
          <a:ln w="12700">
            <a:noFill/>
            <a:miter lim="800000"/>
            <a:headEnd/>
            <a:tailEnd/>
          </a:ln>
        </p:spPr>
        <p:txBody>
          <a:bodyPr lIns="90488" tIns="44450" rIns="90488" bIns="44450" anchor="ctr"/>
          <a:lstStyle/>
          <a:p>
            <a:pPr eaLnBrk="0" hangingPunct="0"/>
            <a:r>
              <a:rPr lang="en-US" sz="3600" dirty="0">
                <a:solidFill>
                  <a:srgbClr val="FAFD00"/>
                </a:solidFill>
              </a:rPr>
              <a:t>Hepatitis D - Prevention</a:t>
            </a:r>
            <a:r>
              <a:rPr lang="en-US" sz="4000" b="0" dirty="0">
                <a:solidFill>
                  <a:srgbClr val="FE9B03"/>
                </a:solidFill>
                <a:latin typeface="ZapfHumnst BT" charset="0"/>
              </a:rPr>
              <a:t/>
            </a:r>
            <a:br>
              <a:rPr lang="en-US" sz="4000" b="0" dirty="0">
                <a:solidFill>
                  <a:srgbClr val="FE9B03"/>
                </a:solidFill>
                <a:latin typeface="ZapfHumnst BT" charset="0"/>
              </a:rPr>
            </a:br>
            <a:endParaRPr lang="en-US" sz="4000" b="0" dirty="0">
              <a:solidFill>
                <a:srgbClr val="FE9B03"/>
              </a:solidFill>
              <a:latin typeface="ZapfHumnst BT" charset="0"/>
            </a:endParaRPr>
          </a:p>
        </p:txBody>
      </p:sp>
      <p:sp>
        <p:nvSpPr>
          <p:cNvPr id="98315" name="Line 12"/>
          <p:cNvSpPr>
            <a:spLocks noChangeShapeType="1"/>
          </p:cNvSpPr>
          <p:nvPr/>
        </p:nvSpPr>
        <p:spPr bwMode="auto">
          <a:xfrm>
            <a:off x="762000" y="16764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ransition>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8436"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8437"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8438"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8439"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8440"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graphicFrame>
        <p:nvGraphicFramePr>
          <p:cNvPr id="18434" name="Object 8">
            <a:hlinkClick r:id="" action="ppaction://ole?verb=0"/>
          </p:cNvPr>
          <p:cNvGraphicFramePr>
            <a:graphicFrameLocks/>
          </p:cNvGraphicFramePr>
          <p:nvPr/>
        </p:nvGraphicFramePr>
        <p:xfrm>
          <a:off x="801688" y="1152525"/>
          <a:ext cx="7516812" cy="5083175"/>
        </p:xfrm>
        <a:graphic>
          <a:graphicData uri="http://schemas.openxmlformats.org/presentationml/2006/ole">
            <p:oleObj spid="_x0000_s18434" r:id="rId4" imgW="7515000" imgH="5081400" progId="">
              <p:embed/>
            </p:oleObj>
          </a:graphicData>
        </a:graphic>
      </p:graphicFrame>
      <p:sp>
        <p:nvSpPr>
          <p:cNvPr id="18441" name="Rectangle 9"/>
          <p:cNvSpPr>
            <a:spLocks noChangeArrowheads="1"/>
          </p:cNvSpPr>
          <p:nvPr/>
        </p:nvSpPr>
        <p:spPr bwMode="auto">
          <a:xfrm>
            <a:off x="762000" y="1143000"/>
            <a:ext cx="7543800" cy="5029200"/>
          </a:xfrm>
          <a:prstGeom prst="rect">
            <a:avLst/>
          </a:prstGeom>
          <a:noFill/>
          <a:ln w="50800">
            <a:solidFill>
              <a:schemeClr val="hlink"/>
            </a:solidFill>
            <a:miter lim="800000"/>
            <a:headEnd/>
            <a:tailEnd/>
          </a:ln>
        </p:spPr>
        <p:txBody>
          <a:bodyPr wrap="none" anchor="ctr"/>
          <a:lstStyle/>
          <a:p>
            <a:endParaRPr lang="en-US" dirty="0"/>
          </a:p>
        </p:txBody>
      </p:sp>
      <p:sp>
        <p:nvSpPr>
          <p:cNvPr id="18442" name="Rectangle 10"/>
          <p:cNvSpPr>
            <a:spLocks noChangeArrowheads="1"/>
          </p:cNvSpPr>
          <p:nvPr/>
        </p:nvSpPr>
        <p:spPr bwMode="auto">
          <a:xfrm>
            <a:off x="677863" y="209550"/>
            <a:ext cx="7585075" cy="1371600"/>
          </a:xfrm>
          <a:prstGeom prst="rect">
            <a:avLst/>
          </a:prstGeom>
          <a:noFill/>
          <a:ln w="12700">
            <a:noFill/>
            <a:miter lim="800000"/>
            <a:headEnd/>
            <a:tailEnd/>
          </a:ln>
        </p:spPr>
        <p:txBody>
          <a:bodyPr lIns="90488" tIns="44450" rIns="90488" bIns="44450" anchor="ctr"/>
          <a:lstStyle/>
          <a:p>
            <a:pPr eaLnBrk="0" hangingPunct="0"/>
            <a:r>
              <a:rPr lang="en-US" sz="3600" dirty="0">
                <a:solidFill>
                  <a:srgbClr val="FAFD00"/>
                </a:solidFill>
              </a:rPr>
              <a:t>Hepatitis E Virus</a:t>
            </a:r>
            <a:r>
              <a:rPr lang="en-US" sz="4000" b="0" dirty="0">
                <a:solidFill>
                  <a:srgbClr val="FE9B03"/>
                </a:solidFill>
              </a:rPr>
              <a:t/>
            </a:r>
            <a:br>
              <a:rPr lang="en-US" sz="4000" b="0" dirty="0">
                <a:solidFill>
                  <a:srgbClr val="FE9B03"/>
                </a:solidFill>
              </a:rPr>
            </a:br>
            <a:endParaRPr lang="en-US" sz="4000" b="0" dirty="0">
              <a:solidFill>
                <a:srgbClr val="FE9B03"/>
              </a:solidFill>
            </a:endParaRPr>
          </a:p>
        </p:txBody>
      </p:sp>
    </p:spTree>
  </p:cSld>
  <p:clrMapOvr>
    <a:masterClrMapping/>
  </p:clrMapOvr>
  <p:transition>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685800" y="457200"/>
            <a:ext cx="7585075" cy="914400"/>
          </a:xfrm>
          <a:prstGeom prst="rect">
            <a:avLst/>
          </a:prstGeom>
          <a:noFill/>
          <a:ln w="12700">
            <a:noFill/>
            <a:miter lim="800000"/>
            <a:headEnd/>
            <a:tailEnd/>
          </a:ln>
        </p:spPr>
        <p:txBody>
          <a:bodyPr lIns="90488" tIns="44450" rIns="90488" bIns="44450" anchor="ctr"/>
          <a:lstStyle/>
          <a:p>
            <a:pPr eaLnBrk="0" hangingPunct="0"/>
            <a:r>
              <a:rPr lang="en-US" sz="3600" dirty="0">
                <a:solidFill>
                  <a:srgbClr val="FAFD00"/>
                </a:solidFill>
              </a:rPr>
              <a:t>Hepatitis E - Clinical </a:t>
            </a:r>
            <a:r>
              <a:rPr lang="en-US" sz="3600" dirty="0" smtClean="0">
                <a:solidFill>
                  <a:srgbClr val="FAFD00"/>
                </a:solidFill>
              </a:rPr>
              <a:t>Features</a:t>
            </a:r>
            <a:endParaRPr lang="en-US" b="0" dirty="0">
              <a:solidFill>
                <a:srgbClr val="FE9B03"/>
              </a:solidFill>
              <a:latin typeface="ZapfHumnst BT" charset="0"/>
            </a:endParaRPr>
          </a:p>
        </p:txBody>
      </p:sp>
      <p:sp>
        <p:nvSpPr>
          <p:cNvPr id="3" name="Line 12"/>
          <p:cNvSpPr>
            <a:spLocks noChangeShapeType="1"/>
          </p:cNvSpPr>
          <p:nvPr/>
        </p:nvSpPr>
        <p:spPr bwMode="auto">
          <a:xfrm>
            <a:off x="685800" y="1447800"/>
            <a:ext cx="7696200" cy="0"/>
          </a:xfrm>
          <a:prstGeom prst="line">
            <a:avLst/>
          </a:prstGeom>
          <a:noFill/>
          <a:ln w="38100" cmpd="dbl">
            <a:solidFill>
              <a:srgbClr val="FF0000"/>
            </a:solidFill>
            <a:round/>
            <a:headEnd/>
            <a:tailEnd/>
          </a:ln>
        </p:spPr>
        <p:txBody>
          <a:bodyPr/>
          <a:lstStyle/>
          <a:p>
            <a:endParaRPr lang="en-US" dirty="0"/>
          </a:p>
        </p:txBody>
      </p:sp>
      <p:graphicFrame>
        <p:nvGraphicFramePr>
          <p:cNvPr id="4" name="Table 3"/>
          <p:cNvGraphicFramePr>
            <a:graphicFrameLocks noGrp="1"/>
          </p:cNvGraphicFramePr>
          <p:nvPr/>
        </p:nvGraphicFramePr>
        <p:xfrm>
          <a:off x="762000" y="2057400"/>
          <a:ext cx="7543800" cy="3403600"/>
        </p:xfrm>
        <a:graphic>
          <a:graphicData uri="http://schemas.openxmlformats.org/drawingml/2006/table">
            <a:tbl>
              <a:tblPr firstRow="1" bandRow="1">
                <a:tableStyleId>{0505E3EF-67EA-436B-97B2-0124C06EBD24}</a:tableStyleId>
              </a:tblPr>
              <a:tblGrid>
                <a:gridCol w="3048000"/>
                <a:gridCol w="4495800"/>
              </a:tblGrid>
              <a:tr h="1094014">
                <a:tc>
                  <a:txBody>
                    <a:bodyPr/>
                    <a:lstStyle/>
                    <a:p>
                      <a:pPr marL="0" algn="l" defTabSz="914400" rtl="0" eaLnBrk="1" latinLnBrk="0" hangingPunct="1">
                        <a:buClr>
                          <a:srgbClr val="FF0000"/>
                        </a:buClr>
                      </a:pPr>
                      <a:r>
                        <a:rPr lang="en-US" sz="2400" b="1" kern="1200" dirty="0" smtClean="0">
                          <a:solidFill>
                            <a:schemeClr val="tx1"/>
                          </a:solidFill>
                          <a:latin typeface="Arial" charset="0"/>
                          <a:ea typeface="+mn-ea"/>
                          <a:cs typeface="+mn-cs"/>
                        </a:rPr>
                        <a:t>Incubation period:</a:t>
                      </a:r>
                    </a:p>
                  </a:txBody>
                  <a:tcPr anchor="ctr"/>
                </a:tc>
                <a:tc>
                  <a:txBody>
                    <a:bodyPr/>
                    <a:lstStyle/>
                    <a:p>
                      <a:r>
                        <a:rPr lang="en-US" sz="2400" b="0" dirty="0" smtClean="0">
                          <a:latin typeface="Arial" pitchFamily="34" charset="0"/>
                          <a:cs typeface="Arial" pitchFamily="34" charset="0"/>
                        </a:rPr>
                        <a:t>Average 40 days</a:t>
                      </a:r>
                    </a:p>
                    <a:p>
                      <a:r>
                        <a:rPr lang="en-US" sz="2400" b="0" dirty="0" smtClean="0">
                          <a:latin typeface="Arial" pitchFamily="34" charset="0"/>
                          <a:cs typeface="Arial" pitchFamily="34" charset="0"/>
                        </a:rPr>
                        <a:t>Range 15-60 days</a:t>
                      </a:r>
                      <a:endParaRPr lang="en-US" sz="2400" dirty="0">
                        <a:latin typeface="Arial" pitchFamily="34" charset="0"/>
                        <a:cs typeface="Arial" pitchFamily="34" charset="0"/>
                      </a:endParaRPr>
                    </a:p>
                  </a:txBody>
                  <a:tcPr anchor="ctr"/>
                </a:tc>
              </a:tr>
              <a:tr h="1094014">
                <a:tc>
                  <a:txBody>
                    <a:bodyPr/>
                    <a:lstStyle/>
                    <a:p>
                      <a:pPr marL="0" marR="0" indent="0" algn="l" defTabSz="914400" rtl="0" eaLnBrk="1" fontAlgn="auto" latinLnBrk="0" hangingPunct="1">
                        <a:lnSpc>
                          <a:spcPct val="100000"/>
                        </a:lnSpc>
                        <a:spcBef>
                          <a:spcPts val="0"/>
                        </a:spcBef>
                        <a:spcAft>
                          <a:spcPts val="0"/>
                        </a:spcAft>
                        <a:buClr>
                          <a:srgbClr val="FF0000"/>
                        </a:buClr>
                        <a:buSzTx/>
                        <a:buFontTx/>
                        <a:buNone/>
                        <a:tabLst/>
                        <a:defRPr/>
                      </a:pPr>
                      <a:r>
                        <a:rPr lang="en-US" sz="2400" b="1" kern="1200" dirty="0" smtClean="0">
                          <a:solidFill>
                            <a:schemeClr val="tx1"/>
                          </a:solidFill>
                          <a:latin typeface="Arial" charset="0"/>
                          <a:ea typeface="+mn-ea"/>
                          <a:cs typeface="+mn-cs"/>
                        </a:rPr>
                        <a:t>Case-fatality rate: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Arial" pitchFamily="34" charset="0"/>
                          <a:cs typeface="Arial" pitchFamily="34" charset="0"/>
                        </a:rPr>
                        <a:t>Overall, 1%-3%</a:t>
                      </a:r>
                      <a:br>
                        <a:rPr lang="en-US" sz="2400" b="0" dirty="0" smtClean="0">
                          <a:latin typeface="Arial" pitchFamily="34" charset="0"/>
                          <a:cs typeface="Arial" pitchFamily="34" charset="0"/>
                        </a:rPr>
                      </a:br>
                      <a:r>
                        <a:rPr lang="en-US" sz="2400" b="0" dirty="0" smtClean="0">
                          <a:latin typeface="Arial" pitchFamily="34" charset="0"/>
                          <a:cs typeface="Arial" pitchFamily="34" charset="0"/>
                        </a:rPr>
                        <a:t>Pregnant women, 15%-25%</a:t>
                      </a:r>
                      <a:endParaRPr lang="en-US" sz="2400" dirty="0">
                        <a:latin typeface="Arial" pitchFamily="34" charset="0"/>
                        <a:cs typeface="Arial" pitchFamily="34" charset="0"/>
                      </a:endParaRPr>
                    </a:p>
                  </a:txBody>
                  <a:tcPr anchor="ctr"/>
                </a:tc>
              </a:tr>
              <a:tr h="607786">
                <a:tc>
                  <a:txBody>
                    <a:bodyPr/>
                    <a:lstStyle/>
                    <a:p>
                      <a:pPr marL="0" algn="l" defTabSz="914400" rtl="0" eaLnBrk="1" latinLnBrk="0" hangingPunct="1">
                        <a:buClr>
                          <a:srgbClr val="FF0000"/>
                        </a:buClr>
                      </a:pPr>
                      <a:r>
                        <a:rPr lang="en-US" sz="2400" b="1" kern="1200" dirty="0" smtClean="0">
                          <a:solidFill>
                            <a:schemeClr val="tx1"/>
                          </a:solidFill>
                          <a:latin typeface="Arial" charset="0"/>
                          <a:ea typeface="+mn-ea"/>
                          <a:cs typeface="+mn-cs"/>
                        </a:rPr>
                        <a:t>Illness severity: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Arial" pitchFamily="34" charset="0"/>
                          <a:cs typeface="Arial" pitchFamily="34" charset="0"/>
                        </a:rPr>
                        <a:t>Increased with age</a:t>
                      </a:r>
                      <a:endParaRPr lang="en-US" sz="2400" dirty="0">
                        <a:latin typeface="Arial" pitchFamily="34" charset="0"/>
                        <a:cs typeface="Arial" pitchFamily="34" charset="0"/>
                      </a:endParaRPr>
                    </a:p>
                  </a:txBody>
                  <a:tcPr anchor="ctr"/>
                </a:tc>
              </a:tr>
              <a:tr h="607786">
                <a:tc>
                  <a:txBody>
                    <a:bodyPr/>
                    <a:lstStyle/>
                    <a:p>
                      <a:pPr marL="0" marR="0" indent="0" algn="l" defTabSz="914400" rtl="0" eaLnBrk="1" fontAlgn="auto" latinLnBrk="0" hangingPunct="1">
                        <a:lnSpc>
                          <a:spcPct val="100000"/>
                        </a:lnSpc>
                        <a:spcBef>
                          <a:spcPts val="0"/>
                        </a:spcBef>
                        <a:spcAft>
                          <a:spcPts val="0"/>
                        </a:spcAft>
                        <a:buClr>
                          <a:srgbClr val="FF0000"/>
                        </a:buClr>
                        <a:buSzTx/>
                        <a:buFontTx/>
                        <a:buNone/>
                        <a:tabLst/>
                        <a:defRPr/>
                      </a:pPr>
                      <a:r>
                        <a:rPr lang="en-US" sz="2400" b="1" kern="1200" dirty="0" smtClean="0">
                          <a:solidFill>
                            <a:schemeClr val="tx1"/>
                          </a:solidFill>
                          <a:latin typeface="Arial" charset="0"/>
                          <a:ea typeface="+mn-ea"/>
                          <a:cs typeface="+mn-cs"/>
                        </a:rPr>
                        <a:t>Chronic sequelae:</a:t>
                      </a:r>
                    </a:p>
                  </a:txBody>
                  <a:tcPr anchor="ctr"/>
                </a:tc>
                <a:tc>
                  <a:txBody>
                    <a:bodyPr/>
                    <a:lstStyle/>
                    <a:p>
                      <a:r>
                        <a:rPr lang="en-US" sz="2400" b="0" dirty="0" smtClean="0">
                          <a:latin typeface="Arial" pitchFamily="34" charset="0"/>
                          <a:cs typeface="Arial" pitchFamily="34" charset="0"/>
                        </a:rPr>
                        <a:t>None identified</a:t>
                      </a:r>
                      <a:endParaRPr lang="en-US" sz="2400" dirty="0">
                        <a:latin typeface="Arial" pitchFamily="34" charset="0"/>
                        <a:cs typeface="Arial" pitchFamily="34" charset="0"/>
                      </a:endParaRPr>
                    </a:p>
                  </a:txBody>
                  <a:tcPr anchor="ct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00355"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00356"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00357"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00358"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00359"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00360" name="Rectangle 8"/>
          <p:cNvSpPr>
            <a:spLocks noChangeArrowheads="1"/>
          </p:cNvSpPr>
          <p:nvPr/>
        </p:nvSpPr>
        <p:spPr bwMode="auto">
          <a:xfrm>
            <a:off x="685800" y="2057400"/>
            <a:ext cx="8229600" cy="4038600"/>
          </a:xfrm>
          <a:prstGeom prst="rect">
            <a:avLst/>
          </a:prstGeom>
          <a:noFill/>
          <a:ln w="12700">
            <a:noFill/>
            <a:miter lim="800000"/>
            <a:headEnd/>
            <a:tailEnd/>
          </a:ln>
        </p:spPr>
        <p:txBody>
          <a:bodyPr lIns="90488" tIns="44450" rIns="90488" bIns="44450"/>
          <a:lstStyle/>
          <a:p>
            <a:pPr marL="342900" indent="-342900" algn="l" eaLnBrk="0" hangingPunct="0">
              <a:lnSpc>
                <a:spcPct val="90000"/>
              </a:lnSpc>
              <a:spcBef>
                <a:spcPct val="30000"/>
              </a:spcBef>
              <a:buClr>
                <a:srgbClr val="FF0000"/>
              </a:buClr>
              <a:buSzPct val="100000"/>
              <a:buFontTx/>
              <a:buChar char="•"/>
            </a:pPr>
            <a:r>
              <a:rPr lang="en-US" sz="3200" b="0" dirty="0"/>
              <a:t>Most outbreaks associated with fecally contaminated drinking water</a:t>
            </a:r>
          </a:p>
          <a:p>
            <a:pPr marL="342900" indent="-342900" algn="l" eaLnBrk="0" hangingPunct="0">
              <a:lnSpc>
                <a:spcPct val="90000"/>
              </a:lnSpc>
              <a:spcBef>
                <a:spcPct val="30000"/>
              </a:spcBef>
              <a:buClr>
                <a:srgbClr val="FF0000"/>
              </a:buClr>
              <a:buSzPct val="100000"/>
            </a:pPr>
            <a:endParaRPr lang="en-US" sz="2800" b="0" dirty="0"/>
          </a:p>
          <a:p>
            <a:pPr marL="342900" indent="-342900" algn="l" eaLnBrk="0" hangingPunct="0">
              <a:lnSpc>
                <a:spcPct val="90000"/>
              </a:lnSpc>
              <a:spcBef>
                <a:spcPct val="30000"/>
              </a:spcBef>
              <a:buClr>
                <a:srgbClr val="FF0000"/>
              </a:buClr>
              <a:buSzPct val="100000"/>
              <a:buFontTx/>
              <a:buChar char="•"/>
            </a:pPr>
            <a:r>
              <a:rPr lang="en-US" sz="3200" b="0" dirty="0"/>
              <a:t>Minimal person-to-person transmission</a:t>
            </a:r>
          </a:p>
          <a:p>
            <a:pPr marL="342900" indent="-342900" algn="l" eaLnBrk="0" hangingPunct="0">
              <a:lnSpc>
                <a:spcPct val="90000"/>
              </a:lnSpc>
              <a:spcBef>
                <a:spcPct val="30000"/>
              </a:spcBef>
              <a:buClr>
                <a:srgbClr val="FF0000"/>
              </a:buClr>
              <a:buSzPct val="100000"/>
            </a:pPr>
            <a:endParaRPr lang="en-US" sz="2800" b="0" dirty="0"/>
          </a:p>
          <a:p>
            <a:pPr marL="342900" indent="-342900" algn="l" eaLnBrk="0" hangingPunct="0">
              <a:lnSpc>
                <a:spcPct val="90000"/>
              </a:lnSpc>
              <a:spcBef>
                <a:spcPct val="30000"/>
              </a:spcBef>
              <a:buClr>
                <a:srgbClr val="FF0000"/>
              </a:buClr>
              <a:buSzPct val="100000"/>
              <a:buFontTx/>
              <a:buChar char="•"/>
            </a:pPr>
            <a:r>
              <a:rPr lang="en-US" sz="3200" b="0" dirty="0"/>
              <a:t>U.S. cases usually have history of travel</a:t>
            </a:r>
            <a:br>
              <a:rPr lang="en-US" sz="3200" b="0" dirty="0"/>
            </a:br>
            <a:r>
              <a:rPr lang="en-US" sz="3200" b="0" dirty="0"/>
              <a:t>to HEV-endemic areas</a:t>
            </a:r>
          </a:p>
        </p:txBody>
      </p:sp>
      <p:sp>
        <p:nvSpPr>
          <p:cNvPr id="100361" name="Rectangle 9"/>
          <p:cNvSpPr>
            <a:spLocks noChangeArrowheads="1"/>
          </p:cNvSpPr>
          <p:nvPr/>
        </p:nvSpPr>
        <p:spPr bwMode="auto">
          <a:xfrm>
            <a:off x="1252538" y="762000"/>
            <a:ext cx="6908800" cy="1143000"/>
          </a:xfrm>
          <a:prstGeom prst="rect">
            <a:avLst/>
          </a:prstGeom>
          <a:noFill/>
          <a:ln w="12700">
            <a:noFill/>
            <a:miter lim="800000"/>
            <a:headEnd/>
            <a:tailEnd/>
          </a:ln>
        </p:spPr>
        <p:txBody>
          <a:bodyPr lIns="90488" tIns="44450" rIns="90488" bIns="44450" anchor="ctr"/>
          <a:lstStyle/>
          <a:p>
            <a:pPr eaLnBrk="0" hangingPunct="0"/>
            <a:r>
              <a:rPr lang="en-US" b="0" dirty="0">
                <a:solidFill>
                  <a:srgbClr val="FAFD00"/>
                </a:solidFill>
                <a:latin typeface="ZapfHumnst BT" charset="0"/>
              </a:rPr>
              <a:t> </a:t>
            </a:r>
          </a:p>
        </p:txBody>
      </p:sp>
      <p:sp>
        <p:nvSpPr>
          <p:cNvPr id="100362" name="Rectangle 11"/>
          <p:cNvSpPr>
            <a:spLocks noChangeArrowheads="1"/>
          </p:cNvSpPr>
          <p:nvPr/>
        </p:nvSpPr>
        <p:spPr bwMode="auto">
          <a:xfrm>
            <a:off x="533400" y="685800"/>
            <a:ext cx="8534400" cy="1371600"/>
          </a:xfrm>
          <a:prstGeom prst="rect">
            <a:avLst/>
          </a:prstGeom>
          <a:noFill/>
          <a:ln w="12700">
            <a:noFill/>
            <a:miter lim="800000"/>
            <a:headEnd/>
            <a:tailEnd/>
          </a:ln>
        </p:spPr>
        <p:txBody>
          <a:bodyPr lIns="90488" tIns="44450" rIns="90488" bIns="44450" anchor="ctr"/>
          <a:lstStyle/>
          <a:p>
            <a:pPr algn="l" eaLnBrk="0" hangingPunct="0"/>
            <a:r>
              <a:rPr lang="en-US" sz="3600" dirty="0">
                <a:solidFill>
                  <a:srgbClr val="FAFD00"/>
                </a:solidFill>
              </a:rPr>
              <a:t>Hepatitis E - Epidemiologic Features</a:t>
            </a:r>
            <a:r>
              <a:rPr lang="en-US" sz="4000" b="0" dirty="0">
                <a:solidFill>
                  <a:srgbClr val="FE9B03"/>
                </a:solidFill>
                <a:latin typeface="ZapfHumnst BT" charset="0"/>
              </a:rPr>
              <a:t/>
            </a:r>
            <a:br>
              <a:rPr lang="en-US" sz="4000" b="0" dirty="0">
                <a:solidFill>
                  <a:srgbClr val="FE9B03"/>
                </a:solidFill>
                <a:latin typeface="ZapfHumnst BT" charset="0"/>
              </a:rPr>
            </a:br>
            <a:endParaRPr lang="en-US" sz="4000" b="0" dirty="0">
              <a:solidFill>
                <a:srgbClr val="FE9B03"/>
              </a:solidFill>
              <a:latin typeface="ZapfHumnst BT" charset="0"/>
            </a:endParaRPr>
          </a:p>
        </p:txBody>
      </p:sp>
      <p:sp>
        <p:nvSpPr>
          <p:cNvPr id="100363" name="Line 12"/>
          <p:cNvSpPr>
            <a:spLocks noChangeShapeType="1"/>
          </p:cNvSpPr>
          <p:nvPr/>
        </p:nvSpPr>
        <p:spPr bwMode="auto">
          <a:xfrm>
            <a:off x="609600" y="1524000"/>
            <a:ext cx="80010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ransition>
    <p:cu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9460"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9461"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9462"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9463"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9464"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9465" name="Rectangle 8"/>
          <p:cNvSpPr>
            <a:spLocks noChangeArrowheads="1"/>
          </p:cNvSpPr>
          <p:nvPr/>
        </p:nvSpPr>
        <p:spPr bwMode="auto">
          <a:xfrm>
            <a:off x="414338" y="133350"/>
            <a:ext cx="8467725" cy="1371600"/>
          </a:xfrm>
          <a:prstGeom prst="rect">
            <a:avLst/>
          </a:prstGeom>
          <a:noFill/>
          <a:ln w="12700">
            <a:noFill/>
            <a:miter lim="800000"/>
            <a:headEnd/>
            <a:tailEnd/>
          </a:ln>
        </p:spPr>
        <p:txBody>
          <a:bodyPr lIns="90488" tIns="44450" rIns="90488" bIns="44450" anchor="ctr"/>
          <a:lstStyle/>
          <a:p>
            <a:pPr eaLnBrk="0" hangingPunct="0"/>
            <a:r>
              <a:rPr lang="en-US" sz="3600" dirty="0">
                <a:solidFill>
                  <a:srgbClr val="FAFD00"/>
                </a:solidFill>
              </a:rPr>
              <a:t>Geographic Distribution of Hepatitis E</a:t>
            </a:r>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229385" name="Rectangle 9"/>
          <p:cNvSpPr>
            <a:spLocks noChangeArrowheads="1"/>
          </p:cNvSpPr>
          <p:nvPr/>
        </p:nvSpPr>
        <p:spPr bwMode="auto">
          <a:xfrm>
            <a:off x="304800" y="762000"/>
            <a:ext cx="8466138" cy="7620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eaLnBrk="0" hangingPunct="0">
              <a:defRPr/>
            </a:pPr>
            <a:r>
              <a:rPr lang="en-US" sz="2200" b="0" dirty="0">
                <a:solidFill>
                  <a:srgbClr val="F6BF69"/>
                </a:solidFill>
              </a:rPr>
              <a:t>Outbreaks or Confirmed Infection in &gt;25% of Sporadic Non-ABC Hepatitis</a:t>
            </a:r>
            <a:endParaRPr lang="en-US" b="0" dirty="0">
              <a:solidFill>
                <a:srgbClr val="FE9B03"/>
              </a:solidFill>
            </a:endParaRPr>
          </a:p>
        </p:txBody>
      </p:sp>
      <p:graphicFrame>
        <p:nvGraphicFramePr>
          <p:cNvPr id="19458" name="Object 10">
            <a:hlinkClick r:id="" action="ppaction://ole?verb=0"/>
          </p:cNvPr>
          <p:cNvGraphicFramePr>
            <a:graphicFrameLocks/>
          </p:cNvGraphicFramePr>
          <p:nvPr/>
        </p:nvGraphicFramePr>
        <p:xfrm>
          <a:off x="96838" y="1724025"/>
          <a:ext cx="8970962" cy="4524375"/>
        </p:xfrm>
        <a:graphic>
          <a:graphicData uri="http://schemas.openxmlformats.org/presentationml/2006/ole">
            <p:oleObj spid="_x0000_s19458" r:id="rId4" imgW="9536040" imgH="4678200" progId="">
              <p:embed/>
            </p:oleObj>
          </a:graphicData>
        </a:graphic>
      </p:graphicFrame>
    </p:spTree>
  </p:cSld>
  <p:clrMapOvr>
    <a:masterClrMapping/>
  </p:clrMapOvr>
  <p:transition>
    <p:cu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711200" y="6553200"/>
            <a:ext cx="1897063" cy="457200"/>
          </a:xfrm>
          <a:prstGeom prst="rect">
            <a:avLst/>
          </a:prstGeom>
          <a:noFill/>
          <a:ln w="12700">
            <a:noFill/>
            <a:miter lim="800000"/>
            <a:headEnd/>
            <a:tailEnd/>
          </a:ln>
        </p:spPr>
        <p:txBody>
          <a:bodyPr wrap="none" anchor="ctr"/>
          <a:lstStyle/>
          <a:p>
            <a:endParaRPr lang="en-US" dirty="0"/>
          </a:p>
        </p:txBody>
      </p:sp>
      <p:sp>
        <p:nvSpPr>
          <p:cNvPr id="101379" name="Rectangle 3"/>
          <p:cNvSpPr>
            <a:spLocks noChangeArrowheads="1"/>
          </p:cNvSpPr>
          <p:nvPr/>
        </p:nvSpPr>
        <p:spPr bwMode="auto">
          <a:xfrm>
            <a:off x="3149600" y="6553200"/>
            <a:ext cx="2844800" cy="457200"/>
          </a:xfrm>
          <a:prstGeom prst="rect">
            <a:avLst/>
          </a:prstGeom>
          <a:noFill/>
          <a:ln w="12700">
            <a:noFill/>
            <a:miter lim="800000"/>
            <a:headEnd/>
            <a:tailEnd/>
          </a:ln>
        </p:spPr>
        <p:txBody>
          <a:bodyPr wrap="none" anchor="ctr"/>
          <a:lstStyle/>
          <a:p>
            <a:endParaRPr lang="en-US" dirty="0"/>
          </a:p>
        </p:txBody>
      </p:sp>
      <p:sp>
        <p:nvSpPr>
          <p:cNvPr id="101380" name="Rectangle 4"/>
          <p:cNvSpPr>
            <a:spLocks noChangeArrowheads="1"/>
          </p:cNvSpPr>
          <p:nvPr/>
        </p:nvSpPr>
        <p:spPr bwMode="auto">
          <a:xfrm>
            <a:off x="711200" y="6553200"/>
            <a:ext cx="1897063" cy="457200"/>
          </a:xfrm>
          <a:prstGeom prst="rect">
            <a:avLst/>
          </a:prstGeom>
          <a:noFill/>
          <a:ln w="12700">
            <a:noFill/>
            <a:miter lim="800000"/>
            <a:headEnd/>
            <a:tailEnd/>
          </a:ln>
        </p:spPr>
        <p:txBody>
          <a:bodyPr wrap="none" anchor="ctr"/>
          <a:lstStyle/>
          <a:p>
            <a:endParaRPr lang="en-US" dirty="0"/>
          </a:p>
        </p:txBody>
      </p:sp>
      <p:sp>
        <p:nvSpPr>
          <p:cNvPr id="101381" name="Rectangle 5"/>
          <p:cNvSpPr>
            <a:spLocks noChangeArrowheads="1"/>
          </p:cNvSpPr>
          <p:nvPr/>
        </p:nvSpPr>
        <p:spPr bwMode="auto">
          <a:xfrm>
            <a:off x="3149600" y="6553200"/>
            <a:ext cx="2844800" cy="457200"/>
          </a:xfrm>
          <a:prstGeom prst="rect">
            <a:avLst/>
          </a:prstGeom>
          <a:noFill/>
          <a:ln w="12700">
            <a:noFill/>
            <a:miter lim="800000"/>
            <a:headEnd/>
            <a:tailEnd/>
          </a:ln>
        </p:spPr>
        <p:txBody>
          <a:bodyPr wrap="none" anchor="ctr"/>
          <a:lstStyle/>
          <a:p>
            <a:endParaRPr lang="en-US" dirty="0"/>
          </a:p>
        </p:txBody>
      </p:sp>
      <p:sp>
        <p:nvSpPr>
          <p:cNvPr id="101382" name="Rectangle 6"/>
          <p:cNvSpPr>
            <a:spLocks noChangeArrowheads="1"/>
          </p:cNvSpPr>
          <p:nvPr/>
        </p:nvSpPr>
        <p:spPr bwMode="auto">
          <a:xfrm>
            <a:off x="711200" y="6553200"/>
            <a:ext cx="1897063" cy="457200"/>
          </a:xfrm>
          <a:prstGeom prst="rect">
            <a:avLst/>
          </a:prstGeom>
          <a:noFill/>
          <a:ln w="12700">
            <a:noFill/>
            <a:miter lim="800000"/>
            <a:headEnd/>
            <a:tailEnd/>
          </a:ln>
        </p:spPr>
        <p:txBody>
          <a:bodyPr wrap="none" anchor="ctr"/>
          <a:lstStyle/>
          <a:p>
            <a:endParaRPr lang="en-US" dirty="0"/>
          </a:p>
        </p:txBody>
      </p:sp>
      <p:sp>
        <p:nvSpPr>
          <p:cNvPr id="101383" name="Rectangle 7"/>
          <p:cNvSpPr>
            <a:spLocks noChangeArrowheads="1"/>
          </p:cNvSpPr>
          <p:nvPr/>
        </p:nvSpPr>
        <p:spPr bwMode="auto">
          <a:xfrm>
            <a:off x="3149600" y="6553200"/>
            <a:ext cx="2844800" cy="457200"/>
          </a:xfrm>
          <a:prstGeom prst="rect">
            <a:avLst/>
          </a:prstGeom>
          <a:noFill/>
          <a:ln w="12700">
            <a:noFill/>
            <a:miter lim="800000"/>
            <a:headEnd/>
            <a:tailEnd/>
          </a:ln>
        </p:spPr>
        <p:txBody>
          <a:bodyPr wrap="none" anchor="ctr"/>
          <a:lstStyle/>
          <a:p>
            <a:endParaRPr lang="en-US" dirty="0"/>
          </a:p>
        </p:txBody>
      </p:sp>
      <p:sp>
        <p:nvSpPr>
          <p:cNvPr id="267272" name="Rectangle 8"/>
          <p:cNvSpPr>
            <a:spLocks noChangeArrowheads="1"/>
          </p:cNvSpPr>
          <p:nvPr/>
        </p:nvSpPr>
        <p:spPr bwMode="auto">
          <a:xfrm>
            <a:off x="414338" y="304800"/>
            <a:ext cx="8467725" cy="8382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eaLnBrk="0" hangingPunct="0">
              <a:defRPr/>
            </a:pPr>
            <a:r>
              <a:rPr lang="en-US" sz="3600" dirty="0">
                <a:solidFill>
                  <a:srgbClr val="FAFD00"/>
                </a:solidFill>
              </a:rPr>
              <a:t>Hepatitis E Virus Infection</a:t>
            </a:r>
            <a:r>
              <a:rPr lang="en-US" b="0" dirty="0">
                <a:solidFill>
                  <a:srgbClr val="FE9B03"/>
                </a:solidFill>
              </a:rPr>
              <a:t/>
            </a:r>
            <a:br>
              <a:rPr lang="en-US" b="0" dirty="0">
                <a:solidFill>
                  <a:srgbClr val="FE9B03"/>
                </a:solidFill>
              </a:rPr>
            </a:br>
            <a:endParaRPr lang="en-US" b="0" dirty="0">
              <a:solidFill>
                <a:srgbClr val="FE9B03"/>
              </a:solidFill>
            </a:endParaRPr>
          </a:p>
        </p:txBody>
      </p:sp>
      <p:sp>
        <p:nvSpPr>
          <p:cNvPr id="267273" name="Rectangle 9"/>
          <p:cNvSpPr>
            <a:spLocks noChangeArrowheads="1"/>
          </p:cNvSpPr>
          <p:nvPr/>
        </p:nvSpPr>
        <p:spPr bwMode="auto">
          <a:xfrm>
            <a:off x="414338" y="838200"/>
            <a:ext cx="8467725" cy="762000"/>
          </a:xfrm>
          <a:prstGeom prst="rect">
            <a:avLst/>
          </a:prstGeom>
          <a:noFill/>
          <a:ln w="12700">
            <a:noFill/>
            <a:miter lim="800000"/>
            <a:headEnd/>
            <a:tailEnd/>
          </a:ln>
          <a:effectLst>
            <a:outerShdw dist="35921" dir="2700000" algn="ctr" rotWithShape="0">
              <a:schemeClr val="tx2"/>
            </a:outerShdw>
          </a:effectLst>
        </p:spPr>
        <p:txBody>
          <a:bodyPr lIns="90488" tIns="44450" rIns="90488" bIns="44450" anchor="ctr"/>
          <a:lstStyle/>
          <a:p>
            <a:pPr eaLnBrk="0" hangingPunct="0">
              <a:defRPr/>
            </a:pPr>
            <a:r>
              <a:rPr lang="en-US" sz="3000" dirty="0">
                <a:solidFill>
                  <a:srgbClr val="FAFD00"/>
                </a:solidFill>
              </a:rPr>
              <a:t>Typical Serologic Course</a:t>
            </a:r>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101386" name="Freeform 10"/>
          <p:cNvSpPr>
            <a:spLocks/>
          </p:cNvSpPr>
          <p:nvPr/>
        </p:nvSpPr>
        <p:spPr bwMode="auto">
          <a:xfrm>
            <a:off x="768350" y="1524000"/>
            <a:ext cx="25400" cy="3997325"/>
          </a:xfrm>
          <a:custGeom>
            <a:avLst/>
            <a:gdLst>
              <a:gd name="T0" fmla="*/ 12032 w 19"/>
              <a:gd name="T1" fmla="*/ 3995738 h 2518"/>
              <a:gd name="T2" fmla="*/ 24063 w 19"/>
              <a:gd name="T3" fmla="*/ 3995738 h 2518"/>
              <a:gd name="T4" fmla="*/ 24063 w 19"/>
              <a:gd name="T5" fmla="*/ 0 h 2518"/>
              <a:gd name="T6" fmla="*/ 0 w 19"/>
              <a:gd name="T7" fmla="*/ 0 h 2518"/>
              <a:gd name="T8" fmla="*/ 0 w 19"/>
              <a:gd name="T9" fmla="*/ 3995738 h 2518"/>
              <a:gd name="T10" fmla="*/ 12032 w 19"/>
              <a:gd name="T11" fmla="*/ 3995738 h 2518"/>
              <a:gd name="T12" fmla="*/ 0 60000 65536"/>
              <a:gd name="T13" fmla="*/ 0 60000 65536"/>
              <a:gd name="T14" fmla="*/ 0 60000 65536"/>
              <a:gd name="T15" fmla="*/ 0 60000 65536"/>
              <a:gd name="T16" fmla="*/ 0 60000 65536"/>
              <a:gd name="T17" fmla="*/ 0 60000 65536"/>
              <a:gd name="T18" fmla="*/ 0 w 19"/>
              <a:gd name="T19" fmla="*/ 0 h 2518"/>
              <a:gd name="T20" fmla="*/ 19 w 19"/>
              <a:gd name="T21" fmla="*/ 2518 h 2518"/>
            </a:gdLst>
            <a:ahLst/>
            <a:cxnLst>
              <a:cxn ang="T12">
                <a:pos x="T0" y="T1"/>
              </a:cxn>
              <a:cxn ang="T13">
                <a:pos x="T2" y="T3"/>
              </a:cxn>
              <a:cxn ang="T14">
                <a:pos x="T4" y="T5"/>
              </a:cxn>
              <a:cxn ang="T15">
                <a:pos x="T6" y="T7"/>
              </a:cxn>
              <a:cxn ang="T16">
                <a:pos x="T8" y="T9"/>
              </a:cxn>
              <a:cxn ang="T17">
                <a:pos x="T10" y="T11"/>
              </a:cxn>
            </a:cxnLst>
            <a:rect l="T18" t="T19" r="T20" b="T21"/>
            <a:pathLst>
              <a:path w="19" h="2518">
                <a:moveTo>
                  <a:pt x="9" y="2517"/>
                </a:moveTo>
                <a:lnTo>
                  <a:pt x="18" y="2517"/>
                </a:lnTo>
                <a:lnTo>
                  <a:pt x="18" y="0"/>
                </a:lnTo>
                <a:lnTo>
                  <a:pt x="0" y="0"/>
                </a:lnTo>
                <a:lnTo>
                  <a:pt x="0" y="2517"/>
                </a:lnTo>
                <a:lnTo>
                  <a:pt x="9" y="2517"/>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87" name="Freeform 11"/>
          <p:cNvSpPr>
            <a:spLocks/>
          </p:cNvSpPr>
          <p:nvPr/>
        </p:nvSpPr>
        <p:spPr bwMode="auto">
          <a:xfrm>
            <a:off x="784225" y="5510213"/>
            <a:ext cx="7477125" cy="30162"/>
          </a:xfrm>
          <a:custGeom>
            <a:avLst/>
            <a:gdLst>
              <a:gd name="T0" fmla="*/ 7475714 w 5299"/>
              <a:gd name="T1" fmla="*/ 14287 h 19"/>
              <a:gd name="T2" fmla="*/ 7475714 w 5299"/>
              <a:gd name="T3" fmla="*/ 0 h 19"/>
              <a:gd name="T4" fmla="*/ 0 w 5299"/>
              <a:gd name="T5" fmla="*/ 0 h 19"/>
              <a:gd name="T6" fmla="*/ 0 w 5299"/>
              <a:gd name="T7" fmla="*/ 28575 h 19"/>
              <a:gd name="T8" fmla="*/ 7475714 w 5299"/>
              <a:gd name="T9" fmla="*/ 28575 h 19"/>
              <a:gd name="T10" fmla="*/ 7475714 w 5299"/>
              <a:gd name="T11" fmla="*/ 14287 h 19"/>
              <a:gd name="T12" fmla="*/ 0 60000 65536"/>
              <a:gd name="T13" fmla="*/ 0 60000 65536"/>
              <a:gd name="T14" fmla="*/ 0 60000 65536"/>
              <a:gd name="T15" fmla="*/ 0 60000 65536"/>
              <a:gd name="T16" fmla="*/ 0 60000 65536"/>
              <a:gd name="T17" fmla="*/ 0 60000 65536"/>
              <a:gd name="T18" fmla="*/ 0 w 5299"/>
              <a:gd name="T19" fmla="*/ 0 h 19"/>
              <a:gd name="T20" fmla="*/ 5299 w 529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299" h="19">
                <a:moveTo>
                  <a:pt x="5298" y="9"/>
                </a:moveTo>
                <a:lnTo>
                  <a:pt x="5298" y="0"/>
                </a:lnTo>
                <a:lnTo>
                  <a:pt x="0" y="0"/>
                </a:lnTo>
                <a:lnTo>
                  <a:pt x="0" y="18"/>
                </a:lnTo>
                <a:lnTo>
                  <a:pt x="5298" y="18"/>
                </a:lnTo>
                <a:lnTo>
                  <a:pt x="5298" y="9"/>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88" name="Freeform 12"/>
          <p:cNvSpPr>
            <a:spLocks/>
          </p:cNvSpPr>
          <p:nvPr/>
        </p:nvSpPr>
        <p:spPr bwMode="auto">
          <a:xfrm>
            <a:off x="1276350" y="5538788"/>
            <a:ext cx="25400" cy="114300"/>
          </a:xfrm>
          <a:custGeom>
            <a:avLst/>
            <a:gdLst>
              <a:gd name="T0" fmla="*/ 12032 w 19"/>
              <a:gd name="T1" fmla="*/ 0 h 72"/>
              <a:gd name="T2" fmla="*/ 0 w 19"/>
              <a:gd name="T3" fmla="*/ 0 h 72"/>
              <a:gd name="T4" fmla="*/ 0 w 19"/>
              <a:gd name="T5" fmla="*/ 112713 h 72"/>
              <a:gd name="T6" fmla="*/ 24063 w 19"/>
              <a:gd name="T7" fmla="*/ 112713 h 72"/>
              <a:gd name="T8" fmla="*/ 24063 w 19"/>
              <a:gd name="T9" fmla="*/ 0 h 72"/>
              <a:gd name="T10" fmla="*/ 12032 w 19"/>
              <a:gd name="T11" fmla="*/ 0 h 72"/>
              <a:gd name="T12" fmla="*/ 0 60000 65536"/>
              <a:gd name="T13" fmla="*/ 0 60000 65536"/>
              <a:gd name="T14" fmla="*/ 0 60000 65536"/>
              <a:gd name="T15" fmla="*/ 0 60000 65536"/>
              <a:gd name="T16" fmla="*/ 0 60000 65536"/>
              <a:gd name="T17" fmla="*/ 0 60000 65536"/>
              <a:gd name="T18" fmla="*/ 0 w 19"/>
              <a:gd name="T19" fmla="*/ 0 h 72"/>
              <a:gd name="T20" fmla="*/ 19 w 19"/>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9" h="72">
                <a:moveTo>
                  <a:pt x="9" y="0"/>
                </a:moveTo>
                <a:lnTo>
                  <a:pt x="0" y="0"/>
                </a:lnTo>
                <a:lnTo>
                  <a:pt x="0" y="71"/>
                </a:lnTo>
                <a:lnTo>
                  <a:pt x="18" y="71"/>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89" name="Freeform 13"/>
          <p:cNvSpPr>
            <a:spLocks/>
          </p:cNvSpPr>
          <p:nvPr/>
        </p:nvSpPr>
        <p:spPr bwMode="auto">
          <a:xfrm>
            <a:off x="1817688" y="5543550"/>
            <a:ext cx="26987" cy="109538"/>
          </a:xfrm>
          <a:custGeom>
            <a:avLst/>
            <a:gdLst>
              <a:gd name="T0" fmla="*/ 12783 w 19"/>
              <a:gd name="T1" fmla="*/ 0 h 69"/>
              <a:gd name="T2" fmla="*/ 0 w 19"/>
              <a:gd name="T3" fmla="*/ 0 h 69"/>
              <a:gd name="T4" fmla="*/ 0 w 19"/>
              <a:gd name="T5" fmla="*/ 107950 h 69"/>
              <a:gd name="T6" fmla="*/ 25567 w 19"/>
              <a:gd name="T7" fmla="*/ 107950 h 69"/>
              <a:gd name="T8" fmla="*/ 25567 w 19"/>
              <a:gd name="T9" fmla="*/ 0 h 69"/>
              <a:gd name="T10" fmla="*/ 12783 w 19"/>
              <a:gd name="T11" fmla="*/ 0 h 69"/>
              <a:gd name="T12" fmla="*/ 0 60000 65536"/>
              <a:gd name="T13" fmla="*/ 0 60000 65536"/>
              <a:gd name="T14" fmla="*/ 0 60000 65536"/>
              <a:gd name="T15" fmla="*/ 0 60000 65536"/>
              <a:gd name="T16" fmla="*/ 0 60000 65536"/>
              <a:gd name="T17" fmla="*/ 0 60000 65536"/>
              <a:gd name="T18" fmla="*/ 0 w 19"/>
              <a:gd name="T19" fmla="*/ 0 h 69"/>
              <a:gd name="T20" fmla="*/ 19 w 19"/>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9" h="69">
                <a:moveTo>
                  <a:pt x="9" y="0"/>
                </a:moveTo>
                <a:lnTo>
                  <a:pt x="0" y="0"/>
                </a:lnTo>
                <a:lnTo>
                  <a:pt x="0" y="68"/>
                </a:lnTo>
                <a:lnTo>
                  <a:pt x="18" y="68"/>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90" name="Freeform 14"/>
          <p:cNvSpPr>
            <a:spLocks/>
          </p:cNvSpPr>
          <p:nvPr/>
        </p:nvSpPr>
        <p:spPr bwMode="auto">
          <a:xfrm>
            <a:off x="2379663" y="5524500"/>
            <a:ext cx="26987" cy="128588"/>
          </a:xfrm>
          <a:custGeom>
            <a:avLst/>
            <a:gdLst>
              <a:gd name="T0" fmla="*/ 12783 w 19"/>
              <a:gd name="T1" fmla="*/ 0 h 81"/>
              <a:gd name="T2" fmla="*/ 0 w 19"/>
              <a:gd name="T3" fmla="*/ 0 h 81"/>
              <a:gd name="T4" fmla="*/ 0 w 19"/>
              <a:gd name="T5" fmla="*/ 127000 h 81"/>
              <a:gd name="T6" fmla="*/ 25567 w 19"/>
              <a:gd name="T7" fmla="*/ 127000 h 81"/>
              <a:gd name="T8" fmla="*/ 25567 w 19"/>
              <a:gd name="T9" fmla="*/ 0 h 81"/>
              <a:gd name="T10" fmla="*/ 12783 w 19"/>
              <a:gd name="T11" fmla="*/ 0 h 81"/>
              <a:gd name="T12" fmla="*/ 0 60000 65536"/>
              <a:gd name="T13" fmla="*/ 0 60000 65536"/>
              <a:gd name="T14" fmla="*/ 0 60000 65536"/>
              <a:gd name="T15" fmla="*/ 0 60000 65536"/>
              <a:gd name="T16" fmla="*/ 0 60000 65536"/>
              <a:gd name="T17" fmla="*/ 0 60000 65536"/>
              <a:gd name="T18" fmla="*/ 0 w 19"/>
              <a:gd name="T19" fmla="*/ 0 h 81"/>
              <a:gd name="T20" fmla="*/ 19 w 19"/>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9" h="81">
                <a:moveTo>
                  <a:pt x="9" y="0"/>
                </a:moveTo>
                <a:lnTo>
                  <a:pt x="0" y="0"/>
                </a:lnTo>
                <a:lnTo>
                  <a:pt x="0" y="80"/>
                </a:lnTo>
                <a:lnTo>
                  <a:pt x="18" y="80"/>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91" name="Freeform 15"/>
          <p:cNvSpPr>
            <a:spLocks/>
          </p:cNvSpPr>
          <p:nvPr/>
        </p:nvSpPr>
        <p:spPr bwMode="auto">
          <a:xfrm>
            <a:off x="2921000" y="5524500"/>
            <a:ext cx="28575" cy="128588"/>
          </a:xfrm>
          <a:custGeom>
            <a:avLst/>
            <a:gdLst>
              <a:gd name="T0" fmla="*/ 12859 w 20"/>
              <a:gd name="T1" fmla="*/ 0 h 81"/>
              <a:gd name="T2" fmla="*/ 0 w 20"/>
              <a:gd name="T3" fmla="*/ 0 h 81"/>
              <a:gd name="T4" fmla="*/ 0 w 20"/>
              <a:gd name="T5" fmla="*/ 127000 h 81"/>
              <a:gd name="T6" fmla="*/ 27146 w 20"/>
              <a:gd name="T7" fmla="*/ 127000 h 81"/>
              <a:gd name="T8" fmla="*/ 27146 w 20"/>
              <a:gd name="T9" fmla="*/ 0 h 81"/>
              <a:gd name="T10" fmla="*/ 12859 w 20"/>
              <a:gd name="T11" fmla="*/ 0 h 81"/>
              <a:gd name="T12" fmla="*/ 0 60000 65536"/>
              <a:gd name="T13" fmla="*/ 0 60000 65536"/>
              <a:gd name="T14" fmla="*/ 0 60000 65536"/>
              <a:gd name="T15" fmla="*/ 0 60000 65536"/>
              <a:gd name="T16" fmla="*/ 0 60000 65536"/>
              <a:gd name="T17" fmla="*/ 0 60000 65536"/>
              <a:gd name="T18" fmla="*/ 0 w 20"/>
              <a:gd name="T19" fmla="*/ 0 h 81"/>
              <a:gd name="T20" fmla="*/ 20 w 2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0" h="81">
                <a:moveTo>
                  <a:pt x="9" y="0"/>
                </a:moveTo>
                <a:lnTo>
                  <a:pt x="0" y="0"/>
                </a:lnTo>
                <a:lnTo>
                  <a:pt x="0" y="80"/>
                </a:lnTo>
                <a:lnTo>
                  <a:pt x="19" y="80"/>
                </a:lnTo>
                <a:lnTo>
                  <a:pt x="19"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92" name="Freeform 16"/>
          <p:cNvSpPr>
            <a:spLocks/>
          </p:cNvSpPr>
          <p:nvPr/>
        </p:nvSpPr>
        <p:spPr bwMode="auto">
          <a:xfrm>
            <a:off x="3446463" y="5548313"/>
            <a:ext cx="26987" cy="104775"/>
          </a:xfrm>
          <a:custGeom>
            <a:avLst/>
            <a:gdLst>
              <a:gd name="T0" fmla="*/ 12783 w 19"/>
              <a:gd name="T1" fmla="*/ 0 h 66"/>
              <a:gd name="T2" fmla="*/ 0 w 19"/>
              <a:gd name="T3" fmla="*/ 0 h 66"/>
              <a:gd name="T4" fmla="*/ 0 w 19"/>
              <a:gd name="T5" fmla="*/ 103188 h 66"/>
              <a:gd name="T6" fmla="*/ 25567 w 19"/>
              <a:gd name="T7" fmla="*/ 103188 h 66"/>
              <a:gd name="T8" fmla="*/ 25567 w 19"/>
              <a:gd name="T9" fmla="*/ 0 h 66"/>
              <a:gd name="T10" fmla="*/ 12783 w 19"/>
              <a:gd name="T11" fmla="*/ 0 h 66"/>
              <a:gd name="T12" fmla="*/ 0 60000 65536"/>
              <a:gd name="T13" fmla="*/ 0 60000 65536"/>
              <a:gd name="T14" fmla="*/ 0 60000 65536"/>
              <a:gd name="T15" fmla="*/ 0 60000 65536"/>
              <a:gd name="T16" fmla="*/ 0 60000 65536"/>
              <a:gd name="T17" fmla="*/ 0 60000 65536"/>
              <a:gd name="T18" fmla="*/ 0 w 19"/>
              <a:gd name="T19" fmla="*/ 0 h 66"/>
              <a:gd name="T20" fmla="*/ 19 w 1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9" h="66">
                <a:moveTo>
                  <a:pt x="9" y="0"/>
                </a:moveTo>
                <a:lnTo>
                  <a:pt x="0" y="0"/>
                </a:lnTo>
                <a:lnTo>
                  <a:pt x="0" y="65"/>
                </a:lnTo>
                <a:lnTo>
                  <a:pt x="18" y="65"/>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93" name="Freeform 17"/>
          <p:cNvSpPr>
            <a:spLocks/>
          </p:cNvSpPr>
          <p:nvPr/>
        </p:nvSpPr>
        <p:spPr bwMode="auto">
          <a:xfrm>
            <a:off x="3987800" y="5543550"/>
            <a:ext cx="26988" cy="109538"/>
          </a:xfrm>
          <a:custGeom>
            <a:avLst/>
            <a:gdLst>
              <a:gd name="T0" fmla="*/ 12784 w 19"/>
              <a:gd name="T1" fmla="*/ 0 h 69"/>
              <a:gd name="T2" fmla="*/ 0 w 19"/>
              <a:gd name="T3" fmla="*/ 0 h 69"/>
              <a:gd name="T4" fmla="*/ 0 w 19"/>
              <a:gd name="T5" fmla="*/ 107950 h 69"/>
              <a:gd name="T6" fmla="*/ 25568 w 19"/>
              <a:gd name="T7" fmla="*/ 107950 h 69"/>
              <a:gd name="T8" fmla="*/ 25568 w 19"/>
              <a:gd name="T9" fmla="*/ 0 h 69"/>
              <a:gd name="T10" fmla="*/ 12784 w 19"/>
              <a:gd name="T11" fmla="*/ 0 h 69"/>
              <a:gd name="T12" fmla="*/ 0 60000 65536"/>
              <a:gd name="T13" fmla="*/ 0 60000 65536"/>
              <a:gd name="T14" fmla="*/ 0 60000 65536"/>
              <a:gd name="T15" fmla="*/ 0 60000 65536"/>
              <a:gd name="T16" fmla="*/ 0 60000 65536"/>
              <a:gd name="T17" fmla="*/ 0 60000 65536"/>
              <a:gd name="T18" fmla="*/ 0 w 19"/>
              <a:gd name="T19" fmla="*/ 0 h 69"/>
              <a:gd name="T20" fmla="*/ 19 w 19"/>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9" h="69">
                <a:moveTo>
                  <a:pt x="9" y="0"/>
                </a:moveTo>
                <a:lnTo>
                  <a:pt x="0" y="0"/>
                </a:lnTo>
                <a:lnTo>
                  <a:pt x="0" y="68"/>
                </a:lnTo>
                <a:lnTo>
                  <a:pt x="18" y="68"/>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94" name="Freeform 18"/>
          <p:cNvSpPr>
            <a:spLocks/>
          </p:cNvSpPr>
          <p:nvPr/>
        </p:nvSpPr>
        <p:spPr bwMode="auto">
          <a:xfrm>
            <a:off x="4521200" y="5538788"/>
            <a:ext cx="26988" cy="114300"/>
          </a:xfrm>
          <a:custGeom>
            <a:avLst/>
            <a:gdLst>
              <a:gd name="T0" fmla="*/ 12784 w 19"/>
              <a:gd name="T1" fmla="*/ 0 h 72"/>
              <a:gd name="T2" fmla="*/ 0 w 19"/>
              <a:gd name="T3" fmla="*/ 0 h 72"/>
              <a:gd name="T4" fmla="*/ 0 w 19"/>
              <a:gd name="T5" fmla="*/ 112713 h 72"/>
              <a:gd name="T6" fmla="*/ 25568 w 19"/>
              <a:gd name="T7" fmla="*/ 112713 h 72"/>
              <a:gd name="T8" fmla="*/ 25568 w 19"/>
              <a:gd name="T9" fmla="*/ 0 h 72"/>
              <a:gd name="T10" fmla="*/ 12784 w 19"/>
              <a:gd name="T11" fmla="*/ 0 h 72"/>
              <a:gd name="T12" fmla="*/ 0 60000 65536"/>
              <a:gd name="T13" fmla="*/ 0 60000 65536"/>
              <a:gd name="T14" fmla="*/ 0 60000 65536"/>
              <a:gd name="T15" fmla="*/ 0 60000 65536"/>
              <a:gd name="T16" fmla="*/ 0 60000 65536"/>
              <a:gd name="T17" fmla="*/ 0 60000 65536"/>
              <a:gd name="T18" fmla="*/ 0 w 19"/>
              <a:gd name="T19" fmla="*/ 0 h 72"/>
              <a:gd name="T20" fmla="*/ 19 w 19"/>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9" h="72">
                <a:moveTo>
                  <a:pt x="9" y="0"/>
                </a:moveTo>
                <a:lnTo>
                  <a:pt x="0" y="0"/>
                </a:lnTo>
                <a:lnTo>
                  <a:pt x="0" y="71"/>
                </a:lnTo>
                <a:lnTo>
                  <a:pt x="18" y="71"/>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95" name="Freeform 19"/>
          <p:cNvSpPr>
            <a:spLocks/>
          </p:cNvSpPr>
          <p:nvPr/>
        </p:nvSpPr>
        <p:spPr bwMode="auto">
          <a:xfrm>
            <a:off x="5073650" y="5534025"/>
            <a:ext cx="26988" cy="119063"/>
          </a:xfrm>
          <a:custGeom>
            <a:avLst/>
            <a:gdLst>
              <a:gd name="T0" fmla="*/ 12784 w 19"/>
              <a:gd name="T1" fmla="*/ 0 h 75"/>
              <a:gd name="T2" fmla="*/ 0 w 19"/>
              <a:gd name="T3" fmla="*/ 0 h 75"/>
              <a:gd name="T4" fmla="*/ 0 w 19"/>
              <a:gd name="T5" fmla="*/ 117475 h 75"/>
              <a:gd name="T6" fmla="*/ 25568 w 19"/>
              <a:gd name="T7" fmla="*/ 117475 h 75"/>
              <a:gd name="T8" fmla="*/ 25568 w 19"/>
              <a:gd name="T9" fmla="*/ 0 h 75"/>
              <a:gd name="T10" fmla="*/ 12784 w 19"/>
              <a:gd name="T11" fmla="*/ 0 h 75"/>
              <a:gd name="T12" fmla="*/ 0 60000 65536"/>
              <a:gd name="T13" fmla="*/ 0 60000 65536"/>
              <a:gd name="T14" fmla="*/ 0 60000 65536"/>
              <a:gd name="T15" fmla="*/ 0 60000 65536"/>
              <a:gd name="T16" fmla="*/ 0 60000 65536"/>
              <a:gd name="T17" fmla="*/ 0 60000 65536"/>
              <a:gd name="T18" fmla="*/ 0 w 19"/>
              <a:gd name="T19" fmla="*/ 0 h 75"/>
              <a:gd name="T20" fmla="*/ 19 w 1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9" h="75">
                <a:moveTo>
                  <a:pt x="9" y="0"/>
                </a:moveTo>
                <a:lnTo>
                  <a:pt x="0" y="0"/>
                </a:lnTo>
                <a:lnTo>
                  <a:pt x="0" y="74"/>
                </a:lnTo>
                <a:lnTo>
                  <a:pt x="18" y="74"/>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96" name="Freeform 20"/>
          <p:cNvSpPr>
            <a:spLocks/>
          </p:cNvSpPr>
          <p:nvPr/>
        </p:nvSpPr>
        <p:spPr bwMode="auto">
          <a:xfrm>
            <a:off x="5616575" y="5529263"/>
            <a:ext cx="26988" cy="123825"/>
          </a:xfrm>
          <a:custGeom>
            <a:avLst/>
            <a:gdLst>
              <a:gd name="T0" fmla="*/ 12784 w 19"/>
              <a:gd name="T1" fmla="*/ 0 h 78"/>
              <a:gd name="T2" fmla="*/ 0 w 19"/>
              <a:gd name="T3" fmla="*/ 0 h 78"/>
              <a:gd name="T4" fmla="*/ 0 w 19"/>
              <a:gd name="T5" fmla="*/ 122238 h 78"/>
              <a:gd name="T6" fmla="*/ 25568 w 19"/>
              <a:gd name="T7" fmla="*/ 122238 h 78"/>
              <a:gd name="T8" fmla="*/ 25568 w 19"/>
              <a:gd name="T9" fmla="*/ 0 h 78"/>
              <a:gd name="T10" fmla="*/ 12784 w 19"/>
              <a:gd name="T11" fmla="*/ 0 h 78"/>
              <a:gd name="T12" fmla="*/ 0 60000 65536"/>
              <a:gd name="T13" fmla="*/ 0 60000 65536"/>
              <a:gd name="T14" fmla="*/ 0 60000 65536"/>
              <a:gd name="T15" fmla="*/ 0 60000 65536"/>
              <a:gd name="T16" fmla="*/ 0 60000 65536"/>
              <a:gd name="T17" fmla="*/ 0 60000 65536"/>
              <a:gd name="T18" fmla="*/ 0 w 19"/>
              <a:gd name="T19" fmla="*/ 0 h 78"/>
              <a:gd name="T20" fmla="*/ 19 w 19"/>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97" name="Freeform 21"/>
          <p:cNvSpPr>
            <a:spLocks/>
          </p:cNvSpPr>
          <p:nvPr/>
        </p:nvSpPr>
        <p:spPr bwMode="auto">
          <a:xfrm>
            <a:off x="6153150" y="5529263"/>
            <a:ext cx="26988" cy="123825"/>
          </a:xfrm>
          <a:custGeom>
            <a:avLst/>
            <a:gdLst>
              <a:gd name="T0" fmla="*/ 12784 w 19"/>
              <a:gd name="T1" fmla="*/ 0 h 78"/>
              <a:gd name="T2" fmla="*/ 0 w 19"/>
              <a:gd name="T3" fmla="*/ 0 h 78"/>
              <a:gd name="T4" fmla="*/ 0 w 19"/>
              <a:gd name="T5" fmla="*/ 122238 h 78"/>
              <a:gd name="T6" fmla="*/ 25568 w 19"/>
              <a:gd name="T7" fmla="*/ 122238 h 78"/>
              <a:gd name="T8" fmla="*/ 25568 w 19"/>
              <a:gd name="T9" fmla="*/ 0 h 78"/>
              <a:gd name="T10" fmla="*/ 12784 w 19"/>
              <a:gd name="T11" fmla="*/ 0 h 78"/>
              <a:gd name="T12" fmla="*/ 0 60000 65536"/>
              <a:gd name="T13" fmla="*/ 0 60000 65536"/>
              <a:gd name="T14" fmla="*/ 0 60000 65536"/>
              <a:gd name="T15" fmla="*/ 0 60000 65536"/>
              <a:gd name="T16" fmla="*/ 0 60000 65536"/>
              <a:gd name="T17" fmla="*/ 0 60000 65536"/>
              <a:gd name="T18" fmla="*/ 0 w 19"/>
              <a:gd name="T19" fmla="*/ 0 h 78"/>
              <a:gd name="T20" fmla="*/ 19 w 19"/>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98" name="Freeform 22"/>
          <p:cNvSpPr>
            <a:spLocks/>
          </p:cNvSpPr>
          <p:nvPr/>
        </p:nvSpPr>
        <p:spPr bwMode="auto">
          <a:xfrm>
            <a:off x="6678613" y="5534025"/>
            <a:ext cx="26987" cy="119063"/>
          </a:xfrm>
          <a:custGeom>
            <a:avLst/>
            <a:gdLst>
              <a:gd name="T0" fmla="*/ 12783 w 19"/>
              <a:gd name="T1" fmla="*/ 0 h 75"/>
              <a:gd name="T2" fmla="*/ 0 w 19"/>
              <a:gd name="T3" fmla="*/ 0 h 75"/>
              <a:gd name="T4" fmla="*/ 0 w 19"/>
              <a:gd name="T5" fmla="*/ 117475 h 75"/>
              <a:gd name="T6" fmla="*/ 25567 w 19"/>
              <a:gd name="T7" fmla="*/ 117475 h 75"/>
              <a:gd name="T8" fmla="*/ 25567 w 19"/>
              <a:gd name="T9" fmla="*/ 0 h 75"/>
              <a:gd name="T10" fmla="*/ 12783 w 19"/>
              <a:gd name="T11" fmla="*/ 0 h 75"/>
              <a:gd name="T12" fmla="*/ 0 60000 65536"/>
              <a:gd name="T13" fmla="*/ 0 60000 65536"/>
              <a:gd name="T14" fmla="*/ 0 60000 65536"/>
              <a:gd name="T15" fmla="*/ 0 60000 65536"/>
              <a:gd name="T16" fmla="*/ 0 60000 65536"/>
              <a:gd name="T17" fmla="*/ 0 60000 65536"/>
              <a:gd name="T18" fmla="*/ 0 w 19"/>
              <a:gd name="T19" fmla="*/ 0 h 75"/>
              <a:gd name="T20" fmla="*/ 19 w 1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9" h="75">
                <a:moveTo>
                  <a:pt x="9" y="0"/>
                </a:moveTo>
                <a:lnTo>
                  <a:pt x="0" y="0"/>
                </a:lnTo>
                <a:lnTo>
                  <a:pt x="0" y="74"/>
                </a:lnTo>
                <a:lnTo>
                  <a:pt x="18" y="74"/>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399" name="Freeform 23"/>
          <p:cNvSpPr>
            <a:spLocks/>
          </p:cNvSpPr>
          <p:nvPr/>
        </p:nvSpPr>
        <p:spPr bwMode="auto">
          <a:xfrm>
            <a:off x="7199313" y="5529263"/>
            <a:ext cx="26987" cy="123825"/>
          </a:xfrm>
          <a:custGeom>
            <a:avLst/>
            <a:gdLst>
              <a:gd name="T0" fmla="*/ 12783 w 19"/>
              <a:gd name="T1" fmla="*/ 0 h 78"/>
              <a:gd name="T2" fmla="*/ 0 w 19"/>
              <a:gd name="T3" fmla="*/ 0 h 78"/>
              <a:gd name="T4" fmla="*/ 0 w 19"/>
              <a:gd name="T5" fmla="*/ 122238 h 78"/>
              <a:gd name="T6" fmla="*/ 25567 w 19"/>
              <a:gd name="T7" fmla="*/ 122238 h 78"/>
              <a:gd name="T8" fmla="*/ 25567 w 19"/>
              <a:gd name="T9" fmla="*/ 0 h 78"/>
              <a:gd name="T10" fmla="*/ 12783 w 19"/>
              <a:gd name="T11" fmla="*/ 0 h 78"/>
              <a:gd name="T12" fmla="*/ 0 60000 65536"/>
              <a:gd name="T13" fmla="*/ 0 60000 65536"/>
              <a:gd name="T14" fmla="*/ 0 60000 65536"/>
              <a:gd name="T15" fmla="*/ 0 60000 65536"/>
              <a:gd name="T16" fmla="*/ 0 60000 65536"/>
              <a:gd name="T17" fmla="*/ 0 60000 65536"/>
              <a:gd name="T18" fmla="*/ 0 w 19"/>
              <a:gd name="T19" fmla="*/ 0 h 78"/>
              <a:gd name="T20" fmla="*/ 19 w 19"/>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400" name="Freeform 24"/>
          <p:cNvSpPr>
            <a:spLocks/>
          </p:cNvSpPr>
          <p:nvPr/>
        </p:nvSpPr>
        <p:spPr bwMode="auto">
          <a:xfrm>
            <a:off x="7737475" y="5529263"/>
            <a:ext cx="26988" cy="123825"/>
          </a:xfrm>
          <a:custGeom>
            <a:avLst/>
            <a:gdLst>
              <a:gd name="T0" fmla="*/ 12784 w 19"/>
              <a:gd name="T1" fmla="*/ 0 h 78"/>
              <a:gd name="T2" fmla="*/ 0 w 19"/>
              <a:gd name="T3" fmla="*/ 0 h 78"/>
              <a:gd name="T4" fmla="*/ 0 w 19"/>
              <a:gd name="T5" fmla="*/ 122238 h 78"/>
              <a:gd name="T6" fmla="*/ 25568 w 19"/>
              <a:gd name="T7" fmla="*/ 122238 h 78"/>
              <a:gd name="T8" fmla="*/ 25568 w 19"/>
              <a:gd name="T9" fmla="*/ 0 h 78"/>
              <a:gd name="T10" fmla="*/ 12784 w 19"/>
              <a:gd name="T11" fmla="*/ 0 h 78"/>
              <a:gd name="T12" fmla="*/ 0 60000 65536"/>
              <a:gd name="T13" fmla="*/ 0 60000 65536"/>
              <a:gd name="T14" fmla="*/ 0 60000 65536"/>
              <a:gd name="T15" fmla="*/ 0 60000 65536"/>
              <a:gd name="T16" fmla="*/ 0 60000 65536"/>
              <a:gd name="T17" fmla="*/ 0 60000 65536"/>
              <a:gd name="T18" fmla="*/ 0 w 19"/>
              <a:gd name="T19" fmla="*/ 0 h 78"/>
              <a:gd name="T20" fmla="*/ 19 w 19"/>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9" h="78">
                <a:moveTo>
                  <a:pt x="9" y="0"/>
                </a:moveTo>
                <a:lnTo>
                  <a:pt x="0" y="0"/>
                </a:lnTo>
                <a:lnTo>
                  <a:pt x="0" y="77"/>
                </a:lnTo>
                <a:lnTo>
                  <a:pt x="18" y="77"/>
                </a:lnTo>
                <a:lnTo>
                  <a:pt x="18" y="0"/>
                </a:lnTo>
                <a:lnTo>
                  <a:pt x="9"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401" name="Freeform 25"/>
          <p:cNvSpPr>
            <a:spLocks/>
          </p:cNvSpPr>
          <p:nvPr/>
        </p:nvSpPr>
        <p:spPr bwMode="auto">
          <a:xfrm>
            <a:off x="8248650" y="5534025"/>
            <a:ext cx="26988" cy="119063"/>
          </a:xfrm>
          <a:custGeom>
            <a:avLst/>
            <a:gdLst>
              <a:gd name="T0" fmla="*/ 13494 w 20"/>
              <a:gd name="T1" fmla="*/ 0 h 75"/>
              <a:gd name="T2" fmla="*/ 0 w 20"/>
              <a:gd name="T3" fmla="*/ 0 h 75"/>
              <a:gd name="T4" fmla="*/ 0 w 20"/>
              <a:gd name="T5" fmla="*/ 117475 h 75"/>
              <a:gd name="T6" fmla="*/ 25639 w 20"/>
              <a:gd name="T7" fmla="*/ 117475 h 75"/>
              <a:gd name="T8" fmla="*/ 25639 w 20"/>
              <a:gd name="T9" fmla="*/ 0 h 75"/>
              <a:gd name="T10" fmla="*/ 13494 w 20"/>
              <a:gd name="T11" fmla="*/ 0 h 75"/>
              <a:gd name="T12" fmla="*/ 0 60000 65536"/>
              <a:gd name="T13" fmla="*/ 0 60000 65536"/>
              <a:gd name="T14" fmla="*/ 0 60000 65536"/>
              <a:gd name="T15" fmla="*/ 0 60000 65536"/>
              <a:gd name="T16" fmla="*/ 0 60000 65536"/>
              <a:gd name="T17" fmla="*/ 0 60000 65536"/>
              <a:gd name="T18" fmla="*/ 0 w 20"/>
              <a:gd name="T19" fmla="*/ 0 h 75"/>
              <a:gd name="T20" fmla="*/ 20 w 20"/>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20" h="75">
                <a:moveTo>
                  <a:pt x="10" y="0"/>
                </a:moveTo>
                <a:lnTo>
                  <a:pt x="0" y="0"/>
                </a:lnTo>
                <a:lnTo>
                  <a:pt x="0" y="74"/>
                </a:lnTo>
                <a:lnTo>
                  <a:pt x="19" y="74"/>
                </a:lnTo>
                <a:lnTo>
                  <a:pt x="19" y="0"/>
                </a:lnTo>
                <a:lnTo>
                  <a:pt x="10"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101402" name="Freeform 26"/>
          <p:cNvSpPr>
            <a:spLocks/>
          </p:cNvSpPr>
          <p:nvPr/>
        </p:nvSpPr>
        <p:spPr bwMode="auto">
          <a:xfrm>
            <a:off x="2990850" y="3941763"/>
            <a:ext cx="2289175" cy="141287"/>
          </a:xfrm>
          <a:custGeom>
            <a:avLst/>
            <a:gdLst>
              <a:gd name="T0" fmla="*/ 0 w 1622"/>
              <a:gd name="T1" fmla="*/ 139700 h 89"/>
              <a:gd name="T2" fmla="*/ 2287764 w 1622"/>
              <a:gd name="T3" fmla="*/ 139700 h 89"/>
              <a:gd name="T4" fmla="*/ 2287764 w 1622"/>
              <a:gd name="T5" fmla="*/ 0 h 89"/>
              <a:gd name="T6" fmla="*/ 0 w 1622"/>
              <a:gd name="T7" fmla="*/ 0 h 89"/>
              <a:gd name="T8" fmla="*/ 0 w 1622"/>
              <a:gd name="T9" fmla="*/ 139700 h 89"/>
              <a:gd name="T10" fmla="*/ 0 60000 65536"/>
              <a:gd name="T11" fmla="*/ 0 60000 65536"/>
              <a:gd name="T12" fmla="*/ 0 60000 65536"/>
              <a:gd name="T13" fmla="*/ 0 60000 65536"/>
              <a:gd name="T14" fmla="*/ 0 60000 65536"/>
              <a:gd name="T15" fmla="*/ 0 w 1622"/>
              <a:gd name="T16" fmla="*/ 0 h 89"/>
              <a:gd name="T17" fmla="*/ 1622 w 1622"/>
              <a:gd name="T18" fmla="*/ 89 h 89"/>
            </a:gdLst>
            <a:ahLst/>
            <a:cxnLst>
              <a:cxn ang="T10">
                <a:pos x="T0" y="T1"/>
              </a:cxn>
              <a:cxn ang="T11">
                <a:pos x="T2" y="T3"/>
              </a:cxn>
              <a:cxn ang="T12">
                <a:pos x="T4" y="T5"/>
              </a:cxn>
              <a:cxn ang="T13">
                <a:pos x="T6" y="T7"/>
              </a:cxn>
              <a:cxn ang="T14">
                <a:pos x="T8" y="T9"/>
              </a:cxn>
            </a:cxnLst>
            <a:rect l="T15" t="T16" r="T17" b="T18"/>
            <a:pathLst>
              <a:path w="1622" h="89">
                <a:moveTo>
                  <a:pt x="0" y="88"/>
                </a:moveTo>
                <a:lnTo>
                  <a:pt x="1621" y="88"/>
                </a:lnTo>
                <a:lnTo>
                  <a:pt x="1621" y="0"/>
                </a:lnTo>
                <a:lnTo>
                  <a:pt x="0" y="0"/>
                </a:lnTo>
                <a:lnTo>
                  <a:pt x="0" y="88"/>
                </a:lnTo>
              </a:path>
            </a:pathLst>
          </a:custGeom>
          <a:solidFill>
            <a:srgbClr val="FF7F40"/>
          </a:solidFill>
          <a:ln w="12700" cap="rnd" cmpd="sng">
            <a:noFill/>
            <a:prstDash val="solid"/>
            <a:round/>
            <a:headEnd type="none" w="med" len="med"/>
            <a:tailEnd type="none" w="med" len="med"/>
          </a:ln>
        </p:spPr>
        <p:txBody>
          <a:bodyPr/>
          <a:lstStyle/>
          <a:p>
            <a:endParaRPr lang="en-US" dirty="0"/>
          </a:p>
        </p:txBody>
      </p:sp>
      <p:sp>
        <p:nvSpPr>
          <p:cNvPr id="101403" name="Freeform 27"/>
          <p:cNvSpPr>
            <a:spLocks/>
          </p:cNvSpPr>
          <p:nvPr/>
        </p:nvSpPr>
        <p:spPr bwMode="auto">
          <a:xfrm>
            <a:off x="2393950" y="5380038"/>
            <a:ext cx="279400" cy="146050"/>
          </a:xfrm>
          <a:custGeom>
            <a:avLst/>
            <a:gdLst>
              <a:gd name="T0" fmla="*/ 258340 w 199"/>
              <a:gd name="T1" fmla="*/ 0 h 92"/>
              <a:gd name="T2" fmla="*/ 261148 w 199"/>
              <a:gd name="T3" fmla="*/ 0 h 92"/>
              <a:gd name="T4" fmla="*/ 0 w 199"/>
              <a:gd name="T5" fmla="*/ 100012 h 92"/>
              <a:gd name="T6" fmla="*/ 14040 w 199"/>
              <a:gd name="T7" fmla="*/ 144463 h 92"/>
              <a:gd name="T8" fmla="*/ 275188 w 199"/>
              <a:gd name="T9" fmla="*/ 42862 h 92"/>
              <a:gd name="T10" fmla="*/ 277996 w 199"/>
              <a:gd name="T11" fmla="*/ 42862 h 92"/>
              <a:gd name="T12" fmla="*/ 275188 w 199"/>
              <a:gd name="T13" fmla="*/ 42862 h 92"/>
              <a:gd name="T14" fmla="*/ 276592 w 199"/>
              <a:gd name="T15" fmla="*/ 42862 h 92"/>
              <a:gd name="T16" fmla="*/ 277996 w 199"/>
              <a:gd name="T17" fmla="*/ 42862 h 92"/>
              <a:gd name="T18" fmla="*/ 258340 w 199"/>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92"/>
              <a:gd name="T32" fmla="*/ 199 w 199"/>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92">
                <a:moveTo>
                  <a:pt x="184" y="0"/>
                </a:moveTo>
                <a:lnTo>
                  <a:pt x="186" y="0"/>
                </a:lnTo>
                <a:lnTo>
                  <a:pt x="0" y="63"/>
                </a:lnTo>
                <a:lnTo>
                  <a:pt x="10" y="91"/>
                </a:lnTo>
                <a:lnTo>
                  <a:pt x="196" y="27"/>
                </a:lnTo>
                <a:lnTo>
                  <a:pt x="198" y="27"/>
                </a:lnTo>
                <a:lnTo>
                  <a:pt x="196" y="27"/>
                </a:lnTo>
                <a:lnTo>
                  <a:pt x="197" y="27"/>
                </a:lnTo>
                <a:lnTo>
                  <a:pt x="198" y="27"/>
                </a:lnTo>
                <a:lnTo>
                  <a:pt x="184"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04" name="Freeform 28"/>
          <p:cNvSpPr>
            <a:spLocks/>
          </p:cNvSpPr>
          <p:nvPr/>
        </p:nvSpPr>
        <p:spPr bwMode="auto">
          <a:xfrm>
            <a:off x="2660650" y="5286375"/>
            <a:ext cx="176213" cy="131763"/>
          </a:xfrm>
          <a:custGeom>
            <a:avLst/>
            <a:gdLst>
              <a:gd name="T0" fmla="*/ 147792 w 124"/>
              <a:gd name="T1" fmla="*/ 3175 h 83"/>
              <a:gd name="T2" fmla="*/ 150634 w 124"/>
              <a:gd name="T3" fmla="*/ 0 h 83"/>
              <a:gd name="T4" fmla="*/ 0 w 124"/>
              <a:gd name="T5" fmla="*/ 87313 h 83"/>
              <a:gd name="T6" fmla="*/ 18474 w 124"/>
              <a:gd name="T7" fmla="*/ 130175 h 83"/>
              <a:gd name="T8" fmla="*/ 170529 w 124"/>
              <a:gd name="T9" fmla="*/ 42863 h 83"/>
              <a:gd name="T10" fmla="*/ 174792 w 124"/>
              <a:gd name="T11" fmla="*/ 39688 h 83"/>
              <a:gd name="T12" fmla="*/ 170529 w 124"/>
              <a:gd name="T13" fmla="*/ 42863 h 83"/>
              <a:gd name="T14" fmla="*/ 171950 w 124"/>
              <a:gd name="T15" fmla="*/ 42863 h 83"/>
              <a:gd name="T16" fmla="*/ 174792 w 124"/>
              <a:gd name="T17" fmla="*/ 39688 h 83"/>
              <a:gd name="T18" fmla="*/ 147792 w 124"/>
              <a:gd name="T19" fmla="*/ 3175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83"/>
              <a:gd name="T32" fmla="*/ 124 w 124"/>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83">
                <a:moveTo>
                  <a:pt x="104" y="2"/>
                </a:moveTo>
                <a:lnTo>
                  <a:pt x="106" y="0"/>
                </a:lnTo>
                <a:lnTo>
                  <a:pt x="0" y="55"/>
                </a:lnTo>
                <a:lnTo>
                  <a:pt x="13" y="82"/>
                </a:lnTo>
                <a:lnTo>
                  <a:pt x="120" y="27"/>
                </a:lnTo>
                <a:lnTo>
                  <a:pt x="123" y="25"/>
                </a:lnTo>
                <a:lnTo>
                  <a:pt x="120" y="27"/>
                </a:lnTo>
                <a:lnTo>
                  <a:pt x="121" y="27"/>
                </a:lnTo>
                <a:lnTo>
                  <a:pt x="123" y="25"/>
                </a:lnTo>
                <a:lnTo>
                  <a:pt x="104" y="2"/>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05" name="Freeform 29"/>
          <p:cNvSpPr>
            <a:spLocks/>
          </p:cNvSpPr>
          <p:nvPr/>
        </p:nvSpPr>
        <p:spPr bwMode="auto">
          <a:xfrm>
            <a:off x="2819400" y="5181600"/>
            <a:ext cx="161925" cy="152400"/>
          </a:xfrm>
          <a:custGeom>
            <a:avLst/>
            <a:gdLst>
              <a:gd name="T0" fmla="*/ 130676 w 114"/>
              <a:gd name="T1" fmla="*/ 1588 h 96"/>
              <a:gd name="T2" fmla="*/ 132097 w 114"/>
              <a:gd name="T3" fmla="*/ 0 h 96"/>
              <a:gd name="T4" fmla="*/ 0 w 114"/>
              <a:gd name="T5" fmla="*/ 112713 h 96"/>
              <a:gd name="T6" fmla="*/ 26988 w 114"/>
              <a:gd name="T7" fmla="*/ 150813 h 96"/>
              <a:gd name="T8" fmla="*/ 157664 w 114"/>
              <a:gd name="T9" fmla="*/ 38100 h 96"/>
              <a:gd name="T10" fmla="*/ 160505 w 114"/>
              <a:gd name="T11" fmla="*/ 36513 h 96"/>
              <a:gd name="T12" fmla="*/ 157664 w 114"/>
              <a:gd name="T13" fmla="*/ 38100 h 96"/>
              <a:gd name="T14" fmla="*/ 159084 w 114"/>
              <a:gd name="T15" fmla="*/ 36513 h 96"/>
              <a:gd name="T16" fmla="*/ 160505 w 114"/>
              <a:gd name="T17" fmla="*/ 36513 h 96"/>
              <a:gd name="T18" fmla="*/ 130676 w 114"/>
              <a:gd name="T19" fmla="*/ 158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6"/>
              <a:gd name="T32" fmla="*/ 114 w 11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6">
                <a:moveTo>
                  <a:pt x="92" y="1"/>
                </a:moveTo>
                <a:lnTo>
                  <a:pt x="93" y="0"/>
                </a:lnTo>
                <a:lnTo>
                  <a:pt x="0" y="71"/>
                </a:lnTo>
                <a:lnTo>
                  <a:pt x="19" y="95"/>
                </a:lnTo>
                <a:lnTo>
                  <a:pt x="111" y="24"/>
                </a:lnTo>
                <a:lnTo>
                  <a:pt x="113" y="23"/>
                </a:lnTo>
                <a:lnTo>
                  <a:pt x="111" y="24"/>
                </a:lnTo>
                <a:lnTo>
                  <a:pt x="112" y="23"/>
                </a:lnTo>
                <a:lnTo>
                  <a:pt x="113" y="23"/>
                </a:lnTo>
                <a:lnTo>
                  <a:pt x="92" y="1"/>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06" name="Freeform 30"/>
          <p:cNvSpPr>
            <a:spLocks/>
          </p:cNvSpPr>
          <p:nvPr/>
        </p:nvSpPr>
        <p:spPr bwMode="auto">
          <a:xfrm>
            <a:off x="2952750" y="5043488"/>
            <a:ext cx="141288" cy="155575"/>
          </a:xfrm>
          <a:custGeom>
            <a:avLst/>
            <a:gdLst>
              <a:gd name="T0" fmla="*/ 106316 w 101"/>
              <a:gd name="T1" fmla="*/ 1588 h 98"/>
              <a:gd name="T2" fmla="*/ 109114 w 101"/>
              <a:gd name="T3" fmla="*/ 0 h 98"/>
              <a:gd name="T4" fmla="*/ 0 w 101"/>
              <a:gd name="T5" fmla="*/ 119063 h 98"/>
              <a:gd name="T6" fmla="*/ 29377 w 101"/>
              <a:gd name="T7" fmla="*/ 153988 h 98"/>
              <a:gd name="T8" fmla="*/ 137091 w 101"/>
              <a:gd name="T9" fmla="*/ 34925 h 98"/>
              <a:gd name="T10" fmla="*/ 139889 w 101"/>
              <a:gd name="T11" fmla="*/ 31750 h 98"/>
              <a:gd name="T12" fmla="*/ 137091 w 101"/>
              <a:gd name="T13" fmla="*/ 34925 h 98"/>
              <a:gd name="T14" fmla="*/ 138490 w 101"/>
              <a:gd name="T15" fmla="*/ 33338 h 98"/>
              <a:gd name="T16" fmla="*/ 139889 w 101"/>
              <a:gd name="T17" fmla="*/ 31750 h 98"/>
              <a:gd name="T18" fmla="*/ 106316 w 101"/>
              <a:gd name="T19" fmla="*/ 1588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8"/>
              <a:gd name="T32" fmla="*/ 101 w 101"/>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8">
                <a:moveTo>
                  <a:pt x="76" y="1"/>
                </a:moveTo>
                <a:lnTo>
                  <a:pt x="78" y="0"/>
                </a:lnTo>
                <a:lnTo>
                  <a:pt x="0" y="75"/>
                </a:lnTo>
                <a:lnTo>
                  <a:pt x="21" y="97"/>
                </a:lnTo>
                <a:lnTo>
                  <a:pt x="98" y="22"/>
                </a:lnTo>
                <a:lnTo>
                  <a:pt x="100" y="20"/>
                </a:lnTo>
                <a:lnTo>
                  <a:pt x="98" y="22"/>
                </a:lnTo>
                <a:lnTo>
                  <a:pt x="99" y="21"/>
                </a:lnTo>
                <a:lnTo>
                  <a:pt x="100" y="20"/>
                </a:lnTo>
                <a:lnTo>
                  <a:pt x="76" y="1"/>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07" name="Freeform 31"/>
          <p:cNvSpPr>
            <a:spLocks/>
          </p:cNvSpPr>
          <p:nvPr/>
        </p:nvSpPr>
        <p:spPr bwMode="auto">
          <a:xfrm>
            <a:off x="3067050" y="4865688"/>
            <a:ext cx="161925" cy="203200"/>
          </a:xfrm>
          <a:custGeom>
            <a:avLst/>
            <a:gdLst>
              <a:gd name="T0" fmla="*/ 125316 w 115"/>
              <a:gd name="T1" fmla="*/ 1588 h 128"/>
              <a:gd name="T2" fmla="*/ 126724 w 115"/>
              <a:gd name="T3" fmla="*/ 0 h 128"/>
              <a:gd name="T4" fmla="*/ 0 w 115"/>
              <a:gd name="T5" fmla="*/ 171450 h 128"/>
              <a:gd name="T6" fmla="*/ 33793 w 115"/>
              <a:gd name="T7" fmla="*/ 201612 h 128"/>
              <a:gd name="T8" fmla="*/ 159109 w 115"/>
              <a:gd name="T9" fmla="*/ 31750 h 128"/>
              <a:gd name="T10" fmla="*/ 160517 w 115"/>
              <a:gd name="T11" fmla="*/ 31750 h 128"/>
              <a:gd name="T12" fmla="*/ 159109 w 115"/>
              <a:gd name="T13" fmla="*/ 31750 h 128"/>
              <a:gd name="T14" fmla="*/ 160517 w 115"/>
              <a:gd name="T15" fmla="*/ 31750 h 128"/>
              <a:gd name="T16" fmla="*/ 125316 w 115"/>
              <a:gd name="T17" fmla="*/ 1588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28"/>
              <a:gd name="T29" fmla="*/ 115 w 115"/>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28">
                <a:moveTo>
                  <a:pt x="89" y="1"/>
                </a:moveTo>
                <a:lnTo>
                  <a:pt x="90" y="0"/>
                </a:lnTo>
                <a:lnTo>
                  <a:pt x="0" y="108"/>
                </a:lnTo>
                <a:lnTo>
                  <a:pt x="24" y="127"/>
                </a:lnTo>
                <a:lnTo>
                  <a:pt x="113" y="20"/>
                </a:lnTo>
                <a:lnTo>
                  <a:pt x="114" y="20"/>
                </a:lnTo>
                <a:lnTo>
                  <a:pt x="113" y="20"/>
                </a:lnTo>
                <a:lnTo>
                  <a:pt x="114" y="20"/>
                </a:lnTo>
                <a:lnTo>
                  <a:pt x="89" y="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08" name="Freeform 32"/>
          <p:cNvSpPr>
            <a:spLocks/>
          </p:cNvSpPr>
          <p:nvPr/>
        </p:nvSpPr>
        <p:spPr bwMode="auto">
          <a:xfrm>
            <a:off x="3198813" y="4689475"/>
            <a:ext cx="147637" cy="201613"/>
          </a:xfrm>
          <a:custGeom>
            <a:avLst/>
            <a:gdLst>
              <a:gd name="T0" fmla="*/ 109308 w 104"/>
              <a:gd name="T1" fmla="*/ 1588 h 127"/>
              <a:gd name="T2" fmla="*/ 109308 w 104"/>
              <a:gd name="T3" fmla="*/ 0 h 127"/>
              <a:gd name="T4" fmla="*/ 0 w 104"/>
              <a:gd name="T5" fmla="*/ 169863 h 127"/>
              <a:gd name="T6" fmla="*/ 35490 w 104"/>
              <a:gd name="T7" fmla="*/ 200025 h 127"/>
              <a:gd name="T8" fmla="*/ 146217 w 104"/>
              <a:gd name="T9" fmla="*/ 28575 h 127"/>
              <a:gd name="T10" fmla="*/ 146217 w 104"/>
              <a:gd name="T11" fmla="*/ 26988 h 127"/>
              <a:gd name="T12" fmla="*/ 146217 w 104"/>
              <a:gd name="T13" fmla="*/ 28575 h 127"/>
              <a:gd name="T14" fmla="*/ 146217 w 104"/>
              <a:gd name="T15" fmla="*/ 26988 h 127"/>
              <a:gd name="T16" fmla="*/ 109308 w 104"/>
              <a:gd name="T17" fmla="*/ 1588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27"/>
              <a:gd name="T29" fmla="*/ 104 w 104"/>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27">
                <a:moveTo>
                  <a:pt x="77" y="1"/>
                </a:moveTo>
                <a:lnTo>
                  <a:pt x="77" y="0"/>
                </a:lnTo>
                <a:lnTo>
                  <a:pt x="0" y="107"/>
                </a:lnTo>
                <a:lnTo>
                  <a:pt x="25" y="126"/>
                </a:lnTo>
                <a:lnTo>
                  <a:pt x="103" y="18"/>
                </a:lnTo>
                <a:lnTo>
                  <a:pt x="103" y="17"/>
                </a:lnTo>
                <a:lnTo>
                  <a:pt x="103" y="18"/>
                </a:lnTo>
                <a:lnTo>
                  <a:pt x="103" y="17"/>
                </a:lnTo>
                <a:lnTo>
                  <a:pt x="77" y="1"/>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09" name="Freeform 33"/>
          <p:cNvSpPr>
            <a:spLocks/>
          </p:cNvSpPr>
          <p:nvPr/>
        </p:nvSpPr>
        <p:spPr bwMode="auto">
          <a:xfrm>
            <a:off x="3314700" y="4518025"/>
            <a:ext cx="128588" cy="192088"/>
          </a:xfrm>
          <a:custGeom>
            <a:avLst/>
            <a:gdLst>
              <a:gd name="T0" fmla="*/ 89022 w 91"/>
              <a:gd name="T1" fmla="*/ 1588 h 121"/>
              <a:gd name="T2" fmla="*/ 89022 w 91"/>
              <a:gd name="T3" fmla="*/ 0 h 121"/>
              <a:gd name="T4" fmla="*/ 0 w 91"/>
              <a:gd name="T5" fmla="*/ 165100 h 121"/>
              <a:gd name="T6" fmla="*/ 35326 w 91"/>
              <a:gd name="T7" fmla="*/ 190500 h 121"/>
              <a:gd name="T8" fmla="*/ 125762 w 91"/>
              <a:gd name="T9" fmla="*/ 25400 h 121"/>
              <a:gd name="T10" fmla="*/ 127175 w 91"/>
              <a:gd name="T11" fmla="*/ 23813 h 121"/>
              <a:gd name="T12" fmla="*/ 125762 w 91"/>
              <a:gd name="T13" fmla="*/ 25400 h 121"/>
              <a:gd name="T14" fmla="*/ 127175 w 91"/>
              <a:gd name="T15" fmla="*/ 23813 h 121"/>
              <a:gd name="T16" fmla="*/ 89022 w 91"/>
              <a:gd name="T17" fmla="*/ 1588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21"/>
              <a:gd name="T29" fmla="*/ 91 w 91"/>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21">
                <a:moveTo>
                  <a:pt x="63" y="1"/>
                </a:moveTo>
                <a:lnTo>
                  <a:pt x="63" y="0"/>
                </a:lnTo>
                <a:lnTo>
                  <a:pt x="0" y="104"/>
                </a:lnTo>
                <a:lnTo>
                  <a:pt x="25" y="120"/>
                </a:lnTo>
                <a:lnTo>
                  <a:pt x="89" y="16"/>
                </a:lnTo>
                <a:lnTo>
                  <a:pt x="90" y="15"/>
                </a:lnTo>
                <a:lnTo>
                  <a:pt x="89" y="16"/>
                </a:lnTo>
                <a:lnTo>
                  <a:pt x="90" y="15"/>
                </a:lnTo>
                <a:lnTo>
                  <a:pt x="63" y="1"/>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10" name="Freeform 34"/>
          <p:cNvSpPr>
            <a:spLocks/>
          </p:cNvSpPr>
          <p:nvPr/>
        </p:nvSpPr>
        <p:spPr bwMode="auto">
          <a:xfrm>
            <a:off x="3429000" y="4267200"/>
            <a:ext cx="128588" cy="217488"/>
          </a:xfrm>
          <a:custGeom>
            <a:avLst/>
            <a:gdLst>
              <a:gd name="T0" fmla="*/ 88055 w 92"/>
              <a:gd name="T1" fmla="*/ 1588 h 137"/>
              <a:gd name="T2" fmla="*/ 89453 w 92"/>
              <a:gd name="T3" fmla="*/ 0 h 137"/>
              <a:gd name="T4" fmla="*/ 0 w 92"/>
              <a:gd name="T5" fmla="*/ 193675 h 137"/>
              <a:gd name="T6" fmla="*/ 37738 w 92"/>
              <a:gd name="T7" fmla="*/ 215900 h 137"/>
              <a:gd name="T8" fmla="*/ 127190 w 92"/>
              <a:gd name="T9" fmla="*/ 22225 h 137"/>
              <a:gd name="T10" fmla="*/ 127190 w 92"/>
              <a:gd name="T11" fmla="*/ 20638 h 137"/>
              <a:gd name="T12" fmla="*/ 127190 w 92"/>
              <a:gd name="T13" fmla="*/ 22225 h 137"/>
              <a:gd name="T14" fmla="*/ 127190 w 92"/>
              <a:gd name="T15" fmla="*/ 20638 h 137"/>
              <a:gd name="T16" fmla="*/ 88055 w 92"/>
              <a:gd name="T17" fmla="*/ 1588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7"/>
              <a:gd name="T29" fmla="*/ 92 w 92"/>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7">
                <a:moveTo>
                  <a:pt x="63" y="1"/>
                </a:moveTo>
                <a:lnTo>
                  <a:pt x="64" y="0"/>
                </a:lnTo>
                <a:lnTo>
                  <a:pt x="0" y="122"/>
                </a:lnTo>
                <a:lnTo>
                  <a:pt x="27" y="136"/>
                </a:lnTo>
                <a:lnTo>
                  <a:pt x="91" y="14"/>
                </a:lnTo>
                <a:lnTo>
                  <a:pt x="91" y="13"/>
                </a:lnTo>
                <a:lnTo>
                  <a:pt x="91" y="14"/>
                </a:lnTo>
                <a:lnTo>
                  <a:pt x="91" y="13"/>
                </a:lnTo>
                <a:lnTo>
                  <a:pt x="63" y="1"/>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11" name="Freeform 35"/>
          <p:cNvSpPr>
            <a:spLocks/>
          </p:cNvSpPr>
          <p:nvPr/>
        </p:nvSpPr>
        <p:spPr bwMode="auto">
          <a:xfrm>
            <a:off x="3503613" y="4127500"/>
            <a:ext cx="109537" cy="204788"/>
          </a:xfrm>
          <a:custGeom>
            <a:avLst/>
            <a:gdLst>
              <a:gd name="T0" fmla="*/ 68812 w 78"/>
              <a:gd name="T1" fmla="*/ 1588 h 129"/>
              <a:gd name="T2" fmla="*/ 68812 w 78"/>
              <a:gd name="T3" fmla="*/ 0 h 129"/>
              <a:gd name="T4" fmla="*/ 0 w 78"/>
              <a:gd name="T5" fmla="*/ 184150 h 129"/>
              <a:gd name="T6" fmla="*/ 39321 w 78"/>
              <a:gd name="T7" fmla="*/ 203200 h 129"/>
              <a:gd name="T8" fmla="*/ 108133 w 78"/>
              <a:gd name="T9" fmla="*/ 19050 h 129"/>
              <a:gd name="T10" fmla="*/ 108133 w 78"/>
              <a:gd name="T11" fmla="*/ 17463 h 129"/>
              <a:gd name="T12" fmla="*/ 108133 w 78"/>
              <a:gd name="T13" fmla="*/ 19050 h 129"/>
              <a:gd name="T14" fmla="*/ 108133 w 78"/>
              <a:gd name="T15" fmla="*/ 17463 h 129"/>
              <a:gd name="T16" fmla="*/ 68812 w 78"/>
              <a:gd name="T17" fmla="*/ 1588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9"/>
              <a:gd name="T29" fmla="*/ 78 w 78"/>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9">
                <a:moveTo>
                  <a:pt x="49" y="1"/>
                </a:moveTo>
                <a:lnTo>
                  <a:pt x="49" y="0"/>
                </a:lnTo>
                <a:lnTo>
                  <a:pt x="0" y="116"/>
                </a:lnTo>
                <a:lnTo>
                  <a:pt x="28" y="128"/>
                </a:lnTo>
                <a:lnTo>
                  <a:pt x="77" y="12"/>
                </a:lnTo>
                <a:lnTo>
                  <a:pt x="77" y="11"/>
                </a:lnTo>
                <a:lnTo>
                  <a:pt x="77" y="12"/>
                </a:lnTo>
                <a:lnTo>
                  <a:pt x="77" y="11"/>
                </a:lnTo>
                <a:lnTo>
                  <a:pt x="49" y="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12" name="Freeform 36"/>
          <p:cNvSpPr>
            <a:spLocks/>
          </p:cNvSpPr>
          <p:nvPr/>
        </p:nvSpPr>
        <p:spPr bwMode="auto">
          <a:xfrm>
            <a:off x="3578225" y="3894138"/>
            <a:ext cx="119063" cy="244475"/>
          </a:xfrm>
          <a:custGeom>
            <a:avLst/>
            <a:gdLst>
              <a:gd name="T0" fmla="*/ 77958 w 84"/>
              <a:gd name="T1" fmla="*/ 0 h 154"/>
              <a:gd name="T2" fmla="*/ 0 w 84"/>
              <a:gd name="T3" fmla="*/ 225425 h 154"/>
              <a:gd name="T4" fmla="*/ 39688 w 84"/>
              <a:gd name="T5" fmla="*/ 242888 h 154"/>
              <a:gd name="T6" fmla="*/ 117646 w 84"/>
              <a:gd name="T7" fmla="*/ 19050 h 154"/>
              <a:gd name="T8" fmla="*/ 77958 w 84"/>
              <a:gd name="T9" fmla="*/ 0 h 154"/>
              <a:gd name="T10" fmla="*/ 0 60000 65536"/>
              <a:gd name="T11" fmla="*/ 0 60000 65536"/>
              <a:gd name="T12" fmla="*/ 0 60000 65536"/>
              <a:gd name="T13" fmla="*/ 0 60000 65536"/>
              <a:gd name="T14" fmla="*/ 0 60000 65536"/>
              <a:gd name="T15" fmla="*/ 0 w 84"/>
              <a:gd name="T16" fmla="*/ 0 h 154"/>
              <a:gd name="T17" fmla="*/ 84 w 84"/>
              <a:gd name="T18" fmla="*/ 154 h 154"/>
            </a:gdLst>
            <a:ahLst/>
            <a:cxnLst>
              <a:cxn ang="T10">
                <a:pos x="T0" y="T1"/>
              </a:cxn>
              <a:cxn ang="T11">
                <a:pos x="T2" y="T3"/>
              </a:cxn>
              <a:cxn ang="T12">
                <a:pos x="T4" y="T5"/>
              </a:cxn>
              <a:cxn ang="T13">
                <a:pos x="T6" y="T7"/>
              </a:cxn>
              <a:cxn ang="T14">
                <a:pos x="T8" y="T9"/>
              </a:cxn>
            </a:cxnLst>
            <a:rect l="T15" t="T16" r="T17" b="T18"/>
            <a:pathLst>
              <a:path w="84" h="154">
                <a:moveTo>
                  <a:pt x="55" y="0"/>
                </a:moveTo>
                <a:lnTo>
                  <a:pt x="0" y="142"/>
                </a:lnTo>
                <a:lnTo>
                  <a:pt x="28" y="153"/>
                </a:lnTo>
                <a:lnTo>
                  <a:pt x="83" y="12"/>
                </a:lnTo>
                <a:lnTo>
                  <a:pt x="55"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13" name="Freeform 37"/>
          <p:cNvSpPr>
            <a:spLocks/>
          </p:cNvSpPr>
          <p:nvPr/>
        </p:nvSpPr>
        <p:spPr bwMode="auto">
          <a:xfrm>
            <a:off x="3662363" y="3697288"/>
            <a:ext cx="106362" cy="207962"/>
          </a:xfrm>
          <a:custGeom>
            <a:avLst/>
            <a:gdLst>
              <a:gd name="T0" fmla="*/ 64377 w 76"/>
              <a:gd name="T1" fmla="*/ 3175 h 131"/>
              <a:gd name="T2" fmla="*/ 65776 w 76"/>
              <a:gd name="T3" fmla="*/ 0 h 131"/>
              <a:gd name="T4" fmla="*/ 0 w 76"/>
              <a:gd name="T5" fmla="*/ 188912 h 131"/>
              <a:gd name="T6" fmla="*/ 39186 w 76"/>
              <a:gd name="T7" fmla="*/ 206375 h 131"/>
              <a:gd name="T8" fmla="*/ 104963 w 76"/>
              <a:gd name="T9" fmla="*/ 19050 h 131"/>
              <a:gd name="T10" fmla="*/ 104963 w 76"/>
              <a:gd name="T11" fmla="*/ 17462 h 131"/>
              <a:gd name="T12" fmla="*/ 104963 w 76"/>
              <a:gd name="T13" fmla="*/ 19050 h 131"/>
              <a:gd name="T14" fmla="*/ 104963 w 76"/>
              <a:gd name="T15" fmla="*/ 17462 h 131"/>
              <a:gd name="T16" fmla="*/ 64377 w 76"/>
              <a:gd name="T17" fmla="*/ 3175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31"/>
              <a:gd name="T29" fmla="*/ 76 w 76"/>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31">
                <a:moveTo>
                  <a:pt x="46" y="2"/>
                </a:moveTo>
                <a:lnTo>
                  <a:pt x="47" y="0"/>
                </a:lnTo>
                <a:lnTo>
                  <a:pt x="0" y="119"/>
                </a:lnTo>
                <a:lnTo>
                  <a:pt x="28" y="130"/>
                </a:lnTo>
                <a:lnTo>
                  <a:pt x="75" y="12"/>
                </a:lnTo>
                <a:lnTo>
                  <a:pt x="75" y="11"/>
                </a:lnTo>
                <a:lnTo>
                  <a:pt x="75" y="12"/>
                </a:lnTo>
                <a:lnTo>
                  <a:pt x="75" y="11"/>
                </a:lnTo>
                <a:lnTo>
                  <a:pt x="46" y="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14" name="Freeform 38"/>
          <p:cNvSpPr>
            <a:spLocks/>
          </p:cNvSpPr>
          <p:nvPr/>
        </p:nvSpPr>
        <p:spPr bwMode="auto">
          <a:xfrm>
            <a:off x="3732213" y="3465513"/>
            <a:ext cx="103187" cy="241300"/>
          </a:xfrm>
          <a:custGeom>
            <a:avLst/>
            <a:gdLst>
              <a:gd name="T0" fmla="*/ 60781 w 73"/>
              <a:gd name="T1" fmla="*/ 0 h 152"/>
              <a:gd name="T2" fmla="*/ 0 w 73"/>
              <a:gd name="T3" fmla="*/ 225425 h 152"/>
              <a:gd name="T4" fmla="*/ 40992 w 73"/>
              <a:gd name="T5" fmla="*/ 239713 h 152"/>
              <a:gd name="T6" fmla="*/ 101773 w 73"/>
              <a:gd name="T7" fmla="*/ 14288 h 152"/>
              <a:gd name="T8" fmla="*/ 101773 w 73"/>
              <a:gd name="T9" fmla="*/ 12700 h 152"/>
              <a:gd name="T10" fmla="*/ 101773 w 73"/>
              <a:gd name="T11" fmla="*/ 14288 h 152"/>
              <a:gd name="T12" fmla="*/ 101773 w 73"/>
              <a:gd name="T13" fmla="*/ 12700 h 152"/>
              <a:gd name="T14" fmla="*/ 60781 w 73"/>
              <a:gd name="T15" fmla="*/ 0 h 152"/>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52"/>
              <a:gd name="T26" fmla="*/ 73 w 73"/>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52">
                <a:moveTo>
                  <a:pt x="43" y="0"/>
                </a:moveTo>
                <a:lnTo>
                  <a:pt x="0" y="142"/>
                </a:lnTo>
                <a:lnTo>
                  <a:pt x="29" y="151"/>
                </a:lnTo>
                <a:lnTo>
                  <a:pt x="72" y="9"/>
                </a:lnTo>
                <a:lnTo>
                  <a:pt x="72" y="8"/>
                </a:lnTo>
                <a:lnTo>
                  <a:pt x="72" y="9"/>
                </a:lnTo>
                <a:lnTo>
                  <a:pt x="72" y="8"/>
                </a:lnTo>
                <a:lnTo>
                  <a:pt x="43"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15" name="Freeform 39"/>
          <p:cNvSpPr>
            <a:spLocks/>
          </p:cNvSpPr>
          <p:nvPr/>
        </p:nvSpPr>
        <p:spPr bwMode="auto">
          <a:xfrm>
            <a:off x="3798888" y="3238500"/>
            <a:ext cx="90487" cy="231775"/>
          </a:xfrm>
          <a:custGeom>
            <a:avLst/>
            <a:gdLst>
              <a:gd name="T0" fmla="*/ 50899 w 64"/>
              <a:gd name="T1" fmla="*/ 0 h 146"/>
              <a:gd name="T2" fmla="*/ 49485 w 64"/>
              <a:gd name="T3" fmla="*/ 3175 h 146"/>
              <a:gd name="T4" fmla="*/ 0 w 64"/>
              <a:gd name="T5" fmla="*/ 217488 h 146"/>
              <a:gd name="T6" fmla="*/ 39588 w 64"/>
              <a:gd name="T7" fmla="*/ 230188 h 146"/>
              <a:gd name="T8" fmla="*/ 89073 w 64"/>
              <a:gd name="T9" fmla="*/ 15875 h 146"/>
              <a:gd name="T10" fmla="*/ 89073 w 64"/>
              <a:gd name="T11" fmla="*/ 17462 h 146"/>
              <a:gd name="T12" fmla="*/ 50899 w 64"/>
              <a:gd name="T13" fmla="*/ 0 h 146"/>
              <a:gd name="T14" fmla="*/ 49485 w 64"/>
              <a:gd name="T15" fmla="*/ 1588 h 146"/>
              <a:gd name="T16" fmla="*/ 49485 w 64"/>
              <a:gd name="T17" fmla="*/ 3175 h 146"/>
              <a:gd name="T18" fmla="*/ 50899 w 64"/>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46"/>
              <a:gd name="T32" fmla="*/ 64 w 64"/>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46">
                <a:moveTo>
                  <a:pt x="36" y="0"/>
                </a:moveTo>
                <a:lnTo>
                  <a:pt x="35" y="2"/>
                </a:lnTo>
                <a:lnTo>
                  <a:pt x="0" y="137"/>
                </a:lnTo>
                <a:lnTo>
                  <a:pt x="28" y="145"/>
                </a:lnTo>
                <a:lnTo>
                  <a:pt x="63" y="10"/>
                </a:lnTo>
                <a:lnTo>
                  <a:pt x="63" y="11"/>
                </a:lnTo>
                <a:lnTo>
                  <a:pt x="36" y="0"/>
                </a:lnTo>
                <a:lnTo>
                  <a:pt x="35" y="1"/>
                </a:lnTo>
                <a:lnTo>
                  <a:pt x="35" y="2"/>
                </a:lnTo>
                <a:lnTo>
                  <a:pt x="36"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16" name="Freeform 40"/>
          <p:cNvSpPr>
            <a:spLocks/>
          </p:cNvSpPr>
          <p:nvPr/>
        </p:nvSpPr>
        <p:spPr bwMode="auto">
          <a:xfrm>
            <a:off x="3854450" y="3024188"/>
            <a:ext cx="106363" cy="223837"/>
          </a:xfrm>
          <a:custGeom>
            <a:avLst/>
            <a:gdLst>
              <a:gd name="T0" fmla="*/ 67177 w 76"/>
              <a:gd name="T1" fmla="*/ 0 h 141"/>
              <a:gd name="T2" fmla="*/ 65777 w 76"/>
              <a:gd name="T3" fmla="*/ 3175 h 141"/>
              <a:gd name="T4" fmla="*/ 0 w 76"/>
              <a:gd name="T5" fmla="*/ 204787 h 141"/>
              <a:gd name="T6" fmla="*/ 39186 w 76"/>
              <a:gd name="T7" fmla="*/ 222250 h 141"/>
              <a:gd name="T8" fmla="*/ 104963 w 76"/>
              <a:gd name="T9" fmla="*/ 19050 h 141"/>
              <a:gd name="T10" fmla="*/ 102164 w 76"/>
              <a:gd name="T11" fmla="*/ 23812 h 141"/>
              <a:gd name="T12" fmla="*/ 67177 w 76"/>
              <a:gd name="T13" fmla="*/ 0 h 141"/>
              <a:gd name="T14" fmla="*/ 65777 w 76"/>
              <a:gd name="T15" fmla="*/ 1587 h 141"/>
              <a:gd name="T16" fmla="*/ 65777 w 76"/>
              <a:gd name="T17" fmla="*/ 3175 h 141"/>
              <a:gd name="T18" fmla="*/ 67177 w 76"/>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41"/>
              <a:gd name="T32" fmla="*/ 76 w 76"/>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41">
                <a:moveTo>
                  <a:pt x="48" y="0"/>
                </a:moveTo>
                <a:lnTo>
                  <a:pt x="47" y="2"/>
                </a:lnTo>
                <a:lnTo>
                  <a:pt x="0" y="129"/>
                </a:lnTo>
                <a:lnTo>
                  <a:pt x="28" y="140"/>
                </a:lnTo>
                <a:lnTo>
                  <a:pt x="75" y="12"/>
                </a:lnTo>
                <a:lnTo>
                  <a:pt x="73" y="15"/>
                </a:lnTo>
                <a:lnTo>
                  <a:pt x="48" y="0"/>
                </a:lnTo>
                <a:lnTo>
                  <a:pt x="47" y="1"/>
                </a:lnTo>
                <a:lnTo>
                  <a:pt x="47" y="2"/>
                </a:lnTo>
                <a:lnTo>
                  <a:pt x="48"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17" name="Freeform 41"/>
          <p:cNvSpPr>
            <a:spLocks/>
          </p:cNvSpPr>
          <p:nvPr/>
        </p:nvSpPr>
        <p:spPr bwMode="auto">
          <a:xfrm>
            <a:off x="3927475" y="2854325"/>
            <a:ext cx="117475" cy="187325"/>
          </a:xfrm>
          <a:custGeom>
            <a:avLst/>
            <a:gdLst>
              <a:gd name="T0" fmla="*/ 83911 w 84"/>
              <a:gd name="T1" fmla="*/ 0 h 118"/>
              <a:gd name="T2" fmla="*/ 79715 w 84"/>
              <a:gd name="T3" fmla="*/ 6350 h 118"/>
              <a:gd name="T4" fmla="*/ 0 w 84"/>
              <a:gd name="T5" fmla="*/ 161925 h 118"/>
              <a:gd name="T6" fmla="*/ 34963 w 84"/>
              <a:gd name="T7" fmla="*/ 185738 h 118"/>
              <a:gd name="T8" fmla="*/ 116076 w 84"/>
              <a:gd name="T9" fmla="*/ 30163 h 118"/>
              <a:gd name="T10" fmla="*/ 111881 w 84"/>
              <a:gd name="T11" fmla="*/ 34925 h 118"/>
              <a:gd name="T12" fmla="*/ 83911 w 84"/>
              <a:gd name="T13" fmla="*/ 0 h 118"/>
              <a:gd name="T14" fmla="*/ 82512 w 84"/>
              <a:gd name="T15" fmla="*/ 1588 h 118"/>
              <a:gd name="T16" fmla="*/ 79715 w 84"/>
              <a:gd name="T17" fmla="*/ 6350 h 118"/>
              <a:gd name="T18" fmla="*/ 83911 w 84"/>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18"/>
              <a:gd name="T32" fmla="*/ 84 w 84"/>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18">
                <a:moveTo>
                  <a:pt x="60" y="0"/>
                </a:moveTo>
                <a:lnTo>
                  <a:pt x="57" y="4"/>
                </a:lnTo>
                <a:lnTo>
                  <a:pt x="0" y="102"/>
                </a:lnTo>
                <a:lnTo>
                  <a:pt x="25" y="117"/>
                </a:lnTo>
                <a:lnTo>
                  <a:pt x="83" y="19"/>
                </a:lnTo>
                <a:lnTo>
                  <a:pt x="80" y="22"/>
                </a:lnTo>
                <a:lnTo>
                  <a:pt x="60" y="0"/>
                </a:lnTo>
                <a:lnTo>
                  <a:pt x="59" y="1"/>
                </a:lnTo>
                <a:lnTo>
                  <a:pt x="57" y="4"/>
                </a:lnTo>
                <a:lnTo>
                  <a:pt x="60"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18" name="Freeform 42"/>
          <p:cNvSpPr>
            <a:spLocks/>
          </p:cNvSpPr>
          <p:nvPr/>
        </p:nvSpPr>
        <p:spPr bwMode="auto">
          <a:xfrm>
            <a:off x="4017963" y="2728913"/>
            <a:ext cx="141287" cy="153987"/>
          </a:xfrm>
          <a:custGeom>
            <a:avLst/>
            <a:gdLst>
              <a:gd name="T0" fmla="*/ 114442 w 100"/>
              <a:gd name="T1" fmla="*/ 0 h 97"/>
              <a:gd name="T2" fmla="*/ 110204 w 100"/>
              <a:gd name="T3" fmla="*/ 4762 h 97"/>
              <a:gd name="T4" fmla="*/ 0 w 100"/>
              <a:gd name="T5" fmla="*/ 117475 h 97"/>
              <a:gd name="T6" fmla="*/ 29670 w 100"/>
              <a:gd name="T7" fmla="*/ 152400 h 97"/>
              <a:gd name="T8" fmla="*/ 139874 w 100"/>
              <a:gd name="T9" fmla="*/ 38100 h 97"/>
              <a:gd name="T10" fmla="*/ 135636 w 100"/>
              <a:gd name="T11" fmla="*/ 41275 h 97"/>
              <a:gd name="T12" fmla="*/ 114442 w 100"/>
              <a:gd name="T13" fmla="*/ 0 h 97"/>
              <a:gd name="T14" fmla="*/ 111617 w 100"/>
              <a:gd name="T15" fmla="*/ 1587 h 97"/>
              <a:gd name="T16" fmla="*/ 110204 w 100"/>
              <a:gd name="T17" fmla="*/ 4762 h 97"/>
              <a:gd name="T18" fmla="*/ 114442 w 10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97"/>
              <a:gd name="T32" fmla="*/ 100 w 100"/>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97">
                <a:moveTo>
                  <a:pt x="81" y="0"/>
                </a:moveTo>
                <a:lnTo>
                  <a:pt x="78" y="3"/>
                </a:lnTo>
                <a:lnTo>
                  <a:pt x="0" y="74"/>
                </a:lnTo>
                <a:lnTo>
                  <a:pt x="21" y="96"/>
                </a:lnTo>
                <a:lnTo>
                  <a:pt x="99" y="24"/>
                </a:lnTo>
                <a:lnTo>
                  <a:pt x="96" y="26"/>
                </a:lnTo>
                <a:lnTo>
                  <a:pt x="81" y="0"/>
                </a:lnTo>
                <a:lnTo>
                  <a:pt x="79" y="1"/>
                </a:lnTo>
                <a:lnTo>
                  <a:pt x="78" y="3"/>
                </a:lnTo>
                <a:lnTo>
                  <a:pt x="81"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19" name="Freeform 43"/>
          <p:cNvSpPr>
            <a:spLocks/>
          </p:cNvSpPr>
          <p:nvPr/>
        </p:nvSpPr>
        <p:spPr bwMode="auto">
          <a:xfrm>
            <a:off x="4138613" y="2627313"/>
            <a:ext cx="166687" cy="138112"/>
          </a:xfrm>
          <a:custGeom>
            <a:avLst/>
            <a:gdLst>
              <a:gd name="T0" fmla="*/ 148323 w 118"/>
              <a:gd name="T1" fmla="*/ 0 h 87"/>
              <a:gd name="T2" fmla="*/ 144085 w 118"/>
              <a:gd name="T3" fmla="*/ 3175 h 87"/>
              <a:gd name="T4" fmla="*/ 0 w 118"/>
              <a:gd name="T5" fmla="*/ 95250 h 87"/>
              <a:gd name="T6" fmla="*/ 21189 w 118"/>
              <a:gd name="T7" fmla="*/ 136525 h 87"/>
              <a:gd name="T8" fmla="*/ 165274 w 118"/>
              <a:gd name="T9" fmla="*/ 44450 h 87"/>
              <a:gd name="T10" fmla="*/ 159624 w 118"/>
              <a:gd name="T11" fmla="*/ 46037 h 87"/>
              <a:gd name="T12" fmla="*/ 148323 w 118"/>
              <a:gd name="T13" fmla="*/ 0 h 87"/>
              <a:gd name="T14" fmla="*/ 145498 w 118"/>
              <a:gd name="T15" fmla="*/ 1587 h 87"/>
              <a:gd name="T16" fmla="*/ 144085 w 118"/>
              <a:gd name="T17" fmla="*/ 3175 h 87"/>
              <a:gd name="T18" fmla="*/ 148323 w 118"/>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87"/>
              <a:gd name="T32" fmla="*/ 118 w 11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87">
                <a:moveTo>
                  <a:pt x="105" y="0"/>
                </a:moveTo>
                <a:lnTo>
                  <a:pt x="102" y="2"/>
                </a:lnTo>
                <a:lnTo>
                  <a:pt x="0" y="60"/>
                </a:lnTo>
                <a:lnTo>
                  <a:pt x="15" y="86"/>
                </a:lnTo>
                <a:lnTo>
                  <a:pt x="117" y="28"/>
                </a:lnTo>
                <a:lnTo>
                  <a:pt x="113" y="29"/>
                </a:lnTo>
                <a:lnTo>
                  <a:pt x="105" y="0"/>
                </a:lnTo>
                <a:lnTo>
                  <a:pt x="103" y="1"/>
                </a:lnTo>
                <a:lnTo>
                  <a:pt x="102" y="2"/>
                </a:lnTo>
                <a:lnTo>
                  <a:pt x="105"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20" name="Freeform 44"/>
          <p:cNvSpPr>
            <a:spLocks/>
          </p:cNvSpPr>
          <p:nvPr/>
        </p:nvSpPr>
        <p:spPr bwMode="auto">
          <a:xfrm>
            <a:off x="4294188" y="2576513"/>
            <a:ext cx="163512" cy="92075"/>
          </a:xfrm>
          <a:custGeom>
            <a:avLst/>
            <a:gdLst>
              <a:gd name="T0" fmla="*/ 153645 w 116"/>
              <a:gd name="T1" fmla="*/ 0 h 58"/>
              <a:gd name="T2" fmla="*/ 149416 w 116"/>
              <a:gd name="T3" fmla="*/ 0 h 58"/>
              <a:gd name="T4" fmla="*/ 0 w 116"/>
              <a:gd name="T5" fmla="*/ 46038 h 58"/>
              <a:gd name="T6" fmla="*/ 12686 w 116"/>
              <a:gd name="T7" fmla="*/ 90488 h 58"/>
              <a:gd name="T8" fmla="*/ 162102 w 116"/>
              <a:gd name="T9" fmla="*/ 44450 h 58"/>
              <a:gd name="T10" fmla="*/ 157874 w 116"/>
              <a:gd name="T11" fmla="*/ 46038 h 58"/>
              <a:gd name="T12" fmla="*/ 153645 w 116"/>
              <a:gd name="T13" fmla="*/ 0 h 58"/>
              <a:gd name="T14" fmla="*/ 152235 w 116"/>
              <a:gd name="T15" fmla="*/ 0 h 58"/>
              <a:gd name="T16" fmla="*/ 149416 w 116"/>
              <a:gd name="T17" fmla="*/ 0 h 58"/>
              <a:gd name="T18" fmla="*/ 153645 w 116"/>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58"/>
              <a:gd name="T32" fmla="*/ 116 w 116"/>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58">
                <a:moveTo>
                  <a:pt x="109" y="0"/>
                </a:moveTo>
                <a:lnTo>
                  <a:pt x="106" y="0"/>
                </a:lnTo>
                <a:lnTo>
                  <a:pt x="0" y="29"/>
                </a:lnTo>
                <a:lnTo>
                  <a:pt x="9" y="57"/>
                </a:lnTo>
                <a:lnTo>
                  <a:pt x="115" y="28"/>
                </a:lnTo>
                <a:lnTo>
                  <a:pt x="112" y="29"/>
                </a:lnTo>
                <a:lnTo>
                  <a:pt x="109" y="0"/>
                </a:lnTo>
                <a:lnTo>
                  <a:pt x="108" y="0"/>
                </a:lnTo>
                <a:lnTo>
                  <a:pt x="106" y="0"/>
                </a:lnTo>
                <a:lnTo>
                  <a:pt x="109"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21" name="Freeform 45"/>
          <p:cNvSpPr>
            <a:spLocks/>
          </p:cNvSpPr>
          <p:nvPr/>
        </p:nvSpPr>
        <p:spPr bwMode="auto">
          <a:xfrm>
            <a:off x="4456113" y="2560638"/>
            <a:ext cx="144462" cy="58737"/>
          </a:xfrm>
          <a:custGeom>
            <a:avLst/>
            <a:gdLst>
              <a:gd name="T0" fmla="*/ 143046 w 102"/>
              <a:gd name="T1" fmla="*/ 0 h 37"/>
              <a:gd name="T2" fmla="*/ 137381 w 102"/>
              <a:gd name="T3" fmla="*/ 0 h 37"/>
              <a:gd name="T4" fmla="*/ 0 w 102"/>
              <a:gd name="T5" fmla="*/ 14287 h 37"/>
              <a:gd name="T6" fmla="*/ 4249 w 102"/>
              <a:gd name="T7" fmla="*/ 57150 h 37"/>
              <a:gd name="T8" fmla="*/ 141629 w 102"/>
              <a:gd name="T9" fmla="*/ 44450 h 37"/>
              <a:gd name="T10" fmla="*/ 135964 w 102"/>
              <a:gd name="T11" fmla="*/ 44450 h 37"/>
              <a:gd name="T12" fmla="*/ 143046 w 102"/>
              <a:gd name="T13" fmla="*/ 0 h 37"/>
              <a:gd name="T14" fmla="*/ 140213 w 102"/>
              <a:gd name="T15" fmla="*/ 0 h 37"/>
              <a:gd name="T16" fmla="*/ 137381 w 102"/>
              <a:gd name="T17" fmla="*/ 0 h 37"/>
              <a:gd name="T18" fmla="*/ 143046 w 10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37"/>
              <a:gd name="T32" fmla="*/ 102 w 102"/>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37">
                <a:moveTo>
                  <a:pt x="101" y="0"/>
                </a:moveTo>
                <a:lnTo>
                  <a:pt x="97" y="0"/>
                </a:lnTo>
                <a:lnTo>
                  <a:pt x="0" y="9"/>
                </a:lnTo>
                <a:lnTo>
                  <a:pt x="3" y="36"/>
                </a:lnTo>
                <a:lnTo>
                  <a:pt x="100" y="28"/>
                </a:lnTo>
                <a:lnTo>
                  <a:pt x="96" y="28"/>
                </a:lnTo>
                <a:lnTo>
                  <a:pt x="101" y="0"/>
                </a:lnTo>
                <a:lnTo>
                  <a:pt x="99" y="0"/>
                </a:lnTo>
                <a:lnTo>
                  <a:pt x="97" y="0"/>
                </a:lnTo>
                <a:lnTo>
                  <a:pt x="101"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22" name="Freeform 46"/>
          <p:cNvSpPr>
            <a:spLocks/>
          </p:cNvSpPr>
          <p:nvPr/>
        </p:nvSpPr>
        <p:spPr bwMode="auto">
          <a:xfrm>
            <a:off x="4600575" y="2560638"/>
            <a:ext cx="155575" cy="68262"/>
          </a:xfrm>
          <a:custGeom>
            <a:avLst/>
            <a:gdLst>
              <a:gd name="T0" fmla="*/ 154161 w 110"/>
              <a:gd name="T1" fmla="*/ 22225 h 43"/>
              <a:gd name="T2" fmla="*/ 148503 w 110"/>
              <a:gd name="T3" fmla="*/ 20637 h 43"/>
              <a:gd name="T4" fmla="*/ 7072 w 110"/>
              <a:gd name="T5" fmla="*/ 0 h 43"/>
              <a:gd name="T6" fmla="*/ 0 w 110"/>
              <a:gd name="T7" fmla="*/ 46037 h 43"/>
              <a:gd name="T8" fmla="*/ 142846 w 110"/>
              <a:gd name="T9" fmla="*/ 66675 h 43"/>
              <a:gd name="T10" fmla="*/ 138603 w 110"/>
              <a:gd name="T11" fmla="*/ 63500 h 43"/>
              <a:gd name="T12" fmla="*/ 154161 w 110"/>
              <a:gd name="T13" fmla="*/ 22225 h 43"/>
              <a:gd name="T14" fmla="*/ 151332 w 110"/>
              <a:gd name="T15" fmla="*/ 22225 h 43"/>
              <a:gd name="T16" fmla="*/ 148503 w 110"/>
              <a:gd name="T17" fmla="*/ 20637 h 43"/>
              <a:gd name="T18" fmla="*/ 154161 w 110"/>
              <a:gd name="T19" fmla="*/ 22225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43"/>
              <a:gd name="T32" fmla="*/ 110 w 11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43">
                <a:moveTo>
                  <a:pt x="109" y="14"/>
                </a:moveTo>
                <a:lnTo>
                  <a:pt x="105" y="13"/>
                </a:lnTo>
                <a:lnTo>
                  <a:pt x="5" y="0"/>
                </a:lnTo>
                <a:lnTo>
                  <a:pt x="0" y="29"/>
                </a:lnTo>
                <a:lnTo>
                  <a:pt x="101" y="42"/>
                </a:lnTo>
                <a:lnTo>
                  <a:pt x="98" y="40"/>
                </a:lnTo>
                <a:lnTo>
                  <a:pt x="109" y="14"/>
                </a:lnTo>
                <a:lnTo>
                  <a:pt x="107" y="14"/>
                </a:lnTo>
                <a:lnTo>
                  <a:pt x="105" y="13"/>
                </a:lnTo>
                <a:lnTo>
                  <a:pt x="109" y="14"/>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23" name="Freeform 47"/>
          <p:cNvSpPr>
            <a:spLocks/>
          </p:cNvSpPr>
          <p:nvPr/>
        </p:nvSpPr>
        <p:spPr bwMode="auto">
          <a:xfrm>
            <a:off x="4745038" y="2586038"/>
            <a:ext cx="157162" cy="101600"/>
          </a:xfrm>
          <a:custGeom>
            <a:avLst/>
            <a:gdLst>
              <a:gd name="T0" fmla="*/ 155746 w 111"/>
              <a:gd name="T1" fmla="*/ 58737 h 64"/>
              <a:gd name="T2" fmla="*/ 154330 w 111"/>
              <a:gd name="T3" fmla="*/ 57150 h 64"/>
              <a:gd name="T4" fmla="*/ 15575 w 111"/>
              <a:gd name="T5" fmla="*/ 0 h 64"/>
              <a:gd name="T6" fmla="*/ 0 w 111"/>
              <a:gd name="T7" fmla="*/ 42862 h 64"/>
              <a:gd name="T8" fmla="*/ 138756 w 111"/>
              <a:gd name="T9" fmla="*/ 100012 h 64"/>
              <a:gd name="T10" fmla="*/ 137340 w 111"/>
              <a:gd name="T11" fmla="*/ 98425 h 64"/>
              <a:gd name="T12" fmla="*/ 155746 w 111"/>
              <a:gd name="T13" fmla="*/ 58737 h 64"/>
              <a:gd name="T14" fmla="*/ 154330 w 111"/>
              <a:gd name="T15" fmla="*/ 57150 h 64"/>
              <a:gd name="T16" fmla="*/ 155746 w 111"/>
              <a:gd name="T17" fmla="*/ 5873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64"/>
              <a:gd name="T29" fmla="*/ 111 w 11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64">
                <a:moveTo>
                  <a:pt x="110" y="37"/>
                </a:moveTo>
                <a:lnTo>
                  <a:pt x="109" y="36"/>
                </a:lnTo>
                <a:lnTo>
                  <a:pt x="11" y="0"/>
                </a:lnTo>
                <a:lnTo>
                  <a:pt x="0" y="27"/>
                </a:lnTo>
                <a:lnTo>
                  <a:pt x="98" y="63"/>
                </a:lnTo>
                <a:lnTo>
                  <a:pt x="97" y="62"/>
                </a:lnTo>
                <a:lnTo>
                  <a:pt x="110" y="37"/>
                </a:lnTo>
                <a:lnTo>
                  <a:pt x="109" y="36"/>
                </a:lnTo>
                <a:lnTo>
                  <a:pt x="110" y="37"/>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24" name="Freeform 48"/>
          <p:cNvSpPr>
            <a:spLocks/>
          </p:cNvSpPr>
          <p:nvPr/>
        </p:nvSpPr>
        <p:spPr bwMode="auto">
          <a:xfrm>
            <a:off x="4889500" y="2649538"/>
            <a:ext cx="157163" cy="112712"/>
          </a:xfrm>
          <a:custGeom>
            <a:avLst/>
            <a:gdLst>
              <a:gd name="T0" fmla="*/ 155747 w 111"/>
              <a:gd name="T1" fmla="*/ 68262 h 71"/>
              <a:gd name="T2" fmla="*/ 154331 w 111"/>
              <a:gd name="T3" fmla="*/ 68262 h 71"/>
              <a:gd name="T4" fmla="*/ 18406 w 111"/>
              <a:gd name="T5" fmla="*/ 0 h 71"/>
              <a:gd name="T6" fmla="*/ 0 w 111"/>
              <a:gd name="T7" fmla="*/ 41275 h 71"/>
              <a:gd name="T8" fmla="*/ 135925 w 111"/>
              <a:gd name="T9" fmla="*/ 111125 h 71"/>
              <a:gd name="T10" fmla="*/ 134509 w 111"/>
              <a:gd name="T11" fmla="*/ 109537 h 71"/>
              <a:gd name="T12" fmla="*/ 155747 w 111"/>
              <a:gd name="T13" fmla="*/ 68262 h 71"/>
              <a:gd name="T14" fmla="*/ 154331 w 111"/>
              <a:gd name="T15" fmla="*/ 68262 h 71"/>
              <a:gd name="T16" fmla="*/ 155747 w 111"/>
              <a:gd name="T17" fmla="*/ 68262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71"/>
              <a:gd name="T29" fmla="*/ 111 w 111"/>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71">
                <a:moveTo>
                  <a:pt x="110" y="43"/>
                </a:moveTo>
                <a:lnTo>
                  <a:pt x="109" y="43"/>
                </a:lnTo>
                <a:lnTo>
                  <a:pt x="13" y="0"/>
                </a:lnTo>
                <a:lnTo>
                  <a:pt x="0" y="26"/>
                </a:lnTo>
                <a:lnTo>
                  <a:pt x="96" y="70"/>
                </a:lnTo>
                <a:lnTo>
                  <a:pt x="95" y="69"/>
                </a:lnTo>
                <a:lnTo>
                  <a:pt x="110" y="43"/>
                </a:lnTo>
                <a:lnTo>
                  <a:pt x="109" y="43"/>
                </a:lnTo>
                <a:lnTo>
                  <a:pt x="110" y="43"/>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25" name="Freeform 49"/>
          <p:cNvSpPr>
            <a:spLocks/>
          </p:cNvSpPr>
          <p:nvPr/>
        </p:nvSpPr>
        <p:spPr bwMode="auto">
          <a:xfrm>
            <a:off x="5030788" y="2724150"/>
            <a:ext cx="144462" cy="122238"/>
          </a:xfrm>
          <a:custGeom>
            <a:avLst/>
            <a:gdLst>
              <a:gd name="T0" fmla="*/ 143059 w 103"/>
              <a:gd name="T1" fmla="*/ 80963 h 77"/>
              <a:gd name="T2" fmla="*/ 141657 w 103"/>
              <a:gd name="T3" fmla="*/ 79375 h 77"/>
              <a:gd name="T4" fmla="*/ 21038 w 103"/>
              <a:gd name="T5" fmla="*/ 0 h 77"/>
              <a:gd name="T6" fmla="*/ 0 w 103"/>
              <a:gd name="T7" fmla="*/ 41275 h 77"/>
              <a:gd name="T8" fmla="*/ 120619 w 103"/>
              <a:gd name="T9" fmla="*/ 120650 h 77"/>
              <a:gd name="T10" fmla="*/ 119216 w 103"/>
              <a:gd name="T11" fmla="*/ 119063 h 77"/>
              <a:gd name="T12" fmla="*/ 143059 w 103"/>
              <a:gd name="T13" fmla="*/ 80963 h 77"/>
              <a:gd name="T14" fmla="*/ 143059 w 103"/>
              <a:gd name="T15" fmla="*/ 79375 h 77"/>
              <a:gd name="T16" fmla="*/ 141657 w 103"/>
              <a:gd name="T17" fmla="*/ 79375 h 77"/>
              <a:gd name="T18" fmla="*/ 143059 w 103"/>
              <a:gd name="T19" fmla="*/ 80963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77"/>
              <a:gd name="T32" fmla="*/ 103 w 10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77">
                <a:moveTo>
                  <a:pt x="102" y="51"/>
                </a:moveTo>
                <a:lnTo>
                  <a:pt x="101" y="50"/>
                </a:lnTo>
                <a:lnTo>
                  <a:pt x="15" y="0"/>
                </a:lnTo>
                <a:lnTo>
                  <a:pt x="0" y="26"/>
                </a:lnTo>
                <a:lnTo>
                  <a:pt x="86" y="76"/>
                </a:lnTo>
                <a:lnTo>
                  <a:pt x="85" y="75"/>
                </a:lnTo>
                <a:lnTo>
                  <a:pt x="102" y="51"/>
                </a:lnTo>
                <a:lnTo>
                  <a:pt x="102" y="50"/>
                </a:lnTo>
                <a:lnTo>
                  <a:pt x="101" y="50"/>
                </a:lnTo>
                <a:lnTo>
                  <a:pt x="102" y="5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26" name="Freeform 50"/>
          <p:cNvSpPr>
            <a:spLocks/>
          </p:cNvSpPr>
          <p:nvPr/>
        </p:nvSpPr>
        <p:spPr bwMode="auto">
          <a:xfrm>
            <a:off x="5157788" y="2811463"/>
            <a:ext cx="160337" cy="139700"/>
          </a:xfrm>
          <a:custGeom>
            <a:avLst/>
            <a:gdLst>
              <a:gd name="T0" fmla="*/ 158931 w 114"/>
              <a:gd name="T1" fmla="*/ 100012 h 88"/>
              <a:gd name="T2" fmla="*/ 23910 w 114"/>
              <a:gd name="T3" fmla="*/ 0 h 88"/>
              <a:gd name="T4" fmla="*/ 0 w 114"/>
              <a:gd name="T5" fmla="*/ 38100 h 88"/>
              <a:gd name="T6" fmla="*/ 133614 w 114"/>
              <a:gd name="T7" fmla="*/ 138113 h 88"/>
              <a:gd name="T8" fmla="*/ 158931 w 114"/>
              <a:gd name="T9" fmla="*/ 100012 h 88"/>
              <a:gd name="T10" fmla="*/ 0 60000 65536"/>
              <a:gd name="T11" fmla="*/ 0 60000 65536"/>
              <a:gd name="T12" fmla="*/ 0 60000 65536"/>
              <a:gd name="T13" fmla="*/ 0 60000 65536"/>
              <a:gd name="T14" fmla="*/ 0 60000 65536"/>
              <a:gd name="T15" fmla="*/ 0 w 114"/>
              <a:gd name="T16" fmla="*/ 0 h 88"/>
              <a:gd name="T17" fmla="*/ 114 w 114"/>
              <a:gd name="T18" fmla="*/ 88 h 88"/>
            </a:gdLst>
            <a:ahLst/>
            <a:cxnLst>
              <a:cxn ang="T10">
                <a:pos x="T0" y="T1"/>
              </a:cxn>
              <a:cxn ang="T11">
                <a:pos x="T2" y="T3"/>
              </a:cxn>
              <a:cxn ang="T12">
                <a:pos x="T4" y="T5"/>
              </a:cxn>
              <a:cxn ang="T13">
                <a:pos x="T6" y="T7"/>
              </a:cxn>
              <a:cxn ang="T14">
                <a:pos x="T8" y="T9"/>
              </a:cxn>
            </a:cxnLst>
            <a:rect l="T15" t="T16" r="T17" b="T18"/>
            <a:pathLst>
              <a:path w="114" h="88">
                <a:moveTo>
                  <a:pt x="113" y="63"/>
                </a:moveTo>
                <a:lnTo>
                  <a:pt x="17" y="0"/>
                </a:lnTo>
                <a:lnTo>
                  <a:pt x="0" y="24"/>
                </a:lnTo>
                <a:lnTo>
                  <a:pt x="95" y="87"/>
                </a:lnTo>
                <a:lnTo>
                  <a:pt x="113" y="63"/>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27" name="Freeform 51"/>
          <p:cNvSpPr>
            <a:spLocks/>
          </p:cNvSpPr>
          <p:nvPr/>
        </p:nvSpPr>
        <p:spPr bwMode="auto">
          <a:xfrm>
            <a:off x="5299075" y="2917825"/>
            <a:ext cx="158750" cy="146050"/>
          </a:xfrm>
          <a:custGeom>
            <a:avLst/>
            <a:gdLst>
              <a:gd name="T0" fmla="*/ 157345 w 113"/>
              <a:gd name="T1" fmla="*/ 107950 h 92"/>
              <a:gd name="T2" fmla="*/ 155940 w 113"/>
              <a:gd name="T3" fmla="*/ 106363 h 92"/>
              <a:gd name="T4" fmla="*/ 25288 w 113"/>
              <a:gd name="T5" fmla="*/ 0 h 92"/>
              <a:gd name="T6" fmla="*/ 0 w 113"/>
              <a:gd name="T7" fmla="*/ 38100 h 92"/>
              <a:gd name="T8" fmla="*/ 130653 w 113"/>
              <a:gd name="T9" fmla="*/ 144463 h 92"/>
              <a:gd name="T10" fmla="*/ 129248 w 113"/>
              <a:gd name="T11" fmla="*/ 142875 h 92"/>
              <a:gd name="T12" fmla="*/ 157345 w 113"/>
              <a:gd name="T13" fmla="*/ 107950 h 92"/>
              <a:gd name="T14" fmla="*/ 155940 w 113"/>
              <a:gd name="T15" fmla="*/ 106363 h 92"/>
              <a:gd name="T16" fmla="*/ 157345 w 113"/>
              <a:gd name="T17" fmla="*/ 10795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92"/>
              <a:gd name="T29" fmla="*/ 113 w 113"/>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92">
                <a:moveTo>
                  <a:pt x="112" y="68"/>
                </a:moveTo>
                <a:lnTo>
                  <a:pt x="111" y="67"/>
                </a:lnTo>
                <a:lnTo>
                  <a:pt x="18" y="0"/>
                </a:lnTo>
                <a:lnTo>
                  <a:pt x="0" y="24"/>
                </a:lnTo>
                <a:lnTo>
                  <a:pt x="93" y="91"/>
                </a:lnTo>
                <a:lnTo>
                  <a:pt x="92" y="90"/>
                </a:lnTo>
                <a:lnTo>
                  <a:pt x="112" y="68"/>
                </a:lnTo>
                <a:lnTo>
                  <a:pt x="111" y="67"/>
                </a:lnTo>
                <a:lnTo>
                  <a:pt x="112" y="68"/>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28" name="Freeform 52"/>
          <p:cNvSpPr>
            <a:spLocks/>
          </p:cNvSpPr>
          <p:nvPr/>
        </p:nvSpPr>
        <p:spPr bwMode="auto">
          <a:xfrm>
            <a:off x="5435600" y="3032125"/>
            <a:ext cx="206375" cy="207963"/>
          </a:xfrm>
          <a:custGeom>
            <a:avLst/>
            <a:gdLst>
              <a:gd name="T0" fmla="*/ 204961 w 146"/>
              <a:gd name="T1" fmla="*/ 169863 h 131"/>
              <a:gd name="T2" fmla="*/ 203548 w 146"/>
              <a:gd name="T3" fmla="*/ 169863 h 131"/>
              <a:gd name="T4" fmla="*/ 28271 w 146"/>
              <a:gd name="T5" fmla="*/ 0 h 131"/>
              <a:gd name="T6" fmla="*/ 0 w 146"/>
              <a:gd name="T7" fmla="*/ 36513 h 131"/>
              <a:gd name="T8" fmla="*/ 175277 w 146"/>
              <a:gd name="T9" fmla="*/ 206375 h 131"/>
              <a:gd name="T10" fmla="*/ 175277 w 146"/>
              <a:gd name="T11" fmla="*/ 204788 h 131"/>
              <a:gd name="T12" fmla="*/ 204961 w 146"/>
              <a:gd name="T13" fmla="*/ 169863 h 131"/>
              <a:gd name="T14" fmla="*/ 203548 w 146"/>
              <a:gd name="T15" fmla="*/ 169863 h 131"/>
              <a:gd name="T16" fmla="*/ 204961 w 146"/>
              <a:gd name="T17" fmla="*/ 169863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31"/>
              <a:gd name="T29" fmla="*/ 146 w 146"/>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31">
                <a:moveTo>
                  <a:pt x="145" y="107"/>
                </a:moveTo>
                <a:lnTo>
                  <a:pt x="144" y="107"/>
                </a:lnTo>
                <a:lnTo>
                  <a:pt x="20" y="0"/>
                </a:lnTo>
                <a:lnTo>
                  <a:pt x="0" y="23"/>
                </a:lnTo>
                <a:lnTo>
                  <a:pt x="124" y="130"/>
                </a:lnTo>
                <a:lnTo>
                  <a:pt x="124" y="129"/>
                </a:lnTo>
                <a:lnTo>
                  <a:pt x="145" y="107"/>
                </a:lnTo>
                <a:lnTo>
                  <a:pt x="144" y="107"/>
                </a:lnTo>
                <a:lnTo>
                  <a:pt x="145" y="107"/>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29" name="Freeform 53"/>
          <p:cNvSpPr>
            <a:spLocks/>
          </p:cNvSpPr>
          <p:nvPr/>
        </p:nvSpPr>
        <p:spPr bwMode="auto">
          <a:xfrm>
            <a:off x="5618163" y="3209925"/>
            <a:ext cx="200025" cy="222250"/>
          </a:xfrm>
          <a:custGeom>
            <a:avLst/>
            <a:gdLst>
              <a:gd name="T0" fmla="*/ 198616 w 142"/>
              <a:gd name="T1" fmla="*/ 185737 h 140"/>
              <a:gd name="T2" fmla="*/ 197208 w 142"/>
              <a:gd name="T3" fmla="*/ 185737 h 140"/>
              <a:gd name="T4" fmla="*/ 29581 w 142"/>
              <a:gd name="T5" fmla="*/ 0 h 140"/>
              <a:gd name="T6" fmla="*/ 0 w 142"/>
              <a:gd name="T7" fmla="*/ 34925 h 140"/>
              <a:gd name="T8" fmla="*/ 167627 w 142"/>
              <a:gd name="T9" fmla="*/ 220663 h 140"/>
              <a:gd name="T10" fmla="*/ 166218 w 142"/>
              <a:gd name="T11" fmla="*/ 219075 h 140"/>
              <a:gd name="T12" fmla="*/ 198616 w 142"/>
              <a:gd name="T13" fmla="*/ 185737 h 140"/>
              <a:gd name="T14" fmla="*/ 197208 w 142"/>
              <a:gd name="T15" fmla="*/ 185737 h 140"/>
              <a:gd name="T16" fmla="*/ 198616 w 142"/>
              <a:gd name="T17" fmla="*/ 18573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140"/>
              <a:gd name="T29" fmla="*/ 142 w 142"/>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140">
                <a:moveTo>
                  <a:pt x="141" y="117"/>
                </a:moveTo>
                <a:lnTo>
                  <a:pt x="140" y="117"/>
                </a:lnTo>
                <a:lnTo>
                  <a:pt x="21" y="0"/>
                </a:lnTo>
                <a:lnTo>
                  <a:pt x="0" y="22"/>
                </a:lnTo>
                <a:lnTo>
                  <a:pt x="119" y="139"/>
                </a:lnTo>
                <a:lnTo>
                  <a:pt x="118" y="138"/>
                </a:lnTo>
                <a:lnTo>
                  <a:pt x="141" y="117"/>
                </a:lnTo>
                <a:lnTo>
                  <a:pt x="140" y="117"/>
                </a:lnTo>
                <a:lnTo>
                  <a:pt x="141" y="117"/>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30" name="Freeform 54"/>
          <p:cNvSpPr>
            <a:spLocks/>
          </p:cNvSpPr>
          <p:nvPr/>
        </p:nvSpPr>
        <p:spPr bwMode="auto">
          <a:xfrm>
            <a:off x="5791200" y="3403600"/>
            <a:ext cx="168275" cy="200025"/>
          </a:xfrm>
          <a:custGeom>
            <a:avLst/>
            <a:gdLst>
              <a:gd name="T0" fmla="*/ 166861 w 119"/>
              <a:gd name="T1" fmla="*/ 166688 h 126"/>
              <a:gd name="T2" fmla="*/ 32524 w 119"/>
              <a:gd name="T3" fmla="*/ 0 h 126"/>
              <a:gd name="T4" fmla="*/ 0 w 119"/>
              <a:gd name="T5" fmla="*/ 33338 h 126"/>
              <a:gd name="T6" fmla="*/ 134337 w 119"/>
              <a:gd name="T7" fmla="*/ 198438 h 126"/>
              <a:gd name="T8" fmla="*/ 166861 w 119"/>
              <a:gd name="T9" fmla="*/ 166688 h 126"/>
              <a:gd name="T10" fmla="*/ 0 60000 65536"/>
              <a:gd name="T11" fmla="*/ 0 60000 65536"/>
              <a:gd name="T12" fmla="*/ 0 60000 65536"/>
              <a:gd name="T13" fmla="*/ 0 60000 65536"/>
              <a:gd name="T14" fmla="*/ 0 60000 65536"/>
              <a:gd name="T15" fmla="*/ 0 w 119"/>
              <a:gd name="T16" fmla="*/ 0 h 126"/>
              <a:gd name="T17" fmla="*/ 119 w 119"/>
              <a:gd name="T18" fmla="*/ 126 h 126"/>
            </a:gdLst>
            <a:ahLst/>
            <a:cxnLst>
              <a:cxn ang="T10">
                <a:pos x="T0" y="T1"/>
              </a:cxn>
              <a:cxn ang="T11">
                <a:pos x="T2" y="T3"/>
              </a:cxn>
              <a:cxn ang="T12">
                <a:pos x="T4" y="T5"/>
              </a:cxn>
              <a:cxn ang="T13">
                <a:pos x="T6" y="T7"/>
              </a:cxn>
              <a:cxn ang="T14">
                <a:pos x="T8" y="T9"/>
              </a:cxn>
            </a:cxnLst>
            <a:rect l="T15" t="T16" r="T17" b="T18"/>
            <a:pathLst>
              <a:path w="119" h="126">
                <a:moveTo>
                  <a:pt x="118" y="105"/>
                </a:moveTo>
                <a:lnTo>
                  <a:pt x="23" y="0"/>
                </a:lnTo>
                <a:lnTo>
                  <a:pt x="0" y="21"/>
                </a:lnTo>
                <a:lnTo>
                  <a:pt x="95" y="125"/>
                </a:lnTo>
                <a:lnTo>
                  <a:pt x="118" y="105"/>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31" name="Freeform 55"/>
          <p:cNvSpPr>
            <a:spLocks/>
          </p:cNvSpPr>
          <p:nvPr/>
        </p:nvSpPr>
        <p:spPr bwMode="auto">
          <a:xfrm>
            <a:off x="5932488" y="3578225"/>
            <a:ext cx="169862" cy="203200"/>
          </a:xfrm>
          <a:custGeom>
            <a:avLst/>
            <a:gdLst>
              <a:gd name="T0" fmla="*/ 167031 w 120"/>
              <a:gd name="T1" fmla="*/ 168275 h 128"/>
              <a:gd name="T2" fmla="*/ 168446 w 120"/>
              <a:gd name="T3" fmla="*/ 168275 h 128"/>
              <a:gd name="T4" fmla="*/ 32557 w 120"/>
              <a:gd name="T5" fmla="*/ 0 h 128"/>
              <a:gd name="T6" fmla="*/ 0 w 120"/>
              <a:gd name="T7" fmla="*/ 31750 h 128"/>
              <a:gd name="T8" fmla="*/ 134474 w 120"/>
              <a:gd name="T9" fmla="*/ 201612 h 128"/>
              <a:gd name="T10" fmla="*/ 135890 w 120"/>
              <a:gd name="T11" fmla="*/ 201612 h 128"/>
              <a:gd name="T12" fmla="*/ 134474 w 120"/>
              <a:gd name="T13" fmla="*/ 201612 h 128"/>
              <a:gd name="T14" fmla="*/ 135890 w 120"/>
              <a:gd name="T15" fmla="*/ 201612 h 128"/>
              <a:gd name="T16" fmla="*/ 167031 w 120"/>
              <a:gd name="T17" fmla="*/ 168275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8"/>
              <a:gd name="T29" fmla="*/ 120 w 120"/>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8">
                <a:moveTo>
                  <a:pt x="118" y="106"/>
                </a:moveTo>
                <a:lnTo>
                  <a:pt x="119" y="106"/>
                </a:lnTo>
                <a:lnTo>
                  <a:pt x="23" y="0"/>
                </a:lnTo>
                <a:lnTo>
                  <a:pt x="0" y="20"/>
                </a:lnTo>
                <a:lnTo>
                  <a:pt x="95" y="127"/>
                </a:lnTo>
                <a:lnTo>
                  <a:pt x="96" y="127"/>
                </a:lnTo>
                <a:lnTo>
                  <a:pt x="95" y="127"/>
                </a:lnTo>
                <a:lnTo>
                  <a:pt x="96" y="127"/>
                </a:lnTo>
                <a:lnTo>
                  <a:pt x="118" y="106"/>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32" name="Freeform 56"/>
          <p:cNvSpPr>
            <a:spLocks/>
          </p:cNvSpPr>
          <p:nvPr/>
        </p:nvSpPr>
        <p:spPr bwMode="auto">
          <a:xfrm>
            <a:off x="6075363" y="3754438"/>
            <a:ext cx="166687" cy="190500"/>
          </a:xfrm>
          <a:custGeom>
            <a:avLst/>
            <a:gdLst>
              <a:gd name="T0" fmla="*/ 165286 w 119"/>
              <a:gd name="T1" fmla="*/ 155575 h 120"/>
              <a:gd name="T2" fmla="*/ 30816 w 119"/>
              <a:gd name="T3" fmla="*/ 0 h 120"/>
              <a:gd name="T4" fmla="*/ 0 w 119"/>
              <a:gd name="T5" fmla="*/ 33338 h 120"/>
              <a:gd name="T6" fmla="*/ 134470 w 119"/>
              <a:gd name="T7" fmla="*/ 188913 h 120"/>
              <a:gd name="T8" fmla="*/ 165286 w 119"/>
              <a:gd name="T9" fmla="*/ 155575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118" y="98"/>
                </a:moveTo>
                <a:lnTo>
                  <a:pt x="22" y="0"/>
                </a:lnTo>
                <a:lnTo>
                  <a:pt x="0" y="21"/>
                </a:lnTo>
                <a:lnTo>
                  <a:pt x="96" y="119"/>
                </a:lnTo>
                <a:lnTo>
                  <a:pt x="118" y="98"/>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33" name="Freeform 57"/>
          <p:cNvSpPr>
            <a:spLocks/>
          </p:cNvSpPr>
          <p:nvPr/>
        </p:nvSpPr>
        <p:spPr bwMode="auto">
          <a:xfrm>
            <a:off x="6216650" y="3917950"/>
            <a:ext cx="171450" cy="196850"/>
          </a:xfrm>
          <a:custGeom>
            <a:avLst/>
            <a:gdLst>
              <a:gd name="T0" fmla="*/ 170033 w 121"/>
              <a:gd name="T1" fmla="*/ 161925 h 124"/>
              <a:gd name="T2" fmla="*/ 31173 w 121"/>
              <a:gd name="T3" fmla="*/ 0 h 124"/>
              <a:gd name="T4" fmla="*/ 0 w 121"/>
              <a:gd name="T5" fmla="*/ 33338 h 124"/>
              <a:gd name="T6" fmla="*/ 138860 w 121"/>
              <a:gd name="T7" fmla="*/ 195263 h 124"/>
              <a:gd name="T8" fmla="*/ 170033 w 121"/>
              <a:gd name="T9" fmla="*/ 161925 h 124"/>
              <a:gd name="T10" fmla="*/ 0 60000 65536"/>
              <a:gd name="T11" fmla="*/ 0 60000 65536"/>
              <a:gd name="T12" fmla="*/ 0 60000 65536"/>
              <a:gd name="T13" fmla="*/ 0 60000 65536"/>
              <a:gd name="T14" fmla="*/ 0 60000 65536"/>
              <a:gd name="T15" fmla="*/ 0 w 121"/>
              <a:gd name="T16" fmla="*/ 0 h 124"/>
              <a:gd name="T17" fmla="*/ 121 w 121"/>
              <a:gd name="T18" fmla="*/ 124 h 124"/>
            </a:gdLst>
            <a:ahLst/>
            <a:cxnLst>
              <a:cxn ang="T10">
                <a:pos x="T0" y="T1"/>
              </a:cxn>
              <a:cxn ang="T11">
                <a:pos x="T2" y="T3"/>
              </a:cxn>
              <a:cxn ang="T12">
                <a:pos x="T4" y="T5"/>
              </a:cxn>
              <a:cxn ang="T13">
                <a:pos x="T6" y="T7"/>
              </a:cxn>
              <a:cxn ang="T14">
                <a:pos x="T8" y="T9"/>
              </a:cxn>
            </a:cxnLst>
            <a:rect l="T15" t="T16" r="T17" b="T18"/>
            <a:pathLst>
              <a:path w="121" h="124">
                <a:moveTo>
                  <a:pt x="120" y="102"/>
                </a:moveTo>
                <a:lnTo>
                  <a:pt x="22" y="0"/>
                </a:lnTo>
                <a:lnTo>
                  <a:pt x="0" y="21"/>
                </a:lnTo>
                <a:lnTo>
                  <a:pt x="98" y="123"/>
                </a:lnTo>
                <a:lnTo>
                  <a:pt x="120" y="102"/>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34" name="Freeform 58"/>
          <p:cNvSpPr>
            <a:spLocks/>
          </p:cNvSpPr>
          <p:nvPr/>
        </p:nvSpPr>
        <p:spPr bwMode="auto">
          <a:xfrm>
            <a:off x="6362700" y="4087813"/>
            <a:ext cx="153988" cy="177800"/>
          </a:xfrm>
          <a:custGeom>
            <a:avLst/>
            <a:gdLst>
              <a:gd name="T0" fmla="*/ 152575 w 109"/>
              <a:gd name="T1" fmla="*/ 141288 h 112"/>
              <a:gd name="T2" fmla="*/ 31080 w 109"/>
              <a:gd name="T3" fmla="*/ 0 h 112"/>
              <a:gd name="T4" fmla="*/ 0 w 109"/>
              <a:gd name="T5" fmla="*/ 33338 h 112"/>
              <a:gd name="T6" fmla="*/ 121495 w 109"/>
              <a:gd name="T7" fmla="*/ 174625 h 112"/>
              <a:gd name="T8" fmla="*/ 121495 w 109"/>
              <a:gd name="T9" fmla="*/ 176213 h 112"/>
              <a:gd name="T10" fmla="*/ 121495 w 109"/>
              <a:gd name="T11" fmla="*/ 174625 h 112"/>
              <a:gd name="T12" fmla="*/ 121495 w 109"/>
              <a:gd name="T13" fmla="*/ 176213 h 112"/>
              <a:gd name="T14" fmla="*/ 152575 w 109"/>
              <a:gd name="T15" fmla="*/ 141288 h 11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12"/>
              <a:gd name="T26" fmla="*/ 109 w 109"/>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12">
                <a:moveTo>
                  <a:pt x="108" y="89"/>
                </a:moveTo>
                <a:lnTo>
                  <a:pt x="22" y="0"/>
                </a:lnTo>
                <a:lnTo>
                  <a:pt x="0" y="21"/>
                </a:lnTo>
                <a:lnTo>
                  <a:pt x="86" y="110"/>
                </a:lnTo>
                <a:lnTo>
                  <a:pt x="86" y="111"/>
                </a:lnTo>
                <a:lnTo>
                  <a:pt x="86" y="110"/>
                </a:lnTo>
                <a:lnTo>
                  <a:pt x="86" y="111"/>
                </a:lnTo>
                <a:lnTo>
                  <a:pt x="108" y="89"/>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35" name="Freeform 59"/>
          <p:cNvSpPr>
            <a:spLocks/>
          </p:cNvSpPr>
          <p:nvPr/>
        </p:nvSpPr>
        <p:spPr bwMode="auto">
          <a:xfrm>
            <a:off x="6491288" y="4237038"/>
            <a:ext cx="192087" cy="215900"/>
          </a:xfrm>
          <a:custGeom>
            <a:avLst/>
            <a:gdLst>
              <a:gd name="T0" fmla="*/ 190675 w 136"/>
              <a:gd name="T1" fmla="*/ 179387 h 136"/>
              <a:gd name="T2" fmla="*/ 31073 w 136"/>
              <a:gd name="T3" fmla="*/ 0 h 136"/>
              <a:gd name="T4" fmla="*/ 0 w 136"/>
              <a:gd name="T5" fmla="*/ 34925 h 136"/>
              <a:gd name="T6" fmla="*/ 159602 w 136"/>
              <a:gd name="T7" fmla="*/ 214313 h 136"/>
              <a:gd name="T8" fmla="*/ 190675 w 136"/>
              <a:gd name="T9" fmla="*/ 179387 h 136"/>
              <a:gd name="T10" fmla="*/ 0 60000 65536"/>
              <a:gd name="T11" fmla="*/ 0 60000 65536"/>
              <a:gd name="T12" fmla="*/ 0 60000 65536"/>
              <a:gd name="T13" fmla="*/ 0 60000 65536"/>
              <a:gd name="T14" fmla="*/ 0 60000 65536"/>
              <a:gd name="T15" fmla="*/ 0 w 136"/>
              <a:gd name="T16" fmla="*/ 0 h 136"/>
              <a:gd name="T17" fmla="*/ 136 w 136"/>
              <a:gd name="T18" fmla="*/ 136 h 136"/>
            </a:gdLst>
            <a:ahLst/>
            <a:cxnLst>
              <a:cxn ang="T10">
                <a:pos x="T0" y="T1"/>
              </a:cxn>
              <a:cxn ang="T11">
                <a:pos x="T2" y="T3"/>
              </a:cxn>
              <a:cxn ang="T12">
                <a:pos x="T4" y="T5"/>
              </a:cxn>
              <a:cxn ang="T13">
                <a:pos x="T6" y="T7"/>
              </a:cxn>
              <a:cxn ang="T14">
                <a:pos x="T8" y="T9"/>
              </a:cxn>
            </a:cxnLst>
            <a:rect l="T15" t="T16" r="T17" b="T18"/>
            <a:pathLst>
              <a:path w="136" h="136">
                <a:moveTo>
                  <a:pt x="135" y="113"/>
                </a:moveTo>
                <a:lnTo>
                  <a:pt x="22" y="0"/>
                </a:lnTo>
                <a:lnTo>
                  <a:pt x="0" y="22"/>
                </a:lnTo>
                <a:lnTo>
                  <a:pt x="113" y="135"/>
                </a:lnTo>
                <a:lnTo>
                  <a:pt x="135" y="113"/>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36" name="Freeform 60"/>
          <p:cNvSpPr>
            <a:spLocks/>
          </p:cNvSpPr>
          <p:nvPr/>
        </p:nvSpPr>
        <p:spPr bwMode="auto">
          <a:xfrm>
            <a:off x="6657975" y="4424363"/>
            <a:ext cx="188913" cy="212725"/>
          </a:xfrm>
          <a:custGeom>
            <a:avLst/>
            <a:gdLst>
              <a:gd name="T0" fmla="*/ 184684 w 134"/>
              <a:gd name="T1" fmla="*/ 174625 h 134"/>
              <a:gd name="T2" fmla="*/ 187503 w 134"/>
              <a:gd name="T3" fmla="*/ 176212 h 134"/>
              <a:gd name="T4" fmla="*/ 31016 w 134"/>
              <a:gd name="T5" fmla="*/ 0 h 134"/>
              <a:gd name="T6" fmla="*/ 0 w 134"/>
              <a:gd name="T7" fmla="*/ 34925 h 134"/>
              <a:gd name="T8" fmla="*/ 156488 w 134"/>
              <a:gd name="T9" fmla="*/ 211138 h 134"/>
              <a:gd name="T10" fmla="*/ 157897 w 134"/>
              <a:gd name="T11" fmla="*/ 211138 h 134"/>
              <a:gd name="T12" fmla="*/ 156488 w 134"/>
              <a:gd name="T13" fmla="*/ 211138 h 134"/>
              <a:gd name="T14" fmla="*/ 157897 w 134"/>
              <a:gd name="T15" fmla="*/ 211138 h 134"/>
              <a:gd name="T16" fmla="*/ 184684 w 134"/>
              <a:gd name="T17" fmla="*/ 174625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34"/>
              <a:gd name="T29" fmla="*/ 134 w 134"/>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34">
                <a:moveTo>
                  <a:pt x="131" y="110"/>
                </a:moveTo>
                <a:lnTo>
                  <a:pt x="133" y="111"/>
                </a:lnTo>
                <a:lnTo>
                  <a:pt x="22" y="0"/>
                </a:lnTo>
                <a:lnTo>
                  <a:pt x="0" y="22"/>
                </a:lnTo>
                <a:lnTo>
                  <a:pt x="111" y="133"/>
                </a:lnTo>
                <a:lnTo>
                  <a:pt x="112" y="133"/>
                </a:lnTo>
                <a:lnTo>
                  <a:pt x="111" y="133"/>
                </a:lnTo>
                <a:lnTo>
                  <a:pt x="112" y="133"/>
                </a:lnTo>
                <a:lnTo>
                  <a:pt x="131" y="11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37" name="Freeform 61"/>
          <p:cNvSpPr>
            <a:spLocks/>
          </p:cNvSpPr>
          <p:nvPr/>
        </p:nvSpPr>
        <p:spPr bwMode="auto">
          <a:xfrm>
            <a:off x="6823075" y="4606925"/>
            <a:ext cx="174625" cy="180975"/>
          </a:xfrm>
          <a:custGeom>
            <a:avLst/>
            <a:gdLst>
              <a:gd name="T0" fmla="*/ 171808 w 124"/>
              <a:gd name="T1" fmla="*/ 139700 h 114"/>
              <a:gd name="T2" fmla="*/ 173217 w 124"/>
              <a:gd name="T3" fmla="*/ 141288 h 114"/>
              <a:gd name="T4" fmla="*/ 26757 w 124"/>
              <a:gd name="T5" fmla="*/ 0 h 114"/>
              <a:gd name="T6" fmla="*/ 0 w 124"/>
              <a:gd name="T7" fmla="*/ 36513 h 114"/>
              <a:gd name="T8" fmla="*/ 146460 w 124"/>
              <a:gd name="T9" fmla="*/ 177800 h 114"/>
              <a:gd name="T10" fmla="*/ 147868 w 124"/>
              <a:gd name="T11" fmla="*/ 179388 h 114"/>
              <a:gd name="T12" fmla="*/ 146460 w 124"/>
              <a:gd name="T13" fmla="*/ 177800 h 114"/>
              <a:gd name="T14" fmla="*/ 146460 w 124"/>
              <a:gd name="T15" fmla="*/ 179388 h 114"/>
              <a:gd name="T16" fmla="*/ 147868 w 124"/>
              <a:gd name="T17" fmla="*/ 179388 h 114"/>
              <a:gd name="T18" fmla="*/ 171808 w 124"/>
              <a:gd name="T19" fmla="*/ 13970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14"/>
              <a:gd name="T32" fmla="*/ 124 w 12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14">
                <a:moveTo>
                  <a:pt x="122" y="88"/>
                </a:moveTo>
                <a:lnTo>
                  <a:pt x="123" y="89"/>
                </a:lnTo>
                <a:lnTo>
                  <a:pt x="19" y="0"/>
                </a:lnTo>
                <a:lnTo>
                  <a:pt x="0" y="23"/>
                </a:lnTo>
                <a:lnTo>
                  <a:pt x="104" y="112"/>
                </a:lnTo>
                <a:lnTo>
                  <a:pt x="105" y="113"/>
                </a:lnTo>
                <a:lnTo>
                  <a:pt x="104" y="112"/>
                </a:lnTo>
                <a:lnTo>
                  <a:pt x="104" y="113"/>
                </a:lnTo>
                <a:lnTo>
                  <a:pt x="105" y="113"/>
                </a:lnTo>
                <a:lnTo>
                  <a:pt x="122" y="88"/>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38" name="Freeform 62"/>
          <p:cNvSpPr>
            <a:spLocks/>
          </p:cNvSpPr>
          <p:nvPr/>
        </p:nvSpPr>
        <p:spPr bwMode="auto">
          <a:xfrm>
            <a:off x="6978650" y="4754563"/>
            <a:ext cx="184150" cy="160337"/>
          </a:xfrm>
          <a:custGeom>
            <a:avLst/>
            <a:gdLst>
              <a:gd name="T0" fmla="*/ 181339 w 131"/>
              <a:gd name="T1" fmla="*/ 119062 h 101"/>
              <a:gd name="T2" fmla="*/ 182744 w 131"/>
              <a:gd name="T3" fmla="*/ 119062 h 101"/>
              <a:gd name="T4" fmla="*/ 23897 w 131"/>
              <a:gd name="T5" fmla="*/ 0 h 101"/>
              <a:gd name="T6" fmla="*/ 0 w 131"/>
              <a:gd name="T7" fmla="*/ 39687 h 101"/>
              <a:gd name="T8" fmla="*/ 158847 w 131"/>
              <a:gd name="T9" fmla="*/ 158750 h 101"/>
              <a:gd name="T10" fmla="*/ 160253 w 131"/>
              <a:gd name="T11" fmla="*/ 158750 h 101"/>
              <a:gd name="T12" fmla="*/ 158847 w 131"/>
              <a:gd name="T13" fmla="*/ 158750 h 101"/>
              <a:gd name="T14" fmla="*/ 160253 w 131"/>
              <a:gd name="T15" fmla="*/ 158750 h 101"/>
              <a:gd name="T16" fmla="*/ 181339 w 131"/>
              <a:gd name="T17" fmla="*/ 119062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01"/>
              <a:gd name="T29" fmla="*/ 131 w 131"/>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01">
                <a:moveTo>
                  <a:pt x="129" y="75"/>
                </a:moveTo>
                <a:lnTo>
                  <a:pt x="130" y="75"/>
                </a:lnTo>
                <a:lnTo>
                  <a:pt x="17" y="0"/>
                </a:lnTo>
                <a:lnTo>
                  <a:pt x="0" y="25"/>
                </a:lnTo>
                <a:lnTo>
                  <a:pt x="113" y="100"/>
                </a:lnTo>
                <a:lnTo>
                  <a:pt x="114" y="100"/>
                </a:lnTo>
                <a:lnTo>
                  <a:pt x="113" y="100"/>
                </a:lnTo>
                <a:lnTo>
                  <a:pt x="114" y="100"/>
                </a:lnTo>
                <a:lnTo>
                  <a:pt x="129" y="75"/>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39" name="Freeform 63"/>
          <p:cNvSpPr>
            <a:spLocks/>
          </p:cNvSpPr>
          <p:nvPr/>
        </p:nvSpPr>
        <p:spPr bwMode="auto">
          <a:xfrm>
            <a:off x="7145338" y="4879975"/>
            <a:ext cx="187325" cy="149225"/>
          </a:xfrm>
          <a:custGeom>
            <a:avLst/>
            <a:gdLst>
              <a:gd name="T0" fmla="*/ 183068 w 132"/>
              <a:gd name="T1" fmla="*/ 103188 h 94"/>
              <a:gd name="T2" fmla="*/ 185906 w 132"/>
              <a:gd name="T3" fmla="*/ 104775 h 94"/>
              <a:gd name="T4" fmla="*/ 21287 w 132"/>
              <a:gd name="T5" fmla="*/ 0 h 94"/>
              <a:gd name="T6" fmla="*/ 0 w 132"/>
              <a:gd name="T7" fmla="*/ 39687 h 94"/>
              <a:gd name="T8" fmla="*/ 164619 w 132"/>
              <a:gd name="T9" fmla="*/ 146050 h 94"/>
              <a:gd name="T10" fmla="*/ 167457 w 132"/>
              <a:gd name="T11" fmla="*/ 147638 h 94"/>
              <a:gd name="T12" fmla="*/ 164619 w 132"/>
              <a:gd name="T13" fmla="*/ 146050 h 94"/>
              <a:gd name="T14" fmla="*/ 166038 w 132"/>
              <a:gd name="T15" fmla="*/ 147638 h 94"/>
              <a:gd name="T16" fmla="*/ 167457 w 132"/>
              <a:gd name="T17" fmla="*/ 147638 h 94"/>
              <a:gd name="T18" fmla="*/ 183068 w 132"/>
              <a:gd name="T19" fmla="*/ 103188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94"/>
              <a:gd name="T32" fmla="*/ 132 w 132"/>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94">
                <a:moveTo>
                  <a:pt x="129" y="65"/>
                </a:moveTo>
                <a:lnTo>
                  <a:pt x="131" y="66"/>
                </a:lnTo>
                <a:lnTo>
                  <a:pt x="15" y="0"/>
                </a:lnTo>
                <a:lnTo>
                  <a:pt x="0" y="25"/>
                </a:lnTo>
                <a:lnTo>
                  <a:pt x="116" y="92"/>
                </a:lnTo>
                <a:lnTo>
                  <a:pt x="118" y="93"/>
                </a:lnTo>
                <a:lnTo>
                  <a:pt x="116" y="92"/>
                </a:lnTo>
                <a:lnTo>
                  <a:pt x="117" y="93"/>
                </a:lnTo>
                <a:lnTo>
                  <a:pt x="118" y="93"/>
                </a:lnTo>
                <a:lnTo>
                  <a:pt x="129" y="65"/>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40" name="Freeform 64"/>
          <p:cNvSpPr>
            <a:spLocks/>
          </p:cNvSpPr>
          <p:nvPr/>
        </p:nvSpPr>
        <p:spPr bwMode="auto">
          <a:xfrm>
            <a:off x="7319963" y="4989513"/>
            <a:ext cx="196850" cy="130175"/>
          </a:xfrm>
          <a:custGeom>
            <a:avLst/>
            <a:gdLst>
              <a:gd name="T0" fmla="*/ 195444 w 140"/>
              <a:gd name="T1" fmla="*/ 84137 h 82"/>
              <a:gd name="T2" fmla="*/ 16873 w 140"/>
              <a:gd name="T3" fmla="*/ 0 h 82"/>
              <a:gd name="T4" fmla="*/ 0 w 140"/>
              <a:gd name="T5" fmla="*/ 44450 h 82"/>
              <a:gd name="T6" fmla="*/ 178571 w 140"/>
              <a:gd name="T7" fmla="*/ 128588 h 82"/>
              <a:gd name="T8" fmla="*/ 195444 w 140"/>
              <a:gd name="T9" fmla="*/ 84137 h 82"/>
              <a:gd name="T10" fmla="*/ 0 60000 65536"/>
              <a:gd name="T11" fmla="*/ 0 60000 65536"/>
              <a:gd name="T12" fmla="*/ 0 60000 65536"/>
              <a:gd name="T13" fmla="*/ 0 60000 65536"/>
              <a:gd name="T14" fmla="*/ 0 60000 65536"/>
              <a:gd name="T15" fmla="*/ 0 w 140"/>
              <a:gd name="T16" fmla="*/ 0 h 82"/>
              <a:gd name="T17" fmla="*/ 140 w 140"/>
              <a:gd name="T18" fmla="*/ 82 h 82"/>
            </a:gdLst>
            <a:ahLst/>
            <a:cxnLst>
              <a:cxn ang="T10">
                <a:pos x="T0" y="T1"/>
              </a:cxn>
              <a:cxn ang="T11">
                <a:pos x="T2" y="T3"/>
              </a:cxn>
              <a:cxn ang="T12">
                <a:pos x="T4" y="T5"/>
              </a:cxn>
              <a:cxn ang="T13">
                <a:pos x="T6" y="T7"/>
              </a:cxn>
              <a:cxn ang="T14">
                <a:pos x="T8" y="T9"/>
              </a:cxn>
            </a:cxnLst>
            <a:rect l="T15" t="T16" r="T17" b="T18"/>
            <a:pathLst>
              <a:path w="140" h="82">
                <a:moveTo>
                  <a:pt x="139" y="53"/>
                </a:moveTo>
                <a:lnTo>
                  <a:pt x="12" y="0"/>
                </a:lnTo>
                <a:lnTo>
                  <a:pt x="0" y="28"/>
                </a:lnTo>
                <a:lnTo>
                  <a:pt x="127" y="81"/>
                </a:lnTo>
                <a:lnTo>
                  <a:pt x="139" y="53"/>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41" name="Freeform 65"/>
          <p:cNvSpPr>
            <a:spLocks/>
          </p:cNvSpPr>
          <p:nvPr/>
        </p:nvSpPr>
        <p:spPr bwMode="auto">
          <a:xfrm>
            <a:off x="7507288" y="5080000"/>
            <a:ext cx="176212" cy="114300"/>
          </a:xfrm>
          <a:custGeom>
            <a:avLst/>
            <a:gdLst>
              <a:gd name="T0" fmla="*/ 174802 w 125"/>
              <a:gd name="T1" fmla="*/ 68262 h 72"/>
              <a:gd name="T2" fmla="*/ 15507 w 125"/>
              <a:gd name="T3" fmla="*/ 0 h 72"/>
              <a:gd name="T4" fmla="*/ 0 w 125"/>
              <a:gd name="T5" fmla="*/ 44450 h 72"/>
              <a:gd name="T6" fmla="*/ 159296 w 125"/>
              <a:gd name="T7" fmla="*/ 112713 h 72"/>
              <a:gd name="T8" fmla="*/ 174802 w 125"/>
              <a:gd name="T9" fmla="*/ 68262 h 72"/>
              <a:gd name="T10" fmla="*/ 0 60000 65536"/>
              <a:gd name="T11" fmla="*/ 0 60000 65536"/>
              <a:gd name="T12" fmla="*/ 0 60000 65536"/>
              <a:gd name="T13" fmla="*/ 0 60000 65536"/>
              <a:gd name="T14" fmla="*/ 0 60000 65536"/>
              <a:gd name="T15" fmla="*/ 0 w 125"/>
              <a:gd name="T16" fmla="*/ 0 h 72"/>
              <a:gd name="T17" fmla="*/ 125 w 125"/>
              <a:gd name="T18" fmla="*/ 72 h 72"/>
            </a:gdLst>
            <a:ahLst/>
            <a:cxnLst>
              <a:cxn ang="T10">
                <a:pos x="T0" y="T1"/>
              </a:cxn>
              <a:cxn ang="T11">
                <a:pos x="T2" y="T3"/>
              </a:cxn>
              <a:cxn ang="T12">
                <a:pos x="T4" y="T5"/>
              </a:cxn>
              <a:cxn ang="T13">
                <a:pos x="T6" y="T7"/>
              </a:cxn>
              <a:cxn ang="T14">
                <a:pos x="T8" y="T9"/>
              </a:cxn>
            </a:cxnLst>
            <a:rect l="T15" t="T16" r="T17" b="T18"/>
            <a:pathLst>
              <a:path w="125" h="72">
                <a:moveTo>
                  <a:pt x="124" y="43"/>
                </a:moveTo>
                <a:lnTo>
                  <a:pt x="11" y="0"/>
                </a:lnTo>
                <a:lnTo>
                  <a:pt x="0" y="28"/>
                </a:lnTo>
                <a:lnTo>
                  <a:pt x="113" y="71"/>
                </a:lnTo>
                <a:lnTo>
                  <a:pt x="124" y="43"/>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101442" name="Freeform 66"/>
          <p:cNvSpPr>
            <a:spLocks/>
          </p:cNvSpPr>
          <p:nvPr/>
        </p:nvSpPr>
        <p:spPr bwMode="auto">
          <a:xfrm>
            <a:off x="7673975" y="5154613"/>
            <a:ext cx="193675" cy="115887"/>
          </a:xfrm>
          <a:custGeom>
            <a:avLst/>
            <a:gdLst>
              <a:gd name="T0" fmla="*/ 190848 w 137"/>
              <a:gd name="T1" fmla="*/ 68262 h 73"/>
              <a:gd name="T2" fmla="*/ 192261 w 137"/>
              <a:gd name="T3" fmla="*/ 68262 h 73"/>
              <a:gd name="T4" fmla="*/ 15551 w 137"/>
              <a:gd name="T5" fmla="*/ 0 h 73"/>
              <a:gd name="T6" fmla="*/ 0 w 137"/>
              <a:gd name="T7" fmla="*/ 44450 h 73"/>
              <a:gd name="T8" fmla="*/ 176711 w 137"/>
              <a:gd name="T9" fmla="*/ 112712 h 73"/>
              <a:gd name="T10" fmla="*/ 178124 w 137"/>
              <a:gd name="T11" fmla="*/ 114300 h 73"/>
              <a:gd name="T12" fmla="*/ 176711 w 137"/>
              <a:gd name="T13" fmla="*/ 112712 h 73"/>
              <a:gd name="T14" fmla="*/ 176711 w 137"/>
              <a:gd name="T15" fmla="*/ 114300 h 73"/>
              <a:gd name="T16" fmla="*/ 178124 w 137"/>
              <a:gd name="T17" fmla="*/ 114300 h 73"/>
              <a:gd name="T18" fmla="*/ 190848 w 137"/>
              <a:gd name="T19" fmla="*/ 6826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73"/>
              <a:gd name="T32" fmla="*/ 137 w 137"/>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73">
                <a:moveTo>
                  <a:pt x="135" y="43"/>
                </a:moveTo>
                <a:lnTo>
                  <a:pt x="136" y="43"/>
                </a:lnTo>
                <a:lnTo>
                  <a:pt x="11" y="0"/>
                </a:lnTo>
                <a:lnTo>
                  <a:pt x="0" y="28"/>
                </a:lnTo>
                <a:lnTo>
                  <a:pt x="125" y="71"/>
                </a:lnTo>
                <a:lnTo>
                  <a:pt x="126" y="72"/>
                </a:lnTo>
                <a:lnTo>
                  <a:pt x="125" y="71"/>
                </a:lnTo>
                <a:lnTo>
                  <a:pt x="125" y="72"/>
                </a:lnTo>
                <a:lnTo>
                  <a:pt x="126" y="72"/>
                </a:lnTo>
                <a:lnTo>
                  <a:pt x="135" y="43"/>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43" name="Freeform 67"/>
          <p:cNvSpPr>
            <a:spLocks/>
          </p:cNvSpPr>
          <p:nvPr/>
        </p:nvSpPr>
        <p:spPr bwMode="auto">
          <a:xfrm>
            <a:off x="7859713" y="5229225"/>
            <a:ext cx="188912" cy="101600"/>
          </a:xfrm>
          <a:custGeom>
            <a:avLst/>
            <a:gdLst>
              <a:gd name="T0" fmla="*/ 186092 w 134"/>
              <a:gd name="T1" fmla="*/ 55562 h 64"/>
              <a:gd name="T2" fmla="*/ 187502 w 134"/>
              <a:gd name="T3" fmla="*/ 55562 h 64"/>
              <a:gd name="T4" fmla="*/ 12688 w 134"/>
              <a:gd name="T5" fmla="*/ 0 h 64"/>
              <a:gd name="T6" fmla="*/ 0 w 134"/>
              <a:gd name="T7" fmla="*/ 44450 h 64"/>
              <a:gd name="T8" fmla="*/ 174814 w 134"/>
              <a:gd name="T9" fmla="*/ 100012 h 64"/>
              <a:gd name="T10" fmla="*/ 176224 w 134"/>
              <a:gd name="T11" fmla="*/ 100012 h 64"/>
              <a:gd name="T12" fmla="*/ 174814 w 134"/>
              <a:gd name="T13" fmla="*/ 100012 h 64"/>
              <a:gd name="T14" fmla="*/ 176224 w 134"/>
              <a:gd name="T15" fmla="*/ 100012 h 64"/>
              <a:gd name="T16" fmla="*/ 186092 w 134"/>
              <a:gd name="T17" fmla="*/ 5556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64"/>
              <a:gd name="T29" fmla="*/ 134 w 13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64">
                <a:moveTo>
                  <a:pt x="132" y="35"/>
                </a:moveTo>
                <a:lnTo>
                  <a:pt x="133" y="35"/>
                </a:lnTo>
                <a:lnTo>
                  <a:pt x="9" y="0"/>
                </a:lnTo>
                <a:lnTo>
                  <a:pt x="0" y="28"/>
                </a:lnTo>
                <a:lnTo>
                  <a:pt x="124" y="63"/>
                </a:lnTo>
                <a:lnTo>
                  <a:pt x="125" y="63"/>
                </a:lnTo>
                <a:lnTo>
                  <a:pt x="124" y="63"/>
                </a:lnTo>
                <a:lnTo>
                  <a:pt x="125" y="63"/>
                </a:lnTo>
                <a:lnTo>
                  <a:pt x="132" y="35"/>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44" name="Freeform 68"/>
          <p:cNvSpPr>
            <a:spLocks/>
          </p:cNvSpPr>
          <p:nvPr/>
        </p:nvSpPr>
        <p:spPr bwMode="auto">
          <a:xfrm>
            <a:off x="8045450" y="5289550"/>
            <a:ext cx="217488" cy="96838"/>
          </a:xfrm>
          <a:custGeom>
            <a:avLst/>
            <a:gdLst>
              <a:gd name="T0" fmla="*/ 211875 w 155"/>
              <a:gd name="T1" fmla="*/ 73025 h 61"/>
              <a:gd name="T2" fmla="*/ 216085 w 155"/>
              <a:gd name="T3" fmla="*/ 50800 h 61"/>
              <a:gd name="T4" fmla="*/ 9822 w 155"/>
              <a:gd name="T5" fmla="*/ 0 h 61"/>
              <a:gd name="T6" fmla="*/ 0 w 155"/>
              <a:gd name="T7" fmla="*/ 44450 h 61"/>
              <a:gd name="T8" fmla="*/ 206263 w 155"/>
              <a:gd name="T9" fmla="*/ 95250 h 61"/>
              <a:gd name="T10" fmla="*/ 211875 w 155"/>
              <a:gd name="T11" fmla="*/ 73025 h 61"/>
              <a:gd name="T12" fmla="*/ 0 60000 65536"/>
              <a:gd name="T13" fmla="*/ 0 60000 65536"/>
              <a:gd name="T14" fmla="*/ 0 60000 65536"/>
              <a:gd name="T15" fmla="*/ 0 60000 65536"/>
              <a:gd name="T16" fmla="*/ 0 60000 65536"/>
              <a:gd name="T17" fmla="*/ 0 60000 65536"/>
              <a:gd name="T18" fmla="*/ 0 w 155"/>
              <a:gd name="T19" fmla="*/ 0 h 61"/>
              <a:gd name="T20" fmla="*/ 155 w 15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55" h="61">
                <a:moveTo>
                  <a:pt x="151" y="46"/>
                </a:moveTo>
                <a:lnTo>
                  <a:pt x="154" y="32"/>
                </a:lnTo>
                <a:lnTo>
                  <a:pt x="7" y="0"/>
                </a:lnTo>
                <a:lnTo>
                  <a:pt x="0" y="28"/>
                </a:lnTo>
                <a:lnTo>
                  <a:pt x="147" y="60"/>
                </a:lnTo>
                <a:lnTo>
                  <a:pt x="151" y="46"/>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101445" name="Freeform 69"/>
          <p:cNvSpPr>
            <a:spLocks/>
          </p:cNvSpPr>
          <p:nvPr/>
        </p:nvSpPr>
        <p:spPr bwMode="auto">
          <a:xfrm>
            <a:off x="2392363" y="5456238"/>
            <a:ext cx="169862" cy="76200"/>
          </a:xfrm>
          <a:custGeom>
            <a:avLst/>
            <a:gdLst>
              <a:gd name="T0" fmla="*/ 155824 w 121"/>
              <a:gd name="T1" fmla="*/ 1588 h 48"/>
              <a:gd name="T2" fmla="*/ 158631 w 121"/>
              <a:gd name="T3" fmla="*/ 0 h 48"/>
              <a:gd name="T4" fmla="*/ 0 w 121"/>
              <a:gd name="T5" fmla="*/ 30163 h 48"/>
              <a:gd name="T6" fmla="*/ 8423 w 121"/>
              <a:gd name="T7" fmla="*/ 74613 h 48"/>
              <a:gd name="T8" fmla="*/ 165651 w 121"/>
              <a:gd name="T9" fmla="*/ 46037 h 48"/>
              <a:gd name="T10" fmla="*/ 168458 w 121"/>
              <a:gd name="T11" fmla="*/ 44450 h 48"/>
              <a:gd name="T12" fmla="*/ 165651 w 121"/>
              <a:gd name="T13" fmla="*/ 46037 h 48"/>
              <a:gd name="T14" fmla="*/ 167054 w 121"/>
              <a:gd name="T15" fmla="*/ 44450 h 48"/>
              <a:gd name="T16" fmla="*/ 168458 w 121"/>
              <a:gd name="T17" fmla="*/ 44450 h 48"/>
              <a:gd name="T18" fmla="*/ 155824 w 121"/>
              <a:gd name="T19" fmla="*/ 158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48"/>
              <a:gd name="T32" fmla="*/ 121 w 121"/>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48">
                <a:moveTo>
                  <a:pt x="111" y="1"/>
                </a:moveTo>
                <a:lnTo>
                  <a:pt x="113" y="0"/>
                </a:lnTo>
                <a:lnTo>
                  <a:pt x="0" y="19"/>
                </a:lnTo>
                <a:lnTo>
                  <a:pt x="6" y="47"/>
                </a:lnTo>
                <a:lnTo>
                  <a:pt x="118" y="29"/>
                </a:lnTo>
                <a:lnTo>
                  <a:pt x="120" y="28"/>
                </a:lnTo>
                <a:lnTo>
                  <a:pt x="118" y="29"/>
                </a:lnTo>
                <a:lnTo>
                  <a:pt x="119" y="28"/>
                </a:lnTo>
                <a:lnTo>
                  <a:pt x="120" y="28"/>
                </a:lnTo>
                <a:lnTo>
                  <a:pt x="111"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46" name="Freeform 70"/>
          <p:cNvSpPr>
            <a:spLocks/>
          </p:cNvSpPr>
          <p:nvPr/>
        </p:nvSpPr>
        <p:spPr bwMode="auto">
          <a:xfrm>
            <a:off x="2557463" y="5411788"/>
            <a:ext cx="153987" cy="87312"/>
          </a:xfrm>
          <a:custGeom>
            <a:avLst/>
            <a:gdLst>
              <a:gd name="T0" fmla="*/ 137034 w 109"/>
              <a:gd name="T1" fmla="*/ 0 h 55"/>
              <a:gd name="T2" fmla="*/ 138447 w 109"/>
              <a:gd name="T3" fmla="*/ 0 h 55"/>
              <a:gd name="T4" fmla="*/ 0 w 109"/>
              <a:gd name="T5" fmla="*/ 41275 h 55"/>
              <a:gd name="T6" fmla="*/ 12715 w 109"/>
              <a:gd name="T7" fmla="*/ 85725 h 55"/>
              <a:gd name="T8" fmla="*/ 151162 w 109"/>
              <a:gd name="T9" fmla="*/ 44450 h 55"/>
              <a:gd name="T10" fmla="*/ 152574 w 109"/>
              <a:gd name="T11" fmla="*/ 42862 h 55"/>
              <a:gd name="T12" fmla="*/ 151162 w 109"/>
              <a:gd name="T13" fmla="*/ 44450 h 55"/>
              <a:gd name="T14" fmla="*/ 152574 w 109"/>
              <a:gd name="T15" fmla="*/ 42862 h 55"/>
              <a:gd name="T16" fmla="*/ 137034 w 109"/>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5"/>
              <a:gd name="T29" fmla="*/ 109 w 10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5">
                <a:moveTo>
                  <a:pt x="97" y="0"/>
                </a:moveTo>
                <a:lnTo>
                  <a:pt x="98" y="0"/>
                </a:lnTo>
                <a:lnTo>
                  <a:pt x="0" y="26"/>
                </a:lnTo>
                <a:lnTo>
                  <a:pt x="9" y="54"/>
                </a:lnTo>
                <a:lnTo>
                  <a:pt x="107" y="28"/>
                </a:lnTo>
                <a:lnTo>
                  <a:pt x="108" y="27"/>
                </a:lnTo>
                <a:lnTo>
                  <a:pt x="107" y="28"/>
                </a:lnTo>
                <a:lnTo>
                  <a:pt x="108" y="27"/>
                </a:lnTo>
                <a:lnTo>
                  <a:pt x="9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47" name="Freeform 71"/>
          <p:cNvSpPr>
            <a:spLocks/>
          </p:cNvSpPr>
          <p:nvPr/>
        </p:nvSpPr>
        <p:spPr bwMode="auto">
          <a:xfrm>
            <a:off x="2700338" y="5356225"/>
            <a:ext cx="146050" cy="95250"/>
          </a:xfrm>
          <a:custGeom>
            <a:avLst/>
            <a:gdLst>
              <a:gd name="T0" fmla="*/ 123363 w 103"/>
              <a:gd name="T1" fmla="*/ 1588 h 60"/>
              <a:gd name="T2" fmla="*/ 126199 w 103"/>
              <a:gd name="T3" fmla="*/ 0 h 60"/>
              <a:gd name="T4" fmla="*/ 0 w 103"/>
              <a:gd name="T5" fmla="*/ 50800 h 60"/>
              <a:gd name="T6" fmla="*/ 15598 w 103"/>
              <a:gd name="T7" fmla="*/ 93663 h 60"/>
              <a:gd name="T8" fmla="*/ 141796 w 103"/>
              <a:gd name="T9" fmla="*/ 42863 h 60"/>
              <a:gd name="T10" fmla="*/ 144632 w 103"/>
              <a:gd name="T11" fmla="*/ 41275 h 60"/>
              <a:gd name="T12" fmla="*/ 141796 w 103"/>
              <a:gd name="T13" fmla="*/ 42863 h 60"/>
              <a:gd name="T14" fmla="*/ 143214 w 103"/>
              <a:gd name="T15" fmla="*/ 41275 h 60"/>
              <a:gd name="T16" fmla="*/ 144632 w 103"/>
              <a:gd name="T17" fmla="*/ 41275 h 60"/>
              <a:gd name="T18" fmla="*/ 123363 w 103"/>
              <a:gd name="T19" fmla="*/ 158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0"/>
              <a:gd name="T32" fmla="*/ 103 w 103"/>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0">
                <a:moveTo>
                  <a:pt x="87" y="1"/>
                </a:moveTo>
                <a:lnTo>
                  <a:pt x="89" y="0"/>
                </a:lnTo>
                <a:lnTo>
                  <a:pt x="0" y="32"/>
                </a:lnTo>
                <a:lnTo>
                  <a:pt x="11" y="59"/>
                </a:lnTo>
                <a:lnTo>
                  <a:pt x="100" y="27"/>
                </a:lnTo>
                <a:lnTo>
                  <a:pt x="102" y="26"/>
                </a:lnTo>
                <a:lnTo>
                  <a:pt x="100" y="27"/>
                </a:lnTo>
                <a:lnTo>
                  <a:pt x="101" y="26"/>
                </a:lnTo>
                <a:lnTo>
                  <a:pt x="102" y="26"/>
                </a:lnTo>
                <a:lnTo>
                  <a:pt x="87"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48" name="Freeform 72"/>
          <p:cNvSpPr>
            <a:spLocks/>
          </p:cNvSpPr>
          <p:nvPr/>
        </p:nvSpPr>
        <p:spPr bwMode="auto">
          <a:xfrm>
            <a:off x="2830513" y="5241925"/>
            <a:ext cx="195262" cy="152400"/>
          </a:xfrm>
          <a:custGeom>
            <a:avLst/>
            <a:gdLst>
              <a:gd name="T0" fmla="*/ 164133 w 138"/>
              <a:gd name="T1" fmla="*/ 1588 h 96"/>
              <a:gd name="T2" fmla="*/ 168378 w 138"/>
              <a:gd name="T3" fmla="*/ 0 h 96"/>
              <a:gd name="T4" fmla="*/ 0 w 138"/>
              <a:gd name="T5" fmla="*/ 109538 h 96"/>
              <a:gd name="T6" fmla="*/ 21224 w 138"/>
              <a:gd name="T7" fmla="*/ 150813 h 96"/>
              <a:gd name="T8" fmla="*/ 189602 w 138"/>
              <a:gd name="T9" fmla="*/ 39687 h 96"/>
              <a:gd name="T10" fmla="*/ 193847 w 138"/>
              <a:gd name="T11" fmla="*/ 38100 h 96"/>
              <a:gd name="T12" fmla="*/ 189602 w 138"/>
              <a:gd name="T13" fmla="*/ 39687 h 96"/>
              <a:gd name="T14" fmla="*/ 192432 w 138"/>
              <a:gd name="T15" fmla="*/ 39687 h 96"/>
              <a:gd name="T16" fmla="*/ 193847 w 138"/>
              <a:gd name="T17" fmla="*/ 38100 h 96"/>
              <a:gd name="T18" fmla="*/ 164133 w 138"/>
              <a:gd name="T19" fmla="*/ 158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96"/>
              <a:gd name="T32" fmla="*/ 138 w 138"/>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96">
                <a:moveTo>
                  <a:pt x="116" y="1"/>
                </a:moveTo>
                <a:lnTo>
                  <a:pt x="119" y="0"/>
                </a:lnTo>
                <a:lnTo>
                  <a:pt x="0" y="69"/>
                </a:lnTo>
                <a:lnTo>
                  <a:pt x="15" y="95"/>
                </a:lnTo>
                <a:lnTo>
                  <a:pt x="134" y="25"/>
                </a:lnTo>
                <a:lnTo>
                  <a:pt x="137" y="24"/>
                </a:lnTo>
                <a:lnTo>
                  <a:pt x="134" y="25"/>
                </a:lnTo>
                <a:lnTo>
                  <a:pt x="136" y="25"/>
                </a:lnTo>
                <a:lnTo>
                  <a:pt x="137" y="24"/>
                </a:lnTo>
                <a:lnTo>
                  <a:pt x="116"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49" name="Freeform 73"/>
          <p:cNvSpPr>
            <a:spLocks/>
          </p:cNvSpPr>
          <p:nvPr/>
        </p:nvSpPr>
        <p:spPr bwMode="auto">
          <a:xfrm>
            <a:off x="3001963" y="5087938"/>
            <a:ext cx="176212" cy="185737"/>
          </a:xfrm>
          <a:custGeom>
            <a:avLst/>
            <a:gdLst>
              <a:gd name="T0" fmla="*/ 142379 w 125"/>
              <a:gd name="T1" fmla="*/ 3175 h 117"/>
              <a:gd name="T2" fmla="*/ 143789 w 125"/>
              <a:gd name="T3" fmla="*/ 0 h 117"/>
              <a:gd name="T4" fmla="*/ 0 w 125"/>
              <a:gd name="T5" fmla="*/ 147637 h 117"/>
              <a:gd name="T6" fmla="*/ 29604 w 125"/>
              <a:gd name="T7" fmla="*/ 184150 h 117"/>
              <a:gd name="T8" fmla="*/ 173393 w 125"/>
              <a:gd name="T9" fmla="*/ 38100 h 117"/>
              <a:gd name="T10" fmla="*/ 174802 w 125"/>
              <a:gd name="T11" fmla="*/ 34925 h 117"/>
              <a:gd name="T12" fmla="*/ 173393 w 125"/>
              <a:gd name="T13" fmla="*/ 38100 h 117"/>
              <a:gd name="T14" fmla="*/ 173393 w 125"/>
              <a:gd name="T15" fmla="*/ 34925 h 117"/>
              <a:gd name="T16" fmla="*/ 174802 w 125"/>
              <a:gd name="T17" fmla="*/ 34925 h 117"/>
              <a:gd name="T18" fmla="*/ 142379 w 125"/>
              <a:gd name="T19" fmla="*/ 3175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17"/>
              <a:gd name="T32" fmla="*/ 125 w 12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17">
                <a:moveTo>
                  <a:pt x="101" y="2"/>
                </a:moveTo>
                <a:lnTo>
                  <a:pt x="102" y="0"/>
                </a:lnTo>
                <a:lnTo>
                  <a:pt x="0" y="93"/>
                </a:lnTo>
                <a:lnTo>
                  <a:pt x="21" y="116"/>
                </a:lnTo>
                <a:lnTo>
                  <a:pt x="123" y="24"/>
                </a:lnTo>
                <a:lnTo>
                  <a:pt x="124" y="22"/>
                </a:lnTo>
                <a:lnTo>
                  <a:pt x="123" y="24"/>
                </a:lnTo>
                <a:lnTo>
                  <a:pt x="123" y="22"/>
                </a:lnTo>
                <a:lnTo>
                  <a:pt x="124" y="22"/>
                </a:lnTo>
                <a:lnTo>
                  <a:pt x="101" y="2"/>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50" name="Freeform 74"/>
          <p:cNvSpPr>
            <a:spLocks/>
          </p:cNvSpPr>
          <p:nvPr/>
        </p:nvSpPr>
        <p:spPr bwMode="auto">
          <a:xfrm>
            <a:off x="3151188" y="4879975"/>
            <a:ext cx="185737" cy="236538"/>
          </a:xfrm>
          <a:custGeom>
            <a:avLst/>
            <a:gdLst>
              <a:gd name="T0" fmla="*/ 147745 w 132"/>
              <a:gd name="T1" fmla="*/ 1588 h 149"/>
              <a:gd name="T2" fmla="*/ 150560 w 132"/>
              <a:gd name="T3" fmla="*/ 0 h 149"/>
              <a:gd name="T4" fmla="*/ 0 w 132"/>
              <a:gd name="T5" fmla="*/ 203200 h 149"/>
              <a:gd name="T6" fmla="*/ 32363 w 132"/>
              <a:gd name="T7" fmla="*/ 234950 h 149"/>
              <a:gd name="T8" fmla="*/ 182923 w 132"/>
              <a:gd name="T9" fmla="*/ 31750 h 149"/>
              <a:gd name="T10" fmla="*/ 184330 w 132"/>
              <a:gd name="T11" fmla="*/ 30163 h 149"/>
              <a:gd name="T12" fmla="*/ 182923 w 132"/>
              <a:gd name="T13" fmla="*/ 31750 h 149"/>
              <a:gd name="T14" fmla="*/ 182923 w 132"/>
              <a:gd name="T15" fmla="*/ 30163 h 149"/>
              <a:gd name="T16" fmla="*/ 184330 w 132"/>
              <a:gd name="T17" fmla="*/ 30163 h 149"/>
              <a:gd name="T18" fmla="*/ 147745 w 132"/>
              <a:gd name="T19" fmla="*/ 1588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49"/>
              <a:gd name="T32" fmla="*/ 132 w 13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49">
                <a:moveTo>
                  <a:pt x="105" y="1"/>
                </a:moveTo>
                <a:lnTo>
                  <a:pt x="107" y="0"/>
                </a:lnTo>
                <a:lnTo>
                  <a:pt x="0" y="128"/>
                </a:lnTo>
                <a:lnTo>
                  <a:pt x="23" y="148"/>
                </a:lnTo>
                <a:lnTo>
                  <a:pt x="130" y="20"/>
                </a:lnTo>
                <a:lnTo>
                  <a:pt x="131" y="19"/>
                </a:lnTo>
                <a:lnTo>
                  <a:pt x="130" y="20"/>
                </a:lnTo>
                <a:lnTo>
                  <a:pt x="130" y="19"/>
                </a:lnTo>
                <a:lnTo>
                  <a:pt x="131" y="19"/>
                </a:lnTo>
                <a:lnTo>
                  <a:pt x="105"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51" name="Freeform 75"/>
          <p:cNvSpPr>
            <a:spLocks/>
          </p:cNvSpPr>
          <p:nvPr/>
        </p:nvSpPr>
        <p:spPr bwMode="auto">
          <a:xfrm>
            <a:off x="3306763" y="4638675"/>
            <a:ext cx="190500" cy="265113"/>
          </a:xfrm>
          <a:custGeom>
            <a:avLst/>
            <a:gdLst>
              <a:gd name="T0" fmla="*/ 150989 w 135"/>
              <a:gd name="T1" fmla="*/ 1588 h 167"/>
              <a:gd name="T2" fmla="*/ 152400 w 135"/>
              <a:gd name="T3" fmla="*/ 0 h 167"/>
              <a:gd name="T4" fmla="*/ 0 w 135"/>
              <a:gd name="T5" fmla="*/ 234950 h 167"/>
              <a:gd name="T6" fmla="*/ 36689 w 135"/>
              <a:gd name="T7" fmla="*/ 263525 h 167"/>
              <a:gd name="T8" fmla="*/ 187678 w 135"/>
              <a:gd name="T9" fmla="*/ 28575 h 167"/>
              <a:gd name="T10" fmla="*/ 189089 w 135"/>
              <a:gd name="T11" fmla="*/ 25400 h 167"/>
              <a:gd name="T12" fmla="*/ 187678 w 135"/>
              <a:gd name="T13" fmla="*/ 28575 h 167"/>
              <a:gd name="T14" fmla="*/ 189089 w 135"/>
              <a:gd name="T15" fmla="*/ 26988 h 167"/>
              <a:gd name="T16" fmla="*/ 189089 w 135"/>
              <a:gd name="T17" fmla="*/ 25400 h 167"/>
              <a:gd name="T18" fmla="*/ 150989 w 135"/>
              <a:gd name="T19" fmla="*/ 1588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167"/>
              <a:gd name="T32" fmla="*/ 135 w 13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167">
                <a:moveTo>
                  <a:pt x="107" y="1"/>
                </a:moveTo>
                <a:lnTo>
                  <a:pt x="108" y="0"/>
                </a:lnTo>
                <a:lnTo>
                  <a:pt x="0" y="148"/>
                </a:lnTo>
                <a:lnTo>
                  <a:pt x="26" y="166"/>
                </a:lnTo>
                <a:lnTo>
                  <a:pt x="133" y="18"/>
                </a:lnTo>
                <a:lnTo>
                  <a:pt x="134" y="16"/>
                </a:lnTo>
                <a:lnTo>
                  <a:pt x="133" y="18"/>
                </a:lnTo>
                <a:lnTo>
                  <a:pt x="134" y="17"/>
                </a:lnTo>
                <a:lnTo>
                  <a:pt x="134" y="16"/>
                </a:lnTo>
                <a:lnTo>
                  <a:pt x="107"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52" name="Freeform 76"/>
          <p:cNvSpPr>
            <a:spLocks/>
          </p:cNvSpPr>
          <p:nvPr/>
        </p:nvSpPr>
        <p:spPr bwMode="auto">
          <a:xfrm>
            <a:off x="3463925" y="4452938"/>
            <a:ext cx="128588" cy="204787"/>
          </a:xfrm>
          <a:custGeom>
            <a:avLst/>
            <a:gdLst>
              <a:gd name="T0" fmla="*/ 89022 w 91"/>
              <a:gd name="T1" fmla="*/ 1587 h 129"/>
              <a:gd name="T2" fmla="*/ 89022 w 91"/>
              <a:gd name="T3" fmla="*/ 0 h 129"/>
              <a:gd name="T4" fmla="*/ 0 w 91"/>
              <a:gd name="T5" fmla="*/ 179387 h 129"/>
              <a:gd name="T6" fmla="*/ 36739 w 91"/>
              <a:gd name="T7" fmla="*/ 203200 h 129"/>
              <a:gd name="T8" fmla="*/ 125762 w 91"/>
              <a:gd name="T9" fmla="*/ 23812 h 129"/>
              <a:gd name="T10" fmla="*/ 127175 w 91"/>
              <a:gd name="T11" fmla="*/ 23812 h 129"/>
              <a:gd name="T12" fmla="*/ 125762 w 91"/>
              <a:gd name="T13" fmla="*/ 23812 h 129"/>
              <a:gd name="T14" fmla="*/ 127175 w 91"/>
              <a:gd name="T15" fmla="*/ 23812 h 129"/>
              <a:gd name="T16" fmla="*/ 89022 w 91"/>
              <a:gd name="T17" fmla="*/ 1587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29"/>
              <a:gd name="T29" fmla="*/ 91 w 91"/>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29">
                <a:moveTo>
                  <a:pt x="63" y="1"/>
                </a:moveTo>
                <a:lnTo>
                  <a:pt x="63" y="0"/>
                </a:lnTo>
                <a:lnTo>
                  <a:pt x="0" y="113"/>
                </a:lnTo>
                <a:lnTo>
                  <a:pt x="26" y="128"/>
                </a:lnTo>
                <a:lnTo>
                  <a:pt x="89" y="15"/>
                </a:lnTo>
                <a:lnTo>
                  <a:pt x="90" y="15"/>
                </a:lnTo>
                <a:lnTo>
                  <a:pt x="89" y="15"/>
                </a:lnTo>
                <a:lnTo>
                  <a:pt x="90" y="15"/>
                </a:lnTo>
                <a:lnTo>
                  <a:pt x="63"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53" name="Freeform 77"/>
          <p:cNvSpPr>
            <a:spLocks/>
          </p:cNvSpPr>
          <p:nvPr/>
        </p:nvSpPr>
        <p:spPr bwMode="auto">
          <a:xfrm>
            <a:off x="3559175" y="4216400"/>
            <a:ext cx="150813" cy="254000"/>
          </a:xfrm>
          <a:custGeom>
            <a:avLst/>
            <a:gdLst>
              <a:gd name="T0" fmla="*/ 111348 w 107"/>
              <a:gd name="T1" fmla="*/ 0 h 160"/>
              <a:gd name="T2" fmla="*/ 0 w 107"/>
              <a:gd name="T3" fmla="*/ 230188 h 160"/>
              <a:gd name="T4" fmla="*/ 38056 w 107"/>
              <a:gd name="T5" fmla="*/ 252413 h 160"/>
              <a:gd name="T6" fmla="*/ 149404 w 107"/>
              <a:gd name="T7" fmla="*/ 20637 h 160"/>
              <a:gd name="T8" fmla="*/ 111348 w 107"/>
              <a:gd name="T9" fmla="*/ 0 h 160"/>
              <a:gd name="T10" fmla="*/ 0 60000 65536"/>
              <a:gd name="T11" fmla="*/ 0 60000 65536"/>
              <a:gd name="T12" fmla="*/ 0 60000 65536"/>
              <a:gd name="T13" fmla="*/ 0 60000 65536"/>
              <a:gd name="T14" fmla="*/ 0 60000 65536"/>
              <a:gd name="T15" fmla="*/ 0 w 107"/>
              <a:gd name="T16" fmla="*/ 0 h 160"/>
              <a:gd name="T17" fmla="*/ 107 w 107"/>
              <a:gd name="T18" fmla="*/ 160 h 160"/>
            </a:gdLst>
            <a:ahLst/>
            <a:cxnLst>
              <a:cxn ang="T10">
                <a:pos x="T0" y="T1"/>
              </a:cxn>
              <a:cxn ang="T11">
                <a:pos x="T2" y="T3"/>
              </a:cxn>
              <a:cxn ang="T12">
                <a:pos x="T4" y="T5"/>
              </a:cxn>
              <a:cxn ang="T13">
                <a:pos x="T6" y="T7"/>
              </a:cxn>
              <a:cxn ang="T14">
                <a:pos x="T8" y="T9"/>
              </a:cxn>
            </a:cxnLst>
            <a:rect l="T15" t="T16" r="T17" b="T18"/>
            <a:pathLst>
              <a:path w="107" h="160">
                <a:moveTo>
                  <a:pt x="79" y="0"/>
                </a:moveTo>
                <a:lnTo>
                  <a:pt x="0" y="145"/>
                </a:lnTo>
                <a:lnTo>
                  <a:pt x="27" y="159"/>
                </a:lnTo>
                <a:lnTo>
                  <a:pt x="106" y="13"/>
                </a:lnTo>
                <a:lnTo>
                  <a:pt x="7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54" name="Freeform 78"/>
          <p:cNvSpPr>
            <a:spLocks/>
          </p:cNvSpPr>
          <p:nvPr/>
        </p:nvSpPr>
        <p:spPr bwMode="auto">
          <a:xfrm>
            <a:off x="3676650" y="3960813"/>
            <a:ext cx="152400" cy="269875"/>
          </a:xfrm>
          <a:custGeom>
            <a:avLst/>
            <a:gdLst>
              <a:gd name="T0" fmla="*/ 113251 w 109"/>
              <a:gd name="T1" fmla="*/ 0 h 170"/>
              <a:gd name="T2" fmla="*/ 113251 w 109"/>
              <a:gd name="T3" fmla="*/ 1588 h 170"/>
              <a:gd name="T4" fmla="*/ 0 w 109"/>
              <a:gd name="T5" fmla="*/ 246063 h 170"/>
              <a:gd name="T6" fmla="*/ 37750 w 109"/>
              <a:gd name="T7" fmla="*/ 268288 h 170"/>
              <a:gd name="T8" fmla="*/ 151002 w 109"/>
              <a:gd name="T9" fmla="*/ 23812 h 170"/>
              <a:gd name="T10" fmla="*/ 151002 w 109"/>
              <a:gd name="T11" fmla="*/ 25400 h 170"/>
              <a:gd name="T12" fmla="*/ 113251 w 109"/>
              <a:gd name="T13" fmla="*/ 0 h 170"/>
              <a:gd name="T14" fmla="*/ 113251 w 109"/>
              <a:gd name="T15" fmla="*/ 1588 h 170"/>
              <a:gd name="T16" fmla="*/ 113251 w 109"/>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170"/>
              <a:gd name="T29" fmla="*/ 109 w 109"/>
              <a:gd name="T30" fmla="*/ 170 h 1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170">
                <a:moveTo>
                  <a:pt x="81" y="0"/>
                </a:moveTo>
                <a:lnTo>
                  <a:pt x="81" y="1"/>
                </a:lnTo>
                <a:lnTo>
                  <a:pt x="0" y="155"/>
                </a:lnTo>
                <a:lnTo>
                  <a:pt x="27" y="169"/>
                </a:lnTo>
                <a:lnTo>
                  <a:pt x="108" y="15"/>
                </a:lnTo>
                <a:lnTo>
                  <a:pt x="108" y="16"/>
                </a:lnTo>
                <a:lnTo>
                  <a:pt x="81" y="0"/>
                </a:lnTo>
                <a:lnTo>
                  <a:pt x="81" y="1"/>
                </a:lnTo>
                <a:lnTo>
                  <a:pt x="81"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55" name="Freeform 79"/>
          <p:cNvSpPr>
            <a:spLocks/>
          </p:cNvSpPr>
          <p:nvPr/>
        </p:nvSpPr>
        <p:spPr bwMode="auto">
          <a:xfrm>
            <a:off x="3797300" y="3743325"/>
            <a:ext cx="147638" cy="236538"/>
          </a:xfrm>
          <a:custGeom>
            <a:avLst/>
            <a:gdLst>
              <a:gd name="T0" fmla="*/ 111080 w 105"/>
              <a:gd name="T1" fmla="*/ 0 h 149"/>
              <a:gd name="T2" fmla="*/ 109674 w 105"/>
              <a:gd name="T3" fmla="*/ 3175 h 149"/>
              <a:gd name="T4" fmla="*/ 0 w 105"/>
              <a:gd name="T5" fmla="*/ 209550 h 149"/>
              <a:gd name="T6" fmla="*/ 36558 w 105"/>
              <a:gd name="T7" fmla="*/ 234950 h 149"/>
              <a:gd name="T8" fmla="*/ 146232 w 105"/>
              <a:gd name="T9" fmla="*/ 26988 h 149"/>
              <a:gd name="T10" fmla="*/ 144826 w 105"/>
              <a:gd name="T11" fmla="*/ 28575 h 149"/>
              <a:gd name="T12" fmla="*/ 111080 w 105"/>
              <a:gd name="T13" fmla="*/ 0 h 149"/>
              <a:gd name="T14" fmla="*/ 109674 w 105"/>
              <a:gd name="T15" fmla="*/ 0 h 149"/>
              <a:gd name="T16" fmla="*/ 109674 w 105"/>
              <a:gd name="T17" fmla="*/ 3175 h 149"/>
              <a:gd name="T18" fmla="*/ 111080 w 105"/>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149"/>
              <a:gd name="T32" fmla="*/ 105 w 105"/>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149">
                <a:moveTo>
                  <a:pt x="79" y="0"/>
                </a:moveTo>
                <a:lnTo>
                  <a:pt x="78" y="2"/>
                </a:lnTo>
                <a:lnTo>
                  <a:pt x="0" y="132"/>
                </a:lnTo>
                <a:lnTo>
                  <a:pt x="26" y="148"/>
                </a:lnTo>
                <a:lnTo>
                  <a:pt x="104" y="17"/>
                </a:lnTo>
                <a:lnTo>
                  <a:pt x="103" y="18"/>
                </a:lnTo>
                <a:lnTo>
                  <a:pt x="79" y="0"/>
                </a:lnTo>
                <a:lnTo>
                  <a:pt x="78" y="0"/>
                </a:lnTo>
                <a:lnTo>
                  <a:pt x="78" y="2"/>
                </a:lnTo>
                <a:lnTo>
                  <a:pt x="7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56" name="Freeform 80"/>
          <p:cNvSpPr>
            <a:spLocks/>
          </p:cNvSpPr>
          <p:nvPr/>
        </p:nvSpPr>
        <p:spPr bwMode="auto">
          <a:xfrm>
            <a:off x="3916363" y="3629025"/>
            <a:ext cx="106362" cy="136525"/>
          </a:xfrm>
          <a:custGeom>
            <a:avLst/>
            <a:gdLst>
              <a:gd name="T0" fmla="*/ 74173 w 76"/>
              <a:gd name="T1" fmla="*/ 0 h 86"/>
              <a:gd name="T2" fmla="*/ 72774 w 76"/>
              <a:gd name="T3" fmla="*/ 1588 h 86"/>
              <a:gd name="T4" fmla="*/ 0 w 76"/>
              <a:gd name="T5" fmla="*/ 106363 h 86"/>
              <a:gd name="T6" fmla="*/ 32188 w 76"/>
              <a:gd name="T7" fmla="*/ 134938 h 86"/>
              <a:gd name="T8" fmla="*/ 104963 w 76"/>
              <a:gd name="T9" fmla="*/ 31750 h 86"/>
              <a:gd name="T10" fmla="*/ 103563 w 76"/>
              <a:gd name="T11" fmla="*/ 33338 h 86"/>
              <a:gd name="T12" fmla="*/ 74173 w 76"/>
              <a:gd name="T13" fmla="*/ 0 h 86"/>
              <a:gd name="T14" fmla="*/ 72774 w 76"/>
              <a:gd name="T15" fmla="*/ 1588 h 86"/>
              <a:gd name="T16" fmla="*/ 74173 w 76"/>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86"/>
              <a:gd name="T29" fmla="*/ 76 w 7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86">
                <a:moveTo>
                  <a:pt x="53" y="0"/>
                </a:moveTo>
                <a:lnTo>
                  <a:pt x="52" y="1"/>
                </a:lnTo>
                <a:lnTo>
                  <a:pt x="0" y="67"/>
                </a:lnTo>
                <a:lnTo>
                  <a:pt x="23" y="85"/>
                </a:lnTo>
                <a:lnTo>
                  <a:pt x="75" y="20"/>
                </a:lnTo>
                <a:lnTo>
                  <a:pt x="74" y="21"/>
                </a:lnTo>
                <a:lnTo>
                  <a:pt x="53" y="0"/>
                </a:lnTo>
                <a:lnTo>
                  <a:pt x="52" y="1"/>
                </a:lnTo>
                <a:lnTo>
                  <a:pt x="5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57" name="Freeform 81"/>
          <p:cNvSpPr>
            <a:spLocks/>
          </p:cNvSpPr>
          <p:nvPr/>
        </p:nvSpPr>
        <p:spPr bwMode="auto">
          <a:xfrm>
            <a:off x="3995738" y="3500438"/>
            <a:ext cx="134937" cy="155575"/>
          </a:xfrm>
          <a:custGeom>
            <a:avLst/>
            <a:gdLst>
              <a:gd name="T0" fmla="*/ 103688 w 95"/>
              <a:gd name="T1" fmla="*/ 0 h 98"/>
              <a:gd name="T2" fmla="*/ 102268 w 95"/>
              <a:gd name="T3" fmla="*/ 1588 h 98"/>
              <a:gd name="T4" fmla="*/ 0 w 95"/>
              <a:gd name="T5" fmla="*/ 120650 h 98"/>
              <a:gd name="T6" fmla="*/ 31249 w 95"/>
              <a:gd name="T7" fmla="*/ 153988 h 98"/>
              <a:gd name="T8" fmla="*/ 133517 w 95"/>
              <a:gd name="T9" fmla="*/ 34925 h 98"/>
              <a:gd name="T10" fmla="*/ 132096 w 95"/>
              <a:gd name="T11" fmla="*/ 36513 h 98"/>
              <a:gd name="T12" fmla="*/ 103688 w 95"/>
              <a:gd name="T13" fmla="*/ 0 h 98"/>
              <a:gd name="T14" fmla="*/ 102268 w 95"/>
              <a:gd name="T15" fmla="*/ 1588 h 98"/>
              <a:gd name="T16" fmla="*/ 103688 w 95"/>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98"/>
              <a:gd name="T29" fmla="*/ 95 w 95"/>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98">
                <a:moveTo>
                  <a:pt x="73" y="0"/>
                </a:moveTo>
                <a:lnTo>
                  <a:pt x="72" y="1"/>
                </a:lnTo>
                <a:lnTo>
                  <a:pt x="0" y="76"/>
                </a:lnTo>
                <a:lnTo>
                  <a:pt x="22" y="97"/>
                </a:lnTo>
                <a:lnTo>
                  <a:pt x="94" y="22"/>
                </a:lnTo>
                <a:lnTo>
                  <a:pt x="93" y="23"/>
                </a:lnTo>
                <a:lnTo>
                  <a:pt x="73" y="0"/>
                </a:lnTo>
                <a:lnTo>
                  <a:pt x="72" y="1"/>
                </a:lnTo>
                <a:lnTo>
                  <a:pt x="7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58" name="Freeform 82"/>
          <p:cNvSpPr>
            <a:spLocks/>
          </p:cNvSpPr>
          <p:nvPr/>
        </p:nvSpPr>
        <p:spPr bwMode="auto">
          <a:xfrm>
            <a:off x="4106863" y="3381375"/>
            <a:ext cx="146050" cy="149225"/>
          </a:xfrm>
          <a:custGeom>
            <a:avLst/>
            <a:gdLst>
              <a:gd name="T0" fmla="*/ 119368 w 104"/>
              <a:gd name="T1" fmla="*/ 0 h 94"/>
              <a:gd name="T2" fmla="*/ 117963 w 104"/>
              <a:gd name="T3" fmla="*/ 3175 h 94"/>
              <a:gd name="T4" fmla="*/ 0 w 104"/>
              <a:gd name="T5" fmla="*/ 111125 h 94"/>
              <a:gd name="T6" fmla="*/ 28087 w 104"/>
              <a:gd name="T7" fmla="*/ 147638 h 94"/>
              <a:gd name="T8" fmla="*/ 144646 w 104"/>
              <a:gd name="T9" fmla="*/ 38100 h 94"/>
              <a:gd name="T10" fmla="*/ 143241 w 104"/>
              <a:gd name="T11" fmla="*/ 39687 h 94"/>
              <a:gd name="T12" fmla="*/ 119368 w 104"/>
              <a:gd name="T13" fmla="*/ 0 h 94"/>
              <a:gd name="T14" fmla="*/ 117963 w 104"/>
              <a:gd name="T15" fmla="*/ 1588 h 94"/>
              <a:gd name="T16" fmla="*/ 117963 w 104"/>
              <a:gd name="T17" fmla="*/ 3175 h 94"/>
              <a:gd name="T18" fmla="*/ 119368 w 104"/>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94"/>
              <a:gd name="T32" fmla="*/ 104 w 104"/>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94">
                <a:moveTo>
                  <a:pt x="85" y="0"/>
                </a:moveTo>
                <a:lnTo>
                  <a:pt x="84" y="2"/>
                </a:lnTo>
                <a:lnTo>
                  <a:pt x="0" y="70"/>
                </a:lnTo>
                <a:lnTo>
                  <a:pt x="20" y="93"/>
                </a:lnTo>
                <a:lnTo>
                  <a:pt x="103" y="24"/>
                </a:lnTo>
                <a:lnTo>
                  <a:pt x="102" y="25"/>
                </a:lnTo>
                <a:lnTo>
                  <a:pt x="85" y="0"/>
                </a:lnTo>
                <a:lnTo>
                  <a:pt x="84" y="1"/>
                </a:lnTo>
                <a:lnTo>
                  <a:pt x="84" y="2"/>
                </a:lnTo>
                <a:lnTo>
                  <a:pt x="85"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59" name="Freeform 83"/>
          <p:cNvSpPr>
            <a:spLocks/>
          </p:cNvSpPr>
          <p:nvPr/>
        </p:nvSpPr>
        <p:spPr bwMode="auto">
          <a:xfrm>
            <a:off x="4233863" y="3276600"/>
            <a:ext cx="146050" cy="139700"/>
          </a:xfrm>
          <a:custGeom>
            <a:avLst/>
            <a:gdLst>
              <a:gd name="T0" fmla="*/ 120772 w 104"/>
              <a:gd name="T1" fmla="*/ 0 h 88"/>
              <a:gd name="T2" fmla="*/ 120772 w 104"/>
              <a:gd name="T3" fmla="*/ 1588 h 88"/>
              <a:gd name="T4" fmla="*/ 0 w 104"/>
              <a:gd name="T5" fmla="*/ 98425 h 88"/>
              <a:gd name="T6" fmla="*/ 23874 w 104"/>
              <a:gd name="T7" fmla="*/ 138113 h 88"/>
              <a:gd name="T8" fmla="*/ 144646 w 104"/>
              <a:gd name="T9" fmla="*/ 39687 h 88"/>
              <a:gd name="T10" fmla="*/ 144646 w 104"/>
              <a:gd name="T11" fmla="*/ 41275 h 88"/>
              <a:gd name="T12" fmla="*/ 120772 w 104"/>
              <a:gd name="T13" fmla="*/ 0 h 88"/>
              <a:gd name="T14" fmla="*/ 120772 w 104"/>
              <a:gd name="T15" fmla="*/ 1588 h 88"/>
              <a:gd name="T16" fmla="*/ 120772 w 104"/>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88"/>
              <a:gd name="T29" fmla="*/ 104 w 104"/>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88">
                <a:moveTo>
                  <a:pt x="86" y="0"/>
                </a:moveTo>
                <a:lnTo>
                  <a:pt x="86" y="1"/>
                </a:lnTo>
                <a:lnTo>
                  <a:pt x="0" y="62"/>
                </a:lnTo>
                <a:lnTo>
                  <a:pt x="17" y="87"/>
                </a:lnTo>
                <a:lnTo>
                  <a:pt x="103" y="25"/>
                </a:lnTo>
                <a:lnTo>
                  <a:pt x="103" y="26"/>
                </a:lnTo>
                <a:lnTo>
                  <a:pt x="86" y="0"/>
                </a:lnTo>
                <a:lnTo>
                  <a:pt x="86" y="1"/>
                </a:lnTo>
                <a:lnTo>
                  <a:pt x="8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60" name="Freeform 84"/>
          <p:cNvSpPr>
            <a:spLocks/>
          </p:cNvSpPr>
          <p:nvPr/>
        </p:nvSpPr>
        <p:spPr bwMode="auto">
          <a:xfrm>
            <a:off x="4362450" y="3170238"/>
            <a:ext cx="166688" cy="142875"/>
          </a:xfrm>
          <a:custGeom>
            <a:avLst/>
            <a:gdLst>
              <a:gd name="T0" fmla="*/ 144276 w 119"/>
              <a:gd name="T1" fmla="*/ 0 h 90"/>
              <a:gd name="T2" fmla="*/ 142875 w 119"/>
              <a:gd name="T3" fmla="*/ 0 h 90"/>
              <a:gd name="T4" fmla="*/ 0 w 119"/>
              <a:gd name="T5" fmla="*/ 100012 h 90"/>
              <a:gd name="T6" fmla="*/ 23813 w 119"/>
              <a:gd name="T7" fmla="*/ 141288 h 90"/>
              <a:gd name="T8" fmla="*/ 165287 w 119"/>
              <a:gd name="T9" fmla="*/ 39687 h 90"/>
              <a:gd name="T10" fmla="*/ 144276 w 119"/>
              <a:gd name="T11" fmla="*/ 0 h 90"/>
              <a:gd name="T12" fmla="*/ 142875 w 119"/>
              <a:gd name="T13" fmla="*/ 0 h 90"/>
              <a:gd name="T14" fmla="*/ 144276 w 119"/>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90"/>
              <a:gd name="T26" fmla="*/ 119 w 119"/>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90">
                <a:moveTo>
                  <a:pt x="103" y="0"/>
                </a:moveTo>
                <a:lnTo>
                  <a:pt x="102" y="0"/>
                </a:lnTo>
                <a:lnTo>
                  <a:pt x="0" y="63"/>
                </a:lnTo>
                <a:lnTo>
                  <a:pt x="17" y="89"/>
                </a:lnTo>
                <a:lnTo>
                  <a:pt x="118" y="25"/>
                </a:lnTo>
                <a:lnTo>
                  <a:pt x="103" y="0"/>
                </a:lnTo>
                <a:lnTo>
                  <a:pt x="102" y="0"/>
                </a:lnTo>
                <a:lnTo>
                  <a:pt x="10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61" name="Freeform 85"/>
          <p:cNvSpPr>
            <a:spLocks/>
          </p:cNvSpPr>
          <p:nvPr/>
        </p:nvSpPr>
        <p:spPr bwMode="auto">
          <a:xfrm>
            <a:off x="4514850" y="3074988"/>
            <a:ext cx="155575" cy="130175"/>
          </a:xfrm>
          <a:custGeom>
            <a:avLst/>
            <a:gdLst>
              <a:gd name="T0" fmla="*/ 133150 w 111"/>
              <a:gd name="T1" fmla="*/ 0 h 82"/>
              <a:gd name="T2" fmla="*/ 0 w 111"/>
              <a:gd name="T3" fmla="*/ 88900 h 82"/>
              <a:gd name="T4" fmla="*/ 21024 w 111"/>
              <a:gd name="T5" fmla="*/ 128588 h 82"/>
              <a:gd name="T6" fmla="*/ 154173 w 111"/>
              <a:gd name="T7" fmla="*/ 41275 h 82"/>
              <a:gd name="T8" fmla="*/ 152772 w 111"/>
              <a:gd name="T9" fmla="*/ 42862 h 82"/>
              <a:gd name="T10" fmla="*/ 133150 w 111"/>
              <a:gd name="T11" fmla="*/ 0 h 82"/>
              <a:gd name="T12" fmla="*/ 0 60000 65536"/>
              <a:gd name="T13" fmla="*/ 0 60000 65536"/>
              <a:gd name="T14" fmla="*/ 0 60000 65536"/>
              <a:gd name="T15" fmla="*/ 0 60000 65536"/>
              <a:gd name="T16" fmla="*/ 0 60000 65536"/>
              <a:gd name="T17" fmla="*/ 0 60000 65536"/>
              <a:gd name="T18" fmla="*/ 0 w 111"/>
              <a:gd name="T19" fmla="*/ 0 h 82"/>
              <a:gd name="T20" fmla="*/ 111 w 111"/>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11" h="82">
                <a:moveTo>
                  <a:pt x="95" y="0"/>
                </a:moveTo>
                <a:lnTo>
                  <a:pt x="0" y="56"/>
                </a:lnTo>
                <a:lnTo>
                  <a:pt x="15" y="81"/>
                </a:lnTo>
                <a:lnTo>
                  <a:pt x="110" y="26"/>
                </a:lnTo>
                <a:lnTo>
                  <a:pt x="109" y="27"/>
                </a:lnTo>
                <a:lnTo>
                  <a:pt x="95"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62" name="Freeform 86"/>
          <p:cNvSpPr>
            <a:spLocks/>
          </p:cNvSpPr>
          <p:nvPr/>
        </p:nvSpPr>
        <p:spPr bwMode="auto">
          <a:xfrm>
            <a:off x="4654550" y="2986088"/>
            <a:ext cx="161925" cy="127000"/>
          </a:xfrm>
          <a:custGeom>
            <a:avLst/>
            <a:gdLst>
              <a:gd name="T0" fmla="*/ 142039 w 114"/>
              <a:gd name="T1" fmla="*/ 0 h 80"/>
              <a:gd name="T2" fmla="*/ 140619 w 114"/>
              <a:gd name="T3" fmla="*/ 0 h 80"/>
              <a:gd name="T4" fmla="*/ 0 w 114"/>
              <a:gd name="T5" fmla="*/ 82550 h 80"/>
              <a:gd name="T6" fmla="*/ 19886 w 114"/>
              <a:gd name="T7" fmla="*/ 125413 h 80"/>
              <a:gd name="T8" fmla="*/ 160505 w 114"/>
              <a:gd name="T9" fmla="*/ 42862 h 80"/>
              <a:gd name="T10" fmla="*/ 159084 w 114"/>
              <a:gd name="T11" fmla="*/ 42862 h 80"/>
              <a:gd name="T12" fmla="*/ 142039 w 114"/>
              <a:gd name="T13" fmla="*/ 0 h 80"/>
              <a:gd name="T14" fmla="*/ 140619 w 114"/>
              <a:gd name="T15" fmla="*/ 0 h 80"/>
              <a:gd name="T16" fmla="*/ 142039 w 114"/>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0"/>
              <a:gd name="T29" fmla="*/ 114 w 11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0">
                <a:moveTo>
                  <a:pt x="100" y="0"/>
                </a:moveTo>
                <a:lnTo>
                  <a:pt x="99" y="0"/>
                </a:lnTo>
                <a:lnTo>
                  <a:pt x="0" y="52"/>
                </a:lnTo>
                <a:lnTo>
                  <a:pt x="14" y="79"/>
                </a:lnTo>
                <a:lnTo>
                  <a:pt x="113" y="27"/>
                </a:lnTo>
                <a:lnTo>
                  <a:pt x="112" y="27"/>
                </a:lnTo>
                <a:lnTo>
                  <a:pt x="100" y="0"/>
                </a:lnTo>
                <a:lnTo>
                  <a:pt x="99" y="0"/>
                </a:lnTo>
                <a:lnTo>
                  <a:pt x="100"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63" name="Freeform 87"/>
          <p:cNvSpPr>
            <a:spLocks/>
          </p:cNvSpPr>
          <p:nvPr/>
        </p:nvSpPr>
        <p:spPr bwMode="auto">
          <a:xfrm>
            <a:off x="4803775" y="2900363"/>
            <a:ext cx="165100" cy="123825"/>
          </a:xfrm>
          <a:custGeom>
            <a:avLst/>
            <a:gdLst>
              <a:gd name="T0" fmla="*/ 146756 w 117"/>
              <a:gd name="T1" fmla="*/ 0 h 78"/>
              <a:gd name="T2" fmla="*/ 145344 w 117"/>
              <a:gd name="T3" fmla="*/ 1588 h 78"/>
              <a:gd name="T4" fmla="*/ 0 w 117"/>
              <a:gd name="T5" fmla="*/ 79375 h 78"/>
              <a:gd name="T6" fmla="*/ 16933 w 117"/>
              <a:gd name="T7" fmla="*/ 122238 h 78"/>
              <a:gd name="T8" fmla="*/ 163689 w 117"/>
              <a:gd name="T9" fmla="*/ 42862 h 78"/>
              <a:gd name="T10" fmla="*/ 163689 w 117"/>
              <a:gd name="T11" fmla="*/ 44450 h 78"/>
              <a:gd name="T12" fmla="*/ 146756 w 117"/>
              <a:gd name="T13" fmla="*/ 0 h 78"/>
              <a:gd name="T14" fmla="*/ 145344 w 117"/>
              <a:gd name="T15" fmla="*/ 1588 h 78"/>
              <a:gd name="T16" fmla="*/ 146756 w 117"/>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78"/>
              <a:gd name="T29" fmla="*/ 117 w 117"/>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78">
                <a:moveTo>
                  <a:pt x="104" y="0"/>
                </a:moveTo>
                <a:lnTo>
                  <a:pt x="103" y="1"/>
                </a:lnTo>
                <a:lnTo>
                  <a:pt x="0" y="50"/>
                </a:lnTo>
                <a:lnTo>
                  <a:pt x="12" y="77"/>
                </a:lnTo>
                <a:lnTo>
                  <a:pt x="116" y="27"/>
                </a:lnTo>
                <a:lnTo>
                  <a:pt x="116" y="28"/>
                </a:lnTo>
                <a:lnTo>
                  <a:pt x="104" y="0"/>
                </a:lnTo>
                <a:lnTo>
                  <a:pt x="103" y="1"/>
                </a:lnTo>
                <a:lnTo>
                  <a:pt x="10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64" name="Freeform 88"/>
          <p:cNvSpPr>
            <a:spLocks/>
          </p:cNvSpPr>
          <p:nvPr/>
        </p:nvSpPr>
        <p:spPr bwMode="auto">
          <a:xfrm>
            <a:off x="4957763" y="2794000"/>
            <a:ext cx="230187" cy="146050"/>
          </a:xfrm>
          <a:custGeom>
            <a:avLst/>
            <a:gdLst>
              <a:gd name="T0" fmla="*/ 211940 w 164"/>
              <a:gd name="T1" fmla="*/ 0 h 92"/>
              <a:gd name="T2" fmla="*/ 0 w 164"/>
              <a:gd name="T3" fmla="*/ 100012 h 92"/>
              <a:gd name="T4" fmla="*/ 18247 w 164"/>
              <a:gd name="T5" fmla="*/ 144463 h 92"/>
              <a:gd name="T6" fmla="*/ 228783 w 164"/>
              <a:gd name="T7" fmla="*/ 44450 h 92"/>
              <a:gd name="T8" fmla="*/ 211940 w 164"/>
              <a:gd name="T9" fmla="*/ 0 h 92"/>
              <a:gd name="T10" fmla="*/ 0 60000 65536"/>
              <a:gd name="T11" fmla="*/ 0 60000 65536"/>
              <a:gd name="T12" fmla="*/ 0 60000 65536"/>
              <a:gd name="T13" fmla="*/ 0 60000 65536"/>
              <a:gd name="T14" fmla="*/ 0 60000 65536"/>
              <a:gd name="T15" fmla="*/ 0 w 164"/>
              <a:gd name="T16" fmla="*/ 0 h 92"/>
              <a:gd name="T17" fmla="*/ 164 w 164"/>
              <a:gd name="T18" fmla="*/ 92 h 92"/>
            </a:gdLst>
            <a:ahLst/>
            <a:cxnLst>
              <a:cxn ang="T10">
                <a:pos x="T0" y="T1"/>
              </a:cxn>
              <a:cxn ang="T11">
                <a:pos x="T2" y="T3"/>
              </a:cxn>
              <a:cxn ang="T12">
                <a:pos x="T4" y="T5"/>
              </a:cxn>
              <a:cxn ang="T13">
                <a:pos x="T6" y="T7"/>
              </a:cxn>
              <a:cxn ang="T14">
                <a:pos x="T8" y="T9"/>
              </a:cxn>
            </a:cxnLst>
            <a:rect l="T15" t="T16" r="T17" b="T18"/>
            <a:pathLst>
              <a:path w="164" h="92">
                <a:moveTo>
                  <a:pt x="151" y="0"/>
                </a:moveTo>
                <a:lnTo>
                  <a:pt x="0" y="63"/>
                </a:lnTo>
                <a:lnTo>
                  <a:pt x="13" y="91"/>
                </a:lnTo>
                <a:lnTo>
                  <a:pt x="163" y="28"/>
                </a:lnTo>
                <a:lnTo>
                  <a:pt x="151"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65" name="Freeform 89"/>
          <p:cNvSpPr>
            <a:spLocks/>
          </p:cNvSpPr>
          <p:nvPr/>
        </p:nvSpPr>
        <p:spPr bwMode="auto">
          <a:xfrm>
            <a:off x="5178425" y="2693988"/>
            <a:ext cx="247650" cy="139700"/>
          </a:xfrm>
          <a:custGeom>
            <a:avLst/>
            <a:gdLst>
              <a:gd name="T0" fmla="*/ 230668 w 175"/>
              <a:gd name="T1" fmla="*/ 0 h 88"/>
              <a:gd name="T2" fmla="*/ 229253 w 175"/>
              <a:gd name="T3" fmla="*/ 0 h 88"/>
              <a:gd name="T4" fmla="*/ 0 w 175"/>
              <a:gd name="T5" fmla="*/ 93662 h 88"/>
              <a:gd name="T6" fmla="*/ 16982 w 175"/>
              <a:gd name="T7" fmla="*/ 138113 h 88"/>
              <a:gd name="T8" fmla="*/ 246235 w 175"/>
              <a:gd name="T9" fmla="*/ 44450 h 88"/>
              <a:gd name="T10" fmla="*/ 244820 w 175"/>
              <a:gd name="T11" fmla="*/ 46037 h 88"/>
              <a:gd name="T12" fmla="*/ 230668 w 175"/>
              <a:gd name="T13" fmla="*/ 0 h 88"/>
              <a:gd name="T14" fmla="*/ 229253 w 175"/>
              <a:gd name="T15" fmla="*/ 0 h 88"/>
              <a:gd name="T16" fmla="*/ 230668 w 175"/>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88"/>
              <a:gd name="T29" fmla="*/ 175 w 17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88">
                <a:moveTo>
                  <a:pt x="163" y="0"/>
                </a:moveTo>
                <a:lnTo>
                  <a:pt x="162" y="0"/>
                </a:lnTo>
                <a:lnTo>
                  <a:pt x="0" y="59"/>
                </a:lnTo>
                <a:lnTo>
                  <a:pt x="12" y="87"/>
                </a:lnTo>
                <a:lnTo>
                  <a:pt x="174" y="28"/>
                </a:lnTo>
                <a:lnTo>
                  <a:pt x="173" y="29"/>
                </a:lnTo>
                <a:lnTo>
                  <a:pt x="163" y="0"/>
                </a:lnTo>
                <a:lnTo>
                  <a:pt x="162" y="0"/>
                </a:lnTo>
                <a:lnTo>
                  <a:pt x="16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66" name="Freeform 90"/>
          <p:cNvSpPr>
            <a:spLocks/>
          </p:cNvSpPr>
          <p:nvPr/>
        </p:nvSpPr>
        <p:spPr bwMode="auto">
          <a:xfrm>
            <a:off x="5416550" y="2586038"/>
            <a:ext cx="300038" cy="149225"/>
          </a:xfrm>
          <a:custGeom>
            <a:avLst/>
            <a:gdLst>
              <a:gd name="T0" fmla="*/ 285885 w 212"/>
              <a:gd name="T1" fmla="*/ 0 h 94"/>
              <a:gd name="T2" fmla="*/ 284470 w 212"/>
              <a:gd name="T3" fmla="*/ 0 h 94"/>
              <a:gd name="T4" fmla="*/ 0 w 212"/>
              <a:gd name="T5" fmla="*/ 101600 h 94"/>
              <a:gd name="T6" fmla="*/ 14153 w 212"/>
              <a:gd name="T7" fmla="*/ 147638 h 94"/>
              <a:gd name="T8" fmla="*/ 298623 w 212"/>
              <a:gd name="T9" fmla="*/ 46037 h 94"/>
              <a:gd name="T10" fmla="*/ 297207 w 212"/>
              <a:gd name="T11" fmla="*/ 46037 h 94"/>
              <a:gd name="T12" fmla="*/ 285885 w 212"/>
              <a:gd name="T13" fmla="*/ 0 h 94"/>
              <a:gd name="T14" fmla="*/ 284470 w 212"/>
              <a:gd name="T15" fmla="*/ 0 h 94"/>
              <a:gd name="T16" fmla="*/ 285885 w 212"/>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94"/>
              <a:gd name="T29" fmla="*/ 212 w 212"/>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94">
                <a:moveTo>
                  <a:pt x="202" y="0"/>
                </a:moveTo>
                <a:lnTo>
                  <a:pt x="201" y="0"/>
                </a:lnTo>
                <a:lnTo>
                  <a:pt x="0" y="64"/>
                </a:lnTo>
                <a:lnTo>
                  <a:pt x="10" y="93"/>
                </a:lnTo>
                <a:lnTo>
                  <a:pt x="211" y="29"/>
                </a:lnTo>
                <a:lnTo>
                  <a:pt x="210" y="29"/>
                </a:lnTo>
                <a:lnTo>
                  <a:pt x="202" y="0"/>
                </a:lnTo>
                <a:lnTo>
                  <a:pt x="201" y="0"/>
                </a:lnTo>
                <a:lnTo>
                  <a:pt x="202"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67" name="Freeform 91"/>
          <p:cNvSpPr>
            <a:spLocks/>
          </p:cNvSpPr>
          <p:nvPr/>
        </p:nvSpPr>
        <p:spPr bwMode="auto">
          <a:xfrm>
            <a:off x="5710238" y="2511425"/>
            <a:ext cx="258762" cy="115888"/>
          </a:xfrm>
          <a:custGeom>
            <a:avLst/>
            <a:gdLst>
              <a:gd name="T0" fmla="*/ 246036 w 183"/>
              <a:gd name="T1" fmla="*/ 0 h 73"/>
              <a:gd name="T2" fmla="*/ 0 w 183"/>
              <a:gd name="T3" fmla="*/ 68263 h 73"/>
              <a:gd name="T4" fmla="*/ 11312 w 183"/>
              <a:gd name="T5" fmla="*/ 114300 h 73"/>
              <a:gd name="T6" fmla="*/ 257348 w 183"/>
              <a:gd name="T7" fmla="*/ 46038 h 73"/>
              <a:gd name="T8" fmla="*/ 255934 w 183"/>
              <a:gd name="T9" fmla="*/ 46038 h 73"/>
              <a:gd name="T10" fmla="*/ 246036 w 183"/>
              <a:gd name="T11" fmla="*/ 0 h 73"/>
              <a:gd name="T12" fmla="*/ 0 60000 65536"/>
              <a:gd name="T13" fmla="*/ 0 60000 65536"/>
              <a:gd name="T14" fmla="*/ 0 60000 65536"/>
              <a:gd name="T15" fmla="*/ 0 60000 65536"/>
              <a:gd name="T16" fmla="*/ 0 60000 65536"/>
              <a:gd name="T17" fmla="*/ 0 60000 65536"/>
              <a:gd name="T18" fmla="*/ 0 w 183"/>
              <a:gd name="T19" fmla="*/ 0 h 73"/>
              <a:gd name="T20" fmla="*/ 183 w 18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83" h="73">
                <a:moveTo>
                  <a:pt x="174" y="0"/>
                </a:moveTo>
                <a:lnTo>
                  <a:pt x="0" y="43"/>
                </a:lnTo>
                <a:lnTo>
                  <a:pt x="8" y="72"/>
                </a:lnTo>
                <a:lnTo>
                  <a:pt x="182" y="29"/>
                </a:lnTo>
                <a:lnTo>
                  <a:pt x="181" y="29"/>
                </a:lnTo>
                <a:lnTo>
                  <a:pt x="17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68" name="Freeform 92"/>
          <p:cNvSpPr>
            <a:spLocks/>
          </p:cNvSpPr>
          <p:nvPr/>
        </p:nvSpPr>
        <p:spPr bwMode="auto">
          <a:xfrm>
            <a:off x="5964238" y="2439988"/>
            <a:ext cx="274637" cy="112712"/>
          </a:xfrm>
          <a:custGeom>
            <a:avLst/>
            <a:gdLst>
              <a:gd name="T0" fmla="*/ 264727 w 194"/>
              <a:gd name="T1" fmla="*/ 0 h 71"/>
              <a:gd name="T2" fmla="*/ 0 w 194"/>
              <a:gd name="T3" fmla="*/ 65087 h 71"/>
              <a:gd name="T4" fmla="*/ 9910 w 194"/>
              <a:gd name="T5" fmla="*/ 111125 h 71"/>
              <a:gd name="T6" fmla="*/ 273221 w 194"/>
              <a:gd name="T7" fmla="*/ 46037 h 71"/>
              <a:gd name="T8" fmla="*/ 264727 w 194"/>
              <a:gd name="T9" fmla="*/ 0 h 71"/>
              <a:gd name="T10" fmla="*/ 0 60000 65536"/>
              <a:gd name="T11" fmla="*/ 0 60000 65536"/>
              <a:gd name="T12" fmla="*/ 0 60000 65536"/>
              <a:gd name="T13" fmla="*/ 0 60000 65536"/>
              <a:gd name="T14" fmla="*/ 0 60000 65536"/>
              <a:gd name="T15" fmla="*/ 0 w 194"/>
              <a:gd name="T16" fmla="*/ 0 h 71"/>
              <a:gd name="T17" fmla="*/ 194 w 194"/>
              <a:gd name="T18" fmla="*/ 71 h 71"/>
            </a:gdLst>
            <a:ahLst/>
            <a:cxnLst>
              <a:cxn ang="T10">
                <a:pos x="T0" y="T1"/>
              </a:cxn>
              <a:cxn ang="T11">
                <a:pos x="T2" y="T3"/>
              </a:cxn>
              <a:cxn ang="T12">
                <a:pos x="T4" y="T5"/>
              </a:cxn>
              <a:cxn ang="T13">
                <a:pos x="T6" y="T7"/>
              </a:cxn>
              <a:cxn ang="T14">
                <a:pos x="T8" y="T9"/>
              </a:cxn>
            </a:cxnLst>
            <a:rect l="T15" t="T16" r="T17" b="T18"/>
            <a:pathLst>
              <a:path w="194" h="71">
                <a:moveTo>
                  <a:pt x="187" y="0"/>
                </a:moveTo>
                <a:lnTo>
                  <a:pt x="0" y="41"/>
                </a:lnTo>
                <a:lnTo>
                  <a:pt x="7" y="70"/>
                </a:lnTo>
                <a:lnTo>
                  <a:pt x="193" y="29"/>
                </a:lnTo>
                <a:lnTo>
                  <a:pt x="18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69" name="Freeform 93"/>
          <p:cNvSpPr>
            <a:spLocks/>
          </p:cNvSpPr>
          <p:nvPr/>
        </p:nvSpPr>
        <p:spPr bwMode="auto">
          <a:xfrm>
            <a:off x="6237288" y="2373313"/>
            <a:ext cx="288925" cy="107950"/>
          </a:xfrm>
          <a:custGeom>
            <a:avLst/>
            <a:gdLst>
              <a:gd name="T0" fmla="*/ 280469 w 205"/>
              <a:gd name="T1" fmla="*/ 0 h 68"/>
              <a:gd name="T2" fmla="*/ 277650 w 205"/>
              <a:gd name="T3" fmla="*/ 1588 h 68"/>
              <a:gd name="T4" fmla="*/ 0 w 205"/>
              <a:gd name="T5" fmla="*/ 61912 h 68"/>
              <a:gd name="T6" fmla="*/ 8456 w 205"/>
              <a:gd name="T7" fmla="*/ 106363 h 68"/>
              <a:gd name="T8" fmla="*/ 287516 w 205"/>
              <a:gd name="T9" fmla="*/ 46037 h 68"/>
              <a:gd name="T10" fmla="*/ 286106 w 205"/>
              <a:gd name="T11" fmla="*/ 47625 h 68"/>
              <a:gd name="T12" fmla="*/ 280469 w 205"/>
              <a:gd name="T13" fmla="*/ 0 h 68"/>
              <a:gd name="T14" fmla="*/ 279059 w 205"/>
              <a:gd name="T15" fmla="*/ 1588 h 68"/>
              <a:gd name="T16" fmla="*/ 277650 w 205"/>
              <a:gd name="T17" fmla="*/ 1588 h 68"/>
              <a:gd name="T18" fmla="*/ 280469 w 20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68"/>
              <a:gd name="T32" fmla="*/ 205 w 205"/>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68">
                <a:moveTo>
                  <a:pt x="199" y="0"/>
                </a:moveTo>
                <a:lnTo>
                  <a:pt x="197" y="1"/>
                </a:lnTo>
                <a:lnTo>
                  <a:pt x="0" y="39"/>
                </a:lnTo>
                <a:lnTo>
                  <a:pt x="6" y="67"/>
                </a:lnTo>
                <a:lnTo>
                  <a:pt x="204" y="29"/>
                </a:lnTo>
                <a:lnTo>
                  <a:pt x="203" y="30"/>
                </a:lnTo>
                <a:lnTo>
                  <a:pt x="199" y="0"/>
                </a:lnTo>
                <a:lnTo>
                  <a:pt x="198" y="1"/>
                </a:lnTo>
                <a:lnTo>
                  <a:pt x="197" y="1"/>
                </a:lnTo>
                <a:lnTo>
                  <a:pt x="19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70" name="Freeform 94"/>
          <p:cNvSpPr>
            <a:spLocks/>
          </p:cNvSpPr>
          <p:nvPr/>
        </p:nvSpPr>
        <p:spPr bwMode="auto">
          <a:xfrm>
            <a:off x="6526213" y="2312988"/>
            <a:ext cx="325437" cy="104775"/>
          </a:xfrm>
          <a:custGeom>
            <a:avLst/>
            <a:gdLst>
              <a:gd name="T0" fmla="*/ 316947 w 230"/>
              <a:gd name="T1" fmla="*/ 0 h 66"/>
              <a:gd name="T2" fmla="*/ 0 w 230"/>
              <a:gd name="T3" fmla="*/ 55562 h 66"/>
              <a:gd name="T4" fmla="*/ 5660 w 230"/>
              <a:gd name="T5" fmla="*/ 103188 h 66"/>
              <a:gd name="T6" fmla="*/ 324022 w 230"/>
              <a:gd name="T7" fmla="*/ 47625 h 66"/>
              <a:gd name="T8" fmla="*/ 316947 w 230"/>
              <a:gd name="T9" fmla="*/ 0 h 66"/>
              <a:gd name="T10" fmla="*/ 0 60000 65536"/>
              <a:gd name="T11" fmla="*/ 0 60000 65536"/>
              <a:gd name="T12" fmla="*/ 0 60000 65536"/>
              <a:gd name="T13" fmla="*/ 0 60000 65536"/>
              <a:gd name="T14" fmla="*/ 0 60000 65536"/>
              <a:gd name="T15" fmla="*/ 0 w 230"/>
              <a:gd name="T16" fmla="*/ 0 h 66"/>
              <a:gd name="T17" fmla="*/ 230 w 230"/>
              <a:gd name="T18" fmla="*/ 66 h 66"/>
            </a:gdLst>
            <a:ahLst/>
            <a:cxnLst>
              <a:cxn ang="T10">
                <a:pos x="T0" y="T1"/>
              </a:cxn>
              <a:cxn ang="T11">
                <a:pos x="T2" y="T3"/>
              </a:cxn>
              <a:cxn ang="T12">
                <a:pos x="T4" y="T5"/>
              </a:cxn>
              <a:cxn ang="T13">
                <a:pos x="T6" y="T7"/>
              </a:cxn>
              <a:cxn ang="T14">
                <a:pos x="T8" y="T9"/>
              </a:cxn>
            </a:cxnLst>
            <a:rect l="T15" t="T16" r="T17" b="T18"/>
            <a:pathLst>
              <a:path w="230" h="66">
                <a:moveTo>
                  <a:pt x="224" y="0"/>
                </a:moveTo>
                <a:lnTo>
                  <a:pt x="0" y="35"/>
                </a:lnTo>
                <a:lnTo>
                  <a:pt x="4" y="65"/>
                </a:lnTo>
                <a:lnTo>
                  <a:pt x="229" y="30"/>
                </a:lnTo>
                <a:lnTo>
                  <a:pt x="22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71" name="Freeform 95"/>
          <p:cNvSpPr>
            <a:spLocks/>
          </p:cNvSpPr>
          <p:nvPr/>
        </p:nvSpPr>
        <p:spPr bwMode="auto">
          <a:xfrm>
            <a:off x="6851650" y="2266950"/>
            <a:ext cx="280988" cy="90488"/>
          </a:xfrm>
          <a:custGeom>
            <a:avLst/>
            <a:gdLst>
              <a:gd name="T0" fmla="*/ 272558 w 200"/>
              <a:gd name="T1" fmla="*/ 0 h 57"/>
              <a:gd name="T2" fmla="*/ 0 w 200"/>
              <a:gd name="T3" fmla="*/ 41275 h 57"/>
              <a:gd name="T4" fmla="*/ 7025 w 200"/>
              <a:gd name="T5" fmla="*/ 88900 h 57"/>
              <a:gd name="T6" fmla="*/ 279583 w 200"/>
              <a:gd name="T7" fmla="*/ 46038 h 57"/>
              <a:gd name="T8" fmla="*/ 272558 w 200"/>
              <a:gd name="T9" fmla="*/ 0 h 57"/>
              <a:gd name="T10" fmla="*/ 0 60000 65536"/>
              <a:gd name="T11" fmla="*/ 0 60000 65536"/>
              <a:gd name="T12" fmla="*/ 0 60000 65536"/>
              <a:gd name="T13" fmla="*/ 0 60000 65536"/>
              <a:gd name="T14" fmla="*/ 0 60000 65536"/>
              <a:gd name="T15" fmla="*/ 0 w 200"/>
              <a:gd name="T16" fmla="*/ 0 h 57"/>
              <a:gd name="T17" fmla="*/ 200 w 200"/>
              <a:gd name="T18" fmla="*/ 57 h 57"/>
            </a:gdLst>
            <a:ahLst/>
            <a:cxnLst>
              <a:cxn ang="T10">
                <a:pos x="T0" y="T1"/>
              </a:cxn>
              <a:cxn ang="T11">
                <a:pos x="T2" y="T3"/>
              </a:cxn>
              <a:cxn ang="T12">
                <a:pos x="T4" y="T5"/>
              </a:cxn>
              <a:cxn ang="T13">
                <a:pos x="T6" y="T7"/>
              </a:cxn>
              <a:cxn ang="T14">
                <a:pos x="T8" y="T9"/>
              </a:cxn>
            </a:cxnLst>
            <a:rect l="T15" t="T16" r="T17" b="T18"/>
            <a:pathLst>
              <a:path w="200" h="57">
                <a:moveTo>
                  <a:pt x="194" y="0"/>
                </a:moveTo>
                <a:lnTo>
                  <a:pt x="0" y="26"/>
                </a:lnTo>
                <a:lnTo>
                  <a:pt x="5" y="56"/>
                </a:lnTo>
                <a:lnTo>
                  <a:pt x="199" y="29"/>
                </a:lnTo>
                <a:lnTo>
                  <a:pt x="19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72" name="Freeform 96"/>
          <p:cNvSpPr>
            <a:spLocks/>
          </p:cNvSpPr>
          <p:nvPr/>
        </p:nvSpPr>
        <p:spPr bwMode="auto">
          <a:xfrm>
            <a:off x="7132638" y="2228850"/>
            <a:ext cx="250825" cy="80963"/>
          </a:xfrm>
          <a:custGeom>
            <a:avLst/>
            <a:gdLst>
              <a:gd name="T0" fmla="*/ 243740 w 177"/>
              <a:gd name="T1" fmla="*/ 0 h 51"/>
              <a:gd name="T2" fmla="*/ 242322 w 177"/>
              <a:gd name="T3" fmla="*/ 0 h 51"/>
              <a:gd name="T4" fmla="*/ 0 w 177"/>
              <a:gd name="T5" fmla="*/ 33338 h 51"/>
              <a:gd name="T6" fmla="*/ 7085 w 177"/>
              <a:gd name="T7" fmla="*/ 79375 h 51"/>
              <a:gd name="T8" fmla="*/ 249408 w 177"/>
              <a:gd name="T9" fmla="*/ 46038 h 51"/>
              <a:gd name="T10" fmla="*/ 247991 w 177"/>
              <a:gd name="T11" fmla="*/ 46038 h 51"/>
              <a:gd name="T12" fmla="*/ 243740 w 177"/>
              <a:gd name="T13" fmla="*/ 0 h 51"/>
              <a:gd name="T14" fmla="*/ 242322 w 177"/>
              <a:gd name="T15" fmla="*/ 0 h 51"/>
              <a:gd name="T16" fmla="*/ 243740 w 177"/>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51"/>
              <a:gd name="T29" fmla="*/ 177 w 177"/>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51">
                <a:moveTo>
                  <a:pt x="172" y="0"/>
                </a:moveTo>
                <a:lnTo>
                  <a:pt x="171" y="0"/>
                </a:lnTo>
                <a:lnTo>
                  <a:pt x="0" y="21"/>
                </a:lnTo>
                <a:lnTo>
                  <a:pt x="5" y="50"/>
                </a:lnTo>
                <a:lnTo>
                  <a:pt x="176" y="29"/>
                </a:lnTo>
                <a:lnTo>
                  <a:pt x="175" y="29"/>
                </a:lnTo>
                <a:lnTo>
                  <a:pt x="172" y="0"/>
                </a:lnTo>
                <a:lnTo>
                  <a:pt x="171" y="0"/>
                </a:lnTo>
                <a:lnTo>
                  <a:pt x="172"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73" name="Freeform 97"/>
          <p:cNvSpPr>
            <a:spLocks/>
          </p:cNvSpPr>
          <p:nvPr/>
        </p:nvSpPr>
        <p:spPr bwMode="auto">
          <a:xfrm>
            <a:off x="7385050" y="2205038"/>
            <a:ext cx="209550" cy="66675"/>
          </a:xfrm>
          <a:custGeom>
            <a:avLst/>
            <a:gdLst>
              <a:gd name="T0" fmla="*/ 203924 w 149"/>
              <a:gd name="T1" fmla="*/ 0 h 42"/>
              <a:gd name="T2" fmla="*/ 0 w 149"/>
              <a:gd name="T3" fmla="*/ 20637 h 42"/>
              <a:gd name="T4" fmla="*/ 4219 w 149"/>
              <a:gd name="T5" fmla="*/ 65088 h 42"/>
              <a:gd name="T6" fmla="*/ 208144 w 149"/>
              <a:gd name="T7" fmla="*/ 46037 h 42"/>
              <a:gd name="T8" fmla="*/ 206737 w 149"/>
              <a:gd name="T9" fmla="*/ 46037 h 42"/>
              <a:gd name="T10" fmla="*/ 203924 w 149"/>
              <a:gd name="T11" fmla="*/ 0 h 42"/>
              <a:gd name="T12" fmla="*/ 0 60000 65536"/>
              <a:gd name="T13" fmla="*/ 0 60000 65536"/>
              <a:gd name="T14" fmla="*/ 0 60000 65536"/>
              <a:gd name="T15" fmla="*/ 0 60000 65536"/>
              <a:gd name="T16" fmla="*/ 0 60000 65536"/>
              <a:gd name="T17" fmla="*/ 0 60000 65536"/>
              <a:gd name="T18" fmla="*/ 0 w 149"/>
              <a:gd name="T19" fmla="*/ 0 h 42"/>
              <a:gd name="T20" fmla="*/ 149 w 14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49" h="42">
                <a:moveTo>
                  <a:pt x="145" y="0"/>
                </a:moveTo>
                <a:lnTo>
                  <a:pt x="0" y="13"/>
                </a:lnTo>
                <a:lnTo>
                  <a:pt x="3" y="41"/>
                </a:lnTo>
                <a:lnTo>
                  <a:pt x="148" y="29"/>
                </a:lnTo>
                <a:lnTo>
                  <a:pt x="147" y="29"/>
                </a:lnTo>
                <a:lnTo>
                  <a:pt x="145"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74" name="Freeform 98"/>
          <p:cNvSpPr>
            <a:spLocks/>
          </p:cNvSpPr>
          <p:nvPr/>
        </p:nvSpPr>
        <p:spPr bwMode="auto">
          <a:xfrm>
            <a:off x="7597775" y="2181225"/>
            <a:ext cx="244475" cy="68263"/>
          </a:xfrm>
          <a:custGeom>
            <a:avLst/>
            <a:gdLst>
              <a:gd name="T0" fmla="*/ 241665 w 174"/>
              <a:gd name="T1" fmla="*/ 0 h 43"/>
              <a:gd name="T2" fmla="*/ 240260 w 174"/>
              <a:gd name="T3" fmla="*/ 0 h 43"/>
              <a:gd name="T4" fmla="*/ 0 w 174"/>
              <a:gd name="T5" fmla="*/ 20638 h 43"/>
              <a:gd name="T6" fmla="*/ 2810 w 174"/>
              <a:gd name="T7" fmla="*/ 66675 h 43"/>
              <a:gd name="T8" fmla="*/ 243070 w 174"/>
              <a:gd name="T9" fmla="*/ 46038 h 43"/>
              <a:gd name="T10" fmla="*/ 241665 w 174"/>
              <a:gd name="T11" fmla="*/ 0 h 43"/>
              <a:gd name="T12" fmla="*/ 240260 w 174"/>
              <a:gd name="T13" fmla="*/ 0 h 43"/>
              <a:gd name="T14" fmla="*/ 241665 w 174"/>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43"/>
              <a:gd name="T26" fmla="*/ 174 w 174"/>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43">
                <a:moveTo>
                  <a:pt x="172" y="0"/>
                </a:moveTo>
                <a:lnTo>
                  <a:pt x="171" y="0"/>
                </a:lnTo>
                <a:lnTo>
                  <a:pt x="0" y="13"/>
                </a:lnTo>
                <a:lnTo>
                  <a:pt x="2" y="42"/>
                </a:lnTo>
                <a:lnTo>
                  <a:pt x="173" y="29"/>
                </a:lnTo>
                <a:lnTo>
                  <a:pt x="172" y="0"/>
                </a:lnTo>
                <a:lnTo>
                  <a:pt x="171" y="0"/>
                </a:lnTo>
                <a:lnTo>
                  <a:pt x="172"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75" name="Freeform 99"/>
          <p:cNvSpPr>
            <a:spLocks/>
          </p:cNvSpPr>
          <p:nvPr/>
        </p:nvSpPr>
        <p:spPr bwMode="auto">
          <a:xfrm>
            <a:off x="7848600" y="2173288"/>
            <a:ext cx="188913" cy="52387"/>
          </a:xfrm>
          <a:custGeom>
            <a:avLst/>
            <a:gdLst>
              <a:gd name="T0" fmla="*/ 187503 w 134"/>
              <a:gd name="T1" fmla="*/ 0 h 33"/>
              <a:gd name="T2" fmla="*/ 186093 w 134"/>
              <a:gd name="T3" fmla="*/ 0 h 33"/>
              <a:gd name="T4" fmla="*/ 0 w 134"/>
              <a:gd name="T5" fmla="*/ 6350 h 33"/>
              <a:gd name="T6" fmla="*/ 1410 w 134"/>
              <a:gd name="T7" fmla="*/ 50800 h 33"/>
              <a:gd name="T8" fmla="*/ 187503 w 134"/>
              <a:gd name="T9" fmla="*/ 42862 h 33"/>
              <a:gd name="T10" fmla="*/ 186093 w 134"/>
              <a:gd name="T11" fmla="*/ 42862 h 33"/>
              <a:gd name="T12" fmla="*/ 187503 w 134"/>
              <a:gd name="T13" fmla="*/ 0 h 33"/>
              <a:gd name="T14" fmla="*/ 186093 w 134"/>
              <a:gd name="T15" fmla="*/ 0 h 33"/>
              <a:gd name="T16" fmla="*/ 187503 w 13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33"/>
              <a:gd name="T29" fmla="*/ 134 w 134"/>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33">
                <a:moveTo>
                  <a:pt x="133" y="0"/>
                </a:moveTo>
                <a:lnTo>
                  <a:pt x="132" y="0"/>
                </a:lnTo>
                <a:lnTo>
                  <a:pt x="0" y="4"/>
                </a:lnTo>
                <a:lnTo>
                  <a:pt x="1" y="32"/>
                </a:lnTo>
                <a:lnTo>
                  <a:pt x="133" y="27"/>
                </a:lnTo>
                <a:lnTo>
                  <a:pt x="132" y="27"/>
                </a:lnTo>
                <a:lnTo>
                  <a:pt x="133" y="0"/>
                </a:lnTo>
                <a:lnTo>
                  <a:pt x="132" y="0"/>
                </a:lnTo>
                <a:lnTo>
                  <a:pt x="13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76" name="Freeform 100"/>
          <p:cNvSpPr>
            <a:spLocks/>
          </p:cNvSpPr>
          <p:nvPr/>
        </p:nvSpPr>
        <p:spPr bwMode="auto">
          <a:xfrm>
            <a:off x="8043863" y="2173288"/>
            <a:ext cx="161925" cy="47625"/>
          </a:xfrm>
          <a:custGeom>
            <a:avLst/>
            <a:gdLst>
              <a:gd name="T0" fmla="*/ 159109 w 115"/>
              <a:gd name="T1" fmla="*/ 25400 h 30"/>
              <a:gd name="T2" fmla="*/ 160517 w 115"/>
              <a:gd name="T3" fmla="*/ 3175 h 30"/>
              <a:gd name="T4" fmla="*/ 1408 w 115"/>
              <a:gd name="T5" fmla="*/ 0 h 30"/>
              <a:gd name="T6" fmla="*/ 0 w 115"/>
              <a:gd name="T7" fmla="*/ 42863 h 30"/>
              <a:gd name="T8" fmla="*/ 157701 w 115"/>
              <a:gd name="T9" fmla="*/ 46038 h 30"/>
              <a:gd name="T10" fmla="*/ 159109 w 115"/>
              <a:gd name="T11" fmla="*/ 25400 h 30"/>
              <a:gd name="T12" fmla="*/ 0 60000 65536"/>
              <a:gd name="T13" fmla="*/ 0 60000 65536"/>
              <a:gd name="T14" fmla="*/ 0 60000 65536"/>
              <a:gd name="T15" fmla="*/ 0 60000 65536"/>
              <a:gd name="T16" fmla="*/ 0 60000 65536"/>
              <a:gd name="T17" fmla="*/ 0 60000 65536"/>
              <a:gd name="T18" fmla="*/ 0 w 115"/>
              <a:gd name="T19" fmla="*/ 0 h 30"/>
              <a:gd name="T20" fmla="*/ 115 w 11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15" h="30">
                <a:moveTo>
                  <a:pt x="113" y="16"/>
                </a:moveTo>
                <a:lnTo>
                  <a:pt x="114" y="2"/>
                </a:lnTo>
                <a:lnTo>
                  <a:pt x="1" y="0"/>
                </a:lnTo>
                <a:lnTo>
                  <a:pt x="0" y="27"/>
                </a:lnTo>
                <a:lnTo>
                  <a:pt x="112" y="29"/>
                </a:lnTo>
                <a:lnTo>
                  <a:pt x="113" y="16"/>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101477" name="Freeform 101"/>
          <p:cNvSpPr>
            <a:spLocks/>
          </p:cNvSpPr>
          <p:nvPr/>
        </p:nvSpPr>
        <p:spPr bwMode="auto">
          <a:xfrm>
            <a:off x="1058863" y="5180013"/>
            <a:ext cx="223837" cy="49212"/>
          </a:xfrm>
          <a:custGeom>
            <a:avLst/>
            <a:gdLst>
              <a:gd name="T0" fmla="*/ 221021 w 159"/>
              <a:gd name="T1" fmla="*/ 0 h 31"/>
              <a:gd name="T2" fmla="*/ 0 w 159"/>
              <a:gd name="T3" fmla="*/ 4762 h 31"/>
              <a:gd name="T4" fmla="*/ 2816 w 159"/>
              <a:gd name="T5" fmla="*/ 47625 h 31"/>
              <a:gd name="T6" fmla="*/ 222429 w 159"/>
              <a:gd name="T7" fmla="*/ 42862 h 31"/>
              <a:gd name="T8" fmla="*/ 221021 w 159"/>
              <a:gd name="T9" fmla="*/ 0 h 31"/>
              <a:gd name="T10" fmla="*/ 0 60000 65536"/>
              <a:gd name="T11" fmla="*/ 0 60000 65536"/>
              <a:gd name="T12" fmla="*/ 0 60000 65536"/>
              <a:gd name="T13" fmla="*/ 0 60000 65536"/>
              <a:gd name="T14" fmla="*/ 0 60000 65536"/>
              <a:gd name="T15" fmla="*/ 0 w 159"/>
              <a:gd name="T16" fmla="*/ 0 h 31"/>
              <a:gd name="T17" fmla="*/ 159 w 159"/>
              <a:gd name="T18" fmla="*/ 31 h 31"/>
            </a:gdLst>
            <a:ahLst/>
            <a:cxnLst>
              <a:cxn ang="T10">
                <a:pos x="T0" y="T1"/>
              </a:cxn>
              <a:cxn ang="T11">
                <a:pos x="T2" y="T3"/>
              </a:cxn>
              <a:cxn ang="T12">
                <a:pos x="T4" y="T5"/>
              </a:cxn>
              <a:cxn ang="T13">
                <a:pos x="T6" y="T7"/>
              </a:cxn>
              <a:cxn ang="T14">
                <a:pos x="T8" y="T9"/>
              </a:cxn>
            </a:cxnLst>
            <a:rect l="T15" t="T16" r="T17" b="T18"/>
            <a:pathLst>
              <a:path w="159" h="31">
                <a:moveTo>
                  <a:pt x="157" y="0"/>
                </a:moveTo>
                <a:lnTo>
                  <a:pt x="0" y="3"/>
                </a:lnTo>
                <a:lnTo>
                  <a:pt x="2" y="30"/>
                </a:lnTo>
                <a:lnTo>
                  <a:pt x="158" y="27"/>
                </a:lnTo>
                <a:lnTo>
                  <a:pt x="157"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78" name="Freeform 102"/>
          <p:cNvSpPr>
            <a:spLocks/>
          </p:cNvSpPr>
          <p:nvPr/>
        </p:nvSpPr>
        <p:spPr bwMode="auto">
          <a:xfrm>
            <a:off x="1289050" y="5175250"/>
            <a:ext cx="169863" cy="47625"/>
          </a:xfrm>
          <a:custGeom>
            <a:avLst/>
            <a:gdLst>
              <a:gd name="T0" fmla="*/ 161440 w 121"/>
              <a:gd name="T1" fmla="*/ 0 h 30"/>
              <a:gd name="T2" fmla="*/ 164248 w 121"/>
              <a:gd name="T3" fmla="*/ 0 h 30"/>
              <a:gd name="T4" fmla="*/ 0 w 121"/>
              <a:gd name="T5" fmla="*/ 3175 h 30"/>
              <a:gd name="T6" fmla="*/ 1404 w 121"/>
              <a:gd name="T7" fmla="*/ 46038 h 30"/>
              <a:gd name="T8" fmla="*/ 165652 w 121"/>
              <a:gd name="T9" fmla="*/ 42863 h 30"/>
              <a:gd name="T10" fmla="*/ 168459 w 121"/>
              <a:gd name="T11" fmla="*/ 42863 h 30"/>
              <a:gd name="T12" fmla="*/ 165652 w 121"/>
              <a:gd name="T13" fmla="*/ 42863 h 30"/>
              <a:gd name="T14" fmla="*/ 167055 w 121"/>
              <a:gd name="T15" fmla="*/ 42863 h 30"/>
              <a:gd name="T16" fmla="*/ 168459 w 121"/>
              <a:gd name="T17" fmla="*/ 42863 h 30"/>
              <a:gd name="T18" fmla="*/ 161440 w 121"/>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0"/>
              <a:gd name="T32" fmla="*/ 121 w 12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0">
                <a:moveTo>
                  <a:pt x="115" y="0"/>
                </a:moveTo>
                <a:lnTo>
                  <a:pt x="117" y="0"/>
                </a:lnTo>
                <a:lnTo>
                  <a:pt x="0" y="2"/>
                </a:lnTo>
                <a:lnTo>
                  <a:pt x="1" y="29"/>
                </a:lnTo>
                <a:lnTo>
                  <a:pt x="118" y="27"/>
                </a:lnTo>
                <a:lnTo>
                  <a:pt x="120" y="27"/>
                </a:lnTo>
                <a:lnTo>
                  <a:pt x="118" y="27"/>
                </a:lnTo>
                <a:lnTo>
                  <a:pt x="119" y="27"/>
                </a:lnTo>
                <a:lnTo>
                  <a:pt x="120" y="27"/>
                </a:lnTo>
                <a:lnTo>
                  <a:pt x="115"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79" name="Freeform 103"/>
          <p:cNvSpPr>
            <a:spLocks/>
          </p:cNvSpPr>
          <p:nvPr/>
        </p:nvSpPr>
        <p:spPr bwMode="auto">
          <a:xfrm>
            <a:off x="1458913" y="5143500"/>
            <a:ext cx="193675" cy="74613"/>
          </a:xfrm>
          <a:custGeom>
            <a:avLst/>
            <a:gdLst>
              <a:gd name="T0" fmla="*/ 182366 w 137"/>
              <a:gd name="T1" fmla="*/ 1588 h 47"/>
              <a:gd name="T2" fmla="*/ 183779 w 137"/>
              <a:gd name="T3" fmla="*/ 0 h 47"/>
              <a:gd name="T4" fmla="*/ 0 w 137"/>
              <a:gd name="T5" fmla="*/ 28575 h 47"/>
              <a:gd name="T6" fmla="*/ 7068 w 137"/>
              <a:gd name="T7" fmla="*/ 73025 h 47"/>
              <a:gd name="T8" fmla="*/ 190848 w 137"/>
              <a:gd name="T9" fmla="*/ 44450 h 47"/>
              <a:gd name="T10" fmla="*/ 192261 w 137"/>
              <a:gd name="T11" fmla="*/ 44450 h 47"/>
              <a:gd name="T12" fmla="*/ 190848 w 137"/>
              <a:gd name="T13" fmla="*/ 44450 h 47"/>
              <a:gd name="T14" fmla="*/ 192261 w 137"/>
              <a:gd name="T15" fmla="*/ 44450 h 47"/>
              <a:gd name="T16" fmla="*/ 182366 w 137"/>
              <a:gd name="T17" fmla="*/ 158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47"/>
              <a:gd name="T29" fmla="*/ 137 w 13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47">
                <a:moveTo>
                  <a:pt x="129" y="1"/>
                </a:moveTo>
                <a:lnTo>
                  <a:pt x="130" y="0"/>
                </a:lnTo>
                <a:lnTo>
                  <a:pt x="0" y="18"/>
                </a:lnTo>
                <a:lnTo>
                  <a:pt x="5" y="46"/>
                </a:lnTo>
                <a:lnTo>
                  <a:pt x="135" y="28"/>
                </a:lnTo>
                <a:lnTo>
                  <a:pt x="136" y="28"/>
                </a:lnTo>
                <a:lnTo>
                  <a:pt x="135" y="28"/>
                </a:lnTo>
                <a:lnTo>
                  <a:pt x="136" y="28"/>
                </a:lnTo>
                <a:lnTo>
                  <a:pt x="129" y="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80" name="Freeform 104"/>
          <p:cNvSpPr>
            <a:spLocks/>
          </p:cNvSpPr>
          <p:nvPr/>
        </p:nvSpPr>
        <p:spPr bwMode="auto">
          <a:xfrm>
            <a:off x="1649413" y="5097463"/>
            <a:ext cx="188912" cy="88900"/>
          </a:xfrm>
          <a:custGeom>
            <a:avLst/>
            <a:gdLst>
              <a:gd name="T0" fmla="*/ 173404 w 134"/>
              <a:gd name="T1" fmla="*/ 0 h 56"/>
              <a:gd name="T2" fmla="*/ 174814 w 134"/>
              <a:gd name="T3" fmla="*/ 0 h 56"/>
              <a:gd name="T4" fmla="*/ 0 w 134"/>
              <a:gd name="T5" fmla="*/ 42863 h 56"/>
              <a:gd name="T6" fmla="*/ 9869 w 134"/>
              <a:gd name="T7" fmla="*/ 87313 h 56"/>
              <a:gd name="T8" fmla="*/ 184683 w 134"/>
              <a:gd name="T9" fmla="*/ 44450 h 56"/>
              <a:gd name="T10" fmla="*/ 187502 w 134"/>
              <a:gd name="T11" fmla="*/ 44450 h 56"/>
              <a:gd name="T12" fmla="*/ 184683 w 134"/>
              <a:gd name="T13" fmla="*/ 44450 h 56"/>
              <a:gd name="T14" fmla="*/ 186092 w 134"/>
              <a:gd name="T15" fmla="*/ 44450 h 56"/>
              <a:gd name="T16" fmla="*/ 187502 w 134"/>
              <a:gd name="T17" fmla="*/ 44450 h 56"/>
              <a:gd name="T18" fmla="*/ 173404 w 134"/>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56"/>
              <a:gd name="T32" fmla="*/ 134 w 134"/>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56">
                <a:moveTo>
                  <a:pt x="123" y="0"/>
                </a:moveTo>
                <a:lnTo>
                  <a:pt x="124" y="0"/>
                </a:lnTo>
                <a:lnTo>
                  <a:pt x="0" y="27"/>
                </a:lnTo>
                <a:lnTo>
                  <a:pt x="7" y="55"/>
                </a:lnTo>
                <a:lnTo>
                  <a:pt x="131" y="28"/>
                </a:lnTo>
                <a:lnTo>
                  <a:pt x="133" y="28"/>
                </a:lnTo>
                <a:lnTo>
                  <a:pt x="131" y="28"/>
                </a:lnTo>
                <a:lnTo>
                  <a:pt x="132" y="28"/>
                </a:lnTo>
                <a:lnTo>
                  <a:pt x="133" y="28"/>
                </a:lnTo>
                <a:lnTo>
                  <a:pt x="123"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81" name="Freeform 105"/>
          <p:cNvSpPr>
            <a:spLocks/>
          </p:cNvSpPr>
          <p:nvPr/>
        </p:nvSpPr>
        <p:spPr bwMode="auto">
          <a:xfrm>
            <a:off x="1831975" y="5040313"/>
            <a:ext cx="168275" cy="98425"/>
          </a:xfrm>
          <a:custGeom>
            <a:avLst/>
            <a:gdLst>
              <a:gd name="T0" fmla="*/ 148478 w 119"/>
              <a:gd name="T1" fmla="*/ 1588 h 62"/>
              <a:gd name="T2" fmla="*/ 151306 w 119"/>
              <a:gd name="T3" fmla="*/ 0 h 62"/>
              <a:gd name="T4" fmla="*/ 0 w 119"/>
              <a:gd name="T5" fmla="*/ 52388 h 62"/>
              <a:gd name="T6" fmla="*/ 14141 w 119"/>
              <a:gd name="T7" fmla="*/ 96838 h 62"/>
              <a:gd name="T8" fmla="*/ 164033 w 119"/>
              <a:gd name="T9" fmla="*/ 44450 h 62"/>
              <a:gd name="T10" fmla="*/ 166861 w 119"/>
              <a:gd name="T11" fmla="*/ 42863 h 62"/>
              <a:gd name="T12" fmla="*/ 164033 w 119"/>
              <a:gd name="T13" fmla="*/ 44450 h 62"/>
              <a:gd name="T14" fmla="*/ 165447 w 119"/>
              <a:gd name="T15" fmla="*/ 42863 h 62"/>
              <a:gd name="T16" fmla="*/ 166861 w 119"/>
              <a:gd name="T17" fmla="*/ 42863 h 62"/>
              <a:gd name="T18" fmla="*/ 148478 w 119"/>
              <a:gd name="T19" fmla="*/ 1588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62"/>
              <a:gd name="T32" fmla="*/ 119 w 119"/>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62">
                <a:moveTo>
                  <a:pt x="105" y="1"/>
                </a:moveTo>
                <a:lnTo>
                  <a:pt x="107" y="0"/>
                </a:lnTo>
                <a:lnTo>
                  <a:pt x="0" y="33"/>
                </a:lnTo>
                <a:lnTo>
                  <a:pt x="10" y="61"/>
                </a:lnTo>
                <a:lnTo>
                  <a:pt x="116" y="28"/>
                </a:lnTo>
                <a:lnTo>
                  <a:pt x="118" y="27"/>
                </a:lnTo>
                <a:lnTo>
                  <a:pt x="116" y="28"/>
                </a:lnTo>
                <a:lnTo>
                  <a:pt x="117" y="27"/>
                </a:lnTo>
                <a:lnTo>
                  <a:pt x="118" y="27"/>
                </a:lnTo>
                <a:lnTo>
                  <a:pt x="105" y="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82" name="Freeform 106"/>
          <p:cNvSpPr>
            <a:spLocks/>
          </p:cNvSpPr>
          <p:nvPr/>
        </p:nvSpPr>
        <p:spPr bwMode="auto">
          <a:xfrm>
            <a:off x="1987550" y="4967288"/>
            <a:ext cx="152400" cy="112712"/>
          </a:xfrm>
          <a:custGeom>
            <a:avLst/>
            <a:gdLst>
              <a:gd name="T0" fmla="*/ 134224 w 109"/>
              <a:gd name="T1" fmla="*/ 0 h 71"/>
              <a:gd name="T2" fmla="*/ 132826 w 109"/>
              <a:gd name="T3" fmla="*/ 0 h 71"/>
              <a:gd name="T4" fmla="*/ 0 w 109"/>
              <a:gd name="T5" fmla="*/ 68262 h 71"/>
              <a:gd name="T6" fmla="*/ 18176 w 109"/>
              <a:gd name="T7" fmla="*/ 111125 h 71"/>
              <a:gd name="T8" fmla="*/ 151002 w 109"/>
              <a:gd name="T9" fmla="*/ 42862 h 71"/>
              <a:gd name="T10" fmla="*/ 149604 w 109"/>
              <a:gd name="T11" fmla="*/ 44450 h 71"/>
              <a:gd name="T12" fmla="*/ 134224 w 109"/>
              <a:gd name="T13" fmla="*/ 0 h 71"/>
              <a:gd name="T14" fmla="*/ 132826 w 109"/>
              <a:gd name="T15" fmla="*/ 0 h 71"/>
              <a:gd name="T16" fmla="*/ 134224 w 109"/>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71"/>
              <a:gd name="T29" fmla="*/ 109 w 10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71">
                <a:moveTo>
                  <a:pt x="96" y="0"/>
                </a:moveTo>
                <a:lnTo>
                  <a:pt x="95" y="0"/>
                </a:lnTo>
                <a:lnTo>
                  <a:pt x="0" y="43"/>
                </a:lnTo>
                <a:lnTo>
                  <a:pt x="13" y="70"/>
                </a:lnTo>
                <a:lnTo>
                  <a:pt x="108" y="27"/>
                </a:lnTo>
                <a:lnTo>
                  <a:pt x="107" y="28"/>
                </a:lnTo>
                <a:lnTo>
                  <a:pt x="96" y="0"/>
                </a:lnTo>
                <a:lnTo>
                  <a:pt x="95" y="0"/>
                </a:lnTo>
                <a:lnTo>
                  <a:pt x="96"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83" name="Freeform 107"/>
          <p:cNvSpPr>
            <a:spLocks/>
          </p:cNvSpPr>
          <p:nvPr/>
        </p:nvSpPr>
        <p:spPr bwMode="auto">
          <a:xfrm>
            <a:off x="2128838" y="4899025"/>
            <a:ext cx="163512" cy="107950"/>
          </a:xfrm>
          <a:custGeom>
            <a:avLst/>
            <a:gdLst>
              <a:gd name="T0" fmla="*/ 150826 w 116"/>
              <a:gd name="T1" fmla="*/ 0 h 68"/>
              <a:gd name="T2" fmla="*/ 148007 w 116"/>
              <a:gd name="T3" fmla="*/ 1588 h 68"/>
              <a:gd name="T4" fmla="*/ 0 w 116"/>
              <a:gd name="T5" fmla="*/ 61912 h 68"/>
              <a:gd name="T6" fmla="*/ 15505 w 116"/>
              <a:gd name="T7" fmla="*/ 106363 h 68"/>
              <a:gd name="T8" fmla="*/ 162102 w 116"/>
              <a:gd name="T9" fmla="*/ 44450 h 68"/>
              <a:gd name="T10" fmla="*/ 157874 w 116"/>
              <a:gd name="T11" fmla="*/ 46037 h 68"/>
              <a:gd name="T12" fmla="*/ 150826 w 116"/>
              <a:gd name="T13" fmla="*/ 0 h 68"/>
              <a:gd name="T14" fmla="*/ 149416 w 116"/>
              <a:gd name="T15" fmla="*/ 1588 h 68"/>
              <a:gd name="T16" fmla="*/ 148007 w 116"/>
              <a:gd name="T17" fmla="*/ 1588 h 68"/>
              <a:gd name="T18" fmla="*/ 150826 w 116"/>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68"/>
              <a:gd name="T32" fmla="*/ 116 w 116"/>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68">
                <a:moveTo>
                  <a:pt x="107" y="0"/>
                </a:moveTo>
                <a:lnTo>
                  <a:pt x="105" y="1"/>
                </a:lnTo>
                <a:lnTo>
                  <a:pt x="0" y="39"/>
                </a:lnTo>
                <a:lnTo>
                  <a:pt x="11" y="67"/>
                </a:lnTo>
                <a:lnTo>
                  <a:pt x="115" y="28"/>
                </a:lnTo>
                <a:lnTo>
                  <a:pt x="112" y="29"/>
                </a:lnTo>
                <a:lnTo>
                  <a:pt x="107" y="0"/>
                </a:lnTo>
                <a:lnTo>
                  <a:pt x="106" y="1"/>
                </a:lnTo>
                <a:lnTo>
                  <a:pt x="105" y="1"/>
                </a:lnTo>
                <a:lnTo>
                  <a:pt x="107"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84" name="Freeform 108"/>
          <p:cNvSpPr>
            <a:spLocks/>
          </p:cNvSpPr>
          <p:nvPr/>
        </p:nvSpPr>
        <p:spPr bwMode="auto">
          <a:xfrm>
            <a:off x="2289175" y="4870450"/>
            <a:ext cx="169863" cy="71438"/>
          </a:xfrm>
          <a:custGeom>
            <a:avLst/>
            <a:gdLst>
              <a:gd name="T0" fmla="*/ 162844 w 121"/>
              <a:gd name="T1" fmla="*/ 0 h 45"/>
              <a:gd name="T2" fmla="*/ 161440 w 121"/>
              <a:gd name="T3" fmla="*/ 0 h 45"/>
              <a:gd name="T4" fmla="*/ 0 w 121"/>
              <a:gd name="T5" fmla="*/ 25400 h 45"/>
              <a:gd name="T6" fmla="*/ 7019 w 121"/>
              <a:gd name="T7" fmla="*/ 69850 h 45"/>
              <a:gd name="T8" fmla="*/ 168459 w 121"/>
              <a:gd name="T9" fmla="*/ 46038 h 45"/>
              <a:gd name="T10" fmla="*/ 167055 w 121"/>
              <a:gd name="T11" fmla="*/ 46038 h 45"/>
              <a:gd name="T12" fmla="*/ 162844 w 121"/>
              <a:gd name="T13" fmla="*/ 0 h 45"/>
              <a:gd name="T14" fmla="*/ 161440 w 121"/>
              <a:gd name="T15" fmla="*/ 0 h 45"/>
              <a:gd name="T16" fmla="*/ 162844 w 121"/>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45"/>
              <a:gd name="T29" fmla="*/ 121 w 12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45">
                <a:moveTo>
                  <a:pt x="116" y="0"/>
                </a:moveTo>
                <a:lnTo>
                  <a:pt x="115" y="0"/>
                </a:lnTo>
                <a:lnTo>
                  <a:pt x="0" y="16"/>
                </a:lnTo>
                <a:lnTo>
                  <a:pt x="5" y="44"/>
                </a:lnTo>
                <a:lnTo>
                  <a:pt x="120" y="29"/>
                </a:lnTo>
                <a:lnTo>
                  <a:pt x="119" y="29"/>
                </a:lnTo>
                <a:lnTo>
                  <a:pt x="116" y="0"/>
                </a:lnTo>
                <a:lnTo>
                  <a:pt x="115" y="0"/>
                </a:lnTo>
                <a:lnTo>
                  <a:pt x="116"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85" name="Freeform 109"/>
          <p:cNvSpPr>
            <a:spLocks/>
          </p:cNvSpPr>
          <p:nvPr/>
        </p:nvSpPr>
        <p:spPr bwMode="auto">
          <a:xfrm>
            <a:off x="2460625" y="4857750"/>
            <a:ext cx="153988" cy="57150"/>
          </a:xfrm>
          <a:custGeom>
            <a:avLst/>
            <a:gdLst>
              <a:gd name="T0" fmla="*/ 152575 w 109"/>
              <a:gd name="T1" fmla="*/ 0 h 36"/>
              <a:gd name="T2" fmla="*/ 149750 w 109"/>
              <a:gd name="T3" fmla="*/ 0 h 36"/>
              <a:gd name="T4" fmla="*/ 0 w 109"/>
              <a:gd name="T5" fmla="*/ 11112 h 36"/>
              <a:gd name="T6" fmla="*/ 4238 w 109"/>
              <a:gd name="T7" fmla="*/ 55563 h 36"/>
              <a:gd name="T8" fmla="*/ 152575 w 109"/>
              <a:gd name="T9" fmla="*/ 42862 h 36"/>
              <a:gd name="T10" fmla="*/ 151163 w 109"/>
              <a:gd name="T11" fmla="*/ 42862 h 36"/>
              <a:gd name="T12" fmla="*/ 152575 w 109"/>
              <a:gd name="T13" fmla="*/ 0 h 36"/>
              <a:gd name="T14" fmla="*/ 151163 w 109"/>
              <a:gd name="T15" fmla="*/ 0 h 36"/>
              <a:gd name="T16" fmla="*/ 149750 w 109"/>
              <a:gd name="T17" fmla="*/ 0 h 36"/>
              <a:gd name="T18" fmla="*/ 152575 w 10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36"/>
              <a:gd name="T32" fmla="*/ 109 w 10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36">
                <a:moveTo>
                  <a:pt x="108" y="0"/>
                </a:moveTo>
                <a:lnTo>
                  <a:pt x="106" y="0"/>
                </a:lnTo>
                <a:lnTo>
                  <a:pt x="0" y="7"/>
                </a:lnTo>
                <a:lnTo>
                  <a:pt x="3" y="35"/>
                </a:lnTo>
                <a:lnTo>
                  <a:pt x="108" y="27"/>
                </a:lnTo>
                <a:lnTo>
                  <a:pt x="107" y="27"/>
                </a:lnTo>
                <a:lnTo>
                  <a:pt x="108" y="0"/>
                </a:lnTo>
                <a:lnTo>
                  <a:pt x="107" y="0"/>
                </a:lnTo>
                <a:lnTo>
                  <a:pt x="106" y="0"/>
                </a:lnTo>
                <a:lnTo>
                  <a:pt x="108"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86" name="Freeform 110"/>
          <p:cNvSpPr>
            <a:spLocks/>
          </p:cNvSpPr>
          <p:nvPr/>
        </p:nvSpPr>
        <p:spPr bwMode="auto">
          <a:xfrm>
            <a:off x="2620963" y="4857750"/>
            <a:ext cx="152400" cy="52388"/>
          </a:xfrm>
          <a:custGeom>
            <a:avLst/>
            <a:gdLst>
              <a:gd name="T0" fmla="*/ 150989 w 108"/>
              <a:gd name="T1" fmla="*/ 6350 h 33"/>
              <a:gd name="T2" fmla="*/ 146756 w 108"/>
              <a:gd name="T3" fmla="*/ 6350 h 33"/>
              <a:gd name="T4" fmla="*/ 1411 w 108"/>
              <a:gd name="T5" fmla="*/ 0 h 33"/>
              <a:gd name="T6" fmla="*/ 0 w 108"/>
              <a:gd name="T7" fmla="*/ 42863 h 33"/>
              <a:gd name="T8" fmla="*/ 145344 w 108"/>
              <a:gd name="T9" fmla="*/ 50800 h 33"/>
              <a:gd name="T10" fmla="*/ 142522 w 108"/>
              <a:gd name="T11" fmla="*/ 50800 h 33"/>
              <a:gd name="T12" fmla="*/ 150989 w 108"/>
              <a:gd name="T13" fmla="*/ 6350 h 33"/>
              <a:gd name="T14" fmla="*/ 148167 w 108"/>
              <a:gd name="T15" fmla="*/ 6350 h 33"/>
              <a:gd name="T16" fmla="*/ 146756 w 108"/>
              <a:gd name="T17" fmla="*/ 6350 h 33"/>
              <a:gd name="T18" fmla="*/ 150989 w 108"/>
              <a:gd name="T19" fmla="*/ 635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33"/>
              <a:gd name="T32" fmla="*/ 108 w 10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33">
                <a:moveTo>
                  <a:pt x="107" y="4"/>
                </a:moveTo>
                <a:lnTo>
                  <a:pt x="104" y="4"/>
                </a:lnTo>
                <a:lnTo>
                  <a:pt x="1" y="0"/>
                </a:lnTo>
                <a:lnTo>
                  <a:pt x="0" y="27"/>
                </a:lnTo>
                <a:lnTo>
                  <a:pt x="103" y="32"/>
                </a:lnTo>
                <a:lnTo>
                  <a:pt x="101" y="32"/>
                </a:lnTo>
                <a:lnTo>
                  <a:pt x="107" y="4"/>
                </a:lnTo>
                <a:lnTo>
                  <a:pt x="105" y="4"/>
                </a:lnTo>
                <a:lnTo>
                  <a:pt x="104" y="4"/>
                </a:lnTo>
                <a:lnTo>
                  <a:pt x="107" y="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87" name="Freeform 111"/>
          <p:cNvSpPr>
            <a:spLocks/>
          </p:cNvSpPr>
          <p:nvPr/>
        </p:nvSpPr>
        <p:spPr bwMode="auto">
          <a:xfrm>
            <a:off x="2771775" y="4865688"/>
            <a:ext cx="173038" cy="76200"/>
          </a:xfrm>
          <a:custGeom>
            <a:avLst/>
            <a:gdLst>
              <a:gd name="T0" fmla="*/ 171631 w 123"/>
              <a:gd name="T1" fmla="*/ 31750 h 48"/>
              <a:gd name="T2" fmla="*/ 170224 w 123"/>
              <a:gd name="T3" fmla="*/ 30163 h 48"/>
              <a:gd name="T4" fmla="*/ 8441 w 123"/>
              <a:gd name="T5" fmla="*/ 0 h 48"/>
              <a:gd name="T6" fmla="*/ 0 w 123"/>
              <a:gd name="T7" fmla="*/ 46037 h 48"/>
              <a:gd name="T8" fmla="*/ 161783 w 123"/>
              <a:gd name="T9" fmla="*/ 74613 h 48"/>
              <a:gd name="T10" fmla="*/ 160377 w 123"/>
              <a:gd name="T11" fmla="*/ 74613 h 48"/>
              <a:gd name="T12" fmla="*/ 171631 w 123"/>
              <a:gd name="T13" fmla="*/ 31750 h 48"/>
              <a:gd name="T14" fmla="*/ 170224 w 123"/>
              <a:gd name="T15" fmla="*/ 31750 h 48"/>
              <a:gd name="T16" fmla="*/ 170224 w 123"/>
              <a:gd name="T17" fmla="*/ 30163 h 48"/>
              <a:gd name="T18" fmla="*/ 171631 w 123"/>
              <a:gd name="T19" fmla="*/ 3175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48"/>
              <a:gd name="T32" fmla="*/ 123 w 123"/>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48">
                <a:moveTo>
                  <a:pt x="122" y="20"/>
                </a:moveTo>
                <a:lnTo>
                  <a:pt x="121" y="19"/>
                </a:lnTo>
                <a:lnTo>
                  <a:pt x="6" y="0"/>
                </a:lnTo>
                <a:lnTo>
                  <a:pt x="0" y="29"/>
                </a:lnTo>
                <a:lnTo>
                  <a:pt x="115" y="47"/>
                </a:lnTo>
                <a:lnTo>
                  <a:pt x="114" y="47"/>
                </a:lnTo>
                <a:lnTo>
                  <a:pt x="122" y="20"/>
                </a:lnTo>
                <a:lnTo>
                  <a:pt x="121" y="20"/>
                </a:lnTo>
                <a:lnTo>
                  <a:pt x="121" y="19"/>
                </a:lnTo>
                <a:lnTo>
                  <a:pt x="122" y="2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88" name="Freeform 112"/>
          <p:cNvSpPr>
            <a:spLocks/>
          </p:cNvSpPr>
          <p:nvPr/>
        </p:nvSpPr>
        <p:spPr bwMode="auto">
          <a:xfrm>
            <a:off x="2940050" y="4900613"/>
            <a:ext cx="158750" cy="88900"/>
          </a:xfrm>
          <a:custGeom>
            <a:avLst/>
            <a:gdLst>
              <a:gd name="T0" fmla="*/ 154498 w 112"/>
              <a:gd name="T1" fmla="*/ 41275 h 56"/>
              <a:gd name="T2" fmla="*/ 157333 w 112"/>
              <a:gd name="T3" fmla="*/ 41275 h 56"/>
              <a:gd name="T4" fmla="*/ 11339 w 112"/>
              <a:gd name="T5" fmla="*/ 0 h 56"/>
              <a:gd name="T6" fmla="*/ 0 w 112"/>
              <a:gd name="T7" fmla="*/ 44450 h 56"/>
              <a:gd name="T8" fmla="*/ 145993 w 112"/>
              <a:gd name="T9" fmla="*/ 85725 h 56"/>
              <a:gd name="T10" fmla="*/ 148828 w 112"/>
              <a:gd name="T11" fmla="*/ 87313 h 56"/>
              <a:gd name="T12" fmla="*/ 145993 w 112"/>
              <a:gd name="T13" fmla="*/ 85725 h 56"/>
              <a:gd name="T14" fmla="*/ 147411 w 112"/>
              <a:gd name="T15" fmla="*/ 85725 h 56"/>
              <a:gd name="T16" fmla="*/ 148828 w 112"/>
              <a:gd name="T17" fmla="*/ 87313 h 56"/>
              <a:gd name="T18" fmla="*/ 154498 w 112"/>
              <a:gd name="T19" fmla="*/ 41275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56"/>
              <a:gd name="T32" fmla="*/ 112 w 112"/>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56">
                <a:moveTo>
                  <a:pt x="109" y="26"/>
                </a:moveTo>
                <a:lnTo>
                  <a:pt x="111" y="26"/>
                </a:lnTo>
                <a:lnTo>
                  <a:pt x="8" y="0"/>
                </a:lnTo>
                <a:lnTo>
                  <a:pt x="0" y="28"/>
                </a:lnTo>
                <a:lnTo>
                  <a:pt x="103" y="54"/>
                </a:lnTo>
                <a:lnTo>
                  <a:pt x="105" y="55"/>
                </a:lnTo>
                <a:lnTo>
                  <a:pt x="103" y="54"/>
                </a:lnTo>
                <a:lnTo>
                  <a:pt x="104" y="54"/>
                </a:lnTo>
                <a:lnTo>
                  <a:pt x="105" y="55"/>
                </a:lnTo>
                <a:lnTo>
                  <a:pt x="109" y="2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89" name="Freeform 113"/>
          <p:cNvSpPr>
            <a:spLocks/>
          </p:cNvSpPr>
          <p:nvPr/>
        </p:nvSpPr>
        <p:spPr bwMode="auto">
          <a:xfrm>
            <a:off x="3097213" y="4946650"/>
            <a:ext cx="133350" cy="66675"/>
          </a:xfrm>
          <a:custGeom>
            <a:avLst/>
            <a:gdLst>
              <a:gd name="T0" fmla="*/ 124838 w 94"/>
              <a:gd name="T1" fmla="*/ 20637 h 42"/>
              <a:gd name="T2" fmla="*/ 131931 w 94"/>
              <a:gd name="T3" fmla="*/ 20637 h 42"/>
              <a:gd name="T4" fmla="*/ 5674 w 94"/>
              <a:gd name="T5" fmla="*/ 0 h 42"/>
              <a:gd name="T6" fmla="*/ 0 w 94"/>
              <a:gd name="T7" fmla="*/ 44450 h 42"/>
              <a:gd name="T8" fmla="*/ 124838 w 94"/>
              <a:gd name="T9" fmla="*/ 65088 h 42"/>
              <a:gd name="T10" fmla="*/ 131931 w 94"/>
              <a:gd name="T11" fmla="*/ 65088 h 42"/>
              <a:gd name="T12" fmla="*/ 124838 w 94"/>
              <a:gd name="T13" fmla="*/ 65088 h 42"/>
              <a:gd name="T14" fmla="*/ 129094 w 94"/>
              <a:gd name="T15" fmla="*/ 65088 h 42"/>
              <a:gd name="T16" fmla="*/ 131931 w 94"/>
              <a:gd name="T17" fmla="*/ 65088 h 42"/>
              <a:gd name="T18" fmla="*/ 124838 w 94"/>
              <a:gd name="T19" fmla="*/ 2063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42"/>
              <a:gd name="T32" fmla="*/ 94 w 9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42">
                <a:moveTo>
                  <a:pt x="88" y="13"/>
                </a:moveTo>
                <a:lnTo>
                  <a:pt x="93" y="13"/>
                </a:lnTo>
                <a:lnTo>
                  <a:pt x="4" y="0"/>
                </a:lnTo>
                <a:lnTo>
                  <a:pt x="0" y="28"/>
                </a:lnTo>
                <a:lnTo>
                  <a:pt x="88" y="41"/>
                </a:lnTo>
                <a:lnTo>
                  <a:pt x="93" y="41"/>
                </a:lnTo>
                <a:lnTo>
                  <a:pt x="88" y="41"/>
                </a:lnTo>
                <a:lnTo>
                  <a:pt x="91" y="41"/>
                </a:lnTo>
                <a:lnTo>
                  <a:pt x="93" y="41"/>
                </a:lnTo>
                <a:lnTo>
                  <a:pt x="88" y="1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90" name="Freeform 114"/>
          <p:cNvSpPr>
            <a:spLocks/>
          </p:cNvSpPr>
          <p:nvPr/>
        </p:nvSpPr>
        <p:spPr bwMode="auto">
          <a:xfrm>
            <a:off x="3230563" y="4956175"/>
            <a:ext cx="80962" cy="57150"/>
          </a:xfrm>
          <a:custGeom>
            <a:avLst/>
            <a:gdLst>
              <a:gd name="T0" fmla="*/ 60024 w 58"/>
              <a:gd name="T1" fmla="*/ 3175 h 36"/>
              <a:gd name="T2" fmla="*/ 67003 w 58"/>
              <a:gd name="T3" fmla="*/ 0 h 36"/>
              <a:gd name="T4" fmla="*/ 0 w 58"/>
              <a:gd name="T5" fmla="*/ 12700 h 36"/>
              <a:gd name="T6" fmla="*/ 6979 w 58"/>
              <a:gd name="T7" fmla="*/ 55563 h 36"/>
              <a:gd name="T8" fmla="*/ 72587 w 58"/>
              <a:gd name="T9" fmla="*/ 42862 h 36"/>
              <a:gd name="T10" fmla="*/ 79566 w 58"/>
              <a:gd name="T11" fmla="*/ 41275 h 36"/>
              <a:gd name="T12" fmla="*/ 72587 w 58"/>
              <a:gd name="T13" fmla="*/ 42862 h 36"/>
              <a:gd name="T14" fmla="*/ 76774 w 58"/>
              <a:gd name="T15" fmla="*/ 42862 h 36"/>
              <a:gd name="T16" fmla="*/ 79566 w 58"/>
              <a:gd name="T17" fmla="*/ 41275 h 36"/>
              <a:gd name="T18" fmla="*/ 60024 w 58"/>
              <a:gd name="T19" fmla="*/ 3175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36"/>
              <a:gd name="T32" fmla="*/ 58 w 5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36">
                <a:moveTo>
                  <a:pt x="43" y="2"/>
                </a:moveTo>
                <a:lnTo>
                  <a:pt x="48" y="0"/>
                </a:lnTo>
                <a:lnTo>
                  <a:pt x="0" y="8"/>
                </a:lnTo>
                <a:lnTo>
                  <a:pt x="5" y="35"/>
                </a:lnTo>
                <a:lnTo>
                  <a:pt x="52" y="27"/>
                </a:lnTo>
                <a:lnTo>
                  <a:pt x="57" y="26"/>
                </a:lnTo>
                <a:lnTo>
                  <a:pt x="52" y="27"/>
                </a:lnTo>
                <a:lnTo>
                  <a:pt x="55" y="27"/>
                </a:lnTo>
                <a:lnTo>
                  <a:pt x="57" y="26"/>
                </a:lnTo>
                <a:lnTo>
                  <a:pt x="43"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91" name="Freeform 115"/>
          <p:cNvSpPr>
            <a:spLocks/>
          </p:cNvSpPr>
          <p:nvPr/>
        </p:nvSpPr>
        <p:spPr bwMode="auto">
          <a:xfrm>
            <a:off x="3297238" y="4919663"/>
            <a:ext cx="84137" cy="76200"/>
          </a:xfrm>
          <a:custGeom>
            <a:avLst/>
            <a:gdLst>
              <a:gd name="T0" fmla="*/ 59894 w 59"/>
              <a:gd name="T1" fmla="*/ 3175 h 48"/>
              <a:gd name="T2" fmla="*/ 61320 w 59"/>
              <a:gd name="T3" fmla="*/ 0 h 48"/>
              <a:gd name="T4" fmla="*/ 0 w 59"/>
              <a:gd name="T5" fmla="*/ 34925 h 48"/>
              <a:gd name="T6" fmla="*/ 19965 w 59"/>
              <a:gd name="T7" fmla="*/ 74613 h 48"/>
              <a:gd name="T8" fmla="*/ 79859 w 59"/>
              <a:gd name="T9" fmla="*/ 41275 h 48"/>
              <a:gd name="T10" fmla="*/ 82711 w 59"/>
              <a:gd name="T11" fmla="*/ 39687 h 48"/>
              <a:gd name="T12" fmla="*/ 79859 w 59"/>
              <a:gd name="T13" fmla="*/ 41275 h 48"/>
              <a:gd name="T14" fmla="*/ 81285 w 59"/>
              <a:gd name="T15" fmla="*/ 41275 h 48"/>
              <a:gd name="T16" fmla="*/ 82711 w 59"/>
              <a:gd name="T17" fmla="*/ 39687 h 48"/>
              <a:gd name="T18" fmla="*/ 59894 w 59"/>
              <a:gd name="T19" fmla="*/ 317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48"/>
              <a:gd name="T32" fmla="*/ 59 w 5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48">
                <a:moveTo>
                  <a:pt x="42" y="2"/>
                </a:moveTo>
                <a:lnTo>
                  <a:pt x="43" y="0"/>
                </a:lnTo>
                <a:lnTo>
                  <a:pt x="0" y="22"/>
                </a:lnTo>
                <a:lnTo>
                  <a:pt x="14" y="47"/>
                </a:lnTo>
                <a:lnTo>
                  <a:pt x="56" y="26"/>
                </a:lnTo>
                <a:lnTo>
                  <a:pt x="58" y="25"/>
                </a:lnTo>
                <a:lnTo>
                  <a:pt x="56" y="26"/>
                </a:lnTo>
                <a:lnTo>
                  <a:pt x="57" y="26"/>
                </a:lnTo>
                <a:lnTo>
                  <a:pt x="58" y="25"/>
                </a:lnTo>
                <a:lnTo>
                  <a:pt x="42"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92" name="Freeform 116"/>
          <p:cNvSpPr>
            <a:spLocks/>
          </p:cNvSpPr>
          <p:nvPr/>
        </p:nvSpPr>
        <p:spPr bwMode="auto">
          <a:xfrm>
            <a:off x="3362325" y="4870450"/>
            <a:ext cx="88900" cy="85725"/>
          </a:xfrm>
          <a:custGeom>
            <a:avLst/>
            <a:gdLst>
              <a:gd name="T0" fmla="*/ 57856 w 63"/>
              <a:gd name="T1" fmla="*/ 4763 h 54"/>
              <a:gd name="T2" fmla="*/ 60678 w 63"/>
              <a:gd name="T3" fmla="*/ 0 h 54"/>
              <a:gd name="T4" fmla="*/ 0 w 63"/>
              <a:gd name="T5" fmla="*/ 47625 h 54"/>
              <a:gd name="T6" fmla="*/ 22578 w 63"/>
              <a:gd name="T7" fmla="*/ 84138 h 54"/>
              <a:gd name="T8" fmla="*/ 84667 w 63"/>
              <a:gd name="T9" fmla="*/ 38100 h 54"/>
              <a:gd name="T10" fmla="*/ 87489 w 63"/>
              <a:gd name="T11" fmla="*/ 34925 h 54"/>
              <a:gd name="T12" fmla="*/ 84667 w 63"/>
              <a:gd name="T13" fmla="*/ 38100 h 54"/>
              <a:gd name="T14" fmla="*/ 86078 w 63"/>
              <a:gd name="T15" fmla="*/ 36513 h 54"/>
              <a:gd name="T16" fmla="*/ 87489 w 63"/>
              <a:gd name="T17" fmla="*/ 34925 h 54"/>
              <a:gd name="T18" fmla="*/ 57856 w 63"/>
              <a:gd name="T19" fmla="*/ 476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4"/>
              <a:gd name="T32" fmla="*/ 63 w 6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4">
                <a:moveTo>
                  <a:pt x="41" y="3"/>
                </a:moveTo>
                <a:lnTo>
                  <a:pt x="43" y="0"/>
                </a:lnTo>
                <a:lnTo>
                  <a:pt x="0" y="30"/>
                </a:lnTo>
                <a:lnTo>
                  <a:pt x="16" y="53"/>
                </a:lnTo>
                <a:lnTo>
                  <a:pt x="60" y="24"/>
                </a:lnTo>
                <a:lnTo>
                  <a:pt x="62" y="22"/>
                </a:lnTo>
                <a:lnTo>
                  <a:pt x="60" y="24"/>
                </a:lnTo>
                <a:lnTo>
                  <a:pt x="61" y="23"/>
                </a:lnTo>
                <a:lnTo>
                  <a:pt x="62" y="22"/>
                </a:lnTo>
                <a:lnTo>
                  <a:pt x="41" y="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93" name="Freeform 117"/>
          <p:cNvSpPr>
            <a:spLocks/>
          </p:cNvSpPr>
          <p:nvPr/>
        </p:nvSpPr>
        <p:spPr bwMode="auto">
          <a:xfrm>
            <a:off x="3425825" y="4757738"/>
            <a:ext cx="128588" cy="144462"/>
          </a:xfrm>
          <a:custGeom>
            <a:avLst/>
            <a:gdLst>
              <a:gd name="T0" fmla="*/ 90436 w 91"/>
              <a:gd name="T1" fmla="*/ 3175 h 91"/>
              <a:gd name="T2" fmla="*/ 93262 w 91"/>
              <a:gd name="T3" fmla="*/ 0 h 91"/>
              <a:gd name="T4" fmla="*/ 0 w 91"/>
              <a:gd name="T5" fmla="*/ 109537 h 91"/>
              <a:gd name="T6" fmla="*/ 31087 w 91"/>
              <a:gd name="T7" fmla="*/ 142875 h 91"/>
              <a:gd name="T8" fmla="*/ 122936 w 91"/>
              <a:gd name="T9" fmla="*/ 33337 h 91"/>
              <a:gd name="T10" fmla="*/ 127175 w 91"/>
              <a:gd name="T11" fmla="*/ 30162 h 91"/>
              <a:gd name="T12" fmla="*/ 122936 w 91"/>
              <a:gd name="T13" fmla="*/ 33337 h 91"/>
              <a:gd name="T14" fmla="*/ 124349 w 91"/>
              <a:gd name="T15" fmla="*/ 31750 h 91"/>
              <a:gd name="T16" fmla="*/ 127175 w 91"/>
              <a:gd name="T17" fmla="*/ 30162 h 91"/>
              <a:gd name="T18" fmla="*/ 90436 w 91"/>
              <a:gd name="T19" fmla="*/ 3175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1"/>
              <a:gd name="T32" fmla="*/ 91 w 9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1">
                <a:moveTo>
                  <a:pt x="64" y="2"/>
                </a:moveTo>
                <a:lnTo>
                  <a:pt x="66" y="0"/>
                </a:lnTo>
                <a:lnTo>
                  <a:pt x="0" y="69"/>
                </a:lnTo>
                <a:lnTo>
                  <a:pt x="22" y="90"/>
                </a:lnTo>
                <a:lnTo>
                  <a:pt x="87" y="21"/>
                </a:lnTo>
                <a:lnTo>
                  <a:pt x="90" y="19"/>
                </a:lnTo>
                <a:lnTo>
                  <a:pt x="87" y="21"/>
                </a:lnTo>
                <a:lnTo>
                  <a:pt x="88" y="20"/>
                </a:lnTo>
                <a:lnTo>
                  <a:pt x="90" y="19"/>
                </a:lnTo>
                <a:lnTo>
                  <a:pt x="64"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94" name="Freeform 118"/>
          <p:cNvSpPr>
            <a:spLocks/>
          </p:cNvSpPr>
          <p:nvPr/>
        </p:nvSpPr>
        <p:spPr bwMode="auto">
          <a:xfrm>
            <a:off x="3522663" y="4573588"/>
            <a:ext cx="136525" cy="207962"/>
          </a:xfrm>
          <a:custGeom>
            <a:avLst/>
            <a:gdLst>
              <a:gd name="T0" fmla="*/ 97116 w 97"/>
              <a:gd name="T1" fmla="*/ 1587 h 131"/>
              <a:gd name="T2" fmla="*/ 98523 w 97"/>
              <a:gd name="T3" fmla="*/ 0 h 131"/>
              <a:gd name="T4" fmla="*/ 0 w 97"/>
              <a:gd name="T5" fmla="*/ 179387 h 131"/>
              <a:gd name="T6" fmla="*/ 36594 w 97"/>
              <a:gd name="T7" fmla="*/ 206375 h 131"/>
              <a:gd name="T8" fmla="*/ 133710 w 97"/>
              <a:gd name="T9" fmla="*/ 26987 h 131"/>
              <a:gd name="T10" fmla="*/ 135118 w 97"/>
              <a:gd name="T11" fmla="*/ 23812 h 131"/>
              <a:gd name="T12" fmla="*/ 133710 w 97"/>
              <a:gd name="T13" fmla="*/ 26987 h 131"/>
              <a:gd name="T14" fmla="*/ 133710 w 97"/>
              <a:gd name="T15" fmla="*/ 25400 h 131"/>
              <a:gd name="T16" fmla="*/ 135118 w 97"/>
              <a:gd name="T17" fmla="*/ 23812 h 131"/>
              <a:gd name="T18" fmla="*/ 97116 w 97"/>
              <a:gd name="T19" fmla="*/ 1587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1"/>
              <a:gd name="T32" fmla="*/ 97 w 97"/>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1">
                <a:moveTo>
                  <a:pt x="69" y="1"/>
                </a:moveTo>
                <a:lnTo>
                  <a:pt x="70" y="0"/>
                </a:lnTo>
                <a:lnTo>
                  <a:pt x="0" y="113"/>
                </a:lnTo>
                <a:lnTo>
                  <a:pt x="26" y="130"/>
                </a:lnTo>
                <a:lnTo>
                  <a:pt x="95" y="17"/>
                </a:lnTo>
                <a:lnTo>
                  <a:pt x="96" y="15"/>
                </a:lnTo>
                <a:lnTo>
                  <a:pt x="95" y="17"/>
                </a:lnTo>
                <a:lnTo>
                  <a:pt x="95" y="16"/>
                </a:lnTo>
                <a:lnTo>
                  <a:pt x="96" y="15"/>
                </a:lnTo>
                <a:lnTo>
                  <a:pt x="69" y="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95" name="Freeform 119"/>
          <p:cNvSpPr>
            <a:spLocks/>
          </p:cNvSpPr>
          <p:nvPr/>
        </p:nvSpPr>
        <p:spPr bwMode="auto">
          <a:xfrm>
            <a:off x="3625850" y="4398963"/>
            <a:ext cx="115888" cy="192087"/>
          </a:xfrm>
          <a:custGeom>
            <a:avLst/>
            <a:gdLst>
              <a:gd name="T0" fmla="*/ 76793 w 83"/>
              <a:gd name="T1" fmla="*/ 0 h 121"/>
              <a:gd name="T2" fmla="*/ 0 w 83"/>
              <a:gd name="T3" fmla="*/ 168275 h 121"/>
              <a:gd name="T4" fmla="*/ 37699 w 83"/>
              <a:gd name="T5" fmla="*/ 190500 h 121"/>
              <a:gd name="T6" fmla="*/ 114492 w 83"/>
              <a:gd name="T7" fmla="*/ 22225 h 121"/>
              <a:gd name="T8" fmla="*/ 114492 w 83"/>
              <a:gd name="T9" fmla="*/ 20637 h 121"/>
              <a:gd name="T10" fmla="*/ 114492 w 83"/>
              <a:gd name="T11" fmla="*/ 22225 h 121"/>
              <a:gd name="T12" fmla="*/ 114492 w 83"/>
              <a:gd name="T13" fmla="*/ 20637 h 121"/>
              <a:gd name="T14" fmla="*/ 76793 w 83"/>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121"/>
              <a:gd name="T26" fmla="*/ 83 w 83"/>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121">
                <a:moveTo>
                  <a:pt x="55" y="0"/>
                </a:moveTo>
                <a:lnTo>
                  <a:pt x="0" y="106"/>
                </a:lnTo>
                <a:lnTo>
                  <a:pt x="27" y="120"/>
                </a:lnTo>
                <a:lnTo>
                  <a:pt x="82" y="14"/>
                </a:lnTo>
                <a:lnTo>
                  <a:pt x="82" y="13"/>
                </a:lnTo>
                <a:lnTo>
                  <a:pt x="82" y="14"/>
                </a:lnTo>
                <a:lnTo>
                  <a:pt x="82" y="13"/>
                </a:lnTo>
                <a:lnTo>
                  <a:pt x="55"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96" name="Freeform 120"/>
          <p:cNvSpPr>
            <a:spLocks/>
          </p:cNvSpPr>
          <p:nvPr/>
        </p:nvSpPr>
        <p:spPr bwMode="auto">
          <a:xfrm>
            <a:off x="3708400" y="4216400"/>
            <a:ext cx="109538" cy="196850"/>
          </a:xfrm>
          <a:custGeom>
            <a:avLst/>
            <a:gdLst>
              <a:gd name="T0" fmla="*/ 68812 w 78"/>
              <a:gd name="T1" fmla="*/ 3175 h 124"/>
              <a:gd name="T2" fmla="*/ 68812 w 78"/>
              <a:gd name="T3" fmla="*/ 0 h 124"/>
              <a:gd name="T4" fmla="*/ 0 w 78"/>
              <a:gd name="T5" fmla="*/ 174625 h 124"/>
              <a:gd name="T6" fmla="*/ 37917 w 78"/>
              <a:gd name="T7" fmla="*/ 195263 h 124"/>
              <a:gd name="T8" fmla="*/ 106729 w 78"/>
              <a:gd name="T9" fmla="*/ 20638 h 124"/>
              <a:gd name="T10" fmla="*/ 108134 w 78"/>
              <a:gd name="T11" fmla="*/ 17463 h 124"/>
              <a:gd name="T12" fmla="*/ 106729 w 78"/>
              <a:gd name="T13" fmla="*/ 20638 h 124"/>
              <a:gd name="T14" fmla="*/ 108134 w 78"/>
              <a:gd name="T15" fmla="*/ 19050 h 124"/>
              <a:gd name="T16" fmla="*/ 108134 w 78"/>
              <a:gd name="T17" fmla="*/ 17463 h 124"/>
              <a:gd name="T18" fmla="*/ 68812 w 78"/>
              <a:gd name="T19" fmla="*/ 3175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24"/>
              <a:gd name="T32" fmla="*/ 78 w 78"/>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24">
                <a:moveTo>
                  <a:pt x="49" y="2"/>
                </a:moveTo>
                <a:lnTo>
                  <a:pt x="49" y="0"/>
                </a:lnTo>
                <a:lnTo>
                  <a:pt x="0" y="110"/>
                </a:lnTo>
                <a:lnTo>
                  <a:pt x="27" y="123"/>
                </a:lnTo>
                <a:lnTo>
                  <a:pt x="76" y="13"/>
                </a:lnTo>
                <a:lnTo>
                  <a:pt x="77" y="11"/>
                </a:lnTo>
                <a:lnTo>
                  <a:pt x="76" y="13"/>
                </a:lnTo>
                <a:lnTo>
                  <a:pt x="77" y="12"/>
                </a:lnTo>
                <a:lnTo>
                  <a:pt x="77" y="11"/>
                </a:lnTo>
                <a:lnTo>
                  <a:pt x="49"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97" name="Freeform 121"/>
          <p:cNvSpPr>
            <a:spLocks/>
          </p:cNvSpPr>
          <p:nvPr/>
        </p:nvSpPr>
        <p:spPr bwMode="auto">
          <a:xfrm>
            <a:off x="3783013" y="3979863"/>
            <a:ext cx="111125" cy="247650"/>
          </a:xfrm>
          <a:custGeom>
            <a:avLst/>
            <a:gdLst>
              <a:gd name="T0" fmla="*/ 68926 w 79"/>
              <a:gd name="T1" fmla="*/ 3175 h 156"/>
              <a:gd name="T2" fmla="*/ 68926 w 79"/>
              <a:gd name="T3" fmla="*/ 0 h 156"/>
              <a:gd name="T4" fmla="*/ 0 w 79"/>
              <a:gd name="T5" fmla="*/ 230188 h 156"/>
              <a:gd name="T6" fmla="*/ 39386 w 79"/>
              <a:gd name="T7" fmla="*/ 246063 h 156"/>
              <a:gd name="T8" fmla="*/ 108312 w 79"/>
              <a:gd name="T9" fmla="*/ 15875 h 156"/>
              <a:gd name="T10" fmla="*/ 109718 w 79"/>
              <a:gd name="T11" fmla="*/ 14288 h 156"/>
              <a:gd name="T12" fmla="*/ 108312 w 79"/>
              <a:gd name="T13" fmla="*/ 15875 h 156"/>
              <a:gd name="T14" fmla="*/ 109718 w 79"/>
              <a:gd name="T15" fmla="*/ 15875 h 156"/>
              <a:gd name="T16" fmla="*/ 109718 w 79"/>
              <a:gd name="T17" fmla="*/ 14288 h 156"/>
              <a:gd name="T18" fmla="*/ 68926 w 79"/>
              <a:gd name="T19" fmla="*/ 3175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156"/>
              <a:gd name="T32" fmla="*/ 79 w 79"/>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156">
                <a:moveTo>
                  <a:pt x="49" y="2"/>
                </a:moveTo>
                <a:lnTo>
                  <a:pt x="49" y="0"/>
                </a:lnTo>
                <a:lnTo>
                  <a:pt x="0" y="145"/>
                </a:lnTo>
                <a:lnTo>
                  <a:pt x="28" y="155"/>
                </a:lnTo>
                <a:lnTo>
                  <a:pt x="77" y="10"/>
                </a:lnTo>
                <a:lnTo>
                  <a:pt x="78" y="9"/>
                </a:lnTo>
                <a:lnTo>
                  <a:pt x="77" y="10"/>
                </a:lnTo>
                <a:lnTo>
                  <a:pt x="78" y="10"/>
                </a:lnTo>
                <a:lnTo>
                  <a:pt x="78" y="9"/>
                </a:lnTo>
                <a:lnTo>
                  <a:pt x="49"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98" name="Freeform 122"/>
          <p:cNvSpPr>
            <a:spLocks/>
          </p:cNvSpPr>
          <p:nvPr/>
        </p:nvSpPr>
        <p:spPr bwMode="auto">
          <a:xfrm>
            <a:off x="3857625" y="3702050"/>
            <a:ext cx="95250" cy="284163"/>
          </a:xfrm>
          <a:custGeom>
            <a:avLst/>
            <a:gdLst>
              <a:gd name="T0" fmla="*/ 54022 w 67"/>
              <a:gd name="T1" fmla="*/ 0 h 179"/>
              <a:gd name="T2" fmla="*/ 0 w 67"/>
              <a:gd name="T3" fmla="*/ 271463 h 179"/>
              <a:gd name="T4" fmla="*/ 39806 w 67"/>
              <a:gd name="T5" fmla="*/ 282575 h 179"/>
              <a:gd name="T6" fmla="*/ 93828 w 67"/>
              <a:gd name="T7" fmla="*/ 11113 h 179"/>
              <a:gd name="T8" fmla="*/ 54022 w 67"/>
              <a:gd name="T9" fmla="*/ 0 h 179"/>
              <a:gd name="T10" fmla="*/ 0 60000 65536"/>
              <a:gd name="T11" fmla="*/ 0 60000 65536"/>
              <a:gd name="T12" fmla="*/ 0 60000 65536"/>
              <a:gd name="T13" fmla="*/ 0 60000 65536"/>
              <a:gd name="T14" fmla="*/ 0 60000 65536"/>
              <a:gd name="T15" fmla="*/ 0 w 67"/>
              <a:gd name="T16" fmla="*/ 0 h 179"/>
              <a:gd name="T17" fmla="*/ 67 w 67"/>
              <a:gd name="T18" fmla="*/ 179 h 179"/>
            </a:gdLst>
            <a:ahLst/>
            <a:cxnLst>
              <a:cxn ang="T10">
                <a:pos x="T0" y="T1"/>
              </a:cxn>
              <a:cxn ang="T11">
                <a:pos x="T2" y="T3"/>
              </a:cxn>
              <a:cxn ang="T12">
                <a:pos x="T4" y="T5"/>
              </a:cxn>
              <a:cxn ang="T13">
                <a:pos x="T6" y="T7"/>
              </a:cxn>
              <a:cxn ang="T14">
                <a:pos x="T8" y="T9"/>
              </a:cxn>
            </a:cxnLst>
            <a:rect l="T15" t="T16" r="T17" b="T18"/>
            <a:pathLst>
              <a:path w="67" h="179">
                <a:moveTo>
                  <a:pt x="38" y="0"/>
                </a:moveTo>
                <a:lnTo>
                  <a:pt x="0" y="171"/>
                </a:lnTo>
                <a:lnTo>
                  <a:pt x="28" y="178"/>
                </a:lnTo>
                <a:lnTo>
                  <a:pt x="66" y="7"/>
                </a:lnTo>
                <a:lnTo>
                  <a:pt x="38"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499" name="Freeform 123"/>
          <p:cNvSpPr>
            <a:spLocks/>
          </p:cNvSpPr>
          <p:nvPr/>
        </p:nvSpPr>
        <p:spPr bwMode="auto">
          <a:xfrm>
            <a:off x="3916363" y="3500438"/>
            <a:ext cx="73025" cy="204787"/>
          </a:xfrm>
          <a:custGeom>
            <a:avLst/>
            <a:gdLst>
              <a:gd name="T0" fmla="*/ 32300 w 52"/>
              <a:gd name="T1" fmla="*/ 0 h 129"/>
              <a:gd name="T2" fmla="*/ 0 w 52"/>
              <a:gd name="T3" fmla="*/ 192087 h 129"/>
              <a:gd name="T4" fmla="*/ 39321 w 52"/>
              <a:gd name="T5" fmla="*/ 203200 h 129"/>
              <a:gd name="T6" fmla="*/ 71621 w 52"/>
              <a:gd name="T7" fmla="*/ 11112 h 129"/>
              <a:gd name="T8" fmla="*/ 71621 w 52"/>
              <a:gd name="T9" fmla="*/ 9525 h 129"/>
              <a:gd name="T10" fmla="*/ 71621 w 52"/>
              <a:gd name="T11" fmla="*/ 11112 h 129"/>
              <a:gd name="T12" fmla="*/ 71621 w 52"/>
              <a:gd name="T13" fmla="*/ 9525 h 129"/>
              <a:gd name="T14" fmla="*/ 32300 w 52"/>
              <a:gd name="T15" fmla="*/ 0 h 12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29"/>
              <a:gd name="T26" fmla="*/ 52 w 52"/>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29">
                <a:moveTo>
                  <a:pt x="23" y="0"/>
                </a:moveTo>
                <a:lnTo>
                  <a:pt x="0" y="121"/>
                </a:lnTo>
                <a:lnTo>
                  <a:pt x="28" y="128"/>
                </a:lnTo>
                <a:lnTo>
                  <a:pt x="51" y="7"/>
                </a:lnTo>
                <a:lnTo>
                  <a:pt x="51" y="6"/>
                </a:lnTo>
                <a:lnTo>
                  <a:pt x="51" y="7"/>
                </a:lnTo>
                <a:lnTo>
                  <a:pt x="51" y="6"/>
                </a:lnTo>
                <a:lnTo>
                  <a:pt x="23"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00" name="Freeform 124"/>
          <p:cNvSpPr>
            <a:spLocks/>
          </p:cNvSpPr>
          <p:nvPr/>
        </p:nvSpPr>
        <p:spPr bwMode="auto">
          <a:xfrm>
            <a:off x="3952875" y="3248025"/>
            <a:ext cx="79375" cy="254000"/>
          </a:xfrm>
          <a:custGeom>
            <a:avLst/>
            <a:gdLst>
              <a:gd name="T0" fmla="*/ 38270 w 56"/>
              <a:gd name="T1" fmla="*/ 0 h 160"/>
              <a:gd name="T2" fmla="*/ 0 w 56"/>
              <a:gd name="T3" fmla="*/ 242888 h 160"/>
              <a:gd name="T4" fmla="*/ 39688 w 56"/>
              <a:gd name="T5" fmla="*/ 252413 h 160"/>
              <a:gd name="T6" fmla="*/ 77958 w 56"/>
              <a:gd name="T7" fmla="*/ 7938 h 160"/>
              <a:gd name="T8" fmla="*/ 38270 w 56"/>
              <a:gd name="T9" fmla="*/ 0 h 160"/>
              <a:gd name="T10" fmla="*/ 0 60000 65536"/>
              <a:gd name="T11" fmla="*/ 0 60000 65536"/>
              <a:gd name="T12" fmla="*/ 0 60000 65536"/>
              <a:gd name="T13" fmla="*/ 0 60000 65536"/>
              <a:gd name="T14" fmla="*/ 0 60000 65536"/>
              <a:gd name="T15" fmla="*/ 0 w 56"/>
              <a:gd name="T16" fmla="*/ 0 h 160"/>
              <a:gd name="T17" fmla="*/ 56 w 56"/>
              <a:gd name="T18" fmla="*/ 160 h 160"/>
            </a:gdLst>
            <a:ahLst/>
            <a:cxnLst>
              <a:cxn ang="T10">
                <a:pos x="T0" y="T1"/>
              </a:cxn>
              <a:cxn ang="T11">
                <a:pos x="T2" y="T3"/>
              </a:cxn>
              <a:cxn ang="T12">
                <a:pos x="T4" y="T5"/>
              </a:cxn>
              <a:cxn ang="T13">
                <a:pos x="T6" y="T7"/>
              </a:cxn>
              <a:cxn ang="T14">
                <a:pos x="T8" y="T9"/>
              </a:cxn>
            </a:cxnLst>
            <a:rect l="T15" t="T16" r="T17" b="T18"/>
            <a:pathLst>
              <a:path w="56" h="160">
                <a:moveTo>
                  <a:pt x="27" y="0"/>
                </a:moveTo>
                <a:lnTo>
                  <a:pt x="0" y="153"/>
                </a:lnTo>
                <a:lnTo>
                  <a:pt x="28" y="159"/>
                </a:lnTo>
                <a:lnTo>
                  <a:pt x="55" y="5"/>
                </a:lnTo>
                <a:lnTo>
                  <a:pt x="27"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01" name="Freeform 125"/>
          <p:cNvSpPr>
            <a:spLocks/>
          </p:cNvSpPr>
          <p:nvPr/>
        </p:nvSpPr>
        <p:spPr bwMode="auto">
          <a:xfrm>
            <a:off x="3994150" y="3008313"/>
            <a:ext cx="79375" cy="239712"/>
          </a:xfrm>
          <a:custGeom>
            <a:avLst/>
            <a:gdLst>
              <a:gd name="T0" fmla="*/ 36853 w 56"/>
              <a:gd name="T1" fmla="*/ 0 h 151"/>
              <a:gd name="T2" fmla="*/ 38270 w 56"/>
              <a:gd name="T3" fmla="*/ 0 h 151"/>
              <a:gd name="T4" fmla="*/ 0 w 56"/>
              <a:gd name="T5" fmla="*/ 230187 h 151"/>
              <a:gd name="T6" fmla="*/ 39688 w 56"/>
              <a:gd name="T7" fmla="*/ 238125 h 151"/>
              <a:gd name="T8" fmla="*/ 77958 w 56"/>
              <a:gd name="T9" fmla="*/ 9525 h 151"/>
              <a:gd name="T10" fmla="*/ 36853 w 56"/>
              <a:gd name="T11" fmla="*/ 0 h 151"/>
              <a:gd name="T12" fmla="*/ 0 60000 65536"/>
              <a:gd name="T13" fmla="*/ 0 60000 65536"/>
              <a:gd name="T14" fmla="*/ 0 60000 65536"/>
              <a:gd name="T15" fmla="*/ 0 60000 65536"/>
              <a:gd name="T16" fmla="*/ 0 60000 65536"/>
              <a:gd name="T17" fmla="*/ 0 60000 65536"/>
              <a:gd name="T18" fmla="*/ 0 w 56"/>
              <a:gd name="T19" fmla="*/ 0 h 151"/>
              <a:gd name="T20" fmla="*/ 56 w 56"/>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6" h="151">
                <a:moveTo>
                  <a:pt x="26" y="0"/>
                </a:moveTo>
                <a:lnTo>
                  <a:pt x="27" y="0"/>
                </a:lnTo>
                <a:lnTo>
                  <a:pt x="0" y="145"/>
                </a:lnTo>
                <a:lnTo>
                  <a:pt x="28" y="150"/>
                </a:lnTo>
                <a:lnTo>
                  <a:pt x="55" y="6"/>
                </a:lnTo>
                <a:lnTo>
                  <a:pt x="26"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02" name="Freeform 126"/>
          <p:cNvSpPr>
            <a:spLocks/>
          </p:cNvSpPr>
          <p:nvPr/>
        </p:nvSpPr>
        <p:spPr bwMode="auto">
          <a:xfrm>
            <a:off x="4035425" y="2763838"/>
            <a:ext cx="76200" cy="246062"/>
          </a:xfrm>
          <a:custGeom>
            <a:avLst/>
            <a:gdLst>
              <a:gd name="T0" fmla="*/ 33867 w 54"/>
              <a:gd name="T1" fmla="*/ 0 h 155"/>
              <a:gd name="T2" fmla="*/ 32456 w 54"/>
              <a:gd name="T3" fmla="*/ 1587 h 155"/>
              <a:gd name="T4" fmla="*/ 0 w 54"/>
              <a:gd name="T5" fmla="*/ 234950 h 155"/>
              <a:gd name="T6" fmla="*/ 40922 w 54"/>
              <a:gd name="T7" fmla="*/ 244475 h 155"/>
              <a:gd name="T8" fmla="*/ 74789 w 54"/>
              <a:gd name="T9" fmla="*/ 9525 h 155"/>
              <a:gd name="T10" fmla="*/ 73378 w 54"/>
              <a:gd name="T11" fmla="*/ 11112 h 155"/>
              <a:gd name="T12" fmla="*/ 33867 w 54"/>
              <a:gd name="T13" fmla="*/ 0 h 155"/>
              <a:gd name="T14" fmla="*/ 33867 w 54"/>
              <a:gd name="T15" fmla="*/ 1587 h 155"/>
              <a:gd name="T16" fmla="*/ 32456 w 54"/>
              <a:gd name="T17" fmla="*/ 1587 h 155"/>
              <a:gd name="T18" fmla="*/ 33867 w 54"/>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55"/>
              <a:gd name="T32" fmla="*/ 54 w 54"/>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55">
                <a:moveTo>
                  <a:pt x="24" y="0"/>
                </a:moveTo>
                <a:lnTo>
                  <a:pt x="23" y="1"/>
                </a:lnTo>
                <a:lnTo>
                  <a:pt x="0" y="148"/>
                </a:lnTo>
                <a:lnTo>
                  <a:pt x="29" y="154"/>
                </a:lnTo>
                <a:lnTo>
                  <a:pt x="53" y="6"/>
                </a:lnTo>
                <a:lnTo>
                  <a:pt x="52" y="7"/>
                </a:lnTo>
                <a:lnTo>
                  <a:pt x="24" y="0"/>
                </a:lnTo>
                <a:lnTo>
                  <a:pt x="24" y="1"/>
                </a:lnTo>
                <a:lnTo>
                  <a:pt x="23" y="1"/>
                </a:lnTo>
                <a:lnTo>
                  <a:pt x="24"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03" name="Freeform 127"/>
          <p:cNvSpPr>
            <a:spLocks/>
          </p:cNvSpPr>
          <p:nvPr/>
        </p:nvSpPr>
        <p:spPr bwMode="auto">
          <a:xfrm>
            <a:off x="4073525" y="2541588"/>
            <a:ext cx="82550" cy="225425"/>
          </a:xfrm>
          <a:custGeom>
            <a:avLst/>
            <a:gdLst>
              <a:gd name="T0" fmla="*/ 42698 w 58"/>
              <a:gd name="T1" fmla="*/ 0 h 142"/>
              <a:gd name="T2" fmla="*/ 41275 w 58"/>
              <a:gd name="T3" fmla="*/ 3175 h 142"/>
              <a:gd name="T4" fmla="*/ 0 w 58"/>
              <a:gd name="T5" fmla="*/ 212725 h 142"/>
              <a:gd name="T6" fmla="*/ 39852 w 58"/>
              <a:gd name="T7" fmla="*/ 223838 h 142"/>
              <a:gd name="T8" fmla="*/ 81127 w 58"/>
              <a:gd name="T9" fmla="*/ 14287 h 142"/>
              <a:gd name="T10" fmla="*/ 81127 w 58"/>
              <a:gd name="T11" fmla="*/ 17462 h 142"/>
              <a:gd name="T12" fmla="*/ 42698 w 58"/>
              <a:gd name="T13" fmla="*/ 0 h 142"/>
              <a:gd name="T14" fmla="*/ 41275 w 58"/>
              <a:gd name="T15" fmla="*/ 1588 h 142"/>
              <a:gd name="T16" fmla="*/ 41275 w 58"/>
              <a:gd name="T17" fmla="*/ 3175 h 142"/>
              <a:gd name="T18" fmla="*/ 42698 w 58"/>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42"/>
              <a:gd name="T32" fmla="*/ 58 w 58"/>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42">
                <a:moveTo>
                  <a:pt x="30" y="0"/>
                </a:moveTo>
                <a:lnTo>
                  <a:pt x="29" y="2"/>
                </a:lnTo>
                <a:lnTo>
                  <a:pt x="0" y="134"/>
                </a:lnTo>
                <a:lnTo>
                  <a:pt x="28" y="141"/>
                </a:lnTo>
                <a:lnTo>
                  <a:pt x="57" y="9"/>
                </a:lnTo>
                <a:lnTo>
                  <a:pt x="57" y="11"/>
                </a:lnTo>
                <a:lnTo>
                  <a:pt x="30" y="0"/>
                </a:lnTo>
                <a:lnTo>
                  <a:pt x="29" y="1"/>
                </a:lnTo>
                <a:lnTo>
                  <a:pt x="29" y="2"/>
                </a:lnTo>
                <a:lnTo>
                  <a:pt x="3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04" name="Freeform 128"/>
          <p:cNvSpPr>
            <a:spLocks/>
          </p:cNvSpPr>
          <p:nvPr/>
        </p:nvSpPr>
        <p:spPr bwMode="auto">
          <a:xfrm>
            <a:off x="4121150" y="2327275"/>
            <a:ext cx="101600" cy="223838"/>
          </a:xfrm>
          <a:custGeom>
            <a:avLst/>
            <a:gdLst>
              <a:gd name="T0" fmla="*/ 62089 w 72"/>
              <a:gd name="T1" fmla="*/ 0 h 141"/>
              <a:gd name="T2" fmla="*/ 60678 w 72"/>
              <a:gd name="T3" fmla="*/ 3175 h 141"/>
              <a:gd name="T4" fmla="*/ 0 w 72"/>
              <a:gd name="T5" fmla="*/ 204788 h 141"/>
              <a:gd name="T6" fmla="*/ 39511 w 72"/>
              <a:gd name="T7" fmla="*/ 222250 h 141"/>
              <a:gd name="T8" fmla="*/ 100189 w 72"/>
              <a:gd name="T9" fmla="*/ 19050 h 141"/>
              <a:gd name="T10" fmla="*/ 98778 w 72"/>
              <a:gd name="T11" fmla="*/ 22225 h 141"/>
              <a:gd name="T12" fmla="*/ 62089 w 72"/>
              <a:gd name="T13" fmla="*/ 0 h 141"/>
              <a:gd name="T14" fmla="*/ 60678 w 72"/>
              <a:gd name="T15" fmla="*/ 1588 h 141"/>
              <a:gd name="T16" fmla="*/ 60678 w 72"/>
              <a:gd name="T17" fmla="*/ 3175 h 141"/>
              <a:gd name="T18" fmla="*/ 62089 w 72"/>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141"/>
              <a:gd name="T32" fmla="*/ 72 w 72"/>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141">
                <a:moveTo>
                  <a:pt x="44" y="0"/>
                </a:moveTo>
                <a:lnTo>
                  <a:pt x="43" y="2"/>
                </a:lnTo>
                <a:lnTo>
                  <a:pt x="0" y="129"/>
                </a:lnTo>
                <a:lnTo>
                  <a:pt x="28" y="140"/>
                </a:lnTo>
                <a:lnTo>
                  <a:pt x="71" y="12"/>
                </a:lnTo>
                <a:lnTo>
                  <a:pt x="70" y="14"/>
                </a:lnTo>
                <a:lnTo>
                  <a:pt x="44" y="0"/>
                </a:lnTo>
                <a:lnTo>
                  <a:pt x="43" y="1"/>
                </a:lnTo>
                <a:lnTo>
                  <a:pt x="43" y="2"/>
                </a:lnTo>
                <a:lnTo>
                  <a:pt x="44"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05" name="Freeform 129"/>
          <p:cNvSpPr>
            <a:spLocks/>
          </p:cNvSpPr>
          <p:nvPr/>
        </p:nvSpPr>
        <p:spPr bwMode="auto">
          <a:xfrm>
            <a:off x="4187825" y="2165350"/>
            <a:ext cx="104775" cy="177800"/>
          </a:xfrm>
          <a:custGeom>
            <a:avLst/>
            <a:gdLst>
              <a:gd name="T0" fmla="*/ 66546 w 74"/>
              <a:gd name="T1" fmla="*/ 0 h 112"/>
              <a:gd name="T2" fmla="*/ 65130 w 74"/>
              <a:gd name="T3" fmla="*/ 3175 h 112"/>
              <a:gd name="T4" fmla="*/ 0 w 74"/>
              <a:gd name="T5" fmla="*/ 153988 h 112"/>
              <a:gd name="T6" fmla="*/ 36813 w 74"/>
              <a:gd name="T7" fmla="*/ 176213 h 112"/>
              <a:gd name="T8" fmla="*/ 103359 w 74"/>
              <a:gd name="T9" fmla="*/ 25400 h 112"/>
              <a:gd name="T10" fmla="*/ 101943 w 74"/>
              <a:gd name="T11" fmla="*/ 26988 h 112"/>
              <a:gd name="T12" fmla="*/ 66546 w 74"/>
              <a:gd name="T13" fmla="*/ 0 h 112"/>
              <a:gd name="T14" fmla="*/ 66546 w 74"/>
              <a:gd name="T15" fmla="*/ 1588 h 112"/>
              <a:gd name="T16" fmla="*/ 65130 w 74"/>
              <a:gd name="T17" fmla="*/ 3175 h 112"/>
              <a:gd name="T18" fmla="*/ 66546 w 74"/>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112"/>
              <a:gd name="T32" fmla="*/ 74 w 74"/>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112">
                <a:moveTo>
                  <a:pt x="47" y="0"/>
                </a:moveTo>
                <a:lnTo>
                  <a:pt x="46" y="2"/>
                </a:lnTo>
                <a:lnTo>
                  <a:pt x="0" y="97"/>
                </a:lnTo>
                <a:lnTo>
                  <a:pt x="26" y="111"/>
                </a:lnTo>
                <a:lnTo>
                  <a:pt x="73" y="16"/>
                </a:lnTo>
                <a:lnTo>
                  <a:pt x="72" y="17"/>
                </a:lnTo>
                <a:lnTo>
                  <a:pt x="47" y="0"/>
                </a:lnTo>
                <a:lnTo>
                  <a:pt x="47" y="1"/>
                </a:lnTo>
                <a:lnTo>
                  <a:pt x="46" y="2"/>
                </a:lnTo>
                <a:lnTo>
                  <a:pt x="47"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06" name="Freeform 130"/>
          <p:cNvSpPr>
            <a:spLocks/>
          </p:cNvSpPr>
          <p:nvPr/>
        </p:nvSpPr>
        <p:spPr bwMode="auto">
          <a:xfrm>
            <a:off x="4260850" y="2052638"/>
            <a:ext cx="96838" cy="133350"/>
          </a:xfrm>
          <a:custGeom>
            <a:avLst/>
            <a:gdLst>
              <a:gd name="T0" fmla="*/ 65962 w 69"/>
              <a:gd name="T1" fmla="*/ 0 h 84"/>
              <a:gd name="T2" fmla="*/ 61752 w 69"/>
              <a:gd name="T3" fmla="*/ 3175 h 84"/>
              <a:gd name="T4" fmla="*/ 0 w 69"/>
              <a:gd name="T5" fmla="*/ 104775 h 84"/>
              <a:gd name="T6" fmla="*/ 35086 w 69"/>
              <a:gd name="T7" fmla="*/ 131763 h 84"/>
              <a:gd name="T8" fmla="*/ 95435 w 69"/>
              <a:gd name="T9" fmla="*/ 31750 h 84"/>
              <a:gd name="T10" fmla="*/ 91224 w 69"/>
              <a:gd name="T11" fmla="*/ 34925 h 84"/>
              <a:gd name="T12" fmla="*/ 65962 w 69"/>
              <a:gd name="T13" fmla="*/ 0 h 84"/>
              <a:gd name="T14" fmla="*/ 63155 w 69"/>
              <a:gd name="T15" fmla="*/ 1588 h 84"/>
              <a:gd name="T16" fmla="*/ 61752 w 69"/>
              <a:gd name="T17" fmla="*/ 3175 h 84"/>
              <a:gd name="T18" fmla="*/ 65962 w 69"/>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4"/>
              <a:gd name="T32" fmla="*/ 69 w 69"/>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4">
                <a:moveTo>
                  <a:pt x="47" y="0"/>
                </a:moveTo>
                <a:lnTo>
                  <a:pt x="44" y="2"/>
                </a:lnTo>
                <a:lnTo>
                  <a:pt x="0" y="66"/>
                </a:lnTo>
                <a:lnTo>
                  <a:pt x="25" y="83"/>
                </a:lnTo>
                <a:lnTo>
                  <a:pt x="68" y="20"/>
                </a:lnTo>
                <a:lnTo>
                  <a:pt x="65" y="22"/>
                </a:lnTo>
                <a:lnTo>
                  <a:pt x="47" y="0"/>
                </a:lnTo>
                <a:lnTo>
                  <a:pt x="45" y="1"/>
                </a:lnTo>
                <a:lnTo>
                  <a:pt x="44" y="2"/>
                </a:lnTo>
                <a:lnTo>
                  <a:pt x="47"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07" name="Freeform 131"/>
          <p:cNvSpPr>
            <a:spLocks/>
          </p:cNvSpPr>
          <p:nvPr/>
        </p:nvSpPr>
        <p:spPr bwMode="auto">
          <a:xfrm>
            <a:off x="4332288" y="1990725"/>
            <a:ext cx="80962" cy="92075"/>
          </a:xfrm>
          <a:custGeom>
            <a:avLst/>
            <a:gdLst>
              <a:gd name="T0" fmla="*/ 62497 w 57"/>
              <a:gd name="T1" fmla="*/ 0 h 58"/>
              <a:gd name="T2" fmla="*/ 52554 w 57"/>
              <a:gd name="T3" fmla="*/ 4763 h 58"/>
              <a:gd name="T4" fmla="*/ 0 w 57"/>
              <a:gd name="T5" fmla="*/ 55563 h 58"/>
              <a:gd name="T6" fmla="*/ 25567 w 57"/>
              <a:gd name="T7" fmla="*/ 90488 h 58"/>
              <a:gd name="T8" fmla="*/ 79542 w 57"/>
              <a:gd name="T9" fmla="*/ 39688 h 58"/>
              <a:gd name="T10" fmla="*/ 69599 w 57"/>
              <a:gd name="T11" fmla="*/ 44450 h 58"/>
              <a:gd name="T12" fmla="*/ 62497 w 57"/>
              <a:gd name="T13" fmla="*/ 0 h 58"/>
              <a:gd name="T14" fmla="*/ 56815 w 57"/>
              <a:gd name="T15" fmla="*/ 1588 h 58"/>
              <a:gd name="T16" fmla="*/ 52554 w 57"/>
              <a:gd name="T17" fmla="*/ 4763 h 58"/>
              <a:gd name="T18" fmla="*/ 62497 w 57"/>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8"/>
              <a:gd name="T32" fmla="*/ 57 w 57"/>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8">
                <a:moveTo>
                  <a:pt x="44" y="0"/>
                </a:moveTo>
                <a:lnTo>
                  <a:pt x="37" y="3"/>
                </a:lnTo>
                <a:lnTo>
                  <a:pt x="0" y="35"/>
                </a:lnTo>
                <a:lnTo>
                  <a:pt x="18" y="57"/>
                </a:lnTo>
                <a:lnTo>
                  <a:pt x="56" y="25"/>
                </a:lnTo>
                <a:lnTo>
                  <a:pt x="49" y="28"/>
                </a:lnTo>
                <a:lnTo>
                  <a:pt x="44" y="0"/>
                </a:lnTo>
                <a:lnTo>
                  <a:pt x="40" y="1"/>
                </a:lnTo>
                <a:lnTo>
                  <a:pt x="37" y="3"/>
                </a:lnTo>
                <a:lnTo>
                  <a:pt x="44"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08" name="Freeform 132"/>
          <p:cNvSpPr>
            <a:spLocks/>
          </p:cNvSpPr>
          <p:nvPr/>
        </p:nvSpPr>
        <p:spPr bwMode="auto">
          <a:xfrm>
            <a:off x="4400550" y="1979613"/>
            <a:ext cx="58738" cy="52387"/>
          </a:xfrm>
          <a:custGeom>
            <a:avLst/>
            <a:gdLst>
              <a:gd name="T0" fmla="*/ 57305 w 41"/>
              <a:gd name="T1" fmla="*/ 3175 h 33"/>
              <a:gd name="T2" fmla="*/ 42979 w 41"/>
              <a:gd name="T3" fmla="*/ 1587 h 33"/>
              <a:gd name="T4" fmla="*/ 0 w 41"/>
              <a:gd name="T5" fmla="*/ 9525 h 33"/>
              <a:gd name="T6" fmla="*/ 5731 w 41"/>
              <a:gd name="T7" fmla="*/ 50800 h 33"/>
              <a:gd name="T8" fmla="*/ 50142 w 41"/>
              <a:gd name="T9" fmla="*/ 42862 h 33"/>
              <a:gd name="T10" fmla="*/ 35816 w 41"/>
              <a:gd name="T11" fmla="*/ 39687 h 33"/>
              <a:gd name="T12" fmla="*/ 57305 w 41"/>
              <a:gd name="T13" fmla="*/ 3175 h 33"/>
              <a:gd name="T14" fmla="*/ 50142 w 41"/>
              <a:gd name="T15" fmla="*/ 0 h 33"/>
              <a:gd name="T16" fmla="*/ 42979 w 41"/>
              <a:gd name="T17" fmla="*/ 1587 h 33"/>
              <a:gd name="T18" fmla="*/ 57305 w 41"/>
              <a:gd name="T19" fmla="*/ 3175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3"/>
              <a:gd name="T32" fmla="*/ 41 w 4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3">
                <a:moveTo>
                  <a:pt x="40" y="2"/>
                </a:moveTo>
                <a:lnTo>
                  <a:pt x="30" y="1"/>
                </a:lnTo>
                <a:lnTo>
                  <a:pt x="0" y="6"/>
                </a:lnTo>
                <a:lnTo>
                  <a:pt x="4" y="32"/>
                </a:lnTo>
                <a:lnTo>
                  <a:pt x="35" y="27"/>
                </a:lnTo>
                <a:lnTo>
                  <a:pt x="25" y="25"/>
                </a:lnTo>
                <a:lnTo>
                  <a:pt x="40" y="2"/>
                </a:lnTo>
                <a:lnTo>
                  <a:pt x="35" y="0"/>
                </a:lnTo>
                <a:lnTo>
                  <a:pt x="30" y="1"/>
                </a:lnTo>
                <a:lnTo>
                  <a:pt x="40"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09" name="Freeform 133"/>
          <p:cNvSpPr>
            <a:spLocks/>
          </p:cNvSpPr>
          <p:nvPr/>
        </p:nvSpPr>
        <p:spPr bwMode="auto">
          <a:xfrm>
            <a:off x="4441825" y="1982788"/>
            <a:ext cx="73025" cy="69850"/>
          </a:xfrm>
          <a:custGeom>
            <a:avLst/>
            <a:gdLst>
              <a:gd name="T0" fmla="*/ 71593 w 51"/>
              <a:gd name="T1" fmla="*/ 34925 h 44"/>
              <a:gd name="T2" fmla="*/ 65866 w 51"/>
              <a:gd name="T3" fmla="*/ 30163 h 44"/>
              <a:gd name="T4" fmla="*/ 21478 w 51"/>
              <a:gd name="T5" fmla="*/ 0 h 44"/>
              <a:gd name="T6" fmla="*/ 0 w 51"/>
              <a:gd name="T7" fmla="*/ 39687 h 44"/>
              <a:gd name="T8" fmla="*/ 45820 w 51"/>
              <a:gd name="T9" fmla="*/ 68263 h 44"/>
              <a:gd name="T10" fmla="*/ 41524 w 51"/>
              <a:gd name="T11" fmla="*/ 63500 h 44"/>
              <a:gd name="T12" fmla="*/ 71593 w 51"/>
              <a:gd name="T13" fmla="*/ 34925 h 44"/>
              <a:gd name="T14" fmla="*/ 68729 w 51"/>
              <a:gd name="T15" fmla="*/ 31750 h 44"/>
              <a:gd name="T16" fmla="*/ 65866 w 51"/>
              <a:gd name="T17" fmla="*/ 30163 h 44"/>
              <a:gd name="T18" fmla="*/ 71593 w 51"/>
              <a:gd name="T19" fmla="*/ 3492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4"/>
              <a:gd name="T32" fmla="*/ 51 w 51"/>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4">
                <a:moveTo>
                  <a:pt x="50" y="22"/>
                </a:moveTo>
                <a:lnTo>
                  <a:pt x="46" y="19"/>
                </a:lnTo>
                <a:lnTo>
                  <a:pt x="15" y="0"/>
                </a:lnTo>
                <a:lnTo>
                  <a:pt x="0" y="25"/>
                </a:lnTo>
                <a:lnTo>
                  <a:pt x="32" y="43"/>
                </a:lnTo>
                <a:lnTo>
                  <a:pt x="29" y="40"/>
                </a:lnTo>
                <a:lnTo>
                  <a:pt x="50" y="22"/>
                </a:lnTo>
                <a:lnTo>
                  <a:pt x="48" y="20"/>
                </a:lnTo>
                <a:lnTo>
                  <a:pt x="46" y="19"/>
                </a:lnTo>
                <a:lnTo>
                  <a:pt x="50" y="2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10" name="Freeform 134"/>
          <p:cNvSpPr>
            <a:spLocks/>
          </p:cNvSpPr>
          <p:nvPr/>
        </p:nvSpPr>
        <p:spPr bwMode="auto">
          <a:xfrm>
            <a:off x="4487863" y="2022475"/>
            <a:ext cx="77787" cy="90488"/>
          </a:xfrm>
          <a:custGeom>
            <a:avLst/>
            <a:gdLst>
              <a:gd name="T0" fmla="*/ 76398 w 56"/>
              <a:gd name="T1" fmla="*/ 63500 h 57"/>
              <a:gd name="T2" fmla="*/ 73620 w 56"/>
              <a:gd name="T3" fmla="*/ 60325 h 57"/>
              <a:gd name="T4" fmla="*/ 30559 w 56"/>
              <a:gd name="T5" fmla="*/ 0 h 57"/>
              <a:gd name="T6" fmla="*/ 0 w 56"/>
              <a:gd name="T7" fmla="*/ 30163 h 57"/>
              <a:gd name="T8" fmla="*/ 44450 w 56"/>
              <a:gd name="T9" fmla="*/ 88900 h 57"/>
              <a:gd name="T10" fmla="*/ 43061 w 56"/>
              <a:gd name="T11" fmla="*/ 85725 h 57"/>
              <a:gd name="T12" fmla="*/ 76398 w 56"/>
              <a:gd name="T13" fmla="*/ 63500 h 57"/>
              <a:gd name="T14" fmla="*/ 76398 w 56"/>
              <a:gd name="T15" fmla="*/ 61913 h 57"/>
              <a:gd name="T16" fmla="*/ 73620 w 56"/>
              <a:gd name="T17" fmla="*/ 60325 h 57"/>
              <a:gd name="T18" fmla="*/ 76398 w 56"/>
              <a:gd name="T19" fmla="*/ 6350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7"/>
              <a:gd name="T32" fmla="*/ 56 w 5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7">
                <a:moveTo>
                  <a:pt x="55" y="40"/>
                </a:moveTo>
                <a:lnTo>
                  <a:pt x="53" y="38"/>
                </a:lnTo>
                <a:lnTo>
                  <a:pt x="22" y="0"/>
                </a:lnTo>
                <a:lnTo>
                  <a:pt x="0" y="19"/>
                </a:lnTo>
                <a:lnTo>
                  <a:pt x="32" y="56"/>
                </a:lnTo>
                <a:lnTo>
                  <a:pt x="31" y="54"/>
                </a:lnTo>
                <a:lnTo>
                  <a:pt x="55" y="40"/>
                </a:lnTo>
                <a:lnTo>
                  <a:pt x="55" y="39"/>
                </a:lnTo>
                <a:lnTo>
                  <a:pt x="53" y="38"/>
                </a:lnTo>
                <a:lnTo>
                  <a:pt x="55" y="4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11" name="Freeform 135"/>
          <p:cNvSpPr>
            <a:spLocks/>
          </p:cNvSpPr>
          <p:nvPr/>
        </p:nvSpPr>
        <p:spPr bwMode="auto">
          <a:xfrm>
            <a:off x="4535488" y="2092325"/>
            <a:ext cx="85725" cy="120650"/>
          </a:xfrm>
          <a:custGeom>
            <a:avLst/>
            <a:gdLst>
              <a:gd name="T0" fmla="*/ 84320 w 61"/>
              <a:gd name="T1" fmla="*/ 96837 h 76"/>
              <a:gd name="T2" fmla="*/ 82914 w 61"/>
              <a:gd name="T3" fmla="*/ 93662 h 76"/>
              <a:gd name="T4" fmla="*/ 35133 w 61"/>
              <a:gd name="T5" fmla="*/ 0 h 76"/>
              <a:gd name="T6" fmla="*/ 0 w 61"/>
              <a:gd name="T7" fmla="*/ 23812 h 76"/>
              <a:gd name="T8" fmla="*/ 49186 w 61"/>
              <a:gd name="T9" fmla="*/ 119063 h 76"/>
              <a:gd name="T10" fmla="*/ 47781 w 61"/>
              <a:gd name="T11" fmla="*/ 115888 h 76"/>
              <a:gd name="T12" fmla="*/ 84320 w 61"/>
              <a:gd name="T13" fmla="*/ 96837 h 76"/>
              <a:gd name="T14" fmla="*/ 84320 w 61"/>
              <a:gd name="T15" fmla="*/ 95250 h 76"/>
              <a:gd name="T16" fmla="*/ 82914 w 61"/>
              <a:gd name="T17" fmla="*/ 93662 h 76"/>
              <a:gd name="T18" fmla="*/ 84320 w 61"/>
              <a:gd name="T19" fmla="*/ 9683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76"/>
              <a:gd name="T32" fmla="*/ 61 w 6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76">
                <a:moveTo>
                  <a:pt x="60" y="61"/>
                </a:moveTo>
                <a:lnTo>
                  <a:pt x="59" y="59"/>
                </a:lnTo>
                <a:lnTo>
                  <a:pt x="25" y="0"/>
                </a:lnTo>
                <a:lnTo>
                  <a:pt x="0" y="15"/>
                </a:lnTo>
                <a:lnTo>
                  <a:pt x="35" y="75"/>
                </a:lnTo>
                <a:lnTo>
                  <a:pt x="34" y="73"/>
                </a:lnTo>
                <a:lnTo>
                  <a:pt x="60" y="61"/>
                </a:lnTo>
                <a:lnTo>
                  <a:pt x="60" y="60"/>
                </a:lnTo>
                <a:lnTo>
                  <a:pt x="59" y="59"/>
                </a:lnTo>
                <a:lnTo>
                  <a:pt x="60" y="6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12" name="Freeform 136"/>
          <p:cNvSpPr>
            <a:spLocks/>
          </p:cNvSpPr>
          <p:nvPr/>
        </p:nvSpPr>
        <p:spPr bwMode="auto">
          <a:xfrm>
            <a:off x="4587875" y="2197100"/>
            <a:ext cx="122238" cy="220663"/>
          </a:xfrm>
          <a:custGeom>
            <a:avLst/>
            <a:gdLst>
              <a:gd name="T0" fmla="*/ 120833 w 87"/>
              <a:gd name="T1" fmla="*/ 200025 h 139"/>
              <a:gd name="T2" fmla="*/ 120833 w 87"/>
              <a:gd name="T3" fmla="*/ 198438 h 139"/>
              <a:gd name="T4" fmla="*/ 37936 w 87"/>
              <a:gd name="T5" fmla="*/ 0 h 139"/>
              <a:gd name="T6" fmla="*/ 0 w 87"/>
              <a:gd name="T7" fmla="*/ 19050 h 139"/>
              <a:gd name="T8" fmla="*/ 82897 w 87"/>
              <a:gd name="T9" fmla="*/ 219075 h 139"/>
              <a:gd name="T10" fmla="*/ 81492 w 87"/>
              <a:gd name="T11" fmla="*/ 215900 h 139"/>
              <a:gd name="T12" fmla="*/ 120833 w 87"/>
              <a:gd name="T13" fmla="*/ 200025 h 139"/>
              <a:gd name="T14" fmla="*/ 120833 w 87"/>
              <a:gd name="T15" fmla="*/ 198438 h 139"/>
              <a:gd name="T16" fmla="*/ 120833 w 87"/>
              <a:gd name="T17" fmla="*/ 200025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39"/>
              <a:gd name="T29" fmla="*/ 87 w 8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39">
                <a:moveTo>
                  <a:pt x="86" y="126"/>
                </a:moveTo>
                <a:lnTo>
                  <a:pt x="86" y="125"/>
                </a:lnTo>
                <a:lnTo>
                  <a:pt x="27" y="0"/>
                </a:lnTo>
                <a:lnTo>
                  <a:pt x="0" y="12"/>
                </a:lnTo>
                <a:lnTo>
                  <a:pt x="59" y="138"/>
                </a:lnTo>
                <a:lnTo>
                  <a:pt x="58" y="136"/>
                </a:lnTo>
                <a:lnTo>
                  <a:pt x="86" y="126"/>
                </a:lnTo>
                <a:lnTo>
                  <a:pt x="86" y="125"/>
                </a:lnTo>
                <a:lnTo>
                  <a:pt x="86" y="12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13" name="Freeform 137"/>
          <p:cNvSpPr>
            <a:spLocks/>
          </p:cNvSpPr>
          <p:nvPr/>
        </p:nvSpPr>
        <p:spPr bwMode="auto">
          <a:xfrm>
            <a:off x="4675188" y="2405063"/>
            <a:ext cx="127000" cy="273050"/>
          </a:xfrm>
          <a:custGeom>
            <a:avLst/>
            <a:gdLst>
              <a:gd name="T0" fmla="*/ 125589 w 90"/>
              <a:gd name="T1" fmla="*/ 254000 h 172"/>
              <a:gd name="T2" fmla="*/ 125589 w 90"/>
              <a:gd name="T3" fmla="*/ 252413 h 172"/>
              <a:gd name="T4" fmla="*/ 39511 w 90"/>
              <a:gd name="T5" fmla="*/ 0 h 172"/>
              <a:gd name="T6" fmla="*/ 0 w 90"/>
              <a:gd name="T7" fmla="*/ 17462 h 172"/>
              <a:gd name="T8" fmla="*/ 86078 w 90"/>
              <a:gd name="T9" fmla="*/ 271463 h 172"/>
              <a:gd name="T10" fmla="*/ 86078 w 90"/>
              <a:gd name="T11" fmla="*/ 269875 h 172"/>
              <a:gd name="T12" fmla="*/ 125589 w 90"/>
              <a:gd name="T13" fmla="*/ 254000 h 172"/>
              <a:gd name="T14" fmla="*/ 125589 w 90"/>
              <a:gd name="T15" fmla="*/ 252413 h 172"/>
              <a:gd name="T16" fmla="*/ 125589 w 90"/>
              <a:gd name="T17" fmla="*/ 25400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72"/>
              <a:gd name="T29" fmla="*/ 90 w 90"/>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72">
                <a:moveTo>
                  <a:pt x="89" y="160"/>
                </a:moveTo>
                <a:lnTo>
                  <a:pt x="89" y="159"/>
                </a:lnTo>
                <a:lnTo>
                  <a:pt x="28" y="0"/>
                </a:lnTo>
                <a:lnTo>
                  <a:pt x="0" y="11"/>
                </a:lnTo>
                <a:lnTo>
                  <a:pt x="61" y="171"/>
                </a:lnTo>
                <a:lnTo>
                  <a:pt x="61" y="170"/>
                </a:lnTo>
                <a:lnTo>
                  <a:pt x="89" y="160"/>
                </a:lnTo>
                <a:lnTo>
                  <a:pt x="89" y="159"/>
                </a:lnTo>
                <a:lnTo>
                  <a:pt x="89" y="16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14" name="Freeform 138"/>
          <p:cNvSpPr>
            <a:spLocks/>
          </p:cNvSpPr>
          <p:nvPr/>
        </p:nvSpPr>
        <p:spPr bwMode="auto">
          <a:xfrm>
            <a:off x="4767263" y="2668588"/>
            <a:ext cx="104775" cy="233362"/>
          </a:xfrm>
          <a:custGeom>
            <a:avLst/>
            <a:gdLst>
              <a:gd name="T0" fmla="*/ 103378 w 75"/>
              <a:gd name="T1" fmla="*/ 212725 h 147"/>
              <a:gd name="T2" fmla="*/ 103378 w 75"/>
              <a:gd name="T3" fmla="*/ 214312 h 147"/>
              <a:gd name="T4" fmla="*/ 39116 w 75"/>
              <a:gd name="T5" fmla="*/ 0 h 147"/>
              <a:gd name="T6" fmla="*/ 0 w 75"/>
              <a:gd name="T7" fmla="*/ 15875 h 147"/>
              <a:gd name="T8" fmla="*/ 64262 w 75"/>
              <a:gd name="T9" fmla="*/ 230187 h 147"/>
              <a:gd name="T10" fmla="*/ 64262 w 75"/>
              <a:gd name="T11" fmla="*/ 231775 h 147"/>
              <a:gd name="T12" fmla="*/ 64262 w 75"/>
              <a:gd name="T13" fmla="*/ 230187 h 147"/>
              <a:gd name="T14" fmla="*/ 64262 w 75"/>
              <a:gd name="T15" fmla="*/ 231775 h 147"/>
              <a:gd name="T16" fmla="*/ 103378 w 75"/>
              <a:gd name="T17" fmla="*/ 212725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47"/>
              <a:gd name="T29" fmla="*/ 75 w 75"/>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47">
                <a:moveTo>
                  <a:pt x="74" y="134"/>
                </a:moveTo>
                <a:lnTo>
                  <a:pt x="74" y="135"/>
                </a:lnTo>
                <a:lnTo>
                  <a:pt x="28" y="0"/>
                </a:lnTo>
                <a:lnTo>
                  <a:pt x="0" y="10"/>
                </a:lnTo>
                <a:lnTo>
                  <a:pt x="46" y="145"/>
                </a:lnTo>
                <a:lnTo>
                  <a:pt x="46" y="146"/>
                </a:lnTo>
                <a:lnTo>
                  <a:pt x="46" y="145"/>
                </a:lnTo>
                <a:lnTo>
                  <a:pt x="46" y="146"/>
                </a:lnTo>
                <a:lnTo>
                  <a:pt x="74" y="13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15" name="Freeform 139"/>
          <p:cNvSpPr>
            <a:spLocks/>
          </p:cNvSpPr>
          <p:nvPr/>
        </p:nvSpPr>
        <p:spPr bwMode="auto">
          <a:xfrm>
            <a:off x="4837113" y="2890838"/>
            <a:ext cx="138112" cy="330200"/>
          </a:xfrm>
          <a:custGeom>
            <a:avLst/>
            <a:gdLst>
              <a:gd name="T0" fmla="*/ 136703 w 98"/>
              <a:gd name="T1" fmla="*/ 309563 h 208"/>
              <a:gd name="T2" fmla="*/ 39461 w 98"/>
              <a:gd name="T3" fmla="*/ 0 h 208"/>
              <a:gd name="T4" fmla="*/ 0 w 98"/>
              <a:gd name="T5" fmla="*/ 19050 h 208"/>
              <a:gd name="T6" fmla="*/ 98651 w 98"/>
              <a:gd name="T7" fmla="*/ 328613 h 208"/>
              <a:gd name="T8" fmla="*/ 136703 w 98"/>
              <a:gd name="T9" fmla="*/ 309563 h 208"/>
              <a:gd name="T10" fmla="*/ 0 60000 65536"/>
              <a:gd name="T11" fmla="*/ 0 60000 65536"/>
              <a:gd name="T12" fmla="*/ 0 60000 65536"/>
              <a:gd name="T13" fmla="*/ 0 60000 65536"/>
              <a:gd name="T14" fmla="*/ 0 60000 65536"/>
              <a:gd name="T15" fmla="*/ 0 w 98"/>
              <a:gd name="T16" fmla="*/ 0 h 208"/>
              <a:gd name="T17" fmla="*/ 98 w 98"/>
              <a:gd name="T18" fmla="*/ 208 h 208"/>
            </a:gdLst>
            <a:ahLst/>
            <a:cxnLst>
              <a:cxn ang="T10">
                <a:pos x="T0" y="T1"/>
              </a:cxn>
              <a:cxn ang="T11">
                <a:pos x="T2" y="T3"/>
              </a:cxn>
              <a:cxn ang="T12">
                <a:pos x="T4" y="T5"/>
              </a:cxn>
              <a:cxn ang="T13">
                <a:pos x="T6" y="T7"/>
              </a:cxn>
              <a:cxn ang="T14">
                <a:pos x="T8" y="T9"/>
              </a:cxn>
            </a:cxnLst>
            <a:rect l="T15" t="T16" r="T17" b="T18"/>
            <a:pathLst>
              <a:path w="98" h="208">
                <a:moveTo>
                  <a:pt x="97" y="195"/>
                </a:moveTo>
                <a:lnTo>
                  <a:pt x="28" y="0"/>
                </a:lnTo>
                <a:lnTo>
                  <a:pt x="0" y="12"/>
                </a:lnTo>
                <a:lnTo>
                  <a:pt x="70" y="207"/>
                </a:lnTo>
                <a:lnTo>
                  <a:pt x="97" y="19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16" name="Freeform 140"/>
          <p:cNvSpPr>
            <a:spLocks/>
          </p:cNvSpPr>
          <p:nvPr/>
        </p:nvSpPr>
        <p:spPr bwMode="auto">
          <a:xfrm>
            <a:off x="4941888" y="3209925"/>
            <a:ext cx="138112" cy="280988"/>
          </a:xfrm>
          <a:custGeom>
            <a:avLst/>
            <a:gdLst>
              <a:gd name="T0" fmla="*/ 136703 w 98"/>
              <a:gd name="T1" fmla="*/ 255588 h 177"/>
              <a:gd name="T2" fmla="*/ 136703 w 98"/>
              <a:gd name="T3" fmla="*/ 257175 h 177"/>
              <a:gd name="T4" fmla="*/ 38051 w 98"/>
              <a:gd name="T5" fmla="*/ 0 h 177"/>
              <a:gd name="T6" fmla="*/ 0 w 98"/>
              <a:gd name="T7" fmla="*/ 19050 h 177"/>
              <a:gd name="T8" fmla="*/ 97242 w 98"/>
              <a:gd name="T9" fmla="*/ 276225 h 177"/>
              <a:gd name="T10" fmla="*/ 98651 w 98"/>
              <a:gd name="T11" fmla="*/ 279400 h 177"/>
              <a:gd name="T12" fmla="*/ 97242 w 98"/>
              <a:gd name="T13" fmla="*/ 276225 h 177"/>
              <a:gd name="T14" fmla="*/ 98651 w 98"/>
              <a:gd name="T15" fmla="*/ 277813 h 177"/>
              <a:gd name="T16" fmla="*/ 98651 w 98"/>
              <a:gd name="T17" fmla="*/ 279400 h 177"/>
              <a:gd name="T18" fmla="*/ 136703 w 98"/>
              <a:gd name="T19" fmla="*/ 255588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77"/>
              <a:gd name="T32" fmla="*/ 98 w 98"/>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77">
                <a:moveTo>
                  <a:pt x="97" y="161"/>
                </a:moveTo>
                <a:lnTo>
                  <a:pt x="97" y="162"/>
                </a:lnTo>
                <a:lnTo>
                  <a:pt x="27" y="0"/>
                </a:lnTo>
                <a:lnTo>
                  <a:pt x="0" y="12"/>
                </a:lnTo>
                <a:lnTo>
                  <a:pt x="69" y="174"/>
                </a:lnTo>
                <a:lnTo>
                  <a:pt x="70" y="176"/>
                </a:lnTo>
                <a:lnTo>
                  <a:pt x="69" y="174"/>
                </a:lnTo>
                <a:lnTo>
                  <a:pt x="70" y="175"/>
                </a:lnTo>
                <a:lnTo>
                  <a:pt x="70" y="176"/>
                </a:lnTo>
                <a:lnTo>
                  <a:pt x="97" y="16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17" name="Freeform 141"/>
          <p:cNvSpPr>
            <a:spLocks/>
          </p:cNvSpPr>
          <p:nvPr/>
        </p:nvSpPr>
        <p:spPr bwMode="auto">
          <a:xfrm>
            <a:off x="5046663" y="3475038"/>
            <a:ext cx="136525" cy="246062"/>
          </a:xfrm>
          <a:custGeom>
            <a:avLst/>
            <a:gdLst>
              <a:gd name="T0" fmla="*/ 135118 w 97"/>
              <a:gd name="T1" fmla="*/ 220662 h 155"/>
              <a:gd name="T2" fmla="*/ 135118 w 97"/>
              <a:gd name="T3" fmla="*/ 222250 h 155"/>
              <a:gd name="T4" fmla="*/ 38002 w 97"/>
              <a:gd name="T5" fmla="*/ 0 h 155"/>
              <a:gd name="T6" fmla="*/ 0 w 97"/>
              <a:gd name="T7" fmla="*/ 22225 h 155"/>
              <a:gd name="T8" fmla="*/ 98523 w 97"/>
              <a:gd name="T9" fmla="*/ 244475 h 155"/>
              <a:gd name="T10" fmla="*/ 135118 w 97"/>
              <a:gd name="T11" fmla="*/ 220662 h 155"/>
              <a:gd name="T12" fmla="*/ 0 60000 65536"/>
              <a:gd name="T13" fmla="*/ 0 60000 65536"/>
              <a:gd name="T14" fmla="*/ 0 60000 65536"/>
              <a:gd name="T15" fmla="*/ 0 60000 65536"/>
              <a:gd name="T16" fmla="*/ 0 60000 65536"/>
              <a:gd name="T17" fmla="*/ 0 60000 65536"/>
              <a:gd name="T18" fmla="*/ 0 w 97"/>
              <a:gd name="T19" fmla="*/ 0 h 155"/>
              <a:gd name="T20" fmla="*/ 97 w 97"/>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97" h="155">
                <a:moveTo>
                  <a:pt x="96" y="139"/>
                </a:moveTo>
                <a:lnTo>
                  <a:pt x="96" y="140"/>
                </a:lnTo>
                <a:lnTo>
                  <a:pt x="27" y="0"/>
                </a:lnTo>
                <a:lnTo>
                  <a:pt x="0" y="14"/>
                </a:lnTo>
                <a:lnTo>
                  <a:pt x="70" y="154"/>
                </a:lnTo>
                <a:lnTo>
                  <a:pt x="96" y="13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18" name="Freeform 142"/>
          <p:cNvSpPr>
            <a:spLocks/>
          </p:cNvSpPr>
          <p:nvPr/>
        </p:nvSpPr>
        <p:spPr bwMode="auto">
          <a:xfrm>
            <a:off x="5149850" y="3703638"/>
            <a:ext cx="153988" cy="258762"/>
          </a:xfrm>
          <a:custGeom>
            <a:avLst/>
            <a:gdLst>
              <a:gd name="T0" fmla="*/ 151163 w 109"/>
              <a:gd name="T1" fmla="*/ 228600 h 163"/>
              <a:gd name="T2" fmla="*/ 152575 w 109"/>
              <a:gd name="T3" fmla="*/ 230187 h 163"/>
              <a:gd name="T4" fmla="*/ 38144 w 109"/>
              <a:gd name="T5" fmla="*/ 0 h 163"/>
              <a:gd name="T6" fmla="*/ 0 w 109"/>
              <a:gd name="T7" fmla="*/ 23812 h 163"/>
              <a:gd name="T8" fmla="*/ 114431 w 109"/>
              <a:gd name="T9" fmla="*/ 254000 h 163"/>
              <a:gd name="T10" fmla="*/ 114431 w 109"/>
              <a:gd name="T11" fmla="*/ 257175 h 163"/>
              <a:gd name="T12" fmla="*/ 114431 w 109"/>
              <a:gd name="T13" fmla="*/ 254000 h 163"/>
              <a:gd name="T14" fmla="*/ 114431 w 109"/>
              <a:gd name="T15" fmla="*/ 255587 h 163"/>
              <a:gd name="T16" fmla="*/ 114431 w 109"/>
              <a:gd name="T17" fmla="*/ 257175 h 163"/>
              <a:gd name="T18" fmla="*/ 151163 w 109"/>
              <a:gd name="T19" fmla="*/ 228600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163"/>
              <a:gd name="T32" fmla="*/ 109 w 109"/>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163">
                <a:moveTo>
                  <a:pt x="107" y="144"/>
                </a:moveTo>
                <a:lnTo>
                  <a:pt x="108" y="145"/>
                </a:lnTo>
                <a:lnTo>
                  <a:pt x="27" y="0"/>
                </a:lnTo>
                <a:lnTo>
                  <a:pt x="0" y="15"/>
                </a:lnTo>
                <a:lnTo>
                  <a:pt x="81" y="160"/>
                </a:lnTo>
                <a:lnTo>
                  <a:pt x="81" y="162"/>
                </a:lnTo>
                <a:lnTo>
                  <a:pt x="81" y="160"/>
                </a:lnTo>
                <a:lnTo>
                  <a:pt x="81" y="161"/>
                </a:lnTo>
                <a:lnTo>
                  <a:pt x="81" y="162"/>
                </a:lnTo>
                <a:lnTo>
                  <a:pt x="107" y="14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19" name="Freeform 143"/>
          <p:cNvSpPr>
            <a:spLocks/>
          </p:cNvSpPr>
          <p:nvPr/>
        </p:nvSpPr>
        <p:spPr bwMode="auto">
          <a:xfrm>
            <a:off x="5272088" y="3940175"/>
            <a:ext cx="160337" cy="223838"/>
          </a:xfrm>
          <a:custGeom>
            <a:avLst/>
            <a:gdLst>
              <a:gd name="T0" fmla="*/ 158931 w 114"/>
              <a:gd name="T1" fmla="*/ 193675 h 141"/>
              <a:gd name="T2" fmla="*/ 36568 w 114"/>
              <a:gd name="T3" fmla="*/ 0 h 141"/>
              <a:gd name="T4" fmla="*/ 0 w 114"/>
              <a:gd name="T5" fmla="*/ 28575 h 141"/>
              <a:gd name="T6" fmla="*/ 122362 w 114"/>
              <a:gd name="T7" fmla="*/ 222250 h 141"/>
              <a:gd name="T8" fmla="*/ 158931 w 114"/>
              <a:gd name="T9" fmla="*/ 193675 h 141"/>
              <a:gd name="T10" fmla="*/ 0 60000 65536"/>
              <a:gd name="T11" fmla="*/ 0 60000 65536"/>
              <a:gd name="T12" fmla="*/ 0 60000 65536"/>
              <a:gd name="T13" fmla="*/ 0 60000 65536"/>
              <a:gd name="T14" fmla="*/ 0 60000 65536"/>
              <a:gd name="T15" fmla="*/ 0 w 114"/>
              <a:gd name="T16" fmla="*/ 0 h 141"/>
              <a:gd name="T17" fmla="*/ 114 w 114"/>
              <a:gd name="T18" fmla="*/ 141 h 141"/>
            </a:gdLst>
            <a:ahLst/>
            <a:cxnLst>
              <a:cxn ang="T10">
                <a:pos x="T0" y="T1"/>
              </a:cxn>
              <a:cxn ang="T11">
                <a:pos x="T2" y="T3"/>
              </a:cxn>
              <a:cxn ang="T12">
                <a:pos x="T4" y="T5"/>
              </a:cxn>
              <a:cxn ang="T13">
                <a:pos x="T6" y="T7"/>
              </a:cxn>
              <a:cxn ang="T14">
                <a:pos x="T8" y="T9"/>
              </a:cxn>
            </a:cxnLst>
            <a:rect l="T15" t="T16" r="T17" b="T18"/>
            <a:pathLst>
              <a:path w="114" h="141">
                <a:moveTo>
                  <a:pt x="113" y="122"/>
                </a:moveTo>
                <a:lnTo>
                  <a:pt x="26" y="0"/>
                </a:lnTo>
                <a:lnTo>
                  <a:pt x="0" y="18"/>
                </a:lnTo>
                <a:lnTo>
                  <a:pt x="87" y="140"/>
                </a:lnTo>
                <a:lnTo>
                  <a:pt x="113" y="12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20" name="Freeform 144"/>
          <p:cNvSpPr>
            <a:spLocks/>
          </p:cNvSpPr>
          <p:nvPr/>
        </p:nvSpPr>
        <p:spPr bwMode="auto">
          <a:xfrm>
            <a:off x="5402263" y="4141788"/>
            <a:ext cx="142875" cy="196850"/>
          </a:xfrm>
          <a:custGeom>
            <a:avLst/>
            <a:gdLst>
              <a:gd name="T0" fmla="*/ 138673 w 102"/>
              <a:gd name="T1" fmla="*/ 163513 h 124"/>
              <a:gd name="T2" fmla="*/ 141474 w 102"/>
              <a:gd name="T3" fmla="*/ 165100 h 124"/>
              <a:gd name="T4" fmla="*/ 35018 w 102"/>
              <a:gd name="T5" fmla="*/ 0 h 124"/>
              <a:gd name="T6" fmla="*/ 0 w 102"/>
              <a:gd name="T7" fmla="*/ 28575 h 124"/>
              <a:gd name="T8" fmla="*/ 106456 w 102"/>
              <a:gd name="T9" fmla="*/ 193675 h 124"/>
              <a:gd name="T10" fmla="*/ 106456 w 102"/>
              <a:gd name="T11" fmla="*/ 195263 h 124"/>
              <a:gd name="T12" fmla="*/ 106456 w 102"/>
              <a:gd name="T13" fmla="*/ 193675 h 124"/>
              <a:gd name="T14" fmla="*/ 106456 w 102"/>
              <a:gd name="T15" fmla="*/ 195263 h 124"/>
              <a:gd name="T16" fmla="*/ 138673 w 102"/>
              <a:gd name="T17" fmla="*/ 163513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24"/>
              <a:gd name="T29" fmla="*/ 102 w 10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24">
                <a:moveTo>
                  <a:pt x="99" y="103"/>
                </a:moveTo>
                <a:lnTo>
                  <a:pt x="101" y="104"/>
                </a:lnTo>
                <a:lnTo>
                  <a:pt x="25" y="0"/>
                </a:lnTo>
                <a:lnTo>
                  <a:pt x="0" y="18"/>
                </a:lnTo>
                <a:lnTo>
                  <a:pt x="76" y="122"/>
                </a:lnTo>
                <a:lnTo>
                  <a:pt x="76" y="123"/>
                </a:lnTo>
                <a:lnTo>
                  <a:pt x="76" y="122"/>
                </a:lnTo>
                <a:lnTo>
                  <a:pt x="76" y="123"/>
                </a:lnTo>
                <a:lnTo>
                  <a:pt x="99" y="10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21" name="Freeform 145"/>
          <p:cNvSpPr>
            <a:spLocks/>
          </p:cNvSpPr>
          <p:nvPr/>
        </p:nvSpPr>
        <p:spPr bwMode="auto">
          <a:xfrm>
            <a:off x="5516563" y="4313238"/>
            <a:ext cx="166687" cy="204787"/>
          </a:xfrm>
          <a:custGeom>
            <a:avLst/>
            <a:gdLst>
              <a:gd name="T0" fmla="*/ 163886 w 119"/>
              <a:gd name="T1" fmla="*/ 168275 h 129"/>
              <a:gd name="T2" fmla="*/ 165286 w 119"/>
              <a:gd name="T3" fmla="*/ 169862 h 129"/>
              <a:gd name="T4" fmla="*/ 32217 w 119"/>
              <a:gd name="T5" fmla="*/ 0 h 129"/>
              <a:gd name="T6" fmla="*/ 0 w 119"/>
              <a:gd name="T7" fmla="*/ 31750 h 129"/>
              <a:gd name="T8" fmla="*/ 133069 w 119"/>
              <a:gd name="T9" fmla="*/ 201612 h 129"/>
              <a:gd name="T10" fmla="*/ 133069 w 119"/>
              <a:gd name="T11" fmla="*/ 203200 h 129"/>
              <a:gd name="T12" fmla="*/ 133069 w 119"/>
              <a:gd name="T13" fmla="*/ 201612 h 129"/>
              <a:gd name="T14" fmla="*/ 133069 w 119"/>
              <a:gd name="T15" fmla="*/ 203200 h 129"/>
              <a:gd name="T16" fmla="*/ 163886 w 119"/>
              <a:gd name="T17" fmla="*/ 168275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129"/>
              <a:gd name="T29" fmla="*/ 119 w 119"/>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129">
                <a:moveTo>
                  <a:pt x="117" y="106"/>
                </a:moveTo>
                <a:lnTo>
                  <a:pt x="118" y="107"/>
                </a:lnTo>
                <a:lnTo>
                  <a:pt x="23" y="0"/>
                </a:lnTo>
                <a:lnTo>
                  <a:pt x="0" y="20"/>
                </a:lnTo>
                <a:lnTo>
                  <a:pt x="95" y="127"/>
                </a:lnTo>
                <a:lnTo>
                  <a:pt x="95" y="128"/>
                </a:lnTo>
                <a:lnTo>
                  <a:pt x="95" y="127"/>
                </a:lnTo>
                <a:lnTo>
                  <a:pt x="95" y="128"/>
                </a:lnTo>
                <a:lnTo>
                  <a:pt x="117" y="10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22" name="Freeform 146"/>
          <p:cNvSpPr>
            <a:spLocks/>
          </p:cNvSpPr>
          <p:nvPr/>
        </p:nvSpPr>
        <p:spPr bwMode="auto">
          <a:xfrm>
            <a:off x="5657850" y="4489450"/>
            <a:ext cx="192088" cy="217488"/>
          </a:xfrm>
          <a:custGeom>
            <a:avLst/>
            <a:gdLst>
              <a:gd name="T0" fmla="*/ 187882 w 137"/>
              <a:gd name="T1" fmla="*/ 177800 h 137"/>
              <a:gd name="T2" fmla="*/ 190686 w 137"/>
              <a:gd name="T3" fmla="*/ 179388 h 137"/>
              <a:gd name="T4" fmla="*/ 30846 w 137"/>
              <a:gd name="T5" fmla="*/ 0 h 137"/>
              <a:gd name="T6" fmla="*/ 0 w 137"/>
              <a:gd name="T7" fmla="*/ 34925 h 137"/>
              <a:gd name="T8" fmla="*/ 159840 w 137"/>
              <a:gd name="T9" fmla="*/ 214313 h 137"/>
              <a:gd name="T10" fmla="*/ 162644 w 137"/>
              <a:gd name="T11" fmla="*/ 215900 h 137"/>
              <a:gd name="T12" fmla="*/ 159840 w 137"/>
              <a:gd name="T13" fmla="*/ 214313 h 137"/>
              <a:gd name="T14" fmla="*/ 161242 w 137"/>
              <a:gd name="T15" fmla="*/ 215900 h 137"/>
              <a:gd name="T16" fmla="*/ 162644 w 137"/>
              <a:gd name="T17" fmla="*/ 215900 h 137"/>
              <a:gd name="T18" fmla="*/ 187882 w 137"/>
              <a:gd name="T19" fmla="*/ 17780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37"/>
              <a:gd name="T32" fmla="*/ 137 w 13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37">
                <a:moveTo>
                  <a:pt x="134" y="112"/>
                </a:moveTo>
                <a:lnTo>
                  <a:pt x="136" y="113"/>
                </a:lnTo>
                <a:lnTo>
                  <a:pt x="22" y="0"/>
                </a:lnTo>
                <a:lnTo>
                  <a:pt x="0" y="22"/>
                </a:lnTo>
                <a:lnTo>
                  <a:pt x="114" y="135"/>
                </a:lnTo>
                <a:lnTo>
                  <a:pt x="116" y="136"/>
                </a:lnTo>
                <a:lnTo>
                  <a:pt x="114" y="135"/>
                </a:lnTo>
                <a:lnTo>
                  <a:pt x="115" y="136"/>
                </a:lnTo>
                <a:lnTo>
                  <a:pt x="116" y="136"/>
                </a:lnTo>
                <a:lnTo>
                  <a:pt x="134" y="11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23" name="Freeform 147"/>
          <p:cNvSpPr>
            <a:spLocks/>
          </p:cNvSpPr>
          <p:nvPr/>
        </p:nvSpPr>
        <p:spPr bwMode="auto">
          <a:xfrm>
            <a:off x="5827713" y="4675188"/>
            <a:ext cx="203200" cy="190500"/>
          </a:xfrm>
          <a:custGeom>
            <a:avLst/>
            <a:gdLst>
              <a:gd name="T0" fmla="*/ 197556 w 144"/>
              <a:gd name="T1" fmla="*/ 144463 h 120"/>
              <a:gd name="T2" fmla="*/ 201789 w 144"/>
              <a:gd name="T3" fmla="*/ 146050 h 120"/>
              <a:gd name="T4" fmla="*/ 25400 w 144"/>
              <a:gd name="T5" fmla="*/ 0 h 120"/>
              <a:gd name="T6" fmla="*/ 0 w 144"/>
              <a:gd name="T7" fmla="*/ 38100 h 120"/>
              <a:gd name="T8" fmla="*/ 174978 w 144"/>
              <a:gd name="T9" fmla="*/ 185738 h 120"/>
              <a:gd name="T10" fmla="*/ 179211 w 144"/>
              <a:gd name="T11" fmla="*/ 188913 h 120"/>
              <a:gd name="T12" fmla="*/ 174978 w 144"/>
              <a:gd name="T13" fmla="*/ 185738 h 120"/>
              <a:gd name="T14" fmla="*/ 177800 w 144"/>
              <a:gd name="T15" fmla="*/ 187325 h 120"/>
              <a:gd name="T16" fmla="*/ 179211 w 144"/>
              <a:gd name="T17" fmla="*/ 188913 h 120"/>
              <a:gd name="T18" fmla="*/ 197556 w 144"/>
              <a:gd name="T19" fmla="*/ 144463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20"/>
              <a:gd name="T32" fmla="*/ 144 w 144"/>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20">
                <a:moveTo>
                  <a:pt x="140" y="91"/>
                </a:moveTo>
                <a:lnTo>
                  <a:pt x="143" y="92"/>
                </a:lnTo>
                <a:lnTo>
                  <a:pt x="18" y="0"/>
                </a:lnTo>
                <a:lnTo>
                  <a:pt x="0" y="24"/>
                </a:lnTo>
                <a:lnTo>
                  <a:pt x="124" y="117"/>
                </a:lnTo>
                <a:lnTo>
                  <a:pt x="127" y="119"/>
                </a:lnTo>
                <a:lnTo>
                  <a:pt x="124" y="117"/>
                </a:lnTo>
                <a:lnTo>
                  <a:pt x="126" y="118"/>
                </a:lnTo>
                <a:lnTo>
                  <a:pt x="127" y="119"/>
                </a:lnTo>
                <a:lnTo>
                  <a:pt x="140" y="9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24" name="Freeform 148"/>
          <p:cNvSpPr>
            <a:spLocks/>
          </p:cNvSpPr>
          <p:nvPr/>
        </p:nvSpPr>
        <p:spPr bwMode="auto">
          <a:xfrm>
            <a:off x="6013450" y="4827588"/>
            <a:ext cx="230188" cy="160337"/>
          </a:xfrm>
          <a:custGeom>
            <a:avLst/>
            <a:gdLst>
              <a:gd name="T0" fmla="*/ 227364 w 163"/>
              <a:gd name="T1" fmla="*/ 114300 h 101"/>
              <a:gd name="T2" fmla="*/ 228776 w 163"/>
              <a:gd name="T3" fmla="*/ 114300 h 101"/>
              <a:gd name="T4" fmla="*/ 19771 w 163"/>
              <a:gd name="T5" fmla="*/ 0 h 101"/>
              <a:gd name="T6" fmla="*/ 0 w 163"/>
              <a:gd name="T7" fmla="*/ 42862 h 101"/>
              <a:gd name="T8" fmla="*/ 210417 w 163"/>
              <a:gd name="T9" fmla="*/ 157162 h 101"/>
              <a:gd name="T10" fmla="*/ 210417 w 163"/>
              <a:gd name="T11" fmla="*/ 158750 h 101"/>
              <a:gd name="T12" fmla="*/ 210417 w 163"/>
              <a:gd name="T13" fmla="*/ 157162 h 101"/>
              <a:gd name="T14" fmla="*/ 210417 w 163"/>
              <a:gd name="T15" fmla="*/ 158750 h 101"/>
              <a:gd name="T16" fmla="*/ 227364 w 163"/>
              <a:gd name="T17" fmla="*/ 11430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01"/>
              <a:gd name="T29" fmla="*/ 163 w 163"/>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01">
                <a:moveTo>
                  <a:pt x="161" y="72"/>
                </a:moveTo>
                <a:lnTo>
                  <a:pt x="162" y="72"/>
                </a:lnTo>
                <a:lnTo>
                  <a:pt x="14" y="0"/>
                </a:lnTo>
                <a:lnTo>
                  <a:pt x="0" y="27"/>
                </a:lnTo>
                <a:lnTo>
                  <a:pt x="149" y="99"/>
                </a:lnTo>
                <a:lnTo>
                  <a:pt x="149" y="100"/>
                </a:lnTo>
                <a:lnTo>
                  <a:pt x="149" y="99"/>
                </a:lnTo>
                <a:lnTo>
                  <a:pt x="149" y="100"/>
                </a:lnTo>
                <a:lnTo>
                  <a:pt x="161" y="7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25" name="Freeform 149"/>
          <p:cNvSpPr>
            <a:spLocks/>
          </p:cNvSpPr>
          <p:nvPr/>
        </p:nvSpPr>
        <p:spPr bwMode="auto">
          <a:xfrm>
            <a:off x="6232525" y="4948238"/>
            <a:ext cx="242888" cy="152400"/>
          </a:xfrm>
          <a:custGeom>
            <a:avLst/>
            <a:gdLst>
              <a:gd name="T0" fmla="*/ 238652 w 172"/>
              <a:gd name="T1" fmla="*/ 104775 h 96"/>
              <a:gd name="T2" fmla="*/ 241476 w 172"/>
              <a:gd name="T3" fmla="*/ 106363 h 96"/>
              <a:gd name="T4" fmla="*/ 16946 w 172"/>
              <a:gd name="T5" fmla="*/ 0 h 96"/>
              <a:gd name="T6" fmla="*/ 0 w 172"/>
              <a:gd name="T7" fmla="*/ 44450 h 96"/>
              <a:gd name="T8" fmla="*/ 223118 w 172"/>
              <a:gd name="T9" fmla="*/ 149225 h 96"/>
              <a:gd name="T10" fmla="*/ 227354 w 172"/>
              <a:gd name="T11" fmla="*/ 150813 h 96"/>
              <a:gd name="T12" fmla="*/ 223118 w 172"/>
              <a:gd name="T13" fmla="*/ 149225 h 96"/>
              <a:gd name="T14" fmla="*/ 224530 w 172"/>
              <a:gd name="T15" fmla="*/ 149225 h 96"/>
              <a:gd name="T16" fmla="*/ 227354 w 172"/>
              <a:gd name="T17" fmla="*/ 150813 h 96"/>
              <a:gd name="T18" fmla="*/ 238652 w 172"/>
              <a:gd name="T19" fmla="*/ 104775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96"/>
              <a:gd name="T32" fmla="*/ 172 w 17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96">
                <a:moveTo>
                  <a:pt x="169" y="66"/>
                </a:moveTo>
                <a:lnTo>
                  <a:pt x="171" y="67"/>
                </a:lnTo>
                <a:lnTo>
                  <a:pt x="12" y="0"/>
                </a:lnTo>
                <a:lnTo>
                  <a:pt x="0" y="28"/>
                </a:lnTo>
                <a:lnTo>
                  <a:pt x="158" y="94"/>
                </a:lnTo>
                <a:lnTo>
                  <a:pt x="161" y="95"/>
                </a:lnTo>
                <a:lnTo>
                  <a:pt x="158" y="94"/>
                </a:lnTo>
                <a:lnTo>
                  <a:pt x="159" y="94"/>
                </a:lnTo>
                <a:lnTo>
                  <a:pt x="161" y="95"/>
                </a:lnTo>
                <a:lnTo>
                  <a:pt x="169" y="6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26" name="Freeform 150"/>
          <p:cNvSpPr>
            <a:spLocks/>
          </p:cNvSpPr>
          <p:nvPr/>
        </p:nvSpPr>
        <p:spPr bwMode="auto">
          <a:xfrm>
            <a:off x="6469063" y="5059363"/>
            <a:ext cx="204787" cy="103187"/>
          </a:xfrm>
          <a:custGeom>
            <a:avLst/>
            <a:gdLst>
              <a:gd name="T0" fmla="*/ 200550 w 145"/>
              <a:gd name="T1" fmla="*/ 55562 h 65"/>
              <a:gd name="T2" fmla="*/ 203375 w 145"/>
              <a:gd name="T3" fmla="*/ 57150 h 65"/>
              <a:gd name="T4" fmla="*/ 11299 w 145"/>
              <a:gd name="T5" fmla="*/ 0 h 65"/>
              <a:gd name="T6" fmla="*/ 0 w 145"/>
              <a:gd name="T7" fmla="*/ 44450 h 65"/>
              <a:gd name="T8" fmla="*/ 192076 w 145"/>
              <a:gd name="T9" fmla="*/ 101600 h 65"/>
              <a:gd name="T10" fmla="*/ 194901 w 145"/>
              <a:gd name="T11" fmla="*/ 101600 h 65"/>
              <a:gd name="T12" fmla="*/ 192076 w 145"/>
              <a:gd name="T13" fmla="*/ 101600 h 65"/>
              <a:gd name="T14" fmla="*/ 193488 w 145"/>
              <a:gd name="T15" fmla="*/ 101600 h 65"/>
              <a:gd name="T16" fmla="*/ 194901 w 145"/>
              <a:gd name="T17" fmla="*/ 101600 h 65"/>
              <a:gd name="T18" fmla="*/ 200550 w 145"/>
              <a:gd name="T19" fmla="*/ 55562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
              <a:gd name="T31" fmla="*/ 0 h 65"/>
              <a:gd name="T32" fmla="*/ 145 w 145"/>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 h="65">
                <a:moveTo>
                  <a:pt x="142" y="35"/>
                </a:moveTo>
                <a:lnTo>
                  <a:pt x="144" y="36"/>
                </a:lnTo>
                <a:lnTo>
                  <a:pt x="8" y="0"/>
                </a:lnTo>
                <a:lnTo>
                  <a:pt x="0" y="28"/>
                </a:lnTo>
                <a:lnTo>
                  <a:pt x="136" y="64"/>
                </a:lnTo>
                <a:lnTo>
                  <a:pt x="138" y="64"/>
                </a:lnTo>
                <a:lnTo>
                  <a:pt x="136" y="64"/>
                </a:lnTo>
                <a:lnTo>
                  <a:pt x="137" y="64"/>
                </a:lnTo>
                <a:lnTo>
                  <a:pt x="138" y="64"/>
                </a:lnTo>
                <a:lnTo>
                  <a:pt x="142" y="3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27" name="Freeform 151"/>
          <p:cNvSpPr>
            <a:spLocks/>
          </p:cNvSpPr>
          <p:nvPr/>
        </p:nvSpPr>
        <p:spPr bwMode="auto">
          <a:xfrm>
            <a:off x="6672263" y="5119688"/>
            <a:ext cx="177800" cy="66675"/>
          </a:xfrm>
          <a:custGeom>
            <a:avLst/>
            <a:gdLst>
              <a:gd name="T0" fmla="*/ 173567 w 126"/>
              <a:gd name="T1" fmla="*/ 20637 h 42"/>
              <a:gd name="T2" fmla="*/ 176389 w 126"/>
              <a:gd name="T3" fmla="*/ 20637 h 42"/>
              <a:gd name="T4" fmla="*/ 5644 w 126"/>
              <a:gd name="T5" fmla="*/ 0 h 42"/>
              <a:gd name="T6" fmla="*/ 0 w 126"/>
              <a:gd name="T7" fmla="*/ 44450 h 42"/>
              <a:gd name="T8" fmla="*/ 170744 w 126"/>
              <a:gd name="T9" fmla="*/ 65088 h 42"/>
              <a:gd name="T10" fmla="*/ 173567 w 126"/>
              <a:gd name="T11" fmla="*/ 65088 h 42"/>
              <a:gd name="T12" fmla="*/ 170744 w 126"/>
              <a:gd name="T13" fmla="*/ 65088 h 42"/>
              <a:gd name="T14" fmla="*/ 172156 w 126"/>
              <a:gd name="T15" fmla="*/ 65088 h 42"/>
              <a:gd name="T16" fmla="*/ 173567 w 126"/>
              <a:gd name="T17" fmla="*/ 65088 h 42"/>
              <a:gd name="T18" fmla="*/ 173567 w 126"/>
              <a:gd name="T19" fmla="*/ 2063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42"/>
              <a:gd name="T32" fmla="*/ 126 w 126"/>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42">
                <a:moveTo>
                  <a:pt x="123" y="13"/>
                </a:moveTo>
                <a:lnTo>
                  <a:pt x="125" y="13"/>
                </a:lnTo>
                <a:lnTo>
                  <a:pt x="4" y="0"/>
                </a:lnTo>
                <a:lnTo>
                  <a:pt x="0" y="28"/>
                </a:lnTo>
                <a:lnTo>
                  <a:pt x="121" y="41"/>
                </a:lnTo>
                <a:lnTo>
                  <a:pt x="123" y="41"/>
                </a:lnTo>
                <a:lnTo>
                  <a:pt x="121" y="41"/>
                </a:lnTo>
                <a:lnTo>
                  <a:pt x="122" y="41"/>
                </a:lnTo>
                <a:lnTo>
                  <a:pt x="123" y="41"/>
                </a:lnTo>
                <a:lnTo>
                  <a:pt x="123" y="1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28" name="Freeform 152"/>
          <p:cNvSpPr>
            <a:spLocks/>
          </p:cNvSpPr>
          <p:nvPr/>
        </p:nvSpPr>
        <p:spPr bwMode="auto">
          <a:xfrm>
            <a:off x="6853238" y="5143500"/>
            <a:ext cx="247650" cy="42863"/>
          </a:xfrm>
          <a:custGeom>
            <a:avLst/>
            <a:gdLst>
              <a:gd name="T0" fmla="*/ 246235 w 175"/>
              <a:gd name="T1" fmla="*/ 0 h 27"/>
              <a:gd name="T2" fmla="*/ 0 w 175"/>
              <a:gd name="T3" fmla="*/ 0 h 27"/>
              <a:gd name="T4" fmla="*/ 0 w 175"/>
              <a:gd name="T5" fmla="*/ 41275 h 27"/>
              <a:gd name="T6" fmla="*/ 246235 w 175"/>
              <a:gd name="T7" fmla="*/ 41275 h 27"/>
              <a:gd name="T8" fmla="*/ 246235 w 175"/>
              <a:gd name="T9" fmla="*/ 0 h 27"/>
              <a:gd name="T10" fmla="*/ 0 60000 65536"/>
              <a:gd name="T11" fmla="*/ 0 60000 65536"/>
              <a:gd name="T12" fmla="*/ 0 60000 65536"/>
              <a:gd name="T13" fmla="*/ 0 60000 65536"/>
              <a:gd name="T14" fmla="*/ 0 60000 65536"/>
              <a:gd name="T15" fmla="*/ 0 w 175"/>
              <a:gd name="T16" fmla="*/ 0 h 27"/>
              <a:gd name="T17" fmla="*/ 175 w 175"/>
              <a:gd name="T18" fmla="*/ 27 h 27"/>
            </a:gdLst>
            <a:ahLst/>
            <a:cxnLst>
              <a:cxn ang="T10">
                <a:pos x="T0" y="T1"/>
              </a:cxn>
              <a:cxn ang="T11">
                <a:pos x="T2" y="T3"/>
              </a:cxn>
              <a:cxn ang="T12">
                <a:pos x="T4" y="T5"/>
              </a:cxn>
              <a:cxn ang="T13">
                <a:pos x="T6" y="T7"/>
              </a:cxn>
              <a:cxn ang="T14">
                <a:pos x="T8" y="T9"/>
              </a:cxn>
            </a:cxnLst>
            <a:rect l="T15" t="T16" r="T17" b="T18"/>
            <a:pathLst>
              <a:path w="175" h="27">
                <a:moveTo>
                  <a:pt x="174" y="0"/>
                </a:moveTo>
                <a:lnTo>
                  <a:pt x="0" y="0"/>
                </a:lnTo>
                <a:lnTo>
                  <a:pt x="0" y="26"/>
                </a:lnTo>
                <a:lnTo>
                  <a:pt x="174" y="26"/>
                </a:lnTo>
                <a:lnTo>
                  <a:pt x="174"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29" name="Freeform 153"/>
          <p:cNvSpPr>
            <a:spLocks/>
          </p:cNvSpPr>
          <p:nvPr/>
        </p:nvSpPr>
        <p:spPr bwMode="auto">
          <a:xfrm>
            <a:off x="7107238" y="5143500"/>
            <a:ext cx="279400" cy="42863"/>
          </a:xfrm>
          <a:custGeom>
            <a:avLst/>
            <a:gdLst>
              <a:gd name="T0" fmla="*/ 277989 w 198"/>
              <a:gd name="T1" fmla="*/ 0 h 27"/>
              <a:gd name="T2" fmla="*/ 0 w 198"/>
              <a:gd name="T3" fmla="*/ 0 h 27"/>
              <a:gd name="T4" fmla="*/ 0 w 198"/>
              <a:gd name="T5" fmla="*/ 41275 h 27"/>
              <a:gd name="T6" fmla="*/ 277989 w 198"/>
              <a:gd name="T7" fmla="*/ 41275 h 27"/>
              <a:gd name="T8" fmla="*/ 277989 w 198"/>
              <a:gd name="T9" fmla="*/ 0 h 27"/>
              <a:gd name="T10" fmla="*/ 0 60000 65536"/>
              <a:gd name="T11" fmla="*/ 0 60000 65536"/>
              <a:gd name="T12" fmla="*/ 0 60000 65536"/>
              <a:gd name="T13" fmla="*/ 0 60000 65536"/>
              <a:gd name="T14" fmla="*/ 0 60000 65536"/>
              <a:gd name="T15" fmla="*/ 0 w 198"/>
              <a:gd name="T16" fmla="*/ 0 h 27"/>
              <a:gd name="T17" fmla="*/ 198 w 198"/>
              <a:gd name="T18" fmla="*/ 27 h 27"/>
            </a:gdLst>
            <a:ahLst/>
            <a:cxnLst>
              <a:cxn ang="T10">
                <a:pos x="T0" y="T1"/>
              </a:cxn>
              <a:cxn ang="T11">
                <a:pos x="T2" y="T3"/>
              </a:cxn>
              <a:cxn ang="T12">
                <a:pos x="T4" y="T5"/>
              </a:cxn>
              <a:cxn ang="T13">
                <a:pos x="T6" y="T7"/>
              </a:cxn>
              <a:cxn ang="T14">
                <a:pos x="T8" y="T9"/>
              </a:cxn>
            </a:cxnLst>
            <a:rect l="T15" t="T16" r="T17" b="T18"/>
            <a:pathLst>
              <a:path w="198" h="27">
                <a:moveTo>
                  <a:pt x="197" y="0"/>
                </a:moveTo>
                <a:lnTo>
                  <a:pt x="0" y="0"/>
                </a:lnTo>
                <a:lnTo>
                  <a:pt x="0" y="26"/>
                </a:lnTo>
                <a:lnTo>
                  <a:pt x="197" y="26"/>
                </a:lnTo>
                <a:lnTo>
                  <a:pt x="197"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30" name="Freeform 154"/>
          <p:cNvSpPr>
            <a:spLocks/>
          </p:cNvSpPr>
          <p:nvPr/>
        </p:nvSpPr>
        <p:spPr bwMode="auto">
          <a:xfrm>
            <a:off x="7394575" y="5143500"/>
            <a:ext cx="206375" cy="42863"/>
          </a:xfrm>
          <a:custGeom>
            <a:avLst/>
            <a:gdLst>
              <a:gd name="T0" fmla="*/ 204971 w 147"/>
              <a:gd name="T1" fmla="*/ 0 h 27"/>
              <a:gd name="T2" fmla="*/ 0 w 147"/>
              <a:gd name="T3" fmla="*/ 0 h 27"/>
              <a:gd name="T4" fmla="*/ 0 w 147"/>
              <a:gd name="T5" fmla="*/ 41275 h 27"/>
              <a:gd name="T6" fmla="*/ 204971 w 147"/>
              <a:gd name="T7" fmla="*/ 41275 h 27"/>
              <a:gd name="T8" fmla="*/ 204971 w 147"/>
              <a:gd name="T9" fmla="*/ 0 h 27"/>
              <a:gd name="T10" fmla="*/ 0 60000 65536"/>
              <a:gd name="T11" fmla="*/ 0 60000 65536"/>
              <a:gd name="T12" fmla="*/ 0 60000 65536"/>
              <a:gd name="T13" fmla="*/ 0 60000 65536"/>
              <a:gd name="T14" fmla="*/ 0 60000 65536"/>
              <a:gd name="T15" fmla="*/ 0 w 147"/>
              <a:gd name="T16" fmla="*/ 0 h 27"/>
              <a:gd name="T17" fmla="*/ 147 w 147"/>
              <a:gd name="T18" fmla="*/ 27 h 27"/>
            </a:gdLst>
            <a:ahLst/>
            <a:cxnLst>
              <a:cxn ang="T10">
                <a:pos x="T0" y="T1"/>
              </a:cxn>
              <a:cxn ang="T11">
                <a:pos x="T2" y="T3"/>
              </a:cxn>
              <a:cxn ang="T12">
                <a:pos x="T4" y="T5"/>
              </a:cxn>
              <a:cxn ang="T13">
                <a:pos x="T6" y="T7"/>
              </a:cxn>
              <a:cxn ang="T14">
                <a:pos x="T8" y="T9"/>
              </a:cxn>
            </a:cxnLst>
            <a:rect l="T15" t="T16" r="T17" b="T18"/>
            <a:pathLst>
              <a:path w="147" h="27">
                <a:moveTo>
                  <a:pt x="146" y="0"/>
                </a:moveTo>
                <a:lnTo>
                  <a:pt x="0" y="0"/>
                </a:lnTo>
                <a:lnTo>
                  <a:pt x="0" y="26"/>
                </a:lnTo>
                <a:lnTo>
                  <a:pt x="146" y="26"/>
                </a:lnTo>
                <a:lnTo>
                  <a:pt x="146"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31" name="Freeform 155"/>
          <p:cNvSpPr>
            <a:spLocks/>
          </p:cNvSpPr>
          <p:nvPr/>
        </p:nvSpPr>
        <p:spPr bwMode="auto">
          <a:xfrm>
            <a:off x="7608888" y="5143500"/>
            <a:ext cx="225425" cy="42863"/>
          </a:xfrm>
          <a:custGeom>
            <a:avLst/>
            <a:gdLst>
              <a:gd name="T0" fmla="*/ 224016 w 160"/>
              <a:gd name="T1" fmla="*/ 0 h 27"/>
              <a:gd name="T2" fmla="*/ 0 w 160"/>
              <a:gd name="T3" fmla="*/ 0 h 27"/>
              <a:gd name="T4" fmla="*/ 0 w 160"/>
              <a:gd name="T5" fmla="*/ 41275 h 27"/>
              <a:gd name="T6" fmla="*/ 224016 w 160"/>
              <a:gd name="T7" fmla="*/ 41275 h 27"/>
              <a:gd name="T8" fmla="*/ 224016 w 160"/>
              <a:gd name="T9" fmla="*/ 0 h 27"/>
              <a:gd name="T10" fmla="*/ 0 60000 65536"/>
              <a:gd name="T11" fmla="*/ 0 60000 65536"/>
              <a:gd name="T12" fmla="*/ 0 60000 65536"/>
              <a:gd name="T13" fmla="*/ 0 60000 65536"/>
              <a:gd name="T14" fmla="*/ 0 60000 65536"/>
              <a:gd name="T15" fmla="*/ 0 w 160"/>
              <a:gd name="T16" fmla="*/ 0 h 27"/>
              <a:gd name="T17" fmla="*/ 160 w 160"/>
              <a:gd name="T18" fmla="*/ 27 h 27"/>
            </a:gdLst>
            <a:ahLst/>
            <a:cxnLst>
              <a:cxn ang="T10">
                <a:pos x="T0" y="T1"/>
              </a:cxn>
              <a:cxn ang="T11">
                <a:pos x="T2" y="T3"/>
              </a:cxn>
              <a:cxn ang="T12">
                <a:pos x="T4" y="T5"/>
              </a:cxn>
              <a:cxn ang="T13">
                <a:pos x="T6" y="T7"/>
              </a:cxn>
              <a:cxn ang="T14">
                <a:pos x="T8" y="T9"/>
              </a:cxn>
            </a:cxnLst>
            <a:rect l="T15" t="T16" r="T17" b="T18"/>
            <a:pathLst>
              <a:path w="160" h="27">
                <a:moveTo>
                  <a:pt x="159" y="0"/>
                </a:moveTo>
                <a:lnTo>
                  <a:pt x="0" y="0"/>
                </a:lnTo>
                <a:lnTo>
                  <a:pt x="0" y="26"/>
                </a:lnTo>
                <a:lnTo>
                  <a:pt x="159" y="26"/>
                </a:lnTo>
                <a:lnTo>
                  <a:pt x="159"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32" name="Freeform 156"/>
          <p:cNvSpPr>
            <a:spLocks/>
          </p:cNvSpPr>
          <p:nvPr/>
        </p:nvSpPr>
        <p:spPr bwMode="auto">
          <a:xfrm>
            <a:off x="7842250" y="5143500"/>
            <a:ext cx="207963" cy="42863"/>
          </a:xfrm>
          <a:custGeom>
            <a:avLst/>
            <a:gdLst>
              <a:gd name="T0" fmla="*/ 206558 w 148"/>
              <a:gd name="T1" fmla="*/ 0 h 27"/>
              <a:gd name="T2" fmla="*/ 0 w 148"/>
              <a:gd name="T3" fmla="*/ 0 h 27"/>
              <a:gd name="T4" fmla="*/ 0 w 148"/>
              <a:gd name="T5" fmla="*/ 41275 h 27"/>
              <a:gd name="T6" fmla="*/ 206558 w 148"/>
              <a:gd name="T7" fmla="*/ 41275 h 27"/>
              <a:gd name="T8" fmla="*/ 206558 w 148"/>
              <a:gd name="T9" fmla="*/ 0 h 27"/>
              <a:gd name="T10" fmla="*/ 0 60000 65536"/>
              <a:gd name="T11" fmla="*/ 0 60000 65536"/>
              <a:gd name="T12" fmla="*/ 0 60000 65536"/>
              <a:gd name="T13" fmla="*/ 0 60000 65536"/>
              <a:gd name="T14" fmla="*/ 0 60000 65536"/>
              <a:gd name="T15" fmla="*/ 0 w 148"/>
              <a:gd name="T16" fmla="*/ 0 h 27"/>
              <a:gd name="T17" fmla="*/ 148 w 148"/>
              <a:gd name="T18" fmla="*/ 27 h 27"/>
            </a:gdLst>
            <a:ahLst/>
            <a:cxnLst>
              <a:cxn ang="T10">
                <a:pos x="T0" y="T1"/>
              </a:cxn>
              <a:cxn ang="T11">
                <a:pos x="T2" y="T3"/>
              </a:cxn>
              <a:cxn ang="T12">
                <a:pos x="T4" y="T5"/>
              </a:cxn>
              <a:cxn ang="T13">
                <a:pos x="T6" y="T7"/>
              </a:cxn>
              <a:cxn ang="T14">
                <a:pos x="T8" y="T9"/>
              </a:cxn>
            </a:cxnLst>
            <a:rect l="T15" t="T16" r="T17" b="T18"/>
            <a:pathLst>
              <a:path w="148" h="27">
                <a:moveTo>
                  <a:pt x="147" y="0"/>
                </a:moveTo>
                <a:lnTo>
                  <a:pt x="0" y="0"/>
                </a:lnTo>
                <a:lnTo>
                  <a:pt x="0" y="26"/>
                </a:lnTo>
                <a:lnTo>
                  <a:pt x="147" y="26"/>
                </a:lnTo>
                <a:lnTo>
                  <a:pt x="147"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33" name="Freeform 157"/>
          <p:cNvSpPr>
            <a:spLocks/>
          </p:cNvSpPr>
          <p:nvPr/>
        </p:nvSpPr>
        <p:spPr bwMode="auto">
          <a:xfrm>
            <a:off x="8058150" y="5143500"/>
            <a:ext cx="192088" cy="42863"/>
          </a:xfrm>
          <a:custGeom>
            <a:avLst/>
            <a:gdLst>
              <a:gd name="T0" fmla="*/ 190686 w 137"/>
              <a:gd name="T1" fmla="*/ 20638 h 27"/>
              <a:gd name="T2" fmla="*/ 190686 w 137"/>
              <a:gd name="T3" fmla="*/ 0 h 27"/>
              <a:gd name="T4" fmla="*/ 0 w 137"/>
              <a:gd name="T5" fmla="*/ 0 h 27"/>
              <a:gd name="T6" fmla="*/ 0 w 137"/>
              <a:gd name="T7" fmla="*/ 41275 h 27"/>
              <a:gd name="T8" fmla="*/ 190686 w 137"/>
              <a:gd name="T9" fmla="*/ 41275 h 27"/>
              <a:gd name="T10" fmla="*/ 190686 w 137"/>
              <a:gd name="T11" fmla="*/ 20638 h 27"/>
              <a:gd name="T12" fmla="*/ 0 60000 65536"/>
              <a:gd name="T13" fmla="*/ 0 60000 65536"/>
              <a:gd name="T14" fmla="*/ 0 60000 65536"/>
              <a:gd name="T15" fmla="*/ 0 60000 65536"/>
              <a:gd name="T16" fmla="*/ 0 60000 65536"/>
              <a:gd name="T17" fmla="*/ 0 60000 65536"/>
              <a:gd name="T18" fmla="*/ 0 w 137"/>
              <a:gd name="T19" fmla="*/ 0 h 27"/>
              <a:gd name="T20" fmla="*/ 137 w 13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37" h="27">
                <a:moveTo>
                  <a:pt x="136" y="13"/>
                </a:moveTo>
                <a:lnTo>
                  <a:pt x="136" y="0"/>
                </a:lnTo>
                <a:lnTo>
                  <a:pt x="0" y="0"/>
                </a:lnTo>
                <a:lnTo>
                  <a:pt x="0" y="26"/>
                </a:lnTo>
                <a:lnTo>
                  <a:pt x="136" y="26"/>
                </a:lnTo>
                <a:lnTo>
                  <a:pt x="136" y="1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101534" name="Freeform 158"/>
          <p:cNvSpPr>
            <a:spLocks/>
          </p:cNvSpPr>
          <p:nvPr/>
        </p:nvSpPr>
        <p:spPr bwMode="auto">
          <a:xfrm>
            <a:off x="4075113" y="1608138"/>
            <a:ext cx="1589087" cy="131762"/>
          </a:xfrm>
          <a:custGeom>
            <a:avLst/>
            <a:gdLst>
              <a:gd name="T0" fmla="*/ 0 w 1126"/>
              <a:gd name="T1" fmla="*/ 130175 h 83"/>
              <a:gd name="T2" fmla="*/ 1587676 w 1126"/>
              <a:gd name="T3" fmla="*/ 130175 h 83"/>
              <a:gd name="T4" fmla="*/ 1587676 w 1126"/>
              <a:gd name="T5" fmla="*/ 0 h 83"/>
              <a:gd name="T6" fmla="*/ 0 w 1126"/>
              <a:gd name="T7" fmla="*/ 0 h 83"/>
              <a:gd name="T8" fmla="*/ 0 w 1126"/>
              <a:gd name="T9" fmla="*/ 130175 h 83"/>
              <a:gd name="T10" fmla="*/ 0 60000 65536"/>
              <a:gd name="T11" fmla="*/ 0 60000 65536"/>
              <a:gd name="T12" fmla="*/ 0 60000 65536"/>
              <a:gd name="T13" fmla="*/ 0 60000 65536"/>
              <a:gd name="T14" fmla="*/ 0 60000 65536"/>
              <a:gd name="T15" fmla="*/ 0 w 1126"/>
              <a:gd name="T16" fmla="*/ 0 h 83"/>
              <a:gd name="T17" fmla="*/ 1126 w 1126"/>
              <a:gd name="T18" fmla="*/ 83 h 83"/>
            </a:gdLst>
            <a:ahLst/>
            <a:cxnLst>
              <a:cxn ang="T10">
                <a:pos x="T0" y="T1"/>
              </a:cxn>
              <a:cxn ang="T11">
                <a:pos x="T2" y="T3"/>
              </a:cxn>
              <a:cxn ang="T12">
                <a:pos x="T4" y="T5"/>
              </a:cxn>
              <a:cxn ang="T13">
                <a:pos x="T6" y="T7"/>
              </a:cxn>
              <a:cxn ang="T14">
                <a:pos x="T8" y="T9"/>
              </a:cxn>
            </a:cxnLst>
            <a:rect l="T15" t="T16" r="T17" b="T18"/>
            <a:pathLst>
              <a:path w="1126" h="83">
                <a:moveTo>
                  <a:pt x="0" y="82"/>
                </a:moveTo>
                <a:lnTo>
                  <a:pt x="1125" y="82"/>
                </a:lnTo>
                <a:lnTo>
                  <a:pt x="1125" y="0"/>
                </a:lnTo>
                <a:lnTo>
                  <a:pt x="0" y="0"/>
                </a:lnTo>
                <a:lnTo>
                  <a:pt x="0" y="82"/>
                </a:lnTo>
              </a:path>
            </a:pathLst>
          </a:custGeom>
          <a:solidFill>
            <a:srgbClr val="00CC00"/>
          </a:solidFill>
          <a:ln w="12700" cap="rnd" cmpd="sng">
            <a:noFill/>
            <a:prstDash val="solid"/>
            <a:round/>
            <a:headEnd type="none" w="med" len="med"/>
            <a:tailEnd type="none" w="med" len="med"/>
          </a:ln>
        </p:spPr>
        <p:txBody>
          <a:bodyPr/>
          <a:lstStyle/>
          <a:p>
            <a:endParaRPr lang="en-US" dirty="0"/>
          </a:p>
        </p:txBody>
      </p:sp>
      <p:sp>
        <p:nvSpPr>
          <p:cNvPr id="267423" name="Rectangle 159"/>
          <p:cNvSpPr>
            <a:spLocks noChangeArrowheads="1"/>
          </p:cNvSpPr>
          <p:nvPr/>
        </p:nvSpPr>
        <p:spPr bwMode="auto">
          <a:xfrm>
            <a:off x="2743200" y="6165850"/>
            <a:ext cx="3687763" cy="390525"/>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algn="l" eaLnBrk="0" hangingPunct="0">
              <a:lnSpc>
                <a:spcPct val="90000"/>
              </a:lnSpc>
              <a:defRPr/>
            </a:pPr>
            <a:r>
              <a:rPr lang="en-US" sz="2200" dirty="0">
                <a:solidFill>
                  <a:srgbClr val="FAFD00"/>
                </a:solidFill>
              </a:rPr>
              <a:t>Weeks after Exposure</a:t>
            </a:r>
          </a:p>
        </p:txBody>
      </p:sp>
      <p:sp>
        <p:nvSpPr>
          <p:cNvPr id="267424" name="Rectangle 160"/>
          <p:cNvSpPr>
            <a:spLocks noChangeArrowheads="1"/>
          </p:cNvSpPr>
          <p:nvPr/>
        </p:nvSpPr>
        <p:spPr bwMode="auto">
          <a:xfrm rot="16200000">
            <a:off x="-46831" y="3199606"/>
            <a:ext cx="1093788" cy="390525"/>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algn="l" eaLnBrk="0" hangingPunct="0">
              <a:lnSpc>
                <a:spcPct val="90000"/>
              </a:lnSpc>
              <a:defRPr/>
            </a:pPr>
            <a:r>
              <a:rPr lang="en-US" sz="2200" dirty="0">
                <a:solidFill>
                  <a:srgbClr val="FAFD00"/>
                </a:solidFill>
              </a:rPr>
              <a:t>Titer</a:t>
            </a:r>
          </a:p>
        </p:txBody>
      </p:sp>
      <p:sp>
        <p:nvSpPr>
          <p:cNvPr id="101537" name="Rectangle 161"/>
          <p:cNvSpPr>
            <a:spLocks noChangeArrowheads="1"/>
          </p:cNvSpPr>
          <p:nvPr/>
        </p:nvSpPr>
        <p:spPr bwMode="auto">
          <a:xfrm>
            <a:off x="4316413" y="1219200"/>
            <a:ext cx="1454150"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Symptoms</a:t>
            </a:r>
          </a:p>
        </p:txBody>
      </p:sp>
      <p:sp>
        <p:nvSpPr>
          <p:cNvPr id="101538" name="Rectangle 162"/>
          <p:cNvSpPr>
            <a:spLocks noChangeArrowheads="1"/>
          </p:cNvSpPr>
          <p:nvPr/>
        </p:nvSpPr>
        <p:spPr bwMode="auto">
          <a:xfrm>
            <a:off x="4733925" y="1974850"/>
            <a:ext cx="1179513"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ALT</a:t>
            </a:r>
          </a:p>
        </p:txBody>
      </p:sp>
      <p:sp>
        <p:nvSpPr>
          <p:cNvPr id="101539" name="Rectangle 163"/>
          <p:cNvSpPr>
            <a:spLocks noChangeArrowheads="1"/>
          </p:cNvSpPr>
          <p:nvPr/>
        </p:nvSpPr>
        <p:spPr bwMode="auto">
          <a:xfrm>
            <a:off x="6851650" y="2373313"/>
            <a:ext cx="2195513"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IgG anti-HEV</a:t>
            </a:r>
          </a:p>
        </p:txBody>
      </p:sp>
      <p:sp>
        <p:nvSpPr>
          <p:cNvPr id="101540" name="Rectangle 164"/>
          <p:cNvSpPr>
            <a:spLocks noChangeArrowheads="1"/>
          </p:cNvSpPr>
          <p:nvPr/>
        </p:nvSpPr>
        <p:spPr bwMode="auto">
          <a:xfrm>
            <a:off x="5688013" y="3038475"/>
            <a:ext cx="2195512"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IgM anti-HEV</a:t>
            </a:r>
          </a:p>
        </p:txBody>
      </p:sp>
      <p:sp>
        <p:nvSpPr>
          <p:cNvPr id="101541" name="Rectangle 165"/>
          <p:cNvSpPr>
            <a:spLocks noChangeArrowheads="1"/>
          </p:cNvSpPr>
          <p:nvPr/>
        </p:nvSpPr>
        <p:spPr bwMode="auto">
          <a:xfrm>
            <a:off x="1462088" y="3581400"/>
            <a:ext cx="2195512"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Virus in stool</a:t>
            </a:r>
          </a:p>
        </p:txBody>
      </p:sp>
      <p:sp>
        <p:nvSpPr>
          <p:cNvPr id="101542" name="Rectangle 166"/>
          <p:cNvSpPr>
            <a:spLocks noChangeArrowheads="1"/>
          </p:cNvSpPr>
          <p:nvPr/>
        </p:nvSpPr>
        <p:spPr bwMode="auto">
          <a:xfrm>
            <a:off x="1149350" y="5659438"/>
            <a:ext cx="279400"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0</a:t>
            </a:r>
          </a:p>
        </p:txBody>
      </p:sp>
      <p:sp>
        <p:nvSpPr>
          <p:cNvPr id="101543" name="Rectangle 167"/>
          <p:cNvSpPr>
            <a:spLocks noChangeArrowheads="1"/>
          </p:cNvSpPr>
          <p:nvPr/>
        </p:nvSpPr>
        <p:spPr bwMode="auto">
          <a:xfrm>
            <a:off x="1690688" y="5659438"/>
            <a:ext cx="280987"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1</a:t>
            </a:r>
          </a:p>
        </p:txBody>
      </p:sp>
      <p:sp>
        <p:nvSpPr>
          <p:cNvPr id="101544" name="Rectangle 168"/>
          <p:cNvSpPr>
            <a:spLocks noChangeArrowheads="1"/>
          </p:cNvSpPr>
          <p:nvPr/>
        </p:nvSpPr>
        <p:spPr bwMode="auto">
          <a:xfrm>
            <a:off x="2254250" y="5659438"/>
            <a:ext cx="279400"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2</a:t>
            </a:r>
          </a:p>
        </p:txBody>
      </p:sp>
      <p:sp>
        <p:nvSpPr>
          <p:cNvPr id="101545" name="Rectangle 169"/>
          <p:cNvSpPr>
            <a:spLocks noChangeArrowheads="1"/>
          </p:cNvSpPr>
          <p:nvPr/>
        </p:nvSpPr>
        <p:spPr bwMode="auto">
          <a:xfrm>
            <a:off x="2795588" y="5659438"/>
            <a:ext cx="280987"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3</a:t>
            </a:r>
          </a:p>
        </p:txBody>
      </p:sp>
      <p:sp>
        <p:nvSpPr>
          <p:cNvPr id="101546" name="Rectangle 170"/>
          <p:cNvSpPr>
            <a:spLocks noChangeArrowheads="1"/>
          </p:cNvSpPr>
          <p:nvPr/>
        </p:nvSpPr>
        <p:spPr bwMode="auto">
          <a:xfrm>
            <a:off x="3321050" y="5659438"/>
            <a:ext cx="279400"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4</a:t>
            </a:r>
          </a:p>
        </p:txBody>
      </p:sp>
      <p:sp>
        <p:nvSpPr>
          <p:cNvPr id="101547" name="Rectangle 171"/>
          <p:cNvSpPr>
            <a:spLocks noChangeArrowheads="1"/>
          </p:cNvSpPr>
          <p:nvPr/>
        </p:nvSpPr>
        <p:spPr bwMode="auto">
          <a:xfrm>
            <a:off x="3862388" y="5659438"/>
            <a:ext cx="280987"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5</a:t>
            </a:r>
          </a:p>
        </p:txBody>
      </p:sp>
      <p:sp>
        <p:nvSpPr>
          <p:cNvPr id="101548" name="Rectangle 172"/>
          <p:cNvSpPr>
            <a:spLocks noChangeArrowheads="1"/>
          </p:cNvSpPr>
          <p:nvPr/>
        </p:nvSpPr>
        <p:spPr bwMode="auto">
          <a:xfrm>
            <a:off x="4395788" y="5659438"/>
            <a:ext cx="280987"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6</a:t>
            </a:r>
          </a:p>
        </p:txBody>
      </p:sp>
      <p:sp>
        <p:nvSpPr>
          <p:cNvPr id="101549" name="Rectangle 173"/>
          <p:cNvSpPr>
            <a:spLocks noChangeArrowheads="1"/>
          </p:cNvSpPr>
          <p:nvPr/>
        </p:nvSpPr>
        <p:spPr bwMode="auto">
          <a:xfrm>
            <a:off x="4946650" y="5659438"/>
            <a:ext cx="279400"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7</a:t>
            </a:r>
          </a:p>
        </p:txBody>
      </p:sp>
      <p:sp>
        <p:nvSpPr>
          <p:cNvPr id="101550" name="Rectangle 174"/>
          <p:cNvSpPr>
            <a:spLocks noChangeArrowheads="1"/>
          </p:cNvSpPr>
          <p:nvPr/>
        </p:nvSpPr>
        <p:spPr bwMode="auto">
          <a:xfrm>
            <a:off x="5487988" y="5659438"/>
            <a:ext cx="280987"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8</a:t>
            </a:r>
          </a:p>
        </p:txBody>
      </p:sp>
      <p:sp>
        <p:nvSpPr>
          <p:cNvPr id="101551" name="Rectangle 175"/>
          <p:cNvSpPr>
            <a:spLocks noChangeArrowheads="1"/>
          </p:cNvSpPr>
          <p:nvPr/>
        </p:nvSpPr>
        <p:spPr bwMode="auto">
          <a:xfrm>
            <a:off x="6026150" y="5659438"/>
            <a:ext cx="279400"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9</a:t>
            </a:r>
          </a:p>
        </p:txBody>
      </p:sp>
      <p:sp>
        <p:nvSpPr>
          <p:cNvPr id="101552" name="Rectangle 176"/>
          <p:cNvSpPr>
            <a:spLocks noChangeArrowheads="1"/>
          </p:cNvSpPr>
          <p:nvPr/>
        </p:nvSpPr>
        <p:spPr bwMode="auto">
          <a:xfrm>
            <a:off x="6478588" y="5659438"/>
            <a:ext cx="423862" cy="638175"/>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10</a:t>
            </a:r>
          </a:p>
        </p:txBody>
      </p:sp>
      <p:sp>
        <p:nvSpPr>
          <p:cNvPr id="101553" name="Rectangle 177"/>
          <p:cNvSpPr>
            <a:spLocks noChangeArrowheads="1"/>
          </p:cNvSpPr>
          <p:nvPr/>
        </p:nvSpPr>
        <p:spPr bwMode="auto">
          <a:xfrm>
            <a:off x="6999288" y="5659438"/>
            <a:ext cx="423862" cy="638175"/>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11</a:t>
            </a:r>
          </a:p>
        </p:txBody>
      </p:sp>
      <p:sp>
        <p:nvSpPr>
          <p:cNvPr id="101554" name="Rectangle 178"/>
          <p:cNvSpPr>
            <a:spLocks noChangeArrowheads="1"/>
          </p:cNvSpPr>
          <p:nvPr/>
        </p:nvSpPr>
        <p:spPr bwMode="auto">
          <a:xfrm>
            <a:off x="7537450" y="5659438"/>
            <a:ext cx="423863" cy="638175"/>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12</a:t>
            </a:r>
          </a:p>
        </p:txBody>
      </p:sp>
      <p:sp>
        <p:nvSpPr>
          <p:cNvPr id="101555" name="Rectangle 179"/>
          <p:cNvSpPr>
            <a:spLocks noChangeArrowheads="1"/>
          </p:cNvSpPr>
          <p:nvPr/>
        </p:nvSpPr>
        <p:spPr bwMode="auto">
          <a:xfrm>
            <a:off x="8048625" y="5659438"/>
            <a:ext cx="425450" cy="638175"/>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13</a:t>
            </a:r>
          </a:p>
        </p:txBody>
      </p:sp>
    </p:spTree>
  </p:cSld>
  <p:clrMapOvr>
    <a:masterClrMapping/>
  </p:clrMapOvr>
  <p:transition>
    <p:cu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02403"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02404"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02405"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102406"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102407" name="Rectangle 8"/>
          <p:cNvSpPr>
            <a:spLocks noChangeArrowheads="1"/>
          </p:cNvSpPr>
          <p:nvPr/>
        </p:nvSpPr>
        <p:spPr bwMode="auto">
          <a:xfrm>
            <a:off x="304800" y="1981200"/>
            <a:ext cx="8602663" cy="4343400"/>
          </a:xfrm>
          <a:prstGeom prst="rect">
            <a:avLst/>
          </a:prstGeom>
          <a:noFill/>
          <a:ln w="12700">
            <a:noFill/>
            <a:miter lim="800000"/>
            <a:headEnd/>
            <a:tailEnd/>
          </a:ln>
        </p:spPr>
        <p:txBody>
          <a:bodyPr lIns="90488" tIns="44450" rIns="90488" bIns="44450"/>
          <a:lstStyle/>
          <a:p>
            <a:pPr marL="342900" indent="-342900" algn="l" eaLnBrk="0" hangingPunct="0">
              <a:lnSpc>
                <a:spcPct val="90000"/>
              </a:lnSpc>
              <a:spcBef>
                <a:spcPct val="40000"/>
              </a:spcBef>
              <a:buClr>
                <a:srgbClr val="FF0000"/>
              </a:buClr>
              <a:buSzPct val="100000"/>
              <a:buFontTx/>
              <a:buChar char="•"/>
            </a:pPr>
            <a:r>
              <a:rPr lang="en-US" sz="2800" b="0" dirty="0"/>
              <a:t>Avoid drinking water (and beverages with ice) of unknown purity, uncooked shellfish, and uncooked fruit/vegetables not peeled or prepared by traveler</a:t>
            </a:r>
          </a:p>
          <a:p>
            <a:pPr marL="342900" indent="-342900" algn="l" eaLnBrk="0" hangingPunct="0">
              <a:lnSpc>
                <a:spcPct val="90000"/>
              </a:lnSpc>
              <a:spcBef>
                <a:spcPct val="40000"/>
              </a:spcBef>
              <a:buClr>
                <a:srgbClr val="FF0000"/>
              </a:buClr>
              <a:buSzPct val="100000"/>
              <a:buFontTx/>
              <a:buChar char="•"/>
            </a:pPr>
            <a:r>
              <a:rPr lang="en-US" sz="2800" b="0" dirty="0"/>
              <a:t>IG prepared from donors in Western countries does not prevent infection</a:t>
            </a:r>
          </a:p>
          <a:p>
            <a:pPr marL="342900" indent="-342900" algn="l" eaLnBrk="0" hangingPunct="0">
              <a:lnSpc>
                <a:spcPct val="90000"/>
              </a:lnSpc>
              <a:spcBef>
                <a:spcPct val="40000"/>
              </a:spcBef>
              <a:buClr>
                <a:srgbClr val="FF0000"/>
              </a:buClr>
              <a:buSzPct val="100000"/>
              <a:buFontTx/>
              <a:buChar char="•"/>
            </a:pPr>
            <a:r>
              <a:rPr lang="en-US" sz="2800" b="0" dirty="0"/>
              <a:t>Unknown efficacy of IG prepared from donors in endemic areas</a:t>
            </a:r>
          </a:p>
          <a:p>
            <a:pPr marL="342900" indent="-342900" algn="l" eaLnBrk="0" hangingPunct="0">
              <a:lnSpc>
                <a:spcPct val="90000"/>
              </a:lnSpc>
              <a:spcBef>
                <a:spcPct val="40000"/>
              </a:spcBef>
              <a:buClr>
                <a:srgbClr val="FF0000"/>
              </a:buClr>
              <a:buSzPct val="100000"/>
              <a:buFontTx/>
              <a:buChar char="•"/>
            </a:pPr>
            <a:r>
              <a:rPr lang="en-US" sz="2800" b="0" dirty="0" smtClean="0"/>
              <a:t>Vaccine developed; trials ongoing in Asia</a:t>
            </a:r>
            <a:endParaRPr lang="en-US" sz="2800" b="0" dirty="0"/>
          </a:p>
        </p:txBody>
      </p:sp>
      <p:sp>
        <p:nvSpPr>
          <p:cNvPr id="102408" name="Rectangle 9"/>
          <p:cNvSpPr>
            <a:spLocks noChangeArrowheads="1"/>
          </p:cNvSpPr>
          <p:nvPr/>
        </p:nvSpPr>
        <p:spPr bwMode="auto">
          <a:xfrm>
            <a:off x="1252538" y="762000"/>
            <a:ext cx="6908800" cy="1143000"/>
          </a:xfrm>
          <a:prstGeom prst="rect">
            <a:avLst/>
          </a:prstGeom>
          <a:noFill/>
          <a:ln w="12700">
            <a:noFill/>
            <a:miter lim="800000"/>
            <a:headEnd/>
            <a:tailEnd/>
          </a:ln>
        </p:spPr>
        <p:txBody>
          <a:bodyPr lIns="90488" tIns="44450" rIns="90488" bIns="44450" anchor="ctr"/>
          <a:lstStyle/>
          <a:p>
            <a:pPr eaLnBrk="0" hangingPunct="0"/>
            <a:r>
              <a:rPr lang="en-US" b="0" dirty="0">
                <a:solidFill>
                  <a:srgbClr val="FAFD00"/>
                </a:solidFill>
                <a:latin typeface="ZapfHumnst BT" charset="0"/>
              </a:rPr>
              <a:t> </a:t>
            </a:r>
          </a:p>
        </p:txBody>
      </p:sp>
      <p:sp>
        <p:nvSpPr>
          <p:cNvPr id="102409" name="Rectangle 11"/>
          <p:cNvSpPr>
            <a:spLocks noChangeArrowheads="1"/>
          </p:cNvSpPr>
          <p:nvPr/>
        </p:nvSpPr>
        <p:spPr bwMode="auto">
          <a:xfrm>
            <a:off x="549275" y="533400"/>
            <a:ext cx="8670925" cy="1371600"/>
          </a:xfrm>
          <a:prstGeom prst="rect">
            <a:avLst/>
          </a:prstGeom>
          <a:noFill/>
          <a:ln w="12700">
            <a:noFill/>
            <a:miter lim="800000"/>
            <a:headEnd/>
            <a:tailEnd/>
          </a:ln>
        </p:spPr>
        <p:txBody>
          <a:bodyPr lIns="90488" tIns="44450" rIns="90488" bIns="44450" anchor="ctr"/>
          <a:lstStyle/>
          <a:p>
            <a:pPr algn="l" eaLnBrk="0" hangingPunct="0"/>
            <a:r>
              <a:rPr lang="en-US" sz="3600" dirty="0">
                <a:solidFill>
                  <a:srgbClr val="FAFD00"/>
                </a:solidFill>
              </a:rPr>
              <a:t>Prevention and Control Measures for Travelers to HEV-Endemic Regions</a:t>
            </a:r>
            <a:r>
              <a:rPr lang="en-US" sz="4000" b="0" dirty="0">
                <a:solidFill>
                  <a:srgbClr val="FE9B03"/>
                </a:solidFill>
                <a:latin typeface="ZapfHumnst BT" charset="0"/>
              </a:rPr>
              <a:t/>
            </a:r>
            <a:br>
              <a:rPr lang="en-US" sz="4000" b="0" dirty="0">
                <a:solidFill>
                  <a:srgbClr val="FE9B03"/>
                </a:solidFill>
                <a:latin typeface="ZapfHumnst BT" charset="0"/>
              </a:rPr>
            </a:br>
            <a:endParaRPr lang="en-US" sz="4000" b="0" dirty="0">
              <a:solidFill>
                <a:srgbClr val="FE9B03"/>
              </a:solidFill>
              <a:latin typeface="ZapfHumnst BT" charset="0"/>
            </a:endParaRPr>
          </a:p>
        </p:txBody>
      </p:sp>
      <p:sp>
        <p:nvSpPr>
          <p:cNvPr id="102410" name="Line 12"/>
          <p:cNvSpPr>
            <a:spLocks noChangeShapeType="1"/>
          </p:cNvSpPr>
          <p:nvPr/>
        </p:nvSpPr>
        <p:spPr bwMode="auto">
          <a:xfrm>
            <a:off x="685800" y="1600200"/>
            <a:ext cx="79248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ransition>
    <p:cu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b="1" dirty="0" smtClean="0">
                <a:solidFill>
                  <a:srgbClr val="FFFF00"/>
                </a:solidFill>
                <a:latin typeface="Arial" charset="0"/>
              </a:rPr>
              <a:t>Web Resources</a:t>
            </a:r>
          </a:p>
        </p:txBody>
      </p:sp>
      <p:sp>
        <p:nvSpPr>
          <p:cNvPr id="103427" name="Rectangle 3"/>
          <p:cNvSpPr>
            <a:spLocks noGrp="1" noChangeArrowheads="1"/>
          </p:cNvSpPr>
          <p:nvPr>
            <p:ph type="body" idx="1"/>
          </p:nvPr>
        </p:nvSpPr>
        <p:spPr>
          <a:xfrm>
            <a:off x="304800" y="2209800"/>
            <a:ext cx="8839200" cy="3505200"/>
          </a:xfrm>
        </p:spPr>
        <p:txBody>
          <a:bodyPr/>
          <a:lstStyle/>
          <a:p>
            <a:pPr eaLnBrk="1" hangingPunct="1">
              <a:lnSpc>
                <a:spcPct val="150000"/>
              </a:lnSpc>
              <a:buClr>
                <a:srgbClr val="FF0000"/>
              </a:buClr>
            </a:pPr>
            <a:r>
              <a:rPr lang="en-US" sz="2800" b="1" dirty="0" smtClean="0">
                <a:solidFill>
                  <a:schemeClr val="hlink"/>
                </a:solidFill>
                <a:latin typeface="Arial" charset="0"/>
                <a:hlinkClick r:id="rId2"/>
              </a:rPr>
              <a:t>http://health.state.ga.us/epi/disease/hepatitis/</a:t>
            </a:r>
            <a:endParaRPr lang="en-US" b="1" dirty="0" smtClean="0">
              <a:solidFill>
                <a:srgbClr val="FFFFFF"/>
              </a:solidFill>
              <a:latin typeface="Arial" charset="0"/>
            </a:endParaRPr>
          </a:p>
          <a:p>
            <a:pPr eaLnBrk="1" hangingPunct="1">
              <a:lnSpc>
                <a:spcPct val="150000"/>
              </a:lnSpc>
              <a:buClr>
                <a:srgbClr val="FF0000"/>
              </a:buClr>
            </a:pPr>
            <a:r>
              <a:rPr lang="en-US" b="1" dirty="0" smtClean="0">
                <a:solidFill>
                  <a:srgbClr val="FFFFFF"/>
                </a:solidFill>
                <a:latin typeface="Arial" charset="0"/>
                <a:hlinkClick r:id="rId3"/>
              </a:rPr>
              <a:t>www.cdc.gov/hepatitis</a:t>
            </a:r>
            <a:endParaRPr lang="en-US" b="1" dirty="0" smtClean="0">
              <a:solidFill>
                <a:srgbClr val="FFFFFF"/>
              </a:solidFill>
              <a:latin typeface="Arial" charset="0"/>
            </a:endParaRPr>
          </a:p>
          <a:p>
            <a:pPr eaLnBrk="1" hangingPunct="1">
              <a:lnSpc>
                <a:spcPct val="150000"/>
              </a:lnSpc>
              <a:buClr>
                <a:srgbClr val="FF0000"/>
              </a:buClr>
            </a:pPr>
            <a:r>
              <a:rPr lang="en-US" b="1" dirty="0" smtClean="0">
                <a:solidFill>
                  <a:srgbClr val="FFFFFF"/>
                </a:solidFill>
                <a:latin typeface="Arial" charset="0"/>
                <a:hlinkClick r:id="rId4"/>
              </a:rPr>
              <a:t>www.immunize.org</a:t>
            </a:r>
            <a:endParaRPr lang="en-US" b="1" dirty="0" smtClean="0">
              <a:solidFill>
                <a:srgbClr val="FFFFFF"/>
              </a:solidFill>
              <a:latin typeface="Arial" charset="0"/>
            </a:endParaRPr>
          </a:p>
          <a:p>
            <a:pPr eaLnBrk="1" hangingPunct="1">
              <a:lnSpc>
                <a:spcPct val="150000"/>
              </a:lnSpc>
              <a:buClr>
                <a:srgbClr val="FF0000"/>
              </a:buClr>
            </a:pPr>
            <a:r>
              <a:rPr lang="en-US" b="1" dirty="0" smtClean="0">
                <a:solidFill>
                  <a:srgbClr val="FFFFFF"/>
                </a:solidFill>
                <a:latin typeface="Arial" charset="0"/>
                <a:hlinkClick r:id="rId5"/>
              </a:rPr>
              <a:t>www.digestive.niddk.nih.gov/</a:t>
            </a:r>
            <a:endParaRPr lang="en-US" b="1" i="1" dirty="0" smtClean="0">
              <a:solidFill>
                <a:srgbClr val="FFFFFF"/>
              </a:solidFill>
              <a:latin typeface="Arial" charset="0"/>
            </a:endParaRPr>
          </a:p>
          <a:p>
            <a:pPr eaLnBrk="1" hangingPunct="1">
              <a:lnSpc>
                <a:spcPct val="150000"/>
              </a:lnSpc>
              <a:buClr>
                <a:srgbClr val="FF0000"/>
              </a:buClr>
              <a:buFontTx/>
              <a:buNone/>
            </a:pPr>
            <a:endParaRPr lang="en-US" b="1" dirty="0" smtClean="0">
              <a:solidFill>
                <a:srgbClr val="FFFFFF"/>
              </a:solidFill>
              <a:latin typeface="Arial" charset="0"/>
            </a:endParaRPr>
          </a:p>
        </p:txBody>
      </p:sp>
      <p:sp>
        <p:nvSpPr>
          <p:cNvPr id="103428" name="Line 4"/>
          <p:cNvSpPr>
            <a:spLocks noChangeShapeType="1"/>
          </p:cNvSpPr>
          <p:nvPr/>
        </p:nvSpPr>
        <p:spPr bwMode="auto">
          <a:xfrm>
            <a:off x="762000" y="16002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0"/>
            <a:ext cx="7772400" cy="1143000"/>
          </a:xfrm>
        </p:spPr>
        <p:txBody>
          <a:bodyPr/>
          <a:lstStyle/>
          <a:p>
            <a:pPr eaLnBrk="1" hangingPunct="1"/>
            <a:r>
              <a:rPr lang="en-US" sz="3200" b="1" dirty="0" smtClean="0">
                <a:solidFill>
                  <a:srgbClr val="FFFF00"/>
                </a:solidFill>
                <a:latin typeface="Arial" charset="0"/>
              </a:rPr>
              <a:t>GDPH Hepatitis Contacts</a:t>
            </a:r>
          </a:p>
        </p:txBody>
      </p:sp>
      <p:sp>
        <p:nvSpPr>
          <p:cNvPr id="104451" name="Rectangle 3"/>
          <p:cNvSpPr>
            <a:spLocks noGrp="1" noChangeArrowheads="1"/>
          </p:cNvSpPr>
          <p:nvPr>
            <p:ph type="body" idx="1"/>
          </p:nvPr>
        </p:nvSpPr>
        <p:spPr>
          <a:xfrm>
            <a:off x="685800" y="1066800"/>
            <a:ext cx="7924800" cy="5562600"/>
          </a:xfrm>
        </p:spPr>
        <p:txBody>
          <a:bodyPr/>
          <a:lstStyle/>
          <a:p>
            <a:pPr eaLnBrk="1" hangingPunct="1">
              <a:lnSpc>
                <a:spcPct val="80000"/>
              </a:lnSpc>
              <a:buClr>
                <a:srgbClr val="FF0000"/>
              </a:buClr>
            </a:pPr>
            <a:r>
              <a:rPr lang="en-US" sz="2400" dirty="0" smtClean="0">
                <a:solidFill>
                  <a:srgbClr val="FFFFFF"/>
                </a:solidFill>
                <a:latin typeface="Arial" charset="0"/>
              </a:rPr>
              <a:t>Tracy Kavanaugh, Perinatal Hepatitis B Coordinator</a:t>
            </a:r>
          </a:p>
          <a:p>
            <a:pPr lvl="1" eaLnBrk="1" hangingPunct="1">
              <a:lnSpc>
                <a:spcPct val="80000"/>
              </a:lnSpc>
              <a:buClr>
                <a:srgbClr val="FF0000"/>
              </a:buClr>
              <a:buFontTx/>
              <a:buNone/>
            </a:pPr>
            <a:r>
              <a:rPr lang="en-US" sz="2400" dirty="0" smtClean="0">
                <a:solidFill>
                  <a:srgbClr val="FFFF00"/>
                </a:solidFill>
                <a:latin typeface="Arial" charset="0"/>
              </a:rPr>
              <a:t>404-651-5196</a:t>
            </a:r>
          </a:p>
          <a:p>
            <a:pPr lvl="1" eaLnBrk="1" hangingPunct="1">
              <a:lnSpc>
                <a:spcPct val="80000"/>
              </a:lnSpc>
              <a:buClr>
                <a:srgbClr val="FF0000"/>
              </a:buClr>
              <a:buFontTx/>
              <a:buNone/>
            </a:pPr>
            <a:r>
              <a:rPr lang="en-US" sz="2400" dirty="0" smtClean="0">
                <a:solidFill>
                  <a:srgbClr val="FFFF00"/>
                </a:solidFill>
                <a:latin typeface="Arial" charset="0"/>
              </a:rPr>
              <a:t>tgkavanaugh@dhr.state.ga.us</a:t>
            </a:r>
          </a:p>
          <a:p>
            <a:pPr eaLnBrk="1" hangingPunct="1">
              <a:lnSpc>
                <a:spcPct val="80000"/>
              </a:lnSpc>
              <a:buClr>
                <a:srgbClr val="FF0000"/>
              </a:buClr>
            </a:pPr>
            <a:endParaRPr lang="en-US" sz="2400" dirty="0" smtClean="0">
              <a:solidFill>
                <a:srgbClr val="FFFFFF"/>
              </a:solidFill>
              <a:latin typeface="Arial" charset="0"/>
            </a:endParaRPr>
          </a:p>
          <a:p>
            <a:pPr eaLnBrk="1" hangingPunct="1">
              <a:lnSpc>
                <a:spcPct val="80000"/>
              </a:lnSpc>
              <a:buClr>
                <a:srgbClr val="FF0000"/>
              </a:buClr>
            </a:pPr>
            <a:r>
              <a:rPr lang="en-US" sz="2400" dirty="0" smtClean="0">
                <a:solidFill>
                  <a:srgbClr val="FFFFFF"/>
                </a:solidFill>
                <a:latin typeface="Arial" charset="0"/>
              </a:rPr>
              <a:t>Ami Gandhi, Viral Hepatitis Prevention Coordinator</a:t>
            </a:r>
          </a:p>
          <a:p>
            <a:pPr lvl="1" eaLnBrk="1" hangingPunct="1">
              <a:lnSpc>
                <a:spcPct val="80000"/>
              </a:lnSpc>
              <a:buClr>
                <a:srgbClr val="FF0000"/>
              </a:buClr>
              <a:buFontTx/>
              <a:buNone/>
            </a:pPr>
            <a:r>
              <a:rPr lang="en-US" sz="2400" dirty="0" smtClean="0">
                <a:solidFill>
                  <a:srgbClr val="FFFF00"/>
                </a:solidFill>
                <a:latin typeface="Arial" charset="0"/>
              </a:rPr>
              <a:t>404-463-0849</a:t>
            </a:r>
          </a:p>
          <a:p>
            <a:pPr lvl="1" eaLnBrk="1" hangingPunct="1">
              <a:lnSpc>
                <a:spcPct val="80000"/>
              </a:lnSpc>
              <a:buClr>
                <a:srgbClr val="FF0000"/>
              </a:buClr>
              <a:buFontTx/>
              <a:buNone/>
            </a:pPr>
            <a:r>
              <a:rPr lang="en-US" sz="2400" dirty="0" smtClean="0">
                <a:solidFill>
                  <a:srgbClr val="FFFF00"/>
                </a:solidFill>
                <a:latin typeface="Arial" charset="0"/>
              </a:rPr>
              <a:t>apgandhi@dhr.state.ga.us    </a:t>
            </a:r>
          </a:p>
          <a:p>
            <a:pPr lvl="1" eaLnBrk="1" hangingPunct="1">
              <a:lnSpc>
                <a:spcPct val="80000"/>
              </a:lnSpc>
              <a:buClr>
                <a:srgbClr val="FF0000"/>
              </a:buClr>
              <a:buFontTx/>
              <a:buNone/>
            </a:pPr>
            <a:endParaRPr lang="en-US" sz="2400" dirty="0" smtClean="0">
              <a:solidFill>
                <a:srgbClr val="FFFF00"/>
              </a:solidFill>
              <a:latin typeface="Arial" charset="0"/>
            </a:endParaRPr>
          </a:p>
          <a:p>
            <a:pPr eaLnBrk="1" hangingPunct="1">
              <a:lnSpc>
                <a:spcPct val="80000"/>
              </a:lnSpc>
              <a:buClr>
                <a:srgbClr val="FF0000"/>
              </a:buClr>
            </a:pPr>
            <a:r>
              <a:rPr lang="en-US" sz="2400" dirty="0" smtClean="0">
                <a:solidFill>
                  <a:srgbClr val="FFFFFF"/>
                </a:solidFill>
                <a:latin typeface="Arial" charset="0"/>
              </a:rPr>
              <a:t>Jessica Tuttle, Medical Epidemiologist </a:t>
            </a:r>
          </a:p>
          <a:p>
            <a:pPr lvl="1" eaLnBrk="1" hangingPunct="1">
              <a:lnSpc>
                <a:spcPct val="80000"/>
              </a:lnSpc>
              <a:buClr>
                <a:srgbClr val="FF0000"/>
              </a:buClr>
              <a:buFontTx/>
              <a:buNone/>
            </a:pPr>
            <a:r>
              <a:rPr lang="en-US" sz="2400" dirty="0" smtClean="0">
                <a:solidFill>
                  <a:srgbClr val="FFFF00"/>
                </a:solidFill>
                <a:latin typeface="Arial" charset="0"/>
              </a:rPr>
              <a:t>404-657-2629</a:t>
            </a:r>
          </a:p>
          <a:p>
            <a:pPr lvl="1" eaLnBrk="1" hangingPunct="1">
              <a:lnSpc>
                <a:spcPct val="80000"/>
              </a:lnSpc>
              <a:buClr>
                <a:srgbClr val="FF0000"/>
              </a:buClr>
              <a:buFontTx/>
              <a:buNone/>
            </a:pPr>
            <a:r>
              <a:rPr lang="en-US" sz="2400" dirty="0" smtClean="0">
                <a:solidFill>
                  <a:srgbClr val="FFFF00"/>
                </a:solidFill>
                <a:latin typeface="Arial" charset="0"/>
              </a:rPr>
              <a:t>jetuttle@dhr.state.ga.us</a:t>
            </a:r>
          </a:p>
          <a:p>
            <a:pPr eaLnBrk="1" hangingPunct="1">
              <a:lnSpc>
                <a:spcPct val="80000"/>
              </a:lnSpc>
              <a:buClr>
                <a:srgbClr val="FF0000"/>
              </a:buClr>
            </a:pPr>
            <a:endParaRPr lang="en-US" sz="2400" dirty="0" smtClean="0">
              <a:solidFill>
                <a:srgbClr val="FFFFFF"/>
              </a:solidFill>
              <a:latin typeface="Arial" charset="0"/>
            </a:endParaRPr>
          </a:p>
          <a:p>
            <a:pPr eaLnBrk="1" hangingPunct="1">
              <a:lnSpc>
                <a:spcPct val="80000"/>
              </a:lnSpc>
              <a:buClr>
                <a:srgbClr val="FF0000"/>
              </a:buClr>
            </a:pPr>
            <a:r>
              <a:rPr lang="en-US" sz="2400" dirty="0" smtClean="0">
                <a:solidFill>
                  <a:srgbClr val="FFFFFF"/>
                </a:solidFill>
                <a:latin typeface="Arial" charset="0"/>
              </a:rPr>
              <a:t>Lynne Mercedes, Hepatitis Program Director</a:t>
            </a:r>
          </a:p>
          <a:p>
            <a:pPr eaLnBrk="1" hangingPunct="1">
              <a:lnSpc>
                <a:spcPct val="80000"/>
              </a:lnSpc>
              <a:buClr>
                <a:srgbClr val="FF0000"/>
              </a:buClr>
              <a:buFontTx/>
              <a:buNone/>
            </a:pPr>
            <a:r>
              <a:rPr lang="en-US" sz="2400" dirty="0" smtClean="0">
                <a:solidFill>
                  <a:srgbClr val="FFFFFF"/>
                </a:solidFill>
                <a:latin typeface="Arial" charset="0"/>
              </a:rPr>
              <a:t>	 </a:t>
            </a:r>
            <a:r>
              <a:rPr lang="en-US" sz="2400" dirty="0" smtClean="0">
                <a:solidFill>
                  <a:srgbClr val="FFFF00"/>
                </a:solidFill>
                <a:latin typeface="Arial" charset="0"/>
              </a:rPr>
              <a:t>404-657-3171</a:t>
            </a:r>
          </a:p>
          <a:p>
            <a:pPr eaLnBrk="1" hangingPunct="1">
              <a:lnSpc>
                <a:spcPct val="80000"/>
              </a:lnSpc>
              <a:buClr>
                <a:srgbClr val="FF0000"/>
              </a:buClr>
              <a:buFontTx/>
              <a:buNone/>
            </a:pPr>
            <a:r>
              <a:rPr lang="en-US" sz="2400" dirty="0" smtClean="0">
                <a:solidFill>
                  <a:srgbClr val="FFFF00"/>
                </a:solidFill>
                <a:latin typeface="Arial" charset="0"/>
              </a:rPr>
              <a:t>	 lymercedes@dhr.state.ga.us</a:t>
            </a:r>
          </a:p>
        </p:txBody>
      </p:sp>
      <p:sp>
        <p:nvSpPr>
          <p:cNvPr id="104452" name="Line 4"/>
          <p:cNvSpPr>
            <a:spLocks noChangeShapeType="1"/>
          </p:cNvSpPr>
          <p:nvPr/>
        </p:nvSpPr>
        <p:spPr bwMode="auto">
          <a:xfrm>
            <a:off x="762000" y="9144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27651"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27652" name="Rectangle 4"/>
          <p:cNvSpPr>
            <a:spLocks noChangeArrowheads="1"/>
          </p:cNvSpPr>
          <p:nvPr/>
        </p:nvSpPr>
        <p:spPr bwMode="auto">
          <a:xfrm>
            <a:off x="1252538" y="762000"/>
            <a:ext cx="6908800" cy="1143000"/>
          </a:xfrm>
          <a:prstGeom prst="rect">
            <a:avLst/>
          </a:prstGeom>
          <a:noFill/>
          <a:ln w="12700">
            <a:noFill/>
            <a:miter lim="800000"/>
            <a:headEnd/>
            <a:tailEnd/>
          </a:ln>
        </p:spPr>
        <p:txBody>
          <a:bodyPr lIns="90488" tIns="44450" rIns="90488" bIns="44450" anchor="ctr"/>
          <a:lstStyle/>
          <a:p>
            <a:pPr eaLnBrk="0" hangingPunct="0"/>
            <a:r>
              <a:rPr lang="en-US" b="0" dirty="0">
                <a:solidFill>
                  <a:srgbClr val="FAFD00"/>
                </a:solidFill>
                <a:latin typeface="ZapfHumnst BT" charset="0"/>
              </a:rPr>
              <a:t> </a:t>
            </a:r>
          </a:p>
        </p:txBody>
      </p:sp>
      <p:sp>
        <p:nvSpPr>
          <p:cNvPr id="27653" name="Rectangle 5"/>
          <p:cNvSpPr>
            <a:spLocks noGrp="1" noChangeArrowheads="1"/>
          </p:cNvSpPr>
          <p:nvPr>
            <p:ph type="body" idx="1"/>
          </p:nvPr>
        </p:nvSpPr>
        <p:spPr>
          <a:xfrm>
            <a:off x="609600" y="1828800"/>
            <a:ext cx="7772400" cy="4191000"/>
          </a:xfrm>
          <a:noFill/>
        </p:spPr>
        <p:txBody>
          <a:bodyPr lIns="90488" tIns="44450" rIns="90488" bIns="44450"/>
          <a:lstStyle/>
          <a:p>
            <a:pPr lvl="1" eaLnBrk="1" hangingPunct="1">
              <a:lnSpc>
                <a:spcPct val="110000"/>
              </a:lnSpc>
              <a:spcAft>
                <a:spcPct val="65000"/>
              </a:spcAft>
              <a:buClr>
                <a:srgbClr val="FF0000"/>
              </a:buClr>
              <a:buFontTx/>
              <a:buChar char="•"/>
            </a:pPr>
            <a:r>
              <a:rPr lang="en-US" sz="3200" dirty="0" smtClean="0">
                <a:solidFill>
                  <a:srgbClr val="FFFFFF"/>
                </a:solidFill>
                <a:latin typeface="Arial" charset="0"/>
              </a:rPr>
              <a:t>Fecal-oral transmission leads to spread between close contacts </a:t>
            </a:r>
            <a:endParaRPr lang="en-US" sz="3200" dirty="0" smtClean="0">
              <a:solidFill>
                <a:srgbClr val="FFFF00"/>
              </a:solidFill>
              <a:latin typeface="Arial" charset="0"/>
            </a:endParaRPr>
          </a:p>
          <a:p>
            <a:pPr lvl="1" eaLnBrk="1" hangingPunct="1">
              <a:lnSpc>
                <a:spcPct val="110000"/>
              </a:lnSpc>
              <a:spcAft>
                <a:spcPct val="65000"/>
              </a:spcAft>
              <a:buClr>
                <a:srgbClr val="FF0000"/>
              </a:buClr>
              <a:buFontTx/>
              <a:buChar char="•"/>
            </a:pPr>
            <a:r>
              <a:rPr lang="en-US" sz="3200" dirty="0" smtClean="0">
                <a:solidFill>
                  <a:srgbClr val="FFFFFF"/>
                </a:solidFill>
                <a:latin typeface="Arial" charset="0"/>
              </a:rPr>
              <a:t>Greatest period of communicability:           2 weeks before onset of jaundice </a:t>
            </a:r>
            <a:endParaRPr lang="en-US" sz="3200" dirty="0" smtClean="0">
              <a:solidFill>
                <a:srgbClr val="FFFF00"/>
              </a:solidFill>
              <a:latin typeface="Arial" charset="0"/>
            </a:endParaRPr>
          </a:p>
          <a:p>
            <a:pPr lvl="1" eaLnBrk="1" hangingPunct="1">
              <a:lnSpc>
                <a:spcPct val="110000"/>
              </a:lnSpc>
              <a:buClr>
                <a:srgbClr val="FF0000"/>
              </a:buClr>
              <a:buFontTx/>
              <a:buChar char="•"/>
            </a:pPr>
            <a:r>
              <a:rPr lang="en-US" sz="3200" dirty="0" smtClean="0">
                <a:solidFill>
                  <a:srgbClr val="FFFFFF"/>
                </a:solidFill>
                <a:latin typeface="Arial" charset="0"/>
              </a:rPr>
              <a:t>Virus is stable in environment for months</a:t>
            </a:r>
            <a:r>
              <a:rPr lang="en-US" dirty="0" smtClean="0">
                <a:solidFill>
                  <a:srgbClr val="FFFFFF"/>
                </a:solidFill>
                <a:latin typeface="Arial" charset="0"/>
              </a:rPr>
              <a:t/>
            </a:r>
            <a:br>
              <a:rPr lang="en-US" dirty="0" smtClean="0">
                <a:solidFill>
                  <a:srgbClr val="FFFFFF"/>
                </a:solidFill>
                <a:latin typeface="Arial" charset="0"/>
              </a:rPr>
            </a:br>
            <a:endParaRPr lang="en-US" sz="2400" dirty="0" smtClean="0">
              <a:solidFill>
                <a:srgbClr val="FFFF00"/>
              </a:solidFill>
              <a:latin typeface="Arial" charset="0"/>
            </a:endParaRPr>
          </a:p>
          <a:p>
            <a:pPr lvl="4" eaLnBrk="1" hangingPunct="1">
              <a:lnSpc>
                <a:spcPct val="110000"/>
              </a:lnSpc>
              <a:spcAft>
                <a:spcPct val="65000"/>
              </a:spcAft>
              <a:buClr>
                <a:schemeClr val="tx1"/>
              </a:buClr>
              <a:buFontTx/>
              <a:buChar char="•"/>
            </a:pPr>
            <a:endParaRPr lang="en-US" b="1" dirty="0" smtClean="0">
              <a:solidFill>
                <a:srgbClr val="FFFFFF"/>
              </a:solidFill>
            </a:endParaRPr>
          </a:p>
        </p:txBody>
      </p:sp>
      <p:sp>
        <p:nvSpPr>
          <p:cNvPr id="27654" name="Text Box 6"/>
          <p:cNvSpPr txBox="1">
            <a:spLocks noChangeArrowheads="1"/>
          </p:cNvSpPr>
          <p:nvPr/>
        </p:nvSpPr>
        <p:spPr bwMode="auto">
          <a:xfrm>
            <a:off x="533400" y="609600"/>
            <a:ext cx="7718425" cy="579438"/>
          </a:xfrm>
          <a:prstGeom prst="rect">
            <a:avLst/>
          </a:prstGeom>
          <a:noFill/>
          <a:ln w="9525">
            <a:noFill/>
            <a:miter lim="800000"/>
            <a:headEnd/>
            <a:tailEnd/>
          </a:ln>
        </p:spPr>
        <p:txBody>
          <a:bodyPr>
            <a:spAutoFit/>
          </a:bodyPr>
          <a:lstStyle/>
          <a:p>
            <a:pPr eaLnBrk="0" hangingPunct="0"/>
            <a:r>
              <a:rPr lang="en-US" sz="3200" dirty="0">
                <a:solidFill>
                  <a:srgbClr val="FFFF00"/>
                </a:solidFill>
              </a:rPr>
              <a:t>Hepatitis A Virus Transmission</a:t>
            </a:r>
            <a:r>
              <a:rPr lang="en-US" sz="3200" b="0" dirty="0">
                <a:solidFill>
                  <a:srgbClr val="FFFF00"/>
                </a:solidFill>
              </a:rPr>
              <a:t> (cont.)</a:t>
            </a:r>
          </a:p>
        </p:txBody>
      </p:sp>
      <p:sp>
        <p:nvSpPr>
          <p:cNvPr id="27655" name="Line 7"/>
          <p:cNvSpPr>
            <a:spLocks noChangeShapeType="1"/>
          </p:cNvSpPr>
          <p:nvPr/>
        </p:nvSpPr>
        <p:spPr bwMode="auto">
          <a:xfrm>
            <a:off x="609600" y="12954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5"/>
          <p:cNvSpPr>
            <a:spLocks/>
          </p:cNvSpPr>
          <p:nvPr/>
        </p:nvSpPr>
        <p:spPr bwMode="auto">
          <a:xfrm>
            <a:off x="3800475" y="3314700"/>
            <a:ext cx="1571625" cy="1028700"/>
          </a:xfrm>
          <a:custGeom>
            <a:avLst/>
            <a:gdLst>
              <a:gd name="T0" fmla="*/ 0 w 990"/>
              <a:gd name="T1" fmla="*/ 466725 h 648"/>
              <a:gd name="T2" fmla="*/ 1571625 w 990"/>
              <a:gd name="T3" fmla="*/ 0 h 648"/>
              <a:gd name="T4" fmla="*/ 1571625 w 990"/>
              <a:gd name="T5" fmla="*/ 561975 h 648"/>
              <a:gd name="T6" fmla="*/ 0 w 990"/>
              <a:gd name="T7" fmla="*/ 1028700 h 648"/>
              <a:gd name="T8" fmla="*/ 0 w 990"/>
              <a:gd name="T9" fmla="*/ 466725 h 648"/>
              <a:gd name="T10" fmla="*/ 0 60000 65536"/>
              <a:gd name="T11" fmla="*/ 0 60000 65536"/>
              <a:gd name="T12" fmla="*/ 0 60000 65536"/>
              <a:gd name="T13" fmla="*/ 0 60000 65536"/>
              <a:gd name="T14" fmla="*/ 0 60000 65536"/>
              <a:gd name="T15" fmla="*/ 0 w 990"/>
              <a:gd name="T16" fmla="*/ 0 h 648"/>
              <a:gd name="T17" fmla="*/ 990 w 990"/>
              <a:gd name="T18" fmla="*/ 648 h 648"/>
            </a:gdLst>
            <a:ahLst/>
            <a:cxnLst>
              <a:cxn ang="T10">
                <a:pos x="T0" y="T1"/>
              </a:cxn>
              <a:cxn ang="T11">
                <a:pos x="T2" y="T3"/>
              </a:cxn>
              <a:cxn ang="T12">
                <a:pos x="T4" y="T5"/>
              </a:cxn>
              <a:cxn ang="T13">
                <a:pos x="T6" y="T7"/>
              </a:cxn>
              <a:cxn ang="T14">
                <a:pos x="T8" y="T9"/>
              </a:cxn>
            </a:cxnLst>
            <a:rect l="T15" t="T16" r="T17" b="T18"/>
            <a:pathLst>
              <a:path w="990" h="648">
                <a:moveTo>
                  <a:pt x="0" y="294"/>
                </a:moveTo>
                <a:lnTo>
                  <a:pt x="990" y="0"/>
                </a:lnTo>
                <a:lnTo>
                  <a:pt x="990" y="354"/>
                </a:lnTo>
                <a:lnTo>
                  <a:pt x="0" y="648"/>
                </a:lnTo>
                <a:lnTo>
                  <a:pt x="0" y="294"/>
                </a:lnTo>
                <a:close/>
              </a:path>
            </a:pathLst>
          </a:custGeom>
          <a:solidFill>
            <a:srgbClr val="008000"/>
          </a:solidFill>
          <a:ln w="9525">
            <a:noFill/>
            <a:round/>
            <a:headEnd/>
            <a:tailEnd/>
          </a:ln>
        </p:spPr>
        <p:txBody>
          <a:bodyPr/>
          <a:lstStyle/>
          <a:p>
            <a:endParaRPr lang="en-US" dirty="0"/>
          </a:p>
        </p:txBody>
      </p:sp>
      <p:sp>
        <p:nvSpPr>
          <p:cNvPr id="28675" name="Freeform 6"/>
          <p:cNvSpPr>
            <a:spLocks/>
          </p:cNvSpPr>
          <p:nvPr/>
        </p:nvSpPr>
        <p:spPr bwMode="auto">
          <a:xfrm>
            <a:off x="3800475" y="3067050"/>
            <a:ext cx="1571625" cy="714375"/>
          </a:xfrm>
          <a:custGeom>
            <a:avLst/>
            <a:gdLst>
              <a:gd name="T0" fmla="*/ 0 w 990"/>
              <a:gd name="T1" fmla="*/ 0 h 450"/>
              <a:gd name="T2" fmla="*/ 38100 w 990"/>
              <a:gd name="T3" fmla="*/ 0 h 450"/>
              <a:gd name="T4" fmla="*/ 104775 w 990"/>
              <a:gd name="T5" fmla="*/ 0 h 450"/>
              <a:gd name="T6" fmla="*/ 142875 w 990"/>
              <a:gd name="T7" fmla="*/ 0 h 450"/>
              <a:gd name="T8" fmla="*/ 180975 w 990"/>
              <a:gd name="T9" fmla="*/ 0 h 450"/>
              <a:gd name="T10" fmla="*/ 219075 w 990"/>
              <a:gd name="T11" fmla="*/ 0 h 450"/>
              <a:gd name="T12" fmla="*/ 285750 w 990"/>
              <a:gd name="T13" fmla="*/ 0 h 450"/>
              <a:gd name="T14" fmla="*/ 323850 w 990"/>
              <a:gd name="T15" fmla="*/ 9525 h 450"/>
              <a:gd name="T16" fmla="*/ 361950 w 990"/>
              <a:gd name="T17" fmla="*/ 9525 h 450"/>
              <a:gd name="T18" fmla="*/ 400050 w 990"/>
              <a:gd name="T19" fmla="*/ 9525 h 450"/>
              <a:gd name="T20" fmla="*/ 466725 w 990"/>
              <a:gd name="T21" fmla="*/ 19050 h 450"/>
              <a:gd name="T22" fmla="*/ 504825 w 990"/>
              <a:gd name="T23" fmla="*/ 19050 h 450"/>
              <a:gd name="T24" fmla="*/ 533400 w 990"/>
              <a:gd name="T25" fmla="*/ 19050 h 450"/>
              <a:gd name="T26" fmla="*/ 571500 w 990"/>
              <a:gd name="T27" fmla="*/ 28575 h 450"/>
              <a:gd name="T28" fmla="*/ 638175 w 990"/>
              <a:gd name="T29" fmla="*/ 28575 h 450"/>
              <a:gd name="T30" fmla="*/ 676275 w 990"/>
              <a:gd name="T31" fmla="*/ 38100 h 450"/>
              <a:gd name="T32" fmla="*/ 714375 w 990"/>
              <a:gd name="T33" fmla="*/ 38100 h 450"/>
              <a:gd name="T34" fmla="*/ 742950 w 990"/>
              <a:gd name="T35" fmla="*/ 47625 h 450"/>
              <a:gd name="T36" fmla="*/ 809625 w 990"/>
              <a:gd name="T37" fmla="*/ 57150 h 450"/>
              <a:gd name="T38" fmla="*/ 847725 w 990"/>
              <a:gd name="T39" fmla="*/ 57150 h 450"/>
              <a:gd name="T40" fmla="*/ 876300 w 990"/>
              <a:gd name="T41" fmla="*/ 66675 h 450"/>
              <a:gd name="T42" fmla="*/ 914400 w 990"/>
              <a:gd name="T43" fmla="*/ 66675 h 450"/>
              <a:gd name="T44" fmla="*/ 981075 w 990"/>
              <a:gd name="T45" fmla="*/ 85725 h 450"/>
              <a:gd name="T46" fmla="*/ 1009650 w 990"/>
              <a:gd name="T47" fmla="*/ 85725 h 450"/>
              <a:gd name="T48" fmla="*/ 1038225 w 990"/>
              <a:gd name="T49" fmla="*/ 95250 h 450"/>
              <a:gd name="T50" fmla="*/ 1076325 w 990"/>
              <a:gd name="T51" fmla="*/ 95250 h 450"/>
              <a:gd name="T52" fmla="*/ 1133475 w 990"/>
              <a:gd name="T53" fmla="*/ 114300 h 450"/>
              <a:gd name="T54" fmla="*/ 1162050 w 990"/>
              <a:gd name="T55" fmla="*/ 123825 h 450"/>
              <a:gd name="T56" fmla="*/ 1190625 w 990"/>
              <a:gd name="T57" fmla="*/ 123825 h 450"/>
              <a:gd name="T58" fmla="*/ 1219200 w 990"/>
              <a:gd name="T59" fmla="*/ 133350 h 450"/>
              <a:gd name="T60" fmla="*/ 1285875 w 990"/>
              <a:gd name="T61" fmla="*/ 152400 h 450"/>
              <a:gd name="T62" fmla="*/ 1314450 w 990"/>
              <a:gd name="T63" fmla="*/ 152400 h 450"/>
              <a:gd name="T64" fmla="*/ 1343025 w 990"/>
              <a:gd name="T65" fmla="*/ 161925 h 450"/>
              <a:gd name="T66" fmla="*/ 1362075 w 990"/>
              <a:gd name="T67" fmla="*/ 171450 h 450"/>
              <a:gd name="T68" fmla="*/ 1419225 w 990"/>
              <a:gd name="T69" fmla="*/ 190500 h 450"/>
              <a:gd name="T70" fmla="*/ 1447800 w 990"/>
              <a:gd name="T71" fmla="*/ 200025 h 450"/>
              <a:gd name="T72" fmla="*/ 1476375 w 990"/>
              <a:gd name="T73" fmla="*/ 209550 h 450"/>
              <a:gd name="T74" fmla="*/ 1495425 w 990"/>
              <a:gd name="T75" fmla="*/ 219075 h 450"/>
              <a:gd name="T76" fmla="*/ 1552575 w 990"/>
              <a:gd name="T77" fmla="*/ 238125 h 450"/>
              <a:gd name="T78" fmla="*/ 1571625 w 990"/>
              <a:gd name="T79" fmla="*/ 247650 h 450"/>
              <a:gd name="T80" fmla="*/ 0 w 990"/>
              <a:gd name="T81" fmla="*/ 714375 h 450"/>
              <a:gd name="T82" fmla="*/ 0 w 990"/>
              <a:gd name="T83" fmla="*/ 0 h 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0"/>
              <a:gd name="T127" fmla="*/ 0 h 450"/>
              <a:gd name="T128" fmla="*/ 990 w 990"/>
              <a:gd name="T129" fmla="*/ 450 h 4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0" h="450">
                <a:moveTo>
                  <a:pt x="0" y="0"/>
                </a:moveTo>
                <a:lnTo>
                  <a:pt x="24" y="0"/>
                </a:lnTo>
                <a:lnTo>
                  <a:pt x="66" y="0"/>
                </a:lnTo>
                <a:lnTo>
                  <a:pt x="90" y="0"/>
                </a:lnTo>
                <a:lnTo>
                  <a:pt x="114" y="0"/>
                </a:lnTo>
                <a:lnTo>
                  <a:pt x="138" y="0"/>
                </a:lnTo>
                <a:lnTo>
                  <a:pt x="180" y="0"/>
                </a:lnTo>
                <a:lnTo>
                  <a:pt x="204" y="6"/>
                </a:lnTo>
                <a:lnTo>
                  <a:pt x="228" y="6"/>
                </a:lnTo>
                <a:lnTo>
                  <a:pt x="252" y="6"/>
                </a:lnTo>
                <a:lnTo>
                  <a:pt x="294" y="12"/>
                </a:lnTo>
                <a:lnTo>
                  <a:pt x="318" y="12"/>
                </a:lnTo>
                <a:lnTo>
                  <a:pt x="336" y="12"/>
                </a:lnTo>
                <a:lnTo>
                  <a:pt x="360" y="18"/>
                </a:lnTo>
                <a:lnTo>
                  <a:pt x="402" y="18"/>
                </a:lnTo>
                <a:lnTo>
                  <a:pt x="426" y="24"/>
                </a:lnTo>
                <a:lnTo>
                  <a:pt x="450" y="24"/>
                </a:lnTo>
                <a:lnTo>
                  <a:pt x="468" y="30"/>
                </a:lnTo>
                <a:lnTo>
                  <a:pt x="510" y="36"/>
                </a:lnTo>
                <a:lnTo>
                  <a:pt x="534" y="36"/>
                </a:lnTo>
                <a:lnTo>
                  <a:pt x="552" y="42"/>
                </a:lnTo>
                <a:lnTo>
                  <a:pt x="576" y="42"/>
                </a:lnTo>
                <a:lnTo>
                  <a:pt x="618" y="54"/>
                </a:lnTo>
                <a:lnTo>
                  <a:pt x="636" y="54"/>
                </a:lnTo>
                <a:lnTo>
                  <a:pt x="654" y="60"/>
                </a:lnTo>
                <a:lnTo>
                  <a:pt x="678" y="60"/>
                </a:lnTo>
                <a:lnTo>
                  <a:pt x="714" y="72"/>
                </a:lnTo>
                <a:lnTo>
                  <a:pt x="732" y="78"/>
                </a:lnTo>
                <a:lnTo>
                  <a:pt x="750" y="78"/>
                </a:lnTo>
                <a:lnTo>
                  <a:pt x="768" y="84"/>
                </a:lnTo>
                <a:lnTo>
                  <a:pt x="810" y="96"/>
                </a:lnTo>
                <a:lnTo>
                  <a:pt x="828" y="96"/>
                </a:lnTo>
                <a:lnTo>
                  <a:pt x="846" y="102"/>
                </a:lnTo>
                <a:lnTo>
                  <a:pt x="858" y="108"/>
                </a:lnTo>
                <a:lnTo>
                  <a:pt x="894" y="120"/>
                </a:lnTo>
                <a:lnTo>
                  <a:pt x="912" y="126"/>
                </a:lnTo>
                <a:lnTo>
                  <a:pt x="930" y="132"/>
                </a:lnTo>
                <a:lnTo>
                  <a:pt x="942" y="138"/>
                </a:lnTo>
                <a:lnTo>
                  <a:pt x="978" y="150"/>
                </a:lnTo>
                <a:lnTo>
                  <a:pt x="990" y="156"/>
                </a:lnTo>
                <a:lnTo>
                  <a:pt x="0" y="450"/>
                </a:lnTo>
                <a:lnTo>
                  <a:pt x="0" y="0"/>
                </a:lnTo>
                <a:close/>
              </a:path>
            </a:pathLst>
          </a:custGeom>
          <a:solidFill>
            <a:srgbClr val="00FF00"/>
          </a:solidFill>
          <a:ln w="9525">
            <a:noFill/>
            <a:round/>
            <a:headEnd/>
            <a:tailEnd/>
          </a:ln>
        </p:spPr>
        <p:txBody>
          <a:bodyPr/>
          <a:lstStyle/>
          <a:p>
            <a:endParaRPr lang="en-US" dirty="0"/>
          </a:p>
        </p:txBody>
      </p:sp>
      <p:sp>
        <p:nvSpPr>
          <p:cNvPr id="28676" name="Freeform 7"/>
          <p:cNvSpPr>
            <a:spLocks/>
          </p:cNvSpPr>
          <p:nvPr/>
        </p:nvSpPr>
        <p:spPr bwMode="auto">
          <a:xfrm>
            <a:off x="4648200" y="2286000"/>
            <a:ext cx="419100" cy="838200"/>
          </a:xfrm>
          <a:custGeom>
            <a:avLst/>
            <a:gdLst>
              <a:gd name="T0" fmla="*/ 419100 w 44"/>
              <a:gd name="T1" fmla="*/ 0 h 88"/>
              <a:gd name="T2" fmla="*/ 295275 w 44"/>
              <a:gd name="T3" fmla="*/ 0 h 88"/>
              <a:gd name="T4" fmla="*/ 0 w 44"/>
              <a:gd name="T5" fmla="*/ 838200 h 88"/>
              <a:gd name="T6" fmla="*/ 0 60000 65536"/>
              <a:gd name="T7" fmla="*/ 0 60000 65536"/>
              <a:gd name="T8" fmla="*/ 0 60000 65536"/>
              <a:gd name="T9" fmla="*/ 0 w 44"/>
              <a:gd name="T10" fmla="*/ 0 h 88"/>
              <a:gd name="T11" fmla="*/ 44 w 44"/>
              <a:gd name="T12" fmla="*/ 88 h 88"/>
            </a:gdLst>
            <a:ahLst/>
            <a:cxnLst>
              <a:cxn ang="T6">
                <a:pos x="T0" y="T1"/>
              </a:cxn>
              <a:cxn ang="T7">
                <a:pos x="T2" y="T3"/>
              </a:cxn>
              <a:cxn ang="T8">
                <a:pos x="T4" y="T5"/>
              </a:cxn>
            </a:cxnLst>
            <a:rect l="T9" t="T10" r="T11" b="T12"/>
            <a:pathLst>
              <a:path w="44" h="88">
                <a:moveTo>
                  <a:pt x="44" y="0"/>
                </a:moveTo>
                <a:lnTo>
                  <a:pt x="31" y="0"/>
                </a:lnTo>
                <a:lnTo>
                  <a:pt x="0" y="88"/>
                </a:lnTo>
              </a:path>
            </a:pathLst>
          </a:custGeom>
          <a:noFill/>
          <a:ln w="9525">
            <a:solidFill>
              <a:srgbClr val="FFFFFF"/>
            </a:solidFill>
            <a:prstDash val="solid"/>
            <a:round/>
            <a:headEnd/>
            <a:tailEnd/>
          </a:ln>
        </p:spPr>
        <p:txBody>
          <a:bodyPr/>
          <a:lstStyle/>
          <a:p>
            <a:endParaRPr lang="en-US" dirty="0"/>
          </a:p>
        </p:txBody>
      </p:sp>
      <p:sp>
        <p:nvSpPr>
          <p:cNvPr id="28677" name="Freeform 8"/>
          <p:cNvSpPr>
            <a:spLocks/>
          </p:cNvSpPr>
          <p:nvPr/>
        </p:nvSpPr>
        <p:spPr bwMode="auto">
          <a:xfrm>
            <a:off x="3800475" y="3505200"/>
            <a:ext cx="1914525" cy="838200"/>
          </a:xfrm>
          <a:custGeom>
            <a:avLst/>
            <a:gdLst>
              <a:gd name="T0" fmla="*/ 0 w 1206"/>
              <a:gd name="T1" fmla="*/ 276225 h 528"/>
              <a:gd name="T2" fmla="*/ 1914525 w 1206"/>
              <a:gd name="T3" fmla="*/ 0 h 528"/>
              <a:gd name="T4" fmla="*/ 1914525 w 1206"/>
              <a:gd name="T5" fmla="*/ 561975 h 528"/>
              <a:gd name="T6" fmla="*/ 0 w 1206"/>
              <a:gd name="T7" fmla="*/ 838200 h 528"/>
              <a:gd name="T8" fmla="*/ 0 w 1206"/>
              <a:gd name="T9" fmla="*/ 276225 h 528"/>
              <a:gd name="T10" fmla="*/ 0 60000 65536"/>
              <a:gd name="T11" fmla="*/ 0 60000 65536"/>
              <a:gd name="T12" fmla="*/ 0 60000 65536"/>
              <a:gd name="T13" fmla="*/ 0 60000 65536"/>
              <a:gd name="T14" fmla="*/ 0 60000 65536"/>
              <a:gd name="T15" fmla="*/ 0 w 1206"/>
              <a:gd name="T16" fmla="*/ 0 h 528"/>
              <a:gd name="T17" fmla="*/ 1206 w 1206"/>
              <a:gd name="T18" fmla="*/ 528 h 528"/>
            </a:gdLst>
            <a:ahLst/>
            <a:cxnLst>
              <a:cxn ang="T10">
                <a:pos x="T0" y="T1"/>
              </a:cxn>
              <a:cxn ang="T11">
                <a:pos x="T2" y="T3"/>
              </a:cxn>
              <a:cxn ang="T12">
                <a:pos x="T4" y="T5"/>
              </a:cxn>
              <a:cxn ang="T13">
                <a:pos x="T6" y="T7"/>
              </a:cxn>
              <a:cxn ang="T14">
                <a:pos x="T8" y="T9"/>
              </a:cxn>
            </a:cxnLst>
            <a:rect l="T15" t="T16" r="T17" b="T18"/>
            <a:pathLst>
              <a:path w="1206" h="528">
                <a:moveTo>
                  <a:pt x="0" y="174"/>
                </a:moveTo>
                <a:lnTo>
                  <a:pt x="1206" y="0"/>
                </a:lnTo>
                <a:lnTo>
                  <a:pt x="1206" y="354"/>
                </a:lnTo>
                <a:lnTo>
                  <a:pt x="0" y="528"/>
                </a:lnTo>
                <a:lnTo>
                  <a:pt x="0" y="174"/>
                </a:lnTo>
                <a:close/>
              </a:path>
            </a:pathLst>
          </a:custGeom>
          <a:solidFill>
            <a:srgbClr val="666680"/>
          </a:solidFill>
          <a:ln w="9525">
            <a:noFill/>
            <a:round/>
            <a:headEnd/>
            <a:tailEnd/>
          </a:ln>
        </p:spPr>
        <p:txBody>
          <a:bodyPr/>
          <a:lstStyle/>
          <a:p>
            <a:endParaRPr lang="en-US" dirty="0"/>
          </a:p>
        </p:txBody>
      </p:sp>
      <p:sp>
        <p:nvSpPr>
          <p:cNvPr id="28678" name="Freeform 9"/>
          <p:cNvSpPr>
            <a:spLocks/>
          </p:cNvSpPr>
          <p:nvPr/>
        </p:nvSpPr>
        <p:spPr bwMode="auto">
          <a:xfrm>
            <a:off x="3800475" y="3314700"/>
            <a:ext cx="1914525" cy="466725"/>
          </a:xfrm>
          <a:custGeom>
            <a:avLst/>
            <a:gdLst>
              <a:gd name="T0" fmla="*/ 1571625 w 1206"/>
              <a:gd name="T1" fmla="*/ 0 h 294"/>
              <a:gd name="T2" fmla="*/ 1600200 w 1206"/>
              <a:gd name="T3" fmla="*/ 9525 h 294"/>
              <a:gd name="T4" fmla="*/ 1619250 w 1206"/>
              <a:gd name="T5" fmla="*/ 19050 h 294"/>
              <a:gd name="T6" fmla="*/ 1666875 w 1206"/>
              <a:gd name="T7" fmla="*/ 38100 h 294"/>
              <a:gd name="T8" fmla="*/ 1685925 w 1206"/>
              <a:gd name="T9" fmla="*/ 47625 h 294"/>
              <a:gd name="T10" fmla="*/ 1704975 w 1206"/>
              <a:gd name="T11" fmla="*/ 57150 h 294"/>
              <a:gd name="T12" fmla="*/ 1724025 w 1206"/>
              <a:gd name="T13" fmla="*/ 66675 h 294"/>
              <a:gd name="T14" fmla="*/ 1743075 w 1206"/>
              <a:gd name="T15" fmla="*/ 76200 h 294"/>
              <a:gd name="T16" fmla="*/ 1781175 w 1206"/>
              <a:gd name="T17" fmla="*/ 95250 h 294"/>
              <a:gd name="T18" fmla="*/ 1800225 w 1206"/>
              <a:gd name="T19" fmla="*/ 104775 h 294"/>
              <a:gd name="T20" fmla="*/ 1819275 w 1206"/>
              <a:gd name="T21" fmla="*/ 114300 h 294"/>
              <a:gd name="T22" fmla="*/ 1838325 w 1206"/>
              <a:gd name="T23" fmla="*/ 133350 h 294"/>
              <a:gd name="T24" fmla="*/ 1857375 w 1206"/>
              <a:gd name="T25" fmla="*/ 142875 h 294"/>
              <a:gd name="T26" fmla="*/ 1885950 w 1206"/>
              <a:gd name="T27" fmla="*/ 161925 h 294"/>
              <a:gd name="T28" fmla="*/ 1905000 w 1206"/>
              <a:gd name="T29" fmla="*/ 171450 h 294"/>
              <a:gd name="T30" fmla="*/ 1914525 w 1206"/>
              <a:gd name="T31" fmla="*/ 180975 h 294"/>
              <a:gd name="T32" fmla="*/ 0 w 1206"/>
              <a:gd name="T33" fmla="*/ 466725 h 294"/>
              <a:gd name="T34" fmla="*/ 1571625 w 1206"/>
              <a:gd name="T35" fmla="*/ 0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6"/>
              <a:gd name="T55" fmla="*/ 0 h 294"/>
              <a:gd name="T56" fmla="*/ 1206 w 1206"/>
              <a:gd name="T57" fmla="*/ 294 h 2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6" h="294">
                <a:moveTo>
                  <a:pt x="990" y="0"/>
                </a:moveTo>
                <a:lnTo>
                  <a:pt x="1008" y="6"/>
                </a:lnTo>
                <a:lnTo>
                  <a:pt x="1020" y="12"/>
                </a:lnTo>
                <a:lnTo>
                  <a:pt x="1050" y="24"/>
                </a:lnTo>
                <a:lnTo>
                  <a:pt x="1062" y="30"/>
                </a:lnTo>
                <a:lnTo>
                  <a:pt x="1074" y="36"/>
                </a:lnTo>
                <a:lnTo>
                  <a:pt x="1086" y="42"/>
                </a:lnTo>
                <a:lnTo>
                  <a:pt x="1098" y="48"/>
                </a:lnTo>
                <a:lnTo>
                  <a:pt x="1122" y="60"/>
                </a:lnTo>
                <a:lnTo>
                  <a:pt x="1134" y="66"/>
                </a:lnTo>
                <a:lnTo>
                  <a:pt x="1146" y="72"/>
                </a:lnTo>
                <a:lnTo>
                  <a:pt x="1158" y="84"/>
                </a:lnTo>
                <a:lnTo>
                  <a:pt x="1170" y="90"/>
                </a:lnTo>
                <a:lnTo>
                  <a:pt x="1188" y="102"/>
                </a:lnTo>
                <a:lnTo>
                  <a:pt x="1200" y="108"/>
                </a:lnTo>
                <a:lnTo>
                  <a:pt x="1206" y="114"/>
                </a:lnTo>
                <a:lnTo>
                  <a:pt x="0" y="294"/>
                </a:lnTo>
                <a:lnTo>
                  <a:pt x="990" y="0"/>
                </a:lnTo>
                <a:close/>
              </a:path>
            </a:pathLst>
          </a:custGeom>
          <a:solidFill>
            <a:srgbClr val="CCCCFF"/>
          </a:solidFill>
          <a:ln w="9525">
            <a:noFill/>
            <a:round/>
            <a:headEnd/>
            <a:tailEnd/>
          </a:ln>
        </p:spPr>
        <p:txBody>
          <a:bodyPr/>
          <a:lstStyle/>
          <a:p>
            <a:endParaRPr lang="en-US" dirty="0"/>
          </a:p>
        </p:txBody>
      </p:sp>
      <p:sp>
        <p:nvSpPr>
          <p:cNvPr id="28679" name="Freeform 10"/>
          <p:cNvSpPr>
            <a:spLocks/>
          </p:cNvSpPr>
          <p:nvPr/>
        </p:nvSpPr>
        <p:spPr bwMode="auto">
          <a:xfrm>
            <a:off x="5572125" y="2600325"/>
            <a:ext cx="1266825" cy="800100"/>
          </a:xfrm>
          <a:custGeom>
            <a:avLst/>
            <a:gdLst>
              <a:gd name="T0" fmla="*/ 1266825 w 133"/>
              <a:gd name="T1" fmla="*/ 0 h 84"/>
              <a:gd name="T2" fmla="*/ 1143000 w 133"/>
              <a:gd name="T3" fmla="*/ 0 h 84"/>
              <a:gd name="T4" fmla="*/ 0 w 133"/>
              <a:gd name="T5" fmla="*/ 800100 h 84"/>
              <a:gd name="T6" fmla="*/ 0 60000 65536"/>
              <a:gd name="T7" fmla="*/ 0 60000 65536"/>
              <a:gd name="T8" fmla="*/ 0 60000 65536"/>
              <a:gd name="T9" fmla="*/ 0 w 133"/>
              <a:gd name="T10" fmla="*/ 0 h 84"/>
              <a:gd name="T11" fmla="*/ 133 w 133"/>
              <a:gd name="T12" fmla="*/ 84 h 84"/>
            </a:gdLst>
            <a:ahLst/>
            <a:cxnLst>
              <a:cxn ang="T6">
                <a:pos x="T0" y="T1"/>
              </a:cxn>
              <a:cxn ang="T7">
                <a:pos x="T2" y="T3"/>
              </a:cxn>
              <a:cxn ang="T8">
                <a:pos x="T4" y="T5"/>
              </a:cxn>
            </a:cxnLst>
            <a:rect l="T9" t="T10" r="T11" b="T12"/>
            <a:pathLst>
              <a:path w="133" h="84">
                <a:moveTo>
                  <a:pt x="133" y="0"/>
                </a:moveTo>
                <a:lnTo>
                  <a:pt x="120" y="0"/>
                </a:lnTo>
                <a:lnTo>
                  <a:pt x="0" y="84"/>
                </a:lnTo>
              </a:path>
            </a:pathLst>
          </a:custGeom>
          <a:noFill/>
          <a:ln w="9525">
            <a:solidFill>
              <a:srgbClr val="FFFFFF"/>
            </a:solidFill>
            <a:prstDash val="solid"/>
            <a:round/>
            <a:headEnd/>
            <a:tailEnd/>
          </a:ln>
        </p:spPr>
        <p:txBody>
          <a:bodyPr/>
          <a:lstStyle/>
          <a:p>
            <a:endParaRPr lang="en-US" dirty="0"/>
          </a:p>
        </p:txBody>
      </p:sp>
      <p:sp>
        <p:nvSpPr>
          <p:cNvPr id="28680" name="Freeform 11"/>
          <p:cNvSpPr>
            <a:spLocks/>
          </p:cNvSpPr>
          <p:nvPr/>
        </p:nvSpPr>
        <p:spPr bwMode="auto">
          <a:xfrm>
            <a:off x="5848350" y="3771900"/>
            <a:ext cx="38100" cy="695325"/>
          </a:xfrm>
          <a:custGeom>
            <a:avLst/>
            <a:gdLst>
              <a:gd name="T0" fmla="*/ 38100 w 24"/>
              <a:gd name="T1" fmla="*/ 0 h 438"/>
              <a:gd name="T2" fmla="*/ 38100 w 24"/>
              <a:gd name="T3" fmla="*/ 19050 h 438"/>
              <a:gd name="T4" fmla="*/ 38100 w 24"/>
              <a:gd name="T5" fmla="*/ 28575 h 438"/>
              <a:gd name="T6" fmla="*/ 28575 w 24"/>
              <a:gd name="T7" fmla="*/ 47625 h 438"/>
              <a:gd name="T8" fmla="*/ 28575 w 24"/>
              <a:gd name="T9" fmla="*/ 66675 h 438"/>
              <a:gd name="T10" fmla="*/ 28575 w 24"/>
              <a:gd name="T11" fmla="*/ 76200 h 438"/>
              <a:gd name="T12" fmla="*/ 19050 w 24"/>
              <a:gd name="T13" fmla="*/ 85725 h 438"/>
              <a:gd name="T14" fmla="*/ 9525 w 24"/>
              <a:gd name="T15" fmla="*/ 114300 h 438"/>
              <a:gd name="T16" fmla="*/ 0 w 24"/>
              <a:gd name="T17" fmla="*/ 123825 h 438"/>
              <a:gd name="T18" fmla="*/ 0 w 24"/>
              <a:gd name="T19" fmla="*/ 133350 h 438"/>
              <a:gd name="T20" fmla="*/ 0 w 24"/>
              <a:gd name="T21" fmla="*/ 695325 h 438"/>
              <a:gd name="T22" fmla="*/ 0 w 24"/>
              <a:gd name="T23" fmla="*/ 685800 h 438"/>
              <a:gd name="T24" fmla="*/ 9525 w 24"/>
              <a:gd name="T25" fmla="*/ 676275 h 438"/>
              <a:gd name="T26" fmla="*/ 19050 w 24"/>
              <a:gd name="T27" fmla="*/ 647700 h 438"/>
              <a:gd name="T28" fmla="*/ 28575 w 24"/>
              <a:gd name="T29" fmla="*/ 638175 h 438"/>
              <a:gd name="T30" fmla="*/ 28575 w 24"/>
              <a:gd name="T31" fmla="*/ 628650 h 438"/>
              <a:gd name="T32" fmla="*/ 28575 w 24"/>
              <a:gd name="T33" fmla="*/ 609600 h 438"/>
              <a:gd name="T34" fmla="*/ 38100 w 24"/>
              <a:gd name="T35" fmla="*/ 590550 h 438"/>
              <a:gd name="T36" fmla="*/ 38100 w 24"/>
              <a:gd name="T37" fmla="*/ 581025 h 438"/>
              <a:gd name="T38" fmla="*/ 38100 w 24"/>
              <a:gd name="T39" fmla="*/ 561975 h 438"/>
              <a:gd name="T40" fmla="*/ 38100 w 24"/>
              <a:gd name="T41" fmla="*/ 0 h 4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438"/>
              <a:gd name="T65" fmla="*/ 24 w 24"/>
              <a:gd name="T66" fmla="*/ 438 h 4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438">
                <a:moveTo>
                  <a:pt x="24" y="0"/>
                </a:moveTo>
                <a:lnTo>
                  <a:pt x="24" y="12"/>
                </a:lnTo>
                <a:lnTo>
                  <a:pt x="24" y="18"/>
                </a:lnTo>
                <a:lnTo>
                  <a:pt x="18" y="30"/>
                </a:lnTo>
                <a:lnTo>
                  <a:pt x="18" y="42"/>
                </a:lnTo>
                <a:lnTo>
                  <a:pt x="18" y="48"/>
                </a:lnTo>
                <a:lnTo>
                  <a:pt x="12" y="54"/>
                </a:lnTo>
                <a:lnTo>
                  <a:pt x="6" y="72"/>
                </a:lnTo>
                <a:lnTo>
                  <a:pt x="0" y="78"/>
                </a:lnTo>
                <a:lnTo>
                  <a:pt x="0" y="84"/>
                </a:lnTo>
                <a:lnTo>
                  <a:pt x="0" y="438"/>
                </a:lnTo>
                <a:lnTo>
                  <a:pt x="0" y="432"/>
                </a:lnTo>
                <a:lnTo>
                  <a:pt x="6" y="426"/>
                </a:lnTo>
                <a:lnTo>
                  <a:pt x="12" y="408"/>
                </a:lnTo>
                <a:lnTo>
                  <a:pt x="18" y="402"/>
                </a:lnTo>
                <a:lnTo>
                  <a:pt x="18" y="396"/>
                </a:lnTo>
                <a:lnTo>
                  <a:pt x="18" y="384"/>
                </a:lnTo>
                <a:lnTo>
                  <a:pt x="24" y="372"/>
                </a:lnTo>
                <a:lnTo>
                  <a:pt x="24" y="366"/>
                </a:lnTo>
                <a:lnTo>
                  <a:pt x="24" y="354"/>
                </a:lnTo>
                <a:lnTo>
                  <a:pt x="24" y="0"/>
                </a:lnTo>
                <a:close/>
              </a:path>
            </a:pathLst>
          </a:custGeom>
          <a:solidFill>
            <a:srgbClr val="000000"/>
          </a:solidFill>
          <a:ln w="9525">
            <a:noFill/>
            <a:round/>
            <a:headEnd/>
            <a:tailEnd/>
          </a:ln>
        </p:spPr>
        <p:txBody>
          <a:bodyPr/>
          <a:lstStyle/>
          <a:p>
            <a:endParaRPr lang="en-US" dirty="0"/>
          </a:p>
        </p:txBody>
      </p:sp>
      <p:sp>
        <p:nvSpPr>
          <p:cNvPr id="28681" name="Freeform 12"/>
          <p:cNvSpPr>
            <a:spLocks/>
          </p:cNvSpPr>
          <p:nvPr/>
        </p:nvSpPr>
        <p:spPr bwMode="auto">
          <a:xfrm>
            <a:off x="3800475" y="3781425"/>
            <a:ext cx="2047875" cy="695325"/>
          </a:xfrm>
          <a:custGeom>
            <a:avLst/>
            <a:gdLst>
              <a:gd name="T0" fmla="*/ 0 w 1290"/>
              <a:gd name="T1" fmla="*/ 0 h 438"/>
              <a:gd name="T2" fmla="*/ 2047875 w 1290"/>
              <a:gd name="T3" fmla="*/ 133350 h 438"/>
              <a:gd name="T4" fmla="*/ 2047875 w 1290"/>
              <a:gd name="T5" fmla="*/ 695325 h 438"/>
              <a:gd name="T6" fmla="*/ 0 w 1290"/>
              <a:gd name="T7" fmla="*/ 561975 h 438"/>
              <a:gd name="T8" fmla="*/ 0 w 1290"/>
              <a:gd name="T9" fmla="*/ 0 h 438"/>
              <a:gd name="T10" fmla="*/ 0 60000 65536"/>
              <a:gd name="T11" fmla="*/ 0 60000 65536"/>
              <a:gd name="T12" fmla="*/ 0 60000 65536"/>
              <a:gd name="T13" fmla="*/ 0 60000 65536"/>
              <a:gd name="T14" fmla="*/ 0 60000 65536"/>
              <a:gd name="T15" fmla="*/ 0 w 1290"/>
              <a:gd name="T16" fmla="*/ 0 h 438"/>
              <a:gd name="T17" fmla="*/ 1290 w 1290"/>
              <a:gd name="T18" fmla="*/ 438 h 438"/>
            </a:gdLst>
            <a:ahLst/>
            <a:cxnLst>
              <a:cxn ang="T10">
                <a:pos x="T0" y="T1"/>
              </a:cxn>
              <a:cxn ang="T11">
                <a:pos x="T2" y="T3"/>
              </a:cxn>
              <a:cxn ang="T12">
                <a:pos x="T4" y="T5"/>
              </a:cxn>
              <a:cxn ang="T13">
                <a:pos x="T6" y="T7"/>
              </a:cxn>
              <a:cxn ang="T14">
                <a:pos x="T8" y="T9"/>
              </a:cxn>
            </a:cxnLst>
            <a:rect l="T15" t="T16" r="T17" b="T18"/>
            <a:pathLst>
              <a:path w="1290" h="438">
                <a:moveTo>
                  <a:pt x="0" y="0"/>
                </a:moveTo>
                <a:lnTo>
                  <a:pt x="1290" y="84"/>
                </a:lnTo>
                <a:lnTo>
                  <a:pt x="1290" y="438"/>
                </a:lnTo>
                <a:lnTo>
                  <a:pt x="0" y="354"/>
                </a:lnTo>
                <a:lnTo>
                  <a:pt x="0" y="0"/>
                </a:lnTo>
                <a:close/>
              </a:path>
            </a:pathLst>
          </a:custGeom>
          <a:solidFill>
            <a:srgbClr val="000000"/>
          </a:solidFill>
          <a:ln w="9525">
            <a:noFill/>
            <a:round/>
            <a:headEnd/>
            <a:tailEnd/>
          </a:ln>
        </p:spPr>
        <p:txBody>
          <a:bodyPr/>
          <a:lstStyle/>
          <a:p>
            <a:endParaRPr lang="en-US" dirty="0"/>
          </a:p>
        </p:txBody>
      </p:sp>
      <p:sp>
        <p:nvSpPr>
          <p:cNvPr id="28682" name="Freeform 13"/>
          <p:cNvSpPr>
            <a:spLocks/>
          </p:cNvSpPr>
          <p:nvPr/>
        </p:nvSpPr>
        <p:spPr bwMode="auto">
          <a:xfrm>
            <a:off x="3800475" y="3495675"/>
            <a:ext cx="2085975" cy="419100"/>
          </a:xfrm>
          <a:custGeom>
            <a:avLst/>
            <a:gdLst>
              <a:gd name="T0" fmla="*/ 1914525 w 1314"/>
              <a:gd name="T1" fmla="*/ 0 h 264"/>
              <a:gd name="T2" fmla="*/ 1933575 w 1314"/>
              <a:gd name="T3" fmla="*/ 19050 h 264"/>
              <a:gd name="T4" fmla="*/ 1962150 w 1314"/>
              <a:gd name="T5" fmla="*/ 38100 h 264"/>
              <a:gd name="T6" fmla="*/ 1971675 w 1314"/>
              <a:gd name="T7" fmla="*/ 47625 h 264"/>
              <a:gd name="T8" fmla="*/ 1981200 w 1314"/>
              <a:gd name="T9" fmla="*/ 66675 h 264"/>
              <a:gd name="T10" fmla="*/ 1990725 w 1314"/>
              <a:gd name="T11" fmla="*/ 76200 h 264"/>
              <a:gd name="T12" fmla="*/ 2009775 w 1314"/>
              <a:gd name="T13" fmla="*/ 95250 h 264"/>
              <a:gd name="T14" fmla="*/ 2019300 w 1314"/>
              <a:gd name="T15" fmla="*/ 114300 h 264"/>
              <a:gd name="T16" fmla="*/ 2028825 w 1314"/>
              <a:gd name="T17" fmla="*/ 123825 h 264"/>
              <a:gd name="T18" fmla="*/ 2038350 w 1314"/>
              <a:gd name="T19" fmla="*/ 133350 h 264"/>
              <a:gd name="T20" fmla="*/ 2047875 w 1314"/>
              <a:gd name="T21" fmla="*/ 161925 h 264"/>
              <a:gd name="T22" fmla="*/ 2057400 w 1314"/>
              <a:gd name="T23" fmla="*/ 171450 h 264"/>
              <a:gd name="T24" fmla="*/ 2066925 w 1314"/>
              <a:gd name="T25" fmla="*/ 180975 h 264"/>
              <a:gd name="T26" fmla="*/ 2066925 w 1314"/>
              <a:gd name="T27" fmla="*/ 200025 h 264"/>
              <a:gd name="T28" fmla="*/ 2076450 w 1314"/>
              <a:gd name="T29" fmla="*/ 219075 h 264"/>
              <a:gd name="T30" fmla="*/ 2076450 w 1314"/>
              <a:gd name="T31" fmla="*/ 238125 h 264"/>
              <a:gd name="T32" fmla="*/ 2076450 w 1314"/>
              <a:gd name="T33" fmla="*/ 247650 h 264"/>
              <a:gd name="T34" fmla="*/ 2085975 w 1314"/>
              <a:gd name="T35" fmla="*/ 257175 h 264"/>
              <a:gd name="T36" fmla="*/ 2085975 w 1314"/>
              <a:gd name="T37" fmla="*/ 285750 h 264"/>
              <a:gd name="T38" fmla="*/ 2085975 w 1314"/>
              <a:gd name="T39" fmla="*/ 295275 h 264"/>
              <a:gd name="T40" fmla="*/ 2085975 w 1314"/>
              <a:gd name="T41" fmla="*/ 304800 h 264"/>
              <a:gd name="T42" fmla="*/ 2076450 w 1314"/>
              <a:gd name="T43" fmla="*/ 323850 h 264"/>
              <a:gd name="T44" fmla="*/ 2076450 w 1314"/>
              <a:gd name="T45" fmla="*/ 342900 h 264"/>
              <a:gd name="T46" fmla="*/ 2076450 w 1314"/>
              <a:gd name="T47" fmla="*/ 361950 h 264"/>
              <a:gd name="T48" fmla="*/ 2066925 w 1314"/>
              <a:gd name="T49" fmla="*/ 371475 h 264"/>
              <a:gd name="T50" fmla="*/ 2066925 w 1314"/>
              <a:gd name="T51" fmla="*/ 381000 h 264"/>
              <a:gd name="T52" fmla="*/ 2047875 w 1314"/>
              <a:gd name="T53" fmla="*/ 409575 h 264"/>
              <a:gd name="T54" fmla="*/ 2047875 w 1314"/>
              <a:gd name="T55" fmla="*/ 419100 h 264"/>
              <a:gd name="T56" fmla="*/ 0 w 1314"/>
              <a:gd name="T57" fmla="*/ 285750 h 264"/>
              <a:gd name="T58" fmla="*/ 1914525 w 1314"/>
              <a:gd name="T59" fmla="*/ 0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4"/>
              <a:gd name="T91" fmla="*/ 0 h 264"/>
              <a:gd name="T92" fmla="*/ 1314 w 1314"/>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4" h="264">
                <a:moveTo>
                  <a:pt x="1206" y="0"/>
                </a:moveTo>
                <a:lnTo>
                  <a:pt x="1218" y="12"/>
                </a:lnTo>
                <a:lnTo>
                  <a:pt x="1236" y="24"/>
                </a:lnTo>
                <a:lnTo>
                  <a:pt x="1242" y="30"/>
                </a:lnTo>
                <a:lnTo>
                  <a:pt x="1248" y="42"/>
                </a:lnTo>
                <a:lnTo>
                  <a:pt x="1254" y="48"/>
                </a:lnTo>
                <a:lnTo>
                  <a:pt x="1266" y="60"/>
                </a:lnTo>
                <a:lnTo>
                  <a:pt x="1272" y="72"/>
                </a:lnTo>
                <a:lnTo>
                  <a:pt x="1278" y="78"/>
                </a:lnTo>
                <a:lnTo>
                  <a:pt x="1284" y="84"/>
                </a:lnTo>
                <a:lnTo>
                  <a:pt x="1290" y="102"/>
                </a:lnTo>
                <a:lnTo>
                  <a:pt x="1296" y="108"/>
                </a:lnTo>
                <a:lnTo>
                  <a:pt x="1302" y="114"/>
                </a:lnTo>
                <a:lnTo>
                  <a:pt x="1302" y="126"/>
                </a:lnTo>
                <a:lnTo>
                  <a:pt x="1308" y="138"/>
                </a:lnTo>
                <a:lnTo>
                  <a:pt x="1308" y="150"/>
                </a:lnTo>
                <a:lnTo>
                  <a:pt x="1308" y="156"/>
                </a:lnTo>
                <a:lnTo>
                  <a:pt x="1314" y="162"/>
                </a:lnTo>
                <a:lnTo>
                  <a:pt x="1314" y="180"/>
                </a:lnTo>
                <a:lnTo>
                  <a:pt x="1314" y="186"/>
                </a:lnTo>
                <a:lnTo>
                  <a:pt x="1314" y="192"/>
                </a:lnTo>
                <a:lnTo>
                  <a:pt x="1308" y="204"/>
                </a:lnTo>
                <a:lnTo>
                  <a:pt x="1308" y="216"/>
                </a:lnTo>
                <a:lnTo>
                  <a:pt x="1308" y="228"/>
                </a:lnTo>
                <a:lnTo>
                  <a:pt x="1302" y="234"/>
                </a:lnTo>
                <a:lnTo>
                  <a:pt x="1302" y="240"/>
                </a:lnTo>
                <a:lnTo>
                  <a:pt x="1290" y="258"/>
                </a:lnTo>
                <a:lnTo>
                  <a:pt x="1290" y="264"/>
                </a:lnTo>
                <a:lnTo>
                  <a:pt x="0" y="180"/>
                </a:lnTo>
                <a:lnTo>
                  <a:pt x="1206" y="0"/>
                </a:lnTo>
                <a:close/>
              </a:path>
            </a:pathLst>
          </a:custGeom>
          <a:solidFill>
            <a:srgbClr val="000000"/>
          </a:solidFill>
          <a:ln w="9525">
            <a:noFill/>
            <a:round/>
            <a:headEnd/>
            <a:tailEnd/>
          </a:ln>
        </p:spPr>
        <p:txBody>
          <a:bodyPr/>
          <a:lstStyle/>
          <a:p>
            <a:endParaRPr lang="en-US" dirty="0"/>
          </a:p>
        </p:txBody>
      </p:sp>
      <p:sp>
        <p:nvSpPr>
          <p:cNvPr id="28683" name="Freeform 14"/>
          <p:cNvSpPr>
            <a:spLocks/>
          </p:cNvSpPr>
          <p:nvPr/>
        </p:nvSpPr>
        <p:spPr bwMode="auto">
          <a:xfrm>
            <a:off x="5876925" y="3448050"/>
            <a:ext cx="1057275" cy="257175"/>
          </a:xfrm>
          <a:custGeom>
            <a:avLst/>
            <a:gdLst>
              <a:gd name="T0" fmla="*/ 1057275 w 111"/>
              <a:gd name="T1" fmla="*/ 0 h 27"/>
              <a:gd name="T2" fmla="*/ 933450 w 111"/>
              <a:gd name="T3" fmla="*/ 0 h 27"/>
              <a:gd name="T4" fmla="*/ 0 w 111"/>
              <a:gd name="T5" fmla="*/ 257175 h 27"/>
              <a:gd name="T6" fmla="*/ 0 60000 65536"/>
              <a:gd name="T7" fmla="*/ 0 60000 65536"/>
              <a:gd name="T8" fmla="*/ 0 60000 65536"/>
              <a:gd name="T9" fmla="*/ 0 w 111"/>
              <a:gd name="T10" fmla="*/ 0 h 27"/>
              <a:gd name="T11" fmla="*/ 111 w 111"/>
              <a:gd name="T12" fmla="*/ 27 h 27"/>
            </a:gdLst>
            <a:ahLst/>
            <a:cxnLst>
              <a:cxn ang="T6">
                <a:pos x="T0" y="T1"/>
              </a:cxn>
              <a:cxn ang="T7">
                <a:pos x="T2" y="T3"/>
              </a:cxn>
              <a:cxn ang="T8">
                <a:pos x="T4" y="T5"/>
              </a:cxn>
            </a:cxnLst>
            <a:rect l="T9" t="T10" r="T11" b="T12"/>
            <a:pathLst>
              <a:path w="111" h="27">
                <a:moveTo>
                  <a:pt x="111" y="0"/>
                </a:moveTo>
                <a:lnTo>
                  <a:pt x="98" y="0"/>
                </a:lnTo>
                <a:lnTo>
                  <a:pt x="0" y="27"/>
                </a:lnTo>
              </a:path>
            </a:pathLst>
          </a:custGeom>
          <a:noFill/>
          <a:ln w="9525">
            <a:solidFill>
              <a:srgbClr val="FFFFFF"/>
            </a:solidFill>
            <a:prstDash val="solid"/>
            <a:round/>
            <a:headEnd/>
            <a:tailEnd/>
          </a:ln>
        </p:spPr>
        <p:txBody>
          <a:bodyPr/>
          <a:lstStyle/>
          <a:p>
            <a:endParaRPr lang="en-US" dirty="0"/>
          </a:p>
        </p:txBody>
      </p:sp>
      <p:sp>
        <p:nvSpPr>
          <p:cNvPr id="28684" name="Freeform 15"/>
          <p:cNvSpPr>
            <a:spLocks/>
          </p:cNvSpPr>
          <p:nvPr/>
        </p:nvSpPr>
        <p:spPr bwMode="auto">
          <a:xfrm>
            <a:off x="5581650" y="3905250"/>
            <a:ext cx="266700" cy="800100"/>
          </a:xfrm>
          <a:custGeom>
            <a:avLst/>
            <a:gdLst>
              <a:gd name="T0" fmla="*/ 266700 w 168"/>
              <a:gd name="T1" fmla="*/ 0 h 504"/>
              <a:gd name="T2" fmla="*/ 257175 w 168"/>
              <a:gd name="T3" fmla="*/ 19050 h 504"/>
              <a:gd name="T4" fmla="*/ 238125 w 168"/>
              <a:gd name="T5" fmla="*/ 38100 h 504"/>
              <a:gd name="T6" fmla="*/ 228600 w 168"/>
              <a:gd name="T7" fmla="*/ 57150 h 504"/>
              <a:gd name="T8" fmla="*/ 219075 w 168"/>
              <a:gd name="T9" fmla="*/ 66675 h 504"/>
              <a:gd name="T10" fmla="*/ 200025 w 168"/>
              <a:gd name="T11" fmla="*/ 85725 h 504"/>
              <a:gd name="T12" fmla="*/ 190500 w 168"/>
              <a:gd name="T13" fmla="*/ 104775 h 504"/>
              <a:gd name="T14" fmla="*/ 180975 w 168"/>
              <a:gd name="T15" fmla="*/ 114300 h 504"/>
              <a:gd name="T16" fmla="*/ 152400 w 168"/>
              <a:gd name="T17" fmla="*/ 133350 h 504"/>
              <a:gd name="T18" fmla="*/ 133350 w 168"/>
              <a:gd name="T19" fmla="*/ 142875 h 504"/>
              <a:gd name="T20" fmla="*/ 123825 w 168"/>
              <a:gd name="T21" fmla="*/ 161925 h 504"/>
              <a:gd name="T22" fmla="*/ 95250 w 168"/>
              <a:gd name="T23" fmla="*/ 180975 h 504"/>
              <a:gd name="T24" fmla="*/ 76200 w 168"/>
              <a:gd name="T25" fmla="*/ 190500 h 504"/>
              <a:gd name="T26" fmla="*/ 57150 w 168"/>
              <a:gd name="T27" fmla="*/ 200025 h 504"/>
              <a:gd name="T28" fmla="*/ 19050 w 168"/>
              <a:gd name="T29" fmla="*/ 228600 h 504"/>
              <a:gd name="T30" fmla="*/ 0 w 168"/>
              <a:gd name="T31" fmla="*/ 238125 h 504"/>
              <a:gd name="T32" fmla="*/ 0 w 168"/>
              <a:gd name="T33" fmla="*/ 800100 h 504"/>
              <a:gd name="T34" fmla="*/ 19050 w 168"/>
              <a:gd name="T35" fmla="*/ 790575 h 504"/>
              <a:gd name="T36" fmla="*/ 57150 w 168"/>
              <a:gd name="T37" fmla="*/ 762000 h 504"/>
              <a:gd name="T38" fmla="*/ 76200 w 168"/>
              <a:gd name="T39" fmla="*/ 752475 h 504"/>
              <a:gd name="T40" fmla="*/ 95250 w 168"/>
              <a:gd name="T41" fmla="*/ 742950 h 504"/>
              <a:gd name="T42" fmla="*/ 123825 w 168"/>
              <a:gd name="T43" fmla="*/ 723900 h 504"/>
              <a:gd name="T44" fmla="*/ 133350 w 168"/>
              <a:gd name="T45" fmla="*/ 704850 h 504"/>
              <a:gd name="T46" fmla="*/ 152400 w 168"/>
              <a:gd name="T47" fmla="*/ 695325 h 504"/>
              <a:gd name="T48" fmla="*/ 180975 w 168"/>
              <a:gd name="T49" fmla="*/ 676275 h 504"/>
              <a:gd name="T50" fmla="*/ 190500 w 168"/>
              <a:gd name="T51" fmla="*/ 666750 h 504"/>
              <a:gd name="T52" fmla="*/ 200025 w 168"/>
              <a:gd name="T53" fmla="*/ 647700 h 504"/>
              <a:gd name="T54" fmla="*/ 219075 w 168"/>
              <a:gd name="T55" fmla="*/ 628650 h 504"/>
              <a:gd name="T56" fmla="*/ 228600 w 168"/>
              <a:gd name="T57" fmla="*/ 619125 h 504"/>
              <a:gd name="T58" fmla="*/ 238125 w 168"/>
              <a:gd name="T59" fmla="*/ 600075 h 504"/>
              <a:gd name="T60" fmla="*/ 257175 w 168"/>
              <a:gd name="T61" fmla="*/ 581025 h 504"/>
              <a:gd name="T62" fmla="*/ 266700 w 168"/>
              <a:gd name="T63" fmla="*/ 561975 h 504"/>
              <a:gd name="T64" fmla="*/ 266700 w 168"/>
              <a:gd name="T65" fmla="*/ 0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
              <a:gd name="T100" fmla="*/ 0 h 504"/>
              <a:gd name="T101" fmla="*/ 168 w 168"/>
              <a:gd name="T102" fmla="*/ 504 h 5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 h="504">
                <a:moveTo>
                  <a:pt x="168" y="0"/>
                </a:moveTo>
                <a:lnTo>
                  <a:pt x="162" y="12"/>
                </a:lnTo>
                <a:lnTo>
                  <a:pt x="150" y="24"/>
                </a:lnTo>
                <a:lnTo>
                  <a:pt x="144" y="36"/>
                </a:lnTo>
                <a:lnTo>
                  <a:pt x="138" y="42"/>
                </a:lnTo>
                <a:lnTo>
                  <a:pt x="126" y="54"/>
                </a:lnTo>
                <a:lnTo>
                  <a:pt x="120" y="66"/>
                </a:lnTo>
                <a:lnTo>
                  <a:pt x="114" y="72"/>
                </a:lnTo>
                <a:lnTo>
                  <a:pt x="96" y="84"/>
                </a:lnTo>
                <a:lnTo>
                  <a:pt x="84" y="90"/>
                </a:lnTo>
                <a:lnTo>
                  <a:pt x="78" y="102"/>
                </a:lnTo>
                <a:lnTo>
                  <a:pt x="60" y="114"/>
                </a:lnTo>
                <a:lnTo>
                  <a:pt x="48" y="120"/>
                </a:lnTo>
                <a:lnTo>
                  <a:pt x="36" y="126"/>
                </a:lnTo>
                <a:lnTo>
                  <a:pt x="12" y="144"/>
                </a:lnTo>
                <a:lnTo>
                  <a:pt x="0" y="150"/>
                </a:lnTo>
                <a:lnTo>
                  <a:pt x="0" y="504"/>
                </a:lnTo>
                <a:lnTo>
                  <a:pt x="12" y="498"/>
                </a:lnTo>
                <a:lnTo>
                  <a:pt x="36" y="480"/>
                </a:lnTo>
                <a:lnTo>
                  <a:pt x="48" y="474"/>
                </a:lnTo>
                <a:lnTo>
                  <a:pt x="60" y="468"/>
                </a:lnTo>
                <a:lnTo>
                  <a:pt x="78" y="456"/>
                </a:lnTo>
                <a:lnTo>
                  <a:pt x="84" y="444"/>
                </a:lnTo>
                <a:lnTo>
                  <a:pt x="96" y="438"/>
                </a:lnTo>
                <a:lnTo>
                  <a:pt x="114" y="426"/>
                </a:lnTo>
                <a:lnTo>
                  <a:pt x="120" y="420"/>
                </a:lnTo>
                <a:lnTo>
                  <a:pt x="126" y="408"/>
                </a:lnTo>
                <a:lnTo>
                  <a:pt x="138" y="396"/>
                </a:lnTo>
                <a:lnTo>
                  <a:pt x="144" y="390"/>
                </a:lnTo>
                <a:lnTo>
                  <a:pt x="150" y="378"/>
                </a:lnTo>
                <a:lnTo>
                  <a:pt x="162" y="366"/>
                </a:lnTo>
                <a:lnTo>
                  <a:pt x="168" y="354"/>
                </a:lnTo>
                <a:lnTo>
                  <a:pt x="168" y="0"/>
                </a:lnTo>
                <a:close/>
              </a:path>
            </a:pathLst>
          </a:custGeom>
          <a:solidFill>
            <a:srgbClr val="800000"/>
          </a:solidFill>
          <a:ln w="9525">
            <a:noFill/>
            <a:round/>
            <a:headEnd/>
            <a:tailEnd/>
          </a:ln>
        </p:spPr>
        <p:txBody>
          <a:bodyPr/>
          <a:lstStyle/>
          <a:p>
            <a:endParaRPr lang="en-US" dirty="0"/>
          </a:p>
        </p:txBody>
      </p:sp>
      <p:sp>
        <p:nvSpPr>
          <p:cNvPr id="28685" name="Freeform 16"/>
          <p:cNvSpPr>
            <a:spLocks/>
          </p:cNvSpPr>
          <p:nvPr/>
        </p:nvSpPr>
        <p:spPr bwMode="auto">
          <a:xfrm>
            <a:off x="3800475" y="3781425"/>
            <a:ext cx="1781175" cy="923925"/>
          </a:xfrm>
          <a:custGeom>
            <a:avLst/>
            <a:gdLst>
              <a:gd name="T0" fmla="*/ 0 w 1122"/>
              <a:gd name="T1" fmla="*/ 0 h 582"/>
              <a:gd name="T2" fmla="*/ 1781175 w 1122"/>
              <a:gd name="T3" fmla="*/ 361950 h 582"/>
              <a:gd name="T4" fmla="*/ 1781175 w 1122"/>
              <a:gd name="T5" fmla="*/ 923925 h 582"/>
              <a:gd name="T6" fmla="*/ 0 w 1122"/>
              <a:gd name="T7" fmla="*/ 561975 h 582"/>
              <a:gd name="T8" fmla="*/ 0 w 1122"/>
              <a:gd name="T9" fmla="*/ 0 h 582"/>
              <a:gd name="T10" fmla="*/ 0 60000 65536"/>
              <a:gd name="T11" fmla="*/ 0 60000 65536"/>
              <a:gd name="T12" fmla="*/ 0 60000 65536"/>
              <a:gd name="T13" fmla="*/ 0 60000 65536"/>
              <a:gd name="T14" fmla="*/ 0 60000 65536"/>
              <a:gd name="T15" fmla="*/ 0 w 1122"/>
              <a:gd name="T16" fmla="*/ 0 h 582"/>
              <a:gd name="T17" fmla="*/ 1122 w 1122"/>
              <a:gd name="T18" fmla="*/ 582 h 582"/>
            </a:gdLst>
            <a:ahLst/>
            <a:cxnLst>
              <a:cxn ang="T10">
                <a:pos x="T0" y="T1"/>
              </a:cxn>
              <a:cxn ang="T11">
                <a:pos x="T2" y="T3"/>
              </a:cxn>
              <a:cxn ang="T12">
                <a:pos x="T4" y="T5"/>
              </a:cxn>
              <a:cxn ang="T13">
                <a:pos x="T6" y="T7"/>
              </a:cxn>
              <a:cxn ang="T14">
                <a:pos x="T8" y="T9"/>
              </a:cxn>
            </a:cxnLst>
            <a:rect l="T15" t="T16" r="T17" b="T18"/>
            <a:pathLst>
              <a:path w="1122" h="582">
                <a:moveTo>
                  <a:pt x="0" y="0"/>
                </a:moveTo>
                <a:lnTo>
                  <a:pt x="1122" y="228"/>
                </a:lnTo>
                <a:lnTo>
                  <a:pt x="1122" y="582"/>
                </a:lnTo>
                <a:lnTo>
                  <a:pt x="0" y="354"/>
                </a:lnTo>
                <a:lnTo>
                  <a:pt x="0" y="0"/>
                </a:lnTo>
                <a:close/>
              </a:path>
            </a:pathLst>
          </a:custGeom>
          <a:solidFill>
            <a:srgbClr val="800000"/>
          </a:solidFill>
          <a:ln w="9525">
            <a:noFill/>
            <a:round/>
            <a:headEnd/>
            <a:tailEnd/>
          </a:ln>
        </p:spPr>
        <p:txBody>
          <a:bodyPr/>
          <a:lstStyle/>
          <a:p>
            <a:endParaRPr lang="en-US" dirty="0"/>
          </a:p>
        </p:txBody>
      </p:sp>
      <p:sp>
        <p:nvSpPr>
          <p:cNvPr id="28686" name="Freeform 17"/>
          <p:cNvSpPr>
            <a:spLocks/>
          </p:cNvSpPr>
          <p:nvPr/>
        </p:nvSpPr>
        <p:spPr bwMode="auto">
          <a:xfrm>
            <a:off x="3800475" y="3781425"/>
            <a:ext cx="2047875" cy="361950"/>
          </a:xfrm>
          <a:custGeom>
            <a:avLst/>
            <a:gdLst>
              <a:gd name="T0" fmla="*/ 2047875 w 1290"/>
              <a:gd name="T1" fmla="*/ 133350 h 228"/>
              <a:gd name="T2" fmla="*/ 2038350 w 1290"/>
              <a:gd name="T3" fmla="*/ 142875 h 228"/>
              <a:gd name="T4" fmla="*/ 2019300 w 1290"/>
              <a:gd name="T5" fmla="*/ 171450 h 228"/>
              <a:gd name="T6" fmla="*/ 2009775 w 1290"/>
              <a:gd name="T7" fmla="*/ 180975 h 228"/>
              <a:gd name="T8" fmla="*/ 2000250 w 1290"/>
              <a:gd name="T9" fmla="*/ 190500 h 228"/>
              <a:gd name="T10" fmla="*/ 1981200 w 1290"/>
              <a:gd name="T11" fmla="*/ 219075 h 228"/>
              <a:gd name="T12" fmla="*/ 1971675 w 1290"/>
              <a:gd name="T13" fmla="*/ 228600 h 228"/>
              <a:gd name="T14" fmla="*/ 1962150 w 1290"/>
              <a:gd name="T15" fmla="*/ 238125 h 228"/>
              <a:gd name="T16" fmla="*/ 1933575 w 1290"/>
              <a:gd name="T17" fmla="*/ 266700 h 228"/>
              <a:gd name="T18" fmla="*/ 1914525 w 1290"/>
              <a:gd name="T19" fmla="*/ 276225 h 228"/>
              <a:gd name="T20" fmla="*/ 1905000 w 1290"/>
              <a:gd name="T21" fmla="*/ 285750 h 228"/>
              <a:gd name="T22" fmla="*/ 1876425 w 1290"/>
              <a:gd name="T23" fmla="*/ 314325 h 228"/>
              <a:gd name="T24" fmla="*/ 1857375 w 1290"/>
              <a:gd name="T25" fmla="*/ 323850 h 228"/>
              <a:gd name="T26" fmla="*/ 1838325 w 1290"/>
              <a:gd name="T27" fmla="*/ 333375 h 228"/>
              <a:gd name="T28" fmla="*/ 1800225 w 1290"/>
              <a:gd name="T29" fmla="*/ 352425 h 228"/>
              <a:gd name="T30" fmla="*/ 1781175 w 1290"/>
              <a:gd name="T31" fmla="*/ 361950 h 228"/>
              <a:gd name="T32" fmla="*/ 0 w 1290"/>
              <a:gd name="T33" fmla="*/ 0 h 228"/>
              <a:gd name="T34" fmla="*/ 2047875 w 1290"/>
              <a:gd name="T35" fmla="*/ 13335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0"/>
              <a:gd name="T55" fmla="*/ 0 h 228"/>
              <a:gd name="T56" fmla="*/ 1290 w 1290"/>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0" h="228">
                <a:moveTo>
                  <a:pt x="1290" y="84"/>
                </a:moveTo>
                <a:lnTo>
                  <a:pt x="1284" y="90"/>
                </a:lnTo>
                <a:lnTo>
                  <a:pt x="1272" y="108"/>
                </a:lnTo>
                <a:lnTo>
                  <a:pt x="1266" y="114"/>
                </a:lnTo>
                <a:lnTo>
                  <a:pt x="1260" y="120"/>
                </a:lnTo>
                <a:lnTo>
                  <a:pt x="1248" y="138"/>
                </a:lnTo>
                <a:lnTo>
                  <a:pt x="1242" y="144"/>
                </a:lnTo>
                <a:lnTo>
                  <a:pt x="1236" y="150"/>
                </a:lnTo>
                <a:lnTo>
                  <a:pt x="1218" y="168"/>
                </a:lnTo>
                <a:lnTo>
                  <a:pt x="1206" y="174"/>
                </a:lnTo>
                <a:lnTo>
                  <a:pt x="1200" y="180"/>
                </a:lnTo>
                <a:lnTo>
                  <a:pt x="1182" y="198"/>
                </a:lnTo>
                <a:lnTo>
                  <a:pt x="1170" y="204"/>
                </a:lnTo>
                <a:lnTo>
                  <a:pt x="1158" y="210"/>
                </a:lnTo>
                <a:lnTo>
                  <a:pt x="1134" y="222"/>
                </a:lnTo>
                <a:lnTo>
                  <a:pt x="1122" y="228"/>
                </a:lnTo>
                <a:lnTo>
                  <a:pt x="0" y="0"/>
                </a:lnTo>
                <a:lnTo>
                  <a:pt x="1290" y="84"/>
                </a:lnTo>
                <a:close/>
              </a:path>
            </a:pathLst>
          </a:custGeom>
          <a:solidFill>
            <a:srgbClr val="FF0000"/>
          </a:solidFill>
          <a:ln w="9525">
            <a:noFill/>
            <a:round/>
            <a:headEnd/>
            <a:tailEnd/>
          </a:ln>
        </p:spPr>
        <p:txBody>
          <a:bodyPr/>
          <a:lstStyle/>
          <a:p>
            <a:endParaRPr lang="en-US" dirty="0"/>
          </a:p>
        </p:txBody>
      </p:sp>
      <p:sp>
        <p:nvSpPr>
          <p:cNvPr id="28687" name="Freeform 18"/>
          <p:cNvSpPr>
            <a:spLocks/>
          </p:cNvSpPr>
          <p:nvPr/>
        </p:nvSpPr>
        <p:spPr bwMode="auto">
          <a:xfrm>
            <a:off x="5743575" y="4276725"/>
            <a:ext cx="1247775" cy="323850"/>
          </a:xfrm>
          <a:custGeom>
            <a:avLst/>
            <a:gdLst>
              <a:gd name="T0" fmla="*/ 1247775 w 131"/>
              <a:gd name="T1" fmla="*/ 0 h 34"/>
              <a:gd name="T2" fmla="*/ 1123950 w 131"/>
              <a:gd name="T3" fmla="*/ 0 h 34"/>
              <a:gd name="T4" fmla="*/ 0 w 131"/>
              <a:gd name="T5" fmla="*/ 323850 h 34"/>
              <a:gd name="T6" fmla="*/ 0 60000 65536"/>
              <a:gd name="T7" fmla="*/ 0 60000 65536"/>
              <a:gd name="T8" fmla="*/ 0 60000 65536"/>
              <a:gd name="T9" fmla="*/ 0 w 131"/>
              <a:gd name="T10" fmla="*/ 0 h 34"/>
              <a:gd name="T11" fmla="*/ 131 w 131"/>
              <a:gd name="T12" fmla="*/ 34 h 34"/>
            </a:gdLst>
            <a:ahLst/>
            <a:cxnLst>
              <a:cxn ang="T6">
                <a:pos x="T0" y="T1"/>
              </a:cxn>
              <a:cxn ang="T7">
                <a:pos x="T2" y="T3"/>
              </a:cxn>
              <a:cxn ang="T8">
                <a:pos x="T4" y="T5"/>
              </a:cxn>
            </a:cxnLst>
            <a:rect l="T9" t="T10" r="T11" b="T12"/>
            <a:pathLst>
              <a:path w="131" h="34">
                <a:moveTo>
                  <a:pt x="131" y="0"/>
                </a:moveTo>
                <a:lnTo>
                  <a:pt x="118" y="0"/>
                </a:lnTo>
                <a:lnTo>
                  <a:pt x="0" y="34"/>
                </a:lnTo>
              </a:path>
            </a:pathLst>
          </a:custGeom>
          <a:noFill/>
          <a:ln w="9525">
            <a:solidFill>
              <a:srgbClr val="FFFFFF"/>
            </a:solidFill>
            <a:prstDash val="solid"/>
            <a:round/>
            <a:headEnd/>
            <a:tailEnd/>
          </a:ln>
        </p:spPr>
        <p:txBody>
          <a:bodyPr/>
          <a:lstStyle/>
          <a:p>
            <a:endParaRPr lang="en-US" dirty="0"/>
          </a:p>
        </p:txBody>
      </p:sp>
      <p:sp>
        <p:nvSpPr>
          <p:cNvPr id="28688" name="Freeform 19"/>
          <p:cNvSpPr>
            <a:spLocks/>
          </p:cNvSpPr>
          <p:nvPr/>
        </p:nvSpPr>
        <p:spPr bwMode="auto">
          <a:xfrm>
            <a:off x="5419725" y="4143375"/>
            <a:ext cx="161925" cy="638175"/>
          </a:xfrm>
          <a:custGeom>
            <a:avLst/>
            <a:gdLst>
              <a:gd name="T0" fmla="*/ 161925 w 102"/>
              <a:gd name="T1" fmla="*/ 0 h 402"/>
              <a:gd name="T2" fmla="*/ 142875 w 102"/>
              <a:gd name="T3" fmla="*/ 9525 h 402"/>
              <a:gd name="T4" fmla="*/ 104775 w 102"/>
              <a:gd name="T5" fmla="*/ 28575 h 402"/>
              <a:gd name="T6" fmla="*/ 85725 w 102"/>
              <a:gd name="T7" fmla="*/ 38100 h 402"/>
              <a:gd name="T8" fmla="*/ 66675 w 102"/>
              <a:gd name="T9" fmla="*/ 47625 h 402"/>
              <a:gd name="T10" fmla="*/ 19050 w 102"/>
              <a:gd name="T11" fmla="*/ 66675 h 402"/>
              <a:gd name="T12" fmla="*/ 0 w 102"/>
              <a:gd name="T13" fmla="*/ 76200 h 402"/>
              <a:gd name="T14" fmla="*/ 0 w 102"/>
              <a:gd name="T15" fmla="*/ 638175 h 402"/>
              <a:gd name="T16" fmla="*/ 19050 w 102"/>
              <a:gd name="T17" fmla="*/ 628650 h 402"/>
              <a:gd name="T18" fmla="*/ 66675 w 102"/>
              <a:gd name="T19" fmla="*/ 609600 h 402"/>
              <a:gd name="T20" fmla="*/ 85725 w 102"/>
              <a:gd name="T21" fmla="*/ 600075 h 402"/>
              <a:gd name="T22" fmla="*/ 104775 w 102"/>
              <a:gd name="T23" fmla="*/ 590550 h 402"/>
              <a:gd name="T24" fmla="*/ 142875 w 102"/>
              <a:gd name="T25" fmla="*/ 571500 h 402"/>
              <a:gd name="T26" fmla="*/ 161925 w 102"/>
              <a:gd name="T27" fmla="*/ 561975 h 402"/>
              <a:gd name="T28" fmla="*/ 161925 w 102"/>
              <a:gd name="T29" fmla="*/ 0 h 4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402"/>
              <a:gd name="T47" fmla="*/ 102 w 102"/>
              <a:gd name="T48" fmla="*/ 402 h 4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402">
                <a:moveTo>
                  <a:pt x="102" y="0"/>
                </a:moveTo>
                <a:lnTo>
                  <a:pt x="90" y="6"/>
                </a:lnTo>
                <a:lnTo>
                  <a:pt x="66" y="18"/>
                </a:lnTo>
                <a:lnTo>
                  <a:pt x="54" y="24"/>
                </a:lnTo>
                <a:lnTo>
                  <a:pt x="42" y="30"/>
                </a:lnTo>
                <a:lnTo>
                  <a:pt x="12" y="42"/>
                </a:lnTo>
                <a:lnTo>
                  <a:pt x="0" y="48"/>
                </a:lnTo>
                <a:lnTo>
                  <a:pt x="0" y="402"/>
                </a:lnTo>
                <a:lnTo>
                  <a:pt x="12" y="396"/>
                </a:lnTo>
                <a:lnTo>
                  <a:pt x="42" y="384"/>
                </a:lnTo>
                <a:lnTo>
                  <a:pt x="54" y="378"/>
                </a:lnTo>
                <a:lnTo>
                  <a:pt x="66" y="372"/>
                </a:lnTo>
                <a:lnTo>
                  <a:pt x="90" y="360"/>
                </a:lnTo>
                <a:lnTo>
                  <a:pt x="102" y="354"/>
                </a:lnTo>
                <a:lnTo>
                  <a:pt x="102" y="0"/>
                </a:lnTo>
                <a:close/>
              </a:path>
            </a:pathLst>
          </a:custGeom>
          <a:solidFill>
            <a:srgbClr val="808080"/>
          </a:solidFill>
          <a:ln w="9525">
            <a:noFill/>
            <a:round/>
            <a:headEnd/>
            <a:tailEnd/>
          </a:ln>
        </p:spPr>
        <p:txBody>
          <a:bodyPr/>
          <a:lstStyle/>
          <a:p>
            <a:endParaRPr lang="en-US" dirty="0"/>
          </a:p>
        </p:txBody>
      </p:sp>
      <p:sp>
        <p:nvSpPr>
          <p:cNvPr id="28689" name="Freeform 20"/>
          <p:cNvSpPr>
            <a:spLocks/>
          </p:cNvSpPr>
          <p:nvPr/>
        </p:nvSpPr>
        <p:spPr bwMode="auto">
          <a:xfrm>
            <a:off x="3800475" y="3781425"/>
            <a:ext cx="1619250" cy="1009650"/>
          </a:xfrm>
          <a:custGeom>
            <a:avLst/>
            <a:gdLst>
              <a:gd name="T0" fmla="*/ 0 w 1020"/>
              <a:gd name="T1" fmla="*/ 0 h 636"/>
              <a:gd name="T2" fmla="*/ 1619250 w 1020"/>
              <a:gd name="T3" fmla="*/ 447675 h 636"/>
              <a:gd name="T4" fmla="*/ 1619250 w 1020"/>
              <a:gd name="T5" fmla="*/ 1009650 h 636"/>
              <a:gd name="T6" fmla="*/ 0 w 1020"/>
              <a:gd name="T7" fmla="*/ 561975 h 636"/>
              <a:gd name="T8" fmla="*/ 0 w 1020"/>
              <a:gd name="T9" fmla="*/ 0 h 636"/>
              <a:gd name="T10" fmla="*/ 0 60000 65536"/>
              <a:gd name="T11" fmla="*/ 0 60000 65536"/>
              <a:gd name="T12" fmla="*/ 0 60000 65536"/>
              <a:gd name="T13" fmla="*/ 0 60000 65536"/>
              <a:gd name="T14" fmla="*/ 0 60000 65536"/>
              <a:gd name="T15" fmla="*/ 0 w 1020"/>
              <a:gd name="T16" fmla="*/ 0 h 636"/>
              <a:gd name="T17" fmla="*/ 1020 w 1020"/>
              <a:gd name="T18" fmla="*/ 636 h 636"/>
            </a:gdLst>
            <a:ahLst/>
            <a:cxnLst>
              <a:cxn ang="T10">
                <a:pos x="T0" y="T1"/>
              </a:cxn>
              <a:cxn ang="T11">
                <a:pos x="T2" y="T3"/>
              </a:cxn>
              <a:cxn ang="T12">
                <a:pos x="T4" y="T5"/>
              </a:cxn>
              <a:cxn ang="T13">
                <a:pos x="T6" y="T7"/>
              </a:cxn>
              <a:cxn ang="T14">
                <a:pos x="T8" y="T9"/>
              </a:cxn>
            </a:cxnLst>
            <a:rect l="T15" t="T16" r="T17" b="T18"/>
            <a:pathLst>
              <a:path w="1020" h="636">
                <a:moveTo>
                  <a:pt x="0" y="0"/>
                </a:moveTo>
                <a:lnTo>
                  <a:pt x="1020" y="282"/>
                </a:lnTo>
                <a:lnTo>
                  <a:pt x="1020" y="636"/>
                </a:lnTo>
                <a:lnTo>
                  <a:pt x="0" y="354"/>
                </a:lnTo>
                <a:lnTo>
                  <a:pt x="0" y="0"/>
                </a:lnTo>
                <a:close/>
              </a:path>
            </a:pathLst>
          </a:custGeom>
          <a:solidFill>
            <a:srgbClr val="808080"/>
          </a:solidFill>
          <a:ln w="9525">
            <a:noFill/>
            <a:round/>
            <a:headEnd/>
            <a:tailEnd/>
          </a:ln>
        </p:spPr>
        <p:txBody>
          <a:bodyPr/>
          <a:lstStyle/>
          <a:p>
            <a:endParaRPr lang="en-US" dirty="0"/>
          </a:p>
        </p:txBody>
      </p:sp>
      <p:sp>
        <p:nvSpPr>
          <p:cNvPr id="28690" name="Freeform 21"/>
          <p:cNvSpPr>
            <a:spLocks/>
          </p:cNvSpPr>
          <p:nvPr/>
        </p:nvSpPr>
        <p:spPr bwMode="auto">
          <a:xfrm>
            <a:off x="3800475" y="3781425"/>
            <a:ext cx="1781175" cy="447675"/>
          </a:xfrm>
          <a:custGeom>
            <a:avLst/>
            <a:gdLst>
              <a:gd name="T0" fmla="*/ 1781175 w 1122"/>
              <a:gd name="T1" fmla="*/ 361950 h 282"/>
              <a:gd name="T2" fmla="*/ 1762125 w 1122"/>
              <a:gd name="T3" fmla="*/ 371475 h 282"/>
              <a:gd name="T4" fmla="*/ 1724025 w 1122"/>
              <a:gd name="T5" fmla="*/ 400050 h 282"/>
              <a:gd name="T6" fmla="*/ 1704975 w 1122"/>
              <a:gd name="T7" fmla="*/ 409575 h 282"/>
              <a:gd name="T8" fmla="*/ 1685925 w 1122"/>
              <a:gd name="T9" fmla="*/ 419100 h 282"/>
              <a:gd name="T10" fmla="*/ 1638300 w 1122"/>
              <a:gd name="T11" fmla="*/ 438150 h 282"/>
              <a:gd name="T12" fmla="*/ 1619250 w 1122"/>
              <a:gd name="T13" fmla="*/ 447675 h 282"/>
              <a:gd name="T14" fmla="*/ 0 w 1122"/>
              <a:gd name="T15" fmla="*/ 0 h 282"/>
              <a:gd name="T16" fmla="*/ 1781175 w 1122"/>
              <a:gd name="T17" fmla="*/ 361950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2"/>
              <a:gd name="T28" fmla="*/ 0 h 282"/>
              <a:gd name="T29" fmla="*/ 1122 w 1122"/>
              <a:gd name="T30" fmla="*/ 282 h 2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2" h="282">
                <a:moveTo>
                  <a:pt x="1122" y="228"/>
                </a:moveTo>
                <a:lnTo>
                  <a:pt x="1110" y="234"/>
                </a:lnTo>
                <a:lnTo>
                  <a:pt x="1086" y="252"/>
                </a:lnTo>
                <a:lnTo>
                  <a:pt x="1074" y="258"/>
                </a:lnTo>
                <a:lnTo>
                  <a:pt x="1062" y="264"/>
                </a:lnTo>
                <a:lnTo>
                  <a:pt x="1032" y="276"/>
                </a:lnTo>
                <a:lnTo>
                  <a:pt x="1020" y="282"/>
                </a:lnTo>
                <a:lnTo>
                  <a:pt x="0" y="0"/>
                </a:lnTo>
                <a:lnTo>
                  <a:pt x="1122" y="228"/>
                </a:lnTo>
                <a:close/>
              </a:path>
            </a:pathLst>
          </a:custGeom>
          <a:solidFill>
            <a:srgbClr val="FFFFFF"/>
          </a:solidFill>
          <a:ln w="9525">
            <a:noFill/>
            <a:round/>
            <a:headEnd/>
            <a:tailEnd/>
          </a:ln>
        </p:spPr>
        <p:txBody>
          <a:bodyPr/>
          <a:lstStyle/>
          <a:p>
            <a:endParaRPr lang="en-US" dirty="0"/>
          </a:p>
        </p:txBody>
      </p:sp>
      <p:sp>
        <p:nvSpPr>
          <p:cNvPr id="28691" name="Freeform 22"/>
          <p:cNvSpPr>
            <a:spLocks/>
          </p:cNvSpPr>
          <p:nvPr/>
        </p:nvSpPr>
        <p:spPr bwMode="auto">
          <a:xfrm>
            <a:off x="5505450" y="4752975"/>
            <a:ext cx="1638300" cy="171450"/>
          </a:xfrm>
          <a:custGeom>
            <a:avLst/>
            <a:gdLst>
              <a:gd name="T0" fmla="*/ 1638300 w 172"/>
              <a:gd name="T1" fmla="*/ 171450 h 18"/>
              <a:gd name="T2" fmla="*/ 1514475 w 172"/>
              <a:gd name="T3" fmla="*/ 171450 h 18"/>
              <a:gd name="T4" fmla="*/ 0 w 172"/>
              <a:gd name="T5" fmla="*/ 0 h 18"/>
              <a:gd name="T6" fmla="*/ 0 60000 65536"/>
              <a:gd name="T7" fmla="*/ 0 60000 65536"/>
              <a:gd name="T8" fmla="*/ 0 60000 65536"/>
              <a:gd name="T9" fmla="*/ 0 w 172"/>
              <a:gd name="T10" fmla="*/ 0 h 18"/>
              <a:gd name="T11" fmla="*/ 172 w 172"/>
              <a:gd name="T12" fmla="*/ 18 h 18"/>
            </a:gdLst>
            <a:ahLst/>
            <a:cxnLst>
              <a:cxn ang="T6">
                <a:pos x="T0" y="T1"/>
              </a:cxn>
              <a:cxn ang="T7">
                <a:pos x="T2" y="T3"/>
              </a:cxn>
              <a:cxn ang="T8">
                <a:pos x="T4" y="T5"/>
              </a:cxn>
            </a:cxnLst>
            <a:rect l="T9" t="T10" r="T11" b="T12"/>
            <a:pathLst>
              <a:path w="172" h="18">
                <a:moveTo>
                  <a:pt x="172" y="18"/>
                </a:moveTo>
                <a:lnTo>
                  <a:pt x="159" y="18"/>
                </a:lnTo>
                <a:lnTo>
                  <a:pt x="0" y="0"/>
                </a:lnTo>
              </a:path>
            </a:pathLst>
          </a:custGeom>
          <a:noFill/>
          <a:ln w="9525">
            <a:solidFill>
              <a:srgbClr val="FFFFFF"/>
            </a:solidFill>
            <a:prstDash val="solid"/>
            <a:round/>
            <a:headEnd/>
            <a:tailEnd/>
          </a:ln>
        </p:spPr>
        <p:txBody>
          <a:bodyPr/>
          <a:lstStyle/>
          <a:p>
            <a:endParaRPr lang="en-US" dirty="0"/>
          </a:p>
        </p:txBody>
      </p:sp>
      <p:sp>
        <p:nvSpPr>
          <p:cNvPr id="28692" name="Freeform 23"/>
          <p:cNvSpPr>
            <a:spLocks/>
          </p:cNvSpPr>
          <p:nvPr/>
        </p:nvSpPr>
        <p:spPr bwMode="auto">
          <a:xfrm>
            <a:off x="5086350" y="4219575"/>
            <a:ext cx="333375" cy="676275"/>
          </a:xfrm>
          <a:custGeom>
            <a:avLst/>
            <a:gdLst>
              <a:gd name="T0" fmla="*/ 333375 w 210"/>
              <a:gd name="T1" fmla="*/ 0 h 426"/>
              <a:gd name="T2" fmla="*/ 314325 w 210"/>
              <a:gd name="T3" fmla="*/ 9525 h 426"/>
              <a:gd name="T4" fmla="*/ 285750 w 210"/>
              <a:gd name="T5" fmla="*/ 19050 h 426"/>
              <a:gd name="T6" fmla="*/ 266700 w 210"/>
              <a:gd name="T7" fmla="*/ 28575 h 426"/>
              <a:gd name="T8" fmla="*/ 238125 w 210"/>
              <a:gd name="T9" fmla="*/ 38100 h 426"/>
              <a:gd name="T10" fmla="*/ 209550 w 210"/>
              <a:gd name="T11" fmla="*/ 47625 h 426"/>
              <a:gd name="T12" fmla="*/ 161925 w 210"/>
              <a:gd name="T13" fmla="*/ 66675 h 426"/>
              <a:gd name="T14" fmla="*/ 133350 w 210"/>
              <a:gd name="T15" fmla="*/ 76200 h 426"/>
              <a:gd name="T16" fmla="*/ 104775 w 210"/>
              <a:gd name="T17" fmla="*/ 85725 h 426"/>
              <a:gd name="T18" fmla="*/ 76200 w 210"/>
              <a:gd name="T19" fmla="*/ 85725 h 426"/>
              <a:gd name="T20" fmla="*/ 57150 w 210"/>
              <a:gd name="T21" fmla="*/ 95250 h 426"/>
              <a:gd name="T22" fmla="*/ 28575 w 210"/>
              <a:gd name="T23" fmla="*/ 104775 h 426"/>
              <a:gd name="T24" fmla="*/ 0 w 210"/>
              <a:gd name="T25" fmla="*/ 114300 h 426"/>
              <a:gd name="T26" fmla="*/ 0 w 210"/>
              <a:gd name="T27" fmla="*/ 676275 h 426"/>
              <a:gd name="T28" fmla="*/ 28575 w 210"/>
              <a:gd name="T29" fmla="*/ 666750 h 426"/>
              <a:gd name="T30" fmla="*/ 57150 w 210"/>
              <a:gd name="T31" fmla="*/ 657225 h 426"/>
              <a:gd name="T32" fmla="*/ 76200 w 210"/>
              <a:gd name="T33" fmla="*/ 647700 h 426"/>
              <a:gd name="T34" fmla="*/ 104775 w 210"/>
              <a:gd name="T35" fmla="*/ 647700 h 426"/>
              <a:gd name="T36" fmla="*/ 133350 w 210"/>
              <a:gd name="T37" fmla="*/ 638175 h 426"/>
              <a:gd name="T38" fmla="*/ 161925 w 210"/>
              <a:gd name="T39" fmla="*/ 628650 h 426"/>
              <a:gd name="T40" fmla="*/ 209550 w 210"/>
              <a:gd name="T41" fmla="*/ 609600 h 426"/>
              <a:gd name="T42" fmla="*/ 238125 w 210"/>
              <a:gd name="T43" fmla="*/ 600075 h 426"/>
              <a:gd name="T44" fmla="*/ 266700 w 210"/>
              <a:gd name="T45" fmla="*/ 590550 h 426"/>
              <a:gd name="T46" fmla="*/ 285750 w 210"/>
              <a:gd name="T47" fmla="*/ 581025 h 426"/>
              <a:gd name="T48" fmla="*/ 314325 w 210"/>
              <a:gd name="T49" fmla="*/ 571500 h 426"/>
              <a:gd name="T50" fmla="*/ 333375 w 210"/>
              <a:gd name="T51" fmla="*/ 561975 h 426"/>
              <a:gd name="T52" fmla="*/ 333375 w 210"/>
              <a:gd name="T53" fmla="*/ 0 h 4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426"/>
              <a:gd name="T83" fmla="*/ 210 w 210"/>
              <a:gd name="T84" fmla="*/ 426 h 4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426">
                <a:moveTo>
                  <a:pt x="210" y="0"/>
                </a:moveTo>
                <a:lnTo>
                  <a:pt x="198" y="6"/>
                </a:lnTo>
                <a:lnTo>
                  <a:pt x="180" y="12"/>
                </a:lnTo>
                <a:lnTo>
                  <a:pt x="168" y="18"/>
                </a:lnTo>
                <a:lnTo>
                  <a:pt x="150" y="24"/>
                </a:lnTo>
                <a:lnTo>
                  <a:pt x="132" y="30"/>
                </a:lnTo>
                <a:lnTo>
                  <a:pt x="102" y="42"/>
                </a:lnTo>
                <a:lnTo>
                  <a:pt x="84" y="48"/>
                </a:lnTo>
                <a:lnTo>
                  <a:pt x="66" y="54"/>
                </a:lnTo>
                <a:lnTo>
                  <a:pt x="48" y="54"/>
                </a:lnTo>
                <a:lnTo>
                  <a:pt x="36" y="60"/>
                </a:lnTo>
                <a:lnTo>
                  <a:pt x="18" y="66"/>
                </a:lnTo>
                <a:lnTo>
                  <a:pt x="0" y="72"/>
                </a:lnTo>
                <a:lnTo>
                  <a:pt x="0" y="426"/>
                </a:lnTo>
                <a:lnTo>
                  <a:pt x="18" y="420"/>
                </a:lnTo>
                <a:lnTo>
                  <a:pt x="36" y="414"/>
                </a:lnTo>
                <a:lnTo>
                  <a:pt x="48" y="408"/>
                </a:lnTo>
                <a:lnTo>
                  <a:pt x="66" y="408"/>
                </a:lnTo>
                <a:lnTo>
                  <a:pt x="84" y="402"/>
                </a:lnTo>
                <a:lnTo>
                  <a:pt x="102" y="396"/>
                </a:lnTo>
                <a:lnTo>
                  <a:pt x="132" y="384"/>
                </a:lnTo>
                <a:lnTo>
                  <a:pt x="150" y="378"/>
                </a:lnTo>
                <a:lnTo>
                  <a:pt x="168" y="372"/>
                </a:lnTo>
                <a:lnTo>
                  <a:pt x="180" y="366"/>
                </a:lnTo>
                <a:lnTo>
                  <a:pt x="198" y="360"/>
                </a:lnTo>
                <a:lnTo>
                  <a:pt x="210" y="354"/>
                </a:lnTo>
                <a:lnTo>
                  <a:pt x="210" y="0"/>
                </a:lnTo>
                <a:close/>
              </a:path>
            </a:pathLst>
          </a:custGeom>
          <a:solidFill>
            <a:srgbClr val="008080"/>
          </a:solidFill>
          <a:ln w="9525">
            <a:noFill/>
            <a:round/>
            <a:headEnd/>
            <a:tailEnd/>
          </a:ln>
        </p:spPr>
        <p:txBody>
          <a:bodyPr/>
          <a:lstStyle/>
          <a:p>
            <a:endParaRPr lang="en-US" dirty="0"/>
          </a:p>
        </p:txBody>
      </p:sp>
      <p:sp>
        <p:nvSpPr>
          <p:cNvPr id="28693" name="Freeform 24"/>
          <p:cNvSpPr>
            <a:spLocks/>
          </p:cNvSpPr>
          <p:nvPr/>
        </p:nvSpPr>
        <p:spPr bwMode="auto">
          <a:xfrm>
            <a:off x="3800475" y="3781425"/>
            <a:ext cx="1285875" cy="1123950"/>
          </a:xfrm>
          <a:custGeom>
            <a:avLst/>
            <a:gdLst>
              <a:gd name="T0" fmla="*/ 0 w 810"/>
              <a:gd name="T1" fmla="*/ 0 h 708"/>
              <a:gd name="T2" fmla="*/ 1285875 w 810"/>
              <a:gd name="T3" fmla="*/ 561975 h 708"/>
              <a:gd name="T4" fmla="*/ 1285875 w 810"/>
              <a:gd name="T5" fmla="*/ 1123950 h 708"/>
              <a:gd name="T6" fmla="*/ 0 w 810"/>
              <a:gd name="T7" fmla="*/ 561975 h 708"/>
              <a:gd name="T8" fmla="*/ 0 w 810"/>
              <a:gd name="T9" fmla="*/ 0 h 708"/>
              <a:gd name="T10" fmla="*/ 0 60000 65536"/>
              <a:gd name="T11" fmla="*/ 0 60000 65536"/>
              <a:gd name="T12" fmla="*/ 0 60000 65536"/>
              <a:gd name="T13" fmla="*/ 0 60000 65536"/>
              <a:gd name="T14" fmla="*/ 0 60000 65536"/>
              <a:gd name="T15" fmla="*/ 0 w 810"/>
              <a:gd name="T16" fmla="*/ 0 h 708"/>
              <a:gd name="T17" fmla="*/ 810 w 810"/>
              <a:gd name="T18" fmla="*/ 708 h 708"/>
            </a:gdLst>
            <a:ahLst/>
            <a:cxnLst>
              <a:cxn ang="T10">
                <a:pos x="T0" y="T1"/>
              </a:cxn>
              <a:cxn ang="T11">
                <a:pos x="T2" y="T3"/>
              </a:cxn>
              <a:cxn ang="T12">
                <a:pos x="T4" y="T5"/>
              </a:cxn>
              <a:cxn ang="T13">
                <a:pos x="T6" y="T7"/>
              </a:cxn>
              <a:cxn ang="T14">
                <a:pos x="T8" y="T9"/>
              </a:cxn>
            </a:cxnLst>
            <a:rect l="T15" t="T16" r="T17" b="T18"/>
            <a:pathLst>
              <a:path w="810" h="708">
                <a:moveTo>
                  <a:pt x="0" y="0"/>
                </a:moveTo>
                <a:lnTo>
                  <a:pt x="810" y="354"/>
                </a:lnTo>
                <a:lnTo>
                  <a:pt x="810" y="708"/>
                </a:lnTo>
                <a:lnTo>
                  <a:pt x="0" y="354"/>
                </a:lnTo>
                <a:lnTo>
                  <a:pt x="0" y="0"/>
                </a:lnTo>
                <a:close/>
              </a:path>
            </a:pathLst>
          </a:custGeom>
          <a:solidFill>
            <a:srgbClr val="008080"/>
          </a:solidFill>
          <a:ln w="9525">
            <a:noFill/>
            <a:round/>
            <a:headEnd/>
            <a:tailEnd/>
          </a:ln>
        </p:spPr>
        <p:txBody>
          <a:bodyPr/>
          <a:lstStyle/>
          <a:p>
            <a:endParaRPr lang="en-US" dirty="0"/>
          </a:p>
        </p:txBody>
      </p:sp>
      <p:sp>
        <p:nvSpPr>
          <p:cNvPr id="28694" name="Freeform 25"/>
          <p:cNvSpPr>
            <a:spLocks/>
          </p:cNvSpPr>
          <p:nvPr/>
        </p:nvSpPr>
        <p:spPr bwMode="auto">
          <a:xfrm>
            <a:off x="3800475" y="3781425"/>
            <a:ext cx="1619250" cy="561975"/>
          </a:xfrm>
          <a:custGeom>
            <a:avLst/>
            <a:gdLst>
              <a:gd name="T0" fmla="*/ 1619250 w 1020"/>
              <a:gd name="T1" fmla="*/ 447675 h 354"/>
              <a:gd name="T2" fmla="*/ 1600200 w 1020"/>
              <a:gd name="T3" fmla="*/ 457200 h 354"/>
              <a:gd name="T4" fmla="*/ 1571625 w 1020"/>
              <a:gd name="T5" fmla="*/ 466725 h 354"/>
              <a:gd name="T6" fmla="*/ 1552575 w 1020"/>
              <a:gd name="T7" fmla="*/ 476250 h 354"/>
              <a:gd name="T8" fmla="*/ 1524000 w 1020"/>
              <a:gd name="T9" fmla="*/ 485775 h 354"/>
              <a:gd name="T10" fmla="*/ 1495425 w 1020"/>
              <a:gd name="T11" fmla="*/ 495300 h 354"/>
              <a:gd name="T12" fmla="*/ 1447800 w 1020"/>
              <a:gd name="T13" fmla="*/ 514350 h 354"/>
              <a:gd name="T14" fmla="*/ 1419225 w 1020"/>
              <a:gd name="T15" fmla="*/ 523875 h 354"/>
              <a:gd name="T16" fmla="*/ 1390650 w 1020"/>
              <a:gd name="T17" fmla="*/ 523875 h 354"/>
              <a:gd name="T18" fmla="*/ 1362075 w 1020"/>
              <a:gd name="T19" fmla="*/ 533400 h 354"/>
              <a:gd name="T20" fmla="*/ 1343025 w 1020"/>
              <a:gd name="T21" fmla="*/ 542925 h 354"/>
              <a:gd name="T22" fmla="*/ 1314450 w 1020"/>
              <a:gd name="T23" fmla="*/ 552450 h 354"/>
              <a:gd name="T24" fmla="*/ 1285875 w 1020"/>
              <a:gd name="T25" fmla="*/ 561975 h 354"/>
              <a:gd name="T26" fmla="*/ 0 w 1020"/>
              <a:gd name="T27" fmla="*/ 0 h 354"/>
              <a:gd name="T28" fmla="*/ 1619250 w 1020"/>
              <a:gd name="T29" fmla="*/ 447675 h 3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0"/>
              <a:gd name="T46" fmla="*/ 0 h 354"/>
              <a:gd name="T47" fmla="*/ 1020 w 1020"/>
              <a:gd name="T48" fmla="*/ 354 h 3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0" h="354">
                <a:moveTo>
                  <a:pt x="1020" y="282"/>
                </a:moveTo>
                <a:lnTo>
                  <a:pt x="1008" y="288"/>
                </a:lnTo>
                <a:lnTo>
                  <a:pt x="990" y="294"/>
                </a:lnTo>
                <a:lnTo>
                  <a:pt x="978" y="300"/>
                </a:lnTo>
                <a:lnTo>
                  <a:pt x="960" y="306"/>
                </a:lnTo>
                <a:lnTo>
                  <a:pt x="942" y="312"/>
                </a:lnTo>
                <a:lnTo>
                  <a:pt x="912" y="324"/>
                </a:lnTo>
                <a:lnTo>
                  <a:pt x="894" y="330"/>
                </a:lnTo>
                <a:lnTo>
                  <a:pt x="876" y="330"/>
                </a:lnTo>
                <a:lnTo>
                  <a:pt x="858" y="336"/>
                </a:lnTo>
                <a:lnTo>
                  <a:pt x="846" y="342"/>
                </a:lnTo>
                <a:lnTo>
                  <a:pt x="828" y="348"/>
                </a:lnTo>
                <a:lnTo>
                  <a:pt x="810" y="354"/>
                </a:lnTo>
                <a:lnTo>
                  <a:pt x="0" y="0"/>
                </a:lnTo>
                <a:lnTo>
                  <a:pt x="1020" y="282"/>
                </a:lnTo>
                <a:close/>
              </a:path>
            </a:pathLst>
          </a:custGeom>
          <a:solidFill>
            <a:srgbClr val="00FFFF"/>
          </a:solidFill>
          <a:ln w="9525">
            <a:noFill/>
            <a:round/>
            <a:headEnd/>
            <a:tailEnd/>
          </a:ln>
        </p:spPr>
        <p:txBody>
          <a:bodyPr/>
          <a:lstStyle/>
          <a:p>
            <a:endParaRPr lang="en-US" dirty="0"/>
          </a:p>
        </p:txBody>
      </p:sp>
      <p:sp>
        <p:nvSpPr>
          <p:cNvPr id="28695" name="Freeform 26"/>
          <p:cNvSpPr>
            <a:spLocks/>
          </p:cNvSpPr>
          <p:nvPr/>
        </p:nvSpPr>
        <p:spPr bwMode="auto">
          <a:xfrm>
            <a:off x="5276850" y="4848225"/>
            <a:ext cx="342900" cy="733425"/>
          </a:xfrm>
          <a:custGeom>
            <a:avLst/>
            <a:gdLst>
              <a:gd name="T0" fmla="*/ 342900 w 36"/>
              <a:gd name="T1" fmla="*/ 733425 h 77"/>
              <a:gd name="T2" fmla="*/ 219075 w 36"/>
              <a:gd name="T3" fmla="*/ 733425 h 77"/>
              <a:gd name="T4" fmla="*/ 0 w 36"/>
              <a:gd name="T5" fmla="*/ 0 h 77"/>
              <a:gd name="T6" fmla="*/ 0 60000 65536"/>
              <a:gd name="T7" fmla="*/ 0 60000 65536"/>
              <a:gd name="T8" fmla="*/ 0 60000 65536"/>
              <a:gd name="T9" fmla="*/ 0 w 36"/>
              <a:gd name="T10" fmla="*/ 0 h 77"/>
              <a:gd name="T11" fmla="*/ 36 w 36"/>
              <a:gd name="T12" fmla="*/ 77 h 77"/>
            </a:gdLst>
            <a:ahLst/>
            <a:cxnLst>
              <a:cxn ang="T6">
                <a:pos x="T0" y="T1"/>
              </a:cxn>
              <a:cxn ang="T7">
                <a:pos x="T2" y="T3"/>
              </a:cxn>
              <a:cxn ang="T8">
                <a:pos x="T4" y="T5"/>
              </a:cxn>
            </a:cxnLst>
            <a:rect l="T9" t="T10" r="T11" b="T12"/>
            <a:pathLst>
              <a:path w="36" h="77">
                <a:moveTo>
                  <a:pt x="36" y="77"/>
                </a:moveTo>
                <a:lnTo>
                  <a:pt x="23" y="77"/>
                </a:lnTo>
                <a:lnTo>
                  <a:pt x="0" y="0"/>
                </a:lnTo>
              </a:path>
            </a:pathLst>
          </a:custGeom>
          <a:noFill/>
          <a:ln w="9525">
            <a:solidFill>
              <a:srgbClr val="FFFFFF"/>
            </a:solidFill>
            <a:prstDash val="solid"/>
            <a:round/>
            <a:headEnd/>
            <a:tailEnd/>
          </a:ln>
        </p:spPr>
        <p:txBody>
          <a:bodyPr/>
          <a:lstStyle/>
          <a:p>
            <a:endParaRPr lang="en-US" dirty="0"/>
          </a:p>
        </p:txBody>
      </p:sp>
      <p:sp>
        <p:nvSpPr>
          <p:cNvPr id="28696" name="Freeform 27"/>
          <p:cNvSpPr>
            <a:spLocks/>
          </p:cNvSpPr>
          <p:nvPr/>
        </p:nvSpPr>
        <p:spPr bwMode="auto">
          <a:xfrm>
            <a:off x="4438650" y="4333875"/>
            <a:ext cx="647700" cy="676275"/>
          </a:xfrm>
          <a:custGeom>
            <a:avLst/>
            <a:gdLst>
              <a:gd name="T0" fmla="*/ 647700 w 408"/>
              <a:gd name="T1" fmla="*/ 0 h 426"/>
              <a:gd name="T2" fmla="*/ 619125 w 408"/>
              <a:gd name="T3" fmla="*/ 9525 h 426"/>
              <a:gd name="T4" fmla="*/ 552450 w 408"/>
              <a:gd name="T5" fmla="*/ 19050 h 426"/>
              <a:gd name="T6" fmla="*/ 523875 w 408"/>
              <a:gd name="T7" fmla="*/ 28575 h 426"/>
              <a:gd name="T8" fmla="*/ 495300 w 408"/>
              <a:gd name="T9" fmla="*/ 38100 h 426"/>
              <a:gd name="T10" fmla="*/ 438150 w 408"/>
              <a:gd name="T11" fmla="*/ 47625 h 426"/>
              <a:gd name="T12" fmla="*/ 400050 w 408"/>
              <a:gd name="T13" fmla="*/ 57150 h 426"/>
              <a:gd name="T14" fmla="*/ 371475 w 408"/>
              <a:gd name="T15" fmla="*/ 57150 h 426"/>
              <a:gd name="T16" fmla="*/ 304800 w 408"/>
              <a:gd name="T17" fmla="*/ 76200 h 426"/>
              <a:gd name="T18" fmla="*/ 276225 w 408"/>
              <a:gd name="T19" fmla="*/ 76200 h 426"/>
              <a:gd name="T20" fmla="*/ 238125 w 408"/>
              <a:gd name="T21" fmla="*/ 85725 h 426"/>
              <a:gd name="T22" fmla="*/ 171450 w 408"/>
              <a:gd name="T23" fmla="*/ 95250 h 426"/>
              <a:gd name="T24" fmla="*/ 142875 w 408"/>
              <a:gd name="T25" fmla="*/ 95250 h 426"/>
              <a:gd name="T26" fmla="*/ 104775 w 408"/>
              <a:gd name="T27" fmla="*/ 104775 h 426"/>
              <a:gd name="T28" fmla="*/ 38100 w 408"/>
              <a:gd name="T29" fmla="*/ 114300 h 426"/>
              <a:gd name="T30" fmla="*/ 0 w 408"/>
              <a:gd name="T31" fmla="*/ 114300 h 426"/>
              <a:gd name="T32" fmla="*/ 0 w 408"/>
              <a:gd name="T33" fmla="*/ 676275 h 426"/>
              <a:gd name="T34" fmla="*/ 38100 w 408"/>
              <a:gd name="T35" fmla="*/ 676275 h 426"/>
              <a:gd name="T36" fmla="*/ 104775 w 408"/>
              <a:gd name="T37" fmla="*/ 666750 h 426"/>
              <a:gd name="T38" fmla="*/ 142875 w 408"/>
              <a:gd name="T39" fmla="*/ 657225 h 426"/>
              <a:gd name="T40" fmla="*/ 171450 w 408"/>
              <a:gd name="T41" fmla="*/ 657225 h 426"/>
              <a:gd name="T42" fmla="*/ 238125 w 408"/>
              <a:gd name="T43" fmla="*/ 647700 h 426"/>
              <a:gd name="T44" fmla="*/ 276225 w 408"/>
              <a:gd name="T45" fmla="*/ 638175 h 426"/>
              <a:gd name="T46" fmla="*/ 304800 w 408"/>
              <a:gd name="T47" fmla="*/ 638175 h 426"/>
              <a:gd name="T48" fmla="*/ 371475 w 408"/>
              <a:gd name="T49" fmla="*/ 619125 h 426"/>
              <a:gd name="T50" fmla="*/ 400050 w 408"/>
              <a:gd name="T51" fmla="*/ 619125 h 426"/>
              <a:gd name="T52" fmla="*/ 438150 w 408"/>
              <a:gd name="T53" fmla="*/ 609600 h 426"/>
              <a:gd name="T54" fmla="*/ 495300 w 408"/>
              <a:gd name="T55" fmla="*/ 600075 h 426"/>
              <a:gd name="T56" fmla="*/ 523875 w 408"/>
              <a:gd name="T57" fmla="*/ 590550 h 426"/>
              <a:gd name="T58" fmla="*/ 552450 w 408"/>
              <a:gd name="T59" fmla="*/ 581025 h 426"/>
              <a:gd name="T60" fmla="*/ 619125 w 408"/>
              <a:gd name="T61" fmla="*/ 571500 h 426"/>
              <a:gd name="T62" fmla="*/ 647700 w 408"/>
              <a:gd name="T63" fmla="*/ 561975 h 426"/>
              <a:gd name="T64" fmla="*/ 647700 w 408"/>
              <a:gd name="T65" fmla="*/ 0 h 4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426"/>
              <a:gd name="T101" fmla="*/ 408 w 408"/>
              <a:gd name="T102" fmla="*/ 426 h 4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426">
                <a:moveTo>
                  <a:pt x="408" y="0"/>
                </a:moveTo>
                <a:lnTo>
                  <a:pt x="390" y="6"/>
                </a:lnTo>
                <a:lnTo>
                  <a:pt x="348" y="12"/>
                </a:lnTo>
                <a:lnTo>
                  <a:pt x="330" y="18"/>
                </a:lnTo>
                <a:lnTo>
                  <a:pt x="312" y="24"/>
                </a:lnTo>
                <a:lnTo>
                  <a:pt x="276" y="30"/>
                </a:lnTo>
                <a:lnTo>
                  <a:pt x="252" y="36"/>
                </a:lnTo>
                <a:lnTo>
                  <a:pt x="234" y="36"/>
                </a:lnTo>
                <a:lnTo>
                  <a:pt x="192" y="48"/>
                </a:lnTo>
                <a:lnTo>
                  <a:pt x="174" y="48"/>
                </a:lnTo>
                <a:lnTo>
                  <a:pt x="150" y="54"/>
                </a:lnTo>
                <a:lnTo>
                  <a:pt x="108" y="60"/>
                </a:lnTo>
                <a:lnTo>
                  <a:pt x="90" y="60"/>
                </a:lnTo>
                <a:lnTo>
                  <a:pt x="66" y="66"/>
                </a:lnTo>
                <a:lnTo>
                  <a:pt x="24" y="72"/>
                </a:lnTo>
                <a:lnTo>
                  <a:pt x="0" y="72"/>
                </a:lnTo>
                <a:lnTo>
                  <a:pt x="0" y="426"/>
                </a:lnTo>
                <a:lnTo>
                  <a:pt x="24" y="426"/>
                </a:lnTo>
                <a:lnTo>
                  <a:pt x="66" y="420"/>
                </a:lnTo>
                <a:lnTo>
                  <a:pt x="90" y="414"/>
                </a:lnTo>
                <a:lnTo>
                  <a:pt x="108" y="414"/>
                </a:lnTo>
                <a:lnTo>
                  <a:pt x="150" y="408"/>
                </a:lnTo>
                <a:lnTo>
                  <a:pt x="174" y="402"/>
                </a:lnTo>
                <a:lnTo>
                  <a:pt x="192" y="402"/>
                </a:lnTo>
                <a:lnTo>
                  <a:pt x="234" y="390"/>
                </a:lnTo>
                <a:lnTo>
                  <a:pt x="252" y="390"/>
                </a:lnTo>
                <a:lnTo>
                  <a:pt x="276" y="384"/>
                </a:lnTo>
                <a:lnTo>
                  <a:pt x="312" y="378"/>
                </a:lnTo>
                <a:lnTo>
                  <a:pt x="330" y="372"/>
                </a:lnTo>
                <a:lnTo>
                  <a:pt x="348" y="366"/>
                </a:lnTo>
                <a:lnTo>
                  <a:pt x="390" y="360"/>
                </a:lnTo>
                <a:lnTo>
                  <a:pt x="408" y="354"/>
                </a:lnTo>
                <a:lnTo>
                  <a:pt x="408" y="0"/>
                </a:lnTo>
                <a:close/>
              </a:path>
            </a:pathLst>
          </a:custGeom>
          <a:solidFill>
            <a:srgbClr val="800080"/>
          </a:solidFill>
          <a:ln w="9525">
            <a:noFill/>
            <a:round/>
            <a:headEnd/>
            <a:tailEnd/>
          </a:ln>
        </p:spPr>
        <p:txBody>
          <a:bodyPr/>
          <a:lstStyle/>
          <a:p>
            <a:endParaRPr lang="en-US" dirty="0"/>
          </a:p>
        </p:txBody>
      </p:sp>
      <p:sp>
        <p:nvSpPr>
          <p:cNvPr id="28697" name="Freeform 28"/>
          <p:cNvSpPr>
            <a:spLocks/>
          </p:cNvSpPr>
          <p:nvPr/>
        </p:nvSpPr>
        <p:spPr bwMode="auto">
          <a:xfrm>
            <a:off x="3800475" y="3781425"/>
            <a:ext cx="638175" cy="1238250"/>
          </a:xfrm>
          <a:custGeom>
            <a:avLst/>
            <a:gdLst>
              <a:gd name="T0" fmla="*/ 0 w 402"/>
              <a:gd name="T1" fmla="*/ 0 h 780"/>
              <a:gd name="T2" fmla="*/ 638175 w 402"/>
              <a:gd name="T3" fmla="*/ 676275 h 780"/>
              <a:gd name="T4" fmla="*/ 638175 w 402"/>
              <a:gd name="T5" fmla="*/ 1238250 h 780"/>
              <a:gd name="T6" fmla="*/ 0 w 402"/>
              <a:gd name="T7" fmla="*/ 561975 h 780"/>
              <a:gd name="T8" fmla="*/ 0 w 402"/>
              <a:gd name="T9" fmla="*/ 0 h 780"/>
              <a:gd name="T10" fmla="*/ 0 60000 65536"/>
              <a:gd name="T11" fmla="*/ 0 60000 65536"/>
              <a:gd name="T12" fmla="*/ 0 60000 65536"/>
              <a:gd name="T13" fmla="*/ 0 60000 65536"/>
              <a:gd name="T14" fmla="*/ 0 60000 65536"/>
              <a:gd name="T15" fmla="*/ 0 w 402"/>
              <a:gd name="T16" fmla="*/ 0 h 780"/>
              <a:gd name="T17" fmla="*/ 402 w 402"/>
              <a:gd name="T18" fmla="*/ 780 h 780"/>
            </a:gdLst>
            <a:ahLst/>
            <a:cxnLst>
              <a:cxn ang="T10">
                <a:pos x="T0" y="T1"/>
              </a:cxn>
              <a:cxn ang="T11">
                <a:pos x="T2" y="T3"/>
              </a:cxn>
              <a:cxn ang="T12">
                <a:pos x="T4" y="T5"/>
              </a:cxn>
              <a:cxn ang="T13">
                <a:pos x="T6" y="T7"/>
              </a:cxn>
              <a:cxn ang="T14">
                <a:pos x="T8" y="T9"/>
              </a:cxn>
            </a:cxnLst>
            <a:rect l="T15" t="T16" r="T17" b="T18"/>
            <a:pathLst>
              <a:path w="402" h="780">
                <a:moveTo>
                  <a:pt x="0" y="0"/>
                </a:moveTo>
                <a:lnTo>
                  <a:pt x="402" y="426"/>
                </a:lnTo>
                <a:lnTo>
                  <a:pt x="402" y="780"/>
                </a:lnTo>
                <a:lnTo>
                  <a:pt x="0" y="354"/>
                </a:lnTo>
                <a:lnTo>
                  <a:pt x="0" y="0"/>
                </a:lnTo>
                <a:close/>
              </a:path>
            </a:pathLst>
          </a:custGeom>
          <a:solidFill>
            <a:srgbClr val="800080"/>
          </a:solidFill>
          <a:ln w="9525">
            <a:noFill/>
            <a:round/>
            <a:headEnd/>
            <a:tailEnd/>
          </a:ln>
        </p:spPr>
        <p:txBody>
          <a:bodyPr/>
          <a:lstStyle/>
          <a:p>
            <a:endParaRPr lang="en-US" dirty="0"/>
          </a:p>
        </p:txBody>
      </p:sp>
      <p:sp>
        <p:nvSpPr>
          <p:cNvPr id="28698" name="Freeform 29"/>
          <p:cNvSpPr>
            <a:spLocks/>
          </p:cNvSpPr>
          <p:nvPr/>
        </p:nvSpPr>
        <p:spPr bwMode="auto">
          <a:xfrm>
            <a:off x="3800475" y="3781425"/>
            <a:ext cx="1285875" cy="676275"/>
          </a:xfrm>
          <a:custGeom>
            <a:avLst/>
            <a:gdLst>
              <a:gd name="T0" fmla="*/ 1285875 w 810"/>
              <a:gd name="T1" fmla="*/ 561975 h 426"/>
              <a:gd name="T2" fmla="*/ 1257300 w 810"/>
              <a:gd name="T3" fmla="*/ 571500 h 426"/>
              <a:gd name="T4" fmla="*/ 1190625 w 810"/>
              <a:gd name="T5" fmla="*/ 581025 h 426"/>
              <a:gd name="T6" fmla="*/ 1162050 w 810"/>
              <a:gd name="T7" fmla="*/ 590550 h 426"/>
              <a:gd name="T8" fmla="*/ 1133475 w 810"/>
              <a:gd name="T9" fmla="*/ 600075 h 426"/>
              <a:gd name="T10" fmla="*/ 1076325 w 810"/>
              <a:gd name="T11" fmla="*/ 609600 h 426"/>
              <a:gd name="T12" fmla="*/ 1038225 w 810"/>
              <a:gd name="T13" fmla="*/ 619125 h 426"/>
              <a:gd name="T14" fmla="*/ 1009650 w 810"/>
              <a:gd name="T15" fmla="*/ 619125 h 426"/>
              <a:gd name="T16" fmla="*/ 942975 w 810"/>
              <a:gd name="T17" fmla="*/ 638175 h 426"/>
              <a:gd name="T18" fmla="*/ 914400 w 810"/>
              <a:gd name="T19" fmla="*/ 638175 h 426"/>
              <a:gd name="T20" fmla="*/ 876300 w 810"/>
              <a:gd name="T21" fmla="*/ 647700 h 426"/>
              <a:gd name="T22" fmla="*/ 809625 w 810"/>
              <a:gd name="T23" fmla="*/ 657225 h 426"/>
              <a:gd name="T24" fmla="*/ 781050 w 810"/>
              <a:gd name="T25" fmla="*/ 657225 h 426"/>
              <a:gd name="T26" fmla="*/ 742950 w 810"/>
              <a:gd name="T27" fmla="*/ 666750 h 426"/>
              <a:gd name="T28" fmla="*/ 676275 w 810"/>
              <a:gd name="T29" fmla="*/ 676275 h 426"/>
              <a:gd name="T30" fmla="*/ 638175 w 810"/>
              <a:gd name="T31" fmla="*/ 676275 h 426"/>
              <a:gd name="T32" fmla="*/ 0 w 810"/>
              <a:gd name="T33" fmla="*/ 0 h 426"/>
              <a:gd name="T34" fmla="*/ 1285875 w 810"/>
              <a:gd name="T35" fmla="*/ 561975 h 4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0"/>
              <a:gd name="T55" fmla="*/ 0 h 426"/>
              <a:gd name="T56" fmla="*/ 810 w 810"/>
              <a:gd name="T57" fmla="*/ 426 h 4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0" h="426">
                <a:moveTo>
                  <a:pt x="810" y="354"/>
                </a:moveTo>
                <a:lnTo>
                  <a:pt x="792" y="360"/>
                </a:lnTo>
                <a:lnTo>
                  <a:pt x="750" y="366"/>
                </a:lnTo>
                <a:lnTo>
                  <a:pt x="732" y="372"/>
                </a:lnTo>
                <a:lnTo>
                  <a:pt x="714" y="378"/>
                </a:lnTo>
                <a:lnTo>
                  <a:pt x="678" y="384"/>
                </a:lnTo>
                <a:lnTo>
                  <a:pt x="654" y="390"/>
                </a:lnTo>
                <a:lnTo>
                  <a:pt x="636" y="390"/>
                </a:lnTo>
                <a:lnTo>
                  <a:pt x="594" y="402"/>
                </a:lnTo>
                <a:lnTo>
                  <a:pt x="576" y="402"/>
                </a:lnTo>
                <a:lnTo>
                  <a:pt x="552" y="408"/>
                </a:lnTo>
                <a:lnTo>
                  <a:pt x="510" y="414"/>
                </a:lnTo>
                <a:lnTo>
                  <a:pt x="492" y="414"/>
                </a:lnTo>
                <a:lnTo>
                  <a:pt x="468" y="420"/>
                </a:lnTo>
                <a:lnTo>
                  <a:pt x="426" y="426"/>
                </a:lnTo>
                <a:lnTo>
                  <a:pt x="402" y="426"/>
                </a:lnTo>
                <a:lnTo>
                  <a:pt x="0" y="0"/>
                </a:lnTo>
                <a:lnTo>
                  <a:pt x="810" y="354"/>
                </a:lnTo>
                <a:close/>
              </a:path>
            </a:pathLst>
          </a:custGeom>
          <a:solidFill>
            <a:srgbClr val="FF00FF"/>
          </a:solidFill>
          <a:ln w="9525">
            <a:noFill/>
            <a:round/>
            <a:headEnd/>
            <a:tailEnd/>
          </a:ln>
        </p:spPr>
        <p:txBody>
          <a:bodyPr/>
          <a:lstStyle/>
          <a:p>
            <a:endParaRPr lang="en-US" dirty="0"/>
          </a:p>
        </p:txBody>
      </p:sp>
      <p:sp>
        <p:nvSpPr>
          <p:cNvPr id="28699" name="Freeform 30"/>
          <p:cNvSpPr>
            <a:spLocks/>
          </p:cNvSpPr>
          <p:nvPr/>
        </p:nvSpPr>
        <p:spPr bwMode="auto">
          <a:xfrm>
            <a:off x="4086225" y="4972050"/>
            <a:ext cx="695325" cy="314325"/>
          </a:xfrm>
          <a:custGeom>
            <a:avLst/>
            <a:gdLst>
              <a:gd name="T0" fmla="*/ 0 w 73"/>
              <a:gd name="T1" fmla="*/ 314325 h 33"/>
              <a:gd name="T2" fmla="*/ 0 w 73"/>
              <a:gd name="T3" fmla="*/ 190500 h 33"/>
              <a:gd name="T4" fmla="*/ 695325 w 73"/>
              <a:gd name="T5" fmla="*/ 0 h 33"/>
              <a:gd name="T6" fmla="*/ 0 60000 65536"/>
              <a:gd name="T7" fmla="*/ 0 60000 65536"/>
              <a:gd name="T8" fmla="*/ 0 60000 65536"/>
              <a:gd name="T9" fmla="*/ 0 w 73"/>
              <a:gd name="T10" fmla="*/ 0 h 33"/>
              <a:gd name="T11" fmla="*/ 73 w 73"/>
              <a:gd name="T12" fmla="*/ 33 h 33"/>
            </a:gdLst>
            <a:ahLst/>
            <a:cxnLst>
              <a:cxn ang="T6">
                <a:pos x="T0" y="T1"/>
              </a:cxn>
              <a:cxn ang="T7">
                <a:pos x="T2" y="T3"/>
              </a:cxn>
              <a:cxn ang="T8">
                <a:pos x="T4" y="T5"/>
              </a:cxn>
            </a:cxnLst>
            <a:rect l="T9" t="T10" r="T11" b="T12"/>
            <a:pathLst>
              <a:path w="73" h="33">
                <a:moveTo>
                  <a:pt x="0" y="33"/>
                </a:moveTo>
                <a:lnTo>
                  <a:pt x="0" y="20"/>
                </a:lnTo>
                <a:lnTo>
                  <a:pt x="73" y="0"/>
                </a:lnTo>
              </a:path>
            </a:pathLst>
          </a:custGeom>
          <a:noFill/>
          <a:ln w="9525">
            <a:solidFill>
              <a:srgbClr val="FFFFFF"/>
            </a:solidFill>
            <a:prstDash val="solid"/>
            <a:round/>
            <a:headEnd/>
            <a:tailEnd/>
          </a:ln>
        </p:spPr>
        <p:txBody>
          <a:bodyPr/>
          <a:lstStyle/>
          <a:p>
            <a:endParaRPr lang="en-US" dirty="0"/>
          </a:p>
        </p:txBody>
      </p:sp>
      <p:sp>
        <p:nvSpPr>
          <p:cNvPr id="28700" name="Freeform 31"/>
          <p:cNvSpPr>
            <a:spLocks/>
          </p:cNvSpPr>
          <p:nvPr/>
        </p:nvSpPr>
        <p:spPr bwMode="auto">
          <a:xfrm>
            <a:off x="1714500" y="3771900"/>
            <a:ext cx="1685925" cy="1257300"/>
          </a:xfrm>
          <a:custGeom>
            <a:avLst/>
            <a:gdLst>
              <a:gd name="T0" fmla="*/ 1647825 w 1062"/>
              <a:gd name="T1" fmla="*/ 695325 h 792"/>
              <a:gd name="T2" fmla="*/ 1543050 w 1062"/>
              <a:gd name="T3" fmla="*/ 685800 h 792"/>
              <a:gd name="T4" fmla="*/ 1438275 w 1062"/>
              <a:gd name="T5" fmla="*/ 676275 h 792"/>
              <a:gd name="T6" fmla="*/ 1371600 w 1062"/>
              <a:gd name="T7" fmla="*/ 666750 h 792"/>
              <a:gd name="T8" fmla="*/ 1266825 w 1062"/>
              <a:gd name="T9" fmla="*/ 657225 h 792"/>
              <a:gd name="T10" fmla="*/ 1200150 w 1062"/>
              <a:gd name="T11" fmla="*/ 647700 h 792"/>
              <a:gd name="T12" fmla="*/ 1104900 w 1062"/>
              <a:gd name="T13" fmla="*/ 628650 h 792"/>
              <a:gd name="T14" fmla="*/ 1009650 w 1062"/>
              <a:gd name="T15" fmla="*/ 609600 h 792"/>
              <a:gd name="T16" fmla="*/ 942975 w 1062"/>
              <a:gd name="T17" fmla="*/ 600075 h 792"/>
              <a:gd name="T18" fmla="*/ 857250 w 1062"/>
              <a:gd name="T19" fmla="*/ 581025 h 792"/>
              <a:gd name="T20" fmla="*/ 771525 w 1062"/>
              <a:gd name="T21" fmla="*/ 552450 h 792"/>
              <a:gd name="T22" fmla="*/ 714375 w 1062"/>
              <a:gd name="T23" fmla="*/ 533400 h 792"/>
              <a:gd name="T24" fmla="*/ 638175 w 1062"/>
              <a:gd name="T25" fmla="*/ 514350 h 792"/>
              <a:gd name="T26" fmla="*/ 561975 w 1062"/>
              <a:gd name="T27" fmla="*/ 485775 h 792"/>
              <a:gd name="T28" fmla="*/ 504825 w 1062"/>
              <a:gd name="T29" fmla="*/ 466725 h 792"/>
              <a:gd name="T30" fmla="*/ 438150 w 1062"/>
              <a:gd name="T31" fmla="*/ 438150 h 792"/>
              <a:gd name="T32" fmla="*/ 400050 w 1062"/>
              <a:gd name="T33" fmla="*/ 419100 h 792"/>
              <a:gd name="T34" fmla="*/ 333375 w 1062"/>
              <a:gd name="T35" fmla="*/ 390525 h 792"/>
              <a:gd name="T36" fmla="*/ 276225 w 1062"/>
              <a:gd name="T37" fmla="*/ 361950 h 792"/>
              <a:gd name="T38" fmla="*/ 238125 w 1062"/>
              <a:gd name="T39" fmla="*/ 333375 h 792"/>
              <a:gd name="T40" fmla="*/ 190500 w 1062"/>
              <a:gd name="T41" fmla="*/ 304800 h 792"/>
              <a:gd name="T42" fmla="*/ 152400 w 1062"/>
              <a:gd name="T43" fmla="*/ 266700 h 792"/>
              <a:gd name="T44" fmla="*/ 123825 w 1062"/>
              <a:gd name="T45" fmla="*/ 247650 h 792"/>
              <a:gd name="T46" fmla="*/ 85725 w 1062"/>
              <a:gd name="T47" fmla="*/ 209550 h 792"/>
              <a:gd name="T48" fmla="*/ 57150 w 1062"/>
              <a:gd name="T49" fmla="*/ 171450 h 792"/>
              <a:gd name="T50" fmla="*/ 47625 w 1062"/>
              <a:gd name="T51" fmla="*/ 152400 h 792"/>
              <a:gd name="T52" fmla="*/ 19050 w 1062"/>
              <a:gd name="T53" fmla="*/ 114300 h 792"/>
              <a:gd name="T54" fmla="*/ 9525 w 1062"/>
              <a:gd name="T55" fmla="*/ 85725 h 792"/>
              <a:gd name="T56" fmla="*/ 0 w 1062"/>
              <a:gd name="T57" fmla="*/ 47625 h 792"/>
              <a:gd name="T58" fmla="*/ 0 w 1062"/>
              <a:gd name="T59" fmla="*/ 19050 h 792"/>
              <a:gd name="T60" fmla="*/ 0 w 1062"/>
              <a:gd name="T61" fmla="*/ 561975 h 792"/>
              <a:gd name="T62" fmla="*/ 0 w 1062"/>
              <a:gd name="T63" fmla="*/ 600075 h 792"/>
              <a:gd name="T64" fmla="*/ 9525 w 1062"/>
              <a:gd name="T65" fmla="*/ 628650 h 792"/>
              <a:gd name="T66" fmla="*/ 19050 w 1062"/>
              <a:gd name="T67" fmla="*/ 666750 h 792"/>
              <a:gd name="T68" fmla="*/ 38100 w 1062"/>
              <a:gd name="T69" fmla="*/ 695325 h 792"/>
              <a:gd name="T70" fmla="*/ 47625 w 1062"/>
              <a:gd name="T71" fmla="*/ 723900 h 792"/>
              <a:gd name="T72" fmla="*/ 76200 w 1062"/>
              <a:gd name="T73" fmla="*/ 762000 h 792"/>
              <a:gd name="T74" fmla="*/ 95250 w 1062"/>
              <a:gd name="T75" fmla="*/ 781050 h 792"/>
              <a:gd name="T76" fmla="*/ 133350 w 1062"/>
              <a:gd name="T77" fmla="*/ 819150 h 792"/>
              <a:gd name="T78" fmla="*/ 180975 w 1062"/>
              <a:gd name="T79" fmla="*/ 857250 h 792"/>
              <a:gd name="T80" fmla="*/ 209550 w 1062"/>
              <a:gd name="T81" fmla="*/ 876300 h 792"/>
              <a:gd name="T82" fmla="*/ 257175 w 1062"/>
              <a:gd name="T83" fmla="*/ 904875 h 792"/>
              <a:gd name="T84" fmla="*/ 314325 w 1062"/>
              <a:gd name="T85" fmla="*/ 942975 h 792"/>
              <a:gd name="T86" fmla="*/ 352425 w 1062"/>
              <a:gd name="T87" fmla="*/ 962025 h 792"/>
              <a:gd name="T88" fmla="*/ 419100 w 1062"/>
              <a:gd name="T89" fmla="*/ 990600 h 792"/>
              <a:gd name="T90" fmla="*/ 466725 w 1062"/>
              <a:gd name="T91" fmla="*/ 1009650 h 792"/>
              <a:gd name="T92" fmla="*/ 533400 w 1062"/>
              <a:gd name="T93" fmla="*/ 1038225 h 792"/>
              <a:gd name="T94" fmla="*/ 609600 w 1062"/>
              <a:gd name="T95" fmla="*/ 1066800 h 792"/>
              <a:gd name="T96" fmla="*/ 657225 w 1062"/>
              <a:gd name="T97" fmla="*/ 1085850 h 792"/>
              <a:gd name="T98" fmla="*/ 742950 w 1062"/>
              <a:gd name="T99" fmla="*/ 1104900 h 792"/>
              <a:gd name="T100" fmla="*/ 828675 w 1062"/>
              <a:gd name="T101" fmla="*/ 1133475 h 792"/>
              <a:gd name="T102" fmla="*/ 885825 w 1062"/>
              <a:gd name="T103" fmla="*/ 1143000 h 792"/>
              <a:gd name="T104" fmla="*/ 981075 w 1062"/>
              <a:gd name="T105" fmla="*/ 1162050 h 792"/>
              <a:gd name="T106" fmla="*/ 1076325 w 1062"/>
              <a:gd name="T107" fmla="*/ 1181100 h 792"/>
              <a:gd name="T108" fmla="*/ 1133475 w 1062"/>
              <a:gd name="T109" fmla="*/ 1200150 h 792"/>
              <a:gd name="T110" fmla="*/ 1238250 w 1062"/>
              <a:gd name="T111" fmla="*/ 1209675 h 792"/>
              <a:gd name="T112" fmla="*/ 1304925 w 1062"/>
              <a:gd name="T113" fmla="*/ 1219200 h 792"/>
              <a:gd name="T114" fmla="*/ 1400175 w 1062"/>
              <a:gd name="T115" fmla="*/ 1238250 h 792"/>
              <a:gd name="T116" fmla="*/ 1504950 w 1062"/>
              <a:gd name="T117" fmla="*/ 1247775 h 792"/>
              <a:gd name="T118" fmla="*/ 1581150 w 1062"/>
              <a:gd name="T119" fmla="*/ 1257300 h 792"/>
              <a:gd name="T120" fmla="*/ 1685925 w 1062"/>
              <a:gd name="T121" fmla="*/ 1257300 h 7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62"/>
              <a:gd name="T184" fmla="*/ 0 h 792"/>
              <a:gd name="T185" fmla="*/ 1062 w 1062"/>
              <a:gd name="T186" fmla="*/ 792 h 7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62" h="792">
                <a:moveTo>
                  <a:pt x="1062" y="438"/>
                </a:moveTo>
                <a:lnTo>
                  <a:pt x="1038" y="438"/>
                </a:lnTo>
                <a:lnTo>
                  <a:pt x="996" y="438"/>
                </a:lnTo>
                <a:lnTo>
                  <a:pt x="972" y="432"/>
                </a:lnTo>
                <a:lnTo>
                  <a:pt x="948" y="432"/>
                </a:lnTo>
                <a:lnTo>
                  <a:pt x="906" y="426"/>
                </a:lnTo>
                <a:lnTo>
                  <a:pt x="882" y="426"/>
                </a:lnTo>
                <a:lnTo>
                  <a:pt x="864" y="420"/>
                </a:lnTo>
                <a:lnTo>
                  <a:pt x="822" y="414"/>
                </a:lnTo>
                <a:lnTo>
                  <a:pt x="798" y="414"/>
                </a:lnTo>
                <a:lnTo>
                  <a:pt x="780" y="408"/>
                </a:lnTo>
                <a:lnTo>
                  <a:pt x="756" y="408"/>
                </a:lnTo>
                <a:lnTo>
                  <a:pt x="714" y="402"/>
                </a:lnTo>
                <a:lnTo>
                  <a:pt x="696" y="396"/>
                </a:lnTo>
                <a:lnTo>
                  <a:pt x="678" y="390"/>
                </a:lnTo>
                <a:lnTo>
                  <a:pt x="636" y="384"/>
                </a:lnTo>
                <a:lnTo>
                  <a:pt x="618" y="378"/>
                </a:lnTo>
                <a:lnTo>
                  <a:pt x="594" y="378"/>
                </a:lnTo>
                <a:lnTo>
                  <a:pt x="558" y="366"/>
                </a:lnTo>
                <a:lnTo>
                  <a:pt x="540" y="366"/>
                </a:lnTo>
                <a:lnTo>
                  <a:pt x="522" y="360"/>
                </a:lnTo>
                <a:lnTo>
                  <a:pt x="486" y="348"/>
                </a:lnTo>
                <a:lnTo>
                  <a:pt x="468" y="342"/>
                </a:lnTo>
                <a:lnTo>
                  <a:pt x="450" y="336"/>
                </a:lnTo>
                <a:lnTo>
                  <a:pt x="414" y="330"/>
                </a:lnTo>
                <a:lnTo>
                  <a:pt x="402" y="324"/>
                </a:lnTo>
                <a:lnTo>
                  <a:pt x="384" y="318"/>
                </a:lnTo>
                <a:lnTo>
                  <a:pt x="354" y="306"/>
                </a:lnTo>
                <a:lnTo>
                  <a:pt x="336" y="300"/>
                </a:lnTo>
                <a:lnTo>
                  <a:pt x="318" y="294"/>
                </a:lnTo>
                <a:lnTo>
                  <a:pt x="294" y="282"/>
                </a:lnTo>
                <a:lnTo>
                  <a:pt x="276" y="276"/>
                </a:lnTo>
                <a:lnTo>
                  <a:pt x="264" y="270"/>
                </a:lnTo>
                <a:lnTo>
                  <a:pt x="252" y="264"/>
                </a:lnTo>
                <a:lnTo>
                  <a:pt x="222" y="252"/>
                </a:lnTo>
                <a:lnTo>
                  <a:pt x="210" y="246"/>
                </a:lnTo>
                <a:lnTo>
                  <a:pt x="198" y="240"/>
                </a:lnTo>
                <a:lnTo>
                  <a:pt x="174" y="228"/>
                </a:lnTo>
                <a:lnTo>
                  <a:pt x="162" y="216"/>
                </a:lnTo>
                <a:lnTo>
                  <a:pt x="150" y="210"/>
                </a:lnTo>
                <a:lnTo>
                  <a:pt x="132" y="198"/>
                </a:lnTo>
                <a:lnTo>
                  <a:pt x="120" y="192"/>
                </a:lnTo>
                <a:lnTo>
                  <a:pt x="114" y="186"/>
                </a:lnTo>
                <a:lnTo>
                  <a:pt x="96" y="168"/>
                </a:lnTo>
                <a:lnTo>
                  <a:pt x="84" y="162"/>
                </a:lnTo>
                <a:lnTo>
                  <a:pt x="78" y="156"/>
                </a:lnTo>
                <a:lnTo>
                  <a:pt x="60" y="138"/>
                </a:lnTo>
                <a:lnTo>
                  <a:pt x="54" y="132"/>
                </a:lnTo>
                <a:lnTo>
                  <a:pt x="48" y="126"/>
                </a:lnTo>
                <a:lnTo>
                  <a:pt x="36" y="108"/>
                </a:lnTo>
                <a:lnTo>
                  <a:pt x="30" y="102"/>
                </a:lnTo>
                <a:lnTo>
                  <a:pt x="30" y="96"/>
                </a:lnTo>
                <a:lnTo>
                  <a:pt x="24" y="84"/>
                </a:lnTo>
                <a:lnTo>
                  <a:pt x="12" y="72"/>
                </a:lnTo>
                <a:lnTo>
                  <a:pt x="12" y="66"/>
                </a:lnTo>
                <a:lnTo>
                  <a:pt x="6" y="54"/>
                </a:lnTo>
                <a:lnTo>
                  <a:pt x="6" y="42"/>
                </a:lnTo>
                <a:lnTo>
                  <a:pt x="0" y="30"/>
                </a:lnTo>
                <a:lnTo>
                  <a:pt x="0" y="24"/>
                </a:lnTo>
                <a:lnTo>
                  <a:pt x="0" y="12"/>
                </a:lnTo>
                <a:lnTo>
                  <a:pt x="0" y="0"/>
                </a:lnTo>
                <a:lnTo>
                  <a:pt x="0" y="354"/>
                </a:lnTo>
                <a:lnTo>
                  <a:pt x="0" y="366"/>
                </a:lnTo>
                <a:lnTo>
                  <a:pt x="0" y="378"/>
                </a:lnTo>
                <a:lnTo>
                  <a:pt x="0" y="384"/>
                </a:lnTo>
                <a:lnTo>
                  <a:pt x="6" y="396"/>
                </a:lnTo>
                <a:lnTo>
                  <a:pt x="6" y="408"/>
                </a:lnTo>
                <a:lnTo>
                  <a:pt x="12" y="420"/>
                </a:lnTo>
                <a:lnTo>
                  <a:pt x="12" y="426"/>
                </a:lnTo>
                <a:lnTo>
                  <a:pt x="24" y="438"/>
                </a:lnTo>
                <a:lnTo>
                  <a:pt x="30" y="450"/>
                </a:lnTo>
                <a:lnTo>
                  <a:pt x="30" y="456"/>
                </a:lnTo>
                <a:lnTo>
                  <a:pt x="36" y="462"/>
                </a:lnTo>
                <a:lnTo>
                  <a:pt x="48" y="480"/>
                </a:lnTo>
                <a:lnTo>
                  <a:pt x="54" y="486"/>
                </a:lnTo>
                <a:lnTo>
                  <a:pt x="60" y="492"/>
                </a:lnTo>
                <a:lnTo>
                  <a:pt x="78" y="510"/>
                </a:lnTo>
                <a:lnTo>
                  <a:pt x="84" y="516"/>
                </a:lnTo>
                <a:lnTo>
                  <a:pt x="96" y="522"/>
                </a:lnTo>
                <a:lnTo>
                  <a:pt x="114" y="540"/>
                </a:lnTo>
                <a:lnTo>
                  <a:pt x="120" y="546"/>
                </a:lnTo>
                <a:lnTo>
                  <a:pt x="132" y="552"/>
                </a:lnTo>
                <a:lnTo>
                  <a:pt x="150" y="564"/>
                </a:lnTo>
                <a:lnTo>
                  <a:pt x="162" y="570"/>
                </a:lnTo>
                <a:lnTo>
                  <a:pt x="174" y="582"/>
                </a:lnTo>
                <a:lnTo>
                  <a:pt x="198" y="594"/>
                </a:lnTo>
                <a:lnTo>
                  <a:pt x="210" y="600"/>
                </a:lnTo>
                <a:lnTo>
                  <a:pt x="222" y="606"/>
                </a:lnTo>
                <a:lnTo>
                  <a:pt x="252" y="618"/>
                </a:lnTo>
                <a:lnTo>
                  <a:pt x="264" y="624"/>
                </a:lnTo>
                <a:lnTo>
                  <a:pt x="276" y="630"/>
                </a:lnTo>
                <a:lnTo>
                  <a:pt x="294" y="636"/>
                </a:lnTo>
                <a:lnTo>
                  <a:pt x="318" y="648"/>
                </a:lnTo>
                <a:lnTo>
                  <a:pt x="336" y="654"/>
                </a:lnTo>
                <a:lnTo>
                  <a:pt x="354" y="660"/>
                </a:lnTo>
                <a:lnTo>
                  <a:pt x="384" y="672"/>
                </a:lnTo>
                <a:lnTo>
                  <a:pt x="402" y="678"/>
                </a:lnTo>
                <a:lnTo>
                  <a:pt x="414" y="684"/>
                </a:lnTo>
                <a:lnTo>
                  <a:pt x="450" y="690"/>
                </a:lnTo>
                <a:lnTo>
                  <a:pt x="468" y="696"/>
                </a:lnTo>
                <a:lnTo>
                  <a:pt x="486" y="702"/>
                </a:lnTo>
                <a:lnTo>
                  <a:pt x="522" y="714"/>
                </a:lnTo>
                <a:lnTo>
                  <a:pt x="540" y="720"/>
                </a:lnTo>
                <a:lnTo>
                  <a:pt x="558" y="720"/>
                </a:lnTo>
                <a:lnTo>
                  <a:pt x="594" y="732"/>
                </a:lnTo>
                <a:lnTo>
                  <a:pt x="618" y="732"/>
                </a:lnTo>
                <a:lnTo>
                  <a:pt x="636" y="738"/>
                </a:lnTo>
                <a:lnTo>
                  <a:pt x="678" y="744"/>
                </a:lnTo>
                <a:lnTo>
                  <a:pt x="696" y="750"/>
                </a:lnTo>
                <a:lnTo>
                  <a:pt x="714" y="756"/>
                </a:lnTo>
                <a:lnTo>
                  <a:pt x="756" y="762"/>
                </a:lnTo>
                <a:lnTo>
                  <a:pt x="780" y="762"/>
                </a:lnTo>
                <a:lnTo>
                  <a:pt x="798" y="768"/>
                </a:lnTo>
                <a:lnTo>
                  <a:pt x="822" y="768"/>
                </a:lnTo>
                <a:lnTo>
                  <a:pt x="864" y="774"/>
                </a:lnTo>
                <a:lnTo>
                  <a:pt x="882" y="780"/>
                </a:lnTo>
                <a:lnTo>
                  <a:pt x="906" y="780"/>
                </a:lnTo>
                <a:lnTo>
                  <a:pt x="948" y="786"/>
                </a:lnTo>
                <a:lnTo>
                  <a:pt x="972" y="786"/>
                </a:lnTo>
                <a:lnTo>
                  <a:pt x="996" y="792"/>
                </a:lnTo>
                <a:lnTo>
                  <a:pt x="1038" y="792"/>
                </a:lnTo>
                <a:lnTo>
                  <a:pt x="1062" y="792"/>
                </a:lnTo>
                <a:lnTo>
                  <a:pt x="1062" y="438"/>
                </a:lnTo>
                <a:close/>
              </a:path>
            </a:pathLst>
          </a:custGeom>
          <a:solidFill>
            <a:srgbClr val="804D00"/>
          </a:solidFill>
          <a:ln w="9525">
            <a:noFill/>
            <a:round/>
            <a:headEnd/>
            <a:tailEnd/>
          </a:ln>
        </p:spPr>
        <p:txBody>
          <a:bodyPr/>
          <a:lstStyle/>
          <a:p>
            <a:endParaRPr lang="en-US" dirty="0"/>
          </a:p>
        </p:txBody>
      </p:sp>
      <p:sp>
        <p:nvSpPr>
          <p:cNvPr id="28701" name="Freeform 32"/>
          <p:cNvSpPr>
            <a:spLocks/>
          </p:cNvSpPr>
          <p:nvPr/>
        </p:nvSpPr>
        <p:spPr bwMode="auto">
          <a:xfrm>
            <a:off x="3400425" y="3781425"/>
            <a:ext cx="400050" cy="1257300"/>
          </a:xfrm>
          <a:custGeom>
            <a:avLst/>
            <a:gdLst>
              <a:gd name="T0" fmla="*/ 400050 w 252"/>
              <a:gd name="T1" fmla="*/ 0 h 792"/>
              <a:gd name="T2" fmla="*/ 0 w 252"/>
              <a:gd name="T3" fmla="*/ 695325 h 792"/>
              <a:gd name="T4" fmla="*/ 0 w 252"/>
              <a:gd name="T5" fmla="*/ 1257300 h 792"/>
              <a:gd name="T6" fmla="*/ 400050 w 252"/>
              <a:gd name="T7" fmla="*/ 561975 h 792"/>
              <a:gd name="T8" fmla="*/ 400050 w 252"/>
              <a:gd name="T9" fmla="*/ 0 h 792"/>
              <a:gd name="T10" fmla="*/ 0 60000 65536"/>
              <a:gd name="T11" fmla="*/ 0 60000 65536"/>
              <a:gd name="T12" fmla="*/ 0 60000 65536"/>
              <a:gd name="T13" fmla="*/ 0 60000 65536"/>
              <a:gd name="T14" fmla="*/ 0 60000 65536"/>
              <a:gd name="T15" fmla="*/ 0 w 252"/>
              <a:gd name="T16" fmla="*/ 0 h 792"/>
              <a:gd name="T17" fmla="*/ 252 w 252"/>
              <a:gd name="T18" fmla="*/ 792 h 792"/>
            </a:gdLst>
            <a:ahLst/>
            <a:cxnLst>
              <a:cxn ang="T10">
                <a:pos x="T0" y="T1"/>
              </a:cxn>
              <a:cxn ang="T11">
                <a:pos x="T2" y="T3"/>
              </a:cxn>
              <a:cxn ang="T12">
                <a:pos x="T4" y="T5"/>
              </a:cxn>
              <a:cxn ang="T13">
                <a:pos x="T6" y="T7"/>
              </a:cxn>
              <a:cxn ang="T14">
                <a:pos x="T8" y="T9"/>
              </a:cxn>
            </a:cxnLst>
            <a:rect l="T15" t="T16" r="T17" b="T18"/>
            <a:pathLst>
              <a:path w="252" h="792">
                <a:moveTo>
                  <a:pt x="252" y="0"/>
                </a:moveTo>
                <a:lnTo>
                  <a:pt x="0" y="438"/>
                </a:lnTo>
                <a:lnTo>
                  <a:pt x="0" y="792"/>
                </a:lnTo>
                <a:lnTo>
                  <a:pt x="252" y="354"/>
                </a:lnTo>
                <a:lnTo>
                  <a:pt x="252" y="0"/>
                </a:lnTo>
                <a:close/>
              </a:path>
            </a:pathLst>
          </a:custGeom>
          <a:solidFill>
            <a:srgbClr val="804D00"/>
          </a:solidFill>
          <a:ln w="9525">
            <a:noFill/>
            <a:round/>
            <a:headEnd/>
            <a:tailEnd/>
          </a:ln>
        </p:spPr>
        <p:txBody>
          <a:bodyPr/>
          <a:lstStyle/>
          <a:p>
            <a:endParaRPr lang="en-US" dirty="0"/>
          </a:p>
        </p:txBody>
      </p:sp>
      <p:sp>
        <p:nvSpPr>
          <p:cNvPr id="28702" name="Freeform 33"/>
          <p:cNvSpPr>
            <a:spLocks/>
          </p:cNvSpPr>
          <p:nvPr/>
        </p:nvSpPr>
        <p:spPr bwMode="auto">
          <a:xfrm>
            <a:off x="1714500" y="3067050"/>
            <a:ext cx="2085975" cy="1409700"/>
          </a:xfrm>
          <a:custGeom>
            <a:avLst/>
            <a:gdLst>
              <a:gd name="T0" fmla="*/ 1581150 w 1314"/>
              <a:gd name="T1" fmla="*/ 1409700 h 888"/>
              <a:gd name="T2" fmla="*/ 1438275 w 1314"/>
              <a:gd name="T3" fmla="*/ 1390650 h 888"/>
              <a:gd name="T4" fmla="*/ 1333500 w 1314"/>
              <a:gd name="T5" fmla="*/ 1381125 h 888"/>
              <a:gd name="T6" fmla="*/ 1200150 w 1314"/>
              <a:gd name="T7" fmla="*/ 1362075 h 888"/>
              <a:gd name="T8" fmla="*/ 1076325 w 1314"/>
              <a:gd name="T9" fmla="*/ 1333500 h 888"/>
              <a:gd name="T10" fmla="*/ 942975 w 1314"/>
              <a:gd name="T11" fmla="*/ 1314450 h 888"/>
              <a:gd name="T12" fmla="*/ 828675 w 1314"/>
              <a:gd name="T13" fmla="*/ 1285875 h 888"/>
              <a:gd name="T14" fmla="*/ 714375 w 1314"/>
              <a:gd name="T15" fmla="*/ 1247775 h 888"/>
              <a:gd name="T16" fmla="*/ 609600 w 1314"/>
              <a:gd name="T17" fmla="*/ 1219200 h 888"/>
              <a:gd name="T18" fmla="*/ 504825 w 1314"/>
              <a:gd name="T19" fmla="*/ 1181100 h 888"/>
              <a:gd name="T20" fmla="*/ 419100 w 1314"/>
              <a:gd name="T21" fmla="*/ 1143000 h 888"/>
              <a:gd name="T22" fmla="*/ 333375 w 1314"/>
              <a:gd name="T23" fmla="*/ 1104900 h 888"/>
              <a:gd name="T24" fmla="*/ 257175 w 1314"/>
              <a:gd name="T25" fmla="*/ 1057275 h 888"/>
              <a:gd name="T26" fmla="*/ 190500 w 1314"/>
              <a:gd name="T27" fmla="*/ 1009650 h 888"/>
              <a:gd name="T28" fmla="*/ 133350 w 1314"/>
              <a:gd name="T29" fmla="*/ 971550 h 888"/>
              <a:gd name="T30" fmla="*/ 85725 w 1314"/>
              <a:gd name="T31" fmla="*/ 923925 h 888"/>
              <a:gd name="T32" fmla="*/ 47625 w 1314"/>
              <a:gd name="T33" fmla="*/ 876300 h 888"/>
              <a:gd name="T34" fmla="*/ 28575 w 1314"/>
              <a:gd name="T35" fmla="*/ 838200 h 888"/>
              <a:gd name="T36" fmla="*/ 9525 w 1314"/>
              <a:gd name="T37" fmla="*/ 790575 h 888"/>
              <a:gd name="T38" fmla="*/ 0 w 1314"/>
              <a:gd name="T39" fmla="*/ 733425 h 888"/>
              <a:gd name="T40" fmla="*/ 0 w 1314"/>
              <a:gd name="T41" fmla="*/ 685800 h 888"/>
              <a:gd name="T42" fmla="*/ 9525 w 1314"/>
              <a:gd name="T43" fmla="*/ 638175 h 888"/>
              <a:gd name="T44" fmla="*/ 28575 w 1314"/>
              <a:gd name="T45" fmla="*/ 590550 h 888"/>
              <a:gd name="T46" fmla="*/ 57150 w 1314"/>
              <a:gd name="T47" fmla="*/ 542925 h 888"/>
              <a:gd name="T48" fmla="*/ 95250 w 1314"/>
              <a:gd name="T49" fmla="*/ 495300 h 888"/>
              <a:gd name="T50" fmla="*/ 152400 w 1314"/>
              <a:gd name="T51" fmla="*/ 447675 h 888"/>
              <a:gd name="T52" fmla="*/ 209550 w 1314"/>
              <a:gd name="T53" fmla="*/ 400050 h 888"/>
              <a:gd name="T54" fmla="*/ 276225 w 1314"/>
              <a:gd name="T55" fmla="*/ 352425 h 888"/>
              <a:gd name="T56" fmla="*/ 352425 w 1314"/>
              <a:gd name="T57" fmla="*/ 314325 h 888"/>
              <a:gd name="T58" fmla="*/ 438150 w 1314"/>
              <a:gd name="T59" fmla="*/ 276225 h 888"/>
              <a:gd name="T60" fmla="*/ 533400 w 1314"/>
              <a:gd name="T61" fmla="*/ 238125 h 888"/>
              <a:gd name="T62" fmla="*/ 609600 w 1314"/>
              <a:gd name="T63" fmla="*/ 209550 h 888"/>
              <a:gd name="T64" fmla="*/ 714375 w 1314"/>
              <a:gd name="T65" fmla="*/ 171450 h 888"/>
              <a:gd name="T66" fmla="*/ 828675 w 1314"/>
              <a:gd name="T67" fmla="*/ 142875 h 888"/>
              <a:gd name="T68" fmla="*/ 942975 w 1314"/>
              <a:gd name="T69" fmla="*/ 114300 h 888"/>
              <a:gd name="T70" fmla="*/ 1076325 w 1314"/>
              <a:gd name="T71" fmla="*/ 85725 h 888"/>
              <a:gd name="T72" fmla="*/ 1200150 w 1314"/>
              <a:gd name="T73" fmla="*/ 66675 h 888"/>
              <a:gd name="T74" fmla="*/ 1333500 w 1314"/>
              <a:gd name="T75" fmla="*/ 47625 h 888"/>
              <a:gd name="T76" fmla="*/ 1476375 w 1314"/>
              <a:gd name="T77" fmla="*/ 28575 h 888"/>
              <a:gd name="T78" fmla="*/ 1609725 w 1314"/>
              <a:gd name="T79" fmla="*/ 19050 h 888"/>
              <a:gd name="T80" fmla="*/ 1752600 w 1314"/>
              <a:gd name="T81" fmla="*/ 9525 h 888"/>
              <a:gd name="T82" fmla="*/ 1905000 w 1314"/>
              <a:gd name="T83" fmla="*/ 0 h 888"/>
              <a:gd name="T84" fmla="*/ 2047875 w 1314"/>
              <a:gd name="T85" fmla="*/ 0 h 888"/>
              <a:gd name="T86" fmla="*/ 1685925 w 1314"/>
              <a:gd name="T87" fmla="*/ 1409700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4"/>
              <a:gd name="T133" fmla="*/ 0 h 888"/>
              <a:gd name="T134" fmla="*/ 1314 w 1314"/>
              <a:gd name="T135" fmla="*/ 888 h 8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4" h="888">
                <a:moveTo>
                  <a:pt x="1062" y="888"/>
                </a:moveTo>
                <a:lnTo>
                  <a:pt x="1038" y="888"/>
                </a:lnTo>
                <a:lnTo>
                  <a:pt x="996" y="888"/>
                </a:lnTo>
                <a:lnTo>
                  <a:pt x="972" y="882"/>
                </a:lnTo>
                <a:lnTo>
                  <a:pt x="948" y="882"/>
                </a:lnTo>
                <a:lnTo>
                  <a:pt x="906" y="876"/>
                </a:lnTo>
                <a:lnTo>
                  <a:pt x="882" y="876"/>
                </a:lnTo>
                <a:lnTo>
                  <a:pt x="864" y="870"/>
                </a:lnTo>
                <a:lnTo>
                  <a:pt x="840" y="870"/>
                </a:lnTo>
                <a:lnTo>
                  <a:pt x="798" y="864"/>
                </a:lnTo>
                <a:lnTo>
                  <a:pt x="780" y="858"/>
                </a:lnTo>
                <a:lnTo>
                  <a:pt x="756" y="858"/>
                </a:lnTo>
                <a:lnTo>
                  <a:pt x="714" y="852"/>
                </a:lnTo>
                <a:lnTo>
                  <a:pt x="696" y="846"/>
                </a:lnTo>
                <a:lnTo>
                  <a:pt x="678" y="840"/>
                </a:lnTo>
                <a:lnTo>
                  <a:pt x="636" y="834"/>
                </a:lnTo>
                <a:lnTo>
                  <a:pt x="618" y="828"/>
                </a:lnTo>
                <a:lnTo>
                  <a:pt x="594" y="828"/>
                </a:lnTo>
                <a:lnTo>
                  <a:pt x="558" y="816"/>
                </a:lnTo>
                <a:lnTo>
                  <a:pt x="540" y="810"/>
                </a:lnTo>
                <a:lnTo>
                  <a:pt x="522" y="810"/>
                </a:lnTo>
                <a:lnTo>
                  <a:pt x="486" y="798"/>
                </a:lnTo>
                <a:lnTo>
                  <a:pt x="468" y="792"/>
                </a:lnTo>
                <a:lnTo>
                  <a:pt x="450" y="786"/>
                </a:lnTo>
                <a:lnTo>
                  <a:pt x="432" y="780"/>
                </a:lnTo>
                <a:lnTo>
                  <a:pt x="402" y="774"/>
                </a:lnTo>
                <a:lnTo>
                  <a:pt x="384" y="768"/>
                </a:lnTo>
                <a:lnTo>
                  <a:pt x="366" y="762"/>
                </a:lnTo>
                <a:lnTo>
                  <a:pt x="336" y="750"/>
                </a:lnTo>
                <a:lnTo>
                  <a:pt x="318" y="744"/>
                </a:lnTo>
                <a:lnTo>
                  <a:pt x="306" y="738"/>
                </a:lnTo>
                <a:lnTo>
                  <a:pt x="276" y="726"/>
                </a:lnTo>
                <a:lnTo>
                  <a:pt x="264" y="720"/>
                </a:lnTo>
                <a:lnTo>
                  <a:pt x="252" y="714"/>
                </a:lnTo>
                <a:lnTo>
                  <a:pt x="222" y="702"/>
                </a:lnTo>
                <a:lnTo>
                  <a:pt x="210" y="696"/>
                </a:lnTo>
                <a:lnTo>
                  <a:pt x="198" y="684"/>
                </a:lnTo>
                <a:lnTo>
                  <a:pt x="186" y="678"/>
                </a:lnTo>
                <a:lnTo>
                  <a:pt x="162" y="666"/>
                </a:lnTo>
                <a:lnTo>
                  <a:pt x="150" y="660"/>
                </a:lnTo>
                <a:lnTo>
                  <a:pt x="144" y="654"/>
                </a:lnTo>
                <a:lnTo>
                  <a:pt x="120" y="636"/>
                </a:lnTo>
                <a:lnTo>
                  <a:pt x="114" y="630"/>
                </a:lnTo>
                <a:lnTo>
                  <a:pt x="102" y="624"/>
                </a:lnTo>
                <a:lnTo>
                  <a:pt x="84" y="612"/>
                </a:lnTo>
                <a:lnTo>
                  <a:pt x="78" y="600"/>
                </a:lnTo>
                <a:lnTo>
                  <a:pt x="72" y="594"/>
                </a:lnTo>
                <a:lnTo>
                  <a:pt x="54" y="582"/>
                </a:lnTo>
                <a:lnTo>
                  <a:pt x="48" y="570"/>
                </a:lnTo>
                <a:lnTo>
                  <a:pt x="42" y="564"/>
                </a:lnTo>
                <a:lnTo>
                  <a:pt x="30" y="552"/>
                </a:lnTo>
                <a:lnTo>
                  <a:pt x="30" y="540"/>
                </a:lnTo>
                <a:lnTo>
                  <a:pt x="24" y="534"/>
                </a:lnTo>
                <a:lnTo>
                  <a:pt x="18" y="528"/>
                </a:lnTo>
                <a:lnTo>
                  <a:pt x="12" y="510"/>
                </a:lnTo>
                <a:lnTo>
                  <a:pt x="6" y="504"/>
                </a:lnTo>
                <a:lnTo>
                  <a:pt x="6" y="498"/>
                </a:lnTo>
                <a:lnTo>
                  <a:pt x="0" y="480"/>
                </a:lnTo>
                <a:lnTo>
                  <a:pt x="0" y="474"/>
                </a:lnTo>
                <a:lnTo>
                  <a:pt x="0" y="462"/>
                </a:lnTo>
                <a:lnTo>
                  <a:pt x="0" y="450"/>
                </a:lnTo>
                <a:lnTo>
                  <a:pt x="0" y="438"/>
                </a:lnTo>
                <a:lnTo>
                  <a:pt x="0" y="432"/>
                </a:lnTo>
                <a:lnTo>
                  <a:pt x="0" y="420"/>
                </a:lnTo>
                <a:lnTo>
                  <a:pt x="6" y="408"/>
                </a:lnTo>
                <a:lnTo>
                  <a:pt x="6" y="402"/>
                </a:lnTo>
                <a:lnTo>
                  <a:pt x="6" y="396"/>
                </a:lnTo>
                <a:lnTo>
                  <a:pt x="12" y="378"/>
                </a:lnTo>
                <a:lnTo>
                  <a:pt x="18" y="372"/>
                </a:lnTo>
                <a:lnTo>
                  <a:pt x="24" y="360"/>
                </a:lnTo>
                <a:lnTo>
                  <a:pt x="30" y="348"/>
                </a:lnTo>
                <a:lnTo>
                  <a:pt x="36" y="342"/>
                </a:lnTo>
                <a:lnTo>
                  <a:pt x="42" y="330"/>
                </a:lnTo>
                <a:lnTo>
                  <a:pt x="54" y="318"/>
                </a:lnTo>
                <a:lnTo>
                  <a:pt x="60" y="312"/>
                </a:lnTo>
                <a:lnTo>
                  <a:pt x="72" y="300"/>
                </a:lnTo>
                <a:lnTo>
                  <a:pt x="84" y="288"/>
                </a:lnTo>
                <a:lnTo>
                  <a:pt x="96" y="282"/>
                </a:lnTo>
                <a:lnTo>
                  <a:pt x="102" y="270"/>
                </a:lnTo>
                <a:lnTo>
                  <a:pt x="114" y="264"/>
                </a:lnTo>
                <a:lnTo>
                  <a:pt x="132" y="252"/>
                </a:lnTo>
                <a:lnTo>
                  <a:pt x="144" y="246"/>
                </a:lnTo>
                <a:lnTo>
                  <a:pt x="150" y="240"/>
                </a:lnTo>
                <a:lnTo>
                  <a:pt x="174" y="222"/>
                </a:lnTo>
                <a:lnTo>
                  <a:pt x="186" y="216"/>
                </a:lnTo>
                <a:lnTo>
                  <a:pt x="198" y="210"/>
                </a:lnTo>
                <a:lnTo>
                  <a:pt x="222" y="198"/>
                </a:lnTo>
                <a:lnTo>
                  <a:pt x="234" y="192"/>
                </a:lnTo>
                <a:lnTo>
                  <a:pt x="252" y="186"/>
                </a:lnTo>
                <a:lnTo>
                  <a:pt x="276" y="174"/>
                </a:lnTo>
                <a:lnTo>
                  <a:pt x="294" y="168"/>
                </a:lnTo>
                <a:lnTo>
                  <a:pt x="306" y="162"/>
                </a:lnTo>
                <a:lnTo>
                  <a:pt x="336" y="150"/>
                </a:lnTo>
                <a:lnTo>
                  <a:pt x="354" y="144"/>
                </a:lnTo>
                <a:lnTo>
                  <a:pt x="366" y="138"/>
                </a:lnTo>
                <a:lnTo>
                  <a:pt x="384" y="132"/>
                </a:lnTo>
                <a:lnTo>
                  <a:pt x="414" y="120"/>
                </a:lnTo>
                <a:lnTo>
                  <a:pt x="432" y="114"/>
                </a:lnTo>
                <a:lnTo>
                  <a:pt x="450" y="108"/>
                </a:lnTo>
                <a:lnTo>
                  <a:pt x="486" y="96"/>
                </a:lnTo>
                <a:lnTo>
                  <a:pt x="504" y="96"/>
                </a:lnTo>
                <a:lnTo>
                  <a:pt x="522" y="90"/>
                </a:lnTo>
                <a:lnTo>
                  <a:pt x="558" y="78"/>
                </a:lnTo>
                <a:lnTo>
                  <a:pt x="576" y="78"/>
                </a:lnTo>
                <a:lnTo>
                  <a:pt x="594" y="72"/>
                </a:lnTo>
                <a:lnTo>
                  <a:pt x="636" y="60"/>
                </a:lnTo>
                <a:lnTo>
                  <a:pt x="654" y="60"/>
                </a:lnTo>
                <a:lnTo>
                  <a:pt x="678" y="54"/>
                </a:lnTo>
                <a:lnTo>
                  <a:pt x="696" y="54"/>
                </a:lnTo>
                <a:lnTo>
                  <a:pt x="738" y="42"/>
                </a:lnTo>
                <a:lnTo>
                  <a:pt x="756" y="42"/>
                </a:lnTo>
                <a:lnTo>
                  <a:pt x="780" y="36"/>
                </a:lnTo>
                <a:lnTo>
                  <a:pt x="822" y="30"/>
                </a:lnTo>
                <a:lnTo>
                  <a:pt x="840" y="30"/>
                </a:lnTo>
                <a:lnTo>
                  <a:pt x="864" y="24"/>
                </a:lnTo>
                <a:lnTo>
                  <a:pt x="906" y="18"/>
                </a:lnTo>
                <a:lnTo>
                  <a:pt x="930" y="18"/>
                </a:lnTo>
                <a:lnTo>
                  <a:pt x="948" y="18"/>
                </a:lnTo>
                <a:lnTo>
                  <a:pt x="996" y="12"/>
                </a:lnTo>
                <a:lnTo>
                  <a:pt x="1014" y="12"/>
                </a:lnTo>
                <a:lnTo>
                  <a:pt x="1038" y="6"/>
                </a:lnTo>
                <a:lnTo>
                  <a:pt x="1086" y="6"/>
                </a:lnTo>
                <a:lnTo>
                  <a:pt x="1104" y="6"/>
                </a:lnTo>
                <a:lnTo>
                  <a:pt x="1128" y="0"/>
                </a:lnTo>
                <a:lnTo>
                  <a:pt x="1152" y="0"/>
                </a:lnTo>
                <a:lnTo>
                  <a:pt x="1200" y="0"/>
                </a:lnTo>
                <a:lnTo>
                  <a:pt x="1218" y="0"/>
                </a:lnTo>
                <a:lnTo>
                  <a:pt x="1242" y="0"/>
                </a:lnTo>
                <a:lnTo>
                  <a:pt x="1290" y="0"/>
                </a:lnTo>
                <a:lnTo>
                  <a:pt x="1314" y="0"/>
                </a:lnTo>
                <a:lnTo>
                  <a:pt x="1314" y="450"/>
                </a:lnTo>
                <a:lnTo>
                  <a:pt x="1062" y="888"/>
                </a:lnTo>
                <a:close/>
              </a:path>
            </a:pathLst>
          </a:custGeom>
          <a:solidFill>
            <a:srgbClr val="FF9900"/>
          </a:solidFill>
          <a:ln w="9525">
            <a:noFill/>
            <a:round/>
            <a:headEnd/>
            <a:tailEnd/>
          </a:ln>
        </p:spPr>
        <p:txBody>
          <a:bodyPr/>
          <a:lstStyle/>
          <a:p>
            <a:endParaRPr lang="en-US" dirty="0"/>
          </a:p>
        </p:txBody>
      </p:sp>
      <p:sp>
        <p:nvSpPr>
          <p:cNvPr id="28703" name="Freeform 34"/>
          <p:cNvSpPr>
            <a:spLocks/>
          </p:cNvSpPr>
          <p:nvPr/>
        </p:nvSpPr>
        <p:spPr bwMode="auto">
          <a:xfrm>
            <a:off x="1524000" y="3371850"/>
            <a:ext cx="200025" cy="342900"/>
          </a:xfrm>
          <a:custGeom>
            <a:avLst/>
            <a:gdLst>
              <a:gd name="T0" fmla="*/ 0 w 21"/>
              <a:gd name="T1" fmla="*/ 0 h 36"/>
              <a:gd name="T2" fmla="*/ 0 w 21"/>
              <a:gd name="T3" fmla="*/ 123825 h 36"/>
              <a:gd name="T4" fmla="*/ 200025 w 21"/>
              <a:gd name="T5" fmla="*/ 342900 h 36"/>
              <a:gd name="T6" fmla="*/ 0 60000 65536"/>
              <a:gd name="T7" fmla="*/ 0 60000 65536"/>
              <a:gd name="T8" fmla="*/ 0 60000 65536"/>
              <a:gd name="T9" fmla="*/ 0 w 21"/>
              <a:gd name="T10" fmla="*/ 0 h 36"/>
              <a:gd name="T11" fmla="*/ 21 w 21"/>
              <a:gd name="T12" fmla="*/ 36 h 36"/>
            </a:gdLst>
            <a:ahLst/>
            <a:cxnLst>
              <a:cxn ang="T6">
                <a:pos x="T0" y="T1"/>
              </a:cxn>
              <a:cxn ang="T7">
                <a:pos x="T2" y="T3"/>
              </a:cxn>
              <a:cxn ang="T8">
                <a:pos x="T4" y="T5"/>
              </a:cxn>
            </a:cxnLst>
            <a:rect l="T9" t="T10" r="T11" b="T12"/>
            <a:pathLst>
              <a:path w="21" h="36">
                <a:moveTo>
                  <a:pt x="0" y="0"/>
                </a:moveTo>
                <a:lnTo>
                  <a:pt x="0" y="13"/>
                </a:lnTo>
                <a:lnTo>
                  <a:pt x="21" y="36"/>
                </a:lnTo>
              </a:path>
            </a:pathLst>
          </a:custGeom>
          <a:noFill/>
          <a:ln w="9525">
            <a:solidFill>
              <a:srgbClr val="FFFFFF"/>
            </a:solidFill>
            <a:prstDash val="solid"/>
            <a:round/>
            <a:headEnd/>
            <a:tailEnd/>
          </a:ln>
        </p:spPr>
        <p:txBody>
          <a:bodyPr/>
          <a:lstStyle/>
          <a:p>
            <a:endParaRPr lang="en-US" dirty="0"/>
          </a:p>
        </p:txBody>
      </p:sp>
      <p:sp>
        <p:nvSpPr>
          <p:cNvPr id="28704" name="Freeform 35"/>
          <p:cNvSpPr>
            <a:spLocks/>
          </p:cNvSpPr>
          <p:nvPr/>
        </p:nvSpPr>
        <p:spPr bwMode="auto">
          <a:xfrm>
            <a:off x="3400425" y="4448175"/>
            <a:ext cx="1038225" cy="600075"/>
          </a:xfrm>
          <a:custGeom>
            <a:avLst/>
            <a:gdLst>
              <a:gd name="T0" fmla="*/ 1038225 w 654"/>
              <a:gd name="T1" fmla="*/ 0 h 378"/>
              <a:gd name="T2" fmla="*/ 1009650 w 654"/>
              <a:gd name="T3" fmla="*/ 0 h 378"/>
              <a:gd name="T4" fmla="*/ 971550 w 654"/>
              <a:gd name="T5" fmla="*/ 9525 h 378"/>
              <a:gd name="T6" fmla="*/ 904875 w 654"/>
              <a:gd name="T7" fmla="*/ 19050 h 378"/>
              <a:gd name="T8" fmla="*/ 866775 w 654"/>
              <a:gd name="T9" fmla="*/ 19050 h 378"/>
              <a:gd name="T10" fmla="*/ 828675 w 654"/>
              <a:gd name="T11" fmla="*/ 19050 h 378"/>
              <a:gd name="T12" fmla="*/ 800100 w 654"/>
              <a:gd name="T13" fmla="*/ 19050 h 378"/>
              <a:gd name="T14" fmla="*/ 762000 w 654"/>
              <a:gd name="T15" fmla="*/ 28575 h 378"/>
              <a:gd name="T16" fmla="*/ 685800 w 654"/>
              <a:gd name="T17" fmla="*/ 28575 h 378"/>
              <a:gd name="T18" fmla="*/ 647700 w 654"/>
              <a:gd name="T19" fmla="*/ 28575 h 378"/>
              <a:gd name="T20" fmla="*/ 619125 w 654"/>
              <a:gd name="T21" fmla="*/ 28575 h 378"/>
              <a:gd name="T22" fmla="*/ 581025 w 654"/>
              <a:gd name="T23" fmla="*/ 28575 h 378"/>
              <a:gd name="T24" fmla="*/ 504825 w 654"/>
              <a:gd name="T25" fmla="*/ 38100 h 378"/>
              <a:gd name="T26" fmla="*/ 466725 w 654"/>
              <a:gd name="T27" fmla="*/ 38100 h 378"/>
              <a:gd name="T28" fmla="*/ 438150 w 654"/>
              <a:gd name="T29" fmla="*/ 38100 h 378"/>
              <a:gd name="T30" fmla="*/ 400050 w 654"/>
              <a:gd name="T31" fmla="*/ 38100 h 378"/>
              <a:gd name="T32" fmla="*/ 361950 w 654"/>
              <a:gd name="T33" fmla="*/ 38100 h 378"/>
              <a:gd name="T34" fmla="*/ 285750 w 654"/>
              <a:gd name="T35" fmla="*/ 38100 h 378"/>
              <a:gd name="T36" fmla="*/ 247650 w 654"/>
              <a:gd name="T37" fmla="*/ 38100 h 378"/>
              <a:gd name="T38" fmla="*/ 219075 w 654"/>
              <a:gd name="T39" fmla="*/ 28575 h 378"/>
              <a:gd name="T40" fmla="*/ 180975 w 654"/>
              <a:gd name="T41" fmla="*/ 28575 h 378"/>
              <a:gd name="T42" fmla="*/ 142875 w 654"/>
              <a:gd name="T43" fmla="*/ 28575 h 378"/>
              <a:gd name="T44" fmla="*/ 66675 w 654"/>
              <a:gd name="T45" fmla="*/ 28575 h 378"/>
              <a:gd name="T46" fmla="*/ 38100 w 654"/>
              <a:gd name="T47" fmla="*/ 28575 h 378"/>
              <a:gd name="T48" fmla="*/ 0 w 654"/>
              <a:gd name="T49" fmla="*/ 19050 h 378"/>
              <a:gd name="T50" fmla="*/ 0 w 654"/>
              <a:gd name="T51" fmla="*/ 581025 h 378"/>
              <a:gd name="T52" fmla="*/ 38100 w 654"/>
              <a:gd name="T53" fmla="*/ 590550 h 378"/>
              <a:gd name="T54" fmla="*/ 66675 w 654"/>
              <a:gd name="T55" fmla="*/ 590550 h 378"/>
              <a:gd name="T56" fmla="*/ 142875 w 654"/>
              <a:gd name="T57" fmla="*/ 590550 h 378"/>
              <a:gd name="T58" fmla="*/ 180975 w 654"/>
              <a:gd name="T59" fmla="*/ 590550 h 378"/>
              <a:gd name="T60" fmla="*/ 219075 w 654"/>
              <a:gd name="T61" fmla="*/ 590550 h 378"/>
              <a:gd name="T62" fmla="*/ 247650 w 654"/>
              <a:gd name="T63" fmla="*/ 600075 h 378"/>
              <a:gd name="T64" fmla="*/ 285750 w 654"/>
              <a:gd name="T65" fmla="*/ 600075 h 378"/>
              <a:gd name="T66" fmla="*/ 361950 w 654"/>
              <a:gd name="T67" fmla="*/ 600075 h 378"/>
              <a:gd name="T68" fmla="*/ 400050 w 654"/>
              <a:gd name="T69" fmla="*/ 600075 h 378"/>
              <a:gd name="T70" fmla="*/ 438150 w 654"/>
              <a:gd name="T71" fmla="*/ 600075 h 378"/>
              <a:gd name="T72" fmla="*/ 466725 w 654"/>
              <a:gd name="T73" fmla="*/ 600075 h 378"/>
              <a:gd name="T74" fmla="*/ 504825 w 654"/>
              <a:gd name="T75" fmla="*/ 600075 h 378"/>
              <a:gd name="T76" fmla="*/ 581025 w 654"/>
              <a:gd name="T77" fmla="*/ 590550 h 378"/>
              <a:gd name="T78" fmla="*/ 619125 w 654"/>
              <a:gd name="T79" fmla="*/ 590550 h 378"/>
              <a:gd name="T80" fmla="*/ 647700 w 654"/>
              <a:gd name="T81" fmla="*/ 590550 h 378"/>
              <a:gd name="T82" fmla="*/ 685800 w 654"/>
              <a:gd name="T83" fmla="*/ 590550 h 378"/>
              <a:gd name="T84" fmla="*/ 762000 w 654"/>
              <a:gd name="T85" fmla="*/ 590550 h 378"/>
              <a:gd name="T86" fmla="*/ 800100 w 654"/>
              <a:gd name="T87" fmla="*/ 581025 h 378"/>
              <a:gd name="T88" fmla="*/ 828675 w 654"/>
              <a:gd name="T89" fmla="*/ 581025 h 378"/>
              <a:gd name="T90" fmla="*/ 866775 w 654"/>
              <a:gd name="T91" fmla="*/ 581025 h 378"/>
              <a:gd name="T92" fmla="*/ 904875 w 654"/>
              <a:gd name="T93" fmla="*/ 581025 h 378"/>
              <a:gd name="T94" fmla="*/ 971550 w 654"/>
              <a:gd name="T95" fmla="*/ 571500 h 378"/>
              <a:gd name="T96" fmla="*/ 1009650 w 654"/>
              <a:gd name="T97" fmla="*/ 561975 h 378"/>
              <a:gd name="T98" fmla="*/ 1038225 w 654"/>
              <a:gd name="T99" fmla="*/ 561975 h 378"/>
              <a:gd name="T100" fmla="*/ 1038225 w 654"/>
              <a:gd name="T101" fmla="*/ 0 h 3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4"/>
              <a:gd name="T154" fmla="*/ 0 h 378"/>
              <a:gd name="T155" fmla="*/ 654 w 654"/>
              <a:gd name="T156" fmla="*/ 378 h 3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4" h="378">
                <a:moveTo>
                  <a:pt x="654" y="0"/>
                </a:moveTo>
                <a:lnTo>
                  <a:pt x="636" y="0"/>
                </a:lnTo>
                <a:lnTo>
                  <a:pt x="612" y="6"/>
                </a:lnTo>
                <a:lnTo>
                  <a:pt x="570" y="12"/>
                </a:lnTo>
                <a:lnTo>
                  <a:pt x="546" y="12"/>
                </a:lnTo>
                <a:lnTo>
                  <a:pt x="522" y="12"/>
                </a:lnTo>
                <a:lnTo>
                  <a:pt x="504" y="12"/>
                </a:lnTo>
                <a:lnTo>
                  <a:pt x="480" y="18"/>
                </a:lnTo>
                <a:lnTo>
                  <a:pt x="432" y="18"/>
                </a:lnTo>
                <a:lnTo>
                  <a:pt x="408" y="18"/>
                </a:lnTo>
                <a:lnTo>
                  <a:pt x="390" y="18"/>
                </a:lnTo>
                <a:lnTo>
                  <a:pt x="366" y="18"/>
                </a:lnTo>
                <a:lnTo>
                  <a:pt x="318" y="24"/>
                </a:lnTo>
                <a:lnTo>
                  <a:pt x="294" y="24"/>
                </a:lnTo>
                <a:lnTo>
                  <a:pt x="276" y="24"/>
                </a:lnTo>
                <a:lnTo>
                  <a:pt x="252" y="24"/>
                </a:lnTo>
                <a:lnTo>
                  <a:pt x="228" y="24"/>
                </a:lnTo>
                <a:lnTo>
                  <a:pt x="180" y="24"/>
                </a:lnTo>
                <a:lnTo>
                  <a:pt x="156" y="24"/>
                </a:lnTo>
                <a:lnTo>
                  <a:pt x="138" y="18"/>
                </a:lnTo>
                <a:lnTo>
                  <a:pt x="114" y="18"/>
                </a:lnTo>
                <a:lnTo>
                  <a:pt x="90" y="18"/>
                </a:lnTo>
                <a:lnTo>
                  <a:pt x="42" y="18"/>
                </a:lnTo>
                <a:lnTo>
                  <a:pt x="24" y="18"/>
                </a:lnTo>
                <a:lnTo>
                  <a:pt x="0" y="12"/>
                </a:lnTo>
                <a:lnTo>
                  <a:pt x="0" y="366"/>
                </a:lnTo>
                <a:lnTo>
                  <a:pt x="24" y="372"/>
                </a:lnTo>
                <a:lnTo>
                  <a:pt x="42" y="372"/>
                </a:lnTo>
                <a:lnTo>
                  <a:pt x="90" y="372"/>
                </a:lnTo>
                <a:lnTo>
                  <a:pt x="114" y="372"/>
                </a:lnTo>
                <a:lnTo>
                  <a:pt x="138" y="372"/>
                </a:lnTo>
                <a:lnTo>
                  <a:pt x="156" y="378"/>
                </a:lnTo>
                <a:lnTo>
                  <a:pt x="180" y="378"/>
                </a:lnTo>
                <a:lnTo>
                  <a:pt x="228" y="378"/>
                </a:lnTo>
                <a:lnTo>
                  <a:pt x="252" y="378"/>
                </a:lnTo>
                <a:lnTo>
                  <a:pt x="276" y="378"/>
                </a:lnTo>
                <a:lnTo>
                  <a:pt x="294" y="378"/>
                </a:lnTo>
                <a:lnTo>
                  <a:pt x="318" y="378"/>
                </a:lnTo>
                <a:lnTo>
                  <a:pt x="366" y="372"/>
                </a:lnTo>
                <a:lnTo>
                  <a:pt x="390" y="372"/>
                </a:lnTo>
                <a:lnTo>
                  <a:pt x="408" y="372"/>
                </a:lnTo>
                <a:lnTo>
                  <a:pt x="432" y="372"/>
                </a:lnTo>
                <a:lnTo>
                  <a:pt x="480" y="372"/>
                </a:lnTo>
                <a:lnTo>
                  <a:pt x="504" y="366"/>
                </a:lnTo>
                <a:lnTo>
                  <a:pt x="522" y="366"/>
                </a:lnTo>
                <a:lnTo>
                  <a:pt x="546" y="366"/>
                </a:lnTo>
                <a:lnTo>
                  <a:pt x="570" y="366"/>
                </a:lnTo>
                <a:lnTo>
                  <a:pt x="612" y="360"/>
                </a:lnTo>
                <a:lnTo>
                  <a:pt x="636" y="354"/>
                </a:lnTo>
                <a:lnTo>
                  <a:pt x="654" y="354"/>
                </a:lnTo>
                <a:lnTo>
                  <a:pt x="654" y="0"/>
                </a:lnTo>
                <a:close/>
              </a:path>
            </a:pathLst>
          </a:custGeom>
          <a:solidFill>
            <a:srgbClr val="808000"/>
          </a:solidFill>
          <a:ln w="9525">
            <a:noFill/>
            <a:round/>
            <a:headEnd/>
            <a:tailEnd/>
          </a:ln>
        </p:spPr>
        <p:txBody>
          <a:bodyPr/>
          <a:lstStyle/>
          <a:p>
            <a:endParaRPr lang="en-US" dirty="0"/>
          </a:p>
        </p:txBody>
      </p:sp>
      <p:sp>
        <p:nvSpPr>
          <p:cNvPr id="28705" name="Freeform 36"/>
          <p:cNvSpPr>
            <a:spLocks/>
          </p:cNvSpPr>
          <p:nvPr/>
        </p:nvSpPr>
        <p:spPr bwMode="auto">
          <a:xfrm>
            <a:off x="3400425" y="3781425"/>
            <a:ext cx="1038225" cy="714375"/>
          </a:xfrm>
          <a:custGeom>
            <a:avLst/>
            <a:gdLst>
              <a:gd name="T0" fmla="*/ 1038225 w 654"/>
              <a:gd name="T1" fmla="*/ 676275 h 450"/>
              <a:gd name="T2" fmla="*/ 1009650 w 654"/>
              <a:gd name="T3" fmla="*/ 676275 h 450"/>
              <a:gd name="T4" fmla="*/ 971550 w 654"/>
              <a:gd name="T5" fmla="*/ 685800 h 450"/>
              <a:gd name="T6" fmla="*/ 904875 w 654"/>
              <a:gd name="T7" fmla="*/ 695325 h 450"/>
              <a:gd name="T8" fmla="*/ 866775 w 654"/>
              <a:gd name="T9" fmla="*/ 695325 h 450"/>
              <a:gd name="T10" fmla="*/ 828675 w 654"/>
              <a:gd name="T11" fmla="*/ 695325 h 450"/>
              <a:gd name="T12" fmla="*/ 800100 w 654"/>
              <a:gd name="T13" fmla="*/ 695325 h 450"/>
              <a:gd name="T14" fmla="*/ 762000 w 654"/>
              <a:gd name="T15" fmla="*/ 704850 h 450"/>
              <a:gd name="T16" fmla="*/ 685800 w 654"/>
              <a:gd name="T17" fmla="*/ 704850 h 450"/>
              <a:gd name="T18" fmla="*/ 647700 w 654"/>
              <a:gd name="T19" fmla="*/ 704850 h 450"/>
              <a:gd name="T20" fmla="*/ 619125 w 654"/>
              <a:gd name="T21" fmla="*/ 704850 h 450"/>
              <a:gd name="T22" fmla="*/ 581025 w 654"/>
              <a:gd name="T23" fmla="*/ 704850 h 450"/>
              <a:gd name="T24" fmla="*/ 504825 w 654"/>
              <a:gd name="T25" fmla="*/ 714375 h 450"/>
              <a:gd name="T26" fmla="*/ 466725 w 654"/>
              <a:gd name="T27" fmla="*/ 714375 h 450"/>
              <a:gd name="T28" fmla="*/ 438150 w 654"/>
              <a:gd name="T29" fmla="*/ 714375 h 450"/>
              <a:gd name="T30" fmla="*/ 400050 w 654"/>
              <a:gd name="T31" fmla="*/ 714375 h 450"/>
              <a:gd name="T32" fmla="*/ 361950 w 654"/>
              <a:gd name="T33" fmla="*/ 714375 h 450"/>
              <a:gd name="T34" fmla="*/ 285750 w 654"/>
              <a:gd name="T35" fmla="*/ 714375 h 450"/>
              <a:gd name="T36" fmla="*/ 247650 w 654"/>
              <a:gd name="T37" fmla="*/ 714375 h 450"/>
              <a:gd name="T38" fmla="*/ 219075 w 654"/>
              <a:gd name="T39" fmla="*/ 704850 h 450"/>
              <a:gd name="T40" fmla="*/ 180975 w 654"/>
              <a:gd name="T41" fmla="*/ 704850 h 450"/>
              <a:gd name="T42" fmla="*/ 142875 w 654"/>
              <a:gd name="T43" fmla="*/ 704850 h 450"/>
              <a:gd name="T44" fmla="*/ 66675 w 654"/>
              <a:gd name="T45" fmla="*/ 704850 h 450"/>
              <a:gd name="T46" fmla="*/ 38100 w 654"/>
              <a:gd name="T47" fmla="*/ 704850 h 450"/>
              <a:gd name="T48" fmla="*/ 0 w 654"/>
              <a:gd name="T49" fmla="*/ 695325 h 450"/>
              <a:gd name="T50" fmla="*/ 400050 w 654"/>
              <a:gd name="T51" fmla="*/ 0 h 450"/>
              <a:gd name="T52" fmla="*/ 1038225 w 654"/>
              <a:gd name="T53" fmla="*/ 676275 h 4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4"/>
              <a:gd name="T82" fmla="*/ 0 h 450"/>
              <a:gd name="T83" fmla="*/ 654 w 654"/>
              <a:gd name="T84" fmla="*/ 450 h 4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4" h="450">
                <a:moveTo>
                  <a:pt x="654" y="426"/>
                </a:moveTo>
                <a:lnTo>
                  <a:pt x="636" y="426"/>
                </a:lnTo>
                <a:lnTo>
                  <a:pt x="612" y="432"/>
                </a:lnTo>
                <a:lnTo>
                  <a:pt x="570" y="438"/>
                </a:lnTo>
                <a:lnTo>
                  <a:pt x="546" y="438"/>
                </a:lnTo>
                <a:lnTo>
                  <a:pt x="522" y="438"/>
                </a:lnTo>
                <a:lnTo>
                  <a:pt x="504" y="438"/>
                </a:lnTo>
                <a:lnTo>
                  <a:pt x="480" y="444"/>
                </a:lnTo>
                <a:lnTo>
                  <a:pt x="432" y="444"/>
                </a:lnTo>
                <a:lnTo>
                  <a:pt x="408" y="444"/>
                </a:lnTo>
                <a:lnTo>
                  <a:pt x="390" y="444"/>
                </a:lnTo>
                <a:lnTo>
                  <a:pt x="366" y="444"/>
                </a:lnTo>
                <a:lnTo>
                  <a:pt x="318" y="450"/>
                </a:lnTo>
                <a:lnTo>
                  <a:pt x="294" y="450"/>
                </a:lnTo>
                <a:lnTo>
                  <a:pt x="276" y="450"/>
                </a:lnTo>
                <a:lnTo>
                  <a:pt x="252" y="450"/>
                </a:lnTo>
                <a:lnTo>
                  <a:pt x="228" y="450"/>
                </a:lnTo>
                <a:lnTo>
                  <a:pt x="180" y="450"/>
                </a:lnTo>
                <a:lnTo>
                  <a:pt x="156" y="450"/>
                </a:lnTo>
                <a:lnTo>
                  <a:pt x="138" y="444"/>
                </a:lnTo>
                <a:lnTo>
                  <a:pt x="114" y="444"/>
                </a:lnTo>
                <a:lnTo>
                  <a:pt x="90" y="444"/>
                </a:lnTo>
                <a:lnTo>
                  <a:pt x="42" y="444"/>
                </a:lnTo>
                <a:lnTo>
                  <a:pt x="24" y="444"/>
                </a:lnTo>
                <a:lnTo>
                  <a:pt x="0" y="438"/>
                </a:lnTo>
                <a:lnTo>
                  <a:pt x="252" y="0"/>
                </a:lnTo>
                <a:lnTo>
                  <a:pt x="654" y="426"/>
                </a:lnTo>
                <a:close/>
              </a:path>
            </a:pathLst>
          </a:custGeom>
          <a:solidFill>
            <a:srgbClr val="FFFF00"/>
          </a:solidFill>
          <a:ln w="9525">
            <a:noFill/>
            <a:round/>
            <a:headEnd/>
            <a:tailEnd/>
          </a:ln>
        </p:spPr>
        <p:txBody>
          <a:bodyPr/>
          <a:lstStyle/>
          <a:p>
            <a:endParaRPr lang="en-US" dirty="0"/>
          </a:p>
        </p:txBody>
      </p:sp>
      <p:sp>
        <p:nvSpPr>
          <p:cNvPr id="28706" name="Freeform 37"/>
          <p:cNvSpPr>
            <a:spLocks/>
          </p:cNvSpPr>
          <p:nvPr/>
        </p:nvSpPr>
        <p:spPr bwMode="auto">
          <a:xfrm>
            <a:off x="2038350" y="5057775"/>
            <a:ext cx="1905000" cy="76200"/>
          </a:xfrm>
          <a:custGeom>
            <a:avLst/>
            <a:gdLst>
              <a:gd name="T0" fmla="*/ 0 w 200"/>
              <a:gd name="T1" fmla="*/ 76200 h 8"/>
              <a:gd name="T2" fmla="*/ 123825 w 200"/>
              <a:gd name="T3" fmla="*/ 76200 h 8"/>
              <a:gd name="T4" fmla="*/ 1905000 w 200"/>
              <a:gd name="T5" fmla="*/ 0 h 8"/>
              <a:gd name="T6" fmla="*/ 0 60000 65536"/>
              <a:gd name="T7" fmla="*/ 0 60000 65536"/>
              <a:gd name="T8" fmla="*/ 0 60000 65536"/>
              <a:gd name="T9" fmla="*/ 0 w 200"/>
              <a:gd name="T10" fmla="*/ 0 h 8"/>
              <a:gd name="T11" fmla="*/ 200 w 200"/>
              <a:gd name="T12" fmla="*/ 8 h 8"/>
            </a:gdLst>
            <a:ahLst/>
            <a:cxnLst>
              <a:cxn ang="T6">
                <a:pos x="T0" y="T1"/>
              </a:cxn>
              <a:cxn ang="T7">
                <a:pos x="T2" y="T3"/>
              </a:cxn>
              <a:cxn ang="T8">
                <a:pos x="T4" y="T5"/>
              </a:cxn>
            </a:cxnLst>
            <a:rect l="T9" t="T10" r="T11" b="T12"/>
            <a:pathLst>
              <a:path w="200" h="8">
                <a:moveTo>
                  <a:pt x="0" y="8"/>
                </a:moveTo>
                <a:lnTo>
                  <a:pt x="13" y="8"/>
                </a:lnTo>
                <a:lnTo>
                  <a:pt x="200" y="0"/>
                </a:lnTo>
              </a:path>
            </a:pathLst>
          </a:custGeom>
          <a:noFill/>
          <a:ln w="9525">
            <a:solidFill>
              <a:srgbClr val="FFFFFF"/>
            </a:solidFill>
            <a:prstDash val="solid"/>
            <a:round/>
            <a:headEnd/>
            <a:tailEnd/>
          </a:ln>
        </p:spPr>
        <p:txBody>
          <a:bodyPr/>
          <a:lstStyle/>
          <a:p>
            <a:endParaRPr lang="en-US" dirty="0"/>
          </a:p>
        </p:txBody>
      </p:sp>
      <p:sp>
        <p:nvSpPr>
          <p:cNvPr id="28707" name="Rectangle 38"/>
          <p:cNvSpPr>
            <a:spLocks noChangeArrowheads="1"/>
          </p:cNvSpPr>
          <p:nvPr/>
        </p:nvSpPr>
        <p:spPr bwMode="auto">
          <a:xfrm>
            <a:off x="1155700" y="2847975"/>
            <a:ext cx="908050" cy="228600"/>
          </a:xfrm>
          <a:prstGeom prst="rect">
            <a:avLst/>
          </a:prstGeom>
          <a:noFill/>
          <a:ln w="9525">
            <a:noFill/>
            <a:miter lim="800000"/>
            <a:headEnd/>
            <a:tailEnd/>
          </a:ln>
        </p:spPr>
        <p:txBody>
          <a:bodyPr wrap="none" lIns="0" tIns="0" rIns="0" bIns="0">
            <a:spAutoFit/>
          </a:bodyPr>
          <a:lstStyle/>
          <a:p>
            <a:r>
              <a:rPr lang="en-US" sz="1500" dirty="0"/>
              <a:t>Unknown</a:t>
            </a:r>
            <a:r>
              <a:rPr lang="en-US" sz="1500" dirty="0">
                <a:solidFill>
                  <a:srgbClr val="000000"/>
                </a:solidFill>
              </a:rPr>
              <a:t> </a:t>
            </a:r>
            <a:endParaRPr lang="en-US" b="0" dirty="0">
              <a:latin typeface="Times New Roman" pitchFamily="18" charset="0"/>
            </a:endParaRPr>
          </a:p>
        </p:txBody>
      </p:sp>
      <p:sp>
        <p:nvSpPr>
          <p:cNvPr id="28708" name="Rectangle 39"/>
          <p:cNvSpPr>
            <a:spLocks noChangeArrowheads="1"/>
          </p:cNvSpPr>
          <p:nvPr/>
        </p:nvSpPr>
        <p:spPr bwMode="auto">
          <a:xfrm>
            <a:off x="1389063" y="3095625"/>
            <a:ext cx="382587" cy="228600"/>
          </a:xfrm>
          <a:prstGeom prst="rect">
            <a:avLst/>
          </a:prstGeom>
          <a:noFill/>
          <a:ln w="9525">
            <a:noFill/>
            <a:miter lim="800000"/>
            <a:headEnd/>
            <a:tailEnd/>
          </a:ln>
        </p:spPr>
        <p:txBody>
          <a:bodyPr wrap="none" lIns="0" tIns="0" rIns="0" bIns="0">
            <a:spAutoFit/>
          </a:bodyPr>
          <a:lstStyle/>
          <a:p>
            <a:r>
              <a:rPr lang="en-US" sz="1500" dirty="0"/>
              <a:t>46%</a:t>
            </a:r>
            <a:endParaRPr lang="en-US" b="0" dirty="0">
              <a:latin typeface="Times New Roman" pitchFamily="18" charset="0"/>
            </a:endParaRPr>
          </a:p>
        </p:txBody>
      </p:sp>
      <p:sp>
        <p:nvSpPr>
          <p:cNvPr id="28709" name="Rectangle 40"/>
          <p:cNvSpPr>
            <a:spLocks noChangeArrowheads="1"/>
          </p:cNvSpPr>
          <p:nvPr/>
        </p:nvSpPr>
        <p:spPr bwMode="auto">
          <a:xfrm>
            <a:off x="3435350" y="5343525"/>
            <a:ext cx="1385888" cy="228600"/>
          </a:xfrm>
          <a:prstGeom prst="rect">
            <a:avLst/>
          </a:prstGeom>
          <a:noFill/>
          <a:ln w="9525">
            <a:noFill/>
            <a:miter lim="800000"/>
            <a:headEnd/>
            <a:tailEnd/>
          </a:ln>
        </p:spPr>
        <p:txBody>
          <a:bodyPr wrap="none" lIns="0" tIns="0" rIns="0" bIns="0">
            <a:spAutoFit/>
          </a:bodyPr>
          <a:lstStyle/>
          <a:p>
            <a:r>
              <a:rPr lang="en-US" sz="1500" dirty="0"/>
              <a:t>Contact of day-</a:t>
            </a:r>
            <a:endParaRPr lang="en-US" b="0" dirty="0">
              <a:latin typeface="Times New Roman" pitchFamily="18" charset="0"/>
            </a:endParaRPr>
          </a:p>
        </p:txBody>
      </p:sp>
      <p:sp>
        <p:nvSpPr>
          <p:cNvPr id="28710" name="Rectangle 41"/>
          <p:cNvSpPr>
            <a:spLocks noChangeArrowheads="1"/>
          </p:cNvSpPr>
          <p:nvPr/>
        </p:nvSpPr>
        <p:spPr bwMode="auto">
          <a:xfrm>
            <a:off x="3943350" y="5591175"/>
            <a:ext cx="446088" cy="228600"/>
          </a:xfrm>
          <a:prstGeom prst="rect">
            <a:avLst/>
          </a:prstGeom>
          <a:noFill/>
          <a:ln w="9525">
            <a:noFill/>
            <a:miter lim="800000"/>
            <a:headEnd/>
            <a:tailEnd/>
          </a:ln>
        </p:spPr>
        <p:txBody>
          <a:bodyPr wrap="none" lIns="0" tIns="0" rIns="0" bIns="0">
            <a:spAutoFit/>
          </a:bodyPr>
          <a:lstStyle/>
          <a:p>
            <a:r>
              <a:rPr lang="en-US" sz="1500" dirty="0"/>
              <a:t>care </a:t>
            </a:r>
            <a:endParaRPr lang="en-US" b="0" dirty="0">
              <a:latin typeface="Times New Roman" pitchFamily="18" charset="0"/>
            </a:endParaRPr>
          </a:p>
        </p:txBody>
      </p:sp>
      <p:sp>
        <p:nvSpPr>
          <p:cNvPr id="28711" name="Rectangle 42"/>
          <p:cNvSpPr>
            <a:spLocks noChangeArrowheads="1"/>
          </p:cNvSpPr>
          <p:nvPr/>
        </p:nvSpPr>
        <p:spPr bwMode="auto">
          <a:xfrm>
            <a:off x="3462338" y="5838825"/>
            <a:ext cx="1427162" cy="228600"/>
          </a:xfrm>
          <a:prstGeom prst="rect">
            <a:avLst/>
          </a:prstGeom>
          <a:noFill/>
          <a:ln w="9525">
            <a:noFill/>
            <a:miter lim="800000"/>
            <a:headEnd/>
            <a:tailEnd/>
          </a:ln>
        </p:spPr>
        <p:txBody>
          <a:bodyPr wrap="none" lIns="0" tIns="0" rIns="0" bIns="0">
            <a:spAutoFit/>
          </a:bodyPr>
          <a:lstStyle/>
          <a:p>
            <a:r>
              <a:rPr lang="en-US" sz="1500" dirty="0"/>
              <a:t>child/employee </a:t>
            </a:r>
            <a:endParaRPr lang="en-US" b="0" dirty="0">
              <a:latin typeface="Times New Roman" pitchFamily="18" charset="0"/>
            </a:endParaRPr>
          </a:p>
        </p:txBody>
      </p:sp>
      <p:sp>
        <p:nvSpPr>
          <p:cNvPr id="28712" name="Rectangle 43"/>
          <p:cNvSpPr>
            <a:spLocks noChangeArrowheads="1"/>
          </p:cNvSpPr>
          <p:nvPr/>
        </p:nvSpPr>
        <p:spPr bwMode="auto">
          <a:xfrm>
            <a:off x="4000500" y="6086475"/>
            <a:ext cx="276225" cy="228600"/>
          </a:xfrm>
          <a:prstGeom prst="rect">
            <a:avLst/>
          </a:prstGeom>
          <a:noFill/>
          <a:ln w="9525">
            <a:noFill/>
            <a:miter lim="800000"/>
            <a:headEnd/>
            <a:tailEnd/>
          </a:ln>
        </p:spPr>
        <p:txBody>
          <a:bodyPr wrap="none" lIns="0" tIns="0" rIns="0" bIns="0">
            <a:spAutoFit/>
          </a:bodyPr>
          <a:lstStyle/>
          <a:p>
            <a:r>
              <a:rPr lang="en-US" sz="1500" dirty="0"/>
              <a:t>6%</a:t>
            </a:r>
            <a:endParaRPr lang="en-US" b="0" dirty="0">
              <a:latin typeface="Times New Roman" pitchFamily="18" charset="0"/>
            </a:endParaRPr>
          </a:p>
        </p:txBody>
      </p:sp>
      <p:sp>
        <p:nvSpPr>
          <p:cNvPr id="28713" name="Rectangle 44"/>
          <p:cNvSpPr>
            <a:spLocks noChangeArrowheads="1"/>
          </p:cNvSpPr>
          <p:nvPr/>
        </p:nvSpPr>
        <p:spPr bwMode="auto">
          <a:xfrm>
            <a:off x="788988" y="4895850"/>
            <a:ext cx="1374775" cy="228600"/>
          </a:xfrm>
          <a:prstGeom prst="rect">
            <a:avLst/>
          </a:prstGeom>
          <a:noFill/>
          <a:ln w="9525">
            <a:noFill/>
            <a:miter lim="800000"/>
            <a:headEnd/>
            <a:tailEnd/>
          </a:ln>
        </p:spPr>
        <p:txBody>
          <a:bodyPr wrap="none" lIns="0" tIns="0" rIns="0" bIns="0">
            <a:spAutoFit/>
          </a:bodyPr>
          <a:lstStyle/>
          <a:p>
            <a:r>
              <a:rPr lang="en-US" sz="1500" dirty="0"/>
              <a:t>Other Contact  </a:t>
            </a:r>
            <a:endParaRPr lang="en-US" b="0" dirty="0">
              <a:latin typeface="Times New Roman" pitchFamily="18" charset="0"/>
            </a:endParaRPr>
          </a:p>
        </p:txBody>
      </p:sp>
      <p:sp>
        <p:nvSpPr>
          <p:cNvPr id="28714" name="Rectangle 45"/>
          <p:cNvSpPr>
            <a:spLocks noChangeArrowheads="1"/>
          </p:cNvSpPr>
          <p:nvPr/>
        </p:nvSpPr>
        <p:spPr bwMode="auto">
          <a:xfrm>
            <a:off x="1295400" y="5143500"/>
            <a:ext cx="276225" cy="228600"/>
          </a:xfrm>
          <a:prstGeom prst="rect">
            <a:avLst/>
          </a:prstGeom>
          <a:noFill/>
          <a:ln w="9525">
            <a:noFill/>
            <a:miter lim="800000"/>
            <a:headEnd/>
            <a:tailEnd/>
          </a:ln>
        </p:spPr>
        <p:txBody>
          <a:bodyPr wrap="none" lIns="0" tIns="0" rIns="0" bIns="0">
            <a:spAutoFit/>
          </a:bodyPr>
          <a:lstStyle/>
          <a:p>
            <a:r>
              <a:rPr lang="en-US" sz="1500" dirty="0"/>
              <a:t>8%</a:t>
            </a:r>
            <a:endParaRPr lang="en-US" b="0" dirty="0">
              <a:latin typeface="Times New Roman" pitchFamily="18" charset="0"/>
            </a:endParaRPr>
          </a:p>
        </p:txBody>
      </p:sp>
      <p:sp>
        <p:nvSpPr>
          <p:cNvPr id="28715" name="Rectangle 46"/>
          <p:cNvSpPr>
            <a:spLocks noChangeArrowheads="1"/>
          </p:cNvSpPr>
          <p:nvPr/>
        </p:nvSpPr>
        <p:spPr bwMode="auto">
          <a:xfrm>
            <a:off x="7218363" y="4686300"/>
            <a:ext cx="1679575" cy="228600"/>
          </a:xfrm>
          <a:prstGeom prst="rect">
            <a:avLst/>
          </a:prstGeom>
          <a:noFill/>
          <a:ln w="9525">
            <a:noFill/>
            <a:miter lim="800000"/>
            <a:headEnd/>
            <a:tailEnd/>
          </a:ln>
        </p:spPr>
        <p:txBody>
          <a:bodyPr wrap="none" lIns="0" tIns="0" rIns="0" bIns="0">
            <a:spAutoFit/>
          </a:bodyPr>
          <a:lstStyle/>
          <a:p>
            <a:r>
              <a:rPr lang="en-US" sz="1500" dirty="0"/>
              <a:t>Child/employee in </a:t>
            </a:r>
            <a:endParaRPr lang="en-US" b="0" dirty="0">
              <a:latin typeface="Times New Roman" pitchFamily="18" charset="0"/>
            </a:endParaRPr>
          </a:p>
        </p:txBody>
      </p:sp>
      <p:sp>
        <p:nvSpPr>
          <p:cNvPr id="28716" name="Rectangle 47"/>
          <p:cNvSpPr>
            <a:spLocks noChangeArrowheads="1"/>
          </p:cNvSpPr>
          <p:nvPr/>
        </p:nvSpPr>
        <p:spPr bwMode="auto">
          <a:xfrm>
            <a:off x="7435850" y="4933950"/>
            <a:ext cx="1166813" cy="228600"/>
          </a:xfrm>
          <a:prstGeom prst="rect">
            <a:avLst/>
          </a:prstGeom>
          <a:noFill/>
          <a:ln w="9525">
            <a:noFill/>
            <a:miter lim="800000"/>
            <a:headEnd/>
            <a:tailEnd/>
          </a:ln>
        </p:spPr>
        <p:txBody>
          <a:bodyPr wrap="none" lIns="0" tIns="0" rIns="0" bIns="0">
            <a:spAutoFit/>
          </a:bodyPr>
          <a:lstStyle/>
          <a:p>
            <a:r>
              <a:rPr lang="en-US" sz="1500" dirty="0"/>
              <a:t>day-care  2%</a:t>
            </a:r>
            <a:endParaRPr lang="en-US" b="0" dirty="0">
              <a:latin typeface="Times New Roman" pitchFamily="18" charset="0"/>
            </a:endParaRPr>
          </a:p>
        </p:txBody>
      </p:sp>
      <p:sp>
        <p:nvSpPr>
          <p:cNvPr id="28717" name="Rectangle 48"/>
          <p:cNvSpPr>
            <a:spLocks noChangeArrowheads="1"/>
          </p:cNvSpPr>
          <p:nvPr/>
        </p:nvSpPr>
        <p:spPr bwMode="auto">
          <a:xfrm>
            <a:off x="5903913" y="5219700"/>
            <a:ext cx="822325" cy="228600"/>
          </a:xfrm>
          <a:prstGeom prst="rect">
            <a:avLst/>
          </a:prstGeom>
          <a:noFill/>
          <a:ln w="9525">
            <a:noFill/>
            <a:miter lim="800000"/>
            <a:headEnd/>
            <a:tailEnd/>
          </a:ln>
        </p:spPr>
        <p:txBody>
          <a:bodyPr wrap="none" lIns="0" tIns="0" rIns="0" bIns="0">
            <a:spAutoFit/>
          </a:bodyPr>
          <a:lstStyle/>
          <a:p>
            <a:r>
              <a:rPr lang="en-US" sz="1500" dirty="0"/>
              <a:t>Food- or </a:t>
            </a:r>
            <a:endParaRPr lang="en-US" b="0" dirty="0">
              <a:latin typeface="Times New Roman" pitchFamily="18" charset="0"/>
            </a:endParaRPr>
          </a:p>
        </p:txBody>
      </p:sp>
      <p:sp>
        <p:nvSpPr>
          <p:cNvPr id="28718" name="Rectangle 49"/>
          <p:cNvSpPr>
            <a:spLocks noChangeArrowheads="1"/>
          </p:cNvSpPr>
          <p:nvPr/>
        </p:nvSpPr>
        <p:spPr bwMode="auto">
          <a:xfrm>
            <a:off x="5784850" y="5467350"/>
            <a:ext cx="1079500" cy="228600"/>
          </a:xfrm>
          <a:prstGeom prst="rect">
            <a:avLst/>
          </a:prstGeom>
          <a:noFill/>
          <a:ln w="9525">
            <a:noFill/>
            <a:miter lim="800000"/>
            <a:headEnd/>
            <a:tailEnd/>
          </a:ln>
        </p:spPr>
        <p:txBody>
          <a:bodyPr wrap="none" lIns="0" tIns="0" rIns="0" bIns="0">
            <a:spAutoFit/>
          </a:bodyPr>
          <a:lstStyle/>
          <a:p>
            <a:r>
              <a:rPr lang="en-US" sz="1500" dirty="0"/>
              <a:t>waterborne </a:t>
            </a:r>
            <a:endParaRPr lang="en-US" b="0" dirty="0">
              <a:latin typeface="Times New Roman" pitchFamily="18" charset="0"/>
            </a:endParaRPr>
          </a:p>
        </p:txBody>
      </p:sp>
      <p:sp>
        <p:nvSpPr>
          <p:cNvPr id="28719" name="Rectangle 50"/>
          <p:cNvSpPr>
            <a:spLocks noChangeArrowheads="1"/>
          </p:cNvSpPr>
          <p:nvPr/>
        </p:nvSpPr>
        <p:spPr bwMode="auto">
          <a:xfrm>
            <a:off x="5692775" y="5715000"/>
            <a:ext cx="1185863" cy="228600"/>
          </a:xfrm>
          <a:prstGeom prst="rect">
            <a:avLst/>
          </a:prstGeom>
          <a:noFill/>
          <a:ln w="9525">
            <a:noFill/>
            <a:miter lim="800000"/>
            <a:headEnd/>
            <a:tailEnd/>
          </a:ln>
        </p:spPr>
        <p:txBody>
          <a:bodyPr wrap="none" lIns="0" tIns="0" rIns="0" bIns="0">
            <a:spAutoFit/>
          </a:bodyPr>
          <a:lstStyle/>
          <a:p>
            <a:r>
              <a:rPr lang="en-US" sz="1500" dirty="0"/>
              <a:t>outbreak  4%</a:t>
            </a:r>
            <a:endParaRPr lang="en-US" b="0" dirty="0">
              <a:latin typeface="Times New Roman" pitchFamily="18" charset="0"/>
            </a:endParaRPr>
          </a:p>
        </p:txBody>
      </p:sp>
      <p:sp>
        <p:nvSpPr>
          <p:cNvPr id="28720" name="Rectangle 51"/>
          <p:cNvSpPr>
            <a:spLocks noChangeArrowheads="1"/>
          </p:cNvSpPr>
          <p:nvPr/>
        </p:nvSpPr>
        <p:spPr bwMode="auto">
          <a:xfrm>
            <a:off x="7065963" y="4038600"/>
            <a:ext cx="1689100" cy="228600"/>
          </a:xfrm>
          <a:prstGeom prst="rect">
            <a:avLst/>
          </a:prstGeom>
          <a:noFill/>
          <a:ln w="9525">
            <a:noFill/>
            <a:miter lim="800000"/>
            <a:headEnd/>
            <a:tailEnd/>
          </a:ln>
        </p:spPr>
        <p:txBody>
          <a:bodyPr wrap="none" lIns="0" tIns="0" rIns="0" bIns="0">
            <a:spAutoFit/>
          </a:bodyPr>
          <a:lstStyle/>
          <a:p>
            <a:r>
              <a:rPr lang="en-US" sz="1500" dirty="0"/>
              <a:t>Injection drug use </a:t>
            </a:r>
            <a:endParaRPr lang="en-US" b="0" dirty="0">
              <a:latin typeface="Times New Roman" pitchFamily="18" charset="0"/>
            </a:endParaRPr>
          </a:p>
        </p:txBody>
      </p:sp>
      <p:sp>
        <p:nvSpPr>
          <p:cNvPr id="28721" name="Rectangle 52"/>
          <p:cNvSpPr>
            <a:spLocks noChangeArrowheads="1"/>
          </p:cNvSpPr>
          <p:nvPr/>
        </p:nvSpPr>
        <p:spPr bwMode="auto">
          <a:xfrm>
            <a:off x="7743825" y="4286250"/>
            <a:ext cx="276225" cy="228600"/>
          </a:xfrm>
          <a:prstGeom prst="rect">
            <a:avLst/>
          </a:prstGeom>
          <a:noFill/>
          <a:ln w="9525">
            <a:noFill/>
            <a:miter lim="800000"/>
            <a:headEnd/>
            <a:tailEnd/>
          </a:ln>
        </p:spPr>
        <p:txBody>
          <a:bodyPr wrap="none" lIns="0" tIns="0" rIns="0" bIns="0">
            <a:spAutoFit/>
          </a:bodyPr>
          <a:lstStyle/>
          <a:p>
            <a:r>
              <a:rPr lang="en-US" sz="1500" dirty="0"/>
              <a:t>6%</a:t>
            </a:r>
            <a:endParaRPr lang="en-US" b="0" dirty="0">
              <a:latin typeface="Times New Roman" pitchFamily="18" charset="0"/>
            </a:endParaRPr>
          </a:p>
        </p:txBody>
      </p:sp>
      <p:sp>
        <p:nvSpPr>
          <p:cNvPr id="28722" name="Rectangle 53"/>
          <p:cNvSpPr>
            <a:spLocks noChangeArrowheads="1"/>
          </p:cNvSpPr>
          <p:nvPr/>
        </p:nvSpPr>
        <p:spPr bwMode="auto">
          <a:xfrm>
            <a:off x="5340350" y="1924050"/>
            <a:ext cx="909638" cy="228600"/>
          </a:xfrm>
          <a:prstGeom prst="rect">
            <a:avLst/>
          </a:prstGeom>
          <a:noFill/>
          <a:ln w="9525">
            <a:noFill/>
            <a:miter lim="800000"/>
            <a:headEnd/>
            <a:tailEnd/>
          </a:ln>
        </p:spPr>
        <p:txBody>
          <a:bodyPr wrap="none" lIns="0" tIns="0" rIns="0" bIns="0">
            <a:spAutoFit/>
          </a:bodyPr>
          <a:lstStyle/>
          <a:p>
            <a:r>
              <a:rPr lang="en-US" sz="1500" dirty="0"/>
              <a:t>Sexual or</a:t>
            </a:r>
            <a:r>
              <a:rPr lang="en-US" sz="1500" dirty="0">
                <a:solidFill>
                  <a:srgbClr val="000000"/>
                </a:solidFill>
              </a:rPr>
              <a:t> </a:t>
            </a:r>
            <a:endParaRPr lang="en-US" b="0" dirty="0">
              <a:latin typeface="Times New Roman" pitchFamily="18" charset="0"/>
            </a:endParaRPr>
          </a:p>
        </p:txBody>
      </p:sp>
      <p:sp>
        <p:nvSpPr>
          <p:cNvPr id="28723" name="Rectangle 54"/>
          <p:cNvSpPr>
            <a:spLocks noChangeArrowheads="1"/>
          </p:cNvSpPr>
          <p:nvPr/>
        </p:nvSpPr>
        <p:spPr bwMode="auto">
          <a:xfrm>
            <a:off x="5287963" y="2171700"/>
            <a:ext cx="1035050" cy="228600"/>
          </a:xfrm>
          <a:prstGeom prst="rect">
            <a:avLst/>
          </a:prstGeom>
          <a:noFill/>
          <a:ln w="9525">
            <a:noFill/>
            <a:miter lim="800000"/>
            <a:headEnd/>
            <a:tailEnd/>
          </a:ln>
        </p:spPr>
        <p:txBody>
          <a:bodyPr wrap="none" lIns="0" tIns="0" rIns="0" bIns="0">
            <a:spAutoFit/>
          </a:bodyPr>
          <a:lstStyle/>
          <a:p>
            <a:r>
              <a:rPr lang="en-US" sz="1500" dirty="0"/>
              <a:t>Household </a:t>
            </a:r>
            <a:endParaRPr lang="en-US" b="0" dirty="0">
              <a:latin typeface="Times New Roman" pitchFamily="18" charset="0"/>
            </a:endParaRPr>
          </a:p>
        </p:txBody>
      </p:sp>
      <p:sp>
        <p:nvSpPr>
          <p:cNvPr id="28724" name="Rectangle 55"/>
          <p:cNvSpPr>
            <a:spLocks noChangeArrowheads="1"/>
          </p:cNvSpPr>
          <p:nvPr/>
        </p:nvSpPr>
        <p:spPr bwMode="auto">
          <a:xfrm>
            <a:off x="5141913" y="2419350"/>
            <a:ext cx="1249362" cy="228600"/>
          </a:xfrm>
          <a:prstGeom prst="rect">
            <a:avLst/>
          </a:prstGeom>
          <a:noFill/>
          <a:ln w="9525">
            <a:noFill/>
            <a:miter lim="800000"/>
            <a:headEnd/>
            <a:tailEnd/>
          </a:ln>
        </p:spPr>
        <p:txBody>
          <a:bodyPr wrap="none" lIns="0" tIns="0" rIns="0" bIns="0">
            <a:spAutoFit/>
          </a:bodyPr>
          <a:lstStyle/>
          <a:p>
            <a:r>
              <a:rPr lang="en-US" sz="1500" dirty="0"/>
              <a:t>Contact   14%</a:t>
            </a:r>
          </a:p>
        </p:txBody>
      </p:sp>
      <p:sp>
        <p:nvSpPr>
          <p:cNvPr id="28725" name="Rectangle 56"/>
          <p:cNvSpPr>
            <a:spLocks noChangeArrowheads="1"/>
          </p:cNvSpPr>
          <p:nvPr/>
        </p:nvSpPr>
        <p:spPr bwMode="auto">
          <a:xfrm>
            <a:off x="7010400" y="3086100"/>
            <a:ext cx="1352550" cy="228600"/>
          </a:xfrm>
          <a:prstGeom prst="rect">
            <a:avLst/>
          </a:prstGeom>
          <a:noFill/>
          <a:ln w="9525">
            <a:noFill/>
            <a:miter lim="800000"/>
            <a:headEnd/>
            <a:tailEnd/>
          </a:ln>
        </p:spPr>
        <p:txBody>
          <a:bodyPr wrap="none" lIns="0" tIns="0" rIns="0" bIns="0">
            <a:spAutoFit/>
          </a:bodyPr>
          <a:lstStyle/>
          <a:p>
            <a:r>
              <a:rPr lang="en-US" sz="1500" dirty="0"/>
              <a:t>Men who have </a:t>
            </a:r>
            <a:endParaRPr lang="en-US" b="0" dirty="0">
              <a:latin typeface="Times New Roman" pitchFamily="18" charset="0"/>
            </a:endParaRPr>
          </a:p>
        </p:txBody>
      </p:sp>
      <p:sp>
        <p:nvSpPr>
          <p:cNvPr id="28726" name="Rectangle 57"/>
          <p:cNvSpPr>
            <a:spLocks noChangeArrowheads="1"/>
          </p:cNvSpPr>
          <p:nvPr/>
        </p:nvSpPr>
        <p:spPr bwMode="auto">
          <a:xfrm>
            <a:off x="7067550" y="3333750"/>
            <a:ext cx="1247775" cy="228600"/>
          </a:xfrm>
          <a:prstGeom prst="rect">
            <a:avLst/>
          </a:prstGeom>
          <a:noFill/>
          <a:ln w="9525">
            <a:noFill/>
            <a:miter lim="800000"/>
            <a:headEnd/>
            <a:tailEnd/>
          </a:ln>
        </p:spPr>
        <p:txBody>
          <a:bodyPr wrap="none" lIns="0" tIns="0" rIns="0" bIns="0">
            <a:spAutoFit/>
          </a:bodyPr>
          <a:lstStyle/>
          <a:p>
            <a:r>
              <a:rPr lang="en-US" sz="1500" dirty="0"/>
              <a:t>sex with men</a:t>
            </a:r>
            <a:r>
              <a:rPr lang="en-US" sz="1500" dirty="0">
                <a:solidFill>
                  <a:srgbClr val="000000"/>
                </a:solidFill>
              </a:rPr>
              <a:t> </a:t>
            </a:r>
            <a:endParaRPr lang="en-US" b="0" dirty="0">
              <a:latin typeface="Times New Roman" pitchFamily="18" charset="0"/>
            </a:endParaRPr>
          </a:p>
        </p:txBody>
      </p:sp>
      <p:sp>
        <p:nvSpPr>
          <p:cNvPr id="28727" name="Rectangle 58"/>
          <p:cNvSpPr>
            <a:spLocks noChangeArrowheads="1"/>
          </p:cNvSpPr>
          <p:nvPr/>
        </p:nvSpPr>
        <p:spPr bwMode="auto">
          <a:xfrm>
            <a:off x="7475538" y="3581400"/>
            <a:ext cx="382587" cy="228600"/>
          </a:xfrm>
          <a:prstGeom prst="rect">
            <a:avLst/>
          </a:prstGeom>
          <a:noFill/>
          <a:ln w="9525">
            <a:noFill/>
            <a:miter lim="800000"/>
            <a:headEnd/>
            <a:tailEnd/>
          </a:ln>
        </p:spPr>
        <p:txBody>
          <a:bodyPr wrap="none" lIns="0" tIns="0" rIns="0" bIns="0">
            <a:spAutoFit/>
          </a:bodyPr>
          <a:lstStyle/>
          <a:p>
            <a:r>
              <a:rPr lang="en-US" sz="1500" dirty="0"/>
              <a:t>10%</a:t>
            </a:r>
            <a:endParaRPr lang="en-US" b="0" dirty="0">
              <a:latin typeface="Times New Roman" pitchFamily="18" charset="0"/>
            </a:endParaRPr>
          </a:p>
        </p:txBody>
      </p:sp>
      <p:sp>
        <p:nvSpPr>
          <p:cNvPr id="28728" name="Rectangle 59"/>
          <p:cNvSpPr>
            <a:spLocks noChangeArrowheads="1"/>
          </p:cNvSpPr>
          <p:nvPr/>
        </p:nvSpPr>
        <p:spPr bwMode="auto">
          <a:xfrm>
            <a:off x="6913563" y="2362200"/>
            <a:ext cx="1193800" cy="228600"/>
          </a:xfrm>
          <a:prstGeom prst="rect">
            <a:avLst/>
          </a:prstGeom>
          <a:noFill/>
          <a:ln w="9525">
            <a:noFill/>
            <a:miter lim="800000"/>
            <a:headEnd/>
            <a:tailEnd/>
          </a:ln>
        </p:spPr>
        <p:txBody>
          <a:bodyPr wrap="none" lIns="0" tIns="0" rIns="0" bIns="0">
            <a:spAutoFit/>
          </a:bodyPr>
          <a:lstStyle/>
          <a:p>
            <a:r>
              <a:rPr lang="en-US" sz="1500" dirty="0"/>
              <a:t>International </a:t>
            </a:r>
            <a:endParaRPr lang="en-US" b="0" dirty="0">
              <a:latin typeface="Times New Roman" pitchFamily="18" charset="0"/>
            </a:endParaRPr>
          </a:p>
        </p:txBody>
      </p:sp>
      <p:sp>
        <p:nvSpPr>
          <p:cNvPr id="28729" name="Rectangle 60"/>
          <p:cNvSpPr>
            <a:spLocks noChangeArrowheads="1"/>
          </p:cNvSpPr>
          <p:nvPr/>
        </p:nvSpPr>
        <p:spPr bwMode="auto">
          <a:xfrm>
            <a:off x="7062788" y="2609850"/>
            <a:ext cx="838200" cy="228600"/>
          </a:xfrm>
          <a:prstGeom prst="rect">
            <a:avLst/>
          </a:prstGeom>
          <a:noFill/>
          <a:ln w="9525">
            <a:noFill/>
            <a:miter lim="800000"/>
            <a:headEnd/>
            <a:tailEnd/>
          </a:ln>
        </p:spPr>
        <p:txBody>
          <a:bodyPr wrap="none" lIns="0" tIns="0" rIns="0" bIns="0">
            <a:spAutoFit/>
          </a:bodyPr>
          <a:lstStyle/>
          <a:p>
            <a:r>
              <a:rPr lang="en-US" sz="1500" dirty="0"/>
              <a:t>travel 5%</a:t>
            </a:r>
            <a:endParaRPr lang="en-US" b="0" dirty="0">
              <a:latin typeface="Times New Roman" pitchFamily="18" charset="0"/>
            </a:endParaRPr>
          </a:p>
        </p:txBody>
      </p:sp>
      <p:sp>
        <p:nvSpPr>
          <p:cNvPr id="28730" name="Text Box 3"/>
          <p:cNvSpPr txBox="1">
            <a:spLocks noChangeArrowheads="1"/>
          </p:cNvSpPr>
          <p:nvPr/>
        </p:nvSpPr>
        <p:spPr bwMode="auto">
          <a:xfrm>
            <a:off x="457200" y="222250"/>
            <a:ext cx="8153400" cy="1739900"/>
          </a:xfrm>
          <a:prstGeom prst="rect">
            <a:avLst/>
          </a:prstGeom>
          <a:noFill/>
          <a:ln w="9525">
            <a:noFill/>
            <a:miter lim="800000"/>
            <a:headEnd/>
            <a:tailEnd/>
          </a:ln>
        </p:spPr>
        <p:txBody>
          <a:bodyPr>
            <a:spAutoFit/>
          </a:bodyPr>
          <a:lstStyle/>
          <a:p>
            <a:r>
              <a:rPr lang="en-US" sz="3600" dirty="0">
                <a:solidFill>
                  <a:srgbClr val="FFFF00"/>
                </a:solidFill>
              </a:rPr>
              <a:t>Risk Factors Associated with </a:t>
            </a:r>
          </a:p>
          <a:p>
            <a:r>
              <a:rPr lang="en-US" sz="3600" dirty="0">
                <a:solidFill>
                  <a:srgbClr val="FFFF00"/>
                </a:solidFill>
              </a:rPr>
              <a:t>Reported Hepatitis A,</a:t>
            </a:r>
          </a:p>
          <a:p>
            <a:r>
              <a:rPr lang="en-US" sz="3600" dirty="0">
                <a:solidFill>
                  <a:srgbClr val="FFFF00"/>
                </a:solidFill>
              </a:rPr>
              <a:t>1990-2000, United States</a:t>
            </a:r>
          </a:p>
        </p:txBody>
      </p:sp>
      <p:sp>
        <p:nvSpPr>
          <p:cNvPr id="28731" name="Text Box 4"/>
          <p:cNvSpPr txBox="1">
            <a:spLocks noChangeArrowheads="1"/>
          </p:cNvSpPr>
          <p:nvPr/>
        </p:nvSpPr>
        <p:spPr bwMode="auto">
          <a:xfrm>
            <a:off x="609600" y="6064250"/>
            <a:ext cx="2286000" cy="336550"/>
          </a:xfrm>
          <a:prstGeom prst="rect">
            <a:avLst/>
          </a:prstGeom>
          <a:noFill/>
          <a:ln w="9525">
            <a:noFill/>
            <a:miter lim="800000"/>
            <a:headEnd/>
            <a:tailEnd/>
          </a:ln>
        </p:spPr>
        <p:txBody>
          <a:bodyPr>
            <a:spAutoFit/>
          </a:bodyPr>
          <a:lstStyle/>
          <a:p>
            <a:pPr algn="l"/>
            <a:r>
              <a:rPr lang="en-US" sz="1600" dirty="0">
                <a:latin typeface="Times New Roman" pitchFamily="18" charset="0"/>
              </a:rPr>
              <a:t>Source:  NNDSS/VHSP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28625" y="228600"/>
            <a:ext cx="8159750" cy="1143000"/>
          </a:xfrm>
        </p:spPr>
        <p:txBody>
          <a:bodyPr/>
          <a:lstStyle/>
          <a:p>
            <a:pPr eaLnBrk="1" hangingPunct="1">
              <a:lnSpc>
                <a:spcPct val="80000"/>
              </a:lnSpc>
            </a:pPr>
            <a:r>
              <a:rPr lang="en-US" sz="3600" b="1" dirty="0" smtClean="0">
                <a:solidFill>
                  <a:srgbClr val="FFFF00"/>
                </a:solidFill>
                <a:latin typeface="Arial" charset="0"/>
              </a:rPr>
              <a:t>Geographic Distribution of </a:t>
            </a:r>
            <a:br>
              <a:rPr lang="en-US" sz="3600" b="1" dirty="0" smtClean="0">
                <a:solidFill>
                  <a:srgbClr val="FFFF00"/>
                </a:solidFill>
                <a:latin typeface="Arial" charset="0"/>
              </a:rPr>
            </a:br>
            <a:r>
              <a:rPr lang="en-US" sz="3600" b="1" dirty="0" smtClean="0">
                <a:solidFill>
                  <a:srgbClr val="FFFF00"/>
                </a:solidFill>
                <a:latin typeface="Arial" charset="0"/>
              </a:rPr>
              <a:t>Hepatitis A Virus Infection</a:t>
            </a:r>
          </a:p>
        </p:txBody>
      </p:sp>
      <p:sp>
        <p:nvSpPr>
          <p:cNvPr id="4100" name="Rectangle 3"/>
          <p:cNvSpPr>
            <a:spLocks noChangeArrowheads="1"/>
          </p:cNvSpPr>
          <p:nvPr/>
        </p:nvSpPr>
        <p:spPr bwMode="auto">
          <a:xfrm>
            <a:off x="203200" y="381000"/>
            <a:ext cx="7569200" cy="1143000"/>
          </a:xfrm>
          <a:prstGeom prst="rect">
            <a:avLst/>
          </a:prstGeom>
          <a:noFill/>
          <a:ln w="9525">
            <a:noFill/>
            <a:miter lim="800000"/>
            <a:headEnd/>
            <a:tailEnd/>
          </a:ln>
        </p:spPr>
        <p:txBody>
          <a:bodyPr anchor="ctr"/>
          <a:lstStyle/>
          <a:p>
            <a:pPr eaLnBrk="0" hangingPunct="0"/>
            <a:endParaRPr lang="en-US" sz="2800" dirty="0">
              <a:solidFill>
                <a:schemeClr val="tx1"/>
              </a:solidFill>
              <a:latin typeface="Times New Roman" pitchFamily="18" charset="0"/>
            </a:endParaRPr>
          </a:p>
        </p:txBody>
      </p:sp>
      <p:sp>
        <p:nvSpPr>
          <p:cNvPr id="4101" name="Rectangle 4"/>
          <p:cNvSpPr>
            <a:spLocks noChangeArrowheads="1"/>
          </p:cNvSpPr>
          <p:nvPr/>
        </p:nvSpPr>
        <p:spPr bwMode="auto">
          <a:xfrm>
            <a:off x="338138" y="304800"/>
            <a:ext cx="7569200" cy="1143000"/>
          </a:xfrm>
          <a:prstGeom prst="rect">
            <a:avLst/>
          </a:prstGeom>
          <a:noFill/>
          <a:ln w="9525">
            <a:noFill/>
            <a:miter lim="800000"/>
            <a:headEnd/>
            <a:tailEnd/>
          </a:ln>
        </p:spPr>
        <p:txBody>
          <a:bodyPr anchor="ctr"/>
          <a:lstStyle/>
          <a:p>
            <a:pPr eaLnBrk="0" hangingPunct="0"/>
            <a:endParaRPr lang="en-US" sz="2800" dirty="0">
              <a:solidFill>
                <a:schemeClr val="tx1"/>
              </a:solidFill>
              <a:latin typeface="Times New Roman" pitchFamily="18" charset="0"/>
            </a:endParaRPr>
          </a:p>
        </p:txBody>
      </p:sp>
      <p:graphicFrame>
        <p:nvGraphicFramePr>
          <p:cNvPr id="4098" name="Object 5"/>
          <p:cNvGraphicFramePr>
            <a:graphicFrameLocks noChangeAspect="1"/>
          </p:cNvGraphicFramePr>
          <p:nvPr/>
        </p:nvGraphicFramePr>
        <p:xfrm>
          <a:off x="609600" y="1414463"/>
          <a:ext cx="8077200" cy="5214937"/>
        </p:xfrm>
        <a:graphic>
          <a:graphicData uri="http://schemas.openxmlformats.org/presentationml/2006/ole">
            <p:oleObj spid="_x0000_s4098" name="CorelDRAW" r:id="rId4" imgW="9178920" imgH="5267880"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0"/>
          <a:ext cx="9144000" cy="6858000"/>
        </p:xfrm>
        <a:graphic>
          <a:graphicData uri="http://schemas.openxmlformats.org/presentationml/2006/ole">
            <p:oleObj spid="_x0000_s5122" name="Slide" r:id="rId3" imgW="4570378" imgH="3427437" progId="PowerPoint.Template.8">
              <p:embed/>
            </p:oleObj>
          </a:graphicData>
        </a:graphic>
      </p:graphicFrame>
      <p:sp>
        <p:nvSpPr>
          <p:cNvPr id="5123" name="TextBox 2"/>
          <p:cNvSpPr txBox="1">
            <a:spLocks noChangeArrowheads="1"/>
          </p:cNvSpPr>
          <p:nvPr/>
        </p:nvSpPr>
        <p:spPr bwMode="auto">
          <a:xfrm>
            <a:off x="6934200" y="5192713"/>
            <a:ext cx="1981200" cy="369332"/>
          </a:xfrm>
          <a:prstGeom prst="rect">
            <a:avLst/>
          </a:prstGeom>
          <a:noFill/>
          <a:ln w="9525">
            <a:noFill/>
            <a:miter lim="800000"/>
            <a:headEnd/>
            <a:tailEnd/>
          </a:ln>
        </p:spPr>
        <p:txBody>
          <a:bodyPr wrap="square">
            <a:spAutoFit/>
          </a:bodyPr>
          <a:lstStyle/>
          <a:p>
            <a:r>
              <a:rPr lang="en-US" sz="1800" b="0" dirty="0" smtClean="0"/>
              <a:t>(</a:t>
            </a:r>
            <a:r>
              <a:rPr lang="en-US" sz="1800" dirty="0" smtClean="0"/>
              <a:t>2009 </a:t>
            </a:r>
            <a:r>
              <a:rPr lang="en-US" sz="1800" dirty="0"/>
              <a:t>rate = </a:t>
            </a:r>
            <a:r>
              <a:rPr lang="en-US" sz="1800" dirty="0" smtClean="0"/>
              <a:t>0.6</a:t>
            </a:r>
            <a:r>
              <a:rPr lang="en-US" sz="1800" b="0" dirty="0" smtClean="0"/>
              <a:t>) </a:t>
            </a:r>
            <a:endParaRPr lang="en-US" sz="1800" b="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200" b="1" dirty="0" smtClean="0">
                <a:solidFill>
                  <a:srgbClr val="FFFF00"/>
                </a:solidFill>
                <a:latin typeface="Arial" pitchFamily="34" charset="0"/>
                <a:cs typeface="Arial" pitchFamily="34" charset="0"/>
              </a:rPr>
              <a:t>Acute Hepatitis A Cases per 100,000 Population, Georgia vs. U.S. by Year</a:t>
            </a:r>
            <a:endParaRPr lang="en-US" sz="3200" b="1" dirty="0">
              <a:solidFill>
                <a:srgbClr val="FFFF00"/>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685800" y="18288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81400" y="6260068"/>
            <a:ext cx="1752600" cy="369332"/>
          </a:xfrm>
          <a:prstGeom prst="rect">
            <a:avLst/>
          </a:prstGeom>
          <a:noFill/>
        </p:spPr>
        <p:txBody>
          <a:bodyPr wrap="square" rtlCol="0">
            <a:spAutoFit/>
          </a:bodyPr>
          <a:lstStyle/>
          <a:p>
            <a:r>
              <a:rPr lang="en-US" sz="1800" dirty="0" smtClean="0">
                <a:solidFill>
                  <a:srgbClr val="FFFF00"/>
                </a:solidFill>
              </a:rPr>
              <a:t>Year</a:t>
            </a:r>
            <a:endParaRPr lang="en-US" sz="1800" dirty="0">
              <a:solidFill>
                <a:srgbClr val="FFFF00"/>
              </a:solidFill>
            </a:endParaRPr>
          </a:p>
        </p:txBody>
      </p:sp>
      <p:sp>
        <p:nvSpPr>
          <p:cNvPr id="9" name="TextBox 8"/>
          <p:cNvSpPr txBox="1"/>
          <p:nvPr/>
        </p:nvSpPr>
        <p:spPr>
          <a:xfrm rot="-5400000">
            <a:off x="-1173481" y="3703320"/>
            <a:ext cx="3505200" cy="365760"/>
          </a:xfrm>
          <a:prstGeom prst="rect">
            <a:avLst/>
          </a:prstGeom>
          <a:noFill/>
        </p:spPr>
        <p:txBody>
          <a:bodyPr wrap="square" rtlCol="0">
            <a:spAutoFit/>
          </a:bodyPr>
          <a:lstStyle/>
          <a:p>
            <a:r>
              <a:rPr lang="en-US" sz="1800" dirty="0" smtClean="0">
                <a:solidFill>
                  <a:srgbClr val="FFFF00"/>
                </a:solidFill>
              </a:rPr>
              <a:t>Rate per 100,000 population</a:t>
            </a:r>
            <a:endParaRPr lang="en-US" sz="1800" dirty="0">
              <a:solidFill>
                <a:srgbClr val="FFFF00"/>
              </a:solidFill>
            </a:endParaRPr>
          </a:p>
        </p:txBody>
      </p:sp>
      <p:sp>
        <p:nvSpPr>
          <p:cNvPr id="10" name="TextBox 9"/>
          <p:cNvSpPr txBox="1"/>
          <p:nvPr/>
        </p:nvSpPr>
        <p:spPr>
          <a:xfrm>
            <a:off x="5410200" y="5257800"/>
            <a:ext cx="152400" cy="338554"/>
          </a:xfrm>
          <a:prstGeom prst="rect">
            <a:avLst/>
          </a:prstGeom>
          <a:noFill/>
        </p:spPr>
        <p:txBody>
          <a:bodyPr wrap="square" rtlCol="0">
            <a:spAutoFit/>
          </a:bodyPr>
          <a:lstStyle/>
          <a:p>
            <a:r>
              <a:rPr lang="en-US" sz="1600" dirty="0" smtClean="0"/>
              <a:t>*</a:t>
            </a:r>
            <a:endParaRPr lang="en-US" sz="1600" dirty="0"/>
          </a:p>
        </p:txBody>
      </p:sp>
      <p:sp>
        <p:nvSpPr>
          <p:cNvPr id="11" name="TextBox 10"/>
          <p:cNvSpPr txBox="1"/>
          <p:nvPr/>
        </p:nvSpPr>
        <p:spPr>
          <a:xfrm>
            <a:off x="381000" y="6400800"/>
            <a:ext cx="3200400" cy="369332"/>
          </a:xfrm>
          <a:prstGeom prst="rect">
            <a:avLst/>
          </a:prstGeom>
          <a:noFill/>
        </p:spPr>
        <p:txBody>
          <a:bodyPr wrap="square" rtlCol="0">
            <a:spAutoFit/>
          </a:bodyPr>
          <a:lstStyle/>
          <a:p>
            <a:pPr algn="l"/>
            <a:r>
              <a:rPr lang="en-US" sz="1800" b="0" dirty="0" smtClean="0"/>
              <a:t>*</a:t>
            </a:r>
            <a:r>
              <a:rPr lang="en-US" sz="1600" b="0" dirty="0" smtClean="0"/>
              <a:t>excludes Wash., DC</a:t>
            </a:r>
            <a:endParaRPr lang="en-US" sz="1600" b="0" dirty="0"/>
          </a:p>
        </p:txBody>
      </p:sp>
      <p:sp>
        <p:nvSpPr>
          <p:cNvPr id="12" name="TextBox 11"/>
          <p:cNvSpPr txBox="1"/>
          <p:nvPr/>
        </p:nvSpPr>
        <p:spPr>
          <a:xfrm rot="20240329">
            <a:off x="1520549" y="1728451"/>
            <a:ext cx="1600200" cy="338554"/>
          </a:xfrm>
          <a:prstGeom prst="rect">
            <a:avLst/>
          </a:prstGeom>
          <a:noFill/>
        </p:spPr>
        <p:txBody>
          <a:bodyPr wrap="square" rtlCol="0">
            <a:spAutoFit/>
          </a:bodyPr>
          <a:lstStyle/>
          <a:p>
            <a:pPr algn="l"/>
            <a:r>
              <a:rPr lang="en-US" sz="1600" dirty="0" smtClean="0"/>
              <a:t>MSM outbreak</a:t>
            </a:r>
            <a:endParaRPr lang="en-US" sz="1600" dirty="0"/>
          </a:p>
        </p:txBody>
      </p:sp>
      <p:sp>
        <p:nvSpPr>
          <p:cNvPr id="13" name="TextBox 12"/>
          <p:cNvSpPr txBox="1"/>
          <p:nvPr/>
        </p:nvSpPr>
        <p:spPr>
          <a:xfrm rot="20151893">
            <a:off x="2615046" y="1983748"/>
            <a:ext cx="2001062" cy="584775"/>
          </a:xfrm>
          <a:prstGeom prst="rect">
            <a:avLst/>
          </a:prstGeom>
          <a:noFill/>
        </p:spPr>
        <p:txBody>
          <a:bodyPr wrap="square" rtlCol="0">
            <a:spAutoFit/>
          </a:bodyPr>
          <a:lstStyle/>
          <a:p>
            <a:pPr algn="l"/>
            <a:r>
              <a:rPr lang="en-US" sz="1600" dirty="0" smtClean="0"/>
              <a:t>Multistate green onion outbreak</a:t>
            </a:r>
            <a:endParaRPr lang="en-US" sz="1600" dirty="0"/>
          </a:p>
        </p:txBody>
      </p:sp>
      <p:sp>
        <p:nvSpPr>
          <p:cNvPr id="14" name="TextBox 13"/>
          <p:cNvSpPr txBox="1"/>
          <p:nvPr/>
        </p:nvSpPr>
        <p:spPr>
          <a:xfrm>
            <a:off x="7696200" y="5181600"/>
            <a:ext cx="685800" cy="338554"/>
          </a:xfrm>
          <a:prstGeom prst="rect">
            <a:avLst/>
          </a:prstGeom>
          <a:noFill/>
        </p:spPr>
        <p:txBody>
          <a:bodyPr wrap="square" rtlCol="0">
            <a:spAutoFit/>
          </a:bodyPr>
          <a:lstStyle/>
          <a:p>
            <a:r>
              <a:rPr lang="en-US" sz="1600" dirty="0" smtClean="0"/>
              <a:t>0.3</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152400"/>
            <a:ext cx="8153400" cy="762000"/>
          </a:xfrm>
        </p:spPr>
        <p:txBody>
          <a:bodyPr/>
          <a:lstStyle/>
          <a:p>
            <a:r>
              <a:rPr lang="en-US" sz="3600" b="1" dirty="0" smtClean="0">
                <a:solidFill>
                  <a:srgbClr val="FFFF00"/>
                </a:solidFill>
                <a:latin typeface="Arial" charset="0"/>
                <a:cs typeface="Arial" charset="0"/>
              </a:rPr>
              <a:t>Hepatitis A Incidence Rates,* 2011 </a:t>
            </a:r>
          </a:p>
        </p:txBody>
      </p:sp>
      <p:sp>
        <p:nvSpPr>
          <p:cNvPr id="29700" name="TextBox 5"/>
          <p:cNvSpPr txBox="1">
            <a:spLocks noChangeArrowheads="1"/>
          </p:cNvSpPr>
          <p:nvPr/>
        </p:nvSpPr>
        <p:spPr bwMode="auto">
          <a:xfrm>
            <a:off x="5562600" y="1676400"/>
            <a:ext cx="3352800" cy="1200329"/>
          </a:xfrm>
          <a:prstGeom prst="rect">
            <a:avLst/>
          </a:prstGeom>
          <a:noFill/>
          <a:ln w="9525">
            <a:noFill/>
            <a:miter lim="800000"/>
            <a:headEnd/>
            <a:tailEnd/>
          </a:ln>
        </p:spPr>
        <p:txBody>
          <a:bodyPr wrap="square">
            <a:spAutoFit/>
          </a:bodyPr>
          <a:lstStyle/>
          <a:p>
            <a:pPr algn="r"/>
            <a:r>
              <a:rPr lang="en-US" sz="2400" b="0" dirty="0"/>
              <a:t>United States </a:t>
            </a:r>
            <a:r>
              <a:rPr lang="en-US" sz="2400" b="0" dirty="0" smtClean="0"/>
              <a:t>– not yet published</a:t>
            </a:r>
            <a:endParaRPr lang="en-US" sz="2400" b="0" dirty="0"/>
          </a:p>
          <a:p>
            <a:pPr algn="r"/>
            <a:r>
              <a:rPr lang="en-US" sz="2400" b="0" dirty="0" smtClean="0"/>
              <a:t>Georgia – 0.3</a:t>
            </a:r>
            <a:endParaRPr lang="en-US" sz="2400" b="0" dirty="0"/>
          </a:p>
        </p:txBody>
      </p:sp>
      <p:sp>
        <p:nvSpPr>
          <p:cNvPr id="29701" name="TextBox 6"/>
          <p:cNvSpPr txBox="1">
            <a:spLocks noChangeArrowheads="1"/>
          </p:cNvSpPr>
          <p:nvPr/>
        </p:nvSpPr>
        <p:spPr bwMode="auto">
          <a:xfrm>
            <a:off x="6705600" y="1905000"/>
            <a:ext cx="184150" cy="769938"/>
          </a:xfrm>
          <a:prstGeom prst="rect">
            <a:avLst/>
          </a:prstGeom>
          <a:noFill/>
          <a:ln w="9525">
            <a:noFill/>
            <a:miter lim="800000"/>
            <a:headEnd/>
            <a:tailEnd/>
          </a:ln>
        </p:spPr>
        <p:txBody>
          <a:bodyPr wrap="none">
            <a:spAutoFit/>
          </a:bodyPr>
          <a:lstStyle/>
          <a:p>
            <a:endParaRPr lang="en-US" dirty="0"/>
          </a:p>
        </p:txBody>
      </p:sp>
      <p:sp>
        <p:nvSpPr>
          <p:cNvPr id="8" name="TextBox 7"/>
          <p:cNvSpPr txBox="1"/>
          <p:nvPr/>
        </p:nvSpPr>
        <p:spPr>
          <a:xfrm>
            <a:off x="7315200" y="3505200"/>
            <a:ext cx="914400" cy="461963"/>
          </a:xfrm>
          <a:prstGeom prst="rect">
            <a:avLst/>
          </a:prstGeom>
          <a:solidFill>
            <a:schemeClr val="accent1">
              <a:lumMod val="40000"/>
              <a:lumOff val="60000"/>
            </a:schemeClr>
          </a:solidFill>
          <a:ln>
            <a:noFill/>
          </a:ln>
        </p:spPr>
        <p:txBody>
          <a:bodyPr>
            <a:spAutoFit/>
          </a:bodyPr>
          <a:lstStyle/>
          <a:p>
            <a:pPr>
              <a:defRPr/>
            </a:pPr>
            <a:r>
              <a:rPr lang="en-US" sz="2400" dirty="0">
                <a:solidFill>
                  <a:schemeClr val="tx1"/>
                </a:solidFill>
              </a:rPr>
              <a:t>&lt;1</a:t>
            </a:r>
          </a:p>
        </p:txBody>
      </p:sp>
      <p:sp>
        <p:nvSpPr>
          <p:cNvPr id="29703" name="TextBox 8"/>
          <p:cNvSpPr txBox="1">
            <a:spLocks noChangeArrowheads="1"/>
          </p:cNvSpPr>
          <p:nvPr/>
        </p:nvSpPr>
        <p:spPr bwMode="auto">
          <a:xfrm>
            <a:off x="7315200" y="4038600"/>
            <a:ext cx="914400" cy="461963"/>
          </a:xfrm>
          <a:prstGeom prst="rect">
            <a:avLst/>
          </a:prstGeom>
          <a:solidFill>
            <a:srgbClr val="FFFF00"/>
          </a:solidFill>
          <a:ln w="9525">
            <a:noFill/>
            <a:miter lim="800000"/>
            <a:headEnd/>
            <a:tailEnd/>
          </a:ln>
        </p:spPr>
        <p:txBody>
          <a:bodyPr>
            <a:spAutoFit/>
          </a:bodyPr>
          <a:lstStyle/>
          <a:p>
            <a:r>
              <a:rPr lang="en-US" sz="2400" dirty="0">
                <a:solidFill>
                  <a:schemeClr val="tx1"/>
                </a:solidFill>
              </a:rPr>
              <a:t>1 - 4</a:t>
            </a:r>
          </a:p>
        </p:txBody>
      </p:sp>
      <p:sp>
        <p:nvSpPr>
          <p:cNvPr id="29704" name="TextBox 9"/>
          <p:cNvSpPr txBox="1">
            <a:spLocks noChangeArrowheads="1"/>
          </p:cNvSpPr>
          <p:nvPr/>
        </p:nvSpPr>
        <p:spPr bwMode="auto">
          <a:xfrm>
            <a:off x="7315200" y="4572000"/>
            <a:ext cx="914400" cy="461963"/>
          </a:xfrm>
          <a:prstGeom prst="rect">
            <a:avLst/>
          </a:prstGeom>
          <a:solidFill>
            <a:srgbClr val="FF9900"/>
          </a:solidFill>
          <a:ln w="9525">
            <a:noFill/>
            <a:miter lim="800000"/>
            <a:headEnd/>
            <a:tailEnd/>
          </a:ln>
        </p:spPr>
        <p:txBody>
          <a:bodyPr>
            <a:spAutoFit/>
          </a:bodyPr>
          <a:lstStyle/>
          <a:p>
            <a:r>
              <a:rPr lang="en-US" sz="2400" dirty="0">
                <a:solidFill>
                  <a:schemeClr val="tx1"/>
                </a:solidFill>
              </a:rPr>
              <a:t>5 - 9</a:t>
            </a:r>
          </a:p>
        </p:txBody>
      </p:sp>
      <p:sp>
        <p:nvSpPr>
          <p:cNvPr id="29705" name="TextBox 10"/>
          <p:cNvSpPr txBox="1">
            <a:spLocks noChangeArrowheads="1"/>
          </p:cNvSpPr>
          <p:nvPr/>
        </p:nvSpPr>
        <p:spPr bwMode="auto">
          <a:xfrm>
            <a:off x="7315200" y="5105400"/>
            <a:ext cx="914400" cy="461963"/>
          </a:xfrm>
          <a:prstGeom prst="rect">
            <a:avLst/>
          </a:prstGeom>
          <a:solidFill>
            <a:srgbClr val="FF0000"/>
          </a:solidFill>
          <a:ln w="9525">
            <a:noFill/>
            <a:miter lim="800000"/>
            <a:headEnd/>
            <a:tailEnd/>
          </a:ln>
        </p:spPr>
        <p:txBody>
          <a:bodyPr>
            <a:spAutoFit/>
          </a:bodyPr>
          <a:lstStyle/>
          <a:p>
            <a:r>
              <a:rPr lang="en-US" sz="2400" u="sng" dirty="0">
                <a:solidFill>
                  <a:schemeClr val="tx1"/>
                </a:solidFill>
              </a:rPr>
              <a:t>&gt;</a:t>
            </a:r>
            <a:r>
              <a:rPr lang="en-US" sz="2400" dirty="0">
                <a:solidFill>
                  <a:schemeClr val="tx1"/>
                </a:solidFill>
              </a:rPr>
              <a:t>10</a:t>
            </a:r>
            <a:endParaRPr lang="en-US" sz="2400" u="sng" dirty="0">
              <a:solidFill>
                <a:schemeClr val="tx1"/>
              </a:solidFill>
            </a:endParaRPr>
          </a:p>
        </p:txBody>
      </p:sp>
      <p:sp>
        <p:nvSpPr>
          <p:cNvPr id="29706" name="TextBox 11"/>
          <p:cNvSpPr txBox="1">
            <a:spLocks noChangeArrowheads="1"/>
          </p:cNvSpPr>
          <p:nvPr/>
        </p:nvSpPr>
        <p:spPr bwMode="auto">
          <a:xfrm>
            <a:off x="6172200" y="6096000"/>
            <a:ext cx="2819400" cy="369888"/>
          </a:xfrm>
          <a:prstGeom prst="rect">
            <a:avLst/>
          </a:prstGeom>
          <a:noFill/>
          <a:ln w="9525">
            <a:noFill/>
            <a:miter lim="800000"/>
            <a:headEnd/>
            <a:tailEnd/>
          </a:ln>
        </p:spPr>
        <p:txBody>
          <a:bodyPr>
            <a:spAutoFit/>
          </a:bodyPr>
          <a:lstStyle/>
          <a:p>
            <a:r>
              <a:rPr lang="en-US" sz="1800" dirty="0"/>
              <a:t>*</a:t>
            </a:r>
            <a:r>
              <a:rPr lang="en-US" sz="1800" b="0" dirty="0"/>
              <a:t>per 100,000 population</a:t>
            </a:r>
            <a:endParaRPr lang="en-US" sz="1800" dirty="0"/>
          </a:p>
        </p:txBody>
      </p:sp>
      <p:pic>
        <p:nvPicPr>
          <p:cNvPr id="10" name="Picture 2" descr="C:\Documents and Settings\wbsloat\My Documents\Hepatitis\2011 Hepatitis A Map.bmp"/>
          <p:cNvPicPr>
            <a:picLocks noChangeAspect="1" noChangeArrowheads="1"/>
          </p:cNvPicPr>
          <p:nvPr/>
        </p:nvPicPr>
        <p:blipFill>
          <a:blip r:embed="rId2" cstate="print"/>
          <a:srcRect/>
          <a:stretch>
            <a:fillRect/>
          </a:stretch>
        </p:blipFill>
        <p:spPr bwMode="auto">
          <a:xfrm>
            <a:off x="304800" y="838200"/>
            <a:ext cx="5181600" cy="594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8200" y="939800"/>
          <a:ext cx="7696200" cy="5130800"/>
        </p:xfrm>
        <a:graphic>
          <a:graphicData uri="http://schemas.openxmlformats.org/presentationml/2006/ole">
            <p:oleObj spid="_x0000_s7170" name="Photo Editor Photo" r:id="rId3" imgW="3657143" imgH="2438095"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457200"/>
            <a:ext cx="7848600" cy="1143000"/>
          </a:xfrm>
        </p:spPr>
        <p:txBody>
          <a:bodyPr/>
          <a:lstStyle/>
          <a:p>
            <a:pPr eaLnBrk="1" hangingPunct="1"/>
            <a:r>
              <a:rPr lang="en-US" sz="3600" b="1" dirty="0" smtClean="0">
                <a:solidFill>
                  <a:srgbClr val="FFFF00"/>
                </a:solidFill>
                <a:latin typeface="Arial" charset="0"/>
              </a:rPr>
              <a:t>Preventing Hepatitis A</a:t>
            </a:r>
          </a:p>
        </p:txBody>
      </p:sp>
      <p:sp>
        <p:nvSpPr>
          <p:cNvPr id="30723" name="Rectangle 3"/>
          <p:cNvSpPr>
            <a:spLocks noGrp="1" noChangeArrowheads="1"/>
          </p:cNvSpPr>
          <p:nvPr>
            <p:ph type="body" idx="1"/>
          </p:nvPr>
        </p:nvSpPr>
        <p:spPr>
          <a:xfrm>
            <a:off x="644525" y="1681163"/>
            <a:ext cx="8042275" cy="4113212"/>
          </a:xfrm>
          <a:noFill/>
        </p:spPr>
        <p:txBody>
          <a:bodyPr/>
          <a:lstStyle/>
          <a:p>
            <a:pPr eaLnBrk="1" hangingPunct="1">
              <a:buFontTx/>
              <a:buNone/>
            </a:pPr>
            <a:endParaRPr lang="en-US" b="1" dirty="0" smtClean="0"/>
          </a:p>
          <a:p>
            <a:pPr lvl="1" eaLnBrk="1" hangingPunct="1">
              <a:lnSpc>
                <a:spcPct val="120000"/>
              </a:lnSpc>
              <a:buClr>
                <a:srgbClr val="FF0000"/>
              </a:buClr>
              <a:buFontTx/>
              <a:buChar char="•"/>
            </a:pPr>
            <a:r>
              <a:rPr lang="en-US" sz="3200" b="1" dirty="0" smtClean="0">
                <a:solidFill>
                  <a:srgbClr val="FFFFFF"/>
                </a:solidFill>
                <a:latin typeface="Arial" charset="0"/>
              </a:rPr>
              <a:t>Hygiene  </a:t>
            </a:r>
            <a:r>
              <a:rPr lang="en-US" sz="3200" dirty="0" smtClean="0">
                <a:solidFill>
                  <a:srgbClr val="FFFFFF"/>
                </a:solidFill>
                <a:latin typeface="Arial" charset="0"/>
              </a:rPr>
              <a:t>(e.g., hand washing)</a:t>
            </a:r>
          </a:p>
          <a:p>
            <a:pPr lvl="1" eaLnBrk="1" hangingPunct="1">
              <a:lnSpc>
                <a:spcPct val="120000"/>
              </a:lnSpc>
              <a:buClr>
                <a:srgbClr val="FF0000"/>
              </a:buClr>
              <a:buFontTx/>
              <a:buChar char="•"/>
            </a:pPr>
            <a:r>
              <a:rPr lang="en-US" sz="3200" b="1" dirty="0" smtClean="0">
                <a:solidFill>
                  <a:srgbClr val="FFFFFF"/>
                </a:solidFill>
                <a:latin typeface="Arial" charset="0"/>
              </a:rPr>
              <a:t>Sanitation  </a:t>
            </a:r>
            <a:r>
              <a:rPr lang="en-US" sz="3200" dirty="0" smtClean="0">
                <a:solidFill>
                  <a:srgbClr val="FFFFFF"/>
                </a:solidFill>
                <a:latin typeface="Arial" charset="0"/>
              </a:rPr>
              <a:t>(e.g., clean water sources)</a:t>
            </a:r>
          </a:p>
          <a:p>
            <a:pPr lvl="1" eaLnBrk="1" hangingPunct="1">
              <a:lnSpc>
                <a:spcPct val="120000"/>
              </a:lnSpc>
              <a:buClr>
                <a:srgbClr val="FF0000"/>
              </a:buClr>
              <a:buFontTx/>
              <a:buChar char="•"/>
            </a:pPr>
            <a:r>
              <a:rPr lang="en-US" sz="3200" b="1" dirty="0" smtClean="0">
                <a:solidFill>
                  <a:srgbClr val="FFFFFF"/>
                </a:solidFill>
                <a:latin typeface="Arial" charset="0"/>
              </a:rPr>
              <a:t>Hepatitis A vaccine</a:t>
            </a:r>
          </a:p>
          <a:p>
            <a:pPr lvl="1" eaLnBrk="1" hangingPunct="1">
              <a:lnSpc>
                <a:spcPct val="95000"/>
              </a:lnSpc>
              <a:buClr>
                <a:srgbClr val="FF0000"/>
              </a:buClr>
              <a:buFontTx/>
              <a:buChar char="•"/>
            </a:pPr>
            <a:r>
              <a:rPr lang="en-US" sz="3200" b="1" dirty="0" smtClean="0">
                <a:solidFill>
                  <a:srgbClr val="FFFFFF"/>
                </a:solidFill>
                <a:latin typeface="Arial" charset="0"/>
              </a:rPr>
              <a:t>Immune globulin </a:t>
            </a:r>
            <a:r>
              <a:rPr lang="en-US" sz="3200" dirty="0" smtClean="0">
                <a:solidFill>
                  <a:srgbClr val="FFFFFF"/>
                </a:solidFill>
                <a:latin typeface="Arial" charset="0"/>
              </a:rPr>
              <a:t>(IG)</a:t>
            </a:r>
          </a:p>
          <a:p>
            <a:pPr lvl="1" eaLnBrk="1" hangingPunct="1">
              <a:buClr>
                <a:srgbClr val="FF0000"/>
              </a:buClr>
              <a:buFontTx/>
              <a:buNone/>
            </a:pPr>
            <a:endParaRPr lang="en-US" dirty="0" smtClean="0">
              <a:solidFill>
                <a:srgbClr val="FFFFFF"/>
              </a:solidFill>
              <a:latin typeface="Arial" charset="0"/>
            </a:endParaRPr>
          </a:p>
          <a:p>
            <a:pPr lvl="1" eaLnBrk="1" hangingPunct="1"/>
            <a:endParaRPr lang="en-US" sz="3200" b="1" dirty="0" smtClean="0"/>
          </a:p>
        </p:txBody>
      </p:sp>
      <p:sp>
        <p:nvSpPr>
          <p:cNvPr id="30724" name="Line 5"/>
          <p:cNvSpPr>
            <a:spLocks noChangeShapeType="1"/>
          </p:cNvSpPr>
          <p:nvPr/>
        </p:nvSpPr>
        <p:spPr bwMode="auto">
          <a:xfrm>
            <a:off x="6096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609600"/>
            <a:ext cx="77724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00"/>
                </a:solidFill>
                <a:effectLst/>
                <a:uLnTx/>
                <a:uFillTx/>
                <a:latin typeface="Arial" pitchFamily="34" charset="0"/>
                <a:ea typeface="+mj-ea"/>
                <a:cs typeface="Arial" pitchFamily="34" charset="0"/>
              </a:rPr>
              <a:t>Disclosure Statements</a:t>
            </a:r>
            <a:endParaRPr kumimoji="0" lang="en-US" sz="4400" b="0" i="0" u="none" strike="noStrike" kern="0" cap="none" spc="0" normalizeH="0" baseline="0" noProof="0" dirty="0">
              <a:ln>
                <a:noFill/>
              </a:ln>
              <a:solidFill>
                <a:srgbClr val="FFFF00"/>
              </a:solidFill>
              <a:effectLst/>
              <a:uLnTx/>
              <a:uFillTx/>
              <a:latin typeface="Arial" pitchFamily="34" charset="0"/>
              <a:ea typeface="+mj-ea"/>
              <a:cs typeface="Arial" pitchFamily="34" charset="0"/>
            </a:endParaRPr>
          </a:p>
        </p:txBody>
      </p:sp>
      <p:sp>
        <p:nvSpPr>
          <p:cNvPr id="3" name="Content Placeholder 2"/>
          <p:cNvSpPr txBox="1">
            <a:spLocks/>
          </p:cNvSpPr>
          <p:nvPr/>
        </p:nvSpPr>
        <p:spPr>
          <a:xfrm>
            <a:off x="685800" y="1981200"/>
            <a:ext cx="77724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rgbClr val="FFFFFF"/>
                </a:solidFill>
                <a:effectLst/>
                <a:uLnTx/>
                <a:uFillTx/>
                <a:latin typeface="Arial" pitchFamily="34" charset="0"/>
                <a:ea typeface="+mn-ea"/>
                <a:cs typeface="Arial" pitchFamily="34" charset="0"/>
              </a:rPr>
              <a:t>To obtain nursing contact hours for this session, you must be present for the    3-hour session and complete an evaluation.</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smtClean="0">
              <a:ln>
                <a:noFill/>
              </a:ln>
              <a:solidFill>
                <a:srgbClr val="FFFFFF"/>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rgbClr val="FFFFFF"/>
                </a:solidFill>
                <a:effectLst/>
                <a:uLnTx/>
                <a:uFillTx/>
                <a:latin typeface="Arial" pitchFamily="34" charset="0"/>
                <a:ea typeface="+mn-ea"/>
                <a:cs typeface="Arial" pitchFamily="34" charset="0"/>
              </a:rPr>
              <a:t>Contact hours are available for this presentation from 1/21/2013 until 1/21/2015.</a:t>
            </a:r>
            <a:endParaRPr kumimoji="0" lang="en-US" sz="32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4" name="Line 4"/>
          <p:cNvSpPr>
            <a:spLocks noChangeShapeType="1"/>
          </p:cNvSpPr>
          <p:nvPr/>
        </p:nvSpPr>
        <p:spPr bwMode="auto">
          <a:xfrm>
            <a:off x="609600" y="16002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0" y="228600"/>
            <a:ext cx="9144000" cy="1143000"/>
          </a:xfrm>
        </p:spPr>
        <p:txBody>
          <a:bodyPr/>
          <a:lstStyle/>
          <a:p>
            <a:pPr eaLnBrk="1" hangingPunct="1"/>
            <a:r>
              <a:rPr lang="en-US" sz="3200" dirty="0" smtClean="0">
                <a:solidFill>
                  <a:srgbClr val="FFFF00"/>
                </a:solidFill>
                <a:latin typeface="Arial" charset="0"/>
              </a:rPr>
              <a:t>ACIP Recommendations – Hepatitis A Vaccine</a:t>
            </a:r>
            <a:br>
              <a:rPr lang="en-US" sz="3200" dirty="0" smtClean="0">
                <a:solidFill>
                  <a:srgbClr val="FFFF00"/>
                </a:solidFill>
                <a:latin typeface="Arial" charset="0"/>
              </a:rPr>
            </a:br>
            <a:r>
              <a:rPr lang="en-US" sz="4000" b="1" dirty="0" smtClean="0">
                <a:solidFill>
                  <a:srgbClr val="FFFF00"/>
                </a:solidFill>
                <a:latin typeface="Arial" charset="0"/>
              </a:rPr>
              <a:t>Pre-exposure Vaccination</a:t>
            </a:r>
            <a:endParaRPr lang="en-US" sz="3200" dirty="0" smtClean="0">
              <a:solidFill>
                <a:srgbClr val="FFFF00"/>
              </a:solidFill>
              <a:latin typeface="Arial" charset="0"/>
            </a:endParaRPr>
          </a:p>
        </p:txBody>
      </p:sp>
      <p:sp>
        <p:nvSpPr>
          <p:cNvPr id="31747" name="Rectangle 1027"/>
          <p:cNvSpPr>
            <a:spLocks noGrp="1" noChangeArrowheads="1"/>
          </p:cNvSpPr>
          <p:nvPr>
            <p:ph type="body" idx="1"/>
          </p:nvPr>
        </p:nvSpPr>
        <p:spPr>
          <a:xfrm>
            <a:off x="685800" y="1752600"/>
            <a:ext cx="8001000" cy="4114800"/>
          </a:xfrm>
        </p:spPr>
        <p:txBody>
          <a:bodyPr/>
          <a:lstStyle/>
          <a:p>
            <a:pPr eaLnBrk="1" hangingPunct="1">
              <a:lnSpc>
                <a:spcPct val="90000"/>
              </a:lnSpc>
              <a:buClr>
                <a:srgbClr val="FF0000"/>
              </a:buClr>
            </a:pPr>
            <a:r>
              <a:rPr lang="en-US" dirty="0" smtClean="0">
                <a:solidFill>
                  <a:srgbClr val="FFFFFF"/>
                </a:solidFill>
                <a:latin typeface="Arial" charset="0"/>
              </a:rPr>
              <a:t>Persons at increased risk for infection*</a:t>
            </a:r>
          </a:p>
          <a:p>
            <a:pPr lvl="1" eaLnBrk="1" hangingPunct="1">
              <a:lnSpc>
                <a:spcPct val="90000"/>
              </a:lnSpc>
              <a:buClr>
                <a:srgbClr val="FF9900"/>
              </a:buClr>
            </a:pPr>
            <a:r>
              <a:rPr lang="en-US" dirty="0" smtClean="0">
                <a:solidFill>
                  <a:srgbClr val="FFFFFF"/>
                </a:solidFill>
                <a:latin typeface="Arial" charset="0"/>
              </a:rPr>
              <a:t>men who have sex with men (MSM), whether sexually active or not</a:t>
            </a:r>
          </a:p>
          <a:p>
            <a:pPr lvl="1" eaLnBrk="1" hangingPunct="1">
              <a:lnSpc>
                <a:spcPct val="90000"/>
              </a:lnSpc>
              <a:buClr>
                <a:srgbClr val="FF9900"/>
              </a:buClr>
            </a:pPr>
            <a:r>
              <a:rPr lang="en-US" dirty="0" smtClean="0">
                <a:solidFill>
                  <a:srgbClr val="FFFFFF"/>
                </a:solidFill>
                <a:latin typeface="Arial" charset="0"/>
              </a:rPr>
              <a:t>users of injection and non-injection drugs</a:t>
            </a:r>
          </a:p>
          <a:p>
            <a:pPr lvl="1" eaLnBrk="1" hangingPunct="1">
              <a:lnSpc>
                <a:spcPct val="90000"/>
              </a:lnSpc>
              <a:buClr>
                <a:srgbClr val="FF9900"/>
              </a:buClr>
            </a:pPr>
            <a:r>
              <a:rPr lang="en-US" dirty="0" smtClean="0">
                <a:solidFill>
                  <a:srgbClr val="FFFFFF"/>
                </a:solidFill>
                <a:latin typeface="Arial" charset="0"/>
              </a:rPr>
              <a:t>persons with health conditions (clotting factor disorders; chronic liver disease, including hepatitis C)</a:t>
            </a:r>
          </a:p>
          <a:p>
            <a:pPr lvl="1" eaLnBrk="1" hangingPunct="1">
              <a:lnSpc>
                <a:spcPct val="90000"/>
              </a:lnSpc>
              <a:buClr>
                <a:srgbClr val="FF9900"/>
              </a:buClr>
            </a:pPr>
            <a:r>
              <a:rPr lang="en-US" dirty="0" smtClean="0">
                <a:solidFill>
                  <a:srgbClr val="FFFFFF"/>
                </a:solidFill>
                <a:latin typeface="Arial" charset="0"/>
              </a:rPr>
              <a:t>travelers to intermediate &amp; high HAV- endemic countries </a:t>
            </a:r>
          </a:p>
        </p:txBody>
      </p:sp>
      <p:sp>
        <p:nvSpPr>
          <p:cNvPr id="31748" name="Text Box 1029"/>
          <p:cNvSpPr txBox="1">
            <a:spLocks noChangeArrowheads="1"/>
          </p:cNvSpPr>
          <p:nvPr/>
        </p:nvSpPr>
        <p:spPr bwMode="auto">
          <a:xfrm>
            <a:off x="533400" y="5943600"/>
            <a:ext cx="8077200" cy="607859"/>
          </a:xfrm>
          <a:prstGeom prst="rect">
            <a:avLst/>
          </a:prstGeom>
          <a:noFill/>
          <a:ln w="9525">
            <a:noFill/>
            <a:miter lim="800000"/>
            <a:headEnd/>
            <a:tailEnd/>
          </a:ln>
        </p:spPr>
        <p:txBody>
          <a:bodyPr wrap="square">
            <a:spAutoFit/>
          </a:bodyPr>
          <a:lstStyle/>
          <a:p>
            <a:pPr algn="l">
              <a:spcBef>
                <a:spcPct val="50000"/>
              </a:spcBef>
            </a:pPr>
            <a:r>
              <a:rPr lang="en-US" sz="1700" b="0" dirty="0" smtClean="0"/>
              <a:t>See </a:t>
            </a:r>
            <a:r>
              <a:rPr lang="en-US" sz="1700" b="0" dirty="0"/>
              <a:t>eligibility criteria in GA Immunization Program </a:t>
            </a:r>
            <a:r>
              <a:rPr lang="en-US" sz="1700" b="0" dirty="0" smtClean="0"/>
              <a:t>Manual </a:t>
            </a:r>
            <a:r>
              <a:rPr lang="en-US" sz="1650" dirty="0" smtClean="0"/>
              <a:t>http://health.state.ga.us/programs/immunization/publications.asp</a:t>
            </a:r>
          </a:p>
        </p:txBody>
      </p:sp>
      <p:sp>
        <p:nvSpPr>
          <p:cNvPr id="31749" name="Line 1030"/>
          <p:cNvSpPr>
            <a:spLocks noChangeShapeType="1"/>
          </p:cNvSpPr>
          <p:nvPr/>
        </p:nvSpPr>
        <p:spPr bwMode="auto">
          <a:xfrm>
            <a:off x="685800" y="14478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28600" y="609600"/>
            <a:ext cx="8915400" cy="1143000"/>
          </a:xfrm>
          <a:prstGeom prst="rect">
            <a:avLst/>
          </a:prstGeom>
          <a:noFill/>
          <a:ln w="9525">
            <a:noFill/>
            <a:miter lim="800000"/>
            <a:headEnd/>
            <a:tailEnd/>
          </a:ln>
        </p:spPr>
        <p:txBody>
          <a:bodyPr anchor="ctr"/>
          <a:lstStyle/>
          <a:p>
            <a:r>
              <a:rPr lang="en-US" sz="3200" b="0" dirty="0">
                <a:solidFill>
                  <a:srgbClr val="FFFF00"/>
                </a:solidFill>
              </a:rPr>
              <a:t>ACIP Recommendations – Hepatitis A Vaccine</a:t>
            </a:r>
            <a:br>
              <a:rPr lang="en-US" sz="3200" b="0" dirty="0">
                <a:solidFill>
                  <a:srgbClr val="FFFF00"/>
                </a:solidFill>
              </a:rPr>
            </a:br>
            <a:r>
              <a:rPr lang="en-US" sz="4000" dirty="0">
                <a:solidFill>
                  <a:srgbClr val="FFFF00"/>
                </a:solidFill>
              </a:rPr>
              <a:t>Pre-exposure Vaccination </a:t>
            </a:r>
            <a:r>
              <a:rPr lang="en-US" sz="4000" b="0" dirty="0">
                <a:solidFill>
                  <a:srgbClr val="FFFF00"/>
                </a:solidFill>
              </a:rPr>
              <a:t>(cont.)</a:t>
            </a:r>
            <a:endParaRPr lang="en-US" sz="3200" b="0" dirty="0">
              <a:solidFill>
                <a:srgbClr val="FFFF00"/>
              </a:solidFill>
            </a:endParaRPr>
          </a:p>
        </p:txBody>
      </p:sp>
      <p:sp>
        <p:nvSpPr>
          <p:cNvPr id="32771" name="Rectangle 3"/>
          <p:cNvSpPr>
            <a:spLocks noChangeArrowheads="1"/>
          </p:cNvSpPr>
          <p:nvPr/>
        </p:nvSpPr>
        <p:spPr bwMode="auto">
          <a:xfrm>
            <a:off x="685800" y="2514600"/>
            <a:ext cx="8229600" cy="3886200"/>
          </a:xfrm>
          <a:prstGeom prst="rect">
            <a:avLst/>
          </a:prstGeom>
          <a:noFill/>
          <a:ln w="9525">
            <a:noFill/>
            <a:miter lim="800000"/>
            <a:headEnd/>
            <a:tailEnd/>
          </a:ln>
        </p:spPr>
        <p:txBody>
          <a:bodyPr/>
          <a:lstStyle/>
          <a:p>
            <a:pPr marL="342900" indent="-342900" algn="l">
              <a:spcBef>
                <a:spcPct val="20000"/>
              </a:spcBef>
              <a:buClr>
                <a:srgbClr val="FF0000"/>
              </a:buClr>
              <a:buFontTx/>
              <a:buChar char="•"/>
            </a:pPr>
            <a:r>
              <a:rPr lang="en-US" sz="3200" b="0" dirty="0"/>
              <a:t>5/19/06 MMWR revised recommendations</a:t>
            </a:r>
          </a:p>
          <a:p>
            <a:pPr marL="742950" lvl="1" indent="-285750" algn="l">
              <a:spcBef>
                <a:spcPct val="20000"/>
              </a:spcBef>
              <a:buClr>
                <a:srgbClr val="FF9900"/>
              </a:buClr>
              <a:buFontTx/>
              <a:buChar char="–"/>
            </a:pPr>
            <a:r>
              <a:rPr lang="en-US" sz="2800" b="0" dirty="0"/>
              <a:t>children 12 – 23 months of age routinely</a:t>
            </a:r>
          </a:p>
          <a:p>
            <a:pPr marL="742950" lvl="1" indent="-285750" algn="l">
              <a:spcBef>
                <a:spcPct val="20000"/>
              </a:spcBef>
              <a:buClr>
                <a:srgbClr val="FF9900"/>
              </a:buClr>
              <a:buFontTx/>
              <a:buChar char="–"/>
            </a:pPr>
            <a:r>
              <a:rPr lang="en-US" sz="2800" b="0" dirty="0"/>
              <a:t>sustained vaccination in states/regions with declining rates of disease</a:t>
            </a:r>
          </a:p>
          <a:p>
            <a:pPr marL="742950" lvl="1" indent="-285750" algn="l">
              <a:spcBef>
                <a:spcPct val="20000"/>
              </a:spcBef>
              <a:buClr>
                <a:srgbClr val="FF9900"/>
              </a:buClr>
              <a:buFontTx/>
              <a:buChar char="–"/>
            </a:pPr>
            <a:r>
              <a:rPr lang="en-US" sz="2800" b="0" dirty="0"/>
              <a:t>attainable elimination of transmission in U.S</a:t>
            </a:r>
            <a:r>
              <a:rPr lang="en-US" sz="2800" b="0" dirty="0" smtClean="0"/>
              <a:t>.</a:t>
            </a:r>
          </a:p>
          <a:p>
            <a:pPr marL="742950" lvl="1" indent="-285750" algn="l">
              <a:spcBef>
                <a:spcPct val="20000"/>
              </a:spcBef>
              <a:buClr>
                <a:srgbClr val="FF9900"/>
              </a:buClr>
              <a:buFontTx/>
              <a:buChar char="–"/>
            </a:pPr>
            <a:r>
              <a:rPr lang="en-US" sz="2800" b="0" i="1" dirty="0" smtClean="0"/>
              <a:t>Note:  Georgia daycare entry requirement for those born on or after 1/1/2006</a:t>
            </a:r>
          </a:p>
        </p:txBody>
      </p:sp>
      <p:sp>
        <p:nvSpPr>
          <p:cNvPr id="32772" name="Line 6"/>
          <p:cNvSpPr>
            <a:spLocks noChangeShapeType="1"/>
          </p:cNvSpPr>
          <p:nvPr/>
        </p:nvSpPr>
        <p:spPr bwMode="auto">
          <a:xfrm>
            <a:off x="762000" y="1905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33795"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33796" name="Rectangle 4"/>
          <p:cNvSpPr>
            <a:spLocks noChangeArrowheads="1"/>
          </p:cNvSpPr>
          <p:nvPr/>
        </p:nvSpPr>
        <p:spPr bwMode="auto">
          <a:xfrm>
            <a:off x="254000" y="1447800"/>
            <a:ext cx="8737600" cy="4835525"/>
          </a:xfrm>
          <a:prstGeom prst="rect">
            <a:avLst/>
          </a:prstGeom>
          <a:noFill/>
          <a:ln w="12700">
            <a:noFill/>
            <a:miter lim="800000"/>
            <a:headEnd/>
            <a:tailEnd/>
          </a:ln>
        </p:spPr>
        <p:txBody>
          <a:bodyPr lIns="90488" tIns="44450" rIns="90488" bIns="44450"/>
          <a:lstStyle/>
          <a:p>
            <a:pPr marL="342900" indent="-342900" algn="l">
              <a:spcBef>
                <a:spcPct val="20000"/>
              </a:spcBef>
              <a:buClr>
                <a:srgbClr val="FF0000"/>
              </a:buClr>
              <a:buFontTx/>
              <a:buChar char="•"/>
            </a:pPr>
            <a:r>
              <a:rPr lang="en-US" sz="3200" dirty="0"/>
              <a:t>Considerations:</a:t>
            </a:r>
          </a:p>
          <a:p>
            <a:pPr marL="742950" lvl="1" indent="-285750" algn="l">
              <a:spcBef>
                <a:spcPct val="20000"/>
              </a:spcBef>
              <a:buClr>
                <a:srgbClr val="FF9900"/>
              </a:buClr>
              <a:buSzPct val="80000"/>
              <a:buFontTx/>
              <a:buChar char="–"/>
            </a:pPr>
            <a:r>
              <a:rPr lang="en-US" sz="2800" b="0" dirty="0">
                <a:solidFill>
                  <a:srgbClr val="FFFF66"/>
                </a:solidFill>
              </a:rPr>
              <a:t>cost of vaccine, serologic testing </a:t>
            </a:r>
            <a:r>
              <a:rPr lang="en-US" sz="2400" b="0" dirty="0">
                <a:solidFill>
                  <a:srgbClr val="FFFF66"/>
                </a:solidFill>
              </a:rPr>
              <a:t>(including visit)</a:t>
            </a:r>
            <a:endParaRPr lang="en-US" sz="2800" b="0" dirty="0">
              <a:solidFill>
                <a:srgbClr val="FFFF66"/>
              </a:solidFill>
            </a:endParaRPr>
          </a:p>
          <a:p>
            <a:pPr marL="742950" lvl="1" indent="-285750" algn="l">
              <a:spcBef>
                <a:spcPct val="20000"/>
              </a:spcBef>
              <a:buClr>
                <a:srgbClr val="FF9900"/>
              </a:buClr>
              <a:buSzPct val="80000"/>
              <a:buFontTx/>
              <a:buChar char="–"/>
            </a:pPr>
            <a:r>
              <a:rPr lang="en-US" sz="2800" b="0" dirty="0">
                <a:solidFill>
                  <a:srgbClr val="FFFF66"/>
                </a:solidFill>
              </a:rPr>
              <a:t>prevalence of infection</a:t>
            </a:r>
          </a:p>
          <a:p>
            <a:pPr marL="742950" lvl="1" indent="-285750" algn="l">
              <a:spcBef>
                <a:spcPct val="20000"/>
              </a:spcBef>
              <a:spcAft>
                <a:spcPct val="65000"/>
              </a:spcAft>
              <a:buClr>
                <a:srgbClr val="FF9900"/>
              </a:buClr>
              <a:buSzPct val="80000"/>
              <a:buFontTx/>
              <a:buChar char="–"/>
            </a:pPr>
            <a:r>
              <a:rPr lang="en-US" sz="2800" b="0" dirty="0">
                <a:solidFill>
                  <a:srgbClr val="FFFF66"/>
                </a:solidFill>
              </a:rPr>
              <a:t>impact on compliance with vaccination</a:t>
            </a:r>
          </a:p>
          <a:p>
            <a:pPr marL="342900" indent="-342900" algn="l">
              <a:spcBef>
                <a:spcPct val="25000"/>
              </a:spcBef>
              <a:buClr>
                <a:srgbClr val="FF0000"/>
              </a:buClr>
              <a:buFontTx/>
              <a:buChar char="•"/>
            </a:pPr>
            <a:r>
              <a:rPr lang="en-US" sz="3200" dirty="0"/>
              <a:t>Likely to be cost-effective for:</a:t>
            </a:r>
          </a:p>
          <a:p>
            <a:pPr marL="742950" lvl="1" indent="-285750" algn="l">
              <a:spcBef>
                <a:spcPct val="20000"/>
              </a:spcBef>
              <a:buClr>
                <a:srgbClr val="FF9900"/>
              </a:buClr>
              <a:buSzPct val="80000"/>
              <a:buFontTx/>
              <a:buChar char="–"/>
            </a:pPr>
            <a:r>
              <a:rPr lang="en-US" sz="2800" b="0" dirty="0">
                <a:solidFill>
                  <a:srgbClr val="FFFF66"/>
                </a:solidFill>
              </a:rPr>
              <a:t>adults </a:t>
            </a:r>
            <a:r>
              <a:rPr lang="en-US" sz="2800" b="0" dirty="0" smtClean="0">
                <a:solidFill>
                  <a:srgbClr val="FFFF66"/>
                </a:solidFill>
              </a:rPr>
              <a:t>born </a:t>
            </a:r>
            <a:r>
              <a:rPr lang="en-US" sz="2800" b="0" dirty="0">
                <a:solidFill>
                  <a:srgbClr val="FFFF66"/>
                </a:solidFill>
              </a:rPr>
              <a:t>or </a:t>
            </a:r>
            <a:r>
              <a:rPr lang="en-US" sz="2800" b="0" dirty="0" smtClean="0">
                <a:solidFill>
                  <a:srgbClr val="FFFF66"/>
                </a:solidFill>
              </a:rPr>
              <a:t>lived in </a:t>
            </a:r>
            <a:r>
              <a:rPr lang="en-US" sz="2800" b="0" dirty="0">
                <a:solidFill>
                  <a:srgbClr val="FFFF66"/>
                </a:solidFill>
              </a:rPr>
              <a:t>high endemic areas</a:t>
            </a:r>
          </a:p>
          <a:p>
            <a:pPr marL="742950" lvl="1" indent="-285750" algn="l">
              <a:spcBef>
                <a:spcPct val="20000"/>
              </a:spcBef>
              <a:buClr>
                <a:srgbClr val="FF9900"/>
              </a:buClr>
              <a:buSzPct val="80000"/>
              <a:buFontTx/>
              <a:buChar char="–"/>
            </a:pPr>
            <a:r>
              <a:rPr lang="en-US" sz="2800" b="0" dirty="0">
                <a:solidFill>
                  <a:srgbClr val="FFFF66"/>
                </a:solidFill>
              </a:rPr>
              <a:t>adults &gt;40 years of age</a:t>
            </a:r>
          </a:p>
          <a:p>
            <a:pPr marL="742950" lvl="1" indent="-285750" algn="l">
              <a:spcBef>
                <a:spcPct val="20000"/>
              </a:spcBef>
              <a:buClr>
                <a:srgbClr val="FF9900"/>
              </a:buClr>
              <a:buSzPct val="80000"/>
              <a:buFontTx/>
              <a:buChar char="–"/>
            </a:pPr>
            <a:r>
              <a:rPr lang="en-US" sz="2800" b="0" dirty="0">
                <a:solidFill>
                  <a:srgbClr val="FFFF66"/>
                </a:solidFill>
              </a:rPr>
              <a:t>older </a:t>
            </a:r>
            <a:r>
              <a:rPr lang="en-US" sz="2800" b="0" dirty="0" smtClean="0">
                <a:solidFill>
                  <a:srgbClr val="FFFF66"/>
                </a:solidFill>
              </a:rPr>
              <a:t>adolescents, </a:t>
            </a:r>
            <a:r>
              <a:rPr lang="en-US" sz="2800" b="0" dirty="0">
                <a:solidFill>
                  <a:srgbClr val="FFFF66"/>
                </a:solidFill>
              </a:rPr>
              <a:t>young adults in certain groups</a:t>
            </a:r>
            <a:br>
              <a:rPr lang="en-US" sz="2800" b="0" dirty="0">
                <a:solidFill>
                  <a:srgbClr val="FFFF66"/>
                </a:solidFill>
              </a:rPr>
            </a:br>
            <a:r>
              <a:rPr lang="en-US" sz="2400" b="0" dirty="0">
                <a:solidFill>
                  <a:srgbClr val="FFFF66"/>
                </a:solidFill>
              </a:rPr>
              <a:t>(Native Americans, Alaska Natives, Pacific Islanders)</a:t>
            </a:r>
          </a:p>
        </p:txBody>
      </p:sp>
      <p:sp>
        <p:nvSpPr>
          <p:cNvPr id="33797" name="Text Box 5"/>
          <p:cNvSpPr txBox="1">
            <a:spLocks noChangeArrowheads="1"/>
          </p:cNvSpPr>
          <p:nvPr/>
        </p:nvSpPr>
        <p:spPr bwMode="auto">
          <a:xfrm>
            <a:off x="238125" y="182563"/>
            <a:ext cx="8601075" cy="579437"/>
          </a:xfrm>
          <a:prstGeom prst="rect">
            <a:avLst/>
          </a:prstGeom>
          <a:noFill/>
          <a:ln w="9525">
            <a:noFill/>
            <a:miter lim="800000"/>
            <a:headEnd/>
            <a:tailEnd/>
          </a:ln>
        </p:spPr>
        <p:txBody>
          <a:bodyPr wrap="none">
            <a:spAutoFit/>
          </a:bodyPr>
          <a:lstStyle/>
          <a:p>
            <a:pPr algn="l" eaLnBrk="0" hangingPunct="0"/>
            <a:r>
              <a:rPr lang="en-US" sz="3200" b="0" dirty="0">
                <a:solidFill>
                  <a:srgbClr val="FFFF00"/>
                </a:solidFill>
              </a:rPr>
              <a:t>ACIP Recommendations – Hepatitis A Vaccine</a:t>
            </a:r>
          </a:p>
        </p:txBody>
      </p:sp>
      <p:sp>
        <p:nvSpPr>
          <p:cNvPr id="33798" name="Text Box 6"/>
          <p:cNvSpPr txBox="1">
            <a:spLocks noChangeArrowheads="1"/>
          </p:cNvSpPr>
          <p:nvPr/>
        </p:nvSpPr>
        <p:spPr bwMode="auto">
          <a:xfrm>
            <a:off x="1693863" y="762000"/>
            <a:ext cx="5340350" cy="641350"/>
          </a:xfrm>
          <a:prstGeom prst="rect">
            <a:avLst/>
          </a:prstGeom>
          <a:noFill/>
          <a:ln w="9525">
            <a:noFill/>
            <a:miter lim="800000"/>
            <a:headEnd/>
            <a:tailEnd/>
          </a:ln>
        </p:spPr>
        <p:txBody>
          <a:bodyPr wrap="none">
            <a:spAutoFit/>
          </a:bodyPr>
          <a:lstStyle/>
          <a:p>
            <a:pPr algn="l" eaLnBrk="0" hangingPunct="0"/>
            <a:r>
              <a:rPr lang="en-US" sz="3600" dirty="0">
                <a:solidFill>
                  <a:srgbClr val="FFFF00"/>
                </a:solidFill>
              </a:rPr>
              <a:t>Pre-vaccination Testing</a:t>
            </a:r>
          </a:p>
        </p:txBody>
      </p:sp>
      <p:sp>
        <p:nvSpPr>
          <p:cNvPr id="33799" name="Line 10"/>
          <p:cNvSpPr>
            <a:spLocks noChangeShapeType="1"/>
          </p:cNvSpPr>
          <p:nvPr/>
        </p:nvSpPr>
        <p:spPr bwMode="auto">
          <a:xfrm>
            <a:off x="533400" y="1371600"/>
            <a:ext cx="8077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371600" y="381000"/>
            <a:ext cx="7772400" cy="1143000"/>
          </a:xfrm>
        </p:spPr>
        <p:txBody>
          <a:bodyPr/>
          <a:lstStyle/>
          <a:p>
            <a:pPr algn="l" eaLnBrk="1" hangingPunct="1"/>
            <a:r>
              <a:rPr lang="en-US" sz="3600" b="1" dirty="0" smtClean="0">
                <a:solidFill>
                  <a:srgbClr val="FFFF00"/>
                </a:solidFill>
                <a:latin typeface="Arial" charset="0"/>
              </a:rPr>
              <a:t>Hepatitis A Laboratory Tests</a:t>
            </a:r>
          </a:p>
        </p:txBody>
      </p:sp>
      <p:sp>
        <p:nvSpPr>
          <p:cNvPr id="73731" name="Rectangle 3"/>
          <p:cNvSpPr>
            <a:spLocks noGrp="1" noChangeArrowheads="1"/>
          </p:cNvSpPr>
          <p:nvPr>
            <p:ph type="body" idx="1"/>
          </p:nvPr>
        </p:nvSpPr>
        <p:spPr>
          <a:xfrm>
            <a:off x="762000" y="1828800"/>
            <a:ext cx="7772400" cy="4495800"/>
          </a:xfrm>
        </p:spPr>
        <p:txBody>
          <a:bodyPr/>
          <a:lstStyle/>
          <a:p>
            <a:pPr eaLnBrk="1" hangingPunct="1">
              <a:buClr>
                <a:srgbClr val="FF0000"/>
              </a:buClr>
            </a:pPr>
            <a:r>
              <a:rPr lang="en-US" sz="2800" b="1" dirty="0" smtClean="0">
                <a:solidFill>
                  <a:srgbClr val="FFFFFF"/>
                </a:solidFill>
                <a:latin typeface="Arial" charset="0"/>
              </a:rPr>
              <a:t>Anti-HAV IgM</a:t>
            </a:r>
          </a:p>
          <a:p>
            <a:pPr lvl="1" eaLnBrk="1" hangingPunct="1">
              <a:buClr>
                <a:srgbClr val="FF9900"/>
              </a:buClr>
            </a:pPr>
            <a:r>
              <a:rPr lang="en-US" sz="2400" b="1" dirty="0" smtClean="0">
                <a:solidFill>
                  <a:srgbClr val="FFFF66"/>
                </a:solidFill>
                <a:latin typeface="Arial" charset="0"/>
              </a:rPr>
              <a:t>Generally detectable 5-10 days before onset of symptoms</a:t>
            </a:r>
          </a:p>
          <a:p>
            <a:pPr lvl="1" eaLnBrk="1" hangingPunct="1">
              <a:buClr>
                <a:srgbClr val="FF9900"/>
              </a:buClr>
            </a:pPr>
            <a:r>
              <a:rPr lang="en-US" sz="2400" b="1" dirty="0" smtClean="0">
                <a:solidFill>
                  <a:srgbClr val="FFFF66"/>
                </a:solidFill>
                <a:latin typeface="Arial" charset="0"/>
              </a:rPr>
              <a:t>Can persist up to 6 months</a:t>
            </a:r>
            <a:r>
              <a:rPr lang="en-US" sz="2400" b="1" dirty="0" smtClean="0">
                <a:solidFill>
                  <a:srgbClr val="FFFFFF"/>
                </a:solidFill>
                <a:latin typeface="Arial" charset="0"/>
              </a:rPr>
              <a:t> </a:t>
            </a:r>
          </a:p>
          <a:p>
            <a:pPr lvl="1" eaLnBrk="1" hangingPunct="1">
              <a:buFontTx/>
              <a:buNone/>
            </a:pPr>
            <a:endParaRPr lang="en-US" sz="2400" b="1" dirty="0" smtClean="0">
              <a:solidFill>
                <a:srgbClr val="FFFFFF"/>
              </a:solidFill>
              <a:latin typeface="Arial" charset="0"/>
            </a:endParaRPr>
          </a:p>
          <a:p>
            <a:pPr eaLnBrk="1" hangingPunct="1">
              <a:buClr>
                <a:srgbClr val="FF0000"/>
              </a:buClr>
            </a:pPr>
            <a:r>
              <a:rPr lang="en-US" sz="2800" b="1" dirty="0" smtClean="0">
                <a:solidFill>
                  <a:srgbClr val="FFFFFF"/>
                </a:solidFill>
                <a:latin typeface="Arial" charset="0"/>
              </a:rPr>
              <a:t>Anti-HAV IgG</a:t>
            </a:r>
          </a:p>
          <a:p>
            <a:pPr lvl="1" eaLnBrk="1" hangingPunct="1">
              <a:buClr>
                <a:srgbClr val="FF9900"/>
              </a:buClr>
            </a:pPr>
            <a:r>
              <a:rPr lang="en-US" sz="2400" b="1" dirty="0" smtClean="0">
                <a:solidFill>
                  <a:srgbClr val="FFFF66"/>
                </a:solidFill>
                <a:latin typeface="Arial" charset="0"/>
              </a:rPr>
              <a:t>Appears during convalescent phase of infection</a:t>
            </a:r>
          </a:p>
          <a:p>
            <a:pPr lvl="1" eaLnBrk="1" hangingPunct="1">
              <a:buClr>
                <a:srgbClr val="FF9900"/>
              </a:buClr>
            </a:pPr>
            <a:r>
              <a:rPr lang="en-US" sz="2400" b="1" dirty="0" smtClean="0">
                <a:solidFill>
                  <a:srgbClr val="FFFF66"/>
                </a:solidFill>
                <a:latin typeface="Arial" charset="0"/>
              </a:rPr>
              <a:t>Remains present in serum for lifetime</a:t>
            </a:r>
          </a:p>
          <a:p>
            <a:pPr lvl="1" eaLnBrk="1" hangingPunct="1">
              <a:buClr>
                <a:srgbClr val="FF9900"/>
              </a:buClr>
            </a:pPr>
            <a:r>
              <a:rPr lang="en-US" sz="2400" b="1" dirty="0" smtClean="0">
                <a:solidFill>
                  <a:srgbClr val="FFFF66"/>
                </a:solidFill>
                <a:latin typeface="Arial" charset="0"/>
              </a:rPr>
              <a:t>Confers enduring protection against disease</a:t>
            </a:r>
          </a:p>
          <a:p>
            <a:pPr eaLnBrk="1" hangingPunct="1"/>
            <a:endParaRPr lang="en-US" sz="2800" dirty="0" smtClean="0">
              <a:solidFill>
                <a:srgbClr val="FFFFFF"/>
              </a:solidFill>
              <a:latin typeface="Arial" charset="0"/>
            </a:endParaRPr>
          </a:p>
        </p:txBody>
      </p:sp>
      <p:sp>
        <p:nvSpPr>
          <p:cNvPr id="73732" name="Line 4"/>
          <p:cNvSpPr>
            <a:spLocks noChangeShapeType="1"/>
          </p:cNvSpPr>
          <p:nvPr/>
        </p:nvSpPr>
        <p:spPr bwMode="auto">
          <a:xfrm>
            <a:off x="685800" y="12954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609600"/>
            <a:ext cx="8305800" cy="1143000"/>
          </a:xfrm>
        </p:spPr>
        <p:txBody>
          <a:bodyPr/>
          <a:lstStyle/>
          <a:p>
            <a:pPr algn="l" eaLnBrk="1" hangingPunct="1"/>
            <a:r>
              <a:rPr lang="en-US" sz="3600" b="1" dirty="0" smtClean="0">
                <a:solidFill>
                  <a:srgbClr val="FFFF00"/>
                </a:solidFill>
                <a:latin typeface="Arial" charset="0"/>
              </a:rPr>
              <a:t>Hepatitis A Laboratory Tests</a:t>
            </a:r>
            <a:r>
              <a:rPr lang="en-US" sz="3600" dirty="0" smtClean="0">
                <a:solidFill>
                  <a:srgbClr val="FFFF00"/>
                </a:solidFill>
                <a:latin typeface="Arial" charset="0"/>
              </a:rPr>
              <a:t> (cont.)</a:t>
            </a:r>
          </a:p>
        </p:txBody>
      </p:sp>
      <p:sp>
        <p:nvSpPr>
          <p:cNvPr id="74755" name="Rectangle 3"/>
          <p:cNvSpPr>
            <a:spLocks noGrp="1" noChangeArrowheads="1"/>
          </p:cNvSpPr>
          <p:nvPr>
            <p:ph type="body" idx="1"/>
          </p:nvPr>
        </p:nvSpPr>
        <p:spPr>
          <a:xfrm>
            <a:off x="685800" y="2286000"/>
            <a:ext cx="7772400" cy="4114800"/>
          </a:xfrm>
        </p:spPr>
        <p:txBody>
          <a:bodyPr/>
          <a:lstStyle/>
          <a:p>
            <a:pPr eaLnBrk="1" hangingPunct="1">
              <a:buClr>
                <a:srgbClr val="FF0000"/>
              </a:buClr>
            </a:pPr>
            <a:r>
              <a:rPr lang="en-US" b="1" dirty="0" smtClean="0">
                <a:solidFill>
                  <a:srgbClr val="FFFFFF"/>
                </a:solidFill>
                <a:latin typeface="Arial" charset="0"/>
              </a:rPr>
              <a:t>Total anti-HAV</a:t>
            </a:r>
          </a:p>
          <a:p>
            <a:pPr lvl="1" eaLnBrk="1" hangingPunct="1">
              <a:buClr>
                <a:srgbClr val="FF9900"/>
              </a:buClr>
            </a:pPr>
            <a:r>
              <a:rPr lang="en-US" b="1" dirty="0" smtClean="0">
                <a:solidFill>
                  <a:srgbClr val="FFFF66"/>
                </a:solidFill>
                <a:latin typeface="Arial" charset="0"/>
              </a:rPr>
              <a:t>Measures both anti-HAV IgG and anti-HAV IgM</a:t>
            </a:r>
          </a:p>
          <a:p>
            <a:pPr lvl="1" eaLnBrk="1" hangingPunct="1">
              <a:buClr>
                <a:srgbClr val="FF9900"/>
              </a:buClr>
              <a:buFontTx/>
              <a:buNone/>
            </a:pPr>
            <a:endParaRPr lang="en-US" b="1" dirty="0" smtClean="0">
              <a:solidFill>
                <a:srgbClr val="FFFF66"/>
              </a:solidFill>
              <a:latin typeface="Arial" charset="0"/>
            </a:endParaRPr>
          </a:p>
          <a:p>
            <a:pPr lvl="1" eaLnBrk="1" hangingPunct="1">
              <a:buClr>
                <a:srgbClr val="FF9900"/>
              </a:buClr>
            </a:pPr>
            <a:r>
              <a:rPr lang="en-US" b="1" dirty="0" smtClean="0">
                <a:solidFill>
                  <a:srgbClr val="FFFF66"/>
                </a:solidFill>
                <a:latin typeface="Arial" charset="0"/>
              </a:rPr>
              <a:t>A </a:t>
            </a:r>
            <a:r>
              <a:rPr lang="en-US" b="1" i="1" dirty="0" smtClean="0">
                <a:solidFill>
                  <a:srgbClr val="FFFF66"/>
                </a:solidFill>
                <a:latin typeface="Arial" charset="0"/>
              </a:rPr>
              <a:t>positive</a:t>
            </a:r>
            <a:r>
              <a:rPr lang="en-US" b="1" dirty="0" smtClean="0">
                <a:solidFill>
                  <a:srgbClr val="FFFF66"/>
                </a:solidFill>
                <a:latin typeface="Arial" charset="0"/>
              </a:rPr>
              <a:t> test for total anti-HAV together with a </a:t>
            </a:r>
            <a:r>
              <a:rPr lang="en-US" b="1" i="1" dirty="0" smtClean="0">
                <a:solidFill>
                  <a:srgbClr val="FFFF66"/>
                </a:solidFill>
                <a:latin typeface="Arial" charset="0"/>
              </a:rPr>
              <a:t>negative</a:t>
            </a:r>
            <a:r>
              <a:rPr lang="en-US" b="1" dirty="0" smtClean="0">
                <a:solidFill>
                  <a:srgbClr val="FFFF66"/>
                </a:solidFill>
                <a:latin typeface="Arial" charset="0"/>
              </a:rPr>
              <a:t> test for anti-HAV IgM indicates immunity consistent with either past infection or vaccination</a:t>
            </a:r>
          </a:p>
        </p:txBody>
      </p:sp>
      <p:sp>
        <p:nvSpPr>
          <p:cNvPr id="74756" name="Line 4"/>
          <p:cNvSpPr>
            <a:spLocks noChangeShapeType="1"/>
          </p:cNvSpPr>
          <p:nvPr/>
        </p:nvSpPr>
        <p:spPr bwMode="auto">
          <a:xfrm>
            <a:off x="609600" y="16764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75779"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75780" name="Freeform 4"/>
          <p:cNvSpPr>
            <a:spLocks/>
          </p:cNvSpPr>
          <p:nvPr/>
        </p:nvSpPr>
        <p:spPr bwMode="auto">
          <a:xfrm>
            <a:off x="927100" y="1147763"/>
            <a:ext cx="23813" cy="4668837"/>
          </a:xfrm>
          <a:custGeom>
            <a:avLst/>
            <a:gdLst>
              <a:gd name="T0" fmla="*/ 11206 w 17"/>
              <a:gd name="T1" fmla="*/ 4654550 h 2941"/>
              <a:gd name="T2" fmla="*/ 22412 w 17"/>
              <a:gd name="T3" fmla="*/ 4660900 h 2941"/>
              <a:gd name="T4" fmla="*/ 22412 w 17"/>
              <a:gd name="T5" fmla="*/ 0 h 2941"/>
              <a:gd name="T6" fmla="*/ 0 w 17"/>
              <a:gd name="T7" fmla="*/ 0 h 2941"/>
              <a:gd name="T8" fmla="*/ 0 w 17"/>
              <a:gd name="T9" fmla="*/ 4660900 h 2941"/>
              <a:gd name="T10" fmla="*/ 11206 w 17"/>
              <a:gd name="T11" fmla="*/ 4667250 h 2941"/>
              <a:gd name="T12" fmla="*/ 0 w 17"/>
              <a:gd name="T13" fmla="*/ 4660900 h 2941"/>
              <a:gd name="T14" fmla="*/ 0 w 17"/>
              <a:gd name="T15" fmla="*/ 4667250 h 2941"/>
              <a:gd name="T16" fmla="*/ 11206 w 17"/>
              <a:gd name="T17" fmla="*/ 4667250 h 2941"/>
              <a:gd name="T18" fmla="*/ 11206 w 17"/>
              <a:gd name="T19" fmla="*/ 4654550 h 29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41"/>
              <a:gd name="T32" fmla="*/ 17 w 17"/>
              <a:gd name="T33" fmla="*/ 2941 h 29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41">
                <a:moveTo>
                  <a:pt x="8" y="2932"/>
                </a:moveTo>
                <a:lnTo>
                  <a:pt x="16" y="2936"/>
                </a:lnTo>
                <a:lnTo>
                  <a:pt x="16" y="0"/>
                </a:lnTo>
                <a:lnTo>
                  <a:pt x="0" y="0"/>
                </a:lnTo>
                <a:lnTo>
                  <a:pt x="0" y="2936"/>
                </a:lnTo>
                <a:lnTo>
                  <a:pt x="8" y="2940"/>
                </a:lnTo>
                <a:lnTo>
                  <a:pt x="0" y="2936"/>
                </a:lnTo>
                <a:lnTo>
                  <a:pt x="0" y="2940"/>
                </a:lnTo>
                <a:lnTo>
                  <a:pt x="8" y="2940"/>
                </a:lnTo>
                <a:lnTo>
                  <a:pt x="8" y="2932"/>
                </a:lnTo>
              </a:path>
            </a:pathLst>
          </a:custGeom>
          <a:solidFill>
            <a:srgbClr val="FFFFFF"/>
          </a:solidFill>
          <a:ln w="25400" cap="rnd" cmpd="sng">
            <a:solidFill>
              <a:srgbClr val="FFFFFF"/>
            </a:solidFill>
            <a:prstDash val="solid"/>
            <a:round/>
            <a:headEnd type="none" w="med" len="med"/>
            <a:tailEnd type="none" w="med" len="med"/>
          </a:ln>
        </p:spPr>
        <p:txBody>
          <a:bodyPr/>
          <a:lstStyle/>
          <a:p>
            <a:endParaRPr lang="en-US" dirty="0"/>
          </a:p>
        </p:txBody>
      </p:sp>
      <p:sp>
        <p:nvSpPr>
          <p:cNvPr id="75781" name="Freeform 5"/>
          <p:cNvSpPr>
            <a:spLocks/>
          </p:cNvSpPr>
          <p:nvPr/>
        </p:nvSpPr>
        <p:spPr bwMode="auto">
          <a:xfrm>
            <a:off x="933450" y="5811838"/>
            <a:ext cx="7099300" cy="26987"/>
          </a:xfrm>
          <a:custGeom>
            <a:avLst/>
            <a:gdLst>
              <a:gd name="T0" fmla="*/ 7097889 w 5031"/>
              <a:gd name="T1" fmla="*/ 12700 h 17"/>
              <a:gd name="T2" fmla="*/ 7097889 w 5031"/>
              <a:gd name="T3" fmla="*/ 0 h 17"/>
              <a:gd name="T4" fmla="*/ 0 w 5031"/>
              <a:gd name="T5" fmla="*/ 0 h 17"/>
              <a:gd name="T6" fmla="*/ 0 w 5031"/>
              <a:gd name="T7" fmla="*/ 25400 h 17"/>
              <a:gd name="T8" fmla="*/ 7097889 w 5031"/>
              <a:gd name="T9" fmla="*/ 25400 h 17"/>
              <a:gd name="T10" fmla="*/ 7097889 w 5031"/>
              <a:gd name="T11" fmla="*/ 12700 h 17"/>
              <a:gd name="T12" fmla="*/ 0 60000 65536"/>
              <a:gd name="T13" fmla="*/ 0 60000 65536"/>
              <a:gd name="T14" fmla="*/ 0 60000 65536"/>
              <a:gd name="T15" fmla="*/ 0 60000 65536"/>
              <a:gd name="T16" fmla="*/ 0 60000 65536"/>
              <a:gd name="T17" fmla="*/ 0 60000 65536"/>
              <a:gd name="T18" fmla="*/ 0 w 5031"/>
              <a:gd name="T19" fmla="*/ 0 h 17"/>
              <a:gd name="T20" fmla="*/ 5031 w 503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031" h="17">
                <a:moveTo>
                  <a:pt x="5030" y="8"/>
                </a:moveTo>
                <a:lnTo>
                  <a:pt x="5030" y="0"/>
                </a:lnTo>
                <a:lnTo>
                  <a:pt x="0" y="0"/>
                </a:lnTo>
                <a:lnTo>
                  <a:pt x="0" y="16"/>
                </a:lnTo>
                <a:lnTo>
                  <a:pt x="5030" y="16"/>
                </a:lnTo>
                <a:lnTo>
                  <a:pt x="5030" y="8"/>
                </a:lnTo>
              </a:path>
            </a:pathLst>
          </a:custGeom>
          <a:solidFill>
            <a:srgbClr val="FFFFFF"/>
          </a:solidFill>
          <a:ln w="25400" cap="rnd" cmpd="sng">
            <a:solidFill>
              <a:srgbClr val="FFFFFF"/>
            </a:solidFill>
            <a:prstDash val="solid"/>
            <a:round/>
            <a:headEnd type="none" w="med" len="med"/>
            <a:tailEnd type="none" w="med" len="med"/>
          </a:ln>
        </p:spPr>
        <p:txBody>
          <a:bodyPr/>
          <a:lstStyle/>
          <a:p>
            <a:endParaRPr lang="en-US" dirty="0"/>
          </a:p>
        </p:txBody>
      </p:sp>
      <p:sp>
        <p:nvSpPr>
          <p:cNvPr id="75782" name="Line 6"/>
          <p:cNvSpPr>
            <a:spLocks noChangeShapeType="1"/>
          </p:cNvSpPr>
          <p:nvPr/>
        </p:nvSpPr>
        <p:spPr bwMode="auto">
          <a:xfrm flipV="1">
            <a:off x="933450" y="5816600"/>
            <a:ext cx="0" cy="131763"/>
          </a:xfrm>
          <a:prstGeom prst="line">
            <a:avLst/>
          </a:prstGeom>
          <a:noFill/>
          <a:ln w="12700">
            <a:solidFill>
              <a:srgbClr val="FFFFFF"/>
            </a:solidFill>
            <a:round/>
            <a:headEnd/>
            <a:tailEnd/>
          </a:ln>
        </p:spPr>
        <p:txBody>
          <a:bodyPr/>
          <a:lstStyle/>
          <a:p>
            <a:endParaRPr lang="en-US" dirty="0"/>
          </a:p>
        </p:txBody>
      </p:sp>
      <p:sp>
        <p:nvSpPr>
          <p:cNvPr id="75783" name="Line 7"/>
          <p:cNvSpPr>
            <a:spLocks noChangeShapeType="1"/>
          </p:cNvSpPr>
          <p:nvPr/>
        </p:nvSpPr>
        <p:spPr bwMode="auto">
          <a:xfrm flipV="1">
            <a:off x="1733550" y="5816600"/>
            <a:ext cx="0" cy="131763"/>
          </a:xfrm>
          <a:prstGeom prst="line">
            <a:avLst/>
          </a:prstGeom>
          <a:noFill/>
          <a:ln w="12700">
            <a:solidFill>
              <a:srgbClr val="FFFFFF"/>
            </a:solidFill>
            <a:round/>
            <a:headEnd/>
            <a:tailEnd/>
          </a:ln>
        </p:spPr>
        <p:txBody>
          <a:bodyPr/>
          <a:lstStyle/>
          <a:p>
            <a:endParaRPr lang="en-US" dirty="0"/>
          </a:p>
        </p:txBody>
      </p:sp>
      <p:sp>
        <p:nvSpPr>
          <p:cNvPr id="75784" name="Line 8"/>
          <p:cNvSpPr>
            <a:spLocks noChangeShapeType="1"/>
          </p:cNvSpPr>
          <p:nvPr/>
        </p:nvSpPr>
        <p:spPr bwMode="auto">
          <a:xfrm flipV="1">
            <a:off x="2535238" y="5816600"/>
            <a:ext cx="0" cy="131763"/>
          </a:xfrm>
          <a:prstGeom prst="line">
            <a:avLst/>
          </a:prstGeom>
          <a:noFill/>
          <a:ln w="12700">
            <a:solidFill>
              <a:srgbClr val="FFFFFF"/>
            </a:solidFill>
            <a:round/>
            <a:headEnd/>
            <a:tailEnd/>
          </a:ln>
        </p:spPr>
        <p:txBody>
          <a:bodyPr/>
          <a:lstStyle/>
          <a:p>
            <a:endParaRPr lang="en-US" dirty="0"/>
          </a:p>
        </p:txBody>
      </p:sp>
      <p:sp>
        <p:nvSpPr>
          <p:cNvPr id="75785" name="Line 9"/>
          <p:cNvSpPr>
            <a:spLocks noChangeShapeType="1"/>
          </p:cNvSpPr>
          <p:nvPr/>
        </p:nvSpPr>
        <p:spPr bwMode="auto">
          <a:xfrm flipV="1">
            <a:off x="3335338" y="5816600"/>
            <a:ext cx="0" cy="131763"/>
          </a:xfrm>
          <a:prstGeom prst="line">
            <a:avLst/>
          </a:prstGeom>
          <a:noFill/>
          <a:ln w="12700">
            <a:solidFill>
              <a:srgbClr val="FFFFFF"/>
            </a:solidFill>
            <a:round/>
            <a:headEnd/>
            <a:tailEnd/>
          </a:ln>
        </p:spPr>
        <p:txBody>
          <a:bodyPr/>
          <a:lstStyle/>
          <a:p>
            <a:endParaRPr lang="en-US" dirty="0"/>
          </a:p>
        </p:txBody>
      </p:sp>
      <p:sp>
        <p:nvSpPr>
          <p:cNvPr id="75786" name="Line 10"/>
          <p:cNvSpPr>
            <a:spLocks noChangeShapeType="1"/>
          </p:cNvSpPr>
          <p:nvPr/>
        </p:nvSpPr>
        <p:spPr bwMode="auto">
          <a:xfrm flipV="1">
            <a:off x="4137025" y="5816600"/>
            <a:ext cx="0" cy="131763"/>
          </a:xfrm>
          <a:prstGeom prst="line">
            <a:avLst/>
          </a:prstGeom>
          <a:noFill/>
          <a:ln w="12700">
            <a:solidFill>
              <a:srgbClr val="FFFFFF"/>
            </a:solidFill>
            <a:round/>
            <a:headEnd/>
            <a:tailEnd/>
          </a:ln>
        </p:spPr>
        <p:txBody>
          <a:bodyPr/>
          <a:lstStyle/>
          <a:p>
            <a:endParaRPr lang="en-US" dirty="0"/>
          </a:p>
        </p:txBody>
      </p:sp>
      <p:sp>
        <p:nvSpPr>
          <p:cNvPr id="75787" name="Line 11"/>
          <p:cNvSpPr>
            <a:spLocks noChangeShapeType="1"/>
          </p:cNvSpPr>
          <p:nvPr/>
        </p:nvSpPr>
        <p:spPr bwMode="auto">
          <a:xfrm flipV="1">
            <a:off x="4937125" y="5816600"/>
            <a:ext cx="0" cy="131763"/>
          </a:xfrm>
          <a:prstGeom prst="line">
            <a:avLst/>
          </a:prstGeom>
          <a:noFill/>
          <a:ln w="12700">
            <a:solidFill>
              <a:srgbClr val="FFFFFF"/>
            </a:solidFill>
            <a:round/>
            <a:headEnd/>
            <a:tailEnd/>
          </a:ln>
        </p:spPr>
        <p:txBody>
          <a:bodyPr/>
          <a:lstStyle/>
          <a:p>
            <a:endParaRPr lang="en-US" dirty="0"/>
          </a:p>
        </p:txBody>
      </p:sp>
      <p:sp>
        <p:nvSpPr>
          <p:cNvPr id="75788" name="Line 12"/>
          <p:cNvSpPr>
            <a:spLocks noChangeShapeType="1"/>
          </p:cNvSpPr>
          <p:nvPr/>
        </p:nvSpPr>
        <p:spPr bwMode="auto">
          <a:xfrm flipV="1">
            <a:off x="5737225" y="5816600"/>
            <a:ext cx="0" cy="131763"/>
          </a:xfrm>
          <a:prstGeom prst="line">
            <a:avLst/>
          </a:prstGeom>
          <a:noFill/>
          <a:ln w="12700">
            <a:solidFill>
              <a:srgbClr val="FFFFFF"/>
            </a:solidFill>
            <a:round/>
            <a:headEnd/>
            <a:tailEnd/>
          </a:ln>
        </p:spPr>
        <p:txBody>
          <a:bodyPr/>
          <a:lstStyle/>
          <a:p>
            <a:endParaRPr lang="en-US" dirty="0"/>
          </a:p>
        </p:txBody>
      </p:sp>
      <p:sp>
        <p:nvSpPr>
          <p:cNvPr id="75789" name="Line 13"/>
          <p:cNvSpPr>
            <a:spLocks noChangeShapeType="1"/>
          </p:cNvSpPr>
          <p:nvPr/>
        </p:nvSpPr>
        <p:spPr bwMode="auto">
          <a:xfrm flipV="1">
            <a:off x="6929438" y="5816600"/>
            <a:ext cx="0" cy="131763"/>
          </a:xfrm>
          <a:prstGeom prst="line">
            <a:avLst/>
          </a:prstGeom>
          <a:noFill/>
          <a:ln w="12700">
            <a:solidFill>
              <a:srgbClr val="FFFFFF"/>
            </a:solidFill>
            <a:round/>
            <a:headEnd/>
            <a:tailEnd/>
          </a:ln>
        </p:spPr>
        <p:txBody>
          <a:bodyPr/>
          <a:lstStyle/>
          <a:p>
            <a:endParaRPr lang="en-US" dirty="0"/>
          </a:p>
        </p:txBody>
      </p:sp>
      <p:sp>
        <p:nvSpPr>
          <p:cNvPr id="75790" name="Line 14"/>
          <p:cNvSpPr>
            <a:spLocks noChangeShapeType="1"/>
          </p:cNvSpPr>
          <p:nvPr/>
        </p:nvSpPr>
        <p:spPr bwMode="auto">
          <a:xfrm flipV="1">
            <a:off x="6929438" y="5816600"/>
            <a:ext cx="0" cy="131763"/>
          </a:xfrm>
          <a:prstGeom prst="line">
            <a:avLst/>
          </a:prstGeom>
          <a:noFill/>
          <a:ln w="12700">
            <a:solidFill>
              <a:srgbClr val="FFFFFF"/>
            </a:solidFill>
            <a:round/>
            <a:headEnd/>
            <a:tailEnd/>
          </a:ln>
        </p:spPr>
        <p:txBody>
          <a:bodyPr/>
          <a:lstStyle/>
          <a:p>
            <a:endParaRPr lang="en-US" dirty="0"/>
          </a:p>
        </p:txBody>
      </p:sp>
      <p:sp>
        <p:nvSpPr>
          <p:cNvPr id="75791" name="Line 15"/>
          <p:cNvSpPr>
            <a:spLocks noChangeShapeType="1"/>
          </p:cNvSpPr>
          <p:nvPr/>
        </p:nvSpPr>
        <p:spPr bwMode="auto">
          <a:xfrm flipV="1">
            <a:off x="8039100" y="5816600"/>
            <a:ext cx="0" cy="131763"/>
          </a:xfrm>
          <a:prstGeom prst="line">
            <a:avLst/>
          </a:prstGeom>
          <a:noFill/>
          <a:ln w="12700">
            <a:solidFill>
              <a:srgbClr val="FFFFFF"/>
            </a:solidFill>
            <a:round/>
            <a:headEnd/>
            <a:tailEnd/>
          </a:ln>
        </p:spPr>
        <p:txBody>
          <a:bodyPr/>
          <a:lstStyle/>
          <a:p>
            <a:endParaRPr lang="en-US" dirty="0"/>
          </a:p>
        </p:txBody>
      </p:sp>
      <p:sp>
        <p:nvSpPr>
          <p:cNvPr id="75792" name="Freeform 16"/>
          <p:cNvSpPr>
            <a:spLocks/>
          </p:cNvSpPr>
          <p:nvPr/>
        </p:nvSpPr>
        <p:spPr bwMode="auto">
          <a:xfrm>
            <a:off x="1916113" y="1668463"/>
            <a:ext cx="1284287" cy="333375"/>
          </a:xfrm>
          <a:custGeom>
            <a:avLst/>
            <a:gdLst>
              <a:gd name="T0" fmla="*/ 0 w 725"/>
              <a:gd name="T1" fmla="*/ 331788 h 210"/>
              <a:gd name="T2" fmla="*/ 1282516 w 725"/>
              <a:gd name="T3" fmla="*/ 331788 h 210"/>
              <a:gd name="T4" fmla="*/ 1282516 w 725"/>
              <a:gd name="T5" fmla="*/ 0 h 210"/>
              <a:gd name="T6" fmla="*/ 0 w 725"/>
              <a:gd name="T7" fmla="*/ 0 h 210"/>
              <a:gd name="T8" fmla="*/ 0 w 725"/>
              <a:gd name="T9" fmla="*/ 331788 h 210"/>
              <a:gd name="T10" fmla="*/ 0 60000 65536"/>
              <a:gd name="T11" fmla="*/ 0 60000 65536"/>
              <a:gd name="T12" fmla="*/ 0 60000 65536"/>
              <a:gd name="T13" fmla="*/ 0 60000 65536"/>
              <a:gd name="T14" fmla="*/ 0 60000 65536"/>
              <a:gd name="T15" fmla="*/ 0 w 725"/>
              <a:gd name="T16" fmla="*/ 0 h 210"/>
              <a:gd name="T17" fmla="*/ 725 w 725"/>
              <a:gd name="T18" fmla="*/ 210 h 210"/>
            </a:gdLst>
            <a:ahLst/>
            <a:cxnLst>
              <a:cxn ang="T10">
                <a:pos x="T0" y="T1"/>
              </a:cxn>
              <a:cxn ang="T11">
                <a:pos x="T2" y="T3"/>
              </a:cxn>
              <a:cxn ang="T12">
                <a:pos x="T4" y="T5"/>
              </a:cxn>
              <a:cxn ang="T13">
                <a:pos x="T6" y="T7"/>
              </a:cxn>
              <a:cxn ang="T14">
                <a:pos x="T8" y="T9"/>
              </a:cxn>
            </a:cxnLst>
            <a:rect l="T15" t="T16" r="T17" b="T18"/>
            <a:pathLst>
              <a:path w="725" h="210">
                <a:moveTo>
                  <a:pt x="0" y="209"/>
                </a:moveTo>
                <a:lnTo>
                  <a:pt x="724" y="209"/>
                </a:lnTo>
                <a:lnTo>
                  <a:pt x="724" y="0"/>
                </a:lnTo>
                <a:lnTo>
                  <a:pt x="0" y="0"/>
                </a:lnTo>
                <a:lnTo>
                  <a:pt x="0" y="209"/>
                </a:lnTo>
              </a:path>
            </a:pathLst>
          </a:custGeom>
          <a:solidFill>
            <a:srgbClr val="00CC00"/>
          </a:solidFill>
          <a:ln w="12700" cap="rnd" cmpd="sng">
            <a:noFill/>
            <a:prstDash val="solid"/>
            <a:round/>
            <a:headEnd type="none" w="med" len="med"/>
            <a:tailEnd type="none" w="med" len="med"/>
          </a:ln>
        </p:spPr>
        <p:txBody>
          <a:bodyPr/>
          <a:lstStyle/>
          <a:p>
            <a:endParaRPr lang="en-US" dirty="0"/>
          </a:p>
        </p:txBody>
      </p:sp>
      <p:sp>
        <p:nvSpPr>
          <p:cNvPr id="75793" name="Freeform 17"/>
          <p:cNvSpPr>
            <a:spLocks/>
          </p:cNvSpPr>
          <p:nvPr/>
        </p:nvSpPr>
        <p:spPr bwMode="auto">
          <a:xfrm>
            <a:off x="1176338" y="3763963"/>
            <a:ext cx="849312" cy="481012"/>
          </a:xfrm>
          <a:custGeom>
            <a:avLst/>
            <a:gdLst>
              <a:gd name="T0" fmla="*/ 0 w 602"/>
              <a:gd name="T1" fmla="*/ 479425 h 303"/>
              <a:gd name="T2" fmla="*/ 847901 w 602"/>
              <a:gd name="T3" fmla="*/ 479425 h 303"/>
              <a:gd name="T4" fmla="*/ 847901 w 602"/>
              <a:gd name="T5" fmla="*/ 0 h 303"/>
              <a:gd name="T6" fmla="*/ 0 w 602"/>
              <a:gd name="T7" fmla="*/ 0 h 303"/>
              <a:gd name="T8" fmla="*/ 0 w 602"/>
              <a:gd name="T9" fmla="*/ 479425 h 303"/>
              <a:gd name="T10" fmla="*/ 0 60000 65536"/>
              <a:gd name="T11" fmla="*/ 0 60000 65536"/>
              <a:gd name="T12" fmla="*/ 0 60000 65536"/>
              <a:gd name="T13" fmla="*/ 0 60000 65536"/>
              <a:gd name="T14" fmla="*/ 0 60000 65536"/>
              <a:gd name="T15" fmla="*/ 0 w 602"/>
              <a:gd name="T16" fmla="*/ 0 h 303"/>
              <a:gd name="T17" fmla="*/ 602 w 602"/>
              <a:gd name="T18" fmla="*/ 303 h 303"/>
            </a:gdLst>
            <a:ahLst/>
            <a:cxnLst>
              <a:cxn ang="T10">
                <a:pos x="T0" y="T1"/>
              </a:cxn>
              <a:cxn ang="T11">
                <a:pos x="T2" y="T3"/>
              </a:cxn>
              <a:cxn ang="T12">
                <a:pos x="T4" y="T5"/>
              </a:cxn>
              <a:cxn ang="T13">
                <a:pos x="T6" y="T7"/>
              </a:cxn>
              <a:cxn ang="T14">
                <a:pos x="T8" y="T9"/>
              </a:cxn>
            </a:cxnLst>
            <a:rect l="T15" t="T16" r="T17" b="T18"/>
            <a:pathLst>
              <a:path w="602" h="303">
                <a:moveTo>
                  <a:pt x="0" y="302"/>
                </a:moveTo>
                <a:lnTo>
                  <a:pt x="601" y="302"/>
                </a:lnTo>
                <a:lnTo>
                  <a:pt x="601" y="0"/>
                </a:lnTo>
                <a:lnTo>
                  <a:pt x="0" y="0"/>
                </a:lnTo>
                <a:lnTo>
                  <a:pt x="0" y="302"/>
                </a:lnTo>
              </a:path>
            </a:pathLst>
          </a:custGeom>
          <a:solidFill>
            <a:srgbClr val="66CC00"/>
          </a:solidFill>
          <a:ln w="12700" cap="rnd" cmpd="sng">
            <a:noFill/>
            <a:prstDash val="solid"/>
            <a:round/>
            <a:headEnd type="none" w="med" len="med"/>
            <a:tailEnd type="none" w="med" len="med"/>
          </a:ln>
        </p:spPr>
        <p:txBody>
          <a:bodyPr/>
          <a:lstStyle/>
          <a:p>
            <a:endParaRPr lang="en-US" dirty="0"/>
          </a:p>
        </p:txBody>
      </p:sp>
      <p:sp>
        <p:nvSpPr>
          <p:cNvPr id="75794" name="Freeform 18"/>
          <p:cNvSpPr>
            <a:spLocks/>
          </p:cNvSpPr>
          <p:nvPr/>
        </p:nvSpPr>
        <p:spPr bwMode="auto">
          <a:xfrm>
            <a:off x="936625" y="5672138"/>
            <a:ext cx="631825" cy="26987"/>
          </a:xfrm>
          <a:custGeom>
            <a:avLst/>
            <a:gdLst>
              <a:gd name="T0" fmla="*/ 607850 w 448"/>
              <a:gd name="T1" fmla="*/ 9525 h 17"/>
              <a:gd name="T2" fmla="*/ 619132 w 448"/>
              <a:gd name="T3" fmla="*/ 0 h 17"/>
              <a:gd name="T4" fmla="*/ 0 w 448"/>
              <a:gd name="T5" fmla="*/ 0 h 17"/>
              <a:gd name="T6" fmla="*/ 0 w 448"/>
              <a:gd name="T7" fmla="*/ 25400 h 17"/>
              <a:gd name="T8" fmla="*/ 619132 w 448"/>
              <a:gd name="T9" fmla="*/ 25400 h 17"/>
              <a:gd name="T10" fmla="*/ 630415 w 448"/>
              <a:gd name="T11" fmla="*/ 14287 h 17"/>
              <a:gd name="T12" fmla="*/ 619132 w 448"/>
              <a:gd name="T13" fmla="*/ 25400 h 17"/>
              <a:gd name="T14" fmla="*/ 627594 w 448"/>
              <a:gd name="T15" fmla="*/ 25400 h 17"/>
              <a:gd name="T16" fmla="*/ 630415 w 448"/>
              <a:gd name="T17" fmla="*/ 14287 h 17"/>
              <a:gd name="T18" fmla="*/ 607850 w 448"/>
              <a:gd name="T19" fmla="*/ 952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8"/>
              <a:gd name="T31" fmla="*/ 0 h 17"/>
              <a:gd name="T32" fmla="*/ 448 w 4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8" h="17">
                <a:moveTo>
                  <a:pt x="431" y="6"/>
                </a:moveTo>
                <a:lnTo>
                  <a:pt x="439" y="0"/>
                </a:lnTo>
                <a:lnTo>
                  <a:pt x="0" y="0"/>
                </a:lnTo>
                <a:lnTo>
                  <a:pt x="0" y="16"/>
                </a:lnTo>
                <a:lnTo>
                  <a:pt x="439" y="16"/>
                </a:lnTo>
                <a:lnTo>
                  <a:pt x="447" y="9"/>
                </a:lnTo>
                <a:lnTo>
                  <a:pt x="439" y="16"/>
                </a:lnTo>
                <a:lnTo>
                  <a:pt x="445" y="16"/>
                </a:lnTo>
                <a:lnTo>
                  <a:pt x="447" y="9"/>
                </a:lnTo>
                <a:lnTo>
                  <a:pt x="431" y="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795" name="Freeform 19"/>
          <p:cNvSpPr>
            <a:spLocks/>
          </p:cNvSpPr>
          <p:nvPr/>
        </p:nvSpPr>
        <p:spPr bwMode="auto">
          <a:xfrm>
            <a:off x="1554163" y="4914900"/>
            <a:ext cx="179387" cy="763588"/>
          </a:xfrm>
          <a:custGeom>
            <a:avLst/>
            <a:gdLst>
              <a:gd name="T0" fmla="*/ 156964 w 128"/>
              <a:gd name="T1" fmla="*/ 0 h 481"/>
              <a:gd name="T2" fmla="*/ 0 w 128"/>
              <a:gd name="T3" fmla="*/ 757238 h 481"/>
              <a:gd name="T4" fmla="*/ 21022 w 128"/>
              <a:gd name="T5" fmla="*/ 762000 h 481"/>
              <a:gd name="T6" fmla="*/ 177985 w 128"/>
              <a:gd name="T7" fmla="*/ 4763 h 481"/>
              <a:gd name="T8" fmla="*/ 156964 w 128"/>
              <a:gd name="T9" fmla="*/ 0 h 481"/>
              <a:gd name="T10" fmla="*/ 0 60000 65536"/>
              <a:gd name="T11" fmla="*/ 0 60000 65536"/>
              <a:gd name="T12" fmla="*/ 0 60000 65536"/>
              <a:gd name="T13" fmla="*/ 0 60000 65536"/>
              <a:gd name="T14" fmla="*/ 0 60000 65536"/>
              <a:gd name="T15" fmla="*/ 0 w 128"/>
              <a:gd name="T16" fmla="*/ 0 h 481"/>
              <a:gd name="T17" fmla="*/ 128 w 128"/>
              <a:gd name="T18" fmla="*/ 481 h 481"/>
            </a:gdLst>
            <a:ahLst/>
            <a:cxnLst>
              <a:cxn ang="T10">
                <a:pos x="T0" y="T1"/>
              </a:cxn>
              <a:cxn ang="T11">
                <a:pos x="T2" y="T3"/>
              </a:cxn>
              <a:cxn ang="T12">
                <a:pos x="T4" y="T5"/>
              </a:cxn>
              <a:cxn ang="T13">
                <a:pos x="T6" y="T7"/>
              </a:cxn>
              <a:cxn ang="T14">
                <a:pos x="T8" y="T9"/>
              </a:cxn>
            </a:cxnLst>
            <a:rect l="T15" t="T16" r="T17" b="T18"/>
            <a:pathLst>
              <a:path w="128" h="481">
                <a:moveTo>
                  <a:pt x="112" y="0"/>
                </a:moveTo>
                <a:lnTo>
                  <a:pt x="0" y="477"/>
                </a:lnTo>
                <a:lnTo>
                  <a:pt x="15" y="480"/>
                </a:lnTo>
                <a:lnTo>
                  <a:pt x="127" y="3"/>
                </a:lnTo>
                <a:lnTo>
                  <a:pt x="112"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796" name="Freeform 20"/>
          <p:cNvSpPr>
            <a:spLocks/>
          </p:cNvSpPr>
          <p:nvPr/>
        </p:nvSpPr>
        <p:spPr bwMode="auto">
          <a:xfrm>
            <a:off x="1719263" y="3705225"/>
            <a:ext cx="169862" cy="1206500"/>
          </a:xfrm>
          <a:custGeom>
            <a:avLst/>
            <a:gdLst>
              <a:gd name="T0" fmla="*/ 147401 w 121"/>
              <a:gd name="T1" fmla="*/ 0 h 760"/>
              <a:gd name="T2" fmla="*/ 0 w 121"/>
              <a:gd name="T3" fmla="*/ 1200150 h 760"/>
              <a:gd name="T4" fmla="*/ 21057 w 121"/>
              <a:gd name="T5" fmla="*/ 1204913 h 760"/>
              <a:gd name="T6" fmla="*/ 168458 w 121"/>
              <a:gd name="T7" fmla="*/ 3175 h 760"/>
              <a:gd name="T8" fmla="*/ 147401 w 121"/>
              <a:gd name="T9" fmla="*/ 0 h 760"/>
              <a:gd name="T10" fmla="*/ 0 60000 65536"/>
              <a:gd name="T11" fmla="*/ 0 60000 65536"/>
              <a:gd name="T12" fmla="*/ 0 60000 65536"/>
              <a:gd name="T13" fmla="*/ 0 60000 65536"/>
              <a:gd name="T14" fmla="*/ 0 60000 65536"/>
              <a:gd name="T15" fmla="*/ 0 w 121"/>
              <a:gd name="T16" fmla="*/ 0 h 760"/>
              <a:gd name="T17" fmla="*/ 121 w 121"/>
              <a:gd name="T18" fmla="*/ 760 h 760"/>
            </a:gdLst>
            <a:ahLst/>
            <a:cxnLst>
              <a:cxn ang="T10">
                <a:pos x="T0" y="T1"/>
              </a:cxn>
              <a:cxn ang="T11">
                <a:pos x="T2" y="T3"/>
              </a:cxn>
              <a:cxn ang="T12">
                <a:pos x="T4" y="T5"/>
              </a:cxn>
              <a:cxn ang="T13">
                <a:pos x="T6" y="T7"/>
              </a:cxn>
              <a:cxn ang="T14">
                <a:pos x="T8" y="T9"/>
              </a:cxn>
            </a:cxnLst>
            <a:rect l="T15" t="T16" r="T17" b="T18"/>
            <a:pathLst>
              <a:path w="121" h="760">
                <a:moveTo>
                  <a:pt x="105" y="0"/>
                </a:moveTo>
                <a:lnTo>
                  <a:pt x="0" y="756"/>
                </a:lnTo>
                <a:lnTo>
                  <a:pt x="15" y="759"/>
                </a:lnTo>
                <a:lnTo>
                  <a:pt x="120" y="2"/>
                </a:lnTo>
                <a:lnTo>
                  <a:pt x="105"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797" name="Freeform 21"/>
          <p:cNvSpPr>
            <a:spLocks/>
          </p:cNvSpPr>
          <p:nvPr/>
        </p:nvSpPr>
        <p:spPr bwMode="auto">
          <a:xfrm>
            <a:off x="1873250" y="2368550"/>
            <a:ext cx="180975" cy="1331913"/>
          </a:xfrm>
          <a:custGeom>
            <a:avLst/>
            <a:gdLst>
              <a:gd name="T0" fmla="*/ 175319 w 128"/>
              <a:gd name="T1" fmla="*/ 15875 h 839"/>
              <a:gd name="T2" fmla="*/ 158353 w 128"/>
              <a:gd name="T3" fmla="*/ 23813 h 839"/>
              <a:gd name="T4" fmla="*/ 0 w 128"/>
              <a:gd name="T5" fmla="*/ 1327150 h 839"/>
              <a:gd name="T6" fmla="*/ 21208 w 128"/>
              <a:gd name="T7" fmla="*/ 1330325 h 839"/>
              <a:gd name="T8" fmla="*/ 179561 w 128"/>
              <a:gd name="T9" fmla="*/ 26988 h 839"/>
              <a:gd name="T10" fmla="*/ 162595 w 128"/>
              <a:gd name="T11" fmla="*/ 34925 h 839"/>
              <a:gd name="T12" fmla="*/ 175319 w 128"/>
              <a:gd name="T13" fmla="*/ 15875 h 839"/>
              <a:gd name="T14" fmla="*/ 161181 w 128"/>
              <a:gd name="T15" fmla="*/ 0 h 839"/>
              <a:gd name="T16" fmla="*/ 158353 w 128"/>
              <a:gd name="T17" fmla="*/ 23813 h 839"/>
              <a:gd name="T18" fmla="*/ 175319 w 128"/>
              <a:gd name="T19" fmla="*/ 15875 h 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839"/>
              <a:gd name="T32" fmla="*/ 128 w 128"/>
              <a:gd name="T33" fmla="*/ 839 h 8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839">
                <a:moveTo>
                  <a:pt x="124" y="10"/>
                </a:moveTo>
                <a:lnTo>
                  <a:pt x="112" y="15"/>
                </a:lnTo>
                <a:lnTo>
                  <a:pt x="0" y="836"/>
                </a:lnTo>
                <a:lnTo>
                  <a:pt x="15" y="838"/>
                </a:lnTo>
                <a:lnTo>
                  <a:pt x="127" y="17"/>
                </a:lnTo>
                <a:lnTo>
                  <a:pt x="115" y="22"/>
                </a:lnTo>
                <a:lnTo>
                  <a:pt x="124" y="10"/>
                </a:lnTo>
                <a:lnTo>
                  <a:pt x="114" y="0"/>
                </a:lnTo>
                <a:lnTo>
                  <a:pt x="112" y="15"/>
                </a:lnTo>
                <a:lnTo>
                  <a:pt x="124" y="1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798" name="Freeform 22"/>
          <p:cNvSpPr>
            <a:spLocks/>
          </p:cNvSpPr>
          <p:nvPr/>
        </p:nvSpPr>
        <p:spPr bwMode="auto">
          <a:xfrm>
            <a:off x="2043113" y="2384425"/>
            <a:ext cx="266700" cy="273050"/>
          </a:xfrm>
          <a:custGeom>
            <a:avLst/>
            <a:gdLst>
              <a:gd name="T0" fmla="*/ 265289 w 189"/>
              <a:gd name="T1" fmla="*/ 258763 h 172"/>
              <a:gd name="T2" fmla="*/ 262467 w 189"/>
              <a:gd name="T3" fmla="*/ 252413 h 172"/>
              <a:gd name="T4" fmla="*/ 14111 w 189"/>
              <a:gd name="T5" fmla="*/ 0 h 172"/>
              <a:gd name="T6" fmla="*/ 0 w 189"/>
              <a:gd name="T7" fmla="*/ 19050 h 172"/>
              <a:gd name="T8" fmla="*/ 248356 w 189"/>
              <a:gd name="T9" fmla="*/ 271463 h 172"/>
              <a:gd name="T10" fmla="*/ 244122 w 189"/>
              <a:gd name="T11" fmla="*/ 265113 h 172"/>
              <a:gd name="T12" fmla="*/ 265289 w 189"/>
              <a:gd name="T13" fmla="*/ 258763 h 172"/>
              <a:gd name="T14" fmla="*/ 265289 w 189"/>
              <a:gd name="T15" fmla="*/ 254000 h 172"/>
              <a:gd name="T16" fmla="*/ 262467 w 189"/>
              <a:gd name="T17" fmla="*/ 252413 h 172"/>
              <a:gd name="T18" fmla="*/ 265289 w 189"/>
              <a:gd name="T19" fmla="*/ 258763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
              <a:gd name="T31" fmla="*/ 0 h 172"/>
              <a:gd name="T32" fmla="*/ 189 w 189"/>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 h="172">
                <a:moveTo>
                  <a:pt x="188" y="163"/>
                </a:moveTo>
                <a:lnTo>
                  <a:pt x="186" y="159"/>
                </a:lnTo>
                <a:lnTo>
                  <a:pt x="10" y="0"/>
                </a:lnTo>
                <a:lnTo>
                  <a:pt x="0" y="12"/>
                </a:lnTo>
                <a:lnTo>
                  <a:pt x="176" y="171"/>
                </a:lnTo>
                <a:lnTo>
                  <a:pt x="173" y="167"/>
                </a:lnTo>
                <a:lnTo>
                  <a:pt x="188" y="163"/>
                </a:lnTo>
                <a:lnTo>
                  <a:pt x="188" y="160"/>
                </a:lnTo>
                <a:lnTo>
                  <a:pt x="186" y="159"/>
                </a:lnTo>
                <a:lnTo>
                  <a:pt x="188" y="16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799" name="Freeform 23"/>
          <p:cNvSpPr>
            <a:spLocks/>
          </p:cNvSpPr>
          <p:nvPr/>
        </p:nvSpPr>
        <p:spPr bwMode="auto">
          <a:xfrm>
            <a:off x="2295525" y="2652713"/>
            <a:ext cx="249238" cy="803275"/>
          </a:xfrm>
          <a:custGeom>
            <a:avLst/>
            <a:gdLst>
              <a:gd name="T0" fmla="*/ 247822 w 176"/>
              <a:gd name="T1" fmla="*/ 798513 h 506"/>
              <a:gd name="T2" fmla="*/ 246406 w 176"/>
              <a:gd name="T3" fmla="*/ 795338 h 506"/>
              <a:gd name="T4" fmla="*/ 21242 w 176"/>
              <a:gd name="T5" fmla="*/ 0 h 506"/>
              <a:gd name="T6" fmla="*/ 0 w 176"/>
              <a:gd name="T7" fmla="*/ 6350 h 506"/>
              <a:gd name="T8" fmla="*/ 226580 w 176"/>
              <a:gd name="T9" fmla="*/ 801688 h 506"/>
              <a:gd name="T10" fmla="*/ 225164 w 176"/>
              <a:gd name="T11" fmla="*/ 800100 h 506"/>
              <a:gd name="T12" fmla="*/ 247822 w 176"/>
              <a:gd name="T13" fmla="*/ 798513 h 506"/>
              <a:gd name="T14" fmla="*/ 247822 w 176"/>
              <a:gd name="T15" fmla="*/ 795338 h 506"/>
              <a:gd name="T16" fmla="*/ 246406 w 176"/>
              <a:gd name="T17" fmla="*/ 795338 h 506"/>
              <a:gd name="T18" fmla="*/ 247822 w 176"/>
              <a:gd name="T19" fmla="*/ 798513 h 5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506"/>
              <a:gd name="T32" fmla="*/ 176 w 176"/>
              <a:gd name="T33" fmla="*/ 506 h 5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506">
                <a:moveTo>
                  <a:pt x="175" y="503"/>
                </a:moveTo>
                <a:lnTo>
                  <a:pt x="174" y="501"/>
                </a:lnTo>
                <a:lnTo>
                  <a:pt x="15" y="0"/>
                </a:lnTo>
                <a:lnTo>
                  <a:pt x="0" y="4"/>
                </a:lnTo>
                <a:lnTo>
                  <a:pt x="160" y="505"/>
                </a:lnTo>
                <a:lnTo>
                  <a:pt x="159" y="504"/>
                </a:lnTo>
                <a:lnTo>
                  <a:pt x="175" y="503"/>
                </a:lnTo>
                <a:lnTo>
                  <a:pt x="175" y="501"/>
                </a:lnTo>
                <a:lnTo>
                  <a:pt x="174" y="501"/>
                </a:lnTo>
                <a:lnTo>
                  <a:pt x="175" y="50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800" name="Freeform 24"/>
          <p:cNvSpPr>
            <a:spLocks/>
          </p:cNvSpPr>
          <p:nvPr/>
        </p:nvSpPr>
        <p:spPr bwMode="auto">
          <a:xfrm>
            <a:off x="2527300" y="3460750"/>
            <a:ext cx="142875" cy="1446213"/>
          </a:xfrm>
          <a:custGeom>
            <a:avLst/>
            <a:gdLst>
              <a:gd name="T0" fmla="*/ 140046 w 101"/>
              <a:gd name="T1" fmla="*/ 1428750 h 911"/>
              <a:gd name="T2" fmla="*/ 141460 w 101"/>
              <a:gd name="T3" fmla="*/ 1436688 h 911"/>
              <a:gd name="T4" fmla="*/ 22634 w 101"/>
              <a:gd name="T5" fmla="*/ 0 h 911"/>
              <a:gd name="T6" fmla="*/ 0 w 101"/>
              <a:gd name="T7" fmla="*/ 1588 h 911"/>
              <a:gd name="T8" fmla="*/ 120241 w 101"/>
              <a:gd name="T9" fmla="*/ 1438275 h 911"/>
              <a:gd name="T10" fmla="*/ 123071 w 101"/>
              <a:gd name="T11" fmla="*/ 1444625 h 911"/>
              <a:gd name="T12" fmla="*/ 120241 w 101"/>
              <a:gd name="T13" fmla="*/ 1438275 h 911"/>
              <a:gd name="T14" fmla="*/ 121656 w 101"/>
              <a:gd name="T15" fmla="*/ 1443038 h 911"/>
              <a:gd name="T16" fmla="*/ 123071 w 101"/>
              <a:gd name="T17" fmla="*/ 1444625 h 911"/>
              <a:gd name="T18" fmla="*/ 140046 w 101"/>
              <a:gd name="T19" fmla="*/ 1428750 h 9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11"/>
              <a:gd name="T32" fmla="*/ 101 w 101"/>
              <a:gd name="T33" fmla="*/ 911 h 9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11">
                <a:moveTo>
                  <a:pt x="99" y="900"/>
                </a:moveTo>
                <a:lnTo>
                  <a:pt x="100" y="905"/>
                </a:lnTo>
                <a:lnTo>
                  <a:pt x="16" y="0"/>
                </a:lnTo>
                <a:lnTo>
                  <a:pt x="0" y="1"/>
                </a:lnTo>
                <a:lnTo>
                  <a:pt x="85" y="906"/>
                </a:lnTo>
                <a:lnTo>
                  <a:pt x="87" y="910"/>
                </a:lnTo>
                <a:lnTo>
                  <a:pt x="85" y="906"/>
                </a:lnTo>
                <a:lnTo>
                  <a:pt x="86" y="909"/>
                </a:lnTo>
                <a:lnTo>
                  <a:pt x="87" y="910"/>
                </a:lnTo>
                <a:lnTo>
                  <a:pt x="99" y="90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801" name="Freeform 25"/>
          <p:cNvSpPr>
            <a:spLocks/>
          </p:cNvSpPr>
          <p:nvPr/>
        </p:nvSpPr>
        <p:spPr bwMode="auto">
          <a:xfrm>
            <a:off x="2657475" y="4899025"/>
            <a:ext cx="260350" cy="327025"/>
          </a:xfrm>
          <a:custGeom>
            <a:avLst/>
            <a:gdLst>
              <a:gd name="T0" fmla="*/ 258943 w 185"/>
              <a:gd name="T1" fmla="*/ 312738 h 206"/>
              <a:gd name="T2" fmla="*/ 257535 w 185"/>
              <a:gd name="T3" fmla="*/ 307975 h 206"/>
              <a:gd name="T4" fmla="*/ 18295 w 185"/>
              <a:gd name="T5" fmla="*/ 0 h 206"/>
              <a:gd name="T6" fmla="*/ 0 w 185"/>
              <a:gd name="T7" fmla="*/ 15875 h 206"/>
              <a:gd name="T8" fmla="*/ 239241 w 185"/>
              <a:gd name="T9" fmla="*/ 325438 h 206"/>
              <a:gd name="T10" fmla="*/ 237833 w 185"/>
              <a:gd name="T11" fmla="*/ 320675 h 206"/>
              <a:gd name="T12" fmla="*/ 258943 w 185"/>
              <a:gd name="T13" fmla="*/ 312738 h 206"/>
              <a:gd name="T14" fmla="*/ 257535 w 185"/>
              <a:gd name="T15" fmla="*/ 311150 h 206"/>
              <a:gd name="T16" fmla="*/ 257535 w 185"/>
              <a:gd name="T17" fmla="*/ 307975 h 206"/>
              <a:gd name="T18" fmla="*/ 258943 w 185"/>
              <a:gd name="T19" fmla="*/ 312738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206"/>
              <a:gd name="T32" fmla="*/ 185 w 185"/>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206">
                <a:moveTo>
                  <a:pt x="184" y="197"/>
                </a:moveTo>
                <a:lnTo>
                  <a:pt x="183" y="194"/>
                </a:lnTo>
                <a:lnTo>
                  <a:pt x="13" y="0"/>
                </a:lnTo>
                <a:lnTo>
                  <a:pt x="0" y="10"/>
                </a:lnTo>
                <a:lnTo>
                  <a:pt x="170" y="205"/>
                </a:lnTo>
                <a:lnTo>
                  <a:pt x="169" y="202"/>
                </a:lnTo>
                <a:lnTo>
                  <a:pt x="184" y="197"/>
                </a:lnTo>
                <a:lnTo>
                  <a:pt x="183" y="196"/>
                </a:lnTo>
                <a:lnTo>
                  <a:pt x="183" y="194"/>
                </a:lnTo>
                <a:lnTo>
                  <a:pt x="184" y="19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802" name="Freeform 26"/>
          <p:cNvSpPr>
            <a:spLocks/>
          </p:cNvSpPr>
          <p:nvPr/>
        </p:nvSpPr>
        <p:spPr bwMode="auto">
          <a:xfrm>
            <a:off x="2903538" y="5221288"/>
            <a:ext cx="107950" cy="317500"/>
          </a:xfrm>
          <a:custGeom>
            <a:avLst/>
            <a:gdLst>
              <a:gd name="T0" fmla="*/ 103689 w 76"/>
              <a:gd name="T1" fmla="*/ 298450 h 200"/>
              <a:gd name="T2" fmla="*/ 106530 w 76"/>
              <a:gd name="T3" fmla="*/ 303213 h 200"/>
              <a:gd name="T4" fmla="*/ 19886 w 76"/>
              <a:gd name="T5" fmla="*/ 0 h 200"/>
              <a:gd name="T6" fmla="*/ 0 w 76"/>
              <a:gd name="T7" fmla="*/ 7938 h 200"/>
              <a:gd name="T8" fmla="*/ 86644 w 76"/>
              <a:gd name="T9" fmla="*/ 311150 h 200"/>
              <a:gd name="T10" fmla="*/ 88064 w 76"/>
              <a:gd name="T11" fmla="*/ 315913 h 200"/>
              <a:gd name="T12" fmla="*/ 86644 w 76"/>
              <a:gd name="T13" fmla="*/ 311150 h 200"/>
              <a:gd name="T14" fmla="*/ 86644 w 76"/>
              <a:gd name="T15" fmla="*/ 314325 h 200"/>
              <a:gd name="T16" fmla="*/ 88064 w 76"/>
              <a:gd name="T17" fmla="*/ 315913 h 200"/>
              <a:gd name="T18" fmla="*/ 103689 w 76"/>
              <a:gd name="T19" fmla="*/ 298450 h 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200"/>
              <a:gd name="T32" fmla="*/ 76 w 76"/>
              <a:gd name="T33" fmla="*/ 200 h 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200">
                <a:moveTo>
                  <a:pt x="73" y="188"/>
                </a:moveTo>
                <a:lnTo>
                  <a:pt x="75" y="191"/>
                </a:lnTo>
                <a:lnTo>
                  <a:pt x="14" y="0"/>
                </a:lnTo>
                <a:lnTo>
                  <a:pt x="0" y="5"/>
                </a:lnTo>
                <a:lnTo>
                  <a:pt x="61" y="196"/>
                </a:lnTo>
                <a:lnTo>
                  <a:pt x="62" y="199"/>
                </a:lnTo>
                <a:lnTo>
                  <a:pt x="61" y="196"/>
                </a:lnTo>
                <a:lnTo>
                  <a:pt x="61" y="198"/>
                </a:lnTo>
                <a:lnTo>
                  <a:pt x="62" y="199"/>
                </a:lnTo>
                <a:lnTo>
                  <a:pt x="73" y="18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803" name="Freeform 27"/>
          <p:cNvSpPr>
            <a:spLocks/>
          </p:cNvSpPr>
          <p:nvPr/>
        </p:nvSpPr>
        <p:spPr bwMode="auto">
          <a:xfrm>
            <a:off x="2998788" y="5529263"/>
            <a:ext cx="127000" cy="155575"/>
          </a:xfrm>
          <a:custGeom>
            <a:avLst/>
            <a:gdLst>
              <a:gd name="T0" fmla="*/ 118533 w 90"/>
              <a:gd name="T1" fmla="*/ 130175 h 98"/>
              <a:gd name="T2" fmla="*/ 125589 w 90"/>
              <a:gd name="T3" fmla="*/ 133350 h 98"/>
              <a:gd name="T4" fmla="*/ 15522 w 90"/>
              <a:gd name="T5" fmla="*/ 0 h 98"/>
              <a:gd name="T6" fmla="*/ 0 w 90"/>
              <a:gd name="T7" fmla="*/ 15875 h 98"/>
              <a:gd name="T8" fmla="*/ 111478 w 90"/>
              <a:gd name="T9" fmla="*/ 150813 h 98"/>
              <a:gd name="T10" fmla="*/ 118533 w 90"/>
              <a:gd name="T11" fmla="*/ 153988 h 98"/>
              <a:gd name="T12" fmla="*/ 111478 w 90"/>
              <a:gd name="T13" fmla="*/ 150813 h 98"/>
              <a:gd name="T14" fmla="*/ 114300 w 90"/>
              <a:gd name="T15" fmla="*/ 153988 h 98"/>
              <a:gd name="T16" fmla="*/ 118533 w 90"/>
              <a:gd name="T17" fmla="*/ 153988 h 98"/>
              <a:gd name="T18" fmla="*/ 118533 w 90"/>
              <a:gd name="T19" fmla="*/ 130175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8"/>
              <a:gd name="T32" fmla="*/ 90 w 9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8">
                <a:moveTo>
                  <a:pt x="84" y="82"/>
                </a:moveTo>
                <a:lnTo>
                  <a:pt x="89" y="84"/>
                </a:lnTo>
                <a:lnTo>
                  <a:pt x="11" y="0"/>
                </a:lnTo>
                <a:lnTo>
                  <a:pt x="0" y="10"/>
                </a:lnTo>
                <a:lnTo>
                  <a:pt x="79" y="95"/>
                </a:lnTo>
                <a:lnTo>
                  <a:pt x="84" y="97"/>
                </a:lnTo>
                <a:lnTo>
                  <a:pt x="79" y="95"/>
                </a:lnTo>
                <a:lnTo>
                  <a:pt x="81" y="97"/>
                </a:lnTo>
                <a:lnTo>
                  <a:pt x="84" y="97"/>
                </a:lnTo>
                <a:lnTo>
                  <a:pt x="84" y="8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804" name="Freeform 28"/>
          <p:cNvSpPr>
            <a:spLocks/>
          </p:cNvSpPr>
          <p:nvPr/>
        </p:nvSpPr>
        <p:spPr bwMode="auto">
          <a:xfrm>
            <a:off x="3125788" y="5667375"/>
            <a:ext cx="4894262" cy="26988"/>
          </a:xfrm>
          <a:custGeom>
            <a:avLst/>
            <a:gdLst>
              <a:gd name="T0" fmla="*/ 4892851 w 3469"/>
              <a:gd name="T1" fmla="*/ 12700 h 17"/>
              <a:gd name="T2" fmla="*/ 4892851 w 3469"/>
              <a:gd name="T3" fmla="*/ 0 h 17"/>
              <a:gd name="T4" fmla="*/ 0 w 3469"/>
              <a:gd name="T5" fmla="*/ 0 h 17"/>
              <a:gd name="T6" fmla="*/ 0 w 3469"/>
              <a:gd name="T7" fmla="*/ 25400 h 17"/>
              <a:gd name="T8" fmla="*/ 4892851 w 3469"/>
              <a:gd name="T9" fmla="*/ 25400 h 17"/>
              <a:gd name="T10" fmla="*/ 4892851 w 3469"/>
              <a:gd name="T11" fmla="*/ 12700 h 17"/>
              <a:gd name="T12" fmla="*/ 0 60000 65536"/>
              <a:gd name="T13" fmla="*/ 0 60000 65536"/>
              <a:gd name="T14" fmla="*/ 0 60000 65536"/>
              <a:gd name="T15" fmla="*/ 0 60000 65536"/>
              <a:gd name="T16" fmla="*/ 0 60000 65536"/>
              <a:gd name="T17" fmla="*/ 0 60000 65536"/>
              <a:gd name="T18" fmla="*/ 0 w 3469"/>
              <a:gd name="T19" fmla="*/ 0 h 17"/>
              <a:gd name="T20" fmla="*/ 3469 w 346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469" h="17">
                <a:moveTo>
                  <a:pt x="3468" y="8"/>
                </a:moveTo>
                <a:lnTo>
                  <a:pt x="3468" y="0"/>
                </a:lnTo>
                <a:lnTo>
                  <a:pt x="0" y="0"/>
                </a:lnTo>
                <a:lnTo>
                  <a:pt x="0" y="16"/>
                </a:lnTo>
                <a:lnTo>
                  <a:pt x="3468" y="16"/>
                </a:lnTo>
                <a:lnTo>
                  <a:pt x="3468" y="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75805" name="Freeform 29"/>
          <p:cNvSpPr>
            <a:spLocks/>
          </p:cNvSpPr>
          <p:nvPr/>
        </p:nvSpPr>
        <p:spPr bwMode="auto">
          <a:xfrm>
            <a:off x="1841500" y="5534025"/>
            <a:ext cx="85725" cy="269875"/>
          </a:xfrm>
          <a:custGeom>
            <a:avLst/>
            <a:gdLst>
              <a:gd name="T0" fmla="*/ 64645 w 61"/>
              <a:gd name="T1" fmla="*/ 0 h 170"/>
              <a:gd name="T2" fmla="*/ 0 w 61"/>
              <a:gd name="T3" fmla="*/ 260350 h 170"/>
              <a:gd name="T4" fmla="*/ 19675 w 61"/>
              <a:gd name="T5" fmla="*/ 268288 h 170"/>
              <a:gd name="T6" fmla="*/ 84320 w 61"/>
              <a:gd name="T7" fmla="*/ 7938 h 170"/>
              <a:gd name="T8" fmla="*/ 64645 w 61"/>
              <a:gd name="T9" fmla="*/ 0 h 170"/>
              <a:gd name="T10" fmla="*/ 0 60000 65536"/>
              <a:gd name="T11" fmla="*/ 0 60000 65536"/>
              <a:gd name="T12" fmla="*/ 0 60000 65536"/>
              <a:gd name="T13" fmla="*/ 0 60000 65536"/>
              <a:gd name="T14" fmla="*/ 0 60000 65536"/>
              <a:gd name="T15" fmla="*/ 0 w 61"/>
              <a:gd name="T16" fmla="*/ 0 h 170"/>
              <a:gd name="T17" fmla="*/ 61 w 61"/>
              <a:gd name="T18" fmla="*/ 170 h 170"/>
            </a:gdLst>
            <a:ahLst/>
            <a:cxnLst>
              <a:cxn ang="T10">
                <a:pos x="T0" y="T1"/>
              </a:cxn>
              <a:cxn ang="T11">
                <a:pos x="T2" y="T3"/>
              </a:cxn>
              <a:cxn ang="T12">
                <a:pos x="T4" y="T5"/>
              </a:cxn>
              <a:cxn ang="T13">
                <a:pos x="T6" y="T7"/>
              </a:cxn>
              <a:cxn ang="T14">
                <a:pos x="T8" y="T9"/>
              </a:cxn>
            </a:cxnLst>
            <a:rect l="T15" t="T16" r="T17" b="T18"/>
            <a:pathLst>
              <a:path w="61" h="170">
                <a:moveTo>
                  <a:pt x="46" y="0"/>
                </a:moveTo>
                <a:lnTo>
                  <a:pt x="0" y="164"/>
                </a:lnTo>
                <a:lnTo>
                  <a:pt x="14" y="169"/>
                </a:lnTo>
                <a:lnTo>
                  <a:pt x="60" y="5"/>
                </a:lnTo>
                <a:lnTo>
                  <a:pt x="4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06" name="Freeform 30"/>
          <p:cNvSpPr>
            <a:spLocks/>
          </p:cNvSpPr>
          <p:nvPr/>
        </p:nvSpPr>
        <p:spPr bwMode="auto">
          <a:xfrm>
            <a:off x="1912938" y="5300663"/>
            <a:ext cx="88900" cy="233362"/>
          </a:xfrm>
          <a:custGeom>
            <a:avLst/>
            <a:gdLst>
              <a:gd name="T0" fmla="*/ 69144 w 63"/>
              <a:gd name="T1" fmla="*/ 0 h 147"/>
              <a:gd name="T2" fmla="*/ 0 w 63"/>
              <a:gd name="T3" fmla="*/ 223837 h 147"/>
              <a:gd name="T4" fmla="*/ 19756 w 63"/>
              <a:gd name="T5" fmla="*/ 231775 h 147"/>
              <a:gd name="T6" fmla="*/ 87489 w 63"/>
              <a:gd name="T7" fmla="*/ 9525 h 147"/>
              <a:gd name="T8" fmla="*/ 69144 w 63"/>
              <a:gd name="T9" fmla="*/ 0 h 147"/>
              <a:gd name="T10" fmla="*/ 0 60000 65536"/>
              <a:gd name="T11" fmla="*/ 0 60000 65536"/>
              <a:gd name="T12" fmla="*/ 0 60000 65536"/>
              <a:gd name="T13" fmla="*/ 0 60000 65536"/>
              <a:gd name="T14" fmla="*/ 0 60000 65536"/>
              <a:gd name="T15" fmla="*/ 0 w 63"/>
              <a:gd name="T16" fmla="*/ 0 h 147"/>
              <a:gd name="T17" fmla="*/ 63 w 63"/>
              <a:gd name="T18" fmla="*/ 147 h 147"/>
            </a:gdLst>
            <a:ahLst/>
            <a:cxnLst>
              <a:cxn ang="T10">
                <a:pos x="T0" y="T1"/>
              </a:cxn>
              <a:cxn ang="T11">
                <a:pos x="T2" y="T3"/>
              </a:cxn>
              <a:cxn ang="T12">
                <a:pos x="T4" y="T5"/>
              </a:cxn>
              <a:cxn ang="T13">
                <a:pos x="T6" y="T7"/>
              </a:cxn>
              <a:cxn ang="T14">
                <a:pos x="T8" y="T9"/>
              </a:cxn>
            </a:cxnLst>
            <a:rect l="T15" t="T16" r="T17" b="T18"/>
            <a:pathLst>
              <a:path w="63" h="147">
                <a:moveTo>
                  <a:pt x="49" y="0"/>
                </a:moveTo>
                <a:lnTo>
                  <a:pt x="0" y="141"/>
                </a:lnTo>
                <a:lnTo>
                  <a:pt x="14" y="146"/>
                </a:lnTo>
                <a:lnTo>
                  <a:pt x="62" y="6"/>
                </a:lnTo>
                <a:lnTo>
                  <a:pt x="4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07" name="Freeform 31"/>
          <p:cNvSpPr>
            <a:spLocks/>
          </p:cNvSpPr>
          <p:nvPr/>
        </p:nvSpPr>
        <p:spPr bwMode="auto">
          <a:xfrm>
            <a:off x="1989138" y="5043488"/>
            <a:ext cx="106362" cy="258762"/>
          </a:xfrm>
          <a:custGeom>
            <a:avLst/>
            <a:gdLst>
              <a:gd name="T0" fmla="*/ 86508 w 75"/>
              <a:gd name="T1" fmla="*/ 0 h 163"/>
              <a:gd name="T2" fmla="*/ 85090 w 75"/>
              <a:gd name="T3" fmla="*/ 1587 h 163"/>
              <a:gd name="T4" fmla="*/ 0 w 75"/>
              <a:gd name="T5" fmla="*/ 247650 h 163"/>
              <a:gd name="T6" fmla="*/ 18436 w 75"/>
              <a:gd name="T7" fmla="*/ 257175 h 163"/>
              <a:gd name="T8" fmla="*/ 104944 w 75"/>
              <a:gd name="T9" fmla="*/ 9525 h 163"/>
              <a:gd name="T10" fmla="*/ 104944 w 75"/>
              <a:gd name="T11" fmla="*/ 11112 h 163"/>
              <a:gd name="T12" fmla="*/ 86508 w 75"/>
              <a:gd name="T13" fmla="*/ 0 h 163"/>
              <a:gd name="T14" fmla="*/ 85090 w 75"/>
              <a:gd name="T15" fmla="*/ 0 h 163"/>
              <a:gd name="T16" fmla="*/ 85090 w 75"/>
              <a:gd name="T17" fmla="*/ 1587 h 163"/>
              <a:gd name="T18" fmla="*/ 86508 w 75"/>
              <a:gd name="T19" fmla="*/ 0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63"/>
              <a:gd name="T32" fmla="*/ 75 w 75"/>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63">
                <a:moveTo>
                  <a:pt x="61" y="0"/>
                </a:moveTo>
                <a:lnTo>
                  <a:pt x="60" y="1"/>
                </a:lnTo>
                <a:lnTo>
                  <a:pt x="0" y="156"/>
                </a:lnTo>
                <a:lnTo>
                  <a:pt x="13" y="162"/>
                </a:lnTo>
                <a:lnTo>
                  <a:pt x="74" y="6"/>
                </a:lnTo>
                <a:lnTo>
                  <a:pt x="74" y="7"/>
                </a:lnTo>
                <a:lnTo>
                  <a:pt x="61" y="0"/>
                </a:lnTo>
                <a:lnTo>
                  <a:pt x="60" y="0"/>
                </a:lnTo>
                <a:lnTo>
                  <a:pt x="60" y="1"/>
                </a:lnTo>
                <a:lnTo>
                  <a:pt x="61"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08" name="Freeform 32"/>
          <p:cNvSpPr>
            <a:spLocks/>
          </p:cNvSpPr>
          <p:nvPr/>
        </p:nvSpPr>
        <p:spPr bwMode="auto">
          <a:xfrm>
            <a:off x="2082800" y="4805363"/>
            <a:ext cx="117475" cy="241300"/>
          </a:xfrm>
          <a:custGeom>
            <a:avLst/>
            <a:gdLst>
              <a:gd name="T0" fmla="*/ 99075 w 83"/>
              <a:gd name="T1" fmla="*/ 0 h 152"/>
              <a:gd name="T2" fmla="*/ 99075 w 83"/>
              <a:gd name="T3" fmla="*/ 1588 h 152"/>
              <a:gd name="T4" fmla="*/ 0 w 83"/>
              <a:gd name="T5" fmla="*/ 228600 h 152"/>
              <a:gd name="T6" fmla="*/ 18400 w 83"/>
              <a:gd name="T7" fmla="*/ 239713 h 152"/>
              <a:gd name="T8" fmla="*/ 116060 w 83"/>
              <a:gd name="T9" fmla="*/ 12700 h 152"/>
              <a:gd name="T10" fmla="*/ 99075 w 83"/>
              <a:gd name="T11" fmla="*/ 0 h 152"/>
              <a:gd name="T12" fmla="*/ 99075 w 83"/>
              <a:gd name="T13" fmla="*/ 1588 h 152"/>
              <a:gd name="T14" fmla="*/ 99075 w 83"/>
              <a:gd name="T15" fmla="*/ 0 h 152"/>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152"/>
              <a:gd name="T26" fmla="*/ 83 w 83"/>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152">
                <a:moveTo>
                  <a:pt x="70" y="0"/>
                </a:moveTo>
                <a:lnTo>
                  <a:pt x="70" y="1"/>
                </a:lnTo>
                <a:lnTo>
                  <a:pt x="0" y="144"/>
                </a:lnTo>
                <a:lnTo>
                  <a:pt x="13" y="151"/>
                </a:lnTo>
                <a:lnTo>
                  <a:pt x="82" y="8"/>
                </a:lnTo>
                <a:lnTo>
                  <a:pt x="70" y="0"/>
                </a:lnTo>
                <a:lnTo>
                  <a:pt x="70" y="1"/>
                </a:lnTo>
                <a:lnTo>
                  <a:pt x="70"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09" name="Freeform 33"/>
          <p:cNvSpPr>
            <a:spLocks/>
          </p:cNvSpPr>
          <p:nvPr/>
        </p:nvSpPr>
        <p:spPr bwMode="auto">
          <a:xfrm>
            <a:off x="2189163" y="4552950"/>
            <a:ext cx="146050" cy="257175"/>
          </a:xfrm>
          <a:custGeom>
            <a:avLst/>
            <a:gdLst>
              <a:gd name="T0" fmla="*/ 126389 w 104"/>
              <a:gd name="T1" fmla="*/ 0 h 162"/>
              <a:gd name="T2" fmla="*/ 126389 w 104"/>
              <a:gd name="T3" fmla="*/ 1588 h 162"/>
              <a:gd name="T4" fmla="*/ 0 w 104"/>
              <a:gd name="T5" fmla="*/ 242888 h 162"/>
              <a:gd name="T6" fmla="*/ 16852 w 104"/>
              <a:gd name="T7" fmla="*/ 255588 h 162"/>
              <a:gd name="T8" fmla="*/ 144646 w 104"/>
              <a:gd name="T9" fmla="*/ 14288 h 162"/>
              <a:gd name="T10" fmla="*/ 144646 w 104"/>
              <a:gd name="T11" fmla="*/ 15875 h 162"/>
              <a:gd name="T12" fmla="*/ 126389 w 104"/>
              <a:gd name="T13" fmla="*/ 0 h 162"/>
              <a:gd name="T14" fmla="*/ 126389 w 104"/>
              <a:gd name="T15" fmla="*/ 1588 h 162"/>
              <a:gd name="T16" fmla="*/ 126389 w 104"/>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62"/>
              <a:gd name="T29" fmla="*/ 104 w 10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62">
                <a:moveTo>
                  <a:pt x="90" y="0"/>
                </a:moveTo>
                <a:lnTo>
                  <a:pt x="90" y="1"/>
                </a:lnTo>
                <a:lnTo>
                  <a:pt x="0" y="153"/>
                </a:lnTo>
                <a:lnTo>
                  <a:pt x="12" y="161"/>
                </a:lnTo>
                <a:lnTo>
                  <a:pt x="103" y="9"/>
                </a:lnTo>
                <a:lnTo>
                  <a:pt x="103" y="10"/>
                </a:lnTo>
                <a:lnTo>
                  <a:pt x="90" y="0"/>
                </a:lnTo>
                <a:lnTo>
                  <a:pt x="90" y="1"/>
                </a:lnTo>
                <a:lnTo>
                  <a:pt x="90"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10" name="Freeform 34"/>
          <p:cNvSpPr>
            <a:spLocks/>
          </p:cNvSpPr>
          <p:nvPr/>
        </p:nvSpPr>
        <p:spPr bwMode="auto">
          <a:xfrm>
            <a:off x="2322513" y="4330700"/>
            <a:ext cx="144462" cy="230188"/>
          </a:xfrm>
          <a:custGeom>
            <a:avLst/>
            <a:gdLst>
              <a:gd name="T0" fmla="*/ 126050 w 102"/>
              <a:gd name="T1" fmla="*/ 0 h 145"/>
              <a:gd name="T2" fmla="*/ 124634 w 102"/>
              <a:gd name="T3" fmla="*/ 0 h 145"/>
              <a:gd name="T4" fmla="*/ 0 w 102"/>
              <a:gd name="T5" fmla="*/ 212725 h 145"/>
              <a:gd name="T6" fmla="*/ 18412 w 102"/>
              <a:gd name="T7" fmla="*/ 228600 h 145"/>
              <a:gd name="T8" fmla="*/ 143046 w 102"/>
              <a:gd name="T9" fmla="*/ 14288 h 145"/>
              <a:gd name="T10" fmla="*/ 141629 w 102"/>
              <a:gd name="T11" fmla="*/ 14288 h 145"/>
              <a:gd name="T12" fmla="*/ 126050 w 102"/>
              <a:gd name="T13" fmla="*/ 0 h 145"/>
              <a:gd name="T14" fmla="*/ 124634 w 102"/>
              <a:gd name="T15" fmla="*/ 0 h 145"/>
              <a:gd name="T16" fmla="*/ 126050 w 102"/>
              <a:gd name="T17" fmla="*/ 0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45"/>
              <a:gd name="T29" fmla="*/ 102 w 102"/>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45">
                <a:moveTo>
                  <a:pt x="89" y="0"/>
                </a:moveTo>
                <a:lnTo>
                  <a:pt x="88" y="0"/>
                </a:lnTo>
                <a:lnTo>
                  <a:pt x="0" y="134"/>
                </a:lnTo>
                <a:lnTo>
                  <a:pt x="13" y="144"/>
                </a:lnTo>
                <a:lnTo>
                  <a:pt x="101" y="9"/>
                </a:lnTo>
                <a:lnTo>
                  <a:pt x="100" y="9"/>
                </a:lnTo>
                <a:lnTo>
                  <a:pt x="89" y="0"/>
                </a:lnTo>
                <a:lnTo>
                  <a:pt x="88" y="0"/>
                </a:lnTo>
                <a:lnTo>
                  <a:pt x="8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11" name="Freeform 35"/>
          <p:cNvSpPr>
            <a:spLocks/>
          </p:cNvSpPr>
          <p:nvPr/>
        </p:nvSpPr>
        <p:spPr bwMode="auto">
          <a:xfrm>
            <a:off x="2455863" y="4111625"/>
            <a:ext cx="155575" cy="225425"/>
          </a:xfrm>
          <a:custGeom>
            <a:avLst/>
            <a:gdLst>
              <a:gd name="T0" fmla="*/ 138756 w 111"/>
              <a:gd name="T1" fmla="*/ 0 h 142"/>
              <a:gd name="T2" fmla="*/ 138756 w 111"/>
              <a:gd name="T3" fmla="*/ 1588 h 142"/>
              <a:gd name="T4" fmla="*/ 0 w 111"/>
              <a:gd name="T5" fmla="*/ 209550 h 142"/>
              <a:gd name="T6" fmla="*/ 15417 w 111"/>
              <a:gd name="T7" fmla="*/ 223838 h 142"/>
              <a:gd name="T8" fmla="*/ 154173 w 111"/>
              <a:gd name="T9" fmla="*/ 17462 h 142"/>
              <a:gd name="T10" fmla="*/ 154173 w 111"/>
              <a:gd name="T11" fmla="*/ 19050 h 142"/>
              <a:gd name="T12" fmla="*/ 138756 w 111"/>
              <a:gd name="T13" fmla="*/ 0 h 142"/>
              <a:gd name="T14" fmla="*/ 138756 w 111"/>
              <a:gd name="T15" fmla="*/ 1588 h 142"/>
              <a:gd name="T16" fmla="*/ 138756 w 111"/>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42"/>
              <a:gd name="T29" fmla="*/ 111 w 111"/>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42">
                <a:moveTo>
                  <a:pt x="99" y="0"/>
                </a:moveTo>
                <a:lnTo>
                  <a:pt x="99" y="1"/>
                </a:lnTo>
                <a:lnTo>
                  <a:pt x="0" y="132"/>
                </a:lnTo>
                <a:lnTo>
                  <a:pt x="11" y="141"/>
                </a:lnTo>
                <a:lnTo>
                  <a:pt x="110" y="11"/>
                </a:lnTo>
                <a:lnTo>
                  <a:pt x="110" y="12"/>
                </a:lnTo>
                <a:lnTo>
                  <a:pt x="99" y="0"/>
                </a:lnTo>
                <a:lnTo>
                  <a:pt x="99" y="1"/>
                </a:lnTo>
                <a:lnTo>
                  <a:pt x="9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12" name="Freeform 36"/>
          <p:cNvSpPr>
            <a:spLocks/>
          </p:cNvSpPr>
          <p:nvPr/>
        </p:nvSpPr>
        <p:spPr bwMode="auto">
          <a:xfrm>
            <a:off x="2601913" y="3906838"/>
            <a:ext cx="198437" cy="215900"/>
          </a:xfrm>
          <a:custGeom>
            <a:avLst/>
            <a:gdLst>
              <a:gd name="T0" fmla="*/ 181549 w 141"/>
              <a:gd name="T1" fmla="*/ 0 h 136"/>
              <a:gd name="T2" fmla="*/ 0 w 141"/>
              <a:gd name="T3" fmla="*/ 196850 h 136"/>
              <a:gd name="T4" fmla="*/ 16888 w 141"/>
              <a:gd name="T5" fmla="*/ 214313 h 136"/>
              <a:gd name="T6" fmla="*/ 197030 w 141"/>
              <a:gd name="T7" fmla="*/ 17462 h 136"/>
              <a:gd name="T8" fmla="*/ 181549 w 141"/>
              <a:gd name="T9" fmla="*/ 0 h 136"/>
              <a:gd name="T10" fmla="*/ 0 60000 65536"/>
              <a:gd name="T11" fmla="*/ 0 60000 65536"/>
              <a:gd name="T12" fmla="*/ 0 60000 65536"/>
              <a:gd name="T13" fmla="*/ 0 60000 65536"/>
              <a:gd name="T14" fmla="*/ 0 60000 65536"/>
              <a:gd name="T15" fmla="*/ 0 w 141"/>
              <a:gd name="T16" fmla="*/ 0 h 136"/>
              <a:gd name="T17" fmla="*/ 141 w 141"/>
              <a:gd name="T18" fmla="*/ 136 h 136"/>
            </a:gdLst>
            <a:ahLst/>
            <a:cxnLst>
              <a:cxn ang="T10">
                <a:pos x="T0" y="T1"/>
              </a:cxn>
              <a:cxn ang="T11">
                <a:pos x="T2" y="T3"/>
              </a:cxn>
              <a:cxn ang="T12">
                <a:pos x="T4" y="T5"/>
              </a:cxn>
              <a:cxn ang="T13">
                <a:pos x="T6" y="T7"/>
              </a:cxn>
              <a:cxn ang="T14">
                <a:pos x="T8" y="T9"/>
              </a:cxn>
            </a:cxnLst>
            <a:rect l="T15" t="T16" r="T17" b="T18"/>
            <a:pathLst>
              <a:path w="141" h="136">
                <a:moveTo>
                  <a:pt x="129" y="0"/>
                </a:moveTo>
                <a:lnTo>
                  <a:pt x="0" y="124"/>
                </a:lnTo>
                <a:lnTo>
                  <a:pt x="12" y="135"/>
                </a:lnTo>
                <a:lnTo>
                  <a:pt x="140" y="11"/>
                </a:lnTo>
                <a:lnTo>
                  <a:pt x="12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13" name="Freeform 37"/>
          <p:cNvSpPr>
            <a:spLocks/>
          </p:cNvSpPr>
          <p:nvPr/>
        </p:nvSpPr>
        <p:spPr bwMode="auto">
          <a:xfrm>
            <a:off x="2792413" y="3697288"/>
            <a:ext cx="239712" cy="220662"/>
          </a:xfrm>
          <a:custGeom>
            <a:avLst/>
            <a:gdLst>
              <a:gd name="T0" fmla="*/ 224201 w 170"/>
              <a:gd name="T1" fmla="*/ 0 h 139"/>
              <a:gd name="T2" fmla="*/ 0 w 170"/>
              <a:gd name="T3" fmla="*/ 201612 h 139"/>
              <a:gd name="T4" fmla="*/ 15511 w 170"/>
              <a:gd name="T5" fmla="*/ 219075 h 139"/>
              <a:gd name="T6" fmla="*/ 238302 w 170"/>
              <a:gd name="T7" fmla="*/ 19050 h 139"/>
              <a:gd name="T8" fmla="*/ 224201 w 170"/>
              <a:gd name="T9" fmla="*/ 0 h 139"/>
              <a:gd name="T10" fmla="*/ 0 60000 65536"/>
              <a:gd name="T11" fmla="*/ 0 60000 65536"/>
              <a:gd name="T12" fmla="*/ 0 60000 65536"/>
              <a:gd name="T13" fmla="*/ 0 60000 65536"/>
              <a:gd name="T14" fmla="*/ 0 60000 65536"/>
              <a:gd name="T15" fmla="*/ 0 w 170"/>
              <a:gd name="T16" fmla="*/ 0 h 139"/>
              <a:gd name="T17" fmla="*/ 170 w 170"/>
              <a:gd name="T18" fmla="*/ 139 h 139"/>
            </a:gdLst>
            <a:ahLst/>
            <a:cxnLst>
              <a:cxn ang="T10">
                <a:pos x="T0" y="T1"/>
              </a:cxn>
              <a:cxn ang="T11">
                <a:pos x="T2" y="T3"/>
              </a:cxn>
              <a:cxn ang="T12">
                <a:pos x="T4" y="T5"/>
              </a:cxn>
              <a:cxn ang="T13">
                <a:pos x="T6" y="T7"/>
              </a:cxn>
              <a:cxn ang="T14">
                <a:pos x="T8" y="T9"/>
              </a:cxn>
            </a:cxnLst>
            <a:rect l="T15" t="T16" r="T17" b="T18"/>
            <a:pathLst>
              <a:path w="170" h="139">
                <a:moveTo>
                  <a:pt x="159" y="0"/>
                </a:moveTo>
                <a:lnTo>
                  <a:pt x="0" y="127"/>
                </a:lnTo>
                <a:lnTo>
                  <a:pt x="11" y="138"/>
                </a:lnTo>
                <a:lnTo>
                  <a:pt x="169" y="12"/>
                </a:lnTo>
                <a:lnTo>
                  <a:pt x="15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14" name="Freeform 38"/>
          <p:cNvSpPr>
            <a:spLocks/>
          </p:cNvSpPr>
          <p:nvPr/>
        </p:nvSpPr>
        <p:spPr bwMode="auto">
          <a:xfrm>
            <a:off x="3025775" y="3511550"/>
            <a:ext cx="242888" cy="196850"/>
          </a:xfrm>
          <a:custGeom>
            <a:avLst/>
            <a:gdLst>
              <a:gd name="T0" fmla="*/ 228767 w 172"/>
              <a:gd name="T1" fmla="*/ 0 h 124"/>
              <a:gd name="T2" fmla="*/ 227354 w 172"/>
              <a:gd name="T3" fmla="*/ 0 h 124"/>
              <a:gd name="T4" fmla="*/ 0 w 172"/>
              <a:gd name="T5" fmla="*/ 177800 h 124"/>
              <a:gd name="T6" fmla="*/ 14121 w 172"/>
              <a:gd name="T7" fmla="*/ 195263 h 124"/>
              <a:gd name="T8" fmla="*/ 241476 w 172"/>
              <a:gd name="T9" fmla="*/ 19050 h 124"/>
              <a:gd name="T10" fmla="*/ 240064 w 172"/>
              <a:gd name="T11" fmla="*/ 20638 h 124"/>
              <a:gd name="T12" fmla="*/ 228767 w 172"/>
              <a:gd name="T13" fmla="*/ 0 h 124"/>
              <a:gd name="T14" fmla="*/ 227354 w 172"/>
              <a:gd name="T15" fmla="*/ 0 h 124"/>
              <a:gd name="T16" fmla="*/ 228767 w 172"/>
              <a:gd name="T17" fmla="*/ 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124"/>
              <a:gd name="T29" fmla="*/ 172 w 17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124">
                <a:moveTo>
                  <a:pt x="162" y="0"/>
                </a:moveTo>
                <a:lnTo>
                  <a:pt x="161" y="0"/>
                </a:lnTo>
                <a:lnTo>
                  <a:pt x="0" y="112"/>
                </a:lnTo>
                <a:lnTo>
                  <a:pt x="10" y="123"/>
                </a:lnTo>
                <a:lnTo>
                  <a:pt x="171" y="12"/>
                </a:lnTo>
                <a:lnTo>
                  <a:pt x="170" y="13"/>
                </a:lnTo>
                <a:lnTo>
                  <a:pt x="162" y="0"/>
                </a:lnTo>
                <a:lnTo>
                  <a:pt x="161" y="0"/>
                </a:lnTo>
                <a:lnTo>
                  <a:pt x="162"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15" name="Freeform 39"/>
          <p:cNvSpPr>
            <a:spLocks/>
          </p:cNvSpPr>
          <p:nvPr/>
        </p:nvSpPr>
        <p:spPr bwMode="auto">
          <a:xfrm>
            <a:off x="3262313" y="3351213"/>
            <a:ext cx="249237" cy="174625"/>
          </a:xfrm>
          <a:custGeom>
            <a:avLst/>
            <a:gdLst>
              <a:gd name="T0" fmla="*/ 236492 w 176"/>
              <a:gd name="T1" fmla="*/ 0 h 110"/>
              <a:gd name="T2" fmla="*/ 0 w 176"/>
              <a:gd name="T3" fmla="*/ 152400 h 110"/>
              <a:gd name="T4" fmla="*/ 11329 w 176"/>
              <a:gd name="T5" fmla="*/ 173038 h 110"/>
              <a:gd name="T6" fmla="*/ 247821 w 176"/>
              <a:gd name="T7" fmla="*/ 20638 h 110"/>
              <a:gd name="T8" fmla="*/ 246405 w 176"/>
              <a:gd name="T9" fmla="*/ 20638 h 110"/>
              <a:gd name="T10" fmla="*/ 236492 w 176"/>
              <a:gd name="T11" fmla="*/ 0 h 110"/>
              <a:gd name="T12" fmla="*/ 0 60000 65536"/>
              <a:gd name="T13" fmla="*/ 0 60000 65536"/>
              <a:gd name="T14" fmla="*/ 0 60000 65536"/>
              <a:gd name="T15" fmla="*/ 0 60000 65536"/>
              <a:gd name="T16" fmla="*/ 0 60000 65536"/>
              <a:gd name="T17" fmla="*/ 0 60000 65536"/>
              <a:gd name="T18" fmla="*/ 0 w 176"/>
              <a:gd name="T19" fmla="*/ 0 h 110"/>
              <a:gd name="T20" fmla="*/ 176 w 176"/>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76" h="110">
                <a:moveTo>
                  <a:pt x="167" y="0"/>
                </a:moveTo>
                <a:lnTo>
                  <a:pt x="0" y="96"/>
                </a:lnTo>
                <a:lnTo>
                  <a:pt x="8" y="109"/>
                </a:lnTo>
                <a:lnTo>
                  <a:pt x="175" y="13"/>
                </a:lnTo>
                <a:lnTo>
                  <a:pt x="174" y="13"/>
                </a:lnTo>
                <a:lnTo>
                  <a:pt x="16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16" name="Freeform 40"/>
          <p:cNvSpPr>
            <a:spLocks/>
          </p:cNvSpPr>
          <p:nvPr/>
        </p:nvSpPr>
        <p:spPr bwMode="auto">
          <a:xfrm>
            <a:off x="3506788" y="3201988"/>
            <a:ext cx="261937" cy="163512"/>
          </a:xfrm>
          <a:custGeom>
            <a:avLst/>
            <a:gdLst>
              <a:gd name="T0" fmla="*/ 250671 w 186"/>
              <a:gd name="T1" fmla="*/ 0 h 103"/>
              <a:gd name="T2" fmla="*/ 250671 w 186"/>
              <a:gd name="T3" fmla="*/ 1587 h 103"/>
              <a:gd name="T4" fmla="*/ 0 w 186"/>
              <a:gd name="T5" fmla="*/ 141287 h 103"/>
              <a:gd name="T6" fmla="*/ 9858 w 186"/>
              <a:gd name="T7" fmla="*/ 161925 h 103"/>
              <a:gd name="T8" fmla="*/ 260529 w 186"/>
              <a:gd name="T9" fmla="*/ 22225 h 103"/>
              <a:gd name="T10" fmla="*/ 250671 w 186"/>
              <a:gd name="T11" fmla="*/ 0 h 103"/>
              <a:gd name="T12" fmla="*/ 250671 w 186"/>
              <a:gd name="T13" fmla="*/ 1587 h 103"/>
              <a:gd name="T14" fmla="*/ 250671 w 18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03"/>
              <a:gd name="T26" fmla="*/ 186 w 18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03">
                <a:moveTo>
                  <a:pt x="178" y="0"/>
                </a:moveTo>
                <a:lnTo>
                  <a:pt x="178" y="1"/>
                </a:lnTo>
                <a:lnTo>
                  <a:pt x="0" y="89"/>
                </a:lnTo>
                <a:lnTo>
                  <a:pt x="7" y="102"/>
                </a:lnTo>
                <a:lnTo>
                  <a:pt x="185" y="14"/>
                </a:lnTo>
                <a:lnTo>
                  <a:pt x="178" y="0"/>
                </a:lnTo>
                <a:lnTo>
                  <a:pt x="178" y="1"/>
                </a:lnTo>
                <a:lnTo>
                  <a:pt x="178"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17" name="Freeform 41"/>
          <p:cNvSpPr>
            <a:spLocks/>
          </p:cNvSpPr>
          <p:nvPr/>
        </p:nvSpPr>
        <p:spPr bwMode="auto">
          <a:xfrm>
            <a:off x="3765550" y="3074988"/>
            <a:ext cx="250825" cy="142875"/>
          </a:xfrm>
          <a:custGeom>
            <a:avLst/>
            <a:gdLst>
              <a:gd name="T0" fmla="*/ 240905 w 177"/>
              <a:gd name="T1" fmla="*/ 0 h 90"/>
              <a:gd name="T2" fmla="*/ 239488 w 177"/>
              <a:gd name="T3" fmla="*/ 0 h 90"/>
              <a:gd name="T4" fmla="*/ 0 w 177"/>
              <a:gd name="T5" fmla="*/ 119063 h 90"/>
              <a:gd name="T6" fmla="*/ 9920 w 177"/>
              <a:gd name="T7" fmla="*/ 141288 h 90"/>
              <a:gd name="T8" fmla="*/ 249408 w 177"/>
              <a:gd name="T9" fmla="*/ 22225 h 90"/>
              <a:gd name="T10" fmla="*/ 240905 w 177"/>
              <a:gd name="T11" fmla="*/ 0 h 90"/>
              <a:gd name="T12" fmla="*/ 239488 w 177"/>
              <a:gd name="T13" fmla="*/ 0 h 90"/>
              <a:gd name="T14" fmla="*/ 240905 w 177"/>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90"/>
              <a:gd name="T26" fmla="*/ 177 w 177"/>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90">
                <a:moveTo>
                  <a:pt x="170" y="0"/>
                </a:moveTo>
                <a:lnTo>
                  <a:pt x="169" y="0"/>
                </a:lnTo>
                <a:lnTo>
                  <a:pt x="0" y="75"/>
                </a:lnTo>
                <a:lnTo>
                  <a:pt x="7" y="89"/>
                </a:lnTo>
                <a:lnTo>
                  <a:pt x="176" y="14"/>
                </a:lnTo>
                <a:lnTo>
                  <a:pt x="170" y="0"/>
                </a:lnTo>
                <a:lnTo>
                  <a:pt x="169" y="0"/>
                </a:lnTo>
                <a:lnTo>
                  <a:pt x="170"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18" name="Freeform 42"/>
          <p:cNvSpPr>
            <a:spLocks/>
          </p:cNvSpPr>
          <p:nvPr/>
        </p:nvSpPr>
        <p:spPr bwMode="auto">
          <a:xfrm>
            <a:off x="4014788" y="2947988"/>
            <a:ext cx="300037" cy="142875"/>
          </a:xfrm>
          <a:custGeom>
            <a:avLst/>
            <a:gdLst>
              <a:gd name="T0" fmla="*/ 290177 w 213"/>
              <a:gd name="T1" fmla="*/ 0 h 90"/>
              <a:gd name="T2" fmla="*/ 0 w 213"/>
              <a:gd name="T3" fmla="*/ 119063 h 90"/>
              <a:gd name="T4" fmla="*/ 8452 w 213"/>
              <a:gd name="T5" fmla="*/ 141288 h 90"/>
              <a:gd name="T6" fmla="*/ 298628 w 213"/>
              <a:gd name="T7" fmla="*/ 22225 h 90"/>
              <a:gd name="T8" fmla="*/ 290177 w 213"/>
              <a:gd name="T9" fmla="*/ 0 h 90"/>
              <a:gd name="T10" fmla="*/ 0 60000 65536"/>
              <a:gd name="T11" fmla="*/ 0 60000 65536"/>
              <a:gd name="T12" fmla="*/ 0 60000 65536"/>
              <a:gd name="T13" fmla="*/ 0 60000 65536"/>
              <a:gd name="T14" fmla="*/ 0 60000 65536"/>
              <a:gd name="T15" fmla="*/ 0 w 213"/>
              <a:gd name="T16" fmla="*/ 0 h 90"/>
              <a:gd name="T17" fmla="*/ 213 w 213"/>
              <a:gd name="T18" fmla="*/ 90 h 90"/>
            </a:gdLst>
            <a:ahLst/>
            <a:cxnLst>
              <a:cxn ang="T10">
                <a:pos x="T0" y="T1"/>
              </a:cxn>
              <a:cxn ang="T11">
                <a:pos x="T2" y="T3"/>
              </a:cxn>
              <a:cxn ang="T12">
                <a:pos x="T4" y="T5"/>
              </a:cxn>
              <a:cxn ang="T13">
                <a:pos x="T6" y="T7"/>
              </a:cxn>
              <a:cxn ang="T14">
                <a:pos x="T8" y="T9"/>
              </a:cxn>
            </a:cxnLst>
            <a:rect l="T15" t="T16" r="T17" b="T18"/>
            <a:pathLst>
              <a:path w="213" h="90">
                <a:moveTo>
                  <a:pt x="206" y="0"/>
                </a:moveTo>
                <a:lnTo>
                  <a:pt x="0" y="75"/>
                </a:lnTo>
                <a:lnTo>
                  <a:pt x="6" y="89"/>
                </a:lnTo>
                <a:lnTo>
                  <a:pt x="212" y="14"/>
                </a:lnTo>
                <a:lnTo>
                  <a:pt x="20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19" name="Freeform 43"/>
          <p:cNvSpPr>
            <a:spLocks/>
          </p:cNvSpPr>
          <p:nvPr/>
        </p:nvSpPr>
        <p:spPr bwMode="auto">
          <a:xfrm>
            <a:off x="4313238" y="2828925"/>
            <a:ext cx="301625" cy="134938"/>
          </a:xfrm>
          <a:custGeom>
            <a:avLst/>
            <a:gdLst>
              <a:gd name="T0" fmla="*/ 291712 w 213"/>
              <a:gd name="T1" fmla="*/ 0 h 85"/>
              <a:gd name="T2" fmla="*/ 0 w 213"/>
              <a:gd name="T3" fmla="*/ 111125 h 85"/>
              <a:gd name="T4" fmla="*/ 8496 w 213"/>
              <a:gd name="T5" fmla="*/ 133350 h 85"/>
              <a:gd name="T6" fmla="*/ 300209 w 213"/>
              <a:gd name="T7" fmla="*/ 22225 h 85"/>
              <a:gd name="T8" fmla="*/ 298793 w 213"/>
              <a:gd name="T9" fmla="*/ 22225 h 85"/>
              <a:gd name="T10" fmla="*/ 291712 w 213"/>
              <a:gd name="T11" fmla="*/ 0 h 85"/>
              <a:gd name="T12" fmla="*/ 0 60000 65536"/>
              <a:gd name="T13" fmla="*/ 0 60000 65536"/>
              <a:gd name="T14" fmla="*/ 0 60000 65536"/>
              <a:gd name="T15" fmla="*/ 0 60000 65536"/>
              <a:gd name="T16" fmla="*/ 0 60000 65536"/>
              <a:gd name="T17" fmla="*/ 0 60000 65536"/>
              <a:gd name="T18" fmla="*/ 0 w 213"/>
              <a:gd name="T19" fmla="*/ 0 h 85"/>
              <a:gd name="T20" fmla="*/ 213 w 21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213" h="85">
                <a:moveTo>
                  <a:pt x="206" y="0"/>
                </a:moveTo>
                <a:lnTo>
                  <a:pt x="0" y="70"/>
                </a:lnTo>
                <a:lnTo>
                  <a:pt x="6" y="84"/>
                </a:lnTo>
                <a:lnTo>
                  <a:pt x="212" y="14"/>
                </a:lnTo>
                <a:lnTo>
                  <a:pt x="211" y="14"/>
                </a:lnTo>
                <a:lnTo>
                  <a:pt x="20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20" name="Freeform 44"/>
          <p:cNvSpPr>
            <a:spLocks/>
          </p:cNvSpPr>
          <p:nvPr/>
        </p:nvSpPr>
        <p:spPr bwMode="auto">
          <a:xfrm>
            <a:off x="4613275" y="2728913"/>
            <a:ext cx="273050" cy="115887"/>
          </a:xfrm>
          <a:custGeom>
            <a:avLst/>
            <a:gdLst>
              <a:gd name="T0" fmla="*/ 264605 w 194"/>
              <a:gd name="T1" fmla="*/ 0 h 73"/>
              <a:gd name="T2" fmla="*/ 0 w 194"/>
              <a:gd name="T3" fmla="*/ 92075 h 73"/>
              <a:gd name="T4" fmla="*/ 7037 w 194"/>
              <a:gd name="T5" fmla="*/ 114300 h 73"/>
              <a:gd name="T6" fmla="*/ 271643 w 194"/>
              <a:gd name="T7" fmla="*/ 22225 h 73"/>
              <a:gd name="T8" fmla="*/ 264605 w 194"/>
              <a:gd name="T9" fmla="*/ 0 h 73"/>
              <a:gd name="T10" fmla="*/ 0 60000 65536"/>
              <a:gd name="T11" fmla="*/ 0 60000 65536"/>
              <a:gd name="T12" fmla="*/ 0 60000 65536"/>
              <a:gd name="T13" fmla="*/ 0 60000 65536"/>
              <a:gd name="T14" fmla="*/ 0 60000 65536"/>
              <a:gd name="T15" fmla="*/ 0 w 194"/>
              <a:gd name="T16" fmla="*/ 0 h 73"/>
              <a:gd name="T17" fmla="*/ 194 w 194"/>
              <a:gd name="T18" fmla="*/ 73 h 73"/>
            </a:gdLst>
            <a:ahLst/>
            <a:cxnLst>
              <a:cxn ang="T10">
                <a:pos x="T0" y="T1"/>
              </a:cxn>
              <a:cxn ang="T11">
                <a:pos x="T2" y="T3"/>
              </a:cxn>
              <a:cxn ang="T12">
                <a:pos x="T4" y="T5"/>
              </a:cxn>
              <a:cxn ang="T13">
                <a:pos x="T6" y="T7"/>
              </a:cxn>
              <a:cxn ang="T14">
                <a:pos x="T8" y="T9"/>
              </a:cxn>
            </a:cxnLst>
            <a:rect l="T15" t="T16" r="T17" b="T18"/>
            <a:pathLst>
              <a:path w="194" h="73">
                <a:moveTo>
                  <a:pt x="188" y="0"/>
                </a:moveTo>
                <a:lnTo>
                  <a:pt x="0" y="58"/>
                </a:lnTo>
                <a:lnTo>
                  <a:pt x="5" y="72"/>
                </a:lnTo>
                <a:lnTo>
                  <a:pt x="193" y="14"/>
                </a:lnTo>
                <a:lnTo>
                  <a:pt x="188"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21" name="Freeform 45"/>
          <p:cNvSpPr>
            <a:spLocks/>
          </p:cNvSpPr>
          <p:nvPr/>
        </p:nvSpPr>
        <p:spPr bwMode="auto">
          <a:xfrm>
            <a:off x="4886325" y="2628900"/>
            <a:ext cx="287338" cy="115888"/>
          </a:xfrm>
          <a:custGeom>
            <a:avLst/>
            <a:gdLst>
              <a:gd name="T0" fmla="*/ 280261 w 203"/>
              <a:gd name="T1" fmla="*/ 0 h 73"/>
              <a:gd name="T2" fmla="*/ 0 w 203"/>
              <a:gd name="T3" fmla="*/ 92075 h 73"/>
              <a:gd name="T4" fmla="*/ 7077 w 203"/>
              <a:gd name="T5" fmla="*/ 114300 h 73"/>
              <a:gd name="T6" fmla="*/ 285923 w 203"/>
              <a:gd name="T7" fmla="*/ 22225 h 73"/>
              <a:gd name="T8" fmla="*/ 280261 w 203"/>
              <a:gd name="T9" fmla="*/ 0 h 73"/>
              <a:gd name="T10" fmla="*/ 0 60000 65536"/>
              <a:gd name="T11" fmla="*/ 0 60000 65536"/>
              <a:gd name="T12" fmla="*/ 0 60000 65536"/>
              <a:gd name="T13" fmla="*/ 0 60000 65536"/>
              <a:gd name="T14" fmla="*/ 0 60000 65536"/>
              <a:gd name="T15" fmla="*/ 0 w 203"/>
              <a:gd name="T16" fmla="*/ 0 h 73"/>
              <a:gd name="T17" fmla="*/ 203 w 203"/>
              <a:gd name="T18" fmla="*/ 73 h 73"/>
            </a:gdLst>
            <a:ahLst/>
            <a:cxnLst>
              <a:cxn ang="T10">
                <a:pos x="T0" y="T1"/>
              </a:cxn>
              <a:cxn ang="T11">
                <a:pos x="T2" y="T3"/>
              </a:cxn>
              <a:cxn ang="T12">
                <a:pos x="T4" y="T5"/>
              </a:cxn>
              <a:cxn ang="T13">
                <a:pos x="T6" y="T7"/>
              </a:cxn>
              <a:cxn ang="T14">
                <a:pos x="T8" y="T9"/>
              </a:cxn>
            </a:cxnLst>
            <a:rect l="T15" t="T16" r="T17" b="T18"/>
            <a:pathLst>
              <a:path w="203" h="73">
                <a:moveTo>
                  <a:pt x="198" y="0"/>
                </a:moveTo>
                <a:lnTo>
                  <a:pt x="0" y="58"/>
                </a:lnTo>
                <a:lnTo>
                  <a:pt x="5" y="72"/>
                </a:lnTo>
                <a:lnTo>
                  <a:pt x="202" y="14"/>
                </a:lnTo>
                <a:lnTo>
                  <a:pt x="198"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22" name="Freeform 46"/>
          <p:cNvSpPr>
            <a:spLocks/>
          </p:cNvSpPr>
          <p:nvPr/>
        </p:nvSpPr>
        <p:spPr bwMode="auto">
          <a:xfrm>
            <a:off x="5175250" y="2538413"/>
            <a:ext cx="280988" cy="106362"/>
          </a:xfrm>
          <a:custGeom>
            <a:avLst/>
            <a:gdLst>
              <a:gd name="T0" fmla="*/ 273963 w 200"/>
              <a:gd name="T1" fmla="*/ 0 h 67"/>
              <a:gd name="T2" fmla="*/ 272558 w 200"/>
              <a:gd name="T3" fmla="*/ 1587 h 67"/>
              <a:gd name="T4" fmla="*/ 0 w 200"/>
              <a:gd name="T5" fmla="*/ 82550 h 67"/>
              <a:gd name="T6" fmla="*/ 5620 w 200"/>
              <a:gd name="T7" fmla="*/ 104775 h 67"/>
              <a:gd name="T8" fmla="*/ 279583 w 200"/>
              <a:gd name="T9" fmla="*/ 23812 h 67"/>
              <a:gd name="T10" fmla="*/ 278178 w 200"/>
              <a:gd name="T11" fmla="*/ 23812 h 67"/>
              <a:gd name="T12" fmla="*/ 273963 w 200"/>
              <a:gd name="T13" fmla="*/ 0 h 67"/>
              <a:gd name="T14" fmla="*/ 272558 w 200"/>
              <a:gd name="T15" fmla="*/ 1587 h 67"/>
              <a:gd name="T16" fmla="*/ 273963 w 200"/>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
              <a:gd name="T28" fmla="*/ 0 h 67"/>
              <a:gd name="T29" fmla="*/ 200 w 200"/>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 h="67">
                <a:moveTo>
                  <a:pt x="195" y="0"/>
                </a:moveTo>
                <a:lnTo>
                  <a:pt x="194" y="1"/>
                </a:lnTo>
                <a:lnTo>
                  <a:pt x="0" y="52"/>
                </a:lnTo>
                <a:lnTo>
                  <a:pt x="4" y="66"/>
                </a:lnTo>
                <a:lnTo>
                  <a:pt x="199" y="15"/>
                </a:lnTo>
                <a:lnTo>
                  <a:pt x="198" y="15"/>
                </a:lnTo>
                <a:lnTo>
                  <a:pt x="195" y="0"/>
                </a:lnTo>
                <a:lnTo>
                  <a:pt x="194" y="1"/>
                </a:lnTo>
                <a:lnTo>
                  <a:pt x="195"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23" name="Freeform 47"/>
          <p:cNvSpPr>
            <a:spLocks/>
          </p:cNvSpPr>
          <p:nvPr/>
        </p:nvSpPr>
        <p:spPr bwMode="auto">
          <a:xfrm>
            <a:off x="5457825" y="2462213"/>
            <a:ext cx="296863" cy="93662"/>
          </a:xfrm>
          <a:custGeom>
            <a:avLst/>
            <a:gdLst>
              <a:gd name="T0" fmla="*/ 291208 w 210"/>
              <a:gd name="T1" fmla="*/ 0 h 59"/>
              <a:gd name="T2" fmla="*/ 0 w 210"/>
              <a:gd name="T3" fmla="*/ 69850 h 59"/>
              <a:gd name="T4" fmla="*/ 4241 w 210"/>
              <a:gd name="T5" fmla="*/ 92075 h 59"/>
              <a:gd name="T6" fmla="*/ 295449 w 210"/>
              <a:gd name="T7" fmla="*/ 23812 h 59"/>
              <a:gd name="T8" fmla="*/ 291208 w 210"/>
              <a:gd name="T9" fmla="*/ 0 h 59"/>
              <a:gd name="T10" fmla="*/ 0 60000 65536"/>
              <a:gd name="T11" fmla="*/ 0 60000 65536"/>
              <a:gd name="T12" fmla="*/ 0 60000 65536"/>
              <a:gd name="T13" fmla="*/ 0 60000 65536"/>
              <a:gd name="T14" fmla="*/ 0 60000 65536"/>
              <a:gd name="T15" fmla="*/ 0 w 210"/>
              <a:gd name="T16" fmla="*/ 0 h 59"/>
              <a:gd name="T17" fmla="*/ 210 w 210"/>
              <a:gd name="T18" fmla="*/ 59 h 59"/>
            </a:gdLst>
            <a:ahLst/>
            <a:cxnLst>
              <a:cxn ang="T10">
                <a:pos x="T0" y="T1"/>
              </a:cxn>
              <a:cxn ang="T11">
                <a:pos x="T2" y="T3"/>
              </a:cxn>
              <a:cxn ang="T12">
                <a:pos x="T4" y="T5"/>
              </a:cxn>
              <a:cxn ang="T13">
                <a:pos x="T6" y="T7"/>
              </a:cxn>
              <a:cxn ang="T14">
                <a:pos x="T8" y="T9"/>
              </a:cxn>
            </a:cxnLst>
            <a:rect l="T15" t="T16" r="T17" b="T18"/>
            <a:pathLst>
              <a:path w="210" h="59">
                <a:moveTo>
                  <a:pt x="206" y="0"/>
                </a:moveTo>
                <a:lnTo>
                  <a:pt x="0" y="44"/>
                </a:lnTo>
                <a:lnTo>
                  <a:pt x="3" y="58"/>
                </a:lnTo>
                <a:lnTo>
                  <a:pt x="209" y="15"/>
                </a:lnTo>
                <a:lnTo>
                  <a:pt x="20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24" name="Freeform 48"/>
          <p:cNvSpPr>
            <a:spLocks/>
          </p:cNvSpPr>
          <p:nvPr/>
        </p:nvSpPr>
        <p:spPr bwMode="auto">
          <a:xfrm>
            <a:off x="5757863" y="2386013"/>
            <a:ext cx="295275" cy="93662"/>
          </a:xfrm>
          <a:custGeom>
            <a:avLst/>
            <a:gdLst>
              <a:gd name="T0" fmla="*/ 289651 w 210"/>
              <a:gd name="T1" fmla="*/ 0 h 59"/>
              <a:gd name="T2" fmla="*/ 0 w 210"/>
              <a:gd name="T3" fmla="*/ 69850 h 59"/>
              <a:gd name="T4" fmla="*/ 4218 w 210"/>
              <a:gd name="T5" fmla="*/ 92075 h 59"/>
              <a:gd name="T6" fmla="*/ 293869 w 210"/>
              <a:gd name="T7" fmla="*/ 23812 h 59"/>
              <a:gd name="T8" fmla="*/ 289651 w 210"/>
              <a:gd name="T9" fmla="*/ 0 h 59"/>
              <a:gd name="T10" fmla="*/ 0 60000 65536"/>
              <a:gd name="T11" fmla="*/ 0 60000 65536"/>
              <a:gd name="T12" fmla="*/ 0 60000 65536"/>
              <a:gd name="T13" fmla="*/ 0 60000 65536"/>
              <a:gd name="T14" fmla="*/ 0 60000 65536"/>
              <a:gd name="T15" fmla="*/ 0 w 210"/>
              <a:gd name="T16" fmla="*/ 0 h 59"/>
              <a:gd name="T17" fmla="*/ 210 w 210"/>
              <a:gd name="T18" fmla="*/ 59 h 59"/>
            </a:gdLst>
            <a:ahLst/>
            <a:cxnLst>
              <a:cxn ang="T10">
                <a:pos x="T0" y="T1"/>
              </a:cxn>
              <a:cxn ang="T11">
                <a:pos x="T2" y="T3"/>
              </a:cxn>
              <a:cxn ang="T12">
                <a:pos x="T4" y="T5"/>
              </a:cxn>
              <a:cxn ang="T13">
                <a:pos x="T6" y="T7"/>
              </a:cxn>
              <a:cxn ang="T14">
                <a:pos x="T8" y="T9"/>
              </a:cxn>
            </a:cxnLst>
            <a:rect l="T15" t="T16" r="T17" b="T18"/>
            <a:pathLst>
              <a:path w="210" h="59">
                <a:moveTo>
                  <a:pt x="206" y="0"/>
                </a:moveTo>
                <a:lnTo>
                  <a:pt x="0" y="44"/>
                </a:lnTo>
                <a:lnTo>
                  <a:pt x="3" y="58"/>
                </a:lnTo>
                <a:lnTo>
                  <a:pt x="209" y="15"/>
                </a:lnTo>
                <a:lnTo>
                  <a:pt x="20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25" name="Freeform 49"/>
          <p:cNvSpPr>
            <a:spLocks/>
          </p:cNvSpPr>
          <p:nvPr/>
        </p:nvSpPr>
        <p:spPr bwMode="auto">
          <a:xfrm>
            <a:off x="6056313" y="2324100"/>
            <a:ext cx="293687" cy="79375"/>
          </a:xfrm>
          <a:custGeom>
            <a:avLst/>
            <a:gdLst>
              <a:gd name="T0" fmla="*/ 288039 w 208"/>
              <a:gd name="T1" fmla="*/ 0 h 50"/>
              <a:gd name="T2" fmla="*/ 286627 w 208"/>
              <a:gd name="T3" fmla="*/ 0 h 50"/>
              <a:gd name="T4" fmla="*/ 0 w 208"/>
              <a:gd name="T5" fmla="*/ 55563 h 50"/>
              <a:gd name="T6" fmla="*/ 4236 w 208"/>
              <a:gd name="T7" fmla="*/ 77788 h 50"/>
              <a:gd name="T8" fmla="*/ 292275 w 208"/>
              <a:gd name="T9" fmla="*/ 22225 h 50"/>
              <a:gd name="T10" fmla="*/ 290863 w 208"/>
              <a:gd name="T11" fmla="*/ 22225 h 50"/>
              <a:gd name="T12" fmla="*/ 288039 w 208"/>
              <a:gd name="T13" fmla="*/ 0 h 50"/>
              <a:gd name="T14" fmla="*/ 286627 w 208"/>
              <a:gd name="T15" fmla="*/ 0 h 50"/>
              <a:gd name="T16" fmla="*/ 288039 w 208"/>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50"/>
              <a:gd name="T29" fmla="*/ 208 w 208"/>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50">
                <a:moveTo>
                  <a:pt x="204" y="0"/>
                </a:moveTo>
                <a:lnTo>
                  <a:pt x="203" y="0"/>
                </a:lnTo>
                <a:lnTo>
                  <a:pt x="0" y="35"/>
                </a:lnTo>
                <a:lnTo>
                  <a:pt x="3" y="49"/>
                </a:lnTo>
                <a:lnTo>
                  <a:pt x="207" y="14"/>
                </a:lnTo>
                <a:lnTo>
                  <a:pt x="206" y="14"/>
                </a:lnTo>
                <a:lnTo>
                  <a:pt x="204" y="0"/>
                </a:lnTo>
                <a:lnTo>
                  <a:pt x="203" y="0"/>
                </a:lnTo>
                <a:lnTo>
                  <a:pt x="20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26" name="Freeform 50"/>
          <p:cNvSpPr>
            <a:spLocks/>
          </p:cNvSpPr>
          <p:nvPr/>
        </p:nvSpPr>
        <p:spPr bwMode="auto">
          <a:xfrm>
            <a:off x="6353175" y="2281238"/>
            <a:ext cx="252413" cy="60325"/>
          </a:xfrm>
          <a:custGeom>
            <a:avLst/>
            <a:gdLst>
              <a:gd name="T0" fmla="*/ 248183 w 179"/>
              <a:gd name="T1" fmla="*/ 0 h 38"/>
              <a:gd name="T2" fmla="*/ 0 w 179"/>
              <a:gd name="T3" fmla="*/ 36512 h 38"/>
              <a:gd name="T4" fmla="*/ 2820 w 179"/>
              <a:gd name="T5" fmla="*/ 58738 h 38"/>
              <a:gd name="T6" fmla="*/ 251003 w 179"/>
              <a:gd name="T7" fmla="*/ 22225 h 38"/>
              <a:gd name="T8" fmla="*/ 248183 w 179"/>
              <a:gd name="T9" fmla="*/ 0 h 38"/>
              <a:gd name="T10" fmla="*/ 0 60000 65536"/>
              <a:gd name="T11" fmla="*/ 0 60000 65536"/>
              <a:gd name="T12" fmla="*/ 0 60000 65536"/>
              <a:gd name="T13" fmla="*/ 0 60000 65536"/>
              <a:gd name="T14" fmla="*/ 0 60000 65536"/>
              <a:gd name="T15" fmla="*/ 0 w 179"/>
              <a:gd name="T16" fmla="*/ 0 h 38"/>
              <a:gd name="T17" fmla="*/ 179 w 179"/>
              <a:gd name="T18" fmla="*/ 38 h 38"/>
            </a:gdLst>
            <a:ahLst/>
            <a:cxnLst>
              <a:cxn ang="T10">
                <a:pos x="T0" y="T1"/>
              </a:cxn>
              <a:cxn ang="T11">
                <a:pos x="T2" y="T3"/>
              </a:cxn>
              <a:cxn ang="T12">
                <a:pos x="T4" y="T5"/>
              </a:cxn>
              <a:cxn ang="T13">
                <a:pos x="T6" y="T7"/>
              </a:cxn>
              <a:cxn ang="T14">
                <a:pos x="T8" y="T9"/>
              </a:cxn>
            </a:cxnLst>
            <a:rect l="T15" t="T16" r="T17" b="T18"/>
            <a:pathLst>
              <a:path w="179" h="38">
                <a:moveTo>
                  <a:pt x="176" y="0"/>
                </a:moveTo>
                <a:lnTo>
                  <a:pt x="0" y="23"/>
                </a:lnTo>
                <a:lnTo>
                  <a:pt x="2" y="37"/>
                </a:lnTo>
                <a:lnTo>
                  <a:pt x="178" y="14"/>
                </a:lnTo>
                <a:lnTo>
                  <a:pt x="17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27" name="Freeform 51"/>
          <p:cNvSpPr>
            <a:spLocks/>
          </p:cNvSpPr>
          <p:nvPr/>
        </p:nvSpPr>
        <p:spPr bwMode="auto">
          <a:xfrm>
            <a:off x="6610350" y="2244725"/>
            <a:ext cx="273050" cy="53975"/>
          </a:xfrm>
          <a:custGeom>
            <a:avLst/>
            <a:gdLst>
              <a:gd name="T0" fmla="*/ 268828 w 194"/>
              <a:gd name="T1" fmla="*/ 0 h 34"/>
              <a:gd name="T2" fmla="*/ 0 w 194"/>
              <a:gd name="T3" fmla="*/ 30162 h 34"/>
              <a:gd name="T4" fmla="*/ 2815 w 194"/>
              <a:gd name="T5" fmla="*/ 52388 h 34"/>
              <a:gd name="T6" fmla="*/ 271643 w 194"/>
              <a:gd name="T7" fmla="*/ 22225 h 34"/>
              <a:gd name="T8" fmla="*/ 268828 w 194"/>
              <a:gd name="T9" fmla="*/ 0 h 34"/>
              <a:gd name="T10" fmla="*/ 0 60000 65536"/>
              <a:gd name="T11" fmla="*/ 0 60000 65536"/>
              <a:gd name="T12" fmla="*/ 0 60000 65536"/>
              <a:gd name="T13" fmla="*/ 0 60000 65536"/>
              <a:gd name="T14" fmla="*/ 0 60000 65536"/>
              <a:gd name="T15" fmla="*/ 0 w 194"/>
              <a:gd name="T16" fmla="*/ 0 h 34"/>
              <a:gd name="T17" fmla="*/ 194 w 194"/>
              <a:gd name="T18" fmla="*/ 34 h 34"/>
            </a:gdLst>
            <a:ahLst/>
            <a:cxnLst>
              <a:cxn ang="T10">
                <a:pos x="T0" y="T1"/>
              </a:cxn>
              <a:cxn ang="T11">
                <a:pos x="T2" y="T3"/>
              </a:cxn>
              <a:cxn ang="T12">
                <a:pos x="T4" y="T5"/>
              </a:cxn>
              <a:cxn ang="T13">
                <a:pos x="T6" y="T7"/>
              </a:cxn>
              <a:cxn ang="T14">
                <a:pos x="T8" y="T9"/>
              </a:cxn>
            </a:cxnLst>
            <a:rect l="T15" t="T16" r="T17" b="T18"/>
            <a:pathLst>
              <a:path w="194" h="34">
                <a:moveTo>
                  <a:pt x="191" y="0"/>
                </a:moveTo>
                <a:lnTo>
                  <a:pt x="0" y="19"/>
                </a:lnTo>
                <a:lnTo>
                  <a:pt x="2" y="33"/>
                </a:lnTo>
                <a:lnTo>
                  <a:pt x="193" y="14"/>
                </a:lnTo>
                <a:lnTo>
                  <a:pt x="191"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28" name="Freeform 52"/>
          <p:cNvSpPr>
            <a:spLocks/>
          </p:cNvSpPr>
          <p:nvPr/>
        </p:nvSpPr>
        <p:spPr bwMode="auto">
          <a:xfrm>
            <a:off x="6888163" y="2233613"/>
            <a:ext cx="133350" cy="28575"/>
          </a:xfrm>
          <a:custGeom>
            <a:avLst/>
            <a:gdLst>
              <a:gd name="T0" fmla="*/ 131946 w 95"/>
              <a:gd name="T1" fmla="*/ 0 h 18"/>
              <a:gd name="T2" fmla="*/ 130543 w 95"/>
              <a:gd name="T3" fmla="*/ 0 h 18"/>
              <a:gd name="T4" fmla="*/ 0 w 95"/>
              <a:gd name="T5" fmla="*/ 7937 h 18"/>
              <a:gd name="T6" fmla="*/ 2807 w 95"/>
              <a:gd name="T7" fmla="*/ 26988 h 18"/>
              <a:gd name="T8" fmla="*/ 131946 w 95"/>
              <a:gd name="T9" fmla="*/ 19050 h 18"/>
              <a:gd name="T10" fmla="*/ 131946 w 95"/>
              <a:gd name="T11" fmla="*/ 0 h 18"/>
              <a:gd name="T12" fmla="*/ 130543 w 95"/>
              <a:gd name="T13" fmla="*/ 0 h 18"/>
              <a:gd name="T14" fmla="*/ 131946 w 95"/>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8"/>
              <a:gd name="T26" fmla="*/ 95 w 9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8">
                <a:moveTo>
                  <a:pt x="94" y="0"/>
                </a:moveTo>
                <a:lnTo>
                  <a:pt x="93" y="0"/>
                </a:lnTo>
                <a:lnTo>
                  <a:pt x="0" y="5"/>
                </a:lnTo>
                <a:lnTo>
                  <a:pt x="2" y="17"/>
                </a:lnTo>
                <a:lnTo>
                  <a:pt x="94" y="12"/>
                </a:lnTo>
                <a:lnTo>
                  <a:pt x="94" y="0"/>
                </a:lnTo>
                <a:lnTo>
                  <a:pt x="93" y="0"/>
                </a:lnTo>
                <a:lnTo>
                  <a:pt x="9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29" name="Freeform 53"/>
          <p:cNvSpPr>
            <a:spLocks/>
          </p:cNvSpPr>
          <p:nvPr/>
        </p:nvSpPr>
        <p:spPr bwMode="auto">
          <a:xfrm>
            <a:off x="7029450" y="2233613"/>
            <a:ext cx="127000" cy="26987"/>
          </a:xfrm>
          <a:custGeom>
            <a:avLst/>
            <a:gdLst>
              <a:gd name="T0" fmla="*/ 125604 w 91"/>
              <a:gd name="T1" fmla="*/ 3175 h 17"/>
              <a:gd name="T2" fmla="*/ 124209 w 91"/>
              <a:gd name="T3" fmla="*/ 3175 h 17"/>
              <a:gd name="T4" fmla="*/ 0 w 91"/>
              <a:gd name="T5" fmla="*/ 0 h 17"/>
              <a:gd name="T6" fmla="*/ 0 w 91"/>
              <a:gd name="T7" fmla="*/ 20637 h 17"/>
              <a:gd name="T8" fmla="*/ 124209 w 91"/>
              <a:gd name="T9" fmla="*/ 25400 h 17"/>
              <a:gd name="T10" fmla="*/ 125604 w 91"/>
              <a:gd name="T11" fmla="*/ 3175 h 17"/>
              <a:gd name="T12" fmla="*/ 124209 w 91"/>
              <a:gd name="T13" fmla="*/ 3175 h 17"/>
              <a:gd name="T14" fmla="*/ 125604 w 91"/>
              <a:gd name="T15" fmla="*/ 3175 h 17"/>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7"/>
              <a:gd name="T26" fmla="*/ 91 w 9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7">
                <a:moveTo>
                  <a:pt x="90" y="2"/>
                </a:moveTo>
                <a:lnTo>
                  <a:pt x="89" y="2"/>
                </a:lnTo>
                <a:lnTo>
                  <a:pt x="0" y="0"/>
                </a:lnTo>
                <a:lnTo>
                  <a:pt x="0" y="13"/>
                </a:lnTo>
                <a:lnTo>
                  <a:pt x="89" y="16"/>
                </a:lnTo>
                <a:lnTo>
                  <a:pt x="90" y="2"/>
                </a:lnTo>
                <a:lnTo>
                  <a:pt x="89" y="2"/>
                </a:lnTo>
                <a:lnTo>
                  <a:pt x="90" y="2"/>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30" name="Freeform 54"/>
          <p:cNvSpPr>
            <a:spLocks/>
          </p:cNvSpPr>
          <p:nvPr/>
        </p:nvSpPr>
        <p:spPr bwMode="auto">
          <a:xfrm>
            <a:off x="7162800" y="2238375"/>
            <a:ext cx="260350" cy="36513"/>
          </a:xfrm>
          <a:custGeom>
            <a:avLst/>
            <a:gdLst>
              <a:gd name="T0" fmla="*/ 257520 w 184"/>
              <a:gd name="T1" fmla="*/ 25400 h 23"/>
              <a:gd name="T2" fmla="*/ 258935 w 184"/>
              <a:gd name="T3" fmla="*/ 14288 h 23"/>
              <a:gd name="T4" fmla="*/ 1415 w 184"/>
              <a:gd name="T5" fmla="*/ 0 h 23"/>
              <a:gd name="T6" fmla="*/ 0 w 184"/>
              <a:gd name="T7" fmla="*/ 20638 h 23"/>
              <a:gd name="T8" fmla="*/ 257520 w 184"/>
              <a:gd name="T9" fmla="*/ 34925 h 23"/>
              <a:gd name="T10" fmla="*/ 257520 w 184"/>
              <a:gd name="T11" fmla="*/ 25400 h 23"/>
              <a:gd name="T12" fmla="*/ 0 60000 65536"/>
              <a:gd name="T13" fmla="*/ 0 60000 65536"/>
              <a:gd name="T14" fmla="*/ 0 60000 65536"/>
              <a:gd name="T15" fmla="*/ 0 60000 65536"/>
              <a:gd name="T16" fmla="*/ 0 60000 65536"/>
              <a:gd name="T17" fmla="*/ 0 60000 65536"/>
              <a:gd name="T18" fmla="*/ 0 w 184"/>
              <a:gd name="T19" fmla="*/ 0 h 23"/>
              <a:gd name="T20" fmla="*/ 184 w 18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84" h="23">
                <a:moveTo>
                  <a:pt x="182" y="16"/>
                </a:moveTo>
                <a:lnTo>
                  <a:pt x="183" y="9"/>
                </a:lnTo>
                <a:lnTo>
                  <a:pt x="1" y="0"/>
                </a:lnTo>
                <a:lnTo>
                  <a:pt x="0" y="13"/>
                </a:lnTo>
                <a:lnTo>
                  <a:pt x="182" y="22"/>
                </a:lnTo>
                <a:lnTo>
                  <a:pt x="182" y="16"/>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75831" name="Freeform 55"/>
          <p:cNvSpPr>
            <a:spLocks/>
          </p:cNvSpPr>
          <p:nvPr/>
        </p:nvSpPr>
        <p:spPr bwMode="auto">
          <a:xfrm>
            <a:off x="1866900" y="5548313"/>
            <a:ext cx="77788" cy="265112"/>
          </a:xfrm>
          <a:custGeom>
            <a:avLst/>
            <a:gdLst>
              <a:gd name="T0" fmla="*/ 56573 w 55"/>
              <a:gd name="T1" fmla="*/ 0 h 167"/>
              <a:gd name="T2" fmla="*/ 0 w 55"/>
              <a:gd name="T3" fmla="*/ 255587 h 167"/>
              <a:gd name="T4" fmla="*/ 19801 w 55"/>
              <a:gd name="T5" fmla="*/ 263525 h 167"/>
              <a:gd name="T6" fmla="*/ 76374 w 55"/>
              <a:gd name="T7" fmla="*/ 7937 h 167"/>
              <a:gd name="T8" fmla="*/ 74959 w 55"/>
              <a:gd name="T9" fmla="*/ 9525 h 167"/>
              <a:gd name="T10" fmla="*/ 56573 w 55"/>
              <a:gd name="T11" fmla="*/ 0 h 167"/>
              <a:gd name="T12" fmla="*/ 0 60000 65536"/>
              <a:gd name="T13" fmla="*/ 0 60000 65536"/>
              <a:gd name="T14" fmla="*/ 0 60000 65536"/>
              <a:gd name="T15" fmla="*/ 0 60000 65536"/>
              <a:gd name="T16" fmla="*/ 0 60000 65536"/>
              <a:gd name="T17" fmla="*/ 0 60000 65536"/>
              <a:gd name="T18" fmla="*/ 0 w 55"/>
              <a:gd name="T19" fmla="*/ 0 h 167"/>
              <a:gd name="T20" fmla="*/ 55 w 5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5" h="167">
                <a:moveTo>
                  <a:pt x="40" y="0"/>
                </a:moveTo>
                <a:lnTo>
                  <a:pt x="0" y="161"/>
                </a:lnTo>
                <a:lnTo>
                  <a:pt x="14" y="166"/>
                </a:lnTo>
                <a:lnTo>
                  <a:pt x="54" y="5"/>
                </a:lnTo>
                <a:lnTo>
                  <a:pt x="53" y="6"/>
                </a:lnTo>
                <a:lnTo>
                  <a:pt x="40"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32" name="Freeform 56"/>
          <p:cNvSpPr>
            <a:spLocks/>
          </p:cNvSpPr>
          <p:nvPr/>
        </p:nvSpPr>
        <p:spPr bwMode="auto">
          <a:xfrm>
            <a:off x="1928813" y="5319713"/>
            <a:ext cx="92075" cy="230187"/>
          </a:xfrm>
          <a:custGeom>
            <a:avLst/>
            <a:gdLst>
              <a:gd name="T0" fmla="*/ 70827 w 65"/>
              <a:gd name="T1" fmla="*/ 0 h 145"/>
              <a:gd name="T2" fmla="*/ 0 w 65"/>
              <a:gd name="T3" fmla="*/ 219075 h 145"/>
              <a:gd name="T4" fmla="*/ 19832 w 65"/>
              <a:gd name="T5" fmla="*/ 228600 h 145"/>
              <a:gd name="T6" fmla="*/ 90658 w 65"/>
              <a:gd name="T7" fmla="*/ 9525 h 145"/>
              <a:gd name="T8" fmla="*/ 70827 w 65"/>
              <a:gd name="T9" fmla="*/ 0 h 145"/>
              <a:gd name="T10" fmla="*/ 0 60000 65536"/>
              <a:gd name="T11" fmla="*/ 0 60000 65536"/>
              <a:gd name="T12" fmla="*/ 0 60000 65536"/>
              <a:gd name="T13" fmla="*/ 0 60000 65536"/>
              <a:gd name="T14" fmla="*/ 0 60000 65536"/>
              <a:gd name="T15" fmla="*/ 0 w 65"/>
              <a:gd name="T16" fmla="*/ 0 h 145"/>
              <a:gd name="T17" fmla="*/ 65 w 65"/>
              <a:gd name="T18" fmla="*/ 145 h 145"/>
            </a:gdLst>
            <a:ahLst/>
            <a:cxnLst>
              <a:cxn ang="T10">
                <a:pos x="T0" y="T1"/>
              </a:cxn>
              <a:cxn ang="T11">
                <a:pos x="T2" y="T3"/>
              </a:cxn>
              <a:cxn ang="T12">
                <a:pos x="T4" y="T5"/>
              </a:cxn>
              <a:cxn ang="T13">
                <a:pos x="T6" y="T7"/>
              </a:cxn>
              <a:cxn ang="T14">
                <a:pos x="T8" y="T9"/>
              </a:cxn>
            </a:cxnLst>
            <a:rect l="T15" t="T16" r="T17" b="T18"/>
            <a:pathLst>
              <a:path w="65" h="145">
                <a:moveTo>
                  <a:pt x="50" y="0"/>
                </a:moveTo>
                <a:lnTo>
                  <a:pt x="0" y="138"/>
                </a:lnTo>
                <a:lnTo>
                  <a:pt x="14" y="144"/>
                </a:lnTo>
                <a:lnTo>
                  <a:pt x="64" y="6"/>
                </a:lnTo>
                <a:lnTo>
                  <a:pt x="50"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33" name="Freeform 57"/>
          <p:cNvSpPr>
            <a:spLocks/>
          </p:cNvSpPr>
          <p:nvPr/>
        </p:nvSpPr>
        <p:spPr bwMode="auto">
          <a:xfrm>
            <a:off x="2006600" y="5067300"/>
            <a:ext cx="106363" cy="254000"/>
          </a:xfrm>
          <a:custGeom>
            <a:avLst/>
            <a:gdLst>
              <a:gd name="T0" fmla="*/ 85090 w 75"/>
              <a:gd name="T1" fmla="*/ 0 h 160"/>
              <a:gd name="T2" fmla="*/ 85090 w 75"/>
              <a:gd name="T3" fmla="*/ 1588 h 160"/>
              <a:gd name="T4" fmla="*/ 0 w 75"/>
              <a:gd name="T5" fmla="*/ 242888 h 160"/>
              <a:gd name="T6" fmla="*/ 19854 w 75"/>
              <a:gd name="T7" fmla="*/ 252413 h 160"/>
              <a:gd name="T8" fmla="*/ 104945 w 75"/>
              <a:gd name="T9" fmla="*/ 9525 h 160"/>
              <a:gd name="T10" fmla="*/ 104945 w 75"/>
              <a:gd name="T11" fmla="*/ 11112 h 160"/>
              <a:gd name="T12" fmla="*/ 86509 w 75"/>
              <a:gd name="T13" fmla="*/ 0 h 160"/>
              <a:gd name="T14" fmla="*/ 85090 w 75"/>
              <a:gd name="T15" fmla="*/ 0 h 160"/>
              <a:gd name="T16" fmla="*/ 85090 w 75"/>
              <a:gd name="T17" fmla="*/ 1588 h 160"/>
              <a:gd name="T18" fmla="*/ 85090 w 75"/>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60"/>
              <a:gd name="T32" fmla="*/ 75 w 75"/>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60">
                <a:moveTo>
                  <a:pt x="60" y="0"/>
                </a:moveTo>
                <a:lnTo>
                  <a:pt x="60" y="1"/>
                </a:lnTo>
                <a:lnTo>
                  <a:pt x="0" y="153"/>
                </a:lnTo>
                <a:lnTo>
                  <a:pt x="14" y="159"/>
                </a:lnTo>
                <a:lnTo>
                  <a:pt x="74" y="6"/>
                </a:lnTo>
                <a:lnTo>
                  <a:pt x="74" y="7"/>
                </a:lnTo>
                <a:lnTo>
                  <a:pt x="61" y="0"/>
                </a:lnTo>
                <a:lnTo>
                  <a:pt x="60" y="0"/>
                </a:lnTo>
                <a:lnTo>
                  <a:pt x="60" y="1"/>
                </a:lnTo>
                <a:lnTo>
                  <a:pt x="60"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34" name="Freeform 58"/>
          <p:cNvSpPr>
            <a:spLocks/>
          </p:cNvSpPr>
          <p:nvPr/>
        </p:nvSpPr>
        <p:spPr bwMode="auto">
          <a:xfrm>
            <a:off x="2098675" y="4830763"/>
            <a:ext cx="119063" cy="239712"/>
          </a:xfrm>
          <a:custGeom>
            <a:avLst/>
            <a:gdLst>
              <a:gd name="T0" fmla="*/ 98052 w 85"/>
              <a:gd name="T1" fmla="*/ 0 h 151"/>
              <a:gd name="T2" fmla="*/ 0 w 85"/>
              <a:gd name="T3" fmla="*/ 227012 h 151"/>
              <a:gd name="T4" fmla="*/ 19610 w 85"/>
              <a:gd name="T5" fmla="*/ 238125 h 151"/>
              <a:gd name="T6" fmla="*/ 117662 w 85"/>
              <a:gd name="T7" fmla="*/ 11112 h 151"/>
              <a:gd name="T8" fmla="*/ 116262 w 85"/>
              <a:gd name="T9" fmla="*/ 12700 h 151"/>
              <a:gd name="T10" fmla="*/ 98052 w 85"/>
              <a:gd name="T11" fmla="*/ 0 h 151"/>
              <a:gd name="T12" fmla="*/ 0 60000 65536"/>
              <a:gd name="T13" fmla="*/ 0 60000 65536"/>
              <a:gd name="T14" fmla="*/ 0 60000 65536"/>
              <a:gd name="T15" fmla="*/ 0 60000 65536"/>
              <a:gd name="T16" fmla="*/ 0 60000 65536"/>
              <a:gd name="T17" fmla="*/ 0 60000 65536"/>
              <a:gd name="T18" fmla="*/ 0 w 85"/>
              <a:gd name="T19" fmla="*/ 0 h 151"/>
              <a:gd name="T20" fmla="*/ 85 w 85"/>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5" h="151">
                <a:moveTo>
                  <a:pt x="70" y="0"/>
                </a:moveTo>
                <a:lnTo>
                  <a:pt x="0" y="143"/>
                </a:lnTo>
                <a:lnTo>
                  <a:pt x="14" y="150"/>
                </a:lnTo>
                <a:lnTo>
                  <a:pt x="84" y="7"/>
                </a:lnTo>
                <a:lnTo>
                  <a:pt x="83" y="8"/>
                </a:lnTo>
                <a:lnTo>
                  <a:pt x="70"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35" name="Freeform 59"/>
          <p:cNvSpPr>
            <a:spLocks/>
          </p:cNvSpPr>
          <p:nvPr/>
        </p:nvSpPr>
        <p:spPr bwMode="auto">
          <a:xfrm>
            <a:off x="2203450" y="4572000"/>
            <a:ext cx="149225" cy="263525"/>
          </a:xfrm>
          <a:custGeom>
            <a:avLst/>
            <a:gdLst>
              <a:gd name="T0" fmla="*/ 129328 w 105"/>
              <a:gd name="T1" fmla="*/ 0 h 166"/>
              <a:gd name="T2" fmla="*/ 129328 w 105"/>
              <a:gd name="T3" fmla="*/ 1588 h 166"/>
              <a:gd name="T4" fmla="*/ 0 w 105"/>
              <a:gd name="T5" fmla="*/ 249238 h 166"/>
              <a:gd name="T6" fmla="*/ 18475 w 105"/>
              <a:gd name="T7" fmla="*/ 261938 h 166"/>
              <a:gd name="T8" fmla="*/ 147804 w 105"/>
              <a:gd name="T9" fmla="*/ 14288 h 166"/>
              <a:gd name="T10" fmla="*/ 147804 w 105"/>
              <a:gd name="T11" fmla="*/ 15875 h 166"/>
              <a:gd name="T12" fmla="*/ 129328 w 105"/>
              <a:gd name="T13" fmla="*/ 0 h 166"/>
              <a:gd name="T14" fmla="*/ 129328 w 105"/>
              <a:gd name="T15" fmla="*/ 1588 h 166"/>
              <a:gd name="T16" fmla="*/ 129328 w 105"/>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66"/>
              <a:gd name="T29" fmla="*/ 105 w 105"/>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66">
                <a:moveTo>
                  <a:pt x="91" y="0"/>
                </a:moveTo>
                <a:lnTo>
                  <a:pt x="91" y="1"/>
                </a:lnTo>
                <a:lnTo>
                  <a:pt x="0" y="157"/>
                </a:lnTo>
                <a:lnTo>
                  <a:pt x="13" y="165"/>
                </a:lnTo>
                <a:lnTo>
                  <a:pt x="104" y="9"/>
                </a:lnTo>
                <a:lnTo>
                  <a:pt x="104" y="10"/>
                </a:lnTo>
                <a:lnTo>
                  <a:pt x="91" y="0"/>
                </a:lnTo>
                <a:lnTo>
                  <a:pt x="91" y="1"/>
                </a:lnTo>
                <a:lnTo>
                  <a:pt x="91"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36" name="Freeform 60"/>
          <p:cNvSpPr>
            <a:spLocks/>
          </p:cNvSpPr>
          <p:nvPr/>
        </p:nvSpPr>
        <p:spPr bwMode="auto">
          <a:xfrm>
            <a:off x="2339975" y="4348163"/>
            <a:ext cx="147638" cy="231775"/>
          </a:xfrm>
          <a:custGeom>
            <a:avLst/>
            <a:gdLst>
              <a:gd name="T0" fmla="*/ 129359 w 105"/>
              <a:gd name="T1" fmla="*/ 0 h 146"/>
              <a:gd name="T2" fmla="*/ 127953 w 105"/>
              <a:gd name="T3" fmla="*/ 1588 h 146"/>
              <a:gd name="T4" fmla="*/ 0 w 105"/>
              <a:gd name="T5" fmla="*/ 214313 h 146"/>
              <a:gd name="T6" fmla="*/ 18279 w 105"/>
              <a:gd name="T7" fmla="*/ 230188 h 146"/>
              <a:gd name="T8" fmla="*/ 146232 w 105"/>
              <a:gd name="T9" fmla="*/ 15875 h 146"/>
              <a:gd name="T10" fmla="*/ 144826 w 105"/>
              <a:gd name="T11" fmla="*/ 17462 h 146"/>
              <a:gd name="T12" fmla="*/ 129359 w 105"/>
              <a:gd name="T13" fmla="*/ 0 h 146"/>
              <a:gd name="T14" fmla="*/ 127953 w 105"/>
              <a:gd name="T15" fmla="*/ 1588 h 146"/>
              <a:gd name="T16" fmla="*/ 129359 w 105"/>
              <a:gd name="T17" fmla="*/ 0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46"/>
              <a:gd name="T29" fmla="*/ 105 w 105"/>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46">
                <a:moveTo>
                  <a:pt x="92" y="0"/>
                </a:moveTo>
                <a:lnTo>
                  <a:pt x="91" y="1"/>
                </a:lnTo>
                <a:lnTo>
                  <a:pt x="0" y="135"/>
                </a:lnTo>
                <a:lnTo>
                  <a:pt x="13" y="145"/>
                </a:lnTo>
                <a:lnTo>
                  <a:pt x="104" y="10"/>
                </a:lnTo>
                <a:lnTo>
                  <a:pt x="103" y="11"/>
                </a:lnTo>
                <a:lnTo>
                  <a:pt x="92" y="0"/>
                </a:lnTo>
                <a:lnTo>
                  <a:pt x="91" y="1"/>
                </a:lnTo>
                <a:lnTo>
                  <a:pt x="92"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37" name="Freeform 61"/>
          <p:cNvSpPr>
            <a:spLocks/>
          </p:cNvSpPr>
          <p:nvPr/>
        </p:nvSpPr>
        <p:spPr bwMode="auto">
          <a:xfrm>
            <a:off x="2476500" y="4233863"/>
            <a:ext cx="101600" cy="123825"/>
          </a:xfrm>
          <a:custGeom>
            <a:avLst/>
            <a:gdLst>
              <a:gd name="T0" fmla="*/ 86078 w 72"/>
              <a:gd name="T1" fmla="*/ 0 h 78"/>
              <a:gd name="T2" fmla="*/ 86078 w 72"/>
              <a:gd name="T3" fmla="*/ 1588 h 78"/>
              <a:gd name="T4" fmla="*/ 0 w 72"/>
              <a:gd name="T5" fmla="*/ 106363 h 78"/>
              <a:gd name="T6" fmla="*/ 15522 w 72"/>
              <a:gd name="T7" fmla="*/ 122238 h 78"/>
              <a:gd name="T8" fmla="*/ 100189 w 72"/>
              <a:gd name="T9" fmla="*/ 15875 h 78"/>
              <a:gd name="T10" fmla="*/ 100189 w 72"/>
              <a:gd name="T11" fmla="*/ 17462 h 78"/>
              <a:gd name="T12" fmla="*/ 86078 w 72"/>
              <a:gd name="T13" fmla="*/ 0 h 78"/>
              <a:gd name="T14" fmla="*/ 86078 w 72"/>
              <a:gd name="T15" fmla="*/ 1588 h 78"/>
              <a:gd name="T16" fmla="*/ 86078 w 72"/>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78"/>
              <a:gd name="T29" fmla="*/ 72 w 7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78">
                <a:moveTo>
                  <a:pt x="61" y="0"/>
                </a:moveTo>
                <a:lnTo>
                  <a:pt x="61" y="1"/>
                </a:lnTo>
                <a:lnTo>
                  <a:pt x="0" y="67"/>
                </a:lnTo>
                <a:lnTo>
                  <a:pt x="11" y="77"/>
                </a:lnTo>
                <a:lnTo>
                  <a:pt x="71" y="10"/>
                </a:lnTo>
                <a:lnTo>
                  <a:pt x="71" y="11"/>
                </a:lnTo>
                <a:lnTo>
                  <a:pt x="61" y="0"/>
                </a:lnTo>
                <a:lnTo>
                  <a:pt x="61" y="1"/>
                </a:lnTo>
                <a:lnTo>
                  <a:pt x="61"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38" name="Freeform 62"/>
          <p:cNvSpPr>
            <a:spLocks/>
          </p:cNvSpPr>
          <p:nvPr/>
        </p:nvSpPr>
        <p:spPr bwMode="auto">
          <a:xfrm>
            <a:off x="2570163" y="4141788"/>
            <a:ext cx="100012" cy="103187"/>
          </a:xfrm>
          <a:custGeom>
            <a:avLst/>
            <a:gdLst>
              <a:gd name="T0" fmla="*/ 87334 w 71"/>
              <a:gd name="T1" fmla="*/ 0 h 65"/>
              <a:gd name="T2" fmla="*/ 84517 w 71"/>
              <a:gd name="T3" fmla="*/ 1587 h 65"/>
              <a:gd name="T4" fmla="*/ 0 w 71"/>
              <a:gd name="T5" fmla="*/ 84137 h 65"/>
              <a:gd name="T6" fmla="*/ 14086 w 71"/>
              <a:gd name="T7" fmla="*/ 101600 h 65"/>
              <a:gd name="T8" fmla="*/ 98603 w 71"/>
              <a:gd name="T9" fmla="*/ 19050 h 65"/>
              <a:gd name="T10" fmla="*/ 97195 w 71"/>
              <a:gd name="T11" fmla="*/ 20637 h 65"/>
              <a:gd name="T12" fmla="*/ 87334 w 71"/>
              <a:gd name="T13" fmla="*/ 0 h 65"/>
              <a:gd name="T14" fmla="*/ 85926 w 71"/>
              <a:gd name="T15" fmla="*/ 1587 h 65"/>
              <a:gd name="T16" fmla="*/ 84517 w 71"/>
              <a:gd name="T17" fmla="*/ 1587 h 65"/>
              <a:gd name="T18" fmla="*/ 87334 w 7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5"/>
              <a:gd name="T32" fmla="*/ 71 w 71"/>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5">
                <a:moveTo>
                  <a:pt x="62" y="0"/>
                </a:moveTo>
                <a:lnTo>
                  <a:pt x="60" y="1"/>
                </a:lnTo>
                <a:lnTo>
                  <a:pt x="0" y="53"/>
                </a:lnTo>
                <a:lnTo>
                  <a:pt x="10" y="64"/>
                </a:lnTo>
                <a:lnTo>
                  <a:pt x="70" y="12"/>
                </a:lnTo>
                <a:lnTo>
                  <a:pt x="69" y="13"/>
                </a:lnTo>
                <a:lnTo>
                  <a:pt x="62" y="0"/>
                </a:lnTo>
                <a:lnTo>
                  <a:pt x="61" y="1"/>
                </a:lnTo>
                <a:lnTo>
                  <a:pt x="60" y="1"/>
                </a:lnTo>
                <a:lnTo>
                  <a:pt x="62"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75839" name="Freeform 63"/>
          <p:cNvSpPr>
            <a:spLocks/>
          </p:cNvSpPr>
          <p:nvPr/>
        </p:nvSpPr>
        <p:spPr bwMode="auto">
          <a:xfrm>
            <a:off x="2663825" y="4056063"/>
            <a:ext cx="130175" cy="100012"/>
          </a:xfrm>
          <a:custGeom>
            <a:avLst/>
            <a:gdLst>
              <a:gd name="T0" fmla="*/ 120270 w 92"/>
              <a:gd name="T1" fmla="*/ 0 h 63"/>
              <a:gd name="T2" fmla="*/ 117440 w 92"/>
              <a:gd name="T3" fmla="*/ 1587 h 63"/>
              <a:gd name="T4" fmla="*/ 0 w 92"/>
              <a:gd name="T5" fmla="*/ 77787 h 63"/>
              <a:gd name="T6" fmla="*/ 11320 w 92"/>
              <a:gd name="T7" fmla="*/ 98425 h 63"/>
              <a:gd name="T8" fmla="*/ 128760 w 92"/>
              <a:gd name="T9" fmla="*/ 20637 h 63"/>
              <a:gd name="T10" fmla="*/ 127345 w 92"/>
              <a:gd name="T11" fmla="*/ 22225 h 63"/>
              <a:gd name="T12" fmla="*/ 120270 w 92"/>
              <a:gd name="T13" fmla="*/ 0 h 63"/>
              <a:gd name="T14" fmla="*/ 118855 w 92"/>
              <a:gd name="T15" fmla="*/ 0 h 63"/>
              <a:gd name="T16" fmla="*/ 117440 w 92"/>
              <a:gd name="T17" fmla="*/ 1587 h 63"/>
              <a:gd name="T18" fmla="*/ 120270 w 92"/>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63"/>
              <a:gd name="T32" fmla="*/ 92 w 92"/>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63">
                <a:moveTo>
                  <a:pt x="85" y="0"/>
                </a:moveTo>
                <a:lnTo>
                  <a:pt x="83" y="1"/>
                </a:lnTo>
                <a:lnTo>
                  <a:pt x="0" y="49"/>
                </a:lnTo>
                <a:lnTo>
                  <a:pt x="8" y="62"/>
                </a:lnTo>
                <a:lnTo>
                  <a:pt x="91" y="13"/>
                </a:lnTo>
                <a:lnTo>
                  <a:pt x="90" y="14"/>
                </a:lnTo>
                <a:lnTo>
                  <a:pt x="85" y="0"/>
                </a:lnTo>
                <a:lnTo>
                  <a:pt x="84" y="0"/>
                </a:lnTo>
                <a:lnTo>
                  <a:pt x="83" y="1"/>
                </a:lnTo>
                <a:lnTo>
                  <a:pt x="85"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40" name="Freeform 64"/>
          <p:cNvSpPr>
            <a:spLocks/>
          </p:cNvSpPr>
          <p:nvPr/>
        </p:nvSpPr>
        <p:spPr bwMode="auto">
          <a:xfrm>
            <a:off x="2792413" y="3994150"/>
            <a:ext cx="136525" cy="77788"/>
          </a:xfrm>
          <a:custGeom>
            <a:avLst/>
            <a:gdLst>
              <a:gd name="T0" fmla="*/ 126673 w 97"/>
              <a:gd name="T1" fmla="*/ 0 h 49"/>
              <a:gd name="T2" fmla="*/ 0 w 97"/>
              <a:gd name="T3" fmla="*/ 55563 h 49"/>
              <a:gd name="T4" fmla="*/ 7037 w 97"/>
              <a:gd name="T5" fmla="*/ 76200 h 49"/>
              <a:gd name="T6" fmla="*/ 135118 w 97"/>
              <a:gd name="T7" fmla="*/ 20638 h 49"/>
              <a:gd name="T8" fmla="*/ 133710 w 97"/>
              <a:gd name="T9" fmla="*/ 20638 h 49"/>
              <a:gd name="T10" fmla="*/ 126673 w 97"/>
              <a:gd name="T11" fmla="*/ 0 h 49"/>
              <a:gd name="T12" fmla="*/ 0 60000 65536"/>
              <a:gd name="T13" fmla="*/ 0 60000 65536"/>
              <a:gd name="T14" fmla="*/ 0 60000 65536"/>
              <a:gd name="T15" fmla="*/ 0 60000 65536"/>
              <a:gd name="T16" fmla="*/ 0 60000 65536"/>
              <a:gd name="T17" fmla="*/ 0 60000 65536"/>
              <a:gd name="T18" fmla="*/ 0 w 97"/>
              <a:gd name="T19" fmla="*/ 0 h 49"/>
              <a:gd name="T20" fmla="*/ 97 w 97"/>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97" h="49">
                <a:moveTo>
                  <a:pt x="90" y="0"/>
                </a:moveTo>
                <a:lnTo>
                  <a:pt x="0" y="35"/>
                </a:lnTo>
                <a:lnTo>
                  <a:pt x="5" y="48"/>
                </a:lnTo>
                <a:lnTo>
                  <a:pt x="96" y="13"/>
                </a:lnTo>
                <a:lnTo>
                  <a:pt x="95" y="13"/>
                </a:lnTo>
                <a:lnTo>
                  <a:pt x="90"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41" name="Freeform 65"/>
          <p:cNvSpPr>
            <a:spLocks/>
          </p:cNvSpPr>
          <p:nvPr/>
        </p:nvSpPr>
        <p:spPr bwMode="auto">
          <a:xfrm>
            <a:off x="2927350" y="3951288"/>
            <a:ext cx="139700" cy="58737"/>
          </a:xfrm>
          <a:custGeom>
            <a:avLst/>
            <a:gdLst>
              <a:gd name="T0" fmla="*/ 133998 w 98"/>
              <a:gd name="T1" fmla="*/ 0 h 37"/>
              <a:gd name="T2" fmla="*/ 131147 w 98"/>
              <a:gd name="T3" fmla="*/ 0 h 37"/>
              <a:gd name="T4" fmla="*/ 0 w 98"/>
              <a:gd name="T5" fmla="*/ 36512 h 37"/>
              <a:gd name="T6" fmla="*/ 7128 w 98"/>
              <a:gd name="T7" fmla="*/ 57150 h 37"/>
              <a:gd name="T8" fmla="*/ 138274 w 98"/>
              <a:gd name="T9" fmla="*/ 20637 h 37"/>
              <a:gd name="T10" fmla="*/ 135423 w 98"/>
              <a:gd name="T11" fmla="*/ 22225 h 37"/>
              <a:gd name="T12" fmla="*/ 133998 w 98"/>
              <a:gd name="T13" fmla="*/ 0 h 37"/>
              <a:gd name="T14" fmla="*/ 132572 w 98"/>
              <a:gd name="T15" fmla="*/ 0 h 37"/>
              <a:gd name="T16" fmla="*/ 131147 w 98"/>
              <a:gd name="T17" fmla="*/ 0 h 37"/>
              <a:gd name="T18" fmla="*/ 133998 w 98"/>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37"/>
              <a:gd name="T32" fmla="*/ 98 w 98"/>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37">
                <a:moveTo>
                  <a:pt x="94" y="0"/>
                </a:moveTo>
                <a:lnTo>
                  <a:pt x="92" y="0"/>
                </a:lnTo>
                <a:lnTo>
                  <a:pt x="0" y="23"/>
                </a:lnTo>
                <a:lnTo>
                  <a:pt x="5" y="36"/>
                </a:lnTo>
                <a:lnTo>
                  <a:pt x="97" y="13"/>
                </a:lnTo>
                <a:lnTo>
                  <a:pt x="95" y="14"/>
                </a:lnTo>
                <a:lnTo>
                  <a:pt x="94" y="0"/>
                </a:lnTo>
                <a:lnTo>
                  <a:pt x="93" y="0"/>
                </a:lnTo>
                <a:lnTo>
                  <a:pt x="92" y="0"/>
                </a:lnTo>
                <a:lnTo>
                  <a:pt x="94"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42" name="Freeform 66"/>
          <p:cNvSpPr>
            <a:spLocks/>
          </p:cNvSpPr>
          <p:nvPr/>
        </p:nvSpPr>
        <p:spPr bwMode="auto">
          <a:xfrm>
            <a:off x="3068638" y="3932238"/>
            <a:ext cx="155575" cy="36512"/>
          </a:xfrm>
          <a:custGeom>
            <a:avLst/>
            <a:gdLst>
              <a:gd name="T0" fmla="*/ 154161 w 110"/>
              <a:gd name="T1" fmla="*/ 0 h 23"/>
              <a:gd name="T2" fmla="*/ 151332 w 110"/>
              <a:gd name="T3" fmla="*/ 0 h 23"/>
              <a:gd name="T4" fmla="*/ 0 w 110"/>
              <a:gd name="T5" fmla="*/ 14287 h 23"/>
              <a:gd name="T6" fmla="*/ 1414 w 110"/>
              <a:gd name="T7" fmla="*/ 34925 h 23"/>
              <a:gd name="T8" fmla="*/ 154161 w 110"/>
              <a:gd name="T9" fmla="*/ 20637 h 23"/>
              <a:gd name="T10" fmla="*/ 151332 w 110"/>
              <a:gd name="T11" fmla="*/ 20637 h 23"/>
              <a:gd name="T12" fmla="*/ 154161 w 110"/>
              <a:gd name="T13" fmla="*/ 0 h 23"/>
              <a:gd name="T14" fmla="*/ 152746 w 110"/>
              <a:gd name="T15" fmla="*/ 0 h 23"/>
              <a:gd name="T16" fmla="*/ 151332 w 110"/>
              <a:gd name="T17" fmla="*/ 0 h 23"/>
              <a:gd name="T18" fmla="*/ 154161 w 110"/>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23"/>
              <a:gd name="T32" fmla="*/ 110 w 11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23">
                <a:moveTo>
                  <a:pt x="109" y="0"/>
                </a:moveTo>
                <a:lnTo>
                  <a:pt x="107" y="0"/>
                </a:lnTo>
                <a:lnTo>
                  <a:pt x="0" y="9"/>
                </a:lnTo>
                <a:lnTo>
                  <a:pt x="1" y="22"/>
                </a:lnTo>
                <a:lnTo>
                  <a:pt x="109" y="13"/>
                </a:lnTo>
                <a:lnTo>
                  <a:pt x="107" y="13"/>
                </a:lnTo>
                <a:lnTo>
                  <a:pt x="109" y="0"/>
                </a:lnTo>
                <a:lnTo>
                  <a:pt x="108" y="0"/>
                </a:lnTo>
                <a:lnTo>
                  <a:pt x="107" y="0"/>
                </a:lnTo>
                <a:lnTo>
                  <a:pt x="109" y="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43" name="Freeform 67"/>
          <p:cNvSpPr>
            <a:spLocks/>
          </p:cNvSpPr>
          <p:nvPr/>
        </p:nvSpPr>
        <p:spPr bwMode="auto">
          <a:xfrm>
            <a:off x="3228975" y="3932238"/>
            <a:ext cx="168275" cy="31750"/>
          </a:xfrm>
          <a:custGeom>
            <a:avLst/>
            <a:gdLst>
              <a:gd name="T0" fmla="*/ 166873 w 120"/>
              <a:gd name="T1" fmla="*/ 11112 h 20"/>
              <a:gd name="T2" fmla="*/ 165470 w 120"/>
              <a:gd name="T3" fmla="*/ 11112 h 20"/>
              <a:gd name="T4" fmla="*/ 2805 w 120"/>
              <a:gd name="T5" fmla="*/ 0 h 20"/>
              <a:gd name="T6" fmla="*/ 0 w 120"/>
              <a:gd name="T7" fmla="*/ 19050 h 20"/>
              <a:gd name="T8" fmla="*/ 164068 w 120"/>
              <a:gd name="T9" fmla="*/ 30163 h 20"/>
              <a:gd name="T10" fmla="*/ 161264 w 120"/>
              <a:gd name="T11" fmla="*/ 30163 h 20"/>
              <a:gd name="T12" fmla="*/ 166873 w 120"/>
              <a:gd name="T13" fmla="*/ 11112 h 20"/>
              <a:gd name="T14" fmla="*/ 165470 w 120"/>
              <a:gd name="T15" fmla="*/ 11112 h 20"/>
              <a:gd name="T16" fmla="*/ 166873 w 120"/>
              <a:gd name="T17" fmla="*/ 1111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20"/>
              <a:gd name="T29" fmla="*/ 120 w 1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20">
                <a:moveTo>
                  <a:pt x="119" y="7"/>
                </a:moveTo>
                <a:lnTo>
                  <a:pt x="118" y="7"/>
                </a:lnTo>
                <a:lnTo>
                  <a:pt x="2" y="0"/>
                </a:lnTo>
                <a:lnTo>
                  <a:pt x="0" y="12"/>
                </a:lnTo>
                <a:lnTo>
                  <a:pt x="117" y="19"/>
                </a:lnTo>
                <a:lnTo>
                  <a:pt x="115" y="19"/>
                </a:lnTo>
                <a:lnTo>
                  <a:pt x="119" y="7"/>
                </a:lnTo>
                <a:lnTo>
                  <a:pt x="118" y="7"/>
                </a:lnTo>
                <a:lnTo>
                  <a:pt x="119" y="7"/>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44" name="Freeform 68"/>
          <p:cNvSpPr>
            <a:spLocks/>
          </p:cNvSpPr>
          <p:nvPr/>
        </p:nvSpPr>
        <p:spPr bwMode="auto">
          <a:xfrm>
            <a:off x="3398838" y="3946525"/>
            <a:ext cx="174625" cy="60325"/>
          </a:xfrm>
          <a:custGeom>
            <a:avLst/>
            <a:gdLst>
              <a:gd name="T0" fmla="*/ 173205 w 123"/>
              <a:gd name="T1" fmla="*/ 38100 h 38"/>
              <a:gd name="T2" fmla="*/ 171786 w 123"/>
              <a:gd name="T3" fmla="*/ 36512 h 38"/>
              <a:gd name="T4" fmla="*/ 5679 w 123"/>
              <a:gd name="T5" fmla="*/ 0 h 38"/>
              <a:gd name="T6" fmla="*/ 0 w 123"/>
              <a:gd name="T7" fmla="*/ 22225 h 38"/>
              <a:gd name="T8" fmla="*/ 167526 w 123"/>
              <a:gd name="T9" fmla="*/ 58738 h 38"/>
              <a:gd name="T10" fmla="*/ 166107 w 123"/>
              <a:gd name="T11" fmla="*/ 58738 h 38"/>
              <a:gd name="T12" fmla="*/ 173205 w 123"/>
              <a:gd name="T13" fmla="*/ 38100 h 38"/>
              <a:gd name="T14" fmla="*/ 171786 w 123"/>
              <a:gd name="T15" fmla="*/ 36512 h 38"/>
              <a:gd name="T16" fmla="*/ 173205 w 123"/>
              <a:gd name="T17" fmla="*/ 3810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38"/>
              <a:gd name="T29" fmla="*/ 123 w 12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38">
                <a:moveTo>
                  <a:pt x="122" y="24"/>
                </a:moveTo>
                <a:lnTo>
                  <a:pt x="121" y="23"/>
                </a:lnTo>
                <a:lnTo>
                  <a:pt x="4" y="0"/>
                </a:lnTo>
                <a:lnTo>
                  <a:pt x="0" y="14"/>
                </a:lnTo>
                <a:lnTo>
                  <a:pt x="118" y="37"/>
                </a:lnTo>
                <a:lnTo>
                  <a:pt x="117" y="37"/>
                </a:lnTo>
                <a:lnTo>
                  <a:pt x="122" y="24"/>
                </a:lnTo>
                <a:lnTo>
                  <a:pt x="121" y="23"/>
                </a:lnTo>
                <a:lnTo>
                  <a:pt x="122" y="24"/>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45" name="Freeform 69"/>
          <p:cNvSpPr>
            <a:spLocks/>
          </p:cNvSpPr>
          <p:nvPr/>
        </p:nvSpPr>
        <p:spPr bwMode="auto">
          <a:xfrm>
            <a:off x="3573463" y="3990975"/>
            <a:ext cx="147637" cy="76200"/>
          </a:xfrm>
          <a:custGeom>
            <a:avLst/>
            <a:gdLst>
              <a:gd name="T0" fmla="*/ 146231 w 105"/>
              <a:gd name="T1" fmla="*/ 53975 h 48"/>
              <a:gd name="T2" fmla="*/ 7030 w 105"/>
              <a:gd name="T3" fmla="*/ 0 h 48"/>
              <a:gd name="T4" fmla="*/ 0 w 105"/>
              <a:gd name="T5" fmla="*/ 20637 h 48"/>
              <a:gd name="T6" fmla="*/ 137795 w 105"/>
              <a:gd name="T7" fmla="*/ 74613 h 48"/>
              <a:gd name="T8" fmla="*/ 136388 w 105"/>
              <a:gd name="T9" fmla="*/ 74613 h 48"/>
              <a:gd name="T10" fmla="*/ 146231 w 105"/>
              <a:gd name="T11" fmla="*/ 53975 h 48"/>
              <a:gd name="T12" fmla="*/ 0 60000 65536"/>
              <a:gd name="T13" fmla="*/ 0 60000 65536"/>
              <a:gd name="T14" fmla="*/ 0 60000 65536"/>
              <a:gd name="T15" fmla="*/ 0 60000 65536"/>
              <a:gd name="T16" fmla="*/ 0 60000 65536"/>
              <a:gd name="T17" fmla="*/ 0 60000 65536"/>
              <a:gd name="T18" fmla="*/ 0 w 105"/>
              <a:gd name="T19" fmla="*/ 0 h 48"/>
              <a:gd name="T20" fmla="*/ 105 w 10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05" h="48">
                <a:moveTo>
                  <a:pt x="104" y="34"/>
                </a:moveTo>
                <a:lnTo>
                  <a:pt x="5" y="0"/>
                </a:lnTo>
                <a:lnTo>
                  <a:pt x="0" y="13"/>
                </a:lnTo>
                <a:lnTo>
                  <a:pt x="98" y="47"/>
                </a:lnTo>
                <a:lnTo>
                  <a:pt x="97" y="47"/>
                </a:lnTo>
                <a:lnTo>
                  <a:pt x="104" y="34"/>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46" name="Freeform 70"/>
          <p:cNvSpPr>
            <a:spLocks/>
          </p:cNvSpPr>
          <p:nvPr/>
        </p:nvSpPr>
        <p:spPr bwMode="auto">
          <a:xfrm>
            <a:off x="3717925" y="4051300"/>
            <a:ext cx="149225" cy="96838"/>
          </a:xfrm>
          <a:custGeom>
            <a:avLst/>
            <a:gdLst>
              <a:gd name="T0" fmla="*/ 147804 w 105"/>
              <a:gd name="T1" fmla="*/ 73025 h 61"/>
              <a:gd name="T2" fmla="*/ 146383 w 105"/>
              <a:gd name="T3" fmla="*/ 73025 h 61"/>
              <a:gd name="T4" fmla="*/ 9948 w 105"/>
              <a:gd name="T5" fmla="*/ 0 h 61"/>
              <a:gd name="T6" fmla="*/ 0 w 105"/>
              <a:gd name="T7" fmla="*/ 22225 h 61"/>
              <a:gd name="T8" fmla="*/ 136434 w 105"/>
              <a:gd name="T9" fmla="*/ 95250 h 61"/>
              <a:gd name="T10" fmla="*/ 135013 w 105"/>
              <a:gd name="T11" fmla="*/ 93663 h 61"/>
              <a:gd name="T12" fmla="*/ 147804 w 105"/>
              <a:gd name="T13" fmla="*/ 73025 h 61"/>
              <a:gd name="T14" fmla="*/ 146383 w 105"/>
              <a:gd name="T15" fmla="*/ 73025 h 61"/>
              <a:gd name="T16" fmla="*/ 147804 w 105"/>
              <a:gd name="T17" fmla="*/ 73025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61"/>
              <a:gd name="T29" fmla="*/ 105 w 105"/>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61">
                <a:moveTo>
                  <a:pt x="104" y="46"/>
                </a:moveTo>
                <a:lnTo>
                  <a:pt x="103" y="46"/>
                </a:lnTo>
                <a:lnTo>
                  <a:pt x="7" y="0"/>
                </a:lnTo>
                <a:lnTo>
                  <a:pt x="0" y="14"/>
                </a:lnTo>
                <a:lnTo>
                  <a:pt x="96" y="60"/>
                </a:lnTo>
                <a:lnTo>
                  <a:pt x="95" y="59"/>
                </a:lnTo>
                <a:lnTo>
                  <a:pt x="104" y="46"/>
                </a:lnTo>
                <a:lnTo>
                  <a:pt x="103" y="46"/>
                </a:lnTo>
                <a:lnTo>
                  <a:pt x="104" y="46"/>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47" name="Freeform 71"/>
          <p:cNvSpPr>
            <a:spLocks/>
          </p:cNvSpPr>
          <p:nvPr/>
        </p:nvSpPr>
        <p:spPr bwMode="auto">
          <a:xfrm>
            <a:off x="3860800" y="4132263"/>
            <a:ext cx="136525" cy="109537"/>
          </a:xfrm>
          <a:custGeom>
            <a:avLst/>
            <a:gdLst>
              <a:gd name="T0" fmla="*/ 135118 w 97"/>
              <a:gd name="T1" fmla="*/ 87312 h 69"/>
              <a:gd name="T2" fmla="*/ 133710 w 97"/>
              <a:gd name="T3" fmla="*/ 87312 h 69"/>
              <a:gd name="T4" fmla="*/ 11260 w 97"/>
              <a:gd name="T5" fmla="*/ 0 h 69"/>
              <a:gd name="T6" fmla="*/ 0 w 97"/>
              <a:gd name="T7" fmla="*/ 20637 h 69"/>
              <a:gd name="T8" fmla="*/ 122450 w 97"/>
              <a:gd name="T9" fmla="*/ 107950 h 69"/>
              <a:gd name="T10" fmla="*/ 122450 w 97"/>
              <a:gd name="T11" fmla="*/ 106362 h 69"/>
              <a:gd name="T12" fmla="*/ 135118 w 97"/>
              <a:gd name="T13" fmla="*/ 87312 h 69"/>
              <a:gd name="T14" fmla="*/ 133710 w 97"/>
              <a:gd name="T15" fmla="*/ 87312 h 69"/>
              <a:gd name="T16" fmla="*/ 135118 w 97"/>
              <a:gd name="T17" fmla="*/ 87312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69"/>
              <a:gd name="T29" fmla="*/ 97 w 9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69">
                <a:moveTo>
                  <a:pt x="96" y="55"/>
                </a:moveTo>
                <a:lnTo>
                  <a:pt x="95" y="55"/>
                </a:lnTo>
                <a:lnTo>
                  <a:pt x="8" y="0"/>
                </a:lnTo>
                <a:lnTo>
                  <a:pt x="0" y="13"/>
                </a:lnTo>
                <a:lnTo>
                  <a:pt x="87" y="68"/>
                </a:lnTo>
                <a:lnTo>
                  <a:pt x="87" y="67"/>
                </a:lnTo>
                <a:lnTo>
                  <a:pt x="96" y="55"/>
                </a:lnTo>
                <a:lnTo>
                  <a:pt x="95" y="55"/>
                </a:lnTo>
                <a:lnTo>
                  <a:pt x="96" y="55"/>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48" name="Freeform 72"/>
          <p:cNvSpPr>
            <a:spLocks/>
          </p:cNvSpPr>
          <p:nvPr/>
        </p:nvSpPr>
        <p:spPr bwMode="auto">
          <a:xfrm>
            <a:off x="3990975" y="4227513"/>
            <a:ext cx="104775" cy="103187"/>
          </a:xfrm>
          <a:custGeom>
            <a:avLst/>
            <a:gdLst>
              <a:gd name="T0" fmla="*/ 103359 w 74"/>
              <a:gd name="T1" fmla="*/ 84137 h 65"/>
              <a:gd name="T2" fmla="*/ 101943 w 74"/>
              <a:gd name="T3" fmla="*/ 82550 h 65"/>
              <a:gd name="T4" fmla="*/ 12743 w 74"/>
              <a:gd name="T5" fmla="*/ 0 h 65"/>
              <a:gd name="T6" fmla="*/ 0 w 74"/>
              <a:gd name="T7" fmla="*/ 19050 h 65"/>
              <a:gd name="T8" fmla="*/ 89200 w 74"/>
              <a:gd name="T9" fmla="*/ 101600 h 65"/>
              <a:gd name="T10" fmla="*/ 89200 w 74"/>
              <a:gd name="T11" fmla="*/ 100012 h 65"/>
              <a:gd name="T12" fmla="*/ 103359 w 74"/>
              <a:gd name="T13" fmla="*/ 84137 h 65"/>
              <a:gd name="T14" fmla="*/ 101943 w 74"/>
              <a:gd name="T15" fmla="*/ 82550 h 65"/>
              <a:gd name="T16" fmla="*/ 103359 w 74"/>
              <a:gd name="T17" fmla="*/ 84137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65"/>
              <a:gd name="T29" fmla="*/ 74 w 7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65">
                <a:moveTo>
                  <a:pt x="73" y="53"/>
                </a:moveTo>
                <a:lnTo>
                  <a:pt x="72" y="52"/>
                </a:lnTo>
                <a:lnTo>
                  <a:pt x="9" y="0"/>
                </a:lnTo>
                <a:lnTo>
                  <a:pt x="0" y="12"/>
                </a:lnTo>
                <a:lnTo>
                  <a:pt x="63" y="64"/>
                </a:lnTo>
                <a:lnTo>
                  <a:pt x="63" y="63"/>
                </a:lnTo>
                <a:lnTo>
                  <a:pt x="73" y="53"/>
                </a:lnTo>
                <a:lnTo>
                  <a:pt x="72" y="52"/>
                </a:lnTo>
                <a:lnTo>
                  <a:pt x="73" y="53"/>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49" name="Freeform 73"/>
          <p:cNvSpPr>
            <a:spLocks/>
          </p:cNvSpPr>
          <p:nvPr/>
        </p:nvSpPr>
        <p:spPr bwMode="auto">
          <a:xfrm>
            <a:off x="4086225" y="4319588"/>
            <a:ext cx="128588" cy="152400"/>
          </a:xfrm>
          <a:custGeom>
            <a:avLst/>
            <a:gdLst>
              <a:gd name="T0" fmla="*/ 127175 w 91"/>
              <a:gd name="T1" fmla="*/ 134938 h 96"/>
              <a:gd name="T2" fmla="*/ 125762 w 91"/>
              <a:gd name="T3" fmla="*/ 134938 h 96"/>
              <a:gd name="T4" fmla="*/ 14131 w 91"/>
              <a:gd name="T5" fmla="*/ 0 h 96"/>
              <a:gd name="T6" fmla="*/ 0 w 91"/>
              <a:gd name="T7" fmla="*/ 15875 h 96"/>
              <a:gd name="T8" fmla="*/ 111631 w 91"/>
              <a:gd name="T9" fmla="*/ 150813 h 96"/>
              <a:gd name="T10" fmla="*/ 110218 w 91"/>
              <a:gd name="T11" fmla="*/ 150813 h 96"/>
              <a:gd name="T12" fmla="*/ 127175 w 91"/>
              <a:gd name="T13" fmla="*/ 134938 h 96"/>
              <a:gd name="T14" fmla="*/ 125762 w 91"/>
              <a:gd name="T15" fmla="*/ 134938 h 96"/>
              <a:gd name="T16" fmla="*/ 127175 w 91"/>
              <a:gd name="T17" fmla="*/ 134938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6"/>
              <a:gd name="T29" fmla="*/ 91 w 91"/>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6">
                <a:moveTo>
                  <a:pt x="90" y="85"/>
                </a:moveTo>
                <a:lnTo>
                  <a:pt x="89" y="85"/>
                </a:lnTo>
                <a:lnTo>
                  <a:pt x="10" y="0"/>
                </a:lnTo>
                <a:lnTo>
                  <a:pt x="0" y="10"/>
                </a:lnTo>
                <a:lnTo>
                  <a:pt x="79" y="95"/>
                </a:lnTo>
                <a:lnTo>
                  <a:pt x="78" y="95"/>
                </a:lnTo>
                <a:lnTo>
                  <a:pt x="90" y="85"/>
                </a:lnTo>
                <a:lnTo>
                  <a:pt x="89" y="85"/>
                </a:lnTo>
                <a:lnTo>
                  <a:pt x="90" y="85"/>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50" name="Freeform 74"/>
          <p:cNvSpPr>
            <a:spLocks/>
          </p:cNvSpPr>
          <p:nvPr/>
        </p:nvSpPr>
        <p:spPr bwMode="auto">
          <a:xfrm>
            <a:off x="4203700" y="4462463"/>
            <a:ext cx="128588" cy="165100"/>
          </a:xfrm>
          <a:custGeom>
            <a:avLst/>
            <a:gdLst>
              <a:gd name="T0" fmla="*/ 127175 w 91"/>
              <a:gd name="T1" fmla="*/ 147638 h 104"/>
              <a:gd name="T2" fmla="*/ 16957 w 91"/>
              <a:gd name="T3" fmla="*/ 0 h 104"/>
              <a:gd name="T4" fmla="*/ 0 w 91"/>
              <a:gd name="T5" fmla="*/ 15875 h 104"/>
              <a:gd name="T6" fmla="*/ 110218 w 91"/>
              <a:gd name="T7" fmla="*/ 163513 h 104"/>
              <a:gd name="T8" fmla="*/ 127175 w 91"/>
              <a:gd name="T9" fmla="*/ 147638 h 104"/>
              <a:gd name="T10" fmla="*/ 0 60000 65536"/>
              <a:gd name="T11" fmla="*/ 0 60000 65536"/>
              <a:gd name="T12" fmla="*/ 0 60000 65536"/>
              <a:gd name="T13" fmla="*/ 0 60000 65536"/>
              <a:gd name="T14" fmla="*/ 0 60000 65536"/>
              <a:gd name="T15" fmla="*/ 0 w 91"/>
              <a:gd name="T16" fmla="*/ 0 h 104"/>
              <a:gd name="T17" fmla="*/ 91 w 91"/>
              <a:gd name="T18" fmla="*/ 104 h 104"/>
            </a:gdLst>
            <a:ahLst/>
            <a:cxnLst>
              <a:cxn ang="T10">
                <a:pos x="T0" y="T1"/>
              </a:cxn>
              <a:cxn ang="T11">
                <a:pos x="T2" y="T3"/>
              </a:cxn>
              <a:cxn ang="T12">
                <a:pos x="T4" y="T5"/>
              </a:cxn>
              <a:cxn ang="T13">
                <a:pos x="T6" y="T7"/>
              </a:cxn>
              <a:cxn ang="T14">
                <a:pos x="T8" y="T9"/>
              </a:cxn>
            </a:cxnLst>
            <a:rect l="T15" t="T16" r="T17" b="T18"/>
            <a:pathLst>
              <a:path w="91" h="104">
                <a:moveTo>
                  <a:pt x="90" y="93"/>
                </a:moveTo>
                <a:lnTo>
                  <a:pt x="12" y="0"/>
                </a:lnTo>
                <a:lnTo>
                  <a:pt x="0" y="10"/>
                </a:lnTo>
                <a:lnTo>
                  <a:pt x="78" y="103"/>
                </a:lnTo>
                <a:lnTo>
                  <a:pt x="90" y="93"/>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51" name="Freeform 75"/>
          <p:cNvSpPr>
            <a:spLocks/>
          </p:cNvSpPr>
          <p:nvPr/>
        </p:nvSpPr>
        <p:spPr bwMode="auto">
          <a:xfrm>
            <a:off x="4321175" y="4618038"/>
            <a:ext cx="104775" cy="142875"/>
          </a:xfrm>
          <a:custGeom>
            <a:avLst/>
            <a:gdLst>
              <a:gd name="T0" fmla="*/ 103359 w 74"/>
              <a:gd name="T1" fmla="*/ 127000 h 90"/>
              <a:gd name="T2" fmla="*/ 103359 w 74"/>
              <a:gd name="T3" fmla="*/ 125413 h 90"/>
              <a:gd name="T4" fmla="*/ 16991 w 74"/>
              <a:gd name="T5" fmla="*/ 0 h 90"/>
              <a:gd name="T6" fmla="*/ 0 w 74"/>
              <a:gd name="T7" fmla="*/ 15875 h 90"/>
              <a:gd name="T8" fmla="*/ 87784 w 74"/>
              <a:gd name="T9" fmla="*/ 141288 h 90"/>
              <a:gd name="T10" fmla="*/ 87784 w 74"/>
              <a:gd name="T11" fmla="*/ 139700 h 90"/>
              <a:gd name="T12" fmla="*/ 103359 w 74"/>
              <a:gd name="T13" fmla="*/ 127000 h 90"/>
              <a:gd name="T14" fmla="*/ 103359 w 74"/>
              <a:gd name="T15" fmla="*/ 125413 h 90"/>
              <a:gd name="T16" fmla="*/ 103359 w 74"/>
              <a:gd name="T17" fmla="*/ 12700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90"/>
              <a:gd name="T29" fmla="*/ 74 w 7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90">
                <a:moveTo>
                  <a:pt x="73" y="80"/>
                </a:moveTo>
                <a:lnTo>
                  <a:pt x="73" y="79"/>
                </a:lnTo>
                <a:lnTo>
                  <a:pt x="12" y="0"/>
                </a:lnTo>
                <a:lnTo>
                  <a:pt x="0" y="10"/>
                </a:lnTo>
                <a:lnTo>
                  <a:pt x="62" y="89"/>
                </a:lnTo>
                <a:lnTo>
                  <a:pt x="62" y="88"/>
                </a:lnTo>
                <a:lnTo>
                  <a:pt x="73" y="80"/>
                </a:lnTo>
                <a:lnTo>
                  <a:pt x="73" y="79"/>
                </a:lnTo>
                <a:lnTo>
                  <a:pt x="73" y="8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52" name="Freeform 76"/>
          <p:cNvSpPr>
            <a:spLocks/>
          </p:cNvSpPr>
          <p:nvPr/>
        </p:nvSpPr>
        <p:spPr bwMode="auto">
          <a:xfrm>
            <a:off x="4414838" y="4752975"/>
            <a:ext cx="120650" cy="180975"/>
          </a:xfrm>
          <a:custGeom>
            <a:avLst/>
            <a:gdLst>
              <a:gd name="T0" fmla="*/ 119231 w 85"/>
              <a:gd name="T1" fmla="*/ 165100 h 114"/>
              <a:gd name="T2" fmla="*/ 15614 w 85"/>
              <a:gd name="T3" fmla="*/ 0 h 114"/>
              <a:gd name="T4" fmla="*/ 0 w 85"/>
              <a:gd name="T5" fmla="*/ 14288 h 114"/>
              <a:gd name="T6" fmla="*/ 102198 w 85"/>
              <a:gd name="T7" fmla="*/ 179388 h 114"/>
              <a:gd name="T8" fmla="*/ 119231 w 85"/>
              <a:gd name="T9" fmla="*/ 165100 h 114"/>
              <a:gd name="T10" fmla="*/ 0 60000 65536"/>
              <a:gd name="T11" fmla="*/ 0 60000 65536"/>
              <a:gd name="T12" fmla="*/ 0 60000 65536"/>
              <a:gd name="T13" fmla="*/ 0 60000 65536"/>
              <a:gd name="T14" fmla="*/ 0 60000 65536"/>
              <a:gd name="T15" fmla="*/ 0 w 85"/>
              <a:gd name="T16" fmla="*/ 0 h 114"/>
              <a:gd name="T17" fmla="*/ 85 w 85"/>
              <a:gd name="T18" fmla="*/ 114 h 114"/>
            </a:gdLst>
            <a:ahLst/>
            <a:cxnLst>
              <a:cxn ang="T10">
                <a:pos x="T0" y="T1"/>
              </a:cxn>
              <a:cxn ang="T11">
                <a:pos x="T2" y="T3"/>
              </a:cxn>
              <a:cxn ang="T12">
                <a:pos x="T4" y="T5"/>
              </a:cxn>
              <a:cxn ang="T13">
                <a:pos x="T6" y="T7"/>
              </a:cxn>
              <a:cxn ang="T14">
                <a:pos x="T8" y="T9"/>
              </a:cxn>
            </a:cxnLst>
            <a:rect l="T15" t="T16" r="T17" b="T18"/>
            <a:pathLst>
              <a:path w="85" h="114">
                <a:moveTo>
                  <a:pt x="84" y="104"/>
                </a:moveTo>
                <a:lnTo>
                  <a:pt x="11" y="0"/>
                </a:lnTo>
                <a:lnTo>
                  <a:pt x="0" y="9"/>
                </a:lnTo>
                <a:lnTo>
                  <a:pt x="72" y="113"/>
                </a:lnTo>
                <a:lnTo>
                  <a:pt x="84" y="104"/>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53" name="Freeform 77"/>
          <p:cNvSpPr>
            <a:spLocks/>
          </p:cNvSpPr>
          <p:nvPr/>
        </p:nvSpPr>
        <p:spPr bwMode="auto">
          <a:xfrm>
            <a:off x="4524375" y="4927600"/>
            <a:ext cx="123825" cy="188913"/>
          </a:xfrm>
          <a:custGeom>
            <a:avLst/>
            <a:gdLst>
              <a:gd name="T0" fmla="*/ 122418 w 88"/>
              <a:gd name="T1" fmla="*/ 171450 h 119"/>
              <a:gd name="T2" fmla="*/ 16885 w 88"/>
              <a:gd name="T3" fmla="*/ 0 h 119"/>
              <a:gd name="T4" fmla="*/ 0 w 88"/>
              <a:gd name="T5" fmla="*/ 14288 h 119"/>
              <a:gd name="T6" fmla="*/ 106940 w 88"/>
              <a:gd name="T7" fmla="*/ 185738 h 119"/>
              <a:gd name="T8" fmla="*/ 106940 w 88"/>
              <a:gd name="T9" fmla="*/ 187325 h 119"/>
              <a:gd name="T10" fmla="*/ 106940 w 88"/>
              <a:gd name="T11" fmla="*/ 185738 h 119"/>
              <a:gd name="T12" fmla="*/ 106940 w 88"/>
              <a:gd name="T13" fmla="*/ 187325 h 119"/>
              <a:gd name="T14" fmla="*/ 122418 w 88"/>
              <a:gd name="T15" fmla="*/ 171450 h 119"/>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19"/>
              <a:gd name="T26" fmla="*/ 88 w 88"/>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19">
                <a:moveTo>
                  <a:pt x="87" y="108"/>
                </a:moveTo>
                <a:lnTo>
                  <a:pt x="12" y="0"/>
                </a:lnTo>
                <a:lnTo>
                  <a:pt x="0" y="9"/>
                </a:lnTo>
                <a:lnTo>
                  <a:pt x="76" y="117"/>
                </a:lnTo>
                <a:lnTo>
                  <a:pt x="76" y="118"/>
                </a:lnTo>
                <a:lnTo>
                  <a:pt x="76" y="117"/>
                </a:lnTo>
                <a:lnTo>
                  <a:pt x="76" y="118"/>
                </a:lnTo>
                <a:lnTo>
                  <a:pt x="87" y="108"/>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54" name="Freeform 78"/>
          <p:cNvSpPr>
            <a:spLocks/>
          </p:cNvSpPr>
          <p:nvPr/>
        </p:nvSpPr>
        <p:spPr bwMode="auto">
          <a:xfrm>
            <a:off x="4638675" y="5106988"/>
            <a:ext cx="144463" cy="185737"/>
          </a:xfrm>
          <a:custGeom>
            <a:avLst/>
            <a:gdLst>
              <a:gd name="T0" fmla="*/ 141658 w 103"/>
              <a:gd name="T1" fmla="*/ 166687 h 117"/>
              <a:gd name="T2" fmla="*/ 143060 w 103"/>
              <a:gd name="T3" fmla="*/ 168275 h 117"/>
              <a:gd name="T4" fmla="*/ 15428 w 103"/>
              <a:gd name="T5" fmla="*/ 0 h 117"/>
              <a:gd name="T6" fmla="*/ 0 w 103"/>
              <a:gd name="T7" fmla="*/ 15875 h 117"/>
              <a:gd name="T8" fmla="*/ 126230 w 103"/>
              <a:gd name="T9" fmla="*/ 182562 h 117"/>
              <a:gd name="T10" fmla="*/ 127632 w 103"/>
              <a:gd name="T11" fmla="*/ 184150 h 117"/>
              <a:gd name="T12" fmla="*/ 126230 w 103"/>
              <a:gd name="T13" fmla="*/ 182562 h 117"/>
              <a:gd name="T14" fmla="*/ 127632 w 103"/>
              <a:gd name="T15" fmla="*/ 184150 h 117"/>
              <a:gd name="T16" fmla="*/ 141658 w 103"/>
              <a:gd name="T17" fmla="*/ 166687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17"/>
              <a:gd name="T29" fmla="*/ 103 w 103"/>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17">
                <a:moveTo>
                  <a:pt x="101" y="105"/>
                </a:moveTo>
                <a:lnTo>
                  <a:pt x="102" y="106"/>
                </a:lnTo>
                <a:lnTo>
                  <a:pt x="11" y="0"/>
                </a:lnTo>
                <a:lnTo>
                  <a:pt x="0" y="10"/>
                </a:lnTo>
                <a:lnTo>
                  <a:pt x="90" y="115"/>
                </a:lnTo>
                <a:lnTo>
                  <a:pt x="91" y="116"/>
                </a:lnTo>
                <a:lnTo>
                  <a:pt x="90" y="115"/>
                </a:lnTo>
                <a:lnTo>
                  <a:pt x="91" y="116"/>
                </a:lnTo>
                <a:lnTo>
                  <a:pt x="101" y="105"/>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55" name="Freeform 79"/>
          <p:cNvSpPr>
            <a:spLocks/>
          </p:cNvSpPr>
          <p:nvPr/>
        </p:nvSpPr>
        <p:spPr bwMode="auto">
          <a:xfrm>
            <a:off x="4773613" y="5281613"/>
            <a:ext cx="155575" cy="163512"/>
          </a:xfrm>
          <a:custGeom>
            <a:avLst/>
            <a:gdLst>
              <a:gd name="T0" fmla="*/ 154161 w 110"/>
              <a:gd name="T1" fmla="*/ 142875 h 103"/>
              <a:gd name="T2" fmla="*/ 154161 w 110"/>
              <a:gd name="T3" fmla="*/ 144462 h 103"/>
              <a:gd name="T4" fmla="*/ 14143 w 110"/>
              <a:gd name="T5" fmla="*/ 0 h 103"/>
              <a:gd name="T6" fmla="*/ 0 w 110"/>
              <a:gd name="T7" fmla="*/ 17462 h 103"/>
              <a:gd name="T8" fmla="*/ 141432 w 110"/>
              <a:gd name="T9" fmla="*/ 160337 h 103"/>
              <a:gd name="T10" fmla="*/ 141432 w 110"/>
              <a:gd name="T11" fmla="*/ 161925 h 103"/>
              <a:gd name="T12" fmla="*/ 141432 w 110"/>
              <a:gd name="T13" fmla="*/ 160337 h 103"/>
              <a:gd name="T14" fmla="*/ 141432 w 110"/>
              <a:gd name="T15" fmla="*/ 161925 h 103"/>
              <a:gd name="T16" fmla="*/ 154161 w 110"/>
              <a:gd name="T17" fmla="*/ 142875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03"/>
              <a:gd name="T29" fmla="*/ 110 w 110"/>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03">
                <a:moveTo>
                  <a:pt x="109" y="90"/>
                </a:moveTo>
                <a:lnTo>
                  <a:pt x="109" y="91"/>
                </a:lnTo>
                <a:lnTo>
                  <a:pt x="10" y="0"/>
                </a:lnTo>
                <a:lnTo>
                  <a:pt x="0" y="11"/>
                </a:lnTo>
                <a:lnTo>
                  <a:pt x="100" y="101"/>
                </a:lnTo>
                <a:lnTo>
                  <a:pt x="100" y="102"/>
                </a:lnTo>
                <a:lnTo>
                  <a:pt x="100" y="101"/>
                </a:lnTo>
                <a:lnTo>
                  <a:pt x="100" y="102"/>
                </a:lnTo>
                <a:lnTo>
                  <a:pt x="109" y="90"/>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56" name="Freeform 80"/>
          <p:cNvSpPr>
            <a:spLocks/>
          </p:cNvSpPr>
          <p:nvPr/>
        </p:nvSpPr>
        <p:spPr bwMode="auto">
          <a:xfrm>
            <a:off x="4921250" y="5432425"/>
            <a:ext cx="134938" cy="123825"/>
          </a:xfrm>
          <a:custGeom>
            <a:avLst/>
            <a:gdLst>
              <a:gd name="T0" fmla="*/ 132097 w 95"/>
              <a:gd name="T1" fmla="*/ 101600 h 78"/>
              <a:gd name="T2" fmla="*/ 133518 w 95"/>
              <a:gd name="T3" fmla="*/ 101600 h 78"/>
              <a:gd name="T4" fmla="*/ 12784 w 95"/>
              <a:gd name="T5" fmla="*/ 0 h 78"/>
              <a:gd name="T6" fmla="*/ 0 w 95"/>
              <a:gd name="T7" fmla="*/ 19050 h 78"/>
              <a:gd name="T8" fmla="*/ 119314 w 95"/>
              <a:gd name="T9" fmla="*/ 120650 h 78"/>
              <a:gd name="T10" fmla="*/ 120734 w 95"/>
              <a:gd name="T11" fmla="*/ 122238 h 78"/>
              <a:gd name="T12" fmla="*/ 119314 w 95"/>
              <a:gd name="T13" fmla="*/ 120650 h 78"/>
              <a:gd name="T14" fmla="*/ 120734 w 95"/>
              <a:gd name="T15" fmla="*/ 120650 h 78"/>
              <a:gd name="T16" fmla="*/ 120734 w 95"/>
              <a:gd name="T17" fmla="*/ 122238 h 78"/>
              <a:gd name="T18" fmla="*/ 132097 w 95"/>
              <a:gd name="T19" fmla="*/ 10160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78"/>
              <a:gd name="T32" fmla="*/ 95 w 95"/>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78">
                <a:moveTo>
                  <a:pt x="93" y="64"/>
                </a:moveTo>
                <a:lnTo>
                  <a:pt x="94" y="64"/>
                </a:lnTo>
                <a:lnTo>
                  <a:pt x="9" y="0"/>
                </a:lnTo>
                <a:lnTo>
                  <a:pt x="0" y="12"/>
                </a:lnTo>
                <a:lnTo>
                  <a:pt x="84" y="76"/>
                </a:lnTo>
                <a:lnTo>
                  <a:pt x="85" y="77"/>
                </a:lnTo>
                <a:lnTo>
                  <a:pt x="84" y="76"/>
                </a:lnTo>
                <a:lnTo>
                  <a:pt x="85" y="76"/>
                </a:lnTo>
                <a:lnTo>
                  <a:pt x="85" y="77"/>
                </a:lnTo>
                <a:lnTo>
                  <a:pt x="93" y="64"/>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57" name="Freeform 81"/>
          <p:cNvSpPr>
            <a:spLocks/>
          </p:cNvSpPr>
          <p:nvPr/>
        </p:nvSpPr>
        <p:spPr bwMode="auto">
          <a:xfrm>
            <a:off x="5048250" y="5541963"/>
            <a:ext cx="141288" cy="112712"/>
          </a:xfrm>
          <a:custGeom>
            <a:avLst/>
            <a:gdLst>
              <a:gd name="T0" fmla="*/ 138462 w 100"/>
              <a:gd name="T1" fmla="*/ 88900 h 71"/>
              <a:gd name="T2" fmla="*/ 139875 w 100"/>
              <a:gd name="T3" fmla="*/ 90487 h 71"/>
              <a:gd name="T4" fmla="*/ 11303 w 100"/>
              <a:gd name="T5" fmla="*/ 0 h 71"/>
              <a:gd name="T6" fmla="*/ 0 w 100"/>
              <a:gd name="T7" fmla="*/ 20637 h 71"/>
              <a:gd name="T8" fmla="*/ 128572 w 100"/>
              <a:gd name="T9" fmla="*/ 111125 h 71"/>
              <a:gd name="T10" fmla="*/ 138462 w 100"/>
              <a:gd name="T11" fmla="*/ 88900 h 71"/>
              <a:gd name="T12" fmla="*/ 0 60000 65536"/>
              <a:gd name="T13" fmla="*/ 0 60000 65536"/>
              <a:gd name="T14" fmla="*/ 0 60000 65536"/>
              <a:gd name="T15" fmla="*/ 0 60000 65536"/>
              <a:gd name="T16" fmla="*/ 0 60000 65536"/>
              <a:gd name="T17" fmla="*/ 0 60000 65536"/>
              <a:gd name="T18" fmla="*/ 0 w 100"/>
              <a:gd name="T19" fmla="*/ 0 h 71"/>
              <a:gd name="T20" fmla="*/ 100 w 100"/>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00" h="71">
                <a:moveTo>
                  <a:pt x="98" y="56"/>
                </a:moveTo>
                <a:lnTo>
                  <a:pt x="99" y="57"/>
                </a:lnTo>
                <a:lnTo>
                  <a:pt x="8" y="0"/>
                </a:lnTo>
                <a:lnTo>
                  <a:pt x="0" y="13"/>
                </a:lnTo>
                <a:lnTo>
                  <a:pt x="91" y="70"/>
                </a:lnTo>
                <a:lnTo>
                  <a:pt x="98" y="56"/>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58" name="Freeform 82"/>
          <p:cNvSpPr>
            <a:spLocks/>
          </p:cNvSpPr>
          <p:nvPr/>
        </p:nvSpPr>
        <p:spPr bwMode="auto">
          <a:xfrm>
            <a:off x="5186363" y="5638800"/>
            <a:ext cx="157162" cy="96838"/>
          </a:xfrm>
          <a:custGeom>
            <a:avLst/>
            <a:gdLst>
              <a:gd name="T0" fmla="*/ 150146 w 112"/>
              <a:gd name="T1" fmla="*/ 85725 h 61"/>
              <a:gd name="T2" fmla="*/ 155759 w 112"/>
              <a:gd name="T3" fmla="*/ 73025 h 61"/>
              <a:gd name="T4" fmla="*/ 9823 w 112"/>
              <a:gd name="T5" fmla="*/ 0 h 61"/>
              <a:gd name="T6" fmla="*/ 0 w 112"/>
              <a:gd name="T7" fmla="*/ 22225 h 61"/>
              <a:gd name="T8" fmla="*/ 145936 w 112"/>
              <a:gd name="T9" fmla="*/ 95250 h 61"/>
              <a:gd name="T10" fmla="*/ 150146 w 112"/>
              <a:gd name="T11" fmla="*/ 85725 h 61"/>
              <a:gd name="T12" fmla="*/ 0 60000 65536"/>
              <a:gd name="T13" fmla="*/ 0 60000 65536"/>
              <a:gd name="T14" fmla="*/ 0 60000 65536"/>
              <a:gd name="T15" fmla="*/ 0 60000 65536"/>
              <a:gd name="T16" fmla="*/ 0 60000 65536"/>
              <a:gd name="T17" fmla="*/ 0 60000 65536"/>
              <a:gd name="T18" fmla="*/ 0 w 112"/>
              <a:gd name="T19" fmla="*/ 0 h 61"/>
              <a:gd name="T20" fmla="*/ 112 w 112"/>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12" h="61">
                <a:moveTo>
                  <a:pt x="107" y="54"/>
                </a:moveTo>
                <a:lnTo>
                  <a:pt x="111" y="46"/>
                </a:lnTo>
                <a:lnTo>
                  <a:pt x="7" y="0"/>
                </a:lnTo>
                <a:lnTo>
                  <a:pt x="0" y="14"/>
                </a:lnTo>
                <a:lnTo>
                  <a:pt x="104" y="60"/>
                </a:lnTo>
                <a:lnTo>
                  <a:pt x="107" y="54"/>
                </a:lnTo>
              </a:path>
            </a:pathLst>
          </a:custGeom>
          <a:solidFill>
            <a:srgbClr val="FFFF00"/>
          </a:solidFill>
          <a:ln w="12700" cap="rnd" cmpd="sng">
            <a:solidFill>
              <a:srgbClr val="FFFF00"/>
            </a:solidFill>
            <a:prstDash val="solid"/>
            <a:round/>
            <a:headEnd type="none" w="med" len="med"/>
            <a:tailEnd type="none" w="med" len="med"/>
          </a:ln>
        </p:spPr>
        <p:txBody>
          <a:bodyPr/>
          <a:lstStyle/>
          <a:p>
            <a:endParaRPr lang="en-US" dirty="0"/>
          </a:p>
        </p:txBody>
      </p:sp>
      <p:sp>
        <p:nvSpPr>
          <p:cNvPr id="75859" name="Rectangle 83"/>
          <p:cNvSpPr>
            <a:spLocks noChangeArrowheads="1"/>
          </p:cNvSpPr>
          <p:nvPr/>
        </p:nvSpPr>
        <p:spPr bwMode="auto">
          <a:xfrm>
            <a:off x="1143000" y="3733800"/>
            <a:ext cx="765175" cy="584200"/>
          </a:xfrm>
          <a:prstGeom prst="rect">
            <a:avLst/>
          </a:prstGeom>
          <a:noFill/>
          <a:ln w="12700">
            <a:noFill/>
            <a:miter lim="800000"/>
            <a:headEnd/>
            <a:tailEnd/>
          </a:ln>
        </p:spPr>
        <p:txBody>
          <a:bodyPr wrap="none" lIns="90488" tIns="44450" rIns="90488" bIns="44450">
            <a:spAutoFit/>
          </a:bodyPr>
          <a:lstStyle/>
          <a:p>
            <a:pPr algn="l" eaLnBrk="0" hangingPunct="0">
              <a:lnSpc>
                <a:spcPct val="90000"/>
              </a:lnSpc>
            </a:pPr>
            <a:r>
              <a:rPr lang="en-US" sz="1800" dirty="0">
                <a:latin typeface="ZapfHumnst BT" charset="0"/>
              </a:rPr>
              <a:t>Fecal</a:t>
            </a:r>
            <a:endParaRPr lang="en-US" sz="1800" b="0" dirty="0">
              <a:solidFill>
                <a:schemeClr val="tx1"/>
              </a:solidFill>
              <a:latin typeface="Times New Roman" pitchFamily="18" charset="0"/>
            </a:endParaRPr>
          </a:p>
          <a:p>
            <a:pPr algn="l" eaLnBrk="0" hangingPunct="0">
              <a:lnSpc>
                <a:spcPct val="90000"/>
              </a:lnSpc>
            </a:pPr>
            <a:r>
              <a:rPr lang="en-US" sz="1800" dirty="0">
                <a:latin typeface="ZapfHumnst BT" charset="0"/>
              </a:rPr>
              <a:t>HAV</a:t>
            </a:r>
          </a:p>
        </p:txBody>
      </p:sp>
      <p:sp>
        <p:nvSpPr>
          <p:cNvPr id="75860" name="Rectangle 84"/>
          <p:cNvSpPr>
            <a:spLocks noChangeArrowheads="1"/>
          </p:cNvSpPr>
          <p:nvPr/>
        </p:nvSpPr>
        <p:spPr bwMode="auto">
          <a:xfrm>
            <a:off x="1905000" y="1676400"/>
            <a:ext cx="1524000"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ZapfHumnst BT" charset="0"/>
              </a:rPr>
              <a:t>Symptoms</a:t>
            </a:r>
          </a:p>
        </p:txBody>
      </p:sp>
      <p:sp>
        <p:nvSpPr>
          <p:cNvPr id="13397" name="Rectangle 85"/>
          <p:cNvSpPr>
            <a:spLocks noChangeArrowheads="1"/>
          </p:cNvSpPr>
          <p:nvPr/>
        </p:nvSpPr>
        <p:spPr bwMode="auto">
          <a:xfrm>
            <a:off x="2339975" y="2544763"/>
            <a:ext cx="1201738" cy="417512"/>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algn="l" eaLnBrk="0" hangingPunct="0">
              <a:lnSpc>
                <a:spcPct val="90000"/>
              </a:lnSpc>
              <a:defRPr/>
            </a:pPr>
            <a:r>
              <a:rPr lang="en-US" sz="2400" dirty="0">
                <a:latin typeface="ZapfHumnst BT" charset="0"/>
              </a:rPr>
              <a:t>ALT</a:t>
            </a:r>
          </a:p>
        </p:txBody>
      </p:sp>
      <p:sp>
        <p:nvSpPr>
          <p:cNvPr id="13398" name="Rectangle 86"/>
          <p:cNvSpPr>
            <a:spLocks noChangeArrowheads="1"/>
          </p:cNvSpPr>
          <p:nvPr/>
        </p:nvSpPr>
        <p:spPr bwMode="auto">
          <a:xfrm>
            <a:off x="4257675" y="4171950"/>
            <a:ext cx="2152650" cy="417513"/>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algn="l" eaLnBrk="0" hangingPunct="0">
              <a:lnSpc>
                <a:spcPct val="90000"/>
              </a:lnSpc>
              <a:defRPr/>
            </a:pPr>
            <a:r>
              <a:rPr lang="en-US" sz="2400" dirty="0">
                <a:latin typeface="ZapfHumnst BT" charset="0"/>
              </a:rPr>
              <a:t>IgM anti-HAV</a:t>
            </a:r>
          </a:p>
        </p:txBody>
      </p:sp>
      <p:sp>
        <p:nvSpPr>
          <p:cNvPr id="13399" name="Rectangle 87"/>
          <p:cNvSpPr>
            <a:spLocks noChangeArrowheads="1"/>
          </p:cNvSpPr>
          <p:nvPr/>
        </p:nvSpPr>
        <p:spPr bwMode="auto">
          <a:xfrm>
            <a:off x="5715000" y="1752600"/>
            <a:ext cx="2711450" cy="363538"/>
          </a:xfrm>
          <a:prstGeom prst="rect">
            <a:avLst/>
          </a:prstGeom>
          <a:noFill/>
          <a:ln w="12700">
            <a:noFill/>
            <a:miter lim="800000"/>
            <a:headEnd/>
            <a:tailEnd/>
          </a:ln>
          <a:effectLst>
            <a:outerShdw dist="35921" dir="2700000" algn="ctr" rotWithShape="0">
              <a:schemeClr val="tx1"/>
            </a:outerShdw>
          </a:effectLst>
        </p:spPr>
        <p:txBody>
          <a:bodyPr lIns="90488" tIns="44450" rIns="90488" bIns="44450">
            <a:spAutoFit/>
          </a:bodyPr>
          <a:lstStyle/>
          <a:p>
            <a:pPr algn="l" eaLnBrk="0" hangingPunct="0">
              <a:lnSpc>
                <a:spcPct val="90000"/>
              </a:lnSpc>
              <a:defRPr/>
            </a:pPr>
            <a:r>
              <a:rPr lang="en-US" sz="2000" dirty="0">
                <a:latin typeface="ZapfHumnst BT" charset="0"/>
              </a:rPr>
              <a:t>Total anti-HAV</a:t>
            </a:r>
          </a:p>
        </p:txBody>
      </p:sp>
      <p:sp>
        <p:nvSpPr>
          <p:cNvPr id="75864" name="Rectangle 88"/>
          <p:cNvSpPr>
            <a:spLocks noChangeArrowheads="1"/>
          </p:cNvSpPr>
          <p:nvPr/>
        </p:nvSpPr>
        <p:spPr bwMode="auto">
          <a:xfrm>
            <a:off x="2057400" y="6288088"/>
            <a:ext cx="4419600" cy="417512"/>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2400" dirty="0">
                <a:solidFill>
                  <a:srgbClr val="FAFD00"/>
                </a:solidFill>
              </a:rPr>
              <a:t>Months after Exposure</a:t>
            </a:r>
          </a:p>
        </p:txBody>
      </p:sp>
      <p:sp>
        <p:nvSpPr>
          <p:cNvPr id="75865" name="Rectangle 89"/>
          <p:cNvSpPr>
            <a:spLocks noChangeArrowheads="1"/>
          </p:cNvSpPr>
          <p:nvPr/>
        </p:nvSpPr>
        <p:spPr bwMode="auto">
          <a:xfrm rot="-5400000">
            <a:off x="-61118" y="2870993"/>
            <a:ext cx="1162050" cy="417513"/>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400" dirty="0">
                <a:solidFill>
                  <a:srgbClr val="FAFD00"/>
                </a:solidFill>
              </a:rPr>
              <a:t>Titer</a:t>
            </a:r>
          </a:p>
        </p:txBody>
      </p:sp>
      <p:sp>
        <p:nvSpPr>
          <p:cNvPr id="75866" name="Rectangle 91"/>
          <p:cNvSpPr>
            <a:spLocks noChangeArrowheads="1"/>
          </p:cNvSpPr>
          <p:nvPr/>
        </p:nvSpPr>
        <p:spPr bwMode="auto">
          <a:xfrm>
            <a:off x="790575" y="5965825"/>
            <a:ext cx="284163"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0</a:t>
            </a:r>
          </a:p>
        </p:txBody>
      </p:sp>
      <p:sp>
        <p:nvSpPr>
          <p:cNvPr id="75867" name="Rectangle 92"/>
          <p:cNvSpPr>
            <a:spLocks noChangeArrowheads="1"/>
          </p:cNvSpPr>
          <p:nvPr/>
        </p:nvSpPr>
        <p:spPr bwMode="auto">
          <a:xfrm>
            <a:off x="1593850" y="5965825"/>
            <a:ext cx="285750"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1</a:t>
            </a:r>
          </a:p>
        </p:txBody>
      </p:sp>
      <p:sp>
        <p:nvSpPr>
          <p:cNvPr id="75868" name="Rectangle 93"/>
          <p:cNvSpPr>
            <a:spLocks noChangeArrowheads="1"/>
          </p:cNvSpPr>
          <p:nvPr/>
        </p:nvSpPr>
        <p:spPr bwMode="auto">
          <a:xfrm>
            <a:off x="2390775" y="5965825"/>
            <a:ext cx="284163"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2</a:t>
            </a:r>
          </a:p>
        </p:txBody>
      </p:sp>
      <p:sp>
        <p:nvSpPr>
          <p:cNvPr id="75869" name="Rectangle 94"/>
          <p:cNvSpPr>
            <a:spLocks noChangeArrowheads="1"/>
          </p:cNvSpPr>
          <p:nvPr/>
        </p:nvSpPr>
        <p:spPr bwMode="auto">
          <a:xfrm>
            <a:off x="3194050" y="5965825"/>
            <a:ext cx="285750"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3</a:t>
            </a:r>
          </a:p>
        </p:txBody>
      </p:sp>
      <p:sp>
        <p:nvSpPr>
          <p:cNvPr id="75870" name="Rectangle 95"/>
          <p:cNvSpPr>
            <a:spLocks noChangeArrowheads="1"/>
          </p:cNvSpPr>
          <p:nvPr/>
        </p:nvSpPr>
        <p:spPr bwMode="auto">
          <a:xfrm>
            <a:off x="3990975" y="5959475"/>
            <a:ext cx="284163"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4</a:t>
            </a:r>
          </a:p>
        </p:txBody>
      </p:sp>
      <p:sp>
        <p:nvSpPr>
          <p:cNvPr id="75871" name="Rectangle 96"/>
          <p:cNvSpPr>
            <a:spLocks noChangeArrowheads="1"/>
          </p:cNvSpPr>
          <p:nvPr/>
        </p:nvSpPr>
        <p:spPr bwMode="auto">
          <a:xfrm>
            <a:off x="4787900" y="5959475"/>
            <a:ext cx="285750"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5</a:t>
            </a:r>
          </a:p>
        </p:txBody>
      </p:sp>
      <p:sp>
        <p:nvSpPr>
          <p:cNvPr id="75872" name="Rectangle 97"/>
          <p:cNvSpPr>
            <a:spLocks noChangeArrowheads="1"/>
          </p:cNvSpPr>
          <p:nvPr/>
        </p:nvSpPr>
        <p:spPr bwMode="auto">
          <a:xfrm>
            <a:off x="5586413" y="5959475"/>
            <a:ext cx="285750"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6</a:t>
            </a:r>
          </a:p>
        </p:txBody>
      </p:sp>
      <p:sp>
        <p:nvSpPr>
          <p:cNvPr id="75873" name="Rectangle 98"/>
          <p:cNvSpPr>
            <a:spLocks noChangeArrowheads="1"/>
          </p:cNvSpPr>
          <p:nvPr/>
        </p:nvSpPr>
        <p:spPr bwMode="auto">
          <a:xfrm>
            <a:off x="6553200" y="5959475"/>
            <a:ext cx="5857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12</a:t>
            </a:r>
          </a:p>
        </p:txBody>
      </p:sp>
      <p:sp>
        <p:nvSpPr>
          <p:cNvPr id="75874" name="Rectangle 99"/>
          <p:cNvSpPr>
            <a:spLocks noChangeArrowheads="1"/>
          </p:cNvSpPr>
          <p:nvPr/>
        </p:nvSpPr>
        <p:spPr bwMode="auto">
          <a:xfrm>
            <a:off x="7620000" y="5959475"/>
            <a:ext cx="625475"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ZapfHumnst BT" charset="0"/>
              </a:rPr>
              <a:t>24</a:t>
            </a:r>
          </a:p>
        </p:txBody>
      </p:sp>
      <p:sp>
        <p:nvSpPr>
          <p:cNvPr id="75875" name="Text Box 101"/>
          <p:cNvSpPr txBox="1">
            <a:spLocks noChangeArrowheads="1"/>
          </p:cNvSpPr>
          <p:nvPr/>
        </p:nvSpPr>
        <p:spPr bwMode="auto">
          <a:xfrm>
            <a:off x="838200" y="304800"/>
            <a:ext cx="7620000" cy="641350"/>
          </a:xfrm>
          <a:prstGeom prst="rect">
            <a:avLst/>
          </a:prstGeom>
          <a:noFill/>
          <a:ln w="9525">
            <a:noFill/>
            <a:miter lim="800000"/>
            <a:headEnd/>
            <a:tailEnd/>
          </a:ln>
        </p:spPr>
        <p:txBody>
          <a:bodyPr>
            <a:spAutoFit/>
          </a:bodyPr>
          <a:lstStyle/>
          <a:p>
            <a:pPr>
              <a:spcBef>
                <a:spcPct val="50000"/>
              </a:spcBef>
            </a:pPr>
            <a:r>
              <a:rPr lang="en-US" sz="3600" dirty="0">
                <a:solidFill>
                  <a:srgbClr val="FFFF00"/>
                </a:solidFill>
              </a:rPr>
              <a:t>Hepatitis A Virus Infection</a:t>
            </a:r>
          </a:p>
        </p:txBody>
      </p:sp>
      <p:sp>
        <p:nvSpPr>
          <p:cNvPr id="75876" name="Text Box 102"/>
          <p:cNvSpPr txBox="1">
            <a:spLocks noChangeArrowheads="1"/>
          </p:cNvSpPr>
          <p:nvPr/>
        </p:nvSpPr>
        <p:spPr bwMode="auto">
          <a:xfrm>
            <a:off x="1981200" y="838200"/>
            <a:ext cx="5410200" cy="519113"/>
          </a:xfrm>
          <a:prstGeom prst="rect">
            <a:avLst/>
          </a:prstGeom>
          <a:noFill/>
          <a:ln w="9525">
            <a:noFill/>
            <a:miter lim="800000"/>
            <a:headEnd/>
            <a:tailEnd/>
          </a:ln>
        </p:spPr>
        <p:txBody>
          <a:bodyPr>
            <a:spAutoFit/>
          </a:bodyPr>
          <a:lstStyle/>
          <a:p>
            <a:pPr>
              <a:spcBef>
                <a:spcPct val="50000"/>
              </a:spcBef>
            </a:pPr>
            <a:r>
              <a:rPr lang="en-US" sz="2800" b="0" dirty="0">
                <a:solidFill>
                  <a:srgbClr val="FFFF00"/>
                </a:solidFill>
              </a:rPr>
              <a:t>Typical Serologic Course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143000" y="1676400"/>
            <a:ext cx="7358063" cy="4635500"/>
          </a:xfrm>
          <a:prstGeom prst="rect">
            <a:avLst/>
          </a:prstGeom>
          <a:noFill/>
          <a:ln w="9525">
            <a:noFill/>
            <a:miter lim="800000"/>
            <a:headEnd/>
            <a:tailEnd/>
          </a:ln>
        </p:spPr>
        <p:txBody>
          <a:bodyPr lIns="0" tIns="0" rIns="0" bIns="0"/>
          <a:lstStyle/>
          <a:p>
            <a:pPr marL="168275" indent="-168275" algn="l" defTabSz="369888" eaLnBrk="0" hangingPunct="0">
              <a:buClr>
                <a:srgbClr val="FF0000"/>
              </a:buClr>
              <a:buSzPct val="90000"/>
              <a:buFontTx/>
              <a:buChar char="•"/>
            </a:pPr>
            <a:r>
              <a:rPr lang="en-US" sz="3200" b="0" dirty="0"/>
              <a:t>Highly immunogenic</a:t>
            </a:r>
          </a:p>
          <a:p>
            <a:pPr marL="601663" lvl="1" indent="-146050" algn="l" defTabSz="369888">
              <a:spcBef>
                <a:spcPct val="20000"/>
              </a:spcBef>
              <a:buClr>
                <a:srgbClr val="FF9900"/>
              </a:buClr>
              <a:buFontTx/>
              <a:buChar char="–"/>
            </a:pPr>
            <a:r>
              <a:rPr lang="en-US" sz="2400" dirty="0">
                <a:solidFill>
                  <a:srgbClr val="FFFF66"/>
                </a:solidFill>
              </a:rPr>
              <a:t> </a:t>
            </a:r>
            <a:r>
              <a:rPr lang="en-US" sz="2400" b="0" dirty="0">
                <a:solidFill>
                  <a:srgbClr val="FFFF00"/>
                </a:solidFill>
              </a:rPr>
              <a:t>97%-100% of children</a:t>
            </a:r>
            <a:r>
              <a:rPr lang="en-US" sz="2400" b="0" dirty="0">
                <a:solidFill>
                  <a:srgbClr val="FFFF66"/>
                </a:solidFill>
              </a:rPr>
              <a:t>,</a:t>
            </a:r>
            <a:r>
              <a:rPr lang="en-US" sz="2400" b="0" dirty="0">
                <a:solidFill>
                  <a:schemeClr val="tx1"/>
                </a:solidFill>
              </a:rPr>
              <a:t> </a:t>
            </a:r>
            <a:r>
              <a:rPr lang="en-US" sz="2400" b="0" dirty="0">
                <a:solidFill>
                  <a:srgbClr val="FFFF00"/>
                </a:solidFill>
              </a:rPr>
              <a:t>adolescents, and adults have protective levels of antibody within 1 month of receiving first dose; essentially 100% have protective levels after second dose</a:t>
            </a:r>
            <a:r>
              <a:rPr lang="en-US" sz="2400" b="0" dirty="0">
                <a:solidFill>
                  <a:schemeClr val="tx1"/>
                </a:solidFill>
              </a:rPr>
              <a:t> </a:t>
            </a:r>
          </a:p>
          <a:p>
            <a:pPr marL="601663" lvl="1" indent="-146050" algn="l" defTabSz="369888" eaLnBrk="0" hangingPunct="0">
              <a:buClr>
                <a:schemeClr val="tx1"/>
              </a:buClr>
              <a:buSzPct val="90000"/>
              <a:buFontTx/>
              <a:buChar char="•"/>
            </a:pPr>
            <a:endParaRPr lang="en-US" sz="2400" b="0" dirty="0">
              <a:solidFill>
                <a:schemeClr val="tx1"/>
              </a:solidFill>
            </a:endParaRPr>
          </a:p>
          <a:p>
            <a:pPr marL="168275" indent="-168275" algn="l" defTabSz="369888" eaLnBrk="0" hangingPunct="0">
              <a:buClr>
                <a:srgbClr val="FF0000"/>
              </a:buClr>
              <a:buSzPct val="90000"/>
              <a:buFontTx/>
              <a:buChar char="•"/>
            </a:pPr>
            <a:r>
              <a:rPr lang="en-US" sz="3200" b="0" dirty="0"/>
              <a:t>Highly efficacious</a:t>
            </a:r>
          </a:p>
          <a:p>
            <a:pPr marL="601663" lvl="1" indent="-146050" algn="l" defTabSz="369888">
              <a:spcBef>
                <a:spcPct val="20000"/>
              </a:spcBef>
              <a:buClr>
                <a:srgbClr val="FF9900"/>
              </a:buClr>
              <a:buFontTx/>
              <a:buChar char="–"/>
            </a:pPr>
            <a:r>
              <a:rPr lang="en-US" sz="2400" b="0" dirty="0">
                <a:solidFill>
                  <a:srgbClr val="FFFF00"/>
                </a:solidFill>
              </a:rPr>
              <a:t> In published studies, 94%-100% of children were protected against clinical hepatitis A infection after the equivalent of one dose of vaccine</a:t>
            </a:r>
          </a:p>
          <a:p>
            <a:pPr marL="168275" indent="-168275" algn="l" defTabSz="369888" eaLnBrk="0" hangingPunct="0">
              <a:buClr>
                <a:srgbClr val="FF3300"/>
              </a:buClr>
              <a:buSzPct val="90000"/>
              <a:buFontTx/>
              <a:buChar char="•"/>
            </a:pPr>
            <a:endParaRPr lang="en-US" sz="2400" dirty="0">
              <a:solidFill>
                <a:srgbClr val="FFFF00"/>
              </a:solidFill>
            </a:endParaRPr>
          </a:p>
          <a:p>
            <a:pPr marL="601663" lvl="1" indent="-146050" algn="l" defTabSz="369888" eaLnBrk="0" hangingPunct="0">
              <a:buClr>
                <a:srgbClr val="FF3300"/>
              </a:buClr>
              <a:buSzPct val="90000"/>
            </a:pPr>
            <a:endParaRPr lang="en-US" sz="2400" dirty="0">
              <a:solidFill>
                <a:schemeClr val="tx1"/>
              </a:solidFill>
            </a:endParaRPr>
          </a:p>
        </p:txBody>
      </p:sp>
      <p:sp>
        <p:nvSpPr>
          <p:cNvPr id="34819" name="Rectangle 3"/>
          <p:cNvSpPr>
            <a:spLocks noGrp="1" noChangeArrowheads="1"/>
          </p:cNvSpPr>
          <p:nvPr>
            <p:ph type="title"/>
          </p:nvPr>
        </p:nvSpPr>
        <p:spPr>
          <a:xfrm>
            <a:off x="1008063" y="152400"/>
            <a:ext cx="7069137" cy="1143000"/>
          </a:xfrm>
        </p:spPr>
        <p:txBody>
          <a:bodyPr lIns="101882" tIns="50941" rIns="101882" bIns="50941" anchor="t"/>
          <a:lstStyle/>
          <a:p>
            <a:pPr eaLnBrk="1" hangingPunct="1"/>
            <a:r>
              <a:rPr lang="en-US" sz="3200" b="1" dirty="0" smtClean="0">
                <a:solidFill>
                  <a:schemeClr val="tx1"/>
                </a:solidFill>
                <a:latin typeface="Futura Md BT" pitchFamily="34" charset="0"/>
              </a:rPr>
              <a:t/>
            </a:r>
            <a:br>
              <a:rPr lang="en-US" sz="3200" b="1" dirty="0" smtClean="0">
                <a:solidFill>
                  <a:schemeClr val="tx1"/>
                </a:solidFill>
                <a:latin typeface="Futura Md BT" pitchFamily="34" charset="0"/>
              </a:rPr>
            </a:br>
            <a:r>
              <a:rPr lang="en-US" sz="4000" b="1" dirty="0" smtClean="0">
                <a:solidFill>
                  <a:srgbClr val="FFFF00"/>
                </a:solidFill>
                <a:latin typeface="Arial" charset="0"/>
              </a:rPr>
              <a:t>Hepatitis A Vaccines</a:t>
            </a:r>
          </a:p>
        </p:txBody>
      </p:sp>
      <p:sp>
        <p:nvSpPr>
          <p:cNvPr id="34820" name="Line 5"/>
          <p:cNvSpPr>
            <a:spLocks noChangeShapeType="1"/>
          </p:cNvSpPr>
          <p:nvPr/>
        </p:nvSpPr>
        <p:spPr bwMode="auto">
          <a:xfrm>
            <a:off x="7620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ransition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247650" y="6229350"/>
            <a:ext cx="2133600" cy="457200"/>
          </a:xfrm>
          <a:prstGeom prst="rect">
            <a:avLst/>
          </a:prstGeom>
          <a:noFill/>
          <a:ln w="12700">
            <a:noFill/>
            <a:miter lim="800000"/>
            <a:headEnd/>
            <a:tailEnd/>
          </a:ln>
        </p:spPr>
        <p:txBody>
          <a:bodyPr wrap="none" anchor="ctr"/>
          <a:lstStyle/>
          <a:p>
            <a:endParaRPr lang="en-US" dirty="0"/>
          </a:p>
        </p:txBody>
      </p:sp>
      <p:sp>
        <p:nvSpPr>
          <p:cNvPr id="8196" name="Rectangle 3"/>
          <p:cNvSpPr>
            <a:spLocks noChangeArrowheads="1"/>
          </p:cNvSpPr>
          <p:nvPr/>
        </p:nvSpPr>
        <p:spPr bwMode="auto">
          <a:xfrm>
            <a:off x="2990850" y="6229350"/>
            <a:ext cx="3200400" cy="457200"/>
          </a:xfrm>
          <a:prstGeom prst="rect">
            <a:avLst/>
          </a:prstGeom>
          <a:noFill/>
          <a:ln w="12700">
            <a:noFill/>
            <a:miter lim="800000"/>
            <a:headEnd/>
            <a:tailEnd/>
          </a:ln>
        </p:spPr>
        <p:txBody>
          <a:bodyPr wrap="none" anchor="ctr"/>
          <a:lstStyle/>
          <a:p>
            <a:endParaRPr lang="en-US" dirty="0"/>
          </a:p>
        </p:txBody>
      </p:sp>
      <p:sp>
        <p:nvSpPr>
          <p:cNvPr id="8198" name="Text Box 8"/>
          <p:cNvSpPr txBox="1">
            <a:spLocks noChangeArrowheads="1"/>
          </p:cNvSpPr>
          <p:nvPr/>
        </p:nvSpPr>
        <p:spPr bwMode="auto">
          <a:xfrm>
            <a:off x="1524000" y="381000"/>
            <a:ext cx="6096000" cy="641350"/>
          </a:xfrm>
          <a:prstGeom prst="rect">
            <a:avLst/>
          </a:prstGeom>
          <a:noFill/>
          <a:ln w="9525">
            <a:noFill/>
            <a:miter lim="800000"/>
            <a:headEnd/>
            <a:tailEnd/>
          </a:ln>
        </p:spPr>
        <p:txBody>
          <a:bodyPr>
            <a:spAutoFit/>
          </a:bodyPr>
          <a:lstStyle/>
          <a:p>
            <a:pPr>
              <a:spcBef>
                <a:spcPct val="50000"/>
              </a:spcBef>
            </a:pPr>
            <a:r>
              <a:rPr lang="en-US" sz="3600" dirty="0">
                <a:solidFill>
                  <a:srgbClr val="FFFF00"/>
                </a:solidFill>
              </a:rPr>
              <a:t>Hepatitis B Virus</a:t>
            </a:r>
          </a:p>
        </p:txBody>
      </p:sp>
      <p:sp>
        <p:nvSpPr>
          <p:cNvPr id="9" name="Line 3"/>
          <p:cNvSpPr>
            <a:spLocks noChangeShapeType="1"/>
          </p:cNvSpPr>
          <p:nvPr/>
        </p:nvSpPr>
        <p:spPr bwMode="auto">
          <a:xfrm>
            <a:off x="762000" y="1066800"/>
            <a:ext cx="7696200" cy="0"/>
          </a:xfrm>
          <a:prstGeom prst="line">
            <a:avLst/>
          </a:prstGeom>
          <a:noFill/>
          <a:ln w="38100" cmpd="dbl">
            <a:solidFill>
              <a:srgbClr val="FF0000"/>
            </a:solidFill>
            <a:round/>
            <a:headEnd/>
            <a:tailEnd/>
          </a:ln>
        </p:spPr>
        <p:txBody>
          <a:bodyPr/>
          <a:lstStyle/>
          <a:p>
            <a:endParaRPr lang="en-US" dirty="0"/>
          </a:p>
        </p:txBody>
      </p:sp>
      <p:grpSp>
        <p:nvGrpSpPr>
          <p:cNvPr id="7" name="Group 5"/>
          <p:cNvGrpSpPr>
            <a:grpSpLocks/>
          </p:cNvGrpSpPr>
          <p:nvPr/>
        </p:nvGrpSpPr>
        <p:grpSpPr bwMode="auto">
          <a:xfrm>
            <a:off x="838200" y="1447800"/>
            <a:ext cx="7543800" cy="5105400"/>
            <a:chOff x="972" y="780"/>
            <a:chExt cx="4548" cy="3024"/>
          </a:xfrm>
        </p:grpSpPr>
        <p:sp>
          <p:nvSpPr>
            <p:cNvPr id="10" name="Rectangle 6"/>
            <p:cNvSpPr>
              <a:spLocks noChangeArrowheads="1"/>
            </p:cNvSpPr>
            <p:nvPr/>
          </p:nvSpPr>
          <p:spPr bwMode="auto">
            <a:xfrm>
              <a:off x="972" y="780"/>
              <a:ext cx="4548" cy="3024"/>
            </a:xfrm>
            <a:prstGeom prst="rect">
              <a:avLst/>
            </a:prstGeom>
            <a:solidFill>
              <a:schemeClr val="hlink"/>
            </a:solidFill>
            <a:ln w="12700">
              <a:noFill/>
              <a:miter lim="800000"/>
              <a:headEnd/>
              <a:tailEnd/>
            </a:ln>
          </p:spPr>
          <p:txBody>
            <a:bodyPr wrap="none" anchor="ctr"/>
            <a:lstStyle/>
            <a:p>
              <a:endParaRPr lang="en-US" dirty="0"/>
            </a:p>
          </p:txBody>
        </p:sp>
        <p:graphicFrame>
          <p:nvGraphicFramePr>
            <p:cNvPr id="11" name="Object 7">
              <a:hlinkClick r:id="" action="ppaction://ole?verb=0"/>
            </p:cNvPr>
            <p:cNvGraphicFramePr>
              <a:graphicFrameLocks/>
            </p:cNvGraphicFramePr>
            <p:nvPr/>
          </p:nvGraphicFramePr>
          <p:xfrm>
            <a:off x="1026" y="828"/>
            <a:ext cx="4454" cy="2943"/>
          </p:xfrm>
          <a:graphic>
            <a:graphicData uri="http://schemas.openxmlformats.org/presentationml/2006/ole">
              <p:oleObj spid="_x0000_s47105" r:id="rId3" imgW="7068960" imgH="4670280" progId="">
                <p:embed/>
              </p:oleObj>
            </a:graphicData>
          </a:graphic>
        </p:graphicFrame>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85800" y="1905000"/>
          <a:ext cx="8077200" cy="3749040"/>
        </p:xfrm>
        <a:graphic>
          <a:graphicData uri="http://schemas.openxmlformats.org/drawingml/2006/table">
            <a:tbl>
              <a:tblPr firstRow="1" bandRow="1">
                <a:tableStyleId>{0505E3EF-67EA-436B-97B2-0124C06EBD24}</a:tableStyleId>
              </a:tblPr>
              <a:tblGrid>
                <a:gridCol w="4531112"/>
                <a:gridCol w="354608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charset="0"/>
                        </a:rPr>
                        <a:t>Incubation period: </a:t>
                      </a:r>
                      <a:endParaRPr lang="en-US" sz="2400" b="1" dirty="0">
                        <a:solidFill>
                          <a:schemeClr val="tx1"/>
                        </a:solidFill>
                      </a:endParaRPr>
                    </a:p>
                  </a:txBody>
                  <a:tcPr anchor="ctr"/>
                </a:tc>
                <a:tc>
                  <a:txBody>
                    <a:bodyPr/>
                    <a:lstStyle/>
                    <a:p>
                      <a:r>
                        <a:rPr lang="en-US" sz="2400" b="0" dirty="0" smtClean="0">
                          <a:solidFill>
                            <a:schemeClr val="tx1"/>
                          </a:solidFill>
                          <a:latin typeface="Arial" charset="0"/>
                        </a:rPr>
                        <a:t>Avg 60-90 days  </a:t>
                      </a:r>
                    </a:p>
                    <a:p>
                      <a:r>
                        <a:rPr lang="en-US" sz="2400" b="0" dirty="0" smtClean="0">
                          <a:solidFill>
                            <a:schemeClr val="tx1"/>
                          </a:solidFill>
                          <a:latin typeface="Arial" charset="0"/>
                        </a:rPr>
                        <a:t>Range 45-180 days</a:t>
                      </a:r>
                      <a:endParaRPr lang="en-US" sz="2400" b="0" dirty="0">
                        <a:solidFill>
                          <a:schemeClr val="tx1"/>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charset="0"/>
                        </a:rPr>
                        <a:t>Clinical illness (jaundice): </a:t>
                      </a:r>
                      <a:endParaRPr lang="en-US" sz="2400" b="1" dirty="0">
                        <a:solidFill>
                          <a:schemeClr val="tx1"/>
                        </a:solidFill>
                      </a:endParaRPr>
                    </a:p>
                  </a:txBody>
                  <a:tcPr anchor="ctr"/>
                </a:tc>
                <a:tc>
                  <a:txBody>
                    <a:bodyPr/>
                    <a:lstStyle/>
                    <a:p>
                      <a:r>
                        <a:rPr lang="en-US" sz="2400" dirty="0" smtClean="0">
                          <a:solidFill>
                            <a:schemeClr val="tx1"/>
                          </a:solidFill>
                          <a:latin typeface="Arial" charset="0"/>
                        </a:rPr>
                        <a:t>&lt;5yrs</a:t>
                      </a:r>
                      <a:r>
                        <a:rPr lang="en-US" sz="2400" baseline="0" dirty="0" smtClean="0">
                          <a:solidFill>
                            <a:schemeClr val="tx1"/>
                          </a:solidFill>
                          <a:latin typeface="Arial" charset="0"/>
                        </a:rPr>
                        <a:t>  </a:t>
                      </a:r>
                      <a:r>
                        <a:rPr lang="en-US" sz="2400" baseline="0" dirty="0" smtClean="0">
                          <a:solidFill>
                            <a:schemeClr val="tx1"/>
                          </a:solidFill>
                          <a:latin typeface="Arial" charset="0"/>
                          <a:sym typeface="Wingdings" pitchFamily="2" charset="2"/>
                        </a:rPr>
                        <a:t> </a:t>
                      </a:r>
                      <a:r>
                        <a:rPr lang="en-US" sz="2400" dirty="0" smtClean="0">
                          <a:solidFill>
                            <a:schemeClr val="tx1"/>
                          </a:solidFill>
                          <a:latin typeface="Arial" charset="0"/>
                        </a:rPr>
                        <a:t>&lt;10%; </a:t>
                      </a:r>
                    </a:p>
                    <a:p>
                      <a:r>
                        <a:rPr lang="en-US" sz="2400" dirty="0" smtClean="0">
                          <a:solidFill>
                            <a:schemeClr val="tx1"/>
                          </a:solidFill>
                          <a:latin typeface="Symbol" pitchFamily="18" charset="2"/>
                        </a:rPr>
                        <a:t>³</a:t>
                      </a:r>
                      <a:r>
                        <a:rPr lang="en-US" sz="2400" dirty="0" smtClean="0">
                          <a:solidFill>
                            <a:schemeClr val="tx1"/>
                          </a:solidFill>
                          <a:latin typeface="Arial" charset="0"/>
                        </a:rPr>
                        <a:t>5yrs  </a:t>
                      </a:r>
                      <a:r>
                        <a:rPr lang="en-US" sz="2400" dirty="0" smtClean="0">
                          <a:solidFill>
                            <a:schemeClr val="tx1"/>
                          </a:solidFill>
                          <a:latin typeface="Arial" charset="0"/>
                          <a:sym typeface="Wingdings" pitchFamily="2" charset="2"/>
                        </a:rPr>
                        <a:t>  </a:t>
                      </a:r>
                      <a:r>
                        <a:rPr lang="en-US" sz="2400" dirty="0" smtClean="0">
                          <a:solidFill>
                            <a:schemeClr val="tx1"/>
                          </a:solidFill>
                          <a:latin typeface="Arial" charset="0"/>
                        </a:rPr>
                        <a:t>30-50%</a:t>
                      </a:r>
                      <a:endParaRPr lang="en-US" sz="2400" dirty="0">
                        <a:solidFill>
                          <a:schemeClr val="tx1"/>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charset="0"/>
                        </a:rPr>
                        <a:t>Acute case-fatality rate:</a:t>
                      </a:r>
                      <a:endParaRPr lang="en-US" sz="2400" b="1" dirty="0">
                        <a:solidFill>
                          <a:schemeClr val="tx1"/>
                        </a:solidFill>
                      </a:endParaRPr>
                    </a:p>
                  </a:txBody>
                  <a:tcPr anchor="ctr"/>
                </a:tc>
                <a:tc>
                  <a:txBody>
                    <a:bodyPr/>
                    <a:lstStyle/>
                    <a:p>
                      <a:r>
                        <a:rPr lang="en-US" sz="2400" dirty="0" smtClean="0">
                          <a:solidFill>
                            <a:schemeClr val="tx1"/>
                          </a:solidFill>
                          <a:latin typeface="Arial" charset="0"/>
                        </a:rPr>
                        <a:t>0.5% - 1%</a:t>
                      </a:r>
                      <a:endParaRPr lang="en-US" sz="2400" dirty="0">
                        <a:solidFill>
                          <a:schemeClr val="tx1"/>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charset="0"/>
                        </a:rPr>
                        <a:t>Chronic infection: 	</a:t>
                      </a:r>
                      <a:endParaRPr lang="en-US" sz="2400" b="1" dirty="0">
                        <a:solidFill>
                          <a:schemeClr val="tx1"/>
                        </a:solidFill>
                      </a:endParaRPr>
                    </a:p>
                  </a:txBody>
                  <a:tcPr anchor="ctr"/>
                </a:tc>
                <a:tc>
                  <a:txBody>
                    <a:bodyPr/>
                    <a:lstStyle/>
                    <a:p>
                      <a:r>
                        <a:rPr lang="en-US" sz="2400" dirty="0" smtClean="0">
                          <a:solidFill>
                            <a:schemeClr val="tx1"/>
                          </a:solidFill>
                          <a:latin typeface="Arial" charset="0"/>
                        </a:rPr>
                        <a:t>&lt;5 yrs</a:t>
                      </a:r>
                      <a:r>
                        <a:rPr lang="en-US" sz="2400" baseline="0" dirty="0" smtClean="0">
                          <a:solidFill>
                            <a:schemeClr val="tx1"/>
                          </a:solidFill>
                          <a:latin typeface="Arial" charset="0"/>
                        </a:rPr>
                        <a:t>  </a:t>
                      </a:r>
                      <a:r>
                        <a:rPr lang="en-US" sz="2400" baseline="0" dirty="0" smtClean="0">
                          <a:solidFill>
                            <a:schemeClr val="tx1"/>
                          </a:solidFill>
                          <a:latin typeface="Arial" charset="0"/>
                          <a:sym typeface="Wingdings" pitchFamily="2" charset="2"/>
                        </a:rPr>
                        <a:t>  </a:t>
                      </a:r>
                      <a:r>
                        <a:rPr lang="en-US" sz="2400" dirty="0" smtClean="0">
                          <a:solidFill>
                            <a:schemeClr val="tx1"/>
                          </a:solidFill>
                          <a:latin typeface="Arial" charset="0"/>
                        </a:rPr>
                        <a:t>30-90%</a:t>
                      </a:r>
                    </a:p>
                    <a:p>
                      <a:r>
                        <a:rPr lang="en-US" sz="2400" dirty="0" smtClean="0">
                          <a:solidFill>
                            <a:schemeClr val="tx1"/>
                          </a:solidFill>
                          <a:latin typeface="Symbol" pitchFamily="18" charset="2"/>
                        </a:rPr>
                        <a:t>³</a:t>
                      </a:r>
                      <a:r>
                        <a:rPr lang="en-US" sz="2400" dirty="0" smtClean="0">
                          <a:solidFill>
                            <a:schemeClr val="tx1"/>
                          </a:solidFill>
                          <a:latin typeface="Arial" charset="0"/>
                        </a:rPr>
                        <a:t>5 yrs</a:t>
                      </a:r>
                      <a:r>
                        <a:rPr lang="en-US" sz="2400" baseline="0" dirty="0" smtClean="0">
                          <a:solidFill>
                            <a:schemeClr val="tx1"/>
                          </a:solidFill>
                          <a:latin typeface="Arial" charset="0"/>
                        </a:rPr>
                        <a:t>  </a:t>
                      </a:r>
                      <a:r>
                        <a:rPr lang="en-US" sz="2400" baseline="0" dirty="0" smtClean="0">
                          <a:solidFill>
                            <a:schemeClr val="tx1"/>
                          </a:solidFill>
                          <a:latin typeface="Arial" charset="0"/>
                          <a:sym typeface="Wingdings" pitchFamily="2" charset="2"/>
                        </a:rPr>
                        <a:t>  </a:t>
                      </a:r>
                      <a:r>
                        <a:rPr lang="en-US" sz="2400" dirty="0" smtClean="0">
                          <a:solidFill>
                            <a:schemeClr val="tx1"/>
                          </a:solidFill>
                          <a:latin typeface="Arial" charset="0"/>
                        </a:rPr>
                        <a:t>2-10%</a:t>
                      </a:r>
                      <a:endParaRPr lang="en-US" sz="2400" dirty="0">
                        <a:solidFill>
                          <a:schemeClr val="tx1"/>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charset="0"/>
                        </a:rPr>
                        <a:t>Premature mortality from                             chronic liver disease: 	</a:t>
                      </a:r>
                    </a:p>
                  </a:txBody>
                  <a:tcPr anchor="ctr"/>
                </a:tc>
                <a:tc>
                  <a:txBody>
                    <a:bodyPr/>
                    <a:lstStyle/>
                    <a:p>
                      <a:r>
                        <a:rPr lang="en-US" sz="2400" dirty="0" smtClean="0">
                          <a:solidFill>
                            <a:schemeClr val="tx1"/>
                          </a:solidFill>
                          <a:latin typeface="Arial" charset="0"/>
                        </a:rPr>
                        <a:t>15% - 25%</a:t>
                      </a:r>
                      <a:endParaRPr lang="en-US" sz="2400" dirty="0">
                        <a:solidFill>
                          <a:schemeClr val="tx1"/>
                        </a:solidFill>
                      </a:endParaRPr>
                    </a:p>
                  </a:txBody>
                  <a:tcPr anchor="ctr"/>
                </a:tc>
              </a:tr>
            </a:tbl>
          </a:graphicData>
        </a:graphic>
      </p:graphicFrame>
      <p:sp>
        <p:nvSpPr>
          <p:cNvPr id="4" name="Rectangle 2"/>
          <p:cNvSpPr>
            <a:spLocks noGrp="1" noChangeArrowheads="1"/>
          </p:cNvSpPr>
          <p:nvPr>
            <p:ph type="title"/>
          </p:nvPr>
        </p:nvSpPr>
        <p:spPr>
          <a:xfrm>
            <a:off x="685800" y="228600"/>
            <a:ext cx="7772400" cy="1143000"/>
          </a:xfrm>
        </p:spPr>
        <p:txBody>
          <a:bodyPr/>
          <a:lstStyle/>
          <a:p>
            <a:pPr eaLnBrk="1" hangingPunct="1"/>
            <a:r>
              <a:rPr lang="en-US" sz="3600" b="1" dirty="0" smtClean="0">
                <a:solidFill>
                  <a:srgbClr val="FFFF00"/>
                </a:solidFill>
                <a:latin typeface="Arial" charset="0"/>
              </a:rPr>
              <a:t>Hepatitis B – Clinical Features</a:t>
            </a:r>
          </a:p>
        </p:txBody>
      </p:sp>
      <p:sp>
        <p:nvSpPr>
          <p:cNvPr id="5" name="Line 4"/>
          <p:cNvSpPr>
            <a:spLocks noChangeShapeType="1"/>
          </p:cNvSpPr>
          <p:nvPr/>
        </p:nvSpPr>
        <p:spPr bwMode="auto">
          <a:xfrm>
            <a:off x="609600" y="1143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36867"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36868"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36869"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36870"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36871"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36872" name="Rectangle 8"/>
          <p:cNvSpPr>
            <a:spLocks noChangeArrowheads="1"/>
          </p:cNvSpPr>
          <p:nvPr/>
        </p:nvSpPr>
        <p:spPr bwMode="auto">
          <a:xfrm>
            <a:off x="1252538" y="762000"/>
            <a:ext cx="6908800" cy="1143000"/>
          </a:xfrm>
          <a:prstGeom prst="rect">
            <a:avLst/>
          </a:prstGeom>
          <a:noFill/>
          <a:ln w="12700">
            <a:noFill/>
            <a:miter lim="800000"/>
            <a:headEnd/>
            <a:tailEnd/>
          </a:ln>
        </p:spPr>
        <p:txBody>
          <a:bodyPr lIns="90488" tIns="44450" rIns="90488" bIns="44450" anchor="ctr"/>
          <a:lstStyle/>
          <a:p>
            <a:pPr eaLnBrk="0" hangingPunct="0"/>
            <a:r>
              <a:rPr lang="en-US" b="0" dirty="0">
                <a:solidFill>
                  <a:srgbClr val="FAFD00"/>
                </a:solidFill>
                <a:latin typeface="ZapfHumnst BT" charset="0"/>
              </a:rPr>
              <a:t> </a:t>
            </a:r>
          </a:p>
        </p:txBody>
      </p:sp>
      <p:sp>
        <p:nvSpPr>
          <p:cNvPr id="36873" name="Rectangle 10"/>
          <p:cNvSpPr>
            <a:spLocks noChangeArrowheads="1"/>
          </p:cNvSpPr>
          <p:nvPr/>
        </p:nvSpPr>
        <p:spPr bwMode="auto">
          <a:xfrm>
            <a:off x="652463" y="609600"/>
            <a:ext cx="8110537" cy="1371600"/>
          </a:xfrm>
          <a:prstGeom prst="rect">
            <a:avLst/>
          </a:prstGeom>
          <a:noFill/>
          <a:ln w="12700">
            <a:noFill/>
            <a:miter lim="800000"/>
            <a:headEnd/>
            <a:tailEnd/>
          </a:ln>
        </p:spPr>
        <p:txBody>
          <a:bodyPr lIns="90488" tIns="44450" rIns="90488" bIns="44450" anchor="ctr"/>
          <a:lstStyle/>
          <a:p>
            <a:pPr algn="l" eaLnBrk="0" hangingPunct="0"/>
            <a:r>
              <a:rPr lang="en-US" sz="3600" dirty="0">
                <a:solidFill>
                  <a:srgbClr val="FAFD00"/>
                </a:solidFill>
              </a:rPr>
              <a:t>Concentration of Hepatitis B Virus </a:t>
            </a:r>
          </a:p>
          <a:p>
            <a:pPr algn="l" eaLnBrk="0" hangingPunct="0"/>
            <a:r>
              <a:rPr lang="en-US" sz="3600" dirty="0">
                <a:solidFill>
                  <a:srgbClr val="FAFD00"/>
                </a:solidFill>
              </a:rPr>
              <a:t>in Various Body Fluids</a:t>
            </a:r>
            <a:r>
              <a:rPr lang="en-US" sz="4000" b="0" dirty="0">
                <a:solidFill>
                  <a:srgbClr val="FE9B03"/>
                </a:solidFill>
                <a:latin typeface="ZapfHumnst BT" charset="0"/>
              </a:rPr>
              <a:t/>
            </a:r>
            <a:br>
              <a:rPr lang="en-US" sz="4000" b="0" dirty="0">
                <a:solidFill>
                  <a:srgbClr val="FE9B03"/>
                </a:solidFill>
                <a:latin typeface="ZapfHumnst BT" charset="0"/>
              </a:rPr>
            </a:br>
            <a:endParaRPr lang="en-US" sz="4000" b="0" dirty="0">
              <a:solidFill>
                <a:srgbClr val="FE9B03"/>
              </a:solidFill>
              <a:latin typeface="ZapfHumnst BT" charset="0"/>
            </a:endParaRPr>
          </a:p>
        </p:txBody>
      </p:sp>
      <p:sp>
        <p:nvSpPr>
          <p:cNvPr id="36874" name="Rectangle 12"/>
          <p:cNvSpPr>
            <a:spLocks noChangeArrowheads="1"/>
          </p:cNvSpPr>
          <p:nvPr/>
        </p:nvSpPr>
        <p:spPr bwMode="auto">
          <a:xfrm>
            <a:off x="1179513" y="2520950"/>
            <a:ext cx="863600" cy="515938"/>
          </a:xfrm>
          <a:prstGeom prst="rect">
            <a:avLst/>
          </a:prstGeom>
          <a:noFill/>
          <a:ln w="12700">
            <a:noFill/>
            <a:miter lim="800000"/>
            <a:headEnd/>
            <a:tailEnd/>
          </a:ln>
        </p:spPr>
        <p:txBody>
          <a:bodyPr wrap="none" lIns="90488" tIns="44450" rIns="90488" bIns="44450">
            <a:spAutoFit/>
          </a:bodyPr>
          <a:lstStyle/>
          <a:p>
            <a:pPr algn="l" eaLnBrk="0" hangingPunct="0"/>
            <a:r>
              <a:rPr lang="en-US" sz="2800" dirty="0">
                <a:solidFill>
                  <a:srgbClr val="FFFF00"/>
                </a:solidFill>
              </a:rPr>
              <a:t>High</a:t>
            </a:r>
          </a:p>
        </p:txBody>
      </p:sp>
      <p:sp>
        <p:nvSpPr>
          <p:cNvPr id="36875" name="Rectangle 13"/>
          <p:cNvSpPr>
            <a:spLocks noChangeArrowheads="1"/>
          </p:cNvSpPr>
          <p:nvPr/>
        </p:nvSpPr>
        <p:spPr bwMode="auto">
          <a:xfrm>
            <a:off x="3675062" y="2554287"/>
            <a:ext cx="1568450" cy="515938"/>
          </a:xfrm>
          <a:prstGeom prst="rect">
            <a:avLst/>
          </a:prstGeom>
          <a:noFill/>
          <a:ln w="12700">
            <a:noFill/>
            <a:miter lim="800000"/>
            <a:headEnd/>
            <a:tailEnd/>
          </a:ln>
        </p:spPr>
        <p:txBody>
          <a:bodyPr wrap="none" lIns="90488" tIns="44450" rIns="90488" bIns="44450">
            <a:spAutoFit/>
          </a:bodyPr>
          <a:lstStyle/>
          <a:p>
            <a:pPr algn="l" eaLnBrk="0" hangingPunct="0"/>
            <a:r>
              <a:rPr lang="en-US" sz="2800" dirty="0">
                <a:solidFill>
                  <a:srgbClr val="FFFF00"/>
                </a:solidFill>
              </a:rPr>
              <a:t>Moderate</a:t>
            </a:r>
          </a:p>
        </p:txBody>
      </p:sp>
      <p:sp>
        <p:nvSpPr>
          <p:cNvPr id="36876" name="Rectangle 14"/>
          <p:cNvSpPr>
            <a:spLocks noChangeArrowheads="1"/>
          </p:cNvSpPr>
          <p:nvPr/>
        </p:nvSpPr>
        <p:spPr bwMode="auto">
          <a:xfrm>
            <a:off x="6553200" y="2209800"/>
            <a:ext cx="1798570" cy="520655"/>
          </a:xfrm>
          <a:prstGeom prst="rect">
            <a:avLst/>
          </a:prstGeom>
          <a:noFill/>
          <a:ln w="12700">
            <a:noFill/>
            <a:miter lim="800000"/>
            <a:headEnd/>
            <a:tailEnd/>
          </a:ln>
        </p:spPr>
        <p:txBody>
          <a:bodyPr wrap="none" lIns="90488" tIns="44450" rIns="90488" bIns="44450">
            <a:spAutoFit/>
          </a:bodyPr>
          <a:lstStyle/>
          <a:p>
            <a:pPr algn="l" eaLnBrk="0" hangingPunct="0"/>
            <a:r>
              <a:rPr lang="en-US" sz="2800" dirty="0" smtClean="0">
                <a:solidFill>
                  <a:srgbClr val="FFFF00"/>
                </a:solidFill>
              </a:rPr>
              <a:t>Low / Not</a:t>
            </a:r>
            <a:endParaRPr lang="en-US" sz="2800" dirty="0">
              <a:solidFill>
                <a:srgbClr val="FFFF00"/>
              </a:solidFill>
            </a:endParaRPr>
          </a:p>
        </p:txBody>
      </p:sp>
      <p:sp>
        <p:nvSpPr>
          <p:cNvPr id="36877" name="Rectangle 15"/>
          <p:cNvSpPr>
            <a:spLocks noChangeArrowheads="1"/>
          </p:cNvSpPr>
          <p:nvPr/>
        </p:nvSpPr>
        <p:spPr bwMode="auto">
          <a:xfrm>
            <a:off x="6373812" y="2606675"/>
            <a:ext cx="1763713" cy="515938"/>
          </a:xfrm>
          <a:prstGeom prst="rect">
            <a:avLst/>
          </a:prstGeom>
          <a:noFill/>
          <a:ln w="12700">
            <a:noFill/>
            <a:miter lim="800000"/>
            <a:headEnd/>
            <a:tailEnd/>
          </a:ln>
        </p:spPr>
        <p:txBody>
          <a:bodyPr wrap="none" lIns="90488" tIns="44450" rIns="90488" bIns="44450">
            <a:spAutoFit/>
          </a:bodyPr>
          <a:lstStyle/>
          <a:p>
            <a:pPr algn="l" eaLnBrk="0" hangingPunct="0"/>
            <a:r>
              <a:rPr lang="en-US" sz="2800" dirty="0">
                <a:solidFill>
                  <a:srgbClr val="FFFF00"/>
                </a:solidFill>
              </a:rPr>
              <a:t>Detectable</a:t>
            </a:r>
          </a:p>
        </p:txBody>
      </p:sp>
      <p:sp>
        <p:nvSpPr>
          <p:cNvPr id="36878" name="Rectangle 16"/>
          <p:cNvSpPr>
            <a:spLocks noChangeArrowheads="1"/>
          </p:cNvSpPr>
          <p:nvPr/>
        </p:nvSpPr>
        <p:spPr bwMode="auto">
          <a:xfrm>
            <a:off x="1119188" y="3238500"/>
            <a:ext cx="936625" cy="515938"/>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blood</a:t>
            </a:r>
          </a:p>
        </p:txBody>
      </p:sp>
      <p:sp>
        <p:nvSpPr>
          <p:cNvPr id="36879" name="Rectangle 17"/>
          <p:cNvSpPr>
            <a:spLocks noChangeArrowheads="1"/>
          </p:cNvSpPr>
          <p:nvPr/>
        </p:nvSpPr>
        <p:spPr bwMode="auto">
          <a:xfrm>
            <a:off x="3868737" y="3271837"/>
            <a:ext cx="1112838" cy="515938"/>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semen</a:t>
            </a:r>
          </a:p>
        </p:txBody>
      </p:sp>
      <p:sp>
        <p:nvSpPr>
          <p:cNvPr id="36880" name="Rectangle 18"/>
          <p:cNvSpPr>
            <a:spLocks noChangeArrowheads="1"/>
          </p:cNvSpPr>
          <p:nvPr/>
        </p:nvSpPr>
        <p:spPr bwMode="auto">
          <a:xfrm>
            <a:off x="6781800" y="3324225"/>
            <a:ext cx="866775" cy="515938"/>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urine</a:t>
            </a:r>
          </a:p>
        </p:txBody>
      </p:sp>
      <p:sp>
        <p:nvSpPr>
          <p:cNvPr id="36881" name="Rectangle 19"/>
          <p:cNvSpPr>
            <a:spLocks noChangeArrowheads="1"/>
          </p:cNvSpPr>
          <p:nvPr/>
        </p:nvSpPr>
        <p:spPr bwMode="auto">
          <a:xfrm>
            <a:off x="1069975" y="3700463"/>
            <a:ext cx="1041400" cy="515937"/>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serum</a:t>
            </a:r>
          </a:p>
        </p:txBody>
      </p:sp>
      <p:sp>
        <p:nvSpPr>
          <p:cNvPr id="36882" name="Rectangle 20"/>
          <p:cNvSpPr>
            <a:spLocks noChangeArrowheads="1"/>
          </p:cNvSpPr>
          <p:nvPr/>
        </p:nvSpPr>
        <p:spPr bwMode="auto">
          <a:xfrm>
            <a:off x="3505200" y="3733800"/>
            <a:ext cx="1835150" cy="515937"/>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vaginal fluid</a:t>
            </a:r>
          </a:p>
        </p:txBody>
      </p:sp>
      <p:sp>
        <p:nvSpPr>
          <p:cNvPr id="36883" name="Rectangle 21"/>
          <p:cNvSpPr>
            <a:spLocks noChangeArrowheads="1"/>
          </p:cNvSpPr>
          <p:nvPr/>
        </p:nvSpPr>
        <p:spPr bwMode="auto">
          <a:xfrm>
            <a:off x="6754812" y="3786188"/>
            <a:ext cx="917575" cy="515937"/>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feces</a:t>
            </a:r>
          </a:p>
        </p:txBody>
      </p:sp>
      <p:sp>
        <p:nvSpPr>
          <p:cNvPr id="36884" name="Rectangle 22"/>
          <p:cNvSpPr>
            <a:spLocks noChangeArrowheads="1"/>
          </p:cNvSpPr>
          <p:nvPr/>
        </p:nvSpPr>
        <p:spPr bwMode="auto">
          <a:xfrm>
            <a:off x="355600" y="4162425"/>
            <a:ext cx="2468563" cy="515938"/>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wound exudates</a:t>
            </a:r>
          </a:p>
        </p:txBody>
      </p:sp>
      <p:sp>
        <p:nvSpPr>
          <p:cNvPr id="36885" name="Rectangle 23"/>
          <p:cNvSpPr>
            <a:spLocks noChangeArrowheads="1"/>
          </p:cNvSpPr>
          <p:nvPr/>
        </p:nvSpPr>
        <p:spPr bwMode="auto">
          <a:xfrm>
            <a:off x="3940175" y="4195762"/>
            <a:ext cx="969962" cy="515938"/>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saliva</a:t>
            </a:r>
          </a:p>
        </p:txBody>
      </p:sp>
      <p:sp>
        <p:nvSpPr>
          <p:cNvPr id="36886" name="Rectangle 24"/>
          <p:cNvSpPr>
            <a:spLocks noChangeArrowheads="1"/>
          </p:cNvSpPr>
          <p:nvPr/>
        </p:nvSpPr>
        <p:spPr bwMode="auto">
          <a:xfrm>
            <a:off x="6719887" y="4248150"/>
            <a:ext cx="987425" cy="515938"/>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sweat</a:t>
            </a:r>
          </a:p>
        </p:txBody>
      </p:sp>
      <p:sp>
        <p:nvSpPr>
          <p:cNvPr id="36887" name="Rectangle 25"/>
          <p:cNvSpPr>
            <a:spLocks noChangeArrowheads="1"/>
          </p:cNvSpPr>
          <p:nvPr/>
        </p:nvSpPr>
        <p:spPr bwMode="auto">
          <a:xfrm>
            <a:off x="6781800" y="4773613"/>
            <a:ext cx="865187" cy="515937"/>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tears</a:t>
            </a:r>
          </a:p>
        </p:txBody>
      </p:sp>
      <p:sp>
        <p:nvSpPr>
          <p:cNvPr id="36888" name="Rectangle 26"/>
          <p:cNvSpPr>
            <a:spLocks noChangeArrowheads="1"/>
          </p:cNvSpPr>
          <p:nvPr/>
        </p:nvSpPr>
        <p:spPr bwMode="auto">
          <a:xfrm>
            <a:off x="6408737" y="5237163"/>
            <a:ext cx="1922002" cy="520655"/>
          </a:xfrm>
          <a:prstGeom prst="rect">
            <a:avLst/>
          </a:prstGeom>
          <a:noFill/>
          <a:ln w="12700">
            <a:noFill/>
            <a:miter lim="800000"/>
            <a:headEnd/>
            <a:tailEnd/>
          </a:ln>
        </p:spPr>
        <p:txBody>
          <a:bodyPr wrap="none" lIns="90488" tIns="44450" rIns="90488" bIns="44450">
            <a:spAutoFit/>
          </a:bodyPr>
          <a:lstStyle/>
          <a:p>
            <a:pPr algn="l" eaLnBrk="0" hangingPunct="0"/>
            <a:r>
              <a:rPr lang="en-US" sz="2800" b="0" dirty="0"/>
              <a:t>b</a:t>
            </a:r>
            <a:r>
              <a:rPr lang="en-US" sz="2800" b="0" dirty="0" smtClean="0"/>
              <a:t>reast milk</a:t>
            </a:r>
            <a:endParaRPr lang="en-US" sz="2800" b="0" dirty="0"/>
          </a:p>
        </p:txBody>
      </p:sp>
      <p:sp>
        <p:nvSpPr>
          <p:cNvPr id="36889" name="Line 27"/>
          <p:cNvSpPr>
            <a:spLocks noChangeShapeType="1"/>
          </p:cNvSpPr>
          <p:nvPr/>
        </p:nvSpPr>
        <p:spPr bwMode="auto">
          <a:xfrm>
            <a:off x="609600" y="1676400"/>
            <a:ext cx="7696200" cy="0"/>
          </a:xfrm>
          <a:prstGeom prst="line">
            <a:avLst/>
          </a:prstGeom>
          <a:noFill/>
          <a:ln w="38100" cmpd="dbl">
            <a:solidFill>
              <a:srgbClr val="FF0000"/>
            </a:solidFill>
            <a:round/>
            <a:headEnd/>
            <a:tailEnd/>
          </a:ln>
        </p:spPr>
        <p:txBody>
          <a:bodyPr/>
          <a:lstStyle/>
          <a:p>
            <a:endParaRPr lang="en-US" dirty="0"/>
          </a:p>
        </p:txBody>
      </p:sp>
      <p:sp>
        <p:nvSpPr>
          <p:cNvPr id="36890" name="Line 29"/>
          <p:cNvSpPr>
            <a:spLocks noChangeShapeType="1"/>
          </p:cNvSpPr>
          <p:nvPr/>
        </p:nvSpPr>
        <p:spPr bwMode="auto">
          <a:xfrm>
            <a:off x="3544887" y="3081337"/>
            <a:ext cx="1981200" cy="0"/>
          </a:xfrm>
          <a:prstGeom prst="line">
            <a:avLst/>
          </a:prstGeom>
          <a:noFill/>
          <a:ln w="9525">
            <a:solidFill>
              <a:srgbClr val="FFFF00"/>
            </a:solidFill>
            <a:round/>
            <a:headEnd/>
            <a:tailEnd/>
          </a:ln>
        </p:spPr>
        <p:txBody>
          <a:bodyPr/>
          <a:lstStyle/>
          <a:p>
            <a:endParaRPr lang="en-US" dirty="0"/>
          </a:p>
        </p:txBody>
      </p:sp>
      <p:sp>
        <p:nvSpPr>
          <p:cNvPr id="36891" name="Line 30"/>
          <p:cNvSpPr>
            <a:spLocks noChangeShapeType="1"/>
          </p:cNvSpPr>
          <p:nvPr/>
        </p:nvSpPr>
        <p:spPr bwMode="auto">
          <a:xfrm>
            <a:off x="6351587" y="3133725"/>
            <a:ext cx="2057400" cy="0"/>
          </a:xfrm>
          <a:prstGeom prst="line">
            <a:avLst/>
          </a:prstGeom>
          <a:noFill/>
          <a:ln w="9525">
            <a:solidFill>
              <a:srgbClr val="FFFF00"/>
            </a:solidFill>
            <a:round/>
            <a:headEnd/>
            <a:tailEnd/>
          </a:ln>
        </p:spPr>
        <p:txBody>
          <a:bodyPr/>
          <a:lstStyle/>
          <a:p>
            <a:endParaRPr lang="en-US" dirty="0"/>
          </a:p>
        </p:txBody>
      </p:sp>
      <p:sp>
        <p:nvSpPr>
          <p:cNvPr id="36892" name="Line 31"/>
          <p:cNvSpPr>
            <a:spLocks noChangeShapeType="1"/>
          </p:cNvSpPr>
          <p:nvPr/>
        </p:nvSpPr>
        <p:spPr bwMode="auto">
          <a:xfrm>
            <a:off x="838200" y="3048000"/>
            <a:ext cx="1600200" cy="0"/>
          </a:xfrm>
          <a:prstGeom prst="line">
            <a:avLst/>
          </a:prstGeom>
          <a:noFill/>
          <a:ln w="9525">
            <a:solidFill>
              <a:srgbClr val="FFFF00"/>
            </a:solidFill>
            <a:round/>
            <a:headEnd/>
            <a:tailEnd/>
          </a:ln>
        </p:spPr>
        <p:txBody>
          <a:bodyPr/>
          <a:lstStyle/>
          <a:p>
            <a:endParaRPr lang="en-US"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533400"/>
            <a:ext cx="77724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FF00"/>
                </a:solidFill>
                <a:effectLst/>
                <a:uLnTx/>
                <a:uFillTx/>
                <a:latin typeface="Arial" pitchFamily="34" charset="0"/>
                <a:ea typeface="+mj-ea"/>
                <a:cs typeface="Arial" pitchFamily="34" charset="0"/>
              </a:rPr>
              <a:t>Disclosure Statements</a:t>
            </a:r>
            <a:endParaRPr kumimoji="0" lang="en-US" sz="4400" b="0" i="0" u="none" strike="noStrike" kern="0" cap="none" spc="0" normalizeH="0" baseline="0" noProof="0" dirty="0">
              <a:ln>
                <a:noFill/>
              </a:ln>
              <a:solidFill>
                <a:srgbClr val="FFFF00"/>
              </a:solidFill>
              <a:effectLst/>
              <a:uLnTx/>
              <a:uFillTx/>
              <a:latin typeface="Arial" pitchFamily="34" charset="0"/>
              <a:ea typeface="+mj-ea"/>
              <a:cs typeface="Arial" pitchFamily="34" charset="0"/>
            </a:endParaRPr>
          </a:p>
        </p:txBody>
      </p:sp>
      <p:sp>
        <p:nvSpPr>
          <p:cNvPr id="3" name="Content Placeholder 2"/>
          <p:cNvSpPr txBox="1">
            <a:spLocks/>
          </p:cNvSpPr>
          <p:nvPr/>
        </p:nvSpPr>
        <p:spPr>
          <a:xfrm>
            <a:off x="685800" y="1905000"/>
            <a:ext cx="7772400" cy="4343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rgbClr val="FFFFFF"/>
                </a:solidFill>
                <a:effectLst/>
                <a:uLnTx/>
                <a:uFillTx/>
                <a:latin typeface="Arial" pitchFamily="34" charset="0"/>
                <a:ea typeface="+mn-ea"/>
                <a:cs typeface="Arial" pitchFamily="34" charset="0"/>
              </a:rPr>
              <a:t>Neither the planners of this session nor I have any financial relationship with pharmaceutical companies, biomedical device manufacturers, or corporations whose products and services are related to the vaccines and biologics we discuss.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smtClean="0">
              <a:ln>
                <a:noFill/>
              </a:ln>
              <a:solidFill>
                <a:srgbClr val="FFFFFF"/>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rgbClr val="FFFFFF"/>
                </a:solidFill>
                <a:effectLst/>
                <a:uLnTx/>
                <a:uFillTx/>
                <a:latin typeface="Arial" pitchFamily="34" charset="0"/>
                <a:ea typeface="+mn-ea"/>
                <a:cs typeface="Arial" pitchFamily="34" charset="0"/>
              </a:rPr>
              <a:t>There is no commercial support being received for this event. </a:t>
            </a:r>
            <a:endParaRPr kumimoji="0" lang="en-US" sz="2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4" name="Line 4"/>
          <p:cNvSpPr>
            <a:spLocks noChangeShapeType="1"/>
          </p:cNvSpPr>
          <p:nvPr/>
        </p:nvSpPr>
        <p:spPr bwMode="auto">
          <a:xfrm>
            <a:off x="609600" y="16002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762000" y="304800"/>
            <a:ext cx="7543800" cy="1431925"/>
          </a:xfrm>
          <a:prstGeom prst="rect">
            <a:avLst/>
          </a:prstGeom>
          <a:noFill/>
          <a:ln w="9525">
            <a:noFill/>
            <a:miter lim="800000"/>
            <a:headEnd/>
            <a:tailEnd/>
          </a:ln>
        </p:spPr>
        <p:txBody>
          <a:bodyPr anchor="ctr"/>
          <a:lstStyle/>
          <a:p>
            <a:r>
              <a:rPr lang="en-US" sz="3600" dirty="0">
                <a:solidFill>
                  <a:srgbClr val="FFFF00"/>
                </a:solidFill>
              </a:rPr>
              <a:t>Hepatitis B Virus Transmission</a:t>
            </a:r>
          </a:p>
        </p:txBody>
      </p:sp>
      <p:sp>
        <p:nvSpPr>
          <p:cNvPr id="37891" name="Rectangle 5"/>
          <p:cNvSpPr>
            <a:spLocks noChangeArrowheads="1"/>
          </p:cNvSpPr>
          <p:nvPr/>
        </p:nvSpPr>
        <p:spPr bwMode="auto">
          <a:xfrm>
            <a:off x="914400" y="1981200"/>
            <a:ext cx="7543800" cy="4114800"/>
          </a:xfrm>
          <a:prstGeom prst="rect">
            <a:avLst/>
          </a:prstGeom>
          <a:noFill/>
          <a:ln w="9525">
            <a:noFill/>
            <a:miter lim="800000"/>
            <a:headEnd/>
            <a:tailEnd/>
          </a:ln>
        </p:spPr>
        <p:txBody>
          <a:bodyPr/>
          <a:lstStyle/>
          <a:p>
            <a:pPr marL="342900" indent="-342900" algn="l">
              <a:spcBef>
                <a:spcPct val="20000"/>
              </a:spcBef>
              <a:buClr>
                <a:srgbClr val="FF0000"/>
              </a:buClr>
              <a:buFontTx/>
              <a:buChar char="•"/>
            </a:pPr>
            <a:r>
              <a:rPr lang="en-US" sz="3200" dirty="0"/>
              <a:t>Modes</a:t>
            </a:r>
            <a:r>
              <a:rPr lang="en-US" sz="3200" b="0" dirty="0"/>
              <a:t>:  sexual, parenteral, perinatal</a:t>
            </a:r>
          </a:p>
          <a:p>
            <a:pPr marL="342900" indent="-342900" algn="l">
              <a:spcBef>
                <a:spcPct val="20000"/>
              </a:spcBef>
              <a:buClr>
                <a:srgbClr val="FF0000"/>
              </a:buClr>
              <a:buFontTx/>
              <a:buChar char="•"/>
            </a:pPr>
            <a:r>
              <a:rPr lang="en-US" sz="3200" dirty="0"/>
              <a:t>Period of communicability</a:t>
            </a:r>
            <a:r>
              <a:rPr lang="en-US" sz="3200" b="0" dirty="0"/>
              <a:t>:  begins a month after exposure (before symptoms) and lasts until immunity is proven</a:t>
            </a:r>
          </a:p>
          <a:p>
            <a:pPr marL="342900" indent="-342900" algn="l">
              <a:spcBef>
                <a:spcPct val="20000"/>
              </a:spcBef>
              <a:buClr>
                <a:srgbClr val="FF0000"/>
              </a:buClr>
              <a:buFontTx/>
              <a:buChar char="•"/>
            </a:pPr>
            <a:r>
              <a:rPr lang="en-US" sz="3200" b="0" dirty="0"/>
              <a:t>Virus remains viable at least 7 days in environment</a:t>
            </a:r>
          </a:p>
        </p:txBody>
      </p:sp>
      <p:sp>
        <p:nvSpPr>
          <p:cNvPr id="37892" name="Line 6"/>
          <p:cNvSpPr>
            <a:spLocks noChangeShapeType="1"/>
          </p:cNvSpPr>
          <p:nvPr/>
        </p:nvSpPr>
        <p:spPr bwMode="auto">
          <a:xfrm>
            <a:off x="7620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57200"/>
            <a:ext cx="9144000" cy="1143000"/>
          </a:xfrm>
        </p:spPr>
        <p:txBody>
          <a:bodyPr/>
          <a:lstStyle/>
          <a:p>
            <a:pPr eaLnBrk="1" hangingPunct="1"/>
            <a:r>
              <a:rPr lang="en-US" sz="3600" b="1" dirty="0" smtClean="0">
                <a:solidFill>
                  <a:srgbClr val="FFFF00"/>
                </a:solidFill>
                <a:latin typeface="Arial" charset="0"/>
              </a:rPr>
              <a:t>No Evidence of HBV Transmission</a:t>
            </a:r>
          </a:p>
        </p:txBody>
      </p:sp>
      <p:sp>
        <p:nvSpPr>
          <p:cNvPr id="38915" name="Rectangle 3"/>
          <p:cNvSpPr>
            <a:spLocks noGrp="1" noChangeArrowheads="1"/>
          </p:cNvSpPr>
          <p:nvPr>
            <p:ph type="body" idx="1"/>
          </p:nvPr>
        </p:nvSpPr>
        <p:spPr>
          <a:xfrm>
            <a:off x="0" y="1828800"/>
            <a:ext cx="9144000" cy="4113213"/>
          </a:xfrm>
        </p:spPr>
        <p:txBody>
          <a:bodyPr/>
          <a:lstStyle/>
          <a:p>
            <a:pPr algn="ctr" eaLnBrk="1" hangingPunct="1">
              <a:buFontTx/>
              <a:buNone/>
            </a:pPr>
            <a:endParaRPr lang="en-US" b="1" dirty="0" smtClean="0"/>
          </a:p>
          <a:p>
            <a:pPr lvl="1" algn="ctr" eaLnBrk="1" hangingPunct="1">
              <a:lnSpc>
                <a:spcPct val="120000"/>
              </a:lnSpc>
              <a:buClr>
                <a:srgbClr val="FF0000"/>
              </a:buClr>
              <a:buNone/>
            </a:pPr>
            <a:r>
              <a:rPr lang="en-US" sz="3200" dirty="0" smtClean="0">
                <a:solidFill>
                  <a:srgbClr val="FFFFFF"/>
                </a:solidFill>
                <a:latin typeface="Arial" charset="0"/>
              </a:rPr>
              <a:t>Breast milk</a:t>
            </a:r>
          </a:p>
          <a:p>
            <a:pPr lvl="1" algn="ctr" eaLnBrk="1" hangingPunct="1">
              <a:lnSpc>
                <a:spcPct val="120000"/>
              </a:lnSpc>
              <a:buClr>
                <a:srgbClr val="FF0000"/>
              </a:buClr>
              <a:buNone/>
            </a:pPr>
            <a:r>
              <a:rPr lang="en-US" sz="3200" dirty="0" smtClean="0">
                <a:solidFill>
                  <a:srgbClr val="FFFFFF"/>
                </a:solidFill>
                <a:latin typeface="Arial" charset="0"/>
              </a:rPr>
              <a:t>Kissing</a:t>
            </a:r>
          </a:p>
          <a:p>
            <a:pPr lvl="1" algn="ctr" eaLnBrk="1" hangingPunct="1">
              <a:lnSpc>
                <a:spcPct val="95000"/>
              </a:lnSpc>
              <a:buClr>
                <a:srgbClr val="FF0000"/>
              </a:buClr>
              <a:buNone/>
            </a:pPr>
            <a:r>
              <a:rPr lang="en-US" sz="3200" dirty="0" smtClean="0">
                <a:solidFill>
                  <a:srgbClr val="FFFFFF"/>
                </a:solidFill>
                <a:latin typeface="Arial" charset="0"/>
              </a:rPr>
              <a:t>Food</a:t>
            </a:r>
          </a:p>
          <a:p>
            <a:pPr lvl="1" algn="ctr" eaLnBrk="1" hangingPunct="1">
              <a:lnSpc>
                <a:spcPct val="95000"/>
              </a:lnSpc>
              <a:buClr>
                <a:srgbClr val="FF0000"/>
              </a:buClr>
              <a:buNone/>
            </a:pPr>
            <a:r>
              <a:rPr lang="en-US" sz="3200" dirty="0" smtClean="0">
                <a:solidFill>
                  <a:srgbClr val="FFFFFF"/>
                </a:solidFill>
                <a:latin typeface="Arial" charset="0"/>
              </a:rPr>
              <a:t>Water</a:t>
            </a:r>
          </a:p>
          <a:p>
            <a:pPr lvl="1" algn="ctr" eaLnBrk="1" hangingPunct="1">
              <a:lnSpc>
                <a:spcPct val="95000"/>
              </a:lnSpc>
              <a:buClr>
                <a:srgbClr val="FF0000"/>
              </a:buClr>
              <a:buNone/>
            </a:pPr>
            <a:r>
              <a:rPr lang="en-US" sz="3200" dirty="0" smtClean="0">
                <a:solidFill>
                  <a:srgbClr val="FFFFFF"/>
                </a:solidFill>
                <a:latin typeface="Arial" charset="0"/>
              </a:rPr>
              <a:t>Casual contact</a:t>
            </a:r>
          </a:p>
          <a:p>
            <a:pPr lvl="1" algn="ctr" eaLnBrk="1" hangingPunct="1">
              <a:buClr>
                <a:srgbClr val="FF0000"/>
              </a:buClr>
              <a:buFontTx/>
              <a:buNone/>
            </a:pPr>
            <a:endParaRPr lang="en-US" dirty="0" smtClean="0">
              <a:solidFill>
                <a:srgbClr val="FFFFFF"/>
              </a:solidFill>
              <a:latin typeface="Arial" charset="0"/>
            </a:endParaRPr>
          </a:p>
          <a:p>
            <a:pPr lvl="1" algn="ctr" eaLnBrk="1" hangingPunct="1"/>
            <a:endParaRPr lang="en-US" sz="3200" b="1" dirty="0" smtClean="0"/>
          </a:p>
        </p:txBody>
      </p:sp>
      <p:sp>
        <p:nvSpPr>
          <p:cNvPr id="38916" name="Line 4"/>
          <p:cNvSpPr>
            <a:spLocks noChangeShapeType="1"/>
          </p:cNvSpPr>
          <p:nvPr/>
        </p:nvSpPr>
        <p:spPr bwMode="auto">
          <a:xfrm>
            <a:off x="7620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457200"/>
            <a:ext cx="7848600" cy="1143000"/>
          </a:xfrm>
        </p:spPr>
        <p:txBody>
          <a:bodyPr/>
          <a:lstStyle/>
          <a:p>
            <a:pPr eaLnBrk="1" hangingPunct="1"/>
            <a:r>
              <a:rPr lang="en-US" sz="4000" b="1" dirty="0" smtClean="0">
                <a:solidFill>
                  <a:srgbClr val="FFFF00"/>
                </a:solidFill>
                <a:latin typeface="Arial" charset="0"/>
              </a:rPr>
              <a:t>Perinatal HBV Transmission</a:t>
            </a:r>
          </a:p>
        </p:txBody>
      </p:sp>
      <p:sp>
        <p:nvSpPr>
          <p:cNvPr id="39939" name="Rectangle 3"/>
          <p:cNvSpPr>
            <a:spLocks noGrp="1" noChangeArrowheads="1"/>
          </p:cNvSpPr>
          <p:nvPr>
            <p:ph type="body" idx="1"/>
          </p:nvPr>
        </p:nvSpPr>
        <p:spPr>
          <a:xfrm>
            <a:off x="457200" y="1828800"/>
            <a:ext cx="8451850" cy="4648200"/>
          </a:xfrm>
        </p:spPr>
        <p:txBody>
          <a:bodyPr/>
          <a:lstStyle/>
          <a:p>
            <a:pPr eaLnBrk="1" hangingPunct="1">
              <a:buFontTx/>
              <a:buNone/>
            </a:pPr>
            <a:endParaRPr lang="en-US" sz="2800" b="1" dirty="0" smtClean="0"/>
          </a:p>
          <a:p>
            <a:pPr lvl="1" eaLnBrk="1" hangingPunct="1">
              <a:lnSpc>
                <a:spcPct val="120000"/>
              </a:lnSpc>
              <a:buClr>
                <a:srgbClr val="FF0000"/>
              </a:buClr>
              <a:buFontTx/>
              <a:buChar char="•"/>
            </a:pPr>
            <a:r>
              <a:rPr lang="en-US" sz="3200" dirty="0" smtClean="0">
                <a:solidFill>
                  <a:srgbClr val="FFFFFF"/>
                </a:solidFill>
                <a:latin typeface="Arial" charset="0"/>
              </a:rPr>
              <a:t>Occurs through percutaneous and/or permucosal exposure to mother’s blood</a:t>
            </a:r>
          </a:p>
          <a:p>
            <a:pPr lvl="1" eaLnBrk="1" hangingPunct="1">
              <a:lnSpc>
                <a:spcPct val="120000"/>
              </a:lnSpc>
              <a:buClr>
                <a:srgbClr val="FF0000"/>
              </a:buClr>
              <a:buFontTx/>
              <a:buChar char="•"/>
            </a:pPr>
            <a:r>
              <a:rPr lang="en-US" sz="3200" dirty="0" smtClean="0">
                <a:solidFill>
                  <a:srgbClr val="FFFFFF"/>
                </a:solidFill>
                <a:latin typeface="Arial" charset="0"/>
              </a:rPr>
              <a:t>Usually occurs at birth</a:t>
            </a:r>
          </a:p>
          <a:p>
            <a:pPr lvl="1" eaLnBrk="1" hangingPunct="1">
              <a:lnSpc>
                <a:spcPct val="120000"/>
              </a:lnSpc>
              <a:buClr>
                <a:srgbClr val="FF0000"/>
              </a:buClr>
              <a:buFontTx/>
              <a:buChar char="•"/>
            </a:pPr>
            <a:r>
              <a:rPr lang="en-US" sz="3200" i="1" dirty="0" smtClean="0">
                <a:solidFill>
                  <a:srgbClr val="FFFFFF"/>
                </a:solidFill>
                <a:latin typeface="Arial" charset="0"/>
              </a:rPr>
              <a:t>in utero</a:t>
            </a:r>
            <a:r>
              <a:rPr lang="en-US" sz="3200" dirty="0" smtClean="0">
                <a:solidFill>
                  <a:srgbClr val="FFFFFF"/>
                </a:solidFill>
                <a:latin typeface="Arial" charset="0"/>
              </a:rPr>
              <a:t> transmission is rare (&lt;5% of perinatal infections)</a:t>
            </a:r>
          </a:p>
          <a:p>
            <a:pPr lvl="1" eaLnBrk="1" hangingPunct="1">
              <a:buClr>
                <a:srgbClr val="FF0000"/>
              </a:buClr>
              <a:buFontTx/>
              <a:buNone/>
            </a:pPr>
            <a:endParaRPr lang="en-US" sz="2400" dirty="0" smtClean="0">
              <a:solidFill>
                <a:srgbClr val="FFFFFF"/>
              </a:solidFill>
              <a:latin typeface="Arial" charset="0"/>
            </a:endParaRPr>
          </a:p>
          <a:p>
            <a:pPr lvl="1" eaLnBrk="1" hangingPunct="1"/>
            <a:endParaRPr lang="en-US" b="1" dirty="0" smtClean="0"/>
          </a:p>
        </p:txBody>
      </p:sp>
      <p:sp>
        <p:nvSpPr>
          <p:cNvPr id="39940" name="Line 4"/>
          <p:cNvSpPr>
            <a:spLocks noChangeShapeType="1"/>
          </p:cNvSpPr>
          <p:nvPr/>
        </p:nvSpPr>
        <p:spPr bwMode="auto">
          <a:xfrm>
            <a:off x="7620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1143000"/>
          </a:xfrm>
        </p:spPr>
        <p:txBody>
          <a:bodyPr/>
          <a:lstStyle/>
          <a:p>
            <a:pPr eaLnBrk="1" hangingPunct="1"/>
            <a:r>
              <a:rPr lang="en-US" sz="3600" b="1" dirty="0" smtClean="0">
                <a:solidFill>
                  <a:srgbClr val="FFFF00"/>
                </a:solidFill>
                <a:latin typeface="Arial" charset="0"/>
              </a:rPr>
              <a:t>Perinatal Transmission of HBV</a:t>
            </a:r>
          </a:p>
        </p:txBody>
      </p:sp>
      <p:sp>
        <p:nvSpPr>
          <p:cNvPr id="40963" name="Rectangle 3"/>
          <p:cNvSpPr>
            <a:spLocks noGrp="1" noChangeArrowheads="1"/>
          </p:cNvSpPr>
          <p:nvPr>
            <p:ph type="body" idx="1"/>
          </p:nvPr>
        </p:nvSpPr>
        <p:spPr>
          <a:xfrm>
            <a:off x="304800" y="1676400"/>
            <a:ext cx="8686800" cy="4876800"/>
          </a:xfrm>
        </p:spPr>
        <p:txBody>
          <a:bodyPr/>
          <a:lstStyle/>
          <a:p>
            <a:pPr eaLnBrk="1" hangingPunct="1">
              <a:lnSpc>
                <a:spcPct val="90000"/>
              </a:lnSpc>
              <a:buClr>
                <a:srgbClr val="FF0000"/>
              </a:buClr>
            </a:pPr>
            <a:r>
              <a:rPr lang="en-US" sz="2800" dirty="0" smtClean="0">
                <a:solidFill>
                  <a:srgbClr val="FFFFFF"/>
                </a:solidFill>
                <a:latin typeface="Arial" charset="0"/>
              </a:rPr>
              <a:t>Risk of HBV infection among infants born to HBsAg(+) mothers ranges from 10%-85%</a:t>
            </a:r>
          </a:p>
          <a:p>
            <a:pPr lvl="1" eaLnBrk="1" hangingPunct="1">
              <a:lnSpc>
                <a:spcPct val="90000"/>
              </a:lnSpc>
              <a:buClr>
                <a:srgbClr val="FF9900"/>
              </a:buClr>
            </a:pPr>
            <a:r>
              <a:rPr lang="en-US" sz="2400" b="1" dirty="0" smtClean="0">
                <a:solidFill>
                  <a:srgbClr val="FFFF00"/>
                </a:solidFill>
                <a:latin typeface="Arial" charset="0"/>
              </a:rPr>
              <a:t>Depends on mother’s HBeAg status</a:t>
            </a:r>
          </a:p>
          <a:p>
            <a:pPr eaLnBrk="1" hangingPunct="1">
              <a:lnSpc>
                <a:spcPct val="90000"/>
              </a:lnSpc>
              <a:buClr>
                <a:srgbClr val="FF0000"/>
              </a:buClr>
            </a:pPr>
            <a:r>
              <a:rPr lang="en-US" sz="2800" dirty="0" smtClean="0">
                <a:solidFill>
                  <a:srgbClr val="FFFFFF"/>
                </a:solidFill>
                <a:latin typeface="Arial" charset="0"/>
              </a:rPr>
              <a:t>Infants who are perinatally infected have 90% risk of developing chronic infection</a:t>
            </a:r>
          </a:p>
          <a:p>
            <a:pPr lvl="1" eaLnBrk="1" hangingPunct="1">
              <a:lnSpc>
                <a:spcPct val="90000"/>
              </a:lnSpc>
              <a:buClr>
                <a:srgbClr val="FF9900"/>
              </a:buClr>
            </a:pPr>
            <a:r>
              <a:rPr lang="en-US" sz="2400" b="1" dirty="0" smtClean="0">
                <a:solidFill>
                  <a:srgbClr val="FFFF00"/>
                </a:solidFill>
                <a:latin typeface="Arial" charset="0"/>
              </a:rPr>
              <a:t>Up to 25% will die of chronic liver disease as adults</a:t>
            </a:r>
          </a:p>
          <a:p>
            <a:pPr eaLnBrk="1" hangingPunct="1">
              <a:lnSpc>
                <a:spcPct val="90000"/>
              </a:lnSpc>
              <a:buClr>
                <a:srgbClr val="FF0000"/>
              </a:buClr>
            </a:pPr>
            <a:r>
              <a:rPr lang="en-US" sz="2800" dirty="0" smtClean="0">
                <a:solidFill>
                  <a:srgbClr val="FFFFFF"/>
                </a:solidFill>
                <a:latin typeface="Arial" charset="0"/>
              </a:rPr>
              <a:t>Unvaccinated children of HBsAg(+) mothers remain at high risk of acquiring chronic HBV infection during first 5 years of life</a:t>
            </a:r>
          </a:p>
          <a:p>
            <a:pPr lvl="1" eaLnBrk="1" hangingPunct="1">
              <a:lnSpc>
                <a:spcPct val="90000"/>
              </a:lnSpc>
              <a:buClr>
                <a:srgbClr val="FF9900"/>
              </a:buClr>
            </a:pPr>
            <a:r>
              <a:rPr lang="en-US" sz="2400" b="1" dirty="0" smtClean="0">
                <a:solidFill>
                  <a:srgbClr val="FFFF00"/>
                </a:solidFill>
                <a:latin typeface="Arial" charset="0"/>
              </a:rPr>
              <a:t>Risk of infection is age dependent and ranges from 30%-60%</a:t>
            </a:r>
          </a:p>
        </p:txBody>
      </p:sp>
      <p:sp>
        <p:nvSpPr>
          <p:cNvPr id="40964" name="Line 4"/>
          <p:cNvSpPr>
            <a:spLocks noChangeShapeType="1"/>
          </p:cNvSpPr>
          <p:nvPr/>
        </p:nvSpPr>
        <p:spPr bwMode="auto">
          <a:xfrm>
            <a:off x="762000" y="10668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4"/>
          <p:cNvGraphicFramePr>
            <a:graphicFrameLocks noChangeAspect="1"/>
          </p:cNvGraphicFramePr>
          <p:nvPr/>
        </p:nvGraphicFramePr>
        <p:xfrm>
          <a:off x="228600" y="2497138"/>
          <a:ext cx="3570288" cy="2608262"/>
        </p:xfrm>
        <a:graphic>
          <a:graphicData uri="http://schemas.openxmlformats.org/presentationml/2006/ole">
            <p:oleObj spid="_x0000_s9218" name="Chart" r:id="rId3" imgW="6858000" imgH="4572000" progId="MSGraph.Chart.8">
              <p:embed followColorScheme="full"/>
            </p:oleObj>
          </a:graphicData>
        </a:graphic>
      </p:graphicFrame>
      <p:graphicFrame>
        <p:nvGraphicFramePr>
          <p:cNvPr id="9219" name="Object 5"/>
          <p:cNvGraphicFramePr>
            <a:graphicFrameLocks noChangeAspect="1"/>
          </p:cNvGraphicFramePr>
          <p:nvPr/>
        </p:nvGraphicFramePr>
        <p:xfrm>
          <a:off x="4419600" y="2590800"/>
          <a:ext cx="3494088" cy="2552700"/>
        </p:xfrm>
        <a:graphic>
          <a:graphicData uri="http://schemas.openxmlformats.org/presentationml/2006/ole">
            <p:oleObj spid="_x0000_s9219" name="Chart" r:id="rId4" imgW="6858000" imgH="4572000" progId="MSGraph.Chart.8">
              <p:embed followColorScheme="full"/>
            </p:oleObj>
          </a:graphicData>
        </a:graphic>
      </p:graphicFrame>
      <p:sp>
        <p:nvSpPr>
          <p:cNvPr id="9220" name="Rectangle 6"/>
          <p:cNvSpPr>
            <a:spLocks noChangeArrowheads="1"/>
          </p:cNvSpPr>
          <p:nvPr/>
        </p:nvSpPr>
        <p:spPr bwMode="auto">
          <a:xfrm>
            <a:off x="228600" y="5638800"/>
            <a:ext cx="8305800" cy="1061829"/>
          </a:xfrm>
          <a:prstGeom prst="rect">
            <a:avLst/>
          </a:prstGeom>
          <a:noFill/>
          <a:ln w="9525">
            <a:noFill/>
            <a:miter lim="800000"/>
            <a:headEnd/>
            <a:tailEnd/>
          </a:ln>
        </p:spPr>
        <p:txBody>
          <a:bodyPr wrap="square">
            <a:spAutoFit/>
          </a:bodyPr>
          <a:lstStyle/>
          <a:p>
            <a:pPr algn="l">
              <a:spcBef>
                <a:spcPct val="50000"/>
              </a:spcBef>
            </a:pPr>
            <a:r>
              <a:rPr lang="en-US" sz="1800" b="0" dirty="0"/>
              <a:t>*Other: Household contact, institutionalization, hemodialysis, blood transfusion, occupational exposure</a:t>
            </a:r>
          </a:p>
          <a:p>
            <a:pPr algn="l">
              <a:spcBef>
                <a:spcPct val="50000"/>
              </a:spcBef>
            </a:pPr>
            <a:r>
              <a:rPr lang="en-US" sz="1800" b="0" dirty="0"/>
              <a:t>Source: Sentinel Counties Study of Viral Hepatitis, CDC</a:t>
            </a:r>
          </a:p>
        </p:txBody>
      </p:sp>
      <p:sp>
        <p:nvSpPr>
          <p:cNvPr id="9221" name="Rectangle 7"/>
          <p:cNvSpPr>
            <a:spLocks noChangeArrowheads="1"/>
          </p:cNvSpPr>
          <p:nvPr/>
        </p:nvSpPr>
        <p:spPr bwMode="auto">
          <a:xfrm rot="-969242">
            <a:off x="359951" y="2559020"/>
            <a:ext cx="2350323" cy="400110"/>
          </a:xfrm>
          <a:prstGeom prst="rect">
            <a:avLst/>
          </a:prstGeom>
          <a:noFill/>
          <a:ln w="9525">
            <a:noFill/>
            <a:miter lim="800000"/>
            <a:headEnd/>
            <a:tailEnd/>
          </a:ln>
        </p:spPr>
        <p:txBody>
          <a:bodyPr wrap="none">
            <a:spAutoFit/>
          </a:bodyPr>
          <a:lstStyle/>
          <a:p>
            <a:pPr algn="l"/>
            <a:r>
              <a:rPr lang="en-US" sz="2000" b="0" dirty="0"/>
              <a:t>Heterosexual, 42%</a:t>
            </a:r>
          </a:p>
        </p:txBody>
      </p:sp>
      <p:sp>
        <p:nvSpPr>
          <p:cNvPr id="9222" name="Rectangle 8"/>
          <p:cNvSpPr>
            <a:spLocks noChangeArrowheads="1"/>
          </p:cNvSpPr>
          <p:nvPr/>
        </p:nvSpPr>
        <p:spPr bwMode="auto">
          <a:xfrm rot="-1529182">
            <a:off x="2790077" y="2401858"/>
            <a:ext cx="1435008" cy="400110"/>
          </a:xfrm>
          <a:prstGeom prst="rect">
            <a:avLst/>
          </a:prstGeom>
          <a:noFill/>
          <a:ln w="9525">
            <a:noFill/>
            <a:miter lim="800000"/>
            <a:headEnd/>
            <a:tailEnd/>
          </a:ln>
        </p:spPr>
        <p:txBody>
          <a:bodyPr wrap="none">
            <a:spAutoFit/>
          </a:bodyPr>
          <a:lstStyle/>
          <a:p>
            <a:pPr algn="l" eaLnBrk="0" hangingPunct="0"/>
            <a:r>
              <a:rPr lang="en-US" sz="2000" b="0" dirty="0"/>
              <a:t>Other*, 5%</a:t>
            </a:r>
          </a:p>
        </p:txBody>
      </p:sp>
      <p:sp>
        <p:nvSpPr>
          <p:cNvPr id="9223" name="Rectangle 9"/>
          <p:cNvSpPr>
            <a:spLocks noChangeArrowheads="1"/>
          </p:cNvSpPr>
          <p:nvPr/>
        </p:nvSpPr>
        <p:spPr bwMode="auto">
          <a:xfrm rot="-1515830">
            <a:off x="2362200" y="2619345"/>
            <a:ext cx="3429000" cy="400110"/>
          </a:xfrm>
          <a:prstGeom prst="rect">
            <a:avLst/>
          </a:prstGeom>
          <a:noFill/>
          <a:ln w="9525">
            <a:noFill/>
            <a:miter lim="800000"/>
            <a:headEnd/>
            <a:tailEnd/>
          </a:ln>
        </p:spPr>
        <p:txBody>
          <a:bodyPr>
            <a:spAutoFit/>
          </a:bodyPr>
          <a:lstStyle/>
          <a:p>
            <a:pPr eaLnBrk="0" hangingPunct="0">
              <a:spcBef>
                <a:spcPct val="50000"/>
              </a:spcBef>
            </a:pPr>
            <a:r>
              <a:rPr lang="en-US" sz="2000" b="0" dirty="0"/>
              <a:t>None identified, 16%</a:t>
            </a:r>
          </a:p>
        </p:txBody>
      </p:sp>
      <p:sp>
        <p:nvSpPr>
          <p:cNvPr id="9224" name="Rectangle 10"/>
          <p:cNvSpPr>
            <a:spLocks noChangeArrowheads="1"/>
          </p:cNvSpPr>
          <p:nvPr/>
        </p:nvSpPr>
        <p:spPr bwMode="auto">
          <a:xfrm>
            <a:off x="2438400" y="4572000"/>
            <a:ext cx="1436612" cy="400110"/>
          </a:xfrm>
          <a:prstGeom prst="rect">
            <a:avLst/>
          </a:prstGeom>
          <a:noFill/>
          <a:ln w="9525">
            <a:noFill/>
            <a:miter lim="800000"/>
            <a:headEnd/>
            <a:tailEnd/>
          </a:ln>
        </p:spPr>
        <p:txBody>
          <a:bodyPr wrap="none">
            <a:spAutoFit/>
          </a:bodyPr>
          <a:lstStyle/>
          <a:p>
            <a:pPr algn="l"/>
            <a:r>
              <a:rPr lang="en-US" sz="2000" b="0" dirty="0"/>
              <a:t>MSM, 19%</a:t>
            </a:r>
          </a:p>
        </p:txBody>
      </p:sp>
      <p:sp>
        <p:nvSpPr>
          <p:cNvPr id="9225" name="Rectangle 11"/>
          <p:cNvSpPr>
            <a:spLocks noChangeArrowheads="1"/>
          </p:cNvSpPr>
          <p:nvPr/>
        </p:nvSpPr>
        <p:spPr bwMode="auto">
          <a:xfrm rot="-1088616">
            <a:off x="408777" y="4752945"/>
            <a:ext cx="1281120" cy="400110"/>
          </a:xfrm>
          <a:prstGeom prst="rect">
            <a:avLst/>
          </a:prstGeom>
          <a:noFill/>
          <a:ln w="9525">
            <a:noFill/>
            <a:miter lim="800000"/>
            <a:headEnd/>
            <a:tailEnd/>
          </a:ln>
        </p:spPr>
        <p:txBody>
          <a:bodyPr wrap="none">
            <a:spAutoFit/>
          </a:bodyPr>
          <a:lstStyle/>
          <a:p>
            <a:pPr algn="l"/>
            <a:r>
              <a:rPr lang="en-US" sz="2000" b="0" dirty="0"/>
              <a:t>IDU, 18%</a:t>
            </a:r>
          </a:p>
        </p:txBody>
      </p:sp>
      <p:sp>
        <p:nvSpPr>
          <p:cNvPr id="9226" name="Rectangle 12"/>
          <p:cNvSpPr>
            <a:spLocks noChangeArrowheads="1"/>
          </p:cNvSpPr>
          <p:nvPr/>
        </p:nvSpPr>
        <p:spPr bwMode="auto">
          <a:xfrm rot="-1166187">
            <a:off x="4552538" y="2562195"/>
            <a:ext cx="2350323" cy="400110"/>
          </a:xfrm>
          <a:prstGeom prst="rect">
            <a:avLst/>
          </a:prstGeom>
          <a:noFill/>
          <a:ln w="9525">
            <a:noFill/>
            <a:miter lim="800000"/>
            <a:headEnd/>
            <a:tailEnd/>
          </a:ln>
        </p:spPr>
        <p:txBody>
          <a:bodyPr wrap="none">
            <a:spAutoFit/>
          </a:bodyPr>
          <a:lstStyle/>
          <a:p>
            <a:pPr algn="l"/>
            <a:r>
              <a:rPr lang="en-US" sz="2000" b="0" dirty="0">
                <a:solidFill>
                  <a:srgbClr val="FFFF00"/>
                </a:solidFill>
              </a:rPr>
              <a:t>Heterosexual, 39%</a:t>
            </a:r>
          </a:p>
        </p:txBody>
      </p:sp>
      <p:sp>
        <p:nvSpPr>
          <p:cNvPr id="9227" name="Rectangle 13"/>
          <p:cNvSpPr>
            <a:spLocks noChangeArrowheads="1"/>
          </p:cNvSpPr>
          <p:nvPr/>
        </p:nvSpPr>
        <p:spPr bwMode="auto">
          <a:xfrm rot="-1247515">
            <a:off x="6827090" y="2476470"/>
            <a:ext cx="1435008" cy="400110"/>
          </a:xfrm>
          <a:prstGeom prst="rect">
            <a:avLst/>
          </a:prstGeom>
          <a:noFill/>
          <a:ln w="9525">
            <a:noFill/>
            <a:miter lim="800000"/>
            <a:headEnd/>
            <a:tailEnd/>
          </a:ln>
        </p:spPr>
        <p:txBody>
          <a:bodyPr wrap="none">
            <a:spAutoFit/>
          </a:bodyPr>
          <a:lstStyle/>
          <a:p>
            <a:pPr algn="l"/>
            <a:r>
              <a:rPr lang="en-US" sz="2000" b="0" dirty="0">
                <a:solidFill>
                  <a:srgbClr val="FFFF00"/>
                </a:solidFill>
              </a:rPr>
              <a:t>Other*, 7%</a:t>
            </a:r>
          </a:p>
        </p:txBody>
      </p:sp>
      <p:sp>
        <p:nvSpPr>
          <p:cNvPr id="9228" name="Rectangle 14"/>
          <p:cNvSpPr>
            <a:spLocks noChangeArrowheads="1"/>
          </p:cNvSpPr>
          <p:nvPr/>
        </p:nvSpPr>
        <p:spPr bwMode="auto">
          <a:xfrm rot="-1367582">
            <a:off x="6710363" y="3030507"/>
            <a:ext cx="2662237" cy="400110"/>
          </a:xfrm>
          <a:prstGeom prst="rect">
            <a:avLst/>
          </a:prstGeom>
          <a:noFill/>
          <a:ln w="9525">
            <a:noFill/>
            <a:miter lim="800000"/>
            <a:headEnd/>
            <a:tailEnd/>
          </a:ln>
        </p:spPr>
        <p:txBody>
          <a:bodyPr>
            <a:spAutoFit/>
          </a:bodyPr>
          <a:lstStyle/>
          <a:p>
            <a:pPr eaLnBrk="0" hangingPunct="0">
              <a:spcBef>
                <a:spcPct val="50000"/>
              </a:spcBef>
            </a:pPr>
            <a:r>
              <a:rPr lang="en-US" sz="2000" b="0" dirty="0">
                <a:solidFill>
                  <a:srgbClr val="FFFF00"/>
                </a:solidFill>
              </a:rPr>
              <a:t>None identified, 15%</a:t>
            </a:r>
          </a:p>
        </p:txBody>
      </p:sp>
      <p:sp>
        <p:nvSpPr>
          <p:cNvPr id="9229" name="Rectangle 15"/>
          <p:cNvSpPr>
            <a:spLocks noChangeArrowheads="1"/>
          </p:cNvSpPr>
          <p:nvPr/>
        </p:nvSpPr>
        <p:spPr bwMode="auto">
          <a:xfrm>
            <a:off x="6781800" y="4572000"/>
            <a:ext cx="1436612" cy="400110"/>
          </a:xfrm>
          <a:prstGeom prst="rect">
            <a:avLst/>
          </a:prstGeom>
          <a:noFill/>
          <a:ln w="9525">
            <a:noFill/>
            <a:miter lim="800000"/>
            <a:headEnd/>
            <a:tailEnd/>
          </a:ln>
        </p:spPr>
        <p:txBody>
          <a:bodyPr wrap="none">
            <a:spAutoFit/>
          </a:bodyPr>
          <a:lstStyle/>
          <a:p>
            <a:pPr algn="l"/>
            <a:r>
              <a:rPr lang="en-US" sz="2000" b="0" dirty="0">
                <a:solidFill>
                  <a:srgbClr val="FFFF00"/>
                </a:solidFill>
              </a:rPr>
              <a:t>MSM, 25%</a:t>
            </a:r>
          </a:p>
        </p:txBody>
      </p:sp>
      <p:sp>
        <p:nvSpPr>
          <p:cNvPr id="9230" name="Rectangle 16"/>
          <p:cNvSpPr>
            <a:spLocks noChangeArrowheads="1"/>
          </p:cNvSpPr>
          <p:nvPr/>
        </p:nvSpPr>
        <p:spPr bwMode="auto">
          <a:xfrm rot="-1260418">
            <a:off x="4447377" y="4752945"/>
            <a:ext cx="1281120" cy="400110"/>
          </a:xfrm>
          <a:prstGeom prst="rect">
            <a:avLst/>
          </a:prstGeom>
          <a:noFill/>
          <a:ln w="9525">
            <a:noFill/>
            <a:miter lim="800000"/>
            <a:headEnd/>
            <a:tailEnd/>
          </a:ln>
        </p:spPr>
        <p:txBody>
          <a:bodyPr wrap="none">
            <a:spAutoFit/>
          </a:bodyPr>
          <a:lstStyle/>
          <a:p>
            <a:pPr algn="l"/>
            <a:r>
              <a:rPr lang="en-US" sz="2000" b="0" dirty="0">
                <a:solidFill>
                  <a:srgbClr val="FFFF00"/>
                </a:solidFill>
              </a:rPr>
              <a:t>IDU, 14%</a:t>
            </a:r>
          </a:p>
        </p:txBody>
      </p:sp>
      <p:sp>
        <p:nvSpPr>
          <p:cNvPr id="9231" name="Rectangle 17"/>
          <p:cNvSpPr>
            <a:spLocks noChangeArrowheads="1"/>
          </p:cNvSpPr>
          <p:nvPr/>
        </p:nvSpPr>
        <p:spPr bwMode="auto">
          <a:xfrm>
            <a:off x="279400" y="228600"/>
            <a:ext cx="8864600" cy="1066800"/>
          </a:xfrm>
          <a:prstGeom prst="rect">
            <a:avLst/>
          </a:prstGeom>
          <a:noFill/>
          <a:ln w="9525">
            <a:noFill/>
            <a:miter lim="800000"/>
            <a:headEnd/>
            <a:tailEnd/>
          </a:ln>
        </p:spPr>
        <p:txBody>
          <a:bodyPr wrap="none">
            <a:spAutoFit/>
          </a:bodyPr>
          <a:lstStyle/>
          <a:p>
            <a:r>
              <a:rPr lang="en-US" sz="3200" dirty="0">
                <a:solidFill>
                  <a:srgbClr val="FFFF00"/>
                </a:solidFill>
              </a:rPr>
              <a:t>Reported Risk Factors for Acute Hepatitis B, </a:t>
            </a:r>
            <a:br>
              <a:rPr lang="en-US" sz="3200" dirty="0">
                <a:solidFill>
                  <a:srgbClr val="FFFF00"/>
                </a:solidFill>
              </a:rPr>
            </a:br>
            <a:r>
              <a:rPr lang="en-US" sz="3200" dirty="0">
                <a:solidFill>
                  <a:srgbClr val="FFFF00"/>
                </a:solidFill>
              </a:rPr>
              <a:t>United States</a:t>
            </a:r>
          </a:p>
        </p:txBody>
      </p:sp>
      <p:sp>
        <p:nvSpPr>
          <p:cNvPr id="9232" name="Text Box 18"/>
          <p:cNvSpPr txBox="1">
            <a:spLocks noChangeArrowheads="1"/>
          </p:cNvSpPr>
          <p:nvPr/>
        </p:nvSpPr>
        <p:spPr bwMode="auto">
          <a:xfrm>
            <a:off x="609600" y="1401763"/>
            <a:ext cx="2438400" cy="523220"/>
          </a:xfrm>
          <a:prstGeom prst="rect">
            <a:avLst/>
          </a:prstGeom>
          <a:noFill/>
          <a:ln w="9525">
            <a:noFill/>
            <a:miter lim="800000"/>
            <a:headEnd/>
            <a:tailEnd/>
          </a:ln>
        </p:spPr>
        <p:txBody>
          <a:bodyPr>
            <a:spAutoFit/>
          </a:bodyPr>
          <a:lstStyle/>
          <a:p>
            <a:pPr algn="l">
              <a:spcBef>
                <a:spcPct val="50000"/>
              </a:spcBef>
            </a:pPr>
            <a:r>
              <a:rPr lang="en-US" sz="2800" dirty="0"/>
              <a:t>1991-2001</a:t>
            </a:r>
          </a:p>
        </p:txBody>
      </p:sp>
      <p:sp>
        <p:nvSpPr>
          <p:cNvPr id="9233" name="Text Box 19"/>
          <p:cNvSpPr txBox="1">
            <a:spLocks noChangeArrowheads="1"/>
          </p:cNvSpPr>
          <p:nvPr/>
        </p:nvSpPr>
        <p:spPr bwMode="auto">
          <a:xfrm>
            <a:off x="6400800" y="1401763"/>
            <a:ext cx="2438400" cy="523220"/>
          </a:xfrm>
          <a:prstGeom prst="rect">
            <a:avLst/>
          </a:prstGeom>
          <a:noFill/>
          <a:ln w="9525">
            <a:noFill/>
            <a:miter lim="800000"/>
            <a:headEnd/>
            <a:tailEnd/>
          </a:ln>
        </p:spPr>
        <p:txBody>
          <a:bodyPr>
            <a:spAutoFit/>
          </a:bodyPr>
          <a:lstStyle/>
          <a:p>
            <a:pPr algn="l">
              <a:spcBef>
                <a:spcPct val="50000"/>
              </a:spcBef>
            </a:pPr>
            <a:r>
              <a:rPr lang="en-US" sz="2800" dirty="0">
                <a:solidFill>
                  <a:srgbClr val="FFFF00"/>
                </a:solidFill>
              </a:rPr>
              <a:t>2001-2003</a:t>
            </a:r>
          </a:p>
        </p:txBody>
      </p:sp>
      <p:pic>
        <p:nvPicPr>
          <p:cNvPr id="9234" name="Picture 20" descr="cdclogodarkblue"/>
          <p:cNvPicPr>
            <a:picLocks noChangeAspect="1" noChangeArrowheads="1"/>
          </p:cNvPicPr>
          <p:nvPr/>
        </p:nvPicPr>
        <p:blipFill>
          <a:blip r:embed="rId5" cstate="print"/>
          <a:srcRect/>
          <a:stretch>
            <a:fillRect/>
          </a:stretch>
        </p:blipFill>
        <p:spPr bwMode="auto">
          <a:xfrm>
            <a:off x="8302625" y="6216650"/>
            <a:ext cx="765175" cy="565150"/>
          </a:xfrm>
          <a:prstGeom prst="rect">
            <a:avLst/>
          </a:prstGeom>
          <a:noFill/>
          <a:ln w="9525">
            <a:noFill/>
            <a:miter lim="800000"/>
            <a:headEnd/>
            <a:tailEnd/>
          </a:ln>
        </p:spPr>
      </p:pic>
      <p:sp>
        <p:nvSpPr>
          <p:cNvPr id="9235" name="Line 21"/>
          <p:cNvSpPr>
            <a:spLocks noChangeShapeType="1"/>
          </p:cNvSpPr>
          <p:nvPr/>
        </p:nvSpPr>
        <p:spPr bwMode="auto">
          <a:xfrm>
            <a:off x="762000" y="1905000"/>
            <a:ext cx="1828800" cy="0"/>
          </a:xfrm>
          <a:prstGeom prst="line">
            <a:avLst/>
          </a:prstGeom>
          <a:noFill/>
          <a:ln w="9525">
            <a:solidFill>
              <a:srgbClr val="FFFFFF"/>
            </a:solidFill>
            <a:round/>
            <a:headEnd/>
            <a:tailEnd/>
          </a:ln>
        </p:spPr>
        <p:txBody>
          <a:bodyPr wrap="none"/>
          <a:lstStyle/>
          <a:p>
            <a:endParaRPr lang="en-US" sz="2800" dirty="0"/>
          </a:p>
        </p:txBody>
      </p:sp>
      <p:sp>
        <p:nvSpPr>
          <p:cNvPr id="9236" name="Line 22"/>
          <p:cNvSpPr>
            <a:spLocks noChangeShapeType="1"/>
          </p:cNvSpPr>
          <p:nvPr/>
        </p:nvSpPr>
        <p:spPr bwMode="auto">
          <a:xfrm>
            <a:off x="6477000" y="1905000"/>
            <a:ext cx="1905000" cy="0"/>
          </a:xfrm>
          <a:prstGeom prst="line">
            <a:avLst/>
          </a:prstGeom>
          <a:noFill/>
          <a:ln w="9525">
            <a:solidFill>
              <a:srgbClr val="FFFF00"/>
            </a:solidFill>
            <a:round/>
            <a:headEnd/>
            <a:tailEnd/>
          </a:ln>
        </p:spPr>
        <p:txBody>
          <a:bodyPr wrap="none"/>
          <a:lstStyle/>
          <a:p>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11200" y="6400800"/>
            <a:ext cx="1897063" cy="457200"/>
          </a:xfrm>
          <a:prstGeom prst="rect">
            <a:avLst/>
          </a:prstGeom>
          <a:noFill/>
          <a:ln w="12700">
            <a:noFill/>
            <a:miter lim="800000"/>
            <a:headEnd/>
            <a:tailEnd/>
          </a:ln>
        </p:spPr>
        <p:txBody>
          <a:bodyPr wrap="none" anchor="ctr"/>
          <a:lstStyle/>
          <a:p>
            <a:endParaRPr lang="en-US" dirty="0"/>
          </a:p>
        </p:txBody>
      </p:sp>
      <p:sp>
        <p:nvSpPr>
          <p:cNvPr id="43011" name="Rectangle 3"/>
          <p:cNvSpPr>
            <a:spLocks noChangeArrowheads="1"/>
          </p:cNvSpPr>
          <p:nvPr/>
        </p:nvSpPr>
        <p:spPr bwMode="auto">
          <a:xfrm>
            <a:off x="3149600" y="6400800"/>
            <a:ext cx="2844800" cy="457200"/>
          </a:xfrm>
          <a:prstGeom prst="rect">
            <a:avLst/>
          </a:prstGeom>
          <a:noFill/>
          <a:ln w="12700">
            <a:noFill/>
            <a:miter lim="800000"/>
            <a:headEnd/>
            <a:tailEnd/>
          </a:ln>
        </p:spPr>
        <p:txBody>
          <a:bodyPr wrap="none" anchor="ctr"/>
          <a:lstStyle/>
          <a:p>
            <a:endParaRPr lang="en-US" dirty="0"/>
          </a:p>
        </p:txBody>
      </p:sp>
      <p:sp>
        <p:nvSpPr>
          <p:cNvPr id="176132" name="Rectangle 4"/>
          <p:cNvSpPr>
            <a:spLocks noChangeArrowheads="1"/>
          </p:cNvSpPr>
          <p:nvPr/>
        </p:nvSpPr>
        <p:spPr bwMode="auto">
          <a:xfrm>
            <a:off x="762000" y="76200"/>
            <a:ext cx="8321675" cy="1371600"/>
          </a:xfrm>
          <a:prstGeom prst="rect">
            <a:avLst/>
          </a:prstGeom>
          <a:noFill/>
          <a:ln w="12700">
            <a:noFill/>
            <a:miter lim="800000"/>
            <a:headEnd/>
            <a:tailEnd/>
          </a:ln>
          <a:effectLst>
            <a:outerShdw dist="35921" dir="2700000" algn="ctr" rotWithShape="0">
              <a:schemeClr val="tx1"/>
            </a:outerShdw>
          </a:effectLst>
        </p:spPr>
        <p:txBody>
          <a:bodyPr lIns="90488" tIns="44450" rIns="90488" bIns="44450" anchor="ctr"/>
          <a:lstStyle/>
          <a:p>
            <a:pPr eaLnBrk="0" hangingPunct="0">
              <a:defRPr/>
            </a:pPr>
            <a:r>
              <a:rPr lang="en-US" sz="3600" dirty="0">
                <a:solidFill>
                  <a:srgbClr val="FAFD00"/>
                </a:solidFill>
              </a:rPr>
              <a:t>Geographic Distribution of </a:t>
            </a:r>
          </a:p>
          <a:p>
            <a:pPr eaLnBrk="0" hangingPunct="0">
              <a:defRPr/>
            </a:pPr>
            <a:r>
              <a:rPr lang="en-US" sz="3600" dirty="0">
                <a:solidFill>
                  <a:srgbClr val="FAFD00"/>
                </a:solidFill>
              </a:rPr>
              <a:t>Chronic HBV Infection</a:t>
            </a:r>
          </a:p>
        </p:txBody>
      </p:sp>
      <p:sp>
        <p:nvSpPr>
          <p:cNvPr id="43013" name="Line 5"/>
          <p:cNvSpPr>
            <a:spLocks noChangeShapeType="1"/>
          </p:cNvSpPr>
          <p:nvPr/>
        </p:nvSpPr>
        <p:spPr bwMode="auto">
          <a:xfrm>
            <a:off x="3844925" y="5508625"/>
            <a:ext cx="1800225" cy="0"/>
          </a:xfrm>
          <a:prstGeom prst="line">
            <a:avLst/>
          </a:prstGeom>
          <a:noFill/>
          <a:ln w="12700">
            <a:solidFill>
              <a:srgbClr val="FAFD00"/>
            </a:solidFill>
            <a:round/>
            <a:headEnd/>
            <a:tailEnd/>
          </a:ln>
        </p:spPr>
        <p:txBody>
          <a:bodyPr/>
          <a:lstStyle/>
          <a:p>
            <a:endParaRPr lang="en-US" dirty="0"/>
          </a:p>
        </p:txBody>
      </p:sp>
      <p:sp>
        <p:nvSpPr>
          <p:cNvPr id="43014" name="Rectangle 6"/>
          <p:cNvSpPr>
            <a:spLocks noChangeArrowheads="1"/>
          </p:cNvSpPr>
          <p:nvPr/>
        </p:nvSpPr>
        <p:spPr bwMode="auto">
          <a:xfrm>
            <a:off x="3770313" y="5248275"/>
            <a:ext cx="1984375" cy="333375"/>
          </a:xfrm>
          <a:prstGeom prst="rect">
            <a:avLst/>
          </a:prstGeom>
          <a:noFill/>
          <a:ln w="12700">
            <a:noFill/>
            <a:miter lim="800000"/>
            <a:headEnd/>
            <a:tailEnd/>
          </a:ln>
        </p:spPr>
        <p:txBody>
          <a:bodyPr wrap="none" lIns="90488" tIns="44450" rIns="90488" bIns="44450">
            <a:spAutoFit/>
          </a:bodyPr>
          <a:lstStyle/>
          <a:p>
            <a:pPr algn="l" eaLnBrk="0" hangingPunct="0"/>
            <a:r>
              <a:rPr lang="en-US" sz="1600" dirty="0">
                <a:solidFill>
                  <a:srgbClr val="FAFD00"/>
                </a:solidFill>
              </a:rPr>
              <a:t>HBsAg Prevalence</a:t>
            </a:r>
          </a:p>
        </p:txBody>
      </p:sp>
      <p:sp>
        <p:nvSpPr>
          <p:cNvPr id="43015" name="Rectangle 7"/>
          <p:cNvSpPr>
            <a:spLocks noChangeArrowheads="1"/>
          </p:cNvSpPr>
          <p:nvPr/>
        </p:nvSpPr>
        <p:spPr bwMode="auto">
          <a:xfrm>
            <a:off x="4194175" y="5600700"/>
            <a:ext cx="1135063" cy="301625"/>
          </a:xfrm>
          <a:prstGeom prst="rect">
            <a:avLst/>
          </a:prstGeom>
          <a:noFill/>
          <a:ln w="12700">
            <a:noFill/>
            <a:miter lim="800000"/>
            <a:headEnd/>
            <a:tailEnd/>
          </a:ln>
        </p:spPr>
        <p:txBody>
          <a:bodyPr wrap="none" lIns="90488" tIns="44450" rIns="90488" bIns="44450">
            <a:spAutoFit/>
          </a:bodyPr>
          <a:lstStyle/>
          <a:p>
            <a:pPr algn="l" eaLnBrk="0" hangingPunct="0"/>
            <a:r>
              <a:rPr lang="en-US" sz="1400" b="0" dirty="0">
                <a:latin typeface="Symbol" pitchFamily="18" charset="2"/>
              </a:rPr>
              <a:t>³</a:t>
            </a:r>
            <a:r>
              <a:rPr lang="en-US" sz="1400" dirty="0"/>
              <a:t>8% - High </a:t>
            </a:r>
          </a:p>
        </p:txBody>
      </p:sp>
      <p:sp>
        <p:nvSpPr>
          <p:cNvPr id="43016" name="Freeform 8"/>
          <p:cNvSpPr>
            <a:spLocks/>
          </p:cNvSpPr>
          <p:nvPr/>
        </p:nvSpPr>
        <p:spPr bwMode="auto">
          <a:xfrm>
            <a:off x="5662613" y="3263900"/>
            <a:ext cx="287337" cy="233363"/>
          </a:xfrm>
          <a:custGeom>
            <a:avLst/>
            <a:gdLst>
              <a:gd name="T0" fmla="*/ 0 w 204"/>
              <a:gd name="T1" fmla="*/ 112713 h 147"/>
              <a:gd name="T2" fmla="*/ 7043 w 204"/>
              <a:gd name="T3" fmla="*/ 173038 h 147"/>
              <a:gd name="T4" fmla="*/ 23945 w 204"/>
              <a:gd name="T5" fmla="*/ 192088 h 147"/>
              <a:gd name="T6" fmla="*/ 7043 w 204"/>
              <a:gd name="T7" fmla="*/ 219075 h 147"/>
              <a:gd name="T8" fmla="*/ 42255 w 204"/>
              <a:gd name="T9" fmla="*/ 231775 h 147"/>
              <a:gd name="T10" fmla="*/ 115498 w 204"/>
              <a:gd name="T11" fmla="*/ 219075 h 147"/>
              <a:gd name="T12" fmla="*/ 123949 w 204"/>
              <a:gd name="T13" fmla="*/ 184150 h 147"/>
              <a:gd name="T14" fmla="*/ 174656 w 204"/>
              <a:gd name="T15" fmla="*/ 168275 h 147"/>
              <a:gd name="T16" fmla="*/ 181698 w 204"/>
              <a:gd name="T17" fmla="*/ 139700 h 147"/>
              <a:gd name="T18" fmla="*/ 200009 w 204"/>
              <a:gd name="T19" fmla="*/ 134938 h 147"/>
              <a:gd name="T20" fmla="*/ 188741 w 204"/>
              <a:gd name="T21" fmla="*/ 115888 h 147"/>
              <a:gd name="T22" fmla="*/ 212686 w 204"/>
              <a:gd name="T23" fmla="*/ 115888 h 147"/>
              <a:gd name="T24" fmla="*/ 225362 w 204"/>
              <a:gd name="T25" fmla="*/ 87313 h 147"/>
              <a:gd name="T26" fmla="*/ 218320 w 204"/>
              <a:gd name="T27" fmla="*/ 60325 h 147"/>
              <a:gd name="T28" fmla="*/ 283111 w 204"/>
              <a:gd name="T29" fmla="*/ 39688 h 147"/>
              <a:gd name="T30" fmla="*/ 285928 w 204"/>
              <a:gd name="T31" fmla="*/ 34925 h 147"/>
              <a:gd name="T32" fmla="*/ 261984 w 204"/>
              <a:gd name="T33" fmla="*/ 26988 h 147"/>
              <a:gd name="T34" fmla="*/ 225362 w 204"/>
              <a:gd name="T35" fmla="*/ 49213 h 147"/>
              <a:gd name="T36" fmla="*/ 212686 w 204"/>
              <a:gd name="T37" fmla="*/ 0 h 147"/>
              <a:gd name="T38" fmla="*/ 178881 w 204"/>
              <a:gd name="T39" fmla="*/ 34925 h 147"/>
              <a:gd name="T40" fmla="*/ 88736 w 204"/>
              <a:gd name="T41" fmla="*/ 34925 h 147"/>
              <a:gd name="T42" fmla="*/ 46481 w 204"/>
              <a:gd name="T43" fmla="*/ 87313 h 147"/>
              <a:gd name="T44" fmla="*/ 18311 w 204"/>
              <a:gd name="T45" fmla="*/ 71438 h 147"/>
              <a:gd name="T46" fmla="*/ 0 w 204"/>
              <a:gd name="T47" fmla="*/ 112713 h 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147"/>
              <a:gd name="T74" fmla="*/ 204 w 204"/>
              <a:gd name="T75" fmla="*/ 147 h 1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147">
                <a:moveTo>
                  <a:pt x="0" y="71"/>
                </a:moveTo>
                <a:lnTo>
                  <a:pt x="5" y="109"/>
                </a:lnTo>
                <a:lnTo>
                  <a:pt x="17" y="121"/>
                </a:lnTo>
                <a:lnTo>
                  <a:pt x="5" y="138"/>
                </a:lnTo>
                <a:lnTo>
                  <a:pt x="30" y="146"/>
                </a:lnTo>
                <a:lnTo>
                  <a:pt x="82" y="138"/>
                </a:lnTo>
                <a:lnTo>
                  <a:pt x="88" y="116"/>
                </a:lnTo>
                <a:lnTo>
                  <a:pt x="124" y="106"/>
                </a:lnTo>
                <a:lnTo>
                  <a:pt x="129" y="88"/>
                </a:lnTo>
                <a:lnTo>
                  <a:pt x="142" y="85"/>
                </a:lnTo>
                <a:lnTo>
                  <a:pt x="134" y="73"/>
                </a:lnTo>
                <a:lnTo>
                  <a:pt x="151" y="73"/>
                </a:lnTo>
                <a:lnTo>
                  <a:pt x="160" y="55"/>
                </a:lnTo>
                <a:lnTo>
                  <a:pt x="155" y="38"/>
                </a:lnTo>
                <a:lnTo>
                  <a:pt x="201" y="25"/>
                </a:lnTo>
                <a:lnTo>
                  <a:pt x="203" y="22"/>
                </a:lnTo>
                <a:lnTo>
                  <a:pt x="186" y="17"/>
                </a:lnTo>
                <a:lnTo>
                  <a:pt x="160" y="31"/>
                </a:lnTo>
                <a:lnTo>
                  <a:pt x="151" y="0"/>
                </a:lnTo>
                <a:lnTo>
                  <a:pt x="127" y="22"/>
                </a:lnTo>
                <a:lnTo>
                  <a:pt x="63" y="22"/>
                </a:lnTo>
                <a:lnTo>
                  <a:pt x="33" y="55"/>
                </a:lnTo>
                <a:lnTo>
                  <a:pt x="13" y="45"/>
                </a:lnTo>
                <a:lnTo>
                  <a:pt x="0" y="71"/>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017" name="Freeform 9"/>
          <p:cNvSpPr>
            <a:spLocks/>
          </p:cNvSpPr>
          <p:nvPr/>
        </p:nvSpPr>
        <p:spPr bwMode="auto">
          <a:xfrm>
            <a:off x="5662613" y="3263900"/>
            <a:ext cx="296862" cy="242888"/>
          </a:xfrm>
          <a:custGeom>
            <a:avLst/>
            <a:gdLst>
              <a:gd name="T0" fmla="*/ 0 w 210"/>
              <a:gd name="T1" fmla="*/ 117475 h 153"/>
              <a:gd name="T2" fmla="*/ 7068 w 210"/>
              <a:gd name="T3" fmla="*/ 179388 h 153"/>
              <a:gd name="T4" fmla="*/ 25445 w 210"/>
              <a:gd name="T5" fmla="*/ 200025 h 153"/>
              <a:gd name="T6" fmla="*/ 7068 w 210"/>
              <a:gd name="T7" fmla="*/ 228600 h 153"/>
              <a:gd name="T8" fmla="*/ 43822 w 210"/>
              <a:gd name="T9" fmla="*/ 241300 h 153"/>
              <a:gd name="T10" fmla="*/ 118745 w 210"/>
              <a:gd name="T11" fmla="*/ 228600 h 153"/>
              <a:gd name="T12" fmla="*/ 128640 w 210"/>
              <a:gd name="T13" fmla="*/ 192088 h 153"/>
              <a:gd name="T14" fmla="*/ 180944 w 210"/>
              <a:gd name="T15" fmla="*/ 174625 h 153"/>
              <a:gd name="T16" fmla="*/ 188013 w 210"/>
              <a:gd name="T17" fmla="*/ 146050 h 153"/>
              <a:gd name="T18" fmla="*/ 206390 w 210"/>
              <a:gd name="T19" fmla="*/ 141288 h 153"/>
              <a:gd name="T20" fmla="*/ 195081 w 210"/>
              <a:gd name="T21" fmla="*/ 120650 h 153"/>
              <a:gd name="T22" fmla="*/ 219112 w 210"/>
              <a:gd name="T23" fmla="*/ 120650 h 153"/>
              <a:gd name="T24" fmla="*/ 233249 w 210"/>
              <a:gd name="T25" fmla="*/ 90488 h 153"/>
              <a:gd name="T26" fmla="*/ 226181 w 210"/>
              <a:gd name="T27" fmla="*/ 63500 h 153"/>
              <a:gd name="T28" fmla="*/ 292621 w 210"/>
              <a:gd name="T29" fmla="*/ 41275 h 153"/>
              <a:gd name="T30" fmla="*/ 295448 w 210"/>
              <a:gd name="T31" fmla="*/ 36513 h 153"/>
              <a:gd name="T32" fmla="*/ 270003 w 210"/>
              <a:gd name="T33" fmla="*/ 28575 h 153"/>
              <a:gd name="T34" fmla="*/ 233249 w 210"/>
              <a:gd name="T35" fmla="*/ 50800 h 153"/>
              <a:gd name="T36" fmla="*/ 219112 w 210"/>
              <a:gd name="T37" fmla="*/ 0 h 153"/>
              <a:gd name="T38" fmla="*/ 185185 w 210"/>
              <a:gd name="T39" fmla="*/ 36513 h 153"/>
              <a:gd name="T40" fmla="*/ 91886 w 210"/>
              <a:gd name="T41" fmla="*/ 36513 h 153"/>
              <a:gd name="T42" fmla="*/ 48063 w 210"/>
              <a:gd name="T43" fmla="*/ 90488 h 153"/>
              <a:gd name="T44" fmla="*/ 18377 w 210"/>
              <a:gd name="T45" fmla="*/ 74613 h 153"/>
              <a:gd name="T46" fmla="*/ 0 w 210"/>
              <a:gd name="T47" fmla="*/ 117475 h 1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153"/>
              <a:gd name="T74" fmla="*/ 210 w 210"/>
              <a:gd name="T75" fmla="*/ 153 h 1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153">
                <a:moveTo>
                  <a:pt x="0" y="74"/>
                </a:moveTo>
                <a:lnTo>
                  <a:pt x="5" y="113"/>
                </a:lnTo>
                <a:lnTo>
                  <a:pt x="18" y="126"/>
                </a:lnTo>
                <a:lnTo>
                  <a:pt x="5" y="144"/>
                </a:lnTo>
                <a:lnTo>
                  <a:pt x="31" y="152"/>
                </a:lnTo>
                <a:lnTo>
                  <a:pt x="84" y="144"/>
                </a:lnTo>
                <a:lnTo>
                  <a:pt x="91" y="121"/>
                </a:lnTo>
                <a:lnTo>
                  <a:pt x="128" y="110"/>
                </a:lnTo>
                <a:lnTo>
                  <a:pt x="133" y="92"/>
                </a:lnTo>
                <a:lnTo>
                  <a:pt x="146" y="89"/>
                </a:lnTo>
                <a:lnTo>
                  <a:pt x="138" y="76"/>
                </a:lnTo>
                <a:lnTo>
                  <a:pt x="155" y="76"/>
                </a:lnTo>
                <a:lnTo>
                  <a:pt x="165" y="57"/>
                </a:lnTo>
                <a:lnTo>
                  <a:pt x="160" y="40"/>
                </a:lnTo>
                <a:lnTo>
                  <a:pt x="207" y="26"/>
                </a:lnTo>
                <a:lnTo>
                  <a:pt x="209" y="23"/>
                </a:lnTo>
                <a:lnTo>
                  <a:pt x="191" y="18"/>
                </a:lnTo>
                <a:lnTo>
                  <a:pt x="165" y="32"/>
                </a:lnTo>
                <a:lnTo>
                  <a:pt x="155" y="0"/>
                </a:lnTo>
                <a:lnTo>
                  <a:pt x="131" y="23"/>
                </a:lnTo>
                <a:lnTo>
                  <a:pt x="65" y="23"/>
                </a:lnTo>
                <a:lnTo>
                  <a:pt x="34" y="57"/>
                </a:lnTo>
                <a:lnTo>
                  <a:pt x="13" y="47"/>
                </a:lnTo>
                <a:lnTo>
                  <a:pt x="0" y="7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18" name="Freeform 10"/>
          <p:cNvSpPr>
            <a:spLocks/>
          </p:cNvSpPr>
          <p:nvPr/>
        </p:nvSpPr>
        <p:spPr bwMode="auto">
          <a:xfrm>
            <a:off x="4806950" y="3155950"/>
            <a:ext cx="30163" cy="69850"/>
          </a:xfrm>
          <a:custGeom>
            <a:avLst/>
            <a:gdLst>
              <a:gd name="T0" fmla="*/ 0 w 21"/>
              <a:gd name="T1" fmla="*/ 50800 h 44"/>
              <a:gd name="T2" fmla="*/ 0 w 21"/>
              <a:gd name="T3" fmla="*/ 14288 h 44"/>
              <a:gd name="T4" fmla="*/ 14363 w 21"/>
              <a:gd name="T5" fmla="*/ 0 h 44"/>
              <a:gd name="T6" fmla="*/ 28727 w 21"/>
              <a:gd name="T7" fmla="*/ 39687 h 44"/>
              <a:gd name="T8" fmla="*/ 17236 w 21"/>
              <a:gd name="T9" fmla="*/ 68263 h 44"/>
              <a:gd name="T10" fmla="*/ 0 w 21"/>
              <a:gd name="T11" fmla="*/ 50800 h 44"/>
              <a:gd name="T12" fmla="*/ 0 60000 65536"/>
              <a:gd name="T13" fmla="*/ 0 60000 65536"/>
              <a:gd name="T14" fmla="*/ 0 60000 65536"/>
              <a:gd name="T15" fmla="*/ 0 60000 65536"/>
              <a:gd name="T16" fmla="*/ 0 60000 65536"/>
              <a:gd name="T17" fmla="*/ 0 60000 65536"/>
              <a:gd name="T18" fmla="*/ 0 w 21"/>
              <a:gd name="T19" fmla="*/ 0 h 44"/>
              <a:gd name="T20" fmla="*/ 21 w 2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1" h="44">
                <a:moveTo>
                  <a:pt x="0" y="32"/>
                </a:moveTo>
                <a:lnTo>
                  <a:pt x="0" y="9"/>
                </a:lnTo>
                <a:lnTo>
                  <a:pt x="10" y="0"/>
                </a:lnTo>
                <a:lnTo>
                  <a:pt x="20" y="25"/>
                </a:lnTo>
                <a:lnTo>
                  <a:pt x="12" y="43"/>
                </a:lnTo>
                <a:lnTo>
                  <a:pt x="0" y="32"/>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019" name="Freeform 11"/>
          <p:cNvSpPr>
            <a:spLocks/>
          </p:cNvSpPr>
          <p:nvPr/>
        </p:nvSpPr>
        <p:spPr bwMode="auto">
          <a:xfrm>
            <a:off x="4806950" y="3155950"/>
            <a:ext cx="38100" cy="79375"/>
          </a:xfrm>
          <a:custGeom>
            <a:avLst/>
            <a:gdLst>
              <a:gd name="T0" fmla="*/ 0 w 27"/>
              <a:gd name="T1" fmla="*/ 58738 h 50"/>
              <a:gd name="T2" fmla="*/ 0 w 27"/>
              <a:gd name="T3" fmla="*/ 15875 h 50"/>
              <a:gd name="T4" fmla="*/ 18344 w 27"/>
              <a:gd name="T5" fmla="*/ 0 h 50"/>
              <a:gd name="T6" fmla="*/ 36689 w 27"/>
              <a:gd name="T7" fmla="*/ 46037 h 50"/>
              <a:gd name="T8" fmla="*/ 22578 w 27"/>
              <a:gd name="T9" fmla="*/ 77788 h 50"/>
              <a:gd name="T10" fmla="*/ 0 w 27"/>
              <a:gd name="T11" fmla="*/ 58738 h 50"/>
              <a:gd name="T12" fmla="*/ 0 60000 65536"/>
              <a:gd name="T13" fmla="*/ 0 60000 65536"/>
              <a:gd name="T14" fmla="*/ 0 60000 65536"/>
              <a:gd name="T15" fmla="*/ 0 60000 65536"/>
              <a:gd name="T16" fmla="*/ 0 60000 65536"/>
              <a:gd name="T17" fmla="*/ 0 60000 65536"/>
              <a:gd name="T18" fmla="*/ 0 w 27"/>
              <a:gd name="T19" fmla="*/ 0 h 50"/>
              <a:gd name="T20" fmla="*/ 27 w 2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7" h="50">
                <a:moveTo>
                  <a:pt x="0" y="37"/>
                </a:moveTo>
                <a:lnTo>
                  <a:pt x="0" y="10"/>
                </a:lnTo>
                <a:lnTo>
                  <a:pt x="13" y="0"/>
                </a:lnTo>
                <a:lnTo>
                  <a:pt x="26" y="29"/>
                </a:lnTo>
                <a:lnTo>
                  <a:pt x="16" y="49"/>
                </a:lnTo>
                <a:lnTo>
                  <a:pt x="0" y="3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20" name="Freeform 12"/>
          <p:cNvSpPr>
            <a:spLocks/>
          </p:cNvSpPr>
          <p:nvPr/>
        </p:nvSpPr>
        <p:spPr bwMode="auto">
          <a:xfrm>
            <a:off x="4230688" y="3309938"/>
            <a:ext cx="414337" cy="446087"/>
          </a:xfrm>
          <a:custGeom>
            <a:avLst/>
            <a:gdLst>
              <a:gd name="T0" fmla="*/ 0 w 294"/>
              <a:gd name="T1" fmla="*/ 231775 h 281"/>
              <a:gd name="T2" fmla="*/ 0 w 294"/>
              <a:gd name="T3" fmla="*/ 244475 h 281"/>
              <a:gd name="T4" fmla="*/ 71875 w 294"/>
              <a:gd name="T5" fmla="*/ 301625 h 281"/>
              <a:gd name="T6" fmla="*/ 239583 w 294"/>
              <a:gd name="T7" fmla="*/ 423862 h 281"/>
              <a:gd name="T8" fmla="*/ 239583 w 294"/>
              <a:gd name="T9" fmla="*/ 444500 h 281"/>
              <a:gd name="T10" fmla="*/ 260722 w 294"/>
              <a:gd name="T11" fmla="*/ 436562 h 281"/>
              <a:gd name="T12" fmla="*/ 286090 w 294"/>
              <a:gd name="T13" fmla="*/ 431800 h 281"/>
              <a:gd name="T14" fmla="*/ 412928 w 294"/>
              <a:gd name="T15" fmla="*/ 336550 h 281"/>
              <a:gd name="T16" fmla="*/ 362193 w 294"/>
              <a:gd name="T17" fmla="*/ 271462 h 281"/>
              <a:gd name="T18" fmla="*/ 366420 w 294"/>
              <a:gd name="T19" fmla="*/ 171450 h 281"/>
              <a:gd name="T20" fmla="*/ 359374 w 294"/>
              <a:gd name="T21" fmla="*/ 122237 h 281"/>
              <a:gd name="T22" fmla="*/ 321323 w 294"/>
              <a:gd name="T23" fmla="*/ 73025 h 281"/>
              <a:gd name="T24" fmla="*/ 339644 w 294"/>
              <a:gd name="T25" fmla="*/ 60325 h 281"/>
              <a:gd name="T26" fmla="*/ 350918 w 294"/>
              <a:gd name="T27" fmla="*/ 0 h 281"/>
              <a:gd name="T28" fmla="*/ 205759 w 294"/>
              <a:gd name="T29" fmla="*/ 7937 h 281"/>
              <a:gd name="T30" fmla="*/ 129656 w 294"/>
              <a:gd name="T31" fmla="*/ 47625 h 281"/>
              <a:gd name="T32" fmla="*/ 152205 w 294"/>
              <a:gd name="T33" fmla="*/ 122237 h 281"/>
              <a:gd name="T34" fmla="*/ 115563 w 294"/>
              <a:gd name="T35" fmla="*/ 122237 h 281"/>
              <a:gd name="T36" fmla="*/ 98652 w 294"/>
              <a:gd name="T37" fmla="*/ 130175 h 281"/>
              <a:gd name="T38" fmla="*/ 101470 w 294"/>
              <a:gd name="T39" fmla="*/ 153987 h 281"/>
              <a:gd name="T40" fmla="*/ 7047 w 294"/>
              <a:gd name="T41" fmla="*/ 195262 h 281"/>
              <a:gd name="T42" fmla="*/ 0 w 294"/>
              <a:gd name="T43" fmla="*/ 231775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4"/>
              <a:gd name="T67" fmla="*/ 0 h 281"/>
              <a:gd name="T68" fmla="*/ 294 w 294"/>
              <a:gd name="T69" fmla="*/ 281 h 2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4" h="281">
                <a:moveTo>
                  <a:pt x="0" y="146"/>
                </a:moveTo>
                <a:lnTo>
                  <a:pt x="0" y="154"/>
                </a:lnTo>
                <a:lnTo>
                  <a:pt x="51" y="190"/>
                </a:lnTo>
                <a:lnTo>
                  <a:pt x="170" y="267"/>
                </a:lnTo>
                <a:lnTo>
                  <a:pt x="170" y="280"/>
                </a:lnTo>
                <a:lnTo>
                  <a:pt x="185" y="275"/>
                </a:lnTo>
                <a:lnTo>
                  <a:pt x="203" y="272"/>
                </a:lnTo>
                <a:lnTo>
                  <a:pt x="293" y="212"/>
                </a:lnTo>
                <a:lnTo>
                  <a:pt x="257" y="171"/>
                </a:lnTo>
                <a:lnTo>
                  <a:pt x="260" y="108"/>
                </a:lnTo>
                <a:lnTo>
                  <a:pt x="255" y="77"/>
                </a:lnTo>
                <a:lnTo>
                  <a:pt x="228" y="46"/>
                </a:lnTo>
                <a:lnTo>
                  <a:pt x="241" y="38"/>
                </a:lnTo>
                <a:lnTo>
                  <a:pt x="249" y="0"/>
                </a:lnTo>
                <a:lnTo>
                  <a:pt x="146" y="5"/>
                </a:lnTo>
                <a:lnTo>
                  <a:pt x="92" y="30"/>
                </a:lnTo>
                <a:lnTo>
                  <a:pt x="108" y="77"/>
                </a:lnTo>
                <a:lnTo>
                  <a:pt x="82" y="77"/>
                </a:lnTo>
                <a:lnTo>
                  <a:pt x="70" y="82"/>
                </a:lnTo>
                <a:lnTo>
                  <a:pt x="72" y="97"/>
                </a:lnTo>
                <a:lnTo>
                  <a:pt x="5" y="123"/>
                </a:lnTo>
                <a:lnTo>
                  <a:pt x="0" y="146"/>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021" name="Freeform 13"/>
          <p:cNvSpPr>
            <a:spLocks/>
          </p:cNvSpPr>
          <p:nvPr/>
        </p:nvSpPr>
        <p:spPr bwMode="auto">
          <a:xfrm>
            <a:off x="4230688" y="3309938"/>
            <a:ext cx="423862" cy="455612"/>
          </a:xfrm>
          <a:custGeom>
            <a:avLst/>
            <a:gdLst>
              <a:gd name="T0" fmla="*/ 0 w 300"/>
              <a:gd name="T1" fmla="*/ 236537 h 287"/>
              <a:gd name="T2" fmla="*/ 0 w 300"/>
              <a:gd name="T3" fmla="*/ 249237 h 287"/>
              <a:gd name="T4" fmla="*/ 73469 w 300"/>
              <a:gd name="T5" fmla="*/ 307975 h 287"/>
              <a:gd name="T6" fmla="*/ 244427 w 300"/>
              <a:gd name="T7" fmla="*/ 433387 h 287"/>
              <a:gd name="T8" fmla="*/ 244427 w 300"/>
              <a:gd name="T9" fmla="*/ 454025 h 287"/>
              <a:gd name="T10" fmla="*/ 267033 w 300"/>
              <a:gd name="T11" fmla="*/ 446087 h 287"/>
              <a:gd name="T12" fmla="*/ 292465 w 300"/>
              <a:gd name="T13" fmla="*/ 441325 h 287"/>
              <a:gd name="T14" fmla="*/ 422449 w 300"/>
              <a:gd name="T15" fmla="*/ 344487 h 287"/>
              <a:gd name="T16" fmla="*/ 370173 w 300"/>
              <a:gd name="T17" fmla="*/ 277812 h 287"/>
              <a:gd name="T18" fmla="*/ 374411 w 300"/>
              <a:gd name="T19" fmla="*/ 174625 h 287"/>
              <a:gd name="T20" fmla="*/ 367347 w 300"/>
              <a:gd name="T21" fmla="*/ 125412 h 287"/>
              <a:gd name="T22" fmla="*/ 329199 w 300"/>
              <a:gd name="T23" fmla="*/ 74612 h 287"/>
              <a:gd name="T24" fmla="*/ 347567 w 300"/>
              <a:gd name="T25" fmla="*/ 61912 h 287"/>
              <a:gd name="T26" fmla="*/ 358870 w 300"/>
              <a:gd name="T27" fmla="*/ 0 h 287"/>
              <a:gd name="T28" fmla="*/ 210518 w 300"/>
              <a:gd name="T29" fmla="*/ 7937 h 287"/>
              <a:gd name="T30" fmla="*/ 132810 w 300"/>
              <a:gd name="T31" fmla="*/ 49212 h 287"/>
              <a:gd name="T32" fmla="*/ 155416 w 300"/>
              <a:gd name="T33" fmla="*/ 125412 h 287"/>
              <a:gd name="T34" fmla="*/ 118681 w 300"/>
              <a:gd name="T35" fmla="*/ 125412 h 287"/>
              <a:gd name="T36" fmla="*/ 100314 w 300"/>
              <a:gd name="T37" fmla="*/ 133350 h 287"/>
              <a:gd name="T38" fmla="*/ 103140 w 300"/>
              <a:gd name="T39" fmla="*/ 157162 h 287"/>
              <a:gd name="T40" fmla="*/ 7064 w 300"/>
              <a:gd name="T41" fmla="*/ 200025 h 287"/>
              <a:gd name="T42" fmla="*/ 0 w 300"/>
              <a:gd name="T43" fmla="*/ 236537 h 2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287"/>
              <a:gd name="T68" fmla="*/ 300 w 300"/>
              <a:gd name="T69" fmla="*/ 287 h 2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287">
                <a:moveTo>
                  <a:pt x="0" y="149"/>
                </a:moveTo>
                <a:lnTo>
                  <a:pt x="0" y="157"/>
                </a:lnTo>
                <a:lnTo>
                  <a:pt x="52" y="194"/>
                </a:lnTo>
                <a:lnTo>
                  <a:pt x="173" y="273"/>
                </a:lnTo>
                <a:lnTo>
                  <a:pt x="173" y="286"/>
                </a:lnTo>
                <a:lnTo>
                  <a:pt x="189" y="281"/>
                </a:lnTo>
                <a:lnTo>
                  <a:pt x="207" y="278"/>
                </a:lnTo>
                <a:lnTo>
                  <a:pt x="299" y="217"/>
                </a:lnTo>
                <a:lnTo>
                  <a:pt x="262" y="175"/>
                </a:lnTo>
                <a:lnTo>
                  <a:pt x="265" y="110"/>
                </a:lnTo>
                <a:lnTo>
                  <a:pt x="260" y="79"/>
                </a:lnTo>
                <a:lnTo>
                  <a:pt x="233" y="47"/>
                </a:lnTo>
                <a:lnTo>
                  <a:pt x="246" y="39"/>
                </a:lnTo>
                <a:lnTo>
                  <a:pt x="254" y="0"/>
                </a:lnTo>
                <a:lnTo>
                  <a:pt x="149" y="5"/>
                </a:lnTo>
                <a:lnTo>
                  <a:pt x="94" y="31"/>
                </a:lnTo>
                <a:lnTo>
                  <a:pt x="110" y="79"/>
                </a:lnTo>
                <a:lnTo>
                  <a:pt x="84" y="79"/>
                </a:lnTo>
                <a:lnTo>
                  <a:pt x="71" y="84"/>
                </a:lnTo>
                <a:lnTo>
                  <a:pt x="73" y="99"/>
                </a:lnTo>
                <a:lnTo>
                  <a:pt x="5" y="126"/>
                </a:lnTo>
                <a:lnTo>
                  <a:pt x="0" y="14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22" name="Freeform 14"/>
          <p:cNvSpPr>
            <a:spLocks/>
          </p:cNvSpPr>
          <p:nvPr/>
        </p:nvSpPr>
        <p:spPr bwMode="auto">
          <a:xfrm>
            <a:off x="4652963" y="4346575"/>
            <a:ext cx="247650" cy="282575"/>
          </a:xfrm>
          <a:custGeom>
            <a:avLst/>
            <a:gdLst>
              <a:gd name="T0" fmla="*/ 0 w 176"/>
              <a:gd name="T1" fmla="*/ 265113 h 178"/>
              <a:gd name="T2" fmla="*/ 23921 w 176"/>
              <a:gd name="T3" fmla="*/ 254000 h 178"/>
              <a:gd name="T4" fmla="*/ 191366 w 176"/>
              <a:gd name="T5" fmla="*/ 280988 h 178"/>
              <a:gd name="T6" fmla="*/ 226543 w 176"/>
              <a:gd name="T7" fmla="*/ 268288 h 178"/>
              <a:gd name="T8" fmla="*/ 202623 w 176"/>
              <a:gd name="T9" fmla="*/ 249238 h 178"/>
              <a:gd name="T10" fmla="*/ 202623 w 176"/>
              <a:gd name="T11" fmla="*/ 160337 h 178"/>
              <a:gd name="T12" fmla="*/ 246243 w 176"/>
              <a:gd name="T13" fmla="*/ 160337 h 178"/>
              <a:gd name="T14" fmla="*/ 246243 w 176"/>
              <a:gd name="T15" fmla="*/ 117475 h 178"/>
              <a:gd name="T16" fmla="*/ 202623 w 176"/>
              <a:gd name="T17" fmla="*/ 119063 h 178"/>
              <a:gd name="T18" fmla="*/ 199809 w 176"/>
              <a:gd name="T19" fmla="*/ 34925 h 178"/>
              <a:gd name="T20" fmla="*/ 181516 w 176"/>
              <a:gd name="T21" fmla="*/ 23812 h 178"/>
              <a:gd name="T22" fmla="*/ 153374 w 176"/>
              <a:gd name="T23" fmla="*/ 26988 h 178"/>
              <a:gd name="T24" fmla="*/ 149153 w 176"/>
              <a:gd name="T25" fmla="*/ 52388 h 178"/>
              <a:gd name="T26" fmla="*/ 121011 w 176"/>
              <a:gd name="T27" fmla="*/ 55563 h 178"/>
              <a:gd name="T28" fmla="*/ 88647 w 176"/>
              <a:gd name="T29" fmla="*/ 0 h 178"/>
              <a:gd name="T30" fmla="*/ 11257 w 176"/>
              <a:gd name="T31" fmla="*/ 12700 h 178"/>
              <a:gd name="T32" fmla="*/ 37992 w 176"/>
              <a:gd name="T33" fmla="*/ 117475 h 178"/>
              <a:gd name="T34" fmla="*/ 0 w 176"/>
              <a:gd name="T35" fmla="*/ 265113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78"/>
              <a:gd name="T56" fmla="*/ 176 w 176"/>
              <a:gd name="T57" fmla="*/ 178 h 1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78">
                <a:moveTo>
                  <a:pt x="0" y="167"/>
                </a:moveTo>
                <a:lnTo>
                  <a:pt x="17" y="160"/>
                </a:lnTo>
                <a:lnTo>
                  <a:pt x="136" y="177"/>
                </a:lnTo>
                <a:lnTo>
                  <a:pt x="161" y="169"/>
                </a:lnTo>
                <a:lnTo>
                  <a:pt x="144" y="157"/>
                </a:lnTo>
                <a:lnTo>
                  <a:pt x="144" y="101"/>
                </a:lnTo>
                <a:lnTo>
                  <a:pt x="175" y="101"/>
                </a:lnTo>
                <a:lnTo>
                  <a:pt x="175" y="74"/>
                </a:lnTo>
                <a:lnTo>
                  <a:pt x="144" y="75"/>
                </a:lnTo>
                <a:lnTo>
                  <a:pt x="142" y="22"/>
                </a:lnTo>
                <a:lnTo>
                  <a:pt x="129" y="15"/>
                </a:lnTo>
                <a:lnTo>
                  <a:pt x="109" y="17"/>
                </a:lnTo>
                <a:lnTo>
                  <a:pt x="106" y="33"/>
                </a:lnTo>
                <a:lnTo>
                  <a:pt x="86" y="35"/>
                </a:lnTo>
                <a:lnTo>
                  <a:pt x="63" y="0"/>
                </a:lnTo>
                <a:lnTo>
                  <a:pt x="8" y="8"/>
                </a:lnTo>
                <a:lnTo>
                  <a:pt x="27" y="74"/>
                </a:lnTo>
                <a:lnTo>
                  <a:pt x="0" y="16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23" name="Freeform 15"/>
          <p:cNvSpPr>
            <a:spLocks/>
          </p:cNvSpPr>
          <p:nvPr/>
        </p:nvSpPr>
        <p:spPr bwMode="auto">
          <a:xfrm>
            <a:off x="4652963" y="4346575"/>
            <a:ext cx="255587" cy="292100"/>
          </a:xfrm>
          <a:custGeom>
            <a:avLst/>
            <a:gdLst>
              <a:gd name="T0" fmla="*/ 0 w 182"/>
              <a:gd name="T1" fmla="*/ 274638 h 184"/>
              <a:gd name="T2" fmla="*/ 25278 w 182"/>
              <a:gd name="T3" fmla="*/ 261938 h 184"/>
              <a:gd name="T4" fmla="*/ 198010 w 182"/>
              <a:gd name="T5" fmla="*/ 290513 h 184"/>
              <a:gd name="T6" fmla="*/ 234522 w 182"/>
              <a:gd name="T7" fmla="*/ 277813 h 184"/>
              <a:gd name="T8" fmla="*/ 209244 w 182"/>
              <a:gd name="T9" fmla="*/ 257175 h 184"/>
              <a:gd name="T10" fmla="*/ 209244 w 182"/>
              <a:gd name="T11" fmla="*/ 165100 h 184"/>
              <a:gd name="T12" fmla="*/ 254183 w 182"/>
              <a:gd name="T13" fmla="*/ 165100 h 184"/>
              <a:gd name="T14" fmla="*/ 254183 w 182"/>
              <a:gd name="T15" fmla="*/ 120650 h 184"/>
              <a:gd name="T16" fmla="*/ 209244 w 182"/>
              <a:gd name="T17" fmla="*/ 123825 h 184"/>
              <a:gd name="T18" fmla="*/ 206436 w 182"/>
              <a:gd name="T19" fmla="*/ 36513 h 184"/>
              <a:gd name="T20" fmla="*/ 186775 w 182"/>
              <a:gd name="T21" fmla="*/ 23812 h 184"/>
              <a:gd name="T22" fmla="*/ 158689 w 182"/>
              <a:gd name="T23" fmla="*/ 28575 h 184"/>
              <a:gd name="T24" fmla="*/ 154476 w 182"/>
              <a:gd name="T25" fmla="*/ 53975 h 184"/>
              <a:gd name="T26" fmla="*/ 124985 w 182"/>
              <a:gd name="T27" fmla="*/ 57150 h 184"/>
              <a:gd name="T28" fmla="*/ 91281 w 182"/>
              <a:gd name="T29" fmla="*/ 0 h 184"/>
              <a:gd name="T30" fmla="*/ 11235 w 182"/>
              <a:gd name="T31" fmla="*/ 12700 h 184"/>
              <a:gd name="T32" fmla="*/ 39321 w 182"/>
              <a:gd name="T33" fmla="*/ 120650 h 184"/>
              <a:gd name="T34" fmla="*/ 0 w 182"/>
              <a:gd name="T35" fmla="*/ 274638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184"/>
              <a:gd name="T56" fmla="*/ 182 w 182"/>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184">
                <a:moveTo>
                  <a:pt x="0" y="173"/>
                </a:moveTo>
                <a:lnTo>
                  <a:pt x="18" y="165"/>
                </a:lnTo>
                <a:lnTo>
                  <a:pt x="141" y="183"/>
                </a:lnTo>
                <a:lnTo>
                  <a:pt x="167" y="175"/>
                </a:lnTo>
                <a:lnTo>
                  <a:pt x="149" y="162"/>
                </a:lnTo>
                <a:lnTo>
                  <a:pt x="149" y="104"/>
                </a:lnTo>
                <a:lnTo>
                  <a:pt x="181" y="104"/>
                </a:lnTo>
                <a:lnTo>
                  <a:pt x="181" y="76"/>
                </a:lnTo>
                <a:lnTo>
                  <a:pt x="149" y="78"/>
                </a:lnTo>
                <a:lnTo>
                  <a:pt x="147" y="23"/>
                </a:lnTo>
                <a:lnTo>
                  <a:pt x="133" y="15"/>
                </a:lnTo>
                <a:lnTo>
                  <a:pt x="113" y="18"/>
                </a:lnTo>
                <a:lnTo>
                  <a:pt x="110" y="34"/>
                </a:lnTo>
                <a:lnTo>
                  <a:pt x="89" y="36"/>
                </a:lnTo>
                <a:lnTo>
                  <a:pt x="65" y="0"/>
                </a:lnTo>
                <a:lnTo>
                  <a:pt x="8" y="8"/>
                </a:lnTo>
                <a:lnTo>
                  <a:pt x="28" y="76"/>
                </a:lnTo>
                <a:lnTo>
                  <a:pt x="0" y="17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24" name="Freeform 16"/>
          <p:cNvSpPr>
            <a:spLocks/>
          </p:cNvSpPr>
          <p:nvPr/>
        </p:nvSpPr>
        <p:spPr bwMode="auto">
          <a:xfrm>
            <a:off x="4659313" y="4321175"/>
            <a:ext cx="23812" cy="26988"/>
          </a:xfrm>
          <a:custGeom>
            <a:avLst/>
            <a:gdLst>
              <a:gd name="T0" fmla="*/ 0 w 17"/>
              <a:gd name="T1" fmla="*/ 1588 h 17"/>
              <a:gd name="T2" fmla="*/ 5603 w 17"/>
              <a:gd name="T3" fmla="*/ 25400 h 17"/>
              <a:gd name="T4" fmla="*/ 22411 w 17"/>
              <a:gd name="T5" fmla="*/ 0 h 17"/>
              <a:gd name="T6" fmla="*/ 0 w 17"/>
              <a:gd name="T7" fmla="*/ 1588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
                </a:moveTo>
                <a:lnTo>
                  <a:pt x="4" y="16"/>
                </a:lnTo>
                <a:lnTo>
                  <a:pt x="16" y="0"/>
                </a:lnTo>
                <a:lnTo>
                  <a:pt x="0" y="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25" name="Freeform 17"/>
          <p:cNvSpPr>
            <a:spLocks/>
          </p:cNvSpPr>
          <p:nvPr/>
        </p:nvSpPr>
        <p:spPr bwMode="auto">
          <a:xfrm>
            <a:off x="4659313" y="4321175"/>
            <a:ext cx="23812" cy="30163"/>
          </a:xfrm>
          <a:custGeom>
            <a:avLst/>
            <a:gdLst>
              <a:gd name="T0" fmla="*/ 0 w 17"/>
              <a:gd name="T1" fmla="*/ 3175 h 19"/>
              <a:gd name="T2" fmla="*/ 4202 w 17"/>
              <a:gd name="T3" fmla="*/ 28575 h 19"/>
              <a:gd name="T4" fmla="*/ 22411 w 17"/>
              <a:gd name="T5" fmla="*/ 0 h 19"/>
              <a:gd name="T6" fmla="*/ 0 w 17"/>
              <a:gd name="T7" fmla="*/ 3175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2"/>
                </a:moveTo>
                <a:lnTo>
                  <a:pt x="3" y="18"/>
                </a:lnTo>
                <a:lnTo>
                  <a:pt x="16" y="0"/>
                </a:lnTo>
                <a:lnTo>
                  <a:pt x="0" y="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26" name="Freeform 18"/>
          <p:cNvSpPr>
            <a:spLocks/>
          </p:cNvSpPr>
          <p:nvPr/>
        </p:nvSpPr>
        <p:spPr bwMode="auto">
          <a:xfrm>
            <a:off x="2887663" y="4729163"/>
            <a:ext cx="398462" cy="820737"/>
          </a:xfrm>
          <a:custGeom>
            <a:avLst/>
            <a:gdLst>
              <a:gd name="T0" fmla="*/ 0 w 283"/>
              <a:gd name="T1" fmla="*/ 750887 h 517"/>
              <a:gd name="T2" fmla="*/ 4224 w 283"/>
              <a:gd name="T3" fmla="*/ 773112 h 517"/>
              <a:gd name="T4" fmla="*/ 18304 w 283"/>
              <a:gd name="T5" fmla="*/ 768349 h 517"/>
              <a:gd name="T6" fmla="*/ 25344 w 283"/>
              <a:gd name="T7" fmla="*/ 809624 h 517"/>
              <a:gd name="T8" fmla="*/ 98560 w 283"/>
              <a:gd name="T9" fmla="*/ 819150 h 517"/>
              <a:gd name="T10" fmla="*/ 78848 w 283"/>
              <a:gd name="T11" fmla="*/ 796924 h 517"/>
              <a:gd name="T12" fmla="*/ 94336 w 283"/>
              <a:gd name="T13" fmla="*/ 741362 h 517"/>
              <a:gd name="T14" fmla="*/ 108415 w 283"/>
              <a:gd name="T15" fmla="*/ 749299 h 517"/>
              <a:gd name="T16" fmla="*/ 152063 w 283"/>
              <a:gd name="T17" fmla="*/ 674687 h 517"/>
              <a:gd name="T18" fmla="*/ 118271 w 283"/>
              <a:gd name="T19" fmla="*/ 628650 h 517"/>
              <a:gd name="T20" fmla="*/ 159103 w 283"/>
              <a:gd name="T21" fmla="*/ 604837 h 517"/>
              <a:gd name="T22" fmla="*/ 166143 w 283"/>
              <a:gd name="T23" fmla="*/ 563562 h 517"/>
              <a:gd name="T24" fmla="*/ 183039 w 283"/>
              <a:gd name="T25" fmla="*/ 547687 h 517"/>
              <a:gd name="T26" fmla="*/ 168959 w 283"/>
              <a:gd name="T27" fmla="*/ 538162 h 517"/>
              <a:gd name="T28" fmla="*/ 194303 w 283"/>
              <a:gd name="T29" fmla="*/ 538162 h 517"/>
              <a:gd name="T30" fmla="*/ 190079 w 283"/>
              <a:gd name="T31" fmla="*/ 517525 h 517"/>
              <a:gd name="T32" fmla="*/ 180223 w 283"/>
              <a:gd name="T33" fmla="*/ 534987 h 517"/>
              <a:gd name="T34" fmla="*/ 168959 w 283"/>
              <a:gd name="T35" fmla="*/ 517525 h 517"/>
              <a:gd name="T36" fmla="*/ 166143 w 283"/>
              <a:gd name="T37" fmla="*/ 488950 h 517"/>
              <a:gd name="T38" fmla="*/ 221055 w 283"/>
              <a:gd name="T39" fmla="*/ 488950 h 517"/>
              <a:gd name="T40" fmla="*/ 223871 w 283"/>
              <a:gd name="T41" fmla="*/ 431800 h 517"/>
              <a:gd name="T42" fmla="*/ 306942 w 283"/>
              <a:gd name="T43" fmla="*/ 423862 h 517"/>
              <a:gd name="T44" fmla="*/ 336510 w 283"/>
              <a:gd name="T45" fmla="*/ 377825 h 517"/>
              <a:gd name="T46" fmla="*/ 298494 w 283"/>
              <a:gd name="T47" fmla="*/ 304800 h 517"/>
              <a:gd name="T48" fmla="*/ 313982 w 283"/>
              <a:gd name="T49" fmla="*/ 204787 h 517"/>
              <a:gd name="T50" fmla="*/ 397054 w 283"/>
              <a:gd name="T51" fmla="*/ 127000 h 517"/>
              <a:gd name="T52" fmla="*/ 392830 w 283"/>
              <a:gd name="T53" fmla="*/ 88900 h 517"/>
              <a:gd name="T54" fmla="*/ 382974 w 283"/>
              <a:gd name="T55" fmla="*/ 88900 h 517"/>
              <a:gd name="T56" fmla="*/ 357630 w 283"/>
              <a:gd name="T57" fmla="*/ 134937 h 517"/>
              <a:gd name="T58" fmla="*/ 298494 w 283"/>
              <a:gd name="T59" fmla="*/ 131762 h 517"/>
              <a:gd name="T60" fmla="*/ 309758 w 283"/>
              <a:gd name="T61" fmla="*/ 80962 h 517"/>
              <a:gd name="T62" fmla="*/ 216831 w 283"/>
              <a:gd name="T63" fmla="*/ 12700 h 517"/>
              <a:gd name="T64" fmla="*/ 187263 w 283"/>
              <a:gd name="T65" fmla="*/ 3175 h 517"/>
              <a:gd name="T66" fmla="*/ 180223 w 283"/>
              <a:gd name="T67" fmla="*/ 20637 h 517"/>
              <a:gd name="T68" fmla="*/ 143615 w 283"/>
              <a:gd name="T69" fmla="*/ 0 h 517"/>
              <a:gd name="T70" fmla="*/ 122495 w 283"/>
              <a:gd name="T71" fmla="*/ 23812 h 517"/>
              <a:gd name="T72" fmla="*/ 122495 w 283"/>
              <a:gd name="T73" fmla="*/ 53975 h 517"/>
              <a:gd name="T74" fmla="*/ 98560 w 283"/>
              <a:gd name="T75" fmla="*/ 66675 h 517"/>
              <a:gd name="T76" fmla="*/ 98560 w 283"/>
              <a:gd name="T77" fmla="*/ 123825 h 517"/>
              <a:gd name="T78" fmla="*/ 76032 w 283"/>
              <a:gd name="T79" fmla="*/ 152400 h 517"/>
              <a:gd name="T80" fmla="*/ 57728 w 283"/>
              <a:gd name="T81" fmla="*/ 233362 h 517"/>
              <a:gd name="T82" fmla="*/ 68992 w 283"/>
              <a:gd name="T83" fmla="*/ 307975 h 517"/>
              <a:gd name="T84" fmla="*/ 42240 w 283"/>
              <a:gd name="T85" fmla="*/ 373062 h 517"/>
              <a:gd name="T86" fmla="*/ 25344 w 283"/>
              <a:gd name="T87" fmla="*/ 534987 h 517"/>
              <a:gd name="T88" fmla="*/ 38016 w 283"/>
              <a:gd name="T89" fmla="*/ 596900 h 517"/>
              <a:gd name="T90" fmla="*/ 25344 w 283"/>
              <a:gd name="T91" fmla="*/ 601662 h 517"/>
              <a:gd name="T92" fmla="*/ 32384 w 283"/>
              <a:gd name="T93" fmla="*/ 649287 h 517"/>
              <a:gd name="T94" fmla="*/ 0 w 283"/>
              <a:gd name="T95" fmla="*/ 750887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3"/>
              <a:gd name="T145" fmla="*/ 0 h 517"/>
              <a:gd name="T146" fmla="*/ 283 w 283"/>
              <a:gd name="T147" fmla="*/ 517 h 5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3" h="517">
                <a:moveTo>
                  <a:pt x="0" y="473"/>
                </a:moveTo>
                <a:lnTo>
                  <a:pt x="3" y="487"/>
                </a:lnTo>
                <a:lnTo>
                  <a:pt x="13" y="484"/>
                </a:lnTo>
                <a:lnTo>
                  <a:pt x="18" y="510"/>
                </a:lnTo>
                <a:lnTo>
                  <a:pt x="70" y="516"/>
                </a:lnTo>
                <a:lnTo>
                  <a:pt x="56" y="502"/>
                </a:lnTo>
                <a:lnTo>
                  <a:pt x="67" y="467"/>
                </a:lnTo>
                <a:lnTo>
                  <a:pt x="77" y="472"/>
                </a:lnTo>
                <a:lnTo>
                  <a:pt x="108" y="425"/>
                </a:lnTo>
                <a:lnTo>
                  <a:pt x="84" y="396"/>
                </a:lnTo>
                <a:lnTo>
                  <a:pt x="113" y="381"/>
                </a:lnTo>
                <a:lnTo>
                  <a:pt x="118" y="355"/>
                </a:lnTo>
                <a:lnTo>
                  <a:pt x="130" y="345"/>
                </a:lnTo>
                <a:lnTo>
                  <a:pt x="120" y="339"/>
                </a:lnTo>
                <a:lnTo>
                  <a:pt x="138" y="339"/>
                </a:lnTo>
                <a:lnTo>
                  <a:pt x="135" y="326"/>
                </a:lnTo>
                <a:lnTo>
                  <a:pt x="128" y="337"/>
                </a:lnTo>
                <a:lnTo>
                  <a:pt x="120" y="326"/>
                </a:lnTo>
                <a:lnTo>
                  <a:pt x="118" y="308"/>
                </a:lnTo>
                <a:lnTo>
                  <a:pt x="157" y="308"/>
                </a:lnTo>
                <a:lnTo>
                  <a:pt x="159" y="272"/>
                </a:lnTo>
                <a:lnTo>
                  <a:pt x="218" y="267"/>
                </a:lnTo>
                <a:lnTo>
                  <a:pt x="239" y="238"/>
                </a:lnTo>
                <a:lnTo>
                  <a:pt x="212" y="192"/>
                </a:lnTo>
                <a:lnTo>
                  <a:pt x="223" y="129"/>
                </a:lnTo>
                <a:lnTo>
                  <a:pt x="282" y="80"/>
                </a:lnTo>
                <a:lnTo>
                  <a:pt x="279" y="56"/>
                </a:lnTo>
                <a:lnTo>
                  <a:pt x="272" y="56"/>
                </a:lnTo>
                <a:lnTo>
                  <a:pt x="254" y="85"/>
                </a:lnTo>
                <a:lnTo>
                  <a:pt x="212" y="83"/>
                </a:lnTo>
                <a:lnTo>
                  <a:pt x="220" y="51"/>
                </a:lnTo>
                <a:lnTo>
                  <a:pt x="154" y="8"/>
                </a:lnTo>
                <a:lnTo>
                  <a:pt x="133" y="2"/>
                </a:lnTo>
                <a:lnTo>
                  <a:pt x="128" y="13"/>
                </a:lnTo>
                <a:lnTo>
                  <a:pt x="102" y="0"/>
                </a:lnTo>
                <a:lnTo>
                  <a:pt x="87" y="15"/>
                </a:lnTo>
                <a:lnTo>
                  <a:pt x="87" y="34"/>
                </a:lnTo>
                <a:lnTo>
                  <a:pt x="70" y="42"/>
                </a:lnTo>
                <a:lnTo>
                  <a:pt x="70" y="78"/>
                </a:lnTo>
                <a:lnTo>
                  <a:pt x="54" y="96"/>
                </a:lnTo>
                <a:lnTo>
                  <a:pt x="41" y="147"/>
                </a:lnTo>
                <a:lnTo>
                  <a:pt x="49" y="194"/>
                </a:lnTo>
                <a:lnTo>
                  <a:pt x="30" y="235"/>
                </a:lnTo>
                <a:lnTo>
                  <a:pt x="18" y="337"/>
                </a:lnTo>
                <a:lnTo>
                  <a:pt x="27" y="376"/>
                </a:lnTo>
                <a:lnTo>
                  <a:pt x="18" y="379"/>
                </a:lnTo>
                <a:lnTo>
                  <a:pt x="23" y="409"/>
                </a:lnTo>
                <a:lnTo>
                  <a:pt x="0" y="473"/>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27" name="Freeform 19"/>
          <p:cNvSpPr>
            <a:spLocks/>
          </p:cNvSpPr>
          <p:nvPr/>
        </p:nvSpPr>
        <p:spPr bwMode="auto">
          <a:xfrm>
            <a:off x="2887663" y="4729163"/>
            <a:ext cx="407987" cy="830262"/>
          </a:xfrm>
          <a:custGeom>
            <a:avLst/>
            <a:gdLst>
              <a:gd name="T0" fmla="*/ 0 w 289"/>
              <a:gd name="T1" fmla="*/ 760412 h 523"/>
              <a:gd name="T2" fmla="*/ 4235 w 289"/>
              <a:gd name="T3" fmla="*/ 782637 h 523"/>
              <a:gd name="T4" fmla="*/ 18352 w 289"/>
              <a:gd name="T5" fmla="*/ 777874 h 523"/>
              <a:gd name="T6" fmla="*/ 25411 w 289"/>
              <a:gd name="T7" fmla="*/ 819150 h 523"/>
              <a:gd name="T8" fmla="*/ 100232 w 289"/>
              <a:gd name="T9" fmla="*/ 828675 h 523"/>
              <a:gd name="T10" fmla="*/ 80468 w 289"/>
              <a:gd name="T11" fmla="*/ 806449 h 523"/>
              <a:gd name="T12" fmla="*/ 95997 w 289"/>
              <a:gd name="T13" fmla="*/ 749299 h 523"/>
              <a:gd name="T14" fmla="*/ 111526 w 289"/>
              <a:gd name="T15" fmla="*/ 757237 h 523"/>
              <a:gd name="T16" fmla="*/ 155289 w 289"/>
              <a:gd name="T17" fmla="*/ 682624 h 523"/>
              <a:gd name="T18" fmla="*/ 121408 w 289"/>
              <a:gd name="T19" fmla="*/ 636587 h 523"/>
              <a:gd name="T20" fmla="*/ 162348 w 289"/>
              <a:gd name="T21" fmla="*/ 611187 h 523"/>
              <a:gd name="T22" fmla="*/ 170818 w 289"/>
              <a:gd name="T23" fmla="*/ 569912 h 523"/>
              <a:gd name="T24" fmla="*/ 187759 w 289"/>
              <a:gd name="T25" fmla="*/ 554037 h 523"/>
              <a:gd name="T26" fmla="*/ 173641 w 289"/>
              <a:gd name="T27" fmla="*/ 544512 h 523"/>
              <a:gd name="T28" fmla="*/ 199052 w 289"/>
              <a:gd name="T29" fmla="*/ 544512 h 523"/>
              <a:gd name="T30" fmla="*/ 194817 w 289"/>
              <a:gd name="T31" fmla="*/ 523875 h 523"/>
              <a:gd name="T32" fmla="*/ 184935 w 289"/>
              <a:gd name="T33" fmla="*/ 541337 h 523"/>
              <a:gd name="T34" fmla="*/ 173641 w 289"/>
              <a:gd name="T35" fmla="*/ 523875 h 523"/>
              <a:gd name="T36" fmla="*/ 170818 w 289"/>
              <a:gd name="T37" fmla="*/ 495300 h 523"/>
              <a:gd name="T38" fmla="*/ 225875 w 289"/>
              <a:gd name="T39" fmla="*/ 495300 h 523"/>
              <a:gd name="T40" fmla="*/ 228699 w 289"/>
              <a:gd name="T41" fmla="*/ 436562 h 523"/>
              <a:gd name="T42" fmla="*/ 314813 w 289"/>
              <a:gd name="T43" fmla="*/ 428625 h 523"/>
              <a:gd name="T44" fmla="*/ 344460 w 289"/>
              <a:gd name="T45" fmla="*/ 382587 h 523"/>
              <a:gd name="T46" fmla="*/ 306343 w 289"/>
              <a:gd name="T47" fmla="*/ 307975 h 523"/>
              <a:gd name="T48" fmla="*/ 321872 w 289"/>
              <a:gd name="T49" fmla="*/ 207962 h 523"/>
              <a:gd name="T50" fmla="*/ 406575 w 289"/>
              <a:gd name="T51" fmla="*/ 128587 h 523"/>
              <a:gd name="T52" fmla="*/ 402340 w 289"/>
              <a:gd name="T53" fmla="*/ 90487 h 523"/>
              <a:gd name="T54" fmla="*/ 392458 w 289"/>
              <a:gd name="T55" fmla="*/ 90487 h 523"/>
              <a:gd name="T56" fmla="*/ 365635 w 289"/>
              <a:gd name="T57" fmla="*/ 136525 h 523"/>
              <a:gd name="T58" fmla="*/ 306343 w 289"/>
              <a:gd name="T59" fmla="*/ 133350 h 523"/>
              <a:gd name="T60" fmla="*/ 317637 w 289"/>
              <a:gd name="T61" fmla="*/ 82550 h 523"/>
              <a:gd name="T62" fmla="*/ 221640 w 289"/>
              <a:gd name="T63" fmla="*/ 12700 h 523"/>
              <a:gd name="T64" fmla="*/ 191994 w 289"/>
              <a:gd name="T65" fmla="*/ 3175 h 523"/>
              <a:gd name="T66" fmla="*/ 184935 w 289"/>
              <a:gd name="T67" fmla="*/ 20637 h 523"/>
              <a:gd name="T68" fmla="*/ 146819 w 289"/>
              <a:gd name="T69" fmla="*/ 0 h 523"/>
              <a:gd name="T70" fmla="*/ 125643 w 289"/>
              <a:gd name="T71" fmla="*/ 23812 h 523"/>
              <a:gd name="T72" fmla="*/ 125643 w 289"/>
              <a:gd name="T73" fmla="*/ 53975 h 523"/>
              <a:gd name="T74" fmla="*/ 100232 w 289"/>
              <a:gd name="T75" fmla="*/ 66675 h 523"/>
              <a:gd name="T76" fmla="*/ 100232 w 289"/>
              <a:gd name="T77" fmla="*/ 125412 h 523"/>
              <a:gd name="T78" fmla="*/ 77645 w 289"/>
              <a:gd name="T79" fmla="*/ 153987 h 523"/>
              <a:gd name="T80" fmla="*/ 59292 w 289"/>
              <a:gd name="T81" fmla="*/ 236537 h 523"/>
              <a:gd name="T82" fmla="*/ 70586 w 289"/>
              <a:gd name="T83" fmla="*/ 311150 h 523"/>
              <a:gd name="T84" fmla="*/ 43763 w 289"/>
              <a:gd name="T85" fmla="*/ 377825 h 523"/>
              <a:gd name="T86" fmla="*/ 25411 w 289"/>
              <a:gd name="T87" fmla="*/ 541337 h 523"/>
              <a:gd name="T88" fmla="*/ 39528 w 289"/>
              <a:gd name="T89" fmla="*/ 603250 h 523"/>
              <a:gd name="T90" fmla="*/ 25411 w 289"/>
              <a:gd name="T91" fmla="*/ 608012 h 523"/>
              <a:gd name="T92" fmla="*/ 32470 w 289"/>
              <a:gd name="T93" fmla="*/ 657224 h 523"/>
              <a:gd name="T94" fmla="*/ 0 w 289"/>
              <a:gd name="T95" fmla="*/ 760412 h 5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9"/>
              <a:gd name="T145" fmla="*/ 0 h 523"/>
              <a:gd name="T146" fmla="*/ 289 w 289"/>
              <a:gd name="T147" fmla="*/ 523 h 5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9" h="523">
                <a:moveTo>
                  <a:pt x="0" y="479"/>
                </a:moveTo>
                <a:lnTo>
                  <a:pt x="3" y="493"/>
                </a:lnTo>
                <a:lnTo>
                  <a:pt x="13" y="490"/>
                </a:lnTo>
                <a:lnTo>
                  <a:pt x="18" y="516"/>
                </a:lnTo>
                <a:lnTo>
                  <a:pt x="71" y="522"/>
                </a:lnTo>
                <a:lnTo>
                  <a:pt x="57" y="508"/>
                </a:lnTo>
                <a:lnTo>
                  <a:pt x="68" y="472"/>
                </a:lnTo>
                <a:lnTo>
                  <a:pt x="79" y="477"/>
                </a:lnTo>
                <a:lnTo>
                  <a:pt x="110" y="430"/>
                </a:lnTo>
                <a:lnTo>
                  <a:pt x="86" y="401"/>
                </a:lnTo>
                <a:lnTo>
                  <a:pt x="115" y="385"/>
                </a:lnTo>
                <a:lnTo>
                  <a:pt x="121" y="359"/>
                </a:lnTo>
                <a:lnTo>
                  <a:pt x="133" y="349"/>
                </a:lnTo>
                <a:lnTo>
                  <a:pt x="123" y="343"/>
                </a:lnTo>
                <a:lnTo>
                  <a:pt x="141" y="343"/>
                </a:lnTo>
                <a:lnTo>
                  <a:pt x="138" y="330"/>
                </a:lnTo>
                <a:lnTo>
                  <a:pt x="131" y="341"/>
                </a:lnTo>
                <a:lnTo>
                  <a:pt x="123" y="330"/>
                </a:lnTo>
                <a:lnTo>
                  <a:pt x="121" y="312"/>
                </a:lnTo>
                <a:lnTo>
                  <a:pt x="160" y="312"/>
                </a:lnTo>
                <a:lnTo>
                  <a:pt x="162" y="275"/>
                </a:lnTo>
                <a:lnTo>
                  <a:pt x="223" y="270"/>
                </a:lnTo>
                <a:lnTo>
                  <a:pt x="244" y="241"/>
                </a:lnTo>
                <a:lnTo>
                  <a:pt x="217" y="194"/>
                </a:lnTo>
                <a:lnTo>
                  <a:pt x="228" y="131"/>
                </a:lnTo>
                <a:lnTo>
                  <a:pt x="288" y="81"/>
                </a:lnTo>
                <a:lnTo>
                  <a:pt x="285" y="57"/>
                </a:lnTo>
                <a:lnTo>
                  <a:pt x="278" y="57"/>
                </a:lnTo>
                <a:lnTo>
                  <a:pt x="259" y="86"/>
                </a:lnTo>
                <a:lnTo>
                  <a:pt x="217" y="84"/>
                </a:lnTo>
                <a:lnTo>
                  <a:pt x="225" y="52"/>
                </a:lnTo>
                <a:lnTo>
                  <a:pt x="157" y="8"/>
                </a:lnTo>
                <a:lnTo>
                  <a:pt x="136" y="2"/>
                </a:lnTo>
                <a:lnTo>
                  <a:pt x="131" y="13"/>
                </a:lnTo>
                <a:lnTo>
                  <a:pt x="104" y="0"/>
                </a:lnTo>
                <a:lnTo>
                  <a:pt x="89" y="15"/>
                </a:lnTo>
                <a:lnTo>
                  <a:pt x="89" y="34"/>
                </a:lnTo>
                <a:lnTo>
                  <a:pt x="71" y="42"/>
                </a:lnTo>
                <a:lnTo>
                  <a:pt x="71" y="79"/>
                </a:lnTo>
                <a:lnTo>
                  <a:pt x="55" y="97"/>
                </a:lnTo>
                <a:lnTo>
                  <a:pt x="42" y="149"/>
                </a:lnTo>
                <a:lnTo>
                  <a:pt x="50" y="196"/>
                </a:lnTo>
                <a:lnTo>
                  <a:pt x="31" y="238"/>
                </a:lnTo>
                <a:lnTo>
                  <a:pt x="18" y="341"/>
                </a:lnTo>
                <a:lnTo>
                  <a:pt x="28" y="380"/>
                </a:lnTo>
                <a:lnTo>
                  <a:pt x="18" y="383"/>
                </a:lnTo>
                <a:lnTo>
                  <a:pt x="23" y="414"/>
                </a:lnTo>
                <a:lnTo>
                  <a:pt x="0" y="47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28" name="Freeform 20"/>
          <p:cNvSpPr>
            <a:spLocks/>
          </p:cNvSpPr>
          <p:nvPr/>
        </p:nvSpPr>
        <p:spPr bwMode="auto">
          <a:xfrm>
            <a:off x="2982913" y="5565775"/>
            <a:ext cx="68262" cy="63500"/>
          </a:xfrm>
          <a:custGeom>
            <a:avLst/>
            <a:gdLst>
              <a:gd name="T0" fmla="*/ 0 w 48"/>
              <a:gd name="T1" fmla="*/ 0 h 40"/>
              <a:gd name="T2" fmla="*/ 0 w 48"/>
              <a:gd name="T3" fmla="*/ 61913 h 40"/>
              <a:gd name="T4" fmla="*/ 66840 w 48"/>
              <a:gd name="T5" fmla="*/ 57150 h 40"/>
              <a:gd name="T6" fmla="*/ 17066 w 48"/>
              <a:gd name="T7" fmla="*/ 31750 h 40"/>
              <a:gd name="T8" fmla="*/ 0 w 48"/>
              <a:gd name="T9" fmla="*/ 0 h 40"/>
              <a:gd name="T10" fmla="*/ 0 60000 65536"/>
              <a:gd name="T11" fmla="*/ 0 60000 65536"/>
              <a:gd name="T12" fmla="*/ 0 60000 65536"/>
              <a:gd name="T13" fmla="*/ 0 60000 65536"/>
              <a:gd name="T14" fmla="*/ 0 60000 65536"/>
              <a:gd name="T15" fmla="*/ 0 w 48"/>
              <a:gd name="T16" fmla="*/ 0 h 40"/>
              <a:gd name="T17" fmla="*/ 48 w 48"/>
              <a:gd name="T18" fmla="*/ 40 h 40"/>
            </a:gdLst>
            <a:ahLst/>
            <a:cxnLst>
              <a:cxn ang="T10">
                <a:pos x="T0" y="T1"/>
              </a:cxn>
              <a:cxn ang="T11">
                <a:pos x="T2" y="T3"/>
              </a:cxn>
              <a:cxn ang="T12">
                <a:pos x="T4" y="T5"/>
              </a:cxn>
              <a:cxn ang="T13">
                <a:pos x="T6" y="T7"/>
              </a:cxn>
              <a:cxn ang="T14">
                <a:pos x="T8" y="T9"/>
              </a:cxn>
            </a:cxnLst>
            <a:rect l="T15" t="T16" r="T17" b="T18"/>
            <a:pathLst>
              <a:path w="48" h="40">
                <a:moveTo>
                  <a:pt x="0" y="0"/>
                </a:moveTo>
                <a:lnTo>
                  <a:pt x="0" y="39"/>
                </a:lnTo>
                <a:lnTo>
                  <a:pt x="47" y="36"/>
                </a:lnTo>
                <a:lnTo>
                  <a:pt x="12" y="20"/>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29" name="Freeform 21"/>
          <p:cNvSpPr>
            <a:spLocks/>
          </p:cNvSpPr>
          <p:nvPr/>
        </p:nvSpPr>
        <p:spPr bwMode="auto">
          <a:xfrm>
            <a:off x="2982913" y="5565775"/>
            <a:ext cx="76200" cy="73025"/>
          </a:xfrm>
          <a:custGeom>
            <a:avLst/>
            <a:gdLst>
              <a:gd name="T0" fmla="*/ 0 w 54"/>
              <a:gd name="T1" fmla="*/ 0 h 46"/>
              <a:gd name="T2" fmla="*/ 0 w 54"/>
              <a:gd name="T3" fmla="*/ 71438 h 46"/>
              <a:gd name="T4" fmla="*/ 74789 w 54"/>
              <a:gd name="T5" fmla="*/ 66675 h 46"/>
              <a:gd name="T6" fmla="*/ 18344 w 54"/>
              <a:gd name="T7" fmla="*/ 36513 h 46"/>
              <a:gd name="T8" fmla="*/ 0 w 54"/>
              <a:gd name="T9" fmla="*/ 0 h 46"/>
              <a:gd name="T10" fmla="*/ 0 60000 65536"/>
              <a:gd name="T11" fmla="*/ 0 60000 65536"/>
              <a:gd name="T12" fmla="*/ 0 60000 65536"/>
              <a:gd name="T13" fmla="*/ 0 60000 65536"/>
              <a:gd name="T14" fmla="*/ 0 60000 65536"/>
              <a:gd name="T15" fmla="*/ 0 w 54"/>
              <a:gd name="T16" fmla="*/ 0 h 46"/>
              <a:gd name="T17" fmla="*/ 54 w 54"/>
              <a:gd name="T18" fmla="*/ 46 h 46"/>
            </a:gdLst>
            <a:ahLst/>
            <a:cxnLst>
              <a:cxn ang="T10">
                <a:pos x="T0" y="T1"/>
              </a:cxn>
              <a:cxn ang="T11">
                <a:pos x="T2" y="T3"/>
              </a:cxn>
              <a:cxn ang="T12">
                <a:pos x="T4" y="T5"/>
              </a:cxn>
              <a:cxn ang="T13">
                <a:pos x="T6" y="T7"/>
              </a:cxn>
              <a:cxn ang="T14">
                <a:pos x="T8" y="T9"/>
              </a:cxn>
            </a:cxnLst>
            <a:rect l="T15" t="T16" r="T17" b="T18"/>
            <a:pathLst>
              <a:path w="54" h="46">
                <a:moveTo>
                  <a:pt x="0" y="0"/>
                </a:moveTo>
                <a:lnTo>
                  <a:pt x="0" y="45"/>
                </a:lnTo>
                <a:lnTo>
                  <a:pt x="53" y="42"/>
                </a:lnTo>
                <a:lnTo>
                  <a:pt x="13" y="23"/>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30" name="Freeform 22"/>
          <p:cNvSpPr>
            <a:spLocks/>
          </p:cNvSpPr>
          <p:nvPr/>
        </p:nvSpPr>
        <p:spPr bwMode="auto">
          <a:xfrm>
            <a:off x="6757988" y="4467225"/>
            <a:ext cx="830262" cy="698500"/>
          </a:xfrm>
          <a:custGeom>
            <a:avLst/>
            <a:gdLst>
              <a:gd name="T0" fmla="*/ 11296 w 588"/>
              <a:gd name="T1" fmla="*/ 373062 h 440"/>
              <a:gd name="T2" fmla="*/ 18356 w 588"/>
              <a:gd name="T3" fmla="*/ 360362 h 440"/>
              <a:gd name="T4" fmla="*/ 11296 w 588"/>
              <a:gd name="T5" fmla="*/ 261938 h 440"/>
              <a:gd name="T6" fmla="*/ 69188 w 588"/>
              <a:gd name="T7" fmla="*/ 225425 h 440"/>
              <a:gd name="T8" fmla="*/ 183561 w 588"/>
              <a:gd name="T9" fmla="*/ 168275 h 440"/>
              <a:gd name="T10" fmla="*/ 194857 w 588"/>
              <a:gd name="T11" fmla="*/ 131763 h 440"/>
              <a:gd name="T12" fmla="*/ 207566 w 588"/>
              <a:gd name="T13" fmla="*/ 127000 h 440"/>
              <a:gd name="T14" fmla="*/ 230158 w 588"/>
              <a:gd name="T15" fmla="*/ 106363 h 440"/>
              <a:gd name="T16" fmla="*/ 293698 w 588"/>
              <a:gd name="T17" fmla="*/ 77788 h 440"/>
              <a:gd name="T18" fmla="*/ 312054 w 588"/>
              <a:gd name="T19" fmla="*/ 88900 h 440"/>
              <a:gd name="T20" fmla="*/ 330410 w 588"/>
              <a:gd name="T21" fmla="*/ 80963 h 440"/>
              <a:gd name="T22" fmla="*/ 395363 w 588"/>
              <a:gd name="T23" fmla="*/ 28575 h 440"/>
              <a:gd name="T24" fmla="*/ 477259 w 588"/>
              <a:gd name="T25" fmla="*/ 33338 h 440"/>
              <a:gd name="T26" fmla="*/ 553508 w 588"/>
              <a:gd name="T27" fmla="*/ 160338 h 440"/>
              <a:gd name="T28" fmla="*/ 583160 w 588"/>
              <a:gd name="T29" fmla="*/ 28575 h 440"/>
              <a:gd name="T30" fmla="*/ 625520 w 588"/>
              <a:gd name="T31" fmla="*/ 77788 h 440"/>
              <a:gd name="T32" fmla="*/ 682001 w 588"/>
              <a:gd name="T33" fmla="*/ 192087 h 440"/>
              <a:gd name="T34" fmla="*/ 748365 w 588"/>
              <a:gd name="T35" fmla="*/ 274638 h 440"/>
              <a:gd name="T36" fmla="*/ 772370 w 588"/>
              <a:gd name="T37" fmla="*/ 303213 h 440"/>
              <a:gd name="T38" fmla="*/ 828850 w 588"/>
              <a:gd name="T39" fmla="*/ 412750 h 440"/>
              <a:gd name="T40" fmla="*/ 780842 w 588"/>
              <a:gd name="T41" fmla="*/ 554038 h 440"/>
              <a:gd name="T42" fmla="*/ 711653 w 588"/>
              <a:gd name="T43" fmla="*/ 668338 h 440"/>
              <a:gd name="T44" fmla="*/ 682001 w 588"/>
              <a:gd name="T45" fmla="*/ 696913 h 440"/>
              <a:gd name="T46" fmla="*/ 619872 w 588"/>
              <a:gd name="T47" fmla="*/ 688975 h 440"/>
              <a:gd name="T48" fmla="*/ 549272 w 588"/>
              <a:gd name="T49" fmla="*/ 650875 h 440"/>
              <a:gd name="T50" fmla="*/ 512560 w 588"/>
              <a:gd name="T51" fmla="*/ 608013 h 440"/>
              <a:gd name="T52" fmla="*/ 501264 w 588"/>
              <a:gd name="T53" fmla="*/ 590550 h 440"/>
              <a:gd name="T54" fmla="*/ 505500 w 588"/>
              <a:gd name="T55" fmla="*/ 520700 h 440"/>
              <a:gd name="T56" fmla="*/ 451843 w 588"/>
              <a:gd name="T57" fmla="*/ 577850 h 440"/>
              <a:gd name="T58" fmla="*/ 369947 w 588"/>
              <a:gd name="T59" fmla="*/ 501650 h 440"/>
              <a:gd name="T60" fmla="*/ 211802 w 588"/>
              <a:gd name="T61" fmla="*/ 557213 h 440"/>
              <a:gd name="T62" fmla="*/ 91781 w 588"/>
              <a:gd name="T63" fmla="*/ 585788 h 440"/>
              <a:gd name="T64" fmla="*/ 48008 w 588"/>
              <a:gd name="T65" fmla="*/ 501650 h 4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8"/>
              <a:gd name="T100" fmla="*/ 0 h 440"/>
              <a:gd name="T101" fmla="*/ 588 w 588"/>
              <a:gd name="T102" fmla="*/ 440 h 4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8" h="440">
                <a:moveTo>
                  <a:pt x="0" y="233"/>
                </a:moveTo>
                <a:lnTo>
                  <a:pt x="8" y="235"/>
                </a:lnTo>
                <a:lnTo>
                  <a:pt x="2" y="219"/>
                </a:lnTo>
                <a:lnTo>
                  <a:pt x="13" y="227"/>
                </a:lnTo>
                <a:lnTo>
                  <a:pt x="0" y="204"/>
                </a:lnTo>
                <a:lnTo>
                  <a:pt x="8" y="165"/>
                </a:lnTo>
                <a:lnTo>
                  <a:pt x="10" y="173"/>
                </a:lnTo>
                <a:lnTo>
                  <a:pt x="49" y="142"/>
                </a:lnTo>
                <a:lnTo>
                  <a:pt x="109" y="129"/>
                </a:lnTo>
                <a:lnTo>
                  <a:pt x="130" y="106"/>
                </a:lnTo>
                <a:lnTo>
                  <a:pt x="130" y="90"/>
                </a:lnTo>
                <a:lnTo>
                  <a:pt x="138" y="83"/>
                </a:lnTo>
                <a:lnTo>
                  <a:pt x="146" y="98"/>
                </a:lnTo>
                <a:lnTo>
                  <a:pt x="147" y="80"/>
                </a:lnTo>
                <a:lnTo>
                  <a:pt x="163" y="83"/>
                </a:lnTo>
                <a:lnTo>
                  <a:pt x="163" y="67"/>
                </a:lnTo>
                <a:lnTo>
                  <a:pt x="184" y="46"/>
                </a:lnTo>
                <a:lnTo>
                  <a:pt x="208" y="49"/>
                </a:lnTo>
                <a:lnTo>
                  <a:pt x="213" y="72"/>
                </a:lnTo>
                <a:lnTo>
                  <a:pt x="221" y="56"/>
                </a:lnTo>
                <a:lnTo>
                  <a:pt x="239" y="61"/>
                </a:lnTo>
                <a:lnTo>
                  <a:pt x="234" y="51"/>
                </a:lnTo>
                <a:lnTo>
                  <a:pt x="246" y="26"/>
                </a:lnTo>
                <a:lnTo>
                  <a:pt x="280" y="18"/>
                </a:lnTo>
                <a:lnTo>
                  <a:pt x="272" y="5"/>
                </a:lnTo>
                <a:lnTo>
                  <a:pt x="338" y="21"/>
                </a:lnTo>
                <a:lnTo>
                  <a:pt x="325" y="59"/>
                </a:lnTo>
                <a:lnTo>
                  <a:pt x="392" y="101"/>
                </a:lnTo>
                <a:lnTo>
                  <a:pt x="405" y="85"/>
                </a:lnTo>
                <a:lnTo>
                  <a:pt x="413" y="18"/>
                </a:lnTo>
                <a:lnTo>
                  <a:pt x="431" y="0"/>
                </a:lnTo>
                <a:lnTo>
                  <a:pt x="443" y="49"/>
                </a:lnTo>
                <a:lnTo>
                  <a:pt x="467" y="59"/>
                </a:lnTo>
                <a:lnTo>
                  <a:pt x="483" y="121"/>
                </a:lnTo>
                <a:lnTo>
                  <a:pt x="517" y="139"/>
                </a:lnTo>
                <a:lnTo>
                  <a:pt x="530" y="173"/>
                </a:lnTo>
                <a:lnTo>
                  <a:pt x="545" y="171"/>
                </a:lnTo>
                <a:lnTo>
                  <a:pt x="547" y="191"/>
                </a:lnTo>
                <a:lnTo>
                  <a:pt x="573" y="214"/>
                </a:lnTo>
                <a:lnTo>
                  <a:pt x="587" y="260"/>
                </a:lnTo>
                <a:lnTo>
                  <a:pt x="582" y="308"/>
                </a:lnTo>
                <a:lnTo>
                  <a:pt x="553" y="349"/>
                </a:lnTo>
                <a:lnTo>
                  <a:pt x="535" y="410"/>
                </a:lnTo>
                <a:lnTo>
                  <a:pt x="504" y="421"/>
                </a:lnTo>
                <a:lnTo>
                  <a:pt x="480" y="431"/>
                </a:lnTo>
                <a:lnTo>
                  <a:pt x="483" y="439"/>
                </a:lnTo>
                <a:lnTo>
                  <a:pt x="459" y="416"/>
                </a:lnTo>
                <a:lnTo>
                  <a:pt x="439" y="434"/>
                </a:lnTo>
                <a:lnTo>
                  <a:pt x="410" y="426"/>
                </a:lnTo>
                <a:lnTo>
                  <a:pt x="389" y="410"/>
                </a:lnTo>
                <a:lnTo>
                  <a:pt x="378" y="375"/>
                </a:lnTo>
                <a:lnTo>
                  <a:pt x="363" y="383"/>
                </a:lnTo>
                <a:lnTo>
                  <a:pt x="361" y="356"/>
                </a:lnTo>
                <a:lnTo>
                  <a:pt x="355" y="372"/>
                </a:lnTo>
                <a:lnTo>
                  <a:pt x="342" y="372"/>
                </a:lnTo>
                <a:lnTo>
                  <a:pt x="358" y="328"/>
                </a:lnTo>
                <a:lnTo>
                  <a:pt x="330" y="369"/>
                </a:lnTo>
                <a:lnTo>
                  <a:pt x="320" y="364"/>
                </a:lnTo>
                <a:lnTo>
                  <a:pt x="303" y="330"/>
                </a:lnTo>
                <a:lnTo>
                  <a:pt x="262" y="316"/>
                </a:lnTo>
                <a:lnTo>
                  <a:pt x="181" y="326"/>
                </a:lnTo>
                <a:lnTo>
                  <a:pt x="150" y="351"/>
                </a:lnTo>
                <a:lnTo>
                  <a:pt x="99" y="351"/>
                </a:lnTo>
                <a:lnTo>
                  <a:pt x="65" y="369"/>
                </a:lnTo>
                <a:lnTo>
                  <a:pt x="26" y="356"/>
                </a:lnTo>
                <a:lnTo>
                  <a:pt x="34" y="316"/>
                </a:lnTo>
                <a:lnTo>
                  <a:pt x="0" y="233"/>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31" name="Freeform 23"/>
          <p:cNvSpPr>
            <a:spLocks/>
          </p:cNvSpPr>
          <p:nvPr/>
        </p:nvSpPr>
        <p:spPr bwMode="auto">
          <a:xfrm>
            <a:off x="6757988" y="4467225"/>
            <a:ext cx="838200" cy="708025"/>
          </a:xfrm>
          <a:custGeom>
            <a:avLst/>
            <a:gdLst>
              <a:gd name="T0" fmla="*/ 11289 w 594"/>
              <a:gd name="T1" fmla="*/ 377825 h 446"/>
              <a:gd name="T2" fmla="*/ 18344 w 594"/>
              <a:gd name="T3" fmla="*/ 365125 h 446"/>
              <a:gd name="T4" fmla="*/ 11289 w 594"/>
              <a:gd name="T5" fmla="*/ 265113 h 446"/>
              <a:gd name="T6" fmla="*/ 70556 w 594"/>
              <a:gd name="T7" fmla="*/ 228600 h 446"/>
              <a:gd name="T8" fmla="*/ 184856 w 594"/>
              <a:gd name="T9" fmla="*/ 169863 h 446"/>
              <a:gd name="T10" fmla="*/ 196144 w 594"/>
              <a:gd name="T11" fmla="*/ 133350 h 446"/>
              <a:gd name="T12" fmla="*/ 210256 w 594"/>
              <a:gd name="T13" fmla="*/ 128588 h 446"/>
              <a:gd name="T14" fmla="*/ 232833 w 594"/>
              <a:gd name="T15" fmla="*/ 107950 h 446"/>
              <a:gd name="T16" fmla="*/ 296333 w 594"/>
              <a:gd name="T17" fmla="*/ 79375 h 446"/>
              <a:gd name="T18" fmla="*/ 314678 w 594"/>
              <a:gd name="T19" fmla="*/ 90487 h 446"/>
              <a:gd name="T20" fmla="*/ 333022 w 594"/>
              <a:gd name="T21" fmla="*/ 82550 h 446"/>
              <a:gd name="T22" fmla="*/ 399344 w 594"/>
              <a:gd name="T23" fmla="*/ 28575 h 446"/>
              <a:gd name="T24" fmla="*/ 481189 w 594"/>
              <a:gd name="T25" fmla="*/ 33338 h 446"/>
              <a:gd name="T26" fmla="*/ 558800 w 594"/>
              <a:gd name="T27" fmla="*/ 161925 h 446"/>
              <a:gd name="T28" fmla="*/ 588433 w 594"/>
              <a:gd name="T29" fmla="*/ 28575 h 446"/>
              <a:gd name="T30" fmla="*/ 632178 w 594"/>
              <a:gd name="T31" fmla="*/ 79375 h 446"/>
              <a:gd name="T32" fmla="*/ 688622 w 594"/>
              <a:gd name="T33" fmla="*/ 195262 h 446"/>
              <a:gd name="T34" fmla="*/ 754944 w 594"/>
              <a:gd name="T35" fmla="*/ 277813 h 446"/>
              <a:gd name="T36" fmla="*/ 780344 w 594"/>
              <a:gd name="T37" fmla="*/ 307975 h 446"/>
              <a:gd name="T38" fmla="*/ 836789 w 594"/>
              <a:gd name="T39" fmla="*/ 419100 h 446"/>
              <a:gd name="T40" fmla="*/ 788811 w 594"/>
              <a:gd name="T41" fmla="*/ 561975 h 446"/>
              <a:gd name="T42" fmla="*/ 718255 w 594"/>
              <a:gd name="T43" fmla="*/ 677863 h 446"/>
              <a:gd name="T44" fmla="*/ 688622 w 594"/>
              <a:gd name="T45" fmla="*/ 706438 h 446"/>
              <a:gd name="T46" fmla="*/ 625122 w 594"/>
              <a:gd name="T47" fmla="*/ 698500 h 446"/>
              <a:gd name="T48" fmla="*/ 554567 w 594"/>
              <a:gd name="T49" fmla="*/ 660400 h 446"/>
              <a:gd name="T50" fmla="*/ 517878 w 594"/>
              <a:gd name="T51" fmla="*/ 615950 h 446"/>
              <a:gd name="T52" fmla="*/ 506589 w 594"/>
              <a:gd name="T53" fmla="*/ 598488 h 446"/>
              <a:gd name="T54" fmla="*/ 510822 w 594"/>
              <a:gd name="T55" fmla="*/ 527050 h 446"/>
              <a:gd name="T56" fmla="*/ 455789 w 594"/>
              <a:gd name="T57" fmla="*/ 585788 h 446"/>
              <a:gd name="T58" fmla="*/ 373944 w 594"/>
              <a:gd name="T59" fmla="*/ 508000 h 446"/>
              <a:gd name="T60" fmla="*/ 214489 w 594"/>
              <a:gd name="T61" fmla="*/ 565150 h 446"/>
              <a:gd name="T62" fmla="*/ 93133 w 594"/>
              <a:gd name="T63" fmla="*/ 593725 h 446"/>
              <a:gd name="T64" fmla="*/ 47978 w 594"/>
              <a:gd name="T65" fmla="*/ 508000 h 4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4"/>
              <a:gd name="T100" fmla="*/ 0 h 446"/>
              <a:gd name="T101" fmla="*/ 594 w 594"/>
              <a:gd name="T102" fmla="*/ 446 h 4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4" h="446">
                <a:moveTo>
                  <a:pt x="0" y="236"/>
                </a:moveTo>
                <a:lnTo>
                  <a:pt x="8" y="238"/>
                </a:lnTo>
                <a:lnTo>
                  <a:pt x="2" y="222"/>
                </a:lnTo>
                <a:lnTo>
                  <a:pt x="13" y="230"/>
                </a:lnTo>
                <a:lnTo>
                  <a:pt x="0" y="207"/>
                </a:lnTo>
                <a:lnTo>
                  <a:pt x="8" y="167"/>
                </a:lnTo>
                <a:lnTo>
                  <a:pt x="10" y="175"/>
                </a:lnTo>
                <a:lnTo>
                  <a:pt x="50" y="144"/>
                </a:lnTo>
                <a:lnTo>
                  <a:pt x="110" y="131"/>
                </a:lnTo>
                <a:lnTo>
                  <a:pt x="131" y="107"/>
                </a:lnTo>
                <a:lnTo>
                  <a:pt x="131" y="91"/>
                </a:lnTo>
                <a:lnTo>
                  <a:pt x="139" y="84"/>
                </a:lnTo>
                <a:lnTo>
                  <a:pt x="147" y="99"/>
                </a:lnTo>
                <a:lnTo>
                  <a:pt x="149" y="81"/>
                </a:lnTo>
                <a:lnTo>
                  <a:pt x="165" y="84"/>
                </a:lnTo>
                <a:lnTo>
                  <a:pt x="165" y="68"/>
                </a:lnTo>
                <a:lnTo>
                  <a:pt x="186" y="47"/>
                </a:lnTo>
                <a:lnTo>
                  <a:pt x="210" y="50"/>
                </a:lnTo>
                <a:lnTo>
                  <a:pt x="215" y="73"/>
                </a:lnTo>
                <a:lnTo>
                  <a:pt x="223" y="57"/>
                </a:lnTo>
                <a:lnTo>
                  <a:pt x="241" y="62"/>
                </a:lnTo>
                <a:lnTo>
                  <a:pt x="236" y="52"/>
                </a:lnTo>
                <a:lnTo>
                  <a:pt x="249" y="26"/>
                </a:lnTo>
                <a:lnTo>
                  <a:pt x="283" y="18"/>
                </a:lnTo>
                <a:lnTo>
                  <a:pt x="275" y="5"/>
                </a:lnTo>
                <a:lnTo>
                  <a:pt x="341" y="21"/>
                </a:lnTo>
                <a:lnTo>
                  <a:pt x="328" y="60"/>
                </a:lnTo>
                <a:lnTo>
                  <a:pt x="396" y="102"/>
                </a:lnTo>
                <a:lnTo>
                  <a:pt x="409" y="86"/>
                </a:lnTo>
                <a:lnTo>
                  <a:pt x="417" y="18"/>
                </a:lnTo>
                <a:lnTo>
                  <a:pt x="435" y="0"/>
                </a:lnTo>
                <a:lnTo>
                  <a:pt x="448" y="50"/>
                </a:lnTo>
                <a:lnTo>
                  <a:pt x="472" y="60"/>
                </a:lnTo>
                <a:lnTo>
                  <a:pt x="488" y="123"/>
                </a:lnTo>
                <a:lnTo>
                  <a:pt x="522" y="141"/>
                </a:lnTo>
                <a:lnTo>
                  <a:pt x="535" y="175"/>
                </a:lnTo>
                <a:lnTo>
                  <a:pt x="551" y="173"/>
                </a:lnTo>
                <a:lnTo>
                  <a:pt x="553" y="194"/>
                </a:lnTo>
                <a:lnTo>
                  <a:pt x="579" y="217"/>
                </a:lnTo>
                <a:lnTo>
                  <a:pt x="593" y="264"/>
                </a:lnTo>
                <a:lnTo>
                  <a:pt x="588" y="312"/>
                </a:lnTo>
                <a:lnTo>
                  <a:pt x="559" y="354"/>
                </a:lnTo>
                <a:lnTo>
                  <a:pt x="540" y="416"/>
                </a:lnTo>
                <a:lnTo>
                  <a:pt x="509" y="427"/>
                </a:lnTo>
                <a:lnTo>
                  <a:pt x="485" y="437"/>
                </a:lnTo>
                <a:lnTo>
                  <a:pt x="488" y="445"/>
                </a:lnTo>
                <a:lnTo>
                  <a:pt x="464" y="422"/>
                </a:lnTo>
                <a:lnTo>
                  <a:pt x="443" y="440"/>
                </a:lnTo>
                <a:lnTo>
                  <a:pt x="414" y="432"/>
                </a:lnTo>
                <a:lnTo>
                  <a:pt x="393" y="416"/>
                </a:lnTo>
                <a:lnTo>
                  <a:pt x="382" y="380"/>
                </a:lnTo>
                <a:lnTo>
                  <a:pt x="367" y="388"/>
                </a:lnTo>
                <a:lnTo>
                  <a:pt x="365" y="361"/>
                </a:lnTo>
                <a:lnTo>
                  <a:pt x="359" y="377"/>
                </a:lnTo>
                <a:lnTo>
                  <a:pt x="346" y="377"/>
                </a:lnTo>
                <a:lnTo>
                  <a:pt x="362" y="332"/>
                </a:lnTo>
                <a:lnTo>
                  <a:pt x="333" y="374"/>
                </a:lnTo>
                <a:lnTo>
                  <a:pt x="323" y="369"/>
                </a:lnTo>
                <a:lnTo>
                  <a:pt x="306" y="335"/>
                </a:lnTo>
                <a:lnTo>
                  <a:pt x="265" y="320"/>
                </a:lnTo>
                <a:lnTo>
                  <a:pt x="183" y="330"/>
                </a:lnTo>
                <a:lnTo>
                  <a:pt x="152" y="356"/>
                </a:lnTo>
                <a:lnTo>
                  <a:pt x="100" y="356"/>
                </a:lnTo>
                <a:lnTo>
                  <a:pt x="66" y="374"/>
                </a:lnTo>
                <a:lnTo>
                  <a:pt x="26" y="361"/>
                </a:lnTo>
                <a:lnTo>
                  <a:pt x="34" y="320"/>
                </a:lnTo>
                <a:lnTo>
                  <a:pt x="0" y="23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32" name="Freeform 24"/>
          <p:cNvSpPr>
            <a:spLocks/>
          </p:cNvSpPr>
          <p:nvPr/>
        </p:nvSpPr>
        <p:spPr bwMode="auto">
          <a:xfrm>
            <a:off x="7408863" y="5216525"/>
            <a:ext cx="71437" cy="74613"/>
          </a:xfrm>
          <a:custGeom>
            <a:avLst/>
            <a:gdLst>
              <a:gd name="T0" fmla="*/ 0 w 51"/>
              <a:gd name="T1" fmla="*/ 14288 h 47"/>
              <a:gd name="T2" fmla="*/ 0 w 51"/>
              <a:gd name="T3" fmla="*/ 0 h 47"/>
              <a:gd name="T4" fmla="*/ 36419 w 51"/>
              <a:gd name="T5" fmla="*/ 9525 h 47"/>
              <a:gd name="T6" fmla="*/ 64433 w 51"/>
              <a:gd name="T7" fmla="*/ 3175 h 47"/>
              <a:gd name="T8" fmla="*/ 70036 w 51"/>
              <a:gd name="T9" fmla="*/ 17463 h 47"/>
              <a:gd name="T10" fmla="*/ 70036 w 51"/>
              <a:gd name="T11" fmla="*/ 41275 h 47"/>
              <a:gd name="T12" fmla="*/ 40621 w 51"/>
              <a:gd name="T13" fmla="*/ 73025 h 47"/>
              <a:gd name="T14" fmla="*/ 26614 w 51"/>
              <a:gd name="T15" fmla="*/ 68263 h 47"/>
              <a:gd name="T16" fmla="*/ 0 w 51"/>
              <a:gd name="T17" fmla="*/ 1428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47"/>
              <a:gd name="T29" fmla="*/ 51 w 5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47">
                <a:moveTo>
                  <a:pt x="0" y="9"/>
                </a:moveTo>
                <a:lnTo>
                  <a:pt x="0" y="0"/>
                </a:lnTo>
                <a:lnTo>
                  <a:pt x="26" y="6"/>
                </a:lnTo>
                <a:lnTo>
                  <a:pt x="46" y="2"/>
                </a:lnTo>
                <a:lnTo>
                  <a:pt x="50" y="11"/>
                </a:lnTo>
                <a:lnTo>
                  <a:pt x="50" y="26"/>
                </a:lnTo>
                <a:lnTo>
                  <a:pt x="29" y="46"/>
                </a:lnTo>
                <a:lnTo>
                  <a:pt x="19" y="43"/>
                </a:lnTo>
                <a:lnTo>
                  <a:pt x="0" y="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33" name="Freeform 25"/>
          <p:cNvSpPr>
            <a:spLocks/>
          </p:cNvSpPr>
          <p:nvPr/>
        </p:nvSpPr>
        <p:spPr bwMode="auto">
          <a:xfrm>
            <a:off x="7408863" y="5216525"/>
            <a:ext cx="79375" cy="84138"/>
          </a:xfrm>
          <a:custGeom>
            <a:avLst/>
            <a:gdLst>
              <a:gd name="T0" fmla="*/ 0 w 57"/>
              <a:gd name="T1" fmla="*/ 15875 h 53"/>
              <a:gd name="T2" fmla="*/ 0 w 57"/>
              <a:gd name="T3" fmla="*/ 0 h 53"/>
              <a:gd name="T4" fmla="*/ 40384 w 57"/>
              <a:gd name="T5" fmla="*/ 11113 h 53"/>
              <a:gd name="T6" fmla="*/ 71020 w 57"/>
              <a:gd name="T7" fmla="*/ 3175 h 53"/>
              <a:gd name="T8" fmla="*/ 77982 w 57"/>
              <a:gd name="T9" fmla="*/ 19050 h 53"/>
              <a:gd name="T10" fmla="*/ 77982 w 57"/>
              <a:gd name="T11" fmla="*/ 46038 h 53"/>
              <a:gd name="T12" fmla="*/ 44561 w 57"/>
              <a:gd name="T13" fmla="*/ 82550 h 53"/>
              <a:gd name="T14" fmla="*/ 29243 w 57"/>
              <a:gd name="T15" fmla="*/ 77788 h 53"/>
              <a:gd name="T16" fmla="*/ 0 w 57"/>
              <a:gd name="T17" fmla="*/ 15875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3"/>
              <a:gd name="T29" fmla="*/ 57 w 5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3">
                <a:moveTo>
                  <a:pt x="0" y="10"/>
                </a:moveTo>
                <a:lnTo>
                  <a:pt x="0" y="0"/>
                </a:lnTo>
                <a:lnTo>
                  <a:pt x="29" y="7"/>
                </a:lnTo>
                <a:lnTo>
                  <a:pt x="51" y="2"/>
                </a:lnTo>
                <a:lnTo>
                  <a:pt x="56" y="12"/>
                </a:lnTo>
                <a:lnTo>
                  <a:pt x="56" y="29"/>
                </a:lnTo>
                <a:lnTo>
                  <a:pt x="32" y="52"/>
                </a:lnTo>
                <a:lnTo>
                  <a:pt x="21" y="49"/>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34" name="Freeform 26"/>
          <p:cNvSpPr>
            <a:spLocks/>
          </p:cNvSpPr>
          <p:nvPr/>
        </p:nvSpPr>
        <p:spPr bwMode="auto">
          <a:xfrm>
            <a:off x="4603750" y="2973388"/>
            <a:ext cx="152400" cy="61912"/>
          </a:xfrm>
          <a:custGeom>
            <a:avLst/>
            <a:gdLst>
              <a:gd name="T0" fmla="*/ 0 w 108"/>
              <a:gd name="T1" fmla="*/ 31750 h 39"/>
              <a:gd name="T2" fmla="*/ 2822 w 108"/>
              <a:gd name="T3" fmla="*/ 34925 h 39"/>
              <a:gd name="T4" fmla="*/ 2822 w 108"/>
              <a:gd name="T5" fmla="*/ 46037 h 39"/>
              <a:gd name="T6" fmla="*/ 16933 w 108"/>
              <a:gd name="T7" fmla="*/ 49212 h 39"/>
              <a:gd name="T8" fmla="*/ 52211 w 108"/>
              <a:gd name="T9" fmla="*/ 46037 h 39"/>
              <a:gd name="T10" fmla="*/ 80433 w 108"/>
              <a:gd name="T11" fmla="*/ 60325 h 39"/>
              <a:gd name="T12" fmla="*/ 128411 w 108"/>
              <a:gd name="T13" fmla="*/ 49212 h 39"/>
              <a:gd name="T14" fmla="*/ 150989 w 108"/>
              <a:gd name="T15" fmla="*/ 15875 h 39"/>
              <a:gd name="T16" fmla="*/ 139700 w 108"/>
              <a:gd name="T17" fmla="*/ 0 h 39"/>
              <a:gd name="T18" fmla="*/ 83256 w 108"/>
              <a:gd name="T19" fmla="*/ 3175 h 39"/>
              <a:gd name="T20" fmla="*/ 64911 w 108"/>
              <a:gd name="T21" fmla="*/ 31750 h 39"/>
              <a:gd name="T22" fmla="*/ 0 w 108"/>
              <a:gd name="T23" fmla="*/ 3175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39"/>
              <a:gd name="T38" fmla="*/ 108 w 108"/>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39">
                <a:moveTo>
                  <a:pt x="0" y="20"/>
                </a:moveTo>
                <a:lnTo>
                  <a:pt x="2" y="22"/>
                </a:lnTo>
                <a:lnTo>
                  <a:pt x="2" y="29"/>
                </a:lnTo>
                <a:lnTo>
                  <a:pt x="12" y="31"/>
                </a:lnTo>
                <a:lnTo>
                  <a:pt x="37" y="29"/>
                </a:lnTo>
                <a:lnTo>
                  <a:pt x="57" y="38"/>
                </a:lnTo>
                <a:lnTo>
                  <a:pt x="91" y="31"/>
                </a:lnTo>
                <a:lnTo>
                  <a:pt x="107" y="10"/>
                </a:lnTo>
                <a:lnTo>
                  <a:pt x="99" y="0"/>
                </a:lnTo>
                <a:lnTo>
                  <a:pt x="59" y="2"/>
                </a:lnTo>
                <a:lnTo>
                  <a:pt x="46" y="20"/>
                </a:lnTo>
                <a:lnTo>
                  <a:pt x="0" y="2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35" name="Freeform 27"/>
          <p:cNvSpPr>
            <a:spLocks/>
          </p:cNvSpPr>
          <p:nvPr/>
        </p:nvSpPr>
        <p:spPr bwMode="auto">
          <a:xfrm>
            <a:off x="4603750" y="2973388"/>
            <a:ext cx="161925" cy="71437"/>
          </a:xfrm>
          <a:custGeom>
            <a:avLst/>
            <a:gdLst>
              <a:gd name="T0" fmla="*/ 0 w 114"/>
              <a:gd name="T1" fmla="*/ 36512 h 45"/>
              <a:gd name="T2" fmla="*/ 2841 w 114"/>
              <a:gd name="T3" fmla="*/ 41275 h 45"/>
              <a:gd name="T4" fmla="*/ 2841 w 114"/>
              <a:gd name="T5" fmla="*/ 53975 h 45"/>
              <a:gd name="T6" fmla="*/ 18465 w 114"/>
              <a:gd name="T7" fmla="*/ 57150 h 45"/>
              <a:gd name="T8" fmla="*/ 55395 w 114"/>
              <a:gd name="T9" fmla="*/ 53975 h 45"/>
              <a:gd name="T10" fmla="*/ 85224 w 114"/>
              <a:gd name="T11" fmla="*/ 69850 h 45"/>
              <a:gd name="T12" fmla="*/ 136358 w 114"/>
              <a:gd name="T13" fmla="*/ 57150 h 45"/>
              <a:gd name="T14" fmla="*/ 160505 w 114"/>
              <a:gd name="T15" fmla="*/ 19050 h 45"/>
              <a:gd name="T16" fmla="*/ 149141 w 114"/>
              <a:gd name="T17" fmla="*/ 0 h 45"/>
              <a:gd name="T18" fmla="*/ 88064 w 114"/>
              <a:gd name="T19" fmla="*/ 3175 h 45"/>
              <a:gd name="T20" fmla="*/ 69599 w 114"/>
              <a:gd name="T21" fmla="*/ 36512 h 45"/>
              <a:gd name="T22" fmla="*/ 0 w 114"/>
              <a:gd name="T23" fmla="*/ 365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45"/>
              <a:gd name="T38" fmla="*/ 114 w 114"/>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45">
                <a:moveTo>
                  <a:pt x="0" y="23"/>
                </a:moveTo>
                <a:lnTo>
                  <a:pt x="2" y="26"/>
                </a:lnTo>
                <a:lnTo>
                  <a:pt x="2" y="34"/>
                </a:lnTo>
                <a:lnTo>
                  <a:pt x="13" y="36"/>
                </a:lnTo>
                <a:lnTo>
                  <a:pt x="39" y="34"/>
                </a:lnTo>
                <a:lnTo>
                  <a:pt x="60" y="44"/>
                </a:lnTo>
                <a:lnTo>
                  <a:pt x="96" y="36"/>
                </a:lnTo>
                <a:lnTo>
                  <a:pt x="113" y="12"/>
                </a:lnTo>
                <a:lnTo>
                  <a:pt x="105" y="0"/>
                </a:lnTo>
                <a:lnTo>
                  <a:pt x="62" y="2"/>
                </a:lnTo>
                <a:lnTo>
                  <a:pt x="49" y="23"/>
                </a:lnTo>
                <a:lnTo>
                  <a:pt x="0" y="2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36" name="Freeform 28"/>
          <p:cNvSpPr>
            <a:spLocks/>
          </p:cNvSpPr>
          <p:nvPr/>
        </p:nvSpPr>
        <p:spPr bwMode="auto">
          <a:xfrm>
            <a:off x="6229350" y="3576638"/>
            <a:ext cx="92075" cy="133350"/>
          </a:xfrm>
          <a:custGeom>
            <a:avLst/>
            <a:gdLst>
              <a:gd name="T0" fmla="*/ 0 w 66"/>
              <a:gd name="T1" fmla="*/ 42862 h 84"/>
              <a:gd name="T2" fmla="*/ 12556 w 66"/>
              <a:gd name="T3" fmla="*/ 50800 h 84"/>
              <a:gd name="T4" fmla="*/ 20926 w 66"/>
              <a:gd name="T5" fmla="*/ 112713 h 84"/>
              <a:gd name="T6" fmla="*/ 46038 w 66"/>
              <a:gd name="T7" fmla="*/ 107950 h 84"/>
              <a:gd name="T8" fmla="*/ 55803 w 66"/>
              <a:gd name="T9" fmla="*/ 84137 h 84"/>
              <a:gd name="T10" fmla="*/ 69754 w 66"/>
              <a:gd name="T11" fmla="*/ 88900 h 84"/>
              <a:gd name="T12" fmla="*/ 86495 w 66"/>
              <a:gd name="T13" fmla="*/ 131763 h 84"/>
              <a:gd name="T14" fmla="*/ 90680 w 66"/>
              <a:gd name="T15" fmla="*/ 107950 h 84"/>
              <a:gd name="T16" fmla="*/ 83705 w 66"/>
              <a:gd name="T17" fmla="*/ 61913 h 84"/>
              <a:gd name="T18" fmla="*/ 69754 w 66"/>
              <a:gd name="T19" fmla="*/ 79375 h 84"/>
              <a:gd name="T20" fmla="*/ 59988 w 66"/>
              <a:gd name="T21" fmla="*/ 61913 h 84"/>
              <a:gd name="T22" fmla="*/ 83705 w 66"/>
              <a:gd name="T23" fmla="*/ 33338 h 84"/>
              <a:gd name="T24" fmla="*/ 43247 w 66"/>
              <a:gd name="T25" fmla="*/ 31750 h 84"/>
              <a:gd name="T26" fmla="*/ 12556 w 66"/>
              <a:gd name="T27" fmla="*/ 0 h 84"/>
              <a:gd name="T28" fmla="*/ 2790 w 66"/>
              <a:gd name="T29" fmla="*/ 17462 h 84"/>
              <a:gd name="T30" fmla="*/ 12556 w 66"/>
              <a:gd name="T31" fmla="*/ 31750 h 84"/>
              <a:gd name="T32" fmla="*/ 0 w 66"/>
              <a:gd name="T33" fmla="*/ 4286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84"/>
              <a:gd name="T53" fmla="*/ 66 w 66"/>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84">
                <a:moveTo>
                  <a:pt x="0" y="27"/>
                </a:moveTo>
                <a:lnTo>
                  <a:pt x="9" y="32"/>
                </a:lnTo>
                <a:lnTo>
                  <a:pt x="15" y="71"/>
                </a:lnTo>
                <a:lnTo>
                  <a:pt x="33" y="68"/>
                </a:lnTo>
                <a:lnTo>
                  <a:pt x="40" y="53"/>
                </a:lnTo>
                <a:lnTo>
                  <a:pt x="50" y="56"/>
                </a:lnTo>
                <a:lnTo>
                  <a:pt x="62" y="83"/>
                </a:lnTo>
                <a:lnTo>
                  <a:pt x="65" y="68"/>
                </a:lnTo>
                <a:lnTo>
                  <a:pt x="60" y="39"/>
                </a:lnTo>
                <a:lnTo>
                  <a:pt x="50" y="50"/>
                </a:lnTo>
                <a:lnTo>
                  <a:pt x="43" y="39"/>
                </a:lnTo>
                <a:lnTo>
                  <a:pt x="60" y="21"/>
                </a:lnTo>
                <a:lnTo>
                  <a:pt x="31" y="20"/>
                </a:lnTo>
                <a:lnTo>
                  <a:pt x="9" y="0"/>
                </a:lnTo>
                <a:lnTo>
                  <a:pt x="2" y="11"/>
                </a:lnTo>
                <a:lnTo>
                  <a:pt x="9" y="20"/>
                </a:lnTo>
                <a:lnTo>
                  <a:pt x="0" y="27"/>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037" name="Freeform 29"/>
          <p:cNvSpPr>
            <a:spLocks/>
          </p:cNvSpPr>
          <p:nvPr/>
        </p:nvSpPr>
        <p:spPr bwMode="auto">
          <a:xfrm>
            <a:off x="6229350" y="3576638"/>
            <a:ext cx="101600" cy="142875"/>
          </a:xfrm>
          <a:custGeom>
            <a:avLst/>
            <a:gdLst>
              <a:gd name="T0" fmla="*/ 0 w 72"/>
              <a:gd name="T1" fmla="*/ 46037 h 90"/>
              <a:gd name="T2" fmla="*/ 14111 w 72"/>
              <a:gd name="T3" fmla="*/ 53975 h 90"/>
              <a:gd name="T4" fmla="*/ 22578 w 72"/>
              <a:gd name="T5" fmla="*/ 120650 h 90"/>
              <a:gd name="T6" fmla="*/ 50800 w 72"/>
              <a:gd name="T7" fmla="*/ 115888 h 90"/>
              <a:gd name="T8" fmla="*/ 62089 w 72"/>
              <a:gd name="T9" fmla="*/ 90487 h 90"/>
              <a:gd name="T10" fmla="*/ 77611 w 72"/>
              <a:gd name="T11" fmla="*/ 95250 h 90"/>
              <a:gd name="T12" fmla="*/ 95956 w 72"/>
              <a:gd name="T13" fmla="*/ 141288 h 90"/>
              <a:gd name="T14" fmla="*/ 100189 w 72"/>
              <a:gd name="T15" fmla="*/ 115888 h 90"/>
              <a:gd name="T16" fmla="*/ 91722 w 72"/>
              <a:gd name="T17" fmla="*/ 66675 h 90"/>
              <a:gd name="T18" fmla="*/ 77611 w 72"/>
              <a:gd name="T19" fmla="*/ 85725 h 90"/>
              <a:gd name="T20" fmla="*/ 66322 w 72"/>
              <a:gd name="T21" fmla="*/ 66675 h 90"/>
              <a:gd name="T22" fmla="*/ 91722 w 72"/>
              <a:gd name="T23" fmla="*/ 36512 h 90"/>
              <a:gd name="T24" fmla="*/ 47978 w 72"/>
              <a:gd name="T25" fmla="*/ 33338 h 90"/>
              <a:gd name="T26" fmla="*/ 14111 w 72"/>
              <a:gd name="T27" fmla="*/ 0 h 90"/>
              <a:gd name="T28" fmla="*/ 2822 w 72"/>
              <a:gd name="T29" fmla="*/ 19050 h 90"/>
              <a:gd name="T30" fmla="*/ 14111 w 72"/>
              <a:gd name="T31" fmla="*/ 33338 h 90"/>
              <a:gd name="T32" fmla="*/ 0 w 72"/>
              <a:gd name="T33" fmla="*/ 46037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0"/>
              <a:gd name="T53" fmla="*/ 72 w 7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0">
                <a:moveTo>
                  <a:pt x="0" y="29"/>
                </a:moveTo>
                <a:lnTo>
                  <a:pt x="10" y="34"/>
                </a:lnTo>
                <a:lnTo>
                  <a:pt x="16" y="76"/>
                </a:lnTo>
                <a:lnTo>
                  <a:pt x="36" y="73"/>
                </a:lnTo>
                <a:lnTo>
                  <a:pt x="44" y="57"/>
                </a:lnTo>
                <a:lnTo>
                  <a:pt x="55" y="60"/>
                </a:lnTo>
                <a:lnTo>
                  <a:pt x="68" y="89"/>
                </a:lnTo>
                <a:lnTo>
                  <a:pt x="71" y="73"/>
                </a:lnTo>
                <a:lnTo>
                  <a:pt x="65" y="42"/>
                </a:lnTo>
                <a:lnTo>
                  <a:pt x="55" y="54"/>
                </a:lnTo>
                <a:lnTo>
                  <a:pt x="47" y="42"/>
                </a:lnTo>
                <a:lnTo>
                  <a:pt x="65" y="23"/>
                </a:lnTo>
                <a:lnTo>
                  <a:pt x="34" y="21"/>
                </a:lnTo>
                <a:lnTo>
                  <a:pt x="10" y="0"/>
                </a:lnTo>
                <a:lnTo>
                  <a:pt x="2" y="12"/>
                </a:lnTo>
                <a:lnTo>
                  <a:pt x="10" y="21"/>
                </a:lnTo>
                <a:lnTo>
                  <a:pt x="0" y="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38" name="Freeform 30"/>
          <p:cNvSpPr>
            <a:spLocks/>
          </p:cNvSpPr>
          <p:nvPr/>
        </p:nvSpPr>
        <p:spPr bwMode="auto">
          <a:xfrm>
            <a:off x="4465638" y="2889250"/>
            <a:ext cx="61912" cy="50800"/>
          </a:xfrm>
          <a:custGeom>
            <a:avLst/>
            <a:gdLst>
              <a:gd name="T0" fmla="*/ 0 w 43"/>
              <a:gd name="T1" fmla="*/ 14287 h 32"/>
              <a:gd name="T2" fmla="*/ 10079 w 43"/>
              <a:gd name="T3" fmla="*/ 4762 h 32"/>
              <a:gd name="T4" fmla="*/ 40315 w 43"/>
              <a:gd name="T5" fmla="*/ 0 h 32"/>
              <a:gd name="T6" fmla="*/ 56153 w 43"/>
              <a:gd name="T7" fmla="*/ 20637 h 32"/>
              <a:gd name="T8" fmla="*/ 60472 w 43"/>
              <a:gd name="T9" fmla="*/ 34925 h 32"/>
              <a:gd name="T10" fmla="*/ 53273 w 43"/>
              <a:gd name="T11" fmla="*/ 49212 h 32"/>
              <a:gd name="T12" fmla="*/ 0 w 43"/>
              <a:gd name="T13" fmla="*/ 14287 h 32"/>
              <a:gd name="T14" fmla="*/ 0 60000 65536"/>
              <a:gd name="T15" fmla="*/ 0 60000 65536"/>
              <a:gd name="T16" fmla="*/ 0 60000 65536"/>
              <a:gd name="T17" fmla="*/ 0 60000 65536"/>
              <a:gd name="T18" fmla="*/ 0 60000 65536"/>
              <a:gd name="T19" fmla="*/ 0 60000 65536"/>
              <a:gd name="T20" fmla="*/ 0 60000 65536"/>
              <a:gd name="T21" fmla="*/ 0 w 43"/>
              <a:gd name="T22" fmla="*/ 0 h 32"/>
              <a:gd name="T23" fmla="*/ 43 w 4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2">
                <a:moveTo>
                  <a:pt x="0" y="9"/>
                </a:moveTo>
                <a:lnTo>
                  <a:pt x="7" y="3"/>
                </a:lnTo>
                <a:lnTo>
                  <a:pt x="28" y="0"/>
                </a:lnTo>
                <a:lnTo>
                  <a:pt x="39" y="13"/>
                </a:lnTo>
                <a:lnTo>
                  <a:pt x="42" y="22"/>
                </a:lnTo>
                <a:lnTo>
                  <a:pt x="37" y="31"/>
                </a:lnTo>
                <a:lnTo>
                  <a:pt x="0" y="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39" name="Freeform 31"/>
          <p:cNvSpPr>
            <a:spLocks/>
          </p:cNvSpPr>
          <p:nvPr/>
        </p:nvSpPr>
        <p:spPr bwMode="auto">
          <a:xfrm>
            <a:off x="4465638" y="2889250"/>
            <a:ext cx="69850" cy="60325"/>
          </a:xfrm>
          <a:custGeom>
            <a:avLst/>
            <a:gdLst>
              <a:gd name="T0" fmla="*/ 0 w 49"/>
              <a:gd name="T1" fmla="*/ 17462 h 38"/>
              <a:gd name="T2" fmla="*/ 11404 w 49"/>
              <a:gd name="T3" fmla="*/ 4762 h 38"/>
              <a:gd name="T4" fmla="*/ 45616 w 49"/>
              <a:gd name="T5" fmla="*/ 0 h 38"/>
              <a:gd name="T6" fmla="*/ 64148 w 49"/>
              <a:gd name="T7" fmla="*/ 25400 h 38"/>
              <a:gd name="T8" fmla="*/ 68424 w 49"/>
              <a:gd name="T9" fmla="*/ 41275 h 38"/>
              <a:gd name="T10" fmla="*/ 59871 w 49"/>
              <a:gd name="T11" fmla="*/ 58738 h 38"/>
              <a:gd name="T12" fmla="*/ 0 w 49"/>
              <a:gd name="T13" fmla="*/ 17462 h 38"/>
              <a:gd name="T14" fmla="*/ 0 60000 65536"/>
              <a:gd name="T15" fmla="*/ 0 60000 65536"/>
              <a:gd name="T16" fmla="*/ 0 60000 65536"/>
              <a:gd name="T17" fmla="*/ 0 60000 65536"/>
              <a:gd name="T18" fmla="*/ 0 60000 65536"/>
              <a:gd name="T19" fmla="*/ 0 60000 65536"/>
              <a:gd name="T20" fmla="*/ 0 60000 65536"/>
              <a:gd name="T21" fmla="*/ 0 w 49"/>
              <a:gd name="T22" fmla="*/ 0 h 38"/>
              <a:gd name="T23" fmla="*/ 49 w 4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8">
                <a:moveTo>
                  <a:pt x="0" y="11"/>
                </a:moveTo>
                <a:lnTo>
                  <a:pt x="8" y="3"/>
                </a:lnTo>
                <a:lnTo>
                  <a:pt x="32" y="0"/>
                </a:lnTo>
                <a:lnTo>
                  <a:pt x="45" y="16"/>
                </a:lnTo>
                <a:lnTo>
                  <a:pt x="48" y="26"/>
                </a:lnTo>
                <a:lnTo>
                  <a:pt x="42" y="37"/>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40" name="Freeform 32"/>
          <p:cNvSpPr>
            <a:spLocks/>
          </p:cNvSpPr>
          <p:nvPr/>
        </p:nvSpPr>
        <p:spPr bwMode="auto">
          <a:xfrm>
            <a:off x="6251575" y="3533775"/>
            <a:ext cx="58738" cy="30163"/>
          </a:xfrm>
          <a:custGeom>
            <a:avLst/>
            <a:gdLst>
              <a:gd name="T0" fmla="*/ 0 w 42"/>
              <a:gd name="T1" fmla="*/ 19050 h 19"/>
              <a:gd name="T2" fmla="*/ 9790 w 42"/>
              <a:gd name="T3" fmla="*/ 28575 h 19"/>
              <a:gd name="T4" fmla="*/ 57339 w 42"/>
              <a:gd name="T5" fmla="*/ 26988 h 19"/>
              <a:gd name="T6" fmla="*/ 53144 w 42"/>
              <a:gd name="T7" fmla="*/ 9525 h 19"/>
              <a:gd name="T8" fmla="*/ 18181 w 42"/>
              <a:gd name="T9" fmla="*/ 0 h 19"/>
              <a:gd name="T10" fmla="*/ 0 w 42"/>
              <a:gd name="T11" fmla="*/ 19050 h 19"/>
              <a:gd name="T12" fmla="*/ 0 60000 65536"/>
              <a:gd name="T13" fmla="*/ 0 60000 65536"/>
              <a:gd name="T14" fmla="*/ 0 60000 65536"/>
              <a:gd name="T15" fmla="*/ 0 60000 65536"/>
              <a:gd name="T16" fmla="*/ 0 60000 65536"/>
              <a:gd name="T17" fmla="*/ 0 60000 65536"/>
              <a:gd name="T18" fmla="*/ 0 w 42"/>
              <a:gd name="T19" fmla="*/ 0 h 19"/>
              <a:gd name="T20" fmla="*/ 42 w 4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2" h="19">
                <a:moveTo>
                  <a:pt x="0" y="12"/>
                </a:moveTo>
                <a:lnTo>
                  <a:pt x="7" y="18"/>
                </a:lnTo>
                <a:lnTo>
                  <a:pt x="41" y="17"/>
                </a:lnTo>
                <a:lnTo>
                  <a:pt x="38" y="6"/>
                </a:lnTo>
                <a:lnTo>
                  <a:pt x="13" y="0"/>
                </a:lnTo>
                <a:lnTo>
                  <a:pt x="0" y="12"/>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041" name="Freeform 33"/>
          <p:cNvSpPr>
            <a:spLocks/>
          </p:cNvSpPr>
          <p:nvPr/>
        </p:nvSpPr>
        <p:spPr bwMode="auto">
          <a:xfrm>
            <a:off x="6251575" y="3533775"/>
            <a:ext cx="66675" cy="39688"/>
          </a:xfrm>
          <a:custGeom>
            <a:avLst/>
            <a:gdLst>
              <a:gd name="T0" fmla="*/ 0 w 48"/>
              <a:gd name="T1" fmla="*/ 25400 h 25"/>
              <a:gd name="T2" fmla="*/ 11113 w 48"/>
              <a:gd name="T3" fmla="*/ 38100 h 25"/>
              <a:gd name="T4" fmla="*/ 65286 w 48"/>
              <a:gd name="T5" fmla="*/ 34925 h 25"/>
              <a:gd name="T6" fmla="*/ 61119 w 48"/>
              <a:gd name="T7" fmla="*/ 12700 h 25"/>
              <a:gd name="T8" fmla="*/ 20836 w 48"/>
              <a:gd name="T9" fmla="*/ 0 h 25"/>
              <a:gd name="T10" fmla="*/ 0 w 48"/>
              <a:gd name="T11" fmla="*/ 25400 h 25"/>
              <a:gd name="T12" fmla="*/ 0 60000 65536"/>
              <a:gd name="T13" fmla="*/ 0 60000 65536"/>
              <a:gd name="T14" fmla="*/ 0 60000 65536"/>
              <a:gd name="T15" fmla="*/ 0 60000 65536"/>
              <a:gd name="T16" fmla="*/ 0 60000 65536"/>
              <a:gd name="T17" fmla="*/ 0 60000 65536"/>
              <a:gd name="T18" fmla="*/ 0 w 48"/>
              <a:gd name="T19" fmla="*/ 0 h 25"/>
              <a:gd name="T20" fmla="*/ 48 w 4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8" h="25">
                <a:moveTo>
                  <a:pt x="0" y="16"/>
                </a:moveTo>
                <a:lnTo>
                  <a:pt x="8" y="24"/>
                </a:lnTo>
                <a:lnTo>
                  <a:pt x="47" y="22"/>
                </a:lnTo>
                <a:lnTo>
                  <a:pt x="44" y="8"/>
                </a:lnTo>
                <a:lnTo>
                  <a:pt x="15" y="0"/>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42" name="Freeform 34"/>
          <p:cNvSpPr>
            <a:spLocks/>
          </p:cNvSpPr>
          <p:nvPr/>
        </p:nvSpPr>
        <p:spPr bwMode="auto">
          <a:xfrm>
            <a:off x="2960688" y="4437063"/>
            <a:ext cx="241300" cy="307975"/>
          </a:xfrm>
          <a:custGeom>
            <a:avLst/>
            <a:gdLst>
              <a:gd name="T0" fmla="*/ 0 w 171"/>
              <a:gd name="T1" fmla="*/ 28575 h 194"/>
              <a:gd name="T2" fmla="*/ 18344 w 171"/>
              <a:gd name="T3" fmla="*/ 61913 h 194"/>
              <a:gd name="T4" fmla="*/ 7056 w 171"/>
              <a:gd name="T5" fmla="*/ 133350 h 194"/>
              <a:gd name="T6" fmla="*/ 18344 w 171"/>
              <a:gd name="T7" fmla="*/ 141288 h 194"/>
              <a:gd name="T8" fmla="*/ 11289 w 171"/>
              <a:gd name="T9" fmla="*/ 149225 h 194"/>
              <a:gd name="T10" fmla="*/ 4233 w 171"/>
              <a:gd name="T11" fmla="*/ 180975 h 194"/>
              <a:gd name="T12" fmla="*/ 21167 w 171"/>
              <a:gd name="T13" fmla="*/ 223838 h 194"/>
              <a:gd name="T14" fmla="*/ 36689 w 171"/>
              <a:gd name="T15" fmla="*/ 306388 h 194"/>
              <a:gd name="T16" fmla="*/ 50800 w 171"/>
              <a:gd name="T17" fmla="*/ 306388 h 194"/>
              <a:gd name="T18" fmla="*/ 70556 w 171"/>
              <a:gd name="T19" fmla="*/ 282575 h 194"/>
              <a:gd name="T20" fmla="*/ 107244 w 171"/>
              <a:gd name="T21" fmla="*/ 303213 h 194"/>
              <a:gd name="T22" fmla="*/ 114300 w 171"/>
              <a:gd name="T23" fmla="*/ 285750 h 194"/>
              <a:gd name="T24" fmla="*/ 142522 w 171"/>
              <a:gd name="T25" fmla="*/ 295275 h 194"/>
              <a:gd name="T26" fmla="*/ 158044 w 171"/>
              <a:gd name="T27" fmla="*/ 233363 h 194"/>
              <a:gd name="T28" fmla="*/ 214489 w 171"/>
              <a:gd name="T29" fmla="*/ 223838 h 194"/>
              <a:gd name="T30" fmla="*/ 232833 w 171"/>
              <a:gd name="T31" fmla="*/ 241300 h 194"/>
              <a:gd name="T32" fmla="*/ 239889 w 171"/>
              <a:gd name="T33" fmla="*/ 193675 h 194"/>
              <a:gd name="T34" fmla="*/ 224367 w 171"/>
              <a:gd name="T35" fmla="*/ 158750 h 194"/>
              <a:gd name="T36" fmla="*/ 193322 w 171"/>
              <a:gd name="T37" fmla="*/ 153988 h 194"/>
              <a:gd name="T38" fmla="*/ 179211 w 171"/>
              <a:gd name="T39" fmla="*/ 93662 h 194"/>
              <a:gd name="T40" fmla="*/ 94544 w 171"/>
              <a:gd name="T41" fmla="*/ 52388 h 194"/>
              <a:gd name="T42" fmla="*/ 86078 w 171"/>
              <a:gd name="T43" fmla="*/ 0 h 194"/>
              <a:gd name="T44" fmla="*/ 25400 w 171"/>
              <a:gd name="T45" fmla="*/ 31750 h 194"/>
              <a:gd name="T46" fmla="*/ 0 w 171"/>
              <a:gd name="T47" fmla="*/ 28575 h 1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
              <a:gd name="T73" fmla="*/ 0 h 194"/>
              <a:gd name="T74" fmla="*/ 171 w 171"/>
              <a:gd name="T75" fmla="*/ 194 h 1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 h="194">
                <a:moveTo>
                  <a:pt x="0" y="18"/>
                </a:moveTo>
                <a:lnTo>
                  <a:pt x="13" y="39"/>
                </a:lnTo>
                <a:lnTo>
                  <a:pt x="5" y="84"/>
                </a:lnTo>
                <a:lnTo>
                  <a:pt x="13" y="89"/>
                </a:lnTo>
                <a:lnTo>
                  <a:pt x="8" y="94"/>
                </a:lnTo>
                <a:lnTo>
                  <a:pt x="3" y="114"/>
                </a:lnTo>
                <a:lnTo>
                  <a:pt x="15" y="141"/>
                </a:lnTo>
                <a:lnTo>
                  <a:pt x="26" y="193"/>
                </a:lnTo>
                <a:lnTo>
                  <a:pt x="36" y="193"/>
                </a:lnTo>
                <a:lnTo>
                  <a:pt x="50" y="178"/>
                </a:lnTo>
                <a:lnTo>
                  <a:pt x="76" y="191"/>
                </a:lnTo>
                <a:lnTo>
                  <a:pt x="81" y="180"/>
                </a:lnTo>
                <a:lnTo>
                  <a:pt x="101" y="186"/>
                </a:lnTo>
                <a:lnTo>
                  <a:pt x="112" y="147"/>
                </a:lnTo>
                <a:lnTo>
                  <a:pt x="152" y="141"/>
                </a:lnTo>
                <a:lnTo>
                  <a:pt x="165" y="152"/>
                </a:lnTo>
                <a:lnTo>
                  <a:pt x="170" y="122"/>
                </a:lnTo>
                <a:lnTo>
                  <a:pt x="159" y="100"/>
                </a:lnTo>
                <a:lnTo>
                  <a:pt x="137" y="97"/>
                </a:lnTo>
                <a:lnTo>
                  <a:pt x="127" y="59"/>
                </a:lnTo>
                <a:lnTo>
                  <a:pt x="67" y="33"/>
                </a:lnTo>
                <a:lnTo>
                  <a:pt x="61" y="0"/>
                </a:lnTo>
                <a:lnTo>
                  <a:pt x="18" y="20"/>
                </a:lnTo>
                <a:lnTo>
                  <a:pt x="0" y="18"/>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43" name="Freeform 35"/>
          <p:cNvSpPr>
            <a:spLocks/>
          </p:cNvSpPr>
          <p:nvPr/>
        </p:nvSpPr>
        <p:spPr bwMode="auto">
          <a:xfrm>
            <a:off x="2960688" y="4437063"/>
            <a:ext cx="249237" cy="317500"/>
          </a:xfrm>
          <a:custGeom>
            <a:avLst/>
            <a:gdLst>
              <a:gd name="T0" fmla="*/ 0 w 177"/>
              <a:gd name="T1" fmla="*/ 30163 h 200"/>
              <a:gd name="T2" fmla="*/ 18306 w 177"/>
              <a:gd name="T3" fmla="*/ 63500 h 200"/>
              <a:gd name="T4" fmla="*/ 7041 w 177"/>
              <a:gd name="T5" fmla="*/ 138113 h 200"/>
              <a:gd name="T6" fmla="*/ 18306 w 177"/>
              <a:gd name="T7" fmla="*/ 146050 h 200"/>
              <a:gd name="T8" fmla="*/ 11265 w 177"/>
              <a:gd name="T9" fmla="*/ 153988 h 200"/>
              <a:gd name="T10" fmla="*/ 4224 w 177"/>
              <a:gd name="T11" fmla="*/ 187325 h 200"/>
              <a:gd name="T12" fmla="*/ 22530 w 177"/>
              <a:gd name="T13" fmla="*/ 230188 h 200"/>
              <a:gd name="T14" fmla="*/ 38019 w 177"/>
              <a:gd name="T15" fmla="*/ 315913 h 200"/>
              <a:gd name="T16" fmla="*/ 52100 w 177"/>
              <a:gd name="T17" fmla="*/ 315913 h 200"/>
              <a:gd name="T18" fmla="*/ 73222 w 177"/>
              <a:gd name="T19" fmla="*/ 292100 h 200"/>
              <a:gd name="T20" fmla="*/ 111241 w 177"/>
              <a:gd name="T21" fmla="*/ 312738 h 200"/>
              <a:gd name="T22" fmla="*/ 118282 w 177"/>
              <a:gd name="T23" fmla="*/ 295275 h 200"/>
              <a:gd name="T24" fmla="*/ 147852 w 177"/>
              <a:gd name="T25" fmla="*/ 304800 h 200"/>
              <a:gd name="T26" fmla="*/ 163342 w 177"/>
              <a:gd name="T27" fmla="*/ 241300 h 200"/>
              <a:gd name="T28" fmla="*/ 221075 w 177"/>
              <a:gd name="T29" fmla="*/ 230188 h 200"/>
              <a:gd name="T30" fmla="*/ 240788 w 177"/>
              <a:gd name="T31" fmla="*/ 249238 h 200"/>
              <a:gd name="T32" fmla="*/ 247829 w 177"/>
              <a:gd name="T33" fmla="*/ 200025 h 200"/>
              <a:gd name="T34" fmla="*/ 232340 w 177"/>
              <a:gd name="T35" fmla="*/ 163512 h 200"/>
              <a:gd name="T36" fmla="*/ 199953 w 177"/>
              <a:gd name="T37" fmla="*/ 158750 h 200"/>
              <a:gd name="T38" fmla="*/ 184464 w 177"/>
              <a:gd name="T39" fmla="*/ 96837 h 200"/>
              <a:gd name="T40" fmla="*/ 97160 w 177"/>
              <a:gd name="T41" fmla="*/ 53975 h 200"/>
              <a:gd name="T42" fmla="*/ 88711 w 177"/>
              <a:gd name="T43" fmla="*/ 0 h 200"/>
              <a:gd name="T44" fmla="*/ 26754 w 177"/>
              <a:gd name="T45" fmla="*/ 33338 h 200"/>
              <a:gd name="T46" fmla="*/ 0 w 177"/>
              <a:gd name="T47" fmla="*/ 3016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
              <a:gd name="T73" fmla="*/ 0 h 200"/>
              <a:gd name="T74" fmla="*/ 177 w 177"/>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 h="200">
                <a:moveTo>
                  <a:pt x="0" y="19"/>
                </a:moveTo>
                <a:lnTo>
                  <a:pt x="13" y="40"/>
                </a:lnTo>
                <a:lnTo>
                  <a:pt x="5" y="87"/>
                </a:lnTo>
                <a:lnTo>
                  <a:pt x="13" y="92"/>
                </a:lnTo>
                <a:lnTo>
                  <a:pt x="8" y="97"/>
                </a:lnTo>
                <a:lnTo>
                  <a:pt x="3" y="118"/>
                </a:lnTo>
                <a:lnTo>
                  <a:pt x="16" y="145"/>
                </a:lnTo>
                <a:lnTo>
                  <a:pt x="27" y="199"/>
                </a:lnTo>
                <a:lnTo>
                  <a:pt x="37" y="199"/>
                </a:lnTo>
                <a:lnTo>
                  <a:pt x="52" y="184"/>
                </a:lnTo>
                <a:lnTo>
                  <a:pt x="79" y="197"/>
                </a:lnTo>
                <a:lnTo>
                  <a:pt x="84" y="186"/>
                </a:lnTo>
                <a:lnTo>
                  <a:pt x="105" y="192"/>
                </a:lnTo>
                <a:lnTo>
                  <a:pt x="116" y="152"/>
                </a:lnTo>
                <a:lnTo>
                  <a:pt x="157" y="145"/>
                </a:lnTo>
                <a:lnTo>
                  <a:pt x="171" y="157"/>
                </a:lnTo>
                <a:lnTo>
                  <a:pt x="176" y="126"/>
                </a:lnTo>
                <a:lnTo>
                  <a:pt x="165" y="103"/>
                </a:lnTo>
                <a:lnTo>
                  <a:pt x="142" y="100"/>
                </a:lnTo>
                <a:lnTo>
                  <a:pt x="131" y="61"/>
                </a:lnTo>
                <a:lnTo>
                  <a:pt x="69" y="34"/>
                </a:lnTo>
                <a:lnTo>
                  <a:pt x="63" y="0"/>
                </a:lnTo>
                <a:lnTo>
                  <a:pt x="19" y="21"/>
                </a:lnTo>
                <a:lnTo>
                  <a:pt x="0" y="1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44" name="Freeform 36"/>
          <p:cNvSpPr>
            <a:spLocks/>
          </p:cNvSpPr>
          <p:nvPr/>
        </p:nvSpPr>
        <p:spPr bwMode="auto">
          <a:xfrm>
            <a:off x="4821238" y="4629150"/>
            <a:ext cx="187325" cy="212725"/>
          </a:xfrm>
          <a:custGeom>
            <a:avLst/>
            <a:gdLst>
              <a:gd name="T0" fmla="*/ 0 w 132"/>
              <a:gd name="T1" fmla="*/ 161925 h 134"/>
              <a:gd name="T2" fmla="*/ 0 w 132"/>
              <a:gd name="T3" fmla="*/ 98425 h 134"/>
              <a:gd name="T4" fmla="*/ 17030 w 132"/>
              <a:gd name="T5" fmla="*/ 98425 h 134"/>
              <a:gd name="T6" fmla="*/ 17030 w 132"/>
              <a:gd name="T7" fmla="*/ 19050 h 134"/>
              <a:gd name="T8" fmla="*/ 56765 w 132"/>
              <a:gd name="T9" fmla="*/ 7937 h 134"/>
              <a:gd name="T10" fmla="*/ 70956 w 132"/>
              <a:gd name="T11" fmla="*/ 23812 h 134"/>
              <a:gd name="T12" fmla="*/ 103596 w 132"/>
              <a:gd name="T13" fmla="*/ 0 h 134"/>
              <a:gd name="T14" fmla="*/ 160362 w 132"/>
              <a:gd name="T15" fmla="*/ 87312 h 134"/>
              <a:gd name="T16" fmla="*/ 185906 w 132"/>
              <a:gd name="T17" fmla="*/ 103188 h 134"/>
              <a:gd name="T18" fmla="*/ 110692 w 132"/>
              <a:gd name="T19" fmla="*/ 179387 h 134"/>
              <a:gd name="T20" fmla="*/ 68118 w 132"/>
              <a:gd name="T21" fmla="*/ 179387 h 134"/>
              <a:gd name="T22" fmla="*/ 43993 w 132"/>
              <a:gd name="T23" fmla="*/ 211138 h 134"/>
              <a:gd name="T24" fmla="*/ 15610 w 132"/>
              <a:gd name="T25" fmla="*/ 211138 h 134"/>
              <a:gd name="T26" fmla="*/ 15610 w 132"/>
              <a:gd name="T27" fmla="*/ 182562 h 134"/>
              <a:gd name="T28" fmla="*/ 0 w 132"/>
              <a:gd name="T29" fmla="*/ 161925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134"/>
              <a:gd name="T47" fmla="*/ 132 w 132"/>
              <a:gd name="T48" fmla="*/ 134 h 1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134">
                <a:moveTo>
                  <a:pt x="0" y="102"/>
                </a:moveTo>
                <a:lnTo>
                  <a:pt x="0" y="62"/>
                </a:lnTo>
                <a:lnTo>
                  <a:pt x="12" y="62"/>
                </a:lnTo>
                <a:lnTo>
                  <a:pt x="12" y="12"/>
                </a:lnTo>
                <a:lnTo>
                  <a:pt x="40" y="5"/>
                </a:lnTo>
                <a:lnTo>
                  <a:pt x="50" y="15"/>
                </a:lnTo>
                <a:lnTo>
                  <a:pt x="73" y="0"/>
                </a:lnTo>
                <a:lnTo>
                  <a:pt x="113" y="55"/>
                </a:lnTo>
                <a:lnTo>
                  <a:pt x="131" y="65"/>
                </a:lnTo>
                <a:lnTo>
                  <a:pt x="78" y="113"/>
                </a:lnTo>
                <a:lnTo>
                  <a:pt x="48" y="113"/>
                </a:lnTo>
                <a:lnTo>
                  <a:pt x="31" y="133"/>
                </a:lnTo>
                <a:lnTo>
                  <a:pt x="11" y="133"/>
                </a:lnTo>
                <a:lnTo>
                  <a:pt x="11" y="115"/>
                </a:lnTo>
                <a:lnTo>
                  <a:pt x="0" y="10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45" name="Freeform 37"/>
          <p:cNvSpPr>
            <a:spLocks/>
          </p:cNvSpPr>
          <p:nvPr/>
        </p:nvSpPr>
        <p:spPr bwMode="auto">
          <a:xfrm>
            <a:off x="4821238" y="4629150"/>
            <a:ext cx="195262" cy="222250"/>
          </a:xfrm>
          <a:custGeom>
            <a:avLst/>
            <a:gdLst>
              <a:gd name="T0" fmla="*/ 0 w 138"/>
              <a:gd name="T1" fmla="*/ 169862 h 140"/>
              <a:gd name="T2" fmla="*/ 0 w 138"/>
              <a:gd name="T3" fmla="*/ 103188 h 140"/>
              <a:gd name="T4" fmla="*/ 18394 w 138"/>
              <a:gd name="T5" fmla="*/ 103188 h 140"/>
              <a:gd name="T6" fmla="*/ 18394 w 138"/>
              <a:gd name="T7" fmla="*/ 20637 h 140"/>
              <a:gd name="T8" fmla="*/ 59428 w 138"/>
              <a:gd name="T9" fmla="*/ 7937 h 140"/>
              <a:gd name="T10" fmla="*/ 73577 w 138"/>
              <a:gd name="T11" fmla="*/ 25400 h 140"/>
              <a:gd name="T12" fmla="*/ 107536 w 138"/>
              <a:gd name="T13" fmla="*/ 0 h 140"/>
              <a:gd name="T14" fmla="*/ 166963 w 138"/>
              <a:gd name="T15" fmla="*/ 92075 h 140"/>
              <a:gd name="T16" fmla="*/ 193847 w 138"/>
              <a:gd name="T17" fmla="*/ 107950 h 140"/>
              <a:gd name="T18" fmla="*/ 116025 w 138"/>
              <a:gd name="T19" fmla="*/ 187325 h 140"/>
              <a:gd name="T20" fmla="*/ 70747 w 138"/>
              <a:gd name="T21" fmla="*/ 187325 h 140"/>
              <a:gd name="T22" fmla="*/ 45278 w 138"/>
              <a:gd name="T23" fmla="*/ 220663 h 140"/>
              <a:gd name="T24" fmla="*/ 15564 w 138"/>
              <a:gd name="T25" fmla="*/ 220663 h 140"/>
              <a:gd name="T26" fmla="*/ 15564 w 138"/>
              <a:gd name="T27" fmla="*/ 190500 h 140"/>
              <a:gd name="T28" fmla="*/ 0 w 138"/>
              <a:gd name="T29" fmla="*/ 169862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40"/>
              <a:gd name="T47" fmla="*/ 138 w 138"/>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40">
                <a:moveTo>
                  <a:pt x="0" y="107"/>
                </a:moveTo>
                <a:lnTo>
                  <a:pt x="0" y="65"/>
                </a:lnTo>
                <a:lnTo>
                  <a:pt x="13" y="65"/>
                </a:lnTo>
                <a:lnTo>
                  <a:pt x="13" y="13"/>
                </a:lnTo>
                <a:lnTo>
                  <a:pt x="42" y="5"/>
                </a:lnTo>
                <a:lnTo>
                  <a:pt x="52" y="16"/>
                </a:lnTo>
                <a:lnTo>
                  <a:pt x="76" y="0"/>
                </a:lnTo>
                <a:lnTo>
                  <a:pt x="118" y="58"/>
                </a:lnTo>
                <a:lnTo>
                  <a:pt x="137" y="68"/>
                </a:lnTo>
                <a:lnTo>
                  <a:pt x="82" y="118"/>
                </a:lnTo>
                <a:lnTo>
                  <a:pt x="50" y="118"/>
                </a:lnTo>
                <a:lnTo>
                  <a:pt x="32" y="139"/>
                </a:lnTo>
                <a:lnTo>
                  <a:pt x="11" y="139"/>
                </a:lnTo>
                <a:lnTo>
                  <a:pt x="11" y="120"/>
                </a:lnTo>
                <a:lnTo>
                  <a:pt x="0" y="10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46" name="Freeform 38"/>
          <p:cNvSpPr>
            <a:spLocks/>
          </p:cNvSpPr>
          <p:nvPr/>
        </p:nvSpPr>
        <p:spPr bwMode="auto">
          <a:xfrm>
            <a:off x="2876550" y="4092575"/>
            <a:ext cx="800100" cy="931863"/>
          </a:xfrm>
          <a:custGeom>
            <a:avLst/>
            <a:gdLst>
              <a:gd name="T0" fmla="*/ 18344 w 567"/>
              <a:gd name="T1" fmla="*/ 333375 h 587"/>
              <a:gd name="T2" fmla="*/ 69144 w 567"/>
              <a:gd name="T3" fmla="*/ 333375 h 587"/>
              <a:gd name="T4" fmla="*/ 83256 w 567"/>
              <a:gd name="T5" fmla="*/ 371475 h 587"/>
              <a:gd name="T6" fmla="*/ 172156 w 567"/>
              <a:gd name="T7" fmla="*/ 341313 h 587"/>
              <a:gd name="T8" fmla="*/ 266700 w 567"/>
              <a:gd name="T9" fmla="*/ 436563 h 587"/>
              <a:gd name="T10" fmla="*/ 314678 w 567"/>
              <a:gd name="T11" fmla="*/ 503238 h 587"/>
              <a:gd name="T12" fmla="*/ 323144 w 567"/>
              <a:gd name="T13" fmla="*/ 587375 h 587"/>
              <a:gd name="T14" fmla="*/ 369711 w 567"/>
              <a:gd name="T15" fmla="*/ 642938 h 587"/>
              <a:gd name="T16" fmla="*/ 399344 w 567"/>
              <a:gd name="T17" fmla="*/ 684213 h 587"/>
              <a:gd name="T18" fmla="*/ 409222 w 567"/>
              <a:gd name="T19" fmla="*/ 719138 h 587"/>
              <a:gd name="T20" fmla="*/ 330200 w 567"/>
              <a:gd name="T21" fmla="*/ 836613 h 587"/>
              <a:gd name="T22" fmla="*/ 409222 w 567"/>
              <a:gd name="T23" fmla="*/ 881063 h 587"/>
              <a:gd name="T24" fmla="*/ 417689 w 567"/>
              <a:gd name="T25" fmla="*/ 930275 h 587"/>
              <a:gd name="T26" fmla="*/ 523522 w 567"/>
              <a:gd name="T27" fmla="*/ 715963 h 587"/>
              <a:gd name="T28" fmla="*/ 647700 w 567"/>
              <a:gd name="T29" fmla="*/ 654050 h 587"/>
              <a:gd name="T30" fmla="*/ 706967 w 567"/>
              <a:gd name="T31" fmla="*/ 527050 h 587"/>
              <a:gd name="T32" fmla="*/ 790222 w 567"/>
              <a:gd name="T33" fmla="*/ 325438 h 587"/>
              <a:gd name="T34" fmla="*/ 785989 w 567"/>
              <a:gd name="T35" fmla="*/ 241300 h 587"/>
              <a:gd name="T36" fmla="*/ 704144 w 567"/>
              <a:gd name="T37" fmla="*/ 188913 h 587"/>
              <a:gd name="T38" fmla="*/ 594078 w 567"/>
              <a:gd name="T39" fmla="*/ 152400 h 587"/>
              <a:gd name="T40" fmla="*/ 530578 w 567"/>
              <a:gd name="T41" fmla="*/ 134938 h 587"/>
              <a:gd name="T42" fmla="*/ 505178 w 567"/>
              <a:gd name="T43" fmla="*/ 160338 h 587"/>
              <a:gd name="T44" fmla="*/ 475544 w 567"/>
              <a:gd name="T45" fmla="*/ 155575 h 587"/>
              <a:gd name="T46" fmla="*/ 491067 w 567"/>
              <a:gd name="T47" fmla="*/ 80963 h 587"/>
              <a:gd name="T48" fmla="*/ 428978 w 567"/>
              <a:gd name="T49" fmla="*/ 69850 h 587"/>
              <a:gd name="T50" fmla="*/ 358422 w 567"/>
              <a:gd name="T51" fmla="*/ 74613 h 587"/>
              <a:gd name="T52" fmla="*/ 289278 w 567"/>
              <a:gd name="T53" fmla="*/ 61913 h 587"/>
              <a:gd name="T54" fmla="*/ 270933 w 567"/>
              <a:gd name="T55" fmla="*/ 0 h 587"/>
              <a:gd name="T56" fmla="*/ 187678 w 567"/>
              <a:gd name="T57" fmla="*/ 20638 h 587"/>
              <a:gd name="T58" fmla="*/ 211667 w 567"/>
              <a:gd name="T59" fmla="*/ 69850 h 587"/>
              <a:gd name="T60" fmla="*/ 142522 w 567"/>
              <a:gd name="T61" fmla="*/ 85725 h 587"/>
              <a:gd name="T62" fmla="*/ 80433 w 567"/>
              <a:gd name="T63" fmla="*/ 77788 h 587"/>
              <a:gd name="T64" fmla="*/ 76200 w 567"/>
              <a:gd name="T65" fmla="*/ 106363 h 587"/>
              <a:gd name="T66" fmla="*/ 80433 w 567"/>
              <a:gd name="T67" fmla="*/ 214313 h 587"/>
              <a:gd name="T68" fmla="*/ 0 w 567"/>
              <a:gd name="T69" fmla="*/ 292100 h 5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7"/>
              <a:gd name="T106" fmla="*/ 0 h 587"/>
              <a:gd name="T107" fmla="*/ 567 w 567"/>
              <a:gd name="T108" fmla="*/ 587 h 5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7" h="587">
                <a:moveTo>
                  <a:pt x="0" y="184"/>
                </a:moveTo>
                <a:lnTo>
                  <a:pt x="13" y="210"/>
                </a:lnTo>
                <a:lnTo>
                  <a:pt x="31" y="220"/>
                </a:lnTo>
                <a:lnTo>
                  <a:pt x="49" y="210"/>
                </a:lnTo>
                <a:lnTo>
                  <a:pt x="49" y="234"/>
                </a:lnTo>
                <a:lnTo>
                  <a:pt x="59" y="234"/>
                </a:lnTo>
                <a:lnTo>
                  <a:pt x="78" y="236"/>
                </a:lnTo>
                <a:lnTo>
                  <a:pt x="122" y="215"/>
                </a:lnTo>
                <a:lnTo>
                  <a:pt x="128" y="248"/>
                </a:lnTo>
                <a:lnTo>
                  <a:pt x="189" y="275"/>
                </a:lnTo>
                <a:lnTo>
                  <a:pt x="200" y="314"/>
                </a:lnTo>
                <a:lnTo>
                  <a:pt x="223" y="317"/>
                </a:lnTo>
                <a:lnTo>
                  <a:pt x="234" y="340"/>
                </a:lnTo>
                <a:lnTo>
                  <a:pt x="229" y="370"/>
                </a:lnTo>
                <a:lnTo>
                  <a:pt x="231" y="399"/>
                </a:lnTo>
                <a:lnTo>
                  <a:pt x="262" y="405"/>
                </a:lnTo>
                <a:lnTo>
                  <a:pt x="267" y="429"/>
                </a:lnTo>
                <a:lnTo>
                  <a:pt x="283" y="431"/>
                </a:lnTo>
                <a:lnTo>
                  <a:pt x="283" y="453"/>
                </a:lnTo>
                <a:lnTo>
                  <a:pt x="290" y="453"/>
                </a:lnTo>
                <a:lnTo>
                  <a:pt x="293" y="477"/>
                </a:lnTo>
                <a:lnTo>
                  <a:pt x="234" y="527"/>
                </a:lnTo>
                <a:lnTo>
                  <a:pt x="246" y="524"/>
                </a:lnTo>
                <a:lnTo>
                  <a:pt x="290" y="555"/>
                </a:lnTo>
                <a:lnTo>
                  <a:pt x="301" y="568"/>
                </a:lnTo>
                <a:lnTo>
                  <a:pt x="296" y="586"/>
                </a:lnTo>
                <a:lnTo>
                  <a:pt x="365" y="495"/>
                </a:lnTo>
                <a:lnTo>
                  <a:pt x="371" y="451"/>
                </a:lnTo>
                <a:lnTo>
                  <a:pt x="425" y="412"/>
                </a:lnTo>
                <a:lnTo>
                  <a:pt x="459" y="412"/>
                </a:lnTo>
                <a:lnTo>
                  <a:pt x="475" y="399"/>
                </a:lnTo>
                <a:lnTo>
                  <a:pt x="501" y="332"/>
                </a:lnTo>
                <a:lnTo>
                  <a:pt x="509" y="267"/>
                </a:lnTo>
                <a:lnTo>
                  <a:pt x="560" y="205"/>
                </a:lnTo>
                <a:lnTo>
                  <a:pt x="566" y="176"/>
                </a:lnTo>
                <a:lnTo>
                  <a:pt x="557" y="152"/>
                </a:lnTo>
                <a:lnTo>
                  <a:pt x="534" y="145"/>
                </a:lnTo>
                <a:lnTo>
                  <a:pt x="499" y="119"/>
                </a:lnTo>
                <a:lnTo>
                  <a:pt x="430" y="114"/>
                </a:lnTo>
                <a:lnTo>
                  <a:pt x="421" y="96"/>
                </a:lnTo>
                <a:lnTo>
                  <a:pt x="392" y="85"/>
                </a:lnTo>
                <a:lnTo>
                  <a:pt x="376" y="85"/>
                </a:lnTo>
                <a:lnTo>
                  <a:pt x="358" y="109"/>
                </a:lnTo>
                <a:lnTo>
                  <a:pt x="358" y="101"/>
                </a:lnTo>
                <a:lnTo>
                  <a:pt x="327" y="103"/>
                </a:lnTo>
                <a:lnTo>
                  <a:pt x="337" y="98"/>
                </a:lnTo>
                <a:lnTo>
                  <a:pt x="327" y="83"/>
                </a:lnTo>
                <a:lnTo>
                  <a:pt x="348" y="51"/>
                </a:lnTo>
                <a:lnTo>
                  <a:pt x="325" y="16"/>
                </a:lnTo>
                <a:lnTo>
                  <a:pt x="304" y="44"/>
                </a:lnTo>
                <a:lnTo>
                  <a:pt x="283" y="42"/>
                </a:lnTo>
                <a:lnTo>
                  <a:pt x="254" y="47"/>
                </a:lnTo>
                <a:lnTo>
                  <a:pt x="213" y="51"/>
                </a:lnTo>
                <a:lnTo>
                  <a:pt x="205" y="39"/>
                </a:lnTo>
                <a:lnTo>
                  <a:pt x="208" y="10"/>
                </a:lnTo>
                <a:lnTo>
                  <a:pt x="192" y="0"/>
                </a:lnTo>
                <a:lnTo>
                  <a:pt x="155" y="18"/>
                </a:lnTo>
                <a:lnTo>
                  <a:pt x="133" y="13"/>
                </a:lnTo>
                <a:lnTo>
                  <a:pt x="140" y="42"/>
                </a:lnTo>
                <a:lnTo>
                  <a:pt x="150" y="44"/>
                </a:lnTo>
                <a:lnTo>
                  <a:pt x="117" y="62"/>
                </a:lnTo>
                <a:lnTo>
                  <a:pt x="101" y="54"/>
                </a:lnTo>
                <a:lnTo>
                  <a:pt x="93" y="47"/>
                </a:lnTo>
                <a:lnTo>
                  <a:pt x="57" y="49"/>
                </a:lnTo>
                <a:lnTo>
                  <a:pt x="67" y="64"/>
                </a:lnTo>
                <a:lnTo>
                  <a:pt x="54" y="67"/>
                </a:lnTo>
                <a:lnTo>
                  <a:pt x="64" y="93"/>
                </a:lnTo>
                <a:lnTo>
                  <a:pt x="57" y="135"/>
                </a:lnTo>
                <a:lnTo>
                  <a:pt x="21" y="150"/>
                </a:lnTo>
                <a:lnTo>
                  <a:pt x="0" y="184"/>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047" name="Freeform 39"/>
          <p:cNvSpPr>
            <a:spLocks/>
          </p:cNvSpPr>
          <p:nvPr/>
        </p:nvSpPr>
        <p:spPr bwMode="auto">
          <a:xfrm>
            <a:off x="2876550" y="4092575"/>
            <a:ext cx="808038" cy="941388"/>
          </a:xfrm>
          <a:custGeom>
            <a:avLst/>
            <a:gdLst>
              <a:gd name="T0" fmla="*/ 18332 w 573"/>
              <a:gd name="T1" fmla="*/ 336550 h 593"/>
              <a:gd name="T2" fmla="*/ 70509 w 573"/>
              <a:gd name="T3" fmla="*/ 336550 h 593"/>
              <a:gd name="T4" fmla="*/ 84611 w 573"/>
              <a:gd name="T5" fmla="*/ 374650 h 593"/>
              <a:gd name="T6" fmla="*/ 173453 w 573"/>
              <a:gd name="T7" fmla="*/ 344488 h 593"/>
              <a:gd name="T8" fmla="*/ 269346 w 573"/>
              <a:gd name="T9" fmla="*/ 441325 h 593"/>
              <a:gd name="T10" fmla="*/ 317292 w 573"/>
              <a:gd name="T11" fmla="*/ 508000 h 593"/>
              <a:gd name="T12" fmla="*/ 325753 w 573"/>
              <a:gd name="T13" fmla="*/ 593725 h 593"/>
              <a:gd name="T14" fmla="*/ 373700 w 573"/>
              <a:gd name="T15" fmla="*/ 649288 h 593"/>
              <a:gd name="T16" fmla="*/ 403314 w 573"/>
              <a:gd name="T17" fmla="*/ 690563 h 593"/>
              <a:gd name="T18" fmla="*/ 413185 w 573"/>
              <a:gd name="T19" fmla="*/ 727075 h 593"/>
              <a:gd name="T20" fmla="*/ 332804 w 573"/>
              <a:gd name="T21" fmla="*/ 844550 h 593"/>
              <a:gd name="T22" fmla="*/ 413185 w 573"/>
              <a:gd name="T23" fmla="*/ 890588 h 593"/>
              <a:gd name="T24" fmla="*/ 421646 w 573"/>
              <a:gd name="T25" fmla="*/ 939800 h 593"/>
              <a:gd name="T26" fmla="*/ 528821 w 573"/>
              <a:gd name="T27" fmla="*/ 723900 h 593"/>
              <a:gd name="T28" fmla="*/ 654327 w 573"/>
              <a:gd name="T29" fmla="*/ 660400 h 593"/>
              <a:gd name="T30" fmla="*/ 713555 w 573"/>
              <a:gd name="T31" fmla="*/ 531813 h 593"/>
              <a:gd name="T32" fmla="*/ 798167 w 573"/>
              <a:gd name="T33" fmla="*/ 328613 h 593"/>
              <a:gd name="T34" fmla="*/ 793936 w 573"/>
              <a:gd name="T35" fmla="*/ 244475 h 593"/>
              <a:gd name="T36" fmla="*/ 710735 w 573"/>
              <a:gd name="T37" fmla="*/ 190500 h 593"/>
              <a:gd name="T38" fmla="*/ 599330 w 573"/>
              <a:gd name="T39" fmla="*/ 153988 h 593"/>
              <a:gd name="T40" fmla="*/ 535872 w 573"/>
              <a:gd name="T41" fmla="*/ 136525 h 593"/>
              <a:gd name="T42" fmla="*/ 510488 w 573"/>
              <a:gd name="T43" fmla="*/ 161925 h 593"/>
              <a:gd name="T44" fmla="*/ 480874 w 573"/>
              <a:gd name="T45" fmla="*/ 157163 h 593"/>
              <a:gd name="T46" fmla="*/ 496386 w 573"/>
              <a:gd name="T47" fmla="*/ 82550 h 593"/>
              <a:gd name="T48" fmla="*/ 432928 w 573"/>
              <a:gd name="T49" fmla="*/ 69850 h 593"/>
              <a:gd name="T50" fmla="*/ 362418 w 573"/>
              <a:gd name="T51" fmla="*/ 74613 h 593"/>
              <a:gd name="T52" fmla="*/ 291909 w 573"/>
              <a:gd name="T53" fmla="*/ 61913 h 593"/>
              <a:gd name="T54" fmla="*/ 273577 w 573"/>
              <a:gd name="T55" fmla="*/ 0 h 593"/>
              <a:gd name="T56" fmla="*/ 188965 w 573"/>
              <a:gd name="T57" fmla="*/ 20638 h 593"/>
              <a:gd name="T58" fmla="*/ 214349 w 573"/>
              <a:gd name="T59" fmla="*/ 69850 h 593"/>
              <a:gd name="T60" fmla="*/ 143839 w 573"/>
              <a:gd name="T61" fmla="*/ 87313 h 593"/>
              <a:gd name="T62" fmla="*/ 81791 w 573"/>
              <a:gd name="T63" fmla="*/ 79375 h 593"/>
              <a:gd name="T64" fmla="*/ 77560 w 573"/>
              <a:gd name="T65" fmla="*/ 107950 h 593"/>
              <a:gd name="T66" fmla="*/ 81791 w 573"/>
              <a:gd name="T67" fmla="*/ 215900 h 593"/>
              <a:gd name="T68" fmla="*/ 0 w 573"/>
              <a:gd name="T69" fmla="*/ 295275 h 5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593"/>
              <a:gd name="T107" fmla="*/ 573 w 573"/>
              <a:gd name="T108" fmla="*/ 593 h 5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593">
                <a:moveTo>
                  <a:pt x="0" y="186"/>
                </a:moveTo>
                <a:lnTo>
                  <a:pt x="13" y="212"/>
                </a:lnTo>
                <a:lnTo>
                  <a:pt x="31" y="222"/>
                </a:lnTo>
                <a:lnTo>
                  <a:pt x="50" y="212"/>
                </a:lnTo>
                <a:lnTo>
                  <a:pt x="50" y="236"/>
                </a:lnTo>
                <a:lnTo>
                  <a:pt x="60" y="236"/>
                </a:lnTo>
                <a:lnTo>
                  <a:pt x="79" y="238"/>
                </a:lnTo>
                <a:lnTo>
                  <a:pt x="123" y="217"/>
                </a:lnTo>
                <a:lnTo>
                  <a:pt x="129" y="251"/>
                </a:lnTo>
                <a:lnTo>
                  <a:pt x="191" y="278"/>
                </a:lnTo>
                <a:lnTo>
                  <a:pt x="202" y="317"/>
                </a:lnTo>
                <a:lnTo>
                  <a:pt x="225" y="320"/>
                </a:lnTo>
                <a:lnTo>
                  <a:pt x="236" y="343"/>
                </a:lnTo>
                <a:lnTo>
                  <a:pt x="231" y="374"/>
                </a:lnTo>
                <a:lnTo>
                  <a:pt x="233" y="403"/>
                </a:lnTo>
                <a:lnTo>
                  <a:pt x="265" y="409"/>
                </a:lnTo>
                <a:lnTo>
                  <a:pt x="270" y="433"/>
                </a:lnTo>
                <a:lnTo>
                  <a:pt x="286" y="435"/>
                </a:lnTo>
                <a:lnTo>
                  <a:pt x="286" y="458"/>
                </a:lnTo>
                <a:lnTo>
                  <a:pt x="293" y="458"/>
                </a:lnTo>
                <a:lnTo>
                  <a:pt x="296" y="482"/>
                </a:lnTo>
                <a:lnTo>
                  <a:pt x="236" y="532"/>
                </a:lnTo>
                <a:lnTo>
                  <a:pt x="249" y="529"/>
                </a:lnTo>
                <a:lnTo>
                  <a:pt x="293" y="561"/>
                </a:lnTo>
                <a:lnTo>
                  <a:pt x="304" y="574"/>
                </a:lnTo>
                <a:lnTo>
                  <a:pt x="299" y="592"/>
                </a:lnTo>
                <a:lnTo>
                  <a:pt x="369" y="500"/>
                </a:lnTo>
                <a:lnTo>
                  <a:pt x="375" y="456"/>
                </a:lnTo>
                <a:lnTo>
                  <a:pt x="430" y="416"/>
                </a:lnTo>
                <a:lnTo>
                  <a:pt x="464" y="416"/>
                </a:lnTo>
                <a:lnTo>
                  <a:pt x="480" y="403"/>
                </a:lnTo>
                <a:lnTo>
                  <a:pt x="506" y="335"/>
                </a:lnTo>
                <a:lnTo>
                  <a:pt x="514" y="270"/>
                </a:lnTo>
                <a:lnTo>
                  <a:pt x="566" y="207"/>
                </a:lnTo>
                <a:lnTo>
                  <a:pt x="572" y="178"/>
                </a:lnTo>
                <a:lnTo>
                  <a:pt x="563" y="154"/>
                </a:lnTo>
                <a:lnTo>
                  <a:pt x="540" y="146"/>
                </a:lnTo>
                <a:lnTo>
                  <a:pt x="504" y="120"/>
                </a:lnTo>
                <a:lnTo>
                  <a:pt x="435" y="115"/>
                </a:lnTo>
                <a:lnTo>
                  <a:pt x="425" y="97"/>
                </a:lnTo>
                <a:lnTo>
                  <a:pt x="396" y="86"/>
                </a:lnTo>
                <a:lnTo>
                  <a:pt x="380" y="86"/>
                </a:lnTo>
                <a:lnTo>
                  <a:pt x="362" y="110"/>
                </a:lnTo>
                <a:lnTo>
                  <a:pt x="362" y="102"/>
                </a:lnTo>
                <a:lnTo>
                  <a:pt x="330" y="104"/>
                </a:lnTo>
                <a:lnTo>
                  <a:pt x="341" y="99"/>
                </a:lnTo>
                <a:lnTo>
                  <a:pt x="330" y="84"/>
                </a:lnTo>
                <a:lnTo>
                  <a:pt x="352" y="52"/>
                </a:lnTo>
                <a:lnTo>
                  <a:pt x="328" y="16"/>
                </a:lnTo>
                <a:lnTo>
                  <a:pt x="307" y="44"/>
                </a:lnTo>
                <a:lnTo>
                  <a:pt x="286" y="42"/>
                </a:lnTo>
                <a:lnTo>
                  <a:pt x="257" y="47"/>
                </a:lnTo>
                <a:lnTo>
                  <a:pt x="215" y="52"/>
                </a:lnTo>
                <a:lnTo>
                  <a:pt x="207" y="39"/>
                </a:lnTo>
                <a:lnTo>
                  <a:pt x="210" y="10"/>
                </a:lnTo>
                <a:lnTo>
                  <a:pt x="194" y="0"/>
                </a:lnTo>
                <a:lnTo>
                  <a:pt x="157" y="18"/>
                </a:lnTo>
                <a:lnTo>
                  <a:pt x="134" y="13"/>
                </a:lnTo>
                <a:lnTo>
                  <a:pt x="141" y="42"/>
                </a:lnTo>
                <a:lnTo>
                  <a:pt x="152" y="44"/>
                </a:lnTo>
                <a:lnTo>
                  <a:pt x="118" y="63"/>
                </a:lnTo>
                <a:lnTo>
                  <a:pt x="102" y="55"/>
                </a:lnTo>
                <a:lnTo>
                  <a:pt x="94" y="47"/>
                </a:lnTo>
                <a:lnTo>
                  <a:pt x="58" y="50"/>
                </a:lnTo>
                <a:lnTo>
                  <a:pt x="68" y="65"/>
                </a:lnTo>
                <a:lnTo>
                  <a:pt x="55" y="68"/>
                </a:lnTo>
                <a:lnTo>
                  <a:pt x="65" y="94"/>
                </a:lnTo>
                <a:lnTo>
                  <a:pt x="58" y="136"/>
                </a:lnTo>
                <a:lnTo>
                  <a:pt x="21" y="152"/>
                </a:lnTo>
                <a:lnTo>
                  <a:pt x="0" y="18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48" name="Freeform 40"/>
          <p:cNvSpPr>
            <a:spLocks/>
          </p:cNvSpPr>
          <p:nvPr/>
        </p:nvSpPr>
        <p:spPr bwMode="auto">
          <a:xfrm>
            <a:off x="2557463" y="3775075"/>
            <a:ext cx="23812" cy="55563"/>
          </a:xfrm>
          <a:custGeom>
            <a:avLst/>
            <a:gdLst>
              <a:gd name="T0" fmla="*/ 0 w 17"/>
              <a:gd name="T1" fmla="*/ 14288 h 35"/>
              <a:gd name="T2" fmla="*/ 12606 w 17"/>
              <a:gd name="T3" fmla="*/ 53975 h 35"/>
              <a:gd name="T4" fmla="*/ 22411 w 17"/>
              <a:gd name="T5" fmla="*/ 0 h 35"/>
              <a:gd name="T6" fmla="*/ 0 w 17"/>
              <a:gd name="T7" fmla="*/ 14288 h 35"/>
              <a:gd name="T8" fmla="*/ 0 60000 65536"/>
              <a:gd name="T9" fmla="*/ 0 60000 65536"/>
              <a:gd name="T10" fmla="*/ 0 60000 65536"/>
              <a:gd name="T11" fmla="*/ 0 60000 65536"/>
              <a:gd name="T12" fmla="*/ 0 w 17"/>
              <a:gd name="T13" fmla="*/ 0 h 35"/>
              <a:gd name="T14" fmla="*/ 17 w 17"/>
              <a:gd name="T15" fmla="*/ 35 h 35"/>
            </a:gdLst>
            <a:ahLst/>
            <a:cxnLst>
              <a:cxn ang="T8">
                <a:pos x="T0" y="T1"/>
              </a:cxn>
              <a:cxn ang="T9">
                <a:pos x="T2" y="T3"/>
              </a:cxn>
              <a:cxn ang="T10">
                <a:pos x="T4" y="T5"/>
              </a:cxn>
              <a:cxn ang="T11">
                <a:pos x="T6" y="T7"/>
              </a:cxn>
            </a:cxnLst>
            <a:rect l="T12" t="T13" r="T14" b="T15"/>
            <a:pathLst>
              <a:path w="17" h="35">
                <a:moveTo>
                  <a:pt x="0" y="9"/>
                </a:moveTo>
                <a:lnTo>
                  <a:pt x="9" y="34"/>
                </a:lnTo>
                <a:lnTo>
                  <a:pt x="16" y="0"/>
                </a:lnTo>
                <a:lnTo>
                  <a:pt x="0" y="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49" name="Freeform 41"/>
          <p:cNvSpPr>
            <a:spLocks/>
          </p:cNvSpPr>
          <p:nvPr/>
        </p:nvSpPr>
        <p:spPr bwMode="auto">
          <a:xfrm>
            <a:off x="2557463" y="3775075"/>
            <a:ext cx="23812" cy="65088"/>
          </a:xfrm>
          <a:custGeom>
            <a:avLst/>
            <a:gdLst>
              <a:gd name="T0" fmla="*/ 0 w 17"/>
              <a:gd name="T1" fmla="*/ 17463 h 41"/>
              <a:gd name="T2" fmla="*/ 11206 w 17"/>
              <a:gd name="T3" fmla="*/ 63500 h 41"/>
              <a:gd name="T4" fmla="*/ 22411 w 17"/>
              <a:gd name="T5" fmla="*/ 0 h 41"/>
              <a:gd name="T6" fmla="*/ 0 w 17"/>
              <a:gd name="T7" fmla="*/ 17463 h 41"/>
              <a:gd name="T8" fmla="*/ 0 60000 65536"/>
              <a:gd name="T9" fmla="*/ 0 60000 65536"/>
              <a:gd name="T10" fmla="*/ 0 60000 65536"/>
              <a:gd name="T11" fmla="*/ 0 60000 65536"/>
              <a:gd name="T12" fmla="*/ 0 w 17"/>
              <a:gd name="T13" fmla="*/ 0 h 41"/>
              <a:gd name="T14" fmla="*/ 17 w 17"/>
              <a:gd name="T15" fmla="*/ 41 h 41"/>
            </a:gdLst>
            <a:ahLst/>
            <a:cxnLst>
              <a:cxn ang="T8">
                <a:pos x="T0" y="T1"/>
              </a:cxn>
              <a:cxn ang="T9">
                <a:pos x="T2" y="T3"/>
              </a:cxn>
              <a:cxn ang="T10">
                <a:pos x="T4" y="T5"/>
              </a:cxn>
              <a:cxn ang="T11">
                <a:pos x="T6" y="T7"/>
              </a:cxn>
            </a:cxnLst>
            <a:rect l="T12" t="T13" r="T14" b="T15"/>
            <a:pathLst>
              <a:path w="17" h="41">
                <a:moveTo>
                  <a:pt x="0" y="11"/>
                </a:moveTo>
                <a:lnTo>
                  <a:pt x="8" y="40"/>
                </a:lnTo>
                <a:lnTo>
                  <a:pt x="16" y="0"/>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50" name="Freeform 42"/>
          <p:cNvSpPr>
            <a:spLocks/>
          </p:cNvSpPr>
          <p:nvPr/>
        </p:nvSpPr>
        <p:spPr bwMode="auto">
          <a:xfrm>
            <a:off x="6772275" y="4095750"/>
            <a:ext cx="23813" cy="26988"/>
          </a:xfrm>
          <a:custGeom>
            <a:avLst/>
            <a:gdLst>
              <a:gd name="T0" fmla="*/ 0 w 17"/>
              <a:gd name="T1" fmla="*/ 9525 h 17"/>
              <a:gd name="T2" fmla="*/ 12607 w 17"/>
              <a:gd name="T3" fmla="*/ 25400 h 17"/>
              <a:gd name="T4" fmla="*/ 22412 w 17"/>
              <a:gd name="T5" fmla="*/ 0 h 17"/>
              <a:gd name="T6" fmla="*/ 0 w 17"/>
              <a:gd name="T7" fmla="*/ 952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6"/>
                </a:moveTo>
                <a:lnTo>
                  <a:pt x="9" y="16"/>
                </a:lnTo>
                <a:lnTo>
                  <a:pt x="16" y="0"/>
                </a:lnTo>
                <a:lnTo>
                  <a:pt x="0" y="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51" name="Freeform 43"/>
          <p:cNvSpPr>
            <a:spLocks/>
          </p:cNvSpPr>
          <p:nvPr/>
        </p:nvSpPr>
        <p:spPr bwMode="auto">
          <a:xfrm>
            <a:off x="6772275" y="4095750"/>
            <a:ext cx="28575" cy="26988"/>
          </a:xfrm>
          <a:custGeom>
            <a:avLst/>
            <a:gdLst>
              <a:gd name="T0" fmla="*/ 0 w 20"/>
              <a:gd name="T1" fmla="*/ 9525 h 17"/>
              <a:gd name="T2" fmla="*/ 15716 w 20"/>
              <a:gd name="T3" fmla="*/ 25400 h 17"/>
              <a:gd name="T4" fmla="*/ 27146 w 20"/>
              <a:gd name="T5" fmla="*/ 0 h 17"/>
              <a:gd name="T6" fmla="*/ 0 w 20"/>
              <a:gd name="T7" fmla="*/ 9525 h 17"/>
              <a:gd name="T8" fmla="*/ 0 60000 65536"/>
              <a:gd name="T9" fmla="*/ 0 60000 65536"/>
              <a:gd name="T10" fmla="*/ 0 60000 65536"/>
              <a:gd name="T11" fmla="*/ 0 60000 65536"/>
              <a:gd name="T12" fmla="*/ 0 w 20"/>
              <a:gd name="T13" fmla="*/ 0 h 17"/>
              <a:gd name="T14" fmla="*/ 20 w 20"/>
              <a:gd name="T15" fmla="*/ 17 h 17"/>
            </a:gdLst>
            <a:ahLst/>
            <a:cxnLst>
              <a:cxn ang="T8">
                <a:pos x="T0" y="T1"/>
              </a:cxn>
              <a:cxn ang="T9">
                <a:pos x="T2" y="T3"/>
              </a:cxn>
              <a:cxn ang="T10">
                <a:pos x="T4" y="T5"/>
              </a:cxn>
              <a:cxn ang="T11">
                <a:pos x="T6" y="T7"/>
              </a:cxn>
            </a:cxnLst>
            <a:rect l="T12" t="T13" r="T14" b="T15"/>
            <a:pathLst>
              <a:path w="20" h="17">
                <a:moveTo>
                  <a:pt x="0" y="6"/>
                </a:moveTo>
                <a:lnTo>
                  <a:pt x="11" y="16"/>
                </a:lnTo>
                <a:lnTo>
                  <a:pt x="19" y="0"/>
                </a:lnTo>
                <a:lnTo>
                  <a:pt x="0" y="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52" name="Freeform 44"/>
          <p:cNvSpPr>
            <a:spLocks/>
          </p:cNvSpPr>
          <p:nvPr/>
        </p:nvSpPr>
        <p:spPr bwMode="auto">
          <a:xfrm>
            <a:off x="4873625" y="3109913"/>
            <a:ext cx="123825" cy="71437"/>
          </a:xfrm>
          <a:custGeom>
            <a:avLst/>
            <a:gdLst>
              <a:gd name="T0" fmla="*/ 0 w 87"/>
              <a:gd name="T1" fmla="*/ 47625 h 45"/>
              <a:gd name="T2" fmla="*/ 7116 w 87"/>
              <a:gd name="T3" fmla="*/ 0 h 45"/>
              <a:gd name="T4" fmla="*/ 122402 w 87"/>
              <a:gd name="T5" fmla="*/ 6350 h 45"/>
              <a:gd name="T6" fmla="*/ 98206 w 87"/>
              <a:gd name="T7" fmla="*/ 41275 h 45"/>
              <a:gd name="T8" fmla="*/ 108169 w 87"/>
              <a:gd name="T9" fmla="*/ 53975 h 45"/>
              <a:gd name="T10" fmla="*/ 76857 w 87"/>
              <a:gd name="T11" fmla="*/ 58737 h 45"/>
              <a:gd name="T12" fmla="*/ 59778 w 87"/>
              <a:gd name="T13" fmla="*/ 69850 h 45"/>
              <a:gd name="T14" fmla="*/ 9963 w 87"/>
              <a:gd name="T15" fmla="*/ 65087 h 45"/>
              <a:gd name="T16" fmla="*/ 0 w 87"/>
              <a:gd name="T17" fmla="*/ 4762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45"/>
              <a:gd name="T29" fmla="*/ 87 w 87"/>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45">
                <a:moveTo>
                  <a:pt x="0" y="30"/>
                </a:moveTo>
                <a:lnTo>
                  <a:pt x="5" y="0"/>
                </a:lnTo>
                <a:lnTo>
                  <a:pt x="86" y="4"/>
                </a:lnTo>
                <a:lnTo>
                  <a:pt x="69" y="26"/>
                </a:lnTo>
                <a:lnTo>
                  <a:pt x="76" y="34"/>
                </a:lnTo>
                <a:lnTo>
                  <a:pt x="54" y="37"/>
                </a:lnTo>
                <a:lnTo>
                  <a:pt x="42" y="44"/>
                </a:lnTo>
                <a:lnTo>
                  <a:pt x="7" y="41"/>
                </a:lnTo>
                <a:lnTo>
                  <a:pt x="0" y="3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53" name="Freeform 45"/>
          <p:cNvSpPr>
            <a:spLocks/>
          </p:cNvSpPr>
          <p:nvPr/>
        </p:nvSpPr>
        <p:spPr bwMode="auto">
          <a:xfrm>
            <a:off x="4873625" y="3109913"/>
            <a:ext cx="131763" cy="80962"/>
          </a:xfrm>
          <a:custGeom>
            <a:avLst/>
            <a:gdLst>
              <a:gd name="T0" fmla="*/ 0 w 93"/>
              <a:gd name="T1" fmla="*/ 53975 h 51"/>
              <a:gd name="T2" fmla="*/ 7084 w 93"/>
              <a:gd name="T3" fmla="*/ 0 h 51"/>
              <a:gd name="T4" fmla="*/ 130346 w 93"/>
              <a:gd name="T5" fmla="*/ 7937 h 51"/>
              <a:gd name="T6" fmla="*/ 104844 w 93"/>
              <a:gd name="T7" fmla="*/ 46037 h 51"/>
              <a:gd name="T8" fmla="*/ 114761 w 93"/>
              <a:gd name="T9" fmla="*/ 61912 h 51"/>
              <a:gd name="T10" fmla="*/ 82175 w 93"/>
              <a:gd name="T11" fmla="*/ 66675 h 51"/>
              <a:gd name="T12" fmla="*/ 63756 w 93"/>
              <a:gd name="T13" fmla="*/ 79375 h 51"/>
              <a:gd name="T14" fmla="*/ 11334 w 93"/>
              <a:gd name="T15" fmla="*/ 74612 h 51"/>
              <a:gd name="T16" fmla="*/ 0 w 93"/>
              <a:gd name="T17" fmla="*/ 53975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51"/>
              <a:gd name="T29" fmla="*/ 93 w 9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51">
                <a:moveTo>
                  <a:pt x="0" y="34"/>
                </a:moveTo>
                <a:lnTo>
                  <a:pt x="5" y="0"/>
                </a:lnTo>
                <a:lnTo>
                  <a:pt x="92" y="5"/>
                </a:lnTo>
                <a:lnTo>
                  <a:pt x="74" y="29"/>
                </a:lnTo>
                <a:lnTo>
                  <a:pt x="81" y="39"/>
                </a:lnTo>
                <a:lnTo>
                  <a:pt x="58" y="42"/>
                </a:lnTo>
                <a:lnTo>
                  <a:pt x="45" y="50"/>
                </a:lnTo>
                <a:lnTo>
                  <a:pt x="8" y="47"/>
                </a:lnTo>
                <a:lnTo>
                  <a:pt x="0" y="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54" name="Freeform 46"/>
          <p:cNvSpPr>
            <a:spLocks/>
          </p:cNvSpPr>
          <p:nvPr/>
        </p:nvSpPr>
        <p:spPr bwMode="auto">
          <a:xfrm>
            <a:off x="6324600" y="3538538"/>
            <a:ext cx="173038" cy="428625"/>
          </a:xfrm>
          <a:custGeom>
            <a:avLst/>
            <a:gdLst>
              <a:gd name="T0" fmla="*/ 0 w 123"/>
              <a:gd name="T1" fmla="*/ 176212 h 270"/>
              <a:gd name="T2" fmla="*/ 4220 w 123"/>
              <a:gd name="T3" fmla="*/ 150812 h 270"/>
              <a:gd name="T4" fmla="*/ 56273 w 123"/>
              <a:gd name="T5" fmla="*/ 36512 h 270"/>
              <a:gd name="T6" fmla="*/ 88629 w 123"/>
              <a:gd name="T7" fmla="*/ 20637 h 270"/>
              <a:gd name="T8" fmla="*/ 101291 w 123"/>
              <a:gd name="T9" fmla="*/ 0 h 270"/>
              <a:gd name="T10" fmla="*/ 123800 w 123"/>
              <a:gd name="T11" fmla="*/ 12700 h 270"/>
              <a:gd name="T12" fmla="*/ 123800 w 123"/>
              <a:gd name="T13" fmla="*/ 33337 h 270"/>
              <a:gd name="T14" fmla="*/ 105511 w 123"/>
              <a:gd name="T15" fmla="*/ 103188 h 270"/>
              <a:gd name="T16" fmla="*/ 128020 w 123"/>
              <a:gd name="T17" fmla="*/ 98425 h 270"/>
              <a:gd name="T18" fmla="*/ 137868 w 123"/>
              <a:gd name="T19" fmla="*/ 142875 h 270"/>
              <a:gd name="T20" fmla="*/ 171631 w 123"/>
              <a:gd name="T21" fmla="*/ 155575 h 270"/>
              <a:gd name="T22" fmla="*/ 154749 w 123"/>
              <a:gd name="T23" fmla="*/ 177800 h 270"/>
              <a:gd name="T24" fmla="*/ 112545 w 123"/>
              <a:gd name="T25" fmla="*/ 203200 h 270"/>
              <a:gd name="T26" fmla="*/ 105511 w 123"/>
              <a:gd name="T27" fmla="*/ 236537 h 270"/>
              <a:gd name="T28" fmla="*/ 128020 w 123"/>
              <a:gd name="T29" fmla="*/ 284162 h 270"/>
              <a:gd name="T30" fmla="*/ 115359 w 123"/>
              <a:gd name="T31" fmla="*/ 319087 h 270"/>
              <a:gd name="T32" fmla="*/ 140681 w 123"/>
              <a:gd name="T33" fmla="*/ 387350 h 270"/>
              <a:gd name="T34" fmla="*/ 123800 w 123"/>
              <a:gd name="T35" fmla="*/ 427038 h 270"/>
              <a:gd name="T36" fmla="*/ 105511 w 123"/>
              <a:gd name="T37" fmla="*/ 276225 h 270"/>
              <a:gd name="T38" fmla="*/ 84409 w 123"/>
              <a:gd name="T39" fmla="*/ 255587 h 270"/>
              <a:gd name="T40" fmla="*/ 59086 w 123"/>
              <a:gd name="T41" fmla="*/ 296862 h 270"/>
              <a:gd name="T42" fmla="*/ 36577 w 123"/>
              <a:gd name="T43" fmla="*/ 284162 h 270"/>
              <a:gd name="T44" fmla="*/ 43611 w 123"/>
              <a:gd name="T45" fmla="*/ 236537 h 270"/>
              <a:gd name="T46" fmla="*/ 0 w 123"/>
              <a:gd name="T47" fmla="*/ 176212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270"/>
              <a:gd name="T74" fmla="*/ 123 w 123"/>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270">
                <a:moveTo>
                  <a:pt x="0" y="111"/>
                </a:moveTo>
                <a:lnTo>
                  <a:pt x="3" y="95"/>
                </a:lnTo>
                <a:lnTo>
                  <a:pt x="40" y="23"/>
                </a:lnTo>
                <a:lnTo>
                  <a:pt x="63" y="13"/>
                </a:lnTo>
                <a:lnTo>
                  <a:pt x="72" y="0"/>
                </a:lnTo>
                <a:lnTo>
                  <a:pt x="88" y="8"/>
                </a:lnTo>
                <a:lnTo>
                  <a:pt x="88" y="21"/>
                </a:lnTo>
                <a:lnTo>
                  <a:pt x="75" y="65"/>
                </a:lnTo>
                <a:lnTo>
                  <a:pt x="91" y="62"/>
                </a:lnTo>
                <a:lnTo>
                  <a:pt x="98" y="90"/>
                </a:lnTo>
                <a:lnTo>
                  <a:pt x="122" y="98"/>
                </a:lnTo>
                <a:lnTo>
                  <a:pt x="110" y="112"/>
                </a:lnTo>
                <a:lnTo>
                  <a:pt x="80" y="128"/>
                </a:lnTo>
                <a:lnTo>
                  <a:pt x="75" y="149"/>
                </a:lnTo>
                <a:lnTo>
                  <a:pt x="91" y="179"/>
                </a:lnTo>
                <a:lnTo>
                  <a:pt x="82" y="201"/>
                </a:lnTo>
                <a:lnTo>
                  <a:pt x="100" y="244"/>
                </a:lnTo>
                <a:lnTo>
                  <a:pt x="88" y="269"/>
                </a:lnTo>
                <a:lnTo>
                  <a:pt x="75" y="174"/>
                </a:lnTo>
                <a:lnTo>
                  <a:pt x="60" y="161"/>
                </a:lnTo>
                <a:lnTo>
                  <a:pt x="42" y="187"/>
                </a:lnTo>
                <a:lnTo>
                  <a:pt x="26" y="179"/>
                </a:lnTo>
                <a:lnTo>
                  <a:pt x="31" y="149"/>
                </a:lnTo>
                <a:lnTo>
                  <a:pt x="0" y="11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55" name="Freeform 47"/>
          <p:cNvSpPr>
            <a:spLocks/>
          </p:cNvSpPr>
          <p:nvPr/>
        </p:nvSpPr>
        <p:spPr bwMode="auto">
          <a:xfrm>
            <a:off x="6324600" y="3538538"/>
            <a:ext cx="182563" cy="438150"/>
          </a:xfrm>
          <a:custGeom>
            <a:avLst/>
            <a:gdLst>
              <a:gd name="T0" fmla="*/ 0 w 129"/>
              <a:gd name="T1" fmla="*/ 179387 h 276"/>
              <a:gd name="T2" fmla="*/ 4246 w 129"/>
              <a:gd name="T3" fmla="*/ 153987 h 276"/>
              <a:gd name="T4" fmla="*/ 59439 w 129"/>
              <a:gd name="T5" fmla="*/ 38100 h 276"/>
              <a:gd name="T6" fmla="*/ 93404 w 129"/>
              <a:gd name="T7" fmla="*/ 20637 h 276"/>
              <a:gd name="T8" fmla="*/ 107556 w 129"/>
              <a:gd name="T9" fmla="*/ 0 h 276"/>
              <a:gd name="T10" fmla="*/ 130200 w 129"/>
              <a:gd name="T11" fmla="*/ 12700 h 276"/>
              <a:gd name="T12" fmla="*/ 130200 w 129"/>
              <a:gd name="T13" fmla="*/ 33337 h 276"/>
              <a:gd name="T14" fmla="*/ 111802 w 129"/>
              <a:gd name="T15" fmla="*/ 104775 h 276"/>
              <a:gd name="T16" fmla="*/ 134446 w 129"/>
              <a:gd name="T17" fmla="*/ 100012 h 276"/>
              <a:gd name="T18" fmla="*/ 145767 w 129"/>
              <a:gd name="T19" fmla="*/ 146050 h 276"/>
              <a:gd name="T20" fmla="*/ 181148 w 129"/>
              <a:gd name="T21" fmla="*/ 158750 h 276"/>
              <a:gd name="T22" fmla="*/ 162750 w 129"/>
              <a:gd name="T23" fmla="*/ 182562 h 276"/>
              <a:gd name="T24" fmla="*/ 118878 w 129"/>
              <a:gd name="T25" fmla="*/ 207963 h 276"/>
              <a:gd name="T26" fmla="*/ 111802 w 129"/>
              <a:gd name="T27" fmla="*/ 241300 h 276"/>
              <a:gd name="T28" fmla="*/ 134446 w 129"/>
              <a:gd name="T29" fmla="*/ 290512 h 276"/>
              <a:gd name="T30" fmla="*/ 121709 w 129"/>
              <a:gd name="T31" fmla="*/ 325437 h 276"/>
              <a:gd name="T32" fmla="*/ 148598 w 129"/>
              <a:gd name="T33" fmla="*/ 395287 h 276"/>
              <a:gd name="T34" fmla="*/ 130200 w 129"/>
              <a:gd name="T35" fmla="*/ 436563 h 276"/>
              <a:gd name="T36" fmla="*/ 111802 w 129"/>
              <a:gd name="T37" fmla="*/ 282575 h 276"/>
              <a:gd name="T38" fmla="*/ 89159 w 129"/>
              <a:gd name="T39" fmla="*/ 261937 h 276"/>
              <a:gd name="T40" fmla="*/ 62270 w 129"/>
              <a:gd name="T41" fmla="*/ 303212 h 276"/>
              <a:gd name="T42" fmla="*/ 38211 w 129"/>
              <a:gd name="T43" fmla="*/ 290512 h 276"/>
              <a:gd name="T44" fmla="*/ 45287 w 129"/>
              <a:gd name="T45" fmla="*/ 241300 h 276"/>
              <a:gd name="T46" fmla="*/ 0 w 129"/>
              <a:gd name="T47" fmla="*/ 179387 h 2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276"/>
              <a:gd name="T74" fmla="*/ 129 w 129"/>
              <a:gd name="T75" fmla="*/ 276 h 2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276">
                <a:moveTo>
                  <a:pt x="0" y="113"/>
                </a:moveTo>
                <a:lnTo>
                  <a:pt x="3" y="97"/>
                </a:lnTo>
                <a:lnTo>
                  <a:pt x="42" y="24"/>
                </a:lnTo>
                <a:lnTo>
                  <a:pt x="66" y="13"/>
                </a:lnTo>
                <a:lnTo>
                  <a:pt x="76" y="0"/>
                </a:lnTo>
                <a:lnTo>
                  <a:pt x="92" y="8"/>
                </a:lnTo>
                <a:lnTo>
                  <a:pt x="92" y="21"/>
                </a:lnTo>
                <a:lnTo>
                  <a:pt x="79" y="66"/>
                </a:lnTo>
                <a:lnTo>
                  <a:pt x="95" y="63"/>
                </a:lnTo>
                <a:lnTo>
                  <a:pt x="103" y="92"/>
                </a:lnTo>
                <a:lnTo>
                  <a:pt x="128" y="100"/>
                </a:lnTo>
                <a:lnTo>
                  <a:pt x="115" y="115"/>
                </a:lnTo>
                <a:lnTo>
                  <a:pt x="84" y="131"/>
                </a:lnTo>
                <a:lnTo>
                  <a:pt x="79" y="152"/>
                </a:lnTo>
                <a:lnTo>
                  <a:pt x="95" y="183"/>
                </a:lnTo>
                <a:lnTo>
                  <a:pt x="86" y="205"/>
                </a:lnTo>
                <a:lnTo>
                  <a:pt x="105" y="249"/>
                </a:lnTo>
                <a:lnTo>
                  <a:pt x="92" y="275"/>
                </a:lnTo>
                <a:lnTo>
                  <a:pt x="79" y="178"/>
                </a:lnTo>
                <a:lnTo>
                  <a:pt x="63" y="165"/>
                </a:lnTo>
                <a:lnTo>
                  <a:pt x="44" y="191"/>
                </a:lnTo>
                <a:lnTo>
                  <a:pt x="27" y="183"/>
                </a:lnTo>
                <a:lnTo>
                  <a:pt x="32" y="152"/>
                </a:lnTo>
                <a:lnTo>
                  <a:pt x="0" y="1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56" name="Freeform 48"/>
          <p:cNvSpPr>
            <a:spLocks/>
          </p:cNvSpPr>
          <p:nvPr/>
        </p:nvSpPr>
        <p:spPr bwMode="auto">
          <a:xfrm>
            <a:off x="5010150" y="4267200"/>
            <a:ext cx="30163" cy="38100"/>
          </a:xfrm>
          <a:custGeom>
            <a:avLst/>
            <a:gdLst>
              <a:gd name="T0" fmla="*/ 0 w 21"/>
              <a:gd name="T1" fmla="*/ 6350 h 24"/>
              <a:gd name="T2" fmla="*/ 5745 w 21"/>
              <a:gd name="T3" fmla="*/ 20637 h 24"/>
              <a:gd name="T4" fmla="*/ 8618 w 21"/>
              <a:gd name="T5" fmla="*/ 36513 h 24"/>
              <a:gd name="T6" fmla="*/ 28727 w 21"/>
              <a:gd name="T7" fmla="*/ 15875 h 24"/>
              <a:gd name="T8" fmla="*/ 25854 w 21"/>
              <a:gd name="T9" fmla="*/ 0 h 24"/>
              <a:gd name="T10" fmla="*/ 0 w 21"/>
              <a:gd name="T11" fmla="*/ 6350 h 24"/>
              <a:gd name="T12" fmla="*/ 0 60000 65536"/>
              <a:gd name="T13" fmla="*/ 0 60000 65536"/>
              <a:gd name="T14" fmla="*/ 0 60000 65536"/>
              <a:gd name="T15" fmla="*/ 0 60000 65536"/>
              <a:gd name="T16" fmla="*/ 0 60000 65536"/>
              <a:gd name="T17" fmla="*/ 0 60000 65536"/>
              <a:gd name="T18" fmla="*/ 0 w 21"/>
              <a:gd name="T19" fmla="*/ 0 h 24"/>
              <a:gd name="T20" fmla="*/ 21 w 2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1" h="24">
                <a:moveTo>
                  <a:pt x="0" y="4"/>
                </a:moveTo>
                <a:lnTo>
                  <a:pt x="4" y="13"/>
                </a:lnTo>
                <a:lnTo>
                  <a:pt x="6" y="23"/>
                </a:lnTo>
                <a:lnTo>
                  <a:pt x="20" y="10"/>
                </a:lnTo>
                <a:lnTo>
                  <a:pt x="18" y="0"/>
                </a:lnTo>
                <a:lnTo>
                  <a:pt x="0" y="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57" name="Freeform 49"/>
          <p:cNvSpPr>
            <a:spLocks/>
          </p:cNvSpPr>
          <p:nvPr/>
        </p:nvSpPr>
        <p:spPr bwMode="auto">
          <a:xfrm>
            <a:off x="5010150" y="4267200"/>
            <a:ext cx="38100" cy="47625"/>
          </a:xfrm>
          <a:custGeom>
            <a:avLst/>
            <a:gdLst>
              <a:gd name="T0" fmla="*/ 0 w 27"/>
              <a:gd name="T1" fmla="*/ 7938 h 30"/>
              <a:gd name="T2" fmla="*/ 7056 w 27"/>
              <a:gd name="T3" fmla="*/ 25400 h 30"/>
              <a:gd name="T4" fmla="*/ 11289 w 27"/>
              <a:gd name="T5" fmla="*/ 46038 h 30"/>
              <a:gd name="T6" fmla="*/ 36689 w 27"/>
              <a:gd name="T7" fmla="*/ 20638 h 30"/>
              <a:gd name="T8" fmla="*/ 33867 w 27"/>
              <a:gd name="T9" fmla="*/ 0 h 30"/>
              <a:gd name="T10" fmla="*/ 0 w 27"/>
              <a:gd name="T11" fmla="*/ 7938 h 30"/>
              <a:gd name="T12" fmla="*/ 0 60000 65536"/>
              <a:gd name="T13" fmla="*/ 0 60000 65536"/>
              <a:gd name="T14" fmla="*/ 0 60000 65536"/>
              <a:gd name="T15" fmla="*/ 0 60000 65536"/>
              <a:gd name="T16" fmla="*/ 0 60000 65536"/>
              <a:gd name="T17" fmla="*/ 0 60000 65536"/>
              <a:gd name="T18" fmla="*/ 0 w 27"/>
              <a:gd name="T19" fmla="*/ 0 h 30"/>
              <a:gd name="T20" fmla="*/ 27 w 2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7" h="30">
                <a:moveTo>
                  <a:pt x="0" y="5"/>
                </a:moveTo>
                <a:lnTo>
                  <a:pt x="5" y="16"/>
                </a:lnTo>
                <a:lnTo>
                  <a:pt x="8" y="29"/>
                </a:lnTo>
                <a:lnTo>
                  <a:pt x="26" y="13"/>
                </a:lnTo>
                <a:lnTo>
                  <a:pt x="24" y="0"/>
                </a:lnTo>
                <a:lnTo>
                  <a:pt x="0" y="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58" name="Freeform 50"/>
          <p:cNvSpPr>
            <a:spLocks/>
          </p:cNvSpPr>
          <p:nvPr/>
        </p:nvSpPr>
        <p:spPr bwMode="auto">
          <a:xfrm>
            <a:off x="6538913" y="3867150"/>
            <a:ext cx="88900" cy="92075"/>
          </a:xfrm>
          <a:custGeom>
            <a:avLst/>
            <a:gdLst>
              <a:gd name="T0" fmla="*/ 0 w 63"/>
              <a:gd name="T1" fmla="*/ 15875 h 58"/>
              <a:gd name="T2" fmla="*/ 4233 w 63"/>
              <a:gd name="T3" fmla="*/ 65088 h 58"/>
              <a:gd name="T4" fmla="*/ 16933 w 63"/>
              <a:gd name="T5" fmla="*/ 90488 h 58"/>
              <a:gd name="T6" fmla="*/ 35278 w 63"/>
              <a:gd name="T7" fmla="*/ 90488 h 58"/>
              <a:gd name="T8" fmla="*/ 87489 w 63"/>
              <a:gd name="T9" fmla="*/ 49212 h 58"/>
              <a:gd name="T10" fmla="*/ 87489 w 63"/>
              <a:gd name="T11" fmla="*/ 0 h 58"/>
              <a:gd name="T12" fmla="*/ 47978 w 63"/>
              <a:gd name="T13" fmla="*/ 7938 h 58"/>
              <a:gd name="T14" fmla="*/ 9878 w 63"/>
              <a:gd name="T15" fmla="*/ 4763 h 58"/>
              <a:gd name="T16" fmla="*/ 0 w 63"/>
              <a:gd name="T17" fmla="*/ 158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58"/>
              <a:gd name="T29" fmla="*/ 63 w 63"/>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58">
                <a:moveTo>
                  <a:pt x="0" y="10"/>
                </a:moveTo>
                <a:lnTo>
                  <a:pt x="3" y="41"/>
                </a:lnTo>
                <a:lnTo>
                  <a:pt x="12" y="57"/>
                </a:lnTo>
                <a:lnTo>
                  <a:pt x="25" y="57"/>
                </a:lnTo>
                <a:lnTo>
                  <a:pt x="62" y="31"/>
                </a:lnTo>
                <a:lnTo>
                  <a:pt x="62" y="0"/>
                </a:lnTo>
                <a:lnTo>
                  <a:pt x="34" y="5"/>
                </a:lnTo>
                <a:lnTo>
                  <a:pt x="7" y="3"/>
                </a:lnTo>
                <a:lnTo>
                  <a:pt x="0" y="1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59" name="Freeform 51"/>
          <p:cNvSpPr>
            <a:spLocks/>
          </p:cNvSpPr>
          <p:nvPr/>
        </p:nvSpPr>
        <p:spPr bwMode="auto">
          <a:xfrm>
            <a:off x="6538913" y="3867150"/>
            <a:ext cx="96837" cy="101600"/>
          </a:xfrm>
          <a:custGeom>
            <a:avLst/>
            <a:gdLst>
              <a:gd name="T0" fmla="*/ 0 w 69"/>
              <a:gd name="T1" fmla="*/ 17462 h 64"/>
              <a:gd name="T2" fmla="*/ 4210 w 69"/>
              <a:gd name="T3" fmla="*/ 71437 h 64"/>
              <a:gd name="T4" fmla="*/ 18245 w 69"/>
              <a:gd name="T5" fmla="*/ 100012 h 64"/>
              <a:gd name="T6" fmla="*/ 37893 w 69"/>
              <a:gd name="T7" fmla="*/ 100012 h 64"/>
              <a:gd name="T8" fmla="*/ 95434 w 69"/>
              <a:gd name="T9" fmla="*/ 53975 h 64"/>
              <a:gd name="T10" fmla="*/ 95434 w 69"/>
              <a:gd name="T11" fmla="*/ 0 h 64"/>
              <a:gd name="T12" fmla="*/ 51927 w 69"/>
              <a:gd name="T13" fmla="*/ 9525 h 64"/>
              <a:gd name="T14" fmla="*/ 11227 w 69"/>
              <a:gd name="T15" fmla="*/ 4762 h 64"/>
              <a:gd name="T16" fmla="*/ 0 w 69"/>
              <a:gd name="T17" fmla="*/ 1746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64"/>
              <a:gd name="T29" fmla="*/ 69 w 69"/>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64">
                <a:moveTo>
                  <a:pt x="0" y="11"/>
                </a:moveTo>
                <a:lnTo>
                  <a:pt x="3" y="45"/>
                </a:lnTo>
                <a:lnTo>
                  <a:pt x="13" y="63"/>
                </a:lnTo>
                <a:lnTo>
                  <a:pt x="27" y="63"/>
                </a:lnTo>
                <a:lnTo>
                  <a:pt x="68" y="34"/>
                </a:lnTo>
                <a:lnTo>
                  <a:pt x="68" y="0"/>
                </a:lnTo>
                <a:lnTo>
                  <a:pt x="37" y="6"/>
                </a:lnTo>
                <a:lnTo>
                  <a:pt x="8" y="3"/>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60" name="Freeform 52"/>
          <p:cNvSpPr>
            <a:spLocks/>
          </p:cNvSpPr>
          <p:nvPr/>
        </p:nvSpPr>
        <p:spPr bwMode="auto">
          <a:xfrm>
            <a:off x="4581525" y="3913188"/>
            <a:ext cx="150813" cy="254000"/>
          </a:xfrm>
          <a:custGeom>
            <a:avLst/>
            <a:gdLst>
              <a:gd name="T0" fmla="*/ 0 w 107"/>
              <a:gd name="T1" fmla="*/ 180975 h 160"/>
              <a:gd name="T2" fmla="*/ 23961 w 107"/>
              <a:gd name="T3" fmla="*/ 133350 h 160"/>
              <a:gd name="T4" fmla="*/ 56379 w 107"/>
              <a:gd name="T5" fmla="*/ 141287 h 160"/>
              <a:gd name="T6" fmla="*/ 97253 w 107"/>
              <a:gd name="T7" fmla="*/ 36512 h 160"/>
              <a:gd name="T8" fmla="*/ 118395 w 107"/>
              <a:gd name="T9" fmla="*/ 23812 h 160"/>
              <a:gd name="T10" fmla="*/ 108529 w 107"/>
              <a:gd name="T11" fmla="*/ 4762 h 160"/>
              <a:gd name="T12" fmla="*/ 122624 w 107"/>
              <a:gd name="T13" fmla="*/ 0 h 160"/>
              <a:gd name="T14" fmla="*/ 136718 w 107"/>
              <a:gd name="T15" fmla="*/ 60325 h 160"/>
              <a:gd name="T16" fmla="*/ 108529 w 107"/>
              <a:gd name="T17" fmla="*/ 71437 h 160"/>
              <a:gd name="T18" fmla="*/ 136718 w 107"/>
              <a:gd name="T19" fmla="*/ 120650 h 160"/>
              <a:gd name="T20" fmla="*/ 122624 w 107"/>
              <a:gd name="T21" fmla="*/ 180975 h 160"/>
              <a:gd name="T22" fmla="*/ 149404 w 107"/>
              <a:gd name="T23" fmla="*/ 220663 h 160"/>
              <a:gd name="T24" fmla="*/ 146585 w 107"/>
              <a:gd name="T25" fmla="*/ 252413 h 160"/>
              <a:gd name="T26" fmla="*/ 93025 w 107"/>
              <a:gd name="T27" fmla="*/ 239713 h 160"/>
              <a:gd name="T28" fmla="*/ 56379 w 107"/>
              <a:gd name="T29" fmla="*/ 236538 h 160"/>
              <a:gd name="T30" fmla="*/ 28189 w 107"/>
              <a:gd name="T31" fmla="*/ 239713 h 160"/>
              <a:gd name="T32" fmla="*/ 23961 w 107"/>
              <a:gd name="T33" fmla="*/ 196850 h 160"/>
              <a:gd name="T34" fmla="*/ 0 w 107"/>
              <a:gd name="T35" fmla="*/ 180975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160"/>
              <a:gd name="T56" fmla="*/ 107 w 107"/>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160">
                <a:moveTo>
                  <a:pt x="0" y="114"/>
                </a:moveTo>
                <a:lnTo>
                  <a:pt x="17" y="84"/>
                </a:lnTo>
                <a:lnTo>
                  <a:pt x="40" y="89"/>
                </a:lnTo>
                <a:lnTo>
                  <a:pt x="69" y="23"/>
                </a:lnTo>
                <a:lnTo>
                  <a:pt x="84" y="15"/>
                </a:lnTo>
                <a:lnTo>
                  <a:pt x="77" y="3"/>
                </a:lnTo>
                <a:lnTo>
                  <a:pt x="87" y="0"/>
                </a:lnTo>
                <a:lnTo>
                  <a:pt x="97" y="38"/>
                </a:lnTo>
                <a:lnTo>
                  <a:pt x="77" y="45"/>
                </a:lnTo>
                <a:lnTo>
                  <a:pt x="97" y="76"/>
                </a:lnTo>
                <a:lnTo>
                  <a:pt x="87" y="114"/>
                </a:lnTo>
                <a:lnTo>
                  <a:pt x="106" y="139"/>
                </a:lnTo>
                <a:lnTo>
                  <a:pt x="104" y="159"/>
                </a:lnTo>
                <a:lnTo>
                  <a:pt x="66" y="151"/>
                </a:lnTo>
                <a:lnTo>
                  <a:pt x="40" y="149"/>
                </a:lnTo>
                <a:lnTo>
                  <a:pt x="20" y="151"/>
                </a:lnTo>
                <a:lnTo>
                  <a:pt x="17" y="124"/>
                </a:lnTo>
                <a:lnTo>
                  <a:pt x="0" y="11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61" name="Freeform 53"/>
          <p:cNvSpPr>
            <a:spLocks/>
          </p:cNvSpPr>
          <p:nvPr/>
        </p:nvSpPr>
        <p:spPr bwMode="auto">
          <a:xfrm>
            <a:off x="4581525" y="3913188"/>
            <a:ext cx="160338" cy="263525"/>
          </a:xfrm>
          <a:custGeom>
            <a:avLst/>
            <a:gdLst>
              <a:gd name="T0" fmla="*/ 0 w 113"/>
              <a:gd name="T1" fmla="*/ 187325 h 166"/>
              <a:gd name="T2" fmla="*/ 25541 w 113"/>
              <a:gd name="T3" fmla="*/ 138112 h 166"/>
              <a:gd name="T4" fmla="*/ 59595 w 113"/>
              <a:gd name="T5" fmla="*/ 146050 h 166"/>
              <a:gd name="T6" fmla="*/ 103581 w 113"/>
              <a:gd name="T7" fmla="*/ 38100 h 166"/>
              <a:gd name="T8" fmla="*/ 126284 w 113"/>
              <a:gd name="T9" fmla="*/ 25400 h 166"/>
              <a:gd name="T10" fmla="*/ 114933 w 113"/>
              <a:gd name="T11" fmla="*/ 4762 h 166"/>
              <a:gd name="T12" fmla="*/ 130541 w 113"/>
              <a:gd name="T13" fmla="*/ 0 h 166"/>
              <a:gd name="T14" fmla="*/ 144730 w 113"/>
              <a:gd name="T15" fmla="*/ 61913 h 166"/>
              <a:gd name="T16" fmla="*/ 114933 w 113"/>
              <a:gd name="T17" fmla="*/ 74612 h 166"/>
              <a:gd name="T18" fmla="*/ 144730 w 113"/>
              <a:gd name="T19" fmla="*/ 125413 h 166"/>
              <a:gd name="T20" fmla="*/ 130541 w 113"/>
              <a:gd name="T21" fmla="*/ 187325 h 166"/>
              <a:gd name="T22" fmla="*/ 158919 w 113"/>
              <a:gd name="T23" fmla="*/ 228600 h 166"/>
              <a:gd name="T24" fmla="*/ 156081 w 113"/>
              <a:gd name="T25" fmla="*/ 261938 h 166"/>
              <a:gd name="T26" fmla="*/ 99324 w 113"/>
              <a:gd name="T27" fmla="*/ 249238 h 166"/>
              <a:gd name="T28" fmla="*/ 59595 w 113"/>
              <a:gd name="T29" fmla="*/ 246063 h 166"/>
              <a:gd name="T30" fmla="*/ 29797 w 113"/>
              <a:gd name="T31" fmla="*/ 249238 h 166"/>
              <a:gd name="T32" fmla="*/ 25541 w 113"/>
              <a:gd name="T33" fmla="*/ 204788 h 166"/>
              <a:gd name="T34" fmla="*/ 0 w 113"/>
              <a:gd name="T35" fmla="*/ 187325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66"/>
              <a:gd name="T56" fmla="*/ 113 w 113"/>
              <a:gd name="T57" fmla="*/ 166 h 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66">
                <a:moveTo>
                  <a:pt x="0" y="118"/>
                </a:moveTo>
                <a:lnTo>
                  <a:pt x="18" y="87"/>
                </a:lnTo>
                <a:lnTo>
                  <a:pt x="42" y="92"/>
                </a:lnTo>
                <a:lnTo>
                  <a:pt x="73" y="24"/>
                </a:lnTo>
                <a:lnTo>
                  <a:pt x="89" y="16"/>
                </a:lnTo>
                <a:lnTo>
                  <a:pt x="81" y="3"/>
                </a:lnTo>
                <a:lnTo>
                  <a:pt x="92" y="0"/>
                </a:lnTo>
                <a:lnTo>
                  <a:pt x="102" y="39"/>
                </a:lnTo>
                <a:lnTo>
                  <a:pt x="81" y="47"/>
                </a:lnTo>
                <a:lnTo>
                  <a:pt x="102" y="79"/>
                </a:lnTo>
                <a:lnTo>
                  <a:pt x="92" y="118"/>
                </a:lnTo>
                <a:lnTo>
                  <a:pt x="112" y="144"/>
                </a:lnTo>
                <a:lnTo>
                  <a:pt x="110" y="165"/>
                </a:lnTo>
                <a:lnTo>
                  <a:pt x="70" y="157"/>
                </a:lnTo>
                <a:lnTo>
                  <a:pt x="42" y="155"/>
                </a:lnTo>
                <a:lnTo>
                  <a:pt x="21" y="157"/>
                </a:lnTo>
                <a:lnTo>
                  <a:pt x="18" y="129"/>
                </a:lnTo>
                <a:lnTo>
                  <a:pt x="0" y="1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62" name="Freeform 54"/>
          <p:cNvSpPr>
            <a:spLocks/>
          </p:cNvSpPr>
          <p:nvPr/>
        </p:nvSpPr>
        <p:spPr bwMode="auto">
          <a:xfrm>
            <a:off x="1479550" y="2144713"/>
            <a:ext cx="1765300" cy="1019175"/>
          </a:xfrm>
          <a:custGeom>
            <a:avLst/>
            <a:gdLst>
              <a:gd name="T0" fmla="*/ 136878 w 1251"/>
              <a:gd name="T1" fmla="*/ 122238 h 642"/>
              <a:gd name="T2" fmla="*/ 206022 w 1251"/>
              <a:gd name="T3" fmla="*/ 106363 h 642"/>
              <a:gd name="T4" fmla="*/ 313267 w 1251"/>
              <a:gd name="T5" fmla="*/ 109538 h 642"/>
              <a:gd name="T6" fmla="*/ 481189 w 1251"/>
              <a:gd name="T7" fmla="*/ 127000 h 642"/>
              <a:gd name="T8" fmla="*/ 544689 w 1251"/>
              <a:gd name="T9" fmla="*/ 173037 h 642"/>
              <a:gd name="T10" fmla="*/ 699911 w 1251"/>
              <a:gd name="T11" fmla="*/ 203200 h 642"/>
              <a:gd name="T12" fmla="*/ 667455 w 1251"/>
              <a:gd name="T13" fmla="*/ 152400 h 642"/>
              <a:gd name="T14" fmla="*/ 798689 w 1251"/>
              <a:gd name="T15" fmla="*/ 176212 h 642"/>
              <a:gd name="T16" fmla="*/ 905933 w 1251"/>
              <a:gd name="T17" fmla="*/ 168275 h 642"/>
              <a:gd name="T18" fmla="*/ 917222 w 1251"/>
              <a:gd name="T19" fmla="*/ 165100 h 642"/>
              <a:gd name="T20" fmla="*/ 939800 w 1251"/>
              <a:gd name="T21" fmla="*/ 165100 h 642"/>
              <a:gd name="T22" fmla="*/ 980722 w 1251"/>
              <a:gd name="T23" fmla="*/ 106363 h 642"/>
              <a:gd name="T24" fmla="*/ 946856 w 1251"/>
              <a:gd name="T25" fmla="*/ 0 h 642"/>
              <a:gd name="T26" fmla="*/ 1001889 w 1251"/>
              <a:gd name="T27" fmla="*/ 84137 h 642"/>
              <a:gd name="T28" fmla="*/ 1028700 w 1251"/>
              <a:gd name="T29" fmla="*/ 109538 h 642"/>
              <a:gd name="T30" fmla="*/ 1097844 w 1251"/>
              <a:gd name="T31" fmla="*/ 155575 h 642"/>
              <a:gd name="T32" fmla="*/ 1141589 w 1251"/>
              <a:gd name="T33" fmla="*/ 144462 h 642"/>
              <a:gd name="T34" fmla="*/ 1234722 w 1251"/>
              <a:gd name="T35" fmla="*/ 119063 h 642"/>
              <a:gd name="T36" fmla="*/ 1234722 w 1251"/>
              <a:gd name="T37" fmla="*/ 206375 h 642"/>
              <a:gd name="T38" fmla="*/ 1127478 w 1251"/>
              <a:gd name="T39" fmla="*/ 222250 h 642"/>
              <a:gd name="T40" fmla="*/ 1075267 w 1251"/>
              <a:gd name="T41" fmla="*/ 271462 h 642"/>
              <a:gd name="T42" fmla="*/ 1041400 w 1251"/>
              <a:gd name="T43" fmla="*/ 338137 h 642"/>
              <a:gd name="T44" fmla="*/ 1001889 w 1251"/>
              <a:gd name="T45" fmla="*/ 361950 h 642"/>
              <a:gd name="T46" fmla="*/ 960967 w 1251"/>
              <a:gd name="T47" fmla="*/ 412750 h 642"/>
              <a:gd name="T48" fmla="*/ 999067 w 1251"/>
              <a:gd name="T49" fmla="*/ 569912 h 642"/>
              <a:gd name="T50" fmla="*/ 1145822 w 1251"/>
              <a:gd name="T51" fmla="*/ 635000 h 642"/>
              <a:gd name="T52" fmla="*/ 1234722 w 1251"/>
              <a:gd name="T53" fmla="*/ 712787 h 642"/>
              <a:gd name="T54" fmla="*/ 1267178 w 1251"/>
              <a:gd name="T55" fmla="*/ 755650 h 642"/>
              <a:gd name="T56" fmla="*/ 1340555 w 1251"/>
              <a:gd name="T57" fmla="*/ 590550 h 642"/>
              <a:gd name="T58" fmla="*/ 1322211 w 1251"/>
              <a:gd name="T59" fmla="*/ 473075 h 642"/>
              <a:gd name="T60" fmla="*/ 1312333 w 1251"/>
              <a:gd name="T61" fmla="*/ 407988 h 642"/>
              <a:gd name="T62" fmla="*/ 1384300 w 1251"/>
              <a:gd name="T63" fmla="*/ 374650 h 642"/>
              <a:gd name="T64" fmla="*/ 1480256 w 1251"/>
              <a:gd name="T65" fmla="*/ 460375 h 642"/>
              <a:gd name="T66" fmla="*/ 1452033 w 1251"/>
              <a:gd name="T67" fmla="*/ 515937 h 642"/>
              <a:gd name="T68" fmla="*/ 1514122 w 1251"/>
              <a:gd name="T69" fmla="*/ 511175 h 642"/>
              <a:gd name="T70" fmla="*/ 1570567 w 1251"/>
              <a:gd name="T71" fmla="*/ 477838 h 642"/>
              <a:gd name="T72" fmla="*/ 1587500 w 1251"/>
              <a:gd name="T73" fmla="*/ 493713 h 642"/>
              <a:gd name="T74" fmla="*/ 1624189 w 1251"/>
              <a:gd name="T75" fmla="*/ 519112 h 642"/>
              <a:gd name="T76" fmla="*/ 1624189 w 1251"/>
              <a:gd name="T77" fmla="*/ 547687 h 642"/>
              <a:gd name="T78" fmla="*/ 1635478 w 1251"/>
              <a:gd name="T79" fmla="*/ 590550 h 642"/>
              <a:gd name="T80" fmla="*/ 1731433 w 1251"/>
              <a:gd name="T81" fmla="*/ 642937 h 642"/>
              <a:gd name="T82" fmla="*/ 1731433 w 1251"/>
              <a:gd name="T83" fmla="*/ 681037 h 642"/>
              <a:gd name="T84" fmla="*/ 1763889 w 1251"/>
              <a:gd name="T85" fmla="*/ 717550 h 642"/>
              <a:gd name="T86" fmla="*/ 1443566 w 1251"/>
              <a:gd name="T87" fmla="*/ 877888 h 642"/>
              <a:gd name="T88" fmla="*/ 1539522 w 1251"/>
              <a:gd name="T89" fmla="*/ 839788 h 642"/>
              <a:gd name="T90" fmla="*/ 1649589 w 1251"/>
              <a:gd name="T91" fmla="*/ 915988 h 642"/>
              <a:gd name="T92" fmla="*/ 1649589 w 1251"/>
              <a:gd name="T93" fmla="*/ 923925 h 642"/>
              <a:gd name="T94" fmla="*/ 1607256 w 1251"/>
              <a:gd name="T95" fmla="*/ 920750 h 642"/>
              <a:gd name="T96" fmla="*/ 1514122 w 1251"/>
              <a:gd name="T97" fmla="*/ 911225 h 642"/>
              <a:gd name="T98" fmla="*/ 1351844 w 1251"/>
              <a:gd name="T99" fmla="*/ 947738 h 642"/>
              <a:gd name="T100" fmla="*/ 1285522 w 1251"/>
              <a:gd name="T101" fmla="*/ 989013 h 642"/>
              <a:gd name="T102" fmla="*/ 1212144 w 1251"/>
              <a:gd name="T103" fmla="*/ 985838 h 642"/>
              <a:gd name="T104" fmla="*/ 1267178 w 1251"/>
              <a:gd name="T105" fmla="*/ 939800 h 642"/>
              <a:gd name="T106" fmla="*/ 1141589 w 1251"/>
              <a:gd name="T107" fmla="*/ 844550 h 642"/>
              <a:gd name="T108" fmla="*/ 1093611 w 1251"/>
              <a:gd name="T109" fmla="*/ 815975 h 642"/>
              <a:gd name="T110" fmla="*/ 946856 w 1251"/>
              <a:gd name="T111" fmla="*/ 815975 h 642"/>
              <a:gd name="T112" fmla="*/ 340078 w 1251"/>
              <a:gd name="T113" fmla="*/ 769937 h 642"/>
              <a:gd name="T114" fmla="*/ 254000 w 1251"/>
              <a:gd name="T115" fmla="*/ 709612 h 642"/>
              <a:gd name="T116" fmla="*/ 191911 w 1251"/>
              <a:gd name="T117" fmla="*/ 577850 h 642"/>
              <a:gd name="T118" fmla="*/ 40922 w 1251"/>
              <a:gd name="T119" fmla="*/ 452438 h 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1"/>
              <a:gd name="T181" fmla="*/ 0 h 642"/>
              <a:gd name="T182" fmla="*/ 1251 w 1251"/>
              <a:gd name="T183" fmla="*/ 642 h 6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1" h="642">
                <a:moveTo>
                  <a:pt x="0" y="285"/>
                </a:moveTo>
                <a:lnTo>
                  <a:pt x="0" y="62"/>
                </a:lnTo>
                <a:lnTo>
                  <a:pt x="102" y="91"/>
                </a:lnTo>
                <a:lnTo>
                  <a:pt x="97" y="77"/>
                </a:lnTo>
                <a:lnTo>
                  <a:pt x="104" y="69"/>
                </a:lnTo>
                <a:lnTo>
                  <a:pt x="165" y="50"/>
                </a:lnTo>
                <a:lnTo>
                  <a:pt x="117" y="75"/>
                </a:lnTo>
                <a:lnTo>
                  <a:pt x="146" y="67"/>
                </a:lnTo>
                <a:lnTo>
                  <a:pt x="146" y="75"/>
                </a:lnTo>
                <a:lnTo>
                  <a:pt x="196" y="50"/>
                </a:lnTo>
                <a:lnTo>
                  <a:pt x="190" y="39"/>
                </a:lnTo>
                <a:lnTo>
                  <a:pt x="222" y="69"/>
                </a:lnTo>
                <a:lnTo>
                  <a:pt x="243" y="53"/>
                </a:lnTo>
                <a:lnTo>
                  <a:pt x="241" y="69"/>
                </a:lnTo>
                <a:lnTo>
                  <a:pt x="269" y="57"/>
                </a:lnTo>
                <a:lnTo>
                  <a:pt x="341" y="80"/>
                </a:lnTo>
                <a:lnTo>
                  <a:pt x="378" y="80"/>
                </a:lnTo>
                <a:lnTo>
                  <a:pt x="394" y="93"/>
                </a:lnTo>
                <a:lnTo>
                  <a:pt x="373" y="106"/>
                </a:lnTo>
                <a:lnTo>
                  <a:pt x="386" y="109"/>
                </a:lnTo>
                <a:lnTo>
                  <a:pt x="454" y="104"/>
                </a:lnTo>
                <a:lnTo>
                  <a:pt x="483" y="119"/>
                </a:lnTo>
                <a:lnTo>
                  <a:pt x="488" y="135"/>
                </a:lnTo>
                <a:lnTo>
                  <a:pt x="496" y="128"/>
                </a:lnTo>
                <a:lnTo>
                  <a:pt x="483" y="109"/>
                </a:lnTo>
                <a:lnTo>
                  <a:pt x="515" y="88"/>
                </a:lnTo>
                <a:lnTo>
                  <a:pt x="486" y="101"/>
                </a:lnTo>
                <a:lnTo>
                  <a:pt x="473" y="96"/>
                </a:lnTo>
                <a:lnTo>
                  <a:pt x="510" y="77"/>
                </a:lnTo>
                <a:lnTo>
                  <a:pt x="532" y="101"/>
                </a:lnTo>
                <a:lnTo>
                  <a:pt x="551" y="101"/>
                </a:lnTo>
                <a:lnTo>
                  <a:pt x="566" y="111"/>
                </a:lnTo>
                <a:lnTo>
                  <a:pt x="624" y="109"/>
                </a:lnTo>
                <a:lnTo>
                  <a:pt x="622" y="104"/>
                </a:lnTo>
                <a:lnTo>
                  <a:pt x="642" y="114"/>
                </a:lnTo>
                <a:lnTo>
                  <a:pt x="642" y="106"/>
                </a:lnTo>
                <a:lnTo>
                  <a:pt x="629" y="109"/>
                </a:lnTo>
                <a:lnTo>
                  <a:pt x="619" y="96"/>
                </a:lnTo>
                <a:lnTo>
                  <a:pt x="642" y="93"/>
                </a:lnTo>
                <a:lnTo>
                  <a:pt x="650" y="104"/>
                </a:lnTo>
                <a:lnTo>
                  <a:pt x="658" y="98"/>
                </a:lnTo>
                <a:lnTo>
                  <a:pt x="656" y="114"/>
                </a:lnTo>
                <a:lnTo>
                  <a:pt x="669" y="125"/>
                </a:lnTo>
                <a:lnTo>
                  <a:pt x="666" y="104"/>
                </a:lnTo>
                <a:lnTo>
                  <a:pt x="695" y="91"/>
                </a:lnTo>
                <a:lnTo>
                  <a:pt x="690" y="77"/>
                </a:lnTo>
                <a:lnTo>
                  <a:pt x="679" y="88"/>
                </a:lnTo>
                <a:lnTo>
                  <a:pt x="695" y="67"/>
                </a:lnTo>
                <a:lnTo>
                  <a:pt x="653" y="53"/>
                </a:lnTo>
                <a:lnTo>
                  <a:pt x="656" y="21"/>
                </a:lnTo>
                <a:lnTo>
                  <a:pt x="666" y="21"/>
                </a:lnTo>
                <a:lnTo>
                  <a:pt x="671" y="0"/>
                </a:lnTo>
                <a:lnTo>
                  <a:pt x="703" y="21"/>
                </a:lnTo>
                <a:lnTo>
                  <a:pt x="703" y="34"/>
                </a:lnTo>
                <a:lnTo>
                  <a:pt x="726" y="53"/>
                </a:lnTo>
                <a:lnTo>
                  <a:pt x="710" y="53"/>
                </a:lnTo>
                <a:lnTo>
                  <a:pt x="721" y="54"/>
                </a:lnTo>
                <a:lnTo>
                  <a:pt x="708" y="62"/>
                </a:lnTo>
                <a:lnTo>
                  <a:pt x="733" y="67"/>
                </a:lnTo>
                <a:lnTo>
                  <a:pt x="729" y="69"/>
                </a:lnTo>
                <a:lnTo>
                  <a:pt x="741" y="98"/>
                </a:lnTo>
                <a:lnTo>
                  <a:pt x="757" y="72"/>
                </a:lnTo>
                <a:lnTo>
                  <a:pt x="773" y="80"/>
                </a:lnTo>
                <a:lnTo>
                  <a:pt x="778" y="98"/>
                </a:lnTo>
                <a:lnTo>
                  <a:pt x="770" y="106"/>
                </a:lnTo>
                <a:lnTo>
                  <a:pt x="785" y="125"/>
                </a:lnTo>
                <a:lnTo>
                  <a:pt x="799" y="119"/>
                </a:lnTo>
                <a:lnTo>
                  <a:pt x="809" y="91"/>
                </a:lnTo>
                <a:lnTo>
                  <a:pt x="825" y="88"/>
                </a:lnTo>
                <a:lnTo>
                  <a:pt x="814" y="59"/>
                </a:lnTo>
                <a:lnTo>
                  <a:pt x="856" y="62"/>
                </a:lnTo>
                <a:lnTo>
                  <a:pt x="875" y="75"/>
                </a:lnTo>
                <a:lnTo>
                  <a:pt x="864" y="85"/>
                </a:lnTo>
                <a:lnTo>
                  <a:pt x="877" y="91"/>
                </a:lnTo>
                <a:lnTo>
                  <a:pt x="856" y="93"/>
                </a:lnTo>
                <a:lnTo>
                  <a:pt x="875" y="130"/>
                </a:lnTo>
                <a:lnTo>
                  <a:pt x="846" y="145"/>
                </a:lnTo>
                <a:lnTo>
                  <a:pt x="835" y="138"/>
                </a:lnTo>
                <a:lnTo>
                  <a:pt x="841" y="148"/>
                </a:lnTo>
                <a:lnTo>
                  <a:pt x="799" y="140"/>
                </a:lnTo>
                <a:lnTo>
                  <a:pt x="807" y="151"/>
                </a:lnTo>
                <a:lnTo>
                  <a:pt x="788" y="168"/>
                </a:lnTo>
                <a:lnTo>
                  <a:pt x="746" y="156"/>
                </a:lnTo>
                <a:lnTo>
                  <a:pt x="762" y="171"/>
                </a:lnTo>
                <a:lnTo>
                  <a:pt x="793" y="174"/>
                </a:lnTo>
                <a:lnTo>
                  <a:pt x="773" y="197"/>
                </a:lnTo>
                <a:lnTo>
                  <a:pt x="749" y="197"/>
                </a:lnTo>
                <a:lnTo>
                  <a:pt x="738" y="213"/>
                </a:lnTo>
                <a:lnTo>
                  <a:pt x="698" y="203"/>
                </a:lnTo>
                <a:lnTo>
                  <a:pt x="733" y="213"/>
                </a:lnTo>
                <a:lnTo>
                  <a:pt x="738" y="223"/>
                </a:lnTo>
                <a:lnTo>
                  <a:pt x="710" y="228"/>
                </a:lnTo>
                <a:lnTo>
                  <a:pt x="721" y="234"/>
                </a:lnTo>
                <a:lnTo>
                  <a:pt x="708" y="234"/>
                </a:lnTo>
                <a:lnTo>
                  <a:pt x="708" y="247"/>
                </a:lnTo>
                <a:lnTo>
                  <a:pt x="681" y="260"/>
                </a:lnTo>
                <a:lnTo>
                  <a:pt x="676" y="311"/>
                </a:lnTo>
                <a:lnTo>
                  <a:pt x="684" y="325"/>
                </a:lnTo>
                <a:lnTo>
                  <a:pt x="700" y="319"/>
                </a:lnTo>
                <a:lnTo>
                  <a:pt x="708" y="359"/>
                </a:lnTo>
                <a:lnTo>
                  <a:pt x="731" y="348"/>
                </a:lnTo>
                <a:lnTo>
                  <a:pt x="759" y="361"/>
                </a:lnTo>
                <a:lnTo>
                  <a:pt x="814" y="386"/>
                </a:lnTo>
                <a:lnTo>
                  <a:pt x="812" y="400"/>
                </a:lnTo>
                <a:lnTo>
                  <a:pt x="817" y="389"/>
                </a:lnTo>
                <a:lnTo>
                  <a:pt x="859" y="392"/>
                </a:lnTo>
                <a:lnTo>
                  <a:pt x="859" y="436"/>
                </a:lnTo>
                <a:lnTo>
                  <a:pt x="875" y="449"/>
                </a:lnTo>
                <a:lnTo>
                  <a:pt x="861" y="454"/>
                </a:lnTo>
                <a:lnTo>
                  <a:pt x="885" y="460"/>
                </a:lnTo>
                <a:lnTo>
                  <a:pt x="877" y="476"/>
                </a:lnTo>
                <a:lnTo>
                  <a:pt x="898" y="476"/>
                </a:lnTo>
                <a:lnTo>
                  <a:pt x="925" y="452"/>
                </a:lnTo>
                <a:lnTo>
                  <a:pt x="914" y="447"/>
                </a:lnTo>
                <a:lnTo>
                  <a:pt x="898" y="405"/>
                </a:lnTo>
                <a:lnTo>
                  <a:pt x="950" y="372"/>
                </a:lnTo>
                <a:lnTo>
                  <a:pt x="939" y="369"/>
                </a:lnTo>
                <a:lnTo>
                  <a:pt x="930" y="330"/>
                </a:lnTo>
                <a:lnTo>
                  <a:pt x="914" y="319"/>
                </a:lnTo>
                <a:lnTo>
                  <a:pt x="937" y="298"/>
                </a:lnTo>
                <a:lnTo>
                  <a:pt x="927" y="293"/>
                </a:lnTo>
                <a:lnTo>
                  <a:pt x="930" y="275"/>
                </a:lnTo>
                <a:lnTo>
                  <a:pt x="922" y="272"/>
                </a:lnTo>
                <a:lnTo>
                  <a:pt x="930" y="257"/>
                </a:lnTo>
                <a:lnTo>
                  <a:pt x="920" y="250"/>
                </a:lnTo>
                <a:lnTo>
                  <a:pt x="927" y="236"/>
                </a:lnTo>
                <a:lnTo>
                  <a:pt x="966" y="244"/>
                </a:lnTo>
                <a:lnTo>
                  <a:pt x="981" y="236"/>
                </a:lnTo>
                <a:lnTo>
                  <a:pt x="1015" y="257"/>
                </a:lnTo>
                <a:lnTo>
                  <a:pt x="1015" y="265"/>
                </a:lnTo>
                <a:lnTo>
                  <a:pt x="1047" y="267"/>
                </a:lnTo>
                <a:lnTo>
                  <a:pt x="1049" y="290"/>
                </a:lnTo>
                <a:lnTo>
                  <a:pt x="1020" y="290"/>
                </a:lnTo>
                <a:lnTo>
                  <a:pt x="1044" y="293"/>
                </a:lnTo>
                <a:lnTo>
                  <a:pt x="1052" y="306"/>
                </a:lnTo>
                <a:lnTo>
                  <a:pt x="1029" y="325"/>
                </a:lnTo>
                <a:lnTo>
                  <a:pt x="1063" y="314"/>
                </a:lnTo>
                <a:lnTo>
                  <a:pt x="1068" y="330"/>
                </a:lnTo>
                <a:lnTo>
                  <a:pt x="1049" y="337"/>
                </a:lnTo>
                <a:lnTo>
                  <a:pt x="1073" y="322"/>
                </a:lnTo>
                <a:lnTo>
                  <a:pt x="1076" y="332"/>
                </a:lnTo>
                <a:lnTo>
                  <a:pt x="1091" y="314"/>
                </a:lnTo>
                <a:lnTo>
                  <a:pt x="1096" y="325"/>
                </a:lnTo>
                <a:lnTo>
                  <a:pt x="1113" y="301"/>
                </a:lnTo>
                <a:lnTo>
                  <a:pt x="1107" y="296"/>
                </a:lnTo>
                <a:lnTo>
                  <a:pt x="1120" y="285"/>
                </a:lnTo>
                <a:lnTo>
                  <a:pt x="1136" y="306"/>
                </a:lnTo>
                <a:lnTo>
                  <a:pt x="1125" y="311"/>
                </a:lnTo>
                <a:lnTo>
                  <a:pt x="1139" y="311"/>
                </a:lnTo>
                <a:lnTo>
                  <a:pt x="1146" y="322"/>
                </a:lnTo>
                <a:lnTo>
                  <a:pt x="1136" y="325"/>
                </a:lnTo>
                <a:lnTo>
                  <a:pt x="1151" y="327"/>
                </a:lnTo>
                <a:lnTo>
                  <a:pt x="1139" y="332"/>
                </a:lnTo>
                <a:lnTo>
                  <a:pt x="1151" y="330"/>
                </a:lnTo>
                <a:lnTo>
                  <a:pt x="1159" y="340"/>
                </a:lnTo>
                <a:lnTo>
                  <a:pt x="1151" y="345"/>
                </a:lnTo>
                <a:lnTo>
                  <a:pt x="1166" y="354"/>
                </a:lnTo>
                <a:lnTo>
                  <a:pt x="1146" y="364"/>
                </a:lnTo>
                <a:lnTo>
                  <a:pt x="1161" y="364"/>
                </a:lnTo>
                <a:lnTo>
                  <a:pt x="1159" y="372"/>
                </a:lnTo>
                <a:lnTo>
                  <a:pt x="1185" y="378"/>
                </a:lnTo>
                <a:lnTo>
                  <a:pt x="1193" y="400"/>
                </a:lnTo>
                <a:lnTo>
                  <a:pt x="1200" y="389"/>
                </a:lnTo>
                <a:lnTo>
                  <a:pt x="1227" y="405"/>
                </a:lnTo>
                <a:lnTo>
                  <a:pt x="1172" y="420"/>
                </a:lnTo>
                <a:lnTo>
                  <a:pt x="1185" y="429"/>
                </a:lnTo>
                <a:lnTo>
                  <a:pt x="1227" y="412"/>
                </a:lnTo>
                <a:lnTo>
                  <a:pt x="1227" y="429"/>
                </a:lnTo>
                <a:lnTo>
                  <a:pt x="1245" y="423"/>
                </a:lnTo>
                <a:lnTo>
                  <a:pt x="1250" y="431"/>
                </a:lnTo>
                <a:lnTo>
                  <a:pt x="1240" y="431"/>
                </a:lnTo>
                <a:lnTo>
                  <a:pt x="1250" y="452"/>
                </a:lnTo>
                <a:lnTo>
                  <a:pt x="1188" y="487"/>
                </a:lnTo>
                <a:lnTo>
                  <a:pt x="1094" y="487"/>
                </a:lnTo>
                <a:lnTo>
                  <a:pt x="1057" y="517"/>
                </a:lnTo>
                <a:lnTo>
                  <a:pt x="1023" y="553"/>
                </a:lnTo>
                <a:lnTo>
                  <a:pt x="1057" y="524"/>
                </a:lnTo>
                <a:lnTo>
                  <a:pt x="1107" y="506"/>
                </a:lnTo>
                <a:lnTo>
                  <a:pt x="1125" y="522"/>
                </a:lnTo>
                <a:lnTo>
                  <a:pt x="1091" y="529"/>
                </a:lnTo>
                <a:lnTo>
                  <a:pt x="1118" y="535"/>
                </a:lnTo>
                <a:lnTo>
                  <a:pt x="1113" y="551"/>
                </a:lnTo>
                <a:lnTo>
                  <a:pt x="1130" y="569"/>
                </a:lnTo>
                <a:lnTo>
                  <a:pt x="1169" y="577"/>
                </a:lnTo>
                <a:lnTo>
                  <a:pt x="1177" y="551"/>
                </a:lnTo>
                <a:lnTo>
                  <a:pt x="1177" y="566"/>
                </a:lnTo>
                <a:lnTo>
                  <a:pt x="1190" y="566"/>
                </a:lnTo>
                <a:lnTo>
                  <a:pt x="1169" y="582"/>
                </a:lnTo>
                <a:lnTo>
                  <a:pt x="1128" y="594"/>
                </a:lnTo>
                <a:lnTo>
                  <a:pt x="1110" y="613"/>
                </a:lnTo>
                <a:lnTo>
                  <a:pt x="1096" y="594"/>
                </a:lnTo>
                <a:lnTo>
                  <a:pt x="1139" y="580"/>
                </a:lnTo>
                <a:lnTo>
                  <a:pt x="1118" y="580"/>
                </a:lnTo>
                <a:lnTo>
                  <a:pt x="1120" y="569"/>
                </a:lnTo>
                <a:lnTo>
                  <a:pt x="1083" y="582"/>
                </a:lnTo>
                <a:lnTo>
                  <a:pt x="1073" y="574"/>
                </a:lnTo>
                <a:lnTo>
                  <a:pt x="1073" y="551"/>
                </a:lnTo>
                <a:lnTo>
                  <a:pt x="1049" y="543"/>
                </a:lnTo>
                <a:lnTo>
                  <a:pt x="1034" y="580"/>
                </a:lnTo>
                <a:lnTo>
                  <a:pt x="958" y="597"/>
                </a:lnTo>
                <a:lnTo>
                  <a:pt x="906" y="607"/>
                </a:lnTo>
                <a:lnTo>
                  <a:pt x="896" y="618"/>
                </a:lnTo>
                <a:lnTo>
                  <a:pt x="906" y="618"/>
                </a:lnTo>
                <a:lnTo>
                  <a:pt x="911" y="623"/>
                </a:lnTo>
                <a:lnTo>
                  <a:pt x="849" y="641"/>
                </a:lnTo>
                <a:lnTo>
                  <a:pt x="851" y="633"/>
                </a:lnTo>
                <a:lnTo>
                  <a:pt x="856" y="631"/>
                </a:lnTo>
                <a:lnTo>
                  <a:pt x="859" y="621"/>
                </a:lnTo>
                <a:lnTo>
                  <a:pt x="867" y="615"/>
                </a:lnTo>
                <a:lnTo>
                  <a:pt x="872" y="582"/>
                </a:lnTo>
                <a:lnTo>
                  <a:pt x="883" y="594"/>
                </a:lnTo>
                <a:lnTo>
                  <a:pt x="898" y="592"/>
                </a:lnTo>
                <a:lnTo>
                  <a:pt x="883" y="569"/>
                </a:lnTo>
                <a:lnTo>
                  <a:pt x="827" y="561"/>
                </a:lnTo>
                <a:lnTo>
                  <a:pt x="822" y="532"/>
                </a:lnTo>
                <a:lnTo>
                  <a:pt x="809" y="532"/>
                </a:lnTo>
                <a:lnTo>
                  <a:pt x="801" y="519"/>
                </a:lnTo>
                <a:lnTo>
                  <a:pt x="788" y="517"/>
                </a:lnTo>
                <a:lnTo>
                  <a:pt x="788" y="527"/>
                </a:lnTo>
                <a:lnTo>
                  <a:pt x="775" y="514"/>
                </a:lnTo>
                <a:lnTo>
                  <a:pt x="749" y="532"/>
                </a:lnTo>
                <a:lnTo>
                  <a:pt x="681" y="519"/>
                </a:lnTo>
                <a:lnTo>
                  <a:pt x="671" y="504"/>
                </a:lnTo>
                <a:lnTo>
                  <a:pt x="671" y="514"/>
                </a:lnTo>
                <a:lnTo>
                  <a:pt x="269" y="514"/>
                </a:lnTo>
                <a:lnTo>
                  <a:pt x="264" y="498"/>
                </a:lnTo>
                <a:lnTo>
                  <a:pt x="241" y="495"/>
                </a:lnTo>
                <a:lnTo>
                  <a:pt x="241" y="485"/>
                </a:lnTo>
                <a:lnTo>
                  <a:pt x="196" y="471"/>
                </a:lnTo>
                <a:lnTo>
                  <a:pt x="201" y="465"/>
                </a:lnTo>
                <a:lnTo>
                  <a:pt x="193" y="447"/>
                </a:lnTo>
                <a:lnTo>
                  <a:pt x="180" y="447"/>
                </a:lnTo>
                <a:lnTo>
                  <a:pt x="156" y="407"/>
                </a:lnTo>
                <a:lnTo>
                  <a:pt x="159" y="397"/>
                </a:lnTo>
                <a:lnTo>
                  <a:pt x="162" y="376"/>
                </a:lnTo>
                <a:lnTo>
                  <a:pt x="136" y="364"/>
                </a:lnTo>
                <a:lnTo>
                  <a:pt x="81" y="296"/>
                </a:lnTo>
                <a:lnTo>
                  <a:pt x="53" y="314"/>
                </a:lnTo>
                <a:lnTo>
                  <a:pt x="42" y="303"/>
                </a:lnTo>
                <a:lnTo>
                  <a:pt x="29" y="285"/>
                </a:lnTo>
                <a:lnTo>
                  <a:pt x="0" y="28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63" name="Freeform 55"/>
          <p:cNvSpPr>
            <a:spLocks/>
          </p:cNvSpPr>
          <p:nvPr/>
        </p:nvSpPr>
        <p:spPr bwMode="auto">
          <a:xfrm>
            <a:off x="1479550" y="2144713"/>
            <a:ext cx="1774825" cy="1028700"/>
          </a:xfrm>
          <a:custGeom>
            <a:avLst/>
            <a:gdLst>
              <a:gd name="T0" fmla="*/ 136959 w 1257"/>
              <a:gd name="T1" fmla="*/ 123825 h 648"/>
              <a:gd name="T2" fmla="*/ 207557 w 1257"/>
              <a:gd name="T3" fmla="*/ 107950 h 648"/>
              <a:gd name="T4" fmla="*/ 314865 w 1257"/>
              <a:gd name="T5" fmla="*/ 111125 h 648"/>
              <a:gd name="T6" fmla="*/ 484300 w 1257"/>
              <a:gd name="T7" fmla="*/ 128588 h 648"/>
              <a:gd name="T8" fmla="*/ 547838 w 1257"/>
              <a:gd name="T9" fmla="*/ 174625 h 648"/>
              <a:gd name="T10" fmla="*/ 703153 w 1257"/>
              <a:gd name="T11" fmla="*/ 204788 h 648"/>
              <a:gd name="T12" fmla="*/ 670678 w 1257"/>
              <a:gd name="T13" fmla="*/ 153987 h 648"/>
              <a:gd name="T14" fmla="*/ 803401 w 1257"/>
              <a:gd name="T15" fmla="*/ 177800 h 648"/>
              <a:gd name="T16" fmla="*/ 910710 w 1257"/>
              <a:gd name="T17" fmla="*/ 169862 h 648"/>
              <a:gd name="T18" fmla="*/ 922005 w 1257"/>
              <a:gd name="T19" fmla="*/ 166687 h 648"/>
              <a:gd name="T20" fmla="*/ 944597 w 1257"/>
              <a:gd name="T21" fmla="*/ 166687 h 648"/>
              <a:gd name="T22" fmla="*/ 985543 w 1257"/>
              <a:gd name="T23" fmla="*/ 107950 h 648"/>
              <a:gd name="T24" fmla="*/ 951656 w 1257"/>
              <a:gd name="T25" fmla="*/ 0 h 648"/>
              <a:gd name="T26" fmla="*/ 1006722 w 1257"/>
              <a:gd name="T27" fmla="*/ 84137 h 648"/>
              <a:gd name="T28" fmla="*/ 1033550 w 1257"/>
              <a:gd name="T29" fmla="*/ 111125 h 648"/>
              <a:gd name="T30" fmla="*/ 1104147 w 1257"/>
              <a:gd name="T31" fmla="*/ 157162 h 648"/>
              <a:gd name="T32" fmla="*/ 1147918 w 1257"/>
              <a:gd name="T33" fmla="*/ 146050 h 648"/>
              <a:gd name="T34" fmla="*/ 1241107 w 1257"/>
              <a:gd name="T35" fmla="*/ 120650 h 648"/>
              <a:gd name="T36" fmla="*/ 1241107 w 1257"/>
              <a:gd name="T37" fmla="*/ 207963 h 648"/>
              <a:gd name="T38" fmla="*/ 1133798 w 1257"/>
              <a:gd name="T39" fmla="*/ 223838 h 648"/>
              <a:gd name="T40" fmla="*/ 1081556 w 1257"/>
              <a:gd name="T41" fmla="*/ 274637 h 648"/>
              <a:gd name="T42" fmla="*/ 1047669 w 1257"/>
              <a:gd name="T43" fmla="*/ 341312 h 648"/>
              <a:gd name="T44" fmla="*/ 1006722 w 1257"/>
              <a:gd name="T45" fmla="*/ 365125 h 648"/>
              <a:gd name="T46" fmla="*/ 965776 w 1257"/>
              <a:gd name="T47" fmla="*/ 415925 h 648"/>
              <a:gd name="T48" fmla="*/ 1003899 w 1257"/>
              <a:gd name="T49" fmla="*/ 574675 h 648"/>
              <a:gd name="T50" fmla="*/ 1152154 w 1257"/>
              <a:gd name="T51" fmla="*/ 641350 h 648"/>
              <a:gd name="T52" fmla="*/ 1241107 w 1257"/>
              <a:gd name="T53" fmla="*/ 719137 h 648"/>
              <a:gd name="T54" fmla="*/ 1273582 w 1257"/>
              <a:gd name="T55" fmla="*/ 762000 h 648"/>
              <a:gd name="T56" fmla="*/ 1348415 w 1257"/>
              <a:gd name="T57" fmla="*/ 595312 h 648"/>
              <a:gd name="T58" fmla="*/ 1328648 w 1257"/>
              <a:gd name="T59" fmla="*/ 477838 h 648"/>
              <a:gd name="T60" fmla="*/ 1318764 w 1257"/>
              <a:gd name="T61" fmla="*/ 411163 h 648"/>
              <a:gd name="T62" fmla="*/ 1392186 w 1257"/>
              <a:gd name="T63" fmla="*/ 377825 h 648"/>
              <a:gd name="T64" fmla="*/ 1488199 w 1257"/>
              <a:gd name="T65" fmla="*/ 465138 h 648"/>
              <a:gd name="T66" fmla="*/ 1459960 w 1257"/>
              <a:gd name="T67" fmla="*/ 520700 h 648"/>
              <a:gd name="T68" fmla="*/ 1522085 w 1257"/>
              <a:gd name="T69" fmla="*/ 515937 h 648"/>
              <a:gd name="T70" fmla="*/ 1578564 w 1257"/>
              <a:gd name="T71" fmla="*/ 482600 h 648"/>
              <a:gd name="T72" fmla="*/ 1595507 w 1257"/>
              <a:gd name="T73" fmla="*/ 498475 h 648"/>
              <a:gd name="T74" fmla="*/ 1633630 w 1257"/>
              <a:gd name="T75" fmla="*/ 523875 h 648"/>
              <a:gd name="T76" fmla="*/ 1633630 w 1257"/>
              <a:gd name="T77" fmla="*/ 552450 h 648"/>
              <a:gd name="T78" fmla="*/ 1644925 w 1257"/>
              <a:gd name="T79" fmla="*/ 595312 h 648"/>
              <a:gd name="T80" fmla="*/ 1740938 w 1257"/>
              <a:gd name="T81" fmla="*/ 649287 h 648"/>
              <a:gd name="T82" fmla="*/ 1740938 w 1257"/>
              <a:gd name="T83" fmla="*/ 687387 h 648"/>
              <a:gd name="T84" fmla="*/ 1773413 w 1257"/>
              <a:gd name="T85" fmla="*/ 723900 h 648"/>
              <a:gd name="T86" fmla="*/ 1451488 w 1257"/>
              <a:gd name="T87" fmla="*/ 885825 h 648"/>
              <a:gd name="T88" fmla="*/ 1547501 w 1257"/>
              <a:gd name="T89" fmla="*/ 847725 h 648"/>
              <a:gd name="T90" fmla="*/ 1659045 w 1257"/>
              <a:gd name="T91" fmla="*/ 923925 h 648"/>
              <a:gd name="T92" fmla="*/ 1659045 w 1257"/>
              <a:gd name="T93" fmla="*/ 931863 h 648"/>
              <a:gd name="T94" fmla="*/ 1615274 w 1257"/>
              <a:gd name="T95" fmla="*/ 928688 h 648"/>
              <a:gd name="T96" fmla="*/ 1522085 w 1257"/>
              <a:gd name="T97" fmla="*/ 919163 h 648"/>
              <a:gd name="T98" fmla="*/ 1359711 w 1257"/>
              <a:gd name="T99" fmla="*/ 957263 h 648"/>
              <a:gd name="T100" fmla="*/ 1291937 w 1257"/>
              <a:gd name="T101" fmla="*/ 998538 h 648"/>
              <a:gd name="T102" fmla="*/ 1218515 w 1257"/>
              <a:gd name="T103" fmla="*/ 995363 h 648"/>
              <a:gd name="T104" fmla="*/ 1273582 w 1257"/>
              <a:gd name="T105" fmla="*/ 949325 h 648"/>
              <a:gd name="T106" fmla="*/ 1147918 w 1257"/>
              <a:gd name="T107" fmla="*/ 852488 h 648"/>
              <a:gd name="T108" fmla="*/ 1099911 w 1257"/>
              <a:gd name="T109" fmla="*/ 823913 h 648"/>
              <a:gd name="T110" fmla="*/ 951656 w 1257"/>
              <a:gd name="T111" fmla="*/ 823913 h 648"/>
              <a:gd name="T112" fmla="*/ 341693 w 1257"/>
              <a:gd name="T113" fmla="*/ 777875 h 648"/>
              <a:gd name="T114" fmla="*/ 255563 w 1257"/>
              <a:gd name="T115" fmla="*/ 715962 h 648"/>
              <a:gd name="T116" fmla="*/ 193438 w 1257"/>
              <a:gd name="T117" fmla="*/ 582612 h 648"/>
              <a:gd name="T118" fmla="*/ 40947 w 1257"/>
              <a:gd name="T119" fmla="*/ 457200 h 6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7"/>
              <a:gd name="T181" fmla="*/ 0 h 648"/>
              <a:gd name="T182" fmla="*/ 1257 w 1257"/>
              <a:gd name="T183" fmla="*/ 648 h 6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7" h="648">
                <a:moveTo>
                  <a:pt x="0" y="288"/>
                </a:moveTo>
                <a:lnTo>
                  <a:pt x="0" y="63"/>
                </a:lnTo>
                <a:lnTo>
                  <a:pt x="102" y="92"/>
                </a:lnTo>
                <a:lnTo>
                  <a:pt x="97" y="78"/>
                </a:lnTo>
                <a:lnTo>
                  <a:pt x="105" y="70"/>
                </a:lnTo>
                <a:lnTo>
                  <a:pt x="166" y="50"/>
                </a:lnTo>
                <a:lnTo>
                  <a:pt x="118" y="76"/>
                </a:lnTo>
                <a:lnTo>
                  <a:pt x="147" y="68"/>
                </a:lnTo>
                <a:lnTo>
                  <a:pt x="147" y="76"/>
                </a:lnTo>
                <a:lnTo>
                  <a:pt x="197" y="50"/>
                </a:lnTo>
                <a:lnTo>
                  <a:pt x="191" y="39"/>
                </a:lnTo>
                <a:lnTo>
                  <a:pt x="223" y="70"/>
                </a:lnTo>
                <a:lnTo>
                  <a:pt x="244" y="53"/>
                </a:lnTo>
                <a:lnTo>
                  <a:pt x="242" y="70"/>
                </a:lnTo>
                <a:lnTo>
                  <a:pt x="270" y="58"/>
                </a:lnTo>
                <a:lnTo>
                  <a:pt x="343" y="81"/>
                </a:lnTo>
                <a:lnTo>
                  <a:pt x="380" y="81"/>
                </a:lnTo>
                <a:lnTo>
                  <a:pt x="396" y="94"/>
                </a:lnTo>
                <a:lnTo>
                  <a:pt x="375" y="107"/>
                </a:lnTo>
                <a:lnTo>
                  <a:pt x="388" y="110"/>
                </a:lnTo>
                <a:lnTo>
                  <a:pt x="456" y="105"/>
                </a:lnTo>
                <a:lnTo>
                  <a:pt x="485" y="120"/>
                </a:lnTo>
                <a:lnTo>
                  <a:pt x="490" y="136"/>
                </a:lnTo>
                <a:lnTo>
                  <a:pt x="498" y="129"/>
                </a:lnTo>
                <a:lnTo>
                  <a:pt x="485" y="110"/>
                </a:lnTo>
                <a:lnTo>
                  <a:pt x="517" y="89"/>
                </a:lnTo>
                <a:lnTo>
                  <a:pt x="488" y="102"/>
                </a:lnTo>
                <a:lnTo>
                  <a:pt x="475" y="97"/>
                </a:lnTo>
                <a:lnTo>
                  <a:pt x="512" y="78"/>
                </a:lnTo>
                <a:lnTo>
                  <a:pt x="535" y="102"/>
                </a:lnTo>
                <a:lnTo>
                  <a:pt x="554" y="102"/>
                </a:lnTo>
                <a:lnTo>
                  <a:pt x="569" y="112"/>
                </a:lnTo>
                <a:lnTo>
                  <a:pt x="627" y="110"/>
                </a:lnTo>
                <a:lnTo>
                  <a:pt x="625" y="105"/>
                </a:lnTo>
                <a:lnTo>
                  <a:pt x="645" y="115"/>
                </a:lnTo>
                <a:lnTo>
                  <a:pt x="645" y="107"/>
                </a:lnTo>
                <a:lnTo>
                  <a:pt x="632" y="110"/>
                </a:lnTo>
                <a:lnTo>
                  <a:pt x="622" y="97"/>
                </a:lnTo>
                <a:lnTo>
                  <a:pt x="645" y="94"/>
                </a:lnTo>
                <a:lnTo>
                  <a:pt x="653" y="105"/>
                </a:lnTo>
                <a:lnTo>
                  <a:pt x="661" y="99"/>
                </a:lnTo>
                <a:lnTo>
                  <a:pt x="659" y="115"/>
                </a:lnTo>
                <a:lnTo>
                  <a:pt x="672" y="126"/>
                </a:lnTo>
                <a:lnTo>
                  <a:pt x="669" y="105"/>
                </a:lnTo>
                <a:lnTo>
                  <a:pt x="698" y="92"/>
                </a:lnTo>
                <a:lnTo>
                  <a:pt x="693" y="78"/>
                </a:lnTo>
                <a:lnTo>
                  <a:pt x="682" y="89"/>
                </a:lnTo>
                <a:lnTo>
                  <a:pt x="698" y="68"/>
                </a:lnTo>
                <a:lnTo>
                  <a:pt x="656" y="53"/>
                </a:lnTo>
                <a:lnTo>
                  <a:pt x="659" y="21"/>
                </a:lnTo>
                <a:lnTo>
                  <a:pt x="669" y="21"/>
                </a:lnTo>
                <a:lnTo>
                  <a:pt x="674" y="0"/>
                </a:lnTo>
                <a:lnTo>
                  <a:pt x="706" y="21"/>
                </a:lnTo>
                <a:lnTo>
                  <a:pt x="706" y="34"/>
                </a:lnTo>
                <a:lnTo>
                  <a:pt x="729" y="53"/>
                </a:lnTo>
                <a:lnTo>
                  <a:pt x="713" y="53"/>
                </a:lnTo>
                <a:lnTo>
                  <a:pt x="724" y="55"/>
                </a:lnTo>
                <a:lnTo>
                  <a:pt x="711" y="63"/>
                </a:lnTo>
                <a:lnTo>
                  <a:pt x="737" y="68"/>
                </a:lnTo>
                <a:lnTo>
                  <a:pt x="732" y="70"/>
                </a:lnTo>
                <a:lnTo>
                  <a:pt x="745" y="99"/>
                </a:lnTo>
                <a:lnTo>
                  <a:pt x="761" y="73"/>
                </a:lnTo>
                <a:lnTo>
                  <a:pt x="777" y="81"/>
                </a:lnTo>
                <a:lnTo>
                  <a:pt x="782" y="99"/>
                </a:lnTo>
                <a:lnTo>
                  <a:pt x="774" y="107"/>
                </a:lnTo>
                <a:lnTo>
                  <a:pt x="789" y="126"/>
                </a:lnTo>
                <a:lnTo>
                  <a:pt x="803" y="120"/>
                </a:lnTo>
                <a:lnTo>
                  <a:pt x="813" y="92"/>
                </a:lnTo>
                <a:lnTo>
                  <a:pt x="829" y="89"/>
                </a:lnTo>
                <a:lnTo>
                  <a:pt x="818" y="60"/>
                </a:lnTo>
                <a:lnTo>
                  <a:pt x="860" y="63"/>
                </a:lnTo>
                <a:lnTo>
                  <a:pt x="879" y="76"/>
                </a:lnTo>
                <a:lnTo>
                  <a:pt x="868" y="86"/>
                </a:lnTo>
                <a:lnTo>
                  <a:pt x="881" y="92"/>
                </a:lnTo>
                <a:lnTo>
                  <a:pt x="860" y="94"/>
                </a:lnTo>
                <a:lnTo>
                  <a:pt x="879" y="131"/>
                </a:lnTo>
                <a:lnTo>
                  <a:pt x="850" y="146"/>
                </a:lnTo>
                <a:lnTo>
                  <a:pt x="839" y="139"/>
                </a:lnTo>
                <a:lnTo>
                  <a:pt x="845" y="149"/>
                </a:lnTo>
                <a:lnTo>
                  <a:pt x="803" y="141"/>
                </a:lnTo>
                <a:lnTo>
                  <a:pt x="811" y="152"/>
                </a:lnTo>
                <a:lnTo>
                  <a:pt x="792" y="170"/>
                </a:lnTo>
                <a:lnTo>
                  <a:pt x="750" y="157"/>
                </a:lnTo>
                <a:lnTo>
                  <a:pt x="766" y="173"/>
                </a:lnTo>
                <a:lnTo>
                  <a:pt x="797" y="176"/>
                </a:lnTo>
                <a:lnTo>
                  <a:pt x="777" y="199"/>
                </a:lnTo>
                <a:lnTo>
                  <a:pt x="753" y="199"/>
                </a:lnTo>
                <a:lnTo>
                  <a:pt x="742" y="215"/>
                </a:lnTo>
                <a:lnTo>
                  <a:pt x="701" y="205"/>
                </a:lnTo>
                <a:lnTo>
                  <a:pt x="737" y="215"/>
                </a:lnTo>
                <a:lnTo>
                  <a:pt x="742" y="225"/>
                </a:lnTo>
                <a:lnTo>
                  <a:pt x="713" y="230"/>
                </a:lnTo>
                <a:lnTo>
                  <a:pt x="724" y="236"/>
                </a:lnTo>
                <a:lnTo>
                  <a:pt x="711" y="236"/>
                </a:lnTo>
                <a:lnTo>
                  <a:pt x="711" y="249"/>
                </a:lnTo>
                <a:lnTo>
                  <a:pt x="684" y="262"/>
                </a:lnTo>
                <a:lnTo>
                  <a:pt x="679" y="314"/>
                </a:lnTo>
                <a:lnTo>
                  <a:pt x="687" y="328"/>
                </a:lnTo>
                <a:lnTo>
                  <a:pt x="703" y="322"/>
                </a:lnTo>
                <a:lnTo>
                  <a:pt x="711" y="362"/>
                </a:lnTo>
                <a:lnTo>
                  <a:pt x="735" y="351"/>
                </a:lnTo>
                <a:lnTo>
                  <a:pt x="763" y="364"/>
                </a:lnTo>
                <a:lnTo>
                  <a:pt x="818" y="390"/>
                </a:lnTo>
                <a:lnTo>
                  <a:pt x="816" y="404"/>
                </a:lnTo>
                <a:lnTo>
                  <a:pt x="821" y="393"/>
                </a:lnTo>
                <a:lnTo>
                  <a:pt x="863" y="396"/>
                </a:lnTo>
                <a:lnTo>
                  <a:pt x="863" y="440"/>
                </a:lnTo>
                <a:lnTo>
                  <a:pt x="879" y="453"/>
                </a:lnTo>
                <a:lnTo>
                  <a:pt x="865" y="458"/>
                </a:lnTo>
                <a:lnTo>
                  <a:pt x="889" y="464"/>
                </a:lnTo>
                <a:lnTo>
                  <a:pt x="881" y="480"/>
                </a:lnTo>
                <a:lnTo>
                  <a:pt x="902" y="480"/>
                </a:lnTo>
                <a:lnTo>
                  <a:pt x="929" y="456"/>
                </a:lnTo>
                <a:lnTo>
                  <a:pt x="918" y="451"/>
                </a:lnTo>
                <a:lnTo>
                  <a:pt x="902" y="409"/>
                </a:lnTo>
                <a:lnTo>
                  <a:pt x="955" y="375"/>
                </a:lnTo>
                <a:lnTo>
                  <a:pt x="944" y="372"/>
                </a:lnTo>
                <a:lnTo>
                  <a:pt x="934" y="333"/>
                </a:lnTo>
                <a:lnTo>
                  <a:pt x="918" y="322"/>
                </a:lnTo>
                <a:lnTo>
                  <a:pt x="941" y="301"/>
                </a:lnTo>
                <a:lnTo>
                  <a:pt x="931" y="296"/>
                </a:lnTo>
                <a:lnTo>
                  <a:pt x="934" y="278"/>
                </a:lnTo>
                <a:lnTo>
                  <a:pt x="926" y="275"/>
                </a:lnTo>
                <a:lnTo>
                  <a:pt x="934" y="259"/>
                </a:lnTo>
                <a:lnTo>
                  <a:pt x="924" y="252"/>
                </a:lnTo>
                <a:lnTo>
                  <a:pt x="931" y="238"/>
                </a:lnTo>
                <a:lnTo>
                  <a:pt x="971" y="246"/>
                </a:lnTo>
                <a:lnTo>
                  <a:pt x="986" y="238"/>
                </a:lnTo>
                <a:lnTo>
                  <a:pt x="1020" y="259"/>
                </a:lnTo>
                <a:lnTo>
                  <a:pt x="1020" y="267"/>
                </a:lnTo>
                <a:lnTo>
                  <a:pt x="1052" y="270"/>
                </a:lnTo>
                <a:lnTo>
                  <a:pt x="1054" y="293"/>
                </a:lnTo>
                <a:lnTo>
                  <a:pt x="1025" y="293"/>
                </a:lnTo>
                <a:lnTo>
                  <a:pt x="1049" y="296"/>
                </a:lnTo>
                <a:lnTo>
                  <a:pt x="1057" y="309"/>
                </a:lnTo>
                <a:lnTo>
                  <a:pt x="1034" y="328"/>
                </a:lnTo>
                <a:lnTo>
                  <a:pt x="1068" y="317"/>
                </a:lnTo>
                <a:lnTo>
                  <a:pt x="1073" y="333"/>
                </a:lnTo>
                <a:lnTo>
                  <a:pt x="1054" y="340"/>
                </a:lnTo>
                <a:lnTo>
                  <a:pt x="1078" y="325"/>
                </a:lnTo>
                <a:lnTo>
                  <a:pt x="1081" y="335"/>
                </a:lnTo>
                <a:lnTo>
                  <a:pt x="1096" y="317"/>
                </a:lnTo>
                <a:lnTo>
                  <a:pt x="1101" y="328"/>
                </a:lnTo>
                <a:lnTo>
                  <a:pt x="1118" y="304"/>
                </a:lnTo>
                <a:lnTo>
                  <a:pt x="1112" y="299"/>
                </a:lnTo>
                <a:lnTo>
                  <a:pt x="1125" y="288"/>
                </a:lnTo>
                <a:lnTo>
                  <a:pt x="1141" y="309"/>
                </a:lnTo>
                <a:lnTo>
                  <a:pt x="1130" y="314"/>
                </a:lnTo>
                <a:lnTo>
                  <a:pt x="1144" y="314"/>
                </a:lnTo>
                <a:lnTo>
                  <a:pt x="1152" y="325"/>
                </a:lnTo>
                <a:lnTo>
                  <a:pt x="1141" y="328"/>
                </a:lnTo>
                <a:lnTo>
                  <a:pt x="1157" y="330"/>
                </a:lnTo>
                <a:lnTo>
                  <a:pt x="1144" y="335"/>
                </a:lnTo>
                <a:lnTo>
                  <a:pt x="1157" y="333"/>
                </a:lnTo>
                <a:lnTo>
                  <a:pt x="1165" y="343"/>
                </a:lnTo>
                <a:lnTo>
                  <a:pt x="1157" y="348"/>
                </a:lnTo>
                <a:lnTo>
                  <a:pt x="1172" y="357"/>
                </a:lnTo>
                <a:lnTo>
                  <a:pt x="1152" y="367"/>
                </a:lnTo>
                <a:lnTo>
                  <a:pt x="1167" y="367"/>
                </a:lnTo>
                <a:lnTo>
                  <a:pt x="1165" y="375"/>
                </a:lnTo>
                <a:lnTo>
                  <a:pt x="1191" y="382"/>
                </a:lnTo>
                <a:lnTo>
                  <a:pt x="1199" y="404"/>
                </a:lnTo>
                <a:lnTo>
                  <a:pt x="1206" y="393"/>
                </a:lnTo>
                <a:lnTo>
                  <a:pt x="1233" y="409"/>
                </a:lnTo>
                <a:lnTo>
                  <a:pt x="1178" y="424"/>
                </a:lnTo>
                <a:lnTo>
                  <a:pt x="1191" y="433"/>
                </a:lnTo>
                <a:lnTo>
                  <a:pt x="1233" y="416"/>
                </a:lnTo>
                <a:lnTo>
                  <a:pt x="1233" y="433"/>
                </a:lnTo>
                <a:lnTo>
                  <a:pt x="1251" y="427"/>
                </a:lnTo>
                <a:lnTo>
                  <a:pt x="1256" y="435"/>
                </a:lnTo>
                <a:lnTo>
                  <a:pt x="1246" y="435"/>
                </a:lnTo>
                <a:lnTo>
                  <a:pt x="1256" y="456"/>
                </a:lnTo>
                <a:lnTo>
                  <a:pt x="1194" y="492"/>
                </a:lnTo>
                <a:lnTo>
                  <a:pt x="1099" y="492"/>
                </a:lnTo>
                <a:lnTo>
                  <a:pt x="1062" y="522"/>
                </a:lnTo>
                <a:lnTo>
                  <a:pt x="1028" y="558"/>
                </a:lnTo>
                <a:lnTo>
                  <a:pt x="1062" y="529"/>
                </a:lnTo>
                <a:lnTo>
                  <a:pt x="1112" y="511"/>
                </a:lnTo>
                <a:lnTo>
                  <a:pt x="1130" y="527"/>
                </a:lnTo>
                <a:lnTo>
                  <a:pt x="1096" y="534"/>
                </a:lnTo>
                <a:lnTo>
                  <a:pt x="1123" y="540"/>
                </a:lnTo>
                <a:lnTo>
                  <a:pt x="1118" y="556"/>
                </a:lnTo>
                <a:lnTo>
                  <a:pt x="1135" y="574"/>
                </a:lnTo>
                <a:lnTo>
                  <a:pt x="1175" y="582"/>
                </a:lnTo>
                <a:lnTo>
                  <a:pt x="1183" y="556"/>
                </a:lnTo>
                <a:lnTo>
                  <a:pt x="1183" y="571"/>
                </a:lnTo>
                <a:lnTo>
                  <a:pt x="1196" y="571"/>
                </a:lnTo>
                <a:lnTo>
                  <a:pt x="1175" y="587"/>
                </a:lnTo>
                <a:lnTo>
                  <a:pt x="1133" y="600"/>
                </a:lnTo>
                <a:lnTo>
                  <a:pt x="1115" y="619"/>
                </a:lnTo>
                <a:lnTo>
                  <a:pt x="1101" y="600"/>
                </a:lnTo>
                <a:lnTo>
                  <a:pt x="1144" y="585"/>
                </a:lnTo>
                <a:lnTo>
                  <a:pt x="1123" y="585"/>
                </a:lnTo>
                <a:lnTo>
                  <a:pt x="1125" y="574"/>
                </a:lnTo>
                <a:lnTo>
                  <a:pt x="1088" y="587"/>
                </a:lnTo>
                <a:lnTo>
                  <a:pt x="1078" y="579"/>
                </a:lnTo>
                <a:lnTo>
                  <a:pt x="1078" y="556"/>
                </a:lnTo>
                <a:lnTo>
                  <a:pt x="1054" y="548"/>
                </a:lnTo>
                <a:lnTo>
                  <a:pt x="1039" y="585"/>
                </a:lnTo>
                <a:lnTo>
                  <a:pt x="963" y="603"/>
                </a:lnTo>
                <a:lnTo>
                  <a:pt x="910" y="613"/>
                </a:lnTo>
                <a:lnTo>
                  <a:pt x="900" y="624"/>
                </a:lnTo>
                <a:lnTo>
                  <a:pt x="910" y="624"/>
                </a:lnTo>
                <a:lnTo>
                  <a:pt x="915" y="629"/>
                </a:lnTo>
                <a:lnTo>
                  <a:pt x="853" y="647"/>
                </a:lnTo>
                <a:lnTo>
                  <a:pt x="855" y="639"/>
                </a:lnTo>
                <a:lnTo>
                  <a:pt x="860" y="637"/>
                </a:lnTo>
                <a:lnTo>
                  <a:pt x="863" y="627"/>
                </a:lnTo>
                <a:lnTo>
                  <a:pt x="871" y="621"/>
                </a:lnTo>
                <a:lnTo>
                  <a:pt x="876" y="587"/>
                </a:lnTo>
                <a:lnTo>
                  <a:pt x="887" y="600"/>
                </a:lnTo>
                <a:lnTo>
                  <a:pt x="902" y="598"/>
                </a:lnTo>
                <a:lnTo>
                  <a:pt x="887" y="574"/>
                </a:lnTo>
                <a:lnTo>
                  <a:pt x="831" y="566"/>
                </a:lnTo>
                <a:lnTo>
                  <a:pt x="826" y="537"/>
                </a:lnTo>
                <a:lnTo>
                  <a:pt x="813" y="537"/>
                </a:lnTo>
                <a:lnTo>
                  <a:pt x="805" y="524"/>
                </a:lnTo>
                <a:lnTo>
                  <a:pt x="792" y="522"/>
                </a:lnTo>
                <a:lnTo>
                  <a:pt x="792" y="532"/>
                </a:lnTo>
                <a:lnTo>
                  <a:pt x="779" y="519"/>
                </a:lnTo>
                <a:lnTo>
                  <a:pt x="753" y="537"/>
                </a:lnTo>
                <a:lnTo>
                  <a:pt x="684" y="524"/>
                </a:lnTo>
                <a:lnTo>
                  <a:pt x="674" y="509"/>
                </a:lnTo>
                <a:lnTo>
                  <a:pt x="674" y="519"/>
                </a:lnTo>
                <a:lnTo>
                  <a:pt x="270" y="519"/>
                </a:lnTo>
                <a:lnTo>
                  <a:pt x="265" y="503"/>
                </a:lnTo>
                <a:lnTo>
                  <a:pt x="242" y="500"/>
                </a:lnTo>
                <a:lnTo>
                  <a:pt x="242" y="490"/>
                </a:lnTo>
                <a:lnTo>
                  <a:pt x="197" y="475"/>
                </a:lnTo>
                <a:lnTo>
                  <a:pt x="202" y="469"/>
                </a:lnTo>
                <a:lnTo>
                  <a:pt x="194" y="451"/>
                </a:lnTo>
                <a:lnTo>
                  <a:pt x="181" y="451"/>
                </a:lnTo>
                <a:lnTo>
                  <a:pt x="157" y="411"/>
                </a:lnTo>
                <a:lnTo>
                  <a:pt x="160" y="401"/>
                </a:lnTo>
                <a:lnTo>
                  <a:pt x="163" y="380"/>
                </a:lnTo>
                <a:lnTo>
                  <a:pt x="137" y="367"/>
                </a:lnTo>
                <a:lnTo>
                  <a:pt x="81" y="299"/>
                </a:lnTo>
                <a:lnTo>
                  <a:pt x="53" y="317"/>
                </a:lnTo>
                <a:lnTo>
                  <a:pt x="42" y="306"/>
                </a:lnTo>
                <a:lnTo>
                  <a:pt x="29" y="288"/>
                </a:lnTo>
                <a:lnTo>
                  <a:pt x="0" y="28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64" name="Freeform 56"/>
          <p:cNvSpPr>
            <a:spLocks/>
          </p:cNvSpPr>
          <p:nvPr/>
        </p:nvSpPr>
        <p:spPr bwMode="auto">
          <a:xfrm>
            <a:off x="1746250" y="2914650"/>
            <a:ext cx="96838" cy="58738"/>
          </a:xfrm>
          <a:custGeom>
            <a:avLst/>
            <a:gdLst>
              <a:gd name="T0" fmla="*/ 0 w 68"/>
              <a:gd name="T1" fmla="*/ 0 h 37"/>
              <a:gd name="T2" fmla="*/ 51267 w 68"/>
              <a:gd name="T3" fmla="*/ 9525 h 37"/>
              <a:gd name="T4" fmla="*/ 95414 w 68"/>
              <a:gd name="T5" fmla="*/ 57150 h 37"/>
              <a:gd name="T6" fmla="*/ 69780 w 68"/>
              <a:gd name="T7" fmla="*/ 50800 h 37"/>
              <a:gd name="T8" fmla="*/ 0 w 68"/>
              <a:gd name="T9" fmla="*/ 0 h 37"/>
              <a:gd name="T10" fmla="*/ 0 60000 65536"/>
              <a:gd name="T11" fmla="*/ 0 60000 65536"/>
              <a:gd name="T12" fmla="*/ 0 60000 65536"/>
              <a:gd name="T13" fmla="*/ 0 60000 65536"/>
              <a:gd name="T14" fmla="*/ 0 60000 65536"/>
              <a:gd name="T15" fmla="*/ 0 w 68"/>
              <a:gd name="T16" fmla="*/ 0 h 37"/>
              <a:gd name="T17" fmla="*/ 68 w 68"/>
              <a:gd name="T18" fmla="*/ 37 h 37"/>
            </a:gdLst>
            <a:ahLst/>
            <a:cxnLst>
              <a:cxn ang="T10">
                <a:pos x="T0" y="T1"/>
              </a:cxn>
              <a:cxn ang="T11">
                <a:pos x="T2" y="T3"/>
              </a:cxn>
              <a:cxn ang="T12">
                <a:pos x="T4" y="T5"/>
              </a:cxn>
              <a:cxn ang="T13">
                <a:pos x="T6" y="T7"/>
              </a:cxn>
              <a:cxn ang="T14">
                <a:pos x="T8" y="T9"/>
              </a:cxn>
            </a:cxnLst>
            <a:rect l="T15" t="T16" r="T17" b="T18"/>
            <a:pathLst>
              <a:path w="68" h="37">
                <a:moveTo>
                  <a:pt x="0" y="0"/>
                </a:moveTo>
                <a:lnTo>
                  <a:pt x="36" y="6"/>
                </a:lnTo>
                <a:lnTo>
                  <a:pt x="67" y="36"/>
                </a:lnTo>
                <a:lnTo>
                  <a:pt x="49" y="32"/>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65" name="Freeform 57"/>
          <p:cNvSpPr>
            <a:spLocks/>
          </p:cNvSpPr>
          <p:nvPr/>
        </p:nvSpPr>
        <p:spPr bwMode="auto">
          <a:xfrm>
            <a:off x="1746250" y="2914650"/>
            <a:ext cx="104775" cy="68263"/>
          </a:xfrm>
          <a:custGeom>
            <a:avLst/>
            <a:gdLst>
              <a:gd name="T0" fmla="*/ 0 w 74"/>
              <a:gd name="T1" fmla="*/ 0 h 43"/>
              <a:gd name="T2" fmla="*/ 55219 w 74"/>
              <a:gd name="T3" fmla="*/ 11113 h 43"/>
              <a:gd name="T4" fmla="*/ 103359 w 74"/>
              <a:gd name="T5" fmla="*/ 66675 h 43"/>
              <a:gd name="T6" fmla="*/ 75042 w 74"/>
              <a:gd name="T7" fmla="*/ 58738 h 43"/>
              <a:gd name="T8" fmla="*/ 0 w 74"/>
              <a:gd name="T9" fmla="*/ 0 h 43"/>
              <a:gd name="T10" fmla="*/ 0 60000 65536"/>
              <a:gd name="T11" fmla="*/ 0 60000 65536"/>
              <a:gd name="T12" fmla="*/ 0 60000 65536"/>
              <a:gd name="T13" fmla="*/ 0 60000 65536"/>
              <a:gd name="T14" fmla="*/ 0 60000 65536"/>
              <a:gd name="T15" fmla="*/ 0 w 74"/>
              <a:gd name="T16" fmla="*/ 0 h 43"/>
              <a:gd name="T17" fmla="*/ 74 w 74"/>
              <a:gd name="T18" fmla="*/ 43 h 43"/>
            </a:gdLst>
            <a:ahLst/>
            <a:cxnLst>
              <a:cxn ang="T10">
                <a:pos x="T0" y="T1"/>
              </a:cxn>
              <a:cxn ang="T11">
                <a:pos x="T2" y="T3"/>
              </a:cxn>
              <a:cxn ang="T12">
                <a:pos x="T4" y="T5"/>
              </a:cxn>
              <a:cxn ang="T13">
                <a:pos x="T6" y="T7"/>
              </a:cxn>
              <a:cxn ang="T14">
                <a:pos x="T8" y="T9"/>
              </a:cxn>
            </a:cxnLst>
            <a:rect l="T15" t="T16" r="T17" b="T18"/>
            <a:pathLst>
              <a:path w="74" h="43">
                <a:moveTo>
                  <a:pt x="0" y="0"/>
                </a:moveTo>
                <a:lnTo>
                  <a:pt x="39" y="7"/>
                </a:lnTo>
                <a:lnTo>
                  <a:pt x="73" y="42"/>
                </a:lnTo>
                <a:lnTo>
                  <a:pt x="53" y="37"/>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66" name="Freeform 58"/>
          <p:cNvSpPr>
            <a:spLocks/>
          </p:cNvSpPr>
          <p:nvPr/>
        </p:nvSpPr>
        <p:spPr bwMode="auto">
          <a:xfrm>
            <a:off x="1795463" y="2032000"/>
            <a:ext cx="211137" cy="146050"/>
          </a:xfrm>
          <a:custGeom>
            <a:avLst/>
            <a:gdLst>
              <a:gd name="T0" fmla="*/ 0 w 150"/>
              <a:gd name="T1" fmla="*/ 106363 h 92"/>
              <a:gd name="T2" fmla="*/ 7038 w 150"/>
              <a:gd name="T3" fmla="*/ 88900 h 92"/>
              <a:gd name="T4" fmla="*/ 43635 w 150"/>
              <a:gd name="T5" fmla="*/ 31750 h 92"/>
              <a:gd name="T6" fmla="*/ 25336 w 150"/>
              <a:gd name="T7" fmla="*/ 7938 h 92"/>
              <a:gd name="T8" fmla="*/ 88678 w 150"/>
              <a:gd name="T9" fmla="*/ 0 h 92"/>
              <a:gd name="T10" fmla="*/ 130905 w 150"/>
              <a:gd name="T11" fmla="*/ 23812 h 92"/>
              <a:gd name="T12" fmla="*/ 161872 w 150"/>
              <a:gd name="T13" fmla="*/ 12700 h 92"/>
              <a:gd name="T14" fmla="*/ 209729 w 150"/>
              <a:gd name="T15" fmla="*/ 38100 h 92"/>
              <a:gd name="T16" fmla="*/ 114014 w 150"/>
              <a:gd name="T17" fmla="*/ 93662 h 92"/>
              <a:gd name="T18" fmla="*/ 106976 w 150"/>
              <a:gd name="T19" fmla="*/ 125413 h 92"/>
              <a:gd name="T20" fmla="*/ 56303 w 150"/>
              <a:gd name="T21" fmla="*/ 144463 h 92"/>
              <a:gd name="T22" fmla="*/ 35189 w 150"/>
              <a:gd name="T23" fmla="*/ 120650 h 92"/>
              <a:gd name="T24" fmla="*/ 0 w 150"/>
              <a:gd name="T25" fmla="*/ 106363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92"/>
              <a:gd name="T41" fmla="*/ 150 w 150"/>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92">
                <a:moveTo>
                  <a:pt x="0" y="67"/>
                </a:moveTo>
                <a:lnTo>
                  <a:pt x="5" y="56"/>
                </a:lnTo>
                <a:lnTo>
                  <a:pt x="31" y="20"/>
                </a:lnTo>
                <a:lnTo>
                  <a:pt x="18" y="5"/>
                </a:lnTo>
                <a:lnTo>
                  <a:pt x="63" y="0"/>
                </a:lnTo>
                <a:lnTo>
                  <a:pt x="93" y="15"/>
                </a:lnTo>
                <a:lnTo>
                  <a:pt x="115" y="8"/>
                </a:lnTo>
                <a:lnTo>
                  <a:pt x="149" y="24"/>
                </a:lnTo>
                <a:lnTo>
                  <a:pt x="81" y="59"/>
                </a:lnTo>
                <a:lnTo>
                  <a:pt x="76" y="79"/>
                </a:lnTo>
                <a:lnTo>
                  <a:pt x="40" y="91"/>
                </a:lnTo>
                <a:lnTo>
                  <a:pt x="25" y="76"/>
                </a:lnTo>
                <a:lnTo>
                  <a:pt x="0" y="6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67" name="Freeform 59"/>
          <p:cNvSpPr>
            <a:spLocks/>
          </p:cNvSpPr>
          <p:nvPr/>
        </p:nvSpPr>
        <p:spPr bwMode="auto">
          <a:xfrm>
            <a:off x="1795463" y="2032000"/>
            <a:ext cx="219075" cy="155575"/>
          </a:xfrm>
          <a:custGeom>
            <a:avLst/>
            <a:gdLst>
              <a:gd name="T0" fmla="*/ 0 w 156"/>
              <a:gd name="T1" fmla="*/ 112713 h 98"/>
              <a:gd name="T2" fmla="*/ 7022 w 156"/>
              <a:gd name="T3" fmla="*/ 95250 h 98"/>
              <a:gd name="T4" fmla="*/ 44938 w 156"/>
              <a:gd name="T5" fmla="*/ 33338 h 98"/>
              <a:gd name="T6" fmla="*/ 26682 w 156"/>
              <a:gd name="T7" fmla="*/ 7938 h 98"/>
              <a:gd name="T8" fmla="*/ 92686 w 156"/>
              <a:gd name="T9" fmla="*/ 0 h 98"/>
              <a:gd name="T10" fmla="*/ 136220 w 156"/>
              <a:gd name="T11" fmla="*/ 25400 h 98"/>
              <a:gd name="T12" fmla="*/ 168519 w 156"/>
              <a:gd name="T13" fmla="*/ 12700 h 98"/>
              <a:gd name="T14" fmla="*/ 217671 w 156"/>
              <a:gd name="T15" fmla="*/ 41275 h 98"/>
              <a:gd name="T16" fmla="*/ 117963 w 156"/>
              <a:gd name="T17" fmla="*/ 100012 h 98"/>
              <a:gd name="T18" fmla="*/ 110942 w 156"/>
              <a:gd name="T19" fmla="*/ 133350 h 98"/>
              <a:gd name="T20" fmla="*/ 58982 w 156"/>
              <a:gd name="T21" fmla="*/ 153988 h 98"/>
              <a:gd name="T22" fmla="*/ 36512 w 156"/>
              <a:gd name="T23" fmla="*/ 128588 h 98"/>
              <a:gd name="T24" fmla="*/ 0 w 156"/>
              <a:gd name="T25" fmla="*/ 112713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98"/>
              <a:gd name="T41" fmla="*/ 156 w 156"/>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98">
                <a:moveTo>
                  <a:pt x="0" y="71"/>
                </a:moveTo>
                <a:lnTo>
                  <a:pt x="5" y="60"/>
                </a:lnTo>
                <a:lnTo>
                  <a:pt x="32" y="21"/>
                </a:lnTo>
                <a:lnTo>
                  <a:pt x="19" y="5"/>
                </a:lnTo>
                <a:lnTo>
                  <a:pt x="66" y="0"/>
                </a:lnTo>
                <a:lnTo>
                  <a:pt x="97" y="16"/>
                </a:lnTo>
                <a:lnTo>
                  <a:pt x="120" y="8"/>
                </a:lnTo>
                <a:lnTo>
                  <a:pt x="155" y="26"/>
                </a:lnTo>
                <a:lnTo>
                  <a:pt x="84" y="63"/>
                </a:lnTo>
                <a:lnTo>
                  <a:pt x="79" y="84"/>
                </a:lnTo>
                <a:lnTo>
                  <a:pt x="42" y="97"/>
                </a:lnTo>
                <a:lnTo>
                  <a:pt x="26" y="81"/>
                </a:lnTo>
                <a:lnTo>
                  <a:pt x="0" y="7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68" name="Freeform 60"/>
          <p:cNvSpPr>
            <a:spLocks/>
          </p:cNvSpPr>
          <p:nvPr/>
        </p:nvSpPr>
        <p:spPr bwMode="auto">
          <a:xfrm>
            <a:off x="1857375" y="1885950"/>
            <a:ext cx="144463" cy="79375"/>
          </a:xfrm>
          <a:custGeom>
            <a:avLst/>
            <a:gdLst>
              <a:gd name="T0" fmla="*/ 0 w 103"/>
              <a:gd name="T1" fmla="*/ 58738 h 50"/>
              <a:gd name="T2" fmla="*/ 32259 w 103"/>
              <a:gd name="T3" fmla="*/ 74613 h 50"/>
              <a:gd name="T4" fmla="*/ 42077 w 103"/>
              <a:gd name="T5" fmla="*/ 58738 h 50"/>
              <a:gd name="T6" fmla="*/ 49089 w 103"/>
              <a:gd name="T7" fmla="*/ 77788 h 50"/>
              <a:gd name="T8" fmla="*/ 63115 w 103"/>
              <a:gd name="T9" fmla="*/ 66675 h 50"/>
              <a:gd name="T10" fmla="*/ 60310 w 103"/>
              <a:gd name="T11" fmla="*/ 52388 h 50"/>
              <a:gd name="T12" fmla="*/ 74335 w 103"/>
              <a:gd name="T13" fmla="*/ 63500 h 50"/>
              <a:gd name="T14" fmla="*/ 86958 w 103"/>
              <a:gd name="T15" fmla="*/ 38100 h 50"/>
              <a:gd name="T16" fmla="*/ 98179 w 103"/>
              <a:gd name="T17" fmla="*/ 33338 h 50"/>
              <a:gd name="T18" fmla="*/ 100984 w 103"/>
              <a:gd name="T19" fmla="*/ 55563 h 50"/>
              <a:gd name="T20" fmla="*/ 136048 w 103"/>
              <a:gd name="T21" fmla="*/ 38100 h 50"/>
              <a:gd name="T22" fmla="*/ 123425 w 103"/>
              <a:gd name="T23" fmla="*/ 19050 h 50"/>
              <a:gd name="T24" fmla="*/ 143060 w 103"/>
              <a:gd name="T25" fmla="*/ 11112 h 50"/>
              <a:gd name="T26" fmla="*/ 123425 w 103"/>
              <a:gd name="T27" fmla="*/ 0 h 50"/>
              <a:gd name="T28" fmla="*/ 70128 w 103"/>
              <a:gd name="T29" fmla="*/ 11112 h 50"/>
              <a:gd name="T30" fmla="*/ 0 w 103"/>
              <a:gd name="T31" fmla="*/ 58738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
              <a:gd name="T49" fmla="*/ 0 h 50"/>
              <a:gd name="T50" fmla="*/ 103 w 103"/>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 h="50">
                <a:moveTo>
                  <a:pt x="0" y="37"/>
                </a:moveTo>
                <a:lnTo>
                  <a:pt x="23" y="47"/>
                </a:lnTo>
                <a:lnTo>
                  <a:pt x="30" y="37"/>
                </a:lnTo>
                <a:lnTo>
                  <a:pt x="35" y="49"/>
                </a:lnTo>
                <a:lnTo>
                  <a:pt x="45" y="42"/>
                </a:lnTo>
                <a:lnTo>
                  <a:pt x="43" y="33"/>
                </a:lnTo>
                <a:lnTo>
                  <a:pt x="53" y="40"/>
                </a:lnTo>
                <a:lnTo>
                  <a:pt x="62" y="24"/>
                </a:lnTo>
                <a:lnTo>
                  <a:pt x="70" y="21"/>
                </a:lnTo>
                <a:lnTo>
                  <a:pt x="72" y="35"/>
                </a:lnTo>
                <a:lnTo>
                  <a:pt x="97" y="24"/>
                </a:lnTo>
                <a:lnTo>
                  <a:pt x="88" y="12"/>
                </a:lnTo>
                <a:lnTo>
                  <a:pt x="102" y="7"/>
                </a:lnTo>
                <a:lnTo>
                  <a:pt x="88" y="0"/>
                </a:lnTo>
                <a:lnTo>
                  <a:pt x="50" y="7"/>
                </a:lnTo>
                <a:lnTo>
                  <a:pt x="0" y="3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69" name="Freeform 61"/>
          <p:cNvSpPr>
            <a:spLocks/>
          </p:cNvSpPr>
          <p:nvPr/>
        </p:nvSpPr>
        <p:spPr bwMode="auto">
          <a:xfrm>
            <a:off x="1857375" y="1885950"/>
            <a:ext cx="153988" cy="88900"/>
          </a:xfrm>
          <a:custGeom>
            <a:avLst/>
            <a:gdLst>
              <a:gd name="T0" fmla="*/ 0 w 109"/>
              <a:gd name="T1" fmla="*/ 66675 h 56"/>
              <a:gd name="T2" fmla="*/ 33906 w 109"/>
              <a:gd name="T3" fmla="*/ 84138 h 56"/>
              <a:gd name="T4" fmla="*/ 45207 w 109"/>
              <a:gd name="T5" fmla="*/ 66675 h 56"/>
              <a:gd name="T6" fmla="*/ 52271 w 109"/>
              <a:gd name="T7" fmla="*/ 87313 h 56"/>
              <a:gd name="T8" fmla="*/ 67811 w 109"/>
              <a:gd name="T9" fmla="*/ 74613 h 56"/>
              <a:gd name="T10" fmla="*/ 63573 w 109"/>
              <a:gd name="T11" fmla="*/ 58738 h 56"/>
              <a:gd name="T12" fmla="*/ 79113 w 109"/>
              <a:gd name="T13" fmla="*/ 71438 h 56"/>
              <a:gd name="T14" fmla="*/ 93240 w 109"/>
              <a:gd name="T15" fmla="*/ 42863 h 56"/>
              <a:gd name="T16" fmla="*/ 104542 w 109"/>
              <a:gd name="T17" fmla="*/ 38100 h 56"/>
              <a:gd name="T18" fmla="*/ 107368 w 109"/>
              <a:gd name="T19" fmla="*/ 61913 h 56"/>
              <a:gd name="T20" fmla="*/ 145512 w 109"/>
              <a:gd name="T21" fmla="*/ 42863 h 56"/>
              <a:gd name="T22" fmla="*/ 131384 w 109"/>
              <a:gd name="T23" fmla="*/ 20638 h 56"/>
              <a:gd name="T24" fmla="*/ 152575 w 109"/>
              <a:gd name="T25" fmla="*/ 12700 h 56"/>
              <a:gd name="T26" fmla="*/ 131384 w 109"/>
              <a:gd name="T27" fmla="*/ 0 h 56"/>
              <a:gd name="T28" fmla="*/ 74875 w 109"/>
              <a:gd name="T29" fmla="*/ 12700 h 56"/>
              <a:gd name="T30" fmla="*/ 0 w 109"/>
              <a:gd name="T31" fmla="*/ 66675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56"/>
              <a:gd name="T50" fmla="*/ 109 w 109"/>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56">
                <a:moveTo>
                  <a:pt x="0" y="42"/>
                </a:moveTo>
                <a:lnTo>
                  <a:pt x="24" y="53"/>
                </a:lnTo>
                <a:lnTo>
                  <a:pt x="32" y="42"/>
                </a:lnTo>
                <a:lnTo>
                  <a:pt x="37" y="55"/>
                </a:lnTo>
                <a:lnTo>
                  <a:pt x="48" y="47"/>
                </a:lnTo>
                <a:lnTo>
                  <a:pt x="45" y="37"/>
                </a:lnTo>
                <a:lnTo>
                  <a:pt x="56" y="45"/>
                </a:lnTo>
                <a:lnTo>
                  <a:pt x="66" y="27"/>
                </a:lnTo>
                <a:lnTo>
                  <a:pt x="74" y="24"/>
                </a:lnTo>
                <a:lnTo>
                  <a:pt x="76" y="39"/>
                </a:lnTo>
                <a:lnTo>
                  <a:pt x="103" y="27"/>
                </a:lnTo>
                <a:lnTo>
                  <a:pt x="93" y="13"/>
                </a:lnTo>
                <a:lnTo>
                  <a:pt x="108" y="8"/>
                </a:lnTo>
                <a:lnTo>
                  <a:pt x="93" y="0"/>
                </a:lnTo>
                <a:lnTo>
                  <a:pt x="53" y="8"/>
                </a:lnTo>
                <a:lnTo>
                  <a:pt x="0" y="4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70" name="Freeform 62"/>
          <p:cNvSpPr>
            <a:spLocks/>
          </p:cNvSpPr>
          <p:nvPr/>
        </p:nvSpPr>
        <p:spPr bwMode="auto">
          <a:xfrm>
            <a:off x="1936750" y="2085975"/>
            <a:ext cx="368300" cy="200025"/>
          </a:xfrm>
          <a:custGeom>
            <a:avLst/>
            <a:gdLst>
              <a:gd name="T0" fmla="*/ 0 w 262"/>
              <a:gd name="T1" fmla="*/ 58738 h 126"/>
              <a:gd name="T2" fmla="*/ 21086 w 262"/>
              <a:gd name="T3" fmla="*/ 47625 h 126"/>
              <a:gd name="T4" fmla="*/ 14057 w 262"/>
              <a:gd name="T5" fmla="*/ 36513 h 126"/>
              <a:gd name="T6" fmla="*/ 53418 w 262"/>
              <a:gd name="T7" fmla="*/ 12700 h 126"/>
              <a:gd name="T8" fmla="*/ 89966 w 262"/>
              <a:gd name="T9" fmla="*/ 0 h 126"/>
              <a:gd name="T10" fmla="*/ 99806 w 262"/>
              <a:gd name="T11" fmla="*/ 19050 h 126"/>
              <a:gd name="T12" fmla="*/ 89966 w 262"/>
              <a:gd name="T13" fmla="*/ 31750 h 126"/>
              <a:gd name="T14" fmla="*/ 122298 w 262"/>
              <a:gd name="T15" fmla="*/ 15875 h 126"/>
              <a:gd name="T16" fmla="*/ 154630 w 262"/>
              <a:gd name="T17" fmla="*/ 28575 h 126"/>
              <a:gd name="T18" fmla="*/ 144790 w 262"/>
              <a:gd name="T19" fmla="*/ 44450 h 126"/>
              <a:gd name="T20" fmla="*/ 182744 w 262"/>
              <a:gd name="T21" fmla="*/ 31750 h 126"/>
              <a:gd name="T22" fmla="*/ 175716 w 262"/>
              <a:gd name="T23" fmla="*/ 15875 h 126"/>
              <a:gd name="T24" fmla="*/ 191179 w 262"/>
              <a:gd name="T25" fmla="*/ 19050 h 126"/>
              <a:gd name="T26" fmla="*/ 226322 w 262"/>
              <a:gd name="T27" fmla="*/ 71438 h 126"/>
              <a:gd name="T28" fmla="*/ 237568 w 262"/>
              <a:gd name="T29" fmla="*/ 58738 h 126"/>
              <a:gd name="T30" fmla="*/ 222105 w 262"/>
              <a:gd name="T31" fmla="*/ 0 h 126"/>
              <a:gd name="T32" fmla="*/ 248813 w 262"/>
              <a:gd name="T33" fmla="*/ 0 h 126"/>
              <a:gd name="T34" fmla="*/ 276928 w 262"/>
              <a:gd name="T35" fmla="*/ 23813 h 126"/>
              <a:gd name="T36" fmla="*/ 295202 w 262"/>
              <a:gd name="T37" fmla="*/ 95250 h 126"/>
              <a:gd name="T38" fmla="*/ 366894 w 262"/>
              <a:gd name="T39" fmla="*/ 136525 h 126"/>
              <a:gd name="T40" fmla="*/ 366894 w 262"/>
              <a:gd name="T41" fmla="*/ 150813 h 126"/>
              <a:gd name="T42" fmla="*/ 344403 w 262"/>
              <a:gd name="T43" fmla="*/ 144463 h 126"/>
              <a:gd name="T44" fmla="*/ 320505 w 262"/>
              <a:gd name="T45" fmla="*/ 153988 h 126"/>
              <a:gd name="T46" fmla="*/ 357054 w 262"/>
              <a:gd name="T47" fmla="*/ 171450 h 126"/>
              <a:gd name="T48" fmla="*/ 327534 w 262"/>
              <a:gd name="T49" fmla="*/ 185738 h 126"/>
              <a:gd name="T50" fmla="*/ 279739 w 262"/>
              <a:gd name="T51" fmla="*/ 179388 h 126"/>
              <a:gd name="T52" fmla="*/ 253031 w 262"/>
              <a:gd name="T53" fmla="*/ 158750 h 126"/>
              <a:gd name="T54" fmla="*/ 193990 w 262"/>
              <a:gd name="T55" fmla="*/ 195263 h 126"/>
              <a:gd name="T56" fmla="*/ 118081 w 262"/>
              <a:gd name="T57" fmla="*/ 198438 h 126"/>
              <a:gd name="T58" fmla="*/ 99806 w 262"/>
              <a:gd name="T59" fmla="*/ 166688 h 126"/>
              <a:gd name="T60" fmla="*/ 64663 w 262"/>
              <a:gd name="T61" fmla="*/ 161925 h 126"/>
              <a:gd name="T62" fmla="*/ 35143 w 262"/>
              <a:gd name="T63" fmla="*/ 139700 h 126"/>
              <a:gd name="T64" fmla="*/ 140572 w 262"/>
              <a:gd name="T65" fmla="*/ 119063 h 126"/>
              <a:gd name="T66" fmla="*/ 30926 w 262"/>
              <a:gd name="T67" fmla="*/ 111125 h 126"/>
              <a:gd name="T68" fmla="*/ 18274 w 262"/>
              <a:gd name="T69" fmla="*/ 95250 h 126"/>
              <a:gd name="T70" fmla="*/ 71692 w 262"/>
              <a:gd name="T71" fmla="*/ 76200 h 126"/>
              <a:gd name="T72" fmla="*/ 21086 w 262"/>
              <a:gd name="T73" fmla="*/ 82550 h 126"/>
              <a:gd name="T74" fmla="*/ 25303 w 262"/>
              <a:gd name="T75" fmla="*/ 71438 h 126"/>
              <a:gd name="T76" fmla="*/ 0 w 262"/>
              <a:gd name="T77" fmla="*/ 58738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2"/>
              <a:gd name="T118" fmla="*/ 0 h 126"/>
              <a:gd name="T119" fmla="*/ 262 w 262"/>
              <a:gd name="T120" fmla="*/ 126 h 1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2" h="126">
                <a:moveTo>
                  <a:pt x="0" y="37"/>
                </a:moveTo>
                <a:lnTo>
                  <a:pt x="15" y="30"/>
                </a:lnTo>
                <a:lnTo>
                  <a:pt x="10" y="23"/>
                </a:lnTo>
                <a:lnTo>
                  <a:pt x="38" y="8"/>
                </a:lnTo>
                <a:lnTo>
                  <a:pt x="64" y="0"/>
                </a:lnTo>
                <a:lnTo>
                  <a:pt x="71" y="12"/>
                </a:lnTo>
                <a:lnTo>
                  <a:pt x="64" y="20"/>
                </a:lnTo>
                <a:lnTo>
                  <a:pt x="87" y="10"/>
                </a:lnTo>
                <a:lnTo>
                  <a:pt x="110" y="18"/>
                </a:lnTo>
                <a:lnTo>
                  <a:pt x="103" y="28"/>
                </a:lnTo>
                <a:lnTo>
                  <a:pt x="130" y="20"/>
                </a:lnTo>
                <a:lnTo>
                  <a:pt x="125" y="10"/>
                </a:lnTo>
                <a:lnTo>
                  <a:pt x="136" y="12"/>
                </a:lnTo>
                <a:lnTo>
                  <a:pt x="161" y="45"/>
                </a:lnTo>
                <a:lnTo>
                  <a:pt x="169" y="37"/>
                </a:lnTo>
                <a:lnTo>
                  <a:pt x="158" y="0"/>
                </a:lnTo>
                <a:lnTo>
                  <a:pt x="177" y="0"/>
                </a:lnTo>
                <a:lnTo>
                  <a:pt x="197" y="15"/>
                </a:lnTo>
                <a:lnTo>
                  <a:pt x="210" y="60"/>
                </a:lnTo>
                <a:lnTo>
                  <a:pt x="261" y="86"/>
                </a:lnTo>
                <a:lnTo>
                  <a:pt x="261" y="95"/>
                </a:lnTo>
                <a:lnTo>
                  <a:pt x="245" y="91"/>
                </a:lnTo>
                <a:lnTo>
                  <a:pt x="228" y="97"/>
                </a:lnTo>
                <a:lnTo>
                  <a:pt x="254" y="108"/>
                </a:lnTo>
                <a:lnTo>
                  <a:pt x="233" y="117"/>
                </a:lnTo>
                <a:lnTo>
                  <a:pt x="199" y="113"/>
                </a:lnTo>
                <a:lnTo>
                  <a:pt x="180" y="100"/>
                </a:lnTo>
                <a:lnTo>
                  <a:pt x="138" y="123"/>
                </a:lnTo>
                <a:lnTo>
                  <a:pt x="84" y="125"/>
                </a:lnTo>
                <a:lnTo>
                  <a:pt x="71" y="105"/>
                </a:lnTo>
                <a:lnTo>
                  <a:pt x="46" y="102"/>
                </a:lnTo>
                <a:lnTo>
                  <a:pt x="25" y="88"/>
                </a:lnTo>
                <a:lnTo>
                  <a:pt x="100" y="75"/>
                </a:lnTo>
                <a:lnTo>
                  <a:pt x="22" y="70"/>
                </a:lnTo>
                <a:lnTo>
                  <a:pt x="13" y="60"/>
                </a:lnTo>
                <a:lnTo>
                  <a:pt x="51" y="48"/>
                </a:lnTo>
                <a:lnTo>
                  <a:pt x="15" y="52"/>
                </a:lnTo>
                <a:lnTo>
                  <a:pt x="18" y="45"/>
                </a:lnTo>
                <a:lnTo>
                  <a:pt x="0" y="3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71" name="Freeform 63"/>
          <p:cNvSpPr>
            <a:spLocks/>
          </p:cNvSpPr>
          <p:nvPr/>
        </p:nvSpPr>
        <p:spPr bwMode="auto">
          <a:xfrm>
            <a:off x="1936750" y="2085975"/>
            <a:ext cx="377825" cy="209550"/>
          </a:xfrm>
          <a:custGeom>
            <a:avLst/>
            <a:gdLst>
              <a:gd name="T0" fmla="*/ 0 w 268"/>
              <a:gd name="T1" fmla="*/ 61912 h 132"/>
              <a:gd name="T2" fmla="*/ 21147 w 268"/>
              <a:gd name="T3" fmla="*/ 49212 h 132"/>
              <a:gd name="T4" fmla="*/ 14098 w 268"/>
              <a:gd name="T5" fmla="*/ 38100 h 132"/>
              <a:gd name="T6" fmla="*/ 54982 w 268"/>
              <a:gd name="T7" fmla="*/ 12700 h 132"/>
              <a:gd name="T8" fmla="*/ 91637 w 268"/>
              <a:gd name="T9" fmla="*/ 0 h 132"/>
              <a:gd name="T10" fmla="*/ 102915 w 268"/>
              <a:gd name="T11" fmla="*/ 20637 h 132"/>
              <a:gd name="T12" fmla="*/ 91637 w 268"/>
              <a:gd name="T13" fmla="*/ 33337 h 132"/>
              <a:gd name="T14" fmla="*/ 125472 w 268"/>
              <a:gd name="T15" fmla="*/ 17462 h 132"/>
              <a:gd name="T16" fmla="*/ 159307 w 268"/>
              <a:gd name="T17" fmla="*/ 30162 h 132"/>
              <a:gd name="T18" fmla="*/ 148028 w 268"/>
              <a:gd name="T19" fmla="*/ 46037 h 132"/>
              <a:gd name="T20" fmla="*/ 187503 w 268"/>
              <a:gd name="T21" fmla="*/ 33337 h 132"/>
              <a:gd name="T22" fmla="*/ 180454 w 268"/>
              <a:gd name="T23" fmla="*/ 17462 h 132"/>
              <a:gd name="T24" fmla="*/ 195961 w 268"/>
              <a:gd name="T25" fmla="*/ 20637 h 132"/>
              <a:gd name="T26" fmla="*/ 232616 w 268"/>
              <a:gd name="T27" fmla="*/ 74612 h 132"/>
              <a:gd name="T28" fmla="*/ 243894 w 268"/>
              <a:gd name="T29" fmla="*/ 61912 h 132"/>
              <a:gd name="T30" fmla="*/ 228387 w 268"/>
              <a:gd name="T31" fmla="*/ 0 h 132"/>
              <a:gd name="T32" fmla="*/ 255173 w 268"/>
              <a:gd name="T33" fmla="*/ 0 h 132"/>
              <a:gd name="T34" fmla="*/ 284779 w 268"/>
              <a:gd name="T35" fmla="*/ 25400 h 132"/>
              <a:gd name="T36" fmla="*/ 303106 w 268"/>
              <a:gd name="T37" fmla="*/ 100012 h 132"/>
              <a:gd name="T38" fmla="*/ 376415 w 268"/>
              <a:gd name="T39" fmla="*/ 142875 h 132"/>
              <a:gd name="T40" fmla="*/ 376415 w 268"/>
              <a:gd name="T41" fmla="*/ 158750 h 132"/>
              <a:gd name="T42" fmla="*/ 353858 w 268"/>
              <a:gd name="T43" fmla="*/ 150812 h 132"/>
              <a:gd name="T44" fmla="*/ 328482 w 268"/>
              <a:gd name="T45" fmla="*/ 161925 h 132"/>
              <a:gd name="T46" fmla="*/ 366547 w 268"/>
              <a:gd name="T47" fmla="*/ 179387 h 132"/>
              <a:gd name="T48" fmla="*/ 335531 w 268"/>
              <a:gd name="T49" fmla="*/ 195262 h 132"/>
              <a:gd name="T50" fmla="*/ 287598 w 268"/>
              <a:gd name="T51" fmla="*/ 187325 h 132"/>
              <a:gd name="T52" fmla="*/ 259402 w 268"/>
              <a:gd name="T53" fmla="*/ 166687 h 132"/>
              <a:gd name="T54" fmla="*/ 198781 w 268"/>
              <a:gd name="T55" fmla="*/ 204788 h 132"/>
              <a:gd name="T56" fmla="*/ 121242 w 268"/>
              <a:gd name="T57" fmla="*/ 207963 h 132"/>
              <a:gd name="T58" fmla="*/ 102915 w 268"/>
              <a:gd name="T59" fmla="*/ 174625 h 132"/>
              <a:gd name="T60" fmla="*/ 66260 w 268"/>
              <a:gd name="T61" fmla="*/ 169862 h 132"/>
              <a:gd name="T62" fmla="*/ 36655 w 268"/>
              <a:gd name="T63" fmla="*/ 146050 h 132"/>
              <a:gd name="T64" fmla="*/ 143799 w 268"/>
              <a:gd name="T65" fmla="*/ 125412 h 132"/>
              <a:gd name="T66" fmla="*/ 32425 w 268"/>
              <a:gd name="T67" fmla="*/ 115887 h 132"/>
              <a:gd name="T68" fmla="*/ 18327 w 268"/>
              <a:gd name="T69" fmla="*/ 100012 h 132"/>
              <a:gd name="T70" fmla="*/ 73309 w 268"/>
              <a:gd name="T71" fmla="*/ 79375 h 132"/>
              <a:gd name="T72" fmla="*/ 21147 w 268"/>
              <a:gd name="T73" fmla="*/ 87312 h 132"/>
              <a:gd name="T74" fmla="*/ 25376 w 268"/>
              <a:gd name="T75" fmla="*/ 74612 h 132"/>
              <a:gd name="T76" fmla="*/ 0 w 268"/>
              <a:gd name="T77" fmla="*/ 61912 h 1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8"/>
              <a:gd name="T118" fmla="*/ 0 h 132"/>
              <a:gd name="T119" fmla="*/ 268 w 268"/>
              <a:gd name="T120" fmla="*/ 132 h 1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8" h="132">
                <a:moveTo>
                  <a:pt x="0" y="39"/>
                </a:moveTo>
                <a:lnTo>
                  <a:pt x="15" y="31"/>
                </a:lnTo>
                <a:lnTo>
                  <a:pt x="10" y="24"/>
                </a:lnTo>
                <a:lnTo>
                  <a:pt x="39" y="8"/>
                </a:lnTo>
                <a:lnTo>
                  <a:pt x="65" y="0"/>
                </a:lnTo>
                <a:lnTo>
                  <a:pt x="73" y="13"/>
                </a:lnTo>
                <a:lnTo>
                  <a:pt x="65" y="21"/>
                </a:lnTo>
                <a:lnTo>
                  <a:pt x="89" y="11"/>
                </a:lnTo>
                <a:lnTo>
                  <a:pt x="113" y="19"/>
                </a:lnTo>
                <a:lnTo>
                  <a:pt x="105" y="29"/>
                </a:lnTo>
                <a:lnTo>
                  <a:pt x="133" y="21"/>
                </a:lnTo>
                <a:lnTo>
                  <a:pt x="128" y="11"/>
                </a:lnTo>
                <a:lnTo>
                  <a:pt x="139" y="13"/>
                </a:lnTo>
                <a:lnTo>
                  <a:pt x="165" y="47"/>
                </a:lnTo>
                <a:lnTo>
                  <a:pt x="173" y="39"/>
                </a:lnTo>
                <a:lnTo>
                  <a:pt x="162" y="0"/>
                </a:lnTo>
                <a:lnTo>
                  <a:pt x="181" y="0"/>
                </a:lnTo>
                <a:lnTo>
                  <a:pt x="202" y="16"/>
                </a:lnTo>
                <a:lnTo>
                  <a:pt x="215" y="63"/>
                </a:lnTo>
                <a:lnTo>
                  <a:pt x="267" y="90"/>
                </a:lnTo>
                <a:lnTo>
                  <a:pt x="267" y="100"/>
                </a:lnTo>
                <a:lnTo>
                  <a:pt x="251" y="95"/>
                </a:lnTo>
                <a:lnTo>
                  <a:pt x="233" y="102"/>
                </a:lnTo>
                <a:lnTo>
                  <a:pt x="260" y="113"/>
                </a:lnTo>
                <a:lnTo>
                  <a:pt x="238" y="123"/>
                </a:lnTo>
                <a:lnTo>
                  <a:pt x="204" y="118"/>
                </a:lnTo>
                <a:lnTo>
                  <a:pt x="184" y="105"/>
                </a:lnTo>
                <a:lnTo>
                  <a:pt x="141" y="129"/>
                </a:lnTo>
                <a:lnTo>
                  <a:pt x="86" y="131"/>
                </a:lnTo>
                <a:lnTo>
                  <a:pt x="73" y="110"/>
                </a:lnTo>
                <a:lnTo>
                  <a:pt x="47" y="107"/>
                </a:lnTo>
                <a:lnTo>
                  <a:pt x="26" y="92"/>
                </a:lnTo>
                <a:lnTo>
                  <a:pt x="102" y="79"/>
                </a:lnTo>
                <a:lnTo>
                  <a:pt x="23" y="73"/>
                </a:lnTo>
                <a:lnTo>
                  <a:pt x="13" y="63"/>
                </a:lnTo>
                <a:lnTo>
                  <a:pt x="52" y="50"/>
                </a:lnTo>
                <a:lnTo>
                  <a:pt x="15" y="55"/>
                </a:lnTo>
                <a:lnTo>
                  <a:pt x="18" y="47"/>
                </a:lnTo>
                <a:lnTo>
                  <a:pt x="0" y="3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72" name="Freeform 64"/>
          <p:cNvSpPr>
            <a:spLocks/>
          </p:cNvSpPr>
          <p:nvPr/>
        </p:nvSpPr>
        <p:spPr bwMode="auto">
          <a:xfrm>
            <a:off x="1963738" y="1924050"/>
            <a:ext cx="250825" cy="104775"/>
          </a:xfrm>
          <a:custGeom>
            <a:avLst/>
            <a:gdLst>
              <a:gd name="T0" fmla="*/ 0 w 177"/>
              <a:gd name="T1" fmla="*/ 68262 h 66"/>
              <a:gd name="T2" fmla="*/ 8503 w 177"/>
              <a:gd name="T3" fmla="*/ 57150 h 66"/>
              <a:gd name="T4" fmla="*/ 51015 w 177"/>
              <a:gd name="T5" fmla="*/ 49212 h 66"/>
              <a:gd name="T6" fmla="*/ 8503 w 177"/>
              <a:gd name="T7" fmla="*/ 53975 h 66"/>
              <a:gd name="T8" fmla="*/ 59518 w 177"/>
              <a:gd name="T9" fmla="*/ 42862 h 66"/>
              <a:gd name="T10" fmla="*/ 19839 w 177"/>
              <a:gd name="T11" fmla="*/ 42862 h 66"/>
              <a:gd name="T12" fmla="*/ 22673 w 177"/>
              <a:gd name="T13" fmla="*/ 25400 h 66"/>
              <a:gd name="T14" fmla="*/ 59518 w 177"/>
              <a:gd name="T15" fmla="*/ 25400 h 66"/>
              <a:gd name="T16" fmla="*/ 36844 w 177"/>
              <a:gd name="T17" fmla="*/ 22225 h 66"/>
              <a:gd name="T18" fmla="*/ 55267 w 177"/>
              <a:gd name="T19" fmla="*/ 14287 h 66"/>
              <a:gd name="T20" fmla="*/ 104865 w 177"/>
              <a:gd name="T21" fmla="*/ 25400 h 66"/>
              <a:gd name="T22" fmla="*/ 130372 w 177"/>
              <a:gd name="T23" fmla="*/ 57150 h 66"/>
              <a:gd name="T24" fmla="*/ 177136 w 177"/>
              <a:gd name="T25" fmla="*/ 57150 h 66"/>
              <a:gd name="T26" fmla="*/ 158714 w 177"/>
              <a:gd name="T27" fmla="*/ 42862 h 66"/>
              <a:gd name="T28" fmla="*/ 170051 w 177"/>
              <a:gd name="T29" fmla="*/ 25400 h 66"/>
              <a:gd name="T30" fmla="*/ 147377 w 177"/>
              <a:gd name="T31" fmla="*/ 14287 h 66"/>
              <a:gd name="T32" fmla="*/ 181388 w 177"/>
              <a:gd name="T33" fmla="*/ 0 h 66"/>
              <a:gd name="T34" fmla="*/ 194141 w 177"/>
              <a:gd name="T35" fmla="*/ 22225 h 66"/>
              <a:gd name="T36" fmla="*/ 185639 w 177"/>
              <a:gd name="T37" fmla="*/ 30162 h 66"/>
              <a:gd name="T38" fmla="*/ 205478 w 177"/>
              <a:gd name="T39" fmla="*/ 33337 h 66"/>
              <a:gd name="T40" fmla="*/ 198393 w 177"/>
              <a:gd name="T41" fmla="*/ 44450 h 66"/>
              <a:gd name="T42" fmla="*/ 221066 w 177"/>
              <a:gd name="T43" fmla="*/ 49212 h 66"/>
              <a:gd name="T44" fmla="*/ 230986 w 177"/>
              <a:gd name="T45" fmla="*/ 33337 h 66"/>
              <a:gd name="T46" fmla="*/ 249408 w 177"/>
              <a:gd name="T47" fmla="*/ 53975 h 66"/>
              <a:gd name="T48" fmla="*/ 233820 w 177"/>
              <a:gd name="T49" fmla="*/ 76200 h 66"/>
              <a:gd name="T50" fmla="*/ 181388 w 177"/>
              <a:gd name="T51" fmla="*/ 73025 h 66"/>
              <a:gd name="T52" fmla="*/ 102031 w 177"/>
              <a:gd name="T53" fmla="*/ 103188 h 66"/>
              <a:gd name="T54" fmla="*/ 69437 w 177"/>
              <a:gd name="T55" fmla="*/ 87312 h 66"/>
              <a:gd name="T56" fmla="*/ 134624 w 177"/>
              <a:gd name="T57" fmla="*/ 65087 h 66"/>
              <a:gd name="T58" fmla="*/ 76523 w 177"/>
              <a:gd name="T59" fmla="*/ 76200 h 66"/>
              <a:gd name="T60" fmla="*/ 90694 w 177"/>
              <a:gd name="T61" fmla="*/ 60325 h 66"/>
              <a:gd name="T62" fmla="*/ 59518 w 177"/>
              <a:gd name="T63" fmla="*/ 79375 h 66"/>
              <a:gd name="T64" fmla="*/ 22673 w 177"/>
              <a:gd name="T65" fmla="*/ 73025 h 66"/>
              <a:gd name="T66" fmla="*/ 0 w 177"/>
              <a:gd name="T67" fmla="*/ 68262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66"/>
              <a:gd name="T104" fmla="*/ 177 w 177"/>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66">
                <a:moveTo>
                  <a:pt x="0" y="43"/>
                </a:moveTo>
                <a:lnTo>
                  <a:pt x="6" y="36"/>
                </a:lnTo>
                <a:lnTo>
                  <a:pt x="36" y="31"/>
                </a:lnTo>
                <a:lnTo>
                  <a:pt x="6" y="34"/>
                </a:lnTo>
                <a:lnTo>
                  <a:pt x="42" y="27"/>
                </a:lnTo>
                <a:lnTo>
                  <a:pt x="14" y="27"/>
                </a:lnTo>
                <a:lnTo>
                  <a:pt x="16" y="16"/>
                </a:lnTo>
                <a:lnTo>
                  <a:pt x="42" y="16"/>
                </a:lnTo>
                <a:lnTo>
                  <a:pt x="26" y="14"/>
                </a:lnTo>
                <a:lnTo>
                  <a:pt x="39" y="9"/>
                </a:lnTo>
                <a:lnTo>
                  <a:pt x="74" y="16"/>
                </a:lnTo>
                <a:lnTo>
                  <a:pt x="92" y="36"/>
                </a:lnTo>
                <a:lnTo>
                  <a:pt x="125" y="36"/>
                </a:lnTo>
                <a:lnTo>
                  <a:pt x="112" y="27"/>
                </a:lnTo>
                <a:lnTo>
                  <a:pt x="120" y="16"/>
                </a:lnTo>
                <a:lnTo>
                  <a:pt x="104" y="9"/>
                </a:lnTo>
                <a:lnTo>
                  <a:pt x="128" y="0"/>
                </a:lnTo>
                <a:lnTo>
                  <a:pt x="137" y="14"/>
                </a:lnTo>
                <a:lnTo>
                  <a:pt x="131" y="19"/>
                </a:lnTo>
                <a:lnTo>
                  <a:pt x="145" y="21"/>
                </a:lnTo>
                <a:lnTo>
                  <a:pt x="140" y="28"/>
                </a:lnTo>
                <a:lnTo>
                  <a:pt x="156" y="31"/>
                </a:lnTo>
                <a:lnTo>
                  <a:pt x="163" y="21"/>
                </a:lnTo>
                <a:lnTo>
                  <a:pt x="176" y="34"/>
                </a:lnTo>
                <a:lnTo>
                  <a:pt x="165" y="48"/>
                </a:lnTo>
                <a:lnTo>
                  <a:pt x="128" y="46"/>
                </a:lnTo>
                <a:lnTo>
                  <a:pt x="72" y="65"/>
                </a:lnTo>
                <a:lnTo>
                  <a:pt x="49" y="55"/>
                </a:lnTo>
                <a:lnTo>
                  <a:pt x="95" y="41"/>
                </a:lnTo>
                <a:lnTo>
                  <a:pt x="54" y="48"/>
                </a:lnTo>
                <a:lnTo>
                  <a:pt x="64" y="38"/>
                </a:lnTo>
                <a:lnTo>
                  <a:pt x="42" y="50"/>
                </a:lnTo>
                <a:lnTo>
                  <a:pt x="16" y="46"/>
                </a:lnTo>
                <a:lnTo>
                  <a:pt x="0" y="43"/>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73" name="Freeform 65"/>
          <p:cNvSpPr>
            <a:spLocks/>
          </p:cNvSpPr>
          <p:nvPr/>
        </p:nvSpPr>
        <p:spPr bwMode="auto">
          <a:xfrm>
            <a:off x="1963738" y="1924050"/>
            <a:ext cx="258762" cy="114300"/>
          </a:xfrm>
          <a:custGeom>
            <a:avLst/>
            <a:gdLst>
              <a:gd name="T0" fmla="*/ 0 w 183"/>
              <a:gd name="T1" fmla="*/ 74612 h 72"/>
              <a:gd name="T2" fmla="*/ 8484 w 183"/>
              <a:gd name="T3" fmla="*/ 61912 h 72"/>
              <a:gd name="T4" fmla="*/ 52318 w 183"/>
              <a:gd name="T5" fmla="*/ 53975 h 72"/>
              <a:gd name="T6" fmla="*/ 8484 w 183"/>
              <a:gd name="T7" fmla="*/ 58737 h 72"/>
              <a:gd name="T8" fmla="*/ 60802 w 183"/>
              <a:gd name="T9" fmla="*/ 46037 h 72"/>
              <a:gd name="T10" fmla="*/ 19796 w 183"/>
              <a:gd name="T11" fmla="*/ 46037 h 72"/>
              <a:gd name="T12" fmla="*/ 24038 w 183"/>
              <a:gd name="T13" fmla="*/ 28575 h 72"/>
              <a:gd name="T14" fmla="*/ 60802 w 183"/>
              <a:gd name="T15" fmla="*/ 28575 h 72"/>
              <a:gd name="T16" fmla="*/ 38178 w 183"/>
              <a:gd name="T17" fmla="*/ 23812 h 72"/>
              <a:gd name="T18" fmla="*/ 56560 w 183"/>
              <a:gd name="T19" fmla="*/ 15875 h 72"/>
              <a:gd name="T20" fmla="*/ 108878 w 183"/>
              <a:gd name="T21" fmla="*/ 28575 h 72"/>
              <a:gd name="T22" fmla="*/ 134330 w 183"/>
              <a:gd name="T23" fmla="*/ 61912 h 72"/>
              <a:gd name="T24" fmla="*/ 182406 w 183"/>
              <a:gd name="T25" fmla="*/ 61912 h 72"/>
              <a:gd name="T26" fmla="*/ 164024 w 183"/>
              <a:gd name="T27" fmla="*/ 46037 h 72"/>
              <a:gd name="T28" fmla="*/ 175336 w 183"/>
              <a:gd name="T29" fmla="*/ 28575 h 72"/>
              <a:gd name="T30" fmla="*/ 152712 w 183"/>
              <a:gd name="T31" fmla="*/ 15875 h 72"/>
              <a:gd name="T32" fmla="*/ 186648 w 183"/>
              <a:gd name="T33" fmla="*/ 0 h 72"/>
              <a:gd name="T34" fmla="*/ 200788 w 183"/>
              <a:gd name="T35" fmla="*/ 23812 h 72"/>
              <a:gd name="T36" fmla="*/ 190890 w 183"/>
              <a:gd name="T37" fmla="*/ 33337 h 72"/>
              <a:gd name="T38" fmla="*/ 212100 w 183"/>
              <a:gd name="T39" fmla="*/ 36512 h 72"/>
              <a:gd name="T40" fmla="*/ 205030 w 183"/>
              <a:gd name="T41" fmla="*/ 49212 h 72"/>
              <a:gd name="T42" fmla="*/ 227654 w 183"/>
              <a:gd name="T43" fmla="*/ 53975 h 72"/>
              <a:gd name="T44" fmla="*/ 238966 w 183"/>
              <a:gd name="T45" fmla="*/ 36512 h 72"/>
              <a:gd name="T46" fmla="*/ 257348 w 183"/>
              <a:gd name="T47" fmla="*/ 58737 h 72"/>
              <a:gd name="T48" fmla="*/ 241794 w 183"/>
              <a:gd name="T49" fmla="*/ 82550 h 72"/>
              <a:gd name="T50" fmla="*/ 186648 w 183"/>
              <a:gd name="T51" fmla="*/ 79375 h 72"/>
              <a:gd name="T52" fmla="*/ 104636 w 183"/>
              <a:gd name="T53" fmla="*/ 112713 h 72"/>
              <a:gd name="T54" fmla="*/ 72114 w 183"/>
              <a:gd name="T55" fmla="*/ 95250 h 72"/>
              <a:gd name="T56" fmla="*/ 138572 w 183"/>
              <a:gd name="T57" fmla="*/ 71437 h 72"/>
              <a:gd name="T58" fmla="*/ 79184 w 183"/>
              <a:gd name="T59" fmla="*/ 82550 h 72"/>
              <a:gd name="T60" fmla="*/ 93324 w 183"/>
              <a:gd name="T61" fmla="*/ 66675 h 72"/>
              <a:gd name="T62" fmla="*/ 60802 w 183"/>
              <a:gd name="T63" fmla="*/ 87312 h 72"/>
              <a:gd name="T64" fmla="*/ 24038 w 183"/>
              <a:gd name="T65" fmla="*/ 79375 h 72"/>
              <a:gd name="T66" fmla="*/ 0 w 183"/>
              <a:gd name="T67" fmla="*/ 74612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2"/>
              <a:gd name="T104" fmla="*/ 183 w 183"/>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2">
                <a:moveTo>
                  <a:pt x="0" y="47"/>
                </a:moveTo>
                <a:lnTo>
                  <a:pt x="6" y="39"/>
                </a:lnTo>
                <a:lnTo>
                  <a:pt x="37" y="34"/>
                </a:lnTo>
                <a:lnTo>
                  <a:pt x="6" y="37"/>
                </a:lnTo>
                <a:lnTo>
                  <a:pt x="43" y="29"/>
                </a:lnTo>
                <a:lnTo>
                  <a:pt x="14" y="29"/>
                </a:lnTo>
                <a:lnTo>
                  <a:pt x="17" y="18"/>
                </a:lnTo>
                <a:lnTo>
                  <a:pt x="43" y="18"/>
                </a:lnTo>
                <a:lnTo>
                  <a:pt x="27" y="15"/>
                </a:lnTo>
                <a:lnTo>
                  <a:pt x="40" y="10"/>
                </a:lnTo>
                <a:lnTo>
                  <a:pt x="77" y="18"/>
                </a:lnTo>
                <a:lnTo>
                  <a:pt x="95" y="39"/>
                </a:lnTo>
                <a:lnTo>
                  <a:pt x="129" y="39"/>
                </a:lnTo>
                <a:lnTo>
                  <a:pt x="116" y="29"/>
                </a:lnTo>
                <a:lnTo>
                  <a:pt x="124" y="18"/>
                </a:lnTo>
                <a:lnTo>
                  <a:pt x="108" y="10"/>
                </a:lnTo>
                <a:lnTo>
                  <a:pt x="132" y="0"/>
                </a:lnTo>
                <a:lnTo>
                  <a:pt x="142" y="15"/>
                </a:lnTo>
                <a:lnTo>
                  <a:pt x="135" y="21"/>
                </a:lnTo>
                <a:lnTo>
                  <a:pt x="150" y="23"/>
                </a:lnTo>
                <a:lnTo>
                  <a:pt x="145" y="31"/>
                </a:lnTo>
                <a:lnTo>
                  <a:pt x="161" y="34"/>
                </a:lnTo>
                <a:lnTo>
                  <a:pt x="169" y="23"/>
                </a:lnTo>
                <a:lnTo>
                  <a:pt x="182" y="37"/>
                </a:lnTo>
                <a:lnTo>
                  <a:pt x="171" y="52"/>
                </a:lnTo>
                <a:lnTo>
                  <a:pt x="132" y="50"/>
                </a:lnTo>
                <a:lnTo>
                  <a:pt x="74" y="71"/>
                </a:lnTo>
                <a:lnTo>
                  <a:pt x="51" y="60"/>
                </a:lnTo>
                <a:lnTo>
                  <a:pt x="98" y="45"/>
                </a:lnTo>
                <a:lnTo>
                  <a:pt x="56" y="52"/>
                </a:lnTo>
                <a:lnTo>
                  <a:pt x="66" y="42"/>
                </a:lnTo>
                <a:lnTo>
                  <a:pt x="43" y="55"/>
                </a:lnTo>
                <a:lnTo>
                  <a:pt x="17" y="50"/>
                </a:lnTo>
                <a:lnTo>
                  <a:pt x="0" y="4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74" name="Freeform 66"/>
          <p:cNvSpPr>
            <a:spLocks/>
          </p:cNvSpPr>
          <p:nvPr/>
        </p:nvSpPr>
        <p:spPr bwMode="auto">
          <a:xfrm>
            <a:off x="2220913" y="1798638"/>
            <a:ext cx="122237" cy="66675"/>
          </a:xfrm>
          <a:custGeom>
            <a:avLst/>
            <a:gdLst>
              <a:gd name="T0" fmla="*/ 0 w 87"/>
              <a:gd name="T1" fmla="*/ 0 h 42"/>
              <a:gd name="T2" fmla="*/ 9835 w 87"/>
              <a:gd name="T3" fmla="*/ 22225 h 42"/>
              <a:gd name="T4" fmla="*/ 33721 w 87"/>
              <a:gd name="T5" fmla="*/ 22225 h 42"/>
              <a:gd name="T6" fmla="*/ 28100 w 87"/>
              <a:gd name="T7" fmla="*/ 28575 h 42"/>
              <a:gd name="T8" fmla="*/ 33721 w 87"/>
              <a:gd name="T9" fmla="*/ 33338 h 42"/>
              <a:gd name="T10" fmla="*/ 9835 w 87"/>
              <a:gd name="T11" fmla="*/ 44450 h 42"/>
              <a:gd name="T12" fmla="*/ 53391 w 87"/>
              <a:gd name="T13" fmla="*/ 47625 h 42"/>
              <a:gd name="T14" fmla="*/ 120832 w 87"/>
              <a:gd name="T15" fmla="*/ 65088 h 42"/>
              <a:gd name="T16" fmla="*/ 109592 w 87"/>
              <a:gd name="T17" fmla="*/ 25400 h 42"/>
              <a:gd name="T18" fmla="*/ 61821 w 87"/>
              <a:gd name="T19" fmla="*/ 7938 h 42"/>
              <a:gd name="T20" fmla="*/ 40746 w 87"/>
              <a:gd name="T21" fmla="*/ 15875 h 42"/>
              <a:gd name="T22" fmla="*/ 37936 w 87"/>
              <a:gd name="T23" fmla="*/ 4762 h 42"/>
              <a:gd name="T24" fmla="*/ 0 w 87"/>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42"/>
              <a:gd name="T41" fmla="*/ 87 w 87"/>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42">
                <a:moveTo>
                  <a:pt x="0" y="0"/>
                </a:moveTo>
                <a:lnTo>
                  <a:pt x="7" y="14"/>
                </a:lnTo>
                <a:lnTo>
                  <a:pt x="24" y="14"/>
                </a:lnTo>
                <a:lnTo>
                  <a:pt x="20" y="18"/>
                </a:lnTo>
                <a:lnTo>
                  <a:pt x="24" y="21"/>
                </a:lnTo>
                <a:lnTo>
                  <a:pt x="7" y="28"/>
                </a:lnTo>
                <a:lnTo>
                  <a:pt x="38" y="30"/>
                </a:lnTo>
                <a:lnTo>
                  <a:pt x="86" y="41"/>
                </a:lnTo>
                <a:lnTo>
                  <a:pt x="78" y="16"/>
                </a:lnTo>
                <a:lnTo>
                  <a:pt x="44" y="5"/>
                </a:lnTo>
                <a:lnTo>
                  <a:pt x="29" y="10"/>
                </a:lnTo>
                <a:lnTo>
                  <a:pt x="27" y="3"/>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75" name="Freeform 67"/>
          <p:cNvSpPr>
            <a:spLocks/>
          </p:cNvSpPr>
          <p:nvPr/>
        </p:nvSpPr>
        <p:spPr bwMode="auto">
          <a:xfrm>
            <a:off x="2220913" y="1798638"/>
            <a:ext cx="131762" cy="76200"/>
          </a:xfrm>
          <a:custGeom>
            <a:avLst/>
            <a:gdLst>
              <a:gd name="T0" fmla="*/ 0 w 93"/>
              <a:gd name="T1" fmla="*/ 0 h 48"/>
              <a:gd name="T2" fmla="*/ 9918 w 93"/>
              <a:gd name="T3" fmla="*/ 25400 h 48"/>
              <a:gd name="T4" fmla="*/ 36837 w 93"/>
              <a:gd name="T5" fmla="*/ 25400 h 48"/>
              <a:gd name="T6" fmla="*/ 29753 w 93"/>
              <a:gd name="T7" fmla="*/ 33338 h 48"/>
              <a:gd name="T8" fmla="*/ 36837 w 93"/>
              <a:gd name="T9" fmla="*/ 38100 h 48"/>
              <a:gd name="T10" fmla="*/ 9918 w 93"/>
              <a:gd name="T11" fmla="*/ 50800 h 48"/>
              <a:gd name="T12" fmla="*/ 58089 w 93"/>
              <a:gd name="T13" fmla="*/ 53975 h 48"/>
              <a:gd name="T14" fmla="*/ 130345 w 93"/>
              <a:gd name="T15" fmla="*/ 74613 h 48"/>
              <a:gd name="T16" fmla="*/ 117594 w 93"/>
              <a:gd name="T17" fmla="*/ 28575 h 48"/>
              <a:gd name="T18" fmla="*/ 66589 w 93"/>
              <a:gd name="T19" fmla="*/ 9525 h 48"/>
              <a:gd name="T20" fmla="*/ 43921 w 93"/>
              <a:gd name="T21" fmla="*/ 17463 h 48"/>
              <a:gd name="T22" fmla="*/ 41087 w 93"/>
              <a:gd name="T23" fmla="*/ 4763 h 48"/>
              <a:gd name="T24" fmla="*/ 0 w 93"/>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48"/>
              <a:gd name="T41" fmla="*/ 93 w 9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48">
                <a:moveTo>
                  <a:pt x="0" y="0"/>
                </a:moveTo>
                <a:lnTo>
                  <a:pt x="7" y="16"/>
                </a:lnTo>
                <a:lnTo>
                  <a:pt x="26" y="16"/>
                </a:lnTo>
                <a:lnTo>
                  <a:pt x="21" y="21"/>
                </a:lnTo>
                <a:lnTo>
                  <a:pt x="26" y="24"/>
                </a:lnTo>
                <a:lnTo>
                  <a:pt x="7" y="32"/>
                </a:lnTo>
                <a:lnTo>
                  <a:pt x="41" y="34"/>
                </a:lnTo>
                <a:lnTo>
                  <a:pt x="92" y="47"/>
                </a:lnTo>
                <a:lnTo>
                  <a:pt x="83" y="18"/>
                </a:lnTo>
                <a:lnTo>
                  <a:pt x="47" y="6"/>
                </a:lnTo>
                <a:lnTo>
                  <a:pt x="31" y="11"/>
                </a:lnTo>
                <a:lnTo>
                  <a:pt x="29" y="3"/>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76" name="Freeform 68"/>
          <p:cNvSpPr>
            <a:spLocks/>
          </p:cNvSpPr>
          <p:nvPr/>
        </p:nvSpPr>
        <p:spPr bwMode="auto">
          <a:xfrm>
            <a:off x="2282825" y="1936750"/>
            <a:ext cx="96838" cy="61913"/>
          </a:xfrm>
          <a:custGeom>
            <a:avLst/>
            <a:gdLst>
              <a:gd name="T0" fmla="*/ 0 w 68"/>
              <a:gd name="T1" fmla="*/ 42863 h 39"/>
              <a:gd name="T2" fmla="*/ 7120 w 68"/>
              <a:gd name="T3" fmla="*/ 28575 h 39"/>
              <a:gd name="T4" fmla="*/ 27058 w 68"/>
              <a:gd name="T5" fmla="*/ 31750 h 39"/>
              <a:gd name="T6" fmla="*/ 4272 w 68"/>
              <a:gd name="T7" fmla="*/ 14288 h 39"/>
              <a:gd name="T8" fmla="*/ 7120 w 68"/>
              <a:gd name="T9" fmla="*/ 3175 h 39"/>
              <a:gd name="T10" fmla="*/ 48419 w 68"/>
              <a:gd name="T11" fmla="*/ 20638 h 39"/>
              <a:gd name="T12" fmla="*/ 24210 w 68"/>
              <a:gd name="T13" fmla="*/ 3175 h 39"/>
              <a:gd name="T14" fmla="*/ 82597 w 68"/>
              <a:gd name="T15" fmla="*/ 0 h 39"/>
              <a:gd name="T16" fmla="*/ 95414 w 68"/>
              <a:gd name="T17" fmla="*/ 46038 h 39"/>
              <a:gd name="T18" fmla="*/ 82597 w 68"/>
              <a:gd name="T19" fmla="*/ 39688 h 39"/>
              <a:gd name="T20" fmla="*/ 79749 w 68"/>
              <a:gd name="T21" fmla="*/ 60325 h 39"/>
              <a:gd name="T22" fmla="*/ 34178 w 68"/>
              <a:gd name="T23" fmla="*/ 60325 h 39"/>
              <a:gd name="T24" fmla="*/ 44147 w 68"/>
              <a:gd name="T25" fmla="*/ 53975 h 39"/>
              <a:gd name="T26" fmla="*/ 31330 w 68"/>
              <a:gd name="T27" fmla="*/ 46038 h 39"/>
              <a:gd name="T28" fmla="*/ 65508 w 68"/>
              <a:gd name="T29" fmla="*/ 31750 h 39"/>
              <a:gd name="T30" fmla="*/ 0 w 68"/>
              <a:gd name="T31" fmla="*/ 42863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39"/>
              <a:gd name="T50" fmla="*/ 68 w 68"/>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39">
                <a:moveTo>
                  <a:pt x="0" y="27"/>
                </a:moveTo>
                <a:lnTo>
                  <a:pt x="5" y="18"/>
                </a:lnTo>
                <a:lnTo>
                  <a:pt x="19" y="20"/>
                </a:lnTo>
                <a:lnTo>
                  <a:pt x="3" y="9"/>
                </a:lnTo>
                <a:lnTo>
                  <a:pt x="5" y="2"/>
                </a:lnTo>
                <a:lnTo>
                  <a:pt x="34" y="13"/>
                </a:lnTo>
                <a:lnTo>
                  <a:pt x="17" y="2"/>
                </a:lnTo>
                <a:lnTo>
                  <a:pt x="58" y="0"/>
                </a:lnTo>
                <a:lnTo>
                  <a:pt x="67" y="29"/>
                </a:lnTo>
                <a:lnTo>
                  <a:pt x="58" y="25"/>
                </a:lnTo>
                <a:lnTo>
                  <a:pt x="56" y="38"/>
                </a:lnTo>
                <a:lnTo>
                  <a:pt x="24" y="38"/>
                </a:lnTo>
                <a:lnTo>
                  <a:pt x="31" y="34"/>
                </a:lnTo>
                <a:lnTo>
                  <a:pt x="22" y="29"/>
                </a:lnTo>
                <a:lnTo>
                  <a:pt x="46" y="20"/>
                </a:lnTo>
                <a:lnTo>
                  <a:pt x="0" y="2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77" name="Freeform 69"/>
          <p:cNvSpPr>
            <a:spLocks/>
          </p:cNvSpPr>
          <p:nvPr/>
        </p:nvSpPr>
        <p:spPr bwMode="auto">
          <a:xfrm>
            <a:off x="2282825" y="1936750"/>
            <a:ext cx="104775" cy="71438"/>
          </a:xfrm>
          <a:custGeom>
            <a:avLst/>
            <a:gdLst>
              <a:gd name="T0" fmla="*/ 0 w 74"/>
              <a:gd name="T1" fmla="*/ 49213 h 45"/>
              <a:gd name="T2" fmla="*/ 7079 w 74"/>
              <a:gd name="T3" fmla="*/ 33338 h 45"/>
              <a:gd name="T4" fmla="*/ 29733 w 74"/>
              <a:gd name="T5" fmla="*/ 36513 h 45"/>
              <a:gd name="T6" fmla="*/ 4248 w 74"/>
              <a:gd name="T7" fmla="*/ 15875 h 45"/>
              <a:gd name="T8" fmla="*/ 7079 w 74"/>
              <a:gd name="T9" fmla="*/ 3175 h 45"/>
              <a:gd name="T10" fmla="*/ 52388 w 74"/>
              <a:gd name="T11" fmla="*/ 23813 h 45"/>
              <a:gd name="T12" fmla="*/ 26902 w 74"/>
              <a:gd name="T13" fmla="*/ 3175 h 45"/>
              <a:gd name="T14" fmla="*/ 89200 w 74"/>
              <a:gd name="T15" fmla="*/ 0 h 45"/>
              <a:gd name="T16" fmla="*/ 103359 w 74"/>
              <a:gd name="T17" fmla="*/ 53975 h 45"/>
              <a:gd name="T18" fmla="*/ 89200 w 74"/>
              <a:gd name="T19" fmla="*/ 46038 h 45"/>
              <a:gd name="T20" fmla="*/ 86369 w 74"/>
              <a:gd name="T21" fmla="*/ 69850 h 45"/>
              <a:gd name="T22" fmla="*/ 36813 w 74"/>
              <a:gd name="T23" fmla="*/ 69850 h 45"/>
              <a:gd name="T24" fmla="*/ 48140 w 74"/>
              <a:gd name="T25" fmla="*/ 61913 h 45"/>
              <a:gd name="T26" fmla="*/ 33981 w 74"/>
              <a:gd name="T27" fmla="*/ 53975 h 45"/>
              <a:gd name="T28" fmla="*/ 70794 w 74"/>
              <a:gd name="T29" fmla="*/ 36513 h 45"/>
              <a:gd name="T30" fmla="*/ 0 w 74"/>
              <a:gd name="T31" fmla="*/ 49213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45"/>
              <a:gd name="T50" fmla="*/ 74 w 74"/>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45">
                <a:moveTo>
                  <a:pt x="0" y="31"/>
                </a:moveTo>
                <a:lnTo>
                  <a:pt x="5" y="21"/>
                </a:lnTo>
                <a:lnTo>
                  <a:pt x="21" y="23"/>
                </a:lnTo>
                <a:lnTo>
                  <a:pt x="3" y="10"/>
                </a:lnTo>
                <a:lnTo>
                  <a:pt x="5" y="2"/>
                </a:lnTo>
                <a:lnTo>
                  <a:pt x="37" y="15"/>
                </a:lnTo>
                <a:lnTo>
                  <a:pt x="19" y="2"/>
                </a:lnTo>
                <a:lnTo>
                  <a:pt x="63" y="0"/>
                </a:lnTo>
                <a:lnTo>
                  <a:pt x="73" y="34"/>
                </a:lnTo>
                <a:lnTo>
                  <a:pt x="63" y="29"/>
                </a:lnTo>
                <a:lnTo>
                  <a:pt x="61" y="44"/>
                </a:lnTo>
                <a:lnTo>
                  <a:pt x="26" y="44"/>
                </a:lnTo>
                <a:lnTo>
                  <a:pt x="34" y="39"/>
                </a:lnTo>
                <a:lnTo>
                  <a:pt x="24" y="34"/>
                </a:lnTo>
                <a:lnTo>
                  <a:pt x="50" y="23"/>
                </a:lnTo>
                <a:lnTo>
                  <a:pt x="0" y="3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78" name="Freeform 70"/>
          <p:cNvSpPr>
            <a:spLocks/>
          </p:cNvSpPr>
          <p:nvPr/>
        </p:nvSpPr>
        <p:spPr bwMode="auto">
          <a:xfrm>
            <a:off x="2282825" y="2060575"/>
            <a:ext cx="115888" cy="109538"/>
          </a:xfrm>
          <a:custGeom>
            <a:avLst/>
            <a:gdLst>
              <a:gd name="T0" fmla="*/ 0 w 82"/>
              <a:gd name="T1" fmla="*/ 53975 h 69"/>
              <a:gd name="T2" fmla="*/ 4240 w 82"/>
              <a:gd name="T3" fmla="*/ 42863 h 69"/>
              <a:gd name="T4" fmla="*/ 45225 w 82"/>
              <a:gd name="T5" fmla="*/ 50800 h 69"/>
              <a:gd name="T6" fmla="*/ 42398 w 82"/>
              <a:gd name="T7" fmla="*/ 34925 h 69"/>
              <a:gd name="T8" fmla="*/ 48051 w 82"/>
              <a:gd name="T9" fmla="*/ 34925 h 69"/>
              <a:gd name="T10" fmla="*/ 21199 w 82"/>
              <a:gd name="T11" fmla="*/ 23813 h 69"/>
              <a:gd name="T12" fmla="*/ 33918 w 82"/>
              <a:gd name="T13" fmla="*/ 19050 h 69"/>
              <a:gd name="T14" fmla="*/ 21199 w 82"/>
              <a:gd name="T15" fmla="*/ 11113 h 69"/>
              <a:gd name="T16" fmla="*/ 96102 w 82"/>
              <a:gd name="T17" fmla="*/ 0 h 69"/>
              <a:gd name="T18" fmla="*/ 100342 w 82"/>
              <a:gd name="T19" fmla="*/ 23813 h 69"/>
              <a:gd name="T20" fmla="*/ 76316 w 82"/>
              <a:gd name="T21" fmla="*/ 46038 h 69"/>
              <a:gd name="T22" fmla="*/ 110235 w 82"/>
              <a:gd name="T23" fmla="*/ 50800 h 69"/>
              <a:gd name="T24" fmla="*/ 114475 w 82"/>
              <a:gd name="T25" fmla="*/ 88900 h 69"/>
              <a:gd name="T26" fmla="*/ 66424 w 82"/>
              <a:gd name="T27" fmla="*/ 107950 h 69"/>
              <a:gd name="T28" fmla="*/ 45225 w 82"/>
              <a:gd name="T29" fmla="*/ 73025 h 69"/>
              <a:gd name="T30" fmla="*/ 0 w 82"/>
              <a:gd name="T31" fmla="*/ 53975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69"/>
              <a:gd name="T50" fmla="*/ 82 w 82"/>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69">
                <a:moveTo>
                  <a:pt x="0" y="34"/>
                </a:moveTo>
                <a:lnTo>
                  <a:pt x="3" y="27"/>
                </a:lnTo>
                <a:lnTo>
                  <a:pt x="32" y="32"/>
                </a:lnTo>
                <a:lnTo>
                  <a:pt x="30" y="22"/>
                </a:lnTo>
                <a:lnTo>
                  <a:pt x="34" y="22"/>
                </a:lnTo>
                <a:lnTo>
                  <a:pt x="15" y="15"/>
                </a:lnTo>
                <a:lnTo>
                  <a:pt x="24" y="12"/>
                </a:lnTo>
                <a:lnTo>
                  <a:pt x="15" y="7"/>
                </a:lnTo>
                <a:lnTo>
                  <a:pt x="68" y="0"/>
                </a:lnTo>
                <a:lnTo>
                  <a:pt x="71" y="15"/>
                </a:lnTo>
                <a:lnTo>
                  <a:pt x="54" y="29"/>
                </a:lnTo>
                <a:lnTo>
                  <a:pt x="78" y="32"/>
                </a:lnTo>
                <a:lnTo>
                  <a:pt x="81" y="56"/>
                </a:lnTo>
                <a:lnTo>
                  <a:pt x="47" y="68"/>
                </a:lnTo>
                <a:lnTo>
                  <a:pt x="32" y="46"/>
                </a:lnTo>
                <a:lnTo>
                  <a:pt x="0" y="34"/>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79" name="Freeform 71"/>
          <p:cNvSpPr>
            <a:spLocks/>
          </p:cNvSpPr>
          <p:nvPr/>
        </p:nvSpPr>
        <p:spPr bwMode="auto">
          <a:xfrm>
            <a:off x="2282825" y="2060575"/>
            <a:ext cx="123825" cy="119063"/>
          </a:xfrm>
          <a:custGeom>
            <a:avLst/>
            <a:gdLst>
              <a:gd name="T0" fmla="*/ 0 w 88"/>
              <a:gd name="T1" fmla="*/ 58738 h 75"/>
              <a:gd name="T2" fmla="*/ 4221 w 88"/>
              <a:gd name="T3" fmla="*/ 46038 h 75"/>
              <a:gd name="T4" fmla="*/ 47841 w 88"/>
              <a:gd name="T5" fmla="*/ 55563 h 75"/>
              <a:gd name="T6" fmla="*/ 45027 w 88"/>
              <a:gd name="T7" fmla="*/ 38100 h 75"/>
              <a:gd name="T8" fmla="*/ 52063 w 88"/>
              <a:gd name="T9" fmla="*/ 38100 h 75"/>
              <a:gd name="T10" fmla="*/ 22514 w 88"/>
              <a:gd name="T11" fmla="*/ 25400 h 75"/>
              <a:gd name="T12" fmla="*/ 36585 w 88"/>
              <a:gd name="T13" fmla="*/ 20638 h 75"/>
              <a:gd name="T14" fmla="*/ 22514 w 88"/>
              <a:gd name="T15" fmla="*/ 12700 h 75"/>
              <a:gd name="T16" fmla="*/ 102718 w 88"/>
              <a:gd name="T17" fmla="*/ 0 h 75"/>
              <a:gd name="T18" fmla="*/ 106940 w 88"/>
              <a:gd name="T19" fmla="*/ 25400 h 75"/>
              <a:gd name="T20" fmla="*/ 81612 w 88"/>
              <a:gd name="T21" fmla="*/ 50800 h 75"/>
              <a:gd name="T22" fmla="*/ 118197 w 88"/>
              <a:gd name="T23" fmla="*/ 55563 h 75"/>
              <a:gd name="T24" fmla="*/ 122418 w 88"/>
              <a:gd name="T25" fmla="*/ 96838 h 75"/>
              <a:gd name="T26" fmla="*/ 70355 w 88"/>
              <a:gd name="T27" fmla="*/ 117475 h 75"/>
              <a:gd name="T28" fmla="*/ 47841 w 88"/>
              <a:gd name="T29" fmla="*/ 79375 h 75"/>
              <a:gd name="T30" fmla="*/ 0 w 88"/>
              <a:gd name="T31" fmla="*/ 58738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75"/>
              <a:gd name="T50" fmla="*/ 88 w 88"/>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75">
                <a:moveTo>
                  <a:pt x="0" y="37"/>
                </a:moveTo>
                <a:lnTo>
                  <a:pt x="3" y="29"/>
                </a:lnTo>
                <a:lnTo>
                  <a:pt x="34" y="35"/>
                </a:lnTo>
                <a:lnTo>
                  <a:pt x="32" y="24"/>
                </a:lnTo>
                <a:lnTo>
                  <a:pt x="37" y="24"/>
                </a:lnTo>
                <a:lnTo>
                  <a:pt x="16" y="16"/>
                </a:lnTo>
                <a:lnTo>
                  <a:pt x="26" y="13"/>
                </a:lnTo>
                <a:lnTo>
                  <a:pt x="16" y="8"/>
                </a:lnTo>
                <a:lnTo>
                  <a:pt x="73" y="0"/>
                </a:lnTo>
                <a:lnTo>
                  <a:pt x="76" y="16"/>
                </a:lnTo>
                <a:lnTo>
                  <a:pt x="58" y="32"/>
                </a:lnTo>
                <a:lnTo>
                  <a:pt x="84" y="35"/>
                </a:lnTo>
                <a:lnTo>
                  <a:pt x="87" y="61"/>
                </a:lnTo>
                <a:lnTo>
                  <a:pt x="50" y="74"/>
                </a:lnTo>
                <a:lnTo>
                  <a:pt x="34" y="50"/>
                </a:lnTo>
                <a:lnTo>
                  <a:pt x="0" y="3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80" name="Freeform 72"/>
          <p:cNvSpPr>
            <a:spLocks/>
          </p:cNvSpPr>
          <p:nvPr/>
        </p:nvSpPr>
        <p:spPr bwMode="auto">
          <a:xfrm>
            <a:off x="2368550" y="1819275"/>
            <a:ext cx="66675" cy="46038"/>
          </a:xfrm>
          <a:custGeom>
            <a:avLst/>
            <a:gdLst>
              <a:gd name="T0" fmla="*/ 0 w 47"/>
              <a:gd name="T1" fmla="*/ 0 h 29"/>
              <a:gd name="T2" fmla="*/ 5674 w 47"/>
              <a:gd name="T3" fmla="*/ 26988 h 29"/>
              <a:gd name="T4" fmla="*/ 28372 w 47"/>
              <a:gd name="T5" fmla="*/ 31750 h 29"/>
              <a:gd name="T6" fmla="*/ 5674 w 47"/>
              <a:gd name="T7" fmla="*/ 34925 h 29"/>
              <a:gd name="T8" fmla="*/ 22698 w 47"/>
              <a:gd name="T9" fmla="*/ 44450 h 29"/>
              <a:gd name="T10" fmla="*/ 61001 w 47"/>
              <a:gd name="T11" fmla="*/ 41275 h 29"/>
              <a:gd name="T12" fmla="*/ 65256 w 47"/>
              <a:gd name="T13" fmla="*/ 25400 h 29"/>
              <a:gd name="T14" fmla="*/ 0 w 47"/>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29"/>
              <a:gd name="T26" fmla="*/ 47 w 4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29">
                <a:moveTo>
                  <a:pt x="0" y="0"/>
                </a:moveTo>
                <a:lnTo>
                  <a:pt x="4" y="17"/>
                </a:lnTo>
                <a:lnTo>
                  <a:pt x="20" y="20"/>
                </a:lnTo>
                <a:lnTo>
                  <a:pt x="4" y="22"/>
                </a:lnTo>
                <a:lnTo>
                  <a:pt x="16" y="28"/>
                </a:lnTo>
                <a:lnTo>
                  <a:pt x="43" y="26"/>
                </a:lnTo>
                <a:lnTo>
                  <a:pt x="46" y="16"/>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81" name="Freeform 73"/>
          <p:cNvSpPr>
            <a:spLocks/>
          </p:cNvSpPr>
          <p:nvPr/>
        </p:nvSpPr>
        <p:spPr bwMode="auto">
          <a:xfrm>
            <a:off x="2368550" y="1819275"/>
            <a:ext cx="76200" cy="55563"/>
          </a:xfrm>
          <a:custGeom>
            <a:avLst/>
            <a:gdLst>
              <a:gd name="T0" fmla="*/ 0 w 53"/>
              <a:gd name="T1" fmla="*/ 0 h 35"/>
              <a:gd name="T2" fmla="*/ 7189 w 53"/>
              <a:gd name="T3" fmla="*/ 33338 h 35"/>
              <a:gd name="T4" fmla="*/ 33068 w 53"/>
              <a:gd name="T5" fmla="*/ 38100 h 35"/>
              <a:gd name="T6" fmla="*/ 7189 w 53"/>
              <a:gd name="T7" fmla="*/ 42863 h 35"/>
              <a:gd name="T8" fmla="*/ 25879 w 53"/>
              <a:gd name="T9" fmla="*/ 53975 h 35"/>
              <a:gd name="T10" fmla="*/ 70449 w 53"/>
              <a:gd name="T11" fmla="*/ 50800 h 35"/>
              <a:gd name="T12" fmla="*/ 74762 w 53"/>
              <a:gd name="T13" fmla="*/ 30163 h 35"/>
              <a:gd name="T14" fmla="*/ 0 w 5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35"/>
              <a:gd name="T26" fmla="*/ 53 w 5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35">
                <a:moveTo>
                  <a:pt x="0" y="0"/>
                </a:moveTo>
                <a:lnTo>
                  <a:pt x="5" y="21"/>
                </a:lnTo>
                <a:lnTo>
                  <a:pt x="23" y="24"/>
                </a:lnTo>
                <a:lnTo>
                  <a:pt x="5" y="27"/>
                </a:lnTo>
                <a:lnTo>
                  <a:pt x="18" y="34"/>
                </a:lnTo>
                <a:lnTo>
                  <a:pt x="49" y="32"/>
                </a:lnTo>
                <a:lnTo>
                  <a:pt x="52" y="19"/>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82" name="Freeform 74"/>
          <p:cNvSpPr>
            <a:spLocks/>
          </p:cNvSpPr>
          <p:nvPr/>
        </p:nvSpPr>
        <p:spPr bwMode="auto">
          <a:xfrm>
            <a:off x="2393950" y="1911350"/>
            <a:ext cx="352425" cy="117475"/>
          </a:xfrm>
          <a:custGeom>
            <a:avLst/>
            <a:gdLst>
              <a:gd name="T0" fmla="*/ 0 w 249"/>
              <a:gd name="T1" fmla="*/ 15875 h 74"/>
              <a:gd name="T2" fmla="*/ 22646 w 249"/>
              <a:gd name="T3" fmla="*/ 0 h 74"/>
              <a:gd name="T4" fmla="*/ 53784 w 249"/>
              <a:gd name="T5" fmla="*/ 7937 h 74"/>
              <a:gd name="T6" fmla="*/ 73599 w 249"/>
              <a:gd name="T7" fmla="*/ 15875 h 74"/>
              <a:gd name="T8" fmla="*/ 69353 w 249"/>
              <a:gd name="T9" fmla="*/ 30162 h 74"/>
              <a:gd name="T10" fmla="*/ 108983 w 249"/>
              <a:gd name="T11" fmla="*/ 15875 h 74"/>
              <a:gd name="T12" fmla="*/ 130213 w 249"/>
              <a:gd name="T13" fmla="*/ 26988 h 74"/>
              <a:gd name="T14" fmla="*/ 111814 w 249"/>
              <a:gd name="T15" fmla="*/ 26988 h 74"/>
              <a:gd name="T16" fmla="*/ 158520 w 249"/>
              <a:gd name="T17" fmla="*/ 38100 h 74"/>
              <a:gd name="T18" fmla="*/ 108983 w 249"/>
              <a:gd name="T19" fmla="*/ 42862 h 74"/>
              <a:gd name="T20" fmla="*/ 130213 w 249"/>
              <a:gd name="T21" fmla="*/ 46037 h 74"/>
              <a:gd name="T22" fmla="*/ 116060 w 249"/>
              <a:gd name="T23" fmla="*/ 61912 h 74"/>
              <a:gd name="T24" fmla="*/ 138705 w 249"/>
              <a:gd name="T25" fmla="*/ 53975 h 74"/>
              <a:gd name="T26" fmla="*/ 162767 w 249"/>
              <a:gd name="T27" fmla="*/ 77787 h 74"/>
              <a:gd name="T28" fmla="*/ 167013 w 249"/>
              <a:gd name="T29" fmla="*/ 66675 h 74"/>
              <a:gd name="T30" fmla="*/ 227873 w 249"/>
              <a:gd name="T31" fmla="*/ 77787 h 74"/>
              <a:gd name="T32" fmla="*/ 297226 w 249"/>
              <a:gd name="T33" fmla="*/ 57150 h 74"/>
              <a:gd name="T34" fmla="*/ 351010 w 249"/>
              <a:gd name="T35" fmla="*/ 80962 h 74"/>
              <a:gd name="T36" fmla="*/ 332610 w 249"/>
              <a:gd name="T37" fmla="*/ 87312 h 74"/>
              <a:gd name="T38" fmla="*/ 341102 w 249"/>
              <a:gd name="T39" fmla="*/ 111125 h 74"/>
              <a:gd name="T40" fmla="*/ 304303 w 249"/>
              <a:gd name="T41" fmla="*/ 115888 h 74"/>
              <a:gd name="T42" fmla="*/ 271749 w 249"/>
              <a:gd name="T43" fmla="*/ 95250 h 74"/>
              <a:gd name="T44" fmla="*/ 271749 w 249"/>
              <a:gd name="T45" fmla="*/ 111125 h 74"/>
              <a:gd name="T46" fmla="*/ 253350 w 249"/>
              <a:gd name="T47" fmla="*/ 115888 h 74"/>
              <a:gd name="T48" fmla="*/ 174089 w 249"/>
              <a:gd name="T49" fmla="*/ 115888 h 74"/>
              <a:gd name="T50" fmla="*/ 167013 w 249"/>
              <a:gd name="T51" fmla="*/ 100012 h 74"/>
              <a:gd name="T52" fmla="*/ 145782 w 249"/>
              <a:gd name="T53" fmla="*/ 115888 h 74"/>
              <a:gd name="T54" fmla="*/ 123136 w 249"/>
              <a:gd name="T55" fmla="*/ 100012 h 74"/>
              <a:gd name="T56" fmla="*/ 108983 w 249"/>
              <a:gd name="T57" fmla="*/ 111125 h 74"/>
              <a:gd name="T58" fmla="*/ 76430 w 249"/>
              <a:gd name="T59" fmla="*/ 33337 h 74"/>
              <a:gd name="T60" fmla="*/ 42461 w 249"/>
              <a:gd name="T61" fmla="*/ 38100 h 74"/>
              <a:gd name="T62" fmla="*/ 0 w 249"/>
              <a:gd name="T63" fmla="*/ 15875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74"/>
              <a:gd name="T98" fmla="*/ 249 w 249"/>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74">
                <a:moveTo>
                  <a:pt x="0" y="10"/>
                </a:moveTo>
                <a:lnTo>
                  <a:pt x="16" y="0"/>
                </a:lnTo>
                <a:lnTo>
                  <a:pt x="38" y="5"/>
                </a:lnTo>
                <a:lnTo>
                  <a:pt x="52" y="10"/>
                </a:lnTo>
                <a:lnTo>
                  <a:pt x="49" y="19"/>
                </a:lnTo>
                <a:lnTo>
                  <a:pt x="77" y="10"/>
                </a:lnTo>
                <a:lnTo>
                  <a:pt x="92" y="17"/>
                </a:lnTo>
                <a:lnTo>
                  <a:pt x="79" y="17"/>
                </a:lnTo>
                <a:lnTo>
                  <a:pt x="112" y="24"/>
                </a:lnTo>
                <a:lnTo>
                  <a:pt x="77" y="27"/>
                </a:lnTo>
                <a:lnTo>
                  <a:pt x="92" y="29"/>
                </a:lnTo>
                <a:lnTo>
                  <a:pt x="82" y="39"/>
                </a:lnTo>
                <a:lnTo>
                  <a:pt x="98" y="34"/>
                </a:lnTo>
                <a:lnTo>
                  <a:pt x="115" y="49"/>
                </a:lnTo>
                <a:lnTo>
                  <a:pt x="118" y="42"/>
                </a:lnTo>
                <a:lnTo>
                  <a:pt x="161" y="49"/>
                </a:lnTo>
                <a:lnTo>
                  <a:pt x="210" y="36"/>
                </a:lnTo>
                <a:lnTo>
                  <a:pt x="248" y="51"/>
                </a:lnTo>
                <a:lnTo>
                  <a:pt x="235" y="55"/>
                </a:lnTo>
                <a:lnTo>
                  <a:pt x="241" y="70"/>
                </a:lnTo>
                <a:lnTo>
                  <a:pt x="215" y="73"/>
                </a:lnTo>
                <a:lnTo>
                  <a:pt x="192" y="60"/>
                </a:lnTo>
                <a:lnTo>
                  <a:pt x="192" y="70"/>
                </a:lnTo>
                <a:lnTo>
                  <a:pt x="179" y="73"/>
                </a:lnTo>
                <a:lnTo>
                  <a:pt x="123" y="73"/>
                </a:lnTo>
                <a:lnTo>
                  <a:pt x="118" y="63"/>
                </a:lnTo>
                <a:lnTo>
                  <a:pt x="103" y="73"/>
                </a:lnTo>
                <a:lnTo>
                  <a:pt x="87" y="63"/>
                </a:lnTo>
                <a:lnTo>
                  <a:pt x="77" y="70"/>
                </a:lnTo>
                <a:lnTo>
                  <a:pt x="54" y="21"/>
                </a:lnTo>
                <a:lnTo>
                  <a:pt x="30" y="24"/>
                </a:lnTo>
                <a:lnTo>
                  <a:pt x="0" y="1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83" name="Freeform 75"/>
          <p:cNvSpPr>
            <a:spLocks/>
          </p:cNvSpPr>
          <p:nvPr/>
        </p:nvSpPr>
        <p:spPr bwMode="auto">
          <a:xfrm>
            <a:off x="2393950" y="1911350"/>
            <a:ext cx="360363" cy="127000"/>
          </a:xfrm>
          <a:custGeom>
            <a:avLst/>
            <a:gdLst>
              <a:gd name="T0" fmla="*/ 0 w 255"/>
              <a:gd name="T1" fmla="*/ 17462 h 80"/>
              <a:gd name="T2" fmla="*/ 22611 w 255"/>
              <a:gd name="T3" fmla="*/ 0 h 80"/>
              <a:gd name="T4" fmla="*/ 55114 w 255"/>
              <a:gd name="T5" fmla="*/ 7938 h 80"/>
              <a:gd name="T6" fmla="*/ 74899 w 255"/>
              <a:gd name="T7" fmla="*/ 17462 h 80"/>
              <a:gd name="T8" fmla="*/ 70659 w 255"/>
              <a:gd name="T9" fmla="*/ 33337 h 80"/>
              <a:gd name="T10" fmla="*/ 111642 w 255"/>
              <a:gd name="T11" fmla="*/ 17462 h 80"/>
              <a:gd name="T12" fmla="*/ 132840 w 255"/>
              <a:gd name="T13" fmla="*/ 28575 h 80"/>
              <a:gd name="T14" fmla="*/ 114468 w 255"/>
              <a:gd name="T15" fmla="*/ 28575 h 80"/>
              <a:gd name="T16" fmla="*/ 162517 w 255"/>
              <a:gd name="T17" fmla="*/ 41275 h 80"/>
              <a:gd name="T18" fmla="*/ 111642 w 255"/>
              <a:gd name="T19" fmla="*/ 46037 h 80"/>
              <a:gd name="T20" fmla="*/ 132840 w 255"/>
              <a:gd name="T21" fmla="*/ 49212 h 80"/>
              <a:gd name="T22" fmla="*/ 118708 w 255"/>
              <a:gd name="T23" fmla="*/ 66675 h 80"/>
              <a:gd name="T24" fmla="*/ 141319 w 255"/>
              <a:gd name="T25" fmla="*/ 58738 h 80"/>
              <a:gd name="T26" fmla="*/ 166756 w 255"/>
              <a:gd name="T27" fmla="*/ 84137 h 80"/>
              <a:gd name="T28" fmla="*/ 170996 w 255"/>
              <a:gd name="T29" fmla="*/ 71437 h 80"/>
              <a:gd name="T30" fmla="*/ 233176 w 255"/>
              <a:gd name="T31" fmla="*/ 84137 h 80"/>
              <a:gd name="T32" fmla="*/ 303835 w 255"/>
              <a:gd name="T33" fmla="*/ 61913 h 80"/>
              <a:gd name="T34" fmla="*/ 358950 w 255"/>
              <a:gd name="T35" fmla="*/ 87312 h 80"/>
              <a:gd name="T36" fmla="*/ 340578 w 255"/>
              <a:gd name="T37" fmla="*/ 95250 h 80"/>
              <a:gd name="T38" fmla="*/ 349057 w 255"/>
              <a:gd name="T39" fmla="*/ 120650 h 80"/>
              <a:gd name="T40" fmla="*/ 310901 w 255"/>
              <a:gd name="T41" fmla="*/ 125413 h 80"/>
              <a:gd name="T42" fmla="*/ 278398 w 255"/>
              <a:gd name="T43" fmla="*/ 103188 h 80"/>
              <a:gd name="T44" fmla="*/ 278398 w 255"/>
              <a:gd name="T45" fmla="*/ 120650 h 80"/>
              <a:gd name="T46" fmla="*/ 258613 w 255"/>
              <a:gd name="T47" fmla="*/ 125413 h 80"/>
              <a:gd name="T48" fmla="*/ 178062 w 255"/>
              <a:gd name="T49" fmla="*/ 125413 h 80"/>
              <a:gd name="T50" fmla="*/ 170996 w 255"/>
              <a:gd name="T51" fmla="*/ 107950 h 80"/>
              <a:gd name="T52" fmla="*/ 148385 w 255"/>
              <a:gd name="T53" fmla="*/ 125413 h 80"/>
              <a:gd name="T54" fmla="*/ 125774 w 255"/>
              <a:gd name="T55" fmla="*/ 107950 h 80"/>
              <a:gd name="T56" fmla="*/ 111642 w 255"/>
              <a:gd name="T57" fmla="*/ 120650 h 80"/>
              <a:gd name="T58" fmla="*/ 77725 w 255"/>
              <a:gd name="T59" fmla="*/ 36512 h 80"/>
              <a:gd name="T60" fmla="*/ 43809 w 255"/>
              <a:gd name="T61" fmla="*/ 41275 h 80"/>
              <a:gd name="T62" fmla="*/ 0 w 255"/>
              <a:gd name="T63" fmla="*/ 17462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5"/>
              <a:gd name="T97" fmla="*/ 0 h 80"/>
              <a:gd name="T98" fmla="*/ 255 w 255"/>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5" h="80">
                <a:moveTo>
                  <a:pt x="0" y="11"/>
                </a:moveTo>
                <a:lnTo>
                  <a:pt x="16" y="0"/>
                </a:lnTo>
                <a:lnTo>
                  <a:pt x="39" y="5"/>
                </a:lnTo>
                <a:lnTo>
                  <a:pt x="53" y="11"/>
                </a:lnTo>
                <a:lnTo>
                  <a:pt x="50" y="21"/>
                </a:lnTo>
                <a:lnTo>
                  <a:pt x="79" y="11"/>
                </a:lnTo>
                <a:lnTo>
                  <a:pt x="94" y="18"/>
                </a:lnTo>
                <a:lnTo>
                  <a:pt x="81" y="18"/>
                </a:lnTo>
                <a:lnTo>
                  <a:pt x="115" y="26"/>
                </a:lnTo>
                <a:lnTo>
                  <a:pt x="79" y="29"/>
                </a:lnTo>
                <a:lnTo>
                  <a:pt x="94" y="31"/>
                </a:lnTo>
                <a:lnTo>
                  <a:pt x="84" y="42"/>
                </a:lnTo>
                <a:lnTo>
                  <a:pt x="100" y="37"/>
                </a:lnTo>
                <a:lnTo>
                  <a:pt x="118" y="53"/>
                </a:lnTo>
                <a:lnTo>
                  <a:pt x="121" y="45"/>
                </a:lnTo>
                <a:lnTo>
                  <a:pt x="165" y="53"/>
                </a:lnTo>
                <a:lnTo>
                  <a:pt x="215" y="39"/>
                </a:lnTo>
                <a:lnTo>
                  <a:pt x="254" y="55"/>
                </a:lnTo>
                <a:lnTo>
                  <a:pt x="241" y="60"/>
                </a:lnTo>
                <a:lnTo>
                  <a:pt x="247" y="76"/>
                </a:lnTo>
                <a:lnTo>
                  <a:pt x="220" y="79"/>
                </a:lnTo>
                <a:lnTo>
                  <a:pt x="197" y="65"/>
                </a:lnTo>
                <a:lnTo>
                  <a:pt x="197" y="76"/>
                </a:lnTo>
                <a:lnTo>
                  <a:pt x="183" y="79"/>
                </a:lnTo>
                <a:lnTo>
                  <a:pt x="126" y="79"/>
                </a:lnTo>
                <a:lnTo>
                  <a:pt x="121" y="68"/>
                </a:lnTo>
                <a:lnTo>
                  <a:pt x="105" y="79"/>
                </a:lnTo>
                <a:lnTo>
                  <a:pt x="89" y="68"/>
                </a:lnTo>
                <a:lnTo>
                  <a:pt x="79" y="76"/>
                </a:lnTo>
                <a:lnTo>
                  <a:pt x="55" y="23"/>
                </a:lnTo>
                <a:lnTo>
                  <a:pt x="31" y="26"/>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84" name="Freeform 76"/>
          <p:cNvSpPr>
            <a:spLocks/>
          </p:cNvSpPr>
          <p:nvPr/>
        </p:nvSpPr>
        <p:spPr bwMode="auto">
          <a:xfrm>
            <a:off x="2409825" y="1690688"/>
            <a:ext cx="225425" cy="163512"/>
          </a:xfrm>
          <a:custGeom>
            <a:avLst/>
            <a:gdLst>
              <a:gd name="T0" fmla="*/ 0 w 160"/>
              <a:gd name="T1" fmla="*/ 50800 h 103"/>
              <a:gd name="T2" fmla="*/ 53538 w 160"/>
              <a:gd name="T3" fmla="*/ 42862 h 103"/>
              <a:gd name="T4" fmla="*/ 26769 w 160"/>
              <a:gd name="T5" fmla="*/ 14287 h 103"/>
              <a:gd name="T6" fmla="*/ 70445 w 160"/>
              <a:gd name="T7" fmla="*/ 7937 h 103"/>
              <a:gd name="T8" fmla="*/ 33814 w 160"/>
              <a:gd name="T9" fmla="*/ 0 h 103"/>
              <a:gd name="T10" fmla="*/ 94397 w 160"/>
              <a:gd name="T11" fmla="*/ 12700 h 103"/>
              <a:gd name="T12" fmla="*/ 109895 w 160"/>
              <a:gd name="T13" fmla="*/ 42862 h 103"/>
              <a:gd name="T14" fmla="*/ 145117 w 160"/>
              <a:gd name="T15" fmla="*/ 42862 h 103"/>
              <a:gd name="T16" fmla="*/ 156389 w 160"/>
              <a:gd name="T17" fmla="*/ 63500 h 103"/>
              <a:gd name="T18" fmla="*/ 156389 w 160"/>
              <a:gd name="T19" fmla="*/ 47625 h 103"/>
              <a:gd name="T20" fmla="*/ 173295 w 160"/>
              <a:gd name="T21" fmla="*/ 50800 h 103"/>
              <a:gd name="T22" fmla="*/ 167660 w 160"/>
              <a:gd name="T23" fmla="*/ 63500 h 103"/>
              <a:gd name="T24" fmla="*/ 187385 w 160"/>
              <a:gd name="T25" fmla="*/ 69850 h 103"/>
              <a:gd name="T26" fmla="*/ 173295 w 160"/>
              <a:gd name="T27" fmla="*/ 90487 h 103"/>
              <a:gd name="T28" fmla="*/ 208518 w 160"/>
              <a:gd name="T29" fmla="*/ 90487 h 103"/>
              <a:gd name="T30" fmla="*/ 224016 w 160"/>
              <a:gd name="T31" fmla="*/ 106362 h 103"/>
              <a:gd name="T32" fmla="*/ 180340 w 160"/>
              <a:gd name="T33" fmla="*/ 114300 h 103"/>
              <a:gd name="T34" fmla="*/ 169069 w 160"/>
              <a:gd name="T35" fmla="*/ 133350 h 103"/>
              <a:gd name="T36" fmla="*/ 163433 w 160"/>
              <a:gd name="T37" fmla="*/ 114300 h 103"/>
              <a:gd name="T38" fmla="*/ 152162 w 160"/>
              <a:gd name="T39" fmla="*/ 161925 h 103"/>
              <a:gd name="T40" fmla="*/ 123984 w 160"/>
              <a:gd name="T41" fmla="*/ 138112 h 103"/>
              <a:gd name="T42" fmla="*/ 138073 w 160"/>
              <a:gd name="T43" fmla="*/ 161925 h 103"/>
              <a:gd name="T44" fmla="*/ 88761 w 160"/>
              <a:gd name="T45" fmla="*/ 157162 h 103"/>
              <a:gd name="T46" fmla="*/ 66219 w 160"/>
              <a:gd name="T47" fmla="*/ 146050 h 103"/>
              <a:gd name="T48" fmla="*/ 92988 w 160"/>
              <a:gd name="T49" fmla="*/ 138112 h 103"/>
              <a:gd name="T50" fmla="*/ 66219 w 160"/>
              <a:gd name="T51" fmla="*/ 138112 h 103"/>
              <a:gd name="T52" fmla="*/ 59174 w 160"/>
              <a:gd name="T53" fmla="*/ 128587 h 103"/>
              <a:gd name="T54" fmla="*/ 70445 w 160"/>
              <a:gd name="T55" fmla="*/ 128587 h 103"/>
              <a:gd name="T56" fmla="*/ 49312 w 160"/>
              <a:gd name="T57" fmla="*/ 119062 h 103"/>
              <a:gd name="T58" fmla="*/ 121166 w 160"/>
              <a:gd name="T59" fmla="*/ 106362 h 103"/>
              <a:gd name="T60" fmla="*/ 33814 w 160"/>
              <a:gd name="T61" fmla="*/ 106362 h 103"/>
              <a:gd name="T62" fmla="*/ 18316 w 160"/>
              <a:gd name="T63" fmla="*/ 95250 h 103"/>
              <a:gd name="T64" fmla="*/ 49312 w 160"/>
              <a:gd name="T65" fmla="*/ 87312 h 103"/>
              <a:gd name="T66" fmla="*/ 2818 w 160"/>
              <a:gd name="T67" fmla="*/ 69850 h 103"/>
              <a:gd name="T68" fmla="*/ 14089 w 160"/>
              <a:gd name="T69" fmla="*/ 69850 h 103"/>
              <a:gd name="T70" fmla="*/ 2818 w 160"/>
              <a:gd name="T71" fmla="*/ 58737 h 103"/>
              <a:gd name="T72" fmla="*/ 53538 w 160"/>
              <a:gd name="T73" fmla="*/ 58737 h 103"/>
              <a:gd name="T74" fmla="*/ 0 w 160"/>
              <a:gd name="T75" fmla="*/ 50800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103"/>
              <a:gd name="T116" fmla="*/ 160 w 160"/>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103">
                <a:moveTo>
                  <a:pt x="0" y="32"/>
                </a:moveTo>
                <a:lnTo>
                  <a:pt x="38" y="27"/>
                </a:lnTo>
                <a:lnTo>
                  <a:pt x="19" y="9"/>
                </a:lnTo>
                <a:lnTo>
                  <a:pt x="50" y="5"/>
                </a:lnTo>
                <a:lnTo>
                  <a:pt x="24" y="0"/>
                </a:lnTo>
                <a:lnTo>
                  <a:pt x="67" y="8"/>
                </a:lnTo>
                <a:lnTo>
                  <a:pt x="78" y="27"/>
                </a:lnTo>
                <a:lnTo>
                  <a:pt x="103" y="27"/>
                </a:lnTo>
                <a:lnTo>
                  <a:pt x="111" y="40"/>
                </a:lnTo>
                <a:lnTo>
                  <a:pt x="111" y="30"/>
                </a:lnTo>
                <a:lnTo>
                  <a:pt x="123" y="32"/>
                </a:lnTo>
                <a:lnTo>
                  <a:pt x="119" y="40"/>
                </a:lnTo>
                <a:lnTo>
                  <a:pt x="133" y="44"/>
                </a:lnTo>
                <a:lnTo>
                  <a:pt x="123" y="57"/>
                </a:lnTo>
                <a:lnTo>
                  <a:pt x="148" y="57"/>
                </a:lnTo>
                <a:lnTo>
                  <a:pt x="159" y="67"/>
                </a:lnTo>
                <a:lnTo>
                  <a:pt x="128" y="72"/>
                </a:lnTo>
                <a:lnTo>
                  <a:pt x="120" y="84"/>
                </a:lnTo>
                <a:lnTo>
                  <a:pt x="116" y="72"/>
                </a:lnTo>
                <a:lnTo>
                  <a:pt x="108" y="102"/>
                </a:lnTo>
                <a:lnTo>
                  <a:pt x="88" y="87"/>
                </a:lnTo>
                <a:lnTo>
                  <a:pt x="98" y="102"/>
                </a:lnTo>
                <a:lnTo>
                  <a:pt x="63" y="99"/>
                </a:lnTo>
                <a:lnTo>
                  <a:pt x="47" y="92"/>
                </a:lnTo>
                <a:lnTo>
                  <a:pt x="66" y="87"/>
                </a:lnTo>
                <a:lnTo>
                  <a:pt x="47" y="87"/>
                </a:lnTo>
                <a:lnTo>
                  <a:pt x="42" y="81"/>
                </a:lnTo>
                <a:lnTo>
                  <a:pt x="50" y="81"/>
                </a:lnTo>
                <a:lnTo>
                  <a:pt x="35" y="75"/>
                </a:lnTo>
                <a:lnTo>
                  <a:pt x="86" y="67"/>
                </a:lnTo>
                <a:lnTo>
                  <a:pt x="24" y="67"/>
                </a:lnTo>
                <a:lnTo>
                  <a:pt x="13" y="60"/>
                </a:lnTo>
                <a:lnTo>
                  <a:pt x="35" y="55"/>
                </a:lnTo>
                <a:lnTo>
                  <a:pt x="2" y="44"/>
                </a:lnTo>
                <a:lnTo>
                  <a:pt x="10" y="44"/>
                </a:lnTo>
                <a:lnTo>
                  <a:pt x="2" y="37"/>
                </a:lnTo>
                <a:lnTo>
                  <a:pt x="38" y="37"/>
                </a:lnTo>
                <a:lnTo>
                  <a:pt x="0" y="3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85" name="Freeform 77"/>
          <p:cNvSpPr>
            <a:spLocks/>
          </p:cNvSpPr>
          <p:nvPr/>
        </p:nvSpPr>
        <p:spPr bwMode="auto">
          <a:xfrm>
            <a:off x="2409825" y="1690688"/>
            <a:ext cx="234950" cy="173037"/>
          </a:xfrm>
          <a:custGeom>
            <a:avLst/>
            <a:gdLst>
              <a:gd name="T0" fmla="*/ 0 w 166"/>
              <a:gd name="T1" fmla="*/ 53975 h 109"/>
              <a:gd name="T2" fmla="*/ 55199 w 166"/>
              <a:gd name="T3" fmla="*/ 46037 h 109"/>
              <a:gd name="T4" fmla="*/ 28307 w 166"/>
              <a:gd name="T5" fmla="*/ 15875 h 109"/>
              <a:gd name="T6" fmla="*/ 73599 w 166"/>
              <a:gd name="T7" fmla="*/ 7937 h 109"/>
              <a:gd name="T8" fmla="*/ 35384 w 166"/>
              <a:gd name="T9" fmla="*/ 0 h 109"/>
              <a:gd name="T10" fmla="*/ 99075 w 166"/>
              <a:gd name="T11" fmla="*/ 12700 h 109"/>
              <a:gd name="T12" fmla="*/ 114644 w 166"/>
              <a:gd name="T13" fmla="*/ 46037 h 109"/>
              <a:gd name="T14" fmla="*/ 151444 w 166"/>
              <a:gd name="T15" fmla="*/ 46037 h 109"/>
              <a:gd name="T16" fmla="*/ 162767 w 166"/>
              <a:gd name="T17" fmla="*/ 66675 h 109"/>
              <a:gd name="T18" fmla="*/ 162767 w 166"/>
              <a:gd name="T19" fmla="*/ 50800 h 109"/>
              <a:gd name="T20" fmla="*/ 181166 w 166"/>
              <a:gd name="T21" fmla="*/ 53975 h 109"/>
              <a:gd name="T22" fmla="*/ 174089 w 166"/>
              <a:gd name="T23" fmla="*/ 66675 h 109"/>
              <a:gd name="T24" fmla="*/ 195320 w 166"/>
              <a:gd name="T25" fmla="*/ 74612 h 109"/>
              <a:gd name="T26" fmla="*/ 181166 w 166"/>
              <a:gd name="T27" fmla="*/ 95250 h 109"/>
              <a:gd name="T28" fmla="*/ 217966 w 166"/>
              <a:gd name="T29" fmla="*/ 95250 h 109"/>
              <a:gd name="T30" fmla="*/ 233535 w 166"/>
              <a:gd name="T31" fmla="*/ 112712 h 109"/>
              <a:gd name="T32" fmla="*/ 188243 w 166"/>
              <a:gd name="T33" fmla="*/ 120650 h 109"/>
              <a:gd name="T34" fmla="*/ 176920 w 166"/>
              <a:gd name="T35" fmla="*/ 141287 h 109"/>
              <a:gd name="T36" fmla="*/ 169843 w 166"/>
              <a:gd name="T37" fmla="*/ 120650 h 109"/>
              <a:gd name="T38" fmla="*/ 158520 w 166"/>
              <a:gd name="T39" fmla="*/ 171450 h 109"/>
              <a:gd name="T40" fmla="*/ 128798 w 166"/>
              <a:gd name="T41" fmla="*/ 146050 h 109"/>
              <a:gd name="T42" fmla="*/ 144367 w 166"/>
              <a:gd name="T43" fmla="*/ 171450 h 109"/>
              <a:gd name="T44" fmla="*/ 91999 w 166"/>
              <a:gd name="T45" fmla="*/ 166687 h 109"/>
              <a:gd name="T46" fmla="*/ 69353 w 166"/>
              <a:gd name="T47" fmla="*/ 153987 h 109"/>
              <a:gd name="T48" fmla="*/ 96245 w 166"/>
              <a:gd name="T49" fmla="*/ 146050 h 109"/>
              <a:gd name="T50" fmla="*/ 69353 w 166"/>
              <a:gd name="T51" fmla="*/ 146050 h 109"/>
              <a:gd name="T52" fmla="*/ 62276 w 166"/>
              <a:gd name="T53" fmla="*/ 136525 h 109"/>
              <a:gd name="T54" fmla="*/ 73599 w 166"/>
              <a:gd name="T55" fmla="*/ 136525 h 109"/>
              <a:gd name="T56" fmla="*/ 50953 w 166"/>
              <a:gd name="T57" fmla="*/ 125412 h 109"/>
              <a:gd name="T58" fmla="*/ 125967 w 166"/>
              <a:gd name="T59" fmla="*/ 112712 h 109"/>
              <a:gd name="T60" fmla="*/ 35384 w 166"/>
              <a:gd name="T61" fmla="*/ 112712 h 109"/>
              <a:gd name="T62" fmla="*/ 18400 w 166"/>
              <a:gd name="T63" fmla="*/ 100012 h 109"/>
              <a:gd name="T64" fmla="*/ 50953 w 166"/>
              <a:gd name="T65" fmla="*/ 92075 h 109"/>
              <a:gd name="T66" fmla="*/ 2831 w 166"/>
              <a:gd name="T67" fmla="*/ 74612 h 109"/>
              <a:gd name="T68" fmla="*/ 14154 w 166"/>
              <a:gd name="T69" fmla="*/ 74612 h 109"/>
              <a:gd name="T70" fmla="*/ 2831 w 166"/>
              <a:gd name="T71" fmla="*/ 61912 h 109"/>
              <a:gd name="T72" fmla="*/ 55199 w 166"/>
              <a:gd name="T73" fmla="*/ 61912 h 109"/>
              <a:gd name="T74" fmla="*/ 0 w 166"/>
              <a:gd name="T75" fmla="*/ 53975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
              <a:gd name="T115" fmla="*/ 0 h 109"/>
              <a:gd name="T116" fmla="*/ 166 w 166"/>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 h="109">
                <a:moveTo>
                  <a:pt x="0" y="34"/>
                </a:moveTo>
                <a:lnTo>
                  <a:pt x="39" y="29"/>
                </a:lnTo>
                <a:lnTo>
                  <a:pt x="20" y="10"/>
                </a:lnTo>
                <a:lnTo>
                  <a:pt x="52" y="5"/>
                </a:lnTo>
                <a:lnTo>
                  <a:pt x="25" y="0"/>
                </a:lnTo>
                <a:lnTo>
                  <a:pt x="70" y="8"/>
                </a:lnTo>
                <a:lnTo>
                  <a:pt x="81" y="29"/>
                </a:lnTo>
                <a:lnTo>
                  <a:pt x="107" y="29"/>
                </a:lnTo>
                <a:lnTo>
                  <a:pt x="115" y="42"/>
                </a:lnTo>
                <a:lnTo>
                  <a:pt x="115" y="32"/>
                </a:lnTo>
                <a:lnTo>
                  <a:pt x="128" y="34"/>
                </a:lnTo>
                <a:lnTo>
                  <a:pt x="123" y="42"/>
                </a:lnTo>
                <a:lnTo>
                  <a:pt x="138" y="47"/>
                </a:lnTo>
                <a:lnTo>
                  <a:pt x="128" y="60"/>
                </a:lnTo>
                <a:lnTo>
                  <a:pt x="154" y="60"/>
                </a:lnTo>
                <a:lnTo>
                  <a:pt x="165" y="71"/>
                </a:lnTo>
                <a:lnTo>
                  <a:pt x="133" y="76"/>
                </a:lnTo>
                <a:lnTo>
                  <a:pt x="125" y="89"/>
                </a:lnTo>
                <a:lnTo>
                  <a:pt x="120" y="76"/>
                </a:lnTo>
                <a:lnTo>
                  <a:pt x="112" y="108"/>
                </a:lnTo>
                <a:lnTo>
                  <a:pt x="91" y="92"/>
                </a:lnTo>
                <a:lnTo>
                  <a:pt x="102" y="108"/>
                </a:lnTo>
                <a:lnTo>
                  <a:pt x="65" y="105"/>
                </a:lnTo>
                <a:lnTo>
                  <a:pt x="49" y="97"/>
                </a:lnTo>
                <a:lnTo>
                  <a:pt x="68" y="92"/>
                </a:lnTo>
                <a:lnTo>
                  <a:pt x="49" y="92"/>
                </a:lnTo>
                <a:lnTo>
                  <a:pt x="44" y="86"/>
                </a:lnTo>
                <a:lnTo>
                  <a:pt x="52" y="86"/>
                </a:lnTo>
                <a:lnTo>
                  <a:pt x="36" y="79"/>
                </a:lnTo>
                <a:lnTo>
                  <a:pt x="89" y="71"/>
                </a:lnTo>
                <a:lnTo>
                  <a:pt x="25" y="71"/>
                </a:lnTo>
                <a:lnTo>
                  <a:pt x="13" y="63"/>
                </a:lnTo>
                <a:lnTo>
                  <a:pt x="36" y="58"/>
                </a:lnTo>
                <a:lnTo>
                  <a:pt x="2" y="47"/>
                </a:lnTo>
                <a:lnTo>
                  <a:pt x="10" y="47"/>
                </a:lnTo>
                <a:lnTo>
                  <a:pt x="2" y="39"/>
                </a:lnTo>
                <a:lnTo>
                  <a:pt x="39" y="39"/>
                </a:lnTo>
                <a:lnTo>
                  <a:pt x="0" y="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86" name="Freeform 78"/>
          <p:cNvSpPr>
            <a:spLocks/>
          </p:cNvSpPr>
          <p:nvPr/>
        </p:nvSpPr>
        <p:spPr bwMode="auto">
          <a:xfrm>
            <a:off x="2409825" y="1985963"/>
            <a:ext cx="47625" cy="30162"/>
          </a:xfrm>
          <a:custGeom>
            <a:avLst/>
            <a:gdLst>
              <a:gd name="T0" fmla="*/ 0 w 34"/>
              <a:gd name="T1" fmla="*/ 19050 h 19"/>
              <a:gd name="T2" fmla="*/ 8404 w 34"/>
              <a:gd name="T3" fmla="*/ 0 h 19"/>
              <a:gd name="T4" fmla="*/ 40621 w 34"/>
              <a:gd name="T5" fmla="*/ 3175 h 19"/>
              <a:gd name="T6" fmla="*/ 46224 w 34"/>
              <a:gd name="T7" fmla="*/ 28575 h 19"/>
              <a:gd name="T8" fmla="*/ 0 w 34"/>
              <a:gd name="T9" fmla="*/ 19050 h 19"/>
              <a:gd name="T10" fmla="*/ 0 60000 65536"/>
              <a:gd name="T11" fmla="*/ 0 60000 65536"/>
              <a:gd name="T12" fmla="*/ 0 60000 65536"/>
              <a:gd name="T13" fmla="*/ 0 60000 65536"/>
              <a:gd name="T14" fmla="*/ 0 60000 65536"/>
              <a:gd name="T15" fmla="*/ 0 w 34"/>
              <a:gd name="T16" fmla="*/ 0 h 19"/>
              <a:gd name="T17" fmla="*/ 34 w 34"/>
              <a:gd name="T18" fmla="*/ 19 h 19"/>
            </a:gdLst>
            <a:ahLst/>
            <a:cxnLst>
              <a:cxn ang="T10">
                <a:pos x="T0" y="T1"/>
              </a:cxn>
              <a:cxn ang="T11">
                <a:pos x="T2" y="T3"/>
              </a:cxn>
              <a:cxn ang="T12">
                <a:pos x="T4" y="T5"/>
              </a:cxn>
              <a:cxn ang="T13">
                <a:pos x="T6" y="T7"/>
              </a:cxn>
              <a:cxn ang="T14">
                <a:pos x="T8" y="T9"/>
              </a:cxn>
            </a:cxnLst>
            <a:rect l="T15" t="T16" r="T17" b="T18"/>
            <a:pathLst>
              <a:path w="34" h="19">
                <a:moveTo>
                  <a:pt x="0" y="12"/>
                </a:moveTo>
                <a:lnTo>
                  <a:pt x="6" y="0"/>
                </a:lnTo>
                <a:lnTo>
                  <a:pt x="29" y="2"/>
                </a:lnTo>
                <a:lnTo>
                  <a:pt x="33" y="18"/>
                </a:lnTo>
                <a:lnTo>
                  <a:pt x="0" y="1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87" name="Freeform 79"/>
          <p:cNvSpPr>
            <a:spLocks/>
          </p:cNvSpPr>
          <p:nvPr/>
        </p:nvSpPr>
        <p:spPr bwMode="auto">
          <a:xfrm>
            <a:off x="2409825" y="1985963"/>
            <a:ext cx="57150" cy="39687"/>
          </a:xfrm>
          <a:custGeom>
            <a:avLst/>
            <a:gdLst>
              <a:gd name="T0" fmla="*/ 0 w 40"/>
              <a:gd name="T1" fmla="*/ 25400 h 25"/>
              <a:gd name="T2" fmla="*/ 10001 w 40"/>
              <a:gd name="T3" fmla="*/ 0 h 25"/>
              <a:gd name="T4" fmla="*/ 48578 w 40"/>
              <a:gd name="T5" fmla="*/ 4762 h 25"/>
              <a:gd name="T6" fmla="*/ 55721 w 40"/>
              <a:gd name="T7" fmla="*/ 38100 h 25"/>
              <a:gd name="T8" fmla="*/ 0 w 40"/>
              <a:gd name="T9" fmla="*/ 25400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16"/>
                </a:moveTo>
                <a:lnTo>
                  <a:pt x="7" y="0"/>
                </a:lnTo>
                <a:lnTo>
                  <a:pt x="34" y="3"/>
                </a:lnTo>
                <a:lnTo>
                  <a:pt x="39" y="24"/>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88" name="Freeform 80"/>
          <p:cNvSpPr>
            <a:spLocks/>
          </p:cNvSpPr>
          <p:nvPr/>
        </p:nvSpPr>
        <p:spPr bwMode="auto">
          <a:xfrm>
            <a:off x="2413000" y="1873250"/>
            <a:ext cx="52388" cy="26988"/>
          </a:xfrm>
          <a:custGeom>
            <a:avLst/>
            <a:gdLst>
              <a:gd name="T0" fmla="*/ 0 w 37"/>
              <a:gd name="T1" fmla="*/ 14288 h 17"/>
              <a:gd name="T2" fmla="*/ 9911 w 37"/>
              <a:gd name="T3" fmla="*/ 25400 h 17"/>
              <a:gd name="T4" fmla="*/ 50972 w 37"/>
              <a:gd name="T5" fmla="*/ 14288 h 17"/>
              <a:gd name="T6" fmla="*/ 12743 w 37"/>
              <a:gd name="T7" fmla="*/ 0 h 17"/>
              <a:gd name="T8" fmla="*/ 0 w 37"/>
              <a:gd name="T9" fmla="*/ 14288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9"/>
                </a:moveTo>
                <a:lnTo>
                  <a:pt x="7" y="16"/>
                </a:lnTo>
                <a:lnTo>
                  <a:pt x="36" y="9"/>
                </a:lnTo>
                <a:lnTo>
                  <a:pt x="9" y="0"/>
                </a:lnTo>
                <a:lnTo>
                  <a:pt x="0" y="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89" name="Freeform 81"/>
          <p:cNvSpPr>
            <a:spLocks/>
          </p:cNvSpPr>
          <p:nvPr/>
        </p:nvSpPr>
        <p:spPr bwMode="auto">
          <a:xfrm>
            <a:off x="2413000" y="1873250"/>
            <a:ext cx="60325" cy="26988"/>
          </a:xfrm>
          <a:custGeom>
            <a:avLst/>
            <a:gdLst>
              <a:gd name="T0" fmla="*/ 0 w 43"/>
              <a:gd name="T1" fmla="*/ 12700 h 17"/>
              <a:gd name="T2" fmla="*/ 11223 w 43"/>
              <a:gd name="T3" fmla="*/ 25400 h 17"/>
              <a:gd name="T4" fmla="*/ 58922 w 43"/>
              <a:gd name="T5" fmla="*/ 12700 h 17"/>
              <a:gd name="T6" fmla="*/ 15432 w 43"/>
              <a:gd name="T7" fmla="*/ 0 h 17"/>
              <a:gd name="T8" fmla="*/ 0 w 43"/>
              <a:gd name="T9" fmla="*/ 1270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8"/>
                </a:moveTo>
                <a:lnTo>
                  <a:pt x="8" y="16"/>
                </a:lnTo>
                <a:lnTo>
                  <a:pt x="42" y="8"/>
                </a:lnTo>
                <a:lnTo>
                  <a:pt x="11" y="0"/>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90" name="Freeform 82"/>
          <p:cNvSpPr>
            <a:spLocks/>
          </p:cNvSpPr>
          <p:nvPr/>
        </p:nvSpPr>
        <p:spPr bwMode="auto">
          <a:xfrm>
            <a:off x="2419350" y="2057400"/>
            <a:ext cx="104775" cy="79375"/>
          </a:xfrm>
          <a:custGeom>
            <a:avLst/>
            <a:gdLst>
              <a:gd name="T0" fmla="*/ 0 w 74"/>
              <a:gd name="T1" fmla="*/ 9525 h 50"/>
              <a:gd name="T2" fmla="*/ 4248 w 74"/>
              <a:gd name="T3" fmla="*/ 52388 h 50"/>
              <a:gd name="T4" fmla="*/ 16991 w 74"/>
              <a:gd name="T5" fmla="*/ 55563 h 50"/>
              <a:gd name="T6" fmla="*/ 9911 w 74"/>
              <a:gd name="T7" fmla="*/ 77788 h 50"/>
              <a:gd name="T8" fmla="*/ 26902 w 74"/>
              <a:gd name="T9" fmla="*/ 77788 h 50"/>
              <a:gd name="T10" fmla="*/ 45308 w 74"/>
              <a:gd name="T11" fmla="*/ 58738 h 50"/>
              <a:gd name="T12" fmla="*/ 26902 w 74"/>
              <a:gd name="T13" fmla="*/ 52388 h 50"/>
              <a:gd name="T14" fmla="*/ 72210 w 74"/>
              <a:gd name="T15" fmla="*/ 52388 h 50"/>
              <a:gd name="T16" fmla="*/ 103359 w 74"/>
              <a:gd name="T17" fmla="*/ 3175 h 50"/>
              <a:gd name="T18" fmla="*/ 8495 w 74"/>
              <a:gd name="T19" fmla="*/ 0 h 50"/>
              <a:gd name="T20" fmla="*/ 24070 w 74"/>
              <a:gd name="T21" fmla="*/ 14288 h 50"/>
              <a:gd name="T22" fmla="*/ 0 w 74"/>
              <a:gd name="T23" fmla="*/ 9525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50"/>
              <a:gd name="T38" fmla="*/ 74 w 74"/>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50">
                <a:moveTo>
                  <a:pt x="0" y="6"/>
                </a:moveTo>
                <a:lnTo>
                  <a:pt x="3" y="33"/>
                </a:lnTo>
                <a:lnTo>
                  <a:pt x="12" y="35"/>
                </a:lnTo>
                <a:lnTo>
                  <a:pt x="7" y="49"/>
                </a:lnTo>
                <a:lnTo>
                  <a:pt x="19" y="49"/>
                </a:lnTo>
                <a:lnTo>
                  <a:pt x="32" y="37"/>
                </a:lnTo>
                <a:lnTo>
                  <a:pt x="19" y="33"/>
                </a:lnTo>
                <a:lnTo>
                  <a:pt x="51" y="33"/>
                </a:lnTo>
                <a:lnTo>
                  <a:pt x="73" y="2"/>
                </a:lnTo>
                <a:lnTo>
                  <a:pt x="6" y="0"/>
                </a:lnTo>
                <a:lnTo>
                  <a:pt x="17" y="9"/>
                </a:lnTo>
                <a:lnTo>
                  <a:pt x="0" y="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91" name="Freeform 83"/>
          <p:cNvSpPr>
            <a:spLocks/>
          </p:cNvSpPr>
          <p:nvPr/>
        </p:nvSpPr>
        <p:spPr bwMode="auto">
          <a:xfrm>
            <a:off x="2419350" y="2057400"/>
            <a:ext cx="114300" cy="88900"/>
          </a:xfrm>
          <a:custGeom>
            <a:avLst/>
            <a:gdLst>
              <a:gd name="T0" fmla="*/ 0 w 80"/>
              <a:gd name="T1" fmla="*/ 11113 h 56"/>
              <a:gd name="T2" fmla="*/ 4286 w 80"/>
              <a:gd name="T3" fmla="*/ 58738 h 56"/>
              <a:gd name="T4" fmla="*/ 18574 w 80"/>
              <a:gd name="T5" fmla="*/ 61913 h 56"/>
              <a:gd name="T6" fmla="*/ 11430 w 80"/>
              <a:gd name="T7" fmla="*/ 87313 h 56"/>
              <a:gd name="T8" fmla="*/ 30004 w 80"/>
              <a:gd name="T9" fmla="*/ 87313 h 56"/>
              <a:gd name="T10" fmla="*/ 50006 w 80"/>
              <a:gd name="T11" fmla="*/ 66675 h 56"/>
              <a:gd name="T12" fmla="*/ 30004 w 80"/>
              <a:gd name="T13" fmla="*/ 58738 h 56"/>
              <a:gd name="T14" fmla="*/ 78581 w 80"/>
              <a:gd name="T15" fmla="*/ 58738 h 56"/>
              <a:gd name="T16" fmla="*/ 112871 w 80"/>
              <a:gd name="T17" fmla="*/ 3175 h 56"/>
              <a:gd name="T18" fmla="*/ 8572 w 80"/>
              <a:gd name="T19" fmla="*/ 0 h 56"/>
              <a:gd name="T20" fmla="*/ 25718 w 80"/>
              <a:gd name="T21" fmla="*/ 15875 h 56"/>
              <a:gd name="T22" fmla="*/ 0 w 80"/>
              <a:gd name="T23" fmla="*/ 11113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56"/>
              <a:gd name="T38" fmla="*/ 80 w 80"/>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56">
                <a:moveTo>
                  <a:pt x="0" y="7"/>
                </a:moveTo>
                <a:lnTo>
                  <a:pt x="3" y="37"/>
                </a:lnTo>
                <a:lnTo>
                  <a:pt x="13" y="39"/>
                </a:lnTo>
                <a:lnTo>
                  <a:pt x="8" y="55"/>
                </a:lnTo>
                <a:lnTo>
                  <a:pt x="21" y="55"/>
                </a:lnTo>
                <a:lnTo>
                  <a:pt x="35" y="42"/>
                </a:lnTo>
                <a:lnTo>
                  <a:pt x="21" y="37"/>
                </a:lnTo>
                <a:lnTo>
                  <a:pt x="55" y="37"/>
                </a:lnTo>
                <a:lnTo>
                  <a:pt x="79" y="2"/>
                </a:lnTo>
                <a:lnTo>
                  <a:pt x="6" y="0"/>
                </a:lnTo>
                <a:lnTo>
                  <a:pt x="18" y="10"/>
                </a:lnTo>
                <a:lnTo>
                  <a:pt x="0" y="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92" name="Freeform 84"/>
          <p:cNvSpPr>
            <a:spLocks/>
          </p:cNvSpPr>
          <p:nvPr/>
        </p:nvSpPr>
        <p:spPr bwMode="auto">
          <a:xfrm>
            <a:off x="2501900" y="1585913"/>
            <a:ext cx="625475" cy="363537"/>
          </a:xfrm>
          <a:custGeom>
            <a:avLst/>
            <a:gdLst>
              <a:gd name="T0" fmla="*/ 33886 w 443"/>
              <a:gd name="T1" fmla="*/ 101600 h 229"/>
              <a:gd name="T2" fmla="*/ 62124 w 443"/>
              <a:gd name="T3" fmla="*/ 106362 h 229"/>
              <a:gd name="T4" fmla="*/ 149662 w 443"/>
              <a:gd name="T5" fmla="*/ 106362 h 229"/>
              <a:gd name="T6" fmla="*/ 131307 w 443"/>
              <a:gd name="T7" fmla="*/ 117475 h 229"/>
              <a:gd name="T8" fmla="*/ 112953 w 443"/>
              <a:gd name="T9" fmla="*/ 142875 h 229"/>
              <a:gd name="T10" fmla="*/ 170841 w 443"/>
              <a:gd name="T11" fmla="*/ 142875 h 229"/>
              <a:gd name="T12" fmla="*/ 238612 w 443"/>
              <a:gd name="T13" fmla="*/ 109537 h 229"/>
              <a:gd name="T14" fmla="*/ 333210 w 443"/>
              <a:gd name="T15" fmla="*/ 117475 h 229"/>
              <a:gd name="T16" fmla="*/ 241436 w 443"/>
              <a:gd name="T17" fmla="*/ 192087 h 229"/>
              <a:gd name="T18" fmla="*/ 110129 w 443"/>
              <a:gd name="T19" fmla="*/ 153987 h 229"/>
              <a:gd name="T20" fmla="*/ 110129 w 443"/>
              <a:gd name="T21" fmla="*/ 179387 h 229"/>
              <a:gd name="T22" fmla="*/ 211786 w 443"/>
              <a:gd name="T23" fmla="*/ 223837 h 229"/>
              <a:gd name="T24" fmla="*/ 135543 w 443"/>
              <a:gd name="T25" fmla="*/ 227012 h 229"/>
              <a:gd name="T26" fmla="*/ 121424 w 443"/>
              <a:gd name="T27" fmla="*/ 257175 h 229"/>
              <a:gd name="T28" fmla="*/ 146838 w 443"/>
              <a:gd name="T29" fmla="*/ 244475 h 229"/>
              <a:gd name="T30" fmla="*/ 124248 w 443"/>
              <a:gd name="T31" fmla="*/ 276225 h 229"/>
              <a:gd name="T32" fmla="*/ 142603 w 443"/>
              <a:gd name="T33" fmla="*/ 296862 h 229"/>
              <a:gd name="T34" fmla="*/ 149662 w 443"/>
              <a:gd name="T35" fmla="*/ 304800 h 229"/>
              <a:gd name="T36" fmla="*/ 101657 w 443"/>
              <a:gd name="T37" fmla="*/ 317500 h 229"/>
              <a:gd name="T38" fmla="*/ 64948 w 443"/>
              <a:gd name="T39" fmla="*/ 333375 h 229"/>
              <a:gd name="T40" fmla="*/ 131307 w 443"/>
              <a:gd name="T41" fmla="*/ 357187 h 229"/>
              <a:gd name="T42" fmla="*/ 175077 w 443"/>
              <a:gd name="T43" fmla="*/ 349250 h 229"/>
              <a:gd name="T44" fmla="*/ 193431 w 443"/>
              <a:gd name="T45" fmla="*/ 344487 h 229"/>
              <a:gd name="T46" fmla="*/ 218846 w 443"/>
              <a:gd name="T47" fmla="*/ 361950 h 229"/>
              <a:gd name="T48" fmla="*/ 259791 w 443"/>
              <a:gd name="T49" fmla="*/ 330200 h 229"/>
              <a:gd name="T50" fmla="*/ 278146 w 443"/>
              <a:gd name="T51" fmla="*/ 304800 h 229"/>
              <a:gd name="T52" fmla="*/ 324739 w 443"/>
              <a:gd name="T53" fmla="*/ 276225 h 229"/>
              <a:gd name="T54" fmla="*/ 344505 w 443"/>
              <a:gd name="T55" fmla="*/ 260350 h 229"/>
              <a:gd name="T56" fmla="*/ 347329 w 443"/>
              <a:gd name="T57" fmla="*/ 231775 h 229"/>
              <a:gd name="T58" fmla="*/ 285205 w 443"/>
              <a:gd name="T59" fmla="*/ 215900 h 229"/>
              <a:gd name="T60" fmla="*/ 285205 w 443"/>
              <a:gd name="T61" fmla="*/ 207962 h 229"/>
              <a:gd name="T62" fmla="*/ 409453 w 443"/>
              <a:gd name="T63" fmla="*/ 192087 h 229"/>
              <a:gd name="T64" fmla="*/ 443339 w 443"/>
              <a:gd name="T65" fmla="*/ 161925 h 229"/>
              <a:gd name="T66" fmla="*/ 559115 w 443"/>
              <a:gd name="T67" fmla="*/ 98425 h 229"/>
              <a:gd name="T68" fmla="*/ 464518 w 443"/>
              <a:gd name="T69" fmla="*/ 93662 h 229"/>
              <a:gd name="T70" fmla="*/ 624063 w 443"/>
              <a:gd name="T71" fmla="*/ 53975 h 229"/>
              <a:gd name="T72" fmla="*/ 571823 w 443"/>
              <a:gd name="T73" fmla="*/ 17462 h 229"/>
              <a:gd name="T74" fmla="*/ 368508 w 443"/>
              <a:gd name="T75" fmla="*/ 0 h 229"/>
              <a:gd name="T76" fmla="*/ 344505 w 443"/>
              <a:gd name="T77" fmla="*/ 7937 h 229"/>
              <a:gd name="T78" fmla="*/ 306384 w 443"/>
              <a:gd name="T79" fmla="*/ 41275 h 229"/>
              <a:gd name="T80" fmla="*/ 238612 w 443"/>
              <a:gd name="T81" fmla="*/ 30162 h 229"/>
              <a:gd name="T82" fmla="*/ 182136 w 443"/>
              <a:gd name="T83" fmla="*/ 30162 h 229"/>
              <a:gd name="T84" fmla="*/ 218846 w 443"/>
              <a:gd name="T85" fmla="*/ 69850 h 229"/>
              <a:gd name="T86" fmla="*/ 131307 w 443"/>
              <a:gd name="T87" fmla="*/ 6985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3"/>
              <a:gd name="T133" fmla="*/ 0 h 229"/>
              <a:gd name="T134" fmla="*/ 443 w 443"/>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3" h="229">
                <a:moveTo>
                  <a:pt x="0" y="55"/>
                </a:moveTo>
                <a:lnTo>
                  <a:pt x="37" y="55"/>
                </a:lnTo>
                <a:lnTo>
                  <a:pt x="24" y="64"/>
                </a:lnTo>
                <a:lnTo>
                  <a:pt x="80" y="59"/>
                </a:lnTo>
                <a:lnTo>
                  <a:pt x="29" y="64"/>
                </a:lnTo>
                <a:lnTo>
                  <a:pt x="44" y="67"/>
                </a:lnTo>
                <a:lnTo>
                  <a:pt x="29" y="69"/>
                </a:lnTo>
                <a:lnTo>
                  <a:pt x="37" y="74"/>
                </a:lnTo>
                <a:lnTo>
                  <a:pt x="106" y="67"/>
                </a:lnTo>
                <a:lnTo>
                  <a:pt x="37" y="77"/>
                </a:lnTo>
                <a:lnTo>
                  <a:pt x="64" y="90"/>
                </a:lnTo>
                <a:lnTo>
                  <a:pt x="93" y="74"/>
                </a:lnTo>
                <a:lnTo>
                  <a:pt x="139" y="72"/>
                </a:lnTo>
                <a:lnTo>
                  <a:pt x="93" y="77"/>
                </a:lnTo>
                <a:lnTo>
                  <a:pt x="80" y="90"/>
                </a:lnTo>
                <a:lnTo>
                  <a:pt x="111" y="93"/>
                </a:lnTo>
                <a:lnTo>
                  <a:pt x="139" y="77"/>
                </a:lnTo>
                <a:lnTo>
                  <a:pt x="121" y="90"/>
                </a:lnTo>
                <a:lnTo>
                  <a:pt x="139" y="90"/>
                </a:lnTo>
                <a:lnTo>
                  <a:pt x="174" y="82"/>
                </a:lnTo>
                <a:lnTo>
                  <a:pt x="169" y="69"/>
                </a:lnTo>
                <a:lnTo>
                  <a:pt x="204" y="59"/>
                </a:lnTo>
                <a:lnTo>
                  <a:pt x="179" y="82"/>
                </a:lnTo>
                <a:lnTo>
                  <a:pt x="236" y="74"/>
                </a:lnTo>
                <a:lnTo>
                  <a:pt x="124" y="97"/>
                </a:lnTo>
                <a:lnTo>
                  <a:pt x="150" y="121"/>
                </a:lnTo>
                <a:lnTo>
                  <a:pt x="171" y="121"/>
                </a:lnTo>
                <a:lnTo>
                  <a:pt x="161" y="126"/>
                </a:lnTo>
                <a:lnTo>
                  <a:pt x="113" y="100"/>
                </a:lnTo>
                <a:lnTo>
                  <a:pt x="78" y="97"/>
                </a:lnTo>
                <a:lnTo>
                  <a:pt x="78" y="108"/>
                </a:lnTo>
                <a:lnTo>
                  <a:pt x="93" y="110"/>
                </a:lnTo>
                <a:lnTo>
                  <a:pt x="78" y="113"/>
                </a:lnTo>
                <a:lnTo>
                  <a:pt x="124" y="138"/>
                </a:lnTo>
                <a:lnTo>
                  <a:pt x="101" y="141"/>
                </a:lnTo>
                <a:lnTo>
                  <a:pt x="150" y="141"/>
                </a:lnTo>
                <a:lnTo>
                  <a:pt x="124" y="146"/>
                </a:lnTo>
                <a:lnTo>
                  <a:pt x="137" y="154"/>
                </a:lnTo>
                <a:lnTo>
                  <a:pt x="96" y="143"/>
                </a:lnTo>
                <a:lnTo>
                  <a:pt x="72" y="148"/>
                </a:lnTo>
                <a:lnTo>
                  <a:pt x="62" y="170"/>
                </a:lnTo>
                <a:lnTo>
                  <a:pt x="86" y="162"/>
                </a:lnTo>
                <a:lnTo>
                  <a:pt x="83" y="170"/>
                </a:lnTo>
                <a:lnTo>
                  <a:pt x="91" y="170"/>
                </a:lnTo>
                <a:lnTo>
                  <a:pt x="104" y="154"/>
                </a:lnTo>
                <a:lnTo>
                  <a:pt x="99" y="167"/>
                </a:lnTo>
                <a:lnTo>
                  <a:pt x="113" y="170"/>
                </a:lnTo>
                <a:lnTo>
                  <a:pt x="88" y="174"/>
                </a:lnTo>
                <a:lnTo>
                  <a:pt x="101" y="174"/>
                </a:lnTo>
                <a:lnTo>
                  <a:pt x="91" y="176"/>
                </a:lnTo>
                <a:lnTo>
                  <a:pt x="101" y="187"/>
                </a:lnTo>
                <a:lnTo>
                  <a:pt x="121" y="184"/>
                </a:lnTo>
                <a:lnTo>
                  <a:pt x="137" y="171"/>
                </a:lnTo>
                <a:lnTo>
                  <a:pt x="106" y="192"/>
                </a:lnTo>
                <a:lnTo>
                  <a:pt x="78" y="176"/>
                </a:lnTo>
                <a:lnTo>
                  <a:pt x="49" y="179"/>
                </a:lnTo>
                <a:lnTo>
                  <a:pt x="72" y="200"/>
                </a:lnTo>
                <a:lnTo>
                  <a:pt x="37" y="208"/>
                </a:lnTo>
                <a:lnTo>
                  <a:pt x="38" y="220"/>
                </a:lnTo>
                <a:lnTo>
                  <a:pt x="46" y="210"/>
                </a:lnTo>
                <a:lnTo>
                  <a:pt x="46" y="220"/>
                </a:lnTo>
                <a:lnTo>
                  <a:pt x="75" y="215"/>
                </a:lnTo>
                <a:lnTo>
                  <a:pt x="93" y="225"/>
                </a:lnTo>
                <a:lnTo>
                  <a:pt x="104" y="222"/>
                </a:lnTo>
                <a:lnTo>
                  <a:pt x="96" y="215"/>
                </a:lnTo>
                <a:lnTo>
                  <a:pt x="124" y="220"/>
                </a:lnTo>
                <a:lnTo>
                  <a:pt x="121" y="210"/>
                </a:lnTo>
                <a:lnTo>
                  <a:pt x="129" y="220"/>
                </a:lnTo>
                <a:lnTo>
                  <a:pt x="137" y="217"/>
                </a:lnTo>
                <a:lnTo>
                  <a:pt x="134" y="212"/>
                </a:lnTo>
                <a:lnTo>
                  <a:pt x="155" y="217"/>
                </a:lnTo>
                <a:lnTo>
                  <a:pt x="155" y="228"/>
                </a:lnTo>
                <a:lnTo>
                  <a:pt x="194" y="217"/>
                </a:lnTo>
                <a:lnTo>
                  <a:pt x="199" y="208"/>
                </a:lnTo>
                <a:lnTo>
                  <a:pt x="184" y="208"/>
                </a:lnTo>
                <a:lnTo>
                  <a:pt x="181" y="197"/>
                </a:lnTo>
                <a:lnTo>
                  <a:pt x="139" y="197"/>
                </a:lnTo>
                <a:lnTo>
                  <a:pt x="197" y="192"/>
                </a:lnTo>
                <a:lnTo>
                  <a:pt x="204" y="184"/>
                </a:lnTo>
                <a:lnTo>
                  <a:pt x="197" y="174"/>
                </a:lnTo>
                <a:lnTo>
                  <a:pt x="230" y="174"/>
                </a:lnTo>
                <a:lnTo>
                  <a:pt x="236" y="170"/>
                </a:lnTo>
                <a:lnTo>
                  <a:pt x="214" y="167"/>
                </a:lnTo>
                <a:lnTo>
                  <a:pt x="244" y="164"/>
                </a:lnTo>
                <a:lnTo>
                  <a:pt x="222" y="159"/>
                </a:lnTo>
                <a:lnTo>
                  <a:pt x="249" y="151"/>
                </a:lnTo>
                <a:lnTo>
                  <a:pt x="246" y="146"/>
                </a:lnTo>
                <a:lnTo>
                  <a:pt x="204" y="143"/>
                </a:lnTo>
                <a:lnTo>
                  <a:pt x="228" y="138"/>
                </a:lnTo>
                <a:lnTo>
                  <a:pt x="202" y="136"/>
                </a:lnTo>
                <a:lnTo>
                  <a:pt x="249" y="141"/>
                </a:lnTo>
                <a:lnTo>
                  <a:pt x="249" y="133"/>
                </a:lnTo>
                <a:lnTo>
                  <a:pt x="202" y="131"/>
                </a:lnTo>
                <a:lnTo>
                  <a:pt x="261" y="126"/>
                </a:lnTo>
                <a:lnTo>
                  <a:pt x="249" y="113"/>
                </a:lnTo>
                <a:lnTo>
                  <a:pt x="290" y="121"/>
                </a:lnTo>
                <a:lnTo>
                  <a:pt x="306" y="108"/>
                </a:lnTo>
                <a:lnTo>
                  <a:pt x="282" y="105"/>
                </a:lnTo>
                <a:lnTo>
                  <a:pt x="314" y="102"/>
                </a:lnTo>
                <a:lnTo>
                  <a:pt x="308" y="95"/>
                </a:lnTo>
                <a:lnTo>
                  <a:pt x="321" y="97"/>
                </a:lnTo>
                <a:lnTo>
                  <a:pt x="396" y="62"/>
                </a:lnTo>
                <a:lnTo>
                  <a:pt x="314" y="72"/>
                </a:lnTo>
                <a:lnTo>
                  <a:pt x="359" y="59"/>
                </a:lnTo>
                <a:lnTo>
                  <a:pt x="329" y="59"/>
                </a:lnTo>
                <a:lnTo>
                  <a:pt x="326" y="52"/>
                </a:lnTo>
                <a:lnTo>
                  <a:pt x="375" y="55"/>
                </a:lnTo>
                <a:lnTo>
                  <a:pt x="442" y="34"/>
                </a:lnTo>
                <a:lnTo>
                  <a:pt x="442" y="26"/>
                </a:lnTo>
                <a:lnTo>
                  <a:pt x="411" y="26"/>
                </a:lnTo>
                <a:lnTo>
                  <a:pt x="405" y="11"/>
                </a:lnTo>
                <a:lnTo>
                  <a:pt x="329" y="21"/>
                </a:lnTo>
                <a:lnTo>
                  <a:pt x="365" y="8"/>
                </a:lnTo>
                <a:lnTo>
                  <a:pt x="261" y="0"/>
                </a:lnTo>
                <a:lnTo>
                  <a:pt x="254" y="8"/>
                </a:lnTo>
                <a:lnTo>
                  <a:pt x="261" y="16"/>
                </a:lnTo>
                <a:lnTo>
                  <a:pt x="244" y="5"/>
                </a:lnTo>
                <a:lnTo>
                  <a:pt x="197" y="5"/>
                </a:lnTo>
                <a:lnTo>
                  <a:pt x="230" y="21"/>
                </a:lnTo>
                <a:lnTo>
                  <a:pt x="217" y="26"/>
                </a:lnTo>
                <a:lnTo>
                  <a:pt x="202" y="11"/>
                </a:lnTo>
                <a:lnTo>
                  <a:pt x="161" y="8"/>
                </a:lnTo>
                <a:lnTo>
                  <a:pt x="169" y="19"/>
                </a:lnTo>
                <a:lnTo>
                  <a:pt x="137" y="16"/>
                </a:lnTo>
                <a:lnTo>
                  <a:pt x="155" y="23"/>
                </a:lnTo>
                <a:lnTo>
                  <a:pt x="129" y="19"/>
                </a:lnTo>
                <a:lnTo>
                  <a:pt x="134" y="23"/>
                </a:lnTo>
                <a:lnTo>
                  <a:pt x="121" y="26"/>
                </a:lnTo>
                <a:lnTo>
                  <a:pt x="155" y="44"/>
                </a:lnTo>
                <a:lnTo>
                  <a:pt x="83" y="26"/>
                </a:lnTo>
                <a:lnTo>
                  <a:pt x="64" y="34"/>
                </a:lnTo>
                <a:lnTo>
                  <a:pt x="93" y="44"/>
                </a:lnTo>
                <a:lnTo>
                  <a:pt x="46" y="36"/>
                </a:lnTo>
                <a:lnTo>
                  <a:pt x="0" y="5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93" name="Freeform 85"/>
          <p:cNvSpPr>
            <a:spLocks/>
          </p:cNvSpPr>
          <p:nvPr/>
        </p:nvSpPr>
        <p:spPr bwMode="auto">
          <a:xfrm>
            <a:off x="2501900" y="1585913"/>
            <a:ext cx="633413" cy="373062"/>
          </a:xfrm>
          <a:custGeom>
            <a:avLst/>
            <a:gdLst>
              <a:gd name="T0" fmla="*/ 33857 w 449"/>
              <a:gd name="T1" fmla="*/ 104775 h 235"/>
              <a:gd name="T2" fmla="*/ 63482 w 449"/>
              <a:gd name="T3" fmla="*/ 109537 h 235"/>
              <a:gd name="T4" fmla="*/ 150947 w 449"/>
              <a:gd name="T5" fmla="*/ 109537 h 235"/>
              <a:gd name="T6" fmla="*/ 132608 w 449"/>
              <a:gd name="T7" fmla="*/ 120650 h 235"/>
              <a:gd name="T8" fmla="*/ 114268 w 449"/>
              <a:gd name="T9" fmla="*/ 146050 h 235"/>
              <a:gd name="T10" fmla="*/ 173518 w 449"/>
              <a:gd name="T11" fmla="*/ 146050 h 235"/>
              <a:gd name="T12" fmla="*/ 241233 w 449"/>
              <a:gd name="T13" fmla="*/ 112712 h 235"/>
              <a:gd name="T14" fmla="*/ 337162 w 449"/>
              <a:gd name="T15" fmla="*/ 120650 h 235"/>
              <a:gd name="T16" fmla="*/ 244054 w 449"/>
              <a:gd name="T17" fmla="*/ 196850 h 235"/>
              <a:gd name="T18" fmla="*/ 111447 w 449"/>
              <a:gd name="T19" fmla="*/ 158750 h 235"/>
              <a:gd name="T20" fmla="*/ 111447 w 449"/>
              <a:gd name="T21" fmla="*/ 184150 h 235"/>
              <a:gd name="T22" fmla="*/ 214429 w 449"/>
              <a:gd name="T23" fmla="*/ 230187 h 235"/>
              <a:gd name="T24" fmla="*/ 136840 w 449"/>
              <a:gd name="T25" fmla="*/ 233362 h 235"/>
              <a:gd name="T26" fmla="*/ 122733 w 449"/>
              <a:gd name="T27" fmla="*/ 263525 h 235"/>
              <a:gd name="T28" fmla="*/ 148126 w 449"/>
              <a:gd name="T29" fmla="*/ 250825 h 235"/>
              <a:gd name="T30" fmla="*/ 125554 w 449"/>
              <a:gd name="T31" fmla="*/ 284162 h 235"/>
              <a:gd name="T32" fmla="*/ 143893 w 449"/>
              <a:gd name="T33" fmla="*/ 304800 h 235"/>
              <a:gd name="T34" fmla="*/ 150947 w 449"/>
              <a:gd name="T35" fmla="*/ 312737 h 235"/>
              <a:gd name="T36" fmla="*/ 102983 w 449"/>
              <a:gd name="T37" fmla="*/ 325437 h 235"/>
              <a:gd name="T38" fmla="*/ 66304 w 449"/>
              <a:gd name="T39" fmla="*/ 342900 h 235"/>
              <a:gd name="T40" fmla="*/ 132608 w 449"/>
              <a:gd name="T41" fmla="*/ 366712 h 235"/>
              <a:gd name="T42" fmla="*/ 177751 w 449"/>
              <a:gd name="T43" fmla="*/ 358775 h 235"/>
              <a:gd name="T44" fmla="*/ 196090 w 449"/>
              <a:gd name="T45" fmla="*/ 354012 h 235"/>
              <a:gd name="T46" fmla="*/ 221483 w 449"/>
              <a:gd name="T47" fmla="*/ 371475 h 235"/>
              <a:gd name="T48" fmla="*/ 262394 w 449"/>
              <a:gd name="T49" fmla="*/ 338137 h 235"/>
              <a:gd name="T50" fmla="*/ 282144 w 449"/>
              <a:gd name="T51" fmla="*/ 312737 h 235"/>
              <a:gd name="T52" fmla="*/ 328698 w 449"/>
              <a:gd name="T53" fmla="*/ 284162 h 235"/>
              <a:gd name="T54" fmla="*/ 348448 w 449"/>
              <a:gd name="T55" fmla="*/ 266700 h 235"/>
              <a:gd name="T56" fmla="*/ 351269 w 449"/>
              <a:gd name="T57" fmla="*/ 238125 h 235"/>
              <a:gd name="T58" fmla="*/ 289197 w 449"/>
              <a:gd name="T59" fmla="*/ 222250 h 235"/>
              <a:gd name="T60" fmla="*/ 289197 w 449"/>
              <a:gd name="T61" fmla="*/ 212725 h 235"/>
              <a:gd name="T62" fmla="*/ 414752 w 449"/>
              <a:gd name="T63" fmla="*/ 196850 h 235"/>
              <a:gd name="T64" fmla="*/ 448609 w 449"/>
              <a:gd name="T65" fmla="*/ 166687 h 235"/>
              <a:gd name="T66" fmla="*/ 565698 w 449"/>
              <a:gd name="T67" fmla="*/ 101600 h 235"/>
              <a:gd name="T68" fmla="*/ 469770 w 449"/>
              <a:gd name="T69" fmla="*/ 96837 h 235"/>
              <a:gd name="T70" fmla="*/ 632002 w 449"/>
              <a:gd name="T71" fmla="*/ 55562 h 235"/>
              <a:gd name="T72" fmla="*/ 579806 w 449"/>
              <a:gd name="T73" fmla="*/ 17462 h 235"/>
              <a:gd name="T74" fmla="*/ 373841 w 449"/>
              <a:gd name="T75" fmla="*/ 0 h 235"/>
              <a:gd name="T76" fmla="*/ 348448 w 449"/>
              <a:gd name="T77" fmla="*/ 7937 h 235"/>
              <a:gd name="T78" fmla="*/ 310358 w 449"/>
              <a:gd name="T79" fmla="*/ 42862 h 235"/>
              <a:gd name="T80" fmla="*/ 241233 w 449"/>
              <a:gd name="T81" fmla="*/ 30162 h 235"/>
              <a:gd name="T82" fmla="*/ 184804 w 449"/>
              <a:gd name="T83" fmla="*/ 30162 h 235"/>
              <a:gd name="T84" fmla="*/ 221483 w 449"/>
              <a:gd name="T85" fmla="*/ 71437 h 235"/>
              <a:gd name="T86" fmla="*/ 132608 w 449"/>
              <a:gd name="T87" fmla="*/ 71437 h 2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9"/>
              <a:gd name="T133" fmla="*/ 0 h 235"/>
              <a:gd name="T134" fmla="*/ 449 w 449"/>
              <a:gd name="T135" fmla="*/ 235 h 2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9" h="235">
                <a:moveTo>
                  <a:pt x="0" y="56"/>
                </a:moveTo>
                <a:lnTo>
                  <a:pt x="37" y="56"/>
                </a:lnTo>
                <a:lnTo>
                  <a:pt x="24" y="66"/>
                </a:lnTo>
                <a:lnTo>
                  <a:pt x="81" y="61"/>
                </a:lnTo>
                <a:lnTo>
                  <a:pt x="29" y="66"/>
                </a:lnTo>
                <a:lnTo>
                  <a:pt x="45" y="69"/>
                </a:lnTo>
                <a:lnTo>
                  <a:pt x="29" y="71"/>
                </a:lnTo>
                <a:lnTo>
                  <a:pt x="37" y="76"/>
                </a:lnTo>
                <a:lnTo>
                  <a:pt x="107" y="69"/>
                </a:lnTo>
                <a:lnTo>
                  <a:pt x="37" y="79"/>
                </a:lnTo>
                <a:lnTo>
                  <a:pt x="65" y="92"/>
                </a:lnTo>
                <a:lnTo>
                  <a:pt x="94" y="76"/>
                </a:lnTo>
                <a:lnTo>
                  <a:pt x="141" y="74"/>
                </a:lnTo>
                <a:lnTo>
                  <a:pt x="94" y="79"/>
                </a:lnTo>
                <a:lnTo>
                  <a:pt x="81" y="92"/>
                </a:lnTo>
                <a:lnTo>
                  <a:pt x="113" y="95"/>
                </a:lnTo>
                <a:lnTo>
                  <a:pt x="141" y="79"/>
                </a:lnTo>
                <a:lnTo>
                  <a:pt x="123" y="92"/>
                </a:lnTo>
                <a:lnTo>
                  <a:pt x="141" y="92"/>
                </a:lnTo>
                <a:lnTo>
                  <a:pt x="176" y="84"/>
                </a:lnTo>
                <a:lnTo>
                  <a:pt x="171" y="71"/>
                </a:lnTo>
                <a:lnTo>
                  <a:pt x="207" y="61"/>
                </a:lnTo>
                <a:lnTo>
                  <a:pt x="181" y="84"/>
                </a:lnTo>
                <a:lnTo>
                  <a:pt x="239" y="76"/>
                </a:lnTo>
                <a:lnTo>
                  <a:pt x="126" y="100"/>
                </a:lnTo>
                <a:lnTo>
                  <a:pt x="152" y="124"/>
                </a:lnTo>
                <a:lnTo>
                  <a:pt x="173" y="124"/>
                </a:lnTo>
                <a:lnTo>
                  <a:pt x="163" y="129"/>
                </a:lnTo>
                <a:lnTo>
                  <a:pt x="115" y="103"/>
                </a:lnTo>
                <a:lnTo>
                  <a:pt x="79" y="100"/>
                </a:lnTo>
                <a:lnTo>
                  <a:pt x="79" y="111"/>
                </a:lnTo>
                <a:lnTo>
                  <a:pt x="94" y="113"/>
                </a:lnTo>
                <a:lnTo>
                  <a:pt x="79" y="116"/>
                </a:lnTo>
                <a:lnTo>
                  <a:pt x="126" y="142"/>
                </a:lnTo>
                <a:lnTo>
                  <a:pt x="102" y="145"/>
                </a:lnTo>
                <a:lnTo>
                  <a:pt x="152" y="145"/>
                </a:lnTo>
                <a:lnTo>
                  <a:pt x="126" y="150"/>
                </a:lnTo>
                <a:lnTo>
                  <a:pt x="139" y="158"/>
                </a:lnTo>
                <a:lnTo>
                  <a:pt x="97" y="147"/>
                </a:lnTo>
                <a:lnTo>
                  <a:pt x="73" y="152"/>
                </a:lnTo>
                <a:lnTo>
                  <a:pt x="63" y="174"/>
                </a:lnTo>
                <a:lnTo>
                  <a:pt x="87" y="166"/>
                </a:lnTo>
                <a:lnTo>
                  <a:pt x="84" y="174"/>
                </a:lnTo>
                <a:lnTo>
                  <a:pt x="92" y="174"/>
                </a:lnTo>
                <a:lnTo>
                  <a:pt x="105" y="158"/>
                </a:lnTo>
                <a:lnTo>
                  <a:pt x="100" y="171"/>
                </a:lnTo>
                <a:lnTo>
                  <a:pt x="115" y="174"/>
                </a:lnTo>
                <a:lnTo>
                  <a:pt x="89" y="179"/>
                </a:lnTo>
                <a:lnTo>
                  <a:pt x="102" y="179"/>
                </a:lnTo>
                <a:lnTo>
                  <a:pt x="92" y="181"/>
                </a:lnTo>
                <a:lnTo>
                  <a:pt x="102" y="192"/>
                </a:lnTo>
                <a:lnTo>
                  <a:pt x="123" y="189"/>
                </a:lnTo>
                <a:lnTo>
                  <a:pt x="139" y="176"/>
                </a:lnTo>
                <a:lnTo>
                  <a:pt x="107" y="197"/>
                </a:lnTo>
                <a:lnTo>
                  <a:pt x="79" y="181"/>
                </a:lnTo>
                <a:lnTo>
                  <a:pt x="50" y="184"/>
                </a:lnTo>
                <a:lnTo>
                  <a:pt x="73" y="205"/>
                </a:lnTo>
                <a:lnTo>
                  <a:pt x="37" y="213"/>
                </a:lnTo>
                <a:lnTo>
                  <a:pt x="39" y="226"/>
                </a:lnTo>
                <a:lnTo>
                  <a:pt x="47" y="216"/>
                </a:lnTo>
                <a:lnTo>
                  <a:pt x="47" y="226"/>
                </a:lnTo>
                <a:lnTo>
                  <a:pt x="76" y="221"/>
                </a:lnTo>
                <a:lnTo>
                  <a:pt x="94" y="231"/>
                </a:lnTo>
                <a:lnTo>
                  <a:pt x="105" y="228"/>
                </a:lnTo>
                <a:lnTo>
                  <a:pt x="97" y="221"/>
                </a:lnTo>
                <a:lnTo>
                  <a:pt x="126" y="226"/>
                </a:lnTo>
                <a:lnTo>
                  <a:pt x="123" y="216"/>
                </a:lnTo>
                <a:lnTo>
                  <a:pt x="131" y="226"/>
                </a:lnTo>
                <a:lnTo>
                  <a:pt x="139" y="223"/>
                </a:lnTo>
                <a:lnTo>
                  <a:pt x="136" y="218"/>
                </a:lnTo>
                <a:lnTo>
                  <a:pt x="157" y="223"/>
                </a:lnTo>
                <a:lnTo>
                  <a:pt x="157" y="234"/>
                </a:lnTo>
                <a:lnTo>
                  <a:pt x="197" y="223"/>
                </a:lnTo>
                <a:lnTo>
                  <a:pt x="202" y="213"/>
                </a:lnTo>
                <a:lnTo>
                  <a:pt x="186" y="213"/>
                </a:lnTo>
                <a:lnTo>
                  <a:pt x="183" y="202"/>
                </a:lnTo>
                <a:lnTo>
                  <a:pt x="141" y="202"/>
                </a:lnTo>
                <a:lnTo>
                  <a:pt x="200" y="197"/>
                </a:lnTo>
                <a:lnTo>
                  <a:pt x="207" y="189"/>
                </a:lnTo>
                <a:lnTo>
                  <a:pt x="200" y="179"/>
                </a:lnTo>
                <a:lnTo>
                  <a:pt x="233" y="179"/>
                </a:lnTo>
                <a:lnTo>
                  <a:pt x="239" y="174"/>
                </a:lnTo>
                <a:lnTo>
                  <a:pt x="217" y="171"/>
                </a:lnTo>
                <a:lnTo>
                  <a:pt x="247" y="168"/>
                </a:lnTo>
                <a:lnTo>
                  <a:pt x="225" y="163"/>
                </a:lnTo>
                <a:lnTo>
                  <a:pt x="252" y="155"/>
                </a:lnTo>
                <a:lnTo>
                  <a:pt x="249" y="150"/>
                </a:lnTo>
                <a:lnTo>
                  <a:pt x="207" y="147"/>
                </a:lnTo>
                <a:lnTo>
                  <a:pt x="231" y="142"/>
                </a:lnTo>
                <a:lnTo>
                  <a:pt x="205" y="140"/>
                </a:lnTo>
                <a:lnTo>
                  <a:pt x="252" y="145"/>
                </a:lnTo>
                <a:lnTo>
                  <a:pt x="252" y="137"/>
                </a:lnTo>
                <a:lnTo>
                  <a:pt x="205" y="134"/>
                </a:lnTo>
                <a:lnTo>
                  <a:pt x="265" y="129"/>
                </a:lnTo>
                <a:lnTo>
                  <a:pt x="252" y="116"/>
                </a:lnTo>
                <a:lnTo>
                  <a:pt x="294" y="124"/>
                </a:lnTo>
                <a:lnTo>
                  <a:pt x="310" y="111"/>
                </a:lnTo>
                <a:lnTo>
                  <a:pt x="286" y="108"/>
                </a:lnTo>
                <a:lnTo>
                  <a:pt x="318" y="105"/>
                </a:lnTo>
                <a:lnTo>
                  <a:pt x="312" y="98"/>
                </a:lnTo>
                <a:lnTo>
                  <a:pt x="325" y="100"/>
                </a:lnTo>
                <a:lnTo>
                  <a:pt x="401" y="64"/>
                </a:lnTo>
                <a:lnTo>
                  <a:pt x="318" y="74"/>
                </a:lnTo>
                <a:lnTo>
                  <a:pt x="364" y="61"/>
                </a:lnTo>
                <a:lnTo>
                  <a:pt x="333" y="61"/>
                </a:lnTo>
                <a:lnTo>
                  <a:pt x="330" y="53"/>
                </a:lnTo>
                <a:lnTo>
                  <a:pt x="380" y="56"/>
                </a:lnTo>
                <a:lnTo>
                  <a:pt x="448" y="35"/>
                </a:lnTo>
                <a:lnTo>
                  <a:pt x="448" y="27"/>
                </a:lnTo>
                <a:lnTo>
                  <a:pt x="417" y="27"/>
                </a:lnTo>
                <a:lnTo>
                  <a:pt x="411" y="11"/>
                </a:lnTo>
                <a:lnTo>
                  <a:pt x="333" y="22"/>
                </a:lnTo>
                <a:lnTo>
                  <a:pt x="370" y="8"/>
                </a:lnTo>
                <a:lnTo>
                  <a:pt x="265" y="0"/>
                </a:lnTo>
                <a:lnTo>
                  <a:pt x="257" y="8"/>
                </a:lnTo>
                <a:lnTo>
                  <a:pt x="265" y="16"/>
                </a:lnTo>
                <a:lnTo>
                  <a:pt x="247" y="5"/>
                </a:lnTo>
                <a:lnTo>
                  <a:pt x="200" y="5"/>
                </a:lnTo>
                <a:lnTo>
                  <a:pt x="233" y="22"/>
                </a:lnTo>
                <a:lnTo>
                  <a:pt x="220" y="27"/>
                </a:lnTo>
                <a:lnTo>
                  <a:pt x="205" y="11"/>
                </a:lnTo>
                <a:lnTo>
                  <a:pt x="163" y="8"/>
                </a:lnTo>
                <a:lnTo>
                  <a:pt x="171" y="19"/>
                </a:lnTo>
                <a:lnTo>
                  <a:pt x="139" y="16"/>
                </a:lnTo>
                <a:lnTo>
                  <a:pt x="157" y="24"/>
                </a:lnTo>
                <a:lnTo>
                  <a:pt x="131" y="19"/>
                </a:lnTo>
                <a:lnTo>
                  <a:pt x="136" y="24"/>
                </a:lnTo>
                <a:lnTo>
                  <a:pt x="123" y="27"/>
                </a:lnTo>
                <a:lnTo>
                  <a:pt x="157" y="45"/>
                </a:lnTo>
                <a:lnTo>
                  <a:pt x="84" y="27"/>
                </a:lnTo>
                <a:lnTo>
                  <a:pt x="65" y="35"/>
                </a:lnTo>
                <a:lnTo>
                  <a:pt x="94" y="45"/>
                </a:lnTo>
                <a:lnTo>
                  <a:pt x="47" y="37"/>
                </a:lnTo>
                <a:lnTo>
                  <a:pt x="0" y="5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94" name="Freeform 86"/>
          <p:cNvSpPr>
            <a:spLocks/>
          </p:cNvSpPr>
          <p:nvPr/>
        </p:nvSpPr>
        <p:spPr bwMode="auto">
          <a:xfrm>
            <a:off x="2538413" y="2065338"/>
            <a:ext cx="585787" cy="471487"/>
          </a:xfrm>
          <a:custGeom>
            <a:avLst/>
            <a:gdLst>
              <a:gd name="T0" fmla="*/ 4235 w 415"/>
              <a:gd name="T1" fmla="*/ 52387 h 297"/>
              <a:gd name="T2" fmla="*/ 69165 w 415"/>
              <a:gd name="T3" fmla="*/ 0 h 297"/>
              <a:gd name="T4" fmla="*/ 69165 w 415"/>
              <a:gd name="T5" fmla="*/ 52387 h 297"/>
              <a:gd name="T6" fmla="*/ 103042 w 415"/>
              <a:gd name="T7" fmla="*/ 111125 h 297"/>
              <a:gd name="T8" fmla="*/ 105865 w 415"/>
              <a:gd name="T9" fmla="*/ 117475 h 297"/>
              <a:gd name="T10" fmla="*/ 84692 w 415"/>
              <a:gd name="T11" fmla="*/ 77787 h 297"/>
              <a:gd name="T12" fmla="*/ 87515 w 415"/>
              <a:gd name="T13" fmla="*/ 39687 h 297"/>
              <a:gd name="T14" fmla="*/ 91750 w 415"/>
              <a:gd name="T15" fmla="*/ 38100 h 297"/>
              <a:gd name="T16" fmla="*/ 103042 w 415"/>
              <a:gd name="T17" fmla="*/ 20637 h 297"/>
              <a:gd name="T18" fmla="*/ 149623 w 415"/>
              <a:gd name="T19" fmla="*/ 3175 h 297"/>
              <a:gd name="T20" fmla="*/ 175030 w 415"/>
              <a:gd name="T21" fmla="*/ 28575 h 297"/>
              <a:gd name="T22" fmla="*/ 186323 w 415"/>
              <a:gd name="T23" fmla="*/ 80962 h 297"/>
              <a:gd name="T24" fmla="*/ 223023 w 415"/>
              <a:gd name="T25" fmla="*/ 68262 h 297"/>
              <a:gd name="T26" fmla="*/ 303480 w 415"/>
              <a:gd name="T27" fmla="*/ 57150 h 297"/>
              <a:gd name="T28" fmla="*/ 307715 w 415"/>
              <a:gd name="T29" fmla="*/ 93662 h 297"/>
              <a:gd name="T30" fmla="*/ 324653 w 415"/>
              <a:gd name="T31" fmla="*/ 103187 h 297"/>
              <a:gd name="T32" fmla="*/ 361353 w 415"/>
              <a:gd name="T33" fmla="*/ 93662 h 297"/>
              <a:gd name="T34" fmla="*/ 382526 w 415"/>
              <a:gd name="T35" fmla="*/ 114300 h 297"/>
              <a:gd name="T36" fmla="*/ 398053 w 415"/>
              <a:gd name="T37" fmla="*/ 117475 h 297"/>
              <a:gd name="T38" fmla="*/ 413580 w 415"/>
              <a:gd name="T39" fmla="*/ 125412 h 297"/>
              <a:gd name="T40" fmla="*/ 441810 w 415"/>
              <a:gd name="T41" fmla="*/ 138112 h 297"/>
              <a:gd name="T42" fmla="*/ 438987 w 415"/>
              <a:gd name="T43" fmla="*/ 160337 h 297"/>
              <a:gd name="T44" fmla="*/ 448868 w 415"/>
              <a:gd name="T45" fmla="*/ 155575 h 297"/>
              <a:gd name="T46" fmla="*/ 434753 w 415"/>
              <a:gd name="T47" fmla="*/ 179387 h 297"/>
              <a:gd name="T48" fmla="*/ 438987 w 415"/>
              <a:gd name="T49" fmla="*/ 195262 h 297"/>
              <a:gd name="T50" fmla="*/ 441810 w 415"/>
              <a:gd name="T51" fmla="*/ 220662 h 297"/>
              <a:gd name="T52" fmla="*/ 515210 w 415"/>
              <a:gd name="T53" fmla="*/ 241300 h 297"/>
              <a:gd name="T54" fmla="*/ 550499 w 415"/>
              <a:gd name="T55" fmla="*/ 274637 h 297"/>
              <a:gd name="T56" fmla="*/ 584375 w 415"/>
              <a:gd name="T57" fmla="*/ 293687 h 297"/>
              <a:gd name="T58" fmla="*/ 561791 w 415"/>
              <a:gd name="T59" fmla="*/ 304800 h 297"/>
              <a:gd name="T60" fmla="*/ 561791 w 415"/>
              <a:gd name="T61" fmla="*/ 339725 h 297"/>
              <a:gd name="T62" fmla="*/ 539206 w 415"/>
              <a:gd name="T63" fmla="*/ 358775 h 297"/>
              <a:gd name="T64" fmla="*/ 448868 w 415"/>
              <a:gd name="T65" fmla="*/ 304800 h 297"/>
              <a:gd name="T66" fmla="*/ 455926 w 415"/>
              <a:gd name="T67" fmla="*/ 339725 h 297"/>
              <a:gd name="T68" fmla="*/ 478510 w 415"/>
              <a:gd name="T69" fmla="*/ 361950 h 297"/>
              <a:gd name="T70" fmla="*/ 512387 w 415"/>
              <a:gd name="T71" fmla="*/ 387350 h 297"/>
              <a:gd name="T72" fmla="*/ 519445 w 415"/>
              <a:gd name="T73" fmla="*/ 444500 h 297"/>
              <a:gd name="T74" fmla="*/ 492626 w 415"/>
              <a:gd name="T75" fmla="*/ 469900 h 297"/>
              <a:gd name="T76" fmla="*/ 368411 w 415"/>
              <a:gd name="T77" fmla="*/ 412750 h 297"/>
              <a:gd name="T78" fmla="*/ 350061 w 415"/>
              <a:gd name="T79" fmla="*/ 396875 h 297"/>
              <a:gd name="T80" fmla="*/ 314772 w 415"/>
              <a:gd name="T81" fmla="*/ 361950 h 297"/>
              <a:gd name="T82" fmla="*/ 296422 w 415"/>
              <a:gd name="T83" fmla="*/ 369887 h 297"/>
              <a:gd name="T84" fmla="*/ 244196 w 415"/>
              <a:gd name="T85" fmla="*/ 369887 h 297"/>
              <a:gd name="T86" fmla="*/ 340180 w 415"/>
              <a:gd name="T87" fmla="*/ 342900 h 297"/>
              <a:gd name="T88" fmla="*/ 361353 w 415"/>
              <a:gd name="T89" fmla="*/ 274637 h 297"/>
              <a:gd name="T90" fmla="*/ 310538 w 415"/>
              <a:gd name="T91" fmla="*/ 211137 h 297"/>
              <a:gd name="T92" fmla="*/ 273838 w 415"/>
              <a:gd name="T93" fmla="*/ 220662 h 297"/>
              <a:gd name="T94" fmla="*/ 292188 w 415"/>
              <a:gd name="T95" fmla="*/ 192087 h 297"/>
              <a:gd name="T96" fmla="*/ 251253 w 415"/>
              <a:gd name="T97" fmla="*/ 155575 h 297"/>
              <a:gd name="T98" fmla="*/ 230080 w 415"/>
              <a:gd name="T99" fmla="*/ 168275 h 297"/>
              <a:gd name="T100" fmla="*/ 186323 w 415"/>
              <a:gd name="T101" fmla="*/ 176212 h 297"/>
              <a:gd name="T102" fmla="*/ 11292 w 415"/>
              <a:gd name="T103" fmla="*/ 117475 h 297"/>
              <a:gd name="T104" fmla="*/ 0 w 415"/>
              <a:gd name="T105" fmla="*/ 106362 h 2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5"/>
              <a:gd name="T160" fmla="*/ 0 h 297"/>
              <a:gd name="T161" fmla="*/ 415 w 415"/>
              <a:gd name="T162" fmla="*/ 297 h 2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5" h="297">
                <a:moveTo>
                  <a:pt x="0" y="67"/>
                </a:moveTo>
                <a:lnTo>
                  <a:pt x="3" y="33"/>
                </a:lnTo>
                <a:lnTo>
                  <a:pt x="21" y="10"/>
                </a:lnTo>
                <a:lnTo>
                  <a:pt x="49" y="0"/>
                </a:lnTo>
                <a:lnTo>
                  <a:pt x="73" y="2"/>
                </a:lnTo>
                <a:lnTo>
                  <a:pt x="49" y="33"/>
                </a:lnTo>
                <a:lnTo>
                  <a:pt x="54" y="51"/>
                </a:lnTo>
                <a:lnTo>
                  <a:pt x="73" y="70"/>
                </a:lnTo>
                <a:lnTo>
                  <a:pt x="49" y="77"/>
                </a:lnTo>
                <a:lnTo>
                  <a:pt x="75" y="74"/>
                </a:lnTo>
                <a:lnTo>
                  <a:pt x="75" y="62"/>
                </a:lnTo>
                <a:lnTo>
                  <a:pt x="60" y="49"/>
                </a:lnTo>
                <a:lnTo>
                  <a:pt x="75" y="38"/>
                </a:lnTo>
                <a:lnTo>
                  <a:pt x="62" y="25"/>
                </a:lnTo>
                <a:lnTo>
                  <a:pt x="88" y="31"/>
                </a:lnTo>
                <a:lnTo>
                  <a:pt x="65" y="24"/>
                </a:lnTo>
                <a:lnTo>
                  <a:pt x="91" y="24"/>
                </a:lnTo>
                <a:lnTo>
                  <a:pt x="73" y="13"/>
                </a:lnTo>
                <a:lnTo>
                  <a:pt x="94" y="13"/>
                </a:lnTo>
                <a:lnTo>
                  <a:pt x="106" y="2"/>
                </a:lnTo>
                <a:lnTo>
                  <a:pt x="124" y="2"/>
                </a:lnTo>
                <a:lnTo>
                  <a:pt x="124" y="18"/>
                </a:lnTo>
                <a:lnTo>
                  <a:pt x="137" y="24"/>
                </a:lnTo>
                <a:lnTo>
                  <a:pt x="132" y="51"/>
                </a:lnTo>
                <a:lnTo>
                  <a:pt x="148" y="36"/>
                </a:lnTo>
                <a:lnTo>
                  <a:pt x="158" y="43"/>
                </a:lnTo>
                <a:lnTo>
                  <a:pt x="178" y="31"/>
                </a:lnTo>
                <a:lnTo>
                  <a:pt x="215" y="36"/>
                </a:lnTo>
                <a:lnTo>
                  <a:pt x="228" y="51"/>
                </a:lnTo>
                <a:lnTo>
                  <a:pt x="218" y="59"/>
                </a:lnTo>
                <a:lnTo>
                  <a:pt x="241" y="57"/>
                </a:lnTo>
                <a:lnTo>
                  <a:pt x="230" y="65"/>
                </a:lnTo>
                <a:lnTo>
                  <a:pt x="246" y="70"/>
                </a:lnTo>
                <a:lnTo>
                  <a:pt x="256" y="59"/>
                </a:lnTo>
                <a:lnTo>
                  <a:pt x="269" y="65"/>
                </a:lnTo>
                <a:lnTo>
                  <a:pt x="271" y="72"/>
                </a:lnTo>
                <a:lnTo>
                  <a:pt x="261" y="74"/>
                </a:lnTo>
                <a:lnTo>
                  <a:pt x="282" y="74"/>
                </a:lnTo>
                <a:lnTo>
                  <a:pt x="280" y="84"/>
                </a:lnTo>
                <a:lnTo>
                  <a:pt x="293" y="79"/>
                </a:lnTo>
                <a:lnTo>
                  <a:pt x="285" y="87"/>
                </a:lnTo>
                <a:lnTo>
                  <a:pt x="313" y="87"/>
                </a:lnTo>
                <a:lnTo>
                  <a:pt x="298" y="101"/>
                </a:lnTo>
                <a:lnTo>
                  <a:pt x="311" y="101"/>
                </a:lnTo>
                <a:lnTo>
                  <a:pt x="305" y="106"/>
                </a:lnTo>
                <a:lnTo>
                  <a:pt x="318" y="98"/>
                </a:lnTo>
                <a:lnTo>
                  <a:pt x="331" y="106"/>
                </a:lnTo>
                <a:lnTo>
                  <a:pt x="308" y="113"/>
                </a:lnTo>
                <a:lnTo>
                  <a:pt x="341" y="121"/>
                </a:lnTo>
                <a:lnTo>
                  <a:pt x="311" y="123"/>
                </a:lnTo>
                <a:lnTo>
                  <a:pt x="326" y="128"/>
                </a:lnTo>
                <a:lnTo>
                  <a:pt x="313" y="139"/>
                </a:lnTo>
                <a:lnTo>
                  <a:pt x="349" y="154"/>
                </a:lnTo>
                <a:lnTo>
                  <a:pt x="365" y="152"/>
                </a:lnTo>
                <a:lnTo>
                  <a:pt x="375" y="175"/>
                </a:lnTo>
                <a:lnTo>
                  <a:pt x="390" y="173"/>
                </a:lnTo>
                <a:lnTo>
                  <a:pt x="388" y="180"/>
                </a:lnTo>
                <a:lnTo>
                  <a:pt x="414" y="185"/>
                </a:lnTo>
                <a:lnTo>
                  <a:pt x="411" y="195"/>
                </a:lnTo>
                <a:lnTo>
                  <a:pt x="398" y="192"/>
                </a:lnTo>
                <a:lnTo>
                  <a:pt x="406" y="200"/>
                </a:lnTo>
                <a:lnTo>
                  <a:pt x="398" y="214"/>
                </a:lnTo>
                <a:lnTo>
                  <a:pt x="385" y="206"/>
                </a:lnTo>
                <a:lnTo>
                  <a:pt x="382" y="226"/>
                </a:lnTo>
                <a:lnTo>
                  <a:pt x="336" y="190"/>
                </a:lnTo>
                <a:lnTo>
                  <a:pt x="318" y="192"/>
                </a:lnTo>
                <a:lnTo>
                  <a:pt x="333" y="203"/>
                </a:lnTo>
                <a:lnTo>
                  <a:pt x="323" y="214"/>
                </a:lnTo>
                <a:lnTo>
                  <a:pt x="331" y="211"/>
                </a:lnTo>
                <a:lnTo>
                  <a:pt x="339" y="228"/>
                </a:lnTo>
                <a:lnTo>
                  <a:pt x="365" y="233"/>
                </a:lnTo>
                <a:lnTo>
                  <a:pt x="363" y="244"/>
                </a:lnTo>
                <a:lnTo>
                  <a:pt x="373" y="257"/>
                </a:lnTo>
                <a:lnTo>
                  <a:pt x="368" y="280"/>
                </a:lnTo>
                <a:lnTo>
                  <a:pt x="305" y="255"/>
                </a:lnTo>
                <a:lnTo>
                  <a:pt x="349" y="296"/>
                </a:lnTo>
                <a:lnTo>
                  <a:pt x="271" y="270"/>
                </a:lnTo>
                <a:lnTo>
                  <a:pt x="261" y="260"/>
                </a:lnTo>
                <a:lnTo>
                  <a:pt x="271" y="257"/>
                </a:lnTo>
                <a:lnTo>
                  <a:pt x="248" y="250"/>
                </a:lnTo>
                <a:lnTo>
                  <a:pt x="241" y="233"/>
                </a:lnTo>
                <a:lnTo>
                  <a:pt x="223" y="228"/>
                </a:lnTo>
                <a:lnTo>
                  <a:pt x="223" y="239"/>
                </a:lnTo>
                <a:lnTo>
                  <a:pt x="210" y="233"/>
                </a:lnTo>
                <a:lnTo>
                  <a:pt x="191" y="241"/>
                </a:lnTo>
                <a:lnTo>
                  <a:pt x="173" y="233"/>
                </a:lnTo>
                <a:lnTo>
                  <a:pt x="183" y="216"/>
                </a:lnTo>
                <a:lnTo>
                  <a:pt x="241" y="216"/>
                </a:lnTo>
                <a:lnTo>
                  <a:pt x="225" y="198"/>
                </a:lnTo>
                <a:lnTo>
                  <a:pt x="256" y="173"/>
                </a:lnTo>
                <a:lnTo>
                  <a:pt x="233" y="136"/>
                </a:lnTo>
                <a:lnTo>
                  <a:pt x="220" y="133"/>
                </a:lnTo>
                <a:lnTo>
                  <a:pt x="228" y="125"/>
                </a:lnTo>
                <a:lnTo>
                  <a:pt x="194" y="139"/>
                </a:lnTo>
                <a:lnTo>
                  <a:pt x="191" y="125"/>
                </a:lnTo>
                <a:lnTo>
                  <a:pt x="207" y="121"/>
                </a:lnTo>
                <a:lnTo>
                  <a:pt x="181" y="108"/>
                </a:lnTo>
                <a:lnTo>
                  <a:pt x="178" y="98"/>
                </a:lnTo>
                <a:lnTo>
                  <a:pt x="155" y="90"/>
                </a:lnTo>
                <a:lnTo>
                  <a:pt x="163" y="106"/>
                </a:lnTo>
                <a:lnTo>
                  <a:pt x="119" y="101"/>
                </a:lnTo>
                <a:lnTo>
                  <a:pt x="132" y="111"/>
                </a:lnTo>
                <a:lnTo>
                  <a:pt x="27" y="95"/>
                </a:lnTo>
                <a:lnTo>
                  <a:pt x="8" y="74"/>
                </a:lnTo>
                <a:lnTo>
                  <a:pt x="41" y="77"/>
                </a:lnTo>
                <a:lnTo>
                  <a:pt x="0" y="6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095" name="Freeform 87"/>
          <p:cNvSpPr>
            <a:spLocks/>
          </p:cNvSpPr>
          <p:nvPr/>
        </p:nvSpPr>
        <p:spPr bwMode="auto">
          <a:xfrm>
            <a:off x="2538413" y="2065338"/>
            <a:ext cx="593725" cy="481012"/>
          </a:xfrm>
          <a:custGeom>
            <a:avLst/>
            <a:gdLst>
              <a:gd name="T0" fmla="*/ 4231 w 421"/>
              <a:gd name="T1" fmla="*/ 53975 h 303"/>
              <a:gd name="T2" fmla="*/ 70514 w 421"/>
              <a:gd name="T3" fmla="*/ 0 h 303"/>
              <a:gd name="T4" fmla="*/ 70514 w 421"/>
              <a:gd name="T5" fmla="*/ 53975 h 303"/>
              <a:gd name="T6" fmla="*/ 104360 w 421"/>
              <a:gd name="T7" fmla="*/ 112712 h 303"/>
              <a:gd name="T8" fmla="*/ 107181 w 421"/>
              <a:gd name="T9" fmla="*/ 120650 h 303"/>
              <a:gd name="T10" fmla="*/ 86027 w 421"/>
              <a:gd name="T11" fmla="*/ 79375 h 303"/>
              <a:gd name="T12" fmla="*/ 88847 w 421"/>
              <a:gd name="T13" fmla="*/ 41275 h 303"/>
              <a:gd name="T14" fmla="*/ 93078 w 421"/>
              <a:gd name="T15" fmla="*/ 38100 h 303"/>
              <a:gd name="T16" fmla="*/ 104360 w 421"/>
              <a:gd name="T17" fmla="*/ 20637 h 303"/>
              <a:gd name="T18" fmla="*/ 152310 w 421"/>
              <a:gd name="T19" fmla="*/ 3175 h 303"/>
              <a:gd name="T20" fmla="*/ 177694 w 421"/>
              <a:gd name="T21" fmla="*/ 28575 h 303"/>
              <a:gd name="T22" fmla="*/ 188977 w 421"/>
              <a:gd name="T23" fmla="*/ 82550 h 303"/>
              <a:gd name="T24" fmla="*/ 225644 w 421"/>
              <a:gd name="T25" fmla="*/ 69850 h 303"/>
              <a:gd name="T26" fmla="*/ 307440 w 421"/>
              <a:gd name="T27" fmla="*/ 58737 h 303"/>
              <a:gd name="T28" fmla="*/ 311670 w 421"/>
              <a:gd name="T29" fmla="*/ 95250 h 303"/>
              <a:gd name="T30" fmla="*/ 328594 w 421"/>
              <a:gd name="T31" fmla="*/ 104775 h 303"/>
              <a:gd name="T32" fmla="*/ 366671 w 421"/>
              <a:gd name="T33" fmla="*/ 95250 h 303"/>
              <a:gd name="T34" fmla="*/ 387825 w 421"/>
              <a:gd name="T35" fmla="*/ 115887 h 303"/>
              <a:gd name="T36" fmla="*/ 403338 w 421"/>
              <a:gd name="T37" fmla="*/ 120650 h 303"/>
              <a:gd name="T38" fmla="*/ 418851 w 421"/>
              <a:gd name="T39" fmla="*/ 128587 h 303"/>
              <a:gd name="T40" fmla="*/ 448467 w 421"/>
              <a:gd name="T41" fmla="*/ 141287 h 303"/>
              <a:gd name="T42" fmla="*/ 444236 w 421"/>
              <a:gd name="T43" fmla="*/ 163512 h 303"/>
              <a:gd name="T44" fmla="*/ 455518 w 421"/>
              <a:gd name="T45" fmla="*/ 158750 h 303"/>
              <a:gd name="T46" fmla="*/ 440005 w 421"/>
              <a:gd name="T47" fmla="*/ 182562 h 303"/>
              <a:gd name="T48" fmla="*/ 444236 w 421"/>
              <a:gd name="T49" fmla="*/ 200025 h 303"/>
              <a:gd name="T50" fmla="*/ 448467 w 421"/>
              <a:gd name="T51" fmla="*/ 225425 h 303"/>
              <a:gd name="T52" fmla="*/ 521801 w 421"/>
              <a:gd name="T53" fmla="*/ 246062 h 303"/>
              <a:gd name="T54" fmla="*/ 558468 w 421"/>
              <a:gd name="T55" fmla="*/ 279400 h 303"/>
              <a:gd name="T56" fmla="*/ 592315 w 421"/>
              <a:gd name="T57" fmla="*/ 300037 h 303"/>
              <a:gd name="T58" fmla="*/ 569750 w 421"/>
              <a:gd name="T59" fmla="*/ 311150 h 303"/>
              <a:gd name="T60" fmla="*/ 569750 w 421"/>
              <a:gd name="T61" fmla="*/ 346075 h 303"/>
              <a:gd name="T62" fmla="*/ 547186 w 421"/>
              <a:gd name="T63" fmla="*/ 366712 h 303"/>
              <a:gd name="T64" fmla="*/ 455518 w 421"/>
              <a:gd name="T65" fmla="*/ 311150 h 303"/>
              <a:gd name="T66" fmla="*/ 462570 w 421"/>
              <a:gd name="T67" fmla="*/ 346075 h 303"/>
              <a:gd name="T68" fmla="*/ 485134 w 421"/>
              <a:gd name="T69" fmla="*/ 369887 h 303"/>
              <a:gd name="T70" fmla="*/ 518981 w 421"/>
              <a:gd name="T71" fmla="*/ 395287 h 303"/>
              <a:gd name="T72" fmla="*/ 526032 w 421"/>
              <a:gd name="T73" fmla="*/ 454025 h 303"/>
              <a:gd name="T74" fmla="*/ 499237 w 421"/>
              <a:gd name="T75" fmla="*/ 479425 h 303"/>
              <a:gd name="T76" fmla="*/ 373722 w 421"/>
              <a:gd name="T77" fmla="*/ 420687 h 303"/>
              <a:gd name="T78" fmla="*/ 355389 w 421"/>
              <a:gd name="T79" fmla="*/ 404812 h 303"/>
              <a:gd name="T80" fmla="*/ 318722 w 421"/>
              <a:gd name="T81" fmla="*/ 369887 h 303"/>
              <a:gd name="T82" fmla="*/ 300388 w 421"/>
              <a:gd name="T83" fmla="*/ 377825 h 303"/>
              <a:gd name="T84" fmla="*/ 248208 w 421"/>
              <a:gd name="T85" fmla="*/ 377825 h 303"/>
              <a:gd name="T86" fmla="*/ 344107 w 421"/>
              <a:gd name="T87" fmla="*/ 349250 h 303"/>
              <a:gd name="T88" fmla="*/ 366671 w 421"/>
              <a:gd name="T89" fmla="*/ 279400 h 303"/>
              <a:gd name="T90" fmla="*/ 314491 w 421"/>
              <a:gd name="T91" fmla="*/ 215900 h 303"/>
              <a:gd name="T92" fmla="*/ 277824 w 421"/>
              <a:gd name="T93" fmla="*/ 225425 h 303"/>
              <a:gd name="T94" fmla="*/ 296157 w 421"/>
              <a:gd name="T95" fmla="*/ 195262 h 303"/>
              <a:gd name="T96" fmla="*/ 255259 w 421"/>
              <a:gd name="T97" fmla="*/ 158750 h 303"/>
              <a:gd name="T98" fmla="*/ 232695 w 421"/>
              <a:gd name="T99" fmla="*/ 171450 h 303"/>
              <a:gd name="T100" fmla="*/ 188977 w 421"/>
              <a:gd name="T101" fmla="*/ 179387 h 303"/>
              <a:gd name="T102" fmla="*/ 11282 w 421"/>
              <a:gd name="T103" fmla="*/ 120650 h 303"/>
              <a:gd name="T104" fmla="*/ 0 w 421"/>
              <a:gd name="T105" fmla="*/ 107950 h 3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
              <a:gd name="T160" fmla="*/ 0 h 303"/>
              <a:gd name="T161" fmla="*/ 421 w 421"/>
              <a:gd name="T162" fmla="*/ 303 h 3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 h="303">
                <a:moveTo>
                  <a:pt x="0" y="68"/>
                </a:moveTo>
                <a:lnTo>
                  <a:pt x="3" y="34"/>
                </a:lnTo>
                <a:lnTo>
                  <a:pt x="21" y="10"/>
                </a:lnTo>
                <a:lnTo>
                  <a:pt x="50" y="0"/>
                </a:lnTo>
                <a:lnTo>
                  <a:pt x="74" y="2"/>
                </a:lnTo>
                <a:lnTo>
                  <a:pt x="50" y="34"/>
                </a:lnTo>
                <a:lnTo>
                  <a:pt x="55" y="52"/>
                </a:lnTo>
                <a:lnTo>
                  <a:pt x="74" y="71"/>
                </a:lnTo>
                <a:lnTo>
                  <a:pt x="50" y="79"/>
                </a:lnTo>
                <a:lnTo>
                  <a:pt x="76" y="76"/>
                </a:lnTo>
                <a:lnTo>
                  <a:pt x="76" y="63"/>
                </a:lnTo>
                <a:lnTo>
                  <a:pt x="61" y="50"/>
                </a:lnTo>
                <a:lnTo>
                  <a:pt x="76" y="39"/>
                </a:lnTo>
                <a:lnTo>
                  <a:pt x="63" y="26"/>
                </a:lnTo>
                <a:lnTo>
                  <a:pt x="89" y="32"/>
                </a:lnTo>
                <a:lnTo>
                  <a:pt x="66" y="24"/>
                </a:lnTo>
                <a:lnTo>
                  <a:pt x="92" y="24"/>
                </a:lnTo>
                <a:lnTo>
                  <a:pt x="74" y="13"/>
                </a:lnTo>
                <a:lnTo>
                  <a:pt x="95" y="13"/>
                </a:lnTo>
                <a:lnTo>
                  <a:pt x="108" y="2"/>
                </a:lnTo>
                <a:lnTo>
                  <a:pt x="126" y="2"/>
                </a:lnTo>
                <a:lnTo>
                  <a:pt x="126" y="18"/>
                </a:lnTo>
                <a:lnTo>
                  <a:pt x="139" y="24"/>
                </a:lnTo>
                <a:lnTo>
                  <a:pt x="134" y="52"/>
                </a:lnTo>
                <a:lnTo>
                  <a:pt x="150" y="37"/>
                </a:lnTo>
                <a:lnTo>
                  <a:pt x="160" y="44"/>
                </a:lnTo>
                <a:lnTo>
                  <a:pt x="181" y="32"/>
                </a:lnTo>
                <a:lnTo>
                  <a:pt x="218" y="37"/>
                </a:lnTo>
                <a:lnTo>
                  <a:pt x="231" y="52"/>
                </a:lnTo>
                <a:lnTo>
                  <a:pt x="221" y="60"/>
                </a:lnTo>
                <a:lnTo>
                  <a:pt x="244" y="58"/>
                </a:lnTo>
                <a:lnTo>
                  <a:pt x="233" y="66"/>
                </a:lnTo>
                <a:lnTo>
                  <a:pt x="250" y="71"/>
                </a:lnTo>
                <a:lnTo>
                  <a:pt x="260" y="60"/>
                </a:lnTo>
                <a:lnTo>
                  <a:pt x="273" y="66"/>
                </a:lnTo>
                <a:lnTo>
                  <a:pt x="275" y="73"/>
                </a:lnTo>
                <a:lnTo>
                  <a:pt x="265" y="76"/>
                </a:lnTo>
                <a:lnTo>
                  <a:pt x="286" y="76"/>
                </a:lnTo>
                <a:lnTo>
                  <a:pt x="284" y="86"/>
                </a:lnTo>
                <a:lnTo>
                  <a:pt x="297" y="81"/>
                </a:lnTo>
                <a:lnTo>
                  <a:pt x="289" y="89"/>
                </a:lnTo>
                <a:lnTo>
                  <a:pt x="318" y="89"/>
                </a:lnTo>
                <a:lnTo>
                  <a:pt x="302" y="103"/>
                </a:lnTo>
                <a:lnTo>
                  <a:pt x="315" y="103"/>
                </a:lnTo>
                <a:lnTo>
                  <a:pt x="309" y="108"/>
                </a:lnTo>
                <a:lnTo>
                  <a:pt x="323" y="100"/>
                </a:lnTo>
                <a:lnTo>
                  <a:pt x="336" y="108"/>
                </a:lnTo>
                <a:lnTo>
                  <a:pt x="312" y="115"/>
                </a:lnTo>
                <a:lnTo>
                  <a:pt x="346" y="123"/>
                </a:lnTo>
                <a:lnTo>
                  <a:pt x="315" y="126"/>
                </a:lnTo>
                <a:lnTo>
                  <a:pt x="331" y="131"/>
                </a:lnTo>
                <a:lnTo>
                  <a:pt x="318" y="142"/>
                </a:lnTo>
                <a:lnTo>
                  <a:pt x="354" y="157"/>
                </a:lnTo>
                <a:lnTo>
                  <a:pt x="370" y="155"/>
                </a:lnTo>
                <a:lnTo>
                  <a:pt x="380" y="179"/>
                </a:lnTo>
                <a:lnTo>
                  <a:pt x="396" y="176"/>
                </a:lnTo>
                <a:lnTo>
                  <a:pt x="394" y="184"/>
                </a:lnTo>
                <a:lnTo>
                  <a:pt x="420" y="189"/>
                </a:lnTo>
                <a:lnTo>
                  <a:pt x="417" y="199"/>
                </a:lnTo>
                <a:lnTo>
                  <a:pt x="404" y="196"/>
                </a:lnTo>
                <a:lnTo>
                  <a:pt x="412" y="204"/>
                </a:lnTo>
                <a:lnTo>
                  <a:pt x="404" y="218"/>
                </a:lnTo>
                <a:lnTo>
                  <a:pt x="391" y="210"/>
                </a:lnTo>
                <a:lnTo>
                  <a:pt x="388" y="231"/>
                </a:lnTo>
                <a:lnTo>
                  <a:pt x="341" y="194"/>
                </a:lnTo>
                <a:lnTo>
                  <a:pt x="323" y="196"/>
                </a:lnTo>
                <a:lnTo>
                  <a:pt x="338" y="207"/>
                </a:lnTo>
                <a:lnTo>
                  <a:pt x="328" y="218"/>
                </a:lnTo>
                <a:lnTo>
                  <a:pt x="336" y="215"/>
                </a:lnTo>
                <a:lnTo>
                  <a:pt x="344" y="233"/>
                </a:lnTo>
                <a:lnTo>
                  <a:pt x="370" y="238"/>
                </a:lnTo>
                <a:lnTo>
                  <a:pt x="368" y="249"/>
                </a:lnTo>
                <a:lnTo>
                  <a:pt x="378" y="262"/>
                </a:lnTo>
                <a:lnTo>
                  <a:pt x="373" y="286"/>
                </a:lnTo>
                <a:lnTo>
                  <a:pt x="309" y="260"/>
                </a:lnTo>
                <a:lnTo>
                  <a:pt x="354" y="302"/>
                </a:lnTo>
                <a:lnTo>
                  <a:pt x="275" y="275"/>
                </a:lnTo>
                <a:lnTo>
                  <a:pt x="265" y="265"/>
                </a:lnTo>
                <a:lnTo>
                  <a:pt x="275" y="262"/>
                </a:lnTo>
                <a:lnTo>
                  <a:pt x="252" y="255"/>
                </a:lnTo>
                <a:lnTo>
                  <a:pt x="244" y="238"/>
                </a:lnTo>
                <a:lnTo>
                  <a:pt x="226" y="233"/>
                </a:lnTo>
                <a:lnTo>
                  <a:pt x="226" y="244"/>
                </a:lnTo>
                <a:lnTo>
                  <a:pt x="213" y="238"/>
                </a:lnTo>
                <a:lnTo>
                  <a:pt x="194" y="246"/>
                </a:lnTo>
                <a:lnTo>
                  <a:pt x="176" y="238"/>
                </a:lnTo>
                <a:lnTo>
                  <a:pt x="186" y="220"/>
                </a:lnTo>
                <a:lnTo>
                  <a:pt x="244" y="220"/>
                </a:lnTo>
                <a:lnTo>
                  <a:pt x="228" y="202"/>
                </a:lnTo>
                <a:lnTo>
                  <a:pt x="260" y="176"/>
                </a:lnTo>
                <a:lnTo>
                  <a:pt x="236" y="139"/>
                </a:lnTo>
                <a:lnTo>
                  <a:pt x="223" y="136"/>
                </a:lnTo>
                <a:lnTo>
                  <a:pt x="231" y="128"/>
                </a:lnTo>
                <a:lnTo>
                  <a:pt x="197" y="142"/>
                </a:lnTo>
                <a:lnTo>
                  <a:pt x="194" y="128"/>
                </a:lnTo>
                <a:lnTo>
                  <a:pt x="210" y="123"/>
                </a:lnTo>
                <a:lnTo>
                  <a:pt x="184" y="110"/>
                </a:lnTo>
                <a:lnTo>
                  <a:pt x="181" y="100"/>
                </a:lnTo>
                <a:lnTo>
                  <a:pt x="157" y="92"/>
                </a:lnTo>
                <a:lnTo>
                  <a:pt x="165" y="108"/>
                </a:lnTo>
                <a:lnTo>
                  <a:pt x="121" y="103"/>
                </a:lnTo>
                <a:lnTo>
                  <a:pt x="134" y="113"/>
                </a:lnTo>
                <a:lnTo>
                  <a:pt x="27" y="97"/>
                </a:lnTo>
                <a:lnTo>
                  <a:pt x="8" y="76"/>
                </a:lnTo>
                <a:lnTo>
                  <a:pt x="42" y="79"/>
                </a:lnTo>
                <a:lnTo>
                  <a:pt x="0" y="6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96" name="Freeform 88"/>
          <p:cNvSpPr>
            <a:spLocks/>
          </p:cNvSpPr>
          <p:nvPr/>
        </p:nvSpPr>
        <p:spPr bwMode="auto">
          <a:xfrm>
            <a:off x="2597150" y="2393950"/>
            <a:ext cx="130175" cy="95250"/>
          </a:xfrm>
          <a:custGeom>
            <a:avLst/>
            <a:gdLst>
              <a:gd name="T0" fmla="*/ 0 w 92"/>
              <a:gd name="T1" fmla="*/ 79375 h 60"/>
              <a:gd name="T2" fmla="*/ 21224 w 92"/>
              <a:gd name="T3" fmla="*/ 60325 h 60"/>
              <a:gd name="T4" fmla="*/ 32544 w 92"/>
              <a:gd name="T5" fmla="*/ 0 h 60"/>
              <a:gd name="T6" fmla="*/ 42448 w 92"/>
              <a:gd name="T7" fmla="*/ 23813 h 60"/>
              <a:gd name="T8" fmla="*/ 73577 w 92"/>
              <a:gd name="T9" fmla="*/ 26988 h 60"/>
              <a:gd name="T10" fmla="*/ 128760 w 92"/>
              <a:gd name="T11" fmla="*/ 71438 h 60"/>
              <a:gd name="T12" fmla="*/ 121685 w 92"/>
              <a:gd name="T13" fmla="*/ 84138 h 60"/>
              <a:gd name="T14" fmla="*/ 70747 w 92"/>
              <a:gd name="T15" fmla="*/ 60325 h 60"/>
              <a:gd name="T16" fmla="*/ 38204 w 92"/>
              <a:gd name="T17" fmla="*/ 93663 h 60"/>
              <a:gd name="T18" fmla="*/ 32544 w 92"/>
              <a:gd name="T19" fmla="*/ 71438 h 60"/>
              <a:gd name="T20" fmla="*/ 0 w 92"/>
              <a:gd name="T21" fmla="*/ 7937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60"/>
              <a:gd name="T35" fmla="*/ 92 w 92"/>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60">
                <a:moveTo>
                  <a:pt x="0" y="50"/>
                </a:moveTo>
                <a:lnTo>
                  <a:pt x="15" y="38"/>
                </a:lnTo>
                <a:lnTo>
                  <a:pt x="23" y="0"/>
                </a:lnTo>
                <a:lnTo>
                  <a:pt x="30" y="15"/>
                </a:lnTo>
                <a:lnTo>
                  <a:pt x="52" y="17"/>
                </a:lnTo>
                <a:lnTo>
                  <a:pt x="91" y="45"/>
                </a:lnTo>
                <a:lnTo>
                  <a:pt x="86" y="53"/>
                </a:lnTo>
                <a:lnTo>
                  <a:pt x="50" y="38"/>
                </a:lnTo>
                <a:lnTo>
                  <a:pt x="27" y="59"/>
                </a:lnTo>
                <a:lnTo>
                  <a:pt x="23" y="45"/>
                </a:lnTo>
                <a:lnTo>
                  <a:pt x="0" y="5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97" name="Freeform 89"/>
          <p:cNvSpPr>
            <a:spLocks/>
          </p:cNvSpPr>
          <p:nvPr/>
        </p:nvSpPr>
        <p:spPr bwMode="auto">
          <a:xfrm>
            <a:off x="2597150" y="2393950"/>
            <a:ext cx="139700" cy="104775"/>
          </a:xfrm>
          <a:custGeom>
            <a:avLst/>
            <a:gdLst>
              <a:gd name="T0" fmla="*/ 0 w 98"/>
              <a:gd name="T1" fmla="*/ 87312 h 66"/>
              <a:gd name="T2" fmla="*/ 22808 w 98"/>
              <a:gd name="T3" fmla="*/ 66675 h 66"/>
              <a:gd name="T4" fmla="*/ 34212 w 98"/>
              <a:gd name="T5" fmla="*/ 0 h 66"/>
              <a:gd name="T6" fmla="*/ 45616 w 98"/>
              <a:gd name="T7" fmla="*/ 25400 h 66"/>
              <a:gd name="T8" fmla="*/ 78403 w 98"/>
              <a:gd name="T9" fmla="*/ 30162 h 66"/>
              <a:gd name="T10" fmla="*/ 138274 w 98"/>
              <a:gd name="T11" fmla="*/ 79375 h 66"/>
              <a:gd name="T12" fmla="*/ 131147 w 98"/>
              <a:gd name="T13" fmla="*/ 92075 h 66"/>
              <a:gd name="T14" fmla="*/ 75552 w 98"/>
              <a:gd name="T15" fmla="*/ 66675 h 66"/>
              <a:gd name="T16" fmla="*/ 41340 w 98"/>
              <a:gd name="T17" fmla="*/ 103188 h 66"/>
              <a:gd name="T18" fmla="*/ 34212 w 98"/>
              <a:gd name="T19" fmla="*/ 79375 h 66"/>
              <a:gd name="T20" fmla="*/ 0 w 98"/>
              <a:gd name="T21" fmla="*/ 87312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66"/>
              <a:gd name="T35" fmla="*/ 98 w 9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66">
                <a:moveTo>
                  <a:pt x="0" y="55"/>
                </a:moveTo>
                <a:lnTo>
                  <a:pt x="16" y="42"/>
                </a:lnTo>
                <a:lnTo>
                  <a:pt x="24" y="0"/>
                </a:lnTo>
                <a:lnTo>
                  <a:pt x="32" y="16"/>
                </a:lnTo>
                <a:lnTo>
                  <a:pt x="55" y="19"/>
                </a:lnTo>
                <a:lnTo>
                  <a:pt x="97" y="50"/>
                </a:lnTo>
                <a:lnTo>
                  <a:pt x="92" y="58"/>
                </a:lnTo>
                <a:lnTo>
                  <a:pt x="53" y="42"/>
                </a:lnTo>
                <a:lnTo>
                  <a:pt x="29" y="65"/>
                </a:lnTo>
                <a:lnTo>
                  <a:pt x="24" y="50"/>
                </a:lnTo>
                <a:lnTo>
                  <a:pt x="0" y="5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098" name="Freeform 90"/>
          <p:cNvSpPr>
            <a:spLocks/>
          </p:cNvSpPr>
          <p:nvPr/>
        </p:nvSpPr>
        <p:spPr bwMode="auto">
          <a:xfrm>
            <a:off x="3179763" y="2884488"/>
            <a:ext cx="125412" cy="146050"/>
          </a:xfrm>
          <a:custGeom>
            <a:avLst/>
            <a:gdLst>
              <a:gd name="T0" fmla="*/ 0 w 89"/>
              <a:gd name="T1" fmla="*/ 112713 h 92"/>
              <a:gd name="T2" fmla="*/ 52138 w 89"/>
              <a:gd name="T3" fmla="*/ 9525 h 92"/>
              <a:gd name="T4" fmla="*/ 69047 w 89"/>
              <a:gd name="T5" fmla="*/ 0 h 92"/>
              <a:gd name="T6" fmla="*/ 49319 w 89"/>
              <a:gd name="T7" fmla="*/ 60325 h 92"/>
              <a:gd name="T8" fmla="*/ 62001 w 89"/>
              <a:gd name="T9" fmla="*/ 47625 h 92"/>
              <a:gd name="T10" fmla="*/ 76093 w 89"/>
              <a:gd name="T11" fmla="*/ 66675 h 92"/>
              <a:gd name="T12" fmla="*/ 111321 w 89"/>
              <a:gd name="T13" fmla="*/ 66675 h 92"/>
              <a:gd name="T14" fmla="*/ 100048 w 89"/>
              <a:gd name="T15" fmla="*/ 90487 h 92"/>
              <a:gd name="T16" fmla="*/ 116957 w 89"/>
              <a:gd name="T17" fmla="*/ 90487 h 92"/>
              <a:gd name="T18" fmla="*/ 107093 w 89"/>
              <a:gd name="T19" fmla="*/ 109538 h 92"/>
              <a:gd name="T20" fmla="*/ 121185 w 89"/>
              <a:gd name="T21" fmla="*/ 98425 h 92"/>
              <a:gd name="T22" fmla="*/ 124003 w 89"/>
              <a:gd name="T23" fmla="*/ 117475 h 92"/>
              <a:gd name="T24" fmla="*/ 111321 w 89"/>
              <a:gd name="T25" fmla="*/ 144463 h 92"/>
              <a:gd name="T26" fmla="*/ 111321 w 89"/>
              <a:gd name="T27" fmla="*/ 127000 h 92"/>
              <a:gd name="T28" fmla="*/ 100048 w 89"/>
              <a:gd name="T29" fmla="*/ 136525 h 92"/>
              <a:gd name="T30" fmla="*/ 100048 w 89"/>
              <a:gd name="T31" fmla="*/ 106363 h 92"/>
              <a:gd name="T32" fmla="*/ 69047 w 89"/>
              <a:gd name="T33" fmla="*/ 136525 h 92"/>
              <a:gd name="T34" fmla="*/ 87366 w 89"/>
              <a:gd name="T35" fmla="*/ 117475 h 92"/>
              <a:gd name="T36" fmla="*/ 57774 w 89"/>
              <a:gd name="T37" fmla="*/ 117475 h 92"/>
              <a:gd name="T38" fmla="*/ 66229 w 89"/>
              <a:gd name="T39" fmla="*/ 109538 h 92"/>
              <a:gd name="T40" fmla="*/ 0 w 89"/>
              <a:gd name="T41" fmla="*/ 112713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92"/>
              <a:gd name="T65" fmla="*/ 89 w 89"/>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92">
                <a:moveTo>
                  <a:pt x="0" y="71"/>
                </a:moveTo>
                <a:lnTo>
                  <a:pt x="37" y="6"/>
                </a:lnTo>
                <a:lnTo>
                  <a:pt x="49" y="0"/>
                </a:lnTo>
                <a:lnTo>
                  <a:pt x="35" y="38"/>
                </a:lnTo>
                <a:lnTo>
                  <a:pt x="44" y="30"/>
                </a:lnTo>
                <a:lnTo>
                  <a:pt x="54" y="42"/>
                </a:lnTo>
                <a:lnTo>
                  <a:pt x="79" y="42"/>
                </a:lnTo>
                <a:lnTo>
                  <a:pt x="71" y="57"/>
                </a:lnTo>
                <a:lnTo>
                  <a:pt x="83" y="57"/>
                </a:lnTo>
                <a:lnTo>
                  <a:pt x="76" y="69"/>
                </a:lnTo>
                <a:lnTo>
                  <a:pt x="86" y="62"/>
                </a:lnTo>
                <a:lnTo>
                  <a:pt x="88" y="74"/>
                </a:lnTo>
                <a:lnTo>
                  <a:pt x="79" y="91"/>
                </a:lnTo>
                <a:lnTo>
                  <a:pt x="79" y="80"/>
                </a:lnTo>
                <a:lnTo>
                  <a:pt x="71" y="86"/>
                </a:lnTo>
                <a:lnTo>
                  <a:pt x="71" y="67"/>
                </a:lnTo>
                <a:lnTo>
                  <a:pt x="49" y="86"/>
                </a:lnTo>
                <a:lnTo>
                  <a:pt x="62" y="74"/>
                </a:lnTo>
                <a:lnTo>
                  <a:pt x="41" y="74"/>
                </a:lnTo>
                <a:lnTo>
                  <a:pt x="47" y="69"/>
                </a:lnTo>
                <a:lnTo>
                  <a:pt x="0" y="71"/>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099" name="Freeform 91"/>
          <p:cNvSpPr>
            <a:spLocks/>
          </p:cNvSpPr>
          <p:nvPr/>
        </p:nvSpPr>
        <p:spPr bwMode="auto">
          <a:xfrm>
            <a:off x="3179763" y="2884488"/>
            <a:ext cx="133350" cy="155575"/>
          </a:xfrm>
          <a:custGeom>
            <a:avLst/>
            <a:gdLst>
              <a:gd name="T0" fmla="*/ 0 w 95"/>
              <a:gd name="T1" fmla="*/ 120650 h 98"/>
              <a:gd name="T2" fmla="*/ 54744 w 95"/>
              <a:gd name="T3" fmla="*/ 9525 h 98"/>
              <a:gd name="T4" fmla="*/ 72992 w 95"/>
              <a:gd name="T5" fmla="*/ 0 h 98"/>
              <a:gd name="T6" fmla="*/ 51936 w 95"/>
              <a:gd name="T7" fmla="*/ 63500 h 98"/>
              <a:gd name="T8" fmla="*/ 65973 w 95"/>
              <a:gd name="T9" fmla="*/ 50800 h 98"/>
              <a:gd name="T10" fmla="*/ 81414 w 95"/>
              <a:gd name="T11" fmla="*/ 71438 h 98"/>
              <a:gd name="T12" fmla="*/ 117909 w 95"/>
              <a:gd name="T13" fmla="*/ 71438 h 98"/>
              <a:gd name="T14" fmla="*/ 106680 w 95"/>
              <a:gd name="T15" fmla="*/ 96837 h 98"/>
              <a:gd name="T16" fmla="*/ 124928 w 95"/>
              <a:gd name="T17" fmla="*/ 96837 h 98"/>
              <a:gd name="T18" fmla="*/ 113698 w 95"/>
              <a:gd name="T19" fmla="*/ 117475 h 98"/>
              <a:gd name="T20" fmla="*/ 129139 w 95"/>
              <a:gd name="T21" fmla="*/ 104775 h 98"/>
              <a:gd name="T22" fmla="*/ 131946 w 95"/>
              <a:gd name="T23" fmla="*/ 125413 h 98"/>
              <a:gd name="T24" fmla="*/ 117909 w 95"/>
              <a:gd name="T25" fmla="*/ 153988 h 98"/>
              <a:gd name="T26" fmla="*/ 117909 w 95"/>
              <a:gd name="T27" fmla="*/ 134938 h 98"/>
              <a:gd name="T28" fmla="*/ 106680 w 95"/>
              <a:gd name="T29" fmla="*/ 146050 h 98"/>
              <a:gd name="T30" fmla="*/ 106680 w 95"/>
              <a:gd name="T31" fmla="*/ 112713 h 98"/>
              <a:gd name="T32" fmla="*/ 72992 w 95"/>
              <a:gd name="T33" fmla="*/ 146050 h 98"/>
              <a:gd name="T34" fmla="*/ 92643 w 95"/>
              <a:gd name="T35" fmla="*/ 125413 h 98"/>
              <a:gd name="T36" fmla="*/ 61762 w 95"/>
              <a:gd name="T37" fmla="*/ 125413 h 98"/>
              <a:gd name="T38" fmla="*/ 70184 w 95"/>
              <a:gd name="T39" fmla="*/ 117475 h 98"/>
              <a:gd name="T40" fmla="*/ 0 w 95"/>
              <a:gd name="T41" fmla="*/ 12065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98"/>
              <a:gd name="T65" fmla="*/ 95 w 9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98">
                <a:moveTo>
                  <a:pt x="0" y="76"/>
                </a:moveTo>
                <a:lnTo>
                  <a:pt x="39" y="6"/>
                </a:lnTo>
                <a:lnTo>
                  <a:pt x="52" y="0"/>
                </a:lnTo>
                <a:lnTo>
                  <a:pt x="37" y="40"/>
                </a:lnTo>
                <a:lnTo>
                  <a:pt x="47" y="32"/>
                </a:lnTo>
                <a:lnTo>
                  <a:pt x="58" y="45"/>
                </a:lnTo>
                <a:lnTo>
                  <a:pt x="84" y="45"/>
                </a:lnTo>
                <a:lnTo>
                  <a:pt x="76" y="61"/>
                </a:lnTo>
                <a:lnTo>
                  <a:pt x="89" y="61"/>
                </a:lnTo>
                <a:lnTo>
                  <a:pt x="81" y="74"/>
                </a:lnTo>
                <a:lnTo>
                  <a:pt x="92" y="66"/>
                </a:lnTo>
                <a:lnTo>
                  <a:pt x="94" y="79"/>
                </a:lnTo>
                <a:lnTo>
                  <a:pt x="84" y="97"/>
                </a:lnTo>
                <a:lnTo>
                  <a:pt x="84" y="85"/>
                </a:lnTo>
                <a:lnTo>
                  <a:pt x="76" y="92"/>
                </a:lnTo>
                <a:lnTo>
                  <a:pt x="76" y="71"/>
                </a:lnTo>
                <a:lnTo>
                  <a:pt x="52" y="92"/>
                </a:lnTo>
                <a:lnTo>
                  <a:pt x="66" y="79"/>
                </a:lnTo>
                <a:lnTo>
                  <a:pt x="44" y="79"/>
                </a:lnTo>
                <a:lnTo>
                  <a:pt x="50" y="74"/>
                </a:lnTo>
                <a:lnTo>
                  <a:pt x="0" y="7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00" name="Freeform 92"/>
          <p:cNvSpPr>
            <a:spLocks/>
          </p:cNvSpPr>
          <p:nvPr/>
        </p:nvSpPr>
        <p:spPr bwMode="auto">
          <a:xfrm>
            <a:off x="4711700" y="3951288"/>
            <a:ext cx="260350" cy="182562"/>
          </a:xfrm>
          <a:custGeom>
            <a:avLst/>
            <a:gdLst>
              <a:gd name="T0" fmla="*/ 0 w 184"/>
              <a:gd name="T1" fmla="*/ 141287 h 115"/>
              <a:gd name="T2" fmla="*/ 14149 w 184"/>
              <a:gd name="T3" fmla="*/ 82550 h 115"/>
              <a:gd name="T4" fmla="*/ 77822 w 184"/>
              <a:gd name="T5" fmla="*/ 71437 h 115"/>
              <a:gd name="T6" fmla="*/ 86312 w 184"/>
              <a:gd name="T7" fmla="*/ 46037 h 115"/>
              <a:gd name="T8" fmla="*/ 117440 w 184"/>
              <a:gd name="T9" fmla="*/ 44450 h 115"/>
              <a:gd name="T10" fmla="*/ 164134 w 184"/>
              <a:gd name="T11" fmla="*/ 0 h 115"/>
              <a:gd name="T12" fmla="*/ 178283 w 184"/>
              <a:gd name="T13" fmla="*/ 46037 h 115"/>
              <a:gd name="T14" fmla="*/ 215072 w 184"/>
              <a:gd name="T15" fmla="*/ 71437 h 115"/>
              <a:gd name="T16" fmla="*/ 258935 w 184"/>
              <a:gd name="T17" fmla="*/ 134937 h 115"/>
              <a:gd name="T18" fmla="*/ 140080 w 184"/>
              <a:gd name="T19" fmla="*/ 149225 h 115"/>
              <a:gd name="T20" fmla="*/ 97631 w 184"/>
              <a:gd name="T21" fmla="*/ 134937 h 115"/>
              <a:gd name="T22" fmla="*/ 77822 w 184"/>
              <a:gd name="T23" fmla="*/ 166687 h 115"/>
              <a:gd name="T24" fmla="*/ 50938 w 184"/>
              <a:gd name="T25" fmla="*/ 166687 h 115"/>
              <a:gd name="T26" fmla="*/ 26884 w 184"/>
              <a:gd name="T27" fmla="*/ 180975 h 115"/>
              <a:gd name="T28" fmla="*/ 0 w 184"/>
              <a:gd name="T29" fmla="*/ 141287 h 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115"/>
              <a:gd name="T47" fmla="*/ 184 w 184"/>
              <a:gd name="T48" fmla="*/ 115 h 1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115">
                <a:moveTo>
                  <a:pt x="0" y="89"/>
                </a:moveTo>
                <a:lnTo>
                  <a:pt x="10" y="52"/>
                </a:lnTo>
                <a:lnTo>
                  <a:pt x="55" y="45"/>
                </a:lnTo>
                <a:lnTo>
                  <a:pt x="61" y="29"/>
                </a:lnTo>
                <a:lnTo>
                  <a:pt x="83" y="28"/>
                </a:lnTo>
                <a:lnTo>
                  <a:pt x="116" y="0"/>
                </a:lnTo>
                <a:lnTo>
                  <a:pt x="126" y="29"/>
                </a:lnTo>
                <a:lnTo>
                  <a:pt x="152" y="45"/>
                </a:lnTo>
                <a:lnTo>
                  <a:pt x="183" y="85"/>
                </a:lnTo>
                <a:lnTo>
                  <a:pt x="99" y="94"/>
                </a:lnTo>
                <a:lnTo>
                  <a:pt x="69" y="85"/>
                </a:lnTo>
                <a:lnTo>
                  <a:pt x="55" y="105"/>
                </a:lnTo>
                <a:lnTo>
                  <a:pt x="36" y="105"/>
                </a:lnTo>
                <a:lnTo>
                  <a:pt x="19" y="114"/>
                </a:lnTo>
                <a:lnTo>
                  <a:pt x="0" y="8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01" name="Freeform 93"/>
          <p:cNvSpPr>
            <a:spLocks/>
          </p:cNvSpPr>
          <p:nvPr/>
        </p:nvSpPr>
        <p:spPr bwMode="auto">
          <a:xfrm>
            <a:off x="4711700" y="3951288"/>
            <a:ext cx="268288" cy="192087"/>
          </a:xfrm>
          <a:custGeom>
            <a:avLst/>
            <a:gdLst>
              <a:gd name="T0" fmla="*/ 0 w 190"/>
              <a:gd name="T1" fmla="*/ 149225 h 121"/>
              <a:gd name="T2" fmla="*/ 14120 w 190"/>
              <a:gd name="T3" fmla="*/ 87312 h 121"/>
              <a:gd name="T4" fmla="*/ 80486 w 190"/>
              <a:gd name="T5" fmla="*/ 74612 h 121"/>
              <a:gd name="T6" fmla="*/ 88959 w 190"/>
              <a:gd name="T7" fmla="*/ 49212 h 121"/>
              <a:gd name="T8" fmla="*/ 121436 w 190"/>
              <a:gd name="T9" fmla="*/ 46037 h 121"/>
              <a:gd name="T10" fmla="*/ 169445 w 190"/>
              <a:gd name="T11" fmla="*/ 0 h 121"/>
              <a:gd name="T12" fmla="*/ 183566 w 190"/>
              <a:gd name="T13" fmla="*/ 49212 h 121"/>
              <a:gd name="T14" fmla="*/ 221691 w 190"/>
              <a:gd name="T15" fmla="*/ 74612 h 121"/>
              <a:gd name="T16" fmla="*/ 266876 w 190"/>
              <a:gd name="T17" fmla="*/ 141287 h 121"/>
              <a:gd name="T18" fmla="*/ 144028 w 190"/>
              <a:gd name="T19" fmla="*/ 157162 h 121"/>
              <a:gd name="T20" fmla="*/ 100255 w 190"/>
              <a:gd name="T21" fmla="*/ 141287 h 121"/>
              <a:gd name="T22" fmla="*/ 80486 w 190"/>
              <a:gd name="T23" fmla="*/ 174625 h 121"/>
              <a:gd name="T24" fmla="*/ 52246 w 190"/>
              <a:gd name="T25" fmla="*/ 174625 h 121"/>
              <a:gd name="T26" fmla="*/ 28241 w 190"/>
              <a:gd name="T27" fmla="*/ 190500 h 121"/>
              <a:gd name="T28" fmla="*/ 0 w 190"/>
              <a:gd name="T29" fmla="*/ 149225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121"/>
              <a:gd name="T47" fmla="*/ 190 w 190"/>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121">
                <a:moveTo>
                  <a:pt x="0" y="94"/>
                </a:moveTo>
                <a:lnTo>
                  <a:pt x="10" y="55"/>
                </a:lnTo>
                <a:lnTo>
                  <a:pt x="57" y="47"/>
                </a:lnTo>
                <a:lnTo>
                  <a:pt x="63" y="31"/>
                </a:lnTo>
                <a:lnTo>
                  <a:pt x="86" y="29"/>
                </a:lnTo>
                <a:lnTo>
                  <a:pt x="120" y="0"/>
                </a:lnTo>
                <a:lnTo>
                  <a:pt x="130" y="31"/>
                </a:lnTo>
                <a:lnTo>
                  <a:pt x="157" y="47"/>
                </a:lnTo>
                <a:lnTo>
                  <a:pt x="189" y="89"/>
                </a:lnTo>
                <a:lnTo>
                  <a:pt x="102" y="99"/>
                </a:lnTo>
                <a:lnTo>
                  <a:pt x="71" y="89"/>
                </a:lnTo>
                <a:lnTo>
                  <a:pt x="57" y="110"/>
                </a:lnTo>
                <a:lnTo>
                  <a:pt x="37" y="110"/>
                </a:lnTo>
                <a:lnTo>
                  <a:pt x="20" y="120"/>
                </a:lnTo>
                <a:lnTo>
                  <a:pt x="0" y="9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02" name="Freeform 94"/>
          <p:cNvSpPr>
            <a:spLocks/>
          </p:cNvSpPr>
          <p:nvPr/>
        </p:nvSpPr>
        <p:spPr bwMode="auto">
          <a:xfrm>
            <a:off x="6064250" y="3984625"/>
            <a:ext cx="31750" cy="79375"/>
          </a:xfrm>
          <a:custGeom>
            <a:avLst/>
            <a:gdLst>
              <a:gd name="T0" fmla="*/ 0 w 22"/>
              <a:gd name="T1" fmla="*/ 0 h 50"/>
              <a:gd name="T2" fmla="*/ 5773 w 22"/>
              <a:gd name="T3" fmla="*/ 77788 h 50"/>
              <a:gd name="T4" fmla="*/ 30307 w 22"/>
              <a:gd name="T5" fmla="*/ 61913 h 50"/>
              <a:gd name="T6" fmla="*/ 15875 w 22"/>
              <a:gd name="T7" fmla="*/ 14288 h 50"/>
              <a:gd name="T8" fmla="*/ 0 w 22"/>
              <a:gd name="T9" fmla="*/ 0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0"/>
                </a:moveTo>
                <a:lnTo>
                  <a:pt x="4" y="49"/>
                </a:lnTo>
                <a:lnTo>
                  <a:pt x="21" y="39"/>
                </a:lnTo>
                <a:lnTo>
                  <a:pt x="11" y="9"/>
                </a:lnTo>
                <a:lnTo>
                  <a:pt x="0"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103" name="Freeform 95"/>
          <p:cNvSpPr>
            <a:spLocks/>
          </p:cNvSpPr>
          <p:nvPr/>
        </p:nvSpPr>
        <p:spPr bwMode="auto">
          <a:xfrm>
            <a:off x="6064250" y="3984625"/>
            <a:ext cx="39688" cy="88900"/>
          </a:xfrm>
          <a:custGeom>
            <a:avLst/>
            <a:gdLst>
              <a:gd name="T0" fmla="*/ 0 w 28"/>
              <a:gd name="T1" fmla="*/ 0 h 56"/>
              <a:gd name="T2" fmla="*/ 7087 w 28"/>
              <a:gd name="T3" fmla="*/ 87313 h 56"/>
              <a:gd name="T4" fmla="*/ 38271 w 28"/>
              <a:gd name="T5" fmla="*/ 69850 h 56"/>
              <a:gd name="T6" fmla="*/ 19844 w 28"/>
              <a:gd name="T7" fmla="*/ 15875 h 56"/>
              <a:gd name="T8" fmla="*/ 0 w 28"/>
              <a:gd name="T9" fmla="*/ 0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0" y="0"/>
                </a:moveTo>
                <a:lnTo>
                  <a:pt x="5" y="55"/>
                </a:lnTo>
                <a:lnTo>
                  <a:pt x="27" y="44"/>
                </a:lnTo>
                <a:lnTo>
                  <a:pt x="14" y="1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04" name="Freeform 96"/>
          <p:cNvSpPr>
            <a:spLocks/>
          </p:cNvSpPr>
          <p:nvPr/>
        </p:nvSpPr>
        <p:spPr bwMode="auto">
          <a:xfrm>
            <a:off x="4684713" y="3659188"/>
            <a:ext cx="215900" cy="371475"/>
          </a:xfrm>
          <a:custGeom>
            <a:avLst/>
            <a:gdLst>
              <a:gd name="T0" fmla="*/ 0 w 153"/>
              <a:gd name="T1" fmla="*/ 212725 h 234"/>
              <a:gd name="T2" fmla="*/ 32456 w 153"/>
              <a:gd name="T3" fmla="*/ 227013 h 234"/>
              <a:gd name="T4" fmla="*/ 25400 w 153"/>
              <a:gd name="T5" fmla="*/ 247650 h 234"/>
              <a:gd name="T6" fmla="*/ 39511 w 153"/>
              <a:gd name="T7" fmla="*/ 307975 h 234"/>
              <a:gd name="T8" fmla="*/ 11289 w 153"/>
              <a:gd name="T9" fmla="*/ 320675 h 234"/>
              <a:gd name="T10" fmla="*/ 39511 w 153"/>
              <a:gd name="T11" fmla="*/ 369888 h 234"/>
              <a:gd name="T12" fmla="*/ 103011 w 153"/>
              <a:gd name="T13" fmla="*/ 357188 h 234"/>
              <a:gd name="T14" fmla="*/ 111478 w 153"/>
              <a:gd name="T15" fmla="*/ 333375 h 234"/>
              <a:gd name="T16" fmla="*/ 142522 w 153"/>
              <a:gd name="T17" fmla="*/ 330200 h 234"/>
              <a:gd name="T18" fmla="*/ 189089 w 153"/>
              <a:gd name="T19" fmla="*/ 284163 h 234"/>
              <a:gd name="T20" fmla="*/ 170744 w 153"/>
              <a:gd name="T21" fmla="*/ 242888 h 234"/>
              <a:gd name="T22" fmla="*/ 193322 w 153"/>
              <a:gd name="T23" fmla="*/ 177800 h 234"/>
              <a:gd name="T24" fmla="*/ 214489 w 153"/>
              <a:gd name="T25" fmla="*/ 177800 h 234"/>
              <a:gd name="T26" fmla="*/ 214489 w 153"/>
              <a:gd name="T27" fmla="*/ 90488 h 234"/>
              <a:gd name="T28" fmla="*/ 53622 w 153"/>
              <a:gd name="T29" fmla="*/ 0 h 234"/>
              <a:gd name="T30" fmla="*/ 32456 w 153"/>
              <a:gd name="T31" fmla="*/ 3175 h 234"/>
              <a:gd name="T32" fmla="*/ 32456 w 153"/>
              <a:gd name="T33" fmla="*/ 39688 h 234"/>
              <a:gd name="T34" fmla="*/ 53622 w 153"/>
              <a:gd name="T35" fmla="*/ 69850 h 234"/>
              <a:gd name="T36" fmla="*/ 39511 w 153"/>
              <a:gd name="T37" fmla="*/ 150813 h 234"/>
              <a:gd name="T38" fmla="*/ 0 w 153"/>
              <a:gd name="T39" fmla="*/ 212725 h 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234"/>
              <a:gd name="T62" fmla="*/ 153 w 153"/>
              <a:gd name="T63" fmla="*/ 234 h 2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234">
                <a:moveTo>
                  <a:pt x="0" y="134"/>
                </a:moveTo>
                <a:lnTo>
                  <a:pt x="23" y="143"/>
                </a:lnTo>
                <a:lnTo>
                  <a:pt x="18" y="156"/>
                </a:lnTo>
                <a:lnTo>
                  <a:pt x="28" y="194"/>
                </a:lnTo>
                <a:lnTo>
                  <a:pt x="8" y="202"/>
                </a:lnTo>
                <a:lnTo>
                  <a:pt x="28" y="233"/>
                </a:lnTo>
                <a:lnTo>
                  <a:pt x="73" y="225"/>
                </a:lnTo>
                <a:lnTo>
                  <a:pt x="79" y="210"/>
                </a:lnTo>
                <a:lnTo>
                  <a:pt x="101" y="208"/>
                </a:lnTo>
                <a:lnTo>
                  <a:pt x="134" y="179"/>
                </a:lnTo>
                <a:lnTo>
                  <a:pt x="121" y="153"/>
                </a:lnTo>
                <a:lnTo>
                  <a:pt x="137" y="112"/>
                </a:lnTo>
                <a:lnTo>
                  <a:pt x="152" y="112"/>
                </a:lnTo>
                <a:lnTo>
                  <a:pt x="152" y="57"/>
                </a:lnTo>
                <a:lnTo>
                  <a:pt x="38" y="0"/>
                </a:lnTo>
                <a:lnTo>
                  <a:pt x="23" y="2"/>
                </a:lnTo>
                <a:lnTo>
                  <a:pt x="23" y="25"/>
                </a:lnTo>
                <a:lnTo>
                  <a:pt x="38" y="44"/>
                </a:lnTo>
                <a:lnTo>
                  <a:pt x="28" y="95"/>
                </a:lnTo>
                <a:lnTo>
                  <a:pt x="0" y="13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05" name="Freeform 97"/>
          <p:cNvSpPr>
            <a:spLocks/>
          </p:cNvSpPr>
          <p:nvPr/>
        </p:nvSpPr>
        <p:spPr bwMode="auto">
          <a:xfrm>
            <a:off x="4684713" y="3659188"/>
            <a:ext cx="223837" cy="381000"/>
          </a:xfrm>
          <a:custGeom>
            <a:avLst/>
            <a:gdLst>
              <a:gd name="T0" fmla="*/ 0 w 159"/>
              <a:gd name="T1" fmla="*/ 217488 h 240"/>
              <a:gd name="T2" fmla="*/ 33787 w 159"/>
              <a:gd name="T3" fmla="*/ 233363 h 240"/>
              <a:gd name="T4" fmla="*/ 26748 w 159"/>
              <a:gd name="T5" fmla="*/ 254000 h 240"/>
              <a:gd name="T6" fmla="*/ 40826 w 159"/>
              <a:gd name="T7" fmla="*/ 315913 h 240"/>
              <a:gd name="T8" fmla="*/ 11262 w 159"/>
              <a:gd name="T9" fmla="*/ 328613 h 240"/>
              <a:gd name="T10" fmla="*/ 40826 w 159"/>
              <a:gd name="T11" fmla="*/ 379413 h 240"/>
              <a:gd name="T12" fmla="*/ 106991 w 159"/>
              <a:gd name="T13" fmla="*/ 366713 h 240"/>
              <a:gd name="T14" fmla="*/ 115438 w 159"/>
              <a:gd name="T15" fmla="*/ 341313 h 240"/>
              <a:gd name="T16" fmla="*/ 147817 w 159"/>
              <a:gd name="T17" fmla="*/ 338138 h 240"/>
              <a:gd name="T18" fmla="*/ 195681 w 159"/>
              <a:gd name="T19" fmla="*/ 292100 h 240"/>
              <a:gd name="T20" fmla="*/ 177380 w 159"/>
              <a:gd name="T21" fmla="*/ 249238 h 240"/>
              <a:gd name="T22" fmla="*/ 199905 w 159"/>
              <a:gd name="T23" fmla="*/ 182563 h 240"/>
              <a:gd name="T24" fmla="*/ 222429 w 159"/>
              <a:gd name="T25" fmla="*/ 182563 h 240"/>
              <a:gd name="T26" fmla="*/ 222429 w 159"/>
              <a:gd name="T27" fmla="*/ 92075 h 240"/>
              <a:gd name="T28" fmla="*/ 54903 w 159"/>
              <a:gd name="T29" fmla="*/ 0 h 240"/>
              <a:gd name="T30" fmla="*/ 33787 w 159"/>
              <a:gd name="T31" fmla="*/ 3175 h 240"/>
              <a:gd name="T32" fmla="*/ 33787 w 159"/>
              <a:gd name="T33" fmla="*/ 41275 h 240"/>
              <a:gd name="T34" fmla="*/ 54903 w 159"/>
              <a:gd name="T35" fmla="*/ 71438 h 240"/>
              <a:gd name="T36" fmla="*/ 40826 w 159"/>
              <a:gd name="T37" fmla="*/ 153988 h 240"/>
              <a:gd name="T38" fmla="*/ 0 w 159"/>
              <a:gd name="T39" fmla="*/ 217488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9"/>
              <a:gd name="T61" fmla="*/ 0 h 240"/>
              <a:gd name="T62" fmla="*/ 159 w 159"/>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9" h="240">
                <a:moveTo>
                  <a:pt x="0" y="137"/>
                </a:moveTo>
                <a:lnTo>
                  <a:pt x="24" y="147"/>
                </a:lnTo>
                <a:lnTo>
                  <a:pt x="19" y="160"/>
                </a:lnTo>
                <a:lnTo>
                  <a:pt x="29" y="199"/>
                </a:lnTo>
                <a:lnTo>
                  <a:pt x="8" y="207"/>
                </a:lnTo>
                <a:lnTo>
                  <a:pt x="29" y="239"/>
                </a:lnTo>
                <a:lnTo>
                  <a:pt x="76" y="231"/>
                </a:lnTo>
                <a:lnTo>
                  <a:pt x="82" y="215"/>
                </a:lnTo>
                <a:lnTo>
                  <a:pt x="105" y="213"/>
                </a:lnTo>
                <a:lnTo>
                  <a:pt x="139" y="184"/>
                </a:lnTo>
                <a:lnTo>
                  <a:pt x="126" y="157"/>
                </a:lnTo>
                <a:lnTo>
                  <a:pt x="142" y="115"/>
                </a:lnTo>
                <a:lnTo>
                  <a:pt x="158" y="115"/>
                </a:lnTo>
                <a:lnTo>
                  <a:pt x="158" y="58"/>
                </a:lnTo>
                <a:lnTo>
                  <a:pt x="39" y="0"/>
                </a:lnTo>
                <a:lnTo>
                  <a:pt x="24" y="2"/>
                </a:lnTo>
                <a:lnTo>
                  <a:pt x="24" y="26"/>
                </a:lnTo>
                <a:lnTo>
                  <a:pt x="39" y="45"/>
                </a:lnTo>
                <a:lnTo>
                  <a:pt x="29" y="97"/>
                </a:lnTo>
                <a:lnTo>
                  <a:pt x="0" y="13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06" name="Freeform 98"/>
          <p:cNvSpPr>
            <a:spLocks/>
          </p:cNvSpPr>
          <p:nvPr/>
        </p:nvSpPr>
        <p:spPr bwMode="auto">
          <a:xfrm>
            <a:off x="2841625" y="4624388"/>
            <a:ext cx="163513" cy="974725"/>
          </a:xfrm>
          <a:custGeom>
            <a:avLst/>
            <a:gdLst>
              <a:gd name="T0" fmla="*/ 0 w 116"/>
              <a:gd name="T1" fmla="*/ 762000 h 614"/>
              <a:gd name="T2" fmla="*/ 11277 w 116"/>
              <a:gd name="T3" fmla="*/ 733425 h 614"/>
              <a:gd name="T4" fmla="*/ 32421 w 116"/>
              <a:gd name="T5" fmla="*/ 750887 h 614"/>
              <a:gd name="T6" fmla="*/ 56384 w 116"/>
              <a:gd name="T7" fmla="*/ 701675 h 614"/>
              <a:gd name="T8" fmla="*/ 46517 w 116"/>
              <a:gd name="T9" fmla="*/ 681037 h 614"/>
              <a:gd name="T10" fmla="*/ 63432 w 116"/>
              <a:gd name="T11" fmla="*/ 614362 h 614"/>
              <a:gd name="T12" fmla="*/ 32421 w 116"/>
              <a:gd name="T13" fmla="*/ 604837 h 614"/>
              <a:gd name="T14" fmla="*/ 39469 w 116"/>
              <a:gd name="T15" fmla="*/ 495300 h 614"/>
              <a:gd name="T16" fmla="*/ 77528 w 116"/>
              <a:gd name="T17" fmla="*/ 379412 h 614"/>
              <a:gd name="T18" fmla="*/ 73299 w 116"/>
              <a:gd name="T19" fmla="*/ 284162 h 614"/>
              <a:gd name="T20" fmla="*/ 105720 w 116"/>
              <a:gd name="T21" fmla="*/ 98425 h 614"/>
              <a:gd name="T22" fmla="*/ 98672 w 116"/>
              <a:gd name="T23" fmla="*/ 12700 h 614"/>
              <a:gd name="T24" fmla="*/ 116996 w 116"/>
              <a:gd name="T25" fmla="*/ 0 h 614"/>
              <a:gd name="T26" fmla="*/ 133912 w 116"/>
              <a:gd name="T27" fmla="*/ 42862 h 614"/>
              <a:gd name="T28" fmla="*/ 148007 w 116"/>
              <a:gd name="T29" fmla="*/ 127000 h 614"/>
              <a:gd name="T30" fmla="*/ 162103 w 116"/>
              <a:gd name="T31" fmla="*/ 127000 h 614"/>
              <a:gd name="T32" fmla="*/ 162103 w 116"/>
              <a:gd name="T33" fmla="*/ 157162 h 614"/>
              <a:gd name="T34" fmla="*/ 138140 w 116"/>
              <a:gd name="T35" fmla="*/ 169862 h 614"/>
              <a:gd name="T36" fmla="*/ 138140 w 116"/>
              <a:gd name="T37" fmla="*/ 228600 h 614"/>
              <a:gd name="T38" fmla="*/ 116996 w 116"/>
              <a:gd name="T39" fmla="*/ 255587 h 614"/>
              <a:gd name="T40" fmla="*/ 98672 w 116"/>
              <a:gd name="T41" fmla="*/ 338137 h 614"/>
              <a:gd name="T42" fmla="*/ 109948 w 116"/>
              <a:gd name="T43" fmla="*/ 411163 h 614"/>
              <a:gd name="T44" fmla="*/ 84576 w 116"/>
              <a:gd name="T45" fmla="*/ 477838 h 614"/>
              <a:gd name="T46" fmla="*/ 67661 w 116"/>
              <a:gd name="T47" fmla="*/ 639762 h 614"/>
              <a:gd name="T48" fmla="*/ 80347 w 116"/>
              <a:gd name="T49" fmla="*/ 701675 h 614"/>
              <a:gd name="T50" fmla="*/ 67661 w 116"/>
              <a:gd name="T51" fmla="*/ 706437 h 614"/>
              <a:gd name="T52" fmla="*/ 73299 w 116"/>
              <a:gd name="T53" fmla="*/ 754062 h 614"/>
              <a:gd name="T54" fmla="*/ 42288 w 116"/>
              <a:gd name="T55" fmla="*/ 857250 h 614"/>
              <a:gd name="T56" fmla="*/ 46517 w 116"/>
              <a:gd name="T57" fmla="*/ 879475 h 614"/>
              <a:gd name="T58" fmla="*/ 60613 w 116"/>
              <a:gd name="T59" fmla="*/ 874713 h 614"/>
              <a:gd name="T60" fmla="*/ 67661 w 116"/>
              <a:gd name="T61" fmla="*/ 914400 h 614"/>
              <a:gd name="T62" fmla="*/ 138140 w 116"/>
              <a:gd name="T63" fmla="*/ 923925 h 614"/>
              <a:gd name="T64" fmla="*/ 93033 w 116"/>
              <a:gd name="T65" fmla="*/ 936625 h 614"/>
              <a:gd name="T66" fmla="*/ 84576 w 116"/>
              <a:gd name="T67" fmla="*/ 973138 h 614"/>
              <a:gd name="T68" fmla="*/ 63432 w 116"/>
              <a:gd name="T69" fmla="*/ 965200 h 614"/>
              <a:gd name="T70" fmla="*/ 84576 w 116"/>
              <a:gd name="T71" fmla="*/ 939800 h 614"/>
              <a:gd name="T72" fmla="*/ 53565 w 116"/>
              <a:gd name="T73" fmla="*/ 931863 h 614"/>
              <a:gd name="T74" fmla="*/ 49336 w 116"/>
              <a:gd name="T75" fmla="*/ 901700 h 614"/>
              <a:gd name="T76" fmla="*/ 42288 w 116"/>
              <a:gd name="T77" fmla="*/ 914400 h 614"/>
              <a:gd name="T78" fmla="*/ 23963 w 116"/>
              <a:gd name="T79" fmla="*/ 887413 h 614"/>
              <a:gd name="T80" fmla="*/ 32421 w 116"/>
              <a:gd name="T81" fmla="*/ 874713 h 614"/>
              <a:gd name="T82" fmla="*/ 16915 w 116"/>
              <a:gd name="T83" fmla="*/ 857250 h 614"/>
              <a:gd name="T84" fmla="*/ 32421 w 116"/>
              <a:gd name="T85" fmla="*/ 841375 h 614"/>
              <a:gd name="T86" fmla="*/ 16915 w 116"/>
              <a:gd name="T87" fmla="*/ 790575 h 614"/>
              <a:gd name="T88" fmla="*/ 42288 w 116"/>
              <a:gd name="T89" fmla="*/ 800100 h 614"/>
              <a:gd name="T90" fmla="*/ 16915 w 116"/>
              <a:gd name="T91" fmla="*/ 779462 h 614"/>
              <a:gd name="T92" fmla="*/ 23963 w 116"/>
              <a:gd name="T93" fmla="*/ 754062 h 614"/>
              <a:gd name="T94" fmla="*/ 0 w 116"/>
              <a:gd name="T95" fmla="*/ 762000 h 6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6"/>
              <a:gd name="T145" fmla="*/ 0 h 614"/>
              <a:gd name="T146" fmla="*/ 116 w 116"/>
              <a:gd name="T147" fmla="*/ 614 h 6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6" h="614">
                <a:moveTo>
                  <a:pt x="0" y="480"/>
                </a:moveTo>
                <a:lnTo>
                  <a:pt x="8" y="462"/>
                </a:lnTo>
                <a:lnTo>
                  <a:pt x="23" y="473"/>
                </a:lnTo>
                <a:lnTo>
                  <a:pt x="40" y="442"/>
                </a:lnTo>
                <a:lnTo>
                  <a:pt x="33" y="429"/>
                </a:lnTo>
                <a:lnTo>
                  <a:pt x="45" y="387"/>
                </a:lnTo>
                <a:lnTo>
                  <a:pt x="23" y="381"/>
                </a:lnTo>
                <a:lnTo>
                  <a:pt x="28" y="312"/>
                </a:lnTo>
                <a:lnTo>
                  <a:pt x="55" y="239"/>
                </a:lnTo>
                <a:lnTo>
                  <a:pt x="52" y="179"/>
                </a:lnTo>
                <a:lnTo>
                  <a:pt x="75" y="62"/>
                </a:lnTo>
                <a:lnTo>
                  <a:pt x="70" y="8"/>
                </a:lnTo>
                <a:lnTo>
                  <a:pt x="83" y="0"/>
                </a:lnTo>
                <a:lnTo>
                  <a:pt x="95" y="27"/>
                </a:lnTo>
                <a:lnTo>
                  <a:pt x="105" y="80"/>
                </a:lnTo>
                <a:lnTo>
                  <a:pt x="115" y="80"/>
                </a:lnTo>
                <a:lnTo>
                  <a:pt x="115" y="99"/>
                </a:lnTo>
                <a:lnTo>
                  <a:pt x="98" y="107"/>
                </a:lnTo>
                <a:lnTo>
                  <a:pt x="98" y="144"/>
                </a:lnTo>
                <a:lnTo>
                  <a:pt x="83" y="161"/>
                </a:lnTo>
                <a:lnTo>
                  <a:pt x="70" y="213"/>
                </a:lnTo>
                <a:lnTo>
                  <a:pt x="78" y="259"/>
                </a:lnTo>
                <a:lnTo>
                  <a:pt x="60" y="301"/>
                </a:lnTo>
                <a:lnTo>
                  <a:pt x="48" y="403"/>
                </a:lnTo>
                <a:lnTo>
                  <a:pt x="57" y="442"/>
                </a:lnTo>
                <a:lnTo>
                  <a:pt x="48" y="445"/>
                </a:lnTo>
                <a:lnTo>
                  <a:pt x="52" y="475"/>
                </a:lnTo>
                <a:lnTo>
                  <a:pt x="30" y="540"/>
                </a:lnTo>
                <a:lnTo>
                  <a:pt x="33" y="554"/>
                </a:lnTo>
                <a:lnTo>
                  <a:pt x="43" y="551"/>
                </a:lnTo>
                <a:lnTo>
                  <a:pt x="48" y="576"/>
                </a:lnTo>
                <a:lnTo>
                  <a:pt x="98" y="582"/>
                </a:lnTo>
                <a:lnTo>
                  <a:pt x="66" y="590"/>
                </a:lnTo>
                <a:lnTo>
                  <a:pt x="60" y="613"/>
                </a:lnTo>
                <a:lnTo>
                  <a:pt x="45" y="608"/>
                </a:lnTo>
                <a:lnTo>
                  <a:pt x="60" y="592"/>
                </a:lnTo>
                <a:lnTo>
                  <a:pt x="38" y="587"/>
                </a:lnTo>
                <a:lnTo>
                  <a:pt x="35" y="568"/>
                </a:lnTo>
                <a:lnTo>
                  <a:pt x="30" y="576"/>
                </a:lnTo>
                <a:lnTo>
                  <a:pt x="17" y="559"/>
                </a:lnTo>
                <a:lnTo>
                  <a:pt x="23" y="551"/>
                </a:lnTo>
                <a:lnTo>
                  <a:pt x="12" y="540"/>
                </a:lnTo>
                <a:lnTo>
                  <a:pt x="23" y="530"/>
                </a:lnTo>
                <a:lnTo>
                  <a:pt x="12" y="498"/>
                </a:lnTo>
                <a:lnTo>
                  <a:pt x="30" y="504"/>
                </a:lnTo>
                <a:lnTo>
                  <a:pt x="12" y="491"/>
                </a:lnTo>
                <a:lnTo>
                  <a:pt x="17" y="475"/>
                </a:lnTo>
                <a:lnTo>
                  <a:pt x="0" y="48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07" name="Freeform 99"/>
          <p:cNvSpPr>
            <a:spLocks/>
          </p:cNvSpPr>
          <p:nvPr/>
        </p:nvSpPr>
        <p:spPr bwMode="auto">
          <a:xfrm>
            <a:off x="2841625" y="4624388"/>
            <a:ext cx="173038" cy="984250"/>
          </a:xfrm>
          <a:custGeom>
            <a:avLst/>
            <a:gdLst>
              <a:gd name="T0" fmla="*/ 0 w 122"/>
              <a:gd name="T1" fmla="*/ 769937 h 620"/>
              <a:gd name="T2" fmla="*/ 11347 w 122"/>
              <a:gd name="T3" fmla="*/ 741362 h 620"/>
              <a:gd name="T4" fmla="*/ 34040 w 122"/>
              <a:gd name="T5" fmla="*/ 758825 h 620"/>
              <a:gd name="T6" fmla="*/ 59570 w 122"/>
              <a:gd name="T7" fmla="*/ 708025 h 620"/>
              <a:gd name="T8" fmla="*/ 49642 w 122"/>
              <a:gd name="T9" fmla="*/ 687387 h 620"/>
              <a:gd name="T10" fmla="*/ 66662 w 122"/>
              <a:gd name="T11" fmla="*/ 620712 h 620"/>
              <a:gd name="T12" fmla="*/ 34040 w 122"/>
              <a:gd name="T13" fmla="*/ 611187 h 620"/>
              <a:gd name="T14" fmla="*/ 41132 w 122"/>
              <a:gd name="T15" fmla="*/ 500062 h 620"/>
              <a:gd name="T16" fmla="*/ 82264 w 122"/>
              <a:gd name="T17" fmla="*/ 382587 h 620"/>
              <a:gd name="T18" fmla="*/ 78009 w 122"/>
              <a:gd name="T19" fmla="*/ 287337 h 620"/>
              <a:gd name="T20" fmla="*/ 112049 w 122"/>
              <a:gd name="T21" fmla="*/ 100012 h 620"/>
              <a:gd name="T22" fmla="*/ 104957 w 122"/>
              <a:gd name="T23" fmla="*/ 12700 h 620"/>
              <a:gd name="T24" fmla="*/ 123396 w 122"/>
              <a:gd name="T25" fmla="*/ 0 h 620"/>
              <a:gd name="T26" fmla="*/ 141834 w 122"/>
              <a:gd name="T27" fmla="*/ 42862 h 620"/>
              <a:gd name="T28" fmla="*/ 157436 w 122"/>
              <a:gd name="T29" fmla="*/ 128587 h 620"/>
              <a:gd name="T30" fmla="*/ 171620 w 122"/>
              <a:gd name="T31" fmla="*/ 128587 h 620"/>
              <a:gd name="T32" fmla="*/ 171620 w 122"/>
              <a:gd name="T33" fmla="*/ 158750 h 620"/>
              <a:gd name="T34" fmla="*/ 146089 w 122"/>
              <a:gd name="T35" fmla="*/ 171450 h 620"/>
              <a:gd name="T36" fmla="*/ 146089 w 122"/>
              <a:gd name="T37" fmla="*/ 230188 h 620"/>
              <a:gd name="T38" fmla="*/ 123396 w 122"/>
              <a:gd name="T39" fmla="*/ 258762 h 620"/>
              <a:gd name="T40" fmla="*/ 104957 w 122"/>
              <a:gd name="T41" fmla="*/ 341312 h 620"/>
              <a:gd name="T42" fmla="*/ 116304 w 122"/>
              <a:gd name="T43" fmla="*/ 415925 h 620"/>
              <a:gd name="T44" fmla="*/ 89356 w 122"/>
              <a:gd name="T45" fmla="*/ 482600 h 620"/>
              <a:gd name="T46" fmla="*/ 70917 w 122"/>
              <a:gd name="T47" fmla="*/ 646112 h 620"/>
              <a:gd name="T48" fmla="*/ 85101 w 122"/>
              <a:gd name="T49" fmla="*/ 708025 h 620"/>
              <a:gd name="T50" fmla="*/ 70917 w 122"/>
              <a:gd name="T51" fmla="*/ 712787 h 620"/>
              <a:gd name="T52" fmla="*/ 78009 w 122"/>
              <a:gd name="T53" fmla="*/ 762000 h 620"/>
              <a:gd name="T54" fmla="*/ 45387 w 122"/>
              <a:gd name="T55" fmla="*/ 865188 h 620"/>
              <a:gd name="T56" fmla="*/ 49642 w 122"/>
              <a:gd name="T57" fmla="*/ 887413 h 620"/>
              <a:gd name="T58" fmla="*/ 63825 w 122"/>
              <a:gd name="T59" fmla="*/ 882650 h 620"/>
              <a:gd name="T60" fmla="*/ 70917 w 122"/>
              <a:gd name="T61" fmla="*/ 923925 h 620"/>
              <a:gd name="T62" fmla="*/ 146089 w 122"/>
              <a:gd name="T63" fmla="*/ 933450 h 620"/>
              <a:gd name="T64" fmla="*/ 97866 w 122"/>
              <a:gd name="T65" fmla="*/ 946150 h 620"/>
              <a:gd name="T66" fmla="*/ 89356 w 122"/>
              <a:gd name="T67" fmla="*/ 982663 h 620"/>
              <a:gd name="T68" fmla="*/ 66662 w 122"/>
              <a:gd name="T69" fmla="*/ 974725 h 620"/>
              <a:gd name="T70" fmla="*/ 89356 w 122"/>
              <a:gd name="T71" fmla="*/ 949325 h 620"/>
              <a:gd name="T72" fmla="*/ 56734 w 122"/>
              <a:gd name="T73" fmla="*/ 941388 h 620"/>
              <a:gd name="T74" fmla="*/ 52479 w 122"/>
              <a:gd name="T75" fmla="*/ 911225 h 620"/>
              <a:gd name="T76" fmla="*/ 45387 w 122"/>
              <a:gd name="T77" fmla="*/ 923925 h 620"/>
              <a:gd name="T78" fmla="*/ 25530 w 122"/>
              <a:gd name="T79" fmla="*/ 895350 h 620"/>
              <a:gd name="T80" fmla="*/ 34040 w 122"/>
              <a:gd name="T81" fmla="*/ 882650 h 620"/>
              <a:gd name="T82" fmla="*/ 18438 w 122"/>
              <a:gd name="T83" fmla="*/ 865188 h 620"/>
              <a:gd name="T84" fmla="*/ 34040 w 122"/>
              <a:gd name="T85" fmla="*/ 849313 h 620"/>
              <a:gd name="T86" fmla="*/ 18438 w 122"/>
              <a:gd name="T87" fmla="*/ 798512 h 620"/>
              <a:gd name="T88" fmla="*/ 45387 w 122"/>
              <a:gd name="T89" fmla="*/ 808037 h 620"/>
              <a:gd name="T90" fmla="*/ 18438 w 122"/>
              <a:gd name="T91" fmla="*/ 787400 h 620"/>
              <a:gd name="T92" fmla="*/ 25530 w 122"/>
              <a:gd name="T93" fmla="*/ 762000 h 620"/>
              <a:gd name="T94" fmla="*/ 0 w 122"/>
              <a:gd name="T95" fmla="*/ 769937 h 6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
              <a:gd name="T145" fmla="*/ 0 h 620"/>
              <a:gd name="T146" fmla="*/ 122 w 122"/>
              <a:gd name="T147" fmla="*/ 620 h 6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 h="620">
                <a:moveTo>
                  <a:pt x="0" y="485"/>
                </a:moveTo>
                <a:lnTo>
                  <a:pt x="8" y="467"/>
                </a:lnTo>
                <a:lnTo>
                  <a:pt x="24" y="478"/>
                </a:lnTo>
                <a:lnTo>
                  <a:pt x="42" y="446"/>
                </a:lnTo>
                <a:lnTo>
                  <a:pt x="35" y="433"/>
                </a:lnTo>
                <a:lnTo>
                  <a:pt x="47" y="391"/>
                </a:lnTo>
                <a:lnTo>
                  <a:pt x="24" y="385"/>
                </a:lnTo>
                <a:lnTo>
                  <a:pt x="29" y="315"/>
                </a:lnTo>
                <a:lnTo>
                  <a:pt x="58" y="241"/>
                </a:lnTo>
                <a:lnTo>
                  <a:pt x="55" y="181"/>
                </a:lnTo>
                <a:lnTo>
                  <a:pt x="79" y="63"/>
                </a:lnTo>
                <a:lnTo>
                  <a:pt x="74" y="8"/>
                </a:lnTo>
                <a:lnTo>
                  <a:pt x="87" y="0"/>
                </a:lnTo>
                <a:lnTo>
                  <a:pt x="100" y="27"/>
                </a:lnTo>
                <a:lnTo>
                  <a:pt x="111" y="81"/>
                </a:lnTo>
                <a:lnTo>
                  <a:pt x="121" y="81"/>
                </a:lnTo>
                <a:lnTo>
                  <a:pt x="121" y="100"/>
                </a:lnTo>
                <a:lnTo>
                  <a:pt x="103" y="108"/>
                </a:lnTo>
                <a:lnTo>
                  <a:pt x="103" y="145"/>
                </a:lnTo>
                <a:lnTo>
                  <a:pt x="87" y="163"/>
                </a:lnTo>
                <a:lnTo>
                  <a:pt x="74" y="215"/>
                </a:lnTo>
                <a:lnTo>
                  <a:pt x="82" y="262"/>
                </a:lnTo>
                <a:lnTo>
                  <a:pt x="63" y="304"/>
                </a:lnTo>
                <a:lnTo>
                  <a:pt x="50" y="407"/>
                </a:lnTo>
                <a:lnTo>
                  <a:pt x="60" y="446"/>
                </a:lnTo>
                <a:lnTo>
                  <a:pt x="50" y="449"/>
                </a:lnTo>
                <a:lnTo>
                  <a:pt x="55" y="480"/>
                </a:lnTo>
                <a:lnTo>
                  <a:pt x="32" y="545"/>
                </a:lnTo>
                <a:lnTo>
                  <a:pt x="35" y="559"/>
                </a:lnTo>
                <a:lnTo>
                  <a:pt x="45" y="556"/>
                </a:lnTo>
                <a:lnTo>
                  <a:pt x="50" y="582"/>
                </a:lnTo>
                <a:lnTo>
                  <a:pt x="103" y="588"/>
                </a:lnTo>
                <a:lnTo>
                  <a:pt x="69" y="596"/>
                </a:lnTo>
                <a:lnTo>
                  <a:pt x="63" y="619"/>
                </a:lnTo>
                <a:lnTo>
                  <a:pt x="47" y="614"/>
                </a:lnTo>
                <a:lnTo>
                  <a:pt x="63" y="598"/>
                </a:lnTo>
                <a:lnTo>
                  <a:pt x="40" y="593"/>
                </a:lnTo>
                <a:lnTo>
                  <a:pt x="37" y="574"/>
                </a:lnTo>
                <a:lnTo>
                  <a:pt x="32" y="582"/>
                </a:lnTo>
                <a:lnTo>
                  <a:pt x="18" y="564"/>
                </a:lnTo>
                <a:lnTo>
                  <a:pt x="24" y="556"/>
                </a:lnTo>
                <a:lnTo>
                  <a:pt x="13" y="545"/>
                </a:lnTo>
                <a:lnTo>
                  <a:pt x="24" y="535"/>
                </a:lnTo>
                <a:lnTo>
                  <a:pt x="13" y="503"/>
                </a:lnTo>
                <a:lnTo>
                  <a:pt x="32" y="509"/>
                </a:lnTo>
                <a:lnTo>
                  <a:pt x="13" y="496"/>
                </a:lnTo>
                <a:lnTo>
                  <a:pt x="18" y="480"/>
                </a:lnTo>
                <a:lnTo>
                  <a:pt x="0" y="48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08" name="Freeform 100"/>
          <p:cNvSpPr>
            <a:spLocks/>
          </p:cNvSpPr>
          <p:nvPr/>
        </p:nvSpPr>
        <p:spPr bwMode="auto">
          <a:xfrm>
            <a:off x="2846388" y="5445125"/>
            <a:ext cx="23812" cy="28575"/>
          </a:xfrm>
          <a:custGeom>
            <a:avLst/>
            <a:gdLst>
              <a:gd name="T0" fmla="*/ 0 w 17"/>
              <a:gd name="T1" fmla="*/ 15875 h 18"/>
              <a:gd name="T2" fmla="*/ 12606 w 17"/>
              <a:gd name="T3" fmla="*/ 0 h 18"/>
              <a:gd name="T4" fmla="*/ 22411 w 17"/>
              <a:gd name="T5" fmla="*/ 26988 h 18"/>
              <a:gd name="T6" fmla="*/ 0 w 17"/>
              <a:gd name="T7" fmla="*/ 1587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10"/>
                </a:moveTo>
                <a:lnTo>
                  <a:pt x="9" y="0"/>
                </a:lnTo>
                <a:lnTo>
                  <a:pt x="16" y="17"/>
                </a:lnTo>
                <a:lnTo>
                  <a:pt x="0" y="1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09" name="Freeform 101"/>
          <p:cNvSpPr>
            <a:spLocks/>
          </p:cNvSpPr>
          <p:nvPr/>
        </p:nvSpPr>
        <p:spPr bwMode="auto">
          <a:xfrm>
            <a:off x="2846388" y="5445125"/>
            <a:ext cx="23812" cy="38100"/>
          </a:xfrm>
          <a:custGeom>
            <a:avLst/>
            <a:gdLst>
              <a:gd name="T0" fmla="*/ 0 w 17"/>
              <a:gd name="T1" fmla="*/ 20637 h 24"/>
              <a:gd name="T2" fmla="*/ 12606 w 17"/>
              <a:gd name="T3" fmla="*/ 0 h 24"/>
              <a:gd name="T4" fmla="*/ 22411 w 17"/>
              <a:gd name="T5" fmla="*/ 36513 h 24"/>
              <a:gd name="T6" fmla="*/ 0 w 17"/>
              <a:gd name="T7" fmla="*/ 20637 h 24"/>
              <a:gd name="T8" fmla="*/ 0 60000 65536"/>
              <a:gd name="T9" fmla="*/ 0 60000 65536"/>
              <a:gd name="T10" fmla="*/ 0 60000 65536"/>
              <a:gd name="T11" fmla="*/ 0 60000 65536"/>
              <a:gd name="T12" fmla="*/ 0 w 17"/>
              <a:gd name="T13" fmla="*/ 0 h 24"/>
              <a:gd name="T14" fmla="*/ 17 w 17"/>
              <a:gd name="T15" fmla="*/ 24 h 24"/>
            </a:gdLst>
            <a:ahLst/>
            <a:cxnLst>
              <a:cxn ang="T8">
                <a:pos x="T0" y="T1"/>
              </a:cxn>
              <a:cxn ang="T9">
                <a:pos x="T2" y="T3"/>
              </a:cxn>
              <a:cxn ang="T10">
                <a:pos x="T4" y="T5"/>
              </a:cxn>
              <a:cxn ang="T11">
                <a:pos x="T6" y="T7"/>
              </a:cxn>
            </a:cxnLst>
            <a:rect l="T12" t="T13" r="T14" b="T15"/>
            <a:pathLst>
              <a:path w="17" h="24">
                <a:moveTo>
                  <a:pt x="0" y="13"/>
                </a:moveTo>
                <a:lnTo>
                  <a:pt x="9" y="0"/>
                </a:lnTo>
                <a:lnTo>
                  <a:pt x="16" y="23"/>
                </a:lnTo>
                <a:lnTo>
                  <a:pt x="0" y="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10" name="Freeform 102"/>
          <p:cNvSpPr>
            <a:spLocks/>
          </p:cNvSpPr>
          <p:nvPr/>
        </p:nvSpPr>
        <p:spPr bwMode="auto">
          <a:xfrm>
            <a:off x="2863850" y="5248275"/>
            <a:ext cx="25400" cy="38100"/>
          </a:xfrm>
          <a:custGeom>
            <a:avLst/>
            <a:gdLst>
              <a:gd name="T0" fmla="*/ 0 w 17"/>
              <a:gd name="T1" fmla="*/ 30163 h 24"/>
              <a:gd name="T2" fmla="*/ 23906 w 17"/>
              <a:gd name="T3" fmla="*/ 0 h 24"/>
              <a:gd name="T4" fmla="*/ 23906 w 17"/>
              <a:gd name="T5" fmla="*/ 36513 h 24"/>
              <a:gd name="T6" fmla="*/ 0 w 17"/>
              <a:gd name="T7" fmla="*/ 30163 h 24"/>
              <a:gd name="T8" fmla="*/ 0 60000 65536"/>
              <a:gd name="T9" fmla="*/ 0 60000 65536"/>
              <a:gd name="T10" fmla="*/ 0 60000 65536"/>
              <a:gd name="T11" fmla="*/ 0 60000 65536"/>
              <a:gd name="T12" fmla="*/ 0 w 17"/>
              <a:gd name="T13" fmla="*/ 0 h 24"/>
              <a:gd name="T14" fmla="*/ 17 w 17"/>
              <a:gd name="T15" fmla="*/ 24 h 24"/>
            </a:gdLst>
            <a:ahLst/>
            <a:cxnLst>
              <a:cxn ang="T8">
                <a:pos x="T0" y="T1"/>
              </a:cxn>
              <a:cxn ang="T9">
                <a:pos x="T2" y="T3"/>
              </a:cxn>
              <a:cxn ang="T10">
                <a:pos x="T4" y="T5"/>
              </a:cxn>
              <a:cxn ang="T11">
                <a:pos x="T6" y="T7"/>
              </a:cxn>
            </a:cxnLst>
            <a:rect l="T12" t="T13" r="T14" b="T15"/>
            <a:pathLst>
              <a:path w="17" h="24">
                <a:moveTo>
                  <a:pt x="0" y="19"/>
                </a:moveTo>
                <a:lnTo>
                  <a:pt x="16" y="0"/>
                </a:lnTo>
                <a:lnTo>
                  <a:pt x="16" y="23"/>
                </a:lnTo>
                <a:lnTo>
                  <a:pt x="0" y="1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11" name="Freeform 103"/>
          <p:cNvSpPr>
            <a:spLocks/>
          </p:cNvSpPr>
          <p:nvPr/>
        </p:nvSpPr>
        <p:spPr bwMode="auto">
          <a:xfrm>
            <a:off x="2863850" y="5248275"/>
            <a:ext cx="25400" cy="47625"/>
          </a:xfrm>
          <a:custGeom>
            <a:avLst/>
            <a:gdLst>
              <a:gd name="T0" fmla="*/ 0 w 17"/>
              <a:gd name="T1" fmla="*/ 38100 h 30"/>
              <a:gd name="T2" fmla="*/ 23906 w 17"/>
              <a:gd name="T3" fmla="*/ 0 h 30"/>
              <a:gd name="T4" fmla="*/ 23906 w 17"/>
              <a:gd name="T5" fmla="*/ 46038 h 30"/>
              <a:gd name="T6" fmla="*/ 0 w 17"/>
              <a:gd name="T7" fmla="*/ 38100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24"/>
                </a:moveTo>
                <a:lnTo>
                  <a:pt x="16" y="0"/>
                </a:lnTo>
                <a:lnTo>
                  <a:pt x="16" y="29"/>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12" name="Freeform 104"/>
          <p:cNvSpPr>
            <a:spLocks/>
          </p:cNvSpPr>
          <p:nvPr/>
        </p:nvSpPr>
        <p:spPr bwMode="auto">
          <a:xfrm>
            <a:off x="2876550" y="5594350"/>
            <a:ext cx="23813" cy="26988"/>
          </a:xfrm>
          <a:custGeom>
            <a:avLst/>
            <a:gdLst>
              <a:gd name="T0" fmla="*/ 0 w 17"/>
              <a:gd name="T1" fmla="*/ 0 h 17"/>
              <a:gd name="T2" fmla="*/ 22412 w 17"/>
              <a:gd name="T3" fmla="*/ 6350 h 17"/>
              <a:gd name="T4" fmla="*/ 22412 w 17"/>
              <a:gd name="T5" fmla="*/ 2540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4"/>
                </a:lnTo>
                <a:lnTo>
                  <a:pt x="16" y="16"/>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13" name="Freeform 105"/>
          <p:cNvSpPr>
            <a:spLocks/>
          </p:cNvSpPr>
          <p:nvPr/>
        </p:nvSpPr>
        <p:spPr bwMode="auto">
          <a:xfrm>
            <a:off x="2876550" y="5594350"/>
            <a:ext cx="30163" cy="26988"/>
          </a:xfrm>
          <a:custGeom>
            <a:avLst/>
            <a:gdLst>
              <a:gd name="T0" fmla="*/ 0 w 22"/>
              <a:gd name="T1" fmla="*/ 0 h 17"/>
              <a:gd name="T2" fmla="*/ 28792 w 22"/>
              <a:gd name="T3" fmla="*/ 4763 h 17"/>
              <a:gd name="T4" fmla="*/ 28792 w 22"/>
              <a:gd name="T5" fmla="*/ 25400 h 17"/>
              <a:gd name="T6" fmla="*/ 0 w 22"/>
              <a:gd name="T7" fmla="*/ 0 h 17"/>
              <a:gd name="T8" fmla="*/ 0 60000 65536"/>
              <a:gd name="T9" fmla="*/ 0 60000 65536"/>
              <a:gd name="T10" fmla="*/ 0 60000 65536"/>
              <a:gd name="T11" fmla="*/ 0 60000 65536"/>
              <a:gd name="T12" fmla="*/ 0 w 22"/>
              <a:gd name="T13" fmla="*/ 0 h 17"/>
              <a:gd name="T14" fmla="*/ 22 w 22"/>
              <a:gd name="T15" fmla="*/ 17 h 17"/>
            </a:gdLst>
            <a:ahLst/>
            <a:cxnLst>
              <a:cxn ang="T8">
                <a:pos x="T0" y="T1"/>
              </a:cxn>
              <a:cxn ang="T9">
                <a:pos x="T2" y="T3"/>
              </a:cxn>
              <a:cxn ang="T10">
                <a:pos x="T4" y="T5"/>
              </a:cxn>
              <a:cxn ang="T11">
                <a:pos x="T6" y="T7"/>
              </a:cxn>
            </a:cxnLst>
            <a:rect l="T12" t="T13" r="T14" b="T15"/>
            <a:pathLst>
              <a:path w="22" h="17">
                <a:moveTo>
                  <a:pt x="0" y="0"/>
                </a:moveTo>
                <a:lnTo>
                  <a:pt x="21" y="3"/>
                </a:lnTo>
                <a:lnTo>
                  <a:pt x="21"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14" name="Freeform 106"/>
          <p:cNvSpPr>
            <a:spLocks/>
          </p:cNvSpPr>
          <p:nvPr/>
        </p:nvSpPr>
        <p:spPr bwMode="auto">
          <a:xfrm>
            <a:off x="2882900" y="5548313"/>
            <a:ext cx="33338" cy="38100"/>
          </a:xfrm>
          <a:custGeom>
            <a:avLst/>
            <a:gdLst>
              <a:gd name="T0" fmla="*/ 0 w 24"/>
              <a:gd name="T1" fmla="*/ 3175 h 24"/>
              <a:gd name="T2" fmla="*/ 12502 w 24"/>
              <a:gd name="T3" fmla="*/ 0 h 24"/>
              <a:gd name="T4" fmla="*/ 8335 w 24"/>
              <a:gd name="T5" fmla="*/ 14288 h 24"/>
              <a:gd name="T6" fmla="*/ 31949 w 24"/>
              <a:gd name="T7" fmla="*/ 20637 h 24"/>
              <a:gd name="T8" fmla="*/ 18058 w 24"/>
              <a:gd name="T9" fmla="*/ 36513 h 24"/>
              <a:gd name="T10" fmla="*/ 0 w 24"/>
              <a:gd name="T11" fmla="*/ 3175 h 24"/>
              <a:gd name="T12" fmla="*/ 0 60000 65536"/>
              <a:gd name="T13" fmla="*/ 0 60000 65536"/>
              <a:gd name="T14" fmla="*/ 0 60000 65536"/>
              <a:gd name="T15" fmla="*/ 0 60000 65536"/>
              <a:gd name="T16" fmla="*/ 0 60000 65536"/>
              <a:gd name="T17" fmla="*/ 0 60000 65536"/>
              <a:gd name="T18" fmla="*/ 0 w 24"/>
              <a:gd name="T19" fmla="*/ 0 h 24"/>
              <a:gd name="T20" fmla="*/ 24 w 2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4" h="24">
                <a:moveTo>
                  <a:pt x="0" y="2"/>
                </a:moveTo>
                <a:lnTo>
                  <a:pt x="9" y="0"/>
                </a:lnTo>
                <a:lnTo>
                  <a:pt x="6" y="9"/>
                </a:lnTo>
                <a:lnTo>
                  <a:pt x="23" y="13"/>
                </a:lnTo>
                <a:lnTo>
                  <a:pt x="13" y="23"/>
                </a:lnTo>
                <a:lnTo>
                  <a:pt x="0" y="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15" name="Freeform 107"/>
          <p:cNvSpPr>
            <a:spLocks/>
          </p:cNvSpPr>
          <p:nvPr/>
        </p:nvSpPr>
        <p:spPr bwMode="auto">
          <a:xfrm>
            <a:off x="2882900" y="5548313"/>
            <a:ext cx="42863" cy="47625"/>
          </a:xfrm>
          <a:custGeom>
            <a:avLst/>
            <a:gdLst>
              <a:gd name="T0" fmla="*/ 0 w 30"/>
              <a:gd name="T1" fmla="*/ 4763 h 30"/>
              <a:gd name="T2" fmla="*/ 15716 w 30"/>
              <a:gd name="T3" fmla="*/ 0 h 30"/>
              <a:gd name="T4" fmla="*/ 11430 w 30"/>
              <a:gd name="T5" fmla="*/ 17463 h 30"/>
              <a:gd name="T6" fmla="*/ 41434 w 30"/>
              <a:gd name="T7" fmla="*/ 25400 h 30"/>
              <a:gd name="T8" fmla="*/ 22860 w 30"/>
              <a:gd name="T9" fmla="*/ 46038 h 30"/>
              <a:gd name="T10" fmla="*/ 0 w 30"/>
              <a:gd name="T11" fmla="*/ 4763 h 30"/>
              <a:gd name="T12" fmla="*/ 0 60000 65536"/>
              <a:gd name="T13" fmla="*/ 0 60000 65536"/>
              <a:gd name="T14" fmla="*/ 0 60000 65536"/>
              <a:gd name="T15" fmla="*/ 0 60000 65536"/>
              <a:gd name="T16" fmla="*/ 0 60000 65536"/>
              <a:gd name="T17" fmla="*/ 0 60000 65536"/>
              <a:gd name="T18" fmla="*/ 0 w 30"/>
              <a:gd name="T19" fmla="*/ 0 h 30"/>
              <a:gd name="T20" fmla="*/ 30 w 3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0" h="30">
                <a:moveTo>
                  <a:pt x="0" y="3"/>
                </a:moveTo>
                <a:lnTo>
                  <a:pt x="11" y="0"/>
                </a:lnTo>
                <a:lnTo>
                  <a:pt x="8" y="11"/>
                </a:lnTo>
                <a:lnTo>
                  <a:pt x="29" y="16"/>
                </a:lnTo>
                <a:lnTo>
                  <a:pt x="16" y="29"/>
                </a:lnTo>
                <a:lnTo>
                  <a:pt x="0"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16" name="Freeform 108"/>
          <p:cNvSpPr>
            <a:spLocks/>
          </p:cNvSpPr>
          <p:nvPr/>
        </p:nvSpPr>
        <p:spPr bwMode="auto">
          <a:xfrm>
            <a:off x="2913063" y="5607050"/>
            <a:ext cx="23812" cy="26988"/>
          </a:xfrm>
          <a:custGeom>
            <a:avLst/>
            <a:gdLst>
              <a:gd name="T0" fmla="*/ 0 w 17"/>
              <a:gd name="T1" fmla="*/ 12700 h 17"/>
              <a:gd name="T2" fmla="*/ 8404 w 17"/>
              <a:gd name="T3" fmla="*/ 0 h 17"/>
              <a:gd name="T4" fmla="*/ 22411 w 17"/>
              <a:gd name="T5" fmla="*/ 25400 h 17"/>
              <a:gd name="T6" fmla="*/ 0 w 17"/>
              <a:gd name="T7" fmla="*/ 127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8"/>
                </a:moveTo>
                <a:lnTo>
                  <a:pt x="6" y="0"/>
                </a:lnTo>
                <a:lnTo>
                  <a:pt x="16" y="16"/>
                </a:lnTo>
                <a:lnTo>
                  <a:pt x="0" y="8"/>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17" name="Freeform 109"/>
          <p:cNvSpPr>
            <a:spLocks/>
          </p:cNvSpPr>
          <p:nvPr/>
        </p:nvSpPr>
        <p:spPr bwMode="auto">
          <a:xfrm>
            <a:off x="2913063" y="5607050"/>
            <a:ext cx="23812" cy="26988"/>
          </a:xfrm>
          <a:custGeom>
            <a:avLst/>
            <a:gdLst>
              <a:gd name="T0" fmla="*/ 0 w 17"/>
              <a:gd name="T1" fmla="*/ 15875 h 17"/>
              <a:gd name="T2" fmla="*/ 8404 w 17"/>
              <a:gd name="T3" fmla="*/ 0 h 17"/>
              <a:gd name="T4" fmla="*/ 22411 w 17"/>
              <a:gd name="T5" fmla="*/ 25400 h 17"/>
              <a:gd name="T6" fmla="*/ 0 w 17"/>
              <a:gd name="T7" fmla="*/ 1587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6" y="0"/>
                </a:lnTo>
                <a:lnTo>
                  <a:pt x="16" y="16"/>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18" name="Freeform 110"/>
          <p:cNvSpPr>
            <a:spLocks/>
          </p:cNvSpPr>
          <p:nvPr/>
        </p:nvSpPr>
        <p:spPr bwMode="auto">
          <a:xfrm>
            <a:off x="2927350" y="5565775"/>
            <a:ext cx="49213" cy="63500"/>
          </a:xfrm>
          <a:custGeom>
            <a:avLst/>
            <a:gdLst>
              <a:gd name="T0" fmla="*/ 0 w 35"/>
              <a:gd name="T1" fmla="*/ 53975 h 40"/>
              <a:gd name="T2" fmla="*/ 11249 w 35"/>
              <a:gd name="T3" fmla="*/ 42862 h 40"/>
              <a:gd name="T4" fmla="*/ 35152 w 35"/>
              <a:gd name="T5" fmla="*/ 50800 h 40"/>
              <a:gd name="T6" fmla="*/ 22497 w 35"/>
              <a:gd name="T7" fmla="*/ 31750 h 40"/>
              <a:gd name="T8" fmla="*/ 35152 w 35"/>
              <a:gd name="T9" fmla="*/ 25400 h 40"/>
              <a:gd name="T10" fmla="*/ 19685 w 35"/>
              <a:gd name="T11" fmla="*/ 20637 h 40"/>
              <a:gd name="T12" fmla="*/ 19685 w 35"/>
              <a:gd name="T13" fmla="*/ 4762 h 40"/>
              <a:gd name="T14" fmla="*/ 47807 w 35"/>
              <a:gd name="T15" fmla="*/ 0 h 40"/>
              <a:gd name="T16" fmla="*/ 47807 w 35"/>
              <a:gd name="T17" fmla="*/ 61913 h 40"/>
              <a:gd name="T18" fmla="*/ 0 w 35"/>
              <a:gd name="T19" fmla="*/ 5397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0"/>
              <a:gd name="T32" fmla="*/ 35 w 3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0">
                <a:moveTo>
                  <a:pt x="0" y="34"/>
                </a:moveTo>
                <a:lnTo>
                  <a:pt x="8" y="27"/>
                </a:lnTo>
                <a:lnTo>
                  <a:pt x="25" y="32"/>
                </a:lnTo>
                <a:lnTo>
                  <a:pt x="16" y="20"/>
                </a:lnTo>
                <a:lnTo>
                  <a:pt x="25" y="16"/>
                </a:lnTo>
                <a:lnTo>
                  <a:pt x="14" y="13"/>
                </a:lnTo>
                <a:lnTo>
                  <a:pt x="14" y="3"/>
                </a:lnTo>
                <a:lnTo>
                  <a:pt x="34" y="0"/>
                </a:lnTo>
                <a:lnTo>
                  <a:pt x="34" y="39"/>
                </a:lnTo>
                <a:lnTo>
                  <a:pt x="0" y="34"/>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19" name="Freeform 111"/>
          <p:cNvSpPr>
            <a:spLocks/>
          </p:cNvSpPr>
          <p:nvPr/>
        </p:nvSpPr>
        <p:spPr bwMode="auto">
          <a:xfrm>
            <a:off x="2927350" y="5565775"/>
            <a:ext cx="57150" cy="73025"/>
          </a:xfrm>
          <a:custGeom>
            <a:avLst/>
            <a:gdLst>
              <a:gd name="T0" fmla="*/ 0 w 41"/>
              <a:gd name="T1" fmla="*/ 61913 h 46"/>
              <a:gd name="T2" fmla="*/ 12545 w 41"/>
              <a:gd name="T3" fmla="*/ 49212 h 46"/>
              <a:gd name="T4" fmla="*/ 40423 w 41"/>
              <a:gd name="T5" fmla="*/ 58738 h 46"/>
              <a:gd name="T6" fmla="*/ 26484 w 41"/>
              <a:gd name="T7" fmla="*/ 36513 h 46"/>
              <a:gd name="T8" fmla="*/ 40423 w 41"/>
              <a:gd name="T9" fmla="*/ 28575 h 46"/>
              <a:gd name="T10" fmla="*/ 23696 w 41"/>
              <a:gd name="T11" fmla="*/ 23812 h 46"/>
              <a:gd name="T12" fmla="*/ 23696 w 41"/>
              <a:gd name="T13" fmla="*/ 4762 h 46"/>
              <a:gd name="T14" fmla="*/ 55756 w 41"/>
              <a:gd name="T15" fmla="*/ 0 h 46"/>
              <a:gd name="T16" fmla="*/ 55756 w 41"/>
              <a:gd name="T17" fmla="*/ 71438 h 46"/>
              <a:gd name="T18" fmla="*/ 0 w 41"/>
              <a:gd name="T19" fmla="*/ 61913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6"/>
              <a:gd name="T32" fmla="*/ 41 w 4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6">
                <a:moveTo>
                  <a:pt x="0" y="39"/>
                </a:moveTo>
                <a:lnTo>
                  <a:pt x="9" y="31"/>
                </a:lnTo>
                <a:lnTo>
                  <a:pt x="29" y="37"/>
                </a:lnTo>
                <a:lnTo>
                  <a:pt x="19" y="23"/>
                </a:lnTo>
                <a:lnTo>
                  <a:pt x="29" y="18"/>
                </a:lnTo>
                <a:lnTo>
                  <a:pt x="17" y="15"/>
                </a:lnTo>
                <a:lnTo>
                  <a:pt x="17" y="3"/>
                </a:lnTo>
                <a:lnTo>
                  <a:pt x="40" y="0"/>
                </a:lnTo>
                <a:lnTo>
                  <a:pt x="40" y="45"/>
                </a:lnTo>
                <a:lnTo>
                  <a:pt x="0" y="3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20" name="Freeform 112"/>
          <p:cNvSpPr>
            <a:spLocks/>
          </p:cNvSpPr>
          <p:nvPr/>
        </p:nvSpPr>
        <p:spPr bwMode="auto">
          <a:xfrm>
            <a:off x="2957513" y="5653088"/>
            <a:ext cx="36512" cy="26987"/>
          </a:xfrm>
          <a:custGeom>
            <a:avLst/>
            <a:gdLst>
              <a:gd name="T0" fmla="*/ 0 w 26"/>
              <a:gd name="T1" fmla="*/ 0 h 17"/>
              <a:gd name="T2" fmla="*/ 29490 w 26"/>
              <a:gd name="T3" fmla="*/ 0 h 17"/>
              <a:gd name="T4" fmla="*/ 35108 w 26"/>
              <a:gd name="T5" fmla="*/ 25400 h 17"/>
              <a:gd name="T6" fmla="*/ 0 w 26"/>
              <a:gd name="T7" fmla="*/ 0 h 17"/>
              <a:gd name="T8" fmla="*/ 0 60000 65536"/>
              <a:gd name="T9" fmla="*/ 0 60000 65536"/>
              <a:gd name="T10" fmla="*/ 0 60000 65536"/>
              <a:gd name="T11" fmla="*/ 0 60000 65536"/>
              <a:gd name="T12" fmla="*/ 0 w 26"/>
              <a:gd name="T13" fmla="*/ 0 h 17"/>
              <a:gd name="T14" fmla="*/ 26 w 26"/>
              <a:gd name="T15" fmla="*/ 17 h 17"/>
            </a:gdLst>
            <a:ahLst/>
            <a:cxnLst>
              <a:cxn ang="T8">
                <a:pos x="T0" y="T1"/>
              </a:cxn>
              <a:cxn ang="T9">
                <a:pos x="T2" y="T3"/>
              </a:cxn>
              <a:cxn ang="T10">
                <a:pos x="T4" y="T5"/>
              </a:cxn>
              <a:cxn ang="T11">
                <a:pos x="T6" y="T7"/>
              </a:cxn>
            </a:cxnLst>
            <a:rect l="T12" t="T13" r="T14" b="T15"/>
            <a:pathLst>
              <a:path w="26" h="17">
                <a:moveTo>
                  <a:pt x="0" y="0"/>
                </a:moveTo>
                <a:lnTo>
                  <a:pt x="21" y="0"/>
                </a:lnTo>
                <a:lnTo>
                  <a:pt x="25" y="16"/>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21" name="Freeform 113"/>
          <p:cNvSpPr>
            <a:spLocks/>
          </p:cNvSpPr>
          <p:nvPr/>
        </p:nvSpPr>
        <p:spPr bwMode="auto">
          <a:xfrm>
            <a:off x="2957513" y="5653088"/>
            <a:ext cx="46037" cy="26987"/>
          </a:xfrm>
          <a:custGeom>
            <a:avLst/>
            <a:gdLst>
              <a:gd name="T0" fmla="*/ 0 w 32"/>
              <a:gd name="T1" fmla="*/ 0 h 17"/>
              <a:gd name="T2" fmla="*/ 37405 w 32"/>
              <a:gd name="T3" fmla="*/ 0 h 17"/>
              <a:gd name="T4" fmla="*/ 44598 w 32"/>
              <a:gd name="T5" fmla="*/ 25400 h 17"/>
              <a:gd name="T6" fmla="*/ 0 w 32"/>
              <a:gd name="T7" fmla="*/ 0 h 17"/>
              <a:gd name="T8" fmla="*/ 0 60000 65536"/>
              <a:gd name="T9" fmla="*/ 0 60000 65536"/>
              <a:gd name="T10" fmla="*/ 0 60000 65536"/>
              <a:gd name="T11" fmla="*/ 0 60000 65536"/>
              <a:gd name="T12" fmla="*/ 0 w 32"/>
              <a:gd name="T13" fmla="*/ 0 h 17"/>
              <a:gd name="T14" fmla="*/ 32 w 32"/>
              <a:gd name="T15" fmla="*/ 17 h 17"/>
            </a:gdLst>
            <a:ahLst/>
            <a:cxnLst>
              <a:cxn ang="T8">
                <a:pos x="T0" y="T1"/>
              </a:cxn>
              <a:cxn ang="T9">
                <a:pos x="T2" y="T3"/>
              </a:cxn>
              <a:cxn ang="T10">
                <a:pos x="T4" y="T5"/>
              </a:cxn>
              <a:cxn ang="T11">
                <a:pos x="T6" y="T7"/>
              </a:cxn>
            </a:cxnLst>
            <a:rect l="T12" t="T13" r="T14" b="T15"/>
            <a:pathLst>
              <a:path w="32" h="17">
                <a:moveTo>
                  <a:pt x="0" y="0"/>
                </a:moveTo>
                <a:lnTo>
                  <a:pt x="26" y="0"/>
                </a:lnTo>
                <a:lnTo>
                  <a:pt x="31"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22" name="Freeform 114"/>
          <p:cNvSpPr>
            <a:spLocks/>
          </p:cNvSpPr>
          <p:nvPr/>
        </p:nvSpPr>
        <p:spPr bwMode="auto">
          <a:xfrm>
            <a:off x="2998788" y="5643563"/>
            <a:ext cx="23812" cy="26987"/>
          </a:xfrm>
          <a:custGeom>
            <a:avLst/>
            <a:gdLst>
              <a:gd name="T0" fmla="*/ 0 w 17"/>
              <a:gd name="T1" fmla="*/ 0 h 17"/>
              <a:gd name="T2" fmla="*/ 2801 w 17"/>
              <a:gd name="T3" fmla="*/ 25400 h 17"/>
              <a:gd name="T4" fmla="*/ 22411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2" y="16"/>
                </a:lnTo>
                <a:lnTo>
                  <a:pt x="16" y="0"/>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23" name="Freeform 115"/>
          <p:cNvSpPr>
            <a:spLocks/>
          </p:cNvSpPr>
          <p:nvPr/>
        </p:nvSpPr>
        <p:spPr bwMode="auto">
          <a:xfrm>
            <a:off x="2998788" y="5645150"/>
            <a:ext cx="23812" cy="26988"/>
          </a:xfrm>
          <a:custGeom>
            <a:avLst/>
            <a:gdLst>
              <a:gd name="T0" fmla="*/ 0 w 17"/>
              <a:gd name="T1" fmla="*/ 25400 h 17"/>
              <a:gd name="T2" fmla="*/ 2801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2" y="0"/>
                </a:lnTo>
                <a:lnTo>
                  <a:pt x="16" y="16"/>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24" name="Freeform 116"/>
          <p:cNvSpPr>
            <a:spLocks/>
          </p:cNvSpPr>
          <p:nvPr/>
        </p:nvSpPr>
        <p:spPr bwMode="auto">
          <a:xfrm>
            <a:off x="5937250" y="2827338"/>
            <a:ext cx="1260475" cy="898525"/>
          </a:xfrm>
          <a:custGeom>
            <a:avLst/>
            <a:gdLst>
              <a:gd name="T0" fmla="*/ 7050 w 894"/>
              <a:gd name="T1" fmla="*/ 393700 h 566"/>
              <a:gd name="T2" fmla="*/ 131123 w 894"/>
              <a:gd name="T3" fmla="*/ 338137 h 566"/>
              <a:gd name="T4" fmla="*/ 126893 w 894"/>
              <a:gd name="T5" fmla="*/ 258762 h 566"/>
              <a:gd name="T6" fmla="*/ 190340 w 894"/>
              <a:gd name="T7" fmla="*/ 190500 h 566"/>
              <a:gd name="T8" fmla="*/ 249557 w 894"/>
              <a:gd name="T9" fmla="*/ 155575 h 566"/>
              <a:gd name="T10" fmla="*/ 308774 w 894"/>
              <a:gd name="T11" fmla="*/ 168275 h 566"/>
              <a:gd name="T12" fmla="*/ 351072 w 894"/>
              <a:gd name="T13" fmla="*/ 246062 h 566"/>
              <a:gd name="T14" fmla="*/ 485015 w 894"/>
              <a:gd name="T15" fmla="*/ 320675 h 566"/>
              <a:gd name="T16" fmla="*/ 638697 w 894"/>
              <a:gd name="T17" fmla="*/ 349250 h 566"/>
              <a:gd name="T18" fmla="*/ 785330 w 894"/>
              <a:gd name="T19" fmla="*/ 287337 h 566"/>
              <a:gd name="T20" fmla="*/ 821988 w 894"/>
              <a:gd name="T21" fmla="*/ 263525 h 566"/>
              <a:gd name="T22" fmla="*/ 944651 w 894"/>
              <a:gd name="T23" fmla="*/ 206375 h 566"/>
              <a:gd name="T24" fmla="*/ 862876 w 894"/>
              <a:gd name="T25" fmla="*/ 176212 h 566"/>
              <a:gd name="T26" fmla="*/ 881205 w 894"/>
              <a:gd name="T27" fmla="*/ 106363 h 566"/>
              <a:gd name="T28" fmla="*/ 940422 w 894"/>
              <a:gd name="T29" fmla="*/ 106363 h 566"/>
              <a:gd name="T30" fmla="*/ 954521 w 894"/>
              <a:gd name="T31" fmla="*/ 28575 h 566"/>
              <a:gd name="T32" fmla="*/ 1068725 w 894"/>
              <a:gd name="T33" fmla="*/ 20637 h 566"/>
              <a:gd name="T34" fmla="*/ 1170240 w 894"/>
              <a:gd name="T35" fmla="*/ 144462 h 566"/>
              <a:gd name="T36" fmla="*/ 1259065 w 894"/>
              <a:gd name="T37" fmla="*/ 155575 h 566"/>
              <a:gd name="T38" fmla="*/ 1177289 w 894"/>
              <a:gd name="T39" fmla="*/ 266700 h 566"/>
              <a:gd name="T40" fmla="*/ 1170240 w 894"/>
              <a:gd name="T41" fmla="*/ 325437 h 566"/>
              <a:gd name="T42" fmla="*/ 1123712 w 894"/>
              <a:gd name="T43" fmla="*/ 341312 h 566"/>
              <a:gd name="T44" fmla="*/ 1098333 w 894"/>
              <a:gd name="T45" fmla="*/ 354012 h 566"/>
              <a:gd name="T46" fmla="*/ 979900 w 894"/>
              <a:gd name="T47" fmla="*/ 428625 h 566"/>
              <a:gd name="T48" fmla="*/ 991179 w 894"/>
              <a:gd name="T49" fmla="*/ 366712 h 566"/>
              <a:gd name="T50" fmla="*/ 903763 w 894"/>
              <a:gd name="T51" fmla="*/ 436563 h 566"/>
              <a:gd name="T52" fmla="*/ 968620 w 894"/>
              <a:gd name="T53" fmla="*/ 457200 h 566"/>
              <a:gd name="T54" fmla="*/ 957341 w 894"/>
              <a:gd name="T55" fmla="*/ 495300 h 566"/>
              <a:gd name="T56" fmla="*/ 993999 w 894"/>
              <a:gd name="T57" fmla="*/ 614362 h 566"/>
              <a:gd name="T58" fmla="*/ 993999 w 894"/>
              <a:gd name="T59" fmla="*/ 633412 h 566"/>
              <a:gd name="T60" fmla="*/ 993999 w 894"/>
              <a:gd name="T61" fmla="*/ 658812 h 566"/>
              <a:gd name="T62" fmla="*/ 881205 w 894"/>
              <a:gd name="T63" fmla="*/ 830263 h 566"/>
              <a:gd name="T64" fmla="*/ 829037 w 894"/>
              <a:gd name="T65" fmla="*/ 839788 h 566"/>
              <a:gd name="T66" fmla="*/ 807888 w 894"/>
              <a:gd name="T67" fmla="*/ 852488 h 566"/>
              <a:gd name="T68" fmla="*/ 748672 w 894"/>
              <a:gd name="T69" fmla="*/ 896938 h 566"/>
              <a:gd name="T70" fmla="*/ 709193 w 894"/>
              <a:gd name="T71" fmla="*/ 863600 h 566"/>
              <a:gd name="T72" fmla="*/ 583710 w 894"/>
              <a:gd name="T73" fmla="*/ 842963 h 566"/>
              <a:gd name="T74" fmla="*/ 576660 w 894"/>
              <a:gd name="T75" fmla="*/ 868363 h 566"/>
              <a:gd name="T76" fmla="*/ 528723 w 894"/>
              <a:gd name="T77" fmla="*/ 847725 h 566"/>
              <a:gd name="T78" fmla="*/ 496294 w 894"/>
              <a:gd name="T79" fmla="*/ 808037 h 566"/>
              <a:gd name="T80" fmla="*/ 514623 w 894"/>
              <a:gd name="T81" fmla="*/ 715962 h 566"/>
              <a:gd name="T82" fmla="*/ 466686 w 894"/>
              <a:gd name="T83" fmla="*/ 695325 h 566"/>
              <a:gd name="T84" fmla="*/ 373631 w 894"/>
              <a:gd name="T85" fmla="*/ 711200 h 566"/>
              <a:gd name="T86" fmla="*/ 313004 w 894"/>
              <a:gd name="T87" fmla="*/ 723900 h 566"/>
              <a:gd name="T88" fmla="*/ 297495 w 894"/>
              <a:gd name="T89" fmla="*/ 711200 h 566"/>
              <a:gd name="T90" fmla="*/ 217129 w 894"/>
              <a:gd name="T91" fmla="*/ 674687 h 566"/>
              <a:gd name="T92" fmla="*/ 108564 w 894"/>
              <a:gd name="T93" fmla="*/ 633412 h 566"/>
              <a:gd name="T94" fmla="*/ 119844 w 894"/>
              <a:gd name="T95" fmla="*/ 587375 h 566"/>
              <a:gd name="T96" fmla="*/ 133943 w 894"/>
              <a:gd name="T97" fmla="*/ 514350 h 566"/>
              <a:gd name="T98" fmla="*/ 80366 w 894"/>
              <a:gd name="T99" fmla="*/ 519112 h 566"/>
              <a:gd name="T100" fmla="*/ 21149 w 894"/>
              <a:gd name="T101" fmla="*/ 468312 h 566"/>
              <a:gd name="T102" fmla="*/ 0 w 894"/>
              <a:gd name="T103" fmla="*/ 423863 h 5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4"/>
              <a:gd name="T157" fmla="*/ 0 h 566"/>
              <a:gd name="T158" fmla="*/ 894 w 894"/>
              <a:gd name="T159" fmla="*/ 566 h 5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4" h="566">
                <a:moveTo>
                  <a:pt x="0" y="267"/>
                </a:moveTo>
                <a:lnTo>
                  <a:pt x="5" y="248"/>
                </a:lnTo>
                <a:lnTo>
                  <a:pt x="39" y="243"/>
                </a:lnTo>
                <a:lnTo>
                  <a:pt x="93" y="213"/>
                </a:lnTo>
                <a:lnTo>
                  <a:pt x="101" y="189"/>
                </a:lnTo>
                <a:lnTo>
                  <a:pt x="90" y="163"/>
                </a:lnTo>
                <a:lnTo>
                  <a:pt x="127" y="155"/>
                </a:lnTo>
                <a:lnTo>
                  <a:pt x="135" y="120"/>
                </a:lnTo>
                <a:lnTo>
                  <a:pt x="174" y="125"/>
                </a:lnTo>
                <a:lnTo>
                  <a:pt x="177" y="98"/>
                </a:lnTo>
                <a:lnTo>
                  <a:pt x="206" y="88"/>
                </a:lnTo>
                <a:lnTo>
                  <a:pt x="219" y="106"/>
                </a:lnTo>
                <a:lnTo>
                  <a:pt x="241" y="114"/>
                </a:lnTo>
                <a:lnTo>
                  <a:pt x="249" y="155"/>
                </a:lnTo>
                <a:lnTo>
                  <a:pt x="315" y="173"/>
                </a:lnTo>
                <a:lnTo>
                  <a:pt x="344" y="202"/>
                </a:lnTo>
                <a:lnTo>
                  <a:pt x="395" y="197"/>
                </a:lnTo>
                <a:lnTo>
                  <a:pt x="453" y="220"/>
                </a:lnTo>
                <a:lnTo>
                  <a:pt x="533" y="202"/>
                </a:lnTo>
                <a:lnTo>
                  <a:pt x="557" y="181"/>
                </a:lnTo>
                <a:lnTo>
                  <a:pt x="560" y="163"/>
                </a:lnTo>
                <a:lnTo>
                  <a:pt x="583" y="166"/>
                </a:lnTo>
                <a:lnTo>
                  <a:pt x="630" y="132"/>
                </a:lnTo>
                <a:lnTo>
                  <a:pt x="670" y="130"/>
                </a:lnTo>
                <a:lnTo>
                  <a:pt x="649" y="103"/>
                </a:lnTo>
                <a:lnTo>
                  <a:pt x="612" y="111"/>
                </a:lnTo>
                <a:lnTo>
                  <a:pt x="612" y="85"/>
                </a:lnTo>
                <a:lnTo>
                  <a:pt x="625" y="67"/>
                </a:lnTo>
                <a:lnTo>
                  <a:pt x="644" y="75"/>
                </a:lnTo>
                <a:lnTo>
                  <a:pt x="667" y="67"/>
                </a:lnTo>
                <a:lnTo>
                  <a:pt x="684" y="31"/>
                </a:lnTo>
                <a:lnTo>
                  <a:pt x="677" y="18"/>
                </a:lnTo>
                <a:lnTo>
                  <a:pt x="726" y="0"/>
                </a:lnTo>
                <a:lnTo>
                  <a:pt x="758" y="13"/>
                </a:lnTo>
                <a:lnTo>
                  <a:pt x="787" y="75"/>
                </a:lnTo>
                <a:lnTo>
                  <a:pt x="830" y="91"/>
                </a:lnTo>
                <a:lnTo>
                  <a:pt x="838" y="111"/>
                </a:lnTo>
                <a:lnTo>
                  <a:pt x="893" y="98"/>
                </a:lnTo>
                <a:lnTo>
                  <a:pt x="867" y="158"/>
                </a:lnTo>
                <a:lnTo>
                  <a:pt x="835" y="168"/>
                </a:lnTo>
                <a:lnTo>
                  <a:pt x="841" y="189"/>
                </a:lnTo>
                <a:lnTo>
                  <a:pt x="830" y="205"/>
                </a:lnTo>
                <a:lnTo>
                  <a:pt x="825" y="197"/>
                </a:lnTo>
                <a:lnTo>
                  <a:pt x="797" y="215"/>
                </a:lnTo>
                <a:lnTo>
                  <a:pt x="797" y="223"/>
                </a:lnTo>
                <a:lnTo>
                  <a:pt x="779" y="223"/>
                </a:lnTo>
                <a:lnTo>
                  <a:pt x="742" y="251"/>
                </a:lnTo>
                <a:lnTo>
                  <a:pt x="695" y="270"/>
                </a:lnTo>
                <a:lnTo>
                  <a:pt x="711" y="241"/>
                </a:lnTo>
                <a:lnTo>
                  <a:pt x="703" y="231"/>
                </a:lnTo>
                <a:lnTo>
                  <a:pt x="644" y="264"/>
                </a:lnTo>
                <a:lnTo>
                  <a:pt x="641" y="275"/>
                </a:lnTo>
                <a:lnTo>
                  <a:pt x="664" y="295"/>
                </a:lnTo>
                <a:lnTo>
                  <a:pt x="687" y="288"/>
                </a:lnTo>
                <a:lnTo>
                  <a:pt x="713" y="293"/>
                </a:lnTo>
                <a:lnTo>
                  <a:pt x="679" y="312"/>
                </a:lnTo>
                <a:lnTo>
                  <a:pt x="667" y="334"/>
                </a:lnTo>
                <a:lnTo>
                  <a:pt x="705" y="387"/>
                </a:lnTo>
                <a:lnTo>
                  <a:pt x="679" y="381"/>
                </a:lnTo>
                <a:lnTo>
                  <a:pt x="705" y="399"/>
                </a:lnTo>
                <a:lnTo>
                  <a:pt x="679" y="413"/>
                </a:lnTo>
                <a:lnTo>
                  <a:pt x="705" y="415"/>
                </a:lnTo>
                <a:lnTo>
                  <a:pt x="659" y="496"/>
                </a:lnTo>
                <a:lnTo>
                  <a:pt x="625" y="523"/>
                </a:lnTo>
                <a:lnTo>
                  <a:pt x="591" y="529"/>
                </a:lnTo>
                <a:lnTo>
                  <a:pt x="588" y="529"/>
                </a:lnTo>
                <a:lnTo>
                  <a:pt x="583" y="526"/>
                </a:lnTo>
                <a:lnTo>
                  <a:pt x="573" y="537"/>
                </a:lnTo>
                <a:lnTo>
                  <a:pt x="533" y="547"/>
                </a:lnTo>
                <a:lnTo>
                  <a:pt x="531" y="565"/>
                </a:lnTo>
                <a:lnTo>
                  <a:pt x="526" y="542"/>
                </a:lnTo>
                <a:lnTo>
                  <a:pt x="503" y="544"/>
                </a:lnTo>
                <a:lnTo>
                  <a:pt x="461" y="520"/>
                </a:lnTo>
                <a:lnTo>
                  <a:pt x="414" y="531"/>
                </a:lnTo>
                <a:lnTo>
                  <a:pt x="409" y="531"/>
                </a:lnTo>
                <a:lnTo>
                  <a:pt x="409" y="547"/>
                </a:lnTo>
                <a:lnTo>
                  <a:pt x="400" y="542"/>
                </a:lnTo>
                <a:lnTo>
                  <a:pt x="375" y="534"/>
                </a:lnTo>
                <a:lnTo>
                  <a:pt x="368" y="506"/>
                </a:lnTo>
                <a:lnTo>
                  <a:pt x="352" y="509"/>
                </a:lnTo>
                <a:lnTo>
                  <a:pt x="365" y="464"/>
                </a:lnTo>
                <a:lnTo>
                  <a:pt x="365" y="451"/>
                </a:lnTo>
                <a:lnTo>
                  <a:pt x="349" y="443"/>
                </a:lnTo>
                <a:lnTo>
                  <a:pt x="331" y="438"/>
                </a:lnTo>
                <a:lnTo>
                  <a:pt x="325" y="421"/>
                </a:lnTo>
                <a:lnTo>
                  <a:pt x="265" y="448"/>
                </a:lnTo>
                <a:lnTo>
                  <a:pt x="236" y="440"/>
                </a:lnTo>
                <a:lnTo>
                  <a:pt x="222" y="456"/>
                </a:lnTo>
                <a:lnTo>
                  <a:pt x="219" y="443"/>
                </a:lnTo>
                <a:lnTo>
                  <a:pt x="211" y="448"/>
                </a:lnTo>
                <a:lnTo>
                  <a:pt x="177" y="448"/>
                </a:lnTo>
                <a:lnTo>
                  <a:pt x="154" y="425"/>
                </a:lnTo>
                <a:lnTo>
                  <a:pt x="109" y="410"/>
                </a:lnTo>
                <a:lnTo>
                  <a:pt x="77" y="399"/>
                </a:lnTo>
                <a:lnTo>
                  <a:pt x="71" y="373"/>
                </a:lnTo>
                <a:lnTo>
                  <a:pt x="85" y="370"/>
                </a:lnTo>
                <a:lnTo>
                  <a:pt x="77" y="347"/>
                </a:lnTo>
                <a:lnTo>
                  <a:pt x="95" y="324"/>
                </a:lnTo>
                <a:lnTo>
                  <a:pt x="83" y="314"/>
                </a:lnTo>
                <a:lnTo>
                  <a:pt x="57" y="327"/>
                </a:lnTo>
                <a:lnTo>
                  <a:pt x="13" y="298"/>
                </a:lnTo>
                <a:lnTo>
                  <a:pt x="15" y="295"/>
                </a:lnTo>
                <a:lnTo>
                  <a:pt x="15" y="275"/>
                </a:lnTo>
                <a:lnTo>
                  <a:pt x="0" y="26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25" name="Freeform 117"/>
          <p:cNvSpPr>
            <a:spLocks/>
          </p:cNvSpPr>
          <p:nvPr/>
        </p:nvSpPr>
        <p:spPr bwMode="auto">
          <a:xfrm>
            <a:off x="5937250" y="2827338"/>
            <a:ext cx="1270000" cy="908050"/>
          </a:xfrm>
          <a:custGeom>
            <a:avLst/>
            <a:gdLst>
              <a:gd name="T0" fmla="*/ 7056 w 900"/>
              <a:gd name="T1" fmla="*/ 398462 h 572"/>
              <a:gd name="T2" fmla="*/ 132644 w 900"/>
              <a:gd name="T3" fmla="*/ 341312 h 572"/>
              <a:gd name="T4" fmla="*/ 128411 w 900"/>
              <a:gd name="T5" fmla="*/ 261937 h 572"/>
              <a:gd name="T6" fmla="*/ 191911 w 900"/>
              <a:gd name="T7" fmla="*/ 192087 h 572"/>
              <a:gd name="T8" fmla="*/ 251178 w 900"/>
              <a:gd name="T9" fmla="*/ 157162 h 572"/>
              <a:gd name="T10" fmla="*/ 310444 w 900"/>
              <a:gd name="T11" fmla="*/ 169862 h 572"/>
              <a:gd name="T12" fmla="*/ 354189 w 900"/>
              <a:gd name="T13" fmla="*/ 249237 h 572"/>
              <a:gd name="T14" fmla="*/ 488244 w 900"/>
              <a:gd name="T15" fmla="*/ 323850 h 572"/>
              <a:gd name="T16" fmla="*/ 643467 w 900"/>
              <a:gd name="T17" fmla="*/ 352425 h 572"/>
              <a:gd name="T18" fmla="*/ 791633 w 900"/>
              <a:gd name="T19" fmla="*/ 290512 h 572"/>
              <a:gd name="T20" fmla="*/ 828322 w 900"/>
              <a:gd name="T21" fmla="*/ 266700 h 572"/>
              <a:gd name="T22" fmla="*/ 951089 w 900"/>
              <a:gd name="T23" fmla="*/ 207963 h 572"/>
              <a:gd name="T24" fmla="*/ 869245 w 900"/>
              <a:gd name="T25" fmla="*/ 177800 h 572"/>
              <a:gd name="T26" fmla="*/ 887589 w 900"/>
              <a:gd name="T27" fmla="*/ 107950 h 572"/>
              <a:gd name="T28" fmla="*/ 946856 w 900"/>
              <a:gd name="T29" fmla="*/ 107950 h 572"/>
              <a:gd name="T30" fmla="*/ 962378 w 900"/>
              <a:gd name="T31" fmla="*/ 28575 h 572"/>
              <a:gd name="T32" fmla="*/ 1076678 w 900"/>
              <a:gd name="T33" fmla="*/ 20637 h 572"/>
              <a:gd name="T34" fmla="*/ 1179689 w 900"/>
              <a:gd name="T35" fmla="*/ 146050 h 572"/>
              <a:gd name="T36" fmla="*/ 1268589 w 900"/>
              <a:gd name="T37" fmla="*/ 157162 h 572"/>
              <a:gd name="T38" fmla="*/ 1186744 w 900"/>
              <a:gd name="T39" fmla="*/ 269875 h 572"/>
              <a:gd name="T40" fmla="*/ 1179689 w 900"/>
              <a:gd name="T41" fmla="*/ 328612 h 572"/>
              <a:gd name="T42" fmla="*/ 1131711 w 900"/>
              <a:gd name="T43" fmla="*/ 344487 h 572"/>
              <a:gd name="T44" fmla="*/ 1106311 w 900"/>
              <a:gd name="T45" fmla="*/ 357187 h 572"/>
              <a:gd name="T46" fmla="*/ 987778 w 900"/>
              <a:gd name="T47" fmla="*/ 433388 h 572"/>
              <a:gd name="T48" fmla="*/ 999067 w 900"/>
              <a:gd name="T49" fmla="*/ 369887 h 572"/>
              <a:gd name="T50" fmla="*/ 910167 w 900"/>
              <a:gd name="T51" fmla="*/ 441325 h 572"/>
              <a:gd name="T52" fmla="*/ 976489 w 900"/>
              <a:gd name="T53" fmla="*/ 461962 h 572"/>
              <a:gd name="T54" fmla="*/ 965200 w 900"/>
              <a:gd name="T55" fmla="*/ 500062 h 572"/>
              <a:gd name="T56" fmla="*/ 1001889 w 900"/>
              <a:gd name="T57" fmla="*/ 620712 h 572"/>
              <a:gd name="T58" fmla="*/ 1001889 w 900"/>
              <a:gd name="T59" fmla="*/ 639762 h 572"/>
              <a:gd name="T60" fmla="*/ 1001889 w 900"/>
              <a:gd name="T61" fmla="*/ 665162 h 572"/>
              <a:gd name="T62" fmla="*/ 887589 w 900"/>
              <a:gd name="T63" fmla="*/ 839788 h 572"/>
              <a:gd name="T64" fmla="*/ 835378 w 900"/>
              <a:gd name="T65" fmla="*/ 849313 h 572"/>
              <a:gd name="T66" fmla="*/ 814211 w 900"/>
              <a:gd name="T67" fmla="*/ 862013 h 572"/>
              <a:gd name="T68" fmla="*/ 754945 w 900"/>
              <a:gd name="T69" fmla="*/ 906463 h 572"/>
              <a:gd name="T70" fmla="*/ 714022 w 900"/>
              <a:gd name="T71" fmla="*/ 873125 h 572"/>
              <a:gd name="T72" fmla="*/ 588433 w 900"/>
              <a:gd name="T73" fmla="*/ 852488 h 572"/>
              <a:gd name="T74" fmla="*/ 581378 w 900"/>
              <a:gd name="T75" fmla="*/ 877888 h 572"/>
              <a:gd name="T76" fmla="*/ 533400 w 900"/>
              <a:gd name="T77" fmla="*/ 857250 h 572"/>
              <a:gd name="T78" fmla="*/ 499533 w 900"/>
              <a:gd name="T79" fmla="*/ 815975 h 572"/>
              <a:gd name="T80" fmla="*/ 517878 w 900"/>
              <a:gd name="T81" fmla="*/ 723900 h 572"/>
              <a:gd name="T82" fmla="*/ 469900 w 900"/>
              <a:gd name="T83" fmla="*/ 703262 h 572"/>
              <a:gd name="T84" fmla="*/ 376767 w 900"/>
              <a:gd name="T85" fmla="*/ 719137 h 572"/>
              <a:gd name="T86" fmla="*/ 314678 w 900"/>
              <a:gd name="T87" fmla="*/ 731837 h 572"/>
              <a:gd name="T88" fmla="*/ 299156 w 900"/>
              <a:gd name="T89" fmla="*/ 719137 h 572"/>
              <a:gd name="T90" fmla="*/ 218722 w 900"/>
              <a:gd name="T91" fmla="*/ 682625 h 572"/>
              <a:gd name="T92" fmla="*/ 110067 w 900"/>
              <a:gd name="T93" fmla="*/ 639762 h 572"/>
              <a:gd name="T94" fmla="*/ 121356 w 900"/>
              <a:gd name="T95" fmla="*/ 593725 h 572"/>
              <a:gd name="T96" fmla="*/ 135467 w 900"/>
              <a:gd name="T97" fmla="*/ 519112 h 572"/>
              <a:gd name="T98" fmla="*/ 80433 w 900"/>
              <a:gd name="T99" fmla="*/ 523875 h 572"/>
              <a:gd name="T100" fmla="*/ 21167 w 900"/>
              <a:gd name="T101" fmla="*/ 473075 h 572"/>
              <a:gd name="T102" fmla="*/ 0 w 900"/>
              <a:gd name="T103" fmla="*/ 428625 h 5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0"/>
              <a:gd name="T157" fmla="*/ 0 h 572"/>
              <a:gd name="T158" fmla="*/ 900 w 900"/>
              <a:gd name="T159" fmla="*/ 572 h 5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0" h="572">
                <a:moveTo>
                  <a:pt x="0" y="270"/>
                </a:moveTo>
                <a:lnTo>
                  <a:pt x="5" y="251"/>
                </a:lnTo>
                <a:lnTo>
                  <a:pt x="39" y="246"/>
                </a:lnTo>
                <a:lnTo>
                  <a:pt x="94" y="215"/>
                </a:lnTo>
                <a:lnTo>
                  <a:pt x="102" y="191"/>
                </a:lnTo>
                <a:lnTo>
                  <a:pt x="91" y="165"/>
                </a:lnTo>
                <a:lnTo>
                  <a:pt x="128" y="157"/>
                </a:lnTo>
                <a:lnTo>
                  <a:pt x="136" y="121"/>
                </a:lnTo>
                <a:lnTo>
                  <a:pt x="175" y="126"/>
                </a:lnTo>
                <a:lnTo>
                  <a:pt x="178" y="99"/>
                </a:lnTo>
                <a:lnTo>
                  <a:pt x="207" y="89"/>
                </a:lnTo>
                <a:lnTo>
                  <a:pt x="220" y="107"/>
                </a:lnTo>
                <a:lnTo>
                  <a:pt x="243" y="115"/>
                </a:lnTo>
                <a:lnTo>
                  <a:pt x="251" y="157"/>
                </a:lnTo>
                <a:lnTo>
                  <a:pt x="317" y="175"/>
                </a:lnTo>
                <a:lnTo>
                  <a:pt x="346" y="204"/>
                </a:lnTo>
                <a:lnTo>
                  <a:pt x="398" y="199"/>
                </a:lnTo>
                <a:lnTo>
                  <a:pt x="456" y="222"/>
                </a:lnTo>
                <a:lnTo>
                  <a:pt x="537" y="204"/>
                </a:lnTo>
                <a:lnTo>
                  <a:pt x="561" y="183"/>
                </a:lnTo>
                <a:lnTo>
                  <a:pt x="564" y="165"/>
                </a:lnTo>
                <a:lnTo>
                  <a:pt x="587" y="168"/>
                </a:lnTo>
                <a:lnTo>
                  <a:pt x="634" y="133"/>
                </a:lnTo>
                <a:lnTo>
                  <a:pt x="674" y="131"/>
                </a:lnTo>
                <a:lnTo>
                  <a:pt x="653" y="104"/>
                </a:lnTo>
                <a:lnTo>
                  <a:pt x="616" y="112"/>
                </a:lnTo>
                <a:lnTo>
                  <a:pt x="616" y="86"/>
                </a:lnTo>
                <a:lnTo>
                  <a:pt x="629" y="68"/>
                </a:lnTo>
                <a:lnTo>
                  <a:pt x="648" y="76"/>
                </a:lnTo>
                <a:lnTo>
                  <a:pt x="671" y="68"/>
                </a:lnTo>
                <a:lnTo>
                  <a:pt x="689" y="31"/>
                </a:lnTo>
                <a:lnTo>
                  <a:pt x="682" y="18"/>
                </a:lnTo>
                <a:lnTo>
                  <a:pt x="731" y="0"/>
                </a:lnTo>
                <a:lnTo>
                  <a:pt x="763" y="13"/>
                </a:lnTo>
                <a:lnTo>
                  <a:pt x="792" y="76"/>
                </a:lnTo>
                <a:lnTo>
                  <a:pt x="836" y="92"/>
                </a:lnTo>
                <a:lnTo>
                  <a:pt x="844" y="112"/>
                </a:lnTo>
                <a:lnTo>
                  <a:pt x="899" y="99"/>
                </a:lnTo>
                <a:lnTo>
                  <a:pt x="873" y="160"/>
                </a:lnTo>
                <a:lnTo>
                  <a:pt x="841" y="170"/>
                </a:lnTo>
                <a:lnTo>
                  <a:pt x="847" y="191"/>
                </a:lnTo>
                <a:lnTo>
                  <a:pt x="836" y="207"/>
                </a:lnTo>
                <a:lnTo>
                  <a:pt x="831" y="199"/>
                </a:lnTo>
                <a:lnTo>
                  <a:pt x="802" y="217"/>
                </a:lnTo>
                <a:lnTo>
                  <a:pt x="802" y="225"/>
                </a:lnTo>
                <a:lnTo>
                  <a:pt x="784" y="225"/>
                </a:lnTo>
                <a:lnTo>
                  <a:pt x="747" y="254"/>
                </a:lnTo>
                <a:lnTo>
                  <a:pt x="700" y="273"/>
                </a:lnTo>
                <a:lnTo>
                  <a:pt x="716" y="244"/>
                </a:lnTo>
                <a:lnTo>
                  <a:pt x="708" y="233"/>
                </a:lnTo>
                <a:lnTo>
                  <a:pt x="648" y="267"/>
                </a:lnTo>
                <a:lnTo>
                  <a:pt x="645" y="278"/>
                </a:lnTo>
                <a:lnTo>
                  <a:pt x="668" y="298"/>
                </a:lnTo>
                <a:lnTo>
                  <a:pt x="692" y="291"/>
                </a:lnTo>
                <a:lnTo>
                  <a:pt x="718" y="296"/>
                </a:lnTo>
                <a:lnTo>
                  <a:pt x="684" y="315"/>
                </a:lnTo>
                <a:lnTo>
                  <a:pt x="671" y="338"/>
                </a:lnTo>
                <a:lnTo>
                  <a:pt x="710" y="391"/>
                </a:lnTo>
                <a:lnTo>
                  <a:pt x="684" y="385"/>
                </a:lnTo>
                <a:lnTo>
                  <a:pt x="710" y="403"/>
                </a:lnTo>
                <a:lnTo>
                  <a:pt x="684" y="417"/>
                </a:lnTo>
                <a:lnTo>
                  <a:pt x="710" y="419"/>
                </a:lnTo>
                <a:lnTo>
                  <a:pt x="663" y="501"/>
                </a:lnTo>
                <a:lnTo>
                  <a:pt x="629" y="529"/>
                </a:lnTo>
                <a:lnTo>
                  <a:pt x="595" y="535"/>
                </a:lnTo>
                <a:lnTo>
                  <a:pt x="592" y="535"/>
                </a:lnTo>
                <a:lnTo>
                  <a:pt x="587" y="532"/>
                </a:lnTo>
                <a:lnTo>
                  <a:pt x="577" y="543"/>
                </a:lnTo>
                <a:lnTo>
                  <a:pt x="537" y="553"/>
                </a:lnTo>
                <a:lnTo>
                  <a:pt x="535" y="571"/>
                </a:lnTo>
                <a:lnTo>
                  <a:pt x="530" y="548"/>
                </a:lnTo>
                <a:lnTo>
                  <a:pt x="506" y="550"/>
                </a:lnTo>
                <a:lnTo>
                  <a:pt x="464" y="526"/>
                </a:lnTo>
                <a:lnTo>
                  <a:pt x="417" y="537"/>
                </a:lnTo>
                <a:lnTo>
                  <a:pt x="412" y="537"/>
                </a:lnTo>
                <a:lnTo>
                  <a:pt x="412" y="553"/>
                </a:lnTo>
                <a:lnTo>
                  <a:pt x="403" y="548"/>
                </a:lnTo>
                <a:lnTo>
                  <a:pt x="378" y="540"/>
                </a:lnTo>
                <a:lnTo>
                  <a:pt x="370" y="511"/>
                </a:lnTo>
                <a:lnTo>
                  <a:pt x="354" y="514"/>
                </a:lnTo>
                <a:lnTo>
                  <a:pt x="367" y="469"/>
                </a:lnTo>
                <a:lnTo>
                  <a:pt x="367" y="456"/>
                </a:lnTo>
                <a:lnTo>
                  <a:pt x="351" y="448"/>
                </a:lnTo>
                <a:lnTo>
                  <a:pt x="333" y="443"/>
                </a:lnTo>
                <a:lnTo>
                  <a:pt x="327" y="425"/>
                </a:lnTo>
                <a:lnTo>
                  <a:pt x="267" y="453"/>
                </a:lnTo>
                <a:lnTo>
                  <a:pt x="238" y="445"/>
                </a:lnTo>
                <a:lnTo>
                  <a:pt x="223" y="461"/>
                </a:lnTo>
                <a:lnTo>
                  <a:pt x="220" y="448"/>
                </a:lnTo>
                <a:lnTo>
                  <a:pt x="212" y="453"/>
                </a:lnTo>
                <a:lnTo>
                  <a:pt x="178" y="453"/>
                </a:lnTo>
                <a:lnTo>
                  <a:pt x="155" y="430"/>
                </a:lnTo>
                <a:lnTo>
                  <a:pt x="110" y="414"/>
                </a:lnTo>
                <a:lnTo>
                  <a:pt x="78" y="403"/>
                </a:lnTo>
                <a:lnTo>
                  <a:pt x="71" y="377"/>
                </a:lnTo>
                <a:lnTo>
                  <a:pt x="86" y="374"/>
                </a:lnTo>
                <a:lnTo>
                  <a:pt x="78" y="351"/>
                </a:lnTo>
                <a:lnTo>
                  <a:pt x="96" y="327"/>
                </a:lnTo>
                <a:lnTo>
                  <a:pt x="84" y="317"/>
                </a:lnTo>
                <a:lnTo>
                  <a:pt x="57" y="330"/>
                </a:lnTo>
                <a:lnTo>
                  <a:pt x="13" y="301"/>
                </a:lnTo>
                <a:lnTo>
                  <a:pt x="15" y="298"/>
                </a:lnTo>
                <a:lnTo>
                  <a:pt x="15" y="278"/>
                </a:lnTo>
                <a:lnTo>
                  <a:pt x="0" y="27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26" name="Freeform 118"/>
          <p:cNvSpPr>
            <a:spLocks/>
          </p:cNvSpPr>
          <p:nvPr/>
        </p:nvSpPr>
        <p:spPr bwMode="auto">
          <a:xfrm>
            <a:off x="6664325" y="3738563"/>
            <a:ext cx="38100" cy="36512"/>
          </a:xfrm>
          <a:custGeom>
            <a:avLst/>
            <a:gdLst>
              <a:gd name="T0" fmla="*/ 0 w 27"/>
              <a:gd name="T1" fmla="*/ 22225 h 23"/>
              <a:gd name="T2" fmla="*/ 12700 w 27"/>
              <a:gd name="T3" fmla="*/ 0 h 23"/>
              <a:gd name="T4" fmla="*/ 36689 w 27"/>
              <a:gd name="T5" fmla="*/ 6350 h 23"/>
              <a:gd name="T6" fmla="*/ 15522 w 27"/>
              <a:gd name="T7" fmla="*/ 34925 h 23"/>
              <a:gd name="T8" fmla="*/ 0 w 27"/>
              <a:gd name="T9" fmla="*/ 22225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14"/>
                </a:moveTo>
                <a:lnTo>
                  <a:pt x="9" y="0"/>
                </a:lnTo>
                <a:lnTo>
                  <a:pt x="26" y="4"/>
                </a:lnTo>
                <a:lnTo>
                  <a:pt x="11" y="22"/>
                </a:lnTo>
                <a:lnTo>
                  <a:pt x="0" y="1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27" name="Freeform 119"/>
          <p:cNvSpPr>
            <a:spLocks/>
          </p:cNvSpPr>
          <p:nvPr/>
        </p:nvSpPr>
        <p:spPr bwMode="auto">
          <a:xfrm>
            <a:off x="6664325" y="3738563"/>
            <a:ext cx="47625" cy="46037"/>
          </a:xfrm>
          <a:custGeom>
            <a:avLst/>
            <a:gdLst>
              <a:gd name="T0" fmla="*/ 0 w 33"/>
              <a:gd name="T1" fmla="*/ 28575 h 29"/>
              <a:gd name="T2" fmla="*/ 15875 w 33"/>
              <a:gd name="T3" fmla="*/ 0 h 29"/>
              <a:gd name="T4" fmla="*/ 46182 w 33"/>
              <a:gd name="T5" fmla="*/ 7937 h 29"/>
              <a:gd name="T6" fmla="*/ 20205 w 33"/>
              <a:gd name="T7" fmla="*/ 44450 h 29"/>
              <a:gd name="T8" fmla="*/ 0 w 33"/>
              <a:gd name="T9" fmla="*/ 28575 h 29"/>
              <a:gd name="T10" fmla="*/ 0 60000 65536"/>
              <a:gd name="T11" fmla="*/ 0 60000 65536"/>
              <a:gd name="T12" fmla="*/ 0 60000 65536"/>
              <a:gd name="T13" fmla="*/ 0 60000 65536"/>
              <a:gd name="T14" fmla="*/ 0 60000 65536"/>
              <a:gd name="T15" fmla="*/ 0 w 33"/>
              <a:gd name="T16" fmla="*/ 0 h 29"/>
              <a:gd name="T17" fmla="*/ 33 w 33"/>
              <a:gd name="T18" fmla="*/ 29 h 29"/>
            </a:gdLst>
            <a:ahLst/>
            <a:cxnLst>
              <a:cxn ang="T10">
                <a:pos x="T0" y="T1"/>
              </a:cxn>
              <a:cxn ang="T11">
                <a:pos x="T2" y="T3"/>
              </a:cxn>
              <a:cxn ang="T12">
                <a:pos x="T4" y="T5"/>
              </a:cxn>
              <a:cxn ang="T13">
                <a:pos x="T6" y="T7"/>
              </a:cxn>
              <a:cxn ang="T14">
                <a:pos x="T8" y="T9"/>
              </a:cxn>
            </a:cxnLst>
            <a:rect l="T15" t="T16" r="T17" b="T18"/>
            <a:pathLst>
              <a:path w="33" h="29">
                <a:moveTo>
                  <a:pt x="0" y="18"/>
                </a:moveTo>
                <a:lnTo>
                  <a:pt x="11" y="0"/>
                </a:lnTo>
                <a:lnTo>
                  <a:pt x="32" y="5"/>
                </a:lnTo>
                <a:lnTo>
                  <a:pt x="14" y="28"/>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28" name="Freeform 120"/>
          <p:cNvSpPr>
            <a:spLocks/>
          </p:cNvSpPr>
          <p:nvPr/>
        </p:nvSpPr>
        <p:spPr bwMode="auto">
          <a:xfrm>
            <a:off x="6899275" y="3613150"/>
            <a:ext cx="28575" cy="68263"/>
          </a:xfrm>
          <a:custGeom>
            <a:avLst/>
            <a:gdLst>
              <a:gd name="T0" fmla="*/ 0 w 21"/>
              <a:gd name="T1" fmla="*/ 26988 h 43"/>
              <a:gd name="T2" fmla="*/ 10886 w 21"/>
              <a:gd name="T3" fmla="*/ 66675 h 43"/>
              <a:gd name="T4" fmla="*/ 27214 w 21"/>
              <a:gd name="T5" fmla="*/ 0 h 43"/>
              <a:gd name="T6" fmla="*/ 12246 w 21"/>
              <a:gd name="T7" fmla="*/ 4763 h 43"/>
              <a:gd name="T8" fmla="*/ 0 w 21"/>
              <a:gd name="T9" fmla="*/ 26988 h 43"/>
              <a:gd name="T10" fmla="*/ 0 60000 65536"/>
              <a:gd name="T11" fmla="*/ 0 60000 65536"/>
              <a:gd name="T12" fmla="*/ 0 60000 65536"/>
              <a:gd name="T13" fmla="*/ 0 60000 65536"/>
              <a:gd name="T14" fmla="*/ 0 60000 65536"/>
              <a:gd name="T15" fmla="*/ 0 w 21"/>
              <a:gd name="T16" fmla="*/ 0 h 43"/>
              <a:gd name="T17" fmla="*/ 21 w 21"/>
              <a:gd name="T18" fmla="*/ 43 h 43"/>
            </a:gdLst>
            <a:ahLst/>
            <a:cxnLst>
              <a:cxn ang="T10">
                <a:pos x="T0" y="T1"/>
              </a:cxn>
              <a:cxn ang="T11">
                <a:pos x="T2" y="T3"/>
              </a:cxn>
              <a:cxn ang="T12">
                <a:pos x="T4" y="T5"/>
              </a:cxn>
              <a:cxn ang="T13">
                <a:pos x="T6" y="T7"/>
              </a:cxn>
              <a:cxn ang="T14">
                <a:pos x="T8" y="T9"/>
              </a:cxn>
            </a:cxnLst>
            <a:rect l="T15" t="T16" r="T17" b="T18"/>
            <a:pathLst>
              <a:path w="21" h="43">
                <a:moveTo>
                  <a:pt x="0" y="17"/>
                </a:moveTo>
                <a:lnTo>
                  <a:pt x="8" y="42"/>
                </a:lnTo>
                <a:lnTo>
                  <a:pt x="20" y="0"/>
                </a:lnTo>
                <a:lnTo>
                  <a:pt x="9" y="3"/>
                </a:lnTo>
                <a:lnTo>
                  <a:pt x="0" y="1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29" name="Freeform 121"/>
          <p:cNvSpPr>
            <a:spLocks/>
          </p:cNvSpPr>
          <p:nvPr/>
        </p:nvSpPr>
        <p:spPr bwMode="auto">
          <a:xfrm>
            <a:off x="6899275" y="3613150"/>
            <a:ext cx="38100" cy="77788"/>
          </a:xfrm>
          <a:custGeom>
            <a:avLst/>
            <a:gdLst>
              <a:gd name="T0" fmla="*/ 0 w 27"/>
              <a:gd name="T1" fmla="*/ 30163 h 49"/>
              <a:gd name="T2" fmla="*/ 14111 w 27"/>
              <a:gd name="T3" fmla="*/ 76200 h 49"/>
              <a:gd name="T4" fmla="*/ 36689 w 27"/>
              <a:gd name="T5" fmla="*/ 0 h 49"/>
              <a:gd name="T6" fmla="*/ 16933 w 27"/>
              <a:gd name="T7" fmla="*/ 4763 h 49"/>
              <a:gd name="T8" fmla="*/ 0 w 27"/>
              <a:gd name="T9" fmla="*/ 30163 h 49"/>
              <a:gd name="T10" fmla="*/ 0 60000 65536"/>
              <a:gd name="T11" fmla="*/ 0 60000 65536"/>
              <a:gd name="T12" fmla="*/ 0 60000 65536"/>
              <a:gd name="T13" fmla="*/ 0 60000 65536"/>
              <a:gd name="T14" fmla="*/ 0 60000 65536"/>
              <a:gd name="T15" fmla="*/ 0 w 27"/>
              <a:gd name="T16" fmla="*/ 0 h 49"/>
              <a:gd name="T17" fmla="*/ 27 w 27"/>
              <a:gd name="T18" fmla="*/ 49 h 49"/>
            </a:gdLst>
            <a:ahLst/>
            <a:cxnLst>
              <a:cxn ang="T10">
                <a:pos x="T0" y="T1"/>
              </a:cxn>
              <a:cxn ang="T11">
                <a:pos x="T2" y="T3"/>
              </a:cxn>
              <a:cxn ang="T12">
                <a:pos x="T4" y="T5"/>
              </a:cxn>
              <a:cxn ang="T13">
                <a:pos x="T6" y="T7"/>
              </a:cxn>
              <a:cxn ang="T14">
                <a:pos x="T8" y="T9"/>
              </a:cxn>
            </a:cxnLst>
            <a:rect l="T15" t="T16" r="T17" b="T18"/>
            <a:pathLst>
              <a:path w="27" h="49">
                <a:moveTo>
                  <a:pt x="0" y="19"/>
                </a:moveTo>
                <a:lnTo>
                  <a:pt x="10" y="48"/>
                </a:lnTo>
                <a:lnTo>
                  <a:pt x="26" y="0"/>
                </a:lnTo>
                <a:lnTo>
                  <a:pt x="12" y="3"/>
                </a:lnTo>
                <a:lnTo>
                  <a:pt x="0" y="1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30" name="Freeform 122"/>
          <p:cNvSpPr>
            <a:spLocks/>
          </p:cNvSpPr>
          <p:nvPr/>
        </p:nvSpPr>
        <p:spPr bwMode="auto">
          <a:xfrm>
            <a:off x="2771775" y="3921125"/>
            <a:ext cx="241300" cy="379413"/>
          </a:xfrm>
          <a:custGeom>
            <a:avLst/>
            <a:gdLst>
              <a:gd name="T0" fmla="*/ 0 w 171"/>
              <a:gd name="T1" fmla="*/ 252413 h 239"/>
              <a:gd name="T2" fmla="*/ 32456 w 171"/>
              <a:gd name="T3" fmla="*/ 276225 h 239"/>
              <a:gd name="T4" fmla="*/ 71967 w 171"/>
              <a:gd name="T5" fmla="*/ 287338 h 239"/>
              <a:gd name="T6" fmla="*/ 118533 w 171"/>
              <a:gd name="T7" fmla="*/ 338138 h 239"/>
              <a:gd name="T8" fmla="*/ 173567 w 171"/>
              <a:gd name="T9" fmla="*/ 346075 h 239"/>
              <a:gd name="T10" fmla="*/ 169333 w 171"/>
              <a:gd name="T11" fmla="*/ 369888 h 239"/>
              <a:gd name="T12" fmla="*/ 180622 w 171"/>
              <a:gd name="T13" fmla="*/ 377825 h 239"/>
              <a:gd name="T14" fmla="*/ 189089 w 171"/>
              <a:gd name="T15" fmla="*/ 312738 h 239"/>
              <a:gd name="T16" fmla="*/ 176389 w 171"/>
              <a:gd name="T17" fmla="*/ 273050 h 239"/>
              <a:gd name="T18" fmla="*/ 193322 w 171"/>
              <a:gd name="T19" fmla="*/ 268288 h 239"/>
              <a:gd name="T20" fmla="*/ 180622 w 171"/>
              <a:gd name="T21" fmla="*/ 244475 h 239"/>
              <a:gd name="T22" fmla="*/ 228600 w 171"/>
              <a:gd name="T23" fmla="*/ 239713 h 239"/>
              <a:gd name="T24" fmla="*/ 239889 w 171"/>
              <a:gd name="T25" fmla="*/ 252413 h 239"/>
              <a:gd name="T26" fmla="*/ 221544 w 171"/>
              <a:gd name="T27" fmla="*/ 222250 h 239"/>
              <a:gd name="T28" fmla="*/ 228600 w 171"/>
              <a:gd name="T29" fmla="*/ 142875 h 239"/>
              <a:gd name="T30" fmla="*/ 189089 w 171"/>
              <a:gd name="T31" fmla="*/ 142875 h 239"/>
              <a:gd name="T32" fmla="*/ 176389 w 171"/>
              <a:gd name="T33" fmla="*/ 127000 h 239"/>
              <a:gd name="T34" fmla="*/ 136878 w 171"/>
              <a:gd name="T35" fmla="*/ 122238 h 239"/>
              <a:gd name="T36" fmla="*/ 111478 w 171"/>
              <a:gd name="T37" fmla="*/ 74613 h 239"/>
              <a:gd name="T38" fmla="*/ 149578 w 171"/>
              <a:gd name="T39" fmla="*/ 12700 h 239"/>
              <a:gd name="T40" fmla="*/ 142522 w 171"/>
              <a:gd name="T41" fmla="*/ 0 h 239"/>
              <a:gd name="T42" fmla="*/ 76200 w 171"/>
              <a:gd name="T43" fmla="*/ 30163 h 239"/>
              <a:gd name="T44" fmla="*/ 39511 w 171"/>
              <a:gd name="T45" fmla="*/ 101600 h 239"/>
              <a:gd name="T46" fmla="*/ 28222 w 171"/>
              <a:gd name="T47" fmla="*/ 85725 h 239"/>
              <a:gd name="T48" fmla="*/ 19756 w 171"/>
              <a:gd name="T49" fmla="*/ 117475 h 239"/>
              <a:gd name="T50" fmla="*/ 28222 w 171"/>
              <a:gd name="T51" fmla="*/ 195263 h 239"/>
              <a:gd name="T52" fmla="*/ 35278 w 171"/>
              <a:gd name="T53" fmla="*/ 195263 h 239"/>
              <a:gd name="T54" fmla="*/ 0 w 171"/>
              <a:gd name="T55" fmla="*/ 252413 h 2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1"/>
              <a:gd name="T85" fmla="*/ 0 h 239"/>
              <a:gd name="T86" fmla="*/ 171 w 171"/>
              <a:gd name="T87" fmla="*/ 239 h 2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1" h="239">
                <a:moveTo>
                  <a:pt x="0" y="159"/>
                </a:moveTo>
                <a:lnTo>
                  <a:pt x="23" y="174"/>
                </a:lnTo>
                <a:lnTo>
                  <a:pt x="51" y="181"/>
                </a:lnTo>
                <a:lnTo>
                  <a:pt x="84" y="213"/>
                </a:lnTo>
                <a:lnTo>
                  <a:pt x="123" y="218"/>
                </a:lnTo>
                <a:lnTo>
                  <a:pt x="120" y="233"/>
                </a:lnTo>
                <a:lnTo>
                  <a:pt x="128" y="238"/>
                </a:lnTo>
                <a:lnTo>
                  <a:pt x="134" y="197"/>
                </a:lnTo>
                <a:lnTo>
                  <a:pt x="125" y="172"/>
                </a:lnTo>
                <a:lnTo>
                  <a:pt x="137" y="169"/>
                </a:lnTo>
                <a:lnTo>
                  <a:pt x="128" y="154"/>
                </a:lnTo>
                <a:lnTo>
                  <a:pt x="162" y="151"/>
                </a:lnTo>
                <a:lnTo>
                  <a:pt x="170" y="159"/>
                </a:lnTo>
                <a:lnTo>
                  <a:pt x="157" y="140"/>
                </a:lnTo>
                <a:lnTo>
                  <a:pt x="162" y="90"/>
                </a:lnTo>
                <a:lnTo>
                  <a:pt x="134" y="90"/>
                </a:lnTo>
                <a:lnTo>
                  <a:pt x="125" y="80"/>
                </a:lnTo>
                <a:lnTo>
                  <a:pt x="97" y="77"/>
                </a:lnTo>
                <a:lnTo>
                  <a:pt x="79" y="47"/>
                </a:lnTo>
                <a:lnTo>
                  <a:pt x="106" y="8"/>
                </a:lnTo>
                <a:lnTo>
                  <a:pt x="101" y="0"/>
                </a:lnTo>
                <a:lnTo>
                  <a:pt x="54" y="19"/>
                </a:lnTo>
                <a:lnTo>
                  <a:pt x="28" y="64"/>
                </a:lnTo>
                <a:lnTo>
                  <a:pt x="20" y="54"/>
                </a:lnTo>
                <a:lnTo>
                  <a:pt x="14" y="74"/>
                </a:lnTo>
                <a:lnTo>
                  <a:pt x="20" y="123"/>
                </a:lnTo>
                <a:lnTo>
                  <a:pt x="25" y="123"/>
                </a:lnTo>
                <a:lnTo>
                  <a:pt x="0" y="15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31" name="Freeform 123"/>
          <p:cNvSpPr>
            <a:spLocks/>
          </p:cNvSpPr>
          <p:nvPr/>
        </p:nvSpPr>
        <p:spPr bwMode="auto">
          <a:xfrm>
            <a:off x="2771775" y="3921125"/>
            <a:ext cx="249238" cy="388938"/>
          </a:xfrm>
          <a:custGeom>
            <a:avLst/>
            <a:gdLst>
              <a:gd name="T0" fmla="*/ 0 w 177"/>
              <a:gd name="T1" fmla="*/ 258763 h 245"/>
              <a:gd name="T2" fmla="*/ 33795 w 177"/>
              <a:gd name="T3" fmla="*/ 282575 h 245"/>
              <a:gd name="T4" fmla="*/ 74631 w 177"/>
              <a:gd name="T5" fmla="*/ 295275 h 245"/>
              <a:gd name="T6" fmla="*/ 122507 w 177"/>
              <a:gd name="T7" fmla="*/ 346075 h 245"/>
              <a:gd name="T8" fmla="*/ 178832 w 177"/>
              <a:gd name="T9" fmla="*/ 354013 h 245"/>
              <a:gd name="T10" fmla="*/ 174607 w 177"/>
              <a:gd name="T11" fmla="*/ 379413 h 245"/>
              <a:gd name="T12" fmla="*/ 185872 w 177"/>
              <a:gd name="T13" fmla="*/ 387350 h 245"/>
              <a:gd name="T14" fmla="*/ 195729 w 177"/>
              <a:gd name="T15" fmla="*/ 320675 h 245"/>
              <a:gd name="T16" fmla="*/ 181648 w 177"/>
              <a:gd name="T17" fmla="*/ 279400 h 245"/>
              <a:gd name="T18" fmla="*/ 199954 w 177"/>
              <a:gd name="T19" fmla="*/ 274638 h 245"/>
              <a:gd name="T20" fmla="*/ 185872 w 177"/>
              <a:gd name="T21" fmla="*/ 250825 h 245"/>
              <a:gd name="T22" fmla="*/ 236565 w 177"/>
              <a:gd name="T23" fmla="*/ 246063 h 245"/>
              <a:gd name="T24" fmla="*/ 247830 w 177"/>
              <a:gd name="T25" fmla="*/ 258763 h 245"/>
              <a:gd name="T26" fmla="*/ 229524 w 177"/>
              <a:gd name="T27" fmla="*/ 228600 h 245"/>
              <a:gd name="T28" fmla="*/ 236565 w 177"/>
              <a:gd name="T29" fmla="*/ 146050 h 245"/>
              <a:gd name="T30" fmla="*/ 195729 w 177"/>
              <a:gd name="T31" fmla="*/ 146050 h 245"/>
              <a:gd name="T32" fmla="*/ 181648 w 177"/>
              <a:gd name="T33" fmla="*/ 130175 h 245"/>
              <a:gd name="T34" fmla="*/ 140812 w 177"/>
              <a:gd name="T35" fmla="*/ 125413 h 245"/>
              <a:gd name="T36" fmla="*/ 115466 w 177"/>
              <a:gd name="T37" fmla="*/ 76200 h 245"/>
              <a:gd name="T38" fmla="*/ 154894 w 177"/>
              <a:gd name="T39" fmla="*/ 12700 h 245"/>
              <a:gd name="T40" fmla="*/ 147853 w 177"/>
              <a:gd name="T41" fmla="*/ 0 h 245"/>
              <a:gd name="T42" fmla="*/ 78855 w 177"/>
              <a:gd name="T43" fmla="*/ 30163 h 245"/>
              <a:gd name="T44" fmla="*/ 40836 w 177"/>
              <a:gd name="T45" fmla="*/ 104775 h 245"/>
              <a:gd name="T46" fmla="*/ 29571 w 177"/>
              <a:gd name="T47" fmla="*/ 87313 h 245"/>
              <a:gd name="T48" fmla="*/ 19714 w 177"/>
              <a:gd name="T49" fmla="*/ 120650 h 245"/>
              <a:gd name="T50" fmla="*/ 29571 w 177"/>
              <a:gd name="T51" fmla="*/ 200025 h 245"/>
              <a:gd name="T52" fmla="*/ 36611 w 177"/>
              <a:gd name="T53" fmla="*/ 200025 h 245"/>
              <a:gd name="T54" fmla="*/ 0 w 177"/>
              <a:gd name="T55" fmla="*/ 258763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245"/>
              <a:gd name="T86" fmla="*/ 177 w 177"/>
              <a:gd name="T87" fmla="*/ 245 h 2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245">
                <a:moveTo>
                  <a:pt x="0" y="163"/>
                </a:moveTo>
                <a:lnTo>
                  <a:pt x="24" y="178"/>
                </a:lnTo>
                <a:lnTo>
                  <a:pt x="53" y="186"/>
                </a:lnTo>
                <a:lnTo>
                  <a:pt x="87" y="218"/>
                </a:lnTo>
                <a:lnTo>
                  <a:pt x="127" y="223"/>
                </a:lnTo>
                <a:lnTo>
                  <a:pt x="124" y="239"/>
                </a:lnTo>
                <a:lnTo>
                  <a:pt x="132" y="244"/>
                </a:lnTo>
                <a:lnTo>
                  <a:pt x="139" y="202"/>
                </a:lnTo>
                <a:lnTo>
                  <a:pt x="129" y="176"/>
                </a:lnTo>
                <a:lnTo>
                  <a:pt x="142" y="173"/>
                </a:lnTo>
                <a:lnTo>
                  <a:pt x="132" y="158"/>
                </a:lnTo>
                <a:lnTo>
                  <a:pt x="168" y="155"/>
                </a:lnTo>
                <a:lnTo>
                  <a:pt x="176" y="163"/>
                </a:lnTo>
                <a:lnTo>
                  <a:pt x="163" y="144"/>
                </a:lnTo>
                <a:lnTo>
                  <a:pt x="168" y="92"/>
                </a:lnTo>
                <a:lnTo>
                  <a:pt x="139" y="92"/>
                </a:lnTo>
                <a:lnTo>
                  <a:pt x="129" y="82"/>
                </a:lnTo>
                <a:lnTo>
                  <a:pt x="100" y="79"/>
                </a:lnTo>
                <a:lnTo>
                  <a:pt x="82" y="48"/>
                </a:lnTo>
                <a:lnTo>
                  <a:pt x="110" y="8"/>
                </a:lnTo>
                <a:lnTo>
                  <a:pt x="105" y="0"/>
                </a:lnTo>
                <a:lnTo>
                  <a:pt x="56" y="19"/>
                </a:lnTo>
                <a:lnTo>
                  <a:pt x="29" y="66"/>
                </a:lnTo>
                <a:lnTo>
                  <a:pt x="21" y="55"/>
                </a:lnTo>
                <a:lnTo>
                  <a:pt x="14" y="76"/>
                </a:lnTo>
                <a:lnTo>
                  <a:pt x="21" y="126"/>
                </a:lnTo>
                <a:lnTo>
                  <a:pt x="26" y="126"/>
                </a:lnTo>
                <a:lnTo>
                  <a:pt x="0" y="16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32" name="Freeform 124"/>
          <p:cNvSpPr>
            <a:spLocks/>
          </p:cNvSpPr>
          <p:nvPr/>
        </p:nvSpPr>
        <p:spPr bwMode="auto">
          <a:xfrm>
            <a:off x="4637088" y="4125913"/>
            <a:ext cx="147637" cy="190500"/>
          </a:xfrm>
          <a:custGeom>
            <a:avLst/>
            <a:gdLst>
              <a:gd name="T0" fmla="*/ 0 w 105"/>
              <a:gd name="T1" fmla="*/ 171450 h 120"/>
              <a:gd name="T2" fmla="*/ 21091 w 105"/>
              <a:gd name="T3" fmla="*/ 188913 h 120"/>
              <a:gd name="T4" fmla="*/ 37964 w 105"/>
              <a:gd name="T5" fmla="*/ 185738 h 120"/>
              <a:gd name="T6" fmla="*/ 70303 w 105"/>
              <a:gd name="T7" fmla="*/ 185738 h 120"/>
              <a:gd name="T8" fmla="*/ 94206 w 105"/>
              <a:gd name="T9" fmla="*/ 166688 h 120"/>
              <a:gd name="T10" fmla="*/ 101237 w 105"/>
              <a:gd name="T11" fmla="*/ 125413 h 120"/>
              <a:gd name="T12" fmla="*/ 129358 w 105"/>
              <a:gd name="T13" fmla="*/ 98425 h 120"/>
              <a:gd name="T14" fmla="*/ 146231 w 105"/>
              <a:gd name="T15" fmla="*/ 0 h 120"/>
              <a:gd name="T16" fmla="*/ 119516 w 105"/>
              <a:gd name="T17" fmla="*/ 0 h 120"/>
              <a:gd name="T18" fmla="*/ 97019 w 105"/>
              <a:gd name="T19" fmla="*/ 15875 h 120"/>
              <a:gd name="T20" fmla="*/ 94206 w 105"/>
              <a:gd name="T21" fmla="*/ 47625 h 120"/>
              <a:gd name="T22" fmla="*/ 40776 w 105"/>
              <a:gd name="T23" fmla="*/ 34925 h 120"/>
              <a:gd name="T24" fmla="*/ 37964 w 105"/>
              <a:gd name="T25" fmla="*/ 53975 h 120"/>
              <a:gd name="T26" fmla="*/ 66085 w 105"/>
              <a:gd name="T27" fmla="*/ 53975 h 120"/>
              <a:gd name="T28" fmla="*/ 56243 w 105"/>
              <a:gd name="T29" fmla="*/ 130175 h 120"/>
              <a:gd name="T30" fmla="*/ 32340 w 105"/>
              <a:gd name="T31" fmla="*/ 122238 h 120"/>
              <a:gd name="T32" fmla="*/ 0 w 105"/>
              <a:gd name="T33" fmla="*/ 17145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20"/>
              <a:gd name="T53" fmla="*/ 105 w 105"/>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20">
                <a:moveTo>
                  <a:pt x="0" y="108"/>
                </a:moveTo>
                <a:lnTo>
                  <a:pt x="15" y="119"/>
                </a:lnTo>
                <a:lnTo>
                  <a:pt x="27" y="117"/>
                </a:lnTo>
                <a:lnTo>
                  <a:pt x="50" y="117"/>
                </a:lnTo>
                <a:lnTo>
                  <a:pt x="67" y="105"/>
                </a:lnTo>
                <a:lnTo>
                  <a:pt x="72" y="79"/>
                </a:lnTo>
                <a:lnTo>
                  <a:pt x="92" y="62"/>
                </a:lnTo>
                <a:lnTo>
                  <a:pt x="104" y="0"/>
                </a:lnTo>
                <a:lnTo>
                  <a:pt x="85" y="0"/>
                </a:lnTo>
                <a:lnTo>
                  <a:pt x="69" y="10"/>
                </a:lnTo>
                <a:lnTo>
                  <a:pt x="67" y="30"/>
                </a:lnTo>
                <a:lnTo>
                  <a:pt x="29" y="22"/>
                </a:lnTo>
                <a:lnTo>
                  <a:pt x="27" y="34"/>
                </a:lnTo>
                <a:lnTo>
                  <a:pt x="47" y="34"/>
                </a:lnTo>
                <a:lnTo>
                  <a:pt x="40" y="82"/>
                </a:lnTo>
                <a:lnTo>
                  <a:pt x="23" y="77"/>
                </a:lnTo>
                <a:lnTo>
                  <a:pt x="0" y="10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33" name="Freeform 125"/>
          <p:cNvSpPr>
            <a:spLocks/>
          </p:cNvSpPr>
          <p:nvPr/>
        </p:nvSpPr>
        <p:spPr bwMode="auto">
          <a:xfrm>
            <a:off x="4637088" y="4125913"/>
            <a:ext cx="157162" cy="200025"/>
          </a:xfrm>
          <a:custGeom>
            <a:avLst/>
            <a:gdLst>
              <a:gd name="T0" fmla="*/ 0 w 111"/>
              <a:gd name="T1" fmla="*/ 179388 h 126"/>
              <a:gd name="T2" fmla="*/ 22654 w 111"/>
              <a:gd name="T3" fmla="*/ 198438 h 126"/>
              <a:gd name="T4" fmla="*/ 41060 w 111"/>
              <a:gd name="T5" fmla="*/ 195263 h 126"/>
              <a:gd name="T6" fmla="*/ 75041 w 111"/>
              <a:gd name="T7" fmla="*/ 195263 h 126"/>
              <a:gd name="T8" fmla="*/ 100527 w 111"/>
              <a:gd name="T9" fmla="*/ 174625 h 126"/>
              <a:gd name="T10" fmla="*/ 107606 w 111"/>
              <a:gd name="T11" fmla="*/ 131763 h 126"/>
              <a:gd name="T12" fmla="*/ 137340 w 111"/>
              <a:gd name="T13" fmla="*/ 103188 h 126"/>
              <a:gd name="T14" fmla="*/ 155746 w 111"/>
              <a:gd name="T15" fmla="*/ 0 h 126"/>
              <a:gd name="T16" fmla="*/ 127429 w 111"/>
              <a:gd name="T17" fmla="*/ 0 h 126"/>
              <a:gd name="T18" fmla="*/ 103359 w 111"/>
              <a:gd name="T19" fmla="*/ 15875 h 126"/>
              <a:gd name="T20" fmla="*/ 100527 w 111"/>
              <a:gd name="T21" fmla="*/ 49213 h 126"/>
              <a:gd name="T22" fmla="*/ 43892 w 111"/>
              <a:gd name="T23" fmla="*/ 36513 h 126"/>
              <a:gd name="T24" fmla="*/ 41060 w 111"/>
              <a:gd name="T25" fmla="*/ 57150 h 126"/>
              <a:gd name="T26" fmla="*/ 70794 w 111"/>
              <a:gd name="T27" fmla="*/ 57150 h 126"/>
              <a:gd name="T28" fmla="*/ 59467 w 111"/>
              <a:gd name="T29" fmla="*/ 136525 h 126"/>
              <a:gd name="T30" fmla="*/ 33981 w 111"/>
              <a:gd name="T31" fmla="*/ 128588 h 126"/>
              <a:gd name="T32" fmla="*/ 0 w 111"/>
              <a:gd name="T33" fmla="*/ 179388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26"/>
              <a:gd name="T53" fmla="*/ 111 w 111"/>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26">
                <a:moveTo>
                  <a:pt x="0" y="113"/>
                </a:moveTo>
                <a:lnTo>
                  <a:pt x="16" y="125"/>
                </a:lnTo>
                <a:lnTo>
                  <a:pt x="29" y="123"/>
                </a:lnTo>
                <a:lnTo>
                  <a:pt x="53" y="123"/>
                </a:lnTo>
                <a:lnTo>
                  <a:pt x="71" y="110"/>
                </a:lnTo>
                <a:lnTo>
                  <a:pt x="76" y="83"/>
                </a:lnTo>
                <a:lnTo>
                  <a:pt x="97" y="65"/>
                </a:lnTo>
                <a:lnTo>
                  <a:pt x="110" y="0"/>
                </a:lnTo>
                <a:lnTo>
                  <a:pt x="90" y="0"/>
                </a:lnTo>
                <a:lnTo>
                  <a:pt x="73" y="10"/>
                </a:lnTo>
                <a:lnTo>
                  <a:pt x="71" y="31"/>
                </a:lnTo>
                <a:lnTo>
                  <a:pt x="31" y="23"/>
                </a:lnTo>
                <a:lnTo>
                  <a:pt x="29" y="36"/>
                </a:lnTo>
                <a:lnTo>
                  <a:pt x="50" y="36"/>
                </a:lnTo>
                <a:lnTo>
                  <a:pt x="42" y="86"/>
                </a:lnTo>
                <a:lnTo>
                  <a:pt x="24" y="81"/>
                </a:lnTo>
                <a:lnTo>
                  <a:pt x="0" y="1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34" name="Freeform 126"/>
          <p:cNvSpPr>
            <a:spLocks/>
          </p:cNvSpPr>
          <p:nvPr/>
        </p:nvSpPr>
        <p:spPr bwMode="auto">
          <a:xfrm>
            <a:off x="4664075" y="4092575"/>
            <a:ext cx="387350" cy="423863"/>
          </a:xfrm>
          <a:custGeom>
            <a:avLst/>
            <a:gdLst>
              <a:gd name="T0" fmla="*/ 0 w 275"/>
              <a:gd name="T1" fmla="*/ 250825 h 267"/>
              <a:gd name="T2" fmla="*/ 0 w 275"/>
              <a:gd name="T3" fmla="*/ 260350 h 267"/>
              <a:gd name="T4" fmla="*/ 78879 w 275"/>
              <a:gd name="T5" fmla="*/ 247650 h 267"/>
              <a:gd name="T6" fmla="*/ 111275 w 275"/>
              <a:gd name="T7" fmla="*/ 304800 h 267"/>
              <a:gd name="T8" fmla="*/ 140855 w 275"/>
              <a:gd name="T9" fmla="*/ 301625 h 267"/>
              <a:gd name="T10" fmla="*/ 145080 w 275"/>
              <a:gd name="T11" fmla="*/ 276225 h 267"/>
              <a:gd name="T12" fmla="*/ 171843 w 275"/>
              <a:gd name="T13" fmla="*/ 271463 h 267"/>
              <a:gd name="T14" fmla="*/ 191562 w 275"/>
              <a:gd name="T15" fmla="*/ 284163 h 267"/>
              <a:gd name="T16" fmla="*/ 194379 w 275"/>
              <a:gd name="T17" fmla="*/ 369888 h 267"/>
              <a:gd name="T18" fmla="*/ 238044 w 275"/>
              <a:gd name="T19" fmla="*/ 366713 h 267"/>
              <a:gd name="T20" fmla="*/ 350728 w 275"/>
              <a:gd name="T21" fmla="*/ 422275 h 267"/>
              <a:gd name="T22" fmla="*/ 350728 w 275"/>
              <a:gd name="T23" fmla="*/ 393700 h 267"/>
              <a:gd name="T24" fmla="*/ 328191 w 275"/>
              <a:gd name="T25" fmla="*/ 387350 h 267"/>
              <a:gd name="T26" fmla="*/ 332417 w 275"/>
              <a:gd name="T27" fmla="*/ 325438 h 267"/>
              <a:gd name="T28" fmla="*/ 371856 w 275"/>
              <a:gd name="T29" fmla="*/ 304800 h 267"/>
              <a:gd name="T30" fmla="*/ 346502 w 275"/>
              <a:gd name="T31" fmla="*/ 263525 h 267"/>
              <a:gd name="T32" fmla="*/ 346502 w 275"/>
              <a:gd name="T33" fmla="*/ 195263 h 267"/>
              <a:gd name="T34" fmla="*/ 339459 w 275"/>
              <a:gd name="T35" fmla="*/ 177800 h 267"/>
              <a:gd name="T36" fmla="*/ 353545 w 275"/>
              <a:gd name="T37" fmla="*/ 146050 h 267"/>
              <a:gd name="T38" fmla="*/ 371856 w 275"/>
              <a:gd name="T39" fmla="*/ 88900 h 267"/>
              <a:gd name="T40" fmla="*/ 385941 w 275"/>
              <a:gd name="T41" fmla="*/ 65088 h 267"/>
              <a:gd name="T42" fmla="*/ 378899 w 275"/>
              <a:gd name="T43" fmla="*/ 33338 h 267"/>
              <a:gd name="T44" fmla="*/ 307063 w 275"/>
              <a:gd name="T45" fmla="*/ 0 h 267"/>
              <a:gd name="T46" fmla="*/ 187337 w 275"/>
              <a:gd name="T47" fmla="*/ 15875 h 267"/>
              <a:gd name="T48" fmla="*/ 145080 w 275"/>
              <a:gd name="T49" fmla="*/ 0 h 267"/>
              <a:gd name="T50" fmla="*/ 125361 w 275"/>
              <a:gd name="T51" fmla="*/ 33338 h 267"/>
              <a:gd name="T52" fmla="*/ 107049 w 275"/>
              <a:gd name="T53" fmla="*/ 133350 h 267"/>
              <a:gd name="T54" fmla="*/ 78879 w 275"/>
              <a:gd name="T55" fmla="*/ 161925 h 267"/>
              <a:gd name="T56" fmla="*/ 71836 w 275"/>
              <a:gd name="T57" fmla="*/ 203200 h 267"/>
              <a:gd name="T58" fmla="*/ 46482 w 275"/>
              <a:gd name="T59" fmla="*/ 223838 h 267"/>
              <a:gd name="T60" fmla="*/ 14085 w 275"/>
              <a:gd name="T61" fmla="*/ 223838 h 267"/>
              <a:gd name="T62" fmla="*/ 0 w 275"/>
              <a:gd name="T63" fmla="*/ 250825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267"/>
              <a:gd name="T98" fmla="*/ 275 w 275"/>
              <a:gd name="T99" fmla="*/ 267 h 2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267">
                <a:moveTo>
                  <a:pt x="0" y="158"/>
                </a:moveTo>
                <a:lnTo>
                  <a:pt x="0" y="164"/>
                </a:lnTo>
                <a:lnTo>
                  <a:pt x="56" y="156"/>
                </a:lnTo>
                <a:lnTo>
                  <a:pt x="79" y="192"/>
                </a:lnTo>
                <a:lnTo>
                  <a:pt x="100" y="190"/>
                </a:lnTo>
                <a:lnTo>
                  <a:pt x="103" y="174"/>
                </a:lnTo>
                <a:lnTo>
                  <a:pt x="122" y="171"/>
                </a:lnTo>
                <a:lnTo>
                  <a:pt x="136" y="179"/>
                </a:lnTo>
                <a:lnTo>
                  <a:pt x="138" y="233"/>
                </a:lnTo>
                <a:lnTo>
                  <a:pt x="169" y="231"/>
                </a:lnTo>
                <a:lnTo>
                  <a:pt x="249" y="266"/>
                </a:lnTo>
                <a:lnTo>
                  <a:pt x="249" y="248"/>
                </a:lnTo>
                <a:lnTo>
                  <a:pt x="233" y="244"/>
                </a:lnTo>
                <a:lnTo>
                  <a:pt x="236" y="205"/>
                </a:lnTo>
                <a:lnTo>
                  <a:pt x="264" y="192"/>
                </a:lnTo>
                <a:lnTo>
                  <a:pt x="246" y="166"/>
                </a:lnTo>
                <a:lnTo>
                  <a:pt x="246" y="123"/>
                </a:lnTo>
                <a:lnTo>
                  <a:pt x="241" y="112"/>
                </a:lnTo>
                <a:lnTo>
                  <a:pt x="251" y="92"/>
                </a:lnTo>
                <a:lnTo>
                  <a:pt x="264" y="56"/>
                </a:lnTo>
                <a:lnTo>
                  <a:pt x="274" y="41"/>
                </a:lnTo>
                <a:lnTo>
                  <a:pt x="269" y="21"/>
                </a:lnTo>
                <a:lnTo>
                  <a:pt x="218" y="0"/>
                </a:lnTo>
                <a:lnTo>
                  <a:pt x="133" y="10"/>
                </a:lnTo>
                <a:lnTo>
                  <a:pt x="103" y="0"/>
                </a:lnTo>
                <a:lnTo>
                  <a:pt x="89" y="21"/>
                </a:lnTo>
                <a:lnTo>
                  <a:pt x="76" y="84"/>
                </a:lnTo>
                <a:lnTo>
                  <a:pt x="56" y="102"/>
                </a:lnTo>
                <a:lnTo>
                  <a:pt x="51" y="128"/>
                </a:lnTo>
                <a:lnTo>
                  <a:pt x="33" y="141"/>
                </a:lnTo>
                <a:lnTo>
                  <a:pt x="10" y="141"/>
                </a:lnTo>
                <a:lnTo>
                  <a:pt x="0" y="15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35" name="Freeform 127"/>
          <p:cNvSpPr>
            <a:spLocks/>
          </p:cNvSpPr>
          <p:nvPr/>
        </p:nvSpPr>
        <p:spPr bwMode="auto">
          <a:xfrm>
            <a:off x="4664075" y="4092575"/>
            <a:ext cx="396875" cy="433388"/>
          </a:xfrm>
          <a:custGeom>
            <a:avLst/>
            <a:gdLst>
              <a:gd name="T0" fmla="*/ 0 w 281"/>
              <a:gd name="T1" fmla="*/ 257175 h 273"/>
              <a:gd name="T2" fmla="*/ 0 w 281"/>
              <a:gd name="T3" fmla="*/ 266700 h 273"/>
              <a:gd name="T4" fmla="*/ 80505 w 281"/>
              <a:gd name="T5" fmla="*/ 254000 h 273"/>
              <a:gd name="T6" fmla="*/ 114402 w 281"/>
              <a:gd name="T7" fmla="*/ 311150 h 273"/>
              <a:gd name="T8" fmla="*/ 144061 w 281"/>
              <a:gd name="T9" fmla="*/ 307975 h 273"/>
              <a:gd name="T10" fmla="*/ 148298 w 281"/>
              <a:gd name="T11" fmla="*/ 282575 h 273"/>
              <a:gd name="T12" fmla="*/ 176546 w 281"/>
              <a:gd name="T13" fmla="*/ 277813 h 273"/>
              <a:gd name="T14" fmla="*/ 196319 w 281"/>
              <a:gd name="T15" fmla="*/ 290513 h 273"/>
              <a:gd name="T16" fmla="*/ 199144 w 281"/>
              <a:gd name="T17" fmla="*/ 377825 h 273"/>
              <a:gd name="T18" fmla="*/ 244339 w 281"/>
              <a:gd name="T19" fmla="*/ 374650 h 273"/>
              <a:gd name="T20" fmla="*/ 358741 w 281"/>
              <a:gd name="T21" fmla="*/ 431800 h 273"/>
              <a:gd name="T22" fmla="*/ 358741 w 281"/>
              <a:gd name="T23" fmla="*/ 403225 h 273"/>
              <a:gd name="T24" fmla="*/ 336143 w 281"/>
              <a:gd name="T25" fmla="*/ 395288 h 273"/>
              <a:gd name="T26" fmla="*/ 340380 w 281"/>
              <a:gd name="T27" fmla="*/ 333375 h 273"/>
              <a:gd name="T28" fmla="*/ 381339 w 281"/>
              <a:gd name="T29" fmla="*/ 311150 h 273"/>
              <a:gd name="T30" fmla="*/ 354504 w 281"/>
              <a:gd name="T31" fmla="*/ 269875 h 273"/>
              <a:gd name="T32" fmla="*/ 354504 w 281"/>
              <a:gd name="T33" fmla="*/ 200025 h 273"/>
              <a:gd name="T34" fmla="*/ 347442 w 281"/>
              <a:gd name="T35" fmla="*/ 182563 h 273"/>
              <a:gd name="T36" fmla="*/ 362978 w 281"/>
              <a:gd name="T37" fmla="*/ 149225 h 273"/>
              <a:gd name="T38" fmla="*/ 381339 w 281"/>
              <a:gd name="T39" fmla="*/ 90488 h 273"/>
              <a:gd name="T40" fmla="*/ 395463 w 281"/>
              <a:gd name="T41" fmla="*/ 66675 h 273"/>
              <a:gd name="T42" fmla="*/ 388401 w 281"/>
              <a:gd name="T43" fmla="*/ 33338 h 273"/>
              <a:gd name="T44" fmla="*/ 314958 w 281"/>
              <a:gd name="T45" fmla="*/ 0 h 273"/>
              <a:gd name="T46" fmla="*/ 192082 w 281"/>
              <a:gd name="T47" fmla="*/ 15875 h 273"/>
              <a:gd name="T48" fmla="*/ 148298 w 281"/>
              <a:gd name="T49" fmla="*/ 0 h 273"/>
              <a:gd name="T50" fmla="*/ 128525 w 281"/>
              <a:gd name="T51" fmla="*/ 33338 h 273"/>
              <a:gd name="T52" fmla="*/ 110165 w 281"/>
              <a:gd name="T53" fmla="*/ 136525 h 273"/>
              <a:gd name="T54" fmla="*/ 80505 w 281"/>
              <a:gd name="T55" fmla="*/ 165100 h 273"/>
              <a:gd name="T56" fmla="*/ 73443 w 281"/>
              <a:gd name="T57" fmla="*/ 207963 h 273"/>
              <a:gd name="T58" fmla="*/ 48020 w 281"/>
              <a:gd name="T59" fmla="*/ 228600 h 273"/>
              <a:gd name="T60" fmla="*/ 14124 w 281"/>
              <a:gd name="T61" fmla="*/ 228600 h 273"/>
              <a:gd name="T62" fmla="*/ 0 w 281"/>
              <a:gd name="T63" fmla="*/ 257175 h 2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1"/>
              <a:gd name="T97" fmla="*/ 0 h 273"/>
              <a:gd name="T98" fmla="*/ 281 w 281"/>
              <a:gd name="T99" fmla="*/ 273 h 2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1" h="273">
                <a:moveTo>
                  <a:pt x="0" y="162"/>
                </a:moveTo>
                <a:lnTo>
                  <a:pt x="0" y="168"/>
                </a:lnTo>
                <a:lnTo>
                  <a:pt x="57" y="160"/>
                </a:lnTo>
                <a:lnTo>
                  <a:pt x="81" y="196"/>
                </a:lnTo>
                <a:lnTo>
                  <a:pt x="102" y="194"/>
                </a:lnTo>
                <a:lnTo>
                  <a:pt x="105" y="178"/>
                </a:lnTo>
                <a:lnTo>
                  <a:pt x="125" y="175"/>
                </a:lnTo>
                <a:lnTo>
                  <a:pt x="139" y="183"/>
                </a:lnTo>
                <a:lnTo>
                  <a:pt x="141" y="238"/>
                </a:lnTo>
                <a:lnTo>
                  <a:pt x="173" y="236"/>
                </a:lnTo>
                <a:lnTo>
                  <a:pt x="254" y="272"/>
                </a:lnTo>
                <a:lnTo>
                  <a:pt x="254" y="254"/>
                </a:lnTo>
                <a:lnTo>
                  <a:pt x="238" y="249"/>
                </a:lnTo>
                <a:lnTo>
                  <a:pt x="241" y="210"/>
                </a:lnTo>
                <a:lnTo>
                  <a:pt x="270" y="196"/>
                </a:lnTo>
                <a:lnTo>
                  <a:pt x="251" y="170"/>
                </a:lnTo>
                <a:lnTo>
                  <a:pt x="251" y="126"/>
                </a:lnTo>
                <a:lnTo>
                  <a:pt x="246" y="115"/>
                </a:lnTo>
                <a:lnTo>
                  <a:pt x="257" y="94"/>
                </a:lnTo>
                <a:lnTo>
                  <a:pt x="270" y="57"/>
                </a:lnTo>
                <a:lnTo>
                  <a:pt x="280" y="42"/>
                </a:lnTo>
                <a:lnTo>
                  <a:pt x="275" y="21"/>
                </a:lnTo>
                <a:lnTo>
                  <a:pt x="223" y="0"/>
                </a:lnTo>
                <a:lnTo>
                  <a:pt x="136" y="10"/>
                </a:lnTo>
                <a:lnTo>
                  <a:pt x="105" y="0"/>
                </a:lnTo>
                <a:lnTo>
                  <a:pt x="91" y="21"/>
                </a:lnTo>
                <a:lnTo>
                  <a:pt x="78" y="86"/>
                </a:lnTo>
                <a:lnTo>
                  <a:pt x="57" y="104"/>
                </a:lnTo>
                <a:lnTo>
                  <a:pt x="52" y="131"/>
                </a:lnTo>
                <a:lnTo>
                  <a:pt x="34" y="144"/>
                </a:lnTo>
                <a:lnTo>
                  <a:pt x="10" y="144"/>
                </a:lnTo>
                <a:lnTo>
                  <a:pt x="0" y="16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36" name="Freeform 128"/>
          <p:cNvSpPr>
            <a:spLocks/>
          </p:cNvSpPr>
          <p:nvPr/>
        </p:nvSpPr>
        <p:spPr bwMode="auto">
          <a:xfrm>
            <a:off x="2627313" y="3951288"/>
            <a:ext cx="58737" cy="53975"/>
          </a:xfrm>
          <a:custGeom>
            <a:avLst/>
            <a:gdLst>
              <a:gd name="T0" fmla="*/ 0 w 42"/>
              <a:gd name="T1" fmla="*/ 0 h 34"/>
              <a:gd name="T2" fmla="*/ 4195 w 42"/>
              <a:gd name="T3" fmla="*/ 23812 h 34"/>
              <a:gd name="T4" fmla="*/ 13985 w 42"/>
              <a:gd name="T5" fmla="*/ 20637 h 34"/>
              <a:gd name="T6" fmla="*/ 51745 w 42"/>
              <a:gd name="T7" fmla="*/ 52388 h 34"/>
              <a:gd name="T8" fmla="*/ 57339 w 42"/>
              <a:gd name="T9" fmla="*/ 30162 h 34"/>
              <a:gd name="T10" fmla="*/ 39158 w 42"/>
              <a:gd name="T11" fmla="*/ 3175 h 34"/>
              <a:gd name="T12" fmla="*/ 0 w 42"/>
              <a:gd name="T13" fmla="*/ 0 h 34"/>
              <a:gd name="T14" fmla="*/ 0 60000 65536"/>
              <a:gd name="T15" fmla="*/ 0 60000 65536"/>
              <a:gd name="T16" fmla="*/ 0 60000 65536"/>
              <a:gd name="T17" fmla="*/ 0 60000 65536"/>
              <a:gd name="T18" fmla="*/ 0 60000 65536"/>
              <a:gd name="T19" fmla="*/ 0 60000 65536"/>
              <a:gd name="T20" fmla="*/ 0 60000 65536"/>
              <a:gd name="T21" fmla="*/ 0 w 42"/>
              <a:gd name="T22" fmla="*/ 0 h 34"/>
              <a:gd name="T23" fmla="*/ 42 w 4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4">
                <a:moveTo>
                  <a:pt x="0" y="0"/>
                </a:moveTo>
                <a:lnTo>
                  <a:pt x="3" y="15"/>
                </a:lnTo>
                <a:lnTo>
                  <a:pt x="10" y="13"/>
                </a:lnTo>
                <a:lnTo>
                  <a:pt x="37" y="33"/>
                </a:lnTo>
                <a:lnTo>
                  <a:pt x="41" y="19"/>
                </a:lnTo>
                <a:lnTo>
                  <a:pt x="28" y="2"/>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37" name="Freeform 129"/>
          <p:cNvSpPr>
            <a:spLocks/>
          </p:cNvSpPr>
          <p:nvPr/>
        </p:nvSpPr>
        <p:spPr bwMode="auto">
          <a:xfrm>
            <a:off x="2627313" y="3951288"/>
            <a:ext cx="68262" cy="63500"/>
          </a:xfrm>
          <a:custGeom>
            <a:avLst/>
            <a:gdLst>
              <a:gd name="T0" fmla="*/ 0 w 48"/>
              <a:gd name="T1" fmla="*/ 0 h 40"/>
              <a:gd name="T2" fmla="*/ 4266 w 48"/>
              <a:gd name="T3" fmla="*/ 28575 h 40"/>
              <a:gd name="T4" fmla="*/ 15643 w 48"/>
              <a:gd name="T5" fmla="*/ 23812 h 40"/>
              <a:gd name="T6" fmla="*/ 59729 w 48"/>
              <a:gd name="T7" fmla="*/ 61913 h 40"/>
              <a:gd name="T8" fmla="*/ 66840 w 48"/>
              <a:gd name="T9" fmla="*/ 36512 h 40"/>
              <a:gd name="T10" fmla="*/ 45508 w 48"/>
              <a:gd name="T11" fmla="*/ 3175 h 40"/>
              <a:gd name="T12" fmla="*/ 0 w 48"/>
              <a:gd name="T13" fmla="*/ 0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0" y="0"/>
                </a:moveTo>
                <a:lnTo>
                  <a:pt x="3" y="18"/>
                </a:lnTo>
                <a:lnTo>
                  <a:pt x="11" y="15"/>
                </a:lnTo>
                <a:lnTo>
                  <a:pt x="42" y="39"/>
                </a:lnTo>
                <a:lnTo>
                  <a:pt x="47" y="23"/>
                </a:lnTo>
                <a:lnTo>
                  <a:pt x="32" y="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38" name="Freeform 130"/>
          <p:cNvSpPr>
            <a:spLocks/>
          </p:cNvSpPr>
          <p:nvPr/>
        </p:nvSpPr>
        <p:spPr bwMode="auto">
          <a:xfrm>
            <a:off x="5076825" y="3343275"/>
            <a:ext cx="41275" cy="26988"/>
          </a:xfrm>
          <a:custGeom>
            <a:avLst/>
            <a:gdLst>
              <a:gd name="T0" fmla="*/ 0 w 29"/>
              <a:gd name="T1" fmla="*/ 14288 h 17"/>
              <a:gd name="T2" fmla="*/ 15656 w 29"/>
              <a:gd name="T3" fmla="*/ 25400 h 17"/>
              <a:gd name="T4" fmla="*/ 39852 w 29"/>
              <a:gd name="T5" fmla="*/ 0 h 17"/>
              <a:gd name="T6" fmla="*/ 0 w 29"/>
              <a:gd name="T7" fmla="*/ 14288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0" y="9"/>
                </a:moveTo>
                <a:lnTo>
                  <a:pt x="11" y="16"/>
                </a:lnTo>
                <a:lnTo>
                  <a:pt x="28" y="0"/>
                </a:lnTo>
                <a:lnTo>
                  <a:pt x="0" y="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39" name="Freeform 131"/>
          <p:cNvSpPr>
            <a:spLocks/>
          </p:cNvSpPr>
          <p:nvPr/>
        </p:nvSpPr>
        <p:spPr bwMode="auto">
          <a:xfrm>
            <a:off x="5076825" y="3343275"/>
            <a:ext cx="49213" cy="30163"/>
          </a:xfrm>
          <a:custGeom>
            <a:avLst/>
            <a:gdLst>
              <a:gd name="T0" fmla="*/ 0 w 35"/>
              <a:gd name="T1" fmla="*/ 15875 h 19"/>
              <a:gd name="T2" fmla="*/ 18279 w 35"/>
              <a:gd name="T3" fmla="*/ 28575 h 19"/>
              <a:gd name="T4" fmla="*/ 47807 w 35"/>
              <a:gd name="T5" fmla="*/ 0 h 19"/>
              <a:gd name="T6" fmla="*/ 0 w 35"/>
              <a:gd name="T7" fmla="*/ 15875 h 19"/>
              <a:gd name="T8" fmla="*/ 0 60000 65536"/>
              <a:gd name="T9" fmla="*/ 0 60000 65536"/>
              <a:gd name="T10" fmla="*/ 0 60000 65536"/>
              <a:gd name="T11" fmla="*/ 0 60000 65536"/>
              <a:gd name="T12" fmla="*/ 0 w 35"/>
              <a:gd name="T13" fmla="*/ 0 h 19"/>
              <a:gd name="T14" fmla="*/ 35 w 35"/>
              <a:gd name="T15" fmla="*/ 19 h 19"/>
            </a:gdLst>
            <a:ahLst/>
            <a:cxnLst>
              <a:cxn ang="T8">
                <a:pos x="T0" y="T1"/>
              </a:cxn>
              <a:cxn ang="T9">
                <a:pos x="T2" y="T3"/>
              </a:cxn>
              <a:cxn ang="T10">
                <a:pos x="T4" y="T5"/>
              </a:cxn>
              <a:cxn ang="T11">
                <a:pos x="T6" y="T7"/>
              </a:cxn>
            </a:cxnLst>
            <a:rect l="T12" t="T13" r="T14" b="T15"/>
            <a:pathLst>
              <a:path w="35" h="19">
                <a:moveTo>
                  <a:pt x="0" y="10"/>
                </a:moveTo>
                <a:lnTo>
                  <a:pt x="13" y="18"/>
                </a:lnTo>
                <a:lnTo>
                  <a:pt x="34" y="0"/>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40" name="Freeform 132"/>
          <p:cNvSpPr>
            <a:spLocks/>
          </p:cNvSpPr>
          <p:nvPr/>
        </p:nvSpPr>
        <p:spPr bwMode="auto">
          <a:xfrm>
            <a:off x="4656138" y="2898775"/>
            <a:ext cx="111125" cy="69850"/>
          </a:xfrm>
          <a:custGeom>
            <a:avLst/>
            <a:gdLst>
              <a:gd name="T0" fmla="*/ 0 w 78"/>
              <a:gd name="T1" fmla="*/ 23812 h 44"/>
              <a:gd name="T2" fmla="*/ 32768 w 78"/>
              <a:gd name="T3" fmla="*/ 68263 h 44"/>
              <a:gd name="T4" fmla="*/ 89755 w 78"/>
              <a:gd name="T5" fmla="*/ 65088 h 44"/>
              <a:gd name="T6" fmla="*/ 102577 w 78"/>
              <a:gd name="T7" fmla="*/ 50800 h 44"/>
              <a:gd name="T8" fmla="*/ 109700 w 78"/>
              <a:gd name="T9" fmla="*/ 31750 h 44"/>
              <a:gd name="T10" fmla="*/ 54138 w 78"/>
              <a:gd name="T11" fmla="*/ 9525 h 44"/>
              <a:gd name="T12" fmla="*/ 41316 w 78"/>
              <a:gd name="T13" fmla="*/ 0 h 44"/>
              <a:gd name="T14" fmla="*/ 0 w 78"/>
              <a:gd name="T15" fmla="*/ 23812 h 44"/>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44"/>
              <a:gd name="T26" fmla="*/ 78 w 78"/>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44">
                <a:moveTo>
                  <a:pt x="0" y="15"/>
                </a:moveTo>
                <a:lnTo>
                  <a:pt x="23" y="43"/>
                </a:lnTo>
                <a:lnTo>
                  <a:pt x="63" y="41"/>
                </a:lnTo>
                <a:lnTo>
                  <a:pt x="72" y="32"/>
                </a:lnTo>
                <a:lnTo>
                  <a:pt x="77" y="20"/>
                </a:lnTo>
                <a:lnTo>
                  <a:pt x="38" y="6"/>
                </a:lnTo>
                <a:lnTo>
                  <a:pt x="29" y="0"/>
                </a:lnTo>
                <a:lnTo>
                  <a:pt x="0" y="1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43141" name="Freeform 133"/>
          <p:cNvSpPr>
            <a:spLocks/>
          </p:cNvSpPr>
          <p:nvPr/>
        </p:nvSpPr>
        <p:spPr bwMode="auto">
          <a:xfrm>
            <a:off x="4656138" y="2898775"/>
            <a:ext cx="119062" cy="79375"/>
          </a:xfrm>
          <a:custGeom>
            <a:avLst/>
            <a:gdLst>
              <a:gd name="T0" fmla="*/ 0 w 84"/>
              <a:gd name="T1" fmla="*/ 26988 h 50"/>
              <a:gd name="T2" fmla="*/ 35435 w 84"/>
              <a:gd name="T3" fmla="*/ 77788 h 50"/>
              <a:gd name="T4" fmla="*/ 96384 w 84"/>
              <a:gd name="T5" fmla="*/ 74613 h 50"/>
              <a:gd name="T6" fmla="*/ 110558 w 84"/>
              <a:gd name="T7" fmla="*/ 57150 h 50"/>
              <a:gd name="T8" fmla="*/ 117645 w 84"/>
              <a:gd name="T9" fmla="*/ 36513 h 50"/>
              <a:gd name="T10" fmla="*/ 58114 w 84"/>
              <a:gd name="T11" fmla="*/ 11112 h 50"/>
              <a:gd name="T12" fmla="*/ 43940 w 84"/>
              <a:gd name="T13" fmla="*/ 0 h 50"/>
              <a:gd name="T14" fmla="*/ 0 w 84"/>
              <a:gd name="T15" fmla="*/ 26988 h 50"/>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0"/>
              <a:gd name="T26" fmla="*/ 84 w 84"/>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0">
                <a:moveTo>
                  <a:pt x="0" y="17"/>
                </a:moveTo>
                <a:lnTo>
                  <a:pt x="25" y="49"/>
                </a:lnTo>
                <a:lnTo>
                  <a:pt x="68" y="47"/>
                </a:lnTo>
                <a:lnTo>
                  <a:pt x="78" y="36"/>
                </a:lnTo>
                <a:lnTo>
                  <a:pt x="83" y="23"/>
                </a:lnTo>
                <a:lnTo>
                  <a:pt x="41" y="7"/>
                </a:lnTo>
                <a:lnTo>
                  <a:pt x="31" y="0"/>
                </a:lnTo>
                <a:lnTo>
                  <a:pt x="0" y="1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42" name="Freeform 134"/>
          <p:cNvSpPr>
            <a:spLocks/>
          </p:cNvSpPr>
          <p:nvPr/>
        </p:nvSpPr>
        <p:spPr bwMode="auto">
          <a:xfrm>
            <a:off x="4425950" y="3921125"/>
            <a:ext cx="49213" cy="133350"/>
          </a:xfrm>
          <a:custGeom>
            <a:avLst/>
            <a:gdLst>
              <a:gd name="T0" fmla="*/ 0 w 34"/>
              <a:gd name="T1" fmla="*/ 28575 h 84"/>
              <a:gd name="T2" fmla="*/ 20264 w 34"/>
              <a:gd name="T3" fmla="*/ 131763 h 84"/>
              <a:gd name="T4" fmla="*/ 31844 w 34"/>
              <a:gd name="T5" fmla="*/ 131763 h 84"/>
              <a:gd name="T6" fmla="*/ 47766 w 34"/>
              <a:gd name="T7" fmla="*/ 11112 h 84"/>
              <a:gd name="T8" fmla="*/ 34739 w 34"/>
              <a:gd name="T9" fmla="*/ 0 h 84"/>
              <a:gd name="T10" fmla="*/ 26054 w 34"/>
              <a:gd name="T11" fmla="*/ 9525 h 84"/>
              <a:gd name="T12" fmla="*/ 0 w 34"/>
              <a:gd name="T13" fmla="*/ 28575 h 84"/>
              <a:gd name="T14" fmla="*/ 0 60000 65536"/>
              <a:gd name="T15" fmla="*/ 0 60000 65536"/>
              <a:gd name="T16" fmla="*/ 0 60000 65536"/>
              <a:gd name="T17" fmla="*/ 0 60000 65536"/>
              <a:gd name="T18" fmla="*/ 0 60000 65536"/>
              <a:gd name="T19" fmla="*/ 0 60000 65536"/>
              <a:gd name="T20" fmla="*/ 0 60000 65536"/>
              <a:gd name="T21" fmla="*/ 0 w 34"/>
              <a:gd name="T22" fmla="*/ 0 h 84"/>
              <a:gd name="T23" fmla="*/ 34 w 3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84">
                <a:moveTo>
                  <a:pt x="0" y="18"/>
                </a:moveTo>
                <a:lnTo>
                  <a:pt x="14" y="83"/>
                </a:lnTo>
                <a:lnTo>
                  <a:pt x="22" y="83"/>
                </a:lnTo>
                <a:lnTo>
                  <a:pt x="33" y="7"/>
                </a:lnTo>
                <a:lnTo>
                  <a:pt x="24" y="0"/>
                </a:lnTo>
                <a:lnTo>
                  <a:pt x="18" y="6"/>
                </a:lnTo>
                <a:lnTo>
                  <a:pt x="0" y="1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43" name="Freeform 135"/>
          <p:cNvSpPr>
            <a:spLocks/>
          </p:cNvSpPr>
          <p:nvPr/>
        </p:nvSpPr>
        <p:spPr bwMode="auto">
          <a:xfrm>
            <a:off x="4425950" y="3921125"/>
            <a:ext cx="57150" cy="142875"/>
          </a:xfrm>
          <a:custGeom>
            <a:avLst/>
            <a:gdLst>
              <a:gd name="T0" fmla="*/ 0 w 40"/>
              <a:gd name="T1" fmla="*/ 30163 h 90"/>
              <a:gd name="T2" fmla="*/ 22860 w 40"/>
              <a:gd name="T3" fmla="*/ 141288 h 90"/>
              <a:gd name="T4" fmla="*/ 37147 w 40"/>
              <a:gd name="T5" fmla="*/ 141288 h 90"/>
              <a:gd name="T6" fmla="*/ 55721 w 40"/>
              <a:gd name="T7" fmla="*/ 12700 h 90"/>
              <a:gd name="T8" fmla="*/ 40005 w 40"/>
              <a:gd name="T9" fmla="*/ 0 h 90"/>
              <a:gd name="T10" fmla="*/ 30004 w 40"/>
              <a:gd name="T11" fmla="*/ 9525 h 90"/>
              <a:gd name="T12" fmla="*/ 0 w 40"/>
              <a:gd name="T13" fmla="*/ 30163 h 90"/>
              <a:gd name="T14" fmla="*/ 0 60000 65536"/>
              <a:gd name="T15" fmla="*/ 0 60000 65536"/>
              <a:gd name="T16" fmla="*/ 0 60000 65536"/>
              <a:gd name="T17" fmla="*/ 0 60000 65536"/>
              <a:gd name="T18" fmla="*/ 0 60000 65536"/>
              <a:gd name="T19" fmla="*/ 0 60000 65536"/>
              <a:gd name="T20" fmla="*/ 0 60000 65536"/>
              <a:gd name="T21" fmla="*/ 0 w 40"/>
              <a:gd name="T22" fmla="*/ 0 h 90"/>
              <a:gd name="T23" fmla="*/ 40 w 4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0">
                <a:moveTo>
                  <a:pt x="0" y="19"/>
                </a:moveTo>
                <a:lnTo>
                  <a:pt x="16" y="89"/>
                </a:lnTo>
                <a:lnTo>
                  <a:pt x="26" y="89"/>
                </a:lnTo>
                <a:lnTo>
                  <a:pt x="39" y="8"/>
                </a:lnTo>
                <a:lnTo>
                  <a:pt x="28" y="0"/>
                </a:lnTo>
                <a:lnTo>
                  <a:pt x="21" y="6"/>
                </a:lnTo>
                <a:lnTo>
                  <a:pt x="0" y="1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44" name="Freeform 136"/>
          <p:cNvSpPr>
            <a:spLocks/>
          </p:cNvSpPr>
          <p:nvPr/>
        </p:nvSpPr>
        <p:spPr bwMode="auto">
          <a:xfrm>
            <a:off x="4573588" y="2689225"/>
            <a:ext cx="49212" cy="88900"/>
          </a:xfrm>
          <a:custGeom>
            <a:avLst/>
            <a:gdLst>
              <a:gd name="T0" fmla="*/ 0 w 35"/>
              <a:gd name="T1" fmla="*/ 65088 h 56"/>
              <a:gd name="T2" fmla="*/ 4218 w 35"/>
              <a:gd name="T3" fmla="*/ 26988 h 56"/>
              <a:gd name="T4" fmla="*/ 42182 w 35"/>
              <a:gd name="T5" fmla="*/ 0 h 56"/>
              <a:gd name="T6" fmla="*/ 35151 w 35"/>
              <a:gd name="T7" fmla="*/ 34925 h 56"/>
              <a:gd name="T8" fmla="*/ 47806 w 35"/>
              <a:gd name="T9" fmla="*/ 41275 h 56"/>
              <a:gd name="T10" fmla="*/ 28121 w 35"/>
              <a:gd name="T11" fmla="*/ 60325 h 56"/>
              <a:gd name="T12" fmla="*/ 26715 w 35"/>
              <a:gd name="T13" fmla="*/ 87313 h 56"/>
              <a:gd name="T14" fmla="*/ 9842 w 35"/>
              <a:gd name="T15" fmla="*/ 87313 h 56"/>
              <a:gd name="T16" fmla="*/ 0 w 35"/>
              <a:gd name="T17" fmla="*/ 65088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56"/>
              <a:gd name="T29" fmla="*/ 35 w 35"/>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56">
                <a:moveTo>
                  <a:pt x="0" y="41"/>
                </a:moveTo>
                <a:lnTo>
                  <a:pt x="3" y="17"/>
                </a:lnTo>
                <a:lnTo>
                  <a:pt x="30" y="0"/>
                </a:lnTo>
                <a:lnTo>
                  <a:pt x="25" y="22"/>
                </a:lnTo>
                <a:lnTo>
                  <a:pt x="34" y="26"/>
                </a:lnTo>
                <a:lnTo>
                  <a:pt x="20" y="38"/>
                </a:lnTo>
                <a:lnTo>
                  <a:pt x="19" y="55"/>
                </a:lnTo>
                <a:lnTo>
                  <a:pt x="7" y="55"/>
                </a:lnTo>
                <a:lnTo>
                  <a:pt x="0" y="41"/>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45" name="Freeform 137"/>
          <p:cNvSpPr>
            <a:spLocks/>
          </p:cNvSpPr>
          <p:nvPr/>
        </p:nvSpPr>
        <p:spPr bwMode="auto">
          <a:xfrm>
            <a:off x="4573588" y="2689225"/>
            <a:ext cx="57150" cy="98425"/>
          </a:xfrm>
          <a:custGeom>
            <a:avLst/>
            <a:gdLst>
              <a:gd name="T0" fmla="*/ 0 w 41"/>
              <a:gd name="T1" fmla="*/ 71438 h 62"/>
              <a:gd name="T2" fmla="*/ 4182 w 41"/>
              <a:gd name="T3" fmla="*/ 30163 h 62"/>
              <a:gd name="T4" fmla="*/ 48787 w 41"/>
              <a:gd name="T5" fmla="*/ 0 h 62"/>
              <a:gd name="T6" fmla="*/ 40423 w 41"/>
              <a:gd name="T7" fmla="*/ 38100 h 62"/>
              <a:gd name="T8" fmla="*/ 55756 w 41"/>
              <a:gd name="T9" fmla="*/ 46038 h 62"/>
              <a:gd name="T10" fmla="*/ 33454 w 41"/>
              <a:gd name="T11" fmla="*/ 66675 h 62"/>
              <a:gd name="T12" fmla="*/ 30666 w 41"/>
              <a:gd name="T13" fmla="*/ 96838 h 62"/>
              <a:gd name="T14" fmla="*/ 11151 w 41"/>
              <a:gd name="T15" fmla="*/ 96838 h 62"/>
              <a:gd name="T16" fmla="*/ 0 w 41"/>
              <a:gd name="T17" fmla="*/ 71438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62"/>
              <a:gd name="T29" fmla="*/ 41 w 4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62">
                <a:moveTo>
                  <a:pt x="0" y="45"/>
                </a:moveTo>
                <a:lnTo>
                  <a:pt x="3" y="19"/>
                </a:lnTo>
                <a:lnTo>
                  <a:pt x="35" y="0"/>
                </a:lnTo>
                <a:lnTo>
                  <a:pt x="29" y="24"/>
                </a:lnTo>
                <a:lnTo>
                  <a:pt x="40" y="29"/>
                </a:lnTo>
                <a:lnTo>
                  <a:pt x="24" y="42"/>
                </a:lnTo>
                <a:lnTo>
                  <a:pt x="22" y="61"/>
                </a:lnTo>
                <a:lnTo>
                  <a:pt x="8" y="61"/>
                </a:lnTo>
                <a:lnTo>
                  <a:pt x="0" y="4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46" name="Freeform 138"/>
          <p:cNvSpPr>
            <a:spLocks/>
          </p:cNvSpPr>
          <p:nvPr/>
        </p:nvSpPr>
        <p:spPr bwMode="auto">
          <a:xfrm>
            <a:off x="4752975" y="2935288"/>
            <a:ext cx="114300" cy="58737"/>
          </a:xfrm>
          <a:custGeom>
            <a:avLst/>
            <a:gdLst>
              <a:gd name="T0" fmla="*/ 0 w 81"/>
              <a:gd name="T1" fmla="*/ 33337 h 37"/>
              <a:gd name="T2" fmla="*/ 9878 w 81"/>
              <a:gd name="T3" fmla="*/ 49212 h 37"/>
              <a:gd name="T4" fmla="*/ 36689 w 81"/>
              <a:gd name="T5" fmla="*/ 57150 h 37"/>
              <a:gd name="T6" fmla="*/ 79022 w 81"/>
              <a:gd name="T7" fmla="*/ 39687 h 37"/>
              <a:gd name="T8" fmla="*/ 103011 w 81"/>
              <a:gd name="T9" fmla="*/ 42862 h 37"/>
              <a:gd name="T10" fmla="*/ 112889 w 81"/>
              <a:gd name="T11" fmla="*/ 23812 h 37"/>
              <a:gd name="T12" fmla="*/ 64911 w 81"/>
              <a:gd name="T13" fmla="*/ 17462 h 37"/>
              <a:gd name="T14" fmla="*/ 19756 w 81"/>
              <a:gd name="T15" fmla="*/ 0 h 37"/>
              <a:gd name="T16" fmla="*/ 12700 w 81"/>
              <a:gd name="T17" fmla="*/ 17462 h 37"/>
              <a:gd name="T18" fmla="*/ 0 w 81"/>
              <a:gd name="T19" fmla="*/ 3333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7"/>
              <a:gd name="T32" fmla="*/ 81 w 81"/>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7">
                <a:moveTo>
                  <a:pt x="0" y="21"/>
                </a:moveTo>
                <a:lnTo>
                  <a:pt x="7" y="31"/>
                </a:lnTo>
                <a:lnTo>
                  <a:pt x="26" y="36"/>
                </a:lnTo>
                <a:lnTo>
                  <a:pt x="56" y="25"/>
                </a:lnTo>
                <a:lnTo>
                  <a:pt x="73" y="27"/>
                </a:lnTo>
                <a:lnTo>
                  <a:pt x="80" y="15"/>
                </a:lnTo>
                <a:lnTo>
                  <a:pt x="46" y="11"/>
                </a:lnTo>
                <a:lnTo>
                  <a:pt x="14" y="0"/>
                </a:lnTo>
                <a:lnTo>
                  <a:pt x="9" y="11"/>
                </a:lnTo>
                <a:lnTo>
                  <a:pt x="0" y="2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43147" name="Freeform 139"/>
          <p:cNvSpPr>
            <a:spLocks/>
          </p:cNvSpPr>
          <p:nvPr/>
        </p:nvSpPr>
        <p:spPr bwMode="auto">
          <a:xfrm>
            <a:off x="4752975" y="2935288"/>
            <a:ext cx="122238" cy="68262"/>
          </a:xfrm>
          <a:custGeom>
            <a:avLst/>
            <a:gdLst>
              <a:gd name="T0" fmla="*/ 0 w 87"/>
              <a:gd name="T1" fmla="*/ 38100 h 43"/>
              <a:gd name="T2" fmla="*/ 11240 w 87"/>
              <a:gd name="T3" fmla="*/ 57150 h 43"/>
              <a:gd name="T4" fmla="*/ 39341 w 87"/>
              <a:gd name="T5" fmla="*/ 66675 h 43"/>
              <a:gd name="T6" fmla="*/ 84302 w 87"/>
              <a:gd name="T7" fmla="*/ 46037 h 43"/>
              <a:gd name="T8" fmla="*/ 109593 w 87"/>
              <a:gd name="T9" fmla="*/ 49212 h 43"/>
              <a:gd name="T10" fmla="*/ 120833 w 87"/>
              <a:gd name="T11" fmla="*/ 28575 h 43"/>
              <a:gd name="T12" fmla="*/ 68847 w 87"/>
              <a:gd name="T13" fmla="*/ 20637 h 43"/>
              <a:gd name="T14" fmla="*/ 21076 w 87"/>
              <a:gd name="T15" fmla="*/ 0 h 43"/>
              <a:gd name="T16" fmla="*/ 14050 w 87"/>
              <a:gd name="T17" fmla="*/ 20637 h 43"/>
              <a:gd name="T18" fmla="*/ 0 w 87"/>
              <a:gd name="T19" fmla="*/ 3810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43"/>
              <a:gd name="T32" fmla="*/ 87 w 87"/>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43">
                <a:moveTo>
                  <a:pt x="0" y="24"/>
                </a:moveTo>
                <a:lnTo>
                  <a:pt x="8" y="36"/>
                </a:lnTo>
                <a:lnTo>
                  <a:pt x="28" y="42"/>
                </a:lnTo>
                <a:lnTo>
                  <a:pt x="60" y="29"/>
                </a:lnTo>
                <a:lnTo>
                  <a:pt x="78" y="31"/>
                </a:lnTo>
                <a:lnTo>
                  <a:pt x="86" y="18"/>
                </a:lnTo>
                <a:lnTo>
                  <a:pt x="49" y="13"/>
                </a:lnTo>
                <a:lnTo>
                  <a:pt x="15" y="0"/>
                </a:lnTo>
                <a:lnTo>
                  <a:pt x="10" y="13"/>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48" name="Freeform 140"/>
          <p:cNvSpPr>
            <a:spLocks/>
          </p:cNvSpPr>
          <p:nvPr/>
        </p:nvSpPr>
        <p:spPr bwMode="auto">
          <a:xfrm>
            <a:off x="4614863" y="2755900"/>
            <a:ext cx="23812" cy="26988"/>
          </a:xfrm>
          <a:custGeom>
            <a:avLst/>
            <a:gdLst>
              <a:gd name="T0" fmla="*/ 0 w 17"/>
              <a:gd name="T1" fmla="*/ 25400 h 17"/>
              <a:gd name="T2" fmla="*/ 12606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9" y="0"/>
                </a:lnTo>
                <a:lnTo>
                  <a:pt x="16" y="16"/>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49" name="Freeform 141"/>
          <p:cNvSpPr>
            <a:spLocks/>
          </p:cNvSpPr>
          <p:nvPr/>
        </p:nvSpPr>
        <p:spPr bwMode="auto">
          <a:xfrm>
            <a:off x="4614863" y="2755900"/>
            <a:ext cx="23812" cy="26988"/>
          </a:xfrm>
          <a:custGeom>
            <a:avLst/>
            <a:gdLst>
              <a:gd name="T0" fmla="*/ 0 w 17"/>
              <a:gd name="T1" fmla="*/ 25400 h 17"/>
              <a:gd name="T2" fmla="*/ 12606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9" y="0"/>
                </a:lnTo>
                <a:lnTo>
                  <a:pt x="16" y="16"/>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50" name="Freeform 142"/>
          <p:cNvSpPr>
            <a:spLocks/>
          </p:cNvSpPr>
          <p:nvPr/>
        </p:nvSpPr>
        <p:spPr bwMode="auto">
          <a:xfrm>
            <a:off x="4637088" y="2743200"/>
            <a:ext cx="26987" cy="30163"/>
          </a:xfrm>
          <a:custGeom>
            <a:avLst/>
            <a:gdLst>
              <a:gd name="T0" fmla="*/ 0 w 19"/>
              <a:gd name="T1" fmla="*/ 9525 h 19"/>
              <a:gd name="T2" fmla="*/ 19885 w 19"/>
              <a:gd name="T3" fmla="*/ 28575 h 19"/>
              <a:gd name="T4" fmla="*/ 25567 w 19"/>
              <a:gd name="T5" fmla="*/ 9525 h 19"/>
              <a:gd name="T6" fmla="*/ 22726 w 19"/>
              <a:gd name="T7" fmla="*/ 0 h 19"/>
              <a:gd name="T8" fmla="*/ 0 w 19"/>
              <a:gd name="T9" fmla="*/ 9525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6"/>
                </a:moveTo>
                <a:lnTo>
                  <a:pt x="14" y="18"/>
                </a:lnTo>
                <a:lnTo>
                  <a:pt x="18" y="6"/>
                </a:lnTo>
                <a:lnTo>
                  <a:pt x="16" y="0"/>
                </a:lnTo>
                <a:lnTo>
                  <a:pt x="0" y="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51" name="Freeform 143"/>
          <p:cNvSpPr>
            <a:spLocks/>
          </p:cNvSpPr>
          <p:nvPr/>
        </p:nvSpPr>
        <p:spPr bwMode="auto">
          <a:xfrm>
            <a:off x="4637088" y="2743200"/>
            <a:ext cx="34925" cy="39688"/>
          </a:xfrm>
          <a:custGeom>
            <a:avLst/>
            <a:gdLst>
              <a:gd name="T0" fmla="*/ 0 w 25"/>
              <a:gd name="T1" fmla="*/ 12700 h 25"/>
              <a:gd name="T2" fmla="*/ 26543 w 25"/>
              <a:gd name="T3" fmla="*/ 38100 h 25"/>
              <a:gd name="T4" fmla="*/ 33528 w 25"/>
              <a:gd name="T5" fmla="*/ 12700 h 25"/>
              <a:gd name="T6" fmla="*/ 29337 w 25"/>
              <a:gd name="T7" fmla="*/ 0 h 25"/>
              <a:gd name="T8" fmla="*/ 0 w 25"/>
              <a:gd name="T9" fmla="*/ 1270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8"/>
                </a:moveTo>
                <a:lnTo>
                  <a:pt x="19" y="24"/>
                </a:lnTo>
                <a:lnTo>
                  <a:pt x="24" y="8"/>
                </a:lnTo>
                <a:lnTo>
                  <a:pt x="21" y="0"/>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52" name="Freeform 144"/>
          <p:cNvSpPr>
            <a:spLocks/>
          </p:cNvSpPr>
          <p:nvPr/>
        </p:nvSpPr>
        <p:spPr bwMode="auto">
          <a:xfrm>
            <a:off x="2732088" y="4179888"/>
            <a:ext cx="106362" cy="136525"/>
          </a:xfrm>
          <a:custGeom>
            <a:avLst/>
            <a:gdLst>
              <a:gd name="T0" fmla="*/ 0 w 76"/>
              <a:gd name="T1" fmla="*/ 55563 h 86"/>
              <a:gd name="T2" fmla="*/ 0 w 76"/>
              <a:gd name="T3" fmla="*/ 77787 h 86"/>
              <a:gd name="T4" fmla="*/ 19593 w 76"/>
              <a:gd name="T5" fmla="*/ 88900 h 86"/>
              <a:gd name="T6" fmla="*/ 6997 w 76"/>
              <a:gd name="T7" fmla="*/ 104775 h 86"/>
              <a:gd name="T8" fmla="*/ 6997 w 76"/>
              <a:gd name="T9" fmla="*/ 127000 h 86"/>
              <a:gd name="T10" fmla="*/ 29389 w 76"/>
              <a:gd name="T11" fmla="*/ 134938 h 86"/>
              <a:gd name="T12" fmla="*/ 54580 w 76"/>
              <a:gd name="T13" fmla="*/ 101600 h 86"/>
              <a:gd name="T14" fmla="*/ 97965 w 76"/>
              <a:gd name="T15" fmla="*/ 65088 h 86"/>
              <a:gd name="T16" fmla="*/ 104963 w 76"/>
              <a:gd name="T17" fmla="*/ 33338 h 86"/>
              <a:gd name="T18" fmla="*/ 67176 w 76"/>
              <a:gd name="T19" fmla="*/ 22225 h 86"/>
              <a:gd name="T20" fmla="*/ 36387 w 76"/>
              <a:gd name="T21" fmla="*/ 0 h 86"/>
              <a:gd name="T22" fmla="*/ 12596 w 76"/>
              <a:gd name="T23" fmla="*/ 11112 h 86"/>
              <a:gd name="T24" fmla="*/ 0 w 76"/>
              <a:gd name="T25" fmla="*/ 55563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86"/>
              <a:gd name="T41" fmla="*/ 76 w 76"/>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86">
                <a:moveTo>
                  <a:pt x="0" y="35"/>
                </a:moveTo>
                <a:lnTo>
                  <a:pt x="0" y="49"/>
                </a:lnTo>
                <a:lnTo>
                  <a:pt x="14" y="56"/>
                </a:lnTo>
                <a:lnTo>
                  <a:pt x="5" y="66"/>
                </a:lnTo>
                <a:lnTo>
                  <a:pt x="5" y="80"/>
                </a:lnTo>
                <a:lnTo>
                  <a:pt x="21" y="85"/>
                </a:lnTo>
                <a:lnTo>
                  <a:pt x="39" y="64"/>
                </a:lnTo>
                <a:lnTo>
                  <a:pt x="70" y="41"/>
                </a:lnTo>
                <a:lnTo>
                  <a:pt x="75" y="21"/>
                </a:lnTo>
                <a:lnTo>
                  <a:pt x="48" y="14"/>
                </a:lnTo>
                <a:lnTo>
                  <a:pt x="26" y="0"/>
                </a:lnTo>
                <a:lnTo>
                  <a:pt x="9" y="7"/>
                </a:lnTo>
                <a:lnTo>
                  <a:pt x="0" y="35"/>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153" name="Freeform 145"/>
          <p:cNvSpPr>
            <a:spLocks/>
          </p:cNvSpPr>
          <p:nvPr/>
        </p:nvSpPr>
        <p:spPr bwMode="auto">
          <a:xfrm>
            <a:off x="2732088" y="4179888"/>
            <a:ext cx="115887" cy="146050"/>
          </a:xfrm>
          <a:custGeom>
            <a:avLst/>
            <a:gdLst>
              <a:gd name="T0" fmla="*/ 0 w 82"/>
              <a:gd name="T1" fmla="*/ 58738 h 92"/>
              <a:gd name="T2" fmla="*/ 0 w 82"/>
              <a:gd name="T3" fmla="*/ 82550 h 92"/>
              <a:gd name="T4" fmla="*/ 21199 w 82"/>
              <a:gd name="T5" fmla="*/ 95250 h 92"/>
              <a:gd name="T6" fmla="*/ 7066 w 82"/>
              <a:gd name="T7" fmla="*/ 112713 h 92"/>
              <a:gd name="T8" fmla="*/ 7066 w 82"/>
              <a:gd name="T9" fmla="*/ 136525 h 92"/>
              <a:gd name="T10" fmla="*/ 32505 w 82"/>
              <a:gd name="T11" fmla="*/ 144463 h 92"/>
              <a:gd name="T12" fmla="*/ 59357 w 82"/>
              <a:gd name="T13" fmla="*/ 107950 h 92"/>
              <a:gd name="T14" fmla="*/ 107407 w 82"/>
              <a:gd name="T15" fmla="*/ 69850 h 92"/>
              <a:gd name="T16" fmla="*/ 114474 w 82"/>
              <a:gd name="T17" fmla="*/ 36513 h 92"/>
              <a:gd name="T18" fmla="*/ 73489 w 82"/>
              <a:gd name="T19" fmla="*/ 23812 h 92"/>
              <a:gd name="T20" fmla="*/ 39571 w 82"/>
              <a:gd name="T21" fmla="*/ 0 h 92"/>
              <a:gd name="T22" fmla="*/ 14133 w 82"/>
              <a:gd name="T23" fmla="*/ 12700 h 92"/>
              <a:gd name="T24" fmla="*/ 0 w 82"/>
              <a:gd name="T25" fmla="*/ 5873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92"/>
              <a:gd name="T41" fmla="*/ 82 w 82"/>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92">
                <a:moveTo>
                  <a:pt x="0" y="37"/>
                </a:moveTo>
                <a:lnTo>
                  <a:pt x="0" y="52"/>
                </a:lnTo>
                <a:lnTo>
                  <a:pt x="15" y="60"/>
                </a:lnTo>
                <a:lnTo>
                  <a:pt x="5" y="71"/>
                </a:lnTo>
                <a:lnTo>
                  <a:pt x="5" y="86"/>
                </a:lnTo>
                <a:lnTo>
                  <a:pt x="23" y="91"/>
                </a:lnTo>
                <a:lnTo>
                  <a:pt x="42" y="68"/>
                </a:lnTo>
                <a:lnTo>
                  <a:pt x="76" y="44"/>
                </a:lnTo>
                <a:lnTo>
                  <a:pt x="81" y="23"/>
                </a:lnTo>
                <a:lnTo>
                  <a:pt x="52" y="15"/>
                </a:lnTo>
                <a:lnTo>
                  <a:pt x="28" y="0"/>
                </a:lnTo>
                <a:lnTo>
                  <a:pt x="10" y="8"/>
                </a:lnTo>
                <a:lnTo>
                  <a:pt x="0" y="3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54" name="Freeform 146"/>
          <p:cNvSpPr>
            <a:spLocks/>
          </p:cNvSpPr>
          <p:nvPr/>
        </p:nvSpPr>
        <p:spPr bwMode="auto">
          <a:xfrm>
            <a:off x="2538413" y="3871913"/>
            <a:ext cx="41275" cy="26987"/>
          </a:xfrm>
          <a:custGeom>
            <a:avLst/>
            <a:gdLst>
              <a:gd name="T0" fmla="*/ 0 w 29"/>
              <a:gd name="T1" fmla="*/ 14287 h 17"/>
              <a:gd name="T2" fmla="*/ 12809 w 29"/>
              <a:gd name="T3" fmla="*/ 0 h 17"/>
              <a:gd name="T4" fmla="*/ 39852 w 29"/>
              <a:gd name="T5" fmla="*/ 25400 h 17"/>
              <a:gd name="T6" fmla="*/ 0 w 29"/>
              <a:gd name="T7" fmla="*/ 14287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0" y="9"/>
                </a:moveTo>
                <a:lnTo>
                  <a:pt x="9" y="0"/>
                </a:lnTo>
                <a:lnTo>
                  <a:pt x="28" y="16"/>
                </a:lnTo>
                <a:lnTo>
                  <a:pt x="0" y="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55" name="Freeform 147"/>
          <p:cNvSpPr>
            <a:spLocks/>
          </p:cNvSpPr>
          <p:nvPr/>
        </p:nvSpPr>
        <p:spPr bwMode="auto">
          <a:xfrm>
            <a:off x="2538413" y="3871913"/>
            <a:ext cx="49212" cy="30162"/>
          </a:xfrm>
          <a:custGeom>
            <a:avLst/>
            <a:gdLst>
              <a:gd name="T0" fmla="*/ 0 w 35"/>
              <a:gd name="T1" fmla="*/ 15875 h 19"/>
              <a:gd name="T2" fmla="*/ 15467 w 35"/>
              <a:gd name="T3" fmla="*/ 0 h 19"/>
              <a:gd name="T4" fmla="*/ 47806 w 35"/>
              <a:gd name="T5" fmla="*/ 28575 h 19"/>
              <a:gd name="T6" fmla="*/ 0 w 35"/>
              <a:gd name="T7" fmla="*/ 15875 h 19"/>
              <a:gd name="T8" fmla="*/ 0 60000 65536"/>
              <a:gd name="T9" fmla="*/ 0 60000 65536"/>
              <a:gd name="T10" fmla="*/ 0 60000 65536"/>
              <a:gd name="T11" fmla="*/ 0 60000 65536"/>
              <a:gd name="T12" fmla="*/ 0 w 35"/>
              <a:gd name="T13" fmla="*/ 0 h 19"/>
              <a:gd name="T14" fmla="*/ 35 w 35"/>
              <a:gd name="T15" fmla="*/ 19 h 19"/>
            </a:gdLst>
            <a:ahLst/>
            <a:cxnLst>
              <a:cxn ang="T8">
                <a:pos x="T0" y="T1"/>
              </a:cxn>
              <a:cxn ang="T9">
                <a:pos x="T2" y="T3"/>
              </a:cxn>
              <a:cxn ang="T10">
                <a:pos x="T4" y="T5"/>
              </a:cxn>
              <a:cxn ang="T11">
                <a:pos x="T6" y="T7"/>
              </a:cxn>
            </a:cxnLst>
            <a:rect l="T12" t="T13" r="T14" b="T15"/>
            <a:pathLst>
              <a:path w="35" h="19">
                <a:moveTo>
                  <a:pt x="0" y="10"/>
                </a:moveTo>
                <a:lnTo>
                  <a:pt x="11" y="0"/>
                </a:lnTo>
                <a:lnTo>
                  <a:pt x="34" y="18"/>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56" name="Freeform 148"/>
          <p:cNvSpPr>
            <a:spLocks/>
          </p:cNvSpPr>
          <p:nvPr/>
        </p:nvSpPr>
        <p:spPr bwMode="auto">
          <a:xfrm>
            <a:off x="4606925" y="4159250"/>
            <a:ext cx="26988" cy="26988"/>
          </a:xfrm>
          <a:custGeom>
            <a:avLst/>
            <a:gdLst>
              <a:gd name="T0" fmla="*/ 0 w 19"/>
              <a:gd name="T1" fmla="*/ 25400 h 17"/>
              <a:gd name="T2" fmla="*/ 2841 w 19"/>
              <a:gd name="T3" fmla="*/ 1588 h 17"/>
              <a:gd name="T4" fmla="*/ 25568 w 19"/>
              <a:gd name="T5" fmla="*/ 0 h 17"/>
              <a:gd name="T6" fmla="*/ 25568 w 19"/>
              <a:gd name="T7" fmla="*/ 20638 h 17"/>
              <a:gd name="T8" fmla="*/ 0 w 19"/>
              <a:gd name="T9" fmla="*/ 2540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16"/>
                </a:moveTo>
                <a:lnTo>
                  <a:pt x="2" y="1"/>
                </a:lnTo>
                <a:lnTo>
                  <a:pt x="18" y="0"/>
                </a:lnTo>
                <a:lnTo>
                  <a:pt x="18" y="13"/>
                </a:lnTo>
                <a:lnTo>
                  <a:pt x="0" y="1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57" name="Freeform 149"/>
          <p:cNvSpPr>
            <a:spLocks/>
          </p:cNvSpPr>
          <p:nvPr/>
        </p:nvSpPr>
        <p:spPr bwMode="auto">
          <a:xfrm>
            <a:off x="4606925" y="4159250"/>
            <a:ext cx="34925" cy="30163"/>
          </a:xfrm>
          <a:custGeom>
            <a:avLst/>
            <a:gdLst>
              <a:gd name="T0" fmla="*/ 0 w 25"/>
              <a:gd name="T1" fmla="*/ 28575 h 19"/>
              <a:gd name="T2" fmla="*/ 4191 w 25"/>
              <a:gd name="T3" fmla="*/ 3175 h 19"/>
              <a:gd name="T4" fmla="*/ 33528 w 25"/>
              <a:gd name="T5" fmla="*/ 0 h 19"/>
              <a:gd name="T6" fmla="*/ 33528 w 25"/>
              <a:gd name="T7" fmla="*/ 23813 h 19"/>
              <a:gd name="T8" fmla="*/ 0 w 25"/>
              <a:gd name="T9" fmla="*/ 28575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0" y="18"/>
                </a:moveTo>
                <a:lnTo>
                  <a:pt x="3" y="2"/>
                </a:lnTo>
                <a:lnTo>
                  <a:pt x="24" y="0"/>
                </a:lnTo>
                <a:lnTo>
                  <a:pt x="24" y="15"/>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58" name="Freeform 150"/>
          <p:cNvSpPr>
            <a:spLocks/>
          </p:cNvSpPr>
          <p:nvPr/>
        </p:nvSpPr>
        <p:spPr bwMode="auto">
          <a:xfrm>
            <a:off x="5087938" y="3787775"/>
            <a:ext cx="307975" cy="333375"/>
          </a:xfrm>
          <a:custGeom>
            <a:avLst/>
            <a:gdLst>
              <a:gd name="T0" fmla="*/ 0 w 218"/>
              <a:gd name="T1" fmla="*/ 234950 h 210"/>
              <a:gd name="T2" fmla="*/ 28255 w 218"/>
              <a:gd name="T3" fmla="*/ 214313 h 210"/>
              <a:gd name="T4" fmla="*/ 28255 w 218"/>
              <a:gd name="T5" fmla="*/ 174625 h 210"/>
              <a:gd name="T6" fmla="*/ 69224 w 218"/>
              <a:gd name="T7" fmla="*/ 117475 h 210"/>
              <a:gd name="T8" fmla="*/ 86176 w 218"/>
              <a:gd name="T9" fmla="*/ 22225 h 210"/>
              <a:gd name="T10" fmla="*/ 115844 w 218"/>
              <a:gd name="T11" fmla="*/ 0 h 210"/>
              <a:gd name="T12" fmla="*/ 141273 w 218"/>
              <a:gd name="T13" fmla="*/ 65088 h 210"/>
              <a:gd name="T14" fmla="*/ 206259 w 218"/>
              <a:gd name="T15" fmla="*/ 122238 h 210"/>
              <a:gd name="T16" fmla="*/ 183655 w 218"/>
              <a:gd name="T17" fmla="*/ 153988 h 210"/>
              <a:gd name="T18" fmla="*/ 202020 w 218"/>
              <a:gd name="T19" fmla="*/ 161925 h 210"/>
              <a:gd name="T20" fmla="*/ 227449 w 218"/>
              <a:gd name="T21" fmla="*/ 203200 h 210"/>
              <a:gd name="T22" fmla="*/ 306562 w 218"/>
              <a:gd name="T23" fmla="*/ 231775 h 210"/>
              <a:gd name="T24" fmla="*/ 248640 w 218"/>
              <a:gd name="T25" fmla="*/ 300038 h 210"/>
              <a:gd name="T26" fmla="*/ 183655 w 218"/>
              <a:gd name="T27" fmla="*/ 323850 h 210"/>
              <a:gd name="T28" fmla="*/ 127146 w 218"/>
              <a:gd name="T29" fmla="*/ 331788 h 210"/>
              <a:gd name="T30" fmla="*/ 64986 w 218"/>
              <a:gd name="T31" fmla="*/ 307975 h 210"/>
              <a:gd name="T32" fmla="*/ 39556 w 218"/>
              <a:gd name="T33" fmla="*/ 258763 h 210"/>
              <a:gd name="T34" fmla="*/ 0 w 218"/>
              <a:gd name="T35" fmla="*/ 23495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8"/>
              <a:gd name="T55" fmla="*/ 0 h 210"/>
              <a:gd name="T56" fmla="*/ 218 w 218"/>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8" h="210">
                <a:moveTo>
                  <a:pt x="0" y="148"/>
                </a:moveTo>
                <a:lnTo>
                  <a:pt x="20" y="135"/>
                </a:lnTo>
                <a:lnTo>
                  <a:pt x="20" y="110"/>
                </a:lnTo>
                <a:lnTo>
                  <a:pt x="49" y="74"/>
                </a:lnTo>
                <a:lnTo>
                  <a:pt x="61" y="14"/>
                </a:lnTo>
                <a:lnTo>
                  <a:pt x="82" y="0"/>
                </a:lnTo>
                <a:lnTo>
                  <a:pt x="100" y="41"/>
                </a:lnTo>
                <a:lnTo>
                  <a:pt x="146" y="77"/>
                </a:lnTo>
                <a:lnTo>
                  <a:pt x="130" y="97"/>
                </a:lnTo>
                <a:lnTo>
                  <a:pt x="143" y="102"/>
                </a:lnTo>
                <a:lnTo>
                  <a:pt x="161" y="128"/>
                </a:lnTo>
                <a:lnTo>
                  <a:pt x="217" y="146"/>
                </a:lnTo>
                <a:lnTo>
                  <a:pt x="176" y="189"/>
                </a:lnTo>
                <a:lnTo>
                  <a:pt x="130" y="204"/>
                </a:lnTo>
                <a:lnTo>
                  <a:pt x="90" y="209"/>
                </a:lnTo>
                <a:lnTo>
                  <a:pt x="46" y="194"/>
                </a:lnTo>
                <a:lnTo>
                  <a:pt x="28" y="163"/>
                </a:lnTo>
                <a:lnTo>
                  <a:pt x="0" y="14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59" name="Freeform 151"/>
          <p:cNvSpPr>
            <a:spLocks/>
          </p:cNvSpPr>
          <p:nvPr/>
        </p:nvSpPr>
        <p:spPr bwMode="auto">
          <a:xfrm>
            <a:off x="5087938" y="3787775"/>
            <a:ext cx="315912" cy="342900"/>
          </a:xfrm>
          <a:custGeom>
            <a:avLst/>
            <a:gdLst>
              <a:gd name="T0" fmla="*/ 0 w 224"/>
              <a:gd name="T1" fmla="*/ 241300 h 216"/>
              <a:gd name="T2" fmla="*/ 29617 w 224"/>
              <a:gd name="T3" fmla="*/ 220663 h 216"/>
              <a:gd name="T4" fmla="*/ 29617 w 224"/>
              <a:gd name="T5" fmla="*/ 179387 h 216"/>
              <a:gd name="T6" fmla="*/ 70516 w 224"/>
              <a:gd name="T7" fmla="*/ 120650 h 216"/>
              <a:gd name="T8" fmla="*/ 88850 w 224"/>
              <a:gd name="T9" fmla="*/ 22225 h 216"/>
              <a:gd name="T10" fmla="*/ 118467 w 224"/>
              <a:gd name="T11" fmla="*/ 0 h 216"/>
              <a:gd name="T12" fmla="*/ 145263 w 224"/>
              <a:gd name="T13" fmla="*/ 66675 h 216"/>
              <a:gd name="T14" fmla="*/ 211548 w 224"/>
              <a:gd name="T15" fmla="*/ 125413 h 216"/>
              <a:gd name="T16" fmla="*/ 188983 w 224"/>
              <a:gd name="T17" fmla="*/ 158750 h 216"/>
              <a:gd name="T18" fmla="*/ 207317 w 224"/>
              <a:gd name="T19" fmla="*/ 166688 h 216"/>
              <a:gd name="T20" fmla="*/ 232703 w 224"/>
              <a:gd name="T21" fmla="*/ 209550 h 216"/>
              <a:gd name="T22" fmla="*/ 314502 w 224"/>
              <a:gd name="T23" fmla="*/ 238125 h 216"/>
              <a:gd name="T24" fmla="*/ 255268 w 224"/>
              <a:gd name="T25" fmla="*/ 307975 h 216"/>
              <a:gd name="T26" fmla="*/ 188983 w 224"/>
              <a:gd name="T27" fmla="*/ 333375 h 216"/>
              <a:gd name="T28" fmla="*/ 129750 w 224"/>
              <a:gd name="T29" fmla="*/ 341313 h 216"/>
              <a:gd name="T30" fmla="*/ 66285 w 224"/>
              <a:gd name="T31" fmla="*/ 317500 h 216"/>
              <a:gd name="T32" fmla="*/ 40899 w 224"/>
              <a:gd name="T33" fmla="*/ 266700 h 216"/>
              <a:gd name="T34" fmla="*/ 0 w 224"/>
              <a:gd name="T35" fmla="*/ 24130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4"/>
              <a:gd name="T55" fmla="*/ 0 h 216"/>
              <a:gd name="T56" fmla="*/ 224 w 224"/>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4" h="216">
                <a:moveTo>
                  <a:pt x="0" y="152"/>
                </a:moveTo>
                <a:lnTo>
                  <a:pt x="21" y="139"/>
                </a:lnTo>
                <a:lnTo>
                  <a:pt x="21" y="113"/>
                </a:lnTo>
                <a:lnTo>
                  <a:pt x="50" y="76"/>
                </a:lnTo>
                <a:lnTo>
                  <a:pt x="63" y="14"/>
                </a:lnTo>
                <a:lnTo>
                  <a:pt x="84" y="0"/>
                </a:lnTo>
                <a:lnTo>
                  <a:pt x="103" y="42"/>
                </a:lnTo>
                <a:lnTo>
                  <a:pt x="150" y="79"/>
                </a:lnTo>
                <a:lnTo>
                  <a:pt x="134" y="100"/>
                </a:lnTo>
                <a:lnTo>
                  <a:pt x="147" y="105"/>
                </a:lnTo>
                <a:lnTo>
                  <a:pt x="165" y="132"/>
                </a:lnTo>
                <a:lnTo>
                  <a:pt x="223" y="150"/>
                </a:lnTo>
                <a:lnTo>
                  <a:pt x="181" y="194"/>
                </a:lnTo>
                <a:lnTo>
                  <a:pt x="134" y="210"/>
                </a:lnTo>
                <a:lnTo>
                  <a:pt x="92" y="215"/>
                </a:lnTo>
                <a:lnTo>
                  <a:pt x="47" y="200"/>
                </a:lnTo>
                <a:lnTo>
                  <a:pt x="29" y="168"/>
                </a:lnTo>
                <a:lnTo>
                  <a:pt x="0" y="15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60" name="Freeform 152"/>
          <p:cNvSpPr>
            <a:spLocks/>
          </p:cNvSpPr>
          <p:nvPr/>
        </p:nvSpPr>
        <p:spPr bwMode="auto">
          <a:xfrm>
            <a:off x="3143250" y="5532438"/>
            <a:ext cx="28575" cy="26987"/>
          </a:xfrm>
          <a:custGeom>
            <a:avLst/>
            <a:gdLst>
              <a:gd name="T0" fmla="*/ 0 w 21"/>
              <a:gd name="T1" fmla="*/ 25400 h 17"/>
              <a:gd name="T2" fmla="*/ 16329 w 21"/>
              <a:gd name="T3" fmla="*/ 12700 h 17"/>
              <a:gd name="T4" fmla="*/ 5443 w 21"/>
              <a:gd name="T5" fmla="*/ 0 h 17"/>
              <a:gd name="T6" fmla="*/ 27214 w 21"/>
              <a:gd name="T7" fmla="*/ 0 h 17"/>
              <a:gd name="T8" fmla="*/ 0 w 21"/>
              <a:gd name="T9" fmla="*/ 2540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12" y="8"/>
                </a:lnTo>
                <a:lnTo>
                  <a:pt x="4" y="0"/>
                </a:lnTo>
                <a:lnTo>
                  <a:pt x="20" y="0"/>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61" name="Freeform 153"/>
          <p:cNvSpPr>
            <a:spLocks/>
          </p:cNvSpPr>
          <p:nvPr/>
        </p:nvSpPr>
        <p:spPr bwMode="auto">
          <a:xfrm>
            <a:off x="3143250" y="5532438"/>
            <a:ext cx="38100" cy="26987"/>
          </a:xfrm>
          <a:custGeom>
            <a:avLst/>
            <a:gdLst>
              <a:gd name="T0" fmla="*/ 0 w 27"/>
              <a:gd name="T1" fmla="*/ 25400 h 17"/>
              <a:gd name="T2" fmla="*/ 22578 w 27"/>
              <a:gd name="T3" fmla="*/ 12700 h 17"/>
              <a:gd name="T4" fmla="*/ 7056 w 27"/>
              <a:gd name="T5" fmla="*/ 0 h 17"/>
              <a:gd name="T6" fmla="*/ 36689 w 27"/>
              <a:gd name="T7" fmla="*/ 0 h 17"/>
              <a:gd name="T8" fmla="*/ 0 w 27"/>
              <a:gd name="T9" fmla="*/ 2540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0" y="16"/>
                </a:moveTo>
                <a:lnTo>
                  <a:pt x="16" y="8"/>
                </a:lnTo>
                <a:lnTo>
                  <a:pt x="5" y="0"/>
                </a:lnTo>
                <a:lnTo>
                  <a:pt x="26" y="0"/>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62" name="Freeform 154"/>
          <p:cNvSpPr>
            <a:spLocks/>
          </p:cNvSpPr>
          <p:nvPr/>
        </p:nvSpPr>
        <p:spPr bwMode="auto">
          <a:xfrm>
            <a:off x="3171825" y="5527675"/>
            <a:ext cx="25400" cy="26988"/>
          </a:xfrm>
          <a:custGeom>
            <a:avLst/>
            <a:gdLst>
              <a:gd name="T0" fmla="*/ 0 w 18"/>
              <a:gd name="T1" fmla="*/ 25400 h 17"/>
              <a:gd name="T2" fmla="*/ 9878 w 18"/>
              <a:gd name="T3" fmla="*/ 0 h 17"/>
              <a:gd name="T4" fmla="*/ 23989 w 18"/>
              <a:gd name="T5" fmla="*/ 6350 h 17"/>
              <a:gd name="T6" fmla="*/ 0 w 18"/>
              <a:gd name="T7" fmla="*/ 2540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0" y="16"/>
                </a:moveTo>
                <a:lnTo>
                  <a:pt x="7" y="0"/>
                </a:lnTo>
                <a:lnTo>
                  <a:pt x="17" y="4"/>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63" name="Freeform 155"/>
          <p:cNvSpPr>
            <a:spLocks/>
          </p:cNvSpPr>
          <p:nvPr/>
        </p:nvSpPr>
        <p:spPr bwMode="auto">
          <a:xfrm>
            <a:off x="3171825" y="5527675"/>
            <a:ext cx="34925" cy="26988"/>
          </a:xfrm>
          <a:custGeom>
            <a:avLst/>
            <a:gdLst>
              <a:gd name="T0" fmla="*/ 0 w 24"/>
              <a:gd name="T1" fmla="*/ 25400 h 17"/>
              <a:gd name="T2" fmla="*/ 14552 w 24"/>
              <a:gd name="T3" fmla="*/ 0 h 17"/>
              <a:gd name="T4" fmla="*/ 33470 w 24"/>
              <a:gd name="T5" fmla="*/ 7938 h 17"/>
              <a:gd name="T6" fmla="*/ 0 w 24"/>
              <a:gd name="T7" fmla="*/ 2540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10" y="0"/>
                </a:lnTo>
                <a:lnTo>
                  <a:pt x="23" y="5"/>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64" name="Freeform 156"/>
          <p:cNvSpPr>
            <a:spLocks/>
          </p:cNvSpPr>
          <p:nvPr/>
        </p:nvSpPr>
        <p:spPr bwMode="auto">
          <a:xfrm>
            <a:off x="8085138" y="4621213"/>
            <a:ext cx="23812" cy="26987"/>
          </a:xfrm>
          <a:custGeom>
            <a:avLst/>
            <a:gdLst>
              <a:gd name="T0" fmla="*/ 0 w 17"/>
              <a:gd name="T1" fmla="*/ 25400 h 17"/>
              <a:gd name="T2" fmla="*/ 15408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1" y="0"/>
                </a:lnTo>
                <a:lnTo>
                  <a:pt x="16" y="16"/>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65" name="Freeform 157"/>
          <p:cNvSpPr>
            <a:spLocks/>
          </p:cNvSpPr>
          <p:nvPr/>
        </p:nvSpPr>
        <p:spPr bwMode="auto">
          <a:xfrm>
            <a:off x="8085138" y="4621213"/>
            <a:ext cx="23812" cy="26987"/>
          </a:xfrm>
          <a:custGeom>
            <a:avLst/>
            <a:gdLst>
              <a:gd name="T0" fmla="*/ 0 w 17"/>
              <a:gd name="T1" fmla="*/ 25400 h 17"/>
              <a:gd name="T2" fmla="*/ 15408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1" y="0"/>
                </a:lnTo>
                <a:lnTo>
                  <a:pt x="16" y="16"/>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66" name="Freeform 158"/>
          <p:cNvSpPr>
            <a:spLocks/>
          </p:cNvSpPr>
          <p:nvPr/>
        </p:nvSpPr>
        <p:spPr bwMode="auto">
          <a:xfrm>
            <a:off x="4837113" y="2232025"/>
            <a:ext cx="214312" cy="374650"/>
          </a:xfrm>
          <a:custGeom>
            <a:avLst/>
            <a:gdLst>
              <a:gd name="T0" fmla="*/ 0 w 152"/>
              <a:gd name="T1" fmla="*/ 34925 h 236"/>
              <a:gd name="T2" fmla="*/ 9870 w 152"/>
              <a:gd name="T3" fmla="*/ 23812 h 236"/>
              <a:gd name="T4" fmla="*/ 35249 w 152"/>
              <a:gd name="T5" fmla="*/ 52388 h 236"/>
              <a:gd name="T6" fmla="*/ 78957 w 152"/>
              <a:gd name="T7" fmla="*/ 52388 h 236"/>
              <a:gd name="T8" fmla="*/ 102926 w 152"/>
              <a:gd name="T9" fmla="*/ 34925 h 236"/>
              <a:gd name="T10" fmla="*/ 105746 w 152"/>
              <a:gd name="T11" fmla="*/ 7938 h 236"/>
              <a:gd name="T12" fmla="*/ 149454 w 152"/>
              <a:gd name="T13" fmla="*/ 0 h 236"/>
              <a:gd name="T14" fmla="*/ 166374 w 152"/>
              <a:gd name="T15" fmla="*/ 12700 h 236"/>
              <a:gd name="T16" fmla="*/ 166374 w 152"/>
              <a:gd name="T17" fmla="*/ 34925 h 236"/>
              <a:gd name="T18" fmla="*/ 156504 w 152"/>
              <a:gd name="T19" fmla="*/ 65088 h 236"/>
              <a:gd name="T20" fmla="*/ 184703 w 152"/>
              <a:gd name="T21" fmla="*/ 93663 h 236"/>
              <a:gd name="T22" fmla="*/ 170604 w 152"/>
              <a:gd name="T23" fmla="*/ 122238 h 236"/>
              <a:gd name="T24" fmla="*/ 184703 w 152"/>
              <a:gd name="T25" fmla="*/ 161925 h 236"/>
              <a:gd name="T26" fmla="*/ 181883 w 152"/>
              <a:gd name="T27" fmla="*/ 198437 h 236"/>
              <a:gd name="T28" fmla="*/ 212902 w 152"/>
              <a:gd name="T29" fmla="*/ 276225 h 236"/>
              <a:gd name="T30" fmla="*/ 135355 w 152"/>
              <a:gd name="T31" fmla="*/ 352425 h 236"/>
              <a:gd name="T32" fmla="*/ 46528 w 152"/>
              <a:gd name="T33" fmla="*/ 373063 h 236"/>
              <a:gd name="T34" fmla="*/ 42298 w 152"/>
              <a:gd name="T35" fmla="*/ 357188 h 236"/>
              <a:gd name="T36" fmla="*/ 9870 w 152"/>
              <a:gd name="T37" fmla="*/ 344488 h 236"/>
              <a:gd name="T38" fmla="*/ 7050 w 152"/>
              <a:gd name="T39" fmla="*/ 271463 h 236"/>
              <a:gd name="T40" fmla="*/ 95876 w 152"/>
              <a:gd name="T41" fmla="*/ 195262 h 236"/>
              <a:gd name="T42" fmla="*/ 67677 w 152"/>
              <a:gd name="T43" fmla="*/ 157163 h 236"/>
              <a:gd name="T44" fmla="*/ 54988 w 152"/>
              <a:gd name="T45" fmla="*/ 80963 h 236"/>
              <a:gd name="T46" fmla="*/ 0 w 152"/>
              <a:gd name="T47" fmla="*/ 34925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236"/>
              <a:gd name="T74" fmla="*/ 152 w 152"/>
              <a:gd name="T75" fmla="*/ 236 h 2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236">
                <a:moveTo>
                  <a:pt x="0" y="22"/>
                </a:moveTo>
                <a:lnTo>
                  <a:pt x="7" y="15"/>
                </a:lnTo>
                <a:lnTo>
                  <a:pt x="25" y="33"/>
                </a:lnTo>
                <a:lnTo>
                  <a:pt x="56" y="33"/>
                </a:lnTo>
                <a:lnTo>
                  <a:pt x="73" y="22"/>
                </a:lnTo>
                <a:lnTo>
                  <a:pt x="75" y="5"/>
                </a:lnTo>
                <a:lnTo>
                  <a:pt x="106" y="0"/>
                </a:lnTo>
                <a:lnTo>
                  <a:pt x="118" y="8"/>
                </a:lnTo>
                <a:lnTo>
                  <a:pt x="118" y="22"/>
                </a:lnTo>
                <a:lnTo>
                  <a:pt x="111" y="41"/>
                </a:lnTo>
                <a:lnTo>
                  <a:pt x="131" y="59"/>
                </a:lnTo>
                <a:lnTo>
                  <a:pt x="121" y="77"/>
                </a:lnTo>
                <a:lnTo>
                  <a:pt x="131" y="102"/>
                </a:lnTo>
                <a:lnTo>
                  <a:pt x="129" y="125"/>
                </a:lnTo>
                <a:lnTo>
                  <a:pt x="151" y="174"/>
                </a:lnTo>
                <a:lnTo>
                  <a:pt x="96" y="222"/>
                </a:lnTo>
                <a:lnTo>
                  <a:pt x="33" y="235"/>
                </a:lnTo>
                <a:lnTo>
                  <a:pt x="30" y="225"/>
                </a:lnTo>
                <a:lnTo>
                  <a:pt x="7" y="217"/>
                </a:lnTo>
                <a:lnTo>
                  <a:pt x="5" y="171"/>
                </a:lnTo>
                <a:lnTo>
                  <a:pt x="68" y="123"/>
                </a:lnTo>
                <a:lnTo>
                  <a:pt x="48" y="99"/>
                </a:lnTo>
                <a:lnTo>
                  <a:pt x="39" y="51"/>
                </a:lnTo>
                <a:lnTo>
                  <a:pt x="0" y="2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67" name="Freeform 159"/>
          <p:cNvSpPr>
            <a:spLocks/>
          </p:cNvSpPr>
          <p:nvPr/>
        </p:nvSpPr>
        <p:spPr bwMode="auto">
          <a:xfrm>
            <a:off x="4837113" y="2232025"/>
            <a:ext cx="223837" cy="384175"/>
          </a:xfrm>
          <a:custGeom>
            <a:avLst/>
            <a:gdLst>
              <a:gd name="T0" fmla="*/ 0 w 158"/>
              <a:gd name="T1" fmla="*/ 36513 h 242"/>
              <a:gd name="T2" fmla="*/ 9917 w 158"/>
              <a:gd name="T3" fmla="*/ 23813 h 242"/>
              <a:gd name="T4" fmla="*/ 36834 w 158"/>
              <a:gd name="T5" fmla="*/ 53975 h 242"/>
              <a:gd name="T6" fmla="*/ 82168 w 158"/>
              <a:gd name="T7" fmla="*/ 53975 h 242"/>
              <a:gd name="T8" fmla="*/ 107668 w 158"/>
              <a:gd name="T9" fmla="*/ 36513 h 242"/>
              <a:gd name="T10" fmla="*/ 110502 w 158"/>
              <a:gd name="T11" fmla="*/ 7938 h 242"/>
              <a:gd name="T12" fmla="*/ 155836 w 158"/>
              <a:gd name="T13" fmla="*/ 0 h 242"/>
              <a:gd name="T14" fmla="*/ 174253 w 158"/>
              <a:gd name="T15" fmla="*/ 12700 h 242"/>
              <a:gd name="T16" fmla="*/ 174253 w 158"/>
              <a:gd name="T17" fmla="*/ 36513 h 242"/>
              <a:gd name="T18" fmla="*/ 162919 w 158"/>
              <a:gd name="T19" fmla="*/ 66675 h 242"/>
              <a:gd name="T20" fmla="*/ 192670 w 158"/>
              <a:gd name="T21" fmla="*/ 95250 h 242"/>
              <a:gd name="T22" fmla="*/ 178503 w 158"/>
              <a:gd name="T23" fmla="*/ 125413 h 242"/>
              <a:gd name="T24" fmla="*/ 192670 w 158"/>
              <a:gd name="T25" fmla="*/ 166688 h 242"/>
              <a:gd name="T26" fmla="*/ 189836 w 158"/>
              <a:gd name="T27" fmla="*/ 203200 h 242"/>
              <a:gd name="T28" fmla="*/ 222420 w 158"/>
              <a:gd name="T29" fmla="*/ 282575 h 242"/>
              <a:gd name="T30" fmla="*/ 141669 w 158"/>
              <a:gd name="T31" fmla="*/ 361950 h 242"/>
              <a:gd name="T32" fmla="*/ 48167 w 158"/>
              <a:gd name="T33" fmla="*/ 382588 h 242"/>
              <a:gd name="T34" fmla="*/ 43917 w 158"/>
              <a:gd name="T35" fmla="*/ 366713 h 242"/>
              <a:gd name="T36" fmla="*/ 9917 w 158"/>
              <a:gd name="T37" fmla="*/ 354013 h 242"/>
              <a:gd name="T38" fmla="*/ 7083 w 158"/>
              <a:gd name="T39" fmla="*/ 277813 h 242"/>
              <a:gd name="T40" fmla="*/ 100585 w 158"/>
              <a:gd name="T41" fmla="*/ 200025 h 242"/>
              <a:gd name="T42" fmla="*/ 70834 w 158"/>
              <a:gd name="T43" fmla="*/ 161925 h 242"/>
              <a:gd name="T44" fmla="*/ 58084 w 158"/>
              <a:gd name="T45" fmla="*/ 82550 h 242"/>
              <a:gd name="T46" fmla="*/ 0 w 158"/>
              <a:gd name="T47" fmla="*/ 36513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242"/>
              <a:gd name="T74" fmla="*/ 158 w 158"/>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242">
                <a:moveTo>
                  <a:pt x="0" y="23"/>
                </a:moveTo>
                <a:lnTo>
                  <a:pt x="7" y="15"/>
                </a:lnTo>
                <a:lnTo>
                  <a:pt x="26" y="34"/>
                </a:lnTo>
                <a:lnTo>
                  <a:pt x="58" y="34"/>
                </a:lnTo>
                <a:lnTo>
                  <a:pt x="76" y="23"/>
                </a:lnTo>
                <a:lnTo>
                  <a:pt x="78" y="5"/>
                </a:lnTo>
                <a:lnTo>
                  <a:pt x="110" y="0"/>
                </a:lnTo>
                <a:lnTo>
                  <a:pt x="123" y="8"/>
                </a:lnTo>
                <a:lnTo>
                  <a:pt x="123" y="23"/>
                </a:lnTo>
                <a:lnTo>
                  <a:pt x="115" y="42"/>
                </a:lnTo>
                <a:lnTo>
                  <a:pt x="136" y="60"/>
                </a:lnTo>
                <a:lnTo>
                  <a:pt x="126" y="79"/>
                </a:lnTo>
                <a:lnTo>
                  <a:pt x="136" y="105"/>
                </a:lnTo>
                <a:lnTo>
                  <a:pt x="134" y="128"/>
                </a:lnTo>
                <a:lnTo>
                  <a:pt x="157" y="178"/>
                </a:lnTo>
                <a:lnTo>
                  <a:pt x="100" y="228"/>
                </a:lnTo>
                <a:lnTo>
                  <a:pt x="34" y="241"/>
                </a:lnTo>
                <a:lnTo>
                  <a:pt x="31" y="231"/>
                </a:lnTo>
                <a:lnTo>
                  <a:pt x="7" y="223"/>
                </a:lnTo>
                <a:lnTo>
                  <a:pt x="5" y="175"/>
                </a:lnTo>
                <a:lnTo>
                  <a:pt x="71" y="126"/>
                </a:lnTo>
                <a:lnTo>
                  <a:pt x="50" y="102"/>
                </a:lnTo>
                <a:lnTo>
                  <a:pt x="41" y="52"/>
                </a:lnTo>
                <a:lnTo>
                  <a:pt x="0" y="2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68" name="Freeform 160"/>
          <p:cNvSpPr>
            <a:spLocks/>
          </p:cNvSpPr>
          <p:nvPr/>
        </p:nvSpPr>
        <p:spPr bwMode="auto">
          <a:xfrm>
            <a:off x="4311650" y="2906713"/>
            <a:ext cx="254000" cy="244475"/>
          </a:xfrm>
          <a:custGeom>
            <a:avLst/>
            <a:gdLst>
              <a:gd name="T0" fmla="*/ 0 w 181"/>
              <a:gd name="T1" fmla="*/ 71437 h 154"/>
              <a:gd name="T2" fmla="*/ 11227 w 181"/>
              <a:gd name="T3" fmla="*/ 92075 h 154"/>
              <a:gd name="T4" fmla="*/ 57536 w 181"/>
              <a:gd name="T5" fmla="*/ 107950 h 154"/>
              <a:gd name="T6" fmla="*/ 54729 w 181"/>
              <a:gd name="T7" fmla="*/ 123825 h 154"/>
              <a:gd name="T8" fmla="*/ 75779 w 181"/>
              <a:gd name="T9" fmla="*/ 134937 h 154"/>
              <a:gd name="T10" fmla="*/ 82796 w 181"/>
              <a:gd name="T11" fmla="*/ 163512 h 154"/>
              <a:gd name="T12" fmla="*/ 57536 w 181"/>
              <a:gd name="T13" fmla="*/ 215900 h 154"/>
              <a:gd name="T14" fmla="*/ 122088 w 181"/>
              <a:gd name="T15" fmla="*/ 239713 h 154"/>
              <a:gd name="T16" fmla="*/ 129105 w 181"/>
              <a:gd name="T17" fmla="*/ 242888 h 154"/>
              <a:gd name="T18" fmla="*/ 157171 w 181"/>
              <a:gd name="T19" fmla="*/ 242888 h 154"/>
              <a:gd name="T20" fmla="*/ 157171 w 181"/>
              <a:gd name="T21" fmla="*/ 220663 h 154"/>
              <a:gd name="T22" fmla="*/ 175414 w 181"/>
              <a:gd name="T23" fmla="*/ 212725 h 154"/>
              <a:gd name="T24" fmla="*/ 214707 w 181"/>
              <a:gd name="T25" fmla="*/ 223838 h 154"/>
              <a:gd name="T26" fmla="*/ 242773 w 181"/>
              <a:gd name="T27" fmla="*/ 203200 h 154"/>
              <a:gd name="T28" fmla="*/ 228740 w 181"/>
              <a:gd name="T29" fmla="*/ 176212 h 154"/>
              <a:gd name="T30" fmla="*/ 231547 w 181"/>
              <a:gd name="T31" fmla="*/ 146050 h 154"/>
              <a:gd name="T32" fmla="*/ 210497 w 181"/>
              <a:gd name="T33" fmla="*/ 131762 h 154"/>
              <a:gd name="T34" fmla="*/ 242773 w 181"/>
              <a:gd name="T35" fmla="*/ 95250 h 154"/>
              <a:gd name="T36" fmla="*/ 252597 w 181"/>
              <a:gd name="T37" fmla="*/ 60325 h 154"/>
              <a:gd name="T38" fmla="*/ 217514 w 181"/>
              <a:gd name="T39" fmla="*/ 39687 h 154"/>
              <a:gd name="T40" fmla="*/ 206287 w 181"/>
              <a:gd name="T41" fmla="*/ 39687 h 154"/>
              <a:gd name="T42" fmla="*/ 148751 w 181"/>
              <a:gd name="T43" fmla="*/ 0 h 154"/>
              <a:gd name="T44" fmla="*/ 133315 w 181"/>
              <a:gd name="T45" fmla="*/ 3175 h 154"/>
              <a:gd name="T46" fmla="*/ 103845 w 181"/>
              <a:gd name="T47" fmla="*/ 44450 h 154"/>
              <a:gd name="T48" fmla="*/ 57536 w 181"/>
              <a:gd name="T49" fmla="*/ 34925 h 154"/>
              <a:gd name="T50" fmla="*/ 67359 w 181"/>
              <a:gd name="T51" fmla="*/ 71437 h 154"/>
              <a:gd name="T52" fmla="*/ 0 w 181"/>
              <a:gd name="T53" fmla="*/ 71437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54"/>
              <a:gd name="T83" fmla="*/ 181 w 181"/>
              <a:gd name="T84" fmla="*/ 154 h 1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54">
                <a:moveTo>
                  <a:pt x="0" y="45"/>
                </a:moveTo>
                <a:lnTo>
                  <a:pt x="8" y="58"/>
                </a:lnTo>
                <a:lnTo>
                  <a:pt x="41" y="68"/>
                </a:lnTo>
                <a:lnTo>
                  <a:pt x="39" y="78"/>
                </a:lnTo>
                <a:lnTo>
                  <a:pt x="54" y="85"/>
                </a:lnTo>
                <a:lnTo>
                  <a:pt x="59" y="103"/>
                </a:lnTo>
                <a:lnTo>
                  <a:pt x="41" y="136"/>
                </a:lnTo>
                <a:lnTo>
                  <a:pt x="87" y="151"/>
                </a:lnTo>
                <a:lnTo>
                  <a:pt x="92" y="153"/>
                </a:lnTo>
                <a:lnTo>
                  <a:pt x="112" y="153"/>
                </a:lnTo>
                <a:lnTo>
                  <a:pt x="112" y="139"/>
                </a:lnTo>
                <a:lnTo>
                  <a:pt x="125" y="134"/>
                </a:lnTo>
                <a:lnTo>
                  <a:pt x="153" y="141"/>
                </a:lnTo>
                <a:lnTo>
                  <a:pt x="173" y="128"/>
                </a:lnTo>
                <a:lnTo>
                  <a:pt x="163" y="111"/>
                </a:lnTo>
                <a:lnTo>
                  <a:pt x="165" y="92"/>
                </a:lnTo>
                <a:lnTo>
                  <a:pt x="150" y="83"/>
                </a:lnTo>
                <a:lnTo>
                  <a:pt x="173" y="60"/>
                </a:lnTo>
                <a:lnTo>
                  <a:pt x="180" y="38"/>
                </a:lnTo>
                <a:lnTo>
                  <a:pt x="155" y="25"/>
                </a:lnTo>
                <a:lnTo>
                  <a:pt x="147" y="25"/>
                </a:lnTo>
                <a:lnTo>
                  <a:pt x="106" y="0"/>
                </a:lnTo>
                <a:lnTo>
                  <a:pt x="95" y="2"/>
                </a:lnTo>
                <a:lnTo>
                  <a:pt x="74" y="28"/>
                </a:lnTo>
                <a:lnTo>
                  <a:pt x="41" y="22"/>
                </a:lnTo>
                <a:lnTo>
                  <a:pt x="48" y="45"/>
                </a:lnTo>
                <a:lnTo>
                  <a:pt x="0" y="4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69" name="Freeform 161"/>
          <p:cNvSpPr>
            <a:spLocks/>
          </p:cNvSpPr>
          <p:nvPr/>
        </p:nvSpPr>
        <p:spPr bwMode="auto">
          <a:xfrm>
            <a:off x="4311650" y="2906713"/>
            <a:ext cx="263525" cy="254000"/>
          </a:xfrm>
          <a:custGeom>
            <a:avLst/>
            <a:gdLst>
              <a:gd name="T0" fmla="*/ 0 w 187"/>
              <a:gd name="T1" fmla="*/ 74612 h 160"/>
              <a:gd name="T2" fmla="*/ 11274 w 187"/>
              <a:gd name="T3" fmla="*/ 95250 h 160"/>
              <a:gd name="T4" fmla="*/ 59187 w 187"/>
              <a:gd name="T5" fmla="*/ 112713 h 160"/>
              <a:gd name="T6" fmla="*/ 56369 w 187"/>
              <a:gd name="T7" fmla="*/ 128587 h 160"/>
              <a:gd name="T8" fmla="*/ 78917 w 187"/>
              <a:gd name="T9" fmla="*/ 139700 h 160"/>
              <a:gd name="T10" fmla="*/ 85963 w 187"/>
              <a:gd name="T11" fmla="*/ 169862 h 160"/>
              <a:gd name="T12" fmla="*/ 59187 w 187"/>
              <a:gd name="T13" fmla="*/ 223838 h 160"/>
              <a:gd name="T14" fmla="*/ 126830 w 187"/>
              <a:gd name="T15" fmla="*/ 249238 h 160"/>
              <a:gd name="T16" fmla="*/ 133876 w 187"/>
              <a:gd name="T17" fmla="*/ 252413 h 160"/>
              <a:gd name="T18" fmla="*/ 163470 w 187"/>
              <a:gd name="T19" fmla="*/ 252413 h 160"/>
              <a:gd name="T20" fmla="*/ 163470 w 187"/>
              <a:gd name="T21" fmla="*/ 228600 h 160"/>
              <a:gd name="T22" fmla="*/ 181790 w 187"/>
              <a:gd name="T23" fmla="*/ 220663 h 160"/>
              <a:gd name="T24" fmla="*/ 222657 w 187"/>
              <a:gd name="T25" fmla="*/ 233363 h 160"/>
              <a:gd name="T26" fmla="*/ 252251 w 187"/>
              <a:gd name="T27" fmla="*/ 211138 h 160"/>
              <a:gd name="T28" fmla="*/ 236750 w 187"/>
              <a:gd name="T29" fmla="*/ 182562 h 160"/>
              <a:gd name="T30" fmla="*/ 240977 w 187"/>
              <a:gd name="T31" fmla="*/ 152400 h 160"/>
              <a:gd name="T32" fmla="*/ 218430 w 187"/>
              <a:gd name="T33" fmla="*/ 136525 h 160"/>
              <a:gd name="T34" fmla="*/ 252251 w 187"/>
              <a:gd name="T35" fmla="*/ 98425 h 160"/>
              <a:gd name="T36" fmla="*/ 262116 w 187"/>
              <a:gd name="T37" fmla="*/ 61913 h 160"/>
              <a:gd name="T38" fmla="*/ 225476 w 187"/>
              <a:gd name="T39" fmla="*/ 41275 h 160"/>
              <a:gd name="T40" fmla="*/ 214202 w 187"/>
              <a:gd name="T41" fmla="*/ 41275 h 160"/>
              <a:gd name="T42" fmla="*/ 155015 w 187"/>
              <a:gd name="T43" fmla="*/ 0 h 160"/>
              <a:gd name="T44" fmla="*/ 138104 w 187"/>
              <a:gd name="T45" fmla="*/ 3175 h 160"/>
              <a:gd name="T46" fmla="*/ 107101 w 187"/>
              <a:gd name="T47" fmla="*/ 46037 h 160"/>
              <a:gd name="T48" fmla="*/ 59187 w 187"/>
              <a:gd name="T49" fmla="*/ 36512 h 160"/>
              <a:gd name="T50" fmla="*/ 70461 w 187"/>
              <a:gd name="T51" fmla="*/ 74612 h 160"/>
              <a:gd name="T52" fmla="*/ 0 w 187"/>
              <a:gd name="T53" fmla="*/ 74612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7"/>
              <a:gd name="T82" fmla="*/ 0 h 160"/>
              <a:gd name="T83" fmla="*/ 187 w 187"/>
              <a:gd name="T84" fmla="*/ 160 h 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7" h="160">
                <a:moveTo>
                  <a:pt x="0" y="47"/>
                </a:moveTo>
                <a:lnTo>
                  <a:pt x="8" y="60"/>
                </a:lnTo>
                <a:lnTo>
                  <a:pt x="42" y="71"/>
                </a:lnTo>
                <a:lnTo>
                  <a:pt x="40" y="81"/>
                </a:lnTo>
                <a:lnTo>
                  <a:pt x="56" y="88"/>
                </a:lnTo>
                <a:lnTo>
                  <a:pt x="61" y="107"/>
                </a:lnTo>
                <a:lnTo>
                  <a:pt x="42" y="141"/>
                </a:lnTo>
                <a:lnTo>
                  <a:pt x="90" y="157"/>
                </a:lnTo>
                <a:lnTo>
                  <a:pt x="95" y="159"/>
                </a:lnTo>
                <a:lnTo>
                  <a:pt x="116" y="159"/>
                </a:lnTo>
                <a:lnTo>
                  <a:pt x="116" y="144"/>
                </a:lnTo>
                <a:lnTo>
                  <a:pt x="129" y="139"/>
                </a:lnTo>
                <a:lnTo>
                  <a:pt x="158" y="147"/>
                </a:lnTo>
                <a:lnTo>
                  <a:pt x="179" y="133"/>
                </a:lnTo>
                <a:lnTo>
                  <a:pt x="168" y="115"/>
                </a:lnTo>
                <a:lnTo>
                  <a:pt x="171" y="96"/>
                </a:lnTo>
                <a:lnTo>
                  <a:pt x="155" y="86"/>
                </a:lnTo>
                <a:lnTo>
                  <a:pt x="179" y="62"/>
                </a:lnTo>
                <a:lnTo>
                  <a:pt x="186" y="39"/>
                </a:lnTo>
                <a:lnTo>
                  <a:pt x="160" y="26"/>
                </a:lnTo>
                <a:lnTo>
                  <a:pt x="152" y="26"/>
                </a:lnTo>
                <a:lnTo>
                  <a:pt x="110" y="0"/>
                </a:lnTo>
                <a:lnTo>
                  <a:pt x="98" y="2"/>
                </a:lnTo>
                <a:lnTo>
                  <a:pt x="76" y="29"/>
                </a:lnTo>
                <a:lnTo>
                  <a:pt x="42" y="23"/>
                </a:lnTo>
                <a:lnTo>
                  <a:pt x="50" y="47"/>
                </a:lnTo>
                <a:lnTo>
                  <a:pt x="0" y="4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70" name="Freeform 162"/>
          <p:cNvSpPr>
            <a:spLocks/>
          </p:cNvSpPr>
          <p:nvPr/>
        </p:nvSpPr>
        <p:spPr bwMode="auto">
          <a:xfrm>
            <a:off x="4584700" y="3140075"/>
            <a:ext cx="23813" cy="36513"/>
          </a:xfrm>
          <a:custGeom>
            <a:avLst/>
            <a:gdLst>
              <a:gd name="T0" fmla="*/ 0 w 17"/>
              <a:gd name="T1" fmla="*/ 19050 h 23"/>
              <a:gd name="T2" fmla="*/ 16809 w 17"/>
              <a:gd name="T3" fmla="*/ 34925 h 23"/>
              <a:gd name="T4" fmla="*/ 22412 w 17"/>
              <a:gd name="T5" fmla="*/ 0 h 23"/>
              <a:gd name="T6" fmla="*/ 0 w 17"/>
              <a:gd name="T7" fmla="*/ 19050 h 23"/>
              <a:gd name="T8" fmla="*/ 0 60000 65536"/>
              <a:gd name="T9" fmla="*/ 0 60000 65536"/>
              <a:gd name="T10" fmla="*/ 0 60000 65536"/>
              <a:gd name="T11" fmla="*/ 0 60000 65536"/>
              <a:gd name="T12" fmla="*/ 0 w 17"/>
              <a:gd name="T13" fmla="*/ 0 h 23"/>
              <a:gd name="T14" fmla="*/ 17 w 17"/>
              <a:gd name="T15" fmla="*/ 23 h 23"/>
            </a:gdLst>
            <a:ahLst/>
            <a:cxnLst>
              <a:cxn ang="T8">
                <a:pos x="T0" y="T1"/>
              </a:cxn>
              <a:cxn ang="T9">
                <a:pos x="T2" y="T3"/>
              </a:cxn>
              <a:cxn ang="T10">
                <a:pos x="T4" y="T5"/>
              </a:cxn>
              <a:cxn ang="T11">
                <a:pos x="T6" y="T7"/>
              </a:cxn>
            </a:cxnLst>
            <a:rect l="T12" t="T13" r="T14" b="T15"/>
            <a:pathLst>
              <a:path w="17" h="23">
                <a:moveTo>
                  <a:pt x="0" y="12"/>
                </a:moveTo>
                <a:lnTo>
                  <a:pt x="12" y="22"/>
                </a:lnTo>
                <a:lnTo>
                  <a:pt x="16" y="0"/>
                </a:lnTo>
                <a:lnTo>
                  <a:pt x="0" y="12"/>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171" name="Freeform 163"/>
          <p:cNvSpPr>
            <a:spLocks/>
          </p:cNvSpPr>
          <p:nvPr/>
        </p:nvSpPr>
        <p:spPr bwMode="auto">
          <a:xfrm>
            <a:off x="4584700" y="3140075"/>
            <a:ext cx="23813" cy="46038"/>
          </a:xfrm>
          <a:custGeom>
            <a:avLst/>
            <a:gdLst>
              <a:gd name="T0" fmla="*/ 0 w 17"/>
              <a:gd name="T1" fmla="*/ 23813 h 29"/>
              <a:gd name="T2" fmla="*/ 16809 w 17"/>
              <a:gd name="T3" fmla="*/ 44450 h 29"/>
              <a:gd name="T4" fmla="*/ 22412 w 17"/>
              <a:gd name="T5" fmla="*/ 0 h 29"/>
              <a:gd name="T6" fmla="*/ 0 w 17"/>
              <a:gd name="T7" fmla="*/ 23813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15"/>
                </a:moveTo>
                <a:lnTo>
                  <a:pt x="12" y="28"/>
                </a:lnTo>
                <a:lnTo>
                  <a:pt x="16" y="0"/>
                </a:lnTo>
                <a:lnTo>
                  <a:pt x="0"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72" name="Freeform 164"/>
          <p:cNvSpPr>
            <a:spLocks/>
          </p:cNvSpPr>
          <p:nvPr/>
        </p:nvSpPr>
        <p:spPr bwMode="auto">
          <a:xfrm>
            <a:off x="3279775" y="4079875"/>
            <a:ext cx="52388" cy="74613"/>
          </a:xfrm>
          <a:custGeom>
            <a:avLst/>
            <a:gdLst>
              <a:gd name="T0" fmla="*/ 0 w 37"/>
              <a:gd name="T1" fmla="*/ 69850 h 47"/>
              <a:gd name="T2" fmla="*/ 5664 w 37"/>
              <a:gd name="T3" fmla="*/ 0 h 47"/>
              <a:gd name="T4" fmla="*/ 50972 w 37"/>
              <a:gd name="T5" fmla="*/ 33338 h 47"/>
              <a:gd name="T6" fmla="*/ 25486 w 37"/>
              <a:gd name="T7" fmla="*/ 73025 h 47"/>
              <a:gd name="T8" fmla="*/ 0 w 37"/>
              <a:gd name="T9" fmla="*/ 69850 h 47"/>
              <a:gd name="T10" fmla="*/ 0 60000 65536"/>
              <a:gd name="T11" fmla="*/ 0 60000 65536"/>
              <a:gd name="T12" fmla="*/ 0 60000 65536"/>
              <a:gd name="T13" fmla="*/ 0 60000 65536"/>
              <a:gd name="T14" fmla="*/ 0 60000 65536"/>
              <a:gd name="T15" fmla="*/ 0 w 37"/>
              <a:gd name="T16" fmla="*/ 0 h 47"/>
              <a:gd name="T17" fmla="*/ 37 w 37"/>
              <a:gd name="T18" fmla="*/ 47 h 47"/>
            </a:gdLst>
            <a:ahLst/>
            <a:cxnLst>
              <a:cxn ang="T10">
                <a:pos x="T0" y="T1"/>
              </a:cxn>
              <a:cxn ang="T11">
                <a:pos x="T2" y="T3"/>
              </a:cxn>
              <a:cxn ang="T12">
                <a:pos x="T4" y="T5"/>
              </a:cxn>
              <a:cxn ang="T13">
                <a:pos x="T6" y="T7"/>
              </a:cxn>
              <a:cxn ang="T14">
                <a:pos x="T8" y="T9"/>
              </a:cxn>
            </a:cxnLst>
            <a:rect l="T15" t="T16" r="T17" b="T18"/>
            <a:pathLst>
              <a:path w="37" h="47">
                <a:moveTo>
                  <a:pt x="0" y="44"/>
                </a:moveTo>
                <a:lnTo>
                  <a:pt x="4" y="0"/>
                </a:lnTo>
                <a:lnTo>
                  <a:pt x="36" y="21"/>
                </a:lnTo>
                <a:lnTo>
                  <a:pt x="18" y="46"/>
                </a:lnTo>
                <a:lnTo>
                  <a:pt x="0" y="44"/>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173" name="Freeform 165"/>
          <p:cNvSpPr>
            <a:spLocks/>
          </p:cNvSpPr>
          <p:nvPr/>
        </p:nvSpPr>
        <p:spPr bwMode="auto">
          <a:xfrm>
            <a:off x="3279775" y="4079875"/>
            <a:ext cx="60325" cy="84138"/>
          </a:xfrm>
          <a:custGeom>
            <a:avLst/>
            <a:gdLst>
              <a:gd name="T0" fmla="*/ 0 w 43"/>
              <a:gd name="T1" fmla="*/ 79375 h 53"/>
              <a:gd name="T2" fmla="*/ 7015 w 43"/>
              <a:gd name="T3" fmla="*/ 0 h 53"/>
              <a:gd name="T4" fmla="*/ 58922 w 43"/>
              <a:gd name="T5" fmla="*/ 38100 h 53"/>
              <a:gd name="T6" fmla="*/ 29461 w 43"/>
              <a:gd name="T7" fmla="*/ 82550 h 53"/>
              <a:gd name="T8" fmla="*/ 0 w 43"/>
              <a:gd name="T9" fmla="*/ 79375 h 53"/>
              <a:gd name="T10" fmla="*/ 0 60000 65536"/>
              <a:gd name="T11" fmla="*/ 0 60000 65536"/>
              <a:gd name="T12" fmla="*/ 0 60000 65536"/>
              <a:gd name="T13" fmla="*/ 0 60000 65536"/>
              <a:gd name="T14" fmla="*/ 0 60000 65536"/>
              <a:gd name="T15" fmla="*/ 0 w 43"/>
              <a:gd name="T16" fmla="*/ 0 h 53"/>
              <a:gd name="T17" fmla="*/ 43 w 43"/>
              <a:gd name="T18" fmla="*/ 53 h 53"/>
            </a:gdLst>
            <a:ahLst/>
            <a:cxnLst>
              <a:cxn ang="T10">
                <a:pos x="T0" y="T1"/>
              </a:cxn>
              <a:cxn ang="T11">
                <a:pos x="T2" y="T3"/>
              </a:cxn>
              <a:cxn ang="T12">
                <a:pos x="T4" y="T5"/>
              </a:cxn>
              <a:cxn ang="T13">
                <a:pos x="T6" y="T7"/>
              </a:cxn>
              <a:cxn ang="T14">
                <a:pos x="T8" y="T9"/>
              </a:cxn>
            </a:cxnLst>
            <a:rect l="T15" t="T16" r="T17" b="T18"/>
            <a:pathLst>
              <a:path w="43" h="53">
                <a:moveTo>
                  <a:pt x="0" y="50"/>
                </a:moveTo>
                <a:lnTo>
                  <a:pt x="5" y="0"/>
                </a:lnTo>
                <a:lnTo>
                  <a:pt x="42" y="24"/>
                </a:lnTo>
                <a:lnTo>
                  <a:pt x="21" y="52"/>
                </a:lnTo>
                <a:lnTo>
                  <a:pt x="0" y="5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74" name="Freeform 166"/>
          <p:cNvSpPr>
            <a:spLocks/>
          </p:cNvSpPr>
          <p:nvPr/>
        </p:nvSpPr>
        <p:spPr bwMode="auto">
          <a:xfrm>
            <a:off x="5276850" y="3913188"/>
            <a:ext cx="25400" cy="33337"/>
          </a:xfrm>
          <a:custGeom>
            <a:avLst/>
            <a:gdLst>
              <a:gd name="T0" fmla="*/ 0 w 17"/>
              <a:gd name="T1" fmla="*/ 25400 h 21"/>
              <a:gd name="T2" fmla="*/ 13447 w 17"/>
              <a:gd name="T3" fmla="*/ 31750 h 21"/>
              <a:gd name="T4" fmla="*/ 19424 w 17"/>
              <a:gd name="T5" fmla="*/ 22225 h 21"/>
              <a:gd name="T6" fmla="*/ 8965 w 17"/>
              <a:gd name="T7" fmla="*/ 22225 h 21"/>
              <a:gd name="T8" fmla="*/ 23906 w 17"/>
              <a:gd name="T9" fmla="*/ 12700 h 21"/>
              <a:gd name="T10" fmla="*/ 16435 w 17"/>
              <a:gd name="T11" fmla="*/ 0 h 21"/>
              <a:gd name="T12" fmla="*/ 0 w 17"/>
              <a:gd name="T13" fmla="*/ 25400 h 21"/>
              <a:gd name="T14" fmla="*/ 0 60000 65536"/>
              <a:gd name="T15" fmla="*/ 0 60000 65536"/>
              <a:gd name="T16" fmla="*/ 0 60000 65536"/>
              <a:gd name="T17" fmla="*/ 0 60000 65536"/>
              <a:gd name="T18" fmla="*/ 0 60000 65536"/>
              <a:gd name="T19" fmla="*/ 0 60000 65536"/>
              <a:gd name="T20" fmla="*/ 0 60000 65536"/>
              <a:gd name="T21" fmla="*/ 0 w 17"/>
              <a:gd name="T22" fmla="*/ 0 h 21"/>
              <a:gd name="T23" fmla="*/ 17 w 1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1">
                <a:moveTo>
                  <a:pt x="0" y="16"/>
                </a:moveTo>
                <a:lnTo>
                  <a:pt x="9" y="20"/>
                </a:lnTo>
                <a:lnTo>
                  <a:pt x="13" y="14"/>
                </a:lnTo>
                <a:lnTo>
                  <a:pt x="6" y="14"/>
                </a:lnTo>
                <a:lnTo>
                  <a:pt x="16" y="8"/>
                </a:lnTo>
                <a:lnTo>
                  <a:pt x="11" y="0"/>
                </a:lnTo>
                <a:lnTo>
                  <a:pt x="0" y="16"/>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175" name="Freeform 167"/>
          <p:cNvSpPr>
            <a:spLocks/>
          </p:cNvSpPr>
          <p:nvPr/>
        </p:nvSpPr>
        <p:spPr bwMode="auto">
          <a:xfrm>
            <a:off x="5276850" y="3913188"/>
            <a:ext cx="31750" cy="42862"/>
          </a:xfrm>
          <a:custGeom>
            <a:avLst/>
            <a:gdLst>
              <a:gd name="T0" fmla="*/ 0 w 22"/>
              <a:gd name="T1" fmla="*/ 33337 h 27"/>
              <a:gd name="T2" fmla="*/ 18761 w 22"/>
              <a:gd name="T3" fmla="*/ 41275 h 27"/>
              <a:gd name="T4" fmla="*/ 25977 w 22"/>
              <a:gd name="T5" fmla="*/ 28575 h 27"/>
              <a:gd name="T6" fmla="*/ 11545 w 22"/>
              <a:gd name="T7" fmla="*/ 28575 h 27"/>
              <a:gd name="T8" fmla="*/ 30307 w 22"/>
              <a:gd name="T9" fmla="*/ 17462 h 27"/>
              <a:gd name="T10" fmla="*/ 23091 w 22"/>
              <a:gd name="T11" fmla="*/ 0 h 27"/>
              <a:gd name="T12" fmla="*/ 0 w 22"/>
              <a:gd name="T13" fmla="*/ 33337 h 27"/>
              <a:gd name="T14" fmla="*/ 0 60000 65536"/>
              <a:gd name="T15" fmla="*/ 0 60000 65536"/>
              <a:gd name="T16" fmla="*/ 0 60000 65536"/>
              <a:gd name="T17" fmla="*/ 0 60000 65536"/>
              <a:gd name="T18" fmla="*/ 0 60000 65536"/>
              <a:gd name="T19" fmla="*/ 0 60000 65536"/>
              <a:gd name="T20" fmla="*/ 0 60000 65536"/>
              <a:gd name="T21" fmla="*/ 0 w 22"/>
              <a:gd name="T22" fmla="*/ 0 h 27"/>
              <a:gd name="T23" fmla="*/ 22 w 2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7">
                <a:moveTo>
                  <a:pt x="0" y="21"/>
                </a:moveTo>
                <a:lnTo>
                  <a:pt x="13" y="26"/>
                </a:lnTo>
                <a:lnTo>
                  <a:pt x="18" y="18"/>
                </a:lnTo>
                <a:lnTo>
                  <a:pt x="8" y="18"/>
                </a:lnTo>
                <a:lnTo>
                  <a:pt x="21" y="11"/>
                </a:lnTo>
                <a:lnTo>
                  <a:pt x="16" y="0"/>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76" name="Freeform 168"/>
          <p:cNvSpPr>
            <a:spLocks/>
          </p:cNvSpPr>
          <p:nvPr/>
        </p:nvSpPr>
        <p:spPr bwMode="auto">
          <a:xfrm>
            <a:off x="4589463" y="4159250"/>
            <a:ext cx="111125" cy="138113"/>
          </a:xfrm>
          <a:custGeom>
            <a:avLst/>
            <a:gdLst>
              <a:gd name="T0" fmla="*/ 0 w 79"/>
              <a:gd name="T1" fmla="*/ 65088 h 87"/>
              <a:gd name="T2" fmla="*/ 9847 w 79"/>
              <a:gd name="T3" fmla="*/ 41275 h 87"/>
              <a:gd name="T4" fmla="*/ 21100 w 79"/>
              <a:gd name="T5" fmla="*/ 41275 h 87"/>
              <a:gd name="T6" fmla="*/ 16880 w 79"/>
              <a:gd name="T7" fmla="*/ 26988 h 87"/>
              <a:gd name="T8" fmla="*/ 47826 w 79"/>
              <a:gd name="T9" fmla="*/ 22225 h 87"/>
              <a:gd name="T10" fmla="*/ 47826 w 79"/>
              <a:gd name="T11" fmla="*/ 0 h 87"/>
              <a:gd name="T12" fmla="*/ 84399 w 79"/>
              <a:gd name="T13" fmla="*/ 3175 h 87"/>
              <a:gd name="T14" fmla="*/ 82992 w 79"/>
              <a:gd name="T15" fmla="*/ 22225 h 87"/>
              <a:gd name="T16" fmla="*/ 109718 w 79"/>
              <a:gd name="T17" fmla="*/ 22225 h 87"/>
              <a:gd name="T18" fmla="*/ 99872 w 79"/>
              <a:gd name="T19" fmla="*/ 96838 h 87"/>
              <a:gd name="T20" fmla="*/ 75959 w 79"/>
              <a:gd name="T21" fmla="*/ 88900 h 87"/>
              <a:gd name="T22" fmla="*/ 45013 w 79"/>
              <a:gd name="T23" fmla="*/ 136525 h 87"/>
              <a:gd name="T24" fmla="*/ 0 w 79"/>
              <a:gd name="T25" fmla="*/ 65088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87"/>
              <a:gd name="T41" fmla="*/ 79 w 79"/>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87">
                <a:moveTo>
                  <a:pt x="0" y="41"/>
                </a:moveTo>
                <a:lnTo>
                  <a:pt x="7" y="26"/>
                </a:lnTo>
                <a:lnTo>
                  <a:pt x="15" y="26"/>
                </a:lnTo>
                <a:lnTo>
                  <a:pt x="12" y="17"/>
                </a:lnTo>
                <a:lnTo>
                  <a:pt x="34" y="14"/>
                </a:lnTo>
                <a:lnTo>
                  <a:pt x="34" y="0"/>
                </a:lnTo>
                <a:lnTo>
                  <a:pt x="60" y="2"/>
                </a:lnTo>
                <a:lnTo>
                  <a:pt x="59" y="14"/>
                </a:lnTo>
                <a:lnTo>
                  <a:pt x="78" y="14"/>
                </a:lnTo>
                <a:lnTo>
                  <a:pt x="71" y="61"/>
                </a:lnTo>
                <a:lnTo>
                  <a:pt x="54" y="56"/>
                </a:lnTo>
                <a:lnTo>
                  <a:pt x="32" y="86"/>
                </a:lnTo>
                <a:lnTo>
                  <a:pt x="0" y="4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77" name="Freeform 169"/>
          <p:cNvSpPr>
            <a:spLocks/>
          </p:cNvSpPr>
          <p:nvPr/>
        </p:nvSpPr>
        <p:spPr bwMode="auto">
          <a:xfrm>
            <a:off x="4589463" y="4159250"/>
            <a:ext cx="119062" cy="147638"/>
          </a:xfrm>
          <a:custGeom>
            <a:avLst/>
            <a:gdLst>
              <a:gd name="T0" fmla="*/ 0 w 85"/>
              <a:gd name="T1" fmla="*/ 69850 h 93"/>
              <a:gd name="T2" fmla="*/ 11206 w 85"/>
              <a:gd name="T3" fmla="*/ 44450 h 93"/>
              <a:gd name="T4" fmla="*/ 22412 w 85"/>
              <a:gd name="T5" fmla="*/ 44450 h 93"/>
              <a:gd name="T6" fmla="*/ 18209 w 85"/>
              <a:gd name="T7" fmla="*/ 28575 h 93"/>
              <a:gd name="T8" fmla="*/ 51827 w 85"/>
              <a:gd name="T9" fmla="*/ 23813 h 93"/>
              <a:gd name="T10" fmla="*/ 51827 w 85"/>
              <a:gd name="T11" fmla="*/ 0 h 93"/>
              <a:gd name="T12" fmla="*/ 91047 w 85"/>
              <a:gd name="T13" fmla="*/ 3175 h 93"/>
              <a:gd name="T14" fmla="*/ 88246 w 85"/>
              <a:gd name="T15" fmla="*/ 23813 h 93"/>
              <a:gd name="T16" fmla="*/ 117661 w 85"/>
              <a:gd name="T17" fmla="*/ 23813 h 93"/>
              <a:gd name="T18" fmla="*/ 106455 w 85"/>
              <a:gd name="T19" fmla="*/ 103188 h 93"/>
              <a:gd name="T20" fmla="*/ 81242 w 85"/>
              <a:gd name="T21" fmla="*/ 95250 h 93"/>
              <a:gd name="T22" fmla="*/ 47625 w 85"/>
              <a:gd name="T23" fmla="*/ 146050 h 93"/>
              <a:gd name="T24" fmla="*/ 0 w 85"/>
              <a:gd name="T25" fmla="*/ 6985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93"/>
              <a:gd name="T41" fmla="*/ 85 w 8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93">
                <a:moveTo>
                  <a:pt x="0" y="44"/>
                </a:moveTo>
                <a:lnTo>
                  <a:pt x="8" y="28"/>
                </a:lnTo>
                <a:lnTo>
                  <a:pt x="16" y="28"/>
                </a:lnTo>
                <a:lnTo>
                  <a:pt x="13" y="18"/>
                </a:lnTo>
                <a:lnTo>
                  <a:pt x="37" y="15"/>
                </a:lnTo>
                <a:lnTo>
                  <a:pt x="37" y="0"/>
                </a:lnTo>
                <a:lnTo>
                  <a:pt x="65" y="2"/>
                </a:lnTo>
                <a:lnTo>
                  <a:pt x="63" y="15"/>
                </a:lnTo>
                <a:lnTo>
                  <a:pt x="84" y="15"/>
                </a:lnTo>
                <a:lnTo>
                  <a:pt x="76" y="65"/>
                </a:lnTo>
                <a:lnTo>
                  <a:pt x="58" y="60"/>
                </a:lnTo>
                <a:lnTo>
                  <a:pt x="34" y="92"/>
                </a:lnTo>
                <a:lnTo>
                  <a:pt x="0" y="4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78" name="Freeform 170"/>
          <p:cNvSpPr>
            <a:spLocks/>
          </p:cNvSpPr>
          <p:nvPr/>
        </p:nvSpPr>
        <p:spPr bwMode="auto">
          <a:xfrm>
            <a:off x="4059238" y="3887788"/>
            <a:ext cx="57150" cy="26987"/>
          </a:xfrm>
          <a:custGeom>
            <a:avLst/>
            <a:gdLst>
              <a:gd name="T0" fmla="*/ 0 w 40"/>
              <a:gd name="T1" fmla="*/ 25400 h 17"/>
              <a:gd name="T2" fmla="*/ 4286 w 40"/>
              <a:gd name="T3" fmla="*/ 0 h 17"/>
              <a:gd name="T4" fmla="*/ 55721 w 40"/>
              <a:gd name="T5" fmla="*/ 6350 h 17"/>
              <a:gd name="T6" fmla="*/ 0 w 40"/>
              <a:gd name="T7" fmla="*/ 25400 h 17"/>
              <a:gd name="T8" fmla="*/ 0 60000 65536"/>
              <a:gd name="T9" fmla="*/ 0 60000 65536"/>
              <a:gd name="T10" fmla="*/ 0 60000 65536"/>
              <a:gd name="T11" fmla="*/ 0 60000 65536"/>
              <a:gd name="T12" fmla="*/ 0 w 40"/>
              <a:gd name="T13" fmla="*/ 0 h 17"/>
              <a:gd name="T14" fmla="*/ 40 w 40"/>
              <a:gd name="T15" fmla="*/ 17 h 17"/>
            </a:gdLst>
            <a:ahLst/>
            <a:cxnLst>
              <a:cxn ang="T8">
                <a:pos x="T0" y="T1"/>
              </a:cxn>
              <a:cxn ang="T9">
                <a:pos x="T2" y="T3"/>
              </a:cxn>
              <a:cxn ang="T10">
                <a:pos x="T4" y="T5"/>
              </a:cxn>
              <a:cxn ang="T11">
                <a:pos x="T6" y="T7"/>
              </a:cxn>
            </a:cxnLst>
            <a:rect l="T12" t="T13" r="T14" b="T15"/>
            <a:pathLst>
              <a:path w="40" h="17">
                <a:moveTo>
                  <a:pt x="0" y="16"/>
                </a:moveTo>
                <a:lnTo>
                  <a:pt x="3" y="0"/>
                </a:lnTo>
                <a:lnTo>
                  <a:pt x="39" y="4"/>
                </a:lnTo>
                <a:lnTo>
                  <a:pt x="0" y="1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79" name="Freeform 171"/>
          <p:cNvSpPr>
            <a:spLocks/>
          </p:cNvSpPr>
          <p:nvPr/>
        </p:nvSpPr>
        <p:spPr bwMode="auto">
          <a:xfrm>
            <a:off x="4059238" y="3887788"/>
            <a:ext cx="65087" cy="26987"/>
          </a:xfrm>
          <a:custGeom>
            <a:avLst/>
            <a:gdLst>
              <a:gd name="T0" fmla="*/ 0 w 46"/>
              <a:gd name="T1" fmla="*/ 25400 h 17"/>
              <a:gd name="T2" fmla="*/ 4245 w 46"/>
              <a:gd name="T3" fmla="*/ 0 h 17"/>
              <a:gd name="T4" fmla="*/ 63672 w 46"/>
              <a:gd name="T5" fmla="*/ 6350 h 17"/>
              <a:gd name="T6" fmla="*/ 0 w 46"/>
              <a:gd name="T7" fmla="*/ 25400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0" y="16"/>
                </a:moveTo>
                <a:lnTo>
                  <a:pt x="3" y="0"/>
                </a:lnTo>
                <a:lnTo>
                  <a:pt x="45" y="4"/>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80" name="Freeform 172"/>
          <p:cNvSpPr>
            <a:spLocks/>
          </p:cNvSpPr>
          <p:nvPr/>
        </p:nvSpPr>
        <p:spPr bwMode="auto">
          <a:xfrm>
            <a:off x="4529138" y="2786063"/>
            <a:ext cx="177800" cy="215900"/>
          </a:xfrm>
          <a:custGeom>
            <a:avLst/>
            <a:gdLst>
              <a:gd name="T0" fmla="*/ 0 w 126"/>
              <a:gd name="T1" fmla="*/ 87312 h 136"/>
              <a:gd name="T2" fmla="*/ 0 w 126"/>
              <a:gd name="T3" fmla="*/ 123825 h 136"/>
              <a:gd name="T4" fmla="*/ 4233 w 126"/>
              <a:gd name="T5" fmla="*/ 138112 h 136"/>
              <a:gd name="T6" fmla="*/ 7056 w 126"/>
              <a:gd name="T7" fmla="*/ 155575 h 136"/>
              <a:gd name="T8" fmla="*/ 42333 w 126"/>
              <a:gd name="T9" fmla="*/ 174625 h 136"/>
              <a:gd name="T10" fmla="*/ 32456 w 126"/>
              <a:gd name="T11" fmla="*/ 209550 h 136"/>
              <a:gd name="T12" fmla="*/ 71967 w 126"/>
              <a:gd name="T13" fmla="*/ 214313 h 136"/>
              <a:gd name="T14" fmla="*/ 136878 w 126"/>
              <a:gd name="T15" fmla="*/ 214313 h 136"/>
              <a:gd name="T16" fmla="*/ 155222 w 126"/>
              <a:gd name="T17" fmla="*/ 182562 h 136"/>
              <a:gd name="T18" fmla="*/ 121356 w 126"/>
              <a:gd name="T19" fmla="*/ 133350 h 136"/>
              <a:gd name="T20" fmla="*/ 162278 w 126"/>
              <a:gd name="T21" fmla="*/ 107950 h 136"/>
              <a:gd name="T22" fmla="*/ 176389 w 126"/>
              <a:gd name="T23" fmla="*/ 119062 h 136"/>
              <a:gd name="T24" fmla="*/ 162278 w 126"/>
              <a:gd name="T25" fmla="*/ 30162 h 136"/>
              <a:gd name="T26" fmla="*/ 131233 w 126"/>
              <a:gd name="T27" fmla="*/ 11112 h 136"/>
              <a:gd name="T28" fmla="*/ 95956 w 126"/>
              <a:gd name="T29" fmla="*/ 22225 h 136"/>
              <a:gd name="T30" fmla="*/ 98778 w 126"/>
              <a:gd name="T31" fmla="*/ 15875 h 136"/>
              <a:gd name="T32" fmla="*/ 71967 w 126"/>
              <a:gd name="T33" fmla="*/ 0 h 136"/>
              <a:gd name="T34" fmla="*/ 52211 w 126"/>
              <a:gd name="T35" fmla="*/ 0 h 136"/>
              <a:gd name="T36" fmla="*/ 52211 w 126"/>
              <a:gd name="T37" fmla="*/ 44450 h 136"/>
              <a:gd name="T38" fmla="*/ 35278 w 126"/>
              <a:gd name="T39" fmla="*/ 30162 h 136"/>
              <a:gd name="T40" fmla="*/ 25400 w 126"/>
              <a:gd name="T41" fmla="*/ 47625 h 136"/>
              <a:gd name="T42" fmla="*/ 21167 w 126"/>
              <a:gd name="T43" fmla="*/ 74612 h 136"/>
              <a:gd name="T44" fmla="*/ 0 w 126"/>
              <a:gd name="T45" fmla="*/ 87312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136"/>
              <a:gd name="T71" fmla="*/ 126 w 126"/>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136">
                <a:moveTo>
                  <a:pt x="0" y="55"/>
                </a:moveTo>
                <a:lnTo>
                  <a:pt x="0" y="78"/>
                </a:lnTo>
                <a:lnTo>
                  <a:pt x="3" y="87"/>
                </a:lnTo>
                <a:lnTo>
                  <a:pt x="5" y="98"/>
                </a:lnTo>
                <a:lnTo>
                  <a:pt x="30" y="110"/>
                </a:lnTo>
                <a:lnTo>
                  <a:pt x="23" y="132"/>
                </a:lnTo>
                <a:lnTo>
                  <a:pt x="51" y="135"/>
                </a:lnTo>
                <a:lnTo>
                  <a:pt x="97" y="135"/>
                </a:lnTo>
                <a:lnTo>
                  <a:pt x="110" y="115"/>
                </a:lnTo>
                <a:lnTo>
                  <a:pt x="86" y="84"/>
                </a:lnTo>
                <a:lnTo>
                  <a:pt x="115" y="68"/>
                </a:lnTo>
                <a:lnTo>
                  <a:pt x="125" y="75"/>
                </a:lnTo>
                <a:lnTo>
                  <a:pt x="115" y="19"/>
                </a:lnTo>
                <a:lnTo>
                  <a:pt x="93" y="7"/>
                </a:lnTo>
                <a:lnTo>
                  <a:pt x="68" y="14"/>
                </a:lnTo>
                <a:lnTo>
                  <a:pt x="70" y="10"/>
                </a:lnTo>
                <a:lnTo>
                  <a:pt x="51" y="0"/>
                </a:lnTo>
                <a:lnTo>
                  <a:pt x="37" y="0"/>
                </a:lnTo>
                <a:lnTo>
                  <a:pt x="37" y="28"/>
                </a:lnTo>
                <a:lnTo>
                  <a:pt x="25" y="19"/>
                </a:lnTo>
                <a:lnTo>
                  <a:pt x="18" y="30"/>
                </a:lnTo>
                <a:lnTo>
                  <a:pt x="15" y="47"/>
                </a:lnTo>
                <a:lnTo>
                  <a:pt x="0" y="5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81" name="Freeform 173"/>
          <p:cNvSpPr>
            <a:spLocks/>
          </p:cNvSpPr>
          <p:nvPr/>
        </p:nvSpPr>
        <p:spPr bwMode="auto">
          <a:xfrm>
            <a:off x="4529138" y="2786063"/>
            <a:ext cx="187325" cy="225425"/>
          </a:xfrm>
          <a:custGeom>
            <a:avLst/>
            <a:gdLst>
              <a:gd name="T0" fmla="*/ 0 w 132"/>
              <a:gd name="T1" fmla="*/ 90487 h 142"/>
              <a:gd name="T2" fmla="*/ 0 w 132"/>
              <a:gd name="T3" fmla="*/ 128587 h 142"/>
              <a:gd name="T4" fmla="*/ 4257 w 132"/>
              <a:gd name="T5" fmla="*/ 144462 h 142"/>
              <a:gd name="T6" fmla="*/ 7096 w 132"/>
              <a:gd name="T7" fmla="*/ 161925 h 142"/>
              <a:gd name="T8" fmla="*/ 43993 w 132"/>
              <a:gd name="T9" fmla="*/ 182562 h 142"/>
              <a:gd name="T10" fmla="*/ 34059 w 132"/>
              <a:gd name="T11" fmla="*/ 219075 h 142"/>
              <a:gd name="T12" fmla="*/ 75214 w 132"/>
              <a:gd name="T13" fmla="*/ 223838 h 142"/>
              <a:gd name="T14" fmla="*/ 144751 w 132"/>
              <a:gd name="T15" fmla="*/ 223838 h 142"/>
              <a:gd name="T16" fmla="*/ 163200 w 132"/>
              <a:gd name="T17" fmla="*/ 190500 h 142"/>
              <a:gd name="T18" fmla="*/ 127722 w 132"/>
              <a:gd name="T19" fmla="*/ 139700 h 142"/>
              <a:gd name="T20" fmla="*/ 171715 w 132"/>
              <a:gd name="T21" fmla="*/ 112713 h 142"/>
              <a:gd name="T22" fmla="*/ 185906 w 132"/>
              <a:gd name="T23" fmla="*/ 123825 h 142"/>
              <a:gd name="T24" fmla="*/ 171715 w 132"/>
              <a:gd name="T25" fmla="*/ 31750 h 142"/>
              <a:gd name="T26" fmla="*/ 137655 w 132"/>
              <a:gd name="T27" fmla="*/ 11112 h 142"/>
              <a:gd name="T28" fmla="*/ 100758 w 132"/>
              <a:gd name="T29" fmla="*/ 23812 h 142"/>
              <a:gd name="T30" fmla="*/ 103596 w 132"/>
              <a:gd name="T31" fmla="*/ 15875 h 142"/>
              <a:gd name="T32" fmla="*/ 75214 w 132"/>
              <a:gd name="T33" fmla="*/ 0 h 142"/>
              <a:gd name="T34" fmla="*/ 55346 w 132"/>
              <a:gd name="T35" fmla="*/ 0 h 142"/>
              <a:gd name="T36" fmla="*/ 55346 w 132"/>
              <a:gd name="T37" fmla="*/ 46037 h 142"/>
              <a:gd name="T38" fmla="*/ 36897 w 132"/>
              <a:gd name="T39" fmla="*/ 31750 h 142"/>
              <a:gd name="T40" fmla="*/ 26963 w 132"/>
              <a:gd name="T41" fmla="*/ 49212 h 142"/>
              <a:gd name="T42" fmla="*/ 22706 w 132"/>
              <a:gd name="T43" fmla="*/ 77787 h 142"/>
              <a:gd name="T44" fmla="*/ 0 w 132"/>
              <a:gd name="T45" fmla="*/ 90487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142"/>
              <a:gd name="T71" fmla="*/ 132 w 132"/>
              <a:gd name="T72" fmla="*/ 142 h 1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142">
                <a:moveTo>
                  <a:pt x="0" y="57"/>
                </a:moveTo>
                <a:lnTo>
                  <a:pt x="0" y="81"/>
                </a:lnTo>
                <a:lnTo>
                  <a:pt x="3" y="91"/>
                </a:lnTo>
                <a:lnTo>
                  <a:pt x="5" y="102"/>
                </a:lnTo>
                <a:lnTo>
                  <a:pt x="31" y="115"/>
                </a:lnTo>
                <a:lnTo>
                  <a:pt x="24" y="138"/>
                </a:lnTo>
                <a:lnTo>
                  <a:pt x="53" y="141"/>
                </a:lnTo>
                <a:lnTo>
                  <a:pt x="102" y="141"/>
                </a:lnTo>
                <a:lnTo>
                  <a:pt x="115" y="120"/>
                </a:lnTo>
                <a:lnTo>
                  <a:pt x="90" y="88"/>
                </a:lnTo>
                <a:lnTo>
                  <a:pt x="121" y="71"/>
                </a:lnTo>
                <a:lnTo>
                  <a:pt x="131" y="78"/>
                </a:lnTo>
                <a:lnTo>
                  <a:pt x="121" y="20"/>
                </a:lnTo>
                <a:lnTo>
                  <a:pt x="97" y="7"/>
                </a:lnTo>
                <a:lnTo>
                  <a:pt x="71" y="15"/>
                </a:lnTo>
                <a:lnTo>
                  <a:pt x="73" y="10"/>
                </a:lnTo>
                <a:lnTo>
                  <a:pt x="53" y="0"/>
                </a:lnTo>
                <a:lnTo>
                  <a:pt x="39" y="0"/>
                </a:lnTo>
                <a:lnTo>
                  <a:pt x="39" y="29"/>
                </a:lnTo>
                <a:lnTo>
                  <a:pt x="26" y="20"/>
                </a:lnTo>
                <a:lnTo>
                  <a:pt x="19" y="31"/>
                </a:lnTo>
                <a:lnTo>
                  <a:pt x="16" y="49"/>
                </a:lnTo>
                <a:lnTo>
                  <a:pt x="0" y="5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82" name="Freeform 174"/>
          <p:cNvSpPr>
            <a:spLocks/>
          </p:cNvSpPr>
          <p:nvPr/>
        </p:nvSpPr>
        <p:spPr bwMode="auto">
          <a:xfrm>
            <a:off x="4344988" y="3946525"/>
            <a:ext cx="85725" cy="150813"/>
          </a:xfrm>
          <a:custGeom>
            <a:avLst/>
            <a:gdLst>
              <a:gd name="T0" fmla="*/ 0 w 61"/>
              <a:gd name="T1" fmla="*/ 139700 h 95"/>
              <a:gd name="T2" fmla="*/ 7027 w 61"/>
              <a:gd name="T3" fmla="*/ 38100 h 95"/>
              <a:gd name="T4" fmla="*/ 4216 w 61"/>
              <a:gd name="T5" fmla="*/ 4763 h 95"/>
              <a:gd name="T6" fmla="*/ 53402 w 61"/>
              <a:gd name="T7" fmla="*/ 0 h 95"/>
              <a:gd name="T8" fmla="*/ 84320 w 61"/>
              <a:gd name="T9" fmla="*/ 112713 h 95"/>
              <a:gd name="T10" fmla="*/ 21080 w 61"/>
              <a:gd name="T11" fmla="*/ 149225 h 95"/>
              <a:gd name="T12" fmla="*/ 0 w 61"/>
              <a:gd name="T13" fmla="*/ 139700 h 95"/>
              <a:gd name="T14" fmla="*/ 0 60000 65536"/>
              <a:gd name="T15" fmla="*/ 0 60000 65536"/>
              <a:gd name="T16" fmla="*/ 0 60000 65536"/>
              <a:gd name="T17" fmla="*/ 0 60000 65536"/>
              <a:gd name="T18" fmla="*/ 0 60000 65536"/>
              <a:gd name="T19" fmla="*/ 0 60000 65536"/>
              <a:gd name="T20" fmla="*/ 0 60000 65536"/>
              <a:gd name="T21" fmla="*/ 0 w 61"/>
              <a:gd name="T22" fmla="*/ 0 h 95"/>
              <a:gd name="T23" fmla="*/ 61 w 61"/>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95">
                <a:moveTo>
                  <a:pt x="0" y="88"/>
                </a:moveTo>
                <a:lnTo>
                  <a:pt x="5" y="24"/>
                </a:lnTo>
                <a:lnTo>
                  <a:pt x="3" y="3"/>
                </a:lnTo>
                <a:lnTo>
                  <a:pt x="38" y="0"/>
                </a:lnTo>
                <a:lnTo>
                  <a:pt x="60" y="71"/>
                </a:lnTo>
                <a:lnTo>
                  <a:pt x="15" y="94"/>
                </a:lnTo>
                <a:lnTo>
                  <a:pt x="0" y="8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83" name="Freeform 175"/>
          <p:cNvSpPr>
            <a:spLocks/>
          </p:cNvSpPr>
          <p:nvPr/>
        </p:nvSpPr>
        <p:spPr bwMode="auto">
          <a:xfrm>
            <a:off x="4344988" y="3946525"/>
            <a:ext cx="93662" cy="160338"/>
          </a:xfrm>
          <a:custGeom>
            <a:avLst/>
            <a:gdLst>
              <a:gd name="T0" fmla="*/ 0 w 67"/>
              <a:gd name="T1" fmla="*/ 149225 h 101"/>
              <a:gd name="T2" fmla="*/ 6990 w 67"/>
              <a:gd name="T3" fmla="*/ 41275 h 101"/>
              <a:gd name="T4" fmla="*/ 4194 w 67"/>
              <a:gd name="T5" fmla="*/ 4763 h 101"/>
              <a:gd name="T6" fmla="*/ 58713 w 67"/>
              <a:gd name="T7" fmla="*/ 0 h 101"/>
              <a:gd name="T8" fmla="*/ 92264 w 67"/>
              <a:gd name="T9" fmla="*/ 120650 h 101"/>
              <a:gd name="T10" fmla="*/ 22367 w 67"/>
              <a:gd name="T11" fmla="*/ 158750 h 101"/>
              <a:gd name="T12" fmla="*/ 0 w 67"/>
              <a:gd name="T13" fmla="*/ 149225 h 101"/>
              <a:gd name="T14" fmla="*/ 0 60000 65536"/>
              <a:gd name="T15" fmla="*/ 0 60000 65536"/>
              <a:gd name="T16" fmla="*/ 0 60000 65536"/>
              <a:gd name="T17" fmla="*/ 0 60000 65536"/>
              <a:gd name="T18" fmla="*/ 0 60000 65536"/>
              <a:gd name="T19" fmla="*/ 0 60000 65536"/>
              <a:gd name="T20" fmla="*/ 0 60000 65536"/>
              <a:gd name="T21" fmla="*/ 0 w 67"/>
              <a:gd name="T22" fmla="*/ 0 h 101"/>
              <a:gd name="T23" fmla="*/ 67 w 67"/>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01">
                <a:moveTo>
                  <a:pt x="0" y="94"/>
                </a:moveTo>
                <a:lnTo>
                  <a:pt x="5" y="26"/>
                </a:lnTo>
                <a:lnTo>
                  <a:pt x="3" y="3"/>
                </a:lnTo>
                <a:lnTo>
                  <a:pt x="42" y="0"/>
                </a:lnTo>
                <a:lnTo>
                  <a:pt x="66" y="76"/>
                </a:lnTo>
                <a:lnTo>
                  <a:pt x="16" y="100"/>
                </a:lnTo>
                <a:lnTo>
                  <a:pt x="0" y="9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84" name="Freeform 176"/>
          <p:cNvSpPr>
            <a:spLocks/>
          </p:cNvSpPr>
          <p:nvPr/>
        </p:nvSpPr>
        <p:spPr bwMode="auto">
          <a:xfrm>
            <a:off x="4830763" y="3176588"/>
            <a:ext cx="117475" cy="138112"/>
          </a:xfrm>
          <a:custGeom>
            <a:avLst/>
            <a:gdLst>
              <a:gd name="T0" fmla="*/ 0 w 84"/>
              <a:gd name="T1" fmla="*/ 53975 h 87"/>
              <a:gd name="T2" fmla="*/ 12587 w 84"/>
              <a:gd name="T3" fmla="*/ 23812 h 87"/>
              <a:gd name="T4" fmla="*/ 50346 w 84"/>
              <a:gd name="T5" fmla="*/ 7937 h 87"/>
              <a:gd name="T6" fmla="*/ 99294 w 84"/>
              <a:gd name="T7" fmla="*/ 11112 h 87"/>
              <a:gd name="T8" fmla="*/ 116076 w 84"/>
              <a:gd name="T9" fmla="*/ 0 h 87"/>
              <a:gd name="T10" fmla="*/ 107685 w 84"/>
              <a:gd name="T11" fmla="*/ 26987 h 87"/>
              <a:gd name="T12" fmla="*/ 78317 w 84"/>
              <a:gd name="T13" fmla="*/ 19050 h 87"/>
              <a:gd name="T14" fmla="*/ 60136 w 84"/>
              <a:gd name="T15" fmla="*/ 46037 h 87"/>
              <a:gd name="T16" fmla="*/ 44752 w 84"/>
              <a:gd name="T17" fmla="*/ 34925 h 87"/>
              <a:gd name="T18" fmla="*/ 57339 w 84"/>
              <a:gd name="T19" fmla="*/ 66675 h 87"/>
              <a:gd name="T20" fmla="*/ 44752 w 84"/>
              <a:gd name="T21" fmla="*/ 74612 h 87"/>
              <a:gd name="T22" fmla="*/ 71324 w 84"/>
              <a:gd name="T23" fmla="*/ 93662 h 87"/>
              <a:gd name="T24" fmla="*/ 71324 w 84"/>
              <a:gd name="T25" fmla="*/ 104775 h 87"/>
              <a:gd name="T26" fmla="*/ 47549 w 84"/>
              <a:gd name="T27" fmla="*/ 107950 h 87"/>
              <a:gd name="T28" fmla="*/ 53143 w 84"/>
              <a:gd name="T29" fmla="*/ 136525 h 87"/>
              <a:gd name="T30" fmla="*/ 23775 w 84"/>
              <a:gd name="T31" fmla="*/ 128587 h 87"/>
              <a:gd name="T32" fmla="*/ 12587 w 84"/>
              <a:gd name="T33" fmla="*/ 104775 h 87"/>
              <a:gd name="T34" fmla="*/ 53143 w 84"/>
              <a:gd name="T35" fmla="*/ 93662 h 87"/>
              <a:gd name="T36" fmla="*/ 15384 w 84"/>
              <a:gd name="T37" fmla="*/ 85725 h 87"/>
              <a:gd name="T38" fmla="*/ 0 w 84"/>
              <a:gd name="T39" fmla="*/ 53975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87"/>
              <a:gd name="T62" fmla="*/ 84 w 84"/>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87">
                <a:moveTo>
                  <a:pt x="0" y="34"/>
                </a:moveTo>
                <a:lnTo>
                  <a:pt x="9" y="15"/>
                </a:lnTo>
                <a:lnTo>
                  <a:pt x="36" y="5"/>
                </a:lnTo>
                <a:lnTo>
                  <a:pt x="71" y="7"/>
                </a:lnTo>
                <a:lnTo>
                  <a:pt x="83" y="0"/>
                </a:lnTo>
                <a:lnTo>
                  <a:pt x="77" y="17"/>
                </a:lnTo>
                <a:lnTo>
                  <a:pt x="56" y="12"/>
                </a:lnTo>
                <a:lnTo>
                  <a:pt x="43" y="29"/>
                </a:lnTo>
                <a:lnTo>
                  <a:pt x="32" y="22"/>
                </a:lnTo>
                <a:lnTo>
                  <a:pt x="41" y="42"/>
                </a:lnTo>
                <a:lnTo>
                  <a:pt x="32" y="47"/>
                </a:lnTo>
                <a:lnTo>
                  <a:pt x="51" y="59"/>
                </a:lnTo>
                <a:lnTo>
                  <a:pt x="51" y="66"/>
                </a:lnTo>
                <a:lnTo>
                  <a:pt x="34" y="68"/>
                </a:lnTo>
                <a:lnTo>
                  <a:pt x="38" y="86"/>
                </a:lnTo>
                <a:lnTo>
                  <a:pt x="17" y="81"/>
                </a:lnTo>
                <a:lnTo>
                  <a:pt x="9" y="66"/>
                </a:lnTo>
                <a:lnTo>
                  <a:pt x="38" y="59"/>
                </a:lnTo>
                <a:lnTo>
                  <a:pt x="11" y="54"/>
                </a:lnTo>
                <a:lnTo>
                  <a:pt x="0" y="34"/>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185" name="Freeform 177"/>
          <p:cNvSpPr>
            <a:spLocks/>
          </p:cNvSpPr>
          <p:nvPr/>
        </p:nvSpPr>
        <p:spPr bwMode="auto">
          <a:xfrm>
            <a:off x="4830763" y="3176588"/>
            <a:ext cx="127000" cy="147637"/>
          </a:xfrm>
          <a:custGeom>
            <a:avLst/>
            <a:gdLst>
              <a:gd name="T0" fmla="*/ 0 w 90"/>
              <a:gd name="T1" fmla="*/ 57150 h 93"/>
              <a:gd name="T2" fmla="*/ 14111 w 90"/>
              <a:gd name="T3" fmla="*/ 25400 h 93"/>
              <a:gd name="T4" fmla="*/ 55033 w 90"/>
              <a:gd name="T5" fmla="*/ 7937 h 93"/>
              <a:gd name="T6" fmla="*/ 107244 w 90"/>
              <a:gd name="T7" fmla="*/ 12700 h 93"/>
              <a:gd name="T8" fmla="*/ 125589 w 90"/>
              <a:gd name="T9" fmla="*/ 0 h 93"/>
              <a:gd name="T10" fmla="*/ 117122 w 90"/>
              <a:gd name="T11" fmla="*/ 28575 h 93"/>
              <a:gd name="T12" fmla="*/ 84667 w 90"/>
              <a:gd name="T13" fmla="*/ 20637 h 93"/>
              <a:gd name="T14" fmla="*/ 64911 w 90"/>
              <a:gd name="T15" fmla="*/ 49212 h 93"/>
              <a:gd name="T16" fmla="*/ 47978 w 90"/>
              <a:gd name="T17" fmla="*/ 38100 h 93"/>
              <a:gd name="T18" fmla="*/ 62089 w 90"/>
              <a:gd name="T19" fmla="*/ 71437 h 93"/>
              <a:gd name="T20" fmla="*/ 47978 w 90"/>
              <a:gd name="T21" fmla="*/ 79375 h 93"/>
              <a:gd name="T22" fmla="*/ 77611 w 90"/>
              <a:gd name="T23" fmla="*/ 100012 h 93"/>
              <a:gd name="T24" fmla="*/ 77611 w 90"/>
              <a:gd name="T25" fmla="*/ 112712 h 93"/>
              <a:gd name="T26" fmla="*/ 50800 w 90"/>
              <a:gd name="T27" fmla="*/ 115887 h 93"/>
              <a:gd name="T28" fmla="*/ 57856 w 90"/>
              <a:gd name="T29" fmla="*/ 146050 h 93"/>
              <a:gd name="T30" fmla="*/ 25400 w 90"/>
              <a:gd name="T31" fmla="*/ 138112 h 93"/>
              <a:gd name="T32" fmla="*/ 14111 w 90"/>
              <a:gd name="T33" fmla="*/ 112712 h 93"/>
              <a:gd name="T34" fmla="*/ 57856 w 90"/>
              <a:gd name="T35" fmla="*/ 100012 h 93"/>
              <a:gd name="T36" fmla="*/ 16933 w 90"/>
              <a:gd name="T37" fmla="*/ 92075 h 93"/>
              <a:gd name="T38" fmla="*/ 0 w 90"/>
              <a:gd name="T39" fmla="*/ 57150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93"/>
              <a:gd name="T62" fmla="*/ 90 w 90"/>
              <a:gd name="T63" fmla="*/ 93 h 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93">
                <a:moveTo>
                  <a:pt x="0" y="36"/>
                </a:moveTo>
                <a:lnTo>
                  <a:pt x="10" y="16"/>
                </a:lnTo>
                <a:lnTo>
                  <a:pt x="39" y="5"/>
                </a:lnTo>
                <a:lnTo>
                  <a:pt x="76" y="8"/>
                </a:lnTo>
                <a:lnTo>
                  <a:pt x="89" y="0"/>
                </a:lnTo>
                <a:lnTo>
                  <a:pt x="83" y="18"/>
                </a:lnTo>
                <a:lnTo>
                  <a:pt x="60" y="13"/>
                </a:lnTo>
                <a:lnTo>
                  <a:pt x="46" y="31"/>
                </a:lnTo>
                <a:lnTo>
                  <a:pt x="34" y="24"/>
                </a:lnTo>
                <a:lnTo>
                  <a:pt x="44" y="45"/>
                </a:lnTo>
                <a:lnTo>
                  <a:pt x="34" y="50"/>
                </a:lnTo>
                <a:lnTo>
                  <a:pt x="55" y="63"/>
                </a:lnTo>
                <a:lnTo>
                  <a:pt x="55" y="71"/>
                </a:lnTo>
                <a:lnTo>
                  <a:pt x="36" y="73"/>
                </a:lnTo>
                <a:lnTo>
                  <a:pt x="41" y="92"/>
                </a:lnTo>
                <a:lnTo>
                  <a:pt x="18" y="87"/>
                </a:lnTo>
                <a:lnTo>
                  <a:pt x="10" y="71"/>
                </a:lnTo>
                <a:lnTo>
                  <a:pt x="41" y="63"/>
                </a:lnTo>
                <a:lnTo>
                  <a:pt x="12" y="58"/>
                </a:lnTo>
                <a:lnTo>
                  <a:pt x="0" y="3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86" name="Freeform 178"/>
          <p:cNvSpPr>
            <a:spLocks/>
          </p:cNvSpPr>
          <p:nvPr/>
        </p:nvSpPr>
        <p:spPr bwMode="auto">
          <a:xfrm>
            <a:off x="4895850" y="3344863"/>
            <a:ext cx="52388" cy="26987"/>
          </a:xfrm>
          <a:custGeom>
            <a:avLst/>
            <a:gdLst>
              <a:gd name="T0" fmla="*/ 0 w 38"/>
              <a:gd name="T1" fmla="*/ 0 h 17"/>
              <a:gd name="T2" fmla="*/ 4136 w 38"/>
              <a:gd name="T3" fmla="*/ 25400 h 17"/>
              <a:gd name="T4" fmla="*/ 51009 w 38"/>
              <a:gd name="T5" fmla="*/ 0 h 17"/>
              <a:gd name="T6" fmla="*/ 16544 w 38"/>
              <a:gd name="T7" fmla="*/ 0 h 17"/>
              <a:gd name="T8" fmla="*/ 0 w 38"/>
              <a:gd name="T9" fmla="*/ 0 h 17"/>
              <a:gd name="T10" fmla="*/ 0 60000 65536"/>
              <a:gd name="T11" fmla="*/ 0 60000 65536"/>
              <a:gd name="T12" fmla="*/ 0 60000 65536"/>
              <a:gd name="T13" fmla="*/ 0 60000 65536"/>
              <a:gd name="T14" fmla="*/ 0 60000 65536"/>
              <a:gd name="T15" fmla="*/ 0 w 38"/>
              <a:gd name="T16" fmla="*/ 0 h 17"/>
              <a:gd name="T17" fmla="*/ 38 w 38"/>
              <a:gd name="T18" fmla="*/ 17 h 17"/>
            </a:gdLst>
            <a:ahLst/>
            <a:cxnLst>
              <a:cxn ang="T10">
                <a:pos x="T0" y="T1"/>
              </a:cxn>
              <a:cxn ang="T11">
                <a:pos x="T2" y="T3"/>
              </a:cxn>
              <a:cxn ang="T12">
                <a:pos x="T4" y="T5"/>
              </a:cxn>
              <a:cxn ang="T13">
                <a:pos x="T6" y="T7"/>
              </a:cxn>
              <a:cxn ang="T14">
                <a:pos x="T8" y="T9"/>
              </a:cxn>
            </a:cxnLst>
            <a:rect l="T15" t="T16" r="T17" b="T18"/>
            <a:pathLst>
              <a:path w="38" h="17">
                <a:moveTo>
                  <a:pt x="0" y="0"/>
                </a:moveTo>
                <a:lnTo>
                  <a:pt x="3" y="16"/>
                </a:lnTo>
                <a:lnTo>
                  <a:pt x="37" y="0"/>
                </a:lnTo>
                <a:lnTo>
                  <a:pt x="12" y="0"/>
                </a:lnTo>
                <a:lnTo>
                  <a:pt x="0"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187" name="Freeform 179"/>
          <p:cNvSpPr>
            <a:spLocks/>
          </p:cNvSpPr>
          <p:nvPr/>
        </p:nvSpPr>
        <p:spPr bwMode="auto">
          <a:xfrm>
            <a:off x="4895850" y="3346450"/>
            <a:ext cx="61913" cy="26988"/>
          </a:xfrm>
          <a:custGeom>
            <a:avLst/>
            <a:gdLst>
              <a:gd name="T0" fmla="*/ 0 w 44"/>
              <a:gd name="T1" fmla="*/ 25400 h 17"/>
              <a:gd name="T2" fmla="*/ 4221 w 44"/>
              <a:gd name="T3" fmla="*/ 0 h 17"/>
              <a:gd name="T4" fmla="*/ 60506 w 44"/>
              <a:gd name="T5" fmla="*/ 25400 h 17"/>
              <a:gd name="T6" fmla="*/ 19700 w 44"/>
              <a:gd name="T7" fmla="*/ 25400 h 17"/>
              <a:gd name="T8" fmla="*/ 0 w 44"/>
              <a:gd name="T9" fmla="*/ 25400 h 17"/>
              <a:gd name="T10" fmla="*/ 0 60000 65536"/>
              <a:gd name="T11" fmla="*/ 0 60000 65536"/>
              <a:gd name="T12" fmla="*/ 0 60000 65536"/>
              <a:gd name="T13" fmla="*/ 0 60000 65536"/>
              <a:gd name="T14" fmla="*/ 0 60000 65536"/>
              <a:gd name="T15" fmla="*/ 0 w 44"/>
              <a:gd name="T16" fmla="*/ 0 h 17"/>
              <a:gd name="T17" fmla="*/ 44 w 44"/>
              <a:gd name="T18" fmla="*/ 17 h 17"/>
            </a:gdLst>
            <a:ahLst/>
            <a:cxnLst>
              <a:cxn ang="T10">
                <a:pos x="T0" y="T1"/>
              </a:cxn>
              <a:cxn ang="T11">
                <a:pos x="T2" y="T3"/>
              </a:cxn>
              <a:cxn ang="T12">
                <a:pos x="T4" y="T5"/>
              </a:cxn>
              <a:cxn ang="T13">
                <a:pos x="T6" y="T7"/>
              </a:cxn>
              <a:cxn ang="T14">
                <a:pos x="T8" y="T9"/>
              </a:cxn>
            </a:cxnLst>
            <a:rect l="T15" t="T16" r="T17" b="T18"/>
            <a:pathLst>
              <a:path w="44" h="17">
                <a:moveTo>
                  <a:pt x="0" y="16"/>
                </a:moveTo>
                <a:lnTo>
                  <a:pt x="3" y="0"/>
                </a:lnTo>
                <a:lnTo>
                  <a:pt x="43" y="16"/>
                </a:lnTo>
                <a:lnTo>
                  <a:pt x="14" y="16"/>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88" name="Freeform 180"/>
          <p:cNvSpPr>
            <a:spLocks/>
          </p:cNvSpPr>
          <p:nvPr/>
        </p:nvSpPr>
        <p:spPr bwMode="auto">
          <a:xfrm>
            <a:off x="2894013" y="1566863"/>
            <a:ext cx="1254125" cy="1031875"/>
          </a:xfrm>
          <a:custGeom>
            <a:avLst/>
            <a:gdLst>
              <a:gd name="T0" fmla="*/ 138250 w 889"/>
              <a:gd name="T1" fmla="*/ 242888 h 650"/>
              <a:gd name="T2" fmla="*/ 165054 w 889"/>
              <a:gd name="T3" fmla="*/ 196850 h 650"/>
              <a:gd name="T4" fmla="*/ 110036 w 889"/>
              <a:gd name="T5" fmla="*/ 176212 h 650"/>
              <a:gd name="T6" fmla="*/ 231357 w 889"/>
              <a:gd name="T7" fmla="*/ 96837 h 650"/>
              <a:gd name="T8" fmla="*/ 359732 w 889"/>
              <a:gd name="T9" fmla="*/ 65087 h 650"/>
              <a:gd name="T10" fmla="*/ 459893 w 889"/>
              <a:gd name="T11" fmla="*/ 101600 h 650"/>
              <a:gd name="T12" fmla="*/ 437321 w 889"/>
              <a:gd name="T13" fmla="*/ 57150 h 650"/>
              <a:gd name="T14" fmla="*/ 584036 w 889"/>
              <a:gd name="T15" fmla="*/ 82550 h 650"/>
              <a:gd name="T16" fmla="*/ 661625 w 889"/>
              <a:gd name="T17" fmla="*/ 57150 h 650"/>
              <a:gd name="T18" fmla="*/ 550179 w 889"/>
              <a:gd name="T19" fmla="*/ 19050 h 650"/>
              <a:gd name="T20" fmla="*/ 684196 w 889"/>
              <a:gd name="T21" fmla="*/ 44450 h 650"/>
              <a:gd name="T22" fmla="*/ 679964 w 889"/>
              <a:gd name="T23" fmla="*/ 3175 h 650"/>
              <a:gd name="T24" fmla="*/ 943768 w 889"/>
              <a:gd name="T25" fmla="*/ 15875 h 650"/>
              <a:gd name="T26" fmla="*/ 962107 w 889"/>
              <a:gd name="T27" fmla="*/ 19050 h 650"/>
              <a:gd name="T28" fmla="*/ 1050982 w 889"/>
              <a:gd name="T29" fmla="*/ 53975 h 650"/>
              <a:gd name="T30" fmla="*/ 801286 w 889"/>
              <a:gd name="T31" fmla="*/ 93662 h 650"/>
              <a:gd name="T32" fmla="*/ 933893 w 889"/>
              <a:gd name="T33" fmla="*/ 119063 h 650"/>
              <a:gd name="T34" fmla="*/ 1080607 w 889"/>
              <a:gd name="T35" fmla="*/ 106363 h 650"/>
              <a:gd name="T36" fmla="*/ 1186411 w 889"/>
              <a:gd name="T37" fmla="*/ 93662 h 650"/>
              <a:gd name="T38" fmla="*/ 1059446 w 889"/>
              <a:gd name="T39" fmla="*/ 163512 h 650"/>
              <a:gd name="T40" fmla="*/ 1142679 w 889"/>
              <a:gd name="T41" fmla="*/ 188912 h 650"/>
              <a:gd name="T42" fmla="*/ 1066500 w 889"/>
              <a:gd name="T43" fmla="*/ 255588 h 650"/>
              <a:gd name="T44" fmla="*/ 1076375 w 889"/>
              <a:gd name="T45" fmla="*/ 307975 h 650"/>
              <a:gd name="T46" fmla="*/ 1055214 w 889"/>
              <a:gd name="T47" fmla="*/ 349250 h 650"/>
              <a:gd name="T48" fmla="*/ 1094714 w 889"/>
              <a:gd name="T49" fmla="*/ 382587 h 650"/>
              <a:gd name="T50" fmla="*/ 1046750 w 889"/>
              <a:gd name="T51" fmla="*/ 420688 h 650"/>
              <a:gd name="T52" fmla="*/ 1069321 w 889"/>
              <a:gd name="T53" fmla="*/ 452438 h 650"/>
              <a:gd name="T54" fmla="*/ 1080607 w 889"/>
              <a:gd name="T55" fmla="*/ 493713 h 650"/>
              <a:gd name="T56" fmla="*/ 948000 w 889"/>
              <a:gd name="T57" fmla="*/ 514350 h 650"/>
              <a:gd name="T58" fmla="*/ 976214 w 889"/>
              <a:gd name="T59" fmla="*/ 568325 h 650"/>
              <a:gd name="T60" fmla="*/ 1046750 w 889"/>
              <a:gd name="T61" fmla="*/ 588962 h 650"/>
              <a:gd name="T62" fmla="*/ 1039696 w 889"/>
              <a:gd name="T63" fmla="*/ 625475 h 650"/>
              <a:gd name="T64" fmla="*/ 933893 w 889"/>
              <a:gd name="T65" fmla="*/ 585787 h 650"/>
              <a:gd name="T66" fmla="*/ 955054 w 889"/>
              <a:gd name="T67" fmla="*/ 646112 h 650"/>
              <a:gd name="T68" fmla="*/ 959286 w 889"/>
              <a:gd name="T69" fmla="*/ 712787 h 650"/>
              <a:gd name="T70" fmla="*/ 842197 w 889"/>
              <a:gd name="T71" fmla="*/ 738187 h 650"/>
              <a:gd name="T72" fmla="*/ 760375 w 889"/>
              <a:gd name="T73" fmla="*/ 819150 h 650"/>
              <a:gd name="T74" fmla="*/ 723697 w 889"/>
              <a:gd name="T75" fmla="*/ 798512 h 650"/>
              <a:gd name="T76" fmla="*/ 654571 w 889"/>
              <a:gd name="T77" fmla="*/ 857250 h 650"/>
              <a:gd name="T78" fmla="*/ 650339 w 889"/>
              <a:gd name="T79" fmla="*/ 903288 h 650"/>
              <a:gd name="T80" fmla="*/ 650339 w 889"/>
              <a:gd name="T81" fmla="*/ 931863 h 650"/>
              <a:gd name="T82" fmla="*/ 602375 w 889"/>
              <a:gd name="T83" fmla="*/ 1017588 h 650"/>
              <a:gd name="T84" fmla="*/ 510679 w 889"/>
              <a:gd name="T85" fmla="*/ 1004888 h 650"/>
              <a:gd name="T86" fmla="*/ 489518 w 889"/>
              <a:gd name="T87" fmla="*/ 979488 h 650"/>
              <a:gd name="T88" fmla="*/ 444375 w 889"/>
              <a:gd name="T89" fmla="*/ 885825 h 650"/>
              <a:gd name="T90" fmla="*/ 430268 w 889"/>
              <a:gd name="T91" fmla="*/ 839788 h 650"/>
              <a:gd name="T92" fmla="*/ 414750 w 889"/>
              <a:gd name="T93" fmla="*/ 738187 h 650"/>
              <a:gd name="T94" fmla="*/ 411929 w 889"/>
              <a:gd name="T95" fmla="*/ 725487 h 650"/>
              <a:gd name="T96" fmla="*/ 423214 w 889"/>
              <a:gd name="T97" fmla="*/ 655637 h 650"/>
              <a:gd name="T98" fmla="*/ 459893 w 889"/>
              <a:gd name="T99" fmla="*/ 628650 h 650"/>
              <a:gd name="T100" fmla="*/ 433089 w 889"/>
              <a:gd name="T101" fmla="*/ 598487 h 650"/>
              <a:gd name="T102" fmla="*/ 389357 w 889"/>
              <a:gd name="T103" fmla="*/ 598487 h 650"/>
              <a:gd name="T104" fmla="*/ 355500 w 889"/>
              <a:gd name="T105" fmla="*/ 573087 h 650"/>
              <a:gd name="T106" fmla="*/ 334339 w 889"/>
              <a:gd name="T107" fmla="*/ 468313 h 650"/>
              <a:gd name="T108" fmla="*/ 246875 w 889"/>
              <a:gd name="T109" fmla="*/ 387350 h 650"/>
              <a:gd name="T110" fmla="*/ 135429 w 889"/>
              <a:gd name="T111" fmla="*/ 403225 h 650"/>
              <a:gd name="T112" fmla="*/ 29625 w 889"/>
              <a:gd name="T113" fmla="*/ 349250 h 650"/>
              <a:gd name="T114" fmla="*/ 131196 w 889"/>
              <a:gd name="T115" fmla="*/ 323850 h 6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9"/>
              <a:gd name="T175" fmla="*/ 0 h 650"/>
              <a:gd name="T176" fmla="*/ 889 w 889"/>
              <a:gd name="T177" fmla="*/ 650 h 6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9" h="650">
                <a:moveTo>
                  <a:pt x="0" y="181"/>
                </a:moveTo>
                <a:lnTo>
                  <a:pt x="5" y="168"/>
                </a:lnTo>
                <a:lnTo>
                  <a:pt x="60" y="153"/>
                </a:lnTo>
                <a:lnTo>
                  <a:pt x="98" y="153"/>
                </a:lnTo>
                <a:lnTo>
                  <a:pt x="120" y="140"/>
                </a:lnTo>
                <a:lnTo>
                  <a:pt x="115" y="129"/>
                </a:lnTo>
                <a:lnTo>
                  <a:pt x="125" y="127"/>
                </a:lnTo>
                <a:lnTo>
                  <a:pt x="117" y="124"/>
                </a:lnTo>
                <a:lnTo>
                  <a:pt x="132" y="116"/>
                </a:lnTo>
                <a:lnTo>
                  <a:pt x="130" y="114"/>
                </a:lnTo>
                <a:lnTo>
                  <a:pt x="101" y="122"/>
                </a:lnTo>
                <a:lnTo>
                  <a:pt x="78" y="111"/>
                </a:lnTo>
                <a:lnTo>
                  <a:pt x="109" y="103"/>
                </a:lnTo>
                <a:lnTo>
                  <a:pt x="127" y="82"/>
                </a:lnTo>
                <a:lnTo>
                  <a:pt x="167" y="82"/>
                </a:lnTo>
                <a:lnTo>
                  <a:pt x="164" y="61"/>
                </a:lnTo>
                <a:lnTo>
                  <a:pt x="196" y="59"/>
                </a:lnTo>
                <a:lnTo>
                  <a:pt x="222" y="75"/>
                </a:lnTo>
                <a:lnTo>
                  <a:pt x="191" y="56"/>
                </a:lnTo>
                <a:lnTo>
                  <a:pt x="255" y="41"/>
                </a:lnTo>
                <a:lnTo>
                  <a:pt x="273" y="49"/>
                </a:lnTo>
                <a:lnTo>
                  <a:pt x="273" y="69"/>
                </a:lnTo>
                <a:lnTo>
                  <a:pt x="284" y="52"/>
                </a:lnTo>
                <a:lnTo>
                  <a:pt x="326" y="64"/>
                </a:lnTo>
                <a:lnTo>
                  <a:pt x="313" y="56"/>
                </a:lnTo>
                <a:lnTo>
                  <a:pt x="331" y="59"/>
                </a:lnTo>
                <a:lnTo>
                  <a:pt x="315" y="47"/>
                </a:lnTo>
                <a:lnTo>
                  <a:pt x="310" y="36"/>
                </a:lnTo>
                <a:lnTo>
                  <a:pt x="318" y="36"/>
                </a:lnTo>
                <a:lnTo>
                  <a:pt x="401" y="61"/>
                </a:lnTo>
                <a:lnTo>
                  <a:pt x="395" y="52"/>
                </a:lnTo>
                <a:lnTo>
                  <a:pt x="414" y="52"/>
                </a:lnTo>
                <a:lnTo>
                  <a:pt x="401" y="44"/>
                </a:lnTo>
                <a:lnTo>
                  <a:pt x="432" y="47"/>
                </a:lnTo>
                <a:lnTo>
                  <a:pt x="388" y="28"/>
                </a:lnTo>
                <a:lnTo>
                  <a:pt x="469" y="36"/>
                </a:lnTo>
                <a:lnTo>
                  <a:pt x="451" y="26"/>
                </a:lnTo>
                <a:lnTo>
                  <a:pt x="401" y="26"/>
                </a:lnTo>
                <a:lnTo>
                  <a:pt x="419" y="23"/>
                </a:lnTo>
                <a:lnTo>
                  <a:pt x="390" y="12"/>
                </a:lnTo>
                <a:lnTo>
                  <a:pt x="424" y="17"/>
                </a:lnTo>
                <a:lnTo>
                  <a:pt x="409" y="10"/>
                </a:lnTo>
                <a:lnTo>
                  <a:pt x="427" y="7"/>
                </a:lnTo>
                <a:lnTo>
                  <a:pt x="485" y="28"/>
                </a:lnTo>
                <a:lnTo>
                  <a:pt x="480" y="20"/>
                </a:lnTo>
                <a:lnTo>
                  <a:pt x="508" y="12"/>
                </a:lnTo>
                <a:lnTo>
                  <a:pt x="482" y="10"/>
                </a:lnTo>
                <a:lnTo>
                  <a:pt x="482" y="2"/>
                </a:lnTo>
                <a:lnTo>
                  <a:pt x="498" y="0"/>
                </a:lnTo>
                <a:lnTo>
                  <a:pt x="662" y="2"/>
                </a:lnTo>
                <a:lnTo>
                  <a:pt x="674" y="5"/>
                </a:lnTo>
                <a:lnTo>
                  <a:pt x="669" y="10"/>
                </a:lnTo>
                <a:lnTo>
                  <a:pt x="557" y="12"/>
                </a:lnTo>
                <a:lnTo>
                  <a:pt x="570" y="17"/>
                </a:lnTo>
                <a:lnTo>
                  <a:pt x="529" y="23"/>
                </a:lnTo>
                <a:lnTo>
                  <a:pt x="682" y="12"/>
                </a:lnTo>
                <a:lnTo>
                  <a:pt x="687" y="20"/>
                </a:lnTo>
                <a:lnTo>
                  <a:pt x="669" y="28"/>
                </a:lnTo>
                <a:lnTo>
                  <a:pt x="703" y="23"/>
                </a:lnTo>
                <a:lnTo>
                  <a:pt x="745" y="34"/>
                </a:lnTo>
                <a:lnTo>
                  <a:pt x="682" y="49"/>
                </a:lnTo>
                <a:lnTo>
                  <a:pt x="586" y="47"/>
                </a:lnTo>
                <a:lnTo>
                  <a:pt x="607" y="52"/>
                </a:lnTo>
                <a:lnTo>
                  <a:pt x="568" y="59"/>
                </a:lnTo>
                <a:lnTo>
                  <a:pt x="568" y="67"/>
                </a:lnTo>
                <a:lnTo>
                  <a:pt x="677" y="56"/>
                </a:lnTo>
                <a:lnTo>
                  <a:pt x="682" y="61"/>
                </a:lnTo>
                <a:lnTo>
                  <a:pt x="662" y="75"/>
                </a:lnTo>
                <a:lnTo>
                  <a:pt x="732" y="52"/>
                </a:lnTo>
                <a:lnTo>
                  <a:pt x="737" y="72"/>
                </a:lnTo>
                <a:lnTo>
                  <a:pt x="700" y="109"/>
                </a:lnTo>
                <a:lnTo>
                  <a:pt x="766" y="67"/>
                </a:lnTo>
                <a:lnTo>
                  <a:pt x="766" y="75"/>
                </a:lnTo>
                <a:lnTo>
                  <a:pt x="800" y="72"/>
                </a:lnTo>
                <a:lnTo>
                  <a:pt x="810" y="59"/>
                </a:lnTo>
                <a:lnTo>
                  <a:pt x="841" y="59"/>
                </a:lnTo>
                <a:lnTo>
                  <a:pt x="888" y="69"/>
                </a:lnTo>
                <a:lnTo>
                  <a:pt x="843" y="85"/>
                </a:lnTo>
                <a:lnTo>
                  <a:pt x="849" y="95"/>
                </a:lnTo>
                <a:lnTo>
                  <a:pt x="751" y="103"/>
                </a:lnTo>
                <a:lnTo>
                  <a:pt x="828" y="106"/>
                </a:lnTo>
                <a:lnTo>
                  <a:pt x="763" y="119"/>
                </a:lnTo>
                <a:lnTo>
                  <a:pt x="771" y="129"/>
                </a:lnTo>
                <a:lnTo>
                  <a:pt x="810" y="119"/>
                </a:lnTo>
                <a:lnTo>
                  <a:pt x="782" y="135"/>
                </a:lnTo>
                <a:lnTo>
                  <a:pt x="776" y="151"/>
                </a:lnTo>
                <a:lnTo>
                  <a:pt x="787" y="145"/>
                </a:lnTo>
                <a:lnTo>
                  <a:pt x="756" y="161"/>
                </a:lnTo>
                <a:lnTo>
                  <a:pt x="745" y="194"/>
                </a:lnTo>
                <a:lnTo>
                  <a:pt x="761" y="189"/>
                </a:lnTo>
                <a:lnTo>
                  <a:pt x="785" y="194"/>
                </a:lnTo>
                <a:lnTo>
                  <a:pt x="763" y="194"/>
                </a:lnTo>
                <a:lnTo>
                  <a:pt x="763" y="204"/>
                </a:lnTo>
                <a:lnTo>
                  <a:pt x="797" y="207"/>
                </a:lnTo>
                <a:lnTo>
                  <a:pt x="800" y="223"/>
                </a:lnTo>
                <a:lnTo>
                  <a:pt x="748" y="220"/>
                </a:lnTo>
                <a:lnTo>
                  <a:pt x="761" y="223"/>
                </a:lnTo>
                <a:lnTo>
                  <a:pt x="734" y="228"/>
                </a:lnTo>
                <a:lnTo>
                  <a:pt x="748" y="241"/>
                </a:lnTo>
                <a:lnTo>
                  <a:pt x="776" y="241"/>
                </a:lnTo>
                <a:lnTo>
                  <a:pt x="758" y="252"/>
                </a:lnTo>
                <a:lnTo>
                  <a:pt x="779" y="257"/>
                </a:lnTo>
                <a:lnTo>
                  <a:pt x="779" y="272"/>
                </a:lnTo>
                <a:lnTo>
                  <a:pt x="742" y="265"/>
                </a:lnTo>
                <a:lnTo>
                  <a:pt x="763" y="272"/>
                </a:lnTo>
                <a:lnTo>
                  <a:pt x="751" y="277"/>
                </a:lnTo>
                <a:lnTo>
                  <a:pt x="761" y="277"/>
                </a:lnTo>
                <a:lnTo>
                  <a:pt x="758" y="285"/>
                </a:lnTo>
                <a:lnTo>
                  <a:pt x="787" y="295"/>
                </a:lnTo>
                <a:lnTo>
                  <a:pt x="742" y="293"/>
                </a:lnTo>
                <a:lnTo>
                  <a:pt x="737" y="298"/>
                </a:lnTo>
                <a:lnTo>
                  <a:pt x="766" y="311"/>
                </a:lnTo>
                <a:lnTo>
                  <a:pt x="763" y="321"/>
                </a:lnTo>
                <a:lnTo>
                  <a:pt x="737" y="329"/>
                </a:lnTo>
                <a:lnTo>
                  <a:pt x="711" y="311"/>
                </a:lnTo>
                <a:lnTo>
                  <a:pt x="672" y="324"/>
                </a:lnTo>
                <a:lnTo>
                  <a:pt x="700" y="335"/>
                </a:lnTo>
                <a:lnTo>
                  <a:pt x="672" y="343"/>
                </a:lnTo>
                <a:lnTo>
                  <a:pt x="703" y="343"/>
                </a:lnTo>
                <a:lnTo>
                  <a:pt x="692" y="358"/>
                </a:lnTo>
                <a:lnTo>
                  <a:pt x="706" y="350"/>
                </a:lnTo>
                <a:lnTo>
                  <a:pt x="737" y="363"/>
                </a:lnTo>
                <a:lnTo>
                  <a:pt x="724" y="374"/>
                </a:lnTo>
                <a:lnTo>
                  <a:pt x="742" y="371"/>
                </a:lnTo>
                <a:lnTo>
                  <a:pt x="737" y="381"/>
                </a:lnTo>
                <a:lnTo>
                  <a:pt x="748" y="377"/>
                </a:lnTo>
                <a:lnTo>
                  <a:pt x="751" y="402"/>
                </a:lnTo>
                <a:lnTo>
                  <a:pt x="737" y="394"/>
                </a:lnTo>
                <a:lnTo>
                  <a:pt x="734" y="402"/>
                </a:lnTo>
                <a:lnTo>
                  <a:pt x="721" y="402"/>
                </a:lnTo>
                <a:lnTo>
                  <a:pt x="703" y="381"/>
                </a:lnTo>
                <a:lnTo>
                  <a:pt x="662" y="369"/>
                </a:lnTo>
                <a:lnTo>
                  <a:pt x="692" y="383"/>
                </a:lnTo>
                <a:lnTo>
                  <a:pt x="654" y="389"/>
                </a:lnTo>
                <a:lnTo>
                  <a:pt x="641" y="402"/>
                </a:lnTo>
                <a:lnTo>
                  <a:pt x="677" y="407"/>
                </a:lnTo>
                <a:lnTo>
                  <a:pt x="646" y="415"/>
                </a:lnTo>
                <a:lnTo>
                  <a:pt x="695" y="407"/>
                </a:lnTo>
                <a:lnTo>
                  <a:pt x="740" y="418"/>
                </a:lnTo>
                <a:lnTo>
                  <a:pt x="680" y="449"/>
                </a:lnTo>
                <a:lnTo>
                  <a:pt x="625" y="465"/>
                </a:lnTo>
                <a:lnTo>
                  <a:pt x="602" y="465"/>
                </a:lnTo>
                <a:lnTo>
                  <a:pt x="589" y="452"/>
                </a:lnTo>
                <a:lnTo>
                  <a:pt x="597" y="465"/>
                </a:lnTo>
                <a:lnTo>
                  <a:pt x="581" y="472"/>
                </a:lnTo>
                <a:lnTo>
                  <a:pt x="557" y="505"/>
                </a:lnTo>
                <a:lnTo>
                  <a:pt x="541" y="503"/>
                </a:lnTo>
                <a:lnTo>
                  <a:pt x="539" y="516"/>
                </a:lnTo>
                <a:lnTo>
                  <a:pt x="521" y="519"/>
                </a:lnTo>
                <a:lnTo>
                  <a:pt x="513" y="513"/>
                </a:lnTo>
                <a:lnTo>
                  <a:pt x="521" y="505"/>
                </a:lnTo>
                <a:lnTo>
                  <a:pt x="513" y="503"/>
                </a:lnTo>
                <a:lnTo>
                  <a:pt x="506" y="524"/>
                </a:lnTo>
                <a:lnTo>
                  <a:pt x="477" y="527"/>
                </a:lnTo>
                <a:lnTo>
                  <a:pt x="480" y="537"/>
                </a:lnTo>
                <a:lnTo>
                  <a:pt x="464" y="540"/>
                </a:lnTo>
                <a:lnTo>
                  <a:pt x="477" y="553"/>
                </a:lnTo>
                <a:lnTo>
                  <a:pt x="461" y="553"/>
                </a:lnTo>
                <a:lnTo>
                  <a:pt x="474" y="569"/>
                </a:lnTo>
                <a:lnTo>
                  <a:pt x="461" y="569"/>
                </a:lnTo>
                <a:lnTo>
                  <a:pt x="471" y="571"/>
                </a:lnTo>
                <a:lnTo>
                  <a:pt x="461" y="584"/>
                </a:lnTo>
                <a:lnTo>
                  <a:pt x="451" y="581"/>
                </a:lnTo>
                <a:lnTo>
                  <a:pt x="461" y="587"/>
                </a:lnTo>
                <a:lnTo>
                  <a:pt x="440" y="592"/>
                </a:lnTo>
                <a:lnTo>
                  <a:pt x="451" y="612"/>
                </a:lnTo>
                <a:lnTo>
                  <a:pt x="440" y="641"/>
                </a:lnTo>
                <a:lnTo>
                  <a:pt x="427" y="641"/>
                </a:lnTo>
                <a:lnTo>
                  <a:pt x="437" y="649"/>
                </a:lnTo>
                <a:lnTo>
                  <a:pt x="406" y="649"/>
                </a:lnTo>
                <a:lnTo>
                  <a:pt x="401" y="630"/>
                </a:lnTo>
                <a:lnTo>
                  <a:pt x="362" y="633"/>
                </a:lnTo>
                <a:lnTo>
                  <a:pt x="370" y="628"/>
                </a:lnTo>
                <a:lnTo>
                  <a:pt x="352" y="620"/>
                </a:lnTo>
                <a:lnTo>
                  <a:pt x="362" y="617"/>
                </a:lnTo>
                <a:lnTo>
                  <a:pt x="347" y="617"/>
                </a:lnTo>
                <a:lnTo>
                  <a:pt x="352" y="607"/>
                </a:lnTo>
                <a:lnTo>
                  <a:pt x="342" y="607"/>
                </a:lnTo>
                <a:lnTo>
                  <a:pt x="315" y="571"/>
                </a:lnTo>
                <a:lnTo>
                  <a:pt x="315" y="558"/>
                </a:lnTo>
                <a:lnTo>
                  <a:pt x="334" y="547"/>
                </a:lnTo>
                <a:lnTo>
                  <a:pt x="326" y="542"/>
                </a:lnTo>
                <a:lnTo>
                  <a:pt x="307" y="555"/>
                </a:lnTo>
                <a:lnTo>
                  <a:pt x="305" y="529"/>
                </a:lnTo>
                <a:lnTo>
                  <a:pt x="286" y="513"/>
                </a:lnTo>
                <a:lnTo>
                  <a:pt x="289" y="493"/>
                </a:lnTo>
                <a:lnTo>
                  <a:pt x="278" y="486"/>
                </a:lnTo>
                <a:lnTo>
                  <a:pt x="294" y="465"/>
                </a:lnTo>
                <a:lnTo>
                  <a:pt x="286" y="462"/>
                </a:lnTo>
                <a:lnTo>
                  <a:pt x="320" y="465"/>
                </a:lnTo>
                <a:lnTo>
                  <a:pt x="318" y="457"/>
                </a:lnTo>
                <a:lnTo>
                  <a:pt x="292" y="457"/>
                </a:lnTo>
                <a:lnTo>
                  <a:pt x="328" y="438"/>
                </a:lnTo>
                <a:lnTo>
                  <a:pt x="320" y="433"/>
                </a:lnTo>
                <a:lnTo>
                  <a:pt x="328" y="415"/>
                </a:lnTo>
                <a:lnTo>
                  <a:pt x="300" y="413"/>
                </a:lnTo>
                <a:lnTo>
                  <a:pt x="271" y="396"/>
                </a:lnTo>
                <a:lnTo>
                  <a:pt x="326" y="407"/>
                </a:lnTo>
                <a:lnTo>
                  <a:pt x="318" y="399"/>
                </a:lnTo>
                <a:lnTo>
                  <a:pt x="326" y="396"/>
                </a:lnTo>
                <a:lnTo>
                  <a:pt x="305" y="386"/>
                </a:lnTo>
                <a:lnTo>
                  <a:pt x="313" y="381"/>
                </a:lnTo>
                <a:lnTo>
                  <a:pt x="297" y="383"/>
                </a:lnTo>
                <a:lnTo>
                  <a:pt x="307" y="377"/>
                </a:lnTo>
                <a:lnTo>
                  <a:pt x="292" y="379"/>
                </a:lnTo>
                <a:lnTo>
                  <a:pt x="310" y="371"/>
                </a:lnTo>
                <a:lnTo>
                  <a:pt x="284" y="361"/>
                </a:lnTo>
                <a:lnTo>
                  <a:pt x="276" y="377"/>
                </a:lnTo>
                <a:lnTo>
                  <a:pt x="255" y="379"/>
                </a:lnTo>
                <a:lnTo>
                  <a:pt x="250" y="371"/>
                </a:lnTo>
                <a:lnTo>
                  <a:pt x="266" y="361"/>
                </a:lnTo>
                <a:lnTo>
                  <a:pt x="252" y="361"/>
                </a:lnTo>
                <a:lnTo>
                  <a:pt x="271" y="340"/>
                </a:lnTo>
                <a:lnTo>
                  <a:pt x="252" y="335"/>
                </a:lnTo>
                <a:lnTo>
                  <a:pt x="258" y="321"/>
                </a:lnTo>
                <a:lnTo>
                  <a:pt x="237" y="295"/>
                </a:lnTo>
                <a:lnTo>
                  <a:pt x="244" y="293"/>
                </a:lnTo>
                <a:lnTo>
                  <a:pt x="211" y="268"/>
                </a:lnTo>
                <a:lnTo>
                  <a:pt x="208" y="257"/>
                </a:lnTo>
                <a:lnTo>
                  <a:pt x="175" y="244"/>
                </a:lnTo>
                <a:lnTo>
                  <a:pt x="141" y="238"/>
                </a:lnTo>
                <a:lnTo>
                  <a:pt x="112" y="246"/>
                </a:lnTo>
                <a:lnTo>
                  <a:pt x="88" y="241"/>
                </a:lnTo>
                <a:lnTo>
                  <a:pt x="96" y="254"/>
                </a:lnTo>
                <a:lnTo>
                  <a:pt x="71" y="246"/>
                </a:lnTo>
                <a:lnTo>
                  <a:pt x="50" y="236"/>
                </a:lnTo>
                <a:lnTo>
                  <a:pt x="71" y="228"/>
                </a:lnTo>
                <a:lnTo>
                  <a:pt x="21" y="220"/>
                </a:lnTo>
                <a:lnTo>
                  <a:pt x="40" y="212"/>
                </a:lnTo>
                <a:lnTo>
                  <a:pt x="98" y="215"/>
                </a:lnTo>
                <a:lnTo>
                  <a:pt x="104" y="207"/>
                </a:lnTo>
                <a:lnTo>
                  <a:pt x="93" y="204"/>
                </a:lnTo>
                <a:lnTo>
                  <a:pt x="104" y="199"/>
                </a:lnTo>
                <a:lnTo>
                  <a:pt x="52" y="202"/>
                </a:lnTo>
                <a:lnTo>
                  <a:pt x="0" y="181"/>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89" name="Freeform 181"/>
          <p:cNvSpPr>
            <a:spLocks/>
          </p:cNvSpPr>
          <p:nvPr/>
        </p:nvSpPr>
        <p:spPr bwMode="auto">
          <a:xfrm>
            <a:off x="2894013" y="1566863"/>
            <a:ext cx="1263650" cy="1041400"/>
          </a:xfrm>
          <a:custGeom>
            <a:avLst/>
            <a:gdLst>
              <a:gd name="T0" fmla="*/ 139778 w 895"/>
              <a:gd name="T1" fmla="*/ 244475 h 656"/>
              <a:gd name="T2" fmla="*/ 166604 w 895"/>
              <a:gd name="T3" fmla="*/ 198437 h 656"/>
              <a:gd name="T4" fmla="*/ 111540 w 895"/>
              <a:gd name="T5" fmla="*/ 177800 h 656"/>
              <a:gd name="T6" fmla="*/ 232963 w 895"/>
              <a:gd name="T7" fmla="*/ 98425 h 656"/>
              <a:gd name="T8" fmla="*/ 362858 w 895"/>
              <a:gd name="T9" fmla="*/ 65088 h 656"/>
              <a:gd name="T10" fmla="*/ 463103 w 895"/>
              <a:gd name="T11" fmla="*/ 103188 h 656"/>
              <a:gd name="T12" fmla="*/ 440513 w 895"/>
              <a:gd name="T13" fmla="*/ 57150 h 656"/>
              <a:gd name="T14" fmla="*/ 588762 w 895"/>
              <a:gd name="T15" fmla="*/ 82550 h 656"/>
              <a:gd name="T16" fmla="*/ 666417 w 895"/>
              <a:gd name="T17" fmla="*/ 57150 h 656"/>
              <a:gd name="T18" fmla="*/ 554877 w 895"/>
              <a:gd name="T19" fmla="*/ 19050 h 656"/>
              <a:gd name="T20" fmla="*/ 689007 w 895"/>
              <a:gd name="T21" fmla="*/ 44450 h 656"/>
              <a:gd name="T22" fmla="*/ 684771 w 895"/>
              <a:gd name="T23" fmla="*/ 3175 h 656"/>
              <a:gd name="T24" fmla="*/ 951620 w 895"/>
              <a:gd name="T25" fmla="*/ 15875 h 656"/>
              <a:gd name="T26" fmla="*/ 969975 w 895"/>
              <a:gd name="T27" fmla="*/ 19050 h 656"/>
              <a:gd name="T28" fmla="*/ 1058925 w 895"/>
              <a:gd name="T29" fmla="*/ 53975 h 656"/>
              <a:gd name="T30" fmla="*/ 807607 w 895"/>
              <a:gd name="T31" fmla="*/ 95250 h 656"/>
              <a:gd name="T32" fmla="*/ 940325 w 895"/>
              <a:gd name="T33" fmla="*/ 120650 h 656"/>
              <a:gd name="T34" fmla="*/ 1088575 w 895"/>
              <a:gd name="T35" fmla="*/ 107950 h 656"/>
              <a:gd name="T36" fmla="*/ 1195879 w 895"/>
              <a:gd name="T37" fmla="*/ 95250 h 656"/>
              <a:gd name="T38" fmla="*/ 1067396 w 895"/>
              <a:gd name="T39" fmla="*/ 165100 h 656"/>
              <a:gd name="T40" fmla="*/ 1150698 w 895"/>
              <a:gd name="T41" fmla="*/ 190500 h 656"/>
              <a:gd name="T42" fmla="*/ 1074456 w 895"/>
              <a:gd name="T43" fmla="*/ 257175 h 656"/>
              <a:gd name="T44" fmla="*/ 1084339 w 895"/>
              <a:gd name="T45" fmla="*/ 311150 h 656"/>
              <a:gd name="T46" fmla="*/ 1063160 w 895"/>
              <a:gd name="T47" fmla="*/ 352425 h 656"/>
              <a:gd name="T48" fmla="*/ 1102694 w 895"/>
              <a:gd name="T49" fmla="*/ 385762 h 656"/>
              <a:gd name="T50" fmla="*/ 1054689 w 895"/>
              <a:gd name="T51" fmla="*/ 423863 h 656"/>
              <a:gd name="T52" fmla="*/ 1077279 w 895"/>
              <a:gd name="T53" fmla="*/ 457200 h 656"/>
              <a:gd name="T54" fmla="*/ 1088575 w 895"/>
              <a:gd name="T55" fmla="*/ 498475 h 656"/>
              <a:gd name="T56" fmla="*/ 955856 w 895"/>
              <a:gd name="T57" fmla="*/ 519113 h 656"/>
              <a:gd name="T58" fmla="*/ 984094 w 895"/>
              <a:gd name="T59" fmla="*/ 573087 h 656"/>
              <a:gd name="T60" fmla="*/ 1054689 w 895"/>
              <a:gd name="T61" fmla="*/ 593725 h 656"/>
              <a:gd name="T62" fmla="*/ 1047629 w 895"/>
              <a:gd name="T63" fmla="*/ 631825 h 656"/>
              <a:gd name="T64" fmla="*/ 940325 w 895"/>
              <a:gd name="T65" fmla="*/ 590550 h 656"/>
              <a:gd name="T66" fmla="*/ 962916 w 895"/>
              <a:gd name="T67" fmla="*/ 652462 h 656"/>
              <a:gd name="T68" fmla="*/ 967151 w 895"/>
              <a:gd name="T69" fmla="*/ 719137 h 656"/>
              <a:gd name="T70" fmla="*/ 848552 w 895"/>
              <a:gd name="T71" fmla="*/ 744537 h 656"/>
              <a:gd name="T72" fmla="*/ 766662 w 895"/>
              <a:gd name="T73" fmla="*/ 827088 h 656"/>
              <a:gd name="T74" fmla="*/ 728540 w 895"/>
              <a:gd name="T75" fmla="*/ 806450 h 656"/>
              <a:gd name="T76" fmla="*/ 659357 w 895"/>
              <a:gd name="T77" fmla="*/ 865188 h 656"/>
              <a:gd name="T78" fmla="*/ 655121 w 895"/>
              <a:gd name="T79" fmla="*/ 911225 h 656"/>
              <a:gd name="T80" fmla="*/ 655121 w 895"/>
              <a:gd name="T81" fmla="*/ 939800 h 656"/>
              <a:gd name="T82" fmla="*/ 607117 w 895"/>
              <a:gd name="T83" fmla="*/ 1027113 h 656"/>
              <a:gd name="T84" fmla="*/ 513931 w 895"/>
              <a:gd name="T85" fmla="*/ 1014413 h 656"/>
              <a:gd name="T86" fmla="*/ 492753 w 895"/>
              <a:gd name="T87" fmla="*/ 989013 h 656"/>
              <a:gd name="T88" fmla="*/ 447572 w 895"/>
              <a:gd name="T89" fmla="*/ 893763 h 656"/>
              <a:gd name="T90" fmla="*/ 433453 w 895"/>
              <a:gd name="T91" fmla="*/ 847725 h 656"/>
              <a:gd name="T92" fmla="*/ 417922 w 895"/>
              <a:gd name="T93" fmla="*/ 744537 h 656"/>
              <a:gd name="T94" fmla="*/ 415098 w 895"/>
              <a:gd name="T95" fmla="*/ 731837 h 656"/>
              <a:gd name="T96" fmla="*/ 426394 w 895"/>
              <a:gd name="T97" fmla="*/ 661987 h 656"/>
              <a:gd name="T98" fmla="*/ 463103 w 895"/>
              <a:gd name="T99" fmla="*/ 635000 h 656"/>
              <a:gd name="T100" fmla="*/ 436277 w 895"/>
              <a:gd name="T101" fmla="*/ 603250 h 656"/>
              <a:gd name="T102" fmla="*/ 392508 w 895"/>
              <a:gd name="T103" fmla="*/ 603250 h 656"/>
              <a:gd name="T104" fmla="*/ 358622 w 895"/>
              <a:gd name="T105" fmla="*/ 577850 h 656"/>
              <a:gd name="T106" fmla="*/ 337444 w 895"/>
              <a:gd name="T107" fmla="*/ 473075 h 656"/>
              <a:gd name="T108" fmla="*/ 248494 w 895"/>
              <a:gd name="T109" fmla="*/ 390525 h 656"/>
              <a:gd name="T110" fmla="*/ 136954 w 895"/>
              <a:gd name="T111" fmla="*/ 406400 h 656"/>
              <a:gd name="T112" fmla="*/ 29650 w 895"/>
              <a:gd name="T113" fmla="*/ 352425 h 656"/>
              <a:gd name="T114" fmla="*/ 132719 w 895"/>
              <a:gd name="T115" fmla="*/ 327025 h 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5"/>
              <a:gd name="T175" fmla="*/ 0 h 656"/>
              <a:gd name="T176" fmla="*/ 895 w 895"/>
              <a:gd name="T177" fmla="*/ 656 h 6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5" h="656">
                <a:moveTo>
                  <a:pt x="0" y="183"/>
                </a:moveTo>
                <a:lnTo>
                  <a:pt x="5" y="170"/>
                </a:lnTo>
                <a:lnTo>
                  <a:pt x="60" y="154"/>
                </a:lnTo>
                <a:lnTo>
                  <a:pt x="99" y="154"/>
                </a:lnTo>
                <a:lnTo>
                  <a:pt x="121" y="141"/>
                </a:lnTo>
                <a:lnTo>
                  <a:pt x="116" y="130"/>
                </a:lnTo>
                <a:lnTo>
                  <a:pt x="126" y="128"/>
                </a:lnTo>
                <a:lnTo>
                  <a:pt x="118" y="125"/>
                </a:lnTo>
                <a:lnTo>
                  <a:pt x="133" y="117"/>
                </a:lnTo>
                <a:lnTo>
                  <a:pt x="131" y="115"/>
                </a:lnTo>
                <a:lnTo>
                  <a:pt x="102" y="123"/>
                </a:lnTo>
                <a:lnTo>
                  <a:pt x="79" y="112"/>
                </a:lnTo>
                <a:lnTo>
                  <a:pt x="110" y="104"/>
                </a:lnTo>
                <a:lnTo>
                  <a:pt x="128" y="83"/>
                </a:lnTo>
                <a:lnTo>
                  <a:pt x="168" y="83"/>
                </a:lnTo>
                <a:lnTo>
                  <a:pt x="165" y="62"/>
                </a:lnTo>
                <a:lnTo>
                  <a:pt x="197" y="60"/>
                </a:lnTo>
                <a:lnTo>
                  <a:pt x="223" y="76"/>
                </a:lnTo>
                <a:lnTo>
                  <a:pt x="192" y="57"/>
                </a:lnTo>
                <a:lnTo>
                  <a:pt x="257" y="41"/>
                </a:lnTo>
                <a:lnTo>
                  <a:pt x="275" y="49"/>
                </a:lnTo>
                <a:lnTo>
                  <a:pt x="275" y="70"/>
                </a:lnTo>
                <a:lnTo>
                  <a:pt x="286" y="52"/>
                </a:lnTo>
                <a:lnTo>
                  <a:pt x="328" y="65"/>
                </a:lnTo>
                <a:lnTo>
                  <a:pt x="315" y="57"/>
                </a:lnTo>
                <a:lnTo>
                  <a:pt x="333" y="60"/>
                </a:lnTo>
                <a:lnTo>
                  <a:pt x="317" y="47"/>
                </a:lnTo>
                <a:lnTo>
                  <a:pt x="312" y="36"/>
                </a:lnTo>
                <a:lnTo>
                  <a:pt x="320" y="36"/>
                </a:lnTo>
                <a:lnTo>
                  <a:pt x="404" y="62"/>
                </a:lnTo>
                <a:lnTo>
                  <a:pt x="398" y="52"/>
                </a:lnTo>
                <a:lnTo>
                  <a:pt x="417" y="52"/>
                </a:lnTo>
                <a:lnTo>
                  <a:pt x="404" y="44"/>
                </a:lnTo>
                <a:lnTo>
                  <a:pt x="435" y="47"/>
                </a:lnTo>
                <a:lnTo>
                  <a:pt x="391" y="28"/>
                </a:lnTo>
                <a:lnTo>
                  <a:pt x="472" y="36"/>
                </a:lnTo>
                <a:lnTo>
                  <a:pt x="454" y="26"/>
                </a:lnTo>
                <a:lnTo>
                  <a:pt x="404" y="26"/>
                </a:lnTo>
                <a:lnTo>
                  <a:pt x="422" y="23"/>
                </a:lnTo>
                <a:lnTo>
                  <a:pt x="393" y="12"/>
                </a:lnTo>
                <a:lnTo>
                  <a:pt x="427" y="17"/>
                </a:lnTo>
                <a:lnTo>
                  <a:pt x="412" y="10"/>
                </a:lnTo>
                <a:lnTo>
                  <a:pt x="430" y="7"/>
                </a:lnTo>
                <a:lnTo>
                  <a:pt x="488" y="28"/>
                </a:lnTo>
                <a:lnTo>
                  <a:pt x="483" y="20"/>
                </a:lnTo>
                <a:lnTo>
                  <a:pt x="511" y="12"/>
                </a:lnTo>
                <a:lnTo>
                  <a:pt x="485" y="10"/>
                </a:lnTo>
                <a:lnTo>
                  <a:pt x="485" y="2"/>
                </a:lnTo>
                <a:lnTo>
                  <a:pt x="501" y="0"/>
                </a:lnTo>
                <a:lnTo>
                  <a:pt x="666" y="2"/>
                </a:lnTo>
                <a:lnTo>
                  <a:pt x="679" y="5"/>
                </a:lnTo>
                <a:lnTo>
                  <a:pt x="674" y="10"/>
                </a:lnTo>
                <a:lnTo>
                  <a:pt x="561" y="12"/>
                </a:lnTo>
                <a:lnTo>
                  <a:pt x="574" y="17"/>
                </a:lnTo>
                <a:lnTo>
                  <a:pt x="533" y="23"/>
                </a:lnTo>
                <a:lnTo>
                  <a:pt x="687" y="12"/>
                </a:lnTo>
                <a:lnTo>
                  <a:pt x="692" y="20"/>
                </a:lnTo>
                <a:lnTo>
                  <a:pt x="674" y="28"/>
                </a:lnTo>
                <a:lnTo>
                  <a:pt x="708" y="23"/>
                </a:lnTo>
                <a:lnTo>
                  <a:pt x="750" y="34"/>
                </a:lnTo>
                <a:lnTo>
                  <a:pt x="687" y="49"/>
                </a:lnTo>
                <a:lnTo>
                  <a:pt x="590" y="47"/>
                </a:lnTo>
                <a:lnTo>
                  <a:pt x="611" y="52"/>
                </a:lnTo>
                <a:lnTo>
                  <a:pt x="572" y="60"/>
                </a:lnTo>
                <a:lnTo>
                  <a:pt x="572" y="68"/>
                </a:lnTo>
                <a:lnTo>
                  <a:pt x="682" y="57"/>
                </a:lnTo>
                <a:lnTo>
                  <a:pt x="687" y="62"/>
                </a:lnTo>
                <a:lnTo>
                  <a:pt x="666" y="76"/>
                </a:lnTo>
                <a:lnTo>
                  <a:pt x="737" y="52"/>
                </a:lnTo>
                <a:lnTo>
                  <a:pt x="742" y="73"/>
                </a:lnTo>
                <a:lnTo>
                  <a:pt x="705" y="110"/>
                </a:lnTo>
                <a:lnTo>
                  <a:pt x="771" y="68"/>
                </a:lnTo>
                <a:lnTo>
                  <a:pt x="771" y="76"/>
                </a:lnTo>
                <a:lnTo>
                  <a:pt x="805" y="73"/>
                </a:lnTo>
                <a:lnTo>
                  <a:pt x="815" y="60"/>
                </a:lnTo>
                <a:lnTo>
                  <a:pt x="847" y="60"/>
                </a:lnTo>
                <a:lnTo>
                  <a:pt x="894" y="70"/>
                </a:lnTo>
                <a:lnTo>
                  <a:pt x="849" y="86"/>
                </a:lnTo>
                <a:lnTo>
                  <a:pt x="855" y="96"/>
                </a:lnTo>
                <a:lnTo>
                  <a:pt x="756" y="104"/>
                </a:lnTo>
                <a:lnTo>
                  <a:pt x="834" y="107"/>
                </a:lnTo>
                <a:lnTo>
                  <a:pt x="768" y="120"/>
                </a:lnTo>
                <a:lnTo>
                  <a:pt x="776" y="130"/>
                </a:lnTo>
                <a:lnTo>
                  <a:pt x="815" y="120"/>
                </a:lnTo>
                <a:lnTo>
                  <a:pt x="787" y="136"/>
                </a:lnTo>
                <a:lnTo>
                  <a:pt x="781" y="152"/>
                </a:lnTo>
                <a:lnTo>
                  <a:pt x="792" y="146"/>
                </a:lnTo>
                <a:lnTo>
                  <a:pt x="761" y="162"/>
                </a:lnTo>
                <a:lnTo>
                  <a:pt x="750" y="196"/>
                </a:lnTo>
                <a:lnTo>
                  <a:pt x="766" y="191"/>
                </a:lnTo>
                <a:lnTo>
                  <a:pt x="790" y="196"/>
                </a:lnTo>
                <a:lnTo>
                  <a:pt x="768" y="196"/>
                </a:lnTo>
                <a:lnTo>
                  <a:pt x="768" y="206"/>
                </a:lnTo>
                <a:lnTo>
                  <a:pt x="802" y="209"/>
                </a:lnTo>
                <a:lnTo>
                  <a:pt x="805" y="225"/>
                </a:lnTo>
                <a:lnTo>
                  <a:pt x="753" y="222"/>
                </a:lnTo>
                <a:lnTo>
                  <a:pt x="766" y="225"/>
                </a:lnTo>
                <a:lnTo>
                  <a:pt x="739" y="230"/>
                </a:lnTo>
                <a:lnTo>
                  <a:pt x="753" y="243"/>
                </a:lnTo>
                <a:lnTo>
                  <a:pt x="781" y="243"/>
                </a:lnTo>
                <a:lnTo>
                  <a:pt x="763" y="254"/>
                </a:lnTo>
                <a:lnTo>
                  <a:pt x="784" y="259"/>
                </a:lnTo>
                <a:lnTo>
                  <a:pt x="784" y="275"/>
                </a:lnTo>
                <a:lnTo>
                  <a:pt x="747" y="267"/>
                </a:lnTo>
                <a:lnTo>
                  <a:pt x="768" y="275"/>
                </a:lnTo>
                <a:lnTo>
                  <a:pt x="756" y="280"/>
                </a:lnTo>
                <a:lnTo>
                  <a:pt x="766" y="280"/>
                </a:lnTo>
                <a:lnTo>
                  <a:pt x="763" y="288"/>
                </a:lnTo>
                <a:lnTo>
                  <a:pt x="792" y="298"/>
                </a:lnTo>
                <a:lnTo>
                  <a:pt x="747" y="296"/>
                </a:lnTo>
                <a:lnTo>
                  <a:pt x="742" y="301"/>
                </a:lnTo>
                <a:lnTo>
                  <a:pt x="771" y="314"/>
                </a:lnTo>
                <a:lnTo>
                  <a:pt x="768" y="324"/>
                </a:lnTo>
                <a:lnTo>
                  <a:pt x="742" y="332"/>
                </a:lnTo>
                <a:lnTo>
                  <a:pt x="716" y="314"/>
                </a:lnTo>
                <a:lnTo>
                  <a:pt x="677" y="327"/>
                </a:lnTo>
                <a:lnTo>
                  <a:pt x="705" y="338"/>
                </a:lnTo>
                <a:lnTo>
                  <a:pt x="677" y="346"/>
                </a:lnTo>
                <a:lnTo>
                  <a:pt x="708" y="346"/>
                </a:lnTo>
                <a:lnTo>
                  <a:pt x="697" y="361"/>
                </a:lnTo>
                <a:lnTo>
                  <a:pt x="711" y="353"/>
                </a:lnTo>
                <a:lnTo>
                  <a:pt x="742" y="366"/>
                </a:lnTo>
                <a:lnTo>
                  <a:pt x="729" y="377"/>
                </a:lnTo>
                <a:lnTo>
                  <a:pt x="747" y="374"/>
                </a:lnTo>
                <a:lnTo>
                  <a:pt x="742" y="385"/>
                </a:lnTo>
                <a:lnTo>
                  <a:pt x="753" y="380"/>
                </a:lnTo>
                <a:lnTo>
                  <a:pt x="756" y="406"/>
                </a:lnTo>
                <a:lnTo>
                  <a:pt x="742" y="398"/>
                </a:lnTo>
                <a:lnTo>
                  <a:pt x="739" y="406"/>
                </a:lnTo>
                <a:lnTo>
                  <a:pt x="726" y="406"/>
                </a:lnTo>
                <a:lnTo>
                  <a:pt x="708" y="385"/>
                </a:lnTo>
                <a:lnTo>
                  <a:pt x="666" y="372"/>
                </a:lnTo>
                <a:lnTo>
                  <a:pt x="697" y="387"/>
                </a:lnTo>
                <a:lnTo>
                  <a:pt x="658" y="393"/>
                </a:lnTo>
                <a:lnTo>
                  <a:pt x="645" y="406"/>
                </a:lnTo>
                <a:lnTo>
                  <a:pt x="682" y="411"/>
                </a:lnTo>
                <a:lnTo>
                  <a:pt x="650" y="419"/>
                </a:lnTo>
                <a:lnTo>
                  <a:pt x="700" y="411"/>
                </a:lnTo>
                <a:lnTo>
                  <a:pt x="745" y="422"/>
                </a:lnTo>
                <a:lnTo>
                  <a:pt x="685" y="453"/>
                </a:lnTo>
                <a:lnTo>
                  <a:pt x="629" y="469"/>
                </a:lnTo>
                <a:lnTo>
                  <a:pt x="606" y="469"/>
                </a:lnTo>
                <a:lnTo>
                  <a:pt x="593" y="456"/>
                </a:lnTo>
                <a:lnTo>
                  <a:pt x="601" y="469"/>
                </a:lnTo>
                <a:lnTo>
                  <a:pt x="585" y="476"/>
                </a:lnTo>
                <a:lnTo>
                  <a:pt x="561" y="510"/>
                </a:lnTo>
                <a:lnTo>
                  <a:pt x="545" y="508"/>
                </a:lnTo>
                <a:lnTo>
                  <a:pt x="543" y="521"/>
                </a:lnTo>
                <a:lnTo>
                  <a:pt x="525" y="524"/>
                </a:lnTo>
                <a:lnTo>
                  <a:pt x="516" y="518"/>
                </a:lnTo>
                <a:lnTo>
                  <a:pt x="525" y="510"/>
                </a:lnTo>
                <a:lnTo>
                  <a:pt x="516" y="508"/>
                </a:lnTo>
                <a:lnTo>
                  <a:pt x="509" y="529"/>
                </a:lnTo>
                <a:lnTo>
                  <a:pt x="480" y="532"/>
                </a:lnTo>
                <a:lnTo>
                  <a:pt x="483" y="542"/>
                </a:lnTo>
                <a:lnTo>
                  <a:pt x="467" y="545"/>
                </a:lnTo>
                <a:lnTo>
                  <a:pt x="480" y="558"/>
                </a:lnTo>
                <a:lnTo>
                  <a:pt x="464" y="558"/>
                </a:lnTo>
                <a:lnTo>
                  <a:pt x="477" y="574"/>
                </a:lnTo>
                <a:lnTo>
                  <a:pt x="464" y="574"/>
                </a:lnTo>
                <a:lnTo>
                  <a:pt x="474" y="576"/>
                </a:lnTo>
                <a:lnTo>
                  <a:pt x="464" y="589"/>
                </a:lnTo>
                <a:lnTo>
                  <a:pt x="454" y="586"/>
                </a:lnTo>
                <a:lnTo>
                  <a:pt x="464" y="592"/>
                </a:lnTo>
                <a:lnTo>
                  <a:pt x="443" y="597"/>
                </a:lnTo>
                <a:lnTo>
                  <a:pt x="454" y="618"/>
                </a:lnTo>
                <a:lnTo>
                  <a:pt x="443" y="647"/>
                </a:lnTo>
                <a:lnTo>
                  <a:pt x="430" y="647"/>
                </a:lnTo>
                <a:lnTo>
                  <a:pt x="440" y="655"/>
                </a:lnTo>
                <a:lnTo>
                  <a:pt x="409" y="655"/>
                </a:lnTo>
                <a:lnTo>
                  <a:pt x="404" y="636"/>
                </a:lnTo>
                <a:lnTo>
                  <a:pt x="364" y="639"/>
                </a:lnTo>
                <a:lnTo>
                  <a:pt x="373" y="634"/>
                </a:lnTo>
                <a:lnTo>
                  <a:pt x="354" y="626"/>
                </a:lnTo>
                <a:lnTo>
                  <a:pt x="364" y="623"/>
                </a:lnTo>
                <a:lnTo>
                  <a:pt x="349" y="623"/>
                </a:lnTo>
                <a:lnTo>
                  <a:pt x="354" y="613"/>
                </a:lnTo>
                <a:lnTo>
                  <a:pt x="344" y="613"/>
                </a:lnTo>
                <a:lnTo>
                  <a:pt x="317" y="576"/>
                </a:lnTo>
                <a:lnTo>
                  <a:pt x="317" y="563"/>
                </a:lnTo>
                <a:lnTo>
                  <a:pt x="336" y="552"/>
                </a:lnTo>
                <a:lnTo>
                  <a:pt x="328" y="547"/>
                </a:lnTo>
                <a:lnTo>
                  <a:pt x="309" y="560"/>
                </a:lnTo>
                <a:lnTo>
                  <a:pt x="307" y="534"/>
                </a:lnTo>
                <a:lnTo>
                  <a:pt x="288" y="518"/>
                </a:lnTo>
                <a:lnTo>
                  <a:pt x="291" y="498"/>
                </a:lnTo>
                <a:lnTo>
                  <a:pt x="280" y="490"/>
                </a:lnTo>
                <a:lnTo>
                  <a:pt x="296" y="469"/>
                </a:lnTo>
                <a:lnTo>
                  <a:pt x="288" y="466"/>
                </a:lnTo>
                <a:lnTo>
                  <a:pt x="322" y="469"/>
                </a:lnTo>
                <a:lnTo>
                  <a:pt x="320" y="461"/>
                </a:lnTo>
                <a:lnTo>
                  <a:pt x="294" y="461"/>
                </a:lnTo>
                <a:lnTo>
                  <a:pt x="330" y="442"/>
                </a:lnTo>
                <a:lnTo>
                  <a:pt x="322" y="437"/>
                </a:lnTo>
                <a:lnTo>
                  <a:pt x="330" y="419"/>
                </a:lnTo>
                <a:lnTo>
                  <a:pt x="302" y="417"/>
                </a:lnTo>
                <a:lnTo>
                  <a:pt x="273" y="400"/>
                </a:lnTo>
                <a:lnTo>
                  <a:pt x="328" y="411"/>
                </a:lnTo>
                <a:lnTo>
                  <a:pt x="320" y="403"/>
                </a:lnTo>
                <a:lnTo>
                  <a:pt x="328" y="400"/>
                </a:lnTo>
                <a:lnTo>
                  <a:pt x="307" y="390"/>
                </a:lnTo>
                <a:lnTo>
                  <a:pt x="315" y="385"/>
                </a:lnTo>
                <a:lnTo>
                  <a:pt x="299" y="387"/>
                </a:lnTo>
                <a:lnTo>
                  <a:pt x="309" y="380"/>
                </a:lnTo>
                <a:lnTo>
                  <a:pt x="294" y="382"/>
                </a:lnTo>
                <a:lnTo>
                  <a:pt x="312" y="374"/>
                </a:lnTo>
                <a:lnTo>
                  <a:pt x="286" y="364"/>
                </a:lnTo>
                <a:lnTo>
                  <a:pt x="278" y="380"/>
                </a:lnTo>
                <a:lnTo>
                  <a:pt x="257" y="382"/>
                </a:lnTo>
                <a:lnTo>
                  <a:pt x="252" y="374"/>
                </a:lnTo>
                <a:lnTo>
                  <a:pt x="268" y="364"/>
                </a:lnTo>
                <a:lnTo>
                  <a:pt x="254" y="364"/>
                </a:lnTo>
                <a:lnTo>
                  <a:pt x="273" y="343"/>
                </a:lnTo>
                <a:lnTo>
                  <a:pt x="254" y="338"/>
                </a:lnTo>
                <a:lnTo>
                  <a:pt x="260" y="324"/>
                </a:lnTo>
                <a:lnTo>
                  <a:pt x="239" y="298"/>
                </a:lnTo>
                <a:lnTo>
                  <a:pt x="246" y="296"/>
                </a:lnTo>
                <a:lnTo>
                  <a:pt x="212" y="270"/>
                </a:lnTo>
                <a:lnTo>
                  <a:pt x="209" y="259"/>
                </a:lnTo>
                <a:lnTo>
                  <a:pt x="176" y="246"/>
                </a:lnTo>
                <a:lnTo>
                  <a:pt x="142" y="240"/>
                </a:lnTo>
                <a:lnTo>
                  <a:pt x="113" y="248"/>
                </a:lnTo>
                <a:lnTo>
                  <a:pt x="89" y="243"/>
                </a:lnTo>
                <a:lnTo>
                  <a:pt x="97" y="256"/>
                </a:lnTo>
                <a:lnTo>
                  <a:pt x="71" y="248"/>
                </a:lnTo>
                <a:lnTo>
                  <a:pt x="50" y="238"/>
                </a:lnTo>
                <a:lnTo>
                  <a:pt x="71" y="230"/>
                </a:lnTo>
                <a:lnTo>
                  <a:pt x="21" y="222"/>
                </a:lnTo>
                <a:lnTo>
                  <a:pt x="40" y="214"/>
                </a:lnTo>
                <a:lnTo>
                  <a:pt x="99" y="217"/>
                </a:lnTo>
                <a:lnTo>
                  <a:pt x="105" y="209"/>
                </a:lnTo>
                <a:lnTo>
                  <a:pt x="94" y="206"/>
                </a:lnTo>
                <a:lnTo>
                  <a:pt x="105" y="201"/>
                </a:lnTo>
                <a:lnTo>
                  <a:pt x="52" y="204"/>
                </a:lnTo>
                <a:lnTo>
                  <a:pt x="0" y="18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90" name="Freeform 182"/>
          <p:cNvSpPr>
            <a:spLocks/>
          </p:cNvSpPr>
          <p:nvPr/>
        </p:nvSpPr>
        <p:spPr bwMode="auto">
          <a:xfrm>
            <a:off x="2493963" y="3792538"/>
            <a:ext cx="76200" cy="87312"/>
          </a:xfrm>
          <a:custGeom>
            <a:avLst/>
            <a:gdLst>
              <a:gd name="T0" fmla="*/ 0 w 54"/>
              <a:gd name="T1" fmla="*/ 66675 h 55"/>
              <a:gd name="T2" fmla="*/ 14111 w 54"/>
              <a:gd name="T3" fmla="*/ 33337 h 55"/>
              <a:gd name="T4" fmla="*/ 31044 w 54"/>
              <a:gd name="T5" fmla="*/ 33337 h 55"/>
              <a:gd name="T6" fmla="*/ 14111 w 54"/>
              <a:gd name="T7" fmla="*/ 7937 h 55"/>
              <a:gd name="T8" fmla="*/ 56444 w 54"/>
              <a:gd name="T9" fmla="*/ 0 h 55"/>
              <a:gd name="T10" fmla="*/ 64911 w 54"/>
              <a:gd name="T11" fmla="*/ 41275 h 55"/>
              <a:gd name="T12" fmla="*/ 74789 w 54"/>
              <a:gd name="T13" fmla="*/ 44450 h 55"/>
              <a:gd name="T14" fmla="*/ 55033 w 54"/>
              <a:gd name="T15" fmla="*/ 71437 h 55"/>
              <a:gd name="T16" fmla="*/ 40922 w 54"/>
              <a:gd name="T17" fmla="*/ 85725 h 55"/>
              <a:gd name="T18" fmla="*/ 0 w 54"/>
              <a:gd name="T19" fmla="*/ 66675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5"/>
              <a:gd name="T32" fmla="*/ 54 w 54"/>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5">
                <a:moveTo>
                  <a:pt x="0" y="42"/>
                </a:moveTo>
                <a:lnTo>
                  <a:pt x="10" y="21"/>
                </a:lnTo>
                <a:lnTo>
                  <a:pt x="22" y="21"/>
                </a:lnTo>
                <a:lnTo>
                  <a:pt x="10" y="5"/>
                </a:lnTo>
                <a:lnTo>
                  <a:pt x="40" y="0"/>
                </a:lnTo>
                <a:lnTo>
                  <a:pt x="46" y="26"/>
                </a:lnTo>
                <a:lnTo>
                  <a:pt x="53" y="28"/>
                </a:lnTo>
                <a:lnTo>
                  <a:pt x="39" y="45"/>
                </a:lnTo>
                <a:lnTo>
                  <a:pt x="29" y="54"/>
                </a:lnTo>
                <a:lnTo>
                  <a:pt x="0" y="42"/>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191" name="Freeform 183"/>
          <p:cNvSpPr>
            <a:spLocks/>
          </p:cNvSpPr>
          <p:nvPr/>
        </p:nvSpPr>
        <p:spPr bwMode="auto">
          <a:xfrm>
            <a:off x="2493963" y="3792538"/>
            <a:ext cx="84137" cy="96837"/>
          </a:xfrm>
          <a:custGeom>
            <a:avLst/>
            <a:gdLst>
              <a:gd name="T0" fmla="*/ 0 w 60"/>
              <a:gd name="T1" fmla="*/ 74612 h 61"/>
              <a:gd name="T2" fmla="*/ 15425 w 60"/>
              <a:gd name="T3" fmla="*/ 36512 h 61"/>
              <a:gd name="T4" fmla="*/ 33655 w 60"/>
              <a:gd name="T5" fmla="*/ 36512 h 61"/>
              <a:gd name="T6" fmla="*/ 15425 w 60"/>
              <a:gd name="T7" fmla="*/ 7937 h 61"/>
              <a:gd name="T8" fmla="*/ 63103 w 60"/>
              <a:gd name="T9" fmla="*/ 0 h 61"/>
              <a:gd name="T10" fmla="*/ 71516 w 60"/>
              <a:gd name="T11" fmla="*/ 46037 h 61"/>
              <a:gd name="T12" fmla="*/ 82735 w 60"/>
              <a:gd name="T13" fmla="*/ 49212 h 61"/>
              <a:gd name="T14" fmla="*/ 60298 w 60"/>
              <a:gd name="T15" fmla="*/ 79375 h 61"/>
              <a:gd name="T16" fmla="*/ 44873 w 60"/>
              <a:gd name="T17" fmla="*/ 95250 h 61"/>
              <a:gd name="T18" fmla="*/ 0 w 60"/>
              <a:gd name="T19" fmla="*/ 7461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1"/>
              <a:gd name="T32" fmla="*/ 60 w 60"/>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1">
                <a:moveTo>
                  <a:pt x="0" y="47"/>
                </a:moveTo>
                <a:lnTo>
                  <a:pt x="11" y="23"/>
                </a:lnTo>
                <a:lnTo>
                  <a:pt x="24" y="23"/>
                </a:lnTo>
                <a:lnTo>
                  <a:pt x="11" y="5"/>
                </a:lnTo>
                <a:lnTo>
                  <a:pt x="45" y="0"/>
                </a:lnTo>
                <a:lnTo>
                  <a:pt x="51" y="29"/>
                </a:lnTo>
                <a:lnTo>
                  <a:pt x="59" y="31"/>
                </a:lnTo>
                <a:lnTo>
                  <a:pt x="43" y="50"/>
                </a:lnTo>
                <a:lnTo>
                  <a:pt x="32" y="60"/>
                </a:lnTo>
                <a:lnTo>
                  <a:pt x="0" y="4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92" name="Freeform 184"/>
          <p:cNvSpPr>
            <a:spLocks/>
          </p:cNvSpPr>
          <p:nvPr/>
        </p:nvSpPr>
        <p:spPr bwMode="auto">
          <a:xfrm>
            <a:off x="4092575" y="3913188"/>
            <a:ext cx="149225" cy="117475"/>
          </a:xfrm>
          <a:custGeom>
            <a:avLst/>
            <a:gdLst>
              <a:gd name="T0" fmla="*/ 0 w 106"/>
              <a:gd name="T1" fmla="*/ 34925 h 74"/>
              <a:gd name="T2" fmla="*/ 29563 w 106"/>
              <a:gd name="T3" fmla="*/ 23812 h 74"/>
              <a:gd name="T4" fmla="*/ 29563 w 106"/>
              <a:gd name="T5" fmla="*/ 0 h 74"/>
              <a:gd name="T6" fmla="*/ 78836 w 106"/>
              <a:gd name="T7" fmla="*/ 7937 h 74"/>
              <a:gd name="T8" fmla="*/ 87283 w 106"/>
              <a:gd name="T9" fmla="*/ 15875 h 74"/>
              <a:gd name="T10" fmla="*/ 123885 w 106"/>
              <a:gd name="T11" fmla="*/ 4762 h 74"/>
              <a:gd name="T12" fmla="*/ 140778 w 106"/>
              <a:gd name="T13" fmla="*/ 53975 h 74"/>
              <a:gd name="T14" fmla="*/ 147817 w 106"/>
              <a:gd name="T15" fmla="*/ 92075 h 74"/>
              <a:gd name="T16" fmla="*/ 136555 w 106"/>
              <a:gd name="T17" fmla="*/ 92075 h 74"/>
              <a:gd name="T18" fmla="*/ 133739 w 106"/>
              <a:gd name="T19" fmla="*/ 115888 h 74"/>
              <a:gd name="T20" fmla="*/ 112623 w 106"/>
              <a:gd name="T21" fmla="*/ 115888 h 74"/>
              <a:gd name="T22" fmla="*/ 112623 w 106"/>
              <a:gd name="T23" fmla="*/ 92075 h 74"/>
              <a:gd name="T24" fmla="*/ 94321 w 106"/>
              <a:gd name="T25" fmla="*/ 92075 h 74"/>
              <a:gd name="T26" fmla="*/ 78836 w 106"/>
              <a:gd name="T27" fmla="*/ 61912 h 74"/>
              <a:gd name="T28" fmla="*/ 39418 w 106"/>
              <a:gd name="T29" fmla="*/ 77787 h 74"/>
              <a:gd name="T30" fmla="*/ 0 w 106"/>
              <a:gd name="T31" fmla="*/ 34925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0" y="22"/>
                </a:moveTo>
                <a:lnTo>
                  <a:pt x="21" y="15"/>
                </a:lnTo>
                <a:lnTo>
                  <a:pt x="21" y="0"/>
                </a:lnTo>
                <a:lnTo>
                  <a:pt x="56" y="5"/>
                </a:lnTo>
                <a:lnTo>
                  <a:pt x="62" y="10"/>
                </a:lnTo>
                <a:lnTo>
                  <a:pt x="88" y="3"/>
                </a:lnTo>
                <a:lnTo>
                  <a:pt x="100" y="34"/>
                </a:lnTo>
                <a:lnTo>
                  <a:pt x="105" y="58"/>
                </a:lnTo>
                <a:lnTo>
                  <a:pt x="97" y="58"/>
                </a:lnTo>
                <a:lnTo>
                  <a:pt x="95" y="73"/>
                </a:lnTo>
                <a:lnTo>
                  <a:pt x="80" y="73"/>
                </a:lnTo>
                <a:lnTo>
                  <a:pt x="80" y="58"/>
                </a:lnTo>
                <a:lnTo>
                  <a:pt x="67" y="58"/>
                </a:lnTo>
                <a:lnTo>
                  <a:pt x="56" y="39"/>
                </a:lnTo>
                <a:lnTo>
                  <a:pt x="28" y="49"/>
                </a:lnTo>
                <a:lnTo>
                  <a:pt x="0" y="2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193" name="Freeform 185"/>
          <p:cNvSpPr>
            <a:spLocks/>
          </p:cNvSpPr>
          <p:nvPr/>
        </p:nvSpPr>
        <p:spPr bwMode="auto">
          <a:xfrm>
            <a:off x="4092575" y="3913188"/>
            <a:ext cx="157163" cy="127000"/>
          </a:xfrm>
          <a:custGeom>
            <a:avLst/>
            <a:gdLst>
              <a:gd name="T0" fmla="*/ 0 w 112"/>
              <a:gd name="T1" fmla="*/ 38100 h 80"/>
              <a:gd name="T2" fmla="*/ 30871 w 112"/>
              <a:gd name="T3" fmla="*/ 25400 h 80"/>
              <a:gd name="T4" fmla="*/ 30871 w 112"/>
              <a:gd name="T5" fmla="*/ 0 h 80"/>
              <a:gd name="T6" fmla="*/ 82791 w 112"/>
              <a:gd name="T7" fmla="*/ 7938 h 80"/>
              <a:gd name="T8" fmla="*/ 92614 w 112"/>
              <a:gd name="T9" fmla="*/ 17462 h 80"/>
              <a:gd name="T10" fmla="*/ 130501 w 112"/>
              <a:gd name="T11" fmla="*/ 4762 h 80"/>
              <a:gd name="T12" fmla="*/ 148744 w 112"/>
              <a:gd name="T13" fmla="*/ 58738 h 80"/>
              <a:gd name="T14" fmla="*/ 155760 w 112"/>
              <a:gd name="T15" fmla="*/ 100012 h 80"/>
              <a:gd name="T16" fmla="*/ 144534 w 112"/>
              <a:gd name="T17" fmla="*/ 100012 h 80"/>
              <a:gd name="T18" fmla="*/ 140324 w 112"/>
              <a:gd name="T19" fmla="*/ 125413 h 80"/>
              <a:gd name="T20" fmla="*/ 119276 w 112"/>
              <a:gd name="T21" fmla="*/ 125413 h 80"/>
              <a:gd name="T22" fmla="*/ 119276 w 112"/>
              <a:gd name="T23" fmla="*/ 100012 h 80"/>
              <a:gd name="T24" fmla="*/ 99630 w 112"/>
              <a:gd name="T25" fmla="*/ 100012 h 80"/>
              <a:gd name="T26" fmla="*/ 82791 w 112"/>
              <a:gd name="T27" fmla="*/ 66675 h 80"/>
              <a:gd name="T28" fmla="*/ 42097 w 112"/>
              <a:gd name="T29" fmla="*/ 84137 h 80"/>
              <a:gd name="T30" fmla="*/ 0 w 112"/>
              <a:gd name="T31" fmla="*/ 3810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80"/>
              <a:gd name="T50" fmla="*/ 112 w 112"/>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80">
                <a:moveTo>
                  <a:pt x="0" y="24"/>
                </a:moveTo>
                <a:lnTo>
                  <a:pt x="22" y="16"/>
                </a:lnTo>
                <a:lnTo>
                  <a:pt x="22" y="0"/>
                </a:lnTo>
                <a:lnTo>
                  <a:pt x="59" y="5"/>
                </a:lnTo>
                <a:lnTo>
                  <a:pt x="66" y="11"/>
                </a:lnTo>
                <a:lnTo>
                  <a:pt x="93" y="3"/>
                </a:lnTo>
                <a:lnTo>
                  <a:pt x="106" y="37"/>
                </a:lnTo>
                <a:lnTo>
                  <a:pt x="111" y="63"/>
                </a:lnTo>
                <a:lnTo>
                  <a:pt x="103" y="63"/>
                </a:lnTo>
                <a:lnTo>
                  <a:pt x="100" y="79"/>
                </a:lnTo>
                <a:lnTo>
                  <a:pt x="85" y="79"/>
                </a:lnTo>
                <a:lnTo>
                  <a:pt x="85" y="63"/>
                </a:lnTo>
                <a:lnTo>
                  <a:pt x="71" y="63"/>
                </a:lnTo>
                <a:lnTo>
                  <a:pt x="59" y="42"/>
                </a:lnTo>
                <a:lnTo>
                  <a:pt x="30" y="53"/>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94" name="Freeform 186"/>
          <p:cNvSpPr>
            <a:spLocks/>
          </p:cNvSpPr>
          <p:nvPr/>
        </p:nvSpPr>
        <p:spPr bwMode="auto">
          <a:xfrm>
            <a:off x="3133725" y="4016375"/>
            <a:ext cx="98425" cy="150813"/>
          </a:xfrm>
          <a:custGeom>
            <a:avLst/>
            <a:gdLst>
              <a:gd name="T0" fmla="*/ 0 w 69"/>
              <a:gd name="T1" fmla="*/ 47625 h 95"/>
              <a:gd name="T2" fmla="*/ 14264 w 69"/>
              <a:gd name="T3" fmla="*/ 71438 h 95"/>
              <a:gd name="T4" fmla="*/ 35661 w 69"/>
              <a:gd name="T5" fmla="*/ 87313 h 95"/>
              <a:gd name="T6" fmla="*/ 31382 w 69"/>
              <a:gd name="T7" fmla="*/ 130175 h 95"/>
              <a:gd name="T8" fmla="*/ 41367 w 69"/>
              <a:gd name="T9" fmla="*/ 149225 h 95"/>
              <a:gd name="T10" fmla="*/ 96999 w 69"/>
              <a:gd name="T11" fmla="*/ 141288 h 95"/>
              <a:gd name="T12" fmla="*/ 62764 w 69"/>
              <a:gd name="T13" fmla="*/ 95250 h 95"/>
              <a:gd name="T14" fmla="*/ 87013 w 69"/>
              <a:gd name="T15" fmla="*/ 55563 h 95"/>
              <a:gd name="T16" fmla="*/ 31382 w 69"/>
              <a:gd name="T17" fmla="*/ 0 h 95"/>
              <a:gd name="T18" fmla="*/ 9985 w 69"/>
              <a:gd name="T19" fmla="*/ 15875 h 95"/>
              <a:gd name="T20" fmla="*/ 18544 w 69"/>
              <a:gd name="T21" fmla="*/ 28575 h 95"/>
              <a:gd name="T22" fmla="*/ 0 w 69"/>
              <a:gd name="T23" fmla="*/ 47625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95"/>
              <a:gd name="T38" fmla="*/ 69 w 69"/>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95">
                <a:moveTo>
                  <a:pt x="0" y="30"/>
                </a:moveTo>
                <a:lnTo>
                  <a:pt x="10" y="45"/>
                </a:lnTo>
                <a:lnTo>
                  <a:pt x="25" y="55"/>
                </a:lnTo>
                <a:lnTo>
                  <a:pt x="22" y="82"/>
                </a:lnTo>
                <a:lnTo>
                  <a:pt x="29" y="94"/>
                </a:lnTo>
                <a:lnTo>
                  <a:pt x="68" y="89"/>
                </a:lnTo>
                <a:lnTo>
                  <a:pt x="44" y="60"/>
                </a:lnTo>
                <a:lnTo>
                  <a:pt x="61" y="35"/>
                </a:lnTo>
                <a:lnTo>
                  <a:pt x="22" y="0"/>
                </a:lnTo>
                <a:lnTo>
                  <a:pt x="7" y="10"/>
                </a:lnTo>
                <a:lnTo>
                  <a:pt x="13" y="18"/>
                </a:lnTo>
                <a:lnTo>
                  <a:pt x="0" y="3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195" name="Freeform 187"/>
          <p:cNvSpPr>
            <a:spLocks/>
          </p:cNvSpPr>
          <p:nvPr/>
        </p:nvSpPr>
        <p:spPr bwMode="auto">
          <a:xfrm>
            <a:off x="3133725" y="4016375"/>
            <a:ext cx="106363" cy="160338"/>
          </a:xfrm>
          <a:custGeom>
            <a:avLst/>
            <a:gdLst>
              <a:gd name="T0" fmla="*/ 0 w 75"/>
              <a:gd name="T1" fmla="*/ 50800 h 101"/>
              <a:gd name="T2" fmla="*/ 15600 w 75"/>
              <a:gd name="T3" fmla="*/ 76200 h 101"/>
              <a:gd name="T4" fmla="*/ 38291 w 75"/>
              <a:gd name="T5" fmla="*/ 92075 h 101"/>
              <a:gd name="T6" fmla="*/ 34036 w 75"/>
              <a:gd name="T7" fmla="*/ 138113 h 101"/>
              <a:gd name="T8" fmla="*/ 45382 w 75"/>
              <a:gd name="T9" fmla="*/ 158750 h 101"/>
              <a:gd name="T10" fmla="*/ 104945 w 75"/>
              <a:gd name="T11" fmla="*/ 150813 h 101"/>
              <a:gd name="T12" fmla="*/ 68072 w 75"/>
              <a:gd name="T13" fmla="*/ 101600 h 101"/>
              <a:gd name="T14" fmla="*/ 93599 w 75"/>
              <a:gd name="T15" fmla="*/ 58738 h 101"/>
              <a:gd name="T16" fmla="*/ 34036 w 75"/>
              <a:gd name="T17" fmla="*/ 0 h 101"/>
              <a:gd name="T18" fmla="*/ 11345 w 75"/>
              <a:gd name="T19" fmla="*/ 17463 h 101"/>
              <a:gd name="T20" fmla="*/ 19854 w 75"/>
              <a:gd name="T21" fmla="*/ 30163 h 101"/>
              <a:gd name="T22" fmla="*/ 0 w 75"/>
              <a:gd name="T23" fmla="*/ 5080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101"/>
              <a:gd name="T38" fmla="*/ 75 w 75"/>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101">
                <a:moveTo>
                  <a:pt x="0" y="32"/>
                </a:moveTo>
                <a:lnTo>
                  <a:pt x="11" y="48"/>
                </a:lnTo>
                <a:lnTo>
                  <a:pt x="27" y="58"/>
                </a:lnTo>
                <a:lnTo>
                  <a:pt x="24" y="87"/>
                </a:lnTo>
                <a:lnTo>
                  <a:pt x="32" y="100"/>
                </a:lnTo>
                <a:lnTo>
                  <a:pt x="74" y="95"/>
                </a:lnTo>
                <a:lnTo>
                  <a:pt x="48" y="64"/>
                </a:lnTo>
                <a:lnTo>
                  <a:pt x="66" y="37"/>
                </a:lnTo>
                <a:lnTo>
                  <a:pt x="24" y="0"/>
                </a:lnTo>
                <a:lnTo>
                  <a:pt x="8" y="11"/>
                </a:lnTo>
                <a:lnTo>
                  <a:pt x="14" y="19"/>
                </a:lnTo>
                <a:lnTo>
                  <a:pt x="0" y="3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96" name="Freeform 188"/>
          <p:cNvSpPr>
            <a:spLocks/>
          </p:cNvSpPr>
          <p:nvPr/>
        </p:nvSpPr>
        <p:spPr bwMode="auto">
          <a:xfrm>
            <a:off x="2554288" y="3838575"/>
            <a:ext cx="119062" cy="61913"/>
          </a:xfrm>
          <a:custGeom>
            <a:avLst/>
            <a:gdLst>
              <a:gd name="T0" fmla="*/ 0 w 84"/>
              <a:gd name="T1" fmla="*/ 28575 h 39"/>
              <a:gd name="T2" fmla="*/ 21261 w 84"/>
              <a:gd name="T3" fmla="*/ 3175 h 39"/>
              <a:gd name="T4" fmla="*/ 83627 w 84"/>
              <a:gd name="T5" fmla="*/ 0 h 39"/>
              <a:gd name="T6" fmla="*/ 117645 w 84"/>
              <a:gd name="T7" fmla="*/ 17463 h 39"/>
              <a:gd name="T8" fmla="*/ 86462 w 84"/>
              <a:gd name="T9" fmla="*/ 22225 h 39"/>
              <a:gd name="T10" fmla="*/ 36853 w 84"/>
              <a:gd name="T11" fmla="*/ 60325 h 39"/>
              <a:gd name="T12" fmla="*/ 29766 w 84"/>
              <a:gd name="T13" fmla="*/ 53975 h 39"/>
              <a:gd name="T14" fmla="*/ 0 w 84"/>
              <a:gd name="T15" fmla="*/ 28575 h 39"/>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39"/>
              <a:gd name="T26" fmla="*/ 84 w 8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39">
                <a:moveTo>
                  <a:pt x="0" y="18"/>
                </a:moveTo>
                <a:lnTo>
                  <a:pt x="15" y="2"/>
                </a:lnTo>
                <a:lnTo>
                  <a:pt x="59" y="0"/>
                </a:lnTo>
                <a:lnTo>
                  <a:pt x="83" y="11"/>
                </a:lnTo>
                <a:lnTo>
                  <a:pt x="61" y="14"/>
                </a:lnTo>
                <a:lnTo>
                  <a:pt x="26" y="38"/>
                </a:lnTo>
                <a:lnTo>
                  <a:pt x="21" y="34"/>
                </a:lnTo>
                <a:lnTo>
                  <a:pt x="0" y="18"/>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197" name="Freeform 189"/>
          <p:cNvSpPr>
            <a:spLocks/>
          </p:cNvSpPr>
          <p:nvPr/>
        </p:nvSpPr>
        <p:spPr bwMode="auto">
          <a:xfrm>
            <a:off x="2554288" y="3838575"/>
            <a:ext cx="127000" cy="71438"/>
          </a:xfrm>
          <a:custGeom>
            <a:avLst/>
            <a:gdLst>
              <a:gd name="T0" fmla="*/ 0 w 90"/>
              <a:gd name="T1" fmla="*/ 33338 h 45"/>
              <a:gd name="T2" fmla="*/ 22578 w 90"/>
              <a:gd name="T3" fmla="*/ 3175 h 45"/>
              <a:gd name="T4" fmla="*/ 88900 w 90"/>
              <a:gd name="T5" fmla="*/ 0 h 45"/>
              <a:gd name="T6" fmla="*/ 125589 w 90"/>
              <a:gd name="T7" fmla="*/ 20638 h 45"/>
              <a:gd name="T8" fmla="*/ 91722 w 90"/>
              <a:gd name="T9" fmla="*/ 25400 h 45"/>
              <a:gd name="T10" fmla="*/ 39511 w 90"/>
              <a:gd name="T11" fmla="*/ 69850 h 45"/>
              <a:gd name="T12" fmla="*/ 32456 w 90"/>
              <a:gd name="T13" fmla="*/ 61913 h 45"/>
              <a:gd name="T14" fmla="*/ 0 w 90"/>
              <a:gd name="T15" fmla="*/ 33338 h 45"/>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45"/>
              <a:gd name="T26" fmla="*/ 90 w 90"/>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45">
                <a:moveTo>
                  <a:pt x="0" y="21"/>
                </a:moveTo>
                <a:lnTo>
                  <a:pt x="16" y="2"/>
                </a:lnTo>
                <a:lnTo>
                  <a:pt x="63" y="0"/>
                </a:lnTo>
                <a:lnTo>
                  <a:pt x="89" y="13"/>
                </a:lnTo>
                <a:lnTo>
                  <a:pt x="65" y="16"/>
                </a:lnTo>
                <a:lnTo>
                  <a:pt x="28" y="44"/>
                </a:lnTo>
                <a:lnTo>
                  <a:pt x="23" y="39"/>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198" name="Freeform 190"/>
          <p:cNvSpPr>
            <a:spLocks/>
          </p:cNvSpPr>
          <p:nvPr/>
        </p:nvSpPr>
        <p:spPr bwMode="auto">
          <a:xfrm>
            <a:off x="4740275" y="2981325"/>
            <a:ext cx="133350" cy="69850"/>
          </a:xfrm>
          <a:custGeom>
            <a:avLst/>
            <a:gdLst>
              <a:gd name="T0" fmla="*/ 0 w 95"/>
              <a:gd name="T1" fmla="*/ 42862 h 44"/>
              <a:gd name="T2" fmla="*/ 22459 w 95"/>
              <a:gd name="T3" fmla="*/ 9525 h 44"/>
              <a:gd name="T4" fmla="*/ 49129 w 95"/>
              <a:gd name="T5" fmla="*/ 17463 h 44"/>
              <a:gd name="T6" fmla="*/ 91239 w 95"/>
              <a:gd name="T7" fmla="*/ 0 h 44"/>
              <a:gd name="T8" fmla="*/ 115102 w 95"/>
              <a:gd name="T9" fmla="*/ 3175 h 44"/>
              <a:gd name="T10" fmla="*/ 131946 w 95"/>
              <a:gd name="T11" fmla="*/ 14288 h 44"/>
              <a:gd name="T12" fmla="*/ 84221 w 95"/>
              <a:gd name="T13" fmla="*/ 61913 h 44"/>
              <a:gd name="T14" fmla="*/ 37899 w 95"/>
              <a:gd name="T15" fmla="*/ 68263 h 44"/>
              <a:gd name="T16" fmla="*/ 0 w 95"/>
              <a:gd name="T17" fmla="*/ 42862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44"/>
              <a:gd name="T29" fmla="*/ 95 w 95"/>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44">
                <a:moveTo>
                  <a:pt x="0" y="27"/>
                </a:moveTo>
                <a:lnTo>
                  <a:pt x="16" y="6"/>
                </a:lnTo>
                <a:lnTo>
                  <a:pt x="35" y="11"/>
                </a:lnTo>
                <a:lnTo>
                  <a:pt x="65" y="0"/>
                </a:lnTo>
                <a:lnTo>
                  <a:pt x="82" y="2"/>
                </a:lnTo>
                <a:lnTo>
                  <a:pt x="94" y="9"/>
                </a:lnTo>
                <a:lnTo>
                  <a:pt x="60" y="39"/>
                </a:lnTo>
                <a:lnTo>
                  <a:pt x="27" y="43"/>
                </a:lnTo>
                <a:lnTo>
                  <a:pt x="0" y="2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199" name="Freeform 191"/>
          <p:cNvSpPr>
            <a:spLocks/>
          </p:cNvSpPr>
          <p:nvPr/>
        </p:nvSpPr>
        <p:spPr bwMode="auto">
          <a:xfrm>
            <a:off x="4740275" y="2981325"/>
            <a:ext cx="142875" cy="79375"/>
          </a:xfrm>
          <a:custGeom>
            <a:avLst/>
            <a:gdLst>
              <a:gd name="T0" fmla="*/ 0 w 101"/>
              <a:gd name="T1" fmla="*/ 49212 h 50"/>
              <a:gd name="T2" fmla="*/ 24048 w 101"/>
              <a:gd name="T3" fmla="*/ 11112 h 50"/>
              <a:gd name="T4" fmla="*/ 52340 w 101"/>
              <a:gd name="T5" fmla="*/ 20637 h 50"/>
              <a:gd name="T6" fmla="*/ 97608 w 101"/>
              <a:gd name="T7" fmla="*/ 0 h 50"/>
              <a:gd name="T8" fmla="*/ 123071 w 101"/>
              <a:gd name="T9" fmla="*/ 3175 h 50"/>
              <a:gd name="T10" fmla="*/ 141460 w 101"/>
              <a:gd name="T11" fmla="*/ 15875 h 50"/>
              <a:gd name="T12" fmla="*/ 90535 w 101"/>
              <a:gd name="T13" fmla="*/ 69850 h 50"/>
              <a:gd name="T14" fmla="*/ 41024 w 101"/>
              <a:gd name="T15" fmla="*/ 77788 h 50"/>
              <a:gd name="T16" fmla="*/ 0 w 101"/>
              <a:gd name="T17" fmla="*/ 49212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50"/>
              <a:gd name="T29" fmla="*/ 101 w 101"/>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50">
                <a:moveTo>
                  <a:pt x="0" y="31"/>
                </a:moveTo>
                <a:lnTo>
                  <a:pt x="17" y="7"/>
                </a:lnTo>
                <a:lnTo>
                  <a:pt x="37" y="13"/>
                </a:lnTo>
                <a:lnTo>
                  <a:pt x="69" y="0"/>
                </a:lnTo>
                <a:lnTo>
                  <a:pt x="87" y="2"/>
                </a:lnTo>
                <a:lnTo>
                  <a:pt x="100" y="10"/>
                </a:lnTo>
                <a:lnTo>
                  <a:pt x="64" y="44"/>
                </a:lnTo>
                <a:lnTo>
                  <a:pt x="29" y="49"/>
                </a:lnTo>
                <a:lnTo>
                  <a:pt x="0" y="3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00" name="Freeform 192"/>
          <p:cNvSpPr>
            <a:spLocks/>
          </p:cNvSpPr>
          <p:nvPr/>
        </p:nvSpPr>
        <p:spPr bwMode="auto">
          <a:xfrm>
            <a:off x="3900488" y="2368550"/>
            <a:ext cx="219075" cy="112713"/>
          </a:xfrm>
          <a:custGeom>
            <a:avLst/>
            <a:gdLst>
              <a:gd name="T0" fmla="*/ 0 w 155"/>
              <a:gd name="T1" fmla="*/ 42863 h 71"/>
              <a:gd name="T2" fmla="*/ 15547 w 155"/>
              <a:gd name="T3" fmla="*/ 39688 h 71"/>
              <a:gd name="T4" fmla="*/ 4240 w 155"/>
              <a:gd name="T5" fmla="*/ 28575 h 71"/>
              <a:gd name="T6" fmla="*/ 21201 w 155"/>
              <a:gd name="T7" fmla="*/ 34925 h 71"/>
              <a:gd name="T8" fmla="*/ 15547 w 155"/>
              <a:gd name="T9" fmla="*/ 15875 h 71"/>
              <a:gd name="T10" fmla="*/ 35335 w 155"/>
              <a:gd name="T11" fmla="*/ 23813 h 71"/>
              <a:gd name="T12" fmla="*/ 25441 w 155"/>
              <a:gd name="T13" fmla="*/ 4763 h 71"/>
              <a:gd name="T14" fmla="*/ 60776 w 155"/>
              <a:gd name="T15" fmla="*/ 19050 h 71"/>
              <a:gd name="T16" fmla="*/ 65016 w 155"/>
              <a:gd name="T17" fmla="*/ 50800 h 71"/>
              <a:gd name="T18" fmla="*/ 79150 w 155"/>
              <a:gd name="T19" fmla="*/ 15875 h 71"/>
              <a:gd name="T20" fmla="*/ 100350 w 155"/>
              <a:gd name="T21" fmla="*/ 28575 h 71"/>
              <a:gd name="T22" fmla="*/ 114484 w 155"/>
              <a:gd name="T23" fmla="*/ 11113 h 71"/>
              <a:gd name="T24" fmla="*/ 125791 w 155"/>
              <a:gd name="T25" fmla="*/ 34925 h 71"/>
              <a:gd name="T26" fmla="*/ 121551 w 155"/>
              <a:gd name="T27" fmla="*/ 15875 h 71"/>
              <a:gd name="T28" fmla="*/ 162539 w 155"/>
              <a:gd name="T29" fmla="*/ 15875 h 71"/>
              <a:gd name="T30" fmla="*/ 163953 w 155"/>
              <a:gd name="T31" fmla="*/ 0 h 71"/>
              <a:gd name="T32" fmla="*/ 178087 w 155"/>
              <a:gd name="T33" fmla="*/ 11113 h 71"/>
              <a:gd name="T34" fmla="*/ 199288 w 155"/>
              <a:gd name="T35" fmla="*/ 7938 h 71"/>
              <a:gd name="T36" fmla="*/ 185154 w 155"/>
              <a:gd name="T37" fmla="*/ 15875 h 71"/>
              <a:gd name="T38" fmla="*/ 217662 w 155"/>
              <a:gd name="T39" fmla="*/ 53975 h 71"/>
              <a:gd name="T40" fmla="*/ 193634 w 155"/>
              <a:gd name="T41" fmla="*/ 80963 h 71"/>
              <a:gd name="T42" fmla="*/ 107417 w 155"/>
              <a:gd name="T43" fmla="*/ 111125 h 71"/>
              <a:gd name="T44" fmla="*/ 35335 w 155"/>
              <a:gd name="T45" fmla="*/ 101600 h 71"/>
              <a:gd name="T46" fmla="*/ 55122 w 155"/>
              <a:gd name="T47" fmla="*/ 68263 h 71"/>
              <a:gd name="T48" fmla="*/ 11307 w 155"/>
              <a:gd name="T49" fmla="*/ 61913 h 71"/>
              <a:gd name="T50" fmla="*/ 50882 w 155"/>
              <a:gd name="T51" fmla="*/ 53975 h 71"/>
              <a:gd name="T52" fmla="*/ 39575 w 155"/>
              <a:gd name="T53" fmla="*/ 50800 h 71"/>
              <a:gd name="T54" fmla="*/ 55122 w 155"/>
              <a:gd name="T55" fmla="*/ 42863 h 71"/>
              <a:gd name="T56" fmla="*/ 0 w 155"/>
              <a:gd name="T57" fmla="*/ 42863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5"/>
              <a:gd name="T88" fmla="*/ 0 h 71"/>
              <a:gd name="T89" fmla="*/ 155 w 155"/>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5" h="71">
                <a:moveTo>
                  <a:pt x="0" y="27"/>
                </a:moveTo>
                <a:lnTo>
                  <a:pt x="11" y="25"/>
                </a:lnTo>
                <a:lnTo>
                  <a:pt x="3" y="18"/>
                </a:lnTo>
                <a:lnTo>
                  <a:pt x="15" y="22"/>
                </a:lnTo>
                <a:lnTo>
                  <a:pt x="11" y="10"/>
                </a:lnTo>
                <a:lnTo>
                  <a:pt x="25" y="15"/>
                </a:lnTo>
                <a:lnTo>
                  <a:pt x="18" y="3"/>
                </a:lnTo>
                <a:lnTo>
                  <a:pt x="43" y="12"/>
                </a:lnTo>
                <a:lnTo>
                  <a:pt x="46" y="32"/>
                </a:lnTo>
                <a:lnTo>
                  <a:pt x="56" y="10"/>
                </a:lnTo>
                <a:lnTo>
                  <a:pt x="71" y="18"/>
                </a:lnTo>
                <a:lnTo>
                  <a:pt x="81" y="7"/>
                </a:lnTo>
                <a:lnTo>
                  <a:pt x="89" y="22"/>
                </a:lnTo>
                <a:lnTo>
                  <a:pt x="86" y="10"/>
                </a:lnTo>
                <a:lnTo>
                  <a:pt x="115" y="10"/>
                </a:lnTo>
                <a:lnTo>
                  <a:pt x="116" y="0"/>
                </a:lnTo>
                <a:lnTo>
                  <a:pt x="126" y="7"/>
                </a:lnTo>
                <a:lnTo>
                  <a:pt x="141" y="5"/>
                </a:lnTo>
                <a:lnTo>
                  <a:pt x="131" y="10"/>
                </a:lnTo>
                <a:lnTo>
                  <a:pt x="154" y="34"/>
                </a:lnTo>
                <a:lnTo>
                  <a:pt x="137" y="51"/>
                </a:lnTo>
                <a:lnTo>
                  <a:pt x="76" y="70"/>
                </a:lnTo>
                <a:lnTo>
                  <a:pt x="25" y="64"/>
                </a:lnTo>
                <a:lnTo>
                  <a:pt x="39" y="43"/>
                </a:lnTo>
                <a:lnTo>
                  <a:pt x="8" y="39"/>
                </a:lnTo>
                <a:lnTo>
                  <a:pt x="36" y="34"/>
                </a:lnTo>
                <a:lnTo>
                  <a:pt x="28" y="32"/>
                </a:lnTo>
                <a:lnTo>
                  <a:pt x="39" y="27"/>
                </a:lnTo>
                <a:lnTo>
                  <a:pt x="0" y="2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201" name="Freeform 193"/>
          <p:cNvSpPr>
            <a:spLocks/>
          </p:cNvSpPr>
          <p:nvPr/>
        </p:nvSpPr>
        <p:spPr bwMode="auto">
          <a:xfrm>
            <a:off x="3900488" y="2368550"/>
            <a:ext cx="227012" cy="122238"/>
          </a:xfrm>
          <a:custGeom>
            <a:avLst/>
            <a:gdLst>
              <a:gd name="T0" fmla="*/ 0 w 161"/>
              <a:gd name="T1" fmla="*/ 46038 h 77"/>
              <a:gd name="T2" fmla="*/ 15510 w 161"/>
              <a:gd name="T3" fmla="*/ 42863 h 77"/>
              <a:gd name="T4" fmla="*/ 4230 w 161"/>
              <a:gd name="T5" fmla="*/ 30163 h 77"/>
              <a:gd name="T6" fmla="*/ 22560 w 161"/>
              <a:gd name="T7" fmla="*/ 38100 h 77"/>
              <a:gd name="T8" fmla="*/ 15510 w 161"/>
              <a:gd name="T9" fmla="*/ 17463 h 77"/>
              <a:gd name="T10" fmla="*/ 36660 w 161"/>
              <a:gd name="T11" fmla="*/ 25400 h 77"/>
              <a:gd name="T12" fmla="*/ 26790 w 161"/>
              <a:gd name="T13" fmla="*/ 4763 h 77"/>
              <a:gd name="T14" fmla="*/ 63451 w 161"/>
              <a:gd name="T15" fmla="*/ 20638 h 77"/>
              <a:gd name="T16" fmla="*/ 67681 w 161"/>
              <a:gd name="T17" fmla="*/ 55563 h 77"/>
              <a:gd name="T18" fmla="*/ 81781 w 161"/>
              <a:gd name="T19" fmla="*/ 17463 h 77"/>
              <a:gd name="T20" fmla="*/ 104341 w 161"/>
              <a:gd name="T21" fmla="*/ 30163 h 77"/>
              <a:gd name="T22" fmla="*/ 118441 w 161"/>
              <a:gd name="T23" fmla="*/ 12700 h 77"/>
              <a:gd name="T24" fmla="*/ 129721 w 161"/>
              <a:gd name="T25" fmla="*/ 38100 h 77"/>
              <a:gd name="T26" fmla="*/ 125491 w 161"/>
              <a:gd name="T27" fmla="*/ 17463 h 77"/>
              <a:gd name="T28" fmla="*/ 167791 w 161"/>
              <a:gd name="T29" fmla="*/ 17463 h 77"/>
              <a:gd name="T30" fmla="*/ 170611 w 161"/>
              <a:gd name="T31" fmla="*/ 0 h 77"/>
              <a:gd name="T32" fmla="*/ 184712 w 161"/>
              <a:gd name="T33" fmla="*/ 12700 h 77"/>
              <a:gd name="T34" fmla="*/ 207272 w 161"/>
              <a:gd name="T35" fmla="*/ 7938 h 77"/>
              <a:gd name="T36" fmla="*/ 191762 w 161"/>
              <a:gd name="T37" fmla="*/ 17463 h 77"/>
              <a:gd name="T38" fmla="*/ 225602 w 161"/>
              <a:gd name="T39" fmla="*/ 58738 h 77"/>
              <a:gd name="T40" fmla="*/ 200222 w 161"/>
              <a:gd name="T41" fmla="*/ 87313 h 77"/>
              <a:gd name="T42" fmla="*/ 111391 w 161"/>
              <a:gd name="T43" fmla="*/ 120650 h 77"/>
              <a:gd name="T44" fmla="*/ 36660 w 161"/>
              <a:gd name="T45" fmla="*/ 109538 h 77"/>
              <a:gd name="T46" fmla="*/ 56400 w 161"/>
              <a:gd name="T47" fmla="*/ 74613 h 77"/>
              <a:gd name="T48" fmla="*/ 11280 w 161"/>
              <a:gd name="T49" fmla="*/ 66675 h 77"/>
              <a:gd name="T50" fmla="*/ 52170 w 161"/>
              <a:gd name="T51" fmla="*/ 58738 h 77"/>
              <a:gd name="T52" fmla="*/ 40890 w 161"/>
              <a:gd name="T53" fmla="*/ 55563 h 77"/>
              <a:gd name="T54" fmla="*/ 56400 w 161"/>
              <a:gd name="T55" fmla="*/ 46038 h 77"/>
              <a:gd name="T56" fmla="*/ 0 w 161"/>
              <a:gd name="T57" fmla="*/ 46038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1"/>
              <a:gd name="T88" fmla="*/ 0 h 77"/>
              <a:gd name="T89" fmla="*/ 161 w 161"/>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1" h="77">
                <a:moveTo>
                  <a:pt x="0" y="29"/>
                </a:moveTo>
                <a:lnTo>
                  <a:pt x="11" y="27"/>
                </a:lnTo>
                <a:lnTo>
                  <a:pt x="3" y="19"/>
                </a:lnTo>
                <a:lnTo>
                  <a:pt x="16" y="24"/>
                </a:lnTo>
                <a:lnTo>
                  <a:pt x="11" y="11"/>
                </a:lnTo>
                <a:lnTo>
                  <a:pt x="26" y="16"/>
                </a:lnTo>
                <a:lnTo>
                  <a:pt x="19" y="3"/>
                </a:lnTo>
                <a:lnTo>
                  <a:pt x="45" y="13"/>
                </a:lnTo>
                <a:lnTo>
                  <a:pt x="48" y="35"/>
                </a:lnTo>
                <a:lnTo>
                  <a:pt x="58" y="11"/>
                </a:lnTo>
                <a:lnTo>
                  <a:pt x="74" y="19"/>
                </a:lnTo>
                <a:lnTo>
                  <a:pt x="84" y="8"/>
                </a:lnTo>
                <a:lnTo>
                  <a:pt x="92" y="24"/>
                </a:lnTo>
                <a:lnTo>
                  <a:pt x="89" y="11"/>
                </a:lnTo>
                <a:lnTo>
                  <a:pt x="119" y="11"/>
                </a:lnTo>
                <a:lnTo>
                  <a:pt x="121" y="0"/>
                </a:lnTo>
                <a:lnTo>
                  <a:pt x="131" y="8"/>
                </a:lnTo>
                <a:lnTo>
                  <a:pt x="147" y="5"/>
                </a:lnTo>
                <a:lnTo>
                  <a:pt x="136" y="11"/>
                </a:lnTo>
                <a:lnTo>
                  <a:pt x="160" y="37"/>
                </a:lnTo>
                <a:lnTo>
                  <a:pt x="142" y="55"/>
                </a:lnTo>
                <a:lnTo>
                  <a:pt x="79" y="76"/>
                </a:lnTo>
                <a:lnTo>
                  <a:pt x="26" y="69"/>
                </a:lnTo>
                <a:lnTo>
                  <a:pt x="40" y="47"/>
                </a:lnTo>
                <a:lnTo>
                  <a:pt x="8" y="42"/>
                </a:lnTo>
                <a:lnTo>
                  <a:pt x="37" y="37"/>
                </a:lnTo>
                <a:lnTo>
                  <a:pt x="29" y="35"/>
                </a:lnTo>
                <a:lnTo>
                  <a:pt x="40" y="29"/>
                </a:lnTo>
                <a:lnTo>
                  <a:pt x="0" y="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02" name="Freeform 194"/>
          <p:cNvSpPr>
            <a:spLocks/>
          </p:cNvSpPr>
          <p:nvPr/>
        </p:nvSpPr>
        <p:spPr bwMode="auto">
          <a:xfrm>
            <a:off x="5822950" y="3330575"/>
            <a:ext cx="601663" cy="687388"/>
          </a:xfrm>
          <a:custGeom>
            <a:avLst/>
            <a:gdLst>
              <a:gd name="T0" fmla="*/ 0 w 427"/>
              <a:gd name="T1" fmla="*/ 315913 h 433"/>
              <a:gd name="T2" fmla="*/ 14090 w 427"/>
              <a:gd name="T3" fmla="*/ 295275 h 433"/>
              <a:gd name="T4" fmla="*/ 60589 w 427"/>
              <a:gd name="T5" fmla="*/ 295275 h 433"/>
              <a:gd name="T6" fmla="*/ 28181 w 427"/>
              <a:gd name="T7" fmla="*/ 225425 h 433"/>
              <a:gd name="T8" fmla="*/ 46499 w 427"/>
              <a:gd name="T9" fmla="*/ 207963 h 433"/>
              <a:gd name="T10" fmla="*/ 71861 w 427"/>
              <a:gd name="T11" fmla="*/ 207963 h 433"/>
              <a:gd name="T12" fmla="*/ 133859 w 427"/>
              <a:gd name="T13" fmla="*/ 134938 h 433"/>
              <a:gd name="T14" fmla="*/ 131041 w 427"/>
              <a:gd name="T15" fmla="*/ 111125 h 433"/>
              <a:gd name="T16" fmla="*/ 145132 w 427"/>
              <a:gd name="T17" fmla="*/ 98425 h 433"/>
              <a:gd name="T18" fmla="*/ 119769 w 427"/>
              <a:gd name="T19" fmla="*/ 73025 h 433"/>
              <a:gd name="T20" fmla="*/ 115542 w 427"/>
              <a:gd name="T21" fmla="*/ 38100 h 433"/>
              <a:gd name="T22" fmla="*/ 177540 w 427"/>
              <a:gd name="T23" fmla="*/ 38100 h 433"/>
              <a:gd name="T24" fmla="*/ 191630 w 427"/>
              <a:gd name="T25" fmla="*/ 20638 h 433"/>
              <a:gd name="T26" fmla="*/ 229675 w 427"/>
              <a:gd name="T27" fmla="*/ 0 h 433"/>
              <a:gd name="T28" fmla="*/ 246583 w 427"/>
              <a:gd name="T29" fmla="*/ 15875 h 433"/>
              <a:gd name="T30" fmla="*/ 221220 w 427"/>
              <a:gd name="T31" fmla="*/ 53975 h 433"/>
              <a:gd name="T32" fmla="*/ 232493 w 427"/>
              <a:gd name="T33" fmla="*/ 88900 h 433"/>
              <a:gd name="T34" fmla="*/ 211357 w 427"/>
              <a:gd name="T35" fmla="*/ 93663 h 433"/>
              <a:gd name="T36" fmla="*/ 221220 w 427"/>
              <a:gd name="T37" fmla="*/ 134938 h 433"/>
              <a:gd name="T38" fmla="*/ 264901 w 427"/>
              <a:gd name="T39" fmla="*/ 152400 h 433"/>
              <a:gd name="T40" fmla="*/ 243765 w 427"/>
              <a:gd name="T41" fmla="*/ 192088 h 433"/>
              <a:gd name="T42" fmla="*/ 297309 w 427"/>
              <a:gd name="T43" fmla="*/ 222250 h 433"/>
              <a:gd name="T44" fmla="*/ 402987 w 427"/>
              <a:gd name="T45" fmla="*/ 246063 h 433"/>
              <a:gd name="T46" fmla="*/ 407215 w 427"/>
              <a:gd name="T47" fmla="*/ 212725 h 433"/>
              <a:gd name="T48" fmla="*/ 418487 w 427"/>
              <a:gd name="T49" fmla="*/ 204788 h 433"/>
              <a:gd name="T50" fmla="*/ 422714 w 427"/>
              <a:gd name="T51" fmla="*/ 225425 h 433"/>
              <a:gd name="T52" fmla="*/ 433986 w 427"/>
              <a:gd name="T53" fmla="*/ 238125 h 433"/>
              <a:gd name="T54" fmla="*/ 487530 w 427"/>
              <a:gd name="T55" fmla="*/ 234950 h 433"/>
              <a:gd name="T56" fmla="*/ 483303 w 427"/>
              <a:gd name="T57" fmla="*/ 212725 h 433"/>
              <a:gd name="T58" fmla="*/ 566437 w 427"/>
              <a:gd name="T59" fmla="*/ 169863 h 433"/>
              <a:gd name="T60" fmla="*/ 574891 w 427"/>
              <a:gd name="T61" fmla="*/ 196850 h 433"/>
              <a:gd name="T62" fmla="*/ 600254 w 427"/>
              <a:gd name="T63" fmla="*/ 204788 h 433"/>
              <a:gd name="T64" fmla="*/ 586163 w 427"/>
              <a:gd name="T65" fmla="*/ 225425 h 433"/>
              <a:gd name="T66" fmla="*/ 552346 w 427"/>
              <a:gd name="T67" fmla="*/ 242888 h 433"/>
              <a:gd name="T68" fmla="*/ 498803 w 427"/>
              <a:gd name="T69" fmla="*/ 357188 h 433"/>
              <a:gd name="T70" fmla="*/ 490348 w 427"/>
              <a:gd name="T71" fmla="*/ 307975 h 433"/>
              <a:gd name="T72" fmla="*/ 476258 w 427"/>
              <a:gd name="T73" fmla="*/ 327025 h 433"/>
              <a:gd name="T74" fmla="*/ 464985 w 427"/>
              <a:gd name="T75" fmla="*/ 307975 h 433"/>
              <a:gd name="T76" fmla="*/ 490348 w 427"/>
              <a:gd name="T77" fmla="*/ 279400 h 433"/>
              <a:gd name="T78" fmla="*/ 448077 w 427"/>
              <a:gd name="T79" fmla="*/ 276225 h 433"/>
              <a:gd name="T80" fmla="*/ 414260 w 427"/>
              <a:gd name="T81" fmla="*/ 242888 h 433"/>
              <a:gd name="T82" fmla="*/ 402987 w 427"/>
              <a:gd name="T83" fmla="*/ 261938 h 433"/>
              <a:gd name="T84" fmla="*/ 414260 w 427"/>
              <a:gd name="T85" fmla="*/ 276225 h 433"/>
              <a:gd name="T86" fmla="*/ 400169 w 427"/>
              <a:gd name="T87" fmla="*/ 287338 h 433"/>
              <a:gd name="T88" fmla="*/ 414260 w 427"/>
              <a:gd name="T89" fmla="*/ 295275 h 433"/>
              <a:gd name="T90" fmla="*/ 422714 w 427"/>
              <a:gd name="T91" fmla="*/ 361950 h 433"/>
              <a:gd name="T92" fmla="*/ 402987 w 427"/>
              <a:gd name="T93" fmla="*/ 349250 h 433"/>
              <a:gd name="T94" fmla="*/ 366352 w 427"/>
              <a:gd name="T95" fmla="*/ 406400 h 433"/>
              <a:gd name="T96" fmla="*/ 246583 w 427"/>
              <a:gd name="T97" fmla="*/ 504825 h 433"/>
              <a:gd name="T98" fmla="*/ 236720 w 427"/>
              <a:gd name="T99" fmla="*/ 631825 h 433"/>
              <a:gd name="T100" fmla="*/ 184585 w 427"/>
              <a:gd name="T101" fmla="*/ 685800 h 433"/>
              <a:gd name="T102" fmla="*/ 138087 w 427"/>
              <a:gd name="T103" fmla="*/ 587375 h 433"/>
              <a:gd name="T104" fmla="*/ 123996 w 427"/>
              <a:gd name="T105" fmla="*/ 509588 h 433"/>
              <a:gd name="T106" fmla="*/ 105679 w 427"/>
              <a:gd name="T107" fmla="*/ 488950 h 433"/>
              <a:gd name="T108" fmla="*/ 92997 w 427"/>
              <a:gd name="T109" fmla="*/ 349250 h 433"/>
              <a:gd name="T110" fmla="*/ 78907 w 427"/>
              <a:gd name="T111" fmla="*/ 344488 h 433"/>
              <a:gd name="T112" fmla="*/ 74679 w 427"/>
              <a:gd name="T113" fmla="*/ 377825 h 433"/>
              <a:gd name="T114" fmla="*/ 46499 w 427"/>
              <a:gd name="T115" fmla="*/ 385763 h 433"/>
              <a:gd name="T116" fmla="*/ 14090 w 427"/>
              <a:gd name="T117" fmla="*/ 344488 h 433"/>
              <a:gd name="T118" fmla="*/ 46499 w 427"/>
              <a:gd name="T119" fmla="*/ 327025 h 433"/>
              <a:gd name="T120" fmla="*/ 14090 w 427"/>
              <a:gd name="T121" fmla="*/ 331788 h 433"/>
              <a:gd name="T122" fmla="*/ 0 w 427"/>
              <a:gd name="T123" fmla="*/ 315913 h 4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7"/>
              <a:gd name="T187" fmla="*/ 0 h 433"/>
              <a:gd name="T188" fmla="*/ 427 w 427"/>
              <a:gd name="T189" fmla="*/ 433 h 4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7" h="433">
                <a:moveTo>
                  <a:pt x="0" y="199"/>
                </a:moveTo>
                <a:lnTo>
                  <a:pt x="10" y="186"/>
                </a:lnTo>
                <a:lnTo>
                  <a:pt x="43" y="186"/>
                </a:lnTo>
                <a:lnTo>
                  <a:pt x="20" y="142"/>
                </a:lnTo>
                <a:lnTo>
                  <a:pt x="33" y="131"/>
                </a:lnTo>
                <a:lnTo>
                  <a:pt x="51" y="131"/>
                </a:lnTo>
                <a:lnTo>
                  <a:pt x="95" y="85"/>
                </a:lnTo>
                <a:lnTo>
                  <a:pt x="93" y="70"/>
                </a:lnTo>
                <a:lnTo>
                  <a:pt x="103" y="62"/>
                </a:lnTo>
                <a:lnTo>
                  <a:pt x="85" y="46"/>
                </a:lnTo>
                <a:lnTo>
                  <a:pt x="82" y="24"/>
                </a:lnTo>
                <a:lnTo>
                  <a:pt x="126" y="24"/>
                </a:lnTo>
                <a:lnTo>
                  <a:pt x="136" y="13"/>
                </a:lnTo>
                <a:lnTo>
                  <a:pt x="163" y="0"/>
                </a:lnTo>
                <a:lnTo>
                  <a:pt x="175" y="10"/>
                </a:lnTo>
                <a:lnTo>
                  <a:pt x="157" y="34"/>
                </a:lnTo>
                <a:lnTo>
                  <a:pt x="165" y="56"/>
                </a:lnTo>
                <a:lnTo>
                  <a:pt x="150" y="59"/>
                </a:lnTo>
                <a:lnTo>
                  <a:pt x="157" y="85"/>
                </a:lnTo>
                <a:lnTo>
                  <a:pt x="188" y="96"/>
                </a:lnTo>
                <a:lnTo>
                  <a:pt x="173" y="121"/>
                </a:lnTo>
                <a:lnTo>
                  <a:pt x="211" y="140"/>
                </a:lnTo>
                <a:lnTo>
                  <a:pt x="286" y="155"/>
                </a:lnTo>
                <a:lnTo>
                  <a:pt x="289" y="134"/>
                </a:lnTo>
                <a:lnTo>
                  <a:pt x="297" y="129"/>
                </a:lnTo>
                <a:lnTo>
                  <a:pt x="300" y="142"/>
                </a:lnTo>
                <a:lnTo>
                  <a:pt x="308" y="150"/>
                </a:lnTo>
                <a:lnTo>
                  <a:pt x="346" y="148"/>
                </a:lnTo>
                <a:lnTo>
                  <a:pt x="343" y="134"/>
                </a:lnTo>
                <a:lnTo>
                  <a:pt x="402" y="107"/>
                </a:lnTo>
                <a:lnTo>
                  <a:pt x="408" y="124"/>
                </a:lnTo>
                <a:lnTo>
                  <a:pt x="426" y="129"/>
                </a:lnTo>
                <a:lnTo>
                  <a:pt x="416" y="142"/>
                </a:lnTo>
                <a:lnTo>
                  <a:pt x="392" y="153"/>
                </a:lnTo>
                <a:lnTo>
                  <a:pt x="354" y="225"/>
                </a:lnTo>
                <a:lnTo>
                  <a:pt x="348" y="194"/>
                </a:lnTo>
                <a:lnTo>
                  <a:pt x="338" y="206"/>
                </a:lnTo>
                <a:lnTo>
                  <a:pt x="330" y="194"/>
                </a:lnTo>
                <a:lnTo>
                  <a:pt x="348" y="176"/>
                </a:lnTo>
                <a:lnTo>
                  <a:pt x="318" y="174"/>
                </a:lnTo>
                <a:lnTo>
                  <a:pt x="294" y="153"/>
                </a:lnTo>
                <a:lnTo>
                  <a:pt x="286" y="165"/>
                </a:lnTo>
                <a:lnTo>
                  <a:pt x="294" y="174"/>
                </a:lnTo>
                <a:lnTo>
                  <a:pt x="284" y="181"/>
                </a:lnTo>
                <a:lnTo>
                  <a:pt x="294" y="186"/>
                </a:lnTo>
                <a:lnTo>
                  <a:pt x="300" y="228"/>
                </a:lnTo>
                <a:lnTo>
                  <a:pt x="286" y="220"/>
                </a:lnTo>
                <a:lnTo>
                  <a:pt x="260" y="256"/>
                </a:lnTo>
                <a:lnTo>
                  <a:pt x="175" y="318"/>
                </a:lnTo>
                <a:lnTo>
                  <a:pt x="168" y="398"/>
                </a:lnTo>
                <a:lnTo>
                  <a:pt x="131" y="432"/>
                </a:lnTo>
                <a:lnTo>
                  <a:pt x="98" y="370"/>
                </a:lnTo>
                <a:lnTo>
                  <a:pt x="88" y="321"/>
                </a:lnTo>
                <a:lnTo>
                  <a:pt x="75" y="308"/>
                </a:lnTo>
                <a:lnTo>
                  <a:pt x="66" y="220"/>
                </a:lnTo>
                <a:lnTo>
                  <a:pt x="56" y="217"/>
                </a:lnTo>
                <a:lnTo>
                  <a:pt x="53" y="238"/>
                </a:lnTo>
                <a:lnTo>
                  <a:pt x="33" y="243"/>
                </a:lnTo>
                <a:lnTo>
                  <a:pt x="10" y="217"/>
                </a:lnTo>
                <a:lnTo>
                  <a:pt x="33" y="206"/>
                </a:lnTo>
                <a:lnTo>
                  <a:pt x="10" y="209"/>
                </a:lnTo>
                <a:lnTo>
                  <a:pt x="0" y="199"/>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03" name="Freeform 195"/>
          <p:cNvSpPr>
            <a:spLocks/>
          </p:cNvSpPr>
          <p:nvPr/>
        </p:nvSpPr>
        <p:spPr bwMode="auto">
          <a:xfrm>
            <a:off x="5822950" y="3330575"/>
            <a:ext cx="609600" cy="696913"/>
          </a:xfrm>
          <a:custGeom>
            <a:avLst/>
            <a:gdLst>
              <a:gd name="T0" fmla="*/ 0 w 433"/>
              <a:gd name="T1" fmla="*/ 320675 h 439"/>
              <a:gd name="T2" fmla="*/ 14079 w 433"/>
              <a:gd name="T3" fmla="*/ 300038 h 439"/>
              <a:gd name="T4" fmla="*/ 61946 w 433"/>
              <a:gd name="T5" fmla="*/ 300038 h 439"/>
              <a:gd name="T6" fmla="*/ 28157 w 433"/>
              <a:gd name="T7" fmla="*/ 228600 h 439"/>
              <a:gd name="T8" fmla="*/ 46459 w 433"/>
              <a:gd name="T9" fmla="*/ 211138 h 439"/>
              <a:gd name="T10" fmla="*/ 73208 w 433"/>
              <a:gd name="T11" fmla="*/ 211138 h 439"/>
              <a:gd name="T12" fmla="*/ 135154 w 433"/>
              <a:gd name="T13" fmla="*/ 136525 h 439"/>
              <a:gd name="T14" fmla="*/ 132338 w 433"/>
              <a:gd name="T15" fmla="*/ 112713 h 439"/>
              <a:gd name="T16" fmla="*/ 146417 w 433"/>
              <a:gd name="T17" fmla="*/ 100013 h 439"/>
              <a:gd name="T18" fmla="*/ 121075 w 433"/>
              <a:gd name="T19" fmla="*/ 74613 h 439"/>
              <a:gd name="T20" fmla="*/ 116852 w 433"/>
              <a:gd name="T21" fmla="*/ 38100 h 439"/>
              <a:gd name="T22" fmla="*/ 180205 w 433"/>
              <a:gd name="T23" fmla="*/ 38100 h 439"/>
              <a:gd name="T24" fmla="*/ 194284 w 433"/>
              <a:gd name="T25" fmla="*/ 20638 h 439"/>
              <a:gd name="T26" fmla="*/ 232296 w 433"/>
              <a:gd name="T27" fmla="*/ 0 h 439"/>
              <a:gd name="T28" fmla="*/ 249190 w 433"/>
              <a:gd name="T29" fmla="*/ 15875 h 439"/>
              <a:gd name="T30" fmla="*/ 223849 w 433"/>
              <a:gd name="T31" fmla="*/ 53975 h 439"/>
              <a:gd name="T32" fmla="*/ 235111 w 433"/>
              <a:gd name="T33" fmla="*/ 90488 h 439"/>
              <a:gd name="T34" fmla="*/ 213994 w 433"/>
              <a:gd name="T35" fmla="*/ 95250 h 439"/>
              <a:gd name="T36" fmla="*/ 223849 w 433"/>
              <a:gd name="T37" fmla="*/ 136525 h 439"/>
              <a:gd name="T38" fmla="*/ 268900 w 433"/>
              <a:gd name="T39" fmla="*/ 153988 h 439"/>
              <a:gd name="T40" fmla="*/ 246374 w 433"/>
              <a:gd name="T41" fmla="*/ 195263 h 439"/>
              <a:gd name="T42" fmla="*/ 301280 w 433"/>
              <a:gd name="T43" fmla="*/ 225425 h 439"/>
              <a:gd name="T44" fmla="*/ 408277 w 433"/>
              <a:gd name="T45" fmla="*/ 249238 h 439"/>
              <a:gd name="T46" fmla="*/ 412501 w 433"/>
              <a:gd name="T47" fmla="*/ 215900 h 439"/>
              <a:gd name="T48" fmla="*/ 423764 w 433"/>
              <a:gd name="T49" fmla="*/ 207963 h 439"/>
              <a:gd name="T50" fmla="*/ 427987 w 433"/>
              <a:gd name="T51" fmla="*/ 228600 h 439"/>
              <a:gd name="T52" fmla="*/ 439250 w 433"/>
              <a:gd name="T53" fmla="*/ 241300 h 439"/>
              <a:gd name="T54" fmla="*/ 494156 w 433"/>
              <a:gd name="T55" fmla="*/ 238125 h 439"/>
              <a:gd name="T56" fmla="*/ 489933 w 433"/>
              <a:gd name="T57" fmla="*/ 215900 h 439"/>
              <a:gd name="T58" fmla="*/ 574404 w 433"/>
              <a:gd name="T59" fmla="*/ 171450 h 439"/>
              <a:gd name="T60" fmla="*/ 582851 w 433"/>
              <a:gd name="T61" fmla="*/ 200025 h 439"/>
              <a:gd name="T62" fmla="*/ 608192 w 433"/>
              <a:gd name="T63" fmla="*/ 207963 h 439"/>
              <a:gd name="T64" fmla="*/ 594114 w 433"/>
              <a:gd name="T65" fmla="*/ 228600 h 439"/>
              <a:gd name="T66" fmla="*/ 560325 w 433"/>
              <a:gd name="T67" fmla="*/ 246063 h 439"/>
              <a:gd name="T68" fmla="*/ 505419 w 433"/>
              <a:gd name="T69" fmla="*/ 361950 h 439"/>
              <a:gd name="T70" fmla="*/ 496972 w 433"/>
              <a:gd name="T71" fmla="*/ 312738 h 439"/>
              <a:gd name="T72" fmla="*/ 482893 w 433"/>
              <a:gd name="T73" fmla="*/ 331788 h 439"/>
              <a:gd name="T74" fmla="*/ 471631 w 433"/>
              <a:gd name="T75" fmla="*/ 312738 h 439"/>
              <a:gd name="T76" fmla="*/ 496972 w 433"/>
              <a:gd name="T77" fmla="*/ 282575 h 439"/>
              <a:gd name="T78" fmla="*/ 453328 w 433"/>
              <a:gd name="T79" fmla="*/ 279400 h 439"/>
              <a:gd name="T80" fmla="*/ 419540 w 433"/>
              <a:gd name="T81" fmla="*/ 246063 h 439"/>
              <a:gd name="T82" fmla="*/ 408277 w 433"/>
              <a:gd name="T83" fmla="*/ 265113 h 439"/>
              <a:gd name="T84" fmla="*/ 419540 w 433"/>
              <a:gd name="T85" fmla="*/ 279400 h 439"/>
              <a:gd name="T86" fmla="*/ 405461 w 433"/>
              <a:gd name="T87" fmla="*/ 292100 h 439"/>
              <a:gd name="T88" fmla="*/ 419540 w 433"/>
              <a:gd name="T89" fmla="*/ 300038 h 439"/>
              <a:gd name="T90" fmla="*/ 427987 w 433"/>
              <a:gd name="T91" fmla="*/ 366713 h 439"/>
              <a:gd name="T92" fmla="*/ 408277 w 433"/>
              <a:gd name="T93" fmla="*/ 354013 h 439"/>
              <a:gd name="T94" fmla="*/ 371673 w 433"/>
              <a:gd name="T95" fmla="*/ 412750 h 439"/>
              <a:gd name="T96" fmla="*/ 249190 w 433"/>
              <a:gd name="T97" fmla="*/ 511175 h 439"/>
              <a:gd name="T98" fmla="*/ 239335 w 433"/>
              <a:gd name="T99" fmla="*/ 641350 h 439"/>
              <a:gd name="T100" fmla="*/ 187244 w 433"/>
              <a:gd name="T101" fmla="*/ 695325 h 439"/>
              <a:gd name="T102" fmla="*/ 139377 w 433"/>
              <a:gd name="T103" fmla="*/ 595313 h 439"/>
              <a:gd name="T104" fmla="*/ 125299 w 433"/>
              <a:gd name="T105" fmla="*/ 515938 h 439"/>
              <a:gd name="T106" fmla="*/ 106997 w 433"/>
              <a:gd name="T107" fmla="*/ 495300 h 439"/>
              <a:gd name="T108" fmla="*/ 94326 w 433"/>
              <a:gd name="T109" fmla="*/ 354013 h 439"/>
              <a:gd name="T110" fmla="*/ 80248 w 433"/>
              <a:gd name="T111" fmla="*/ 349250 h 439"/>
              <a:gd name="T112" fmla="*/ 76024 w 433"/>
              <a:gd name="T113" fmla="*/ 382588 h 439"/>
              <a:gd name="T114" fmla="*/ 46459 w 433"/>
              <a:gd name="T115" fmla="*/ 390525 h 439"/>
              <a:gd name="T116" fmla="*/ 14079 w 433"/>
              <a:gd name="T117" fmla="*/ 349250 h 439"/>
              <a:gd name="T118" fmla="*/ 46459 w 433"/>
              <a:gd name="T119" fmla="*/ 331788 h 439"/>
              <a:gd name="T120" fmla="*/ 14079 w 433"/>
              <a:gd name="T121" fmla="*/ 336550 h 439"/>
              <a:gd name="T122" fmla="*/ 0 w 433"/>
              <a:gd name="T123" fmla="*/ 320675 h 4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3"/>
              <a:gd name="T187" fmla="*/ 0 h 439"/>
              <a:gd name="T188" fmla="*/ 433 w 433"/>
              <a:gd name="T189" fmla="*/ 439 h 4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3" h="439">
                <a:moveTo>
                  <a:pt x="0" y="202"/>
                </a:moveTo>
                <a:lnTo>
                  <a:pt x="10" y="189"/>
                </a:lnTo>
                <a:lnTo>
                  <a:pt x="44" y="189"/>
                </a:lnTo>
                <a:lnTo>
                  <a:pt x="20" y="144"/>
                </a:lnTo>
                <a:lnTo>
                  <a:pt x="33" y="133"/>
                </a:lnTo>
                <a:lnTo>
                  <a:pt x="52" y="133"/>
                </a:lnTo>
                <a:lnTo>
                  <a:pt x="96" y="86"/>
                </a:lnTo>
                <a:lnTo>
                  <a:pt x="94" y="71"/>
                </a:lnTo>
                <a:lnTo>
                  <a:pt x="104" y="63"/>
                </a:lnTo>
                <a:lnTo>
                  <a:pt x="86" y="47"/>
                </a:lnTo>
                <a:lnTo>
                  <a:pt x="83" y="24"/>
                </a:lnTo>
                <a:lnTo>
                  <a:pt x="128" y="24"/>
                </a:lnTo>
                <a:lnTo>
                  <a:pt x="138" y="13"/>
                </a:lnTo>
                <a:lnTo>
                  <a:pt x="165" y="0"/>
                </a:lnTo>
                <a:lnTo>
                  <a:pt x="177" y="10"/>
                </a:lnTo>
                <a:lnTo>
                  <a:pt x="159" y="34"/>
                </a:lnTo>
                <a:lnTo>
                  <a:pt x="167" y="57"/>
                </a:lnTo>
                <a:lnTo>
                  <a:pt x="152" y="60"/>
                </a:lnTo>
                <a:lnTo>
                  <a:pt x="159" y="86"/>
                </a:lnTo>
                <a:lnTo>
                  <a:pt x="191" y="97"/>
                </a:lnTo>
                <a:lnTo>
                  <a:pt x="175" y="123"/>
                </a:lnTo>
                <a:lnTo>
                  <a:pt x="214" y="142"/>
                </a:lnTo>
                <a:lnTo>
                  <a:pt x="290" y="157"/>
                </a:lnTo>
                <a:lnTo>
                  <a:pt x="293" y="136"/>
                </a:lnTo>
                <a:lnTo>
                  <a:pt x="301" y="131"/>
                </a:lnTo>
                <a:lnTo>
                  <a:pt x="304" y="144"/>
                </a:lnTo>
                <a:lnTo>
                  <a:pt x="312" y="152"/>
                </a:lnTo>
                <a:lnTo>
                  <a:pt x="351" y="150"/>
                </a:lnTo>
                <a:lnTo>
                  <a:pt x="348" y="136"/>
                </a:lnTo>
                <a:lnTo>
                  <a:pt x="408" y="108"/>
                </a:lnTo>
                <a:lnTo>
                  <a:pt x="414" y="126"/>
                </a:lnTo>
                <a:lnTo>
                  <a:pt x="432" y="131"/>
                </a:lnTo>
                <a:lnTo>
                  <a:pt x="422" y="144"/>
                </a:lnTo>
                <a:lnTo>
                  <a:pt x="398" y="155"/>
                </a:lnTo>
                <a:lnTo>
                  <a:pt x="359" y="228"/>
                </a:lnTo>
                <a:lnTo>
                  <a:pt x="353" y="197"/>
                </a:lnTo>
                <a:lnTo>
                  <a:pt x="343" y="209"/>
                </a:lnTo>
                <a:lnTo>
                  <a:pt x="335" y="197"/>
                </a:lnTo>
                <a:lnTo>
                  <a:pt x="353" y="178"/>
                </a:lnTo>
                <a:lnTo>
                  <a:pt x="322" y="176"/>
                </a:lnTo>
                <a:lnTo>
                  <a:pt x="298" y="155"/>
                </a:lnTo>
                <a:lnTo>
                  <a:pt x="290" y="167"/>
                </a:lnTo>
                <a:lnTo>
                  <a:pt x="298" y="176"/>
                </a:lnTo>
                <a:lnTo>
                  <a:pt x="288" y="184"/>
                </a:lnTo>
                <a:lnTo>
                  <a:pt x="298" y="189"/>
                </a:lnTo>
                <a:lnTo>
                  <a:pt x="304" y="231"/>
                </a:lnTo>
                <a:lnTo>
                  <a:pt x="290" y="223"/>
                </a:lnTo>
                <a:lnTo>
                  <a:pt x="264" y="260"/>
                </a:lnTo>
                <a:lnTo>
                  <a:pt x="177" y="322"/>
                </a:lnTo>
                <a:lnTo>
                  <a:pt x="170" y="404"/>
                </a:lnTo>
                <a:lnTo>
                  <a:pt x="133" y="438"/>
                </a:lnTo>
                <a:lnTo>
                  <a:pt x="99" y="375"/>
                </a:lnTo>
                <a:lnTo>
                  <a:pt x="89" y="325"/>
                </a:lnTo>
                <a:lnTo>
                  <a:pt x="76" y="312"/>
                </a:lnTo>
                <a:lnTo>
                  <a:pt x="67" y="223"/>
                </a:lnTo>
                <a:lnTo>
                  <a:pt x="57" y="220"/>
                </a:lnTo>
                <a:lnTo>
                  <a:pt x="54" y="241"/>
                </a:lnTo>
                <a:lnTo>
                  <a:pt x="33" y="246"/>
                </a:lnTo>
                <a:lnTo>
                  <a:pt x="10" y="220"/>
                </a:lnTo>
                <a:lnTo>
                  <a:pt x="33" y="209"/>
                </a:lnTo>
                <a:lnTo>
                  <a:pt x="10" y="212"/>
                </a:lnTo>
                <a:lnTo>
                  <a:pt x="0" y="20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04" name="Freeform 196"/>
          <p:cNvSpPr>
            <a:spLocks/>
          </p:cNvSpPr>
          <p:nvPr/>
        </p:nvSpPr>
        <p:spPr bwMode="auto">
          <a:xfrm>
            <a:off x="6386513" y="4079875"/>
            <a:ext cx="215900" cy="261938"/>
          </a:xfrm>
          <a:custGeom>
            <a:avLst/>
            <a:gdLst>
              <a:gd name="T0" fmla="*/ 0 w 153"/>
              <a:gd name="T1" fmla="*/ 0 h 165"/>
              <a:gd name="T2" fmla="*/ 47978 w 153"/>
              <a:gd name="T3" fmla="*/ 12700 h 165"/>
              <a:gd name="T4" fmla="*/ 107244 w 153"/>
              <a:gd name="T5" fmla="*/ 79375 h 165"/>
              <a:gd name="T6" fmla="*/ 158044 w 153"/>
              <a:gd name="T7" fmla="*/ 104775 h 165"/>
              <a:gd name="T8" fmla="*/ 150989 w 153"/>
              <a:gd name="T9" fmla="*/ 119063 h 165"/>
              <a:gd name="T10" fmla="*/ 167922 w 153"/>
              <a:gd name="T11" fmla="*/ 115888 h 165"/>
              <a:gd name="T12" fmla="*/ 163689 w 153"/>
              <a:gd name="T13" fmla="*/ 144463 h 165"/>
              <a:gd name="T14" fmla="*/ 214489 w 153"/>
              <a:gd name="T15" fmla="*/ 195263 h 165"/>
              <a:gd name="T16" fmla="*/ 210256 w 153"/>
              <a:gd name="T17" fmla="*/ 257175 h 165"/>
              <a:gd name="T18" fmla="*/ 186267 w 153"/>
              <a:gd name="T19" fmla="*/ 260350 h 165"/>
              <a:gd name="T20" fmla="*/ 146756 w 153"/>
              <a:gd name="T21" fmla="*/ 220663 h 165"/>
              <a:gd name="T22" fmla="*/ 69144 w 153"/>
              <a:gd name="T23" fmla="*/ 88900 h 165"/>
              <a:gd name="T24" fmla="*/ 0 w 153"/>
              <a:gd name="T25" fmla="*/ 0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5"/>
              <a:gd name="T41" fmla="*/ 153 w 153"/>
              <a:gd name="T42" fmla="*/ 165 h 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5">
                <a:moveTo>
                  <a:pt x="0" y="0"/>
                </a:moveTo>
                <a:lnTo>
                  <a:pt x="34" y="8"/>
                </a:lnTo>
                <a:lnTo>
                  <a:pt x="76" y="50"/>
                </a:lnTo>
                <a:lnTo>
                  <a:pt x="112" y="66"/>
                </a:lnTo>
                <a:lnTo>
                  <a:pt x="107" y="75"/>
                </a:lnTo>
                <a:lnTo>
                  <a:pt x="119" y="73"/>
                </a:lnTo>
                <a:lnTo>
                  <a:pt x="116" y="91"/>
                </a:lnTo>
                <a:lnTo>
                  <a:pt x="152" y="123"/>
                </a:lnTo>
                <a:lnTo>
                  <a:pt x="149" y="162"/>
                </a:lnTo>
                <a:lnTo>
                  <a:pt x="132" y="164"/>
                </a:lnTo>
                <a:lnTo>
                  <a:pt x="104" y="139"/>
                </a:lnTo>
                <a:lnTo>
                  <a:pt x="49" y="56"/>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05" name="Freeform 197"/>
          <p:cNvSpPr>
            <a:spLocks/>
          </p:cNvSpPr>
          <p:nvPr/>
        </p:nvSpPr>
        <p:spPr bwMode="auto">
          <a:xfrm>
            <a:off x="6386513" y="4079875"/>
            <a:ext cx="223837" cy="271463"/>
          </a:xfrm>
          <a:custGeom>
            <a:avLst/>
            <a:gdLst>
              <a:gd name="T0" fmla="*/ 0 w 159"/>
              <a:gd name="T1" fmla="*/ 0 h 171"/>
              <a:gd name="T2" fmla="*/ 49272 w 159"/>
              <a:gd name="T3" fmla="*/ 12700 h 171"/>
              <a:gd name="T4" fmla="*/ 111215 w 159"/>
              <a:gd name="T5" fmla="*/ 82550 h 171"/>
              <a:gd name="T6" fmla="*/ 163302 w 159"/>
              <a:gd name="T7" fmla="*/ 107950 h 171"/>
              <a:gd name="T8" fmla="*/ 156264 w 159"/>
              <a:gd name="T9" fmla="*/ 123825 h 171"/>
              <a:gd name="T10" fmla="*/ 174565 w 159"/>
              <a:gd name="T11" fmla="*/ 120650 h 171"/>
              <a:gd name="T12" fmla="*/ 170341 w 159"/>
              <a:gd name="T13" fmla="*/ 149225 h 171"/>
              <a:gd name="T14" fmla="*/ 222429 w 159"/>
              <a:gd name="T15" fmla="*/ 203200 h 171"/>
              <a:gd name="T16" fmla="*/ 218206 w 159"/>
              <a:gd name="T17" fmla="*/ 266700 h 171"/>
              <a:gd name="T18" fmla="*/ 192866 w 159"/>
              <a:gd name="T19" fmla="*/ 269875 h 171"/>
              <a:gd name="T20" fmla="*/ 152040 w 159"/>
              <a:gd name="T21" fmla="*/ 228600 h 171"/>
              <a:gd name="T22" fmla="*/ 71797 w 159"/>
              <a:gd name="T23" fmla="*/ 92075 h 171"/>
              <a:gd name="T24" fmla="*/ 0 w 159"/>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71"/>
              <a:gd name="T41" fmla="*/ 159 w 159"/>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71">
                <a:moveTo>
                  <a:pt x="0" y="0"/>
                </a:moveTo>
                <a:lnTo>
                  <a:pt x="35" y="8"/>
                </a:lnTo>
                <a:lnTo>
                  <a:pt x="79" y="52"/>
                </a:lnTo>
                <a:lnTo>
                  <a:pt x="116" y="68"/>
                </a:lnTo>
                <a:lnTo>
                  <a:pt x="111" y="78"/>
                </a:lnTo>
                <a:lnTo>
                  <a:pt x="124" y="76"/>
                </a:lnTo>
                <a:lnTo>
                  <a:pt x="121" y="94"/>
                </a:lnTo>
                <a:lnTo>
                  <a:pt x="158" y="128"/>
                </a:lnTo>
                <a:lnTo>
                  <a:pt x="155" y="168"/>
                </a:lnTo>
                <a:lnTo>
                  <a:pt x="137" y="170"/>
                </a:lnTo>
                <a:lnTo>
                  <a:pt x="108" y="144"/>
                </a:lnTo>
                <a:lnTo>
                  <a:pt x="51" y="58"/>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06" name="Freeform 198"/>
          <p:cNvSpPr>
            <a:spLocks/>
          </p:cNvSpPr>
          <p:nvPr/>
        </p:nvSpPr>
        <p:spPr bwMode="auto">
          <a:xfrm>
            <a:off x="6597650" y="4349750"/>
            <a:ext cx="177800" cy="58738"/>
          </a:xfrm>
          <a:custGeom>
            <a:avLst/>
            <a:gdLst>
              <a:gd name="T0" fmla="*/ 0 w 126"/>
              <a:gd name="T1" fmla="*/ 14288 h 37"/>
              <a:gd name="T2" fmla="*/ 11289 w 126"/>
              <a:gd name="T3" fmla="*/ 0 h 37"/>
              <a:gd name="T4" fmla="*/ 134056 w 126"/>
              <a:gd name="T5" fmla="*/ 17463 h 37"/>
              <a:gd name="T6" fmla="*/ 145344 w 126"/>
              <a:gd name="T7" fmla="*/ 33338 h 37"/>
              <a:gd name="T8" fmla="*/ 176389 w 126"/>
              <a:gd name="T9" fmla="*/ 39688 h 37"/>
              <a:gd name="T10" fmla="*/ 176389 w 126"/>
              <a:gd name="T11" fmla="*/ 57150 h 37"/>
              <a:gd name="T12" fmla="*/ 28222 w 126"/>
              <a:gd name="T13" fmla="*/ 28575 h 37"/>
              <a:gd name="T14" fmla="*/ 0 w 126"/>
              <a:gd name="T15" fmla="*/ 14288 h 37"/>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37"/>
              <a:gd name="T26" fmla="*/ 126 w 126"/>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37">
                <a:moveTo>
                  <a:pt x="0" y="9"/>
                </a:moveTo>
                <a:lnTo>
                  <a:pt x="8" y="0"/>
                </a:lnTo>
                <a:lnTo>
                  <a:pt x="95" y="11"/>
                </a:lnTo>
                <a:lnTo>
                  <a:pt x="103" y="21"/>
                </a:lnTo>
                <a:lnTo>
                  <a:pt x="125" y="25"/>
                </a:lnTo>
                <a:lnTo>
                  <a:pt x="125" y="36"/>
                </a:lnTo>
                <a:lnTo>
                  <a:pt x="20" y="18"/>
                </a:lnTo>
                <a:lnTo>
                  <a:pt x="0" y="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07" name="Freeform 199"/>
          <p:cNvSpPr>
            <a:spLocks/>
          </p:cNvSpPr>
          <p:nvPr/>
        </p:nvSpPr>
        <p:spPr bwMode="auto">
          <a:xfrm>
            <a:off x="6597650" y="4349750"/>
            <a:ext cx="187325" cy="68263"/>
          </a:xfrm>
          <a:custGeom>
            <a:avLst/>
            <a:gdLst>
              <a:gd name="T0" fmla="*/ 0 w 132"/>
              <a:gd name="T1" fmla="*/ 17463 h 43"/>
              <a:gd name="T2" fmla="*/ 11353 w 132"/>
              <a:gd name="T3" fmla="*/ 0 h 43"/>
              <a:gd name="T4" fmla="*/ 141913 w 132"/>
              <a:gd name="T5" fmla="*/ 20638 h 43"/>
              <a:gd name="T6" fmla="*/ 153266 w 132"/>
              <a:gd name="T7" fmla="*/ 38100 h 43"/>
              <a:gd name="T8" fmla="*/ 185906 w 132"/>
              <a:gd name="T9" fmla="*/ 46038 h 43"/>
              <a:gd name="T10" fmla="*/ 185906 w 132"/>
              <a:gd name="T11" fmla="*/ 66675 h 43"/>
              <a:gd name="T12" fmla="*/ 29802 w 132"/>
              <a:gd name="T13" fmla="*/ 33338 h 43"/>
              <a:gd name="T14" fmla="*/ 0 w 132"/>
              <a:gd name="T15" fmla="*/ 17463 h 43"/>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43"/>
              <a:gd name="T26" fmla="*/ 132 w 13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43">
                <a:moveTo>
                  <a:pt x="0" y="11"/>
                </a:moveTo>
                <a:lnTo>
                  <a:pt x="8" y="0"/>
                </a:lnTo>
                <a:lnTo>
                  <a:pt x="100" y="13"/>
                </a:lnTo>
                <a:lnTo>
                  <a:pt x="108" y="24"/>
                </a:lnTo>
                <a:lnTo>
                  <a:pt x="131" y="29"/>
                </a:lnTo>
                <a:lnTo>
                  <a:pt x="131" y="42"/>
                </a:lnTo>
                <a:lnTo>
                  <a:pt x="21" y="21"/>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08" name="Freeform 200"/>
          <p:cNvSpPr>
            <a:spLocks/>
          </p:cNvSpPr>
          <p:nvPr/>
        </p:nvSpPr>
        <p:spPr bwMode="auto">
          <a:xfrm>
            <a:off x="6669088" y="4108450"/>
            <a:ext cx="200025" cy="192088"/>
          </a:xfrm>
          <a:custGeom>
            <a:avLst/>
            <a:gdLst>
              <a:gd name="T0" fmla="*/ 0 w 142"/>
              <a:gd name="T1" fmla="*/ 87313 h 121"/>
              <a:gd name="T2" fmla="*/ 15495 w 142"/>
              <a:gd name="T3" fmla="*/ 60325 h 121"/>
              <a:gd name="T4" fmla="*/ 30990 w 142"/>
              <a:gd name="T5" fmla="*/ 76200 h 121"/>
              <a:gd name="T6" fmla="*/ 91561 w 142"/>
              <a:gd name="T7" fmla="*/ 71438 h 121"/>
              <a:gd name="T8" fmla="*/ 109873 w 142"/>
              <a:gd name="T9" fmla="*/ 63500 h 121"/>
              <a:gd name="T10" fmla="*/ 138045 w 142"/>
              <a:gd name="T11" fmla="*/ 0 h 121"/>
              <a:gd name="T12" fmla="*/ 170444 w 142"/>
              <a:gd name="T13" fmla="*/ 4763 h 121"/>
              <a:gd name="T14" fmla="*/ 163401 w 142"/>
              <a:gd name="T15" fmla="*/ 19050 h 121"/>
              <a:gd name="T16" fmla="*/ 198616 w 142"/>
              <a:gd name="T17" fmla="*/ 76200 h 121"/>
              <a:gd name="T18" fmla="*/ 181713 w 142"/>
              <a:gd name="T19" fmla="*/ 71438 h 121"/>
              <a:gd name="T20" fmla="*/ 145089 w 142"/>
              <a:gd name="T21" fmla="*/ 134938 h 121"/>
              <a:gd name="T22" fmla="*/ 142271 w 142"/>
              <a:gd name="T23" fmla="*/ 177800 h 121"/>
              <a:gd name="T24" fmla="*/ 116916 w 142"/>
              <a:gd name="T25" fmla="*/ 190500 h 121"/>
              <a:gd name="T26" fmla="*/ 78883 w 142"/>
              <a:gd name="T27" fmla="*/ 166688 h 121"/>
              <a:gd name="T28" fmla="*/ 56345 w 142"/>
              <a:gd name="T29" fmla="*/ 174625 h 121"/>
              <a:gd name="T30" fmla="*/ 56345 w 142"/>
              <a:gd name="T31" fmla="*/ 163513 h 121"/>
              <a:gd name="T32" fmla="*/ 23947 w 142"/>
              <a:gd name="T33" fmla="*/ 163513 h 121"/>
              <a:gd name="T34" fmla="*/ 0 w 142"/>
              <a:gd name="T35" fmla="*/ 87313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21"/>
              <a:gd name="T56" fmla="*/ 142 w 142"/>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21">
                <a:moveTo>
                  <a:pt x="0" y="55"/>
                </a:moveTo>
                <a:lnTo>
                  <a:pt x="11" y="38"/>
                </a:lnTo>
                <a:lnTo>
                  <a:pt x="22" y="48"/>
                </a:lnTo>
                <a:lnTo>
                  <a:pt x="65" y="45"/>
                </a:lnTo>
                <a:lnTo>
                  <a:pt x="78" y="40"/>
                </a:lnTo>
                <a:lnTo>
                  <a:pt x="98" y="0"/>
                </a:lnTo>
                <a:lnTo>
                  <a:pt x="121" y="3"/>
                </a:lnTo>
                <a:lnTo>
                  <a:pt x="116" y="12"/>
                </a:lnTo>
                <a:lnTo>
                  <a:pt x="141" y="48"/>
                </a:lnTo>
                <a:lnTo>
                  <a:pt x="129" y="45"/>
                </a:lnTo>
                <a:lnTo>
                  <a:pt x="103" y="85"/>
                </a:lnTo>
                <a:lnTo>
                  <a:pt x="101" y="112"/>
                </a:lnTo>
                <a:lnTo>
                  <a:pt x="83" y="120"/>
                </a:lnTo>
                <a:lnTo>
                  <a:pt x="56" y="105"/>
                </a:lnTo>
                <a:lnTo>
                  <a:pt x="40" y="110"/>
                </a:lnTo>
                <a:lnTo>
                  <a:pt x="40" y="103"/>
                </a:lnTo>
                <a:lnTo>
                  <a:pt x="17" y="103"/>
                </a:lnTo>
                <a:lnTo>
                  <a:pt x="0" y="5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09" name="Freeform 201"/>
          <p:cNvSpPr>
            <a:spLocks/>
          </p:cNvSpPr>
          <p:nvPr/>
        </p:nvSpPr>
        <p:spPr bwMode="auto">
          <a:xfrm>
            <a:off x="6669088" y="4108450"/>
            <a:ext cx="207962" cy="201613"/>
          </a:xfrm>
          <a:custGeom>
            <a:avLst/>
            <a:gdLst>
              <a:gd name="T0" fmla="*/ 0 w 148"/>
              <a:gd name="T1" fmla="*/ 92075 h 127"/>
              <a:gd name="T2" fmla="*/ 15457 w 148"/>
              <a:gd name="T3" fmla="*/ 63500 h 127"/>
              <a:gd name="T4" fmla="*/ 32318 w 148"/>
              <a:gd name="T5" fmla="*/ 79375 h 127"/>
              <a:gd name="T6" fmla="*/ 95550 w 148"/>
              <a:gd name="T7" fmla="*/ 74613 h 127"/>
              <a:gd name="T8" fmla="*/ 113817 w 148"/>
              <a:gd name="T9" fmla="*/ 66675 h 127"/>
              <a:gd name="T10" fmla="*/ 143325 w 148"/>
              <a:gd name="T11" fmla="*/ 0 h 127"/>
              <a:gd name="T12" fmla="*/ 177049 w 148"/>
              <a:gd name="T13" fmla="*/ 4763 h 127"/>
              <a:gd name="T14" fmla="*/ 170023 w 148"/>
              <a:gd name="T15" fmla="*/ 20638 h 127"/>
              <a:gd name="T16" fmla="*/ 206557 w 148"/>
              <a:gd name="T17" fmla="*/ 79375 h 127"/>
              <a:gd name="T18" fmla="*/ 188290 w 148"/>
              <a:gd name="T19" fmla="*/ 74613 h 127"/>
              <a:gd name="T20" fmla="*/ 150351 w 148"/>
              <a:gd name="T21" fmla="*/ 141288 h 127"/>
              <a:gd name="T22" fmla="*/ 147541 w 148"/>
              <a:gd name="T23" fmla="*/ 187325 h 127"/>
              <a:gd name="T24" fmla="*/ 122248 w 148"/>
              <a:gd name="T25" fmla="*/ 200025 h 127"/>
              <a:gd name="T26" fmla="*/ 81499 w 148"/>
              <a:gd name="T27" fmla="*/ 174625 h 127"/>
              <a:gd name="T28" fmla="*/ 59016 w 148"/>
              <a:gd name="T29" fmla="*/ 184150 h 127"/>
              <a:gd name="T30" fmla="*/ 59016 w 148"/>
              <a:gd name="T31" fmla="*/ 171450 h 127"/>
              <a:gd name="T32" fmla="*/ 25293 w 148"/>
              <a:gd name="T33" fmla="*/ 171450 h 127"/>
              <a:gd name="T34" fmla="*/ 0 w 148"/>
              <a:gd name="T35" fmla="*/ 92075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127"/>
              <a:gd name="T56" fmla="*/ 148 w 148"/>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127">
                <a:moveTo>
                  <a:pt x="0" y="58"/>
                </a:moveTo>
                <a:lnTo>
                  <a:pt x="11" y="40"/>
                </a:lnTo>
                <a:lnTo>
                  <a:pt x="23" y="50"/>
                </a:lnTo>
                <a:lnTo>
                  <a:pt x="68" y="47"/>
                </a:lnTo>
                <a:lnTo>
                  <a:pt x="81" y="42"/>
                </a:lnTo>
                <a:lnTo>
                  <a:pt x="102" y="0"/>
                </a:lnTo>
                <a:lnTo>
                  <a:pt x="126" y="3"/>
                </a:lnTo>
                <a:lnTo>
                  <a:pt x="121" y="13"/>
                </a:lnTo>
                <a:lnTo>
                  <a:pt x="147" y="50"/>
                </a:lnTo>
                <a:lnTo>
                  <a:pt x="134" y="47"/>
                </a:lnTo>
                <a:lnTo>
                  <a:pt x="107" y="89"/>
                </a:lnTo>
                <a:lnTo>
                  <a:pt x="105" y="118"/>
                </a:lnTo>
                <a:lnTo>
                  <a:pt x="87" y="126"/>
                </a:lnTo>
                <a:lnTo>
                  <a:pt x="58" y="110"/>
                </a:lnTo>
                <a:lnTo>
                  <a:pt x="42" y="116"/>
                </a:lnTo>
                <a:lnTo>
                  <a:pt x="42" y="108"/>
                </a:lnTo>
                <a:lnTo>
                  <a:pt x="18" y="108"/>
                </a:lnTo>
                <a:lnTo>
                  <a:pt x="0" y="5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10" name="Freeform 202"/>
          <p:cNvSpPr>
            <a:spLocks/>
          </p:cNvSpPr>
          <p:nvPr/>
        </p:nvSpPr>
        <p:spPr bwMode="auto">
          <a:xfrm>
            <a:off x="6831013" y="4408488"/>
            <a:ext cx="46037" cy="26987"/>
          </a:xfrm>
          <a:custGeom>
            <a:avLst/>
            <a:gdLst>
              <a:gd name="T0" fmla="*/ 0 w 32"/>
              <a:gd name="T1" fmla="*/ 4762 h 17"/>
              <a:gd name="T2" fmla="*/ 4316 w 32"/>
              <a:gd name="T3" fmla="*/ 25400 h 17"/>
              <a:gd name="T4" fmla="*/ 44598 w 32"/>
              <a:gd name="T5" fmla="*/ 9525 h 17"/>
              <a:gd name="T6" fmla="*/ 12948 w 32"/>
              <a:gd name="T7" fmla="*/ 0 h 17"/>
              <a:gd name="T8" fmla="*/ 0 w 32"/>
              <a:gd name="T9" fmla="*/ 4762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3"/>
                </a:moveTo>
                <a:lnTo>
                  <a:pt x="3" y="16"/>
                </a:lnTo>
                <a:lnTo>
                  <a:pt x="31" y="6"/>
                </a:lnTo>
                <a:lnTo>
                  <a:pt x="9" y="0"/>
                </a:lnTo>
                <a:lnTo>
                  <a:pt x="0" y="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11" name="Freeform 203"/>
          <p:cNvSpPr>
            <a:spLocks/>
          </p:cNvSpPr>
          <p:nvPr/>
        </p:nvSpPr>
        <p:spPr bwMode="auto">
          <a:xfrm>
            <a:off x="6831013" y="4408488"/>
            <a:ext cx="53975" cy="26987"/>
          </a:xfrm>
          <a:custGeom>
            <a:avLst/>
            <a:gdLst>
              <a:gd name="T0" fmla="*/ 0 w 38"/>
              <a:gd name="T1" fmla="*/ 6350 h 17"/>
              <a:gd name="T2" fmla="*/ 4261 w 38"/>
              <a:gd name="T3" fmla="*/ 25400 h 17"/>
              <a:gd name="T4" fmla="*/ 52555 w 38"/>
              <a:gd name="T5" fmla="*/ 11112 h 17"/>
              <a:gd name="T6" fmla="*/ 15624 w 38"/>
              <a:gd name="T7" fmla="*/ 0 h 17"/>
              <a:gd name="T8" fmla="*/ 0 w 38"/>
              <a:gd name="T9" fmla="*/ 6350 h 17"/>
              <a:gd name="T10" fmla="*/ 0 60000 65536"/>
              <a:gd name="T11" fmla="*/ 0 60000 65536"/>
              <a:gd name="T12" fmla="*/ 0 60000 65536"/>
              <a:gd name="T13" fmla="*/ 0 60000 65536"/>
              <a:gd name="T14" fmla="*/ 0 60000 65536"/>
              <a:gd name="T15" fmla="*/ 0 w 38"/>
              <a:gd name="T16" fmla="*/ 0 h 17"/>
              <a:gd name="T17" fmla="*/ 38 w 38"/>
              <a:gd name="T18" fmla="*/ 17 h 17"/>
            </a:gdLst>
            <a:ahLst/>
            <a:cxnLst>
              <a:cxn ang="T10">
                <a:pos x="T0" y="T1"/>
              </a:cxn>
              <a:cxn ang="T11">
                <a:pos x="T2" y="T3"/>
              </a:cxn>
              <a:cxn ang="T12">
                <a:pos x="T4" y="T5"/>
              </a:cxn>
              <a:cxn ang="T13">
                <a:pos x="T6" y="T7"/>
              </a:cxn>
              <a:cxn ang="T14">
                <a:pos x="T8" y="T9"/>
              </a:cxn>
            </a:cxnLst>
            <a:rect l="T15" t="T16" r="T17" b="T18"/>
            <a:pathLst>
              <a:path w="38" h="17">
                <a:moveTo>
                  <a:pt x="0" y="4"/>
                </a:moveTo>
                <a:lnTo>
                  <a:pt x="3" y="16"/>
                </a:lnTo>
                <a:lnTo>
                  <a:pt x="37" y="7"/>
                </a:lnTo>
                <a:lnTo>
                  <a:pt x="11" y="0"/>
                </a:lnTo>
                <a:lnTo>
                  <a:pt x="0" y="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12" name="Freeform 204"/>
          <p:cNvSpPr>
            <a:spLocks/>
          </p:cNvSpPr>
          <p:nvPr/>
        </p:nvSpPr>
        <p:spPr bwMode="auto">
          <a:xfrm>
            <a:off x="6877050" y="4171950"/>
            <a:ext cx="117475" cy="161925"/>
          </a:xfrm>
          <a:custGeom>
            <a:avLst/>
            <a:gdLst>
              <a:gd name="T0" fmla="*/ 0 w 84"/>
              <a:gd name="T1" fmla="*/ 96837 h 102"/>
              <a:gd name="T2" fmla="*/ 13985 w 84"/>
              <a:gd name="T3" fmla="*/ 125413 h 102"/>
              <a:gd name="T4" fmla="*/ 9790 w 84"/>
              <a:gd name="T5" fmla="*/ 155575 h 102"/>
              <a:gd name="T6" fmla="*/ 27970 w 84"/>
              <a:gd name="T7" fmla="*/ 160338 h 102"/>
              <a:gd name="T8" fmla="*/ 27970 w 84"/>
              <a:gd name="T9" fmla="*/ 101600 h 102"/>
              <a:gd name="T10" fmla="*/ 36361 w 84"/>
              <a:gd name="T11" fmla="*/ 96837 h 102"/>
              <a:gd name="T12" fmla="*/ 36361 w 84"/>
              <a:gd name="T13" fmla="*/ 117475 h 102"/>
              <a:gd name="T14" fmla="*/ 50346 w 84"/>
              <a:gd name="T15" fmla="*/ 141288 h 102"/>
              <a:gd name="T16" fmla="*/ 75520 w 84"/>
              <a:gd name="T17" fmla="*/ 133350 h 102"/>
              <a:gd name="T18" fmla="*/ 47549 w 84"/>
              <a:gd name="T19" fmla="*/ 77788 h 102"/>
              <a:gd name="T20" fmla="*/ 85309 w 84"/>
              <a:gd name="T21" fmla="*/ 53975 h 102"/>
              <a:gd name="T22" fmla="*/ 29369 w 84"/>
              <a:gd name="T23" fmla="*/ 66675 h 102"/>
              <a:gd name="T24" fmla="*/ 23775 w 84"/>
              <a:gd name="T25" fmla="*/ 30163 h 102"/>
              <a:gd name="T26" fmla="*/ 102091 w 84"/>
              <a:gd name="T27" fmla="*/ 26988 h 102"/>
              <a:gd name="T28" fmla="*/ 116076 w 84"/>
              <a:gd name="T29" fmla="*/ 0 h 102"/>
              <a:gd name="T30" fmla="*/ 95099 w 84"/>
              <a:gd name="T31" fmla="*/ 14288 h 102"/>
              <a:gd name="T32" fmla="*/ 36361 w 84"/>
              <a:gd name="T33" fmla="*/ 7938 h 102"/>
              <a:gd name="T34" fmla="*/ 20978 w 84"/>
              <a:gd name="T35" fmla="*/ 19050 h 102"/>
              <a:gd name="T36" fmla="*/ 0 w 84"/>
              <a:gd name="T37" fmla="*/ 96837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02"/>
              <a:gd name="T59" fmla="*/ 84 w 84"/>
              <a:gd name="T60" fmla="*/ 102 h 1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02">
                <a:moveTo>
                  <a:pt x="0" y="61"/>
                </a:moveTo>
                <a:lnTo>
                  <a:pt x="10" y="79"/>
                </a:lnTo>
                <a:lnTo>
                  <a:pt x="7" y="98"/>
                </a:lnTo>
                <a:lnTo>
                  <a:pt x="20" y="101"/>
                </a:lnTo>
                <a:lnTo>
                  <a:pt x="20" y="64"/>
                </a:lnTo>
                <a:lnTo>
                  <a:pt x="26" y="61"/>
                </a:lnTo>
                <a:lnTo>
                  <a:pt x="26" y="74"/>
                </a:lnTo>
                <a:lnTo>
                  <a:pt x="36" y="89"/>
                </a:lnTo>
                <a:lnTo>
                  <a:pt x="54" y="84"/>
                </a:lnTo>
                <a:lnTo>
                  <a:pt x="34" y="49"/>
                </a:lnTo>
                <a:lnTo>
                  <a:pt x="61" y="34"/>
                </a:lnTo>
                <a:lnTo>
                  <a:pt x="21" y="42"/>
                </a:lnTo>
                <a:lnTo>
                  <a:pt x="17" y="19"/>
                </a:lnTo>
                <a:lnTo>
                  <a:pt x="73" y="17"/>
                </a:lnTo>
                <a:lnTo>
                  <a:pt x="83" y="0"/>
                </a:lnTo>
                <a:lnTo>
                  <a:pt x="68" y="9"/>
                </a:lnTo>
                <a:lnTo>
                  <a:pt x="26" y="5"/>
                </a:lnTo>
                <a:lnTo>
                  <a:pt x="15" y="12"/>
                </a:lnTo>
                <a:lnTo>
                  <a:pt x="0" y="6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13" name="Freeform 205"/>
          <p:cNvSpPr>
            <a:spLocks/>
          </p:cNvSpPr>
          <p:nvPr/>
        </p:nvSpPr>
        <p:spPr bwMode="auto">
          <a:xfrm>
            <a:off x="6877050" y="4171950"/>
            <a:ext cx="127000" cy="171450"/>
          </a:xfrm>
          <a:custGeom>
            <a:avLst/>
            <a:gdLst>
              <a:gd name="T0" fmla="*/ 0 w 90"/>
              <a:gd name="T1" fmla="*/ 103188 h 108"/>
              <a:gd name="T2" fmla="*/ 15522 w 90"/>
              <a:gd name="T3" fmla="*/ 133350 h 108"/>
              <a:gd name="T4" fmla="*/ 11289 w 90"/>
              <a:gd name="T5" fmla="*/ 165100 h 108"/>
              <a:gd name="T6" fmla="*/ 29633 w 90"/>
              <a:gd name="T7" fmla="*/ 169863 h 108"/>
              <a:gd name="T8" fmla="*/ 29633 w 90"/>
              <a:gd name="T9" fmla="*/ 107950 h 108"/>
              <a:gd name="T10" fmla="*/ 39511 w 90"/>
              <a:gd name="T11" fmla="*/ 103188 h 108"/>
              <a:gd name="T12" fmla="*/ 39511 w 90"/>
              <a:gd name="T13" fmla="*/ 123825 h 108"/>
              <a:gd name="T14" fmla="*/ 55033 w 90"/>
              <a:gd name="T15" fmla="*/ 149225 h 108"/>
              <a:gd name="T16" fmla="*/ 81844 w 90"/>
              <a:gd name="T17" fmla="*/ 141288 h 108"/>
              <a:gd name="T18" fmla="*/ 50800 w 90"/>
              <a:gd name="T19" fmla="*/ 82550 h 108"/>
              <a:gd name="T20" fmla="*/ 91722 w 90"/>
              <a:gd name="T21" fmla="*/ 57150 h 108"/>
              <a:gd name="T22" fmla="*/ 32456 w 90"/>
              <a:gd name="T23" fmla="*/ 69850 h 108"/>
              <a:gd name="T24" fmla="*/ 25400 w 90"/>
              <a:gd name="T25" fmla="*/ 31750 h 108"/>
              <a:gd name="T26" fmla="*/ 110067 w 90"/>
              <a:gd name="T27" fmla="*/ 28575 h 108"/>
              <a:gd name="T28" fmla="*/ 125589 w 90"/>
              <a:gd name="T29" fmla="*/ 0 h 108"/>
              <a:gd name="T30" fmla="*/ 103011 w 90"/>
              <a:gd name="T31" fmla="*/ 15875 h 108"/>
              <a:gd name="T32" fmla="*/ 39511 w 90"/>
              <a:gd name="T33" fmla="*/ 7938 h 108"/>
              <a:gd name="T34" fmla="*/ 22578 w 90"/>
              <a:gd name="T35" fmla="*/ 20638 h 108"/>
              <a:gd name="T36" fmla="*/ 0 w 90"/>
              <a:gd name="T37" fmla="*/ 103188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08"/>
              <a:gd name="T59" fmla="*/ 90 w 90"/>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08">
                <a:moveTo>
                  <a:pt x="0" y="65"/>
                </a:moveTo>
                <a:lnTo>
                  <a:pt x="11" y="84"/>
                </a:lnTo>
                <a:lnTo>
                  <a:pt x="8" y="104"/>
                </a:lnTo>
                <a:lnTo>
                  <a:pt x="21" y="107"/>
                </a:lnTo>
                <a:lnTo>
                  <a:pt x="21" y="68"/>
                </a:lnTo>
                <a:lnTo>
                  <a:pt x="28" y="65"/>
                </a:lnTo>
                <a:lnTo>
                  <a:pt x="28" y="78"/>
                </a:lnTo>
                <a:lnTo>
                  <a:pt x="39" y="94"/>
                </a:lnTo>
                <a:lnTo>
                  <a:pt x="58" y="89"/>
                </a:lnTo>
                <a:lnTo>
                  <a:pt x="36" y="52"/>
                </a:lnTo>
                <a:lnTo>
                  <a:pt x="65" y="36"/>
                </a:lnTo>
                <a:lnTo>
                  <a:pt x="23" y="44"/>
                </a:lnTo>
                <a:lnTo>
                  <a:pt x="18" y="20"/>
                </a:lnTo>
                <a:lnTo>
                  <a:pt x="78" y="18"/>
                </a:lnTo>
                <a:lnTo>
                  <a:pt x="89" y="0"/>
                </a:lnTo>
                <a:lnTo>
                  <a:pt x="73" y="10"/>
                </a:lnTo>
                <a:lnTo>
                  <a:pt x="28" y="5"/>
                </a:lnTo>
                <a:lnTo>
                  <a:pt x="16" y="13"/>
                </a:lnTo>
                <a:lnTo>
                  <a:pt x="0" y="6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14" name="Freeform 206"/>
          <p:cNvSpPr>
            <a:spLocks/>
          </p:cNvSpPr>
          <p:nvPr/>
        </p:nvSpPr>
        <p:spPr bwMode="auto">
          <a:xfrm>
            <a:off x="6972300" y="4408488"/>
            <a:ext cx="68263" cy="33337"/>
          </a:xfrm>
          <a:custGeom>
            <a:avLst/>
            <a:gdLst>
              <a:gd name="T0" fmla="*/ 0 w 48"/>
              <a:gd name="T1" fmla="*/ 22225 h 21"/>
              <a:gd name="T2" fmla="*/ 5689 w 48"/>
              <a:gd name="T3" fmla="*/ 31750 h 21"/>
              <a:gd name="T4" fmla="*/ 66841 w 48"/>
              <a:gd name="T5" fmla="*/ 0 h 21"/>
              <a:gd name="T6" fmla="*/ 24176 w 48"/>
              <a:gd name="T7" fmla="*/ 12700 h 21"/>
              <a:gd name="T8" fmla="*/ 0 w 48"/>
              <a:gd name="T9" fmla="*/ 22225 h 21"/>
              <a:gd name="T10" fmla="*/ 0 60000 65536"/>
              <a:gd name="T11" fmla="*/ 0 60000 65536"/>
              <a:gd name="T12" fmla="*/ 0 60000 65536"/>
              <a:gd name="T13" fmla="*/ 0 60000 65536"/>
              <a:gd name="T14" fmla="*/ 0 60000 65536"/>
              <a:gd name="T15" fmla="*/ 0 w 48"/>
              <a:gd name="T16" fmla="*/ 0 h 21"/>
              <a:gd name="T17" fmla="*/ 48 w 48"/>
              <a:gd name="T18" fmla="*/ 21 h 21"/>
            </a:gdLst>
            <a:ahLst/>
            <a:cxnLst>
              <a:cxn ang="T10">
                <a:pos x="T0" y="T1"/>
              </a:cxn>
              <a:cxn ang="T11">
                <a:pos x="T2" y="T3"/>
              </a:cxn>
              <a:cxn ang="T12">
                <a:pos x="T4" y="T5"/>
              </a:cxn>
              <a:cxn ang="T13">
                <a:pos x="T6" y="T7"/>
              </a:cxn>
              <a:cxn ang="T14">
                <a:pos x="T8" y="T9"/>
              </a:cxn>
            </a:cxnLst>
            <a:rect l="T15" t="T16" r="T17" b="T18"/>
            <a:pathLst>
              <a:path w="48" h="21">
                <a:moveTo>
                  <a:pt x="0" y="14"/>
                </a:moveTo>
                <a:lnTo>
                  <a:pt x="4" y="20"/>
                </a:lnTo>
                <a:lnTo>
                  <a:pt x="47" y="0"/>
                </a:lnTo>
                <a:lnTo>
                  <a:pt x="17" y="8"/>
                </a:lnTo>
                <a:lnTo>
                  <a:pt x="0" y="1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15" name="Freeform 207"/>
          <p:cNvSpPr>
            <a:spLocks/>
          </p:cNvSpPr>
          <p:nvPr/>
        </p:nvSpPr>
        <p:spPr bwMode="auto">
          <a:xfrm>
            <a:off x="6972300" y="4408488"/>
            <a:ext cx="76200" cy="42862"/>
          </a:xfrm>
          <a:custGeom>
            <a:avLst/>
            <a:gdLst>
              <a:gd name="T0" fmla="*/ 0 w 54"/>
              <a:gd name="T1" fmla="*/ 28575 h 27"/>
              <a:gd name="T2" fmla="*/ 7056 w 54"/>
              <a:gd name="T3" fmla="*/ 41275 h 27"/>
              <a:gd name="T4" fmla="*/ 74789 w 54"/>
              <a:gd name="T5" fmla="*/ 0 h 27"/>
              <a:gd name="T6" fmla="*/ 26811 w 54"/>
              <a:gd name="T7" fmla="*/ 17462 h 27"/>
              <a:gd name="T8" fmla="*/ 0 w 54"/>
              <a:gd name="T9" fmla="*/ 28575 h 27"/>
              <a:gd name="T10" fmla="*/ 0 60000 65536"/>
              <a:gd name="T11" fmla="*/ 0 60000 65536"/>
              <a:gd name="T12" fmla="*/ 0 60000 65536"/>
              <a:gd name="T13" fmla="*/ 0 60000 65536"/>
              <a:gd name="T14" fmla="*/ 0 60000 65536"/>
              <a:gd name="T15" fmla="*/ 0 w 54"/>
              <a:gd name="T16" fmla="*/ 0 h 27"/>
              <a:gd name="T17" fmla="*/ 54 w 54"/>
              <a:gd name="T18" fmla="*/ 27 h 27"/>
            </a:gdLst>
            <a:ahLst/>
            <a:cxnLst>
              <a:cxn ang="T10">
                <a:pos x="T0" y="T1"/>
              </a:cxn>
              <a:cxn ang="T11">
                <a:pos x="T2" y="T3"/>
              </a:cxn>
              <a:cxn ang="T12">
                <a:pos x="T4" y="T5"/>
              </a:cxn>
              <a:cxn ang="T13">
                <a:pos x="T6" y="T7"/>
              </a:cxn>
              <a:cxn ang="T14">
                <a:pos x="T8" y="T9"/>
              </a:cxn>
            </a:cxnLst>
            <a:rect l="T15" t="T16" r="T17" b="T18"/>
            <a:pathLst>
              <a:path w="54" h="27">
                <a:moveTo>
                  <a:pt x="0" y="18"/>
                </a:moveTo>
                <a:lnTo>
                  <a:pt x="5" y="26"/>
                </a:lnTo>
                <a:lnTo>
                  <a:pt x="53" y="0"/>
                </a:lnTo>
                <a:lnTo>
                  <a:pt x="19" y="11"/>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16" name="Freeform 208"/>
          <p:cNvSpPr>
            <a:spLocks/>
          </p:cNvSpPr>
          <p:nvPr/>
        </p:nvSpPr>
        <p:spPr bwMode="auto">
          <a:xfrm>
            <a:off x="7050088" y="4162425"/>
            <a:ext cx="23812" cy="63500"/>
          </a:xfrm>
          <a:custGeom>
            <a:avLst/>
            <a:gdLst>
              <a:gd name="T0" fmla="*/ 0 w 17"/>
              <a:gd name="T1" fmla="*/ 17462 h 40"/>
              <a:gd name="T2" fmla="*/ 5603 w 17"/>
              <a:gd name="T3" fmla="*/ 46037 h 40"/>
              <a:gd name="T4" fmla="*/ 16808 w 17"/>
              <a:gd name="T5" fmla="*/ 61913 h 40"/>
              <a:gd name="T6" fmla="*/ 8404 w 17"/>
              <a:gd name="T7" fmla="*/ 33337 h 40"/>
              <a:gd name="T8" fmla="*/ 22411 w 17"/>
              <a:gd name="T9" fmla="*/ 28575 h 40"/>
              <a:gd name="T10" fmla="*/ 22411 w 17"/>
              <a:gd name="T11" fmla="*/ 11112 h 40"/>
              <a:gd name="T12" fmla="*/ 5603 w 17"/>
              <a:gd name="T13" fmla="*/ 22225 h 40"/>
              <a:gd name="T14" fmla="*/ 12606 w 17"/>
              <a:gd name="T15" fmla="*/ 0 h 40"/>
              <a:gd name="T16" fmla="*/ 0 w 17"/>
              <a:gd name="T17" fmla="*/ 17462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0"/>
              <a:gd name="T29" fmla="*/ 17 w 17"/>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0">
                <a:moveTo>
                  <a:pt x="0" y="11"/>
                </a:moveTo>
                <a:lnTo>
                  <a:pt x="4" y="29"/>
                </a:lnTo>
                <a:lnTo>
                  <a:pt x="12" y="39"/>
                </a:lnTo>
                <a:lnTo>
                  <a:pt x="6" y="21"/>
                </a:lnTo>
                <a:lnTo>
                  <a:pt x="16" y="18"/>
                </a:lnTo>
                <a:lnTo>
                  <a:pt x="16" y="7"/>
                </a:lnTo>
                <a:lnTo>
                  <a:pt x="4" y="14"/>
                </a:lnTo>
                <a:lnTo>
                  <a:pt x="9" y="0"/>
                </a:lnTo>
                <a:lnTo>
                  <a:pt x="0" y="1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17" name="Freeform 209"/>
          <p:cNvSpPr>
            <a:spLocks/>
          </p:cNvSpPr>
          <p:nvPr/>
        </p:nvSpPr>
        <p:spPr bwMode="auto">
          <a:xfrm>
            <a:off x="7050088" y="4162425"/>
            <a:ext cx="26987" cy="73025"/>
          </a:xfrm>
          <a:custGeom>
            <a:avLst/>
            <a:gdLst>
              <a:gd name="T0" fmla="*/ 0 w 19"/>
              <a:gd name="T1" fmla="*/ 20637 h 46"/>
              <a:gd name="T2" fmla="*/ 7102 w 19"/>
              <a:gd name="T3" fmla="*/ 53975 h 46"/>
              <a:gd name="T4" fmla="*/ 18465 w 19"/>
              <a:gd name="T5" fmla="*/ 71438 h 46"/>
              <a:gd name="T6" fmla="*/ 11363 w 19"/>
              <a:gd name="T7" fmla="*/ 38100 h 46"/>
              <a:gd name="T8" fmla="*/ 25567 w 19"/>
              <a:gd name="T9" fmla="*/ 33338 h 46"/>
              <a:gd name="T10" fmla="*/ 25567 w 19"/>
              <a:gd name="T11" fmla="*/ 12700 h 46"/>
              <a:gd name="T12" fmla="*/ 7102 w 19"/>
              <a:gd name="T13" fmla="*/ 25400 h 46"/>
              <a:gd name="T14" fmla="*/ 15624 w 19"/>
              <a:gd name="T15" fmla="*/ 0 h 46"/>
              <a:gd name="T16" fmla="*/ 0 w 19"/>
              <a:gd name="T17" fmla="*/ 2063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6"/>
              <a:gd name="T29" fmla="*/ 19 w 19"/>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6">
                <a:moveTo>
                  <a:pt x="0" y="13"/>
                </a:moveTo>
                <a:lnTo>
                  <a:pt x="5" y="34"/>
                </a:lnTo>
                <a:lnTo>
                  <a:pt x="13" y="45"/>
                </a:lnTo>
                <a:lnTo>
                  <a:pt x="8" y="24"/>
                </a:lnTo>
                <a:lnTo>
                  <a:pt x="18" y="21"/>
                </a:lnTo>
                <a:lnTo>
                  <a:pt x="18" y="8"/>
                </a:lnTo>
                <a:lnTo>
                  <a:pt x="5" y="16"/>
                </a:lnTo>
                <a:lnTo>
                  <a:pt x="11" y="0"/>
                </a:lnTo>
                <a:lnTo>
                  <a:pt x="0" y="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18" name="Freeform 210"/>
          <p:cNvSpPr>
            <a:spLocks/>
          </p:cNvSpPr>
          <p:nvPr/>
        </p:nvSpPr>
        <p:spPr bwMode="auto">
          <a:xfrm>
            <a:off x="7061200" y="4279900"/>
            <a:ext cx="52388" cy="26988"/>
          </a:xfrm>
          <a:custGeom>
            <a:avLst/>
            <a:gdLst>
              <a:gd name="T0" fmla="*/ 0 w 37"/>
              <a:gd name="T1" fmla="*/ 3175 h 17"/>
              <a:gd name="T2" fmla="*/ 31150 w 37"/>
              <a:gd name="T3" fmla="*/ 0 h 17"/>
              <a:gd name="T4" fmla="*/ 50972 w 37"/>
              <a:gd name="T5" fmla="*/ 25400 h 17"/>
              <a:gd name="T6" fmla="*/ 0 w 37"/>
              <a:gd name="T7" fmla="*/ 3175 h 17"/>
              <a:gd name="T8" fmla="*/ 0 60000 65536"/>
              <a:gd name="T9" fmla="*/ 0 60000 65536"/>
              <a:gd name="T10" fmla="*/ 0 60000 65536"/>
              <a:gd name="T11" fmla="*/ 0 60000 65536"/>
              <a:gd name="T12" fmla="*/ 0 w 37"/>
              <a:gd name="T13" fmla="*/ 0 h 17"/>
              <a:gd name="T14" fmla="*/ 37 w 37"/>
              <a:gd name="T15" fmla="*/ 17 h 17"/>
            </a:gdLst>
            <a:ahLst/>
            <a:cxnLst>
              <a:cxn ang="T8">
                <a:pos x="T0" y="T1"/>
              </a:cxn>
              <a:cxn ang="T9">
                <a:pos x="T2" y="T3"/>
              </a:cxn>
              <a:cxn ang="T10">
                <a:pos x="T4" y="T5"/>
              </a:cxn>
              <a:cxn ang="T11">
                <a:pos x="T6" y="T7"/>
              </a:cxn>
            </a:cxnLst>
            <a:rect l="T12" t="T13" r="T14" b="T15"/>
            <a:pathLst>
              <a:path w="37" h="17">
                <a:moveTo>
                  <a:pt x="0" y="2"/>
                </a:moveTo>
                <a:lnTo>
                  <a:pt x="22" y="0"/>
                </a:lnTo>
                <a:lnTo>
                  <a:pt x="36" y="16"/>
                </a:lnTo>
                <a:lnTo>
                  <a:pt x="0"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19" name="Freeform 211"/>
          <p:cNvSpPr>
            <a:spLocks/>
          </p:cNvSpPr>
          <p:nvPr/>
        </p:nvSpPr>
        <p:spPr bwMode="auto">
          <a:xfrm>
            <a:off x="7061200" y="4279900"/>
            <a:ext cx="60325" cy="26988"/>
          </a:xfrm>
          <a:custGeom>
            <a:avLst/>
            <a:gdLst>
              <a:gd name="T0" fmla="*/ 0 w 43"/>
              <a:gd name="T1" fmla="*/ 3175 h 17"/>
              <a:gd name="T2" fmla="*/ 36476 w 43"/>
              <a:gd name="T3" fmla="*/ 0 h 17"/>
              <a:gd name="T4" fmla="*/ 58922 w 43"/>
              <a:gd name="T5" fmla="*/ 25400 h 17"/>
              <a:gd name="T6" fmla="*/ 0 w 43"/>
              <a:gd name="T7" fmla="*/ 3175 h 17"/>
              <a:gd name="T8" fmla="*/ 0 60000 65536"/>
              <a:gd name="T9" fmla="*/ 0 60000 65536"/>
              <a:gd name="T10" fmla="*/ 0 60000 65536"/>
              <a:gd name="T11" fmla="*/ 0 60000 65536"/>
              <a:gd name="T12" fmla="*/ 0 w 43"/>
              <a:gd name="T13" fmla="*/ 0 h 17"/>
              <a:gd name="T14" fmla="*/ 43 w 43"/>
              <a:gd name="T15" fmla="*/ 17 h 17"/>
            </a:gdLst>
            <a:ahLst/>
            <a:cxnLst>
              <a:cxn ang="T8">
                <a:pos x="T0" y="T1"/>
              </a:cxn>
              <a:cxn ang="T9">
                <a:pos x="T2" y="T3"/>
              </a:cxn>
              <a:cxn ang="T10">
                <a:pos x="T4" y="T5"/>
              </a:cxn>
              <a:cxn ang="T11">
                <a:pos x="T6" y="T7"/>
              </a:cxn>
            </a:cxnLst>
            <a:rect l="T12" t="T13" r="T14" b="T15"/>
            <a:pathLst>
              <a:path w="43" h="17">
                <a:moveTo>
                  <a:pt x="0" y="2"/>
                </a:moveTo>
                <a:lnTo>
                  <a:pt x="26" y="0"/>
                </a:lnTo>
                <a:lnTo>
                  <a:pt x="42" y="16"/>
                </a:lnTo>
                <a:lnTo>
                  <a:pt x="0" y="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20" name="Freeform 212"/>
          <p:cNvSpPr>
            <a:spLocks/>
          </p:cNvSpPr>
          <p:nvPr/>
        </p:nvSpPr>
        <p:spPr bwMode="auto">
          <a:xfrm>
            <a:off x="7123113" y="4221163"/>
            <a:ext cx="209550" cy="196850"/>
          </a:xfrm>
          <a:custGeom>
            <a:avLst/>
            <a:gdLst>
              <a:gd name="T0" fmla="*/ 0 w 148"/>
              <a:gd name="T1" fmla="*/ 23813 h 124"/>
              <a:gd name="T2" fmla="*/ 29733 w 148"/>
              <a:gd name="T3" fmla="*/ 39688 h 124"/>
              <a:gd name="T4" fmla="*/ 56635 w 148"/>
              <a:gd name="T5" fmla="*/ 34925 h 124"/>
              <a:gd name="T6" fmla="*/ 21238 w 148"/>
              <a:gd name="T7" fmla="*/ 55563 h 124"/>
              <a:gd name="T8" fmla="*/ 41060 w 148"/>
              <a:gd name="T9" fmla="*/ 80963 h 124"/>
              <a:gd name="T10" fmla="*/ 56635 w 148"/>
              <a:gd name="T11" fmla="*/ 58738 h 124"/>
              <a:gd name="T12" fmla="*/ 72210 w 148"/>
              <a:gd name="T13" fmla="*/ 80963 h 124"/>
              <a:gd name="T14" fmla="*/ 147251 w 148"/>
              <a:gd name="T15" fmla="*/ 114300 h 124"/>
              <a:gd name="T16" fmla="*/ 159994 w 148"/>
              <a:gd name="T17" fmla="*/ 158750 h 124"/>
              <a:gd name="T18" fmla="*/ 151499 w 148"/>
              <a:gd name="T19" fmla="*/ 153988 h 124"/>
              <a:gd name="T20" fmla="*/ 140172 w 148"/>
              <a:gd name="T21" fmla="*/ 179388 h 124"/>
              <a:gd name="T22" fmla="*/ 182648 w 148"/>
              <a:gd name="T23" fmla="*/ 171450 h 124"/>
              <a:gd name="T24" fmla="*/ 208134 w 148"/>
              <a:gd name="T25" fmla="*/ 195263 h 124"/>
              <a:gd name="T26" fmla="*/ 203886 w 148"/>
              <a:gd name="T27" fmla="*/ 50800 h 124"/>
              <a:gd name="T28" fmla="*/ 140172 w 148"/>
              <a:gd name="T29" fmla="*/ 23813 h 124"/>
              <a:gd name="T30" fmla="*/ 86369 w 148"/>
              <a:gd name="T31" fmla="*/ 68263 h 124"/>
              <a:gd name="T32" fmla="*/ 63715 w 148"/>
              <a:gd name="T33" fmla="*/ 44450 h 124"/>
              <a:gd name="T34" fmla="*/ 60883 w 148"/>
              <a:gd name="T35" fmla="*/ 7938 h 124"/>
              <a:gd name="T36" fmla="*/ 32565 w 148"/>
              <a:gd name="T37" fmla="*/ 0 h 124"/>
              <a:gd name="T38" fmla="*/ 0 w 148"/>
              <a:gd name="T39" fmla="*/ 23813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8"/>
              <a:gd name="T61" fmla="*/ 0 h 124"/>
              <a:gd name="T62" fmla="*/ 148 w 148"/>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8" h="124">
                <a:moveTo>
                  <a:pt x="0" y="15"/>
                </a:moveTo>
                <a:lnTo>
                  <a:pt x="21" y="25"/>
                </a:lnTo>
                <a:lnTo>
                  <a:pt x="40" y="22"/>
                </a:lnTo>
                <a:lnTo>
                  <a:pt x="15" y="35"/>
                </a:lnTo>
                <a:lnTo>
                  <a:pt x="29" y="51"/>
                </a:lnTo>
                <a:lnTo>
                  <a:pt x="40" y="37"/>
                </a:lnTo>
                <a:lnTo>
                  <a:pt x="51" y="51"/>
                </a:lnTo>
                <a:lnTo>
                  <a:pt x="104" y="72"/>
                </a:lnTo>
                <a:lnTo>
                  <a:pt x="113" y="100"/>
                </a:lnTo>
                <a:lnTo>
                  <a:pt x="107" y="97"/>
                </a:lnTo>
                <a:lnTo>
                  <a:pt x="99" y="113"/>
                </a:lnTo>
                <a:lnTo>
                  <a:pt x="129" y="108"/>
                </a:lnTo>
                <a:lnTo>
                  <a:pt x="147" y="123"/>
                </a:lnTo>
                <a:lnTo>
                  <a:pt x="144" y="32"/>
                </a:lnTo>
                <a:lnTo>
                  <a:pt x="99" y="15"/>
                </a:lnTo>
                <a:lnTo>
                  <a:pt x="61" y="43"/>
                </a:lnTo>
                <a:lnTo>
                  <a:pt x="45" y="28"/>
                </a:lnTo>
                <a:lnTo>
                  <a:pt x="43" y="5"/>
                </a:lnTo>
                <a:lnTo>
                  <a:pt x="23" y="0"/>
                </a:lnTo>
                <a:lnTo>
                  <a:pt x="0" y="1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21" name="Freeform 213"/>
          <p:cNvSpPr>
            <a:spLocks/>
          </p:cNvSpPr>
          <p:nvPr/>
        </p:nvSpPr>
        <p:spPr bwMode="auto">
          <a:xfrm>
            <a:off x="7123113" y="4221163"/>
            <a:ext cx="217487" cy="206375"/>
          </a:xfrm>
          <a:custGeom>
            <a:avLst/>
            <a:gdLst>
              <a:gd name="T0" fmla="*/ 0 w 154"/>
              <a:gd name="T1" fmla="*/ 25400 h 130"/>
              <a:gd name="T2" fmla="*/ 31070 w 154"/>
              <a:gd name="T3" fmla="*/ 41275 h 130"/>
              <a:gd name="T4" fmla="*/ 59315 w 154"/>
              <a:gd name="T5" fmla="*/ 36512 h 130"/>
              <a:gd name="T6" fmla="*/ 22596 w 154"/>
              <a:gd name="T7" fmla="*/ 58737 h 130"/>
              <a:gd name="T8" fmla="*/ 42368 w 154"/>
              <a:gd name="T9" fmla="*/ 84137 h 130"/>
              <a:gd name="T10" fmla="*/ 59315 w 154"/>
              <a:gd name="T11" fmla="*/ 61912 h 130"/>
              <a:gd name="T12" fmla="*/ 74849 w 154"/>
              <a:gd name="T13" fmla="*/ 84137 h 130"/>
              <a:gd name="T14" fmla="*/ 152523 w 154"/>
              <a:gd name="T15" fmla="*/ 120650 h 130"/>
              <a:gd name="T16" fmla="*/ 166646 w 154"/>
              <a:gd name="T17" fmla="*/ 166687 h 130"/>
              <a:gd name="T18" fmla="*/ 156760 w 154"/>
              <a:gd name="T19" fmla="*/ 161925 h 130"/>
              <a:gd name="T20" fmla="*/ 145462 w 154"/>
              <a:gd name="T21" fmla="*/ 187325 h 130"/>
              <a:gd name="T22" fmla="*/ 189242 w 154"/>
              <a:gd name="T23" fmla="*/ 179387 h 130"/>
              <a:gd name="T24" fmla="*/ 216075 w 154"/>
              <a:gd name="T25" fmla="*/ 204788 h 130"/>
              <a:gd name="T26" fmla="*/ 211838 w 154"/>
              <a:gd name="T27" fmla="*/ 53975 h 130"/>
              <a:gd name="T28" fmla="*/ 145462 w 154"/>
              <a:gd name="T29" fmla="*/ 25400 h 130"/>
              <a:gd name="T30" fmla="*/ 90384 w 154"/>
              <a:gd name="T31" fmla="*/ 71437 h 130"/>
              <a:gd name="T32" fmla="*/ 66376 w 154"/>
              <a:gd name="T33" fmla="*/ 46037 h 130"/>
              <a:gd name="T34" fmla="*/ 63551 w 154"/>
              <a:gd name="T35" fmla="*/ 7937 h 130"/>
              <a:gd name="T36" fmla="*/ 33894 w 154"/>
              <a:gd name="T37" fmla="*/ 0 h 130"/>
              <a:gd name="T38" fmla="*/ 0 w 154"/>
              <a:gd name="T39" fmla="*/ 25400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130"/>
              <a:gd name="T62" fmla="*/ 154 w 154"/>
              <a:gd name="T63" fmla="*/ 130 h 1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130">
                <a:moveTo>
                  <a:pt x="0" y="16"/>
                </a:moveTo>
                <a:lnTo>
                  <a:pt x="22" y="26"/>
                </a:lnTo>
                <a:lnTo>
                  <a:pt x="42" y="23"/>
                </a:lnTo>
                <a:lnTo>
                  <a:pt x="16" y="37"/>
                </a:lnTo>
                <a:lnTo>
                  <a:pt x="30" y="53"/>
                </a:lnTo>
                <a:lnTo>
                  <a:pt x="42" y="39"/>
                </a:lnTo>
                <a:lnTo>
                  <a:pt x="53" y="53"/>
                </a:lnTo>
                <a:lnTo>
                  <a:pt x="108" y="76"/>
                </a:lnTo>
                <a:lnTo>
                  <a:pt x="118" y="105"/>
                </a:lnTo>
                <a:lnTo>
                  <a:pt x="111" y="102"/>
                </a:lnTo>
                <a:lnTo>
                  <a:pt x="103" y="118"/>
                </a:lnTo>
                <a:lnTo>
                  <a:pt x="134" y="113"/>
                </a:lnTo>
                <a:lnTo>
                  <a:pt x="153" y="129"/>
                </a:lnTo>
                <a:lnTo>
                  <a:pt x="150" y="34"/>
                </a:lnTo>
                <a:lnTo>
                  <a:pt x="103" y="16"/>
                </a:lnTo>
                <a:lnTo>
                  <a:pt x="64" y="45"/>
                </a:lnTo>
                <a:lnTo>
                  <a:pt x="47" y="29"/>
                </a:lnTo>
                <a:lnTo>
                  <a:pt x="45" y="5"/>
                </a:lnTo>
                <a:lnTo>
                  <a:pt x="24" y="0"/>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22" name="Freeform 214"/>
          <p:cNvSpPr>
            <a:spLocks/>
          </p:cNvSpPr>
          <p:nvPr/>
        </p:nvSpPr>
        <p:spPr bwMode="auto">
          <a:xfrm>
            <a:off x="7127875" y="4378325"/>
            <a:ext cx="23813" cy="26988"/>
          </a:xfrm>
          <a:custGeom>
            <a:avLst/>
            <a:gdLst>
              <a:gd name="T0" fmla="*/ 0 w 17"/>
              <a:gd name="T1" fmla="*/ 25400 h 17"/>
              <a:gd name="T2" fmla="*/ 11206 w 17"/>
              <a:gd name="T3" fmla="*/ 0 h 17"/>
              <a:gd name="T4" fmla="*/ 22412 w 17"/>
              <a:gd name="T5" fmla="*/ 14288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8" y="0"/>
                </a:lnTo>
                <a:lnTo>
                  <a:pt x="16" y="9"/>
                </a:lnTo>
                <a:lnTo>
                  <a:pt x="0" y="1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23" name="Freeform 215"/>
          <p:cNvSpPr>
            <a:spLocks/>
          </p:cNvSpPr>
          <p:nvPr/>
        </p:nvSpPr>
        <p:spPr bwMode="auto">
          <a:xfrm>
            <a:off x="7127875" y="4378325"/>
            <a:ext cx="23813" cy="26988"/>
          </a:xfrm>
          <a:custGeom>
            <a:avLst/>
            <a:gdLst>
              <a:gd name="T0" fmla="*/ 0 w 17"/>
              <a:gd name="T1" fmla="*/ 25400 h 17"/>
              <a:gd name="T2" fmla="*/ 11206 w 17"/>
              <a:gd name="T3" fmla="*/ 0 h 17"/>
              <a:gd name="T4" fmla="*/ 22412 w 17"/>
              <a:gd name="T5" fmla="*/ 127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8" y="0"/>
                </a:lnTo>
                <a:lnTo>
                  <a:pt x="16" y="8"/>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24" name="Freeform 216"/>
          <p:cNvSpPr>
            <a:spLocks/>
          </p:cNvSpPr>
          <p:nvPr/>
        </p:nvSpPr>
        <p:spPr bwMode="auto">
          <a:xfrm>
            <a:off x="5326063" y="3230563"/>
            <a:ext cx="388937" cy="374650"/>
          </a:xfrm>
          <a:custGeom>
            <a:avLst/>
            <a:gdLst>
              <a:gd name="T0" fmla="*/ 0 w 276"/>
              <a:gd name="T1" fmla="*/ 12700 h 236"/>
              <a:gd name="T2" fmla="*/ 7046 w 276"/>
              <a:gd name="T3" fmla="*/ 0 h 236"/>
              <a:gd name="T4" fmla="*/ 35230 w 276"/>
              <a:gd name="T5" fmla="*/ 25400 h 236"/>
              <a:gd name="T6" fmla="*/ 73278 w 276"/>
              <a:gd name="T7" fmla="*/ 3175 h 236"/>
              <a:gd name="T8" fmla="*/ 76096 w 276"/>
              <a:gd name="T9" fmla="*/ 25400 h 236"/>
              <a:gd name="T10" fmla="*/ 94416 w 276"/>
              <a:gd name="T11" fmla="*/ 31750 h 236"/>
              <a:gd name="T12" fmla="*/ 100053 w 276"/>
              <a:gd name="T13" fmla="*/ 57150 h 236"/>
              <a:gd name="T14" fmla="*/ 147965 w 276"/>
              <a:gd name="T15" fmla="*/ 82550 h 236"/>
              <a:gd name="T16" fmla="*/ 198696 w 276"/>
              <a:gd name="T17" fmla="*/ 77788 h 236"/>
              <a:gd name="T18" fmla="*/ 194469 w 276"/>
              <a:gd name="T19" fmla="*/ 60325 h 236"/>
              <a:gd name="T20" fmla="*/ 256473 w 276"/>
              <a:gd name="T21" fmla="*/ 36513 h 236"/>
              <a:gd name="T22" fmla="*/ 343843 w 276"/>
              <a:gd name="T23" fmla="*/ 82550 h 236"/>
              <a:gd name="T24" fmla="*/ 348070 w 276"/>
              <a:gd name="T25" fmla="*/ 104775 h 236"/>
              <a:gd name="T26" fmla="*/ 329751 w 276"/>
              <a:gd name="T27" fmla="*/ 147638 h 236"/>
              <a:gd name="T28" fmla="*/ 336797 w 276"/>
              <a:gd name="T29" fmla="*/ 207963 h 236"/>
              <a:gd name="T30" fmla="*/ 355116 w 276"/>
              <a:gd name="T31" fmla="*/ 227013 h 236"/>
              <a:gd name="T32" fmla="*/ 336797 w 276"/>
              <a:gd name="T33" fmla="*/ 255588 h 236"/>
              <a:gd name="T34" fmla="*/ 387528 w 276"/>
              <a:gd name="T35" fmla="*/ 320675 h 236"/>
              <a:gd name="T36" fmla="*/ 350889 w 276"/>
              <a:gd name="T37" fmla="*/ 373063 h 236"/>
              <a:gd name="T38" fmla="*/ 267746 w 276"/>
              <a:gd name="T39" fmla="*/ 360363 h 236"/>
              <a:gd name="T40" fmla="*/ 245199 w 276"/>
              <a:gd name="T41" fmla="*/ 325438 h 236"/>
              <a:gd name="T42" fmla="*/ 187423 w 276"/>
              <a:gd name="T43" fmla="*/ 333375 h 236"/>
              <a:gd name="T44" fmla="*/ 145147 w 276"/>
              <a:gd name="T45" fmla="*/ 307975 h 236"/>
              <a:gd name="T46" fmla="*/ 115554 w 276"/>
              <a:gd name="T47" fmla="*/ 252413 h 236"/>
              <a:gd name="T48" fmla="*/ 90188 w 276"/>
              <a:gd name="T49" fmla="*/ 238125 h 236"/>
              <a:gd name="T50" fmla="*/ 87370 w 276"/>
              <a:gd name="T51" fmla="*/ 252413 h 236"/>
              <a:gd name="T52" fmla="*/ 62004 w 276"/>
              <a:gd name="T53" fmla="*/ 190500 h 236"/>
              <a:gd name="T54" fmla="*/ 22547 w 276"/>
              <a:gd name="T55" fmla="*/ 155575 h 236"/>
              <a:gd name="T56" fmla="*/ 39457 w 276"/>
              <a:gd name="T57" fmla="*/ 104775 h 236"/>
              <a:gd name="T58" fmla="*/ 26775 w 276"/>
              <a:gd name="T59" fmla="*/ 96837 h 236"/>
              <a:gd name="T60" fmla="*/ 11274 w 276"/>
              <a:gd name="T61" fmla="*/ 65088 h 236"/>
              <a:gd name="T62" fmla="*/ 0 w 276"/>
              <a:gd name="T63" fmla="*/ 12700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
              <a:gd name="T97" fmla="*/ 0 h 236"/>
              <a:gd name="T98" fmla="*/ 276 w 276"/>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 h="236">
                <a:moveTo>
                  <a:pt x="0" y="8"/>
                </a:moveTo>
                <a:lnTo>
                  <a:pt x="5" y="0"/>
                </a:lnTo>
                <a:lnTo>
                  <a:pt x="25" y="16"/>
                </a:lnTo>
                <a:lnTo>
                  <a:pt x="52" y="2"/>
                </a:lnTo>
                <a:lnTo>
                  <a:pt x="54" y="16"/>
                </a:lnTo>
                <a:lnTo>
                  <a:pt x="67" y="20"/>
                </a:lnTo>
                <a:lnTo>
                  <a:pt x="71" y="36"/>
                </a:lnTo>
                <a:lnTo>
                  <a:pt x="105" y="52"/>
                </a:lnTo>
                <a:lnTo>
                  <a:pt x="141" y="49"/>
                </a:lnTo>
                <a:lnTo>
                  <a:pt x="138" y="38"/>
                </a:lnTo>
                <a:lnTo>
                  <a:pt x="182" y="23"/>
                </a:lnTo>
                <a:lnTo>
                  <a:pt x="244" y="52"/>
                </a:lnTo>
                <a:lnTo>
                  <a:pt x="247" y="66"/>
                </a:lnTo>
                <a:lnTo>
                  <a:pt x="234" y="93"/>
                </a:lnTo>
                <a:lnTo>
                  <a:pt x="239" y="131"/>
                </a:lnTo>
                <a:lnTo>
                  <a:pt x="252" y="143"/>
                </a:lnTo>
                <a:lnTo>
                  <a:pt x="239" y="161"/>
                </a:lnTo>
                <a:lnTo>
                  <a:pt x="275" y="202"/>
                </a:lnTo>
                <a:lnTo>
                  <a:pt x="249" y="235"/>
                </a:lnTo>
                <a:lnTo>
                  <a:pt x="190" y="227"/>
                </a:lnTo>
                <a:lnTo>
                  <a:pt x="174" y="205"/>
                </a:lnTo>
                <a:lnTo>
                  <a:pt x="133" y="210"/>
                </a:lnTo>
                <a:lnTo>
                  <a:pt x="103" y="194"/>
                </a:lnTo>
                <a:lnTo>
                  <a:pt x="82" y="159"/>
                </a:lnTo>
                <a:lnTo>
                  <a:pt x="64" y="150"/>
                </a:lnTo>
                <a:lnTo>
                  <a:pt x="62" y="159"/>
                </a:lnTo>
                <a:lnTo>
                  <a:pt x="44" y="120"/>
                </a:lnTo>
                <a:lnTo>
                  <a:pt x="16" y="98"/>
                </a:lnTo>
                <a:lnTo>
                  <a:pt x="28" y="66"/>
                </a:lnTo>
                <a:lnTo>
                  <a:pt x="19" y="61"/>
                </a:lnTo>
                <a:lnTo>
                  <a:pt x="8" y="41"/>
                </a:lnTo>
                <a:lnTo>
                  <a:pt x="0" y="8"/>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25" name="Freeform 217"/>
          <p:cNvSpPr>
            <a:spLocks/>
          </p:cNvSpPr>
          <p:nvPr/>
        </p:nvSpPr>
        <p:spPr bwMode="auto">
          <a:xfrm>
            <a:off x="5326063" y="3230563"/>
            <a:ext cx="396875" cy="384175"/>
          </a:xfrm>
          <a:custGeom>
            <a:avLst/>
            <a:gdLst>
              <a:gd name="T0" fmla="*/ 0 w 282"/>
              <a:gd name="T1" fmla="*/ 12700 h 242"/>
              <a:gd name="T2" fmla="*/ 7037 w 282"/>
              <a:gd name="T3" fmla="*/ 0 h 242"/>
              <a:gd name="T4" fmla="*/ 36591 w 282"/>
              <a:gd name="T5" fmla="*/ 25400 h 242"/>
              <a:gd name="T6" fmla="*/ 74590 w 282"/>
              <a:gd name="T7" fmla="*/ 3175 h 242"/>
              <a:gd name="T8" fmla="*/ 77405 w 282"/>
              <a:gd name="T9" fmla="*/ 25400 h 242"/>
              <a:gd name="T10" fmla="*/ 95700 w 282"/>
              <a:gd name="T11" fmla="*/ 33338 h 242"/>
              <a:gd name="T12" fmla="*/ 102737 w 282"/>
              <a:gd name="T13" fmla="*/ 58738 h 242"/>
              <a:gd name="T14" fmla="*/ 150587 w 282"/>
              <a:gd name="T15" fmla="*/ 84138 h 242"/>
              <a:gd name="T16" fmla="*/ 202660 w 282"/>
              <a:gd name="T17" fmla="*/ 79375 h 242"/>
              <a:gd name="T18" fmla="*/ 198438 w 282"/>
              <a:gd name="T19" fmla="*/ 61913 h 242"/>
              <a:gd name="T20" fmla="*/ 261769 w 282"/>
              <a:gd name="T21" fmla="*/ 38100 h 242"/>
              <a:gd name="T22" fmla="*/ 350432 w 282"/>
              <a:gd name="T23" fmla="*/ 84138 h 242"/>
              <a:gd name="T24" fmla="*/ 354654 w 282"/>
              <a:gd name="T25" fmla="*/ 107950 h 242"/>
              <a:gd name="T26" fmla="*/ 336359 w 282"/>
              <a:gd name="T27" fmla="*/ 150813 h 242"/>
              <a:gd name="T28" fmla="*/ 343395 w 282"/>
              <a:gd name="T29" fmla="*/ 212725 h 242"/>
              <a:gd name="T30" fmla="*/ 361691 w 282"/>
              <a:gd name="T31" fmla="*/ 233363 h 242"/>
              <a:gd name="T32" fmla="*/ 343395 w 282"/>
              <a:gd name="T33" fmla="*/ 261938 h 242"/>
              <a:gd name="T34" fmla="*/ 395468 w 282"/>
              <a:gd name="T35" fmla="*/ 328613 h 242"/>
              <a:gd name="T36" fmla="*/ 357469 w 282"/>
              <a:gd name="T37" fmla="*/ 382588 h 242"/>
              <a:gd name="T38" fmla="*/ 273027 w 282"/>
              <a:gd name="T39" fmla="*/ 369888 h 242"/>
              <a:gd name="T40" fmla="*/ 250510 w 282"/>
              <a:gd name="T41" fmla="*/ 333375 h 242"/>
              <a:gd name="T42" fmla="*/ 191401 w 282"/>
              <a:gd name="T43" fmla="*/ 341313 h 242"/>
              <a:gd name="T44" fmla="*/ 147773 w 282"/>
              <a:gd name="T45" fmla="*/ 315913 h 242"/>
              <a:gd name="T46" fmla="*/ 118218 w 282"/>
              <a:gd name="T47" fmla="*/ 258763 h 242"/>
              <a:gd name="T48" fmla="*/ 91478 w 282"/>
              <a:gd name="T49" fmla="*/ 244475 h 242"/>
              <a:gd name="T50" fmla="*/ 88664 w 282"/>
              <a:gd name="T51" fmla="*/ 258763 h 242"/>
              <a:gd name="T52" fmla="*/ 63331 w 282"/>
              <a:gd name="T53" fmla="*/ 195262 h 242"/>
              <a:gd name="T54" fmla="*/ 22518 w 282"/>
              <a:gd name="T55" fmla="*/ 158750 h 242"/>
              <a:gd name="T56" fmla="*/ 40813 w 282"/>
              <a:gd name="T57" fmla="*/ 107950 h 242"/>
              <a:gd name="T58" fmla="*/ 26740 w 282"/>
              <a:gd name="T59" fmla="*/ 100012 h 242"/>
              <a:gd name="T60" fmla="*/ 11259 w 282"/>
              <a:gd name="T61" fmla="*/ 66675 h 242"/>
              <a:gd name="T62" fmla="*/ 0 w 282"/>
              <a:gd name="T63" fmla="*/ 12700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2"/>
              <a:gd name="T97" fmla="*/ 0 h 242"/>
              <a:gd name="T98" fmla="*/ 282 w 282"/>
              <a:gd name="T99" fmla="*/ 242 h 2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2" h="242">
                <a:moveTo>
                  <a:pt x="0" y="8"/>
                </a:moveTo>
                <a:lnTo>
                  <a:pt x="5" y="0"/>
                </a:lnTo>
                <a:lnTo>
                  <a:pt x="26" y="16"/>
                </a:lnTo>
                <a:lnTo>
                  <a:pt x="53" y="2"/>
                </a:lnTo>
                <a:lnTo>
                  <a:pt x="55" y="16"/>
                </a:lnTo>
                <a:lnTo>
                  <a:pt x="68" y="21"/>
                </a:lnTo>
                <a:lnTo>
                  <a:pt x="73" y="37"/>
                </a:lnTo>
                <a:lnTo>
                  <a:pt x="107" y="53"/>
                </a:lnTo>
                <a:lnTo>
                  <a:pt x="144" y="50"/>
                </a:lnTo>
                <a:lnTo>
                  <a:pt x="141" y="39"/>
                </a:lnTo>
                <a:lnTo>
                  <a:pt x="186" y="24"/>
                </a:lnTo>
                <a:lnTo>
                  <a:pt x="249" y="53"/>
                </a:lnTo>
                <a:lnTo>
                  <a:pt x="252" y="68"/>
                </a:lnTo>
                <a:lnTo>
                  <a:pt x="239" y="95"/>
                </a:lnTo>
                <a:lnTo>
                  <a:pt x="244" y="134"/>
                </a:lnTo>
                <a:lnTo>
                  <a:pt x="257" y="147"/>
                </a:lnTo>
                <a:lnTo>
                  <a:pt x="244" y="165"/>
                </a:lnTo>
                <a:lnTo>
                  <a:pt x="281" y="207"/>
                </a:lnTo>
                <a:lnTo>
                  <a:pt x="254" y="241"/>
                </a:lnTo>
                <a:lnTo>
                  <a:pt x="194" y="233"/>
                </a:lnTo>
                <a:lnTo>
                  <a:pt x="178" y="210"/>
                </a:lnTo>
                <a:lnTo>
                  <a:pt x="136" y="215"/>
                </a:lnTo>
                <a:lnTo>
                  <a:pt x="105" y="199"/>
                </a:lnTo>
                <a:lnTo>
                  <a:pt x="84" y="163"/>
                </a:lnTo>
                <a:lnTo>
                  <a:pt x="65" y="154"/>
                </a:lnTo>
                <a:lnTo>
                  <a:pt x="63" y="163"/>
                </a:lnTo>
                <a:lnTo>
                  <a:pt x="45" y="123"/>
                </a:lnTo>
                <a:lnTo>
                  <a:pt x="16" y="100"/>
                </a:lnTo>
                <a:lnTo>
                  <a:pt x="29" y="68"/>
                </a:lnTo>
                <a:lnTo>
                  <a:pt x="19" y="63"/>
                </a:lnTo>
                <a:lnTo>
                  <a:pt x="8" y="42"/>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26" name="Freeform 218"/>
          <p:cNvSpPr>
            <a:spLocks/>
          </p:cNvSpPr>
          <p:nvPr/>
        </p:nvSpPr>
        <p:spPr bwMode="auto">
          <a:xfrm>
            <a:off x="5210175" y="3297238"/>
            <a:ext cx="196850" cy="204787"/>
          </a:xfrm>
          <a:custGeom>
            <a:avLst/>
            <a:gdLst>
              <a:gd name="T0" fmla="*/ 0 w 140"/>
              <a:gd name="T1" fmla="*/ 103187 h 129"/>
              <a:gd name="T2" fmla="*/ 11249 w 140"/>
              <a:gd name="T3" fmla="*/ 131762 h 129"/>
              <a:gd name="T4" fmla="*/ 95613 w 140"/>
              <a:gd name="T5" fmla="*/ 174625 h 129"/>
              <a:gd name="T6" fmla="*/ 95613 w 140"/>
              <a:gd name="T7" fmla="*/ 190499 h 129"/>
              <a:gd name="T8" fmla="*/ 120922 w 140"/>
              <a:gd name="T9" fmla="*/ 203200 h 129"/>
              <a:gd name="T10" fmla="*/ 158886 w 140"/>
              <a:gd name="T11" fmla="*/ 203200 h 129"/>
              <a:gd name="T12" fmla="*/ 184195 w 140"/>
              <a:gd name="T13" fmla="*/ 184150 h 129"/>
              <a:gd name="T14" fmla="*/ 195444 w 140"/>
              <a:gd name="T15" fmla="*/ 184150 h 129"/>
              <a:gd name="T16" fmla="*/ 171541 w 140"/>
              <a:gd name="T17" fmla="*/ 122237 h 129"/>
              <a:gd name="T18" fmla="*/ 132171 w 140"/>
              <a:gd name="T19" fmla="*/ 87312 h 129"/>
              <a:gd name="T20" fmla="*/ 149044 w 140"/>
              <a:gd name="T21" fmla="*/ 39687 h 129"/>
              <a:gd name="T22" fmla="*/ 136389 w 140"/>
              <a:gd name="T23" fmla="*/ 31750 h 129"/>
              <a:gd name="T24" fmla="*/ 120922 w 140"/>
              <a:gd name="T25" fmla="*/ 0 h 129"/>
              <a:gd name="T26" fmla="*/ 75928 w 140"/>
              <a:gd name="T27" fmla="*/ 3175 h 129"/>
              <a:gd name="T28" fmla="*/ 53431 w 140"/>
              <a:gd name="T29" fmla="*/ 19050 h 129"/>
              <a:gd name="T30" fmla="*/ 49213 w 140"/>
              <a:gd name="T31" fmla="*/ 71437 h 129"/>
              <a:gd name="T32" fmla="*/ 0 w 140"/>
              <a:gd name="T33" fmla="*/ 10318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129"/>
              <a:gd name="T53" fmla="*/ 140 w 140"/>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129">
                <a:moveTo>
                  <a:pt x="0" y="65"/>
                </a:moveTo>
                <a:lnTo>
                  <a:pt x="8" y="83"/>
                </a:lnTo>
                <a:lnTo>
                  <a:pt x="68" y="110"/>
                </a:lnTo>
                <a:lnTo>
                  <a:pt x="68" y="120"/>
                </a:lnTo>
                <a:lnTo>
                  <a:pt x="86" y="128"/>
                </a:lnTo>
                <a:lnTo>
                  <a:pt x="113" y="128"/>
                </a:lnTo>
                <a:lnTo>
                  <a:pt x="131" y="116"/>
                </a:lnTo>
                <a:lnTo>
                  <a:pt x="139" y="116"/>
                </a:lnTo>
                <a:lnTo>
                  <a:pt x="122" y="77"/>
                </a:lnTo>
                <a:lnTo>
                  <a:pt x="94" y="55"/>
                </a:lnTo>
                <a:lnTo>
                  <a:pt x="106" y="25"/>
                </a:lnTo>
                <a:lnTo>
                  <a:pt x="97" y="20"/>
                </a:lnTo>
                <a:lnTo>
                  <a:pt x="86" y="0"/>
                </a:lnTo>
                <a:lnTo>
                  <a:pt x="54" y="2"/>
                </a:lnTo>
                <a:lnTo>
                  <a:pt x="38" y="12"/>
                </a:lnTo>
                <a:lnTo>
                  <a:pt x="35" y="45"/>
                </a:lnTo>
                <a:lnTo>
                  <a:pt x="0" y="65"/>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27" name="Freeform 219"/>
          <p:cNvSpPr>
            <a:spLocks/>
          </p:cNvSpPr>
          <p:nvPr/>
        </p:nvSpPr>
        <p:spPr bwMode="auto">
          <a:xfrm>
            <a:off x="5210175" y="3297238"/>
            <a:ext cx="206375" cy="214312"/>
          </a:xfrm>
          <a:custGeom>
            <a:avLst/>
            <a:gdLst>
              <a:gd name="T0" fmla="*/ 0 w 146"/>
              <a:gd name="T1" fmla="*/ 107950 h 135"/>
              <a:gd name="T2" fmla="*/ 11308 w 146"/>
              <a:gd name="T3" fmla="*/ 138112 h 135"/>
              <a:gd name="T4" fmla="*/ 100360 w 146"/>
              <a:gd name="T5" fmla="*/ 182562 h 135"/>
              <a:gd name="T6" fmla="*/ 100360 w 146"/>
              <a:gd name="T7" fmla="*/ 200024 h 135"/>
              <a:gd name="T8" fmla="*/ 127217 w 146"/>
              <a:gd name="T9" fmla="*/ 212725 h 135"/>
              <a:gd name="T10" fmla="*/ 166796 w 146"/>
              <a:gd name="T11" fmla="*/ 212725 h 135"/>
              <a:gd name="T12" fmla="*/ 193653 w 146"/>
              <a:gd name="T13" fmla="*/ 192087 h 135"/>
              <a:gd name="T14" fmla="*/ 204961 w 146"/>
              <a:gd name="T15" fmla="*/ 192087 h 135"/>
              <a:gd name="T16" fmla="*/ 179518 w 146"/>
              <a:gd name="T17" fmla="*/ 128587 h 135"/>
              <a:gd name="T18" fmla="*/ 138526 w 146"/>
              <a:gd name="T19" fmla="*/ 92075 h 135"/>
              <a:gd name="T20" fmla="*/ 156902 w 146"/>
              <a:gd name="T21" fmla="*/ 41275 h 135"/>
              <a:gd name="T22" fmla="*/ 142766 w 146"/>
              <a:gd name="T23" fmla="*/ 33337 h 135"/>
              <a:gd name="T24" fmla="*/ 127217 w 146"/>
              <a:gd name="T25" fmla="*/ 0 h 135"/>
              <a:gd name="T26" fmla="*/ 79158 w 146"/>
              <a:gd name="T27" fmla="*/ 3175 h 135"/>
              <a:gd name="T28" fmla="*/ 56541 w 146"/>
              <a:gd name="T29" fmla="*/ 20637 h 135"/>
              <a:gd name="T30" fmla="*/ 52301 w 146"/>
              <a:gd name="T31" fmla="*/ 74612 h 135"/>
              <a:gd name="T32" fmla="*/ 0 w 146"/>
              <a:gd name="T33" fmla="*/ 10795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135"/>
              <a:gd name="T53" fmla="*/ 146 w 146"/>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135">
                <a:moveTo>
                  <a:pt x="0" y="68"/>
                </a:moveTo>
                <a:lnTo>
                  <a:pt x="8" y="87"/>
                </a:lnTo>
                <a:lnTo>
                  <a:pt x="71" y="115"/>
                </a:lnTo>
                <a:lnTo>
                  <a:pt x="71" y="126"/>
                </a:lnTo>
                <a:lnTo>
                  <a:pt x="90" y="134"/>
                </a:lnTo>
                <a:lnTo>
                  <a:pt x="118" y="134"/>
                </a:lnTo>
                <a:lnTo>
                  <a:pt x="137" y="121"/>
                </a:lnTo>
                <a:lnTo>
                  <a:pt x="145" y="121"/>
                </a:lnTo>
                <a:lnTo>
                  <a:pt x="127" y="81"/>
                </a:lnTo>
                <a:lnTo>
                  <a:pt x="98" y="58"/>
                </a:lnTo>
                <a:lnTo>
                  <a:pt x="111" y="26"/>
                </a:lnTo>
                <a:lnTo>
                  <a:pt x="101" y="21"/>
                </a:lnTo>
                <a:lnTo>
                  <a:pt x="90" y="0"/>
                </a:lnTo>
                <a:lnTo>
                  <a:pt x="56" y="2"/>
                </a:lnTo>
                <a:lnTo>
                  <a:pt x="40" y="13"/>
                </a:lnTo>
                <a:lnTo>
                  <a:pt x="37" y="47"/>
                </a:lnTo>
                <a:lnTo>
                  <a:pt x="0" y="6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28" name="Freeform 220"/>
          <p:cNvSpPr>
            <a:spLocks/>
          </p:cNvSpPr>
          <p:nvPr/>
        </p:nvSpPr>
        <p:spPr bwMode="auto">
          <a:xfrm>
            <a:off x="5337175" y="3509963"/>
            <a:ext cx="31750" cy="26987"/>
          </a:xfrm>
          <a:custGeom>
            <a:avLst/>
            <a:gdLst>
              <a:gd name="T0" fmla="*/ 0 w 23"/>
              <a:gd name="T1" fmla="*/ 0 h 17"/>
              <a:gd name="T2" fmla="*/ 13804 w 23"/>
              <a:gd name="T3" fmla="*/ 25400 h 17"/>
              <a:gd name="T4" fmla="*/ 30370 w 23"/>
              <a:gd name="T5" fmla="*/ 0 h 17"/>
              <a:gd name="T6" fmla="*/ 0 w 23"/>
              <a:gd name="T7" fmla="*/ 0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0" y="0"/>
                </a:moveTo>
                <a:lnTo>
                  <a:pt x="10" y="16"/>
                </a:lnTo>
                <a:lnTo>
                  <a:pt x="22" y="0"/>
                </a:lnTo>
                <a:lnTo>
                  <a:pt x="0"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29" name="Freeform 221"/>
          <p:cNvSpPr>
            <a:spLocks/>
          </p:cNvSpPr>
          <p:nvPr/>
        </p:nvSpPr>
        <p:spPr bwMode="auto">
          <a:xfrm>
            <a:off x="5337175" y="3509963"/>
            <a:ext cx="41275" cy="26987"/>
          </a:xfrm>
          <a:custGeom>
            <a:avLst/>
            <a:gdLst>
              <a:gd name="T0" fmla="*/ 0 w 29"/>
              <a:gd name="T1" fmla="*/ 0 h 17"/>
              <a:gd name="T2" fmla="*/ 18503 w 29"/>
              <a:gd name="T3" fmla="*/ 25400 h 17"/>
              <a:gd name="T4" fmla="*/ 39852 w 29"/>
              <a:gd name="T5" fmla="*/ 0 h 17"/>
              <a:gd name="T6" fmla="*/ 0 w 29"/>
              <a:gd name="T7" fmla="*/ 0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0" y="0"/>
                </a:moveTo>
                <a:lnTo>
                  <a:pt x="13" y="16"/>
                </a:lnTo>
                <a:lnTo>
                  <a:pt x="28"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30" name="Freeform 222"/>
          <p:cNvSpPr>
            <a:spLocks/>
          </p:cNvSpPr>
          <p:nvPr/>
        </p:nvSpPr>
        <p:spPr bwMode="auto">
          <a:xfrm>
            <a:off x="4192588" y="2773363"/>
            <a:ext cx="82550" cy="103187"/>
          </a:xfrm>
          <a:custGeom>
            <a:avLst/>
            <a:gdLst>
              <a:gd name="T0" fmla="*/ 0 w 59"/>
              <a:gd name="T1" fmla="*/ 87312 h 65"/>
              <a:gd name="T2" fmla="*/ 18189 w 59"/>
              <a:gd name="T3" fmla="*/ 98425 h 65"/>
              <a:gd name="T4" fmla="*/ 6996 w 59"/>
              <a:gd name="T5" fmla="*/ 101600 h 65"/>
              <a:gd name="T6" fmla="*/ 76953 w 59"/>
              <a:gd name="T7" fmla="*/ 90487 h 65"/>
              <a:gd name="T8" fmla="*/ 81151 w 59"/>
              <a:gd name="T9" fmla="*/ 33337 h 65"/>
              <a:gd name="T10" fmla="*/ 74155 w 59"/>
              <a:gd name="T11" fmla="*/ 22225 h 65"/>
              <a:gd name="T12" fmla="*/ 50369 w 59"/>
              <a:gd name="T13" fmla="*/ 28575 h 65"/>
              <a:gd name="T14" fmla="*/ 44773 w 59"/>
              <a:gd name="T15" fmla="*/ 22225 h 65"/>
              <a:gd name="T16" fmla="*/ 53168 w 59"/>
              <a:gd name="T17" fmla="*/ 7937 h 65"/>
              <a:gd name="T18" fmla="*/ 44773 w 59"/>
              <a:gd name="T19" fmla="*/ 0 h 65"/>
              <a:gd name="T20" fmla="*/ 36378 w 59"/>
              <a:gd name="T21" fmla="*/ 25400 h 65"/>
              <a:gd name="T22" fmla="*/ 6996 w 59"/>
              <a:gd name="T23" fmla="*/ 38100 h 65"/>
              <a:gd name="T24" fmla="*/ 18189 w 59"/>
              <a:gd name="T25" fmla="*/ 41275 h 65"/>
              <a:gd name="T26" fmla="*/ 9794 w 59"/>
              <a:gd name="T27" fmla="*/ 53975 h 65"/>
              <a:gd name="T28" fmla="*/ 30781 w 59"/>
              <a:gd name="T29" fmla="*/ 57150 h 65"/>
              <a:gd name="T30" fmla="*/ 9794 w 59"/>
              <a:gd name="T31" fmla="*/ 79375 h 65"/>
              <a:gd name="T32" fmla="*/ 33580 w 59"/>
              <a:gd name="T33" fmla="*/ 76200 h 65"/>
              <a:gd name="T34" fmla="*/ 0 w 59"/>
              <a:gd name="T35" fmla="*/ 87312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65"/>
              <a:gd name="T56" fmla="*/ 59 w 59"/>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65">
                <a:moveTo>
                  <a:pt x="0" y="55"/>
                </a:moveTo>
                <a:lnTo>
                  <a:pt x="13" y="62"/>
                </a:lnTo>
                <a:lnTo>
                  <a:pt x="5" y="64"/>
                </a:lnTo>
                <a:lnTo>
                  <a:pt x="55" y="57"/>
                </a:lnTo>
                <a:lnTo>
                  <a:pt x="58" y="21"/>
                </a:lnTo>
                <a:lnTo>
                  <a:pt x="53" y="14"/>
                </a:lnTo>
                <a:lnTo>
                  <a:pt x="36" y="18"/>
                </a:lnTo>
                <a:lnTo>
                  <a:pt x="32" y="14"/>
                </a:lnTo>
                <a:lnTo>
                  <a:pt x="38" y="5"/>
                </a:lnTo>
                <a:lnTo>
                  <a:pt x="32" y="0"/>
                </a:lnTo>
                <a:lnTo>
                  <a:pt x="26" y="16"/>
                </a:lnTo>
                <a:lnTo>
                  <a:pt x="5" y="24"/>
                </a:lnTo>
                <a:lnTo>
                  <a:pt x="13" y="26"/>
                </a:lnTo>
                <a:lnTo>
                  <a:pt x="7" y="34"/>
                </a:lnTo>
                <a:lnTo>
                  <a:pt x="22" y="36"/>
                </a:lnTo>
                <a:lnTo>
                  <a:pt x="7" y="50"/>
                </a:lnTo>
                <a:lnTo>
                  <a:pt x="24" y="48"/>
                </a:lnTo>
                <a:lnTo>
                  <a:pt x="0" y="5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231" name="Freeform 223"/>
          <p:cNvSpPr>
            <a:spLocks/>
          </p:cNvSpPr>
          <p:nvPr/>
        </p:nvSpPr>
        <p:spPr bwMode="auto">
          <a:xfrm>
            <a:off x="4192588" y="2773363"/>
            <a:ext cx="92075" cy="112712"/>
          </a:xfrm>
          <a:custGeom>
            <a:avLst/>
            <a:gdLst>
              <a:gd name="T0" fmla="*/ 0 w 65"/>
              <a:gd name="T1" fmla="*/ 95250 h 71"/>
              <a:gd name="T2" fmla="*/ 19832 w 65"/>
              <a:gd name="T3" fmla="*/ 107950 h 71"/>
              <a:gd name="T4" fmla="*/ 7083 w 65"/>
              <a:gd name="T5" fmla="*/ 111125 h 71"/>
              <a:gd name="T6" fmla="*/ 86409 w 65"/>
              <a:gd name="T7" fmla="*/ 98425 h 71"/>
              <a:gd name="T8" fmla="*/ 90658 w 65"/>
              <a:gd name="T9" fmla="*/ 36512 h 71"/>
              <a:gd name="T10" fmla="*/ 82159 w 65"/>
              <a:gd name="T11" fmla="*/ 23812 h 71"/>
              <a:gd name="T12" fmla="*/ 56662 w 65"/>
              <a:gd name="T13" fmla="*/ 31750 h 71"/>
              <a:gd name="T14" fmla="*/ 49579 w 65"/>
              <a:gd name="T15" fmla="*/ 23812 h 71"/>
              <a:gd name="T16" fmla="*/ 59495 w 65"/>
              <a:gd name="T17" fmla="*/ 7937 h 71"/>
              <a:gd name="T18" fmla="*/ 49579 w 65"/>
              <a:gd name="T19" fmla="*/ 0 h 71"/>
              <a:gd name="T20" fmla="*/ 41080 w 65"/>
              <a:gd name="T21" fmla="*/ 28575 h 71"/>
              <a:gd name="T22" fmla="*/ 7083 w 65"/>
              <a:gd name="T23" fmla="*/ 41275 h 71"/>
              <a:gd name="T24" fmla="*/ 19832 w 65"/>
              <a:gd name="T25" fmla="*/ 44450 h 71"/>
              <a:gd name="T26" fmla="*/ 11332 w 65"/>
              <a:gd name="T27" fmla="*/ 58737 h 71"/>
              <a:gd name="T28" fmla="*/ 33997 w 65"/>
              <a:gd name="T29" fmla="*/ 61912 h 71"/>
              <a:gd name="T30" fmla="*/ 11332 w 65"/>
              <a:gd name="T31" fmla="*/ 87312 h 71"/>
              <a:gd name="T32" fmla="*/ 38247 w 65"/>
              <a:gd name="T33" fmla="*/ 82550 h 71"/>
              <a:gd name="T34" fmla="*/ 0 w 65"/>
              <a:gd name="T35" fmla="*/ 9525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71"/>
              <a:gd name="T56" fmla="*/ 65 w 65"/>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71">
                <a:moveTo>
                  <a:pt x="0" y="60"/>
                </a:moveTo>
                <a:lnTo>
                  <a:pt x="14" y="68"/>
                </a:lnTo>
                <a:lnTo>
                  <a:pt x="5" y="70"/>
                </a:lnTo>
                <a:lnTo>
                  <a:pt x="61" y="62"/>
                </a:lnTo>
                <a:lnTo>
                  <a:pt x="64" y="23"/>
                </a:lnTo>
                <a:lnTo>
                  <a:pt x="58" y="15"/>
                </a:lnTo>
                <a:lnTo>
                  <a:pt x="40" y="20"/>
                </a:lnTo>
                <a:lnTo>
                  <a:pt x="35" y="15"/>
                </a:lnTo>
                <a:lnTo>
                  <a:pt x="42" y="5"/>
                </a:lnTo>
                <a:lnTo>
                  <a:pt x="35" y="0"/>
                </a:lnTo>
                <a:lnTo>
                  <a:pt x="29" y="18"/>
                </a:lnTo>
                <a:lnTo>
                  <a:pt x="5" y="26"/>
                </a:lnTo>
                <a:lnTo>
                  <a:pt x="14" y="28"/>
                </a:lnTo>
                <a:lnTo>
                  <a:pt x="8" y="37"/>
                </a:lnTo>
                <a:lnTo>
                  <a:pt x="24" y="39"/>
                </a:lnTo>
                <a:lnTo>
                  <a:pt x="8" y="55"/>
                </a:lnTo>
                <a:lnTo>
                  <a:pt x="27" y="52"/>
                </a:lnTo>
                <a:lnTo>
                  <a:pt x="0" y="6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32" name="Freeform 224"/>
          <p:cNvSpPr>
            <a:spLocks/>
          </p:cNvSpPr>
          <p:nvPr/>
        </p:nvSpPr>
        <p:spPr bwMode="auto">
          <a:xfrm>
            <a:off x="5113338" y="3409950"/>
            <a:ext cx="23812" cy="87313"/>
          </a:xfrm>
          <a:custGeom>
            <a:avLst/>
            <a:gdLst>
              <a:gd name="T0" fmla="*/ 0 w 17"/>
              <a:gd name="T1" fmla="*/ 41275 h 55"/>
              <a:gd name="T2" fmla="*/ 11206 w 17"/>
              <a:gd name="T3" fmla="*/ 85725 h 55"/>
              <a:gd name="T4" fmla="*/ 14007 w 17"/>
              <a:gd name="T5" fmla="*/ 85725 h 55"/>
              <a:gd name="T6" fmla="*/ 19610 w 17"/>
              <a:gd name="T7" fmla="*/ 36513 h 55"/>
              <a:gd name="T8" fmla="*/ 11206 w 17"/>
              <a:gd name="T9" fmla="*/ 36513 h 55"/>
              <a:gd name="T10" fmla="*/ 11206 w 17"/>
              <a:gd name="T11" fmla="*/ 19050 h 55"/>
              <a:gd name="T12" fmla="*/ 19610 w 17"/>
              <a:gd name="T13" fmla="*/ 9525 h 55"/>
              <a:gd name="T14" fmla="*/ 22411 w 17"/>
              <a:gd name="T15" fmla="*/ 0 h 55"/>
              <a:gd name="T16" fmla="*/ 14007 w 17"/>
              <a:gd name="T17" fmla="*/ 0 h 55"/>
              <a:gd name="T18" fmla="*/ 0 w 17"/>
              <a:gd name="T19" fmla="*/ 41275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55"/>
              <a:gd name="T32" fmla="*/ 17 w 17"/>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55">
                <a:moveTo>
                  <a:pt x="0" y="26"/>
                </a:moveTo>
                <a:lnTo>
                  <a:pt x="8" y="54"/>
                </a:lnTo>
                <a:lnTo>
                  <a:pt x="10" y="54"/>
                </a:lnTo>
                <a:lnTo>
                  <a:pt x="14" y="23"/>
                </a:lnTo>
                <a:lnTo>
                  <a:pt x="8" y="23"/>
                </a:lnTo>
                <a:lnTo>
                  <a:pt x="8" y="12"/>
                </a:lnTo>
                <a:lnTo>
                  <a:pt x="14" y="6"/>
                </a:lnTo>
                <a:lnTo>
                  <a:pt x="16" y="0"/>
                </a:lnTo>
                <a:lnTo>
                  <a:pt x="10" y="0"/>
                </a:lnTo>
                <a:lnTo>
                  <a:pt x="0" y="26"/>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33" name="Freeform 225"/>
          <p:cNvSpPr>
            <a:spLocks/>
          </p:cNvSpPr>
          <p:nvPr/>
        </p:nvSpPr>
        <p:spPr bwMode="auto">
          <a:xfrm>
            <a:off x="5113338" y="3409950"/>
            <a:ext cx="33337" cy="96838"/>
          </a:xfrm>
          <a:custGeom>
            <a:avLst/>
            <a:gdLst>
              <a:gd name="T0" fmla="*/ 0 w 23"/>
              <a:gd name="T1" fmla="*/ 46038 h 61"/>
              <a:gd name="T2" fmla="*/ 15944 w 23"/>
              <a:gd name="T3" fmla="*/ 95250 h 61"/>
              <a:gd name="T4" fmla="*/ 20292 w 23"/>
              <a:gd name="T5" fmla="*/ 95250 h 61"/>
              <a:gd name="T6" fmla="*/ 27539 w 23"/>
              <a:gd name="T7" fmla="*/ 41275 h 61"/>
              <a:gd name="T8" fmla="*/ 15944 w 23"/>
              <a:gd name="T9" fmla="*/ 41275 h 61"/>
              <a:gd name="T10" fmla="*/ 15944 w 23"/>
              <a:gd name="T11" fmla="*/ 20638 h 61"/>
              <a:gd name="T12" fmla="*/ 27539 w 23"/>
              <a:gd name="T13" fmla="*/ 11113 h 61"/>
              <a:gd name="T14" fmla="*/ 31888 w 23"/>
              <a:gd name="T15" fmla="*/ 0 h 61"/>
              <a:gd name="T16" fmla="*/ 20292 w 23"/>
              <a:gd name="T17" fmla="*/ 0 h 61"/>
              <a:gd name="T18" fmla="*/ 0 w 23"/>
              <a:gd name="T19" fmla="*/ 46038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1"/>
              <a:gd name="T32" fmla="*/ 23 w 23"/>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1">
                <a:moveTo>
                  <a:pt x="0" y="29"/>
                </a:moveTo>
                <a:lnTo>
                  <a:pt x="11" y="60"/>
                </a:lnTo>
                <a:lnTo>
                  <a:pt x="14" y="60"/>
                </a:lnTo>
                <a:lnTo>
                  <a:pt x="19" y="26"/>
                </a:lnTo>
                <a:lnTo>
                  <a:pt x="11" y="26"/>
                </a:lnTo>
                <a:lnTo>
                  <a:pt x="11" y="13"/>
                </a:lnTo>
                <a:lnTo>
                  <a:pt x="19" y="7"/>
                </a:lnTo>
                <a:lnTo>
                  <a:pt x="22" y="0"/>
                </a:lnTo>
                <a:lnTo>
                  <a:pt x="14" y="0"/>
                </a:lnTo>
                <a:lnTo>
                  <a:pt x="0" y="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34" name="Freeform 226"/>
          <p:cNvSpPr>
            <a:spLocks/>
          </p:cNvSpPr>
          <p:nvPr/>
        </p:nvSpPr>
        <p:spPr bwMode="auto">
          <a:xfrm>
            <a:off x="4548188" y="3027363"/>
            <a:ext cx="236537" cy="249237"/>
          </a:xfrm>
          <a:custGeom>
            <a:avLst/>
            <a:gdLst>
              <a:gd name="T0" fmla="*/ 0 w 168"/>
              <a:gd name="T1" fmla="*/ 60325 h 157"/>
              <a:gd name="T2" fmla="*/ 4224 w 168"/>
              <a:gd name="T3" fmla="*/ 30162 h 157"/>
              <a:gd name="T4" fmla="*/ 32383 w 168"/>
              <a:gd name="T5" fmla="*/ 15875 h 157"/>
              <a:gd name="T6" fmla="*/ 47871 w 168"/>
              <a:gd name="T7" fmla="*/ 26987 h 157"/>
              <a:gd name="T8" fmla="*/ 71806 w 168"/>
              <a:gd name="T9" fmla="*/ 3175 h 157"/>
              <a:gd name="T10" fmla="*/ 107005 w 168"/>
              <a:gd name="T11" fmla="*/ 0 h 157"/>
              <a:gd name="T12" fmla="*/ 136572 w 168"/>
              <a:gd name="T13" fmla="*/ 15875 h 157"/>
              <a:gd name="T14" fmla="*/ 136572 w 168"/>
              <a:gd name="T15" fmla="*/ 39687 h 157"/>
              <a:gd name="T16" fmla="*/ 111229 w 168"/>
              <a:gd name="T17" fmla="*/ 44450 h 157"/>
              <a:gd name="T18" fmla="*/ 114045 w 168"/>
              <a:gd name="T19" fmla="*/ 79375 h 157"/>
              <a:gd name="T20" fmla="*/ 160507 w 168"/>
              <a:gd name="T21" fmla="*/ 136525 h 157"/>
              <a:gd name="T22" fmla="*/ 184443 w 168"/>
              <a:gd name="T23" fmla="*/ 139700 h 157"/>
              <a:gd name="T24" fmla="*/ 181627 w 168"/>
              <a:gd name="T25" fmla="*/ 150812 h 157"/>
              <a:gd name="T26" fmla="*/ 235129 w 168"/>
              <a:gd name="T27" fmla="*/ 187325 h 157"/>
              <a:gd name="T28" fmla="*/ 199930 w 168"/>
              <a:gd name="T29" fmla="*/ 184150 h 157"/>
              <a:gd name="T30" fmla="*/ 208378 w 168"/>
              <a:gd name="T31" fmla="*/ 215900 h 157"/>
              <a:gd name="T32" fmla="*/ 184443 w 168"/>
              <a:gd name="T33" fmla="*/ 247650 h 157"/>
              <a:gd name="T34" fmla="*/ 177403 w 168"/>
              <a:gd name="T35" fmla="*/ 187325 h 157"/>
              <a:gd name="T36" fmla="*/ 85885 w 168"/>
              <a:gd name="T37" fmla="*/ 127000 h 157"/>
              <a:gd name="T38" fmla="*/ 67582 w 168"/>
              <a:gd name="T39" fmla="*/ 82550 h 157"/>
              <a:gd name="T40" fmla="*/ 39423 w 168"/>
              <a:gd name="T41" fmla="*/ 71437 h 157"/>
              <a:gd name="T42" fmla="*/ 15488 w 168"/>
              <a:gd name="T43" fmla="*/ 87312 h 157"/>
              <a:gd name="T44" fmla="*/ 0 w 168"/>
              <a:gd name="T45" fmla="*/ 60325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8"/>
              <a:gd name="T70" fmla="*/ 0 h 157"/>
              <a:gd name="T71" fmla="*/ 168 w 16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8" h="157">
                <a:moveTo>
                  <a:pt x="0" y="38"/>
                </a:moveTo>
                <a:lnTo>
                  <a:pt x="3" y="19"/>
                </a:lnTo>
                <a:lnTo>
                  <a:pt x="23" y="10"/>
                </a:lnTo>
                <a:lnTo>
                  <a:pt x="34" y="17"/>
                </a:lnTo>
                <a:lnTo>
                  <a:pt x="51" y="2"/>
                </a:lnTo>
                <a:lnTo>
                  <a:pt x="76" y="0"/>
                </a:lnTo>
                <a:lnTo>
                  <a:pt x="97" y="10"/>
                </a:lnTo>
                <a:lnTo>
                  <a:pt x="97" y="25"/>
                </a:lnTo>
                <a:lnTo>
                  <a:pt x="79" y="28"/>
                </a:lnTo>
                <a:lnTo>
                  <a:pt x="81" y="50"/>
                </a:lnTo>
                <a:lnTo>
                  <a:pt x="114" y="86"/>
                </a:lnTo>
                <a:lnTo>
                  <a:pt x="131" y="88"/>
                </a:lnTo>
                <a:lnTo>
                  <a:pt x="129" y="95"/>
                </a:lnTo>
                <a:lnTo>
                  <a:pt x="167" y="118"/>
                </a:lnTo>
                <a:lnTo>
                  <a:pt x="142" y="116"/>
                </a:lnTo>
                <a:lnTo>
                  <a:pt x="148" y="136"/>
                </a:lnTo>
                <a:lnTo>
                  <a:pt x="131" y="156"/>
                </a:lnTo>
                <a:lnTo>
                  <a:pt x="126" y="118"/>
                </a:lnTo>
                <a:lnTo>
                  <a:pt x="61" y="80"/>
                </a:lnTo>
                <a:lnTo>
                  <a:pt x="48" y="52"/>
                </a:lnTo>
                <a:lnTo>
                  <a:pt x="28" y="45"/>
                </a:lnTo>
                <a:lnTo>
                  <a:pt x="11" y="55"/>
                </a:lnTo>
                <a:lnTo>
                  <a:pt x="0" y="38"/>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35" name="Freeform 227"/>
          <p:cNvSpPr>
            <a:spLocks/>
          </p:cNvSpPr>
          <p:nvPr/>
        </p:nvSpPr>
        <p:spPr bwMode="auto">
          <a:xfrm>
            <a:off x="4548188" y="3027363"/>
            <a:ext cx="246062" cy="258762"/>
          </a:xfrm>
          <a:custGeom>
            <a:avLst/>
            <a:gdLst>
              <a:gd name="T0" fmla="*/ 0 w 174"/>
              <a:gd name="T1" fmla="*/ 61912 h 163"/>
              <a:gd name="T2" fmla="*/ 4242 w 174"/>
              <a:gd name="T3" fmla="*/ 31750 h 163"/>
              <a:gd name="T4" fmla="*/ 33940 w 174"/>
              <a:gd name="T5" fmla="*/ 15875 h 163"/>
              <a:gd name="T6" fmla="*/ 49495 w 174"/>
              <a:gd name="T7" fmla="*/ 28575 h 163"/>
              <a:gd name="T8" fmla="*/ 74950 w 174"/>
              <a:gd name="T9" fmla="*/ 3175 h 163"/>
              <a:gd name="T10" fmla="*/ 111718 w 174"/>
              <a:gd name="T11" fmla="*/ 0 h 163"/>
              <a:gd name="T12" fmla="*/ 141415 w 174"/>
              <a:gd name="T13" fmla="*/ 15875 h 163"/>
              <a:gd name="T14" fmla="*/ 141415 w 174"/>
              <a:gd name="T15" fmla="*/ 41275 h 163"/>
              <a:gd name="T16" fmla="*/ 115960 w 174"/>
              <a:gd name="T17" fmla="*/ 46037 h 163"/>
              <a:gd name="T18" fmla="*/ 118789 w 174"/>
              <a:gd name="T19" fmla="*/ 82550 h 163"/>
              <a:gd name="T20" fmla="*/ 166870 w 174"/>
              <a:gd name="T21" fmla="*/ 141287 h 163"/>
              <a:gd name="T22" fmla="*/ 192324 w 174"/>
              <a:gd name="T23" fmla="*/ 144462 h 163"/>
              <a:gd name="T24" fmla="*/ 189496 w 174"/>
              <a:gd name="T25" fmla="*/ 157162 h 163"/>
              <a:gd name="T26" fmla="*/ 244648 w 174"/>
              <a:gd name="T27" fmla="*/ 195262 h 163"/>
              <a:gd name="T28" fmla="*/ 207880 w 174"/>
              <a:gd name="T29" fmla="*/ 190500 h 163"/>
              <a:gd name="T30" fmla="*/ 216365 w 174"/>
              <a:gd name="T31" fmla="*/ 223837 h 163"/>
              <a:gd name="T32" fmla="*/ 192324 w 174"/>
              <a:gd name="T33" fmla="*/ 257175 h 163"/>
              <a:gd name="T34" fmla="*/ 185254 w 174"/>
              <a:gd name="T35" fmla="*/ 195262 h 163"/>
              <a:gd name="T36" fmla="*/ 89091 w 174"/>
              <a:gd name="T37" fmla="*/ 131762 h 163"/>
              <a:gd name="T38" fmla="*/ 70707 w 174"/>
              <a:gd name="T39" fmla="*/ 85725 h 163"/>
              <a:gd name="T40" fmla="*/ 41010 w 174"/>
              <a:gd name="T41" fmla="*/ 74612 h 163"/>
              <a:gd name="T42" fmla="*/ 15556 w 174"/>
              <a:gd name="T43" fmla="*/ 90487 h 163"/>
              <a:gd name="T44" fmla="*/ 0 w 174"/>
              <a:gd name="T45" fmla="*/ 61912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163"/>
              <a:gd name="T71" fmla="*/ 174 w 17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163">
                <a:moveTo>
                  <a:pt x="0" y="39"/>
                </a:moveTo>
                <a:lnTo>
                  <a:pt x="3" y="20"/>
                </a:lnTo>
                <a:lnTo>
                  <a:pt x="24" y="10"/>
                </a:lnTo>
                <a:lnTo>
                  <a:pt x="35" y="18"/>
                </a:lnTo>
                <a:lnTo>
                  <a:pt x="53" y="2"/>
                </a:lnTo>
                <a:lnTo>
                  <a:pt x="79" y="0"/>
                </a:lnTo>
                <a:lnTo>
                  <a:pt x="100" y="10"/>
                </a:lnTo>
                <a:lnTo>
                  <a:pt x="100" y="26"/>
                </a:lnTo>
                <a:lnTo>
                  <a:pt x="82" y="29"/>
                </a:lnTo>
                <a:lnTo>
                  <a:pt x="84" y="52"/>
                </a:lnTo>
                <a:lnTo>
                  <a:pt x="118" y="89"/>
                </a:lnTo>
                <a:lnTo>
                  <a:pt x="136" y="91"/>
                </a:lnTo>
                <a:lnTo>
                  <a:pt x="134" y="99"/>
                </a:lnTo>
                <a:lnTo>
                  <a:pt x="173" y="123"/>
                </a:lnTo>
                <a:lnTo>
                  <a:pt x="147" y="120"/>
                </a:lnTo>
                <a:lnTo>
                  <a:pt x="153" y="141"/>
                </a:lnTo>
                <a:lnTo>
                  <a:pt x="136" y="162"/>
                </a:lnTo>
                <a:lnTo>
                  <a:pt x="131" y="123"/>
                </a:lnTo>
                <a:lnTo>
                  <a:pt x="63" y="83"/>
                </a:lnTo>
                <a:lnTo>
                  <a:pt x="50" y="54"/>
                </a:lnTo>
                <a:lnTo>
                  <a:pt x="29" y="47"/>
                </a:lnTo>
                <a:lnTo>
                  <a:pt x="11" y="57"/>
                </a:lnTo>
                <a:lnTo>
                  <a:pt x="0" y="3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36" name="Freeform 228"/>
          <p:cNvSpPr>
            <a:spLocks/>
          </p:cNvSpPr>
          <p:nvPr/>
        </p:nvSpPr>
        <p:spPr bwMode="auto">
          <a:xfrm>
            <a:off x="4578350" y="3189288"/>
            <a:ext cx="25400" cy="53975"/>
          </a:xfrm>
          <a:custGeom>
            <a:avLst/>
            <a:gdLst>
              <a:gd name="T0" fmla="*/ 0 w 19"/>
              <a:gd name="T1" fmla="*/ 6350 h 34"/>
              <a:gd name="T2" fmla="*/ 2674 w 19"/>
              <a:gd name="T3" fmla="*/ 49212 h 34"/>
              <a:gd name="T4" fmla="*/ 14705 w 19"/>
              <a:gd name="T5" fmla="*/ 52388 h 34"/>
              <a:gd name="T6" fmla="*/ 24063 w 19"/>
              <a:gd name="T7" fmla="*/ 22225 h 34"/>
              <a:gd name="T8" fmla="*/ 16042 w 19"/>
              <a:gd name="T9" fmla="*/ 0 h 34"/>
              <a:gd name="T10" fmla="*/ 0 w 19"/>
              <a:gd name="T11" fmla="*/ 635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4"/>
                </a:moveTo>
                <a:lnTo>
                  <a:pt x="2" y="31"/>
                </a:lnTo>
                <a:lnTo>
                  <a:pt x="11" y="33"/>
                </a:lnTo>
                <a:lnTo>
                  <a:pt x="18" y="14"/>
                </a:lnTo>
                <a:lnTo>
                  <a:pt x="12" y="0"/>
                </a:lnTo>
                <a:lnTo>
                  <a:pt x="0" y="4"/>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37" name="Freeform 229"/>
          <p:cNvSpPr>
            <a:spLocks/>
          </p:cNvSpPr>
          <p:nvPr/>
        </p:nvSpPr>
        <p:spPr bwMode="auto">
          <a:xfrm>
            <a:off x="4578350" y="3189288"/>
            <a:ext cx="34925" cy="63500"/>
          </a:xfrm>
          <a:custGeom>
            <a:avLst/>
            <a:gdLst>
              <a:gd name="T0" fmla="*/ 0 w 25"/>
              <a:gd name="T1" fmla="*/ 7938 h 40"/>
              <a:gd name="T2" fmla="*/ 4191 w 25"/>
              <a:gd name="T3" fmla="*/ 58738 h 40"/>
              <a:gd name="T4" fmla="*/ 19558 w 25"/>
              <a:gd name="T5" fmla="*/ 61913 h 40"/>
              <a:gd name="T6" fmla="*/ 33528 w 25"/>
              <a:gd name="T7" fmla="*/ 25400 h 40"/>
              <a:gd name="T8" fmla="*/ 22352 w 25"/>
              <a:gd name="T9" fmla="*/ 0 h 40"/>
              <a:gd name="T10" fmla="*/ 0 w 25"/>
              <a:gd name="T11" fmla="*/ 7938 h 40"/>
              <a:gd name="T12" fmla="*/ 0 60000 65536"/>
              <a:gd name="T13" fmla="*/ 0 60000 65536"/>
              <a:gd name="T14" fmla="*/ 0 60000 65536"/>
              <a:gd name="T15" fmla="*/ 0 60000 65536"/>
              <a:gd name="T16" fmla="*/ 0 60000 65536"/>
              <a:gd name="T17" fmla="*/ 0 60000 65536"/>
              <a:gd name="T18" fmla="*/ 0 w 25"/>
              <a:gd name="T19" fmla="*/ 0 h 40"/>
              <a:gd name="T20" fmla="*/ 25 w 2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5" h="40">
                <a:moveTo>
                  <a:pt x="0" y="5"/>
                </a:moveTo>
                <a:lnTo>
                  <a:pt x="3" y="37"/>
                </a:lnTo>
                <a:lnTo>
                  <a:pt x="14" y="39"/>
                </a:lnTo>
                <a:lnTo>
                  <a:pt x="24" y="16"/>
                </a:lnTo>
                <a:lnTo>
                  <a:pt x="16" y="0"/>
                </a:lnTo>
                <a:lnTo>
                  <a:pt x="0" y="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38" name="Freeform 230"/>
          <p:cNvSpPr>
            <a:spLocks/>
          </p:cNvSpPr>
          <p:nvPr/>
        </p:nvSpPr>
        <p:spPr bwMode="auto">
          <a:xfrm>
            <a:off x="4667250" y="3268663"/>
            <a:ext cx="55563" cy="38100"/>
          </a:xfrm>
          <a:custGeom>
            <a:avLst/>
            <a:gdLst>
              <a:gd name="T0" fmla="*/ 0 w 40"/>
              <a:gd name="T1" fmla="*/ 12700 h 24"/>
              <a:gd name="T2" fmla="*/ 47229 w 40"/>
              <a:gd name="T3" fmla="*/ 36513 h 24"/>
              <a:gd name="T4" fmla="*/ 54174 w 40"/>
              <a:gd name="T5" fmla="*/ 0 h 24"/>
              <a:gd name="T6" fmla="*/ 0 w 40"/>
              <a:gd name="T7" fmla="*/ 12700 h 24"/>
              <a:gd name="T8" fmla="*/ 0 60000 65536"/>
              <a:gd name="T9" fmla="*/ 0 60000 65536"/>
              <a:gd name="T10" fmla="*/ 0 60000 65536"/>
              <a:gd name="T11" fmla="*/ 0 60000 65536"/>
              <a:gd name="T12" fmla="*/ 0 w 40"/>
              <a:gd name="T13" fmla="*/ 0 h 24"/>
              <a:gd name="T14" fmla="*/ 40 w 40"/>
              <a:gd name="T15" fmla="*/ 24 h 24"/>
            </a:gdLst>
            <a:ahLst/>
            <a:cxnLst>
              <a:cxn ang="T8">
                <a:pos x="T0" y="T1"/>
              </a:cxn>
              <a:cxn ang="T9">
                <a:pos x="T2" y="T3"/>
              </a:cxn>
              <a:cxn ang="T10">
                <a:pos x="T4" y="T5"/>
              </a:cxn>
              <a:cxn ang="T11">
                <a:pos x="T6" y="T7"/>
              </a:cxn>
            </a:cxnLst>
            <a:rect l="T12" t="T13" r="T14" b="T15"/>
            <a:pathLst>
              <a:path w="40" h="24">
                <a:moveTo>
                  <a:pt x="0" y="8"/>
                </a:moveTo>
                <a:lnTo>
                  <a:pt x="34" y="23"/>
                </a:lnTo>
                <a:lnTo>
                  <a:pt x="39" y="0"/>
                </a:lnTo>
                <a:lnTo>
                  <a:pt x="0" y="8"/>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39" name="Freeform 231"/>
          <p:cNvSpPr>
            <a:spLocks/>
          </p:cNvSpPr>
          <p:nvPr/>
        </p:nvSpPr>
        <p:spPr bwMode="auto">
          <a:xfrm>
            <a:off x="4667250" y="3268663"/>
            <a:ext cx="63500" cy="47625"/>
          </a:xfrm>
          <a:custGeom>
            <a:avLst/>
            <a:gdLst>
              <a:gd name="T0" fmla="*/ 0 w 46"/>
              <a:gd name="T1" fmla="*/ 15875 h 30"/>
              <a:gd name="T2" fmla="*/ 53837 w 46"/>
              <a:gd name="T3" fmla="*/ 46038 h 30"/>
              <a:gd name="T4" fmla="*/ 62120 w 46"/>
              <a:gd name="T5" fmla="*/ 0 h 30"/>
              <a:gd name="T6" fmla="*/ 0 w 46"/>
              <a:gd name="T7" fmla="*/ 15875 h 30"/>
              <a:gd name="T8" fmla="*/ 0 60000 65536"/>
              <a:gd name="T9" fmla="*/ 0 60000 65536"/>
              <a:gd name="T10" fmla="*/ 0 60000 65536"/>
              <a:gd name="T11" fmla="*/ 0 60000 65536"/>
              <a:gd name="T12" fmla="*/ 0 w 46"/>
              <a:gd name="T13" fmla="*/ 0 h 30"/>
              <a:gd name="T14" fmla="*/ 46 w 46"/>
              <a:gd name="T15" fmla="*/ 30 h 30"/>
            </a:gdLst>
            <a:ahLst/>
            <a:cxnLst>
              <a:cxn ang="T8">
                <a:pos x="T0" y="T1"/>
              </a:cxn>
              <a:cxn ang="T9">
                <a:pos x="T2" y="T3"/>
              </a:cxn>
              <a:cxn ang="T10">
                <a:pos x="T4" y="T5"/>
              </a:cxn>
              <a:cxn ang="T11">
                <a:pos x="T6" y="T7"/>
              </a:cxn>
            </a:cxnLst>
            <a:rect l="T12" t="T13" r="T14" b="T15"/>
            <a:pathLst>
              <a:path w="46" h="30">
                <a:moveTo>
                  <a:pt x="0" y="10"/>
                </a:moveTo>
                <a:lnTo>
                  <a:pt x="39" y="29"/>
                </a:lnTo>
                <a:lnTo>
                  <a:pt x="45" y="0"/>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40" name="Freeform 232"/>
          <p:cNvSpPr>
            <a:spLocks/>
          </p:cNvSpPr>
          <p:nvPr/>
        </p:nvSpPr>
        <p:spPr bwMode="auto">
          <a:xfrm>
            <a:off x="4230688" y="3962400"/>
            <a:ext cx="114300" cy="138113"/>
          </a:xfrm>
          <a:custGeom>
            <a:avLst/>
            <a:gdLst>
              <a:gd name="T0" fmla="*/ 0 w 81"/>
              <a:gd name="T1" fmla="*/ 90488 h 87"/>
              <a:gd name="T2" fmla="*/ 2822 w 81"/>
              <a:gd name="T3" fmla="*/ 71438 h 87"/>
              <a:gd name="T4" fmla="*/ 7056 w 81"/>
              <a:gd name="T5" fmla="*/ 47625 h 87"/>
              <a:gd name="T6" fmla="*/ 16933 w 81"/>
              <a:gd name="T7" fmla="*/ 47625 h 87"/>
              <a:gd name="T8" fmla="*/ 9878 w 81"/>
              <a:gd name="T9" fmla="*/ 9525 h 87"/>
              <a:gd name="T10" fmla="*/ 45156 w 81"/>
              <a:gd name="T11" fmla="*/ 0 h 87"/>
              <a:gd name="T12" fmla="*/ 64911 w 81"/>
              <a:gd name="T13" fmla="*/ 9525 h 87"/>
              <a:gd name="T14" fmla="*/ 71967 w 81"/>
              <a:gd name="T15" fmla="*/ 20638 h 87"/>
              <a:gd name="T16" fmla="*/ 112889 w 81"/>
              <a:gd name="T17" fmla="*/ 23813 h 87"/>
              <a:gd name="T18" fmla="*/ 105833 w 81"/>
              <a:gd name="T19" fmla="*/ 125413 h 87"/>
              <a:gd name="T20" fmla="*/ 19756 w 81"/>
              <a:gd name="T21" fmla="*/ 136525 h 87"/>
              <a:gd name="T22" fmla="*/ 19756 w 81"/>
              <a:gd name="T23" fmla="*/ 103188 h 87"/>
              <a:gd name="T24" fmla="*/ 0 w 81"/>
              <a:gd name="T25" fmla="*/ 90488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87"/>
              <a:gd name="T41" fmla="*/ 81 w 81"/>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87">
                <a:moveTo>
                  <a:pt x="0" y="57"/>
                </a:moveTo>
                <a:lnTo>
                  <a:pt x="2" y="45"/>
                </a:lnTo>
                <a:lnTo>
                  <a:pt x="5" y="30"/>
                </a:lnTo>
                <a:lnTo>
                  <a:pt x="12" y="30"/>
                </a:lnTo>
                <a:lnTo>
                  <a:pt x="7" y="6"/>
                </a:lnTo>
                <a:lnTo>
                  <a:pt x="32" y="0"/>
                </a:lnTo>
                <a:lnTo>
                  <a:pt x="46" y="6"/>
                </a:lnTo>
                <a:lnTo>
                  <a:pt x="51" y="13"/>
                </a:lnTo>
                <a:lnTo>
                  <a:pt x="80" y="15"/>
                </a:lnTo>
                <a:lnTo>
                  <a:pt x="75" y="79"/>
                </a:lnTo>
                <a:lnTo>
                  <a:pt x="14" y="86"/>
                </a:lnTo>
                <a:lnTo>
                  <a:pt x="14" y="65"/>
                </a:lnTo>
                <a:lnTo>
                  <a:pt x="0" y="5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41" name="Freeform 233"/>
          <p:cNvSpPr>
            <a:spLocks/>
          </p:cNvSpPr>
          <p:nvPr/>
        </p:nvSpPr>
        <p:spPr bwMode="auto">
          <a:xfrm>
            <a:off x="4230688" y="3962400"/>
            <a:ext cx="122237" cy="147638"/>
          </a:xfrm>
          <a:custGeom>
            <a:avLst/>
            <a:gdLst>
              <a:gd name="T0" fmla="*/ 0 w 87"/>
              <a:gd name="T1" fmla="*/ 96838 h 93"/>
              <a:gd name="T2" fmla="*/ 2810 w 87"/>
              <a:gd name="T3" fmla="*/ 76200 h 93"/>
              <a:gd name="T4" fmla="*/ 7025 w 87"/>
              <a:gd name="T5" fmla="*/ 50800 h 93"/>
              <a:gd name="T6" fmla="*/ 18265 w 87"/>
              <a:gd name="T7" fmla="*/ 50800 h 93"/>
              <a:gd name="T8" fmla="*/ 11240 w 87"/>
              <a:gd name="T9" fmla="*/ 9525 h 93"/>
              <a:gd name="T10" fmla="*/ 47771 w 87"/>
              <a:gd name="T11" fmla="*/ 0 h 93"/>
              <a:gd name="T12" fmla="*/ 68846 w 87"/>
              <a:gd name="T13" fmla="*/ 9525 h 93"/>
              <a:gd name="T14" fmla="*/ 77276 w 87"/>
              <a:gd name="T15" fmla="*/ 22225 h 93"/>
              <a:gd name="T16" fmla="*/ 120832 w 87"/>
              <a:gd name="T17" fmla="*/ 25400 h 93"/>
              <a:gd name="T18" fmla="*/ 113807 w 87"/>
              <a:gd name="T19" fmla="*/ 133350 h 93"/>
              <a:gd name="T20" fmla="*/ 21075 w 87"/>
              <a:gd name="T21" fmla="*/ 146050 h 93"/>
              <a:gd name="T22" fmla="*/ 21075 w 87"/>
              <a:gd name="T23" fmla="*/ 109538 h 93"/>
              <a:gd name="T24" fmla="*/ 0 w 87"/>
              <a:gd name="T25" fmla="*/ 96838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93"/>
              <a:gd name="T41" fmla="*/ 87 w 87"/>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93">
                <a:moveTo>
                  <a:pt x="0" y="61"/>
                </a:moveTo>
                <a:lnTo>
                  <a:pt x="2" y="48"/>
                </a:lnTo>
                <a:lnTo>
                  <a:pt x="5" y="32"/>
                </a:lnTo>
                <a:lnTo>
                  <a:pt x="13" y="32"/>
                </a:lnTo>
                <a:lnTo>
                  <a:pt x="8" y="6"/>
                </a:lnTo>
                <a:lnTo>
                  <a:pt x="34" y="0"/>
                </a:lnTo>
                <a:lnTo>
                  <a:pt x="49" y="6"/>
                </a:lnTo>
                <a:lnTo>
                  <a:pt x="55" y="14"/>
                </a:lnTo>
                <a:lnTo>
                  <a:pt x="86" y="16"/>
                </a:lnTo>
                <a:lnTo>
                  <a:pt x="81" y="84"/>
                </a:lnTo>
                <a:lnTo>
                  <a:pt x="15" y="92"/>
                </a:lnTo>
                <a:lnTo>
                  <a:pt x="15" y="69"/>
                </a:lnTo>
                <a:lnTo>
                  <a:pt x="0" y="6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42" name="Freeform 234"/>
          <p:cNvSpPr>
            <a:spLocks/>
          </p:cNvSpPr>
          <p:nvPr/>
        </p:nvSpPr>
        <p:spPr bwMode="auto">
          <a:xfrm>
            <a:off x="7097713" y="3389313"/>
            <a:ext cx="46037" cy="58737"/>
          </a:xfrm>
          <a:custGeom>
            <a:avLst/>
            <a:gdLst>
              <a:gd name="T0" fmla="*/ 0 w 32"/>
              <a:gd name="T1" fmla="*/ 17462 h 37"/>
              <a:gd name="T2" fmla="*/ 4316 w 32"/>
              <a:gd name="T3" fmla="*/ 31750 h 37"/>
              <a:gd name="T4" fmla="*/ 12948 w 32"/>
              <a:gd name="T5" fmla="*/ 17462 h 37"/>
              <a:gd name="T6" fmla="*/ 15825 w 32"/>
              <a:gd name="T7" fmla="*/ 23812 h 37"/>
              <a:gd name="T8" fmla="*/ 12948 w 32"/>
              <a:gd name="T9" fmla="*/ 57150 h 37"/>
              <a:gd name="T10" fmla="*/ 28773 w 32"/>
              <a:gd name="T11" fmla="*/ 52387 h 37"/>
              <a:gd name="T12" fmla="*/ 44598 w 32"/>
              <a:gd name="T13" fmla="*/ 23812 h 37"/>
              <a:gd name="T14" fmla="*/ 37405 w 32"/>
              <a:gd name="T15" fmla="*/ 3175 h 37"/>
              <a:gd name="T16" fmla="*/ 15825 w 32"/>
              <a:gd name="T17" fmla="*/ 0 h 37"/>
              <a:gd name="T18" fmla="*/ 0 w 32"/>
              <a:gd name="T19" fmla="*/ 17462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7"/>
              <a:gd name="T32" fmla="*/ 32 w 32"/>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7">
                <a:moveTo>
                  <a:pt x="0" y="11"/>
                </a:moveTo>
                <a:lnTo>
                  <a:pt x="3" y="20"/>
                </a:lnTo>
                <a:lnTo>
                  <a:pt x="9" y="11"/>
                </a:lnTo>
                <a:lnTo>
                  <a:pt x="11" y="15"/>
                </a:lnTo>
                <a:lnTo>
                  <a:pt x="9" y="36"/>
                </a:lnTo>
                <a:lnTo>
                  <a:pt x="20" y="33"/>
                </a:lnTo>
                <a:lnTo>
                  <a:pt x="31" y="15"/>
                </a:lnTo>
                <a:lnTo>
                  <a:pt x="26" y="2"/>
                </a:lnTo>
                <a:lnTo>
                  <a:pt x="11" y="0"/>
                </a:lnTo>
                <a:lnTo>
                  <a:pt x="0" y="11"/>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43" name="Freeform 235"/>
          <p:cNvSpPr>
            <a:spLocks/>
          </p:cNvSpPr>
          <p:nvPr/>
        </p:nvSpPr>
        <p:spPr bwMode="auto">
          <a:xfrm>
            <a:off x="7097713" y="3389313"/>
            <a:ext cx="53975" cy="68262"/>
          </a:xfrm>
          <a:custGeom>
            <a:avLst/>
            <a:gdLst>
              <a:gd name="T0" fmla="*/ 0 w 38"/>
              <a:gd name="T1" fmla="*/ 20637 h 43"/>
              <a:gd name="T2" fmla="*/ 4261 w 38"/>
              <a:gd name="T3" fmla="*/ 36512 h 43"/>
              <a:gd name="T4" fmla="*/ 15624 w 38"/>
              <a:gd name="T5" fmla="*/ 20637 h 43"/>
              <a:gd name="T6" fmla="*/ 18465 w 38"/>
              <a:gd name="T7" fmla="*/ 28575 h 43"/>
              <a:gd name="T8" fmla="*/ 15624 w 38"/>
              <a:gd name="T9" fmla="*/ 66675 h 43"/>
              <a:gd name="T10" fmla="*/ 34089 w 38"/>
              <a:gd name="T11" fmla="*/ 61912 h 43"/>
              <a:gd name="T12" fmla="*/ 52555 w 38"/>
              <a:gd name="T13" fmla="*/ 28575 h 43"/>
              <a:gd name="T14" fmla="*/ 44032 w 38"/>
              <a:gd name="T15" fmla="*/ 3175 h 43"/>
              <a:gd name="T16" fmla="*/ 18465 w 38"/>
              <a:gd name="T17" fmla="*/ 0 h 43"/>
              <a:gd name="T18" fmla="*/ 0 w 38"/>
              <a:gd name="T19" fmla="*/ 2063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3"/>
              <a:gd name="T32" fmla="*/ 38 w 38"/>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3">
                <a:moveTo>
                  <a:pt x="0" y="13"/>
                </a:moveTo>
                <a:lnTo>
                  <a:pt x="3" y="23"/>
                </a:lnTo>
                <a:lnTo>
                  <a:pt x="11" y="13"/>
                </a:lnTo>
                <a:lnTo>
                  <a:pt x="13" y="18"/>
                </a:lnTo>
                <a:lnTo>
                  <a:pt x="11" y="42"/>
                </a:lnTo>
                <a:lnTo>
                  <a:pt x="24" y="39"/>
                </a:lnTo>
                <a:lnTo>
                  <a:pt x="37" y="18"/>
                </a:lnTo>
                <a:lnTo>
                  <a:pt x="31" y="2"/>
                </a:lnTo>
                <a:lnTo>
                  <a:pt x="13" y="0"/>
                </a:lnTo>
                <a:lnTo>
                  <a:pt x="0" y="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44" name="Freeform 236"/>
          <p:cNvSpPr>
            <a:spLocks/>
          </p:cNvSpPr>
          <p:nvPr/>
        </p:nvSpPr>
        <p:spPr bwMode="auto">
          <a:xfrm>
            <a:off x="7123113" y="3184525"/>
            <a:ext cx="227012" cy="207963"/>
          </a:xfrm>
          <a:custGeom>
            <a:avLst/>
            <a:gdLst>
              <a:gd name="T0" fmla="*/ 0 w 161"/>
              <a:gd name="T1" fmla="*/ 190500 h 131"/>
              <a:gd name="T2" fmla="*/ 40890 w 161"/>
              <a:gd name="T3" fmla="*/ 155575 h 131"/>
              <a:gd name="T4" fmla="*/ 95881 w 161"/>
              <a:gd name="T5" fmla="*/ 155575 h 131"/>
              <a:gd name="T6" fmla="*/ 118441 w 161"/>
              <a:gd name="T7" fmla="*/ 107950 h 131"/>
              <a:gd name="T8" fmla="*/ 132541 w 161"/>
              <a:gd name="T9" fmla="*/ 107950 h 131"/>
              <a:gd name="T10" fmla="*/ 132541 w 161"/>
              <a:gd name="T11" fmla="*/ 123825 h 131"/>
              <a:gd name="T12" fmla="*/ 153691 w 161"/>
              <a:gd name="T13" fmla="*/ 107950 h 131"/>
              <a:gd name="T14" fmla="*/ 181892 w 161"/>
              <a:gd name="T15" fmla="*/ 68263 h 131"/>
              <a:gd name="T16" fmla="*/ 190352 w 161"/>
              <a:gd name="T17" fmla="*/ 12700 h 131"/>
              <a:gd name="T18" fmla="*/ 204452 w 161"/>
              <a:gd name="T19" fmla="*/ 17463 h 131"/>
              <a:gd name="T20" fmla="*/ 200222 w 161"/>
              <a:gd name="T21" fmla="*/ 0 h 131"/>
              <a:gd name="T22" fmla="*/ 210092 w 161"/>
              <a:gd name="T23" fmla="*/ 0 h 131"/>
              <a:gd name="T24" fmla="*/ 225602 w 161"/>
              <a:gd name="T25" fmla="*/ 52388 h 131"/>
              <a:gd name="T26" fmla="*/ 204452 w 161"/>
              <a:gd name="T27" fmla="*/ 87313 h 131"/>
              <a:gd name="T28" fmla="*/ 204452 w 161"/>
              <a:gd name="T29" fmla="*/ 120650 h 131"/>
              <a:gd name="T30" fmla="*/ 193172 w 161"/>
              <a:gd name="T31" fmla="*/ 161925 h 131"/>
              <a:gd name="T32" fmla="*/ 181892 w 161"/>
              <a:gd name="T33" fmla="*/ 171450 h 131"/>
              <a:gd name="T34" fmla="*/ 181892 w 161"/>
              <a:gd name="T35" fmla="*/ 152400 h 131"/>
              <a:gd name="T36" fmla="*/ 146641 w 161"/>
              <a:gd name="T37" fmla="*/ 179388 h 131"/>
              <a:gd name="T38" fmla="*/ 118441 w 161"/>
              <a:gd name="T39" fmla="*/ 166688 h 131"/>
              <a:gd name="T40" fmla="*/ 118441 w 161"/>
              <a:gd name="T41" fmla="*/ 188913 h 131"/>
              <a:gd name="T42" fmla="*/ 100111 w 161"/>
              <a:gd name="T43" fmla="*/ 206375 h 131"/>
              <a:gd name="T44" fmla="*/ 94471 w 161"/>
              <a:gd name="T45" fmla="*/ 176213 h 131"/>
              <a:gd name="T46" fmla="*/ 0 w 161"/>
              <a:gd name="T47" fmla="*/ 190500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
              <a:gd name="T73" fmla="*/ 0 h 131"/>
              <a:gd name="T74" fmla="*/ 161 w 161"/>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 h="131">
                <a:moveTo>
                  <a:pt x="0" y="120"/>
                </a:moveTo>
                <a:lnTo>
                  <a:pt x="29" y="98"/>
                </a:lnTo>
                <a:lnTo>
                  <a:pt x="68" y="98"/>
                </a:lnTo>
                <a:lnTo>
                  <a:pt x="84" y="68"/>
                </a:lnTo>
                <a:lnTo>
                  <a:pt x="94" y="68"/>
                </a:lnTo>
                <a:lnTo>
                  <a:pt x="94" y="78"/>
                </a:lnTo>
                <a:lnTo>
                  <a:pt x="109" y="68"/>
                </a:lnTo>
                <a:lnTo>
                  <a:pt x="129" y="43"/>
                </a:lnTo>
                <a:lnTo>
                  <a:pt x="135" y="8"/>
                </a:lnTo>
                <a:lnTo>
                  <a:pt x="145" y="11"/>
                </a:lnTo>
                <a:lnTo>
                  <a:pt x="142" y="0"/>
                </a:lnTo>
                <a:lnTo>
                  <a:pt x="149" y="0"/>
                </a:lnTo>
                <a:lnTo>
                  <a:pt x="160" y="33"/>
                </a:lnTo>
                <a:lnTo>
                  <a:pt x="145" y="55"/>
                </a:lnTo>
                <a:lnTo>
                  <a:pt x="145" y="76"/>
                </a:lnTo>
                <a:lnTo>
                  <a:pt x="137" y="102"/>
                </a:lnTo>
                <a:lnTo>
                  <a:pt x="129" y="108"/>
                </a:lnTo>
                <a:lnTo>
                  <a:pt x="129" y="96"/>
                </a:lnTo>
                <a:lnTo>
                  <a:pt x="104" y="113"/>
                </a:lnTo>
                <a:lnTo>
                  <a:pt x="84" y="105"/>
                </a:lnTo>
                <a:lnTo>
                  <a:pt x="84" y="119"/>
                </a:lnTo>
                <a:lnTo>
                  <a:pt x="71" y="130"/>
                </a:lnTo>
                <a:lnTo>
                  <a:pt x="67" y="111"/>
                </a:lnTo>
                <a:lnTo>
                  <a:pt x="0" y="12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45" name="Freeform 237"/>
          <p:cNvSpPr>
            <a:spLocks/>
          </p:cNvSpPr>
          <p:nvPr/>
        </p:nvSpPr>
        <p:spPr bwMode="auto">
          <a:xfrm>
            <a:off x="7123113" y="3184525"/>
            <a:ext cx="236537" cy="217488"/>
          </a:xfrm>
          <a:custGeom>
            <a:avLst/>
            <a:gdLst>
              <a:gd name="T0" fmla="*/ 0 w 167"/>
              <a:gd name="T1" fmla="*/ 200025 h 137"/>
              <a:gd name="T2" fmla="*/ 42492 w 167"/>
              <a:gd name="T3" fmla="*/ 161925 h 137"/>
              <a:gd name="T4" fmla="*/ 100564 w 167"/>
              <a:gd name="T5" fmla="*/ 161925 h 137"/>
              <a:gd name="T6" fmla="*/ 123226 w 167"/>
              <a:gd name="T7" fmla="*/ 112713 h 137"/>
              <a:gd name="T8" fmla="*/ 138806 w 167"/>
              <a:gd name="T9" fmla="*/ 112713 h 137"/>
              <a:gd name="T10" fmla="*/ 138806 w 167"/>
              <a:gd name="T11" fmla="*/ 130175 h 137"/>
              <a:gd name="T12" fmla="*/ 160052 w 167"/>
              <a:gd name="T13" fmla="*/ 112713 h 137"/>
              <a:gd name="T14" fmla="*/ 189796 w 167"/>
              <a:gd name="T15" fmla="*/ 71438 h 137"/>
              <a:gd name="T16" fmla="*/ 198295 w 167"/>
              <a:gd name="T17" fmla="*/ 12700 h 137"/>
              <a:gd name="T18" fmla="*/ 212458 w 167"/>
              <a:gd name="T19" fmla="*/ 17463 h 137"/>
              <a:gd name="T20" fmla="*/ 208209 w 167"/>
              <a:gd name="T21" fmla="*/ 0 h 137"/>
              <a:gd name="T22" fmla="*/ 219540 w 167"/>
              <a:gd name="T23" fmla="*/ 0 h 137"/>
              <a:gd name="T24" fmla="*/ 235121 w 167"/>
              <a:gd name="T25" fmla="*/ 53975 h 137"/>
              <a:gd name="T26" fmla="*/ 212458 w 167"/>
              <a:gd name="T27" fmla="*/ 92075 h 137"/>
              <a:gd name="T28" fmla="*/ 212458 w 167"/>
              <a:gd name="T29" fmla="*/ 125413 h 137"/>
              <a:gd name="T30" fmla="*/ 201127 w 167"/>
              <a:gd name="T31" fmla="*/ 169863 h 137"/>
              <a:gd name="T32" fmla="*/ 189796 w 167"/>
              <a:gd name="T33" fmla="*/ 179388 h 137"/>
              <a:gd name="T34" fmla="*/ 189796 w 167"/>
              <a:gd name="T35" fmla="*/ 158750 h 137"/>
              <a:gd name="T36" fmla="*/ 152970 w 167"/>
              <a:gd name="T37" fmla="*/ 187325 h 137"/>
              <a:gd name="T38" fmla="*/ 123226 w 167"/>
              <a:gd name="T39" fmla="*/ 174625 h 137"/>
              <a:gd name="T40" fmla="*/ 123226 w 167"/>
              <a:gd name="T41" fmla="*/ 196850 h 137"/>
              <a:gd name="T42" fmla="*/ 104813 w 167"/>
              <a:gd name="T43" fmla="*/ 215900 h 137"/>
              <a:gd name="T44" fmla="*/ 97731 w 167"/>
              <a:gd name="T45" fmla="*/ 184150 h 137"/>
              <a:gd name="T46" fmla="*/ 0 w 167"/>
              <a:gd name="T47" fmla="*/ 200025 h 1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137"/>
              <a:gd name="T74" fmla="*/ 167 w 167"/>
              <a:gd name="T75" fmla="*/ 137 h 1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137">
                <a:moveTo>
                  <a:pt x="0" y="126"/>
                </a:moveTo>
                <a:lnTo>
                  <a:pt x="30" y="102"/>
                </a:lnTo>
                <a:lnTo>
                  <a:pt x="71" y="102"/>
                </a:lnTo>
                <a:lnTo>
                  <a:pt x="87" y="71"/>
                </a:lnTo>
                <a:lnTo>
                  <a:pt x="98" y="71"/>
                </a:lnTo>
                <a:lnTo>
                  <a:pt x="98" y="82"/>
                </a:lnTo>
                <a:lnTo>
                  <a:pt x="113" y="71"/>
                </a:lnTo>
                <a:lnTo>
                  <a:pt x="134" y="45"/>
                </a:lnTo>
                <a:lnTo>
                  <a:pt x="140" y="8"/>
                </a:lnTo>
                <a:lnTo>
                  <a:pt x="150" y="11"/>
                </a:lnTo>
                <a:lnTo>
                  <a:pt x="147" y="0"/>
                </a:lnTo>
                <a:lnTo>
                  <a:pt x="155" y="0"/>
                </a:lnTo>
                <a:lnTo>
                  <a:pt x="166" y="34"/>
                </a:lnTo>
                <a:lnTo>
                  <a:pt x="150" y="58"/>
                </a:lnTo>
                <a:lnTo>
                  <a:pt x="150" y="79"/>
                </a:lnTo>
                <a:lnTo>
                  <a:pt x="142" y="107"/>
                </a:lnTo>
                <a:lnTo>
                  <a:pt x="134" y="113"/>
                </a:lnTo>
                <a:lnTo>
                  <a:pt x="134" y="100"/>
                </a:lnTo>
                <a:lnTo>
                  <a:pt x="108" y="118"/>
                </a:lnTo>
                <a:lnTo>
                  <a:pt x="87" y="110"/>
                </a:lnTo>
                <a:lnTo>
                  <a:pt x="87" y="124"/>
                </a:lnTo>
                <a:lnTo>
                  <a:pt x="74" y="136"/>
                </a:lnTo>
                <a:lnTo>
                  <a:pt x="69" y="116"/>
                </a:lnTo>
                <a:lnTo>
                  <a:pt x="0" y="12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46" name="Freeform 238"/>
          <p:cNvSpPr>
            <a:spLocks/>
          </p:cNvSpPr>
          <p:nvPr/>
        </p:nvSpPr>
        <p:spPr bwMode="auto">
          <a:xfrm>
            <a:off x="7154863" y="3381375"/>
            <a:ext cx="39687" cy="31750"/>
          </a:xfrm>
          <a:custGeom>
            <a:avLst/>
            <a:gdLst>
              <a:gd name="T0" fmla="*/ 0 w 29"/>
              <a:gd name="T1" fmla="*/ 17462 h 20"/>
              <a:gd name="T2" fmla="*/ 10948 w 29"/>
              <a:gd name="T3" fmla="*/ 30163 h 20"/>
              <a:gd name="T4" fmla="*/ 28739 w 29"/>
              <a:gd name="T5" fmla="*/ 17462 h 20"/>
              <a:gd name="T6" fmla="*/ 38318 w 29"/>
              <a:gd name="T7" fmla="*/ 0 h 20"/>
              <a:gd name="T8" fmla="*/ 0 w 29"/>
              <a:gd name="T9" fmla="*/ 17462 h 20"/>
              <a:gd name="T10" fmla="*/ 0 60000 65536"/>
              <a:gd name="T11" fmla="*/ 0 60000 65536"/>
              <a:gd name="T12" fmla="*/ 0 60000 65536"/>
              <a:gd name="T13" fmla="*/ 0 60000 65536"/>
              <a:gd name="T14" fmla="*/ 0 60000 65536"/>
              <a:gd name="T15" fmla="*/ 0 w 29"/>
              <a:gd name="T16" fmla="*/ 0 h 20"/>
              <a:gd name="T17" fmla="*/ 29 w 29"/>
              <a:gd name="T18" fmla="*/ 20 h 20"/>
            </a:gdLst>
            <a:ahLst/>
            <a:cxnLst>
              <a:cxn ang="T10">
                <a:pos x="T0" y="T1"/>
              </a:cxn>
              <a:cxn ang="T11">
                <a:pos x="T2" y="T3"/>
              </a:cxn>
              <a:cxn ang="T12">
                <a:pos x="T4" y="T5"/>
              </a:cxn>
              <a:cxn ang="T13">
                <a:pos x="T6" y="T7"/>
              </a:cxn>
              <a:cxn ang="T14">
                <a:pos x="T8" y="T9"/>
              </a:cxn>
            </a:cxnLst>
            <a:rect l="T15" t="T16" r="T17" b="T18"/>
            <a:pathLst>
              <a:path w="29" h="20">
                <a:moveTo>
                  <a:pt x="0" y="11"/>
                </a:moveTo>
                <a:lnTo>
                  <a:pt x="8" y="19"/>
                </a:lnTo>
                <a:lnTo>
                  <a:pt x="21" y="11"/>
                </a:lnTo>
                <a:lnTo>
                  <a:pt x="28" y="0"/>
                </a:lnTo>
                <a:lnTo>
                  <a:pt x="0" y="11"/>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47" name="Freeform 239"/>
          <p:cNvSpPr>
            <a:spLocks/>
          </p:cNvSpPr>
          <p:nvPr/>
        </p:nvSpPr>
        <p:spPr bwMode="auto">
          <a:xfrm>
            <a:off x="7154863" y="3381375"/>
            <a:ext cx="49212" cy="41275"/>
          </a:xfrm>
          <a:custGeom>
            <a:avLst/>
            <a:gdLst>
              <a:gd name="T0" fmla="*/ 0 w 35"/>
              <a:gd name="T1" fmla="*/ 23812 h 26"/>
              <a:gd name="T2" fmla="*/ 14061 w 35"/>
              <a:gd name="T3" fmla="*/ 39688 h 26"/>
              <a:gd name="T4" fmla="*/ 35151 w 35"/>
              <a:gd name="T5" fmla="*/ 23812 h 26"/>
              <a:gd name="T6" fmla="*/ 47806 w 35"/>
              <a:gd name="T7" fmla="*/ 0 h 26"/>
              <a:gd name="T8" fmla="*/ 0 w 35"/>
              <a:gd name="T9" fmla="*/ 23812 h 26"/>
              <a:gd name="T10" fmla="*/ 0 60000 65536"/>
              <a:gd name="T11" fmla="*/ 0 60000 65536"/>
              <a:gd name="T12" fmla="*/ 0 60000 65536"/>
              <a:gd name="T13" fmla="*/ 0 60000 65536"/>
              <a:gd name="T14" fmla="*/ 0 60000 65536"/>
              <a:gd name="T15" fmla="*/ 0 w 35"/>
              <a:gd name="T16" fmla="*/ 0 h 26"/>
              <a:gd name="T17" fmla="*/ 35 w 35"/>
              <a:gd name="T18" fmla="*/ 26 h 26"/>
            </a:gdLst>
            <a:ahLst/>
            <a:cxnLst>
              <a:cxn ang="T10">
                <a:pos x="T0" y="T1"/>
              </a:cxn>
              <a:cxn ang="T11">
                <a:pos x="T2" y="T3"/>
              </a:cxn>
              <a:cxn ang="T12">
                <a:pos x="T4" y="T5"/>
              </a:cxn>
              <a:cxn ang="T13">
                <a:pos x="T6" y="T7"/>
              </a:cxn>
              <a:cxn ang="T14">
                <a:pos x="T8" y="T9"/>
              </a:cxn>
            </a:cxnLst>
            <a:rect l="T15" t="T16" r="T17" b="T18"/>
            <a:pathLst>
              <a:path w="35" h="26">
                <a:moveTo>
                  <a:pt x="0" y="15"/>
                </a:moveTo>
                <a:lnTo>
                  <a:pt x="10" y="25"/>
                </a:lnTo>
                <a:lnTo>
                  <a:pt x="25" y="15"/>
                </a:lnTo>
                <a:lnTo>
                  <a:pt x="34" y="0"/>
                </a:lnTo>
                <a:lnTo>
                  <a:pt x="0"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48" name="Freeform 240"/>
          <p:cNvSpPr>
            <a:spLocks/>
          </p:cNvSpPr>
          <p:nvPr/>
        </p:nvSpPr>
        <p:spPr bwMode="auto">
          <a:xfrm>
            <a:off x="7312025" y="3073400"/>
            <a:ext cx="115888" cy="103188"/>
          </a:xfrm>
          <a:custGeom>
            <a:avLst/>
            <a:gdLst>
              <a:gd name="T0" fmla="*/ 0 w 82"/>
              <a:gd name="T1" fmla="*/ 76200 h 65"/>
              <a:gd name="T2" fmla="*/ 4240 w 82"/>
              <a:gd name="T3" fmla="*/ 101600 h 65"/>
              <a:gd name="T4" fmla="*/ 25439 w 82"/>
              <a:gd name="T5" fmla="*/ 93663 h 65"/>
              <a:gd name="T6" fmla="*/ 9893 w 82"/>
              <a:gd name="T7" fmla="*/ 77788 h 65"/>
              <a:gd name="T8" fmla="*/ 66424 w 82"/>
              <a:gd name="T9" fmla="*/ 90488 h 65"/>
              <a:gd name="T10" fmla="*/ 76316 w 82"/>
              <a:gd name="T11" fmla="*/ 63500 h 65"/>
              <a:gd name="T12" fmla="*/ 114475 w 82"/>
              <a:gd name="T13" fmla="*/ 57150 h 65"/>
              <a:gd name="T14" fmla="*/ 100342 w 82"/>
              <a:gd name="T15" fmla="*/ 41275 h 65"/>
              <a:gd name="T16" fmla="*/ 104582 w 82"/>
              <a:gd name="T17" fmla="*/ 28575 h 65"/>
              <a:gd name="T18" fmla="*/ 72077 w 82"/>
              <a:gd name="T19" fmla="*/ 33338 h 65"/>
              <a:gd name="T20" fmla="*/ 38158 w 82"/>
              <a:gd name="T21" fmla="*/ 0 h 65"/>
              <a:gd name="T22" fmla="*/ 25439 w 82"/>
              <a:gd name="T23" fmla="*/ 57150 h 65"/>
              <a:gd name="T24" fmla="*/ 9893 w 82"/>
              <a:gd name="T25" fmla="*/ 57150 h 65"/>
              <a:gd name="T26" fmla="*/ 0 w 82"/>
              <a:gd name="T27" fmla="*/ 76200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65"/>
              <a:gd name="T44" fmla="*/ 82 w 82"/>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65">
                <a:moveTo>
                  <a:pt x="0" y="48"/>
                </a:moveTo>
                <a:lnTo>
                  <a:pt x="3" y="64"/>
                </a:lnTo>
                <a:lnTo>
                  <a:pt x="18" y="59"/>
                </a:lnTo>
                <a:lnTo>
                  <a:pt x="7" y="49"/>
                </a:lnTo>
                <a:lnTo>
                  <a:pt x="47" y="57"/>
                </a:lnTo>
                <a:lnTo>
                  <a:pt x="54" y="40"/>
                </a:lnTo>
                <a:lnTo>
                  <a:pt x="81" y="36"/>
                </a:lnTo>
                <a:lnTo>
                  <a:pt x="71" y="26"/>
                </a:lnTo>
                <a:lnTo>
                  <a:pt x="74" y="18"/>
                </a:lnTo>
                <a:lnTo>
                  <a:pt x="51" y="21"/>
                </a:lnTo>
                <a:lnTo>
                  <a:pt x="27" y="0"/>
                </a:lnTo>
                <a:lnTo>
                  <a:pt x="18" y="36"/>
                </a:lnTo>
                <a:lnTo>
                  <a:pt x="7" y="36"/>
                </a:lnTo>
                <a:lnTo>
                  <a:pt x="0" y="48"/>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49" name="Freeform 241"/>
          <p:cNvSpPr>
            <a:spLocks/>
          </p:cNvSpPr>
          <p:nvPr/>
        </p:nvSpPr>
        <p:spPr bwMode="auto">
          <a:xfrm>
            <a:off x="7312025" y="3073400"/>
            <a:ext cx="123825" cy="112713"/>
          </a:xfrm>
          <a:custGeom>
            <a:avLst/>
            <a:gdLst>
              <a:gd name="T0" fmla="*/ 0 w 88"/>
              <a:gd name="T1" fmla="*/ 82550 h 71"/>
              <a:gd name="T2" fmla="*/ 4221 w 88"/>
              <a:gd name="T3" fmla="*/ 111125 h 71"/>
              <a:gd name="T4" fmla="*/ 26735 w 88"/>
              <a:gd name="T5" fmla="*/ 103188 h 71"/>
              <a:gd name="T6" fmla="*/ 11257 w 88"/>
              <a:gd name="T7" fmla="*/ 85725 h 71"/>
              <a:gd name="T8" fmla="*/ 70355 w 88"/>
              <a:gd name="T9" fmla="*/ 98425 h 71"/>
              <a:gd name="T10" fmla="*/ 81612 w 88"/>
              <a:gd name="T11" fmla="*/ 69850 h 71"/>
              <a:gd name="T12" fmla="*/ 122418 w 88"/>
              <a:gd name="T13" fmla="*/ 61913 h 71"/>
              <a:gd name="T14" fmla="*/ 106940 w 88"/>
              <a:gd name="T15" fmla="*/ 44450 h 71"/>
              <a:gd name="T16" fmla="*/ 111161 w 88"/>
              <a:gd name="T17" fmla="*/ 31750 h 71"/>
              <a:gd name="T18" fmla="*/ 77391 w 88"/>
              <a:gd name="T19" fmla="*/ 36513 h 71"/>
              <a:gd name="T20" fmla="*/ 40806 w 88"/>
              <a:gd name="T21" fmla="*/ 0 h 71"/>
              <a:gd name="T22" fmla="*/ 26735 w 88"/>
              <a:gd name="T23" fmla="*/ 61913 h 71"/>
              <a:gd name="T24" fmla="*/ 11257 w 88"/>
              <a:gd name="T25" fmla="*/ 61913 h 71"/>
              <a:gd name="T26" fmla="*/ 0 w 88"/>
              <a:gd name="T27" fmla="*/ 8255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71"/>
              <a:gd name="T44" fmla="*/ 88 w 88"/>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71">
                <a:moveTo>
                  <a:pt x="0" y="52"/>
                </a:moveTo>
                <a:lnTo>
                  <a:pt x="3" y="70"/>
                </a:lnTo>
                <a:lnTo>
                  <a:pt x="19" y="65"/>
                </a:lnTo>
                <a:lnTo>
                  <a:pt x="8" y="54"/>
                </a:lnTo>
                <a:lnTo>
                  <a:pt x="50" y="62"/>
                </a:lnTo>
                <a:lnTo>
                  <a:pt x="58" y="44"/>
                </a:lnTo>
                <a:lnTo>
                  <a:pt x="87" y="39"/>
                </a:lnTo>
                <a:lnTo>
                  <a:pt x="76" y="28"/>
                </a:lnTo>
                <a:lnTo>
                  <a:pt x="79" y="20"/>
                </a:lnTo>
                <a:lnTo>
                  <a:pt x="55" y="23"/>
                </a:lnTo>
                <a:lnTo>
                  <a:pt x="29" y="0"/>
                </a:lnTo>
                <a:lnTo>
                  <a:pt x="19" y="39"/>
                </a:lnTo>
                <a:lnTo>
                  <a:pt x="8" y="39"/>
                </a:lnTo>
                <a:lnTo>
                  <a:pt x="0" y="5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50" name="Freeform 242"/>
          <p:cNvSpPr>
            <a:spLocks/>
          </p:cNvSpPr>
          <p:nvPr/>
        </p:nvSpPr>
        <p:spPr bwMode="auto">
          <a:xfrm>
            <a:off x="5129213" y="3405188"/>
            <a:ext cx="84137" cy="96837"/>
          </a:xfrm>
          <a:custGeom>
            <a:avLst/>
            <a:gdLst>
              <a:gd name="T0" fmla="*/ 0 w 60"/>
              <a:gd name="T1" fmla="*/ 41275 h 61"/>
              <a:gd name="T2" fmla="*/ 0 w 60"/>
              <a:gd name="T3" fmla="*/ 23812 h 61"/>
              <a:gd name="T4" fmla="*/ 9816 w 60"/>
              <a:gd name="T5" fmla="*/ 14287 h 61"/>
              <a:gd name="T6" fmla="*/ 33655 w 60"/>
              <a:gd name="T7" fmla="*/ 23812 h 61"/>
              <a:gd name="T8" fmla="*/ 72919 w 60"/>
              <a:gd name="T9" fmla="*/ 0 h 61"/>
              <a:gd name="T10" fmla="*/ 82735 w 60"/>
              <a:gd name="T11" fmla="*/ 26987 h 61"/>
              <a:gd name="T12" fmla="*/ 39264 w 60"/>
              <a:gd name="T13" fmla="*/ 39687 h 61"/>
              <a:gd name="T14" fmla="*/ 60298 w 60"/>
              <a:gd name="T15" fmla="*/ 63500 h 61"/>
              <a:gd name="T16" fmla="*/ 50482 w 60"/>
              <a:gd name="T17" fmla="*/ 76200 h 61"/>
              <a:gd name="T18" fmla="*/ 26643 w 60"/>
              <a:gd name="T19" fmla="*/ 95250 h 61"/>
              <a:gd name="T20" fmla="*/ 4207 w 60"/>
              <a:gd name="T21" fmla="*/ 90487 h 61"/>
              <a:gd name="T22" fmla="*/ 9816 w 60"/>
              <a:gd name="T23" fmla="*/ 41275 h 61"/>
              <a:gd name="T24" fmla="*/ 0 w 60"/>
              <a:gd name="T25" fmla="*/ 41275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61"/>
              <a:gd name="T41" fmla="*/ 60 w 6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61">
                <a:moveTo>
                  <a:pt x="0" y="26"/>
                </a:moveTo>
                <a:lnTo>
                  <a:pt x="0" y="15"/>
                </a:lnTo>
                <a:lnTo>
                  <a:pt x="7" y="9"/>
                </a:lnTo>
                <a:lnTo>
                  <a:pt x="24" y="15"/>
                </a:lnTo>
                <a:lnTo>
                  <a:pt x="52" y="0"/>
                </a:lnTo>
                <a:lnTo>
                  <a:pt x="59" y="17"/>
                </a:lnTo>
                <a:lnTo>
                  <a:pt x="28" y="25"/>
                </a:lnTo>
                <a:lnTo>
                  <a:pt x="43" y="40"/>
                </a:lnTo>
                <a:lnTo>
                  <a:pt x="36" y="48"/>
                </a:lnTo>
                <a:lnTo>
                  <a:pt x="19" y="60"/>
                </a:lnTo>
                <a:lnTo>
                  <a:pt x="3" y="57"/>
                </a:lnTo>
                <a:lnTo>
                  <a:pt x="7" y="26"/>
                </a:lnTo>
                <a:lnTo>
                  <a:pt x="0" y="2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51" name="Freeform 243"/>
          <p:cNvSpPr>
            <a:spLocks/>
          </p:cNvSpPr>
          <p:nvPr/>
        </p:nvSpPr>
        <p:spPr bwMode="auto">
          <a:xfrm>
            <a:off x="5129213" y="3405188"/>
            <a:ext cx="93662" cy="106362"/>
          </a:xfrm>
          <a:custGeom>
            <a:avLst/>
            <a:gdLst>
              <a:gd name="T0" fmla="*/ 0 w 66"/>
              <a:gd name="T1" fmla="*/ 46037 h 67"/>
              <a:gd name="T2" fmla="*/ 0 w 66"/>
              <a:gd name="T3" fmla="*/ 25400 h 67"/>
              <a:gd name="T4" fmla="*/ 11353 w 66"/>
              <a:gd name="T5" fmla="*/ 15875 h 67"/>
              <a:gd name="T6" fmla="*/ 36897 w 66"/>
              <a:gd name="T7" fmla="*/ 25400 h 67"/>
              <a:gd name="T8" fmla="*/ 80890 w 66"/>
              <a:gd name="T9" fmla="*/ 0 h 67"/>
              <a:gd name="T10" fmla="*/ 92243 w 66"/>
              <a:gd name="T11" fmla="*/ 30162 h 67"/>
              <a:gd name="T12" fmla="*/ 43993 w 66"/>
              <a:gd name="T13" fmla="*/ 42862 h 67"/>
              <a:gd name="T14" fmla="*/ 66699 w 66"/>
              <a:gd name="T15" fmla="*/ 69850 h 67"/>
              <a:gd name="T16" fmla="*/ 56765 w 66"/>
              <a:gd name="T17" fmla="*/ 84137 h 67"/>
              <a:gd name="T18" fmla="*/ 29802 w 66"/>
              <a:gd name="T19" fmla="*/ 104775 h 67"/>
              <a:gd name="T20" fmla="*/ 4257 w 66"/>
              <a:gd name="T21" fmla="*/ 100012 h 67"/>
              <a:gd name="T22" fmla="*/ 11353 w 66"/>
              <a:gd name="T23" fmla="*/ 46037 h 67"/>
              <a:gd name="T24" fmla="*/ 0 w 66"/>
              <a:gd name="T25" fmla="*/ 4603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67"/>
              <a:gd name="T41" fmla="*/ 66 w 66"/>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67">
                <a:moveTo>
                  <a:pt x="0" y="29"/>
                </a:moveTo>
                <a:lnTo>
                  <a:pt x="0" y="16"/>
                </a:lnTo>
                <a:lnTo>
                  <a:pt x="8" y="10"/>
                </a:lnTo>
                <a:lnTo>
                  <a:pt x="26" y="16"/>
                </a:lnTo>
                <a:lnTo>
                  <a:pt x="57" y="0"/>
                </a:lnTo>
                <a:lnTo>
                  <a:pt x="65" y="19"/>
                </a:lnTo>
                <a:lnTo>
                  <a:pt x="31" y="27"/>
                </a:lnTo>
                <a:lnTo>
                  <a:pt x="47" y="44"/>
                </a:lnTo>
                <a:lnTo>
                  <a:pt x="40" y="53"/>
                </a:lnTo>
                <a:lnTo>
                  <a:pt x="21" y="66"/>
                </a:lnTo>
                <a:lnTo>
                  <a:pt x="3" y="63"/>
                </a:lnTo>
                <a:lnTo>
                  <a:pt x="8" y="29"/>
                </a:lnTo>
                <a:lnTo>
                  <a:pt x="0" y="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52" name="Freeform 244"/>
          <p:cNvSpPr>
            <a:spLocks/>
          </p:cNvSpPr>
          <p:nvPr/>
        </p:nvSpPr>
        <p:spPr bwMode="auto">
          <a:xfrm>
            <a:off x="5113338" y="4105275"/>
            <a:ext cx="157162" cy="203200"/>
          </a:xfrm>
          <a:custGeom>
            <a:avLst/>
            <a:gdLst>
              <a:gd name="T0" fmla="*/ 0 w 111"/>
              <a:gd name="T1" fmla="*/ 12700 h 128"/>
              <a:gd name="T2" fmla="*/ 18406 w 111"/>
              <a:gd name="T3" fmla="*/ 53975 h 128"/>
              <a:gd name="T4" fmla="*/ 0 w 111"/>
              <a:gd name="T5" fmla="*/ 93662 h 128"/>
              <a:gd name="T6" fmla="*/ 14159 w 111"/>
              <a:gd name="T7" fmla="*/ 106362 h 128"/>
              <a:gd name="T8" fmla="*/ 4248 w 111"/>
              <a:gd name="T9" fmla="*/ 122237 h 128"/>
              <a:gd name="T10" fmla="*/ 106191 w 111"/>
              <a:gd name="T11" fmla="*/ 201612 h 128"/>
              <a:gd name="T12" fmla="*/ 147251 w 111"/>
              <a:gd name="T13" fmla="*/ 138112 h 128"/>
              <a:gd name="T14" fmla="*/ 141587 w 111"/>
              <a:gd name="T15" fmla="*/ 122237 h 128"/>
              <a:gd name="T16" fmla="*/ 141587 w 111"/>
              <a:gd name="T17" fmla="*/ 34925 h 128"/>
              <a:gd name="T18" fmla="*/ 155746 w 111"/>
              <a:gd name="T19" fmla="*/ 15875 h 128"/>
              <a:gd name="T20" fmla="*/ 99111 w 111"/>
              <a:gd name="T21" fmla="*/ 22225 h 128"/>
              <a:gd name="T22" fmla="*/ 39644 w 111"/>
              <a:gd name="T23" fmla="*/ 0 h 128"/>
              <a:gd name="T24" fmla="*/ 0 w 111"/>
              <a:gd name="T25" fmla="*/ 1270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28"/>
              <a:gd name="T41" fmla="*/ 111 w 111"/>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28">
                <a:moveTo>
                  <a:pt x="0" y="8"/>
                </a:moveTo>
                <a:lnTo>
                  <a:pt x="13" y="34"/>
                </a:lnTo>
                <a:lnTo>
                  <a:pt x="0" y="59"/>
                </a:lnTo>
                <a:lnTo>
                  <a:pt x="10" y="67"/>
                </a:lnTo>
                <a:lnTo>
                  <a:pt x="3" y="77"/>
                </a:lnTo>
                <a:lnTo>
                  <a:pt x="75" y="127"/>
                </a:lnTo>
                <a:lnTo>
                  <a:pt x="104" y="87"/>
                </a:lnTo>
                <a:lnTo>
                  <a:pt x="100" y="77"/>
                </a:lnTo>
                <a:lnTo>
                  <a:pt x="100" y="22"/>
                </a:lnTo>
                <a:lnTo>
                  <a:pt x="110" y="10"/>
                </a:lnTo>
                <a:lnTo>
                  <a:pt x="70" y="14"/>
                </a:lnTo>
                <a:lnTo>
                  <a:pt x="28" y="0"/>
                </a:lnTo>
                <a:lnTo>
                  <a:pt x="0" y="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53" name="Freeform 245"/>
          <p:cNvSpPr>
            <a:spLocks/>
          </p:cNvSpPr>
          <p:nvPr/>
        </p:nvSpPr>
        <p:spPr bwMode="auto">
          <a:xfrm>
            <a:off x="5113338" y="4105275"/>
            <a:ext cx="165100" cy="212725"/>
          </a:xfrm>
          <a:custGeom>
            <a:avLst/>
            <a:gdLst>
              <a:gd name="T0" fmla="*/ 0 w 117"/>
              <a:gd name="T1" fmla="*/ 12700 h 134"/>
              <a:gd name="T2" fmla="*/ 19756 w 117"/>
              <a:gd name="T3" fmla="*/ 57150 h 134"/>
              <a:gd name="T4" fmla="*/ 0 w 117"/>
              <a:gd name="T5" fmla="*/ 98425 h 134"/>
              <a:gd name="T6" fmla="*/ 15522 w 117"/>
              <a:gd name="T7" fmla="*/ 111125 h 134"/>
              <a:gd name="T8" fmla="*/ 4233 w 117"/>
              <a:gd name="T9" fmla="*/ 128587 h 134"/>
              <a:gd name="T10" fmla="*/ 111478 w 117"/>
              <a:gd name="T11" fmla="*/ 211138 h 134"/>
              <a:gd name="T12" fmla="*/ 155222 w 117"/>
              <a:gd name="T13" fmla="*/ 144462 h 134"/>
              <a:gd name="T14" fmla="*/ 148167 w 117"/>
              <a:gd name="T15" fmla="*/ 128587 h 134"/>
              <a:gd name="T16" fmla="*/ 148167 w 117"/>
              <a:gd name="T17" fmla="*/ 36512 h 134"/>
              <a:gd name="T18" fmla="*/ 163689 w 117"/>
              <a:gd name="T19" fmla="*/ 15875 h 134"/>
              <a:gd name="T20" fmla="*/ 104422 w 117"/>
              <a:gd name="T21" fmla="*/ 23812 h 134"/>
              <a:gd name="T22" fmla="*/ 40922 w 117"/>
              <a:gd name="T23" fmla="*/ 0 h 134"/>
              <a:gd name="T24" fmla="*/ 0 w 117"/>
              <a:gd name="T25" fmla="*/ 1270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
              <a:gd name="T40" fmla="*/ 0 h 134"/>
              <a:gd name="T41" fmla="*/ 117 w 117"/>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 h="134">
                <a:moveTo>
                  <a:pt x="0" y="8"/>
                </a:moveTo>
                <a:lnTo>
                  <a:pt x="14" y="36"/>
                </a:lnTo>
                <a:lnTo>
                  <a:pt x="0" y="62"/>
                </a:lnTo>
                <a:lnTo>
                  <a:pt x="11" y="70"/>
                </a:lnTo>
                <a:lnTo>
                  <a:pt x="3" y="81"/>
                </a:lnTo>
                <a:lnTo>
                  <a:pt x="79" y="133"/>
                </a:lnTo>
                <a:lnTo>
                  <a:pt x="110" y="91"/>
                </a:lnTo>
                <a:lnTo>
                  <a:pt x="105" y="81"/>
                </a:lnTo>
                <a:lnTo>
                  <a:pt x="105" y="23"/>
                </a:lnTo>
                <a:lnTo>
                  <a:pt x="116" y="10"/>
                </a:lnTo>
                <a:lnTo>
                  <a:pt x="74" y="15"/>
                </a:lnTo>
                <a:lnTo>
                  <a:pt x="29" y="0"/>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54" name="Freeform 246"/>
          <p:cNvSpPr>
            <a:spLocks/>
          </p:cNvSpPr>
          <p:nvPr/>
        </p:nvSpPr>
        <p:spPr bwMode="auto">
          <a:xfrm>
            <a:off x="6991350" y="3143250"/>
            <a:ext cx="122238" cy="138113"/>
          </a:xfrm>
          <a:custGeom>
            <a:avLst/>
            <a:gdLst>
              <a:gd name="T0" fmla="*/ 0 w 87"/>
              <a:gd name="T1" fmla="*/ 80963 h 87"/>
              <a:gd name="T2" fmla="*/ 21076 w 87"/>
              <a:gd name="T3" fmla="*/ 88900 h 87"/>
              <a:gd name="T4" fmla="*/ 8430 w 87"/>
              <a:gd name="T5" fmla="*/ 127000 h 87"/>
              <a:gd name="T6" fmla="*/ 40746 w 87"/>
              <a:gd name="T7" fmla="*/ 136525 h 87"/>
              <a:gd name="T8" fmla="*/ 75872 w 87"/>
              <a:gd name="T9" fmla="*/ 112713 h 87"/>
              <a:gd name="T10" fmla="*/ 59011 w 87"/>
              <a:gd name="T11" fmla="*/ 80963 h 87"/>
              <a:gd name="T12" fmla="*/ 103973 w 87"/>
              <a:gd name="T13" fmla="*/ 55563 h 87"/>
              <a:gd name="T14" fmla="*/ 120833 w 87"/>
              <a:gd name="T15" fmla="*/ 14288 h 87"/>
              <a:gd name="T16" fmla="*/ 116618 w 87"/>
              <a:gd name="T17" fmla="*/ 11113 h 87"/>
              <a:gd name="T18" fmla="*/ 110998 w 87"/>
              <a:gd name="T19" fmla="*/ 0 h 87"/>
              <a:gd name="T20" fmla="*/ 71657 w 87"/>
              <a:gd name="T21" fmla="*/ 26988 h 87"/>
              <a:gd name="T22" fmla="*/ 71657 w 87"/>
              <a:gd name="T23" fmla="*/ 38100 h 87"/>
              <a:gd name="T24" fmla="*/ 49176 w 87"/>
              <a:gd name="T25" fmla="*/ 38100 h 87"/>
              <a:gd name="T26" fmla="*/ 0 w 87"/>
              <a:gd name="T27" fmla="*/ 80963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87"/>
              <a:gd name="T44" fmla="*/ 87 w 87"/>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87">
                <a:moveTo>
                  <a:pt x="0" y="51"/>
                </a:moveTo>
                <a:lnTo>
                  <a:pt x="15" y="56"/>
                </a:lnTo>
                <a:lnTo>
                  <a:pt x="6" y="80"/>
                </a:lnTo>
                <a:lnTo>
                  <a:pt x="29" y="86"/>
                </a:lnTo>
                <a:lnTo>
                  <a:pt x="54" y="71"/>
                </a:lnTo>
                <a:lnTo>
                  <a:pt x="42" y="51"/>
                </a:lnTo>
                <a:lnTo>
                  <a:pt x="74" y="35"/>
                </a:lnTo>
                <a:lnTo>
                  <a:pt x="86" y="9"/>
                </a:lnTo>
                <a:lnTo>
                  <a:pt x="83" y="7"/>
                </a:lnTo>
                <a:lnTo>
                  <a:pt x="79" y="0"/>
                </a:lnTo>
                <a:lnTo>
                  <a:pt x="51" y="17"/>
                </a:lnTo>
                <a:lnTo>
                  <a:pt x="51" y="24"/>
                </a:lnTo>
                <a:lnTo>
                  <a:pt x="35" y="24"/>
                </a:lnTo>
                <a:lnTo>
                  <a:pt x="0" y="5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55" name="Freeform 247"/>
          <p:cNvSpPr>
            <a:spLocks/>
          </p:cNvSpPr>
          <p:nvPr/>
        </p:nvSpPr>
        <p:spPr bwMode="auto">
          <a:xfrm>
            <a:off x="6991350" y="3143250"/>
            <a:ext cx="130175" cy="147638"/>
          </a:xfrm>
          <a:custGeom>
            <a:avLst/>
            <a:gdLst>
              <a:gd name="T0" fmla="*/ 0 w 93"/>
              <a:gd name="T1" fmla="*/ 87313 h 93"/>
              <a:gd name="T2" fmla="*/ 22396 w 93"/>
              <a:gd name="T3" fmla="*/ 95250 h 93"/>
              <a:gd name="T4" fmla="*/ 8398 w 93"/>
              <a:gd name="T5" fmla="*/ 136525 h 93"/>
              <a:gd name="T6" fmla="*/ 43392 w 93"/>
              <a:gd name="T7" fmla="*/ 146050 h 93"/>
              <a:gd name="T8" fmla="*/ 81184 w 93"/>
              <a:gd name="T9" fmla="*/ 120650 h 93"/>
              <a:gd name="T10" fmla="*/ 62988 w 93"/>
              <a:gd name="T11" fmla="*/ 87313 h 93"/>
              <a:gd name="T12" fmla="*/ 110579 w 93"/>
              <a:gd name="T13" fmla="*/ 58738 h 93"/>
              <a:gd name="T14" fmla="*/ 128775 w 93"/>
              <a:gd name="T15" fmla="*/ 15875 h 93"/>
              <a:gd name="T16" fmla="*/ 124576 w 93"/>
              <a:gd name="T17" fmla="*/ 12700 h 93"/>
              <a:gd name="T18" fmla="*/ 117577 w 93"/>
              <a:gd name="T19" fmla="*/ 0 h 93"/>
              <a:gd name="T20" fmla="*/ 76985 w 93"/>
              <a:gd name="T21" fmla="*/ 28575 h 93"/>
              <a:gd name="T22" fmla="*/ 76985 w 93"/>
              <a:gd name="T23" fmla="*/ 41275 h 93"/>
              <a:gd name="T24" fmla="*/ 51790 w 93"/>
              <a:gd name="T25" fmla="*/ 41275 h 93"/>
              <a:gd name="T26" fmla="*/ 0 w 93"/>
              <a:gd name="T27" fmla="*/ 87313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93"/>
              <a:gd name="T44" fmla="*/ 93 w 93"/>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93">
                <a:moveTo>
                  <a:pt x="0" y="55"/>
                </a:moveTo>
                <a:lnTo>
                  <a:pt x="16" y="60"/>
                </a:lnTo>
                <a:lnTo>
                  <a:pt x="6" y="86"/>
                </a:lnTo>
                <a:lnTo>
                  <a:pt x="31" y="92"/>
                </a:lnTo>
                <a:lnTo>
                  <a:pt x="58" y="76"/>
                </a:lnTo>
                <a:lnTo>
                  <a:pt x="45" y="55"/>
                </a:lnTo>
                <a:lnTo>
                  <a:pt x="79" y="37"/>
                </a:lnTo>
                <a:lnTo>
                  <a:pt x="92" y="10"/>
                </a:lnTo>
                <a:lnTo>
                  <a:pt x="89" y="8"/>
                </a:lnTo>
                <a:lnTo>
                  <a:pt x="84" y="0"/>
                </a:lnTo>
                <a:lnTo>
                  <a:pt x="55" y="18"/>
                </a:lnTo>
                <a:lnTo>
                  <a:pt x="55" y="26"/>
                </a:lnTo>
                <a:lnTo>
                  <a:pt x="37" y="26"/>
                </a:lnTo>
                <a:lnTo>
                  <a:pt x="0" y="5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56" name="Freeform 248"/>
          <p:cNvSpPr>
            <a:spLocks/>
          </p:cNvSpPr>
          <p:nvPr/>
        </p:nvSpPr>
        <p:spPr bwMode="auto">
          <a:xfrm>
            <a:off x="7024688" y="3263900"/>
            <a:ext cx="66675" cy="104775"/>
          </a:xfrm>
          <a:custGeom>
            <a:avLst/>
            <a:gdLst>
              <a:gd name="T0" fmla="*/ 0 w 47"/>
              <a:gd name="T1" fmla="*/ 103188 h 66"/>
              <a:gd name="T2" fmla="*/ 8512 w 47"/>
              <a:gd name="T3" fmla="*/ 23812 h 66"/>
              <a:gd name="T4" fmla="*/ 42559 w 47"/>
              <a:gd name="T5" fmla="*/ 0 h 66"/>
              <a:gd name="T6" fmla="*/ 65256 w 47"/>
              <a:gd name="T7" fmla="*/ 60325 h 66"/>
              <a:gd name="T8" fmla="*/ 38303 w 47"/>
              <a:gd name="T9" fmla="*/ 92075 h 66"/>
              <a:gd name="T10" fmla="*/ 0 w 47"/>
              <a:gd name="T11" fmla="*/ 103188 h 66"/>
              <a:gd name="T12" fmla="*/ 0 60000 65536"/>
              <a:gd name="T13" fmla="*/ 0 60000 65536"/>
              <a:gd name="T14" fmla="*/ 0 60000 65536"/>
              <a:gd name="T15" fmla="*/ 0 60000 65536"/>
              <a:gd name="T16" fmla="*/ 0 60000 65536"/>
              <a:gd name="T17" fmla="*/ 0 60000 65536"/>
              <a:gd name="T18" fmla="*/ 0 w 47"/>
              <a:gd name="T19" fmla="*/ 0 h 66"/>
              <a:gd name="T20" fmla="*/ 47 w 4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47" h="66">
                <a:moveTo>
                  <a:pt x="0" y="65"/>
                </a:moveTo>
                <a:lnTo>
                  <a:pt x="6" y="15"/>
                </a:lnTo>
                <a:lnTo>
                  <a:pt x="30" y="0"/>
                </a:lnTo>
                <a:lnTo>
                  <a:pt x="46" y="38"/>
                </a:lnTo>
                <a:lnTo>
                  <a:pt x="27" y="58"/>
                </a:lnTo>
                <a:lnTo>
                  <a:pt x="0" y="6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57" name="Freeform 249"/>
          <p:cNvSpPr>
            <a:spLocks/>
          </p:cNvSpPr>
          <p:nvPr/>
        </p:nvSpPr>
        <p:spPr bwMode="auto">
          <a:xfrm>
            <a:off x="7024688" y="3263900"/>
            <a:ext cx="74612" cy="114300"/>
          </a:xfrm>
          <a:custGeom>
            <a:avLst/>
            <a:gdLst>
              <a:gd name="T0" fmla="*/ 0 w 53"/>
              <a:gd name="T1" fmla="*/ 112713 h 72"/>
              <a:gd name="T2" fmla="*/ 9854 w 53"/>
              <a:gd name="T3" fmla="*/ 25400 h 72"/>
              <a:gd name="T4" fmla="*/ 47864 w 53"/>
              <a:gd name="T5" fmla="*/ 0 h 72"/>
              <a:gd name="T6" fmla="*/ 73204 w 53"/>
              <a:gd name="T7" fmla="*/ 66675 h 72"/>
              <a:gd name="T8" fmla="*/ 43641 w 53"/>
              <a:gd name="T9" fmla="*/ 100012 h 72"/>
              <a:gd name="T10" fmla="*/ 0 w 53"/>
              <a:gd name="T11" fmla="*/ 112713 h 72"/>
              <a:gd name="T12" fmla="*/ 0 60000 65536"/>
              <a:gd name="T13" fmla="*/ 0 60000 65536"/>
              <a:gd name="T14" fmla="*/ 0 60000 65536"/>
              <a:gd name="T15" fmla="*/ 0 60000 65536"/>
              <a:gd name="T16" fmla="*/ 0 60000 65536"/>
              <a:gd name="T17" fmla="*/ 0 60000 65536"/>
              <a:gd name="T18" fmla="*/ 0 w 53"/>
              <a:gd name="T19" fmla="*/ 0 h 72"/>
              <a:gd name="T20" fmla="*/ 53 w 5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53" h="72">
                <a:moveTo>
                  <a:pt x="0" y="71"/>
                </a:moveTo>
                <a:lnTo>
                  <a:pt x="7" y="16"/>
                </a:lnTo>
                <a:lnTo>
                  <a:pt x="34" y="0"/>
                </a:lnTo>
                <a:lnTo>
                  <a:pt x="52" y="42"/>
                </a:lnTo>
                <a:lnTo>
                  <a:pt x="31" y="63"/>
                </a:lnTo>
                <a:lnTo>
                  <a:pt x="0" y="7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58" name="Freeform 250"/>
          <p:cNvSpPr>
            <a:spLocks/>
          </p:cNvSpPr>
          <p:nvPr/>
        </p:nvSpPr>
        <p:spPr bwMode="auto">
          <a:xfrm>
            <a:off x="5376863" y="3489325"/>
            <a:ext cx="26987" cy="33338"/>
          </a:xfrm>
          <a:custGeom>
            <a:avLst/>
            <a:gdLst>
              <a:gd name="T0" fmla="*/ 0 w 19"/>
              <a:gd name="T1" fmla="*/ 15875 h 21"/>
              <a:gd name="T2" fmla="*/ 19885 w 19"/>
              <a:gd name="T3" fmla="*/ 0 h 21"/>
              <a:gd name="T4" fmla="*/ 25567 w 19"/>
              <a:gd name="T5" fmla="*/ 31750 h 21"/>
              <a:gd name="T6" fmla="*/ 0 w 19"/>
              <a:gd name="T7" fmla="*/ 15875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0" y="10"/>
                </a:moveTo>
                <a:lnTo>
                  <a:pt x="14" y="0"/>
                </a:lnTo>
                <a:lnTo>
                  <a:pt x="18" y="20"/>
                </a:lnTo>
                <a:lnTo>
                  <a:pt x="0" y="1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59" name="Freeform 251"/>
          <p:cNvSpPr>
            <a:spLocks/>
          </p:cNvSpPr>
          <p:nvPr/>
        </p:nvSpPr>
        <p:spPr bwMode="auto">
          <a:xfrm>
            <a:off x="5376863" y="3489325"/>
            <a:ext cx="34925" cy="42863"/>
          </a:xfrm>
          <a:custGeom>
            <a:avLst/>
            <a:gdLst>
              <a:gd name="T0" fmla="*/ 0 w 25"/>
              <a:gd name="T1" fmla="*/ 20638 h 27"/>
              <a:gd name="T2" fmla="*/ 26543 w 25"/>
              <a:gd name="T3" fmla="*/ 0 h 27"/>
              <a:gd name="T4" fmla="*/ 33528 w 25"/>
              <a:gd name="T5" fmla="*/ 41275 h 27"/>
              <a:gd name="T6" fmla="*/ 0 w 25"/>
              <a:gd name="T7" fmla="*/ 20638 h 27"/>
              <a:gd name="T8" fmla="*/ 0 60000 65536"/>
              <a:gd name="T9" fmla="*/ 0 60000 65536"/>
              <a:gd name="T10" fmla="*/ 0 60000 65536"/>
              <a:gd name="T11" fmla="*/ 0 60000 65536"/>
              <a:gd name="T12" fmla="*/ 0 w 25"/>
              <a:gd name="T13" fmla="*/ 0 h 27"/>
              <a:gd name="T14" fmla="*/ 25 w 25"/>
              <a:gd name="T15" fmla="*/ 27 h 27"/>
            </a:gdLst>
            <a:ahLst/>
            <a:cxnLst>
              <a:cxn ang="T8">
                <a:pos x="T0" y="T1"/>
              </a:cxn>
              <a:cxn ang="T9">
                <a:pos x="T2" y="T3"/>
              </a:cxn>
              <a:cxn ang="T10">
                <a:pos x="T4" y="T5"/>
              </a:cxn>
              <a:cxn ang="T11">
                <a:pos x="T6" y="T7"/>
              </a:cxn>
            </a:cxnLst>
            <a:rect l="T12" t="T13" r="T14" b="T15"/>
            <a:pathLst>
              <a:path w="25" h="27">
                <a:moveTo>
                  <a:pt x="0" y="13"/>
                </a:moveTo>
                <a:lnTo>
                  <a:pt x="19" y="0"/>
                </a:lnTo>
                <a:lnTo>
                  <a:pt x="24" y="26"/>
                </a:lnTo>
                <a:lnTo>
                  <a:pt x="0" y="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60" name="Freeform 252"/>
          <p:cNvSpPr>
            <a:spLocks/>
          </p:cNvSpPr>
          <p:nvPr/>
        </p:nvSpPr>
        <p:spPr bwMode="auto">
          <a:xfrm>
            <a:off x="6486525" y="3679825"/>
            <a:ext cx="141288" cy="188913"/>
          </a:xfrm>
          <a:custGeom>
            <a:avLst/>
            <a:gdLst>
              <a:gd name="T0" fmla="*/ 0 w 100"/>
              <a:gd name="T1" fmla="*/ 39688 h 119"/>
              <a:gd name="T2" fmla="*/ 16955 w 100"/>
              <a:gd name="T3" fmla="*/ 63500 h 119"/>
              <a:gd name="T4" fmla="*/ 14129 w 100"/>
              <a:gd name="T5" fmla="*/ 111125 h 119"/>
              <a:gd name="T6" fmla="*/ 62167 w 100"/>
              <a:gd name="T7" fmla="*/ 95250 h 119"/>
              <a:gd name="T8" fmla="*/ 84773 w 100"/>
              <a:gd name="T9" fmla="*/ 111125 h 119"/>
              <a:gd name="T10" fmla="*/ 104553 w 100"/>
              <a:gd name="T11" fmla="*/ 158750 h 119"/>
              <a:gd name="T12" fmla="*/ 98902 w 100"/>
              <a:gd name="T13" fmla="*/ 187325 h 119"/>
              <a:gd name="T14" fmla="*/ 139875 w 100"/>
              <a:gd name="T15" fmla="*/ 177800 h 119"/>
              <a:gd name="T16" fmla="*/ 120095 w 100"/>
              <a:gd name="T17" fmla="*/ 119063 h 119"/>
              <a:gd name="T18" fmla="*/ 74883 w 100"/>
              <a:gd name="T19" fmla="*/ 73025 h 119"/>
              <a:gd name="T20" fmla="*/ 84773 w 100"/>
              <a:gd name="T21" fmla="*/ 47625 h 119"/>
              <a:gd name="T22" fmla="*/ 59341 w 100"/>
              <a:gd name="T23" fmla="*/ 36513 h 119"/>
              <a:gd name="T24" fmla="*/ 35322 w 100"/>
              <a:gd name="T25" fmla="*/ 0 h 119"/>
              <a:gd name="T26" fmla="*/ 29670 w 100"/>
              <a:gd name="T27" fmla="*/ 0 h 119"/>
              <a:gd name="T28" fmla="*/ 29670 w 100"/>
              <a:gd name="T29" fmla="*/ 23813 h 119"/>
              <a:gd name="T30" fmla="*/ 16955 w 100"/>
              <a:gd name="T31" fmla="*/ 15875 h 119"/>
              <a:gd name="T32" fmla="*/ 0 w 100"/>
              <a:gd name="T33" fmla="*/ 3968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19"/>
              <a:gd name="T53" fmla="*/ 100 w 100"/>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19">
                <a:moveTo>
                  <a:pt x="0" y="25"/>
                </a:moveTo>
                <a:lnTo>
                  <a:pt x="12" y="40"/>
                </a:lnTo>
                <a:lnTo>
                  <a:pt x="10" y="70"/>
                </a:lnTo>
                <a:lnTo>
                  <a:pt x="44" y="60"/>
                </a:lnTo>
                <a:lnTo>
                  <a:pt x="60" y="70"/>
                </a:lnTo>
                <a:lnTo>
                  <a:pt x="74" y="100"/>
                </a:lnTo>
                <a:lnTo>
                  <a:pt x="70" y="118"/>
                </a:lnTo>
                <a:lnTo>
                  <a:pt x="99" y="112"/>
                </a:lnTo>
                <a:lnTo>
                  <a:pt x="85" y="75"/>
                </a:lnTo>
                <a:lnTo>
                  <a:pt x="53" y="46"/>
                </a:lnTo>
                <a:lnTo>
                  <a:pt x="60" y="30"/>
                </a:lnTo>
                <a:lnTo>
                  <a:pt x="42" y="23"/>
                </a:lnTo>
                <a:lnTo>
                  <a:pt x="25" y="0"/>
                </a:lnTo>
                <a:lnTo>
                  <a:pt x="21" y="0"/>
                </a:lnTo>
                <a:lnTo>
                  <a:pt x="21" y="15"/>
                </a:lnTo>
                <a:lnTo>
                  <a:pt x="12" y="10"/>
                </a:lnTo>
                <a:lnTo>
                  <a:pt x="0" y="2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61" name="Freeform 253"/>
          <p:cNvSpPr>
            <a:spLocks/>
          </p:cNvSpPr>
          <p:nvPr/>
        </p:nvSpPr>
        <p:spPr bwMode="auto">
          <a:xfrm>
            <a:off x="6486525" y="3679825"/>
            <a:ext cx="149225" cy="198438"/>
          </a:xfrm>
          <a:custGeom>
            <a:avLst/>
            <a:gdLst>
              <a:gd name="T0" fmla="*/ 0 w 106"/>
              <a:gd name="T1" fmla="*/ 41275 h 125"/>
              <a:gd name="T2" fmla="*/ 18301 w 106"/>
              <a:gd name="T3" fmla="*/ 66675 h 125"/>
              <a:gd name="T4" fmla="*/ 15486 w 106"/>
              <a:gd name="T5" fmla="*/ 117475 h 125"/>
              <a:gd name="T6" fmla="*/ 66166 w 106"/>
              <a:gd name="T7" fmla="*/ 100013 h 125"/>
              <a:gd name="T8" fmla="*/ 90098 w 106"/>
              <a:gd name="T9" fmla="*/ 117475 h 125"/>
              <a:gd name="T10" fmla="*/ 111215 w 106"/>
              <a:gd name="T11" fmla="*/ 166688 h 125"/>
              <a:gd name="T12" fmla="*/ 104176 w 106"/>
              <a:gd name="T13" fmla="*/ 196850 h 125"/>
              <a:gd name="T14" fmla="*/ 147817 w 106"/>
              <a:gd name="T15" fmla="*/ 187325 h 125"/>
              <a:gd name="T16" fmla="*/ 126700 w 106"/>
              <a:gd name="T17" fmla="*/ 125413 h 125"/>
              <a:gd name="T18" fmla="*/ 78836 w 106"/>
              <a:gd name="T19" fmla="*/ 76200 h 125"/>
              <a:gd name="T20" fmla="*/ 90098 w 106"/>
              <a:gd name="T21" fmla="*/ 50800 h 125"/>
              <a:gd name="T22" fmla="*/ 63350 w 106"/>
              <a:gd name="T23" fmla="*/ 38100 h 125"/>
              <a:gd name="T24" fmla="*/ 38010 w 106"/>
              <a:gd name="T25" fmla="*/ 0 h 125"/>
              <a:gd name="T26" fmla="*/ 30971 w 106"/>
              <a:gd name="T27" fmla="*/ 0 h 125"/>
              <a:gd name="T28" fmla="*/ 30971 w 106"/>
              <a:gd name="T29" fmla="*/ 25400 h 125"/>
              <a:gd name="T30" fmla="*/ 18301 w 106"/>
              <a:gd name="T31" fmla="*/ 17463 h 125"/>
              <a:gd name="T32" fmla="*/ 0 w 106"/>
              <a:gd name="T33" fmla="*/ 41275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25"/>
              <a:gd name="T53" fmla="*/ 106 w 106"/>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25">
                <a:moveTo>
                  <a:pt x="0" y="26"/>
                </a:moveTo>
                <a:lnTo>
                  <a:pt x="13" y="42"/>
                </a:lnTo>
                <a:lnTo>
                  <a:pt x="11" y="74"/>
                </a:lnTo>
                <a:lnTo>
                  <a:pt x="47" y="63"/>
                </a:lnTo>
                <a:lnTo>
                  <a:pt x="64" y="74"/>
                </a:lnTo>
                <a:lnTo>
                  <a:pt x="79" y="105"/>
                </a:lnTo>
                <a:lnTo>
                  <a:pt x="74" y="124"/>
                </a:lnTo>
                <a:lnTo>
                  <a:pt x="105" y="118"/>
                </a:lnTo>
                <a:lnTo>
                  <a:pt x="90" y="79"/>
                </a:lnTo>
                <a:lnTo>
                  <a:pt x="56" y="48"/>
                </a:lnTo>
                <a:lnTo>
                  <a:pt x="64" y="32"/>
                </a:lnTo>
                <a:lnTo>
                  <a:pt x="45" y="24"/>
                </a:lnTo>
                <a:lnTo>
                  <a:pt x="27" y="0"/>
                </a:lnTo>
                <a:lnTo>
                  <a:pt x="22" y="0"/>
                </a:lnTo>
                <a:lnTo>
                  <a:pt x="22" y="16"/>
                </a:lnTo>
                <a:lnTo>
                  <a:pt x="13" y="11"/>
                </a:lnTo>
                <a:lnTo>
                  <a:pt x="0" y="2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62" name="Freeform 254"/>
          <p:cNvSpPr>
            <a:spLocks/>
          </p:cNvSpPr>
          <p:nvPr/>
        </p:nvSpPr>
        <p:spPr bwMode="auto">
          <a:xfrm>
            <a:off x="5133975" y="3368675"/>
            <a:ext cx="28575" cy="33338"/>
          </a:xfrm>
          <a:custGeom>
            <a:avLst/>
            <a:gdLst>
              <a:gd name="T0" fmla="*/ 0 w 21"/>
              <a:gd name="T1" fmla="*/ 31750 h 21"/>
              <a:gd name="T2" fmla="*/ 8164 w 21"/>
              <a:gd name="T3" fmla="*/ 31750 h 21"/>
              <a:gd name="T4" fmla="*/ 27214 w 21"/>
              <a:gd name="T5" fmla="*/ 9525 h 21"/>
              <a:gd name="T6" fmla="*/ 16329 w 21"/>
              <a:gd name="T7" fmla="*/ 0 h 21"/>
              <a:gd name="T8" fmla="*/ 0 w 21"/>
              <a:gd name="T9" fmla="*/ 31750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0" y="20"/>
                </a:moveTo>
                <a:lnTo>
                  <a:pt x="6" y="20"/>
                </a:lnTo>
                <a:lnTo>
                  <a:pt x="20" y="6"/>
                </a:lnTo>
                <a:lnTo>
                  <a:pt x="12" y="0"/>
                </a:lnTo>
                <a:lnTo>
                  <a:pt x="0" y="2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63" name="Freeform 255"/>
          <p:cNvSpPr>
            <a:spLocks/>
          </p:cNvSpPr>
          <p:nvPr/>
        </p:nvSpPr>
        <p:spPr bwMode="auto">
          <a:xfrm>
            <a:off x="5133975" y="3368675"/>
            <a:ext cx="38100" cy="42863"/>
          </a:xfrm>
          <a:custGeom>
            <a:avLst/>
            <a:gdLst>
              <a:gd name="T0" fmla="*/ 0 w 27"/>
              <a:gd name="T1" fmla="*/ 41275 h 27"/>
              <a:gd name="T2" fmla="*/ 11289 w 27"/>
              <a:gd name="T3" fmla="*/ 41275 h 27"/>
              <a:gd name="T4" fmla="*/ 36689 w 27"/>
              <a:gd name="T5" fmla="*/ 12700 h 27"/>
              <a:gd name="T6" fmla="*/ 21167 w 27"/>
              <a:gd name="T7" fmla="*/ 0 h 27"/>
              <a:gd name="T8" fmla="*/ 0 w 27"/>
              <a:gd name="T9" fmla="*/ 41275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26"/>
                </a:moveTo>
                <a:lnTo>
                  <a:pt x="8" y="26"/>
                </a:lnTo>
                <a:lnTo>
                  <a:pt x="26" y="8"/>
                </a:lnTo>
                <a:lnTo>
                  <a:pt x="15" y="0"/>
                </a:lnTo>
                <a:lnTo>
                  <a:pt x="0" y="2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64" name="Freeform 256"/>
          <p:cNvSpPr>
            <a:spLocks/>
          </p:cNvSpPr>
          <p:nvPr/>
        </p:nvSpPr>
        <p:spPr bwMode="auto">
          <a:xfrm>
            <a:off x="4171950" y="4013200"/>
            <a:ext cx="73025" cy="87313"/>
          </a:xfrm>
          <a:custGeom>
            <a:avLst/>
            <a:gdLst>
              <a:gd name="T0" fmla="*/ 0 w 52"/>
              <a:gd name="T1" fmla="*/ 30163 h 55"/>
              <a:gd name="T2" fmla="*/ 18256 w 52"/>
              <a:gd name="T3" fmla="*/ 0 h 55"/>
              <a:gd name="T4" fmla="*/ 36513 w 52"/>
              <a:gd name="T5" fmla="*/ 0 h 55"/>
              <a:gd name="T6" fmla="*/ 36513 w 52"/>
              <a:gd name="T7" fmla="*/ 22225 h 55"/>
              <a:gd name="T8" fmla="*/ 54769 w 52"/>
              <a:gd name="T9" fmla="*/ 22225 h 55"/>
              <a:gd name="T10" fmla="*/ 53364 w 52"/>
              <a:gd name="T11" fmla="*/ 41275 h 55"/>
              <a:gd name="T12" fmla="*/ 71621 w 52"/>
              <a:gd name="T13" fmla="*/ 52388 h 55"/>
              <a:gd name="T14" fmla="*/ 71621 w 52"/>
              <a:gd name="T15" fmla="*/ 85725 h 55"/>
              <a:gd name="T16" fmla="*/ 0 w 52"/>
              <a:gd name="T17" fmla="*/ 30163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55"/>
              <a:gd name="T29" fmla="*/ 52 w 5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55">
                <a:moveTo>
                  <a:pt x="0" y="19"/>
                </a:moveTo>
                <a:lnTo>
                  <a:pt x="13" y="0"/>
                </a:lnTo>
                <a:lnTo>
                  <a:pt x="26" y="0"/>
                </a:lnTo>
                <a:lnTo>
                  <a:pt x="26" y="14"/>
                </a:lnTo>
                <a:lnTo>
                  <a:pt x="39" y="14"/>
                </a:lnTo>
                <a:lnTo>
                  <a:pt x="38" y="26"/>
                </a:lnTo>
                <a:lnTo>
                  <a:pt x="51" y="33"/>
                </a:lnTo>
                <a:lnTo>
                  <a:pt x="51" y="54"/>
                </a:lnTo>
                <a:lnTo>
                  <a:pt x="0" y="1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65" name="Freeform 257"/>
          <p:cNvSpPr>
            <a:spLocks/>
          </p:cNvSpPr>
          <p:nvPr/>
        </p:nvSpPr>
        <p:spPr bwMode="auto">
          <a:xfrm>
            <a:off x="4171950" y="4013200"/>
            <a:ext cx="80963" cy="96838"/>
          </a:xfrm>
          <a:custGeom>
            <a:avLst/>
            <a:gdLst>
              <a:gd name="T0" fmla="*/ 0 w 58"/>
              <a:gd name="T1" fmla="*/ 33338 h 61"/>
              <a:gd name="T2" fmla="*/ 20939 w 58"/>
              <a:gd name="T3" fmla="*/ 0 h 61"/>
              <a:gd name="T4" fmla="*/ 40482 w 58"/>
              <a:gd name="T5" fmla="*/ 0 h 61"/>
              <a:gd name="T6" fmla="*/ 40482 w 58"/>
              <a:gd name="T7" fmla="*/ 25400 h 61"/>
              <a:gd name="T8" fmla="*/ 61420 w 58"/>
              <a:gd name="T9" fmla="*/ 25400 h 61"/>
              <a:gd name="T10" fmla="*/ 58628 w 58"/>
              <a:gd name="T11" fmla="*/ 46038 h 61"/>
              <a:gd name="T12" fmla="*/ 79567 w 58"/>
              <a:gd name="T13" fmla="*/ 58738 h 61"/>
              <a:gd name="T14" fmla="*/ 79567 w 58"/>
              <a:gd name="T15" fmla="*/ 95250 h 61"/>
              <a:gd name="T16" fmla="*/ 0 w 58"/>
              <a:gd name="T17" fmla="*/ 3333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61"/>
              <a:gd name="T29" fmla="*/ 58 w 5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61">
                <a:moveTo>
                  <a:pt x="0" y="21"/>
                </a:moveTo>
                <a:lnTo>
                  <a:pt x="15" y="0"/>
                </a:lnTo>
                <a:lnTo>
                  <a:pt x="29" y="0"/>
                </a:lnTo>
                <a:lnTo>
                  <a:pt x="29" y="16"/>
                </a:lnTo>
                <a:lnTo>
                  <a:pt x="44" y="16"/>
                </a:lnTo>
                <a:lnTo>
                  <a:pt x="42" y="29"/>
                </a:lnTo>
                <a:lnTo>
                  <a:pt x="57" y="37"/>
                </a:lnTo>
                <a:lnTo>
                  <a:pt x="57" y="60"/>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66" name="Freeform 258"/>
          <p:cNvSpPr>
            <a:spLocks/>
          </p:cNvSpPr>
          <p:nvPr/>
        </p:nvSpPr>
        <p:spPr bwMode="auto">
          <a:xfrm>
            <a:off x="4600575" y="3409950"/>
            <a:ext cx="320675" cy="333375"/>
          </a:xfrm>
          <a:custGeom>
            <a:avLst/>
            <a:gdLst>
              <a:gd name="T0" fmla="*/ 0 w 228"/>
              <a:gd name="T1" fmla="*/ 173037 h 210"/>
              <a:gd name="T2" fmla="*/ 4219 w 228"/>
              <a:gd name="T3" fmla="*/ 73025 h 210"/>
              <a:gd name="T4" fmla="*/ 39381 w 228"/>
              <a:gd name="T5" fmla="*/ 0 h 210"/>
              <a:gd name="T6" fmla="*/ 118143 w 228"/>
              <a:gd name="T7" fmla="*/ 20638 h 210"/>
              <a:gd name="T8" fmla="*/ 129395 w 228"/>
              <a:gd name="T9" fmla="*/ 39688 h 210"/>
              <a:gd name="T10" fmla="*/ 189873 w 228"/>
              <a:gd name="T11" fmla="*/ 73025 h 210"/>
              <a:gd name="T12" fmla="*/ 212377 w 228"/>
              <a:gd name="T13" fmla="*/ 60325 h 210"/>
              <a:gd name="T14" fmla="*/ 215190 w 228"/>
              <a:gd name="T15" fmla="*/ 26988 h 210"/>
              <a:gd name="T16" fmla="*/ 233474 w 228"/>
              <a:gd name="T17" fmla="*/ 7938 h 210"/>
              <a:gd name="T18" fmla="*/ 319269 w 228"/>
              <a:gd name="T19" fmla="*/ 36513 h 210"/>
              <a:gd name="T20" fmla="*/ 305204 w 228"/>
              <a:gd name="T21" fmla="*/ 77788 h 210"/>
              <a:gd name="T22" fmla="*/ 319269 w 228"/>
              <a:gd name="T23" fmla="*/ 271463 h 210"/>
              <a:gd name="T24" fmla="*/ 319269 w 228"/>
              <a:gd name="T25" fmla="*/ 314325 h 210"/>
              <a:gd name="T26" fmla="*/ 298171 w 228"/>
              <a:gd name="T27" fmla="*/ 319088 h 210"/>
              <a:gd name="T28" fmla="*/ 298171 w 228"/>
              <a:gd name="T29" fmla="*/ 331788 h 210"/>
              <a:gd name="T30" fmla="*/ 135021 w 228"/>
              <a:gd name="T31" fmla="*/ 242888 h 210"/>
              <a:gd name="T32" fmla="*/ 115330 w 228"/>
              <a:gd name="T33" fmla="*/ 246063 h 210"/>
              <a:gd name="T34" fmla="*/ 50633 w 228"/>
              <a:gd name="T35" fmla="*/ 238125 h 210"/>
              <a:gd name="T36" fmla="*/ 0 w 228"/>
              <a:gd name="T37" fmla="*/ 173037 h 2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210"/>
              <a:gd name="T59" fmla="*/ 228 w 228"/>
              <a:gd name="T60" fmla="*/ 210 h 2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210">
                <a:moveTo>
                  <a:pt x="0" y="109"/>
                </a:moveTo>
                <a:lnTo>
                  <a:pt x="3" y="46"/>
                </a:lnTo>
                <a:lnTo>
                  <a:pt x="28" y="0"/>
                </a:lnTo>
                <a:lnTo>
                  <a:pt x="84" y="13"/>
                </a:lnTo>
                <a:lnTo>
                  <a:pt x="92" y="25"/>
                </a:lnTo>
                <a:lnTo>
                  <a:pt x="135" y="46"/>
                </a:lnTo>
                <a:lnTo>
                  <a:pt x="151" y="38"/>
                </a:lnTo>
                <a:lnTo>
                  <a:pt x="153" y="17"/>
                </a:lnTo>
                <a:lnTo>
                  <a:pt x="166" y="5"/>
                </a:lnTo>
                <a:lnTo>
                  <a:pt x="227" y="23"/>
                </a:lnTo>
                <a:lnTo>
                  <a:pt x="217" y="49"/>
                </a:lnTo>
                <a:lnTo>
                  <a:pt x="227" y="171"/>
                </a:lnTo>
                <a:lnTo>
                  <a:pt x="227" y="198"/>
                </a:lnTo>
                <a:lnTo>
                  <a:pt x="212" y="201"/>
                </a:lnTo>
                <a:lnTo>
                  <a:pt x="212" y="209"/>
                </a:lnTo>
                <a:lnTo>
                  <a:pt x="96" y="153"/>
                </a:lnTo>
                <a:lnTo>
                  <a:pt x="82" y="155"/>
                </a:lnTo>
                <a:lnTo>
                  <a:pt x="36" y="150"/>
                </a:lnTo>
                <a:lnTo>
                  <a:pt x="0" y="109"/>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67" name="Freeform 259"/>
          <p:cNvSpPr>
            <a:spLocks/>
          </p:cNvSpPr>
          <p:nvPr/>
        </p:nvSpPr>
        <p:spPr bwMode="auto">
          <a:xfrm>
            <a:off x="4600575" y="3409950"/>
            <a:ext cx="330200" cy="342900"/>
          </a:xfrm>
          <a:custGeom>
            <a:avLst/>
            <a:gdLst>
              <a:gd name="T0" fmla="*/ 0 w 234"/>
              <a:gd name="T1" fmla="*/ 177800 h 216"/>
              <a:gd name="T2" fmla="*/ 4233 w 234"/>
              <a:gd name="T3" fmla="*/ 74613 h 216"/>
              <a:gd name="T4" fmla="*/ 40922 w 234"/>
              <a:gd name="T5" fmla="*/ 0 h 216"/>
              <a:gd name="T6" fmla="*/ 121356 w 234"/>
              <a:gd name="T7" fmla="*/ 20638 h 216"/>
              <a:gd name="T8" fmla="*/ 132644 w 234"/>
              <a:gd name="T9" fmla="*/ 41275 h 216"/>
              <a:gd name="T10" fmla="*/ 196144 w 234"/>
              <a:gd name="T11" fmla="*/ 74613 h 216"/>
              <a:gd name="T12" fmla="*/ 218722 w 234"/>
              <a:gd name="T13" fmla="*/ 61913 h 216"/>
              <a:gd name="T14" fmla="*/ 221544 w 234"/>
              <a:gd name="T15" fmla="*/ 28575 h 216"/>
              <a:gd name="T16" fmla="*/ 239889 w 234"/>
              <a:gd name="T17" fmla="*/ 7938 h 216"/>
              <a:gd name="T18" fmla="*/ 328789 w 234"/>
              <a:gd name="T19" fmla="*/ 38100 h 216"/>
              <a:gd name="T20" fmla="*/ 314678 w 234"/>
              <a:gd name="T21" fmla="*/ 79375 h 216"/>
              <a:gd name="T22" fmla="*/ 328789 w 234"/>
              <a:gd name="T23" fmla="*/ 279400 h 216"/>
              <a:gd name="T24" fmla="*/ 328789 w 234"/>
              <a:gd name="T25" fmla="*/ 323850 h 216"/>
              <a:gd name="T26" fmla="*/ 307622 w 234"/>
              <a:gd name="T27" fmla="*/ 328613 h 216"/>
              <a:gd name="T28" fmla="*/ 307622 w 234"/>
              <a:gd name="T29" fmla="*/ 341313 h 216"/>
              <a:gd name="T30" fmla="*/ 139700 w 234"/>
              <a:gd name="T31" fmla="*/ 249238 h 216"/>
              <a:gd name="T32" fmla="*/ 118533 w 234"/>
              <a:gd name="T33" fmla="*/ 252413 h 216"/>
              <a:gd name="T34" fmla="*/ 52211 w 234"/>
              <a:gd name="T35" fmla="*/ 244475 h 216"/>
              <a:gd name="T36" fmla="*/ 0 w 234"/>
              <a:gd name="T37" fmla="*/ 177800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216"/>
              <a:gd name="T59" fmla="*/ 234 w 234"/>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216">
                <a:moveTo>
                  <a:pt x="0" y="112"/>
                </a:moveTo>
                <a:lnTo>
                  <a:pt x="3" y="47"/>
                </a:lnTo>
                <a:lnTo>
                  <a:pt x="29" y="0"/>
                </a:lnTo>
                <a:lnTo>
                  <a:pt x="86" y="13"/>
                </a:lnTo>
                <a:lnTo>
                  <a:pt x="94" y="26"/>
                </a:lnTo>
                <a:lnTo>
                  <a:pt x="139" y="47"/>
                </a:lnTo>
                <a:lnTo>
                  <a:pt x="155" y="39"/>
                </a:lnTo>
                <a:lnTo>
                  <a:pt x="157" y="18"/>
                </a:lnTo>
                <a:lnTo>
                  <a:pt x="170" y="5"/>
                </a:lnTo>
                <a:lnTo>
                  <a:pt x="233" y="24"/>
                </a:lnTo>
                <a:lnTo>
                  <a:pt x="223" y="50"/>
                </a:lnTo>
                <a:lnTo>
                  <a:pt x="233" y="176"/>
                </a:lnTo>
                <a:lnTo>
                  <a:pt x="233" y="204"/>
                </a:lnTo>
                <a:lnTo>
                  <a:pt x="218" y="207"/>
                </a:lnTo>
                <a:lnTo>
                  <a:pt x="218" y="215"/>
                </a:lnTo>
                <a:lnTo>
                  <a:pt x="99" y="157"/>
                </a:lnTo>
                <a:lnTo>
                  <a:pt x="84" y="159"/>
                </a:lnTo>
                <a:lnTo>
                  <a:pt x="37" y="154"/>
                </a:lnTo>
                <a:lnTo>
                  <a:pt x="0" y="1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68" name="Freeform 260"/>
          <p:cNvSpPr>
            <a:spLocks/>
          </p:cNvSpPr>
          <p:nvPr/>
        </p:nvSpPr>
        <p:spPr bwMode="auto">
          <a:xfrm>
            <a:off x="4525963" y="2930525"/>
            <a:ext cx="23812" cy="26988"/>
          </a:xfrm>
          <a:custGeom>
            <a:avLst/>
            <a:gdLst>
              <a:gd name="T0" fmla="*/ 0 w 17"/>
              <a:gd name="T1" fmla="*/ 25400 h 17"/>
              <a:gd name="T2" fmla="*/ 22411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16" y="16"/>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269" name="Freeform 261"/>
          <p:cNvSpPr>
            <a:spLocks/>
          </p:cNvSpPr>
          <p:nvPr/>
        </p:nvSpPr>
        <p:spPr bwMode="auto">
          <a:xfrm>
            <a:off x="4525963" y="2930525"/>
            <a:ext cx="23812" cy="26988"/>
          </a:xfrm>
          <a:custGeom>
            <a:avLst/>
            <a:gdLst>
              <a:gd name="T0" fmla="*/ 0 w 17"/>
              <a:gd name="T1" fmla="*/ 25400 h 17"/>
              <a:gd name="T2" fmla="*/ 16808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2" y="0"/>
                </a:lnTo>
                <a:lnTo>
                  <a:pt x="16" y="16"/>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70" name="Freeform 262"/>
          <p:cNvSpPr>
            <a:spLocks/>
          </p:cNvSpPr>
          <p:nvPr/>
        </p:nvSpPr>
        <p:spPr bwMode="auto">
          <a:xfrm>
            <a:off x="5300663" y="4495800"/>
            <a:ext cx="142875" cy="315913"/>
          </a:xfrm>
          <a:custGeom>
            <a:avLst/>
            <a:gdLst>
              <a:gd name="T0" fmla="*/ 0 w 102"/>
              <a:gd name="T1" fmla="*/ 227013 h 199"/>
              <a:gd name="T2" fmla="*/ 16809 w 102"/>
              <a:gd name="T3" fmla="*/ 290513 h 199"/>
              <a:gd name="T4" fmla="*/ 40621 w 102"/>
              <a:gd name="T5" fmla="*/ 314325 h 199"/>
              <a:gd name="T6" fmla="*/ 82643 w 102"/>
              <a:gd name="T7" fmla="*/ 290513 h 199"/>
              <a:gd name="T8" fmla="*/ 130268 w 102"/>
              <a:gd name="T9" fmla="*/ 77788 h 199"/>
              <a:gd name="T10" fmla="*/ 141474 w 102"/>
              <a:gd name="T11" fmla="*/ 84138 h 199"/>
              <a:gd name="T12" fmla="*/ 113460 w 102"/>
              <a:gd name="T13" fmla="*/ 0 h 199"/>
              <a:gd name="T14" fmla="*/ 93849 w 102"/>
              <a:gd name="T15" fmla="*/ 36513 h 199"/>
              <a:gd name="T16" fmla="*/ 93849 w 102"/>
              <a:gd name="T17" fmla="*/ 57150 h 199"/>
              <a:gd name="T18" fmla="*/ 61632 w 102"/>
              <a:gd name="T19" fmla="*/ 84138 h 199"/>
              <a:gd name="T20" fmla="*/ 26614 w 102"/>
              <a:gd name="T21" fmla="*/ 96838 h 199"/>
              <a:gd name="T22" fmla="*/ 16809 w 102"/>
              <a:gd name="T23" fmla="*/ 125413 h 199"/>
              <a:gd name="T24" fmla="*/ 26614 w 102"/>
              <a:gd name="T25" fmla="*/ 177800 h 199"/>
              <a:gd name="T26" fmla="*/ 0 w 102"/>
              <a:gd name="T27" fmla="*/ 227013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99"/>
              <a:gd name="T44" fmla="*/ 102 w 102"/>
              <a:gd name="T45" fmla="*/ 199 h 1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99">
                <a:moveTo>
                  <a:pt x="0" y="143"/>
                </a:moveTo>
                <a:lnTo>
                  <a:pt x="12" y="183"/>
                </a:lnTo>
                <a:lnTo>
                  <a:pt x="29" y="198"/>
                </a:lnTo>
                <a:lnTo>
                  <a:pt x="59" y="183"/>
                </a:lnTo>
                <a:lnTo>
                  <a:pt x="93" y="49"/>
                </a:lnTo>
                <a:lnTo>
                  <a:pt x="101" y="53"/>
                </a:lnTo>
                <a:lnTo>
                  <a:pt x="81" y="0"/>
                </a:lnTo>
                <a:lnTo>
                  <a:pt x="67" y="23"/>
                </a:lnTo>
                <a:lnTo>
                  <a:pt x="67" y="36"/>
                </a:lnTo>
                <a:lnTo>
                  <a:pt x="44" y="53"/>
                </a:lnTo>
                <a:lnTo>
                  <a:pt x="19" y="61"/>
                </a:lnTo>
                <a:lnTo>
                  <a:pt x="12" y="79"/>
                </a:lnTo>
                <a:lnTo>
                  <a:pt x="19" y="112"/>
                </a:lnTo>
                <a:lnTo>
                  <a:pt x="0" y="14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71" name="Freeform 263"/>
          <p:cNvSpPr>
            <a:spLocks/>
          </p:cNvSpPr>
          <p:nvPr/>
        </p:nvSpPr>
        <p:spPr bwMode="auto">
          <a:xfrm>
            <a:off x="5300663" y="4495800"/>
            <a:ext cx="152400" cy="325438"/>
          </a:xfrm>
          <a:custGeom>
            <a:avLst/>
            <a:gdLst>
              <a:gd name="T0" fmla="*/ 0 w 108"/>
              <a:gd name="T1" fmla="*/ 233363 h 205"/>
              <a:gd name="T2" fmla="*/ 18344 w 108"/>
              <a:gd name="T3" fmla="*/ 300038 h 205"/>
              <a:gd name="T4" fmla="*/ 43744 w 108"/>
              <a:gd name="T5" fmla="*/ 323850 h 205"/>
              <a:gd name="T6" fmla="*/ 88900 w 108"/>
              <a:gd name="T7" fmla="*/ 300038 h 205"/>
              <a:gd name="T8" fmla="*/ 139700 w 108"/>
              <a:gd name="T9" fmla="*/ 79375 h 205"/>
              <a:gd name="T10" fmla="*/ 150989 w 108"/>
              <a:gd name="T11" fmla="*/ 87313 h 205"/>
              <a:gd name="T12" fmla="*/ 121356 w 108"/>
              <a:gd name="T13" fmla="*/ 0 h 205"/>
              <a:gd name="T14" fmla="*/ 100189 w 108"/>
              <a:gd name="T15" fmla="*/ 38100 h 205"/>
              <a:gd name="T16" fmla="*/ 100189 w 108"/>
              <a:gd name="T17" fmla="*/ 58738 h 205"/>
              <a:gd name="T18" fmla="*/ 66322 w 108"/>
              <a:gd name="T19" fmla="*/ 87313 h 205"/>
              <a:gd name="T20" fmla="*/ 28222 w 108"/>
              <a:gd name="T21" fmla="*/ 100013 h 205"/>
              <a:gd name="T22" fmla="*/ 18344 w 108"/>
              <a:gd name="T23" fmla="*/ 128588 h 205"/>
              <a:gd name="T24" fmla="*/ 28222 w 108"/>
              <a:gd name="T25" fmla="*/ 182563 h 205"/>
              <a:gd name="T26" fmla="*/ 0 w 108"/>
              <a:gd name="T27" fmla="*/ 233363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
              <a:gd name="T43" fmla="*/ 0 h 205"/>
              <a:gd name="T44" fmla="*/ 108 w 108"/>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 h="205">
                <a:moveTo>
                  <a:pt x="0" y="147"/>
                </a:moveTo>
                <a:lnTo>
                  <a:pt x="13" y="189"/>
                </a:lnTo>
                <a:lnTo>
                  <a:pt x="31" y="204"/>
                </a:lnTo>
                <a:lnTo>
                  <a:pt x="63" y="189"/>
                </a:lnTo>
                <a:lnTo>
                  <a:pt x="99" y="50"/>
                </a:lnTo>
                <a:lnTo>
                  <a:pt x="107" y="55"/>
                </a:lnTo>
                <a:lnTo>
                  <a:pt x="86" y="0"/>
                </a:lnTo>
                <a:lnTo>
                  <a:pt x="71" y="24"/>
                </a:lnTo>
                <a:lnTo>
                  <a:pt x="71" y="37"/>
                </a:lnTo>
                <a:lnTo>
                  <a:pt x="47" y="55"/>
                </a:lnTo>
                <a:lnTo>
                  <a:pt x="20" y="63"/>
                </a:lnTo>
                <a:lnTo>
                  <a:pt x="13" y="81"/>
                </a:lnTo>
                <a:lnTo>
                  <a:pt x="20" y="115"/>
                </a:lnTo>
                <a:lnTo>
                  <a:pt x="0" y="14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72" name="Freeform 264"/>
          <p:cNvSpPr>
            <a:spLocks/>
          </p:cNvSpPr>
          <p:nvPr/>
        </p:nvSpPr>
        <p:spPr bwMode="auto">
          <a:xfrm>
            <a:off x="5086350" y="4429125"/>
            <a:ext cx="61913" cy="174625"/>
          </a:xfrm>
          <a:custGeom>
            <a:avLst/>
            <a:gdLst>
              <a:gd name="T0" fmla="*/ 0 w 44"/>
              <a:gd name="T1" fmla="*/ 100012 h 110"/>
              <a:gd name="T2" fmla="*/ 8443 w 44"/>
              <a:gd name="T3" fmla="*/ 106363 h 110"/>
              <a:gd name="T4" fmla="*/ 32364 w 44"/>
              <a:gd name="T5" fmla="*/ 119063 h 110"/>
              <a:gd name="T6" fmla="*/ 28142 w 44"/>
              <a:gd name="T7" fmla="*/ 150813 h 110"/>
              <a:gd name="T8" fmla="*/ 47842 w 44"/>
              <a:gd name="T9" fmla="*/ 173038 h 110"/>
              <a:gd name="T10" fmla="*/ 60506 w 44"/>
              <a:gd name="T11" fmla="*/ 127000 h 110"/>
              <a:gd name="T12" fmla="*/ 37992 w 44"/>
              <a:gd name="T13" fmla="*/ 95250 h 110"/>
              <a:gd name="T14" fmla="*/ 45028 w 44"/>
              <a:gd name="T15" fmla="*/ 114300 h 110"/>
              <a:gd name="T16" fmla="*/ 35178 w 44"/>
              <a:gd name="T17" fmla="*/ 111125 h 110"/>
              <a:gd name="T18" fmla="*/ 25328 w 44"/>
              <a:gd name="T19" fmla="*/ 68263 h 110"/>
              <a:gd name="T20" fmla="*/ 25328 w 44"/>
              <a:gd name="T21" fmla="*/ 7938 h 110"/>
              <a:gd name="T22" fmla="*/ 2814 w 44"/>
              <a:gd name="T23" fmla="*/ 0 h 110"/>
              <a:gd name="T24" fmla="*/ 18292 w 44"/>
              <a:gd name="T25" fmla="*/ 31750 h 110"/>
              <a:gd name="T26" fmla="*/ 0 w 44"/>
              <a:gd name="T27" fmla="*/ 100012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10"/>
              <a:gd name="T44" fmla="*/ 44 w 44"/>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10">
                <a:moveTo>
                  <a:pt x="0" y="63"/>
                </a:moveTo>
                <a:lnTo>
                  <a:pt x="6" y="67"/>
                </a:lnTo>
                <a:lnTo>
                  <a:pt x="23" y="75"/>
                </a:lnTo>
                <a:lnTo>
                  <a:pt x="20" y="95"/>
                </a:lnTo>
                <a:lnTo>
                  <a:pt x="34" y="109"/>
                </a:lnTo>
                <a:lnTo>
                  <a:pt x="43" y="80"/>
                </a:lnTo>
                <a:lnTo>
                  <a:pt x="27" y="60"/>
                </a:lnTo>
                <a:lnTo>
                  <a:pt x="32" y="72"/>
                </a:lnTo>
                <a:lnTo>
                  <a:pt x="25" y="70"/>
                </a:lnTo>
                <a:lnTo>
                  <a:pt x="18" y="43"/>
                </a:lnTo>
                <a:lnTo>
                  <a:pt x="18" y="5"/>
                </a:lnTo>
                <a:lnTo>
                  <a:pt x="2" y="0"/>
                </a:lnTo>
                <a:lnTo>
                  <a:pt x="13" y="20"/>
                </a:lnTo>
                <a:lnTo>
                  <a:pt x="0" y="6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73" name="Freeform 265"/>
          <p:cNvSpPr>
            <a:spLocks/>
          </p:cNvSpPr>
          <p:nvPr/>
        </p:nvSpPr>
        <p:spPr bwMode="auto">
          <a:xfrm>
            <a:off x="5086350" y="4429125"/>
            <a:ext cx="69850" cy="184150"/>
          </a:xfrm>
          <a:custGeom>
            <a:avLst/>
            <a:gdLst>
              <a:gd name="T0" fmla="*/ 0 w 50"/>
              <a:gd name="T1" fmla="*/ 104775 h 116"/>
              <a:gd name="T2" fmla="*/ 9779 w 50"/>
              <a:gd name="T3" fmla="*/ 112713 h 116"/>
              <a:gd name="T4" fmla="*/ 36322 w 50"/>
              <a:gd name="T5" fmla="*/ 125413 h 116"/>
              <a:gd name="T6" fmla="*/ 32131 w 50"/>
              <a:gd name="T7" fmla="*/ 158750 h 116"/>
              <a:gd name="T8" fmla="*/ 54483 w 50"/>
              <a:gd name="T9" fmla="*/ 182563 h 116"/>
              <a:gd name="T10" fmla="*/ 68453 w 50"/>
              <a:gd name="T11" fmla="*/ 133350 h 116"/>
              <a:gd name="T12" fmla="*/ 43307 w 50"/>
              <a:gd name="T13" fmla="*/ 100012 h 116"/>
              <a:gd name="T14" fmla="*/ 50292 w 50"/>
              <a:gd name="T15" fmla="*/ 120650 h 116"/>
              <a:gd name="T16" fmla="*/ 39116 w 50"/>
              <a:gd name="T17" fmla="*/ 117475 h 116"/>
              <a:gd name="T18" fmla="*/ 27940 w 50"/>
              <a:gd name="T19" fmla="*/ 71438 h 116"/>
              <a:gd name="T20" fmla="*/ 27940 w 50"/>
              <a:gd name="T21" fmla="*/ 7938 h 116"/>
              <a:gd name="T22" fmla="*/ 2794 w 50"/>
              <a:gd name="T23" fmla="*/ 0 h 116"/>
              <a:gd name="T24" fmla="*/ 20955 w 50"/>
              <a:gd name="T25" fmla="*/ 33338 h 116"/>
              <a:gd name="T26" fmla="*/ 0 w 50"/>
              <a:gd name="T27" fmla="*/ 104775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116"/>
              <a:gd name="T44" fmla="*/ 50 w 50"/>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116">
                <a:moveTo>
                  <a:pt x="0" y="66"/>
                </a:moveTo>
                <a:lnTo>
                  <a:pt x="7" y="71"/>
                </a:lnTo>
                <a:lnTo>
                  <a:pt x="26" y="79"/>
                </a:lnTo>
                <a:lnTo>
                  <a:pt x="23" y="100"/>
                </a:lnTo>
                <a:lnTo>
                  <a:pt x="39" y="115"/>
                </a:lnTo>
                <a:lnTo>
                  <a:pt x="49" y="84"/>
                </a:lnTo>
                <a:lnTo>
                  <a:pt x="31" y="63"/>
                </a:lnTo>
                <a:lnTo>
                  <a:pt x="36" y="76"/>
                </a:lnTo>
                <a:lnTo>
                  <a:pt x="28" y="74"/>
                </a:lnTo>
                <a:lnTo>
                  <a:pt x="20" y="45"/>
                </a:lnTo>
                <a:lnTo>
                  <a:pt x="20" y="5"/>
                </a:lnTo>
                <a:lnTo>
                  <a:pt x="2" y="0"/>
                </a:lnTo>
                <a:lnTo>
                  <a:pt x="15" y="21"/>
                </a:lnTo>
                <a:lnTo>
                  <a:pt x="0" y="6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74" name="Freeform 266"/>
          <p:cNvSpPr>
            <a:spLocks/>
          </p:cNvSpPr>
          <p:nvPr/>
        </p:nvSpPr>
        <p:spPr bwMode="auto">
          <a:xfrm>
            <a:off x="6491288" y="4059238"/>
            <a:ext cx="68262" cy="107950"/>
          </a:xfrm>
          <a:custGeom>
            <a:avLst/>
            <a:gdLst>
              <a:gd name="T0" fmla="*/ 0 w 48"/>
              <a:gd name="T1" fmla="*/ 0 h 68"/>
              <a:gd name="T2" fmla="*/ 9955 w 48"/>
              <a:gd name="T3" fmla="*/ 0 h 68"/>
              <a:gd name="T4" fmla="*/ 17066 w 48"/>
              <a:gd name="T5" fmla="*/ 14287 h 68"/>
              <a:gd name="T6" fmla="*/ 32709 w 48"/>
              <a:gd name="T7" fmla="*/ 7937 h 68"/>
              <a:gd name="T8" fmla="*/ 55463 w 48"/>
              <a:gd name="T9" fmla="*/ 33337 h 68"/>
              <a:gd name="T10" fmla="*/ 66840 w 48"/>
              <a:gd name="T11" fmla="*/ 106363 h 68"/>
              <a:gd name="T12" fmla="*/ 19910 w 48"/>
              <a:gd name="T13" fmla="*/ 76200 h 68"/>
              <a:gd name="T14" fmla="*/ 0 w 48"/>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8"/>
              <a:gd name="T26" fmla="*/ 48 w 48"/>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8">
                <a:moveTo>
                  <a:pt x="0" y="0"/>
                </a:moveTo>
                <a:lnTo>
                  <a:pt x="7" y="0"/>
                </a:lnTo>
                <a:lnTo>
                  <a:pt x="12" y="9"/>
                </a:lnTo>
                <a:lnTo>
                  <a:pt x="23" y="5"/>
                </a:lnTo>
                <a:lnTo>
                  <a:pt x="39" y="21"/>
                </a:lnTo>
                <a:lnTo>
                  <a:pt x="47" y="67"/>
                </a:lnTo>
                <a:lnTo>
                  <a:pt x="14" y="48"/>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75" name="Freeform 267"/>
          <p:cNvSpPr>
            <a:spLocks/>
          </p:cNvSpPr>
          <p:nvPr/>
        </p:nvSpPr>
        <p:spPr bwMode="auto">
          <a:xfrm>
            <a:off x="6491288" y="4059238"/>
            <a:ext cx="76200" cy="117475"/>
          </a:xfrm>
          <a:custGeom>
            <a:avLst/>
            <a:gdLst>
              <a:gd name="T0" fmla="*/ 0 w 54"/>
              <a:gd name="T1" fmla="*/ 0 h 74"/>
              <a:gd name="T2" fmla="*/ 11289 w 54"/>
              <a:gd name="T3" fmla="*/ 0 h 74"/>
              <a:gd name="T4" fmla="*/ 18344 w 54"/>
              <a:gd name="T5" fmla="*/ 15875 h 74"/>
              <a:gd name="T6" fmla="*/ 36689 w 54"/>
              <a:gd name="T7" fmla="*/ 7937 h 74"/>
              <a:gd name="T8" fmla="*/ 62089 w 54"/>
              <a:gd name="T9" fmla="*/ 36512 h 74"/>
              <a:gd name="T10" fmla="*/ 74789 w 54"/>
              <a:gd name="T11" fmla="*/ 115888 h 74"/>
              <a:gd name="T12" fmla="*/ 22578 w 54"/>
              <a:gd name="T13" fmla="*/ 82550 h 74"/>
              <a:gd name="T14" fmla="*/ 0 w 54"/>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4"/>
              <a:gd name="T26" fmla="*/ 54 w 54"/>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4">
                <a:moveTo>
                  <a:pt x="0" y="0"/>
                </a:moveTo>
                <a:lnTo>
                  <a:pt x="8" y="0"/>
                </a:lnTo>
                <a:lnTo>
                  <a:pt x="13" y="10"/>
                </a:lnTo>
                <a:lnTo>
                  <a:pt x="26" y="5"/>
                </a:lnTo>
                <a:lnTo>
                  <a:pt x="44" y="23"/>
                </a:lnTo>
                <a:lnTo>
                  <a:pt x="53" y="73"/>
                </a:lnTo>
                <a:lnTo>
                  <a:pt x="16" y="5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76" name="Freeform 268"/>
          <p:cNvSpPr>
            <a:spLocks/>
          </p:cNvSpPr>
          <p:nvPr/>
        </p:nvSpPr>
        <p:spPr bwMode="auto">
          <a:xfrm>
            <a:off x="6684963" y="4051300"/>
            <a:ext cx="192087" cy="128588"/>
          </a:xfrm>
          <a:custGeom>
            <a:avLst/>
            <a:gdLst>
              <a:gd name="T0" fmla="*/ 0 w 136"/>
              <a:gd name="T1" fmla="*/ 112713 h 81"/>
              <a:gd name="T2" fmla="*/ 15536 w 136"/>
              <a:gd name="T3" fmla="*/ 127000 h 81"/>
              <a:gd name="T4" fmla="*/ 77682 w 136"/>
              <a:gd name="T5" fmla="*/ 122238 h 81"/>
              <a:gd name="T6" fmla="*/ 94631 w 136"/>
              <a:gd name="T7" fmla="*/ 115888 h 81"/>
              <a:gd name="T8" fmla="*/ 122879 w 136"/>
              <a:gd name="T9" fmla="*/ 52388 h 81"/>
              <a:gd name="T10" fmla="*/ 155364 w 136"/>
              <a:gd name="T11" fmla="*/ 57150 h 81"/>
              <a:gd name="T12" fmla="*/ 190675 w 136"/>
              <a:gd name="T13" fmla="*/ 38100 h 81"/>
              <a:gd name="T14" fmla="*/ 155364 w 136"/>
              <a:gd name="T15" fmla="*/ 19050 h 81"/>
              <a:gd name="T16" fmla="*/ 148302 w 136"/>
              <a:gd name="T17" fmla="*/ 0 h 81"/>
              <a:gd name="T18" fmla="*/ 110168 w 136"/>
              <a:gd name="T19" fmla="*/ 41275 h 81"/>
              <a:gd name="T20" fmla="*/ 98868 w 136"/>
              <a:gd name="T21" fmla="*/ 61913 h 81"/>
              <a:gd name="T22" fmla="*/ 83332 w 136"/>
              <a:gd name="T23" fmla="*/ 50800 h 81"/>
              <a:gd name="T24" fmla="*/ 59321 w 136"/>
              <a:gd name="T25" fmla="*/ 79375 h 81"/>
              <a:gd name="T26" fmla="*/ 38135 w 136"/>
              <a:gd name="T27" fmla="*/ 84138 h 81"/>
              <a:gd name="T28" fmla="*/ 26836 w 136"/>
              <a:gd name="T29" fmla="*/ 115888 h 81"/>
              <a:gd name="T30" fmla="*/ 0 w 136"/>
              <a:gd name="T31" fmla="*/ 112713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81"/>
              <a:gd name="T50" fmla="*/ 136 w 136"/>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81">
                <a:moveTo>
                  <a:pt x="0" y="71"/>
                </a:moveTo>
                <a:lnTo>
                  <a:pt x="11" y="80"/>
                </a:lnTo>
                <a:lnTo>
                  <a:pt x="55" y="77"/>
                </a:lnTo>
                <a:lnTo>
                  <a:pt x="67" y="73"/>
                </a:lnTo>
                <a:lnTo>
                  <a:pt x="87" y="33"/>
                </a:lnTo>
                <a:lnTo>
                  <a:pt x="110" y="36"/>
                </a:lnTo>
                <a:lnTo>
                  <a:pt x="135" y="24"/>
                </a:lnTo>
                <a:lnTo>
                  <a:pt x="110" y="12"/>
                </a:lnTo>
                <a:lnTo>
                  <a:pt x="105" y="0"/>
                </a:lnTo>
                <a:lnTo>
                  <a:pt x="78" y="26"/>
                </a:lnTo>
                <a:lnTo>
                  <a:pt x="70" y="39"/>
                </a:lnTo>
                <a:lnTo>
                  <a:pt x="59" y="32"/>
                </a:lnTo>
                <a:lnTo>
                  <a:pt x="42" y="50"/>
                </a:lnTo>
                <a:lnTo>
                  <a:pt x="27" y="53"/>
                </a:lnTo>
                <a:lnTo>
                  <a:pt x="19" y="73"/>
                </a:lnTo>
                <a:lnTo>
                  <a:pt x="0" y="7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77" name="Freeform 269"/>
          <p:cNvSpPr>
            <a:spLocks/>
          </p:cNvSpPr>
          <p:nvPr/>
        </p:nvSpPr>
        <p:spPr bwMode="auto">
          <a:xfrm>
            <a:off x="6684963" y="4051300"/>
            <a:ext cx="200025" cy="138113"/>
          </a:xfrm>
          <a:custGeom>
            <a:avLst/>
            <a:gdLst>
              <a:gd name="T0" fmla="*/ 0 w 142"/>
              <a:gd name="T1" fmla="*/ 120650 h 87"/>
              <a:gd name="T2" fmla="*/ 16904 w 142"/>
              <a:gd name="T3" fmla="*/ 136525 h 87"/>
              <a:gd name="T4" fmla="*/ 80292 w 142"/>
              <a:gd name="T5" fmla="*/ 131763 h 87"/>
              <a:gd name="T6" fmla="*/ 98604 w 142"/>
              <a:gd name="T7" fmla="*/ 123825 h 87"/>
              <a:gd name="T8" fmla="*/ 128185 w 142"/>
              <a:gd name="T9" fmla="*/ 57150 h 87"/>
              <a:gd name="T10" fmla="*/ 161992 w 142"/>
              <a:gd name="T11" fmla="*/ 61913 h 87"/>
              <a:gd name="T12" fmla="*/ 198616 w 142"/>
              <a:gd name="T13" fmla="*/ 41275 h 87"/>
              <a:gd name="T14" fmla="*/ 161992 w 142"/>
              <a:gd name="T15" fmla="*/ 20638 h 87"/>
              <a:gd name="T16" fmla="*/ 154949 w 142"/>
              <a:gd name="T17" fmla="*/ 0 h 87"/>
              <a:gd name="T18" fmla="*/ 114099 w 142"/>
              <a:gd name="T19" fmla="*/ 44450 h 87"/>
              <a:gd name="T20" fmla="*/ 102830 w 142"/>
              <a:gd name="T21" fmla="*/ 66675 h 87"/>
              <a:gd name="T22" fmla="*/ 87335 w 142"/>
              <a:gd name="T23" fmla="*/ 53975 h 87"/>
              <a:gd name="T24" fmla="*/ 61980 w 142"/>
              <a:gd name="T25" fmla="*/ 85725 h 87"/>
              <a:gd name="T26" fmla="*/ 39442 w 142"/>
              <a:gd name="T27" fmla="*/ 90488 h 87"/>
              <a:gd name="T28" fmla="*/ 28173 w 142"/>
              <a:gd name="T29" fmla="*/ 123825 h 87"/>
              <a:gd name="T30" fmla="*/ 0 w 142"/>
              <a:gd name="T31" fmla="*/ 12065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87"/>
              <a:gd name="T50" fmla="*/ 142 w 142"/>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87">
                <a:moveTo>
                  <a:pt x="0" y="76"/>
                </a:moveTo>
                <a:lnTo>
                  <a:pt x="12" y="86"/>
                </a:lnTo>
                <a:lnTo>
                  <a:pt x="57" y="83"/>
                </a:lnTo>
                <a:lnTo>
                  <a:pt x="70" y="78"/>
                </a:lnTo>
                <a:lnTo>
                  <a:pt x="91" y="36"/>
                </a:lnTo>
                <a:lnTo>
                  <a:pt x="115" y="39"/>
                </a:lnTo>
                <a:lnTo>
                  <a:pt x="141" y="26"/>
                </a:lnTo>
                <a:lnTo>
                  <a:pt x="115" y="13"/>
                </a:lnTo>
                <a:lnTo>
                  <a:pt x="110" y="0"/>
                </a:lnTo>
                <a:lnTo>
                  <a:pt x="81" y="28"/>
                </a:lnTo>
                <a:lnTo>
                  <a:pt x="73" y="42"/>
                </a:lnTo>
                <a:lnTo>
                  <a:pt x="62" y="34"/>
                </a:lnTo>
                <a:lnTo>
                  <a:pt x="44" y="54"/>
                </a:lnTo>
                <a:lnTo>
                  <a:pt x="28" y="57"/>
                </a:lnTo>
                <a:lnTo>
                  <a:pt x="20" y="78"/>
                </a:lnTo>
                <a:lnTo>
                  <a:pt x="0" y="7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78" name="Freeform 270"/>
          <p:cNvSpPr>
            <a:spLocks/>
          </p:cNvSpPr>
          <p:nvPr/>
        </p:nvSpPr>
        <p:spPr bwMode="auto">
          <a:xfrm>
            <a:off x="4156075" y="3617913"/>
            <a:ext cx="333375" cy="346075"/>
          </a:xfrm>
          <a:custGeom>
            <a:avLst/>
            <a:gdLst>
              <a:gd name="T0" fmla="*/ 0 w 237"/>
              <a:gd name="T1" fmla="*/ 239713 h 218"/>
              <a:gd name="T2" fmla="*/ 15473 w 237"/>
              <a:gd name="T3" fmla="*/ 214313 h 218"/>
              <a:gd name="T4" fmla="*/ 32353 w 237"/>
              <a:gd name="T5" fmla="*/ 230188 h 218"/>
              <a:gd name="T6" fmla="*/ 133631 w 237"/>
              <a:gd name="T7" fmla="*/ 222250 h 218"/>
              <a:gd name="T8" fmla="*/ 112532 w 237"/>
              <a:gd name="T9" fmla="*/ 0 h 218"/>
              <a:gd name="T10" fmla="*/ 143478 w 237"/>
              <a:gd name="T11" fmla="*/ 0 h 218"/>
              <a:gd name="T12" fmla="*/ 309462 w 237"/>
              <a:gd name="T13" fmla="*/ 122238 h 218"/>
              <a:gd name="T14" fmla="*/ 309462 w 237"/>
              <a:gd name="T15" fmla="*/ 142875 h 218"/>
              <a:gd name="T16" fmla="*/ 331968 w 237"/>
              <a:gd name="T17" fmla="*/ 134938 h 218"/>
              <a:gd name="T18" fmla="*/ 331968 w 237"/>
              <a:gd name="T19" fmla="*/ 204788 h 218"/>
              <a:gd name="T20" fmla="*/ 312275 w 237"/>
              <a:gd name="T21" fmla="*/ 227013 h 218"/>
              <a:gd name="T22" fmla="*/ 248976 w 237"/>
              <a:gd name="T23" fmla="*/ 234950 h 218"/>
              <a:gd name="T24" fmla="*/ 170204 w 237"/>
              <a:gd name="T25" fmla="*/ 277813 h 218"/>
              <a:gd name="T26" fmla="*/ 139258 w 237"/>
              <a:gd name="T27" fmla="*/ 344488 h 218"/>
              <a:gd name="T28" fmla="*/ 119565 w 237"/>
              <a:gd name="T29" fmla="*/ 334963 h 218"/>
              <a:gd name="T30" fmla="*/ 82992 w 237"/>
              <a:gd name="T31" fmla="*/ 344488 h 218"/>
              <a:gd name="T32" fmla="*/ 66112 w 237"/>
              <a:gd name="T33" fmla="*/ 292100 h 218"/>
              <a:gd name="T34" fmla="*/ 28133 w 237"/>
              <a:gd name="T35" fmla="*/ 304800 h 218"/>
              <a:gd name="T36" fmla="*/ 19693 w 237"/>
              <a:gd name="T37" fmla="*/ 295275 h 218"/>
              <a:gd name="T38" fmla="*/ 0 w 237"/>
              <a:gd name="T39" fmla="*/ 239713 h 2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7"/>
              <a:gd name="T61" fmla="*/ 0 h 218"/>
              <a:gd name="T62" fmla="*/ 237 w 237"/>
              <a:gd name="T63" fmla="*/ 218 h 2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7" h="218">
                <a:moveTo>
                  <a:pt x="0" y="151"/>
                </a:moveTo>
                <a:lnTo>
                  <a:pt x="11" y="135"/>
                </a:lnTo>
                <a:lnTo>
                  <a:pt x="23" y="145"/>
                </a:lnTo>
                <a:lnTo>
                  <a:pt x="95" y="140"/>
                </a:lnTo>
                <a:lnTo>
                  <a:pt x="80" y="0"/>
                </a:lnTo>
                <a:lnTo>
                  <a:pt x="102" y="0"/>
                </a:lnTo>
                <a:lnTo>
                  <a:pt x="220" y="77"/>
                </a:lnTo>
                <a:lnTo>
                  <a:pt x="220" y="90"/>
                </a:lnTo>
                <a:lnTo>
                  <a:pt x="236" y="85"/>
                </a:lnTo>
                <a:lnTo>
                  <a:pt x="236" y="129"/>
                </a:lnTo>
                <a:lnTo>
                  <a:pt x="222" y="143"/>
                </a:lnTo>
                <a:lnTo>
                  <a:pt x="177" y="148"/>
                </a:lnTo>
                <a:lnTo>
                  <a:pt x="121" y="175"/>
                </a:lnTo>
                <a:lnTo>
                  <a:pt x="99" y="217"/>
                </a:lnTo>
                <a:lnTo>
                  <a:pt x="85" y="211"/>
                </a:lnTo>
                <a:lnTo>
                  <a:pt x="59" y="217"/>
                </a:lnTo>
                <a:lnTo>
                  <a:pt x="47" y="184"/>
                </a:lnTo>
                <a:lnTo>
                  <a:pt x="20" y="192"/>
                </a:lnTo>
                <a:lnTo>
                  <a:pt x="14" y="186"/>
                </a:lnTo>
                <a:lnTo>
                  <a:pt x="0" y="15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79" name="Freeform 271"/>
          <p:cNvSpPr>
            <a:spLocks/>
          </p:cNvSpPr>
          <p:nvPr/>
        </p:nvSpPr>
        <p:spPr bwMode="auto">
          <a:xfrm>
            <a:off x="4156075" y="3617913"/>
            <a:ext cx="342900" cy="355600"/>
          </a:xfrm>
          <a:custGeom>
            <a:avLst/>
            <a:gdLst>
              <a:gd name="T0" fmla="*/ 0 w 243"/>
              <a:gd name="T1" fmla="*/ 246063 h 224"/>
              <a:gd name="T2" fmla="*/ 15522 w 243"/>
              <a:gd name="T3" fmla="*/ 220663 h 224"/>
              <a:gd name="T4" fmla="*/ 33867 w 243"/>
              <a:gd name="T5" fmla="*/ 236538 h 224"/>
              <a:gd name="T6" fmla="*/ 136878 w 243"/>
              <a:gd name="T7" fmla="*/ 228600 h 224"/>
              <a:gd name="T8" fmla="*/ 115711 w 243"/>
              <a:gd name="T9" fmla="*/ 0 h 224"/>
              <a:gd name="T10" fmla="*/ 148167 w 243"/>
              <a:gd name="T11" fmla="*/ 0 h 224"/>
              <a:gd name="T12" fmla="*/ 318911 w 243"/>
              <a:gd name="T13" fmla="*/ 125413 h 224"/>
              <a:gd name="T14" fmla="*/ 318911 w 243"/>
              <a:gd name="T15" fmla="*/ 146050 h 224"/>
              <a:gd name="T16" fmla="*/ 341489 w 243"/>
              <a:gd name="T17" fmla="*/ 138113 h 224"/>
              <a:gd name="T18" fmla="*/ 341489 w 243"/>
              <a:gd name="T19" fmla="*/ 211138 h 224"/>
              <a:gd name="T20" fmla="*/ 321733 w 243"/>
              <a:gd name="T21" fmla="*/ 233363 h 224"/>
              <a:gd name="T22" fmla="*/ 255411 w 243"/>
              <a:gd name="T23" fmla="*/ 241300 h 224"/>
              <a:gd name="T24" fmla="*/ 174978 w 243"/>
              <a:gd name="T25" fmla="*/ 285750 h 224"/>
              <a:gd name="T26" fmla="*/ 143933 w 243"/>
              <a:gd name="T27" fmla="*/ 354013 h 224"/>
              <a:gd name="T28" fmla="*/ 122767 w 243"/>
              <a:gd name="T29" fmla="*/ 344488 h 224"/>
              <a:gd name="T30" fmla="*/ 86078 w 243"/>
              <a:gd name="T31" fmla="*/ 354013 h 224"/>
              <a:gd name="T32" fmla="*/ 67733 w 243"/>
              <a:gd name="T33" fmla="*/ 300038 h 224"/>
              <a:gd name="T34" fmla="*/ 29633 w 243"/>
              <a:gd name="T35" fmla="*/ 312738 h 224"/>
              <a:gd name="T36" fmla="*/ 19756 w 243"/>
              <a:gd name="T37" fmla="*/ 303213 h 224"/>
              <a:gd name="T38" fmla="*/ 0 w 243"/>
              <a:gd name="T39" fmla="*/ 246063 h 2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3"/>
              <a:gd name="T61" fmla="*/ 0 h 224"/>
              <a:gd name="T62" fmla="*/ 243 w 243"/>
              <a:gd name="T63" fmla="*/ 224 h 2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3" h="224">
                <a:moveTo>
                  <a:pt x="0" y="155"/>
                </a:moveTo>
                <a:lnTo>
                  <a:pt x="11" y="139"/>
                </a:lnTo>
                <a:lnTo>
                  <a:pt x="24" y="149"/>
                </a:lnTo>
                <a:lnTo>
                  <a:pt x="97" y="144"/>
                </a:lnTo>
                <a:lnTo>
                  <a:pt x="82" y="0"/>
                </a:lnTo>
                <a:lnTo>
                  <a:pt x="105" y="0"/>
                </a:lnTo>
                <a:lnTo>
                  <a:pt x="226" y="79"/>
                </a:lnTo>
                <a:lnTo>
                  <a:pt x="226" y="92"/>
                </a:lnTo>
                <a:lnTo>
                  <a:pt x="242" y="87"/>
                </a:lnTo>
                <a:lnTo>
                  <a:pt x="242" y="133"/>
                </a:lnTo>
                <a:lnTo>
                  <a:pt x="228" y="147"/>
                </a:lnTo>
                <a:lnTo>
                  <a:pt x="181" y="152"/>
                </a:lnTo>
                <a:lnTo>
                  <a:pt x="124" y="180"/>
                </a:lnTo>
                <a:lnTo>
                  <a:pt x="102" y="223"/>
                </a:lnTo>
                <a:lnTo>
                  <a:pt x="87" y="217"/>
                </a:lnTo>
                <a:lnTo>
                  <a:pt x="61" y="223"/>
                </a:lnTo>
                <a:lnTo>
                  <a:pt x="48" y="189"/>
                </a:lnTo>
                <a:lnTo>
                  <a:pt x="21" y="197"/>
                </a:lnTo>
                <a:lnTo>
                  <a:pt x="14" y="191"/>
                </a:lnTo>
                <a:lnTo>
                  <a:pt x="0" y="15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80" name="Freeform 272"/>
          <p:cNvSpPr>
            <a:spLocks/>
          </p:cNvSpPr>
          <p:nvPr/>
        </p:nvSpPr>
        <p:spPr bwMode="auto">
          <a:xfrm>
            <a:off x="4056063" y="3559175"/>
            <a:ext cx="241300" cy="296863"/>
          </a:xfrm>
          <a:custGeom>
            <a:avLst/>
            <a:gdLst>
              <a:gd name="T0" fmla="*/ 0 w 171"/>
              <a:gd name="T1" fmla="*/ 149225 h 187"/>
              <a:gd name="T2" fmla="*/ 15522 w 171"/>
              <a:gd name="T3" fmla="*/ 166688 h 187"/>
              <a:gd name="T4" fmla="*/ 19756 w 171"/>
              <a:gd name="T5" fmla="*/ 209550 h 187"/>
              <a:gd name="T6" fmla="*/ 8467 w 171"/>
              <a:gd name="T7" fmla="*/ 261938 h 187"/>
              <a:gd name="T8" fmla="*/ 55033 w 171"/>
              <a:gd name="T9" fmla="*/ 250825 h 187"/>
              <a:gd name="T10" fmla="*/ 97367 w 171"/>
              <a:gd name="T11" fmla="*/ 295275 h 187"/>
              <a:gd name="T12" fmla="*/ 111478 w 171"/>
              <a:gd name="T13" fmla="*/ 271463 h 187"/>
              <a:gd name="T14" fmla="*/ 129822 w 171"/>
              <a:gd name="T15" fmla="*/ 285750 h 187"/>
              <a:gd name="T16" fmla="*/ 228600 w 171"/>
              <a:gd name="T17" fmla="*/ 277813 h 187"/>
              <a:gd name="T18" fmla="*/ 208844 w 171"/>
              <a:gd name="T19" fmla="*/ 57150 h 187"/>
              <a:gd name="T20" fmla="*/ 239889 w 171"/>
              <a:gd name="T21" fmla="*/ 57150 h 187"/>
              <a:gd name="T22" fmla="*/ 169333 w 171"/>
              <a:gd name="T23" fmla="*/ 0 h 187"/>
              <a:gd name="T24" fmla="*/ 169333 w 171"/>
              <a:gd name="T25" fmla="*/ 31750 h 187"/>
              <a:gd name="T26" fmla="*/ 104422 w 171"/>
              <a:gd name="T27" fmla="*/ 31750 h 187"/>
              <a:gd name="T28" fmla="*/ 104422 w 171"/>
              <a:gd name="T29" fmla="*/ 92075 h 187"/>
              <a:gd name="T30" fmla="*/ 79022 w 171"/>
              <a:gd name="T31" fmla="*/ 104775 h 187"/>
              <a:gd name="T32" fmla="*/ 79022 w 171"/>
              <a:gd name="T33" fmla="*/ 136525 h 187"/>
              <a:gd name="T34" fmla="*/ 0 w 171"/>
              <a:gd name="T35" fmla="*/ 149225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
              <a:gd name="T55" fmla="*/ 0 h 187"/>
              <a:gd name="T56" fmla="*/ 171 w 171"/>
              <a:gd name="T57" fmla="*/ 187 h 1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 h="187">
                <a:moveTo>
                  <a:pt x="0" y="94"/>
                </a:moveTo>
                <a:lnTo>
                  <a:pt x="11" y="105"/>
                </a:lnTo>
                <a:lnTo>
                  <a:pt x="14" y="132"/>
                </a:lnTo>
                <a:lnTo>
                  <a:pt x="6" y="165"/>
                </a:lnTo>
                <a:lnTo>
                  <a:pt x="39" y="158"/>
                </a:lnTo>
                <a:lnTo>
                  <a:pt x="69" y="186"/>
                </a:lnTo>
                <a:lnTo>
                  <a:pt x="79" y="171"/>
                </a:lnTo>
                <a:lnTo>
                  <a:pt x="92" y="180"/>
                </a:lnTo>
                <a:lnTo>
                  <a:pt x="162" y="175"/>
                </a:lnTo>
                <a:lnTo>
                  <a:pt x="148" y="36"/>
                </a:lnTo>
                <a:lnTo>
                  <a:pt x="170" y="36"/>
                </a:lnTo>
                <a:lnTo>
                  <a:pt x="120" y="0"/>
                </a:lnTo>
                <a:lnTo>
                  <a:pt x="120" y="20"/>
                </a:lnTo>
                <a:lnTo>
                  <a:pt x="74" y="20"/>
                </a:lnTo>
                <a:lnTo>
                  <a:pt x="74" y="58"/>
                </a:lnTo>
                <a:lnTo>
                  <a:pt x="56" y="66"/>
                </a:lnTo>
                <a:lnTo>
                  <a:pt x="56" y="86"/>
                </a:lnTo>
                <a:lnTo>
                  <a:pt x="0" y="9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81" name="Freeform 273"/>
          <p:cNvSpPr>
            <a:spLocks/>
          </p:cNvSpPr>
          <p:nvPr/>
        </p:nvSpPr>
        <p:spPr bwMode="auto">
          <a:xfrm>
            <a:off x="4056063" y="3559175"/>
            <a:ext cx="249237" cy="306388"/>
          </a:xfrm>
          <a:custGeom>
            <a:avLst/>
            <a:gdLst>
              <a:gd name="T0" fmla="*/ 0 w 177"/>
              <a:gd name="T1" fmla="*/ 153988 h 193"/>
              <a:gd name="T2" fmla="*/ 15489 w 177"/>
              <a:gd name="T3" fmla="*/ 171450 h 193"/>
              <a:gd name="T4" fmla="*/ 19714 w 177"/>
              <a:gd name="T5" fmla="*/ 215900 h 193"/>
              <a:gd name="T6" fmla="*/ 8449 w 177"/>
              <a:gd name="T7" fmla="*/ 269875 h 193"/>
              <a:gd name="T8" fmla="*/ 56325 w 177"/>
              <a:gd name="T9" fmla="*/ 258763 h 193"/>
              <a:gd name="T10" fmla="*/ 99976 w 177"/>
              <a:gd name="T11" fmla="*/ 304800 h 193"/>
              <a:gd name="T12" fmla="*/ 115466 w 177"/>
              <a:gd name="T13" fmla="*/ 279400 h 193"/>
              <a:gd name="T14" fmla="*/ 133771 w 177"/>
              <a:gd name="T15" fmla="*/ 295275 h 193"/>
              <a:gd name="T16" fmla="*/ 236564 w 177"/>
              <a:gd name="T17" fmla="*/ 287338 h 193"/>
              <a:gd name="T18" fmla="*/ 215442 w 177"/>
              <a:gd name="T19" fmla="*/ 58738 h 193"/>
              <a:gd name="T20" fmla="*/ 247829 w 177"/>
              <a:gd name="T21" fmla="*/ 58738 h 193"/>
              <a:gd name="T22" fmla="*/ 174607 w 177"/>
              <a:gd name="T23" fmla="*/ 0 h 193"/>
              <a:gd name="T24" fmla="*/ 174607 w 177"/>
              <a:gd name="T25" fmla="*/ 33338 h 193"/>
              <a:gd name="T26" fmla="*/ 108425 w 177"/>
              <a:gd name="T27" fmla="*/ 33338 h 193"/>
              <a:gd name="T28" fmla="*/ 108425 w 177"/>
              <a:gd name="T29" fmla="*/ 95250 h 193"/>
              <a:gd name="T30" fmla="*/ 81671 w 177"/>
              <a:gd name="T31" fmla="*/ 107950 h 193"/>
              <a:gd name="T32" fmla="*/ 81671 w 177"/>
              <a:gd name="T33" fmla="*/ 141288 h 193"/>
              <a:gd name="T34" fmla="*/ 0 w 177"/>
              <a:gd name="T35" fmla="*/ 153988 h 1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
              <a:gd name="T55" fmla="*/ 0 h 193"/>
              <a:gd name="T56" fmla="*/ 177 w 177"/>
              <a:gd name="T57" fmla="*/ 193 h 1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 h="193">
                <a:moveTo>
                  <a:pt x="0" y="97"/>
                </a:moveTo>
                <a:lnTo>
                  <a:pt x="11" y="108"/>
                </a:lnTo>
                <a:lnTo>
                  <a:pt x="14" y="136"/>
                </a:lnTo>
                <a:lnTo>
                  <a:pt x="6" y="170"/>
                </a:lnTo>
                <a:lnTo>
                  <a:pt x="40" y="163"/>
                </a:lnTo>
                <a:lnTo>
                  <a:pt x="71" y="192"/>
                </a:lnTo>
                <a:lnTo>
                  <a:pt x="82" y="176"/>
                </a:lnTo>
                <a:lnTo>
                  <a:pt x="95" y="186"/>
                </a:lnTo>
                <a:lnTo>
                  <a:pt x="168" y="181"/>
                </a:lnTo>
                <a:lnTo>
                  <a:pt x="153" y="37"/>
                </a:lnTo>
                <a:lnTo>
                  <a:pt x="176" y="37"/>
                </a:lnTo>
                <a:lnTo>
                  <a:pt x="124" y="0"/>
                </a:lnTo>
                <a:lnTo>
                  <a:pt x="124" y="21"/>
                </a:lnTo>
                <a:lnTo>
                  <a:pt x="77" y="21"/>
                </a:lnTo>
                <a:lnTo>
                  <a:pt x="77" y="60"/>
                </a:lnTo>
                <a:lnTo>
                  <a:pt x="58" y="68"/>
                </a:lnTo>
                <a:lnTo>
                  <a:pt x="58" y="89"/>
                </a:lnTo>
                <a:lnTo>
                  <a:pt x="0" y="9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82" name="Freeform 274"/>
          <p:cNvSpPr>
            <a:spLocks/>
          </p:cNvSpPr>
          <p:nvPr/>
        </p:nvSpPr>
        <p:spPr bwMode="auto">
          <a:xfrm>
            <a:off x="1979613" y="3421063"/>
            <a:ext cx="622300" cy="438150"/>
          </a:xfrm>
          <a:custGeom>
            <a:avLst/>
            <a:gdLst>
              <a:gd name="T0" fmla="*/ 0 w 441"/>
              <a:gd name="T1" fmla="*/ 4762 h 276"/>
              <a:gd name="T2" fmla="*/ 29633 w 441"/>
              <a:gd name="T3" fmla="*/ 74612 h 276"/>
              <a:gd name="T4" fmla="*/ 62089 w 441"/>
              <a:gd name="T5" fmla="*/ 107950 h 276"/>
              <a:gd name="T6" fmla="*/ 57856 w 441"/>
              <a:gd name="T7" fmla="*/ 122237 h 276"/>
              <a:gd name="T8" fmla="*/ 45156 w 441"/>
              <a:gd name="T9" fmla="*/ 127000 h 276"/>
              <a:gd name="T10" fmla="*/ 83256 w 441"/>
              <a:gd name="T11" fmla="*/ 144462 h 276"/>
              <a:gd name="T12" fmla="*/ 103011 w 441"/>
              <a:gd name="T13" fmla="*/ 176212 h 276"/>
              <a:gd name="T14" fmla="*/ 98778 w 441"/>
              <a:gd name="T15" fmla="*/ 196850 h 276"/>
              <a:gd name="T16" fmla="*/ 146756 w 441"/>
              <a:gd name="T17" fmla="*/ 241300 h 276"/>
              <a:gd name="T18" fmla="*/ 156633 w 441"/>
              <a:gd name="T19" fmla="*/ 228600 h 276"/>
              <a:gd name="T20" fmla="*/ 52211 w 441"/>
              <a:gd name="T21" fmla="*/ 66675 h 276"/>
              <a:gd name="T22" fmla="*/ 45156 w 441"/>
              <a:gd name="T23" fmla="*/ 22225 h 276"/>
              <a:gd name="T24" fmla="*/ 66322 w 441"/>
              <a:gd name="T25" fmla="*/ 30162 h 276"/>
              <a:gd name="T26" fmla="*/ 105833 w 441"/>
              <a:gd name="T27" fmla="*/ 103188 h 276"/>
              <a:gd name="T28" fmla="*/ 160867 w 441"/>
              <a:gd name="T29" fmla="*/ 155575 h 276"/>
              <a:gd name="T30" fmla="*/ 160867 w 441"/>
              <a:gd name="T31" fmla="*/ 176212 h 276"/>
              <a:gd name="T32" fmla="*/ 238478 w 441"/>
              <a:gd name="T33" fmla="*/ 250825 h 276"/>
              <a:gd name="T34" fmla="*/ 245533 w 441"/>
              <a:gd name="T35" fmla="*/ 277812 h 276"/>
              <a:gd name="T36" fmla="*/ 238478 w 441"/>
              <a:gd name="T37" fmla="*/ 303212 h 276"/>
              <a:gd name="T38" fmla="*/ 256822 w 441"/>
              <a:gd name="T39" fmla="*/ 327025 h 276"/>
              <a:gd name="T40" fmla="*/ 400756 w 441"/>
              <a:gd name="T41" fmla="*/ 407988 h 276"/>
              <a:gd name="T42" fmla="*/ 464256 w 441"/>
              <a:gd name="T43" fmla="*/ 400050 h 276"/>
              <a:gd name="T44" fmla="*/ 506589 w 441"/>
              <a:gd name="T45" fmla="*/ 436563 h 276"/>
              <a:gd name="T46" fmla="*/ 522111 w 441"/>
              <a:gd name="T47" fmla="*/ 400050 h 276"/>
              <a:gd name="T48" fmla="*/ 540456 w 441"/>
              <a:gd name="T49" fmla="*/ 400050 h 276"/>
              <a:gd name="T50" fmla="*/ 522111 w 441"/>
              <a:gd name="T51" fmla="*/ 371475 h 276"/>
              <a:gd name="T52" fmla="*/ 568678 w 441"/>
              <a:gd name="T53" fmla="*/ 363537 h 276"/>
              <a:gd name="T54" fmla="*/ 584200 w 441"/>
              <a:gd name="T55" fmla="*/ 346075 h 276"/>
              <a:gd name="T56" fmla="*/ 591256 w 441"/>
              <a:gd name="T57" fmla="*/ 338137 h 276"/>
              <a:gd name="T58" fmla="*/ 595489 w 441"/>
              <a:gd name="T59" fmla="*/ 354012 h 276"/>
              <a:gd name="T60" fmla="*/ 620889 w 441"/>
              <a:gd name="T61" fmla="*/ 285750 h 276"/>
              <a:gd name="T62" fmla="*/ 591256 w 441"/>
              <a:gd name="T63" fmla="*/ 269875 h 276"/>
              <a:gd name="T64" fmla="*/ 544689 w 441"/>
              <a:gd name="T65" fmla="*/ 285750 h 276"/>
              <a:gd name="T66" fmla="*/ 522111 w 441"/>
              <a:gd name="T67" fmla="*/ 346075 h 276"/>
              <a:gd name="T68" fmla="*/ 464256 w 441"/>
              <a:gd name="T69" fmla="*/ 354012 h 276"/>
              <a:gd name="T70" fmla="*/ 434622 w 441"/>
              <a:gd name="T71" fmla="*/ 334962 h 276"/>
              <a:gd name="T72" fmla="*/ 397933 w 441"/>
              <a:gd name="T73" fmla="*/ 257175 h 276"/>
              <a:gd name="T74" fmla="*/ 390878 w 441"/>
              <a:gd name="T75" fmla="*/ 196850 h 276"/>
              <a:gd name="T76" fmla="*/ 409222 w 441"/>
              <a:gd name="T77" fmla="*/ 171450 h 276"/>
              <a:gd name="T78" fmla="*/ 368300 w 441"/>
              <a:gd name="T79" fmla="*/ 155575 h 276"/>
              <a:gd name="T80" fmla="*/ 318911 w 441"/>
              <a:gd name="T81" fmla="*/ 69850 h 276"/>
              <a:gd name="T82" fmla="*/ 273756 w 441"/>
              <a:gd name="T83" fmla="*/ 90487 h 276"/>
              <a:gd name="T84" fmla="*/ 215900 w 441"/>
              <a:gd name="T85" fmla="*/ 22225 h 276"/>
              <a:gd name="T86" fmla="*/ 121356 w 441"/>
              <a:gd name="T87" fmla="*/ 34925 h 276"/>
              <a:gd name="T88" fmla="*/ 45156 w 441"/>
              <a:gd name="T89" fmla="*/ 0 h 276"/>
              <a:gd name="T90" fmla="*/ 0 w 441"/>
              <a:gd name="T91" fmla="*/ 4762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1"/>
              <a:gd name="T139" fmla="*/ 0 h 276"/>
              <a:gd name="T140" fmla="*/ 441 w 441"/>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1" h="276">
                <a:moveTo>
                  <a:pt x="0" y="3"/>
                </a:moveTo>
                <a:lnTo>
                  <a:pt x="21" y="47"/>
                </a:lnTo>
                <a:lnTo>
                  <a:pt x="44" y="68"/>
                </a:lnTo>
                <a:lnTo>
                  <a:pt x="41" y="77"/>
                </a:lnTo>
                <a:lnTo>
                  <a:pt x="32" y="80"/>
                </a:lnTo>
                <a:lnTo>
                  <a:pt x="59" y="91"/>
                </a:lnTo>
                <a:lnTo>
                  <a:pt x="73" y="111"/>
                </a:lnTo>
                <a:lnTo>
                  <a:pt x="70" y="124"/>
                </a:lnTo>
                <a:lnTo>
                  <a:pt x="104" y="152"/>
                </a:lnTo>
                <a:lnTo>
                  <a:pt x="111" y="144"/>
                </a:lnTo>
                <a:lnTo>
                  <a:pt x="37" y="42"/>
                </a:lnTo>
                <a:lnTo>
                  <a:pt x="32" y="14"/>
                </a:lnTo>
                <a:lnTo>
                  <a:pt x="47" y="19"/>
                </a:lnTo>
                <a:lnTo>
                  <a:pt x="75" y="65"/>
                </a:lnTo>
                <a:lnTo>
                  <a:pt x="114" y="98"/>
                </a:lnTo>
                <a:lnTo>
                  <a:pt x="114" y="111"/>
                </a:lnTo>
                <a:lnTo>
                  <a:pt x="169" y="158"/>
                </a:lnTo>
                <a:lnTo>
                  <a:pt x="174" y="175"/>
                </a:lnTo>
                <a:lnTo>
                  <a:pt x="169" y="191"/>
                </a:lnTo>
                <a:lnTo>
                  <a:pt x="182" y="206"/>
                </a:lnTo>
                <a:lnTo>
                  <a:pt x="284" y="257"/>
                </a:lnTo>
                <a:lnTo>
                  <a:pt x="329" y="252"/>
                </a:lnTo>
                <a:lnTo>
                  <a:pt x="359" y="275"/>
                </a:lnTo>
                <a:lnTo>
                  <a:pt x="370" y="252"/>
                </a:lnTo>
                <a:lnTo>
                  <a:pt x="383" y="252"/>
                </a:lnTo>
                <a:lnTo>
                  <a:pt x="370" y="234"/>
                </a:lnTo>
                <a:lnTo>
                  <a:pt x="403" y="229"/>
                </a:lnTo>
                <a:lnTo>
                  <a:pt x="414" y="218"/>
                </a:lnTo>
                <a:lnTo>
                  <a:pt x="419" y="213"/>
                </a:lnTo>
                <a:lnTo>
                  <a:pt x="422" y="223"/>
                </a:lnTo>
                <a:lnTo>
                  <a:pt x="440" y="180"/>
                </a:lnTo>
                <a:lnTo>
                  <a:pt x="419" y="170"/>
                </a:lnTo>
                <a:lnTo>
                  <a:pt x="386" y="180"/>
                </a:lnTo>
                <a:lnTo>
                  <a:pt x="370" y="218"/>
                </a:lnTo>
                <a:lnTo>
                  <a:pt x="329" y="223"/>
                </a:lnTo>
                <a:lnTo>
                  <a:pt x="308" y="211"/>
                </a:lnTo>
                <a:lnTo>
                  <a:pt x="282" y="162"/>
                </a:lnTo>
                <a:lnTo>
                  <a:pt x="277" y="124"/>
                </a:lnTo>
                <a:lnTo>
                  <a:pt x="290" y="108"/>
                </a:lnTo>
                <a:lnTo>
                  <a:pt x="261" y="98"/>
                </a:lnTo>
                <a:lnTo>
                  <a:pt x="226" y="44"/>
                </a:lnTo>
                <a:lnTo>
                  <a:pt x="194" y="57"/>
                </a:lnTo>
                <a:lnTo>
                  <a:pt x="153" y="14"/>
                </a:lnTo>
                <a:lnTo>
                  <a:pt x="86" y="22"/>
                </a:lnTo>
                <a:lnTo>
                  <a:pt x="32" y="0"/>
                </a:lnTo>
                <a:lnTo>
                  <a:pt x="0" y="3"/>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283" name="Freeform 275"/>
          <p:cNvSpPr>
            <a:spLocks/>
          </p:cNvSpPr>
          <p:nvPr/>
        </p:nvSpPr>
        <p:spPr bwMode="auto">
          <a:xfrm>
            <a:off x="1979613" y="3421063"/>
            <a:ext cx="630237" cy="447675"/>
          </a:xfrm>
          <a:custGeom>
            <a:avLst/>
            <a:gdLst>
              <a:gd name="T0" fmla="*/ 0 w 447"/>
              <a:gd name="T1" fmla="*/ 4762 h 282"/>
              <a:gd name="T2" fmla="*/ 29608 w 447"/>
              <a:gd name="T3" fmla="*/ 76200 h 282"/>
              <a:gd name="T4" fmla="*/ 63447 w 447"/>
              <a:gd name="T5" fmla="*/ 109538 h 282"/>
              <a:gd name="T6" fmla="*/ 59217 w 447"/>
              <a:gd name="T7" fmla="*/ 125412 h 282"/>
              <a:gd name="T8" fmla="*/ 45118 w 447"/>
              <a:gd name="T9" fmla="*/ 130175 h 282"/>
              <a:gd name="T10" fmla="*/ 84596 w 447"/>
              <a:gd name="T11" fmla="*/ 147637 h 282"/>
              <a:gd name="T12" fmla="*/ 104335 w 447"/>
              <a:gd name="T13" fmla="*/ 179387 h 282"/>
              <a:gd name="T14" fmla="*/ 100105 w 447"/>
              <a:gd name="T15" fmla="*/ 201612 h 282"/>
              <a:gd name="T16" fmla="*/ 148042 w 447"/>
              <a:gd name="T17" fmla="*/ 246062 h 282"/>
              <a:gd name="T18" fmla="*/ 159322 w 447"/>
              <a:gd name="T19" fmla="*/ 233362 h 282"/>
              <a:gd name="T20" fmla="*/ 52167 w 447"/>
              <a:gd name="T21" fmla="*/ 68262 h 282"/>
              <a:gd name="T22" fmla="*/ 45118 w 447"/>
              <a:gd name="T23" fmla="*/ 22225 h 282"/>
              <a:gd name="T24" fmla="*/ 67676 w 447"/>
              <a:gd name="T25" fmla="*/ 30162 h 282"/>
              <a:gd name="T26" fmla="*/ 107154 w 447"/>
              <a:gd name="T27" fmla="*/ 104775 h 282"/>
              <a:gd name="T28" fmla="*/ 163551 w 447"/>
              <a:gd name="T29" fmla="*/ 158750 h 282"/>
              <a:gd name="T30" fmla="*/ 163551 w 447"/>
              <a:gd name="T31" fmla="*/ 179387 h 282"/>
              <a:gd name="T32" fmla="*/ 241097 w 447"/>
              <a:gd name="T33" fmla="*/ 255587 h 282"/>
              <a:gd name="T34" fmla="*/ 248147 w 447"/>
              <a:gd name="T35" fmla="*/ 284162 h 282"/>
              <a:gd name="T36" fmla="*/ 241097 w 447"/>
              <a:gd name="T37" fmla="*/ 309562 h 282"/>
              <a:gd name="T38" fmla="*/ 259426 w 447"/>
              <a:gd name="T39" fmla="*/ 334962 h 282"/>
              <a:gd name="T40" fmla="*/ 406059 w 447"/>
              <a:gd name="T41" fmla="*/ 417513 h 282"/>
              <a:gd name="T42" fmla="*/ 469505 w 447"/>
              <a:gd name="T43" fmla="*/ 407988 h 282"/>
              <a:gd name="T44" fmla="*/ 513213 w 447"/>
              <a:gd name="T45" fmla="*/ 446088 h 282"/>
              <a:gd name="T46" fmla="*/ 528722 w 447"/>
              <a:gd name="T47" fmla="*/ 407988 h 282"/>
              <a:gd name="T48" fmla="*/ 547051 w 447"/>
              <a:gd name="T49" fmla="*/ 407988 h 282"/>
              <a:gd name="T50" fmla="*/ 528722 w 447"/>
              <a:gd name="T51" fmla="*/ 379412 h 282"/>
              <a:gd name="T52" fmla="*/ 576660 w 447"/>
              <a:gd name="T53" fmla="*/ 371475 h 282"/>
              <a:gd name="T54" fmla="*/ 592169 w 447"/>
              <a:gd name="T55" fmla="*/ 354012 h 282"/>
              <a:gd name="T56" fmla="*/ 599219 w 447"/>
              <a:gd name="T57" fmla="*/ 346075 h 282"/>
              <a:gd name="T58" fmla="*/ 603448 w 447"/>
              <a:gd name="T59" fmla="*/ 361950 h 282"/>
              <a:gd name="T60" fmla="*/ 628827 w 447"/>
              <a:gd name="T61" fmla="*/ 292100 h 282"/>
              <a:gd name="T62" fmla="*/ 599219 w 447"/>
              <a:gd name="T63" fmla="*/ 276225 h 282"/>
              <a:gd name="T64" fmla="*/ 551281 w 447"/>
              <a:gd name="T65" fmla="*/ 292100 h 282"/>
              <a:gd name="T66" fmla="*/ 528722 w 447"/>
              <a:gd name="T67" fmla="*/ 354012 h 282"/>
              <a:gd name="T68" fmla="*/ 469505 w 447"/>
              <a:gd name="T69" fmla="*/ 361950 h 282"/>
              <a:gd name="T70" fmla="*/ 439897 w 447"/>
              <a:gd name="T71" fmla="*/ 342900 h 282"/>
              <a:gd name="T72" fmla="*/ 403239 w 447"/>
              <a:gd name="T73" fmla="*/ 263525 h 282"/>
              <a:gd name="T74" fmla="*/ 396189 w 447"/>
              <a:gd name="T75" fmla="*/ 201612 h 282"/>
              <a:gd name="T76" fmla="*/ 414518 w 447"/>
              <a:gd name="T77" fmla="*/ 174625 h 282"/>
              <a:gd name="T78" fmla="*/ 373631 w 447"/>
              <a:gd name="T79" fmla="*/ 158750 h 282"/>
              <a:gd name="T80" fmla="*/ 322873 w 447"/>
              <a:gd name="T81" fmla="*/ 71437 h 282"/>
              <a:gd name="T82" fmla="*/ 277755 w 447"/>
              <a:gd name="T83" fmla="*/ 92075 h 282"/>
              <a:gd name="T84" fmla="*/ 218539 w 447"/>
              <a:gd name="T85" fmla="*/ 22225 h 282"/>
              <a:gd name="T86" fmla="*/ 122664 w 447"/>
              <a:gd name="T87" fmla="*/ 34925 h 282"/>
              <a:gd name="T88" fmla="*/ 45118 w 447"/>
              <a:gd name="T89" fmla="*/ 0 h 282"/>
              <a:gd name="T90" fmla="*/ 0 w 447"/>
              <a:gd name="T91" fmla="*/ 4762 h 2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7"/>
              <a:gd name="T139" fmla="*/ 0 h 282"/>
              <a:gd name="T140" fmla="*/ 447 w 447"/>
              <a:gd name="T141" fmla="*/ 282 h 2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7" h="282">
                <a:moveTo>
                  <a:pt x="0" y="3"/>
                </a:moveTo>
                <a:lnTo>
                  <a:pt x="21" y="48"/>
                </a:lnTo>
                <a:lnTo>
                  <a:pt x="45" y="69"/>
                </a:lnTo>
                <a:lnTo>
                  <a:pt x="42" y="79"/>
                </a:lnTo>
                <a:lnTo>
                  <a:pt x="32" y="82"/>
                </a:lnTo>
                <a:lnTo>
                  <a:pt x="60" y="93"/>
                </a:lnTo>
                <a:lnTo>
                  <a:pt x="74" y="113"/>
                </a:lnTo>
                <a:lnTo>
                  <a:pt x="71" y="127"/>
                </a:lnTo>
                <a:lnTo>
                  <a:pt x="105" y="155"/>
                </a:lnTo>
                <a:lnTo>
                  <a:pt x="113" y="147"/>
                </a:lnTo>
                <a:lnTo>
                  <a:pt x="37" y="43"/>
                </a:lnTo>
                <a:lnTo>
                  <a:pt x="32" y="14"/>
                </a:lnTo>
                <a:lnTo>
                  <a:pt x="48" y="19"/>
                </a:lnTo>
                <a:lnTo>
                  <a:pt x="76" y="66"/>
                </a:lnTo>
                <a:lnTo>
                  <a:pt x="116" y="100"/>
                </a:lnTo>
                <a:lnTo>
                  <a:pt x="116" y="113"/>
                </a:lnTo>
                <a:lnTo>
                  <a:pt x="171" y="161"/>
                </a:lnTo>
                <a:lnTo>
                  <a:pt x="176" y="179"/>
                </a:lnTo>
                <a:lnTo>
                  <a:pt x="171" y="195"/>
                </a:lnTo>
                <a:lnTo>
                  <a:pt x="184" y="211"/>
                </a:lnTo>
                <a:lnTo>
                  <a:pt x="288" y="263"/>
                </a:lnTo>
                <a:lnTo>
                  <a:pt x="333" y="257"/>
                </a:lnTo>
                <a:lnTo>
                  <a:pt x="364" y="281"/>
                </a:lnTo>
                <a:lnTo>
                  <a:pt x="375" y="257"/>
                </a:lnTo>
                <a:lnTo>
                  <a:pt x="388" y="257"/>
                </a:lnTo>
                <a:lnTo>
                  <a:pt x="375" y="239"/>
                </a:lnTo>
                <a:lnTo>
                  <a:pt x="409" y="234"/>
                </a:lnTo>
                <a:lnTo>
                  <a:pt x="420" y="223"/>
                </a:lnTo>
                <a:lnTo>
                  <a:pt x="425" y="218"/>
                </a:lnTo>
                <a:lnTo>
                  <a:pt x="428" y="228"/>
                </a:lnTo>
                <a:lnTo>
                  <a:pt x="446" y="184"/>
                </a:lnTo>
                <a:lnTo>
                  <a:pt x="425" y="174"/>
                </a:lnTo>
                <a:lnTo>
                  <a:pt x="391" y="184"/>
                </a:lnTo>
                <a:lnTo>
                  <a:pt x="375" y="223"/>
                </a:lnTo>
                <a:lnTo>
                  <a:pt x="333" y="228"/>
                </a:lnTo>
                <a:lnTo>
                  <a:pt x="312" y="216"/>
                </a:lnTo>
                <a:lnTo>
                  <a:pt x="286" y="166"/>
                </a:lnTo>
                <a:lnTo>
                  <a:pt x="281" y="127"/>
                </a:lnTo>
                <a:lnTo>
                  <a:pt x="294" y="110"/>
                </a:lnTo>
                <a:lnTo>
                  <a:pt x="265" y="100"/>
                </a:lnTo>
                <a:lnTo>
                  <a:pt x="229" y="45"/>
                </a:lnTo>
                <a:lnTo>
                  <a:pt x="197" y="58"/>
                </a:lnTo>
                <a:lnTo>
                  <a:pt x="155" y="14"/>
                </a:lnTo>
                <a:lnTo>
                  <a:pt x="87" y="22"/>
                </a:lnTo>
                <a:lnTo>
                  <a:pt x="32" y="0"/>
                </a:lnTo>
                <a:lnTo>
                  <a:pt x="0"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84" name="Freeform 276"/>
          <p:cNvSpPr>
            <a:spLocks/>
          </p:cNvSpPr>
          <p:nvPr/>
        </p:nvSpPr>
        <p:spPr bwMode="auto">
          <a:xfrm>
            <a:off x="6229350" y="2868613"/>
            <a:ext cx="650875" cy="303212"/>
          </a:xfrm>
          <a:custGeom>
            <a:avLst/>
            <a:gdLst>
              <a:gd name="T0" fmla="*/ 0 w 462"/>
              <a:gd name="T1" fmla="*/ 96837 h 191"/>
              <a:gd name="T2" fmla="*/ 18315 w 462"/>
              <a:gd name="T3" fmla="*/ 125412 h 191"/>
              <a:gd name="T4" fmla="*/ 50718 w 462"/>
              <a:gd name="T5" fmla="*/ 136525 h 191"/>
              <a:gd name="T6" fmla="*/ 60579 w 462"/>
              <a:gd name="T7" fmla="*/ 201612 h 191"/>
              <a:gd name="T8" fmla="*/ 153561 w 462"/>
              <a:gd name="T9" fmla="*/ 228600 h 191"/>
              <a:gd name="T10" fmla="*/ 193008 w 462"/>
              <a:gd name="T11" fmla="*/ 274637 h 191"/>
              <a:gd name="T12" fmla="*/ 266267 w 462"/>
              <a:gd name="T13" fmla="*/ 266700 h 191"/>
              <a:gd name="T14" fmla="*/ 346570 w 462"/>
              <a:gd name="T15" fmla="*/ 301625 h 191"/>
              <a:gd name="T16" fmla="*/ 459275 w 462"/>
              <a:gd name="T17" fmla="*/ 274637 h 191"/>
              <a:gd name="T18" fmla="*/ 491678 w 462"/>
              <a:gd name="T19" fmla="*/ 241300 h 191"/>
              <a:gd name="T20" fmla="*/ 495905 w 462"/>
              <a:gd name="T21" fmla="*/ 214312 h 191"/>
              <a:gd name="T22" fmla="*/ 528308 w 462"/>
              <a:gd name="T23" fmla="*/ 219075 h 191"/>
              <a:gd name="T24" fmla="*/ 594522 w 462"/>
              <a:gd name="T25" fmla="*/ 165100 h 191"/>
              <a:gd name="T26" fmla="*/ 649466 w 462"/>
              <a:gd name="T27" fmla="*/ 161925 h 191"/>
              <a:gd name="T28" fmla="*/ 619881 w 462"/>
              <a:gd name="T29" fmla="*/ 120650 h 191"/>
              <a:gd name="T30" fmla="*/ 569163 w 462"/>
              <a:gd name="T31" fmla="*/ 131762 h 191"/>
              <a:gd name="T32" fmla="*/ 569163 w 462"/>
              <a:gd name="T33" fmla="*/ 92075 h 191"/>
              <a:gd name="T34" fmla="*/ 587478 w 462"/>
              <a:gd name="T35" fmla="*/ 65087 h 191"/>
              <a:gd name="T36" fmla="*/ 546622 w 462"/>
              <a:gd name="T37" fmla="*/ 60325 h 191"/>
              <a:gd name="T38" fmla="*/ 449414 w 462"/>
              <a:gd name="T39" fmla="*/ 84137 h 191"/>
              <a:gd name="T40" fmla="*/ 364885 w 462"/>
              <a:gd name="T41" fmla="*/ 47625 h 191"/>
              <a:gd name="T42" fmla="*/ 309940 w 462"/>
              <a:gd name="T43" fmla="*/ 55562 h 191"/>
              <a:gd name="T44" fmla="*/ 287399 w 462"/>
              <a:gd name="T45" fmla="*/ 20637 h 191"/>
              <a:gd name="T46" fmla="*/ 233864 w 462"/>
              <a:gd name="T47" fmla="*/ 0 h 191"/>
              <a:gd name="T48" fmla="*/ 207097 w 462"/>
              <a:gd name="T49" fmla="*/ 20637 h 191"/>
              <a:gd name="T50" fmla="*/ 204279 w 462"/>
              <a:gd name="T51" fmla="*/ 65087 h 191"/>
              <a:gd name="T52" fmla="*/ 83120 w 462"/>
              <a:gd name="T53" fmla="*/ 47625 h 191"/>
              <a:gd name="T54" fmla="*/ 0 w 462"/>
              <a:gd name="T55" fmla="*/ 9683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2"/>
              <a:gd name="T85" fmla="*/ 0 h 191"/>
              <a:gd name="T86" fmla="*/ 462 w 462"/>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2" h="191">
                <a:moveTo>
                  <a:pt x="0" y="61"/>
                </a:moveTo>
                <a:lnTo>
                  <a:pt x="13" y="79"/>
                </a:lnTo>
                <a:lnTo>
                  <a:pt x="36" y="86"/>
                </a:lnTo>
                <a:lnTo>
                  <a:pt x="43" y="127"/>
                </a:lnTo>
                <a:lnTo>
                  <a:pt x="109" y="144"/>
                </a:lnTo>
                <a:lnTo>
                  <a:pt x="137" y="173"/>
                </a:lnTo>
                <a:lnTo>
                  <a:pt x="189" y="168"/>
                </a:lnTo>
                <a:lnTo>
                  <a:pt x="246" y="190"/>
                </a:lnTo>
                <a:lnTo>
                  <a:pt x="326" y="173"/>
                </a:lnTo>
                <a:lnTo>
                  <a:pt x="349" y="152"/>
                </a:lnTo>
                <a:lnTo>
                  <a:pt x="352" y="135"/>
                </a:lnTo>
                <a:lnTo>
                  <a:pt x="375" y="138"/>
                </a:lnTo>
                <a:lnTo>
                  <a:pt x="422" y="104"/>
                </a:lnTo>
                <a:lnTo>
                  <a:pt x="461" y="102"/>
                </a:lnTo>
                <a:lnTo>
                  <a:pt x="440" y="76"/>
                </a:lnTo>
                <a:lnTo>
                  <a:pt x="404" y="83"/>
                </a:lnTo>
                <a:lnTo>
                  <a:pt x="404" y="58"/>
                </a:lnTo>
                <a:lnTo>
                  <a:pt x="417" y="41"/>
                </a:lnTo>
                <a:lnTo>
                  <a:pt x="388" y="38"/>
                </a:lnTo>
                <a:lnTo>
                  <a:pt x="319" y="53"/>
                </a:lnTo>
                <a:lnTo>
                  <a:pt x="259" y="30"/>
                </a:lnTo>
                <a:lnTo>
                  <a:pt x="220" y="35"/>
                </a:lnTo>
                <a:lnTo>
                  <a:pt x="204" y="13"/>
                </a:lnTo>
                <a:lnTo>
                  <a:pt x="166" y="0"/>
                </a:lnTo>
                <a:lnTo>
                  <a:pt x="147" y="13"/>
                </a:lnTo>
                <a:lnTo>
                  <a:pt x="145" y="41"/>
                </a:lnTo>
                <a:lnTo>
                  <a:pt x="59" y="30"/>
                </a:lnTo>
                <a:lnTo>
                  <a:pt x="0" y="6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85" name="Freeform 277"/>
          <p:cNvSpPr>
            <a:spLocks/>
          </p:cNvSpPr>
          <p:nvPr/>
        </p:nvSpPr>
        <p:spPr bwMode="auto">
          <a:xfrm>
            <a:off x="6229350" y="2868613"/>
            <a:ext cx="660400" cy="312737"/>
          </a:xfrm>
          <a:custGeom>
            <a:avLst/>
            <a:gdLst>
              <a:gd name="T0" fmla="*/ 0 w 468"/>
              <a:gd name="T1" fmla="*/ 100012 h 197"/>
              <a:gd name="T2" fmla="*/ 18344 w 468"/>
              <a:gd name="T3" fmla="*/ 128587 h 197"/>
              <a:gd name="T4" fmla="*/ 50800 w 468"/>
              <a:gd name="T5" fmla="*/ 141287 h 197"/>
              <a:gd name="T6" fmla="*/ 62089 w 468"/>
              <a:gd name="T7" fmla="*/ 207962 h 197"/>
              <a:gd name="T8" fmla="*/ 155222 w 468"/>
              <a:gd name="T9" fmla="*/ 236537 h 197"/>
              <a:gd name="T10" fmla="*/ 196144 w 468"/>
              <a:gd name="T11" fmla="*/ 282575 h 197"/>
              <a:gd name="T12" fmla="*/ 269522 w 468"/>
              <a:gd name="T13" fmla="*/ 274637 h 197"/>
              <a:gd name="T14" fmla="*/ 351367 w 468"/>
              <a:gd name="T15" fmla="*/ 311150 h 197"/>
              <a:gd name="T16" fmla="*/ 465667 w 468"/>
              <a:gd name="T17" fmla="*/ 282575 h 197"/>
              <a:gd name="T18" fmla="*/ 499533 w 468"/>
              <a:gd name="T19" fmla="*/ 249237 h 197"/>
              <a:gd name="T20" fmla="*/ 503767 w 468"/>
              <a:gd name="T21" fmla="*/ 220662 h 197"/>
              <a:gd name="T22" fmla="*/ 536222 w 468"/>
              <a:gd name="T23" fmla="*/ 225425 h 197"/>
              <a:gd name="T24" fmla="*/ 602544 w 468"/>
              <a:gd name="T25" fmla="*/ 169862 h 197"/>
              <a:gd name="T26" fmla="*/ 658989 w 468"/>
              <a:gd name="T27" fmla="*/ 166687 h 197"/>
              <a:gd name="T28" fmla="*/ 629356 w 468"/>
              <a:gd name="T29" fmla="*/ 123825 h 197"/>
              <a:gd name="T30" fmla="*/ 577144 w 468"/>
              <a:gd name="T31" fmla="*/ 136525 h 197"/>
              <a:gd name="T32" fmla="*/ 577144 w 468"/>
              <a:gd name="T33" fmla="*/ 95250 h 197"/>
              <a:gd name="T34" fmla="*/ 595489 w 468"/>
              <a:gd name="T35" fmla="*/ 66675 h 197"/>
              <a:gd name="T36" fmla="*/ 554567 w 468"/>
              <a:gd name="T37" fmla="*/ 61912 h 197"/>
              <a:gd name="T38" fmla="*/ 455789 w 468"/>
              <a:gd name="T39" fmla="*/ 87312 h 197"/>
              <a:gd name="T40" fmla="*/ 369711 w 468"/>
              <a:gd name="T41" fmla="*/ 49212 h 197"/>
              <a:gd name="T42" fmla="*/ 314678 w 468"/>
              <a:gd name="T43" fmla="*/ 57150 h 197"/>
              <a:gd name="T44" fmla="*/ 292100 w 468"/>
              <a:gd name="T45" fmla="*/ 20637 h 197"/>
              <a:gd name="T46" fmla="*/ 237067 w 468"/>
              <a:gd name="T47" fmla="*/ 0 h 197"/>
              <a:gd name="T48" fmla="*/ 210256 w 468"/>
              <a:gd name="T49" fmla="*/ 20637 h 197"/>
              <a:gd name="T50" fmla="*/ 207433 w 468"/>
              <a:gd name="T51" fmla="*/ 66675 h 197"/>
              <a:gd name="T52" fmla="*/ 84667 w 468"/>
              <a:gd name="T53" fmla="*/ 49212 h 197"/>
              <a:gd name="T54" fmla="*/ 0 w 468"/>
              <a:gd name="T55" fmla="*/ 100012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8"/>
              <a:gd name="T85" fmla="*/ 0 h 197"/>
              <a:gd name="T86" fmla="*/ 468 w 468"/>
              <a:gd name="T87" fmla="*/ 197 h 1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8" h="197">
                <a:moveTo>
                  <a:pt x="0" y="63"/>
                </a:moveTo>
                <a:lnTo>
                  <a:pt x="13" y="81"/>
                </a:lnTo>
                <a:lnTo>
                  <a:pt x="36" y="89"/>
                </a:lnTo>
                <a:lnTo>
                  <a:pt x="44" y="131"/>
                </a:lnTo>
                <a:lnTo>
                  <a:pt x="110" y="149"/>
                </a:lnTo>
                <a:lnTo>
                  <a:pt x="139" y="178"/>
                </a:lnTo>
                <a:lnTo>
                  <a:pt x="191" y="173"/>
                </a:lnTo>
                <a:lnTo>
                  <a:pt x="249" y="196"/>
                </a:lnTo>
                <a:lnTo>
                  <a:pt x="330" y="178"/>
                </a:lnTo>
                <a:lnTo>
                  <a:pt x="354" y="157"/>
                </a:lnTo>
                <a:lnTo>
                  <a:pt x="357" y="139"/>
                </a:lnTo>
                <a:lnTo>
                  <a:pt x="380" y="142"/>
                </a:lnTo>
                <a:lnTo>
                  <a:pt x="427" y="107"/>
                </a:lnTo>
                <a:lnTo>
                  <a:pt x="467" y="105"/>
                </a:lnTo>
                <a:lnTo>
                  <a:pt x="446" y="78"/>
                </a:lnTo>
                <a:lnTo>
                  <a:pt x="409" y="86"/>
                </a:lnTo>
                <a:lnTo>
                  <a:pt x="409" y="60"/>
                </a:lnTo>
                <a:lnTo>
                  <a:pt x="422" y="42"/>
                </a:lnTo>
                <a:lnTo>
                  <a:pt x="393" y="39"/>
                </a:lnTo>
                <a:lnTo>
                  <a:pt x="323" y="55"/>
                </a:lnTo>
                <a:lnTo>
                  <a:pt x="262" y="31"/>
                </a:lnTo>
                <a:lnTo>
                  <a:pt x="223" y="36"/>
                </a:lnTo>
                <a:lnTo>
                  <a:pt x="207" y="13"/>
                </a:lnTo>
                <a:lnTo>
                  <a:pt x="168" y="0"/>
                </a:lnTo>
                <a:lnTo>
                  <a:pt x="149" y="13"/>
                </a:lnTo>
                <a:lnTo>
                  <a:pt x="147" y="42"/>
                </a:lnTo>
                <a:lnTo>
                  <a:pt x="60" y="31"/>
                </a:lnTo>
                <a:lnTo>
                  <a:pt x="0" y="6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86" name="Freeform 278"/>
          <p:cNvSpPr>
            <a:spLocks/>
          </p:cNvSpPr>
          <p:nvPr/>
        </p:nvSpPr>
        <p:spPr bwMode="auto">
          <a:xfrm>
            <a:off x="4137025" y="3343275"/>
            <a:ext cx="241300" cy="195263"/>
          </a:xfrm>
          <a:custGeom>
            <a:avLst/>
            <a:gdLst>
              <a:gd name="T0" fmla="*/ 0 w 171"/>
              <a:gd name="T1" fmla="*/ 193675 h 123"/>
              <a:gd name="T2" fmla="*/ 57856 w 171"/>
              <a:gd name="T3" fmla="*/ 158750 h 123"/>
              <a:gd name="T4" fmla="*/ 79022 w 171"/>
              <a:gd name="T5" fmla="*/ 79375 h 123"/>
              <a:gd name="T6" fmla="*/ 129822 w 171"/>
              <a:gd name="T7" fmla="*/ 36513 h 123"/>
              <a:gd name="T8" fmla="*/ 146756 w 171"/>
              <a:gd name="T9" fmla="*/ 0 h 123"/>
              <a:gd name="T10" fmla="*/ 218722 w 171"/>
              <a:gd name="T11" fmla="*/ 15875 h 123"/>
              <a:gd name="T12" fmla="*/ 239889 w 171"/>
              <a:gd name="T13" fmla="*/ 87313 h 123"/>
              <a:gd name="T14" fmla="*/ 204611 w 171"/>
              <a:gd name="T15" fmla="*/ 87313 h 123"/>
              <a:gd name="T16" fmla="*/ 186267 w 171"/>
              <a:gd name="T17" fmla="*/ 95250 h 123"/>
              <a:gd name="T18" fmla="*/ 189089 w 171"/>
              <a:gd name="T19" fmla="*/ 117475 h 123"/>
              <a:gd name="T20" fmla="*/ 97367 w 171"/>
              <a:gd name="T21" fmla="*/ 158750 h 123"/>
              <a:gd name="T22" fmla="*/ 90311 w 171"/>
              <a:gd name="T23" fmla="*/ 193675 h 123"/>
              <a:gd name="T24" fmla="*/ 0 w 171"/>
              <a:gd name="T25" fmla="*/ 193675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1"/>
              <a:gd name="T40" fmla="*/ 0 h 123"/>
              <a:gd name="T41" fmla="*/ 171 w 171"/>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1" h="123">
                <a:moveTo>
                  <a:pt x="0" y="122"/>
                </a:moveTo>
                <a:lnTo>
                  <a:pt x="41" y="100"/>
                </a:lnTo>
                <a:lnTo>
                  <a:pt x="56" y="50"/>
                </a:lnTo>
                <a:lnTo>
                  <a:pt x="92" y="23"/>
                </a:lnTo>
                <a:lnTo>
                  <a:pt x="104" y="0"/>
                </a:lnTo>
                <a:lnTo>
                  <a:pt x="155" y="10"/>
                </a:lnTo>
                <a:lnTo>
                  <a:pt x="170" y="55"/>
                </a:lnTo>
                <a:lnTo>
                  <a:pt x="145" y="55"/>
                </a:lnTo>
                <a:lnTo>
                  <a:pt x="132" y="60"/>
                </a:lnTo>
                <a:lnTo>
                  <a:pt x="134" y="74"/>
                </a:lnTo>
                <a:lnTo>
                  <a:pt x="69" y="100"/>
                </a:lnTo>
                <a:lnTo>
                  <a:pt x="64" y="122"/>
                </a:lnTo>
                <a:lnTo>
                  <a:pt x="0" y="122"/>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87" name="Freeform 279"/>
          <p:cNvSpPr>
            <a:spLocks/>
          </p:cNvSpPr>
          <p:nvPr/>
        </p:nvSpPr>
        <p:spPr bwMode="auto">
          <a:xfrm>
            <a:off x="4137025" y="3343275"/>
            <a:ext cx="250825" cy="204788"/>
          </a:xfrm>
          <a:custGeom>
            <a:avLst/>
            <a:gdLst>
              <a:gd name="T0" fmla="*/ 0 w 177"/>
              <a:gd name="T1" fmla="*/ 203200 h 129"/>
              <a:gd name="T2" fmla="*/ 59518 w 177"/>
              <a:gd name="T3" fmla="*/ 166688 h 129"/>
              <a:gd name="T4" fmla="*/ 82191 w 177"/>
              <a:gd name="T5" fmla="*/ 82550 h 129"/>
              <a:gd name="T6" fmla="*/ 134624 w 177"/>
              <a:gd name="T7" fmla="*/ 38100 h 129"/>
              <a:gd name="T8" fmla="*/ 153046 w 177"/>
              <a:gd name="T9" fmla="*/ 0 h 129"/>
              <a:gd name="T10" fmla="*/ 226734 w 177"/>
              <a:gd name="T11" fmla="*/ 15875 h 129"/>
              <a:gd name="T12" fmla="*/ 249408 w 177"/>
              <a:gd name="T13" fmla="*/ 92075 h 129"/>
              <a:gd name="T14" fmla="*/ 212564 w 177"/>
              <a:gd name="T15" fmla="*/ 92075 h 129"/>
              <a:gd name="T16" fmla="*/ 194141 w 177"/>
              <a:gd name="T17" fmla="*/ 100013 h 129"/>
              <a:gd name="T18" fmla="*/ 196976 w 177"/>
              <a:gd name="T19" fmla="*/ 123825 h 129"/>
              <a:gd name="T20" fmla="*/ 100613 w 177"/>
              <a:gd name="T21" fmla="*/ 166688 h 129"/>
              <a:gd name="T22" fmla="*/ 93528 w 177"/>
              <a:gd name="T23" fmla="*/ 203200 h 129"/>
              <a:gd name="T24" fmla="*/ 0 w 177"/>
              <a:gd name="T25" fmla="*/ 203200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29"/>
              <a:gd name="T41" fmla="*/ 177 w 177"/>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29">
                <a:moveTo>
                  <a:pt x="0" y="128"/>
                </a:moveTo>
                <a:lnTo>
                  <a:pt x="42" y="105"/>
                </a:lnTo>
                <a:lnTo>
                  <a:pt x="58" y="52"/>
                </a:lnTo>
                <a:lnTo>
                  <a:pt x="95" y="24"/>
                </a:lnTo>
                <a:lnTo>
                  <a:pt x="108" y="0"/>
                </a:lnTo>
                <a:lnTo>
                  <a:pt x="160" y="10"/>
                </a:lnTo>
                <a:lnTo>
                  <a:pt x="176" y="58"/>
                </a:lnTo>
                <a:lnTo>
                  <a:pt x="150" y="58"/>
                </a:lnTo>
                <a:lnTo>
                  <a:pt x="137" y="63"/>
                </a:lnTo>
                <a:lnTo>
                  <a:pt x="139" y="78"/>
                </a:lnTo>
                <a:lnTo>
                  <a:pt x="71" y="105"/>
                </a:lnTo>
                <a:lnTo>
                  <a:pt x="66" y="128"/>
                </a:lnTo>
                <a:lnTo>
                  <a:pt x="0" y="12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88" name="Freeform 280"/>
          <p:cNvSpPr>
            <a:spLocks/>
          </p:cNvSpPr>
          <p:nvPr/>
        </p:nvSpPr>
        <p:spPr bwMode="auto">
          <a:xfrm>
            <a:off x="5029200" y="4457700"/>
            <a:ext cx="211138" cy="384175"/>
          </a:xfrm>
          <a:custGeom>
            <a:avLst/>
            <a:gdLst>
              <a:gd name="T0" fmla="*/ 0 w 150"/>
              <a:gd name="T1" fmla="*/ 101600 h 242"/>
              <a:gd name="T2" fmla="*/ 4223 w 150"/>
              <a:gd name="T3" fmla="*/ 114300 h 242"/>
              <a:gd name="T4" fmla="*/ 53488 w 150"/>
              <a:gd name="T5" fmla="*/ 139700 h 242"/>
              <a:gd name="T6" fmla="*/ 56303 w 150"/>
              <a:gd name="T7" fmla="*/ 158750 h 242"/>
              <a:gd name="T8" fmla="*/ 56303 w 150"/>
              <a:gd name="T9" fmla="*/ 220663 h 242"/>
              <a:gd name="T10" fmla="*/ 32374 w 150"/>
              <a:gd name="T11" fmla="*/ 280988 h 242"/>
              <a:gd name="T12" fmla="*/ 39412 w 150"/>
              <a:gd name="T13" fmla="*/ 357188 h 242"/>
              <a:gd name="T14" fmla="*/ 39412 w 150"/>
              <a:gd name="T15" fmla="*/ 382588 h 242"/>
              <a:gd name="T16" fmla="*/ 53488 w 150"/>
              <a:gd name="T17" fmla="*/ 382588 h 242"/>
              <a:gd name="T18" fmla="*/ 53488 w 150"/>
              <a:gd name="T19" fmla="*/ 352425 h 242"/>
              <a:gd name="T20" fmla="*/ 106977 w 150"/>
              <a:gd name="T21" fmla="*/ 322263 h 242"/>
              <a:gd name="T22" fmla="*/ 91493 w 150"/>
              <a:gd name="T23" fmla="*/ 220663 h 242"/>
              <a:gd name="T24" fmla="*/ 205508 w 150"/>
              <a:gd name="T25" fmla="*/ 114300 h 242"/>
              <a:gd name="T26" fmla="*/ 209730 w 150"/>
              <a:gd name="T27" fmla="*/ 0 h 242"/>
              <a:gd name="T28" fmla="*/ 181579 w 150"/>
              <a:gd name="T29" fmla="*/ 22225 h 242"/>
              <a:gd name="T30" fmla="*/ 99939 w 150"/>
              <a:gd name="T31" fmla="*/ 25400 h 242"/>
              <a:gd name="T32" fmla="*/ 95716 w 150"/>
              <a:gd name="T33" fmla="*/ 69850 h 242"/>
              <a:gd name="T34" fmla="*/ 121052 w 150"/>
              <a:gd name="T35" fmla="*/ 101600 h 242"/>
              <a:gd name="T36" fmla="*/ 106977 w 150"/>
              <a:gd name="T37" fmla="*/ 150813 h 242"/>
              <a:gd name="T38" fmla="*/ 85863 w 150"/>
              <a:gd name="T39" fmla="*/ 127000 h 242"/>
              <a:gd name="T40" fmla="*/ 88678 w 150"/>
              <a:gd name="T41" fmla="*/ 95250 h 242"/>
              <a:gd name="T42" fmla="*/ 63341 w 150"/>
              <a:gd name="T43" fmla="*/ 82550 h 242"/>
              <a:gd name="T44" fmla="*/ 0 w 150"/>
              <a:gd name="T45" fmla="*/ 101600 h 2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42"/>
              <a:gd name="T71" fmla="*/ 150 w 150"/>
              <a:gd name="T72" fmla="*/ 242 h 2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42">
                <a:moveTo>
                  <a:pt x="0" y="64"/>
                </a:moveTo>
                <a:lnTo>
                  <a:pt x="3" y="72"/>
                </a:lnTo>
                <a:lnTo>
                  <a:pt x="38" y="88"/>
                </a:lnTo>
                <a:lnTo>
                  <a:pt x="40" y="100"/>
                </a:lnTo>
                <a:lnTo>
                  <a:pt x="40" y="139"/>
                </a:lnTo>
                <a:lnTo>
                  <a:pt x="23" y="177"/>
                </a:lnTo>
                <a:lnTo>
                  <a:pt x="28" y="225"/>
                </a:lnTo>
                <a:lnTo>
                  <a:pt x="28" y="241"/>
                </a:lnTo>
                <a:lnTo>
                  <a:pt x="38" y="241"/>
                </a:lnTo>
                <a:lnTo>
                  <a:pt x="38" y="222"/>
                </a:lnTo>
                <a:lnTo>
                  <a:pt x="76" y="203"/>
                </a:lnTo>
                <a:lnTo>
                  <a:pt x="65" y="139"/>
                </a:lnTo>
                <a:lnTo>
                  <a:pt x="146" y="72"/>
                </a:lnTo>
                <a:lnTo>
                  <a:pt x="149" y="0"/>
                </a:lnTo>
                <a:lnTo>
                  <a:pt x="129" y="14"/>
                </a:lnTo>
                <a:lnTo>
                  <a:pt x="71" y="16"/>
                </a:lnTo>
                <a:lnTo>
                  <a:pt x="68" y="44"/>
                </a:lnTo>
                <a:lnTo>
                  <a:pt x="86" y="64"/>
                </a:lnTo>
                <a:lnTo>
                  <a:pt x="76" y="95"/>
                </a:lnTo>
                <a:lnTo>
                  <a:pt x="61" y="80"/>
                </a:lnTo>
                <a:lnTo>
                  <a:pt x="63" y="60"/>
                </a:lnTo>
                <a:lnTo>
                  <a:pt x="45" y="52"/>
                </a:lnTo>
                <a:lnTo>
                  <a:pt x="0" y="6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289" name="Freeform 281"/>
          <p:cNvSpPr>
            <a:spLocks/>
          </p:cNvSpPr>
          <p:nvPr/>
        </p:nvSpPr>
        <p:spPr bwMode="auto">
          <a:xfrm>
            <a:off x="5029200" y="4457700"/>
            <a:ext cx="220663" cy="393700"/>
          </a:xfrm>
          <a:custGeom>
            <a:avLst/>
            <a:gdLst>
              <a:gd name="T0" fmla="*/ 0 w 156"/>
              <a:gd name="T1" fmla="*/ 104775 h 248"/>
              <a:gd name="T2" fmla="*/ 4244 w 156"/>
              <a:gd name="T3" fmla="*/ 117475 h 248"/>
              <a:gd name="T4" fmla="*/ 56580 w 156"/>
              <a:gd name="T5" fmla="*/ 142875 h 248"/>
              <a:gd name="T6" fmla="*/ 59409 w 156"/>
              <a:gd name="T7" fmla="*/ 163513 h 248"/>
              <a:gd name="T8" fmla="*/ 59409 w 156"/>
              <a:gd name="T9" fmla="*/ 225425 h 248"/>
              <a:gd name="T10" fmla="*/ 33948 w 156"/>
              <a:gd name="T11" fmla="*/ 287338 h 248"/>
              <a:gd name="T12" fmla="*/ 41021 w 156"/>
              <a:gd name="T13" fmla="*/ 366713 h 248"/>
              <a:gd name="T14" fmla="*/ 41021 w 156"/>
              <a:gd name="T15" fmla="*/ 392113 h 248"/>
              <a:gd name="T16" fmla="*/ 56580 w 156"/>
              <a:gd name="T17" fmla="*/ 392113 h 248"/>
              <a:gd name="T18" fmla="*/ 56580 w 156"/>
              <a:gd name="T19" fmla="*/ 361950 h 248"/>
              <a:gd name="T20" fmla="*/ 111746 w 156"/>
              <a:gd name="T21" fmla="*/ 330200 h 248"/>
              <a:gd name="T22" fmla="*/ 96186 w 156"/>
              <a:gd name="T23" fmla="*/ 225425 h 248"/>
              <a:gd name="T24" fmla="*/ 215005 w 156"/>
              <a:gd name="T25" fmla="*/ 117475 h 248"/>
              <a:gd name="T26" fmla="*/ 219248 w 156"/>
              <a:gd name="T27" fmla="*/ 0 h 248"/>
              <a:gd name="T28" fmla="*/ 189544 w 156"/>
              <a:gd name="T29" fmla="*/ 22225 h 248"/>
              <a:gd name="T30" fmla="*/ 104673 w 156"/>
              <a:gd name="T31" fmla="*/ 25400 h 248"/>
              <a:gd name="T32" fmla="*/ 100430 w 156"/>
              <a:gd name="T33" fmla="*/ 71438 h 248"/>
              <a:gd name="T34" fmla="*/ 125891 w 156"/>
              <a:gd name="T35" fmla="*/ 104775 h 248"/>
              <a:gd name="T36" fmla="*/ 111746 w 156"/>
              <a:gd name="T37" fmla="*/ 153988 h 248"/>
              <a:gd name="T38" fmla="*/ 89114 w 156"/>
              <a:gd name="T39" fmla="*/ 130175 h 248"/>
              <a:gd name="T40" fmla="*/ 93357 w 156"/>
              <a:gd name="T41" fmla="*/ 96838 h 248"/>
              <a:gd name="T42" fmla="*/ 66482 w 156"/>
              <a:gd name="T43" fmla="*/ 84138 h 248"/>
              <a:gd name="T44" fmla="*/ 0 w 156"/>
              <a:gd name="T45" fmla="*/ 104775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248"/>
              <a:gd name="T71" fmla="*/ 156 w 156"/>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248">
                <a:moveTo>
                  <a:pt x="0" y="66"/>
                </a:moveTo>
                <a:lnTo>
                  <a:pt x="3" y="74"/>
                </a:lnTo>
                <a:lnTo>
                  <a:pt x="40" y="90"/>
                </a:lnTo>
                <a:lnTo>
                  <a:pt x="42" y="103"/>
                </a:lnTo>
                <a:lnTo>
                  <a:pt x="42" y="142"/>
                </a:lnTo>
                <a:lnTo>
                  <a:pt x="24" y="181"/>
                </a:lnTo>
                <a:lnTo>
                  <a:pt x="29" y="231"/>
                </a:lnTo>
                <a:lnTo>
                  <a:pt x="29" y="247"/>
                </a:lnTo>
                <a:lnTo>
                  <a:pt x="40" y="247"/>
                </a:lnTo>
                <a:lnTo>
                  <a:pt x="40" y="228"/>
                </a:lnTo>
                <a:lnTo>
                  <a:pt x="79" y="208"/>
                </a:lnTo>
                <a:lnTo>
                  <a:pt x="68" y="142"/>
                </a:lnTo>
                <a:lnTo>
                  <a:pt x="152" y="74"/>
                </a:lnTo>
                <a:lnTo>
                  <a:pt x="155" y="0"/>
                </a:lnTo>
                <a:lnTo>
                  <a:pt x="134" y="14"/>
                </a:lnTo>
                <a:lnTo>
                  <a:pt x="74" y="16"/>
                </a:lnTo>
                <a:lnTo>
                  <a:pt x="71" y="45"/>
                </a:lnTo>
                <a:lnTo>
                  <a:pt x="89" y="66"/>
                </a:lnTo>
                <a:lnTo>
                  <a:pt x="79" y="97"/>
                </a:lnTo>
                <a:lnTo>
                  <a:pt x="63" y="82"/>
                </a:lnTo>
                <a:lnTo>
                  <a:pt x="66" y="61"/>
                </a:lnTo>
                <a:lnTo>
                  <a:pt x="47" y="53"/>
                </a:lnTo>
                <a:lnTo>
                  <a:pt x="0" y="6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90" name="Freeform 282"/>
          <p:cNvSpPr>
            <a:spLocks/>
          </p:cNvSpPr>
          <p:nvPr/>
        </p:nvSpPr>
        <p:spPr bwMode="auto">
          <a:xfrm>
            <a:off x="5487988" y="3617913"/>
            <a:ext cx="147637" cy="192087"/>
          </a:xfrm>
          <a:custGeom>
            <a:avLst/>
            <a:gdLst>
              <a:gd name="T0" fmla="*/ 0 w 105"/>
              <a:gd name="T1" fmla="*/ 139700 h 121"/>
              <a:gd name="T2" fmla="*/ 18279 w 105"/>
              <a:gd name="T3" fmla="*/ 190500 h 121"/>
              <a:gd name="T4" fmla="*/ 56243 w 105"/>
              <a:gd name="T5" fmla="*/ 185737 h 121"/>
              <a:gd name="T6" fmla="*/ 111079 w 105"/>
              <a:gd name="T7" fmla="*/ 134937 h 121"/>
              <a:gd name="T8" fmla="*/ 111079 w 105"/>
              <a:gd name="T9" fmla="*/ 114300 h 121"/>
              <a:gd name="T10" fmla="*/ 143419 w 105"/>
              <a:gd name="T11" fmla="*/ 71437 h 121"/>
              <a:gd name="T12" fmla="*/ 146231 w 105"/>
              <a:gd name="T13" fmla="*/ 58737 h 121"/>
              <a:gd name="T14" fmla="*/ 129358 w 105"/>
              <a:gd name="T15" fmla="*/ 34925 h 121"/>
              <a:gd name="T16" fmla="*/ 81552 w 105"/>
              <a:gd name="T17" fmla="*/ 0 h 121"/>
              <a:gd name="T18" fmla="*/ 70303 w 105"/>
              <a:gd name="T19" fmla="*/ 0 h 121"/>
              <a:gd name="T20" fmla="*/ 77334 w 105"/>
              <a:gd name="T21" fmla="*/ 19050 h 121"/>
              <a:gd name="T22" fmla="*/ 63273 w 105"/>
              <a:gd name="T23" fmla="*/ 50800 h 121"/>
              <a:gd name="T24" fmla="*/ 70303 w 105"/>
              <a:gd name="T25" fmla="*/ 68262 h 121"/>
              <a:gd name="T26" fmla="*/ 60461 w 105"/>
              <a:gd name="T27" fmla="*/ 114300 h 121"/>
              <a:gd name="T28" fmla="*/ 0 w 105"/>
              <a:gd name="T29" fmla="*/ 13970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21"/>
              <a:gd name="T47" fmla="*/ 105 w 105"/>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21">
                <a:moveTo>
                  <a:pt x="0" y="88"/>
                </a:moveTo>
                <a:lnTo>
                  <a:pt x="13" y="120"/>
                </a:lnTo>
                <a:lnTo>
                  <a:pt x="40" y="117"/>
                </a:lnTo>
                <a:lnTo>
                  <a:pt x="79" y="85"/>
                </a:lnTo>
                <a:lnTo>
                  <a:pt x="79" y="72"/>
                </a:lnTo>
                <a:lnTo>
                  <a:pt x="102" y="45"/>
                </a:lnTo>
                <a:lnTo>
                  <a:pt x="104" y="37"/>
                </a:lnTo>
                <a:lnTo>
                  <a:pt x="92" y="22"/>
                </a:lnTo>
                <a:lnTo>
                  <a:pt x="58" y="0"/>
                </a:lnTo>
                <a:lnTo>
                  <a:pt x="50" y="0"/>
                </a:lnTo>
                <a:lnTo>
                  <a:pt x="55" y="12"/>
                </a:lnTo>
                <a:lnTo>
                  <a:pt x="45" y="32"/>
                </a:lnTo>
                <a:lnTo>
                  <a:pt x="50" y="43"/>
                </a:lnTo>
                <a:lnTo>
                  <a:pt x="43" y="72"/>
                </a:lnTo>
                <a:lnTo>
                  <a:pt x="0" y="88"/>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91" name="Freeform 283"/>
          <p:cNvSpPr>
            <a:spLocks/>
          </p:cNvSpPr>
          <p:nvPr/>
        </p:nvSpPr>
        <p:spPr bwMode="auto">
          <a:xfrm>
            <a:off x="5487988" y="3617913"/>
            <a:ext cx="157162" cy="201612"/>
          </a:xfrm>
          <a:custGeom>
            <a:avLst/>
            <a:gdLst>
              <a:gd name="T0" fmla="*/ 0 w 111"/>
              <a:gd name="T1" fmla="*/ 146050 h 127"/>
              <a:gd name="T2" fmla="*/ 19822 w 111"/>
              <a:gd name="T3" fmla="*/ 200025 h 127"/>
              <a:gd name="T4" fmla="*/ 59467 w 111"/>
              <a:gd name="T5" fmla="*/ 195262 h 127"/>
              <a:gd name="T6" fmla="*/ 118933 w 111"/>
              <a:gd name="T7" fmla="*/ 141287 h 127"/>
              <a:gd name="T8" fmla="*/ 118933 w 111"/>
              <a:gd name="T9" fmla="*/ 120650 h 127"/>
              <a:gd name="T10" fmla="*/ 152914 w 111"/>
              <a:gd name="T11" fmla="*/ 74612 h 127"/>
              <a:gd name="T12" fmla="*/ 155746 w 111"/>
              <a:gd name="T13" fmla="*/ 61912 h 127"/>
              <a:gd name="T14" fmla="*/ 137340 w 111"/>
              <a:gd name="T15" fmla="*/ 36512 h 127"/>
              <a:gd name="T16" fmla="*/ 86368 w 111"/>
              <a:gd name="T17" fmla="*/ 0 h 127"/>
              <a:gd name="T18" fmla="*/ 75041 w 111"/>
              <a:gd name="T19" fmla="*/ 0 h 127"/>
              <a:gd name="T20" fmla="*/ 82121 w 111"/>
              <a:gd name="T21" fmla="*/ 20637 h 127"/>
              <a:gd name="T22" fmla="*/ 67962 w 111"/>
              <a:gd name="T23" fmla="*/ 53975 h 127"/>
              <a:gd name="T24" fmla="*/ 75041 w 111"/>
              <a:gd name="T25" fmla="*/ 71437 h 127"/>
              <a:gd name="T26" fmla="*/ 63714 w 111"/>
              <a:gd name="T27" fmla="*/ 120650 h 127"/>
              <a:gd name="T28" fmla="*/ 0 w 111"/>
              <a:gd name="T29" fmla="*/ 146050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127"/>
              <a:gd name="T47" fmla="*/ 111 w 111"/>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127">
                <a:moveTo>
                  <a:pt x="0" y="92"/>
                </a:moveTo>
                <a:lnTo>
                  <a:pt x="14" y="126"/>
                </a:lnTo>
                <a:lnTo>
                  <a:pt x="42" y="123"/>
                </a:lnTo>
                <a:lnTo>
                  <a:pt x="84" y="89"/>
                </a:lnTo>
                <a:lnTo>
                  <a:pt x="84" y="76"/>
                </a:lnTo>
                <a:lnTo>
                  <a:pt x="108" y="47"/>
                </a:lnTo>
                <a:lnTo>
                  <a:pt x="110" y="39"/>
                </a:lnTo>
                <a:lnTo>
                  <a:pt x="97" y="23"/>
                </a:lnTo>
                <a:lnTo>
                  <a:pt x="61" y="0"/>
                </a:lnTo>
                <a:lnTo>
                  <a:pt x="53" y="0"/>
                </a:lnTo>
                <a:lnTo>
                  <a:pt x="58" y="13"/>
                </a:lnTo>
                <a:lnTo>
                  <a:pt x="48" y="34"/>
                </a:lnTo>
                <a:lnTo>
                  <a:pt x="53" y="45"/>
                </a:lnTo>
                <a:lnTo>
                  <a:pt x="45" y="76"/>
                </a:lnTo>
                <a:lnTo>
                  <a:pt x="0" y="9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92" name="Freeform 284"/>
          <p:cNvSpPr>
            <a:spLocks/>
          </p:cNvSpPr>
          <p:nvPr/>
        </p:nvSpPr>
        <p:spPr bwMode="auto">
          <a:xfrm>
            <a:off x="6069013" y="3484563"/>
            <a:ext cx="160337" cy="87312"/>
          </a:xfrm>
          <a:custGeom>
            <a:avLst/>
            <a:gdLst>
              <a:gd name="T0" fmla="*/ 0 w 113"/>
              <a:gd name="T1" fmla="*/ 36512 h 55"/>
              <a:gd name="T2" fmla="*/ 21284 w 113"/>
              <a:gd name="T3" fmla="*/ 0 h 55"/>
              <a:gd name="T4" fmla="*/ 82297 w 113"/>
              <a:gd name="T5" fmla="*/ 22225 h 55"/>
              <a:gd name="T6" fmla="*/ 113513 w 113"/>
              <a:gd name="T7" fmla="*/ 55562 h 55"/>
              <a:gd name="T8" fmla="*/ 158918 w 113"/>
              <a:gd name="T9" fmla="*/ 55562 h 55"/>
              <a:gd name="T10" fmla="*/ 154661 w 113"/>
              <a:gd name="T11" fmla="*/ 85725 h 55"/>
              <a:gd name="T12" fmla="*/ 52500 w 113"/>
              <a:gd name="T13" fmla="*/ 65087 h 55"/>
              <a:gd name="T14" fmla="*/ 0 w 113"/>
              <a:gd name="T15" fmla="*/ 36512 h 55"/>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55"/>
              <a:gd name="T26" fmla="*/ 113 w 113"/>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55">
                <a:moveTo>
                  <a:pt x="0" y="23"/>
                </a:moveTo>
                <a:lnTo>
                  <a:pt x="15" y="0"/>
                </a:lnTo>
                <a:lnTo>
                  <a:pt x="58" y="14"/>
                </a:lnTo>
                <a:lnTo>
                  <a:pt x="80" y="35"/>
                </a:lnTo>
                <a:lnTo>
                  <a:pt x="112" y="35"/>
                </a:lnTo>
                <a:lnTo>
                  <a:pt x="109" y="54"/>
                </a:lnTo>
                <a:lnTo>
                  <a:pt x="37" y="41"/>
                </a:lnTo>
                <a:lnTo>
                  <a:pt x="0" y="23"/>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293" name="Freeform 285"/>
          <p:cNvSpPr>
            <a:spLocks/>
          </p:cNvSpPr>
          <p:nvPr/>
        </p:nvSpPr>
        <p:spPr bwMode="auto">
          <a:xfrm>
            <a:off x="6069013" y="3484563"/>
            <a:ext cx="168275" cy="96837"/>
          </a:xfrm>
          <a:custGeom>
            <a:avLst/>
            <a:gdLst>
              <a:gd name="T0" fmla="*/ 0 w 119"/>
              <a:gd name="T1" fmla="*/ 41275 h 61"/>
              <a:gd name="T2" fmla="*/ 22625 w 119"/>
              <a:gd name="T3" fmla="*/ 0 h 61"/>
              <a:gd name="T4" fmla="*/ 86259 w 119"/>
              <a:gd name="T5" fmla="*/ 25400 h 61"/>
              <a:gd name="T6" fmla="*/ 118782 w 119"/>
              <a:gd name="T7" fmla="*/ 61912 h 61"/>
              <a:gd name="T8" fmla="*/ 166861 w 119"/>
              <a:gd name="T9" fmla="*/ 61912 h 61"/>
              <a:gd name="T10" fmla="*/ 162619 w 119"/>
              <a:gd name="T11" fmla="*/ 95250 h 61"/>
              <a:gd name="T12" fmla="*/ 55149 w 119"/>
              <a:gd name="T13" fmla="*/ 71437 h 61"/>
              <a:gd name="T14" fmla="*/ 0 w 119"/>
              <a:gd name="T15" fmla="*/ 41275 h 61"/>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61"/>
              <a:gd name="T26" fmla="*/ 119 w 119"/>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61">
                <a:moveTo>
                  <a:pt x="0" y="26"/>
                </a:moveTo>
                <a:lnTo>
                  <a:pt x="16" y="0"/>
                </a:lnTo>
                <a:lnTo>
                  <a:pt x="61" y="16"/>
                </a:lnTo>
                <a:lnTo>
                  <a:pt x="84" y="39"/>
                </a:lnTo>
                <a:lnTo>
                  <a:pt x="118" y="39"/>
                </a:lnTo>
                <a:lnTo>
                  <a:pt x="115" y="60"/>
                </a:lnTo>
                <a:lnTo>
                  <a:pt x="39" y="45"/>
                </a:lnTo>
                <a:lnTo>
                  <a:pt x="0" y="2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94" name="Freeform 286"/>
          <p:cNvSpPr>
            <a:spLocks/>
          </p:cNvSpPr>
          <p:nvPr/>
        </p:nvSpPr>
        <p:spPr bwMode="auto">
          <a:xfrm>
            <a:off x="4476750" y="2835275"/>
            <a:ext cx="73025" cy="71438"/>
          </a:xfrm>
          <a:custGeom>
            <a:avLst/>
            <a:gdLst>
              <a:gd name="T0" fmla="*/ 0 w 51"/>
              <a:gd name="T1" fmla="*/ 52388 h 45"/>
              <a:gd name="T2" fmla="*/ 30069 w 51"/>
              <a:gd name="T3" fmla="*/ 41275 h 45"/>
              <a:gd name="T4" fmla="*/ 18614 w 51"/>
              <a:gd name="T5" fmla="*/ 36513 h 45"/>
              <a:gd name="T6" fmla="*/ 30069 w 51"/>
              <a:gd name="T7" fmla="*/ 11113 h 45"/>
              <a:gd name="T8" fmla="*/ 37228 w 51"/>
              <a:gd name="T9" fmla="*/ 25400 h 45"/>
              <a:gd name="T10" fmla="*/ 41524 w 51"/>
              <a:gd name="T11" fmla="*/ 0 h 45"/>
              <a:gd name="T12" fmla="*/ 71593 w 51"/>
              <a:gd name="T13" fmla="*/ 0 h 45"/>
              <a:gd name="T14" fmla="*/ 67298 w 51"/>
              <a:gd name="T15" fmla="*/ 25400 h 45"/>
              <a:gd name="T16" fmla="*/ 47251 w 51"/>
              <a:gd name="T17" fmla="*/ 36513 h 45"/>
              <a:gd name="T18" fmla="*/ 47251 w 51"/>
              <a:gd name="T19" fmla="*/ 69850 h 45"/>
              <a:gd name="T20" fmla="*/ 30069 w 51"/>
              <a:gd name="T21" fmla="*/ 47625 h 45"/>
              <a:gd name="T22" fmla="*/ 0 w 51"/>
              <a:gd name="T23" fmla="*/ 52388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5"/>
              <a:gd name="T38" fmla="*/ 51 w 51"/>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5">
                <a:moveTo>
                  <a:pt x="0" y="33"/>
                </a:moveTo>
                <a:lnTo>
                  <a:pt x="21" y="26"/>
                </a:lnTo>
                <a:lnTo>
                  <a:pt x="13" y="23"/>
                </a:lnTo>
                <a:lnTo>
                  <a:pt x="21" y="7"/>
                </a:lnTo>
                <a:lnTo>
                  <a:pt x="26" y="16"/>
                </a:lnTo>
                <a:lnTo>
                  <a:pt x="29" y="0"/>
                </a:lnTo>
                <a:lnTo>
                  <a:pt x="50" y="0"/>
                </a:lnTo>
                <a:lnTo>
                  <a:pt x="47" y="16"/>
                </a:lnTo>
                <a:lnTo>
                  <a:pt x="33" y="23"/>
                </a:lnTo>
                <a:lnTo>
                  <a:pt x="33" y="44"/>
                </a:lnTo>
                <a:lnTo>
                  <a:pt x="21" y="30"/>
                </a:lnTo>
                <a:lnTo>
                  <a:pt x="0" y="33"/>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295" name="Freeform 287"/>
          <p:cNvSpPr>
            <a:spLocks/>
          </p:cNvSpPr>
          <p:nvPr/>
        </p:nvSpPr>
        <p:spPr bwMode="auto">
          <a:xfrm>
            <a:off x="4476750" y="2835275"/>
            <a:ext cx="80963" cy="80963"/>
          </a:xfrm>
          <a:custGeom>
            <a:avLst/>
            <a:gdLst>
              <a:gd name="T0" fmla="*/ 0 w 57"/>
              <a:gd name="T1" fmla="*/ 58738 h 51"/>
              <a:gd name="T2" fmla="*/ 34090 w 57"/>
              <a:gd name="T3" fmla="*/ 46038 h 51"/>
              <a:gd name="T4" fmla="*/ 19886 w 57"/>
              <a:gd name="T5" fmla="*/ 41275 h 51"/>
              <a:gd name="T6" fmla="*/ 34090 w 57"/>
              <a:gd name="T7" fmla="*/ 12700 h 51"/>
              <a:gd name="T8" fmla="*/ 41192 w 57"/>
              <a:gd name="T9" fmla="*/ 28575 h 51"/>
              <a:gd name="T10" fmla="*/ 45453 w 57"/>
              <a:gd name="T11" fmla="*/ 0 h 51"/>
              <a:gd name="T12" fmla="*/ 79543 w 57"/>
              <a:gd name="T13" fmla="*/ 0 h 51"/>
              <a:gd name="T14" fmla="*/ 75281 w 57"/>
              <a:gd name="T15" fmla="*/ 28575 h 51"/>
              <a:gd name="T16" fmla="*/ 52555 w 57"/>
              <a:gd name="T17" fmla="*/ 41275 h 51"/>
              <a:gd name="T18" fmla="*/ 52555 w 57"/>
              <a:gd name="T19" fmla="*/ 79375 h 51"/>
              <a:gd name="T20" fmla="*/ 34090 w 57"/>
              <a:gd name="T21" fmla="*/ 53975 h 51"/>
              <a:gd name="T22" fmla="*/ 0 w 57"/>
              <a:gd name="T23" fmla="*/ 58738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51"/>
              <a:gd name="T38" fmla="*/ 57 w 57"/>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51">
                <a:moveTo>
                  <a:pt x="0" y="37"/>
                </a:moveTo>
                <a:lnTo>
                  <a:pt x="24" y="29"/>
                </a:lnTo>
                <a:lnTo>
                  <a:pt x="14" y="26"/>
                </a:lnTo>
                <a:lnTo>
                  <a:pt x="24" y="8"/>
                </a:lnTo>
                <a:lnTo>
                  <a:pt x="29" y="18"/>
                </a:lnTo>
                <a:lnTo>
                  <a:pt x="32" y="0"/>
                </a:lnTo>
                <a:lnTo>
                  <a:pt x="56" y="0"/>
                </a:lnTo>
                <a:lnTo>
                  <a:pt x="53" y="18"/>
                </a:lnTo>
                <a:lnTo>
                  <a:pt x="37" y="26"/>
                </a:lnTo>
                <a:lnTo>
                  <a:pt x="37" y="50"/>
                </a:lnTo>
                <a:lnTo>
                  <a:pt x="24" y="34"/>
                </a:lnTo>
                <a:lnTo>
                  <a:pt x="0" y="3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96" name="Freeform 288"/>
          <p:cNvSpPr>
            <a:spLocks/>
          </p:cNvSpPr>
          <p:nvPr/>
        </p:nvSpPr>
        <p:spPr bwMode="auto">
          <a:xfrm>
            <a:off x="7864475" y="5216525"/>
            <a:ext cx="147638" cy="161925"/>
          </a:xfrm>
          <a:custGeom>
            <a:avLst/>
            <a:gdLst>
              <a:gd name="T0" fmla="*/ 0 w 105"/>
              <a:gd name="T1" fmla="*/ 141288 h 102"/>
              <a:gd name="T2" fmla="*/ 28122 w 105"/>
              <a:gd name="T3" fmla="*/ 90487 h 102"/>
              <a:gd name="T4" fmla="*/ 84365 w 105"/>
              <a:gd name="T5" fmla="*/ 53975 h 102"/>
              <a:gd name="T6" fmla="*/ 113892 w 105"/>
              <a:gd name="T7" fmla="*/ 0 h 102"/>
              <a:gd name="T8" fmla="*/ 129359 w 105"/>
              <a:gd name="T9" fmla="*/ 14288 h 102"/>
              <a:gd name="T10" fmla="*/ 143420 w 105"/>
              <a:gd name="T11" fmla="*/ 11112 h 102"/>
              <a:gd name="T12" fmla="*/ 146232 w 105"/>
              <a:gd name="T13" fmla="*/ 26988 h 102"/>
              <a:gd name="T14" fmla="*/ 122329 w 105"/>
              <a:gd name="T15" fmla="*/ 66675 h 102"/>
              <a:gd name="T16" fmla="*/ 125141 w 105"/>
              <a:gd name="T17" fmla="*/ 85725 h 102"/>
              <a:gd name="T18" fmla="*/ 94207 w 105"/>
              <a:gd name="T19" fmla="*/ 90487 h 102"/>
              <a:gd name="T20" fmla="*/ 80146 w 105"/>
              <a:gd name="T21" fmla="*/ 141288 h 102"/>
              <a:gd name="T22" fmla="*/ 44994 w 105"/>
              <a:gd name="T23" fmla="*/ 160338 h 102"/>
              <a:gd name="T24" fmla="*/ 0 w 105"/>
              <a:gd name="T25" fmla="*/ 141288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02"/>
              <a:gd name="T41" fmla="*/ 105 w 105"/>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02">
                <a:moveTo>
                  <a:pt x="0" y="89"/>
                </a:moveTo>
                <a:lnTo>
                  <a:pt x="20" y="57"/>
                </a:lnTo>
                <a:lnTo>
                  <a:pt x="60" y="34"/>
                </a:lnTo>
                <a:lnTo>
                  <a:pt x="81" y="0"/>
                </a:lnTo>
                <a:lnTo>
                  <a:pt x="92" y="9"/>
                </a:lnTo>
                <a:lnTo>
                  <a:pt x="102" y="7"/>
                </a:lnTo>
                <a:lnTo>
                  <a:pt x="104" y="17"/>
                </a:lnTo>
                <a:lnTo>
                  <a:pt x="87" y="42"/>
                </a:lnTo>
                <a:lnTo>
                  <a:pt x="89" y="54"/>
                </a:lnTo>
                <a:lnTo>
                  <a:pt x="67" y="57"/>
                </a:lnTo>
                <a:lnTo>
                  <a:pt x="57" y="89"/>
                </a:lnTo>
                <a:lnTo>
                  <a:pt x="32" y="101"/>
                </a:lnTo>
                <a:lnTo>
                  <a:pt x="0" y="8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297" name="Freeform 289"/>
          <p:cNvSpPr>
            <a:spLocks/>
          </p:cNvSpPr>
          <p:nvPr/>
        </p:nvSpPr>
        <p:spPr bwMode="auto">
          <a:xfrm>
            <a:off x="7864475" y="5216525"/>
            <a:ext cx="155575" cy="171450"/>
          </a:xfrm>
          <a:custGeom>
            <a:avLst/>
            <a:gdLst>
              <a:gd name="T0" fmla="*/ 0 w 111"/>
              <a:gd name="T1" fmla="*/ 149225 h 108"/>
              <a:gd name="T2" fmla="*/ 29433 w 111"/>
              <a:gd name="T3" fmla="*/ 95250 h 108"/>
              <a:gd name="T4" fmla="*/ 88299 w 111"/>
              <a:gd name="T5" fmla="*/ 57150 h 108"/>
              <a:gd name="T6" fmla="*/ 120536 w 111"/>
              <a:gd name="T7" fmla="*/ 0 h 108"/>
              <a:gd name="T8" fmla="*/ 135953 w 111"/>
              <a:gd name="T9" fmla="*/ 15875 h 108"/>
              <a:gd name="T10" fmla="*/ 151370 w 111"/>
              <a:gd name="T11" fmla="*/ 11112 h 108"/>
              <a:gd name="T12" fmla="*/ 154173 w 111"/>
              <a:gd name="T13" fmla="*/ 28575 h 108"/>
              <a:gd name="T14" fmla="*/ 128945 w 111"/>
              <a:gd name="T15" fmla="*/ 69850 h 108"/>
              <a:gd name="T16" fmla="*/ 131748 w 111"/>
              <a:gd name="T17" fmla="*/ 90487 h 108"/>
              <a:gd name="T18" fmla="*/ 99512 w 111"/>
              <a:gd name="T19" fmla="*/ 95250 h 108"/>
              <a:gd name="T20" fmla="*/ 84095 w 111"/>
              <a:gd name="T21" fmla="*/ 149225 h 108"/>
              <a:gd name="T22" fmla="*/ 47654 w 111"/>
              <a:gd name="T23" fmla="*/ 169863 h 108"/>
              <a:gd name="T24" fmla="*/ 0 w 111"/>
              <a:gd name="T25" fmla="*/ 149225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08"/>
              <a:gd name="T41" fmla="*/ 111 w 111"/>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08">
                <a:moveTo>
                  <a:pt x="0" y="94"/>
                </a:moveTo>
                <a:lnTo>
                  <a:pt x="21" y="60"/>
                </a:lnTo>
                <a:lnTo>
                  <a:pt x="63" y="36"/>
                </a:lnTo>
                <a:lnTo>
                  <a:pt x="86" y="0"/>
                </a:lnTo>
                <a:lnTo>
                  <a:pt x="97" y="10"/>
                </a:lnTo>
                <a:lnTo>
                  <a:pt x="108" y="7"/>
                </a:lnTo>
                <a:lnTo>
                  <a:pt x="110" y="18"/>
                </a:lnTo>
                <a:lnTo>
                  <a:pt x="92" y="44"/>
                </a:lnTo>
                <a:lnTo>
                  <a:pt x="94" y="57"/>
                </a:lnTo>
                <a:lnTo>
                  <a:pt x="71" y="60"/>
                </a:lnTo>
                <a:lnTo>
                  <a:pt x="60" y="94"/>
                </a:lnTo>
                <a:lnTo>
                  <a:pt x="34" y="107"/>
                </a:lnTo>
                <a:lnTo>
                  <a:pt x="0" y="9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298" name="Freeform 290"/>
          <p:cNvSpPr>
            <a:spLocks/>
          </p:cNvSpPr>
          <p:nvPr/>
        </p:nvSpPr>
        <p:spPr bwMode="auto">
          <a:xfrm>
            <a:off x="7989888" y="5049838"/>
            <a:ext cx="111125" cy="177800"/>
          </a:xfrm>
          <a:custGeom>
            <a:avLst/>
            <a:gdLst>
              <a:gd name="T0" fmla="*/ 0 w 79"/>
              <a:gd name="T1" fmla="*/ 0 h 112"/>
              <a:gd name="T2" fmla="*/ 28133 w 79"/>
              <a:gd name="T3" fmla="*/ 19050 h 112"/>
              <a:gd name="T4" fmla="*/ 37979 w 79"/>
              <a:gd name="T5" fmla="*/ 58738 h 112"/>
              <a:gd name="T6" fmla="*/ 50639 w 79"/>
              <a:gd name="T7" fmla="*/ 66675 h 112"/>
              <a:gd name="T8" fmla="*/ 59079 w 79"/>
              <a:gd name="T9" fmla="*/ 53975 h 112"/>
              <a:gd name="T10" fmla="*/ 64706 w 79"/>
              <a:gd name="T11" fmla="*/ 77788 h 112"/>
              <a:gd name="T12" fmla="*/ 109718 w 79"/>
              <a:gd name="T13" fmla="*/ 77788 h 112"/>
              <a:gd name="T14" fmla="*/ 99872 w 79"/>
              <a:gd name="T15" fmla="*/ 117475 h 112"/>
              <a:gd name="T16" fmla="*/ 80179 w 79"/>
              <a:gd name="T17" fmla="*/ 125413 h 112"/>
              <a:gd name="T18" fmla="*/ 59079 w 79"/>
              <a:gd name="T19" fmla="*/ 176213 h 112"/>
              <a:gd name="T20" fmla="*/ 42199 w 79"/>
              <a:gd name="T21" fmla="*/ 176213 h 112"/>
              <a:gd name="T22" fmla="*/ 47826 w 79"/>
              <a:gd name="T23" fmla="*/ 158750 h 112"/>
              <a:gd name="T24" fmla="*/ 21100 w 79"/>
              <a:gd name="T25" fmla="*/ 122238 h 112"/>
              <a:gd name="T26" fmla="*/ 42199 w 79"/>
              <a:gd name="T27" fmla="*/ 95250 h 112"/>
              <a:gd name="T28" fmla="*/ 42199 w 79"/>
              <a:gd name="T29" fmla="*/ 61913 h 112"/>
              <a:gd name="T30" fmla="*/ 0 w 79"/>
              <a:gd name="T31" fmla="*/ 0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112"/>
              <a:gd name="T50" fmla="*/ 79 w 79"/>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112">
                <a:moveTo>
                  <a:pt x="0" y="0"/>
                </a:moveTo>
                <a:lnTo>
                  <a:pt x="20" y="12"/>
                </a:lnTo>
                <a:lnTo>
                  <a:pt x="27" y="37"/>
                </a:lnTo>
                <a:lnTo>
                  <a:pt x="36" y="42"/>
                </a:lnTo>
                <a:lnTo>
                  <a:pt x="42" y="34"/>
                </a:lnTo>
                <a:lnTo>
                  <a:pt x="46" y="49"/>
                </a:lnTo>
                <a:lnTo>
                  <a:pt x="78" y="49"/>
                </a:lnTo>
                <a:lnTo>
                  <a:pt x="71" y="74"/>
                </a:lnTo>
                <a:lnTo>
                  <a:pt x="57" y="79"/>
                </a:lnTo>
                <a:lnTo>
                  <a:pt x="42" y="111"/>
                </a:lnTo>
                <a:lnTo>
                  <a:pt x="30" y="111"/>
                </a:lnTo>
                <a:lnTo>
                  <a:pt x="34" y="100"/>
                </a:lnTo>
                <a:lnTo>
                  <a:pt x="15" y="77"/>
                </a:lnTo>
                <a:lnTo>
                  <a:pt x="30" y="60"/>
                </a:lnTo>
                <a:lnTo>
                  <a:pt x="30" y="39"/>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299" name="Freeform 291"/>
          <p:cNvSpPr>
            <a:spLocks/>
          </p:cNvSpPr>
          <p:nvPr/>
        </p:nvSpPr>
        <p:spPr bwMode="auto">
          <a:xfrm>
            <a:off x="7989888" y="5049838"/>
            <a:ext cx="119062" cy="187325"/>
          </a:xfrm>
          <a:custGeom>
            <a:avLst/>
            <a:gdLst>
              <a:gd name="T0" fmla="*/ 0 w 85"/>
              <a:gd name="T1" fmla="*/ 0 h 118"/>
              <a:gd name="T2" fmla="*/ 29415 w 85"/>
              <a:gd name="T3" fmla="*/ 20638 h 118"/>
              <a:gd name="T4" fmla="*/ 40621 w 85"/>
              <a:gd name="T5" fmla="*/ 61913 h 118"/>
              <a:gd name="T6" fmla="*/ 54628 w 85"/>
              <a:gd name="T7" fmla="*/ 69850 h 118"/>
              <a:gd name="T8" fmla="*/ 63033 w 85"/>
              <a:gd name="T9" fmla="*/ 57150 h 118"/>
              <a:gd name="T10" fmla="*/ 70036 w 85"/>
              <a:gd name="T11" fmla="*/ 82550 h 118"/>
              <a:gd name="T12" fmla="*/ 117661 w 85"/>
              <a:gd name="T13" fmla="*/ 82550 h 118"/>
              <a:gd name="T14" fmla="*/ 106455 w 85"/>
              <a:gd name="T15" fmla="*/ 123825 h 118"/>
              <a:gd name="T16" fmla="*/ 85444 w 85"/>
              <a:gd name="T17" fmla="*/ 131763 h 118"/>
              <a:gd name="T18" fmla="*/ 63033 w 85"/>
              <a:gd name="T19" fmla="*/ 185738 h 118"/>
              <a:gd name="T20" fmla="*/ 44823 w 85"/>
              <a:gd name="T21" fmla="*/ 185738 h 118"/>
              <a:gd name="T22" fmla="*/ 51827 w 85"/>
              <a:gd name="T23" fmla="*/ 166688 h 118"/>
              <a:gd name="T24" fmla="*/ 22412 w 85"/>
              <a:gd name="T25" fmla="*/ 128588 h 118"/>
              <a:gd name="T26" fmla="*/ 44823 w 85"/>
              <a:gd name="T27" fmla="*/ 100012 h 118"/>
              <a:gd name="T28" fmla="*/ 44823 w 85"/>
              <a:gd name="T29" fmla="*/ 65088 h 118"/>
              <a:gd name="T30" fmla="*/ 0 w 85"/>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118"/>
              <a:gd name="T50" fmla="*/ 85 w 85"/>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118">
                <a:moveTo>
                  <a:pt x="0" y="0"/>
                </a:moveTo>
                <a:lnTo>
                  <a:pt x="21" y="13"/>
                </a:lnTo>
                <a:lnTo>
                  <a:pt x="29" y="39"/>
                </a:lnTo>
                <a:lnTo>
                  <a:pt x="39" y="44"/>
                </a:lnTo>
                <a:lnTo>
                  <a:pt x="45" y="36"/>
                </a:lnTo>
                <a:lnTo>
                  <a:pt x="50" y="52"/>
                </a:lnTo>
                <a:lnTo>
                  <a:pt x="84" y="52"/>
                </a:lnTo>
                <a:lnTo>
                  <a:pt x="76" y="78"/>
                </a:lnTo>
                <a:lnTo>
                  <a:pt x="61" y="83"/>
                </a:lnTo>
                <a:lnTo>
                  <a:pt x="45" y="117"/>
                </a:lnTo>
                <a:lnTo>
                  <a:pt x="32" y="117"/>
                </a:lnTo>
                <a:lnTo>
                  <a:pt x="37" y="105"/>
                </a:lnTo>
                <a:lnTo>
                  <a:pt x="16" y="81"/>
                </a:lnTo>
                <a:lnTo>
                  <a:pt x="32" y="63"/>
                </a:lnTo>
                <a:lnTo>
                  <a:pt x="32" y="41"/>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00" name="Freeform 292"/>
          <p:cNvSpPr>
            <a:spLocks/>
          </p:cNvSpPr>
          <p:nvPr/>
        </p:nvSpPr>
        <p:spPr bwMode="auto">
          <a:xfrm>
            <a:off x="2593975" y="3859213"/>
            <a:ext cx="79375" cy="87312"/>
          </a:xfrm>
          <a:custGeom>
            <a:avLst/>
            <a:gdLst>
              <a:gd name="T0" fmla="*/ 0 w 56"/>
              <a:gd name="T1" fmla="*/ 44450 h 55"/>
              <a:gd name="T2" fmla="*/ 31183 w 56"/>
              <a:gd name="T3" fmla="*/ 82550 h 55"/>
              <a:gd name="T4" fmla="*/ 70871 w 56"/>
              <a:gd name="T5" fmla="*/ 85725 h 55"/>
              <a:gd name="T6" fmla="*/ 77958 w 56"/>
              <a:gd name="T7" fmla="*/ 0 h 55"/>
              <a:gd name="T8" fmla="*/ 46775 w 56"/>
              <a:gd name="T9" fmla="*/ 4762 h 55"/>
              <a:gd name="T10" fmla="*/ 0 w 56"/>
              <a:gd name="T11" fmla="*/ 44450 h 55"/>
              <a:gd name="T12" fmla="*/ 0 60000 65536"/>
              <a:gd name="T13" fmla="*/ 0 60000 65536"/>
              <a:gd name="T14" fmla="*/ 0 60000 65536"/>
              <a:gd name="T15" fmla="*/ 0 60000 65536"/>
              <a:gd name="T16" fmla="*/ 0 60000 65536"/>
              <a:gd name="T17" fmla="*/ 0 60000 65536"/>
              <a:gd name="T18" fmla="*/ 0 w 56"/>
              <a:gd name="T19" fmla="*/ 0 h 55"/>
              <a:gd name="T20" fmla="*/ 56 w 5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56" h="55">
                <a:moveTo>
                  <a:pt x="0" y="28"/>
                </a:moveTo>
                <a:lnTo>
                  <a:pt x="22" y="52"/>
                </a:lnTo>
                <a:lnTo>
                  <a:pt x="50" y="54"/>
                </a:lnTo>
                <a:lnTo>
                  <a:pt x="55" y="0"/>
                </a:lnTo>
                <a:lnTo>
                  <a:pt x="33" y="3"/>
                </a:lnTo>
                <a:lnTo>
                  <a:pt x="0" y="28"/>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301" name="Freeform 293"/>
          <p:cNvSpPr>
            <a:spLocks/>
          </p:cNvSpPr>
          <p:nvPr/>
        </p:nvSpPr>
        <p:spPr bwMode="auto">
          <a:xfrm>
            <a:off x="2593975" y="3859213"/>
            <a:ext cx="87313" cy="96837"/>
          </a:xfrm>
          <a:custGeom>
            <a:avLst/>
            <a:gdLst>
              <a:gd name="T0" fmla="*/ 0 w 62"/>
              <a:gd name="T1" fmla="*/ 49212 h 61"/>
              <a:gd name="T2" fmla="*/ 33799 w 62"/>
              <a:gd name="T3" fmla="*/ 92075 h 61"/>
              <a:gd name="T4" fmla="*/ 78863 w 62"/>
              <a:gd name="T5" fmla="*/ 95250 h 61"/>
              <a:gd name="T6" fmla="*/ 85905 w 62"/>
              <a:gd name="T7" fmla="*/ 0 h 61"/>
              <a:gd name="T8" fmla="*/ 52106 w 62"/>
              <a:gd name="T9" fmla="*/ 4762 h 61"/>
              <a:gd name="T10" fmla="*/ 0 w 62"/>
              <a:gd name="T11" fmla="*/ 49212 h 61"/>
              <a:gd name="T12" fmla="*/ 0 60000 65536"/>
              <a:gd name="T13" fmla="*/ 0 60000 65536"/>
              <a:gd name="T14" fmla="*/ 0 60000 65536"/>
              <a:gd name="T15" fmla="*/ 0 60000 65536"/>
              <a:gd name="T16" fmla="*/ 0 60000 65536"/>
              <a:gd name="T17" fmla="*/ 0 60000 65536"/>
              <a:gd name="T18" fmla="*/ 0 w 62"/>
              <a:gd name="T19" fmla="*/ 0 h 61"/>
              <a:gd name="T20" fmla="*/ 62 w 62"/>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2" h="61">
                <a:moveTo>
                  <a:pt x="0" y="31"/>
                </a:moveTo>
                <a:lnTo>
                  <a:pt x="24" y="58"/>
                </a:lnTo>
                <a:lnTo>
                  <a:pt x="56" y="60"/>
                </a:lnTo>
                <a:lnTo>
                  <a:pt x="61" y="0"/>
                </a:lnTo>
                <a:lnTo>
                  <a:pt x="37" y="3"/>
                </a:lnTo>
                <a:lnTo>
                  <a:pt x="0" y="3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02" name="Freeform 294"/>
          <p:cNvSpPr>
            <a:spLocks/>
          </p:cNvSpPr>
          <p:nvPr/>
        </p:nvSpPr>
        <p:spPr bwMode="auto">
          <a:xfrm>
            <a:off x="4411663" y="3654425"/>
            <a:ext cx="320675" cy="271463"/>
          </a:xfrm>
          <a:custGeom>
            <a:avLst/>
            <a:gdLst>
              <a:gd name="T0" fmla="*/ 0 w 228"/>
              <a:gd name="T1" fmla="*/ 198438 h 171"/>
              <a:gd name="T2" fmla="*/ 4219 w 228"/>
              <a:gd name="T3" fmla="*/ 217488 h 171"/>
              <a:gd name="T4" fmla="*/ 43601 w 228"/>
              <a:gd name="T5" fmla="*/ 266700 h 171"/>
              <a:gd name="T6" fmla="*/ 53446 w 228"/>
              <a:gd name="T7" fmla="*/ 257175 h 171"/>
              <a:gd name="T8" fmla="*/ 68917 w 228"/>
              <a:gd name="T9" fmla="*/ 269875 h 171"/>
              <a:gd name="T10" fmla="*/ 92827 w 228"/>
              <a:gd name="T11" fmla="*/ 225425 h 171"/>
              <a:gd name="T12" fmla="*/ 187060 w 228"/>
              <a:gd name="T13" fmla="*/ 249238 h 171"/>
              <a:gd name="T14" fmla="*/ 261603 w 228"/>
              <a:gd name="T15" fmla="*/ 222250 h 171"/>
              <a:gd name="T16" fmla="*/ 265823 w 228"/>
              <a:gd name="T17" fmla="*/ 214313 h 171"/>
              <a:gd name="T18" fmla="*/ 305204 w 228"/>
              <a:gd name="T19" fmla="*/ 153988 h 171"/>
              <a:gd name="T20" fmla="*/ 319269 w 228"/>
              <a:gd name="T21" fmla="*/ 73025 h 171"/>
              <a:gd name="T22" fmla="*/ 298171 w 228"/>
              <a:gd name="T23" fmla="*/ 44450 h 171"/>
              <a:gd name="T24" fmla="*/ 298171 w 228"/>
              <a:gd name="T25" fmla="*/ 7938 h 171"/>
              <a:gd name="T26" fmla="*/ 234880 w 228"/>
              <a:gd name="T27" fmla="*/ 0 h 171"/>
              <a:gd name="T28" fmla="*/ 108298 w 228"/>
              <a:gd name="T29" fmla="*/ 93663 h 171"/>
              <a:gd name="T30" fmla="*/ 82982 w 228"/>
              <a:gd name="T31" fmla="*/ 98425 h 171"/>
              <a:gd name="T32" fmla="*/ 82982 w 228"/>
              <a:gd name="T33" fmla="*/ 168275 h 171"/>
              <a:gd name="T34" fmla="*/ 64698 w 228"/>
              <a:gd name="T35" fmla="*/ 190500 h 171"/>
              <a:gd name="T36" fmla="*/ 0 w 228"/>
              <a:gd name="T37" fmla="*/ 198438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71"/>
              <a:gd name="T59" fmla="*/ 228 w 228"/>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71">
                <a:moveTo>
                  <a:pt x="0" y="125"/>
                </a:moveTo>
                <a:lnTo>
                  <a:pt x="3" y="137"/>
                </a:lnTo>
                <a:lnTo>
                  <a:pt x="31" y="168"/>
                </a:lnTo>
                <a:lnTo>
                  <a:pt x="38" y="162"/>
                </a:lnTo>
                <a:lnTo>
                  <a:pt x="49" y="170"/>
                </a:lnTo>
                <a:lnTo>
                  <a:pt x="66" y="142"/>
                </a:lnTo>
                <a:lnTo>
                  <a:pt x="133" y="157"/>
                </a:lnTo>
                <a:lnTo>
                  <a:pt x="186" y="140"/>
                </a:lnTo>
                <a:lnTo>
                  <a:pt x="189" y="135"/>
                </a:lnTo>
                <a:lnTo>
                  <a:pt x="217" y="97"/>
                </a:lnTo>
                <a:lnTo>
                  <a:pt x="227" y="46"/>
                </a:lnTo>
                <a:lnTo>
                  <a:pt x="212" y="28"/>
                </a:lnTo>
                <a:lnTo>
                  <a:pt x="212" y="5"/>
                </a:lnTo>
                <a:lnTo>
                  <a:pt x="167" y="0"/>
                </a:lnTo>
                <a:lnTo>
                  <a:pt x="77" y="59"/>
                </a:lnTo>
                <a:lnTo>
                  <a:pt x="59" y="62"/>
                </a:lnTo>
                <a:lnTo>
                  <a:pt x="59" y="106"/>
                </a:lnTo>
                <a:lnTo>
                  <a:pt x="46" y="120"/>
                </a:lnTo>
                <a:lnTo>
                  <a:pt x="0" y="12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03" name="Freeform 295"/>
          <p:cNvSpPr>
            <a:spLocks/>
          </p:cNvSpPr>
          <p:nvPr/>
        </p:nvSpPr>
        <p:spPr bwMode="auto">
          <a:xfrm>
            <a:off x="4411663" y="3654425"/>
            <a:ext cx="330200" cy="280988"/>
          </a:xfrm>
          <a:custGeom>
            <a:avLst/>
            <a:gdLst>
              <a:gd name="T0" fmla="*/ 0 w 234"/>
              <a:gd name="T1" fmla="*/ 204788 h 177"/>
              <a:gd name="T2" fmla="*/ 4233 w 234"/>
              <a:gd name="T3" fmla="*/ 225425 h 177"/>
              <a:gd name="T4" fmla="*/ 45156 w 234"/>
              <a:gd name="T5" fmla="*/ 276225 h 177"/>
              <a:gd name="T6" fmla="*/ 55033 w 234"/>
              <a:gd name="T7" fmla="*/ 266700 h 177"/>
              <a:gd name="T8" fmla="*/ 70556 w 234"/>
              <a:gd name="T9" fmla="*/ 279400 h 177"/>
              <a:gd name="T10" fmla="*/ 95956 w 234"/>
              <a:gd name="T11" fmla="*/ 233363 h 177"/>
              <a:gd name="T12" fmla="*/ 193322 w 234"/>
              <a:gd name="T13" fmla="*/ 258763 h 177"/>
              <a:gd name="T14" fmla="*/ 269522 w 234"/>
              <a:gd name="T15" fmla="*/ 230188 h 177"/>
              <a:gd name="T16" fmla="*/ 273756 w 234"/>
              <a:gd name="T17" fmla="*/ 222250 h 177"/>
              <a:gd name="T18" fmla="*/ 314678 w 234"/>
              <a:gd name="T19" fmla="*/ 158750 h 177"/>
              <a:gd name="T20" fmla="*/ 328789 w 234"/>
              <a:gd name="T21" fmla="*/ 76200 h 177"/>
              <a:gd name="T22" fmla="*/ 307622 w 234"/>
              <a:gd name="T23" fmla="*/ 46038 h 177"/>
              <a:gd name="T24" fmla="*/ 307622 w 234"/>
              <a:gd name="T25" fmla="*/ 7938 h 177"/>
              <a:gd name="T26" fmla="*/ 241300 w 234"/>
              <a:gd name="T27" fmla="*/ 0 h 177"/>
              <a:gd name="T28" fmla="*/ 111478 w 234"/>
              <a:gd name="T29" fmla="*/ 96838 h 177"/>
              <a:gd name="T30" fmla="*/ 86078 w 234"/>
              <a:gd name="T31" fmla="*/ 101600 h 177"/>
              <a:gd name="T32" fmla="*/ 86078 w 234"/>
              <a:gd name="T33" fmla="*/ 174625 h 177"/>
              <a:gd name="T34" fmla="*/ 66322 w 234"/>
              <a:gd name="T35" fmla="*/ 196850 h 177"/>
              <a:gd name="T36" fmla="*/ 0 w 234"/>
              <a:gd name="T37" fmla="*/ 204788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177"/>
              <a:gd name="T59" fmla="*/ 234 w 234"/>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177">
                <a:moveTo>
                  <a:pt x="0" y="129"/>
                </a:moveTo>
                <a:lnTo>
                  <a:pt x="3" y="142"/>
                </a:lnTo>
                <a:lnTo>
                  <a:pt x="32" y="174"/>
                </a:lnTo>
                <a:lnTo>
                  <a:pt x="39" y="168"/>
                </a:lnTo>
                <a:lnTo>
                  <a:pt x="50" y="176"/>
                </a:lnTo>
                <a:lnTo>
                  <a:pt x="68" y="147"/>
                </a:lnTo>
                <a:lnTo>
                  <a:pt x="137" y="163"/>
                </a:lnTo>
                <a:lnTo>
                  <a:pt x="191" y="145"/>
                </a:lnTo>
                <a:lnTo>
                  <a:pt x="194" y="140"/>
                </a:lnTo>
                <a:lnTo>
                  <a:pt x="223" y="100"/>
                </a:lnTo>
                <a:lnTo>
                  <a:pt x="233" y="48"/>
                </a:lnTo>
                <a:lnTo>
                  <a:pt x="218" y="29"/>
                </a:lnTo>
                <a:lnTo>
                  <a:pt x="218" y="5"/>
                </a:lnTo>
                <a:lnTo>
                  <a:pt x="171" y="0"/>
                </a:lnTo>
                <a:lnTo>
                  <a:pt x="79" y="61"/>
                </a:lnTo>
                <a:lnTo>
                  <a:pt x="61" y="64"/>
                </a:lnTo>
                <a:lnTo>
                  <a:pt x="61" y="110"/>
                </a:lnTo>
                <a:lnTo>
                  <a:pt x="47" y="124"/>
                </a:lnTo>
                <a:lnTo>
                  <a:pt x="0" y="1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04" name="Freeform 296"/>
          <p:cNvSpPr>
            <a:spLocks/>
          </p:cNvSpPr>
          <p:nvPr/>
        </p:nvSpPr>
        <p:spPr bwMode="auto">
          <a:xfrm>
            <a:off x="4464050" y="3884613"/>
            <a:ext cx="236538" cy="220662"/>
          </a:xfrm>
          <a:custGeom>
            <a:avLst/>
            <a:gdLst>
              <a:gd name="T0" fmla="*/ 0 w 168"/>
              <a:gd name="T1" fmla="*/ 169862 h 139"/>
              <a:gd name="T2" fmla="*/ 18304 w 168"/>
              <a:gd name="T3" fmla="*/ 47625 h 139"/>
              <a:gd name="T4" fmla="*/ 42239 w 168"/>
              <a:gd name="T5" fmla="*/ 3175 h 139"/>
              <a:gd name="T6" fmla="*/ 136573 w 168"/>
              <a:gd name="T7" fmla="*/ 26987 h 139"/>
              <a:gd name="T8" fmla="*/ 209787 w 168"/>
              <a:gd name="T9" fmla="*/ 0 h 139"/>
              <a:gd name="T10" fmla="*/ 223866 w 168"/>
              <a:gd name="T11" fmla="*/ 31750 h 139"/>
              <a:gd name="T12" fmla="*/ 235130 w 168"/>
              <a:gd name="T13" fmla="*/ 52387 h 139"/>
              <a:gd name="T14" fmla="*/ 214011 w 168"/>
              <a:gd name="T15" fmla="*/ 63500 h 139"/>
              <a:gd name="T16" fmla="*/ 171772 w 168"/>
              <a:gd name="T17" fmla="*/ 166687 h 139"/>
              <a:gd name="T18" fmla="*/ 137980 w 168"/>
              <a:gd name="T19" fmla="*/ 160337 h 139"/>
              <a:gd name="T20" fmla="*/ 114045 w 168"/>
              <a:gd name="T21" fmla="*/ 206375 h 139"/>
              <a:gd name="T22" fmla="*/ 67582 w 168"/>
              <a:gd name="T23" fmla="*/ 219075 h 139"/>
              <a:gd name="T24" fmla="*/ 42239 w 168"/>
              <a:gd name="T25" fmla="*/ 174625 h 139"/>
              <a:gd name="T26" fmla="*/ 0 w 168"/>
              <a:gd name="T27" fmla="*/ 169862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139"/>
              <a:gd name="T44" fmla="*/ 168 w 168"/>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139">
                <a:moveTo>
                  <a:pt x="0" y="107"/>
                </a:moveTo>
                <a:lnTo>
                  <a:pt x="13" y="30"/>
                </a:lnTo>
                <a:lnTo>
                  <a:pt x="30" y="2"/>
                </a:lnTo>
                <a:lnTo>
                  <a:pt x="97" y="17"/>
                </a:lnTo>
                <a:lnTo>
                  <a:pt x="149" y="0"/>
                </a:lnTo>
                <a:lnTo>
                  <a:pt x="159" y="20"/>
                </a:lnTo>
                <a:lnTo>
                  <a:pt x="167" y="33"/>
                </a:lnTo>
                <a:lnTo>
                  <a:pt x="152" y="40"/>
                </a:lnTo>
                <a:lnTo>
                  <a:pt x="122" y="105"/>
                </a:lnTo>
                <a:lnTo>
                  <a:pt x="98" y="101"/>
                </a:lnTo>
                <a:lnTo>
                  <a:pt x="81" y="130"/>
                </a:lnTo>
                <a:lnTo>
                  <a:pt x="48" y="138"/>
                </a:lnTo>
                <a:lnTo>
                  <a:pt x="30" y="110"/>
                </a:lnTo>
                <a:lnTo>
                  <a:pt x="0" y="10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05" name="Freeform 297"/>
          <p:cNvSpPr>
            <a:spLocks/>
          </p:cNvSpPr>
          <p:nvPr/>
        </p:nvSpPr>
        <p:spPr bwMode="auto">
          <a:xfrm>
            <a:off x="4464050" y="3884613"/>
            <a:ext cx="244475" cy="230187"/>
          </a:xfrm>
          <a:custGeom>
            <a:avLst/>
            <a:gdLst>
              <a:gd name="T0" fmla="*/ 0 w 174"/>
              <a:gd name="T1" fmla="*/ 177800 h 145"/>
              <a:gd name="T2" fmla="*/ 18265 w 174"/>
              <a:gd name="T3" fmla="*/ 49212 h 145"/>
              <a:gd name="T4" fmla="*/ 43556 w 174"/>
              <a:gd name="T5" fmla="*/ 3175 h 145"/>
              <a:gd name="T6" fmla="*/ 140503 w 174"/>
              <a:gd name="T7" fmla="*/ 28575 h 145"/>
              <a:gd name="T8" fmla="*/ 216374 w 174"/>
              <a:gd name="T9" fmla="*/ 0 h 145"/>
              <a:gd name="T10" fmla="*/ 231830 w 174"/>
              <a:gd name="T11" fmla="*/ 33337 h 145"/>
              <a:gd name="T12" fmla="*/ 243070 w 174"/>
              <a:gd name="T13" fmla="*/ 53975 h 145"/>
              <a:gd name="T14" fmla="*/ 220590 w 174"/>
              <a:gd name="T15" fmla="*/ 66675 h 145"/>
              <a:gd name="T16" fmla="*/ 177034 w 174"/>
              <a:gd name="T17" fmla="*/ 174625 h 145"/>
              <a:gd name="T18" fmla="*/ 143313 w 174"/>
              <a:gd name="T19" fmla="*/ 166687 h 145"/>
              <a:gd name="T20" fmla="*/ 118022 w 174"/>
              <a:gd name="T21" fmla="*/ 215900 h 145"/>
              <a:gd name="T22" fmla="*/ 70251 w 174"/>
              <a:gd name="T23" fmla="*/ 228600 h 145"/>
              <a:gd name="T24" fmla="*/ 43556 w 174"/>
              <a:gd name="T25" fmla="*/ 182562 h 145"/>
              <a:gd name="T26" fmla="*/ 0 w 174"/>
              <a:gd name="T27" fmla="*/ 177800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45"/>
              <a:gd name="T44" fmla="*/ 174 w 174"/>
              <a:gd name="T45" fmla="*/ 145 h 1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45">
                <a:moveTo>
                  <a:pt x="0" y="112"/>
                </a:moveTo>
                <a:lnTo>
                  <a:pt x="13" y="31"/>
                </a:lnTo>
                <a:lnTo>
                  <a:pt x="31" y="2"/>
                </a:lnTo>
                <a:lnTo>
                  <a:pt x="100" y="18"/>
                </a:lnTo>
                <a:lnTo>
                  <a:pt x="154" y="0"/>
                </a:lnTo>
                <a:lnTo>
                  <a:pt x="165" y="21"/>
                </a:lnTo>
                <a:lnTo>
                  <a:pt x="173" y="34"/>
                </a:lnTo>
                <a:lnTo>
                  <a:pt x="157" y="42"/>
                </a:lnTo>
                <a:lnTo>
                  <a:pt x="126" y="110"/>
                </a:lnTo>
                <a:lnTo>
                  <a:pt x="102" y="105"/>
                </a:lnTo>
                <a:lnTo>
                  <a:pt x="84" y="136"/>
                </a:lnTo>
                <a:lnTo>
                  <a:pt x="50" y="144"/>
                </a:lnTo>
                <a:lnTo>
                  <a:pt x="31" y="115"/>
                </a:lnTo>
                <a:lnTo>
                  <a:pt x="0" y="11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06" name="Freeform 298"/>
          <p:cNvSpPr>
            <a:spLocks/>
          </p:cNvSpPr>
          <p:nvPr/>
        </p:nvSpPr>
        <p:spPr bwMode="auto">
          <a:xfrm>
            <a:off x="4511675" y="2185988"/>
            <a:ext cx="533400" cy="479425"/>
          </a:xfrm>
          <a:custGeom>
            <a:avLst/>
            <a:gdLst>
              <a:gd name="T0" fmla="*/ 2822 w 378"/>
              <a:gd name="T1" fmla="*/ 374650 h 302"/>
              <a:gd name="T2" fmla="*/ 53622 w 378"/>
              <a:gd name="T3" fmla="*/ 374650 h 302"/>
              <a:gd name="T4" fmla="*/ 14111 w 378"/>
              <a:gd name="T5" fmla="*/ 392112 h 302"/>
              <a:gd name="T6" fmla="*/ 43744 w 378"/>
              <a:gd name="T7" fmla="*/ 400050 h 302"/>
              <a:gd name="T8" fmla="*/ 25400 w 378"/>
              <a:gd name="T9" fmla="*/ 433388 h 302"/>
              <a:gd name="T10" fmla="*/ 60678 w 378"/>
              <a:gd name="T11" fmla="*/ 477838 h 302"/>
              <a:gd name="T12" fmla="*/ 112889 w 378"/>
              <a:gd name="T13" fmla="*/ 420688 h 302"/>
              <a:gd name="T14" fmla="*/ 149578 w 378"/>
              <a:gd name="T15" fmla="*/ 415925 h 302"/>
              <a:gd name="T16" fmla="*/ 156633 w 378"/>
              <a:gd name="T17" fmla="*/ 369887 h 302"/>
              <a:gd name="T18" fmla="*/ 145344 w 378"/>
              <a:gd name="T19" fmla="*/ 288925 h 302"/>
              <a:gd name="T20" fmla="*/ 177800 w 378"/>
              <a:gd name="T21" fmla="*/ 249237 h 302"/>
              <a:gd name="T22" fmla="*/ 228600 w 378"/>
              <a:gd name="T23" fmla="*/ 163512 h 302"/>
              <a:gd name="T24" fmla="*/ 262467 w 378"/>
              <a:gd name="T25" fmla="*/ 125412 h 302"/>
              <a:gd name="T26" fmla="*/ 310444 w 378"/>
              <a:gd name="T27" fmla="*/ 111125 h 302"/>
              <a:gd name="T28" fmla="*/ 320322 w 378"/>
              <a:gd name="T29" fmla="*/ 80962 h 302"/>
              <a:gd name="T30" fmla="*/ 357011 w 378"/>
              <a:gd name="T31" fmla="*/ 98425 h 302"/>
              <a:gd name="T32" fmla="*/ 426156 w 378"/>
              <a:gd name="T33" fmla="*/ 80962 h 302"/>
              <a:gd name="T34" fmla="*/ 474133 w 378"/>
              <a:gd name="T35" fmla="*/ 44450 h 302"/>
              <a:gd name="T36" fmla="*/ 491067 w 378"/>
              <a:gd name="T37" fmla="*/ 80962 h 302"/>
              <a:gd name="T38" fmla="*/ 502356 w 378"/>
              <a:gd name="T39" fmla="*/ 57150 h 302"/>
              <a:gd name="T40" fmla="*/ 485422 w 378"/>
              <a:gd name="T41" fmla="*/ 41275 h 302"/>
              <a:gd name="T42" fmla="*/ 491067 w 378"/>
              <a:gd name="T43" fmla="*/ 7937 h 302"/>
              <a:gd name="T44" fmla="*/ 481189 w 378"/>
              <a:gd name="T45" fmla="*/ 4762 h 302"/>
              <a:gd name="T46" fmla="*/ 448733 w 378"/>
              <a:gd name="T47" fmla="*/ 25400 h 302"/>
              <a:gd name="T48" fmla="*/ 440267 w 378"/>
              <a:gd name="T49" fmla="*/ 4762 h 302"/>
              <a:gd name="T50" fmla="*/ 426156 w 378"/>
              <a:gd name="T51" fmla="*/ 7937 h 302"/>
              <a:gd name="T52" fmla="*/ 371122 w 378"/>
              <a:gd name="T53" fmla="*/ 44450 h 302"/>
              <a:gd name="T54" fmla="*/ 345722 w 378"/>
              <a:gd name="T55" fmla="*/ 57150 h 302"/>
              <a:gd name="T56" fmla="*/ 310444 w 378"/>
              <a:gd name="T57" fmla="*/ 73025 h 302"/>
              <a:gd name="T58" fmla="*/ 303389 w 378"/>
              <a:gd name="T59" fmla="*/ 65087 h 302"/>
              <a:gd name="T60" fmla="*/ 296333 w 378"/>
              <a:gd name="T61" fmla="*/ 73025 h 302"/>
              <a:gd name="T62" fmla="*/ 258233 w 378"/>
              <a:gd name="T63" fmla="*/ 98425 h 302"/>
              <a:gd name="T64" fmla="*/ 258233 w 378"/>
              <a:gd name="T65" fmla="*/ 106363 h 302"/>
              <a:gd name="T66" fmla="*/ 211667 w 378"/>
              <a:gd name="T67" fmla="*/ 138112 h 302"/>
              <a:gd name="T68" fmla="*/ 166511 w 378"/>
              <a:gd name="T69" fmla="*/ 176212 h 302"/>
              <a:gd name="T70" fmla="*/ 98778 w 378"/>
              <a:gd name="T71" fmla="*/ 280987 h 302"/>
              <a:gd name="T72" fmla="*/ 128411 w 378"/>
              <a:gd name="T73" fmla="*/ 280987 h 302"/>
              <a:gd name="T74" fmla="*/ 43744 w 378"/>
              <a:gd name="T75" fmla="*/ 314325 h 302"/>
              <a:gd name="T76" fmla="*/ 25400 w 378"/>
              <a:gd name="T77" fmla="*/ 327025 h 302"/>
              <a:gd name="T78" fmla="*/ 2822 w 378"/>
              <a:gd name="T79" fmla="*/ 342900 h 302"/>
              <a:gd name="T80" fmla="*/ 0 w 378"/>
              <a:gd name="T81" fmla="*/ 358775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8"/>
              <a:gd name="T124" fmla="*/ 0 h 302"/>
              <a:gd name="T125" fmla="*/ 378 w 378"/>
              <a:gd name="T126" fmla="*/ 302 h 3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8" h="302">
                <a:moveTo>
                  <a:pt x="0" y="226"/>
                </a:moveTo>
                <a:lnTo>
                  <a:pt x="2" y="236"/>
                </a:lnTo>
                <a:lnTo>
                  <a:pt x="36" y="228"/>
                </a:lnTo>
                <a:lnTo>
                  <a:pt x="38" y="236"/>
                </a:lnTo>
                <a:lnTo>
                  <a:pt x="2" y="241"/>
                </a:lnTo>
                <a:lnTo>
                  <a:pt x="10" y="247"/>
                </a:lnTo>
                <a:lnTo>
                  <a:pt x="8" y="265"/>
                </a:lnTo>
                <a:lnTo>
                  <a:pt x="31" y="252"/>
                </a:lnTo>
                <a:lnTo>
                  <a:pt x="2" y="273"/>
                </a:lnTo>
                <a:lnTo>
                  <a:pt x="18" y="273"/>
                </a:lnTo>
                <a:lnTo>
                  <a:pt x="10" y="296"/>
                </a:lnTo>
                <a:lnTo>
                  <a:pt x="43" y="301"/>
                </a:lnTo>
                <a:lnTo>
                  <a:pt x="75" y="282"/>
                </a:lnTo>
                <a:lnTo>
                  <a:pt x="80" y="265"/>
                </a:lnTo>
                <a:lnTo>
                  <a:pt x="88" y="280"/>
                </a:lnTo>
                <a:lnTo>
                  <a:pt x="106" y="262"/>
                </a:lnTo>
                <a:lnTo>
                  <a:pt x="103" y="241"/>
                </a:lnTo>
                <a:lnTo>
                  <a:pt x="111" y="233"/>
                </a:lnTo>
                <a:lnTo>
                  <a:pt x="103" y="224"/>
                </a:lnTo>
                <a:lnTo>
                  <a:pt x="103" y="182"/>
                </a:lnTo>
                <a:lnTo>
                  <a:pt x="132" y="170"/>
                </a:lnTo>
                <a:lnTo>
                  <a:pt x="126" y="157"/>
                </a:lnTo>
                <a:lnTo>
                  <a:pt x="140" y="124"/>
                </a:lnTo>
                <a:lnTo>
                  <a:pt x="162" y="103"/>
                </a:lnTo>
                <a:lnTo>
                  <a:pt x="168" y="82"/>
                </a:lnTo>
                <a:lnTo>
                  <a:pt x="186" y="79"/>
                </a:lnTo>
                <a:lnTo>
                  <a:pt x="193" y="67"/>
                </a:lnTo>
                <a:lnTo>
                  <a:pt x="220" y="70"/>
                </a:lnTo>
                <a:lnTo>
                  <a:pt x="220" y="51"/>
                </a:lnTo>
                <a:lnTo>
                  <a:pt x="227" y="51"/>
                </a:lnTo>
                <a:lnTo>
                  <a:pt x="234" y="43"/>
                </a:lnTo>
                <a:lnTo>
                  <a:pt x="253" y="62"/>
                </a:lnTo>
                <a:lnTo>
                  <a:pt x="284" y="62"/>
                </a:lnTo>
                <a:lnTo>
                  <a:pt x="302" y="51"/>
                </a:lnTo>
                <a:lnTo>
                  <a:pt x="304" y="33"/>
                </a:lnTo>
                <a:lnTo>
                  <a:pt x="336" y="28"/>
                </a:lnTo>
                <a:lnTo>
                  <a:pt x="348" y="36"/>
                </a:lnTo>
                <a:lnTo>
                  <a:pt x="348" y="51"/>
                </a:lnTo>
                <a:lnTo>
                  <a:pt x="374" y="33"/>
                </a:lnTo>
                <a:lnTo>
                  <a:pt x="356" y="36"/>
                </a:lnTo>
                <a:lnTo>
                  <a:pt x="359" y="31"/>
                </a:lnTo>
                <a:lnTo>
                  <a:pt x="344" y="26"/>
                </a:lnTo>
                <a:lnTo>
                  <a:pt x="377" y="16"/>
                </a:lnTo>
                <a:lnTo>
                  <a:pt x="348" y="5"/>
                </a:lnTo>
                <a:lnTo>
                  <a:pt x="333" y="16"/>
                </a:lnTo>
                <a:lnTo>
                  <a:pt x="341" y="3"/>
                </a:lnTo>
                <a:lnTo>
                  <a:pt x="326" y="0"/>
                </a:lnTo>
                <a:lnTo>
                  <a:pt x="318" y="16"/>
                </a:lnTo>
                <a:lnTo>
                  <a:pt x="312" y="21"/>
                </a:lnTo>
                <a:lnTo>
                  <a:pt x="312" y="3"/>
                </a:lnTo>
                <a:lnTo>
                  <a:pt x="286" y="28"/>
                </a:lnTo>
                <a:lnTo>
                  <a:pt x="302" y="5"/>
                </a:lnTo>
                <a:lnTo>
                  <a:pt x="291" y="3"/>
                </a:lnTo>
                <a:lnTo>
                  <a:pt x="263" y="28"/>
                </a:lnTo>
                <a:lnTo>
                  <a:pt x="240" y="24"/>
                </a:lnTo>
                <a:lnTo>
                  <a:pt x="245" y="36"/>
                </a:lnTo>
                <a:lnTo>
                  <a:pt x="234" y="28"/>
                </a:lnTo>
                <a:lnTo>
                  <a:pt x="220" y="46"/>
                </a:lnTo>
                <a:lnTo>
                  <a:pt x="222" y="31"/>
                </a:lnTo>
                <a:lnTo>
                  <a:pt x="215" y="41"/>
                </a:lnTo>
                <a:lnTo>
                  <a:pt x="204" y="36"/>
                </a:lnTo>
                <a:lnTo>
                  <a:pt x="210" y="46"/>
                </a:lnTo>
                <a:lnTo>
                  <a:pt x="191" y="41"/>
                </a:lnTo>
                <a:lnTo>
                  <a:pt x="183" y="62"/>
                </a:lnTo>
                <a:lnTo>
                  <a:pt x="165" y="67"/>
                </a:lnTo>
                <a:lnTo>
                  <a:pt x="183" y="67"/>
                </a:lnTo>
                <a:lnTo>
                  <a:pt x="155" y="77"/>
                </a:lnTo>
                <a:lnTo>
                  <a:pt x="150" y="87"/>
                </a:lnTo>
                <a:lnTo>
                  <a:pt x="155" y="87"/>
                </a:lnTo>
                <a:lnTo>
                  <a:pt x="118" y="111"/>
                </a:lnTo>
                <a:lnTo>
                  <a:pt x="108" y="147"/>
                </a:lnTo>
                <a:lnTo>
                  <a:pt x="70" y="177"/>
                </a:lnTo>
                <a:lnTo>
                  <a:pt x="75" y="185"/>
                </a:lnTo>
                <a:lnTo>
                  <a:pt x="91" y="177"/>
                </a:lnTo>
                <a:lnTo>
                  <a:pt x="51" y="187"/>
                </a:lnTo>
                <a:lnTo>
                  <a:pt x="31" y="198"/>
                </a:lnTo>
                <a:lnTo>
                  <a:pt x="36" y="206"/>
                </a:lnTo>
                <a:lnTo>
                  <a:pt x="18" y="206"/>
                </a:lnTo>
                <a:lnTo>
                  <a:pt x="24" y="216"/>
                </a:lnTo>
                <a:lnTo>
                  <a:pt x="2" y="216"/>
                </a:lnTo>
                <a:lnTo>
                  <a:pt x="18" y="222"/>
                </a:lnTo>
                <a:lnTo>
                  <a:pt x="0" y="22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307" name="Freeform 299"/>
          <p:cNvSpPr>
            <a:spLocks/>
          </p:cNvSpPr>
          <p:nvPr/>
        </p:nvSpPr>
        <p:spPr bwMode="auto">
          <a:xfrm>
            <a:off x="4511675" y="2185988"/>
            <a:ext cx="541338" cy="488950"/>
          </a:xfrm>
          <a:custGeom>
            <a:avLst/>
            <a:gdLst>
              <a:gd name="T0" fmla="*/ 2819 w 384"/>
              <a:gd name="T1" fmla="*/ 382587 h 308"/>
              <a:gd name="T2" fmla="*/ 54980 w 384"/>
              <a:gd name="T3" fmla="*/ 382587 h 308"/>
              <a:gd name="T4" fmla="*/ 14097 w 384"/>
              <a:gd name="T5" fmla="*/ 400050 h 308"/>
              <a:gd name="T6" fmla="*/ 45112 w 384"/>
              <a:gd name="T7" fmla="*/ 407988 h 308"/>
              <a:gd name="T8" fmla="*/ 25375 w 384"/>
              <a:gd name="T9" fmla="*/ 441325 h 308"/>
              <a:gd name="T10" fmla="*/ 62028 w 384"/>
              <a:gd name="T11" fmla="*/ 487363 h 308"/>
              <a:gd name="T12" fmla="*/ 114188 w 384"/>
              <a:gd name="T13" fmla="*/ 428625 h 308"/>
              <a:gd name="T14" fmla="*/ 152251 w 384"/>
              <a:gd name="T15" fmla="*/ 423863 h 308"/>
              <a:gd name="T16" fmla="*/ 159300 w 384"/>
              <a:gd name="T17" fmla="*/ 377825 h 308"/>
              <a:gd name="T18" fmla="*/ 148022 w 384"/>
              <a:gd name="T19" fmla="*/ 295275 h 308"/>
              <a:gd name="T20" fmla="*/ 180446 w 384"/>
              <a:gd name="T21" fmla="*/ 254000 h 308"/>
              <a:gd name="T22" fmla="*/ 232606 w 384"/>
              <a:gd name="T23" fmla="*/ 166687 h 308"/>
              <a:gd name="T24" fmla="*/ 266440 w 384"/>
              <a:gd name="T25" fmla="*/ 128587 h 308"/>
              <a:gd name="T26" fmla="*/ 314371 w 384"/>
              <a:gd name="T27" fmla="*/ 112713 h 308"/>
              <a:gd name="T28" fmla="*/ 325649 w 384"/>
              <a:gd name="T29" fmla="*/ 82550 h 308"/>
              <a:gd name="T30" fmla="*/ 362302 w 384"/>
              <a:gd name="T31" fmla="*/ 100012 h 308"/>
              <a:gd name="T32" fmla="*/ 432788 w 384"/>
              <a:gd name="T33" fmla="*/ 82550 h 308"/>
              <a:gd name="T34" fmla="*/ 480719 w 384"/>
              <a:gd name="T35" fmla="*/ 46037 h 308"/>
              <a:gd name="T36" fmla="*/ 499046 w 384"/>
              <a:gd name="T37" fmla="*/ 82550 h 308"/>
              <a:gd name="T38" fmla="*/ 510324 w 384"/>
              <a:gd name="T39" fmla="*/ 58738 h 308"/>
              <a:gd name="T40" fmla="*/ 491997 w 384"/>
              <a:gd name="T41" fmla="*/ 42862 h 308"/>
              <a:gd name="T42" fmla="*/ 499046 w 384"/>
              <a:gd name="T43" fmla="*/ 7937 h 308"/>
              <a:gd name="T44" fmla="*/ 487768 w 384"/>
              <a:gd name="T45" fmla="*/ 4762 h 308"/>
              <a:gd name="T46" fmla="*/ 455344 w 384"/>
              <a:gd name="T47" fmla="*/ 25400 h 308"/>
              <a:gd name="T48" fmla="*/ 446886 w 384"/>
              <a:gd name="T49" fmla="*/ 4762 h 308"/>
              <a:gd name="T50" fmla="*/ 432788 w 384"/>
              <a:gd name="T51" fmla="*/ 7937 h 308"/>
              <a:gd name="T52" fmla="*/ 376399 w 384"/>
              <a:gd name="T53" fmla="*/ 46037 h 308"/>
              <a:gd name="T54" fmla="*/ 351024 w 384"/>
              <a:gd name="T55" fmla="*/ 58738 h 308"/>
              <a:gd name="T56" fmla="*/ 314371 w 384"/>
              <a:gd name="T57" fmla="*/ 74612 h 308"/>
              <a:gd name="T58" fmla="*/ 307322 w 384"/>
              <a:gd name="T59" fmla="*/ 66675 h 308"/>
              <a:gd name="T60" fmla="*/ 300273 w 384"/>
              <a:gd name="T61" fmla="*/ 74612 h 308"/>
              <a:gd name="T62" fmla="*/ 262211 w 384"/>
              <a:gd name="T63" fmla="*/ 100012 h 308"/>
              <a:gd name="T64" fmla="*/ 262211 w 384"/>
              <a:gd name="T65" fmla="*/ 107950 h 308"/>
              <a:gd name="T66" fmla="*/ 214280 w 384"/>
              <a:gd name="T67" fmla="*/ 141287 h 308"/>
              <a:gd name="T68" fmla="*/ 169168 w 384"/>
              <a:gd name="T69" fmla="*/ 179387 h 308"/>
              <a:gd name="T70" fmla="*/ 100091 w 384"/>
              <a:gd name="T71" fmla="*/ 287337 h 308"/>
              <a:gd name="T72" fmla="*/ 129696 w 384"/>
              <a:gd name="T73" fmla="*/ 287337 h 308"/>
              <a:gd name="T74" fmla="*/ 45112 w 384"/>
              <a:gd name="T75" fmla="*/ 320675 h 308"/>
              <a:gd name="T76" fmla="*/ 25375 w 384"/>
              <a:gd name="T77" fmla="*/ 333375 h 308"/>
              <a:gd name="T78" fmla="*/ 2819 w 384"/>
              <a:gd name="T79" fmla="*/ 349250 h 308"/>
              <a:gd name="T80" fmla="*/ 0 w 384"/>
              <a:gd name="T81" fmla="*/ 366712 h 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4"/>
              <a:gd name="T124" fmla="*/ 0 h 308"/>
              <a:gd name="T125" fmla="*/ 384 w 384"/>
              <a:gd name="T126" fmla="*/ 308 h 3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4" h="308">
                <a:moveTo>
                  <a:pt x="0" y="231"/>
                </a:moveTo>
                <a:lnTo>
                  <a:pt x="2" y="241"/>
                </a:lnTo>
                <a:lnTo>
                  <a:pt x="37" y="233"/>
                </a:lnTo>
                <a:lnTo>
                  <a:pt x="39" y="241"/>
                </a:lnTo>
                <a:lnTo>
                  <a:pt x="2" y="246"/>
                </a:lnTo>
                <a:lnTo>
                  <a:pt x="10" y="252"/>
                </a:lnTo>
                <a:lnTo>
                  <a:pt x="8" y="270"/>
                </a:lnTo>
                <a:lnTo>
                  <a:pt x="32" y="257"/>
                </a:lnTo>
                <a:lnTo>
                  <a:pt x="2" y="278"/>
                </a:lnTo>
                <a:lnTo>
                  <a:pt x="18" y="278"/>
                </a:lnTo>
                <a:lnTo>
                  <a:pt x="10" y="302"/>
                </a:lnTo>
                <a:lnTo>
                  <a:pt x="44" y="307"/>
                </a:lnTo>
                <a:lnTo>
                  <a:pt x="76" y="288"/>
                </a:lnTo>
                <a:lnTo>
                  <a:pt x="81" y="270"/>
                </a:lnTo>
                <a:lnTo>
                  <a:pt x="89" y="286"/>
                </a:lnTo>
                <a:lnTo>
                  <a:pt x="108" y="267"/>
                </a:lnTo>
                <a:lnTo>
                  <a:pt x="105" y="246"/>
                </a:lnTo>
                <a:lnTo>
                  <a:pt x="113" y="238"/>
                </a:lnTo>
                <a:lnTo>
                  <a:pt x="105" y="228"/>
                </a:lnTo>
                <a:lnTo>
                  <a:pt x="105" y="186"/>
                </a:lnTo>
                <a:lnTo>
                  <a:pt x="134" y="173"/>
                </a:lnTo>
                <a:lnTo>
                  <a:pt x="128" y="160"/>
                </a:lnTo>
                <a:lnTo>
                  <a:pt x="142" y="126"/>
                </a:lnTo>
                <a:lnTo>
                  <a:pt x="165" y="105"/>
                </a:lnTo>
                <a:lnTo>
                  <a:pt x="171" y="84"/>
                </a:lnTo>
                <a:lnTo>
                  <a:pt x="189" y="81"/>
                </a:lnTo>
                <a:lnTo>
                  <a:pt x="196" y="68"/>
                </a:lnTo>
                <a:lnTo>
                  <a:pt x="223" y="71"/>
                </a:lnTo>
                <a:lnTo>
                  <a:pt x="223" y="52"/>
                </a:lnTo>
                <a:lnTo>
                  <a:pt x="231" y="52"/>
                </a:lnTo>
                <a:lnTo>
                  <a:pt x="238" y="44"/>
                </a:lnTo>
                <a:lnTo>
                  <a:pt x="257" y="63"/>
                </a:lnTo>
                <a:lnTo>
                  <a:pt x="289" y="63"/>
                </a:lnTo>
                <a:lnTo>
                  <a:pt x="307" y="52"/>
                </a:lnTo>
                <a:lnTo>
                  <a:pt x="309" y="34"/>
                </a:lnTo>
                <a:lnTo>
                  <a:pt x="341" y="29"/>
                </a:lnTo>
                <a:lnTo>
                  <a:pt x="354" y="37"/>
                </a:lnTo>
                <a:lnTo>
                  <a:pt x="354" y="52"/>
                </a:lnTo>
                <a:lnTo>
                  <a:pt x="380" y="34"/>
                </a:lnTo>
                <a:lnTo>
                  <a:pt x="362" y="37"/>
                </a:lnTo>
                <a:lnTo>
                  <a:pt x="365" y="32"/>
                </a:lnTo>
                <a:lnTo>
                  <a:pt x="349" y="27"/>
                </a:lnTo>
                <a:lnTo>
                  <a:pt x="383" y="16"/>
                </a:lnTo>
                <a:lnTo>
                  <a:pt x="354" y="5"/>
                </a:lnTo>
                <a:lnTo>
                  <a:pt x="338" y="16"/>
                </a:lnTo>
                <a:lnTo>
                  <a:pt x="346" y="3"/>
                </a:lnTo>
                <a:lnTo>
                  <a:pt x="331" y="0"/>
                </a:lnTo>
                <a:lnTo>
                  <a:pt x="323" y="16"/>
                </a:lnTo>
                <a:lnTo>
                  <a:pt x="317" y="21"/>
                </a:lnTo>
                <a:lnTo>
                  <a:pt x="317" y="3"/>
                </a:lnTo>
                <a:lnTo>
                  <a:pt x="291" y="29"/>
                </a:lnTo>
                <a:lnTo>
                  <a:pt x="307" y="5"/>
                </a:lnTo>
                <a:lnTo>
                  <a:pt x="296" y="3"/>
                </a:lnTo>
                <a:lnTo>
                  <a:pt x="267" y="29"/>
                </a:lnTo>
                <a:lnTo>
                  <a:pt x="244" y="24"/>
                </a:lnTo>
                <a:lnTo>
                  <a:pt x="249" y="37"/>
                </a:lnTo>
                <a:lnTo>
                  <a:pt x="238" y="29"/>
                </a:lnTo>
                <a:lnTo>
                  <a:pt x="223" y="47"/>
                </a:lnTo>
                <a:lnTo>
                  <a:pt x="226" y="32"/>
                </a:lnTo>
                <a:lnTo>
                  <a:pt x="218" y="42"/>
                </a:lnTo>
                <a:lnTo>
                  <a:pt x="207" y="37"/>
                </a:lnTo>
                <a:lnTo>
                  <a:pt x="213" y="47"/>
                </a:lnTo>
                <a:lnTo>
                  <a:pt x="194" y="42"/>
                </a:lnTo>
                <a:lnTo>
                  <a:pt x="186" y="63"/>
                </a:lnTo>
                <a:lnTo>
                  <a:pt x="168" y="68"/>
                </a:lnTo>
                <a:lnTo>
                  <a:pt x="186" y="68"/>
                </a:lnTo>
                <a:lnTo>
                  <a:pt x="157" y="79"/>
                </a:lnTo>
                <a:lnTo>
                  <a:pt x="152" y="89"/>
                </a:lnTo>
                <a:lnTo>
                  <a:pt x="157" y="89"/>
                </a:lnTo>
                <a:lnTo>
                  <a:pt x="120" y="113"/>
                </a:lnTo>
                <a:lnTo>
                  <a:pt x="110" y="150"/>
                </a:lnTo>
                <a:lnTo>
                  <a:pt x="71" y="181"/>
                </a:lnTo>
                <a:lnTo>
                  <a:pt x="76" y="189"/>
                </a:lnTo>
                <a:lnTo>
                  <a:pt x="92" y="181"/>
                </a:lnTo>
                <a:lnTo>
                  <a:pt x="52" y="191"/>
                </a:lnTo>
                <a:lnTo>
                  <a:pt x="32" y="202"/>
                </a:lnTo>
                <a:lnTo>
                  <a:pt x="37" y="210"/>
                </a:lnTo>
                <a:lnTo>
                  <a:pt x="18" y="210"/>
                </a:lnTo>
                <a:lnTo>
                  <a:pt x="24" y="220"/>
                </a:lnTo>
                <a:lnTo>
                  <a:pt x="2" y="220"/>
                </a:lnTo>
                <a:lnTo>
                  <a:pt x="18" y="226"/>
                </a:lnTo>
                <a:lnTo>
                  <a:pt x="0" y="23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08" name="Freeform 300"/>
          <p:cNvSpPr>
            <a:spLocks/>
          </p:cNvSpPr>
          <p:nvPr/>
        </p:nvSpPr>
        <p:spPr bwMode="auto">
          <a:xfrm>
            <a:off x="5670550" y="3305175"/>
            <a:ext cx="339725" cy="338138"/>
          </a:xfrm>
          <a:custGeom>
            <a:avLst/>
            <a:gdLst>
              <a:gd name="T0" fmla="*/ 0 w 241"/>
              <a:gd name="T1" fmla="*/ 182563 h 213"/>
              <a:gd name="T2" fmla="*/ 35241 w 241"/>
              <a:gd name="T3" fmla="*/ 195263 h 213"/>
              <a:gd name="T4" fmla="*/ 108543 w 241"/>
              <a:gd name="T5" fmla="*/ 182563 h 213"/>
              <a:gd name="T6" fmla="*/ 118410 w 241"/>
              <a:gd name="T7" fmla="*/ 146050 h 213"/>
              <a:gd name="T8" fmla="*/ 169158 w 241"/>
              <a:gd name="T9" fmla="*/ 130175 h 213"/>
              <a:gd name="T10" fmla="*/ 176206 w 241"/>
              <a:gd name="T11" fmla="*/ 101600 h 213"/>
              <a:gd name="T12" fmla="*/ 194531 w 241"/>
              <a:gd name="T13" fmla="*/ 96838 h 213"/>
              <a:gd name="T14" fmla="*/ 183254 w 241"/>
              <a:gd name="T15" fmla="*/ 77788 h 213"/>
              <a:gd name="T16" fmla="*/ 205809 w 241"/>
              <a:gd name="T17" fmla="*/ 77788 h 213"/>
              <a:gd name="T18" fmla="*/ 219905 w 241"/>
              <a:gd name="T19" fmla="*/ 47625 h 213"/>
              <a:gd name="T20" fmla="*/ 212857 w 241"/>
              <a:gd name="T21" fmla="*/ 22225 h 213"/>
              <a:gd name="T22" fmla="*/ 277701 w 241"/>
              <a:gd name="T23" fmla="*/ 0 h 213"/>
              <a:gd name="T24" fmla="*/ 338315 w 241"/>
              <a:gd name="T25" fmla="*/ 44450 h 213"/>
              <a:gd name="T26" fmla="*/ 324219 w 241"/>
              <a:gd name="T27" fmla="*/ 61913 h 213"/>
              <a:gd name="T28" fmla="*/ 262194 w 241"/>
              <a:gd name="T29" fmla="*/ 61913 h 213"/>
              <a:gd name="T30" fmla="*/ 266423 w 241"/>
              <a:gd name="T31" fmla="*/ 96838 h 213"/>
              <a:gd name="T32" fmla="*/ 291797 w 241"/>
              <a:gd name="T33" fmla="*/ 122238 h 213"/>
              <a:gd name="T34" fmla="*/ 277701 w 241"/>
              <a:gd name="T35" fmla="*/ 134938 h 213"/>
              <a:gd name="T36" fmla="*/ 280520 w 241"/>
              <a:gd name="T37" fmla="*/ 157163 h 213"/>
              <a:gd name="T38" fmla="*/ 219905 w 241"/>
              <a:gd name="T39" fmla="*/ 230188 h 213"/>
              <a:gd name="T40" fmla="*/ 194531 w 241"/>
              <a:gd name="T41" fmla="*/ 230188 h 213"/>
              <a:gd name="T42" fmla="*/ 176206 w 241"/>
              <a:gd name="T43" fmla="*/ 247650 h 213"/>
              <a:gd name="T44" fmla="*/ 208628 w 241"/>
              <a:gd name="T45" fmla="*/ 315913 h 213"/>
              <a:gd name="T46" fmla="*/ 162109 w 241"/>
              <a:gd name="T47" fmla="*/ 315913 h 213"/>
              <a:gd name="T48" fmla="*/ 148013 w 241"/>
              <a:gd name="T49" fmla="*/ 336550 h 213"/>
              <a:gd name="T50" fmla="*/ 111362 w 241"/>
              <a:gd name="T51" fmla="*/ 292100 h 213"/>
              <a:gd name="T52" fmla="*/ 14096 w 241"/>
              <a:gd name="T53" fmla="*/ 300038 h 213"/>
              <a:gd name="T54" fmla="*/ 50747 w 241"/>
              <a:gd name="T55" fmla="*/ 247650 h 213"/>
              <a:gd name="T56" fmla="*/ 0 w 241"/>
              <a:gd name="T57" fmla="*/ 182563 h 2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1"/>
              <a:gd name="T88" fmla="*/ 0 h 213"/>
              <a:gd name="T89" fmla="*/ 241 w 241"/>
              <a:gd name="T90" fmla="*/ 213 h 2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1" h="213">
                <a:moveTo>
                  <a:pt x="0" y="115"/>
                </a:moveTo>
                <a:lnTo>
                  <a:pt x="25" y="123"/>
                </a:lnTo>
                <a:lnTo>
                  <a:pt x="77" y="115"/>
                </a:lnTo>
                <a:lnTo>
                  <a:pt x="84" y="92"/>
                </a:lnTo>
                <a:lnTo>
                  <a:pt x="120" y="82"/>
                </a:lnTo>
                <a:lnTo>
                  <a:pt x="125" y="64"/>
                </a:lnTo>
                <a:lnTo>
                  <a:pt x="138" y="61"/>
                </a:lnTo>
                <a:lnTo>
                  <a:pt x="130" y="49"/>
                </a:lnTo>
                <a:lnTo>
                  <a:pt x="146" y="49"/>
                </a:lnTo>
                <a:lnTo>
                  <a:pt x="156" y="30"/>
                </a:lnTo>
                <a:lnTo>
                  <a:pt x="151" y="14"/>
                </a:lnTo>
                <a:lnTo>
                  <a:pt x="197" y="0"/>
                </a:lnTo>
                <a:lnTo>
                  <a:pt x="240" y="28"/>
                </a:lnTo>
                <a:lnTo>
                  <a:pt x="230" y="39"/>
                </a:lnTo>
                <a:lnTo>
                  <a:pt x="186" y="39"/>
                </a:lnTo>
                <a:lnTo>
                  <a:pt x="189" y="61"/>
                </a:lnTo>
                <a:lnTo>
                  <a:pt x="207" y="77"/>
                </a:lnTo>
                <a:lnTo>
                  <a:pt x="197" y="85"/>
                </a:lnTo>
                <a:lnTo>
                  <a:pt x="199" y="99"/>
                </a:lnTo>
                <a:lnTo>
                  <a:pt x="156" y="145"/>
                </a:lnTo>
                <a:lnTo>
                  <a:pt x="138" y="145"/>
                </a:lnTo>
                <a:lnTo>
                  <a:pt x="125" y="156"/>
                </a:lnTo>
                <a:lnTo>
                  <a:pt x="148" y="199"/>
                </a:lnTo>
                <a:lnTo>
                  <a:pt x="115" y="199"/>
                </a:lnTo>
                <a:lnTo>
                  <a:pt x="105" y="212"/>
                </a:lnTo>
                <a:lnTo>
                  <a:pt x="79" y="184"/>
                </a:lnTo>
                <a:lnTo>
                  <a:pt x="10" y="189"/>
                </a:lnTo>
                <a:lnTo>
                  <a:pt x="36" y="156"/>
                </a:lnTo>
                <a:lnTo>
                  <a:pt x="0" y="115"/>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09" name="Freeform 301"/>
          <p:cNvSpPr>
            <a:spLocks/>
          </p:cNvSpPr>
          <p:nvPr/>
        </p:nvSpPr>
        <p:spPr bwMode="auto">
          <a:xfrm>
            <a:off x="5670550" y="3305175"/>
            <a:ext cx="347663" cy="347663"/>
          </a:xfrm>
          <a:custGeom>
            <a:avLst/>
            <a:gdLst>
              <a:gd name="T0" fmla="*/ 0 w 247"/>
              <a:gd name="T1" fmla="*/ 187325 h 219"/>
              <a:gd name="T2" fmla="*/ 36596 w 247"/>
              <a:gd name="T3" fmla="*/ 200025 h 219"/>
              <a:gd name="T4" fmla="*/ 111196 w 247"/>
              <a:gd name="T5" fmla="*/ 187325 h 219"/>
              <a:gd name="T6" fmla="*/ 121049 w 247"/>
              <a:gd name="T7" fmla="*/ 150813 h 219"/>
              <a:gd name="T8" fmla="*/ 173128 w 247"/>
              <a:gd name="T9" fmla="*/ 133350 h 219"/>
              <a:gd name="T10" fmla="*/ 180165 w 247"/>
              <a:gd name="T11" fmla="*/ 104775 h 219"/>
              <a:gd name="T12" fmla="*/ 198464 w 247"/>
              <a:gd name="T13" fmla="*/ 100013 h 219"/>
              <a:gd name="T14" fmla="*/ 187203 w 247"/>
              <a:gd name="T15" fmla="*/ 79375 h 219"/>
              <a:gd name="T16" fmla="*/ 211131 w 247"/>
              <a:gd name="T17" fmla="*/ 79375 h 219"/>
              <a:gd name="T18" fmla="*/ 225207 w 247"/>
              <a:gd name="T19" fmla="*/ 49213 h 219"/>
              <a:gd name="T20" fmla="*/ 218169 w 247"/>
              <a:gd name="T21" fmla="*/ 22225 h 219"/>
              <a:gd name="T22" fmla="*/ 284324 w 247"/>
              <a:gd name="T23" fmla="*/ 0 h 219"/>
              <a:gd name="T24" fmla="*/ 346255 w 247"/>
              <a:gd name="T25" fmla="*/ 46038 h 219"/>
              <a:gd name="T26" fmla="*/ 332180 w 247"/>
              <a:gd name="T27" fmla="*/ 63500 h 219"/>
              <a:gd name="T28" fmla="*/ 268841 w 247"/>
              <a:gd name="T29" fmla="*/ 63500 h 219"/>
              <a:gd name="T30" fmla="*/ 273063 w 247"/>
              <a:gd name="T31" fmla="*/ 100013 h 219"/>
              <a:gd name="T32" fmla="*/ 298399 w 247"/>
              <a:gd name="T33" fmla="*/ 125413 h 219"/>
              <a:gd name="T34" fmla="*/ 284324 w 247"/>
              <a:gd name="T35" fmla="*/ 138113 h 219"/>
              <a:gd name="T36" fmla="*/ 287139 w 247"/>
              <a:gd name="T37" fmla="*/ 161925 h 219"/>
              <a:gd name="T38" fmla="*/ 225207 w 247"/>
              <a:gd name="T39" fmla="*/ 236538 h 219"/>
              <a:gd name="T40" fmla="*/ 198464 w 247"/>
              <a:gd name="T41" fmla="*/ 236538 h 219"/>
              <a:gd name="T42" fmla="*/ 180165 w 247"/>
              <a:gd name="T43" fmla="*/ 254000 h 219"/>
              <a:gd name="T44" fmla="*/ 213946 w 247"/>
              <a:gd name="T45" fmla="*/ 325438 h 219"/>
              <a:gd name="T46" fmla="*/ 166090 w 247"/>
              <a:gd name="T47" fmla="*/ 325438 h 219"/>
              <a:gd name="T48" fmla="*/ 152015 w 247"/>
              <a:gd name="T49" fmla="*/ 346075 h 219"/>
              <a:gd name="T50" fmla="*/ 114011 w 247"/>
              <a:gd name="T51" fmla="*/ 300038 h 219"/>
              <a:gd name="T52" fmla="*/ 14075 w 247"/>
              <a:gd name="T53" fmla="*/ 307975 h 219"/>
              <a:gd name="T54" fmla="*/ 52079 w 247"/>
              <a:gd name="T55" fmla="*/ 254000 h 219"/>
              <a:gd name="T56" fmla="*/ 0 w 247"/>
              <a:gd name="T57" fmla="*/ 187325 h 2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219"/>
              <a:gd name="T89" fmla="*/ 247 w 247"/>
              <a:gd name="T90" fmla="*/ 219 h 2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219">
                <a:moveTo>
                  <a:pt x="0" y="118"/>
                </a:moveTo>
                <a:lnTo>
                  <a:pt x="26" y="126"/>
                </a:lnTo>
                <a:lnTo>
                  <a:pt x="79" y="118"/>
                </a:lnTo>
                <a:lnTo>
                  <a:pt x="86" y="95"/>
                </a:lnTo>
                <a:lnTo>
                  <a:pt x="123" y="84"/>
                </a:lnTo>
                <a:lnTo>
                  <a:pt x="128" y="66"/>
                </a:lnTo>
                <a:lnTo>
                  <a:pt x="141" y="63"/>
                </a:lnTo>
                <a:lnTo>
                  <a:pt x="133" y="50"/>
                </a:lnTo>
                <a:lnTo>
                  <a:pt x="150" y="50"/>
                </a:lnTo>
                <a:lnTo>
                  <a:pt x="160" y="31"/>
                </a:lnTo>
                <a:lnTo>
                  <a:pt x="155" y="14"/>
                </a:lnTo>
                <a:lnTo>
                  <a:pt x="202" y="0"/>
                </a:lnTo>
                <a:lnTo>
                  <a:pt x="246" y="29"/>
                </a:lnTo>
                <a:lnTo>
                  <a:pt x="236" y="40"/>
                </a:lnTo>
                <a:lnTo>
                  <a:pt x="191" y="40"/>
                </a:lnTo>
                <a:lnTo>
                  <a:pt x="194" y="63"/>
                </a:lnTo>
                <a:lnTo>
                  <a:pt x="212" y="79"/>
                </a:lnTo>
                <a:lnTo>
                  <a:pt x="202" y="87"/>
                </a:lnTo>
                <a:lnTo>
                  <a:pt x="204" y="102"/>
                </a:lnTo>
                <a:lnTo>
                  <a:pt x="160" y="149"/>
                </a:lnTo>
                <a:lnTo>
                  <a:pt x="141" y="149"/>
                </a:lnTo>
                <a:lnTo>
                  <a:pt x="128" y="160"/>
                </a:lnTo>
                <a:lnTo>
                  <a:pt x="152" y="205"/>
                </a:lnTo>
                <a:lnTo>
                  <a:pt x="118" y="205"/>
                </a:lnTo>
                <a:lnTo>
                  <a:pt x="108" y="218"/>
                </a:lnTo>
                <a:lnTo>
                  <a:pt x="81" y="189"/>
                </a:lnTo>
                <a:lnTo>
                  <a:pt x="10" y="194"/>
                </a:lnTo>
                <a:lnTo>
                  <a:pt x="37" y="160"/>
                </a:lnTo>
                <a:lnTo>
                  <a:pt x="0" y="1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10" name="Freeform 302"/>
          <p:cNvSpPr>
            <a:spLocks/>
          </p:cNvSpPr>
          <p:nvPr/>
        </p:nvSpPr>
        <p:spPr bwMode="auto">
          <a:xfrm>
            <a:off x="2686050" y="3987800"/>
            <a:ext cx="107950" cy="46038"/>
          </a:xfrm>
          <a:custGeom>
            <a:avLst/>
            <a:gdLst>
              <a:gd name="T0" fmla="*/ 0 w 76"/>
              <a:gd name="T1" fmla="*/ 20638 h 29"/>
              <a:gd name="T2" fmla="*/ 7102 w 76"/>
              <a:gd name="T3" fmla="*/ 0 h 29"/>
              <a:gd name="T4" fmla="*/ 31249 w 76"/>
              <a:gd name="T5" fmla="*/ 14288 h 29"/>
              <a:gd name="T6" fmla="*/ 68179 w 76"/>
              <a:gd name="T7" fmla="*/ 0 h 29"/>
              <a:gd name="T8" fmla="*/ 106530 w 76"/>
              <a:gd name="T9" fmla="*/ 17463 h 29"/>
              <a:gd name="T10" fmla="*/ 98007 w 76"/>
              <a:gd name="T11" fmla="*/ 44450 h 29"/>
              <a:gd name="T12" fmla="*/ 98007 w 76"/>
              <a:gd name="T13" fmla="*/ 20638 h 29"/>
              <a:gd name="T14" fmla="*/ 68179 w 76"/>
              <a:gd name="T15" fmla="*/ 11113 h 29"/>
              <a:gd name="T16" fmla="*/ 48293 w 76"/>
              <a:gd name="T17" fmla="*/ 23813 h 29"/>
              <a:gd name="T18" fmla="*/ 55395 w 76"/>
              <a:gd name="T19" fmla="*/ 41275 h 29"/>
              <a:gd name="T20" fmla="*/ 44032 w 76"/>
              <a:gd name="T21" fmla="*/ 44450 h 29"/>
              <a:gd name="T22" fmla="*/ 0 w 76"/>
              <a:gd name="T23" fmla="*/ 2063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29"/>
              <a:gd name="T38" fmla="*/ 76 w 76"/>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29">
                <a:moveTo>
                  <a:pt x="0" y="13"/>
                </a:moveTo>
                <a:lnTo>
                  <a:pt x="5" y="0"/>
                </a:lnTo>
                <a:lnTo>
                  <a:pt x="22" y="9"/>
                </a:lnTo>
                <a:lnTo>
                  <a:pt x="48" y="0"/>
                </a:lnTo>
                <a:lnTo>
                  <a:pt x="75" y="11"/>
                </a:lnTo>
                <a:lnTo>
                  <a:pt x="69" y="28"/>
                </a:lnTo>
                <a:lnTo>
                  <a:pt x="69" y="13"/>
                </a:lnTo>
                <a:lnTo>
                  <a:pt x="48" y="7"/>
                </a:lnTo>
                <a:lnTo>
                  <a:pt x="34" y="15"/>
                </a:lnTo>
                <a:lnTo>
                  <a:pt x="39" y="26"/>
                </a:lnTo>
                <a:lnTo>
                  <a:pt x="31" y="28"/>
                </a:lnTo>
                <a:lnTo>
                  <a:pt x="0" y="13"/>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311" name="Freeform 303"/>
          <p:cNvSpPr>
            <a:spLocks/>
          </p:cNvSpPr>
          <p:nvPr/>
        </p:nvSpPr>
        <p:spPr bwMode="auto">
          <a:xfrm>
            <a:off x="2686050" y="3987800"/>
            <a:ext cx="115888" cy="55563"/>
          </a:xfrm>
          <a:custGeom>
            <a:avLst/>
            <a:gdLst>
              <a:gd name="T0" fmla="*/ 0 w 82"/>
              <a:gd name="T1" fmla="*/ 25400 h 35"/>
              <a:gd name="T2" fmla="*/ 7066 w 82"/>
              <a:gd name="T3" fmla="*/ 0 h 35"/>
              <a:gd name="T4" fmla="*/ 33918 w 82"/>
              <a:gd name="T5" fmla="*/ 17463 h 35"/>
              <a:gd name="T6" fmla="*/ 73490 w 82"/>
              <a:gd name="T7" fmla="*/ 0 h 35"/>
              <a:gd name="T8" fmla="*/ 114475 w 82"/>
              <a:gd name="T9" fmla="*/ 20638 h 35"/>
              <a:gd name="T10" fmla="*/ 104582 w 82"/>
              <a:gd name="T11" fmla="*/ 53975 h 35"/>
              <a:gd name="T12" fmla="*/ 104582 w 82"/>
              <a:gd name="T13" fmla="*/ 25400 h 35"/>
              <a:gd name="T14" fmla="*/ 73490 w 82"/>
              <a:gd name="T15" fmla="*/ 12700 h 35"/>
              <a:gd name="T16" fmla="*/ 52291 w 82"/>
              <a:gd name="T17" fmla="*/ 28575 h 35"/>
              <a:gd name="T18" fmla="*/ 59357 w 82"/>
              <a:gd name="T19" fmla="*/ 50800 h 35"/>
              <a:gd name="T20" fmla="*/ 48051 w 82"/>
              <a:gd name="T21" fmla="*/ 53975 h 35"/>
              <a:gd name="T22" fmla="*/ 0 w 82"/>
              <a:gd name="T23" fmla="*/ 2540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35"/>
              <a:gd name="T38" fmla="*/ 82 w 82"/>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35">
                <a:moveTo>
                  <a:pt x="0" y="16"/>
                </a:moveTo>
                <a:lnTo>
                  <a:pt x="5" y="0"/>
                </a:lnTo>
                <a:lnTo>
                  <a:pt x="24" y="11"/>
                </a:lnTo>
                <a:lnTo>
                  <a:pt x="52" y="0"/>
                </a:lnTo>
                <a:lnTo>
                  <a:pt x="81" y="13"/>
                </a:lnTo>
                <a:lnTo>
                  <a:pt x="74" y="34"/>
                </a:lnTo>
                <a:lnTo>
                  <a:pt x="74" y="16"/>
                </a:lnTo>
                <a:lnTo>
                  <a:pt x="52" y="8"/>
                </a:lnTo>
                <a:lnTo>
                  <a:pt x="37" y="18"/>
                </a:lnTo>
                <a:lnTo>
                  <a:pt x="42" y="32"/>
                </a:lnTo>
                <a:lnTo>
                  <a:pt x="34" y="34"/>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12" name="Freeform 304"/>
          <p:cNvSpPr>
            <a:spLocks/>
          </p:cNvSpPr>
          <p:nvPr/>
        </p:nvSpPr>
        <p:spPr bwMode="auto">
          <a:xfrm>
            <a:off x="7334250" y="4275138"/>
            <a:ext cx="201613" cy="166687"/>
          </a:xfrm>
          <a:custGeom>
            <a:avLst/>
            <a:gdLst>
              <a:gd name="T0" fmla="*/ 0 w 142"/>
              <a:gd name="T1" fmla="*/ 0 h 105"/>
              <a:gd name="T2" fmla="*/ 4259 w 142"/>
              <a:gd name="T3" fmla="*/ 142875 h 105"/>
              <a:gd name="T4" fmla="*/ 35495 w 142"/>
              <a:gd name="T5" fmla="*/ 146050 h 105"/>
              <a:gd name="T6" fmla="*/ 68151 w 142"/>
              <a:gd name="T7" fmla="*/ 101600 h 105"/>
              <a:gd name="T8" fmla="*/ 107906 w 142"/>
              <a:gd name="T9" fmla="*/ 122237 h 105"/>
              <a:gd name="T10" fmla="*/ 136302 w 142"/>
              <a:gd name="T11" fmla="*/ 160337 h 105"/>
              <a:gd name="T12" fmla="*/ 200193 w 142"/>
              <a:gd name="T13" fmla="*/ 165100 h 105"/>
              <a:gd name="T14" fmla="*/ 124943 w 142"/>
              <a:gd name="T15" fmla="*/ 101600 h 105"/>
              <a:gd name="T16" fmla="*/ 136302 w 142"/>
              <a:gd name="T17" fmla="*/ 74612 h 105"/>
              <a:gd name="T18" fmla="*/ 99387 w 142"/>
              <a:gd name="T19" fmla="*/ 63500 h 105"/>
              <a:gd name="T20" fmla="*/ 68151 w 142"/>
              <a:gd name="T21" fmla="*/ 23812 h 105"/>
              <a:gd name="T22" fmla="*/ 0 w 142"/>
              <a:gd name="T23" fmla="*/ 0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105"/>
              <a:gd name="T38" fmla="*/ 142 w 142"/>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105">
                <a:moveTo>
                  <a:pt x="0" y="0"/>
                </a:moveTo>
                <a:lnTo>
                  <a:pt x="3" y="90"/>
                </a:lnTo>
                <a:lnTo>
                  <a:pt x="25" y="92"/>
                </a:lnTo>
                <a:lnTo>
                  <a:pt x="48" y="64"/>
                </a:lnTo>
                <a:lnTo>
                  <a:pt x="76" y="77"/>
                </a:lnTo>
                <a:lnTo>
                  <a:pt x="96" y="101"/>
                </a:lnTo>
                <a:lnTo>
                  <a:pt x="141" y="104"/>
                </a:lnTo>
                <a:lnTo>
                  <a:pt x="88" y="64"/>
                </a:lnTo>
                <a:lnTo>
                  <a:pt x="96" y="47"/>
                </a:lnTo>
                <a:lnTo>
                  <a:pt x="70" y="40"/>
                </a:lnTo>
                <a:lnTo>
                  <a:pt x="48" y="15"/>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13" name="Freeform 305"/>
          <p:cNvSpPr>
            <a:spLocks/>
          </p:cNvSpPr>
          <p:nvPr/>
        </p:nvSpPr>
        <p:spPr bwMode="auto">
          <a:xfrm>
            <a:off x="7334250" y="4275138"/>
            <a:ext cx="209550" cy="176212"/>
          </a:xfrm>
          <a:custGeom>
            <a:avLst/>
            <a:gdLst>
              <a:gd name="T0" fmla="*/ 0 w 148"/>
              <a:gd name="T1" fmla="*/ 0 h 111"/>
              <a:gd name="T2" fmla="*/ 4248 w 148"/>
              <a:gd name="T3" fmla="*/ 150812 h 111"/>
              <a:gd name="T4" fmla="*/ 36813 w 148"/>
              <a:gd name="T5" fmla="*/ 153987 h 111"/>
              <a:gd name="T6" fmla="*/ 70794 w 148"/>
              <a:gd name="T7" fmla="*/ 107950 h 111"/>
              <a:gd name="T8" fmla="*/ 111854 w 148"/>
              <a:gd name="T9" fmla="*/ 128587 h 111"/>
              <a:gd name="T10" fmla="*/ 141588 w 148"/>
              <a:gd name="T11" fmla="*/ 169862 h 111"/>
              <a:gd name="T12" fmla="*/ 208134 w 148"/>
              <a:gd name="T13" fmla="*/ 174625 h 111"/>
              <a:gd name="T14" fmla="*/ 130261 w 148"/>
              <a:gd name="T15" fmla="*/ 107950 h 111"/>
              <a:gd name="T16" fmla="*/ 141588 w 148"/>
              <a:gd name="T17" fmla="*/ 79375 h 111"/>
              <a:gd name="T18" fmla="*/ 103359 w 148"/>
              <a:gd name="T19" fmla="*/ 66675 h 111"/>
              <a:gd name="T20" fmla="*/ 70794 w 148"/>
              <a:gd name="T21" fmla="*/ 25400 h 111"/>
              <a:gd name="T22" fmla="*/ 0 w 148"/>
              <a:gd name="T23" fmla="*/ 0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111"/>
              <a:gd name="T38" fmla="*/ 148 w 148"/>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111">
                <a:moveTo>
                  <a:pt x="0" y="0"/>
                </a:moveTo>
                <a:lnTo>
                  <a:pt x="3" y="95"/>
                </a:lnTo>
                <a:lnTo>
                  <a:pt x="26" y="97"/>
                </a:lnTo>
                <a:lnTo>
                  <a:pt x="50" y="68"/>
                </a:lnTo>
                <a:lnTo>
                  <a:pt x="79" y="81"/>
                </a:lnTo>
                <a:lnTo>
                  <a:pt x="100" y="107"/>
                </a:lnTo>
                <a:lnTo>
                  <a:pt x="147" y="110"/>
                </a:lnTo>
                <a:lnTo>
                  <a:pt x="92" y="68"/>
                </a:lnTo>
                <a:lnTo>
                  <a:pt x="100" y="50"/>
                </a:lnTo>
                <a:lnTo>
                  <a:pt x="73" y="42"/>
                </a:lnTo>
                <a:lnTo>
                  <a:pt x="50"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14" name="Freeform 306"/>
          <p:cNvSpPr>
            <a:spLocks/>
          </p:cNvSpPr>
          <p:nvPr/>
        </p:nvSpPr>
        <p:spPr bwMode="auto">
          <a:xfrm>
            <a:off x="7486650" y="4308475"/>
            <a:ext cx="74613" cy="42863"/>
          </a:xfrm>
          <a:custGeom>
            <a:avLst/>
            <a:gdLst>
              <a:gd name="T0" fmla="*/ 0 w 52"/>
              <a:gd name="T1" fmla="*/ 26988 h 27"/>
              <a:gd name="T2" fmla="*/ 45916 w 52"/>
              <a:gd name="T3" fmla="*/ 41275 h 27"/>
              <a:gd name="T4" fmla="*/ 73178 w 52"/>
              <a:gd name="T5" fmla="*/ 11113 h 27"/>
              <a:gd name="T6" fmla="*/ 63134 w 52"/>
              <a:gd name="T7" fmla="*/ 0 h 27"/>
              <a:gd name="T8" fmla="*/ 55960 w 52"/>
              <a:gd name="T9" fmla="*/ 12700 h 27"/>
              <a:gd name="T10" fmla="*/ 0 w 52"/>
              <a:gd name="T11" fmla="*/ 26988 h 27"/>
              <a:gd name="T12" fmla="*/ 0 60000 65536"/>
              <a:gd name="T13" fmla="*/ 0 60000 65536"/>
              <a:gd name="T14" fmla="*/ 0 60000 65536"/>
              <a:gd name="T15" fmla="*/ 0 60000 65536"/>
              <a:gd name="T16" fmla="*/ 0 60000 65536"/>
              <a:gd name="T17" fmla="*/ 0 60000 65536"/>
              <a:gd name="T18" fmla="*/ 0 w 52"/>
              <a:gd name="T19" fmla="*/ 0 h 27"/>
              <a:gd name="T20" fmla="*/ 52 w 5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2" h="27">
                <a:moveTo>
                  <a:pt x="0" y="17"/>
                </a:moveTo>
                <a:lnTo>
                  <a:pt x="32" y="26"/>
                </a:lnTo>
                <a:lnTo>
                  <a:pt x="51" y="7"/>
                </a:lnTo>
                <a:lnTo>
                  <a:pt x="44" y="0"/>
                </a:lnTo>
                <a:lnTo>
                  <a:pt x="39" y="8"/>
                </a:lnTo>
                <a:lnTo>
                  <a:pt x="0" y="1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15" name="Freeform 307"/>
          <p:cNvSpPr>
            <a:spLocks/>
          </p:cNvSpPr>
          <p:nvPr/>
        </p:nvSpPr>
        <p:spPr bwMode="auto">
          <a:xfrm>
            <a:off x="7486650" y="4308475"/>
            <a:ext cx="82550" cy="52388"/>
          </a:xfrm>
          <a:custGeom>
            <a:avLst/>
            <a:gdLst>
              <a:gd name="T0" fmla="*/ 0 w 58"/>
              <a:gd name="T1" fmla="*/ 33338 h 33"/>
              <a:gd name="T2" fmla="*/ 51238 w 58"/>
              <a:gd name="T3" fmla="*/ 50800 h 33"/>
              <a:gd name="T4" fmla="*/ 81127 w 58"/>
              <a:gd name="T5" fmla="*/ 12700 h 33"/>
              <a:gd name="T6" fmla="*/ 69741 w 58"/>
              <a:gd name="T7" fmla="*/ 0 h 33"/>
              <a:gd name="T8" fmla="*/ 62624 w 58"/>
              <a:gd name="T9" fmla="*/ 15875 h 33"/>
              <a:gd name="T10" fmla="*/ 0 w 58"/>
              <a:gd name="T11" fmla="*/ 33338 h 33"/>
              <a:gd name="T12" fmla="*/ 0 60000 65536"/>
              <a:gd name="T13" fmla="*/ 0 60000 65536"/>
              <a:gd name="T14" fmla="*/ 0 60000 65536"/>
              <a:gd name="T15" fmla="*/ 0 60000 65536"/>
              <a:gd name="T16" fmla="*/ 0 60000 65536"/>
              <a:gd name="T17" fmla="*/ 0 60000 65536"/>
              <a:gd name="T18" fmla="*/ 0 w 58"/>
              <a:gd name="T19" fmla="*/ 0 h 33"/>
              <a:gd name="T20" fmla="*/ 58 w 5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8" h="33">
                <a:moveTo>
                  <a:pt x="0" y="21"/>
                </a:moveTo>
                <a:lnTo>
                  <a:pt x="36" y="32"/>
                </a:lnTo>
                <a:lnTo>
                  <a:pt x="57" y="8"/>
                </a:lnTo>
                <a:lnTo>
                  <a:pt x="49" y="0"/>
                </a:lnTo>
                <a:lnTo>
                  <a:pt x="44" y="10"/>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16" name="Freeform 308"/>
          <p:cNvSpPr>
            <a:spLocks/>
          </p:cNvSpPr>
          <p:nvPr/>
        </p:nvSpPr>
        <p:spPr bwMode="auto">
          <a:xfrm>
            <a:off x="7542213" y="4279900"/>
            <a:ext cx="38100" cy="33338"/>
          </a:xfrm>
          <a:custGeom>
            <a:avLst/>
            <a:gdLst>
              <a:gd name="T0" fmla="*/ 0 w 27"/>
              <a:gd name="T1" fmla="*/ 0 h 21"/>
              <a:gd name="T2" fmla="*/ 23989 w 27"/>
              <a:gd name="T3" fmla="*/ 12700 h 21"/>
              <a:gd name="T4" fmla="*/ 36689 w 27"/>
              <a:gd name="T5" fmla="*/ 31750 h 21"/>
              <a:gd name="T6" fmla="*/ 36689 w 27"/>
              <a:gd name="T7" fmla="*/ 1905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17" y="8"/>
                </a:lnTo>
                <a:lnTo>
                  <a:pt x="26" y="20"/>
                </a:lnTo>
                <a:lnTo>
                  <a:pt x="26" y="12"/>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17" name="Freeform 309"/>
          <p:cNvSpPr>
            <a:spLocks/>
          </p:cNvSpPr>
          <p:nvPr/>
        </p:nvSpPr>
        <p:spPr bwMode="auto">
          <a:xfrm>
            <a:off x="7542213" y="4279900"/>
            <a:ext cx="46037" cy="42863"/>
          </a:xfrm>
          <a:custGeom>
            <a:avLst/>
            <a:gdLst>
              <a:gd name="T0" fmla="*/ 0 w 33"/>
              <a:gd name="T1" fmla="*/ 0 h 27"/>
              <a:gd name="T2" fmla="*/ 29296 w 33"/>
              <a:gd name="T3" fmla="*/ 15875 h 27"/>
              <a:gd name="T4" fmla="*/ 44642 w 33"/>
              <a:gd name="T5" fmla="*/ 41275 h 27"/>
              <a:gd name="T6" fmla="*/ 44642 w 33"/>
              <a:gd name="T7" fmla="*/ 25400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21" y="10"/>
                </a:lnTo>
                <a:lnTo>
                  <a:pt x="32" y="26"/>
                </a:lnTo>
                <a:lnTo>
                  <a:pt x="32"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18" name="Freeform 310"/>
          <p:cNvSpPr>
            <a:spLocks/>
          </p:cNvSpPr>
          <p:nvPr/>
        </p:nvSpPr>
        <p:spPr bwMode="auto">
          <a:xfrm>
            <a:off x="3108325" y="4667250"/>
            <a:ext cx="163513" cy="190500"/>
          </a:xfrm>
          <a:custGeom>
            <a:avLst/>
            <a:gdLst>
              <a:gd name="T0" fmla="*/ 0 w 116"/>
              <a:gd name="T1" fmla="*/ 71438 h 120"/>
              <a:gd name="T2" fmla="*/ 14096 w 116"/>
              <a:gd name="T3" fmla="*/ 11113 h 120"/>
              <a:gd name="T4" fmla="*/ 69070 w 116"/>
              <a:gd name="T5" fmla="*/ 0 h 120"/>
              <a:gd name="T6" fmla="*/ 88804 w 116"/>
              <a:gd name="T7" fmla="*/ 17463 h 120"/>
              <a:gd name="T8" fmla="*/ 91624 w 116"/>
              <a:gd name="T9" fmla="*/ 61913 h 120"/>
              <a:gd name="T10" fmla="*/ 133912 w 116"/>
              <a:gd name="T11" fmla="*/ 71438 h 120"/>
              <a:gd name="T12" fmla="*/ 140959 w 116"/>
              <a:gd name="T13" fmla="*/ 107950 h 120"/>
              <a:gd name="T14" fmla="*/ 162103 w 116"/>
              <a:gd name="T15" fmla="*/ 109538 h 120"/>
              <a:gd name="T16" fmla="*/ 162103 w 116"/>
              <a:gd name="T17" fmla="*/ 144463 h 120"/>
              <a:gd name="T18" fmla="*/ 136731 w 116"/>
              <a:gd name="T19" fmla="*/ 188913 h 120"/>
              <a:gd name="T20" fmla="*/ 80347 w 116"/>
              <a:gd name="T21" fmla="*/ 185738 h 120"/>
              <a:gd name="T22" fmla="*/ 91624 w 116"/>
              <a:gd name="T23" fmla="*/ 138113 h 120"/>
              <a:gd name="T24" fmla="*/ 0 w 116"/>
              <a:gd name="T25" fmla="*/ 71438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20"/>
              <a:gd name="T41" fmla="*/ 116 w 116"/>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20">
                <a:moveTo>
                  <a:pt x="0" y="45"/>
                </a:moveTo>
                <a:lnTo>
                  <a:pt x="10" y="7"/>
                </a:lnTo>
                <a:lnTo>
                  <a:pt x="49" y="0"/>
                </a:lnTo>
                <a:lnTo>
                  <a:pt x="63" y="11"/>
                </a:lnTo>
                <a:lnTo>
                  <a:pt x="65" y="39"/>
                </a:lnTo>
                <a:lnTo>
                  <a:pt x="95" y="45"/>
                </a:lnTo>
                <a:lnTo>
                  <a:pt x="100" y="68"/>
                </a:lnTo>
                <a:lnTo>
                  <a:pt x="115" y="69"/>
                </a:lnTo>
                <a:lnTo>
                  <a:pt x="115" y="91"/>
                </a:lnTo>
                <a:lnTo>
                  <a:pt x="97" y="119"/>
                </a:lnTo>
                <a:lnTo>
                  <a:pt x="57" y="117"/>
                </a:lnTo>
                <a:lnTo>
                  <a:pt x="65" y="87"/>
                </a:lnTo>
                <a:lnTo>
                  <a:pt x="0" y="4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319" name="Freeform 311"/>
          <p:cNvSpPr>
            <a:spLocks/>
          </p:cNvSpPr>
          <p:nvPr/>
        </p:nvSpPr>
        <p:spPr bwMode="auto">
          <a:xfrm>
            <a:off x="3108325" y="4667250"/>
            <a:ext cx="173038" cy="200025"/>
          </a:xfrm>
          <a:custGeom>
            <a:avLst/>
            <a:gdLst>
              <a:gd name="T0" fmla="*/ 0 w 122"/>
              <a:gd name="T1" fmla="*/ 74613 h 126"/>
              <a:gd name="T2" fmla="*/ 15602 w 122"/>
              <a:gd name="T3" fmla="*/ 11113 h 126"/>
              <a:gd name="T4" fmla="*/ 73754 w 122"/>
              <a:gd name="T5" fmla="*/ 0 h 126"/>
              <a:gd name="T6" fmla="*/ 93611 w 122"/>
              <a:gd name="T7" fmla="*/ 19050 h 126"/>
              <a:gd name="T8" fmla="*/ 96447 w 122"/>
              <a:gd name="T9" fmla="*/ 65088 h 126"/>
              <a:gd name="T10" fmla="*/ 141834 w 122"/>
              <a:gd name="T11" fmla="*/ 74613 h 126"/>
              <a:gd name="T12" fmla="*/ 148926 w 122"/>
              <a:gd name="T13" fmla="*/ 112713 h 126"/>
              <a:gd name="T14" fmla="*/ 171620 w 122"/>
              <a:gd name="T15" fmla="*/ 115888 h 126"/>
              <a:gd name="T16" fmla="*/ 171620 w 122"/>
              <a:gd name="T17" fmla="*/ 152400 h 126"/>
              <a:gd name="T18" fmla="*/ 144671 w 122"/>
              <a:gd name="T19" fmla="*/ 198438 h 126"/>
              <a:gd name="T20" fmla="*/ 85101 w 122"/>
              <a:gd name="T21" fmla="*/ 195263 h 126"/>
              <a:gd name="T22" fmla="*/ 96447 w 122"/>
              <a:gd name="T23" fmla="*/ 144463 h 126"/>
              <a:gd name="T24" fmla="*/ 0 w 122"/>
              <a:gd name="T25" fmla="*/ 74613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126"/>
              <a:gd name="T41" fmla="*/ 122 w 122"/>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126">
                <a:moveTo>
                  <a:pt x="0" y="47"/>
                </a:moveTo>
                <a:lnTo>
                  <a:pt x="11" y="7"/>
                </a:lnTo>
                <a:lnTo>
                  <a:pt x="52" y="0"/>
                </a:lnTo>
                <a:lnTo>
                  <a:pt x="66" y="12"/>
                </a:lnTo>
                <a:lnTo>
                  <a:pt x="68" y="41"/>
                </a:lnTo>
                <a:lnTo>
                  <a:pt x="100" y="47"/>
                </a:lnTo>
                <a:lnTo>
                  <a:pt x="105" y="71"/>
                </a:lnTo>
                <a:lnTo>
                  <a:pt x="121" y="73"/>
                </a:lnTo>
                <a:lnTo>
                  <a:pt x="121" y="96"/>
                </a:lnTo>
                <a:lnTo>
                  <a:pt x="102" y="125"/>
                </a:lnTo>
                <a:lnTo>
                  <a:pt x="60" y="123"/>
                </a:lnTo>
                <a:lnTo>
                  <a:pt x="68" y="91"/>
                </a:lnTo>
                <a:lnTo>
                  <a:pt x="0" y="4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20" name="Freeform 312"/>
          <p:cNvSpPr>
            <a:spLocks/>
          </p:cNvSpPr>
          <p:nvPr/>
        </p:nvSpPr>
        <p:spPr bwMode="auto">
          <a:xfrm>
            <a:off x="2724150" y="4216400"/>
            <a:ext cx="247650" cy="412750"/>
          </a:xfrm>
          <a:custGeom>
            <a:avLst/>
            <a:gdLst>
              <a:gd name="T0" fmla="*/ 0 w 176"/>
              <a:gd name="T1" fmla="*/ 95250 h 260"/>
              <a:gd name="T2" fmla="*/ 4221 w 176"/>
              <a:gd name="T3" fmla="*/ 130175 h 260"/>
              <a:gd name="T4" fmla="*/ 46434 w 176"/>
              <a:gd name="T5" fmla="*/ 187325 h 260"/>
              <a:gd name="T6" fmla="*/ 101311 w 176"/>
              <a:gd name="T7" fmla="*/ 322262 h 260"/>
              <a:gd name="T8" fmla="*/ 215287 w 176"/>
              <a:gd name="T9" fmla="*/ 411163 h 260"/>
              <a:gd name="T10" fmla="*/ 232172 w 176"/>
              <a:gd name="T11" fmla="*/ 398462 h 260"/>
              <a:gd name="T12" fmla="*/ 239207 w 176"/>
              <a:gd name="T13" fmla="*/ 366712 h 260"/>
              <a:gd name="T14" fmla="*/ 225136 w 176"/>
              <a:gd name="T15" fmla="*/ 358775 h 260"/>
              <a:gd name="T16" fmla="*/ 234986 w 176"/>
              <a:gd name="T17" fmla="*/ 350837 h 260"/>
              <a:gd name="T18" fmla="*/ 246243 w 176"/>
              <a:gd name="T19" fmla="*/ 277812 h 260"/>
              <a:gd name="T20" fmla="*/ 227951 w 176"/>
              <a:gd name="T21" fmla="*/ 244475 h 260"/>
              <a:gd name="T22" fmla="*/ 215287 w 176"/>
              <a:gd name="T23" fmla="*/ 244475 h 260"/>
              <a:gd name="T24" fmla="*/ 215287 w 176"/>
              <a:gd name="T25" fmla="*/ 207962 h 260"/>
              <a:gd name="T26" fmla="*/ 188552 w 176"/>
              <a:gd name="T27" fmla="*/ 223837 h 260"/>
              <a:gd name="T28" fmla="*/ 164631 w 176"/>
              <a:gd name="T29" fmla="*/ 207962 h 260"/>
              <a:gd name="T30" fmla="*/ 146339 w 176"/>
              <a:gd name="T31" fmla="*/ 168275 h 260"/>
              <a:gd name="T32" fmla="*/ 175888 w 176"/>
              <a:gd name="T33" fmla="*/ 114300 h 260"/>
              <a:gd name="T34" fmla="*/ 225136 w 176"/>
              <a:gd name="T35" fmla="*/ 90487 h 260"/>
              <a:gd name="T36" fmla="*/ 215287 w 176"/>
              <a:gd name="T37" fmla="*/ 82550 h 260"/>
              <a:gd name="T38" fmla="*/ 219508 w 176"/>
              <a:gd name="T39" fmla="*/ 57150 h 260"/>
              <a:gd name="T40" fmla="*/ 164631 w 176"/>
              <a:gd name="T41" fmla="*/ 49212 h 260"/>
              <a:gd name="T42" fmla="*/ 118197 w 176"/>
              <a:gd name="T43" fmla="*/ 0 h 260"/>
              <a:gd name="T44" fmla="*/ 111161 w 176"/>
              <a:gd name="T45" fmla="*/ 33337 h 260"/>
              <a:gd name="T46" fmla="*/ 64727 w 176"/>
              <a:gd name="T47" fmla="*/ 69850 h 260"/>
              <a:gd name="T48" fmla="*/ 39399 w 176"/>
              <a:gd name="T49" fmla="*/ 104775 h 260"/>
              <a:gd name="T50" fmla="*/ 15478 w 176"/>
              <a:gd name="T51" fmla="*/ 98425 h 260"/>
              <a:gd name="T52" fmla="*/ 15478 w 176"/>
              <a:gd name="T53" fmla="*/ 74612 h 260"/>
              <a:gd name="T54" fmla="*/ 0 w 176"/>
              <a:gd name="T55" fmla="*/ 95250 h 2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6"/>
              <a:gd name="T85" fmla="*/ 0 h 260"/>
              <a:gd name="T86" fmla="*/ 176 w 176"/>
              <a:gd name="T87" fmla="*/ 260 h 2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6" h="260">
                <a:moveTo>
                  <a:pt x="0" y="60"/>
                </a:moveTo>
                <a:lnTo>
                  <a:pt x="3" y="82"/>
                </a:lnTo>
                <a:lnTo>
                  <a:pt x="33" y="118"/>
                </a:lnTo>
                <a:lnTo>
                  <a:pt x="72" y="203"/>
                </a:lnTo>
                <a:lnTo>
                  <a:pt x="153" y="259"/>
                </a:lnTo>
                <a:lnTo>
                  <a:pt x="165" y="251"/>
                </a:lnTo>
                <a:lnTo>
                  <a:pt x="170" y="231"/>
                </a:lnTo>
                <a:lnTo>
                  <a:pt x="160" y="226"/>
                </a:lnTo>
                <a:lnTo>
                  <a:pt x="167" y="221"/>
                </a:lnTo>
                <a:lnTo>
                  <a:pt x="175" y="175"/>
                </a:lnTo>
                <a:lnTo>
                  <a:pt x="162" y="154"/>
                </a:lnTo>
                <a:lnTo>
                  <a:pt x="153" y="154"/>
                </a:lnTo>
                <a:lnTo>
                  <a:pt x="153" y="131"/>
                </a:lnTo>
                <a:lnTo>
                  <a:pt x="134" y="141"/>
                </a:lnTo>
                <a:lnTo>
                  <a:pt x="117" y="131"/>
                </a:lnTo>
                <a:lnTo>
                  <a:pt x="104" y="106"/>
                </a:lnTo>
                <a:lnTo>
                  <a:pt x="125" y="72"/>
                </a:lnTo>
                <a:lnTo>
                  <a:pt x="160" y="57"/>
                </a:lnTo>
                <a:lnTo>
                  <a:pt x="153" y="52"/>
                </a:lnTo>
                <a:lnTo>
                  <a:pt x="156" y="36"/>
                </a:lnTo>
                <a:lnTo>
                  <a:pt x="117" y="31"/>
                </a:lnTo>
                <a:lnTo>
                  <a:pt x="84" y="0"/>
                </a:lnTo>
                <a:lnTo>
                  <a:pt x="79" y="21"/>
                </a:lnTo>
                <a:lnTo>
                  <a:pt x="46" y="44"/>
                </a:lnTo>
                <a:lnTo>
                  <a:pt x="28" y="66"/>
                </a:lnTo>
                <a:lnTo>
                  <a:pt x="11" y="62"/>
                </a:lnTo>
                <a:lnTo>
                  <a:pt x="11" y="47"/>
                </a:lnTo>
                <a:lnTo>
                  <a:pt x="0" y="6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21" name="Freeform 313"/>
          <p:cNvSpPr>
            <a:spLocks/>
          </p:cNvSpPr>
          <p:nvPr/>
        </p:nvSpPr>
        <p:spPr bwMode="auto">
          <a:xfrm>
            <a:off x="2724150" y="4216400"/>
            <a:ext cx="255588" cy="422275"/>
          </a:xfrm>
          <a:custGeom>
            <a:avLst/>
            <a:gdLst>
              <a:gd name="T0" fmla="*/ 0 w 182"/>
              <a:gd name="T1" fmla="*/ 96837 h 266"/>
              <a:gd name="T2" fmla="*/ 4213 w 182"/>
              <a:gd name="T3" fmla="*/ 133350 h 266"/>
              <a:gd name="T4" fmla="*/ 47747 w 182"/>
              <a:gd name="T5" fmla="*/ 192087 h 266"/>
              <a:gd name="T6" fmla="*/ 103920 w 182"/>
              <a:gd name="T7" fmla="*/ 330200 h 266"/>
              <a:gd name="T8" fmla="*/ 221884 w 182"/>
              <a:gd name="T9" fmla="*/ 420688 h 266"/>
              <a:gd name="T10" fmla="*/ 240140 w 182"/>
              <a:gd name="T11" fmla="*/ 407988 h 266"/>
              <a:gd name="T12" fmla="*/ 247162 w 182"/>
              <a:gd name="T13" fmla="*/ 374650 h 266"/>
              <a:gd name="T14" fmla="*/ 233119 w 182"/>
              <a:gd name="T15" fmla="*/ 366712 h 266"/>
              <a:gd name="T16" fmla="*/ 242949 w 182"/>
              <a:gd name="T17" fmla="*/ 358775 h 266"/>
              <a:gd name="T18" fmla="*/ 254184 w 182"/>
              <a:gd name="T19" fmla="*/ 284162 h 266"/>
              <a:gd name="T20" fmla="*/ 235927 w 182"/>
              <a:gd name="T21" fmla="*/ 250825 h 266"/>
              <a:gd name="T22" fmla="*/ 221884 w 182"/>
              <a:gd name="T23" fmla="*/ 250825 h 266"/>
              <a:gd name="T24" fmla="*/ 221884 w 182"/>
              <a:gd name="T25" fmla="*/ 212725 h 266"/>
              <a:gd name="T26" fmla="*/ 195202 w 182"/>
              <a:gd name="T27" fmla="*/ 228600 h 266"/>
              <a:gd name="T28" fmla="*/ 169924 w 182"/>
              <a:gd name="T29" fmla="*/ 212725 h 266"/>
              <a:gd name="T30" fmla="*/ 151668 w 182"/>
              <a:gd name="T31" fmla="*/ 171450 h 266"/>
              <a:gd name="T32" fmla="*/ 181159 w 182"/>
              <a:gd name="T33" fmla="*/ 117475 h 266"/>
              <a:gd name="T34" fmla="*/ 233119 w 182"/>
              <a:gd name="T35" fmla="*/ 92075 h 266"/>
              <a:gd name="T36" fmla="*/ 221884 w 182"/>
              <a:gd name="T37" fmla="*/ 84137 h 266"/>
              <a:gd name="T38" fmla="*/ 226097 w 182"/>
              <a:gd name="T39" fmla="*/ 58737 h 266"/>
              <a:gd name="T40" fmla="*/ 169924 w 182"/>
              <a:gd name="T41" fmla="*/ 50800 h 266"/>
              <a:gd name="T42" fmla="*/ 122177 w 182"/>
              <a:gd name="T43" fmla="*/ 0 h 266"/>
              <a:gd name="T44" fmla="*/ 115155 w 182"/>
              <a:gd name="T45" fmla="*/ 33337 h 266"/>
              <a:gd name="T46" fmla="*/ 67408 w 182"/>
              <a:gd name="T47" fmla="*/ 71437 h 266"/>
              <a:gd name="T48" fmla="*/ 40726 w 182"/>
              <a:gd name="T49" fmla="*/ 107950 h 266"/>
              <a:gd name="T50" fmla="*/ 15448 w 182"/>
              <a:gd name="T51" fmla="*/ 100012 h 266"/>
              <a:gd name="T52" fmla="*/ 15448 w 182"/>
              <a:gd name="T53" fmla="*/ 76200 h 266"/>
              <a:gd name="T54" fmla="*/ 0 w 182"/>
              <a:gd name="T55" fmla="*/ 96837 h 2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2"/>
              <a:gd name="T85" fmla="*/ 0 h 266"/>
              <a:gd name="T86" fmla="*/ 182 w 182"/>
              <a:gd name="T87" fmla="*/ 266 h 2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2" h="266">
                <a:moveTo>
                  <a:pt x="0" y="61"/>
                </a:moveTo>
                <a:lnTo>
                  <a:pt x="3" y="84"/>
                </a:lnTo>
                <a:lnTo>
                  <a:pt x="34" y="121"/>
                </a:lnTo>
                <a:lnTo>
                  <a:pt x="74" y="208"/>
                </a:lnTo>
                <a:lnTo>
                  <a:pt x="158" y="265"/>
                </a:lnTo>
                <a:lnTo>
                  <a:pt x="171" y="257"/>
                </a:lnTo>
                <a:lnTo>
                  <a:pt x="176" y="236"/>
                </a:lnTo>
                <a:lnTo>
                  <a:pt x="166" y="231"/>
                </a:lnTo>
                <a:lnTo>
                  <a:pt x="173" y="226"/>
                </a:lnTo>
                <a:lnTo>
                  <a:pt x="181" y="179"/>
                </a:lnTo>
                <a:lnTo>
                  <a:pt x="168" y="158"/>
                </a:lnTo>
                <a:lnTo>
                  <a:pt x="158" y="158"/>
                </a:lnTo>
                <a:lnTo>
                  <a:pt x="158" y="134"/>
                </a:lnTo>
                <a:lnTo>
                  <a:pt x="139" y="144"/>
                </a:lnTo>
                <a:lnTo>
                  <a:pt x="121" y="134"/>
                </a:lnTo>
                <a:lnTo>
                  <a:pt x="108" y="108"/>
                </a:lnTo>
                <a:lnTo>
                  <a:pt x="129" y="74"/>
                </a:lnTo>
                <a:lnTo>
                  <a:pt x="166" y="58"/>
                </a:lnTo>
                <a:lnTo>
                  <a:pt x="158" y="53"/>
                </a:lnTo>
                <a:lnTo>
                  <a:pt x="161" y="37"/>
                </a:lnTo>
                <a:lnTo>
                  <a:pt x="121" y="32"/>
                </a:lnTo>
                <a:lnTo>
                  <a:pt x="87" y="0"/>
                </a:lnTo>
                <a:lnTo>
                  <a:pt x="82" y="21"/>
                </a:lnTo>
                <a:lnTo>
                  <a:pt x="48" y="45"/>
                </a:lnTo>
                <a:lnTo>
                  <a:pt x="29" y="68"/>
                </a:lnTo>
                <a:lnTo>
                  <a:pt x="11" y="63"/>
                </a:lnTo>
                <a:lnTo>
                  <a:pt x="11" y="48"/>
                </a:lnTo>
                <a:lnTo>
                  <a:pt x="0" y="6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22" name="Freeform 314"/>
          <p:cNvSpPr>
            <a:spLocks/>
          </p:cNvSpPr>
          <p:nvPr/>
        </p:nvSpPr>
        <p:spPr bwMode="auto">
          <a:xfrm>
            <a:off x="6838950" y="3941763"/>
            <a:ext cx="41275" cy="63500"/>
          </a:xfrm>
          <a:custGeom>
            <a:avLst/>
            <a:gdLst>
              <a:gd name="T0" fmla="*/ 0 w 29"/>
              <a:gd name="T1" fmla="*/ 61913 h 40"/>
              <a:gd name="T2" fmla="*/ 27042 w 29"/>
              <a:gd name="T3" fmla="*/ 33337 h 40"/>
              <a:gd name="T4" fmla="*/ 39852 w 29"/>
              <a:gd name="T5" fmla="*/ 0 h 40"/>
              <a:gd name="T6" fmla="*/ 0 w 29"/>
              <a:gd name="T7" fmla="*/ 61913 h 40"/>
              <a:gd name="T8" fmla="*/ 0 60000 65536"/>
              <a:gd name="T9" fmla="*/ 0 60000 65536"/>
              <a:gd name="T10" fmla="*/ 0 60000 65536"/>
              <a:gd name="T11" fmla="*/ 0 60000 65536"/>
              <a:gd name="T12" fmla="*/ 0 w 29"/>
              <a:gd name="T13" fmla="*/ 0 h 40"/>
              <a:gd name="T14" fmla="*/ 29 w 29"/>
              <a:gd name="T15" fmla="*/ 40 h 40"/>
            </a:gdLst>
            <a:ahLst/>
            <a:cxnLst>
              <a:cxn ang="T8">
                <a:pos x="T0" y="T1"/>
              </a:cxn>
              <a:cxn ang="T9">
                <a:pos x="T2" y="T3"/>
              </a:cxn>
              <a:cxn ang="T10">
                <a:pos x="T4" y="T5"/>
              </a:cxn>
              <a:cxn ang="T11">
                <a:pos x="T6" y="T7"/>
              </a:cxn>
            </a:cxnLst>
            <a:rect l="T12" t="T13" r="T14" b="T15"/>
            <a:pathLst>
              <a:path w="29" h="40">
                <a:moveTo>
                  <a:pt x="0" y="39"/>
                </a:moveTo>
                <a:lnTo>
                  <a:pt x="19" y="21"/>
                </a:lnTo>
                <a:lnTo>
                  <a:pt x="28" y="0"/>
                </a:lnTo>
                <a:lnTo>
                  <a:pt x="0" y="3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23" name="Freeform 315"/>
          <p:cNvSpPr>
            <a:spLocks/>
          </p:cNvSpPr>
          <p:nvPr/>
        </p:nvSpPr>
        <p:spPr bwMode="auto">
          <a:xfrm>
            <a:off x="6838950" y="3941763"/>
            <a:ext cx="50800" cy="73025"/>
          </a:xfrm>
          <a:custGeom>
            <a:avLst/>
            <a:gdLst>
              <a:gd name="T0" fmla="*/ 0 w 35"/>
              <a:gd name="T1" fmla="*/ 71438 h 46"/>
              <a:gd name="T2" fmla="*/ 33383 w 35"/>
              <a:gd name="T3" fmla="*/ 38100 h 46"/>
              <a:gd name="T4" fmla="*/ 49349 w 35"/>
              <a:gd name="T5" fmla="*/ 0 h 46"/>
              <a:gd name="T6" fmla="*/ 0 w 35"/>
              <a:gd name="T7" fmla="*/ 71438 h 46"/>
              <a:gd name="T8" fmla="*/ 0 60000 65536"/>
              <a:gd name="T9" fmla="*/ 0 60000 65536"/>
              <a:gd name="T10" fmla="*/ 0 60000 65536"/>
              <a:gd name="T11" fmla="*/ 0 60000 65536"/>
              <a:gd name="T12" fmla="*/ 0 w 35"/>
              <a:gd name="T13" fmla="*/ 0 h 46"/>
              <a:gd name="T14" fmla="*/ 35 w 35"/>
              <a:gd name="T15" fmla="*/ 46 h 46"/>
            </a:gdLst>
            <a:ahLst/>
            <a:cxnLst>
              <a:cxn ang="T8">
                <a:pos x="T0" y="T1"/>
              </a:cxn>
              <a:cxn ang="T9">
                <a:pos x="T2" y="T3"/>
              </a:cxn>
              <a:cxn ang="T10">
                <a:pos x="T4" y="T5"/>
              </a:cxn>
              <a:cxn ang="T11">
                <a:pos x="T6" y="T7"/>
              </a:cxn>
            </a:cxnLst>
            <a:rect l="T12" t="T13" r="T14" b="T15"/>
            <a:pathLst>
              <a:path w="35" h="46">
                <a:moveTo>
                  <a:pt x="0" y="45"/>
                </a:moveTo>
                <a:lnTo>
                  <a:pt x="23" y="24"/>
                </a:lnTo>
                <a:lnTo>
                  <a:pt x="34" y="0"/>
                </a:lnTo>
                <a:lnTo>
                  <a:pt x="0" y="4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24" name="Freeform 316"/>
          <p:cNvSpPr>
            <a:spLocks/>
          </p:cNvSpPr>
          <p:nvPr/>
        </p:nvSpPr>
        <p:spPr bwMode="auto">
          <a:xfrm>
            <a:off x="6899275" y="3775075"/>
            <a:ext cx="77788" cy="134938"/>
          </a:xfrm>
          <a:custGeom>
            <a:avLst/>
            <a:gdLst>
              <a:gd name="T0" fmla="*/ 0 w 55"/>
              <a:gd name="T1" fmla="*/ 50800 h 85"/>
              <a:gd name="T2" fmla="*/ 8486 w 55"/>
              <a:gd name="T3" fmla="*/ 0 h 85"/>
              <a:gd name="T4" fmla="*/ 39601 w 55"/>
              <a:gd name="T5" fmla="*/ 0 h 85"/>
              <a:gd name="T6" fmla="*/ 45258 w 55"/>
              <a:gd name="T7" fmla="*/ 34925 h 85"/>
              <a:gd name="T8" fmla="*/ 25458 w 55"/>
              <a:gd name="T9" fmla="*/ 74613 h 85"/>
              <a:gd name="T10" fmla="*/ 29701 w 55"/>
              <a:gd name="T11" fmla="*/ 90488 h 85"/>
              <a:gd name="T12" fmla="*/ 72131 w 55"/>
              <a:gd name="T13" fmla="*/ 101600 h 85"/>
              <a:gd name="T14" fmla="*/ 76374 w 55"/>
              <a:gd name="T15" fmla="*/ 133350 h 85"/>
              <a:gd name="T16" fmla="*/ 49501 w 55"/>
              <a:gd name="T17" fmla="*/ 101600 h 85"/>
              <a:gd name="T18" fmla="*/ 49501 w 55"/>
              <a:gd name="T19" fmla="*/ 120650 h 85"/>
              <a:gd name="T20" fmla="*/ 8486 w 55"/>
              <a:gd name="T21" fmla="*/ 101600 h 85"/>
              <a:gd name="T22" fmla="*/ 0 w 55"/>
              <a:gd name="T23" fmla="*/ 5080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85"/>
              <a:gd name="T38" fmla="*/ 55 w 55"/>
              <a:gd name="T39" fmla="*/ 85 h 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85">
                <a:moveTo>
                  <a:pt x="0" y="32"/>
                </a:moveTo>
                <a:lnTo>
                  <a:pt x="6" y="0"/>
                </a:lnTo>
                <a:lnTo>
                  <a:pt x="28" y="0"/>
                </a:lnTo>
                <a:lnTo>
                  <a:pt x="32" y="22"/>
                </a:lnTo>
                <a:lnTo>
                  <a:pt x="18" y="47"/>
                </a:lnTo>
                <a:lnTo>
                  <a:pt x="21" y="57"/>
                </a:lnTo>
                <a:lnTo>
                  <a:pt x="51" y="64"/>
                </a:lnTo>
                <a:lnTo>
                  <a:pt x="54" y="84"/>
                </a:lnTo>
                <a:lnTo>
                  <a:pt x="35" y="64"/>
                </a:lnTo>
                <a:lnTo>
                  <a:pt x="35" y="76"/>
                </a:lnTo>
                <a:lnTo>
                  <a:pt x="6" y="64"/>
                </a:lnTo>
                <a:lnTo>
                  <a:pt x="0" y="3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25" name="Freeform 317"/>
          <p:cNvSpPr>
            <a:spLocks/>
          </p:cNvSpPr>
          <p:nvPr/>
        </p:nvSpPr>
        <p:spPr bwMode="auto">
          <a:xfrm>
            <a:off x="6899275" y="3775075"/>
            <a:ext cx="85725" cy="144463"/>
          </a:xfrm>
          <a:custGeom>
            <a:avLst/>
            <a:gdLst>
              <a:gd name="T0" fmla="*/ 0 w 61"/>
              <a:gd name="T1" fmla="*/ 53975 h 91"/>
              <a:gd name="T2" fmla="*/ 9837 w 61"/>
              <a:gd name="T3" fmla="*/ 0 h 91"/>
              <a:gd name="T4" fmla="*/ 43565 w 61"/>
              <a:gd name="T5" fmla="*/ 0 h 91"/>
              <a:gd name="T6" fmla="*/ 50592 w 61"/>
              <a:gd name="T7" fmla="*/ 38100 h 91"/>
              <a:gd name="T8" fmla="*/ 28107 w 61"/>
              <a:gd name="T9" fmla="*/ 79375 h 91"/>
              <a:gd name="T10" fmla="*/ 32323 w 61"/>
              <a:gd name="T11" fmla="*/ 96838 h 91"/>
              <a:gd name="T12" fmla="*/ 80104 w 61"/>
              <a:gd name="T13" fmla="*/ 109538 h 91"/>
              <a:gd name="T14" fmla="*/ 84320 w 61"/>
              <a:gd name="T15" fmla="*/ 142875 h 91"/>
              <a:gd name="T16" fmla="*/ 54808 w 61"/>
              <a:gd name="T17" fmla="*/ 109538 h 91"/>
              <a:gd name="T18" fmla="*/ 54808 w 61"/>
              <a:gd name="T19" fmla="*/ 128588 h 91"/>
              <a:gd name="T20" fmla="*/ 9837 w 61"/>
              <a:gd name="T21" fmla="*/ 109538 h 91"/>
              <a:gd name="T22" fmla="*/ 0 w 61"/>
              <a:gd name="T23" fmla="*/ 53975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91"/>
              <a:gd name="T38" fmla="*/ 61 w 61"/>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91">
                <a:moveTo>
                  <a:pt x="0" y="34"/>
                </a:moveTo>
                <a:lnTo>
                  <a:pt x="7" y="0"/>
                </a:lnTo>
                <a:lnTo>
                  <a:pt x="31" y="0"/>
                </a:lnTo>
                <a:lnTo>
                  <a:pt x="36" y="24"/>
                </a:lnTo>
                <a:lnTo>
                  <a:pt x="20" y="50"/>
                </a:lnTo>
                <a:lnTo>
                  <a:pt x="23" y="61"/>
                </a:lnTo>
                <a:lnTo>
                  <a:pt x="57" y="69"/>
                </a:lnTo>
                <a:lnTo>
                  <a:pt x="60" y="90"/>
                </a:lnTo>
                <a:lnTo>
                  <a:pt x="39" y="69"/>
                </a:lnTo>
                <a:lnTo>
                  <a:pt x="39" y="81"/>
                </a:lnTo>
                <a:lnTo>
                  <a:pt x="7" y="69"/>
                </a:lnTo>
                <a:lnTo>
                  <a:pt x="0" y="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26" name="Freeform 318"/>
          <p:cNvSpPr>
            <a:spLocks/>
          </p:cNvSpPr>
          <p:nvPr/>
        </p:nvSpPr>
        <p:spPr bwMode="auto">
          <a:xfrm>
            <a:off x="6902450" y="3892550"/>
            <a:ext cx="23813" cy="26988"/>
          </a:xfrm>
          <a:custGeom>
            <a:avLst/>
            <a:gdLst>
              <a:gd name="T0" fmla="*/ 0 w 17"/>
              <a:gd name="T1" fmla="*/ 0 h 17"/>
              <a:gd name="T2" fmla="*/ 12607 w 17"/>
              <a:gd name="T3" fmla="*/ 0 h 17"/>
              <a:gd name="T4" fmla="*/ 22412 w 17"/>
              <a:gd name="T5" fmla="*/ 7938 h 17"/>
              <a:gd name="T6" fmla="*/ 19611 w 17"/>
              <a:gd name="T7" fmla="*/ 2540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9" y="0"/>
                </a:lnTo>
                <a:lnTo>
                  <a:pt x="16" y="5"/>
                </a:lnTo>
                <a:lnTo>
                  <a:pt x="14" y="16"/>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27" name="Freeform 319"/>
          <p:cNvSpPr>
            <a:spLocks/>
          </p:cNvSpPr>
          <p:nvPr/>
        </p:nvSpPr>
        <p:spPr bwMode="auto">
          <a:xfrm>
            <a:off x="6902450" y="3892550"/>
            <a:ext cx="25400" cy="34925"/>
          </a:xfrm>
          <a:custGeom>
            <a:avLst/>
            <a:gdLst>
              <a:gd name="T0" fmla="*/ 0 w 19"/>
              <a:gd name="T1" fmla="*/ 0 h 22"/>
              <a:gd name="T2" fmla="*/ 13368 w 19"/>
              <a:gd name="T3" fmla="*/ 0 h 22"/>
              <a:gd name="T4" fmla="*/ 24063 w 19"/>
              <a:gd name="T5" fmla="*/ 11112 h 22"/>
              <a:gd name="T6" fmla="*/ 21389 w 19"/>
              <a:gd name="T7" fmla="*/ 33338 h 22"/>
              <a:gd name="T8" fmla="*/ 0 w 19"/>
              <a:gd name="T9" fmla="*/ 0 h 22"/>
              <a:gd name="T10" fmla="*/ 0 60000 65536"/>
              <a:gd name="T11" fmla="*/ 0 60000 65536"/>
              <a:gd name="T12" fmla="*/ 0 60000 65536"/>
              <a:gd name="T13" fmla="*/ 0 60000 65536"/>
              <a:gd name="T14" fmla="*/ 0 60000 65536"/>
              <a:gd name="T15" fmla="*/ 0 w 19"/>
              <a:gd name="T16" fmla="*/ 0 h 22"/>
              <a:gd name="T17" fmla="*/ 19 w 19"/>
              <a:gd name="T18" fmla="*/ 22 h 22"/>
            </a:gdLst>
            <a:ahLst/>
            <a:cxnLst>
              <a:cxn ang="T10">
                <a:pos x="T0" y="T1"/>
              </a:cxn>
              <a:cxn ang="T11">
                <a:pos x="T2" y="T3"/>
              </a:cxn>
              <a:cxn ang="T12">
                <a:pos x="T4" y="T5"/>
              </a:cxn>
              <a:cxn ang="T13">
                <a:pos x="T6" y="T7"/>
              </a:cxn>
              <a:cxn ang="T14">
                <a:pos x="T8" y="T9"/>
              </a:cxn>
            </a:cxnLst>
            <a:rect l="T15" t="T16" r="T17" b="T18"/>
            <a:pathLst>
              <a:path w="19" h="22">
                <a:moveTo>
                  <a:pt x="0" y="0"/>
                </a:moveTo>
                <a:lnTo>
                  <a:pt x="10" y="0"/>
                </a:lnTo>
                <a:lnTo>
                  <a:pt x="18" y="7"/>
                </a:lnTo>
                <a:lnTo>
                  <a:pt x="16" y="21"/>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28" name="Freeform 320"/>
          <p:cNvSpPr>
            <a:spLocks/>
          </p:cNvSpPr>
          <p:nvPr/>
        </p:nvSpPr>
        <p:spPr bwMode="auto">
          <a:xfrm>
            <a:off x="6938963" y="3933825"/>
            <a:ext cx="23812" cy="30163"/>
          </a:xfrm>
          <a:custGeom>
            <a:avLst/>
            <a:gdLst>
              <a:gd name="T0" fmla="*/ 0 w 17"/>
              <a:gd name="T1" fmla="*/ 0 h 19"/>
              <a:gd name="T2" fmla="*/ 0 w 17"/>
              <a:gd name="T3" fmla="*/ 28575 h 19"/>
              <a:gd name="T4" fmla="*/ 22411 w 17"/>
              <a:gd name="T5" fmla="*/ 12700 h 19"/>
              <a:gd name="T6" fmla="*/ 0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0"/>
                </a:moveTo>
                <a:lnTo>
                  <a:pt x="0" y="18"/>
                </a:lnTo>
                <a:lnTo>
                  <a:pt x="16" y="8"/>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29" name="Freeform 321"/>
          <p:cNvSpPr>
            <a:spLocks/>
          </p:cNvSpPr>
          <p:nvPr/>
        </p:nvSpPr>
        <p:spPr bwMode="auto">
          <a:xfrm>
            <a:off x="6938963" y="3933825"/>
            <a:ext cx="23812" cy="39688"/>
          </a:xfrm>
          <a:custGeom>
            <a:avLst/>
            <a:gdLst>
              <a:gd name="T0" fmla="*/ 0 w 17"/>
              <a:gd name="T1" fmla="*/ 0 h 25"/>
              <a:gd name="T2" fmla="*/ 0 w 17"/>
              <a:gd name="T3" fmla="*/ 38100 h 25"/>
              <a:gd name="T4" fmla="*/ 22411 w 17"/>
              <a:gd name="T5" fmla="*/ 17463 h 25"/>
              <a:gd name="T6" fmla="*/ 0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0"/>
                </a:moveTo>
                <a:lnTo>
                  <a:pt x="0" y="24"/>
                </a:lnTo>
                <a:lnTo>
                  <a:pt x="16" y="11"/>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30" name="Freeform 322"/>
          <p:cNvSpPr>
            <a:spLocks/>
          </p:cNvSpPr>
          <p:nvPr/>
        </p:nvSpPr>
        <p:spPr bwMode="auto">
          <a:xfrm>
            <a:off x="6938963" y="3984625"/>
            <a:ext cx="85725" cy="87313"/>
          </a:xfrm>
          <a:custGeom>
            <a:avLst/>
            <a:gdLst>
              <a:gd name="T0" fmla="*/ 0 w 61"/>
              <a:gd name="T1" fmla="*/ 60325 h 55"/>
              <a:gd name="T2" fmla="*/ 18269 w 61"/>
              <a:gd name="T3" fmla="*/ 25400 h 55"/>
              <a:gd name="T4" fmla="*/ 40755 w 61"/>
              <a:gd name="T5" fmla="*/ 28575 h 55"/>
              <a:gd name="T6" fmla="*/ 67456 w 61"/>
              <a:gd name="T7" fmla="*/ 0 h 55"/>
              <a:gd name="T8" fmla="*/ 84320 w 61"/>
              <a:gd name="T9" fmla="*/ 19050 h 55"/>
              <a:gd name="T10" fmla="*/ 77293 w 61"/>
              <a:gd name="T11" fmla="*/ 69850 h 55"/>
              <a:gd name="T12" fmla="*/ 70266 w 61"/>
              <a:gd name="T13" fmla="*/ 49213 h 55"/>
              <a:gd name="T14" fmla="*/ 63240 w 61"/>
              <a:gd name="T15" fmla="*/ 85725 h 55"/>
              <a:gd name="T16" fmla="*/ 43565 w 61"/>
              <a:gd name="T17" fmla="*/ 74613 h 55"/>
              <a:gd name="T18" fmla="*/ 30917 w 61"/>
              <a:gd name="T19" fmla="*/ 39688 h 55"/>
              <a:gd name="T20" fmla="*/ 0 w 61"/>
              <a:gd name="T21" fmla="*/ 6032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55"/>
              <a:gd name="T35" fmla="*/ 61 w 61"/>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55">
                <a:moveTo>
                  <a:pt x="0" y="38"/>
                </a:moveTo>
                <a:lnTo>
                  <a:pt x="13" y="16"/>
                </a:lnTo>
                <a:lnTo>
                  <a:pt x="29" y="18"/>
                </a:lnTo>
                <a:lnTo>
                  <a:pt x="48" y="0"/>
                </a:lnTo>
                <a:lnTo>
                  <a:pt x="60" y="12"/>
                </a:lnTo>
                <a:lnTo>
                  <a:pt x="55" y="44"/>
                </a:lnTo>
                <a:lnTo>
                  <a:pt x="50" y="31"/>
                </a:lnTo>
                <a:lnTo>
                  <a:pt x="45" y="54"/>
                </a:lnTo>
                <a:lnTo>
                  <a:pt x="31" y="47"/>
                </a:lnTo>
                <a:lnTo>
                  <a:pt x="22" y="25"/>
                </a:lnTo>
                <a:lnTo>
                  <a:pt x="0" y="3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31" name="Freeform 323"/>
          <p:cNvSpPr>
            <a:spLocks/>
          </p:cNvSpPr>
          <p:nvPr/>
        </p:nvSpPr>
        <p:spPr bwMode="auto">
          <a:xfrm>
            <a:off x="6938963" y="3984625"/>
            <a:ext cx="93662" cy="96838"/>
          </a:xfrm>
          <a:custGeom>
            <a:avLst/>
            <a:gdLst>
              <a:gd name="T0" fmla="*/ 0 w 67"/>
              <a:gd name="T1" fmla="*/ 66675 h 61"/>
              <a:gd name="T2" fmla="*/ 19571 w 67"/>
              <a:gd name="T3" fmla="*/ 28575 h 61"/>
              <a:gd name="T4" fmla="*/ 44734 w 67"/>
              <a:gd name="T5" fmla="*/ 31750 h 61"/>
              <a:gd name="T6" fmla="*/ 74091 w 67"/>
              <a:gd name="T7" fmla="*/ 0 h 61"/>
              <a:gd name="T8" fmla="*/ 92264 w 67"/>
              <a:gd name="T9" fmla="*/ 20638 h 61"/>
              <a:gd name="T10" fmla="*/ 85274 w 67"/>
              <a:gd name="T11" fmla="*/ 77788 h 61"/>
              <a:gd name="T12" fmla="*/ 76887 w 67"/>
              <a:gd name="T13" fmla="*/ 53975 h 61"/>
              <a:gd name="T14" fmla="*/ 69897 w 67"/>
              <a:gd name="T15" fmla="*/ 95250 h 61"/>
              <a:gd name="T16" fmla="*/ 47530 w 67"/>
              <a:gd name="T17" fmla="*/ 82550 h 61"/>
              <a:gd name="T18" fmla="*/ 33551 w 67"/>
              <a:gd name="T19" fmla="*/ 44450 h 61"/>
              <a:gd name="T20" fmla="*/ 0 w 67"/>
              <a:gd name="T21" fmla="*/ 66675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1"/>
              <a:gd name="T35" fmla="*/ 67 w 67"/>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1">
                <a:moveTo>
                  <a:pt x="0" y="42"/>
                </a:moveTo>
                <a:lnTo>
                  <a:pt x="14" y="18"/>
                </a:lnTo>
                <a:lnTo>
                  <a:pt x="32" y="20"/>
                </a:lnTo>
                <a:lnTo>
                  <a:pt x="53" y="0"/>
                </a:lnTo>
                <a:lnTo>
                  <a:pt x="66" y="13"/>
                </a:lnTo>
                <a:lnTo>
                  <a:pt x="61" y="49"/>
                </a:lnTo>
                <a:lnTo>
                  <a:pt x="55" y="34"/>
                </a:lnTo>
                <a:lnTo>
                  <a:pt x="50" y="60"/>
                </a:lnTo>
                <a:lnTo>
                  <a:pt x="34" y="52"/>
                </a:lnTo>
                <a:lnTo>
                  <a:pt x="24" y="28"/>
                </a:lnTo>
                <a:lnTo>
                  <a:pt x="0" y="4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32" name="Freeform 324"/>
          <p:cNvSpPr>
            <a:spLocks/>
          </p:cNvSpPr>
          <p:nvPr/>
        </p:nvSpPr>
        <p:spPr bwMode="auto">
          <a:xfrm>
            <a:off x="6946900" y="3954463"/>
            <a:ext cx="23813" cy="34925"/>
          </a:xfrm>
          <a:custGeom>
            <a:avLst/>
            <a:gdLst>
              <a:gd name="T0" fmla="*/ 0 w 17"/>
              <a:gd name="T1" fmla="*/ 23812 h 22"/>
              <a:gd name="T2" fmla="*/ 7004 w 17"/>
              <a:gd name="T3" fmla="*/ 15875 h 22"/>
              <a:gd name="T4" fmla="*/ 22412 w 17"/>
              <a:gd name="T5" fmla="*/ 0 h 22"/>
              <a:gd name="T6" fmla="*/ 14008 w 17"/>
              <a:gd name="T7" fmla="*/ 33338 h 22"/>
              <a:gd name="T8" fmla="*/ 0 w 17"/>
              <a:gd name="T9" fmla="*/ 23812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15"/>
                </a:moveTo>
                <a:lnTo>
                  <a:pt x="5" y="10"/>
                </a:lnTo>
                <a:lnTo>
                  <a:pt x="16" y="0"/>
                </a:lnTo>
                <a:lnTo>
                  <a:pt x="10" y="21"/>
                </a:lnTo>
                <a:lnTo>
                  <a:pt x="0" y="1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33" name="Freeform 325"/>
          <p:cNvSpPr>
            <a:spLocks/>
          </p:cNvSpPr>
          <p:nvPr/>
        </p:nvSpPr>
        <p:spPr bwMode="auto">
          <a:xfrm>
            <a:off x="6946900" y="3954463"/>
            <a:ext cx="23813" cy="44450"/>
          </a:xfrm>
          <a:custGeom>
            <a:avLst/>
            <a:gdLst>
              <a:gd name="T0" fmla="*/ 0 w 17"/>
              <a:gd name="T1" fmla="*/ 30163 h 28"/>
              <a:gd name="T2" fmla="*/ 7004 w 17"/>
              <a:gd name="T3" fmla="*/ 20638 h 28"/>
              <a:gd name="T4" fmla="*/ 22412 w 17"/>
              <a:gd name="T5" fmla="*/ 0 h 28"/>
              <a:gd name="T6" fmla="*/ 14008 w 17"/>
              <a:gd name="T7" fmla="*/ 42863 h 28"/>
              <a:gd name="T8" fmla="*/ 0 w 17"/>
              <a:gd name="T9" fmla="*/ 30163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19"/>
                </a:moveTo>
                <a:lnTo>
                  <a:pt x="5" y="13"/>
                </a:lnTo>
                <a:lnTo>
                  <a:pt x="16" y="0"/>
                </a:lnTo>
                <a:lnTo>
                  <a:pt x="10" y="27"/>
                </a:lnTo>
                <a:lnTo>
                  <a:pt x="0" y="1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34" name="Freeform 326"/>
          <p:cNvSpPr>
            <a:spLocks/>
          </p:cNvSpPr>
          <p:nvPr/>
        </p:nvSpPr>
        <p:spPr bwMode="auto">
          <a:xfrm>
            <a:off x="4700588" y="2789238"/>
            <a:ext cx="200025" cy="166687"/>
          </a:xfrm>
          <a:custGeom>
            <a:avLst/>
            <a:gdLst>
              <a:gd name="T0" fmla="*/ 0 w 142"/>
              <a:gd name="T1" fmla="*/ 26987 h 105"/>
              <a:gd name="T2" fmla="*/ 14086 w 142"/>
              <a:gd name="T3" fmla="*/ 114300 h 105"/>
              <a:gd name="T4" fmla="*/ 115507 w 142"/>
              <a:gd name="T5" fmla="*/ 157162 h 105"/>
              <a:gd name="T6" fmla="*/ 166218 w 142"/>
              <a:gd name="T7" fmla="*/ 165100 h 105"/>
              <a:gd name="T8" fmla="*/ 198616 w 142"/>
              <a:gd name="T9" fmla="*/ 122237 h 105"/>
              <a:gd name="T10" fmla="*/ 180304 w 142"/>
              <a:gd name="T11" fmla="*/ 69850 h 105"/>
              <a:gd name="T12" fmla="*/ 194390 w 142"/>
              <a:gd name="T13" fmla="*/ 58737 h 105"/>
              <a:gd name="T14" fmla="*/ 185939 w 142"/>
              <a:gd name="T15" fmla="*/ 19050 h 105"/>
              <a:gd name="T16" fmla="*/ 107056 w 142"/>
              <a:gd name="T17" fmla="*/ 7937 h 105"/>
              <a:gd name="T18" fmla="*/ 63388 w 142"/>
              <a:gd name="T19" fmla="*/ 0 h 105"/>
              <a:gd name="T20" fmla="*/ 0 w 142"/>
              <a:gd name="T21" fmla="*/ 26987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105"/>
              <a:gd name="T35" fmla="*/ 142 w 142"/>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105">
                <a:moveTo>
                  <a:pt x="0" y="17"/>
                </a:moveTo>
                <a:lnTo>
                  <a:pt x="10" y="72"/>
                </a:lnTo>
                <a:lnTo>
                  <a:pt x="82" y="99"/>
                </a:lnTo>
                <a:lnTo>
                  <a:pt x="118" y="104"/>
                </a:lnTo>
                <a:lnTo>
                  <a:pt x="141" y="77"/>
                </a:lnTo>
                <a:lnTo>
                  <a:pt x="128" y="44"/>
                </a:lnTo>
                <a:lnTo>
                  <a:pt x="138" y="37"/>
                </a:lnTo>
                <a:lnTo>
                  <a:pt x="132" y="12"/>
                </a:lnTo>
                <a:lnTo>
                  <a:pt x="76" y="5"/>
                </a:lnTo>
                <a:lnTo>
                  <a:pt x="45" y="0"/>
                </a:lnTo>
                <a:lnTo>
                  <a:pt x="0" y="17"/>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35" name="Freeform 327"/>
          <p:cNvSpPr>
            <a:spLocks/>
          </p:cNvSpPr>
          <p:nvPr/>
        </p:nvSpPr>
        <p:spPr bwMode="auto">
          <a:xfrm>
            <a:off x="4700588" y="2789238"/>
            <a:ext cx="207962" cy="176212"/>
          </a:xfrm>
          <a:custGeom>
            <a:avLst/>
            <a:gdLst>
              <a:gd name="T0" fmla="*/ 0 w 148"/>
              <a:gd name="T1" fmla="*/ 28575 h 111"/>
              <a:gd name="T2" fmla="*/ 14051 w 148"/>
              <a:gd name="T3" fmla="*/ 120650 h 111"/>
              <a:gd name="T4" fmla="*/ 120843 w 148"/>
              <a:gd name="T5" fmla="*/ 166687 h 111"/>
              <a:gd name="T6" fmla="*/ 172833 w 148"/>
              <a:gd name="T7" fmla="*/ 174625 h 111"/>
              <a:gd name="T8" fmla="*/ 206557 w 148"/>
              <a:gd name="T9" fmla="*/ 128587 h 111"/>
              <a:gd name="T10" fmla="*/ 186885 w 148"/>
              <a:gd name="T11" fmla="*/ 74612 h 111"/>
              <a:gd name="T12" fmla="*/ 202341 w 148"/>
              <a:gd name="T13" fmla="*/ 61912 h 111"/>
              <a:gd name="T14" fmla="*/ 193911 w 148"/>
              <a:gd name="T15" fmla="*/ 20637 h 111"/>
              <a:gd name="T16" fmla="*/ 111007 w 148"/>
              <a:gd name="T17" fmla="*/ 7937 h 111"/>
              <a:gd name="T18" fmla="*/ 66042 w 148"/>
              <a:gd name="T19" fmla="*/ 0 h 111"/>
              <a:gd name="T20" fmla="*/ 0 w 148"/>
              <a:gd name="T21" fmla="*/ 28575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11"/>
              <a:gd name="T35" fmla="*/ 148 w 148"/>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11">
                <a:moveTo>
                  <a:pt x="0" y="18"/>
                </a:moveTo>
                <a:lnTo>
                  <a:pt x="10" y="76"/>
                </a:lnTo>
                <a:lnTo>
                  <a:pt x="86" y="105"/>
                </a:lnTo>
                <a:lnTo>
                  <a:pt x="123" y="110"/>
                </a:lnTo>
                <a:lnTo>
                  <a:pt x="147" y="81"/>
                </a:lnTo>
                <a:lnTo>
                  <a:pt x="133" y="47"/>
                </a:lnTo>
                <a:lnTo>
                  <a:pt x="144" y="39"/>
                </a:lnTo>
                <a:lnTo>
                  <a:pt x="138" y="13"/>
                </a:lnTo>
                <a:lnTo>
                  <a:pt x="79" y="5"/>
                </a:lnTo>
                <a:lnTo>
                  <a:pt x="47" y="0"/>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36" name="Freeform 328"/>
          <p:cNvSpPr>
            <a:spLocks/>
          </p:cNvSpPr>
          <p:nvPr/>
        </p:nvSpPr>
        <p:spPr bwMode="auto">
          <a:xfrm>
            <a:off x="4214813" y="3176588"/>
            <a:ext cx="60325" cy="120650"/>
          </a:xfrm>
          <a:custGeom>
            <a:avLst/>
            <a:gdLst>
              <a:gd name="T0" fmla="*/ 0 w 43"/>
              <a:gd name="T1" fmla="*/ 77787 h 76"/>
              <a:gd name="T2" fmla="*/ 14029 w 43"/>
              <a:gd name="T3" fmla="*/ 0 h 76"/>
              <a:gd name="T4" fmla="*/ 58922 w 43"/>
              <a:gd name="T5" fmla="*/ 3175 h 76"/>
              <a:gd name="T6" fmla="*/ 35073 w 43"/>
              <a:gd name="T7" fmla="*/ 57150 h 76"/>
              <a:gd name="T8" fmla="*/ 35073 w 43"/>
              <a:gd name="T9" fmla="*/ 114300 h 76"/>
              <a:gd name="T10" fmla="*/ 9820 w 43"/>
              <a:gd name="T11" fmla="*/ 119063 h 76"/>
              <a:gd name="T12" fmla="*/ 14029 w 43"/>
              <a:gd name="T13" fmla="*/ 80962 h 76"/>
              <a:gd name="T14" fmla="*/ 0 w 43"/>
              <a:gd name="T15" fmla="*/ 77787 h 76"/>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76"/>
              <a:gd name="T26" fmla="*/ 43 w 43"/>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76">
                <a:moveTo>
                  <a:pt x="0" y="49"/>
                </a:moveTo>
                <a:lnTo>
                  <a:pt x="10" y="0"/>
                </a:lnTo>
                <a:lnTo>
                  <a:pt x="42" y="2"/>
                </a:lnTo>
                <a:lnTo>
                  <a:pt x="25" y="36"/>
                </a:lnTo>
                <a:lnTo>
                  <a:pt x="25" y="72"/>
                </a:lnTo>
                <a:lnTo>
                  <a:pt x="7" y="75"/>
                </a:lnTo>
                <a:lnTo>
                  <a:pt x="10" y="51"/>
                </a:lnTo>
                <a:lnTo>
                  <a:pt x="0" y="49"/>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37" name="Freeform 329"/>
          <p:cNvSpPr>
            <a:spLocks/>
          </p:cNvSpPr>
          <p:nvPr/>
        </p:nvSpPr>
        <p:spPr bwMode="auto">
          <a:xfrm>
            <a:off x="4214813" y="3176588"/>
            <a:ext cx="69850" cy="130175"/>
          </a:xfrm>
          <a:custGeom>
            <a:avLst/>
            <a:gdLst>
              <a:gd name="T0" fmla="*/ 0 w 49"/>
              <a:gd name="T1" fmla="*/ 84137 h 82"/>
              <a:gd name="T2" fmla="*/ 15681 w 49"/>
              <a:gd name="T3" fmla="*/ 0 h 82"/>
              <a:gd name="T4" fmla="*/ 68424 w 49"/>
              <a:gd name="T5" fmla="*/ 3175 h 82"/>
              <a:gd name="T6" fmla="*/ 41340 w 49"/>
              <a:gd name="T7" fmla="*/ 61913 h 82"/>
              <a:gd name="T8" fmla="*/ 41340 w 49"/>
              <a:gd name="T9" fmla="*/ 123825 h 82"/>
              <a:gd name="T10" fmla="*/ 11404 w 49"/>
              <a:gd name="T11" fmla="*/ 128588 h 82"/>
              <a:gd name="T12" fmla="*/ 15681 w 49"/>
              <a:gd name="T13" fmla="*/ 87312 h 82"/>
              <a:gd name="T14" fmla="*/ 0 w 49"/>
              <a:gd name="T15" fmla="*/ 84137 h 82"/>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82"/>
              <a:gd name="T26" fmla="*/ 49 w 49"/>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82">
                <a:moveTo>
                  <a:pt x="0" y="53"/>
                </a:moveTo>
                <a:lnTo>
                  <a:pt x="11" y="0"/>
                </a:lnTo>
                <a:lnTo>
                  <a:pt x="48" y="2"/>
                </a:lnTo>
                <a:lnTo>
                  <a:pt x="29" y="39"/>
                </a:lnTo>
                <a:lnTo>
                  <a:pt x="29" y="78"/>
                </a:lnTo>
                <a:lnTo>
                  <a:pt x="8" y="81"/>
                </a:lnTo>
                <a:lnTo>
                  <a:pt x="11" y="55"/>
                </a:lnTo>
                <a:lnTo>
                  <a:pt x="0" y="5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38" name="Freeform 330"/>
          <p:cNvSpPr>
            <a:spLocks/>
          </p:cNvSpPr>
          <p:nvPr/>
        </p:nvSpPr>
        <p:spPr bwMode="auto">
          <a:xfrm>
            <a:off x="4059238" y="3913188"/>
            <a:ext cx="57150" cy="30162"/>
          </a:xfrm>
          <a:custGeom>
            <a:avLst/>
            <a:gdLst>
              <a:gd name="T0" fmla="*/ 0 w 40"/>
              <a:gd name="T1" fmla="*/ 6350 h 19"/>
              <a:gd name="T2" fmla="*/ 15716 w 40"/>
              <a:gd name="T3" fmla="*/ 19050 h 19"/>
              <a:gd name="T4" fmla="*/ 35719 w 40"/>
              <a:gd name="T5" fmla="*/ 12700 h 19"/>
              <a:gd name="T6" fmla="*/ 22860 w 40"/>
              <a:gd name="T7" fmla="*/ 19050 h 19"/>
              <a:gd name="T8" fmla="*/ 28575 w 40"/>
              <a:gd name="T9" fmla="*/ 28575 h 19"/>
              <a:gd name="T10" fmla="*/ 55721 w 40"/>
              <a:gd name="T11" fmla="*/ 19050 h 19"/>
              <a:gd name="T12" fmla="*/ 55721 w 40"/>
              <a:gd name="T13" fmla="*/ 0 h 19"/>
              <a:gd name="T14" fmla="*/ 0 w 40"/>
              <a:gd name="T15" fmla="*/ 6350 h 19"/>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9"/>
              <a:gd name="T26" fmla="*/ 40 w 4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9">
                <a:moveTo>
                  <a:pt x="0" y="4"/>
                </a:moveTo>
                <a:lnTo>
                  <a:pt x="11" y="12"/>
                </a:lnTo>
                <a:lnTo>
                  <a:pt x="25" y="8"/>
                </a:lnTo>
                <a:lnTo>
                  <a:pt x="16" y="12"/>
                </a:lnTo>
                <a:lnTo>
                  <a:pt x="20" y="18"/>
                </a:lnTo>
                <a:lnTo>
                  <a:pt x="39" y="12"/>
                </a:lnTo>
                <a:lnTo>
                  <a:pt x="39" y="0"/>
                </a:lnTo>
                <a:lnTo>
                  <a:pt x="0" y="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39" name="Freeform 331"/>
          <p:cNvSpPr>
            <a:spLocks/>
          </p:cNvSpPr>
          <p:nvPr/>
        </p:nvSpPr>
        <p:spPr bwMode="auto">
          <a:xfrm>
            <a:off x="4059238" y="3913188"/>
            <a:ext cx="65087" cy="39687"/>
          </a:xfrm>
          <a:custGeom>
            <a:avLst/>
            <a:gdLst>
              <a:gd name="T0" fmla="*/ 0 w 46"/>
              <a:gd name="T1" fmla="*/ 7937 h 25"/>
              <a:gd name="T2" fmla="*/ 18394 w 46"/>
              <a:gd name="T3" fmla="*/ 25400 h 25"/>
              <a:gd name="T4" fmla="*/ 41033 w 46"/>
              <a:gd name="T5" fmla="*/ 17462 h 25"/>
              <a:gd name="T6" fmla="*/ 25469 w 46"/>
              <a:gd name="T7" fmla="*/ 25400 h 25"/>
              <a:gd name="T8" fmla="*/ 32544 w 46"/>
              <a:gd name="T9" fmla="*/ 38100 h 25"/>
              <a:gd name="T10" fmla="*/ 63672 w 46"/>
              <a:gd name="T11" fmla="*/ 25400 h 25"/>
              <a:gd name="T12" fmla="*/ 63672 w 46"/>
              <a:gd name="T13" fmla="*/ 0 h 25"/>
              <a:gd name="T14" fmla="*/ 0 w 46"/>
              <a:gd name="T15" fmla="*/ 7937 h 2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25"/>
              <a:gd name="T26" fmla="*/ 46 w 4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25">
                <a:moveTo>
                  <a:pt x="0" y="5"/>
                </a:moveTo>
                <a:lnTo>
                  <a:pt x="13" y="16"/>
                </a:lnTo>
                <a:lnTo>
                  <a:pt x="29" y="11"/>
                </a:lnTo>
                <a:lnTo>
                  <a:pt x="18" y="16"/>
                </a:lnTo>
                <a:lnTo>
                  <a:pt x="23" y="24"/>
                </a:lnTo>
                <a:lnTo>
                  <a:pt x="45" y="16"/>
                </a:lnTo>
                <a:lnTo>
                  <a:pt x="45" y="0"/>
                </a:lnTo>
                <a:lnTo>
                  <a:pt x="0" y="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40" name="Freeform 332"/>
          <p:cNvSpPr>
            <a:spLocks/>
          </p:cNvSpPr>
          <p:nvPr/>
        </p:nvSpPr>
        <p:spPr bwMode="auto">
          <a:xfrm>
            <a:off x="5459413" y="3587750"/>
            <a:ext cx="23812" cy="30163"/>
          </a:xfrm>
          <a:custGeom>
            <a:avLst/>
            <a:gdLst>
              <a:gd name="T0" fmla="*/ 0 w 17"/>
              <a:gd name="T1" fmla="*/ 26988 h 19"/>
              <a:gd name="T2" fmla="*/ 11206 w 17"/>
              <a:gd name="T3" fmla="*/ 28575 h 19"/>
              <a:gd name="T4" fmla="*/ 22411 w 17"/>
              <a:gd name="T5" fmla="*/ 26988 h 19"/>
              <a:gd name="T6" fmla="*/ 16808 w 17"/>
              <a:gd name="T7" fmla="*/ 0 h 19"/>
              <a:gd name="T8" fmla="*/ 0 w 17"/>
              <a:gd name="T9" fmla="*/ 26988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7"/>
                </a:moveTo>
                <a:lnTo>
                  <a:pt x="8" y="18"/>
                </a:lnTo>
                <a:lnTo>
                  <a:pt x="16" y="17"/>
                </a:lnTo>
                <a:lnTo>
                  <a:pt x="12" y="0"/>
                </a:lnTo>
                <a:lnTo>
                  <a:pt x="0" y="17"/>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41" name="Freeform 333"/>
          <p:cNvSpPr>
            <a:spLocks/>
          </p:cNvSpPr>
          <p:nvPr/>
        </p:nvSpPr>
        <p:spPr bwMode="auto">
          <a:xfrm>
            <a:off x="5459413" y="3587750"/>
            <a:ext cx="23812" cy="39688"/>
          </a:xfrm>
          <a:custGeom>
            <a:avLst/>
            <a:gdLst>
              <a:gd name="T0" fmla="*/ 0 w 17"/>
              <a:gd name="T1" fmla="*/ 34925 h 25"/>
              <a:gd name="T2" fmla="*/ 11206 w 17"/>
              <a:gd name="T3" fmla="*/ 38100 h 25"/>
              <a:gd name="T4" fmla="*/ 22411 w 17"/>
              <a:gd name="T5" fmla="*/ 34925 h 25"/>
              <a:gd name="T6" fmla="*/ 15408 w 17"/>
              <a:gd name="T7" fmla="*/ 0 h 25"/>
              <a:gd name="T8" fmla="*/ 0 w 17"/>
              <a:gd name="T9" fmla="*/ 34925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2"/>
                </a:moveTo>
                <a:lnTo>
                  <a:pt x="8" y="24"/>
                </a:lnTo>
                <a:lnTo>
                  <a:pt x="16" y="22"/>
                </a:lnTo>
                <a:lnTo>
                  <a:pt x="11" y="0"/>
                </a:lnTo>
                <a:lnTo>
                  <a:pt x="0" y="2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42" name="Freeform 334"/>
          <p:cNvSpPr>
            <a:spLocks/>
          </p:cNvSpPr>
          <p:nvPr/>
        </p:nvSpPr>
        <p:spPr bwMode="auto">
          <a:xfrm>
            <a:off x="4830763" y="2989263"/>
            <a:ext cx="184150" cy="120650"/>
          </a:xfrm>
          <a:custGeom>
            <a:avLst/>
            <a:gdLst>
              <a:gd name="T0" fmla="*/ 0 w 131"/>
              <a:gd name="T1" fmla="*/ 57150 h 76"/>
              <a:gd name="T2" fmla="*/ 47795 w 131"/>
              <a:gd name="T3" fmla="*/ 111125 h 76"/>
              <a:gd name="T4" fmla="*/ 165876 w 131"/>
              <a:gd name="T5" fmla="*/ 119063 h 76"/>
              <a:gd name="T6" fmla="*/ 182744 w 131"/>
              <a:gd name="T7" fmla="*/ 77787 h 76"/>
              <a:gd name="T8" fmla="*/ 154630 w 131"/>
              <a:gd name="T9" fmla="*/ 73025 h 76"/>
              <a:gd name="T10" fmla="*/ 154630 w 131"/>
              <a:gd name="T11" fmla="*/ 38100 h 76"/>
              <a:gd name="T12" fmla="*/ 126515 w 131"/>
              <a:gd name="T13" fmla="*/ 0 h 76"/>
              <a:gd name="T14" fmla="*/ 47795 w 131"/>
              <a:gd name="T15" fmla="*/ 7937 h 76"/>
              <a:gd name="T16" fmla="*/ 0 w 131"/>
              <a:gd name="T17" fmla="*/ 5715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76"/>
              <a:gd name="T29" fmla="*/ 131 w 131"/>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76">
                <a:moveTo>
                  <a:pt x="0" y="36"/>
                </a:moveTo>
                <a:lnTo>
                  <a:pt x="34" y="70"/>
                </a:lnTo>
                <a:lnTo>
                  <a:pt x="118" y="75"/>
                </a:lnTo>
                <a:lnTo>
                  <a:pt x="130" y="49"/>
                </a:lnTo>
                <a:lnTo>
                  <a:pt x="110" y="46"/>
                </a:lnTo>
                <a:lnTo>
                  <a:pt x="110" y="24"/>
                </a:lnTo>
                <a:lnTo>
                  <a:pt x="90" y="0"/>
                </a:lnTo>
                <a:lnTo>
                  <a:pt x="34" y="5"/>
                </a:lnTo>
                <a:lnTo>
                  <a:pt x="0" y="36"/>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43" name="Freeform 335"/>
          <p:cNvSpPr>
            <a:spLocks/>
          </p:cNvSpPr>
          <p:nvPr/>
        </p:nvSpPr>
        <p:spPr bwMode="auto">
          <a:xfrm>
            <a:off x="4830763" y="2989263"/>
            <a:ext cx="192087" cy="130175"/>
          </a:xfrm>
          <a:custGeom>
            <a:avLst/>
            <a:gdLst>
              <a:gd name="T0" fmla="*/ 0 w 137"/>
              <a:gd name="T1" fmla="*/ 61913 h 82"/>
              <a:gd name="T2" fmla="*/ 50475 w 137"/>
              <a:gd name="T3" fmla="*/ 120650 h 82"/>
              <a:gd name="T4" fmla="*/ 172458 w 137"/>
              <a:gd name="T5" fmla="*/ 128588 h 82"/>
              <a:gd name="T6" fmla="*/ 190685 w 137"/>
              <a:gd name="T7" fmla="*/ 84137 h 82"/>
              <a:gd name="T8" fmla="*/ 161241 w 137"/>
              <a:gd name="T9" fmla="*/ 79375 h 82"/>
              <a:gd name="T10" fmla="*/ 161241 w 137"/>
              <a:gd name="T11" fmla="*/ 41275 h 82"/>
              <a:gd name="T12" fmla="*/ 131797 w 137"/>
              <a:gd name="T13" fmla="*/ 0 h 82"/>
              <a:gd name="T14" fmla="*/ 50475 w 137"/>
              <a:gd name="T15" fmla="*/ 7938 h 82"/>
              <a:gd name="T16" fmla="*/ 0 w 137"/>
              <a:gd name="T17" fmla="*/ 61913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82"/>
              <a:gd name="T29" fmla="*/ 137 w 13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82">
                <a:moveTo>
                  <a:pt x="0" y="39"/>
                </a:moveTo>
                <a:lnTo>
                  <a:pt x="36" y="76"/>
                </a:lnTo>
                <a:lnTo>
                  <a:pt x="123" y="81"/>
                </a:lnTo>
                <a:lnTo>
                  <a:pt x="136" y="53"/>
                </a:lnTo>
                <a:lnTo>
                  <a:pt x="115" y="50"/>
                </a:lnTo>
                <a:lnTo>
                  <a:pt x="115" y="26"/>
                </a:lnTo>
                <a:lnTo>
                  <a:pt x="94" y="0"/>
                </a:lnTo>
                <a:lnTo>
                  <a:pt x="36" y="5"/>
                </a:lnTo>
                <a:lnTo>
                  <a:pt x="0" y="3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44" name="Freeform 336"/>
          <p:cNvSpPr>
            <a:spLocks/>
          </p:cNvSpPr>
          <p:nvPr/>
        </p:nvSpPr>
        <p:spPr bwMode="auto">
          <a:xfrm>
            <a:off x="5010150" y="4233863"/>
            <a:ext cx="26988" cy="33337"/>
          </a:xfrm>
          <a:custGeom>
            <a:avLst/>
            <a:gdLst>
              <a:gd name="T0" fmla="*/ 0 w 19"/>
              <a:gd name="T1" fmla="*/ 31750 h 21"/>
              <a:gd name="T2" fmla="*/ 11363 w 19"/>
              <a:gd name="T3" fmla="*/ 6350 h 21"/>
              <a:gd name="T4" fmla="*/ 22727 w 19"/>
              <a:gd name="T5" fmla="*/ 0 h 21"/>
              <a:gd name="T6" fmla="*/ 25568 w 19"/>
              <a:gd name="T7" fmla="*/ 25400 h 21"/>
              <a:gd name="T8" fmla="*/ 0 w 19"/>
              <a:gd name="T9" fmla="*/ 3175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20"/>
                </a:moveTo>
                <a:lnTo>
                  <a:pt x="8" y="4"/>
                </a:lnTo>
                <a:lnTo>
                  <a:pt x="16" y="0"/>
                </a:lnTo>
                <a:lnTo>
                  <a:pt x="18" y="16"/>
                </a:lnTo>
                <a:lnTo>
                  <a:pt x="0" y="2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45" name="Freeform 337"/>
          <p:cNvSpPr>
            <a:spLocks/>
          </p:cNvSpPr>
          <p:nvPr/>
        </p:nvSpPr>
        <p:spPr bwMode="auto">
          <a:xfrm>
            <a:off x="5010150" y="4233863"/>
            <a:ext cx="36513" cy="42862"/>
          </a:xfrm>
          <a:custGeom>
            <a:avLst/>
            <a:gdLst>
              <a:gd name="T0" fmla="*/ 0 w 25"/>
              <a:gd name="T1" fmla="*/ 41275 h 27"/>
              <a:gd name="T2" fmla="*/ 16066 w 25"/>
              <a:gd name="T3" fmla="*/ 7937 h 27"/>
              <a:gd name="T4" fmla="*/ 30671 w 25"/>
              <a:gd name="T5" fmla="*/ 0 h 27"/>
              <a:gd name="T6" fmla="*/ 35052 w 25"/>
              <a:gd name="T7" fmla="*/ 33337 h 27"/>
              <a:gd name="T8" fmla="*/ 0 w 25"/>
              <a:gd name="T9" fmla="*/ 41275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0" y="26"/>
                </a:moveTo>
                <a:lnTo>
                  <a:pt x="11" y="5"/>
                </a:lnTo>
                <a:lnTo>
                  <a:pt x="21" y="0"/>
                </a:lnTo>
                <a:lnTo>
                  <a:pt x="24" y="21"/>
                </a:lnTo>
                <a:lnTo>
                  <a:pt x="0" y="2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46" name="Freeform 338"/>
          <p:cNvSpPr>
            <a:spLocks/>
          </p:cNvSpPr>
          <p:nvPr/>
        </p:nvSpPr>
        <p:spPr bwMode="auto">
          <a:xfrm>
            <a:off x="5124450" y="3435350"/>
            <a:ext cx="431800" cy="403225"/>
          </a:xfrm>
          <a:custGeom>
            <a:avLst/>
            <a:gdLst>
              <a:gd name="T0" fmla="*/ 0 w 305"/>
              <a:gd name="T1" fmla="*/ 100013 h 254"/>
              <a:gd name="T2" fmla="*/ 8494 w 305"/>
              <a:gd name="T3" fmla="*/ 68263 h 254"/>
              <a:gd name="T4" fmla="*/ 33978 w 305"/>
              <a:gd name="T5" fmla="*/ 73025 h 254"/>
              <a:gd name="T6" fmla="*/ 59461 w 305"/>
              <a:gd name="T7" fmla="*/ 52388 h 254"/>
              <a:gd name="T8" fmla="*/ 69371 w 305"/>
              <a:gd name="T9" fmla="*/ 38100 h 254"/>
              <a:gd name="T10" fmla="*/ 46719 w 305"/>
              <a:gd name="T11" fmla="*/ 12700 h 254"/>
              <a:gd name="T12" fmla="*/ 94854 w 305"/>
              <a:gd name="T13" fmla="*/ 0 h 254"/>
              <a:gd name="T14" fmla="*/ 181214 w 305"/>
              <a:gd name="T15" fmla="*/ 42863 h 254"/>
              <a:gd name="T16" fmla="*/ 181214 w 305"/>
              <a:gd name="T17" fmla="*/ 60325 h 254"/>
              <a:gd name="T18" fmla="*/ 208113 w 305"/>
              <a:gd name="T19" fmla="*/ 73025 h 254"/>
              <a:gd name="T20" fmla="*/ 226518 w 305"/>
              <a:gd name="T21" fmla="*/ 88900 h 254"/>
              <a:gd name="T22" fmla="*/ 247754 w 305"/>
              <a:gd name="T23" fmla="*/ 73025 h 254"/>
              <a:gd name="T24" fmla="*/ 280316 w 305"/>
              <a:gd name="T25" fmla="*/ 93663 h 254"/>
              <a:gd name="T26" fmla="*/ 328451 w 305"/>
              <a:gd name="T27" fmla="*/ 182563 h 254"/>
              <a:gd name="T28" fmla="*/ 335530 w 305"/>
              <a:gd name="T29" fmla="*/ 185738 h 254"/>
              <a:gd name="T30" fmla="*/ 356766 w 305"/>
              <a:gd name="T31" fmla="*/ 227013 h 254"/>
              <a:gd name="T32" fmla="*/ 423306 w 305"/>
              <a:gd name="T33" fmla="*/ 231775 h 254"/>
              <a:gd name="T34" fmla="*/ 430384 w 305"/>
              <a:gd name="T35" fmla="*/ 247650 h 254"/>
              <a:gd name="T36" fmla="*/ 419058 w 305"/>
              <a:gd name="T37" fmla="*/ 296863 h 254"/>
              <a:gd name="T38" fmla="*/ 356766 w 305"/>
              <a:gd name="T39" fmla="*/ 320675 h 254"/>
              <a:gd name="T40" fmla="*/ 287395 w 305"/>
              <a:gd name="T41" fmla="*/ 336550 h 254"/>
              <a:gd name="T42" fmla="*/ 237844 w 305"/>
              <a:gd name="T43" fmla="*/ 401638 h 254"/>
              <a:gd name="T44" fmla="*/ 237844 w 305"/>
              <a:gd name="T45" fmla="*/ 373063 h 254"/>
              <a:gd name="T46" fmla="*/ 203866 w 305"/>
              <a:gd name="T47" fmla="*/ 361950 h 254"/>
              <a:gd name="T48" fmla="*/ 165641 w 305"/>
              <a:gd name="T49" fmla="*/ 376238 h 254"/>
              <a:gd name="T50" fmla="*/ 127416 w 305"/>
              <a:gd name="T51" fmla="*/ 307975 h 254"/>
              <a:gd name="T52" fmla="*/ 99102 w 305"/>
              <a:gd name="T53" fmla="*/ 279400 h 254"/>
              <a:gd name="T54" fmla="*/ 80697 w 305"/>
              <a:gd name="T55" fmla="*/ 203200 h 254"/>
              <a:gd name="T56" fmla="*/ 0 w 305"/>
              <a:gd name="T57" fmla="*/ 100013 h 2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5"/>
              <a:gd name="T88" fmla="*/ 0 h 254"/>
              <a:gd name="T89" fmla="*/ 305 w 305"/>
              <a:gd name="T90" fmla="*/ 254 h 2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5" h="254">
                <a:moveTo>
                  <a:pt x="0" y="63"/>
                </a:moveTo>
                <a:lnTo>
                  <a:pt x="6" y="43"/>
                </a:lnTo>
                <a:lnTo>
                  <a:pt x="24" y="46"/>
                </a:lnTo>
                <a:lnTo>
                  <a:pt x="42" y="33"/>
                </a:lnTo>
                <a:lnTo>
                  <a:pt x="49" y="24"/>
                </a:lnTo>
                <a:lnTo>
                  <a:pt x="33" y="8"/>
                </a:lnTo>
                <a:lnTo>
                  <a:pt x="67" y="0"/>
                </a:lnTo>
                <a:lnTo>
                  <a:pt x="128" y="27"/>
                </a:lnTo>
                <a:lnTo>
                  <a:pt x="128" y="38"/>
                </a:lnTo>
                <a:lnTo>
                  <a:pt x="147" y="46"/>
                </a:lnTo>
                <a:lnTo>
                  <a:pt x="160" y="56"/>
                </a:lnTo>
                <a:lnTo>
                  <a:pt x="175" y="46"/>
                </a:lnTo>
                <a:lnTo>
                  <a:pt x="198" y="59"/>
                </a:lnTo>
                <a:lnTo>
                  <a:pt x="232" y="115"/>
                </a:lnTo>
                <a:lnTo>
                  <a:pt x="237" y="117"/>
                </a:lnTo>
                <a:lnTo>
                  <a:pt x="252" y="143"/>
                </a:lnTo>
                <a:lnTo>
                  <a:pt x="299" y="146"/>
                </a:lnTo>
                <a:lnTo>
                  <a:pt x="304" y="156"/>
                </a:lnTo>
                <a:lnTo>
                  <a:pt x="296" y="187"/>
                </a:lnTo>
                <a:lnTo>
                  <a:pt x="252" y="202"/>
                </a:lnTo>
                <a:lnTo>
                  <a:pt x="203" y="212"/>
                </a:lnTo>
                <a:lnTo>
                  <a:pt x="168" y="253"/>
                </a:lnTo>
                <a:lnTo>
                  <a:pt x="168" y="235"/>
                </a:lnTo>
                <a:lnTo>
                  <a:pt x="144" y="228"/>
                </a:lnTo>
                <a:lnTo>
                  <a:pt x="117" y="237"/>
                </a:lnTo>
                <a:lnTo>
                  <a:pt x="90" y="194"/>
                </a:lnTo>
                <a:lnTo>
                  <a:pt x="70" y="176"/>
                </a:lnTo>
                <a:lnTo>
                  <a:pt x="57" y="128"/>
                </a:lnTo>
                <a:lnTo>
                  <a:pt x="0" y="6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47" name="Freeform 339"/>
          <p:cNvSpPr>
            <a:spLocks/>
          </p:cNvSpPr>
          <p:nvPr/>
        </p:nvSpPr>
        <p:spPr bwMode="auto">
          <a:xfrm>
            <a:off x="5124450" y="3435350"/>
            <a:ext cx="439738" cy="412750"/>
          </a:xfrm>
          <a:custGeom>
            <a:avLst/>
            <a:gdLst>
              <a:gd name="T0" fmla="*/ 0 w 311"/>
              <a:gd name="T1" fmla="*/ 103188 h 260"/>
              <a:gd name="T2" fmla="*/ 8484 w 311"/>
              <a:gd name="T3" fmla="*/ 69850 h 260"/>
              <a:gd name="T4" fmla="*/ 33935 w 311"/>
              <a:gd name="T5" fmla="*/ 74612 h 260"/>
              <a:gd name="T6" fmla="*/ 60800 w 311"/>
              <a:gd name="T7" fmla="*/ 53975 h 260"/>
              <a:gd name="T8" fmla="*/ 70697 w 311"/>
              <a:gd name="T9" fmla="*/ 39687 h 260"/>
              <a:gd name="T10" fmla="*/ 48074 w 311"/>
              <a:gd name="T11" fmla="*/ 12700 h 260"/>
              <a:gd name="T12" fmla="*/ 96149 w 311"/>
              <a:gd name="T13" fmla="*/ 0 h 260"/>
              <a:gd name="T14" fmla="*/ 185227 w 311"/>
              <a:gd name="T15" fmla="*/ 44450 h 260"/>
              <a:gd name="T16" fmla="*/ 185227 w 311"/>
              <a:gd name="T17" fmla="*/ 61912 h 260"/>
              <a:gd name="T18" fmla="*/ 212092 w 311"/>
              <a:gd name="T19" fmla="*/ 74612 h 260"/>
              <a:gd name="T20" fmla="*/ 230474 w 311"/>
              <a:gd name="T21" fmla="*/ 90487 h 260"/>
              <a:gd name="T22" fmla="*/ 251683 w 311"/>
              <a:gd name="T23" fmla="*/ 74612 h 260"/>
              <a:gd name="T24" fmla="*/ 285618 w 311"/>
              <a:gd name="T25" fmla="*/ 95250 h 260"/>
              <a:gd name="T26" fmla="*/ 335106 w 311"/>
              <a:gd name="T27" fmla="*/ 187325 h 260"/>
              <a:gd name="T28" fmla="*/ 342176 w 311"/>
              <a:gd name="T29" fmla="*/ 190500 h 260"/>
              <a:gd name="T30" fmla="*/ 363385 w 311"/>
              <a:gd name="T31" fmla="*/ 231775 h 260"/>
              <a:gd name="T32" fmla="*/ 431254 w 311"/>
              <a:gd name="T33" fmla="*/ 236537 h 260"/>
              <a:gd name="T34" fmla="*/ 438324 w 311"/>
              <a:gd name="T35" fmla="*/ 254000 h 260"/>
              <a:gd name="T36" fmla="*/ 427012 w 311"/>
              <a:gd name="T37" fmla="*/ 303212 h 260"/>
              <a:gd name="T38" fmla="*/ 363385 w 311"/>
              <a:gd name="T39" fmla="*/ 328612 h 260"/>
              <a:gd name="T40" fmla="*/ 292687 w 311"/>
              <a:gd name="T41" fmla="*/ 344487 h 260"/>
              <a:gd name="T42" fmla="*/ 241785 w 311"/>
              <a:gd name="T43" fmla="*/ 411163 h 260"/>
              <a:gd name="T44" fmla="*/ 241785 w 311"/>
              <a:gd name="T45" fmla="*/ 382587 h 260"/>
              <a:gd name="T46" fmla="*/ 207850 w 311"/>
              <a:gd name="T47" fmla="*/ 369887 h 260"/>
              <a:gd name="T48" fmla="*/ 168260 w 311"/>
              <a:gd name="T49" fmla="*/ 385762 h 260"/>
              <a:gd name="T50" fmla="*/ 130083 w 311"/>
              <a:gd name="T51" fmla="*/ 315912 h 260"/>
              <a:gd name="T52" fmla="*/ 100390 w 311"/>
              <a:gd name="T53" fmla="*/ 285750 h 260"/>
              <a:gd name="T54" fmla="*/ 82009 w 311"/>
              <a:gd name="T55" fmla="*/ 207962 h 260"/>
              <a:gd name="T56" fmla="*/ 0 w 311"/>
              <a:gd name="T57" fmla="*/ 103188 h 2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1"/>
              <a:gd name="T88" fmla="*/ 0 h 260"/>
              <a:gd name="T89" fmla="*/ 311 w 311"/>
              <a:gd name="T90" fmla="*/ 260 h 2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1" h="260">
                <a:moveTo>
                  <a:pt x="0" y="65"/>
                </a:moveTo>
                <a:lnTo>
                  <a:pt x="6" y="44"/>
                </a:lnTo>
                <a:lnTo>
                  <a:pt x="24" y="47"/>
                </a:lnTo>
                <a:lnTo>
                  <a:pt x="43" y="34"/>
                </a:lnTo>
                <a:lnTo>
                  <a:pt x="50" y="25"/>
                </a:lnTo>
                <a:lnTo>
                  <a:pt x="34" y="8"/>
                </a:lnTo>
                <a:lnTo>
                  <a:pt x="68" y="0"/>
                </a:lnTo>
                <a:lnTo>
                  <a:pt x="131" y="28"/>
                </a:lnTo>
                <a:lnTo>
                  <a:pt x="131" y="39"/>
                </a:lnTo>
                <a:lnTo>
                  <a:pt x="150" y="47"/>
                </a:lnTo>
                <a:lnTo>
                  <a:pt x="163" y="57"/>
                </a:lnTo>
                <a:lnTo>
                  <a:pt x="178" y="47"/>
                </a:lnTo>
                <a:lnTo>
                  <a:pt x="202" y="60"/>
                </a:lnTo>
                <a:lnTo>
                  <a:pt x="237" y="118"/>
                </a:lnTo>
                <a:lnTo>
                  <a:pt x="242" y="120"/>
                </a:lnTo>
                <a:lnTo>
                  <a:pt x="257" y="146"/>
                </a:lnTo>
                <a:lnTo>
                  <a:pt x="305" y="149"/>
                </a:lnTo>
                <a:lnTo>
                  <a:pt x="310" y="160"/>
                </a:lnTo>
                <a:lnTo>
                  <a:pt x="302" y="191"/>
                </a:lnTo>
                <a:lnTo>
                  <a:pt x="257" y="207"/>
                </a:lnTo>
                <a:lnTo>
                  <a:pt x="207" y="217"/>
                </a:lnTo>
                <a:lnTo>
                  <a:pt x="171" y="259"/>
                </a:lnTo>
                <a:lnTo>
                  <a:pt x="171" y="241"/>
                </a:lnTo>
                <a:lnTo>
                  <a:pt x="147" y="233"/>
                </a:lnTo>
                <a:lnTo>
                  <a:pt x="119" y="243"/>
                </a:lnTo>
                <a:lnTo>
                  <a:pt x="92" y="199"/>
                </a:lnTo>
                <a:lnTo>
                  <a:pt x="71" y="180"/>
                </a:lnTo>
                <a:lnTo>
                  <a:pt x="58" y="131"/>
                </a:lnTo>
                <a:lnTo>
                  <a:pt x="0" y="6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48" name="Freeform 340"/>
          <p:cNvSpPr>
            <a:spLocks/>
          </p:cNvSpPr>
          <p:nvPr/>
        </p:nvSpPr>
        <p:spPr bwMode="auto">
          <a:xfrm>
            <a:off x="4044950" y="3817938"/>
            <a:ext cx="123825" cy="95250"/>
          </a:xfrm>
          <a:custGeom>
            <a:avLst/>
            <a:gdLst>
              <a:gd name="T0" fmla="*/ 0 w 88"/>
              <a:gd name="T1" fmla="*/ 41275 h 60"/>
              <a:gd name="T2" fmla="*/ 18292 w 88"/>
              <a:gd name="T3" fmla="*/ 63500 h 60"/>
              <a:gd name="T4" fmla="*/ 73169 w 88"/>
              <a:gd name="T5" fmla="*/ 68263 h 60"/>
              <a:gd name="T6" fmla="*/ 14071 w 88"/>
              <a:gd name="T7" fmla="*/ 77788 h 60"/>
              <a:gd name="T8" fmla="*/ 14071 w 88"/>
              <a:gd name="T9" fmla="*/ 93663 h 60"/>
              <a:gd name="T10" fmla="*/ 73169 w 88"/>
              <a:gd name="T11" fmla="*/ 85725 h 60"/>
              <a:gd name="T12" fmla="*/ 122418 w 88"/>
              <a:gd name="T13" fmla="*/ 93663 h 60"/>
              <a:gd name="T14" fmla="*/ 104126 w 88"/>
              <a:gd name="T15" fmla="*/ 41275 h 60"/>
              <a:gd name="T16" fmla="*/ 63320 w 88"/>
              <a:gd name="T17" fmla="*/ 0 h 60"/>
              <a:gd name="T18" fmla="*/ 18292 w 88"/>
              <a:gd name="T19" fmla="*/ 9525 h 60"/>
              <a:gd name="T20" fmla="*/ 0 w 88"/>
              <a:gd name="T21" fmla="*/ 4127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60"/>
              <a:gd name="T35" fmla="*/ 88 w 88"/>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60">
                <a:moveTo>
                  <a:pt x="0" y="26"/>
                </a:moveTo>
                <a:lnTo>
                  <a:pt x="13" y="40"/>
                </a:lnTo>
                <a:lnTo>
                  <a:pt x="52" y="43"/>
                </a:lnTo>
                <a:lnTo>
                  <a:pt x="10" y="49"/>
                </a:lnTo>
                <a:lnTo>
                  <a:pt x="10" y="59"/>
                </a:lnTo>
                <a:lnTo>
                  <a:pt x="52" y="54"/>
                </a:lnTo>
                <a:lnTo>
                  <a:pt x="87" y="59"/>
                </a:lnTo>
                <a:lnTo>
                  <a:pt x="74" y="26"/>
                </a:lnTo>
                <a:lnTo>
                  <a:pt x="45" y="0"/>
                </a:lnTo>
                <a:lnTo>
                  <a:pt x="13" y="6"/>
                </a:lnTo>
                <a:lnTo>
                  <a:pt x="0" y="2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49" name="Freeform 341"/>
          <p:cNvSpPr>
            <a:spLocks/>
          </p:cNvSpPr>
          <p:nvPr/>
        </p:nvSpPr>
        <p:spPr bwMode="auto">
          <a:xfrm>
            <a:off x="4044950" y="3817938"/>
            <a:ext cx="131763" cy="104775"/>
          </a:xfrm>
          <a:custGeom>
            <a:avLst/>
            <a:gdLst>
              <a:gd name="T0" fmla="*/ 0 w 94"/>
              <a:gd name="T1" fmla="*/ 46037 h 66"/>
              <a:gd name="T2" fmla="*/ 19624 w 94"/>
              <a:gd name="T3" fmla="*/ 69850 h 66"/>
              <a:gd name="T4" fmla="*/ 78497 w 94"/>
              <a:gd name="T5" fmla="*/ 74612 h 66"/>
              <a:gd name="T6" fmla="*/ 15419 w 94"/>
              <a:gd name="T7" fmla="*/ 85725 h 66"/>
              <a:gd name="T8" fmla="*/ 15419 w 94"/>
              <a:gd name="T9" fmla="*/ 103188 h 66"/>
              <a:gd name="T10" fmla="*/ 78497 w 94"/>
              <a:gd name="T11" fmla="*/ 95250 h 66"/>
              <a:gd name="T12" fmla="*/ 130361 w 94"/>
              <a:gd name="T13" fmla="*/ 103188 h 66"/>
              <a:gd name="T14" fmla="*/ 110737 w 94"/>
              <a:gd name="T15" fmla="*/ 46037 h 66"/>
              <a:gd name="T16" fmla="*/ 67283 w 94"/>
              <a:gd name="T17" fmla="*/ 0 h 66"/>
              <a:gd name="T18" fmla="*/ 19624 w 94"/>
              <a:gd name="T19" fmla="*/ 11112 h 66"/>
              <a:gd name="T20" fmla="*/ 0 w 94"/>
              <a:gd name="T21" fmla="*/ 46037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66"/>
              <a:gd name="T35" fmla="*/ 94 w 94"/>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66">
                <a:moveTo>
                  <a:pt x="0" y="29"/>
                </a:moveTo>
                <a:lnTo>
                  <a:pt x="14" y="44"/>
                </a:lnTo>
                <a:lnTo>
                  <a:pt x="56" y="47"/>
                </a:lnTo>
                <a:lnTo>
                  <a:pt x="11" y="54"/>
                </a:lnTo>
                <a:lnTo>
                  <a:pt x="11" y="65"/>
                </a:lnTo>
                <a:lnTo>
                  <a:pt x="56" y="60"/>
                </a:lnTo>
                <a:lnTo>
                  <a:pt x="93" y="65"/>
                </a:lnTo>
                <a:lnTo>
                  <a:pt x="79" y="29"/>
                </a:lnTo>
                <a:lnTo>
                  <a:pt x="48" y="0"/>
                </a:lnTo>
                <a:lnTo>
                  <a:pt x="14" y="7"/>
                </a:lnTo>
                <a:lnTo>
                  <a:pt x="0" y="2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50" name="Freeform 342"/>
          <p:cNvSpPr>
            <a:spLocks/>
          </p:cNvSpPr>
          <p:nvPr/>
        </p:nvSpPr>
        <p:spPr bwMode="auto">
          <a:xfrm>
            <a:off x="4133850" y="3979863"/>
            <a:ext cx="50800" cy="58737"/>
          </a:xfrm>
          <a:custGeom>
            <a:avLst/>
            <a:gdLst>
              <a:gd name="T0" fmla="*/ 0 w 36"/>
              <a:gd name="T1" fmla="*/ 14287 h 37"/>
              <a:gd name="T2" fmla="*/ 2822 w 36"/>
              <a:gd name="T3" fmla="*/ 42862 h 37"/>
              <a:gd name="T4" fmla="*/ 31044 w 36"/>
              <a:gd name="T5" fmla="*/ 57150 h 37"/>
              <a:gd name="T6" fmla="*/ 49389 w 36"/>
              <a:gd name="T7" fmla="*/ 28575 h 37"/>
              <a:gd name="T8" fmla="*/ 35278 w 36"/>
              <a:gd name="T9" fmla="*/ 0 h 37"/>
              <a:gd name="T10" fmla="*/ 0 w 36"/>
              <a:gd name="T11" fmla="*/ 14287 h 37"/>
              <a:gd name="T12" fmla="*/ 0 60000 65536"/>
              <a:gd name="T13" fmla="*/ 0 60000 65536"/>
              <a:gd name="T14" fmla="*/ 0 60000 65536"/>
              <a:gd name="T15" fmla="*/ 0 60000 65536"/>
              <a:gd name="T16" fmla="*/ 0 60000 65536"/>
              <a:gd name="T17" fmla="*/ 0 60000 65536"/>
              <a:gd name="T18" fmla="*/ 0 w 36"/>
              <a:gd name="T19" fmla="*/ 0 h 37"/>
              <a:gd name="T20" fmla="*/ 36 w 3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6" h="37">
                <a:moveTo>
                  <a:pt x="0" y="9"/>
                </a:moveTo>
                <a:lnTo>
                  <a:pt x="2" y="27"/>
                </a:lnTo>
                <a:lnTo>
                  <a:pt x="22" y="36"/>
                </a:lnTo>
                <a:lnTo>
                  <a:pt x="35" y="18"/>
                </a:lnTo>
                <a:lnTo>
                  <a:pt x="25" y="0"/>
                </a:lnTo>
                <a:lnTo>
                  <a:pt x="0" y="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51" name="Freeform 343"/>
          <p:cNvSpPr>
            <a:spLocks/>
          </p:cNvSpPr>
          <p:nvPr/>
        </p:nvSpPr>
        <p:spPr bwMode="auto">
          <a:xfrm>
            <a:off x="4133850" y="3979863"/>
            <a:ext cx="60325" cy="68262"/>
          </a:xfrm>
          <a:custGeom>
            <a:avLst/>
            <a:gdLst>
              <a:gd name="T0" fmla="*/ 0 w 42"/>
              <a:gd name="T1" fmla="*/ 17462 h 43"/>
              <a:gd name="T2" fmla="*/ 2873 w 42"/>
              <a:gd name="T3" fmla="*/ 49212 h 43"/>
              <a:gd name="T4" fmla="*/ 37344 w 42"/>
              <a:gd name="T5" fmla="*/ 66675 h 43"/>
              <a:gd name="T6" fmla="*/ 58889 w 42"/>
              <a:gd name="T7" fmla="*/ 33337 h 43"/>
              <a:gd name="T8" fmla="*/ 41653 w 42"/>
              <a:gd name="T9" fmla="*/ 0 h 43"/>
              <a:gd name="T10" fmla="*/ 0 w 42"/>
              <a:gd name="T11" fmla="*/ 17462 h 43"/>
              <a:gd name="T12" fmla="*/ 0 60000 65536"/>
              <a:gd name="T13" fmla="*/ 0 60000 65536"/>
              <a:gd name="T14" fmla="*/ 0 60000 65536"/>
              <a:gd name="T15" fmla="*/ 0 60000 65536"/>
              <a:gd name="T16" fmla="*/ 0 60000 65536"/>
              <a:gd name="T17" fmla="*/ 0 60000 65536"/>
              <a:gd name="T18" fmla="*/ 0 w 42"/>
              <a:gd name="T19" fmla="*/ 0 h 43"/>
              <a:gd name="T20" fmla="*/ 42 w 4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2" h="43">
                <a:moveTo>
                  <a:pt x="0" y="11"/>
                </a:moveTo>
                <a:lnTo>
                  <a:pt x="2" y="31"/>
                </a:lnTo>
                <a:lnTo>
                  <a:pt x="26" y="42"/>
                </a:lnTo>
                <a:lnTo>
                  <a:pt x="41" y="21"/>
                </a:lnTo>
                <a:lnTo>
                  <a:pt x="29" y="0"/>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52" name="Freeform 344"/>
          <p:cNvSpPr>
            <a:spLocks/>
          </p:cNvSpPr>
          <p:nvPr/>
        </p:nvSpPr>
        <p:spPr bwMode="auto">
          <a:xfrm>
            <a:off x="5262563" y="3933825"/>
            <a:ext cx="200025" cy="307975"/>
          </a:xfrm>
          <a:custGeom>
            <a:avLst/>
            <a:gdLst>
              <a:gd name="T0" fmla="*/ 0 w 142"/>
              <a:gd name="T1" fmla="*/ 290513 h 194"/>
              <a:gd name="T2" fmla="*/ 0 w 142"/>
              <a:gd name="T3" fmla="*/ 201612 h 194"/>
              <a:gd name="T4" fmla="*/ 15495 w 142"/>
              <a:gd name="T5" fmla="*/ 180975 h 194"/>
              <a:gd name="T6" fmla="*/ 78883 w 142"/>
              <a:gd name="T7" fmla="*/ 157162 h 194"/>
              <a:gd name="T8" fmla="*/ 135228 w 142"/>
              <a:gd name="T9" fmla="*/ 88900 h 194"/>
              <a:gd name="T10" fmla="*/ 56345 w 142"/>
              <a:gd name="T11" fmla="*/ 61913 h 194"/>
              <a:gd name="T12" fmla="*/ 32398 w 142"/>
              <a:gd name="T13" fmla="*/ 20637 h 194"/>
              <a:gd name="T14" fmla="*/ 39442 w 142"/>
              <a:gd name="T15" fmla="*/ 7938 h 194"/>
              <a:gd name="T16" fmla="*/ 76066 w 142"/>
              <a:gd name="T17" fmla="*/ 36513 h 194"/>
              <a:gd name="T18" fmla="*/ 191573 w 142"/>
              <a:gd name="T19" fmla="*/ 0 h 194"/>
              <a:gd name="T20" fmla="*/ 198616 w 142"/>
              <a:gd name="T21" fmla="*/ 36513 h 194"/>
              <a:gd name="T22" fmla="*/ 128185 w 142"/>
              <a:gd name="T23" fmla="*/ 179387 h 194"/>
              <a:gd name="T24" fmla="*/ 7043 w 142"/>
              <a:gd name="T25" fmla="*/ 306388 h 194"/>
              <a:gd name="T26" fmla="*/ 0 w 142"/>
              <a:gd name="T27" fmla="*/ 290513 h 1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94"/>
              <a:gd name="T44" fmla="*/ 142 w 142"/>
              <a:gd name="T45" fmla="*/ 194 h 1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94">
                <a:moveTo>
                  <a:pt x="0" y="183"/>
                </a:moveTo>
                <a:lnTo>
                  <a:pt x="0" y="127"/>
                </a:lnTo>
                <a:lnTo>
                  <a:pt x="11" y="114"/>
                </a:lnTo>
                <a:lnTo>
                  <a:pt x="56" y="99"/>
                </a:lnTo>
                <a:lnTo>
                  <a:pt x="96" y="56"/>
                </a:lnTo>
                <a:lnTo>
                  <a:pt x="40" y="39"/>
                </a:lnTo>
                <a:lnTo>
                  <a:pt x="23" y="13"/>
                </a:lnTo>
                <a:lnTo>
                  <a:pt x="28" y="5"/>
                </a:lnTo>
                <a:lnTo>
                  <a:pt x="54" y="23"/>
                </a:lnTo>
                <a:lnTo>
                  <a:pt x="136" y="0"/>
                </a:lnTo>
                <a:lnTo>
                  <a:pt x="141" y="23"/>
                </a:lnTo>
                <a:lnTo>
                  <a:pt x="91" y="113"/>
                </a:lnTo>
                <a:lnTo>
                  <a:pt x="5" y="193"/>
                </a:lnTo>
                <a:lnTo>
                  <a:pt x="0" y="18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53" name="Freeform 345"/>
          <p:cNvSpPr>
            <a:spLocks/>
          </p:cNvSpPr>
          <p:nvPr/>
        </p:nvSpPr>
        <p:spPr bwMode="auto">
          <a:xfrm>
            <a:off x="5262563" y="3933825"/>
            <a:ext cx="207962" cy="317500"/>
          </a:xfrm>
          <a:custGeom>
            <a:avLst/>
            <a:gdLst>
              <a:gd name="T0" fmla="*/ 0 w 148"/>
              <a:gd name="T1" fmla="*/ 300038 h 200"/>
              <a:gd name="T2" fmla="*/ 0 w 148"/>
              <a:gd name="T3" fmla="*/ 207963 h 200"/>
              <a:gd name="T4" fmla="*/ 15457 w 148"/>
              <a:gd name="T5" fmla="*/ 187325 h 200"/>
              <a:gd name="T6" fmla="*/ 81499 w 148"/>
              <a:gd name="T7" fmla="*/ 161925 h 200"/>
              <a:gd name="T8" fmla="*/ 140515 w 148"/>
              <a:gd name="T9" fmla="*/ 92075 h 200"/>
              <a:gd name="T10" fmla="*/ 59016 w 148"/>
              <a:gd name="T11" fmla="*/ 63500 h 200"/>
              <a:gd name="T12" fmla="*/ 33724 w 148"/>
              <a:gd name="T13" fmla="*/ 20637 h 200"/>
              <a:gd name="T14" fmla="*/ 40749 w 148"/>
              <a:gd name="T15" fmla="*/ 7938 h 200"/>
              <a:gd name="T16" fmla="*/ 78688 w 148"/>
              <a:gd name="T17" fmla="*/ 38100 h 200"/>
              <a:gd name="T18" fmla="*/ 199531 w 148"/>
              <a:gd name="T19" fmla="*/ 0 h 200"/>
              <a:gd name="T20" fmla="*/ 206557 w 148"/>
              <a:gd name="T21" fmla="*/ 38100 h 200"/>
              <a:gd name="T22" fmla="*/ 133489 w 148"/>
              <a:gd name="T23" fmla="*/ 184150 h 200"/>
              <a:gd name="T24" fmla="*/ 7026 w 148"/>
              <a:gd name="T25" fmla="*/ 315913 h 200"/>
              <a:gd name="T26" fmla="*/ 0 w 148"/>
              <a:gd name="T27" fmla="*/ 300038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00"/>
              <a:gd name="T44" fmla="*/ 148 w 148"/>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00">
                <a:moveTo>
                  <a:pt x="0" y="189"/>
                </a:moveTo>
                <a:lnTo>
                  <a:pt x="0" y="131"/>
                </a:lnTo>
                <a:lnTo>
                  <a:pt x="11" y="118"/>
                </a:lnTo>
                <a:lnTo>
                  <a:pt x="58" y="102"/>
                </a:lnTo>
                <a:lnTo>
                  <a:pt x="100" y="58"/>
                </a:lnTo>
                <a:lnTo>
                  <a:pt x="42" y="40"/>
                </a:lnTo>
                <a:lnTo>
                  <a:pt x="24" y="13"/>
                </a:lnTo>
                <a:lnTo>
                  <a:pt x="29" y="5"/>
                </a:lnTo>
                <a:lnTo>
                  <a:pt x="56" y="24"/>
                </a:lnTo>
                <a:lnTo>
                  <a:pt x="142" y="0"/>
                </a:lnTo>
                <a:lnTo>
                  <a:pt x="147" y="24"/>
                </a:lnTo>
                <a:lnTo>
                  <a:pt x="95" y="116"/>
                </a:lnTo>
                <a:lnTo>
                  <a:pt x="5" y="199"/>
                </a:lnTo>
                <a:lnTo>
                  <a:pt x="0" y="18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54" name="Freeform 346"/>
          <p:cNvSpPr>
            <a:spLocks/>
          </p:cNvSpPr>
          <p:nvPr/>
        </p:nvSpPr>
        <p:spPr bwMode="auto">
          <a:xfrm>
            <a:off x="4929188" y="4575175"/>
            <a:ext cx="152400" cy="161925"/>
          </a:xfrm>
          <a:custGeom>
            <a:avLst/>
            <a:gdLst>
              <a:gd name="T0" fmla="*/ 0 w 108"/>
              <a:gd name="T1" fmla="*/ 50800 h 102"/>
              <a:gd name="T2" fmla="*/ 36689 w 108"/>
              <a:gd name="T3" fmla="*/ 50800 h 102"/>
              <a:gd name="T4" fmla="*/ 70556 w 108"/>
              <a:gd name="T5" fmla="*/ 23812 h 102"/>
              <a:gd name="T6" fmla="*/ 70556 w 108"/>
              <a:gd name="T7" fmla="*/ 12700 h 102"/>
              <a:gd name="T8" fmla="*/ 98778 w 108"/>
              <a:gd name="T9" fmla="*/ 0 h 102"/>
              <a:gd name="T10" fmla="*/ 148167 w 108"/>
              <a:gd name="T11" fmla="*/ 23812 h 102"/>
              <a:gd name="T12" fmla="*/ 150989 w 108"/>
              <a:gd name="T13" fmla="*/ 42862 h 102"/>
              <a:gd name="T14" fmla="*/ 150989 w 108"/>
              <a:gd name="T15" fmla="*/ 101600 h 102"/>
              <a:gd name="T16" fmla="*/ 127000 w 108"/>
              <a:gd name="T17" fmla="*/ 160338 h 102"/>
              <a:gd name="T18" fmla="*/ 81844 w 108"/>
              <a:gd name="T19" fmla="*/ 152400 h 102"/>
              <a:gd name="T20" fmla="*/ 56444 w 108"/>
              <a:gd name="T21" fmla="*/ 138113 h 102"/>
              <a:gd name="T22" fmla="*/ 0 w 108"/>
              <a:gd name="T23" fmla="*/ 5080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02"/>
              <a:gd name="T38" fmla="*/ 108 w 108"/>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02">
                <a:moveTo>
                  <a:pt x="0" y="32"/>
                </a:moveTo>
                <a:lnTo>
                  <a:pt x="26" y="32"/>
                </a:lnTo>
                <a:lnTo>
                  <a:pt x="50" y="15"/>
                </a:lnTo>
                <a:lnTo>
                  <a:pt x="50" y="8"/>
                </a:lnTo>
                <a:lnTo>
                  <a:pt x="70" y="0"/>
                </a:lnTo>
                <a:lnTo>
                  <a:pt x="105" y="15"/>
                </a:lnTo>
                <a:lnTo>
                  <a:pt x="107" y="27"/>
                </a:lnTo>
                <a:lnTo>
                  <a:pt x="107" y="64"/>
                </a:lnTo>
                <a:lnTo>
                  <a:pt x="90" y="101"/>
                </a:lnTo>
                <a:lnTo>
                  <a:pt x="58" y="96"/>
                </a:lnTo>
                <a:lnTo>
                  <a:pt x="40" y="87"/>
                </a:lnTo>
                <a:lnTo>
                  <a:pt x="0" y="3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55" name="Freeform 347"/>
          <p:cNvSpPr>
            <a:spLocks/>
          </p:cNvSpPr>
          <p:nvPr/>
        </p:nvSpPr>
        <p:spPr bwMode="auto">
          <a:xfrm>
            <a:off x="4929188" y="4575175"/>
            <a:ext cx="160337" cy="171450"/>
          </a:xfrm>
          <a:custGeom>
            <a:avLst/>
            <a:gdLst>
              <a:gd name="T0" fmla="*/ 0 w 114"/>
              <a:gd name="T1" fmla="*/ 53975 h 108"/>
              <a:gd name="T2" fmla="*/ 37975 w 114"/>
              <a:gd name="T3" fmla="*/ 53975 h 108"/>
              <a:gd name="T4" fmla="*/ 74543 w 114"/>
              <a:gd name="T5" fmla="*/ 25400 h 108"/>
              <a:gd name="T6" fmla="*/ 74543 w 114"/>
              <a:gd name="T7" fmla="*/ 12700 h 108"/>
              <a:gd name="T8" fmla="*/ 104078 w 114"/>
              <a:gd name="T9" fmla="*/ 0 h 108"/>
              <a:gd name="T10" fmla="*/ 156118 w 114"/>
              <a:gd name="T11" fmla="*/ 25400 h 108"/>
              <a:gd name="T12" fmla="*/ 158931 w 114"/>
              <a:gd name="T13" fmla="*/ 46037 h 108"/>
              <a:gd name="T14" fmla="*/ 158931 w 114"/>
              <a:gd name="T15" fmla="*/ 107950 h 108"/>
              <a:gd name="T16" fmla="*/ 133614 w 114"/>
              <a:gd name="T17" fmla="*/ 169863 h 108"/>
              <a:gd name="T18" fmla="*/ 85794 w 114"/>
              <a:gd name="T19" fmla="*/ 161925 h 108"/>
              <a:gd name="T20" fmla="*/ 59072 w 114"/>
              <a:gd name="T21" fmla="*/ 146050 h 108"/>
              <a:gd name="T22" fmla="*/ 0 w 114"/>
              <a:gd name="T23" fmla="*/ 53975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108"/>
              <a:gd name="T38" fmla="*/ 114 w 114"/>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108">
                <a:moveTo>
                  <a:pt x="0" y="34"/>
                </a:moveTo>
                <a:lnTo>
                  <a:pt x="27" y="34"/>
                </a:lnTo>
                <a:lnTo>
                  <a:pt x="53" y="16"/>
                </a:lnTo>
                <a:lnTo>
                  <a:pt x="53" y="8"/>
                </a:lnTo>
                <a:lnTo>
                  <a:pt x="74" y="0"/>
                </a:lnTo>
                <a:lnTo>
                  <a:pt x="111" y="16"/>
                </a:lnTo>
                <a:lnTo>
                  <a:pt x="113" y="29"/>
                </a:lnTo>
                <a:lnTo>
                  <a:pt x="113" y="68"/>
                </a:lnTo>
                <a:lnTo>
                  <a:pt x="95" y="107"/>
                </a:lnTo>
                <a:lnTo>
                  <a:pt x="61" y="102"/>
                </a:lnTo>
                <a:lnTo>
                  <a:pt x="42" y="92"/>
                </a:lnTo>
                <a:lnTo>
                  <a:pt x="0" y="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56" name="Freeform 348"/>
          <p:cNvSpPr>
            <a:spLocks/>
          </p:cNvSpPr>
          <p:nvPr/>
        </p:nvSpPr>
        <p:spPr bwMode="auto">
          <a:xfrm>
            <a:off x="5307013" y="3763963"/>
            <a:ext cx="193675" cy="141287"/>
          </a:xfrm>
          <a:custGeom>
            <a:avLst/>
            <a:gdLst>
              <a:gd name="T0" fmla="*/ 0 w 137"/>
              <a:gd name="T1" fmla="*/ 139700 h 89"/>
              <a:gd name="T2" fmla="*/ 49479 w 137"/>
              <a:gd name="T3" fmla="*/ 107950 h 89"/>
              <a:gd name="T4" fmla="*/ 43824 w 137"/>
              <a:gd name="T5" fmla="*/ 93662 h 89"/>
              <a:gd name="T6" fmla="*/ 56547 w 137"/>
              <a:gd name="T7" fmla="*/ 77787 h 89"/>
              <a:gd name="T8" fmla="*/ 106026 w 137"/>
              <a:gd name="T9" fmla="*/ 14287 h 89"/>
              <a:gd name="T10" fmla="*/ 173883 w 137"/>
              <a:gd name="T11" fmla="*/ 0 h 89"/>
              <a:gd name="T12" fmla="*/ 192261 w 137"/>
              <a:gd name="T13" fmla="*/ 50800 h 89"/>
              <a:gd name="T14" fmla="*/ 176711 w 137"/>
              <a:gd name="T15" fmla="*/ 77787 h 89"/>
              <a:gd name="T16" fmla="*/ 103199 w 137"/>
              <a:gd name="T17" fmla="*/ 112712 h 89"/>
              <a:gd name="T18" fmla="*/ 0 w 137"/>
              <a:gd name="T19" fmla="*/ 13970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89"/>
              <a:gd name="T32" fmla="*/ 137 w 13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89">
                <a:moveTo>
                  <a:pt x="0" y="88"/>
                </a:moveTo>
                <a:lnTo>
                  <a:pt x="35" y="68"/>
                </a:lnTo>
                <a:lnTo>
                  <a:pt x="31" y="59"/>
                </a:lnTo>
                <a:lnTo>
                  <a:pt x="40" y="49"/>
                </a:lnTo>
                <a:lnTo>
                  <a:pt x="75" y="9"/>
                </a:lnTo>
                <a:lnTo>
                  <a:pt x="123" y="0"/>
                </a:lnTo>
                <a:lnTo>
                  <a:pt x="136" y="32"/>
                </a:lnTo>
                <a:lnTo>
                  <a:pt x="125" y="49"/>
                </a:lnTo>
                <a:lnTo>
                  <a:pt x="73" y="71"/>
                </a:lnTo>
                <a:lnTo>
                  <a:pt x="0" y="88"/>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57" name="Freeform 349"/>
          <p:cNvSpPr>
            <a:spLocks/>
          </p:cNvSpPr>
          <p:nvPr/>
        </p:nvSpPr>
        <p:spPr bwMode="auto">
          <a:xfrm>
            <a:off x="5307013" y="3763963"/>
            <a:ext cx="201612" cy="150812"/>
          </a:xfrm>
          <a:custGeom>
            <a:avLst/>
            <a:gdLst>
              <a:gd name="T0" fmla="*/ 0 w 143"/>
              <a:gd name="T1" fmla="*/ 149225 h 95"/>
              <a:gd name="T2" fmla="*/ 52165 w 143"/>
              <a:gd name="T3" fmla="*/ 115887 h 95"/>
              <a:gd name="T4" fmla="*/ 45116 w 143"/>
              <a:gd name="T5" fmla="*/ 100012 h 95"/>
              <a:gd name="T6" fmla="*/ 59215 w 143"/>
              <a:gd name="T7" fmla="*/ 82550 h 95"/>
              <a:gd name="T8" fmla="*/ 109970 w 143"/>
              <a:gd name="T9" fmla="*/ 15875 h 95"/>
              <a:gd name="T10" fmla="*/ 180464 w 143"/>
              <a:gd name="T11" fmla="*/ 0 h 95"/>
              <a:gd name="T12" fmla="*/ 200202 w 143"/>
              <a:gd name="T13" fmla="*/ 53975 h 95"/>
              <a:gd name="T14" fmla="*/ 184694 w 143"/>
              <a:gd name="T15" fmla="*/ 82550 h 95"/>
              <a:gd name="T16" fmla="*/ 107150 w 143"/>
              <a:gd name="T17" fmla="*/ 120650 h 95"/>
              <a:gd name="T18" fmla="*/ 0 w 143"/>
              <a:gd name="T19" fmla="*/ 149225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95"/>
              <a:gd name="T32" fmla="*/ 143 w 143"/>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95">
                <a:moveTo>
                  <a:pt x="0" y="94"/>
                </a:moveTo>
                <a:lnTo>
                  <a:pt x="37" y="73"/>
                </a:lnTo>
                <a:lnTo>
                  <a:pt x="32" y="63"/>
                </a:lnTo>
                <a:lnTo>
                  <a:pt x="42" y="52"/>
                </a:lnTo>
                <a:lnTo>
                  <a:pt x="78" y="10"/>
                </a:lnTo>
                <a:lnTo>
                  <a:pt x="128" y="0"/>
                </a:lnTo>
                <a:lnTo>
                  <a:pt x="142" y="34"/>
                </a:lnTo>
                <a:lnTo>
                  <a:pt x="131" y="52"/>
                </a:lnTo>
                <a:lnTo>
                  <a:pt x="76" y="76"/>
                </a:lnTo>
                <a:lnTo>
                  <a:pt x="0" y="9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58" name="Freeform 350"/>
          <p:cNvSpPr>
            <a:spLocks/>
          </p:cNvSpPr>
          <p:nvPr/>
        </p:nvSpPr>
        <p:spPr bwMode="auto">
          <a:xfrm>
            <a:off x="4652963" y="4608513"/>
            <a:ext cx="268287" cy="292100"/>
          </a:xfrm>
          <a:custGeom>
            <a:avLst/>
            <a:gdLst>
              <a:gd name="T0" fmla="*/ 0 w 191"/>
              <a:gd name="T1" fmla="*/ 12700 h 184"/>
              <a:gd name="T2" fmla="*/ 23879 w 191"/>
              <a:gd name="T3" fmla="*/ 0 h 184"/>
              <a:gd name="T4" fmla="*/ 192436 w 191"/>
              <a:gd name="T5" fmla="*/ 26988 h 184"/>
              <a:gd name="T6" fmla="*/ 227552 w 191"/>
              <a:gd name="T7" fmla="*/ 15875 h 184"/>
              <a:gd name="T8" fmla="*/ 266882 w 191"/>
              <a:gd name="T9" fmla="*/ 20637 h 184"/>
              <a:gd name="T10" fmla="*/ 234576 w 191"/>
              <a:gd name="T11" fmla="*/ 44450 h 184"/>
              <a:gd name="T12" fmla="*/ 220529 w 191"/>
              <a:gd name="T13" fmla="*/ 26988 h 184"/>
              <a:gd name="T14" fmla="*/ 181199 w 191"/>
              <a:gd name="T15" fmla="*/ 39687 h 184"/>
              <a:gd name="T16" fmla="*/ 181199 w 191"/>
              <a:gd name="T17" fmla="*/ 120650 h 184"/>
              <a:gd name="T18" fmla="*/ 162939 w 191"/>
              <a:gd name="T19" fmla="*/ 120650 h 184"/>
              <a:gd name="T20" fmla="*/ 162939 w 191"/>
              <a:gd name="T21" fmla="*/ 184150 h 184"/>
              <a:gd name="T22" fmla="*/ 162939 w 191"/>
              <a:gd name="T23" fmla="*/ 277813 h 184"/>
              <a:gd name="T24" fmla="*/ 143274 w 191"/>
              <a:gd name="T25" fmla="*/ 290513 h 184"/>
              <a:gd name="T26" fmla="*/ 116585 w 191"/>
              <a:gd name="T27" fmla="*/ 290513 h 184"/>
              <a:gd name="T28" fmla="*/ 108158 w 191"/>
              <a:gd name="T29" fmla="*/ 268288 h 184"/>
              <a:gd name="T30" fmla="*/ 92707 w 191"/>
              <a:gd name="T31" fmla="*/ 282575 h 184"/>
              <a:gd name="T32" fmla="*/ 67423 w 191"/>
              <a:gd name="T33" fmla="*/ 249238 h 184"/>
              <a:gd name="T34" fmla="*/ 53376 w 191"/>
              <a:gd name="T35" fmla="*/ 149225 h 184"/>
              <a:gd name="T36" fmla="*/ 53376 w 191"/>
              <a:gd name="T37" fmla="*/ 136525 h 184"/>
              <a:gd name="T38" fmla="*/ 0 w 191"/>
              <a:gd name="T39" fmla="*/ 12700 h 1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1"/>
              <a:gd name="T61" fmla="*/ 0 h 184"/>
              <a:gd name="T62" fmla="*/ 191 w 191"/>
              <a:gd name="T63" fmla="*/ 184 h 1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1" h="184">
                <a:moveTo>
                  <a:pt x="0" y="8"/>
                </a:moveTo>
                <a:lnTo>
                  <a:pt x="17" y="0"/>
                </a:lnTo>
                <a:lnTo>
                  <a:pt x="137" y="17"/>
                </a:lnTo>
                <a:lnTo>
                  <a:pt x="162" y="10"/>
                </a:lnTo>
                <a:lnTo>
                  <a:pt x="190" y="13"/>
                </a:lnTo>
                <a:lnTo>
                  <a:pt x="167" y="28"/>
                </a:lnTo>
                <a:lnTo>
                  <a:pt x="157" y="17"/>
                </a:lnTo>
                <a:lnTo>
                  <a:pt x="129" y="25"/>
                </a:lnTo>
                <a:lnTo>
                  <a:pt x="129" y="76"/>
                </a:lnTo>
                <a:lnTo>
                  <a:pt x="116" y="76"/>
                </a:lnTo>
                <a:lnTo>
                  <a:pt x="116" y="116"/>
                </a:lnTo>
                <a:lnTo>
                  <a:pt x="116" y="175"/>
                </a:lnTo>
                <a:lnTo>
                  <a:pt x="102" y="183"/>
                </a:lnTo>
                <a:lnTo>
                  <a:pt x="83" y="183"/>
                </a:lnTo>
                <a:lnTo>
                  <a:pt x="77" y="169"/>
                </a:lnTo>
                <a:lnTo>
                  <a:pt x="66" y="178"/>
                </a:lnTo>
                <a:lnTo>
                  <a:pt x="48" y="157"/>
                </a:lnTo>
                <a:lnTo>
                  <a:pt x="38" y="94"/>
                </a:lnTo>
                <a:lnTo>
                  <a:pt x="38" y="86"/>
                </a:lnTo>
                <a:lnTo>
                  <a:pt x="0" y="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59" name="Freeform 351"/>
          <p:cNvSpPr>
            <a:spLocks/>
          </p:cNvSpPr>
          <p:nvPr/>
        </p:nvSpPr>
        <p:spPr bwMode="auto">
          <a:xfrm>
            <a:off x="4652963" y="4608513"/>
            <a:ext cx="277812" cy="301625"/>
          </a:xfrm>
          <a:custGeom>
            <a:avLst/>
            <a:gdLst>
              <a:gd name="T0" fmla="*/ 0 w 197"/>
              <a:gd name="T1" fmla="*/ 12700 h 190"/>
              <a:gd name="T2" fmla="*/ 25384 w 197"/>
              <a:gd name="T3" fmla="*/ 0 h 190"/>
              <a:gd name="T4" fmla="*/ 198840 w 197"/>
              <a:gd name="T5" fmla="*/ 28575 h 190"/>
              <a:gd name="T6" fmla="*/ 235506 w 197"/>
              <a:gd name="T7" fmla="*/ 15875 h 190"/>
              <a:gd name="T8" fmla="*/ 276402 w 197"/>
              <a:gd name="T9" fmla="*/ 20637 h 190"/>
              <a:gd name="T10" fmla="*/ 242557 w 197"/>
              <a:gd name="T11" fmla="*/ 46037 h 190"/>
              <a:gd name="T12" fmla="*/ 228455 w 197"/>
              <a:gd name="T13" fmla="*/ 28575 h 190"/>
              <a:gd name="T14" fmla="*/ 187558 w 197"/>
              <a:gd name="T15" fmla="*/ 41275 h 190"/>
              <a:gd name="T16" fmla="*/ 187558 w 197"/>
              <a:gd name="T17" fmla="*/ 123825 h 190"/>
              <a:gd name="T18" fmla="*/ 169226 w 197"/>
              <a:gd name="T19" fmla="*/ 123825 h 190"/>
              <a:gd name="T20" fmla="*/ 169226 w 197"/>
              <a:gd name="T21" fmla="*/ 190500 h 190"/>
              <a:gd name="T22" fmla="*/ 169226 w 197"/>
              <a:gd name="T23" fmla="*/ 287338 h 190"/>
              <a:gd name="T24" fmla="*/ 148072 w 197"/>
              <a:gd name="T25" fmla="*/ 300038 h 190"/>
              <a:gd name="T26" fmla="*/ 121278 w 197"/>
              <a:gd name="T27" fmla="*/ 300038 h 190"/>
              <a:gd name="T28" fmla="*/ 111407 w 197"/>
              <a:gd name="T29" fmla="*/ 277813 h 190"/>
              <a:gd name="T30" fmla="*/ 95895 w 197"/>
              <a:gd name="T31" fmla="*/ 292100 h 190"/>
              <a:gd name="T32" fmla="*/ 69100 w 197"/>
              <a:gd name="T33" fmla="*/ 257175 h 190"/>
              <a:gd name="T34" fmla="*/ 54998 w 197"/>
              <a:gd name="T35" fmla="*/ 153987 h 190"/>
              <a:gd name="T36" fmla="*/ 54998 w 197"/>
              <a:gd name="T37" fmla="*/ 141288 h 190"/>
              <a:gd name="T38" fmla="*/ 0 w 197"/>
              <a:gd name="T39" fmla="*/ 12700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7"/>
              <a:gd name="T61" fmla="*/ 0 h 190"/>
              <a:gd name="T62" fmla="*/ 197 w 197"/>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7" h="190">
                <a:moveTo>
                  <a:pt x="0" y="8"/>
                </a:moveTo>
                <a:lnTo>
                  <a:pt x="18" y="0"/>
                </a:lnTo>
                <a:lnTo>
                  <a:pt x="141" y="18"/>
                </a:lnTo>
                <a:lnTo>
                  <a:pt x="167" y="10"/>
                </a:lnTo>
                <a:lnTo>
                  <a:pt x="196" y="13"/>
                </a:lnTo>
                <a:lnTo>
                  <a:pt x="172" y="29"/>
                </a:lnTo>
                <a:lnTo>
                  <a:pt x="162" y="18"/>
                </a:lnTo>
                <a:lnTo>
                  <a:pt x="133" y="26"/>
                </a:lnTo>
                <a:lnTo>
                  <a:pt x="133" y="78"/>
                </a:lnTo>
                <a:lnTo>
                  <a:pt x="120" y="78"/>
                </a:lnTo>
                <a:lnTo>
                  <a:pt x="120" y="120"/>
                </a:lnTo>
                <a:lnTo>
                  <a:pt x="120" y="181"/>
                </a:lnTo>
                <a:lnTo>
                  <a:pt x="105" y="189"/>
                </a:lnTo>
                <a:lnTo>
                  <a:pt x="86" y="189"/>
                </a:lnTo>
                <a:lnTo>
                  <a:pt x="79" y="175"/>
                </a:lnTo>
                <a:lnTo>
                  <a:pt x="68" y="184"/>
                </a:lnTo>
                <a:lnTo>
                  <a:pt x="49" y="162"/>
                </a:lnTo>
                <a:lnTo>
                  <a:pt x="39" y="97"/>
                </a:lnTo>
                <a:lnTo>
                  <a:pt x="39" y="89"/>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60" name="Freeform 352"/>
          <p:cNvSpPr>
            <a:spLocks/>
          </p:cNvSpPr>
          <p:nvPr/>
        </p:nvSpPr>
        <p:spPr bwMode="auto">
          <a:xfrm>
            <a:off x="4811713" y="1882775"/>
            <a:ext cx="3533775" cy="1463675"/>
          </a:xfrm>
          <a:custGeom>
            <a:avLst/>
            <a:gdLst>
              <a:gd name="T0" fmla="*/ 43749 w 2504"/>
              <a:gd name="T1" fmla="*/ 806450 h 922"/>
              <a:gd name="T2" fmla="*/ 221567 w 2504"/>
              <a:gd name="T3" fmla="*/ 727075 h 922"/>
              <a:gd name="T4" fmla="*/ 217333 w 2504"/>
              <a:gd name="T5" fmla="*/ 512763 h 922"/>
              <a:gd name="T6" fmla="*/ 258259 w 2504"/>
              <a:gd name="T7" fmla="*/ 352425 h 922"/>
              <a:gd name="T8" fmla="*/ 448778 w 2504"/>
              <a:gd name="T9" fmla="*/ 474663 h 922"/>
              <a:gd name="T10" fmla="*/ 386683 w 2504"/>
              <a:gd name="T11" fmla="*/ 587375 h 922"/>
              <a:gd name="T12" fmla="*/ 420553 w 2504"/>
              <a:gd name="T13" fmla="*/ 520700 h 922"/>
              <a:gd name="T14" fmla="*/ 563089 w 2504"/>
              <a:gd name="T15" fmla="*/ 433388 h 922"/>
              <a:gd name="T16" fmla="*/ 708448 w 2504"/>
              <a:gd name="T17" fmla="*/ 395287 h 922"/>
              <a:gd name="T18" fmla="*/ 856630 w 2504"/>
              <a:gd name="T19" fmla="*/ 355600 h 922"/>
              <a:gd name="T20" fmla="*/ 992110 w 2504"/>
              <a:gd name="T21" fmla="*/ 317500 h 922"/>
              <a:gd name="T22" fmla="*/ 1099365 w 2504"/>
              <a:gd name="T23" fmla="*/ 231775 h 922"/>
              <a:gd name="T24" fmla="*/ 1073963 w 2504"/>
              <a:gd name="T25" fmla="*/ 463550 h 922"/>
              <a:gd name="T26" fmla="*/ 1154404 w 2504"/>
              <a:gd name="T27" fmla="*/ 395287 h 922"/>
              <a:gd name="T28" fmla="*/ 1213677 w 2504"/>
              <a:gd name="T29" fmla="*/ 415925 h 922"/>
              <a:gd name="T30" fmla="*/ 1143114 w 2504"/>
              <a:gd name="T31" fmla="*/ 227013 h 922"/>
              <a:gd name="T32" fmla="*/ 1206620 w 2504"/>
              <a:gd name="T33" fmla="*/ 273050 h 922"/>
              <a:gd name="T34" fmla="*/ 1318109 w 2504"/>
              <a:gd name="T35" fmla="*/ 347663 h 922"/>
              <a:gd name="T36" fmla="*/ 1391494 w 2504"/>
              <a:gd name="T37" fmla="*/ 147638 h 922"/>
              <a:gd name="T38" fmla="*/ 1574957 w 2504"/>
              <a:gd name="T39" fmla="*/ 90488 h 922"/>
              <a:gd name="T40" fmla="*/ 1689269 w 2504"/>
              <a:gd name="T41" fmla="*/ 33338 h 922"/>
              <a:gd name="T42" fmla="*/ 1896723 w 2504"/>
              <a:gd name="T43" fmla="*/ 46037 h 922"/>
              <a:gd name="T44" fmla="*/ 1752775 w 2504"/>
              <a:gd name="T45" fmla="*/ 239713 h 922"/>
              <a:gd name="T46" fmla="*/ 1923536 w 2504"/>
              <a:gd name="T47" fmla="*/ 184150 h 922"/>
              <a:gd name="T48" fmla="*/ 2056194 w 2504"/>
              <a:gd name="T49" fmla="*/ 193675 h 922"/>
              <a:gd name="T50" fmla="*/ 2276349 w 2504"/>
              <a:gd name="T51" fmla="*/ 219075 h 922"/>
              <a:gd name="T52" fmla="*/ 2455578 w 2504"/>
              <a:gd name="T53" fmla="*/ 296863 h 922"/>
              <a:gd name="T54" fmla="*/ 2678556 w 2504"/>
              <a:gd name="T55" fmla="*/ 276225 h 922"/>
              <a:gd name="T56" fmla="*/ 2938227 w 2504"/>
              <a:gd name="T57" fmla="*/ 369887 h 922"/>
              <a:gd name="T58" fmla="*/ 3134391 w 2504"/>
              <a:gd name="T59" fmla="*/ 382587 h 922"/>
              <a:gd name="T60" fmla="*/ 3447689 w 2504"/>
              <a:gd name="T61" fmla="*/ 490538 h 922"/>
              <a:gd name="T62" fmla="*/ 3473091 w 2504"/>
              <a:gd name="T63" fmla="*/ 538163 h 922"/>
              <a:gd name="T64" fmla="*/ 3418052 w 2504"/>
              <a:gd name="T65" fmla="*/ 554038 h 922"/>
              <a:gd name="T66" fmla="*/ 3324910 w 2504"/>
              <a:gd name="T67" fmla="*/ 500063 h 922"/>
              <a:gd name="T68" fmla="*/ 3299507 w 2504"/>
              <a:gd name="T69" fmla="*/ 644525 h 922"/>
              <a:gd name="T70" fmla="*/ 3034192 w 2504"/>
              <a:gd name="T71" fmla="*/ 731838 h 922"/>
              <a:gd name="T72" fmla="*/ 2963629 w 2504"/>
              <a:gd name="T73" fmla="*/ 819150 h 922"/>
              <a:gd name="T74" fmla="*/ 2908591 w 2504"/>
              <a:gd name="T75" fmla="*/ 946150 h 922"/>
              <a:gd name="T76" fmla="*/ 2845084 w 2504"/>
              <a:gd name="T77" fmla="*/ 796925 h 922"/>
              <a:gd name="T78" fmla="*/ 2983387 w 2504"/>
              <a:gd name="T79" fmla="*/ 631825 h 922"/>
              <a:gd name="T80" fmla="*/ 2801335 w 2504"/>
              <a:gd name="T81" fmla="*/ 752475 h 922"/>
              <a:gd name="T82" fmla="*/ 2551543 w 2504"/>
              <a:gd name="T83" fmla="*/ 752475 h 922"/>
              <a:gd name="T84" fmla="*/ 2462634 w 2504"/>
              <a:gd name="T85" fmla="*/ 925513 h 922"/>
              <a:gd name="T86" fmla="*/ 2517673 w 2504"/>
              <a:gd name="T87" fmla="*/ 958850 h 922"/>
              <a:gd name="T88" fmla="*/ 2328566 w 2504"/>
              <a:gd name="T89" fmla="*/ 1239838 h 922"/>
              <a:gd name="T90" fmla="*/ 2387838 w 2504"/>
              <a:gd name="T91" fmla="*/ 1095375 h 922"/>
              <a:gd name="T92" fmla="*/ 2081597 w 2504"/>
              <a:gd name="T93" fmla="*/ 966788 h 922"/>
              <a:gd name="T94" fmla="*/ 1868498 w 2504"/>
              <a:gd name="T95" fmla="*/ 1066800 h 922"/>
              <a:gd name="T96" fmla="*/ 1620117 w 2504"/>
              <a:gd name="T97" fmla="*/ 1046163 h 922"/>
              <a:gd name="T98" fmla="*/ 1302585 w 2504"/>
              <a:gd name="T99" fmla="*/ 1185863 h 922"/>
              <a:gd name="T100" fmla="*/ 1121945 w 2504"/>
              <a:gd name="T101" fmla="*/ 1363663 h 922"/>
              <a:gd name="T102" fmla="*/ 1033036 w 2504"/>
              <a:gd name="T103" fmla="*/ 1408113 h 922"/>
              <a:gd name="T104" fmla="*/ 711271 w 2504"/>
              <a:gd name="T105" fmla="*/ 1400175 h 922"/>
              <a:gd name="T106" fmla="*/ 719738 w 2504"/>
              <a:gd name="T107" fmla="*/ 1314450 h 922"/>
              <a:gd name="T108" fmla="*/ 635063 w 2504"/>
              <a:gd name="T109" fmla="*/ 1206500 h 922"/>
              <a:gd name="T110" fmla="*/ 601193 w 2504"/>
              <a:gd name="T111" fmla="*/ 1147763 h 922"/>
              <a:gd name="T112" fmla="*/ 596960 w 2504"/>
              <a:gd name="T113" fmla="*/ 1281113 h 922"/>
              <a:gd name="T114" fmla="*/ 548977 w 2504"/>
              <a:gd name="T115" fmla="*/ 1363663 h 922"/>
              <a:gd name="T116" fmla="*/ 393739 w 2504"/>
              <a:gd name="T117" fmla="*/ 1160463 h 922"/>
              <a:gd name="T118" fmla="*/ 323177 w 2504"/>
              <a:gd name="T119" fmla="*/ 1182688 h 922"/>
              <a:gd name="T120" fmla="*/ 258259 w 2504"/>
              <a:gd name="T121" fmla="*/ 1144588 h 922"/>
              <a:gd name="T122" fmla="*/ 69151 w 2504"/>
              <a:gd name="T123" fmla="*/ 1106488 h 922"/>
              <a:gd name="T124" fmla="*/ 83264 w 2504"/>
              <a:gd name="T125" fmla="*/ 920750 h 9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04"/>
              <a:gd name="T190" fmla="*/ 0 h 922"/>
              <a:gd name="T191" fmla="*/ 2504 w 2504"/>
              <a:gd name="T192" fmla="*/ 922 h 9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04" h="922">
                <a:moveTo>
                  <a:pt x="0" y="572"/>
                </a:moveTo>
                <a:lnTo>
                  <a:pt x="23" y="551"/>
                </a:lnTo>
                <a:lnTo>
                  <a:pt x="18" y="562"/>
                </a:lnTo>
                <a:lnTo>
                  <a:pt x="25" y="562"/>
                </a:lnTo>
                <a:lnTo>
                  <a:pt x="23" y="526"/>
                </a:lnTo>
                <a:lnTo>
                  <a:pt x="31" y="508"/>
                </a:lnTo>
                <a:lnTo>
                  <a:pt x="44" y="505"/>
                </a:lnTo>
                <a:lnTo>
                  <a:pt x="68" y="519"/>
                </a:lnTo>
                <a:lnTo>
                  <a:pt x="73" y="492"/>
                </a:lnTo>
                <a:lnTo>
                  <a:pt x="62" y="492"/>
                </a:lnTo>
                <a:lnTo>
                  <a:pt x="59" y="471"/>
                </a:lnTo>
                <a:lnTo>
                  <a:pt x="157" y="458"/>
                </a:lnTo>
                <a:lnTo>
                  <a:pt x="133" y="450"/>
                </a:lnTo>
                <a:lnTo>
                  <a:pt x="136" y="437"/>
                </a:lnTo>
                <a:lnTo>
                  <a:pt x="118" y="445"/>
                </a:lnTo>
                <a:lnTo>
                  <a:pt x="175" y="395"/>
                </a:lnTo>
                <a:lnTo>
                  <a:pt x="152" y="346"/>
                </a:lnTo>
                <a:lnTo>
                  <a:pt x="154" y="323"/>
                </a:lnTo>
                <a:lnTo>
                  <a:pt x="144" y="297"/>
                </a:lnTo>
                <a:lnTo>
                  <a:pt x="154" y="278"/>
                </a:lnTo>
                <a:lnTo>
                  <a:pt x="133" y="260"/>
                </a:lnTo>
                <a:lnTo>
                  <a:pt x="141" y="241"/>
                </a:lnTo>
                <a:lnTo>
                  <a:pt x="167" y="224"/>
                </a:lnTo>
                <a:lnTo>
                  <a:pt x="183" y="222"/>
                </a:lnTo>
                <a:lnTo>
                  <a:pt x="201" y="227"/>
                </a:lnTo>
                <a:lnTo>
                  <a:pt x="183" y="229"/>
                </a:lnTo>
                <a:lnTo>
                  <a:pt x="196" y="236"/>
                </a:lnTo>
                <a:lnTo>
                  <a:pt x="242" y="239"/>
                </a:lnTo>
                <a:lnTo>
                  <a:pt x="318" y="278"/>
                </a:lnTo>
                <a:lnTo>
                  <a:pt x="318" y="299"/>
                </a:lnTo>
                <a:lnTo>
                  <a:pt x="284" y="315"/>
                </a:lnTo>
                <a:lnTo>
                  <a:pt x="183" y="294"/>
                </a:lnTo>
                <a:lnTo>
                  <a:pt x="224" y="320"/>
                </a:lnTo>
                <a:lnTo>
                  <a:pt x="221" y="354"/>
                </a:lnTo>
                <a:lnTo>
                  <a:pt x="264" y="373"/>
                </a:lnTo>
                <a:lnTo>
                  <a:pt x="274" y="370"/>
                </a:lnTo>
                <a:lnTo>
                  <a:pt x="269" y="354"/>
                </a:lnTo>
                <a:lnTo>
                  <a:pt x="253" y="349"/>
                </a:lnTo>
                <a:lnTo>
                  <a:pt x="255" y="339"/>
                </a:lnTo>
                <a:lnTo>
                  <a:pt x="274" y="351"/>
                </a:lnTo>
                <a:lnTo>
                  <a:pt x="313" y="354"/>
                </a:lnTo>
                <a:lnTo>
                  <a:pt x="298" y="328"/>
                </a:lnTo>
                <a:lnTo>
                  <a:pt x="334" y="307"/>
                </a:lnTo>
                <a:lnTo>
                  <a:pt x="363" y="320"/>
                </a:lnTo>
                <a:lnTo>
                  <a:pt x="363" y="260"/>
                </a:lnTo>
                <a:lnTo>
                  <a:pt x="347" y="252"/>
                </a:lnTo>
                <a:lnTo>
                  <a:pt x="397" y="265"/>
                </a:lnTo>
                <a:lnTo>
                  <a:pt x="399" y="273"/>
                </a:lnTo>
                <a:lnTo>
                  <a:pt x="374" y="283"/>
                </a:lnTo>
                <a:lnTo>
                  <a:pt x="399" y="302"/>
                </a:lnTo>
                <a:lnTo>
                  <a:pt x="418" y="278"/>
                </a:lnTo>
                <a:lnTo>
                  <a:pt x="502" y="244"/>
                </a:lnTo>
                <a:lnTo>
                  <a:pt x="518" y="241"/>
                </a:lnTo>
                <a:lnTo>
                  <a:pt x="502" y="249"/>
                </a:lnTo>
                <a:lnTo>
                  <a:pt x="518" y="265"/>
                </a:lnTo>
                <a:lnTo>
                  <a:pt x="578" y="241"/>
                </a:lnTo>
                <a:lnTo>
                  <a:pt x="594" y="260"/>
                </a:lnTo>
                <a:lnTo>
                  <a:pt x="607" y="244"/>
                </a:lnTo>
                <a:lnTo>
                  <a:pt x="602" y="229"/>
                </a:lnTo>
                <a:lnTo>
                  <a:pt x="607" y="224"/>
                </a:lnTo>
                <a:lnTo>
                  <a:pt x="653" y="231"/>
                </a:lnTo>
                <a:lnTo>
                  <a:pt x="716" y="265"/>
                </a:lnTo>
                <a:lnTo>
                  <a:pt x="727" y="249"/>
                </a:lnTo>
                <a:lnTo>
                  <a:pt x="714" y="231"/>
                </a:lnTo>
                <a:lnTo>
                  <a:pt x="695" y="229"/>
                </a:lnTo>
                <a:lnTo>
                  <a:pt x="703" y="200"/>
                </a:lnTo>
                <a:lnTo>
                  <a:pt x="690" y="198"/>
                </a:lnTo>
                <a:lnTo>
                  <a:pt x="692" y="185"/>
                </a:lnTo>
                <a:lnTo>
                  <a:pt x="716" y="172"/>
                </a:lnTo>
                <a:lnTo>
                  <a:pt x="732" y="140"/>
                </a:lnTo>
                <a:lnTo>
                  <a:pt x="763" y="140"/>
                </a:lnTo>
                <a:lnTo>
                  <a:pt x="779" y="146"/>
                </a:lnTo>
                <a:lnTo>
                  <a:pt x="766" y="180"/>
                </a:lnTo>
                <a:lnTo>
                  <a:pt x="781" y="195"/>
                </a:lnTo>
                <a:lnTo>
                  <a:pt x="776" y="241"/>
                </a:lnTo>
                <a:lnTo>
                  <a:pt x="792" y="260"/>
                </a:lnTo>
                <a:lnTo>
                  <a:pt x="787" y="275"/>
                </a:lnTo>
                <a:lnTo>
                  <a:pt x="761" y="292"/>
                </a:lnTo>
                <a:lnTo>
                  <a:pt x="768" y="297"/>
                </a:lnTo>
                <a:lnTo>
                  <a:pt x="737" y="302"/>
                </a:lnTo>
                <a:lnTo>
                  <a:pt x="771" y="312"/>
                </a:lnTo>
                <a:lnTo>
                  <a:pt x="810" y="275"/>
                </a:lnTo>
                <a:lnTo>
                  <a:pt x="805" y="252"/>
                </a:lnTo>
                <a:lnTo>
                  <a:pt x="818" y="249"/>
                </a:lnTo>
                <a:lnTo>
                  <a:pt x="837" y="244"/>
                </a:lnTo>
                <a:lnTo>
                  <a:pt x="847" y="257"/>
                </a:lnTo>
                <a:lnTo>
                  <a:pt x="847" y="275"/>
                </a:lnTo>
                <a:lnTo>
                  <a:pt x="871" y="278"/>
                </a:lnTo>
                <a:lnTo>
                  <a:pt x="852" y="273"/>
                </a:lnTo>
                <a:lnTo>
                  <a:pt x="860" y="262"/>
                </a:lnTo>
                <a:lnTo>
                  <a:pt x="852" y="249"/>
                </a:lnTo>
                <a:lnTo>
                  <a:pt x="797" y="239"/>
                </a:lnTo>
                <a:lnTo>
                  <a:pt x="805" y="200"/>
                </a:lnTo>
                <a:lnTo>
                  <a:pt x="787" y="177"/>
                </a:lnTo>
                <a:lnTo>
                  <a:pt x="813" y="156"/>
                </a:lnTo>
                <a:lnTo>
                  <a:pt x="810" y="143"/>
                </a:lnTo>
                <a:lnTo>
                  <a:pt x="821" y="151"/>
                </a:lnTo>
                <a:lnTo>
                  <a:pt x="815" y="182"/>
                </a:lnTo>
                <a:lnTo>
                  <a:pt x="826" y="185"/>
                </a:lnTo>
                <a:lnTo>
                  <a:pt x="866" y="193"/>
                </a:lnTo>
                <a:lnTo>
                  <a:pt x="829" y="166"/>
                </a:lnTo>
                <a:lnTo>
                  <a:pt x="855" y="172"/>
                </a:lnTo>
                <a:lnTo>
                  <a:pt x="850" y="158"/>
                </a:lnTo>
                <a:lnTo>
                  <a:pt x="866" y="156"/>
                </a:lnTo>
                <a:lnTo>
                  <a:pt x="936" y="174"/>
                </a:lnTo>
                <a:lnTo>
                  <a:pt x="920" y="187"/>
                </a:lnTo>
                <a:lnTo>
                  <a:pt x="920" y="206"/>
                </a:lnTo>
                <a:lnTo>
                  <a:pt x="934" y="219"/>
                </a:lnTo>
                <a:lnTo>
                  <a:pt x="944" y="177"/>
                </a:lnTo>
                <a:lnTo>
                  <a:pt x="905" y="153"/>
                </a:lnTo>
                <a:lnTo>
                  <a:pt x="894" y="122"/>
                </a:lnTo>
                <a:lnTo>
                  <a:pt x="986" y="111"/>
                </a:lnTo>
                <a:lnTo>
                  <a:pt x="973" y="85"/>
                </a:lnTo>
                <a:lnTo>
                  <a:pt x="986" y="93"/>
                </a:lnTo>
                <a:lnTo>
                  <a:pt x="999" y="80"/>
                </a:lnTo>
                <a:lnTo>
                  <a:pt x="991" y="77"/>
                </a:lnTo>
                <a:lnTo>
                  <a:pt x="1082" y="57"/>
                </a:lnTo>
                <a:lnTo>
                  <a:pt x="1077" y="49"/>
                </a:lnTo>
                <a:lnTo>
                  <a:pt x="1119" y="47"/>
                </a:lnTo>
                <a:lnTo>
                  <a:pt x="1116" y="57"/>
                </a:lnTo>
                <a:lnTo>
                  <a:pt x="1130" y="57"/>
                </a:lnTo>
                <a:lnTo>
                  <a:pt x="1161" y="41"/>
                </a:lnTo>
                <a:lnTo>
                  <a:pt x="1174" y="49"/>
                </a:lnTo>
                <a:lnTo>
                  <a:pt x="1164" y="36"/>
                </a:lnTo>
                <a:lnTo>
                  <a:pt x="1197" y="34"/>
                </a:lnTo>
                <a:lnTo>
                  <a:pt x="1197" y="21"/>
                </a:lnTo>
                <a:lnTo>
                  <a:pt x="1242" y="0"/>
                </a:lnTo>
                <a:lnTo>
                  <a:pt x="1271" y="10"/>
                </a:lnTo>
                <a:lnTo>
                  <a:pt x="1242" y="23"/>
                </a:lnTo>
                <a:lnTo>
                  <a:pt x="1287" y="23"/>
                </a:lnTo>
                <a:lnTo>
                  <a:pt x="1271" y="36"/>
                </a:lnTo>
                <a:lnTo>
                  <a:pt x="1344" y="29"/>
                </a:lnTo>
                <a:lnTo>
                  <a:pt x="1384" y="57"/>
                </a:lnTo>
                <a:lnTo>
                  <a:pt x="1378" y="65"/>
                </a:lnTo>
                <a:lnTo>
                  <a:pt x="1363" y="57"/>
                </a:lnTo>
                <a:lnTo>
                  <a:pt x="1384" y="65"/>
                </a:lnTo>
                <a:lnTo>
                  <a:pt x="1376" y="77"/>
                </a:lnTo>
                <a:lnTo>
                  <a:pt x="1242" y="151"/>
                </a:lnTo>
                <a:lnTo>
                  <a:pt x="1282" y="143"/>
                </a:lnTo>
                <a:lnTo>
                  <a:pt x="1274" y="132"/>
                </a:lnTo>
                <a:lnTo>
                  <a:pt x="1342" y="119"/>
                </a:lnTo>
                <a:lnTo>
                  <a:pt x="1324" y="119"/>
                </a:lnTo>
                <a:lnTo>
                  <a:pt x="1326" y="109"/>
                </a:lnTo>
                <a:lnTo>
                  <a:pt x="1363" y="116"/>
                </a:lnTo>
                <a:lnTo>
                  <a:pt x="1368" y="109"/>
                </a:lnTo>
                <a:lnTo>
                  <a:pt x="1378" y="132"/>
                </a:lnTo>
                <a:lnTo>
                  <a:pt x="1397" y="135"/>
                </a:lnTo>
                <a:lnTo>
                  <a:pt x="1381" y="122"/>
                </a:lnTo>
                <a:lnTo>
                  <a:pt x="1415" y="116"/>
                </a:lnTo>
                <a:lnTo>
                  <a:pt x="1457" y="122"/>
                </a:lnTo>
                <a:lnTo>
                  <a:pt x="1454" y="132"/>
                </a:lnTo>
                <a:lnTo>
                  <a:pt x="1487" y="140"/>
                </a:lnTo>
                <a:lnTo>
                  <a:pt x="1522" y="138"/>
                </a:lnTo>
                <a:lnTo>
                  <a:pt x="1522" y="116"/>
                </a:lnTo>
                <a:lnTo>
                  <a:pt x="1532" y="114"/>
                </a:lnTo>
                <a:lnTo>
                  <a:pt x="1613" y="138"/>
                </a:lnTo>
                <a:lnTo>
                  <a:pt x="1603" y="174"/>
                </a:lnTo>
                <a:lnTo>
                  <a:pt x="1640" y="200"/>
                </a:lnTo>
                <a:lnTo>
                  <a:pt x="1661" y="164"/>
                </a:lnTo>
                <a:lnTo>
                  <a:pt x="1674" y="182"/>
                </a:lnTo>
                <a:lnTo>
                  <a:pt x="1703" y="174"/>
                </a:lnTo>
                <a:lnTo>
                  <a:pt x="1740" y="187"/>
                </a:lnTo>
                <a:lnTo>
                  <a:pt x="1768" y="180"/>
                </a:lnTo>
                <a:lnTo>
                  <a:pt x="1766" y="164"/>
                </a:lnTo>
                <a:lnTo>
                  <a:pt x="1784" y="143"/>
                </a:lnTo>
                <a:lnTo>
                  <a:pt x="1906" y="158"/>
                </a:lnTo>
                <a:lnTo>
                  <a:pt x="1914" y="172"/>
                </a:lnTo>
                <a:lnTo>
                  <a:pt x="1898" y="174"/>
                </a:lnTo>
                <a:lnTo>
                  <a:pt x="1938" y="180"/>
                </a:lnTo>
                <a:lnTo>
                  <a:pt x="1951" y="198"/>
                </a:lnTo>
                <a:lnTo>
                  <a:pt x="2045" y="193"/>
                </a:lnTo>
                <a:lnTo>
                  <a:pt x="2061" y="206"/>
                </a:lnTo>
                <a:lnTo>
                  <a:pt x="2056" y="224"/>
                </a:lnTo>
                <a:lnTo>
                  <a:pt x="2082" y="233"/>
                </a:lnTo>
                <a:lnTo>
                  <a:pt x="2095" y="227"/>
                </a:lnTo>
                <a:lnTo>
                  <a:pt x="2163" y="231"/>
                </a:lnTo>
                <a:lnTo>
                  <a:pt x="2176" y="224"/>
                </a:lnTo>
                <a:lnTo>
                  <a:pt x="2182" y="236"/>
                </a:lnTo>
                <a:lnTo>
                  <a:pt x="2210" y="252"/>
                </a:lnTo>
                <a:lnTo>
                  <a:pt x="2221" y="241"/>
                </a:lnTo>
                <a:lnTo>
                  <a:pt x="2208" y="229"/>
                </a:lnTo>
                <a:lnTo>
                  <a:pt x="2216" y="219"/>
                </a:lnTo>
                <a:lnTo>
                  <a:pt x="2330" y="231"/>
                </a:lnTo>
                <a:lnTo>
                  <a:pt x="2406" y="275"/>
                </a:lnTo>
                <a:lnTo>
                  <a:pt x="2422" y="275"/>
                </a:lnTo>
                <a:lnTo>
                  <a:pt x="2443" y="309"/>
                </a:lnTo>
                <a:lnTo>
                  <a:pt x="2435" y="294"/>
                </a:lnTo>
                <a:lnTo>
                  <a:pt x="2446" y="292"/>
                </a:lnTo>
                <a:lnTo>
                  <a:pt x="2451" y="299"/>
                </a:lnTo>
                <a:lnTo>
                  <a:pt x="2477" y="297"/>
                </a:lnTo>
                <a:lnTo>
                  <a:pt x="2503" y="315"/>
                </a:lnTo>
                <a:lnTo>
                  <a:pt x="2461" y="339"/>
                </a:lnTo>
                <a:lnTo>
                  <a:pt x="2471" y="341"/>
                </a:lnTo>
                <a:lnTo>
                  <a:pt x="2456" y="346"/>
                </a:lnTo>
                <a:lnTo>
                  <a:pt x="2469" y="354"/>
                </a:lnTo>
                <a:lnTo>
                  <a:pt x="2443" y="357"/>
                </a:lnTo>
                <a:lnTo>
                  <a:pt x="2435" y="344"/>
                </a:lnTo>
                <a:lnTo>
                  <a:pt x="2422" y="349"/>
                </a:lnTo>
                <a:lnTo>
                  <a:pt x="2406" y="328"/>
                </a:lnTo>
                <a:lnTo>
                  <a:pt x="2375" y="331"/>
                </a:lnTo>
                <a:lnTo>
                  <a:pt x="2369" y="315"/>
                </a:lnTo>
                <a:lnTo>
                  <a:pt x="2375" y="309"/>
                </a:lnTo>
                <a:lnTo>
                  <a:pt x="2364" y="309"/>
                </a:lnTo>
                <a:lnTo>
                  <a:pt x="2356" y="315"/>
                </a:lnTo>
                <a:lnTo>
                  <a:pt x="2364" y="331"/>
                </a:lnTo>
                <a:lnTo>
                  <a:pt x="2359" y="339"/>
                </a:lnTo>
                <a:lnTo>
                  <a:pt x="2333" y="351"/>
                </a:lnTo>
                <a:lnTo>
                  <a:pt x="2317" y="349"/>
                </a:lnTo>
                <a:lnTo>
                  <a:pt x="2343" y="387"/>
                </a:lnTo>
                <a:lnTo>
                  <a:pt x="2338" y="406"/>
                </a:lnTo>
                <a:lnTo>
                  <a:pt x="2309" y="390"/>
                </a:lnTo>
                <a:lnTo>
                  <a:pt x="2314" y="398"/>
                </a:lnTo>
                <a:lnTo>
                  <a:pt x="2258" y="419"/>
                </a:lnTo>
                <a:lnTo>
                  <a:pt x="2213" y="458"/>
                </a:lnTo>
                <a:lnTo>
                  <a:pt x="2179" y="445"/>
                </a:lnTo>
                <a:lnTo>
                  <a:pt x="2150" y="461"/>
                </a:lnTo>
                <a:lnTo>
                  <a:pt x="2150" y="445"/>
                </a:lnTo>
                <a:lnTo>
                  <a:pt x="2134" y="461"/>
                </a:lnTo>
                <a:lnTo>
                  <a:pt x="2111" y="458"/>
                </a:lnTo>
                <a:lnTo>
                  <a:pt x="2090" y="497"/>
                </a:lnTo>
                <a:lnTo>
                  <a:pt x="2108" y="505"/>
                </a:lnTo>
                <a:lnTo>
                  <a:pt x="2100" y="516"/>
                </a:lnTo>
                <a:lnTo>
                  <a:pt x="2108" y="538"/>
                </a:lnTo>
                <a:lnTo>
                  <a:pt x="2095" y="534"/>
                </a:lnTo>
                <a:lnTo>
                  <a:pt x="2087" y="551"/>
                </a:lnTo>
                <a:lnTo>
                  <a:pt x="2092" y="567"/>
                </a:lnTo>
                <a:lnTo>
                  <a:pt x="2058" y="580"/>
                </a:lnTo>
                <a:lnTo>
                  <a:pt x="2061" y="596"/>
                </a:lnTo>
                <a:lnTo>
                  <a:pt x="2043" y="604"/>
                </a:lnTo>
                <a:lnTo>
                  <a:pt x="2035" y="622"/>
                </a:lnTo>
                <a:lnTo>
                  <a:pt x="2014" y="643"/>
                </a:lnTo>
                <a:lnTo>
                  <a:pt x="1996" y="570"/>
                </a:lnTo>
                <a:lnTo>
                  <a:pt x="2003" y="529"/>
                </a:lnTo>
                <a:lnTo>
                  <a:pt x="2016" y="502"/>
                </a:lnTo>
                <a:lnTo>
                  <a:pt x="2040" y="497"/>
                </a:lnTo>
                <a:lnTo>
                  <a:pt x="2090" y="448"/>
                </a:lnTo>
                <a:lnTo>
                  <a:pt x="2114" y="434"/>
                </a:lnTo>
                <a:lnTo>
                  <a:pt x="2124" y="408"/>
                </a:lnTo>
                <a:lnTo>
                  <a:pt x="2134" y="398"/>
                </a:lnTo>
                <a:lnTo>
                  <a:pt x="2114" y="398"/>
                </a:lnTo>
                <a:lnTo>
                  <a:pt x="2106" y="421"/>
                </a:lnTo>
                <a:lnTo>
                  <a:pt x="2063" y="445"/>
                </a:lnTo>
                <a:lnTo>
                  <a:pt x="2066" y="414"/>
                </a:lnTo>
                <a:lnTo>
                  <a:pt x="2019" y="419"/>
                </a:lnTo>
                <a:lnTo>
                  <a:pt x="1974" y="461"/>
                </a:lnTo>
                <a:lnTo>
                  <a:pt x="1985" y="474"/>
                </a:lnTo>
                <a:lnTo>
                  <a:pt x="1935" y="479"/>
                </a:lnTo>
                <a:lnTo>
                  <a:pt x="1933" y="476"/>
                </a:lnTo>
                <a:lnTo>
                  <a:pt x="1945" y="471"/>
                </a:lnTo>
                <a:lnTo>
                  <a:pt x="1906" y="463"/>
                </a:lnTo>
                <a:lnTo>
                  <a:pt x="1896" y="471"/>
                </a:lnTo>
                <a:lnTo>
                  <a:pt x="1808" y="474"/>
                </a:lnTo>
                <a:lnTo>
                  <a:pt x="1698" y="567"/>
                </a:lnTo>
                <a:lnTo>
                  <a:pt x="1721" y="570"/>
                </a:lnTo>
                <a:lnTo>
                  <a:pt x="1721" y="585"/>
                </a:lnTo>
                <a:lnTo>
                  <a:pt x="1734" y="575"/>
                </a:lnTo>
                <a:lnTo>
                  <a:pt x="1729" y="588"/>
                </a:lnTo>
                <a:lnTo>
                  <a:pt x="1745" y="583"/>
                </a:lnTo>
                <a:lnTo>
                  <a:pt x="1745" y="591"/>
                </a:lnTo>
                <a:lnTo>
                  <a:pt x="1750" y="575"/>
                </a:lnTo>
                <a:lnTo>
                  <a:pt x="1766" y="575"/>
                </a:lnTo>
                <a:lnTo>
                  <a:pt x="1789" y="594"/>
                </a:lnTo>
                <a:lnTo>
                  <a:pt x="1768" y="596"/>
                </a:lnTo>
                <a:lnTo>
                  <a:pt x="1784" y="604"/>
                </a:lnTo>
                <a:lnTo>
                  <a:pt x="1789" y="617"/>
                </a:lnTo>
                <a:lnTo>
                  <a:pt x="1776" y="646"/>
                </a:lnTo>
                <a:lnTo>
                  <a:pt x="1774" y="690"/>
                </a:lnTo>
                <a:lnTo>
                  <a:pt x="1698" y="781"/>
                </a:lnTo>
                <a:lnTo>
                  <a:pt x="1669" y="794"/>
                </a:lnTo>
                <a:lnTo>
                  <a:pt x="1650" y="781"/>
                </a:lnTo>
                <a:lnTo>
                  <a:pt x="1632" y="799"/>
                </a:lnTo>
                <a:lnTo>
                  <a:pt x="1629" y="797"/>
                </a:lnTo>
                <a:lnTo>
                  <a:pt x="1640" y="781"/>
                </a:lnTo>
                <a:lnTo>
                  <a:pt x="1634" y="760"/>
                </a:lnTo>
                <a:lnTo>
                  <a:pt x="1666" y="750"/>
                </a:lnTo>
                <a:lnTo>
                  <a:pt x="1692" y="690"/>
                </a:lnTo>
                <a:lnTo>
                  <a:pt x="1637" y="702"/>
                </a:lnTo>
                <a:lnTo>
                  <a:pt x="1629" y="683"/>
                </a:lnTo>
                <a:lnTo>
                  <a:pt x="1585" y="667"/>
                </a:lnTo>
                <a:lnTo>
                  <a:pt x="1556" y="604"/>
                </a:lnTo>
                <a:lnTo>
                  <a:pt x="1524" y="591"/>
                </a:lnTo>
                <a:lnTo>
                  <a:pt x="1475" y="609"/>
                </a:lnTo>
                <a:lnTo>
                  <a:pt x="1482" y="622"/>
                </a:lnTo>
                <a:lnTo>
                  <a:pt x="1464" y="659"/>
                </a:lnTo>
                <a:lnTo>
                  <a:pt x="1442" y="667"/>
                </a:lnTo>
                <a:lnTo>
                  <a:pt x="1423" y="659"/>
                </a:lnTo>
                <a:lnTo>
                  <a:pt x="1394" y="656"/>
                </a:lnTo>
                <a:lnTo>
                  <a:pt x="1324" y="672"/>
                </a:lnTo>
                <a:lnTo>
                  <a:pt x="1263" y="648"/>
                </a:lnTo>
                <a:lnTo>
                  <a:pt x="1224" y="653"/>
                </a:lnTo>
                <a:lnTo>
                  <a:pt x="1208" y="630"/>
                </a:lnTo>
                <a:lnTo>
                  <a:pt x="1169" y="617"/>
                </a:lnTo>
                <a:lnTo>
                  <a:pt x="1150" y="630"/>
                </a:lnTo>
                <a:lnTo>
                  <a:pt x="1148" y="659"/>
                </a:lnTo>
                <a:lnTo>
                  <a:pt x="1061" y="648"/>
                </a:lnTo>
                <a:lnTo>
                  <a:pt x="1002" y="680"/>
                </a:lnTo>
                <a:lnTo>
                  <a:pt x="973" y="690"/>
                </a:lnTo>
                <a:lnTo>
                  <a:pt x="970" y="716"/>
                </a:lnTo>
                <a:lnTo>
                  <a:pt x="931" y="711"/>
                </a:lnTo>
                <a:lnTo>
                  <a:pt x="923" y="747"/>
                </a:lnTo>
                <a:lnTo>
                  <a:pt x="886" y="755"/>
                </a:lnTo>
                <a:lnTo>
                  <a:pt x="897" y="781"/>
                </a:lnTo>
                <a:lnTo>
                  <a:pt x="889" y="805"/>
                </a:lnTo>
                <a:lnTo>
                  <a:pt x="834" y="836"/>
                </a:lnTo>
                <a:lnTo>
                  <a:pt x="800" y="841"/>
                </a:lnTo>
                <a:lnTo>
                  <a:pt x="795" y="859"/>
                </a:lnTo>
                <a:lnTo>
                  <a:pt x="810" y="867"/>
                </a:lnTo>
                <a:lnTo>
                  <a:pt x="810" y="887"/>
                </a:lnTo>
                <a:lnTo>
                  <a:pt x="792" y="882"/>
                </a:lnTo>
                <a:lnTo>
                  <a:pt x="766" y="896"/>
                </a:lnTo>
                <a:lnTo>
                  <a:pt x="756" y="864"/>
                </a:lnTo>
                <a:lnTo>
                  <a:pt x="732" y="887"/>
                </a:lnTo>
                <a:lnTo>
                  <a:pt x="666" y="887"/>
                </a:lnTo>
                <a:lnTo>
                  <a:pt x="635" y="921"/>
                </a:lnTo>
                <a:lnTo>
                  <a:pt x="615" y="911"/>
                </a:lnTo>
                <a:lnTo>
                  <a:pt x="612" y="896"/>
                </a:lnTo>
                <a:lnTo>
                  <a:pt x="549" y="867"/>
                </a:lnTo>
                <a:lnTo>
                  <a:pt x="504" y="882"/>
                </a:lnTo>
                <a:lnTo>
                  <a:pt x="507" y="856"/>
                </a:lnTo>
                <a:lnTo>
                  <a:pt x="497" y="851"/>
                </a:lnTo>
                <a:lnTo>
                  <a:pt x="504" y="844"/>
                </a:lnTo>
                <a:lnTo>
                  <a:pt x="489" y="841"/>
                </a:lnTo>
                <a:lnTo>
                  <a:pt x="492" y="821"/>
                </a:lnTo>
                <a:lnTo>
                  <a:pt x="510" y="828"/>
                </a:lnTo>
                <a:lnTo>
                  <a:pt x="518" y="821"/>
                </a:lnTo>
                <a:lnTo>
                  <a:pt x="499" y="805"/>
                </a:lnTo>
                <a:lnTo>
                  <a:pt x="489" y="818"/>
                </a:lnTo>
                <a:lnTo>
                  <a:pt x="486" y="789"/>
                </a:lnTo>
                <a:lnTo>
                  <a:pt x="465" y="784"/>
                </a:lnTo>
                <a:lnTo>
                  <a:pt x="450" y="760"/>
                </a:lnTo>
                <a:lnTo>
                  <a:pt x="468" y="760"/>
                </a:lnTo>
                <a:lnTo>
                  <a:pt x="468" y="747"/>
                </a:lnTo>
                <a:lnTo>
                  <a:pt x="481" y="745"/>
                </a:lnTo>
                <a:lnTo>
                  <a:pt x="518" y="747"/>
                </a:lnTo>
                <a:lnTo>
                  <a:pt x="486" y="711"/>
                </a:lnTo>
                <a:lnTo>
                  <a:pt x="426" y="723"/>
                </a:lnTo>
                <a:lnTo>
                  <a:pt x="431" y="726"/>
                </a:lnTo>
                <a:lnTo>
                  <a:pt x="421" y="736"/>
                </a:lnTo>
                <a:lnTo>
                  <a:pt x="410" y="728"/>
                </a:lnTo>
                <a:lnTo>
                  <a:pt x="399" y="763"/>
                </a:lnTo>
                <a:lnTo>
                  <a:pt x="413" y="770"/>
                </a:lnTo>
                <a:lnTo>
                  <a:pt x="423" y="807"/>
                </a:lnTo>
                <a:lnTo>
                  <a:pt x="452" y="836"/>
                </a:lnTo>
                <a:lnTo>
                  <a:pt x="442" y="839"/>
                </a:lnTo>
                <a:lnTo>
                  <a:pt x="431" y="864"/>
                </a:lnTo>
                <a:lnTo>
                  <a:pt x="418" y="859"/>
                </a:lnTo>
                <a:lnTo>
                  <a:pt x="416" y="845"/>
                </a:lnTo>
                <a:lnTo>
                  <a:pt x="389" y="859"/>
                </a:lnTo>
                <a:lnTo>
                  <a:pt x="368" y="844"/>
                </a:lnTo>
                <a:lnTo>
                  <a:pt x="342" y="812"/>
                </a:lnTo>
                <a:lnTo>
                  <a:pt x="323" y="812"/>
                </a:lnTo>
                <a:lnTo>
                  <a:pt x="321" y="789"/>
                </a:lnTo>
                <a:lnTo>
                  <a:pt x="253" y="747"/>
                </a:lnTo>
                <a:lnTo>
                  <a:pt x="279" y="731"/>
                </a:lnTo>
                <a:lnTo>
                  <a:pt x="269" y="721"/>
                </a:lnTo>
                <a:lnTo>
                  <a:pt x="289" y="711"/>
                </a:lnTo>
                <a:lnTo>
                  <a:pt x="229" y="726"/>
                </a:lnTo>
                <a:lnTo>
                  <a:pt x="227" y="736"/>
                </a:lnTo>
                <a:lnTo>
                  <a:pt x="211" y="728"/>
                </a:lnTo>
                <a:lnTo>
                  <a:pt x="229" y="745"/>
                </a:lnTo>
                <a:lnTo>
                  <a:pt x="253" y="742"/>
                </a:lnTo>
                <a:lnTo>
                  <a:pt x="213" y="763"/>
                </a:lnTo>
                <a:lnTo>
                  <a:pt x="191" y="745"/>
                </a:lnTo>
                <a:lnTo>
                  <a:pt x="209" y="731"/>
                </a:lnTo>
                <a:lnTo>
                  <a:pt x="183" y="728"/>
                </a:lnTo>
                <a:lnTo>
                  <a:pt x="183" y="721"/>
                </a:lnTo>
                <a:lnTo>
                  <a:pt x="157" y="726"/>
                </a:lnTo>
                <a:lnTo>
                  <a:pt x="149" y="745"/>
                </a:lnTo>
                <a:lnTo>
                  <a:pt x="128" y="742"/>
                </a:lnTo>
                <a:lnTo>
                  <a:pt x="128" y="718"/>
                </a:lnTo>
                <a:lnTo>
                  <a:pt x="107" y="692"/>
                </a:lnTo>
                <a:lnTo>
                  <a:pt x="49" y="697"/>
                </a:lnTo>
                <a:lnTo>
                  <a:pt x="36" y="690"/>
                </a:lnTo>
                <a:lnTo>
                  <a:pt x="44" y="677"/>
                </a:lnTo>
                <a:lnTo>
                  <a:pt x="68" y="648"/>
                </a:lnTo>
                <a:lnTo>
                  <a:pt x="54" y="614"/>
                </a:lnTo>
                <a:lnTo>
                  <a:pt x="65" y="606"/>
                </a:lnTo>
                <a:lnTo>
                  <a:pt x="59" y="580"/>
                </a:lnTo>
                <a:lnTo>
                  <a:pt x="0" y="572"/>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61" name="Freeform 353"/>
          <p:cNvSpPr>
            <a:spLocks/>
          </p:cNvSpPr>
          <p:nvPr/>
        </p:nvSpPr>
        <p:spPr bwMode="auto">
          <a:xfrm>
            <a:off x="4811713" y="1882775"/>
            <a:ext cx="3541712" cy="1473200"/>
          </a:xfrm>
          <a:custGeom>
            <a:avLst/>
            <a:gdLst>
              <a:gd name="T0" fmla="*/ 43742 w 2510"/>
              <a:gd name="T1" fmla="*/ 811212 h 928"/>
              <a:gd name="T2" fmla="*/ 221533 w 2510"/>
              <a:gd name="T3" fmla="*/ 731838 h 928"/>
              <a:gd name="T4" fmla="*/ 217300 w 2510"/>
              <a:gd name="T5" fmla="*/ 515938 h 928"/>
              <a:gd name="T6" fmla="*/ 258220 w 2510"/>
              <a:gd name="T7" fmla="*/ 354013 h 928"/>
              <a:gd name="T8" fmla="*/ 450122 w 2510"/>
              <a:gd name="T9" fmla="*/ 477838 h 928"/>
              <a:gd name="T10" fmla="*/ 388036 w 2510"/>
              <a:gd name="T11" fmla="*/ 590550 h 928"/>
              <a:gd name="T12" fmla="*/ 421901 w 2510"/>
              <a:gd name="T13" fmla="*/ 523875 h 928"/>
              <a:gd name="T14" fmla="*/ 564416 w 2510"/>
              <a:gd name="T15" fmla="*/ 436563 h 928"/>
              <a:gd name="T16" fmla="*/ 709753 w 2510"/>
              <a:gd name="T17" fmla="*/ 398462 h 928"/>
              <a:gd name="T18" fmla="*/ 857913 w 2510"/>
              <a:gd name="T19" fmla="*/ 357188 h 928"/>
              <a:gd name="T20" fmla="*/ 994784 w 2510"/>
              <a:gd name="T21" fmla="*/ 319088 h 928"/>
              <a:gd name="T22" fmla="*/ 1102023 w 2510"/>
              <a:gd name="T23" fmla="*/ 233363 h 928"/>
              <a:gd name="T24" fmla="*/ 1076624 w 2510"/>
              <a:gd name="T25" fmla="*/ 466725 h 928"/>
              <a:gd name="T26" fmla="*/ 1157053 w 2510"/>
              <a:gd name="T27" fmla="*/ 398462 h 928"/>
              <a:gd name="T28" fmla="*/ 1216317 w 2510"/>
              <a:gd name="T29" fmla="*/ 419100 h 928"/>
              <a:gd name="T30" fmla="*/ 1145765 w 2510"/>
              <a:gd name="T31" fmla="*/ 228600 h 928"/>
              <a:gd name="T32" fmla="*/ 1209262 w 2510"/>
              <a:gd name="T33" fmla="*/ 274638 h 928"/>
              <a:gd name="T34" fmla="*/ 1320734 w 2510"/>
              <a:gd name="T35" fmla="*/ 349250 h 928"/>
              <a:gd name="T36" fmla="*/ 1394108 w 2510"/>
              <a:gd name="T37" fmla="*/ 149225 h 928"/>
              <a:gd name="T38" fmla="*/ 1578955 w 2510"/>
              <a:gd name="T39" fmla="*/ 90488 h 928"/>
              <a:gd name="T40" fmla="*/ 1693249 w 2510"/>
              <a:gd name="T41" fmla="*/ 33338 h 928"/>
              <a:gd name="T42" fmla="*/ 1900672 w 2510"/>
              <a:gd name="T43" fmla="*/ 46038 h 928"/>
              <a:gd name="T44" fmla="*/ 1756746 w 2510"/>
              <a:gd name="T45" fmla="*/ 241300 h 928"/>
              <a:gd name="T46" fmla="*/ 1927481 w 2510"/>
              <a:gd name="T47" fmla="*/ 185737 h 928"/>
              <a:gd name="T48" fmla="*/ 2060119 w 2510"/>
              <a:gd name="T49" fmla="*/ 195262 h 928"/>
              <a:gd name="T50" fmla="*/ 2281653 w 2510"/>
              <a:gd name="T51" fmla="*/ 220663 h 928"/>
              <a:gd name="T52" fmla="*/ 2460855 w 2510"/>
              <a:gd name="T53" fmla="*/ 298450 h 928"/>
              <a:gd name="T54" fmla="*/ 2685210 w 2510"/>
              <a:gd name="T55" fmla="*/ 277813 h 928"/>
              <a:gd name="T56" fmla="*/ 2944842 w 2510"/>
              <a:gd name="T57" fmla="*/ 373062 h 928"/>
              <a:gd name="T58" fmla="*/ 3140977 w 2510"/>
              <a:gd name="T59" fmla="*/ 385762 h 928"/>
              <a:gd name="T60" fmla="*/ 3455639 w 2510"/>
              <a:gd name="T61" fmla="*/ 493713 h 928"/>
              <a:gd name="T62" fmla="*/ 3481037 w 2510"/>
              <a:gd name="T63" fmla="*/ 541338 h 928"/>
              <a:gd name="T64" fmla="*/ 3426007 w 2510"/>
              <a:gd name="T65" fmla="*/ 557213 h 928"/>
              <a:gd name="T66" fmla="*/ 3332878 w 2510"/>
              <a:gd name="T67" fmla="*/ 503238 h 928"/>
              <a:gd name="T68" fmla="*/ 3307479 w 2510"/>
              <a:gd name="T69" fmla="*/ 649288 h 928"/>
              <a:gd name="T70" fmla="*/ 3040793 w 2510"/>
              <a:gd name="T71" fmla="*/ 736600 h 928"/>
              <a:gd name="T72" fmla="*/ 2970241 w 2510"/>
              <a:gd name="T73" fmla="*/ 823913 h 928"/>
              <a:gd name="T74" fmla="*/ 2915210 w 2510"/>
              <a:gd name="T75" fmla="*/ 952500 h 928"/>
              <a:gd name="T76" fmla="*/ 2851713 w 2510"/>
              <a:gd name="T77" fmla="*/ 801687 h 928"/>
              <a:gd name="T78" fmla="*/ 2989995 w 2510"/>
              <a:gd name="T79" fmla="*/ 636588 h 928"/>
              <a:gd name="T80" fmla="*/ 2807970 w 2510"/>
              <a:gd name="T81" fmla="*/ 757237 h 928"/>
              <a:gd name="T82" fmla="*/ 2556805 w 2510"/>
              <a:gd name="T83" fmla="*/ 757237 h 928"/>
              <a:gd name="T84" fmla="*/ 2467910 w 2510"/>
              <a:gd name="T85" fmla="*/ 931863 h 928"/>
              <a:gd name="T86" fmla="*/ 2522940 w 2510"/>
              <a:gd name="T87" fmla="*/ 965200 h 928"/>
              <a:gd name="T88" fmla="*/ 2333861 w 2510"/>
              <a:gd name="T89" fmla="*/ 1247775 h 928"/>
              <a:gd name="T90" fmla="*/ 2393125 w 2510"/>
              <a:gd name="T91" fmla="*/ 1101725 h 928"/>
              <a:gd name="T92" fmla="*/ 2086929 w 2510"/>
              <a:gd name="T93" fmla="*/ 973138 h 928"/>
              <a:gd name="T94" fmla="*/ 1872451 w 2510"/>
              <a:gd name="T95" fmla="*/ 1073150 h 928"/>
              <a:gd name="T96" fmla="*/ 1624108 w 2510"/>
              <a:gd name="T97" fmla="*/ 1052513 h 928"/>
              <a:gd name="T98" fmla="*/ 1305212 w 2510"/>
              <a:gd name="T99" fmla="*/ 1193800 h 928"/>
              <a:gd name="T100" fmla="*/ 1124599 w 2510"/>
              <a:gd name="T101" fmla="*/ 1373188 h 928"/>
              <a:gd name="T102" fmla="*/ 1035704 w 2510"/>
              <a:gd name="T103" fmla="*/ 1417638 h 928"/>
              <a:gd name="T104" fmla="*/ 712575 w 2510"/>
              <a:gd name="T105" fmla="*/ 1409700 h 928"/>
              <a:gd name="T106" fmla="*/ 721042 w 2510"/>
              <a:gd name="T107" fmla="*/ 1322388 h 928"/>
              <a:gd name="T108" fmla="*/ 636379 w 2510"/>
              <a:gd name="T109" fmla="*/ 1214438 h 928"/>
              <a:gd name="T110" fmla="*/ 602514 w 2510"/>
              <a:gd name="T111" fmla="*/ 1155700 h 928"/>
              <a:gd name="T112" fmla="*/ 598281 w 2510"/>
              <a:gd name="T113" fmla="*/ 1289050 h 928"/>
              <a:gd name="T114" fmla="*/ 550306 w 2510"/>
              <a:gd name="T115" fmla="*/ 1373188 h 928"/>
              <a:gd name="T116" fmla="*/ 395091 w 2510"/>
              <a:gd name="T117" fmla="*/ 1168400 h 928"/>
              <a:gd name="T118" fmla="*/ 324539 w 2510"/>
              <a:gd name="T119" fmla="*/ 1190625 h 928"/>
              <a:gd name="T120" fmla="*/ 258220 w 2510"/>
              <a:gd name="T121" fmla="*/ 1152525 h 928"/>
              <a:gd name="T122" fmla="*/ 69141 w 2510"/>
              <a:gd name="T123" fmla="*/ 1114425 h 928"/>
              <a:gd name="T124" fmla="*/ 83251 w 2510"/>
              <a:gd name="T125" fmla="*/ 927100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10"/>
              <a:gd name="T190" fmla="*/ 0 h 928"/>
              <a:gd name="T191" fmla="*/ 2510 w 2510"/>
              <a:gd name="T192" fmla="*/ 928 h 9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10" h="928">
                <a:moveTo>
                  <a:pt x="0" y="576"/>
                </a:moveTo>
                <a:lnTo>
                  <a:pt x="23" y="555"/>
                </a:lnTo>
                <a:lnTo>
                  <a:pt x="18" y="566"/>
                </a:lnTo>
                <a:lnTo>
                  <a:pt x="25" y="566"/>
                </a:lnTo>
                <a:lnTo>
                  <a:pt x="23" y="529"/>
                </a:lnTo>
                <a:lnTo>
                  <a:pt x="31" y="511"/>
                </a:lnTo>
                <a:lnTo>
                  <a:pt x="44" y="508"/>
                </a:lnTo>
                <a:lnTo>
                  <a:pt x="68" y="522"/>
                </a:lnTo>
                <a:lnTo>
                  <a:pt x="73" y="495"/>
                </a:lnTo>
                <a:lnTo>
                  <a:pt x="62" y="495"/>
                </a:lnTo>
                <a:lnTo>
                  <a:pt x="59" y="474"/>
                </a:lnTo>
                <a:lnTo>
                  <a:pt x="157" y="461"/>
                </a:lnTo>
                <a:lnTo>
                  <a:pt x="133" y="453"/>
                </a:lnTo>
                <a:lnTo>
                  <a:pt x="136" y="440"/>
                </a:lnTo>
                <a:lnTo>
                  <a:pt x="118" y="448"/>
                </a:lnTo>
                <a:lnTo>
                  <a:pt x="175" y="398"/>
                </a:lnTo>
                <a:lnTo>
                  <a:pt x="152" y="348"/>
                </a:lnTo>
                <a:lnTo>
                  <a:pt x="154" y="325"/>
                </a:lnTo>
                <a:lnTo>
                  <a:pt x="144" y="299"/>
                </a:lnTo>
                <a:lnTo>
                  <a:pt x="154" y="280"/>
                </a:lnTo>
                <a:lnTo>
                  <a:pt x="133" y="262"/>
                </a:lnTo>
                <a:lnTo>
                  <a:pt x="141" y="243"/>
                </a:lnTo>
                <a:lnTo>
                  <a:pt x="167" y="225"/>
                </a:lnTo>
                <a:lnTo>
                  <a:pt x="183" y="223"/>
                </a:lnTo>
                <a:lnTo>
                  <a:pt x="201" y="228"/>
                </a:lnTo>
                <a:lnTo>
                  <a:pt x="183" y="230"/>
                </a:lnTo>
                <a:lnTo>
                  <a:pt x="196" y="238"/>
                </a:lnTo>
                <a:lnTo>
                  <a:pt x="243" y="241"/>
                </a:lnTo>
                <a:lnTo>
                  <a:pt x="319" y="280"/>
                </a:lnTo>
                <a:lnTo>
                  <a:pt x="319" y="301"/>
                </a:lnTo>
                <a:lnTo>
                  <a:pt x="285" y="317"/>
                </a:lnTo>
                <a:lnTo>
                  <a:pt x="183" y="296"/>
                </a:lnTo>
                <a:lnTo>
                  <a:pt x="225" y="322"/>
                </a:lnTo>
                <a:lnTo>
                  <a:pt x="222" y="356"/>
                </a:lnTo>
                <a:lnTo>
                  <a:pt x="265" y="375"/>
                </a:lnTo>
                <a:lnTo>
                  <a:pt x="275" y="372"/>
                </a:lnTo>
                <a:lnTo>
                  <a:pt x="270" y="356"/>
                </a:lnTo>
                <a:lnTo>
                  <a:pt x="254" y="351"/>
                </a:lnTo>
                <a:lnTo>
                  <a:pt x="256" y="341"/>
                </a:lnTo>
                <a:lnTo>
                  <a:pt x="275" y="353"/>
                </a:lnTo>
                <a:lnTo>
                  <a:pt x="314" y="356"/>
                </a:lnTo>
                <a:lnTo>
                  <a:pt x="299" y="330"/>
                </a:lnTo>
                <a:lnTo>
                  <a:pt x="335" y="309"/>
                </a:lnTo>
                <a:lnTo>
                  <a:pt x="364" y="322"/>
                </a:lnTo>
                <a:lnTo>
                  <a:pt x="364" y="262"/>
                </a:lnTo>
                <a:lnTo>
                  <a:pt x="348" y="254"/>
                </a:lnTo>
                <a:lnTo>
                  <a:pt x="398" y="267"/>
                </a:lnTo>
                <a:lnTo>
                  <a:pt x="400" y="275"/>
                </a:lnTo>
                <a:lnTo>
                  <a:pt x="375" y="285"/>
                </a:lnTo>
                <a:lnTo>
                  <a:pt x="400" y="304"/>
                </a:lnTo>
                <a:lnTo>
                  <a:pt x="419" y="280"/>
                </a:lnTo>
                <a:lnTo>
                  <a:pt x="503" y="246"/>
                </a:lnTo>
                <a:lnTo>
                  <a:pt x="519" y="243"/>
                </a:lnTo>
                <a:lnTo>
                  <a:pt x="503" y="251"/>
                </a:lnTo>
                <a:lnTo>
                  <a:pt x="519" y="267"/>
                </a:lnTo>
                <a:lnTo>
                  <a:pt x="579" y="243"/>
                </a:lnTo>
                <a:lnTo>
                  <a:pt x="595" y="262"/>
                </a:lnTo>
                <a:lnTo>
                  <a:pt x="608" y="246"/>
                </a:lnTo>
                <a:lnTo>
                  <a:pt x="603" y="230"/>
                </a:lnTo>
                <a:lnTo>
                  <a:pt x="608" y="225"/>
                </a:lnTo>
                <a:lnTo>
                  <a:pt x="655" y="233"/>
                </a:lnTo>
                <a:lnTo>
                  <a:pt x="718" y="267"/>
                </a:lnTo>
                <a:lnTo>
                  <a:pt x="729" y="251"/>
                </a:lnTo>
                <a:lnTo>
                  <a:pt x="716" y="233"/>
                </a:lnTo>
                <a:lnTo>
                  <a:pt x="697" y="230"/>
                </a:lnTo>
                <a:lnTo>
                  <a:pt x="705" y="201"/>
                </a:lnTo>
                <a:lnTo>
                  <a:pt x="692" y="199"/>
                </a:lnTo>
                <a:lnTo>
                  <a:pt x="694" y="186"/>
                </a:lnTo>
                <a:lnTo>
                  <a:pt x="718" y="173"/>
                </a:lnTo>
                <a:lnTo>
                  <a:pt x="734" y="141"/>
                </a:lnTo>
                <a:lnTo>
                  <a:pt x="765" y="141"/>
                </a:lnTo>
                <a:lnTo>
                  <a:pt x="781" y="147"/>
                </a:lnTo>
                <a:lnTo>
                  <a:pt x="768" y="181"/>
                </a:lnTo>
                <a:lnTo>
                  <a:pt x="783" y="196"/>
                </a:lnTo>
                <a:lnTo>
                  <a:pt x="778" y="243"/>
                </a:lnTo>
                <a:lnTo>
                  <a:pt x="794" y="262"/>
                </a:lnTo>
                <a:lnTo>
                  <a:pt x="789" y="277"/>
                </a:lnTo>
                <a:lnTo>
                  <a:pt x="763" y="294"/>
                </a:lnTo>
                <a:lnTo>
                  <a:pt x="770" y="299"/>
                </a:lnTo>
                <a:lnTo>
                  <a:pt x="739" y="304"/>
                </a:lnTo>
                <a:lnTo>
                  <a:pt x="773" y="314"/>
                </a:lnTo>
                <a:lnTo>
                  <a:pt x="812" y="277"/>
                </a:lnTo>
                <a:lnTo>
                  <a:pt x="807" y="254"/>
                </a:lnTo>
                <a:lnTo>
                  <a:pt x="820" y="251"/>
                </a:lnTo>
                <a:lnTo>
                  <a:pt x="839" y="246"/>
                </a:lnTo>
                <a:lnTo>
                  <a:pt x="849" y="259"/>
                </a:lnTo>
                <a:lnTo>
                  <a:pt x="849" y="277"/>
                </a:lnTo>
                <a:lnTo>
                  <a:pt x="873" y="280"/>
                </a:lnTo>
                <a:lnTo>
                  <a:pt x="854" y="275"/>
                </a:lnTo>
                <a:lnTo>
                  <a:pt x="862" y="264"/>
                </a:lnTo>
                <a:lnTo>
                  <a:pt x="854" y="251"/>
                </a:lnTo>
                <a:lnTo>
                  <a:pt x="799" y="241"/>
                </a:lnTo>
                <a:lnTo>
                  <a:pt x="807" y="201"/>
                </a:lnTo>
                <a:lnTo>
                  <a:pt x="789" y="178"/>
                </a:lnTo>
                <a:lnTo>
                  <a:pt x="815" y="157"/>
                </a:lnTo>
                <a:lnTo>
                  <a:pt x="812" y="144"/>
                </a:lnTo>
                <a:lnTo>
                  <a:pt x="823" y="152"/>
                </a:lnTo>
                <a:lnTo>
                  <a:pt x="817" y="183"/>
                </a:lnTo>
                <a:lnTo>
                  <a:pt x="828" y="186"/>
                </a:lnTo>
                <a:lnTo>
                  <a:pt x="868" y="194"/>
                </a:lnTo>
                <a:lnTo>
                  <a:pt x="831" y="167"/>
                </a:lnTo>
                <a:lnTo>
                  <a:pt x="857" y="173"/>
                </a:lnTo>
                <a:lnTo>
                  <a:pt x="852" y="159"/>
                </a:lnTo>
                <a:lnTo>
                  <a:pt x="868" y="157"/>
                </a:lnTo>
                <a:lnTo>
                  <a:pt x="938" y="175"/>
                </a:lnTo>
                <a:lnTo>
                  <a:pt x="922" y="188"/>
                </a:lnTo>
                <a:lnTo>
                  <a:pt x="922" y="207"/>
                </a:lnTo>
                <a:lnTo>
                  <a:pt x="936" y="220"/>
                </a:lnTo>
                <a:lnTo>
                  <a:pt x="946" y="178"/>
                </a:lnTo>
                <a:lnTo>
                  <a:pt x="907" y="154"/>
                </a:lnTo>
                <a:lnTo>
                  <a:pt x="896" y="123"/>
                </a:lnTo>
                <a:lnTo>
                  <a:pt x="988" y="112"/>
                </a:lnTo>
                <a:lnTo>
                  <a:pt x="975" y="86"/>
                </a:lnTo>
                <a:lnTo>
                  <a:pt x="988" y="94"/>
                </a:lnTo>
                <a:lnTo>
                  <a:pt x="1001" y="81"/>
                </a:lnTo>
                <a:lnTo>
                  <a:pt x="993" y="78"/>
                </a:lnTo>
                <a:lnTo>
                  <a:pt x="1085" y="57"/>
                </a:lnTo>
                <a:lnTo>
                  <a:pt x="1080" y="49"/>
                </a:lnTo>
                <a:lnTo>
                  <a:pt x="1122" y="47"/>
                </a:lnTo>
                <a:lnTo>
                  <a:pt x="1119" y="57"/>
                </a:lnTo>
                <a:lnTo>
                  <a:pt x="1133" y="57"/>
                </a:lnTo>
                <a:lnTo>
                  <a:pt x="1164" y="41"/>
                </a:lnTo>
                <a:lnTo>
                  <a:pt x="1177" y="49"/>
                </a:lnTo>
                <a:lnTo>
                  <a:pt x="1167" y="36"/>
                </a:lnTo>
                <a:lnTo>
                  <a:pt x="1200" y="34"/>
                </a:lnTo>
                <a:lnTo>
                  <a:pt x="1200" y="21"/>
                </a:lnTo>
                <a:lnTo>
                  <a:pt x="1245" y="0"/>
                </a:lnTo>
                <a:lnTo>
                  <a:pt x="1274" y="10"/>
                </a:lnTo>
                <a:lnTo>
                  <a:pt x="1245" y="23"/>
                </a:lnTo>
                <a:lnTo>
                  <a:pt x="1290" y="23"/>
                </a:lnTo>
                <a:lnTo>
                  <a:pt x="1274" y="36"/>
                </a:lnTo>
                <a:lnTo>
                  <a:pt x="1347" y="29"/>
                </a:lnTo>
                <a:lnTo>
                  <a:pt x="1387" y="57"/>
                </a:lnTo>
                <a:lnTo>
                  <a:pt x="1381" y="65"/>
                </a:lnTo>
                <a:lnTo>
                  <a:pt x="1366" y="57"/>
                </a:lnTo>
                <a:lnTo>
                  <a:pt x="1387" y="65"/>
                </a:lnTo>
                <a:lnTo>
                  <a:pt x="1379" y="78"/>
                </a:lnTo>
                <a:lnTo>
                  <a:pt x="1245" y="152"/>
                </a:lnTo>
                <a:lnTo>
                  <a:pt x="1285" y="144"/>
                </a:lnTo>
                <a:lnTo>
                  <a:pt x="1277" y="133"/>
                </a:lnTo>
                <a:lnTo>
                  <a:pt x="1345" y="120"/>
                </a:lnTo>
                <a:lnTo>
                  <a:pt x="1327" y="120"/>
                </a:lnTo>
                <a:lnTo>
                  <a:pt x="1329" y="110"/>
                </a:lnTo>
                <a:lnTo>
                  <a:pt x="1366" y="117"/>
                </a:lnTo>
                <a:lnTo>
                  <a:pt x="1371" y="110"/>
                </a:lnTo>
                <a:lnTo>
                  <a:pt x="1381" y="133"/>
                </a:lnTo>
                <a:lnTo>
                  <a:pt x="1400" y="136"/>
                </a:lnTo>
                <a:lnTo>
                  <a:pt x="1384" y="123"/>
                </a:lnTo>
                <a:lnTo>
                  <a:pt x="1418" y="117"/>
                </a:lnTo>
                <a:lnTo>
                  <a:pt x="1460" y="123"/>
                </a:lnTo>
                <a:lnTo>
                  <a:pt x="1457" y="133"/>
                </a:lnTo>
                <a:lnTo>
                  <a:pt x="1491" y="141"/>
                </a:lnTo>
                <a:lnTo>
                  <a:pt x="1526" y="139"/>
                </a:lnTo>
                <a:lnTo>
                  <a:pt x="1526" y="117"/>
                </a:lnTo>
                <a:lnTo>
                  <a:pt x="1536" y="115"/>
                </a:lnTo>
                <a:lnTo>
                  <a:pt x="1617" y="139"/>
                </a:lnTo>
                <a:lnTo>
                  <a:pt x="1607" y="175"/>
                </a:lnTo>
                <a:lnTo>
                  <a:pt x="1644" y="201"/>
                </a:lnTo>
                <a:lnTo>
                  <a:pt x="1665" y="165"/>
                </a:lnTo>
                <a:lnTo>
                  <a:pt x="1678" y="183"/>
                </a:lnTo>
                <a:lnTo>
                  <a:pt x="1707" y="175"/>
                </a:lnTo>
                <a:lnTo>
                  <a:pt x="1744" y="188"/>
                </a:lnTo>
                <a:lnTo>
                  <a:pt x="1772" y="181"/>
                </a:lnTo>
                <a:lnTo>
                  <a:pt x="1770" y="165"/>
                </a:lnTo>
                <a:lnTo>
                  <a:pt x="1788" y="144"/>
                </a:lnTo>
                <a:lnTo>
                  <a:pt x="1911" y="159"/>
                </a:lnTo>
                <a:lnTo>
                  <a:pt x="1919" y="173"/>
                </a:lnTo>
                <a:lnTo>
                  <a:pt x="1903" y="175"/>
                </a:lnTo>
                <a:lnTo>
                  <a:pt x="1943" y="181"/>
                </a:lnTo>
                <a:lnTo>
                  <a:pt x="1956" y="199"/>
                </a:lnTo>
                <a:lnTo>
                  <a:pt x="2050" y="194"/>
                </a:lnTo>
                <a:lnTo>
                  <a:pt x="2066" y="207"/>
                </a:lnTo>
                <a:lnTo>
                  <a:pt x="2061" y="225"/>
                </a:lnTo>
                <a:lnTo>
                  <a:pt x="2087" y="235"/>
                </a:lnTo>
                <a:lnTo>
                  <a:pt x="2100" y="228"/>
                </a:lnTo>
                <a:lnTo>
                  <a:pt x="2168" y="233"/>
                </a:lnTo>
                <a:lnTo>
                  <a:pt x="2181" y="225"/>
                </a:lnTo>
                <a:lnTo>
                  <a:pt x="2187" y="238"/>
                </a:lnTo>
                <a:lnTo>
                  <a:pt x="2215" y="254"/>
                </a:lnTo>
                <a:lnTo>
                  <a:pt x="2226" y="243"/>
                </a:lnTo>
                <a:lnTo>
                  <a:pt x="2213" y="230"/>
                </a:lnTo>
                <a:lnTo>
                  <a:pt x="2221" y="220"/>
                </a:lnTo>
                <a:lnTo>
                  <a:pt x="2336" y="233"/>
                </a:lnTo>
                <a:lnTo>
                  <a:pt x="2412" y="277"/>
                </a:lnTo>
                <a:lnTo>
                  <a:pt x="2428" y="277"/>
                </a:lnTo>
                <a:lnTo>
                  <a:pt x="2449" y="311"/>
                </a:lnTo>
                <a:lnTo>
                  <a:pt x="2441" y="296"/>
                </a:lnTo>
                <a:lnTo>
                  <a:pt x="2452" y="294"/>
                </a:lnTo>
                <a:lnTo>
                  <a:pt x="2457" y="301"/>
                </a:lnTo>
                <a:lnTo>
                  <a:pt x="2483" y="299"/>
                </a:lnTo>
                <a:lnTo>
                  <a:pt x="2509" y="317"/>
                </a:lnTo>
                <a:lnTo>
                  <a:pt x="2467" y="341"/>
                </a:lnTo>
                <a:lnTo>
                  <a:pt x="2477" y="343"/>
                </a:lnTo>
                <a:lnTo>
                  <a:pt x="2462" y="348"/>
                </a:lnTo>
                <a:lnTo>
                  <a:pt x="2475" y="356"/>
                </a:lnTo>
                <a:lnTo>
                  <a:pt x="2449" y="359"/>
                </a:lnTo>
                <a:lnTo>
                  <a:pt x="2441" y="346"/>
                </a:lnTo>
                <a:lnTo>
                  <a:pt x="2428" y="351"/>
                </a:lnTo>
                <a:lnTo>
                  <a:pt x="2412" y="330"/>
                </a:lnTo>
                <a:lnTo>
                  <a:pt x="2381" y="333"/>
                </a:lnTo>
                <a:lnTo>
                  <a:pt x="2375" y="317"/>
                </a:lnTo>
                <a:lnTo>
                  <a:pt x="2381" y="311"/>
                </a:lnTo>
                <a:lnTo>
                  <a:pt x="2370" y="311"/>
                </a:lnTo>
                <a:lnTo>
                  <a:pt x="2362" y="317"/>
                </a:lnTo>
                <a:lnTo>
                  <a:pt x="2370" y="333"/>
                </a:lnTo>
                <a:lnTo>
                  <a:pt x="2365" y="341"/>
                </a:lnTo>
                <a:lnTo>
                  <a:pt x="2339" y="353"/>
                </a:lnTo>
                <a:lnTo>
                  <a:pt x="2323" y="351"/>
                </a:lnTo>
                <a:lnTo>
                  <a:pt x="2349" y="390"/>
                </a:lnTo>
                <a:lnTo>
                  <a:pt x="2344" y="409"/>
                </a:lnTo>
                <a:lnTo>
                  <a:pt x="2315" y="393"/>
                </a:lnTo>
                <a:lnTo>
                  <a:pt x="2320" y="401"/>
                </a:lnTo>
                <a:lnTo>
                  <a:pt x="2263" y="422"/>
                </a:lnTo>
                <a:lnTo>
                  <a:pt x="2218" y="461"/>
                </a:lnTo>
                <a:lnTo>
                  <a:pt x="2184" y="448"/>
                </a:lnTo>
                <a:lnTo>
                  <a:pt x="2155" y="464"/>
                </a:lnTo>
                <a:lnTo>
                  <a:pt x="2155" y="448"/>
                </a:lnTo>
                <a:lnTo>
                  <a:pt x="2139" y="464"/>
                </a:lnTo>
                <a:lnTo>
                  <a:pt x="2116" y="461"/>
                </a:lnTo>
                <a:lnTo>
                  <a:pt x="2095" y="500"/>
                </a:lnTo>
                <a:lnTo>
                  <a:pt x="2113" y="508"/>
                </a:lnTo>
                <a:lnTo>
                  <a:pt x="2105" y="519"/>
                </a:lnTo>
                <a:lnTo>
                  <a:pt x="2113" y="542"/>
                </a:lnTo>
                <a:lnTo>
                  <a:pt x="2100" y="537"/>
                </a:lnTo>
                <a:lnTo>
                  <a:pt x="2092" y="555"/>
                </a:lnTo>
                <a:lnTo>
                  <a:pt x="2097" y="571"/>
                </a:lnTo>
                <a:lnTo>
                  <a:pt x="2063" y="584"/>
                </a:lnTo>
                <a:lnTo>
                  <a:pt x="2066" y="600"/>
                </a:lnTo>
                <a:lnTo>
                  <a:pt x="2048" y="608"/>
                </a:lnTo>
                <a:lnTo>
                  <a:pt x="2040" y="626"/>
                </a:lnTo>
                <a:lnTo>
                  <a:pt x="2019" y="647"/>
                </a:lnTo>
                <a:lnTo>
                  <a:pt x="2001" y="574"/>
                </a:lnTo>
                <a:lnTo>
                  <a:pt x="2008" y="532"/>
                </a:lnTo>
                <a:lnTo>
                  <a:pt x="2021" y="505"/>
                </a:lnTo>
                <a:lnTo>
                  <a:pt x="2045" y="500"/>
                </a:lnTo>
                <a:lnTo>
                  <a:pt x="2095" y="451"/>
                </a:lnTo>
                <a:lnTo>
                  <a:pt x="2119" y="437"/>
                </a:lnTo>
                <a:lnTo>
                  <a:pt x="2129" y="411"/>
                </a:lnTo>
                <a:lnTo>
                  <a:pt x="2139" y="401"/>
                </a:lnTo>
                <a:lnTo>
                  <a:pt x="2119" y="401"/>
                </a:lnTo>
                <a:lnTo>
                  <a:pt x="2111" y="424"/>
                </a:lnTo>
                <a:lnTo>
                  <a:pt x="2068" y="448"/>
                </a:lnTo>
                <a:lnTo>
                  <a:pt x="2071" y="417"/>
                </a:lnTo>
                <a:lnTo>
                  <a:pt x="2024" y="422"/>
                </a:lnTo>
                <a:lnTo>
                  <a:pt x="1979" y="464"/>
                </a:lnTo>
                <a:lnTo>
                  <a:pt x="1990" y="477"/>
                </a:lnTo>
                <a:lnTo>
                  <a:pt x="1940" y="482"/>
                </a:lnTo>
                <a:lnTo>
                  <a:pt x="1938" y="479"/>
                </a:lnTo>
                <a:lnTo>
                  <a:pt x="1950" y="474"/>
                </a:lnTo>
                <a:lnTo>
                  <a:pt x="1911" y="466"/>
                </a:lnTo>
                <a:lnTo>
                  <a:pt x="1901" y="474"/>
                </a:lnTo>
                <a:lnTo>
                  <a:pt x="1812" y="477"/>
                </a:lnTo>
                <a:lnTo>
                  <a:pt x="1702" y="571"/>
                </a:lnTo>
                <a:lnTo>
                  <a:pt x="1725" y="574"/>
                </a:lnTo>
                <a:lnTo>
                  <a:pt x="1725" y="589"/>
                </a:lnTo>
                <a:lnTo>
                  <a:pt x="1738" y="579"/>
                </a:lnTo>
                <a:lnTo>
                  <a:pt x="1733" y="592"/>
                </a:lnTo>
                <a:lnTo>
                  <a:pt x="1749" y="587"/>
                </a:lnTo>
                <a:lnTo>
                  <a:pt x="1749" y="595"/>
                </a:lnTo>
                <a:lnTo>
                  <a:pt x="1754" y="579"/>
                </a:lnTo>
                <a:lnTo>
                  <a:pt x="1770" y="579"/>
                </a:lnTo>
                <a:lnTo>
                  <a:pt x="1793" y="598"/>
                </a:lnTo>
                <a:lnTo>
                  <a:pt x="1772" y="600"/>
                </a:lnTo>
                <a:lnTo>
                  <a:pt x="1788" y="608"/>
                </a:lnTo>
                <a:lnTo>
                  <a:pt x="1793" y="621"/>
                </a:lnTo>
                <a:lnTo>
                  <a:pt x="1780" y="650"/>
                </a:lnTo>
                <a:lnTo>
                  <a:pt x="1778" y="694"/>
                </a:lnTo>
                <a:lnTo>
                  <a:pt x="1702" y="786"/>
                </a:lnTo>
                <a:lnTo>
                  <a:pt x="1673" y="799"/>
                </a:lnTo>
                <a:lnTo>
                  <a:pt x="1654" y="786"/>
                </a:lnTo>
                <a:lnTo>
                  <a:pt x="1636" y="804"/>
                </a:lnTo>
                <a:lnTo>
                  <a:pt x="1633" y="802"/>
                </a:lnTo>
                <a:lnTo>
                  <a:pt x="1644" y="786"/>
                </a:lnTo>
                <a:lnTo>
                  <a:pt x="1638" y="765"/>
                </a:lnTo>
                <a:lnTo>
                  <a:pt x="1670" y="755"/>
                </a:lnTo>
                <a:lnTo>
                  <a:pt x="1696" y="694"/>
                </a:lnTo>
                <a:lnTo>
                  <a:pt x="1641" y="707"/>
                </a:lnTo>
                <a:lnTo>
                  <a:pt x="1633" y="687"/>
                </a:lnTo>
                <a:lnTo>
                  <a:pt x="1589" y="671"/>
                </a:lnTo>
                <a:lnTo>
                  <a:pt x="1560" y="608"/>
                </a:lnTo>
                <a:lnTo>
                  <a:pt x="1528" y="595"/>
                </a:lnTo>
                <a:lnTo>
                  <a:pt x="1479" y="613"/>
                </a:lnTo>
                <a:lnTo>
                  <a:pt x="1486" y="626"/>
                </a:lnTo>
                <a:lnTo>
                  <a:pt x="1468" y="663"/>
                </a:lnTo>
                <a:lnTo>
                  <a:pt x="1445" y="671"/>
                </a:lnTo>
                <a:lnTo>
                  <a:pt x="1426" y="663"/>
                </a:lnTo>
                <a:lnTo>
                  <a:pt x="1397" y="660"/>
                </a:lnTo>
                <a:lnTo>
                  <a:pt x="1327" y="676"/>
                </a:lnTo>
                <a:lnTo>
                  <a:pt x="1266" y="652"/>
                </a:lnTo>
                <a:lnTo>
                  <a:pt x="1227" y="657"/>
                </a:lnTo>
                <a:lnTo>
                  <a:pt x="1211" y="634"/>
                </a:lnTo>
                <a:lnTo>
                  <a:pt x="1172" y="621"/>
                </a:lnTo>
                <a:lnTo>
                  <a:pt x="1153" y="634"/>
                </a:lnTo>
                <a:lnTo>
                  <a:pt x="1151" y="663"/>
                </a:lnTo>
                <a:lnTo>
                  <a:pt x="1064" y="652"/>
                </a:lnTo>
                <a:lnTo>
                  <a:pt x="1004" y="684"/>
                </a:lnTo>
                <a:lnTo>
                  <a:pt x="975" y="694"/>
                </a:lnTo>
                <a:lnTo>
                  <a:pt x="972" y="721"/>
                </a:lnTo>
                <a:lnTo>
                  <a:pt x="933" y="716"/>
                </a:lnTo>
                <a:lnTo>
                  <a:pt x="925" y="752"/>
                </a:lnTo>
                <a:lnTo>
                  <a:pt x="888" y="760"/>
                </a:lnTo>
                <a:lnTo>
                  <a:pt x="899" y="786"/>
                </a:lnTo>
                <a:lnTo>
                  <a:pt x="891" y="810"/>
                </a:lnTo>
                <a:lnTo>
                  <a:pt x="836" y="841"/>
                </a:lnTo>
                <a:lnTo>
                  <a:pt x="802" y="846"/>
                </a:lnTo>
                <a:lnTo>
                  <a:pt x="797" y="865"/>
                </a:lnTo>
                <a:lnTo>
                  <a:pt x="812" y="873"/>
                </a:lnTo>
                <a:lnTo>
                  <a:pt x="812" y="893"/>
                </a:lnTo>
                <a:lnTo>
                  <a:pt x="794" y="888"/>
                </a:lnTo>
                <a:lnTo>
                  <a:pt x="768" y="902"/>
                </a:lnTo>
                <a:lnTo>
                  <a:pt x="758" y="870"/>
                </a:lnTo>
                <a:lnTo>
                  <a:pt x="734" y="893"/>
                </a:lnTo>
                <a:lnTo>
                  <a:pt x="668" y="893"/>
                </a:lnTo>
                <a:lnTo>
                  <a:pt x="637" y="927"/>
                </a:lnTo>
                <a:lnTo>
                  <a:pt x="616" y="917"/>
                </a:lnTo>
                <a:lnTo>
                  <a:pt x="613" y="902"/>
                </a:lnTo>
                <a:lnTo>
                  <a:pt x="550" y="873"/>
                </a:lnTo>
                <a:lnTo>
                  <a:pt x="505" y="888"/>
                </a:lnTo>
                <a:lnTo>
                  <a:pt x="508" y="862"/>
                </a:lnTo>
                <a:lnTo>
                  <a:pt x="498" y="857"/>
                </a:lnTo>
                <a:lnTo>
                  <a:pt x="505" y="849"/>
                </a:lnTo>
                <a:lnTo>
                  <a:pt x="490" y="846"/>
                </a:lnTo>
                <a:lnTo>
                  <a:pt x="493" y="826"/>
                </a:lnTo>
                <a:lnTo>
                  <a:pt x="511" y="833"/>
                </a:lnTo>
                <a:lnTo>
                  <a:pt x="519" y="826"/>
                </a:lnTo>
                <a:lnTo>
                  <a:pt x="500" y="810"/>
                </a:lnTo>
                <a:lnTo>
                  <a:pt x="490" y="823"/>
                </a:lnTo>
                <a:lnTo>
                  <a:pt x="487" y="794"/>
                </a:lnTo>
                <a:lnTo>
                  <a:pt x="466" y="789"/>
                </a:lnTo>
                <a:lnTo>
                  <a:pt x="451" y="765"/>
                </a:lnTo>
                <a:lnTo>
                  <a:pt x="469" y="765"/>
                </a:lnTo>
                <a:lnTo>
                  <a:pt x="469" y="752"/>
                </a:lnTo>
                <a:lnTo>
                  <a:pt x="482" y="750"/>
                </a:lnTo>
                <a:lnTo>
                  <a:pt x="519" y="752"/>
                </a:lnTo>
                <a:lnTo>
                  <a:pt x="487" y="716"/>
                </a:lnTo>
                <a:lnTo>
                  <a:pt x="427" y="728"/>
                </a:lnTo>
                <a:lnTo>
                  <a:pt x="432" y="731"/>
                </a:lnTo>
                <a:lnTo>
                  <a:pt x="422" y="741"/>
                </a:lnTo>
                <a:lnTo>
                  <a:pt x="411" y="733"/>
                </a:lnTo>
                <a:lnTo>
                  <a:pt x="400" y="768"/>
                </a:lnTo>
                <a:lnTo>
                  <a:pt x="414" y="775"/>
                </a:lnTo>
                <a:lnTo>
                  <a:pt x="424" y="812"/>
                </a:lnTo>
                <a:lnTo>
                  <a:pt x="453" y="841"/>
                </a:lnTo>
                <a:lnTo>
                  <a:pt x="443" y="844"/>
                </a:lnTo>
                <a:lnTo>
                  <a:pt x="432" y="870"/>
                </a:lnTo>
                <a:lnTo>
                  <a:pt x="419" y="865"/>
                </a:lnTo>
                <a:lnTo>
                  <a:pt x="417" y="851"/>
                </a:lnTo>
                <a:lnTo>
                  <a:pt x="390" y="865"/>
                </a:lnTo>
                <a:lnTo>
                  <a:pt x="369" y="849"/>
                </a:lnTo>
                <a:lnTo>
                  <a:pt x="343" y="817"/>
                </a:lnTo>
                <a:lnTo>
                  <a:pt x="324" y="817"/>
                </a:lnTo>
                <a:lnTo>
                  <a:pt x="322" y="794"/>
                </a:lnTo>
                <a:lnTo>
                  <a:pt x="254" y="752"/>
                </a:lnTo>
                <a:lnTo>
                  <a:pt x="280" y="736"/>
                </a:lnTo>
                <a:lnTo>
                  <a:pt x="270" y="726"/>
                </a:lnTo>
                <a:lnTo>
                  <a:pt x="290" y="716"/>
                </a:lnTo>
                <a:lnTo>
                  <a:pt x="230" y="731"/>
                </a:lnTo>
                <a:lnTo>
                  <a:pt x="228" y="741"/>
                </a:lnTo>
                <a:lnTo>
                  <a:pt x="212" y="733"/>
                </a:lnTo>
                <a:lnTo>
                  <a:pt x="230" y="750"/>
                </a:lnTo>
                <a:lnTo>
                  <a:pt x="254" y="747"/>
                </a:lnTo>
                <a:lnTo>
                  <a:pt x="214" y="768"/>
                </a:lnTo>
                <a:lnTo>
                  <a:pt x="191" y="750"/>
                </a:lnTo>
                <a:lnTo>
                  <a:pt x="209" y="736"/>
                </a:lnTo>
                <a:lnTo>
                  <a:pt x="183" y="733"/>
                </a:lnTo>
                <a:lnTo>
                  <a:pt x="183" y="726"/>
                </a:lnTo>
                <a:lnTo>
                  <a:pt x="157" y="731"/>
                </a:lnTo>
                <a:lnTo>
                  <a:pt x="149" y="750"/>
                </a:lnTo>
                <a:lnTo>
                  <a:pt x="128" y="747"/>
                </a:lnTo>
                <a:lnTo>
                  <a:pt x="128" y="723"/>
                </a:lnTo>
                <a:lnTo>
                  <a:pt x="107" y="697"/>
                </a:lnTo>
                <a:lnTo>
                  <a:pt x="49" y="702"/>
                </a:lnTo>
                <a:lnTo>
                  <a:pt x="36" y="694"/>
                </a:lnTo>
                <a:lnTo>
                  <a:pt x="44" y="681"/>
                </a:lnTo>
                <a:lnTo>
                  <a:pt x="68" y="652"/>
                </a:lnTo>
                <a:lnTo>
                  <a:pt x="54" y="618"/>
                </a:lnTo>
                <a:lnTo>
                  <a:pt x="65" y="610"/>
                </a:lnTo>
                <a:lnTo>
                  <a:pt x="59" y="584"/>
                </a:lnTo>
                <a:lnTo>
                  <a:pt x="0" y="57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62" name="Freeform 354"/>
          <p:cNvSpPr>
            <a:spLocks/>
          </p:cNvSpPr>
          <p:nvPr/>
        </p:nvSpPr>
        <p:spPr bwMode="auto">
          <a:xfrm>
            <a:off x="5376863" y="1711325"/>
            <a:ext cx="92075" cy="42863"/>
          </a:xfrm>
          <a:custGeom>
            <a:avLst/>
            <a:gdLst>
              <a:gd name="T0" fmla="*/ 0 w 66"/>
              <a:gd name="T1" fmla="*/ 31750 h 27"/>
              <a:gd name="T2" fmla="*/ 18136 w 66"/>
              <a:gd name="T3" fmla="*/ 23813 h 27"/>
              <a:gd name="T4" fmla="*/ 4185 w 66"/>
              <a:gd name="T5" fmla="*/ 14288 h 27"/>
              <a:gd name="T6" fmla="*/ 68359 w 66"/>
              <a:gd name="T7" fmla="*/ 0 h 27"/>
              <a:gd name="T8" fmla="*/ 82309 w 66"/>
              <a:gd name="T9" fmla="*/ 0 h 27"/>
              <a:gd name="T10" fmla="*/ 68359 w 66"/>
              <a:gd name="T11" fmla="*/ 14288 h 27"/>
              <a:gd name="T12" fmla="*/ 90680 w 66"/>
              <a:gd name="T13" fmla="*/ 14288 h 27"/>
              <a:gd name="T14" fmla="*/ 30692 w 66"/>
              <a:gd name="T15" fmla="*/ 33338 h 27"/>
              <a:gd name="T16" fmla="*/ 18136 w 66"/>
              <a:gd name="T17" fmla="*/ 41275 h 27"/>
              <a:gd name="T18" fmla="*/ 18136 w 66"/>
              <a:gd name="T19" fmla="*/ 33338 h 27"/>
              <a:gd name="T20" fmla="*/ 0 w 66"/>
              <a:gd name="T21" fmla="*/ 3175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27"/>
              <a:gd name="T35" fmla="*/ 66 w 66"/>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27">
                <a:moveTo>
                  <a:pt x="0" y="20"/>
                </a:moveTo>
                <a:lnTo>
                  <a:pt x="13" y="15"/>
                </a:lnTo>
                <a:lnTo>
                  <a:pt x="3" y="9"/>
                </a:lnTo>
                <a:lnTo>
                  <a:pt x="49" y="0"/>
                </a:lnTo>
                <a:lnTo>
                  <a:pt x="59" y="0"/>
                </a:lnTo>
                <a:lnTo>
                  <a:pt x="49" y="9"/>
                </a:lnTo>
                <a:lnTo>
                  <a:pt x="65" y="9"/>
                </a:lnTo>
                <a:lnTo>
                  <a:pt x="22" y="21"/>
                </a:lnTo>
                <a:lnTo>
                  <a:pt x="13" y="26"/>
                </a:lnTo>
                <a:lnTo>
                  <a:pt x="13" y="21"/>
                </a:lnTo>
                <a:lnTo>
                  <a:pt x="0" y="2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63" name="Freeform 355"/>
          <p:cNvSpPr>
            <a:spLocks/>
          </p:cNvSpPr>
          <p:nvPr/>
        </p:nvSpPr>
        <p:spPr bwMode="auto">
          <a:xfrm>
            <a:off x="5376863" y="1711325"/>
            <a:ext cx="101600" cy="52388"/>
          </a:xfrm>
          <a:custGeom>
            <a:avLst/>
            <a:gdLst>
              <a:gd name="T0" fmla="*/ 0 w 72"/>
              <a:gd name="T1" fmla="*/ 38100 h 33"/>
              <a:gd name="T2" fmla="*/ 19756 w 72"/>
              <a:gd name="T3" fmla="*/ 30163 h 33"/>
              <a:gd name="T4" fmla="*/ 4233 w 72"/>
              <a:gd name="T5" fmla="*/ 17463 h 33"/>
              <a:gd name="T6" fmla="*/ 74789 w 72"/>
              <a:gd name="T7" fmla="*/ 0 h 33"/>
              <a:gd name="T8" fmla="*/ 90311 w 72"/>
              <a:gd name="T9" fmla="*/ 0 h 33"/>
              <a:gd name="T10" fmla="*/ 74789 w 72"/>
              <a:gd name="T11" fmla="*/ 17463 h 33"/>
              <a:gd name="T12" fmla="*/ 100189 w 72"/>
              <a:gd name="T13" fmla="*/ 17463 h 33"/>
              <a:gd name="T14" fmla="*/ 33867 w 72"/>
              <a:gd name="T15" fmla="*/ 41275 h 33"/>
              <a:gd name="T16" fmla="*/ 19756 w 72"/>
              <a:gd name="T17" fmla="*/ 50800 h 33"/>
              <a:gd name="T18" fmla="*/ 19756 w 72"/>
              <a:gd name="T19" fmla="*/ 41275 h 33"/>
              <a:gd name="T20" fmla="*/ 0 w 72"/>
              <a:gd name="T21" fmla="*/ 3810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0" y="24"/>
                </a:moveTo>
                <a:lnTo>
                  <a:pt x="14" y="19"/>
                </a:lnTo>
                <a:lnTo>
                  <a:pt x="3" y="11"/>
                </a:lnTo>
                <a:lnTo>
                  <a:pt x="53" y="0"/>
                </a:lnTo>
                <a:lnTo>
                  <a:pt x="64" y="0"/>
                </a:lnTo>
                <a:lnTo>
                  <a:pt x="53" y="11"/>
                </a:lnTo>
                <a:lnTo>
                  <a:pt x="71" y="11"/>
                </a:lnTo>
                <a:lnTo>
                  <a:pt x="24" y="26"/>
                </a:lnTo>
                <a:lnTo>
                  <a:pt x="14" y="32"/>
                </a:lnTo>
                <a:lnTo>
                  <a:pt x="14" y="26"/>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64" name="Freeform 356"/>
          <p:cNvSpPr>
            <a:spLocks/>
          </p:cNvSpPr>
          <p:nvPr/>
        </p:nvSpPr>
        <p:spPr bwMode="auto">
          <a:xfrm>
            <a:off x="5407025" y="2252663"/>
            <a:ext cx="34925" cy="26987"/>
          </a:xfrm>
          <a:custGeom>
            <a:avLst/>
            <a:gdLst>
              <a:gd name="T0" fmla="*/ 0 w 24"/>
              <a:gd name="T1" fmla="*/ 25400 h 17"/>
              <a:gd name="T2" fmla="*/ 8731 w 24"/>
              <a:gd name="T3" fmla="*/ 0 h 17"/>
              <a:gd name="T4" fmla="*/ 33470 w 24"/>
              <a:gd name="T5" fmla="*/ 14287 h 17"/>
              <a:gd name="T6" fmla="*/ 0 w 24"/>
              <a:gd name="T7" fmla="*/ 2540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6" y="0"/>
                </a:lnTo>
                <a:lnTo>
                  <a:pt x="23" y="9"/>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365" name="Freeform 357"/>
          <p:cNvSpPr>
            <a:spLocks/>
          </p:cNvSpPr>
          <p:nvPr/>
        </p:nvSpPr>
        <p:spPr bwMode="auto">
          <a:xfrm>
            <a:off x="5407025" y="2252663"/>
            <a:ext cx="42863" cy="30162"/>
          </a:xfrm>
          <a:custGeom>
            <a:avLst/>
            <a:gdLst>
              <a:gd name="T0" fmla="*/ 0 w 30"/>
              <a:gd name="T1" fmla="*/ 28575 h 19"/>
              <a:gd name="T2" fmla="*/ 10001 w 30"/>
              <a:gd name="T3" fmla="*/ 0 h 19"/>
              <a:gd name="T4" fmla="*/ 41434 w 30"/>
              <a:gd name="T5" fmla="*/ 15875 h 19"/>
              <a:gd name="T6" fmla="*/ 0 w 30"/>
              <a:gd name="T7" fmla="*/ 28575 h 19"/>
              <a:gd name="T8" fmla="*/ 0 60000 65536"/>
              <a:gd name="T9" fmla="*/ 0 60000 65536"/>
              <a:gd name="T10" fmla="*/ 0 60000 65536"/>
              <a:gd name="T11" fmla="*/ 0 60000 65536"/>
              <a:gd name="T12" fmla="*/ 0 w 30"/>
              <a:gd name="T13" fmla="*/ 0 h 19"/>
              <a:gd name="T14" fmla="*/ 30 w 30"/>
              <a:gd name="T15" fmla="*/ 19 h 19"/>
            </a:gdLst>
            <a:ahLst/>
            <a:cxnLst>
              <a:cxn ang="T8">
                <a:pos x="T0" y="T1"/>
              </a:cxn>
              <a:cxn ang="T9">
                <a:pos x="T2" y="T3"/>
              </a:cxn>
              <a:cxn ang="T10">
                <a:pos x="T4" y="T5"/>
              </a:cxn>
              <a:cxn ang="T11">
                <a:pos x="T6" y="T7"/>
              </a:cxn>
            </a:cxnLst>
            <a:rect l="T12" t="T13" r="T14" b="T15"/>
            <a:pathLst>
              <a:path w="30" h="19">
                <a:moveTo>
                  <a:pt x="0" y="18"/>
                </a:moveTo>
                <a:lnTo>
                  <a:pt x="7" y="0"/>
                </a:lnTo>
                <a:lnTo>
                  <a:pt x="29" y="10"/>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66" name="Freeform 358"/>
          <p:cNvSpPr>
            <a:spLocks/>
          </p:cNvSpPr>
          <p:nvPr/>
        </p:nvSpPr>
        <p:spPr bwMode="auto">
          <a:xfrm>
            <a:off x="5473700" y="2093913"/>
            <a:ext cx="122238" cy="96837"/>
          </a:xfrm>
          <a:custGeom>
            <a:avLst/>
            <a:gdLst>
              <a:gd name="T0" fmla="*/ 0 w 87"/>
              <a:gd name="T1" fmla="*/ 46037 h 61"/>
              <a:gd name="T2" fmla="*/ 12645 w 87"/>
              <a:gd name="T3" fmla="*/ 69850 h 61"/>
              <a:gd name="T4" fmla="*/ 23886 w 87"/>
              <a:gd name="T5" fmla="*/ 65087 h 61"/>
              <a:gd name="T6" fmla="*/ 37936 w 87"/>
              <a:gd name="T7" fmla="*/ 76200 h 61"/>
              <a:gd name="T8" fmla="*/ 47771 w 87"/>
              <a:gd name="T9" fmla="*/ 69850 h 61"/>
              <a:gd name="T10" fmla="*/ 44961 w 87"/>
              <a:gd name="T11" fmla="*/ 95250 h 61"/>
              <a:gd name="T12" fmla="*/ 120833 w 87"/>
              <a:gd name="T13" fmla="*/ 95250 h 61"/>
              <a:gd name="T14" fmla="*/ 89922 w 87"/>
              <a:gd name="T15" fmla="*/ 79375 h 61"/>
              <a:gd name="T16" fmla="*/ 78682 w 87"/>
              <a:gd name="T17" fmla="*/ 49212 h 61"/>
              <a:gd name="T18" fmla="*/ 78682 w 87"/>
              <a:gd name="T19" fmla="*/ 20637 h 61"/>
              <a:gd name="T20" fmla="*/ 95542 w 87"/>
              <a:gd name="T21" fmla="*/ 0 h 61"/>
              <a:gd name="T22" fmla="*/ 33721 w 87"/>
              <a:gd name="T23" fmla="*/ 4762 h 61"/>
              <a:gd name="T24" fmla="*/ 21076 w 87"/>
              <a:gd name="T25" fmla="*/ 46037 h 61"/>
              <a:gd name="T26" fmla="*/ 0 w 87"/>
              <a:gd name="T27" fmla="*/ 4603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1"/>
              <a:gd name="T44" fmla="*/ 87 w 87"/>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1">
                <a:moveTo>
                  <a:pt x="0" y="29"/>
                </a:moveTo>
                <a:lnTo>
                  <a:pt x="9" y="44"/>
                </a:lnTo>
                <a:lnTo>
                  <a:pt x="17" y="41"/>
                </a:lnTo>
                <a:lnTo>
                  <a:pt x="27" y="48"/>
                </a:lnTo>
                <a:lnTo>
                  <a:pt x="34" y="44"/>
                </a:lnTo>
                <a:lnTo>
                  <a:pt x="32" y="60"/>
                </a:lnTo>
                <a:lnTo>
                  <a:pt x="86" y="60"/>
                </a:lnTo>
                <a:lnTo>
                  <a:pt x="64" y="50"/>
                </a:lnTo>
                <a:lnTo>
                  <a:pt x="56" y="31"/>
                </a:lnTo>
                <a:lnTo>
                  <a:pt x="56" y="13"/>
                </a:lnTo>
                <a:lnTo>
                  <a:pt x="68" y="0"/>
                </a:lnTo>
                <a:lnTo>
                  <a:pt x="24" y="3"/>
                </a:lnTo>
                <a:lnTo>
                  <a:pt x="15" y="29"/>
                </a:lnTo>
                <a:lnTo>
                  <a:pt x="0" y="29"/>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67" name="Freeform 359"/>
          <p:cNvSpPr>
            <a:spLocks/>
          </p:cNvSpPr>
          <p:nvPr/>
        </p:nvSpPr>
        <p:spPr bwMode="auto">
          <a:xfrm>
            <a:off x="5473700" y="2093913"/>
            <a:ext cx="131763" cy="106362"/>
          </a:xfrm>
          <a:custGeom>
            <a:avLst/>
            <a:gdLst>
              <a:gd name="T0" fmla="*/ 0 w 93"/>
              <a:gd name="T1" fmla="*/ 50800 h 67"/>
              <a:gd name="T2" fmla="*/ 14168 w 93"/>
              <a:gd name="T3" fmla="*/ 76200 h 67"/>
              <a:gd name="T4" fmla="*/ 25503 w 93"/>
              <a:gd name="T5" fmla="*/ 71437 h 67"/>
              <a:gd name="T6" fmla="*/ 41087 w 93"/>
              <a:gd name="T7" fmla="*/ 84137 h 67"/>
              <a:gd name="T8" fmla="*/ 51005 w 93"/>
              <a:gd name="T9" fmla="*/ 76200 h 67"/>
              <a:gd name="T10" fmla="*/ 48171 w 93"/>
              <a:gd name="T11" fmla="*/ 104775 h 67"/>
              <a:gd name="T12" fmla="*/ 130346 w 93"/>
              <a:gd name="T13" fmla="*/ 104775 h 67"/>
              <a:gd name="T14" fmla="*/ 96343 w 93"/>
              <a:gd name="T15" fmla="*/ 87312 h 67"/>
              <a:gd name="T16" fmla="*/ 85008 w 93"/>
              <a:gd name="T17" fmla="*/ 53975 h 67"/>
              <a:gd name="T18" fmla="*/ 85008 w 93"/>
              <a:gd name="T19" fmla="*/ 22225 h 67"/>
              <a:gd name="T20" fmla="*/ 103427 w 93"/>
              <a:gd name="T21" fmla="*/ 0 h 67"/>
              <a:gd name="T22" fmla="*/ 36837 w 93"/>
              <a:gd name="T23" fmla="*/ 4762 h 67"/>
              <a:gd name="T24" fmla="*/ 22669 w 93"/>
              <a:gd name="T25" fmla="*/ 50800 h 67"/>
              <a:gd name="T26" fmla="*/ 0 w 93"/>
              <a:gd name="T27" fmla="*/ 50800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67"/>
              <a:gd name="T44" fmla="*/ 93 w 93"/>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67">
                <a:moveTo>
                  <a:pt x="0" y="32"/>
                </a:moveTo>
                <a:lnTo>
                  <a:pt x="10" y="48"/>
                </a:lnTo>
                <a:lnTo>
                  <a:pt x="18" y="45"/>
                </a:lnTo>
                <a:lnTo>
                  <a:pt x="29" y="53"/>
                </a:lnTo>
                <a:lnTo>
                  <a:pt x="36" y="48"/>
                </a:lnTo>
                <a:lnTo>
                  <a:pt x="34" y="66"/>
                </a:lnTo>
                <a:lnTo>
                  <a:pt x="92" y="66"/>
                </a:lnTo>
                <a:lnTo>
                  <a:pt x="68" y="55"/>
                </a:lnTo>
                <a:lnTo>
                  <a:pt x="60" y="34"/>
                </a:lnTo>
                <a:lnTo>
                  <a:pt x="60" y="14"/>
                </a:lnTo>
                <a:lnTo>
                  <a:pt x="73" y="0"/>
                </a:lnTo>
                <a:lnTo>
                  <a:pt x="26" y="3"/>
                </a:lnTo>
                <a:lnTo>
                  <a:pt x="16" y="32"/>
                </a:lnTo>
                <a:lnTo>
                  <a:pt x="0" y="3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68" name="Freeform 360"/>
          <p:cNvSpPr>
            <a:spLocks/>
          </p:cNvSpPr>
          <p:nvPr/>
        </p:nvSpPr>
        <p:spPr bwMode="auto">
          <a:xfrm>
            <a:off x="5521325" y="1919288"/>
            <a:ext cx="312738" cy="166687"/>
          </a:xfrm>
          <a:custGeom>
            <a:avLst/>
            <a:gdLst>
              <a:gd name="T0" fmla="*/ 0 w 221"/>
              <a:gd name="T1" fmla="*/ 141287 h 105"/>
              <a:gd name="T2" fmla="*/ 28302 w 221"/>
              <a:gd name="T3" fmla="*/ 141287 h 105"/>
              <a:gd name="T4" fmla="*/ 7076 w 221"/>
              <a:gd name="T5" fmla="*/ 157162 h 105"/>
              <a:gd name="T6" fmla="*/ 60849 w 221"/>
              <a:gd name="T7" fmla="*/ 165100 h 105"/>
              <a:gd name="T8" fmla="*/ 60849 w 221"/>
              <a:gd name="T9" fmla="*/ 146050 h 105"/>
              <a:gd name="T10" fmla="*/ 79246 w 221"/>
              <a:gd name="T11" fmla="*/ 146050 h 105"/>
              <a:gd name="T12" fmla="*/ 60849 w 221"/>
              <a:gd name="T13" fmla="*/ 138112 h 105"/>
              <a:gd name="T14" fmla="*/ 82076 w 221"/>
              <a:gd name="T15" fmla="*/ 141287 h 105"/>
              <a:gd name="T16" fmla="*/ 79246 w 221"/>
              <a:gd name="T17" fmla="*/ 123825 h 105"/>
              <a:gd name="T18" fmla="*/ 90567 w 221"/>
              <a:gd name="T19" fmla="*/ 130175 h 105"/>
              <a:gd name="T20" fmla="*/ 100472 w 221"/>
              <a:gd name="T21" fmla="*/ 123825 h 105"/>
              <a:gd name="T22" fmla="*/ 93397 w 221"/>
              <a:gd name="T23" fmla="*/ 111125 h 105"/>
              <a:gd name="T24" fmla="*/ 127359 w 221"/>
              <a:gd name="T25" fmla="*/ 111125 h 105"/>
              <a:gd name="T26" fmla="*/ 116039 w 221"/>
              <a:gd name="T27" fmla="*/ 98425 h 105"/>
              <a:gd name="T28" fmla="*/ 133020 w 221"/>
              <a:gd name="T29" fmla="*/ 98425 h 105"/>
              <a:gd name="T30" fmla="*/ 137265 w 221"/>
              <a:gd name="T31" fmla="*/ 82550 h 105"/>
              <a:gd name="T32" fmla="*/ 295757 w 221"/>
              <a:gd name="T33" fmla="*/ 31750 h 105"/>
              <a:gd name="T34" fmla="*/ 311323 w 221"/>
              <a:gd name="T35" fmla="*/ 12700 h 105"/>
              <a:gd name="T36" fmla="*/ 278776 w 221"/>
              <a:gd name="T37" fmla="*/ 0 h 105"/>
              <a:gd name="T38" fmla="*/ 213681 w 221"/>
              <a:gd name="T39" fmla="*/ 26987 h 105"/>
              <a:gd name="T40" fmla="*/ 148586 w 221"/>
              <a:gd name="T41" fmla="*/ 26987 h 105"/>
              <a:gd name="T42" fmla="*/ 79246 w 221"/>
              <a:gd name="T43" fmla="*/ 74612 h 105"/>
              <a:gd name="T44" fmla="*/ 39623 w 221"/>
              <a:gd name="T45" fmla="*/ 79375 h 105"/>
              <a:gd name="T46" fmla="*/ 39623 w 221"/>
              <a:gd name="T47" fmla="*/ 98425 h 105"/>
              <a:gd name="T48" fmla="*/ 58019 w 221"/>
              <a:gd name="T49" fmla="*/ 98425 h 105"/>
              <a:gd name="T50" fmla="*/ 35378 w 221"/>
              <a:gd name="T51" fmla="*/ 106362 h 105"/>
              <a:gd name="T52" fmla="*/ 46698 w 221"/>
              <a:gd name="T53" fmla="*/ 114300 h 105"/>
              <a:gd name="T54" fmla="*/ 28302 w 221"/>
              <a:gd name="T55" fmla="*/ 123825 h 105"/>
              <a:gd name="T56" fmla="*/ 46698 w 221"/>
              <a:gd name="T57" fmla="*/ 130175 h 105"/>
              <a:gd name="T58" fmla="*/ 0 w 221"/>
              <a:gd name="T59" fmla="*/ 141287 h 1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105"/>
              <a:gd name="T92" fmla="*/ 221 w 221"/>
              <a:gd name="T93" fmla="*/ 105 h 1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105">
                <a:moveTo>
                  <a:pt x="0" y="89"/>
                </a:moveTo>
                <a:lnTo>
                  <a:pt x="20" y="89"/>
                </a:lnTo>
                <a:lnTo>
                  <a:pt x="5" y="99"/>
                </a:lnTo>
                <a:lnTo>
                  <a:pt x="43" y="104"/>
                </a:lnTo>
                <a:lnTo>
                  <a:pt x="43" y="92"/>
                </a:lnTo>
                <a:lnTo>
                  <a:pt x="56" y="92"/>
                </a:lnTo>
                <a:lnTo>
                  <a:pt x="43" y="87"/>
                </a:lnTo>
                <a:lnTo>
                  <a:pt x="58" y="89"/>
                </a:lnTo>
                <a:lnTo>
                  <a:pt x="56" y="78"/>
                </a:lnTo>
                <a:lnTo>
                  <a:pt x="64" y="82"/>
                </a:lnTo>
                <a:lnTo>
                  <a:pt x="71" y="78"/>
                </a:lnTo>
                <a:lnTo>
                  <a:pt x="66" y="70"/>
                </a:lnTo>
                <a:lnTo>
                  <a:pt x="90" y="70"/>
                </a:lnTo>
                <a:lnTo>
                  <a:pt x="82" y="62"/>
                </a:lnTo>
                <a:lnTo>
                  <a:pt x="94" y="62"/>
                </a:lnTo>
                <a:lnTo>
                  <a:pt x="97" y="52"/>
                </a:lnTo>
                <a:lnTo>
                  <a:pt x="209" y="20"/>
                </a:lnTo>
                <a:lnTo>
                  <a:pt x="220" y="8"/>
                </a:lnTo>
                <a:lnTo>
                  <a:pt x="197" y="0"/>
                </a:lnTo>
                <a:lnTo>
                  <a:pt x="151" y="17"/>
                </a:lnTo>
                <a:lnTo>
                  <a:pt x="105" y="17"/>
                </a:lnTo>
                <a:lnTo>
                  <a:pt x="56" y="47"/>
                </a:lnTo>
                <a:lnTo>
                  <a:pt x="28" y="50"/>
                </a:lnTo>
                <a:lnTo>
                  <a:pt x="28" y="62"/>
                </a:lnTo>
                <a:lnTo>
                  <a:pt x="41" y="62"/>
                </a:lnTo>
                <a:lnTo>
                  <a:pt x="25" y="67"/>
                </a:lnTo>
                <a:lnTo>
                  <a:pt x="33" y="72"/>
                </a:lnTo>
                <a:lnTo>
                  <a:pt x="20" y="78"/>
                </a:lnTo>
                <a:lnTo>
                  <a:pt x="33" y="82"/>
                </a:lnTo>
                <a:lnTo>
                  <a:pt x="0" y="89"/>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69" name="Freeform 361"/>
          <p:cNvSpPr>
            <a:spLocks/>
          </p:cNvSpPr>
          <p:nvPr/>
        </p:nvSpPr>
        <p:spPr bwMode="auto">
          <a:xfrm>
            <a:off x="5521325" y="1919288"/>
            <a:ext cx="320675" cy="176212"/>
          </a:xfrm>
          <a:custGeom>
            <a:avLst/>
            <a:gdLst>
              <a:gd name="T0" fmla="*/ 0 w 227"/>
              <a:gd name="T1" fmla="*/ 149225 h 111"/>
              <a:gd name="T2" fmla="*/ 29666 w 227"/>
              <a:gd name="T3" fmla="*/ 149225 h 111"/>
              <a:gd name="T4" fmla="*/ 7063 w 227"/>
              <a:gd name="T5" fmla="*/ 166687 h 111"/>
              <a:gd name="T6" fmla="*/ 62157 w 227"/>
              <a:gd name="T7" fmla="*/ 174625 h 111"/>
              <a:gd name="T8" fmla="*/ 62157 w 227"/>
              <a:gd name="T9" fmla="*/ 153987 h 111"/>
              <a:gd name="T10" fmla="*/ 81935 w 227"/>
              <a:gd name="T11" fmla="*/ 153987 h 111"/>
              <a:gd name="T12" fmla="*/ 62157 w 227"/>
              <a:gd name="T13" fmla="*/ 146050 h 111"/>
              <a:gd name="T14" fmla="*/ 84760 w 227"/>
              <a:gd name="T15" fmla="*/ 149225 h 111"/>
              <a:gd name="T16" fmla="*/ 81935 w 227"/>
              <a:gd name="T17" fmla="*/ 130175 h 111"/>
              <a:gd name="T18" fmla="*/ 93236 w 227"/>
              <a:gd name="T19" fmla="*/ 138112 h 111"/>
              <a:gd name="T20" fmla="*/ 103125 w 227"/>
              <a:gd name="T21" fmla="*/ 130175 h 111"/>
              <a:gd name="T22" fmla="*/ 96061 w 227"/>
              <a:gd name="T23" fmla="*/ 117475 h 111"/>
              <a:gd name="T24" fmla="*/ 129965 w 227"/>
              <a:gd name="T25" fmla="*/ 117475 h 111"/>
              <a:gd name="T26" fmla="*/ 118664 w 227"/>
              <a:gd name="T27" fmla="*/ 104775 h 111"/>
              <a:gd name="T28" fmla="*/ 137029 w 227"/>
              <a:gd name="T29" fmla="*/ 104775 h 111"/>
              <a:gd name="T30" fmla="*/ 141267 w 227"/>
              <a:gd name="T31" fmla="*/ 87312 h 111"/>
              <a:gd name="T32" fmla="*/ 303723 w 227"/>
              <a:gd name="T33" fmla="*/ 33337 h 111"/>
              <a:gd name="T34" fmla="*/ 319262 w 227"/>
              <a:gd name="T35" fmla="*/ 12700 h 111"/>
              <a:gd name="T36" fmla="*/ 285358 w 227"/>
              <a:gd name="T37" fmla="*/ 0 h 111"/>
              <a:gd name="T38" fmla="*/ 218963 w 227"/>
              <a:gd name="T39" fmla="*/ 28575 h 111"/>
              <a:gd name="T40" fmla="*/ 152568 w 227"/>
              <a:gd name="T41" fmla="*/ 28575 h 111"/>
              <a:gd name="T42" fmla="*/ 81935 w 227"/>
              <a:gd name="T43" fmla="*/ 79375 h 111"/>
              <a:gd name="T44" fmla="*/ 40967 w 227"/>
              <a:gd name="T45" fmla="*/ 84137 h 111"/>
              <a:gd name="T46" fmla="*/ 40967 w 227"/>
              <a:gd name="T47" fmla="*/ 104775 h 111"/>
              <a:gd name="T48" fmla="*/ 59332 w 227"/>
              <a:gd name="T49" fmla="*/ 104775 h 111"/>
              <a:gd name="T50" fmla="*/ 36729 w 227"/>
              <a:gd name="T51" fmla="*/ 112712 h 111"/>
              <a:gd name="T52" fmla="*/ 48031 w 227"/>
              <a:gd name="T53" fmla="*/ 120650 h 111"/>
              <a:gd name="T54" fmla="*/ 29666 w 227"/>
              <a:gd name="T55" fmla="*/ 130175 h 111"/>
              <a:gd name="T56" fmla="*/ 48031 w 227"/>
              <a:gd name="T57" fmla="*/ 138112 h 111"/>
              <a:gd name="T58" fmla="*/ 0 w 227"/>
              <a:gd name="T59" fmla="*/ 149225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7"/>
              <a:gd name="T91" fmla="*/ 0 h 111"/>
              <a:gd name="T92" fmla="*/ 227 w 227"/>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7" h="111">
                <a:moveTo>
                  <a:pt x="0" y="94"/>
                </a:moveTo>
                <a:lnTo>
                  <a:pt x="21" y="94"/>
                </a:lnTo>
                <a:lnTo>
                  <a:pt x="5" y="105"/>
                </a:lnTo>
                <a:lnTo>
                  <a:pt x="44" y="110"/>
                </a:lnTo>
                <a:lnTo>
                  <a:pt x="44" y="97"/>
                </a:lnTo>
                <a:lnTo>
                  <a:pt x="58" y="97"/>
                </a:lnTo>
                <a:lnTo>
                  <a:pt x="44" y="92"/>
                </a:lnTo>
                <a:lnTo>
                  <a:pt x="60" y="94"/>
                </a:lnTo>
                <a:lnTo>
                  <a:pt x="58" y="82"/>
                </a:lnTo>
                <a:lnTo>
                  <a:pt x="66" y="87"/>
                </a:lnTo>
                <a:lnTo>
                  <a:pt x="73" y="82"/>
                </a:lnTo>
                <a:lnTo>
                  <a:pt x="68" y="74"/>
                </a:lnTo>
                <a:lnTo>
                  <a:pt x="92" y="74"/>
                </a:lnTo>
                <a:lnTo>
                  <a:pt x="84" y="66"/>
                </a:lnTo>
                <a:lnTo>
                  <a:pt x="97" y="66"/>
                </a:lnTo>
                <a:lnTo>
                  <a:pt x="100" y="55"/>
                </a:lnTo>
                <a:lnTo>
                  <a:pt x="215" y="21"/>
                </a:lnTo>
                <a:lnTo>
                  <a:pt x="226" y="8"/>
                </a:lnTo>
                <a:lnTo>
                  <a:pt x="202" y="0"/>
                </a:lnTo>
                <a:lnTo>
                  <a:pt x="155" y="18"/>
                </a:lnTo>
                <a:lnTo>
                  <a:pt x="108" y="18"/>
                </a:lnTo>
                <a:lnTo>
                  <a:pt x="58" y="50"/>
                </a:lnTo>
                <a:lnTo>
                  <a:pt x="29" y="53"/>
                </a:lnTo>
                <a:lnTo>
                  <a:pt x="29" y="66"/>
                </a:lnTo>
                <a:lnTo>
                  <a:pt x="42" y="66"/>
                </a:lnTo>
                <a:lnTo>
                  <a:pt x="26" y="71"/>
                </a:lnTo>
                <a:lnTo>
                  <a:pt x="34" y="76"/>
                </a:lnTo>
                <a:lnTo>
                  <a:pt x="21" y="82"/>
                </a:lnTo>
                <a:lnTo>
                  <a:pt x="34" y="87"/>
                </a:lnTo>
                <a:lnTo>
                  <a:pt x="0" y="9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70" name="Freeform 362"/>
          <p:cNvSpPr>
            <a:spLocks/>
          </p:cNvSpPr>
          <p:nvPr/>
        </p:nvSpPr>
        <p:spPr bwMode="auto">
          <a:xfrm>
            <a:off x="5707063" y="1687513"/>
            <a:ext cx="55562" cy="28575"/>
          </a:xfrm>
          <a:custGeom>
            <a:avLst/>
            <a:gdLst>
              <a:gd name="T0" fmla="*/ 0 w 40"/>
              <a:gd name="T1" fmla="*/ 17462 h 18"/>
              <a:gd name="T2" fmla="*/ 13891 w 40"/>
              <a:gd name="T3" fmla="*/ 26988 h 18"/>
              <a:gd name="T4" fmla="*/ 54173 w 40"/>
              <a:gd name="T5" fmla="*/ 14288 h 18"/>
              <a:gd name="T6" fmla="*/ 29170 w 40"/>
              <a:gd name="T7" fmla="*/ 0 h 18"/>
              <a:gd name="T8" fmla="*/ 0 w 40"/>
              <a:gd name="T9" fmla="*/ 17462 h 18"/>
              <a:gd name="T10" fmla="*/ 0 60000 65536"/>
              <a:gd name="T11" fmla="*/ 0 60000 65536"/>
              <a:gd name="T12" fmla="*/ 0 60000 65536"/>
              <a:gd name="T13" fmla="*/ 0 60000 65536"/>
              <a:gd name="T14" fmla="*/ 0 60000 65536"/>
              <a:gd name="T15" fmla="*/ 0 w 40"/>
              <a:gd name="T16" fmla="*/ 0 h 18"/>
              <a:gd name="T17" fmla="*/ 40 w 40"/>
              <a:gd name="T18" fmla="*/ 18 h 18"/>
            </a:gdLst>
            <a:ahLst/>
            <a:cxnLst>
              <a:cxn ang="T10">
                <a:pos x="T0" y="T1"/>
              </a:cxn>
              <a:cxn ang="T11">
                <a:pos x="T2" y="T3"/>
              </a:cxn>
              <a:cxn ang="T12">
                <a:pos x="T4" y="T5"/>
              </a:cxn>
              <a:cxn ang="T13">
                <a:pos x="T6" y="T7"/>
              </a:cxn>
              <a:cxn ang="T14">
                <a:pos x="T8" y="T9"/>
              </a:cxn>
            </a:cxnLst>
            <a:rect l="T15" t="T16" r="T17" b="T18"/>
            <a:pathLst>
              <a:path w="40" h="18">
                <a:moveTo>
                  <a:pt x="0" y="11"/>
                </a:moveTo>
                <a:lnTo>
                  <a:pt x="10" y="17"/>
                </a:lnTo>
                <a:lnTo>
                  <a:pt x="39" y="9"/>
                </a:lnTo>
                <a:lnTo>
                  <a:pt x="21" y="0"/>
                </a:lnTo>
                <a:lnTo>
                  <a:pt x="0" y="11"/>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71" name="Freeform 363"/>
          <p:cNvSpPr>
            <a:spLocks/>
          </p:cNvSpPr>
          <p:nvPr/>
        </p:nvSpPr>
        <p:spPr bwMode="auto">
          <a:xfrm>
            <a:off x="5707063" y="1687513"/>
            <a:ext cx="65087" cy="38100"/>
          </a:xfrm>
          <a:custGeom>
            <a:avLst/>
            <a:gdLst>
              <a:gd name="T0" fmla="*/ 0 w 46"/>
              <a:gd name="T1" fmla="*/ 23812 h 24"/>
              <a:gd name="T2" fmla="*/ 15564 w 46"/>
              <a:gd name="T3" fmla="*/ 36513 h 24"/>
              <a:gd name="T4" fmla="*/ 63672 w 46"/>
              <a:gd name="T5" fmla="*/ 19050 h 24"/>
              <a:gd name="T6" fmla="*/ 33958 w 46"/>
              <a:gd name="T7" fmla="*/ 0 h 24"/>
              <a:gd name="T8" fmla="*/ 0 w 46"/>
              <a:gd name="T9" fmla="*/ 23812 h 24"/>
              <a:gd name="T10" fmla="*/ 0 60000 65536"/>
              <a:gd name="T11" fmla="*/ 0 60000 65536"/>
              <a:gd name="T12" fmla="*/ 0 60000 65536"/>
              <a:gd name="T13" fmla="*/ 0 60000 65536"/>
              <a:gd name="T14" fmla="*/ 0 60000 65536"/>
              <a:gd name="T15" fmla="*/ 0 w 46"/>
              <a:gd name="T16" fmla="*/ 0 h 24"/>
              <a:gd name="T17" fmla="*/ 46 w 46"/>
              <a:gd name="T18" fmla="*/ 24 h 24"/>
            </a:gdLst>
            <a:ahLst/>
            <a:cxnLst>
              <a:cxn ang="T10">
                <a:pos x="T0" y="T1"/>
              </a:cxn>
              <a:cxn ang="T11">
                <a:pos x="T2" y="T3"/>
              </a:cxn>
              <a:cxn ang="T12">
                <a:pos x="T4" y="T5"/>
              </a:cxn>
              <a:cxn ang="T13">
                <a:pos x="T6" y="T7"/>
              </a:cxn>
              <a:cxn ang="T14">
                <a:pos x="T8" y="T9"/>
              </a:cxn>
            </a:cxnLst>
            <a:rect l="T15" t="T16" r="T17" b="T18"/>
            <a:pathLst>
              <a:path w="46" h="24">
                <a:moveTo>
                  <a:pt x="0" y="15"/>
                </a:moveTo>
                <a:lnTo>
                  <a:pt x="11" y="23"/>
                </a:lnTo>
                <a:lnTo>
                  <a:pt x="45" y="12"/>
                </a:lnTo>
                <a:lnTo>
                  <a:pt x="24" y="0"/>
                </a:lnTo>
                <a:lnTo>
                  <a:pt x="0"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72" name="Freeform 364"/>
          <p:cNvSpPr>
            <a:spLocks/>
          </p:cNvSpPr>
          <p:nvPr/>
        </p:nvSpPr>
        <p:spPr bwMode="auto">
          <a:xfrm>
            <a:off x="6294438" y="1757363"/>
            <a:ext cx="49212" cy="26987"/>
          </a:xfrm>
          <a:custGeom>
            <a:avLst/>
            <a:gdLst>
              <a:gd name="T0" fmla="*/ 0 w 34"/>
              <a:gd name="T1" fmla="*/ 0 h 17"/>
              <a:gd name="T2" fmla="*/ 26053 w 34"/>
              <a:gd name="T3" fmla="*/ 14287 h 17"/>
              <a:gd name="T4" fmla="*/ 15922 w 34"/>
              <a:gd name="T5" fmla="*/ 25400 h 17"/>
              <a:gd name="T6" fmla="*/ 36185 w 34"/>
              <a:gd name="T7" fmla="*/ 14287 h 17"/>
              <a:gd name="T8" fmla="*/ 47765 w 34"/>
              <a:gd name="T9" fmla="*/ 6350 h 17"/>
              <a:gd name="T10" fmla="*/ 0 w 34"/>
              <a:gd name="T11" fmla="*/ 0 h 17"/>
              <a:gd name="T12" fmla="*/ 0 60000 65536"/>
              <a:gd name="T13" fmla="*/ 0 60000 65536"/>
              <a:gd name="T14" fmla="*/ 0 60000 65536"/>
              <a:gd name="T15" fmla="*/ 0 60000 65536"/>
              <a:gd name="T16" fmla="*/ 0 60000 65536"/>
              <a:gd name="T17" fmla="*/ 0 60000 65536"/>
              <a:gd name="T18" fmla="*/ 0 w 34"/>
              <a:gd name="T19" fmla="*/ 0 h 17"/>
              <a:gd name="T20" fmla="*/ 34 w 3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4" h="17">
                <a:moveTo>
                  <a:pt x="0" y="0"/>
                </a:moveTo>
                <a:lnTo>
                  <a:pt x="18" y="9"/>
                </a:lnTo>
                <a:lnTo>
                  <a:pt x="11" y="16"/>
                </a:lnTo>
                <a:lnTo>
                  <a:pt x="25" y="9"/>
                </a:lnTo>
                <a:lnTo>
                  <a:pt x="33" y="4"/>
                </a:lnTo>
                <a:lnTo>
                  <a:pt x="0"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73" name="Freeform 365"/>
          <p:cNvSpPr>
            <a:spLocks/>
          </p:cNvSpPr>
          <p:nvPr/>
        </p:nvSpPr>
        <p:spPr bwMode="auto">
          <a:xfrm>
            <a:off x="6294438" y="1757363"/>
            <a:ext cx="57150" cy="26987"/>
          </a:xfrm>
          <a:custGeom>
            <a:avLst/>
            <a:gdLst>
              <a:gd name="T0" fmla="*/ 0 w 40"/>
              <a:gd name="T1" fmla="*/ 0 h 17"/>
              <a:gd name="T2" fmla="*/ 30004 w 40"/>
              <a:gd name="T3" fmla="*/ 15875 h 17"/>
              <a:gd name="T4" fmla="*/ 18574 w 40"/>
              <a:gd name="T5" fmla="*/ 25400 h 17"/>
              <a:gd name="T6" fmla="*/ 41434 w 40"/>
              <a:gd name="T7" fmla="*/ 15875 h 17"/>
              <a:gd name="T8" fmla="*/ 55721 w 40"/>
              <a:gd name="T9" fmla="*/ 7937 h 17"/>
              <a:gd name="T10" fmla="*/ 0 w 40"/>
              <a:gd name="T11" fmla="*/ 0 h 17"/>
              <a:gd name="T12" fmla="*/ 0 60000 65536"/>
              <a:gd name="T13" fmla="*/ 0 60000 65536"/>
              <a:gd name="T14" fmla="*/ 0 60000 65536"/>
              <a:gd name="T15" fmla="*/ 0 60000 65536"/>
              <a:gd name="T16" fmla="*/ 0 60000 65536"/>
              <a:gd name="T17" fmla="*/ 0 60000 65536"/>
              <a:gd name="T18" fmla="*/ 0 w 40"/>
              <a:gd name="T19" fmla="*/ 0 h 17"/>
              <a:gd name="T20" fmla="*/ 40 w 4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0" h="17">
                <a:moveTo>
                  <a:pt x="0" y="0"/>
                </a:moveTo>
                <a:lnTo>
                  <a:pt x="21" y="10"/>
                </a:lnTo>
                <a:lnTo>
                  <a:pt x="13" y="16"/>
                </a:lnTo>
                <a:lnTo>
                  <a:pt x="29" y="10"/>
                </a:lnTo>
                <a:lnTo>
                  <a:pt x="39" y="5"/>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74" name="Freeform 366"/>
          <p:cNvSpPr>
            <a:spLocks/>
          </p:cNvSpPr>
          <p:nvPr/>
        </p:nvSpPr>
        <p:spPr bwMode="auto">
          <a:xfrm>
            <a:off x="6302375" y="1695450"/>
            <a:ext cx="127000" cy="58738"/>
          </a:xfrm>
          <a:custGeom>
            <a:avLst/>
            <a:gdLst>
              <a:gd name="T0" fmla="*/ 0 w 90"/>
              <a:gd name="T1" fmla="*/ 46038 h 37"/>
              <a:gd name="T2" fmla="*/ 33867 w 90"/>
              <a:gd name="T3" fmla="*/ 14288 h 37"/>
              <a:gd name="T4" fmla="*/ 83256 w 90"/>
              <a:gd name="T5" fmla="*/ 0 h 37"/>
              <a:gd name="T6" fmla="*/ 125589 w 90"/>
              <a:gd name="T7" fmla="*/ 28575 h 37"/>
              <a:gd name="T8" fmla="*/ 115711 w 90"/>
              <a:gd name="T9" fmla="*/ 31750 h 37"/>
              <a:gd name="T10" fmla="*/ 117122 w 90"/>
              <a:gd name="T11" fmla="*/ 46038 h 37"/>
              <a:gd name="T12" fmla="*/ 52211 w 90"/>
              <a:gd name="T13" fmla="*/ 57150 h 37"/>
              <a:gd name="T14" fmla="*/ 0 w 90"/>
              <a:gd name="T15" fmla="*/ 46038 h 3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37"/>
              <a:gd name="T26" fmla="*/ 90 w 9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37">
                <a:moveTo>
                  <a:pt x="0" y="29"/>
                </a:moveTo>
                <a:lnTo>
                  <a:pt x="24" y="9"/>
                </a:lnTo>
                <a:lnTo>
                  <a:pt x="59" y="0"/>
                </a:lnTo>
                <a:lnTo>
                  <a:pt x="89" y="18"/>
                </a:lnTo>
                <a:lnTo>
                  <a:pt x="82" y="20"/>
                </a:lnTo>
                <a:lnTo>
                  <a:pt x="83" y="29"/>
                </a:lnTo>
                <a:lnTo>
                  <a:pt x="37" y="36"/>
                </a:lnTo>
                <a:lnTo>
                  <a:pt x="0" y="29"/>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75" name="Freeform 367"/>
          <p:cNvSpPr>
            <a:spLocks/>
          </p:cNvSpPr>
          <p:nvPr/>
        </p:nvSpPr>
        <p:spPr bwMode="auto">
          <a:xfrm>
            <a:off x="6302375" y="1695450"/>
            <a:ext cx="134938" cy="68263"/>
          </a:xfrm>
          <a:custGeom>
            <a:avLst/>
            <a:gdLst>
              <a:gd name="T0" fmla="*/ 0 w 96"/>
              <a:gd name="T1" fmla="*/ 53975 h 43"/>
              <a:gd name="T2" fmla="*/ 36546 w 96"/>
              <a:gd name="T3" fmla="*/ 15875 h 43"/>
              <a:gd name="T4" fmla="*/ 88553 w 96"/>
              <a:gd name="T5" fmla="*/ 0 h 43"/>
              <a:gd name="T6" fmla="*/ 133532 w 96"/>
              <a:gd name="T7" fmla="*/ 33338 h 43"/>
              <a:gd name="T8" fmla="*/ 122288 w 96"/>
              <a:gd name="T9" fmla="*/ 36513 h 43"/>
              <a:gd name="T10" fmla="*/ 125099 w 96"/>
              <a:gd name="T11" fmla="*/ 53975 h 43"/>
              <a:gd name="T12" fmla="*/ 56224 w 96"/>
              <a:gd name="T13" fmla="*/ 66675 h 43"/>
              <a:gd name="T14" fmla="*/ 0 w 96"/>
              <a:gd name="T15" fmla="*/ 53975 h 43"/>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43"/>
              <a:gd name="T26" fmla="*/ 96 w 9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43">
                <a:moveTo>
                  <a:pt x="0" y="34"/>
                </a:moveTo>
                <a:lnTo>
                  <a:pt x="26" y="10"/>
                </a:lnTo>
                <a:lnTo>
                  <a:pt x="63" y="0"/>
                </a:lnTo>
                <a:lnTo>
                  <a:pt x="95" y="21"/>
                </a:lnTo>
                <a:lnTo>
                  <a:pt x="87" y="23"/>
                </a:lnTo>
                <a:lnTo>
                  <a:pt x="89" y="34"/>
                </a:lnTo>
                <a:lnTo>
                  <a:pt x="40" y="42"/>
                </a:lnTo>
                <a:lnTo>
                  <a:pt x="0" y="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76" name="Freeform 368"/>
          <p:cNvSpPr>
            <a:spLocks/>
          </p:cNvSpPr>
          <p:nvPr/>
        </p:nvSpPr>
        <p:spPr bwMode="auto">
          <a:xfrm>
            <a:off x="6335713" y="1752600"/>
            <a:ext cx="141287" cy="66675"/>
          </a:xfrm>
          <a:custGeom>
            <a:avLst/>
            <a:gdLst>
              <a:gd name="T0" fmla="*/ 0 w 100"/>
              <a:gd name="T1" fmla="*/ 28575 h 42"/>
              <a:gd name="T2" fmla="*/ 21193 w 100"/>
              <a:gd name="T3" fmla="*/ 33338 h 42"/>
              <a:gd name="T4" fmla="*/ 40973 w 100"/>
              <a:gd name="T5" fmla="*/ 55563 h 42"/>
              <a:gd name="T6" fmla="*/ 56515 w 100"/>
              <a:gd name="T7" fmla="*/ 49212 h 42"/>
              <a:gd name="T8" fmla="*/ 115855 w 100"/>
              <a:gd name="T9" fmla="*/ 65088 h 42"/>
              <a:gd name="T10" fmla="*/ 128571 w 100"/>
              <a:gd name="T11" fmla="*/ 58738 h 42"/>
              <a:gd name="T12" fmla="*/ 118681 w 100"/>
              <a:gd name="T13" fmla="*/ 39687 h 42"/>
              <a:gd name="T14" fmla="*/ 128571 w 100"/>
              <a:gd name="T15" fmla="*/ 44450 h 42"/>
              <a:gd name="T16" fmla="*/ 139874 w 100"/>
              <a:gd name="T17" fmla="*/ 15875 h 42"/>
              <a:gd name="T18" fmla="*/ 107378 w 100"/>
              <a:gd name="T19" fmla="*/ 4762 h 42"/>
              <a:gd name="T20" fmla="*/ 77708 w 100"/>
              <a:gd name="T21" fmla="*/ 17462 h 42"/>
              <a:gd name="T22" fmla="*/ 101727 w 100"/>
              <a:gd name="T23" fmla="*/ 11112 h 42"/>
              <a:gd name="T24" fmla="*/ 90424 w 100"/>
              <a:gd name="T25" fmla="*/ 0 h 42"/>
              <a:gd name="T26" fmla="*/ 40973 w 100"/>
              <a:gd name="T27" fmla="*/ 4762 h 42"/>
              <a:gd name="T28" fmla="*/ 0 w 100"/>
              <a:gd name="T29" fmla="*/ 28575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42"/>
              <a:gd name="T47" fmla="*/ 100 w 100"/>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42">
                <a:moveTo>
                  <a:pt x="0" y="18"/>
                </a:moveTo>
                <a:lnTo>
                  <a:pt x="15" y="21"/>
                </a:lnTo>
                <a:lnTo>
                  <a:pt x="29" y="35"/>
                </a:lnTo>
                <a:lnTo>
                  <a:pt x="40" y="31"/>
                </a:lnTo>
                <a:lnTo>
                  <a:pt x="82" y="41"/>
                </a:lnTo>
                <a:lnTo>
                  <a:pt x="91" y="37"/>
                </a:lnTo>
                <a:lnTo>
                  <a:pt x="84" y="25"/>
                </a:lnTo>
                <a:lnTo>
                  <a:pt x="91" y="28"/>
                </a:lnTo>
                <a:lnTo>
                  <a:pt x="99" y="10"/>
                </a:lnTo>
                <a:lnTo>
                  <a:pt x="76" y="3"/>
                </a:lnTo>
                <a:lnTo>
                  <a:pt x="55" y="11"/>
                </a:lnTo>
                <a:lnTo>
                  <a:pt x="72" y="7"/>
                </a:lnTo>
                <a:lnTo>
                  <a:pt x="64" y="0"/>
                </a:lnTo>
                <a:lnTo>
                  <a:pt x="29" y="3"/>
                </a:lnTo>
                <a:lnTo>
                  <a:pt x="0" y="18"/>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77" name="Freeform 369"/>
          <p:cNvSpPr>
            <a:spLocks/>
          </p:cNvSpPr>
          <p:nvPr/>
        </p:nvSpPr>
        <p:spPr bwMode="auto">
          <a:xfrm>
            <a:off x="6335713" y="1752600"/>
            <a:ext cx="149225" cy="76200"/>
          </a:xfrm>
          <a:custGeom>
            <a:avLst/>
            <a:gdLst>
              <a:gd name="T0" fmla="*/ 0 w 106"/>
              <a:gd name="T1" fmla="*/ 33338 h 48"/>
              <a:gd name="T2" fmla="*/ 22525 w 106"/>
              <a:gd name="T3" fmla="*/ 38100 h 48"/>
              <a:gd name="T4" fmla="*/ 43641 w 106"/>
              <a:gd name="T5" fmla="*/ 63500 h 48"/>
              <a:gd name="T6" fmla="*/ 59127 w 106"/>
              <a:gd name="T7" fmla="*/ 55563 h 48"/>
              <a:gd name="T8" fmla="*/ 122477 w 106"/>
              <a:gd name="T9" fmla="*/ 74613 h 48"/>
              <a:gd name="T10" fmla="*/ 136555 w 106"/>
              <a:gd name="T11" fmla="*/ 66675 h 48"/>
              <a:gd name="T12" fmla="*/ 125293 w 106"/>
              <a:gd name="T13" fmla="*/ 46037 h 48"/>
              <a:gd name="T14" fmla="*/ 136555 w 106"/>
              <a:gd name="T15" fmla="*/ 50800 h 48"/>
              <a:gd name="T16" fmla="*/ 147817 w 106"/>
              <a:gd name="T17" fmla="*/ 17463 h 48"/>
              <a:gd name="T18" fmla="*/ 114030 w 106"/>
              <a:gd name="T19" fmla="*/ 4763 h 48"/>
              <a:gd name="T20" fmla="*/ 81651 w 106"/>
              <a:gd name="T21" fmla="*/ 20637 h 48"/>
              <a:gd name="T22" fmla="*/ 106992 w 106"/>
              <a:gd name="T23" fmla="*/ 12700 h 48"/>
              <a:gd name="T24" fmla="*/ 95729 w 106"/>
              <a:gd name="T25" fmla="*/ 0 h 48"/>
              <a:gd name="T26" fmla="*/ 43641 w 106"/>
              <a:gd name="T27" fmla="*/ 4763 h 48"/>
              <a:gd name="T28" fmla="*/ 0 w 106"/>
              <a:gd name="T29" fmla="*/ 33338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48"/>
              <a:gd name="T47" fmla="*/ 106 w 106"/>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48">
                <a:moveTo>
                  <a:pt x="0" y="21"/>
                </a:moveTo>
                <a:lnTo>
                  <a:pt x="16" y="24"/>
                </a:lnTo>
                <a:lnTo>
                  <a:pt x="31" y="40"/>
                </a:lnTo>
                <a:lnTo>
                  <a:pt x="42" y="35"/>
                </a:lnTo>
                <a:lnTo>
                  <a:pt x="87" y="47"/>
                </a:lnTo>
                <a:lnTo>
                  <a:pt x="97" y="42"/>
                </a:lnTo>
                <a:lnTo>
                  <a:pt x="89" y="29"/>
                </a:lnTo>
                <a:lnTo>
                  <a:pt x="97" y="32"/>
                </a:lnTo>
                <a:lnTo>
                  <a:pt x="105" y="11"/>
                </a:lnTo>
                <a:lnTo>
                  <a:pt x="81" y="3"/>
                </a:lnTo>
                <a:lnTo>
                  <a:pt x="58" y="13"/>
                </a:lnTo>
                <a:lnTo>
                  <a:pt x="76" y="8"/>
                </a:lnTo>
                <a:lnTo>
                  <a:pt x="68" y="0"/>
                </a:lnTo>
                <a:lnTo>
                  <a:pt x="31" y="3"/>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78" name="Freeform 370"/>
          <p:cNvSpPr>
            <a:spLocks/>
          </p:cNvSpPr>
          <p:nvPr/>
        </p:nvSpPr>
        <p:spPr bwMode="auto">
          <a:xfrm>
            <a:off x="6470650" y="1795463"/>
            <a:ext cx="115888" cy="66675"/>
          </a:xfrm>
          <a:custGeom>
            <a:avLst/>
            <a:gdLst>
              <a:gd name="T0" fmla="*/ 0 w 83"/>
              <a:gd name="T1" fmla="*/ 53975 h 42"/>
              <a:gd name="T2" fmla="*/ 12566 w 83"/>
              <a:gd name="T3" fmla="*/ 65088 h 42"/>
              <a:gd name="T4" fmla="*/ 104718 w 83"/>
              <a:gd name="T5" fmla="*/ 49212 h 42"/>
              <a:gd name="T6" fmla="*/ 114492 w 83"/>
              <a:gd name="T7" fmla="*/ 26988 h 42"/>
              <a:gd name="T8" fmla="*/ 87963 w 83"/>
              <a:gd name="T9" fmla="*/ 11112 h 42"/>
              <a:gd name="T10" fmla="*/ 67020 w 83"/>
              <a:gd name="T11" fmla="*/ 17462 h 42"/>
              <a:gd name="T12" fmla="*/ 69812 w 83"/>
              <a:gd name="T13" fmla="*/ 3175 h 42"/>
              <a:gd name="T14" fmla="*/ 53057 w 83"/>
              <a:gd name="T15" fmla="*/ 0 h 42"/>
              <a:gd name="T16" fmla="*/ 12566 w 83"/>
              <a:gd name="T17" fmla="*/ 47625 h 42"/>
              <a:gd name="T18" fmla="*/ 0 w 83"/>
              <a:gd name="T19" fmla="*/ 5397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42"/>
              <a:gd name="T32" fmla="*/ 83 w 83"/>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42">
                <a:moveTo>
                  <a:pt x="0" y="34"/>
                </a:moveTo>
                <a:lnTo>
                  <a:pt x="9" y="41"/>
                </a:lnTo>
                <a:lnTo>
                  <a:pt x="75" y="31"/>
                </a:lnTo>
                <a:lnTo>
                  <a:pt x="82" y="17"/>
                </a:lnTo>
                <a:lnTo>
                  <a:pt x="63" y="7"/>
                </a:lnTo>
                <a:lnTo>
                  <a:pt x="48" y="11"/>
                </a:lnTo>
                <a:lnTo>
                  <a:pt x="50" y="2"/>
                </a:lnTo>
                <a:lnTo>
                  <a:pt x="38" y="0"/>
                </a:lnTo>
                <a:lnTo>
                  <a:pt x="9" y="30"/>
                </a:lnTo>
                <a:lnTo>
                  <a:pt x="0" y="34"/>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79" name="Freeform 371"/>
          <p:cNvSpPr>
            <a:spLocks/>
          </p:cNvSpPr>
          <p:nvPr/>
        </p:nvSpPr>
        <p:spPr bwMode="auto">
          <a:xfrm>
            <a:off x="6470650" y="1795463"/>
            <a:ext cx="125413" cy="76200"/>
          </a:xfrm>
          <a:custGeom>
            <a:avLst/>
            <a:gdLst>
              <a:gd name="T0" fmla="*/ 0 w 89"/>
              <a:gd name="T1" fmla="*/ 61913 h 48"/>
              <a:gd name="T2" fmla="*/ 14091 w 89"/>
              <a:gd name="T3" fmla="*/ 74613 h 48"/>
              <a:gd name="T4" fmla="*/ 114140 w 89"/>
              <a:gd name="T5" fmla="*/ 57150 h 48"/>
              <a:gd name="T6" fmla="*/ 124004 w 89"/>
              <a:gd name="T7" fmla="*/ 31750 h 48"/>
              <a:gd name="T8" fmla="*/ 95821 w 89"/>
              <a:gd name="T9" fmla="*/ 12700 h 48"/>
              <a:gd name="T10" fmla="*/ 73275 w 89"/>
              <a:gd name="T11" fmla="*/ 20637 h 48"/>
              <a:gd name="T12" fmla="*/ 76093 w 89"/>
              <a:gd name="T13" fmla="*/ 3175 h 48"/>
              <a:gd name="T14" fmla="*/ 57775 w 89"/>
              <a:gd name="T15" fmla="*/ 0 h 48"/>
              <a:gd name="T16" fmla="*/ 14091 w 89"/>
              <a:gd name="T17" fmla="*/ 53975 h 48"/>
              <a:gd name="T18" fmla="*/ 0 w 89"/>
              <a:gd name="T19" fmla="*/ 61913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48"/>
              <a:gd name="T32" fmla="*/ 89 w 8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48">
                <a:moveTo>
                  <a:pt x="0" y="39"/>
                </a:moveTo>
                <a:lnTo>
                  <a:pt x="10" y="47"/>
                </a:lnTo>
                <a:lnTo>
                  <a:pt x="81" y="36"/>
                </a:lnTo>
                <a:lnTo>
                  <a:pt x="88" y="20"/>
                </a:lnTo>
                <a:lnTo>
                  <a:pt x="68" y="8"/>
                </a:lnTo>
                <a:lnTo>
                  <a:pt x="52" y="13"/>
                </a:lnTo>
                <a:lnTo>
                  <a:pt x="54" y="2"/>
                </a:lnTo>
                <a:lnTo>
                  <a:pt x="41" y="0"/>
                </a:lnTo>
                <a:lnTo>
                  <a:pt x="10" y="34"/>
                </a:lnTo>
                <a:lnTo>
                  <a:pt x="0" y="3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80" name="Freeform 372"/>
          <p:cNvSpPr>
            <a:spLocks/>
          </p:cNvSpPr>
          <p:nvPr/>
        </p:nvSpPr>
        <p:spPr bwMode="auto">
          <a:xfrm>
            <a:off x="7242175" y="1952625"/>
            <a:ext cx="133350" cy="63500"/>
          </a:xfrm>
          <a:custGeom>
            <a:avLst/>
            <a:gdLst>
              <a:gd name="T0" fmla="*/ 0 w 95"/>
              <a:gd name="T1" fmla="*/ 36512 h 40"/>
              <a:gd name="T2" fmla="*/ 29477 w 95"/>
              <a:gd name="T3" fmla="*/ 4762 h 40"/>
              <a:gd name="T4" fmla="*/ 44918 w 95"/>
              <a:gd name="T5" fmla="*/ 0 h 40"/>
              <a:gd name="T6" fmla="*/ 77203 w 95"/>
              <a:gd name="T7" fmla="*/ 25400 h 40"/>
              <a:gd name="T8" fmla="*/ 80010 w 95"/>
              <a:gd name="T9" fmla="*/ 6350 h 40"/>
              <a:gd name="T10" fmla="*/ 115102 w 95"/>
              <a:gd name="T11" fmla="*/ 22225 h 40"/>
              <a:gd name="T12" fmla="*/ 108084 w 95"/>
              <a:gd name="T13" fmla="*/ 44450 h 40"/>
              <a:gd name="T14" fmla="*/ 131946 w 95"/>
              <a:gd name="T15" fmla="*/ 50800 h 40"/>
              <a:gd name="T16" fmla="*/ 65973 w 95"/>
              <a:gd name="T17" fmla="*/ 57150 h 40"/>
              <a:gd name="T18" fmla="*/ 54744 w 95"/>
              <a:gd name="T19" fmla="*/ 46037 h 40"/>
              <a:gd name="T20" fmla="*/ 44918 w 95"/>
              <a:gd name="T21" fmla="*/ 61913 h 40"/>
              <a:gd name="T22" fmla="*/ 0 w 95"/>
              <a:gd name="T23" fmla="*/ 3651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40"/>
              <a:gd name="T38" fmla="*/ 95 w 95"/>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40">
                <a:moveTo>
                  <a:pt x="0" y="23"/>
                </a:moveTo>
                <a:lnTo>
                  <a:pt x="21" y="3"/>
                </a:lnTo>
                <a:lnTo>
                  <a:pt x="32" y="0"/>
                </a:lnTo>
                <a:lnTo>
                  <a:pt x="55" y="16"/>
                </a:lnTo>
                <a:lnTo>
                  <a:pt x="57" y="4"/>
                </a:lnTo>
                <a:lnTo>
                  <a:pt x="82" y="14"/>
                </a:lnTo>
                <a:lnTo>
                  <a:pt x="77" y="28"/>
                </a:lnTo>
                <a:lnTo>
                  <a:pt x="94" y="32"/>
                </a:lnTo>
                <a:lnTo>
                  <a:pt x="47" y="36"/>
                </a:lnTo>
                <a:lnTo>
                  <a:pt x="39" y="29"/>
                </a:lnTo>
                <a:lnTo>
                  <a:pt x="32" y="39"/>
                </a:lnTo>
                <a:lnTo>
                  <a:pt x="0" y="23"/>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81" name="Freeform 373"/>
          <p:cNvSpPr>
            <a:spLocks/>
          </p:cNvSpPr>
          <p:nvPr/>
        </p:nvSpPr>
        <p:spPr bwMode="auto">
          <a:xfrm>
            <a:off x="7242175" y="1952625"/>
            <a:ext cx="142875" cy="73025"/>
          </a:xfrm>
          <a:custGeom>
            <a:avLst/>
            <a:gdLst>
              <a:gd name="T0" fmla="*/ 0 w 101"/>
              <a:gd name="T1" fmla="*/ 42862 h 46"/>
              <a:gd name="T2" fmla="*/ 31121 w 101"/>
              <a:gd name="T3" fmla="*/ 4762 h 46"/>
              <a:gd name="T4" fmla="*/ 48097 w 101"/>
              <a:gd name="T5" fmla="*/ 0 h 46"/>
              <a:gd name="T6" fmla="*/ 82047 w 101"/>
              <a:gd name="T7" fmla="*/ 30163 h 46"/>
              <a:gd name="T8" fmla="*/ 86291 w 101"/>
              <a:gd name="T9" fmla="*/ 7938 h 46"/>
              <a:gd name="T10" fmla="*/ 123071 w 101"/>
              <a:gd name="T11" fmla="*/ 25400 h 46"/>
              <a:gd name="T12" fmla="*/ 115998 w 101"/>
              <a:gd name="T13" fmla="*/ 50800 h 46"/>
              <a:gd name="T14" fmla="*/ 141460 w 101"/>
              <a:gd name="T15" fmla="*/ 58738 h 46"/>
              <a:gd name="T16" fmla="*/ 70730 w 101"/>
              <a:gd name="T17" fmla="*/ 66675 h 46"/>
              <a:gd name="T18" fmla="*/ 59413 w 101"/>
              <a:gd name="T19" fmla="*/ 53975 h 46"/>
              <a:gd name="T20" fmla="*/ 48097 w 101"/>
              <a:gd name="T21" fmla="*/ 71438 h 46"/>
              <a:gd name="T22" fmla="*/ 0 w 101"/>
              <a:gd name="T23" fmla="*/ 42862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46"/>
              <a:gd name="T38" fmla="*/ 101 w 101"/>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46">
                <a:moveTo>
                  <a:pt x="0" y="27"/>
                </a:moveTo>
                <a:lnTo>
                  <a:pt x="22" y="3"/>
                </a:lnTo>
                <a:lnTo>
                  <a:pt x="34" y="0"/>
                </a:lnTo>
                <a:lnTo>
                  <a:pt x="58" y="19"/>
                </a:lnTo>
                <a:lnTo>
                  <a:pt x="61" y="5"/>
                </a:lnTo>
                <a:lnTo>
                  <a:pt x="87" y="16"/>
                </a:lnTo>
                <a:lnTo>
                  <a:pt x="82" y="32"/>
                </a:lnTo>
                <a:lnTo>
                  <a:pt x="100" y="37"/>
                </a:lnTo>
                <a:lnTo>
                  <a:pt x="50" y="42"/>
                </a:lnTo>
                <a:lnTo>
                  <a:pt x="42" y="34"/>
                </a:lnTo>
                <a:lnTo>
                  <a:pt x="34" y="45"/>
                </a:lnTo>
                <a:lnTo>
                  <a:pt x="0" y="2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82" name="Freeform 374"/>
          <p:cNvSpPr>
            <a:spLocks/>
          </p:cNvSpPr>
          <p:nvPr/>
        </p:nvSpPr>
        <p:spPr bwMode="auto">
          <a:xfrm>
            <a:off x="7339013" y="1957388"/>
            <a:ext cx="82550" cy="41275"/>
          </a:xfrm>
          <a:custGeom>
            <a:avLst/>
            <a:gdLst>
              <a:gd name="T0" fmla="*/ 0 w 58"/>
              <a:gd name="T1" fmla="*/ 0 h 26"/>
              <a:gd name="T2" fmla="*/ 27042 w 58"/>
              <a:gd name="T3" fmla="*/ 12700 h 26"/>
              <a:gd name="T4" fmla="*/ 17079 w 58"/>
              <a:gd name="T5" fmla="*/ 26988 h 26"/>
              <a:gd name="T6" fmla="*/ 34159 w 58"/>
              <a:gd name="T7" fmla="*/ 39688 h 26"/>
              <a:gd name="T8" fmla="*/ 56931 w 58"/>
              <a:gd name="T9" fmla="*/ 39688 h 26"/>
              <a:gd name="T10" fmla="*/ 81127 w 58"/>
              <a:gd name="T11" fmla="*/ 23812 h 26"/>
              <a:gd name="T12" fmla="*/ 0 w 58"/>
              <a:gd name="T13" fmla="*/ 0 h 26"/>
              <a:gd name="T14" fmla="*/ 0 60000 65536"/>
              <a:gd name="T15" fmla="*/ 0 60000 65536"/>
              <a:gd name="T16" fmla="*/ 0 60000 65536"/>
              <a:gd name="T17" fmla="*/ 0 60000 65536"/>
              <a:gd name="T18" fmla="*/ 0 60000 65536"/>
              <a:gd name="T19" fmla="*/ 0 60000 65536"/>
              <a:gd name="T20" fmla="*/ 0 60000 65536"/>
              <a:gd name="T21" fmla="*/ 0 w 58"/>
              <a:gd name="T22" fmla="*/ 0 h 26"/>
              <a:gd name="T23" fmla="*/ 58 w 5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6">
                <a:moveTo>
                  <a:pt x="0" y="0"/>
                </a:moveTo>
                <a:lnTo>
                  <a:pt x="19" y="8"/>
                </a:lnTo>
                <a:lnTo>
                  <a:pt x="12" y="17"/>
                </a:lnTo>
                <a:lnTo>
                  <a:pt x="24" y="25"/>
                </a:lnTo>
                <a:lnTo>
                  <a:pt x="40" y="25"/>
                </a:lnTo>
                <a:lnTo>
                  <a:pt x="57" y="15"/>
                </a:lnTo>
                <a:lnTo>
                  <a:pt x="0"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83" name="Freeform 375"/>
          <p:cNvSpPr>
            <a:spLocks/>
          </p:cNvSpPr>
          <p:nvPr/>
        </p:nvSpPr>
        <p:spPr bwMode="auto">
          <a:xfrm>
            <a:off x="7339013" y="1957388"/>
            <a:ext cx="90487" cy="50800"/>
          </a:xfrm>
          <a:custGeom>
            <a:avLst/>
            <a:gdLst>
              <a:gd name="T0" fmla="*/ 0 w 64"/>
              <a:gd name="T1" fmla="*/ 0 h 32"/>
              <a:gd name="T2" fmla="*/ 29691 w 64"/>
              <a:gd name="T3" fmla="*/ 15875 h 32"/>
              <a:gd name="T4" fmla="*/ 18380 w 64"/>
              <a:gd name="T5" fmla="*/ 33337 h 32"/>
              <a:gd name="T6" fmla="*/ 36760 w 64"/>
              <a:gd name="T7" fmla="*/ 49212 h 32"/>
              <a:gd name="T8" fmla="*/ 62210 w 64"/>
              <a:gd name="T9" fmla="*/ 49212 h 32"/>
              <a:gd name="T10" fmla="*/ 89073 w 64"/>
              <a:gd name="T11" fmla="*/ 28575 h 32"/>
              <a:gd name="T12" fmla="*/ 0 w 64"/>
              <a:gd name="T13" fmla="*/ 0 h 32"/>
              <a:gd name="T14" fmla="*/ 0 60000 65536"/>
              <a:gd name="T15" fmla="*/ 0 60000 65536"/>
              <a:gd name="T16" fmla="*/ 0 60000 65536"/>
              <a:gd name="T17" fmla="*/ 0 60000 65536"/>
              <a:gd name="T18" fmla="*/ 0 60000 65536"/>
              <a:gd name="T19" fmla="*/ 0 60000 65536"/>
              <a:gd name="T20" fmla="*/ 0 60000 65536"/>
              <a:gd name="T21" fmla="*/ 0 w 64"/>
              <a:gd name="T22" fmla="*/ 0 h 32"/>
              <a:gd name="T23" fmla="*/ 64 w 6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
                <a:moveTo>
                  <a:pt x="0" y="0"/>
                </a:moveTo>
                <a:lnTo>
                  <a:pt x="21" y="10"/>
                </a:lnTo>
                <a:lnTo>
                  <a:pt x="13" y="21"/>
                </a:lnTo>
                <a:lnTo>
                  <a:pt x="26" y="31"/>
                </a:lnTo>
                <a:lnTo>
                  <a:pt x="44" y="31"/>
                </a:lnTo>
                <a:lnTo>
                  <a:pt x="63" y="18"/>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84" name="Freeform 376"/>
          <p:cNvSpPr>
            <a:spLocks/>
          </p:cNvSpPr>
          <p:nvPr/>
        </p:nvSpPr>
        <p:spPr bwMode="auto">
          <a:xfrm>
            <a:off x="7346950" y="2801938"/>
            <a:ext cx="53975" cy="246062"/>
          </a:xfrm>
          <a:custGeom>
            <a:avLst/>
            <a:gdLst>
              <a:gd name="T0" fmla="*/ 0 w 39"/>
              <a:gd name="T1" fmla="*/ 60325 h 155"/>
              <a:gd name="T2" fmla="*/ 9688 w 39"/>
              <a:gd name="T3" fmla="*/ 93662 h 155"/>
              <a:gd name="T4" fmla="*/ 9688 w 39"/>
              <a:gd name="T5" fmla="*/ 244475 h 155"/>
              <a:gd name="T6" fmla="*/ 19376 w 39"/>
              <a:gd name="T7" fmla="*/ 223837 h 155"/>
              <a:gd name="T8" fmla="*/ 34599 w 39"/>
              <a:gd name="T9" fmla="*/ 239712 h 155"/>
              <a:gd name="T10" fmla="*/ 19376 w 39"/>
              <a:gd name="T11" fmla="*/ 195262 h 155"/>
              <a:gd name="T12" fmla="*/ 29063 w 39"/>
              <a:gd name="T13" fmla="*/ 155575 h 155"/>
              <a:gd name="T14" fmla="*/ 52591 w 39"/>
              <a:gd name="T15" fmla="*/ 168275 h 155"/>
              <a:gd name="T16" fmla="*/ 29063 w 39"/>
              <a:gd name="T17" fmla="*/ 84137 h 155"/>
              <a:gd name="T18" fmla="*/ 19376 w 39"/>
              <a:gd name="T19" fmla="*/ 0 h 155"/>
              <a:gd name="T20" fmla="*/ 0 w 39"/>
              <a:gd name="T21" fmla="*/ 60325 h 1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55"/>
              <a:gd name="T35" fmla="*/ 39 w 39"/>
              <a:gd name="T36" fmla="*/ 155 h 1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55">
                <a:moveTo>
                  <a:pt x="0" y="38"/>
                </a:moveTo>
                <a:lnTo>
                  <a:pt x="7" y="59"/>
                </a:lnTo>
                <a:lnTo>
                  <a:pt x="7" y="154"/>
                </a:lnTo>
                <a:lnTo>
                  <a:pt x="14" y="141"/>
                </a:lnTo>
                <a:lnTo>
                  <a:pt x="25" y="151"/>
                </a:lnTo>
                <a:lnTo>
                  <a:pt x="14" y="123"/>
                </a:lnTo>
                <a:lnTo>
                  <a:pt x="21" y="98"/>
                </a:lnTo>
                <a:lnTo>
                  <a:pt x="38" y="106"/>
                </a:lnTo>
                <a:lnTo>
                  <a:pt x="21" y="53"/>
                </a:lnTo>
                <a:lnTo>
                  <a:pt x="14" y="0"/>
                </a:lnTo>
                <a:lnTo>
                  <a:pt x="0" y="38"/>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85" name="Freeform 377"/>
          <p:cNvSpPr>
            <a:spLocks/>
          </p:cNvSpPr>
          <p:nvPr/>
        </p:nvSpPr>
        <p:spPr bwMode="auto">
          <a:xfrm>
            <a:off x="7346950" y="2801938"/>
            <a:ext cx="63500" cy="255587"/>
          </a:xfrm>
          <a:custGeom>
            <a:avLst/>
            <a:gdLst>
              <a:gd name="T0" fmla="*/ 0 w 45"/>
              <a:gd name="T1" fmla="*/ 61912 h 161"/>
              <a:gd name="T2" fmla="*/ 11289 w 45"/>
              <a:gd name="T3" fmla="*/ 96837 h 161"/>
              <a:gd name="T4" fmla="*/ 11289 w 45"/>
              <a:gd name="T5" fmla="*/ 254000 h 161"/>
              <a:gd name="T6" fmla="*/ 22578 w 45"/>
              <a:gd name="T7" fmla="*/ 233362 h 161"/>
              <a:gd name="T8" fmla="*/ 40922 w 45"/>
              <a:gd name="T9" fmla="*/ 249237 h 161"/>
              <a:gd name="T10" fmla="*/ 22578 w 45"/>
              <a:gd name="T11" fmla="*/ 203200 h 161"/>
              <a:gd name="T12" fmla="*/ 33867 w 45"/>
              <a:gd name="T13" fmla="*/ 161925 h 161"/>
              <a:gd name="T14" fmla="*/ 62089 w 45"/>
              <a:gd name="T15" fmla="*/ 174625 h 161"/>
              <a:gd name="T16" fmla="*/ 33867 w 45"/>
              <a:gd name="T17" fmla="*/ 87312 h 161"/>
              <a:gd name="T18" fmla="*/ 22578 w 45"/>
              <a:gd name="T19" fmla="*/ 0 h 161"/>
              <a:gd name="T20" fmla="*/ 0 w 45"/>
              <a:gd name="T21" fmla="*/ 61912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61"/>
              <a:gd name="T35" fmla="*/ 45 w 45"/>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61">
                <a:moveTo>
                  <a:pt x="0" y="39"/>
                </a:moveTo>
                <a:lnTo>
                  <a:pt x="8" y="61"/>
                </a:lnTo>
                <a:lnTo>
                  <a:pt x="8" y="160"/>
                </a:lnTo>
                <a:lnTo>
                  <a:pt x="16" y="147"/>
                </a:lnTo>
                <a:lnTo>
                  <a:pt x="29" y="157"/>
                </a:lnTo>
                <a:lnTo>
                  <a:pt x="16" y="128"/>
                </a:lnTo>
                <a:lnTo>
                  <a:pt x="24" y="102"/>
                </a:lnTo>
                <a:lnTo>
                  <a:pt x="44" y="110"/>
                </a:lnTo>
                <a:lnTo>
                  <a:pt x="24" y="55"/>
                </a:lnTo>
                <a:lnTo>
                  <a:pt x="16" y="0"/>
                </a:lnTo>
                <a:lnTo>
                  <a:pt x="0" y="39"/>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86" name="Freeform 378"/>
          <p:cNvSpPr>
            <a:spLocks/>
          </p:cNvSpPr>
          <p:nvPr/>
        </p:nvSpPr>
        <p:spPr bwMode="auto">
          <a:xfrm>
            <a:off x="7442200" y="1985963"/>
            <a:ext cx="88900" cy="26987"/>
          </a:xfrm>
          <a:custGeom>
            <a:avLst/>
            <a:gdLst>
              <a:gd name="T0" fmla="*/ 0 w 63"/>
              <a:gd name="T1" fmla="*/ 0 h 17"/>
              <a:gd name="T2" fmla="*/ 12700 w 63"/>
              <a:gd name="T3" fmla="*/ 14287 h 17"/>
              <a:gd name="T4" fmla="*/ 53622 w 63"/>
              <a:gd name="T5" fmla="*/ 25400 h 17"/>
              <a:gd name="T6" fmla="*/ 87489 w 63"/>
              <a:gd name="T7" fmla="*/ 17462 h 17"/>
              <a:gd name="T8" fmla="*/ 0 w 63"/>
              <a:gd name="T9" fmla="*/ 0 h 17"/>
              <a:gd name="T10" fmla="*/ 0 60000 65536"/>
              <a:gd name="T11" fmla="*/ 0 60000 65536"/>
              <a:gd name="T12" fmla="*/ 0 60000 65536"/>
              <a:gd name="T13" fmla="*/ 0 60000 65536"/>
              <a:gd name="T14" fmla="*/ 0 60000 65536"/>
              <a:gd name="T15" fmla="*/ 0 w 63"/>
              <a:gd name="T16" fmla="*/ 0 h 17"/>
              <a:gd name="T17" fmla="*/ 63 w 63"/>
              <a:gd name="T18" fmla="*/ 17 h 17"/>
            </a:gdLst>
            <a:ahLst/>
            <a:cxnLst>
              <a:cxn ang="T10">
                <a:pos x="T0" y="T1"/>
              </a:cxn>
              <a:cxn ang="T11">
                <a:pos x="T2" y="T3"/>
              </a:cxn>
              <a:cxn ang="T12">
                <a:pos x="T4" y="T5"/>
              </a:cxn>
              <a:cxn ang="T13">
                <a:pos x="T6" y="T7"/>
              </a:cxn>
              <a:cxn ang="T14">
                <a:pos x="T8" y="T9"/>
              </a:cxn>
            </a:cxnLst>
            <a:rect l="T15" t="T16" r="T17" b="T18"/>
            <a:pathLst>
              <a:path w="63" h="17">
                <a:moveTo>
                  <a:pt x="0" y="0"/>
                </a:moveTo>
                <a:lnTo>
                  <a:pt x="9" y="9"/>
                </a:lnTo>
                <a:lnTo>
                  <a:pt x="38" y="16"/>
                </a:lnTo>
                <a:lnTo>
                  <a:pt x="62" y="11"/>
                </a:lnTo>
                <a:lnTo>
                  <a:pt x="0"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87" name="Freeform 379"/>
          <p:cNvSpPr>
            <a:spLocks/>
          </p:cNvSpPr>
          <p:nvPr/>
        </p:nvSpPr>
        <p:spPr bwMode="auto">
          <a:xfrm>
            <a:off x="7442200" y="1985963"/>
            <a:ext cx="96838" cy="34925"/>
          </a:xfrm>
          <a:custGeom>
            <a:avLst/>
            <a:gdLst>
              <a:gd name="T0" fmla="*/ 0 w 69"/>
              <a:gd name="T1" fmla="*/ 0 h 22"/>
              <a:gd name="T2" fmla="*/ 14034 w 69"/>
              <a:gd name="T3" fmla="*/ 20637 h 22"/>
              <a:gd name="T4" fmla="*/ 58945 w 69"/>
              <a:gd name="T5" fmla="*/ 33338 h 22"/>
              <a:gd name="T6" fmla="*/ 95435 w 69"/>
              <a:gd name="T7" fmla="*/ 25400 h 22"/>
              <a:gd name="T8" fmla="*/ 0 w 69"/>
              <a:gd name="T9" fmla="*/ 0 h 22"/>
              <a:gd name="T10" fmla="*/ 0 60000 65536"/>
              <a:gd name="T11" fmla="*/ 0 60000 65536"/>
              <a:gd name="T12" fmla="*/ 0 60000 65536"/>
              <a:gd name="T13" fmla="*/ 0 60000 65536"/>
              <a:gd name="T14" fmla="*/ 0 60000 65536"/>
              <a:gd name="T15" fmla="*/ 0 w 69"/>
              <a:gd name="T16" fmla="*/ 0 h 22"/>
              <a:gd name="T17" fmla="*/ 69 w 69"/>
              <a:gd name="T18" fmla="*/ 22 h 22"/>
            </a:gdLst>
            <a:ahLst/>
            <a:cxnLst>
              <a:cxn ang="T10">
                <a:pos x="T0" y="T1"/>
              </a:cxn>
              <a:cxn ang="T11">
                <a:pos x="T2" y="T3"/>
              </a:cxn>
              <a:cxn ang="T12">
                <a:pos x="T4" y="T5"/>
              </a:cxn>
              <a:cxn ang="T13">
                <a:pos x="T6" y="T7"/>
              </a:cxn>
              <a:cxn ang="T14">
                <a:pos x="T8" y="T9"/>
              </a:cxn>
            </a:cxnLst>
            <a:rect l="T15" t="T16" r="T17" b="T18"/>
            <a:pathLst>
              <a:path w="69" h="22">
                <a:moveTo>
                  <a:pt x="0" y="0"/>
                </a:moveTo>
                <a:lnTo>
                  <a:pt x="10" y="13"/>
                </a:lnTo>
                <a:lnTo>
                  <a:pt x="42" y="21"/>
                </a:lnTo>
                <a:lnTo>
                  <a:pt x="68"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88" name="Freeform 380"/>
          <p:cNvSpPr>
            <a:spLocks/>
          </p:cNvSpPr>
          <p:nvPr/>
        </p:nvSpPr>
        <p:spPr bwMode="auto">
          <a:xfrm>
            <a:off x="4219575" y="3122613"/>
            <a:ext cx="247650" cy="200025"/>
          </a:xfrm>
          <a:custGeom>
            <a:avLst/>
            <a:gdLst>
              <a:gd name="T0" fmla="*/ 0 w 176"/>
              <a:gd name="T1" fmla="*/ 15875 h 126"/>
              <a:gd name="T2" fmla="*/ 11257 w 176"/>
              <a:gd name="T3" fmla="*/ 50800 h 126"/>
              <a:gd name="T4" fmla="*/ 61913 w 176"/>
              <a:gd name="T5" fmla="*/ 53975 h 126"/>
              <a:gd name="T6" fmla="*/ 35178 w 176"/>
              <a:gd name="T7" fmla="*/ 111125 h 126"/>
              <a:gd name="T8" fmla="*/ 35178 w 176"/>
              <a:gd name="T9" fmla="*/ 169863 h 126"/>
              <a:gd name="T10" fmla="*/ 74576 w 176"/>
              <a:gd name="T11" fmla="*/ 198438 h 126"/>
              <a:gd name="T12" fmla="*/ 143524 w 176"/>
              <a:gd name="T13" fmla="*/ 182563 h 126"/>
              <a:gd name="T14" fmla="*/ 184330 w 176"/>
              <a:gd name="T15" fmla="*/ 131763 h 126"/>
              <a:gd name="T16" fmla="*/ 178702 w 176"/>
              <a:gd name="T17" fmla="*/ 115888 h 126"/>
              <a:gd name="T18" fmla="*/ 199809 w 176"/>
              <a:gd name="T19" fmla="*/ 76200 h 126"/>
              <a:gd name="T20" fmla="*/ 246243 w 176"/>
              <a:gd name="T21" fmla="*/ 50800 h 126"/>
              <a:gd name="T22" fmla="*/ 246243 w 176"/>
              <a:gd name="T23" fmla="*/ 34925 h 126"/>
              <a:gd name="T24" fmla="*/ 218101 w 176"/>
              <a:gd name="T25" fmla="*/ 34925 h 126"/>
              <a:gd name="T26" fmla="*/ 211065 w 176"/>
              <a:gd name="T27" fmla="*/ 31750 h 126"/>
              <a:gd name="T28" fmla="*/ 144932 w 176"/>
              <a:gd name="T29" fmla="*/ 7938 h 126"/>
              <a:gd name="T30" fmla="*/ 21107 w 176"/>
              <a:gd name="T31" fmla="*/ 0 h 126"/>
              <a:gd name="T32" fmla="*/ 0 w 176"/>
              <a:gd name="T33" fmla="*/ 15875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126"/>
              <a:gd name="T53" fmla="*/ 176 w 176"/>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126">
                <a:moveTo>
                  <a:pt x="0" y="10"/>
                </a:moveTo>
                <a:lnTo>
                  <a:pt x="8" y="32"/>
                </a:lnTo>
                <a:lnTo>
                  <a:pt x="44" y="34"/>
                </a:lnTo>
                <a:lnTo>
                  <a:pt x="25" y="70"/>
                </a:lnTo>
                <a:lnTo>
                  <a:pt x="25" y="107"/>
                </a:lnTo>
                <a:lnTo>
                  <a:pt x="53" y="125"/>
                </a:lnTo>
                <a:lnTo>
                  <a:pt x="102" y="115"/>
                </a:lnTo>
                <a:lnTo>
                  <a:pt x="131" y="83"/>
                </a:lnTo>
                <a:lnTo>
                  <a:pt x="127" y="73"/>
                </a:lnTo>
                <a:lnTo>
                  <a:pt x="142" y="48"/>
                </a:lnTo>
                <a:lnTo>
                  <a:pt x="175" y="32"/>
                </a:lnTo>
                <a:lnTo>
                  <a:pt x="175" y="22"/>
                </a:lnTo>
                <a:lnTo>
                  <a:pt x="155" y="22"/>
                </a:lnTo>
                <a:lnTo>
                  <a:pt x="150" y="20"/>
                </a:lnTo>
                <a:lnTo>
                  <a:pt x="103" y="5"/>
                </a:lnTo>
                <a:lnTo>
                  <a:pt x="15" y="0"/>
                </a:lnTo>
                <a:lnTo>
                  <a:pt x="0" y="1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89" name="Freeform 381"/>
          <p:cNvSpPr>
            <a:spLocks/>
          </p:cNvSpPr>
          <p:nvPr/>
        </p:nvSpPr>
        <p:spPr bwMode="auto">
          <a:xfrm>
            <a:off x="4219575" y="3122613"/>
            <a:ext cx="257175" cy="209550"/>
          </a:xfrm>
          <a:custGeom>
            <a:avLst/>
            <a:gdLst>
              <a:gd name="T0" fmla="*/ 0 w 182"/>
              <a:gd name="T1" fmla="*/ 17462 h 132"/>
              <a:gd name="T2" fmla="*/ 11304 w 182"/>
              <a:gd name="T3" fmla="*/ 53975 h 132"/>
              <a:gd name="T4" fmla="*/ 63587 w 182"/>
              <a:gd name="T5" fmla="*/ 57150 h 132"/>
              <a:gd name="T6" fmla="*/ 36739 w 182"/>
              <a:gd name="T7" fmla="*/ 115887 h 132"/>
              <a:gd name="T8" fmla="*/ 36739 w 182"/>
              <a:gd name="T9" fmla="*/ 177800 h 132"/>
              <a:gd name="T10" fmla="*/ 77718 w 182"/>
              <a:gd name="T11" fmla="*/ 207963 h 132"/>
              <a:gd name="T12" fmla="*/ 148370 w 182"/>
              <a:gd name="T13" fmla="*/ 192087 h 132"/>
              <a:gd name="T14" fmla="*/ 192175 w 182"/>
              <a:gd name="T15" fmla="*/ 138112 h 132"/>
              <a:gd name="T16" fmla="*/ 185110 w 182"/>
              <a:gd name="T17" fmla="*/ 120650 h 132"/>
              <a:gd name="T18" fmla="*/ 207718 w 182"/>
              <a:gd name="T19" fmla="*/ 79375 h 132"/>
              <a:gd name="T20" fmla="*/ 255762 w 182"/>
              <a:gd name="T21" fmla="*/ 53975 h 132"/>
              <a:gd name="T22" fmla="*/ 255762 w 182"/>
              <a:gd name="T23" fmla="*/ 36512 h 132"/>
              <a:gd name="T24" fmla="*/ 226088 w 182"/>
              <a:gd name="T25" fmla="*/ 36512 h 132"/>
              <a:gd name="T26" fmla="*/ 219023 w 182"/>
              <a:gd name="T27" fmla="*/ 33337 h 132"/>
              <a:gd name="T28" fmla="*/ 151196 w 182"/>
              <a:gd name="T29" fmla="*/ 7937 h 132"/>
              <a:gd name="T30" fmla="*/ 22609 w 182"/>
              <a:gd name="T31" fmla="*/ 0 h 132"/>
              <a:gd name="T32" fmla="*/ 0 w 182"/>
              <a:gd name="T33" fmla="*/ 17462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2"/>
              <a:gd name="T52" fmla="*/ 0 h 132"/>
              <a:gd name="T53" fmla="*/ 182 w 182"/>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2" h="132">
                <a:moveTo>
                  <a:pt x="0" y="11"/>
                </a:moveTo>
                <a:lnTo>
                  <a:pt x="8" y="34"/>
                </a:lnTo>
                <a:lnTo>
                  <a:pt x="45" y="36"/>
                </a:lnTo>
                <a:lnTo>
                  <a:pt x="26" y="73"/>
                </a:lnTo>
                <a:lnTo>
                  <a:pt x="26" y="112"/>
                </a:lnTo>
                <a:lnTo>
                  <a:pt x="55" y="131"/>
                </a:lnTo>
                <a:lnTo>
                  <a:pt x="105" y="121"/>
                </a:lnTo>
                <a:lnTo>
                  <a:pt x="136" y="87"/>
                </a:lnTo>
                <a:lnTo>
                  <a:pt x="131" y="76"/>
                </a:lnTo>
                <a:lnTo>
                  <a:pt x="147" y="50"/>
                </a:lnTo>
                <a:lnTo>
                  <a:pt x="181" y="34"/>
                </a:lnTo>
                <a:lnTo>
                  <a:pt x="181" y="23"/>
                </a:lnTo>
                <a:lnTo>
                  <a:pt x="160" y="23"/>
                </a:lnTo>
                <a:lnTo>
                  <a:pt x="155" y="21"/>
                </a:lnTo>
                <a:lnTo>
                  <a:pt x="107" y="5"/>
                </a:lnTo>
                <a:lnTo>
                  <a:pt x="16" y="0"/>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90" name="Freeform 382"/>
          <p:cNvSpPr>
            <a:spLocks/>
          </p:cNvSpPr>
          <p:nvPr/>
        </p:nvSpPr>
        <p:spPr bwMode="auto">
          <a:xfrm>
            <a:off x="4056063" y="3546475"/>
            <a:ext cx="166687" cy="158750"/>
          </a:xfrm>
          <a:custGeom>
            <a:avLst/>
            <a:gdLst>
              <a:gd name="T0" fmla="*/ 0 w 119"/>
              <a:gd name="T1" fmla="*/ 157163 h 100"/>
              <a:gd name="T2" fmla="*/ 77040 w 119"/>
              <a:gd name="T3" fmla="*/ 0 h 100"/>
              <a:gd name="T4" fmla="*/ 165286 w 119"/>
              <a:gd name="T5" fmla="*/ 0 h 100"/>
              <a:gd name="T6" fmla="*/ 165286 w 119"/>
              <a:gd name="T7" fmla="*/ 12700 h 100"/>
              <a:gd name="T8" fmla="*/ 165286 w 119"/>
              <a:gd name="T9" fmla="*/ 42862 h 100"/>
              <a:gd name="T10" fmla="*/ 102253 w 119"/>
              <a:gd name="T11" fmla="*/ 42862 h 100"/>
              <a:gd name="T12" fmla="*/ 102253 w 119"/>
              <a:gd name="T13" fmla="*/ 101600 h 100"/>
              <a:gd name="T14" fmla="*/ 77040 w 119"/>
              <a:gd name="T15" fmla="*/ 114300 h 100"/>
              <a:gd name="T16" fmla="*/ 77040 w 119"/>
              <a:gd name="T17" fmla="*/ 144463 h 100"/>
              <a:gd name="T18" fmla="*/ 0 w 119"/>
              <a:gd name="T19" fmla="*/ 157163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00"/>
              <a:gd name="T32" fmla="*/ 119 w 119"/>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00">
                <a:moveTo>
                  <a:pt x="0" y="99"/>
                </a:moveTo>
                <a:lnTo>
                  <a:pt x="55" y="0"/>
                </a:lnTo>
                <a:lnTo>
                  <a:pt x="118" y="0"/>
                </a:lnTo>
                <a:lnTo>
                  <a:pt x="118" y="8"/>
                </a:lnTo>
                <a:lnTo>
                  <a:pt x="118" y="27"/>
                </a:lnTo>
                <a:lnTo>
                  <a:pt x="73" y="27"/>
                </a:lnTo>
                <a:lnTo>
                  <a:pt x="73" y="64"/>
                </a:lnTo>
                <a:lnTo>
                  <a:pt x="55" y="72"/>
                </a:lnTo>
                <a:lnTo>
                  <a:pt x="55" y="91"/>
                </a:lnTo>
                <a:lnTo>
                  <a:pt x="0" y="9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91" name="Freeform 383"/>
          <p:cNvSpPr>
            <a:spLocks/>
          </p:cNvSpPr>
          <p:nvPr/>
        </p:nvSpPr>
        <p:spPr bwMode="auto">
          <a:xfrm>
            <a:off x="4056063" y="3546475"/>
            <a:ext cx="176212" cy="168275"/>
          </a:xfrm>
          <a:custGeom>
            <a:avLst/>
            <a:gdLst>
              <a:gd name="T0" fmla="*/ 0 w 125"/>
              <a:gd name="T1" fmla="*/ 166688 h 106"/>
              <a:gd name="T2" fmla="*/ 81762 w 125"/>
              <a:gd name="T3" fmla="*/ 0 h 106"/>
              <a:gd name="T4" fmla="*/ 174802 w 125"/>
              <a:gd name="T5" fmla="*/ 0 h 106"/>
              <a:gd name="T6" fmla="*/ 174802 w 125"/>
              <a:gd name="T7" fmla="*/ 12700 h 106"/>
              <a:gd name="T8" fmla="*/ 174802 w 125"/>
              <a:gd name="T9" fmla="*/ 46037 h 106"/>
              <a:gd name="T10" fmla="*/ 108547 w 125"/>
              <a:gd name="T11" fmla="*/ 46037 h 106"/>
              <a:gd name="T12" fmla="*/ 108547 w 125"/>
              <a:gd name="T13" fmla="*/ 107950 h 106"/>
              <a:gd name="T14" fmla="*/ 81762 w 125"/>
              <a:gd name="T15" fmla="*/ 120650 h 106"/>
              <a:gd name="T16" fmla="*/ 81762 w 125"/>
              <a:gd name="T17" fmla="*/ 153988 h 106"/>
              <a:gd name="T18" fmla="*/ 0 w 125"/>
              <a:gd name="T19" fmla="*/ 166688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06"/>
              <a:gd name="T32" fmla="*/ 125 w 125"/>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06">
                <a:moveTo>
                  <a:pt x="0" y="105"/>
                </a:moveTo>
                <a:lnTo>
                  <a:pt x="58" y="0"/>
                </a:lnTo>
                <a:lnTo>
                  <a:pt x="124" y="0"/>
                </a:lnTo>
                <a:lnTo>
                  <a:pt x="124" y="8"/>
                </a:lnTo>
                <a:lnTo>
                  <a:pt x="124" y="29"/>
                </a:lnTo>
                <a:lnTo>
                  <a:pt x="77" y="29"/>
                </a:lnTo>
                <a:lnTo>
                  <a:pt x="77" y="68"/>
                </a:lnTo>
                <a:lnTo>
                  <a:pt x="58" y="76"/>
                </a:lnTo>
                <a:lnTo>
                  <a:pt x="58" y="97"/>
                </a:lnTo>
                <a:lnTo>
                  <a:pt x="0" y="10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92" name="Freeform 384"/>
          <p:cNvSpPr>
            <a:spLocks/>
          </p:cNvSpPr>
          <p:nvPr/>
        </p:nvSpPr>
        <p:spPr bwMode="auto">
          <a:xfrm>
            <a:off x="4862513" y="3662363"/>
            <a:ext cx="338137" cy="455612"/>
          </a:xfrm>
          <a:custGeom>
            <a:avLst/>
            <a:gdLst>
              <a:gd name="T0" fmla="*/ 0 w 239"/>
              <a:gd name="T1" fmla="*/ 241300 h 287"/>
              <a:gd name="T2" fmla="*/ 18392 w 239"/>
              <a:gd name="T3" fmla="*/ 282575 h 287"/>
              <a:gd name="T4" fmla="*/ 31126 w 239"/>
              <a:gd name="T5" fmla="*/ 331787 h 287"/>
              <a:gd name="T6" fmla="*/ 69325 w 239"/>
              <a:gd name="T7" fmla="*/ 355600 h 287"/>
              <a:gd name="T8" fmla="*/ 113184 w 239"/>
              <a:gd name="T9" fmla="*/ 420687 h 287"/>
              <a:gd name="T10" fmla="*/ 185339 w 239"/>
              <a:gd name="T11" fmla="*/ 454025 h 287"/>
              <a:gd name="T12" fmla="*/ 246175 w 239"/>
              <a:gd name="T13" fmla="*/ 446087 h 287"/>
              <a:gd name="T14" fmla="*/ 285789 w 239"/>
              <a:gd name="T15" fmla="*/ 433387 h 287"/>
              <a:gd name="T16" fmla="*/ 260323 w 239"/>
              <a:gd name="T17" fmla="*/ 384175 h 287"/>
              <a:gd name="T18" fmla="*/ 220709 w 239"/>
              <a:gd name="T19" fmla="*/ 358775 h 287"/>
              <a:gd name="T20" fmla="*/ 250419 w 239"/>
              <a:gd name="T21" fmla="*/ 339725 h 287"/>
              <a:gd name="T22" fmla="*/ 250419 w 239"/>
              <a:gd name="T23" fmla="*/ 298450 h 287"/>
              <a:gd name="T24" fmla="*/ 290034 w 239"/>
              <a:gd name="T25" fmla="*/ 241300 h 287"/>
              <a:gd name="T26" fmla="*/ 308426 w 239"/>
              <a:gd name="T27" fmla="*/ 144462 h 287"/>
              <a:gd name="T28" fmla="*/ 336722 w 239"/>
              <a:gd name="T29" fmla="*/ 122237 h 287"/>
              <a:gd name="T30" fmla="*/ 311256 w 239"/>
              <a:gd name="T31" fmla="*/ 100012 h 287"/>
              <a:gd name="T32" fmla="*/ 304182 w 239"/>
              <a:gd name="T33" fmla="*/ 26987 h 287"/>
              <a:gd name="T34" fmla="*/ 275886 w 239"/>
              <a:gd name="T35" fmla="*/ 0 h 287"/>
              <a:gd name="T36" fmla="*/ 246175 w 239"/>
              <a:gd name="T37" fmla="*/ 30162 h 287"/>
              <a:gd name="T38" fmla="*/ 65081 w 239"/>
              <a:gd name="T39" fmla="*/ 26987 h 287"/>
              <a:gd name="T40" fmla="*/ 65081 w 239"/>
              <a:gd name="T41" fmla="*/ 69850 h 287"/>
              <a:gd name="T42" fmla="*/ 43859 w 239"/>
              <a:gd name="T43" fmla="*/ 74612 h 287"/>
              <a:gd name="T44" fmla="*/ 43859 w 239"/>
              <a:gd name="T45" fmla="*/ 87312 h 287"/>
              <a:gd name="T46" fmla="*/ 43859 w 239"/>
              <a:gd name="T47" fmla="*/ 176212 h 287"/>
              <a:gd name="T48" fmla="*/ 22637 w 239"/>
              <a:gd name="T49" fmla="*/ 176212 h 287"/>
              <a:gd name="T50" fmla="*/ 0 w 239"/>
              <a:gd name="T51" fmla="*/ 241300 h 2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9"/>
              <a:gd name="T79" fmla="*/ 0 h 287"/>
              <a:gd name="T80" fmla="*/ 239 w 239"/>
              <a:gd name="T81" fmla="*/ 287 h 2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9" h="287">
                <a:moveTo>
                  <a:pt x="0" y="152"/>
                </a:moveTo>
                <a:lnTo>
                  <a:pt x="13" y="178"/>
                </a:lnTo>
                <a:lnTo>
                  <a:pt x="22" y="209"/>
                </a:lnTo>
                <a:lnTo>
                  <a:pt x="49" y="224"/>
                </a:lnTo>
                <a:lnTo>
                  <a:pt x="80" y="265"/>
                </a:lnTo>
                <a:lnTo>
                  <a:pt x="131" y="286"/>
                </a:lnTo>
                <a:lnTo>
                  <a:pt x="174" y="281"/>
                </a:lnTo>
                <a:lnTo>
                  <a:pt x="202" y="273"/>
                </a:lnTo>
                <a:lnTo>
                  <a:pt x="184" y="242"/>
                </a:lnTo>
                <a:lnTo>
                  <a:pt x="156" y="226"/>
                </a:lnTo>
                <a:lnTo>
                  <a:pt x="177" y="214"/>
                </a:lnTo>
                <a:lnTo>
                  <a:pt x="177" y="188"/>
                </a:lnTo>
                <a:lnTo>
                  <a:pt x="205" y="152"/>
                </a:lnTo>
                <a:lnTo>
                  <a:pt x="218" y="91"/>
                </a:lnTo>
                <a:lnTo>
                  <a:pt x="238" y="77"/>
                </a:lnTo>
                <a:lnTo>
                  <a:pt x="220" y="63"/>
                </a:lnTo>
                <a:lnTo>
                  <a:pt x="215" y="17"/>
                </a:lnTo>
                <a:lnTo>
                  <a:pt x="195" y="0"/>
                </a:lnTo>
                <a:lnTo>
                  <a:pt x="174" y="19"/>
                </a:lnTo>
                <a:lnTo>
                  <a:pt x="46" y="17"/>
                </a:lnTo>
                <a:lnTo>
                  <a:pt x="46" y="44"/>
                </a:lnTo>
                <a:lnTo>
                  <a:pt x="31" y="47"/>
                </a:lnTo>
                <a:lnTo>
                  <a:pt x="31" y="55"/>
                </a:lnTo>
                <a:lnTo>
                  <a:pt x="31" y="111"/>
                </a:lnTo>
                <a:lnTo>
                  <a:pt x="16" y="111"/>
                </a:lnTo>
                <a:lnTo>
                  <a:pt x="0" y="15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393" name="Freeform 385"/>
          <p:cNvSpPr>
            <a:spLocks/>
          </p:cNvSpPr>
          <p:nvPr/>
        </p:nvSpPr>
        <p:spPr bwMode="auto">
          <a:xfrm>
            <a:off x="4862513" y="3662363"/>
            <a:ext cx="346075" cy="465137"/>
          </a:xfrm>
          <a:custGeom>
            <a:avLst/>
            <a:gdLst>
              <a:gd name="T0" fmla="*/ 0 w 245"/>
              <a:gd name="T1" fmla="*/ 246062 h 293"/>
              <a:gd name="T2" fmla="*/ 18363 w 245"/>
              <a:gd name="T3" fmla="*/ 288925 h 293"/>
              <a:gd name="T4" fmla="*/ 32489 w 245"/>
              <a:gd name="T5" fmla="*/ 338137 h 293"/>
              <a:gd name="T6" fmla="*/ 70628 w 245"/>
              <a:gd name="T7" fmla="*/ 363537 h 293"/>
              <a:gd name="T8" fmla="*/ 115829 w 245"/>
              <a:gd name="T9" fmla="*/ 430212 h 293"/>
              <a:gd name="T10" fmla="*/ 189282 w 245"/>
              <a:gd name="T11" fmla="*/ 463550 h 293"/>
              <a:gd name="T12" fmla="*/ 251434 w 245"/>
              <a:gd name="T13" fmla="*/ 455612 h 293"/>
              <a:gd name="T14" fmla="*/ 292398 w 245"/>
              <a:gd name="T15" fmla="*/ 442912 h 293"/>
              <a:gd name="T16" fmla="*/ 266972 w 245"/>
              <a:gd name="T17" fmla="*/ 392112 h 293"/>
              <a:gd name="T18" fmla="*/ 226008 w 245"/>
              <a:gd name="T19" fmla="*/ 366712 h 293"/>
              <a:gd name="T20" fmla="*/ 255672 w 245"/>
              <a:gd name="T21" fmla="*/ 346075 h 293"/>
              <a:gd name="T22" fmla="*/ 255672 w 245"/>
              <a:gd name="T23" fmla="*/ 304800 h 293"/>
              <a:gd name="T24" fmla="*/ 296636 w 245"/>
              <a:gd name="T25" fmla="*/ 246062 h 293"/>
              <a:gd name="T26" fmla="*/ 314999 w 245"/>
              <a:gd name="T27" fmla="*/ 147637 h 293"/>
              <a:gd name="T28" fmla="*/ 344662 w 245"/>
              <a:gd name="T29" fmla="*/ 125412 h 293"/>
              <a:gd name="T30" fmla="*/ 319237 w 245"/>
              <a:gd name="T31" fmla="*/ 101600 h 293"/>
              <a:gd name="T32" fmla="*/ 310761 w 245"/>
              <a:gd name="T33" fmla="*/ 26987 h 293"/>
              <a:gd name="T34" fmla="*/ 282510 w 245"/>
              <a:gd name="T35" fmla="*/ 0 h 293"/>
              <a:gd name="T36" fmla="*/ 251434 w 245"/>
              <a:gd name="T37" fmla="*/ 30162 h 293"/>
              <a:gd name="T38" fmla="*/ 66390 w 245"/>
              <a:gd name="T39" fmla="*/ 26987 h 293"/>
              <a:gd name="T40" fmla="*/ 66390 w 245"/>
              <a:gd name="T41" fmla="*/ 71437 h 293"/>
              <a:gd name="T42" fmla="*/ 45202 w 245"/>
              <a:gd name="T43" fmla="*/ 76200 h 293"/>
              <a:gd name="T44" fmla="*/ 45202 w 245"/>
              <a:gd name="T45" fmla="*/ 88900 h 293"/>
              <a:gd name="T46" fmla="*/ 45202 w 245"/>
              <a:gd name="T47" fmla="*/ 179387 h 293"/>
              <a:gd name="T48" fmla="*/ 22601 w 245"/>
              <a:gd name="T49" fmla="*/ 179387 h 293"/>
              <a:gd name="T50" fmla="*/ 0 w 245"/>
              <a:gd name="T51" fmla="*/ 246062 h 2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5"/>
              <a:gd name="T79" fmla="*/ 0 h 293"/>
              <a:gd name="T80" fmla="*/ 245 w 245"/>
              <a:gd name="T81" fmla="*/ 293 h 2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5" h="293">
                <a:moveTo>
                  <a:pt x="0" y="155"/>
                </a:moveTo>
                <a:lnTo>
                  <a:pt x="13" y="182"/>
                </a:lnTo>
                <a:lnTo>
                  <a:pt x="23" y="213"/>
                </a:lnTo>
                <a:lnTo>
                  <a:pt x="50" y="229"/>
                </a:lnTo>
                <a:lnTo>
                  <a:pt x="82" y="271"/>
                </a:lnTo>
                <a:lnTo>
                  <a:pt x="134" y="292"/>
                </a:lnTo>
                <a:lnTo>
                  <a:pt x="178" y="287"/>
                </a:lnTo>
                <a:lnTo>
                  <a:pt x="207" y="279"/>
                </a:lnTo>
                <a:lnTo>
                  <a:pt x="189" y="247"/>
                </a:lnTo>
                <a:lnTo>
                  <a:pt x="160" y="231"/>
                </a:lnTo>
                <a:lnTo>
                  <a:pt x="181" y="218"/>
                </a:lnTo>
                <a:lnTo>
                  <a:pt x="181" y="192"/>
                </a:lnTo>
                <a:lnTo>
                  <a:pt x="210" y="155"/>
                </a:lnTo>
                <a:lnTo>
                  <a:pt x="223" y="93"/>
                </a:lnTo>
                <a:lnTo>
                  <a:pt x="244" y="79"/>
                </a:lnTo>
                <a:lnTo>
                  <a:pt x="226" y="64"/>
                </a:lnTo>
                <a:lnTo>
                  <a:pt x="220" y="17"/>
                </a:lnTo>
                <a:lnTo>
                  <a:pt x="200" y="0"/>
                </a:lnTo>
                <a:lnTo>
                  <a:pt x="178" y="19"/>
                </a:lnTo>
                <a:lnTo>
                  <a:pt x="47" y="17"/>
                </a:lnTo>
                <a:lnTo>
                  <a:pt x="47" y="45"/>
                </a:lnTo>
                <a:lnTo>
                  <a:pt x="32" y="48"/>
                </a:lnTo>
                <a:lnTo>
                  <a:pt x="32" y="56"/>
                </a:lnTo>
                <a:lnTo>
                  <a:pt x="32" y="113"/>
                </a:lnTo>
                <a:lnTo>
                  <a:pt x="16" y="113"/>
                </a:lnTo>
                <a:lnTo>
                  <a:pt x="0" y="15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94" name="Freeform 386"/>
          <p:cNvSpPr>
            <a:spLocks/>
          </p:cNvSpPr>
          <p:nvPr/>
        </p:nvSpPr>
        <p:spPr bwMode="auto">
          <a:xfrm>
            <a:off x="3201988" y="4075113"/>
            <a:ext cx="77787" cy="84137"/>
          </a:xfrm>
          <a:custGeom>
            <a:avLst/>
            <a:gdLst>
              <a:gd name="T0" fmla="*/ 0 w 55"/>
              <a:gd name="T1" fmla="*/ 38100 h 53"/>
              <a:gd name="T2" fmla="*/ 22629 w 55"/>
              <a:gd name="T3" fmla="*/ 0 h 53"/>
              <a:gd name="T4" fmla="*/ 76373 w 55"/>
              <a:gd name="T5" fmla="*/ 4762 h 53"/>
              <a:gd name="T6" fmla="*/ 70715 w 55"/>
              <a:gd name="T7" fmla="*/ 76200 h 53"/>
              <a:gd name="T8" fmla="*/ 32529 w 55"/>
              <a:gd name="T9" fmla="*/ 82550 h 53"/>
              <a:gd name="T10" fmla="*/ 0 w 55"/>
              <a:gd name="T11" fmla="*/ 38100 h 53"/>
              <a:gd name="T12" fmla="*/ 0 60000 65536"/>
              <a:gd name="T13" fmla="*/ 0 60000 65536"/>
              <a:gd name="T14" fmla="*/ 0 60000 65536"/>
              <a:gd name="T15" fmla="*/ 0 60000 65536"/>
              <a:gd name="T16" fmla="*/ 0 60000 65536"/>
              <a:gd name="T17" fmla="*/ 0 60000 65536"/>
              <a:gd name="T18" fmla="*/ 0 w 55"/>
              <a:gd name="T19" fmla="*/ 0 h 53"/>
              <a:gd name="T20" fmla="*/ 55 w 5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5" h="53">
                <a:moveTo>
                  <a:pt x="0" y="24"/>
                </a:moveTo>
                <a:lnTo>
                  <a:pt x="16" y="0"/>
                </a:lnTo>
                <a:lnTo>
                  <a:pt x="54" y="3"/>
                </a:lnTo>
                <a:lnTo>
                  <a:pt x="50" y="48"/>
                </a:lnTo>
                <a:lnTo>
                  <a:pt x="23" y="52"/>
                </a:lnTo>
                <a:lnTo>
                  <a:pt x="0" y="24"/>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395" name="Freeform 387"/>
          <p:cNvSpPr>
            <a:spLocks/>
          </p:cNvSpPr>
          <p:nvPr/>
        </p:nvSpPr>
        <p:spPr bwMode="auto">
          <a:xfrm>
            <a:off x="3201988" y="4075113"/>
            <a:ext cx="85725" cy="93662"/>
          </a:xfrm>
          <a:custGeom>
            <a:avLst/>
            <a:gdLst>
              <a:gd name="T0" fmla="*/ 0 w 61"/>
              <a:gd name="T1" fmla="*/ 42862 h 59"/>
              <a:gd name="T2" fmla="*/ 25296 w 61"/>
              <a:gd name="T3" fmla="*/ 0 h 59"/>
              <a:gd name="T4" fmla="*/ 84320 w 61"/>
              <a:gd name="T5" fmla="*/ 4762 h 59"/>
              <a:gd name="T6" fmla="*/ 77293 w 61"/>
              <a:gd name="T7" fmla="*/ 84137 h 59"/>
              <a:gd name="T8" fmla="*/ 36539 w 61"/>
              <a:gd name="T9" fmla="*/ 92075 h 59"/>
              <a:gd name="T10" fmla="*/ 0 w 61"/>
              <a:gd name="T11" fmla="*/ 42862 h 59"/>
              <a:gd name="T12" fmla="*/ 0 60000 65536"/>
              <a:gd name="T13" fmla="*/ 0 60000 65536"/>
              <a:gd name="T14" fmla="*/ 0 60000 65536"/>
              <a:gd name="T15" fmla="*/ 0 60000 65536"/>
              <a:gd name="T16" fmla="*/ 0 60000 65536"/>
              <a:gd name="T17" fmla="*/ 0 60000 65536"/>
              <a:gd name="T18" fmla="*/ 0 w 61"/>
              <a:gd name="T19" fmla="*/ 0 h 59"/>
              <a:gd name="T20" fmla="*/ 61 w 6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61" h="59">
                <a:moveTo>
                  <a:pt x="0" y="27"/>
                </a:moveTo>
                <a:lnTo>
                  <a:pt x="18" y="0"/>
                </a:lnTo>
                <a:lnTo>
                  <a:pt x="60" y="3"/>
                </a:lnTo>
                <a:lnTo>
                  <a:pt x="55" y="53"/>
                </a:lnTo>
                <a:lnTo>
                  <a:pt x="26" y="58"/>
                </a:lnTo>
                <a:lnTo>
                  <a:pt x="0" y="2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96" name="Freeform 388"/>
          <p:cNvSpPr>
            <a:spLocks/>
          </p:cNvSpPr>
          <p:nvPr/>
        </p:nvSpPr>
        <p:spPr bwMode="auto">
          <a:xfrm>
            <a:off x="4629150" y="1757363"/>
            <a:ext cx="215900" cy="171450"/>
          </a:xfrm>
          <a:custGeom>
            <a:avLst/>
            <a:gdLst>
              <a:gd name="T0" fmla="*/ 0 w 152"/>
              <a:gd name="T1" fmla="*/ 23812 h 108"/>
              <a:gd name="T2" fmla="*/ 2841 w 152"/>
              <a:gd name="T3" fmla="*/ 39688 h 108"/>
              <a:gd name="T4" fmla="*/ 28408 w 152"/>
              <a:gd name="T5" fmla="*/ 42863 h 108"/>
              <a:gd name="T6" fmla="*/ 21306 w 152"/>
              <a:gd name="T7" fmla="*/ 50800 h 108"/>
              <a:gd name="T8" fmla="*/ 35510 w 152"/>
              <a:gd name="T9" fmla="*/ 58738 h 108"/>
              <a:gd name="T10" fmla="*/ 11363 w 152"/>
              <a:gd name="T11" fmla="*/ 55563 h 108"/>
              <a:gd name="T12" fmla="*/ 49714 w 152"/>
              <a:gd name="T13" fmla="*/ 74613 h 108"/>
              <a:gd name="T14" fmla="*/ 35510 w 152"/>
              <a:gd name="T15" fmla="*/ 82550 h 108"/>
              <a:gd name="T16" fmla="*/ 46873 w 152"/>
              <a:gd name="T17" fmla="*/ 95250 h 108"/>
              <a:gd name="T18" fmla="*/ 82383 w 152"/>
              <a:gd name="T19" fmla="*/ 87312 h 108"/>
              <a:gd name="T20" fmla="*/ 79542 w 152"/>
              <a:gd name="T21" fmla="*/ 66675 h 108"/>
              <a:gd name="T22" fmla="*/ 96587 w 152"/>
              <a:gd name="T23" fmla="*/ 63500 h 108"/>
              <a:gd name="T24" fmla="*/ 99428 w 152"/>
              <a:gd name="T25" fmla="*/ 82550 h 108"/>
              <a:gd name="T26" fmla="*/ 119313 w 152"/>
              <a:gd name="T27" fmla="*/ 66675 h 108"/>
              <a:gd name="T28" fmla="*/ 115052 w 152"/>
              <a:gd name="T29" fmla="*/ 82550 h 108"/>
              <a:gd name="T30" fmla="*/ 136358 w 152"/>
              <a:gd name="T31" fmla="*/ 87312 h 108"/>
              <a:gd name="T32" fmla="*/ 56816 w 152"/>
              <a:gd name="T33" fmla="*/ 101600 h 108"/>
              <a:gd name="T34" fmla="*/ 63918 w 152"/>
              <a:gd name="T35" fmla="*/ 114300 h 108"/>
              <a:gd name="T36" fmla="*/ 122154 w 152"/>
              <a:gd name="T37" fmla="*/ 106363 h 108"/>
              <a:gd name="T38" fmla="*/ 86644 w 152"/>
              <a:gd name="T39" fmla="*/ 119063 h 108"/>
              <a:gd name="T40" fmla="*/ 103689 w 152"/>
              <a:gd name="T41" fmla="*/ 127000 h 108"/>
              <a:gd name="T42" fmla="*/ 63918 w 152"/>
              <a:gd name="T43" fmla="*/ 128588 h 108"/>
              <a:gd name="T44" fmla="*/ 129256 w 152"/>
              <a:gd name="T45" fmla="*/ 169863 h 108"/>
              <a:gd name="T46" fmla="*/ 164766 w 152"/>
              <a:gd name="T47" fmla="*/ 82550 h 108"/>
              <a:gd name="T48" fmla="*/ 214480 w 152"/>
              <a:gd name="T49" fmla="*/ 63500 h 108"/>
              <a:gd name="T50" fmla="*/ 160505 w 152"/>
              <a:gd name="T51" fmla="*/ 47625 h 108"/>
              <a:gd name="T52" fmla="*/ 153403 w 152"/>
              <a:gd name="T53" fmla="*/ 26988 h 108"/>
              <a:gd name="T54" fmla="*/ 139199 w 152"/>
              <a:gd name="T55" fmla="*/ 39688 h 108"/>
              <a:gd name="T56" fmla="*/ 146301 w 152"/>
              <a:gd name="T57" fmla="*/ 14288 h 108"/>
              <a:gd name="T58" fmla="*/ 110791 w 152"/>
              <a:gd name="T59" fmla="*/ 0 h 108"/>
              <a:gd name="T60" fmla="*/ 99428 w 152"/>
              <a:gd name="T61" fmla="*/ 14288 h 108"/>
              <a:gd name="T62" fmla="*/ 115052 w 152"/>
              <a:gd name="T63" fmla="*/ 58738 h 108"/>
              <a:gd name="T64" fmla="*/ 79542 w 152"/>
              <a:gd name="T65" fmla="*/ 12700 h 108"/>
              <a:gd name="T66" fmla="*/ 63918 w 152"/>
              <a:gd name="T67" fmla="*/ 26988 h 108"/>
              <a:gd name="T68" fmla="*/ 68179 w 152"/>
              <a:gd name="T69" fmla="*/ 42863 h 108"/>
              <a:gd name="T70" fmla="*/ 32669 w 152"/>
              <a:gd name="T71" fmla="*/ 26988 h 108"/>
              <a:gd name="T72" fmla="*/ 59657 w 152"/>
              <a:gd name="T73" fmla="*/ 12700 h 108"/>
              <a:gd name="T74" fmla="*/ 0 w 152"/>
              <a:gd name="T75" fmla="*/ 23812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08"/>
              <a:gd name="T116" fmla="*/ 152 w 15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08">
                <a:moveTo>
                  <a:pt x="0" y="15"/>
                </a:moveTo>
                <a:lnTo>
                  <a:pt x="2" y="25"/>
                </a:lnTo>
                <a:lnTo>
                  <a:pt x="20" y="27"/>
                </a:lnTo>
                <a:lnTo>
                  <a:pt x="15" y="32"/>
                </a:lnTo>
                <a:lnTo>
                  <a:pt x="25" y="37"/>
                </a:lnTo>
                <a:lnTo>
                  <a:pt x="8" y="35"/>
                </a:lnTo>
                <a:lnTo>
                  <a:pt x="35" y="47"/>
                </a:lnTo>
                <a:lnTo>
                  <a:pt x="25" y="52"/>
                </a:lnTo>
                <a:lnTo>
                  <a:pt x="33" y="60"/>
                </a:lnTo>
                <a:lnTo>
                  <a:pt x="58" y="55"/>
                </a:lnTo>
                <a:lnTo>
                  <a:pt x="56" y="42"/>
                </a:lnTo>
                <a:lnTo>
                  <a:pt x="68" y="40"/>
                </a:lnTo>
                <a:lnTo>
                  <a:pt x="70" y="52"/>
                </a:lnTo>
                <a:lnTo>
                  <a:pt x="84" y="42"/>
                </a:lnTo>
                <a:lnTo>
                  <a:pt x="81" y="52"/>
                </a:lnTo>
                <a:lnTo>
                  <a:pt x="96" y="55"/>
                </a:lnTo>
                <a:lnTo>
                  <a:pt x="40" y="64"/>
                </a:lnTo>
                <a:lnTo>
                  <a:pt x="45" y="72"/>
                </a:lnTo>
                <a:lnTo>
                  <a:pt x="86" y="67"/>
                </a:lnTo>
                <a:lnTo>
                  <a:pt x="61" y="75"/>
                </a:lnTo>
                <a:lnTo>
                  <a:pt x="73" y="80"/>
                </a:lnTo>
                <a:lnTo>
                  <a:pt x="45" y="81"/>
                </a:lnTo>
                <a:lnTo>
                  <a:pt x="91" y="107"/>
                </a:lnTo>
                <a:lnTo>
                  <a:pt x="116" y="52"/>
                </a:lnTo>
                <a:lnTo>
                  <a:pt x="151" y="40"/>
                </a:lnTo>
                <a:lnTo>
                  <a:pt x="113" y="30"/>
                </a:lnTo>
                <a:lnTo>
                  <a:pt x="108" y="17"/>
                </a:lnTo>
                <a:lnTo>
                  <a:pt x="98" y="25"/>
                </a:lnTo>
                <a:lnTo>
                  <a:pt x="103" y="9"/>
                </a:lnTo>
                <a:lnTo>
                  <a:pt x="78" y="0"/>
                </a:lnTo>
                <a:lnTo>
                  <a:pt x="70" y="9"/>
                </a:lnTo>
                <a:lnTo>
                  <a:pt x="81" y="37"/>
                </a:lnTo>
                <a:lnTo>
                  <a:pt x="56" y="8"/>
                </a:lnTo>
                <a:lnTo>
                  <a:pt x="45" y="17"/>
                </a:lnTo>
                <a:lnTo>
                  <a:pt x="48" y="27"/>
                </a:lnTo>
                <a:lnTo>
                  <a:pt x="23" y="17"/>
                </a:lnTo>
                <a:lnTo>
                  <a:pt x="42" y="8"/>
                </a:lnTo>
                <a:lnTo>
                  <a:pt x="0" y="1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397" name="Freeform 389"/>
          <p:cNvSpPr>
            <a:spLocks/>
          </p:cNvSpPr>
          <p:nvPr/>
        </p:nvSpPr>
        <p:spPr bwMode="auto">
          <a:xfrm>
            <a:off x="4629150" y="1757363"/>
            <a:ext cx="223838" cy="180975"/>
          </a:xfrm>
          <a:custGeom>
            <a:avLst/>
            <a:gdLst>
              <a:gd name="T0" fmla="*/ 0 w 158"/>
              <a:gd name="T1" fmla="*/ 25400 h 114"/>
              <a:gd name="T2" fmla="*/ 2833 w 158"/>
              <a:gd name="T3" fmla="*/ 41275 h 114"/>
              <a:gd name="T4" fmla="*/ 29751 w 158"/>
              <a:gd name="T5" fmla="*/ 46037 h 114"/>
              <a:gd name="T6" fmla="*/ 22667 w 158"/>
              <a:gd name="T7" fmla="*/ 53975 h 114"/>
              <a:gd name="T8" fmla="*/ 36834 w 158"/>
              <a:gd name="T9" fmla="*/ 61913 h 114"/>
              <a:gd name="T10" fmla="*/ 11334 w 158"/>
              <a:gd name="T11" fmla="*/ 58738 h 114"/>
              <a:gd name="T12" fmla="*/ 51001 w 158"/>
              <a:gd name="T13" fmla="*/ 79375 h 114"/>
              <a:gd name="T14" fmla="*/ 36834 w 158"/>
              <a:gd name="T15" fmla="*/ 87313 h 114"/>
              <a:gd name="T16" fmla="*/ 48168 w 158"/>
              <a:gd name="T17" fmla="*/ 100012 h 114"/>
              <a:gd name="T18" fmla="*/ 85002 w 158"/>
              <a:gd name="T19" fmla="*/ 92075 h 114"/>
              <a:gd name="T20" fmla="*/ 82168 w 158"/>
              <a:gd name="T21" fmla="*/ 69850 h 114"/>
              <a:gd name="T22" fmla="*/ 100585 w 158"/>
              <a:gd name="T23" fmla="*/ 66675 h 114"/>
              <a:gd name="T24" fmla="*/ 103419 w 158"/>
              <a:gd name="T25" fmla="*/ 87313 h 114"/>
              <a:gd name="T26" fmla="*/ 123253 w 158"/>
              <a:gd name="T27" fmla="*/ 69850 h 114"/>
              <a:gd name="T28" fmla="*/ 119002 w 158"/>
              <a:gd name="T29" fmla="*/ 87313 h 114"/>
              <a:gd name="T30" fmla="*/ 141670 w 158"/>
              <a:gd name="T31" fmla="*/ 92075 h 114"/>
              <a:gd name="T32" fmla="*/ 59501 w 158"/>
              <a:gd name="T33" fmla="*/ 107950 h 114"/>
              <a:gd name="T34" fmla="*/ 66585 w 158"/>
              <a:gd name="T35" fmla="*/ 120650 h 114"/>
              <a:gd name="T36" fmla="*/ 126086 w 158"/>
              <a:gd name="T37" fmla="*/ 112713 h 114"/>
              <a:gd name="T38" fmla="*/ 89252 w 158"/>
              <a:gd name="T39" fmla="*/ 125413 h 114"/>
              <a:gd name="T40" fmla="*/ 107669 w 158"/>
              <a:gd name="T41" fmla="*/ 133350 h 114"/>
              <a:gd name="T42" fmla="*/ 66585 w 158"/>
              <a:gd name="T43" fmla="*/ 136525 h 114"/>
              <a:gd name="T44" fmla="*/ 134586 w 158"/>
              <a:gd name="T45" fmla="*/ 179388 h 114"/>
              <a:gd name="T46" fmla="*/ 171420 w 158"/>
              <a:gd name="T47" fmla="*/ 87313 h 114"/>
              <a:gd name="T48" fmla="*/ 222421 w 158"/>
              <a:gd name="T49" fmla="*/ 66675 h 114"/>
              <a:gd name="T50" fmla="*/ 167170 w 158"/>
              <a:gd name="T51" fmla="*/ 50800 h 114"/>
              <a:gd name="T52" fmla="*/ 158670 w 158"/>
              <a:gd name="T53" fmla="*/ 28575 h 114"/>
              <a:gd name="T54" fmla="*/ 144503 w 158"/>
              <a:gd name="T55" fmla="*/ 41275 h 114"/>
              <a:gd name="T56" fmla="*/ 151586 w 158"/>
              <a:gd name="T57" fmla="*/ 15875 h 114"/>
              <a:gd name="T58" fmla="*/ 114752 w 158"/>
              <a:gd name="T59" fmla="*/ 0 h 114"/>
              <a:gd name="T60" fmla="*/ 103419 w 158"/>
              <a:gd name="T61" fmla="*/ 15875 h 114"/>
              <a:gd name="T62" fmla="*/ 119002 w 158"/>
              <a:gd name="T63" fmla="*/ 61913 h 114"/>
              <a:gd name="T64" fmla="*/ 82168 w 158"/>
              <a:gd name="T65" fmla="*/ 12700 h 114"/>
              <a:gd name="T66" fmla="*/ 66585 w 158"/>
              <a:gd name="T67" fmla="*/ 28575 h 114"/>
              <a:gd name="T68" fmla="*/ 70835 w 158"/>
              <a:gd name="T69" fmla="*/ 46037 h 114"/>
              <a:gd name="T70" fmla="*/ 34001 w 158"/>
              <a:gd name="T71" fmla="*/ 28575 h 114"/>
              <a:gd name="T72" fmla="*/ 62335 w 158"/>
              <a:gd name="T73" fmla="*/ 12700 h 114"/>
              <a:gd name="T74" fmla="*/ 0 w 158"/>
              <a:gd name="T75" fmla="*/ 2540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8"/>
              <a:gd name="T115" fmla="*/ 0 h 114"/>
              <a:gd name="T116" fmla="*/ 158 w 158"/>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8" h="114">
                <a:moveTo>
                  <a:pt x="0" y="16"/>
                </a:moveTo>
                <a:lnTo>
                  <a:pt x="2" y="26"/>
                </a:lnTo>
                <a:lnTo>
                  <a:pt x="21" y="29"/>
                </a:lnTo>
                <a:lnTo>
                  <a:pt x="16" y="34"/>
                </a:lnTo>
                <a:lnTo>
                  <a:pt x="26" y="39"/>
                </a:lnTo>
                <a:lnTo>
                  <a:pt x="8" y="37"/>
                </a:lnTo>
                <a:lnTo>
                  <a:pt x="36" y="50"/>
                </a:lnTo>
                <a:lnTo>
                  <a:pt x="26" y="55"/>
                </a:lnTo>
                <a:lnTo>
                  <a:pt x="34" y="63"/>
                </a:lnTo>
                <a:lnTo>
                  <a:pt x="60" y="58"/>
                </a:lnTo>
                <a:lnTo>
                  <a:pt x="58" y="44"/>
                </a:lnTo>
                <a:lnTo>
                  <a:pt x="71" y="42"/>
                </a:lnTo>
                <a:lnTo>
                  <a:pt x="73" y="55"/>
                </a:lnTo>
                <a:lnTo>
                  <a:pt x="87" y="44"/>
                </a:lnTo>
                <a:lnTo>
                  <a:pt x="84" y="55"/>
                </a:lnTo>
                <a:lnTo>
                  <a:pt x="100" y="58"/>
                </a:lnTo>
                <a:lnTo>
                  <a:pt x="42" y="68"/>
                </a:lnTo>
                <a:lnTo>
                  <a:pt x="47" y="76"/>
                </a:lnTo>
                <a:lnTo>
                  <a:pt x="89" y="71"/>
                </a:lnTo>
                <a:lnTo>
                  <a:pt x="63" y="79"/>
                </a:lnTo>
                <a:lnTo>
                  <a:pt x="76" y="84"/>
                </a:lnTo>
                <a:lnTo>
                  <a:pt x="47" y="86"/>
                </a:lnTo>
                <a:lnTo>
                  <a:pt x="95" y="113"/>
                </a:lnTo>
                <a:lnTo>
                  <a:pt x="121" y="55"/>
                </a:lnTo>
                <a:lnTo>
                  <a:pt x="157" y="42"/>
                </a:lnTo>
                <a:lnTo>
                  <a:pt x="118" y="32"/>
                </a:lnTo>
                <a:lnTo>
                  <a:pt x="112" y="18"/>
                </a:lnTo>
                <a:lnTo>
                  <a:pt x="102" y="26"/>
                </a:lnTo>
                <a:lnTo>
                  <a:pt x="107" y="10"/>
                </a:lnTo>
                <a:lnTo>
                  <a:pt x="81" y="0"/>
                </a:lnTo>
                <a:lnTo>
                  <a:pt x="73" y="10"/>
                </a:lnTo>
                <a:lnTo>
                  <a:pt x="84" y="39"/>
                </a:lnTo>
                <a:lnTo>
                  <a:pt x="58" y="8"/>
                </a:lnTo>
                <a:lnTo>
                  <a:pt x="47" y="18"/>
                </a:lnTo>
                <a:lnTo>
                  <a:pt x="50" y="29"/>
                </a:lnTo>
                <a:lnTo>
                  <a:pt x="24" y="18"/>
                </a:lnTo>
                <a:lnTo>
                  <a:pt x="44" y="8"/>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398" name="Freeform 390"/>
          <p:cNvSpPr>
            <a:spLocks/>
          </p:cNvSpPr>
          <p:nvPr/>
        </p:nvSpPr>
        <p:spPr bwMode="auto">
          <a:xfrm>
            <a:off x="4773613" y="1736725"/>
            <a:ext cx="188912" cy="63500"/>
          </a:xfrm>
          <a:custGeom>
            <a:avLst/>
            <a:gdLst>
              <a:gd name="T0" fmla="*/ 0 w 134"/>
              <a:gd name="T1" fmla="*/ 14288 h 40"/>
              <a:gd name="T2" fmla="*/ 25376 w 134"/>
              <a:gd name="T3" fmla="*/ 22225 h 40"/>
              <a:gd name="T4" fmla="*/ 11278 w 134"/>
              <a:gd name="T5" fmla="*/ 25400 h 40"/>
              <a:gd name="T6" fmla="*/ 16917 w 134"/>
              <a:gd name="T7" fmla="*/ 31750 h 40"/>
              <a:gd name="T8" fmla="*/ 84587 w 134"/>
              <a:gd name="T9" fmla="*/ 28575 h 40"/>
              <a:gd name="T10" fmla="*/ 43704 w 134"/>
              <a:gd name="T11" fmla="*/ 42862 h 40"/>
              <a:gd name="T12" fmla="*/ 112783 w 134"/>
              <a:gd name="T13" fmla="*/ 61913 h 40"/>
              <a:gd name="T14" fmla="*/ 159306 w 134"/>
              <a:gd name="T15" fmla="*/ 50800 h 40"/>
              <a:gd name="T16" fmla="*/ 187502 w 134"/>
              <a:gd name="T17" fmla="*/ 25400 h 40"/>
              <a:gd name="T18" fmla="*/ 180453 w 134"/>
              <a:gd name="T19" fmla="*/ 14288 h 40"/>
              <a:gd name="T20" fmla="*/ 135340 w 134"/>
              <a:gd name="T21" fmla="*/ 14288 h 40"/>
              <a:gd name="T22" fmla="*/ 140979 w 134"/>
              <a:gd name="T23" fmla="*/ 6350 h 40"/>
              <a:gd name="T24" fmla="*/ 107144 w 134"/>
              <a:gd name="T25" fmla="*/ 17462 h 40"/>
              <a:gd name="T26" fmla="*/ 102915 w 134"/>
              <a:gd name="T27" fmla="*/ 0 h 40"/>
              <a:gd name="T28" fmla="*/ 95866 w 134"/>
              <a:gd name="T29" fmla="*/ 22225 h 40"/>
              <a:gd name="T30" fmla="*/ 43704 w 134"/>
              <a:gd name="T31" fmla="*/ 0 h 40"/>
              <a:gd name="T32" fmla="*/ 43704 w 134"/>
              <a:gd name="T33" fmla="*/ 14288 h 40"/>
              <a:gd name="T34" fmla="*/ 28196 w 134"/>
              <a:gd name="T35" fmla="*/ 6350 h 40"/>
              <a:gd name="T36" fmla="*/ 36655 w 134"/>
              <a:gd name="T37" fmla="*/ 22225 h 40"/>
              <a:gd name="T38" fmla="*/ 0 w 134"/>
              <a:gd name="T39" fmla="*/ 14288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4"/>
              <a:gd name="T61" fmla="*/ 0 h 40"/>
              <a:gd name="T62" fmla="*/ 134 w 134"/>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4" h="40">
                <a:moveTo>
                  <a:pt x="0" y="9"/>
                </a:moveTo>
                <a:lnTo>
                  <a:pt x="18" y="14"/>
                </a:lnTo>
                <a:lnTo>
                  <a:pt x="8" y="16"/>
                </a:lnTo>
                <a:lnTo>
                  <a:pt x="12" y="20"/>
                </a:lnTo>
                <a:lnTo>
                  <a:pt x="60" y="18"/>
                </a:lnTo>
                <a:lnTo>
                  <a:pt x="31" y="27"/>
                </a:lnTo>
                <a:lnTo>
                  <a:pt x="80" y="39"/>
                </a:lnTo>
                <a:lnTo>
                  <a:pt x="113" y="32"/>
                </a:lnTo>
                <a:lnTo>
                  <a:pt x="133" y="16"/>
                </a:lnTo>
                <a:lnTo>
                  <a:pt x="128" y="9"/>
                </a:lnTo>
                <a:lnTo>
                  <a:pt x="96" y="9"/>
                </a:lnTo>
                <a:lnTo>
                  <a:pt x="100" y="4"/>
                </a:lnTo>
                <a:lnTo>
                  <a:pt x="76" y="11"/>
                </a:lnTo>
                <a:lnTo>
                  <a:pt x="73" y="0"/>
                </a:lnTo>
                <a:lnTo>
                  <a:pt x="68" y="14"/>
                </a:lnTo>
                <a:lnTo>
                  <a:pt x="31" y="0"/>
                </a:lnTo>
                <a:lnTo>
                  <a:pt x="31" y="9"/>
                </a:lnTo>
                <a:lnTo>
                  <a:pt x="20" y="4"/>
                </a:lnTo>
                <a:lnTo>
                  <a:pt x="26" y="14"/>
                </a:lnTo>
                <a:lnTo>
                  <a:pt x="0" y="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399" name="Freeform 391"/>
          <p:cNvSpPr>
            <a:spLocks/>
          </p:cNvSpPr>
          <p:nvPr/>
        </p:nvSpPr>
        <p:spPr bwMode="auto">
          <a:xfrm>
            <a:off x="4773613" y="1736725"/>
            <a:ext cx="198437" cy="73025"/>
          </a:xfrm>
          <a:custGeom>
            <a:avLst/>
            <a:gdLst>
              <a:gd name="T0" fmla="*/ 0 w 140"/>
              <a:gd name="T1" fmla="*/ 15875 h 46"/>
              <a:gd name="T2" fmla="*/ 26931 w 140"/>
              <a:gd name="T3" fmla="*/ 25400 h 46"/>
              <a:gd name="T4" fmla="*/ 11339 w 140"/>
              <a:gd name="T5" fmla="*/ 28575 h 46"/>
              <a:gd name="T6" fmla="*/ 18426 w 140"/>
              <a:gd name="T7" fmla="*/ 36513 h 46"/>
              <a:gd name="T8" fmla="*/ 89297 w 140"/>
              <a:gd name="T9" fmla="*/ 33338 h 46"/>
              <a:gd name="T10" fmla="*/ 45357 w 140"/>
              <a:gd name="T11" fmla="*/ 49212 h 46"/>
              <a:gd name="T12" fmla="*/ 119062 w 140"/>
              <a:gd name="T13" fmla="*/ 71438 h 46"/>
              <a:gd name="T14" fmla="*/ 167254 w 140"/>
              <a:gd name="T15" fmla="*/ 58738 h 46"/>
              <a:gd name="T16" fmla="*/ 197020 w 140"/>
              <a:gd name="T17" fmla="*/ 28575 h 46"/>
              <a:gd name="T18" fmla="*/ 189933 w 140"/>
              <a:gd name="T19" fmla="*/ 15875 h 46"/>
              <a:gd name="T20" fmla="*/ 141741 w 140"/>
              <a:gd name="T21" fmla="*/ 15875 h 46"/>
              <a:gd name="T22" fmla="*/ 148828 w 140"/>
              <a:gd name="T23" fmla="*/ 7938 h 46"/>
              <a:gd name="T24" fmla="*/ 111975 w 140"/>
              <a:gd name="T25" fmla="*/ 20637 h 46"/>
              <a:gd name="T26" fmla="*/ 107723 w 140"/>
              <a:gd name="T27" fmla="*/ 0 h 46"/>
              <a:gd name="T28" fmla="*/ 100636 w 140"/>
              <a:gd name="T29" fmla="*/ 25400 h 46"/>
              <a:gd name="T30" fmla="*/ 45357 w 140"/>
              <a:gd name="T31" fmla="*/ 0 h 46"/>
              <a:gd name="T32" fmla="*/ 45357 w 140"/>
              <a:gd name="T33" fmla="*/ 15875 h 46"/>
              <a:gd name="T34" fmla="*/ 29766 w 140"/>
              <a:gd name="T35" fmla="*/ 7938 h 46"/>
              <a:gd name="T36" fmla="*/ 38270 w 140"/>
              <a:gd name="T37" fmla="*/ 25400 h 46"/>
              <a:gd name="T38" fmla="*/ 0 w 140"/>
              <a:gd name="T39" fmla="*/ 15875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46"/>
              <a:gd name="T62" fmla="*/ 140 w 140"/>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46">
                <a:moveTo>
                  <a:pt x="0" y="10"/>
                </a:moveTo>
                <a:lnTo>
                  <a:pt x="19" y="16"/>
                </a:lnTo>
                <a:lnTo>
                  <a:pt x="8" y="18"/>
                </a:lnTo>
                <a:lnTo>
                  <a:pt x="13" y="23"/>
                </a:lnTo>
                <a:lnTo>
                  <a:pt x="63" y="21"/>
                </a:lnTo>
                <a:lnTo>
                  <a:pt x="32" y="31"/>
                </a:lnTo>
                <a:lnTo>
                  <a:pt x="84" y="45"/>
                </a:lnTo>
                <a:lnTo>
                  <a:pt x="118" y="37"/>
                </a:lnTo>
                <a:lnTo>
                  <a:pt x="139" y="18"/>
                </a:lnTo>
                <a:lnTo>
                  <a:pt x="134" y="10"/>
                </a:lnTo>
                <a:lnTo>
                  <a:pt x="100" y="10"/>
                </a:lnTo>
                <a:lnTo>
                  <a:pt x="105" y="5"/>
                </a:lnTo>
                <a:lnTo>
                  <a:pt x="79" y="13"/>
                </a:lnTo>
                <a:lnTo>
                  <a:pt x="76" y="0"/>
                </a:lnTo>
                <a:lnTo>
                  <a:pt x="71" y="16"/>
                </a:lnTo>
                <a:lnTo>
                  <a:pt x="32" y="0"/>
                </a:lnTo>
                <a:lnTo>
                  <a:pt x="32" y="10"/>
                </a:lnTo>
                <a:lnTo>
                  <a:pt x="21" y="5"/>
                </a:lnTo>
                <a:lnTo>
                  <a:pt x="27" y="16"/>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00" name="Freeform 392"/>
          <p:cNvSpPr>
            <a:spLocks/>
          </p:cNvSpPr>
          <p:nvPr/>
        </p:nvSpPr>
        <p:spPr bwMode="auto">
          <a:xfrm>
            <a:off x="4840288" y="1852613"/>
            <a:ext cx="74612" cy="38100"/>
          </a:xfrm>
          <a:custGeom>
            <a:avLst/>
            <a:gdLst>
              <a:gd name="T0" fmla="*/ 0 w 53"/>
              <a:gd name="T1" fmla="*/ 30163 h 24"/>
              <a:gd name="T2" fmla="*/ 4223 w 53"/>
              <a:gd name="T3" fmla="*/ 14288 h 24"/>
              <a:gd name="T4" fmla="*/ 40825 w 53"/>
              <a:gd name="T5" fmla="*/ 0 h 24"/>
              <a:gd name="T6" fmla="*/ 42233 w 53"/>
              <a:gd name="T7" fmla="*/ 14288 h 24"/>
              <a:gd name="T8" fmla="*/ 73204 w 53"/>
              <a:gd name="T9" fmla="*/ 20637 h 24"/>
              <a:gd name="T10" fmla="*/ 33787 w 53"/>
              <a:gd name="T11" fmla="*/ 36513 h 24"/>
              <a:gd name="T12" fmla="*/ 40825 w 53"/>
              <a:gd name="T13" fmla="*/ 26988 h 24"/>
              <a:gd name="T14" fmla="*/ 0 w 53"/>
              <a:gd name="T15" fmla="*/ 30163 h 24"/>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24"/>
              <a:gd name="T26" fmla="*/ 53 w 53"/>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24">
                <a:moveTo>
                  <a:pt x="0" y="19"/>
                </a:moveTo>
                <a:lnTo>
                  <a:pt x="3" y="9"/>
                </a:lnTo>
                <a:lnTo>
                  <a:pt x="29" y="0"/>
                </a:lnTo>
                <a:lnTo>
                  <a:pt x="30" y="9"/>
                </a:lnTo>
                <a:lnTo>
                  <a:pt x="52" y="13"/>
                </a:lnTo>
                <a:lnTo>
                  <a:pt x="24" y="23"/>
                </a:lnTo>
                <a:lnTo>
                  <a:pt x="29" y="17"/>
                </a:lnTo>
                <a:lnTo>
                  <a:pt x="0" y="19"/>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01" name="Freeform 393"/>
          <p:cNvSpPr>
            <a:spLocks/>
          </p:cNvSpPr>
          <p:nvPr/>
        </p:nvSpPr>
        <p:spPr bwMode="auto">
          <a:xfrm>
            <a:off x="4840288" y="1852613"/>
            <a:ext cx="82550" cy="47625"/>
          </a:xfrm>
          <a:custGeom>
            <a:avLst/>
            <a:gdLst>
              <a:gd name="T0" fmla="*/ 0 w 59"/>
              <a:gd name="T1" fmla="*/ 38100 h 30"/>
              <a:gd name="T2" fmla="*/ 4197 w 59"/>
              <a:gd name="T3" fmla="*/ 17463 h 30"/>
              <a:gd name="T4" fmla="*/ 44773 w 59"/>
              <a:gd name="T5" fmla="*/ 0 h 30"/>
              <a:gd name="T6" fmla="*/ 47571 w 59"/>
              <a:gd name="T7" fmla="*/ 17463 h 30"/>
              <a:gd name="T8" fmla="*/ 81151 w 59"/>
              <a:gd name="T9" fmla="*/ 25400 h 30"/>
              <a:gd name="T10" fmla="*/ 37777 w 59"/>
              <a:gd name="T11" fmla="*/ 46038 h 30"/>
              <a:gd name="T12" fmla="*/ 44773 w 59"/>
              <a:gd name="T13" fmla="*/ 33338 h 30"/>
              <a:gd name="T14" fmla="*/ 0 w 59"/>
              <a:gd name="T15" fmla="*/ 38100 h 3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30"/>
              <a:gd name="T26" fmla="*/ 59 w 59"/>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30">
                <a:moveTo>
                  <a:pt x="0" y="24"/>
                </a:moveTo>
                <a:lnTo>
                  <a:pt x="3" y="11"/>
                </a:lnTo>
                <a:lnTo>
                  <a:pt x="32" y="0"/>
                </a:lnTo>
                <a:lnTo>
                  <a:pt x="34" y="11"/>
                </a:lnTo>
                <a:lnTo>
                  <a:pt x="58" y="16"/>
                </a:lnTo>
                <a:lnTo>
                  <a:pt x="27" y="29"/>
                </a:lnTo>
                <a:lnTo>
                  <a:pt x="32" y="21"/>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02" name="Freeform 394"/>
          <p:cNvSpPr>
            <a:spLocks/>
          </p:cNvSpPr>
          <p:nvPr/>
        </p:nvSpPr>
        <p:spPr bwMode="auto">
          <a:xfrm>
            <a:off x="5048250" y="4824413"/>
            <a:ext cx="23813" cy="30162"/>
          </a:xfrm>
          <a:custGeom>
            <a:avLst/>
            <a:gdLst>
              <a:gd name="T0" fmla="*/ 0 w 17"/>
              <a:gd name="T1" fmla="*/ 15875 h 19"/>
              <a:gd name="T2" fmla="*/ 15408 w 17"/>
              <a:gd name="T3" fmla="*/ 28575 h 19"/>
              <a:gd name="T4" fmla="*/ 22412 w 17"/>
              <a:gd name="T5" fmla="*/ 19050 h 19"/>
              <a:gd name="T6" fmla="*/ 22412 w 17"/>
              <a:gd name="T7" fmla="*/ 0 h 19"/>
              <a:gd name="T8" fmla="*/ 0 w 17"/>
              <a:gd name="T9" fmla="*/ 15875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0"/>
                </a:moveTo>
                <a:lnTo>
                  <a:pt x="11" y="18"/>
                </a:lnTo>
                <a:lnTo>
                  <a:pt x="16" y="12"/>
                </a:lnTo>
                <a:lnTo>
                  <a:pt x="16" y="0"/>
                </a:lnTo>
                <a:lnTo>
                  <a:pt x="0" y="1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03" name="Freeform 395"/>
          <p:cNvSpPr>
            <a:spLocks/>
          </p:cNvSpPr>
          <p:nvPr/>
        </p:nvSpPr>
        <p:spPr bwMode="auto">
          <a:xfrm>
            <a:off x="5048250" y="4824413"/>
            <a:ext cx="23813" cy="39687"/>
          </a:xfrm>
          <a:custGeom>
            <a:avLst/>
            <a:gdLst>
              <a:gd name="T0" fmla="*/ 0 w 17"/>
              <a:gd name="T1" fmla="*/ 20637 h 25"/>
              <a:gd name="T2" fmla="*/ 15408 w 17"/>
              <a:gd name="T3" fmla="*/ 38100 h 25"/>
              <a:gd name="T4" fmla="*/ 22412 w 17"/>
              <a:gd name="T5" fmla="*/ 25400 h 25"/>
              <a:gd name="T6" fmla="*/ 22412 w 17"/>
              <a:gd name="T7" fmla="*/ 0 h 25"/>
              <a:gd name="T8" fmla="*/ 0 w 17"/>
              <a:gd name="T9" fmla="*/ 20637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13"/>
                </a:moveTo>
                <a:lnTo>
                  <a:pt x="11" y="24"/>
                </a:lnTo>
                <a:lnTo>
                  <a:pt x="16" y="16"/>
                </a:lnTo>
                <a:lnTo>
                  <a:pt x="16" y="0"/>
                </a:lnTo>
                <a:lnTo>
                  <a:pt x="0" y="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04" name="Freeform 396"/>
          <p:cNvSpPr>
            <a:spLocks/>
          </p:cNvSpPr>
          <p:nvPr/>
        </p:nvSpPr>
        <p:spPr bwMode="auto">
          <a:xfrm>
            <a:off x="4637088" y="2268538"/>
            <a:ext cx="263525" cy="487362"/>
          </a:xfrm>
          <a:custGeom>
            <a:avLst/>
            <a:gdLst>
              <a:gd name="T0" fmla="*/ 0 w 187"/>
              <a:gd name="T1" fmla="*/ 365125 h 307"/>
              <a:gd name="T2" fmla="*/ 19729 w 187"/>
              <a:gd name="T3" fmla="*/ 420687 h 307"/>
              <a:gd name="T4" fmla="*/ 35231 w 187"/>
              <a:gd name="T5" fmla="*/ 452437 h 307"/>
              <a:gd name="T6" fmla="*/ 35231 w 187"/>
              <a:gd name="T7" fmla="*/ 485775 h 307"/>
              <a:gd name="T8" fmla="*/ 97237 w 187"/>
              <a:gd name="T9" fmla="*/ 465137 h 307"/>
              <a:gd name="T10" fmla="*/ 111329 w 187"/>
              <a:gd name="T11" fmla="*/ 388937 h 307"/>
              <a:gd name="T12" fmla="*/ 100055 w 187"/>
              <a:gd name="T13" fmla="*/ 384175 h 307"/>
              <a:gd name="T14" fmla="*/ 146559 w 187"/>
              <a:gd name="T15" fmla="*/ 355600 h 307"/>
              <a:gd name="T16" fmla="*/ 104283 w 187"/>
              <a:gd name="T17" fmla="*/ 352425 h 307"/>
              <a:gd name="T18" fmla="*/ 136695 w 187"/>
              <a:gd name="T19" fmla="*/ 355600 h 307"/>
              <a:gd name="T20" fmla="*/ 153605 w 187"/>
              <a:gd name="T21" fmla="*/ 339725 h 307"/>
              <a:gd name="T22" fmla="*/ 129649 w 187"/>
              <a:gd name="T23" fmla="*/ 311150 h 307"/>
              <a:gd name="T24" fmla="*/ 100055 w 187"/>
              <a:gd name="T25" fmla="*/ 331787 h 307"/>
              <a:gd name="T26" fmla="*/ 125421 w 187"/>
              <a:gd name="T27" fmla="*/ 319087 h 307"/>
              <a:gd name="T28" fmla="*/ 125421 w 187"/>
              <a:gd name="T29" fmla="*/ 246062 h 307"/>
              <a:gd name="T30" fmla="*/ 211384 w 187"/>
              <a:gd name="T31" fmla="*/ 180975 h 307"/>
              <a:gd name="T32" fmla="*/ 200110 w 187"/>
              <a:gd name="T33" fmla="*/ 163512 h 307"/>
              <a:gd name="T34" fmla="*/ 215611 w 187"/>
              <a:gd name="T35" fmla="*/ 127000 h 307"/>
              <a:gd name="T36" fmla="*/ 262116 w 187"/>
              <a:gd name="T37" fmla="*/ 122237 h 307"/>
              <a:gd name="T38" fmla="*/ 249433 w 187"/>
              <a:gd name="T39" fmla="*/ 44450 h 307"/>
              <a:gd name="T40" fmla="*/ 194473 w 187"/>
              <a:gd name="T41" fmla="*/ 0 h 307"/>
              <a:gd name="T42" fmla="*/ 183199 w 187"/>
              <a:gd name="T43" fmla="*/ 0 h 307"/>
              <a:gd name="T44" fmla="*/ 183199 w 187"/>
              <a:gd name="T45" fmla="*/ 30162 h 307"/>
              <a:gd name="T46" fmla="*/ 146559 w 187"/>
              <a:gd name="T47" fmla="*/ 25400 h 307"/>
              <a:gd name="T48" fmla="*/ 136695 w 187"/>
              <a:gd name="T49" fmla="*/ 44450 h 307"/>
              <a:gd name="T50" fmla="*/ 111329 w 187"/>
              <a:gd name="T51" fmla="*/ 49212 h 307"/>
              <a:gd name="T52" fmla="*/ 104283 w 187"/>
              <a:gd name="T53" fmla="*/ 82550 h 307"/>
              <a:gd name="T54" fmla="*/ 71870 w 187"/>
              <a:gd name="T55" fmla="*/ 115887 h 307"/>
              <a:gd name="T56" fmla="*/ 53551 w 187"/>
              <a:gd name="T57" fmla="*/ 168275 h 307"/>
              <a:gd name="T58" fmla="*/ 62006 w 187"/>
              <a:gd name="T59" fmla="*/ 188912 h 307"/>
              <a:gd name="T60" fmla="*/ 22548 w 187"/>
              <a:gd name="T61" fmla="*/ 207962 h 307"/>
              <a:gd name="T62" fmla="*/ 22548 w 187"/>
              <a:gd name="T63" fmla="*/ 274637 h 307"/>
              <a:gd name="T64" fmla="*/ 32412 w 187"/>
              <a:gd name="T65" fmla="*/ 288925 h 307"/>
              <a:gd name="T66" fmla="*/ 22548 w 187"/>
              <a:gd name="T67" fmla="*/ 301625 h 307"/>
              <a:gd name="T68" fmla="*/ 25366 w 187"/>
              <a:gd name="T69" fmla="*/ 334962 h 307"/>
              <a:gd name="T70" fmla="*/ 0 w 187"/>
              <a:gd name="T71" fmla="*/ 365125 h 3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
              <a:gd name="T109" fmla="*/ 0 h 307"/>
              <a:gd name="T110" fmla="*/ 187 w 187"/>
              <a:gd name="T111" fmla="*/ 307 h 3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 h="307">
                <a:moveTo>
                  <a:pt x="0" y="230"/>
                </a:moveTo>
                <a:lnTo>
                  <a:pt x="14" y="265"/>
                </a:lnTo>
                <a:lnTo>
                  <a:pt x="25" y="285"/>
                </a:lnTo>
                <a:lnTo>
                  <a:pt x="25" y="306"/>
                </a:lnTo>
                <a:lnTo>
                  <a:pt x="69" y="293"/>
                </a:lnTo>
                <a:lnTo>
                  <a:pt x="79" y="245"/>
                </a:lnTo>
                <a:lnTo>
                  <a:pt x="71" y="242"/>
                </a:lnTo>
                <a:lnTo>
                  <a:pt x="104" y="224"/>
                </a:lnTo>
                <a:lnTo>
                  <a:pt x="74" y="222"/>
                </a:lnTo>
                <a:lnTo>
                  <a:pt x="97" y="224"/>
                </a:lnTo>
                <a:lnTo>
                  <a:pt x="109" y="214"/>
                </a:lnTo>
                <a:lnTo>
                  <a:pt x="92" y="196"/>
                </a:lnTo>
                <a:lnTo>
                  <a:pt x="71" y="209"/>
                </a:lnTo>
                <a:lnTo>
                  <a:pt x="89" y="201"/>
                </a:lnTo>
                <a:lnTo>
                  <a:pt x="89" y="155"/>
                </a:lnTo>
                <a:lnTo>
                  <a:pt x="150" y="114"/>
                </a:lnTo>
                <a:lnTo>
                  <a:pt x="142" y="103"/>
                </a:lnTo>
                <a:lnTo>
                  <a:pt x="153" y="80"/>
                </a:lnTo>
                <a:lnTo>
                  <a:pt x="186" y="77"/>
                </a:lnTo>
                <a:lnTo>
                  <a:pt x="177" y="28"/>
                </a:lnTo>
                <a:lnTo>
                  <a:pt x="138" y="0"/>
                </a:lnTo>
                <a:lnTo>
                  <a:pt x="130" y="0"/>
                </a:lnTo>
                <a:lnTo>
                  <a:pt x="130" y="19"/>
                </a:lnTo>
                <a:lnTo>
                  <a:pt x="104" y="16"/>
                </a:lnTo>
                <a:lnTo>
                  <a:pt x="97" y="28"/>
                </a:lnTo>
                <a:lnTo>
                  <a:pt x="79" y="31"/>
                </a:lnTo>
                <a:lnTo>
                  <a:pt x="74" y="52"/>
                </a:lnTo>
                <a:lnTo>
                  <a:pt x="51" y="73"/>
                </a:lnTo>
                <a:lnTo>
                  <a:pt x="38" y="106"/>
                </a:lnTo>
                <a:lnTo>
                  <a:pt x="44" y="119"/>
                </a:lnTo>
                <a:lnTo>
                  <a:pt x="16" y="131"/>
                </a:lnTo>
                <a:lnTo>
                  <a:pt x="16" y="173"/>
                </a:lnTo>
                <a:lnTo>
                  <a:pt x="23" y="182"/>
                </a:lnTo>
                <a:lnTo>
                  <a:pt x="16" y="190"/>
                </a:lnTo>
                <a:lnTo>
                  <a:pt x="18" y="211"/>
                </a:lnTo>
                <a:lnTo>
                  <a:pt x="0" y="23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05" name="Freeform 397"/>
          <p:cNvSpPr>
            <a:spLocks/>
          </p:cNvSpPr>
          <p:nvPr/>
        </p:nvSpPr>
        <p:spPr bwMode="auto">
          <a:xfrm>
            <a:off x="4637088" y="2268538"/>
            <a:ext cx="271462" cy="496887"/>
          </a:xfrm>
          <a:custGeom>
            <a:avLst/>
            <a:gdLst>
              <a:gd name="T0" fmla="*/ 0 w 193"/>
              <a:gd name="T1" fmla="*/ 371475 h 313"/>
              <a:gd name="T2" fmla="*/ 19692 w 193"/>
              <a:gd name="T3" fmla="*/ 428625 h 313"/>
              <a:gd name="T4" fmla="*/ 36570 w 193"/>
              <a:gd name="T5" fmla="*/ 461962 h 313"/>
              <a:gd name="T6" fmla="*/ 36570 w 193"/>
              <a:gd name="T7" fmla="*/ 495300 h 313"/>
              <a:gd name="T8" fmla="*/ 99864 w 193"/>
              <a:gd name="T9" fmla="*/ 474662 h 313"/>
              <a:gd name="T10" fmla="*/ 115336 w 193"/>
              <a:gd name="T11" fmla="*/ 396875 h 313"/>
              <a:gd name="T12" fmla="*/ 102677 w 193"/>
              <a:gd name="T13" fmla="*/ 392112 h 313"/>
              <a:gd name="T14" fmla="*/ 150500 w 193"/>
              <a:gd name="T15" fmla="*/ 361950 h 313"/>
              <a:gd name="T16" fmla="*/ 106897 w 193"/>
              <a:gd name="T17" fmla="*/ 358775 h 313"/>
              <a:gd name="T18" fmla="*/ 140654 w 193"/>
              <a:gd name="T19" fmla="*/ 361950 h 313"/>
              <a:gd name="T20" fmla="*/ 158939 w 193"/>
              <a:gd name="T21" fmla="*/ 346075 h 313"/>
              <a:gd name="T22" fmla="*/ 133621 w 193"/>
              <a:gd name="T23" fmla="*/ 317500 h 313"/>
              <a:gd name="T24" fmla="*/ 102677 w 193"/>
              <a:gd name="T25" fmla="*/ 338137 h 313"/>
              <a:gd name="T26" fmla="*/ 129402 w 193"/>
              <a:gd name="T27" fmla="*/ 325437 h 313"/>
              <a:gd name="T28" fmla="*/ 129402 w 193"/>
              <a:gd name="T29" fmla="*/ 250825 h 313"/>
              <a:gd name="T30" fmla="*/ 218014 w 193"/>
              <a:gd name="T31" fmla="*/ 184150 h 313"/>
              <a:gd name="T32" fmla="*/ 206761 w 193"/>
              <a:gd name="T33" fmla="*/ 166687 h 313"/>
              <a:gd name="T34" fmla="*/ 222233 w 193"/>
              <a:gd name="T35" fmla="*/ 130175 h 313"/>
              <a:gd name="T36" fmla="*/ 270055 w 193"/>
              <a:gd name="T37" fmla="*/ 125412 h 313"/>
              <a:gd name="T38" fmla="*/ 257397 w 193"/>
              <a:gd name="T39" fmla="*/ 46037 h 313"/>
              <a:gd name="T40" fmla="*/ 199729 w 193"/>
              <a:gd name="T41" fmla="*/ 0 h 313"/>
              <a:gd name="T42" fmla="*/ 188476 w 193"/>
              <a:gd name="T43" fmla="*/ 0 h 313"/>
              <a:gd name="T44" fmla="*/ 188476 w 193"/>
              <a:gd name="T45" fmla="*/ 30162 h 313"/>
              <a:gd name="T46" fmla="*/ 150500 w 193"/>
              <a:gd name="T47" fmla="*/ 25400 h 313"/>
              <a:gd name="T48" fmla="*/ 140654 w 193"/>
              <a:gd name="T49" fmla="*/ 46037 h 313"/>
              <a:gd name="T50" fmla="*/ 115336 w 193"/>
              <a:gd name="T51" fmla="*/ 50800 h 313"/>
              <a:gd name="T52" fmla="*/ 106897 w 193"/>
              <a:gd name="T53" fmla="*/ 84137 h 313"/>
              <a:gd name="T54" fmla="*/ 74547 w 193"/>
              <a:gd name="T55" fmla="*/ 117475 h 313"/>
              <a:gd name="T56" fmla="*/ 54855 w 193"/>
              <a:gd name="T57" fmla="*/ 171450 h 313"/>
              <a:gd name="T58" fmla="*/ 63294 w 193"/>
              <a:gd name="T59" fmla="*/ 192087 h 313"/>
              <a:gd name="T60" fmla="*/ 22505 w 193"/>
              <a:gd name="T61" fmla="*/ 212725 h 313"/>
              <a:gd name="T62" fmla="*/ 22505 w 193"/>
              <a:gd name="T63" fmla="*/ 279400 h 313"/>
              <a:gd name="T64" fmla="*/ 33757 w 193"/>
              <a:gd name="T65" fmla="*/ 295275 h 313"/>
              <a:gd name="T66" fmla="*/ 22505 w 193"/>
              <a:gd name="T67" fmla="*/ 307975 h 313"/>
              <a:gd name="T68" fmla="*/ 26724 w 193"/>
              <a:gd name="T69" fmla="*/ 341312 h 313"/>
              <a:gd name="T70" fmla="*/ 0 w 193"/>
              <a:gd name="T71" fmla="*/ 371475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3"/>
              <a:gd name="T109" fmla="*/ 0 h 313"/>
              <a:gd name="T110" fmla="*/ 193 w 193"/>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3" h="313">
                <a:moveTo>
                  <a:pt x="0" y="234"/>
                </a:moveTo>
                <a:lnTo>
                  <a:pt x="14" y="270"/>
                </a:lnTo>
                <a:lnTo>
                  <a:pt x="26" y="291"/>
                </a:lnTo>
                <a:lnTo>
                  <a:pt x="26" y="312"/>
                </a:lnTo>
                <a:lnTo>
                  <a:pt x="71" y="299"/>
                </a:lnTo>
                <a:lnTo>
                  <a:pt x="82" y="250"/>
                </a:lnTo>
                <a:lnTo>
                  <a:pt x="73" y="247"/>
                </a:lnTo>
                <a:lnTo>
                  <a:pt x="107" y="228"/>
                </a:lnTo>
                <a:lnTo>
                  <a:pt x="76" y="226"/>
                </a:lnTo>
                <a:lnTo>
                  <a:pt x="100" y="228"/>
                </a:lnTo>
                <a:lnTo>
                  <a:pt x="113" y="218"/>
                </a:lnTo>
                <a:lnTo>
                  <a:pt x="95" y="200"/>
                </a:lnTo>
                <a:lnTo>
                  <a:pt x="73" y="213"/>
                </a:lnTo>
                <a:lnTo>
                  <a:pt x="92" y="205"/>
                </a:lnTo>
                <a:lnTo>
                  <a:pt x="92" y="158"/>
                </a:lnTo>
                <a:lnTo>
                  <a:pt x="155" y="116"/>
                </a:lnTo>
                <a:lnTo>
                  <a:pt x="147" y="105"/>
                </a:lnTo>
                <a:lnTo>
                  <a:pt x="158" y="82"/>
                </a:lnTo>
                <a:lnTo>
                  <a:pt x="192" y="79"/>
                </a:lnTo>
                <a:lnTo>
                  <a:pt x="183" y="29"/>
                </a:lnTo>
                <a:lnTo>
                  <a:pt x="142" y="0"/>
                </a:lnTo>
                <a:lnTo>
                  <a:pt x="134" y="0"/>
                </a:lnTo>
                <a:lnTo>
                  <a:pt x="134" y="19"/>
                </a:lnTo>
                <a:lnTo>
                  <a:pt x="107" y="16"/>
                </a:lnTo>
                <a:lnTo>
                  <a:pt x="100" y="29"/>
                </a:lnTo>
                <a:lnTo>
                  <a:pt x="82" y="32"/>
                </a:lnTo>
                <a:lnTo>
                  <a:pt x="76" y="53"/>
                </a:lnTo>
                <a:lnTo>
                  <a:pt x="53" y="74"/>
                </a:lnTo>
                <a:lnTo>
                  <a:pt x="39" y="108"/>
                </a:lnTo>
                <a:lnTo>
                  <a:pt x="45" y="121"/>
                </a:lnTo>
                <a:lnTo>
                  <a:pt x="16" y="134"/>
                </a:lnTo>
                <a:lnTo>
                  <a:pt x="16" y="176"/>
                </a:lnTo>
                <a:lnTo>
                  <a:pt x="24" y="186"/>
                </a:lnTo>
                <a:lnTo>
                  <a:pt x="16" y="194"/>
                </a:lnTo>
                <a:lnTo>
                  <a:pt x="19" y="215"/>
                </a:lnTo>
                <a:lnTo>
                  <a:pt x="0" y="2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06" name="Freeform 398"/>
          <p:cNvSpPr>
            <a:spLocks/>
          </p:cNvSpPr>
          <p:nvPr/>
        </p:nvSpPr>
        <p:spPr bwMode="auto">
          <a:xfrm>
            <a:off x="4529138" y="3005138"/>
            <a:ext cx="87312" cy="46037"/>
          </a:xfrm>
          <a:custGeom>
            <a:avLst/>
            <a:gdLst>
              <a:gd name="T0" fmla="*/ 0 w 61"/>
              <a:gd name="T1" fmla="*/ 31750 h 29"/>
              <a:gd name="T2" fmla="*/ 21470 w 61"/>
              <a:gd name="T3" fmla="*/ 44450 h 29"/>
              <a:gd name="T4" fmla="*/ 48666 w 61"/>
              <a:gd name="T5" fmla="*/ 31750 h 29"/>
              <a:gd name="T6" fmla="*/ 62979 w 61"/>
              <a:gd name="T7" fmla="*/ 41275 h 29"/>
              <a:gd name="T8" fmla="*/ 85881 w 61"/>
              <a:gd name="T9" fmla="*/ 20637 h 29"/>
              <a:gd name="T10" fmla="*/ 71567 w 61"/>
              <a:gd name="T11" fmla="*/ 19050 h 29"/>
              <a:gd name="T12" fmla="*/ 71567 w 61"/>
              <a:gd name="T13" fmla="*/ 7937 h 29"/>
              <a:gd name="T14" fmla="*/ 68705 w 61"/>
              <a:gd name="T15" fmla="*/ 3175 h 29"/>
              <a:gd name="T16" fmla="*/ 31490 w 61"/>
              <a:gd name="T17" fmla="*/ 0 h 29"/>
              <a:gd name="T18" fmla="*/ 0 w 61"/>
              <a:gd name="T19" fmla="*/ 3175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9"/>
              <a:gd name="T32" fmla="*/ 61 w 61"/>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9">
                <a:moveTo>
                  <a:pt x="0" y="20"/>
                </a:moveTo>
                <a:lnTo>
                  <a:pt x="15" y="28"/>
                </a:lnTo>
                <a:lnTo>
                  <a:pt x="34" y="20"/>
                </a:lnTo>
                <a:lnTo>
                  <a:pt x="44" y="26"/>
                </a:lnTo>
                <a:lnTo>
                  <a:pt x="60" y="13"/>
                </a:lnTo>
                <a:lnTo>
                  <a:pt x="50" y="12"/>
                </a:lnTo>
                <a:lnTo>
                  <a:pt x="50" y="5"/>
                </a:lnTo>
                <a:lnTo>
                  <a:pt x="48" y="2"/>
                </a:lnTo>
                <a:lnTo>
                  <a:pt x="22" y="0"/>
                </a:lnTo>
                <a:lnTo>
                  <a:pt x="0" y="2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07" name="Freeform 399"/>
          <p:cNvSpPr>
            <a:spLocks/>
          </p:cNvSpPr>
          <p:nvPr/>
        </p:nvSpPr>
        <p:spPr bwMode="auto">
          <a:xfrm>
            <a:off x="4529138" y="3005138"/>
            <a:ext cx="95250" cy="55562"/>
          </a:xfrm>
          <a:custGeom>
            <a:avLst/>
            <a:gdLst>
              <a:gd name="T0" fmla="*/ 0 w 67"/>
              <a:gd name="T1" fmla="*/ 38100 h 35"/>
              <a:gd name="T2" fmla="*/ 22746 w 67"/>
              <a:gd name="T3" fmla="*/ 53975 h 35"/>
              <a:gd name="T4" fmla="*/ 52601 w 67"/>
              <a:gd name="T5" fmla="*/ 38100 h 35"/>
              <a:gd name="T6" fmla="*/ 68239 w 67"/>
              <a:gd name="T7" fmla="*/ 50800 h 35"/>
              <a:gd name="T8" fmla="*/ 93828 w 67"/>
              <a:gd name="T9" fmla="*/ 25400 h 35"/>
              <a:gd name="T10" fmla="*/ 78190 w 67"/>
              <a:gd name="T11" fmla="*/ 22225 h 35"/>
              <a:gd name="T12" fmla="*/ 78190 w 67"/>
              <a:gd name="T13" fmla="*/ 9525 h 35"/>
              <a:gd name="T14" fmla="*/ 75347 w 67"/>
              <a:gd name="T15" fmla="*/ 4762 h 35"/>
              <a:gd name="T16" fmla="*/ 34119 w 67"/>
              <a:gd name="T17" fmla="*/ 0 h 35"/>
              <a:gd name="T18" fmla="*/ 0 w 67"/>
              <a:gd name="T19" fmla="*/ 3810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5"/>
              <a:gd name="T32" fmla="*/ 67 w 67"/>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5">
                <a:moveTo>
                  <a:pt x="0" y="24"/>
                </a:moveTo>
                <a:lnTo>
                  <a:pt x="16" y="34"/>
                </a:lnTo>
                <a:lnTo>
                  <a:pt x="37" y="24"/>
                </a:lnTo>
                <a:lnTo>
                  <a:pt x="48" y="32"/>
                </a:lnTo>
                <a:lnTo>
                  <a:pt x="66" y="16"/>
                </a:lnTo>
                <a:lnTo>
                  <a:pt x="55" y="14"/>
                </a:lnTo>
                <a:lnTo>
                  <a:pt x="55" y="6"/>
                </a:lnTo>
                <a:lnTo>
                  <a:pt x="53" y="3"/>
                </a:lnTo>
                <a:lnTo>
                  <a:pt x="24" y="0"/>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08" name="Freeform 400"/>
          <p:cNvSpPr>
            <a:spLocks/>
          </p:cNvSpPr>
          <p:nvPr/>
        </p:nvSpPr>
        <p:spPr bwMode="auto">
          <a:xfrm>
            <a:off x="5140325" y="3300413"/>
            <a:ext cx="141288" cy="122237"/>
          </a:xfrm>
          <a:custGeom>
            <a:avLst/>
            <a:gdLst>
              <a:gd name="T0" fmla="*/ 0 w 100"/>
              <a:gd name="T1" fmla="*/ 111125 h 77"/>
              <a:gd name="T2" fmla="*/ 4239 w 100"/>
              <a:gd name="T3" fmla="*/ 101600 h 77"/>
              <a:gd name="T4" fmla="*/ 28258 w 100"/>
              <a:gd name="T5" fmla="*/ 74612 h 77"/>
              <a:gd name="T6" fmla="*/ 12716 w 100"/>
              <a:gd name="T7" fmla="*/ 63500 h 77"/>
              <a:gd name="T8" fmla="*/ 12716 w 100"/>
              <a:gd name="T9" fmla="*/ 28575 h 77"/>
              <a:gd name="T10" fmla="*/ 28258 w 100"/>
              <a:gd name="T11" fmla="*/ 9525 h 77"/>
              <a:gd name="T12" fmla="*/ 139875 w 100"/>
              <a:gd name="T13" fmla="*/ 0 h 77"/>
              <a:gd name="T14" fmla="*/ 118682 w 100"/>
              <a:gd name="T15" fmla="*/ 15875 h 77"/>
              <a:gd name="T16" fmla="*/ 114443 w 100"/>
              <a:gd name="T17" fmla="*/ 66675 h 77"/>
              <a:gd name="T18" fmla="*/ 64992 w 100"/>
              <a:gd name="T19" fmla="*/ 96837 h 77"/>
              <a:gd name="T20" fmla="*/ 24019 w 100"/>
              <a:gd name="T21" fmla="*/ 120650 h 77"/>
              <a:gd name="T22" fmla="*/ 0 w 100"/>
              <a:gd name="T23" fmla="*/ 111125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77"/>
              <a:gd name="T38" fmla="*/ 100 w 100"/>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77">
                <a:moveTo>
                  <a:pt x="0" y="70"/>
                </a:moveTo>
                <a:lnTo>
                  <a:pt x="3" y="64"/>
                </a:lnTo>
                <a:lnTo>
                  <a:pt x="20" y="47"/>
                </a:lnTo>
                <a:lnTo>
                  <a:pt x="9" y="40"/>
                </a:lnTo>
                <a:lnTo>
                  <a:pt x="9" y="18"/>
                </a:lnTo>
                <a:lnTo>
                  <a:pt x="20" y="6"/>
                </a:lnTo>
                <a:lnTo>
                  <a:pt x="99" y="0"/>
                </a:lnTo>
                <a:lnTo>
                  <a:pt x="84" y="10"/>
                </a:lnTo>
                <a:lnTo>
                  <a:pt x="81" y="42"/>
                </a:lnTo>
                <a:lnTo>
                  <a:pt x="46" y="61"/>
                </a:lnTo>
                <a:lnTo>
                  <a:pt x="17" y="76"/>
                </a:lnTo>
                <a:lnTo>
                  <a:pt x="0" y="7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09" name="Freeform 401"/>
          <p:cNvSpPr>
            <a:spLocks/>
          </p:cNvSpPr>
          <p:nvPr/>
        </p:nvSpPr>
        <p:spPr bwMode="auto">
          <a:xfrm>
            <a:off x="5140325" y="3300413"/>
            <a:ext cx="149225" cy="131762"/>
          </a:xfrm>
          <a:custGeom>
            <a:avLst/>
            <a:gdLst>
              <a:gd name="T0" fmla="*/ 0 w 106"/>
              <a:gd name="T1" fmla="*/ 120650 h 83"/>
              <a:gd name="T2" fmla="*/ 4223 w 106"/>
              <a:gd name="T3" fmla="*/ 109537 h 83"/>
              <a:gd name="T4" fmla="*/ 29563 w 106"/>
              <a:gd name="T5" fmla="*/ 80962 h 83"/>
              <a:gd name="T6" fmla="*/ 14078 w 106"/>
              <a:gd name="T7" fmla="*/ 68262 h 83"/>
              <a:gd name="T8" fmla="*/ 14078 w 106"/>
              <a:gd name="T9" fmla="*/ 30162 h 83"/>
              <a:gd name="T10" fmla="*/ 29563 w 106"/>
              <a:gd name="T11" fmla="*/ 9525 h 83"/>
              <a:gd name="T12" fmla="*/ 147817 w 106"/>
              <a:gd name="T13" fmla="*/ 0 h 83"/>
              <a:gd name="T14" fmla="*/ 125293 w 106"/>
              <a:gd name="T15" fmla="*/ 17462 h 83"/>
              <a:gd name="T16" fmla="*/ 121069 w 106"/>
              <a:gd name="T17" fmla="*/ 71437 h 83"/>
              <a:gd name="T18" fmla="*/ 68981 w 106"/>
              <a:gd name="T19" fmla="*/ 104775 h 83"/>
              <a:gd name="T20" fmla="*/ 25340 w 106"/>
              <a:gd name="T21" fmla="*/ 130175 h 83"/>
              <a:gd name="T22" fmla="*/ 0 w 106"/>
              <a:gd name="T23" fmla="*/ 120650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83"/>
              <a:gd name="T38" fmla="*/ 106 w 106"/>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83">
                <a:moveTo>
                  <a:pt x="0" y="76"/>
                </a:moveTo>
                <a:lnTo>
                  <a:pt x="3" y="69"/>
                </a:lnTo>
                <a:lnTo>
                  <a:pt x="21" y="51"/>
                </a:lnTo>
                <a:lnTo>
                  <a:pt x="10" y="43"/>
                </a:lnTo>
                <a:lnTo>
                  <a:pt x="10" y="19"/>
                </a:lnTo>
                <a:lnTo>
                  <a:pt x="21" y="6"/>
                </a:lnTo>
                <a:lnTo>
                  <a:pt x="105" y="0"/>
                </a:lnTo>
                <a:lnTo>
                  <a:pt x="89" y="11"/>
                </a:lnTo>
                <a:lnTo>
                  <a:pt x="86" y="45"/>
                </a:lnTo>
                <a:lnTo>
                  <a:pt x="49" y="66"/>
                </a:lnTo>
                <a:lnTo>
                  <a:pt x="18" y="82"/>
                </a:lnTo>
                <a:lnTo>
                  <a:pt x="0" y="7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10" name="Freeform 402"/>
          <p:cNvSpPr>
            <a:spLocks/>
          </p:cNvSpPr>
          <p:nvPr/>
        </p:nvSpPr>
        <p:spPr bwMode="auto">
          <a:xfrm>
            <a:off x="5022850" y="4233863"/>
            <a:ext cx="217488" cy="241300"/>
          </a:xfrm>
          <a:custGeom>
            <a:avLst/>
            <a:gdLst>
              <a:gd name="T0" fmla="*/ 0 w 155"/>
              <a:gd name="T1" fmla="*/ 76200 h 152"/>
              <a:gd name="T2" fmla="*/ 4209 w 155"/>
              <a:gd name="T3" fmla="*/ 123825 h 152"/>
              <a:gd name="T4" fmla="*/ 30869 w 155"/>
              <a:gd name="T5" fmla="*/ 173037 h 152"/>
              <a:gd name="T6" fmla="*/ 63142 w 155"/>
              <a:gd name="T7" fmla="*/ 187325 h 152"/>
              <a:gd name="T8" fmla="*/ 88398 w 155"/>
              <a:gd name="T9" fmla="*/ 195262 h 152"/>
              <a:gd name="T10" fmla="*/ 106639 w 155"/>
              <a:gd name="T11" fmla="*/ 239713 h 152"/>
              <a:gd name="T12" fmla="*/ 188022 w 155"/>
              <a:gd name="T13" fmla="*/ 236538 h 152"/>
              <a:gd name="T14" fmla="*/ 216085 w 155"/>
              <a:gd name="T15" fmla="*/ 215900 h 152"/>
              <a:gd name="T16" fmla="*/ 183812 w 155"/>
              <a:gd name="T17" fmla="*/ 120650 h 152"/>
              <a:gd name="T18" fmla="*/ 195038 w 155"/>
              <a:gd name="T19" fmla="*/ 79375 h 152"/>
              <a:gd name="T20" fmla="*/ 91205 w 155"/>
              <a:gd name="T21" fmla="*/ 0 h 152"/>
              <a:gd name="T22" fmla="*/ 63142 w 155"/>
              <a:gd name="T23" fmla="*/ 44450 h 152"/>
              <a:gd name="T24" fmla="*/ 53320 w 155"/>
              <a:gd name="T25" fmla="*/ 26988 h 152"/>
              <a:gd name="T26" fmla="*/ 46304 w 155"/>
              <a:gd name="T27" fmla="*/ 44450 h 152"/>
              <a:gd name="T28" fmla="*/ 46304 w 155"/>
              <a:gd name="T29" fmla="*/ 0 h 152"/>
              <a:gd name="T30" fmla="*/ 18241 w 155"/>
              <a:gd name="T31" fmla="*/ 0 h 152"/>
              <a:gd name="T32" fmla="*/ 21047 w 155"/>
              <a:gd name="T33" fmla="*/ 31750 h 152"/>
              <a:gd name="T34" fmla="*/ 23854 w 155"/>
              <a:gd name="T35" fmla="*/ 52388 h 152"/>
              <a:gd name="T36" fmla="*/ 0 w 155"/>
              <a:gd name="T37" fmla="*/ 76200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152"/>
              <a:gd name="T59" fmla="*/ 155 w 155"/>
              <a:gd name="T60" fmla="*/ 152 h 1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152">
                <a:moveTo>
                  <a:pt x="0" y="48"/>
                </a:moveTo>
                <a:lnTo>
                  <a:pt x="3" y="78"/>
                </a:lnTo>
                <a:lnTo>
                  <a:pt x="22" y="109"/>
                </a:lnTo>
                <a:lnTo>
                  <a:pt x="45" y="118"/>
                </a:lnTo>
                <a:lnTo>
                  <a:pt x="63" y="123"/>
                </a:lnTo>
                <a:lnTo>
                  <a:pt x="76" y="151"/>
                </a:lnTo>
                <a:lnTo>
                  <a:pt x="134" y="149"/>
                </a:lnTo>
                <a:lnTo>
                  <a:pt x="154" y="136"/>
                </a:lnTo>
                <a:lnTo>
                  <a:pt x="131" y="76"/>
                </a:lnTo>
                <a:lnTo>
                  <a:pt x="139" y="50"/>
                </a:lnTo>
                <a:lnTo>
                  <a:pt x="65" y="0"/>
                </a:lnTo>
                <a:lnTo>
                  <a:pt x="45" y="28"/>
                </a:lnTo>
                <a:lnTo>
                  <a:pt x="38" y="17"/>
                </a:lnTo>
                <a:lnTo>
                  <a:pt x="33" y="28"/>
                </a:lnTo>
                <a:lnTo>
                  <a:pt x="33" y="0"/>
                </a:lnTo>
                <a:lnTo>
                  <a:pt x="13" y="0"/>
                </a:lnTo>
                <a:lnTo>
                  <a:pt x="15" y="20"/>
                </a:lnTo>
                <a:lnTo>
                  <a:pt x="17" y="33"/>
                </a:lnTo>
                <a:lnTo>
                  <a:pt x="0" y="4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11" name="Freeform 403"/>
          <p:cNvSpPr>
            <a:spLocks/>
          </p:cNvSpPr>
          <p:nvPr/>
        </p:nvSpPr>
        <p:spPr bwMode="auto">
          <a:xfrm>
            <a:off x="5022850" y="4233863"/>
            <a:ext cx="227013" cy="250825"/>
          </a:xfrm>
          <a:custGeom>
            <a:avLst/>
            <a:gdLst>
              <a:gd name="T0" fmla="*/ 0 w 161"/>
              <a:gd name="T1" fmla="*/ 79375 h 158"/>
              <a:gd name="T2" fmla="*/ 4230 w 161"/>
              <a:gd name="T3" fmla="*/ 128587 h 158"/>
              <a:gd name="T4" fmla="*/ 32430 w 161"/>
              <a:gd name="T5" fmla="*/ 179387 h 158"/>
              <a:gd name="T6" fmla="*/ 66271 w 161"/>
              <a:gd name="T7" fmla="*/ 195262 h 158"/>
              <a:gd name="T8" fmla="*/ 91651 w 161"/>
              <a:gd name="T9" fmla="*/ 203200 h 158"/>
              <a:gd name="T10" fmla="*/ 111391 w 161"/>
              <a:gd name="T11" fmla="*/ 249238 h 158"/>
              <a:gd name="T12" fmla="*/ 195993 w 161"/>
              <a:gd name="T13" fmla="*/ 246063 h 158"/>
              <a:gd name="T14" fmla="*/ 225603 w 161"/>
              <a:gd name="T15" fmla="*/ 223838 h 158"/>
              <a:gd name="T16" fmla="*/ 191763 w 161"/>
              <a:gd name="T17" fmla="*/ 125413 h 158"/>
              <a:gd name="T18" fmla="*/ 203043 w 161"/>
              <a:gd name="T19" fmla="*/ 82550 h 158"/>
              <a:gd name="T20" fmla="*/ 95881 w 161"/>
              <a:gd name="T21" fmla="*/ 0 h 158"/>
              <a:gd name="T22" fmla="*/ 66271 w 161"/>
              <a:gd name="T23" fmla="*/ 46037 h 158"/>
              <a:gd name="T24" fmla="*/ 54991 w 161"/>
              <a:gd name="T25" fmla="*/ 28575 h 158"/>
              <a:gd name="T26" fmla="*/ 47941 w 161"/>
              <a:gd name="T27" fmla="*/ 46037 h 158"/>
              <a:gd name="T28" fmla="*/ 47941 w 161"/>
              <a:gd name="T29" fmla="*/ 0 h 158"/>
              <a:gd name="T30" fmla="*/ 18330 w 161"/>
              <a:gd name="T31" fmla="*/ 0 h 158"/>
              <a:gd name="T32" fmla="*/ 22560 w 161"/>
              <a:gd name="T33" fmla="*/ 33337 h 158"/>
              <a:gd name="T34" fmla="*/ 25380 w 161"/>
              <a:gd name="T35" fmla="*/ 53975 h 158"/>
              <a:gd name="T36" fmla="*/ 0 w 161"/>
              <a:gd name="T37" fmla="*/ 79375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
              <a:gd name="T58" fmla="*/ 0 h 158"/>
              <a:gd name="T59" fmla="*/ 161 w 161"/>
              <a:gd name="T60" fmla="*/ 158 h 1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 h="158">
                <a:moveTo>
                  <a:pt x="0" y="50"/>
                </a:moveTo>
                <a:lnTo>
                  <a:pt x="3" y="81"/>
                </a:lnTo>
                <a:lnTo>
                  <a:pt x="23" y="113"/>
                </a:lnTo>
                <a:lnTo>
                  <a:pt x="47" y="123"/>
                </a:lnTo>
                <a:lnTo>
                  <a:pt x="65" y="128"/>
                </a:lnTo>
                <a:lnTo>
                  <a:pt x="79" y="157"/>
                </a:lnTo>
                <a:lnTo>
                  <a:pt x="139" y="155"/>
                </a:lnTo>
                <a:lnTo>
                  <a:pt x="160" y="141"/>
                </a:lnTo>
                <a:lnTo>
                  <a:pt x="136" y="79"/>
                </a:lnTo>
                <a:lnTo>
                  <a:pt x="144" y="52"/>
                </a:lnTo>
                <a:lnTo>
                  <a:pt x="68" y="0"/>
                </a:lnTo>
                <a:lnTo>
                  <a:pt x="47" y="29"/>
                </a:lnTo>
                <a:lnTo>
                  <a:pt x="39" y="18"/>
                </a:lnTo>
                <a:lnTo>
                  <a:pt x="34" y="29"/>
                </a:lnTo>
                <a:lnTo>
                  <a:pt x="34" y="0"/>
                </a:lnTo>
                <a:lnTo>
                  <a:pt x="13" y="0"/>
                </a:lnTo>
                <a:lnTo>
                  <a:pt x="16" y="21"/>
                </a:lnTo>
                <a:lnTo>
                  <a:pt x="18" y="34"/>
                </a:lnTo>
                <a:lnTo>
                  <a:pt x="0" y="5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12" name="Freeform 404"/>
          <p:cNvSpPr>
            <a:spLocks/>
          </p:cNvSpPr>
          <p:nvPr/>
        </p:nvSpPr>
        <p:spPr bwMode="auto">
          <a:xfrm>
            <a:off x="6435725" y="3721100"/>
            <a:ext cx="155575" cy="346075"/>
          </a:xfrm>
          <a:custGeom>
            <a:avLst/>
            <a:gdLst>
              <a:gd name="T0" fmla="*/ 0 w 110"/>
              <a:gd name="T1" fmla="*/ 57150 h 218"/>
              <a:gd name="T2" fmla="*/ 7072 w 110"/>
              <a:gd name="T3" fmla="*/ 25400 h 218"/>
              <a:gd name="T4" fmla="*/ 48087 w 110"/>
              <a:gd name="T5" fmla="*/ 0 h 218"/>
              <a:gd name="T6" fmla="*/ 65059 w 110"/>
              <a:gd name="T7" fmla="*/ 25400 h 218"/>
              <a:gd name="T8" fmla="*/ 63644 w 110"/>
              <a:gd name="T9" fmla="*/ 74613 h 218"/>
              <a:gd name="T10" fmla="*/ 111731 w 110"/>
              <a:gd name="T11" fmla="*/ 57150 h 218"/>
              <a:gd name="T12" fmla="*/ 134360 w 110"/>
              <a:gd name="T13" fmla="*/ 74613 h 218"/>
              <a:gd name="T14" fmla="*/ 154161 w 110"/>
              <a:gd name="T15" fmla="*/ 122238 h 218"/>
              <a:gd name="T16" fmla="*/ 147089 w 110"/>
              <a:gd name="T17" fmla="*/ 150813 h 218"/>
              <a:gd name="T18" fmla="*/ 108903 w 110"/>
              <a:gd name="T19" fmla="*/ 146050 h 218"/>
              <a:gd name="T20" fmla="*/ 97588 w 110"/>
              <a:gd name="T21" fmla="*/ 158750 h 218"/>
              <a:gd name="T22" fmla="*/ 101831 w 110"/>
              <a:gd name="T23" fmla="*/ 211138 h 218"/>
              <a:gd name="T24" fmla="*/ 48087 w 110"/>
              <a:gd name="T25" fmla="*/ 166688 h 218"/>
              <a:gd name="T26" fmla="*/ 28286 w 110"/>
              <a:gd name="T27" fmla="*/ 244475 h 218"/>
              <a:gd name="T28" fmla="*/ 55158 w 110"/>
              <a:gd name="T29" fmla="*/ 312738 h 218"/>
              <a:gd name="T30" fmla="*/ 87688 w 110"/>
              <a:gd name="T31" fmla="*/ 336550 h 218"/>
              <a:gd name="T32" fmla="*/ 69302 w 110"/>
              <a:gd name="T33" fmla="*/ 344488 h 218"/>
              <a:gd name="T34" fmla="*/ 63644 w 110"/>
              <a:gd name="T35" fmla="*/ 328613 h 218"/>
              <a:gd name="T36" fmla="*/ 52330 w 110"/>
              <a:gd name="T37" fmla="*/ 328613 h 218"/>
              <a:gd name="T38" fmla="*/ 12729 w 110"/>
              <a:gd name="T39" fmla="*/ 287338 h 218"/>
              <a:gd name="T40" fmla="*/ 16972 w 110"/>
              <a:gd name="T41" fmla="*/ 247650 h 218"/>
              <a:gd name="T42" fmla="*/ 35358 w 110"/>
              <a:gd name="T43" fmla="*/ 206375 h 218"/>
              <a:gd name="T44" fmla="*/ 9900 w 110"/>
              <a:gd name="T45" fmla="*/ 139700 h 218"/>
              <a:gd name="T46" fmla="*/ 21215 w 110"/>
              <a:gd name="T47" fmla="*/ 104775 h 218"/>
              <a:gd name="T48" fmla="*/ 0 w 110"/>
              <a:gd name="T49" fmla="*/ 57150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0"/>
              <a:gd name="T76" fmla="*/ 0 h 218"/>
              <a:gd name="T77" fmla="*/ 110 w 110"/>
              <a:gd name="T78" fmla="*/ 218 h 2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0" h="218">
                <a:moveTo>
                  <a:pt x="0" y="36"/>
                </a:moveTo>
                <a:lnTo>
                  <a:pt x="5" y="16"/>
                </a:lnTo>
                <a:lnTo>
                  <a:pt x="34" y="0"/>
                </a:lnTo>
                <a:lnTo>
                  <a:pt x="46" y="16"/>
                </a:lnTo>
                <a:lnTo>
                  <a:pt x="45" y="47"/>
                </a:lnTo>
                <a:lnTo>
                  <a:pt x="79" y="36"/>
                </a:lnTo>
                <a:lnTo>
                  <a:pt x="95" y="47"/>
                </a:lnTo>
                <a:lnTo>
                  <a:pt x="109" y="77"/>
                </a:lnTo>
                <a:lnTo>
                  <a:pt x="104" y="95"/>
                </a:lnTo>
                <a:lnTo>
                  <a:pt x="77" y="92"/>
                </a:lnTo>
                <a:lnTo>
                  <a:pt x="69" y="100"/>
                </a:lnTo>
                <a:lnTo>
                  <a:pt x="72" y="133"/>
                </a:lnTo>
                <a:lnTo>
                  <a:pt x="34" y="105"/>
                </a:lnTo>
                <a:lnTo>
                  <a:pt x="20" y="154"/>
                </a:lnTo>
                <a:lnTo>
                  <a:pt x="39" y="197"/>
                </a:lnTo>
                <a:lnTo>
                  <a:pt x="62" y="212"/>
                </a:lnTo>
                <a:lnTo>
                  <a:pt x="49" y="217"/>
                </a:lnTo>
                <a:lnTo>
                  <a:pt x="45" y="207"/>
                </a:lnTo>
                <a:lnTo>
                  <a:pt x="37" y="207"/>
                </a:lnTo>
                <a:lnTo>
                  <a:pt x="9" y="181"/>
                </a:lnTo>
                <a:lnTo>
                  <a:pt x="12" y="156"/>
                </a:lnTo>
                <a:lnTo>
                  <a:pt x="25" y="130"/>
                </a:lnTo>
                <a:lnTo>
                  <a:pt x="7" y="88"/>
                </a:lnTo>
                <a:lnTo>
                  <a:pt x="15" y="66"/>
                </a:lnTo>
                <a:lnTo>
                  <a:pt x="0" y="3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13" name="Freeform 405"/>
          <p:cNvSpPr>
            <a:spLocks/>
          </p:cNvSpPr>
          <p:nvPr/>
        </p:nvSpPr>
        <p:spPr bwMode="auto">
          <a:xfrm>
            <a:off x="6435725" y="3721100"/>
            <a:ext cx="163513" cy="355600"/>
          </a:xfrm>
          <a:custGeom>
            <a:avLst/>
            <a:gdLst>
              <a:gd name="T0" fmla="*/ 0 w 116"/>
              <a:gd name="T1" fmla="*/ 58738 h 224"/>
              <a:gd name="T2" fmla="*/ 7048 w 116"/>
              <a:gd name="T3" fmla="*/ 25400 h 224"/>
              <a:gd name="T4" fmla="*/ 50745 w 116"/>
              <a:gd name="T5" fmla="*/ 0 h 224"/>
              <a:gd name="T6" fmla="*/ 69070 w 116"/>
              <a:gd name="T7" fmla="*/ 25400 h 224"/>
              <a:gd name="T8" fmla="*/ 66251 w 116"/>
              <a:gd name="T9" fmla="*/ 76200 h 224"/>
              <a:gd name="T10" fmla="*/ 116996 w 116"/>
              <a:gd name="T11" fmla="*/ 58738 h 224"/>
              <a:gd name="T12" fmla="*/ 140959 w 116"/>
              <a:gd name="T13" fmla="*/ 76200 h 224"/>
              <a:gd name="T14" fmla="*/ 162103 w 116"/>
              <a:gd name="T15" fmla="*/ 125413 h 224"/>
              <a:gd name="T16" fmla="*/ 155055 w 116"/>
              <a:gd name="T17" fmla="*/ 155575 h 224"/>
              <a:gd name="T18" fmla="*/ 114177 w 116"/>
              <a:gd name="T19" fmla="*/ 150813 h 224"/>
              <a:gd name="T20" fmla="*/ 102900 w 116"/>
              <a:gd name="T21" fmla="*/ 163513 h 224"/>
              <a:gd name="T22" fmla="*/ 107129 w 116"/>
              <a:gd name="T23" fmla="*/ 217488 h 224"/>
              <a:gd name="T24" fmla="*/ 50745 w 116"/>
              <a:gd name="T25" fmla="*/ 171450 h 224"/>
              <a:gd name="T26" fmla="*/ 29601 w 116"/>
              <a:gd name="T27" fmla="*/ 250825 h 224"/>
              <a:gd name="T28" fmla="*/ 57793 w 116"/>
              <a:gd name="T29" fmla="*/ 320675 h 224"/>
              <a:gd name="T30" fmla="*/ 91624 w 116"/>
              <a:gd name="T31" fmla="*/ 346075 h 224"/>
              <a:gd name="T32" fmla="*/ 73299 w 116"/>
              <a:gd name="T33" fmla="*/ 354013 h 224"/>
              <a:gd name="T34" fmla="*/ 66251 w 116"/>
              <a:gd name="T35" fmla="*/ 338138 h 224"/>
              <a:gd name="T36" fmla="*/ 54974 w 116"/>
              <a:gd name="T37" fmla="*/ 338138 h 224"/>
              <a:gd name="T38" fmla="*/ 14096 w 116"/>
              <a:gd name="T39" fmla="*/ 295275 h 224"/>
              <a:gd name="T40" fmla="*/ 18325 w 116"/>
              <a:gd name="T41" fmla="*/ 254000 h 224"/>
              <a:gd name="T42" fmla="*/ 36649 w 116"/>
              <a:gd name="T43" fmla="*/ 212725 h 224"/>
              <a:gd name="T44" fmla="*/ 9867 w 116"/>
              <a:gd name="T45" fmla="*/ 142875 h 224"/>
              <a:gd name="T46" fmla="*/ 22554 w 116"/>
              <a:gd name="T47" fmla="*/ 107950 h 224"/>
              <a:gd name="T48" fmla="*/ 0 w 116"/>
              <a:gd name="T49" fmla="*/ 58738 h 2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
              <a:gd name="T76" fmla="*/ 0 h 224"/>
              <a:gd name="T77" fmla="*/ 116 w 116"/>
              <a:gd name="T78" fmla="*/ 224 h 2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 h="224">
                <a:moveTo>
                  <a:pt x="0" y="37"/>
                </a:moveTo>
                <a:lnTo>
                  <a:pt x="5" y="16"/>
                </a:lnTo>
                <a:lnTo>
                  <a:pt x="36" y="0"/>
                </a:lnTo>
                <a:lnTo>
                  <a:pt x="49" y="16"/>
                </a:lnTo>
                <a:lnTo>
                  <a:pt x="47" y="48"/>
                </a:lnTo>
                <a:lnTo>
                  <a:pt x="83" y="37"/>
                </a:lnTo>
                <a:lnTo>
                  <a:pt x="100" y="48"/>
                </a:lnTo>
                <a:lnTo>
                  <a:pt x="115" y="79"/>
                </a:lnTo>
                <a:lnTo>
                  <a:pt x="110" y="98"/>
                </a:lnTo>
                <a:lnTo>
                  <a:pt x="81" y="95"/>
                </a:lnTo>
                <a:lnTo>
                  <a:pt x="73" y="103"/>
                </a:lnTo>
                <a:lnTo>
                  <a:pt x="76" y="137"/>
                </a:lnTo>
                <a:lnTo>
                  <a:pt x="36" y="108"/>
                </a:lnTo>
                <a:lnTo>
                  <a:pt x="21" y="158"/>
                </a:lnTo>
                <a:lnTo>
                  <a:pt x="41" y="202"/>
                </a:lnTo>
                <a:lnTo>
                  <a:pt x="65" y="218"/>
                </a:lnTo>
                <a:lnTo>
                  <a:pt x="52" y="223"/>
                </a:lnTo>
                <a:lnTo>
                  <a:pt x="47" y="213"/>
                </a:lnTo>
                <a:lnTo>
                  <a:pt x="39" y="213"/>
                </a:lnTo>
                <a:lnTo>
                  <a:pt x="10" y="186"/>
                </a:lnTo>
                <a:lnTo>
                  <a:pt x="13" y="160"/>
                </a:lnTo>
                <a:lnTo>
                  <a:pt x="26" y="134"/>
                </a:lnTo>
                <a:lnTo>
                  <a:pt x="7" y="90"/>
                </a:lnTo>
                <a:lnTo>
                  <a:pt x="16" y="68"/>
                </a:lnTo>
                <a:lnTo>
                  <a:pt x="0" y="3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14" name="Freeform 406"/>
          <p:cNvSpPr>
            <a:spLocks/>
          </p:cNvSpPr>
          <p:nvPr/>
        </p:nvSpPr>
        <p:spPr bwMode="auto">
          <a:xfrm>
            <a:off x="4403725" y="3946525"/>
            <a:ext cx="38100" cy="112713"/>
          </a:xfrm>
          <a:custGeom>
            <a:avLst/>
            <a:gdLst>
              <a:gd name="T0" fmla="*/ 0 w 27"/>
              <a:gd name="T1" fmla="*/ 0 h 71"/>
              <a:gd name="T2" fmla="*/ 18344 w 27"/>
              <a:gd name="T3" fmla="*/ 4763 h 71"/>
              <a:gd name="T4" fmla="*/ 36689 w 27"/>
              <a:gd name="T5" fmla="*/ 106363 h 71"/>
              <a:gd name="T6" fmla="*/ 28222 w 27"/>
              <a:gd name="T7" fmla="*/ 111125 h 71"/>
              <a:gd name="T8" fmla="*/ 0 w 27"/>
              <a:gd name="T9" fmla="*/ 0 h 71"/>
              <a:gd name="T10" fmla="*/ 0 60000 65536"/>
              <a:gd name="T11" fmla="*/ 0 60000 65536"/>
              <a:gd name="T12" fmla="*/ 0 60000 65536"/>
              <a:gd name="T13" fmla="*/ 0 60000 65536"/>
              <a:gd name="T14" fmla="*/ 0 60000 65536"/>
              <a:gd name="T15" fmla="*/ 0 w 27"/>
              <a:gd name="T16" fmla="*/ 0 h 71"/>
              <a:gd name="T17" fmla="*/ 27 w 27"/>
              <a:gd name="T18" fmla="*/ 71 h 71"/>
            </a:gdLst>
            <a:ahLst/>
            <a:cxnLst>
              <a:cxn ang="T10">
                <a:pos x="T0" y="T1"/>
              </a:cxn>
              <a:cxn ang="T11">
                <a:pos x="T2" y="T3"/>
              </a:cxn>
              <a:cxn ang="T12">
                <a:pos x="T4" y="T5"/>
              </a:cxn>
              <a:cxn ang="T13">
                <a:pos x="T6" y="T7"/>
              </a:cxn>
              <a:cxn ang="T14">
                <a:pos x="T8" y="T9"/>
              </a:cxn>
            </a:cxnLst>
            <a:rect l="T15" t="T16" r="T17" b="T18"/>
            <a:pathLst>
              <a:path w="27" h="71">
                <a:moveTo>
                  <a:pt x="0" y="0"/>
                </a:moveTo>
                <a:lnTo>
                  <a:pt x="13" y="3"/>
                </a:lnTo>
                <a:lnTo>
                  <a:pt x="26" y="67"/>
                </a:lnTo>
                <a:lnTo>
                  <a:pt x="20" y="70"/>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15" name="Freeform 407"/>
          <p:cNvSpPr>
            <a:spLocks/>
          </p:cNvSpPr>
          <p:nvPr/>
        </p:nvSpPr>
        <p:spPr bwMode="auto">
          <a:xfrm>
            <a:off x="4403725" y="3946525"/>
            <a:ext cx="47625" cy="122238"/>
          </a:xfrm>
          <a:custGeom>
            <a:avLst/>
            <a:gdLst>
              <a:gd name="T0" fmla="*/ 0 w 33"/>
              <a:gd name="T1" fmla="*/ 0 h 77"/>
              <a:gd name="T2" fmla="*/ 23091 w 33"/>
              <a:gd name="T3" fmla="*/ 4763 h 77"/>
              <a:gd name="T4" fmla="*/ 46182 w 33"/>
              <a:gd name="T5" fmla="*/ 115888 h 77"/>
              <a:gd name="T6" fmla="*/ 34636 w 33"/>
              <a:gd name="T7" fmla="*/ 120650 h 77"/>
              <a:gd name="T8" fmla="*/ 0 w 33"/>
              <a:gd name="T9" fmla="*/ 0 h 77"/>
              <a:gd name="T10" fmla="*/ 0 60000 65536"/>
              <a:gd name="T11" fmla="*/ 0 60000 65536"/>
              <a:gd name="T12" fmla="*/ 0 60000 65536"/>
              <a:gd name="T13" fmla="*/ 0 60000 65536"/>
              <a:gd name="T14" fmla="*/ 0 60000 65536"/>
              <a:gd name="T15" fmla="*/ 0 w 33"/>
              <a:gd name="T16" fmla="*/ 0 h 77"/>
              <a:gd name="T17" fmla="*/ 33 w 33"/>
              <a:gd name="T18" fmla="*/ 77 h 77"/>
            </a:gdLst>
            <a:ahLst/>
            <a:cxnLst>
              <a:cxn ang="T10">
                <a:pos x="T0" y="T1"/>
              </a:cxn>
              <a:cxn ang="T11">
                <a:pos x="T2" y="T3"/>
              </a:cxn>
              <a:cxn ang="T12">
                <a:pos x="T4" y="T5"/>
              </a:cxn>
              <a:cxn ang="T13">
                <a:pos x="T6" y="T7"/>
              </a:cxn>
              <a:cxn ang="T14">
                <a:pos x="T8" y="T9"/>
              </a:cxn>
            </a:cxnLst>
            <a:rect l="T15" t="T16" r="T17" b="T18"/>
            <a:pathLst>
              <a:path w="33" h="77">
                <a:moveTo>
                  <a:pt x="0" y="0"/>
                </a:moveTo>
                <a:lnTo>
                  <a:pt x="16" y="3"/>
                </a:lnTo>
                <a:lnTo>
                  <a:pt x="32" y="73"/>
                </a:lnTo>
                <a:lnTo>
                  <a:pt x="24" y="7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16" name="Freeform 408"/>
          <p:cNvSpPr>
            <a:spLocks/>
          </p:cNvSpPr>
          <p:nvPr/>
        </p:nvSpPr>
        <p:spPr bwMode="auto">
          <a:xfrm>
            <a:off x="5467350" y="3592513"/>
            <a:ext cx="100013" cy="71437"/>
          </a:xfrm>
          <a:custGeom>
            <a:avLst/>
            <a:gdLst>
              <a:gd name="T0" fmla="*/ 0 w 71"/>
              <a:gd name="T1" fmla="*/ 28575 h 45"/>
              <a:gd name="T2" fmla="*/ 7043 w 71"/>
              <a:gd name="T3" fmla="*/ 26987 h 45"/>
              <a:gd name="T4" fmla="*/ 15495 w 71"/>
              <a:gd name="T5" fmla="*/ 41275 h 45"/>
              <a:gd name="T6" fmla="*/ 53528 w 71"/>
              <a:gd name="T7" fmla="*/ 41275 h 45"/>
              <a:gd name="T8" fmla="*/ 94378 w 71"/>
              <a:gd name="T9" fmla="*/ 0 h 45"/>
              <a:gd name="T10" fmla="*/ 98604 w 71"/>
              <a:gd name="T11" fmla="*/ 22225 h 45"/>
              <a:gd name="T12" fmla="*/ 88744 w 71"/>
              <a:gd name="T13" fmla="*/ 22225 h 45"/>
              <a:gd name="T14" fmla="*/ 94378 w 71"/>
              <a:gd name="T15" fmla="*/ 41275 h 45"/>
              <a:gd name="T16" fmla="*/ 81701 w 71"/>
              <a:gd name="T17" fmla="*/ 69850 h 45"/>
              <a:gd name="T18" fmla="*/ 19721 w 71"/>
              <a:gd name="T19" fmla="*/ 65087 h 45"/>
              <a:gd name="T20" fmla="*/ 0 w 71"/>
              <a:gd name="T21" fmla="*/ 2857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45"/>
              <a:gd name="T35" fmla="*/ 71 w 71"/>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45">
                <a:moveTo>
                  <a:pt x="0" y="18"/>
                </a:moveTo>
                <a:lnTo>
                  <a:pt x="5" y="17"/>
                </a:lnTo>
                <a:lnTo>
                  <a:pt x="11" y="26"/>
                </a:lnTo>
                <a:lnTo>
                  <a:pt x="38" y="26"/>
                </a:lnTo>
                <a:lnTo>
                  <a:pt x="67" y="0"/>
                </a:lnTo>
                <a:lnTo>
                  <a:pt x="70" y="14"/>
                </a:lnTo>
                <a:lnTo>
                  <a:pt x="63" y="14"/>
                </a:lnTo>
                <a:lnTo>
                  <a:pt x="67" y="26"/>
                </a:lnTo>
                <a:lnTo>
                  <a:pt x="58" y="44"/>
                </a:lnTo>
                <a:lnTo>
                  <a:pt x="14" y="41"/>
                </a:lnTo>
                <a:lnTo>
                  <a:pt x="0" y="18"/>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17" name="Freeform 409"/>
          <p:cNvSpPr>
            <a:spLocks/>
          </p:cNvSpPr>
          <p:nvPr/>
        </p:nvSpPr>
        <p:spPr bwMode="auto">
          <a:xfrm>
            <a:off x="5467350" y="3592513"/>
            <a:ext cx="107950" cy="80962"/>
          </a:xfrm>
          <a:custGeom>
            <a:avLst/>
            <a:gdLst>
              <a:gd name="T0" fmla="*/ 0 w 77"/>
              <a:gd name="T1" fmla="*/ 33337 h 51"/>
              <a:gd name="T2" fmla="*/ 7010 w 77"/>
              <a:gd name="T3" fmla="*/ 30162 h 51"/>
              <a:gd name="T4" fmla="*/ 16823 w 77"/>
              <a:gd name="T5" fmla="*/ 46037 h 51"/>
              <a:gd name="T6" fmla="*/ 57480 w 77"/>
              <a:gd name="T7" fmla="*/ 46037 h 51"/>
              <a:gd name="T8" fmla="*/ 102342 w 77"/>
              <a:gd name="T9" fmla="*/ 0 h 51"/>
              <a:gd name="T10" fmla="*/ 106548 w 77"/>
              <a:gd name="T11" fmla="*/ 25400 h 51"/>
              <a:gd name="T12" fmla="*/ 95332 w 77"/>
              <a:gd name="T13" fmla="*/ 25400 h 51"/>
              <a:gd name="T14" fmla="*/ 102342 w 77"/>
              <a:gd name="T15" fmla="*/ 46037 h 51"/>
              <a:gd name="T16" fmla="*/ 88323 w 77"/>
              <a:gd name="T17" fmla="*/ 79375 h 51"/>
              <a:gd name="T18" fmla="*/ 21029 w 77"/>
              <a:gd name="T19" fmla="*/ 74612 h 51"/>
              <a:gd name="T20" fmla="*/ 0 w 77"/>
              <a:gd name="T21" fmla="*/ 3333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51"/>
              <a:gd name="T35" fmla="*/ 77 w 77"/>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51">
                <a:moveTo>
                  <a:pt x="0" y="21"/>
                </a:moveTo>
                <a:lnTo>
                  <a:pt x="5" y="19"/>
                </a:lnTo>
                <a:lnTo>
                  <a:pt x="12" y="29"/>
                </a:lnTo>
                <a:lnTo>
                  <a:pt x="41" y="29"/>
                </a:lnTo>
                <a:lnTo>
                  <a:pt x="73" y="0"/>
                </a:lnTo>
                <a:lnTo>
                  <a:pt x="76" y="16"/>
                </a:lnTo>
                <a:lnTo>
                  <a:pt x="68" y="16"/>
                </a:lnTo>
                <a:lnTo>
                  <a:pt x="73" y="29"/>
                </a:lnTo>
                <a:lnTo>
                  <a:pt x="63" y="50"/>
                </a:lnTo>
                <a:lnTo>
                  <a:pt x="15" y="47"/>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18" name="Freeform 410"/>
          <p:cNvSpPr>
            <a:spLocks/>
          </p:cNvSpPr>
          <p:nvPr/>
        </p:nvSpPr>
        <p:spPr bwMode="auto">
          <a:xfrm>
            <a:off x="4559300" y="3305175"/>
            <a:ext cx="74613" cy="171450"/>
          </a:xfrm>
          <a:custGeom>
            <a:avLst/>
            <a:gdLst>
              <a:gd name="T0" fmla="*/ 0 w 53"/>
              <a:gd name="T1" fmla="*/ 74613 h 108"/>
              <a:gd name="T2" fmla="*/ 16894 w 53"/>
              <a:gd name="T3" fmla="*/ 63500 h 108"/>
              <a:gd name="T4" fmla="*/ 26748 w 53"/>
              <a:gd name="T5" fmla="*/ 4763 h 108"/>
              <a:gd name="T6" fmla="*/ 68982 w 53"/>
              <a:gd name="T7" fmla="*/ 0 h 108"/>
              <a:gd name="T8" fmla="*/ 59127 w 53"/>
              <a:gd name="T9" fmla="*/ 20638 h 108"/>
              <a:gd name="T10" fmla="*/ 68982 w 53"/>
              <a:gd name="T11" fmla="*/ 46037 h 108"/>
              <a:gd name="T12" fmla="*/ 49273 w 53"/>
              <a:gd name="T13" fmla="*/ 74613 h 108"/>
              <a:gd name="T14" fmla="*/ 73205 w 53"/>
              <a:gd name="T15" fmla="*/ 98425 h 108"/>
              <a:gd name="T16" fmla="*/ 40826 w 53"/>
              <a:gd name="T17" fmla="*/ 169863 h 108"/>
              <a:gd name="T18" fmla="*/ 33787 w 53"/>
              <a:gd name="T19" fmla="*/ 123825 h 108"/>
              <a:gd name="T20" fmla="*/ 0 w 53"/>
              <a:gd name="T21" fmla="*/ 74613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08"/>
              <a:gd name="T35" fmla="*/ 53 w 53"/>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08">
                <a:moveTo>
                  <a:pt x="0" y="47"/>
                </a:moveTo>
                <a:lnTo>
                  <a:pt x="12" y="40"/>
                </a:lnTo>
                <a:lnTo>
                  <a:pt x="19" y="3"/>
                </a:lnTo>
                <a:lnTo>
                  <a:pt x="49" y="0"/>
                </a:lnTo>
                <a:lnTo>
                  <a:pt x="42" y="13"/>
                </a:lnTo>
                <a:lnTo>
                  <a:pt x="49" y="29"/>
                </a:lnTo>
                <a:lnTo>
                  <a:pt x="35" y="47"/>
                </a:lnTo>
                <a:lnTo>
                  <a:pt x="52" y="62"/>
                </a:lnTo>
                <a:lnTo>
                  <a:pt x="29" y="107"/>
                </a:lnTo>
                <a:lnTo>
                  <a:pt x="24" y="78"/>
                </a:lnTo>
                <a:lnTo>
                  <a:pt x="0" y="47"/>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19" name="Freeform 411"/>
          <p:cNvSpPr>
            <a:spLocks/>
          </p:cNvSpPr>
          <p:nvPr/>
        </p:nvSpPr>
        <p:spPr bwMode="auto">
          <a:xfrm>
            <a:off x="4559300" y="3305175"/>
            <a:ext cx="82550" cy="180975"/>
          </a:xfrm>
          <a:custGeom>
            <a:avLst/>
            <a:gdLst>
              <a:gd name="T0" fmla="*/ 0 w 59"/>
              <a:gd name="T1" fmla="*/ 79375 h 114"/>
              <a:gd name="T2" fmla="*/ 18189 w 59"/>
              <a:gd name="T3" fmla="*/ 66675 h 114"/>
              <a:gd name="T4" fmla="*/ 29382 w 59"/>
              <a:gd name="T5" fmla="*/ 4763 h 114"/>
              <a:gd name="T6" fmla="*/ 76953 w 59"/>
              <a:gd name="T7" fmla="*/ 0 h 114"/>
              <a:gd name="T8" fmla="*/ 65760 w 59"/>
              <a:gd name="T9" fmla="*/ 22225 h 114"/>
              <a:gd name="T10" fmla="*/ 76953 w 59"/>
              <a:gd name="T11" fmla="*/ 49212 h 114"/>
              <a:gd name="T12" fmla="*/ 54567 w 59"/>
              <a:gd name="T13" fmla="*/ 79375 h 114"/>
              <a:gd name="T14" fmla="*/ 81151 w 59"/>
              <a:gd name="T15" fmla="*/ 104775 h 114"/>
              <a:gd name="T16" fmla="*/ 44773 w 59"/>
              <a:gd name="T17" fmla="*/ 179388 h 114"/>
              <a:gd name="T18" fmla="*/ 37777 w 59"/>
              <a:gd name="T19" fmla="*/ 130175 h 114"/>
              <a:gd name="T20" fmla="*/ 0 w 59"/>
              <a:gd name="T21" fmla="*/ 79375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14"/>
              <a:gd name="T35" fmla="*/ 59 w 59"/>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14">
                <a:moveTo>
                  <a:pt x="0" y="50"/>
                </a:moveTo>
                <a:lnTo>
                  <a:pt x="13" y="42"/>
                </a:lnTo>
                <a:lnTo>
                  <a:pt x="21" y="3"/>
                </a:lnTo>
                <a:lnTo>
                  <a:pt x="55" y="0"/>
                </a:lnTo>
                <a:lnTo>
                  <a:pt x="47" y="14"/>
                </a:lnTo>
                <a:lnTo>
                  <a:pt x="55" y="31"/>
                </a:lnTo>
                <a:lnTo>
                  <a:pt x="39" y="50"/>
                </a:lnTo>
                <a:lnTo>
                  <a:pt x="58" y="66"/>
                </a:lnTo>
                <a:lnTo>
                  <a:pt x="32" y="113"/>
                </a:lnTo>
                <a:lnTo>
                  <a:pt x="27" y="82"/>
                </a:lnTo>
                <a:lnTo>
                  <a:pt x="0" y="5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20" name="Freeform 412"/>
          <p:cNvSpPr>
            <a:spLocks/>
          </p:cNvSpPr>
          <p:nvPr/>
        </p:nvSpPr>
        <p:spPr bwMode="auto">
          <a:xfrm>
            <a:off x="4946650" y="3171825"/>
            <a:ext cx="52388" cy="42863"/>
          </a:xfrm>
          <a:custGeom>
            <a:avLst/>
            <a:gdLst>
              <a:gd name="T0" fmla="*/ 0 w 37"/>
              <a:gd name="T1" fmla="*/ 26988 h 27"/>
              <a:gd name="T2" fmla="*/ 7079 w 37"/>
              <a:gd name="T3" fmla="*/ 3175 h 27"/>
              <a:gd name="T4" fmla="*/ 35397 w 37"/>
              <a:gd name="T5" fmla="*/ 0 h 27"/>
              <a:gd name="T6" fmla="*/ 50972 w 37"/>
              <a:gd name="T7" fmla="*/ 20638 h 27"/>
              <a:gd name="T8" fmla="*/ 26902 w 37"/>
              <a:gd name="T9" fmla="*/ 20638 h 27"/>
              <a:gd name="T10" fmla="*/ 4248 w 37"/>
              <a:gd name="T11" fmla="*/ 41275 h 27"/>
              <a:gd name="T12" fmla="*/ 12743 w 37"/>
              <a:gd name="T13" fmla="*/ 26988 h 27"/>
              <a:gd name="T14" fmla="*/ 0 w 37"/>
              <a:gd name="T15" fmla="*/ 26988 h 27"/>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7"/>
              <a:gd name="T26" fmla="*/ 37 w 3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7">
                <a:moveTo>
                  <a:pt x="0" y="17"/>
                </a:moveTo>
                <a:lnTo>
                  <a:pt x="5" y="2"/>
                </a:lnTo>
                <a:lnTo>
                  <a:pt x="25" y="0"/>
                </a:lnTo>
                <a:lnTo>
                  <a:pt x="36" y="13"/>
                </a:lnTo>
                <a:lnTo>
                  <a:pt x="19" y="13"/>
                </a:lnTo>
                <a:lnTo>
                  <a:pt x="3" y="26"/>
                </a:lnTo>
                <a:lnTo>
                  <a:pt x="9" y="17"/>
                </a:lnTo>
                <a:lnTo>
                  <a:pt x="0" y="17"/>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21" name="Freeform 413"/>
          <p:cNvSpPr>
            <a:spLocks/>
          </p:cNvSpPr>
          <p:nvPr/>
        </p:nvSpPr>
        <p:spPr bwMode="auto">
          <a:xfrm>
            <a:off x="4946650" y="3171825"/>
            <a:ext cx="61913" cy="52388"/>
          </a:xfrm>
          <a:custGeom>
            <a:avLst/>
            <a:gdLst>
              <a:gd name="T0" fmla="*/ 0 w 43"/>
              <a:gd name="T1" fmla="*/ 33338 h 33"/>
              <a:gd name="T2" fmla="*/ 8639 w 43"/>
              <a:gd name="T3" fmla="*/ 4763 h 33"/>
              <a:gd name="T4" fmla="*/ 41755 w 43"/>
              <a:gd name="T5" fmla="*/ 0 h 33"/>
              <a:gd name="T6" fmla="*/ 60473 w 43"/>
              <a:gd name="T7" fmla="*/ 25400 h 33"/>
              <a:gd name="T8" fmla="*/ 31676 w 43"/>
              <a:gd name="T9" fmla="*/ 25400 h 33"/>
              <a:gd name="T10" fmla="*/ 4320 w 43"/>
              <a:gd name="T11" fmla="*/ 50800 h 33"/>
              <a:gd name="T12" fmla="*/ 15838 w 43"/>
              <a:gd name="T13" fmla="*/ 33338 h 33"/>
              <a:gd name="T14" fmla="*/ 0 w 43"/>
              <a:gd name="T15" fmla="*/ 33338 h 33"/>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3"/>
              <a:gd name="T26" fmla="*/ 43 w 4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3">
                <a:moveTo>
                  <a:pt x="0" y="21"/>
                </a:moveTo>
                <a:lnTo>
                  <a:pt x="6" y="3"/>
                </a:lnTo>
                <a:lnTo>
                  <a:pt x="29" y="0"/>
                </a:lnTo>
                <a:lnTo>
                  <a:pt x="42" y="16"/>
                </a:lnTo>
                <a:lnTo>
                  <a:pt x="22" y="16"/>
                </a:lnTo>
                <a:lnTo>
                  <a:pt x="3" y="32"/>
                </a:lnTo>
                <a:lnTo>
                  <a:pt x="11" y="21"/>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22" name="Freeform 414"/>
          <p:cNvSpPr>
            <a:spLocks/>
          </p:cNvSpPr>
          <p:nvPr/>
        </p:nvSpPr>
        <p:spPr bwMode="auto">
          <a:xfrm>
            <a:off x="4951413" y="3168650"/>
            <a:ext cx="377825" cy="153988"/>
          </a:xfrm>
          <a:custGeom>
            <a:avLst/>
            <a:gdLst>
              <a:gd name="T0" fmla="*/ 0 w 268"/>
              <a:gd name="T1" fmla="*/ 53975 h 97"/>
              <a:gd name="T2" fmla="*/ 18327 w 268"/>
              <a:gd name="T3" fmla="*/ 93663 h 97"/>
              <a:gd name="T4" fmla="*/ 4229 w 268"/>
              <a:gd name="T5" fmla="*/ 93663 h 97"/>
              <a:gd name="T6" fmla="*/ 18327 w 268"/>
              <a:gd name="T7" fmla="*/ 104775 h 97"/>
              <a:gd name="T8" fmla="*/ 26786 w 268"/>
              <a:gd name="T9" fmla="*/ 128588 h 97"/>
              <a:gd name="T10" fmla="*/ 42294 w 268"/>
              <a:gd name="T11" fmla="*/ 128588 h 97"/>
              <a:gd name="T12" fmla="*/ 26786 w 268"/>
              <a:gd name="T13" fmla="*/ 138113 h 97"/>
              <a:gd name="T14" fmla="*/ 50753 w 268"/>
              <a:gd name="T15" fmla="*/ 133350 h 97"/>
              <a:gd name="T16" fmla="*/ 73309 w 268"/>
              <a:gd name="T17" fmla="*/ 149225 h 97"/>
              <a:gd name="T18" fmla="*/ 97276 w 268"/>
              <a:gd name="T19" fmla="*/ 133350 h 97"/>
              <a:gd name="T20" fmla="*/ 133930 w 268"/>
              <a:gd name="T21" fmla="*/ 152400 h 97"/>
              <a:gd name="T22" fmla="*/ 203010 w 268"/>
              <a:gd name="T23" fmla="*/ 133350 h 97"/>
              <a:gd name="T24" fmla="*/ 198781 w 268"/>
              <a:gd name="T25" fmla="*/ 152400 h 97"/>
              <a:gd name="T26" fmla="*/ 214289 w 268"/>
              <a:gd name="T27" fmla="*/ 133350 h 97"/>
              <a:gd name="T28" fmla="*/ 329892 w 268"/>
              <a:gd name="T29" fmla="*/ 123825 h 97"/>
              <a:gd name="T30" fmla="*/ 376415 w 268"/>
              <a:gd name="T31" fmla="*/ 120650 h 97"/>
              <a:gd name="T32" fmla="*/ 365137 w 268"/>
              <a:gd name="T33" fmla="*/ 69850 h 97"/>
              <a:gd name="T34" fmla="*/ 372186 w 268"/>
              <a:gd name="T35" fmla="*/ 58738 h 97"/>
              <a:gd name="T36" fmla="*/ 336941 w 268"/>
              <a:gd name="T37" fmla="*/ 11113 h 97"/>
              <a:gd name="T38" fmla="*/ 310155 w 268"/>
              <a:gd name="T39" fmla="*/ 11113 h 97"/>
              <a:gd name="T40" fmla="*/ 238255 w 268"/>
              <a:gd name="T41" fmla="*/ 26988 h 97"/>
              <a:gd name="T42" fmla="*/ 180454 w 268"/>
              <a:gd name="T43" fmla="*/ 0 h 97"/>
              <a:gd name="T44" fmla="*/ 148028 w 268"/>
              <a:gd name="T45" fmla="*/ 0 h 97"/>
              <a:gd name="T46" fmla="*/ 100095 w 268"/>
              <a:gd name="T47" fmla="*/ 26988 h 97"/>
              <a:gd name="T48" fmla="*/ 62031 w 268"/>
              <a:gd name="T49" fmla="*/ 19050 h 97"/>
              <a:gd name="T50" fmla="*/ 73309 w 268"/>
              <a:gd name="T51" fmla="*/ 31750 h 97"/>
              <a:gd name="T52" fmla="*/ 0 w 268"/>
              <a:gd name="T53" fmla="*/ 53975 h 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8"/>
              <a:gd name="T82" fmla="*/ 0 h 97"/>
              <a:gd name="T83" fmla="*/ 268 w 268"/>
              <a:gd name="T84" fmla="*/ 97 h 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8" h="97">
                <a:moveTo>
                  <a:pt x="0" y="34"/>
                </a:moveTo>
                <a:lnTo>
                  <a:pt x="13" y="59"/>
                </a:lnTo>
                <a:lnTo>
                  <a:pt x="3" y="59"/>
                </a:lnTo>
                <a:lnTo>
                  <a:pt x="13" y="66"/>
                </a:lnTo>
                <a:lnTo>
                  <a:pt x="19" y="81"/>
                </a:lnTo>
                <a:lnTo>
                  <a:pt x="30" y="81"/>
                </a:lnTo>
                <a:lnTo>
                  <a:pt x="19" y="87"/>
                </a:lnTo>
                <a:lnTo>
                  <a:pt x="36" y="84"/>
                </a:lnTo>
                <a:lnTo>
                  <a:pt x="52" y="94"/>
                </a:lnTo>
                <a:lnTo>
                  <a:pt x="69" y="84"/>
                </a:lnTo>
                <a:lnTo>
                  <a:pt x="95" y="96"/>
                </a:lnTo>
                <a:lnTo>
                  <a:pt x="144" y="84"/>
                </a:lnTo>
                <a:lnTo>
                  <a:pt x="141" y="96"/>
                </a:lnTo>
                <a:lnTo>
                  <a:pt x="152" y="84"/>
                </a:lnTo>
                <a:lnTo>
                  <a:pt x="234" y="78"/>
                </a:lnTo>
                <a:lnTo>
                  <a:pt x="267" y="76"/>
                </a:lnTo>
                <a:lnTo>
                  <a:pt x="259" y="44"/>
                </a:lnTo>
                <a:lnTo>
                  <a:pt x="264" y="37"/>
                </a:lnTo>
                <a:lnTo>
                  <a:pt x="239" y="7"/>
                </a:lnTo>
                <a:lnTo>
                  <a:pt x="220" y="7"/>
                </a:lnTo>
                <a:lnTo>
                  <a:pt x="169" y="17"/>
                </a:lnTo>
                <a:lnTo>
                  <a:pt x="128" y="0"/>
                </a:lnTo>
                <a:lnTo>
                  <a:pt x="105" y="0"/>
                </a:lnTo>
                <a:lnTo>
                  <a:pt x="71" y="17"/>
                </a:lnTo>
                <a:lnTo>
                  <a:pt x="44" y="12"/>
                </a:lnTo>
                <a:lnTo>
                  <a:pt x="52" y="20"/>
                </a:lnTo>
                <a:lnTo>
                  <a:pt x="0" y="34"/>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23" name="Freeform 415"/>
          <p:cNvSpPr>
            <a:spLocks/>
          </p:cNvSpPr>
          <p:nvPr/>
        </p:nvSpPr>
        <p:spPr bwMode="auto">
          <a:xfrm>
            <a:off x="4951413" y="3168650"/>
            <a:ext cx="387350" cy="163513"/>
          </a:xfrm>
          <a:custGeom>
            <a:avLst/>
            <a:gdLst>
              <a:gd name="T0" fmla="*/ 0 w 274"/>
              <a:gd name="T1" fmla="*/ 57150 h 103"/>
              <a:gd name="T2" fmla="*/ 18378 w 274"/>
              <a:gd name="T3" fmla="*/ 100013 h 103"/>
              <a:gd name="T4" fmla="*/ 4241 w 274"/>
              <a:gd name="T5" fmla="*/ 100013 h 103"/>
              <a:gd name="T6" fmla="*/ 18378 w 274"/>
              <a:gd name="T7" fmla="*/ 111125 h 103"/>
              <a:gd name="T8" fmla="*/ 26860 w 274"/>
              <a:gd name="T9" fmla="*/ 136525 h 103"/>
              <a:gd name="T10" fmla="*/ 43824 w 274"/>
              <a:gd name="T11" fmla="*/ 136525 h 103"/>
              <a:gd name="T12" fmla="*/ 26860 w 274"/>
              <a:gd name="T13" fmla="*/ 146050 h 103"/>
              <a:gd name="T14" fmla="*/ 52306 w 274"/>
              <a:gd name="T15" fmla="*/ 141288 h 103"/>
              <a:gd name="T16" fmla="*/ 74925 w 274"/>
              <a:gd name="T17" fmla="*/ 158750 h 103"/>
              <a:gd name="T18" fmla="*/ 100372 w 274"/>
              <a:gd name="T19" fmla="*/ 141288 h 103"/>
              <a:gd name="T20" fmla="*/ 137128 w 274"/>
              <a:gd name="T21" fmla="*/ 161925 h 103"/>
              <a:gd name="T22" fmla="*/ 207812 w 274"/>
              <a:gd name="T23" fmla="*/ 141288 h 103"/>
              <a:gd name="T24" fmla="*/ 203571 w 274"/>
              <a:gd name="T25" fmla="*/ 161925 h 103"/>
              <a:gd name="T26" fmla="*/ 219121 w 274"/>
              <a:gd name="T27" fmla="*/ 141288 h 103"/>
              <a:gd name="T28" fmla="*/ 337871 w 274"/>
              <a:gd name="T29" fmla="*/ 131763 h 103"/>
              <a:gd name="T30" fmla="*/ 385936 w 274"/>
              <a:gd name="T31" fmla="*/ 128588 h 103"/>
              <a:gd name="T32" fmla="*/ 374627 w 274"/>
              <a:gd name="T33" fmla="*/ 74613 h 103"/>
              <a:gd name="T34" fmla="*/ 381695 w 274"/>
              <a:gd name="T35" fmla="*/ 61913 h 103"/>
              <a:gd name="T36" fmla="*/ 344939 w 274"/>
              <a:gd name="T37" fmla="*/ 11113 h 103"/>
              <a:gd name="T38" fmla="*/ 318079 w 274"/>
              <a:gd name="T39" fmla="*/ 11113 h 103"/>
              <a:gd name="T40" fmla="*/ 244568 w 274"/>
              <a:gd name="T41" fmla="*/ 28575 h 103"/>
              <a:gd name="T42" fmla="*/ 185193 w 274"/>
              <a:gd name="T43" fmla="*/ 0 h 103"/>
              <a:gd name="T44" fmla="*/ 151264 w 274"/>
              <a:gd name="T45" fmla="*/ 0 h 103"/>
              <a:gd name="T46" fmla="*/ 103199 w 274"/>
              <a:gd name="T47" fmla="*/ 28575 h 103"/>
              <a:gd name="T48" fmla="*/ 63616 w 274"/>
              <a:gd name="T49" fmla="*/ 20638 h 103"/>
              <a:gd name="T50" fmla="*/ 74925 w 274"/>
              <a:gd name="T51" fmla="*/ 33338 h 103"/>
              <a:gd name="T52" fmla="*/ 0 w 274"/>
              <a:gd name="T53" fmla="*/ 57150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4"/>
              <a:gd name="T82" fmla="*/ 0 h 103"/>
              <a:gd name="T83" fmla="*/ 274 w 274"/>
              <a:gd name="T84" fmla="*/ 103 h 1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4" h="103">
                <a:moveTo>
                  <a:pt x="0" y="36"/>
                </a:moveTo>
                <a:lnTo>
                  <a:pt x="13" y="63"/>
                </a:lnTo>
                <a:lnTo>
                  <a:pt x="3" y="63"/>
                </a:lnTo>
                <a:lnTo>
                  <a:pt x="13" y="70"/>
                </a:lnTo>
                <a:lnTo>
                  <a:pt x="19" y="86"/>
                </a:lnTo>
                <a:lnTo>
                  <a:pt x="31" y="86"/>
                </a:lnTo>
                <a:lnTo>
                  <a:pt x="19" y="92"/>
                </a:lnTo>
                <a:lnTo>
                  <a:pt x="37" y="89"/>
                </a:lnTo>
                <a:lnTo>
                  <a:pt x="53" y="100"/>
                </a:lnTo>
                <a:lnTo>
                  <a:pt x="71" y="89"/>
                </a:lnTo>
                <a:lnTo>
                  <a:pt x="97" y="102"/>
                </a:lnTo>
                <a:lnTo>
                  <a:pt x="147" y="89"/>
                </a:lnTo>
                <a:lnTo>
                  <a:pt x="144" y="102"/>
                </a:lnTo>
                <a:lnTo>
                  <a:pt x="155" y="89"/>
                </a:lnTo>
                <a:lnTo>
                  <a:pt x="239" y="83"/>
                </a:lnTo>
                <a:lnTo>
                  <a:pt x="273" y="81"/>
                </a:lnTo>
                <a:lnTo>
                  <a:pt x="265" y="47"/>
                </a:lnTo>
                <a:lnTo>
                  <a:pt x="270" y="39"/>
                </a:lnTo>
                <a:lnTo>
                  <a:pt x="244" y="7"/>
                </a:lnTo>
                <a:lnTo>
                  <a:pt x="225" y="7"/>
                </a:lnTo>
                <a:lnTo>
                  <a:pt x="173" y="18"/>
                </a:lnTo>
                <a:lnTo>
                  <a:pt x="131" y="0"/>
                </a:lnTo>
                <a:lnTo>
                  <a:pt x="107" y="0"/>
                </a:lnTo>
                <a:lnTo>
                  <a:pt x="73" y="18"/>
                </a:lnTo>
                <a:lnTo>
                  <a:pt x="45" y="13"/>
                </a:lnTo>
                <a:lnTo>
                  <a:pt x="53" y="21"/>
                </a:lnTo>
                <a:lnTo>
                  <a:pt x="0" y="3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24" name="Freeform 416"/>
          <p:cNvSpPr>
            <a:spLocks/>
          </p:cNvSpPr>
          <p:nvPr/>
        </p:nvSpPr>
        <p:spPr bwMode="auto">
          <a:xfrm>
            <a:off x="5026025" y="4117975"/>
            <a:ext cx="100013" cy="115888"/>
          </a:xfrm>
          <a:custGeom>
            <a:avLst/>
            <a:gdLst>
              <a:gd name="T0" fmla="*/ 0 w 71"/>
              <a:gd name="T1" fmla="*/ 114300 h 73"/>
              <a:gd name="T2" fmla="*/ 12678 w 71"/>
              <a:gd name="T3" fmla="*/ 106363 h 73"/>
              <a:gd name="T4" fmla="*/ 40850 w 71"/>
              <a:gd name="T5" fmla="*/ 106363 h 73"/>
              <a:gd name="T6" fmla="*/ 40850 w 71"/>
              <a:gd name="T7" fmla="*/ 90488 h 73"/>
              <a:gd name="T8" fmla="*/ 80292 w 71"/>
              <a:gd name="T9" fmla="*/ 79375 h 73"/>
              <a:gd name="T10" fmla="*/ 98604 w 71"/>
              <a:gd name="T11" fmla="*/ 41275 h 73"/>
              <a:gd name="T12" fmla="*/ 80292 w 71"/>
              <a:gd name="T13" fmla="*/ 0 h 73"/>
              <a:gd name="T14" fmla="*/ 23947 w 71"/>
              <a:gd name="T15" fmla="*/ 7938 h 73"/>
              <a:gd name="T16" fmla="*/ 29581 w 71"/>
              <a:gd name="T17" fmla="*/ 38100 h 73"/>
              <a:gd name="T18" fmla="*/ 16904 w 71"/>
              <a:gd name="T19" fmla="*/ 60325 h 73"/>
              <a:gd name="T20" fmla="*/ 0 w 71"/>
              <a:gd name="T21" fmla="*/ 11430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73"/>
              <a:gd name="T35" fmla="*/ 71 w 7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73">
                <a:moveTo>
                  <a:pt x="0" y="72"/>
                </a:moveTo>
                <a:lnTo>
                  <a:pt x="9" y="67"/>
                </a:lnTo>
                <a:lnTo>
                  <a:pt x="29" y="67"/>
                </a:lnTo>
                <a:lnTo>
                  <a:pt x="29" y="57"/>
                </a:lnTo>
                <a:lnTo>
                  <a:pt x="57" y="50"/>
                </a:lnTo>
                <a:lnTo>
                  <a:pt x="70" y="26"/>
                </a:lnTo>
                <a:lnTo>
                  <a:pt x="57" y="0"/>
                </a:lnTo>
                <a:lnTo>
                  <a:pt x="17" y="5"/>
                </a:lnTo>
                <a:lnTo>
                  <a:pt x="21" y="24"/>
                </a:lnTo>
                <a:lnTo>
                  <a:pt x="12" y="38"/>
                </a:lnTo>
                <a:lnTo>
                  <a:pt x="0" y="7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25" name="Freeform 417"/>
          <p:cNvSpPr>
            <a:spLocks/>
          </p:cNvSpPr>
          <p:nvPr/>
        </p:nvSpPr>
        <p:spPr bwMode="auto">
          <a:xfrm>
            <a:off x="5026025" y="4117975"/>
            <a:ext cx="109538" cy="125413"/>
          </a:xfrm>
          <a:custGeom>
            <a:avLst/>
            <a:gdLst>
              <a:gd name="T0" fmla="*/ 0 w 77"/>
              <a:gd name="T1" fmla="*/ 123825 h 79"/>
              <a:gd name="T2" fmla="*/ 14226 w 77"/>
              <a:gd name="T3" fmla="*/ 115888 h 79"/>
              <a:gd name="T4" fmla="*/ 44100 w 77"/>
              <a:gd name="T5" fmla="*/ 115888 h 79"/>
              <a:gd name="T6" fmla="*/ 44100 w 77"/>
              <a:gd name="T7" fmla="*/ 98425 h 79"/>
              <a:gd name="T8" fmla="*/ 88199 w 77"/>
              <a:gd name="T9" fmla="*/ 85725 h 79"/>
              <a:gd name="T10" fmla="*/ 108115 w 77"/>
              <a:gd name="T11" fmla="*/ 44450 h 79"/>
              <a:gd name="T12" fmla="*/ 88199 w 77"/>
              <a:gd name="T13" fmla="*/ 0 h 79"/>
              <a:gd name="T14" fmla="*/ 25606 w 77"/>
              <a:gd name="T15" fmla="*/ 7938 h 79"/>
              <a:gd name="T16" fmla="*/ 32719 w 77"/>
              <a:gd name="T17" fmla="*/ 41275 h 79"/>
              <a:gd name="T18" fmla="*/ 18493 w 77"/>
              <a:gd name="T19" fmla="*/ 65088 h 79"/>
              <a:gd name="T20" fmla="*/ 0 w 77"/>
              <a:gd name="T21" fmla="*/ 123825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79"/>
              <a:gd name="T35" fmla="*/ 77 w 77"/>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79">
                <a:moveTo>
                  <a:pt x="0" y="78"/>
                </a:moveTo>
                <a:lnTo>
                  <a:pt x="10" y="73"/>
                </a:lnTo>
                <a:lnTo>
                  <a:pt x="31" y="73"/>
                </a:lnTo>
                <a:lnTo>
                  <a:pt x="31" y="62"/>
                </a:lnTo>
                <a:lnTo>
                  <a:pt x="62" y="54"/>
                </a:lnTo>
                <a:lnTo>
                  <a:pt x="76" y="28"/>
                </a:lnTo>
                <a:lnTo>
                  <a:pt x="62" y="0"/>
                </a:lnTo>
                <a:lnTo>
                  <a:pt x="18" y="5"/>
                </a:lnTo>
                <a:lnTo>
                  <a:pt x="23" y="26"/>
                </a:lnTo>
                <a:lnTo>
                  <a:pt x="13" y="41"/>
                </a:lnTo>
                <a:lnTo>
                  <a:pt x="0" y="7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26" name="Freeform 418"/>
          <p:cNvSpPr>
            <a:spLocks/>
          </p:cNvSpPr>
          <p:nvPr/>
        </p:nvSpPr>
        <p:spPr bwMode="auto">
          <a:xfrm>
            <a:off x="4914900" y="3448050"/>
            <a:ext cx="230188" cy="236538"/>
          </a:xfrm>
          <a:custGeom>
            <a:avLst/>
            <a:gdLst>
              <a:gd name="T0" fmla="*/ 0 w 163"/>
              <a:gd name="T1" fmla="*/ 39688 h 149"/>
              <a:gd name="T2" fmla="*/ 14122 w 163"/>
              <a:gd name="T3" fmla="*/ 231775 h 149"/>
              <a:gd name="T4" fmla="*/ 192059 w 163"/>
              <a:gd name="T5" fmla="*/ 234950 h 149"/>
              <a:gd name="T6" fmla="*/ 221715 w 163"/>
              <a:gd name="T7" fmla="*/ 206375 h 149"/>
              <a:gd name="T8" fmla="*/ 228776 w 163"/>
              <a:gd name="T9" fmla="*/ 182563 h 149"/>
              <a:gd name="T10" fmla="*/ 156754 w 163"/>
              <a:gd name="T11" fmla="*/ 52388 h 149"/>
              <a:gd name="T12" fmla="*/ 192059 w 163"/>
              <a:gd name="T13" fmla="*/ 95250 h 149"/>
              <a:gd name="T14" fmla="*/ 207593 w 163"/>
              <a:gd name="T15" fmla="*/ 55563 h 149"/>
              <a:gd name="T16" fmla="*/ 192059 w 163"/>
              <a:gd name="T17" fmla="*/ 7938 h 149"/>
              <a:gd name="T18" fmla="*/ 149693 w 163"/>
              <a:gd name="T19" fmla="*/ 19050 h 149"/>
              <a:gd name="T20" fmla="*/ 149693 w 163"/>
              <a:gd name="T21" fmla="*/ 0 h 149"/>
              <a:gd name="T22" fmla="*/ 125685 w 163"/>
              <a:gd name="T23" fmla="*/ 3175 h 149"/>
              <a:gd name="T24" fmla="*/ 88968 w 163"/>
              <a:gd name="T25" fmla="*/ 22225 h 149"/>
              <a:gd name="T26" fmla="*/ 14122 w 163"/>
              <a:gd name="T27" fmla="*/ 0 h 149"/>
              <a:gd name="T28" fmla="*/ 0 w 163"/>
              <a:gd name="T29" fmla="*/ 39688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
              <a:gd name="T46" fmla="*/ 0 h 149"/>
              <a:gd name="T47" fmla="*/ 163 w 163"/>
              <a:gd name="T48" fmla="*/ 149 h 1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 h="149">
                <a:moveTo>
                  <a:pt x="0" y="25"/>
                </a:moveTo>
                <a:lnTo>
                  <a:pt x="10" y="146"/>
                </a:lnTo>
                <a:lnTo>
                  <a:pt x="136" y="148"/>
                </a:lnTo>
                <a:lnTo>
                  <a:pt x="157" y="130"/>
                </a:lnTo>
                <a:lnTo>
                  <a:pt x="162" y="115"/>
                </a:lnTo>
                <a:lnTo>
                  <a:pt x="111" y="33"/>
                </a:lnTo>
                <a:lnTo>
                  <a:pt x="136" y="60"/>
                </a:lnTo>
                <a:lnTo>
                  <a:pt x="147" y="35"/>
                </a:lnTo>
                <a:lnTo>
                  <a:pt x="136" y="5"/>
                </a:lnTo>
                <a:lnTo>
                  <a:pt x="106" y="12"/>
                </a:lnTo>
                <a:lnTo>
                  <a:pt x="106" y="0"/>
                </a:lnTo>
                <a:lnTo>
                  <a:pt x="89" y="2"/>
                </a:lnTo>
                <a:lnTo>
                  <a:pt x="63" y="14"/>
                </a:lnTo>
                <a:lnTo>
                  <a:pt x="10" y="0"/>
                </a:lnTo>
                <a:lnTo>
                  <a:pt x="0" y="25"/>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27" name="Freeform 419"/>
          <p:cNvSpPr>
            <a:spLocks/>
          </p:cNvSpPr>
          <p:nvPr/>
        </p:nvSpPr>
        <p:spPr bwMode="auto">
          <a:xfrm>
            <a:off x="4914900" y="3448050"/>
            <a:ext cx="238125" cy="246063"/>
          </a:xfrm>
          <a:custGeom>
            <a:avLst/>
            <a:gdLst>
              <a:gd name="T0" fmla="*/ 0 w 169"/>
              <a:gd name="T1" fmla="*/ 41275 h 155"/>
              <a:gd name="T2" fmla="*/ 14090 w 169"/>
              <a:gd name="T3" fmla="*/ 241300 h 155"/>
              <a:gd name="T4" fmla="*/ 198672 w 169"/>
              <a:gd name="T5" fmla="*/ 244475 h 155"/>
              <a:gd name="T6" fmla="*/ 229671 w 169"/>
              <a:gd name="T7" fmla="*/ 214313 h 155"/>
              <a:gd name="T8" fmla="*/ 236716 w 169"/>
              <a:gd name="T9" fmla="*/ 190500 h 155"/>
              <a:gd name="T10" fmla="*/ 162038 w 169"/>
              <a:gd name="T11" fmla="*/ 53975 h 155"/>
              <a:gd name="T12" fmla="*/ 198672 w 169"/>
              <a:gd name="T13" fmla="*/ 98425 h 155"/>
              <a:gd name="T14" fmla="*/ 214172 w 169"/>
              <a:gd name="T15" fmla="*/ 57150 h 155"/>
              <a:gd name="T16" fmla="*/ 198672 w 169"/>
              <a:gd name="T17" fmla="*/ 7938 h 155"/>
              <a:gd name="T18" fmla="*/ 154993 w 169"/>
              <a:gd name="T19" fmla="*/ 19050 h 155"/>
              <a:gd name="T20" fmla="*/ 154993 w 169"/>
              <a:gd name="T21" fmla="*/ 0 h 155"/>
              <a:gd name="T22" fmla="*/ 129630 w 169"/>
              <a:gd name="T23" fmla="*/ 3175 h 155"/>
              <a:gd name="T24" fmla="*/ 91587 w 169"/>
              <a:gd name="T25" fmla="*/ 23813 h 155"/>
              <a:gd name="T26" fmla="*/ 14090 w 169"/>
              <a:gd name="T27" fmla="*/ 0 h 155"/>
              <a:gd name="T28" fmla="*/ 0 w 169"/>
              <a:gd name="T29" fmla="*/ 41275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155"/>
              <a:gd name="T47" fmla="*/ 169 w 169"/>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155">
                <a:moveTo>
                  <a:pt x="0" y="26"/>
                </a:moveTo>
                <a:lnTo>
                  <a:pt x="10" y="152"/>
                </a:lnTo>
                <a:lnTo>
                  <a:pt x="141" y="154"/>
                </a:lnTo>
                <a:lnTo>
                  <a:pt x="163" y="135"/>
                </a:lnTo>
                <a:lnTo>
                  <a:pt x="168" y="120"/>
                </a:lnTo>
                <a:lnTo>
                  <a:pt x="115" y="34"/>
                </a:lnTo>
                <a:lnTo>
                  <a:pt x="141" y="62"/>
                </a:lnTo>
                <a:lnTo>
                  <a:pt x="152" y="36"/>
                </a:lnTo>
                <a:lnTo>
                  <a:pt x="141" y="5"/>
                </a:lnTo>
                <a:lnTo>
                  <a:pt x="110" y="12"/>
                </a:lnTo>
                <a:lnTo>
                  <a:pt x="110" y="0"/>
                </a:lnTo>
                <a:lnTo>
                  <a:pt x="92" y="2"/>
                </a:lnTo>
                <a:lnTo>
                  <a:pt x="65" y="15"/>
                </a:lnTo>
                <a:lnTo>
                  <a:pt x="10" y="0"/>
                </a:lnTo>
                <a:lnTo>
                  <a:pt x="0" y="2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28" name="Freeform 420"/>
          <p:cNvSpPr>
            <a:spLocks/>
          </p:cNvSpPr>
          <p:nvPr/>
        </p:nvSpPr>
        <p:spPr bwMode="auto">
          <a:xfrm>
            <a:off x="4241800" y="2768600"/>
            <a:ext cx="44450" cy="33338"/>
          </a:xfrm>
          <a:custGeom>
            <a:avLst/>
            <a:gdLst>
              <a:gd name="T0" fmla="*/ 0 w 31"/>
              <a:gd name="T1" fmla="*/ 22225 h 21"/>
              <a:gd name="T2" fmla="*/ 5735 w 31"/>
              <a:gd name="T3" fmla="*/ 28575 h 21"/>
              <a:gd name="T4" fmla="*/ 27244 w 31"/>
              <a:gd name="T5" fmla="*/ 22225 h 21"/>
              <a:gd name="T6" fmla="*/ 34413 w 31"/>
              <a:gd name="T7" fmla="*/ 31750 h 21"/>
              <a:gd name="T8" fmla="*/ 43016 w 31"/>
              <a:gd name="T9" fmla="*/ 22225 h 21"/>
              <a:gd name="T10" fmla="*/ 34413 w 31"/>
              <a:gd name="T11" fmla="*/ 3175 h 21"/>
              <a:gd name="T12" fmla="*/ 11471 w 31"/>
              <a:gd name="T13" fmla="*/ 0 h 21"/>
              <a:gd name="T14" fmla="*/ 8603 w 31"/>
              <a:gd name="T15" fmla="*/ 9525 h 21"/>
              <a:gd name="T16" fmla="*/ 0 w 31"/>
              <a:gd name="T17" fmla="*/ 2222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1"/>
              <a:gd name="T29" fmla="*/ 31 w 3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1">
                <a:moveTo>
                  <a:pt x="0" y="14"/>
                </a:moveTo>
                <a:lnTo>
                  <a:pt x="4" y="18"/>
                </a:lnTo>
                <a:lnTo>
                  <a:pt x="19" y="14"/>
                </a:lnTo>
                <a:lnTo>
                  <a:pt x="24" y="20"/>
                </a:lnTo>
                <a:lnTo>
                  <a:pt x="30" y="14"/>
                </a:lnTo>
                <a:lnTo>
                  <a:pt x="24" y="2"/>
                </a:lnTo>
                <a:lnTo>
                  <a:pt x="8" y="0"/>
                </a:lnTo>
                <a:lnTo>
                  <a:pt x="6" y="6"/>
                </a:lnTo>
                <a:lnTo>
                  <a:pt x="0" y="14"/>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29" name="Freeform 421"/>
          <p:cNvSpPr>
            <a:spLocks/>
          </p:cNvSpPr>
          <p:nvPr/>
        </p:nvSpPr>
        <p:spPr bwMode="auto">
          <a:xfrm>
            <a:off x="4241800" y="2768600"/>
            <a:ext cx="52388" cy="42863"/>
          </a:xfrm>
          <a:custGeom>
            <a:avLst/>
            <a:gdLst>
              <a:gd name="T0" fmla="*/ 0 w 37"/>
              <a:gd name="T1" fmla="*/ 28575 h 27"/>
              <a:gd name="T2" fmla="*/ 7079 w 37"/>
              <a:gd name="T3" fmla="*/ 36513 h 27"/>
              <a:gd name="T4" fmla="*/ 32566 w 37"/>
              <a:gd name="T5" fmla="*/ 28575 h 27"/>
              <a:gd name="T6" fmla="*/ 41061 w 37"/>
              <a:gd name="T7" fmla="*/ 41275 h 27"/>
              <a:gd name="T8" fmla="*/ 50972 w 37"/>
              <a:gd name="T9" fmla="*/ 28575 h 27"/>
              <a:gd name="T10" fmla="*/ 41061 w 37"/>
              <a:gd name="T11" fmla="*/ 4763 h 27"/>
              <a:gd name="T12" fmla="*/ 14159 w 37"/>
              <a:gd name="T13" fmla="*/ 0 h 27"/>
              <a:gd name="T14" fmla="*/ 9911 w 37"/>
              <a:gd name="T15" fmla="*/ 12700 h 27"/>
              <a:gd name="T16" fmla="*/ 0 w 37"/>
              <a:gd name="T17" fmla="*/ 28575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7"/>
              <a:gd name="T29" fmla="*/ 37 w 3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7">
                <a:moveTo>
                  <a:pt x="0" y="18"/>
                </a:moveTo>
                <a:lnTo>
                  <a:pt x="5" y="23"/>
                </a:lnTo>
                <a:lnTo>
                  <a:pt x="23" y="18"/>
                </a:lnTo>
                <a:lnTo>
                  <a:pt x="29" y="26"/>
                </a:lnTo>
                <a:lnTo>
                  <a:pt x="36" y="18"/>
                </a:lnTo>
                <a:lnTo>
                  <a:pt x="29" y="3"/>
                </a:lnTo>
                <a:lnTo>
                  <a:pt x="10" y="0"/>
                </a:lnTo>
                <a:lnTo>
                  <a:pt x="7" y="8"/>
                </a:lnTo>
                <a:lnTo>
                  <a:pt x="0"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30" name="Freeform 422"/>
          <p:cNvSpPr>
            <a:spLocks/>
          </p:cNvSpPr>
          <p:nvPr/>
        </p:nvSpPr>
        <p:spPr bwMode="auto">
          <a:xfrm>
            <a:off x="4267200" y="2673350"/>
            <a:ext cx="23813" cy="26988"/>
          </a:xfrm>
          <a:custGeom>
            <a:avLst/>
            <a:gdLst>
              <a:gd name="T0" fmla="*/ 0 w 17"/>
              <a:gd name="T1" fmla="*/ 25400 h 17"/>
              <a:gd name="T2" fmla="*/ 0 w 17"/>
              <a:gd name="T3" fmla="*/ 0 h 17"/>
              <a:gd name="T4" fmla="*/ 22412 w 17"/>
              <a:gd name="T5" fmla="*/ 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0"/>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31" name="Freeform 423"/>
          <p:cNvSpPr>
            <a:spLocks/>
          </p:cNvSpPr>
          <p:nvPr/>
        </p:nvSpPr>
        <p:spPr bwMode="auto">
          <a:xfrm>
            <a:off x="4267200" y="2673350"/>
            <a:ext cx="23813" cy="26988"/>
          </a:xfrm>
          <a:custGeom>
            <a:avLst/>
            <a:gdLst>
              <a:gd name="T0" fmla="*/ 0 w 17"/>
              <a:gd name="T1" fmla="*/ 25400 h 17"/>
              <a:gd name="T2" fmla="*/ 0 w 17"/>
              <a:gd name="T3" fmla="*/ 0 h 17"/>
              <a:gd name="T4" fmla="*/ 22412 w 17"/>
              <a:gd name="T5" fmla="*/ 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0"/>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32" name="Freeform 424"/>
          <p:cNvSpPr>
            <a:spLocks/>
          </p:cNvSpPr>
          <p:nvPr/>
        </p:nvSpPr>
        <p:spPr bwMode="auto">
          <a:xfrm>
            <a:off x="4271963" y="2689225"/>
            <a:ext cx="23812" cy="26988"/>
          </a:xfrm>
          <a:custGeom>
            <a:avLst/>
            <a:gdLst>
              <a:gd name="T0" fmla="*/ 0 w 17"/>
              <a:gd name="T1" fmla="*/ 12700 h 17"/>
              <a:gd name="T2" fmla="*/ 11206 w 17"/>
              <a:gd name="T3" fmla="*/ 0 h 17"/>
              <a:gd name="T4" fmla="*/ 22411 w 17"/>
              <a:gd name="T5" fmla="*/ 25400 h 17"/>
              <a:gd name="T6" fmla="*/ 0 w 17"/>
              <a:gd name="T7" fmla="*/ 127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8"/>
                </a:moveTo>
                <a:lnTo>
                  <a:pt x="8" y="0"/>
                </a:lnTo>
                <a:lnTo>
                  <a:pt x="16" y="16"/>
                </a:lnTo>
                <a:lnTo>
                  <a:pt x="0" y="8"/>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33" name="Freeform 425"/>
          <p:cNvSpPr>
            <a:spLocks/>
          </p:cNvSpPr>
          <p:nvPr/>
        </p:nvSpPr>
        <p:spPr bwMode="auto">
          <a:xfrm>
            <a:off x="4271963" y="2689225"/>
            <a:ext cx="23812" cy="26988"/>
          </a:xfrm>
          <a:custGeom>
            <a:avLst/>
            <a:gdLst>
              <a:gd name="T0" fmla="*/ 0 w 17"/>
              <a:gd name="T1" fmla="*/ 15875 h 17"/>
              <a:gd name="T2" fmla="*/ 11206 w 17"/>
              <a:gd name="T3" fmla="*/ 0 h 17"/>
              <a:gd name="T4" fmla="*/ 22411 w 17"/>
              <a:gd name="T5" fmla="*/ 25400 h 17"/>
              <a:gd name="T6" fmla="*/ 0 w 17"/>
              <a:gd name="T7" fmla="*/ 1587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8" y="0"/>
                </a:lnTo>
                <a:lnTo>
                  <a:pt x="16" y="16"/>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34" name="Freeform 426"/>
          <p:cNvSpPr>
            <a:spLocks/>
          </p:cNvSpPr>
          <p:nvPr/>
        </p:nvSpPr>
        <p:spPr bwMode="auto">
          <a:xfrm>
            <a:off x="4286250" y="2660650"/>
            <a:ext cx="152400" cy="266700"/>
          </a:xfrm>
          <a:custGeom>
            <a:avLst/>
            <a:gdLst>
              <a:gd name="T0" fmla="*/ 0 w 108"/>
              <a:gd name="T1" fmla="*/ 65088 h 168"/>
              <a:gd name="T2" fmla="*/ 4233 w 108"/>
              <a:gd name="T3" fmla="*/ 22225 h 168"/>
              <a:gd name="T4" fmla="*/ 21167 w 108"/>
              <a:gd name="T5" fmla="*/ 4762 h 168"/>
              <a:gd name="T6" fmla="*/ 56444 w 108"/>
              <a:gd name="T7" fmla="*/ 0 h 168"/>
              <a:gd name="T8" fmla="*/ 38100 w 108"/>
              <a:gd name="T9" fmla="*/ 31750 h 168"/>
              <a:gd name="T10" fmla="*/ 80433 w 108"/>
              <a:gd name="T11" fmla="*/ 34925 h 168"/>
              <a:gd name="T12" fmla="*/ 52211 w 108"/>
              <a:gd name="T13" fmla="*/ 84137 h 168"/>
              <a:gd name="T14" fmla="*/ 87489 w 108"/>
              <a:gd name="T15" fmla="*/ 96837 h 168"/>
              <a:gd name="T16" fmla="*/ 118533 w 108"/>
              <a:gd name="T17" fmla="*/ 152400 h 168"/>
              <a:gd name="T18" fmla="*/ 112889 w 108"/>
              <a:gd name="T19" fmla="*/ 152400 h 168"/>
              <a:gd name="T20" fmla="*/ 122767 w 108"/>
              <a:gd name="T21" fmla="*/ 168275 h 168"/>
              <a:gd name="T22" fmla="*/ 114300 w 108"/>
              <a:gd name="T23" fmla="*/ 184150 h 168"/>
              <a:gd name="T24" fmla="*/ 150989 w 108"/>
              <a:gd name="T25" fmla="*/ 188912 h 168"/>
              <a:gd name="T26" fmla="*/ 129822 w 108"/>
              <a:gd name="T27" fmla="*/ 220663 h 168"/>
              <a:gd name="T28" fmla="*/ 146756 w 108"/>
              <a:gd name="T29" fmla="*/ 230188 h 168"/>
              <a:gd name="T30" fmla="*/ 7056 w 108"/>
              <a:gd name="T31" fmla="*/ 265113 h 168"/>
              <a:gd name="T32" fmla="*/ 66322 w 108"/>
              <a:gd name="T33" fmla="*/ 215900 h 168"/>
              <a:gd name="T34" fmla="*/ 52211 w 108"/>
              <a:gd name="T35" fmla="*/ 225425 h 168"/>
              <a:gd name="T36" fmla="*/ 12700 w 108"/>
              <a:gd name="T37" fmla="*/ 207963 h 168"/>
              <a:gd name="T38" fmla="*/ 42333 w 108"/>
              <a:gd name="T39" fmla="*/ 193675 h 168"/>
              <a:gd name="T40" fmla="*/ 23989 w 108"/>
              <a:gd name="T41" fmla="*/ 184150 h 168"/>
              <a:gd name="T42" fmla="*/ 60678 w 108"/>
              <a:gd name="T43" fmla="*/ 165100 h 168"/>
              <a:gd name="T44" fmla="*/ 63500 w 108"/>
              <a:gd name="T45" fmla="*/ 139700 h 168"/>
              <a:gd name="T46" fmla="*/ 45156 w 108"/>
              <a:gd name="T47" fmla="*/ 131763 h 168"/>
              <a:gd name="T48" fmla="*/ 56444 w 108"/>
              <a:gd name="T49" fmla="*/ 115888 h 168"/>
              <a:gd name="T50" fmla="*/ 16933 w 108"/>
              <a:gd name="T51" fmla="*/ 123825 h 168"/>
              <a:gd name="T52" fmla="*/ 16933 w 108"/>
              <a:gd name="T53" fmla="*/ 84137 h 168"/>
              <a:gd name="T54" fmla="*/ 4233 w 108"/>
              <a:gd name="T55" fmla="*/ 104775 h 168"/>
              <a:gd name="T56" fmla="*/ 12700 w 108"/>
              <a:gd name="T57" fmla="*/ 66675 h 168"/>
              <a:gd name="T58" fmla="*/ 0 w 108"/>
              <a:gd name="T59" fmla="*/ 65088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8"/>
              <a:gd name="T91" fmla="*/ 0 h 168"/>
              <a:gd name="T92" fmla="*/ 108 w 108"/>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8" h="168">
                <a:moveTo>
                  <a:pt x="0" y="41"/>
                </a:moveTo>
                <a:lnTo>
                  <a:pt x="3" y="14"/>
                </a:lnTo>
                <a:lnTo>
                  <a:pt x="15" y="3"/>
                </a:lnTo>
                <a:lnTo>
                  <a:pt x="40" y="0"/>
                </a:lnTo>
                <a:lnTo>
                  <a:pt x="27" y="20"/>
                </a:lnTo>
                <a:lnTo>
                  <a:pt x="57" y="22"/>
                </a:lnTo>
                <a:lnTo>
                  <a:pt x="37" y="53"/>
                </a:lnTo>
                <a:lnTo>
                  <a:pt x="62" y="61"/>
                </a:lnTo>
                <a:lnTo>
                  <a:pt x="84" y="96"/>
                </a:lnTo>
                <a:lnTo>
                  <a:pt x="80" y="96"/>
                </a:lnTo>
                <a:lnTo>
                  <a:pt x="87" y="106"/>
                </a:lnTo>
                <a:lnTo>
                  <a:pt x="81" y="116"/>
                </a:lnTo>
                <a:lnTo>
                  <a:pt x="107" y="119"/>
                </a:lnTo>
                <a:lnTo>
                  <a:pt x="92" y="139"/>
                </a:lnTo>
                <a:lnTo>
                  <a:pt x="104" y="145"/>
                </a:lnTo>
                <a:lnTo>
                  <a:pt x="5" y="167"/>
                </a:lnTo>
                <a:lnTo>
                  <a:pt x="47" y="136"/>
                </a:lnTo>
                <a:lnTo>
                  <a:pt x="37" y="142"/>
                </a:lnTo>
                <a:lnTo>
                  <a:pt x="9" y="131"/>
                </a:lnTo>
                <a:lnTo>
                  <a:pt x="30" y="122"/>
                </a:lnTo>
                <a:lnTo>
                  <a:pt x="17" y="116"/>
                </a:lnTo>
                <a:lnTo>
                  <a:pt x="43" y="104"/>
                </a:lnTo>
                <a:lnTo>
                  <a:pt x="45" y="88"/>
                </a:lnTo>
                <a:lnTo>
                  <a:pt x="32" y="83"/>
                </a:lnTo>
                <a:lnTo>
                  <a:pt x="40" y="73"/>
                </a:lnTo>
                <a:lnTo>
                  <a:pt x="12" y="78"/>
                </a:lnTo>
                <a:lnTo>
                  <a:pt x="12" y="53"/>
                </a:lnTo>
                <a:lnTo>
                  <a:pt x="3" y="66"/>
                </a:lnTo>
                <a:lnTo>
                  <a:pt x="9" y="42"/>
                </a:lnTo>
                <a:lnTo>
                  <a:pt x="0" y="41"/>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35" name="Freeform 427"/>
          <p:cNvSpPr>
            <a:spLocks/>
          </p:cNvSpPr>
          <p:nvPr/>
        </p:nvSpPr>
        <p:spPr bwMode="auto">
          <a:xfrm>
            <a:off x="4286250" y="2660650"/>
            <a:ext cx="160338" cy="276225"/>
          </a:xfrm>
          <a:custGeom>
            <a:avLst/>
            <a:gdLst>
              <a:gd name="T0" fmla="*/ 0 w 114"/>
              <a:gd name="T1" fmla="*/ 66675 h 174"/>
              <a:gd name="T2" fmla="*/ 4219 w 114"/>
              <a:gd name="T3" fmla="*/ 23812 h 174"/>
              <a:gd name="T4" fmla="*/ 22504 w 114"/>
              <a:gd name="T5" fmla="*/ 4762 h 174"/>
              <a:gd name="T6" fmla="*/ 59072 w 114"/>
              <a:gd name="T7" fmla="*/ 0 h 174"/>
              <a:gd name="T8" fmla="*/ 40788 w 114"/>
              <a:gd name="T9" fmla="*/ 33338 h 174"/>
              <a:gd name="T10" fmla="*/ 84388 w 114"/>
              <a:gd name="T11" fmla="*/ 36512 h 174"/>
              <a:gd name="T12" fmla="*/ 54852 w 114"/>
              <a:gd name="T13" fmla="*/ 87312 h 174"/>
              <a:gd name="T14" fmla="*/ 92827 w 114"/>
              <a:gd name="T15" fmla="*/ 100012 h 174"/>
              <a:gd name="T16" fmla="*/ 125176 w 114"/>
              <a:gd name="T17" fmla="*/ 157162 h 174"/>
              <a:gd name="T18" fmla="*/ 118144 w 114"/>
              <a:gd name="T19" fmla="*/ 157162 h 174"/>
              <a:gd name="T20" fmla="*/ 129396 w 114"/>
              <a:gd name="T21" fmla="*/ 174625 h 174"/>
              <a:gd name="T22" fmla="*/ 120957 w 114"/>
              <a:gd name="T23" fmla="*/ 190500 h 174"/>
              <a:gd name="T24" fmla="*/ 158932 w 114"/>
              <a:gd name="T25" fmla="*/ 195262 h 174"/>
              <a:gd name="T26" fmla="*/ 136428 w 114"/>
              <a:gd name="T27" fmla="*/ 228600 h 174"/>
              <a:gd name="T28" fmla="*/ 154712 w 114"/>
              <a:gd name="T29" fmla="*/ 238125 h 174"/>
              <a:gd name="T30" fmla="*/ 7032 w 114"/>
              <a:gd name="T31" fmla="*/ 274638 h 174"/>
              <a:gd name="T32" fmla="*/ 70324 w 114"/>
              <a:gd name="T33" fmla="*/ 223838 h 174"/>
              <a:gd name="T34" fmla="*/ 54852 w 114"/>
              <a:gd name="T35" fmla="*/ 233363 h 174"/>
              <a:gd name="T36" fmla="*/ 14065 w 114"/>
              <a:gd name="T37" fmla="*/ 215900 h 174"/>
              <a:gd name="T38" fmla="*/ 45007 w 114"/>
              <a:gd name="T39" fmla="*/ 200025 h 174"/>
              <a:gd name="T40" fmla="*/ 25317 w 114"/>
              <a:gd name="T41" fmla="*/ 190500 h 174"/>
              <a:gd name="T42" fmla="*/ 63291 w 114"/>
              <a:gd name="T43" fmla="*/ 171450 h 174"/>
              <a:gd name="T44" fmla="*/ 66104 w 114"/>
              <a:gd name="T45" fmla="*/ 144462 h 174"/>
              <a:gd name="T46" fmla="*/ 47820 w 114"/>
              <a:gd name="T47" fmla="*/ 136525 h 174"/>
              <a:gd name="T48" fmla="*/ 59072 w 114"/>
              <a:gd name="T49" fmla="*/ 120650 h 174"/>
              <a:gd name="T50" fmla="*/ 18284 w 114"/>
              <a:gd name="T51" fmla="*/ 128588 h 174"/>
              <a:gd name="T52" fmla="*/ 18284 w 114"/>
              <a:gd name="T53" fmla="*/ 87312 h 174"/>
              <a:gd name="T54" fmla="*/ 4219 w 114"/>
              <a:gd name="T55" fmla="*/ 107950 h 174"/>
              <a:gd name="T56" fmla="*/ 14065 w 114"/>
              <a:gd name="T57" fmla="*/ 69850 h 174"/>
              <a:gd name="T58" fmla="*/ 0 w 114"/>
              <a:gd name="T59" fmla="*/ 66675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74"/>
              <a:gd name="T92" fmla="*/ 114 w 114"/>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74">
                <a:moveTo>
                  <a:pt x="0" y="42"/>
                </a:moveTo>
                <a:lnTo>
                  <a:pt x="3" y="15"/>
                </a:lnTo>
                <a:lnTo>
                  <a:pt x="16" y="3"/>
                </a:lnTo>
                <a:lnTo>
                  <a:pt x="42" y="0"/>
                </a:lnTo>
                <a:lnTo>
                  <a:pt x="29" y="21"/>
                </a:lnTo>
                <a:lnTo>
                  <a:pt x="60" y="23"/>
                </a:lnTo>
                <a:lnTo>
                  <a:pt x="39" y="55"/>
                </a:lnTo>
                <a:lnTo>
                  <a:pt x="66" y="63"/>
                </a:lnTo>
                <a:lnTo>
                  <a:pt x="89" y="99"/>
                </a:lnTo>
                <a:lnTo>
                  <a:pt x="84" y="99"/>
                </a:lnTo>
                <a:lnTo>
                  <a:pt x="92" y="110"/>
                </a:lnTo>
                <a:lnTo>
                  <a:pt x="86" y="120"/>
                </a:lnTo>
                <a:lnTo>
                  <a:pt x="113" y="123"/>
                </a:lnTo>
                <a:lnTo>
                  <a:pt x="97" y="144"/>
                </a:lnTo>
                <a:lnTo>
                  <a:pt x="110" y="150"/>
                </a:lnTo>
                <a:lnTo>
                  <a:pt x="5" y="173"/>
                </a:lnTo>
                <a:lnTo>
                  <a:pt x="50" y="141"/>
                </a:lnTo>
                <a:lnTo>
                  <a:pt x="39" y="147"/>
                </a:lnTo>
                <a:lnTo>
                  <a:pt x="10" y="136"/>
                </a:lnTo>
                <a:lnTo>
                  <a:pt x="32" y="126"/>
                </a:lnTo>
                <a:lnTo>
                  <a:pt x="18" y="120"/>
                </a:lnTo>
                <a:lnTo>
                  <a:pt x="45" y="108"/>
                </a:lnTo>
                <a:lnTo>
                  <a:pt x="47" y="91"/>
                </a:lnTo>
                <a:lnTo>
                  <a:pt x="34" y="86"/>
                </a:lnTo>
                <a:lnTo>
                  <a:pt x="42" y="76"/>
                </a:lnTo>
                <a:lnTo>
                  <a:pt x="13" y="81"/>
                </a:lnTo>
                <a:lnTo>
                  <a:pt x="13" y="55"/>
                </a:lnTo>
                <a:lnTo>
                  <a:pt x="3" y="68"/>
                </a:lnTo>
                <a:lnTo>
                  <a:pt x="10" y="44"/>
                </a:lnTo>
                <a:lnTo>
                  <a:pt x="0" y="4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36" name="Freeform 428"/>
          <p:cNvSpPr>
            <a:spLocks/>
          </p:cNvSpPr>
          <p:nvPr/>
        </p:nvSpPr>
        <p:spPr bwMode="auto">
          <a:xfrm>
            <a:off x="919163" y="2173288"/>
            <a:ext cx="612775" cy="604837"/>
          </a:xfrm>
          <a:custGeom>
            <a:avLst/>
            <a:gdLst>
              <a:gd name="T0" fmla="*/ 39443 w 435"/>
              <a:gd name="T1" fmla="*/ 242887 h 381"/>
              <a:gd name="T2" fmla="*/ 43669 w 435"/>
              <a:gd name="T3" fmla="*/ 265112 h 381"/>
              <a:gd name="T4" fmla="*/ 112694 w 435"/>
              <a:gd name="T5" fmla="*/ 277812 h 381"/>
              <a:gd name="T6" fmla="*/ 138050 w 435"/>
              <a:gd name="T7" fmla="*/ 269875 h 381"/>
              <a:gd name="T8" fmla="*/ 60573 w 435"/>
              <a:gd name="T9" fmla="*/ 341312 h 381"/>
              <a:gd name="T10" fmla="*/ 57756 w 435"/>
              <a:gd name="T11" fmla="*/ 373062 h 381"/>
              <a:gd name="T12" fmla="*/ 57756 w 435"/>
              <a:gd name="T13" fmla="*/ 393700 h 381"/>
              <a:gd name="T14" fmla="*/ 71843 w 435"/>
              <a:gd name="T15" fmla="*/ 422275 h 381"/>
              <a:gd name="T16" fmla="*/ 105651 w 435"/>
              <a:gd name="T17" fmla="*/ 442912 h 381"/>
              <a:gd name="T18" fmla="*/ 116920 w 435"/>
              <a:gd name="T19" fmla="*/ 422275 h 381"/>
              <a:gd name="T20" fmla="*/ 123964 w 435"/>
              <a:gd name="T21" fmla="*/ 479425 h 381"/>
              <a:gd name="T22" fmla="*/ 188763 w 435"/>
              <a:gd name="T23" fmla="*/ 484187 h 381"/>
              <a:gd name="T24" fmla="*/ 207076 w 435"/>
              <a:gd name="T25" fmla="*/ 479425 h 381"/>
              <a:gd name="T26" fmla="*/ 191580 w 435"/>
              <a:gd name="T27" fmla="*/ 541337 h 381"/>
              <a:gd name="T28" fmla="*/ 159181 w 435"/>
              <a:gd name="T29" fmla="*/ 568325 h 381"/>
              <a:gd name="T30" fmla="*/ 97199 w 435"/>
              <a:gd name="T31" fmla="*/ 603250 h 381"/>
              <a:gd name="T32" fmla="*/ 170450 w 435"/>
              <a:gd name="T33" fmla="*/ 577850 h 381"/>
              <a:gd name="T34" fmla="*/ 181720 w 435"/>
              <a:gd name="T35" fmla="*/ 549275 h 381"/>
              <a:gd name="T36" fmla="*/ 283144 w 435"/>
              <a:gd name="T37" fmla="*/ 492125 h 381"/>
              <a:gd name="T38" fmla="*/ 283144 w 435"/>
              <a:gd name="T39" fmla="*/ 450850 h 381"/>
              <a:gd name="T40" fmla="*/ 363439 w 435"/>
              <a:gd name="T41" fmla="*/ 352425 h 381"/>
              <a:gd name="T42" fmla="*/ 381752 w 435"/>
              <a:gd name="T43" fmla="*/ 376237 h 381"/>
              <a:gd name="T44" fmla="*/ 388795 w 435"/>
              <a:gd name="T45" fmla="*/ 396875 h 381"/>
              <a:gd name="T46" fmla="*/ 331039 w 435"/>
              <a:gd name="T47" fmla="*/ 439737 h 381"/>
              <a:gd name="T48" fmla="*/ 335265 w 435"/>
              <a:gd name="T49" fmla="*/ 458787 h 381"/>
              <a:gd name="T50" fmla="*/ 411334 w 435"/>
              <a:gd name="T51" fmla="*/ 414337 h 381"/>
              <a:gd name="T52" fmla="*/ 415560 w 435"/>
              <a:gd name="T53" fmla="*/ 384175 h 381"/>
              <a:gd name="T54" fmla="*/ 443734 w 435"/>
              <a:gd name="T55" fmla="*/ 388937 h 381"/>
              <a:gd name="T56" fmla="*/ 491629 w 435"/>
              <a:gd name="T57" fmla="*/ 430212 h 381"/>
              <a:gd name="T58" fmla="*/ 586010 w 435"/>
              <a:gd name="T59" fmla="*/ 430212 h 381"/>
              <a:gd name="T60" fmla="*/ 581784 w 435"/>
              <a:gd name="T61" fmla="*/ 447675 h 381"/>
              <a:gd name="T62" fmla="*/ 611366 w 435"/>
              <a:gd name="T63" fmla="*/ 450850 h 381"/>
              <a:gd name="T64" fmla="*/ 553611 w 435"/>
              <a:gd name="T65" fmla="*/ 422275 h 381"/>
              <a:gd name="T66" fmla="*/ 335265 w 435"/>
              <a:gd name="T67" fmla="*/ 38100 h 381"/>
              <a:gd name="T68" fmla="*/ 269058 w 435"/>
              <a:gd name="T69" fmla="*/ 12700 h 381"/>
              <a:gd name="T70" fmla="*/ 243701 w 435"/>
              <a:gd name="T71" fmla="*/ 20637 h 381"/>
              <a:gd name="T72" fmla="*/ 232432 w 435"/>
              <a:gd name="T73" fmla="*/ 0 h 381"/>
              <a:gd name="T74" fmla="*/ 170450 w 435"/>
              <a:gd name="T75" fmla="*/ 25400 h 381"/>
              <a:gd name="T76" fmla="*/ 163407 w 435"/>
              <a:gd name="T77" fmla="*/ 33337 h 381"/>
              <a:gd name="T78" fmla="*/ 133824 w 435"/>
              <a:gd name="T79" fmla="*/ 61912 h 381"/>
              <a:gd name="T80" fmla="*/ 94381 w 435"/>
              <a:gd name="T81" fmla="*/ 90487 h 381"/>
              <a:gd name="T82" fmla="*/ 43669 w 435"/>
              <a:gd name="T83" fmla="*/ 119062 h 381"/>
              <a:gd name="T84" fmla="*/ 94381 w 435"/>
              <a:gd name="T85" fmla="*/ 173037 h 381"/>
              <a:gd name="T86" fmla="*/ 123964 w 435"/>
              <a:gd name="T87" fmla="*/ 188912 h 381"/>
              <a:gd name="T88" fmla="*/ 149320 w 435"/>
              <a:gd name="T89" fmla="*/ 204787 h 381"/>
              <a:gd name="T90" fmla="*/ 94381 w 435"/>
              <a:gd name="T91" fmla="*/ 209550 h 381"/>
              <a:gd name="T92" fmla="*/ 67617 w 435"/>
              <a:gd name="T93" fmla="*/ 192087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5"/>
              <a:gd name="T142" fmla="*/ 0 h 381"/>
              <a:gd name="T143" fmla="*/ 435 w 435"/>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5" h="381">
                <a:moveTo>
                  <a:pt x="0" y="145"/>
                </a:moveTo>
                <a:lnTo>
                  <a:pt x="28" y="153"/>
                </a:lnTo>
                <a:lnTo>
                  <a:pt x="20" y="156"/>
                </a:lnTo>
                <a:lnTo>
                  <a:pt x="31" y="167"/>
                </a:lnTo>
                <a:lnTo>
                  <a:pt x="75" y="167"/>
                </a:lnTo>
                <a:lnTo>
                  <a:pt x="80" y="175"/>
                </a:lnTo>
                <a:lnTo>
                  <a:pt x="109" y="165"/>
                </a:lnTo>
                <a:lnTo>
                  <a:pt x="98" y="170"/>
                </a:lnTo>
                <a:lnTo>
                  <a:pt x="103" y="194"/>
                </a:lnTo>
                <a:lnTo>
                  <a:pt x="43" y="215"/>
                </a:lnTo>
                <a:lnTo>
                  <a:pt x="28" y="237"/>
                </a:lnTo>
                <a:lnTo>
                  <a:pt x="41" y="235"/>
                </a:lnTo>
                <a:lnTo>
                  <a:pt x="34" y="240"/>
                </a:lnTo>
                <a:lnTo>
                  <a:pt x="41" y="248"/>
                </a:lnTo>
                <a:lnTo>
                  <a:pt x="64" y="253"/>
                </a:lnTo>
                <a:lnTo>
                  <a:pt x="51" y="266"/>
                </a:lnTo>
                <a:lnTo>
                  <a:pt x="64" y="277"/>
                </a:lnTo>
                <a:lnTo>
                  <a:pt x="75" y="279"/>
                </a:lnTo>
                <a:lnTo>
                  <a:pt x="98" y="253"/>
                </a:lnTo>
                <a:lnTo>
                  <a:pt x="83" y="266"/>
                </a:lnTo>
                <a:lnTo>
                  <a:pt x="95" y="289"/>
                </a:lnTo>
                <a:lnTo>
                  <a:pt x="88" y="302"/>
                </a:lnTo>
                <a:lnTo>
                  <a:pt x="113" y="286"/>
                </a:lnTo>
                <a:lnTo>
                  <a:pt x="134" y="305"/>
                </a:lnTo>
                <a:lnTo>
                  <a:pt x="139" y="291"/>
                </a:lnTo>
                <a:lnTo>
                  <a:pt x="147" y="302"/>
                </a:lnTo>
                <a:lnTo>
                  <a:pt x="165" y="289"/>
                </a:lnTo>
                <a:lnTo>
                  <a:pt x="136" y="341"/>
                </a:lnTo>
                <a:lnTo>
                  <a:pt x="116" y="348"/>
                </a:lnTo>
                <a:lnTo>
                  <a:pt x="113" y="358"/>
                </a:lnTo>
                <a:lnTo>
                  <a:pt x="88" y="358"/>
                </a:lnTo>
                <a:lnTo>
                  <a:pt x="69" y="380"/>
                </a:lnTo>
                <a:lnTo>
                  <a:pt x="95" y="361"/>
                </a:lnTo>
                <a:lnTo>
                  <a:pt x="121" y="364"/>
                </a:lnTo>
                <a:lnTo>
                  <a:pt x="136" y="353"/>
                </a:lnTo>
                <a:lnTo>
                  <a:pt x="129" y="346"/>
                </a:lnTo>
                <a:lnTo>
                  <a:pt x="147" y="346"/>
                </a:lnTo>
                <a:lnTo>
                  <a:pt x="201" y="310"/>
                </a:lnTo>
                <a:lnTo>
                  <a:pt x="214" y="294"/>
                </a:lnTo>
                <a:lnTo>
                  <a:pt x="201" y="284"/>
                </a:lnTo>
                <a:lnTo>
                  <a:pt x="253" y="242"/>
                </a:lnTo>
                <a:lnTo>
                  <a:pt x="258" y="222"/>
                </a:lnTo>
                <a:lnTo>
                  <a:pt x="255" y="242"/>
                </a:lnTo>
                <a:lnTo>
                  <a:pt x="271" y="237"/>
                </a:lnTo>
                <a:lnTo>
                  <a:pt x="263" y="248"/>
                </a:lnTo>
                <a:lnTo>
                  <a:pt x="276" y="250"/>
                </a:lnTo>
                <a:lnTo>
                  <a:pt x="243" y="253"/>
                </a:lnTo>
                <a:lnTo>
                  <a:pt x="235" y="277"/>
                </a:lnTo>
                <a:lnTo>
                  <a:pt x="251" y="277"/>
                </a:lnTo>
                <a:lnTo>
                  <a:pt x="238" y="289"/>
                </a:lnTo>
                <a:lnTo>
                  <a:pt x="281" y="271"/>
                </a:lnTo>
                <a:lnTo>
                  <a:pt x="292" y="261"/>
                </a:lnTo>
                <a:lnTo>
                  <a:pt x="281" y="253"/>
                </a:lnTo>
                <a:lnTo>
                  <a:pt x="295" y="242"/>
                </a:lnTo>
                <a:lnTo>
                  <a:pt x="292" y="250"/>
                </a:lnTo>
                <a:lnTo>
                  <a:pt x="315" y="245"/>
                </a:lnTo>
                <a:lnTo>
                  <a:pt x="310" y="256"/>
                </a:lnTo>
                <a:lnTo>
                  <a:pt x="349" y="271"/>
                </a:lnTo>
                <a:lnTo>
                  <a:pt x="405" y="277"/>
                </a:lnTo>
                <a:lnTo>
                  <a:pt x="416" y="271"/>
                </a:lnTo>
                <a:lnTo>
                  <a:pt x="421" y="274"/>
                </a:lnTo>
                <a:lnTo>
                  <a:pt x="413" y="282"/>
                </a:lnTo>
                <a:lnTo>
                  <a:pt x="426" y="289"/>
                </a:lnTo>
                <a:lnTo>
                  <a:pt x="434" y="284"/>
                </a:lnTo>
                <a:lnTo>
                  <a:pt x="421" y="266"/>
                </a:lnTo>
                <a:lnTo>
                  <a:pt x="393" y="266"/>
                </a:lnTo>
                <a:lnTo>
                  <a:pt x="393" y="44"/>
                </a:lnTo>
                <a:lnTo>
                  <a:pt x="238" y="24"/>
                </a:lnTo>
                <a:lnTo>
                  <a:pt x="233" y="13"/>
                </a:lnTo>
                <a:lnTo>
                  <a:pt x="191" y="8"/>
                </a:lnTo>
                <a:lnTo>
                  <a:pt x="186" y="16"/>
                </a:lnTo>
                <a:lnTo>
                  <a:pt x="173" y="13"/>
                </a:lnTo>
                <a:lnTo>
                  <a:pt x="183" y="5"/>
                </a:lnTo>
                <a:lnTo>
                  <a:pt x="165" y="0"/>
                </a:lnTo>
                <a:lnTo>
                  <a:pt x="150" y="13"/>
                </a:lnTo>
                <a:lnTo>
                  <a:pt x="121" y="16"/>
                </a:lnTo>
                <a:lnTo>
                  <a:pt x="118" y="32"/>
                </a:lnTo>
                <a:lnTo>
                  <a:pt x="116" y="21"/>
                </a:lnTo>
                <a:lnTo>
                  <a:pt x="90" y="29"/>
                </a:lnTo>
                <a:lnTo>
                  <a:pt x="95" y="39"/>
                </a:lnTo>
                <a:lnTo>
                  <a:pt x="83" y="36"/>
                </a:lnTo>
                <a:lnTo>
                  <a:pt x="67" y="57"/>
                </a:lnTo>
                <a:lnTo>
                  <a:pt x="28" y="62"/>
                </a:lnTo>
                <a:lnTo>
                  <a:pt x="31" y="75"/>
                </a:lnTo>
                <a:lnTo>
                  <a:pt x="20" y="78"/>
                </a:lnTo>
                <a:lnTo>
                  <a:pt x="67" y="109"/>
                </a:lnTo>
                <a:lnTo>
                  <a:pt x="126" y="124"/>
                </a:lnTo>
                <a:lnTo>
                  <a:pt x="88" y="119"/>
                </a:lnTo>
                <a:lnTo>
                  <a:pt x="90" y="126"/>
                </a:lnTo>
                <a:lnTo>
                  <a:pt x="106" y="129"/>
                </a:lnTo>
                <a:lnTo>
                  <a:pt x="90" y="134"/>
                </a:lnTo>
                <a:lnTo>
                  <a:pt x="67" y="132"/>
                </a:lnTo>
                <a:lnTo>
                  <a:pt x="67" y="121"/>
                </a:lnTo>
                <a:lnTo>
                  <a:pt x="48" y="121"/>
                </a:lnTo>
                <a:lnTo>
                  <a:pt x="0" y="14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37" name="Freeform 429"/>
          <p:cNvSpPr>
            <a:spLocks/>
          </p:cNvSpPr>
          <p:nvPr/>
        </p:nvSpPr>
        <p:spPr bwMode="auto">
          <a:xfrm>
            <a:off x="919163" y="2173288"/>
            <a:ext cx="622300" cy="614362"/>
          </a:xfrm>
          <a:custGeom>
            <a:avLst/>
            <a:gdLst>
              <a:gd name="T0" fmla="*/ 39511 w 441"/>
              <a:gd name="T1" fmla="*/ 246062 h 387"/>
              <a:gd name="T2" fmla="*/ 43744 w 441"/>
              <a:gd name="T3" fmla="*/ 269875 h 387"/>
              <a:gd name="T4" fmla="*/ 114300 w 441"/>
              <a:gd name="T5" fmla="*/ 282575 h 387"/>
              <a:gd name="T6" fmla="*/ 139700 w 441"/>
              <a:gd name="T7" fmla="*/ 274637 h 387"/>
              <a:gd name="T8" fmla="*/ 62089 w 441"/>
              <a:gd name="T9" fmla="*/ 346075 h 387"/>
              <a:gd name="T10" fmla="*/ 59267 w 441"/>
              <a:gd name="T11" fmla="*/ 379412 h 387"/>
              <a:gd name="T12" fmla="*/ 59267 w 441"/>
              <a:gd name="T13" fmla="*/ 400050 h 387"/>
              <a:gd name="T14" fmla="*/ 73378 w 441"/>
              <a:gd name="T15" fmla="*/ 428625 h 387"/>
              <a:gd name="T16" fmla="*/ 107244 w 441"/>
              <a:gd name="T17" fmla="*/ 449262 h 387"/>
              <a:gd name="T18" fmla="*/ 118533 w 441"/>
              <a:gd name="T19" fmla="*/ 428625 h 387"/>
              <a:gd name="T20" fmla="*/ 125589 w 441"/>
              <a:gd name="T21" fmla="*/ 487362 h 387"/>
              <a:gd name="T22" fmla="*/ 191911 w 441"/>
              <a:gd name="T23" fmla="*/ 492125 h 387"/>
              <a:gd name="T24" fmla="*/ 210256 w 441"/>
              <a:gd name="T25" fmla="*/ 487362 h 387"/>
              <a:gd name="T26" fmla="*/ 194733 w 441"/>
              <a:gd name="T27" fmla="*/ 549275 h 387"/>
              <a:gd name="T28" fmla="*/ 162278 w 441"/>
              <a:gd name="T29" fmla="*/ 577850 h 387"/>
              <a:gd name="T30" fmla="*/ 98778 w 441"/>
              <a:gd name="T31" fmla="*/ 612775 h 387"/>
              <a:gd name="T32" fmla="*/ 173567 w 441"/>
              <a:gd name="T33" fmla="*/ 587375 h 387"/>
              <a:gd name="T34" fmla="*/ 184856 w 441"/>
              <a:gd name="T35" fmla="*/ 557212 h 387"/>
              <a:gd name="T36" fmla="*/ 287867 w 441"/>
              <a:gd name="T37" fmla="*/ 500062 h 387"/>
              <a:gd name="T38" fmla="*/ 287867 w 441"/>
              <a:gd name="T39" fmla="*/ 457200 h 387"/>
              <a:gd name="T40" fmla="*/ 369711 w 441"/>
              <a:gd name="T41" fmla="*/ 358775 h 387"/>
              <a:gd name="T42" fmla="*/ 388056 w 441"/>
              <a:gd name="T43" fmla="*/ 382587 h 387"/>
              <a:gd name="T44" fmla="*/ 395111 w 441"/>
              <a:gd name="T45" fmla="*/ 403225 h 387"/>
              <a:gd name="T46" fmla="*/ 335844 w 441"/>
              <a:gd name="T47" fmla="*/ 446087 h 387"/>
              <a:gd name="T48" fmla="*/ 340078 w 441"/>
              <a:gd name="T49" fmla="*/ 466725 h 387"/>
              <a:gd name="T50" fmla="*/ 417689 w 441"/>
              <a:gd name="T51" fmla="*/ 420687 h 387"/>
              <a:gd name="T52" fmla="*/ 421922 w 441"/>
              <a:gd name="T53" fmla="*/ 390525 h 387"/>
              <a:gd name="T54" fmla="*/ 450144 w 441"/>
              <a:gd name="T55" fmla="*/ 395287 h 387"/>
              <a:gd name="T56" fmla="*/ 499533 w 441"/>
              <a:gd name="T57" fmla="*/ 436562 h 387"/>
              <a:gd name="T58" fmla="*/ 595489 w 441"/>
              <a:gd name="T59" fmla="*/ 436562 h 387"/>
              <a:gd name="T60" fmla="*/ 591256 w 441"/>
              <a:gd name="T61" fmla="*/ 454025 h 387"/>
              <a:gd name="T62" fmla="*/ 620889 w 441"/>
              <a:gd name="T63" fmla="*/ 457200 h 387"/>
              <a:gd name="T64" fmla="*/ 561622 w 441"/>
              <a:gd name="T65" fmla="*/ 428625 h 387"/>
              <a:gd name="T66" fmla="*/ 340078 w 441"/>
              <a:gd name="T67" fmla="*/ 38100 h 387"/>
              <a:gd name="T68" fmla="*/ 273756 w 441"/>
              <a:gd name="T69" fmla="*/ 12700 h 387"/>
              <a:gd name="T70" fmla="*/ 246944 w 441"/>
              <a:gd name="T71" fmla="*/ 20637 h 387"/>
              <a:gd name="T72" fmla="*/ 235656 w 441"/>
              <a:gd name="T73" fmla="*/ 0 h 387"/>
              <a:gd name="T74" fmla="*/ 173567 w 441"/>
              <a:gd name="T75" fmla="*/ 25400 h 387"/>
              <a:gd name="T76" fmla="*/ 166511 w 441"/>
              <a:gd name="T77" fmla="*/ 33337 h 387"/>
              <a:gd name="T78" fmla="*/ 135467 w 441"/>
              <a:gd name="T79" fmla="*/ 63500 h 387"/>
              <a:gd name="T80" fmla="*/ 95956 w 441"/>
              <a:gd name="T81" fmla="*/ 92075 h 387"/>
              <a:gd name="T82" fmla="*/ 43744 w 441"/>
              <a:gd name="T83" fmla="*/ 120650 h 387"/>
              <a:gd name="T84" fmla="*/ 95956 w 441"/>
              <a:gd name="T85" fmla="*/ 176212 h 387"/>
              <a:gd name="T86" fmla="*/ 125589 w 441"/>
              <a:gd name="T87" fmla="*/ 192087 h 387"/>
              <a:gd name="T88" fmla="*/ 150989 w 441"/>
              <a:gd name="T89" fmla="*/ 207962 h 387"/>
              <a:gd name="T90" fmla="*/ 95956 w 441"/>
              <a:gd name="T91" fmla="*/ 212725 h 387"/>
              <a:gd name="T92" fmla="*/ 69144 w 441"/>
              <a:gd name="T93" fmla="*/ 195262 h 3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1"/>
              <a:gd name="T142" fmla="*/ 0 h 387"/>
              <a:gd name="T143" fmla="*/ 441 w 441"/>
              <a:gd name="T144" fmla="*/ 387 h 3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1" h="387">
                <a:moveTo>
                  <a:pt x="0" y="147"/>
                </a:moveTo>
                <a:lnTo>
                  <a:pt x="28" y="155"/>
                </a:lnTo>
                <a:lnTo>
                  <a:pt x="20" y="158"/>
                </a:lnTo>
                <a:lnTo>
                  <a:pt x="31" y="170"/>
                </a:lnTo>
                <a:lnTo>
                  <a:pt x="76" y="170"/>
                </a:lnTo>
                <a:lnTo>
                  <a:pt x="81" y="178"/>
                </a:lnTo>
                <a:lnTo>
                  <a:pt x="110" y="168"/>
                </a:lnTo>
                <a:lnTo>
                  <a:pt x="99" y="173"/>
                </a:lnTo>
                <a:lnTo>
                  <a:pt x="104" y="197"/>
                </a:lnTo>
                <a:lnTo>
                  <a:pt x="44" y="218"/>
                </a:lnTo>
                <a:lnTo>
                  <a:pt x="28" y="241"/>
                </a:lnTo>
                <a:lnTo>
                  <a:pt x="42" y="239"/>
                </a:lnTo>
                <a:lnTo>
                  <a:pt x="34" y="244"/>
                </a:lnTo>
                <a:lnTo>
                  <a:pt x="42" y="252"/>
                </a:lnTo>
                <a:lnTo>
                  <a:pt x="65" y="257"/>
                </a:lnTo>
                <a:lnTo>
                  <a:pt x="52" y="270"/>
                </a:lnTo>
                <a:lnTo>
                  <a:pt x="65" y="281"/>
                </a:lnTo>
                <a:lnTo>
                  <a:pt x="76" y="283"/>
                </a:lnTo>
                <a:lnTo>
                  <a:pt x="99" y="257"/>
                </a:lnTo>
                <a:lnTo>
                  <a:pt x="84" y="270"/>
                </a:lnTo>
                <a:lnTo>
                  <a:pt x="96" y="294"/>
                </a:lnTo>
                <a:lnTo>
                  <a:pt x="89" y="307"/>
                </a:lnTo>
                <a:lnTo>
                  <a:pt x="115" y="291"/>
                </a:lnTo>
                <a:lnTo>
                  <a:pt x="136" y="310"/>
                </a:lnTo>
                <a:lnTo>
                  <a:pt x="141" y="296"/>
                </a:lnTo>
                <a:lnTo>
                  <a:pt x="149" y="307"/>
                </a:lnTo>
                <a:lnTo>
                  <a:pt x="167" y="294"/>
                </a:lnTo>
                <a:lnTo>
                  <a:pt x="138" y="346"/>
                </a:lnTo>
                <a:lnTo>
                  <a:pt x="118" y="354"/>
                </a:lnTo>
                <a:lnTo>
                  <a:pt x="115" y="364"/>
                </a:lnTo>
                <a:lnTo>
                  <a:pt x="89" y="364"/>
                </a:lnTo>
                <a:lnTo>
                  <a:pt x="70" y="386"/>
                </a:lnTo>
                <a:lnTo>
                  <a:pt x="96" y="367"/>
                </a:lnTo>
                <a:lnTo>
                  <a:pt x="123" y="370"/>
                </a:lnTo>
                <a:lnTo>
                  <a:pt x="138" y="359"/>
                </a:lnTo>
                <a:lnTo>
                  <a:pt x="131" y="351"/>
                </a:lnTo>
                <a:lnTo>
                  <a:pt x="149" y="351"/>
                </a:lnTo>
                <a:lnTo>
                  <a:pt x="204" y="315"/>
                </a:lnTo>
                <a:lnTo>
                  <a:pt x="217" y="299"/>
                </a:lnTo>
                <a:lnTo>
                  <a:pt x="204" y="288"/>
                </a:lnTo>
                <a:lnTo>
                  <a:pt x="257" y="246"/>
                </a:lnTo>
                <a:lnTo>
                  <a:pt x="262" y="226"/>
                </a:lnTo>
                <a:lnTo>
                  <a:pt x="259" y="246"/>
                </a:lnTo>
                <a:lnTo>
                  <a:pt x="275" y="241"/>
                </a:lnTo>
                <a:lnTo>
                  <a:pt x="267" y="252"/>
                </a:lnTo>
                <a:lnTo>
                  <a:pt x="280" y="254"/>
                </a:lnTo>
                <a:lnTo>
                  <a:pt x="246" y="257"/>
                </a:lnTo>
                <a:lnTo>
                  <a:pt x="238" y="281"/>
                </a:lnTo>
                <a:lnTo>
                  <a:pt x="254" y="281"/>
                </a:lnTo>
                <a:lnTo>
                  <a:pt x="241" y="294"/>
                </a:lnTo>
                <a:lnTo>
                  <a:pt x="285" y="275"/>
                </a:lnTo>
                <a:lnTo>
                  <a:pt x="296" y="265"/>
                </a:lnTo>
                <a:lnTo>
                  <a:pt x="285" y="257"/>
                </a:lnTo>
                <a:lnTo>
                  <a:pt x="299" y="246"/>
                </a:lnTo>
                <a:lnTo>
                  <a:pt x="296" y="254"/>
                </a:lnTo>
                <a:lnTo>
                  <a:pt x="319" y="249"/>
                </a:lnTo>
                <a:lnTo>
                  <a:pt x="314" y="260"/>
                </a:lnTo>
                <a:lnTo>
                  <a:pt x="354" y="275"/>
                </a:lnTo>
                <a:lnTo>
                  <a:pt x="411" y="281"/>
                </a:lnTo>
                <a:lnTo>
                  <a:pt x="422" y="275"/>
                </a:lnTo>
                <a:lnTo>
                  <a:pt x="427" y="278"/>
                </a:lnTo>
                <a:lnTo>
                  <a:pt x="419" y="286"/>
                </a:lnTo>
                <a:lnTo>
                  <a:pt x="432" y="294"/>
                </a:lnTo>
                <a:lnTo>
                  <a:pt x="440" y="288"/>
                </a:lnTo>
                <a:lnTo>
                  <a:pt x="427" y="270"/>
                </a:lnTo>
                <a:lnTo>
                  <a:pt x="398" y="270"/>
                </a:lnTo>
                <a:lnTo>
                  <a:pt x="398" y="45"/>
                </a:lnTo>
                <a:lnTo>
                  <a:pt x="241" y="24"/>
                </a:lnTo>
                <a:lnTo>
                  <a:pt x="236" y="13"/>
                </a:lnTo>
                <a:lnTo>
                  <a:pt x="194" y="8"/>
                </a:lnTo>
                <a:lnTo>
                  <a:pt x="189" y="16"/>
                </a:lnTo>
                <a:lnTo>
                  <a:pt x="175" y="13"/>
                </a:lnTo>
                <a:lnTo>
                  <a:pt x="186" y="5"/>
                </a:lnTo>
                <a:lnTo>
                  <a:pt x="167" y="0"/>
                </a:lnTo>
                <a:lnTo>
                  <a:pt x="152" y="13"/>
                </a:lnTo>
                <a:lnTo>
                  <a:pt x="123" y="16"/>
                </a:lnTo>
                <a:lnTo>
                  <a:pt x="120" y="32"/>
                </a:lnTo>
                <a:lnTo>
                  <a:pt x="118" y="21"/>
                </a:lnTo>
                <a:lnTo>
                  <a:pt x="91" y="29"/>
                </a:lnTo>
                <a:lnTo>
                  <a:pt x="96" y="40"/>
                </a:lnTo>
                <a:lnTo>
                  <a:pt x="84" y="37"/>
                </a:lnTo>
                <a:lnTo>
                  <a:pt x="68" y="58"/>
                </a:lnTo>
                <a:lnTo>
                  <a:pt x="28" y="63"/>
                </a:lnTo>
                <a:lnTo>
                  <a:pt x="31" y="76"/>
                </a:lnTo>
                <a:lnTo>
                  <a:pt x="20" y="79"/>
                </a:lnTo>
                <a:lnTo>
                  <a:pt x="68" y="111"/>
                </a:lnTo>
                <a:lnTo>
                  <a:pt x="128" y="126"/>
                </a:lnTo>
                <a:lnTo>
                  <a:pt x="89" y="121"/>
                </a:lnTo>
                <a:lnTo>
                  <a:pt x="91" y="128"/>
                </a:lnTo>
                <a:lnTo>
                  <a:pt x="107" y="131"/>
                </a:lnTo>
                <a:lnTo>
                  <a:pt x="91" y="136"/>
                </a:lnTo>
                <a:lnTo>
                  <a:pt x="68" y="134"/>
                </a:lnTo>
                <a:lnTo>
                  <a:pt x="68" y="123"/>
                </a:lnTo>
                <a:lnTo>
                  <a:pt x="49" y="123"/>
                </a:lnTo>
                <a:lnTo>
                  <a:pt x="0" y="14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38" name="Freeform 430"/>
          <p:cNvSpPr>
            <a:spLocks/>
          </p:cNvSpPr>
          <p:nvPr/>
        </p:nvSpPr>
        <p:spPr bwMode="auto">
          <a:xfrm>
            <a:off x="1195388" y="2684463"/>
            <a:ext cx="44450" cy="30162"/>
          </a:xfrm>
          <a:custGeom>
            <a:avLst/>
            <a:gdLst>
              <a:gd name="T0" fmla="*/ 0 w 32"/>
              <a:gd name="T1" fmla="*/ 12700 h 19"/>
              <a:gd name="T2" fmla="*/ 12502 w 32"/>
              <a:gd name="T3" fmla="*/ 28575 h 19"/>
              <a:gd name="T4" fmla="*/ 43061 w 32"/>
              <a:gd name="T5" fmla="*/ 7937 h 19"/>
              <a:gd name="T6" fmla="*/ 12502 w 32"/>
              <a:gd name="T7" fmla="*/ 0 h 19"/>
              <a:gd name="T8" fmla="*/ 15280 w 32"/>
              <a:gd name="T9" fmla="*/ 9525 h 19"/>
              <a:gd name="T10" fmla="*/ 0 w 32"/>
              <a:gd name="T11" fmla="*/ 12700 h 19"/>
              <a:gd name="T12" fmla="*/ 0 60000 65536"/>
              <a:gd name="T13" fmla="*/ 0 60000 65536"/>
              <a:gd name="T14" fmla="*/ 0 60000 65536"/>
              <a:gd name="T15" fmla="*/ 0 60000 65536"/>
              <a:gd name="T16" fmla="*/ 0 60000 65536"/>
              <a:gd name="T17" fmla="*/ 0 60000 65536"/>
              <a:gd name="T18" fmla="*/ 0 w 32"/>
              <a:gd name="T19" fmla="*/ 0 h 19"/>
              <a:gd name="T20" fmla="*/ 32 w 3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2" h="19">
                <a:moveTo>
                  <a:pt x="0" y="8"/>
                </a:moveTo>
                <a:lnTo>
                  <a:pt x="9" y="18"/>
                </a:lnTo>
                <a:lnTo>
                  <a:pt x="31" y="5"/>
                </a:lnTo>
                <a:lnTo>
                  <a:pt x="9" y="0"/>
                </a:lnTo>
                <a:lnTo>
                  <a:pt x="11" y="6"/>
                </a:lnTo>
                <a:lnTo>
                  <a:pt x="0" y="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39" name="Freeform 431"/>
          <p:cNvSpPr>
            <a:spLocks/>
          </p:cNvSpPr>
          <p:nvPr/>
        </p:nvSpPr>
        <p:spPr bwMode="auto">
          <a:xfrm>
            <a:off x="1195388" y="2684463"/>
            <a:ext cx="53975" cy="39687"/>
          </a:xfrm>
          <a:custGeom>
            <a:avLst/>
            <a:gdLst>
              <a:gd name="T0" fmla="*/ 0 w 38"/>
              <a:gd name="T1" fmla="*/ 17462 h 25"/>
              <a:gd name="T2" fmla="*/ 15624 w 38"/>
              <a:gd name="T3" fmla="*/ 38100 h 25"/>
              <a:gd name="T4" fmla="*/ 52555 w 38"/>
              <a:gd name="T5" fmla="*/ 9525 h 25"/>
              <a:gd name="T6" fmla="*/ 15624 w 38"/>
              <a:gd name="T7" fmla="*/ 0 h 25"/>
              <a:gd name="T8" fmla="*/ 18465 w 38"/>
              <a:gd name="T9" fmla="*/ 12700 h 25"/>
              <a:gd name="T10" fmla="*/ 0 w 38"/>
              <a:gd name="T11" fmla="*/ 17462 h 25"/>
              <a:gd name="T12" fmla="*/ 0 60000 65536"/>
              <a:gd name="T13" fmla="*/ 0 60000 65536"/>
              <a:gd name="T14" fmla="*/ 0 60000 65536"/>
              <a:gd name="T15" fmla="*/ 0 60000 65536"/>
              <a:gd name="T16" fmla="*/ 0 60000 65536"/>
              <a:gd name="T17" fmla="*/ 0 60000 65536"/>
              <a:gd name="T18" fmla="*/ 0 w 38"/>
              <a:gd name="T19" fmla="*/ 0 h 25"/>
              <a:gd name="T20" fmla="*/ 38 w 3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8" h="25">
                <a:moveTo>
                  <a:pt x="0" y="11"/>
                </a:moveTo>
                <a:lnTo>
                  <a:pt x="11" y="24"/>
                </a:lnTo>
                <a:lnTo>
                  <a:pt x="37" y="6"/>
                </a:lnTo>
                <a:lnTo>
                  <a:pt x="11" y="0"/>
                </a:lnTo>
                <a:lnTo>
                  <a:pt x="13" y="8"/>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40" name="Freeform 432"/>
          <p:cNvSpPr>
            <a:spLocks/>
          </p:cNvSpPr>
          <p:nvPr/>
        </p:nvSpPr>
        <p:spPr bwMode="auto">
          <a:xfrm>
            <a:off x="1539875" y="2619375"/>
            <a:ext cx="163513" cy="161925"/>
          </a:xfrm>
          <a:custGeom>
            <a:avLst/>
            <a:gdLst>
              <a:gd name="T0" fmla="*/ 0 w 116"/>
              <a:gd name="T1" fmla="*/ 11112 h 102"/>
              <a:gd name="T2" fmla="*/ 14096 w 116"/>
              <a:gd name="T3" fmla="*/ 39688 h 102"/>
              <a:gd name="T4" fmla="*/ 32421 w 116"/>
              <a:gd name="T5" fmla="*/ 50800 h 102"/>
              <a:gd name="T6" fmla="*/ 39469 w 116"/>
              <a:gd name="T7" fmla="*/ 42862 h 102"/>
              <a:gd name="T8" fmla="*/ 25373 w 116"/>
              <a:gd name="T9" fmla="*/ 26988 h 102"/>
              <a:gd name="T10" fmla="*/ 39469 w 116"/>
              <a:gd name="T11" fmla="*/ 26988 h 102"/>
              <a:gd name="T12" fmla="*/ 56384 w 116"/>
              <a:gd name="T13" fmla="*/ 50800 h 102"/>
              <a:gd name="T14" fmla="*/ 52155 w 116"/>
              <a:gd name="T15" fmla="*/ 11112 h 102"/>
              <a:gd name="T16" fmla="*/ 67661 w 116"/>
              <a:gd name="T17" fmla="*/ 46037 h 102"/>
              <a:gd name="T18" fmla="*/ 97262 w 116"/>
              <a:gd name="T19" fmla="*/ 58738 h 102"/>
              <a:gd name="T20" fmla="*/ 91624 w 116"/>
              <a:gd name="T21" fmla="*/ 82550 h 102"/>
              <a:gd name="T22" fmla="*/ 129683 w 116"/>
              <a:gd name="T23" fmla="*/ 114300 h 102"/>
              <a:gd name="T24" fmla="*/ 122635 w 116"/>
              <a:gd name="T25" fmla="*/ 133350 h 102"/>
              <a:gd name="T26" fmla="*/ 140959 w 116"/>
              <a:gd name="T27" fmla="*/ 117475 h 102"/>
              <a:gd name="T28" fmla="*/ 143779 w 116"/>
              <a:gd name="T29" fmla="*/ 160338 h 102"/>
              <a:gd name="T30" fmla="*/ 157875 w 116"/>
              <a:gd name="T31" fmla="*/ 152400 h 102"/>
              <a:gd name="T32" fmla="*/ 162103 w 116"/>
              <a:gd name="T33" fmla="*/ 120650 h 102"/>
              <a:gd name="T34" fmla="*/ 126864 w 116"/>
              <a:gd name="T35" fmla="*/ 101600 h 102"/>
              <a:gd name="T36" fmla="*/ 52155 w 116"/>
              <a:gd name="T37" fmla="*/ 0 h 102"/>
              <a:gd name="T38" fmla="*/ 14096 w 116"/>
              <a:gd name="T39" fmla="*/ 26988 h 102"/>
              <a:gd name="T40" fmla="*/ 0 w 116"/>
              <a:gd name="T41" fmla="*/ 11112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
              <a:gd name="T64" fmla="*/ 0 h 102"/>
              <a:gd name="T65" fmla="*/ 116 w 116"/>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 h="102">
                <a:moveTo>
                  <a:pt x="0" y="7"/>
                </a:moveTo>
                <a:lnTo>
                  <a:pt x="10" y="25"/>
                </a:lnTo>
                <a:lnTo>
                  <a:pt x="23" y="32"/>
                </a:lnTo>
                <a:lnTo>
                  <a:pt x="28" y="27"/>
                </a:lnTo>
                <a:lnTo>
                  <a:pt x="18" y="17"/>
                </a:lnTo>
                <a:lnTo>
                  <a:pt x="28" y="17"/>
                </a:lnTo>
                <a:lnTo>
                  <a:pt x="40" y="32"/>
                </a:lnTo>
                <a:lnTo>
                  <a:pt x="37" y="7"/>
                </a:lnTo>
                <a:lnTo>
                  <a:pt x="48" y="29"/>
                </a:lnTo>
                <a:lnTo>
                  <a:pt x="69" y="37"/>
                </a:lnTo>
                <a:lnTo>
                  <a:pt x="65" y="52"/>
                </a:lnTo>
                <a:lnTo>
                  <a:pt x="92" y="72"/>
                </a:lnTo>
                <a:lnTo>
                  <a:pt x="87" y="84"/>
                </a:lnTo>
                <a:lnTo>
                  <a:pt x="100" y="74"/>
                </a:lnTo>
                <a:lnTo>
                  <a:pt x="102" y="101"/>
                </a:lnTo>
                <a:lnTo>
                  <a:pt x="112" y="96"/>
                </a:lnTo>
                <a:lnTo>
                  <a:pt x="115" y="76"/>
                </a:lnTo>
                <a:lnTo>
                  <a:pt x="90" y="64"/>
                </a:lnTo>
                <a:lnTo>
                  <a:pt x="37" y="0"/>
                </a:lnTo>
                <a:lnTo>
                  <a:pt x="10" y="17"/>
                </a:lnTo>
                <a:lnTo>
                  <a:pt x="0" y="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41" name="Freeform 433"/>
          <p:cNvSpPr>
            <a:spLocks/>
          </p:cNvSpPr>
          <p:nvPr/>
        </p:nvSpPr>
        <p:spPr bwMode="auto">
          <a:xfrm>
            <a:off x="1539875" y="2619375"/>
            <a:ext cx="171450" cy="171450"/>
          </a:xfrm>
          <a:custGeom>
            <a:avLst/>
            <a:gdLst>
              <a:gd name="T0" fmla="*/ 0 w 122"/>
              <a:gd name="T1" fmla="*/ 11112 h 108"/>
              <a:gd name="T2" fmla="*/ 15459 w 122"/>
              <a:gd name="T3" fmla="*/ 41275 h 108"/>
              <a:gd name="T4" fmla="*/ 33728 w 122"/>
              <a:gd name="T5" fmla="*/ 53975 h 108"/>
              <a:gd name="T6" fmla="*/ 40755 w 122"/>
              <a:gd name="T7" fmla="*/ 46037 h 108"/>
              <a:gd name="T8" fmla="*/ 26701 w 122"/>
              <a:gd name="T9" fmla="*/ 28575 h 108"/>
              <a:gd name="T10" fmla="*/ 40755 w 122"/>
              <a:gd name="T11" fmla="*/ 28575 h 108"/>
              <a:gd name="T12" fmla="*/ 59024 w 122"/>
              <a:gd name="T13" fmla="*/ 53975 h 108"/>
              <a:gd name="T14" fmla="*/ 54808 w 122"/>
              <a:gd name="T15" fmla="*/ 11112 h 108"/>
              <a:gd name="T16" fmla="*/ 70266 w 122"/>
              <a:gd name="T17" fmla="*/ 49212 h 108"/>
              <a:gd name="T18" fmla="*/ 102589 w 122"/>
              <a:gd name="T19" fmla="*/ 61913 h 108"/>
              <a:gd name="T20" fmla="*/ 95562 w 122"/>
              <a:gd name="T21" fmla="*/ 87312 h 108"/>
              <a:gd name="T22" fmla="*/ 136317 w 122"/>
              <a:gd name="T23" fmla="*/ 120650 h 108"/>
              <a:gd name="T24" fmla="*/ 129290 w 122"/>
              <a:gd name="T25" fmla="*/ 141288 h 108"/>
              <a:gd name="T26" fmla="*/ 147559 w 122"/>
              <a:gd name="T27" fmla="*/ 123825 h 108"/>
              <a:gd name="T28" fmla="*/ 150370 w 122"/>
              <a:gd name="T29" fmla="*/ 169863 h 108"/>
              <a:gd name="T30" fmla="*/ 165829 w 122"/>
              <a:gd name="T31" fmla="*/ 161925 h 108"/>
              <a:gd name="T32" fmla="*/ 170045 w 122"/>
              <a:gd name="T33" fmla="*/ 128588 h 108"/>
              <a:gd name="T34" fmla="*/ 133506 w 122"/>
              <a:gd name="T35" fmla="*/ 107950 h 108"/>
              <a:gd name="T36" fmla="*/ 54808 w 122"/>
              <a:gd name="T37" fmla="*/ 0 h 108"/>
              <a:gd name="T38" fmla="*/ 15459 w 122"/>
              <a:gd name="T39" fmla="*/ 28575 h 108"/>
              <a:gd name="T40" fmla="*/ 0 w 122"/>
              <a:gd name="T41" fmla="*/ 11112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108"/>
              <a:gd name="T65" fmla="*/ 122 w 122"/>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108">
                <a:moveTo>
                  <a:pt x="0" y="7"/>
                </a:moveTo>
                <a:lnTo>
                  <a:pt x="11" y="26"/>
                </a:lnTo>
                <a:lnTo>
                  <a:pt x="24" y="34"/>
                </a:lnTo>
                <a:lnTo>
                  <a:pt x="29" y="29"/>
                </a:lnTo>
                <a:lnTo>
                  <a:pt x="19" y="18"/>
                </a:lnTo>
                <a:lnTo>
                  <a:pt x="29" y="18"/>
                </a:lnTo>
                <a:lnTo>
                  <a:pt x="42" y="34"/>
                </a:lnTo>
                <a:lnTo>
                  <a:pt x="39" y="7"/>
                </a:lnTo>
                <a:lnTo>
                  <a:pt x="50" y="31"/>
                </a:lnTo>
                <a:lnTo>
                  <a:pt x="73" y="39"/>
                </a:lnTo>
                <a:lnTo>
                  <a:pt x="68" y="55"/>
                </a:lnTo>
                <a:lnTo>
                  <a:pt x="97" y="76"/>
                </a:lnTo>
                <a:lnTo>
                  <a:pt x="92" y="89"/>
                </a:lnTo>
                <a:lnTo>
                  <a:pt x="105" y="78"/>
                </a:lnTo>
                <a:lnTo>
                  <a:pt x="107" y="107"/>
                </a:lnTo>
                <a:lnTo>
                  <a:pt x="118" y="102"/>
                </a:lnTo>
                <a:lnTo>
                  <a:pt x="121" y="81"/>
                </a:lnTo>
                <a:lnTo>
                  <a:pt x="95" y="68"/>
                </a:lnTo>
                <a:lnTo>
                  <a:pt x="39" y="0"/>
                </a:lnTo>
                <a:lnTo>
                  <a:pt x="11" y="18"/>
                </a:lnTo>
                <a:lnTo>
                  <a:pt x="0" y="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42" name="Freeform 434"/>
          <p:cNvSpPr>
            <a:spLocks/>
          </p:cNvSpPr>
          <p:nvPr/>
        </p:nvSpPr>
        <p:spPr bwMode="auto">
          <a:xfrm>
            <a:off x="1576388" y="2673350"/>
            <a:ext cx="26987" cy="26988"/>
          </a:xfrm>
          <a:custGeom>
            <a:avLst/>
            <a:gdLst>
              <a:gd name="T0" fmla="*/ 0 w 19"/>
              <a:gd name="T1" fmla="*/ 0 h 17"/>
              <a:gd name="T2" fmla="*/ 8522 w 19"/>
              <a:gd name="T3" fmla="*/ 25400 h 17"/>
              <a:gd name="T4" fmla="*/ 11363 w 19"/>
              <a:gd name="T5" fmla="*/ 11113 h 17"/>
              <a:gd name="T6" fmla="*/ 25567 w 19"/>
              <a:gd name="T7" fmla="*/ 25400 h 17"/>
              <a:gd name="T8" fmla="*/ 11363 w 19"/>
              <a:gd name="T9" fmla="*/ 11113 h 17"/>
              <a:gd name="T10" fmla="*/ 19885 w 19"/>
              <a:gd name="T11" fmla="*/ 1588 h 17"/>
              <a:gd name="T12" fmla="*/ 0 w 19"/>
              <a:gd name="T13" fmla="*/ 0 h 17"/>
              <a:gd name="T14" fmla="*/ 0 60000 65536"/>
              <a:gd name="T15" fmla="*/ 0 60000 65536"/>
              <a:gd name="T16" fmla="*/ 0 60000 65536"/>
              <a:gd name="T17" fmla="*/ 0 60000 65536"/>
              <a:gd name="T18" fmla="*/ 0 60000 65536"/>
              <a:gd name="T19" fmla="*/ 0 60000 65536"/>
              <a:gd name="T20" fmla="*/ 0 60000 65536"/>
              <a:gd name="T21" fmla="*/ 0 w 19"/>
              <a:gd name="T22" fmla="*/ 0 h 17"/>
              <a:gd name="T23" fmla="*/ 19 w 1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7">
                <a:moveTo>
                  <a:pt x="0" y="0"/>
                </a:moveTo>
                <a:lnTo>
                  <a:pt x="6" y="16"/>
                </a:lnTo>
                <a:lnTo>
                  <a:pt x="8" y="7"/>
                </a:lnTo>
                <a:lnTo>
                  <a:pt x="18" y="16"/>
                </a:lnTo>
                <a:lnTo>
                  <a:pt x="8" y="7"/>
                </a:lnTo>
                <a:lnTo>
                  <a:pt x="14" y="1"/>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43" name="Freeform 435"/>
          <p:cNvSpPr>
            <a:spLocks/>
          </p:cNvSpPr>
          <p:nvPr/>
        </p:nvSpPr>
        <p:spPr bwMode="auto">
          <a:xfrm>
            <a:off x="1576388" y="2673350"/>
            <a:ext cx="34925" cy="26988"/>
          </a:xfrm>
          <a:custGeom>
            <a:avLst/>
            <a:gdLst>
              <a:gd name="T0" fmla="*/ 0 w 25"/>
              <a:gd name="T1" fmla="*/ 0 h 17"/>
              <a:gd name="T2" fmla="*/ 11176 w 25"/>
              <a:gd name="T3" fmla="*/ 25400 h 17"/>
              <a:gd name="T4" fmla="*/ 15367 w 25"/>
              <a:gd name="T5" fmla="*/ 11113 h 17"/>
              <a:gd name="T6" fmla="*/ 33528 w 25"/>
              <a:gd name="T7" fmla="*/ 25400 h 17"/>
              <a:gd name="T8" fmla="*/ 15367 w 25"/>
              <a:gd name="T9" fmla="*/ 11113 h 17"/>
              <a:gd name="T10" fmla="*/ 26543 w 25"/>
              <a:gd name="T11" fmla="*/ 3175 h 17"/>
              <a:gd name="T12" fmla="*/ 0 w 25"/>
              <a:gd name="T13" fmla="*/ 0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0" y="0"/>
                </a:moveTo>
                <a:lnTo>
                  <a:pt x="8" y="16"/>
                </a:lnTo>
                <a:lnTo>
                  <a:pt x="11" y="7"/>
                </a:lnTo>
                <a:lnTo>
                  <a:pt x="24" y="16"/>
                </a:lnTo>
                <a:lnTo>
                  <a:pt x="11" y="7"/>
                </a:lnTo>
                <a:lnTo>
                  <a:pt x="19" y="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44" name="Freeform 436"/>
          <p:cNvSpPr>
            <a:spLocks/>
          </p:cNvSpPr>
          <p:nvPr/>
        </p:nvSpPr>
        <p:spPr bwMode="auto">
          <a:xfrm>
            <a:off x="1593850" y="2693988"/>
            <a:ext cx="25400" cy="38100"/>
          </a:xfrm>
          <a:custGeom>
            <a:avLst/>
            <a:gdLst>
              <a:gd name="T0" fmla="*/ 0 w 17"/>
              <a:gd name="T1" fmla="*/ 0 h 24"/>
              <a:gd name="T2" fmla="*/ 23906 w 17"/>
              <a:gd name="T3" fmla="*/ 6350 h 24"/>
              <a:gd name="T4" fmla="*/ 23906 w 17"/>
              <a:gd name="T5" fmla="*/ 36513 h 24"/>
              <a:gd name="T6" fmla="*/ 0 w 17"/>
              <a:gd name="T7" fmla="*/ 0 h 24"/>
              <a:gd name="T8" fmla="*/ 0 60000 65536"/>
              <a:gd name="T9" fmla="*/ 0 60000 65536"/>
              <a:gd name="T10" fmla="*/ 0 60000 65536"/>
              <a:gd name="T11" fmla="*/ 0 60000 65536"/>
              <a:gd name="T12" fmla="*/ 0 w 17"/>
              <a:gd name="T13" fmla="*/ 0 h 24"/>
              <a:gd name="T14" fmla="*/ 17 w 17"/>
              <a:gd name="T15" fmla="*/ 24 h 24"/>
            </a:gdLst>
            <a:ahLst/>
            <a:cxnLst>
              <a:cxn ang="T8">
                <a:pos x="T0" y="T1"/>
              </a:cxn>
              <a:cxn ang="T9">
                <a:pos x="T2" y="T3"/>
              </a:cxn>
              <a:cxn ang="T10">
                <a:pos x="T4" y="T5"/>
              </a:cxn>
              <a:cxn ang="T11">
                <a:pos x="T6" y="T7"/>
              </a:cxn>
            </a:cxnLst>
            <a:rect l="T12" t="T13" r="T14" b="T15"/>
            <a:pathLst>
              <a:path w="17" h="24">
                <a:moveTo>
                  <a:pt x="0" y="0"/>
                </a:moveTo>
                <a:lnTo>
                  <a:pt x="16" y="4"/>
                </a:lnTo>
                <a:lnTo>
                  <a:pt x="16" y="23"/>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45" name="Freeform 437"/>
          <p:cNvSpPr>
            <a:spLocks/>
          </p:cNvSpPr>
          <p:nvPr/>
        </p:nvSpPr>
        <p:spPr bwMode="auto">
          <a:xfrm>
            <a:off x="1593850" y="2693988"/>
            <a:ext cx="25400" cy="47625"/>
          </a:xfrm>
          <a:custGeom>
            <a:avLst/>
            <a:gdLst>
              <a:gd name="T0" fmla="*/ 0 w 17"/>
              <a:gd name="T1" fmla="*/ 0 h 30"/>
              <a:gd name="T2" fmla="*/ 23906 w 17"/>
              <a:gd name="T3" fmla="*/ 7938 h 30"/>
              <a:gd name="T4" fmla="*/ 23906 w 17"/>
              <a:gd name="T5" fmla="*/ 46038 h 30"/>
              <a:gd name="T6" fmla="*/ 0 w 17"/>
              <a:gd name="T7" fmla="*/ 0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0"/>
                </a:moveTo>
                <a:lnTo>
                  <a:pt x="16" y="5"/>
                </a:lnTo>
                <a:lnTo>
                  <a:pt x="16" y="29"/>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46" name="Freeform 438"/>
          <p:cNvSpPr>
            <a:spLocks/>
          </p:cNvSpPr>
          <p:nvPr/>
        </p:nvSpPr>
        <p:spPr bwMode="auto">
          <a:xfrm>
            <a:off x="1614488" y="2673350"/>
            <a:ext cx="23812" cy="26988"/>
          </a:xfrm>
          <a:custGeom>
            <a:avLst/>
            <a:gdLst>
              <a:gd name="T0" fmla="*/ 0 w 17"/>
              <a:gd name="T1" fmla="*/ 0 h 17"/>
              <a:gd name="T2" fmla="*/ 2801 w 17"/>
              <a:gd name="T3" fmla="*/ 25400 h 17"/>
              <a:gd name="T4" fmla="*/ 15408 w 17"/>
              <a:gd name="T5" fmla="*/ 25400 h 17"/>
              <a:gd name="T6" fmla="*/ 8404 w 17"/>
              <a:gd name="T7" fmla="*/ 1588 h 17"/>
              <a:gd name="T8" fmla="*/ 22411 w 17"/>
              <a:gd name="T9" fmla="*/ 19050 h 17"/>
              <a:gd name="T10" fmla="*/ 8404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2" y="16"/>
                </a:lnTo>
                <a:lnTo>
                  <a:pt x="11" y="16"/>
                </a:lnTo>
                <a:lnTo>
                  <a:pt x="6" y="1"/>
                </a:lnTo>
                <a:lnTo>
                  <a:pt x="16" y="12"/>
                </a:lnTo>
                <a:lnTo>
                  <a:pt x="6" y="0"/>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47" name="Freeform 439"/>
          <p:cNvSpPr>
            <a:spLocks/>
          </p:cNvSpPr>
          <p:nvPr/>
        </p:nvSpPr>
        <p:spPr bwMode="auto">
          <a:xfrm>
            <a:off x="1614488" y="2673350"/>
            <a:ext cx="23812" cy="30163"/>
          </a:xfrm>
          <a:custGeom>
            <a:avLst/>
            <a:gdLst>
              <a:gd name="T0" fmla="*/ 0 w 17"/>
              <a:gd name="T1" fmla="*/ 0 h 19"/>
              <a:gd name="T2" fmla="*/ 2801 w 17"/>
              <a:gd name="T3" fmla="*/ 28575 h 19"/>
              <a:gd name="T4" fmla="*/ 16808 w 17"/>
              <a:gd name="T5" fmla="*/ 28575 h 19"/>
              <a:gd name="T6" fmla="*/ 8404 w 17"/>
              <a:gd name="T7" fmla="*/ 3175 h 19"/>
              <a:gd name="T8" fmla="*/ 22411 w 17"/>
              <a:gd name="T9" fmla="*/ 20638 h 19"/>
              <a:gd name="T10" fmla="*/ 8404 w 17"/>
              <a:gd name="T11" fmla="*/ 0 h 19"/>
              <a:gd name="T12" fmla="*/ 0 w 17"/>
              <a:gd name="T13" fmla="*/ 0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0" y="0"/>
                </a:moveTo>
                <a:lnTo>
                  <a:pt x="2" y="18"/>
                </a:lnTo>
                <a:lnTo>
                  <a:pt x="12" y="18"/>
                </a:lnTo>
                <a:lnTo>
                  <a:pt x="6" y="2"/>
                </a:lnTo>
                <a:lnTo>
                  <a:pt x="16" y="13"/>
                </a:lnTo>
                <a:lnTo>
                  <a:pt x="6"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48" name="Freeform 440"/>
          <p:cNvSpPr>
            <a:spLocks/>
          </p:cNvSpPr>
          <p:nvPr/>
        </p:nvSpPr>
        <p:spPr bwMode="auto">
          <a:xfrm>
            <a:off x="1628775" y="2711450"/>
            <a:ext cx="23813" cy="26988"/>
          </a:xfrm>
          <a:custGeom>
            <a:avLst/>
            <a:gdLst>
              <a:gd name="T0" fmla="*/ 0 w 17"/>
              <a:gd name="T1" fmla="*/ 0 h 17"/>
              <a:gd name="T2" fmla="*/ 22412 w 17"/>
              <a:gd name="T3" fmla="*/ 25400 h 17"/>
              <a:gd name="T4" fmla="*/ 22412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49" name="Freeform 441"/>
          <p:cNvSpPr>
            <a:spLocks/>
          </p:cNvSpPr>
          <p:nvPr/>
        </p:nvSpPr>
        <p:spPr bwMode="auto">
          <a:xfrm>
            <a:off x="1628775" y="2711450"/>
            <a:ext cx="23813" cy="26988"/>
          </a:xfrm>
          <a:custGeom>
            <a:avLst/>
            <a:gdLst>
              <a:gd name="T0" fmla="*/ 0 w 17"/>
              <a:gd name="T1" fmla="*/ 0 h 17"/>
              <a:gd name="T2" fmla="*/ 22412 w 17"/>
              <a:gd name="T3" fmla="*/ 25400 h 17"/>
              <a:gd name="T4" fmla="*/ 22412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50" name="Freeform 442"/>
          <p:cNvSpPr>
            <a:spLocks/>
          </p:cNvSpPr>
          <p:nvPr/>
        </p:nvSpPr>
        <p:spPr bwMode="auto">
          <a:xfrm>
            <a:off x="1631950" y="2735263"/>
            <a:ext cx="25400" cy="38100"/>
          </a:xfrm>
          <a:custGeom>
            <a:avLst/>
            <a:gdLst>
              <a:gd name="T0" fmla="*/ 0 w 17"/>
              <a:gd name="T1" fmla="*/ 0 h 24"/>
              <a:gd name="T2" fmla="*/ 19424 w 17"/>
              <a:gd name="T3" fmla="*/ 12700 h 24"/>
              <a:gd name="T4" fmla="*/ 23906 w 17"/>
              <a:gd name="T5" fmla="*/ 36513 h 24"/>
              <a:gd name="T6" fmla="*/ 0 w 17"/>
              <a:gd name="T7" fmla="*/ 0 h 24"/>
              <a:gd name="T8" fmla="*/ 0 60000 65536"/>
              <a:gd name="T9" fmla="*/ 0 60000 65536"/>
              <a:gd name="T10" fmla="*/ 0 60000 65536"/>
              <a:gd name="T11" fmla="*/ 0 60000 65536"/>
              <a:gd name="T12" fmla="*/ 0 w 17"/>
              <a:gd name="T13" fmla="*/ 0 h 24"/>
              <a:gd name="T14" fmla="*/ 17 w 17"/>
              <a:gd name="T15" fmla="*/ 24 h 24"/>
            </a:gdLst>
            <a:ahLst/>
            <a:cxnLst>
              <a:cxn ang="T8">
                <a:pos x="T0" y="T1"/>
              </a:cxn>
              <a:cxn ang="T9">
                <a:pos x="T2" y="T3"/>
              </a:cxn>
              <a:cxn ang="T10">
                <a:pos x="T4" y="T5"/>
              </a:cxn>
              <a:cxn ang="T11">
                <a:pos x="T6" y="T7"/>
              </a:cxn>
            </a:cxnLst>
            <a:rect l="T12" t="T13" r="T14" b="T15"/>
            <a:pathLst>
              <a:path w="17" h="24">
                <a:moveTo>
                  <a:pt x="0" y="0"/>
                </a:moveTo>
                <a:lnTo>
                  <a:pt x="13" y="8"/>
                </a:lnTo>
                <a:lnTo>
                  <a:pt x="16" y="23"/>
                </a:lnTo>
                <a:lnTo>
                  <a:pt x="0"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51" name="Freeform 443"/>
          <p:cNvSpPr>
            <a:spLocks/>
          </p:cNvSpPr>
          <p:nvPr/>
        </p:nvSpPr>
        <p:spPr bwMode="auto">
          <a:xfrm>
            <a:off x="1631950" y="2735263"/>
            <a:ext cx="26988" cy="47625"/>
          </a:xfrm>
          <a:custGeom>
            <a:avLst/>
            <a:gdLst>
              <a:gd name="T0" fmla="*/ 0 w 19"/>
              <a:gd name="T1" fmla="*/ 0 h 30"/>
              <a:gd name="T2" fmla="*/ 21306 w 19"/>
              <a:gd name="T3" fmla="*/ 15875 h 30"/>
              <a:gd name="T4" fmla="*/ 25568 w 19"/>
              <a:gd name="T5" fmla="*/ 46038 h 30"/>
              <a:gd name="T6" fmla="*/ 0 w 19"/>
              <a:gd name="T7" fmla="*/ 0 h 30"/>
              <a:gd name="T8" fmla="*/ 0 60000 65536"/>
              <a:gd name="T9" fmla="*/ 0 60000 65536"/>
              <a:gd name="T10" fmla="*/ 0 60000 65536"/>
              <a:gd name="T11" fmla="*/ 0 60000 65536"/>
              <a:gd name="T12" fmla="*/ 0 w 19"/>
              <a:gd name="T13" fmla="*/ 0 h 30"/>
              <a:gd name="T14" fmla="*/ 19 w 19"/>
              <a:gd name="T15" fmla="*/ 30 h 30"/>
            </a:gdLst>
            <a:ahLst/>
            <a:cxnLst>
              <a:cxn ang="T8">
                <a:pos x="T0" y="T1"/>
              </a:cxn>
              <a:cxn ang="T9">
                <a:pos x="T2" y="T3"/>
              </a:cxn>
              <a:cxn ang="T10">
                <a:pos x="T4" y="T5"/>
              </a:cxn>
              <a:cxn ang="T11">
                <a:pos x="T6" y="T7"/>
              </a:cxn>
            </a:cxnLst>
            <a:rect l="T12" t="T13" r="T14" b="T15"/>
            <a:pathLst>
              <a:path w="19" h="30">
                <a:moveTo>
                  <a:pt x="0" y="0"/>
                </a:moveTo>
                <a:lnTo>
                  <a:pt x="15" y="10"/>
                </a:lnTo>
                <a:lnTo>
                  <a:pt x="18" y="29"/>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52" name="Freeform 444"/>
          <p:cNvSpPr>
            <a:spLocks/>
          </p:cNvSpPr>
          <p:nvPr/>
        </p:nvSpPr>
        <p:spPr bwMode="auto">
          <a:xfrm>
            <a:off x="1681163" y="2747963"/>
            <a:ext cx="23812" cy="26987"/>
          </a:xfrm>
          <a:custGeom>
            <a:avLst/>
            <a:gdLst>
              <a:gd name="T0" fmla="*/ 0 w 17"/>
              <a:gd name="T1" fmla="*/ 12700 h 17"/>
              <a:gd name="T2" fmla="*/ 0 w 17"/>
              <a:gd name="T3" fmla="*/ 0 h 17"/>
              <a:gd name="T4" fmla="*/ 22411 w 17"/>
              <a:gd name="T5" fmla="*/ 25400 h 17"/>
              <a:gd name="T6" fmla="*/ 0 w 17"/>
              <a:gd name="T7" fmla="*/ 127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8"/>
                </a:moveTo>
                <a:lnTo>
                  <a:pt x="0" y="0"/>
                </a:lnTo>
                <a:lnTo>
                  <a:pt x="16" y="16"/>
                </a:lnTo>
                <a:lnTo>
                  <a:pt x="0" y="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53" name="Freeform 445"/>
          <p:cNvSpPr>
            <a:spLocks/>
          </p:cNvSpPr>
          <p:nvPr/>
        </p:nvSpPr>
        <p:spPr bwMode="auto">
          <a:xfrm>
            <a:off x="1681163" y="2747963"/>
            <a:ext cx="23812" cy="26987"/>
          </a:xfrm>
          <a:custGeom>
            <a:avLst/>
            <a:gdLst>
              <a:gd name="T0" fmla="*/ 0 w 17"/>
              <a:gd name="T1" fmla="*/ 12700 h 17"/>
              <a:gd name="T2" fmla="*/ 5603 w 17"/>
              <a:gd name="T3" fmla="*/ 0 h 17"/>
              <a:gd name="T4" fmla="*/ 22411 w 17"/>
              <a:gd name="T5" fmla="*/ 25400 h 17"/>
              <a:gd name="T6" fmla="*/ 0 w 17"/>
              <a:gd name="T7" fmla="*/ 127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8"/>
                </a:moveTo>
                <a:lnTo>
                  <a:pt x="4" y="0"/>
                </a:lnTo>
                <a:lnTo>
                  <a:pt x="16" y="16"/>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54" name="Freeform 446"/>
          <p:cNvSpPr>
            <a:spLocks/>
          </p:cNvSpPr>
          <p:nvPr/>
        </p:nvSpPr>
        <p:spPr bwMode="auto">
          <a:xfrm>
            <a:off x="1822450" y="2952750"/>
            <a:ext cx="1185863" cy="649288"/>
          </a:xfrm>
          <a:custGeom>
            <a:avLst/>
            <a:gdLst>
              <a:gd name="T0" fmla="*/ 14101 w 841"/>
              <a:gd name="T1" fmla="*/ 92075 h 409"/>
              <a:gd name="T2" fmla="*/ 18331 w 841"/>
              <a:gd name="T3" fmla="*/ 96838 h 409"/>
              <a:gd name="T4" fmla="*/ 35252 w 841"/>
              <a:gd name="T5" fmla="*/ 322263 h 409"/>
              <a:gd name="T6" fmla="*/ 47942 w 841"/>
              <a:gd name="T7" fmla="*/ 342900 h 409"/>
              <a:gd name="T8" fmla="*/ 126906 w 841"/>
              <a:gd name="T9" fmla="*/ 425450 h 409"/>
              <a:gd name="T10" fmla="*/ 201639 w 841"/>
              <a:gd name="T11" fmla="*/ 461963 h 409"/>
              <a:gd name="T12" fmla="*/ 373667 w 841"/>
              <a:gd name="T13" fmla="*/ 484188 h 409"/>
              <a:gd name="T14" fmla="*/ 478011 w 841"/>
              <a:gd name="T15" fmla="*/ 531813 h 409"/>
              <a:gd name="T16" fmla="*/ 568255 w 841"/>
              <a:gd name="T17" fmla="*/ 633413 h 409"/>
              <a:gd name="T18" fmla="*/ 604917 w 841"/>
              <a:gd name="T19" fmla="*/ 557213 h 409"/>
              <a:gd name="T20" fmla="*/ 675420 w 841"/>
              <a:gd name="T21" fmla="*/ 531813 h 409"/>
              <a:gd name="T22" fmla="*/ 726183 w 841"/>
              <a:gd name="T23" fmla="*/ 528638 h 409"/>
              <a:gd name="T24" fmla="*/ 748744 w 841"/>
              <a:gd name="T25" fmla="*/ 519113 h 409"/>
              <a:gd name="T26" fmla="*/ 755794 w 841"/>
              <a:gd name="T27" fmla="*/ 523875 h 409"/>
              <a:gd name="T28" fmla="*/ 862959 w 841"/>
              <a:gd name="T29" fmla="*/ 549275 h 409"/>
              <a:gd name="T30" fmla="*/ 893980 w 841"/>
              <a:gd name="T31" fmla="*/ 647700 h 409"/>
              <a:gd name="T32" fmla="*/ 913721 w 841"/>
              <a:gd name="T33" fmla="*/ 606425 h 409"/>
              <a:gd name="T34" fmla="*/ 905261 w 841"/>
              <a:gd name="T35" fmla="*/ 466725 h 409"/>
              <a:gd name="T36" fmla="*/ 987044 w 841"/>
              <a:gd name="T37" fmla="*/ 379413 h 409"/>
              <a:gd name="T38" fmla="*/ 989864 w 841"/>
              <a:gd name="T39" fmla="*/ 347663 h 409"/>
              <a:gd name="T40" fmla="*/ 975764 w 841"/>
              <a:gd name="T41" fmla="*/ 306388 h 409"/>
              <a:gd name="T42" fmla="*/ 989864 w 841"/>
              <a:gd name="T43" fmla="*/ 290513 h 409"/>
              <a:gd name="T44" fmla="*/ 1009605 w 841"/>
              <a:gd name="T45" fmla="*/ 342900 h 409"/>
              <a:gd name="T46" fmla="*/ 1012425 w 841"/>
              <a:gd name="T47" fmla="*/ 280988 h 409"/>
              <a:gd name="T48" fmla="*/ 1042037 w 841"/>
              <a:gd name="T49" fmla="*/ 246063 h 409"/>
              <a:gd name="T50" fmla="*/ 1108310 w 841"/>
              <a:gd name="T51" fmla="*/ 207963 h 409"/>
              <a:gd name="T52" fmla="*/ 1184453 w 841"/>
              <a:gd name="T53" fmla="*/ 142875 h 409"/>
              <a:gd name="T54" fmla="*/ 1170352 w 841"/>
              <a:gd name="T55" fmla="*/ 109538 h 409"/>
              <a:gd name="T56" fmla="*/ 1136511 w 841"/>
              <a:gd name="T57" fmla="*/ 60325 h 409"/>
              <a:gd name="T58" fmla="*/ 1009605 w 841"/>
              <a:gd name="T59" fmla="*/ 147638 h 409"/>
              <a:gd name="T60" fmla="*/ 934872 w 841"/>
              <a:gd name="T61" fmla="*/ 179388 h 409"/>
              <a:gd name="T62" fmla="*/ 881289 w 841"/>
              <a:gd name="T63" fmla="*/ 228600 h 409"/>
              <a:gd name="T64" fmla="*/ 855908 w 841"/>
              <a:gd name="T65" fmla="*/ 215900 h 409"/>
              <a:gd name="T66" fmla="*/ 865779 w 841"/>
              <a:gd name="T67" fmla="*/ 200025 h 409"/>
              <a:gd name="T68" fmla="*/ 858728 w 841"/>
              <a:gd name="T69" fmla="*/ 155575 h 409"/>
              <a:gd name="T70" fmla="*/ 847448 w 841"/>
              <a:gd name="T71" fmla="*/ 122238 h 409"/>
              <a:gd name="T72" fmla="*/ 792456 w 841"/>
              <a:gd name="T73" fmla="*/ 142875 h 409"/>
              <a:gd name="T74" fmla="*/ 762844 w 841"/>
              <a:gd name="T75" fmla="*/ 220663 h 409"/>
              <a:gd name="T76" fmla="*/ 769895 w 841"/>
              <a:gd name="T77" fmla="*/ 122238 h 409"/>
              <a:gd name="T78" fmla="*/ 785405 w 841"/>
              <a:gd name="T79" fmla="*/ 104775 h 409"/>
              <a:gd name="T80" fmla="*/ 824887 w 841"/>
              <a:gd name="T81" fmla="*/ 88900 h 409"/>
              <a:gd name="T82" fmla="*/ 755794 w 841"/>
              <a:gd name="T83" fmla="*/ 55563 h 409"/>
              <a:gd name="T84" fmla="*/ 675420 w 841"/>
              <a:gd name="T85" fmla="*/ 84138 h 409"/>
              <a:gd name="T86" fmla="*/ 619018 w 841"/>
              <a:gd name="T87" fmla="*/ 23813 h 409"/>
              <a:gd name="T88" fmla="*/ 604917 w 841"/>
              <a:gd name="T89" fmla="*/ 15875 h 409"/>
              <a:gd name="T90" fmla="*/ 47942 w 841"/>
              <a:gd name="T91" fmla="*/ 39688 h 409"/>
              <a:gd name="T92" fmla="*/ 39482 w 841"/>
              <a:gd name="T93" fmla="*/ 39688 h 4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1"/>
              <a:gd name="T142" fmla="*/ 0 h 409"/>
              <a:gd name="T143" fmla="*/ 841 w 841"/>
              <a:gd name="T144" fmla="*/ 409 h 40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1" h="409">
                <a:moveTo>
                  <a:pt x="0" y="25"/>
                </a:moveTo>
                <a:lnTo>
                  <a:pt x="10" y="58"/>
                </a:lnTo>
                <a:lnTo>
                  <a:pt x="20" y="61"/>
                </a:lnTo>
                <a:lnTo>
                  <a:pt x="13" y="61"/>
                </a:lnTo>
                <a:lnTo>
                  <a:pt x="7" y="165"/>
                </a:lnTo>
                <a:lnTo>
                  <a:pt x="25" y="203"/>
                </a:lnTo>
                <a:lnTo>
                  <a:pt x="39" y="203"/>
                </a:lnTo>
                <a:lnTo>
                  <a:pt x="34" y="216"/>
                </a:lnTo>
                <a:lnTo>
                  <a:pt x="62" y="260"/>
                </a:lnTo>
                <a:lnTo>
                  <a:pt x="90" y="268"/>
                </a:lnTo>
                <a:lnTo>
                  <a:pt x="111" y="294"/>
                </a:lnTo>
                <a:lnTo>
                  <a:pt x="143" y="291"/>
                </a:lnTo>
                <a:lnTo>
                  <a:pt x="198" y="312"/>
                </a:lnTo>
                <a:lnTo>
                  <a:pt x="265" y="305"/>
                </a:lnTo>
                <a:lnTo>
                  <a:pt x="307" y="348"/>
                </a:lnTo>
                <a:lnTo>
                  <a:pt x="339" y="335"/>
                </a:lnTo>
                <a:lnTo>
                  <a:pt x="374" y="389"/>
                </a:lnTo>
                <a:lnTo>
                  <a:pt x="403" y="399"/>
                </a:lnTo>
                <a:lnTo>
                  <a:pt x="400" y="369"/>
                </a:lnTo>
                <a:lnTo>
                  <a:pt x="429" y="351"/>
                </a:lnTo>
                <a:lnTo>
                  <a:pt x="434" y="338"/>
                </a:lnTo>
                <a:lnTo>
                  <a:pt x="479" y="335"/>
                </a:lnTo>
                <a:lnTo>
                  <a:pt x="515" y="348"/>
                </a:lnTo>
                <a:lnTo>
                  <a:pt x="515" y="333"/>
                </a:lnTo>
                <a:lnTo>
                  <a:pt x="499" y="327"/>
                </a:lnTo>
                <a:lnTo>
                  <a:pt x="531" y="327"/>
                </a:lnTo>
                <a:lnTo>
                  <a:pt x="533" y="319"/>
                </a:lnTo>
                <a:lnTo>
                  <a:pt x="536" y="330"/>
                </a:lnTo>
                <a:lnTo>
                  <a:pt x="596" y="333"/>
                </a:lnTo>
                <a:lnTo>
                  <a:pt x="612" y="346"/>
                </a:lnTo>
                <a:lnTo>
                  <a:pt x="614" y="374"/>
                </a:lnTo>
                <a:lnTo>
                  <a:pt x="634" y="408"/>
                </a:lnTo>
                <a:lnTo>
                  <a:pt x="645" y="408"/>
                </a:lnTo>
                <a:lnTo>
                  <a:pt x="648" y="382"/>
                </a:lnTo>
                <a:lnTo>
                  <a:pt x="630" y="319"/>
                </a:lnTo>
                <a:lnTo>
                  <a:pt x="642" y="294"/>
                </a:lnTo>
                <a:lnTo>
                  <a:pt x="716" y="242"/>
                </a:lnTo>
                <a:lnTo>
                  <a:pt x="700" y="239"/>
                </a:lnTo>
                <a:lnTo>
                  <a:pt x="716" y="235"/>
                </a:lnTo>
                <a:lnTo>
                  <a:pt x="702" y="219"/>
                </a:lnTo>
                <a:lnTo>
                  <a:pt x="708" y="206"/>
                </a:lnTo>
                <a:lnTo>
                  <a:pt x="692" y="193"/>
                </a:lnTo>
                <a:lnTo>
                  <a:pt x="708" y="201"/>
                </a:lnTo>
                <a:lnTo>
                  <a:pt x="702" y="183"/>
                </a:lnTo>
                <a:lnTo>
                  <a:pt x="713" y="177"/>
                </a:lnTo>
                <a:lnTo>
                  <a:pt x="716" y="216"/>
                </a:lnTo>
                <a:lnTo>
                  <a:pt x="726" y="193"/>
                </a:lnTo>
                <a:lnTo>
                  <a:pt x="718" y="177"/>
                </a:lnTo>
                <a:lnTo>
                  <a:pt x="726" y="185"/>
                </a:lnTo>
                <a:lnTo>
                  <a:pt x="739" y="155"/>
                </a:lnTo>
                <a:lnTo>
                  <a:pt x="799" y="139"/>
                </a:lnTo>
                <a:lnTo>
                  <a:pt x="786" y="131"/>
                </a:lnTo>
                <a:lnTo>
                  <a:pt x="796" y="105"/>
                </a:lnTo>
                <a:lnTo>
                  <a:pt x="840" y="90"/>
                </a:lnTo>
                <a:lnTo>
                  <a:pt x="840" y="77"/>
                </a:lnTo>
                <a:lnTo>
                  <a:pt x="830" y="69"/>
                </a:lnTo>
                <a:lnTo>
                  <a:pt x="830" y="46"/>
                </a:lnTo>
                <a:lnTo>
                  <a:pt x="806" y="38"/>
                </a:lnTo>
                <a:lnTo>
                  <a:pt x="791" y="75"/>
                </a:lnTo>
                <a:lnTo>
                  <a:pt x="716" y="93"/>
                </a:lnTo>
                <a:lnTo>
                  <a:pt x="710" y="108"/>
                </a:lnTo>
                <a:lnTo>
                  <a:pt x="663" y="113"/>
                </a:lnTo>
                <a:lnTo>
                  <a:pt x="668" y="118"/>
                </a:lnTo>
                <a:lnTo>
                  <a:pt x="625" y="144"/>
                </a:lnTo>
                <a:lnTo>
                  <a:pt x="607" y="141"/>
                </a:lnTo>
                <a:lnTo>
                  <a:pt x="607" y="136"/>
                </a:lnTo>
                <a:lnTo>
                  <a:pt x="609" y="128"/>
                </a:lnTo>
                <a:lnTo>
                  <a:pt x="614" y="126"/>
                </a:lnTo>
                <a:lnTo>
                  <a:pt x="617" y="116"/>
                </a:lnTo>
                <a:lnTo>
                  <a:pt x="609" y="98"/>
                </a:lnTo>
                <a:lnTo>
                  <a:pt x="596" y="105"/>
                </a:lnTo>
                <a:lnTo>
                  <a:pt x="601" y="77"/>
                </a:lnTo>
                <a:lnTo>
                  <a:pt x="578" y="69"/>
                </a:lnTo>
                <a:lnTo>
                  <a:pt x="562" y="90"/>
                </a:lnTo>
                <a:lnTo>
                  <a:pt x="554" y="136"/>
                </a:lnTo>
                <a:lnTo>
                  <a:pt x="541" y="139"/>
                </a:lnTo>
                <a:lnTo>
                  <a:pt x="536" y="113"/>
                </a:lnTo>
                <a:lnTo>
                  <a:pt x="546" y="77"/>
                </a:lnTo>
                <a:lnTo>
                  <a:pt x="536" y="88"/>
                </a:lnTo>
                <a:lnTo>
                  <a:pt x="557" y="66"/>
                </a:lnTo>
                <a:lnTo>
                  <a:pt x="593" y="64"/>
                </a:lnTo>
                <a:lnTo>
                  <a:pt x="585" y="56"/>
                </a:lnTo>
                <a:lnTo>
                  <a:pt x="528" y="51"/>
                </a:lnTo>
                <a:lnTo>
                  <a:pt x="536" y="35"/>
                </a:lnTo>
                <a:lnTo>
                  <a:pt x="502" y="53"/>
                </a:lnTo>
                <a:lnTo>
                  <a:pt x="479" y="53"/>
                </a:lnTo>
                <a:lnTo>
                  <a:pt x="507" y="28"/>
                </a:lnTo>
                <a:lnTo>
                  <a:pt x="439" y="15"/>
                </a:lnTo>
                <a:lnTo>
                  <a:pt x="429" y="0"/>
                </a:lnTo>
                <a:lnTo>
                  <a:pt x="429" y="10"/>
                </a:lnTo>
                <a:lnTo>
                  <a:pt x="28" y="10"/>
                </a:lnTo>
                <a:lnTo>
                  <a:pt x="34" y="25"/>
                </a:lnTo>
                <a:lnTo>
                  <a:pt x="25" y="38"/>
                </a:lnTo>
                <a:lnTo>
                  <a:pt x="28" y="25"/>
                </a:lnTo>
                <a:lnTo>
                  <a:pt x="0" y="25"/>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55" name="Freeform 447"/>
          <p:cNvSpPr>
            <a:spLocks/>
          </p:cNvSpPr>
          <p:nvPr/>
        </p:nvSpPr>
        <p:spPr bwMode="auto">
          <a:xfrm>
            <a:off x="1822450" y="2952750"/>
            <a:ext cx="1193800" cy="658813"/>
          </a:xfrm>
          <a:custGeom>
            <a:avLst/>
            <a:gdLst>
              <a:gd name="T0" fmla="*/ 14094 w 847"/>
              <a:gd name="T1" fmla="*/ 93663 h 415"/>
              <a:gd name="T2" fmla="*/ 18323 w 847"/>
              <a:gd name="T3" fmla="*/ 98425 h 415"/>
              <a:gd name="T4" fmla="*/ 35236 w 847"/>
              <a:gd name="T5" fmla="*/ 327025 h 415"/>
              <a:gd name="T6" fmla="*/ 47921 w 847"/>
              <a:gd name="T7" fmla="*/ 347663 h 415"/>
              <a:gd name="T8" fmla="*/ 128260 w 847"/>
              <a:gd name="T9" fmla="*/ 431800 h 415"/>
              <a:gd name="T10" fmla="*/ 202960 w 847"/>
              <a:gd name="T11" fmla="*/ 468313 h 415"/>
              <a:gd name="T12" fmla="*/ 376322 w 847"/>
              <a:gd name="T13" fmla="*/ 490538 h 415"/>
              <a:gd name="T14" fmla="*/ 480621 w 847"/>
              <a:gd name="T15" fmla="*/ 539750 h 415"/>
              <a:gd name="T16" fmla="*/ 572235 w 847"/>
              <a:gd name="T17" fmla="*/ 642938 h 415"/>
              <a:gd name="T18" fmla="*/ 608880 w 847"/>
              <a:gd name="T19" fmla="*/ 565150 h 415"/>
              <a:gd name="T20" fmla="*/ 679353 w 847"/>
              <a:gd name="T21" fmla="*/ 539750 h 415"/>
              <a:gd name="T22" fmla="*/ 731502 w 847"/>
              <a:gd name="T23" fmla="*/ 536575 h 415"/>
              <a:gd name="T24" fmla="*/ 754053 w 847"/>
              <a:gd name="T25" fmla="*/ 527050 h 415"/>
              <a:gd name="T26" fmla="*/ 761100 w 847"/>
              <a:gd name="T27" fmla="*/ 531813 h 415"/>
              <a:gd name="T28" fmla="*/ 868218 w 847"/>
              <a:gd name="T29" fmla="*/ 557213 h 415"/>
              <a:gd name="T30" fmla="*/ 900636 w 847"/>
              <a:gd name="T31" fmla="*/ 657225 h 415"/>
              <a:gd name="T32" fmla="*/ 920368 w 847"/>
              <a:gd name="T33" fmla="*/ 615950 h 415"/>
              <a:gd name="T34" fmla="*/ 911911 w 847"/>
              <a:gd name="T35" fmla="*/ 473075 h 415"/>
              <a:gd name="T36" fmla="*/ 993659 w 847"/>
              <a:gd name="T37" fmla="*/ 385763 h 415"/>
              <a:gd name="T38" fmla="*/ 996478 w 847"/>
              <a:gd name="T39" fmla="*/ 352425 h 415"/>
              <a:gd name="T40" fmla="*/ 982383 w 847"/>
              <a:gd name="T41" fmla="*/ 311150 h 415"/>
              <a:gd name="T42" fmla="*/ 996478 w 847"/>
              <a:gd name="T43" fmla="*/ 295275 h 415"/>
              <a:gd name="T44" fmla="*/ 1016210 w 847"/>
              <a:gd name="T45" fmla="*/ 347663 h 415"/>
              <a:gd name="T46" fmla="*/ 1019029 w 847"/>
              <a:gd name="T47" fmla="*/ 285750 h 415"/>
              <a:gd name="T48" fmla="*/ 1048627 w 847"/>
              <a:gd name="T49" fmla="*/ 249238 h 415"/>
              <a:gd name="T50" fmla="*/ 1116281 w 847"/>
              <a:gd name="T51" fmla="*/ 211138 h 415"/>
              <a:gd name="T52" fmla="*/ 1192391 w 847"/>
              <a:gd name="T53" fmla="*/ 144463 h 415"/>
              <a:gd name="T54" fmla="*/ 1178296 w 847"/>
              <a:gd name="T55" fmla="*/ 111125 h 415"/>
              <a:gd name="T56" fmla="*/ 1144469 w 847"/>
              <a:gd name="T57" fmla="*/ 61913 h 415"/>
              <a:gd name="T58" fmla="*/ 1016210 w 847"/>
              <a:gd name="T59" fmla="*/ 149225 h 415"/>
              <a:gd name="T60" fmla="*/ 941509 w 847"/>
              <a:gd name="T61" fmla="*/ 182563 h 415"/>
              <a:gd name="T62" fmla="*/ 886541 w 847"/>
              <a:gd name="T63" fmla="*/ 231775 h 415"/>
              <a:gd name="T64" fmla="*/ 861171 w 847"/>
              <a:gd name="T65" fmla="*/ 219075 h 415"/>
              <a:gd name="T66" fmla="*/ 871037 w 847"/>
              <a:gd name="T67" fmla="*/ 203200 h 415"/>
              <a:gd name="T68" fmla="*/ 863990 w 847"/>
              <a:gd name="T69" fmla="*/ 157163 h 415"/>
              <a:gd name="T70" fmla="*/ 852714 w 847"/>
              <a:gd name="T71" fmla="*/ 123825 h 415"/>
              <a:gd name="T72" fmla="*/ 797746 w 847"/>
              <a:gd name="T73" fmla="*/ 144463 h 415"/>
              <a:gd name="T74" fmla="*/ 768148 w 847"/>
              <a:gd name="T75" fmla="*/ 223838 h 415"/>
              <a:gd name="T76" fmla="*/ 775195 w 847"/>
              <a:gd name="T77" fmla="*/ 123825 h 415"/>
              <a:gd name="T78" fmla="*/ 790699 w 847"/>
              <a:gd name="T79" fmla="*/ 106363 h 415"/>
              <a:gd name="T80" fmla="*/ 830163 w 847"/>
              <a:gd name="T81" fmla="*/ 90488 h 415"/>
              <a:gd name="T82" fmla="*/ 761100 w 847"/>
              <a:gd name="T83" fmla="*/ 57150 h 415"/>
              <a:gd name="T84" fmla="*/ 679353 w 847"/>
              <a:gd name="T85" fmla="*/ 85725 h 415"/>
              <a:gd name="T86" fmla="*/ 622975 w 847"/>
              <a:gd name="T87" fmla="*/ 23813 h 415"/>
              <a:gd name="T88" fmla="*/ 608880 w 847"/>
              <a:gd name="T89" fmla="*/ 15875 h 415"/>
              <a:gd name="T90" fmla="*/ 47921 w 847"/>
              <a:gd name="T91" fmla="*/ 39688 h 415"/>
              <a:gd name="T92" fmla="*/ 39464 w 847"/>
              <a:gd name="T93" fmla="*/ 39688 h 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7"/>
              <a:gd name="T142" fmla="*/ 0 h 415"/>
              <a:gd name="T143" fmla="*/ 847 w 847"/>
              <a:gd name="T144" fmla="*/ 415 h 4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7" h="415">
                <a:moveTo>
                  <a:pt x="0" y="25"/>
                </a:moveTo>
                <a:lnTo>
                  <a:pt x="10" y="59"/>
                </a:lnTo>
                <a:lnTo>
                  <a:pt x="20" y="62"/>
                </a:lnTo>
                <a:lnTo>
                  <a:pt x="13" y="62"/>
                </a:lnTo>
                <a:lnTo>
                  <a:pt x="7" y="167"/>
                </a:lnTo>
                <a:lnTo>
                  <a:pt x="25" y="206"/>
                </a:lnTo>
                <a:lnTo>
                  <a:pt x="39" y="206"/>
                </a:lnTo>
                <a:lnTo>
                  <a:pt x="34" y="219"/>
                </a:lnTo>
                <a:lnTo>
                  <a:pt x="62" y="264"/>
                </a:lnTo>
                <a:lnTo>
                  <a:pt x="91" y="272"/>
                </a:lnTo>
                <a:lnTo>
                  <a:pt x="112" y="298"/>
                </a:lnTo>
                <a:lnTo>
                  <a:pt x="144" y="295"/>
                </a:lnTo>
                <a:lnTo>
                  <a:pt x="199" y="317"/>
                </a:lnTo>
                <a:lnTo>
                  <a:pt x="267" y="309"/>
                </a:lnTo>
                <a:lnTo>
                  <a:pt x="309" y="353"/>
                </a:lnTo>
                <a:lnTo>
                  <a:pt x="341" y="340"/>
                </a:lnTo>
                <a:lnTo>
                  <a:pt x="377" y="395"/>
                </a:lnTo>
                <a:lnTo>
                  <a:pt x="406" y="405"/>
                </a:lnTo>
                <a:lnTo>
                  <a:pt x="403" y="374"/>
                </a:lnTo>
                <a:lnTo>
                  <a:pt x="432" y="356"/>
                </a:lnTo>
                <a:lnTo>
                  <a:pt x="437" y="343"/>
                </a:lnTo>
                <a:lnTo>
                  <a:pt x="482" y="340"/>
                </a:lnTo>
                <a:lnTo>
                  <a:pt x="519" y="353"/>
                </a:lnTo>
                <a:lnTo>
                  <a:pt x="519" y="338"/>
                </a:lnTo>
                <a:lnTo>
                  <a:pt x="503" y="332"/>
                </a:lnTo>
                <a:lnTo>
                  <a:pt x="535" y="332"/>
                </a:lnTo>
                <a:lnTo>
                  <a:pt x="537" y="324"/>
                </a:lnTo>
                <a:lnTo>
                  <a:pt x="540" y="335"/>
                </a:lnTo>
                <a:lnTo>
                  <a:pt x="600" y="338"/>
                </a:lnTo>
                <a:lnTo>
                  <a:pt x="616" y="351"/>
                </a:lnTo>
                <a:lnTo>
                  <a:pt x="618" y="380"/>
                </a:lnTo>
                <a:lnTo>
                  <a:pt x="639" y="414"/>
                </a:lnTo>
                <a:lnTo>
                  <a:pt x="650" y="414"/>
                </a:lnTo>
                <a:lnTo>
                  <a:pt x="653" y="388"/>
                </a:lnTo>
                <a:lnTo>
                  <a:pt x="634" y="324"/>
                </a:lnTo>
                <a:lnTo>
                  <a:pt x="647" y="298"/>
                </a:lnTo>
                <a:lnTo>
                  <a:pt x="721" y="246"/>
                </a:lnTo>
                <a:lnTo>
                  <a:pt x="705" y="243"/>
                </a:lnTo>
                <a:lnTo>
                  <a:pt x="721" y="238"/>
                </a:lnTo>
                <a:lnTo>
                  <a:pt x="707" y="222"/>
                </a:lnTo>
                <a:lnTo>
                  <a:pt x="713" y="209"/>
                </a:lnTo>
                <a:lnTo>
                  <a:pt x="697" y="196"/>
                </a:lnTo>
                <a:lnTo>
                  <a:pt x="713" y="204"/>
                </a:lnTo>
                <a:lnTo>
                  <a:pt x="707" y="186"/>
                </a:lnTo>
                <a:lnTo>
                  <a:pt x="718" y="180"/>
                </a:lnTo>
                <a:lnTo>
                  <a:pt x="721" y="219"/>
                </a:lnTo>
                <a:lnTo>
                  <a:pt x="731" y="196"/>
                </a:lnTo>
                <a:lnTo>
                  <a:pt x="723" y="180"/>
                </a:lnTo>
                <a:lnTo>
                  <a:pt x="731" y="188"/>
                </a:lnTo>
                <a:lnTo>
                  <a:pt x="744" y="157"/>
                </a:lnTo>
                <a:lnTo>
                  <a:pt x="805" y="141"/>
                </a:lnTo>
                <a:lnTo>
                  <a:pt x="792" y="133"/>
                </a:lnTo>
                <a:lnTo>
                  <a:pt x="802" y="107"/>
                </a:lnTo>
                <a:lnTo>
                  <a:pt x="846" y="91"/>
                </a:lnTo>
                <a:lnTo>
                  <a:pt x="846" y="78"/>
                </a:lnTo>
                <a:lnTo>
                  <a:pt x="836" y="70"/>
                </a:lnTo>
                <a:lnTo>
                  <a:pt x="836" y="47"/>
                </a:lnTo>
                <a:lnTo>
                  <a:pt x="812" y="39"/>
                </a:lnTo>
                <a:lnTo>
                  <a:pt x="797" y="76"/>
                </a:lnTo>
                <a:lnTo>
                  <a:pt x="721" y="94"/>
                </a:lnTo>
                <a:lnTo>
                  <a:pt x="715" y="110"/>
                </a:lnTo>
                <a:lnTo>
                  <a:pt x="668" y="115"/>
                </a:lnTo>
                <a:lnTo>
                  <a:pt x="673" y="120"/>
                </a:lnTo>
                <a:lnTo>
                  <a:pt x="629" y="146"/>
                </a:lnTo>
                <a:lnTo>
                  <a:pt x="611" y="143"/>
                </a:lnTo>
                <a:lnTo>
                  <a:pt x="611" y="138"/>
                </a:lnTo>
                <a:lnTo>
                  <a:pt x="613" y="130"/>
                </a:lnTo>
                <a:lnTo>
                  <a:pt x="618" y="128"/>
                </a:lnTo>
                <a:lnTo>
                  <a:pt x="621" y="118"/>
                </a:lnTo>
                <a:lnTo>
                  <a:pt x="613" y="99"/>
                </a:lnTo>
                <a:lnTo>
                  <a:pt x="600" y="107"/>
                </a:lnTo>
                <a:lnTo>
                  <a:pt x="605" y="78"/>
                </a:lnTo>
                <a:lnTo>
                  <a:pt x="582" y="70"/>
                </a:lnTo>
                <a:lnTo>
                  <a:pt x="566" y="91"/>
                </a:lnTo>
                <a:lnTo>
                  <a:pt x="558" y="138"/>
                </a:lnTo>
                <a:lnTo>
                  <a:pt x="545" y="141"/>
                </a:lnTo>
                <a:lnTo>
                  <a:pt x="540" y="115"/>
                </a:lnTo>
                <a:lnTo>
                  <a:pt x="550" y="78"/>
                </a:lnTo>
                <a:lnTo>
                  <a:pt x="540" y="89"/>
                </a:lnTo>
                <a:lnTo>
                  <a:pt x="561" y="67"/>
                </a:lnTo>
                <a:lnTo>
                  <a:pt x="597" y="65"/>
                </a:lnTo>
                <a:lnTo>
                  <a:pt x="589" y="57"/>
                </a:lnTo>
                <a:lnTo>
                  <a:pt x="532" y="52"/>
                </a:lnTo>
                <a:lnTo>
                  <a:pt x="540" y="36"/>
                </a:lnTo>
                <a:lnTo>
                  <a:pt x="506" y="54"/>
                </a:lnTo>
                <a:lnTo>
                  <a:pt x="482" y="54"/>
                </a:lnTo>
                <a:lnTo>
                  <a:pt x="511" y="28"/>
                </a:lnTo>
                <a:lnTo>
                  <a:pt x="442" y="15"/>
                </a:lnTo>
                <a:lnTo>
                  <a:pt x="432" y="0"/>
                </a:lnTo>
                <a:lnTo>
                  <a:pt x="432" y="10"/>
                </a:lnTo>
                <a:lnTo>
                  <a:pt x="28" y="10"/>
                </a:lnTo>
                <a:lnTo>
                  <a:pt x="34" y="25"/>
                </a:lnTo>
                <a:lnTo>
                  <a:pt x="25" y="39"/>
                </a:lnTo>
                <a:lnTo>
                  <a:pt x="28" y="25"/>
                </a:lnTo>
                <a:lnTo>
                  <a:pt x="0" y="2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56" name="Freeform 448"/>
          <p:cNvSpPr>
            <a:spLocks/>
          </p:cNvSpPr>
          <p:nvPr/>
        </p:nvSpPr>
        <p:spPr bwMode="auto">
          <a:xfrm>
            <a:off x="8312150" y="2481263"/>
            <a:ext cx="50800" cy="26987"/>
          </a:xfrm>
          <a:custGeom>
            <a:avLst/>
            <a:gdLst>
              <a:gd name="T0" fmla="*/ 0 w 37"/>
              <a:gd name="T1" fmla="*/ 6350 h 17"/>
              <a:gd name="T2" fmla="*/ 28832 w 37"/>
              <a:gd name="T3" fmla="*/ 0 h 17"/>
              <a:gd name="T4" fmla="*/ 49427 w 37"/>
              <a:gd name="T5" fmla="*/ 9525 h 17"/>
              <a:gd name="T6" fmla="*/ 39816 w 37"/>
              <a:gd name="T7" fmla="*/ 25400 h 17"/>
              <a:gd name="T8" fmla="*/ 0 w 37"/>
              <a:gd name="T9" fmla="*/ 6350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4"/>
                </a:moveTo>
                <a:lnTo>
                  <a:pt x="21" y="0"/>
                </a:lnTo>
                <a:lnTo>
                  <a:pt x="36" y="6"/>
                </a:lnTo>
                <a:lnTo>
                  <a:pt x="29" y="16"/>
                </a:lnTo>
                <a:lnTo>
                  <a:pt x="0" y="4"/>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57" name="Freeform 449"/>
          <p:cNvSpPr>
            <a:spLocks/>
          </p:cNvSpPr>
          <p:nvPr/>
        </p:nvSpPr>
        <p:spPr bwMode="auto">
          <a:xfrm>
            <a:off x="8312150" y="2481263"/>
            <a:ext cx="60325" cy="26987"/>
          </a:xfrm>
          <a:custGeom>
            <a:avLst/>
            <a:gdLst>
              <a:gd name="T0" fmla="*/ 0 w 43"/>
              <a:gd name="T1" fmla="*/ 4762 h 17"/>
              <a:gd name="T2" fmla="*/ 33670 w 43"/>
              <a:gd name="T3" fmla="*/ 0 h 17"/>
              <a:gd name="T4" fmla="*/ 58922 w 43"/>
              <a:gd name="T5" fmla="*/ 9525 h 17"/>
              <a:gd name="T6" fmla="*/ 47699 w 43"/>
              <a:gd name="T7" fmla="*/ 25400 h 17"/>
              <a:gd name="T8" fmla="*/ 0 w 43"/>
              <a:gd name="T9" fmla="*/ 4762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3"/>
                </a:moveTo>
                <a:lnTo>
                  <a:pt x="24" y="0"/>
                </a:lnTo>
                <a:lnTo>
                  <a:pt x="42" y="6"/>
                </a:lnTo>
                <a:lnTo>
                  <a:pt x="34" y="16"/>
                </a:lnTo>
                <a:lnTo>
                  <a:pt x="0"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58" name="Freeform 450"/>
          <p:cNvSpPr>
            <a:spLocks/>
          </p:cNvSpPr>
          <p:nvPr/>
        </p:nvSpPr>
        <p:spPr bwMode="auto">
          <a:xfrm>
            <a:off x="4298950" y="3859213"/>
            <a:ext cx="150813" cy="120650"/>
          </a:xfrm>
          <a:custGeom>
            <a:avLst/>
            <a:gdLst>
              <a:gd name="T0" fmla="*/ 0 w 106"/>
              <a:gd name="T1" fmla="*/ 104775 h 76"/>
              <a:gd name="T2" fmla="*/ 8537 w 106"/>
              <a:gd name="T3" fmla="*/ 115888 h 76"/>
              <a:gd name="T4" fmla="*/ 49797 w 106"/>
              <a:gd name="T5" fmla="*/ 119063 h 76"/>
              <a:gd name="T6" fmla="*/ 46951 w 106"/>
              <a:gd name="T7" fmla="*/ 85725 h 76"/>
              <a:gd name="T8" fmla="*/ 99594 w 106"/>
              <a:gd name="T9" fmla="*/ 80962 h 76"/>
              <a:gd name="T10" fmla="*/ 120935 w 106"/>
              <a:gd name="T11" fmla="*/ 85725 h 76"/>
              <a:gd name="T12" fmla="*/ 149390 w 106"/>
              <a:gd name="T13" fmla="*/ 66675 h 76"/>
              <a:gd name="T14" fmla="*/ 110976 w 106"/>
              <a:gd name="T15" fmla="*/ 19050 h 76"/>
              <a:gd name="T16" fmla="*/ 106707 w 106"/>
              <a:gd name="T17" fmla="*/ 0 h 76"/>
              <a:gd name="T18" fmla="*/ 29878 w 106"/>
              <a:gd name="T19" fmla="*/ 41275 h 76"/>
              <a:gd name="T20" fmla="*/ 0 w 106"/>
              <a:gd name="T21" fmla="*/ 104775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76"/>
              <a:gd name="T35" fmla="*/ 106 w 10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76">
                <a:moveTo>
                  <a:pt x="0" y="66"/>
                </a:moveTo>
                <a:lnTo>
                  <a:pt x="6" y="73"/>
                </a:lnTo>
                <a:lnTo>
                  <a:pt x="35" y="75"/>
                </a:lnTo>
                <a:lnTo>
                  <a:pt x="33" y="54"/>
                </a:lnTo>
                <a:lnTo>
                  <a:pt x="70" y="51"/>
                </a:lnTo>
                <a:lnTo>
                  <a:pt x="85" y="54"/>
                </a:lnTo>
                <a:lnTo>
                  <a:pt x="105" y="42"/>
                </a:lnTo>
                <a:lnTo>
                  <a:pt x="78" y="12"/>
                </a:lnTo>
                <a:lnTo>
                  <a:pt x="75" y="0"/>
                </a:lnTo>
                <a:lnTo>
                  <a:pt x="21" y="26"/>
                </a:lnTo>
                <a:lnTo>
                  <a:pt x="0" y="6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59" name="Freeform 451"/>
          <p:cNvSpPr>
            <a:spLocks/>
          </p:cNvSpPr>
          <p:nvPr/>
        </p:nvSpPr>
        <p:spPr bwMode="auto">
          <a:xfrm>
            <a:off x="4298950" y="3859213"/>
            <a:ext cx="158750" cy="130175"/>
          </a:xfrm>
          <a:custGeom>
            <a:avLst/>
            <a:gdLst>
              <a:gd name="T0" fmla="*/ 0 w 112"/>
              <a:gd name="T1" fmla="*/ 112713 h 82"/>
              <a:gd name="T2" fmla="*/ 8504 w 112"/>
              <a:gd name="T3" fmla="*/ 125413 h 82"/>
              <a:gd name="T4" fmla="*/ 52444 w 112"/>
              <a:gd name="T5" fmla="*/ 128588 h 82"/>
              <a:gd name="T6" fmla="*/ 49609 w 112"/>
              <a:gd name="T7" fmla="*/ 92075 h 82"/>
              <a:gd name="T8" fmla="*/ 104888 w 112"/>
              <a:gd name="T9" fmla="*/ 87312 h 82"/>
              <a:gd name="T10" fmla="*/ 127567 w 112"/>
              <a:gd name="T11" fmla="*/ 92075 h 82"/>
              <a:gd name="T12" fmla="*/ 157333 w 112"/>
              <a:gd name="T13" fmla="*/ 71437 h 82"/>
              <a:gd name="T14" fmla="*/ 116228 w 112"/>
              <a:gd name="T15" fmla="*/ 20637 h 82"/>
              <a:gd name="T16" fmla="*/ 111975 w 112"/>
              <a:gd name="T17" fmla="*/ 0 h 82"/>
              <a:gd name="T18" fmla="*/ 31183 w 112"/>
              <a:gd name="T19" fmla="*/ 44450 h 82"/>
              <a:gd name="T20" fmla="*/ 0 w 112"/>
              <a:gd name="T21" fmla="*/ 112713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82"/>
              <a:gd name="T35" fmla="*/ 112 w 112"/>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82">
                <a:moveTo>
                  <a:pt x="0" y="71"/>
                </a:moveTo>
                <a:lnTo>
                  <a:pt x="6" y="79"/>
                </a:lnTo>
                <a:lnTo>
                  <a:pt x="37" y="81"/>
                </a:lnTo>
                <a:lnTo>
                  <a:pt x="35" y="58"/>
                </a:lnTo>
                <a:lnTo>
                  <a:pt x="74" y="55"/>
                </a:lnTo>
                <a:lnTo>
                  <a:pt x="90" y="58"/>
                </a:lnTo>
                <a:lnTo>
                  <a:pt x="111" y="45"/>
                </a:lnTo>
                <a:lnTo>
                  <a:pt x="82" y="13"/>
                </a:lnTo>
                <a:lnTo>
                  <a:pt x="79" y="0"/>
                </a:lnTo>
                <a:lnTo>
                  <a:pt x="22" y="28"/>
                </a:lnTo>
                <a:lnTo>
                  <a:pt x="0" y="7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60" name="Freeform 452"/>
          <p:cNvSpPr>
            <a:spLocks/>
          </p:cNvSpPr>
          <p:nvPr/>
        </p:nvSpPr>
        <p:spPr bwMode="auto">
          <a:xfrm>
            <a:off x="3194050" y="4932363"/>
            <a:ext cx="103188" cy="120650"/>
          </a:xfrm>
          <a:custGeom>
            <a:avLst/>
            <a:gdLst>
              <a:gd name="T0" fmla="*/ 0 w 74"/>
              <a:gd name="T1" fmla="*/ 96837 h 76"/>
              <a:gd name="T2" fmla="*/ 13944 w 74"/>
              <a:gd name="T3" fmla="*/ 4762 h 76"/>
              <a:gd name="T4" fmla="*/ 30678 w 74"/>
              <a:gd name="T5" fmla="*/ 0 h 76"/>
              <a:gd name="T6" fmla="*/ 87849 w 74"/>
              <a:gd name="T7" fmla="*/ 47625 h 76"/>
              <a:gd name="T8" fmla="*/ 101794 w 74"/>
              <a:gd name="T9" fmla="*/ 66675 h 76"/>
              <a:gd name="T10" fmla="*/ 94821 w 74"/>
              <a:gd name="T11" fmla="*/ 92075 h 76"/>
              <a:gd name="T12" fmla="*/ 72510 w 74"/>
              <a:gd name="T13" fmla="*/ 119063 h 76"/>
              <a:gd name="T14" fmla="*/ 0 w 74"/>
              <a:gd name="T15" fmla="*/ 96837 h 76"/>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76"/>
              <a:gd name="T26" fmla="*/ 74 w 74"/>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76">
                <a:moveTo>
                  <a:pt x="0" y="61"/>
                </a:moveTo>
                <a:lnTo>
                  <a:pt x="10" y="3"/>
                </a:lnTo>
                <a:lnTo>
                  <a:pt x="22" y="0"/>
                </a:lnTo>
                <a:lnTo>
                  <a:pt x="63" y="30"/>
                </a:lnTo>
                <a:lnTo>
                  <a:pt x="73" y="42"/>
                </a:lnTo>
                <a:lnTo>
                  <a:pt x="68" y="58"/>
                </a:lnTo>
                <a:lnTo>
                  <a:pt x="52" y="75"/>
                </a:lnTo>
                <a:lnTo>
                  <a:pt x="0" y="61"/>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61" name="Freeform 453"/>
          <p:cNvSpPr>
            <a:spLocks/>
          </p:cNvSpPr>
          <p:nvPr/>
        </p:nvSpPr>
        <p:spPr bwMode="auto">
          <a:xfrm>
            <a:off x="3194050" y="4932363"/>
            <a:ext cx="112713" cy="130175"/>
          </a:xfrm>
          <a:custGeom>
            <a:avLst/>
            <a:gdLst>
              <a:gd name="T0" fmla="*/ 0 w 80"/>
              <a:gd name="T1" fmla="*/ 104775 h 82"/>
              <a:gd name="T2" fmla="*/ 15498 w 80"/>
              <a:gd name="T3" fmla="*/ 4762 h 82"/>
              <a:gd name="T4" fmla="*/ 33814 w 80"/>
              <a:gd name="T5" fmla="*/ 0 h 82"/>
              <a:gd name="T6" fmla="*/ 95806 w 80"/>
              <a:gd name="T7" fmla="*/ 50800 h 82"/>
              <a:gd name="T8" fmla="*/ 111304 w 80"/>
              <a:gd name="T9" fmla="*/ 71437 h 82"/>
              <a:gd name="T10" fmla="*/ 104260 w 80"/>
              <a:gd name="T11" fmla="*/ 100012 h 82"/>
              <a:gd name="T12" fmla="*/ 78899 w 80"/>
              <a:gd name="T13" fmla="*/ 128588 h 82"/>
              <a:gd name="T14" fmla="*/ 0 w 80"/>
              <a:gd name="T15" fmla="*/ 104775 h 82"/>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82"/>
              <a:gd name="T26" fmla="*/ 80 w 80"/>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82">
                <a:moveTo>
                  <a:pt x="0" y="66"/>
                </a:moveTo>
                <a:lnTo>
                  <a:pt x="11" y="3"/>
                </a:lnTo>
                <a:lnTo>
                  <a:pt x="24" y="0"/>
                </a:lnTo>
                <a:lnTo>
                  <a:pt x="68" y="32"/>
                </a:lnTo>
                <a:lnTo>
                  <a:pt x="79" y="45"/>
                </a:lnTo>
                <a:lnTo>
                  <a:pt x="74" y="63"/>
                </a:lnTo>
                <a:lnTo>
                  <a:pt x="56" y="81"/>
                </a:lnTo>
                <a:lnTo>
                  <a:pt x="0" y="6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62" name="Freeform 454"/>
          <p:cNvSpPr>
            <a:spLocks/>
          </p:cNvSpPr>
          <p:nvPr/>
        </p:nvSpPr>
        <p:spPr bwMode="auto">
          <a:xfrm>
            <a:off x="2887663" y="3925888"/>
            <a:ext cx="273050" cy="258762"/>
          </a:xfrm>
          <a:custGeom>
            <a:avLst/>
            <a:gdLst>
              <a:gd name="T0" fmla="*/ 0 w 194"/>
              <a:gd name="T1" fmla="*/ 68262 h 163"/>
              <a:gd name="T2" fmla="*/ 23927 w 194"/>
              <a:gd name="T3" fmla="*/ 115887 h 163"/>
              <a:gd name="T4" fmla="*/ 64744 w 194"/>
              <a:gd name="T5" fmla="*/ 120650 h 163"/>
              <a:gd name="T6" fmla="*/ 77411 w 194"/>
              <a:gd name="T7" fmla="*/ 136525 h 163"/>
              <a:gd name="T8" fmla="*/ 116820 w 194"/>
              <a:gd name="T9" fmla="*/ 136525 h 163"/>
              <a:gd name="T10" fmla="*/ 111190 w 194"/>
              <a:gd name="T11" fmla="*/ 215900 h 163"/>
              <a:gd name="T12" fmla="*/ 128080 w 194"/>
              <a:gd name="T13" fmla="*/ 244475 h 163"/>
              <a:gd name="T14" fmla="*/ 150600 w 194"/>
              <a:gd name="T15" fmla="*/ 257175 h 163"/>
              <a:gd name="T16" fmla="*/ 197046 w 194"/>
              <a:gd name="T17" fmla="*/ 228600 h 163"/>
              <a:gd name="T18" fmla="*/ 181564 w 194"/>
              <a:gd name="T19" fmla="*/ 225425 h 163"/>
              <a:gd name="T20" fmla="*/ 171712 w 194"/>
              <a:gd name="T21" fmla="*/ 180975 h 163"/>
              <a:gd name="T22" fmla="*/ 204084 w 194"/>
              <a:gd name="T23" fmla="*/ 188912 h 163"/>
              <a:gd name="T24" fmla="*/ 253345 w 194"/>
              <a:gd name="T25" fmla="*/ 160337 h 163"/>
              <a:gd name="T26" fmla="*/ 239271 w 194"/>
              <a:gd name="T27" fmla="*/ 136525 h 163"/>
              <a:gd name="T28" fmla="*/ 257568 w 194"/>
              <a:gd name="T29" fmla="*/ 115887 h 163"/>
              <a:gd name="T30" fmla="*/ 249123 w 194"/>
              <a:gd name="T31" fmla="*/ 104775 h 163"/>
              <a:gd name="T32" fmla="*/ 271643 w 194"/>
              <a:gd name="T33" fmla="*/ 87312 h 163"/>
              <a:gd name="T34" fmla="*/ 247715 w 194"/>
              <a:gd name="T35" fmla="*/ 84137 h 163"/>
              <a:gd name="T36" fmla="*/ 247715 w 194"/>
              <a:gd name="T37" fmla="*/ 65087 h 163"/>
              <a:gd name="T38" fmla="*/ 211121 w 194"/>
              <a:gd name="T39" fmla="*/ 44450 h 163"/>
              <a:gd name="T40" fmla="*/ 225196 w 194"/>
              <a:gd name="T41" fmla="*/ 34925 h 163"/>
              <a:gd name="T42" fmla="*/ 108376 w 194"/>
              <a:gd name="T43" fmla="*/ 39687 h 163"/>
              <a:gd name="T44" fmla="*/ 67559 w 194"/>
              <a:gd name="T45" fmla="*/ 0 h 163"/>
              <a:gd name="T46" fmla="*/ 70374 w 194"/>
              <a:gd name="T47" fmla="*/ 15875 h 163"/>
              <a:gd name="T48" fmla="*/ 35187 w 194"/>
              <a:gd name="T49" fmla="*/ 26987 h 163"/>
              <a:gd name="T50" fmla="*/ 42224 w 194"/>
              <a:gd name="T51" fmla="*/ 65087 h 163"/>
              <a:gd name="T52" fmla="*/ 35187 w 194"/>
              <a:gd name="T53" fmla="*/ 71437 h 163"/>
              <a:gd name="T54" fmla="*/ 23927 w 194"/>
              <a:gd name="T55" fmla="*/ 47625 h 163"/>
              <a:gd name="T56" fmla="*/ 38002 w 194"/>
              <a:gd name="T57" fmla="*/ 7937 h 163"/>
              <a:gd name="T58" fmla="*/ 0 w 194"/>
              <a:gd name="T59" fmla="*/ 68262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4"/>
              <a:gd name="T91" fmla="*/ 0 h 163"/>
              <a:gd name="T92" fmla="*/ 194 w 194"/>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4" h="163">
                <a:moveTo>
                  <a:pt x="0" y="43"/>
                </a:moveTo>
                <a:lnTo>
                  <a:pt x="17" y="73"/>
                </a:lnTo>
                <a:lnTo>
                  <a:pt x="46" y="76"/>
                </a:lnTo>
                <a:lnTo>
                  <a:pt x="55" y="86"/>
                </a:lnTo>
                <a:lnTo>
                  <a:pt x="83" y="86"/>
                </a:lnTo>
                <a:lnTo>
                  <a:pt x="79" y="136"/>
                </a:lnTo>
                <a:lnTo>
                  <a:pt x="91" y="154"/>
                </a:lnTo>
                <a:lnTo>
                  <a:pt x="107" y="162"/>
                </a:lnTo>
                <a:lnTo>
                  <a:pt x="140" y="144"/>
                </a:lnTo>
                <a:lnTo>
                  <a:pt x="129" y="142"/>
                </a:lnTo>
                <a:lnTo>
                  <a:pt x="122" y="114"/>
                </a:lnTo>
                <a:lnTo>
                  <a:pt x="145" y="119"/>
                </a:lnTo>
                <a:lnTo>
                  <a:pt x="180" y="101"/>
                </a:lnTo>
                <a:lnTo>
                  <a:pt x="170" y="86"/>
                </a:lnTo>
                <a:lnTo>
                  <a:pt x="183" y="73"/>
                </a:lnTo>
                <a:lnTo>
                  <a:pt x="177" y="66"/>
                </a:lnTo>
                <a:lnTo>
                  <a:pt x="193" y="55"/>
                </a:lnTo>
                <a:lnTo>
                  <a:pt x="176" y="53"/>
                </a:lnTo>
                <a:lnTo>
                  <a:pt x="176" y="41"/>
                </a:lnTo>
                <a:lnTo>
                  <a:pt x="150" y="28"/>
                </a:lnTo>
                <a:lnTo>
                  <a:pt x="160" y="22"/>
                </a:lnTo>
                <a:lnTo>
                  <a:pt x="77" y="25"/>
                </a:lnTo>
                <a:lnTo>
                  <a:pt x="48" y="0"/>
                </a:lnTo>
                <a:lnTo>
                  <a:pt x="50" y="10"/>
                </a:lnTo>
                <a:lnTo>
                  <a:pt x="25" y="17"/>
                </a:lnTo>
                <a:lnTo>
                  <a:pt x="30" y="41"/>
                </a:lnTo>
                <a:lnTo>
                  <a:pt x="25" y="45"/>
                </a:lnTo>
                <a:lnTo>
                  <a:pt x="17" y="30"/>
                </a:lnTo>
                <a:lnTo>
                  <a:pt x="27" y="5"/>
                </a:lnTo>
                <a:lnTo>
                  <a:pt x="0" y="43"/>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63" name="Freeform 455"/>
          <p:cNvSpPr>
            <a:spLocks/>
          </p:cNvSpPr>
          <p:nvPr/>
        </p:nvSpPr>
        <p:spPr bwMode="auto">
          <a:xfrm>
            <a:off x="2887663" y="3925888"/>
            <a:ext cx="280987" cy="268287"/>
          </a:xfrm>
          <a:custGeom>
            <a:avLst/>
            <a:gdLst>
              <a:gd name="T0" fmla="*/ 0 w 200"/>
              <a:gd name="T1" fmla="*/ 71437 h 169"/>
              <a:gd name="T2" fmla="*/ 25289 w 200"/>
              <a:gd name="T3" fmla="*/ 120650 h 169"/>
              <a:gd name="T4" fmla="*/ 66032 w 200"/>
              <a:gd name="T5" fmla="*/ 125412 h 169"/>
              <a:gd name="T6" fmla="*/ 80081 w 200"/>
              <a:gd name="T7" fmla="*/ 141287 h 169"/>
              <a:gd name="T8" fmla="*/ 120824 w 200"/>
              <a:gd name="T9" fmla="*/ 141287 h 169"/>
              <a:gd name="T10" fmla="*/ 113800 w 200"/>
              <a:gd name="T11" fmla="*/ 223837 h 169"/>
              <a:gd name="T12" fmla="*/ 132064 w 200"/>
              <a:gd name="T13" fmla="*/ 254000 h 169"/>
              <a:gd name="T14" fmla="*/ 154543 w 200"/>
              <a:gd name="T15" fmla="*/ 266700 h 169"/>
              <a:gd name="T16" fmla="*/ 202311 w 200"/>
              <a:gd name="T17" fmla="*/ 236537 h 169"/>
              <a:gd name="T18" fmla="*/ 186856 w 200"/>
              <a:gd name="T19" fmla="*/ 233362 h 169"/>
              <a:gd name="T20" fmla="*/ 177022 w 200"/>
              <a:gd name="T21" fmla="*/ 187325 h 169"/>
              <a:gd name="T22" fmla="*/ 209335 w 200"/>
              <a:gd name="T23" fmla="*/ 195262 h 169"/>
              <a:gd name="T24" fmla="*/ 261318 w 200"/>
              <a:gd name="T25" fmla="*/ 166687 h 169"/>
              <a:gd name="T26" fmla="*/ 245864 w 200"/>
              <a:gd name="T27" fmla="*/ 141287 h 169"/>
              <a:gd name="T28" fmla="*/ 265533 w 200"/>
              <a:gd name="T29" fmla="*/ 120650 h 169"/>
              <a:gd name="T30" fmla="*/ 257103 w 200"/>
              <a:gd name="T31" fmla="*/ 107950 h 169"/>
              <a:gd name="T32" fmla="*/ 279582 w 200"/>
              <a:gd name="T33" fmla="*/ 90487 h 169"/>
              <a:gd name="T34" fmla="*/ 254293 w 200"/>
              <a:gd name="T35" fmla="*/ 87312 h 169"/>
              <a:gd name="T36" fmla="*/ 254293 w 200"/>
              <a:gd name="T37" fmla="*/ 66675 h 169"/>
              <a:gd name="T38" fmla="*/ 217765 w 200"/>
              <a:gd name="T39" fmla="*/ 46037 h 169"/>
              <a:gd name="T40" fmla="*/ 231814 w 200"/>
              <a:gd name="T41" fmla="*/ 36512 h 169"/>
              <a:gd name="T42" fmla="*/ 110990 w 200"/>
              <a:gd name="T43" fmla="*/ 41275 h 169"/>
              <a:gd name="T44" fmla="*/ 70247 w 200"/>
              <a:gd name="T45" fmla="*/ 0 h 169"/>
              <a:gd name="T46" fmla="*/ 73057 w 200"/>
              <a:gd name="T47" fmla="*/ 15875 h 169"/>
              <a:gd name="T48" fmla="*/ 36528 w 200"/>
              <a:gd name="T49" fmla="*/ 28575 h 169"/>
              <a:gd name="T50" fmla="*/ 43553 w 200"/>
              <a:gd name="T51" fmla="*/ 66675 h 169"/>
              <a:gd name="T52" fmla="*/ 36528 w 200"/>
              <a:gd name="T53" fmla="*/ 74612 h 169"/>
              <a:gd name="T54" fmla="*/ 25289 w 200"/>
              <a:gd name="T55" fmla="*/ 49212 h 169"/>
              <a:gd name="T56" fmla="*/ 39338 w 200"/>
              <a:gd name="T57" fmla="*/ 7937 h 169"/>
              <a:gd name="T58" fmla="*/ 0 w 200"/>
              <a:gd name="T59" fmla="*/ 71437 h 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169"/>
              <a:gd name="T92" fmla="*/ 200 w 200"/>
              <a:gd name="T93" fmla="*/ 169 h 1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169">
                <a:moveTo>
                  <a:pt x="0" y="45"/>
                </a:moveTo>
                <a:lnTo>
                  <a:pt x="18" y="76"/>
                </a:lnTo>
                <a:lnTo>
                  <a:pt x="47" y="79"/>
                </a:lnTo>
                <a:lnTo>
                  <a:pt x="57" y="89"/>
                </a:lnTo>
                <a:lnTo>
                  <a:pt x="86" y="89"/>
                </a:lnTo>
                <a:lnTo>
                  <a:pt x="81" y="141"/>
                </a:lnTo>
                <a:lnTo>
                  <a:pt x="94" y="160"/>
                </a:lnTo>
                <a:lnTo>
                  <a:pt x="110" y="168"/>
                </a:lnTo>
                <a:lnTo>
                  <a:pt x="144" y="149"/>
                </a:lnTo>
                <a:lnTo>
                  <a:pt x="133" y="147"/>
                </a:lnTo>
                <a:lnTo>
                  <a:pt x="126" y="118"/>
                </a:lnTo>
                <a:lnTo>
                  <a:pt x="149" y="123"/>
                </a:lnTo>
                <a:lnTo>
                  <a:pt x="186" y="105"/>
                </a:lnTo>
                <a:lnTo>
                  <a:pt x="175" y="89"/>
                </a:lnTo>
                <a:lnTo>
                  <a:pt x="189" y="76"/>
                </a:lnTo>
                <a:lnTo>
                  <a:pt x="183" y="68"/>
                </a:lnTo>
                <a:lnTo>
                  <a:pt x="199" y="57"/>
                </a:lnTo>
                <a:lnTo>
                  <a:pt x="181" y="55"/>
                </a:lnTo>
                <a:lnTo>
                  <a:pt x="181" y="42"/>
                </a:lnTo>
                <a:lnTo>
                  <a:pt x="155" y="29"/>
                </a:lnTo>
                <a:lnTo>
                  <a:pt x="165" y="23"/>
                </a:lnTo>
                <a:lnTo>
                  <a:pt x="79" y="26"/>
                </a:lnTo>
                <a:lnTo>
                  <a:pt x="50" y="0"/>
                </a:lnTo>
                <a:lnTo>
                  <a:pt x="52" y="10"/>
                </a:lnTo>
                <a:lnTo>
                  <a:pt x="26" y="18"/>
                </a:lnTo>
                <a:lnTo>
                  <a:pt x="31" y="42"/>
                </a:lnTo>
                <a:lnTo>
                  <a:pt x="26" y="47"/>
                </a:lnTo>
                <a:lnTo>
                  <a:pt x="18" y="31"/>
                </a:lnTo>
                <a:lnTo>
                  <a:pt x="28" y="5"/>
                </a:lnTo>
                <a:lnTo>
                  <a:pt x="0" y="4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64" name="Freeform 456"/>
          <p:cNvSpPr>
            <a:spLocks/>
          </p:cNvSpPr>
          <p:nvPr/>
        </p:nvSpPr>
        <p:spPr bwMode="auto">
          <a:xfrm>
            <a:off x="6524625" y="3662363"/>
            <a:ext cx="141288" cy="338137"/>
          </a:xfrm>
          <a:custGeom>
            <a:avLst/>
            <a:gdLst>
              <a:gd name="T0" fmla="*/ 0 w 100"/>
              <a:gd name="T1" fmla="*/ 17462 h 213"/>
              <a:gd name="T2" fmla="*/ 24019 w 100"/>
              <a:gd name="T3" fmla="*/ 53975 h 213"/>
              <a:gd name="T4" fmla="*/ 49451 w 100"/>
              <a:gd name="T5" fmla="*/ 66675 h 213"/>
              <a:gd name="T6" fmla="*/ 38148 w 100"/>
              <a:gd name="T7" fmla="*/ 90487 h 213"/>
              <a:gd name="T8" fmla="*/ 83360 w 100"/>
              <a:gd name="T9" fmla="*/ 139700 h 213"/>
              <a:gd name="T10" fmla="*/ 104553 w 100"/>
              <a:gd name="T11" fmla="*/ 198437 h 213"/>
              <a:gd name="T12" fmla="*/ 104553 w 100"/>
              <a:gd name="T13" fmla="*/ 252412 h 213"/>
              <a:gd name="T14" fmla="*/ 49451 w 100"/>
              <a:gd name="T15" fmla="*/ 296862 h 213"/>
              <a:gd name="T16" fmla="*/ 62167 w 100"/>
              <a:gd name="T17" fmla="*/ 336550 h 213"/>
              <a:gd name="T18" fmla="*/ 80534 w 100"/>
              <a:gd name="T19" fmla="*/ 307975 h 213"/>
              <a:gd name="T20" fmla="*/ 86186 w 100"/>
              <a:gd name="T21" fmla="*/ 315912 h 213"/>
              <a:gd name="T22" fmla="*/ 94663 w 100"/>
              <a:gd name="T23" fmla="*/ 301625 h 213"/>
              <a:gd name="T24" fmla="*/ 139875 w 100"/>
              <a:gd name="T25" fmla="*/ 268287 h 213"/>
              <a:gd name="T26" fmla="*/ 131398 w 100"/>
              <a:gd name="T27" fmla="*/ 184150 h 213"/>
              <a:gd name="T28" fmla="*/ 69231 w 100"/>
              <a:gd name="T29" fmla="*/ 101600 h 213"/>
              <a:gd name="T30" fmla="*/ 76296 w 100"/>
              <a:gd name="T31" fmla="*/ 79375 h 213"/>
              <a:gd name="T32" fmla="*/ 118682 w 100"/>
              <a:gd name="T33" fmla="*/ 36512 h 213"/>
              <a:gd name="T34" fmla="*/ 62167 w 100"/>
              <a:gd name="T35" fmla="*/ 0 h 213"/>
              <a:gd name="T36" fmla="*/ 0 w 100"/>
              <a:gd name="T37" fmla="*/ 17462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
              <a:gd name="T58" fmla="*/ 0 h 213"/>
              <a:gd name="T59" fmla="*/ 100 w 100"/>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 h="213">
                <a:moveTo>
                  <a:pt x="0" y="11"/>
                </a:moveTo>
                <a:lnTo>
                  <a:pt x="17" y="34"/>
                </a:lnTo>
                <a:lnTo>
                  <a:pt x="35" y="42"/>
                </a:lnTo>
                <a:lnTo>
                  <a:pt x="27" y="57"/>
                </a:lnTo>
                <a:lnTo>
                  <a:pt x="59" y="88"/>
                </a:lnTo>
                <a:lnTo>
                  <a:pt x="74" y="125"/>
                </a:lnTo>
                <a:lnTo>
                  <a:pt x="74" y="159"/>
                </a:lnTo>
                <a:lnTo>
                  <a:pt x="35" y="187"/>
                </a:lnTo>
                <a:lnTo>
                  <a:pt x="44" y="212"/>
                </a:lnTo>
                <a:lnTo>
                  <a:pt x="57" y="194"/>
                </a:lnTo>
                <a:lnTo>
                  <a:pt x="61" y="199"/>
                </a:lnTo>
                <a:lnTo>
                  <a:pt x="67" y="190"/>
                </a:lnTo>
                <a:lnTo>
                  <a:pt x="99" y="169"/>
                </a:lnTo>
                <a:lnTo>
                  <a:pt x="93" y="116"/>
                </a:lnTo>
                <a:lnTo>
                  <a:pt x="49" y="64"/>
                </a:lnTo>
                <a:lnTo>
                  <a:pt x="54" y="50"/>
                </a:lnTo>
                <a:lnTo>
                  <a:pt x="84" y="23"/>
                </a:lnTo>
                <a:lnTo>
                  <a:pt x="44" y="0"/>
                </a:lnTo>
                <a:lnTo>
                  <a:pt x="0" y="1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65" name="Freeform 457"/>
          <p:cNvSpPr>
            <a:spLocks/>
          </p:cNvSpPr>
          <p:nvPr/>
        </p:nvSpPr>
        <p:spPr bwMode="auto">
          <a:xfrm>
            <a:off x="6524625" y="3662363"/>
            <a:ext cx="149225" cy="347662"/>
          </a:xfrm>
          <a:custGeom>
            <a:avLst/>
            <a:gdLst>
              <a:gd name="T0" fmla="*/ 0 w 106"/>
              <a:gd name="T1" fmla="*/ 17462 h 219"/>
              <a:gd name="T2" fmla="*/ 25340 w 106"/>
              <a:gd name="T3" fmla="*/ 55562 h 219"/>
              <a:gd name="T4" fmla="*/ 52088 w 106"/>
              <a:gd name="T5" fmla="*/ 68262 h 219"/>
              <a:gd name="T6" fmla="*/ 40826 w 106"/>
              <a:gd name="T7" fmla="*/ 93662 h 219"/>
              <a:gd name="T8" fmla="*/ 88690 w 106"/>
              <a:gd name="T9" fmla="*/ 142875 h 219"/>
              <a:gd name="T10" fmla="*/ 109807 w 106"/>
              <a:gd name="T11" fmla="*/ 204787 h 219"/>
              <a:gd name="T12" fmla="*/ 109807 w 106"/>
              <a:gd name="T13" fmla="*/ 258762 h 219"/>
              <a:gd name="T14" fmla="*/ 52088 w 106"/>
              <a:gd name="T15" fmla="*/ 304800 h 219"/>
              <a:gd name="T16" fmla="*/ 66166 w 106"/>
              <a:gd name="T17" fmla="*/ 346075 h 219"/>
              <a:gd name="T18" fmla="*/ 84467 w 106"/>
              <a:gd name="T19" fmla="*/ 317500 h 219"/>
              <a:gd name="T20" fmla="*/ 91506 w 106"/>
              <a:gd name="T21" fmla="*/ 325437 h 219"/>
              <a:gd name="T22" fmla="*/ 99953 w 106"/>
              <a:gd name="T23" fmla="*/ 309562 h 219"/>
              <a:gd name="T24" fmla="*/ 147817 w 106"/>
              <a:gd name="T25" fmla="*/ 276225 h 219"/>
              <a:gd name="T26" fmla="*/ 139371 w 106"/>
              <a:gd name="T27" fmla="*/ 188912 h 219"/>
              <a:gd name="T28" fmla="*/ 73205 w 106"/>
              <a:gd name="T29" fmla="*/ 104775 h 219"/>
              <a:gd name="T30" fmla="*/ 80244 w 106"/>
              <a:gd name="T31" fmla="*/ 80962 h 219"/>
              <a:gd name="T32" fmla="*/ 125293 w 106"/>
              <a:gd name="T33" fmla="*/ 38100 h 219"/>
              <a:gd name="T34" fmla="*/ 66166 w 106"/>
              <a:gd name="T35" fmla="*/ 0 h 219"/>
              <a:gd name="T36" fmla="*/ 0 w 106"/>
              <a:gd name="T37" fmla="*/ 17462 h 2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219"/>
              <a:gd name="T59" fmla="*/ 106 w 106"/>
              <a:gd name="T60" fmla="*/ 219 h 2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219">
                <a:moveTo>
                  <a:pt x="0" y="11"/>
                </a:moveTo>
                <a:lnTo>
                  <a:pt x="18" y="35"/>
                </a:lnTo>
                <a:lnTo>
                  <a:pt x="37" y="43"/>
                </a:lnTo>
                <a:lnTo>
                  <a:pt x="29" y="59"/>
                </a:lnTo>
                <a:lnTo>
                  <a:pt x="63" y="90"/>
                </a:lnTo>
                <a:lnTo>
                  <a:pt x="78" y="129"/>
                </a:lnTo>
                <a:lnTo>
                  <a:pt x="78" y="163"/>
                </a:lnTo>
                <a:lnTo>
                  <a:pt x="37" y="192"/>
                </a:lnTo>
                <a:lnTo>
                  <a:pt x="47" y="218"/>
                </a:lnTo>
                <a:lnTo>
                  <a:pt x="60" y="200"/>
                </a:lnTo>
                <a:lnTo>
                  <a:pt x="65" y="205"/>
                </a:lnTo>
                <a:lnTo>
                  <a:pt x="71" y="195"/>
                </a:lnTo>
                <a:lnTo>
                  <a:pt x="105" y="174"/>
                </a:lnTo>
                <a:lnTo>
                  <a:pt x="99" y="119"/>
                </a:lnTo>
                <a:lnTo>
                  <a:pt x="52" y="66"/>
                </a:lnTo>
                <a:lnTo>
                  <a:pt x="57" y="51"/>
                </a:lnTo>
                <a:lnTo>
                  <a:pt x="89" y="24"/>
                </a:lnTo>
                <a:lnTo>
                  <a:pt x="47" y="0"/>
                </a:lnTo>
                <a:lnTo>
                  <a:pt x="0"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66" name="Freeform 458"/>
          <p:cNvSpPr>
            <a:spLocks/>
          </p:cNvSpPr>
          <p:nvPr/>
        </p:nvSpPr>
        <p:spPr bwMode="auto">
          <a:xfrm>
            <a:off x="5292725" y="3805238"/>
            <a:ext cx="66675" cy="100012"/>
          </a:xfrm>
          <a:custGeom>
            <a:avLst/>
            <a:gdLst>
              <a:gd name="T0" fmla="*/ 0 w 47"/>
              <a:gd name="T1" fmla="*/ 14287 h 63"/>
              <a:gd name="T2" fmla="*/ 12768 w 47"/>
              <a:gd name="T3" fmla="*/ 98425 h 63"/>
              <a:gd name="T4" fmla="*/ 59582 w 47"/>
              <a:gd name="T5" fmla="*/ 68262 h 63"/>
              <a:gd name="T6" fmla="*/ 52489 w 47"/>
              <a:gd name="T7" fmla="*/ 53975 h 63"/>
              <a:gd name="T8" fmla="*/ 65256 w 47"/>
              <a:gd name="T9" fmla="*/ 38100 h 63"/>
              <a:gd name="T10" fmla="*/ 65256 w 47"/>
              <a:gd name="T11" fmla="*/ 11112 h 63"/>
              <a:gd name="T12" fmla="*/ 35465 w 47"/>
              <a:gd name="T13" fmla="*/ 0 h 63"/>
              <a:gd name="T14" fmla="*/ 0 w 47"/>
              <a:gd name="T15" fmla="*/ 14287 h 63"/>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63"/>
              <a:gd name="T26" fmla="*/ 47 w 47"/>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63">
                <a:moveTo>
                  <a:pt x="0" y="9"/>
                </a:moveTo>
                <a:lnTo>
                  <a:pt x="9" y="62"/>
                </a:lnTo>
                <a:lnTo>
                  <a:pt x="42" y="43"/>
                </a:lnTo>
                <a:lnTo>
                  <a:pt x="37" y="34"/>
                </a:lnTo>
                <a:lnTo>
                  <a:pt x="46" y="24"/>
                </a:lnTo>
                <a:lnTo>
                  <a:pt x="46" y="7"/>
                </a:lnTo>
                <a:lnTo>
                  <a:pt x="25" y="0"/>
                </a:lnTo>
                <a:lnTo>
                  <a:pt x="0" y="9"/>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67" name="Freeform 459"/>
          <p:cNvSpPr>
            <a:spLocks/>
          </p:cNvSpPr>
          <p:nvPr/>
        </p:nvSpPr>
        <p:spPr bwMode="auto">
          <a:xfrm>
            <a:off x="5292725" y="3805238"/>
            <a:ext cx="74613" cy="109537"/>
          </a:xfrm>
          <a:custGeom>
            <a:avLst/>
            <a:gdLst>
              <a:gd name="T0" fmla="*/ 0 w 53"/>
              <a:gd name="T1" fmla="*/ 15875 h 69"/>
              <a:gd name="T2" fmla="*/ 14078 w 53"/>
              <a:gd name="T3" fmla="*/ 107950 h 69"/>
              <a:gd name="T4" fmla="*/ 66166 w 53"/>
              <a:gd name="T5" fmla="*/ 74612 h 69"/>
              <a:gd name="T6" fmla="*/ 59127 w 53"/>
              <a:gd name="T7" fmla="*/ 58737 h 69"/>
              <a:gd name="T8" fmla="*/ 73205 w 53"/>
              <a:gd name="T9" fmla="*/ 41275 h 69"/>
              <a:gd name="T10" fmla="*/ 73205 w 53"/>
              <a:gd name="T11" fmla="*/ 12700 h 69"/>
              <a:gd name="T12" fmla="*/ 39418 w 53"/>
              <a:gd name="T13" fmla="*/ 0 h 69"/>
              <a:gd name="T14" fmla="*/ 0 w 53"/>
              <a:gd name="T15" fmla="*/ 15875 h 69"/>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69"/>
              <a:gd name="T26" fmla="*/ 53 w 5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69">
                <a:moveTo>
                  <a:pt x="0" y="10"/>
                </a:moveTo>
                <a:lnTo>
                  <a:pt x="10" y="68"/>
                </a:lnTo>
                <a:lnTo>
                  <a:pt x="47" y="47"/>
                </a:lnTo>
                <a:lnTo>
                  <a:pt x="42" y="37"/>
                </a:lnTo>
                <a:lnTo>
                  <a:pt x="52" y="26"/>
                </a:lnTo>
                <a:lnTo>
                  <a:pt x="52" y="8"/>
                </a:lnTo>
                <a:lnTo>
                  <a:pt x="28" y="0"/>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68" name="Freeform 460"/>
          <p:cNvSpPr>
            <a:spLocks/>
          </p:cNvSpPr>
          <p:nvPr/>
        </p:nvSpPr>
        <p:spPr bwMode="auto">
          <a:xfrm>
            <a:off x="4689475" y="3030538"/>
            <a:ext cx="188913" cy="163512"/>
          </a:xfrm>
          <a:custGeom>
            <a:avLst/>
            <a:gdLst>
              <a:gd name="T0" fmla="*/ 0 w 134"/>
              <a:gd name="T1" fmla="*/ 36512 h 103"/>
              <a:gd name="T2" fmla="*/ 0 w 134"/>
              <a:gd name="T3" fmla="*/ 12700 h 103"/>
              <a:gd name="T4" fmla="*/ 47933 w 134"/>
              <a:gd name="T5" fmla="*/ 0 h 103"/>
              <a:gd name="T6" fmla="*/ 87407 w 134"/>
              <a:gd name="T7" fmla="*/ 26987 h 103"/>
              <a:gd name="T8" fmla="*/ 135341 w 134"/>
              <a:gd name="T9" fmla="*/ 19050 h 103"/>
              <a:gd name="T10" fmla="*/ 183274 w 134"/>
              <a:gd name="T11" fmla="*/ 74612 h 103"/>
              <a:gd name="T12" fmla="*/ 176225 w 134"/>
              <a:gd name="T13" fmla="*/ 125412 h 103"/>
              <a:gd name="T14" fmla="*/ 187503 w 134"/>
              <a:gd name="T15" fmla="*/ 146050 h 103"/>
              <a:gd name="T16" fmla="*/ 148029 w 134"/>
              <a:gd name="T17" fmla="*/ 161925 h 103"/>
              <a:gd name="T18" fmla="*/ 131111 w 134"/>
              <a:gd name="T19" fmla="*/ 119062 h 103"/>
              <a:gd name="T20" fmla="*/ 112784 w 134"/>
              <a:gd name="T21" fmla="*/ 133350 h 103"/>
              <a:gd name="T22" fmla="*/ 47933 w 134"/>
              <a:gd name="T23" fmla="*/ 92075 h 103"/>
              <a:gd name="T24" fmla="*/ 21147 w 134"/>
              <a:gd name="T25" fmla="*/ 42862 h 103"/>
              <a:gd name="T26" fmla="*/ 2820 w 134"/>
              <a:gd name="T27" fmla="*/ 55562 h 103"/>
              <a:gd name="T28" fmla="*/ 0 w 134"/>
              <a:gd name="T29" fmla="*/ 36512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03"/>
              <a:gd name="T47" fmla="*/ 134 w 134"/>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03">
                <a:moveTo>
                  <a:pt x="0" y="23"/>
                </a:moveTo>
                <a:lnTo>
                  <a:pt x="0" y="8"/>
                </a:lnTo>
                <a:lnTo>
                  <a:pt x="34" y="0"/>
                </a:lnTo>
                <a:lnTo>
                  <a:pt x="62" y="17"/>
                </a:lnTo>
                <a:lnTo>
                  <a:pt x="96" y="12"/>
                </a:lnTo>
                <a:lnTo>
                  <a:pt x="130" y="47"/>
                </a:lnTo>
                <a:lnTo>
                  <a:pt x="125" y="79"/>
                </a:lnTo>
                <a:lnTo>
                  <a:pt x="133" y="92"/>
                </a:lnTo>
                <a:lnTo>
                  <a:pt x="105" y="102"/>
                </a:lnTo>
                <a:lnTo>
                  <a:pt x="93" y="75"/>
                </a:lnTo>
                <a:lnTo>
                  <a:pt x="80" y="84"/>
                </a:lnTo>
                <a:lnTo>
                  <a:pt x="34" y="58"/>
                </a:lnTo>
                <a:lnTo>
                  <a:pt x="15" y="27"/>
                </a:lnTo>
                <a:lnTo>
                  <a:pt x="2" y="35"/>
                </a:lnTo>
                <a:lnTo>
                  <a:pt x="0" y="23"/>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69" name="Freeform 461"/>
          <p:cNvSpPr>
            <a:spLocks/>
          </p:cNvSpPr>
          <p:nvPr/>
        </p:nvSpPr>
        <p:spPr bwMode="auto">
          <a:xfrm>
            <a:off x="4689475" y="3030538"/>
            <a:ext cx="196850" cy="173037"/>
          </a:xfrm>
          <a:custGeom>
            <a:avLst/>
            <a:gdLst>
              <a:gd name="T0" fmla="*/ 0 w 140"/>
              <a:gd name="T1" fmla="*/ 38100 h 109"/>
              <a:gd name="T2" fmla="*/ 0 w 140"/>
              <a:gd name="T3" fmla="*/ 12700 h 109"/>
              <a:gd name="T4" fmla="*/ 50619 w 140"/>
              <a:gd name="T5" fmla="*/ 0 h 109"/>
              <a:gd name="T6" fmla="*/ 91395 w 140"/>
              <a:gd name="T7" fmla="*/ 28575 h 109"/>
              <a:gd name="T8" fmla="*/ 140607 w 140"/>
              <a:gd name="T9" fmla="*/ 20637 h 109"/>
              <a:gd name="T10" fmla="*/ 191226 w 140"/>
              <a:gd name="T11" fmla="*/ 79375 h 109"/>
              <a:gd name="T12" fmla="*/ 184195 w 140"/>
              <a:gd name="T13" fmla="*/ 133350 h 109"/>
              <a:gd name="T14" fmla="*/ 195444 w 140"/>
              <a:gd name="T15" fmla="*/ 153987 h 109"/>
              <a:gd name="T16" fmla="*/ 154668 w 140"/>
              <a:gd name="T17" fmla="*/ 171450 h 109"/>
              <a:gd name="T18" fmla="*/ 136389 w 140"/>
              <a:gd name="T19" fmla="*/ 125412 h 109"/>
              <a:gd name="T20" fmla="*/ 118110 w 140"/>
              <a:gd name="T21" fmla="*/ 141287 h 109"/>
              <a:gd name="T22" fmla="*/ 50619 w 140"/>
              <a:gd name="T23" fmla="*/ 96837 h 109"/>
              <a:gd name="T24" fmla="*/ 22497 w 140"/>
              <a:gd name="T25" fmla="*/ 46037 h 109"/>
              <a:gd name="T26" fmla="*/ 2812 w 140"/>
              <a:gd name="T27" fmla="*/ 58737 h 109"/>
              <a:gd name="T28" fmla="*/ 0 w 140"/>
              <a:gd name="T29" fmla="*/ 3810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09"/>
              <a:gd name="T47" fmla="*/ 140 w 140"/>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09">
                <a:moveTo>
                  <a:pt x="0" y="24"/>
                </a:moveTo>
                <a:lnTo>
                  <a:pt x="0" y="8"/>
                </a:lnTo>
                <a:lnTo>
                  <a:pt x="36" y="0"/>
                </a:lnTo>
                <a:lnTo>
                  <a:pt x="65" y="18"/>
                </a:lnTo>
                <a:lnTo>
                  <a:pt x="100" y="13"/>
                </a:lnTo>
                <a:lnTo>
                  <a:pt x="136" y="50"/>
                </a:lnTo>
                <a:lnTo>
                  <a:pt x="131" y="84"/>
                </a:lnTo>
                <a:lnTo>
                  <a:pt x="139" y="97"/>
                </a:lnTo>
                <a:lnTo>
                  <a:pt x="110" y="108"/>
                </a:lnTo>
                <a:lnTo>
                  <a:pt x="97" y="79"/>
                </a:lnTo>
                <a:lnTo>
                  <a:pt x="84" y="89"/>
                </a:lnTo>
                <a:lnTo>
                  <a:pt x="36" y="61"/>
                </a:lnTo>
                <a:lnTo>
                  <a:pt x="16" y="29"/>
                </a:lnTo>
                <a:lnTo>
                  <a:pt x="2" y="37"/>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70" name="Freeform 462"/>
          <p:cNvSpPr>
            <a:spLocks/>
          </p:cNvSpPr>
          <p:nvPr/>
        </p:nvSpPr>
        <p:spPr bwMode="auto">
          <a:xfrm>
            <a:off x="4862513" y="4403725"/>
            <a:ext cx="236537" cy="217488"/>
          </a:xfrm>
          <a:custGeom>
            <a:avLst/>
            <a:gdLst>
              <a:gd name="T0" fmla="*/ 0 w 168"/>
              <a:gd name="T1" fmla="*/ 103188 h 137"/>
              <a:gd name="T2" fmla="*/ 0 w 168"/>
              <a:gd name="T3" fmla="*/ 192088 h 137"/>
              <a:gd name="T4" fmla="*/ 23935 w 168"/>
              <a:gd name="T5" fmla="*/ 211138 h 137"/>
              <a:gd name="T6" fmla="*/ 63358 w 168"/>
              <a:gd name="T7" fmla="*/ 215900 h 137"/>
              <a:gd name="T8" fmla="*/ 99965 w 168"/>
              <a:gd name="T9" fmla="*/ 215900 h 137"/>
              <a:gd name="T10" fmla="*/ 136572 w 168"/>
              <a:gd name="T11" fmla="*/ 188913 h 137"/>
              <a:gd name="T12" fmla="*/ 136572 w 168"/>
              <a:gd name="T13" fmla="*/ 176213 h 137"/>
              <a:gd name="T14" fmla="*/ 164731 w 168"/>
              <a:gd name="T15" fmla="*/ 163513 h 137"/>
              <a:gd name="T16" fmla="*/ 160507 w 168"/>
              <a:gd name="T17" fmla="*/ 152400 h 137"/>
              <a:gd name="T18" fmla="*/ 223865 w 168"/>
              <a:gd name="T19" fmla="*/ 131763 h 137"/>
              <a:gd name="T20" fmla="*/ 215418 w 168"/>
              <a:gd name="T21" fmla="*/ 125413 h 137"/>
              <a:gd name="T22" fmla="*/ 235129 w 168"/>
              <a:gd name="T23" fmla="*/ 55563 h 137"/>
              <a:gd name="T24" fmla="*/ 216826 w 168"/>
              <a:gd name="T25" fmla="*/ 23813 h 137"/>
              <a:gd name="T26" fmla="*/ 184443 w 168"/>
              <a:gd name="T27" fmla="*/ 9525 h 137"/>
              <a:gd name="T28" fmla="*/ 175995 w 168"/>
              <a:gd name="T29" fmla="*/ 0 h 137"/>
              <a:gd name="T30" fmla="*/ 136572 w 168"/>
              <a:gd name="T31" fmla="*/ 20638 h 137"/>
              <a:gd name="T32" fmla="*/ 132348 w 168"/>
              <a:gd name="T33" fmla="*/ 80963 h 137"/>
              <a:gd name="T34" fmla="*/ 153467 w 168"/>
              <a:gd name="T35" fmla="*/ 88900 h 137"/>
              <a:gd name="T36" fmla="*/ 153467 w 168"/>
              <a:gd name="T37" fmla="*/ 115888 h 137"/>
              <a:gd name="T38" fmla="*/ 43647 w 168"/>
              <a:gd name="T39" fmla="*/ 60325 h 137"/>
              <a:gd name="T40" fmla="*/ 43647 w 168"/>
              <a:gd name="T41" fmla="*/ 103188 h 137"/>
              <a:gd name="T42" fmla="*/ 0 w 168"/>
              <a:gd name="T43" fmla="*/ 103188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137"/>
              <a:gd name="T68" fmla="*/ 168 w 168"/>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137">
                <a:moveTo>
                  <a:pt x="0" y="65"/>
                </a:moveTo>
                <a:lnTo>
                  <a:pt x="0" y="121"/>
                </a:lnTo>
                <a:lnTo>
                  <a:pt x="17" y="133"/>
                </a:lnTo>
                <a:lnTo>
                  <a:pt x="45" y="136"/>
                </a:lnTo>
                <a:lnTo>
                  <a:pt x="71" y="136"/>
                </a:lnTo>
                <a:lnTo>
                  <a:pt x="97" y="119"/>
                </a:lnTo>
                <a:lnTo>
                  <a:pt x="97" y="111"/>
                </a:lnTo>
                <a:lnTo>
                  <a:pt x="117" y="103"/>
                </a:lnTo>
                <a:lnTo>
                  <a:pt x="114" y="96"/>
                </a:lnTo>
                <a:lnTo>
                  <a:pt x="159" y="83"/>
                </a:lnTo>
                <a:lnTo>
                  <a:pt x="153" y="79"/>
                </a:lnTo>
                <a:lnTo>
                  <a:pt x="167" y="35"/>
                </a:lnTo>
                <a:lnTo>
                  <a:pt x="154" y="15"/>
                </a:lnTo>
                <a:lnTo>
                  <a:pt x="131" y="6"/>
                </a:lnTo>
                <a:lnTo>
                  <a:pt x="125" y="0"/>
                </a:lnTo>
                <a:lnTo>
                  <a:pt x="97" y="13"/>
                </a:lnTo>
                <a:lnTo>
                  <a:pt x="94" y="51"/>
                </a:lnTo>
                <a:lnTo>
                  <a:pt x="109" y="56"/>
                </a:lnTo>
                <a:lnTo>
                  <a:pt x="109" y="73"/>
                </a:lnTo>
                <a:lnTo>
                  <a:pt x="31" y="38"/>
                </a:lnTo>
                <a:lnTo>
                  <a:pt x="31" y="65"/>
                </a:lnTo>
                <a:lnTo>
                  <a:pt x="0" y="6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71" name="Freeform 463"/>
          <p:cNvSpPr>
            <a:spLocks/>
          </p:cNvSpPr>
          <p:nvPr/>
        </p:nvSpPr>
        <p:spPr bwMode="auto">
          <a:xfrm>
            <a:off x="4862513" y="4403725"/>
            <a:ext cx="246062" cy="227013"/>
          </a:xfrm>
          <a:custGeom>
            <a:avLst/>
            <a:gdLst>
              <a:gd name="T0" fmla="*/ 0 w 174"/>
              <a:gd name="T1" fmla="*/ 107950 h 143"/>
              <a:gd name="T2" fmla="*/ 0 w 174"/>
              <a:gd name="T3" fmla="*/ 200025 h 143"/>
              <a:gd name="T4" fmla="*/ 25455 w 174"/>
              <a:gd name="T5" fmla="*/ 220663 h 143"/>
              <a:gd name="T6" fmla="*/ 66465 w 174"/>
              <a:gd name="T7" fmla="*/ 225425 h 143"/>
              <a:gd name="T8" fmla="*/ 104647 w 174"/>
              <a:gd name="T9" fmla="*/ 225425 h 143"/>
              <a:gd name="T10" fmla="*/ 141415 w 174"/>
              <a:gd name="T11" fmla="*/ 196850 h 143"/>
              <a:gd name="T12" fmla="*/ 141415 w 174"/>
              <a:gd name="T13" fmla="*/ 184150 h 143"/>
              <a:gd name="T14" fmla="*/ 171112 w 174"/>
              <a:gd name="T15" fmla="*/ 171450 h 143"/>
              <a:gd name="T16" fmla="*/ 166870 w 174"/>
              <a:gd name="T17" fmla="*/ 158750 h 143"/>
              <a:gd name="T18" fmla="*/ 233335 w 174"/>
              <a:gd name="T19" fmla="*/ 138113 h 143"/>
              <a:gd name="T20" fmla="*/ 223436 w 174"/>
              <a:gd name="T21" fmla="*/ 130175 h 143"/>
              <a:gd name="T22" fmla="*/ 244648 w 174"/>
              <a:gd name="T23" fmla="*/ 58738 h 143"/>
              <a:gd name="T24" fmla="*/ 226264 w 174"/>
              <a:gd name="T25" fmla="*/ 25400 h 143"/>
              <a:gd name="T26" fmla="*/ 192324 w 174"/>
              <a:gd name="T27" fmla="*/ 9525 h 143"/>
              <a:gd name="T28" fmla="*/ 182425 w 174"/>
              <a:gd name="T29" fmla="*/ 0 h 143"/>
              <a:gd name="T30" fmla="*/ 141415 w 174"/>
              <a:gd name="T31" fmla="*/ 22225 h 143"/>
              <a:gd name="T32" fmla="*/ 137172 w 174"/>
              <a:gd name="T33" fmla="*/ 84138 h 143"/>
              <a:gd name="T34" fmla="*/ 159799 w 174"/>
              <a:gd name="T35" fmla="*/ 92075 h 143"/>
              <a:gd name="T36" fmla="*/ 159799 w 174"/>
              <a:gd name="T37" fmla="*/ 120650 h 143"/>
              <a:gd name="T38" fmla="*/ 45253 w 174"/>
              <a:gd name="T39" fmla="*/ 63500 h 143"/>
              <a:gd name="T40" fmla="*/ 45253 w 174"/>
              <a:gd name="T41" fmla="*/ 107950 h 143"/>
              <a:gd name="T42" fmla="*/ 0 w 174"/>
              <a:gd name="T43" fmla="*/ 107950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43"/>
              <a:gd name="T68" fmla="*/ 174 w 17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43">
                <a:moveTo>
                  <a:pt x="0" y="68"/>
                </a:moveTo>
                <a:lnTo>
                  <a:pt x="0" y="126"/>
                </a:lnTo>
                <a:lnTo>
                  <a:pt x="18" y="139"/>
                </a:lnTo>
                <a:lnTo>
                  <a:pt x="47" y="142"/>
                </a:lnTo>
                <a:lnTo>
                  <a:pt x="74" y="142"/>
                </a:lnTo>
                <a:lnTo>
                  <a:pt x="100" y="124"/>
                </a:lnTo>
                <a:lnTo>
                  <a:pt x="100" y="116"/>
                </a:lnTo>
                <a:lnTo>
                  <a:pt x="121" y="108"/>
                </a:lnTo>
                <a:lnTo>
                  <a:pt x="118" y="100"/>
                </a:lnTo>
                <a:lnTo>
                  <a:pt x="165" y="87"/>
                </a:lnTo>
                <a:lnTo>
                  <a:pt x="158" y="82"/>
                </a:lnTo>
                <a:lnTo>
                  <a:pt x="173" y="37"/>
                </a:lnTo>
                <a:lnTo>
                  <a:pt x="160" y="16"/>
                </a:lnTo>
                <a:lnTo>
                  <a:pt x="136" y="6"/>
                </a:lnTo>
                <a:lnTo>
                  <a:pt x="129" y="0"/>
                </a:lnTo>
                <a:lnTo>
                  <a:pt x="100" y="14"/>
                </a:lnTo>
                <a:lnTo>
                  <a:pt x="97" y="53"/>
                </a:lnTo>
                <a:lnTo>
                  <a:pt x="113" y="58"/>
                </a:lnTo>
                <a:lnTo>
                  <a:pt x="113" y="76"/>
                </a:lnTo>
                <a:lnTo>
                  <a:pt x="32" y="40"/>
                </a:lnTo>
                <a:lnTo>
                  <a:pt x="32" y="68"/>
                </a:lnTo>
                <a:lnTo>
                  <a:pt x="0" y="6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72" name="Freeform 464"/>
          <p:cNvSpPr>
            <a:spLocks/>
          </p:cNvSpPr>
          <p:nvPr/>
        </p:nvSpPr>
        <p:spPr bwMode="auto">
          <a:xfrm>
            <a:off x="4748213" y="4737100"/>
            <a:ext cx="330200" cy="304800"/>
          </a:xfrm>
          <a:custGeom>
            <a:avLst/>
            <a:gdLst>
              <a:gd name="T0" fmla="*/ 0 w 234"/>
              <a:gd name="T1" fmla="*/ 158750 h 192"/>
              <a:gd name="T2" fmla="*/ 15522 w 234"/>
              <a:gd name="T3" fmla="*/ 144463 h 192"/>
              <a:gd name="T4" fmla="*/ 25400 w 234"/>
              <a:gd name="T5" fmla="*/ 166687 h 192"/>
              <a:gd name="T6" fmla="*/ 50800 w 234"/>
              <a:gd name="T7" fmla="*/ 166687 h 192"/>
              <a:gd name="T8" fmla="*/ 71967 w 234"/>
              <a:gd name="T9" fmla="*/ 153987 h 192"/>
              <a:gd name="T10" fmla="*/ 71967 w 234"/>
              <a:gd name="T11" fmla="*/ 60325 h 192"/>
              <a:gd name="T12" fmla="*/ 86078 w 234"/>
              <a:gd name="T13" fmla="*/ 79375 h 192"/>
              <a:gd name="T14" fmla="*/ 86078 w 234"/>
              <a:gd name="T15" fmla="*/ 109538 h 192"/>
              <a:gd name="T16" fmla="*/ 115711 w 234"/>
              <a:gd name="T17" fmla="*/ 109538 h 192"/>
              <a:gd name="T18" fmla="*/ 139700 w 234"/>
              <a:gd name="T19" fmla="*/ 76200 h 192"/>
              <a:gd name="T20" fmla="*/ 184856 w 234"/>
              <a:gd name="T21" fmla="*/ 76200 h 192"/>
              <a:gd name="T22" fmla="*/ 259644 w 234"/>
              <a:gd name="T23" fmla="*/ 0 h 192"/>
              <a:gd name="T24" fmla="*/ 306211 w 234"/>
              <a:gd name="T25" fmla="*/ 7938 h 192"/>
              <a:gd name="T26" fmla="*/ 313267 w 234"/>
              <a:gd name="T27" fmla="*/ 84137 h 192"/>
              <a:gd name="T28" fmla="*/ 292100 w 234"/>
              <a:gd name="T29" fmla="*/ 104775 h 192"/>
              <a:gd name="T30" fmla="*/ 306211 w 234"/>
              <a:gd name="T31" fmla="*/ 122238 h 192"/>
              <a:gd name="T32" fmla="*/ 313267 w 234"/>
              <a:gd name="T33" fmla="*/ 109538 h 192"/>
              <a:gd name="T34" fmla="*/ 328789 w 234"/>
              <a:gd name="T35" fmla="*/ 109538 h 192"/>
              <a:gd name="T36" fmla="*/ 320322 w 234"/>
              <a:gd name="T37" fmla="*/ 153987 h 192"/>
              <a:gd name="T38" fmla="*/ 273756 w 234"/>
              <a:gd name="T39" fmla="*/ 222250 h 192"/>
              <a:gd name="T40" fmla="*/ 215900 w 234"/>
              <a:gd name="T41" fmla="*/ 277813 h 192"/>
              <a:gd name="T42" fmla="*/ 169333 w 234"/>
              <a:gd name="T43" fmla="*/ 293688 h 192"/>
              <a:gd name="T44" fmla="*/ 38100 w 234"/>
              <a:gd name="T45" fmla="*/ 303213 h 192"/>
              <a:gd name="T46" fmla="*/ 28222 w 234"/>
              <a:gd name="T47" fmla="*/ 261938 h 192"/>
              <a:gd name="T48" fmla="*/ 35278 w 234"/>
              <a:gd name="T49" fmla="*/ 238125 h 192"/>
              <a:gd name="T50" fmla="*/ 0 w 234"/>
              <a:gd name="T51" fmla="*/ 158750 h 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192"/>
              <a:gd name="T80" fmla="*/ 234 w 234"/>
              <a:gd name="T81" fmla="*/ 192 h 1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192">
                <a:moveTo>
                  <a:pt x="0" y="100"/>
                </a:moveTo>
                <a:lnTo>
                  <a:pt x="11" y="91"/>
                </a:lnTo>
                <a:lnTo>
                  <a:pt x="18" y="105"/>
                </a:lnTo>
                <a:lnTo>
                  <a:pt x="36" y="105"/>
                </a:lnTo>
                <a:lnTo>
                  <a:pt x="51" y="97"/>
                </a:lnTo>
                <a:lnTo>
                  <a:pt x="51" y="38"/>
                </a:lnTo>
                <a:lnTo>
                  <a:pt x="61" y="50"/>
                </a:lnTo>
                <a:lnTo>
                  <a:pt x="61" y="69"/>
                </a:lnTo>
                <a:lnTo>
                  <a:pt x="82" y="69"/>
                </a:lnTo>
                <a:lnTo>
                  <a:pt x="99" y="48"/>
                </a:lnTo>
                <a:lnTo>
                  <a:pt x="131" y="48"/>
                </a:lnTo>
                <a:lnTo>
                  <a:pt x="184" y="0"/>
                </a:lnTo>
                <a:lnTo>
                  <a:pt x="217" y="5"/>
                </a:lnTo>
                <a:lnTo>
                  <a:pt x="222" y="53"/>
                </a:lnTo>
                <a:lnTo>
                  <a:pt x="207" y="66"/>
                </a:lnTo>
                <a:lnTo>
                  <a:pt x="217" y="77"/>
                </a:lnTo>
                <a:lnTo>
                  <a:pt x="222" y="69"/>
                </a:lnTo>
                <a:lnTo>
                  <a:pt x="233" y="69"/>
                </a:lnTo>
                <a:lnTo>
                  <a:pt x="227" y="97"/>
                </a:lnTo>
                <a:lnTo>
                  <a:pt x="194" y="140"/>
                </a:lnTo>
                <a:lnTo>
                  <a:pt x="153" y="175"/>
                </a:lnTo>
                <a:lnTo>
                  <a:pt x="120" y="185"/>
                </a:lnTo>
                <a:lnTo>
                  <a:pt x="27" y="191"/>
                </a:lnTo>
                <a:lnTo>
                  <a:pt x="20" y="165"/>
                </a:lnTo>
                <a:lnTo>
                  <a:pt x="25" y="150"/>
                </a:lnTo>
                <a:lnTo>
                  <a:pt x="0" y="10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73" name="Freeform 465"/>
          <p:cNvSpPr>
            <a:spLocks/>
          </p:cNvSpPr>
          <p:nvPr/>
        </p:nvSpPr>
        <p:spPr bwMode="auto">
          <a:xfrm>
            <a:off x="4748213" y="4737100"/>
            <a:ext cx="338137" cy="314325"/>
          </a:xfrm>
          <a:custGeom>
            <a:avLst/>
            <a:gdLst>
              <a:gd name="T0" fmla="*/ 0 w 240"/>
              <a:gd name="T1" fmla="*/ 163512 h 198"/>
              <a:gd name="T2" fmla="*/ 15498 w 240"/>
              <a:gd name="T3" fmla="*/ 149225 h 198"/>
              <a:gd name="T4" fmla="*/ 25360 w 240"/>
              <a:gd name="T5" fmla="*/ 171450 h 198"/>
              <a:gd name="T6" fmla="*/ 52129 w 240"/>
              <a:gd name="T7" fmla="*/ 171450 h 198"/>
              <a:gd name="T8" fmla="*/ 73263 w 240"/>
              <a:gd name="T9" fmla="*/ 158750 h 198"/>
              <a:gd name="T10" fmla="*/ 73263 w 240"/>
              <a:gd name="T11" fmla="*/ 61913 h 198"/>
              <a:gd name="T12" fmla="*/ 88761 w 240"/>
              <a:gd name="T13" fmla="*/ 82550 h 198"/>
              <a:gd name="T14" fmla="*/ 88761 w 240"/>
              <a:gd name="T15" fmla="*/ 112713 h 198"/>
              <a:gd name="T16" fmla="*/ 118348 w 240"/>
              <a:gd name="T17" fmla="*/ 112713 h 198"/>
              <a:gd name="T18" fmla="*/ 143708 w 240"/>
              <a:gd name="T19" fmla="*/ 79375 h 198"/>
              <a:gd name="T20" fmla="*/ 188793 w 240"/>
              <a:gd name="T21" fmla="*/ 79375 h 198"/>
              <a:gd name="T22" fmla="*/ 266283 w 240"/>
              <a:gd name="T23" fmla="*/ 0 h 198"/>
              <a:gd name="T24" fmla="*/ 314186 w 240"/>
              <a:gd name="T25" fmla="*/ 7938 h 198"/>
              <a:gd name="T26" fmla="*/ 321230 w 240"/>
              <a:gd name="T27" fmla="*/ 87312 h 198"/>
              <a:gd name="T28" fmla="*/ 298688 w 240"/>
              <a:gd name="T29" fmla="*/ 107950 h 198"/>
              <a:gd name="T30" fmla="*/ 314186 w 240"/>
              <a:gd name="T31" fmla="*/ 125413 h 198"/>
              <a:gd name="T32" fmla="*/ 321230 w 240"/>
              <a:gd name="T33" fmla="*/ 112713 h 198"/>
              <a:gd name="T34" fmla="*/ 336728 w 240"/>
              <a:gd name="T35" fmla="*/ 112713 h 198"/>
              <a:gd name="T36" fmla="*/ 328275 w 240"/>
              <a:gd name="T37" fmla="*/ 158750 h 198"/>
              <a:gd name="T38" fmla="*/ 280372 w 240"/>
              <a:gd name="T39" fmla="*/ 228600 h 198"/>
              <a:gd name="T40" fmla="*/ 221198 w 240"/>
              <a:gd name="T41" fmla="*/ 287338 h 198"/>
              <a:gd name="T42" fmla="*/ 173295 w 240"/>
              <a:gd name="T43" fmla="*/ 303213 h 198"/>
              <a:gd name="T44" fmla="*/ 39449 w 240"/>
              <a:gd name="T45" fmla="*/ 312738 h 198"/>
              <a:gd name="T46" fmla="*/ 29587 w 240"/>
              <a:gd name="T47" fmla="*/ 269875 h 198"/>
              <a:gd name="T48" fmla="*/ 36632 w 240"/>
              <a:gd name="T49" fmla="*/ 246063 h 198"/>
              <a:gd name="T50" fmla="*/ 0 w 240"/>
              <a:gd name="T51" fmla="*/ 163512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0"/>
              <a:gd name="T79" fmla="*/ 0 h 198"/>
              <a:gd name="T80" fmla="*/ 240 w 240"/>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0" h="198">
                <a:moveTo>
                  <a:pt x="0" y="103"/>
                </a:moveTo>
                <a:lnTo>
                  <a:pt x="11" y="94"/>
                </a:lnTo>
                <a:lnTo>
                  <a:pt x="18" y="108"/>
                </a:lnTo>
                <a:lnTo>
                  <a:pt x="37" y="108"/>
                </a:lnTo>
                <a:lnTo>
                  <a:pt x="52" y="100"/>
                </a:lnTo>
                <a:lnTo>
                  <a:pt x="52" y="39"/>
                </a:lnTo>
                <a:lnTo>
                  <a:pt x="63" y="52"/>
                </a:lnTo>
                <a:lnTo>
                  <a:pt x="63" y="71"/>
                </a:lnTo>
                <a:lnTo>
                  <a:pt x="84" y="71"/>
                </a:lnTo>
                <a:lnTo>
                  <a:pt x="102" y="50"/>
                </a:lnTo>
                <a:lnTo>
                  <a:pt x="134" y="50"/>
                </a:lnTo>
                <a:lnTo>
                  <a:pt x="189" y="0"/>
                </a:lnTo>
                <a:lnTo>
                  <a:pt x="223" y="5"/>
                </a:lnTo>
                <a:lnTo>
                  <a:pt x="228" y="55"/>
                </a:lnTo>
                <a:lnTo>
                  <a:pt x="212" y="68"/>
                </a:lnTo>
                <a:lnTo>
                  <a:pt x="223" y="79"/>
                </a:lnTo>
                <a:lnTo>
                  <a:pt x="228" y="71"/>
                </a:lnTo>
                <a:lnTo>
                  <a:pt x="239" y="71"/>
                </a:lnTo>
                <a:lnTo>
                  <a:pt x="233" y="100"/>
                </a:lnTo>
                <a:lnTo>
                  <a:pt x="199" y="144"/>
                </a:lnTo>
                <a:lnTo>
                  <a:pt x="157" y="181"/>
                </a:lnTo>
                <a:lnTo>
                  <a:pt x="123" y="191"/>
                </a:lnTo>
                <a:lnTo>
                  <a:pt x="28" y="197"/>
                </a:lnTo>
                <a:lnTo>
                  <a:pt x="21" y="170"/>
                </a:lnTo>
                <a:lnTo>
                  <a:pt x="26" y="155"/>
                </a:lnTo>
                <a:lnTo>
                  <a:pt x="0" y="10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74" name="Freeform 466"/>
          <p:cNvSpPr>
            <a:spLocks/>
          </p:cNvSpPr>
          <p:nvPr/>
        </p:nvSpPr>
        <p:spPr bwMode="auto">
          <a:xfrm>
            <a:off x="4970463" y="4903788"/>
            <a:ext cx="39687" cy="46037"/>
          </a:xfrm>
          <a:custGeom>
            <a:avLst/>
            <a:gdLst>
              <a:gd name="T0" fmla="*/ 0 w 29"/>
              <a:gd name="T1" fmla="*/ 19050 h 29"/>
              <a:gd name="T2" fmla="*/ 15054 w 29"/>
              <a:gd name="T3" fmla="*/ 44450 h 29"/>
              <a:gd name="T4" fmla="*/ 38318 w 29"/>
              <a:gd name="T5" fmla="*/ 19050 h 29"/>
              <a:gd name="T6" fmla="*/ 27370 w 29"/>
              <a:gd name="T7" fmla="*/ 0 h 29"/>
              <a:gd name="T8" fmla="*/ 0 w 29"/>
              <a:gd name="T9" fmla="*/ 1905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12"/>
                </a:moveTo>
                <a:lnTo>
                  <a:pt x="11" y="28"/>
                </a:lnTo>
                <a:lnTo>
                  <a:pt x="28" y="12"/>
                </a:lnTo>
                <a:lnTo>
                  <a:pt x="20" y="0"/>
                </a:lnTo>
                <a:lnTo>
                  <a:pt x="0" y="1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475" name="Freeform 467"/>
          <p:cNvSpPr>
            <a:spLocks/>
          </p:cNvSpPr>
          <p:nvPr/>
        </p:nvSpPr>
        <p:spPr bwMode="auto">
          <a:xfrm>
            <a:off x="4970463" y="4903788"/>
            <a:ext cx="49212" cy="55562"/>
          </a:xfrm>
          <a:custGeom>
            <a:avLst/>
            <a:gdLst>
              <a:gd name="T0" fmla="*/ 0 w 35"/>
              <a:gd name="T1" fmla="*/ 23812 h 35"/>
              <a:gd name="T2" fmla="*/ 18279 w 35"/>
              <a:gd name="T3" fmla="*/ 53975 h 35"/>
              <a:gd name="T4" fmla="*/ 47806 w 35"/>
              <a:gd name="T5" fmla="*/ 23812 h 35"/>
              <a:gd name="T6" fmla="*/ 33745 w 35"/>
              <a:gd name="T7" fmla="*/ 0 h 35"/>
              <a:gd name="T8" fmla="*/ 0 w 35"/>
              <a:gd name="T9" fmla="*/ 23812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0" y="15"/>
                </a:moveTo>
                <a:lnTo>
                  <a:pt x="13" y="34"/>
                </a:lnTo>
                <a:lnTo>
                  <a:pt x="34" y="15"/>
                </a:lnTo>
                <a:lnTo>
                  <a:pt x="24" y="0"/>
                </a:lnTo>
                <a:lnTo>
                  <a:pt x="0" y="1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76" name="Freeform 468"/>
          <p:cNvSpPr>
            <a:spLocks/>
          </p:cNvSpPr>
          <p:nvPr/>
        </p:nvSpPr>
        <p:spPr bwMode="auto">
          <a:xfrm>
            <a:off x="1033463" y="3643313"/>
            <a:ext cx="23812" cy="26987"/>
          </a:xfrm>
          <a:custGeom>
            <a:avLst/>
            <a:gdLst>
              <a:gd name="T0" fmla="*/ 12606 w 17"/>
              <a:gd name="T1" fmla="*/ 0 h 17"/>
              <a:gd name="T2" fmla="*/ 15408 w 17"/>
              <a:gd name="T3" fmla="*/ 0 h 17"/>
              <a:gd name="T4" fmla="*/ 22411 w 17"/>
              <a:gd name="T5" fmla="*/ 0 h 17"/>
              <a:gd name="T6" fmla="*/ 22411 w 17"/>
              <a:gd name="T7" fmla="*/ 25400 h 17"/>
              <a:gd name="T8" fmla="*/ 15408 w 17"/>
              <a:gd name="T9" fmla="*/ 25400 h 17"/>
              <a:gd name="T10" fmla="*/ 12606 w 17"/>
              <a:gd name="T11" fmla="*/ 25400 h 17"/>
              <a:gd name="T12" fmla="*/ 8404 w 17"/>
              <a:gd name="T13" fmla="*/ 25400 h 17"/>
              <a:gd name="T14" fmla="*/ 5603 w 17"/>
              <a:gd name="T15" fmla="*/ 25400 h 17"/>
              <a:gd name="T16" fmla="*/ 0 w 17"/>
              <a:gd name="T17" fmla="*/ 25400 h 17"/>
              <a:gd name="T18" fmla="*/ 5603 w 17"/>
              <a:gd name="T19" fmla="*/ 25400 h 17"/>
              <a:gd name="T20" fmla="*/ 8404 w 17"/>
              <a:gd name="T21" fmla="*/ 25400 h 17"/>
              <a:gd name="T22" fmla="*/ 8404 w 17"/>
              <a:gd name="T23" fmla="*/ 0 h 17"/>
              <a:gd name="T24" fmla="*/ 1260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9" y="0"/>
                </a:moveTo>
                <a:lnTo>
                  <a:pt x="11" y="0"/>
                </a:lnTo>
                <a:lnTo>
                  <a:pt x="16" y="0"/>
                </a:lnTo>
                <a:lnTo>
                  <a:pt x="16" y="16"/>
                </a:lnTo>
                <a:lnTo>
                  <a:pt x="11" y="16"/>
                </a:lnTo>
                <a:lnTo>
                  <a:pt x="9" y="16"/>
                </a:lnTo>
                <a:lnTo>
                  <a:pt x="6" y="16"/>
                </a:lnTo>
                <a:lnTo>
                  <a:pt x="4" y="16"/>
                </a:lnTo>
                <a:lnTo>
                  <a:pt x="0" y="16"/>
                </a:lnTo>
                <a:lnTo>
                  <a:pt x="4" y="16"/>
                </a:lnTo>
                <a:lnTo>
                  <a:pt x="6" y="16"/>
                </a:lnTo>
                <a:lnTo>
                  <a:pt x="6" y="0"/>
                </a:lnTo>
                <a:lnTo>
                  <a:pt x="9"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77" name="Freeform 469"/>
          <p:cNvSpPr>
            <a:spLocks/>
          </p:cNvSpPr>
          <p:nvPr/>
        </p:nvSpPr>
        <p:spPr bwMode="auto">
          <a:xfrm>
            <a:off x="1033463" y="3643313"/>
            <a:ext cx="23812" cy="26987"/>
          </a:xfrm>
          <a:custGeom>
            <a:avLst/>
            <a:gdLst>
              <a:gd name="T0" fmla="*/ 12606 w 17"/>
              <a:gd name="T1" fmla="*/ 0 h 17"/>
              <a:gd name="T2" fmla="*/ 16808 w 17"/>
              <a:gd name="T3" fmla="*/ 6350 h 17"/>
              <a:gd name="T4" fmla="*/ 22411 w 17"/>
              <a:gd name="T5" fmla="*/ 6350 h 17"/>
              <a:gd name="T6" fmla="*/ 22411 w 17"/>
              <a:gd name="T7" fmla="*/ 17462 h 17"/>
              <a:gd name="T8" fmla="*/ 16808 w 17"/>
              <a:gd name="T9" fmla="*/ 25400 h 17"/>
              <a:gd name="T10" fmla="*/ 12606 w 17"/>
              <a:gd name="T11" fmla="*/ 25400 h 17"/>
              <a:gd name="T12" fmla="*/ 8404 w 17"/>
              <a:gd name="T13" fmla="*/ 25400 h 17"/>
              <a:gd name="T14" fmla="*/ 4202 w 17"/>
              <a:gd name="T15" fmla="*/ 17462 h 17"/>
              <a:gd name="T16" fmla="*/ 0 w 17"/>
              <a:gd name="T17" fmla="*/ 17462 h 17"/>
              <a:gd name="T18" fmla="*/ 4202 w 17"/>
              <a:gd name="T19" fmla="*/ 17462 h 17"/>
              <a:gd name="T20" fmla="*/ 8404 w 17"/>
              <a:gd name="T21" fmla="*/ 17462 h 17"/>
              <a:gd name="T22" fmla="*/ 8404 w 17"/>
              <a:gd name="T23" fmla="*/ 6350 h 17"/>
              <a:gd name="T24" fmla="*/ 1260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9" y="0"/>
                </a:moveTo>
                <a:lnTo>
                  <a:pt x="12" y="4"/>
                </a:lnTo>
                <a:lnTo>
                  <a:pt x="16" y="4"/>
                </a:lnTo>
                <a:lnTo>
                  <a:pt x="16" y="11"/>
                </a:lnTo>
                <a:lnTo>
                  <a:pt x="12" y="16"/>
                </a:lnTo>
                <a:lnTo>
                  <a:pt x="9" y="16"/>
                </a:lnTo>
                <a:lnTo>
                  <a:pt x="6" y="16"/>
                </a:lnTo>
                <a:lnTo>
                  <a:pt x="3" y="11"/>
                </a:lnTo>
                <a:lnTo>
                  <a:pt x="0" y="11"/>
                </a:lnTo>
                <a:lnTo>
                  <a:pt x="3" y="11"/>
                </a:lnTo>
                <a:lnTo>
                  <a:pt x="6" y="11"/>
                </a:lnTo>
                <a:lnTo>
                  <a:pt x="6" y="4"/>
                </a:lnTo>
                <a:lnTo>
                  <a:pt x="9"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78" name="Freeform 470"/>
          <p:cNvSpPr>
            <a:spLocks/>
          </p:cNvSpPr>
          <p:nvPr/>
        </p:nvSpPr>
        <p:spPr bwMode="auto">
          <a:xfrm>
            <a:off x="1081088" y="3662363"/>
            <a:ext cx="23812" cy="26987"/>
          </a:xfrm>
          <a:custGeom>
            <a:avLst/>
            <a:gdLst>
              <a:gd name="T0" fmla="*/ 12606 w 17"/>
              <a:gd name="T1" fmla="*/ 0 h 17"/>
              <a:gd name="T2" fmla="*/ 15408 w 17"/>
              <a:gd name="T3" fmla="*/ 14287 h 17"/>
              <a:gd name="T4" fmla="*/ 22411 w 17"/>
              <a:gd name="T5" fmla="*/ 14287 h 17"/>
              <a:gd name="T6" fmla="*/ 22411 w 17"/>
              <a:gd name="T7" fmla="*/ 19050 h 17"/>
              <a:gd name="T8" fmla="*/ 22411 w 17"/>
              <a:gd name="T9" fmla="*/ 25400 h 17"/>
              <a:gd name="T10" fmla="*/ 22411 w 17"/>
              <a:gd name="T11" fmla="*/ 19050 h 17"/>
              <a:gd name="T12" fmla="*/ 15408 w 17"/>
              <a:gd name="T13" fmla="*/ 19050 h 17"/>
              <a:gd name="T14" fmla="*/ 12606 w 17"/>
              <a:gd name="T15" fmla="*/ 19050 h 17"/>
              <a:gd name="T16" fmla="*/ 8404 w 17"/>
              <a:gd name="T17" fmla="*/ 19050 h 17"/>
              <a:gd name="T18" fmla="*/ 5603 w 17"/>
              <a:gd name="T19" fmla="*/ 19050 h 17"/>
              <a:gd name="T20" fmla="*/ 0 w 17"/>
              <a:gd name="T21" fmla="*/ 14287 h 17"/>
              <a:gd name="T22" fmla="*/ 0 w 17"/>
              <a:gd name="T23" fmla="*/ 4762 h 17"/>
              <a:gd name="T24" fmla="*/ 8404 w 17"/>
              <a:gd name="T25" fmla="*/ 4762 h 17"/>
              <a:gd name="T26" fmla="*/ 12606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9" y="0"/>
                </a:moveTo>
                <a:lnTo>
                  <a:pt x="11" y="9"/>
                </a:lnTo>
                <a:lnTo>
                  <a:pt x="16" y="9"/>
                </a:lnTo>
                <a:lnTo>
                  <a:pt x="16" y="12"/>
                </a:lnTo>
                <a:lnTo>
                  <a:pt x="16" y="16"/>
                </a:lnTo>
                <a:lnTo>
                  <a:pt x="16" y="12"/>
                </a:lnTo>
                <a:lnTo>
                  <a:pt x="11" y="12"/>
                </a:lnTo>
                <a:lnTo>
                  <a:pt x="9" y="12"/>
                </a:lnTo>
                <a:lnTo>
                  <a:pt x="6" y="12"/>
                </a:lnTo>
                <a:lnTo>
                  <a:pt x="4" y="12"/>
                </a:lnTo>
                <a:lnTo>
                  <a:pt x="0" y="9"/>
                </a:lnTo>
                <a:lnTo>
                  <a:pt x="0" y="3"/>
                </a:lnTo>
                <a:lnTo>
                  <a:pt x="6" y="3"/>
                </a:lnTo>
                <a:lnTo>
                  <a:pt x="9"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79" name="Freeform 471"/>
          <p:cNvSpPr>
            <a:spLocks/>
          </p:cNvSpPr>
          <p:nvPr/>
        </p:nvSpPr>
        <p:spPr bwMode="auto">
          <a:xfrm>
            <a:off x="1081088" y="3662363"/>
            <a:ext cx="23812" cy="26987"/>
          </a:xfrm>
          <a:custGeom>
            <a:avLst/>
            <a:gdLst>
              <a:gd name="T0" fmla="*/ 12606 w 17"/>
              <a:gd name="T1" fmla="*/ 0 h 17"/>
              <a:gd name="T2" fmla="*/ 16808 w 17"/>
              <a:gd name="T3" fmla="*/ 12700 h 17"/>
              <a:gd name="T4" fmla="*/ 22411 w 17"/>
              <a:gd name="T5" fmla="*/ 12700 h 17"/>
              <a:gd name="T6" fmla="*/ 22411 w 17"/>
              <a:gd name="T7" fmla="*/ 20637 h 17"/>
              <a:gd name="T8" fmla="*/ 22411 w 17"/>
              <a:gd name="T9" fmla="*/ 25400 h 17"/>
              <a:gd name="T10" fmla="*/ 22411 w 17"/>
              <a:gd name="T11" fmla="*/ 20637 h 17"/>
              <a:gd name="T12" fmla="*/ 16808 w 17"/>
              <a:gd name="T13" fmla="*/ 20637 h 17"/>
              <a:gd name="T14" fmla="*/ 12606 w 17"/>
              <a:gd name="T15" fmla="*/ 20637 h 17"/>
              <a:gd name="T16" fmla="*/ 8404 w 17"/>
              <a:gd name="T17" fmla="*/ 20637 h 17"/>
              <a:gd name="T18" fmla="*/ 4202 w 17"/>
              <a:gd name="T19" fmla="*/ 20637 h 17"/>
              <a:gd name="T20" fmla="*/ 0 w 17"/>
              <a:gd name="T21" fmla="*/ 12700 h 17"/>
              <a:gd name="T22" fmla="*/ 0 w 17"/>
              <a:gd name="T23" fmla="*/ 6350 h 17"/>
              <a:gd name="T24" fmla="*/ 8404 w 17"/>
              <a:gd name="T25" fmla="*/ 6350 h 17"/>
              <a:gd name="T26" fmla="*/ 12606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9" y="0"/>
                </a:moveTo>
                <a:lnTo>
                  <a:pt x="12" y="8"/>
                </a:lnTo>
                <a:lnTo>
                  <a:pt x="16" y="8"/>
                </a:lnTo>
                <a:lnTo>
                  <a:pt x="16" y="13"/>
                </a:lnTo>
                <a:lnTo>
                  <a:pt x="16" y="16"/>
                </a:lnTo>
                <a:lnTo>
                  <a:pt x="16" y="13"/>
                </a:lnTo>
                <a:lnTo>
                  <a:pt x="12" y="13"/>
                </a:lnTo>
                <a:lnTo>
                  <a:pt x="9" y="13"/>
                </a:lnTo>
                <a:lnTo>
                  <a:pt x="6" y="13"/>
                </a:lnTo>
                <a:lnTo>
                  <a:pt x="3" y="13"/>
                </a:lnTo>
                <a:lnTo>
                  <a:pt x="0" y="8"/>
                </a:lnTo>
                <a:lnTo>
                  <a:pt x="0" y="4"/>
                </a:lnTo>
                <a:lnTo>
                  <a:pt x="6" y="4"/>
                </a:lnTo>
                <a:lnTo>
                  <a:pt x="9"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80" name="Freeform 472"/>
          <p:cNvSpPr>
            <a:spLocks/>
          </p:cNvSpPr>
          <p:nvPr/>
        </p:nvSpPr>
        <p:spPr bwMode="auto">
          <a:xfrm>
            <a:off x="1111250" y="3679825"/>
            <a:ext cx="23813" cy="1588"/>
          </a:xfrm>
          <a:custGeom>
            <a:avLst/>
            <a:gdLst>
              <a:gd name="T0" fmla="*/ 1401 w 17"/>
              <a:gd name="T1" fmla="*/ 0 h 1"/>
              <a:gd name="T2" fmla="*/ 5603 w 17"/>
              <a:gd name="T3" fmla="*/ 0 h 1"/>
              <a:gd name="T4" fmla="*/ 11206 w 17"/>
              <a:gd name="T5" fmla="*/ 0 h 1"/>
              <a:gd name="T6" fmla="*/ 22412 w 17"/>
              <a:gd name="T7" fmla="*/ 0 h 1"/>
              <a:gd name="T8" fmla="*/ 16809 w 17"/>
              <a:gd name="T9" fmla="*/ 0 h 1"/>
              <a:gd name="T10" fmla="*/ 11206 w 17"/>
              <a:gd name="T11" fmla="*/ 0 h 1"/>
              <a:gd name="T12" fmla="*/ 5603 w 17"/>
              <a:gd name="T13" fmla="*/ 0 h 1"/>
              <a:gd name="T14" fmla="*/ 0 w 17"/>
              <a:gd name="T15" fmla="*/ 0 h 1"/>
              <a:gd name="T16" fmla="*/ 1401 w 17"/>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
              <a:gd name="T29" fmla="*/ 17 w 17"/>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
                <a:moveTo>
                  <a:pt x="1" y="0"/>
                </a:moveTo>
                <a:lnTo>
                  <a:pt x="4" y="0"/>
                </a:lnTo>
                <a:lnTo>
                  <a:pt x="8" y="0"/>
                </a:lnTo>
                <a:lnTo>
                  <a:pt x="16" y="0"/>
                </a:lnTo>
                <a:lnTo>
                  <a:pt x="12" y="0"/>
                </a:lnTo>
                <a:lnTo>
                  <a:pt x="8" y="0"/>
                </a:lnTo>
                <a:lnTo>
                  <a:pt x="4" y="0"/>
                </a:lnTo>
                <a:lnTo>
                  <a:pt x="0" y="0"/>
                </a:lnTo>
                <a:lnTo>
                  <a:pt x="1"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81" name="Freeform 473"/>
          <p:cNvSpPr>
            <a:spLocks/>
          </p:cNvSpPr>
          <p:nvPr/>
        </p:nvSpPr>
        <p:spPr bwMode="auto">
          <a:xfrm>
            <a:off x="1111250" y="3679825"/>
            <a:ext cx="23813" cy="26988"/>
          </a:xfrm>
          <a:custGeom>
            <a:avLst/>
            <a:gdLst>
              <a:gd name="T0" fmla="*/ 2802 w 17"/>
              <a:gd name="T1" fmla="*/ 0 h 17"/>
              <a:gd name="T2" fmla="*/ 7004 w 17"/>
              <a:gd name="T3" fmla="*/ 12700 h 17"/>
              <a:gd name="T4" fmla="*/ 11206 w 17"/>
              <a:gd name="T5" fmla="*/ 0 h 17"/>
              <a:gd name="T6" fmla="*/ 11206 w 17"/>
              <a:gd name="T7" fmla="*/ 12700 h 17"/>
              <a:gd name="T8" fmla="*/ 11206 w 17"/>
              <a:gd name="T9" fmla="*/ 0 h 17"/>
              <a:gd name="T10" fmla="*/ 11206 w 17"/>
              <a:gd name="T11" fmla="*/ 12700 h 17"/>
              <a:gd name="T12" fmla="*/ 22412 w 17"/>
              <a:gd name="T13" fmla="*/ 12700 h 17"/>
              <a:gd name="T14" fmla="*/ 18210 w 17"/>
              <a:gd name="T15" fmla="*/ 25400 h 17"/>
              <a:gd name="T16" fmla="*/ 11206 w 17"/>
              <a:gd name="T17" fmla="*/ 25400 h 17"/>
              <a:gd name="T18" fmla="*/ 11206 w 17"/>
              <a:gd name="T19" fmla="*/ 12700 h 17"/>
              <a:gd name="T20" fmla="*/ 7004 w 17"/>
              <a:gd name="T21" fmla="*/ 25400 h 17"/>
              <a:gd name="T22" fmla="*/ 0 w 17"/>
              <a:gd name="T23" fmla="*/ 12700 h 17"/>
              <a:gd name="T24" fmla="*/ 2802 w 17"/>
              <a:gd name="T25" fmla="*/ 12700 h 17"/>
              <a:gd name="T26" fmla="*/ 2802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2" y="0"/>
                </a:moveTo>
                <a:lnTo>
                  <a:pt x="5" y="8"/>
                </a:lnTo>
                <a:lnTo>
                  <a:pt x="8" y="0"/>
                </a:lnTo>
                <a:lnTo>
                  <a:pt x="8" y="8"/>
                </a:lnTo>
                <a:lnTo>
                  <a:pt x="8" y="0"/>
                </a:lnTo>
                <a:lnTo>
                  <a:pt x="8" y="8"/>
                </a:lnTo>
                <a:lnTo>
                  <a:pt x="16" y="8"/>
                </a:lnTo>
                <a:lnTo>
                  <a:pt x="13" y="16"/>
                </a:lnTo>
                <a:lnTo>
                  <a:pt x="8" y="16"/>
                </a:lnTo>
                <a:lnTo>
                  <a:pt x="8" y="8"/>
                </a:lnTo>
                <a:lnTo>
                  <a:pt x="5" y="16"/>
                </a:lnTo>
                <a:lnTo>
                  <a:pt x="0" y="8"/>
                </a:lnTo>
                <a:lnTo>
                  <a:pt x="2" y="8"/>
                </a:lnTo>
                <a:lnTo>
                  <a:pt x="2"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82" name="Freeform 474"/>
          <p:cNvSpPr>
            <a:spLocks/>
          </p:cNvSpPr>
          <p:nvPr/>
        </p:nvSpPr>
        <p:spPr bwMode="auto">
          <a:xfrm>
            <a:off x="1120775" y="3687763"/>
            <a:ext cx="23813" cy="26987"/>
          </a:xfrm>
          <a:custGeom>
            <a:avLst/>
            <a:gdLst>
              <a:gd name="T0" fmla="*/ 22412 w 17"/>
              <a:gd name="T1" fmla="*/ 25400 h 17"/>
              <a:gd name="T2" fmla="*/ 0 w 17"/>
              <a:gd name="T3" fmla="*/ 25400 h 17"/>
              <a:gd name="T4" fmla="*/ 0 w 17"/>
              <a:gd name="T5" fmla="*/ 0 h 17"/>
              <a:gd name="T6" fmla="*/ 22412 w 17"/>
              <a:gd name="T7" fmla="*/ 0 h 17"/>
              <a:gd name="T8" fmla="*/ 22412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83" name="Freeform 475"/>
          <p:cNvSpPr>
            <a:spLocks/>
          </p:cNvSpPr>
          <p:nvPr/>
        </p:nvSpPr>
        <p:spPr bwMode="auto">
          <a:xfrm>
            <a:off x="1122363" y="3689350"/>
            <a:ext cx="23812" cy="26988"/>
          </a:xfrm>
          <a:custGeom>
            <a:avLst/>
            <a:gdLst>
              <a:gd name="T0" fmla="*/ 0 w 17"/>
              <a:gd name="T1" fmla="*/ 0 h 17"/>
              <a:gd name="T2" fmla="*/ 22411 w 17"/>
              <a:gd name="T3" fmla="*/ 0 h 17"/>
              <a:gd name="T4" fmla="*/ 22411 w 17"/>
              <a:gd name="T5" fmla="*/ 9525 h 17"/>
              <a:gd name="T6" fmla="*/ 22411 w 17"/>
              <a:gd name="T7" fmla="*/ 25400 h 17"/>
              <a:gd name="T8" fmla="*/ 0 w 17"/>
              <a:gd name="T9" fmla="*/ 25400 h 17"/>
              <a:gd name="T10" fmla="*/ 0 w 17"/>
              <a:gd name="T11" fmla="*/ 9525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6"/>
                </a:lnTo>
                <a:lnTo>
                  <a:pt x="16" y="16"/>
                </a:lnTo>
                <a:lnTo>
                  <a:pt x="0" y="16"/>
                </a:lnTo>
                <a:lnTo>
                  <a:pt x="0" y="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84" name="Freeform 476"/>
          <p:cNvSpPr>
            <a:spLocks/>
          </p:cNvSpPr>
          <p:nvPr/>
        </p:nvSpPr>
        <p:spPr bwMode="auto">
          <a:xfrm>
            <a:off x="1133475" y="3689350"/>
            <a:ext cx="23813" cy="26988"/>
          </a:xfrm>
          <a:custGeom>
            <a:avLst/>
            <a:gdLst>
              <a:gd name="T0" fmla="*/ 0 w 17"/>
              <a:gd name="T1" fmla="*/ 0 h 17"/>
              <a:gd name="T2" fmla="*/ 7004 w 17"/>
              <a:gd name="T3" fmla="*/ 0 h 17"/>
              <a:gd name="T4" fmla="*/ 11206 w 17"/>
              <a:gd name="T5" fmla="*/ 0 h 17"/>
              <a:gd name="T6" fmla="*/ 19611 w 17"/>
              <a:gd name="T7" fmla="*/ 25400 h 17"/>
              <a:gd name="T8" fmla="*/ 22412 w 17"/>
              <a:gd name="T9" fmla="*/ 25400 h 17"/>
              <a:gd name="T10" fmla="*/ 19611 w 17"/>
              <a:gd name="T11" fmla="*/ 25400 h 17"/>
              <a:gd name="T12" fmla="*/ 14008 w 17"/>
              <a:gd name="T13" fmla="*/ 25400 h 17"/>
              <a:gd name="T14" fmla="*/ 11206 w 17"/>
              <a:gd name="T15" fmla="*/ 25400 h 17"/>
              <a:gd name="T16" fmla="*/ 7004 w 17"/>
              <a:gd name="T17" fmla="*/ 2540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5" y="0"/>
                </a:lnTo>
                <a:lnTo>
                  <a:pt x="8" y="0"/>
                </a:lnTo>
                <a:lnTo>
                  <a:pt x="14" y="16"/>
                </a:lnTo>
                <a:lnTo>
                  <a:pt x="16" y="16"/>
                </a:lnTo>
                <a:lnTo>
                  <a:pt x="14" y="16"/>
                </a:lnTo>
                <a:lnTo>
                  <a:pt x="10" y="16"/>
                </a:lnTo>
                <a:lnTo>
                  <a:pt x="8" y="16"/>
                </a:lnTo>
                <a:lnTo>
                  <a:pt x="5" y="16"/>
                </a:lnTo>
                <a:lnTo>
                  <a:pt x="0"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85" name="Freeform 477"/>
          <p:cNvSpPr>
            <a:spLocks/>
          </p:cNvSpPr>
          <p:nvPr/>
        </p:nvSpPr>
        <p:spPr bwMode="auto">
          <a:xfrm>
            <a:off x="1133475" y="3689350"/>
            <a:ext cx="23813" cy="26988"/>
          </a:xfrm>
          <a:custGeom>
            <a:avLst/>
            <a:gdLst>
              <a:gd name="T0" fmla="*/ 0 w 17"/>
              <a:gd name="T1" fmla="*/ 0 h 17"/>
              <a:gd name="T2" fmla="*/ 7004 w 17"/>
              <a:gd name="T3" fmla="*/ 0 h 17"/>
              <a:gd name="T4" fmla="*/ 11206 w 17"/>
              <a:gd name="T5" fmla="*/ 0 h 17"/>
              <a:gd name="T6" fmla="*/ 18210 w 17"/>
              <a:gd name="T7" fmla="*/ 17463 h 17"/>
              <a:gd name="T8" fmla="*/ 22412 w 17"/>
              <a:gd name="T9" fmla="*/ 17463 h 17"/>
              <a:gd name="T10" fmla="*/ 18210 w 17"/>
              <a:gd name="T11" fmla="*/ 17463 h 17"/>
              <a:gd name="T12" fmla="*/ 14008 w 17"/>
              <a:gd name="T13" fmla="*/ 17463 h 17"/>
              <a:gd name="T14" fmla="*/ 11206 w 17"/>
              <a:gd name="T15" fmla="*/ 25400 h 17"/>
              <a:gd name="T16" fmla="*/ 7004 w 17"/>
              <a:gd name="T17" fmla="*/ 25400 h 17"/>
              <a:gd name="T18" fmla="*/ 7004 w 17"/>
              <a:gd name="T19" fmla="*/ 17463 h 17"/>
              <a:gd name="T20" fmla="*/ 0 w 17"/>
              <a:gd name="T21" fmla="*/ 6350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5" y="0"/>
                </a:lnTo>
                <a:lnTo>
                  <a:pt x="8" y="0"/>
                </a:lnTo>
                <a:lnTo>
                  <a:pt x="13" y="11"/>
                </a:lnTo>
                <a:lnTo>
                  <a:pt x="16" y="11"/>
                </a:lnTo>
                <a:lnTo>
                  <a:pt x="13" y="11"/>
                </a:lnTo>
                <a:lnTo>
                  <a:pt x="10" y="11"/>
                </a:lnTo>
                <a:lnTo>
                  <a:pt x="8" y="16"/>
                </a:lnTo>
                <a:lnTo>
                  <a:pt x="5" y="16"/>
                </a:lnTo>
                <a:lnTo>
                  <a:pt x="5" y="11"/>
                </a:lnTo>
                <a:lnTo>
                  <a:pt x="0" y="4"/>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86" name="Freeform 478"/>
          <p:cNvSpPr>
            <a:spLocks/>
          </p:cNvSpPr>
          <p:nvPr/>
        </p:nvSpPr>
        <p:spPr bwMode="auto">
          <a:xfrm>
            <a:off x="1131888" y="3695700"/>
            <a:ext cx="23812" cy="26988"/>
          </a:xfrm>
          <a:custGeom>
            <a:avLst/>
            <a:gdLst>
              <a:gd name="T0" fmla="*/ 22411 w 17"/>
              <a:gd name="T1" fmla="*/ 25400 h 17"/>
              <a:gd name="T2" fmla="*/ 0 w 17"/>
              <a:gd name="T3" fmla="*/ 25400 h 17"/>
              <a:gd name="T4" fmla="*/ 22411 w 17"/>
              <a:gd name="T5" fmla="*/ 0 h 17"/>
              <a:gd name="T6" fmla="*/ 22411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6"/>
                </a:lnTo>
                <a:lnTo>
                  <a:pt x="16" y="0"/>
                </a:lnTo>
                <a:lnTo>
                  <a:pt x="16" y="16"/>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87" name="Freeform 479"/>
          <p:cNvSpPr>
            <a:spLocks/>
          </p:cNvSpPr>
          <p:nvPr/>
        </p:nvSpPr>
        <p:spPr bwMode="auto">
          <a:xfrm>
            <a:off x="1133475" y="3700463"/>
            <a:ext cx="23813" cy="26987"/>
          </a:xfrm>
          <a:custGeom>
            <a:avLst/>
            <a:gdLst>
              <a:gd name="T0" fmla="*/ 0 w 17"/>
              <a:gd name="T1" fmla="*/ 0 h 17"/>
              <a:gd name="T2" fmla="*/ 8405 w 17"/>
              <a:gd name="T3" fmla="*/ 0 h 17"/>
              <a:gd name="T4" fmla="*/ 22412 w 17"/>
              <a:gd name="T5" fmla="*/ 0 h 17"/>
              <a:gd name="T6" fmla="*/ 8405 w 17"/>
              <a:gd name="T7" fmla="*/ 25400 h 17"/>
              <a:gd name="T8" fmla="*/ 0 w 17"/>
              <a:gd name="T9" fmla="*/ 2540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6" y="0"/>
                </a:lnTo>
                <a:lnTo>
                  <a:pt x="6" y="16"/>
                </a:lnTo>
                <a:lnTo>
                  <a:pt x="0"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88" name="Freeform 480"/>
          <p:cNvSpPr>
            <a:spLocks/>
          </p:cNvSpPr>
          <p:nvPr/>
        </p:nvSpPr>
        <p:spPr bwMode="auto">
          <a:xfrm>
            <a:off x="1154113" y="3708400"/>
            <a:ext cx="31750" cy="42863"/>
          </a:xfrm>
          <a:custGeom>
            <a:avLst/>
            <a:gdLst>
              <a:gd name="T0" fmla="*/ 5773 w 22"/>
              <a:gd name="T1" fmla="*/ 0 h 27"/>
              <a:gd name="T2" fmla="*/ 12989 w 22"/>
              <a:gd name="T3" fmla="*/ 7938 h 27"/>
              <a:gd name="T4" fmla="*/ 21648 w 22"/>
              <a:gd name="T5" fmla="*/ 11113 h 27"/>
              <a:gd name="T6" fmla="*/ 27420 w 22"/>
              <a:gd name="T7" fmla="*/ 17463 h 27"/>
              <a:gd name="T8" fmla="*/ 30307 w 22"/>
              <a:gd name="T9" fmla="*/ 20638 h 27"/>
              <a:gd name="T10" fmla="*/ 30307 w 22"/>
              <a:gd name="T11" fmla="*/ 28575 h 27"/>
              <a:gd name="T12" fmla="*/ 21648 w 22"/>
              <a:gd name="T13" fmla="*/ 31750 h 27"/>
              <a:gd name="T14" fmla="*/ 21648 w 22"/>
              <a:gd name="T15" fmla="*/ 28575 h 27"/>
              <a:gd name="T16" fmla="*/ 14432 w 22"/>
              <a:gd name="T17" fmla="*/ 34925 h 27"/>
              <a:gd name="T18" fmla="*/ 8659 w 22"/>
              <a:gd name="T19" fmla="*/ 41275 h 27"/>
              <a:gd name="T20" fmla="*/ 5773 w 22"/>
              <a:gd name="T21" fmla="*/ 38100 h 27"/>
              <a:gd name="T22" fmla="*/ 5773 w 22"/>
              <a:gd name="T23" fmla="*/ 34925 h 27"/>
              <a:gd name="T24" fmla="*/ 5773 w 22"/>
              <a:gd name="T25" fmla="*/ 31750 h 27"/>
              <a:gd name="T26" fmla="*/ 5773 w 22"/>
              <a:gd name="T27" fmla="*/ 28575 h 27"/>
              <a:gd name="T28" fmla="*/ 0 w 22"/>
              <a:gd name="T29" fmla="*/ 20638 h 27"/>
              <a:gd name="T30" fmla="*/ 0 w 22"/>
              <a:gd name="T31" fmla="*/ 17463 h 27"/>
              <a:gd name="T32" fmla="*/ 0 w 22"/>
              <a:gd name="T33" fmla="*/ 14288 h 27"/>
              <a:gd name="T34" fmla="*/ 5773 w 22"/>
              <a:gd name="T35" fmla="*/ 14288 h 27"/>
              <a:gd name="T36" fmla="*/ 5773 w 22"/>
              <a:gd name="T37" fmla="*/ 11113 h 27"/>
              <a:gd name="T38" fmla="*/ 5773 w 22"/>
              <a:gd name="T39" fmla="*/ 7938 h 27"/>
              <a:gd name="T40" fmla="*/ 5773 w 22"/>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7"/>
              <a:gd name="T65" fmla="*/ 22 w 22"/>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7">
                <a:moveTo>
                  <a:pt x="4" y="0"/>
                </a:moveTo>
                <a:lnTo>
                  <a:pt x="9" y="5"/>
                </a:lnTo>
                <a:lnTo>
                  <a:pt x="15" y="7"/>
                </a:lnTo>
                <a:lnTo>
                  <a:pt x="19" y="11"/>
                </a:lnTo>
                <a:lnTo>
                  <a:pt x="21" y="13"/>
                </a:lnTo>
                <a:lnTo>
                  <a:pt x="21" y="18"/>
                </a:lnTo>
                <a:lnTo>
                  <a:pt x="15" y="20"/>
                </a:lnTo>
                <a:lnTo>
                  <a:pt x="15" y="18"/>
                </a:lnTo>
                <a:lnTo>
                  <a:pt x="10" y="22"/>
                </a:lnTo>
                <a:lnTo>
                  <a:pt x="6" y="26"/>
                </a:lnTo>
                <a:lnTo>
                  <a:pt x="4" y="24"/>
                </a:lnTo>
                <a:lnTo>
                  <a:pt x="4" y="22"/>
                </a:lnTo>
                <a:lnTo>
                  <a:pt x="4" y="20"/>
                </a:lnTo>
                <a:lnTo>
                  <a:pt x="4" y="18"/>
                </a:lnTo>
                <a:lnTo>
                  <a:pt x="0" y="13"/>
                </a:lnTo>
                <a:lnTo>
                  <a:pt x="0" y="11"/>
                </a:lnTo>
                <a:lnTo>
                  <a:pt x="0" y="9"/>
                </a:lnTo>
                <a:lnTo>
                  <a:pt x="4" y="9"/>
                </a:lnTo>
                <a:lnTo>
                  <a:pt x="4" y="7"/>
                </a:lnTo>
                <a:lnTo>
                  <a:pt x="4" y="5"/>
                </a:lnTo>
                <a:lnTo>
                  <a:pt x="4"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489" name="Freeform 481"/>
          <p:cNvSpPr>
            <a:spLocks/>
          </p:cNvSpPr>
          <p:nvPr/>
        </p:nvSpPr>
        <p:spPr bwMode="auto">
          <a:xfrm>
            <a:off x="1154113" y="3708400"/>
            <a:ext cx="39687" cy="52388"/>
          </a:xfrm>
          <a:custGeom>
            <a:avLst/>
            <a:gdLst>
              <a:gd name="T0" fmla="*/ 7087 w 28"/>
              <a:gd name="T1" fmla="*/ 0 h 33"/>
              <a:gd name="T2" fmla="*/ 15591 w 28"/>
              <a:gd name="T3" fmla="*/ 9525 h 33"/>
              <a:gd name="T4" fmla="*/ 26930 w 28"/>
              <a:gd name="T5" fmla="*/ 12700 h 33"/>
              <a:gd name="T6" fmla="*/ 34017 w 28"/>
              <a:gd name="T7" fmla="*/ 22225 h 33"/>
              <a:gd name="T8" fmla="*/ 38270 w 28"/>
              <a:gd name="T9" fmla="*/ 25400 h 33"/>
              <a:gd name="T10" fmla="*/ 38270 w 28"/>
              <a:gd name="T11" fmla="*/ 34925 h 33"/>
              <a:gd name="T12" fmla="*/ 26930 w 28"/>
              <a:gd name="T13" fmla="*/ 38100 h 33"/>
              <a:gd name="T14" fmla="*/ 26930 w 28"/>
              <a:gd name="T15" fmla="*/ 34925 h 33"/>
              <a:gd name="T16" fmla="*/ 18426 w 28"/>
              <a:gd name="T17" fmla="*/ 42863 h 33"/>
              <a:gd name="T18" fmla="*/ 11339 w 28"/>
              <a:gd name="T19" fmla="*/ 50800 h 33"/>
              <a:gd name="T20" fmla="*/ 7087 w 28"/>
              <a:gd name="T21" fmla="*/ 47625 h 33"/>
              <a:gd name="T22" fmla="*/ 7087 w 28"/>
              <a:gd name="T23" fmla="*/ 42863 h 33"/>
              <a:gd name="T24" fmla="*/ 7087 w 28"/>
              <a:gd name="T25" fmla="*/ 38100 h 33"/>
              <a:gd name="T26" fmla="*/ 7087 w 28"/>
              <a:gd name="T27" fmla="*/ 34925 h 33"/>
              <a:gd name="T28" fmla="*/ 0 w 28"/>
              <a:gd name="T29" fmla="*/ 25400 h 33"/>
              <a:gd name="T30" fmla="*/ 0 w 28"/>
              <a:gd name="T31" fmla="*/ 22225 h 33"/>
              <a:gd name="T32" fmla="*/ 0 w 28"/>
              <a:gd name="T33" fmla="*/ 17463 h 33"/>
              <a:gd name="T34" fmla="*/ 7087 w 28"/>
              <a:gd name="T35" fmla="*/ 17463 h 33"/>
              <a:gd name="T36" fmla="*/ 7087 w 28"/>
              <a:gd name="T37" fmla="*/ 12700 h 33"/>
              <a:gd name="T38" fmla="*/ 7087 w 28"/>
              <a:gd name="T39" fmla="*/ 9525 h 33"/>
              <a:gd name="T40" fmla="*/ 7087 w 28"/>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33"/>
              <a:gd name="T65" fmla="*/ 28 w 28"/>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33">
                <a:moveTo>
                  <a:pt x="5" y="0"/>
                </a:moveTo>
                <a:lnTo>
                  <a:pt x="11" y="6"/>
                </a:lnTo>
                <a:lnTo>
                  <a:pt x="19" y="8"/>
                </a:lnTo>
                <a:lnTo>
                  <a:pt x="24" y="14"/>
                </a:lnTo>
                <a:lnTo>
                  <a:pt x="27" y="16"/>
                </a:lnTo>
                <a:lnTo>
                  <a:pt x="27" y="22"/>
                </a:lnTo>
                <a:lnTo>
                  <a:pt x="19" y="24"/>
                </a:lnTo>
                <a:lnTo>
                  <a:pt x="19" y="22"/>
                </a:lnTo>
                <a:lnTo>
                  <a:pt x="13" y="27"/>
                </a:lnTo>
                <a:lnTo>
                  <a:pt x="8" y="32"/>
                </a:lnTo>
                <a:lnTo>
                  <a:pt x="5" y="30"/>
                </a:lnTo>
                <a:lnTo>
                  <a:pt x="5" y="27"/>
                </a:lnTo>
                <a:lnTo>
                  <a:pt x="5" y="24"/>
                </a:lnTo>
                <a:lnTo>
                  <a:pt x="5" y="22"/>
                </a:lnTo>
                <a:lnTo>
                  <a:pt x="0" y="16"/>
                </a:lnTo>
                <a:lnTo>
                  <a:pt x="0" y="14"/>
                </a:lnTo>
                <a:lnTo>
                  <a:pt x="0" y="11"/>
                </a:lnTo>
                <a:lnTo>
                  <a:pt x="5" y="11"/>
                </a:lnTo>
                <a:lnTo>
                  <a:pt x="5" y="8"/>
                </a:lnTo>
                <a:lnTo>
                  <a:pt x="5" y="6"/>
                </a:lnTo>
                <a:lnTo>
                  <a:pt x="5"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90" name="Freeform 482"/>
          <p:cNvSpPr>
            <a:spLocks/>
          </p:cNvSpPr>
          <p:nvPr/>
        </p:nvSpPr>
        <p:spPr bwMode="auto">
          <a:xfrm>
            <a:off x="7046913" y="3556000"/>
            <a:ext cx="36512" cy="49213"/>
          </a:xfrm>
          <a:custGeom>
            <a:avLst/>
            <a:gdLst>
              <a:gd name="T0" fmla="*/ 32299 w 26"/>
              <a:gd name="T1" fmla="*/ 0 h 31"/>
              <a:gd name="T2" fmla="*/ 21065 w 26"/>
              <a:gd name="T3" fmla="*/ 12700 h 31"/>
              <a:gd name="T4" fmla="*/ 11234 w 26"/>
              <a:gd name="T5" fmla="*/ 11113 h 31"/>
              <a:gd name="T6" fmla="*/ 11234 w 26"/>
              <a:gd name="T7" fmla="*/ 12700 h 31"/>
              <a:gd name="T8" fmla="*/ 16852 w 26"/>
              <a:gd name="T9" fmla="*/ 17463 h 31"/>
              <a:gd name="T10" fmla="*/ 5617 w 26"/>
              <a:gd name="T11" fmla="*/ 26988 h 31"/>
              <a:gd name="T12" fmla="*/ 5617 w 26"/>
              <a:gd name="T13" fmla="*/ 23813 h 31"/>
              <a:gd name="T14" fmla="*/ 5617 w 26"/>
              <a:gd name="T15" fmla="*/ 33338 h 31"/>
              <a:gd name="T16" fmla="*/ 0 w 26"/>
              <a:gd name="T17" fmla="*/ 41275 h 31"/>
              <a:gd name="T18" fmla="*/ 2809 w 26"/>
              <a:gd name="T19" fmla="*/ 47625 h 31"/>
              <a:gd name="T20" fmla="*/ 11234 w 26"/>
              <a:gd name="T21" fmla="*/ 44450 h 31"/>
              <a:gd name="T22" fmla="*/ 8426 w 26"/>
              <a:gd name="T23" fmla="*/ 41275 h 31"/>
              <a:gd name="T24" fmla="*/ 11234 w 26"/>
              <a:gd name="T25" fmla="*/ 30163 h 31"/>
              <a:gd name="T26" fmla="*/ 11234 w 26"/>
              <a:gd name="T27" fmla="*/ 26988 h 31"/>
              <a:gd name="T28" fmla="*/ 8426 w 26"/>
              <a:gd name="T29" fmla="*/ 26988 h 31"/>
              <a:gd name="T30" fmla="*/ 11234 w 26"/>
              <a:gd name="T31" fmla="*/ 23813 h 31"/>
              <a:gd name="T32" fmla="*/ 16852 w 26"/>
              <a:gd name="T33" fmla="*/ 23813 h 31"/>
              <a:gd name="T34" fmla="*/ 32299 w 26"/>
              <a:gd name="T35" fmla="*/ 12700 h 31"/>
              <a:gd name="T36" fmla="*/ 35108 w 26"/>
              <a:gd name="T37" fmla="*/ 6350 h 31"/>
              <a:gd name="T38" fmla="*/ 35108 w 26"/>
              <a:gd name="T39" fmla="*/ 0 h 31"/>
              <a:gd name="T40" fmla="*/ 32299 w 26"/>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1"/>
              <a:gd name="T65" fmla="*/ 26 w 2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1">
                <a:moveTo>
                  <a:pt x="23" y="0"/>
                </a:moveTo>
                <a:lnTo>
                  <a:pt x="15" y="8"/>
                </a:lnTo>
                <a:lnTo>
                  <a:pt x="8" y="7"/>
                </a:lnTo>
                <a:lnTo>
                  <a:pt x="8" y="8"/>
                </a:lnTo>
                <a:lnTo>
                  <a:pt x="12" y="11"/>
                </a:lnTo>
                <a:lnTo>
                  <a:pt x="4" y="17"/>
                </a:lnTo>
                <a:lnTo>
                  <a:pt x="4" y="15"/>
                </a:lnTo>
                <a:lnTo>
                  <a:pt x="4" y="21"/>
                </a:lnTo>
                <a:lnTo>
                  <a:pt x="0" y="26"/>
                </a:lnTo>
                <a:lnTo>
                  <a:pt x="2" y="30"/>
                </a:lnTo>
                <a:lnTo>
                  <a:pt x="8" y="28"/>
                </a:lnTo>
                <a:lnTo>
                  <a:pt x="6" y="26"/>
                </a:lnTo>
                <a:lnTo>
                  <a:pt x="8" y="19"/>
                </a:lnTo>
                <a:lnTo>
                  <a:pt x="8" y="17"/>
                </a:lnTo>
                <a:lnTo>
                  <a:pt x="6" y="17"/>
                </a:lnTo>
                <a:lnTo>
                  <a:pt x="8" y="15"/>
                </a:lnTo>
                <a:lnTo>
                  <a:pt x="12" y="15"/>
                </a:lnTo>
                <a:lnTo>
                  <a:pt x="23" y="8"/>
                </a:lnTo>
                <a:lnTo>
                  <a:pt x="25" y="4"/>
                </a:lnTo>
                <a:lnTo>
                  <a:pt x="25" y="0"/>
                </a:lnTo>
                <a:lnTo>
                  <a:pt x="23"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91" name="Freeform 483"/>
          <p:cNvSpPr>
            <a:spLocks/>
          </p:cNvSpPr>
          <p:nvPr/>
        </p:nvSpPr>
        <p:spPr bwMode="auto">
          <a:xfrm>
            <a:off x="7046913" y="3556000"/>
            <a:ext cx="46037" cy="58738"/>
          </a:xfrm>
          <a:custGeom>
            <a:avLst/>
            <a:gdLst>
              <a:gd name="T0" fmla="*/ 40282 w 32"/>
              <a:gd name="T1" fmla="*/ 0 h 37"/>
              <a:gd name="T2" fmla="*/ 25896 w 32"/>
              <a:gd name="T3" fmla="*/ 15875 h 37"/>
              <a:gd name="T4" fmla="*/ 14387 w 32"/>
              <a:gd name="T5" fmla="*/ 12700 h 37"/>
              <a:gd name="T6" fmla="*/ 14387 w 32"/>
              <a:gd name="T7" fmla="*/ 15875 h 37"/>
              <a:gd name="T8" fmla="*/ 21580 w 32"/>
              <a:gd name="T9" fmla="*/ 20638 h 37"/>
              <a:gd name="T10" fmla="*/ 7193 w 32"/>
              <a:gd name="T11" fmla="*/ 31750 h 37"/>
              <a:gd name="T12" fmla="*/ 7193 w 32"/>
              <a:gd name="T13" fmla="*/ 28575 h 37"/>
              <a:gd name="T14" fmla="*/ 7193 w 32"/>
              <a:gd name="T15" fmla="*/ 39688 h 37"/>
              <a:gd name="T16" fmla="*/ 0 w 32"/>
              <a:gd name="T17" fmla="*/ 49213 h 37"/>
              <a:gd name="T18" fmla="*/ 2877 w 32"/>
              <a:gd name="T19" fmla="*/ 57150 h 37"/>
              <a:gd name="T20" fmla="*/ 14387 w 32"/>
              <a:gd name="T21" fmla="*/ 53975 h 37"/>
              <a:gd name="T22" fmla="*/ 10071 w 32"/>
              <a:gd name="T23" fmla="*/ 49213 h 37"/>
              <a:gd name="T24" fmla="*/ 14387 w 32"/>
              <a:gd name="T25" fmla="*/ 36513 h 37"/>
              <a:gd name="T26" fmla="*/ 14387 w 32"/>
              <a:gd name="T27" fmla="*/ 31750 h 37"/>
              <a:gd name="T28" fmla="*/ 10071 w 32"/>
              <a:gd name="T29" fmla="*/ 31750 h 37"/>
              <a:gd name="T30" fmla="*/ 14387 w 32"/>
              <a:gd name="T31" fmla="*/ 28575 h 37"/>
              <a:gd name="T32" fmla="*/ 21580 w 32"/>
              <a:gd name="T33" fmla="*/ 28575 h 37"/>
              <a:gd name="T34" fmla="*/ 40282 w 32"/>
              <a:gd name="T35" fmla="*/ 15875 h 37"/>
              <a:gd name="T36" fmla="*/ 44598 w 32"/>
              <a:gd name="T37" fmla="*/ 7938 h 37"/>
              <a:gd name="T38" fmla="*/ 44598 w 32"/>
              <a:gd name="T39" fmla="*/ 0 h 37"/>
              <a:gd name="T40" fmla="*/ 40282 w 32"/>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37"/>
              <a:gd name="T65" fmla="*/ 32 w 32"/>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37">
                <a:moveTo>
                  <a:pt x="28" y="0"/>
                </a:moveTo>
                <a:lnTo>
                  <a:pt x="18" y="10"/>
                </a:lnTo>
                <a:lnTo>
                  <a:pt x="10" y="8"/>
                </a:lnTo>
                <a:lnTo>
                  <a:pt x="10" y="10"/>
                </a:lnTo>
                <a:lnTo>
                  <a:pt x="15" y="13"/>
                </a:lnTo>
                <a:lnTo>
                  <a:pt x="5" y="20"/>
                </a:lnTo>
                <a:lnTo>
                  <a:pt x="5" y="18"/>
                </a:lnTo>
                <a:lnTo>
                  <a:pt x="5" y="25"/>
                </a:lnTo>
                <a:lnTo>
                  <a:pt x="0" y="31"/>
                </a:lnTo>
                <a:lnTo>
                  <a:pt x="2" y="36"/>
                </a:lnTo>
                <a:lnTo>
                  <a:pt x="10" y="34"/>
                </a:lnTo>
                <a:lnTo>
                  <a:pt x="7" y="31"/>
                </a:lnTo>
                <a:lnTo>
                  <a:pt x="10" y="23"/>
                </a:lnTo>
                <a:lnTo>
                  <a:pt x="10" y="20"/>
                </a:lnTo>
                <a:lnTo>
                  <a:pt x="7" y="20"/>
                </a:lnTo>
                <a:lnTo>
                  <a:pt x="10" y="18"/>
                </a:lnTo>
                <a:lnTo>
                  <a:pt x="15" y="18"/>
                </a:lnTo>
                <a:lnTo>
                  <a:pt x="28" y="10"/>
                </a:lnTo>
                <a:lnTo>
                  <a:pt x="31" y="5"/>
                </a:lnTo>
                <a:lnTo>
                  <a:pt x="31" y="0"/>
                </a:lnTo>
                <a:lnTo>
                  <a:pt x="28"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92" name="Freeform 484"/>
          <p:cNvSpPr>
            <a:spLocks/>
          </p:cNvSpPr>
          <p:nvPr/>
        </p:nvSpPr>
        <p:spPr bwMode="auto">
          <a:xfrm>
            <a:off x="3144838" y="3797300"/>
            <a:ext cx="23812" cy="26988"/>
          </a:xfrm>
          <a:custGeom>
            <a:avLst/>
            <a:gdLst>
              <a:gd name="T0" fmla="*/ 22411 w 17"/>
              <a:gd name="T1" fmla="*/ 25400 h 17"/>
              <a:gd name="T2" fmla="*/ 22411 w 17"/>
              <a:gd name="T3" fmla="*/ 7938 h 17"/>
              <a:gd name="T4" fmla="*/ 0 w 17"/>
              <a:gd name="T5" fmla="*/ 0 h 17"/>
              <a:gd name="T6" fmla="*/ 0 w 17"/>
              <a:gd name="T7" fmla="*/ 25400 h 17"/>
              <a:gd name="T8" fmla="*/ 22411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5"/>
                </a:lnTo>
                <a:lnTo>
                  <a:pt x="0" y="0"/>
                </a:lnTo>
                <a:lnTo>
                  <a:pt x="0" y="16"/>
                </a:lnTo>
                <a:lnTo>
                  <a:pt x="16"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93" name="Freeform 485"/>
          <p:cNvSpPr>
            <a:spLocks/>
          </p:cNvSpPr>
          <p:nvPr/>
        </p:nvSpPr>
        <p:spPr bwMode="auto">
          <a:xfrm>
            <a:off x="3144838" y="3797300"/>
            <a:ext cx="23812" cy="26988"/>
          </a:xfrm>
          <a:custGeom>
            <a:avLst/>
            <a:gdLst>
              <a:gd name="T0" fmla="*/ 22411 w 17"/>
              <a:gd name="T1" fmla="*/ 25400 h 17"/>
              <a:gd name="T2" fmla="*/ 22411 w 17"/>
              <a:gd name="T3" fmla="*/ 7938 h 17"/>
              <a:gd name="T4" fmla="*/ 0 w 17"/>
              <a:gd name="T5" fmla="*/ 0 h 17"/>
              <a:gd name="T6" fmla="*/ 0 w 17"/>
              <a:gd name="T7" fmla="*/ 25400 h 17"/>
              <a:gd name="T8" fmla="*/ 22411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5"/>
                </a:lnTo>
                <a:lnTo>
                  <a:pt x="0" y="0"/>
                </a:lnTo>
                <a:lnTo>
                  <a:pt x="0" y="16"/>
                </a:lnTo>
                <a:lnTo>
                  <a:pt x="16"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94" name="Freeform 486"/>
          <p:cNvSpPr>
            <a:spLocks/>
          </p:cNvSpPr>
          <p:nvPr/>
        </p:nvSpPr>
        <p:spPr bwMode="auto">
          <a:xfrm>
            <a:off x="3159125" y="3862388"/>
            <a:ext cx="23813" cy="26987"/>
          </a:xfrm>
          <a:custGeom>
            <a:avLst/>
            <a:gdLst>
              <a:gd name="T0" fmla="*/ 0 w 17"/>
              <a:gd name="T1" fmla="*/ 25400 h 17"/>
              <a:gd name="T2" fmla="*/ 22412 w 17"/>
              <a:gd name="T3" fmla="*/ 25400 h 17"/>
              <a:gd name="T4" fmla="*/ 22412 w 17"/>
              <a:gd name="T5" fmla="*/ 0 h 17"/>
              <a:gd name="T6" fmla="*/ 0 w 17"/>
              <a:gd name="T7" fmla="*/ 0 h 17"/>
              <a:gd name="T8" fmla="*/ 0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95" name="Freeform 487"/>
          <p:cNvSpPr>
            <a:spLocks/>
          </p:cNvSpPr>
          <p:nvPr/>
        </p:nvSpPr>
        <p:spPr bwMode="auto">
          <a:xfrm>
            <a:off x="3165475" y="3867150"/>
            <a:ext cx="23813" cy="26988"/>
          </a:xfrm>
          <a:custGeom>
            <a:avLst/>
            <a:gdLst>
              <a:gd name="T0" fmla="*/ 22412 w 17"/>
              <a:gd name="T1" fmla="*/ 0 h 17"/>
              <a:gd name="T2" fmla="*/ 0 w 17"/>
              <a:gd name="T3" fmla="*/ 0 h 17"/>
              <a:gd name="T4" fmla="*/ 0 w 17"/>
              <a:gd name="T5" fmla="*/ 25400 h 17"/>
              <a:gd name="T6" fmla="*/ 22412 w 17"/>
              <a:gd name="T7" fmla="*/ 25400 h 17"/>
              <a:gd name="T8" fmla="*/ 224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96" name="Freeform 488"/>
          <p:cNvSpPr>
            <a:spLocks/>
          </p:cNvSpPr>
          <p:nvPr/>
        </p:nvSpPr>
        <p:spPr bwMode="auto">
          <a:xfrm>
            <a:off x="3155950" y="3879850"/>
            <a:ext cx="1588" cy="26988"/>
          </a:xfrm>
          <a:custGeom>
            <a:avLst/>
            <a:gdLst>
              <a:gd name="T0" fmla="*/ 0 w 1"/>
              <a:gd name="T1" fmla="*/ 0 h 17"/>
              <a:gd name="T2" fmla="*/ 0 w 1"/>
              <a:gd name="T3" fmla="*/ 25400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6"/>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97" name="Freeform 489"/>
          <p:cNvSpPr>
            <a:spLocks/>
          </p:cNvSpPr>
          <p:nvPr/>
        </p:nvSpPr>
        <p:spPr bwMode="auto">
          <a:xfrm>
            <a:off x="3155950" y="3879850"/>
            <a:ext cx="25400" cy="26988"/>
          </a:xfrm>
          <a:custGeom>
            <a:avLst/>
            <a:gdLst>
              <a:gd name="T0" fmla="*/ 0 w 17"/>
              <a:gd name="T1" fmla="*/ 0 h 17"/>
              <a:gd name="T2" fmla="*/ 0 w 17"/>
              <a:gd name="T3" fmla="*/ 25400 h 17"/>
              <a:gd name="T4" fmla="*/ 23906 w 17"/>
              <a:gd name="T5" fmla="*/ 2540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498" name="Freeform 490"/>
          <p:cNvSpPr>
            <a:spLocks/>
          </p:cNvSpPr>
          <p:nvPr/>
        </p:nvSpPr>
        <p:spPr bwMode="auto">
          <a:xfrm>
            <a:off x="3130550" y="3921125"/>
            <a:ext cx="25400" cy="26988"/>
          </a:xfrm>
          <a:custGeom>
            <a:avLst/>
            <a:gdLst>
              <a:gd name="T0" fmla="*/ 0 w 17"/>
              <a:gd name="T1" fmla="*/ 0 h 17"/>
              <a:gd name="T2" fmla="*/ 0 w 17"/>
              <a:gd name="T3" fmla="*/ 25400 h 17"/>
              <a:gd name="T4" fmla="*/ 2390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499" name="Freeform 491"/>
          <p:cNvSpPr>
            <a:spLocks/>
          </p:cNvSpPr>
          <p:nvPr/>
        </p:nvSpPr>
        <p:spPr bwMode="auto">
          <a:xfrm>
            <a:off x="3130550" y="3921125"/>
            <a:ext cx="25400" cy="26988"/>
          </a:xfrm>
          <a:custGeom>
            <a:avLst/>
            <a:gdLst>
              <a:gd name="T0" fmla="*/ 0 w 17"/>
              <a:gd name="T1" fmla="*/ 0 h 17"/>
              <a:gd name="T2" fmla="*/ 0 w 17"/>
              <a:gd name="T3" fmla="*/ 25400 h 17"/>
              <a:gd name="T4" fmla="*/ 2390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00" name="Freeform 492"/>
          <p:cNvSpPr>
            <a:spLocks/>
          </p:cNvSpPr>
          <p:nvPr/>
        </p:nvSpPr>
        <p:spPr bwMode="auto">
          <a:xfrm>
            <a:off x="3208338" y="3879850"/>
            <a:ext cx="23812" cy="26988"/>
          </a:xfrm>
          <a:custGeom>
            <a:avLst/>
            <a:gdLst>
              <a:gd name="T0" fmla="*/ 0 w 17"/>
              <a:gd name="T1" fmla="*/ 25400 h 17"/>
              <a:gd name="T2" fmla="*/ 22411 w 17"/>
              <a:gd name="T3" fmla="*/ 19050 h 17"/>
              <a:gd name="T4" fmla="*/ 0 w 17"/>
              <a:gd name="T5" fmla="*/ 0 h 17"/>
              <a:gd name="T6" fmla="*/ 0 w 17"/>
              <a:gd name="T7" fmla="*/ 19050 h 17"/>
              <a:gd name="T8" fmla="*/ 0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2"/>
                </a:lnTo>
                <a:lnTo>
                  <a:pt x="0" y="0"/>
                </a:lnTo>
                <a:lnTo>
                  <a:pt x="0" y="12"/>
                </a:lnTo>
                <a:lnTo>
                  <a:pt x="0" y="16"/>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501" name="Freeform 493"/>
          <p:cNvSpPr>
            <a:spLocks/>
          </p:cNvSpPr>
          <p:nvPr/>
        </p:nvSpPr>
        <p:spPr bwMode="auto">
          <a:xfrm>
            <a:off x="3208338" y="3879850"/>
            <a:ext cx="23812" cy="26988"/>
          </a:xfrm>
          <a:custGeom>
            <a:avLst/>
            <a:gdLst>
              <a:gd name="T0" fmla="*/ 0 w 17"/>
              <a:gd name="T1" fmla="*/ 25400 h 17"/>
              <a:gd name="T2" fmla="*/ 22411 w 17"/>
              <a:gd name="T3" fmla="*/ 19050 h 17"/>
              <a:gd name="T4" fmla="*/ 0 w 17"/>
              <a:gd name="T5" fmla="*/ 0 h 17"/>
              <a:gd name="T6" fmla="*/ 0 w 17"/>
              <a:gd name="T7" fmla="*/ 19050 h 17"/>
              <a:gd name="T8" fmla="*/ 0 w 17"/>
              <a:gd name="T9" fmla="*/ 2540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2"/>
                </a:lnTo>
                <a:lnTo>
                  <a:pt x="0" y="0"/>
                </a:lnTo>
                <a:lnTo>
                  <a:pt x="0" y="12"/>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02" name="Freeform 494"/>
          <p:cNvSpPr>
            <a:spLocks/>
          </p:cNvSpPr>
          <p:nvPr/>
        </p:nvSpPr>
        <p:spPr bwMode="auto">
          <a:xfrm>
            <a:off x="2643188" y="3667125"/>
            <a:ext cx="214312" cy="63500"/>
          </a:xfrm>
          <a:custGeom>
            <a:avLst/>
            <a:gdLst>
              <a:gd name="T0" fmla="*/ 0 w 152"/>
              <a:gd name="T1" fmla="*/ 33337 h 40"/>
              <a:gd name="T2" fmla="*/ 35249 w 152"/>
              <a:gd name="T3" fmla="*/ 19050 h 40"/>
              <a:gd name="T4" fmla="*/ 53578 w 152"/>
              <a:gd name="T5" fmla="*/ 19050 h 40"/>
              <a:gd name="T6" fmla="*/ 53578 w 152"/>
              <a:gd name="T7" fmla="*/ 25400 h 40"/>
              <a:gd name="T8" fmla="*/ 109976 w 152"/>
              <a:gd name="T9" fmla="*/ 36512 h 40"/>
              <a:gd name="T10" fmla="*/ 124075 w 152"/>
              <a:gd name="T11" fmla="*/ 50800 h 40"/>
              <a:gd name="T12" fmla="*/ 149454 w 152"/>
              <a:gd name="T13" fmla="*/ 50800 h 40"/>
              <a:gd name="T14" fmla="*/ 131125 w 152"/>
              <a:gd name="T15" fmla="*/ 61913 h 40"/>
              <a:gd name="T16" fmla="*/ 198803 w 152"/>
              <a:gd name="T17" fmla="*/ 61913 h 40"/>
              <a:gd name="T18" fmla="*/ 212902 w 152"/>
              <a:gd name="T19" fmla="*/ 50800 h 40"/>
              <a:gd name="T20" fmla="*/ 152274 w 152"/>
              <a:gd name="T21" fmla="*/ 36512 h 40"/>
              <a:gd name="T22" fmla="*/ 66268 w 152"/>
              <a:gd name="T23" fmla="*/ 0 h 40"/>
              <a:gd name="T24" fmla="*/ 42298 w 152"/>
              <a:gd name="T25" fmla="*/ 0 h 40"/>
              <a:gd name="T26" fmla="*/ 2820 w 152"/>
              <a:gd name="T27" fmla="*/ 19050 h 40"/>
              <a:gd name="T28" fmla="*/ 0 w 152"/>
              <a:gd name="T29" fmla="*/ 3333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40"/>
              <a:gd name="T47" fmla="*/ 152 w 15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40">
                <a:moveTo>
                  <a:pt x="0" y="21"/>
                </a:moveTo>
                <a:lnTo>
                  <a:pt x="25" y="12"/>
                </a:lnTo>
                <a:lnTo>
                  <a:pt x="38" y="12"/>
                </a:lnTo>
                <a:lnTo>
                  <a:pt x="38" y="16"/>
                </a:lnTo>
                <a:lnTo>
                  <a:pt x="78" y="23"/>
                </a:lnTo>
                <a:lnTo>
                  <a:pt x="88" y="32"/>
                </a:lnTo>
                <a:lnTo>
                  <a:pt x="106" y="32"/>
                </a:lnTo>
                <a:lnTo>
                  <a:pt x="93" y="39"/>
                </a:lnTo>
                <a:lnTo>
                  <a:pt x="141" y="39"/>
                </a:lnTo>
                <a:lnTo>
                  <a:pt x="151" y="32"/>
                </a:lnTo>
                <a:lnTo>
                  <a:pt x="108" y="23"/>
                </a:lnTo>
                <a:lnTo>
                  <a:pt x="47" y="0"/>
                </a:lnTo>
                <a:lnTo>
                  <a:pt x="30" y="0"/>
                </a:lnTo>
                <a:lnTo>
                  <a:pt x="2" y="12"/>
                </a:lnTo>
                <a:lnTo>
                  <a:pt x="0" y="21"/>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503" name="Freeform 495"/>
          <p:cNvSpPr>
            <a:spLocks/>
          </p:cNvSpPr>
          <p:nvPr/>
        </p:nvSpPr>
        <p:spPr bwMode="auto">
          <a:xfrm>
            <a:off x="2643188" y="3667125"/>
            <a:ext cx="222250" cy="73025"/>
          </a:xfrm>
          <a:custGeom>
            <a:avLst/>
            <a:gdLst>
              <a:gd name="T0" fmla="*/ 0 w 158"/>
              <a:gd name="T1" fmla="*/ 38100 h 46"/>
              <a:gd name="T2" fmla="*/ 36573 w 158"/>
              <a:gd name="T3" fmla="*/ 22225 h 46"/>
              <a:gd name="T4" fmla="*/ 54859 w 158"/>
              <a:gd name="T5" fmla="*/ 22225 h 46"/>
              <a:gd name="T6" fmla="*/ 54859 w 158"/>
              <a:gd name="T7" fmla="*/ 30163 h 46"/>
              <a:gd name="T8" fmla="*/ 113938 w 158"/>
              <a:gd name="T9" fmla="*/ 41275 h 46"/>
              <a:gd name="T10" fmla="*/ 128005 w 158"/>
              <a:gd name="T11" fmla="*/ 58738 h 46"/>
              <a:gd name="T12" fmla="*/ 154731 w 158"/>
              <a:gd name="T13" fmla="*/ 58738 h 46"/>
              <a:gd name="T14" fmla="*/ 136445 w 158"/>
              <a:gd name="T15" fmla="*/ 71438 h 46"/>
              <a:gd name="T16" fmla="*/ 206777 w 158"/>
              <a:gd name="T17" fmla="*/ 71438 h 46"/>
              <a:gd name="T18" fmla="*/ 220843 w 158"/>
              <a:gd name="T19" fmla="*/ 58738 h 46"/>
              <a:gd name="T20" fmla="*/ 157544 w 158"/>
              <a:gd name="T21" fmla="*/ 41275 h 46"/>
              <a:gd name="T22" fmla="*/ 68926 w 158"/>
              <a:gd name="T23" fmla="*/ 0 h 46"/>
              <a:gd name="T24" fmla="*/ 43606 w 158"/>
              <a:gd name="T25" fmla="*/ 0 h 46"/>
              <a:gd name="T26" fmla="*/ 2813 w 158"/>
              <a:gd name="T27" fmla="*/ 22225 h 46"/>
              <a:gd name="T28" fmla="*/ 0 w 158"/>
              <a:gd name="T29" fmla="*/ 3810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8"/>
              <a:gd name="T46" fmla="*/ 0 h 46"/>
              <a:gd name="T47" fmla="*/ 158 w 158"/>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8" h="46">
                <a:moveTo>
                  <a:pt x="0" y="24"/>
                </a:moveTo>
                <a:lnTo>
                  <a:pt x="26" y="14"/>
                </a:lnTo>
                <a:lnTo>
                  <a:pt x="39" y="14"/>
                </a:lnTo>
                <a:lnTo>
                  <a:pt x="39" y="19"/>
                </a:lnTo>
                <a:lnTo>
                  <a:pt x="81" y="26"/>
                </a:lnTo>
                <a:lnTo>
                  <a:pt x="91" y="37"/>
                </a:lnTo>
                <a:lnTo>
                  <a:pt x="110" y="37"/>
                </a:lnTo>
                <a:lnTo>
                  <a:pt x="97" y="45"/>
                </a:lnTo>
                <a:lnTo>
                  <a:pt x="147" y="45"/>
                </a:lnTo>
                <a:lnTo>
                  <a:pt x="157" y="37"/>
                </a:lnTo>
                <a:lnTo>
                  <a:pt x="112" y="26"/>
                </a:lnTo>
                <a:lnTo>
                  <a:pt x="49" y="0"/>
                </a:lnTo>
                <a:lnTo>
                  <a:pt x="31" y="0"/>
                </a:lnTo>
                <a:lnTo>
                  <a:pt x="2" y="14"/>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04" name="Freeform 496"/>
          <p:cNvSpPr>
            <a:spLocks/>
          </p:cNvSpPr>
          <p:nvPr/>
        </p:nvSpPr>
        <p:spPr bwMode="auto">
          <a:xfrm>
            <a:off x="2851150" y="3733800"/>
            <a:ext cx="53975" cy="38100"/>
          </a:xfrm>
          <a:custGeom>
            <a:avLst/>
            <a:gdLst>
              <a:gd name="T0" fmla="*/ 22144 w 39"/>
              <a:gd name="T1" fmla="*/ 3175 h 24"/>
              <a:gd name="T2" fmla="*/ 30447 w 39"/>
              <a:gd name="T3" fmla="*/ 9525 h 24"/>
              <a:gd name="T4" fmla="*/ 30447 w 39"/>
              <a:gd name="T5" fmla="*/ 14288 h 24"/>
              <a:gd name="T6" fmla="*/ 42903 w 39"/>
              <a:gd name="T7" fmla="*/ 26988 h 24"/>
              <a:gd name="T8" fmla="*/ 2768 w 39"/>
              <a:gd name="T9" fmla="*/ 17463 h 24"/>
              <a:gd name="T10" fmla="*/ 0 w 39"/>
              <a:gd name="T11" fmla="*/ 33338 h 24"/>
              <a:gd name="T12" fmla="*/ 52591 w 39"/>
              <a:gd name="T13" fmla="*/ 36513 h 24"/>
              <a:gd name="T14" fmla="*/ 52591 w 39"/>
              <a:gd name="T15" fmla="*/ 3175 h 24"/>
              <a:gd name="T16" fmla="*/ 42903 w 39"/>
              <a:gd name="T17" fmla="*/ 0 h 24"/>
              <a:gd name="T18" fmla="*/ 22144 w 39"/>
              <a:gd name="T19" fmla="*/ 3175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
              <a:gd name="T32" fmla="*/ 39 w 3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
                <a:moveTo>
                  <a:pt x="16" y="2"/>
                </a:moveTo>
                <a:lnTo>
                  <a:pt x="22" y="6"/>
                </a:lnTo>
                <a:lnTo>
                  <a:pt x="22" y="9"/>
                </a:lnTo>
                <a:lnTo>
                  <a:pt x="31" y="17"/>
                </a:lnTo>
                <a:lnTo>
                  <a:pt x="2" y="11"/>
                </a:lnTo>
                <a:lnTo>
                  <a:pt x="0" y="21"/>
                </a:lnTo>
                <a:lnTo>
                  <a:pt x="38" y="23"/>
                </a:lnTo>
                <a:lnTo>
                  <a:pt x="38" y="2"/>
                </a:lnTo>
                <a:lnTo>
                  <a:pt x="31" y="0"/>
                </a:lnTo>
                <a:lnTo>
                  <a:pt x="16" y="2"/>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05" name="Freeform 497"/>
          <p:cNvSpPr>
            <a:spLocks/>
          </p:cNvSpPr>
          <p:nvPr/>
        </p:nvSpPr>
        <p:spPr bwMode="auto">
          <a:xfrm>
            <a:off x="2851150" y="3733800"/>
            <a:ext cx="63500" cy="47625"/>
          </a:xfrm>
          <a:custGeom>
            <a:avLst/>
            <a:gdLst>
              <a:gd name="T0" fmla="*/ 25400 w 45"/>
              <a:gd name="T1" fmla="*/ 4763 h 30"/>
              <a:gd name="T2" fmla="*/ 36689 w 45"/>
              <a:gd name="T3" fmla="*/ 12700 h 30"/>
              <a:gd name="T4" fmla="*/ 36689 w 45"/>
              <a:gd name="T5" fmla="*/ 17463 h 30"/>
              <a:gd name="T6" fmla="*/ 50800 w 45"/>
              <a:gd name="T7" fmla="*/ 33338 h 30"/>
              <a:gd name="T8" fmla="*/ 2822 w 45"/>
              <a:gd name="T9" fmla="*/ 22225 h 30"/>
              <a:gd name="T10" fmla="*/ 0 w 45"/>
              <a:gd name="T11" fmla="*/ 41275 h 30"/>
              <a:gd name="T12" fmla="*/ 62089 w 45"/>
              <a:gd name="T13" fmla="*/ 46038 h 30"/>
              <a:gd name="T14" fmla="*/ 62089 w 45"/>
              <a:gd name="T15" fmla="*/ 4763 h 30"/>
              <a:gd name="T16" fmla="*/ 50800 w 45"/>
              <a:gd name="T17" fmla="*/ 0 h 30"/>
              <a:gd name="T18" fmla="*/ 25400 w 45"/>
              <a:gd name="T19" fmla="*/ 476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0"/>
              <a:gd name="T32" fmla="*/ 45 w 4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0">
                <a:moveTo>
                  <a:pt x="18" y="3"/>
                </a:moveTo>
                <a:lnTo>
                  <a:pt x="26" y="8"/>
                </a:lnTo>
                <a:lnTo>
                  <a:pt x="26" y="11"/>
                </a:lnTo>
                <a:lnTo>
                  <a:pt x="36" y="21"/>
                </a:lnTo>
                <a:lnTo>
                  <a:pt x="2" y="14"/>
                </a:lnTo>
                <a:lnTo>
                  <a:pt x="0" y="26"/>
                </a:lnTo>
                <a:lnTo>
                  <a:pt x="44" y="29"/>
                </a:lnTo>
                <a:lnTo>
                  <a:pt x="44" y="3"/>
                </a:lnTo>
                <a:lnTo>
                  <a:pt x="36" y="0"/>
                </a:lnTo>
                <a:lnTo>
                  <a:pt x="18"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06" name="Freeform 498"/>
          <p:cNvSpPr>
            <a:spLocks/>
          </p:cNvSpPr>
          <p:nvPr/>
        </p:nvSpPr>
        <p:spPr bwMode="auto">
          <a:xfrm>
            <a:off x="2913063" y="3733800"/>
            <a:ext cx="66675" cy="41275"/>
          </a:xfrm>
          <a:custGeom>
            <a:avLst/>
            <a:gdLst>
              <a:gd name="T0" fmla="*/ 65286 w 48"/>
              <a:gd name="T1" fmla="*/ 14288 h 26"/>
              <a:gd name="T2" fmla="*/ 41672 w 48"/>
              <a:gd name="T3" fmla="*/ 14288 h 26"/>
              <a:gd name="T4" fmla="*/ 38894 w 48"/>
              <a:gd name="T5" fmla="*/ 3175 h 26"/>
              <a:gd name="T6" fmla="*/ 5556 w 48"/>
              <a:gd name="T7" fmla="*/ 0 h 26"/>
              <a:gd name="T8" fmla="*/ 0 w 48"/>
              <a:gd name="T9" fmla="*/ 3175 h 26"/>
              <a:gd name="T10" fmla="*/ 0 w 48"/>
              <a:gd name="T11" fmla="*/ 36513 h 26"/>
              <a:gd name="T12" fmla="*/ 4167 w 48"/>
              <a:gd name="T13" fmla="*/ 39688 h 26"/>
              <a:gd name="T14" fmla="*/ 16669 w 48"/>
              <a:gd name="T15" fmla="*/ 26988 h 26"/>
              <a:gd name="T16" fmla="*/ 65286 w 48"/>
              <a:gd name="T17" fmla="*/ 26988 h 26"/>
              <a:gd name="T18" fmla="*/ 65286 w 48"/>
              <a:gd name="T19" fmla="*/ 14288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6"/>
              <a:gd name="T32" fmla="*/ 48 w 4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6">
                <a:moveTo>
                  <a:pt x="47" y="9"/>
                </a:moveTo>
                <a:lnTo>
                  <a:pt x="30" y="9"/>
                </a:lnTo>
                <a:lnTo>
                  <a:pt x="28" y="2"/>
                </a:lnTo>
                <a:lnTo>
                  <a:pt x="4" y="0"/>
                </a:lnTo>
                <a:lnTo>
                  <a:pt x="0" y="2"/>
                </a:lnTo>
                <a:lnTo>
                  <a:pt x="0" y="23"/>
                </a:lnTo>
                <a:lnTo>
                  <a:pt x="3" y="25"/>
                </a:lnTo>
                <a:lnTo>
                  <a:pt x="12" y="17"/>
                </a:lnTo>
                <a:lnTo>
                  <a:pt x="47" y="17"/>
                </a:lnTo>
                <a:lnTo>
                  <a:pt x="47" y="9"/>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07" name="Freeform 499"/>
          <p:cNvSpPr>
            <a:spLocks/>
          </p:cNvSpPr>
          <p:nvPr/>
        </p:nvSpPr>
        <p:spPr bwMode="auto">
          <a:xfrm>
            <a:off x="2913063" y="3733800"/>
            <a:ext cx="76200" cy="50800"/>
          </a:xfrm>
          <a:custGeom>
            <a:avLst/>
            <a:gdLst>
              <a:gd name="T0" fmla="*/ 74789 w 54"/>
              <a:gd name="T1" fmla="*/ 17462 h 32"/>
              <a:gd name="T2" fmla="*/ 47978 w 54"/>
              <a:gd name="T3" fmla="*/ 17462 h 32"/>
              <a:gd name="T4" fmla="*/ 45156 w 54"/>
              <a:gd name="T5" fmla="*/ 4762 h 32"/>
              <a:gd name="T6" fmla="*/ 7056 w 54"/>
              <a:gd name="T7" fmla="*/ 0 h 32"/>
              <a:gd name="T8" fmla="*/ 0 w 54"/>
              <a:gd name="T9" fmla="*/ 4762 h 32"/>
              <a:gd name="T10" fmla="*/ 0 w 54"/>
              <a:gd name="T11" fmla="*/ 46037 h 32"/>
              <a:gd name="T12" fmla="*/ 4233 w 54"/>
              <a:gd name="T13" fmla="*/ 49212 h 32"/>
              <a:gd name="T14" fmla="*/ 18344 w 54"/>
              <a:gd name="T15" fmla="*/ 33337 h 32"/>
              <a:gd name="T16" fmla="*/ 74789 w 54"/>
              <a:gd name="T17" fmla="*/ 33337 h 32"/>
              <a:gd name="T18" fmla="*/ 74789 w 54"/>
              <a:gd name="T19" fmla="*/ 1746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2"/>
              <a:gd name="T32" fmla="*/ 54 w 54"/>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2">
                <a:moveTo>
                  <a:pt x="53" y="11"/>
                </a:moveTo>
                <a:lnTo>
                  <a:pt x="34" y="11"/>
                </a:lnTo>
                <a:lnTo>
                  <a:pt x="32" y="3"/>
                </a:lnTo>
                <a:lnTo>
                  <a:pt x="5" y="0"/>
                </a:lnTo>
                <a:lnTo>
                  <a:pt x="0" y="3"/>
                </a:lnTo>
                <a:lnTo>
                  <a:pt x="0" y="29"/>
                </a:lnTo>
                <a:lnTo>
                  <a:pt x="3" y="31"/>
                </a:lnTo>
                <a:lnTo>
                  <a:pt x="13" y="21"/>
                </a:lnTo>
                <a:lnTo>
                  <a:pt x="53" y="21"/>
                </a:lnTo>
                <a:lnTo>
                  <a:pt x="53" y="1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08" name="Freeform 500"/>
          <p:cNvSpPr>
            <a:spLocks/>
          </p:cNvSpPr>
          <p:nvPr/>
        </p:nvSpPr>
        <p:spPr bwMode="auto">
          <a:xfrm>
            <a:off x="3016250" y="3756025"/>
            <a:ext cx="25400" cy="26988"/>
          </a:xfrm>
          <a:custGeom>
            <a:avLst/>
            <a:gdLst>
              <a:gd name="T0" fmla="*/ 24063 w 19"/>
              <a:gd name="T1" fmla="*/ 11113 h 17"/>
              <a:gd name="T2" fmla="*/ 16042 w 19"/>
              <a:gd name="T3" fmla="*/ 0 h 17"/>
              <a:gd name="T4" fmla="*/ 6684 w 19"/>
              <a:gd name="T5" fmla="*/ 0 h 17"/>
              <a:gd name="T6" fmla="*/ 0 w 19"/>
              <a:gd name="T7" fmla="*/ 11113 h 17"/>
              <a:gd name="T8" fmla="*/ 0 w 19"/>
              <a:gd name="T9" fmla="*/ 19050 h 17"/>
              <a:gd name="T10" fmla="*/ 22726 w 19"/>
              <a:gd name="T11" fmla="*/ 25400 h 17"/>
              <a:gd name="T12" fmla="*/ 24063 w 19"/>
              <a:gd name="T13" fmla="*/ 11113 h 17"/>
              <a:gd name="T14" fmla="*/ 0 60000 65536"/>
              <a:gd name="T15" fmla="*/ 0 60000 65536"/>
              <a:gd name="T16" fmla="*/ 0 60000 65536"/>
              <a:gd name="T17" fmla="*/ 0 60000 65536"/>
              <a:gd name="T18" fmla="*/ 0 60000 65536"/>
              <a:gd name="T19" fmla="*/ 0 60000 65536"/>
              <a:gd name="T20" fmla="*/ 0 60000 65536"/>
              <a:gd name="T21" fmla="*/ 0 w 19"/>
              <a:gd name="T22" fmla="*/ 0 h 17"/>
              <a:gd name="T23" fmla="*/ 19 w 1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7">
                <a:moveTo>
                  <a:pt x="18" y="7"/>
                </a:moveTo>
                <a:lnTo>
                  <a:pt x="12" y="0"/>
                </a:lnTo>
                <a:lnTo>
                  <a:pt x="5" y="0"/>
                </a:lnTo>
                <a:lnTo>
                  <a:pt x="0" y="7"/>
                </a:lnTo>
                <a:lnTo>
                  <a:pt x="0" y="12"/>
                </a:lnTo>
                <a:lnTo>
                  <a:pt x="17" y="16"/>
                </a:lnTo>
                <a:lnTo>
                  <a:pt x="18" y="7"/>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509" name="Freeform 501"/>
          <p:cNvSpPr>
            <a:spLocks/>
          </p:cNvSpPr>
          <p:nvPr/>
        </p:nvSpPr>
        <p:spPr bwMode="auto">
          <a:xfrm>
            <a:off x="3016250" y="3756025"/>
            <a:ext cx="34925" cy="26988"/>
          </a:xfrm>
          <a:custGeom>
            <a:avLst/>
            <a:gdLst>
              <a:gd name="T0" fmla="*/ 33528 w 25"/>
              <a:gd name="T1" fmla="*/ 11113 h 17"/>
              <a:gd name="T2" fmla="*/ 22352 w 25"/>
              <a:gd name="T3" fmla="*/ 0 h 17"/>
              <a:gd name="T4" fmla="*/ 8382 w 25"/>
              <a:gd name="T5" fmla="*/ 0 h 17"/>
              <a:gd name="T6" fmla="*/ 0 w 25"/>
              <a:gd name="T7" fmla="*/ 11113 h 17"/>
              <a:gd name="T8" fmla="*/ 0 w 25"/>
              <a:gd name="T9" fmla="*/ 19050 h 17"/>
              <a:gd name="T10" fmla="*/ 30734 w 25"/>
              <a:gd name="T11" fmla="*/ 25400 h 17"/>
              <a:gd name="T12" fmla="*/ 33528 w 25"/>
              <a:gd name="T13" fmla="*/ 11113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24" y="7"/>
                </a:moveTo>
                <a:lnTo>
                  <a:pt x="16" y="0"/>
                </a:lnTo>
                <a:lnTo>
                  <a:pt x="6" y="0"/>
                </a:lnTo>
                <a:lnTo>
                  <a:pt x="0" y="7"/>
                </a:lnTo>
                <a:lnTo>
                  <a:pt x="0" y="12"/>
                </a:lnTo>
                <a:lnTo>
                  <a:pt x="22" y="16"/>
                </a:lnTo>
                <a:lnTo>
                  <a:pt x="24" y="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10" name="Freeform 502"/>
          <p:cNvSpPr>
            <a:spLocks/>
          </p:cNvSpPr>
          <p:nvPr/>
        </p:nvSpPr>
        <p:spPr bwMode="auto">
          <a:xfrm>
            <a:off x="2768600" y="3775075"/>
            <a:ext cx="36513" cy="26988"/>
          </a:xfrm>
          <a:custGeom>
            <a:avLst/>
            <a:gdLst>
              <a:gd name="T0" fmla="*/ 35109 w 26"/>
              <a:gd name="T1" fmla="*/ 6350 h 17"/>
              <a:gd name="T2" fmla="*/ 26683 w 26"/>
              <a:gd name="T3" fmla="*/ 0 h 17"/>
              <a:gd name="T4" fmla="*/ 5617 w 26"/>
              <a:gd name="T5" fmla="*/ 0 h 17"/>
              <a:gd name="T6" fmla="*/ 0 w 26"/>
              <a:gd name="T7" fmla="*/ 6350 h 17"/>
              <a:gd name="T8" fmla="*/ 14043 w 26"/>
              <a:gd name="T9" fmla="*/ 25400 h 17"/>
              <a:gd name="T10" fmla="*/ 35109 w 26"/>
              <a:gd name="T11" fmla="*/ 9525 h 17"/>
              <a:gd name="T12" fmla="*/ 35109 w 26"/>
              <a:gd name="T13" fmla="*/ 6350 h 17"/>
              <a:gd name="T14" fmla="*/ 0 60000 65536"/>
              <a:gd name="T15" fmla="*/ 0 60000 65536"/>
              <a:gd name="T16" fmla="*/ 0 60000 65536"/>
              <a:gd name="T17" fmla="*/ 0 60000 65536"/>
              <a:gd name="T18" fmla="*/ 0 60000 65536"/>
              <a:gd name="T19" fmla="*/ 0 60000 65536"/>
              <a:gd name="T20" fmla="*/ 0 60000 65536"/>
              <a:gd name="T21" fmla="*/ 0 w 26"/>
              <a:gd name="T22" fmla="*/ 0 h 17"/>
              <a:gd name="T23" fmla="*/ 26 w 2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7">
                <a:moveTo>
                  <a:pt x="25" y="4"/>
                </a:moveTo>
                <a:lnTo>
                  <a:pt x="19" y="0"/>
                </a:lnTo>
                <a:lnTo>
                  <a:pt x="4" y="0"/>
                </a:lnTo>
                <a:lnTo>
                  <a:pt x="0" y="4"/>
                </a:lnTo>
                <a:lnTo>
                  <a:pt x="10" y="16"/>
                </a:lnTo>
                <a:lnTo>
                  <a:pt x="25" y="6"/>
                </a:lnTo>
                <a:lnTo>
                  <a:pt x="25" y="4"/>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11" name="Freeform 503"/>
          <p:cNvSpPr>
            <a:spLocks/>
          </p:cNvSpPr>
          <p:nvPr/>
        </p:nvSpPr>
        <p:spPr bwMode="auto">
          <a:xfrm>
            <a:off x="2768600" y="3775075"/>
            <a:ext cx="44450" cy="26988"/>
          </a:xfrm>
          <a:custGeom>
            <a:avLst/>
            <a:gdLst>
              <a:gd name="T0" fmla="*/ 43061 w 32"/>
              <a:gd name="T1" fmla="*/ 4763 h 17"/>
              <a:gd name="T2" fmla="*/ 31948 w 32"/>
              <a:gd name="T3" fmla="*/ 0 h 17"/>
              <a:gd name="T4" fmla="*/ 6945 w 32"/>
              <a:gd name="T5" fmla="*/ 0 h 17"/>
              <a:gd name="T6" fmla="*/ 0 w 32"/>
              <a:gd name="T7" fmla="*/ 4763 h 17"/>
              <a:gd name="T8" fmla="*/ 18058 w 32"/>
              <a:gd name="T9" fmla="*/ 25400 h 17"/>
              <a:gd name="T10" fmla="*/ 43061 w 32"/>
              <a:gd name="T11" fmla="*/ 7938 h 17"/>
              <a:gd name="T12" fmla="*/ 43061 w 32"/>
              <a:gd name="T13" fmla="*/ 4763 h 17"/>
              <a:gd name="T14" fmla="*/ 0 60000 65536"/>
              <a:gd name="T15" fmla="*/ 0 60000 65536"/>
              <a:gd name="T16" fmla="*/ 0 60000 65536"/>
              <a:gd name="T17" fmla="*/ 0 60000 65536"/>
              <a:gd name="T18" fmla="*/ 0 60000 65536"/>
              <a:gd name="T19" fmla="*/ 0 60000 65536"/>
              <a:gd name="T20" fmla="*/ 0 60000 65536"/>
              <a:gd name="T21" fmla="*/ 0 w 32"/>
              <a:gd name="T22" fmla="*/ 0 h 17"/>
              <a:gd name="T23" fmla="*/ 32 w 3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7">
                <a:moveTo>
                  <a:pt x="31" y="3"/>
                </a:moveTo>
                <a:lnTo>
                  <a:pt x="23" y="0"/>
                </a:lnTo>
                <a:lnTo>
                  <a:pt x="5" y="0"/>
                </a:lnTo>
                <a:lnTo>
                  <a:pt x="0" y="3"/>
                </a:lnTo>
                <a:lnTo>
                  <a:pt x="13" y="16"/>
                </a:lnTo>
                <a:lnTo>
                  <a:pt x="31" y="5"/>
                </a:lnTo>
                <a:lnTo>
                  <a:pt x="31"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12" name="Freeform 504"/>
          <p:cNvSpPr>
            <a:spLocks/>
          </p:cNvSpPr>
          <p:nvPr/>
        </p:nvSpPr>
        <p:spPr bwMode="auto">
          <a:xfrm>
            <a:off x="3130550" y="3763963"/>
            <a:ext cx="26988" cy="26987"/>
          </a:xfrm>
          <a:custGeom>
            <a:avLst/>
            <a:gdLst>
              <a:gd name="T0" fmla="*/ 11363 w 19"/>
              <a:gd name="T1" fmla="*/ 0 h 17"/>
              <a:gd name="T2" fmla="*/ 11363 w 19"/>
              <a:gd name="T3" fmla="*/ 11112 h 17"/>
              <a:gd name="T4" fmla="*/ 0 w 19"/>
              <a:gd name="T5" fmla="*/ 0 h 17"/>
              <a:gd name="T6" fmla="*/ 0 w 19"/>
              <a:gd name="T7" fmla="*/ 25400 h 17"/>
              <a:gd name="T8" fmla="*/ 11363 w 19"/>
              <a:gd name="T9" fmla="*/ 19050 h 17"/>
              <a:gd name="T10" fmla="*/ 25568 w 19"/>
              <a:gd name="T11" fmla="*/ 25400 h 17"/>
              <a:gd name="T12" fmla="*/ 11363 w 19"/>
              <a:gd name="T13" fmla="*/ 0 h 17"/>
              <a:gd name="T14" fmla="*/ 0 60000 65536"/>
              <a:gd name="T15" fmla="*/ 0 60000 65536"/>
              <a:gd name="T16" fmla="*/ 0 60000 65536"/>
              <a:gd name="T17" fmla="*/ 0 60000 65536"/>
              <a:gd name="T18" fmla="*/ 0 60000 65536"/>
              <a:gd name="T19" fmla="*/ 0 60000 65536"/>
              <a:gd name="T20" fmla="*/ 0 60000 65536"/>
              <a:gd name="T21" fmla="*/ 0 w 19"/>
              <a:gd name="T22" fmla="*/ 0 h 17"/>
              <a:gd name="T23" fmla="*/ 19 w 1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7">
                <a:moveTo>
                  <a:pt x="8" y="0"/>
                </a:moveTo>
                <a:lnTo>
                  <a:pt x="8" y="7"/>
                </a:lnTo>
                <a:lnTo>
                  <a:pt x="0" y="0"/>
                </a:lnTo>
                <a:lnTo>
                  <a:pt x="0" y="16"/>
                </a:lnTo>
                <a:lnTo>
                  <a:pt x="8" y="12"/>
                </a:lnTo>
                <a:lnTo>
                  <a:pt x="18" y="16"/>
                </a:lnTo>
                <a:lnTo>
                  <a:pt x="8"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13" name="Freeform 505"/>
          <p:cNvSpPr>
            <a:spLocks/>
          </p:cNvSpPr>
          <p:nvPr/>
        </p:nvSpPr>
        <p:spPr bwMode="auto">
          <a:xfrm>
            <a:off x="3130550" y="3763963"/>
            <a:ext cx="36513" cy="26987"/>
          </a:xfrm>
          <a:custGeom>
            <a:avLst/>
            <a:gdLst>
              <a:gd name="T0" fmla="*/ 14605 w 25"/>
              <a:gd name="T1" fmla="*/ 0 h 17"/>
              <a:gd name="T2" fmla="*/ 14605 w 25"/>
              <a:gd name="T3" fmla="*/ 11112 h 17"/>
              <a:gd name="T4" fmla="*/ 0 w 25"/>
              <a:gd name="T5" fmla="*/ 0 h 17"/>
              <a:gd name="T6" fmla="*/ 0 w 25"/>
              <a:gd name="T7" fmla="*/ 25400 h 17"/>
              <a:gd name="T8" fmla="*/ 14605 w 25"/>
              <a:gd name="T9" fmla="*/ 19050 h 17"/>
              <a:gd name="T10" fmla="*/ 35052 w 25"/>
              <a:gd name="T11" fmla="*/ 25400 h 17"/>
              <a:gd name="T12" fmla="*/ 14605 w 25"/>
              <a:gd name="T13" fmla="*/ 0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0" y="0"/>
                </a:moveTo>
                <a:lnTo>
                  <a:pt x="10" y="7"/>
                </a:lnTo>
                <a:lnTo>
                  <a:pt x="0" y="0"/>
                </a:lnTo>
                <a:lnTo>
                  <a:pt x="0" y="16"/>
                </a:lnTo>
                <a:lnTo>
                  <a:pt x="10" y="12"/>
                </a:lnTo>
                <a:lnTo>
                  <a:pt x="24" y="16"/>
                </a:lnTo>
                <a:lnTo>
                  <a:pt x="1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14" name="Freeform 506"/>
          <p:cNvSpPr>
            <a:spLocks/>
          </p:cNvSpPr>
          <p:nvPr/>
        </p:nvSpPr>
        <p:spPr bwMode="auto">
          <a:xfrm>
            <a:off x="3155950" y="3829050"/>
            <a:ext cx="25400" cy="26988"/>
          </a:xfrm>
          <a:custGeom>
            <a:avLst/>
            <a:gdLst>
              <a:gd name="T0" fmla="*/ 23906 w 17"/>
              <a:gd name="T1" fmla="*/ 4763 h 17"/>
              <a:gd name="T2" fmla="*/ 0 w 17"/>
              <a:gd name="T3" fmla="*/ 0 h 17"/>
              <a:gd name="T4" fmla="*/ 23906 w 17"/>
              <a:gd name="T5" fmla="*/ 25400 h 17"/>
              <a:gd name="T6" fmla="*/ 23906 w 17"/>
              <a:gd name="T7" fmla="*/ 4763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3"/>
                </a:moveTo>
                <a:lnTo>
                  <a:pt x="0" y="0"/>
                </a:lnTo>
                <a:lnTo>
                  <a:pt x="16" y="16"/>
                </a:lnTo>
                <a:lnTo>
                  <a:pt x="16" y="3"/>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515" name="Freeform 507"/>
          <p:cNvSpPr>
            <a:spLocks/>
          </p:cNvSpPr>
          <p:nvPr/>
        </p:nvSpPr>
        <p:spPr bwMode="auto">
          <a:xfrm>
            <a:off x="3155950" y="3829050"/>
            <a:ext cx="25400" cy="26988"/>
          </a:xfrm>
          <a:custGeom>
            <a:avLst/>
            <a:gdLst>
              <a:gd name="T0" fmla="*/ 23906 w 17"/>
              <a:gd name="T1" fmla="*/ 4763 h 17"/>
              <a:gd name="T2" fmla="*/ 0 w 17"/>
              <a:gd name="T3" fmla="*/ 0 h 17"/>
              <a:gd name="T4" fmla="*/ 17929 w 17"/>
              <a:gd name="T5" fmla="*/ 25400 h 17"/>
              <a:gd name="T6" fmla="*/ 23906 w 17"/>
              <a:gd name="T7" fmla="*/ 25400 h 17"/>
              <a:gd name="T8" fmla="*/ 23906 w 17"/>
              <a:gd name="T9" fmla="*/ 476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0" y="0"/>
                </a:lnTo>
                <a:lnTo>
                  <a:pt x="12" y="16"/>
                </a:lnTo>
                <a:lnTo>
                  <a:pt x="16" y="16"/>
                </a:lnTo>
                <a:lnTo>
                  <a:pt x="16"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16" name="Freeform 508"/>
          <p:cNvSpPr>
            <a:spLocks/>
          </p:cNvSpPr>
          <p:nvPr/>
        </p:nvSpPr>
        <p:spPr bwMode="auto">
          <a:xfrm>
            <a:off x="3130550" y="3959225"/>
            <a:ext cx="30163" cy="26988"/>
          </a:xfrm>
          <a:custGeom>
            <a:avLst/>
            <a:gdLst>
              <a:gd name="T0" fmla="*/ 28727 w 21"/>
              <a:gd name="T1" fmla="*/ 0 h 17"/>
              <a:gd name="T2" fmla="*/ 0 w 21"/>
              <a:gd name="T3" fmla="*/ 1588 h 17"/>
              <a:gd name="T4" fmla="*/ 20109 w 21"/>
              <a:gd name="T5" fmla="*/ 14288 h 17"/>
              <a:gd name="T6" fmla="*/ 11491 w 21"/>
              <a:gd name="T7" fmla="*/ 14288 h 17"/>
              <a:gd name="T8" fmla="*/ 28727 w 21"/>
              <a:gd name="T9" fmla="*/ 25400 h 17"/>
              <a:gd name="T10" fmla="*/ 28727 w 21"/>
              <a:gd name="T11" fmla="*/ 0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20" y="0"/>
                </a:moveTo>
                <a:lnTo>
                  <a:pt x="0" y="1"/>
                </a:lnTo>
                <a:lnTo>
                  <a:pt x="14" y="9"/>
                </a:lnTo>
                <a:lnTo>
                  <a:pt x="8" y="9"/>
                </a:lnTo>
                <a:lnTo>
                  <a:pt x="20" y="16"/>
                </a:lnTo>
                <a:lnTo>
                  <a:pt x="20" y="0"/>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517" name="Freeform 509"/>
          <p:cNvSpPr>
            <a:spLocks/>
          </p:cNvSpPr>
          <p:nvPr/>
        </p:nvSpPr>
        <p:spPr bwMode="auto">
          <a:xfrm>
            <a:off x="3130550" y="3959225"/>
            <a:ext cx="38100" cy="30163"/>
          </a:xfrm>
          <a:custGeom>
            <a:avLst/>
            <a:gdLst>
              <a:gd name="T0" fmla="*/ 36689 w 27"/>
              <a:gd name="T1" fmla="*/ 0 h 19"/>
              <a:gd name="T2" fmla="*/ 0 w 27"/>
              <a:gd name="T3" fmla="*/ 3175 h 19"/>
              <a:gd name="T4" fmla="*/ 25400 w 27"/>
              <a:gd name="T5" fmla="*/ 15875 h 19"/>
              <a:gd name="T6" fmla="*/ 14111 w 27"/>
              <a:gd name="T7" fmla="*/ 15875 h 19"/>
              <a:gd name="T8" fmla="*/ 36689 w 27"/>
              <a:gd name="T9" fmla="*/ 28575 h 19"/>
              <a:gd name="T10" fmla="*/ 36689 w 27"/>
              <a:gd name="T11" fmla="*/ 0 h 19"/>
              <a:gd name="T12" fmla="*/ 0 60000 65536"/>
              <a:gd name="T13" fmla="*/ 0 60000 65536"/>
              <a:gd name="T14" fmla="*/ 0 60000 65536"/>
              <a:gd name="T15" fmla="*/ 0 60000 65536"/>
              <a:gd name="T16" fmla="*/ 0 60000 65536"/>
              <a:gd name="T17" fmla="*/ 0 60000 65536"/>
              <a:gd name="T18" fmla="*/ 0 w 27"/>
              <a:gd name="T19" fmla="*/ 0 h 19"/>
              <a:gd name="T20" fmla="*/ 27 w 2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7" h="19">
                <a:moveTo>
                  <a:pt x="26" y="0"/>
                </a:moveTo>
                <a:lnTo>
                  <a:pt x="0" y="2"/>
                </a:lnTo>
                <a:lnTo>
                  <a:pt x="18" y="10"/>
                </a:lnTo>
                <a:lnTo>
                  <a:pt x="10" y="10"/>
                </a:lnTo>
                <a:lnTo>
                  <a:pt x="26" y="18"/>
                </a:lnTo>
                <a:lnTo>
                  <a:pt x="26"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18" name="Freeform 510"/>
          <p:cNvSpPr>
            <a:spLocks/>
          </p:cNvSpPr>
          <p:nvPr/>
        </p:nvSpPr>
        <p:spPr bwMode="auto">
          <a:xfrm>
            <a:off x="2838450" y="2301875"/>
            <a:ext cx="25400" cy="39688"/>
          </a:xfrm>
          <a:custGeom>
            <a:avLst/>
            <a:gdLst>
              <a:gd name="T0" fmla="*/ 23906 w 17"/>
              <a:gd name="T1" fmla="*/ 38100 h 25"/>
              <a:gd name="T2" fmla="*/ 0 w 17"/>
              <a:gd name="T3" fmla="*/ 30163 h 25"/>
              <a:gd name="T4" fmla="*/ 0 w 17"/>
              <a:gd name="T5" fmla="*/ 7938 h 25"/>
              <a:gd name="T6" fmla="*/ 23906 w 17"/>
              <a:gd name="T7" fmla="*/ 0 h 25"/>
              <a:gd name="T8" fmla="*/ 23906 w 17"/>
              <a:gd name="T9" fmla="*/ 3810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24"/>
                </a:moveTo>
                <a:lnTo>
                  <a:pt x="0" y="19"/>
                </a:lnTo>
                <a:lnTo>
                  <a:pt x="0" y="5"/>
                </a:lnTo>
                <a:lnTo>
                  <a:pt x="16" y="0"/>
                </a:lnTo>
                <a:lnTo>
                  <a:pt x="16" y="2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19" name="Freeform 511"/>
          <p:cNvSpPr>
            <a:spLocks/>
          </p:cNvSpPr>
          <p:nvPr/>
        </p:nvSpPr>
        <p:spPr bwMode="auto">
          <a:xfrm>
            <a:off x="2838450" y="2301875"/>
            <a:ext cx="25400" cy="49213"/>
          </a:xfrm>
          <a:custGeom>
            <a:avLst/>
            <a:gdLst>
              <a:gd name="T0" fmla="*/ 23906 w 17"/>
              <a:gd name="T1" fmla="*/ 47625 h 31"/>
              <a:gd name="T2" fmla="*/ 0 w 17"/>
              <a:gd name="T3" fmla="*/ 38100 h 31"/>
              <a:gd name="T4" fmla="*/ 0 w 17"/>
              <a:gd name="T5" fmla="*/ 9525 h 31"/>
              <a:gd name="T6" fmla="*/ 23906 w 17"/>
              <a:gd name="T7" fmla="*/ 0 h 31"/>
              <a:gd name="T8" fmla="*/ 23906 w 17"/>
              <a:gd name="T9" fmla="*/ 47625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4"/>
                </a:lnTo>
                <a:lnTo>
                  <a:pt x="0" y="6"/>
                </a:lnTo>
                <a:lnTo>
                  <a:pt x="16" y="0"/>
                </a:lnTo>
                <a:lnTo>
                  <a:pt x="16" y="3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20" name="Freeform 512"/>
          <p:cNvSpPr>
            <a:spLocks/>
          </p:cNvSpPr>
          <p:nvPr/>
        </p:nvSpPr>
        <p:spPr bwMode="auto">
          <a:xfrm>
            <a:off x="2738438" y="2068513"/>
            <a:ext cx="77787" cy="30162"/>
          </a:xfrm>
          <a:custGeom>
            <a:avLst/>
            <a:gdLst>
              <a:gd name="T0" fmla="*/ 0 w 55"/>
              <a:gd name="T1" fmla="*/ 19050 h 19"/>
              <a:gd name="T2" fmla="*/ 16972 w 55"/>
              <a:gd name="T3" fmla="*/ 0 h 19"/>
              <a:gd name="T4" fmla="*/ 66473 w 55"/>
              <a:gd name="T5" fmla="*/ 3175 h 19"/>
              <a:gd name="T6" fmla="*/ 76373 w 55"/>
              <a:gd name="T7" fmla="*/ 28575 h 19"/>
              <a:gd name="T8" fmla="*/ 0 w 55"/>
              <a:gd name="T9" fmla="*/ 19050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2"/>
                </a:moveTo>
                <a:lnTo>
                  <a:pt x="12" y="0"/>
                </a:lnTo>
                <a:lnTo>
                  <a:pt x="47" y="2"/>
                </a:lnTo>
                <a:lnTo>
                  <a:pt x="54" y="18"/>
                </a:lnTo>
                <a:lnTo>
                  <a:pt x="0" y="12"/>
                </a:lnTo>
              </a:path>
            </a:pathLst>
          </a:custGeom>
          <a:solidFill>
            <a:srgbClr val="40FF40"/>
          </a:solidFill>
          <a:ln w="12700" cap="rnd" cmpd="sng">
            <a:noFill/>
            <a:prstDash val="solid"/>
            <a:round/>
            <a:headEnd type="none" w="med" len="med"/>
            <a:tailEnd type="none" w="med" len="med"/>
          </a:ln>
        </p:spPr>
        <p:txBody>
          <a:bodyPr/>
          <a:lstStyle/>
          <a:p>
            <a:endParaRPr lang="en-US" dirty="0"/>
          </a:p>
        </p:txBody>
      </p:sp>
      <p:sp>
        <p:nvSpPr>
          <p:cNvPr id="43521" name="Freeform 513"/>
          <p:cNvSpPr>
            <a:spLocks/>
          </p:cNvSpPr>
          <p:nvPr/>
        </p:nvSpPr>
        <p:spPr bwMode="auto">
          <a:xfrm>
            <a:off x="2738438" y="2068513"/>
            <a:ext cx="87312" cy="39687"/>
          </a:xfrm>
          <a:custGeom>
            <a:avLst/>
            <a:gdLst>
              <a:gd name="T0" fmla="*/ 0 w 61"/>
              <a:gd name="T1" fmla="*/ 25400 h 25"/>
              <a:gd name="T2" fmla="*/ 18607 w 61"/>
              <a:gd name="T3" fmla="*/ 0 h 25"/>
              <a:gd name="T4" fmla="*/ 74430 w 61"/>
              <a:gd name="T5" fmla="*/ 4762 h 25"/>
              <a:gd name="T6" fmla="*/ 85881 w 61"/>
              <a:gd name="T7" fmla="*/ 38100 h 25"/>
              <a:gd name="T8" fmla="*/ 0 w 61"/>
              <a:gd name="T9" fmla="*/ 25400 h 25"/>
              <a:gd name="T10" fmla="*/ 0 60000 65536"/>
              <a:gd name="T11" fmla="*/ 0 60000 65536"/>
              <a:gd name="T12" fmla="*/ 0 60000 65536"/>
              <a:gd name="T13" fmla="*/ 0 60000 65536"/>
              <a:gd name="T14" fmla="*/ 0 60000 65536"/>
              <a:gd name="T15" fmla="*/ 0 w 61"/>
              <a:gd name="T16" fmla="*/ 0 h 25"/>
              <a:gd name="T17" fmla="*/ 61 w 61"/>
              <a:gd name="T18" fmla="*/ 25 h 25"/>
            </a:gdLst>
            <a:ahLst/>
            <a:cxnLst>
              <a:cxn ang="T10">
                <a:pos x="T0" y="T1"/>
              </a:cxn>
              <a:cxn ang="T11">
                <a:pos x="T2" y="T3"/>
              </a:cxn>
              <a:cxn ang="T12">
                <a:pos x="T4" y="T5"/>
              </a:cxn>
              <a:cxn ang="T13">
                <a:pos x="T6" y="T7"/>
              </a:cxn>
              <a:cxn ang="T14">
                <a:pos x="T8" y="T9"/>
              </a:cxn>
            </a:cxnLst>
            <a:rect l="T15" t="T16" r="T17" b="T18"/>
            <a:pathLst>
              <a:path w="61" h="25">
                <a:moveTo>
                  <a:pt x="0" y="16"/>
                </a:moveTo>
                <a:lnTo>
                  <a:pt x="13" y="0"/>
                </a:lnTo>
                <a:lnTo>
                  <a:pt x="52" y="3"/>
                </a:lnTo>
                <a:lnTo>
                  <a:pt x="60" y="24"/>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22" name="Freeform 514"/>
          <p:cNvSpPr>
            <a:spLocks/>
          </p:cNvSpPr>
          <p:nvPr/>
        </p:nvSpPr>
        <p:spPr bwMode="auto">
          <a:xfrm>
            <a:off x="7808913" y="4703763"/>
            <a:ext cx="58737" cy="50800"/>
          </a:xfrm>
          <a:custGeom>
            <a:avLst/>
            <a:gdLst>
              <a:gd name="T0" fmla="*/ 51745 w 42"/>
              <a:gd name="T1" fmla="*/ 49212 h 32"/>
              <a:gd name="T2" fmla="*/ 57339 w 42"/>
              <a:gd name="T3" fmla="*/ 34925 h 32"/>
              <a:gd name="T4" fmla="*/ 0 w 42"/>
              <a:gd name="T5" fmla="*/ 0 h 32"/>
              <a:gd name="T6" fmla="*/ 32165 w 42"/>
              <a:gd name="T7" fmla="*/ 31750 h 32"/>
              <a:gd name="T8" fmla="*/ 51745 w 42"/>
              <a:gd name="T9" fmla="*/ 49212 h 32"/>
              <a:gd name="T10" fmla="*/ 0 60000 65536"/>
              <a:gd name="T11" fmla="*/ 0 60000 65536"/>
              <a:gd name="T12" fmla="*/ 0 60000 65536"/>
              <a:gd name="T13" fmla="*/ 0 60000 65536"/>
              <a:gd name="T14" fmla="*/ 0 60000 65536"/>
              <a:gd name="T15" fmla="*/ 0 w 42"/>
              <a:gd name="T16" fmla="*/ 0 h 32"/>
              <a:gd name="T17" fmla="*/ 42 w 42"/>
              <a:gd name="T18" fmla="*/ 32 h 32"/>
            </a:gdLst>
            <a:ahLst/>
            <a:cxnLst>
              <a:cxn ang="T10">
                <a:pos x="T0" y="T1"/>
              </a:cxn>
              <a:cxn ang="T11">
                <a:pos x="T2" y="T3"/>
              </a:cxn>
              <a:cxn ang="T12">
                <a:pos x="T4" y="T5"/>
              </a:cxn>
              <a:cxn ang="T13">
                <a:pos x="T6" y="T7"/>
              </a:cxn>
              <a:cxn ang="T14">
                <a:pos x="T8" y="T9"/>
              </a:cxn>
            </a:cxnLst>
            <a:rect l="T15" t="T16" r="T17" b="T18"/>
            <a:pathLst>
              <a:path w="42" h="32">
                <a:moveTo>
                  <a:pt x="37" y="31"/>
                </a:moveTo>
                <a:lnTo>
                  <a:pt x="41" y="22"/>
                </a:lnTo>
                <a:lnTo>
                  <a:pt x="0" y="0"/>
                </a:lnTo>
                <a:lnTo>
                  <a:pt x="23" y="20"/>
                </a:lnTo>
                <a:lnTo>
                  <a:pt x="37" y="3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23" name="Freeform 515"/>
          <p:cNvSpPr>
            <a:spLocks/>
          </p:cNvSpPr>
          <p:nvPr/>
        </p:nvSpPr>
        <p:spPr bwMode="auto">
          <a:xfrm>
            <a:off x="7808913" y="4703763"/>
            <a:ext cx="68262" cy="60325"/>
          </a:xfrm>
          <a:custGeom>
            <a:avLst/>
            <a:gdLst>
              <a:gd name="T0" fmla="*/ 59729 w 48"/>
              <a:gd name="T1" fmla="*/ 58738 h 38"/>
              <a:gd name="T2" fmla="*/ 66840 w 48"/>
              <a:gd name="T3" fmla="*/ 41275 h 38"/>
              <a:gd name="T4" fmla="*/ 0 w 48"/>
              <a:gd name="T5" fmla="*/ 0 h 38"/>
              <a:gd name="T6" fmla="*/ 36975 w 48"/>
              <a:gd name="T7" fmla="*/ 38100 h 38"/>
              <a:gd name="T8" fmla="*/ 59729 w 48"/>
              <a:gd name="T9" fmla="*/ 58738 h 38"/>
              <a:gd name="T10" fmla="*/ 0 60000 65536"/>
              <a:gd name="T11" fmla="*/ 0 60000 65536"/>
              <a:gd name="T12" fmla="*/ 0 60000 65536"/>
              <a:gd name="T13" fmla="*/ 0 60000 65536"/>
              <a:gd name="T14" fmla="*/ 0 60000 65536"/>
              <a:gd name="T15" fmla="*/ 0 w 48"/>
              <a:gd name="T16" fmla="*/ 0 h 38"/>
              <a:gd name="T17" fmla="*/ 48 w 48"/>
              <a:gd name="T18" fmla="*/ 38 h 38"/>
            </a:gdLst>
            <a:ahLst/>
            <a:cxnLst>
              <a:cxn ang="T10">
                <a:pos x="T0" y="T1"/>
              </a:cxn>
              <a:cxn ang="T11">
                <a:pos x="T2" y="T3"/>
              </a:cxn>
              <a:cxn ang="T12">
                <a:pos x="T4" y="T5"/>
              </a:cxn>
              <a:cxn ang="T13">
                <a:pos x="T6" y="T7"/>
              </a:cxn>
              <a:cxn ang="T14">
                <a:pos x="T8" y="T9"/>
              </a:cxn>
            </a:cxnLst>
            <a:rect l="T15" t="T16" r="T17" b="T18"/>
            <a:pathLst>
              <a:path w="48" h="38">
                <a:moveTo>
                  <a:pt x="42" y="37"/>
                </a:moveTo>
                <a:lnTo>
                  <a:pt x="47" y="26"/>
                </a:lnTo>
                <a:lnTo>
                  <a:pt x="0" y="0"/>
                </a:lnTo>
                <a:lnTo>
                  <a:pt x="26" y="24"/>
                </a:lnTo>
                <a:lnTo>
                  <a:pt x="42" y="37"/>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24" name="Freeform 516"/>
          <p:cNvSpPr>
            <a:spLocks/>
          </p:cNvSpPr>
          <p:nvPr/>
        </p:nvSpPr>
        <p:spPr bwMode="auto">
          <a:xfrm>
            <a:off x="2338388" y="2219325"/>
            <a:ext cx="65087" cy="58738"/>
          </a:xfrm>
          <a:custGeom>
            <a:avLst/>
            <a:gdLst>
              <a:gd name="T0" fmla="*/ 63672 w 46"/>
              <a:gd name="T1" fmla="*/ 28575 h 37"/>
              <a:gd name="T2" fmla="*/ 59427 w 46"/>
              <a:gd name="T3" fmla="*/ 34925 h 37"/>
              <a:gd name="T4" fmla="*/ 36788 w 46"/>
              <a:gd name="T5" fmla="*/ 31750 h 37"/>
              <a:gd name="T6" fmla="*/ 39618 w 46"/>
              <a:gd name="T7" fmla="*/ 39688 h 37"/>
              <a:gd name="T8" fmla="*/ 36788 w 46"/>
              <a:gd name="T9" fmla="*/ 39688 h 37"/>
              <a:gd name="T10" fmla="*/ 49523 w 46"/>
              <a:gd name="T11" fmla="*/ 46038 h 37"/>
              <a:gd name="T12" fmla="*/ 42448 w 46"/>
              <a:gd name="T13" fmla="*/ 46038 h 37"/>
              <a:gd name="T14" fmla="*/ 49523 w 46"/>
              <a:gd name="T15" fmla="*/ 50800 h 37"/>
              <a:gd name="T16" fmla="*/ 11319 w 46"/>
              <a:gd name="T17" fmla="*/ 57150 h 37"/>
              <a:gd name="T18" fmla="*/ 7075 w 46"/>
              <a:gd name="T19" fmla="*/ 46038 h 37"/>
              <a:gd name="T20" fmla="*/ 21224 w 46"/>
              <a:gd name="T21" fmla="*/ 34925 h 37"/>
              <a:gd name="T22" fmla="*/ 4245 w 46"/>
              <a:gd name="T23" fmla="*/ 31750 h 37"/>
              <a:gd name="T24" fmla="*/ 0 w 46"/>
              <a:gd name="T25" fmla="*/ 11113 h 37"/>
              <a:gd name="T26" fmla="*/ 26884 w 46"/>
              <a:gd name="T27" fmla="*/ 0 h 37"/>
              <a:gd name="T28" fmla="*/ 36788 w 46"/>
              <a:gd name="T29" fmla="*/ 17463 h 37"/>
              <a:gd name="T30" fmla="*/ 63672 w 46"/>
              <a:gd name="T31" fmla="*/ 28575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37"/>
              <a:gd name="T50" fmla="*/ 46 w 46"/>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37">
                <a:moveTo>
                  <a:pt x="45" y="18"/>
                </a:moveTo>
                <a:lnTo>
                  <a:pt x="42" y="22"/>
                </a:lnTo>
                <a:lnTo>
                  <a:pt x="26" y="20"/>
                </a:lnTo>
                <a:lnTo>
                  <a:pt x="28" y="25"/>
                </a:lnTo>
                <a:lnTo>
                  <a:pt x="26" y="25"/>
                </a:lnTo>
                <a:lnTo>
                  <a:pt x="35" y="29"/>
                </a:lnTo>
                <a:lnTo>
                  <a:pt x="30" y="29"/>
                </a:lnTo>
                <a:lnTo>
                  <a:pt x="35" y="32"/>
                </a:lnTo>
                <a:lnTo>
                  <a:pt x="8" y="36"/>
                </a:lnTo>
                <a:lnTo>
                  <a:pt x="5" y="29"/>
                </a:lnTo>
                <a:lnTo>
                  <a:pt x="15" y="22"/>
                </a:lnTo>
                <a:lnTo>
                  <a:pt x="3" y="20"/>
                </a:lnTo>
                <a:lnTo>
                  <a:pt x="0" y="7"/>
                </a:lnTo>
                <a:lnTo>
                  <a:pt x="19" y="0"/>
                </a:lnTo>
                <a:lnTo>
                  <a:pt x="26" y="11"/>
                </a:lnTo>
                <a:lnTo>
                  <a:pt x="45" y="1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25" name="Freeform 517"/>
          <p:cNvSpPr>
            <a:spLocks/>
          </p:cNvSpPr>
          <p:nvPr/>
        </p:nvSpPr>
        <p:spPr bwMode="auto">
          <a:xfrm>
            <a:off x="2338388" y="2219325"/>
            <a:ext cx="73025" cy="68263"/>
          </a:xfrm>
          <a:custGeom>
            <a:avLst/>
            <a:gdLst>
              <a:gd name="T0" fmla="*/ 71621 w 52"/>
              <a:gd name="T1" fmla="*/ 33338 h 43"/>
              <a:gd name="T2" fmla="*/ 67408 w 52"/>
              <a:gd name="T3" fmla="*/ 41275 h 43"/>
              <a:gd name="T4" fmla="*/ 40725 w 52"/>
              <a:gd name="T5" fmla="*/ 36513 h 43"/>
              <a:gd name="T6" fmla="*/ 44938 w 52"/>
              <a:gd name="T7" fmla="*/ 46038 h 43"/>
              <a:gd name="T8" fmla="*/ 40725 w 52"/>
              <a:gd name="T9" fmla="*/ 46038 h 43"/>
              <a:gd name="T10" fmla="*/ 56173 w 52"/>
              <a:gd name="T11" fmla="*/ 53975 h 43"/>
              <a:gd name="T12" fmla="*/ 47747 w 52"/>
              <a:gd name="T13" fmla="*/ 53975 h 43"/>
              <a:gd name="T14" fmla="*/ 56173 w 52"/>
              <a:gd name="T15" fmla="*/ 58738 h 43"/>
              <a:gd name="T16" fmla="*/ 12639 w 52"/>
              <a:gd name="T17" fmla="*/ 66675 h 43"/>
              <a:gd name="T18" fmla="*/ 8426 w 52"/>
              <a:gd name="T19" fmla="*/ 53975 h 43"/>
              <a:gd name="T20" fmla="*/ 23874 w 52"/>
              <a:gd name="T21" fmla="*/ 41275 h 43"/>
              <a:gd name="T22" fmla="*/ 4213 w 52"/>
              <a:gd name="T23" fmla="*/ 36513 h 43"/>
              <a:gd name="T24" fmla="*/ 0 w 52"/>
              <a:gd name="T25" fmla="*/ 12700 h 43"/>
              <a:gd name="T26" fmla="*/ 30895 w 52"/>
              <a:gd name="T27" fmla="*/ 0 h 43"/>
              <a:gd name="T28" fmla="*/ 40725 w 52"/>
              <a:gd name="T29" fmla="*/ 20638 h 43"/>
              <a:gd name="T30" fmla="*/ 71621 w 52"/>
              <a:gd name="T31" fmla="*/ 33338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43"/>
              <a:gd name="T50" fmla="*/ 52 w 52"/>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43">
                <a:moveTo>
                  <a:pt x="51" y="21"/>
                </a:moveTo>
                <a:lnTo>
                  <a:pt x="48" y="26"/>
                </a:lnTo>
                <a:lnTo>
                  <a:pt x="29" y="23"/>
                </a:lnTo>
                <a:lnTo>
                  <a:pt x="32" y="29"/>
                </a:lnTo>
                <a:lnTo>
                  <a:pt x="29" y="29"/>
                </a:lnTo>
                <a:lnTo>
                  <a:pt x="40" y="34"/>
                </a:lnTo>
                <a:lnTo>
                  <a:pt x="34" y="34"/>
                </a:lnTo>
                <a:lnTo>
                  <a:pt x="40" y="37"/>
                </a:lnTo>
                <a:lnTo>
                  <a:pt x="9" y="42"/>
                </a:lnTo>
                <a:lnTo>
                  <a:pt x="6" y="34"/>
                </a:lnTo>
                <a:lnTo>
                  <a:pt x="17" y="26"/>
                </a:lnTo>
                <a:lnTo>
                  <a:pt x="3" y="23"/>
                </a:lnTo>
                <a:lnTo>
                  <a:pt x="0" y="8"/>
                </a:lnTo>
                <a:lnTo>
                  <a:pt x="22" y="0"/>
                </a:lnTo>
                <a:lnTo>
                  <a:pt x="29" y="13"/>
                </a:lnTo>
                <a:lnTo>
                  <a:pt x="51"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26" name="Freeform 518"/>
          <p:cNvSpPr>
            <a:spLocks/>
          </p:cNvSpPr>
          <p:nvPr/>
        </p:nvSpPr>
        <p:spPr bwMode="auto">
          <a:xfrm>
            <a:off x="3260725" y="2219325"/>
            <a:ext cx="60325" cy="38100"/>
          </a:xfrm>
          <a:custGeom>
            <a:avLst/>
            <a:gdLst>
              <a:gd name="T0" fmla="*/ 5745 w 42"/>
              <a:gd name="T1" fmla="*/ 22225 h 24"/>
              <a:gd name="T2" fmla="*/ 0 w 42"/>
              <a:gd name="T3" fmla="*/ 9525 h 24"/>
              <a:gd name="T4" fmla="*/ 0 w 42"/>
              <a:gd name="T5" fmla="*/ 3175 h 24"/>
              <a:gd name="T6" fmla="*/ 10054 w 42"/>
              <a:gd name="T7" fmla="*/ 0 h 24"/>
              <a:gd name="T8" fmla="*/ 48835 w 42"/>
              <a:gd name="T9" fmla="*/ 20637 h 24"/>
              <a:gd name="T10" fmla="*/ 58889 w 42"/>
              <a:gd name="T11" fmla="*/ 36513 h 24"/>
              <a:gd name="T12" fmla="*/ 48835 w 42"/>
              <a:gd name="T13" fmla="*/ 36513 h 24"/>
              <a:gd name="T14" fmla="*/ 48835 w 42"/>
              <a:gd name="T15" fmla="*/ 33338 h 24"/>
              <a:gd name="T16" fmla="*/ 38780 w 42"/>
              <a:gd name="T17" fmla="*/ 33338 h 24"/>
              <a:gd name="T18" fmla="*/ 28726 w 42"/>
              <a:gd name="T19" fmla="*/ 36513 h 24"/>
              <a:gd name="T20" fmla="*/ 22981 w 42"/>
              <a:gd name="T21" fmla="*/ 36513 h 24"/>
              <a:gd name="T22" fmla="*/ 18672 w 42"/>
              <a:gd name="T23" fmla="*/ 26988 h 24"/>
              <a:gd name="T24" fmla="*/ 5745 w 42"/>
              <a:gd name="T25" fmla="*/ 2222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4"/>
              <a:gd name="T41" fmla="*/ 42 w 4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4">
                <a:moveTo>
                  <a:pt x="4" y="14"/>
                </a:moveTo>
                <a:lnTo>
                  <a:pt x="0" y="6"/>
                </a:lnTo>
                <a:lnTo>
                  <a:pt x="0" y="2"/>
                </a:lnTo>
                <a:lnTo>
                  <a:pt x="7" y="0"/>
                </a:lnTo>
                <a:lnTo>
                  <a:pt x="34" y="13"/>
                </a:lnTo>
                <a:lnTo>
                  <a:pt x="41" y="23"/>
                </a:lnTo>
                <a:lnTo>
                  <a:pt x="34" y="23"/>
                </a:lnTo>
                <a:lnTo>
                  <a:pt x="34" y="21"/>
                </a:lnTo>
                <a:lnTo>
                  <a:pt x="27" y="21"/>
                </a:lnTo>
                <a:lnTo>
                  <a:pt x="20" y="23"/>
                </a:lnTo>
                <a:lnTo>
                  <a:pt x="16" y="23"/>
                </a:lnTo>
                <a:lnTo>
                  <a:pt x="13" y="17"/>
                </a:lnTo>
                <a:lnTo>
                  <a:pt x="4" y="1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27" name="Freeform 519"/>
          <p:cNvSpPr>
            <a:spLocks/>
          </p:cNvSpPr>
          <p:nvPr/>
        </p:nvSpPr>
        <p:spPr bwMode="auto">
          <a:xfrm>
            <a:off x="3260725" y="2219325"/>
            <a:ext cx="68263" cy="47625"/>
          </a:xfrm>
          <a:custGeom>
            <a:avLst/>
            <a:gdLst>
              <a:gd name="T0" fmla="*/ 7111 w 48"/>
              <a:gd name="T1" fmla="*/ 28575 h 30"/>
              <a:gd name="T2" fmla="*/ 0 w 48"/>
              <a:gd name="T3" fmla="*/ 12700 h 30"/>
              <a:gd name="T4" fmla="*/ 0 w 48"/>
              <a:gd name="T5" fmla="*/ 4763 h 30"/>
              <a:gd name="T6" fmla="*/ 11377 w 48"/>
              <a:gd name="T7" fmla="*/ 0 h 30"/>
              <a:gd name="T8" fmla="*/ 55464 w 48"/>
              <a:gd name="T9" fmla="*/ 25400 h 30"/>
              <a:gd name="T10" fmla="*/ 66841 w 48"/>
              <a:gd name="T11" fmla="*/ 46038 h 30"/>
              <a:gd name="T12" fmla="*/ 55464 w 48"/>
              <a:gd name="T13" fmla="*/ 46038 h 30"/>
              <a:gd name="T14" fmla="*/ 55464 w 48"/>
              <a:gd name="T15" fmla="*/ 41275 h 30"/>
              <a:gd name="T16" fmla="*/ 44087 w 48"/>
              <a:gd name="T17" fmla="*/ 41275 h 30"/>
              <a:gd name="T18" fmla="*/ 32709 w 48"/>
              <a:gd name="T19" fmla="*/ 46038 h 30"/>
              <a:gd name="T20" fmla="*/ 25599 w 48"/>
              <a:gd name="T21" fmla="*/ 46038 h 30"/>
              <a:gd name="T22" fmla="*/ 21332 w 48"/>
              <a:gd name="T23" fmla="*/ 33338 h 30"/>
              <a:gd name="T24" fmla="*/ 7111 w 48"/>
              <a:gd name="T25" fmla="*/ 28575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0"/>
              <a:gd name="T41" fmla="*/ 48 w 4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0">
                <a:moveTo>
                  <a:pt x="5" y="18"/>
                </a:moveTo>
                <a:lnTo>
                  <a:pt x="0" y="8"/>
                </a:lnTo>
                <a:lnTo>
                  <a:pt x="0" y="3"/>
                </a:lnTo>
                <a:lnTo>
                  <a:pt x="8" y="0"/>
                </a:lnTo>
                <a:lnTo>
                  <a:pt x="39" y="16"/>
                </a:lnTo>
                <a:lnTo>
                  <a:pt x="47" y="29"/>
                </a:lnTo>
                <a:lnTo>
                  <a:pt x="39" y="29"/>
                </a:lnTo>
                <a:lnTo>
                  <a:pt x="39" y="26"/>
                </a:lnTo>
                <a:lnTo>
                  <a:pt x="31" y="26"/>
                </a:lnTo>
                <a:lnTo>
                  <a:pt x="23" y="29"/>
                </a:lnTo>
                <a:lnTo>
                  <a:pt x="18" y="29"/>
                </a:lnTo>
                <a:lnTo>
                  <a:pt x="15" y="21"/>
                </a:lnTo>
                <a:lnTo>
                  <a:pt x="5" y="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28" name="Freeform 520"/>
          <p:cNvSpPr>
            <a:spLocks/>
          </p:cNvSpPr>
          <p:nvPr/>
        </p:nvSpPr>
        <p:spPr bwMode="auto">
          <a:xfrm>
            <a:off x="8089900" y="2178050"/>
            <a:ext cx="52388" cy="26988"/>
          </a:xfrm>
          <a:custGeom>
            <a:avLst/>
            <a:gdLst>
              <a:gd name="T0" fmla="*/ 0 w 37"/>
              <a:gd name="T1" fmla="*/ 25400 h 17"/>
              <a:gd name="T2" fmla="*/ 25486 w 37"/>
              <a:gd name="T3" fmla="*/ 1588 h 17"/>
              <a:gd name="T4" fmla="*/ 50972 w 37"/>
              <a:gd name="T5" fmla="*/ 0 h 17"/>
              <a:gd name="T6" fmla="*/ 41061 w 37"/>
              <a:gd name="T7" fmla="*/ 15875 h 17"/>
              <a:gd name="T8" fmla="*/ 0 w 37"/>
              <a:gd name="T9" fmla="*/ 25400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16"/>
                </a:moveTo>
                <a:lnTo>
                  <a:pt x="18" y="1"/>
                </a:lnTo>
                <a:lnTo>
                  <a:pt x="36" y="0"/>
                </a:lnTo>
                <a:lnTo>
                  <a:pt x="29" y="10"/>
                </a:lnTo>
                <a:lnTo>
                  <a:pt x="0" y="16"/>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29" name="Freeform 521"/>
          <p:cNvSpPr>
            <a:spLocks/>
          </p:cNvSpPr>
          <p:nvPr/>
        </p:nvSpPr>
        <p:spPr bwMode="auto">
          <a:xfrm>
            <a:off x="8089900" y="2178050"/>
            <a:ext cx="60325" cy="26988"/>
          </a:xfrm>
          <a:custGeom>
            <a:avLst/>
            <a:gdLst>
              <a:gd name="T0" fmla="*/ 0 w 43"/>
              <a:gd name="T1" fmla="*/ 25400 h 17"/>
              <a:gd name="T2" fmla="*/ 29461 w 43"/>
              <a:gd name="T3" fmla="*/ 3175 h 17"/>
              <a:gd name="T4" fmla="*/ 58922 w 43"/>
              <a:gd name="T5" fmla="*/ 0 h 17"/>
              <a:gd name="T6" fmla="*/ 47699 w 43"/>
              <a:gd name="T7" fmla="*/ 15875 h 17"/>
              <a:gd name="T8" fmla="*/ 0 w 43"/>
              <a:gd name="T9" fmla="*/ 2540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16"/>
                </a:moveTo>
                <a:lnTo>
                  <a:pt x="21" y="2"/>
                </a:lnTo>
                <a:lnTo>
                  <a:pt x="42" y="0"/>
                </a:lnTo>
                <a:lnTo>
                  <a:pt x="34" y="10"/>
                </a:lnTo>
                <a:lnTo>
                  <a:pt x="0" y="1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30" name="Freeform 522"/>
          <p:cNvSpPr>
            <a:spLocks/>
          </p:cNvSpPr>
          <p:nvPr/>
        </p:nvSpPr>
        <p:spPr bwMode="auto">
          <a:xfrm>
            <a:off x="5499100" y="3143250"/>
            <a:ext cx="288925" cy="203200"/>
          </a:xfrm>
          <a:custGeom>
            <a:avLst/>
            <a:gdLst>
              <a:gd name="T0" fmla="*/ 0 w 205"/>
              <a:gd name="T1" fmla="*/ 19050 h 128"/>
              <a:gd name="T2" fmla="*/ 4228 w 205"/>
              <a:gd name="T3" fmla="*/ 44450 h 128"/>
              <a:gd name="T4" fmla="*/ 18322 w 205"/>
              <a:gd name="T5" fmla="*/ 23812 h 128"/>
              <a:gd name="T6" fmla="*/ 43691 w 205"/>
              <a:gd name="T7" fmla="*/ 49212 h 128"/>
              <a:gd name="T8" fmla="*/ 32416 w 205"/>
              <a:gd name="T9" fmla="*/ 58737 h 128"/>
              <a:gd name="T10" fmla="*/ 8456 w 205"/>
              <a:gd name="T11" fmla="*/ 49212 h 128"/>
              <a:gd name="T12" fmla="*/ 4228 w 205"/>
              <a:gd name="T13" fmla="*/ 79375 h 128"/>
              <a:gd name="T14" fmla="*/ 23960 w 205"/>
              <a:gd name="T15" fmla="*/ 84137 h 128"/>
              <a:gd name="T16" fmla="*/ 15503 w 205"/>
              <a:gd name="T17" fmla="*/ 95250 h 128"/>
              <a:gd name="T18" fmla="*/ 28188 w 205"/>
              <a:gd name="T19" fmla="*/ 103187 h 128"/>
              <a:gd name="T20" fmla="*/ 23960 w 205"/>
              <a:gd name="T21" fmla="*/ 142875 h 128"/>
              <a:gd name="T22" fmla="*/ 85973 w 205"/>
              <a:gd name="T23" fmla="*/ 119062 h 128"/>
              <a:gd name="T24" fmla="*/ 171946 w 205"/>
              <a:gd name="T25" fmla="*/ 163512 h 128"/>
              <a:gd name="T26" fmla="*/ 176174 w 205"/>
              <a:gd name="T27" fmla="*/ 185737 h 128"/>
              <a:gd name="T28" fmla="*/ 205771 w 205"/>
              <a:gd name="T29" fmla="*/ 201612 h 128"/>
              <a:gd name="T30" fmla="*/ 248053 w 205"/>
              <a:gd name="T31" fmla="*/ 150812 h 128"/>
              <a:gd name="T32" fmla="*/ 287516 w 205"/>
              <a:gd name="T33" fmla="*/ 150812 h 128"/>
              <a:gd name="T34" fmla="*/ 287516 w 205"/>
              <a:gd name="T35" fmla="*/ 134937 h 128"/>
              <a:gd name="T36" fmla="*/ 252281 w 205"/>
              <a:gd name="T37" fmla="*/ 122237 h 128"/>
              <a:gd name="T38" fmla="*/ 205771 w 205"/>
              <a:gd name="T39" fmla="*/ 90487 h 128"/>
              <a:gd name="T40" fmla="*/ 183221 w 205"/>
              <a:gd name="T41" fmla="*/ 39687 h 128"/>
              <a:gd name="T42" fmla="*/ 169127 w 205"/>
              <a:gd name="T43" fmla="*/ 34925 h 128"/>
              <a:gd name="T44" fmla="*/ 147986 w 205"/>
              <a:gd name="T45" fmla="*/ 49212 h 128"/>
              <a:gd name="T46" fmla="*/ 143758 w 205"/>
              <a:gd name="T47" fmla="*/ 15875 h 128"/>
              <a:gd name="T48" fmla="*/ 121208 w 205"/>
              <a:gd name="T49" fmla="*/ 0 h 128"/>
              <a:gd name="T50" fmla="*/ 90201 w 205"/>
              <a:gd name="T51" fmla="*/ 19050 h 128"/>
              <a:gd name="T52" fmla="*/ 90201 w 205"/>
              <a:gd name="T53" fmla="*/ 31750 h 128"/>
              <a:gd name="T54" fmla="*/ 74698 w 205"/>
              <a:gd name="T55" fmla="*/ 34925 h 128"/>
              <a:gd name="T56" fmla="*/ 66241 w 205"/>
              <a:gd name="T57" fmla="*/ 31750 h 128"/>
              <a:gd name="T58" fmla="*/ 43691 w 205"/>
              <a:gd name="T59" fmla="*/ 7937 h 128"/>
              <a:gd name="T60" fmla="*/ 0 w 205"/>
              <a:gd name="T61" fmla="*/ 19050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5"/>
              <a:gd name="T94" fmla="*/ 0 h 128"/>
              <a:gd name="T95" fmla="*/ 205 w 205"/>
              <a:gd name="T96" fmla="*/ 128 h 1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5" h="128">
                <a:moveTo>
                  <a:pt x="0" y="12"/>
                </a:moveTo>
                <a:lnTo>
                  <a:pt x="3" y="28"/>
                </a:lnTo>
                <a:lnTo>
                  <a:pt x="13" y="15"/>
                </a:lnTo>
                <a:lnTo>
                  <a:pt x="31" y="31"/>
                </a:lnTo>
                <a:lnTo>
                  <a:pt x="23" y="37"/>
                </a:lnTo>
                <a:lnTo>
                  <a:pt x="6" y="31"/>
                </a:lnTo>
                <a:lnTo>
                  <a:pt x="3" y="50"/>
                </a:lnTo>
                <a:lnTo>
                  <a:pt x="17" y="53"/>
                </a:lnTo>
                <a:lnTo>
                  <a:pt x="11" y="60"/>
                </a:lnTo>
                <a:lnTo>
                  <a:pt x="20" y="65"/>
                </a:lnTo>
                <a:lnTo>
                  <a:pt x="17" y="90"/>
                </a:lnTo>
                <a:lnTo>
                  <a:pt x="61" y="75"/>
                </a:lnTo>
                <a:lnTo>
                  <a:pt x="122" y="103"/>
                </a:lnTo>
                <a:lnTo>
                  <a:pt x="125" y="117"/>
                </a:lnTo>
                <a:lnTo>
                  <a:pt x="146" y="127"/>
                </a:lnTo>
                <a:lnTo>
                  <a:pt x="176" y="95"/>
                </a:lnTo>
                <a:lnTo>
                  <a:pt x="204" y="95"/>
                </a:lnTo>
                <a:lnTo>
                  <a:pt x="204" y="85"/>
                </a:lnTo>
                <a:lnTo>
                  <a:pt x="179" y="77"/>
                </a:lnTo>
                <a:lnTo>
                  <a:pt x="146" y="57"/>
                </a:lnTo>
                <a:lnTo>
                  <a:pt x="130" y="25"/>
                </a:lnTo>
                <a:lnTo>
                  <a:pt x="120" y="22"/>
                </a:lnTo>
                <a:lnTo>
                  <a:pt x="105" y="31"/>
                </a:lnTo>
                <a:lnTo>
                  <a:pt x="102" y="10"/>
                </a:lnTo>
                <a:lnTo>
                  <a:pt x="86" y="0"/>
                </a:lnTo>
                <a:lnTo>
                  <a:pt x="64" y="12"/>
                </a:lnTo>
                <a:lnTo>
                  <a:pt x="64" y="20"/>
                </a:lnTo>
                <a:lnTo>
                  <a:pt x="53" y="22"/>
                </a:lnTo>
                <a:lnTo>
                  <a:pt x="47" y="20"/>
                </a:lnTo>
                <a:lnTo>
                  <a:pt x="31" y="5"/>
                </a:lnTo>
                <a:lnTo>
                  <a:pt x="0" y="1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31" name="Freeform 523"/>
          <p:cNvSpPr>
            <a:spLocks/>
          </p:cNvSpPr>
          <p:nvPr/>
        </p:nvSpPr>
        <p:spPr bwMode="auto">
          <a:xfrm>
            <a:off x="5499100" y="3143250"/>
            <a:ext cx="298450" cy="212725"/>
          </a:xfrm>
          <a:custGeom>
            <a:avLst/>
            <a:gdLst>
              <a:gd name="T0" fmla="*/ 0 w 211"/>
              <a:gd name="T1" fmla="*/ 20637 h 134"/>
              <a:gd name="T2" fmla="*/ 4243 w 211"/>
              <a:gd name="T3" fmla="*/ 46037 h 134"/>
              <a:gd name="T4" fmla="*/ 18388 w 211"/>
              <a:gd name="T5" fmla="*/ 25400 h 134"/>
              <a:gd name="T6" fmla="*/ 45263 w 211"/>
              <a:gd name="T7" fmla="*/ 50800 h 134"/>
              <a:gd name="T8" fmla="*/ 33947 w 211"/>
              <a:gd name="T9" fmla="*/ 61912 h 134"/>
              <a:gd name="T10" fmla="*/ 8487 w 211"/>
              <a:gd name="T11" fmla="*/ 50800 h 134"/>
              <a:gd name="T12" fmla="*/ 4243 w 211"/>
              <a:gd name="T13" fmla="*/ 82550 h 134"/>
              <a:gd name="T14" fmla="*/ 25460 w 211"/>
              <a:gd name="T15" fmla="*/ 87312 h 134"/>
              <a:gd name="T16" fmla="*/ 15559 w 211"/>
              <a:gd name="T17" fmla="*/ 100012 h 134"/>
              <a:gd name="T18" fmla="*/ 29704 w 211"/>
              <a:gd name="T19" fmla="*/ 107950 h 134"/>
              <a:gd name="T20" fmla="*/ 25460 w 211"/>
              <a:gd name="T21" fmla="*/ 149225 h 134"/>
              <a:gd name="T22" fmla="*/ 89111 w 211"/>
              <a:gd name="T23" fmla="*/ 125412 h 134"/>
              <a:gd name="T24" fmla="*/ 178221 w 211"/>
              <a:gd name="T25" fmla="*/ 171450 h 134"/>
              <a:gd name="T26" fmla="*/ 182465 w 211"/>
              <a:gd name="T27" fmla="*/ 195262 h 134"/>
              <a:gd name="T28" fmla="*/ 212168 w 211"/>
              <a:gd name="T29" fmla="*/ 211138 h 134"/>
              <a:gd name="T30" fmla="*/ 256016 w 211"/>
              <a:gd name="T31" fmla="*/ 157162 h 134"/>
              <a:gd name="T32" fmla="*/ 297036 w 211"/>
              <a:gd name="T33" fmla="*/ 157162 h 134"/>
              <a:gd name="T34" fmla="*/ 297036 w 211"/>
              <a:gd name="T35" fmla="*/ 141287 h 134"/>
              <a:gd name="T36" fmla="*/ 260260 w 211"/>
              <a:gd name="T37" fmla="*/ 128587 h 134"/>
              <a:gd name="T38" fmla="*/ 212168 w 211"/>
              <a:gd name="T39" fmla="*/ 95250 h 134"/>
              <a:gd name="T40" fmla="*/ 189537 w 211"/>
              <a:gd name="T41" fmla="*/ 41275 h 134"/>
              <a:gd name="T42" fmla="*/ 175392 w 211"/>
              <a:gd name="T43" fmla="*/ 36512 h 134"/>
              <a:gd name="T44" fmla="*/ 152761 w 211"/>
              <a:gd name="T45" fmla="*/ 50800 h 134"/>
              <a:gd name="T46" fmla="*/ 148518 w 211"/>
              <a:gd name="T47" fmla="*/ 15875 h 134"/>
              <a:gd name="T48" fmla="*/ 125886 w 211"/>
              <a:gd name="T49" fmla="*/ 0 h 134"/>
              <a:gd name="T50" fmla="*/ 93354 w 211"/>
              <a:gd name="T51" fmla="*/ 20637 h 134"/>
              <a:gd name="T52" fmla="*/ 93354 w 211"/>
              <a:gd name="T53" fmla="*/ 33337 h 134"/>
              <a:gd name="T54" fmla="*/ 77795 w 211"/>
              <a:gd name="T55" fmla="*/ 36512 h 134"/>
              <a:gd name="T56" fmla="*/ 67894 w 211"/>
              <a:gd name="T57" fmla="*/ 33337 h 134"/>
              <a:gd name="T58" fmla="*/ 45263 w 211"/>
              <a:gd name="T59" fmla="*/ 7937 h 134"/>
              <a:gd name="T60" fmla="*/ 0 w 211"/>
              <a:gd name="T61" fmla="*/ 20637 h 1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1"/>
              <a:gd name="T94" fmla="*/ 0 h 134"/>
              <a:gd name="T95" fmla="*/ 211 w 211"/>
              <a:gd name="T96" fmla="*/ 134 h 1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1" h="134">
                <a:moveTo>
                  <a:pt x="0" y="13"/>
                </a:moveTo>
                <a:lnTo>
                  <a:pt x="3" y="29"/>
                </a:lnTo>
                <a:lnTo>
                  <a:pt x="13" y="16"/>
                </a:lnTo>
                <a:lnTo>
                  <a:pt x="32" y="32"/>
                </a:lnTo>
                <a:lnTo>
                  <a:pt x="24" y="39"/>
                </a:lnTo>
                <a:lnTo>
                  <a:pt x="6" y="32"/>
                </a:lnTo>
                <a:lnTo>
                  <a:pt x="3" y="52"/>
                </a:lnTo>
                <a:lnTo>
                  <a:pt x="18" y="55"/>
                </a:lnTo>
                <a:lnTo>
                  <a:pt x="11" y="63"/>
                </a:lnTo>
                <a:lnTo>
                  <a:pt x="21" y="68"/>
                </a:lnTo>
                <a:lnTo>
                  <a:pt x="18" y="94"/>
                </a:lnTo>
                <a:lnTo>
                  <a:pt x="63" y="79"/>
                </a:lnTo>
                <a:lnTo>
                  <a:pt x="126" y="108"/>
                </a:lnTo>
                <a:lnTo>
                  <a:pt x="129" y="123"/>
                </a:lnTo>
                <a:lnTo>
                  <a:pt x="150" y="133"/>
                </a:lnTo>
                <a:lnTo>
                  <a:pt x="181" y="99"/>
                </a:lnTo>
                <a:lnTo>
                  <a:pt x="210" y="99"/>
                </a:lnTo>
                <a:lnTo>
                  <a:pt x="210" y="89"/>
                </a:lnTo>
                <a:lnTo>
                  <a:pt x="184" y="81"/>
                </a:lnTo>
                <a:lnTo>
                  <a:pt x="150" y="60"/>
                </a:lnTo>
                <a:lnTo>
                  <a:pt x="134" y="26"/>
                </a:lnTo>
                <a:lnTo>
                  <a:pt x="124" y="23"/>
                </a:lnTo>
                <a:lnTo>
                  <a:pt x="108" y="32"/>
                </a:lnTo>
                <a:lnTo>
                  <a:pt x="105" y="10"/>
                </a:lnTo>
                <a:lnTo>
                  <a:pt x="89" y="0"/>
                </a:lnTo>
                <a:lnTo>
                  <a:pt x="66" y="13"/>
                </a:lnTo>
                <a:lnTo>
                  <a:pt x="66" y="21"/>
                </a:lnTo>
                <a:lnTo>
                  <a:pt x="55" y="23"/>
                </a:lnTo>
                <a:lnTo>
                  <a:pt x="48" y="21"/>
                </a:lnTo>
                <a:lnTo>
                  <a:pt x="32" y="5"/>
                </a:lnTo>
                <a:lnTo>
                  <a:pt x="0" y="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32" name="Freeform 524"/>
          <p:cNvSpPr>
            <a:spLocks/>
          </p:cNvSpPr>
          <p:nvPr/>
        </p:nvSpPr>
        <p:spPr bwMode="auto">
          <a:xfrm>
            <a:off x="5802313" y="3189288"/>
            <a:ext cx="147637" cy="117475"/>
          </a:xfrm>
          <a:custGeom>
            <a:avLst/>
            <a:gdLst>
              <a:gd name="T0" fmla="*/ 0 w 105"/>
              <a:gd name="T1" fmla="*/ 19050 h 74"/>
              <a:gd name="T2" fmla="*/ 4218 w 105"/>
              <a:gd name="T3" fmla="*/ 46037 h 74"/>
              <a:gd name="T4" fmla="*/ 18279 w 105"/>
              <a:gd name="T5" fmla="*/ 41275 h 74"/>
              <a:gd name="T6" fmla="*/ 25309 w 105"/>
              <a:gd name="T7" fmla="*/ 61912 h 74"/>
              <a:gd name="T8" fmla="*/ 18279 w 105"/>
              <a:gd name="T9" fmla="*/ 103188 h 74"/>
              <a:gd name="T10" fmla="*/ 42182 w 105"/>
              <a:gd name="T11" fmla="*/ 103188 h 74"/>
              <a:gd name="T12" fmla="*/ 74522 w 105"/>
              <a:gd name="T13" fmla="*/ 68262 h 74"/>
              <a:gd name="T14" fmla="*/ 87176 w 105"/>
              <a:gd name="T15" fmla="*/ 115888 h 74"/>
              <a:gd name="T16" fmla="*/ 122328 w 105"/>
              <a:gd name="T17" fmla="*/ 95250 h 74"/>
              <a:gd name="T18" fmla="*/ 146231 w 105"/>
              <a:gd name="T19" fmla="*/ 103188 h 74"/>
              <a:gd name="T20" fmla="*/ 146231 w 105"/>
              <a:gd name="T21" fmla="*/ 73025 h 74"/>
              <a:gd name="T22" fmla="*/ 126546 w 105"/>
              <a:gd name="T23" fmla="*/ 61912 h 74"/>
              <a:gd name="T24" fmla="*/ 133576 w 105"/>
              <a:gd name="T25" fmla="*/ 33337 h 74"/>
              <a:gd name="T26" fmla="*/ 111079 w 105"/>
              <a:gd name="T27" fmla="*/ 57150 h 74"/>
              <a:gd name="T28" fmla="*/ 101237 w 105"/>
              <a:gd name="T29" fmla="*/ 38100 h 74"/>
              <a:gd name="T30" fmla="*/ 87176 w 105"/>
              <a:gd name="T31" fmla="*/ 38100 h 74"/>
              <a:gd name="T32" fmla="*/ 70303 w 105"/>
              <a:gd name="T33" fmla="*/ 49212 h 74"/>
              <a:gd name="T34" fmla="*/ 52024 w 105"/>
              <a:gd name="T35" fmla="*/ 41275 h 74"/>
              <a:gd name="T36" fmla="*/ 44994 w 105"/>
              <a:gd name="T37" fmla="*/ 30162 h 74"/>
              <a:gd name="T38" fmla="*/ 56243 w 105"/>
              <a:gd name="T39" fmla="*/ 26988 h 74"/>
              <a:gd name="T40" fmla="*/ 81552 w 105"/>
              <a:gd name="T41" fmla="*/ 26988 h 74"/>
              <a:gd name="T42" fmla="*/ 89988 w 105"/>
              <a:gd name="T43" fmla="*/ 11112 h 74"/>
              <a:gd name="T44" fmla="*/ 84364 w 105"/>
              <a:gd name="T45" fmla="*/ 4762 h 74"/>
              <a:gd name="T46" fmla="*/ 52024 w 105"/>
              <a:gd name="T47" fmla="*/ 0 h 74"/>
              <a:gd name="T48" fmla="*/ 28121 w 105"/>
              <a:gd name="T49" fmla="*/ 30162 h 74"/>
              <a:gd name="T50" fmla="*/ 18279 w 105"/>
              <a:gd name="T51" fmla="*/ 30162 h 74"/>
              <a:gd name="T52" fmla="*/ 0 w 105"/>
              <a:gd name="T53" fmla="*/ 19050 h 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74"/>
              <a:gd name="T83" fmla="*/ 105 w 105"/>
              <a:gd name="T84" fmla="*/ 74 h 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74">
                <a:moveTo>
                  <a:pt x="0" y="12"/>
                </a:moveTo>
                <a:lnTo>
                  <a:pt x="3" y="29"/>
                </a:lnTo>
                <a:lnTo>
                  <a:pt x="13" y="26"/>
                </a:lnTo>
                <a:lnTo>
                  <a:pt x="18" y="39"/>
                </a:lnTo>
                <a:lnTo>
                  <a:pt x="13" y="65"/>
                </a:lnTo>
                <a:lnTo>
                  <a:pt x="30" y="65"/>
                </a:lnTo>
                <a:lnTo>
                  <a:pt x="53" y="43"/>
                </a:lnTo>
                <a:lnTo>
                  <a:pt x="62" y="73"/>
                </a:lnTo>
                <a:lnTo>
                  <a:pt x="87" y="60"/>
                </a:lnTo>
                <a:lnTo>
                  <a:pt x="104" y="65"/>
                </a:lnTo>
                <a:lnTo>
                  <a:pt x="104" y="46"/>
                </a:lnTo>
                <a:lnTo>
                  <a:pt x="90" y="39"/>
                </a:lnTo>
                <a:lnTo>
                  <a:pt x="95" y="21"/>
                </a:lnTo>
                <a:lnTo>
                  <a:pt x="79" y="36"/>
                </a:lnTo>
                <a:lnTo>
                  <a:pt x="72" y="24"/>
                </a:lnTo>
                <a:lnTo>
                  <a:pt x="62" y="24"/>
                </a:lnTo>
                <a:lnTo>
                  <a:pt x="50" y="31"/>
                </a:lnTo>
                <a:lnTo>
                  <a:pt x="37" y="26"/>
                </a:lnTo>
                <a:lnTo>
                  <a:pt x="32" y="19"/>
                </a:lnTo>
                <a:lnTo>
                  <a:pt x="40" y="17"/>
                </a:lnTo>
                <a:lnTo>
                  <a:pt x="58" y="17"/>
                </a:lnTo>
                <a:lnTo>
                  <a:pt x="64" y="7"/>
                </a:lnTo>
                <a:lnTo>
                  <a:pt x="60" y="3"/>
                </a:lnTo>
                <a:lnTo>
                  <a:pt x="37" y="0"/>
                </a:lnTo>
                <a:lnTo>
                  <a:pt x="20" y="19"/>
                </a:lnTo>
                <a:lnTo>
                  <a:pt x="13" y="19"/>
                </a:lnTo>
                <a:lnTo>
                  <a:pt x="0" y="1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33" name="Freeform 525"/>
          <p:cNvSpPr>
            <a:spLocks/>
          </p:cNvSpPr>
          <p:nvPr/>
        </p:nvSpPr>
        <p:spPr bwMode="auto">
          <a:xfrm>
            <a:off x="5802313" y="3189288"/>
            <a:ext cx="157162" cy="127000"/>
          </a:xfrm>
          <a:custGeom>
            <a:avLst/>
            <a:gdLst>
              <a:gd name="T0" fmla="*/ 0 w 111"/>
              <a:gd name="T1" fmla="*/ 20637 h 80"/>
              <a:gd name="T2" fmla="*/ 4248 w 111"/>
              <a:gd name="T3" fmla="*/ 49212 h 80"/>
              <a:gd name="T4" fmla="*/ 19822 w 111"/>
              <a:gd name="T5" fmla="*/ 44450 h 80"/>
              <a:gd name="T6" fmla="*/ 26902 w 111"/>
              <a:gd name="T7" fmla="*/ 66675 h 80"/>
              <a:gd name="T8" fmla="*/ 19822 w 111"/>
              <a:gd name="T9" fmla="*/ 111125 h 80"/>
              <a:gd name="T10" fmla="*/ 45308 w 111"/>
              <a:gd name="T11" fmla="*/ 111125 h 80"/>
              <a:gd name="T12" fmla="*/ 79289 w 111"/>
              <a:gd name="T13" fmla="*/ 74612 h 80"/>
              <a:gd name="T14" fmla="*/ 93448 w 111"/>
              <a:gd name="T15" fmla="*/ 125413 h 80"/>
              <a:gd name="T16" fmla="*/ 130260 w 111"/>
              <a:gd name="T17" fmla="*/ 103188 h 80"/>
              <a:gd name="T18" fmla="*/ 155746 w 111"/>
              <a:gd name="T19" fmla="*/ 111125 h 80"/>
              <a:gd name="T20" fmla="*/ 155746 w 111"/>
              <a:gd name="T21" fmla="*/ 79375 h 80"/>
              <a:gd name="T22" fmla="*/ 134508 w 111"/>
              <a:gd name="T23" fmla="*/ 66675 h 80"/>
              <a:gd name="T24" fmla="*/ 141587 w 111"/>
              <a:gd name="T25" fmla="*/ 36512 h 80"/>
              <a:gd name="T26" fmla="*/ 118933 w 111"/>
              <a:gd name="T27" fmla="*/ 61913 h 80"/>
              <a:gd name="T28" fmla="*/ 107606 w 111"/>
              <a:gd name="T29" fmla="*/ 41275 h 80"/>
              <a:gd name="T30" fmla="*/ 93448 w 111"/>
              <a:gd name="T31" fmla="*/ 41275 h 80"/>
              <a:gd name="T32" fmla="*/ 75041 w 111"/>
              <a:gd name="T33" fmla="*/ 53975 h 80"/>
              <a:gd name="T34" fmla="*/ 55219 w 111"/>
              <a:gd name="T35" fmla="*/ 44450 h 80"/>
              <a:gd name="T36" fmla="*/ 48140 w 111"/>
              <a:gd name="T37" fmla="*/ 33337 h 80"/>
              <a:gd name="T38" fmla="*/ 59467 w 111"/>
              <a:gd name="T39" fmla="*/ 28575 h 80"/>
              <a:gd name="T40" fmla="*/ 86368 w 111"/>
              <a:gd name="T41" fmla="*/ 28575 h 80"/>
              <a:gd name="T42" fmla="*/ 96279 w 111"/>
              <a:gd name="T43" fmla="*/ 12700 h 80"/>
              <a:gd name="T44" fmla="*/ 89200 w 111"/>
              <a:gd name="T45" fmla="*/ 4762 h 80"/>
              <a:gd name="T46" fmla="*/ 55219 w 111"/>
              <a:gd name="T47" fmla="*/ 0 h 80"/>
              <a:gd name="T48" fmla="*/ 29733 w 111"/>
              <a:gd name="T49" fmla="*/ 33337 h 80"/>
              <a:gd name="T50" fmla="*/ 19822 w 111"/>
              <a:gd name="T51" fmla="*/ 33337 h 80"/>
              <a:gd name="T52" fmla="*/ 0 w 111"/>
              <a:gd name="T53" fmla="*/ 2063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
              <a:gd name="T82" fmla="*/ 0 h 80"/>
              <a:gd name="T83" fmla="*/ 111 w 111"/>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 h="80">
                <a:moveTo>
                  <a:pt x="0" y="13"/>
                </a:moveTo>
                <a:lnTo>
                  <a:pt x="3" y="31"/>
                </a:lnTo>
                <a:lnTo>
                  <a:pt x="14" y="28"/>
                </a:lnTo>
                <a:lnTo>
                  <a:pt x="19" y="42"/>
                </a:lnTo>
                <a:lnTo>
                  <a:pt x="14" y="70"/>
                </a:lnTo>
                <a:lnTo>
                  <a:pt x="32" y="70"/>
                </a:lnTo>
                <a:lnTo>
                  <a:pt x="56" y="47"/>
                </a:lnTo>
                <a:lnTo>
                  <a:pt x="66" y="79"/>
                </a:lnTo>
                <a:lnTo>
                  <a:pt x="92" y="65"/>
                </a:lnTo>
                <a:lnTo>
                  <a:pt x="110" y="70"/>
                </a:lnTo>
                <a:lnTo>
                  <a:pt x="110" y="50"/>
                </a:lnTo>
                <a:lnTo>
                  <a:pt x="95" y="42"/>
                </a:lnTo>
                <a:lnTo>
                  <a:pt x="100" y="23"/>
                </a:lnTo>
                <a:lnTo>
                  <a:pt x="84" y="39"/>
                </a:lnTo>
                <a:lnTo>
                  <a:pt x="76" y="26"/>
                </a:lnTo>
                <a:lnTo>
                  <a:pt x="66" y="26"/>
                </a:lnTo>
                <a:lnTo>
                  <a:pt x="53" y="34"/>
                </a:lnTo>
                <a:lnTo>
                  <a:pt x="39" y="28"/>
                </a:lnTo>
                <a:lnTo>
                  <a:pt x="34" y="21"/>
                </a:lnTo>
                <a:lnTo>
                  <a:pt x="42" y="18"/>
                </a:lnTo>
                <a:lnTo>
                  <a:pt x="61" y="18"/>
                </a:lnTo>
                <a:lnTo>
                  <a:pt x="68" y="8"/>
                </a:lnTo>
                <a:lnTo>
                  <a:pt x="63" y="3"/>
                </a:lnTo>
                <a:lnTo>
                  <a:pt x="39" y="0"/>
                </a:lnTo>
                <a:lnTo>
                  <a:pt x="21" y="21"/>
                </a:lnTo>
                <a:lnTo>
                  <a:pt x="14" y="21"/>
                </a:lnTo>
                <a:lnTo>
                  <a:pt x="0" y="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34" name="Freeform 526"/>
          <p:cNvSpPr>
            <a:spLocks/>
          </p:cNvSpPr>
          <p:nvPr/>
        </p:nvSpPr>
        <p:spPr bwMode="auto">
          <a:xfrm>
            <a:off x="5849938" y="3135313"/>
            <a:ext cx="212725" cy="107950"/>
          </a:xfrm>
          <a:custGeom>
            <a:avLst/>
            <a:gdLst>
              <a:gd name="T0" fmla="*/ 211307 w 150"/>
              <a:gd name="T1" fmla="*/ 30162 h 68"/>
              <a:gd name="T2" fmla="*/ 194289 w 150"/>
              <a:gd name="T3" fmla="*/ 4762 h 68"/>
              <a:gd name="T4" fmla="*/ 143235 w 150"/>
              <a:gd name="T5" fmla="*/ 0 h 68"/>
              <a:gd name="T6" fmla="*/ 89344 w 150"/>
              <a:gd name="T7" fmla="*/ 7937 h 68"/>
              <a:gd name="T8" fmla="*/ 46800 w 150"/>
              <a:gd name="T9" fmla="*/ 7937 h 68"/>
              <a:gd name="T10" fmla="*/ 51054 w 150"/>
              <a:gd name="T11" fmla="*/ 14287 h 68"/>
              <a:gd name="T12" fmla="*/ 32618 w 150"/>
              <a:gd name="T13" fmla="*/ 33337 h 68"/>
              <a:gd name="T14" fmla="*/ 46800 w 150"/>
              <a:gd name="T15" fmla="*/ 44450 h 68"/>
              <a:gd name="T16" fmla="*/ 63817 w 150"/>
              <a:gd name="T17" fmla="*/ 38100 h 68"/>
              <a:gd name="T18" fmla="*/ 86508 w 150"/>
              <a:gd name="T19" fmla="*/ 61912 h 68"/>
              <a:gd name="T20" fmla="*/ 76581 w 150"/>
              <a:gd name="T21" fmla="*/ 68262 h 68"/>
              <a:gd name="T22" fmla="*/ 72326 w 150"/>
              <a:gd name="T23" fmla="*/ 61912 h 68"/>
              <a:gd name="T24" fmla="*/ 36872 w 150"/>
              <a:gd name="T25" fmla="*/ 76200 h 68"/>
              <a:gd name="T26" fmla="*/ 11345 w 150"/>
              <a:gd name="T27" fmla="*/ 76200 h 68"/>
              <a:gd name="T28" fmla="*/ 0 w 150"/>
              <a:gd name="T29" fmla="*/ 79375 h 68"/>
              <a:gd name="T30" fmla="*/ 7091 w 150"/>
              <a:gd name="T31" fmla="*/ 90487 h 68"/>
              <a:gd name="T32" fmla="*/ 25527 w 150"/>
              <a:gd name="T33" fmla="*/ 98425 h 68"/>
              <a:gd name="T34" fmla="*/ 43963 w 150"/>
              <a:gd name="T35" fmla="*/ 87312 h 68"/>
              <a:gd name="T36" fmla="*/ 56727 w 150"/>
              <a:gd name="T37" fmla="*/ 87312 h 68"/>
              <a:gd name="T38" fmla="*/ 68072 w 150"/>
              <a:gd name="T39" fmla="*/ 106363 h 68"/>
              <a:gd name="T40" fmla="*/ 89344 w 150"/>
              <a:gd name="T41" fmla="*/ 82550 h 68"/>
              <a:gd name="T42" fmla="*/ 136144 w 150"/>
              <a:gd name="T43" fmla="*/ 76200 h 68"/>
              <a:gd name="T44" fmla="*/ 211307 w 150"/>
              <a:gd name="T45" fmla="*/ 30162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68"/>
              <a:gd name="T71" fmla="*/ 150 w 150"/>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68">
                <a:moveTo>
                  <a:pt x="149" y="19"/>
                </a:moveTo>
                <a:lnTo>
                  <a:pt x="137" y="3"/>
                </a:lnTo>
                <a:lnTo>
                  <a:pt x="101" y="0"/>
                </a:lnTo>
                <a:lnTo>
                  <a:pt x="63" y="5"/>
                </a:lnTo>
                <a:lnTo>
                  <a:pt x="33" y="5"/>
                </a:lnTo>
                <a:lnTo>
                  <a:pt x="36" y="9"/>
                </a:lnTo>
                <a:lnTo>
                  <a:pt x="23" y="21"/>
                </a:lnTo>
                <a:lnTo>
                  <a:pt x="33" y="28"/>
                </a:lnTo>
                <a:lnTo>
                  <a:pt x="45" y="24"/>
                </a:lnTo>
                <a:lnTo>
                  <a:pt x="61" y="39"/>
                </a:lnTo>
                <a:lnTo>
                  <a:pt x="54" y="43"/>
                </a:lnTo>
                <a:lnTo>
                  <a:pt x="51" y="39"/>
                </a:lnTo>
                <a:lnTo>
                  <a:pt x="26" y="48"/>
                </a:lnTo>
                <a:lnTo>
                  <a:pt x="8" y="48"/>
                </a:lnTo>
                <a:lnTo>
                  <a:pt x="0" y="50"/>
                </a:lnTo>
                <a:lnTo>
                  <a:pt x="5" y="57"/>
                </a:lnTo>
                <a:lnTo>
                  <a:pt x="18" y="62"/>
                </a:lnTo>
                <a:lnTo>
                  <a:pt x="31" y="55"/>
                </a:lnTo>
                <a:lnTo>
                  <a:pt x="40" y="55"/>
                </a:lnTo>
                <a:lnTo>
                  <a:pt x="48" y="67"/>
                </a:lnTo>
                <a:lnTo>
                  <a:pt x="63" y="52"/>
                </a:lnTo>
                <a:lnTo>
                  <a:pt x="96" y="48"/>
                </a:lnTo>
                <a:lnTo>
                  <a:pt x="149" y="1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35" name="Freeform 527"/>
          <p:cNvSpPr>
            <a:spLocks/>
          </p:cNvSpPr>
          <p:nvPr/>
        </p:nvSpPr>
        <p:spPr bwMode="auto">
          <a:xfrm>
            <a:off x="5849938" y="3135313"/>
            <a:ext cx="220662" cy="117475"/>
          </a:xfrm>
          <a:custGeom>
            <a:avLst/>
            <a:gdLst>
              <a:gd name="T0" fmla="*/ 219248 w 156"/>
              <a:gd name="T1" fmla="*/ 33337 h 74"/>
              <a:gd name="T2" fmla="*/ 200859 w 156"/>
              <a:gd name="T3" fmla="*/ 4762 h 74"/>
              <a:gd name="T4" fmla="*/ 148522 w 156"/>
              <a:gd name="T5" fmla="*/ 0 h 74"/>
              <a:gd name="T6" fmla="*/ 93357 w 156"/>
              <a:gd name="T7" fmla="*/ 7937 h 74"/>
              <a:gd name="T8" fmla="*/ 48093 w 156"/>
              <a:gd name="T9" fmla="*/ 7937 h 74"/>
              <a:gd name="T10" fmla="*/ 52337 w 156"/>
              <a:gd name="T11" fmla="*/ 15875 h 74"/>
              <a:gd name="T12" fmla="*/ 33948 w 156"/>
              <a:gd name="T13" fmla="*/ 36512 h 74"/>
              <a:gd name="T14" fmla="*/ 48093 w 156"/>
              <a:gd name="T15" fmla="*/ 49212 h 74"/>
              <a:gd name="T16" fmla="*/ 66481 w 156"/>
              <a:gd name="T17" fmla="*/ 41275 h 74"/>
              <a:gd name="T18" fmla="*/ 89113 w 156"/>
              <a:gd name="T19" fmla="*/ 66675 h 74"/>
              <a:gd name="T20" fmla="*/ 79212 w 156"/>
              <a:gd name="T21" fmla="*/ 74612 h 74"/>
              <a:gd name="T22" fmla="*/ 74968 w 156"/>
              <a:gd name="T23" fmla="*/ 66675 h 74"/>
              <a:gd name="T24" fmla="*/ 38191 w 156"/>
              <a:gd name="T25" fmla="*/ 82550 h 74"/>
              <a:gd name="T26" fmla="*/ 11316 w 156"/>
              <a:gd name="T27" fmla="*/ 82550 h 74"/>
              <a:gd name="T28" fmla="*/ 0 w 156"/>
              <a:gd name="T29" fmla="*/ 87312 h 74"/>
              <a:gd name="T30" fmla="*/ 7072 w 156"/>
              <a:gd name="T31" fmla="*/ 98425 h 74"/>
              <a:gd name="T32" fmla="*/ 26876 w 156"/>
              <a:gd name="T33" fmla="*/ 107950 h 74"/>
              <a:gd name="T34" fmla="*/ 45264 w 156"/>
              <a:gd name="T35" fmla="*/ 95250 h 74"/>
              <a:gd name="T36" fmla="*/ 59409 w 156"/>
              <a:gd name="T37" fmla="*/ 95250 h 74"/>
              <a:gd name="T38" fmla="*/ 70725 w 156"/>
              <a:gd name="T39" fmla="*/ 115888 h 74"/>
              <a:gd name="T40" fmla="*/ 93357 w 156"/>
              <a:gd name="T41" fmla="*/ 90487 h 74"/>
              <a:gd name="T42" fmla="*/ 141450 w 156"/>
              <a:gd name="T43" fmla="*/ 82550 h 74"/>
              <a:gd name="T44" fmla="*/ 219248 w 156"/>
              <a:gd name="T45" fmla="*/ 33337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74"/>
              <a:gd name="T71" fmla="*/ 156 w 156"/>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74">
                <a:moveTo>
                  <a:pt x="155" y="21"/>
                </a:moveTo>
                <a:lnTo>
                  <a:pt x="142" y="3"/>
                </a:lnTo>
                <a:lnTo>
                  <a:pt x="105" y="0"/>
                </a:lnTo>
                <a:lnTo>
                  <a:pt x="66" y="5"/>
                </a:lnTo>
                <a:lnTo>
                  <a:pt x="34" y="5"/>
                </a:lnTo>
                <a:lnTo>
                  <a:pt x="37" y="10"/>
                </a:lnTo>
                <a:lnTo>
                  <a:pt x="24" y="23"/>
                </a:lnTo>
                <a:lnTo>
                  <a:pt x="34" y="31"/>
                </a:lnTo>
                <a:lnTo>
                  <a:pt x="47" y="26"/>
                </a:lnTo>
                <a:lnTo>
                  <a:pt x="63" y="42"/>
                </a:lnTo>
                <a:lnTo>
                  <a:pt x="56" y="47"/>
                </a:lnTo>
                <a:lnTo>
                  <a:pt x="53" y="42"/>
                </a:lnTo>
                <a:lnTo>
                  <a:pt x="27" y="52"/>
                </a:lnTo>
                <a:lnTo>
                  <a:pt x="8" y="52"/>
                </a:lnTo>
                <a:lnTo>
                  <a:pt x="0" y="55"/>
                </a:lnTo>
                <a:lnTo>
                  <a:pt x="5" y="62"/>
                </a:lnTo>
                <a:lnTo>
                  <a:pt x="19" y="68"/>
                </a:lnTo>
                <a:lnTo>
                  <a:pt x="32" y="60"/>
                </a:lnTo>
                <a:lnTo>
                  <a:pt x="42" y="60"/>
                </a:lnTo>
                <a:lnTo>
                  <a:pt x="50" y="73"/>
                </a:lnTo>
                <a:lnTo>
                  <a:pt x="66" y="57"/>
                </a:lnTo>
                <a:lnTo>
                  <a:pt x="100" y="52"/>
                </a:lnTo>
                <a:lnTo>
                  <a:pt x="155"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36" name="Freeform 528"/>
          <p:cNvSpPr>
            <a:spLocks/>
          </p:cNvSpPr>
          <p:nvPr/>
        </p:nvSpPr>
        <p:spPr bwMode="auto">
          <a:xfrm>
            <a:off x="5400675" y="2789238"/>
            <a:ext cx="820738" cy="387350"/>
          </a:xfrm>
          <a:custGeom>
            <a:avLst/>
            <a:gdLst>
              <a:gd name="T0" fmla="*/ 25384 w 582"/>
              <a:gd name="T1" fmla="*/ 207963 h 244"/>
              <a:gd name="T2" fmla="*/ 97304 w 582"/>
              <a:gd name="T3" fmla="*/ 225425 h 244"/>
              <a:gd name="T4" fmla="*/ 90253 w 582"/>
              <a:gd name="T5" fmla="*/ 277813 h 244"/>
              <a:gd name="T6" fmla="*/ 71920 w 582"/>
              <a:gd name="T7" fmla="*/ 300038 h 244"/>
              <a:gd name="T8" fmla="*/ 67690 w 582"/>
              <a:gd name="T9" fmla="*/ 338138 h 244"/>
              <a:gd name="T10" fmla="*/ 97304 w 582"/>
              <a:gd name="T11" fmla="*/ 365125 h 244"/>
              <a:gd name="T12" fmla="*/ 164994 w 582"/>
              <a:gd name="T13" fmla="*/ 377825 h 244"/>
              <a:gd name="T14" fmla="*/ 190377 w 582"/>
              <a:gd name="T15" fmla="*/ 285750 h 244"/>
              <a:gd name="T16" fmla="*/ 229863 w 582"/>
              <a:gd name="T17" fmla="*/ 260350 h 244"/>
              <a:gd name="T18" fmla="*/ 255247 w 582"/>
              <a:gd name="T19" fmla="*/ 239713 h 244"/>
              <a:gd name="T20" fmla="*/ 307424 w 582"/>
              <a:gd name="T21" fmla="*/ 242888 h 244"/>
              <a:gd name="T22" fmla="*/ 291912 w 582"/>
              <a:gd name="T23" fmla="*/ 288925 h 244"/>
              <a:gd name="T24" fmla="*/ 298963 w 582"/>
              <a:gd name="T25" fmla="*/ 315913 h 244"/>
              <a:gd name="T26" fmla="*/ 376524 w 582"/>
              <a:gd name="T27" fmla="*/ 338138 h 244"/>
              <a:gd name="T28" fmla="*/ 424471 w 582"/>
              <a:gd name="T29" fmla="*/ 385763 h 244"/>
              <a:gd name="T30" fmla="*/ 492161 w 582"/>
              <a:gd name="T31" fmla="*/ 346075 h 244"/>
              <a:gd name="T32" fmla="*/ 592285 w 582"/>
              <a:gd name="T33" fmla="*/ 338138 h 244"/>
              <a:gd name="T34" fmla="*/ 661385 w 582"/>
              <a:gd name="T35" fmla="*/ 369888 h 244"/>
              <a:gd name="T36" fmla="*/ 657154 w 582"/>
              <a:gd name="T37" fmla="*/ 292100 h 244"/>
              <a:gd name="T38" fmla="*/ 720613 w 582"/>
              <a:gd name="T39" fmla="*/ 225425 h 244"/>
              <a:gd name="T40" fmla="*/ 778432 w 582"/>
              <a:gd name="T41" fmla="*/ 190500 h 244"/>
              <a:gd name="T42" fmla="*/ 771381 w 582"/>
              <a:gd name="T43" fmla="*/ 142875 h 244"/>
              <a:gd name="T44" fmla="*/ 743177 w 582"/>
              <a:gd name="T45" fmla="*/ 138113 h 244"/>
              <a:gd name="T46" fmla="*/ 664205 w 582"/>
              <a:gd name="T47" fmla="*/ 114300 h 244"/>
              <a:gd name="T48" fmla="*/ 636001 w 582"/>
              <a:gd name="T49" fmla="*/ 109538 h 244"/>
              <a:gd name="T50" fmla="*/ 562671 w 582"/>
              <a:gd name="T51" fmla="*/ 25400 h 244"/>
              <a:gd name="T52" fmla="*/ 472418 w 582"/>
              <a:gd name="T53" fmla="*/ 49212 h 244"/>
              <a:gd name="T54" fmla="*/ 438573 w 582"/>
              <a:gd name="T55" fmla="*/ 0 h 244"/>
              <a:gd name="T56" fmla="*/ 307424 w 582"/>
              <a:gd name="T57" fmla="*/ 36513 h 244"/>
              <a:gd name="T58" fmla="*/ 273579 w 582"/>
              <a:gd name="T59" fmla="*/ 109538 h 244"/>
              <a:gd name="T60" fmla="*/ 287681 w 582"/>
              <a:gd name="T61" fmla="*/ 146050 h 244"/>
              <a:gd name="T62" fmla="*/ 181916 w 582"/>
              <a:gd name="T63" fmla="*/ 142875 h 244"/>
              <a:gd name="T64" fmla="*/ 90253 w 582"/>
              <a:gd name="T65" fmla="*/ 101600 h 244"/>
              <a:gd name="T66" fmla="*/ 43716 w 582"/>
              <a:gd name="T67" fmla="*/ 109538 h 244"/>
              <a:gd name="T68" fmla="*/ 25384 w 582"/>
              <a:gd name="T69" fmla="*/ 150813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2"/>
              <a:gd name="T106" fmla="*/ 0 h 244"/>
              <a:gd name="T107" fmla="*/ 582 w 582"/>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2" h="244">
                <a:moveTo>
                  <a:pt x="0" y="105"/>
                </a:moveTo>
                <a:lnTo>
                  <a:pt x="18" y="131"/>
                </a:lnTo>
                <a:lnTo>
                  <a:pt x="10" y="153"/>
                </a:lnTo>
                <a:lnTo>
                  <a:pt x="69" y="142"/>
                </a:lnTo>
                <a:lnTo>
                  <a:pt x="101" y="177"/>
                </a:lnTo>
                <a:lnTo>
                  <a:pt x="64" y="175"/>
                </a:lnTo>
                <a:lnTo>
                  <a:pt x="51" y="177"/>
                </a:lnTo>
                <a:lnTo>
                  <a:pt x="51" y="189"/>
                </a:lnTo>
                <a:lnTo>
                  <a:pt x="34" y="189"/>
                </a:lnTo>
                <a:lnTo>
                  <a:pt x="48" y="213"/>
                </a:lnTo>
                <a:lnTo>
                  <a:pt x="69" y="218"/>
                </a:lnTo>
                <a:lnTo>
                  <a:pt x="69" y="230"/>
                </a:lnTo>
                <a:lnTo>
                  <a:pt x="101" y="223"/>
                </a:lnTo>
                <a:lnTo>
                  <a:pt x="117" y="238"/>
                </a:lnTo>
                <a:lnTo>
                  <a:pt x="124" y="240"/>
                </a:lnTo>
                <a:lnTo>
                  <a:pt x="135" y="180"/>
                </a:lnTo>
                <a:lnTo>
                  <a:pt x="160" y="172"/>
                </a:lnTo>
                <a:lnTo>
                  <a:pt x="163" y="164"/>
                </a:lnTo>
                <a:lnTo>
                  <a:pt x="170" y="156"/>
                </a:lnTo>
                <a:lnTo>
                  <a:pt x="181" y="151"/>
                </a:lnTo>
                <a:lnTo>
                  <a:pt x="194" y="148"/>
                </a:lnTo>
                <a:lnTo>
                  <a:pt x="218" y="153"/>
                </a:lnTo>
                <a:lnTo>
                  <a:pt x="202" y="161"/>
                </a:lnTo>
                <a:lnTo>
                  <a:pt x="207" y="182"/>
                </a:lnTo>
                <a:lnTo>
                  <a:pt x="199" y="189"/>
                </a:lnTo>
                <a:lnTo>
                  <a:pt x="212" y="199"/>
                </a:lnTo>
                <a:lnTo>
                  <a:pt x="248" y="192"/>
                </a:lnTo>
                <a:lnTo>
                  <a:pt x="267" y="213"/>
                </a:lnTo>
                <a:lnTo>
                  <a:pt x="274" y="238"/>
                </a:lnTo>
                <a:lnTo>
                  <a:pt x="301" y="243"/>
                </a:lnTo>
                <a:lnTo>
                  <a:pt x="335" y="221"/>
                </a:lnTo>
                <a:lnTo>
                  <a:pt x="349" y="218"/>
                </a:lnTo>
                <a:lnTo>
                  <a:pt x="381" y="218"/>
                </a:lnTo>
                <a:lnTo>
                  <a:pt x="420" y="213"/>
                </a:lnTo>
                <a:lnTo>
                  <a:pt x="456" y="216"/>
                </a:lnTo>
                <a:lnTo>
                  <a:pt x="469" y="233"/>
                </a:lnTo>
                <a:lnTo>
                  <a:pt x="477" y="210"/>
                </a:lnTo>
                <a:lnTo>
                  <a:pt x="466" y="184"/>
                </a:lnTo>
                <a:lnTo>
                  <a:pt x="503" y="177"/>
                </a:lnTo>
                <a:lnTo>
                  <a:pt x="511" y="142"/>
                </a:lnTo>
                <a:lnTo>
                  <a:pt x="549" y="146"/>
                </a:lnTo>
                <a:lnTo>
                  <a:pt x="552" y="120"/>
                </a:lnTo>
                <a:lnTo>
                  <a:pt x="581" y="110"/>
                </a:lnTo>
                <a:lnTo>
                  <a:pt x="547" y="90"/>
                </a:lnTo>
                <a:lnTo>
                  <a:pt x="547" y="77"/>
                </a:lnTo>
                <a:lnTo>
                  <a:pt x="527" y="87"/>
                </a:lnTo>
                <a:lnTo>
                  <a:pt x="495" y="67"/>
                </a:lnTo>
                <a:lnTo>
                  <a:pt x="471" y="72"/>
                </a:lnTo>
                <a:lnTo>
                  <a:pt x="459" y="59"/>
                </a:lnTo>
                <a:lnTo>
                  <a:pt x="451" y="69"/>
                </a:lnTo>
                <a:lnTo>
                  <a:pt x="399" y="23"/>
                </a:lnTo>
                <a:lnTo>
                  <a:pt x="399" y="16"/>
                </a:lnTo>
                <a:lnTo>
                  <a:pt x="362" y="38"/>
                </a:lnTo>
                <a:lnTo>
                  <a:pt x="335" y="31"/>
                </a:lnTo>
                <a:lnTo>
                  <a:pt x="329" y="5"/>
                </a:lnTo>
                <a:lnTo>
                  <a:pt x="311" y="0"/>
                </a:lnTo>
                <a:lnTo>
                  <a:pt x="298" y="16"/>
                </a:lnTo>
                <a:lnTo>
                  <a:pt x="218" y="23"/>
                </a:lnTo>
                <a:lnTo>
                  <a:pt x="210" y="59"/>
                </a:lnTo>
                <a:lnTo>
                  <a:pt x="194" y="69"/>
                </a:lnTo>
                <a:lnTo>
                  <a:pt x="212" y="79"/>
                </a:lnTo>
                <a:lnTo>
                  <a:pt x="204" y="92"/>
                </a:lnTo>
                <a:lnTo>
                  <a:pt x="160" y="77"/>
                </a:lnTo>
                <a:lnTo>
                  <a:pt x="129" y="90"/>
                </a:lnTo>
                <a:lnTo>
                  <a:pt x="117" y="67"/>
                </a:lnTo>
                <a:lnTo>
                  <a:pt x="64" y="64"/>
                </a:lnTo>
                <a:lnTo>
                  <a:pt x="36" y="90"/>
                </a:lnTo>
                <a:lnTo>
                  <a:pt x="31" y="69"/>
                </a:lnTo>
                <a:lnTo>
                  <a:pt x="20" y="74"/>
                </a:lnTo>
                <a:lnTo>
                  <a:pt x="18" y="95"/>
                </a:lnTo>
                <a:lnTo>
                  <a:pt x="0" y="10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37" name="Freeform 529"/>
          <p:cNvSpPr>
            <a:spLocks/>
          </p:cNvSpPr>
          <p:nvPr/>
        </p:nvSpPr>
        <p:spPr bwMode="auto">
          <a:xfrm>
            <a:off x="5400675" y="2789238"/>
            <a:ext cx="828675" cy="396875"/>
          </a:xfrm>
          <a:custGeom>
            <a:avLst/>
            <a:gdLst>
              <a:gd name="T0" fmla="*/ 25368 w 588"/>
              <a:gd name="T1" fmla="*/ 212725 h 250"/>
              <a:gd name="T2" fmla="*/ 98652 w 588"/>
              <a:gd name="T3" fmla="*/ 230188 h 250"/>
              <a:gd name="T4" fmla="*/ 91605 w 588"/>
              <a:gd name="T5" fmla="*/ 284163 h 250"/>
              <a:gd name="T6" fmla="*/ 73284 w 588"/>
              <a:gd name="T7" fmla="*/ 307975 h 250"/>
              <a:gd name="T8" fmla="*/ 69056 w 588"/>
              <a:gd name="T9" fmla="*/ 346075 h 250"/>
              <a:gd name="T10" fmla="*/ 98652 w 588"/>
              <a:gd name="T11" fmla="*/ 374650 h 250"/>
              <a:gd name="T12" fmla="*/ 166299 w 588"/>
              <a:gd name="T13" fmla="*/ 387350 h 250"/>
              <a:gd name="T14" fmla="*/ 191666 w 588"/>
              <a:gd name="T15" fmla="*/ 292100 h 250"/>
              <a:gd name="T16" fmla="*/ 232536 w 588"/>
              <a:gd name="T17" fmla="*/ 266700 h 250"/>
              <a:gd name="T18" fmla="*/ 257904 w 588"/>
              <a:gd name="T19" fmla="*/ 246063 h 250"/>
              <a:gd name="T20" fmla="*/ 310048 w 588"/>
              <a:gd name="T21" fmla="*/ 249238 h 250"/>
              <a:gd name="T22" fmla="*/ 294546 w 588"/>
              <a:gd name="T23" fmla="*/ 295275 h 250"/>
              <a:gd name="T24" fmla="*/ 301593 w 588"/>
              <a:gd name="T25" fmla="*/ 323850 h 250"/>
              <a:gd name="T26" fmla="*/ 380514 w 588"/>
              <a:gd name="T27" fmla="*/ 346075 h 250"/>
              <a:gd name="T28" fmla="*/ 428431 w 588"/>
              <a:gd name="T29" fmla="*/ 395288 h 250"/>
              <a:gd name="T30" fmla="*/ 497487 w 588"/>
              <a:gd name="T31" fmla="*/ 354013 h 250"/>
              <a:gd name="T32" fmla="*/ 597548 w 588"/>
              <a:gd name="T33" fmla="*/ 346075 h 250"/>
              <a:gd name="T34" fmla="*/ 668013 w 588"/>
              <a:gd name="T35" fmla="*/ 379413 h 250"/>
              <a:gd name="T36" fmla="*/ 663785 w 588"/>
              <a:gd name="T37" fmla="*/ 300038 h 250"/>
              <a:gd name="T38" fmla="*/ 727205 w 588"/>
              <a:gd name="T39" fmla="*/ 230188 h 250"/>
              <a:gd name="T40" fmla="*/ 786396 w 588"/>
              <a:gd name="T41" fmla="*/ 195263 h 250"/>
              <a:gd name="T42" fmla="*/ 779349 w 588"/>
              <a:gd name="T43" fmla="*/ 146050 h 250"/>
              <a:gd name="T44" fmla="*/ 749754 w 588"/>
              <a:gd name="T45" fmla="*/ 141288 h 250"/>
              <a:gd name="T46" fmla="*/ 670832 w 588"/>
              <a:gd name="T47" fmla="*/ 117475 h 250"/>
              <a:gd name="T48" fmla="*/ 642646 w 588"/>
              <a:gd name="T49" fmla="*/ 112713 h 250"/>
              <a:gd name="T50" fmla="*/ 567952 w 588"/>
              <a:gd name="T51" fmla="*/ 25400 h 250"/>
              <a:gd name="T52" fmla="*/ 476347 w 588"/>
              <a:gd name="T53" fmla="*/ 50800 h 250"/>
              <a:gd name="T54" fmla="*/ 442524 w 588"/>
              <a:gd name="T55" fmla="*/ 0 h 250"/>
              <a:gd name="T56" fmla="*/ 310048 w 588"/>
              <a:gd name="T57" fmla="*/ 38100 h 250"/>
              <a:gd name="T58" fmla="*/ 276225 w 588"/>
              <a:gd name="T59" fmla="*/ 112713 h 250"/>
              <a:gd name="T60" fmla="*/ 290318 w 588"/>
              <a:gd name="T61" fmla="*/ 149225 h 250"/>
              <a:gd name="T62" fmla="*/ 183210 w 588"/>
              <a:gd name="T63" fmla="*/ 146050 h 250"/>
              <a:gd name="T64" fmla="*/ 91605 w 588"/>
              <a:gd name="T65" fmla="*/ 104775 h 250"/>
              <a:gd name="T66" fmla="*/ 43689 w 588"/>
              <a:gd name="T67" fmla="*/ 112713 h 250"/>
              <a:gd name="T68" fmla="*/ 25368 w 588"/>
              <a:gd name="T69" fmla="*/ 153988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8"/>
              <a:gd name="T106" fmla="*/ 0 h 250"/>
              <a:gd name="T107" fmla="*/ 588 w 588"/>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8" h="250">
                <a:moveTo>
                  <a:pt x="0" y="108"/>
                </a:moveTo>
                <a:lnTo>
                  <a:pt x="18" y="134"/>
                </a:lnTo>
                <a:lnTo>
                  <a:pt x="10" y="157"/>
                </a:lnTo>
                <a:lnTo>
                  <a:pt x="70" y="145"/>
                </a:lnTo>
                <a:lnTo>
                  <a:pt x="102" y="181"/>
                </a:lnTo>
                <a:lnTo>
                  <a:pt x="65" y="179"/>
                </a:lnTo>
                <a:lnTo>
                  <a:pt x="52" y="181"/>
                </a:lnTo>
                <a:lnTo>
                  <a:pt x="52" y="194"/>
                </a:lnTo>
                <a:lnTo>
                  <a:pt x="34" y="194"/>
                </a:lnTo>
                <a:lnTo>
                  <a:pt x="49" y="218"/>
                </a:lnTo>
                <a:lnTo>
                  <a:pt x="70" y="223"/>
                </a:lnTo>
                <a:lnTo>
                  <a:pt x="70" y="236"/>
                </a:lnTo>
                <a:lnTo>
                  <a:pt x="102" y="228"/>
                </a:lnTo>
                <a:lnTo>
                  <a:pt x="118" y="244"/>
                </a:lnTo>
                <a:lnTo>
                  <a:pt x="125" y="246"/>
                </a:lnTo>
                <a:lnTo>
                  <a:pt x="136" y="184"/>
                </a:lnTo>
                <a:lnTo>
                  <a:pt x="162" y="176"/>
                </a:lnTo>
                <a:lnTo>
                  <a:pt x="165" y="168"/>
                </a:lnTo>
                <a:lnTo>
                  <a:pt x="172" y="160"/>
                </a:lnTo>
                <a:lnTo>
                  <a:pt x="183" y="155"/>
                </a:lnTo>
                <a:lnTo>
                  <a:pt x="196" y="152"/>
                </a:lnTo>
                <a:lnTo>
                  <a:pt x="220" y="157"/>
                </a:lnTo>
                <a:lnTo>
                  <a:pt x="204" y="165"/>
                </a:lnTo>
                <a:lnTo>
                  <a:pt x="209" y="186"/>
                </a:lnTo>
                <a:lnTo>
                  <a:pt x="201" y="194"/>
                </a:lnTo>
                <a:lnTo>
                  <a:pt x="214" y="204"/>
                </a:lnTo>
                <a:lnTo>
                  <a:pt x="251" y="197"/>
                </a:lnTo>
                <a:lnTo>
                  <a:pt x="270" y="218"/>
                </a:lnTo>
                <a:lnTo>
                  <a:pt x="277" y="244"/>
                </a:lnTo>
                <a:lnTo>
                  <a:pt x="304" y="249"/>
                </a:lnTo>
                <a:lnTo>
                  <a:pt x="338" y="226"/>
                </a:lnTo>
                <a:lnTo>
                  <a:pt x="353" y="223"/>
                </a:lnTo>
                <a:lnTo>
                  <a:pt x="385" y="223"/>
                </a:lnTo>
                <a:lnTo>
                  <a:pt x="424" y="218"/>
                </a:lnTo>
                <a:lnTo>
                  <a:pt x="461" y="221"/>
                </a:lnTo>
                <a:lnTo>
                  <a:pt x="474" y="239"/>
                </a:lnTo>
                <a:lnTo>
                  <a:pt x="482" y="215"/>
                </a:lnTo>
                <a:lnTo>
                  <a:pt x="471" y="189"/>
                </a:lnTo>
                <a:lnTo>
                  <a:pt x="508" y="181"/>
                </a:lnTo>
                <a:lnTo>
                  <a:pt x="516" y="145"/>
                </a:lnTo>
                <a:lnTo>
                  <a:pt x="555" y="150"/>
                </a:lnTo>
                <a:lnTo>
                  <a:pt x="558" y="123"/>
                </a:lnTo>
                <a:lnTo>
                  <a:pt x="587" y="113"/>
                </a:lnTo>
                <a:lnTo>
                  <a:pt x="553" y="92"/>
                </a:lnTo>
                <a:lnTo>
                  <a:pt x="553" y="79"/>
                </a:lnTo>
                <a:lnTo>
                  <a:pt x="532" y="89"/>
                </a:lnTo>
                <a:lnTo>
                  <a:pt x="500" y="69"/>
                </a:lnTo>
                <a:lnTo>
                  <a:pt x="476" y="74"/>
                </a:lnTo>
                <a:lnTo>
                  <a:pt x="464" y="60"/>
                </a:lnTo>
                <a:lnTo>
                  <a:pt x="456" y="71"/>
                </a:lnTo>
                <a:lnTo>
                  <a:pt x="403" y="24"/>
                </a:lnTo>
                <a:lnTo>
                  <a:pt x="403" y="16"/>
                </a:lnTo>
                <a:lnTo>
                  <a:pt x="366" y="39"/>
                </a:lnTo>
                <a:lnTo>
                  <a:pt x="338" y="32"/>
                </a:lnTo>
                <a:lnTo>
                  <a:pt x="332" y="5"/>
                </a:lnTo>
                <a:lnTo>
                  <a:pt x="314" y="0"/>
                </a:lnTo>
                <a:lnTo>
                  <a:pt x="301" y="16"/>
                </a:lnTo>
                <a:lnTo>
                  <a:pt x="220" y="24"/>
                </a:lnTo>
                <a:lnTo>
                  <a:pt x="212" y="60"/>
                </a:lnTo>
                <a:lnTo>
                  <a:pt x="196" y="71"/>
                </a:lnTo>
                <a:lnTo>
                  <a:pt x="214" y="81"/>
                </a:lnTo>
                <a:lnTo>
                  <a:pt x="206" y="94"/>
                </a:lnTo>
                <a:lnTo>
                  <a:pt x="162" y="79"/>
                </a:lnTo>
                <a:lnTo>
                  <a:pt x="130" y="92"/>
                </a:lnTo>
                <a:lnTo>
                  <a:pt x="118" y="69"/>
                </a:lnTo>
                <a:lnTo>
                  <a:pt x="65" y="66"/>
                </a:lnTo>
                <a:lnTo>
                  <a:pt x="36" y="92"/>
                </a:lnTo>
                <a:lnTo>
                  <a:pt x="31" y="71"/>
                </a:lnTo>
                <a:lnTo>
                  <a:pt x="20" y="76"/>
                </a:lnTo>
                <a:lnTo>
                  <a:pt x="18" y="97"/>
                </a:lnTo>
                <a:lnTo>
                  <a:pt x="0" y="10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38" name="Freeform 530"/>
          <p:cNvSpPr>
            <a:spLocks/>
          </p:cNvSpPr>
          <p:nvPr/>
        </p:nvSpPr>
        <p:spPr bwMode="auto">
          <a:xfrm>
            <a:off x="5576888" y="3068638"/>
            <a:ext cx="355600" cy="223837"/>
          </a:xfrm>
          <a:custGeom>
            <a:avLst/>
            <a:gdLst>
              <a:gd name="T0" fmla="*/ 0 w 252"/>
              <a:gd name="T1" fmla="*/ 106362 h 141"/>
              <a:gd name="T2" fmla="*/ 15522 w 252"/>
              <a:gd name="T3" fmla="*/ 103187 h 141"/>
              <a:gd name="T4" fmla="*/ 15522 w 252"/>
              <a:gd name="T5" fmla="*/ 92075 h 141"/>
              <a:gd name="T6" fmla="*/ 46567 w 252"/>
              <a:gd name="T7" fmla="*/ 71437 h 141"/>
              <a:gd name="T8" fmla="*/ 69144 w 252"/>
              <a:gd name="T9" fmla="*/ 87312 h 141"/>
              <a:gd name="T10" fmla="*/ 73378 w 252"/>
              <a:gd name="T11" fmla="*/ 120650 h 141"/>
              <a:gd name="T12" fmla="*/ 94544 w 252"/>
              <a:gd name="T13" fmla="*/ 106362 h 141"/>
              <a:gd name="T14" fmla="*/ 108656 w 252"/>
              <a:gd name="T15" fmla="*/ 111125 h 141"/>
              <a:gd name="T16" fmla="*/ 131233 w 252"/>
              <a:gd name="T17" fmla="*/ 163512 h 141"/>
              <a:gd name="T18" fmla="*/ 177800 w 252"/>
              <a:gd name="T19" fmla="*/ 195262 h 141"/>
              <a:gd name="T20" fmla="*/ 213078 w 252"/>
              <a:gd name="T21" fmla="*/ 206375 h 141"/>
              <a:gd name="T22" fmla="*/ 213078 w 252"/>
              <a:gd name="T23" fmla="*/ 222250 h 141"/>
              <a:gd name="T24" fmla="*/ 239889 w 252"/>
              <a:gd name="T25" fmla="*/ 222250 h 141"/>
              <a:gd name="T26" fmla="*/ 246944 w 252"/>
              <a:gd name="T27" fmla="*/ 179387 h 141"/>
              <a:gd name="T28" fmla="*/ 239889 w 252"/>
              <a:gd name="T29" fmla="*/ 158750 h 141"/>
              <a:gd name="T30" fmla="*/ 224367 w 252"/>
              <a:gd name="T31" fmla="*/ 163512 h 141"/>
              <a:gd name="T32" fmla="*/ 220133 w 252"/>
              <a:gd name="T33" fmla="*/ 134937 h 141"/>
              <a:gd name="T34" fmla="*/ 239889 w 252"/>
              <a:gd name="T35" fmla="*/ 147637 h 141"/>
              <a:gd name="T36" fmla="*/ 249767 w 252"/>
              <a:gd name="T37" fmla="*/ 147637 h 141"/>
              <a:gd name="T38" fmla="*/ 273756 w 252"/>
              <a:gd name="T39" fmla="*/ 115887 h 141"/>
              <a:gd name="T40" fmla="*/ 307622 w 252"/>
              <a:gd name="T41" fmla="*/ 120650 h 141"/>
              <a:gd name="T42" fmla="*/ 314678 w 252"/>
              <a:gd name="T43" fmla="*/ 128587 h 141"/>
              <a:gd name="T44" fmla="*/ 304800 w 252"/>
              <a:gd name="T45" fmla="*/ 142875 h 141"/>
              <a:gd name="T46" fmla="*/ 340078 w 252"/>
              <a:gd name="T47" fmla="*/ 128587 h 141"/>
              <a:gd name="T48" fmla="*/ 344311 w 252"/>
              <a:gd name="T49" fmla="*/ 134937 h 141"/>
              <a:gd name="T50" fmla="*/ 354189 w 252"/>
              <a:gd name="T51" fmla="*/ 128587 h 141"/>
              <a:gd name="T52" fmla="*/ 331611 w 252"/>
              <a:gd name="T53" fmla="*/ 103187 h 141"/>
              <a:gd name="T54" fmla="*/ 314678 w 252"/>
              <a:gd name="T55" fmla="*/ 111125 h 141"/>
              <a:gd name="T56" fmla="*/ 300567 w 252"/>
              <a:gd name="T57" fmla="*/ 98425 h 141"/>
              <a:gd name="T58" fmla="*/ 318911 w 252"/>
              <a:gd name="T59" fmla="*/ 79375 h 141"/>
              <a:gd name="T60" fmla="*/ 314678 w 252"/>
              <a:gd name="T61" fmla="*/ 71437 h 141"/>
              <a:gd name="T62" fmla="*/ 293511 w 252"/>
              <a:gd name="T63" fmla="*/ 76200 h 141"/>
              <a:gd name="T64" fmla="*/ 246944 w 252"/>
              <a:gd name="T65" fmla="*/ 111125 h 141"/>
              <a:gd name="T66" fmla="*/ 208844 w 252"/>
              <a:gd name="T67" fmla="*/ 103187 h 141"/>
              <a:gd name="T68" fmla="*/ 200378 w 252"/>
              <a:gd name="T69" fmla="*/ 63500 h 141"/>
              <a:gd name="T70" fmla="*/ 173567 w 252"/>
              <a:gd name="T71" fmla="*/ 31750 h 141"/>
              <a:gd name="T72" fmla="*/ 122767 w 252"/>
              <a:gd name="T73" fmla="*/ 42862 h 141"/>
              <a:gd name="T74" fmla="*/ 104422 w 252"/>
              <a:gd name="T75" fmla="*/ 26987 h 141"/>
              <a:gd name="T76" fmla="*/ 101600 w 252"/>
              <a:gd name="T77" fmla="*/ 34925 h 141"/>
              <a:gd name="T78" fmla="*/ 90311 w 252"/>
              <a:gd name="T79" fmla="*/ 42862 h 141"/>
              <a:gd name="T80" fmla="*/ 80433 w 252"/>
              <a:gd name="T81" fmla="*/ 42862 h 141"/>
              <a:gd name="T82" fmla="*/ 64911 w 252"/>
              <a:gd name="T83" fmla="*/ 34925 h 141"/>
              <a:gd name="T84" fmla="*/ 55033 w 252"/>
              <a:gd name="T85" fmla="*/ 47625 h 141"/>
              <a:gd name="T86" fmla="*/ 55033 w 252"/>
              <a:gd name="T87" fmla="*/ 34925 h 141"/>
              <a:gd name="T88" fmla="*/ 43744 w 252"/>
              <a:gd name="T89" fmla="*/ 31750 h 141"/>
              <a:gd name="T90" fmla="*/ 43744 w 252"/>
              <a:gd name="T91" fmla="*/ 19050 h 141"/>
              <a:gd name="T92" fmla="*/ 50800 w 252"/>
              <a:gd name="T93" fmla="*/ 0 h 141"/>
              <a:gd name="T94" fmla="*/ 15522 w 252"/>
              <a:gd name="T95" fmla="*/ 12700 h 141"/>
              <a:gd name="T96" fmla="*/ 0 w 252"/>
              <a:gd name="T97" fmla="*/ 106362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2"/>
              <a:gd name="T148" fmla="*/ 0 h 141"/>
              <a:gd name="T149" fmla="*/ 252 w 252"/>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2" h="141">
                <a:moveTo>
                  <a:pt x="0" y="67"/>
                </a:moveTo>
                <a:lnTo>
                  <a:pt x="11" y="65"/>
                </a:lnTo>
                <a:lnTo>
                  <a:pt x="11" y="58"/>
                </a:lnTo>
                <a:lnTo>
                  <a:pt x="33" y="45"/>
                </a:lnTo>
                <a:lnTo>
                  <a:pt x="49" y="55"/>
                </a:lnTo>
                <a:lnTo>
                  <a:pt x="52" y="76"/>
                </a:lnTo>
                <a:lnTo>
                  <a:pt x="67" y="67"/>
                </a:lnTo>
                <a:lnTo>
                  <a:pt x="77" y="70"/>
                </a:lnTo>
                <a:lnTo>
                  <a:pt x="93" y="103"/>
                </a:lnTo>
                <a:lnTo>
                  <a:pt x="126" y="123"/>
                </a:lnTo>
                <a:lnTo>
                  <a:pt x="151" y="130"/>
                </a:lnTo>
                <a:lnTo>
                  <a:pt x="151" y="140"/>
                </a:lnTo>
                <a:lnTo>
                  <a:pt x="170" y="140"/>
                </a:lnTo>
                <a:lnTo>
                  <a:pt x="175" y="113"/>
                </a:lnTo>
                <a:lnTo>
                  <a:pt x="170" y="100"/>
                </a:lnTo>
                <a:lnTo>
                  <a:pt x="159" y="103"/>
                </a:lnTo>
                <a:lnTo>
                  <a:pt x="156" y="85"/>
                </a:lnTo>
                <a:lnTo>
                  <a:pt x="170" y="93"/>
                </a:lnTo>
                <a:lnTo>
                  <a:pt x="177" y="93"/>
                </a:lnTo>
                <a:lnTo>
                  <a:pt x="194" y="73"/>
                </a:lnTo>
                <a:lnTo>
                  <a:pt x="218" y="76"/>
                </a:lnTo>
                <a:lnTo>
                  <a:pt x="223" y="81"/>
                </a:lnTo>
                <a:lnTo>
                  <a:pt x="216" y="90"/>
                </a:lnTo>
                <a:lnTo>
                  <a:pt x="241" y="81"/>
                </a:lnTo>
                <a:lnTo>
                  <a:pt x="244" y="85"/>
                </a:lnTo>
                <a:lnTo>
                  <a:pt x="251" y="81"/>
                </a:lnTo>
                <a:lnTo>
                  <a:pt x="235" y="65"/>
                </a:lnTo>
                <a:lnTo>
                  <a:pt x="223" y="70"/>
                </a:lnTo>
                <a:lnTo>
                  <a:pt x="213" y="62"/>
                </a:lnTo>
                <a:lnTo>
                  <a:pt x="226" y="50"/>
                </a:lnTo>
                <a:lnTo>
                  <a:pt x="223" y="45"/>
                </a:lnTo>
                <a:lnTo>
                  <a:pt x="208" y="48"/>
                </a:lnTo>
                <a:lnTo>
                  <a:pt x="175" y="70"/>
                </a:lnTo>
                <a:lnTo>
                  <a:pt x="148" y="65"/>
                </a:lnTo>
                <a:lnTo>
                  <a:pt x="142" y="40"/>
                </a:lnTo>
                <a:lnTo>
                  <a:pt x="123" y="20"/>
                </a:lnTo>
                <a:lnTo>
                  <a:pt x="87" y="27"/>
                </a:lnTo>
                <a:lnTo>
                  <a:pt x="74" y="17"/>
                </a:lnTo>
                <a:lnTo>
                  <a:pt x="72" y="22"/>
                </a:lnTo>
                <a:lnTo>
                  <a:pt x="64" y="27"/>
                </a:lnTo>
                <a:lnTo>
                  <a:pt x="57" y="27"/>
                </a:lnTo>
                <a:lnTo>
                  <a:pt x="46" y="22"/>
                </a:lnTo>
                <a:lnTo>
                  <a:pt x="39" y="30"/>
                </a:lnTo>
                <a:lnTo>
                  <a:pt x="39" y="22"/>
                </a:lnTo>
                <a:lnTo>
                  <a:pt x="31" y="20"/>
                </a:lnTo>
                <a:lnTo>
                  <a:pt x="31" y="12"/>
                </a:lnTo>
                <a:lnTo>
                  <a:pt x="36" y="0"/>
                </a:lnTo>
                <a:lnTo>
                  <a:pt x="11" y="8"/>
                </a:lnTo>
                <a:lnTo>
                  <a:pt x="0" y="6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39" name="Freeform 531"/>
          <p:cNvSpPr>
            <a:spLocks/>
          </p:cNvSpPr>
          <p:nvPr/>
        </p:nvSpPr>
        <p:spPr bwMode="auto">
          <a:xfrm>
            <a:off x="5576888" y="3068638"/>
            <a:ext cx="363537" cy="233362"/>
          </a:xfrm>
          <a:custGeom>
            <a:avLst/>
            <a:gdLst>
              <a:gd name="T0" fmla="*/ 0 w 258"/>
              <a:gd name="T1" fmla="*/ 111125 h 147"/>
              <a:gd name="T2" fmla="*/ 15500 w 258"/>
              <a:gd name="T3" fmla="*/ 107950 h 147"/>
              <a:gd name="T4" fmla="*/ 15500 w 258"/>
              <a:gd name="T5" fmla="*/ 95250 h 147"/>
              <a:gd name="T6" fmla="*/ 47908 w 258"/>
              <a:gd name="T7" fmla="*/ 74612 h 147"/>
              <a:gd name="T8" fmla="*/ 70453 w 258"/>
              <a:gd name="T9" fmla="*/ 90487 h 147"/>
              <a:gd name="T10" fmla="*/ 74680 w 258"/>
              <a:gd name="T11" fmla="*/ 125412 h 147"/>
              <a:gd name="T12" fmla="*/ 97225 w 258"/>
              <a:gd name="T13" fmla="*/ 111125 h 147"/>
              <a:gd name="T14" fmla="*/ 111316 w 258"/>
              <a:gd name="T15" fmla="*/ 115887 h 147"/>
              <a:gd name="T16" fmla="*/ 133861 w 258"/>
              <a:gd name="T17" fmla="*/ 169862 h 147"/>
              <a:gd name="T18" fmla="*/ 181769 w 258"/>
              <a:gd name="T19" fmla="*/ 203200 h 147"/>
              <a:gd name="T20" fmla="*/ 218404 w 258"/>
              <a:gd name="T21" fmla="*/ 215900 h 147"/>
              <a:gd name="T22" fmla="*/ 218404 w 258"/>
              <a:gd name="T23" fmla="*/ 231775 h 147"/>
              <a:gd name="T24" fmla="*/ 245176 w 258"/>
              <a:gd name="T25" fmla="*/ 231775 h 147"/>
              <a:gd name="T26" fmla="*/ 252221 w 258"/>
              <a:gd name="T27" fmla="*/ 187325 h 147"/>
              <a:gd name="T28" fmla="*/ 245176 w 258"/>
              <a:gd name="T29" fmla="*/ 165100 h 147"/>
              <a:gd name="T30" fmla="*/ 229676 w 258"/>
              <a:gd name="T31" fmla="*/ 169862 h 147"/>
              <a:gd name="T32" fmla="*/ 225449 w 258"/>
              <a:gd name="T33" fmla="*/ 141287 h 147"/>
              <a:gd name="T34" fmla="*/ 245176 w 258"/>
              <a:gd name="T35" fmla="*/ 153987 h 147"/>
              <a:gd name="T36" fmla="*/ 255039 w 258"/>
              <a:gd name="T37" fmla="*/ 153987 h 147"/>
              <a:gd name="T38" fmla="*/ 280403 w 258"/>
              <a:gd name="T39" fmla="*/ 120650 h 147"/>
              <a:gd name="T40" fmla="*/ 314220 w 258"/>
              <a:gd name="T41" fmla="*/ 125412 h 147"/>
              <a:gd name="T42" fmla="*/ 321265 w 258"/>
              <a:gd name="T43" fmla="*/ 133350 h 147"/>
              <a:gd name="T44" fmla="*/ 311402 w 258"/>
              <a:gd name="T45" fmla="*/ 149225 h 147"/>
              <a:gd name="T46" fmla="*/ 348037 w 258"/>
              <a:gd name="T47" fmla="*/ 133350 h 147"/>
              <a:gd name="T48" fmla="*/ 352264 w 258"/>
              <a:gd name="T49" fmla="*/ 141287 h 147"/>
              <a:gd name="T50" fmla="*/ 362128 w 258"/>
              <a:gd name="T51" fmla="*/ 133350 h 147"/>
              <a:gd name="T52" fmla="*/ 339583 w 258"/>
              <a:gd name="T53" fmla="*/ 107950 h 147"/>
              <a:gd name="T54" fmla="*/ 321265 w 258"/>
              <a:gd name="T55" fmla="*/ 115887 h 147"/>
              <a:gd name="T56" fmla="*/ 307175 w 258"/>
              <a:gd name="T57" fmla="*/ 103187 h 147"/>
              <a:gd name="T58" fmla="*/ 325492 w 258"/>
              <a:gd name="T59" fmla="*/ 82550 h 147"/>
              <a:gd name="T60" fmla="*/ 321265 w 258"/>
              <a:gd name="T61" fmla="*/ 74612 h 147"/>
              <a:gd name="T62" fmla="*/ 300129 w 258"/>
              <a:gd name="T63" fmla="*/ 79375 h 147"/>
              <a:gd name="T64" fmla="*/ 252221 w 258"/>
              <a:gd name="T65" fmla="*/ 115887 h 147"/>
              <a:gd name="T66" fmla="*/ 214177 w 258"/>
              <a:gd name="T67" fmla="*/ 107950 h 147"/>
              <a:gd name="T68" fmla="*/ 204313 w 258"/>
              <a:gd name="T69" fmla="*/ 66675 h 147"/>
              <a:gd name="T70" fmla="*/ 177541 w 258"/>
              <a:gd name="T71" fmla="*/ 33337 h 147"/>
              <a:gd name="T72" fmla="*/ 125406 w 258"/>
              <a:gd name="T73" fmla="*/ 44450 h 147"/>
              <a:gd name="T74" fmla="*/ 107088 w 258"/>
              <a:gd name="T75" fmla="*/ 28575 h 147"/>
              <a:gd name="T76" fmla="*/ 104270 w 258"/>
              <a:gd name="T77" fmla="*/ 36512 h 147"/>
              <a:gd name="T78" fmla="*/ 92998 w 258"/>
              <a:gd name="T79" fmla="*/ 44450 h 147"/>
              <a:gd name="T80" fmla="*/ 81725 w 258"/>
              <a:gd name="T81" fmla="*/ 44450 h 147"/>
              <a:gd name="T82" fmla="*/ 66226 w 258"/>
              <a:gd name="T83" fmla="*/ 36512 h 147"/>
              <a:gd name="T84" fmla="*/ 56362 w 258"/>
              <a:gd name="T85" fmla="*/ 49212 h 147"/>
              <a:gd name="T86" fmla="*/ 56362 w 258"/>
              <a:gd name="T87" fmla="*/ 36512 h 147"/>
              <a:gd name="T88" fmla="*/ 45090 w 258"/>
              <a:gd name="T89" fmla="*/ 33337 h 147"/>
              <a:gd name="T90" fmla="*/ 45090 w 258"/>
              <a:gd name="T91" fmla="*/ 20637 h 147"/>
              <a:gd name="T92" fmla="*/ 52135 w 258"/>
              <a:gd name="T93" fmla="*/ 0 h 147"/>
              <a:gd name="T94" fmla="*/ 15500 w 258"/>
              <a:gd name="T95" fmla="*/ 12700 h 147"/>
              <a:gd name="T96" fmla="*/ 0 w 258"/>
              <a:gd name="T97" fmla="*/ 111125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8"/>
              <a:gd name="T148" fmla="*/ 0 h 147"/>
              <a:gd name="T149" fmla="*/ 258 w 258"/>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8" h="147">
                <a:moveTo>
                  <a:pt x="0" y="70"/>
                </a:moveTo>
                <a:lnTo>
                  <a:pt x="11" y="68"/>
                </a:lnTo>
                <a:lnTo>
                  <a:pt x="11" y="60"/>
                </a:lnTo>
                <a:lnTo>
                  <a:pt x="34" y="47"/>
                </a:lnTo>
                <a:lnTo>
                  <a:pt x="50" y="57"/>
                </a:lnTo>
                <a:lnTo>
                  <a:pt x="53" y="79"/>
                </a:lnTo>
                <a:lnTo>
                  <a:pt x="69" y="70"/>
                </a:lnTo>
                <a:lnTo>
                  <a:pt x="79" y="73"/>
                </a:lnTo>
                <a:lnTo>
                  <a:pt x="95" y="107"/>
                </a:lnTo>
                <a:lnTo>
                  <a:pt x="129" y="128"/>
                </a:lnTo>
                <a:lnTo>
                  <a:pt x="155" y="136"/>
                </a:lnTo>
                <a:lnTo>
                  <a:pt x="155" y="146"/>
                </a:lnTo>
                <a:lnTo>
                  <a:pt x="174" y="146"/>
                </a:lnTo>
                <a:lnTo>
                  <a:pt x="179" y="118"/>
                </a:lnTo>
                <a:lnTo>
                  <a:pt x="174" y="104"/>
                </a:lnTo>
                <a:lnTo>
                  <a:pt x="163" y="107"/>
                </a:lnTo>
                <a:lnTo>
                  <a:pt x="160" y="89"/>
                </a:lnTo>
                <a:lnTo>
                  <a:pt x="174" y="97"/>
                </a:lnTo>
                <a:lnTo>
                  <a:pt x="181" y="97"/>
                </a:lnTo>
                <a:lnTo>
                  <a:pt x="199" y="76"/>
                </a:lnTo>
                <a:lnTo>
                  <a:pt x="223" y="79"/>
                </a:lnTo>
                <a:lnTo>
                  <a:pt x="228" y="84"/>
                </a:lnTo>
                <a:lnTo>
                  <a:pt x="221" y="94"/>
                </a:lnTo>
                <a:lnTo>
                  <a:pt x="247" y="84"/>
                </a:lnTo>
                <a:lnTo>
                  <a:pt x="250" y="89"/>
                </a:lnTo>
                <a:lnTo>
                  <a:pt x="257" y="84"/>
                </a:lnTo>
                <a:lnTo>
                  <a:pt x="241" y="68"/>
                </a:lnTo>
                <a:lnTo>
                  <a:pt x="228" y="73"/>
                </a:lnTo>
                <a:lnTo>
                  <a:pt x="218" y="65"/>
                </a:lnTo>
                <a:lnTo>
                  <a:pt x="231" y="52"/>
                </a:lnTo>
                <a:lnTo>
                  <a:pt x="228" y="47"/>
                </a:lnTo>
                <a:lnTo>
                  <a:pt x="213" y="50"/>
                </a:lnTo>
                <a:lnTo>
                  <a:pt x="179" y="73"/>
                </a:lnTo>
                <a:lnTo>
                  <a:pt x="152" y="68"/>
                </a:lnTo>
                <a:lnTo>
                  <a:pt x="145" y="42"/>
                </a:lnTo>
                <a:lnTo>
                  <a:pt x="126" y="21"/>
                </a:lnTo>
                <a:lnTo>
                  <a:pt x="89" y="28"/>
                </a:lnTo>
                <a:lnTo>
                  <a:pt x="76" y="18"/>
                </a:lnTo>
                <a:lnTo>
                  <a:pt x="74" y="23"/>
                </a:lnTo>
                <a:lnTo>
                  <a:pt x="66" y="28"/>
                </a:lnTo>
                <a:lnTo>
                  <a:pt x="58" y="28"/>
                </a:lnTo>
                <a:lnTo>
                  <a:pt x="47" y="23"/>
                </a:lnTo>
                <a:lnTo>
                  <a:pt x="40" y="31"/>
                </a:lnTo>
                <a:lnTo>
                  <a:pt x="40" y="23"/>
                </a:lnTo>
                <a:lnTo>
                  <a:pt x="32" y="21"/>
                </a:lnTo>
                <a:lnTo>
                  <a:pt x="32" y="13"/>
                </a:lnTo>
                <a:lnTo>
                  <a:pt x="37" y="0"/>
                </a:lnTo>
                <a:lnTo>
                  <a:pt x="11" y="8"/>
                </a:lnTo>
                <a:lnTo>
                  <a:pt x="0" y="7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40" name="Freeform 532"/>
          <p:cNvSpPr>
            <a:spLocks/>
          </p:cNvSpPr>
          <p:nvPr/>
        </p:nvSpPr>
        <p:spPr bwMode="auto">
          <a:xfrm>
            <a:off x="5621338" y="3030538"/>
            <a:ext cx="82550" cy="79375"/>
          </a:xfrm>
          <a:custGeom>
            <a:avLst/>
            <a:gdLst>
              <a:gd name="T0" fmla="*/ 81127 w 58"/>
              <a:gd name="T1" fmla="*/ 6350 h 50"/>
              <a:gd name="T2" fmla="*/ 49815 w 58"/>
              <a:gd name="T3" fmla="*/ 0 h 50"/>
              <a:gd name="T4" fmla="*/ 34159 w 58"/>
              <a:gd name="T5" fmla="*/ 4763 h 50"/>
              <a:gd name="T6" fmla="*/ 19926 w 58"/>
              <a:gd name="T7" fmla="*/ 11112 h 50"/>
              <a:gd name="T8" fmla="*/ 9963 w 58"/>
              <a:gd name="T9" fmla="*/ 22225 h 50"/>
              <a:gd name="T10" fmla="*/ 7116 w 58"/>
              <a:gd name="T11" fmla="*/ 33338 h 50"/>
              <a:gd name="T12" fmla="*/ 0 w 58"/>
              <a:gd name="T13" fmla="*/ 52388 h 50"/>
              <a:gd name="T14" fmla="*/ 0 w 58"/>
              <a:gd name="T15" fmla="*/ 63500 h 50"/>
              <a:gd name="T16" fmla="*/ 9963 w 58"/>
              <a:gd name="T17" fmla="*/ 66675 h 50"/>
              <a:gd name="T18" fmla="*/ 9963 w 58"/>
              <a:gd name="T19" fmla="*/ 77788 h 50"/>
              <a:gd name="T20" fmla="*/ 19926 w 58"/>
              <a:gd name="T21" fmla="*/ 66675 h 50"/>
              <a:gd name="T22" fmla="*/ 34159 w 58"/>
              <a:gd name="T23" fmla="*/ 73025 h 50"/>
              <a:gd name="T24" fmla="*/ 44122 w 58"/>
              <a:gd name="T25" fmla="*/ 73025 h 50"/>
              <a:gd name="T26" fmla="*/ 54084 w 58"/>
              <a:gd name="T27" fmla="*/ 66675 h 50"/>
              <a:gd name="T28" fmla="*/ 56931 w 58"/>
              <a:gd name="T29" fmla="*/ 58738 h 50"/>
              <a:gd name="T30" fmla="*/ 66894 w 58"/>
              <a:gd name="T31" fmla="*/ 47625 h 50"/>
              <a:gd name="T32" fmla="*/ 61201 w 58"/>
              <a:gd name="T33" fmla="*/ 19050 h 50"/>
              <a:gd name="T34" fmla="*/ 81127 w 58"/>
              <a:gd name="T35" fmla="*/ 635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0"/>
              <a:gd name="T56" fmla="*/ 58 w 58"/>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0">
                <a:moveTo>
                  <a:pt x="57" y="4"/>
                </a:moveTo>
                <a:lnTo>
                  <a:pt x="35" y="0"/>
                </a:lnTo>
                <a:lnTo>
                  <a:pt x="24" y="3"/>
                </a:lnTo>
                <a:lnTo>
                  <a:pt x="14" y="7"/>
                </a:lnTo>
                <a:lnTo>
                  <a:pt x="7" y="14"/>
                </a:lnTo>
                <a:lnTo>
                  <a:pt x="5" y="21"/>
                </a:lnTo>
                <a:lnTo>
                  <a:pt x="0" y="33"/>
                </a:lnTo>
                <a:lnTo>
                  <a:pt x="0" y="40"/>
                </a:lnTo>
                <a:lnTo>
                  <a:pt x="7" y="42"/>
                </a:lnTo>
                <a:lnTo>
                  <a:pt x="7" y="49"/>
                </a:lnTo>
                <a:lnTo>
                  <a:pt x="14" y="42"/>
                </a:lnTo>
                <a:lnTo>
                  <a:pt x="24" y="46"/>
                </a:lnTo>
                <a:lnTo>
                  <a:pt x="31" y="46"/>
                </a:lnTo>
                <a:lnTo>
                  <a:pt x="38" y="42"/>
                </a:lnTo>
                <a:lnTo>
                  <a:pt x="40" y="37"/>
                </a:lnTo>
                <a:lnTo>
                  <a:pt x="47" y="30"/>
                </a:lnTo>
                <a:lnTo>
                  <a:pt x="43" y="12"/>
                </a:lnTo>
                <a:lnTo>
                  <a:pt x="57" y="4"/>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43541" name="Freeform 533"/>
          <p:cNvSpPr>
            <a:spLocks/>
          </p:cNvSpPr>
          <p:nvPr/>
        </p:nvSpPr>
        <p:spPr bwMode="auto">
          <a:xfrm>
            <a:off x="5621338" y="3030538"/>
            <a:ext cx="90487" cy="88900"/>
          </a:xfrm>
          <a:custGeom>
            <a:avLst/>
            <a:gdLst>
              <a:gd name="T0" fmla="*/ 89073 w 64"/>
              <a:gd name="T1" fmla="*/ 7938 h 56"/>
              <a:gd name="T2" fmla="*/ 55141 w 64"/>
              <a:gd name="T3" fmla="*/ 0 h 56"/>
              <a:gd name="T4" fmla="*/ 36760 w 64"/>
              <a:gd name="T5" fmla="*/ 4763 h 56"/>
              <a:gd name="T6" fmla="*/ 21208 w 64"/>
              <a:gd name="T7" fmla="*/ 12700 h 56"/>
              <a:gd name="T8" fmla="*/ 11311 w 64"/>
              <a:gd name="T9" fmla="*/ 25400 h 56"/>
              <a:gd name="T10" fmla="*/ 7069 w 64"/>
              <a:gd name="T11" fmla="*/ 38100 h 56"/>
              <a:gd name="T12" fmla="*/ 0 w 64"/>
              <a:gd name="T13" fmla="*/ 58738 h 56"/>
              <a:gd name="T14" fmla="*/ 0 w 64"/>
              <a:gd name="T15" fmla="*/ 71438 h 56"/>
              <a:gd name="T16" fmla="*/ 11311 w 64"/>
              <a:gd name="T17" fmla="*/ 74613 h 56"/>
              <a:gd name="T18" fmla="*/ 11311 w 64"/>
              <a:gd name="T19" fmla="*/ 87313 h 56"/>
              <a:gd name="T20" fmla="*/ 21208 w 64"/>
              <a:gd name="T21" fmla="*/ 74613 h 56"/>
              <a:gd name="T22" fmla="*/ 36760 w 64"/>
              <a:gd name="T23" fmla="*/ 82550 h 56"/>
              <a:gd name="T24" fmla="*/ 48071 w 64"/>
              <a:gd name="T25" fmla="*/ 82550 h 56"/>
              <a:gd name="T26" fmla="*/ 59382 w 64"/>
              <a:gd name="T27" fmla="*/ 74613 h 56"/>
              <a:gd name="T28" fmla="*/ 62210 w 64"/>
              <a:gd name="T29" fmla="*/ 66675 h 56"/>
              <a:gd name="T30" fmla="*/ 73521 w 64"/>
              <a:gd name="T31" fmla="*/ 53975 h 56"/>
              <a:gd name="T32" fmla="*/ 66451 w 64"/>
              <a:gd name="T33" fmla="*/ 20638 h 56"/>
              <a:gd name="T34" fmla="*/ 89073 w 64"/>
              <a:gd name="T35" fmla="*/ 7938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56"/>
              <a:gd name="T56" fmla="*/ 64 w 64"/>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56">
                <a:moveTo>
                  <a:pt x="63" y="5"/>
                </a:moveTo>
                <a:lnTo>
                  <a:pt x="39" y="0"/>
                </a:lnTo>
                <a:lnTo>
                  <a:pt x="26" y="3"/>
                </a:lnTo>
                <a:lnTo>
                  <a:pt x="15" y="8"/>
                </a:lnTo>
                <a:lnTo>
                  <a:pt x="8" y="16"/>
                </a:lnTo>
                <a:lnTo>
                  <a:pt x="5" y="24"/>
                </a:lnTo>
                <a:lnTo>
                  <a:pt x="0" y="37"/>
                </a:lnTo>
                <a:lnTo>
                  <a:pt x="0" y="45"/>
                </a:lnTo>
                <a:lnTo>
                  <a:pt x="8" y="47"/>
                </a:lnTo>
                <a:lnTo>
                  <a:pt x="8" y="55"/>
                </a:lnTo>
                <a:lnTo>
                  <a:pt x="15" y="47"/>
                </a:lnTo>
                <a:lnTo>
                  <a:pt x="26" y="52"/>
                </a:lnTo>
                <a:lnTo>
                  <a:pt x="34" y="52"/>
                </a:lnTo>
                <a:lnTo>
                  <a:pt x="42" y="47"/>
                </a:lnTo>
                <a:lnTo>
                  <a:pt x="44" y="42"/>
                </a:lnTo>
                <a:lnTo>
                  <a:pt x="52" y="34"/>
                </a:lnTo>
                <a:lnTo>
                  <a:pt x="47" y="13"/>
                </a:lnTo>
                <a:lnTo>
                  <a:pt x="63" y="5"/>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42" name="Freeform 534"/>
          <p:cNvSpPr>
            <a:spLocks/>
          </p:cNvSpPr>
          <p:nvPr/>
        </p:nvSpPr>
        <p:spPr bwMode="auto">
          <a:xfrm>
            <a:off x="5265738" y="3097213"/>
            <a:ext cx="177800" cy="158750"/>
          </a:xfrm>
          <a:custGeom>
            <a:avLst/>
            <a:gdLst>
              <a:gd name="T0" fmla="*/ 104422 w 126"/>
              <a:gd name="T1" fmla="*/ 4763 h 100"/>
              <a:gd name="T2" fmla="*/ 81844 w 126"/>
              <a:gd name="T3" fmla="*/ 28575 h 100"/>
              <a:gd name="T4" fmla="*/ 56444 w 126"/>
              <a:gd name="T5" fmla="*/ 4763 h 100"/>
              <a:gd name="T6" fmla="*/ 39511 w 126"/>
              <a:gd name="T7" fmla="*/ 0 h 100"/>
              <a:gd name="T8" fmla="*/ 39511 w 126"/>
              <a:gd name="T9" fmla="*/ 12700 h 100"/>
              <a:gd name="T10" fmla="*/ 56444 w 126"/>
              <a:gd name="T11" fmla="*/ 19050 h 100"/>
              <a:gd name="T12" fmla="*/ 67733 w 126"/>
              <a:gd name="T13" fmla="*/ 42862 h 100"/>
              <a:gd name="T14" fmla="*/ 45156 w 126"/>
              <a:gd name="T15" fmla="*/ 39688 h 100"/>
              <a:gd name="T16" fmla="*/ 39511 w 126"/>
              <a:gd name="T17" fmla="*/ 42862 h 100"/>
              <a:gd name="T18" fmla="*/ 7056 w 126"/>
              <a:gd name="T19" fmla="*/ 39688 h 100"/>
              <a:gd name="T20" fmla="*/ 0 w 126"/>
              <a:gd name="T21" fmla="*/ 42862 h 100"/>
              <a:gd name="T22" fmla="*/ 2822 w 126"/>
              <a:gd name="T23" fmla="*/ 77788 h 100"/>
              <a:gd name="T24" fmla="*/ 28222 w 126"/>
              <a:gd name="T25" fmla="*/ 77788 h 100"/>
              <a:gd name="T26" fmla="*/ 63500 w 126"/>
              <a:gd name="T27" fmla="*/ 125413 h 100"/>
              <a:gd name="T28" fmla="*/ 91722 w 126"/>
              <a:gd name="T29" fmla="*/ 149225 h 100"/>
              <a:gd name="T30" fmla="*/ 128411 w 126"/>
              <a:gd name="T31" fmla="*/ 128588 h 100"/>
              <a:gd name="T32" fmla="*/ 131233 w 126"/>
              <a:gd name="T33" fmla="*/ 149225 h 100"/>
              <a:gd name="T34" fmla="*/ 148167 w 126"/>
              <a:gd name="T35" fmla="*/ 157163 h 100"/>
              <a:gd name="T36" fmla="*/ 162278 w 126"/>
              <a:gd name="T37" fmla="*/ 117475 h 100"/>
              <a:gd name="T38" fmla="*/ 176389 w 126"/>
              <a:gd name="T39" fmla="*/ 114300 h 100"/>
              <a:gd name="T40" fmla="*/ 136878 w 126"/>
              <a:gd name="T41" fmla="*/ 69850 h 100"/>
              <a:gd name="T42" fmla="*/ 124178 w 126"/>
              <a:gd name="T43" fmla="*/ 14288 h 100"/>
              <a:gd name="T44" fmla="*/ 104422 w 126"/>
              <a:gd name="T45" fmla="*/ 4763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100"/>
              <a:gd name="T71" fmla="*/ 126 w 126"/>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100">
                <a:moveTo>
                  <a:pt x="74" y="3"/>
                </a:moveTo>
                <a:lnTo>
                  <a:pt x="58" y="18"/>
                </a:lnTo>
                <a:lnTo>
                  <a:pt x="40" y="3"/>
                </a:lnTo>
                <a:lnTo>
                  <a:pt x="28" y="0"/>
                </a:lnTo>
                <a:lnTo>
                  <a:pt x="28" y="8"/>
                </a:lnTo>
                <a:lnTo>
                  <a:pt x="40" y="12"/>
                </a:lnTo>
                <a:lnTo>
                  <a:pt x="48" y="27"/>
                </a:lnTo>
                <a:lnTo>
                  <a:pt x="32" y="25"/>
                </a:lnTo>
                <a:lnTo>
                  <a:pt x="28" y="27"/>
                </a:lnTo>
                <a:lnTo>
                  <a:pt x="5" y="25"/>
                </a:lnTo>
                <a:lnTo>
                  <a:pt x="0" y="27"/>
                </a:lnTo>
                <a:lnTo>
                  <a:pt x="2" y="49"/>
                </a:lnTo>
                <a:lnTo>
                  <a:pt x="20" y="49"/>
                </a:lnTo>
                <a:lnTo>
                  <a:pt x="45" y="79"/>
                </a:lnTo>
                <a:lnTo>
                  <a:pt x="65" y="94"/>
                </a:lnTo>
                <a:lnTo>
                  <a:pt x="91" y="81"/>
                </a:lnTo>
                <a:lnTo>
                  <a:pt x="93" y="94"/>
                </a:lnTo>
                <a:lnTo>
                  <a:pt x="105" y="99"/>
                </a:lnTo>
                <a:lnTo>
                  <a:pt x="115" y="74"/>
                </a:lnTo>
                <a:lnTo>
                  <a:pt x="125" y="72"/>
                </a:lnTo>
                <a:lnTo>
                  <a:pt x="97" y="44"/>
                </a:lnTo>
                <a:lnTo>
                  <a:pt x="88" y="9"/>
                </a:lnTo>
                <a:lnTo>
                  <a:pt x="74" y="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43" name="Freeform 535"/>
          <p:cNvSpPr>
            <a:spLocks/>
          </p:cNvSpPr>
          <p:nvPr/>
        </p:nvSpPr>
        <p:spPr bwMode="auto">
          <a:xfrm>
            <a:off x="5265738" y="3097213"/>
            <a:ext cx="187325" cy="168275"/>
          </a:xfrm>
          <a:custGeom>
            <a:avLst/>
            <a:gdLst>
              <a:gd name="T0" fmla="*/ 110692 w 132"/>
              <a:gd name="T1" fmla="*/ 4763 h 106"/>
              <a:gd name="T2" fmla="*/ 86567 w 132"/>
              <a:gd name="T3" fmla="*/ 30163 h 106"/>
              <a:gd name="T4" fmla="*/ 59603 w 132"/>
              <a:gd name="T5" fmla="*/ 4763 h 106"/>
              <a:gd name="T6" fmla="*/ 41155 w 132"/>
              <a:gd name="T7" fmla="*/ 0 h 106"/>
              <a:gd name="T8" fmla="*/ 41155 w 132"/>
              <a:gd name="T9" fmla="*/ 12700 h 106"/>
              <a:gd name="T10" fmla="*/ 59603 w 132"/>
              <a:gd name="T11" fmla="*/ 20638 h 106"/>
              <a:gd name="T12" fmla="*/ 70956 w 132"/>
              <a:gd name="T13" fmla="*/ 46037 h 106"/>
              <a:gd name="T14" fmla="*/ 48250 w 132"/>
              <a:gd name="T15" fmla="*/ 42862 h 106"/>
              <a:gd name="T16" fmla="*/ 41155 w 132"/>
              <a:gd name="T17" fmla="*/ 46037 h 106"/>
              <a:gd name="T18" fmla="*/ 7096 w 132"/>
              <a:gd name="T19" fmla="*/ 42862 h 106"/>
              <a:gd name="T20" fmla="*/ 0 w 132"/>
              <a:gd name="T21" fmla="*/ 46037 h 106"/>
              <a:gd name="T22" fmla="*/ 2838 w 132"/>
              <a:gd name="T23" fmla="*/ 82550 h 106"/>
              <a:gd name="T24" fmla="*/ 29802 w 132"/>
              <a:gd name="T25" fmla="*/ 82550 h 106"/>
              <a:gd name="T26" fmla="*/ 66699 w 132"/>
              <a:gd name="T27" fmla="*/ 133350 h 106"/>
              <a:gd name="T28" fmla="*/ 96501 w 132"/>
              <a:gd name="T29" fmla="*/ 158750 h 106"/>
              <a:gd name="T30" fmla="*/ 134817 w 132"/>
              <a:gd name="T31" fmla="*/ 136525 h 106"/>
              <a:gd name="T32" fmla="*/ 137655 w 132"/>
              <a:gd name="T33" fmla="*/ 158750 h 106"/>
              <a:gd name="T34" fmla="*/ 156104 w 132"/>
              <a:gd name="T35" fmla="*/ 166688 h 106"/>
              <a:gd name="T36" fmla="*/ 171715 w 132"/>
              <a:gd name="T37" fmla="*/ 125413 h 106"/>
              <a:gd name="T38" fmla="*/ 185906 w 132"/>
              <a:gd name="T39" fmla="*/ 120650 h 106"/>
              <a:gd name="T40" fmla="*/ 144751 w 132"/>
              <a:gd name="T41" fmla="*/ 74613 h 106"/>
              <a:gd name="T42" fmla="*/ 130560 w 132"/>
              <a:gd name="T43" fmla="*/ 15875 h 106"/>
              <a:gd name="T44" fmla="*/ 110692 w 132"/>
              <a:gd name="T45" fmla="*/ 4763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106"/>
              <a:gd name="T71" fmla="*/ 132 w 132"/>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106">
                <a:moveTo>
                  <a:pt x="78" y="3"/>
                </a:moveTo>
                <a:lnTo>
                  <a:pt x="61" y="19"/>
                </a:lnTo>
                <a:lnTo>
                  <a:pt x="42" y="3"/>
                </a:lnTo>
                <a:lnTo>
                  <a:pt x="29" y="0"/>
                </a:lnTo>
                <a:lnTo>
                  <a:pt x="29" y="8"/>
                </a:lnTo>
                <a:lnTo>
                  <a:pt x="42" y="13"/>
                </a:lnTo>
                <a:lnTo>
                  <a:pt x="50" y="29"/>
                </a:lnTo>
                <a:lnTo>
                  <a:pt x="34" y="27"/>
                </a:lnTo>
                <a:lnTo>
                  <a:pt x="29" y="29"/>
                </a:lnTo>
                <a:lnTo>
                  <a:pt x="5" y="27"/>
                </a:lnTo>
                <a:lnTo>
                  <a:pt x="0" y="29"/>
                </a:lnTo>
                <a:lnTo>
                  <a:pt x="2" y="52"/>
                </a:lnTo>
                <a:lnTo>
                  <a:pt x="21" y="52"/>
                </a:lnTo>
                <a:lnTo>
                  <a:pt x="47" y="84"/>
                </a:lnTo>
                <a:lnTo>
                  <a:pt x="68" y="100"/>
                </a:lnTo>
                <a:lnTo>
                  <a:pt x="95" y="86"/>
                </a:lnTo>
                <a:lnTo>
                  <a:pt x="97" y="100"/>
                </a:lnTo>
                <a:lnTo>
                  <a:pt x="110" y="105"/>
                </a:lnTo>
                <a:lnTo>
                  <a:pt x="121" y="79"/>
                </a:lnTo>
                <a:lnTo>
                  <a:pt x="131" y="76"/>
                </a:lnTo>
                <a:lnTo>
                  <a:pt x="102" y="47"/>
                </a:lnTo>
                <a:lnTo>
                  <a:pt x="92" y="10"/>
                </a:lnTo>
                <a:lnTo>
                  <a:pt x="78" y="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44" name="Freeform 536"/>
          <p:cNvSpPr>
            <a:spLocks/>
          </p:cNvSpPr>
          <p:nvPr/>
        </p:nvSpPr>
        <p:spPr bwMode="auto">
          <a:xfrm>
            <a:off x="5265738" y="3140075"/>
            <a:ext cx="119062" cy="100013"/>
          </a:xfrm>
          <a:custGeom>
            <a:avLst/>
            <a:gdLst>
              <a:gd name="T0" fmla="*/ 0 w 84"/>
              <a:gd name="T1" fmla="*/ 3175 h 63"/>
              <a:gd name="T2" fmla="*/ 2835 w 84"/>
              <a:gd name="T3" fmla="*/ 36513 h 63"/>
              <a:gd name="T4" fmla="*/ 28348 w 84"/>
              <a:gd name="T5" fmla="*/ 36513 h 63"/>
              <a:gd name="T6" fmla="*/ 51027 w 84"/>
              <a:gd name="T7" fmla="*/ 63500 h 63"/>
              <a:gd name="T8" fmla="*/ 66618 w 84"/>
              <a:gd name="T9" fmla="*/ 63500 h 63"/>
              <a:gd name="T10" fmla="*/ 76540 w 84"/>
              <a:gd name="T11" fmla="*/ 74613 h 63"/>
              <a:gd name="T12" fmla="*/ 89296 w 84"/>
              <a:gd name="T13" fmla="*/ 77788 h 63"/>
              <a:gd name="T14" fmla="*/ 103471 w 84"/>
              <a:gd name="T15" fmla="*/ 98425 h 63"/>
              <a:gd name="T16" fmla="*/ 117645 w 84"/>
              <a:gd name="T17" fmla="*/ 90488 h 63"/>
              <a:gd name="T18" fmla="*/ 103471 w 84"/>
              <a:gd name="T19" fmla="*/ 63500 h 63"/>
              <a:gd name="T20" fmla="*/ 83627 w 84"/>
              <a:gd name="T21" fmla="*/ 52388 h 63"/>
              <a:gd name="T22" fmla="*/ 83627 w 84"/>
              <a:gd name="T23" fmla="*/ 33338 h 63"/>
              <a:gd name="T24" fmla="*/ 69453 w 84"/>
              <a:gd name="T25" fmla="*/ 14288 h 63"/>
              <a:gd name="T26" fmla="*/ 45357 w 84"/>
              <a:gd name="T27" fmla="*/ 0 h 63"/>
              <a:gd name="T28" fmla="*/ 38270 w 84"/>
              <a:gd name="T29" fmla="*/ 3175 h 63"/>
              <a:gd name="T30" fmla="*/ 7087 w 84"/>
              <a:gd name="T31" fmla="*/ 0 h 63"/>
              <a:gd name="T32" fmla="*/ 0 w 84"/>
              <a:gd name="T33" fmla="*/ 3175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63"/>
              <a:gd name="T53" fmla="*/ 84 w 84"/>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63">
                <a:moveTo>
                  <a:pt x="0" y="2"/>
                </a:moveTo>
                <a:lnTo>
                  <a:pt x="2" y="23"/>
                </a:lnTo>
                <a:lnTo>
                  <a:pt x="20" y="23"/>
                </a:lnTo>
                <a:lnTo>
                  <a:pt x="36" y="40"/>
                </a:lnTo>
                <a:lnTo>
                  <a:pt x="47" y="40"/>
                </a:lnTo>
                <a:lnTo>
                  <a:pt x="54" y="47"/>
                </a:lnTo>
                <a:lnTo>
                  <a:pt x="63" y="49"/>
                </a:lnTo>
                <a:lnTo>
                  <a:pt x="73" y="62"/>
                </a:lnTo>
                <a:lnTo>
                  <a:pt x="83" y="57"/>
                </a:lnTo>
                <a:lnTo>
                  <a:pt x="73" y="40"/>
                </a:lnTo>
                <a:lnTo>
                  <a:pt x="59" y="33"/>
                </a:lnTo>
                <a:lnTo>
                  <a:pt x="59" y="21"/>
                </a:lnTo>
                <a:lnTo>
                  <a:pt x="49" y="9"/>
                </a:lnTo>
                <a:lnTo>
                  <a:pt x="32" y="0"/>
                </a:lnTo>
                <a:lnTo>
                  <a:pt x="27" y="2"/>
                </a:lnTo>
                <a:lnTo>
                  <a:pt x="5" y="0"/>
                </a:lnTo>
                <a:lnTo>
                  <a:pt x="0"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45" name="Freeform 537"/>
          <p:cNvSpPr>
            <a:spLocks/>
          </p:cNvSpPr>
          <p:nvPr/>
        </p:nvSpPr>
        <p:spPr bwMode="auto">
          <a:xfrm>
            <a:off x="5265738" y="3140075"/>
            <a:ext cx="127000" cy="109538"/>
          </a:xfrm>
          <a:custGeom>
            <a:avLst/>
            <a:gdLst>
              <a:gd name="T0" fmla="*/ 0 w 90"/>
              <a:gd name="T1" fmla="*/ 3175 h 69"/>
              <a:gd name="T2" fmla="*/ 2822 w 90"/>
              <a:gd name="T3" fmla="*/ 39688 h 69"/>
              <a:gd name="T4" fmla="*/ 29633 w 90"/>
              <a:gd name="T5" fmla="*/ 39688 h 69"/>
              <a:gd name="T6" fmla="*/ 55033 w 90"/>
              <a:gd name="T7" fmla="*/ 69850 h 69"/>
              <a:gd name="T8" fmla="*/ 70556 w 90"/>
              <a:gd name="T9" fmla="*/ 69850 h 69"/>
              <a:gd name="T10" fmla="*/ 81844 w 90"/>
              <a:gd name="T11" fmla="*/ 82550 h 69"/>
              <a:gd name="T12" fmla="*/ 95956 w 90"/>
              <a:gd name="T13" fmla="*/ 85725 h 69"/>
              <a:gd name="T14" fmla="*/ 110067 w 90"/>
              <a:gd name="T15" fmla="*/ 107950 h 69"/>
              <a:gd name="T16" fmla="*/ 125589 w 90"/>
              <a:gd name="T17" fmla="*/ 98425 h 69"/>
              <a:gd name="T18" fmla="*/ 110067 w 90"/>
              <a:gd name="T19" fmla="*/ 69850 h 69"/>
              <a:gd name="T20" fmla="*/ 88900 w 90"/>
              <a:gd name="T21" fmla="*/ 57150 h 69"/>
              <a:gd name="T22" fmla="*/ 88900 w 90"/>
              <a:gd name="T23" fmla="*/ 36513 h 69"/>
              <a:gd name="T24" fmla="*/ 74789 w 90"/>
              <a:gd name="T25" fmla="*/ 15875 h 69"/>
              <a:gd name="T26" fmla="*/ 47978 w 90"/>
              <a:gd name="T27" fmla="*/ 0 h 69"/>
              <a:gd name="T28" fmla="*/ 40922 w 90"/>
              <a:gd name="T29" fmla="*/ 3175 h 69"/>
              <a:gd name="T30" fmla="*/ 7056 w 90"/>
              <a:gd name="T31" fmla="*/ 0 h 69"/>
              <a:gd name="T32" fmla="*/ 0 w 90"/>
              <a:gd name="T33" fmla="*/ 317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69"/>
              <a:gd name="T53" fmla="*/ 90 w 9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69">
                <a:moveTo>
                  <a:pt x="0" y="2"/>
                </a:moveTo>
                <a:lnTo>
                  <a:pt x="2" y="25"/>
                </a:lnTo>
                <a:lnTo>
                  <a:pt x="21" y="25"/>
                </a:lnTo>
                <a:lnTo>
                  <a:pt x="39" y="44"/>
                </a:lnTo>
                <a:lnTo>
                  <a:pt x="50" y="44"/>
                </a:lnTo>
                <a:lnTo>
                  <a:pt x="58" y="52"/>
                </a:lnTo>
                <a:lnTo>
                  <a:pt x="68" y="54"/>
                </a:lnTo>
                <a:lnTo>
                  <a:pt x="78" y="68"/>
                </a:lnTo>
                <a:lnTo>
                  <a:pt x="89" y="62"/>
                </a:lnTo>
                <a:lnTo>
                  <a:pt x="78" y="44"/>
                </a:lnTo>
                <a:lnTo>
                  <a:pt x="63" y="36"/>
                </a:lnTo>
                <a:lnTo>
                  <a:pt x="63" y="23"/>
                </a:lnTo>
                <a:lnTo>
                  <a:pt x="53" y="10"/>
                </a:lnTo>
                <a:lnTo>
                  <a:pt x="34" y="0"/>
                </a:lnTo>
                <a:lnTo>
                  <a:pt x="29" y="2"/>
                </a:lnTo>
                <a:lnTo>
                  <a:pt x="5" y="0"/>
                </a:lnTo>
                <a:lnTo>
                  <a:pt x="0" y="2"/>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46" name="Freeform 538"/>
          <p:cNvSpPr>
            <a:spLocks/>
          </p:cNvSpPr>
          <p:nvPr/>
        </p:nvSpPr>
        <p:spPr bwMode="auto">
          <a:xfrm>
            <a:off x="5200650" y="3076575"/>
            <a:ext cx="128588" cy="58738"/>
          </a:xfrm>
          <a:custGeom>
            <a:avLst/>
            <a:gdLst>
              <a:gd name="T0" fmla="*/ 99236 w 92"/>
              <a:gd name="T1" fmla="*/ 17463 h 37"/>
              <a:gd name="T2" fmla="*/ 82464 w 92"/>
              <a:gd name="T3" fmla="*/ 6350 h 37"/>
              <a:gd name="T4" fmla="*/ 72680 w 92"/>
              <a:gd name="T5" fmla="*/ 0 h 37"/>
              <a:gd name="T6" fmla="*/ 54510 w 92"/>
              <a:gd name="T7" fmla="*/ 6350 h 37"/>
              <a:gd name="T8" fmla="*/ 44726 w 92"/>
              <a:gd name="T9" fmla="*/ 6350 h 37"/>
              <a:gd name="T10" fmla="*/ 32147 w 92"/>
              <a:gd name="T11" fmla="*/ 0 h 37"/>
              <a:gd name="T12" fmla="*/ 6988 w 92"/>
              <a:gd name="T13" fmla="*/ 6350 h 37"/>
              <a:gd name="T14" fmla="*/ 0 w 92"/>
              <a:gd name="T15" fmla="*/ 17463 h 37"/>
              <a:gd name="T16" fmla="*/ 61499 w 92"/>
              <a:gd name="T17" fmla="*/ 57150 h 37"/>
              <a:gd name="T18" fmla="*/ 68487 w 92"/>
              <a:gd name="T19" fmla="*/ 53975 h 37"/>
              <a:gd name="T20" fmla="*/ 99236 w 92"/>
              <a:gd name="T21" fmla="*/ 57150 h 37"/>
              <a:gd name="T22" fmla="*/ 106225 w 92"/>
              <a:gd name="T23" fmla="*/ 53975 h 37"/>
              <a:gd name="T24" fmla="*/ 127190 w 92"/>
              <a:gd name="T25" fmla="*/ 57150 h 37"/>
              <a:gd name="T26" fmla="*/ 116009 w 92"/>
              <a:gd name="T27" fmla="*/ 34925 h 37"/>
              <a:gd name="T28" fmla="*/ 99236 w 92"/>
              <a:gd name="T29" fmla="*/ 28575 h 37"/>
              <a:gd name="T30" fmla="*/ 99236 w 92"/>
              <a:gd name="T31" fmla="*/ 17463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37"/>
              <a:gd name="T50" fmla="*/ 92 w 92"/>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37">
                <a:moveTo>
                  <a:pt x="71" y="11"/>
                </a:moveTo>
                <a:lnTo>
                  <a:pt x="59" y="4"/>
                </a:lnTo>
                <a:lnTo>
                  <a:pt x="52" y="0"/>
                </a:lnTo>
                <a:lnTo>
                  <a:pt x="39" y="4"/>
                </a:lnTo>
                <a:lnTo>
                  <a:pt x="32" y="4"/>
                </a:lnTo>
                <a:lnTo>
                  <a:pt x="23" y="0"/>
                </a:lnTo>
                <a:lnTo>
                  <a:pt x="5" y="4"/>
                </a:lnTo>
                <a:lnTo>
                  <a:pt x="0" y="11"/>
                </a:lnTo>
                <a:lnTo>
                  <a:pt x="44" y="36"/>
                </a:lnTo>
                <a:lnTo>
                  <a:pt x="49" y="34"/>
                </a:lnTo>
                <a:lnTo>
                  <a:pt x="71" y="36"/>
                </a:lnTo>
                <a:lnTo>
                  <a:pt x="76" y="34"/>
                </a:lnTo>
                <a:lnTo>
                  <a:pt x="91" y="36"/>
                </a:lnTo>
                <a:lnTo>
                  <a:pt x="83" y="22"/>
                </a:lnTo>
                <a:lnTo>
                  <a:pt x="71" y="18"/>
                </a:lnTo>
                <a:lnTo>
                  <a:pt x="71" y="1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47" name="Freeform 539"/>
          <p:cNvSpPr>
            <a:spLocks/>
          </p:cNvSpPr>
          <p:nvPr/>
        </p:nvSpPr>
        <p:spPr bwMode="auto">
          <a:xfrm>
            <a:off x="5200650" y="3076575"/>
            <a:ext cx="138113" cy="68263"/>
          </a:xfrm>
          <a:custGeom>
            <a:avLst/>
            <a:gdLst>
              <a:gd name="T0" fmla="*/ 107108 w 98"/>
              <a:gd name="T1" fmla="*/ 20638 h 43"/>
              <a:gd name="T2" fmla="*/ 88787 w 98"/>
              <a:gd name="T3" fmla="*/ 7938 h 43"/>
              <a:gd name="T4" fmla="*/ 77512 w 98"/>
              <a:gd name="T5" fmla="*/ 0 h 43"/>
              <a:gd name="T6" fmla="*/ 59191 w 98"/>
              <a:gd name="T7" fmla="*/ 7938 h 43"/>
              <a:gd name="T8" fmla="*/ 47917 w 98"/>
              <a:gd name="T9" fmla="*/ 7938 h 43"/>
              <a:gd name="T10" fmla="*/ 33824 w 98"/>
              <a:gd name="T11" fmla="*/ 0 h 43"/>
              <a:gd name="T12" fmla="*/ 7047 w 98"/>
              <a:gd name="T13" fmla="*/ 7938 h 43"/>
              <a:gd name="T14" fmla="*/ 0 w 98"/>
              <a:gd name="T15" fmla="*/ 20638 h 43"/>
              <a:gd name="T16" fmla="*/ 66238 w 98"/>
              <a:gd name="T17" fmla="*/ 66675 h 43"/>
              <a:gd name="T18" fmla="*/ 73284 w 98"/>
              <a:gd name="T19" fmla="*/ 63500 h 43"/>
              <a:gd name="T20" fmla="*/ 107108 w 98"/>
              <a:gd name="T21" fmla="*/ 66675 h 43"/>
              <a:gd name="T22" fmla="*/ 114155 w 98"/>
              <a:gd name="T23" fmla="*/ 63500 h 43"/>
              <a:gd name="T24" fmla="*/ 136704 w 98"/>
              <a:gd name="T25" fmla="*/ 66675 h 43"/>
              <a:gd name="T26" fmla="*/ 125429 w 98"/>
              <a:gd name="T27" fmla="*/ 41275 h 43"/>
              <a:gd name="T28" fmla="*/ 107108 w 98"/>
              <a:gd name="T29" fmla="*/ 33338 h 43"/>
              <a:gd name="T30" fmla="*/ 107108 w 98"/>
              <a:gd name="T31" fmla="*/ 20638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43"/>
              <a:gd name="T50" fmla="*/ 98 w 98"/>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43">
                <a:moveTo>
                  <a:pt x="76" y="13"/>
                </a:moveTo>
                <a:lnTo>
                  <a:pt x="63" y="5"/>
                </a:lnTo>
                <a:lnTo>
                  <a:pt x="55" y="0"/>
                </a:lnTo>
                <a:lnTo>
                  <a:pt x="42" y="5"/>
                </a:lnTo>
                <a:lnTo>
                  <a:pt x="34" y="5"/>
                </a:lnTo>
                <a:lnTo>
                  <a:pt x="24" y="0"/>
                </a:lnTo>
                <a:lnTo>
                  <a:pt x="5" y="5"/>
                </a:lnTo>
                <a:lnTo>
                  <a:pt x="0" y="13"/>
                </a:lnTo>
                <a:lnTo>
                  <a:pt x="47" y="42"/>
                </a:lnTo>
                <a:lnTo>
                  <a:pt x="52" y="40"/>
                </a:lnTo>
                <a:lnTo>
                  <a:pt x="76" y="42"/>
                </a:lnTo>
                <a:lnTo>
                  <a:pt x="81" y="40"/>
                </a:lnTo>
                <a:lnTo>
                  <a:pt x="97" y="42"/>
                </a:lnTo>
                <a:lnTo>
                  <a:pt x="89" y="26"/>
                </a:lnTo>
                <a:lnTo>
                  <a:pt x="76" y="21"/>
                </a:lnTo>
                <a:lnTo>
                  <a:pt x="76" y="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48" name="Freeform 540"/>
          <p:cNvSpPr>
            <a:spLocks/>
          </p:cNvSpPr>
          <p:nvPr/>
        </p:nvSpPr>
        <p:spPr bwMode="auto">
          <a:xfrm>
            <a:off x="4862513" y="2797175"/>
            <a:ext cx="374650" cy="296863"/>
          </a:xfrm>
          <a:custGeom>
            <a:avLst/>
            <a:gdLst>
              <a:gd name="T0" fmla="*/ 39586 w 265"/>
              <a:gd name="T1" fmla="*/ 52388 h 187"/>
              <a:gd name="T2" fmla="*/ 25448 w 265"/>
              <a:gd name="T3" fmla="*/ 65088 h 187"/>
              <a:gd name="T4" fmla="*/ 43827 w 265"/>
              <a:gd name="T5" fmla="*/ 117475 h 187"/>
              <a:gd name="T6" fmla="*/ 11310 w 265"/>
              <a:gd name="T7" fmla="*/ 161925 h 187"/>
              <a:gd name="T8" fmla="*/ 0 w 265"/>
              <a:gd name="T9" fmla="*/ 180975 h 187"/>
              <a:gd name="T10" fmla="*/ 18379 w 265"/>
              <a:gd name="T11" fmla="*/ 193675 h 187"/>
              <a:gd name="T12" fmla="*/ 97550 w 265"/>
              <a:gd name="T13" fmla="*/ 185738 h 187"/>
              <a:gd name="T14" fmla="*/ 101792 w 265"/>
              <a:gd name="T15" fmla="*/ 171450 h 187"/>
              <a:gd name="T16" fmla="*/ 134308 w 265"/>
              <a:gd name="T17" fmla="*/ 177800 h 187"/>
              <a:gd name="T18" fmla="*/ 155515 w 265"/>
              <a:gd name="T19" fmla="*/ 180975 h 187"/>
              <a:gd name="T20" fmla="*/ 155515 w 265"/>
              <a:gd name="T21" fmla="*/ 201613 h 187"/>
              <a:gd name="T22" fmla="*/ 169653 w 265"/>
              <a:gd name="T23" fmla="*/ 230188 h 187"/>
              <a:gd name="T24" fmla="*/ 145619 w 265"/>
              <a:gd name="T25" fmla="*/ 225425 h 187"/>
              <a:gd name="T26" fmla="*/ 138550 w 265"/>
              <a:gd name="T27" fmla="*/ 263525 h 187"/>
              <a:gd name="T28" fmla="*/ 155515 w 265"/>
              <a:gd name="T29" fmla="*/ 268288 h 187"/>
              <a:gd name="T30" fmla="*/ 166825 w 265"/>
              <a:gd name="T31" fmla="*/ 238125 h 187"/>
              <a:gd name="T32" fmla="*/ 203583 w 265"/>
              <a:gd name="T33" fmla="*/ 230188 h 187"/>
              <a:gd name="T34" fmla="*/ 203583 w 265"/>
              <a:gd name="T35" fmla="*/ 241300 h 187"/>
              <a:gd name="T36" fmla="*/ 238928 w 265"/>
              <a:gd name="T37" fmla="*/ 246063 h 187"/>
              <a:gd name="T38" fmla="*/ 214894 w 265"/>
              <a:gd name="T39" fmla="*/ 268288 h 187"/>
              <a:gd name="T40" fmla="*/ 245997 w 265"/>
              <a:gd name="T41" fmla="*/ 295275 h 187"/>
              <a:gd name="T42" fmla="*/ 301134 w 265"/>
              <a:gd name="T43" fmla="*/ 263525 h 187"/>
              <a:gd name="T44" fmla="*/ 268617 w 265"/>
              <a:gd name="T45" fmla="*/ 268288 h 187"/>
              <a:gd name="T46" fmla="*/ 245997 w 265"/>
              <a:gd name="T47" fmla="*/ 246063 h 187"/>
              <a:gd name="T48" fmla="*/ 265789 w 265"/>
              <a:gd name="T49" fmla="*/ 254000 h 187"/>
              <a:gd name="T50" fmla="*/ 268617 w 265"/>
              <a:gd name="T51" fmla="*/ 238125 h 187"/>
              <a:gd name="T52" fmla="*/ 308203 w 265"/>
              <a:gd name="T53" fmla="*/ 225425 h 187"/>
              <a:gd name="T54" fmla="*/ 312444 w 265"/>
              <a:gd name="T55" fmla="*/ 201613 h 187"/>
              <a:gd name="T56" fmla="*/ 330823 w 265"/>
              <a:gd name="T57" fmla="*/ 180975 h 187"/>
              <a:gd name="T58" fmla="*/ 347788 w 265"/>
              <a:gd name="T59" fmla="*/ 185738 h 187"/>
              <a:gd name="T60" fmla="*/ 363340 w 265"/>
              <a:gd name="T61" fmla="*/ 161925 h 187"/>
              <a:gd name="T62" fmla="*/ 359098 w 265"/>
              <a:gd name="T63" fmla="*/ 146050 h 187"/>
              <a:gd name="T64" fmla="*/ 373236 w 265"/>
              <a:gd name="T65" fmla="*/ 109538 h 187"/>
              <a:gd name="T66" fmla="*/ 350616 w 265"/>
              <a:gd name="T67" fmla="*/ 80963 h 187"/>
              <a:gd name="T68" fmla="*/ 333650 w 265"/>
              <a:gd name="T69" fmla="*/ 61913 h 187"/>
              <a:gd name="T70" fmla="*/ 303961 w 265"/>
              <a:gd name="T71" fmla="*/ 52388 h 187"/>
              <a:gd name="T72" fmla="*/ 272858 w 265"/>
              <a:gd name="T73" fmla="*/ 65088 h 187"/>
              <a:gd name="T74" fmla="*/ 268617 w 265"/>
              <a:gd name="T75" fmla="*/ 28575 h 187"/>
              <a:gd name="T76" fmla="*/ 245997 w 265"/>
              <a:gd name="T77" fmla="*/ 28575 h 187"/>
              <a:gd name="T78" fmla="*/ 234686 w 265"/>
              <a:gd name="T79" fmla="*/ 0 h 187"/>
              <a:gd name="T80" fmla="*/ 178135 w 265"/>
              <a:gd name="T81" fmla="*/ 17463 h 187"/>
              <a:gd name="T82" fmla="*/ 185204 w 265"/>
              <a:gd name="T83" fmla="*/ 41275 h 187"/>
              <a:gd name="T84" fmla="*/ 173894 w 265"/>
              <a:gd name="T85" fmla="*/ 57150 h 187"/>
              <a:gd name="T86" fmla="*/ 169653 w 265"/>
              <a:gd name="T87" fmla="*/ 36513 h 187"/>
              <a:gd name="T88" fmla="*/ 120171 w 265"/>
              <a:gd name="T89" fmla="*/ 57150 h 187"/>
              <a:gd name="T90" fmla="*/ 108861 w 265"/>
              <a:gd name="T91" fmla="*/ 41275 h 187"/>
              <a:gd name="T92" fmla="*/ 91895 w 265"/>
              <a:gd name="T93" fmla="*/ 44450 h 187"/>
              <a:gd name="T94" fmla="*/ 73516 w 265"/>
              <a:gd name="T95" fmla="*/ 36513 h 187"/>
              <a:gd name="T96" fmla="*/ 39586 w 265"/>
              <a:gd name="T97" fmla="*/ 52388 h 1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5"/>
              <a:gd name="T148" fmla="*/ 0 h 187"/>
              <a:gd name="T149" fmla="*/ 265 w 265"/>
              <a:gd name="T150" fmla="*/ 187 h 1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5" h="187">
                <a:moveTo>
                  <a:pt x="28" y="33"/>
                </a:moveTo>
                <a:lnTo>
                  <a:pt x="18" y="41"/>
                </a:lnTo>
                <a:lnTo>
                  <a:pt x="31" y="74"/>
                </a:lnTo>
                <a:lnTo>
                  <a:pt x="8" y="102"/>
                </a:lnTo>
                <a:lnTo>
                  <a:pt x="0" y="114"/>
                </a:lnTo>
                <a:lnTo>
                  <a:pt x="13" y="122"/>
                </a:lnTo>
                <a:lnTo>
                  <a:pt x="69" y="117"/>
                </a:lnTo>
                <a:lnTo>
                  <a:pt x="72" y="108"/>
                </a:lnTo>
                <a:lnTo>
                  <a:pt x="95" y="112"/>
                </a:lnTo>
                <a:lnTo>
                  <a:pt x="110" y="114"/>
                </a:lnTo>
                <a:lnTo>
                  <a:pt x="110" y="127"/>
                </a:lnTo>
                <a:lnTo>
                  <a:pt x="120" y="145"/>
                </a:lnTo>
                <a:lnTo>
                  <a:pt x="103" y="142"/>
                </a:lnTo>
                <a:lnTo>
                  <a:pt x="98" y="166"/>
                </a:lnTo>
                <a:lnTo>
                  <a:pt x="110" y="169"/>
                </a:lnTo>
                <a:lnTo>
                  <a:pt x="118" y="150"/>
                </a:lnTo>
                <a:lnTo>
                  <a:pt x="144" y="145"/>
                </a:lnTo>
                <a:lnTo>
                  <a:pt x="144" y="152"/>
                </a:lnTo>
                <a:lnTo>
                  <a:pt x="169" y="155"/>
                </a:lnTo>
                <a:lnTo>
                  <a:pt x="152" y="169"/>
                </a:lnTo>
                <a:lnTo>
                  <a:pt x="174" y="186"/>
                </a:lnTo>
                <a:lnTo>
                  <a:pt x="213" y="166"/>
                </a:lnTo>
                <a:lnTo>
                  <a:pt x="190" y="169"/>
                </a:lnTo>
                <a:lnTo>
                  <a:pt x="174" y="155"/>
                </a:lnTo>
                <a:lnTo>
                  <a:pt x="188" y="160"/>
                </a:lnTo>
                <a:lnTo>
                  <a:pt x="190" y="150"/>
                </a:lnTo>
                <a:lnTo>
                  <a:pt x="218" y="142"/>
                </a:lnTo>
                <a:lnTo>
                  <a:pt x="221" y="127"/>
                </a:lnTo>
                <a:lnTo>
                  <a:pt x="234" y="114"/>
                </a:lnTo>
                <a:lnTo>
                  <a:pt x="246" y="117"/>
                </a:lnTo>
                <a:lnTo>
                  <a:pt x="257" y="102"/>
                </a:lnTo>
                <a:lnTo>
                  <a:pt x="254" y="92"/>
                </a:lnTo>
                <a:lnTo>
                  <a:pt x="264" y="69"/>
                </a:lnTo>
                <a:lnTo>
                  <a:pt x="248" y="51"/>
                </a:lnTo>
                <a:lnTo>
                  <a:pt x="236" y="39"/>
                </a:lnTo>
                <a:lnTo>
                  <a:pt x="215" y="33"/>
                </a:lnTo>
                <a:lnTo>
                  <a:pt x="193" y="41"/>
                </a:lnTo>
                <a:lnTo>
                  <a:pt x="190" y="18"/>
                </a:lnTo>
                <a:lnTo>
                  <a:pt x="174" y="18"/>
                </a:lnTo>
                <a:lnTo>
                  <a:pt x="166" y="0"/>
                </a:lnTo>
                <a:lnTo>
                  <a:pt x="126" y="11"/>
                </a:lnTo>
                <a:lnTo>
                  <a:pt x="131" y="26"/>
                </a:lnTo>
                <a:lnTo>
                  <a:pt x="123" y="36"/>
                </a:lnTo>
                <a:lnTo>
                  <a:pt x="120" y="23"/>
                </a:lnTo>
                <a:lnTo>
                  <a:pt x="85" y="36"/>
                </a:lnTo>
                <a:lnTo>
                  <a:pt x="77" y="26"/>
                </a:lnTo>
                <a:lnTo>
                  <a:pt x="65" y="28"/>
                </a:lnTo>
                <a:lnTo>
                  <a:pt x="52" y="23"/>
                </a:lnTo>
                <a:lnTo>
                  <a:pt x="28" y="33"/>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49" name="Freeform 541"/>
          <p:cNvSpPr>
            <a:spLocks/>
          </p:cNvSpPr>
          <p:nvPr/>
        </p:nvSpPr>
        <p:spPr bwMode="auto">
          <a:xfrm>
            <a:off x="4862513" y="2797175"/>
            <a:ext cx="382587" cy="306388"/>
          </a:xfrm>
          <a:custGeom>
            <a:avLst/>
            <a:gdLst>
              <a:gd name="T0" fmla="*/ 40941 w 271"/>
              <a:gd name="T1" fmla="*/ 53975 h 193"/>
              <a:gd name="T2" fmla="*/ 25412 w 271"/>
              <a:gd name="T3" fmla="*/ 66675 h 193"/>
              <a:gd name="T4" fmla="*/ 45176 w 271"/>
              <a:gd name="T5" fmla="*/ 120650 h 193"/>
              <a:gd name="T6" fmla="*/ 11294 w 271"/>
              <a:gd name="T7" fmla="*/ 166688 h 193"/>
              <a:gd name="T8" fmla="*/ 0 w 271"/>
              <a:gd name="T9" fmla="*/ 187325 h 193"/>
              <a:gd name="T10" fmla="*/ 18353 w 271"/>
              <a:gd name="T11" fmla="*/ 200025 h 193"/>
              <a:gd name="T12" fmla="*/ 100235 w 271"/>
              <a:gd name="T13" fmla="*/ 192088 h 193"/>
              <a:gd name="T14" fmla="*/ 104470 w 271"/>
              <a:gd name="T15" fmla="*/ 176213 h 193"/>
              <a:gd name="T16" fmla="*/ 136941 w 271"/>
              <a:gd name="T17" fmla="*/ 184150 h 193"/>
              <a:gd name="T18" fmla="*/ 159529 w 271"/>
              <a:gd name="T19" fmla="*/ 187325 h 193"/>
              <a:gd name="T20" fmla="*/ 159529 w 271"/>
              <a:gd name="T21" fmla="*/ 207963 h 193"/>
              <a:gd name="T22" fmla="*/ 173646 w 271"/>
              <a:gd name="T23" fmla="*/ 238125 h 193"/>
              <a:gd name="T24" fmla="*/ 148235 w 271"/>
              <a:gd name="T25" fmla="*/ 233363 h 193"/>
              <a:gd name="T26" fmla="*/ 141176 w 271"/>
              <a:gd name="T27" fmla="*/ 271463 h 193"/>
              <a:gd name="T28" fmla="*/ 159529 w 271"/>
              <a:gd name="T29" fmla="*/ 276225 h 193"/>
              <a:gd name="T30" fmla="*/ 170823 w 271"/>
              <a:gd name="T31" fmla="*/ 246063 h 193"/>
              <a:gd name="T32" fmla="*/ 207529 w 271"/>
              <a:gd name="T33" fmla="*/ 238125 h 193"/>
              <a:gd name="T34" fmla="*/ 207529 w 271"/>
              <a:gd name="T35" fmla="*/ 249238 h 193"/>
              <a:gd name="T36" fmla="*/ 244234 w 271"/>
              <a:gd name="T37" fmla="*/ 254000 h 193"/>
              <a:gd name="T38" fmla="*/ 218823 w 271"/>
              <a:gd name="T39" fmla="*/ 276225 h 193"/>
              <a:gd name="T40" fmla="*/ 251293 w 271"/>
              <a:gd name="T41" fmla="*/ 304800 h 193"/>
              <a:gd name="T42" fmla="*/ 307764 w 271"/>
              <a:gd name="T43" fmla="*/ 271463 h 193"/>
              <a:gd name="T44" fmla="*/ 273881 w 271"/>
              <a:gd name="T45" fmla="*/ 276225 h 193"/>
              <a:gd name="T46" fmla="*/ 251293 w 271"/>
              <a:gd name="T47" fmla="*/ 254000 h 193"/>
              <a:gd name="T48" fmla="*/ 271058 w 271"/>
              <a:gd name="T49" fmla="*/ 261938 h 193"/>
              <a:gd name="T50" fmla="*/ 273881 w 271"/>
              <a:gd name="T51" fmla="*/ 246063 h 193"/>
              <a:gd name="T52" fmla="*/ 314822 w 271"/>
              <a:gd name="T53" fmla="*/ 233363 h 193"/>
              <a:gd name="T54" fmla="*/ 319058 w 271"/>
              <a:gd name="T55" fmla="*/ 207963 h 193"/>
              <a:gd name="T56" fmla="*/ 337411 w 271"/>
              <a:gd name="T57" fmla="*/ 187325 h 193"/>
              <a:gd name="T58" fmla="*/ 355763 w 271"/>
              <a:gd name="T59" fmla="*/ 192088 h 193"/>
              <a:gd name="T60" fmla="*/ 371293 w 271"/>
              <a:gd name="T61" fmla="*/ 166688 h 193"/>
              <a:gd name="T62" fmla="*/ 367058 w 271"/>
              <a:gd name="T63" fmla="*/ 150813 h 193"/>
              <a:gd name="T64" fmla="*/ 381175 w 271"/>
              <a:gd name="T65" fmla="*/ 112713 h 193"/>
              <a:gd name="T66" fmla="*/ 358587 w 271"/>
              <a:gd name="T67" fmla="*/ 84138 h 193"/>
              <a:gd name="T68" fmla="*/ 340234 w 271"/>
              <a:gd name="T69" fmla="*/ 63500 h 193"/>
              <a:gd name="T70" fmla="*/ 310587 w 271"/>
              <a:gd name="T71" fmla="*/ 53975 h 193"/>
              <a:gd name="T72" fmla="*/ 278117 w 271"/>
              <a:gd name="T73" fmla="*/ 66675 h 193"/>
              <a:gd name="T74" fmla="*/ 273881 w 271"/>
              <a:gd name="T75" fmla="*/ 30163 h 193"/>
              <a:gd name="T76" fmla="*/ 251293 w 271"/>
              <a:gd name="T77" fmla="*/ 30163 h 193"/>
              <a:gd name="T78" fmla="*/ 239999 w 271"/>
              <a:gd name="T79" fmla="*/ 0 h 193"/>
              <a:gd name="T80" fmla="*/ 182117 w 271"/>
              <a:gd name="T81" fmla="*/ 17463 h 193"/>
              <a:gd name="T82" fmla="*/ 189176 w 271"/>
              <a:gd name="T83" fmla="*/ 42863 h 193"/>
              <a:gd name="T84" fmla="*/ 177882 w 271"/>
              <a:gd name="T85" fmla="*/ 58738 h 193"/>
              <a:gd name="T86" fmla="*/ 173646 w 271"/>
              <a:gd name="T87" fmla="*/ 38100 h 193"/>
              <a:gd name="T88" fmla="*/ 122823 w 271"/>
              <a:gd name="T89" fmla="*/ 58738 h 193"/>
              <a:gd name="T90" fmla="*/ 111529 w 271"/>
              <a:gd name="T91" fmla="*/ 42863 h 193"/>
              <a:gd name="T92" fmla="*/ 93176 w 271"/>
              <a:gd name="T93" fmla="*/ 46038 h 193"/>
              <a:gd name="T94" fmla="*/ 74823 w 271"/>
              <a:gd name="T95" fmla="*/ 38100 h 193"/>
              <a:gd name="T96" fmla="*/ 40941 w 271"/>
              <a:gd name="T97" fmla="*/ 53975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1"/>
              <a:gd name="T148" fmla="*/ 0 h 193"/>
              <a:gd name="T149" fmla="*/ 271 w 271"/>
              <a:gd name="T150" fmla="*/ 193 h 1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1" h="193">
                <a:moveTo>
                  <a:pt x="29" y="34"/>
                </a:moveTo>
                <a:lnTo>
                  <a:pt x="18" y="42"/>
                </a:lnTo>
                <a:lnTo>
                  <a:pt x="32" y="76"/>
                </a:lnTo>
                <a:lnTo>
                  <a:pt x="8" y="105"/>
                </a:lnTo>
                <a:lnTo>
                  <a:pt x="0" y="118"/>
                </a:lnTo>
                <a:lnTo>
                  <a:pt x="13" y="126"/>
                </a:lnTo>
                <a:lnTo>
                  <a:pt x="71" y="121"/>
                </a:lnTo>
                <a:lnTo>
                  <a:pt x="74" y="111"/>
                </a:lnTo>
                <a:lnTo>
                  <a:pt x="97" y="116"/>
                </a:lnTo>
                <a:lnTo>
                  <a:pt x="113" y="118"/>
                </a:lnTo>
                <a:lnTo>
                  <a:pt x="113" y="131"/>
                </a:lnTo>
                <a:lnTo>
                  <a:pt x="123" y="150"/>
                </a:lnTo>
                <a:lnTo>
                  <a:pt x="105" y="147"/>
                </a:lnTo>
                <a:lnTo>
                  <a:pt x="100" y="171"/>
                </a:lnTo>
                <a:lnTo>
                  <a:pt x="113" y="174"/>
                </a:lnTo>
                <a:lnTo>
                  <a:pt x="121" y="155"/>
                </a:lnTo>
                <a:lnTo>
                  <a:pt x="147" y="150"/>
                </a:lnTo>
                <a:lnTo>
                  <a:pt x="147" y="157"/>
                </a:lnTo>
                <a:lnTo>
                  <a:pt x="173" y="160"/>
                </a:lnTo>
                <a:lnTo>
                  <a:pt x="155" y="174"/>
                </a:lnTo>
                <a:lnTo>
                  <a:pt x="178" y="192"/>
                </a:lnTo>
                <a:lnTo>
                  <a:pt x="218" y="171"/>
                </a:lnTo>
                <a:lnTo>
                  <a:pt x="194" y="174"/>
                </a:lnTo>
                <a:lnTo>
                  <a:pt x="178" y="160"/>
                </a:lnTo>
                <a:lnTo>
                  <a:pt x="192" y="165"/>
                </a:lnTo>
                <a:lnTo>
                  <a:pt x="194" y="155"/>
                </a:lnTo>
                <a:lnTo>
                  <a:pt x="223" y="147"/>
                </a:lnTo>
                <a:lnTo>
                  <a:pt x="226" y="131"/>
                </a:lnTo>
                <a:lnTo>
                  <a:pt x="239" y="118"/>
                </a:lnTo>
                <a:lnTo>
                  <a:pt x="252" y="121"/>
                </a:lnTo>
                <a:lnTo>
                  <a:pt x="263" y="105"/>
                </a:lnTo>
                <a:lnTo>
                  <a:pt x="260" y="95"/>
                </a:lnTo>
                <a:lnTo>
                  <a:pt x="270" y="71"/>
                </a:lnTo>
                <a:lnTo>
                  <a:pt x="254" y="53"/>
                </a:lnTo>
                <a:lnTo>
                  <a:pt x="241" y="40"/>
                </a:lnTo>
                <a:lnTo>
                  <a:pt x="220" y="34"/>
                </a:lnTo>
                <a:lnTo>
                  <a:pt x="197" y="42"/>
                </a:lnTo>
                <a:lnTo>
                  <a:pt x="194" y="19"/>
                </a:lnTo>
                <a:lnTo>
                  <a:pt x="178" y="19"/>
                </a:lnTo>
                <a:lnTo>
                  <a:pt x="170" y="0"/>
                </a:lnTo>
                <a:lnTo>
                  <a:pt x="129" y="11"/>
                </a:lnTo>
                <a:lnTo>
                  <a:pt x="134" y="27"/>
                </a:lnTo>
                <a:lnTo>
                  <a:pt x="126" y="37"/>
                </a:lnTo>
                <a:lnTo>
                  <a:pt x="123" y="24"/>
                </a:lnTo>
                <a:lnTo>
                  <a:pt x="87" y="37"/>
                </a:lnTo>
                <a:lnTo>
                  <a:pt x="79" y="27"/>
                </a:lnTo>
                <a:lnTo>
                  <a:pt x="66" y="29"/>
                </a:lnTo>
                <a:lnTo>
                  <a:pt x="53" y="24"/>
                </a:lnTo>
                <a:lnTo>
                  <a:pt x="29" y="3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50" name="Freeform 542"/>
          <p:cNvSpPr>
            <a:spLocks/>
          </p:cNvSpPr>
          <p:nvPr/>
        </p:nvSpPr>
        <p:spPr bwMode="auto">
          <a:xfrm>
            <a:off x="4962525" y="2973388"/>
            <a:ext cx="66675" cy="87312"/>
          </a:xfrm>
          <a:custGeom>
            <a:avLst/>
            <a:gdLst>
              <a:gd name="T0" fmla="*/ 0 w 47"/>
              <a:gd name="T1" fmla="*/ 14287 h 55"/>
              <a:gd name="T2" fmla="*/ 26954 w 47"/>
              <a:gd name="T3" fmla="*/ 50800 h 55"/>
              <a:gd name="T4" fmla="*/ 26954 w 47"/>
              <a:gd name="T5" fmla="*/ 85725 h 55"/>
              <a:gd name="T6" fmla="*/ 36884 w 47"/>
              <a:gd name="T7" fmla="*/ 85725 h 55"/>
              <a:gd name="T8" fmla="*/ 42559 w 47"/>
              <a:gd name="T9" fmla="*/ 50800 h 55"/>
              <a:gd name="T10" fmla="*/ 65256 w 47"/>
              <a:gd name="T11" fmla="*/ 55562 h 55"/>
              <a:gd name="T12" fmla="*/ 52489 w 47"/>
              <a:gd name="T13" fmla="*/ 28575 h 55"/>
              <a:gd name="T14" fmla="*/ 52489 w 47"/>
              <a:gd name="T15" fmla="*/ 9525 h 55"/>
              <a:gd name="T16" fmla="*/ 4256 w 47"/>
              <a:gd name="T17" fmla="*/ 0 h 55"/>
              <a:gd name="T18" fmla="*/ 0 w 47"/>
              <a:gd name="T19" fmla="*/ 1428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55"/>
              <a:gd name="T32" fmla="*/ 47 w 47"/>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55">
                <a:moveTo>
                  <a:pt x="0" y="9"/>
                </a:moveTo>
                <a:lnTo>
                  <a:pt x="19" y="32"/>
                </a:lnTo>
                <a:lnTo>
                  <a:pt x="19" y="54"/>
                </a:lnTo>
                <a:lnTo>
                  <a:pt x="26" y="54"/>
                </a:lnTo>
                <a:lnTo>
                  <a:pt x="30" y="32"/>
                </a:lnTo>
                <a:lnTo>
                  <a:pt x="46" y="35"/>
                </a:lnTo>
                <a:lnTo>
                  <a:pt x="37" y="18"/>
                </a:lnTo>
                <a:lnTo>
                  <a:pt x="37" y="6"/>
                </a:lnTo>
                <a:lnTo>
                  <a:pt x="3" y="0"/>
                </a:lnTo>
                <a:lnTo>
                  <a:pt x="0" y="9"/>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51" name="Freeform 543"/>
          <p:cNvSpPr>
            <a:spLocks/>
          </p:cNvSpPr>
          <p:nvPr/>
        </p:nvSpPr>
        <p:spPr bwMode="auto">
          <a:xfrm>
            <a:off x="4962525" y="2973388"/>
            <a:ext cx="74613" cy="96837"/>
          </a:xfrm>
          <a:custGeom>
            <a:avLst/>
            <a:gdLst>
              <a:gd name="T0" fmla="*/ 0 w 53"/>
              <a:gd name="T1" fmla="*/ 15875 h 61"/>
              <a:gd name="T2" fmla="*/ 29564 w 53"/>
              <a:gd name="T3" fmla="*/ 57150 h 61"/>
              <a:gd name="T4" fmla="*/ 29564 w 53"/>
              <a:gd name="T5" fmla="*/ 95250 h 61"/>
              <a:gd name="T6" fmla="*/ 40826 w 53"/>
              <a:gd name="T7" fmla="*/ 95250 h 61"/>
              <a:gd name="T8" fmla="*/ 47865 w 53"/>
              <a:gd name="T9" fmla="*/ 57150 h 61"/>
              <a:gd name="T10" fmla="*/ 73205 w 53"/>
              <a:gd name="T11" fmla="*/ 61912 h 61"/>
              <a:gd name="T12" fmla="*/ 59127 w 53"/>
              <a:gd name="T13" fmla="*/ 31750 h 61"/>
              <a:gd name="T14" fmla="*/ 59127 w 53"/>
              <a:gd name="T15" fmla="*/ 11112 h 61"/>
              <a:gd name="T16" fmla="*/ 4223 w 53"/>
              <a:gd name="T17" fmla="*/ 0 h 61"/>
              <a:gd name="T18" fmla="*/ 0 w 53"/>
              <a:gd name="T19" fmla="*/ 15875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61"/>
              <a:gd name="T32" fmla="*/ 53 w 53"/>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61">
                <a:moveTo>
                  <a:pt x="0" y="10"/>
                </a:moveTo>
                <a:lnTo>
                  <a:pt x="21" y="36"/>
                </a:lnTo>
                <a:lnTo>
                  <a:pt x="21" y="60"/>
                </a:lnTo>
                <a:lnTo>
                  <a:pt x="29" y="60"/>
                </a:lnTo>
                <a:lnTo>
                  <a:pt x="34" y="36"/>
                </a:lnTo>
                <a:lnTo>
                  <a:pt x="52" y="39"/>
                </a:lnTo>
                <a:lnTo>
                  <a:pt x="42" y="20"/>
                </a:lnTo>
                <a:lnTo>
                  <a:pt x="42" y="7"/>
                </a:lnTo>
                <a:lnTo>
                  <a:pt x="3" y="0"/>
                </a:lnTo>
                <a:lnTo>
                  <a:pt x="0" y="1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52" name="Freeform 544"/>
          <p:cNvSpPr>
            <a:spLocks/>
          </p:cNvSpPr>
          <p:nvPr/>
        </p:nvSpPr>
        <p:spPr bwMode="auto">
          <a:xfrm>
            <a:off x="4895850" y="2676525"/>
            <a:ext cx="185738" cy="171450"/>
          </a:xfrm>
          <a:custGeom>
            <a:avLst/>
            <a:gdLst>
              <a:gd name="T0" fmla="*/ 184331 w 132"/>
              <a:gd name="T1" fmla="*/ 74613 h 108"/>
              <a:gd name="T2" fmla="*/ 160410 w 132"/>
              <a:gd name="T3" fmla="*/ 71438 h 108"/>
              <a:gd name="T4" fmla="*/ 151967 w 132"/>
              <a:gd name="T5" fmla="*/ 28575 h 108"/>
              <a:gd name="T6" fmla="*/ 135082 w 132"/>
              <a:gd name="T7" fmla="*/ 4763 h 108"/>
              <a:gd name="T8" fmla="*/ 106940 w 132"/>
              <a:gd name="T9" fmla="*/ 0 h 108"/>
              <a:gd name="T10" fmla="*/ 85833 w 132"/>
              <a:gd name="T11" fmla="*/ 4763 h 108"/>
              <a:gd name="T12" fmla="*/ 71762 w 132"/>
              <a:gd name="T13" fmla="*/ 19050 h 108"/>
              <a:gd name="T14" fmla="*/ 75984 w 132"/>
              <a:gd name="T15" fmla="*/ 41275 h 108"/>
              <a:gd name="T16" fmla="*/ 53470 w 132"/>
              <a:gd name="T17" fmla="*/ 50800 h 108"/>
              <a:gd name="T18" fmla="*/ 49249 w 132"/>
              <a:gd name="T19" fmla="*/ 82550 h 108"/>
              <a:gd name="T20" fmla="*/ 29549 w 132"/>
              <a:gd name="T21" fmla="*/ 106363 h 108"/>
              <a:gd name="T22" fmla="*/ 0 w 132"/>
              <a:gd name="T23" fmla="*/ 127000 h 108"/>
              <a:gd name="T24" fmla="*/ 8443 w 132"/>
              <a:gd name="T25" fmla="*/ 165100 h 108"/>
              <a:gd name="T26" fmla="*/ 40806 w 132"/>
              <a:gd name="T27" fmla="*/ 150813 h 108"/>
              <a:gd name="T28" fmla="*/ 57691 w 132"/>
              <a:gd name="T29" fmla="*/ 157163 h 108"/>
              <a:gd name="T30" fmla="*/ 75984 w 132"/>
              <a:gd name="T31" fmla="*/ 155575 h 108"/>
              <a:gd name="T32" fmla="*/ 85833 w 132"/>
              <a:gd name="T33" fmla="*/ 169863 h 108"/>
              <a:gd name="T34" fmla="*/ 135082 w 132"/>
              <a:gd name="T35" fmla="*/ 150813 h 108"/>
              <a:gd name="T36" fmla="*/ 137896 w 132"/>
              <a:gd name="T37" fmla="*/ 169863 h 108"/>
              <a:gd name="T38" fmla="*/ 149153 w 132"/>
              <a:gd name="T39" fmla="*/ 155575 h 108"/>
              <a:gd name="T40" fmla="*/ 142118 w 132"/>
              <a:gd name="T41" fmla="*/ 130175 h 108"/>
              <a:gd name="T42" fmla="*/ 167446 w 132"/>
              <a:gd name="T43" fmla="*/ 122238 h 108"/>
              <a:gd name="T44" fmla="*/ 163224 w 132"/>
              <a:gd name="T45" fmla="*/ 92075 h 108"/>
              <a:gd name="T46" fmla="*/ 177295 w 132"/>
              <a:gd name="T47" fmla="*/ 96837 h 108"/>
              <a:gd name="T48" fmla="*/ 184331 w 132"/>
              <a:gd name="T49" fmla="*/ 74613 h 1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
              <a:gd name="T76" fmla="*/ 0 h 108"/>
              <a:gd name="T77" fmla="*/ 132 w 132"/>
              <a:gd name="T78" fmla="*/ 108 h 1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 h="108">
                <a:moveTo>
                  <a:pt x="131" y="47"/>
                </a:moveTo>
                <a:lnTo>
                  <a:pt x="114" y="45"/>
                </a:lnTo>
                <a:lnTo>
                  <a:pt x="108" y="18"/>
                </a:lnTo>
                <a:lnTo>
                  <a:pt x="96" y="3"/>
                </a:lnTo>
                <a:lnTo>
                  <a:pt x="76" y="0"/>
                </a:lnTo>
                <a:lnTo>
                  <a:pt x="61" y="3"/>
                </a:lnTo>
                <a:lnTo>
                  <a:pt x="51" y="12"/>
                </a:lnTo>
                <a:lnTo>
                  <a:pt x="54" y="26"/>
                </a:lnTo>
                <a:lnTo>
                  <a:pt x="38" y="32"/>
                </a:lnTo>
                <a:lnTo>
                  <a:pt x="35" y="52"/>
                </a:lnTo>
                <a:lnTo>
                  <a:pt x="21" y="67"/>
                </a:lnTo>
                <a:lnTo>
                  <a:pt x="0" y="80"/>
                </a:lnTo>
                <a:lnTo>
                  <a:pt x="6" y="104"/>
                </a:lnTo>
                <a:lnTo>
                  <a:pt x="29" y="95"/>
                </a:lnTo>
                <a:lnTo>
                  <a:pt x="41" y="99"/>
                </a:lnTo>
                <a:lnTo>
                  <a:pt x="54" y="98"/>
                </a:lnTo>
                <a:lnTo>
                  <a:pt x="61" y="107"/>
                </a:lnTo>
                <a:lnTo>
                  <a:pt x="96" y="95"/>
                </a:lnTo>
                <a:lnTo>
                  <a:pt x="98" y="107"/>
                </a:lnTo>
                <a:lnTo>
                  <a:pt x="106" y="98"/>
                </a:lnTo>
                <a:lnTo>
                  <a:pt x="101" y="82"/>
                </a:lnTo>
                <a:lnTo>
                  <a:pt x="119" y="77"/>
                </a:lnTo>
                <a:lnTo>
                  <a:pt x="116" y="58"/>
                </a:lnTo>
                <a:lnTo>
                  <a:pt x="126" y="61"/>
                </a:lnTo>
                <a:lnTo>
                  <a:pt x="131" y="47"/>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53" name="Freeform 545"/>
          <p:cNvSpPr>
            <a:spLocks/>
          </p:cNvSpPr>
          <p:nvPr/>
        </p:nvSpPr>
        <p:spPr bwMode="auto">
          <a:xfrm>
            <a:off x="4895850" y="2676525"/>
            <a:ext cx="193675" cy="180975"/>
          </a:xfrm>
          <a:custGeom>
            <a:avLst/>
            <a:gdLst>
              <a:gd name="T0" fmla="*/ 192272 w 138"/>
              <a:gd name="T1" fmla="*/ 79375 h 114"/>
              <a:gd name="T2" fmla="*/ 167010 w 138"/>
              <a:gd name="T3" fmla="*/ 74613 h 114"/>
              <a:gd name="T4" fmla="*/ 158589 w 138"/>
              <a:gd name="T5" fmla="*/ 30163 h 114"/>
              <a:gd name="T6" fmla="*/ 140344 w 138"/>
              <a:gd name="T7" fmla="*/ 4763 h 114"/>
              <a:gd name="T8" fmla="*/ 110872 w 138"/>
              <a:gd name="T9" fmla="*/ 0 h 114"/>
              <a:gd name="T10" fmla="*/ 89820 w 138"/>
              <a:gd name="T11" fmla="*/ 4763 h 114"/>
              <a:gd name="T12" fmla="*/ 74382 w 138"/>
              <a:gd name="T13" fmla="*/ 20638 h 114"/>
              <a:gd name="T14" fmla="*/ 78593 w 138"/>
              <a:gd name="T15" fmla="*/ 42863 h 114"/>
              <a:gd name="T16" fmla="*/ 56138 w 138"/>
              <a:gd name="T17" fmla="*/ 53975 h 114"/>
              <a:gd name="T18" fmla="*/ 51927 w 138"/>
              <a:gd name="T19" fmla="*/ 87313 h 114"/>
              <a:gd name="T20" fmla="*/ 30876 w 138"/>
              <a:gd name="T21" fmla="*/ 112713 h 114"/>
              <a:gd name="T22" fmla="*/ 0 w 138"/>
              <a:gd name="T23" fmla="*/ 133350 h 114"/>
              <a:gd name="T24" fmla="*/ 8421 w 138"/>
              <a:gd name="T25" fmla="*/ 174625 h 114"/>
              <a:gd name="T26" fmla="*/ 42103 w 138"/>
              <a:gd name="T27" fmla="*/ 158750 h 114"/>
              <a:gd name="T28" fmla="*/ 60348 w 138"/>
              <a:gd name="T29" fmla="*/ 166688 h 114"/>
              <a:gd name="T30" fmla="*/ 78593 w 138"/>
              <a:gd name="T31" fmla="*/ 163513 h 114"/>
              <a:gd name="T32" fmla="*/ 89820 w 138"/>
              <a:gd name="T33" fmla="*/ 179388 h 114"/>
              <a:gd name="T34" fmla="*/ 140344 w 138"/>
              <a:gd name="T35" fmla="*/ 158750 h 114"/>
              <a:gd name="T36" fmla="*/ 144555 w 138"/>
              <a:gd name="T37" fmla="*/ 179388 h 114"/>
              <a:gd name="T38" fmla="*/ 155782 w 138"/>
              <a:gd name="T39" fmla="*/ 163513 h 114"/>
              <a:gd name="T40" fmla="*/ 148765 w 138"/>
              <a:gd name="T41" fmla="*/ 138113 h 114"/>
              <a:gd name="T42" fmla="*/ 174027 w 138"/>
              <a:gd name="T43" fmla="*/ 128588 h 114"/>
              <a:gd name="T44" fmla="*/ 169816 w 138"/>
              <a:gd name="T45" fmla="*/ 96837 h 114"/>
              <a:gd name="T46" fmla="*/ 185254 w 138"/>
              <a:gd name="T47" fmla="*/ 101600 h 114"/>
              <a:gd name="T48" fmla="*/ 192272 w 138"/>
              <a:gd name="T49" fmla="*/ 79375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14"/>
              <a:gd name="T77" fmla="*/ 138 w 138"/>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14">
                <a:moveTo>
                  <a:pt x="137" y="50"/>
                </a:moveTo>
                <a:lnTo>
                  <a:pt x="119" y="47"/>
                </a:lnTo>
                <a:lnTo>
                  <a:pt x="113" y="19"/>
                </a:lnTo>
                <a:lnTo>
                  <a:pt x="100" y="3"/>
                </a:lnTo>
                <a:lnTo>
                  <a:pt x="79" y="0"/>
                </a:lnTo>
                <a:lnTo>
                  <a:pt x="64" y="3"/>
                </a:lnTo>
                <a:lnTo>
                  <a:pt x="53" y="13"/>
                </a:lnTo>
                <a:lnTo>
                  <a:pt x="56" y="27"/>
                </a:lnTo>
                <a:lnTo>
                  <a:pt x="40" y="34"/>
                </a:lnTo>
                <a:lnTo>
                  <a:pt x="37" y="55"/>
                </a:lnTo>
                <a:lnTo>
                  <a:pt x="22" y="71"/>
                </a:lnTo>
                <a:lnTo>
                  <a:pt x="0" y="84"/>
                </a:lnTo>
                <a:lnTo>
                  <a:pt x="6" y="110"/>
                </a:lnTo>
                <a:lnTo>
                  <a:pt x="30" y="100"/>
                </a:lnTo>
                <a:lnTo>
                  <a:pt x="43" y="105"/>
                </a:lnTo>
                <a:lnTo>
                  <a:pt x="56" y="103"/>
                </a:lnTo>
                <a:lnTo>
                  <a:pt x="64" y="113"/>
                </a:lnTo>
                <a:lnTo>
                  <a:pt x="100" y="100"/>
                </a:lnTo>
                <a:lnTo>
                  <a:pt x="103" y="113"/>
                </a:lnTo>
                <a:lnTo>
                  <a:pt x="111" y="103"/>
                </a:lnTo>
                <a:lnTo>
                  <a:pt x="106" y="87"/>
                </a:lnTo>
                <a:lnTo>
                  <a:pt x="124" y="81"/>
                </a:lnTo>
                <a:lnTo>
                  <a:pt x="121" y="61"/>
                </a:lnTo>
                <a:lnTo>
                  <a:pt x="132" y="64"/>
                </a:lnTo>
                <a:lnTo>
                  <a:pt x="137" y="5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54" name="Freeform 546"/>
          <p:cNvSpPr>
            <a:spLocks/>
          </p:cNvSpPr>
          <p:nvPr/>
        </p:nvSpPr>
        <p:spPr bwMode="auto">
          <a:xfrm>
            <a:off x="4845050" y="2722563"/>
            <a:ext cx="95250" cy="79375"/>
          </a:xfrm>
          <a:custGeom>
            <a:avLst/>
            <a:gdLst>
              <a:gd name="T0" fmla="*/ 0 w 68"/>
              <a:gd name="T1" fmla="*/ 0 h 50"/>
              <a:gd name="T2" fmla="*/ 2801 w 68"/>
              <a:gd name="T3" fmla="*/ 36513 h 50"/>
              <a:gd name="T4" fmla="*/ 39221 w 68"/>
              <a:gd name="T5" fmla="*/ 49212 h 50"/>
              <a:gd name="T6" fmla="*/ 46224 w 68"/>
              <a:gd name="T7" fmla="*/ 77788 h 50"/>
              <a:gd name="T8" fmla="*/ 74239 w 68"/>
              <a:gd name="T9" fmla="*/ 58738 h 50"/>
              <a:gd name="T10" fmla="*/ 93849 w 68"/>
              <a:gd name="T11" fmla="*/ 36513 h 50"/>
              <a:gd name="T12" fmla="*/ 57430 w 68"/>
              <a:gd name="T13" fmla="*/ 15875 h 50"/>
              <a:gd name="T14" fmla="*/ 0 w 68"/>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50"/>
              <a:gd name="T26" fmla="*/ 68 w 68"/>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50">
                <a:moveTo>
                  <a:pt x="0" y="0"/>
                </a:moveTo>
                <a:lnTo>
                  <a:pt x="2" y="23"/>
                </a:lnTo>
                <a:lnTo>
                  <a:pt x="28" y="31"/>
                </a:lnTo>
                <a:lnTo>
                  <a:pt x="33" y="49"/>
                </a:lnTo>
                <a:lnTo>
                  <a:pt x="53" y="37"/>
                </a:lnTo>
                <a:lnTo>
                  <a:pt x="67" y="23"/>
                </a:lnTo>
                <a:lnTo>
                  <a:pt x="41" y="10"/>
                </a:lnTo>
                <a:lnTo>
                  <a:pt x="0"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55" name="Freeform 547"/>
          <p:cNvSpPr>
            <a:spLocks/>
          </p:cNvSpPr>
          <p:nvPr/>
        </p:nvSpPr>
        <p:spPr bwMode="auto">
          <a:xfrm>
            <a:off x="4845050" y="2722563"/>
            <a:ext cx="103188" cy="88900"/>
          </a:xfrm>
          <a:custGeom>
            <a:avLst/>
            <a:gdLst>
              <a:gd name="T0" fmla="*/ 0 w 74"/>
              <a:gd name="T1" fmla="*/ 0 h 56"/>
              <a:gd name="T2" fmla="*/ 2789 w 74"/>
              <a:gd name="T3" fmla="*/ 41275 h 56"/>
              <a:gd name="T4" fmla="*/ 43227 w 74"/>
              <a:gd name="T5" fmla="*/ 55563 h 56"/>
              <a:gd name="T6" fmla="*/ 50200 w 74"/>
              <a:gd name="T7" fmla="*/ 87313 h 56"/>
              <a:gd name="T8" fmla="*/ 80877 w 74"/>
              <a:gd name="T9" fmla="*/ 66675 h 56"/>
              <a:gd name="T10" fmla="*/ 101794 w 74"/>
              <a:gd name="T11" fmla="*/ 41275 h 56"/>
              <a:gd name="T12" fmla="*/ 62749 w 74"/>
              <a:gd name="T13" fmla="*/ 17463 h 56"/>
              <a:gd name="T14" fmla="*/ 0 w 74"/>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56"/>
              <a:gd name="T26" fmla="*/ 74 w 74"/>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56">
                <a:moveTo>
                  <a:pt x="0" y="0"/>
                </a:moveTo>
                <a:lnTo>
                  <a:pt x="2" y="26"/>
                </a:lnTo>
                <a:lnTo>
                  <a:pt x="31" y="35"/>
                </a:lnTo>
                <a:lnTo>
                  <a:pt x="36" y="55"/>
                </a:lnTo>
                <a:lnTo>
                  <a:pt x="58" y="42"/>
                </a:lnTo>
                <a:lnTo>
                  <a:pt x="73" y="26"/>
                </a:lnTo>
                <a:lnTo>
                  <a:pt x="45" y="11"/>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56" name="Freeform 548"/>
          <p:cNvSpPr>
            <a:spLocks/>
          </p:cNvSpPr>
          <p:nvPr/>
        </p:nvSpPr>
        <p:spPr bwMode="auto">
          <a:xfrm>
            <a:off x="4845050" y="2668588"/>
            <a:ext cx="122238" cy="87312"/>
          </a:xfrm>
          <a:custGeom>
            <a:avLst/>
            <a:gdLst>
              <a:gd name="T0" fmla="*/ 66037 w 87"/>
              <a:gd name="T1" fmla="*/ 0 h 55"/>
              <a:gd name="T2" fmla="*/ 59011 w 87"/>
              <a:gd name="T3" fmla="*/ 38100 h 55"/>
              <a:gd name="T4" fmla="*/ 28101 w 87"/>
              <a:gd name="T5" fmla="*/ 19050 h 55"/>
              <a:gd name="T6" fmla="*/ 9835 w 87"/>
              <a:gd name="T7" fmla="*/ 22225 h 55"/>
              <a:gd name="T8" fmla="*/ 0 w 87"/>
              <a:gd name="T9" fmla="*/ 49212 h 55"/>
              <a:gd name="T10" fmla="*/ 59011 w 87"/>
              <a:gd name="T11" fmla="*/ 65087 h 55"/>
              <a:gd name="T12" fmla="*/ 95542 w 87"/>
              <a:gd name="T13" fmla="*/ 85725 h 55"/>
              <a:gd name="T14" fmla="*/ 99757 w 87"/>
              <a:gd name="T15" fmla="*/ 55562 h 55"/>
              <a:gd name="T16" fmla="*/ 120833 w 87"/>
              <a:gd name="T17" fmla="*/ 46037 h 55"/>
              <a:gd name="T18" fmla="*/ 116618 w 87"/>
              <a:gd name="T19" fmla="*/ 25400 h 55"/>
              <a:gd name="T20" fmla="*/ 99757 w 87"/>
              <a:gd name="T21" fmla="*/ 4762 h 55"/>
              <a:gd name="T22" fmla="*/ 66037 w 87"/>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55"/>
              <a:gd name="T38" fmla="*/ 87 w 87"/>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55">
                <a:moveTo>
                  <a:pt x="47" y="0"/>
                </a:moveTo>
                <a:lnTo>
                  <a:pt x="42" y="24"/>
                </a:lnTo>
                <a:lnTo>
                  <a:pt x="20" y="12"/>
                </a:lnTo>
                <a:lnTo>
                  <a:pt x="7" y="14"/>
                </a:lnTo>
                <a:lnTo>
                  <a:pt x="0" y="31"/>
                </a:lnTo>
                <a:lnTo>
                  <a:pt x="42" y="41"/>
                </a:lnTo>
                <a:lnTo>
                  <a:pt x="68" y="54"/>
                </a:lnTo>
                <a:lnTo>
                  <a:pt x="71" y="35"/>
                </a:lnTo>
                <a:lnTo>
                  <a:pt x="86" y="29"/>
                </a:lnTo>
                <a:lnTo>
                  <a:pt x="83" y="16"/>
                </a:lnTo>
                <a:lnTo>
                  <a:pt x="71" y="3"/>
                </a:lnTo>
                <a:lnTo>
                  <a:pt x="47" y="0"/>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57" name="Freeform 549"/>
          <p:cNvSpPr>
            <a:spLocks/>
          </p:cNvSpPr>
          <p:nvPr/>
        </p:nvSpPr>
        <p:spPr bwMode="auto">
          <a:xfrm>
            <a:off x="4845050" y="2668588"/>
            <a:ext cx="130175" cy="96837"/>
          </a:xfrm>
          <a:custGeom>
            <a:avLst/>
            <a:gdLst>
              <a:gd name="T0" fmla="*/ 69987 w 93"/>
              <a:gd name="T1" fmla="*/ 0 h 61"/>
              <a:gd name="T2" fmla="*/ 62988 w 93"/>
              <a:gd name="T3" fmla="*/ 42862 h 61"/>
              <a:gd name="T4" fmla="*/ 29394 w 93"/>
              <a:gd name="T5" fmla="*/ 20637 h 61"/>
              <a:gd name="T6" fmla="*/ 11198 w 93"/>
              <a:gd name="T7" fmla="*/ 25400 h 61"/>
              <a:gd name="T8" fmla="*/ 0 w 93"/>
              <a:gd name="T9" fmla="*/ 53975 h 61"/>
              <a:gd name="T10" fmla="*/ 62988 w 93"/>
              <a:gd name="T11" fmla="*/ 71437 h 61"/>
              <a:gd name="T12" fmla="*/ 102180 w 93"/>
              <a:gd name="T13" fmla="*/ 95250 h 61"/>
              <a:gd name="T14" fmla="*/ 106380 w 93"/>
              <a:gd name="T15" fmla="*/ 61912 h 61"/>
              <a:gd name="T16" fmla="*/ 128775 w 93"/>
              <a:gd name="T17" fmla="*/ 50800 h 61"/>
              <a:gd name="T18" fmla="*/ 124576 w 93"/>
              <a:gd name="T19" fmla="*/ 28575 h 61"/>
              <a:gd name="T20" fmla="*/ 106380 w 93"/>
              <a:gd name="T21" fmla="*/ 4762 h 61"/>
              <a:gd name="T22" fmla="*/ 69987 w 93"/>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61"/>
              <a:gd name="T38" fmla="*/ 93 w 93"/>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61">
                <a:moveTo>
                  <a:pt x="50" y="0"/>
                </a:moveTo>
                <a:lnTo>
                  <a:pt x="45" y="27"/>
                </a:lnTo>
                <a:lnTo>
                  <a:pt x="21" y="13"/>
                </a:lnTo>
                <a:lnTo>
                  <a:pt x="8" y="16"/>
                </a:lnTo>
                <a:lnTo>
                  <a:pt x="0" y="34"/>
                </a:lnTo>
                <a:lnTo>
                  <a:pt x="45" y="45"/>
                </a:lnTo>
                <a:lnTo>
                  <a:pt x="73" y="60"/>
                </a:lnTo>
                <a:lnTo>
                  <a:pt x="76" y="39"/>
                </a:lnTo>
                <a:lnTo>
                  <a:pt x="92" y="32"/>
                </a:lnTo>
                <a:lnTo>
                  <a:pt x="89" y="18"/>
                </a:lnTo>
                <a:lnTo>
                  <a:pt x="76" y="3"/>
                </a:lnTo>
                <a:lnTo>
                  <a:pt x="5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58" name="Freeform 550"/>
          <p:cNvSpPr>
            <a:spLocks/>
          </p:cNvSpPr>
          <p:nvPr/>
        </p:nvSpPr>
        <p:spPr bwMode="auto">
          <a:xfrm>
            <a:off x="4811713" y="2763838"/>
            <a:ext cx="76200" cy="38100"/>
          </a:xfrm>
          <a:custGeom>
            <a:avLst/>
            <a:gdLst>
              <a:gd name="T0" fmla="*/ 0 w 54"/>
              <a:gd name="T1" fmla="*/ 26988 h 24"/>
              <a:gd name="T2" fmla="*/ 74789 w 54"/>
              <a:gd name="T3" fmla="*/ 36513 h 24"/>
              <a:gd name="T4" fmla="*/ 69144 w 54"/>
              <a:gd name="T5" fmla="*/ 11112 h 24"/>
              <a:gd name="T6" fmla="*/ 31044 w 54"/>
              <a:gd name="T7" fmla="*/ 0 h 24"/>
              <a:gd name="T8" fmla="*/ 31044 w 54"/>
              <a:gd name="T9" fmla="*/ 14288 h 24"/>
              <a:gd name="T10" fmla="*/ 22578 w 54"/>
              <a:gd name="T11" fmla="*/ 14288 h 24"/>
              <a:gd name="T12" fmla="*/ 29633 w 54"/>
              <a:gd name="T13" fmla="*/ 0 h 24"/>
              <a:gd name="T14" fmla="*/ 0 w 54"/>
              <a:gd name="T15" fmla="*/ 26988 h 2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4"/>
              <a:gd name="T26" fmla="*/ 54 w 5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4">
                <a:moveTo>
                  <a:pt x="0" y="17"/>
                </a:moveTo>
                <a:lnTo>
                  <a:pt x="53" y="23"/>
                </a:lnTo>
                <a:lnTo>
                  <a:pt x="49" y="7"/>
                </a:lnTo>
                <a:lnTo>
                  <a:pt x="22" y="0"/>
                </a:lnTo>
                <a:lnTo>
                  <a:pt x="22" y="9"/>
                </a:lnTo>
                <a:lnTo>
                  <a:pt x="16" y="9"/>
                </a:lnTo>
                <a:lnTo>
                  <a:pt x="21" y="0"/>
                </a:lnTo>
                <a:lnTo>
                  <a:pt x="0" y="17"/>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59" name="Freeform 551"/>
          <p:cNvSpPr>
            <a:spLocks/>
          </p:cNvSpPr>
          <p:nvPr/>
        </p:nvSpPr>
        <p:spPr bwMode="auto">
          <a:xfrm>
            <a:off x="4811713" y="2763838"/>
            <a:ext cx="84137" cy="47625"/>
          </a:xfrm>
          <a:custGeom>
            <a:avLst/>
            <a:gdLst>
              <a:gd name="T0" fmla="*/ 0 w 60"/>
              <a:gd name="T1" fmla="*/ 33338 h 30"/>
              <a:gd name="T2" fmla="*/ 82735 w 60"/>
              <a:gd name="T3" fmla="*/ 46038 h 30"/>
              <a:gd name="T4" fmla="*/ 75723 w 60"/>
              <a:gd name="T5" fmla="*/ 14288 h 30"/>
              <a:gd name="T6" fmla="*/ 35057 w 60"/>
              <a:gd name="T7" fmla="*/ 0 h 30"/>
              <a:gd name="T8" fmla="*/ 35057 w 60"/>
              <a:gd name="T9" fmla="*/ 17463 h 30"/>
              <a:gd name="T10" fmla="*/ 25241 w 60"/>
              <a:gd name="T11" fmla="*/ 17463 h 30"/>
              <a:gd name="T12" fmla="*/ 32253 w 60"/>
              <a:gd name="T13" fmla="*/ 0 h 30"/>
              <a:gd name="T14" fmla="*/ 0 w 60"/>
              <a:gd name="T15" fmla="*/ 33338 h 30"/>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30"/>
              <a:gd name="T26" fmla="*/ 60 w 60"/>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30">
                <a:moveTo>
                  <a:pt x="0" y="21"/>
                </a:moveTo>
                <a:lnTo>
                  <a:pt x="59" y="29"/>
                </a:lnTo>
                <a:lnTo>
                  <a:pt x="54" y="9"/>
                </a:lnTo>
                <a:lnTo>
                  <a:pt x="25" y="0"/>
                </a:lnTo>
                <a:lnTo>
                  <a:pt x="25" y="11"/>
                </a:lnTo>
                <a:lnTo>
                  <a:pt x="18" y="11"/>
                </a:lnTo>
                <a:lnTo>
                  <a:pt x="23" y="0"/>
                </a:lnTo>
                <a:lnTo>
                  <a:pt x="0" y="21"/>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60" name="Freeform 552"/>
          <p:cNvSpPr>
            <a:spLocks/>
          </p:cNvSpPr>
          <p:nvPr/>
        </p:nvSpPr>
        <p:spPr bwMode="auto">
          <a:xfrm>
            <a:off x="4895850" y="2622550"/>
            <a:ext cx="82550" cy="66675"/>
          </a:xfrm>
          <a:custGeom>
            <a:avLst/>
            <a:gdLst>
              <a:gd name="T0" fmla="*/ 0 w 59"/>
              <a:gd name="T1" fmla="*/ 11112 h 42"/>
              <a:gd name="T2" fmla="*/ 4197 w 59"/>
              <a:gd name="T3" fmla="*/ 39687 h 42"/>
              <a:gd name="T4" fmla="*/ 18189 w 59"/>
              <a:gd name="T5" fmla="*/ 39687 h 42"/>
              <a:gd name="T6" fmla="*/ 50369 w 59"/>
              <a:gd name="T7" fmla="*/ 44450 h 42"/>
              <a:gd name="T8" fmla="*/ 67159 w 59"/>
              <a:gd name="T9" fmla="*/ 65088 h 42"/>
              <a:gd name="T10" fmla="*/ 81151 w 59"/>
              <a:gd name="T11" fmla="*/ 50800 h 42"/>
              <a:gd name="T12" fmla="*/ 76953 w 59"/>
              <a:gd name="T13" fmla="*/ 0 h 42"/>
              <a:gd name="T14" fmla="*/ 0 w 59"/>
              <a:gd name="T15" fmla="*/ 11112 h 42"/>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42"/>
              <a:gd name="T26" fmla="*/ 59 w 5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42">
                <a:moveTo>
                  <a:pt x="0" y="7"/>
                </a:moveTo>
                <a:lnTo>
                  <a:pt x="3" y="25"/>
                </a:lnTo>
                <a:lnTo>
                  <a:pt x="13" y="25"/>
                </a:lnTo>
                <a:lnTo>
                  <a:pt x="36" y="28"/>
                </a:lnTo>
                <a:lnTo>
                  <a:pt x="48" y="41"/>
                </a:lnTo>
                <a:lnTo>
                  <a:pt x="58" y="32"/>
                </a:lnTo>
                <a:lnTo>
                  <a:pt x="55" y="0"/>
                </a:lnTo>
                <a:lnTo>
                  <a:pt x="0" y="7"/>
                </a:lnTo>
              </a:path>
            </a:pathLst>
          </a:custGeom>
          <a:solidFill>
            <a:srgbClr val="FFFF40"/>
          </a:solidFill>
          <a:ln w="12700" cap="rnd" cmpd="sng">
            <a:noFill/>
            <a:prstDash val="solid"/>
            <a:round/>
            <a:headEnd type="none" w="med" len="med"/>
            <a:tailEnd type="none" w="med" len="med"/>
          </a:ln>
        </p:spPr>
        <p:txBody>
          <a:bodyPr/>
          <a:lstStyle/>
          <a:p>
            <a:endParaRPr lang="en-US" dirty="0"/>
          </a:p>
        </p:txBody>
      </p:sp>
      <p:sp>
        <p:nvSpPr>
          <p:cNvPr id="43561" name="Freeform 553"/>
          <p:cNvSpPr>
            <a:spLocks/>
          </p:cNvSpPr>
          <p:nvPr/>
        </p:nvSpPr>
        <p:spPr bwMode="auto">
          <a:xfrm>
            <a:off x="4895850" y="2622550"/>
            <a:ext cx="90488" cy="76200"/>
          </a:xfrm>
          <a:custGeom>
            <a:avLst/>
            <a:gdLst>
              <a:gd name="T0" fmla="*/ 0 w 65"/>
              <a:gd name="T1" fmla="*/ 12700 h 48"/>
              <a:gd name="T2" fmla="*/ 4176 w 65"/>
              <a:gd name="T3" fmla="*/ 46037 h 48"/>
              <a:gd name="T4" fmla="*/ 19490 w 65"/>
              <a:gd name="T5" fmla="*/ 46037 h 48"/>
              <a:gd name="T6" fmla="*/ 55685 w 65"/>
              <a:gd name="T7" fmla="*/ 50800 h 48"/>
              <a:gd name="T8" fmla="*/ 73783 w 65"/>
              <a:gd name="T9" fmla="*/ 74613 h 48"/>
              <a:gd name="T10" fmla="*/ 89096 w 65"/>
              <a:gd name="T11" fmla="*/ 58738 h 48"/>
              <a:gd name="T12" fmla="*/ 84919 w 65"/>
              <a:gd name="T13" fmla="*/ 0 h 48"/>
              <a:gd name="T14" fmla="*/ 0 w 65"/>
              <a:gd name="T15" fmla="*/ 12700 h 4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48"/>
              <a:gd name="T26" fmla="*/ 65 w 65"/>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48">
                <a:moveTo>
                  <a:pt x="0" y="8"/>
                </a:moveTo>
                <a:lnTo>
                  <a:pt x="3" y="29"/>
                </a:lnTo>
                <a:lnTo>
                  <a:pt x="14" y="29"/>
                </a:lnTo>
                <a:lnTo>
                  <a:pt x="40" y="32"/>
                </a:lnTo>
                <a:lnTo>
                  <a:pt x="53" y="47"/>
                </a:lnTo>
                <a:lnTo>
                  <a:pt x="64" y="37"/>
                </a:lnTo>
                <a:lnTo>
                  <a:pt x="61" y="0"/>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62" name="Freeform 554"/>
          <p:cNvSpPr>
            <a:spLocks/>
          </p:cNvSpPr>
          <p:nvPr/>
        </p:nvSpPr>
        <p:spPr bwMode="auto">
          <a:xfrm>
            <a:off x="1479550" y="2057400"/>
            <a:ext cx="1433513" cy="890588"/>
          </a:xfrm>
          <a:custGeom>
            <a:avLst/>
            <a:gdLst>
              <a:gd name="T0" fmla="*/ 40958 w 1015"/>
              <a:gd name="T1" fmla="*/ 538163 h 561"/>
              <a:gd name="T2" fmla="*/ 114399 w 1015"/>
              <a:gd name="T3" fmla="*/ 555625 h 561"/>
              <a:gd name="T4" fmla="*/ 224560 w 1015"/>
              <a:gd name="T5" fmla="*/ 720725 h 561"/>
              <a:gd name="T6" fmla="*/ 247157 w 1015"/>
              <a:gd name="T7" fmla="*/ 663575 h 561"/>
              <a:gd name="T8" fmla="*/ 74853 w 1015"/>
              <a:gd name="T9" fmla="*/ 482600 h 561"/>
              <a:gd name="T10" fmla="*/ 515500 w 1015"/>
              <a:gd name="T11" fmla="*/ 419100 h 561"/>
              <a:gd name="T12" fmla="*/ 879881 w 1015"/>
              <a:gd name="T13" fmla="*/ 655638 h 561"/>
              <a:gd name="T14" fmla="*/ 1170820 w 1015"/>
              <a:gd name="T15" fmla="*/ 839788 h 561"/>
              <a:gd name="T16" fmla="*/ 1340299 w 1015"/>
              <a:gd name="T17" fmla="*/ 850900 h 561"/>
              <a:gd name="T18" fmla="*/ 1432101 w 1015"/>
              <a:gd name="T19" fmla="*/ 493713 h 561"/>
              <a:gd name="T20" fmla="*/ 1307816 w 1015"/>
              <a:gd name="T21" fmla="*/ 460375 h 561"/>
              <a:gd name="T22" fmla="*/ 1300754 w 1015"/>
              <a:gd name="T23" fmla="*/ 519113 h 561"/>
              <a:gd name="T24" fmla="*/ 1320527 w 1015"/>
              <a:gd name="T25" fmla="*/ 558800 h 561"/>
              <a:gd name="T26" fmla="*/ 1324764 w 1015"/>
              <a:gd name="T27" fmla="*/ 669925 h 561"/>
              <a:gd name="T28" fmla="*/ 1289456 w 1015"/>
              <a:gd name="T29" fmla="*/ 795338 h 561"/>
              <a:gd name="T30" fmla="*/ 1237199 w 1015"/>
              <a:gd name="T31" fmla="*/ 839788 h 561"/>
              <a:gd name="T32" fmla="*/ 1234375 w 1015"/>
              <a:gd name="T33" fmla="*/ 798513 h 561"/>
              <a:gd name="T34" fmla="*/ 1152460 w 1015"/>
              <a:gd name="T35" fmla="*/ 703263 h 561"/>
              <a:gd name="T36" fmla="*/ 1071957 w 1015"/>
              <a:gd name="T37" fmla="*/ 658813 h 561"/>
              <a:gd name="T38" fmla="*/ 987217 w 1015"/>
              <a:gd name="T39" fmla="*/ 592138 h 561"/>
              <a:gd name="T40" fmla="*/ 960383 w 1015"/>
              <a:gd name="T41" fmla="*/ 498475 h 561"/>
              <a:gd name="T42" fmla="*/ 1016876 w 1015"/>
              <a:gd name="T43" fmla="*/ 457200 h 561"/>
              <a:gd name="T44" fmla="*/ 1035237 w 1015"/>
              <a:gd name="T45" fmla="*/ 423863 h 561"/>
              <a:gd name="T46" fmla="*/ 1057834 w 1015"/>
              <a:gd name="T47" fmla="*/ 398463 h 561"/>
              <a:gd name="T48" fmla="*/ 1074782 w 1015"/>
              <a:gd name="T49" fmla="*/ 358775 h 561"/>
              <a:gd name="T50" fmla="*/ 1138337 w 1015"/>
              <a:gd name="T51" fmla="*/ 325438 h 561"/>
              <a:gd name="T52" fmla="*/ 1177882 w 1015"/>
              <a:gd name="T53" fmla="*/ 304800 h 561"/>
              <a:gd name="T54" fmla="*/ 1207541 w 1015"/>
              <a:gd name="T55" fmla="*/ 233363 h 561"/>
              <a:gd name="T56" fmla="*/ 1234375 w 1015"/>
              <a:gd name="T57" fmla="*/ 206375 h 561"/>
              <a:gd name="T58" fmla="*/ 1163758 w 1015"/>
              <a:gd name="T59" fmla="*/ 225425 h 561"/>
              <a:gd name="T60" fmla="*/ 1107265 w 1015"/>
              <a:gd name="T61" fmla="*/ 284163 h 561"/>
              <a:gd name="T62" fmla="*/ 1090317 w 1015"/>
              <a:gd name="T63" fmla="*/ 214313 h 561"/>
              <a:gd name="T64" fmla="*/ 1028175 w 1015"/>
              <a:gd name="T65" fmla="*/ 196850 h 561"/>
              <a:gd name="T66" fmla="*/ 1016876 w 1015"/>
              <a:gd name="T67" fmla="*/ 173038 h 561"/>
              <a:gd name="T68" fmla="*/ 991454 w 1015"/>
              <a:gd name="T69" fmla="*/ 139700 h 561"/>
              <a:gd name="T70" fmla="*/ 964620 w 1015"/>
              <a:gd name="T71" fmla="*/ 85725 h 561"/>
              <a:gd name="T72" fmla="*/ 1012639 w 1015"/>
              <a:gd name="T73" fmla="*/ 58738 h 561"/>
              <a:gd name="T74" fmla="*/ 960383 w 1015"/>
              <a:gd name="T75" fmla="*/ 15875 h 561"/>
              <a:gd name="T76" fmla="*/ 953322 w 1015"/>
              <a:gd name="T77" fmla="*/ 61913 h 561"/>
              <a:gd name="T78" fmla="*/ 920838 w 1015"/>
              <a:gd name="T79" fmla="*/ 169863 h 561"/>
              <a:gd name="T80" fmla="*/ 973094 w 1015"/>
              <a:gd name="T81" fmla="*/ 209550 h 561"/>
              <a:gd name="T82" fmla="*/ 943435 w 1015"/>
              <a:gd name="T83" fmla="*/ 284163 h 561"/>
              <a:gd name="T84" fmla="*/ 916601 w 1015"/>
              <a:gd name="T85" fmla="*/ 250825 h 561"/>
              <a:gd name="T86" fmla="*/ 886942 w 1015"/>
              <a:gd name="T87" fmla="*/ 258763 h 561"/>
              <a:gd name="T88" fmla="*/ 877056 w 1015"/>
              <a:gd name="T89" fmla="*/ 250825 h 561"/>
              <a:gd name="T90" fmla="*/ 778193 w 1015"/>
              <a:gd name="T91" fmla="*/ 246063 h 561"/>
              <a:gd name="T92" fmla="*/ 666619 w 1015"/>
              <a:gd name="T93" fmla="*/ 238125 h 561"/>
              <a:gd name="T94" fmla="*/ 680742 w 1015"/>
              <a:gd name="T95" fmla="*/ 258763 h 561"/>
              <a:gd name="T96" fmla="*/ 680742 w 1015"/>
              <a:gd name="T97" fmla="*/ 274638 h 561"/>
              <a:gd name="T98" fmla="*/ 526798 w 1015"/>
              <a:gd name="T99" fmla="*/ 254000 h 561"/>
              <a:gd name="T100" fmla="*/ 481604 w 1015"/>
              <a:gd name="T101" fmla="*/ 214313 h 561"/>
              <a:gd name="T102" fmla="*/ 343196 w 1015"/>
              <a:gd name="T103" fmla="*/ 169863 h 561"/>
              <a:gd name="T104" fmla="*/ 276816 w 1015"/>
              <a:gd name="T105" fmla="*/ 165100 h 561"/>
              <a:gd name="T106" fmla="*/ 165242 w 1015"/>
              <a:gd name="T107" fmla="*/ 206375 h 561"/>
              <a:gd name="T108" fmla="*/ 135584 w 1015"/>
              <a:gd name="T109" fmla="*/ 209550 h 5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5"/>
              <a:gd name="T166" fmla="*/ 0 h 561"/>
              <a:gd name="T167" fmla="*/ 1015 w 1015"/>
              <a:gd name="T168" fmla="*/ 561 h 5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5" h="561">
                <a:moveTo>
                  <a:pt x="0" y="117"/>
                </a:moveTo>
                <a:lnTo>
                  <a:pt x="0" y="339"/>
                </a:lnTo>
                <a:lnTo>
                  <a:pt x="29" y="339"/>
                </a:lnTo>
                <a:lnTo>
                  <a:pt x="42" y="357"/>
                </a:lnTo>
                <a:lnTo>
                  <a:pt x="53" y="368"/>
                </a:lnTo>
                <a:lnTo>
                  <a:pt x="81" y="350"/>
                </a:lnTo>
                <a:lnTo>
                  <a:pt x="136" y="418"/>
                </a:lnTo>
                <a:lnTo>
                  <a:pt x="162" y="430"/>
                </a:lnTo>
                <a:lnTo>
                  <a:pt x="159" y="454"/>
                </a:lnTo>
                <a:lnTo>
                  <a:pt x="156" y="461"/>
                </a:lnTo>
                <a:lnTo>
                  <a:pt x="167" y="451"/>
                </a:lnTo>
                <a:lnTo>
                  <a:pt x="175" y="418"/>
                </a:lnTo>
                <a:lnTo>
                  <a:pt x="148" y="379"/>
                </a:lnTo>
                <a:lnTo>
                  <a:pt x="109" y="329"/>
                </a:lnTo>
                <a:lnTo>
                  <a:pt x="53" y="304"/>
                </a:lnTo>
                <a:lnTo>
                  <a:pt x="209" y="262"/>
                </a:lnTo>
                <a:lnTo>
                  <a:pt x="284" y="282"/>
                </a:lnTo>
                <a:lnTo>
                  <a:pt x="365" y="264"/>
                </a:lnTo>
                <a:lnTo>
                  <a:pt x="543" y="339"/>
                </a:lnTo>
                <a:lnTo>
                  <a:pt x="621" y="334"/>
                </a:lnTo>
                <a:lnTo>
                  <a:pt x="623" y="413"/>
                </a:lnTo>
                <a:lnTo>
                  <a:pt x="691" y="451"/>
                </a:lnTo>
                <a:lnTo>
                  <a:pt x="777" y="472"/>
                </a:lnTo>
                <a:lnTo>
                  <a:pt x="829" y="529"/>
                </a:lnTo>
                <a:lnTo>
                  <a:pt x="887" y="560"/>
                </a:lnTo>
                <a:lnTo>
                  <a:pt x="921" y="552"/>
                </a:lnTo>
                <a:lnTo>
                  <a:pt x="949" y="536"/>
                </a:lnTo>
                <a:lnTo>
                  <a:pt x="957" y="483"/>
                </a:lnTo>
                <a:lnTo>
                  <a:pt x="1001" y="422"/>
                </a:lnTo>
                <a:lnTo>
                  <a:pt x="1014" y="311"/>
                </a:lnTo>
                <a:lnTo>
                  <a:pt x="980" y="290"/>
                </a:lnTo>
                <a:lnTo>
                  <a:pt x="965" y="298"/>
                </a:lnTo>
                <a:lnTo>
                  <a:pt x="926" y="290"/>
                </a:lnTo>
                <a:lnTo>
                  <a:pt x="919" y="304"/>
                </a:lnTo>
                <a:lnTo>
                  <a:pt x="929" y="311"/>
                </a:lnTo>
                <a:lnTo>
                  <a:pt x="921" y="327"/>
                </a:lnTo>
                <a:lnTo>
                  <a:pt x="929" y="329"/>
                </a:lnTo>
                <a:lnTo>
                  <a:pt x="926" y="347"/>
                </a:lnTo>
                <a:lnTo>
                  <a:pt x="935" y="352"/>
                </a:lnTo>
                <a:lnTo>
                  <a:pt x="913" y="373"/>
                </a:lnTo>
                <a:lnTo>
                  <a:pt x="929" y="384"/>
                </a:lnTo>
                <a:lnTo>
                  <a:pt x="938" y="422"/>
                </a:lnTo>
                <a:lnTo>
                  <a:pt x="949" y="425"/>
                </a:lnTo>
                <a:lnTo>
                  <a:pt x="897" y="459"/>
                </a:lnTo>
                <a:lnTo>
                  <a:pt x="913" y="501"/>
                </a:lnTo>
                <a:lnTo>
                  <a:pt x="924" y="506"/>
                </a:lnTo>
                <a:lnTo>
                  <a:pt x="897" y="529"/>
                </a:lnTo>
                <a:lnTo>
                  <a:pt x="876" y="529"/>
                </a:lnTo>
                <a:lnTo>
                  <a:pt x="884" y="513"/>
                </a:lnTo>
                <a:lnTo>
                  <a:pt x="860" y="508"/>
                </a:lnTo>
                <a:lnTo>
                  <a:pt x="874" y="503"/>
                </a:lnTo>
                <a:lnTo>
                  <a:pt x="858" y="490"/>
                </a:lnTo>
                <a:lnTo>
                  <a:pt x="858" y="446"/>
                </a:lnTo>
                <a:lnTo>
                  <a:pt x="816" y="443"/>
                </a:lnTo>
                <a:lnTo>
                  <a:pt x="811" y="454"/>
                </a:lnTo>
                <a:lnTo>
                  <a:pt x="813" y="440"/>
                </a:lnTo>
                <a:lnTo>
                  <a:pt x="759" y="415"/>
                </a:lnTo>
                <a:lnTo>
                  <a:pt x="731" y="402"/>
                </a:lnTo>
                <a:lnTo>
                  <a:pt x="707" y="413"/>
                </a:lnTo>
                <a:lnTo>
                  <a:pt x="699" y="373"/>
                </a:lnTo>
                <a:lnTo>
                  <a:pt x="683" y="379"/>
                </a:lnTo>
                <a:lnTo>
                  <a:pt x="675" y="365"/>
                </a:lnTo>
                <a:lnTo>
                  <a:pt x="680" y="314"/>
                </a:lnTo>
                <a:lnTo>
                  <a:pt x="707" y="301"/>
                </a:lnTo>
                <a:lnTo>
                  <a:pt x="707" y="288"/>
                </a:lnTo>
                <a:lnTo>
                  <a:pt x="720" y="288"/>
                </a:lnTo>
                <a:lnTo>
                  <a:pt x="709" y="282"/>
                </a:lnTo>
                <a:lnTo>
                  <a:pt x="738" y="277"/>
                </a:lnTo>
                <a:lnTo>
                  <a:pt x="733" y="267"/>
                </a:lnTo>
                <a:lnTo>
                  <a:pt x="697" y="257"/>
                </a:lnTo>
                <a:lnTo>
                  <a:pt x="738" y="267"/>
                </a:lnTo>
                <a:lnTo>
                  <a:pt x="749" y="251"/>
                </a:lnTo>
                <a:lnTo>
                  <a:pt x="772" y="251"/>
                </a:lnTo>
                <a:lnTo>
                  <a:pt x="792" y="229"/>
                </a:lnTo>
                <a:lnTo>
                  <a:pt x="761" y="226"/>
                </a:lnTo>
                <a:lnTo>
                  <a:pt x="746" y="210"/>
                </a:lnTo>
                <a:lnTo>
                  <a:pt x="787" y="223"/>
                </a:lnTo>
                <a:lnTo>
                  <a:pt x="806" y="205"/>
                </a:lnTo>
                <a:lnTo>
                  <a:pt x="798" y="194"/>
                </a:lnTo>
                <a:lnTo>
                  <a:pt x="840" y="202"/>
                </a:lnTo>
                <a:lnTo>
                  <a:pt x="834" y="192"/>
                </a:lnTo>
                <a:lnTo>
                  <a:pt x="845" y="199"/>
                </a:lnTo>
                <a:lnTo>
                  <a:pt x="874" y="184"/>
                </a:lnTo>
                <a:lnTo>
                  <a:pt x="855" y="147"/>
                </a:lnTo>
                <a:lnTo>
                  <a:pt x="876" y="145"/>
                </a:lnTo>
                <a:lnTo>
                  <a:pt x="863" y="140"/>
                </a:lnTo>
                <a:lnTo>
                  <a:pt x="874" y="130"/>
                </a:lnTo>
                <a:lnTo>
                  <a:pt x="855" y="117"/>
                </a:lnTo>
                <a:lnTo>
                  <a:pt x="813" y="114"/>
                </a:lnTo>
                <a:lnTo>
                  <a:pt x="824" y="142"/>
                </a:lnTo>
                <a:lnTo>
                  <a:pt x="808" y="145"/>
                </a:lnTo>
                <a:lnTo>
                  <a:pt x="798" y="173"/>
                </a:lnTo>
                <a:lnTo>
                  <a:pt x="784" y="179"/>
                </a:lnTo>
                <a:lnTo>
                  <a:pt x="769" y="160"/>
                </a:lnTo>
                <a:lnTo>
                  <a:pt x="777" y="152"/>
                </a:lnTo>
                <a:lnTo>
                  <a:pt x="772" y="135"/>
                </a:lnTo>
                <a:lnTo>
                  <a:pt x="757" y="127"/>
                </a:lnTo>
                <a:lnTo>
                  <a:pt x="741" y="152"/>
                </a:lnTo>
                <a:lnTo>
                  <a:pt x="728" y="124"/>
                </a:lnTo>
                <a:lnTo>
                  <a:pt x="733" y="122"/>
                </a:lnTo>
                <a:lnTo>
                  <a:pt x="707" y="117"/>
                </a:lnTo>
                <a:lnTo>
                  <a:pt x="720" y="109"/>
                </a:lnTo>
                <a:lnTo>
                  <a:pt x="709" y="107"/>
                </a:lnTo>
                <a:lnTo>
                  <a:pt x="725" y="107"/>
                </a:lnTo>
                <a:lnTo>
                  <a:pt x="702" y="88"/>
                </a:lnTo>
                <a:lnTo>
                  <a:pt x="702" y="75"/>
                </a:lnTo>
                <a:lnTo>
                  <a:pt x="670" y="54"/>
                </a:lnTo>
                <a:lnTo>
                  <a:pt x="683" y="54"/>
                </a:lnTo>
                <a:lnTo>
                  <a:pt x="697" y="42"/>
                </a:lnTo>
                <a:lnTo>
                  <a:pt x="683" y="37"/>
                </a:lnTo>
                <a:lnTo>
                  <a:pt x="717" y="37"/>
                </a:lnTo>
                <a:lnTo>
                  <a:pt x="741" y="2"/>
                </a:lnTo>
                <a:lnTo>
                  <a:pt x="668" y="0"/>
                </a:lnTo>
                <a:lnTo>
                  <a:pt x="680" y="10"/>
                </a:lnTo>
                <a:lnTo>
                  <a:pt x="662" y="7"/>
                </a:lnTo>
                <a:lnTo>
                  <a:pt x="665" y="37"/>
                </a:lnTo>
                <a:lnTo>
                  <a:pt x="675" y="39"/>
                </a:lnTo>
                <a:lnTo>
                  <a:pt x="665" y="75"/>
                </a:lnTo>
                <a:lnTo>
                  <a:pt x="655" y="75"/>
                </a:lnTo>
                <a:lnTo>
                  <a:pt x="652" y="107"/>
                </a:lnTo>
                <a:lnTo>
                  <a:pt x="694" y="122"/>
                </a:lnTo>
                <a:lnTo>
                  <a:pt x="678" y="142"/>
                </a:lnTo>
                <a:lnTo>
                  <a:pt x="689" y="132"/>
                </a:lnTo>
                <a:lnTo>
                  <a:pt x="694" y="145"/>
                </a:lnTo>
                <a:lnTo>
                  <a:pt x="665" y="158"/>
                </a:lnTo>
                <a:lnTo>
                  <a:pt x="668" y="179"/>
                </a:lnTo>
                <a:lnTo>
                  <a:pt x="655" y="168"/>
                </a:lnTo>
                <a:lnTo>
                  <a:pt x="657" y="152"/>
                </a:lnTo>
                <a:lnTo>
                  <a:pt x="649" y="158"/>
                </a:lnTo>
                <a:lnTo>
                  <a:pt x="641" y="147"/>
                </a:lnTo>
                <a:lnTo>
                  <a:pt x="618" y="150"/>
                </a:lnTo>
                <a:lnTo>
                  <a:pt x="628" y="163"/>
                </a:lnTo>
                <a:lnTo>
                  <a:pt x="641" y="160"/>
                </a:lnTo>
                <a:lnTo>
                  <a:pt x="641" y="168"/>
                </a:lnTo>
                <a:lnTo>
                  <a:pt x="621" y="158"/>
                </a:lnTo>
                <a:lnTo>
                  <a:pt x="623" y="163"/>
                </a:lnTo>
                <a:lnTo>
                  <a:pt x="566" y="165"/>
                </a:lnTo>
                <a:lnTo>
                  <a:pt x="551" y="155"/>
                </a:lnTo>
                <a:lnTo>
                  <a:pt x="532" y="155"/>
                </a:lnTo>
                <a:lnTo>
                  <a:pt x="509" y="132"/>
                </a:lnTo>
                <a:lnTo>
                  <a:pt x="472" y="150"/>
                </a:lnTo>
                <a:lnTo>
                  <a:pt x="485" y="155"/>
                </a:lnTo>
                <a:lnTo>
                  <a:pt x="514" y="142"/>
                </a:lnTo>
                <a:lnTo>
                  <a:pt x="482" y="163"/>
                </a:lnTo>
                <a:lnTo>
                  <a:pt x="495" y="182"/>
                </a:lnTo>
                <a:lnTo>
                  <a:pt x="487" y="189"/>
                </a:lnTo>
                <a:lnTo>
                  <a:pt x="482" y="173"/>
                </a:lnTo>
                <a:lnTo>
                  <a:pt x="453" y="158"/>
                </a:lnTo>
                <a:lnTo>
                  <a:pt x="386" y="163"/>
                </a:lnTo>
                <a:lnTo>
                  <a:pt x="373" y="160"/>
                </a:lnTo>
                <a:lnTo>
                  <a:pt x="394" y="147"/>
                </a:lnTo>
                <a:lnTo>
                  <a:pt x="378" y="135"/>
                </a:lnTo>
                <a:lnTo>
                  <a:pt x="341" y="135"/>
                </a:lnTo>
                <a:lnTo>
                  <a:pt x="268" y="112"/>
                </a:lnTo>
                <a:lnTo>
                  <a:pt x="241" y="124"/>
                </a:lnTo>
                <a:lnTo>
                  <a:pt x="243" y="107"/>
                </a:lnTo>
                <a:lnTo>
                  <a:pt x="222" y="124"/>
                </a:lnTo>
                <a:lnTo>
                  <a:pt x="190" y="93"/>
                </a:lnTo>
                <a:lnTo>
                  <a:pt x="196" y="104"/>
                </a:lnTo>
                <a:lnTo>
                  <a:pt x="146" y="130"/>
                </a:lnTo>
                <a:lnTo>
                  <a:pt x="146" y="122"/>
                </a:lnTo>
                <a:lnTo>
                  <a:pt x="117" y="130"/>
                </a:lnTo>
                <a:lnTo>
                  <a:pt x="165" y="104"/>
                </a:lnTo>
                <a:lnTo>
                  <a:pt x="104" y="124"/>
                </a:lnTo>
                <a:lnTo>
                  <a:pt x="96" y="132"/>
                </a:lnTo>
                <a:lnTo>
                  <a:pt x="101" y="145"/>
                </a:lnTo>
                <a:lnTo>
                  <a:pt x="0" y="117"/>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63" name="Freeform 555"/>
          <p:cNvSpPr>
            <a:spLocks/>
          </p:cNvSpPr>
          <p:nvPr/>
        </p:nvSpPr>
        <p:spPr bwMode="auto">
          <a:xfrm>
            <a:off x="1479550" y="2057400"/>
            <a:ext cx="1441450" cy="900113"/>
          </a:xfrm>
          <a:custGeom>
            <a:avLst/>
            <a:gdLst>
              <a:gd name="T0" fmla="*/ 40942 w 1021"/>
              <a:gd name="T1" fmla="*/ 544513 h 567"/>
              <a:gd name="T2" fmla="*/ 114356 w 1021"/>
              <a:gd name="T3" fmla="*/ 561975 h 567"/>
              <a:gd name="T4" fmla="*/ 225888 w 1021"/>
              <a:gd name="T5" fmla="*/ 728663 h 567"/>
              <a:gd name="T6" fmla="*/ 248477 w 1021"/>
              <a:gd name="T7" fmla="*/ 669925 h 567"/>
              <a:gd name="T8" fmla="*/ 74826 w 1021"/>
              <a:gd name="T9" fmla="*/ 487363 h 567"/>
              <a:gd name="T10" fmla="*/ 518131 w 1021"/>
              <a:gd name="T11" fmla="*/ 423863 h 567"/>
              <a:gd name="T12" fmla="*/ 885200 w 1021"/>
              <a:gd name="T13" fmla="*/ 661988 h 567"/>
              <a:gd name="T14" fmla="*/ 1177443 w 1021"/>
              <a:gd name="T15" fmla="*/ 849313 h 567"/>
              <a:gd name="T16" fmla="*/ 1348271 w 1021"/>
              <a:gd name="T17" fmla="*/ 860425 h 567"/>
              <a:gd name="T18" fmla="*/ 1440038 w 1021"/>
              <a:gd name="T19" fmla="*/ 498475 h 567"/>
              <a:gd name="T20" fmla="*/ 1314388 w 1021"/>
              <a:gd name="T21" fmla="*/ 465138 h 567"/>
              <a:gd name="T22" fmla="*/ 1307329 w 1021"/>
              <a:gd name="T23" fmla="*/ 523875 h 567"/>
              <a:gd name="T24" fmla="*/ 1328506 w 1021"/>
              <a:gd name="T25" fmla="*/ 565150 h 567"/>
              <a:gd name="T26" fmla="*/ 1332741 w 1021"/>
              <a:gd name="T27" fmla="*/ 677863 h 567"/>
              <a:gd name="T28" fmla="*/ 1296034 w 1021"/>
              <a:gd name="T29" fmla="*/ 803275 h 567"/>
              <a:gd name="T30" fmla="*/ 1243798 w 1021"/>
              <a:gd name="T31" fmla="*/ 849313 h 567"/>
              <a:gd name="T32" fmla="*/ 1240974 w 1021"/>
              <a:gd name="T33" fmla="*/ 806450 h 567"/>
              <a:gd name="T34" fmla="*/ 1159090 w 1021"/>
              <a:gd name="T35" fmla="*/ 711200 h 567"/>
              <a:gd name="T36" fmla="*/ 1077205 w 1021"/>
              <a:gd name="T37" fmla="*/ 665163 h 567"/>
              <a:gd name="T38" fmla="*/ 992497 w 1021"/>
              <a:gd name="T39" fmla="*/ 598488 h 567"/>
              <a:gd name="T40" fmla="*/ 965673 w 1021"/>
              <a:gd name="T41" fmla="*/ 503238 h 567"/>
              <a:gd name="T42" fmla="*/ 1022145 w 1021"/>
              <a:gd name="T43" fmla="*/ 461963 h 567"/>
              <a:gd name="T44" fmla="*/ 1040498 w 1021"/>
              <a:gd name="T45" fmla="*/ 428625 h 567"/>
              <a:gd name="T46" fmla="*/ 1063087 w 1021"/>
              <a:gd name="T47" fmla="*/ 403225 h 567"/>
              <a:gd name="T48" fmla="*/ 1081441 w 1021"/>
              <a:gd name="T49" fmla="*/ 361950 h 567"/>
              <a:gd name="T50" fmla="*/ 1144972 w 1021"/>
              <a:gd name="T51" fmla="*/ 328613 h 567"/>
              <a:gd name="T52" fmla="*/ 1184502 w 1021"/>
              <a:gd name="T53" fmla="*/ 307975 h 567"/>
              <a:gd name="T54" fmla="*/ 1214150 w 1021"/>
              <a:gd name="T55" fmla="*/ 236538 h 567"/>
              <a:gd name="T56" fmla="*/ 1240974 w 1021"/>
              <a:gd name="T57" fmla="*/ 207963 h 567"/>
              <a:gd name="T58" fmla="*/ 1170384 w 1021"/>
              <a:gd name="T59" fmla="*/ 228600 h 567"/>
              <a:gd name="T60" fmla="*/ 1113912 w 1021"/>
              <a:gd name="T61" fmla="*/ 287338 h 567"/>
              <a:gd name="T62" fmla="*/ 1096970 w 1021"/>
              <a:gd name="T63" fmla="*/ 215900 h 567"/>
              <a:gd name="T64" fmla="*/ 1033439 w 1021"/>
              <a:gd name="T65" fmla="*/ 198438 h 567"/>
              <a:gd name="T66" fmla="*/ 1022145 w 1021"/>
              <a:gd name="T67" fmla="*/ 174625 h 567"/>
              <a:gd name="T68" fmla="*/ 996732 w 1021"/>
              <a:gd name="T69" fmla="*/ 141288 h 567"/>
              <a:gd name="T70" fmla="*/ 969908 w 1021"/>
              <a:gd name="T71" fmla="*/ 87313 h 567"/>
              <a:gd name="T72" fmla="*/ 1017909 w 1021"/>
              <a:gd name="T73" fmla="*/ 58738 h 567"/>
              <a:gd name="T74" fmla="*/ 965673 w 1021"/>
              <a:gd name="T75" fmla="*/ 15875 h 567"/>
              <a:gd name="T76" fmla="*/ 958614 w 1021"/>
              <a:gd name="T77" fmla="*/ 61913 h 567"/>
              <a:gd name="T78" fmla="*/ 926142 w 1021"/>
              <a:gd name="T79" fmla="*/ 171450 h 567"/>
              <a:gd name="T80" fmla="*/ 978379 w 1021"/>
              <a:gd name="T81" fmla="*/ 211138 h 567"/>
              <a:gd name="T82" fmla="*/ 948731 w 1021"/>
              <a:gd name="T83" fmla="*/ 287338 h 567"/>
              <a:gd name="T84" fmla="*/ 921907 w 1021"/>
              <a:gd name="T85" fmla="*/ 254000 h 567"/>
              <a:gd name="T86" fmla="*/ 892259 w 1021"/>
              <a:gd name="T87" fmla="*/ 261938 h 567"/>
              <a:gd name="T88" fmla="*/ 882376 w 1021"/>
              <a:gd name="T89" fmla="*/ 254000 h 567"/>
              <a:gd name="T90" fmla="*/ 782139 w 1021"/>
              <a:gd name="T91" fmla="*/ 249238 h 567"/>
              <a:gd name="T92" fmla="*/ 670606 w 1021"/>
              <a:gd name="T93" fmla="*/ 241300 h 567"/>
              <a:gd name="T94" fmla="*/ 684724 w 1021"/>
              <a:gd name="T95" fmla="*/ 261938 h 567"/>
              <a:gd name="T96" fmla="*/ 684724 w 1021"/>
              <a:gd name="T97" fmla="*/ 277813 h 567"/>
              <a:gd name="T98" fmla="*/ 529426 w 1021"/>
              <a:gd name="T99" fmla="*/ 257175 h 567"/>
              <a:gd name="T100" fmla="*/ 484248 w 1021"/>
              <a:gd name="T101" fmla="*/ 215900 h 567"/>
              <a:gd name="T102" fmla="*/ 344480 w 1021"/>
              <a:gd name="T103" fmla="*/ 171450 h 567"/>
              <a:gd name="T104" fmla="*/ 278125 w 1021"/>
              <a:gd name="T105" fmla="*/ 166688 h 567"/>
              <a:gd name="T106" fmla="*/ 166593 w 1021"/>
              <a:gd name="T107" fmla="*/ 207963 h 567"/>
              <a:gd name="T108" fmla="*/ 136945 w 1021"/>
              <a:gd name="T109" fmla="*/ 211138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1"/>
              <a:gd name="T166" fmla="*/ 0 h 567"/>
              <a:gd name="T167" fmla="*/ 1021 w 1021"/>
              <a:gd name="T168" fmla="*/ 567 h 5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1" h="567">
                <a:moveTo>
                  <a:pt x="0" y="118"/>
                </a:moveTo>
                <a:lnTo>
                  <a:pt x="0" y="343"/>
                </a:lnTo>
                <a:lnTo>
                  <a:pt x="29" y="343"/>
                </a:lnTo>
                <a:lnTo>
                  <a:pt x="42" y="361"/>
                </a:lnTo>
                <a:lnTo>
                  <a:pt x="53" y="372"/>
                </a:lnTo>
                <a:lnTo>
                  <a:pt x="81" y="354"/>
                </a:lnTo>
                <a:lnTo>
                  <a:pt x="137" y="422"/>
                </a:lnTo>
                <a:lnTo>
                  <a:pt x="163" y="435"/>
                </a:lnTo>
                <a:lnTo>
                  <a:pt x="160" y="459"/>
                </a:lnTo>
                <a:lnTo>
                  <a:pt x="157" y="466"/>
                </a:lnTo>
                <a:lnTo>
                  <a:pt x="168" y="456"/>
                </a:lnTo>
                <a:lnTo>
                  <a:pt x="176" y="422"/>
                </a:lnTo>
                <a:lnTo>
                  <a:pt x="149" y="383"/>
                </a:lnTo>
                <a:lnTo>
                  <a:pt x="110" y="333"/>
                </a:lnTo>
                <a:lnTo>
                  <a:pt x="53" y="307"/>
                </a:lnTo>
                <a:lnTo>
                  <a:pt x="210" y="265"/>
                </a:lnTo>
                <a:lnTo>
                  <a:pt x="286" y="285"/>
                </a:lnTo>
                <a:lnTo>
                  <a:pt x="367" y="267"/>
                </a:lnTo>
                <a:lnTo>
                  <a:pt x="546" y="343"/>
                </a:lnTo>
                <a:lnTo>
                  <a:pt x="625" y="338"/>
                </a:lnTo>
                <a:lnTo>
                  <a:pt x="627" y="417"/>
                </a:lnTo>
                <a:lnTo>
                  <a:pt x="695" y="456"/>
                </a:lnTo>
                <a:lnTo>
                  <a:pt x="782" y="477"/>
                </a:lnTo>
                <a:lnTo>
                  <a:pt x="834" y="535"/>
                </a:lnTo>
                <a:lnTo>
                  <a:pt x="892" y="566"/>
                </a:lnTo>
                <a:lnTo>
                  <a:pt x="926" y="558"/>
                </a:lnTo>
                <a:lnTo>
                  <a:pt x="955" y="542"/>
                </a:lnTo>
                <a:lnTo>
                  <a:pt x="963" y="488"/>
                </a:lnTo>
                <a:lnTo>
                  <a:pt x="1007" y="427"/>
                </a:lnTo>
                <a:lnTo>
                  <a:pt x="1020" y="314"/>
                </a:lnTo>
                <a:lnTo>
                  <a:pt x="986" y="293"/>
                </a:lnTo>
                <a:lnTo>
                  <a:pt x="971" y="301"/>
                </a:lnTo>
                <a:lnTo>
                  <a:pt x="931" y="293"/>
                </a:lnTo>
                <a:lnTo>
                  <a:pt x="924" y="307"/>
                </a:lnTo>
                <a:lnTo>
                  <a:pt x="934" y="314"/>
                </a:lnTo>
                <a:lnTo>
                  <a:pt x="926" y="330"/>
                </a:lnTo>
                <a:lnTo>
                  <a:pt x="934" y="333"/>
                </a:lnTo>
                <a:lnTo>
                  <a:pt x="931" y="351"/>
                </a:lnTo>
                <a:lnTo>
                  <a:pt x="941" y="356"/>
                </a:lnTo>
                <a:lnTo>
                  <a:pt x="918" y="377"/>
                </a:lnTo>
                <a:lnTo>
                  <a:pt x="934" y="388"/>
                </a:lnTo>
                <a:lnTo>
                  <a:pt x="944" y="427"/>
                </a:lnTo>
                <a:lnTo>
                  <a:pt x="955" y="430"/>
                </a:lnTo>
                <a:lnTo>
                  <a:pt x="902" y="464"/>
                </a:lnTo>
                <a:lnTo>
                  <a:pt x="918" y="506"/>
                </a:lnTo>
                <a:lnTo>
                  <a:pt x="929" y="511"/>
                </a:lnTo>
                <a:lnTo>
                  <a:pt x="902" y="535"/>
                </a:lnTo>
                <a:lnTo>
                  <a:pt x="881" y="535"/>
                </a:lnTo>
                <a:lnTo>
                  <a:pt x="889" y="519"/>
                </a:lnTo>
                <a:lnTo>
                  <a:pt x="865" y="513"/>
                </a:lnTo>
                <a:lnTo>
                  <a:pt x="879" y="508"/>
                </a:lnTo>
                <a:lnTo>
                  <a:pt x="863" y="495"/>
                </a:lnTo>
                <a:lnTo>
                  <a:pt x="863" y="451"/>
                </a:lnTo>
                <a:lnTo>
                  <a:pt x="821" y="448"/>
                </a:lnTo>
                <a:lnTo>
                  <a:pt x="816" y="459"/>
                </a:lnTo>
                <a:lnTo>
                  <a:pt x="818" y="445"/>
                </a:lnTo>
                <a:lnTo>
                  <a:pt x="763" y="419"/>
                </a:lnTo>
                <a:lnTo>
                  <a:pt x="735" y="406"/>
                </a:lnTo>
                <a:lnTo>
                  <a:pt x="711" y="417"/>
                </a:lnTo>
                <a:lnTo>
                  <a:pt x="703" y="377"/>
                </a:lnTo>
                <a:lnTo>
                  <a:pt x="687" y="383"/>
                </a:lnTo>
                <a:lnTo>
                  <a:pt x="679" y="369"/>
                </a:lnTo>
                <a:lnTo>
                  <a:pt x="684" y="317"/>
                </a:lnTo>
                <a:lnTo>
                  <a:pt x="711" y="304"/>
                </a:lnTo>
                <a:lnTo>
                  <a:pt x="711" y="291"/>
                </a:lnTo>
                <a:lnTo>
                  <a:pt x="724" y="291"/>
                </a:lnTo>
                <a:lnTo>
                  <a:pt x="713" y="285"/>
                </a:lnTo>
                <a:lnTo>
                  <a:pt x="742" y="280"/>
                </a:lnTo>
                <a:lnTo>
                  <a:pt x="737" y="270"/>
                </a:lnTo>
                <a:lnTo>
                  <a:pt x="701" y="260"/>
                </a:lnTo>
                <a:lnTo>
                  <a:pt x="742" y="270"/>
                </a:lnTo>
                <a:lnTo>
                  <a:pt x="753" y="254"/>
                </a:lnTo>
                <a:lnTo>
                  <a:pt x="777" y="254"/>
                </a:lnTo>
                <a:lnTo>
                  <a:pt x="797" y="231"/>
                </a:lnTo>
                <a:lnTo>
                  <a:pt x="766" y="228"/>
                </a:lnTo>
                <a:lnTo>
                  <a:pt x="750" y="212"/>
                </a:lnTo>
                <a:lnTo>
                  <a:pt x="792" y="225"/>
                </a:lnTo>
                <a:lnTo>
                  <a:pt x="811" y="207"/>
                </a:lnTo>
                <a:lnTo>
                  <a:pt x="803" y="196"/>
                </a:lnTo>
                <a:lnTo>
                  <a:pt x="845" y="204"/>
                </a:lnTo>
                <a:lnTo>
                  <a:pt x="839" y="194"/>
                </a:lnTo>
                <a:lnTo>
                  <a:pt x="850" y="201"/>
                </a:lnTo>
                <a:lnTo>
                  <a:pt x="879" y="186"/>
                </a:lnTo>
                <a:lnTo>
                  <a:pt x="860" y="149"/>
                </a:lnTo>
                <a:lnTo>
                  <a:pt x="881" y="147"/>
                </a:lnTo>
                <a:lnTo>
                  <a:pt x="868" y="141"/>
                </a:lnTo>
                <a:lnTo>
                  <a:pt x="879" y="131"/>
                </a:lnTo>
                <a:lnTo>
                  <a:pt x="860" y="118"/>
                </a:lnTo>
                <a:lnTo>
                  <a:pt x="818" y="115"/>
                </a:lnTo>
                <a:lnTo>
                  <a:pt x="829" y="144"/>
                </a:lnTo>
                <a:lnTo>
                  <a:pt x="813" y="147"/>
                </a:lnTo>
                <a:lnTo>
                  <a:pt x="803" y="175"/>
                </a:lnTo>
                <a:lnTo>
                  <a:pt x="789" y="181"/>
                </a:lnTo>
                <a:lnTo>
                  <a:pt x="774" y="162"/>
                </a:lnTo>
                <a:lnTo>
                  <a:pt x="782" y="154"/>
                </a:lnTo>
                <a:lnTo>
                  <a:pt x="777" y="136"/>
                </a:lnTo>
                <a:lnTo>
                  <a:pt x="761" y="128"/>
                </a:lnTo>
                <a:lnTo>
                  <a:pt x="745" y="154"/>
                </a:lnTo>
                <a:lnTo>
                  <a:pt x="732" y="125"/>
                </a:lnTo>
                <a:lnTo>
                  <a:pt x="737" y="123"/>
                </a:lnTo>
                <a:lnTo>
                  <a:pt x="711" y="118"/>
                </a:lnTo>
                <a:lnTo>
                  <a:pt x="724" y="110"/>
                </a:lnTo>
                <a:lnTo>
                  <a:pt x="713" y="108"/>
                </a:lnTo>
                <a:lnTo>
                  <a:pt x="729" y="108"/>
                </a:lnTo>
                <a:lnTo>
                  <a:pt x="706" y="89"/>
                </a:lnTo>
                <a:lnTo>
                  <a:pt x="706" y="76"/>
                </a:lnTo>
                <a:lnTo>
                  <a:pt x="674" y="55"/>
                </a:lnTo>
                <a:lnTo>
                  <a:pt x="687" y="55"/>
                </a:lnTo>
                <a:lnTo>
                  <a:pt x="701" y="42"/>
                </a:lnTo>
                <a:lnTo>
                  <a:pt x="687" y="37"/>
                </a:lnTo>
                <a:lnTo>
                  <a:pt x="721" y="37"/>
                </a:lnTo>
                <a:lnTo>
                  <a:pt x="745" y="2"/>
                </a:lnTo>
                <a:lnTo>
                  <a:pt x="672" y="0"/>
                </a:lnTo>
                <a:lnTo>
                  <a:pt x="684" y="10"/>
                </a:lnTo>
                <a:lnTo>
                  <a:pt x="666" y="7"/>
                </a:lnTo>
                <a:lnTo>
                  <a:pt x="669" y="37"/>
                </a:lnTo>
                <a:lnTo>
                  <a:pt x="679" y="39"/>
                </a:lnTo>
                <a:lnTo>
                  <a:pt x="669" y="76"/>
                </a:lnTo>
                <a:lnTo>
                  <a:pt x="659" y="76"/>
                </a:lnTo>
                <a:lnTo>
                  <a:pt x="656" y="108"/>
                </a:lnTo>
                <a:lnTo>
                  <a:pt x="698" y="123"/>
                </a:lnTo>
                <a:lnTo>
                  <a:pt x="682" y="144"/>
                </a:lnTo>
                <a:lnTo>
                  <a:pt x="693" y="133"/>
                </a:lnTo>
                <a:lnTo>
                  <a:pt x="698" y="147"/>
                </a:lnTo>
                <a:lnTo>
                  <a:pt x="669" y="160"/>
                </a:lnTo>
                <a:lnTo>
                  <a:pt x="672" y="181"/>
                </a:lnTo>
                <a:lnTo>
                  <a:pt x="659" y="170"/>
                </a:lnTo>
                <a:lnTo>
                  <a:pt x="661" y="154"/>
                </a:lnTo>
                <a:lnTo>
                  <a:pt x="653" y="160"/>
                </a:lnTo>
                <a:lnTo>
                  <a:pt x="645" y="149"/>
                </a:lnTo>
                <a:lnTo>
                  <a:pt x="622" y="152"/>
                </a:lnTo>
                <a:lnTo>
                  <a:pt x="632" y="165"/>
                </a:lnTo>
                <a:lnTo>
                  <a:pt x="645" y="162"/>
                </a:lnTo>
                <a:lnTo>
                  <a:pt x="645" y="170"/>
                </a:lnTo>
                <a:lnTo>
                  <a:pt x="625" y="160"/>
                </a:lnTo>
                <a:lnTo>
                  <a:pt x="627" y="165"/>
                </a:lnTo>
                <a:lnTo>
                  <a:pt x="569" y="167"/>
                </a:lnTo>
                <a:lnTo>
                  <a:pt x="554" y="157"/>
                </a:lnTo>
                <a:lnTo>
                  <a:pt x="535" y="157"/>
                </a:lnTo>
                <a:lnTo>
                  <a:pt x="512" y="133"/>
                </a:lnTo>
                <a:lnTo>
                  <a:pt x="475" y="152"/>
                </a:lnTo>
                <a:lnTo>
                  <a:pt x="488" y="157"/>
                </a:lnTo>
                <a:lnTo>
                  <a:pt x="517" y="144"/>
                </a:lnTo>
                <a:lnTo>
                  <a:pt x="485" y="165"/>
                </a:lnTo>
                <a:lnTo>
                  <a:pt x="498" y="184"/>
                </a:lnTo>
                <a:lnTo>
                  <a:pt x="490" y="191"/>
                </a:lnTo>
                <a:lnTo>
                  <a:pt x="485" y="175"/>
                </a:lnTo>
                <a:lnTo>
                  <a:pt x="456" y="160"/>
                </a:lnTo>
                <a:lnTo>
                  <a:pt x="388" y="165"/>
                </a:lnTo>
                <a:lnTo>
                  <a:pt x="375" y="162"/>
                </a:lnTo>
                <a:lnTo>
                  <a:pt x="396" y="149"/>
                </a:lnTo>
                <a:lnTo>
                  <a:pt x="380" y="136"/>
                </a:lnTo>
                <a:lnTo>
                  <a:pt x="343" y="136"/>
                </a:lnTo>
                <a:lnTo>
                  <a:pt x="270" y="113"/>
                </a:lnTo>
                <a:lnTo>
                  <a:pt x="242" y="125"/>
                </a:lnTo>
                <a:lnTo>
                  <a:pt x="244" y="108"/>
                </a:lnTo>
                <a:lnTo>
                  <a:pt x="223" y="125"/>
                </a:lnTo>
                <a:lnTo>
                  <a:pt x="191" y="94"/>
                </a:lnTo>
                <a:lnTo>
                  <a:pt x="197" y="105"/>
                </a:lnTo>
                <a:lnTo>
                  <a:pt x="147" y="131"/>
                </a:lnTo>
                <a:lnTo>
                  <a:pt x="147" y="123"/>
                </a:lnTo>
                <a:lnTo>
                  <a:pt x="118" y="131"/>
                </a:lnTo>
                <a:lnTo>
                  <a:pt x="166" y="105"/>
                </a:lnTo>
                <a:lnTo>
                  <a:pt x="105" y="125"/>
                </a:lnTo>
                <a:lnTo>
                  <a:pt x="97" y="133"/>
                </a:lnTo>
                <a:lnTo>
                  <a:pt x="102" y="147"/>
                </a:lnTo>
                <a:lnTo>
                  <a:pt x="0" y="11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64" name="Freeform 556"/>
          <p:cNvSpPr>
            <a:spLocks/>
          </p:cNvSpPr>
          <p:nvPr/>
        </p:nvSpPr>
        <p:spPr bwMode="auto">
          <a:xfrm>
            <a:off x="3005138" y="2601913"/>
            <a:ext cx="122237" cy="130175"/>
          </a:xfrm>
          <a:custGeom>
            <a:avLst/>
            <a:gdLst>
              <a:gd name="T0" fmla="*/ 58276 w 86"/>
              <a:gd name="T1" fmla="*/ 0 h 82"/>
              <a:gd name="T2" fmla="*/ 41219 w 86"/>
              <a:gd name="T3" fmla="*/ 15875 h 82"/>
              <a:gd name="T4" fmla="*/ 49748 w 86"/>
              <a:gd name="T5" fmla="*/ 23812 h 82"/>
              <a:gd name="T6" fmla="*/ 27006 w 86"/>
              <a:gd name="T7" fmla="*/ 58738 h 82"/>
              <a:gd name="T8" fmla="*/ 19899 w 86"/>
              <a:gd name="T9" fmla="*/ 42862 h 82"/>
              <a:gd name="T10" fmla="*/ 0 w 86"/>
              <a:gd name="T11" fmla="*/ 69850 h 82"/>
              <a:gd name="T12" fmla="*/ 7107 w 86"/>
              <a:gd name="T13" fmla="*/ 88900 h 82"/>
              <a:gd name="T14" fmla="*/ 27006 w 86"/>
              <a:gd name="T15" fmla="*/ 109538 h 82"/>
              <a:gd name="T16" fmla="*/ 58276 w 86"/>
              <a:gd name="T17" fmla="*/ 119063 h 82"/>
              <a:gd name="T18" fmla="*/ 90967 w 86"/>
              <a:gd name="T19" fmla="*/ 128588 h 82"/>
              <a:gd name="T20" fmla="*/ 110866 w 86"/>
              <a:gd name="T21" fmla="*/ 128588 h 82"/>
              <a:gd name="T22" fmla="*/ 113709 w 86"/>
              <a:gd name="T23" fmla="*/ 117475 h 82"/>
              <a:gd name="T24" fmla="*/ 93810 w 86"/>
              <a:gd name="T25" fmla="*/ 117475 h 82"/>
              <a:gd name="T26" fmla="*/ 120816 w 86"/>
              <a:gd name="T27" fmla="*/ 101600 h 82"/>
              <a:gd name="T28" fmla="*/ 100917 w 86"/>
              <a:gd name="T29" fmla="*/ 88900 h 82"/>
              <a:gd name="T30" fmla="*/ 110866 w 86"/>
              <a:gd name="T31" fmla="*/ 80962 h 82"/>
              <a:gd name="T32" fmla="*/ 100917 w 86"/>
              <a:gd name="T33" fmla="*/ 66675 h 82"/>
              <a:gd name="T34" fmla="*/ 83860 w 86"/>
              <a:gd name="T35" fmla="*/ 69850 h 82"/>
              <a:gd name="T36" fmla="*/ 100917 w 86"/>
              <a:gd name="T37" fmla="*/ 61913 h 82"/>
              <a:gd name="T38" fmla="*/ 79596 w 86"/>
              <a:gd name="T39" fmla="*/ 58738 h 82"/>
              <a:gd name="T40" fmla="*/ 93810 w 86"/>
              <a:gd name="T41" fmla="*/ 53975 h 82"/>
              <a:gd name="T42" fmla="*/ 83860 w 86"/>
              <a:gd name="T43" fmla="*/ 38100 h 82"/>
              <a:gd name="T44" fmla="*/ 65383 w 86"/>
              <a:gd name="T45" fmla="*/ 38100 h 82"/>
              <a:gd name="T46" fmla="*/ 79596 w 86"/>
              <a:gd name="T47" fmla="*/ 31750 h 82"/>
              <a:gd name="T48" fmla="*/ 58276 w 86"/>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82"/>
              <a:gd name="T77" fmla="*/ 86 w 86"/>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82">
                <a:moveTo>
                  <a:pt x="41" y="0"/>
                </a:moveTo>
                <a:lnTo>
                  <a:pt x="29" y="10"/>
                </a:lnTo>
                <a:lnTo>
                  <a:pt x="35" y="15"/>
                </a:lnTo>
                <a:lnTo>
                  <a:pt x="19" y="37"/>
                </a:lnTo>
                <a:lnTo>
                  <a:pt x="14" y="27"/>
                </a:lnTo>
                <a:lnTo>
                  <a:pt x="0" y="44"/>
                </a:lnTo>
                <a:lnTo>
                  <a:pt x="5" y="56"/>
                </a:lnTo>
                <a:lnTo>
                  <a:pt x="19" y="69"/>
                </a:lnTo>
                <a:lnTo>
                  <a:pt x="41" y="75"/>
                </a:lnTo>
                <a:lnTo>
                  <a:pt x="64" y="81"/>
                </a:lnTo>
                <a:lnTo>
                  <a:pt x="78" y="81"/>
                </a:lnTo>
                <a:lnTo>
                  <a:pt x="80" y="74"/>
                </a:lnTo>
                <a:lnTo>
                  <a:pt x="66" y="74"/>
                </a:lnTo>
                <a:lnTo>
                  <a:pt x="85" y="64"/>
                </a:lnTo>
                <a:lnTo>
                  <a:pt x="71" y="56"/>
                </a:lnTo>
                <a:lnTo>
                  <a:pt x="78" y="51"/>
                </a:lnTo>
                <a:lnTo>
                  <a:pt x="71" y="42"/>
                </a:lnTo>
                <a:lnTo>
                  <a:pt x="59" y="44"/>
                </a:lnTo>
                <a:lnTo>
                  <a:pt x="71" y="39"/>
                </a:lnTo>
                <a:lnTo>
                  <a:pt x="56" y="37"/>
                </a:lnTo>
                <a:lnTo>
                  <a:pt x="66" y="34"/>
                </a:lnTo>
                <a:lnTo>
                  <a:pt x="59" y="24"/>
                </a:lnTo>
                <a:lnTo>
                  <a:pt x="46" y="24"/>
                </a:lnTo>
                <a:lnTo>
                  <a:pt x="56" y="20"/>
                </a:lnTo>
                <a:lnTo>
                  <a:pt x="41"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65" name="Freeform 557"/>
          <p:cNvSpPr>
            <a:spLocks/>
          </p:cNvSpPr>
          <p:nvPr/>
        </p:nvSpPr>
        <p:spPr bwMode="auto">
          <a:xfrm>
            <a:off x="3005138" y="2601913"/>
            <a:ext cx="130175" cy="139700"/>
          </a:xfrm>
          <a:custGeom>
            <a:avLst/>
            <a:gdLst>
              <a:gd name="T0" fmla="*/ 62258 w 92"/>
              <a:gd name="T1" fmla="*/ 0 h 88"/>
              <a:gd name="T2" fmla="*/ 43863 w 92"/>
              <a:gd name="T3" fmla="*/ 17463 h 88"/>
              <a:gd name="T4" fmla="*/ 52353 w 92"/>
              <a:gd name="T5" fmla="*/ 25400 h 88"/>
              <a:gd name="T6" fmla="*/ 28299 w 92"/>
              <a:gd name="T7" fmla="*/ 63500 h 88"/>
              <a:gd name="T8" fmla="*/ 21224 w 92"/>
              <a:gd name="T9" fmla="*/ 46037 h 88"/>
              <a:gd name="T10" fmla="*/ 0 w 92"/>
              <a:gd name="T11" fmla="*/ 74612 h 88"/>
              <a:gd name="T12" fmla="*/ 7075 w 92"/>
              <a:gd name="T13" fmla="*/ 95250 h 88"/>
              <a:gd name="T14" fmla="*/ 28299 w 92"/>
              <a:gd name="T15" fmla="*/ 117475 h 88"/>
              <a:gd name="T16" fmla="*/ 62258 w 92"/>
              <a:gd name="T17" fmla="*/ 128588 h 88"/>
              <a:gd name="T18" fmla="*/ 96216 w 92"/>
              <a:gd name="T19" fmla="*/ 138113 h 88"/>
              <a:gd name="T20" fmla="*/ 118855 w 92"/>
              <a:gd name="T21" fmla="*/ 138113 h 88"/>
              <a:gd name="T22" fmla="*/ 121685 w 92"/>
              <a:gd name="T23" fmla="*/ 125413 h 88"/>
              <a:gd name="T24" fmla="*/ 100461 w 92"/>
              <a:gd name="T25" fmla="*/ 125413 h 88"/>
              <a:gd name="T26" fmla="*/ 128760 w 92"/>
              <a:gd name="T27" fmla="*/ 109538 h 88"/>
              <a:gd name="T28" fmla="*/ 107536 w 92"/>
              <a:gd name="T29" fmla="*/ 95250 h 88"/>
              <a:gd name="T30" fmla="*/ 118855 w 92"/>
              <a:gd name="T31" fmla="*/ 87312 h 88"/>
              <a:gd name="T32" fmla="*/ 107536 w 92"/>
              <a:gd name="T33" fmla="*/ 71437 h 88"/>
              <a:gd name="T34" fmla="*/ 89142 w 92"/>
              <a:gd name="T35" fmla="*/ 74612 h 88"/>
              <a:gd name="T36" fmla="*/ 107536 w 92"/>
              <a:gd name="T37" fmla="*/ 66675 h 88"/>
              <a:gd name="T38" fmla="*/ 84897 w 92"/>
              <a:gd name="T39" fmla="*/ 63500 h 88"/>
              <a:gd name="T40" fmla="*/ 100461 w 92"/>
              <a:gd name="T41" fmla="*/ 58738 h 88"/>
              <a:gd name="T42" fmla="*/ 89142 w 92"/>
              <a:gd name="T43" fmla="*/ 41275 h 88"/>
              <a:gd name="T44" fmla="*/ 69332 w 92"/>
              <a:gd name="T45" fmla="*/ 41275 h 88"/>
              <a:gd name="T46" fmla="*/ 84897 w 92"/>
              <a:gd name="T47" fmla="*/ 33338 h 88"/>
              <a:gd name="T48" fmla="*/ 62258 w 92"/>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88"/>
              <a:gd name="T77" fmla="*/ 92 w 92"/>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88">
                <a:moveTo>
                  <a:pt x="44" y="0"/>
                </a:moveTo>
                <a:lnTo>
                  <a:pt x="31" y="11"/>
                </a:lnTo>
                <a:lnTo>
                  <a:pt x="37" y="16"/>
                </a:lnTo>
                <a:lnTo>
                  <a:pt x="20" y="40"/>
                </a:lnTo>
                <a:lnTo>
                  <a:pt x="15" y="29"/>
                </a:lnTo>
                <a:lnTo>
                  <a:pt x="0" y="47"/>
                </a:lnTo>
                <a:lnTo>
                  <a:pt x="5" y="60"/>
                </a:lnTo>
                <a:lnTo>
                  <a:pt x="20" y="74"/>
                </a:lnTo>
                <a:lnTo>
                  <a:pt x="44" y="81"/>
                </a:lnTo>
                <a:lnTo>
                  <a:pt x="68" y="87"/>
                </a:lnTo>
                <a:lnTo>
                  <a:pt x="84" y="87"/>
                </a:lnTo>
                <a:lnTo>
                  <a:pt x="86" y="79"/>
                </a:lnTo>
                <a:lnTo>
                  <a:pt x="71" y="79"/>
                </a:lnTo>
                <a:lnTo>
                  <a:pt x="91" y="69"/>
                </a:lnTo>
                <a:lnTo>
                  <a:pt x="76" y="60"/>
                </a:lnTo>
                <a:lnTo>
                  <a:pt x="84" y="55"/>
                </a:lnTo>
                <a:lnTo>
                  <a:pt x="76" y="45"/>
                </a:lnTo>
                <a:lnTo>
                  <a:pt x="63" y="47"/>
                </a:lnTo>
                <a:lnTo>
                  <a:pt x="76" y="42"/>
                </a:lnTo>
                <a:lnTo>
                  <a:pt x="60" y="40"/>
                </a:lnTo>
                <a:lnTo>
                  <a:pt x="71" y="37"/>
                </a:lnTo>
                <a:lnTo>
                  <a:pt x="63" y="26"/>
                </a:lnTo>
                <a:lnTo>
                  <a:pt x="49" y="26"/>
                </a:lnTo>
                <a:lnTo>
                  <a:pt x="60" y="21"/>
                </a:lnTo>
                <a:lnTo>
                  <a:pt x="44"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66" name="Freeform 558"/>
          <p:cNvSpPr>
            <a:spLocks/>
          </p:cNvSpPr>
          <p:nvPr/>
        </p:nvSpPr>
        <p:spPr bwMode="auto">
          <a:xfrm>
            <a:off x="2965450" y="1662113"/>
            <a:ext cx="1182688" cy="936625"/>
          </a:xfrm>
          <a:custGeom>
            <a:avLst/>
            <a:gdLst>
              <a:gd name="T0" fmla="*/ 115590 w 839"/>
              <a:gd name="T1" fmla="*/ 233363 h 590"/>
              <a:gd name="T2" fmla="*/ 265012 w 839"/>
              <a:gd name="T3" fmla="*/ 227013 h 590"/>
              <a:gd name="T4" fmla="*/ 439808 w 839"/>
              <a:gd name="T5" fmla="*/ 444500 h 590"/>
              <a:gd name="T6" fmla="*/ 561037 w 839"/>
              <a:gd name="T7" fmla="*/ 642937 h 590"/>
              <a:gd name="T8" fmla="*/ 751338 w 839"/>
              <a:gd name="T9" fmla="*/ 374650 h 590"/>
              <a:gd name="T10" fmla="*/ 837326 w 839"/>
              <a:gd name="T11" fmla="*/ 233363 h 590"/>
              <a:gd name="T12" fmla="*/ 916266 w 839"/>
              <a:gd name="T13" fmla="*/ 77787 h 590"/>
              <a:gd name="T14" fmla="*/ 1057230 w 839"/>
              <a:gd name="T15" fmla="*/ 20637 h 590"/>
              <a:gd name="T16" fmla="*/ 1181278 w 839"/>
              <a:gd name="T17" fmla="*/ 15875 h 590"/>
              <a:gd name="T18" fmla="*/ 988158 w 839"/>
              <a:gd name="T19" fmla="*/ 69850 h 590"/>
              <a:gd name="T20" fmla="*/ 1016351 w 839"/>
              <a:gd name="T21" fmla="*/ 109538 h 590"/>
              <a:gd name="T22" fmla="*/ 1023399 w 839"/>
              <a:gd name="T23" fmla="*/ 144462 h 590"/>
              <a:gd name="T24" fmla="*/ 979700 w 839"/>
              <a:gd name="T25" fmla="*/ 214313 h 590"/>
              <a:gd name="T26" fmla="*/ 1005073 w 839"/>
              <a:gd name="T27" fmla="*/ 214313 h 590"/>
              <a:gd name="T28" fmla="*/ 1057230 w 839"/>
              <a:gd name="T29" fmla="*/ 258762 h 590"/>
              <a:gd name="T30" fmla="*/ 964194 w 839"/>
              <a:gd name="T31" fmla="*/ 266700 h 590"/>
              <a:gd name="T32" fmla="*/ 998025 w 839"/>
              <a:gd name="T33" fmla="*/ 304800 h 590"/>
              <a:gd name="T34" fmla="*/ 975471 w 839"/>
              <a:gd name="T35" fmla="*/ 325437 h 590"/>
              <a:gd name="T36" fmla="*/ 1002254 w 839"/>
              <a:gd name="T37" fmla="*/ 346075 h 590"/>
              <a:gd name="T38" fmla="*/ 975471 w 839"/>
              <a:gd name="T39" fmla="*/ 371475 h 590"/>
              <a:gd name="T40" fmla="*/ 1005073 w 839"/>
              <a:gd name="T41" fmla="*/ 414338 h 590"/>
              <a:gd name="T42" fmla="*/ 878206 w 839"/>
              <a:gd name="T43" fmla="*/ 419100 h 590"/>
              <a:gd name="T44" fmla="*/ 920495 w 839"/>
              <a:gd name="T45" fmla="*/ 449263 h 590"/>
              <a:gd name="T46" fmla="*/ 968423 w 839"/>
              <a:gd name="T47" fmla="*/ 481012 h 590"/>
              <a:gd name="T48" fmla="*/ 968423 w 839"/>
              <a:gd name="T49" fmla="*/ 511175 h 590"/>
              <a:gd name="T50" fmla="*/ 968423 w 839"/>
              <a:gd name="T51" fmla="*/ 531812 h 590"/>
              <a:gd name="T52" fmla="*/ 920495 w 839"/>
              <a:gd name="T53" fmla="*/ 511175 h 590"/>
              <a:gd name="T54" fmla="*/ 851423 w 839"/>
              <a:gd name="T55" fmla="*/ 523875 h 590"/>
              <a:gd name="T56" fmla="*/ 840146 w 839"/>
              <a:gd name="T57" fmla="*/ 563562 h 590"/>
              <a:gd name="T58" fmla="*/ 888073 w 839"/>
              <a:gd name="T59" fmla="*/ 617537 h 590"/>
              <a:gd name="T60" fmla="*/ 759796 w 839"/>
              <a:gd name="T61" fmla="*/ 622300 h 590"/>
              <a:gd name="T62" fmla="*/ 714687 w 839"/>
              <a:gd name="T63" fmla="*/ 706437 h 590"/>
              <a:gd name="T64" fmla="*/ 665350 w 839"/>
              <a:gd name="T65" fmla="*/ 728662 h 590"/>
              <a:gd name="T66" fmla="*/ 652663 w 839"/>
              <a:gd name="T67" fmla="*/ 703262 h 590"/>
              <a:gd name="T68" fmla="*/ 606145 w 839"/>
              <a:gd name="T69" fmla="*/ 757237 h 590"/>
              <a:gd name="T70" fmla="*/ 579362 w 839"/>
              <a:gd name="T71" fmla="*/ 782637 h 590"/>
              <a:gd name="T72" fmla="*/ 593458 w 839"/>
              <a:gd name="T73" fmla="*/ 811212 h 590"/>
              <a:gd name="T74" fmla="*/ 579362 w 839"/>
              <a:gd name="T75" fmla="*/ 836613 h 590"/>
              <a:gd name="T76" fmla="*/ 549760 w 839"/>
              <a:gd name="T77" fmla="*/ 922338 h 590"/>
              <a:gd name="T78" fmla="*/ 501832 w 839"/>
              <a:gd name="T79" fmla="*/ 935038 h 590"/>
              <a:gd name="T80" fmla="*/ 452494 w 839"/>
              <a:gd name="T81" fmla="*/ 901700 h 590"/>
              <a:gd name="T82" fmla="*/ 418663 w 839"/>
              <a:gd name="T83" fmla="*/ 884238 h 590"/>
              <a:gd name="T84" fmla="*/ 373555 w 839"/>
              <a:gd name="T85" fmla="*/ 811212 h 590"/>
              <a:gd name="T86" fmla="*/ 389061 w 839"/>
              <a:gd name="T87" fmla="*/ 765175 h 590"/>
              <a:gd name="T88" fmla="*/ 332675 w 839"/>
              <a:gd name="T89" fmla="*/ 719137 h 590"/>
              <a:gd name="T90" fmla="*/ 343952 w 839"/>
              <a:gd name="T91" fmla="*/ 642937 h 590"/>
              <a:gd name="T92" fmla="*/ 377784 w 839"/>
              <a:gd name="T93" fmla="*/ 630237 h 590"/>
              <a:gd name="T94" fmla="*/ 380603 w 839"/>
              <a:gd name="T95" fmla="*/ 592137 h 590"/>
              <a:gd name="T96" fmla="*/ 311530 w 839"/>
              <a:gd name="T97" fmla="*/ 534987 h 590"/>
              <a:gd name="T98" fmla="*/ 389061 w 839"/>
              <a:gd name="T99" fmla="*/ 534987 h 590"/>
              <a:gd name="T100" fmla="*/ 348181 w 839"/>
              <a:gd name="T101" fmla="*/ 514350 h 590"/>
              <a:gd name="T102" fmla="*/ 366506 w 839"/>
              <a:gd name="T103" fmla="*/ 493712 h 590"/>
              <a:gd name="T104" fmla="*/ 290386 w 839"/>
              <a:gd name="T105" fmla="*/ 506412 h 590"/>
              <a:gd name="T106" fmla="*/ 286157 w 839"/>
              <a:gd name="T107" fmla="*/ 477837 h 590"/>
              <a:gd name="T108" fmla="*/ 294615 w 839"/>
              <a:gd name="T109" fmla="*/ 414338 h 590"/>
              <a:gd name="T110" fmla="*/ 226952 w 839"/>
              <a:gd name="T111" fmla="*/ 330200 h 590"/>
              <a:gd name="T112" fmla="*/ 131097 w 839"/>
              <a:gd name="T113" fmla="*/ 282575 h 590"/>
              <a:gd name="T114" fmla="*/ 66253 w 839"/>
              <a:gd name="T115" fmla="*/ 307975 h 590"/>
              <a:gd name="T116" fmla="*/ 29602 w 839"/>
              <a:gd name="T117" fmla="*/ 266700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9"/>
              <a:gd name="T178" fmla="*/ 0 h 590"/>
              <a:gd name="T179" fmla="*/ 839 w 839"/>
              <a:gd name="T180" fmla="*/ 590 h 5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9" h="590">
                <a:moveTo>
                  <a:pt x="21" y="168"/>
                </a:moveTo>
                <a:lnTo>
                  <a:pt x="55" y="160"/>
                </a:lnTo>
                <a:lnTo>
                  <a:pt x="82" y="147"/>
                </a:lnTo>
                <a:lnTo>
                  <a:pt x="114" y="132"/>
                </a:lnTo>
                <a:lnTo>
                  <a:pt x="143" y="130"/>
                </a:lnTo>
                <a:lnTo>
                  <a:pt x="188" y="143"/>
                </a:lnTo>
                <a:lnTo>
                  <a:pt x="255" y="231"/>
                </a:lnTo>
                <a:lnTo>
                  <a:pt x="284" y="256"/>
                </a:lnTo>
                <a:lnTo>
                  <a:pt x="312" y="280"/>
                </a:lnTo>
                <a:lnTo>
                  <a:pt x="328" y="365"/>
                </a:lnTo>
                <a:lnTo>
                  <a:pt x="349" y="402"/>
                </a:lnTo>
                <a:lnTo>
                  <a:pt x="398" y="405"/>
                </a:lnTo>
                <a:lnTo>
                  <a:pt x="440" y="384"/>
                </a:lnTo>
                <a:lnTo>
                  <a:pt x="520" y="337"/>
                </a:lnTo>
                <a:lnTo>
                  <a:pt x="533" y="236"/>
                </a:lnTo>
                <a:lnTo>
                  <a:pt x="541" y="218"/>
                </a:lnTo>
                <a:lnTo>
                  <a:pt x="555" y="173"/>
                </a:lnTo>
                <a:lnTo>
                  <a:pt x="594" y="147"/>
                </a:lnTo>
                <a:lnTo>
                  <a:pt x="599" y="122"/>
                </a:lnTo>
                <a:lnTo>
                  <a:pt x="628" y="67"/>
                </a:lnTo>
                <a:lnTo>
                  <a:pt x="650" y="49"/>
                </a:lnTo>
                <a:lnTo>
                  <a:pt x="716" y="8"/>
                </a:lnTo>
                <a:lnTo>
                  <a:pt x="716" y="16"/>
                </a:lnTo>
                <a:lnTo>
                  <a:pt x="750" y="13"/>
                </a:lnTo>
                <a:lnTo>
                  <a:pt x="760" y="0"/>
                </a:lnTo>
                <a:lnTo>
                  <a:pt x="791" y="0"/>
                </a:lnTo>
                <a:lnTo>
                  <a:pt x="838" y="10"/>
                </a:lnTo>
                <a:lnTo>
                  <a:pt x="793" y="26"/>
                </a:lnTo>
                <a:lnTo>
                  <a:pt x="799" y="36"/>
                </a:lnTo>
                <a:lnTo>
                  <a:pt x="701" y="44"/>
                </a:lnTo>
                <a:lnTo>
                  <a:pt x="778" y="47"/>
                </a:lnTo>
                <a:lnTo>
                  <a:pt x="713" y="59"/>
                </a:lnTo>
                <a:lnTo>
                  <a:pt x="721" y="69"/>
                </a:lnTo>
                <a:lnTo>
                  <a:pt x="760" y="59"/>
                </a:lnTo>
                <a:lnTo>
                  <a:pt x="732" y="75"/>
                </a:lnTo>
                <a:lnTo>
                  <a:pt x="726" y="91"/>
                </a:lnTo>
                <a:lnTo>
                  <a:pt x="737" y="85"/>
                </a:lnTo>
                <a:lnTo>
                  <a:pt x="706" y="101"/>
                </a:lnTo>
                <a:lnTo>
                  <a:pt x="695" y="135"/>
                </a:lnTo>
                <a:lnTo>
                  <a:pt x="711" y="130"/>
                </a:lnTo>
                <a:lnTo>
                  <a:pt x="735" y="135"/>
                </a:lnTo>
                <a:lnTo>
                  <a:pt x="713" y="135"/>
                </a:lnTo>
                <a:lnTo>
                  <a:pt x="713" y="145"/>
                </a:lnTo>
                <a:lnTo>
                  <a:pt x="747" y="147"/>
                </a:lnTo>
                <a:lnTo>
                  <a:pt x="750" y="163"/>
                </a:lnTo>
                <a:lnTo>
                  <a:pt x="698" y="160"/>
                </a:lnTo>
                <a:lnTo>
                  <a:pt x="711" y="163"/>
                </a:lnTo>
                <a:lnTo>
                  <a:pt x="684" y="168"/>
                </a:lnTo>
                <a:lnTo>
                  <a:pt x="698" y="181"/>
                </a:lnTo>
                <a:lnTo>
                  <a:pt x="726" y="181"/>
                </a:lnTo>
                <a:lnTo>
                  <a:pt x="708" y="192"/>
                </a:lnTo>
                <a:lnTo>
                  <a:pt x="729" y="197"/>
                </a:lnTo>
                <a:lnTo>
                  <a:pt x="729" y="213"/>
                </a:lnTo>
                <a:lnTo>
                  <a:pt x="692" y="205"/>
                </a:lnTo>
                <a:lnTo>
                  <a:pt x="713" y="213"/>
                </a:lnTo>
                <a:lnTo>
                  <a:pt x="701" y="218"/>
                </a:lnTo>
                <a:lnTo>
                  <a:pt x="711" y="218"/>
                </a:lnTo>
                <a:lnTo>
                  <a:pt x="708" y="226"/>
                </a:lnTo>
                <a:lnTo>
                  <a:pt x="737" y="236"/>
                </a:lnTo>
                <a:lnTo>
                  <a:pt x="692" y="234"/>
                </a:lnTo>
                <a:lnTo>
                  <a:pt x="687" y="239"/>
                </a:lnTo>
                <a:lnTo>
                  <a:pt x="716" y="251"/>
                </a:lnTo>
                <a:lnTo>
                  <a:pt x="713" y="261"/>
                </a:lnTo>
                <a:lnTo>
                  <a:pt x="687" y="269"/>
                </a:lnTo>
                <a:lnTo>
                  <a:pt x="661" y="251"/>
                </a:lnTo>
                <a:lnTo>
                  <a:pt x="623" y="264"/>
                </a:lnTo>
                <a:lnTo>
                  <a:pt x="650" y="275"/>
                </a:lnTo>
                <a:lnTo>
                  <a:pt x="623" y="283"/>
                </a:lnTo>
                <a:lnTo>
                  <a:pt x="653" y="283"/>
                </a:lnTo>
                <a:lnTo>
                  <a:pt x="642" y="298"/>
                </a:lnTo>
                <a:lnTo>
                  <a:pt x="656" y="290"/>
                </a:lnTo>
                <a:lnTo>
                  <a:pt x="687" y="303"/>
                </a:lnTo>
                <a:lnTo>
                  <a:pt x="674" y="314"/>
                </a:lnTo>
                <a:lnTo>
                  <a:pt x="692" y="311"/>
                </a:lnTo>
                <a:lnTo>
                  <a:pt x="687" y="322"/>
                </a:lnTo>
                <a:lnTo>
                  <a:pt x="698" y="317"/>
                </a:lnTo>
                <a:lnTo>
                  <a:pt x="701" y="343"/>
                </a:lnTo>
                <a:lnTo>
                  <a:pt x="687" y="335"/>
                </a:lnTo>
                <a:lnTo>
                  <a:pt x="684" y="343"/>
                </a:lnTo>
                <a:lnTo>
                  <a:pt x="671" y="343"/>
                </a:lnTo>
                <a:lnTo>
                  <a:pt x="653" y="322"/>
                </a:lnTo>
                <a:lnTo>
                  <a:pt x="612" y="309"/>
                </a:lnTo>
                <a:lnTo>
                  <a:pt x="642" y="324"/>
                </a:lnTo>
                <a:lnTo>
                  <a:pt x="604" y="330"/>
                </a:lnTo>
                <a:lnTo>
                  <a:pt x="591" y="343"/>
                </a:lnTo>
                <a:lnTo>
                  <a:pt x="628" y="347"/>
                </a:lnTo>
                <a:lnTo>
                  <a:pt x="596" y="355"/>
                </a:lnTo>
                <a:lnTo>
                  <a:pt x="645" y="347"/>
                </a:lnTo>
                <a:lnTo>
                  <a:pt x="690" y="358"/>
                </a:lnTo>
                <a:lnTo>
                  <a:pt x="630" y="389"/>
                </a:lnTo>
                <a:lnTo>
                  <a:pt x="575" y="405"/>
                </a:lnTo>
                <a:lnTo>
                  <a:pt x="552" y="405"/>
                </a:lnTo>
                <a:lnTo>
                  <a:pt x="539" y="392"/>
                </a:lnTo>
                <a:lnTo>
                  <a:pt x="547" y="405"/>
                </a:lnTo>
                <a:lnTo>
                  <a:pt x="531" y="412"/>
                </a:lnTo>
                <a:lnTo>
                  <a:pt x="507" y="445"/>
                </a:lnTo>
                <a:lnTo>
                  <a:pt x="491" y="443"/>
                </a:lnTo>
                <a:lnTo>
                  <a:pt x="489" y="456"/>
                </a:lnTo>
                <a:lnTo>
                  <a:pt x="472" y="459"/>
                </a:lnTo>
                <a:lnTo>
                  <a:pt x="463" y="453"/>
                </a:lnTo>
                <a:lnTo>
                  <a:pt x="472" y="445"/>
                </a:lnTo>
                <a:lnTo>
                  <a:pt x="463" y="443"/>
                </a:lnTo>
                <a:lnTo>
                  <a:pt x="456" y="464"/>
                </a:lnTo>
                <a:lnTo>
                  <a:pt x="427" y="467"/>
                </a:lnTo>
                <a:lnTo>
                  <a:pt x="430" y="477"/>
                </a:lnTo>
                <a:lnTo>
                  <a:pt x="414" y="480"/>
                </a:lnTo>
                <a:lnTo>
                  <a:pt x="427" y="493"/>
                </a:lnTo>
                <a:lnTo>
                  <a:pt x="411" y="493"/>
                </a:lnTo>
                <a:lnTo>
                  <a:pt x="424" y="509"/>
                </a:lnTo>
                <a:lnTo>
                  <a:pt x="411" y="509"/>
                </a:lnTo>
                <a:lnTo>
                  <a:pt x="421" y="511"/>
                </a:lnTo>
                <a:lnTo>
                  <a:pt x="411" y="524"/>
                </a:lnTo>
                <a:lnTo>
                  <a:pt x="401" y="521"/>
                </a:lnTo>
                <a:lnTo>
                  <a:pt x="411" y="527"/>
                </a:lnTo>
                <a:lnTo>
                  <a:pt x="390" y="532"/>
                </a:lnTo>
                <a:lnTo>
                  <a:pt x="401" y="552"/>
                </a:lnTo>
                <a:lnTo>
                  <a:pt x="390" y="581"/>
                </a:lnTo>
                <a:lnTo>
                  <a:pt x="377" y="581"/>
                </a:lnTo>
                <a:lnTo>
                  <a:pt x="387" y="589"/>
                </a:lnTo>
                <a:lnTo>
                  <a:pt x="356" y="589"/>
                </a:lnTo>
                <a:lnTo>
                  <a:pt x="351" y="570"/>
                </a:lnTo>
                <a:lnTo>
                  <a:pt x="312" y="573"/>
                </a:lnTo>
                <a:lnTo>
                  <a:pt x="321" y="568"/>
                </a:lnTo>
                <a:lnTo>
                  <a:pt x="302" y="560"/>
                </a:lnTo>
                <a:lnTo>
                  <a:pt x="312" y="557"/>
                </a:lnTo>
                <a:lnTo>
                  <a:pt x="297" y="557"/>
                </a:lnTo>
                <a:lnTo>
                  <a:pt x="302" y="547"/>
                </a:lnTo>
                <a:lnTo>
                  <a:pt x="292" y="547"/>
                </a:lnTo>
                <a:lnTo>
                  <a:pt x="265" y="511"/>
                </a:lnTo>
                <a:lnTo>
                  <a:pt x="265" y="498"/>
                </a:lnTo>
                <a:lnTo>
                  <a:pt x="284" y="487"/>
                </a:lnTo>
                <a:lnTo>
                  <a:pt x="276" y="482"/>
                </a:lnTo>
                <a:lnTo>
                  <a:pt x="257" y="495"/>
                </a:lnTo>
                <a:lnTo>
                  <a:pt x="255" y="469"/>
                </a:lnTo>
                <a:lnTo>
                  <a:pt x="236" y="453"/>
                </a:lnTo>
                <a:lnTo>
                  <a:pt x="239" y="434"/>
                </a:lnTo>
                <a:lnTo>
                  <a:pt x="228" y="426"/>
                </a:lnTo>
                <a:lnTo>
                  <a:pt x="244" y="405"/>
                </a:lnTo>
                <a:lnTo>
                  <a:pt x="236" y="402"/>
                </a:lnTo>
                <a:lnTo>
                  <a:pt x="270" y="405"/>
                </a:lnTo>
                <a:lnTo>
                  <a:pt x="268" y="397"/>
                </a:lnTo>
                <a:lnTo>
                  <a:pt x="242" y="397"/>
                </a:lnTo>
                <a:lnTo>
                  <a:pt x="278" y="378"/>
                </a:lnTo>
                <a:lnTo>
                  <a:pt x="270" y="373"/>
                </a:lnTo>
                <a:lnTo>
                  <a:pt x="278" y="355"/>
                </a:lnTo>
                <a:lnTo>
                  <a:pt x="250" y="353"/>
                </a:lnTo>
                <a:lnTo>
                  <a:pt x="221" y="337"/>
                </a:lnTo>
                <a:lnTo>
                  <a:pt x="276" y="347"/>
                </a:lnTo>
                <a:lnTo>
                  <a:pt x="268" y="340"/>
                </a:lnTo>
                <a:lnTo>
                  <a:pt x="276" y="337"/>
                </a:lnTo>
                <a:lnTo>
                  <a:pt x="255" y="327"/>
                </a:lnTo>
                <a:lnTo>
                  <a:pt x="263" y="322"/>
                </a:lnTo>
                <a:lnTo>
                  <a:pt x="247" y="324"/>
                </a:lnTo>
                <a:lnTo>
                  <a:pt x="257" y="317"/>
                </a:lnTo>
                <a:lnTo>
                  <a:pt x="242" y="319"/>
                </a:lnTo>
                <a:lnTo>
                  <a:pt x="260" y="311"/>
                </a:lnTo>
                <a:lnTo>
                  <a:pt x="234" y="301"/>
                </a:lnTo>
                <a:lnTo>
                  <a:pt x="226" y="317"/>
                </a:lnTo>
                <a:lnTo>
                  <a:pt x="206" y="319"/>
                </a:lnTo>
                <a:lnTo>
                  <a:pt x="201" y="311"/>
                </a:lnTo>
                <a:lnTo>
                  <a:pt x="216" y="301"/>
                </a:lnTo>
                <a:lnTo>
                  <a:pt x="203" y="301"/>
                </a:lnTo>
                <a:lnTo>
                  <a:pt x="221" y="280"/>
                </a:lnTo>
                <a:lnTo>
                  <a:pt x="203" y="275"/>
                </a:lnTo>
                <a:lnTo>
                  <a:pt x="209" y="261"/>
                </a:lnTo>
                <a:lnTo>
                  <a:pt x="188" y="236"/>
                </a:lnTo>
                <a:lnTo>
                  <a:pt x="195" y="234"/>
                </a:lnTo>
                <a:lnTo>
                  <a:pt x="161" y="208"/>
                </a:lnTo>
                <a:lnTo>
                  <a:pt x="158" y="197"/>
                </a:lnTo>
                <a:lnTo>
                  <a:pt x="125" y="184"/>
                </a:lnTo>
                <a:lnTo>
                  <a:pt x="93" y="178"/>
                </a:lnTo>
                <a:lnTo>
                  <a:pt x="63" y="186"/>
                </a:lnTo>
                <a:lnTo>
                  <a:pt x="39" y="181"/>
                </a:lnTo>
                <a:lnTo>
                  <a:pt x="47" y="194"/>
                </a:lnTo>
                <a:lnTo>
                  <a:pt x="21" y="186"/>
                </a:lnTo>
                <a:lnTo>
                  <a:pt x="0" y="176"/>
                </a:lnTo>
                <a:lnTo>
                  <a:pt x="21" y="16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67" name="Freeform 559"/>
          <p:cNvSpPr>
            <a:spLocks/>
          </p:cNvSpPr>
          <p:nvPr/>
        </p:nvSpPr>
        <p:spPr bwMode="auto">
          <a:xfrm>
            <a:off x="2965450" y="1662113"/>
            <a:ext cx="1192213" cy="946150"/>
          </a:xfrm>
          <a:custGeom>
            <a:avLst/>
            <a:gdLst>
              <a:gd name="T0" fmla="*/ 117105 w 845"/>
              <a:gd name="T1" fmla="*/ 236538 h 596"/>
              <a:gd name="T2" fmla="*/ 266661 w 845"/>
              <a:gd name="T3" fmla="*/ 228600 h 596"/>
              <a:gd name="T4" fmla="*/ 443024 w 845"/>
              <a:gd name="T5" fmla="*/ 449263 h 596"/>
              <a:gd name="T6" fmla="*/ 565772 w 845"/>
              <a:gd name="T7" fmla="*/ 649287 h 596"/>
              <a:gd name="T8" fmla="*/ 757655 w 845"/>
              <a:gd name="T9" fmla="*/ 377825 h 596"/>
              <a:gd name="T10" fmla="*/ 843720 w 845"/>
              <a:gd name="T11" fmla="*/ 236538 h 596"/>
              <a:gd name="T12" fmla="*/ 924142 w 845"/>
              <a:gd name="T13" fmla="*/ 79375 h 596"/>
              <a:gd name="T14" fmla="*/ 1065232 w 845"/>
              <a:gd name="T15" fmla="*/ 20637 h 596"/>
              <a:gd name="T16" fmla="*/ 1190802 w 845"/>
              <a:gd name="T17" fmla="*/ 15875 h 596"/>
              <a:gd name="T18" fmla="*/ 996098 w 845"/>
              <a:gd name="T19" fmla="*/ 69850 h 596"/>
              <a:gd name="T20" fmla="*/ 1024316 w 845"/>
              <a:gd name="T21" fmla="*/ 111125 h 596"/>
              <a:gd name="T22" fmla="*/ 1031370 w 845"/>
              <a:gd name="T23" fmla="*/ 146050 h 596"/>
              <a:gd name="T24" fmla="*/ 987632 w 845"/>
              <a:gd name="T25" fmla="*/ 215900 h 596"/>
              <a:gd name="T26" fmla="*/ 1013028 w 845"/>
              <a:gd name="T27" fmla="*/ 215900 h 596"/>
              <a:gd name="T28" fmla="*/ 1065232 w 845"/>
              <a:gd name="T29" fmla="*/ 261937 h 596"/>
              <a:gd name="T30" fmla="*/ 972112 w 845"/>
              <a:gd name="T31" fmla="*/ 269875 h 596"/>
              <a:gd name="T32" fmla="*/ 1005974 w 845"/>
              <a:gd name="T33" fmla="*/ 307975 h 596"/>
              <a:gd name="T34" fmla="*/ 983399 w 845"/>
              <a:gd name="T35" fmla="*/ 328612 h 596"/>
              <a:gd name="T36" fmla="*/ 1010207 w 845"/>
              <a:gd name="T37" fmla="*/ 349250 h 596"/>
              <a:gd name="T38" fmla="*/ 983399 w 845"/>
              <a:gd name="T39" fmla="*/ 374650 h 596"/>
              <a:gd name="T40" fmla="*/ 1013028 w 845"/>
              <a:gd name="T41" fmla="*/ 419100 h 596"/>
              <a:gd name="T42" fmla="*/ 884636 w 845"/>
              <a:gd name="T43" fmla="*/ 423863 h 596"/>
              <a:gd name="T44" fmla="*/ 928374 w 845"/>
              <a:gd name="T45" fmla="*/ 454025 h 596"/>
              <a:gd name="T46" fmla="*/ 976345 w 845"/>
              <a:gd name="T47" fmla="*/ 485775 h 596"/>
              <a:gd name="T48" fmla="*/ 976345 w 845"/>
              <a:gd name="T49" fmla="*/ 515937 h 596"/>
              <a:gd name="T50" fmla="*/ 976345 w 845"/>
              <a:gd name="T51" fmla="*/ 536575 h 596"/>
              <a:gd name="T52" fmla="*/ 928374 w 845"/>
              <a:gd name="T53" fmla="*/ 515937 h 596"/>
              <a:gd name="T54" fmla="*/ 857829 w 845"/>
              <a:gd name="T55" fmla="*/ 528637 h 596"/>
              <a:gd name="T56" fmla="*/ 846542 w 845"/>
              <a:gd name="T57" fmla="*/ 569912 h 596"/>
              <a:gd name="T58" fmla="*/ 895923 w 845"/>
              <a:gd name="T59" fmla="*/ 623887 h 596"/>
              <a:gd name="T60" fmla="*/ 766120 w 845"/>
              <a:gd name="T61" fmla="*/ 628650 h 596"/>
              <a:gd name="T62" fmla="*/ 720971 w 845"/>
              <a:gd name="T63" fmla="*/ 714375 h 596"/>
              <a:gd name="T64" fmla="*/ 670179 w 845"/>
              <a:gd name="T65" fmla="*/ 736600 h 596"/>
              <a:gd name="T66" fmla="*/ 657481 w 845"/>
              <a:gd name="T67" fmla="*/ 711200 h 596"/>
              <a:gd name="T68" fmla="*/ 610921 w 845"/>
              <a:gd name="T69" fmla="*/ 765175 h 596"/>
              <a:gd name="T70" fmla="*/ 584114 w 845"/>
              <a:gd name="T71" fmla="*/ 790575 h 596"/>
              <a:gd name="T72" fmla="*/ 598223 w 845"/>
              <a:gd name="T73" fmla="*/ 819150 h 596"/>
              <a:gd name="T74" fmla="*/ 584114 w 845"/>
              <a:gd name="T75" fmla="*/ 844550 h 596"/>
              <a:gd name="T76" fmla="*/ 554485 w 845"/>
              <a:gd name="T77" fmla="*/ 931863 h 596"/>
              <a:gd name="T78" fmla="*/ 506514 w 845"/>
              <a:gd name="T79" fmla="*/ 944563 h 596"/>
              <a:gd name="T80" fmla="*/ 455722 w 845"/>
              <a:gd name="T81" fmla="*/ 911225 h 596"/>
              <a:gd name="T82" fmla="*/ 421860 w 845"/>
              <a:gd name="T83" fmla="*/ 893763 h 596"/>
              <a:gd name="T84" fmla="*/ 376711 w 845"/>
              <a:gd name="T85" fmla="*/ 819150 h 596"/>
              <a:gd name="T86" fmla="*/ 392231 w 845"/>
              <a:gd name="T87" fmla="*/ 773112 h 596"/>
              <a:gd name="T88" fmla="*/ 335795 w 845"/>
              <a:gd name="T89" fmla="*/ 727075 h 596"/>
              <a:gd name="T90" fmla="*/ 347082 w 845"/>
              <a:gd name="T91" fmla="*/ 649287 h 596"/>
              <a:gd name="T92" fmla="*/ 380944 w 845"/>
              <a:gd name="T93" fmla="*/ 636587 h 596"/>
              <a:gd name="T94" fmla="*/ 383766 w 845"/>
              <a:gd name="T95" fmla="*/ 598487 h 596"/>
              <a:gd name="T96" fmla="*/ 314631 w 845"/>
              <a:gd name="T97" fmla="*/ 539750 h 596"/>
              <a:gd name="T98" fmla="*/ 392231 w 845"/>
              <a:gd name="T99" fmla="*/ 539750 h 596"/>
              <a:gd name="T100" fmla="*/ 351315 w 845"/>
              <a:gd name="T101" fmla="*/ 519112 h 596"/>
              <a:gd name="T102" fmla="*/ 369657 w 845"/>
              <a:gd name="T103" fmla="*/ 498475 h 596"/>
              <a:gd name="T104" fmla="*/ 292057 w 845"/>
              <a:gd name="T105" fmla="*/ 511175 h 596"/>
              <a:gd name="T106" fmla="*/ 287824 w 845"/>
              <a:gd name="T107" fmla="*/ 482600 h 596"/>
              <a:gd name="T108" fmla="*/ 296290 w 845"/>
              <a:gd name="T109" fmla="*/ 419100 h 596"/>
              <a:gd name="T110" fmla="*/ 228566 w 845"/>
              <a:gd name="T111" fmla="*/ 333375 h 596"/>
              <a:gd name="T112" fmla="*/ 132625 w 845"/>
              <a:gd name="T113" fmla="*/ 285750 h 596"/>
              <a:gd name="T114" fmla="*/ 66312 w 845"/>
              <a:gd name="T115" fmla="*/ 311150 h 596"/>
              <a:gd name="T116" fmla="*/ 29629 w 845"/>
              <a:gd name="T117" fmla="*/ 269875 h 5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596"/>
              <a:gd name="T179" fmla="*/ 845 w 845"/>
              <a:gd name="T180" fmla="*/ 596 h 5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596">
                <a:moveTo>
                  <a:pt x="21" y="170"/>
                </a:moveTo>
                <a:lnTo>
                  <a:pt x="55" y="162"/>
                </a:lnTo>
                <a:lnTo>
                  <a:pt x="83" y="149"/>
                </a:lnTo>
                <a:lnTo>
                  <a:pt x="115" y="133"/>
                </a:lnTo>
                <a:lnTo>
                  <a:pt x="144" y="131"/>
                </a:lnTo>
                <a:lnTo>
                  <a:pt x="189" y="144"/>
                </a:lnTo>
                <a:lnTo>
                  <a:pt x="257" y="233"/>
                </a:lnTo>
                <a:lnTo>
                  <a:pt x="286" y="259"/>
                </a:lnTo>
                <a:lnTo>
                  <a:pt x="314" y="283"/>
                </a:lnTo>
                <a:lnTo>
                  <a:pt x="330" y="369"/>
                </a:lnTo>
                <a:lnTo>
                  <a:pt x="351" y="406"/>
                </a:lnTo>
                <a:lnTo>
                  <a:pt x="401" y="409"/>
                </a:lnTo>
                <a:lnTo>
                  <a:pt x="443" y="388"/>
                </a:lnTo>
                <a:lnTo>
                  <a:pt x="524" y="340"/>
                </a:lnTo>
                <a:lnTo>
                  <a:pt x="537" y="238"/>
                </a:lnTo>
                <a:lnTo>
                  <a:pt x="545" y="220"/>
                </a:lnTo>
                <a:lnTo>
                  <a:pt x="559" y="175"/>
                </a:lnTo>
                <a:lnTo>
                  <a:pt x="598" y="149"/>
                </a:lnTo>
                <a:lnTo>
                  <a:pt x="603" y="123"/>
                </a:lnTo>
                <a:lnTo>
                  <a:pt x="632" y="68"/>
                </a:lnTo>
                <a:lnTo>
                  <a:pt x="655" y="50"/>
                </a:lnTo>
                <a:lnTo>
                  <a:pt x="721" y="8"/>
                </a:lnTo>
                <a:lnTo>
                  <a:pt x="721" y="16"/>
                </a:lnTo>
                <a:lnTo>
                  <a:pt x="755" y="13"/>
                </a:lnTo>
                <a:lnTo>
                  <a:pt x="765" y="0"/>
                </a:lnTo>
                <a:lnTo>
                  <a:pt x="797" y="0"/>
                </a:lnTo>
                <a:lnTo>
                  <a:pt x="844" y="10"/>
                </a:lnTo>
                <a:lnTo>
                  <a:pt x="799" y="26"/>
                </a:lnTo>
                <a:lnTo>
                  <a:pt x="805" y="36"/>
                </a:lnTo>
                <a:lnTo>
                  <a:pt x="706" y="44"/>
                </a:lnTo>
                <a:lnTo>
                  <a:pt x="784" y="47"/>
                </a:lnTo>
                <a:lnTo>
                  <a:pt x="718" y="60"/>
                </a:lnTo>
                <a:lnTo>
                  <a:pt x="726" y="70"/>
                </a:lnTo>
                <a:lnTo>
                  <a:pt x="765" y="60"/>
                </a:lnTo>
                <a:lnTo>
                  <a:pt x="737" y="76"/>
                </a:lnTo>
                <a:lnTo>
                  <a:pt x="731" y="92"/>
                </a:lnTo>
                <a:lnTo>
                  <a:pt x="742" y="86"/>
                </a:lnTo>
                <a:lnTo>
                  <a:pt x="711" y="102"/>
                </a:lnTo>
                <a:lnTo>
                  <a:pt x="700" y="136"/>
                </a:lnTo>
                <a:lnTo>
                  <a:pt x="716" y="131"/>
                </a:lnTo>
                <a:lnTo>
                  <a:pt x="740" y="136"/>
                </a:lnTo>
                <a:lnTo>
                  <a:pt x="718" y="136"/>
                </a:lnTo>
                <a:lnTo>
                  <a:pt x="718" y="146"/>
                </a:lnTo>
                <a:lnTo>
                  <a:pt x="752" y="149"/>
                </a:lnTo>
                <a:lnTo>
                  <a:pt x="755" y="165"/>
                </a:lnTo>
                <a:lnTo>
                  <a:pt x="703" y="162"/>
                </a:lnTo>
                <a:lnTo>
                  <a:pt x="716" y="165"/>
                </a:lnTo>
                <a:lnTo>
                  <a:pt x="689" y="170"/>
                </a:lnTo>
                <a:lnTo>
                  <a:pt x="703" y="183"/>
                </a:lnTo>
                <a:lnTo>
                  <a:pt x="731" y="183"/>
                </a:lnTo>
                <a:lnTo>
                  <a:pt x="713" y="194"/>
                </a:lnTo>
                <a:lnTo>
                  <a:pt x="734" y="199"/>
                </a:lnTo>
                <a:lnTo>
                  <a:pt x="734" y="215"/>
                </a:lnTo>
                <a:lnTo>
                  <a:pt x="697" y="207"/>
                </a:lnTo>
                <a:lnTo>
                  <a:pt x="718" y="215"/>
                </a:lnTo>
                <a:lnTo>
                  <a:pt x="706" y="220"/>
                </a:lnTo>
                <a:lnTo>
                  <a:pt x="716" y="220"/>
                </a:lnTo>
                <a:lnTo>
                  <a:pt x="713" y="228"/>
                </a:lnTo>
                <a:lnTo>
                  <a:pt x="742" y="238"/>
                </a:lnTo>
                <a:lnTo>
                  <a:pt x="697" y="236"/>
                </a:lnTo>
                <a:lnTo>
                  <a:pt x="692" y="241"/>
                </a:lnTo>
                <a:lnTo>
                  <a:pt x="721" y="254"/>
                </a:lnTo>
                <a:lnTo>
                  <a:pt x="718" y="264"/>
                </a:lnTo>
                <a:lnTo>
                  <a:pt x="692" y="272"/>
                </a:lnTo>
                <a:lnTo>
                  <a:pt x="666" y="254"/>
                </a:lnTo>
                <a:lnTo>
                  <a:pt x="627" y="267"/>
                </a:lnTo>
                <a:lnTo>
                  <a:pt x="655" y="278"/>
                </a:lnTo>
                <a:lnTo>
                  <a:pt x="627" y="286"/>
                </a:lnTo>
                <a:lnTo>
                  <a:pt x="658" y="286"/>
                </a:lnTo>
                <a:lnTo>
                  <a:pt x="647" y="301"/>
                </a:lnTo>
                <a:lnTo>
                  <a:pt x="661" y="293"/>
                </a:lnTo>
                <a:lnTo>
                  <a:pt x="692" y="306"/>
                </a:lnTo>
                <a:lnTo>
                  <a:pt x="679" y="317"/>
                </a:lnTo>
                <a:lnTo>
                  <a:pt x="697" y="314"/>
                </a:lnTo>
                <a:lnTo>
                  <a:pt x="692" y="325"/>
                </a:lnTo>
                <a:lnTo>
                  <a:pt x="703" y="320"/>
                </a:lnTo>
                <a:lnTo>
                  <a:pt x="706" y="346"/>
                </a:lnTo>
                <a:lnTo>
                  <a:pt x="692" y="338"/>
                </a:lnTo>
                <a:lnTo>
                  <a:pt x="689" y="346"/>
                </a:lnTo>
                <a:lnTo>
                  <a:pt x="676" y="346"/>
                </a:lnTo>
                <a:lnTo>
                  <a:pt x="658" y="325"/>
                </a:lnTo>
                <a:lnTo>
                  <a:pt x="616" y="312"/>
                </a:lnTo>
                <a:lnTo>
                  <a:pt x="647" y="327"/>
                </a:lnTo>
                <a:lnTo>
                  <a:pt x="608" y="333"/>
                </a:lnTo>
                <a:lnTo>
                  <a:pt x="595" y="346"/>
                </a:lnTo>
                <a:lnTo>
                  <a:pt x="632" y="351"/>
                </a:lnTo>
                <a:lnTo>
                  <a:pt x="600" y="359"/>
                </a:lnTo>
                <a:lnTo>
                  <a:pt x="650" y="351"/>
                </a:lnTo>
                <a:lnTo>
                  <a:pt x="695" y="362"/>
                </a:lnTo>
                <a:lnTo>
                  <a:pt x="635" y="393"/>
                </a:lnTo>
                <a:lnTo>
                  <a:pt x="579" y="409"/>
                </a:lnTo>
                <a:lnTo>
                  <a:pt x="556" y="409"/>
                </a:lnTo>
                <a:lnTo>
                  <a:pt x="543" y="396"/>
                </a:lnTo>
                <a:lnTo>
                  <a:pt x="551" y="409"/>
                </a:lnTo>
                <a:lnTo>
                  <a:pt x="535" y="416"/>
                </a:lnTo>
                <a:lnTo>
                  <a:pt x="511" y="450"/>
                </a:lnTo>
                <a:lnTo>
                  <a:pt x="495" y="448"/>
                </a:lnTo>
                <a:lnTo>
                  <a:pt x="493" y="461"/>
                </a:lnTo>
                <a:lnTo>
                  <a:pt x="475" y="464"/>
                </a:lnTo>
                <a:lnTo>
                  <a:pt x="466" y="458"/>
                </a:lnTo>
                <a:lnTo>
                  <a:pt x="475" y="450"/>
                </a:lnTo>
                <a:lnTo>
                  <a:pt x="466" y="448"/>
                </a:lnTo>
                <a:lnTo>
                  <a:pt x="459" y="469"/>
                </a:lnTo>
                <a:lnTo>
                  <a:pt x="430" y="472"/>
                </a:lnTo>
                <a:lnTo>
                  <a:pt x="433" y="482"/>
                </a:lnTo>
                <a:lnTo>
                  <a:pt x="417" y="485"/>
                </a:lnTo>
                <a:lnTo>
                  <a:pt x="430" y="498"/>
                </a:lnTo>
                <a:lnTo>
                  <a:pt x="414" y="498"/>
                </a:lnTo>
                <a:lnTo>
                  <a:pt x="427" y="514"/>
                </a:lnTo>
                <a:lnTo>
                  <a:pt x="414" y="514"/>
                </a:lnTo>
                <a:lnTo>
                  <a:pt x="424" y="516"/>
                </a:lnTo>
                <a:lnTo>
                  <a:pt x="414" y="529"/>
                </a:lnTo>
                <a:lnTo>
                  <a:pt x="404" y="526"/>
                </a:lnTo>
                <a:lnTo>
                  <a:pt x="414" y="532"/>
                </a:lnTo>
                <a:lnTo>
                  <a:pt x="393" y="537"/>
                </a:lnTo>
                <a:lnTo>
                  <a:pt x="404" y="558"/>
                </a:lnTo>
                <a:lnTo>
                  <a:pt x="393" y="587"/>
                </a:lnTo>
                <a:lnTo>
                  <a:pt x="380" y="587"/>
                </a:lnTo>
                <a:lnTo>
                  <a:pt x="390" y="595"/>
                </a:lnTo>
                <a:lnTo>
                  <a:pt x="359" y="595"/>
                </a:lnTo>
                <a:lnTo>
                  <a:pt x="354" y="576"/>
                </a:lnTo>
                <a:lnTo>
                  <a:pt x="314" y="579"/>
                </a:lnTo>
                <a:lnTo>
                  <a:pt x="323" y="574"/>
                </a:lnTo>
                <a:lnTo>
                  <a:pt x="304" y="566"/>
                </a:lnTo>
                <a:lnTo>
                  <a:pt x="314" y="563"/>
                </a:lnTo>
                <a:lnTo>
                  <a:pt x="299" y="563"/>
                </a:lnTo>
                <a:lnTo>
                  <a:pt x="304" y="553"/>
                </a:lnTo>
                <a:lnTo>
                  <a:pt x="294" y="553"/>
                </a:lnTo>
                <a:lnTo>
                  <a:pt x="267" y="516"/>
                </a:lnTo>
                <a:lnTo>
                  <a:pt x="267" y="503"/>
                </a:lnTo>
                <a:lnTo>
                  <a:pt x="286" y="492"/>
                </a:lnTo>
                <a:lnTo>
                  <a:pt x="278" y="487"/>
                </a:lnTo>
                <a:lnTo>
                  <a:pt x="259" y="500"/>
                </a:lnTo>
                <a:lnTo>
                  <a:pt x="257" y="474"/>
                </a:lnTo>
                <a:lnTo>
                  <a:pt x="238" y="458"/>
                </a:lnTo>
                <a:lnTo>
                  <a:pt x="241" y="438"/>
                </a:lnTo>
                <a:lnTo>
                  <a:pt x="230" y="430"/>
                </a:lnTo>
                <a:lnTo>
                  <a:pt x="246" y="409"/>
                </a:lnTo>
                <a:lnTo>
                  <a:pt x="238" y="406"/>
                </a:lnTo>
                <a:lnTo>
                  <a:pt x="272" y="409"/>
                </a:lnTo>
                <a:lnTo>
                  <a:pt x="270" y="401"/>
                </a:lnTo>
                <a:lnTo>
                  <a:pt x="244" y="401"/>
                </a:lnTo>
                <a:lnTo>
                  <a:pt x="280" y="382"/>
                </a:lnTo>
                <a:lnTo>
                  <a:pt x="272" y="377"/>
                </a:lnTo>
                <a:lnTo>
                  <a:pt x="280" y="359"/>
                </a:lnTo>
                <a:lnTo>
                  <a:pt x="252" y="357"/>
                </a:lnTo>
                <a:lnTo>
                  <a:pt x="223" y="340"/>
                </a:lnTo>
                <a:lnTo>
                  <a:pt x="278" y="351"/>
                </a:lnTo>
                <a:lnTo>
                  <a:pt x="270" y="343"/>
                </a:lnTo>
                <a:lnTo>
                  <a:pt x="278" y="340"/>
                </a:lnTo>
                <a:lnTo>
                  <a:pt x="257" y="330"/>
                </a:lnTo>
                <a:lnTo>
                  <a:pt x="265" y="325"/>
                </a:lnTo>
                <a:lnTo>
                  <a:pt x="249" y="327"/>
                </a:lnTo>
                <a:lnTo>
                  <a:pt x="259" y="320"/>
                </a:lnTo>
                <a:lnTo>
                  <a:pt x="244" y="322"/>
                </a:lnTo>
                <a:lnTo>
                  <a:pt x="262" y="314"/>
                </a:lnTo>
                <a:lnTo>
                  <a:pt x="236" y="304"/>
                </a:lnTo>
                <a:lnTo>
                  <a:pt x="228" y="320"/>
                </a:lnTo>
                <a:lnTo>
                  <a:pt x="207" y="322"/>
                </a:lnTo>
                <a:lnTo>
                  <a:pt x="202" y="314"/>
                </a:lnTo>
                <a:lnTo>
                  <a:pt x="218" y="304"/>
                </a:lnTo>
                <a:lnTo>
                  <a:pt x="204" y="304"/>
                </a:lnTo>
                <a:lnTo>
                  <a:pt x="223" y="283"/>
                </a:lnTo>
                <a:lnTo>
                  <a:pt x="204" y="278"/>
                </a:lnTo>
                <a:lnTo>
                  <a:pt x="210" y="264"/>
                </a:lnTo>
                <a:lnTo>
                  <a:pt x="189" y="238"/>
                </a:lnTo>
                <a:lnTo>
                  <a:pt x="196" y="236"/>
                </a:lnTo>
                <a:lnTo>
                  <a:pt x="162" y="210"/>
                </a:lnTo>
                <a:lnTo>
                  <a:pt x="159" y="199"/>
                </a:lnTo>
                <a:lnTo>
                  <a:pt x="126" y="186"/>
                </a:lnTo>
                <a:lnTo>
                  <a:pt x="94" y="180"/>
                </a:lnTo>
                <a:lnTo>
                  <a:pt x="63" y="188"/>
                </a:lnTo>
                <a:lnTo>
                  <a:pt x="39" y="183"/>
                </a:lnTo>
                <a:lnTo>
                  <a:pt x="47" y="196"/>
                </a:lnTo>
                <a:lnTo>
                  <a:pt x="21" y="188"/>
                </a:lnTo>
                <a:lnTo>
                  <a:pt x="0" y="178"/>
                </a:lnTo>
                <a:lnTo>
                  <a:pt x="21" y="17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68" name="Freeform 560"/>
          <p:cNvSpPr>
            <a:spLocks/>
          </p:cNvSpPr>
          <p:nvPr/>
        </p:nvSpPr>
        <p:spPr bwMode="auto">
          <a:xfrm>
            <a:off x="2846388" y="4062413"/>
            <a:ext cx="684212" cy="512762"/>
          </a:xfrm>
          <a:custGeom>
            <a:avLst/>
            <a:gdLst>
              <a:gd name="T0" fmla="*/ 457082 w 485"/>
              <a:gd name="T1" fmla="*/ 98425 h 323"/>
              <a:gd name="T2" fmla="*/ 427456 w 485"/>
              <a:gd name="T3" fmla="*/ 95250 h 323"/>
              <a:gd name="T4" fmla="*/ 387955 w 485"/>
              <a:gd name="T5" fmla="*/ 103187 h 323"/>
              <a:gd name="T6" fmla="*/ 328704 w 485"/>
              <a:gd name="T7" fmla="*/ 111125 h 323"/>
              <a:gd name="T8" fmla="*/ 317418 w 485"/>
              <a:gd name="T9" fmla="*/ 90487 h 323"/>
              <a:gd name="T10" fmla="*/ 321650 w 485"/>
              <a:gd name="T11" fmla="*/ 44450 h 323"/>
              <a:gd name="T12" fmla="*/ 299078 w 485"/>
              <a:gd name="T13" fmla="*/ 30162 h 323"/>
              <a:gd name="T14" fmla="*/ 284971 w 485"/>
              <a:gd name="T15" fmla="*/ 4762 h 323"/>
              <a:gd name="T16" fmla="*/ 245470 w 485"/>
              <a:gd name="T17" fmla="*/ 0 h 323"/>
              <a:gd name="T18" fmla="*/ 197505 w 485"/>
              <a:gd name="T19" fmla="*/ 0 h 323"/>
              <a:gd name="T20" fmla="*/ 160825 w 485"/>
              <a:gd name="T21" fmla="*/ 4762 h 323"/>
              <a:gd name="T22" fmla="*/ 119913 w 485"/>
              <a:gd name="T23" fmla="*/ 4762 h 323"/>
              <a:gd name="T24" fmla="*/ 87466 w 485"/>
              <a:gd name="T25" fmla="*/ 25400 h 323"/>
              <a:gd name="T26" fmla="*/ 57841 w 485"/>
              <a:gd name="T27" fmla="*/ 49212 h 323"/>
              <a:gd name="T28" fmla="*/ 32447 w 485"/>
              <a:gd name="T29" fmla="*/ 73025 h 323"/>
              <a:gd name="T30" fmla="*/ 11286 w 485"/>
              <a:gd name="T31" fmla="*/ 115887 h 323"/>
              <a:gd name="T32" fmla="*/ 0 w 485"/>
              <a:gd name="T33" fmla="*/ 150812 h 323"/>
              <a:gd name="T34" fmla="*/ 47965 w 485"/>
              <a:gd name="T35" fmla="*/ 201612 h 323"/>
              <a:gd name="T36" fmla="*/ 102985 w 485"/>
              <a:gd name="T37" fmla="*/ 209550 h 323"/>
              <a:gd name="T38" fmla="*/ 98752 w 485"/>
              <a:gd name="T39" fmla="*/ 233362 h 323"/>
              <a:gd name="T40" fmla="*/ 110038 w 485"/>
              <a:gd name="T41" fmla="*/ 241300 h 323"/>
              <a:gd name="T42" fmla="*/ 57841 w 485"/>
              <a:gd name="T43" fmla="*/ 266700 h 323"/>
              <a:gd name="T44" fmla="*/ 29626 w 485"/>
              <a:gd name="T45" fmla="*/ 319087 h 323"/>
              <a:gd name="T46" fmla="*/ 47965 w 485"/>
              <a:gd name="T47" fmla="*/ 360362 h 323"/>
              <a:gd name="T48" fmla="*/ 71948 w 485"/>
              <a:gd name="T49" fmla="*/ 376237 h 323"/>
              <a:gd name="T50" fmla="*/ 98752 w 485"/>
              <a:gd name="T51" fmla="*/ 360362 h 323"/>
              <a:gd name="T52" fmla="*/ 98752 w 485"/>
              <a:gd name="T53" fmla="*/ 396875 h 323"/>
              <a:gd name="T54" fmla="*/ 112860 w 485"/>
              <a:gd name="T55" fmla="*/ 396875 h 323"/>
              <a:gd name="T56" fmla="*/ 131199 w 485"/>
              <a:gd name="T57" fmla="*/ 430212 h 323"/>
              <a:gd name="T58" fmla="*/ 119913 w 485"/>
              <a:gd name="T59" fmla="*/ 503237 h 323"/>
              <a:gd name="T60" fmla="*/ 160825 w 485"/>
              <a:gd name="T61" fmla="*/ 511175 h 323"/>
              <a:gd name="T62" fmla="*/ 197505 w 485"/>
              <a:gd name="T63" fmla="*/ 511175 h 323"/>
              <a:gd name="T64" fmla="*/ 237005 w 485"/>
              <a:gd name="T65" fmla="*/ 498475 h 323"/>
              <a:gd name="T66" fmla="*/ 275096 w 485"/>
              <a:gd name="T67" fmla="*/ 482600 h 323"/>
              <a:gd name="T68" fmla="*/ 299078 w 485"/>
              <a:gd name="T69" fmla="*/ 466725 h 323"/>
              <a:gd name="T70" fmla="*/ 365383 w 485"/>
              <a:gd name="T71" fmla="*/ 438150 h 323"/>
              <a:gd name="T72" fmla="*/ 420402 w 485"/>
              <a:gd name="T73" fmla="*/ 420687 h 323"/>
              <a:gd name="T74" fmla="*/ 457082 w 485"/>
              <a:gd name="T75" fmla="*/ 400050 h 323"/>
              <a:gd name="T76" fmla="*/ 500815 w 485"/>
              <a:gd name="T77" fmla="*/ 365125 h 323"/>
              <a:gd name="T78" fmla="*/ 533262 w 485"/>
              <a:gd name="T79" fmla="*/ 334962 h 323"/>
              <a:gd name="T80" fmla="*/ 617907 w 485"/>
              <a:gd name="T81" fmla="*/ 314325 h 323"/>
              <a:gd name="T82" fmla="*/ 682801 w 485"/>
              <a:gd name="T83" fmla="*/ 212725 h 323"/>
              <a:gd name="T84" fmla="*/ 634836 w 485"/>
              <a:gd name="T85" fmla="*/ 209550 h 323"/>
              <a:gd name="T86" fmla="*/ 622139 w 485"/>
              <a:gd name="T87" fmla="*/ 180975 h 323"/>
              <a:gd name="T88" fmla="*/ 581228 w 485"/>
              <a:gd name="T89" fmla="*/ 163512 h 323"/>
              <a:gd name="T90" fmla="*/ 558656 w 485"/>
              <a:gd name="T91" fmla="*/ 163512 h 323"/>
              <a:gd name="T92" fmla="*/ 533262 w 485"/>
              <a:gd name="T93" fmla="*/ 201612 h 323"/>
              <a:gd name="T94" fmla="*/ 533262 w 485"/>
              <a:gd name="T95" fmla="*/ 188912 h 323"/>
              <a:gd name="T96" fmla="*/ 489529 w 485"/>
              <a:gd name="T97" fmla="*/ 192087 h 323"/>
              <a:gd name="T98" fmla="*/ 505047 w 485"/>
              <a:gd name="T99" fmla="*/ 184150 h 323"/>
              <a:gd name="T100" fmla="*/ 489529 w 485"/>
              <a:gd name="T101" fmla="*/ 160337 h 323"/>
              <a:gd name="T102" fmla="*/ 519155 w 485"/>
              <a:gd name="T103" fmla="*/ 111125 h 323"/>
              <a:gd name="T104" fmla="*/ 486708 w 485"/>
              <a:gd name="T105" fmla="*/ 53975 h 323"/>
              <a:gd name="T106" fmla="*/ 457082 w 485"/>
              <a:gd name="T107" fmla="*/ 98425 h 3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5"/>
              <a:gd name="T163" fmla="*/ 0 h 323"/>
              <a:gd name="T164" fmla="*/ 485 w 485"/>
              <a:gd name="T165" fmla="*/ 323 h 3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5" h="323">
                <a:moveTo>
                  <a:pt x="324" y="62"/>
                </a:moveTo>
                <a:lnTo>
                  <a:pt x="303" y="60"/>
                </a:lnTo>
                <a:lnTo>
                  <a:pt x="275" y="65"/>
                </a:lnTo>
                <a:lnTo>
                  <a:pt x="233" y="70"/>
                </a:lnTo>
                <a:lnTo>
                  <a:pt x="225" y="57"/>
                </a:lnTo>
                <a:lnTo>
                  <a:pt x="228" y="28"/>
                </a:lnTo>
                <a:lnTo>
                  <a:pt x="212" y="19"/>
                </a:lnTo>
                <a:lnTo>
                  <a:pt x="202" y="3"/>
                </a:lnTo>
                <a:lnTo>
                  <a:pt x="174" y="0"/>
                </a:lnTo>
                <a:lnTo>
                  <a:pt x="140" y="0"/>
                </a:lnTo>
                <a:lnTo>
                  <a:pt x="114" y="3"/>
                </a:lnTo>
                <a:lnTo>
                  <a:pt x="85" y="3"/>
                </a:lnTo>
                <a:lnTo>
                  <a:pt x="62" y="16"/>
                </a:lnTo>
                <a:lnTo>
                  <a:pt x="41" y="31"/>
                </a:lnTo>
                <a:lnTo>
                  <a:pt x="23" y="46"/>
                </a:lnTo>
                <a:lnTo>
                  <a:pt x="8" y="73"/>
                </a:lnTo>
                <a:lnTo>
                  <a:pt x="0" y="95"/>
                </a:lnTo>
                <a:lnTo>
                  <a:pt x="34" y="127"/>
                </a:lnTo>
                <a:lnTo>
                  <a:pt x="73" y="132"/>
                </a:lnTo>
                <a:lnTo>
                  <a:pt x="70" y="147"/>
                </a:lnTo>
                <a:lnTo>
                  <a:pt x="78" y="152"/>
                </a:lnTo>
                <a:lnTo>
                  <a:pt x="41" y="168"/>
                </a:lnTo>
                <a:lnTo>
                  <a:pt x="21" y="201"/>
                </a:lnTo>
                <a:lnTo>
                  <a:pt x="34" y="227"/>
                </a:lnTo>
                <a:lnTo>
                  <a:pt x="51" y="237"/>
                </a:lnTo>
                <a:lnTo>
                  <a:pt x="70" y="227"/>
                </a:lnTo>
                <a:lnTo>
                  <a:pt x="70" y="250"/>
                </a:lnTo>
                <a:lnTo>
                  <a:pt x="80" y="250"/>
                </a:lnTo>
                <a:lnTo>
                  <a:pt x="93" y="271"/>
                </a:lnTo>
                <a:lnTo>
                  <a:pt x="85" y="317"/>
                </a:lnTo>
                <a:lnTo>
                  <a:pt x="114" y="322"/>
                </a:lnTo>
                <a:lnTo>
                  <a:pt x="140" y="322"/>
                </a:lnTo>
                <a:lnTo>
                  <a:pt x="168" y="314"/>
                </a:lnTo>
                <a:lnTo>
                  <a:pt x="195" y="304"/>
                </a:lnTo>
                <a:lnTo>
                  <a:pt x="212" y="294"/>
                </a:lnTo>
                <a:lnTo>
                  <a:pt x="259" y="276"/>
                </a:lnTo>
                <a:lnTo>
                  <a:pt x="298" y="265"/>
                </a:lnTo>
                <a:lnTo>
                  <a:pt x="324" y="252"/>
                </a:lnTo>
                <a:lnTo>
                  <a:pt x="355" y="230"/>
                </a:lnTo>
                <a:lnTo>
                  <a:pt x="378" y="211"/>
                </a:lnTo>
                <a:lnTo>
                  <a:pt x="438" y="198"/>
                </a:lnTo>
                <a:lnTo>
                  <a:pt x="484" y="134"/>
                </a:lnTo>
                <a:lnTo>
                  <a:pt x="450" y="132"/>
                </a:lnTo>
                <a:lnTo>
                  <a:pt x="441" y="114"/>
                </a:lnTo>
                <a:lnTo>
                  <a:pt x="412" y="103"/>
                </a:lnTo>
                <a:lnTo>
                  <a:pt x="396" y="103"/>
                </a:lnTo>
                <a:lnTo>
                  <a:pt x="378" y="127"/>
                </a:lnTo>
                <a:lnTo>
                  <a:pt x="378" y="119"/>
                </a:lnTo>
                <a:lnTo>
                  <a:pt x="347" y="121"/>
                </a:lnTo>
                <a:lnTo>
                  <a:pt x="358" y="116"/>
                </a:lnTo>
                <a:lnTo>
                  <a:pt x="347" y="101"/>
                </a:lnTo>
                <a:lnTo>
                  <a:pt x="368" y="70"/>
                </a:lnTo>
                <a:lnTo>
                  <a:pt x="345" y="34"/>
                </a:lnTo>
                <a:lnTo>
                  <a:pt x="324" y="6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3569" name="Freeform 561"/>
          <p:cNvSpPr>
            <a:spLocks/>
          </p:cNvSpPr>
          <p:nvPr/>
        </p:nvSpPr>
        <p:spPr bwMode="auto">
          <a:xfrm>
            <a:off x="2846388" y="4062413"/>
            <a:ext cx="692150" cy="522287"/>
          </a:xfrm>
          <a:custGeom>
            <a:avLst/>
            <a:gdLst>
              <a:gd name="T0" fmla="*/ 462373 w 491"/>
              <a:gd name="T1" fmla="*/ 100012 h 329"/>
              <a:gd name="T2" fmla="*/ 432770 w 491"/>
              <a:gd name="T3" fmla="*/ 96837 h 329"/>
              <a:gd name="T4" fmla="*/ 391889 w 491"/>
              <a:gd name="T5" fmla="*/ 104775 h 329"/>
              <a:gd name="T6" fmla="*/ 332683 w 491"/>
              <a:gd name="T7" fmla="*/ 112712 h 329"/>
              <a:gd name="T8" fmla="*/ 321406 w 491"/>
              <a:gd name="T9" fmla="*/ 92075 h 329"/>
              <a:gd name="T10" fmla="*/ 325635 w 491"/>
              <a:gd name="T11" fmla="*/ 46037 h 329"/>
              <a:gd name="T12" fmla="*/ 303080 w 491"/>
              <a:gd name="T13" fmla="*/ 30162 h 329"/>
              <a:gd name="T14" fmla="*/ 287574 w 491"/>
              <a:gd name="T15" fmla="*/ 4762 h 329"/>
              <a:gd name="T16" fmla="*/ 248103 w 491"/>
              <a:gd name="T17" fmla="*/ 0 h 329"/>
              <a:gd name="T18" fmla="*/ 200174 w 491"/>
              <a:gd name="T19" fmla="*/ 0 h 329"/>
              <a:gd name="T20" fmla="*/ 162113 w 491"/>
              <a:gd name="T21" fmla="*/ 4762 h 329"/>
              <a:gd name="T22" fmla="*/ 121232 w 491"/>
              <a:gd name="T23" fmla="*/ 4762 h 329"/>
              <a:gd name="T24" fmla="*/ 88809 w 491"/>
              <a:gd name="T25" fmla="*/ 25400 h 329"/>
              <a:gd name="T26" fmla="*/ 59206 w 491"/>
              <a:gd name="T27" fmla="*/ 50800 h 329"/>
              <a:gd name="T28" fmla="*/ 32423 w 491"/>
              <a:gd name="T29" fmla="*/ 74612 h 329"/>
              <a:gd name="T30" fmla="*/ 11277 w 491"/>
              <a:gd name="T31" fmla="*/ 117475 h 329"/>
              <a:gd name="T32" fmla="*/ 0 w 491"/>
              <a:gd name="T33" fmla="*/ 153987 h 329"/>
              <a:gd name="T34" fmla="*/ 47929 w 491"/>
              <a:gd name="T35" fmla="*/ 204787 h 329"/>
              <a:gd name="T36" fmla="*/ 104316 w 491"/>
              <a:gd name="T37" fmla="*/ 212725 h 329"/>
              <a:gd name="T38" fmla="*/ 100087 w 491"/>
              <a:gd name="T39" fmla="*/ 238125 h 329"/>
              <a:gd name="T40" fmla="*/ 111364 w 491"/>
              <a:gd name="T41" fmla="*/ 246062 h 329"/>
              <a:gd name="T42" fmla="*/ 59206 w 491"/>
              <a:gd name="T43" fmla="*/ 271462 h 329"/>
              <a:gd name="T44" fmla="*/ 29603 w 491"/>
              <a:gd name="T45" fmla="*/ 325437 h 329"/>
              <a:gd name="T46" fmla="*/ 47929 w 491"/>
              <a:gd name="T47" fmla="*/ 366712 h 329"/>
              <a:gd name="T48" fmla="*/ 73303 w 491"/>
              <a:gd name="T49" fmla="*/ 382587 h 329"/>
              <a:gd name="T50" fmla="*/ 100087 w 491"/>
              <a:gd name="T51" fmla="*/ 366712 h 329"/>
              <a:gd name="T52" fmla="*/ 100087 w 491"/>
              <a:gd name="T53" fmla="*/ 404812 h 329"/>
              <a:gd name="T54" fmla="*/ 114184 w 491"/>
              <a:gd name="T55" fmla="*/ 404812 h 329"/>
              <a:gd name="T56" fmla="*/ 132509 w 491"/>
              <a:gd name="T57" fmla="*/ 438150 h 329"/>
              <a:gd name="T58" fmla="*/ 121232 w 491"/>
              <a:gd name="T59" fmla="*/ 512762 h 329"/>
              <a:gd name="T60" fmla="*/ 162113 w 491"/>
              <a:gd name="T61" fmla="*/ 520700 h 329"/>
              <a:gd name="T62" fmla="*/ 200174 w 491"/>
              <a:gd name="T63" fmla="*/ 520700 h 329"/>
              <a:gd name="T64" fmla="*/ 239645 w 491"/>
              <a:gd name="T65" fmla="*/ 508000 h 329"/>
              <a:gd name="T66" fmla="*/ 277706 w 491"/>
              <a:gd name="T67" fmla="*/ 492125 h 329"/>
              <a:gd name="T68" fmla="*/ 303080 w 491"/>
              <a:gd name="T69" fmla="*/ 474662 h 329"/>
              <a:gd name="T70" fmla="*/ 369335 w 491"/>
              <a:gd name="T71" fmla="*/ 446087 h 329"/>
              <a:gd name="T72" fmla="*/ 425722 w 491"/>
              <a:gd name="T73" fmla="*/ 428625 h 329"/>
              <a:gd name="T74" fmla="*/ 462373 w 491"/>
              <a:gd name="T75" fmla="*/ 407987 h 329"/>
              <a:gd name="T76" fmla="*/ 506073 w 491"/>
              <a:gd name="T77" fmla="*/ 371475 h 329"/>
              <a:gd name="T78" fmla="*/ 539905 w 491"/>
              <a:gd name="T79" fmla="*/ 341312 h 329"/>
              <a:gd name="T80" fmla="*/ 624486 w 491"/>
              <a:gd name="T81" fmla="*/ 320675 h 329"/>
              <a:gd name="T82" fmla="*/ 690740 w 491"/>
              <a:gd name="T83" fmla="*/ 217487 h 329"/>
              <a:gd name="T84" fmla="*/ 642811 w 491"/>
              <a:gd name="T85" fmla="*/ 212725 h 329"/>
              <a:gd name="T86" fmla="*/ 628715 w 491"/>
              <a:gd name="T87" fmla="*/ 184150 h 329"/>
              <a:gd name="T88" fmla="*/ 587834 w 491"/>
              <a:gd name="T89" fmla="*/ 166687 h 329"/>
              <a:gd name="T90" fmla="*/ 565279 w 491"/>
              <a:gd name="T91" fmla="*/ 166687 h 329"/>
              <a:gd name="T92" fmla="*/ 539905 w 491"/>
              <a:gd name="T93" fmla="*/ 204787 h 329"/>
              <a:gd name="T94" fmla="*/ 539905 w 491"/>
              <a:gd name="T95" fmla="*/ 192087 h 329"/>
              <a:gd name="T96" fmla="*/ 494796 w 491"/>
              <a:gd name="T97" fmla="*/ 195262 h 329"/>
              <a:gd name="T98" fmla="*/ 510302 w 491"/>
              <a:gd name="T99" fmla="*/ 187325 h 329"/>
              <a:gd name="T100" fmla="*/ 494796 w 491"/>
              <a:gd name="T101" fmla="*/ 163512 h 329"/>
              <a:gd name="T102" fmla="*/ 525808 w 491"/>
              <a:gd name="T103" fmla="*/ 112712 h 329"/>
              <a:gd name="T104" fmla="*/ 491976 w 491"/>
              <a:gd name="T105" fmla="*/ 55562 h 329"/>
              <a:gd name="T106" fmla="*/ 462373 w 491"/>
              <a:gd name="T107" fmla="*/ 100012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329"/>
              <a:gd name="T164" fmla="*/ 491 w 491"/>
              <a:gd name="T165" fmla="*/ 329 h 3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329">
                <a:moveTo>
                  <a:pt x="328" y="63"/>
                </a:moveTo>
                <a:lnTo>
                  <a:pt x="307" y="61"/>
                </a:lnTo>
                <a:lnTo>
                  <a:pt x="278" y="66"/>
                </a:lnTo>
                <a:lnTo>
                  <a:pt x="236" y="71"/>
                </a:lnTo>
                <a:lnTo>
                  <a:pt x="228" y="58"/>
                </a:lnTo>
                <a:lnTo>
                  <a:pt x="231" y="29"/>
                </a:lnTo>
                <a:lnTo>
                  <a:pt x="215" y="19"/>
                </a:lnTo>
                <a:lnTo>
                  <a:pt x="204" y="3"/>
                </a:lnTo>
                <a:lnTo>
                  <a:pt x="176" y="0"/>
                </a:lnTo>
                <a:lnTo>
                  <a:pt x="142" y="0"/>
                </a:lnTo>
                <a:lnTo>
                  <a:pt x="115" y="3"/>
                </a:lnTo>
                <a:lnTo>
                  <a:pt x="86" y="3"/>
                </a:lnTo>
                <a:lnTo>
                  <a:pt x="63" y="16"/>
                </a:lnTo>
                <a:lnTo>
                  <a:pt x="42" y="32"/>
                </a:lnTo>
                <a:lnTo>
                  <a:pt x="23" y="47"/>
                </a:lnTo>
                <a:lnTo>
                  <a:pt x="8" y="74"/>
                </a:lnTo>
                <a:lnTo>
                  <a:pt x="0" y="97"/>
                </a:lnTo>
                <a:lnTo>
                  <a:pt x="34" y="129"/>
                </a:lnTo>
                <a:lnTo>
                  <a:pt x="74" y="134"/>
                </a:lnTo>
                <a:lnTo>
                  <a:pt x="71" y="150"/>
                </a:lnTo>
                <a:lnTo>
                  <a:pt x="79" y="155"/>
                </a:lnTo>
                <a:lnTo>
                  <a:pt x="42" y="171"/>
                </a:lnTo>
                <a:lnTo>
                  <a:pt x="21" y="205"/>
                </a:lnTo>
                <a:lnTo>
                  <a:pt x="34" y="231"/>
                </a:lnTo>
                <a:lnTo>
                  <a:pt x="52" y="241"/>
                </a:lnTo>
                <a:lnTo>
                  <a:pt x="71" y="231"/>
                </a:lnTo>
                <a:lnTo>
                  <a:pt x="71" y="255"/>
                </a:lnTo>
                <a:lnTo>
                  <a:pt x="81" y="255"/>
                </a:lnTo>
                <a:lnTo>
                  <a:pt x="94" y="276"/>
                </a:lnTo>
                <a:lnTo>
                  <a:pt x="86" y="323"/>
                </a:lnTo>
                <a:lnTo>
                  <a:pt x="115" y="328"/>
                </a:lnTo>
                <a:lnTo>
                  <a:pt x="142" y="328"/>
                </a:lnTo>
                <a:lnTo>
                  <a:pt x="170" y="320"/>
                </a:lnTo>
                <a:lnTo>
                  <a:pt x="197" y="310"/>
                </a:lnTo>
                <a:lnTo>
                  <a:pt x="215" y="299"/>
                </a:lnTo>
                <a:lnTo>
                  <a:pt x="262" y="281"/>
                </a:lnTo>
                <a:lnTo>
                  <a:pt x="302" y="270"/>
                </a:lnTo>
                <a:lnTo>
                  <a:pt x="328" y="257"/>
                </a:lnTo>
                <a:lnTo>
                  <a:pt x="359" y="234"/>
                </a:lnTo>
                <a:lnTo>
                  <a:pt x="383" y="215"/>
                </a:lnTo>
                <a:lnTo>
                  <a:pt x="443" y="202"/>
                </a:lnTo>
                <a:lnTo>
                  <a:pt x="490" y="137"/>
                </a:lnTo>
                <a:lnTo>
                  <a:pt x="456" y="134"/>
                </a:lnTo>
                <a:lnTo>
                  <a:pt x="446" y="116"/>
                </a:lnTo>
                <a:lnTo>
                  <a:pt x="417" y="105"/>
                </a:lnTo>
                <a:lnTo>
                  <a:pt x="401" y="105"/>
                </a:lnTo>
                <a:lnTo>
                  <a:pt x="383" y="129"/>
                </a:lnTo>
                <a:lnTo>
                  <a:pt x="383" y="121"/>
                </a:lnTo>
                <a:lnTo>
                  <a:pt x="351" y="123"/>
                </a:lnTo>
                <a:lnTo>
                  <a:pt x="362" y="118"/>
                </a:lnTo>
                <a:lnTo>
                  <a:pt x="351" y="103"/>
                </a:lnTo>
                <a:lnTo>
                  <a:pt x="373" y="71"/>
                </a:lnTo>
                <a:lnTo>
                  <a:pt x="349" y="35"/>
                </a:lnTo>
                <a:lnTo>
                  <a:pt x="328" y="6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70" name="Freeform 562"/>
          <p:cNvSpPr>
            <a:spLocks/>
          </p:cNvSpPr>
          <p:nvPr/>
        </p:nvSpPr>
        <p:spPr bwMode="auto">
          <a:xfrm>
            <a:off x="1847850" y="2339975"/>
            <a:ext cx="106363" cy="58738"/>
          </a:xfrm>
          <a:custGeom>
            <a:avLst/>
            <a:gdLst>
              <a:gd name="T0" fmla="*/ 88169 w 76"/>
              <a:gd name="T1" fmla="*/ 17463 h 37"/>
              <a:gd name="T2" fmla="*/ 78373 w 76"/>
              <a:gd name="T3" fmla="*/ 0 h 37"/>
              <a:gd name="T4" fmla="*/ 40586 w 76"/>
              <a:gd name="T5" fmla="*/ 7938 h 37"/>
              <a:gd name="T6" fmla="*/ 8397 w 76"/>
              <a:gd name="T7" fmla="*/ 0 h 37"/>
              <a:gd name="T8" fmla="*/ 0 w 76"/>
              <a:gd name="T9" fmla="*/ 11113 h 37"/>
              <a:gd name="T10" fmla="*/ 46184 w 76"/>
              <a:gd name="T11" fmla="*/ 14288 h 37"/>
              <a:gd name="T12" fmla="*/ 50382 w 76"/>
              <a:gd name="T13" fmla="*/ 23813 h 37"/>
              <a:gd name="T14" fmla="*/ 33588 w 76"/>
              <a:gd name="T15" fmla="*/ 22225 h 37"/>
              <a:gd name="T16" fmla="*/ 33588 w 76"/>
              <a:gd name="T17" fmla="*/ 28575 h 37"/>
              <a:gd name="T18" fmla="*/ 20993 w 76"/>
              <a:gd name="T19" fmla="*/ 34925 h 37"/>
              <a:gd name="T20" fmla="*/ 8397 w 76"/>
              <a:gd name="T21" fmla="*/ 34925 h 37"/>
              <a:gd name="T22" fmla="*/ 26591 w 76"/>
              <a:gd name="T23" fmla="*/ 50800 h 37"/>
              <a:gd name="T24" fmla="*/ 50382 w 76"/>
              <a:gd name="T25" fmla="*/ 39688 h 37"/>
              <a:gd name="T26" fmla="*/ 54581 w 76"/>
              <a:gd name="T27" fmla="*/ 46038 h 37"/>
              <a:gd name="T28" fmla="*/ 30789 w 76"/>
              <a:gd name="T29" fmla="*/ 57150 h 37"/>
              <a:gd name="T30" fmla="*/ 61579 w 76"/>
              <a:gd name="T31" fmla="*/ 50800 h 37"/>
              <a:gd name="T32" fmla="*/ 64378 w 76"/>
              <a:gd name="T33" fmla="*/ 42863 h 37"/>
              <a:gd name="T34" fmla="*/ 71375 w 76"/>
              <a:gd name="T35" fmla="*/ 42863 h 37"/>
              <a:gd name="T36" fmla="*/ 71375 w 76"/>
              <a:gd name="T37" fmla="*/ 46038 h 37"/>
              <a:gd name="T38" fmla="*/ 81172 w 76"/>
              <a:gd name="T39" fmla="*/ 52388 h 37"/>
              <a:gd name="T40" fmla="*/ 100765 w 76"/>
              <a:gd name="T41" fmla="*/ 34925 h 37"/>
              <a:gd name="T42" fmla="*/ 104963 w 76"/>
              <a:gd name="T43" fmla="*/ 28575 h 37"/>
              <a:gd name="T44" fmla="*/ 92368 w 76"/>
              <a:gd name="T45" fmla="*/ 31750 h 37"/>
              <a:gd name="T46" fmla="*/ 67177 w 76"/>
              <a:gd name="T47" fmla="*/ 22225 h 37"/>
              <a:gd name="T48" fmla="*/ 88169 w 76"/>
              <a:gd name="T49" fmla="*/ 17463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37"/>
              <a:gd name="T77" fmla="*/ 76 w 76"/>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37">
                <a:moveTo>
                  <a:pt x="63" y="11"/>
                </a:moveTo>
                <a:lnTo>
                  <a:pt x="56" y="0"/>
                </a:lnTo>
                <a:lnTo>
                  <a:pt x="29" y="5"/>
                </a:lnTo>
                <a:lnTo>
                  <a:pt x="6" y="0"/>
                </a:lnTo>
                <a:lnTo>
                  <a:pt x="0" y="7"/>
                </a:lnTo>
                <a:lnTo>
                  <a:pt x="33" y="9"/>
                </a:lnTo>
                <a:lnTo>
                  <a:pt x="36" y="15"/>
                </a:lnTo>
                <a:lnTo>
                  <a:pt x="24" y="14"/>
                </a:lnTo>
                <a:lnTo>
                  <a:pt x="24" y="18"/>
                </a:lnTo>
                <a:lnTo>
                  <a:pt x="15" y="22"/>
                </a:lnTo>
                <a:lnTo>
                  <a:pt x="6" y="22"/>
                </a:lnTo>
                <a:lnTo>
                  <a:pt x="19" y="32"/>
                </a:lnTo>
                <a:lnTo>
                  <a:pt x="36" y="25"/>
                </a:lnTo>
                <a:lnTo>
                  <a:pt x="39" y="29"/>
                </a:lnTo>
                <a:lnTo>
                  <a:pt x="22" y="36"/>
                </a:lnTo>
                <a:lnTo>
                  <a:pt x="44" y="32"/>
                </a:lnTo>
                <a:lnTo>
                  <a:pt x="46" y="27"/>
                </a:lnTo>
                <a:lnTo>
                  <a:pt x="51" y="27"/>
                </a:lnTo>
                <a:lnTo>
                  <a:pt x="51" y="29"/>
                </a:lnTo>
                <a:lnTo>
                  <a:pt x="58" y="33"/>
                </a:lnTo>
                <a:lnTo>
                  <a:pt x="72" y="22"/>
                </a:lnTo>
                <a:lnTo>
                  <a:pt x="75" y="18"/>
                </a:lnTo>
                <a:lnTo>
                  <a:pt x="66" y="20"/>
                </a:lnTo>
                <a:lnTo>
                  <a:pt x="48" y="14"/>
                </a:lnTo>
                <a:lnTo>
                  <a:pt x="63" y="11"/>
                </a:lnTo>
              </a:path>
            </a:pathLst>
          </a:custGeom>
          <a:solidFill>
            <a:srgbClr val="0000CC"/>
          </a:solidFill>
          <a:ln w="12700" cap="rnd" cmpd="sng">
            <a:noFill/>
            <a:prstDash val="solid"/>
            <a:round/>
            <a:headEnd type="none" w="med" len="med"/>
            <a:tailEnd type="none" w="med" len="med"/>
          </a:ln>
        </p:spPr>
        <p:txBody>
          <a:bodyPr/>
          <a:lstStyle/>
          <a:p>
            <a:endParaRPr lang="en-US" dirty="0"/>
          </a:p>
        </p:txBody>
      </p:sp>
      <p:sp>
        <p:nvSpPr>
          <p:cNvPr id="43571" name="Freeform 563"/>
          <p:cNvSpPr>
            <a:spLocks/>
          </p:cNvSpPr>
          <p:nvPr/>
        </p:nvSpPr>
        <p:spPr bwMode="auto">
          <a:xfrm>
            <a:off x="1847850" y="2339975"/>
            <a:ext cx="114300" cy="68263"/>
          </a:xfrm>
          <a:custGeom>
            <a:avLst/>
            <a:gdLst>
              <a:gd name="T0" fmla="*/ 94785 w 82"/>
              <a:gd name="T1" fmla="*/ 20638 h 43"/>
              <a:gd name="T2" fmla="*/ 83634 w 82"/>
              <a:gd name="T3" fmla="*/ 0 h 43"/>
              <a:gd name="T4" fmla="*/ 43211 w 82"/>
              <a:gd name="T5" fmla="*/ 9525 h 43"/>
              <a:gd name="T6" fmla="*/ 9757 w 82"/>
              <a:gd name="T7" fmla="*/ 0 h 43"/>
              <a:gd name="T8" fmla="*/ 0 w 82"/>
              <a:gd name="T9" fmla="*/ 12700 h 43"/>
              <a:gd name="T10" fmla="*/ 50180 w 82"/>
              <a:gd name="T11" fmla="*/ 17463 h 43"/>
              <a:gd name="T12" fmla="*/ 54362 w 82"/>
              <a:gd name="T13" fmla="*/ 28575 h 43"/>
              <a:gd name="T14" fmla="*/ 36241 w 82"/>
              <a:gd name="T15" fmla="*/ 25400 h 43"/>
              <a:gd name="T16" fmla="*/ 36241 w 82"/>
              <a:gd name="T17" fmla="*/ 33338 h 43"/>
              <a:gd name="T18" fmla="*/ 22302 w 82"/>
              <a:gd name="T19" fmla="*/ 41275 h 43"/>
              <a:gd name="T20" fmla="*/ 9757 w 82"/>
              <a:gd name="T21" fmla="*/ 41275 h 43"/>
              <a:gd name="T22" fmla="*/ 29272 w 82"/>
              <a:gd name="T23" fmla="*/ 58738 h 43"/>
              <a:gd name="T24" fmla="*/ 54362 w 82"/>
              <a:gd name="T25" fmla="*/ 46038 h 43"/>
              <a:gd name="T26" fmla="*/ 58544 w 82"/>
              <a:gd name="T27" fmla="*/ 53975 h 43"/>
              <a:gd name="T28" fmla="*/ 33454 w 82"/>
              <a:gd name="T29" fmla="*/ 66675 h 43"/>
              <a:gd name="T30" fmla="*/ 65513 w 82"/>
              <a:gd name="T31" fmla="*/ 58738 h 43"/>
              <a:gd name="T32" fmla="*/ 69695 w 82"/>
              <a:gd name="T33" fmla="*/ 49213 h 43"/>
              <a:gd name="T34" fmla="*/ 76665 w 82"/>
              <a:gd name="T35" fmla="*/ 49213 h 43"/>
              <a:gd name="T36" fmla="*/ 76665 w 82"/>
              <a:gd name="T37" fmla="*/ 53975 h 43"/>
              <a:gd name="T38" fmla="*/ 87816 w 82"/>
              <a:gd name="T39" fmla="*/ 61913 h 43"/>
              <a:gd name="T40" fmla="*/ 108724 w 82"/>
              <a:gd name="T41" fmla="*/ 41275 h 43"/>
              <a:gd name="T42" fmla="*/ 112906 w 82"/>
              <a:gd name="T43" fmla="*/ 33338 h 43"/>
              <a:gd name="T44" fmla="*/ 98967 w 82"/>
              <a:gd name="T45" fmla="*/ 36513 h 43"/>
              <a:gd name="T46" fmla="*/ 72483 w 82"/>
              <a:gd name="T47" fmla="*/ 25400 h 43"/>
              <a:gd name="T48" fmla="*/ 94785 w 82"/>
              <a:gd name="T49" fmla="*/ 20638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43"/>
              <a:gd name="T77" fmla="*/ 82 w 82"/>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43">
                <a:moveTo>
                  <a:pt x="68" y="13"/>
                </a:moveTo>
                <a:lnTo>
                  <a:pt x="60" y="0"/>
                </a:lnTo>
                <a:lnTo>
                  <a:pt x="31" y="6"/>
                </a:lnTo>
                <a:lnTo>
                  <a:pt x="7" y="0"/>
                </a:lnTo>
                <a:lnTo>
                  <a:pt x="0" y="8"/>
                </a:lnTo>
                <a:lnTo>
                  <a:pt x="36" y="11"/>
                </a:lnTo>
                <a:lnTo>
                  <a:pt x="39" y="18"/>
                </a:lnTo>
                <a:lnTo>
                  <a:pt x="26" y="16"/>
                </a:lnTo>
                <a:lnTo>
                  <a:pt x="26" y="21"/>
                </a:lnTo>
                <a:lnTo>
                  <a:pt x="16" y="26"/>
                </a:lnTo>
                <a:lnTo>
                  <a:pt x="7" y="26"/>
                </a:lnTo>
                <a:lnTo>
                  <a:pt x="21" y="37"/>
                </a:lnTo>
                <a:lnTo>
                  <a:pt x="39" y="29"/>
                </a:lnTo>
                <a:lnTo>
                  <a:pt x="42" y="34"/>
                </a:lnTo>
                <a:lnTo>
                  <a:pt x="24" y="42"/>
                </a:lnTo>
                <a:lnTo>
                  <a:pt x="47" y="37"/>
                </a:lnTo>
                <a:lnTo>
                  <a:pt x="50" y="31"/>
                </a:lnTo>
                <a:lnTo>
                  <a:pt x="55" y="31"/>
                </a:lnTo>
                <a:lnTo>
                  <a:pt x="55" y="34"/>
                </a:lnTo>
                <a:lnTo>
                  <a:pt x="63" y="39"/>
                </a:lnTo>
                <a:lnTo>
                  <a:pt x="78" y="26"/>
                </a:lnTo>
                <a:lnTo>
                  <a:pt x="81" y="21"/>
                </a:lnTo>
                <a:lnTo>
                  <a:pt x="71" y="23"/>
                </a:lnTo>
                <a:lnTo>
                  <a:pt x="52" y="16"/>
                </a:lnTo>
                <a:lnTo>
                  <a:pt x="68" y="13"/>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72" name="Freeform 564"/>
          <p:cNvSpPr>
            <a:spLocks/>
          </p:cNvSpPr>
          <p:nvPr/>
        </p:nvSpPr>
        <p:spPr bwMode="auto">
          <a:xfrm>
            <a:off x="1912938" y="2506663"/>
            <a:ext cx="166687" cy="76200"/>
          </a:xfrm>
          <a:custGeom>
            <a:avLst/>
            <a:gdLst>
              <a:gd name="T0" fmla="*/ 0 w 118"/>
              <a:gd name="T1" fmla="*/ 33338 h 48"/>
              <a:gd name="T2" fmla="*/ 14126 w 118"/>
              <a:gd name="T3" fmla="*/ 55563 h 48"/>
              <a:gd name="T4" fmla="*/ 56504 w 118"/>
              <a:gd name="T5" fmla="*/ 74613 h 48"/>
              <a:gd name="T6" fmla="*/ 144085 w 118"/>
              <a:gd name="T7" fmla="*/ 42862 h 48"/>
              <a:gd name="T8" fmla="*/ 148323 w 118"/>
              <a:gd name="T9" fmla="*/ 30163 h 48"/>
              <a:gd name="T10" fmla="*/ 158211 w 118"/>
              <a:gd name="T11" fmla="*/ 36513 h 48"/>
              <a:gd name="T12" fmla="*/ 165274 w 118"/>
              <a:gd name="T13" fmla="*/ 33338 h 48"/>
              <a:gd name="T14" fmla="*/ 141260 w 118"/>
              <a:gd name="T15" fmla="*/ 22225 h 48"/>
              <a:gd name="T16" fmla="*/ 87581 w 118"/>
              <a:gd name="T17" fmla="*/ 42862 h 48"/>
              <a:gd name="T18" fmla="*/ 77693 w 118"/>
              <a:gd name="T19" fmla="*/ 25400 h 48"/>
              <a:gd name="T20" fmla="*/ 67805 w 118"/>
              <a:gd name="T21" fmla="*/ 19050 h 48"/>
              <a:gd name="T22" fmla="*/ 48028 w 118"/>
              <a:gd name="T23" fmla="*/ 0 h 48"/>
              <a:gd name="T24" fmla="*/ 45203 w 118"/>
              <a:gd name="T25" fmla="*/ 3175 h 48"/>
              <a:gd name="T26" fmla="*/ 63567 w 118"/>
              <a:gd name="T27" fmla="*/ 25400 h 48"/>
              <a:gd name="T28" fmla="*/ 67805 w 118"/>
              <a:gd name="T29" fmla="*/ 42862 h 48"/>
              <a:gd name="T30" fmla="*/ 52266 w 118"/>
              <a:gd name="T31" fmla="*/ 36513 h 48"/>
              <a:gd name="T32" fmla="*/ 39553 w 118"/>
              <a:gd name="T33" fmla="*/ 55563 h 48"/>
              <a:gd name="T34" fmla="*/ 35315 w 118"/>
              <a:gd name="T35" fmla="*/ 47625 h 48"/>
              <a:gd name="T36" fmla="*/ 16951 w 118"/>
              <a:gd name="T37" fmla="*/ 47625 h 48"/>
              <a:gd name="T38" fmla="*/ 0 w 118"/>
              <a:gd name="T39" fmla="*/ 33338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48"/>
              <a:gd name="T62" fmla="*/ 118 w 118"/>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48">
                <a:moveTo>
                  <a:pt x="0" y="21"/>
                </a:moveTo>
                <a:lnTo>
                  <a:pt x="10" y="35"/>
                </a:lnTo>
                <a:lnTo>
                  <a:pt x="40" y="47"/>
                </a:lnTo>
                <a:lnTo>
                  <a:pt x="102" y="27"/>
                </a:lnTo>
                <a:lnTo>
                  <a:pt x="105" y="19"/>
                </a:lnTo>
                <a:lnTo>
                  <a:pt x="112" y="23"/>
                </a:lnTo>
                <a:lnTo>
                  <a:pt x="117" y="21"/>
                </a:lnTo>
                <a:lnTo>
                  <a:pt x="100" y="14"/>
                </a:lnTo>
                <a:lnTo>
                  <a:pt x="62" y="27"/>
                </a:lnTo>
                <a:lnTo>
                  <a:pt x="55" y="16"/>
                </a:lnTo>
                <a:lnTo>
                  <a:pt x="48" y="12"/>
                </a:lnTo>
                <a:lnTo>
                  <a:pt x="34" y="0"/>
                </a:lnTo>
                <a:lnTo>
                  <a:pt x="32" y="2"/>
                </a:lnTo>
                <a:lnTo>
                  <a:pt x="45" y="16"/>
                </a:lnTo>
                <a:lnTo>
                  <a:pt x="48" y="27"/>
                </a:lnTo>
                <a:lnTo>
                  <a:pt x="37" y="23"/>
                </a:lnTo>
                <a:lnTo>
                  <a:pt x="28" y="35"/>
                </a:lnTo>
                <a:lnTo>
                  <a:pt x="25" y="30"/>
                </a:lnTo>
                <a:lnTo>
                  <a:pt x="12" y="30"/>
                </a:lnTo>
                <a:lnTo>
                  <a:pt x="0" y="21"/>
                </a:lnTo>
              </a:path>
            </a:pathLst>
          </a:custGeom>
          <a:solidFill>
            <a:srgbClr val="0000CC"/>
          </a:solidFill>
          <a:ln w="12700" cap="rnd" cmpd="sng">
            <a:noFill/>
            <a:prstDash val="solid"/>
            <a:round/>
            <a:headEnd type="none" w="med" len="med"/>
            <a:tailEnd type="none" w="med" len="med"/>
          </a:ln>
        </p:spPr>
        <p:txBody>
          <a:bodyPr/>
          <a:lstStyle/>
          <a:p>
            <a:endParaRPr lang="en-US" dirty="0"/>
          </a:p>
        </p:txBody>
      </p:sp>
      <p:sp>
        <p:nvSpPr>
          <p:cNvPr id="43573" name="Freeform 565"/>
          <p:cNvSpPr>
            <a:spLocks/>
          </p:cNvSpPr>
          <p:nvPr/>
        </p:nvSpPr>
        <p:spPr bwMode="auto">
          <a:xfrm>
            <a:off x="1912938" y="2506663"/>
            <a:ext cx="176212" cy="85725"/>
          </a:xfrm>
          <a:custGeom>
            <a:avLst/>
            <a:gdLst>
              <a:gd name="T0" fmla="*/ 0 w 124"/>
              <a:gd name="T1" fmla="*/ 38100 h 54"/>
              <a:gd name="T2" fmla="*/ 15632 w 124"/>
              <a:gd name="T3" fmla="*/ 61913 h 54"/>
              <a:gd name="T4" fmla="*/ 59685 w 124"/>
              <a:gd name="T5" fmla="*/ 84138 h 54"/>
              <a:gd name="T6" fmla="*/ 152054 w 124"/>
              <a:gd name="T7" fmla="*/ 49212 h 54"/>
              <a:gd name="T8" fmla="*/ 156317 w 124"/>
              <a:gd name="T9" fmla="*/ 33338 h 54"/>
              <a:gd name="T10" fmla="*/ 167686 w 124"/>
              <a:gd name="T11" fmla="*/ 41275 h 54"/>
              <a:gd name="T12" fmla="*/ 174791 w 124"/>
              <a:gd name="T13" fmla="*/ 38100 h 54"/>
              <a:gd name="T14" fmla="*/ 149212 w 124"/>
              <a:gd name="T15" fmla="*/ 25400 h 54"/>
              <a:gd name="T16" fmla="*/ 92369 w 124"/>
              <a:gd name="T17" fmla="*/ 49212 h 54"/>
              <a:gd name="T18" fmla="*/ 82422 w 124"/>
              <a:gd name="T19" fmla="*/ 28575 h 54"/>
              <a:gd name="T20" fmla="*/ 71053 w 124"/>
              <a:gd name="T21" fmla="*/ 20638 h 54"/>
              <a:gd name="T22" fmla="*/ 51158 w 124"/>
              <a:gd name="T23" fmla="*/ 0 h 54"/>
              <a:gd name="T24" fmla="*/ 48316 w 124"/>
              <a:gd name="T25" fmla="*/ 3175 h 54"/>
              <a:gd name="T26" fmla="*/ 66790 w 124"/>
              <a:gd name="T27" fmla="*/ 28575 h 54"/>
              <a:gd name="T28" fmla="*/ 71053 w 124"/>
              <a:gd name="T29" fmla="*/ 49212 h 54"/>
              <a:gd name="T30" fmla="*/ 55422 w 124"/>
              <a:gd name="T31" fmla="*/ 41275 h 54"/>
              <a:gd name="T32" fmla="*/ 41211 w 124"/>
              <a:gd name="T33" fmla="*/ 61913 h 54"/>
              <a:gd name="T34" fmla="*/ 36948 w 124"/>
              <a:gd name="T35" fmla="*/ 53975 h 54"/>
              <a:gd name="T36" fmla="*/ 18474 w 124"/>
              <a:gd name="T37" fmla="*/ 53975 h 54"/>
              <a:gd name="T38" fmla="*/ 0 w 124"/>
              <a:gd name="T39" fmla="*/ 38100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54"/>
              <a:gd name="T62" fmla="*/ 124 w 124"/>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54">
                <a:moveTo>
                  <a:pt x="0" y="24"/>
                </a:moveTo>
                <a:lnTo>
                  <a:pt x="11" y="39"/>
                </a:lnTo>
                <a:lnTo>
                  <a:pt x="42" y="53"/>
                </a:lnTo>
                <a:lnTo>
                  <a:pt x="107" y="31"/>
                </a:lnTo>
                <a:lnTo>
                  <a:pt x="110" y="21"/>
                </a:lnTo>
                <a:lnTo>
                  <a:pt x="118" y="26"/>
                </a:lnTo>
                <a:lnTo>
                  <a:pt x="123" y="24"/>
                </a:lnTo>
                <a:lnTo>
                  <a:pt x="105" y="16"/>
                </a:lnTo>
                <a:lnTo>
                  <a:pt x="65" y="31"/>
                </a:lnTo>
                <a:lnTo>
                  <a:pt x="58" y="18"/>
                </a:lnTo>
                <a:lnTo>
                  <a:pt x="50" y="13"/>
                </a:lnTo>
                <a:lnTo>
                  <a:pt x="36" y="0"/>
                </a:lnTo>
                <a:lnTo>
                  <a:pt x="34" y="2"/>
                </a:lnTo>
                <a:lnTo>
                  <a:pt x="47" y="18"/>
                </a:lnTo>
                <a:lnTo>
                  <a:pt x="50" y="31"/>
                </a:lnTo>
                <a:lnTo>
                  <a:pt x="39" y="26"/>
                </a:lnTo>
                <a:lnTo>
                  <a:pt x="29" y="39"/>
                </a:lnTo>
                <a:lnTo>
                  <a:pt x="26" y="34"/>
                </a:lnTo>
                <a:lnTo>
                  <a:pt x="13" y="34"/>
                </a:lnTo>
                <a:lnTo>
                  <a:pt x="0" y="2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74" name="Freeform 566"/>
          <p:cNvSpPr>
            <a:spLocks/>
          </p:cNvSpPr>
          <p:nvPr/>
        </p:nvSpPr>
        <p:spPr bwMode="auto">
          <a:xfrm>
            <a:off x="2298700" y="2768600"/>
            <a:ext cx="30163" cy="41275"/>
          </a:xfrm>
          <a:custGeom>
            <a:avLst/>
            <a:gdLst>
              <a:gd name="T0" fmla="*/ 2873 w 21"/>
              <a:gd name="T1" fmla="*/ 0 h 26"/>
              <a:gd name="T2" fmla="*/ 0 w 21"/>
              <a:gd name="T3" fmla="*/ 20638 h 26"/>
              <a:gd name="T4" fmla="*/ 20109 w 21"/>
              <a:gd name="T5" fmla="*/ 39688 h 26"/>
              <a:gd name="T6" fmla="*/ 28727 w 21"/>
              <a:gd name="T7" fmla="*/ 39688 h 26"/>
              <a:gd name="T8" fmla="*/ 28727 w 21"/>
              <a:gd name="T9" fmla="*/ 33338 h 26"/>
              <a:gd name="T10" fmla="*/ 22981 w 21"/>
              <a:gd name="T11" fmla="*/ 33338 h 26"/>
              <a:gd name="T12" fmla="*/ 14363 w 21"/>
              <a:gd name="T13" fmla="*/ 20638 h 26"/>
              <a:gd name="T14" fmla="*/ 20109 w 21"/>
              <a:gd name="T15" fmla="*/ 3175 h 26"/>
              <a:gd name="T16" fmla="*/ 2873 w 2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6"/>
              <a:gd name="T29" fmla="*/ 21 w 2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6">
                <a:moveTo>
                  <a:pt x="2" y="0"/>
                </a:moveTo>
                <a:lnTo>
                  <a:pt x="0" y="13"/>
                </a:lnTo>
                <a:lnTo>
                  <a:pt x="14" y="25"/>
                </a:lnTo>
                <a:lnTo>
                  <a:pt x="20" y="25"/>
                </a:lnTo>
                <a:lnTo>
                  <a:pt x="20" y="21"/>
                </a:lnTo>
                <a:lnTo>
                  <a:pt x="16" y="21"/>
                </a:lnTo>
                <a:lnTo>
                  <a:pt x="10" y="13"/>
                </a:lnTo>
                <a:lnTo>
                  <a:pt x="14" y="2"/>
                </a:lnTo>
                <a:lnTo>
                  <a:pt x="2" y="0"/>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43575" name="Freeform 567"/>
          <p:cNvSpPr>
            <a:spLocks/>
          </p:cNvSpPr>
          <p:nvPr/>
        </p:nvSpPr>
        <p:spPr bwMode="auto">
          <a:xfrm>
            <a:off x="2298700" y="2768600"/>
            <a:ext cx="38100" cy="50800"/>
          </a:xfrm>
          <a:custGeom>
            <a:avLst/>
            <a:gdLst>
              <a:gd name="T0" fmla="*/ 4233 w 27"/>
              <a:gd name="T1" fmla="*/ 0 h 32"/>
              <a:gd name="T2" fmla="*/ 0 w 27"/>
              <a:gd name="T3" fmla="*/ 25400 h 32"/>
              <a:gd name="T4" fmla="*/ 25400 w 27"/>
              <a:gd name="T5" fmla="*/ 49212 h 32"/>
              <a:gd name="T6" fmla="*/ 36689 w 27"/>
              <a:gd name="T7" fmla="*/ 49212 h 32"/>
              <a:gd name="T8" fmla="*/ 36689 w 27"/>
              <a:gd name="T9" fmla="*/ 41275 h 32"/>
              <a:gd name="T10" fmla="*/ 29633 w 27"/>
              <a:gd name="T11" fmla="*/ 41275 h 32"/>
              <a:gd name="T12" fmla="*/ 18344 w 27"/>
              <a:gd name="T13" fmla="*/ 25400 h 32"/>
              <a:gd name="T14" fmla="*/ 25400 w 27"/>
              <a:gd name="T15" fmla="*/ 4762 h 32"/>
              <a:gd name="T16" fmla="*/ 4233 w 27"/>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2"/>
              <a:gd name="T29" fmla="*/ 27 w 27"/>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2">
                <a:moveTo>
                  <a:pt x="3" y="0"/>
                </a:moveTo>
                <a:lnTo>
                  <a:pt x="0" y="16"/>
                </a:lnTo>
                <a:lnTo>
                  <a:pt x="18" y="31"/>
                </a:lnTo>
                <a:lnTo>
                  <a:pt x="26" y="31"/>
                </a:lnTo>
                <a:lnTo>
                  <a:pt x="26" y="26"/>
                </a:lnTo>
                <a:lnTo>
                  <a:pt x="21" y="26"/>
                </a:lnTo>
                <a:lnTo>
                  <a:pt x="13" y="16"/>
                </a:lnTo>
                <a:lnTo>
                  <a:pt x="18" y="3"/>
                </a:lnTo>
                <a:lnTo>
                  <a:pt x="3"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76" name="Freeform 568"/>
          <p:cNvSpPr>
            <a:spLocks/>
          </p:cNvSpPr>
          <p:nvPr/>
        </p:nvSpPr>
        <p:spPr bwMode="auto">
          <a:xfrm>
            <a:off x="2346325" y="2794000"/>
            <a:ext cx="57150" cy="136525"/>
          </a:xfrm>
          <a:custGeom>
            <a:avLst/>
            <a:gdLst>
              <a:gd name="T0" fmla="*/ 10001 w 40"/>
              <a:gd name="T1" fmla="*/ 0 h 86"/>
              <a:gd name="T2" fmla="*/ 0 w 40"/>
              <a:gd name="T3" fmla="*/ 7938 h 86"/>
              <a:gd name="T4" fmla="*/ 0 w 40"/>
              <a:gd name="T5" fmla="*/ 22225 h 86"/>
              <a:gd name="T6" fmla="*/ 20002 w 40"/>
              <a:gd name="T7" fmla="*/ 69850 h 86"/>
              <a:gd name="T8" fmla="*/ 32861 w 40"/>
              <a:gd name="T9" fmla="*/ 61913 h 86"/>
              <a:gd name="T10" fmla="*/ 41434 w 40"/>
              <a:gd name="T11" fmla="*/ 88900 h 86"/>
              <a:gd name="T12" fmla="*/ 38576 w 40"/>
              <a:gd name="T13" fmla="*/ 101600 h 86"/>
              <a:gd name="T14" fmla="*/ 34290 w 40"/>
              <a:gd name="T15" fmla="*/ 112713 h 86"/>
              <a:gd name="T16" fmla="*/ 38576 w 40"/>
              <a:gd name="T17" fmla="*/ 134938 h 86"/>
              <a:gd name="T18" fmla="*/ 55721 w 40"/>
              <a:gd name="T19" fmla="*/ 115888 h 86"/>
              <a:gd name="T20" fmla="*/ 55721 w 40"/>
              <a:gd name="T21" fmla="*/ 93662 h 86"/>
              <a:gd name="T22" fmla="*/ 38576 w 40"/>
              <a:gd name="T23" fmla="*/ 53975 h 86"/>
              <a:gd name="T24" fmla="*/ 22860 w 40"/>
              <a:gd name="T25" fmla="*/ 3175 h 86"/>
              <a:gd name="T26" fmla="*/ 10001 w 40"/>
              <a:gd name="T27" fmla="*/ 0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86"/>
              <a:gd name="T44" fmla="*/ 40 w 40"/>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86">
                <a:moveTo>
                  <a:pt x="7" y="0"/>
                </a:moveTo>
                <a:lnTo>
                  <a:pt x="0" y="5"/>
                </a:lnTo>
                <a:lnTo>
                  <a:pt x="0" y="14"/>
                </a:lnTo>
                <a:lnTo>
                  <a:pt x="14" y="44"/>
                </a:lnTo>
                <a:lnTo>
                  <a:pt x="23" y="39"/>
                </a:lnTo>
                <a:lnTo>
                  <a:pt x="29" y="56"/>
                </a:lnTo>
                <a:lnTo>
                  <a:pt x="27" y="64"/>
                </a:lnTo>
                <a:lnTo>
                  <a:pt x="24" y="71"/>
                </a:lnTo>
                <a:lnTo>
                  <a:pt x="27" y="85"/>
                </a:lnTo>
                <a:lnTo>
                  <a:pt x="39" y="73"/>
                </a:lnTo>
                <a:lnTo>
                  <a:pt x="39" y="59"/>
                </a:lnTo>
                <a:lnTo>
                  <a:pt x="27" y="34"/>
                </a:lnTo>
                <a:lnTo>
                  <a:pt x="16" y="2"/>
                </a:lnTo>
                <a:lnTo>
                  <a:pt x="7" y="0"/>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43577" name="Freeform 569"/>
          <p:cNvSpPr>
            <a:spLocks/>
          </p:cNvSpPr>
          <p:nvPr/>
        </p:nvSpPr>
        <p:spPr bwMode="auto">
          <a:xfrm>
            <a:off x="2346325" y="2794000"/>
            <a:ext cx="65088" cy="146050"/>
          </a:xfrm>
          <a:custGeom>
            <a:avLst/>
            <a:gdLst>
              <a:gd name="T0" fmla="*/ 11320 w 46"/>
              <a:gd name="T1" fmla="*/ 0 h 92"/>
              <a:gd name="T2" fmla="*/ 0 w 46"/>
              <a:gd name="T3" fmla="*/ 7938 h 92"/>
              <a:gd name="T4" fmla="*/ 0 w 46"/>
              <a:gd name="T5" fmla="*/ 23812 h 92"/>
              <a:gd name="T6" fmla="*/ 22639 w 46"/>
              <a:gd name="T7" fmla="*/ 74612 h 92"/>
              <a:gd name="T8" fmla="*/ 36789 w 46"/>
              <a:gd name="T9" fmla="*/ 66675 h 92"/>
              <a:gd name="T10" fmla="*/ 48109 w 46"/>
              <a:gd name="T11" fmla="*/ 95250 h 92"/>
              <a:gd name="T12" fmla="*/ 43864 w 46"/>
              <a:gd name="T13" fmla="*/ 107950 h 92"/>
              <a:gd name="T14" fmla="*/ 39619 w 46"/>
              <a:gd name="T15" fmla="*/ 120650 h 92"/>
              <a:gd name="T16" fmla="*/ 43864 w 46"/>
              <a:gd name="T17" fmla="*/ 144463 h 92"/>
              <a:gd name="T18" fmla="*/ 63673 w 46"/>
              <a:gd name="T19" fmla="*/ 123825 h 92"/>
              <a:gd name="T20" fmla="*/ 63673 w 46"/>
              <a:gd name="T21" fmla="*/ 100012 h 92"/>
              <a:gd name="T22" fmla="*/ 43864 w 46"/>
              <a:gd name="T23" fmla="*/ 57150 h 92"/>
              <a:gd name="T24" fmla="*/ 25469 w 46"/>
              <a:gd name="T25" fmla="*/ 3175 h 92"/>
              <a:gd name="T26" fmla="*/ 11320 w 46"/>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2"/>
              <a:gd name="T44" fmla="*/ 46 w 46"/>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2">
                <a:moveTo>
                  <a:pt x="8" y="0"/>
                </a:moveTo>
                <a:lnTo>
                  <a:pt x="0" y="5"/>
                </a:lnTo>
                <a:lnTo>
                  <a:pt x="0" y="15"/>
                </a:lnTo>
                <a:lnTo>
                  <a:pt x="16" y="47"/>
                </a:lnTo>
                <a:lnTo>
                  <a:pt x="26" y="42"/>
                </a:lnTo>
                <a:lnTo>
                  <a:pt x="34" y="60"/>
                </a:lnTo>
                <a:lnTo>
                  <a:pt x="31" y="68"/>
                </a:lnTo>
                <a:lnTo>
                  <a:pt x="28" y="76"/>
                </a:lnTo>
                <a:lnTo>
                  <a:pt x="31" y="91"/>
                </a:lnTo>
                <a:lnTo>
                  <a:pt x="45" y="78"/>
                </a:lnTo>
                <a:lnTo>
                  <a:pt x="45" y="63"/>
                </a:lnTo>
                <a:lnTo>
                  <a:pt x="31" y="36"/>
                </a:lnTo>
                <a:lnTo>
                  <a:pt x="18" y="2"/>
                </a:lnTo>
                <a:lnTo>
                  <a:pt x="8"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78" name="Freeform 570"/>
          <p:cNvSpPr>
            <a:spLocks/>
          </p:cNvSpPr>
          <p:nvPr/>
        </p:nvSpPr>
        <p:spPr bwMode="auto">
          <a:xfrm>
            <a:off x="2290763" y="2817813"/>
            <a:ext cx="71437" cy="112712"/>
          </a:xfrm>
          <a:custGeom>
            <a:avLst/>
            <a:gdLst>
              <a:gd name="T0" fmla="*/ 60231 w 51"/>
              <a:gd name="T1" fmla="*/ 111125 h 71"/>
              <a:gd name="T2" fmla="*/ 70036 w 51"/>
              <a:gd name="T3" fmla="*/ 96837 h 71"/>
              <a:gd name="T4" fmla="*/ 53228 w 51"/>
              <a:gd name="T5" fmla="*/ 77787 h 71"/>
              <a:gd name="T6" fmla="*/ 50426 w 51"/>
              <a:gd name="T7" fmla="*/ 77787 h 71"/>
              <a:gd name="T8" fmla="*/ 46224 w 51"/>
              <a:gd name="T9" fmla="*/ 46037 h 71"/>
              <a:gd name="T10" fmla="*/ 40621 w 51"/>
              <a:gd name="T11" fmla="*/ 42862 h 71"/>
              <a:gd name="T12" fmla="*/ 36419 w 51"/>
              <a:gd name="T13" fmla="*/ 12700 h 71"/>
              <a:gd name="T14" fmla="*/ 19610 w 51"/>
              <a:gd name="T15" fmla="*/ 0 h 71"/>
              <a:gd name="T16" fmla="*/ 0 w 51"/>
              <a:gd name="T17" fmla="*/ 0 h 71"/>
              <a:gd name="T18" fmla="*/ 4202 w 51"/>
              <a:gd name="T19" fmla="*/ 9525 h 71"/>
              <a:gd name="T20" fmla="*/ 23812 w 51"/>
              <a:gd name="T21" fmla="*/ 4762 h 71"/>
              <a:gd name="T22" fmla="*/ 29415 w 51"/>
              <a:gd name="T23" fmla="*/ 20637 h 71"/>
              <a:gd name="T24" fmla="*/ 29415 w 51"/>
              <a:gd name="T25" fmla="*/ 49212 h 71"/>
              <a:gd name="T26" fmla="*/ 42022 w 51"/>
              <a:gd name="T27" fmla="*/ 61912 h 71"/>
              <a:gd name="T28" fmla="*/ 42022 w 51"/>
              <a:gd name="T29" fmla="*/ 77787 h 71"/>
              <a:gd name="T30" fmla="*/ 60231 w 51"/>
              <a:gd name="T31" fmla="*/ 107950 h 71"/>
              <a:gd name="T32" fmla="*/ 60231 w 51"/>
              <a:gd name="T33" fmla="*/ 11112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71"/>
              <a:gd name="T53" fmla="*/ 51 w 51"/>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71">
                <a:moveTo>
                  <a:pt x="43" y="70"/>
                </a:moveTo>
                <a:lnTo>
                  <a:pt x="50" y="61"/>
                </a:lnTo>
                <a:lnTo>
                  <a:pt x="38" y="49"/>
                </a:lnTo>
                <a:lnTo>
                  <a:pt x="36" y="49"/>
                </a:lnTo>
                <a:lnTo>
                  <a:pt x="33" y="29"/>
                </a:lnTo>
                <a:lnTo>
                  <a:pt x="29" y="27"/>
                </a:lnTo>
                <a:lnTo>
                  <a:pt x="26" y="8"/>
                </a:lnTo>
                <a:lnTo>
                  <a:pt x="14" y="0"/>
                </a:lnTo>
                <a:lnTo>
                  <a:pt x="0" y="0"/>
                </a:lnTo>
                <a:lnTo>
                  <a:pt x="3" y="6"/>
                </a:lnTo>
                <a:lnTo>
                  <a:pt x="17" y="3"/>
                </a:lnTo>
                <a:lnTo>
                  <a:pt x="21" y="13"/>
                </a:lnTo>
                <a:lnTo>
                  <a:pt x="21" y="31"/>
                </a:lnTo>
                <a:lnTo>
                  <a:pt x="30" y="39"/>
                </a:lnTo>
                <a:lnTo>
                  <a:pt x="30" y="49"/>
                </a:lnTo>
                <a:lnTo>
                  <a:pt x="43" y="68"/>
                </a:lnTo>
                <a:lnTo>
                  <a:pt x="43" y="70"/>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43579" name="Freeform 571"/>
          <p:cNvSpPr>
            <a:spLocks/>
          </p:cNvSpPr>
          <p:nvPr/>
        </p:nvSpPr>
        <p:spPr bwMode="auto">
          <a:xfrm>
            <a:off x="2290763" y="2817813"/>
            <a:ext cx="79375" cy="122237"/>
          </a:xfrm>
          <a:custGeom>
            <a:avLst/>
            <a:gdLst>
              <a:gd name="T0" fmla="*/ 66842 w 57"/>
              <a:gd name="T1" fmla="*/ 120650 h 77"/>
              <a:gd name="T2" fmla="*/ 77982 w 57"/>
              <a:gd name="T3" fmla="*/ 104775 h 77"/>
              <a:gd name="T4" fmla="*/ 59879 w 57"/>
              <a:gd name="T5" fmla="*/ 84137 h 77"/>
              <a:gd name="T6" fmla="*/ 55702 w 57"/>
              <a:gd name="T7" fmla="*/ 84137 h 77"/>
              <a:gd name="T8" fmla="*/ 51524 w 57"/>
              <a:gd name="T9" fmla="*/ 50800 h 77"/>
              <a:gd name="T10" fmla="*/ 44561 w 57"/>
              <a:gd name="T11" fmla="*/ 46037 h 77"/>
              <a:gd name="T12" fmla="*/ 40384 w 57"/>
              <a:gd name="T13" fmla="*/ 14287 h 77"/>
              <a:gd name="T14" fmla="*/ 22281 w 57"/>
              <a:gd name="T15" fmla="*/ 0 h 77"/>
              <a:gd name="T16" fmla="*/ 0 w 57"/>
              <a:gd name="T17" fmla="*/ 0 h 77"/>
              <a:gd name="T18" fmla="*/ 4178 w 57"/>
              <a:gd name="T19" fmla="*/ 9525 h 77"/>
              <a:gd name="T20" fmla="*/ 26458 w 57"/>
              <a:gd name="T21" fmla="*/ 4762 h 77"/>
              <a:gd name="T22" fmla="*/ 33421 w 57"/>
              <a:gd name="T23" fmla="*/ 22225 h 77"/>
              <a:gd name="T24" fmla="*/ 33421 w 57"/>
              <a:gd name="T25" fmla="*/ 53975 h 77"/>
              <a:gd name="T26" fmla="*/ 47346 w 57"/>
              <a:gd name="T27" fmla="*/ 66675 h 77"/>
              <a:gd name="T28" fmla="*/ 47346 w 57"/>
              <a:gd name="T29" fmla="*/ 84137 h 77"/>
              <a:gd name="T30" fmla="*/ 66842 w 57"/>
              <a:gd name="T31" fmla="*/ 117475 h 77"/>
              <a:gd name="T32" fmla="*/ 66842 w 57"/>
              <a:gd name="T33" fmla="*/ 12065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7"/>
              <a:gd name="T53" fmla="*/ 57 w 57"/>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7">
                <a:moveTo>
                  <a:pt x="48" y="76"/>
                </a:moveTo>
                <a:lnTo>
                  <a:pt x="56" y="66"/>
                </a:lnTo>
                <a:lnTo>
                  <a:pt x="43" y="53"/>
                </a:lnTo>
                <a:lnTo>
                  <a:pt x="40" y="53"/>
                </a:lnTo>
                <a:lnTo>
                  <a:pt x="37" y="32"/>
                </a:lnTo>
                <a:lnTo>
                  <a:pt x="32" y="29"/>
                </a:lnTo>
                <a:lnTo>
                  <a:pt x="29" y="9"/>
                </a:lnTo>
                <a:lnTo>
                  <a:pt x="16" y="0"/>
                </a:lnTo>
                <a:lnTo>
                  <a:pt x="0" y="0"/>
                </a:lnTo>
                <a:lnTo>
                  <a:pt x="3" y="6"/>
                </a:lnTo>
                <a:lnTo>
                  <a:pt x="19" y="3"/>
                </a:lnTo>
                <a:lnTo>
                  <a:pt x="24" y="14"/>
                </a:lnTo>
                <a:lnTo>
                  <a:pt x="24" y="34"/>
                </a:lnTo>
                <a:lnTo>
                  <a:pt x="34" y="42"/>
                </a:lnTo>
                <a:lnTo>
                  <a:pt x="34" y="53"/>
                </a:lnTo>
                <a:lnTo>
                  <a:pt x="48" y="74"/>
                </a:lnTo>
                <a:lnTo>
                  <a:pt x="48" y="76"/>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80" name="Freeform 572"/>
          <p:cNvSpPr>
            <a:spLocks/>
          </p:cNvSpPr>
          <p:nvPr/>
        </p:nvSpPr>
        <p:spPr bwMode="auto">
          <a:xfrm>
            <a:off x="5040313" y="2540000"/>
            <a:ext cx="38100" cy="66675"/>
          </a:xfrm>
          <a:custGeom>
            <a:avLst/>
            <a:gdLst>
              <a:gd name="T0" fmla="*/ 0 w 27"/>
              <a:gd name="T1" fmla="*/ 11112 h 42"/>
              <a:gd name="T2" fmla="*/ 11289 w 27"/>
              <a:gd name="T3" fmla="*/ 25400 h 42"/>
              <a:gd name="T4" fmla="*/ 5644 w 27"/>
              <a:gd name="T5" fmla="*/ 39687 h 42"/>
              <a:gd name="T6" fmla="*/ 5644 w 27"/>
              <a:gd name="T7" fmla="*/ 65088 h 42"/>
              <a:gd name="T8" fmla="*/ 18344 w 27"/>
              <a:gd name="T9" fmla="*/ 50800 h 42"/>
              <a:gd name="T10" fmla="*/ 28222 w 27"/>
              <a:gd name="T11" fmla="*/ 65088 h 42"/>
              <a:gd name="T12" fmla="*/ 36689 w 27"/>
              <a:gd name="T13" fmla="*/ 39687 h 42"/>
              <a:gd name="T14" fmla="*/ 28222 w 27"/>
              <a:gd name="T15" fmla="*/ 6350 h 42"/>
              <a:gd name="T16" fmla="*/ 11289 w 27"/>
              <a:gd name="T17" fmla="*/ 0 h 42"/>
              <a:gd name="T18" fmla="*/ 0 w 27"/>
              <a:gd name="T19" fmla="*/ 1111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2"/>
              <a:gd name="T32" fmla="*/ 27 w 27"/>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2">
                <a:moveTo>
                  <a:pt x="0" y="7"/>
                </a:moveTo>
                <a:lnTo>
                  <a:pt x="8" y="16"/>
                </a:lnTo>
                <a:lnTo>
                  <a:pt x="4" y="25"/>
                </a:lnTo>
                <a:lnTo>
                  <a:pt x="4" y="41"/>
                </a:lnTo>
                <a:lnTo>
                  <a:pt x="13" y="32"/>
                </a:lnTo>
                <a:lnTo>
                  <a:pt x="20" y="41"/>
                </a:lnTo>
                <a:lnTo>
                  <a:pt x="26" y="25"/>
                </a:lnTo>
                <a:lnTo>
                  <a:pt x="20" y="4"/>
                </a:lnTo>
                <a:lnTo>
                  <a:pt x="8" y="0"/>
                </a:lnTo>
                <a:lnTo>
                  <a:pt x="0" y="7"/>
                </a:lnTo>
              </a:path>
            </a:pathLst>
          </a:custGeom>
          <a:solidFill>
            <a:srgbClr val="0000CC"/>
          </a:solidFill>
          <a:ln w="12700" cap="rnd" cmpd="sng">
            <a:noFill/>
            <a:prstDash val="solid"/>
            <a:round/>
            <a:headEnd type="none" w="med" len="med"/>
            <a:tailEnd type="none" w="med" len="med"/>
          </a:ln>
        </p:spPr>
        <p:txBody>
          <a:bodyPr/>
          <a:lstStyle/>
          <a:p>
            <a:endParaRPr lang="en-US" dirty="0"/>
          </a:p>
        </p:txBody>
      </p:sp>
      <p:sp>
        <p:nvSpPr>
          <p:cNvPr id="43581" name="Freeform 573"/>
          <p:cNvSpPr>
            <a:spLocks/>
          </p:cNvSpPr>
          <p:nvPr/>
        </p:nvSpPr>
        <p:spPr bwMode="auto">
          <a:xfrm>
            <a:off x="5040313" y="2540000"/>
            <a:ext cx="46037" cy="76200"/>
          </a:xfrm>
          <a:custGeom>
            <a:avLst/>
            <a:gdLst>
              <a:gd name="T0" fmla="*/ 0 w 33"/>
              <a:gd name="T1" fmla="*/ 12700 h 48"/>
              <a:gd name="T2" fmla="*/ 13951 w 33"/>
              <a:gd name="T3" fmla="*/ 28575 h 48"/>
              <a:gd name="T4" fmla="*/ 6975 w 33"/>
              <a:gd name="T5" fmla="*/ 46037 h 48"/>
              <a:gd name="T6" fmla="*/ 6975 w 33"/>
              <a:gd name="T7" fmla="*/ 74613 h 48"/>
              <a:gd name="T8" fmla="*/ 22321 w 33"/>
              <a:gd name="T9" fmla="*/ 58738 h 48"/>
              <a:gd name="T10" fmla="*/ 33481 w 33"/>
              <a:gd name="T11" fmla="*/ 74613 h 48"/>
              <a:gd name="T12" fmla="*/ 44642 w 33"/>
              <a:gd name="T13" fmla="*/ 46037 h 48"/>
              <a:gd name="T14" fmla="*/ 33481 w 33"/>
              <a:gd name="T15" fmla="*/ 7938 h 48"/>
              <a:gd name="T16" fmla="*/ 13951 w 33"/>
              <a:gd name="T17" fmla="*/ 0 h 48"/>
              <a:gd name="T18" fmla="*/ 0 w 33"/>
              <a:gd name="T19" fmla="*/ 1270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48"/>
              <a:gd name="T32" fmla="*/ 33 w 33"/>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48">
                <a:moveTo>
                  <a:pt x="0" y="8"/>
                </a:moveTo>
                <a:lnTo>
                  <a:pt x="10" y="18"/>
                </a:lnTo>
                <a:lnTo>
                  <a:pt x="5" y="29"/>
                </a:lnTo>
                <a:lnTo>
                  <a:pt x="5" y="47"/>
                </a:lnTo>
                <a:lnTo>
                  <a:pt x="16" y="37"/>
                </a:lnTo>
                <a:lnTo>
                  <a:pt x="24" y="47"/>
                </a:lnTo>
                <a:lnTo>
                  <a:pt x="32" y="29"/>
                </a:lnTo>
                <a:lnTo>
                  <a:pt x="24" y="5"/>
                </a:lnTo>
                <a:lnTo>
                  <a:pt x="10" y="0"/>
                </a:lnTo>
                <a:lnTo>
                  <a:pt x="0" y="8"/>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82" name="Freeform 574"/>
          <p:cNvSpPr>
            <a:spLocks/>
          </p:cNvSpPr>
          <p:nvPr/>
        </p:nvSpPr>
        <p:spPr bwMode="auto">
          <a:xfrm>
            <a:off x="5954713" y="2992438"/>
            <a:ext cx="100012" cy="46037"/>
          </a:xfrm>
          <a:custGeom>
            <a:avLst/>
            <a:gdLst>
              <a:gd name="T0" fmla="*/ 98603 w 71"/>
              <a:gd name="T1" fmla="*/ 19050 h 29"/>
              <a:gd name="T2" fmla="*/ 88743 w 71"/>
              <a:gd name="T3" fmla="*/ 19050 h 29"/>
              <a:gd name="T4" fmla="*/ 50710 w 71"/>
              <a:gd name="T5" fmla="*/ 0 h 29"/>
              <a:gd name="T6" fmla="*/ 30990 w 71"/>
              <a:gd name="T7" fmla="*/ 0 h 29"/>
              <a:gd name="T8" fmla="*/ 16903 w 71"/>
              <a:gd name="T9" fmla="*/ 7937 h 29"/>
              <a:gd name="T10" fmla="*/ 0 w 71"/>
              <a:gd name="T11" fmla="*/ 22225 h 29"/>
              <a:gd name="T12" fmla="*/ 8452 w 71"/>
              <a:gd name="T13" fmla="*/ 44450 h 29"/>
              <a:gd name="T14" fmla="*/ 26764 w 71"/>
              <a:gd name="T15" fmla="*/ 14287 h 29"/>
              <a:gd name="T16" fmla="*/ 43667 w 71"/>
              <a:gd name="T17" fmla="*/ 11112 h 29"/>
              <a:gd name="T18" fmla="*/ 88743 w 71"/>
              <a:gd name="T19" fmla="*/ 25400 h 29"/>
              <a:gd name="T20" fmla="*/ 98603 w 71"/>
              <a:gd name="T21" fmla="*/ 1905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29"/>
              <a:gd name="T35" fmla="*/ 71 w 7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29">
                <a:moveTo>
                  <a:pt x="70" y="12"/>
                </a:moveTo>
                <a:lnTo>
                  <a:pt x="63" y="12"/>
                </a:lnTo>
                <a:lnTo>
                  <a:pt x="36" y="0"/>
                </a:lnTo>
                <a:lnTo>
                  <a:pt x="22" y="0"/>
                </a:lnTo>
                <a:lnTo>
                  <a:pt x="12" y="5"/>
                </a:lnTo>
                <a:lnTo>
                  <a:pt x="0" y="14"/>
                </a:lnTo>
                <a:lnTo>
                  <a:pt x="6" y="28"/>
                </a:lnTo>
                <a:lnTo>
                  <a:pt x="19" y="9"/>
                </a:lnTo>
                <a:lnTo>
                  <a:pt x="31" y="7"/>
                </a:lnTo>
                <a:lnTo>
                  <a:pt x="63" y="16"/>
                </a:lnTo>
                <a:lnTo>
                  <a:pt x="70" y="12"/>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43583" name="Freeform 575"/>
          <p:cNvSpPr>
            <a:spLocks/>
          </p:cNvSpPr>
          <p:nvPr/>
        </p:nvSpPr>
        <p:spPr bwMode="auto">
          <a:xfrm>
            <a:off x="5954713" y="2992438"/>
            <a:ext cx="109537" cy="55562"/>
          </a:xfrm>
          <a:custGeom>
            <a:avLst/>
            <a:gdLst>
              <a:gd name="T0" fmla="*/ 108114 w 77"/>
              <a:gd name="T1" fmla="*/ 22225 h 35"/>
              <a:gd name="T2" fmla="*/ 96734 w 77"/>
              <a:gd name="T3" fmla="*/ 22225 h 35"/>
              <a:gd name="T4" fmla="*/ 55480 w 77"/>
              <a:gd name="T5" fmla="*/ 0 h 35"/>
              <a:gd name="T6" fmla="*/ 34141 w 77"/>
              <a:gd name="T7" fmla="*/ 0 h 35"/>
              <a:gd name="T8" fmla="*/ 18493 w 77"/>
              <a:gd name="T9" fmla="*/ 9525 h 35"/>
              <a:gd name="T10" fmla="*/ 0 w 77"/>
              <a:gd name="T11" fmla="*/ 26987 h 35"/>
              <a:gd name="T12" fmla="*/ 9958 w 77"/>
              <a:gd name="T13" fmla="*/ 53975 h 35"/>
              <a:gd name="T14" fmla="*/ 29874 w 77"/>
              <a:gd name="T15" fmla="*/ 17462 h 35"/>
              <a:gd name="T16" fmla="*/ 48367 w 77"/>
              <a:gd name="T17" fmla="*/ 12700 h 35"/>
              <a:gd name="T18" fmla="*/ 96734 w 77"/>
              <a:gd name="T19" fmla="*/ 30162 h 35"/>
              <a:gd name="T20" fmla="*/ 108114 w 77"/>
              <a:gd name="T21" fmla="*/ 2222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5"/>
              <a:gd name="T35" fmla="*/ 77 w 7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5">
                <a:moveTo>
                  <a:pt x="76" y="14"/>
                </a:moveTo>
                <a:lnTo>
                  <a:pt x="68" y="14"/>
                </a:lnTo>
                <a:lnTo>
                  <a:pt x="39" y="0"/>
                </a:lnTo>
                <a:lnTo>
                  <a:pt x="24" y="0"/>
                </a:lnTo>
                <a:lnTo>
                  <a:pt x="13" y="6"/>
                </a:lnTo>
                <a:lnTo>
                  <a:pt x="0" y="17"/>
                </a:lnTo>
                <a:lnTo>
                  <a:pt x="7" y="34"/>
                </a:lnTo>
                <a:lnTo>
                  <a:pt x="21" y="11"/>
                </a:lnTo>
                <a:lnTo>
                  <a:pt x="34" y="8"/>
                </a:lnTo>
                <a:lnTo>
                  <a:pt x="68" y="19"/>
                </a:lnTo>
                <a:lnTo>
                  <a:pt x="76" y="14"/>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84" name="Freeform 576"/>
          <p:cNvSpPr>
            <a:spLocks/>
          </p:cNvSpPr>
          <p:nvPr/>
        </p:nvSpPr>
        <p:spPr bwMode="auto">
          <a:xfrm>
            <a:off x="6143625" y="2955925"/>
            <a:ext cx="23813" cy="28575"/>
          </a:xfrm>
          <a:custGeom>
            <a:avLst/>
            <a:gdLst>
              <a:gd name="T0" fmla="*/ 8405 w 17"/>
              <a:gd name="T1" fmla="*/ 0 h 18"/>
              <a:gd name="T2" fmla="*/ 0 w 17"/>
              <a:gd name="T3" fmla="*/ 6350 h 18"/>
              <a:gd name="T4" fmla="*/ 0 w 17"/>
              <a:gd name="T5" fmla="*/ 26988 h 18"/>
              <a:gd name="T6" fmla="*/ 19611 w 17"/>
              <a:gd name="T7" fmla="*/ 26988 h 18"/>
              <a:gd name="T8" fmla="*/ 22412 w 17"/>
              <a:gd name="T9" fmla="*/ 20637 h 18"/>
              <a:gd name="T10" fmla="*/ 8405 w 17"/>
              <a:gd name="T11" fmla="*/ 20637 h 18"/>
              <a:gd name="T12" fmla="*/ 1401 w 17"/>
              <a:gd name="T13" fmla="*/ 6350 h 18"/>
              <a:gd name="T14" fmla="*/ 14008 w 17"/>
              <a:gd name="T15" fmla="*/ 3175 h 18"/>
              <a:gd name="T16" fmla="*/ 8405 w 17"/>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8"/>
              <a:gd name="T29" fmla="*/ 17 w 17"/>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8">
                <a:moveTo>
                  <a:pt x="6" y="0"/>
                </a:moveTo>
                <a:lnTo>
                  <a:pt x="0" y="4"/>
                </a:lnTo>
                <a:lnTo>
                  <a:pt x="0" y="17"/>
                </a:lnTo>
                <a:lnTo>
                  <a:pt x="14" y="17"/>
                </a:lnTo>
                <a:lnTo>
                  <a:pt x="16" y="13"/>
                </a:lnTo>
                <a:lnTo>
                  <a:pt x="6" y="13"/>
                </a:lnTo>
                <a:lnTo>
                  <a:pt x="1" y="4"/>
                </a:lnTo>
                <a:lnTo>
                  <a:pt x="10" y="2"/>
                </a:lnTo>
                <a:lnTo>
                  <a:pt x="6" y="0"/>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43585" name="Freeform 577"/>
          <p:cNvSpPr>
            <a:spLocks/>
          </p:cNvSpPr>
          <p:nvPr/>
        </p:nvSpPr>
        <p:spPr bwMode="auto">
          <a:xfrm>
            <a:off x="6143625" y="2955925"/>
            <a:ext cx="30163" cy="38100"/>
          </a:xfrm>
          <a:custGeom>
            <a:avLst/>
            <a:gdLst>
              <a:gd name="T0" fmla="*/ 11491 w 21"/>
              <a:gd name="T1" fmla="*/ 0 h 24"/>
              <a:gd name="T2" fmla="*/ 0 w 21"/>
              <a:gd name="T3" fmla="*/ 7938 h 24"/>
              <a:gd name="T4" fmla="*/ 0 w 21"/>
              <a:gd name="T5" fmla="*/ 36513 h 24"/>
              <a:gd name="T6" fmla="*/ 25854 w 21"/>
              <a:gd name="T7" fmla="*/ 36513 h 24"/>
              <a:gd name="T8" fmla="*/ 28727 w 21"/>
              <a:gd name="T9" fmla="*/ 28575 h 24"/>
              <a:gd name="T10" fmla="*/ 11491 w 21"/>
              <a:gd name="T11" fmla="*/ 28575 h 24"/>
              <a:gd name="T12" fmla="*/ 2873 w 21"/>
              <a:gd name="T13" fmla="*/ 7938 h 24"/>
              <a:gd name="T14" fmla="*/ 18672 w 21"/>
              <a:gd name="T15" fmla="*/ 4763 h 24"/>
              <a:gd name="T16" fmla="*/ 11491 w 2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4"/>
              <a:gd name="T29" fmla="*/ 21 w 2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4">
                <a:moveTo>
                  <a:pt x="8" y="0"/>
                </a:moveTo>
                <a:lnTo>
                  <a:pt x="0" y="5"/>
                </a:lnTo>
                <a:lnTo>
                  <a:pt x="0" y="23"/>
                </a:lnTo>
                <a:lnTo>
                  <a:pt x="18" y="23"/>
                </a:lnTo>
                <a:lnTo>
                  <a:pt x="20" y="18"/>
                </a:lnTo>
                <a:lnTo>
                  <a:pt x="8" y="18"/>
                </a:lnTo>
                <a:lnTo>
                  <a:pt x="2" y="5"/>
                </a:lnTo>
                <a:lnTo>
                  <a:pt x="13" y="3"/>
                </a:lnTo>
                <a:lnTo>
                  <a:pt x="8"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86" name="Freeform 578"/>
          <p:cNvSpPr>
            <a:spLocks/>
          </p:cNvSpPr>
          <p:nvPr/>
        </p:nvSpPr>
        <p:spPr bwMode="auto">
          <a:xfrm>
            <a:off x="6565900" y="2760663"/>
            <a:ext cx="92075" cy="112712"/>
          </a:xfrm>
          <a:custGeom>
            <a:avLst/>
            <a:gdLst>
              <a:gd name="T0" fmla="*/ 83576 w 65"/>
              <a:gd name="T1" fmla="*/ 0 h 71"/>
              <a:gd name="T2" fmla="*/ 70827 w 65"/>
              <a:gd name="T3" fmla="*/ 15875 h 71"/>
              <a:gd name="T4" fmla="*/ 70827 w 65"/>
              <a:gd name="T5" fmla="*/ 38100 h 71"/>
              <a:gd name="T6" fmla="*/ 60911 w 65"/>
              <a:gd name="T7" fmla="*/ 52387 h 71"/>
              <a:gd name="T8" fmla="*/ 43913 w 65"/>
              <a:gd name="T9" fmla="*/ 68262 h 71"/>
              <a:gd name="T10" fmla="*/ 25498 w 65"/>
              <a:gd name="T11" fmla="*/ 87312 h 71"/>
              <a:gd name="T12" fmla="*/ 0 w 65"/>
              <a:gd name="T13" fmla="*/ 100012 h 71"/>
              <a:gd name="T14" fmla="*/ 7083 w 65"/>
              <a:gd name="T15" fmla="*/ 111125 h 71"/>
              <a:gd name="T16" fmla="*/ 22665 w 65"/>
              <a:gd name="T17" fmla="*/ 106362 h 71"/>
              <a:gd name="T18" fmla="*/ 32580 w 65"/>
              <a:gd name="T19" fmla="*/ 100012 h 71"/>
              <a:gd name="T20" fmla="*/ 36830 w 65"/>
              <a:gd name="T21" fmla="*/ 92075 h 71"/>
              <a:gd name="T22" fmla="*/ 46746 w 65"/>
              <a:gd name="T23" fmla="*/ 87312 h 71"/>
              <a:gd name="T24" fmla="*/ 50995 w 65"/>
              <a:gd name="T25" fmla="*/ 80962 h 71"/>
              <a:gd name="T26" fmla="*/ 63744 w 65"/>
              <a:gd name="T27" fmla="*/ 76200 h 71"/>
              <a:gd name="T28" fmla="*/ 77910 w 65"/>
              <a:gd name="T29" fmla="*/ 49212 h 71"/>
              <a:gd name="T30" fmla="*/ 87825 w 65"/>
              <a:gd name="T31" fmla="*/ 41275 h 71"/>
              <a:gd name="T32" fmla="*/ 90658 w 65"/>
              <a:gd name="T33" fmla="*/ 0 h 71"/>
              <a:gd name="T34" fmla="*/ 83576 w 65"/>
              <a:gd name="T35" fmla="*/ 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71"/>
              <a:gd name="T56" fmla="*/ 65 w 65"/>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71">
                <a:moveTo>
                  <a:pt x="59" y="0"/>
                </a:moveTo>
                <a:lnTo>
                  <a:pt x="50" y="10"/>
                </a:lnTo>
                <a:lnTo>
                  <a:pt x="50" y="24"/>
                </a:lnTo>
                <a:lnTo>
                  <a:pt x="43" y="33"/>
                </a:lnTo>
                <a:lnTo>
                  <a:pt x="31" y="43"/>
                </a:lnTo>
                <a:lnTo>
                  <a:pt x="18" y="55"/>
                </a:lnTo>
                <a:lnTo>
                  <a:pt x="0" y="63"/>
                </a:lnTo>
                <a:lnTo>
                  <a:pt x="5" y="70"/>
                </a:lnTo>
                <a:lnTo>
                  <a:pt x="16" y="67"/>
                </a:lnTo>
                <a:lnTo>
                  <a:pt x="23" y="63"/>
                </a:lnTo>
                <a:lnTo>
                  <a:pt x="26" y="58"/>
                </a:lnTo>
                <a:lnTo>
                  <a:pt x="33" y="55"/>
                </a:lnTo>
                <a:lnTo>
                  <a:pt x="36" y="51"/>
                </a:lnTo>
                <a:lnTo>
                  <a:pt x="45" y="48"/>
                </a:lnTo>
                <a:lnTo>
                  <a:pt x="55" y="31"/>
                </a:lnTo>
                <a:lnTo>
                  <a:pt x="62" y="26"/>
                </a:lnTo>
                <a:lnTo>
                  <a:pt x="64" y="0"/>
                </a:lnTo>
                <a:lnTo>
                  <a:pt x="59" y="0"/>
                </a:lnTo>
              </a:path>
            </a:pathLst>
          </a:custGeom>
          <a:solidFill>
            <a:srgbClr val="0000FF"/>
          </a:solidFill>
          <a:ln w="12700" cap="rnd" cmpd="sng">
            <a:noFill/>
            <a:prstDash val="solid"/>
            <a:round/>
            <a:headEnd type="none" w="med" len="med"/>
            <a:tailEnd type="none" w="med" len="med"/>
          </a:ln>
        </p:spPr>
        <p:txBody>
          <a:bodyPr/>
          <a:lstStyle/>
          <a:p>
            <a:endParaRPr lang="en-US" dirty="0"/>
          </a:p>
        </p:txBody>
      </p:sp>
      <p:sp>
        <p:nvSpPr>
          <p:cNvPr id="43587" name="Freeform 579"/>
          <p:cNvSpPr>
            <a:spLocks/>
          </p:cNvSpPr>
          <p:nvPr/>
        </p:nvSpPr>
        <p:spPr bwMode="auto">
          <a:xfrm>
            <a:off x="6565900" y="2760663"/>
            <a:ext cx="100013" cy="122237"/>
          </a:xfrm>
          <a:custGeom>
            <a:avLst/>
            <a:gdLst>
              <a:gd name="T0" fmla="*/ 91561 w 71"/>
              <a:gd name="T1" fmla="*/ 0 h 77"/>
              <a:gd name="T2" fmla="*/ 77475 w 71"/>
              <a:gd name="T3" fmla="*/ 17462 h 77"/>
              <a:gd name="T4" fmla="*/ 77475 w 71"/>
              <a:gd name="T5" fmla="*/ 41275 h 77"/>
              <a:gd name="T6" fmla="*/ 66206 w 71"/>
              <a:gd name="T7" fmla="*/ 57150 h 77"/>
              <a:gd name="T8" fmla="*/ 47894 w 71"/>
              <a:gd name="T9" fmla="*/ 74612 h 77"/>
              <a:gd name="T10" fmla="*/ 28173 w 71"/>
              <a:gd name="T11" fmla="*/ 95250 h 77"/>
              <a:gd name="T12" fmla="*/ 0 w 71"/>
              <a:gd name="T13" fmla="*/ 107950 h 77"/>
              <a:gd name="T14" fmla="*/ 7043 w 71"/>
              <a:gd name="T15" fmla="*/ 120650 h 77"/>
              <a:gd name="T16" fmla="*/ 25355 w 71"/>
              <a:gd name="T17" fmla="*/ 115887 h 77"/>
              <a:gd name="T18" fmla="*/ 35216 w 71"/>
              <a:gd name="T19" fmla="*/ 107950 h 77"/>
              <a:gd name="T20" fmla="*/ 39442 w 71"/>
              <a:gd name="T21" fmla="*/ 100012 h 77"/>
              <a:gd name="T22" fmla="*/ 50711 w 71"/>
              <a:gd name="T23" fmla="*/ 95250 h 77"/>
              <a:gd name="T24" fmla="*/ 54937 w 71"/>
              <a:gd name="T25" fmla="*/ 87312 h 77"/>
              <a:gd name="T26" fmla="*/ 69023 w 71"/>
              <a:gd name="T27" fmla="*/ 82550 h 77"/>
              <a:gd name="T28" fmla="*/ 84518 w 71"/>
              <a:gd name="T29" fmla="*/ 53975 h 77"/>
              <a:gd name="T30" fmla="*/ 95787 w 71"/>
              <a:gd name="T31" fmla="*/ 44450 h 77"/>
              <a:gd name="T32" fmla="*/ 98604 w 71"/>
              <a:gd name="T33" fmla="*/ 0 h 77"/>
              <a:gd name="T34" fmla="*/ 91561 w 71"/>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77"/>
              <a:gd name="T56" fmla="*/ 71 w 71"/>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77">
                <a:moveTo>
                  <a:pt x="65" y="0"/>
                </a:moveTo>
                <a:lnTo>
                  <a:pt x="55" y="11"/>
                </a:lnTo>
                <a:lnTo>
                  <a:pt x="55" y="26"/>
                </a:lnTo>
                <a:lnTo>
                  <a:pt x="47" y="36"/>
                </a:lnTo>
                <a:lnTo>
                  <a:pt x="34" y="47"/>
                </a:lnTo>
                <a:lnTo>
                  <a:pt x="20" y="60"/>
                </a:lnTo>
                <a:lnTo>
                  <a:pt x="0" y="68"/>
                </a:lnTo>
                <a:lnTo>
                  <a:pt x="5" y="76"/>
                </a:lnTo>
                <a:lnTo>
                  <a:pt x="18" y="73"/>
                </a:lnTo>
                <a:lnTo>
                  <a:pt x="25" y="68"/>
                </a:lnTo>
                <a:lnTo>
                  <a:pt x="28" y="63"/>
                </a:lnTo>
                <a:lnTo>
                  <a:pt x="36" y="60"/>
                </a:lnTo>
                <a:lnTo>
                  <a:pt x="39" y="55"/>
                </a:lnTo>
                <a:lnTo>
                  <a:pt x="49" y="52"/>
                </a:lnTo>
                <a:lnTo>
                  <a:pt x="60" y="34"/>
                </a:lnTo>
                <a:lnTo>
                  <a:pt x="68" y="28"/>
                </a:lnTo>
                <a:lnTo>
                  <a:pt x="70" y="0"/>
                </a:lnTo>
                <a:lnTo>
                  <a:pt x="65"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88" name="Freeform 580"/>
          <p:cNvSpPr>
            <a:spLocks/>
          </p:cNvSpPr>
          <p:nvPr/>
        </p:nvSpPr>
        <p:spPr bwMode="auto">
          <a:xfrm>
            <a:off x="6465888" y="1990725"/>
            <a:ext cx="55562" cy="38100"/>
          </a:xfrm>
          <a:custGeom>
            <a:avLst/>
            <a:gdLst>
              <a:gd name="T0" fmla="*/ 4274 w 39"/>
              <a:gd name="T1" fmla="*/ 0 h 24"/>
              <a:gd name="T2" fmla="*/ 0 w 39"/>
              <a:gd name="T3" fmla="*/ 36513 h 24"/>
              <a:gd name="T4" fmla="*/ 54137 w 39"/>
              <a:gd name="T5" fmla="*/ 19050 h 24"/>
              <a:gd name="T6" fmla="*/ 38466 w 39"/>
              <a:gd name="T7" fmla="*/ 0 h 24"/>
              <a:gd name="T8" fmla="*/ 34192 w 39"/>
              <a:gd name="T9" fmla="*/ 12700 h 24"/>
              <a:gd name="T10" fmla="*/ 15671 w 39"/>
              <a:gd name="T11" fmla="*/ 19050 h 24"/>
              <a:gd name="T12" fmla="*/ 4274 w 39"/>
              <a:gd name="T13" fmla="*/ 0 h 24"/>
              <a:gd name="T14" fmla="*/ 0 60000 65536"/>
              <a:gd name="T15" fmla="*/ 0 60000 65536"/>
              <a:gd name="T16" fmla="*/ 0 60000 65536"/>
              <a:gd name="T17" fmla="*/ 0 60000 65536"/>
              <a:gd name="T18" fmla="*/ 0 60000 65536"/>
              <a:gd name="T19" fmla="*/ 0 60000 65536"/>
              <a:gd name="T20" fmla="*/ 0 60000 65536"/>
              <a:gd name="T21" fmla="*/ 0 w 39"/>
              <a:gd name="T22" fmla="*/ 0 h 24"/>
              <a:gd name="T23" fmla="*/ 39 w 3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4">
                <a:moveTo>
                  <a:pt x="3" y="0"/>
                </a:moveTo>
                <a:lnTo>
                  <a:pt x="0" y="23"/>
                </a:lnTo>
                <a:lnTo>
                  <a:pt x="38" y="12"/>
                </a:lnTo>
                <a:lnTo>
                  <a:pt x="27" y="0"/>
                </a:lnTo>
                <a:lnTo>
                  <a:pt x="24" y="8"/>
                </a:lnTo>
                <a:lnTo>
                  <a:pt x="11" y="12"/>
                </a:lnTo>
                <a:lnTo>
                  <a:pt x="3" y="0"/>
                </a:lnTo>
              </a:path>
            </a:pathLst>
          </a:custGeom>
          <a:solidFill>
            <a:srgbClr val="0000CC"/>
          </a:solidFill>
          <a:ln w="12700" cap="rnd" cmpd="sng">
            <a:noFill/>
            <a:prstDash val="solid"/>
            <a:round/>
            <a:headEnd type="none" w="med" len="med"/>
            <a:tailEnd type="none" w="med" len="med"/>
          </a:ln>
        </p:spPr>
        <p:txBody>
          <a:bodyPr/>
          <a:lstStyle/>
          <a:p>
            <a:endParaRPr lang="en-US" dirty="0"/>
          </a:p>
        </p:txBody>
      </p:sp>
      <p:sp>
        <p:nvSpPr>
          <p:cNvPr id="43589" name="Freeform 581"/>
          <p:cNvSpPr>
            <a:spLocks/>
          </p:cNvSpPr>
          <p:nvPr/>
        </p:nvSpPr>
        <p:spPr bwMode="auto">
          <a:xfrm>
            <a:off x="6465888" y="1990725"/>
            <a:ext cx="63500" cy="47625"/>
          </a:xfrm>
          <a:custGeom>
            <a:avLst/>
            <a:gdLst>
              <a:gd name="T0" fmla="*/ 4233 w 45"/>
              <a:gd name="T1" fmla="*/ 0 h 30"/>
              <a:gd name="T2" fmla="*/ 0 w 45"/>
              <a:gd name="T3" fmla="*/ 46038 h 30"/>
              <a:gd name="T4" fmla="*/ 62089 w 45"/>
              <a:gd name="T5" fmla="*/ 23813 h 30"/>
              <a:gd name="T6" fmla="*/ 43744 w 45"/>
              <a:gd name="T7" fmla="*/ 0 h 30"/>
              <a:gd name="T8" fmla="*/ 39511 w 45"/>
              <a:gd name="T9" fmla="*/ 15875 h 30"/>
              <a:gd name="T10" fmla="*/ 18344 w 45"/>
              <a:gd name="T11" fmla="*/ 23813 h 30"/>
              <a:gd name="T12" fmla="*/ 4233 w 45"/>
              <a:gd name="T13" fmla="*/ 0 h 30"/>
              <a:gd name="T14" fmla="*/ 0 60000 65536"/>
              <a:gd name="T15" fmla="*/ 0 60000 65536"/>
              <a:gd name="T16" fmla="*/ 0 60000 65536"/>
              <a:gd name="T17" fmla="*/ 0 60000 65536"/>
              <a:gd name="T18" fmla="*/ 0 60000 65536"/>
              <a:gd name="T19" fmla="*/ 0 60000 65536"/>
              <a:gd name="T20" fmla="*/ 0 60000 65536"/>
              <a:gd name="T21" fmla="*/ 0 w 45"/>
              <a:gd name="T22" fmla="*/ 0 h 30"/>
              <a:gd name="T23" fmla="*/ 45 w 4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0">
                <a:moveTo>
                  <a:pt x="3" y="0"/>
                </a:moveTo>
                <a:lnTo>
                  <a:pt x="0" y="29"/>
                </a:lnTo>
                <a:lnTo>
                  <a:pt x="44" y="15"/>
                </a:lnTo>
                <a:lnTo>
                  <a:pt x="31" y="0"/>
                </a:lnTo>
                <a:lnTo>
                  <a:pt x="28" y="10"/>
                </a:lnTo>
                <a:lnTo>
                  <a:pt x="13" y="15"/>
                </a:lnTo>
                <a:lnTo>
                  <a:pt x="3"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43590" name="Freeform 582"/>
          <p:cNvSpPr>
            <a:spLocks/>
          </p:cNvSpPr>
          <p:nvPr/>
        </p:nvSpPr>
        <p:spPr bwMode="auto">
          <a:xfrm>
            <a:off x="2887663" y="4729163"/>
            <a:ext cx="407987" cy="830262"/>
          </a:xfrm>
          <a:custGeom>
            <a:avLst/>
            <a:gdLst>
              <a:gd name="T0" fmla="*/ 0 w 289"/>
              <a:gd name="T1" fmla="*/ 760412 h 523"/>
              <a:gd name="T2" fmla="*/ 4235 w 289"/>
              <a:gd name="T3" fmla="*/ 782637 h 523"/>
              <a:gd name="T4" fmla="*/ 18352 w 289"/>
              <a:gd name="T5" fmla="*/ 777874 h 523"/>
              <a:gd name="T6" fmla="*/ 25411 w 289"/>
              <a:gd name="T7" fmla="*/ 819150 h 523"/>
              <a:gd name="T8" fmla="*/ 100232 w 289"/>
              <a:gd name="T9" fmla="*/ 828675 h 523"/>
              <a:gd name="T10" fmla="*/ 80468 w 289"/>
              <a:gd name="T11" fmla="*/ 806449 h 523"/>
              <a:gd name="T12" fmla="*/ 95997 w 289"/>
              <a:gd name="T13" fmla="*/ 749299 h 523"/>
              <a:gd name="T14" fmla="*/ 111526 w 289"/>
              <a:gd name="T15" fmla="*/ 757237 h 523"/>
              <a:gd name="T16" fmla="*/ 155289 w 289"/>
              <a:gd name="T17" fmla="*/ 682624 h 523"/>
              <a:gd name="T18" fmla="*/ 121408 w 289"/>
              <a:gd name="T19" fmla="*/ 636587 h 523"/>
              <a:gd name="T20" fmla="*/ 162348 w 289"/>
              <a:gd name="T21" fmla="*/ 611187 h 523"/>
              <a:gd name="T22" fmla="*/ 170818 w 289"/>
              <a:gd name="T23" fmla="*/ 569912 h 523"/>
              <a:gd name="T24" fmla="*/ 187759 w 289"/>
              <a:gd name="T25" fmla="*/ 554037 h 523"/>
              <a:gd name="T26" fmla="*/ 173641 w 289"/>
              <a:gd name="T27" fmla="*/ 544512 h 523"/>
              <a:gd name="T28" fmla="*/ 199052 w 289"/>
              <a:gd name="T29" fmla="*/ 544512 h 523"/>
              <a:gd name="T30" fmla="*/ 194817 w 289"/>
              <a:gd name="T31" fmla="*/ 523875 h 523"/>
              <a:gd name="T32" fmla="*/ 184935 w 289"/>
              <a:gd name="T33" fmla="*/ 541337 h 523"/>
              <a:gd name="T34" fmla="*/ 173641 w 289"/>
              <a:gd name="T35" fmla="*/ 523875 h 523"/>
              <a:gd name="T36" fmla="*/ 170818 w 289"/>
              <a:gd name="T37" fmla="*/ 495300 h 523"/>
              <a:gd name="T38" fmla="*/ 225875 w 289"/>
              <a:gd name="T39" fmla="*/ 495300 h 523"/>
              <a:gd name="T40" fmla="*/ 228699 w 289"/>
              <a:gd name="T41" fmla="*/ 436562 h 523"/>
              <a:gd name="T42" fmla="*/ 314813 w 289"/>
              <a:gd name="T43" fmla="*/ 428625 h 523"/>
              <a:gd name="T44" fmla="*/ 344460 w 289"/>
              <a:gd name="T45" fmla="*/ 382587 h 523"/>
              <a:gd name="T46" fmla="*/ 306343 w 289"/>
              <a:gd name="T47" fmla="*/ 307975 h 523"/>
              <a:gd name="T48" fmla="*/ 321872 w 289"/>
              <a:gd name="T49" fmla="*/ 207962 h 523"/>
              <a:gd name="T50" fmla="*/ 406575 w 289"/>
              <a:gd name="T51" fmla="*/ 128587 h 523"/>
              <a:gd name="T52" fmla="*/ 402340 w 289"/>
              <a:gd name="T53" fmla="*/ 90487 h 523"/>
              <a:gd name="T54" fmla="*/ 392458 w 289"/>
              <a:gd name="T55" fmla="*/ 90487 h 523"/>
              <a:gd name="T56" fmla="*/ 365635 w 289"/>
              <a:gd name="T57" fmla="*/ 136525 h 523"/>
              <a:gd name="T58" fmla="*/ 306343 w 289"/>
              <a:gd name="T59" fmla="*/ 133350 h 523"/>
              <a:gd name="T60" fmla="*/ 317637 w 289"/>
              <a:gd name="T61" fmla="*/ 82550 h 523"/>
              <a:gd name="T62" fmla="*/ 221640 w 289"/>
              <a:gd name="T63" fmla="*/ 12700 h 523"/>
              <a:gd name="T64" fmla="*/ 191994 w 289"/>
              <a:gd name="T65" fmla="*/ 3175 h 523"/>
              <a:gd name="T66" fmla="*/ 184935 w 289"/>
              <a:gd name="T67" fmla="*/ 20637 h 523"/>
              <a:gd name="T68" fmla="*/ 146819 w 289"/>
              <a:gd name="T69" fmla="*/ 0 h 523"/>
              <a:gd name="T70" fmla="*/ 125643 w 289"/>
              <a:gd name="T71" fmla="*/ 23812 h 523"/>
              <a:gd name="T72" fmla="*/ 125643 w 289"/>
              <a:gd name="T73" fmla="*/ 53975 h 523"/>
              <a:gd name="T74" fmla="*/ 100232 w 289"/>
              <a:gd name="T75" fmla="*/ 66675 h 523"/>
              <a:gd name="T76" fmla="*/ 100232 w 289"/>
              <a:gd name="T77" fmla="*/ 125412 h 523"/>
              <a:gd name="T78" fmla="*/ 77645 w 289"/>
              <a:gd name="T79" fmla="*/ 153987 h 523"/>
              <a:gd name="T80" fmla="*/ 59292 w 289"/>
              <a:gd name="T81" fmla="*/ 236537 h 523"/>
              <a:gd name="T82" fmla="*/ 70586 w 289"/>
              <a:gd name="T83" fmla="*/ 311150 h 523"/>
              <a:gd name="T84" fmla="*/ 43763 w 289"/>
              <a:gd name="T85" fmla="*/ 377825 h 523"/>
              <a:gd name="T86" fmla="*/ 25411 w 289"/>
              <a:gd name="T87" fmla="*/ 541337 h 523"/>
              <a:gd name="T88" fmla="*/ 39528 w 289"/>
              <a:gd name="T89" fmla="*/ 603250 h 523"/>
              <a:gd name="T90" fmla="*/ 25411 w 289"/>
              <a:gd name="T91" fmla="*/ 608012 h 523"/>
              <a:gd name="T92" fmla="*/ 32470 w 289"/>
              <a:gd name="T93" fmla="*/ 657224 h 523"/>
              <a:gd name="T94" fmla="*/ 0 w 289"/>
              <a:gd name="T95" fmla="*/ 760412 h 5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9"/>
              <a:gd name="T145" fmla="*/ 0 h 523"/>
              <a:gd name="T146" fmla="*/ 289 w 289"/>
              <a:gd name="T147" fmla="*/ 523 h 5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9" h="523">
                <a:moveTo>
                  <a:pt x="0" y="479"/>
                </a:moveTo>
                <a:lnTo>
                  <a:pt x="3" y="493"/>
                </a:lnTo>
                <a:lnTo>
                  <a:pt x="13" y="490"/>
                </a:lnTo>
                <a:lnTo>
                  <a:pt x="18" y="516"/>
                </a:lnTo>
                <a:lnTo>
                  <a:pt x="71" y="522"/>
                </a:lnTo>
                <a:lnTo>
                  <a:pt x="57" y="508"/>
                </a:lnTo>
                <a:lnTo>
                  <a:pt x="68" y="472"/>
                </a:lnTo>
                <a:lnTo>
                  <a:pt x="79" y="477"/>
                </a:lnTo>
                <a:lnTo>
                  <a:pt x="110" y="430"/>
                </a:lnTo>
                <a:lnTo>
                  <a:pt x="86" y="401"/>
                </a:lnTo>
                <a:lnTo>
                  <a:pt x="115" y="385"/>
                </a:lnTo>
                <a:lnTo>
                  <a:pt x="121" y="359"/>
                </a:lnTo>
                <a:lnTo>
                  <a:pt x="133" y="349"/>
                </a:lnTo>
                <a:lnTo>
                  <a:pt x="123" y="343"/>
                </a:lnTo>
                <a:lnTo>
                  <a:pt x="141" y="343"/>
                </a:lnTo>
                <a:lnTo>
                  <a:pt x="138" y="330"/>
                </a:lnTo>
                <a:lnTo>
                  <a:pt x="131" y="341"/>
                </a:lnTo>
                <a:lnTo>
                  <a:pt x="123" y="330"/>
                </a:lnTo>
                <a:lnTo>
                  <a:pt x="121" y="312"/>
                </a:lnTo>
                <a:lnTo>
                  <a:pt x="160" y="312"/>
                </a:lnTo>
                <a:lnTo>
                  <a:pt x="162" y="275"/>
                </a:lnTo>
                <a:lnTo>
                  <a:pt x="223" y="270"/>
                </a:lnTo>
                <a:lnTo>
                  <a:pt x="244" y="241"/>
                </a:lnTo>
                <a:lnTo>
                  <a:pt x="217" y="194"/>
                </a:lnTo>
                <a:lnTo>
                  <a:pt x="228" y="131"/>
                </a:lnTo>
                <a:lnTo>
                  <a:pt x="288" y="81"/>
                </a:lnTo>
                <a:lnTo>
                  <a:pt x="285" y="57"/>
                </a:lnTo>
                <a:lnTo>
                  <a:pt x="278" y="57"/>
                </a:lnTo>
                <a:lnTo>
                  <a:pt x="259" y="86"/>
                </a:lnTo>
                <a:lnTo>
                  <a:pt x="217" y="84"/>
                </a:lnTo>
                <a:lnTo>
                  <a:pt x="225" y="52"/>
                </a:lnTo>
                <a:lnTo>
                  <a:pt x="157" y="8"/>
                </a:lnTo>
                <a:lnTo>
                  <a:pt x="136" y="2"/>
                </a:lnTo>
                <a:lnTo>
                  <a:pt x="131" y="13"/>
                </a:lnTo>
                <a:lnTo>
                  <a:pt x="104" y="0"/>
                </a:lnTo>
                <a:lnTo>
                  <a:pt x="89" y="15"/>
                </a:lnTo>
                <a:lnTo>
                  <a:pt x="89" y="34"/>
                </a:lnTo>
                <a:lnTo>
                  <a:pt x="71" y="42"/>
                </a:lnTo>
                <a:lnTo>
                  <a:pt x="71" y="79"/>
                </a:lnTo>
                <a:lnTo>
                  <a:pt x="55" y="97"/>
                </a:lnTo>
                <a:lnTo>
                  <a:pt x="42" y="149"/>
                </a:lnTo>
                <a:lnTo>
                  <a:pt x="50" y="196"/>
                </a:lnTo>
                <a:lnTo>
                  <a:pt x="31" y="238"/>
                </a:lnTo>
                <a:lnTo>
                  <a:pt x="18" y="341"/>
                </a:lnTo>
                <a:lnTo>
                  <a:pt x="28" y="380"/>
                </a:lnTo>
                <a:lnTo>
                  <a:pt x="18" y="383"/>
                </a:lnTo>
                <a:lnTo>
                  <a:pt x="23" y="414"/>
                </a:lnTo>
                <a:lnTo>
                  <a:pt x="0" y="47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591" name="Freeform 583"/>
          <p:cNvSpPr>
            <a:spLocks/>
          </p:cNvSpPr>
          <p:nvPr/>
        </p:nvSpPr>
        <p:spPr bwMode="auto">
          <a:xfrm>
            <a:off x="2982913" y="5565775"/>
            <a:ext cx="76200" cy="73025"/>
          </a:xfrm>
          <a:custGeom>
            <a:avLst/>
            <a:gdLst>
              <a:gd name="T0" fmla="*/ 0 w 54"/>
              <a:gd name="T1" fmla="*/ 0 h 46"/>
              <a:gd name="T2" fmla="*/ 0 w 54"/>
              <a:gd name="T3" fmla="*/ 71438 h 46"/>
              <a:gd name="T4" fmla="*/ 74789 w 54"/>
              <a:gd name="T5" fmla="*/ 66675 h 46"/>
              <a:gd name="T6" fmla="*/ 18344 w 54"/>
              <a:gd name="T7" fmla="*/ 36513 h 46"/>
              <a:gd name="T8" fmla="*/ 0 w 54"/>
              <a:gd name="T9" fmla="*/ 0 h 46"/>
              <a:gd name="T10" fmla="*/ 0 60000 65536"/>
              <a:gd name="T11" fmla="*/ 0 60000 65536"/>
              <a:gd name="T12" fmla="*/ 0 60000 65536"/>
              <a:gd name="T13" fmla="*/ 0 60000 65536"/>
              <a:gd name="T14" fmla="*/ 0 60000 65536"/>
              <a:gd name="T15" fmla="*/ 0 w 54"/>
              <a:gd name="T16" fmla="*/ 0 h 46"/>
              <a:gd name="T17" fmla="*/ 54 w 54"/>
              <a:gd name="T18" fmla="*/ 46 h 46"/>
            </a:gdLst>
            <a:ahLst/>
            <a:cxnLst>
              <a:cxn ang="T10">
                <a:pos x="T0" y="T1"/>
              </a:cxn>
              <a:cxn ang="T11">
                <a:pos x="T2" y="T3"/>
              </a:cxn>
              <a:cxn ang="T12">
                <a:pos x="T4" y="T5"/>
              </a:cxn>
              <a:cxn ang="T13">
                <a:pos x="T6" y="T7"/>
              </a:cxn>
              <a:cxn ang="T14">
                <a:pos x="T8" y="T9"/>
              </a:cxn>
            </a:cxnLst>
            <a:rect l="T15" t="T16" r="T17" b="T18"/>
            <a:pathLst>
              <a:path w="54" h="46">
                <a:moveTo>
                  <a:pt x="0" y="0"/>
                </a:moveTo>
                <a:lnTo>
                  <a:pt x="0" y="45"/>
                </a:lnTo>
                <a:lnTo>
                  <a:pt x="53" y="42"/>
                </a:lnTo>
                <a:lnTo>
                  <a:pt x="13" y="23"/>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592" name="Freeform 584"/>
          <p:cNvSpPr>
            <a:spLocks/>
          </p:cNvSpPr>
          <p:nvPr/>
        </p:nvSpPr>
        <p:spPr bwMode="auto">
          <a:xfrm>
            <a:off x="6757988" y="4467225"/>
            <a:ext cx="838200" cy="708025"/>
          </a:xfrm>
          <a:custGeom>
            <a:avLst/>
            <a:gdLst>
              <a:gd name="T0" fmla="*/ 11289 w 594"/>
              <a:gd name="T1" fmla="*/ 377825 h 446"/>
              <a:gd name="T2" fmla="*/ 18344 w 594"/>
              <a:gd name="T3" fmla="*/ 365125 h 446"/>
              <a:gd name="T4" fmla="*/ 11289 w 594"/>
              <a:gd name="T5" fmla="*/ 265113 h 446"/>
              <a:gd name="T6" fmla="*/ 70556 w 594"/>
              <a:gd name="T7" fmla="*/ 228600 h 446"/>
              <a:gd name="T8" fmla="*/ 184856 w 594"/>
              <a:gd name="T9" fmla="*/ 169863 h 446"/>
              <a:gd name="T10" fmla="*/ 196144 w 594"/>
              <a:gd name="T11" fmla="*/ 133350 h 446"/>
              <a:gd name="T12" fmla="*/ 210256 w 594"/>
              <a:gd name="T13" fmla="*/ 128588 h 446"/>
              <a:gd name="T14" fmla="*/ 232833 w 594"/>
              <a:gd name="T15" fmla="*/ 107950 h 446"/>
              <a:gd name="T16" fmla="*/ 296333 w 594"/>
              <a:gd name="T17" fmla="*/ 79375 h 446"/>
              <a:gd name="T18" fmla="*/ 314678 w 594"/>
              <a:gd name="T19" fmla="*/ 90487 h 446"/>
              <a:gd name="T20" fmla="*/ 333022 w 594"/>
              <a:gd name="T21" fmla="*/ 82550 h 446"/>
              <a:gd name="T22" fmla="*/ 399344 w 594"/>
              <a:gd name="T23" fmla="*/ 28575 h 446"/>
              <a:gd name="T24" fmla="*/ 481189 w 594"/>
              <a:gd name="T25" fmla="*/ 33338 h 446"/>
              <a:gd name="T26" fmla="*/ 558800 w 594"/>
              <a:gd name="T27" fmla="*/ 161925 h 446"/>
              <a:gd name="T28" fmla="*/ 588433 w 594"/>
              <a:gd name="T29" fmla="*/ 28575 h 446"/>
              <a:gd name="T30" fmla="*/ 632178 w 594"/>
              <a:gd name="T31" fmla="*/ 79375 h 446"/>
              <a:gd name="T32" fmla="*/ 688622 w 594"/>
              <a:gd name="T33" fmla="*/ 195262 h 446"/>
              <a:gd name="T34" fmla="*/ 754944 w 594"/>
              <a:gd name="T35" fmla="*/ 277813 h 446"/>
              <a:gd name="T36" fmla="*/ 780344 w 594"/>
              <a:gd name="T37" fmla="*/ 307975 h 446"/>
              <a:gd name="T38" fmla="*/ 836789 w 594"/>
              <a:gd name="T39" fmla="*/ 419100 h 446"/>
              <a:gd name="T40" fmla="*/ 788811 w 594"/>
              <a:gd name="T41" fmla="*/ 561975 h 446"/>
              <a:gd name="T42" fmla="*/ 718255 w 594"/>
              <a:gd name="T43" fmla="*/ 677863 h 446"/>
              <a:gd name="T44" fmla="*/ 688622 w 594"/>
              <a:gd name="T45" fmla="*/ 706438 h 446"/>
              <a:gd name="T46" fmla="*/ 625122 w 594"/>
              <a:gd name="T47" fmla="*/ 698500 h 446"/>
              <a:gd name="T48" fmla="*/ 554567 w 594"/>
              <a:gd name="T49" fmla="*/ 660400 h 446"/>
              <a:gd name="T50" fmla="*/ 517878 w 594"/>
              <a:gd name="T51" fmla="*/ 615950 h 446"/>
              <a:gd name="T52" fmla="*/ 506589 w 594"/>
              <a:gd name="T53" fmla="*/ 598488 h 446"/>
              <a:gd name="T54" fmla="*/ 510822 w 594"/>
              <a:gd name="T55" fmla="*/ 527050 h 446"/>
              <a:gd name="T56" fmla="*/ 455789 w 594"/>
              <a:gd name="T57" fmla="*/ 585788 h 446"/>
              <a:gd name="T58" fmla="*/ 373944 w 594"/>
              <a:gd name="T59" fmla="*/ 508000 h 446"/>
              <a:gd name="T60" fmla="*/ 214489 w 594"/>
              <a:gd name="T61" fmla="*/ 565150 h 446"/>
              <a:gd name="T62" fmla="*/ 93133 w 594"/>
              <a:gd name="T63" fmla="*/ 593725 h 446"/>
              <a:gd name="T64" fmla="*/ 47978 w 594"/>
              <a:gd name="T65" fmla="*/ 508000 h 4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4"/>
              <a:gd name="T100" fmla="*/ 0 h 446"/>
              <a:gd name="T101" fmla="*/ 594 w 594"/>
              <a:gd name="T102" fmla="*/ 446 h 4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4" h="446">
                <a:moveTo>
                  <a:pt x="0" y="236"/>
                </a:moveTo>
                <a:lnTo>
                  <a:pt x="8" y="238"/>
                </a:lnTo>
                <a:lnTo>
                  <a:pt x="2" y="222"/>
                </a:lnTo>
                <a:lnTo>
                  <a:pt x="13" y="230"/>
                </a:lnTo>
                <a:lnTo>
                  <a:pt x="0" y="207"/>
                </a:lnTo>
                <a:lnTo>
                  <a:pt x="8" y="167"/>
                </a:lnTo>
                <a:lnTo>
                  <a:pt x="10" y="175"/>
                </a:lnTo>
                <a:lnTo>
                  <a:pt x="50" y="144"/>
                </a:lnTo>
                <a:lnTo>
                  <a:pt x="110" y="131"/>
                </a:lnTo>
                <a:lnTo>
                  <a:pt x="131" y="107"/>
                </a:lnTo>
                <a:lnTo>
                  <a:pt x="131" y="91"/>
                </a:lnTo>
                <a:lnTo>
                  <a:pt x="139" y="84"/>
                </a:lnTo>
                <a:lnTo>
                  <a:pt x="147" y="99"/>
                </a:lnTo>
                <a:lnTo>
                  <a:pt x="149" y="81"/>
                </a:lnTo>
                <a:lnTo>
                  <a:pt x="165" y="84"/>
                </a:lnTo>
                <a:lnTo>
                  <a:pt x="165" y="68"/>
                </a:lnTo>
                <a:lnTo>
                  <a:pt x="186" y="47"/>
                </a:lnTo>
                <a:lnTo>
                  <a:pt x="210" y="50"/>
                </a:lnTo>
                <a:lnTo>
                  <a:pt x="215" y="73"/>
                </a:lnTo>
                <a:lnTo>
                  <a:pt x="223" y="57"/>
                </a:lnTo>
                <a:lnTo>
                  <a:pt x="241" y="62"/>
                </a:lnTo>
                <a:lnTo>
                  <a:pt x="236" y="52"/>
                </a:lnTo>
                <a:lnTo>
                  <a:pt x="249" y="26"/>
                </a:lnTo>
                <a:lnTo>
                  <a:pt x="283" y="18"/>
                </a:lnTo>
                <a:lnTo>
                  <a:pt x="275" y="5"/>
                </a:lnTo>
                <a:lnTo>
                  <a:pt x="341" y="21"/>
                </a:lnTo>
                <a:lnTo>
                  <a:pt x="328" y="60"/>
                </a:lnTo>
                <a:lnTo>
                  <a:pt x="396" y="102"/>
                </a:lnTo>
                <a:lnTo>
                  <a:pt x="409" y="86"/>
                </a:lnTo>
                <a:lnTo>
                  <a:pt x="417" y="18"/>
                </a:lnTo>
                <a:lnTo>
                  <a:pt x="435" y="0"/>
                </a:lnTo>
                <a:lnTo>
                  <a:pt x="448" y="50"/>
                </a:lnTo>
                <a:lnTo>
                  <a:pt x="472" y="60"/>
                </a:lnTo>
                <a:lnTo>
                  <a:pt x="488" y="123"/>
                </a:lnTo>
                <a:lnTo>
                  <a:pt x="522" y="141"/>
                </a:lnTo>
                <a:lnTo>
                  <a:pt x="535" y="175"/>
                </a:lnTo>
                <a:lnTo>
                  <a:pt x="551" y="173"/>
                </a:lnTo>
                <a:lnTo>
                  <a:pt x="553" y="194"/>
                </a:lnTo>
                <a:lnTo>
                  <a:pt x="579" y="217"/>
                </a:lnTo>
                <a:lnTo>
                  <a:pt x="593" y="264"/>
                </a:lnTo>
                <a:lnTo>
                  <a:pt x="588" y="312"/>
                </a:lnTo>
                <a:lnTo>
                  <a:pt x="559" y="354"/>
                </a:lnTo>
                <a:lnTo>
                  <a:pt x="540" y="416"/>
                </a:lnTo>
                <a:lnTo>
                  <a:pt x="509" y="427"/>
                </a:lnTo>
                <a:lnTo>
                  <a:pt x="485" y="437"/>
                </a:lnTo>
                <a:lnTo>
                  <a:pt x="488" y="445"/>
                </a:lnTo>
                <a:lnTo>
                  <a:pt x="464" y="422"/>
                </a:lnTo>
                <a:lnTo>
                  <a:pt x="443" y="440"/>
                </a:lnTo>
                <a:lnTo>
                  <a:pt x="414" y="432"/>
                </a:lnTo>
                <a:lnTo>
                  <a:pt x="393" y="416"/>
                </a:lnTo>
                <a:lnTo>
                  <a:pt x="382" y="380"/>
                </a:lnTo>
                <a:lnTo>
                  <a:pt x="367" y="388"/>
                </a:lnTo>
                <a:lnTo>
                  <a:pt x="365" y="361"/>
                </a:lnTo>
                <a:lnTo>
                  <a:pt x="359" y="377"/>
                </a:lnTo>
                <a:lnTo>
                  <a:pt x="346" y="377"/>
                </a:lnTo>
                <a:lnTo>
                  <a:pt x="362" y="332"/>
                </a:lnTo>
                <a:lnTo>
                  <a:pt x="333" y="374"/>
                </a:lnTo>
                <a:lnTo>
                  <a:pt x="323" y="369"/>
                </a:lnTo>
                <a:lnTo>
                  <a:pt x="306" y="335"/>
                </a:lnTo>
                <a:lnTo>
                  <a:pt x="265" y="320"/>
                </a:lnTo>
                <a:lnTo>
                  <a:pt x="183" y="330"/>
                </a:lnTo>
                <a:lnTo>
                  <a:pt x="152" y="356"/>
                </a:lnTo>
                <a:lnTo>
                  <a:pt x="100" y="356"/>
                </a:lnTo>
                <a:lnTo>
                  <a:pt x="66" y="374"/>
                </a:lnTo>
                <a:lnTo>
                  <a:pt x="26" y="361"/>
                </a:lnTo>
                <a:lnTo>
                  <a:pt x="34" y="320"/>
                </a:lnTo>
                <a:lnTo>
                  <a:pt x="0" y="23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593" name="Freeform 585"/>
          <p:cNvSpPr>
            <a:spLocks/>
          </p:cNvSpPr>
          <p:nvPr/>
        </p:nvSpPr>
        <p:spPr bwMode="auto">
          <a:xfrm>
            <a:off x="7408863" y="5216525"/>
            <a:ext cx="79375" cy="84138"/>
          </a:xfrm>
          <a:custGeom>
            <a:avLst/>
            <a:gdLst>
              <a:gd name="T0" fmla="*/ 0 w 57"/>
              <a:gd name="T1" fmla="*/ 15875 h 53"/>
              <a:gd name="T2" fmla="*/ 0 w 57"/>
              <a:gd name="T3" fmla="*/ 0 h 53"/>
              <a:gd name="T4" fmla="*/ 40384 w 57"/>
              <a:gd name="T5" fmla="*/ 11113 h 53"/>
              <a:gd name="T6" fmla="*/ 71020 w 57"/>
              <a:gd name="T7" fmla="*/ 3175 h 53"/>
              <a:gd name="T8" fmla="*/ 77982 w 57"/>
              <a:gd name="T9" fmla="*/ 19050 h 53"/>
              <a:gd name="T10" fmla="*/ 77982 w 57"/>
              <a:gd name="T11" fmla="*/ 46038 h 53"/>
              <a:gd name="T12" fmla="*/ 44561 w 57"/>
              <a:gd name="T13" fmla="*/ 82550 h 53"/>
              <a:gd name="T14" fmla="*/ 29243 w 57"/>
              <a:gd name="T15" fmla="*/ 77788 h 53"/>
              <a:gd name="T16" fmla="*/ 0 w 57"/>
              <a:gd name="T17" fmla="*/ 15875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3"/>
              <a:gd name="T29" fmla="*/ 57 w 5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3">
                <a:moveTo>
                  <a:pt x="0" y="10"/>
                </a:moveTo>
                <a:lnTo>
                  <a:pt x="0" y="0"/>
                </a:lnTo>
                <a:lnTo>
                  <a:pt x="29" y="7"/>
                </a:lnTo>
                <a:lnTo>
                  <a:pt x="51" y="2"/>
                </a:lnTo>
                <a:lnTo>
                  <a:pt x="56" y="12"/>
                </a:lnTo>
                <a:lnTo>
                  <a:pt x="56" y="29"/>
                </a:lnTo>
                <a:lnTo>
                  <a:pt x="32" y="52"/>
                </a:lnTo>
                <a:lnTo>
                  <a:pt x="21" y="49"/>
                </a:lnTo>
                <a:lnTo>
                  <a:pt x="0" y="1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594" name="Freeform 586"/>
          <p:cNvSpPr>
            <a:spLocks/>
          </p:cNvSpPr>
          <p:nvPr/>
        </p:nvSpPr>
        <p:spPr bwMode="auto">
          <a:xfrm>
            <a:off x="4603750" y="2973388"/>
            <a:ext cx="161925" cy="71437"/>
          </a:xfrm>
          <a:custGeom>
            <a:avLst/>
            <a:gdLst>
              <a:gd name="T0" fmla="*/ 0 w 114"/>
              <a:gd name="T1" fmla="*/ 36512 h 45"/>
              <a:gd name="T2" fmla="*/ 2841 w 114"/>
              <a:gd name="T3" fmla="*/ 41275 h 45"/>
              <a:gd name="T4" fmla="*/ 2841 w 114"/>
              <a:gd name="T5" fmla="*/ 53975 h 45"/>
              <a:gd name="T6" fmla="*/ 18465 w 114"/>
              <a:gd name="T7" fmla="*/ 57150 h 45"/>
              <a:gd name="T8" fmla="*/ 55395 w 114"/>
              <a:gd name="T9" fmla="*/ 53975 h 45"/>
              <a:gd name="T10" fmla="*/ 85224 w 114"/>
              <a:gd name="T11" fmla="*/ 69850 h 45"/>
              <a:gd name="T12" fmla="*/ 136358 w 114"/>
              <a:gd name="T13" fmla="*/ 57150 h 45"/>
              <a:gd name="T14" fmla="*/ 160505 w 114"/>
              <a:gd name="T15" fmla="*/ 19050 h 45"/>
              <a:gd name="T16" fmla="*/ 149141 w 114"/>
              <a:gd name="T17" fmla="*/ 0 h 45"/>
              <a:gd name="T18" fmla="*/ 88064 w 114"/>
              <a:gd name="T19" fmla="*/ 3175 h 45"/>
              <a:gd name="T20" fmla="*/ 69599 w 114"/>
              <a:gd name="T21" fmla="*/ 36512 h 45"/>
              <a:gd name="T22" fmla="*/ 0 w 114"/>
              <a:gd name="T23" fmla="*/ 365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45"/>
              <a:gd name="T38" fmla="*/ 114 w 114"/>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45">
                <a:moveTo>
                  <a:pt x="0" y="23"/>
                </a:moveTo>
                <a:lnTo>
                  <a:pt x="2" y="26"/>
                </a:lnTo>
                <a:lnTo>
                  <a:pt x="2" y="34"/>
                </a:lnTo>
                <a:lnTo>
                  <a:pt x="13" y="36"/>
                </a:lnTo>
                <a:lnTo>
                  <a:pt x="39" y="34"/>
                </a:lnTo>
                <a:lnTo>
                  <a:pt x="60" y="44"/>
                </a:lnTo>
                <a:lnTo>
                  <a:pt x="96" y="36"/>
                </a:lnTo>
                <a:lnTo>
                  <a:pt x="113" y="12"/>
                </a:lnTo>
                <a:lnTo>
                  <a:pt x="105" y="0"/>
                </a:lnTo>
                <a:lnTo>
                  <a:pt x="62" y="2"/>
                </a:lnTo>
                <a:lnTo>
                  <a:pt x="49" y="23"/>
                </a:lnTo>
                <a:lnTo>
                  <a:pt x="0" y="2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595" name="Freeform 587"/>
          <p:cNvSpPr>
            <a:spLocks/>
          </p:cNvSpPr>
          <p:nvPr/>
        </p:nvSpPr>
        <p:spPr bwMode="auto">
          <a:xfrm>
            <a:off x="4465638" y="2889250"/>
            <a:ext cx="69850" cy="60325"/>
          </a:xfrm>
          <a:custGeom>
            <a:avLst/>
            <a:gdLst>
              <a:gd name="T0" fmla="*/ 0 w 49"/>
              <a:gd name="T1" fmla="*/ 17462 h 38"/>
              <a:gd name="T2" fmla="*/ 11404 w 49"/>
              <a:gd name="T3" fmla="*/ 4762 h 38"/>
              <a:gd name="T4" fmla="*/ 45616 w 49"/>
              <a:gd name="T5" fmla="*/ 0 h 38"/>
              <a:gd name="T6" fmla="*/ 64148 w 49"/>
              <a:gd name="T7" fmla="*/ 25400 h 38"/>
              <a:gd name="T8" fmla="*/ 68424 w 49"/>
              <a:gd name="T9" fmla="*/ 41275 h 38"/>
              <a:gd name="T10" fmla="*/ 59871 w 49"/>
              <a:gd name="T11" fmla="*/ 58738 h 38"/>
              <a:gd name="T12" fmla="*/ 0 w 49"/>
              <a:gd name="T13" fmla="*/ 17462 h 38"/>
              <a:gd name="T14" fmla="*/ 0 60000 65536"/>
              <a:gd name="T15" fmla="*/ 0 60000 65536"/>
              <a:gd name="T16" fmla="*/ 0 60000 65536"/>
              <a:gd name="T17" fmla="*/ 0 60000 65536"/>
              <a:gd name="T18" fmla="*/ 0 60000 65536"/>
              <a:gd name="T19" fmla="*/ 0 60000 65536"/>
              <a:gd name="T20" fmla="*/ 0 60000 65536"/>
              <a:gd name="T21" fmla="*/ 0 w 49"/>
              <a:gd name="T22" fmla="*/ 0 h 38"/>
              <a:gd name="T23" fmla="*/ 49 w 4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8">
                <a:moveTo>
                  <a:pt x="0" y="11"/>
                </a:moveTo>
                <a:lnTo>
                  <a:pt x="8" y="3"/>
                </a:lnTo>
                <a:lnTo>
                  <a:pt x="32" y="0"/>
                </a:lnTo>
                <a:lnTo>
                  <a:pt x="45" y="16"/>
                </a:lnTo>
                <a:lnTo>
                  <a:pt x="48" y="26"/>
                </a:lnTo>
                <a:lnTo>
                  <a:pt x="42" y="37"/>
                </a:lnTo>
                <a:lnTo>
                  <a:pt x="0" y="1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596" name="Freeform 588"/>
          <p:cNvSpPr>
            <a:spLocks/>
          </p:cNvSpPr>
          <p:nvPr/>
        </p:nvSpPr>
        <p:spPr bwMode="auto">
          <a:xfrm>
            <a:off x="2960688" y="4437063"/>
            <a:ext cx="249237" cy="317500"/>
          </a:xfrm>
          <a:custGeom>
            <a:avLst/>
            <a:gdLst>
              <a:gd name="T0" fmla="*/ 0 w 177"/>
              <a:gd name="T1" fmla="*/ 30163 h 200"/>
              <a:gd name="T2" fmla="*/ 18306 w 177"/>
              <a:gd name="T3" fmla="*/ 63500 h 200"/>
              <a:gd name="T4" fmla="*/ 7041 w 177"/>
              <a:gd name="T5" fmla="*/ 138113 h 200"/>
              <a:gd name="T6" fmla="*/ 18306 w 177"/>
              <a:gd name="T7" fmla="*/ 146050 h 200"/>
              <a:gd name="T8" fmla="*/ 11265 w 177"/>
              <a:gd name="T9" fmla="*/ 153988 h 200"/>
              <a:gd name="T10" fmla="*/ 4224 w 177"/>
              <a:gd name="T11" fmla="*/ 187325 h 200"/>
              <a:gd name="T12" fmla="*/ 22530 w 177"/>
              <a:gd name="T13" fmla="*/ 230188 h 200"/>
              <a:gd name="T14" fmla="*/ 38019 w 177"/>
              <a:gd name="T15" fmla="*/ 315913 h 200"/>
              <a:gd name="T16" fmla="*/ 52100 w 177"/>
              <a:gd name="T17" fmla="*/ 315913 h 200"/>
              <a:gd name="T18" fmla="*/ 73222 w 177"/>
              <a:gd name="T19" fmla="*/ 292100 h 200"/>
              <a:gd name="T20" fmla="*/ 111241 w 177"/>
              <a:gd name="T21" fmla="*/ 312738 h 200"/>
              <a:gd name="T22" fmla="*/ 118282 w 177"/>
              <a:gd name="T23" fmla="*/ 295275 h 200"/>
              <a:gd name="T24" fmla="*/ 147852 w 177"/>
              <a:gd name="T25" fmla="*/ 304800 h 200"/>
              <a:gd name="T26" fmla="*/ 163342 w 177"/>
              <a:gd name="T27" fmla="*/ 241300 h 200"/>
              <a:gd name="T28" fmla="*/ 221075 w 177"/>
              <a:gd name="T29" fmla="*/ 230188 h 200"/>
              <a:gd name="T30" fmla="*/ 240788 w 177"/>
              <a:gd name="T31" fmla="*/ 249238 h 200"/>
              <a:gd name="T32" fmla="*/ 247829 w 177"/>
              <a:gd name="T33" fmla="*/ 200025 h 200"/>
              <a:gd name="T34" fmla="*/ 232340 w 177"/>
              <a:gd name="T35" fmla="*/ 163512 h 200"/>
              <a:gd name="T36" fmla="*/ 199953 w 177"/>
              <a:gd name="T37" fmla="*/ 158750 h 200"/>
              <a:gd name="T38" fmla="*/ 184464 w 177"/>
              <a:gd name="T39" fmla="*/ 96837 h 200"/>
              <a:gd name="T40" fmla="*/ 97160 w 177"/>
              <a:gd name="T41" fmla="*/ 53975 h 200"/>
              <a:gd name="T42" fmla="*/ 88711 w 177"/>
              <a:gd name="T43" fmla="*/ 0 h 200"/>
              <a:gd name="T44" fmla="*/ 26754 w 177"/>
              <a:gd name="T45" fmla="*/ 33338 h 200"/>
              <a:gd name="T46" fmla="*/ 0 w 177"/>
              <a:gd name="T47" fmla="*/ 3016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
              <a:gd name="T73" fmla="*/ 0 h 200"/>
              <a:gd name="T74" fmla="*/ 177 w 177"/>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 h="200">
                <a:moveTo>
                  <a:pt x="0" y="19"/>
                </a:moveTo>
                <a:lnTo>
                  <a:pt x="13" y="40"/>
                </a:lnTo>
                <a:lnTo>
                  <a:pt x="5" y="87"/>
                </a:lnTo>
                <a:lnTo>
                  <a:pt x="13" y="92"/>
                </a:lnTo>
                <a:lnTo>
                  <a:pt x="8" y="97"/>
                </a:lnTo>
                <a:lnTo>
                  <a:pt x="3" y="118"/>
                </a:lnTo>
                <a:lnTo>
                  <a:pt x="16" y="145"/>
                </a:lnTo>
                <a:lnTo>
                  <a:pt x="27" y="199"/>
                </a:lnTo>
                <a:lnTo>
                  <a:pt x="37" y="199"/>
                </a:lnTo>
                <a:lnTo>
                  <a:pt x="52" y="184"/>
                </a:lnTo>
                <a:lnTo>
                  <a:pt x="79" y="197"/>
                </a:lnTo>
                <a:lnTo>
                  <a:pt x="84" y="186"/>
                </a:lnTo>
                <a:lnTo>
                  <a:pt x="105" y="192"/>
                </a:lnTo>
                <a:lnTo>
                  <a:pt x="116" y="152"/>
                </a:lnTo>
                <a:lnTo>
                  <a:pt x="157" y="145"/>
                </a:lnTo>
                <a:lnTo>
                  <a:pt x="171" y="157"/>
                </a:lnTo>
                <a:lnTo>
                  <a:pt x="176" y="126"/>
                </a:lnTo>
                <a:lnTo>
                  <a:pt x="165" y="103"/>
                </a:lnTo>
                <a:lnTo>
                  <a:pt x="142" y="100"/>
                </a:lnTo>
                <a:lnTo>
                  <a:pt x="131" y="61"/>
                </a:lnTo>
                <a:lnTo>
                  <a:pt x="69" y="34"/>
                </a:lnTo>
                <a:lnTo>
                  <a:pt x="63" y="0"/>
                </a:lnTo>
                <a:lnTo>
                  <a:pt x="19" y="21"/>
                </a:lnTo>
                <a:lnTo>
                  <a:pt x="0" y="19"/>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597" name="Freeform 589"/>
          <p:cNvSpPr>
            <a:spLocks/>
          </p:cNvSpPr>
          <p:nvPr/>
        </p:nvSpPr>
        <p:spPr bwMode="auto">
          <a:xfrm>
            <a:off x="2557463" y="3775075"/>
            <a:ext cx="23812" cy="65088"/>
          </a:xfrm>
          <a:custGeom>
            <a:avLst/>
            <a:gdLst>
              <a:gd name="T0" fmla="*/ 0 w 17"/>
              <a:gd name="T1" fmla="*/ 17463 h 41"/>
              <a:gd name="T2" fmla="*/ 11206 w 17"/>
              <a:gd name="T3" fmla="*/ 63500 h 41"/>
              <a:gd name="T4" fmla="*/ 22411 w 17"/>
              <a:gd name="T5" fmla="*/ 0 h 41"/>
              <a:gd name="T6" fmla="*/ 0 w 17"/>
              <a:gd name="T7" fmla="*/ 17463 h 41"/>
              <a:gd name="T8" fmla="*/ 0 60000 65536"/>
              <a:gd name="T9" fmla="*/ 0 60000 65536"/>
              <a:gd name="T10" fmla="*/ 0 60000 65536"/>
              <a:gd name="T11" fmla="*/ 0 60000 65536"/>
              <a:gd name="T12" fmla="*/ 0 w 17"/>
              <a:gd name="T13" fmla="*/ 0 h 41"/>
              <a:gd name="T14" fmla="*/ 17 w 17"/>
              <a:gd name="T15" fmla="*/ 41 h 41"/>
            </a:gdLst>
            <a:ahLst/>
            <a:cxnLst>
              <a:cxn ang="T8">
                <a:pos x="T0" y="T1"/>
              </a:cxn>
              <a:cxn ang="T9">
                <a:pos x="T2" y="T3"/>
              </a:cxn>
              <a:cxn ang="T10">
                <a:pos x="T4" y="T5"/>
              </a:cxn>
              <a:cxn ang="T11">
                <a:pos x="T6" y="T7"/>
              </a:cxn>
            </a:cxnLst>
            <a:rect l="T12" t="T13" r="T14" b="T15"/>
            <a:pathLst>
              <a:path w="17" h="41">
                <a:moveTo>
                  <a:pt x="0" y="11"/>
                </a:moveTo>
                <a:lnTo>
                  <a:pt x="8" y="40"/>
                </a:lnTo>
                <a:lnTo>
                  <a:pt x="16" y="0"/>
                </a:lnTo>
                <a:lnTo>
                  <a:pt x="0" y="1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598" name="Freeform 590"/>
          <p:cNvSpPr>
            <a:spLocks/>
          </p:cNvSpPr>
          <p:nvPr/>
        </p:nvSpPr>
        <p:spPr bwMode="auto">
          <a:xfrm>
            <a:off x="1479550" y="2144713"/>
            <a:ext cx="1774825" cy="1028700"/>
          </a:xfrm>
          <a:custGeom>
            <a:avLst/>
            <a:gdLst>
              <a:gd name="T0" fmla="*/ 136959 w 1257"/>
              <a:gd name="T1" fmla="*/ 123825 h 648"/>
              <a:gd name="T2" fmla="*/ 207557 w 1257"/>
              <a:gd name="T3" fmla="*/ 107950 h 648"/>
              <a:gd name="T4" fmla="*/ 314865 w 1257"/>
              <a:gd name="T5" fmla="*/ 111125 h 648"/>
              <a:gd name="T6" fmla="*/ 484300 w 1257"/>
              <a:gd name="T7" fmla="*/ 128588 h 648"/>
              <a:gd name="T8" fmla="*/ 547838 w 1257"/>
              <a:gd name="T9" fmla="*/ 174625 h 648"/>
              <a:gd name="T10" fmla="*/ 703153 w 1257"/>
              <a:gd name="T11" fmla="*/ 204788 h 648"/>
              <a:gd name="T12" fmla="*/ 670678 w 1257"/>
              <a:gd name="T13" fmla="*/ 153987 h 648"/>
              <a:gd name="T14" fmla="*/ 803401 w 1257"/>
              <a:gd name="T15" fmla="*/ 177800 h 648"/>
              <a:gd name="T16" fmla="*/ 910710 w 1257"/>
              <a:gd name="T17" fmla="*/ 169862 h 648"/>
              <a:gd name="T18" fmla="*/ 922005 w 1257"/>
              <a:gd name="T19" fmla="*/ 166687 h 648"/>
              <a:gd name="T20" fmla="*/ 944597 w 1257"/>
              <a:gd name="T21" fmla="*/ 166687 h 648"/>
              <a:gd name="T22" fmla="*/ 985543 w 1257"/>
              <a:gd name="T23" fmla="*/ 107950 h 648"/>
              <a:gd name="T24" fmla="*/ 951656 w 1257"/>
              <a:gd name="T25" fmla="*/ 0 h 648"/>
              <a:gd name="T26" fmla="*/ 1006722 w 1257"/>
              <a:gd name="T27" fmla="*/ 84137 h 648"/>
              <a:gd name="T28" fmla="*/ 1033550 w 1257"/>
              <a:gd name="T29" fmla="*/ 111125 h 648"/>
              <a:gd name="T30" fmla="*/ 1104147 w 1257"/>
              <a:gd name="T31" fmla="*/ 157162 h 648"/>
              <a:gd name="T32" fmla="*/ 1147918 w 1257"/>
              <a:gd name="T33" fmla="*/ 146050 h 648"/>
              <a:gd name="T34" fmla="*/ 1241107 w 1257"/>
              <a:gd name="T35" fmla="*/ 120650 h 648"/>
              <a:gd name="T36" fmla="*/ 1241107 w 1257"/>
              <a:gd name="T37" fmla="*/ 207963 h 648"/>
              <a:gd name="T38" fmla="*/ 1133798 w 1257"/>
              <a:gd name="T39" fmla="*/ 223838 h 648"/>
              <a:gd name="T40" fmla="*/ 1081556 w 1257"/>
              <a:gd name="T41" fmla="*/ 274637 h 648"/>
              <a:gd name="T42" fmla="*/ 1047669 w 1257"/>
              <a:gd name="T43" fmla="*/ 341312 h 648"/>
              <a:gd name="T44" fmla="*/ 1006722 w 1257"/>
              <a:gd name="T45" fmla="*/ 365125 h 648"/>
              <a:gd name="T46" fmla="*/ 965776 w 1257"/>
              <a:gd name="T47" fmla="*/ 415925 h 648"/>
              <a:gd name="T48" fmla="*/ 1003899 w 1257"/>
              <a:gd name="T49" fmla="*/ 574675 h 648"/>
              <a:gd name="T50" fmla="*/ 1152154 w 1257"/>
              <a:gd name="T51" fmla="*/ 641350 h 648"/>
              <a:gd name="T52" fmla="*/ 1241107 w 1257"/>
              <a:gd name="T53" fmla="*/ 719137 h 648"/>
              <a:gd name="T54" fmla="*/ 1273582 w 1257"/>
              <a:gd name="T55" fmla="*/ 762000 h 648"/>
              <a:gd name="T56" fmla="*/ 1348415 w 1257"/>
              <a:gd name="T57" fmla="*/ 595312 h 648"/>
              <a:gd name="T58" fmla="*/ 1328648 w 1257"/>
              <a:gd name="T59" fmla="*/ 477838 h 648"/>
              <a:gd name="T60" fmla="*/ 1318764 w 1257"/>
              <a:gd name="T61" fmla="*/ 411163 h 648"/>
              <a:gd name="T62" fmla="*/ 1392186 w 1257"/>
              <a:gd name="T63" fmla="*/ 377825 h 648"/>
              <a:gd name="T64" fmla="*/ 1488199 w 1257"/>
              <a:gd name="T65" fmla="*/ 465138 h 648"/>
              <a:gd name="T66" fmla="*/ 1459960 w 1257"/>
              <a:gd name="T67" fmla="*/ 520700 h 648"/>
              <a:gd name="T68" fmla="*/ 1522085 w 1257"/>
              <a:gd name="T69" fmla="*/ 515937 h 648"/>
              <a:gd name="T70" fmla="*/ 1578564 w 1257"/>
              <a:gd name="T71" fmla="*/ 482600 h 648"/>
              <a:gd name="T72" fmla="*/ 1595507 w 1257"/>
              <a:gd name="T73" fmla="*/ 498475 h 648"/>
              <a:gd name="T74" fmla="*/ 1633630 w 1257"/>
              <a:gd name="T75" fmla="*/ 523875 h 648"/>
              <a:gd name="T76" fmla="*/ 1633630 w 1257"/>
              <a:gd name="T77" fmla="*/ 552450 h 648"/>
              <a:gd name="T78" fmla="*/ 1644925 w 1257"/>
              <a:gd name="T79" fmla="*/ 595312 h 648"/>
              <a:gd name="T80" fmla="*/ 1740938 w 1257"/>
              <a:gd name="T81" fmla="*/ 649287 h 648"/>
              <a:gd name="T82" fmla="*/ 1740938 w 1257"/>
              <a:gd name="T83" fmla="*/ 687387 h 648"/>
              <a:gd name="T84" fmla="*/ 1773413 w 1257"/>
              <a:gd name="T85" fmla="*/ 723900 h 648"/>
              <a:gd name="T86" fmla="*/ 1451488 w 1257"/>
              <a:gd name="T87" fmla="*/ 885825 h 648"/>
              <a:gd name="T88" fmla="*/ 1547501 w 1257"/>
              <a:gd name="T89" fmla="*/ 847725 h 648"/>
              <a:gd name="T90" fmla="*/ 1659045 w 1257"/>
              <a:gd name="T91" fmla="*/ 923925 h 648"/>
              <a:gd name="T92" fmla="*/ 1659045 w 1257"/>
              <a:gd name="T93" fmla="*/ 931863 h 648"/>
              <a:gd name="T94" fmla="*/ 1615274 w 1257"/>
              <a:gd name="T95" fmla="*/ 928688 h 648"/>
              <a:gd name="T96" fmla="*/ 1522085 w 1257"/>
              <a:gd name="T97" fmla="*/ 919163 h 648"/>
              <a:gd name="T98" fmla="*/ 1359711 w 1257"/>
              <a:gd name="T99" fmla="*/ 957263 h 648"/>
              <a:gd name="T100" fmla="*/ 1291937 w 1257"/>
              <a:gd name="T101" fmla="*/ 998538 h 648"/>
              <a:gd name="T102" fmla="*/ 1218515 w 1257"/>
              <a:gd name="T103" fmla="*/ 995363 h 648"/>
              <a:gd name="T104" fmla="*/ 1273582 w 1257"/>
              <a:gd name="T105" fmla="*/ 949325 h 648"/>
              <a:gd name="T106" fmla="*/ 1147918 w 1257"/>
              <a:gd name="T107" fmla="*/ 852488 h 648"/>
              <a:gd name="T108" fmla="*/ 1099911 w 1257"/>
              <a:gd name="T109" fmla="*/ 823913 h 648"/>
              <a:gd name="T110" fmla="*/ 951656 w 1257"/>
              <a:gd name="T111" fmla="*/ 823913 h 648"/>
              <a:gd name="T112" fmla="*/ 341693 w 1257"/>
              <a:gd name="T113" fmla="*/ 777875 h 648"/>
              <a:gd name="T114" fmla="*/ 255563 w 1257"/>
              <a:gd name="T115" fmla="*/ 715962 h 648"/>
              <a:gd name="T116" fmla="*/ 193438 w 1257"/>
              <a:gd name="T117" fmla="*/ 582612 h 648"/>
              <a:gd name="T118" fmla="*/ 40947 w 1257"/>
              <a:gd name="T119" fmla="*/ 457200 h 6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7"/>
              <a:gd name="T181" fmla="*/ 0 h 648"/>
              <a:gd name="T182" fmla="*/ 1257 w 1257"/>
              <a:gd name="T183" fmla="*/ 648 h 6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7" h="648">
                <a:moveTo>
                  <a:pt x="0" y="288"/>
                </a:moveTo>
                <a:lnTo>
                  <a:pt x="0" y="63"/>
                </a:lnTo>
                <a:lnTo>
                  <a:pt x="102" y="92"/>
                </a:lnTo>
                <a:lnTo>
                  <a:pt x="97" y="78"/>
                </a:lnTo>
                <a:lnTo>
                  <a:pt x="105" y="70"/>
                </a:lnTo>
                <a:lnTo>
                  <a:pt x="166" y="50"/>
                </a:lnTo>
                <a:lnTo>
                  <a:pt x="118" y="76"/>
                </a:lnTo>
                <a:lnTo>
                  <a:pt x="147" y="68"/>
                </a:lnTo>
                <a:lnTo>
                  <a:pt x="147" y="76"/>
                </a:lnTo>
                <a:lnTo>
                  <a:pt x="197" y="50"/>
                </a:lnTo>
                <a:lnTo>
                  <a:pt x="191" y="39"/>
                </a:lnTo>
                <a:lnTo>
                  <a:pt x="223" y="70"/>
                </a:lnTo>
                <a:lnTo>
                  <a:pt x="244" y="53"/>
                </a:lnTo>
                <a:lnTo>
                  <a:pt x="242" y="70"/>
                </a:lnTo>
                <a:lnTo>
                  <a:pt x="270" y="58"/>
                </a:lnTo>
                <a:lnTo>
                  <a:pt x="343" y="81"/>
                </a:lnTo>
                <a:lnTo>
                  <a:pt x="380" y="81"/>
                </a:lnTo>
                <a:lnTo>
                  <a:pt x="396" y="94"/>
                </a:lnTo>
                <a:lnTo>
                  <a:pt x="375" y="107"/>
                </a:lnTo>
                <a:lnTo>
                  <a:pt x="388" y="110"/>
                </a:lnTo>
                <a:lnTo>
                  <a:pt x="456" y="105"/>
                </a:lnTo>
                <a:lnTo>
                  <a:pt x="485" y="120"/>
                </a:lnTo>
                <a:lnTo>
                  <a:pt x="490" y="136"/>
                </a:lnTo>
                <a:lnTo>
                  <a:pt x="498" y="129"/>
                </a:lnTo>
                <a:lnTo>
                  <a:pt x="485" y="110"/>
                </a:lnTo>
                <a:lnTo>
                  <a:pt x="517" y="89"/>
                </a:lnTo>
                <a:lnTo>
                  <a:pt x="488" y="102"/>
                </a:lnTo>
                <a:lnTo>
                  <a:pt x="475" y="97"/>
                </a:lnTo>
                <a:lnTo>
                  <a:pt x="512" y="78"/>
                </a:lnTo>
                <a:lnTo>
                  <a:pt x="535" y="102"/>
                </a:lnTo>
                <a:lnTo>
                  <a:pt x="554" y="102"/>
                </a:lnTo>
                <a:lnTo>
                  <a:pt x="569" y="112"/>
                </a:lnTo>
                <a:lnTo>
                  <a:pt x="627" y="110"/>
                </a:lnTo>
                <a:lnTo>
                  <a:pt x="625" y="105"/>
                </a:lnTo>
                <a:lnTo>
                  <a:pt x="645" y="115"/>
                </a:lnTo>
                <a:lnTo>
                  <a:pt x="645" y="107"/>
                </a:lnTo>
                <a:lnTo>
                  <a:pt x="632" y="110"/>
                </a:lnTo>
                <a:lnTo>
                  <a:pt x="622" y="97"/>
                </a:lnTo>
                <a:lnTo>
                  <a:pt x="645" y="94"/>
                </a:lnTo>
                <a:lnTo>
                  <a:pt x="653" y="105"/>
                </a:lnTo>
                <a:lnTo>
                  <a:pt x="661" y="99"/>
                </a:lnTo>
                <a:lnTo>
                  <a:pt x="659" y="115"/>
                </a:lnTo>
                <a:lnTo>
                  <a:pt x="672" y="126"/>
                </a:lnTo>
                <a:lnTo>
                  <a:pt x="669" y="105"/>
                </a:lnTo>
                <a:lnTo>
                  <a:pt x="698" y="92"/>
                </a:lnTo>
                <a:lnTo>
                  <a:pt x="693" y="78"/>
                </a:lnTo>
                <a:lnTo>
                  <a:pt x="682" y="89"/>
                </a:lnTo>
                <a:lnTo>
                  <a:pt x="698" y="68"/>
                </a:lnTo>
                <a:lnTo>
                  <a:pt x="656" y="53"/>
                </a:lnTo>
                <a:lnTo>
                  <a:pt x="659" y="21"/>
                </a:lnTo>
                <a:lnTo>
                  <a:pt x="669" y="21"/>
                </a:lnTo>
                <a:lnTo>
                  <a:pt x="674" y="0"/>
                </a:lnTo>
                <a:lnTo>
                  <a:pt x="706" y="21"/>
                </a:lnTo>
                <a:lnTo>
                  <a:pt x="706" y="34"/>
                </a:lnTo>
                <a:lnTo>
                  <a:pt x="729" y="53"/>
                </a:lnTo>
                <a:lnTo>
                  <a:pt x="713" y="53"/>
                </a:lnTo>
                <a:lnTo>
                  <a:pt x="724" y="55"/>
                </a:lnTo>
                <a:lnTo>
                  <a:pt x="711" y="63"/>
                </a:lnTo>
                <a:lnTo>
                  <a:pt x="737" y="68"/>
                </a:lnTo>
                <a:lnTo>
                  <a:pt x="732" y="70"/>
                </a:lnTo>
                <a:lnTo>
                  <a:pt x="745" y="99"/>
                </a:lnTo>
                <a:lnTo>
                  <a:pt x="761" y="73"/>
                </a:lnTo>
                <a:lnTo>
                  <a:pt x="777" y="81"/>
                </a:lnTo>
                <a:lnTo>
                  <a:pt x="782" y="99"/>
                </a:lnTo>
                <a:lnTo>
                  <a:pt x="774" y="107"/>
                </a:lnTo>
                <a:lnTo>
                  <a:pt x="789" y="126"/>
                </a:lnTo>
                <a:lnTo>
                  <a:pt x="803" y="120"/>
                </a:lnTo>
                <a:lnTo>
                  <a:pt x="813" y="92"/>
                </a:lnTo>
                <a:lnTo>
                  <a:pt x="829" y="89"/>
                </a:lnTo>
                <a:lnTo>
                  <a:pt x="818" y="60"/>
                </a:lnTo>
                <a:lnTo>
                  <a:pt x="860" y="63"/>
                </a:lnTo>
                <a:lnTo>
                  <a:pt x="879" y="76"/>
                </a:lnTo>
                <a:lnTo>
                  <a:pt x="868" y="86"/>
                </a:lnTo>
                <a:lnTo>
                  <a:pt x="881" y="92"/>
                </a:lnTo>
                <a:lnTo>
                  <a:pt x="860" y="94"/>
                </a:lnTo>
                <a:lnTo>
                  <a:pt x="879" y="131"/>
                </a:lnTo>
                <a:lnTo>
                  <a:pt x="850" y="146"/>
                </a:lnTo>
                <a:lnTo>
                  <a:pt x="839" y="139"/>
                </a:lnTo>
                <a:lnTo>
                  <a:pt x="845" y="149"/>
                </a:lnTo>
                <a:lnTo>
                  <a:pt x="803" y="141"/>
                </a:lnTo>
                <a:lnTo>
                  <a:pt x="811" y="152"/>
                </a:lnTo>
                <a:lnTo>
                  <a:pt x="792" y="170"/>
                </a:lnTo>
                <a:lnTo>
                  <a:pt x="750" y="157"/>
                </a:lnTo>
                <a:lnTo>
                  <a:pt x="766" y="173"/>
                </a:lnTo>
                <a:lnTo>
                  <a:pt x="797" y="176"/>
                </a:lnTo>
                <a:lnTo>
                  <a:pt x="777" y="199"/>
                </a:lnTo>
                <a:lnTo>
                  <a:pt x="753" y="199"/>
                </a:lnTo>
                <a:lnTo>
                  <a:pt x="742" y="215"/>
                </a:lnTo>
                <a:lnTo>
                  <a:pt x="701" y="205"/>
                </a:lnTo>
                <a:lnTo>
                  <a:pt x="737" y="215"/>
                </a:lnTo>
                <a:lnTo>
                  <a:pt x="742" y="225"/>
                </a:lnTo>
                <a:lnTo>
                  <a:pt x="713" y="230"/>
                </a:lnTo>
                <a:lnTo>
                  <a:pt x="724" y="236"/>
                </a:lnTo>
                <a:lnTo>
                  <a:pt x="711" y="236"/>
                </a:lnTo>
                <a:lnTo>
                  <a:pt x="711" y="249"/>
                </a:lnTo>
                <a:lnTo>
                  <a:pt x="684" y="262"/>
                </a:lnTo>
                <a:lnTo>
                  <a:pt x="679" y="314"/>
                </a:lnTo>
                <a:lnTo>
                  <a:pt x="687" y="328"/>
                </a:lnTo>
                <a:lnTo>
                  <a:pt x="703" y="322"/>
                </a:lnTo>
                <a:lnTo>
                  <a:pt x="711" y="362"/>
                </a:lnTo>
                <a:lnTo>
                  <a:pt x="735" y="351"/>
                </a:lnTo>
                <a:lnTo>
                  <a:pt x="763" y="364"/>
                </a:lnTo>
                <a:lnTo>
                  <a:pt x="818" y="390"/>
                </a:lnTo>
                <a:lnTo>
                  <a:pt x="816" y="404"/>
                </a:lnTo>
                <a:lnTo>
                  <a:pt x="821" y="393"/>
                </a:lnTo>
                <a:lnTo>
                  <a:pt x="863" y="396"/>
                </a:lnTo>
                <a:lnTo>
                  <a:pt x="863" y="440"/>
                </a:lnTo>
                <a:lnTo>
                  <a:pt x="879" y="453"/>
                </a:lnTo>
                <a:lnTo>
                  <a:pt x="865" y="458"/>
                </a:lnTo>
                <a:lnTo>
                  <a:pt x="889" y="464"/>
                </a:lnTo>
                <a:lnTo>
                  <a:pt x="881" y="480"/>
                </a:lnTo>
                <a:lnTo>
                  <a:pt x="902" y="480"/>
                </a:lnTo>
                <a:lnTo>
                  <a:pt x="929" y="456"/>
                </a:lnTo>
                <a:lnTo>
                  <a:pt x="918" y="451"/>
                </a:lnTo>
                <a:lnTo>
                  <a:pt x="902" y="409"/>
                </a:lnTo>
                <a:lnTo>
                  <a:pt x="955" y="375"/>
                </a:lnTo>
                <a:lnTo>
                  <a:pt x="944" y="372"/>
                </a:lnTo>
                <a:lnTo>
                  <a:pt x="934" y="333"/>
                </a:lnTo>
                <a:lnTo>
                  <a:pt x="918" y="322"/>
                </a:lnTo>
                <a:lnTo>
                  <a:pt x="941" y="301"/>
                </a:lnTo>
                <a:lnTo>
                  <a:pt x="931" y="296"/>
                </a:lnTo>
                <a:lnTo>
                  <a:pt x="934" y="278"/>
                </a:lnTo>
                <a:lnTo>
                  <a:pt x="926" y="275"/>
                </a:lnTo>
                <a:lnTo>
                  <a:pt x="934" y="259"/>
                </a:lnTo>
                <a:lnTo>
                  <a:pt x="924" y="252"/>
                </a:lnTo>
                <a:lnTo>
                  <a:pt x="931" y="238"/>
                </a:lnTo>
                <a:lnTo>
                  <a:pt x="971" y="246"/>
                </a:lnTo>
                <a:lnTo>
                  <a:pt x="986" y="238"/>
                </a:lnTo>
                <a:lnTo>
                  <a:pt x="1020" y="259"/>
                </a:lnTo>
                <a:lnTo>
                  <a:pt x="1020" y="267"/>
                </a:lnTo>
                <a:lnTo>
                  <a:pt x="1052" y="270"/>
                </a:lnTo>
                <a:lnTo>
                  <a:pt x="1054" y="293"/>
                </a:lnTo>
                <a:lnTo>
                  <a:pt x="1025" y="293"/>
                </a:lnTo>
                <a:lnTo>
                  <a:pt x="1049" y="296"/>
                </a:lnTo>
                <a:lnTo>
                  <a:pt x="1057" y="309"/>
                </a:lnTo>
                <a:lnTo>
                  <a:pt x="1034" y="328"/>
                </a:lnTo>
                <a:lnTo>
                  <a:pt x="1068" y="317"/>
                </a:lnTo>
                <a:lnTo>
                  <a:pt x="1073" y="333"/>
                </a:lnTo>
                <a:lnTo>
                  <a:pt x="1054" y="340"/>
                </a:lnTo>
                <a:lnTo>
                  <a:pt x="1078" y="325"/>
                </a:lnTo>
                <a:lnTo>
                  <a:pt x="1081" y="335"/>
                </a:lnTo>
                <a:lnTo>
                  <a:pt x="1096" y="317"/>
                </a:lnTo>
                <a:lnTo>
                  <a:pt x="1101" y="328"/>
                </a:lnTo>
                <a:lnTo>
                  <a:pt x="1118" y="304"/>
                </a:lnTo>
                <a:lnTo>
                  <a:pt x="1112" y="299"/>
                </a:lnTo>
                <a:lnTo>
                  <a:pt x="1125" y="288"/>
                </a:lnTo>
                <a:lnTo>
                  <a:pt x="1141" y="309"/>
                </a:lnTo>
                <a:lnTo>
                  <a:pt x="1130" y="314"/>
                </a:lnTo>
                <a:lnTo>
                  <a:pt x="1144" y="314"/>
                </a:lnTo>
                <a:lnTo>
                  <a:pt x="1152" y="325"/>
                </a:lnTo>
                <a:lnTo>
                  <a:pt x="1141" y="328"/>
                </a:lnTo>
                <a:lnTo>
                  <a:pt x="1157" y="330"/>
                </a:lnTo>
                <a:lnTo>
                  <a:pt x="1144" y="335"/>
                </a:lnTo>
                <a:lnTo>
                  <a:pt x="1157" y="333"/>
                </a:lnTo>
                <a:lnTo>
                  <a:pt x="1165" y="343"/>
                </a:lnTo>
                <a:lnTo>
                  <a:pt x="1157" y="348"/>
                </a:lnTo>
                <a:lnTo>
                  <a:pt x="1172" y="357"/>
                </a:lnTo>
                <a:lnTo>
                  <a:pt x="1152" y="367"/>
                </a:lnTo>
                <a:lnTo>
                  <a:pt x="1167" y="367"/>
                </a:lnTo>
                <a:lnTo>
                  <a:pt x="1165" y="375"/>
                </a:lnTo>
                <a:lnTo>
                  <a:pt x="1191" y="382"/>
                </a:lnTo>
                <a:lnTo>
                  <a:pt x="1199" y="404"/>
                </a:lnTo>
                <a:lnTo>
                  <a:pt x="1206" y="393"/>
                </a:lnTo>
                <a:lnTo>
                  <a:pt x="1233" y="409"/>
                </a:lnTo>
                <a:lnTo>
                  <a:pt x="1178" y="424"/>
                </a:lnTo>
                <a:lnTo>
                  <a:pt x="1191" y="433"/>
                </a:lnTo>
                <a:lnTo>
                  <a:pt x="1233" y="416"/>
                </a:lnTo>
                <a:lnTo>
                  <a:pt x="1233" y="433"/>
                </a:lnTo>
                <a:lnTo>
                  <a:pt x="1251" y="427"/>
                </a:lnTo>
                <a:lnTo>
                  <a:pt x="1256" y="435"/>
                </a:lnTo>
                <a:lnTo>
                  <a:pt x="1246" y="435"/>
                </a:lnTo>
                <a:lnTo>
                  <a:pt x="1256" y="456"/>
                </a:lnTo>
                <a:lnTo>
                  <a:pt x="1194" y="492"/>
                </a:lnTo>
                <a:lnTo>
                  <a:pt x="1099" y="492"/>
                </a:lnTo>
                <a:lnTo>
                  <a:pt x="1062" y="522"/>
                </a:lnTo>
                <a:lnTo>
                  <a:pt x="1028" y="558"/>
                </a:lnTo>
                <a:lnTo>
                  <a:pt x="1062" y="529"/>
                </a:lnTo>
                <a:lnTo>
                  <a:pt x="1112" y="511"/>
                </a:lnTo>
                <a:lnTo>
                  <a:pt x="1130" y="527"/>
                </a:lnTo>
                <a:lnTo>
                  <a:pt x="1096" y="534"/>
                </a:lnTo>
                <a:lnTo>
                  <a:pt x="1123" y="540"/>
                </a:lnTo>
                <a:lnTo>
                  <a:pt x="1118" y="556"/>
                </a:lnTo>
                <a:lnTo>
                  <a:pt x="1135" y="574"/>
                </a:lnTo>
                <a:lnTo>
                  <a:pt x="1175" y="582"/>
                </a:lnTo>
                <a:lnTo>
                  <a:pt x="1183" y="556"/>
                </a:lnTo>
                <a:lnTo>
                  <a:pt x="1183" y="571"/>
                </a:lnTo>
                <a:lnTo>
                  <a:pt x="1196" y="571"/>
                </a:lnTo>
                <a:lnTo>
                  <a:pt x="1175" y="587"/>
                </a:lnTo>
                <a:lnTo>
                  <a:pt x="1133" y="600"/>
                </a:lnTo>
                <a:lnTo>
                  <a:pt x="1115" y="619"/>
                </a:lnTo>
                <a:lnTo>
                  <a:pt x="1101" y="600"/>
                </a:lnTo>
                <a:lnTo>
                  <a:pt x="1144" y="585"/>
                </a:lnTo>
                <a:lnTo>
                  <a:pt x="1123" y="585"/>
                </a:lnTo>
                <a:lnTo>
                  <a:pt x="1125" y="574"/>
                </a:lnTo>
                <a:lnTo>
                  <a:pt x="1088" y="587"/>
                </a:lnTo>
                <a:lnTo>
                  <a:pt x="1078" y="579"/>
                </a:lnTo>
                <a:lnTo>
                  <a:pt x="1078" y="556"/>
                </a:lnTo>
                <a:lnTo>
                  <a:pt x="1054" y="548"/>
                </a:lnTo>
                <a:lnTo>
                  <a:pt x="1039" y="585"/>
                </a:lnTo>
                <a:lnTo>
                  <a:pt x="963" y="603"/>
                </a:lnTo>
                <a:lnTo>
                  <a:pt x="910" y="613"/>
                </a:lnTo>
                <a:lnTo>
                  <a:pt x="900" y="624"/>
                </a:lnTo>
                <a:lnTo>
                  <a:pt x="910" y="624"/>
                </a:lnTo>
                <a:lnTo>
                  <a:pt x="915" y="629"/>
                </a:lnTo>
                <a:lnTo>
                  <a:pt x="853" y="647"/>
                </a:lnTo>
                <a:lnTo>
                  <a:pt x="855" y="639"/>
                </a:lnTo>
                <a:lnTo>
                  <a:pt x="860" y="637"/>
                </a:lnTo>
                <a:lnTo>
                  <a:pt x="863" y="627"/>
                </a:lnTo>
                <a:lnTo>
                  <a:pt x="871" y="621"/>
                </a:lnTo>
                <a:lnTo>
                  <a:pt x="876" y="587"/>
                </a:lnTo>
                <a:lnTo>
                  <a:pt x="887" y="600"/>
                </a:lnTo>
                <a:lnTo>
                  <a:pt x="902" y="598"/>
                </a:lnTo>
                <a:lnTo>
                  <a:pt x="887" y="574"/>
                </a:lnTo>
                <a:lnTo>
                  <a:pt x="831" y="566"/>
                </a:lnTo>
                <a:lnTo>
                  <a:pt x="826" y="537"/>
                </a:lnTo>
                <a:lnTo>
                  <a:pt x="813" y="537"/>
                </a:lnTo>
                <a:lnTo>
                  <a:pt x="805" y="524"/>
                </a:lnTo>
                <a:lnTo>
                  <a:pt x="792" y="522"/>
                </a:lnTo>
                <a:lnTo>
                  <a:pt x="792" y="532"/>
                </a:lnTo>
                <a:lnTo>
                  <a:pt x="779" y="519"/>
                </a:lnTo>
                <a:lnTo>
                  <a:pt x="753" y="537"/>
                </a:lnTo>
                <a:lnTo>
                  <a:pt x="684" y="524"/>
                </a:lnTo>
                <a:lnTo>
                  <a:pt x="674" y="509"/>
                </a:lnTo>
                <a:lnTo>
                  <a:pt x="674" y="519"/>
                </a:lnTo>
                <a:lnTo>
                  <a:pt x="270" y="519"/>
                </a:lnTo>
                <a:lnTo>
                  <a:pt x="265" y="503"/>
                </a:lnTo>
                <a:lnTo>
                  <a:pt x="242" y="500"/>
                </a:lnTo>
                <a:lnTo>
                  <a:pt x="242" y="490"/>
                </a:lnTo>
                <a:lnTo>
                  <a:pt x="197" y="475"/>
                </a:lnTo>
                <a:lnTo>
                  <a:pt x="202" y="469"/>
                </a:lnTo>
                <a:lnTo>
                  <a:pt x="194" y="451"/>
                </a:lnTo>
                <a:lnTo>
                  <a:pt x="181" y="451"/>
                </a:lnTo>
                <a:lnTo>
                  <a:pt x="157" y="411"/>
                </a:lnTo>
                <a:lnTo>
                  <a:pt x="160" y="401"/>
                </a:lnTo>
                <a:lnTo>
                  <a:pt x="163" y="380"/>
                </a:lnTo>
                <a:lnTo>
                  <a:pt x="137" y="367"/>
                </a:lnTo>
                <a:lnTo>
                  <a:pt x="81" y="299"/>
                </a:lnTo>
                <a:lnTo>
                  <a:pt x="53" y="317"/>
                </a:lnTo>
                <a:lnTo>
                  <a:pt x="42" y="306"/>
                </a:lnTo>
                <a:lnTo>
                  <a:pt x="29" y="288"/>
                </a:lnTo>
                <a:lnTo>
                  <a:pt x="0" y="28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599" name="Freeform 591"/>
          <p:cNvSpPr>
            <a:spLocks/>
          </p:cNvSpPr>
          <p:nvPr/>
        </p:nvSpPr>
        <p:spPr bwMode="auto">
          <a:xfrm>
            <a:off x="1746250" y="2914650"/>
            <a:ext cx="104775" cy="68263"/>
          </a:xfrm>
          <a:custGeom>
            <a:avLst/>
            <a:gdLst>
              <a:gd name="T0" fmla="*/ 0 w 74"/>
              <a:gd name="T1" fmla="*/ 0 h 43"/>
              <a:gd name="T2" fmla="*/ 55219 w 74"/>
              <a:gd name="T3" fmla="*/ 11113 h 43"/>
              <a:gd name="T4" fmla="*/ 103359 w 74"/>
              <a:gd name="T5" fmla="*/ 66675 h 43"/>
              <a:gd name="T6" fmla="*/ 75042 w 74"/>
              <a:gd name="T7" fmla="*/ 58738 h 43"/>
              <a:gd name="T8" fmla="*/ 0 w 74"/>
              <a:gd name="T9" fmla="*/ 0 h 43"/>
              <a:gd name="T10" fmla="*/ 0 60000 65536"/>
              <a:gd name="T11" fmla="*/ 0 60000 65536"/>
              <a:gd name="T12" fmla="*/ 0 60000 65536"/>
              <a:gd name="T13" fmla="*/ 0 60000 65536"/>
              <a:gd name="T14" fmla="*/ 0 60000 65536"/>
              <a:gd name="T15" fmla="*/ 0 w 74"/>
              <a:gd name="T16" fmla="*/ 0 h 43"/>
              <a:gd name="T17" fmla="*/ 74 w 74"/>
              <a:gd name="T18" fmla="*/ 43 h 43"/>
            </a:gdLst>
            <a:ahLst/>
            <a:cxnLst>
              <a:cxn ang="T10">
                <a:pos x="T0" y="T1"/>
              </a:cxn>
              <a:cxn ang="T11">
                <a:pos x="T2" y="T3"/>
              </a:cxn>
              <a:cxn ang="T12">
                <a:pos x="T4" y="T5"/>
              </a:cxn>
              <a:cxn ang="T13">
                <a:pos x="T6" y="T7"/>
              </a:cxn>
              <a:cxn ang="T14">
                <a:pos x="T8" y="T9"/>
              </a:cxn>
            </a:cxnLst>
            <a:rect l="T15" t="T16" r="T17" b="T18"/>
            <a:pathLst>
              <a:path w="74" h="43">
                <a:moveTo>
                  <a:pt x="0" y="0"/>
                </a:moveTo>
                <a:lnTo>
                  <a:pt x="39" y="7"/>
                </a:lnTo>
                <a:lnTo>
                  <a:pt x="73" y="42"/>
                </a:lnTo>
                <a:lnTo>
                  <a:pt x="53" y="37"/>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00" name="Freeform 592"/>
          <p:cNvSpPr>
            <a:spLocks/>
          </p:cNvSpPr>
          <p:nvPr/>
        </p:nvSpPr>
        <p:spPr bwMode="auto">
          <a:xfrm>
            <a:off x="1857375" y="1885950"/>
            <a:ext cx="153988" cy="88900"/>
          </a:xfrm>
          <a:custGeom>
            <a:avLst/>
            <a:gdLst>
              <a:gd name="T0" fmla="*/ 0 w 109"/>
              <a:gd name="T1" fmla="*/ 66675 h 56"/>
              <a:gd name="T2" fmla="*/ 33906 w 109"/>
              <a:gd name="T3" fmla="*/ 84138 h 56"/>
              <a:gd name="T4" fmla="*/ 45207 w 109"/>
              <a:gd name="T5" fmla="*/ 66675 h 56"/>
              <a:gd name="T6" fmla="*/ 52271 w 109"/>
              <a:gd name="T7" fmla="*/ 87313 h 56"/>
              <a:gd name="T8" fmla="*/ 67811 w 109"/>
              <a:gd name="T9" fmla="*/ 74613 h 56"/>
              <a:gd name="T10" fmla="*/ 63573 w 109"/>
              <a:gd name="T11" fmla="*/ 58738 h 56"/>
              <a:gd name="T12" fmla="*/ 79113 w 109"/>
              <a:gd name="T13" fmla="*/ 71438 h 56"/>
              <a:gd name="T14" fmla="*/ 93240 w 109"/>
              <a:gd name="T15" fmla="*/ 42863 h 56"/>
              <a:gd name="T16" fmla="*/ 104542 w 109"/>
              <a:gd name="T17" fmla="*/ 38100 h 56"/>
              <a:gd name="T18" fmla="*/ 107368 w 109"/>
              <a:gd name="T19" fmla="*/ 61913 h 56"/>
              <a:gd name="T20" fmla="*/ 145512 w 109"/>
              <a:gd name="T21" fmla="*/ 42863 h 56"/>
              <a:gd name="T22" fmla="*/ 131384 w 109"/>
              <a:gd name="T23" fmla="*/ 20638 h 56"/>
              <a:gd name="T24" fmla="*/ 152575 w 109"/>
              <a:gd name="T25" fmla="*/ 12700 h 56"/>
              <a:gd name="T26" fmla="*/ 131384 w 109"/>
              <a:gd name="T27" fmla="*/ 0 h 56"/>
              <a:gd name="T28" fmla="*/ 74875 w 109"/>
              <a:gd name="T29" fmla="*/ 12700 h 56"/>
              <a:gd name="T30" fmla="*/ 0 w 109"/>
              <a:gd name="T31" fmla="*/ 66675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56"/>
              <a:gd name="T50" fmla="*/ 109 w 109"/>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56">
                <a:moveTo>
                  <a:pt x="0" y="42"/>
                </a:moveTo>
                <a:lnTo>
                  <a:pt x="24" y="53"/>
                </a:lnTo>
                <a:lnTo>
                  <a:pt x="32" y="42"/>
                </a:lnTo>
                <a:lnTo>
                  <a:pt x="37" y="55"/>
                </a:lnTo>
                <a:lnTo>
                  <a:pt x="48" y="47"/>
                </a:lnTo>
                <a:lnTo>
                  <a:pt x="45" y="37"/>
                </a:lnTo>
                <a:lnTo>
                  <a:pt x="56" y="45"/>
                </a:lnTo>
                <a:lnTo>
                  <a:pt x="66" y="27"/>
                </a:lnTo>
                <a:lnTo>
                  <a:pt x="74" y="24"/>
                </a:lnTo>
                <a:lnTo>
                  <a:pt x="76" y="39"/>
                </a:lnTo>
                <a:lnTo>
                  <a:pt x="103" y="27"/>
                </a:lnTo>
                <a:lnTo>
                  <a:pt x="93" y="13"/>
                </a:lnTo>
                <a:lnTo>
                  <a:pt x="108" y="8"/>
                </a:lnTo>
                <a:lnTo>
                  <a:pt x="93" y="0"/>
                </a:lnTo>
                <a:lnTo>
                  <a:pt x="53" y="8"/>
                </a:lnTo>
                <a:lnTo>
                  <a:pt x="0" y="4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01" name="Freeform 593"/>
          <p:cNvSpPr>
            <a:spLocks/>
          </p:cNvSpPr>
          <p:nvPr/>
        </p:nvSpPr>
        <p:spPr bwMode="auto">
          <a:xfrm>
            <a:off x="1963738" y="1924050"/>
            <a:ext cx="258762" cy="114300"/>
          </a:xfrm>
          <a:custGeom>
            <a:avLst/>
            <a:gdLst>
              <a:gd name="T0" fmla="*/ 0 w 183"/>
              <a:gd name="T1" fmla="*/ 74612 h 72"/>
              <a:gd name="T2" fmla="*/ 8484 w 183"/>
              <a:gd name="T3" fmla="*/ 61912 h 72"/>
              <a:gd name="T4" fmla="*/ 52318 w 183"/>
              <a:gd name="T5" fmla="*/ 53975 h 72"/>
              <a:gd name="T6" fmla="*/ 8484 w 183"/>
              <a:gd name="T7" fmla="*/ 58737 h 72"/>
              <a:gd name="T8" fmla="*/ 60802 w 183"/>
              <a:gd name="T9" fmla="*/ 46037 h 72"/>
              <a:gd name="T10" fmla="*/ 19796 w 183"/>
              <a:gd name="T11" fmla="*/ 46037 h 72"/>
              <a:gd name="T12" fmla="*/ 24038 w 183"/>
              <a:gd name="T13" fmla="*/ 28575 h 72"/>
              <a:gd name="T14" fmla="*/ 60802 w 183"/>
              <a:gd name="T15" fmla="*/ 28575 h 72"/>
              <a:gd name="T16" fmla="*/ 38178 w 183"/>
              <a:gd name="T17" fmla="*/ 23812 h 72"/>
              <a:gd name="T18" fmla="*/ 56560 w 183"/>
              <a:gd name="T19" fmla="*/ 15875 h 72"/>
              <a:gd name="T20" fmla="*/ 108878 w 183"/>
              <a:gd name="T21" fmla="*/ 28575 h 72"/>
              <a:gd name="T22" fmla="*/ 134330 w 183"/>
              <a:gd name="T23" fmla="*/ 61912 h 72"/>
              <a:gd name="T24" fmla="*/ 182406 w 183"/>
              <a:gd name="T25" fmla="*/ 61912 h 72"/>
              <a:gd name="T26" fmla="*/ 164024 w 183"/>
              <a:gd name="T27" fmla="*/ 46037 h 72"/>
              <a:gd name="T28" fmla="*/ 175336 w 183"/>
              <a:gd name="T29" fmla="*/ 28575 h 72"/>
              <a:gd name="T30" fmla="*/ 152712 w 183"/>
              <a:gd name="T31" fmla="*/ 15875 h 72"/>
              <a:gd name="T32" fmla="*/ 186648 w 183"/>
              <a:gd name="T33" fmla="*/ 0 h 72"/>
              <a:gd name="T34" fmla="*/ 200788 w 183"/>
              <a:gd name="T35" fmla="*/ 23812 h 72"/>
              <a:gd name="T36" fmla="*/ 190890 w 183"/>
              <a:gd name="T37" fmla="*/ 33337 h 72"/>
              <a:gd name="T38" fmla="*/ 212100 w 183"/>
              <a:gd name="T39" fmla="*/ 36512 h 72"/>
              <a:gd name="T40" fmla="*/ 205030 w 183"/>
              <a:gd name="T41" fmla="*/ 49212 h 72"/>
              <a:gd name="T42" fmla="*/ 227654 w 183"/>
              <a:gd name="T43" fmla="*/ 53975 h 72"/>
              <a:gd name="T44" fmla="*/ 238966 w 183"/>
              <a:gd name="T45" fmla="*/ 36512 h 72"/>
              <a:gd name="T46" fmla="*/ 257348 w 183"/>
              <a:gd name="T47" fmla="*/ 58737 h 72"/>
              <a:gd name="T48" fmla="*/ 241794 w 183"/>
              <a:gd name="T49" fmla="*/ 82550 h 72"/>
              <a:gd name="T50" fmla="*/ 186648 w 183"/>
              <a:gd name="T51" fmla="*/ 79375 h 72"/>
              <a:gd name="T52" fmla="*/ 104636 w 183"/>
              <a:gd name="T53" fmla="*/ 112713 h 72"/>
              <a:gd name="T54" fmla="*/ 72114 w 183"/>
              <a:gd name="T55" fmla="*/ 95250 h 72"/>
              <a:gd name="T56" fmla="*/ 138572 w 183"/>
              <a:gd name="T57" fmla="*/ 71437 h 72"/>
              <a:gd name="T58" fmla="*/ 79184 w 183"/>
              <a:gd name="T59" fmla="*/ 82550 h 72"/>
              <a:gd name="T60" fmla="*/ 93324 w 183"/>
              <a:gd name="T61" fmla="*/ 66675 h 72"/>
              <a:gd name="T62" fmla="*/ 60802 w 183"/>
              <a:gd name="T63" fmla="*/ 87312 h 72"/>
              <a:gd name="T64" fmla="*/ 24038 w 183"/>
              <a:gd name="T65" fmla="*/ 79375 h 72"/>
              <a:gd name="T66" fmla="*/ 0 w 183"/>
              <a:gd name="T67" fmla="*/ 74612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2"/>
              <a:gd name="T104" fmla="*/ 183 w 183"/>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2">
                <a:moveTo>
                  <a:pt x="0" y="47"/>
                </a:moveTo>
                <a:lnTo>
                  <a:pt x="6" y="39"/>
                </a:lnTo>
                <a:lnTo>
                  <a:pt x="37" y="34"/>
                </a:lnTo>
                <a:lnTo>
                  <a:pt x="6" y="37"/>
                </a:lnTo>
                <a:lnTo>
                  <a:pt x="43" y="29"/>
                </a:lnTo>
                <a:lnTo>
                  <a:pt x="14" y="29"/>
                </a:lnTo>
                <a:lnTo>
                  <a:pt x="17" y="18"/>
                </a:lnTo>
                <a:lnTo>
                  <a:pt x="43" y="18"/>
                </a:lnTo>
                <a:lnTo>
                  <a:pt x="27" y="15"/>
                </a:lnTo>
                <a:lnTo>
                  <a:pt x="40" y="10"/>
                </a:lnTo>
                <a:lnTo>
                  <a:pt x="77" y="18"/>
                </a:lnTo>
                <a:lnTo>
                  <a:pt x="95" y="39"/>
                </a:lnTo>
                <a:lnTo>
                  <a:pt x="129" y="39"/>
                </a:lnTo>
                <a:lnTo>
                  <a:pt x="116" y="29"/>
                </a:lnTo>
                <a:lnTo>
                  <a:pt x="124" y="18"/>
                </a:lnTo>
                <a:lnTo>
                  <a:pt x="108" y="10"/>
                </a:lnTo>
                <a:lnTo>
                  <a:pt x="132" y="0"/>
                </a:lnTo>
                <a:lnTo>
                  <a:pt x="142" y="15"/>
                </a:lnTo>
                <a:lnTo>
                  <a:pt x="135" y="21"/>
                </a:lnTo>
                <a:lnTo>
                  <a:pt x="150" y="23"/>
                </a:lnTo>
                <a:lnTo>
                  <a:pt x="145" y="31"/>
                </a:lnTo>
                <a:lnTo>
                  <a:pt x="161" y="34"/>
                </a:lnTo>
                <a:lnTo>
                  <a:pt x="169" y="23"/>
                </a:lnTo>
                <a:lnTo>
                  <a:pt x="182" y="37"/>
                </a:lnTo>
                <a:lnTo>
                  <a:pt x="171" y="52"/>
                </a:lnTo>
                <a:lnTo>
                  <a:pt x="132" y="50"/>
                </a:lnTo>
                <a:lnTo>
                  <a:pt x="74" y="71"/>
                </a:lnTo>
                <a:lnTo>
                  <a:pt x="51" y="60"/>
                </a:lnTo>
                <a:lnTo>
                  <a:pt x="98" y="45"/>
                </a:lnTo>
                <a:lnTo>
                  <a:pt x="56" y="52"/>
                </a:lnTo>
                <a:lnTo>
                  <a:pt x="66" y="42"/>
                </a:lnTo>
                <a:lnTo>
                  <a:pt x="43" y="55"/>
                </a:lnTo>
                <a:lnTo>
                  <a:pt x="17" y="50"/>
                </a:lnTo>
                <a:lnTo>
                  <a:pt x="0" y="4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02" name="Freeform 594"/>
          <p:cNvSpPr>
            <a:spLocks/>
          </p:cNvSpPr>
          <p:nvPr/>
        </p:nvSpPr>
        <p:spPr bwMode="auto">
          <a:xfrm>
            <a:off x="2220913" y="1798638"/>
            <a:ext cx="131762" cy="76200"/>
          </a:xfrm>
          <a:custGeom>
            <a:avLst/>
            <a:gdLst>
              <a:gd name="T0" fmla="*/ 0 w 93"/>
              <a:gd name="T1" fmla="*/ 0 h 48"/>
              <a:gd name="T2" fmla="*/ 9918 w 93"/>
              <a:gd name="T3" fmla="*/ 25400 h 48"/>
              <a:gd name="T4" fmla="*/ 36837 w 93"/>
              <a:gd name="T5" fmla="*/ 25400 h 48"/>
              <a:gd name="T6" fmla="*/ 29753 w 93"/>
              <a:gd name="T7" fmla="*/ 33338 h 48"/>
              <a:gd name="T8" fmla="*/ 36837 w 93"/>
              <a:gd name="T9" fmla="*/ 38100 h 48"/>
              <a:gd name="T10" fmla="*/ 9918 w 93"/>
              <a:gd name="T11" fmla="*/ 50800 h 48"/>
              <a:gd name="T12" fmla="*/ 58089 w 93"/>
              <a:gd name="T13" fmla="*/ 53975 h 48"/>
              <a:gd name="T14" fmla="*/ 130345 w 93"/>
              <a:gd name="T15" fmla="*/ 74613 h 48"/>
              <a:gd name="T16" fmla="*/ 117594 w 93"/>
              <a:gd name="T17" fmla="*/ 28575 h 48"/>
              <a:gd name="T18" fmla="*/ 66589 w 93"/>
              <a:gd name="T19" fmla="*/ 9525 h 48"/>
              <a:gd name="T20" fmla="*/ 43921 w 93"/>
              <a:gd name="T21" fmla="*/ 17463 h 48"/>
              <a:gd name="T22" fmla="*/ 41087 w 93"/>
              <a:gd name="T23" fmla="*/ 4763 h 48"/>
              <a:gd name="T24" fmla="*/ 0 w 93"/>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48"/>
              <a:gd name="T41" fmla="*/ 93 w 93"/>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48">
                <a:moveTo>
                  <a:pt x="0" y="0"/>
                </a:moveTo>
                <a:lnTo>
                  <a:pt x="7" y="16"/>
                </a:lnTo>
                <a:lnTo>
                  <a:pt x="26" y="16"/>
                </a:lnTo>
                <a:lnTo>
                  <a:pt x="21" y="21"/>
                </a:lnTo>
                <a:lnTo>
                  <a:pt x="26" y="24"/>
                </a:lnTo>
                <a:lnTo>
                  <a:pt x="7" y="32"/>
                </a:lnTo>
                <a:lnTo>
                  <a:pt x="41" y="34"/>
                </a:lnTo>
                <a:lnTo>
                  <a:pt x="92" y="47"/>
                </a:lnTo>
                <a:lnTo>
                  <a:pt x="83" y="18"/>
                </a:lnTo>
                <a:lnTo>
                  <a:pt x="47" y="6"/>
                </a:lnTo>
                <a:lnTo>
                  <a:pt x="31" y="11"/>
                </a:lnTo>
                <a:lnTo>
                  <a:pt x="29" y="3"/>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03" name="Freeform 595"/>
          <p:cNvSpPr>
            <a:spLocks/>
          </p:cNvSpPr>
          <p:nvPr/>
        </p:nvSpPr>
        <p:spPr bwMode="auto">
          <a:xfrm>
            <a:off x="2282825" y="1936750"/>
            <a:ext cx="104775" cy="71438"/>
          </a:xfrm>
          <a:custGeom>
            <a:avLst/>
            <a:gdLst>
              <a:gd name="T0" fmla="*/ 0 w 74"/>
              <a:gd name="T1" fmla="*/ 49213 h 45"/>
              <a:gd name="T2" fmla="*/ 7079 w 74"/>
              <a:gd name="T3" fmla="*/ 33338 h 45"/>
              <a:gd name="T4" fmla="*/ 29733 w 74"/>
              <a:gd name="T5" fmla="*/ 36513 h 45"/>
              <a:gd name="T6" fmla="*/ 4248 w 74"/>
              <a:gd name="T7" fmla="*/ 15875 h 45"/>
              <a:gd name="T8" fmla="*/ 7079 w 74"/>
              <a:gd name="T9" fmla="*/ 3175 h 45"/>
              <a:gd name="T10" fmla="*/ 52388 w 74"/>
              <a:gd name="T11" fmla="*/ 23813 h 45"/>
              <a:gd name="T12" fmla="*/ 26902 w 74"/>
              <a:gd name="T13" fmla="*/ 3175 h 45"/>
              <a:gd name="T14" fmla="*/ 89200 w 74"/>
              <a:gd name="T15" fmla="*/ 0 h 45"/>
              <a:gd name="T16" fmla="*/ 103359 w 74"/>
              <a:gd name="T17" fmla="*/ 53975 h 45"/>
              <a:gd name="T18" fmla="*/ 89200 w 74"/>
              <a:gd name="T19" fmla="*/ 46038 h 45"/>
              <a:gd name="T20" fmla="*/ 86369 w 74"/>
              <a:gd name="T21" fmla="*/ 69850 h 45"/>
              <a:gd name="T22" fmla="*/ 36813 w 74"/>
              <a:gd name="T23" fmla="*/ 69850 h 45"/>
              <a:gd name="T24" fmla="*/ 48140 w 74"/>
              <a:gd name="T25" fmla="*/ 61913 h 45"/>
              <a:gd name="T26" fmla="*/ 33981 w 74"/>
              <a:gd name="T27" fmla="*/ 53975 h 45"/>
              <a:gd name="T28" fmla="*/ 70794 w 74"/>
              <a:gd name="T29" fmla="*/ 36513 h 45"/>
              <a:gd name="T30" fmla="*/ 0 w 74"/>
              <a:gd name="T31" fmla="*/ 49213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45"/>
              <a:gd name="T50" fmla="*/ 74 w 74"/>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45">
                <a:moveTo>
                  <a:pt x="0" y="31"/>
                </a:moveTo>
                <a:lnTo>
                  <a:pt x="5" y="21"/>
                </a:lnTo>
                <a:lnTo>
                  <a:pt x="21" y="23"/>
                </a:lnTo>
                <a:lnTo>
                  <a:pt x="3" y="10"/>
                </a:lnTo>
                <a:lnTo>
                  <a:pt x="5" y="2"/>
                </a:lnTo>
                <a:lnTo>
                  <a:pt x="37" y="15"/>
                </a:lnTo>
                <a:lnTo>
                  <a:pt x="19" y="2"/>
                </a:lnTo>
                <a:lnTo>
                  <a:pt x="63" y="0"/>
                </a:lnTo>
                <a:lnTo>
                  <a:pt x="73" y="34"/>
                </a:lnTo>
                <a:lnTo>
                  <a:pt x="63" y="29"/>
                </a:lnTo>
                <a:lnTo>
                  <a:pt x="61" y="44"/>
                </a:lnTo>
                <a:lnTo>
                  <a:pt x="26" y="44"/>
                </a:lnTo>
                <a:lnTo>
                  <a:pt x="34" y="39"/>
                </a:lnTo>
                <a:lnTo>
                  <a:pt x="24" y="34"/>
                </a:lnTo>
                <a:lnTo>
                  <a:pt x="50" y="23"/>
                </a:lnTo>
                <a:lnTo>
                  <a:pt x="0" y="3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04" name="Freeform 596"/>
          <p:cNvSpPr>
            <a:spLocks/>
          </p:cNvSpPr>
          <p:nvPr/>
        </p:nvSpPr>
        <p:spPr bwMode="auto">
          <a:xfrm>
            <a:off x="2282825" y="2060575"/>
            <a:ext cx="123825" cy="119063"/>
          </a:xfrm>
          <a:custGeom>
            <a:avLst/>
            <a:gdLst>
              <a:gd name="T0" fmla="*/ 0 w 88"/>
              <a:gd name="T1" fmla="*/ 58738 h 75"/>
              <a:gd name="T2" fmla="*/ 4221 w 88"/>
              <a:gd name="T3" fmla="*/ 46038 h 75"/>
              <a:gd name="T4" fmla="*/ 47841 w 88"/>
              <a:gd name="T5" fmla="*/ 55563 h 75"/>
              <a:gd name="T6" fmla="*/ 45027 w 88"/>
              <a:gd name="T7" fmla="*/ 38100 h 75"/>
              <a:gd name="T8" fmla="*/ 52063 w 88"/>
              <a:gd name="T9" fmla="*/ 38100 h 75"/>
              <a:gd name="T10" fmla="*/ 22514 w 88"/>
              <a:gd name="T11" fmla="*/ 25400 h 75"/>
              <a:gd name="T12" fmla="*/ 36585 w 88"/>
              <a:gd name="T13" fmla="*/ 20638 h 75"/>
              <a:gd name="T14" fmla="*/ 22514 w 88"/>
              <a:gd name="T15" fmla="*/ 12700 h 75"/>
              <a:gd name="T16" fmla="*/ 102718 w 88"/>
              <a:gd name="T17" fmla="*/ 0 h 75"/>
              <a:gd name="T18" fmla="*/ 106940 w 88"/>
              <a:gd name="T19" fmla="*/ 25400 h 75"/>
              <a:gd name="T20" fmla="*/ 81612 w 88"/>
              <a:gd name="T21" fmla="*/ 50800 h 75"/>
              <a:gd name="T22" fmla="*/ 118197 w 88"/>
              <a:gd name="T23" fmla="*/ 55563 h 75"/>
              <a:gd name="T24" fmla="*/ 122418 w 88"/>
              <a:gd name="T25" fmla="*/ 96838 h 75"/>
              <a:gd name="T26" fmla="*/ 70355 w 88"/>
              <a:gd name="T27" fmla="*/ 117475 h 75"/>
              <a:gd name="T28" fmla="*/ 47841 w 88"/>
              <a:gd name="T29" fmla="*/ 79375 h 75"/>
              <a:gd name="T30" fmla="*/ 0 w 88"/>
              <a:gd name="T31" fmla="*/ 58738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75"/>
              <a:gd name="T50" fmla="*/ 88 w 88"/>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75">
                <a:moveTo>
                  <a:pt x="0" y="37"/>
                </a:moveTo>
                <a:lnTo>
                  <a:pt x="3" y="29"/>
                </a:lnTo>
                <a:lnTo>
                  <a:pt x="34" y="35"/>
                </a:lnTo>
                <a:lnTo>
                  <a:pt x="32" y="24"/>
                </a:lnTo>
                <a:lnTo>
                  <a:pt x="37" y="24"/>
                </a:lnTo>
                <a:lnTo>
                  <a:pt x="16" y="16"/>
                </a:lnTo>
                <a:lnTo>
                  <a:pt x="26" y="13"/>
                </a:lnTo>
                <a:lnTo>
                  <a:pt x="16" y="8"/>
                </a:lnTo>
                <a:lnTo>
                  <a:pt x="73" y="0"/>
                </a:lnTo>
                <a:lnTo>
                  <a:pt x="76" y="16"/>
                </a:lnTo>
                <a:lnTo>
                  <a:pt x="58" y="32"/>
                </a:lnTo>
                <a:lnTo>
                  <a:pt x="84" y="35"/>
                </a:lnTo>
                <a:lnTo>
                  <a:pt x="87" y="61"/>
                </a:lnTo>
                <a:lnTo>
                  <a:pt x="50" y="74"/>
                </a:lnTo>
                <a:lnTo>
                  <a:pt x="34" y="50"/>
                </a:lnTo>
                <a:lnTo>
                  <a:pt x="0" y="3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05" name="Freeform 597"/>
          <p:cNvSpPr>
            <a:spLocks/>
          </p:cNvSpPr>
          <p:nvPr/>
        </p:nvSpPr>
        <p:spPr bwMode="auto">
          <a:xfrm>
            <a:off x="2368550" y="1819275"/>
            <a:ext cx="76200" cy="55563"/>
          </a:xfrm>
          <a:custGeom>
            <a:avLst/>
            <a:gdLst>
              <a:gd name="T0" fmla="*/ 0 w 53"/>
              <a:gd name="T1" fmla="*/ 0 h 35"/>
              <a:gd name="T2" fmla="*/ 7189 w 53"/>
              <a:gd name="T3" fmla="*/ 33338 h 35"/>
              <a:gd name="T4" fmla="*/ 33068 w 53"/>
              <a:gd name="T5" fmla="*/ 38100 h 35"/>
              <a:gd name="T6" fmla="*/ 7189 w 53"/>
              <a:gd name="T7" fmla="*/ 42863 h 35"/>
              <a:gd name="T8" fmla="*/ 25879 w 53"/>
              <a:gd name="T9" fmla="*/ 53975 h 35"/>
              <a:gd name="T10" fmla="*/ 70449 w 53"/>
              <a:gd name="T11" fmla="*/ 50800 h 35"/>
              <a:gd name="T12" fmla="*/ 74762 w 53"/>
              <a:gd name="T13" fmla="*/ 30163 h 35"/>
              <a:gd name="T14" fmla="*/ 0 w 5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35"/>
              <a:gd name="T26" fmla="*/ 53 w 5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35">
                <a:moveTo>
                  <a:pt x="0" y="0"/>
                </a:moveTo>
                <a:lnTo>
                  <a:pt x="5" y="21"/>
                </a:lnTo>
                <a:lnTo>
                  <a:pt x="23" y="24"/>
                </a:lnTo>
                <a:lnTo>
                  <a:pt x="5" y="27"/>
                </a:lnTo>
                <a:lnTo>
                  <a:pt x="18" y="34"/>
                </a:lnTo>
                <a:lnTo>
                  <a:pt x="49" y="32"/>
                </a:lnTo>
                <a:lnTo>
                  <a:pt x="52" y="19"/>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06" name="Freeform 598"/>
          <p:cNvSpPr>
            <a:spLocks/>
          </p:cNvSpPr>
          <p:nvPr/>
        </p:nvSpPr>
        <p:spPr bwMode="auto">
          <a:xfrm>
            <a:off x="2409825" y="1690688"/>
            <a:ext cx="234950" cy="173037"/>
          </a:xfrm>
          <a:custGeom>
            <a:avLst/>
            <a:gdLst>
              <a:gd name="T0" fmla="*/ 0 w 166"/>
              <a:gd name="T1" fmla="*/ 53975 h 109"/>
              <a:gd name="T2" fmla="*/ 55199 w 166"/>
              <a:gd name="T3" fmla="*/ 46037 h 109"/>
              <a:gd name="T4" fmla="*/ 28307 w 166"/>
              <a:gd name="T5" fmla="*/ 15875 h 109"/>
              <a:gd name="T6" fmla="*/ 73599 w 166"/>
              <a:gd name="T7" fmla="*/ 7937 h 109"/>
              <a:gd name="T8" fmla="*/ 35384 w 166"/>
              <a:gd name="T9" fmla="*/ 0 h 109"/>
              <a:gd name="T10" fmla="*/ 99075 w 166"/>
              <a:gd name="T11" fmla="*/ 12700 h 109"/>
              <a:gd name="T12" fmla="*/ 114644 w 166"/>
              <a:gd name="T13" fmla="*/ 46037 h 109"/>
              <a:gd name="T14" fmla="*/ 151444 w 166"/>
              <a:gd name="T15" fmla="*/ 46037 h 109"/>
              <a:gd name="T16" fmla="*/ 162767 w 166"/>
              <a:gd name="T17" fmla="*/ 66675 h 109"/>
              <a:gd name="T18" fmla="*/ 162767 w 166"/>
              <a:gd name="T19" fmla="*/ 50800 h 109"/>
              <a:gd name="T20" fmla="*/ 181166 w 166"/>
              <a:gd name="T21" fmla="*/ 53975 h 109"/>
              <a:gd name="T22" fmla="*/ 174089 w 166"/>
              <a:gd name="T23" fmla="*/ 66675 h 109"/>
              <a:gd name="T24" fmla="*/ 195320 w 166"/>
              <a:gd name="T25" fmla="*/ 74612 h 109"/>
              <a:gd name="T26" fmla="*/ 181166 w 166"/>
              <a:gd name="T27" fmla="*/ 95250 h 109"/>
              <a:gd name="T28" fmla="*/ 217966 w 166"/>
              <a:gd name="T29" fmla="*/ 95250 h 109"/>
              <a:gd name="T30" fmla="*/ 233535 w 166"/>
              <a:gd name="T31" fmla="*/ 112712 h 109"/>
              <a:gd name="T32" fmla="*/ 188243 w 166"/>
              <a:gd name="T33" fmla="*/ 120650 h 109"/>
              <a:gd name="T34" fmla="*/ 176920 w 166"/>
              <a:gd name="T35" fmla="*/ 141287 h 109"/>
              <a:gd name="T36" fmla="*/ 169843 w 166"/>
              <a:gd name="T37" fmla="*/ 120650 h 109"/>
              <a:gd name="T38" fmla="*/ 158520 w 166"/>
              <a:gd name="T39" fmla="*/ 171450 h 109"/>
              <a:gd name="T40" fmla="*/ 128798 w 166"/>
              <a:gd name="T41" fmla="*/ 146050 h 109"/>
              <a:gd name="T42" fmla="*/ 144367 w 166"/>
              <a:gd name="T43" fmla="*/ 171450 h 109"/>
              <a:gd name="T44" fmla="*/ 91999 w 166"/>
              <a:gd name="T45" fmla="*/ 166687 h 109"/>
              <a:gd name="T46" fmla="*/ 69353 w 166"/>
              <a:gd name="T47" fmla="*/ 153987 h 109"/>
              <a:gd name="T48" fmla="*/ 96245 w 166"/>
              <a:gd name="T49" fmla="*/ 146050 h 109"/>
              <a:gd name="T50" fmla="*/ 69353 w 166"/>
              <a:gd name="T51" fmla="*/ 146050 h 109"/>
              <a:gd name="T52" fmla="*/ 62276 w 166"/>
              <a:gd name="T53" fmla="*/ 136525 h 109"/>
              <a:gd name="T54" fmla="*/ 73599 w 166"/>
              <a:gd name="T55" fmla="*/ 136525 h 109"/>
              <a:gd name="T56" fmla="*/ 50953 w 166"/>
              <a:gd name="T57" fmla="*/ 125412 h 109"/>
              <a:gd name="T58" fmla="*/ 125967 w 166"/>
              <a:gd name="T59" fmla="*/ 112712 h 109"/>
              <a:gd name="T60" fmla="*/ 35384 w 166"/>
              <a:gd name="T61" fmla="*/ 112712 h 109"/>
              <a:gd name="T62" fmla="*/ 18400 w 166"/>
              <a:gd name="T63" fmla="*/ 100012 h 109"/>
              <a:gd name="T64" fmla="*/ 50953 w 166"/>
              <a:gd name="T65" fmla="*/ 92075 h 109"/>
              <a:gd name="T66" fmla="*/ 2831 w 166"/>
              <a:gd name="T67" fmla="*/ 74612 h 109"/>
              <a:gd name="T68" fmla="*/ 14154 w 166"/>
              <a:gd name="T69" fmla="*/ 74612 h 109"/>
              <a:gd name="T70" fmla="*/ 2831 w 166"/>
              <a:gd name="T71" fmla="*/ 61912 h 109"/>
              <a:gd name="T72" fmla="*/ 55199 w 166"/>
              <a:gd name="T73" fmla="*/ 61912 h 109"/>
              <a:gd name="T74" fmla="*/ 0 w 166"/>
              <a:gd name="T75" fmla="*/ 53975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
              <a:gd name="T115" fmla="*/ 0 h 109"/>
              <a:gd name="T116" fmla="*/ 166 w 166"/>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 h="109">
                <a:moveTo>
                  <a:pt x="0" y="34"/>
                </a:moveTo>
                <a:lnTo>
                  <a:pt x="39" y="29"/>
                </a:lnTo>
                <a:lnTo>
                  <a:pt x="20" y="10"/>
                </a:lnTo>
                <a:lnTo>
                  <a:pt x="52" y="5"/>
                </a:lnTo>
                <a:lnTo>
                  <a:pt x="25" y="0"/>
                </a:lnTo>
                <a:lnTo>
                  <a:pt x="70" y="8"/>
                </a:lnTo>
                <a:lnTo>
                  <a:pt x="81" y="29"/>
                </a:lnTo>
                <a:lnTo>
                  <a:pt x="107" y="29"/>
                </a:lnTo>
                <a:lnTo>
                  <a:pt x="115" y="42"/>
                </a:lnTo>
                <a:lnTo>
                  <a:pt x="115" y="32"/>
                </a:lnTo>
                <a:lnTo>
                  <a:pt x="128" y="34"/>
                </a:lnTo>
                <a:lnTo>
                  <a:pt x="123" y="42"/>
                </a:lnTo>
                <a:lnTo>
                  <a:pt x="138" y="47"/>
                </a:lnTo>
                <a:lnTo>
                  <a:pt x="128" y="60"/>
                </a:lnTo>
                <a:lnTo>
                  <a:pt x="154" y="60"/>
                </a:lnTo>
                <a:lnTo>
                  <a:pt x="165" y="71"/>
                </a:lnTo>
                <a:lnTo>
                  <a:pt x="133" y="76"/>
                </a:lnTo>
                <a:lnTo>
                  <a:pt x="125" y="89"/>
                </a:lnTo>
                <a:lnTo>
                  <a:pt x="120" y="76"/>
                </a:lnTo>
                <a:lnTo>
                  <a:pt x="112" y="108"/>
                </a:lnTo>
                <a:lnTo>
                  <a:pt x="91" y="92"/>
                </a:lnTo>
                <a:lnTo>
                  <a:pt x="102" y="108"/>
                </a:lnTo>
                <a:lnTo>
                  <a:pt x="65" y="105"/>
                </a:lnTo>
                <a:lnTo>
                  <a:pt x="49" y="97"/>
                </a:lnTo>
                <a:lnTo>
                  <a:pt x="68" y="92"/>
                </a:lnTo>
                <a:lnTo>
                  <a:pt x="49" y="92"/>
                </a:lnTo>
                <a:lnTo>
                  <a:pt x="44" y="86"/>
                </a:lnTo>
                <a:lnTo>
                  <a:pt x="52" y="86"/>
                </a:lnTo>
                <a:lnTo>
                  <a:pt x="36" y="79"/>
                </a:lnTo>
                <a:lnTo>
                  <a:pt x="89" y="71"/>
                </a:lnTo>
                <a:lnTo>
                  <a:pt x="25" y="71"/>
                </a:lnTo>
                <a:lnTo>
                  <a:pt x="13" y="63"/>
                </a:lnTo>
                <a:lnTo>
                  <a:pt x="36" y="58"/>
                </a:lnTo>
                <a:lnTo>
                  <a:pt x="2" y="47"/>
                </a:lnTo>
                <a:lnTo>
                  <a:pt x="10" y="47"/>
                </a:lnTo>
                <a:lnTo>
                  <a:pt x="2" y="39"/>
                </a:lnTo>
                <a:lnTo>
                  <a:pt x="39" y="39"/>
                </a:lnTo>
                <a:lnTo>
                  <a:pt x="0" y="3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07" name="Freeform 599"/>
          <p:cNvSpPr>
            <a:spLocks/>
          </p:cNvSpPr>
          <p:nvPr/>
        </p:nvSpPr>
        <p:spPr bwMode="auto">
          <a:xfrm>
            <a:off x="2409825" y="1985963"/>
            <a:ext cx="57150" cy="39687"/>
          </a:xfrm>
          <a:custGeom>
            <a:avLst/>
            <a:gdLst>
              <a:gd name="T0" fmla="*/ 0 w 40"/>
              <a:gd name="T1" fmla="*/ 25400 h 25"/>
              <a:gd name="T2" fmla="*/ 10001 w 40"/>
              <a:gd name="T3" fmla="*/ 0 h 25"/>
              <a:gd name="T4" fmla="*/ 48578 w 40"/>
              <a:gd name="T5" fmla="*/ 4762 h 25"/>
              <a:gd name="T6" fmla="*/ 55721 w 40"/>
              <a:gd name="T7" fmla="*/ 38100 h 25"/>
              <a:gd name="T8" fmla="*/ 0 w 40"/>
              <a:gd name="T9" fmla="*/ 25400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16"/>
                </a:moveTo>
                <a:lnTo>
                  <a:pt x="7" y="0"/>
                </a:lnTo>
                <a:lnTo>
                  <a:pt x="34" y="3"/>
                </a:lnTo>
                <a:lnTo>
                  <a:pt x="39" y="24"/>
                </a:lnTo>
                <a:lnTo>
                  <a:pt x="0" y="1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08" name="Freeform 600"/>
          <p:cNvSpPr>
            <a:spLocks/>
          </p:cNvSpPr>
          <p:nvPr/>
        </p:nvSpPr>
        <p:spPr bwMode="auto">
          <a:xfrm>
            <a:off x="2419350" y="2057400"/>
            <a:ext cx="114300" cy="88900"/>
          </a:xfrm>
          <a:custGeom>
            <a:avLst/>
            <a:gdLst>
              <a:gd name="T0" fmla="*/ 0 w 80"/>
              <a:gd name="T1" fmla="*/ 11113 h 56"/>
              <a:gd name="T2" fmla="*/ 4286 w 80"/>
              <a:gd name="T3" fmla="*/ 58738 h 56"/>
              <a:gd name="T4" fmla="*/ 18574 w 80"/>
              <a:gd name="T5" fmla="*/ 61913 h 56"/>
              <a:gd name="T6" fmla="*/ 11430 w 80"/>
              <a:gd name="T7" fmla="*/ 87313 h 56"/>
              <a:gd name="T8" fmla="*/ 30004 w 80"/>
              <a:gd name="T9" fmla="*/ 87313 h 56"/>
              <a:gd name="T10" fmla="*/ 50006 w 80"/>
              <a:gd name="T11" fmla="*/ 66675 h 56"/>
              <a:gd name="T12" fmla="*/ 30004 w 80"/>
              <a:gd name="T13" fmla="*/ 58738 h 56"/>
              <a:gd name="T14" fmla="*/ 78581 w 80"/>
              <a:gd name="T15" fmla="*/ 58738 h 56"/>
              <a:gd name="T16" fmla="*/ 112871 w 80"/>
              <a:gd name="T17" fmla="*/ 3175 h 56"/>
              <a:gd name="T18" fmla="*/ 8572 w 80"/>
              <a:gd name="T19" fmla="*/ 0 h 56"/>
              <a:gd name="T20" fmla="*/ 25718 w 80"/>
              <a:gd name="T21" fmla="*/ 15875 h 56"/>
              <a:gd name="T22" fmla="*/ 0 w 80"/>
              <a:gd name="T23" fmla="*/ 11113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56"/>
              <a:gd name="T38" fmla="*/ 80 w 80"/>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56">
                <a:moveTo>
                  <a:pt x="0" y="7"/>
                </a:moveTo>
                <a:lnTo>
                  <a:pt x="3" y="37"/>
                </a:lnTo>
                <a:lnTo>
                  <a:pt x="13" y="39"/>
                </a:lnTo>
                <a:lnTo>
                  <a:pt x="8" y="55"/>
                </a:lnTo>
                <a:lnTo>
                  <a:pt x="21" y="55"/>
                </a:lnTo>
                <a:lnTo>
                  <a:pt x="35" y="42"/>
                </a:lnTo>
                <a:lnTo>
                  <a:pt x="21" y="37"/>
                </a:lnTo>
                <a:lnTo>
                  <a:pt x="55" y="37"/>
                </a:lnTo>
                <a:lnTo>
                  <a:pt x="79" y="2"/>
                </a:lnTo>
                <a:lnTo>
                  <a:pt x="6" y="0"/>
                </a:lnTo>
                <a:lnTo>
                  <a:pt x="18" y="10"/>
                </a:lnTo>
                <a:lnTo>
                  <a:pt x="0" y="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09" name="Freeform 601"/>
          <p:cNvSpPr>
            <a:spLocks/>
          </p:cNvSpPr>
          <p:nvPr/>
        </p:nvSpPr>
        <p:spPr bwMode="auto">
          <a:xfrm>
            <a:off x="2501900" y="1585913"/>
            <a:ext cx="633413" cy="373062"/>
          </a:xfrm>
          <a:custGeom>
            <a:avLst/>
            <a:gdLst>
              <a:gd name="T0" fmla="*/ 33857 w 449"/>
              <a:gd name="T1" fmla="*/ 104775 h 235"/>
              <a:gd name="T2" fmla="*/ 63482 w 449"/>
              <a:gd name="T3" fmla="*/ 109537 h 235"/>
              <a:gd name="T4" fmla="*/ 150947 w 449"/>
              <a:gd name="T5" fmla="*/ 109537 h 235"/>
              <a:gd name="T6" fmla="*/ 132608 w 449"/>
              <a:gd name="T7" fmla="*/ 120650 h 235"/>
              <a:gd name="T8" fmla="*/ 114268 w 449"/>
              <a:gd name="T9" fmla="*/ 146050 h 235"/>
              <a:gd name="T10" fmla="*/ 173518 w 449"/>
              <a:gd name="T11" fmla="*/ 146050 h 235"/>
              <a:gd name="T12" fmla="*/ 241233 w 449"/>
              <a:gd name="T13" fmla="*/ 112712 h 235"/>
              <a:gd name="T14" fmla="*/ 337162 w 449"/>
              <a:gd name="T15" fmla="*/ 120650 h 235"/>
              <a:gd name="T16" fmla="*/ 244054 w 449"/>
              <a:gd name="T17" fmla="*/ 196850 h 235"/>
              <a:gd name="T18" fmla="*/ 111447 w 449"/>
              <a:gd name="T19" fmla="*/ 158750 h 235"/>
              <a:gd name="T20" fmla="*/ 111447 w 449"/>
              <a:gd name="T21" fmla="*/ 184150 h 235"/>
              <a:gd name="T22" fmla="*/ 214429 w 449"/>
              <a:gd name="T23" fmla="*/ 230187 h 235"/>
              <a:gd name="T24" fmla="*/ 136840 w 449"/>
              <a:gd name="T25" fmla="*/ 233362 h 235"/>
              <a:gd name="T26" fmla="*/ 122733 w 449"/>
              <a:gd name="T27" fmla="*/ 263525 h 235"/>
              <a:gd name="T28" fmla="*/ 148126 w 449"/>
              <a:gd name="T29" fmla="*/ 250825 h 235"/>
              <a:gd name="T30" fmla="*/ 125554 w 449"/>
              <a:gd name="T31" fmla="*/ 284162 h 235"/>
              <a:gd name="T32" fmla="*/ 143893 w 449"/>
              <a:gd name="T33" fmla="*/ 304800 h 235"/>
              <a:gd name="T34" fmla="*/ 150947 w 449"/>
              <a:gd name="T35" fmla="*/ 312737 h 235"/>
              <a:gd name="T36" fmla="*/ 102983 w 449"/>
              <a:gd name="T37" fmla="*/ 325437 h 235"/>
              <a:gd name="T38" fmla="*/ 66304 w 449"/>
              <a:gd name="T39" fmla="*/ 342900 h 235"/>
              <a:gd name="T40" fmla="*/ 132608 w 449"/>
              <a:gd name="T41" fmla="*/ 366712 h 235"/>
              <a:gd name="T42" fmla="*/ 177751 w 449"/>
              <a:gd name="T43" fmla="*/ 358775 h 235"/>
              <a:gd name="T44" fmla="*/ 196090 w 449"/>
              <a:gd name="T45" fmla="*/ 354012 h 235"/>
              <a:gd name="T46" fmla="*/ 221483 w 449"/>
              <a:gd name="T47" fmla="*/ 371475 h 235"/>
              <a:gd name="T48" fmla="*/ 262394 w 449"/>
              <a:gd name="T49" fmla="*/ 338137 h 235"/>
              <a:gd name="T50" fmla="*/ 282144 w 449"/>
              <a:gd name="T51" fmla="*/ 312737 h 235"/>
              <a:gd name="T52" fmla="*/ 328698 w 449"/>
              <a:gd name="T53" fmla="*/ 284162 h 235"/>
              <a:gd name="T54" fmla="*/ 348448 w 449"/>
              <a:gd name="T55" fmla="*/ 266700 h 235"/>
              <a:gd name="T56" fmla="*/ 351269 w 449"/>
              <a:gd name="T57" fmla="*/ 238125 h 235"/>
              <a:gd name="T58" fmla="*/ 289197 w 449"/>
              <a:gd name="T59" fmla="*/ 222250 h 235"/>
              <a:gd name="T60" fmla="*/ 289197 w 449"/>
              <a:gd name="T61" fmla="*/ 212725 h 235"/>
              <a:gd name="T62" fmla="*/ 414752 w 449"/>
              <a:gd name="T63" fmla="*/ 196850 h 235"/>
              <a:gd name="T64" fmla="*/ 448609 w 449"/>
              <a:gd name="T65" fmla="*/ 166687 h 235"/>
              <a:gd name="T66" fmla="*/ 565698 w 449"/>
              <a:gd name="T67" fmla="*/ 101600 h 235"/>
              <a:gd name="T68" fmla="*/ 469770 w 449"/>
              <a:gd name="T69" fmla="*/ 96837 h 235"/>
              <a:gd name="T70" fmla="*/ 632002 w 449"/>
              <a:gd name="T71" fmla="*/ 55562 h 235"/>
              <a:gd name="T72" fmla="*/ 579806 w 449"/>
              <a:gd name="T73" fmla="*/ 17462 h 235"/>
              <a:gd name="T74" fmla="*/ 373841 w 449"/>
              <a:gd name="T75" fmla="*/ 0 h 235"/>
              <a:gd name="T76" fmla="*/ 348448 w 449"/>
              <a:gd name="T77" fmla="*/ 7937 h 235"/>
              <a:gd name="T78" fmla="*/ 310358 w 449"/>
              <a:gd name="T79" fmla="*/ 42862 h 235"/>
              <a:gd name="T80" fmla="*/ 241233 w 449"/>
              <a:gd name="T81" fmla="*/ 30162 h 235"/>
              <a:gd name="T82" fmla="*/ 184804 w 449"/>
              <a:gd name="T83" fmla="*/ 30162 h 235"/>
              <a:gd name="T84" fmla="*/ 221483 w 449"/>
              <a:gd name="T85" fmla="*/ 71437 h 235"/>
              <a:gd name="T86" fmla="*/ 132608 w 449"/>
              <a:gd name="T87" fmla="*/ 71437 h 2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9"/>
              <a:gd name="T133" fmla="*/ 0 h 235"/>
              <a:gd name="T134" fmla="*/ 449 w 449"/>
              <a:gd name="T135" fmla="*/ 235 h 2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9" h="235">
                <a:moveTo>
                  <a:pt x="0" y="56"/>
                </a:moveTo>
                <a:lnTo>
                  <a:pt x="37" y="56"/>
                </a:lnTo>
                <a:lnTo>
                  <a:pt x="24" y="66"/>
                </a:lnTo>
                <a:lnTo>
                  <a:pt x="81" y="61"/>
                </a:lnTo>
                <a:lnTo>
                  <a:pt x="29" y="66"/>
                </a:lnTo>
                <a:lnTo>
                  <a:pt x="45" y="69"/>
                </a:lnTo>
                <a:lnTo>
                  <a:pt x="29" y="71"/>
                </a:lnTo>
                <a:lnTo>
                  <a:pt x="37" y="76"/>
                </a:lnTo>
                <a:lnTo>
                  <a:pt x="107" y="69"/>
                </a:lnTo>
                <a:lnTo>
                  <a:pt x="37" y="79"/>
                </a:lnTo>
                <a:lnTo>
                  <a:pt x="65" y="92"/>
                </a:lnTo>
                <a:lnTo>
                  <a:pt x="94" y="76"/>
                </a:lnTo>
                <a:lnTo>
                  <a:pt x="141" y="74"/>
                </a:lnTo>
                <a:lnTo>
                  <a:pt x="94" y="79"/>
                </a:lnTo>
                <a:lnTo>
                  <a:pt x="81" y="92"/>
                </a:lnTo>
                <a:lnTo>
                  <a:pt x="113" y="95"/>
                </a:lnTo>
                <a:lnTo>
                  <a:pt x="141" y="79"/>
                </a:lnTo>
                <a:lnTo>
                  <a:pt x="123" y="92"/>
                </a:lnTo>
                <a:lnTo>
                  <a:pt x="141" y="92"/>
                </a:lnTo>
                <a:lnTo>
                  <a:pt x="176" y="84"/>
                </a:lnTo>
                <a:lnTo>
                  <a:pt x="171" y="71"/>
                </a:lnTo>
                <a:lnTo>
                  <a:pt x="207" y="61"/>
                </a:lnTo>
                <a:lnTo>
                  <a:pt x="181" y="84"/>
                </a:lnTo>
                <a:lnTo>
                  <a:pt x="239" y="76"/>
                </a:lnTo>
                <a:lnTo>
                  <a:pt x="126" y="100"/>
                </a:lnTo>
                <a:lnTo>
                  <a:pt x="152" y="124"/>
                </a:lnTo>
                <a:lnTo>
                  <a:pt x="173" y="124"/>
                </a:lnTo>
                <a:lnTo>
                  <a:pt x="163" y="129"/>
                </a:lnTo>
                <a:lnTo>
                  <a:pt x="115" y="103"/>
                </a:lnTo>
                <a:lnTo>
                  <a:pt x="79" y="100"/>
                </a:lnTo>
                <a:lnTo>
                  <a:pt x="79" y="111"/>
                </a:lnTo>
                <a:lnTo>
                  <a:pt x="94" y="113"/>
                </a:lnTo>
                <a:lnTo>
                  <a:pt x="79" y="116"/>
                </a:lnTo>
                <a:lnTo>
                  <a:pt x="126" y="142"/>
                </a:lnTo>
                <a:lnTo>
                  <a:pt x="102" y="145"/>
                </a:lnTo>
                <a:lnTo>
                  <a:pt x="152" y="145"/>
                </a:lnTo>
                <a:lnTo>
                  <a:pt x="126" y="150"/>
                </a:lnTo>
                <a:lnTo>
                  <a:pt x="139" y="158"/>
                </a:lnTo>
                <a:lnTo>
                  <a:pt x="97" y="147"/>
                </a:lnTo>
                <a:lnTo>
                  <a:pt x="73" y="152"/>
                </a:lnTo>
                <a:lnTo>
                  <a:pt x="63" y="174"/>
                </a:lnTo>
                <a:lnTo>
                  <a:pt x="87" y="166"/>
                </a:lnTo>
                <a:lnTo>
                  <a:pt x="84" y="174"/>
                </a:lnTo>
                <a:lnTo>
                  <a:pt x="92" y="174"/>
                </a:lnTo>
                <a:lnTo>
                  <a:pt x="105" y="158"/>
                </a:lnTo>
                <a:lnTo>
                  <a:pt x="100" y="171"/>
                </a:lnTo>
                <a:lnTo>
                  <a:pt x="115" y="174"/>
                </a:lnTo>
                <a:lnTo>
                  <a:pt x="89" y="179"/>
                </a:lnTo>
                <a:lnTo>
                  <a:pt x="102" y="179"/>
                </a:lnTo>
                <a:lnTo>
                  <a:pt x="92" y="181"/>
                </a:lnTo>
                <a:lnTo>
                  <a:pt x="102" y="192"/>
                </a:lnTo>
                <a:lnTo>
                  <a:pt x="123" y="189"/>
                </a:lnTo>
                <a:lnTo>
                  <a:pt x="139" y="176"/>
                </a:lnTo>
                <a:lnTo>
                  <a:pt x="107" y="197"/>
                </a:lnTo>
                <a:lnTo>
                  <a:pt x="79" y="181"/>
                </a:lnTo>
                <a:lnTo>
                  <a:pt x="50" y="184"/>
                </a:lnTo>
                <a:lnTo>
                  <a:pt x="73" y="205"/>
                </a:lnTo>
                <a:lnTo>
                  <a:pt x="37" y="213"/>
                </a:lnTo>
                <a:lnTo>
                  <a:pt x="39" y="226"/>
                </a:lnTo>
                <a:lnTo>
                  <a:pt x="47" y="216"/>
                </a:lnTo>
                <a:lnTo>
                  <a:pt x="47" y="226"/>
                </a:lnTo>
                <a:lnTo>
                  <a:pt x="76" y="221"/>
                </a:lnTo>
                <a:lnTo>
                  <a:pt x="94" y="231"/>
                </a:lnTo>
                <a:lnTo>
                  <a:pt x="105" y="228"/>
                </a:lnTo>
                <a:lnTo>
                  <a:pt x="97" y="221"/>
                </a:lnTo>
                <a:lnTo>
                  <a:pt x="126" y="226"/>
                </a:lnTo>
                <a:lnTo>
                  <a:pt x="123" y="216"/>
                </a:lnTo>
                <a:lnTo>
                  <a:pt x="131" y="226"/>
                </a:lnTo>
                <a:lnTo>
                  <a:pt x="139" y="223"/>
                </a:lnTo>
                <a:lnTo>
                  <a:pt x="136" y="218"/>
                </a:lnTo>
                <a:lnTo>
                  <a:pt x="157" y="223"/>
                </a:lnTo>
                <a:lnTo>
                  <a:pt x="157" y="234"/>
                </a:lnTo>
                <a:lnTo>
                  <a:pt x="197" y="223"/>
                </a:lnTo>
                <a:lnTo>
                  <a:pt x="202" y="213"/>
                </a:lnTo>
                <a:lnTo>
                  <a:pt x="186" y="213"/>
                </a:lnTo>
                <a:lnTo>
                  <a:pt x="183" y="202"/>
                </a:lnTo>
                <a:lnTo>
                  <a:pt x="141" y="202"/>
                </a:lnTo>
                <a:lnTo>
                  <a:pt x="200" y="197"/>
                </a:lnTo>
                <a:lnTo>
                  <a:pt x="207" y="189"/>
                </a:lnTo>
                <a:lnTo>
                  <a:pt x="200" y="179"/>
                </a:lnTo>
                <a:lnTo>
                  <a:pt x="233" y="179"/>
                </a:lnTo>
                <a:lnTo>
                  <a:pt x="239" y="174"/>
                </a:lnTo>
                <a:lnTo>
                  <a:pt x="217" y="171"/>
                </a:lnTo>
                <a:lnTo>
                  <a:pt x="247" y="168"/>
                </a:lnTo>
                <a:lnTo>
                  <a:pt x="225" y="163"/>
                </a:lnTo>
                <a:lnTo>
                  <a:pt x="252" y="155"/>
                </a:lnTo>
                <a:lnTo>
                  <a:pt x="249" y="150"/>
                </a:lnTo>
                <a:lnTo>
                  <a:pt x="207" y="147"/>
                </a:lnTo>
                <a:lnTo>
                  <a:pt x="231" y="142"/>
                </a:lnTo>
                <a:lnTo>
                  <a:pt x="205" y="140"/>
                </a:lnTo>
                <a:lnTo>
                  <a:pt x="252" y="145"/>
                </a:lnTo>
                <a:lnTo>
                  <a:pt x="252" y="137"/>
                </a:lnTo>
                <a:lnTo>
                  <a:pt x="205" y="134"/>
                </a:lnTo>
                <a:lnTo>
                  <a:pt x="265" y="129"/>
                </a:lnTo>
                <a:lnTo>
                  <a:pt x="252" y="116"/>
                </a:lnTo>
                <a:lnTo>
                  <a:pt x="294" y="124"/>
                </a:lnTo>
                <a:lnTo>
                  <a:pt x="310" y="111"/>
                </a:lnTo>
                <a:lnTo>
                  <a:pt x="286" y="108"/>
                </a:lnTo>
                <a:lnTo>
                  <a:pt x="318" y="105"/>
                </a:lnTo>
                <a:lnTo>
                  <a:pt x="312" y="98"/>
                </a:lnTo>
                <a:lnTo>
                  <a:pt x="325" y="100"/>
                </a:lnTo>
                <a:lnTo>
                  <a:pt x="401" y="64"/>
                </a:lnTo>
                <a:lnTo>
                  <a:pt x="318" y="74"/>
                </a:lnTo>
                <a:lnTo>
                  <a:pt x="364" y="61"/>
                </a:lnTo>
                <a:lnTo>
                  <a:pt x="333" y="61"/>
                </a:lnTo>
                <a:lnTo>
                  <a:pt x="330" y="53"/>
                </a:lnTo>
                <a:lnTo>
                  <a:pt x="380" y="56"/>
                </a:lnTo>
                <a:lnTo>
                  <a:pt x="448" y="35"/>
                </a:lnTo>
                <a:lnTo>
                  <a:pt x="448" y="27"/>
                </a:lnTo>
                <a:lnTo>
                  <a:pt x="417" y="27"/>
                </a:lnTo>
                <a:lnTo>
                  <a:pt x="411" y="11"/>
                </a:lnTo>
                <a:lnTo>
                  <a:pt x="333" y="22"/>
                </a:lnTo>
                <a:lnTo>
                  <a:pt x="370" y="8"/>
                </a:lnTo>
                <a:lnTo>
                  <a:pt x="265" y="0"/>
                </a:lnTo>
                <a:lnTo>
                  <a:pt x="257" y="8"/>
                </a:lnTo>
                <a:lnTo>
                  <a:pt x="265" y="16"/>
                </a:lnTo>
                <a:lnTo>
                  <a:pt x="247" y="5"/>
                </a:lnTo>
                <a:lnTo>
                  <a:pt x="200" y="5"/>
                </a:lnTo>
                <a:lnTo>
                  <a:pt x="233" y="22"/>
                </a:lnTo>
                <a:lnTo>
                  <a:pt x="220" y="27"/>
                </a:lnTo>
                <a:lnTo>
                  <a:pt x="205" y="11"/>
                </a:lnTo>
                <a:lnTo>
                  <a:pt x="163" y="8"/>
                </a:lnTo>
                <a:lnTo>
                  <a:pt x="171" y="19"/>
                </a:lnTo>
                <a:lnTo>
                  <a:pt x="139" y="16"/>
                </a:lnTo>
                <a:lnTo>
                  <a:pt x="157" y="24"/>
                </a:lnTo>
                <a:lnTo>
                  <a:pt x="131" y="19"/>
                </a:lnTo>
                <a:lnTo>
                  <a:pt x="136" y="24"/>
                </a:lnTo>
                <a:lnTo>
                  <a:pt x="123" y="27"/>
                </a:lnTo>
                <a:lnTo>
                  <a:pt x="157" y="45"/>
                </a:lnTo>
                <a:lnTo>
                  <a:pt x="84" y="27"/>
                </a:lnTo>
                <a:lnTo>
                  <a:pt x="65" y="35"/>
                </a:lnTo>
                <a:lnTo>
                  <a:pt x="94" y="45"/>
                </a:lnTo>
                <a:lnTo>
                  <a:pt x="47" y="37"/>
                </a:lnTo>
                <a:lnTo>
                  <a:pt x="0" y="5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10" name="Freeform 602"/>
          <p:cNvSpPr>
            <a:spLocks/>
          </p:cNvSpPr>
          <p:nvPr/>
        </p:nvSpPr>
        <p:spPr bwMode="auto">
          <a:xfrm>
            <a:off x="2597150" y="2393950"/>
            <a:ext cx="139700" cy="104775"/>
          </a:xfrm>
          <a:custGeom>
            <a:avLst/>
            <a:gdLst>
              <a:gd name="T0" fmla="*/ 0 w 98"/>
              <a:gd name="T1" fmla="*/ 87312 h 66"/>
              <a:gd name="T2" fmla="*/ 22808 w 98"/>
              <a:gd name="T3" fmla="*/ 66675 h 66"/>
              <a:gd name="T4" fmla="*/ 34212 w 98"/>
              <a:gd name="T5" fmla="*/ 0 h 66"/>
              <a:gd name="T6" fmla="*/ 45616 w 98"/>
              <a:gd name="T7" fmla="*/ 25400 h 66"/>
              <a:gd name="T8" fmla="*/ 78403 w 98"/>
              <a:gd name="T9" fmla="*/ 30162 h 66"/>
              <a:gd name="T10" fmla="*/ 138274 w 98"/>
              <a:gd name="T11" fmla="*/ 79375 h 66"/>
              <a:gd name="T12" fmla="*/ 131147 w 98"/>
              <a:gd name="T13" fmla="*/ 92075 h 66"/>
              <a:gd name="T14" fmla="*/ 75552 w 98"/>
              <a:gd name="T15" fmla="*/ 66675 h 66"/>
              <a:gd name="T16" fmla="*/ 41340 w 98"/>
              <a:gd name="T17" fmla="*/ 103188 h 66"/>
              <a:gd name="T18" fmla="*/ 34212 w 98"/>
              <a:gd name="T19" fmla="*/ 79375 h 66"/>
              <a:gd name="T20" fmla="*/ 0 w 98"/>
              <a:gd name="T21" fmla="*/ 87312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66"/>
              <a:gd name="T35" fmla="*/ 98 w 9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66">
                <a:moveTo>
                  <a:pt x="0" y="55"/>
                </a:moveTo>
                <a:lnTo>
                  <a:pt x="16" y="42"/>
                </a:lnTo>
                <a:lnTo>
                  <a:pt x="24" y="0"/>
                </a:lnTo>
                <a:lnTo>
                  <a:pt x="32" y="16"/>
                </a:lnTo>
                <a:lnTo>
                  <a:pt x="55" y="19"/>
                </a:lnTo>
                <a:lnTo>
                  <a:pt x="97" y="50"/>
                </a:lnTo>
                <a:lnTo>
                  <a:pt x="92" y="58"/>
                </a:lnTo>
                <a:lnTo>
                  <a:pt x="53" y="42"/>
                </a:lnTo>
                <a:lnTo>
                  <a:pt x="29" y="65"/>
                </a:lnTo>
                <a:lnTo>
                  <a:pt x="24" y="50"/>
                </a:lnTo>
                <a:lnTo>
                  <a:pt x="0" y="5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11" name="Freeform 603"/>
          <p:cNvSpPr>
            <a:spLocks/>
          </p:cNvSpPr>
          <p:nvPr/>
        </p:nvSpPr>
        <p:spPr bwMode="auto">
          <a:xfrm>
            <a:off x="3179763" y="2884488"/>
            <a:ext cx="133350" cy="155575"/>
          </a:xfrm>
          <a:custGeom>
            <a:avLst/>
            <a:gdLst>
              <a:gd name="T0" fmla="*/ 0 w 95"/>
              <a:gd name="T1" fmla="*/ 120650 h 98"/>
              <a:gd name="T2" fmla="*/ 54744 w 95"/>
              <a:gd name="T3" fmla="*/ 9525 h 98"/>
              <a:gd name="T4" fmla="*/ 72992 w 95"/>
              <a:gd name="T5" fmla="*/ 0 h 98"/>
              <a:gd name="T6" fmla="*/ 51936 w 95"/>
              <a:gd name="T7" fmla="*/ 63500 h 98"/>
              <a:gd name="T8" fmla="*/ 65973 w 95"/>
              <a:gd name="T9" fmla="*/ 50800 h 98"/>
              <a:gd name="T10" fmla="*/ 81414 w 95"/>
              <a:gd name="T11" fmla="*/ 71438 h 98"/>
              <a:gd name="T12" fmla="*/ 117909 w 95"/>
              <a:gd name="T13" fmla="*/ 71438 h 98"/>
              <a:gd name="T14" fmla="*/ 106680 w 95"/>
              <a:gd name="T15" fmla="*/ 96837 h 98"/>
              <a:gd name="T16" fmla="*/ 124928 w 95"/>
              <a:gd name="T17" fmla="*/ 96837 h 98"/>
              <a:gd name="T18" fmla="*/ 113698 w 95"/>
              <a:gd name="T19" fmla="*/ 117475 h 98"/>
              <a:gd name="T20" fmla="*/ 129139 w 95"/>
              <a:gd name="T21" fmla="*/ 104775 h 98"/>
              <a:gd name="T22" fmla="*/ 131946 w 95"/>
              <a:gd name="T23" fmla="*/ 125413 h 98"/>
              <a:gd name="T24" fmla="*/ 117909 w 95"/>
              <a:gd name="T25" fmla="*/ 153988 h 98"/>
              <a:gd name="T26" fmla="*/ 117909 w 95"/>
              <a:gd name="T27" fmla="*/ 134938 h 98"/>
              <a:gd name="T28" fmla="*/ 106680 w 95"/>
              <a:gd name="T29" fmla="*/ 146050 h 98"/>
              <a:gd name="T30" fmla="*/ 106680 w 95"/>
              <a:gd name="T31" fmla="*/ 112713 h 98"/>
              <a:gd name="T32" fmla="*/ 72992 w 95"/>
              <a:gd name="T33" fmla="*/ 146050 h 98"/>
              <a:gd name="T34" fmla="*/ 92643 w 95"/>
              <a:gd name="T35" fmla="*/ 125413 h 98"/>
              <a:gd name="T36" fmla="*/ 61762 w 95"/>
              <a:gd name="T37" fmla="*/ 125413 h 98"/>
              <a:gd name="T38" fmla="*/ 70184 w 95"/>
              <a:gd name="T39" fmla="*/ 117475 h 98"/>
              <a:gd name="T40" fmla="*/ 0 w 95"/>
              <a:gd name="T41" fmla="*/ 12065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98"/>
              <a:gd name="T65" fmla="*/ 95 w 9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98">
                <a:moveTo>
                  <a:pt x="0" y="76"/>
                </a:moveTo>
                <a:lnTo>
                  <a:pt x="39" y="6"/>
                </a:lnTo>
                <a:lnTo>
                  <a:pt x="52" y="0"/>
                </a:lnTo>
                <a:lnTo>
                  <a:pt x="37" y="40"/>
                </a:lnTo>
                <a:lnTo>
                  <a:pt x="47" y="32"/>
                </a:lnTo>
                <a:lnTo>
                  <a:pt x="58" y="45"/>
                </a:lnTo>
                <a:lnTo>
                  <a:pt x="84" y="45"/>
                </a:lnTo>
                <a:lnTo>
                  <a:pt x="76" y="61"/>
                </a:lnTo>
                <a:lnTo>
                  <a:pt x="89" y="61"/>
                </a:lnTo>
                <a:lnTo>
                  <a:pt x="81" y="74"/>
                </a:lnTo>
                <a:lnTo>
                  <a:pt x="92" y="66"/>
                </a:lnTo>
                <a:lnTo>
                  <a:pt x="94" y="79"/>
                </a:lnTo>
                <a:lnTo>
                  <a:pt x="84" y="97"/>
                </a:lnTo>
                <a:lnTo>
                  <a:pt x="84" y="85"/>
                </a:lnTo>
                <a:lnTo>
                  <a:pt x="76" y="92"/>
                </a:lnTo>
                <a:lnTo>
                  <a:pt x="76" y="71"/>
                </a:lnTo>
                <a:lnTo>
                  <a:pt x="52" y="92"/>
                </a:lnTo>
                <a:lnTo>
                  <a:pt x="66" y="79"/>
                </a:lnTo>
                <a:lnTo>
                  <a:pt x="44" y="79"/>
                </a:lnTo>
                <a:lnTo>
                  <a:pt x="50" y="74"/>
                </a:lnTo>
                <a:lnTo>
                  <a:pt x="0" y="7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12" name="Freeform 604"/>
          <p:cNvSpPr>
            <a:spLocks/>
          </p:cNvSpPr>
          <p:nvPr/>
        </p:nvSpPr>
        <p:spPr bwMode="auto">
          <a:xfrm>
            <a:off x="2841625" y="4624388"/>
            <a:ext cx="173038" cy="984250"/>
          </a:xfrm>
          <a:custGeom>
            <a:avLst/>
            <a:gdLst>
              <a:gd name="T0" fmla="*/ 0 w 122"/>
              <a:gd name="T1" fmla="*/ 769937 h 620"/>
              <a:gd name="T2" fmla="*/ 11347 w 122"/>
              <a:gd name="T3" fmla="*/ 741362 h 620"/>
              <a:gd name="T4" fmla="*/ 34040 w 122"/>
              <a:gd name="T5" fmla="*/ 758825 h 620"/>
              <a:gd name="T6" fmla="*/ 59570 w 122"/>
              <a:gd name="T7" fmla="*/ 708025 h 620"/>
              <a:gd name="T8" fmla="*/ 49642 w 122"/>
              <a:gd name="T9" fmla="*/ 687387 h 620"/>
              <a:gd name="T10" fmla="*/ 66662 w 122"/>
              <a:gd name="T11" fmla="*/ 620712 h 620"/>
              <a:gd name="T12" fmla="*/ 34040 w 122"/>
              <a:gd name="T13" fmla="*/ 611187 h 620"/>
              <a:gd name="T14" fmla="*/ 41132 w 122"/>
              <a:gd name="T15" fmla="*/ 500062 h 620"/>
              <a:gd name="T16" fmla="*/ 82264 w 122"/>
              <a:gd name="T17" fmla="*/ 382587 h 620"/>
              <a:gd name="T18" fmla="*/ 78009 w 122"/>
              <a:gd name="T19" fmla="*/ 287337 h 620"/>
              <a:gd name="T20" fmla="*/ 112049 w 122"/>
              <a:gd name="T21" fmla="*/ 100012 h 620"/>
              <a:gd name="T22" fmla="*/ 104957 w 122"/>
              <a:gd name="T23" fmla="*/ 12700 h 620"/>
              <a:gd name="T24" fmla="*/ 123396 w 122"/>
              <a:gd name="T25" fmla="*/ 0 h 620"/>
              <a:gd name="T26" fmla="*/ 141834 w 122"/>
              <a:gd name="T27" fmla="*/ 42862 h 620"/>
              <a:gd name="T28" fmla="*/ 157436 w 122"/>
              <a:gd name="T29" fmla="*/ 128587 h 620"/>
              <a:gd name="T30" fmla="*/ 171620 w 122"/>
              <a:gd name="T31" fmla="*/ 128587 h 620"/>
              <a:gd name="T32" fmla="*/ 171620 w 122"/>
              <a:gd name="T33" fmla="*/ 158750 h 620"/>
              <a:gd name="T34" fmla="*/ 146089 w 122"/>
              <a:gd name="T35" fmla="*/ 171450 h 620"/>
              <a:gd name="T36" fmla="*/ 146089 w 122"/>
              <a:gd name="T37" fmla="*/ 230188 h 620"/>
              <a:gd name="T38" fmla="*/ 123396 w 122"/>
              <a:gd name="T39" fmla="*/ 258762 h 620"/>
              <a:gd name="T40" fmla="*/ 104957 w 122"/>
              <a:gd name="T41" fmla="*/ 341312 h 620"/>
              <a:gd name="T42" fmla="*/ 116304 w 122"/>
              <a:gd name="T43" fmla="*/ 415925 h 620"/>
              <a:gd name="T44" fmla="*/ 89356 w 122"/>
              <a:gd name="T45" fmla="*/ 482600 h 620"/>
              <a:gd name="T46" fmla="*/ 70917 w 122"/>
              <a:gd name="T47" fmla="*/ 646112 h 620"/>
              <a:gd name="T48" fmla="*/ 85101 w 122"/>
              <a:gd name="T49" fmla="*/ 708025 h 620"/>
              <a:gd name="T50" fmla="*/ 70917 w 122"/>
              <a:gd name="T51" fmla="*/ 712787 h 620"/>
              <a:gd name="T52" fmla="*/ 78009 w 122"/>
              <a:gd name="T53" fmla="*/ 762000 h 620"/>
              <a:gd name="T54" fmla="*/ 45387 w 122"/>
              <a:gd name="T55" fmla="*/ 865188 h 620"/>
              <a:gd name="T56" fmla="*/ 49642 w 122"/>
              <a:gd name="T57" fmla="*/ 887413 h 620"/>
              <a:gd name="T58" fmla="*/ 63825 w 122"/>
              <a:gd name="T59" fmla="*/ 882650 h 620"/>
              <a:gd name="T60" fmla="*/ 70917 w 122"/>
              <a:gd name="T61" fmla="*/ 923925 h 620"/>
              <a:gd name="T62" fmla="*/ 146089 w 122"/>
              <a:gd name="T63" fmla="*/ 933450 h 620"/>
              <a:gd name="T64" fmla="*/ 97866 w 122"/>
              <a:gd name="T65" fmla="*/ 946150 h 620"/>
              <a:gd name="T66" fmla="*/ 89356 w 122"/>
              <a:gd name="T67" fmla="*/ 982663 h 620"/>
              <a:gd name="T68" fmla="*/ 66662 w 122"/>
              <a:gd name="T69" fmla="*/ 974725 h 620"/>
              <a:gd name="T70" fmla="*/ 89356 w 122"/>
              <a:gd name="T71" fmla="*/ 949325 h 620"/>
              <a:gd name="T72" fmla="*/ 56734 w 122"/>
              <a:gd name="T73" fmla="*/ 941388 h 620"/>
              <a:gd name="T74" fmla="*/ 52479 w 122"/>
              <a:gd name="T75" fmla="*/ 911225 h 620"/>
              <a:gd name="T76" fmla="*/ 45387 w 122"/>
              <a:gd name="T77" fmla="*/ 923925 h 620"/>
              <a:gd name="T78" fmla="*/ 25530 w 122"/>
              <a:gd name="T79" fmla="*/ 895350 h 620"/>
              <a:gd name="T80" fmla="*/ 34040 w 122"/>
              <a:gd name="T81" fmla="*/ 882650 h 620"/>
              <a:gd name="T82" fmla="*/ 18438 w 122"/>
              <a:gd name="T83" fmla="*/ 865188 h 620"/>
              <a:gd name="T84" fmla="*/ 34040 w 122"/>
              <a:gd name="T85" fmla="*/ 849313 h 620"/>
              <a:gd name="T86" fmla="*/ 18438 w 122"/>
              <a:gd name="T87" fmla="*/ 798512 h 620"/>
              <a:gd name="T88" fmla="*/ 45387 w 122"/>
              <a:gd name="T89" fmla="*/ 808037 h 620"/>
              <a:gd name="T90" fmla="*/ 18438 w 122"/>
              <a:gd name="T91" fmla="*/ 787400 h 620"/>
              <a:gd name="T92" fmla="*/ 25530 w 122"/>
              <a:gd name="T93" fmla="*/ 762000 h 620"/>
              <a:gd name="T94" fmla="*/ 0 w 122"/>
              <a:gd name="T95" fmla="*/ 769937 h 6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
              <a:gd name="T145" fmla="*/ 0 h 620"/>
              <a:gd name="T146" fmla="*/ 122 w 122"/>
              <a:gd name="T147" fmla="*/ 620 h 6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 h="620">
                <a:moveTo>
                  <a:pt x="0" y="485"/>
                </a:moveTo>
                <a:lnTo>
                  <a:pt x="8" y="467"/>
                </a:lnTo>
                <a:lnTo>
                  <a:pt x="24" y="478"/>
                </a:lnTo>
                <a:lnTo>
                  <a:pt x="42" y="446"/>
                </a:lnTo>
                <a:lnTo>
                  <a:pt x="35" y="433"/>
                </a:lnTo>
                <a:lnTo>
                  <a:pt x="47" y="391"/>
                </a:lnTo>
                <a:lnTo>
                  <a:pt x="24" y="385"/>
                </a:lnTo>
                <a:lnTo>
                  <a:pt x="29" y="315"/>
                </a:lnTo>
                <a:lnTo>
                  <a:pt x="58" y="241"/>
                </a:lnTo>
                <a:lnTo>
                  <a:pt x="55" y="181"/>
                </a:lnTo>
                <a:lnTo>
                  <a:pt x="79" y="63"/>
                </a:lnTo>
                <a:lnTo>
                  <a:pt x="74" y="8"/>
                </a:lnTo>
                <a:lnTo>
                  <a:pt x="87" y="0"/>
                </a:lnTo>
                <a:lnTo>
                  <a:pt x="100" y="27"/>
                </a:lnTo>
                <a:lnTo>
                  <a:pt x="111" y="81"/>
                </a:lnTo>
                <a:lnTo>
                  <a:pt x="121" y="81"/>
                </a:lnTo>
                <a:lnTo>
                  <a:pt x="121" y="100"/>
                </a:lnTo>
                <a:lnTo>
                  <a:pt x="103" y="108"/>
                </a:lnTo>
                <a:lnTo>
                  <a:pt x="103" y="145"/>
                </a:lnTo>
                <a:lnTo>
                  <a:pt x="87" y="163"/>
                </a:lnTo>
                <a:lnTo>
                  <a:pt x="74" y="215"/>
                </a:lnTo>
                <a:lnTo>
                  <a:pt x="82" y="262"/>
                </a:lnTo>
                <a:lnTo>
                  <a:pt x="63" y="304"/>
                </a:lnTo>
                <a:lnTo>
                  <a:pt x="50" y="407"/>
                </a:lnTo>
                <a:lnTo>
                  <a:pt x="60" y="446"/>
                </a:lnTo>
                <a:lnTo>
                  <a:pt x="50" y="449"/>
                </a:lnTo>
                <a:lnTo>
                  <a:pt x="55" y="480"/>
                </a:lnTo>
                <a:lnTo>
                  <a:pt x="32" y="545"/>
                </a:lnTo>
                <a:lnTo>
                  <a:pt x="35" y="559"/>
                </a:lnTo>
                <a:lnTo>
                  <a:pt x="45" y="556"/>
                </a:lnTo>
                <a:lnTo>
                  <a:pt x="50" y="582"/>
                </a:lnTo>
                <a:lnTo>
                  <a:pt x="103" y="588"/>
                </a:lnTo>
                <a:lnTo>
                  <a:pt x="69" y="596"/>
                </a:lnTo>
                <a:lnTo>
                  <a:pt x="63" y="619"/>
                </a:lnTo>
                <a:lnTo>
                  <a:pt x="47" y="614"/>
                </a:lnTo>
                <a:lnTo>
                  <a:pt x="63" y="598"/>
                </a:lnTo>
                <a:lnTo>
                  <a:pt x="40" y="593"/>
                </a:lnTo>
                <a:lnTo>
                  <a:pt x="37" y="574"/>
                </a:lnTo>
                <a:lnTo>
                  <a:pt x="32" y="582"/>
                </a:lnTo>
                <a:lnTo>
                  <a:pt x="18" y="564"/>
                </a:lnTo>
                <a:lnTo>
                  <a:pt x="24" y="556"/>
                </a:lnTo>
                <a:lnTo>
                  <a:pt x="13" y="545"/>
                </a:lnTo>
                <a:lnTo>
                  <a:pt x="24" y="535"/>
                </a:lnTo>
                <a:lnTo>
                  <a:pt x="13" y="503"/>
                </a:lnTo>
                <a:lnTo>
                  <a:pt x="32" y="509"/>
                </a:lnTo>
                <a:lnTo>
                  <a:pt x="13" y="496"/>
                </a:lnTo>
                <a:lnTo>
                  <a:pt x="18" y="480"/>
                </a:lnTo>
                <a:lnTo>
                  <a:pt x="0" y="48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13" name="Freeform 605"/>
          <p:cNvSpPr>
            <a:spLocks/>
          </p:cNvSpPr>
          <p:nvPr/>
        </p:nvSpPr>
        <p:spPr bwMode="auto">
          <a:xfrm>
            <a:off x="2927350" y="5565775"/>
            <a:ext cx="57150" cy="73025"/>
          </a:xfrm>
          <a:custGeom>
            <a:avLst/>
            <a:gdLst>
              <a:gd name="T0" fmla="*/ 0 w 41"/>
              <a:gd name="T1" fmla="*/ 61913 h 46"/>
              <a:gd name="T2" fmla="*/ 12545 w 41"/>
              <a:gd name="T3" fmla="*/ 49212 h 46"/>
              <a:gd name="T4" fmla="*/ 40423 w 41"/>
              <a:gd name="T5" fmla="*/ 58738 h 46"/>
              <a:gd name="T6" fmla="*/ 26484 w 41"/>
              <a:gd name="T7" fmla="*/ 36513 h 46"/>
              <a:gd name="T8" fmla="*/ 40423 w 41"/>
              <a:gd name="T9" fmla="*/ 28575 h 46"/>
              <a:gd name="T10" fmla="*/ 23696 w 41"/>
              <a:gd name="T11" fmla="*/ 23812 h 46"/>
              <a:gd name="T12" fmla="*/ 23696 w 41"/>
              <a:gd name="T13" fmla="*/ 4762 h 46"/>
              <a:gd name="T14" fmla="*/ 55756 w 41"/>
              <a:gd name="T15" fmla="*/ 0 h 46"/>
              <a:gd name="T16" fmla="*/ 55756 w 41"/>
              <a:gd name="T17" fmla="*/ 71438 h 46"/>
              <a:gd name="T18" fmla="*/ 0 w 41"/>
              <a:gd name="T19" fmla="*/ 61913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6"/>
              <a:gd name="T32" fmla="*/ 41 w 4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6">
                <a:moveTo>
                  <a:pt x="0" y="39"/>
                </a:moveTo>
                <a:lnTo>
                  <a:pt x="9" y="31"/>
                </a:lnTo>
                <a:lnTo>
                  <a:pt x="29" y="37"/>
                </a:lnTo>
                <a:lnTo>
                  <a:pt x="19" y="23"/>
                </a:lnTo>
                <a:lnTo>
                  <a:pt x="29" y="18"/>
                </a:lnTo>
                <a:lnTo>
                  <a:pt x="17" y="15"/>
                </a:lnTo>
                <a:lnTo>
                  <a:pt x="17" y="3"/>
                </a:lnTo>
                <a:lnTo>
                  <a:pt x="40" y="0"/>
                </a:lnTo>
                <a:lnTo>
                  <a:pt x="40" y="45"/>
                </a:lnTo>
                <a:lnTo>
                  <a:pt x="0" y="3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14" name="Freeform 606"/>
          <p:cNvSpPr>
            <a:spLocks/>
          </p:cNvSpPr>
          <p:nvPr/>
        </p:nvSpPr>
        <p:spPr bwMode="auto">
          <a:xfrm>
            <a:off x="2771775" y="3921125"/>
            <a:ext cx="249238" cy="388938"/>
          </a:xfrm>
          <a:custGeom>
            <a:avLst/>
            <a:gdLst>
              <a:gd name="T0" fmla="*/ 0 w 177"/>
              <a:gd name="T1" fmla="*/ 258763 h 245"/>
              <a:gd name="T2" fmla="*/ 33795 w 177"/>
              <a:gd name="T3" fmla="*/ 282575 h 245"/>
              <a:gd name="T4" fmla="*/ 74631 w 177"/>
              <a:gd name="T5" fmla="*/ 295275 h 245"/>
              <a:gd name="T6" fmla="*/ 122507 w 177"/>
              <a:gd name="T7" fmla="*/ 346075 h 245"/>
              <a:gd name="T8" fmla="*/ 178832 w 177"/>
              <a:gd name="T9" fmla="*/ 354013 h 245"/>
              <a:gd name="T10" fmla="*/ 174607 w 177"/>
              <a:gd name="T11" fmla="*/ 379413 h 245"/>
              <a:gd name="T12" fmla="*/ 185872 w 177"/>
              <a:gd name="T13" fmla="*/ 387350 h 245"/>
              <a:gd name="T14" fmla="*/ 195729 w 177"/>
              <a:gd name="T15" fmla="*/ 320675 h 245"/>
              <a:gd name="T16" fmla="*/ 181648 w 177"/>
              <a:gd name="T17" fmla="*/ 279400 h 245"/>
              <a:gd name="T18" fmla="*/ 199954 w 177"/>
              <a:gd name="T19" fmla="*/ 274638 h 245"/>
              <a:gd name="T20" fmla="*/ 185872 w 177"/>
              <a:gd name="T21" fmla="*/ 250825 h 245"/>
              <a:gd name="T22" fmla="*/ 236565 w 177"/>
              <a:gd name="T23" fmla="*/ 246063 h 245"/>
              <a:gd name="T24" fmla="*/ 247830 w 177"/>
              <a:gd name="T25" fmla="*/ 258763 h 245"/>
              <a:gd name="T26" fmla="*/ 229524 w 177"/>
              <a:gd name="T27" fmla="*/ 228600 h 245"/>
              <a:gd name="T28" fmla="*/ 236565 w 177"/>
              <a:gd name="T29" fmla="*/ 146050 h 245"/>
              <a:gd name="T30" fmla="*/ 195729 w 177"/>
              <a:gd name="T31" fmla="*/ 146050 h 245"/>
              <a:gd name="T32" fmla="*/ 181648 w 177"/>
              <a:gd name="T33" fmla="*/ 130175 h 245"/>
              <a:gd name="T34" fmla="*/ 140812 w 177"/>
              <a:gd name="T35" fmla="*/ 125413 h 245"/>
              <a:gd name="T36" fmla="*/ 115466 w 177"/>
              <a:gd name="T37" fmla="*/ 76200 h 245"/>
              <a:gd name="T38" fmla="*/ 154894 w 177"/>
              <a:gd name="T39" fmla="*/ 12700 h 245"/>
              <a:gd name="T40" fmla="*/ 147853 w 177"/>
              <a:gd name="T41" fmla="*/ 0 h 245"/>
              <a:gd name="T42" fmla="*/ 78855 w 177"/>
              <a:gd name="T43" fmla="*/ 30163 h 245"/>
              <a:gd name="T44" fmla="*/ 40836 w 177"/>
              <a:gd name="T45" fmla="*/ 104775 h 245"/>
              <a:gd name="T46" fmla="*/ 29571 w 177"/>
              <a:gd name="T47" fmla="*/ 87313 h 245"/>
              <a:gd name="T48" fmla="*/ 19714 w 177"/>
              <a:gd name="T49" fmla="*/ 120650 h 245"/>
              <a:gd name="T50" fmla="*/ 29571 w 177"/>
              <a:gd name="T51" fmla="*/ 200025 h 245"/>
              <a:gd name="T52" fmla="*/ 36611 w 177"/>
              <a:gd name="T53" fmla="*/ 200025 h 245"/>
              <a:gd name="T54" fmla="*/ 0 w 177"/>
              <a:gd name="T55" fmla="*/ 258763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245"/>
              <a:gd name="T86" fmla="*/ 177 w 177"/>
              <a:gd name="T87" fmla="*/ 245 h 2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245">
                <a:moveTo>
                  <a:pt x="0" y="163"/>
                </a:moveTo>
                <a:lnTo>
                  <a:pt x="24" y="178"/>
                </a:lnTo>
                <a:lnTo>
                  <a:pt x="53" y="186"/>
                </a:lnTo>
                <a:lnTo>
                  <a:pt x="87" y="218"/>
                </a:lnTo>
                <a:lnTo>
                  <a:pt x="127" y="223"/>
                </a:lnTo>
                <a:lnTo>
                  <a:pt x="124" y="239"/>
                </a:lnTo>
                <a:lnTo>
                  <a:pt x="132" y="244"/>
                </a:lnTo>
                <a:lnTo>
                  <a:pt x="139" y="202"/>
                </a:lnTo>
                <a:lnTo>
                  <a:pt x="129" y="176"/>
                </a:lnTo>
                <a:lnTo>
                  <a:pt x="142" y="173"/>
                </a:lnTo>
                <a:lnTo>
                  <a:pt x="132" y="158"/>
                </a:lnTo>
                <a:lnTo>
                  <a:pt x="168" y="155"/>
                </a:lnTo>
                <a:lnTo>
                  <a:pt x="176" y="163"/>
                </a:lnTo>
                <a:lnTo>
                  <a:pt x="163" y="144"/>
                </a:lnTo>
                <a:lnTo>
                  <a:pt x="168" y="92"/>
                </a:lnTo>
                <a:lnTo>
                  <a:pt x="139" y="92"/>
                </a:lnTo>
                <a:lnTo>
                  <a:pt x="129" y="82"/>
                </a:lnTo>
                <a:lnTo>
                  <a:pt x="100" y="79"/>
                </a:lnTo>
                <a:lnTo>
                  <a:pt x="82" y="48"/>
                </a:lnTo>
                <a:lnTo>
                  <a:pt x="110" y="8"/>
                </a:lnTo>
                <a:lnTo>
                  <a:pt x="105" y="0"/>
                </a:lnTo>
                <a:lnTo>
                  <a:pt x="56" y="19"/>
                </a:lnTo>
                <a:lnTo>
                  <a:pt x="29" y="66"/>
                </a:lnTo>
                <a:lnTo>
                  <a:pt x="21" y="55"/>
                </a:lnTo>
                <a:lnTo>
                  <a:pt x="14" y="76"/>
                </a:lnTo>
                <a:lnTo>
                  <a:pt x="21" y="126"/>
                </a:lnTo>
                <a:lnTo>
                  <a:pt x="26" y="126"/>
                </a:lnTo>
                <a:lnTo>
                  <a:pt x="0" y="16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15" name="Freeform 607"/>
          <p:cNvSpPr>
            <a:spLocks/>
          </p:cNvSpPr>
          <p:nvPr/>
        </p:nvSpPr>
        <p:spPr bwMode="auto">
          <a:xfrm>
            <a:off x="2627313" y="3951288"/>
            <a:ext cx="68262" cy="63500"/>
          </a:xfrm>
          <a:custGeom>
            <a:avLst/>
            <a:gdLst>
              <a:gd name="T0" fmla="*/ 0 w 48"/>
              <a:gd name="T1" fmla="*/ 0 h 40"/>
              <a:gd name="T2" fmla="*/ 4266 w 48"/>
              <a:gd name="T3" fmla="*/ 28575 h 40"/>
              <a:gd name="T4" fmla="*/ 15643 w 48"/>
              <a:gd name="T5" fmla="*/ 23812 h 40"/>
              <a:gd name="T6" fmla="*/ 59729 w 48"/>
              <a:gd name="T7" fmla="*/ 61913 h 40"/>
              <a:gd name="T8" fmla="*/ 66840 w 48"/>
              <a:gd name="T9" fmla="*/ 36512 h 40"/>
              <a:gd name="T10" fmla="*/ 45508 w 48"/>
              <a:gd name="T11" fmla="*/ 3175 h 40"/>
              <a:gd name="T12" fmla="*/ 0 w 48"/>
              <a:gd name="T13" fmla="*/ 0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0" y="0"/>
                </a:moveTo>
                <a:lnTo>
                  <a:pt x="3" y="18"/>
                </a:lnTo>
                <a:lnTo>
                  <a:pt x="11" y="15"/>
                </a:lnTo>
                <a:lnTo>
                  <a:pt x="42" y="39"/>
                </a:lnTo>
                <a:lnTo>
                  <a:pt x="47" y="23"/>
                </a:lnTo>
                <a:lnTo>
                  <a:pt x="32" y="2"/>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16" name="Freeform 608"/>
          <p:cNvSpPr>
            <a:spLocks/>
          </p:cNvSpPr>
          <p:nvPr/>
        </p:nvSpPr>
        <p:spPr bwMode="auto">
          <a:xfrm>
            <a:off x="4573588" y="2689225"/>
            <a:ext cx="57150" cy="98425"/>
          </a:xfrm>
          <a:custGeom>
            <a:avLst/>
            <a:gdLst>
              <a:gd name="T0" fmla="*/ 0 w 41"/>
              <a:gd name="T1" fmla="*/ 71438 h 62"/>
              <a:gd name="T2" fmla="*/ 4182 w 41"/>
              <a:gd name="T3" fmla="*/ 30163 h 62"/>
              <a:gd name="T4" fmla="*/ 48787 w 41"/>
              <a:gd name="T5" fmla="*/ 0 h 62"/>
              <a:gd name="T6" fmla="*/ 40423 w 41"/>
              <a:gd name="T7" fmla="*/ 38100 h 62"/>
              <a:gd name="T8" fmla="*/ 55756 w 41"/>
              <a:gd name="T9" fmla="*/ 46038 h 62"/>
              <a:gd name="T10" fmla="*/ 33454 w 41"/>
              <a:gd name="T11" fmla="*/ 66675 h 62"/>
              <a:gd name="T12" fmla="*/ 30666 w 41"/>
              <a:gd name="T13" fmla="*/ 96838 h 62"/>
              <a:gd name="T14" fmla="*/ 11151 w 41"/>
              <a:gd name="T15" fmla="*/ 96838 h 62"/>
              <a:gd name="T16" fmla="*/ 0 w 41"/>
              <a:gd name="T17" fmla="*/ 71438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62"/>
              <a:gd name="T29" fmla="*/ 41 w 4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62">
                <a:moveTo>
                  <a:pt x="0" y="45"/>
                </a:moveTo>
                <a:lnTo>
                  <a:pt x="3" y="19"/>
                </a:lnTo>
                <a:lnTo>
                  <a:pt x="35" y="0"/>
                </a:lnTo>
                <a:lnTo>
                  <a:pt x="29" y="24"/>
                </a:lnTo>
                <a:lnTo>
                  <a:pt x="40" y="29"/>
                </a:lnTo>
                <a:lnTo>
                  <a:pt x="24" y="42"/>
                </a:lnTo>
                <a:lnTo>
                  <a:pt x="22" y="61"/>
                </a:lnTo>
                <a:lnTo>
                  <a:pt x="8" y="61"/>
                </a:lnTo>
                <a:lnTo>
                  <a:pt x="0" y="4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17" name="Freeform 609"/>
          <p:cNvSpPr>
            <a:spLocks/>
          </p:cNvSpPr>
          <p:nvPr/>
        </p:nvSpPr>
        <p:spPr bwMode="auto">
          <a:xfrm>
            <a:off x="4637088" y="2743200"/>
            <a:ext cx="34925" cy="39688"/>
          </a:xfrm>
          <a:custGeom>
            <a:avLst/>
            <a:gdLst>
              <a:gd name="T0" fmla="*/ 0 w 25"/>
              <a:gd name="T1" fmla="*/ 12700 h 25"/>
              <a:gd name="T2" fmla="*/ 26543 w 25"/>
              <a:gd name="T3" fmla="*/ 38100 h 25"/>
              <a:gd name="T4" fmla="*/ 33528 w 25"/>
              <a:gd name="T5" fmla="*/ 12700 h 25"/>
              <a:gd name="T6" fmla="*/ 29337 w 25"/>
              <a:gd name="T7" fmla="*/ 0 h 25"/>
              <a:gd name="T8" fmla="*/ 0 w 25"/>
              <a:gd name="T9" fmla="*/ 1270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8"/>
                </a:moveTo>
                <a:lnTo>
                  <a:pt x="19" y="24"/>
                </a:lnTo>
                <a:lnTo>
                  <a:pt x="24" y="8"/>
                </a:lnTo>
                <a:lnTo>
                  <a:pt x="21" y="0"/>
                </a:lnTo>
                <a:lnTo>
                  <a:pt x="0" y="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18" name="Freeform 610"/>
          <p:cNvSpPr>
            <a:spLocks/>
          </p:cNvSpPr>
          <p:nvPr/>
        </p:nvSpPr>
        <p:spPr bwMode="auto">
          <a:xfrm>
            <a:off x="2538413" y="3871913"/>
            <a:ext cx="49212" cy="30162"/>
          </a:xfrm>
          <a:custGeom>
            <a:avLst/>
            <a:gdLst>
              <a:gd name="T0" fmla="*/ 0 w 35"/>
              <a:gd name="T1" fmla="*/ 15875 h 19"/>
              <a:gd name="T2" fmla="*/ 15467 w 35"/>
              <a:gd name="T3" fmla="*/ 0 h 19"/>
              <a:gd name="T4" fmla="*/ 47806 w 35"/>
              <a:gd name="T5" fmla="*/ 28575 h 19"/>
              <a:gd name="T6" fmla="*/ 0 w 35"/>
              <a:gd name="T7" fmla="*/ 15875 h 19"/>
              <a:gd name="T8" fmla="*/ 0 60000 65536"/>
              <a:gd name="T9" fmla="*/ 0 60000 65536"/>
              <a:gd name="T10" fmla="*/ 0 60000 65536"/>
              <a:gd name="T11" fmla="*/ 0 60000 65536"/>
              <a:gd name="T12" fmla="*/ 0 w 35"/>
              <a:gd name="T13" fmla="*/ 0 h 19"/>
              <a:gd name="T14" fmla="*/ 35 w 35"/>
              <a:gd name="T15" fmla="*/ 19 h 19"/>
            </a:gdLst>
            <a:ahLst/>
            <a:cxnLst>
              <a:cxn ang="T8">
                <a:pos x="T0" y="T1"/>
              </a:cxn>
              <a:cxn ang="T9">
                <a:pos x="T2" y="T3"/>
              </a:cxn>
              <a:cxn ang="T10">
                <a:pos x="T4" y="T5"/>
              </a:cxn>
              <a:cxn ang="T11">
                <a:pos x="T6" y="T7"/>
              </a:cxn>
            </a:cxnLst>
            <a:rect l="T12" t="T13" r="T14" b="T15"/>
            <a:pathLst>
              <a:path w="35" h="19">
                <a:moveTo>
                  <a:pt x="0" y="10"/>
                </a:moveTo>
                <a:lnTo>
                  <a:pt x="11" y="0"/>
                </a:lnTo>
                <a:lnTo>
                  <a:pt x="34" y="18"/>
                </a:lnTo>
                <a:lnTo>
                  <a:pt x="0" y="1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19" name="Freeform 611"/>
          <p:cNvSpPr>
            <a:spLocks/>
          </p:cNvSpPr>
          <p:nvPr/>
        </p:nvSpPr>
        <p:spPr bwMode="auto">
          <a:xfrm>
            <a:off x="4837113" y="2232025"/>
            <a:ext cx="223837" cy="384175"/>
          </a:xfrm>
          <a:custGeom>
            <a:avLst/>
            <a:gdLst>
              <a:gd name="T0" fmla="*/ 0 w 158"/>
              <a:gd name="T1" fmla="*/ 36513 h 242"/>
              <a:gd name="T2" fmla="*/ 9917 w 158"/>
              <a:gd name="T3" fmla="*/ 23813 h 242"/>
              <a:gd name="T4" fmla="*/ 36834 w 158"/>
              <a:gd name="T5" fmla="*/ 53975 h 242"/>
              <a:gd name="T6" fmla="*/ 82168 w 158"/>
              <a:gd name="T7" fmla="*/ 53975 h 242"/>
              <a:gd name="T8" fmla="*/ 107668 w 158"/>
              <a:gd name="T9" fmla="*/ 36513 h 242"/>
              <a:gd name="T10" fmla="*/ 110502 w 158"/>
              <a:gd name="T11" fmla="*/ 7938 h 242"/>
              <a:gd name="T12" fmla="*/ 155836 w 158"/>
              <a:gd name="T13" fmla="*/ 0 h 242"/>
              <a:gd name="T14" fmla="*/ 174253 w 158"/>
              <a:gd name="T15" fmla="*/ 12700 h 242"/>
              <a:gd name="T16" fmla="*/ 174253 w 158"/>
              <a:gd name="T17" fmla="*/ 36513 h 242"/>
              <a:gd name="T18" fmla="*/ 162919 w 158"/>
              <a:gd name="T19" fmla="*/ 66675 h 242"/>
              <a:gd name="T20" fmla="*/ 192670 w 158"/>
              <a:gd name="T21" fmla="*/ 95250 h 242"/>
              <a:gd name="T22" fmla="*/ 178503 w 158"/>
              <a:gd name="T23" fmla="*/ 125413 h 242"/>
              <a:gd name="T24" fmla="*/ 192670 w 158"/>
              <a:gd name="T25" fmla="*/ 166688 h 242"/>
              <a:gd name="T26" fmla="*/ 189836 w 158"/>
              <a:gd name="T27" fmla="*/ 203200 h 242"/>
              <a:gd name="T28" fmla="*/ 222420 w 158"/>
              <a:gd name="T29" fmla="*/ 282575 h 242"/>
              <a:gd name="T30" fmla="*/ 141669 w 158"/>
              <a:gd name="T31" fmla="*/ 361950 h 242"/>
              <a:gd name="T32" fmla="*/ 48167 w 158"/>
              <a:gd name="T33" fmla="*/ 382588 h 242"/>
              <a:gd name="T34" fmla="*/ 43917 w 158"/>
              <a:gd name="T35" fmla="*/ 366713 h 242"/>
              <a:gd name="T36" fmla="*/ 9917 w 158"/>
              <a:gd name="T37" fmla="*/ 354013 h 242"/>
              <a:gd name="T38" fmla="*/ 7083 w 158"/>
              <a:gd name="T39" fmla="*/ 277813 h 242"/>
              <a:gd name="T40" fmla="*/ 100585 w 158"/>
              <a:gd name="T41" fmla="*/ 200025 h 242"/>
              <a:gd name="T42" fmla="*/ 70834 w 158"/>
              <a:gd name="T43" fmla="*/ 161925 h 242"/>
              <a:gd name="T44" fmla="*/ 58084 w 158"/>
              <a:gd name="T45" fmla="*/ 82550 h 242"/>
              <a:gd name="T46" fmla="*/ 0 w 158"/>
              <a:gd name="T47" fmla="*/ 36513 h 2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242"/>
              <a:gd name="T74" fmla="*/ 158 w 158"/>
              <a:gd name="T75" fmla="*/ 242 h 2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242">
                <a:moveTo>
                  <a:pt x="0" y="23"/>
                </a:moveTo>
                <a:lnTo>
                  <a:pt x="7" y="15"/>
                </a:lnTo>
                <a:lnTo>
                  <a:pt x="26" y="34"/>
                </a:lnTo>
                <a:lnTo>
                  <a:pt x="58" y="34"/>
                </a:lnTo>
                <a:lnTo>
                  <a:pt x="76" y="23"/>
                </a:lnTo>
                <a:lnTo>
                  <a:pt x="78" y="5"/>
                </a:lnTo>
                <a:lnTo>
                  <a:pt x="110" y="0"/>
                </a:lnTo>
                <a:lnTo>
                  <a:pt x="123" y="8"/>
                </a:lnTo>
                <a:lnTo>
                  <a:pt x="123" y="23"/>
                </a:lnTo>
                <a:lnTo>
                  <a:pt x="115" y="42"/>
                </a:lnTo>
                <a:lnTo>
                  <a:pt x="136" y="60"/>
                </a:lnTo>
                <a:lnTo>
                  <a:pt x="126" y="79"/>
                </a:lnTo>
                <a:lnTo>
                  <a:pt x="136" y="105"/>
                </a:lnTo>
                <a:lnTo>
                  <a:pt x="134" y="128"/>
                </a:lnTo>
                <a:lnTo>
                  <a:pt x="157" y="178"/>
                </a:lnTo>
                <a:lnTo>
                  <a:pt x="100" y="228"/>
                </a:lnTo>
                <a:lnTo>
                  <a:pt x="34" y="241"/>
                </a:lnTo>
                <a:lnTo>
                  <a:pt x="31" y="231"/>
                </a:lnTo>
                <a:lnTo>
                  <a:pt x="7" y="223"/>
                </a:lnTo>
                <a:lnTo>
                  <a:pt x="5" y="175"/>
                </a:lnTo>
                <a:lnTo>
                  <a:pt x="71" y="126"/>
                </a:lnTo>
                <a:lnTo>
                  <a:pt x="50" y="102"/>
                </a:lnTo>
                <a:lnTo>
                  <a:pt x="41" y="52"/>
                </a:lnTo>
                <a:lnTo>
                  <a:pt x="0" y="2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20" name="Freeform 612"/>
          <p:cNvSpPr>
            <a:spLocks/>
          </p:cNvSpPr>
          <p:nvPr/>
        </p:nvSpPr>
        <p:spPr bwMode="auto">
          <a:xfrm>
            <a:off x="4311650" y="2906713"/>
            <a:ext cx="263525" cy="254000"/>
          </a:xfrm>
          <a:custGeom>
            <a:avLst/>
            <a:gdLst>
              <a:gd name="T0" fmla="*/ 0 w 187"/>
              <a:gd name="T1" fmla="*/ 74612 h 160"/>
              <a:gd name="T2" fmla="*/ 11274 w 187"/>
              <a:gd name="T3" fmla="*/ 95250 h 160"/>
              <a:gd name="T4" fmla="*/ 59187 w 187"/>
              <a:gd name="T5" fmla="*/ 112713 h 160"/>
              <a:gd name="T6" fmla="*/ 56369 w 187"/>
              <a:gd name="T7" fmla="*/ 128587 h 160"/>
              <a:gd name="T8" fmla="*/ 78917 w 187"/>
              <a:gd name="T9" fmla="*/ 139700 h 160"/>
              <a:gd name="T10" fmla="*/ 85963 w 187"/>
              <a:gd name="T11" fmla="*/ 169862 h 160"/>
              <a:gd name="T12" fmla="*/ 59187 w 187"/>
              <a:gd name="T13" fmla="*/ 223838 h 160"/>
              <a:gd name="T14" fmla="*/ 126830 w 187"/>
              <a:gd name="T15" fmla="*/ 249238 h 160"/>
              <a:gd name="T16" fmla="*/ 133876 w 187"/>
              <a:gd name="T17" fmla="*/ 252413 h 160"/>
              <a:gd name="T18" fmla="*/ 163470 w 187"/>
              <a:gd name="T19" fmla="*/ 252413 h 160"/>
              <a:gd name="T20" fmla="*/ 163470 w 187"/>
              <a:gd name="T21" fmla="*/ 228600 h 160"/>
              <a:gd name="T22" fmla="*/ 181790 w 187"/>
              <a:gd name="T23" fmla="*/ 220663 h 160"/>
              <a:gd name="T24" fmla="*/ 222657 w 187"/>
              <a:gd name="T25" fmla="*/ 233363 h 160"/>
              <a:gd name="T26" fmla="*/ 252251 w 187"/>
              <a:gd name="T27" fmla="*/ 211138 h 160"/>
              <a:gd name="T28" fmla="*/ 236750 w 187"/>
              <a:gd name="T29" fmla="*/ 182562 h 160"/>
              <a:gd name="T30" fmla="*/ 240977 w 187"/>
              <a:gd name="T31" fmla="*/ 152400 h 160"/>
              <a:gd name="T32" fmla="*/ 218430 w 187"/>
              <a:gd name="T33" fmla="*/ 136525 h 160"/>
              <a:gd name="T34" fmla="*/ 252251 w 187"/>
              <a:gd name="T35" fmla="*/ 98425 h 160"/>
              <a:gd name="T36" fmla="*/ 262116 w 187"/>
              <a:gd name="T37" fmla="*/ 61913 h 160"/>
              <a:gd name="T38" fmla="*/ 225476 w 187"/>
              <a:gd name="T39" fmla="*/ 41275 h 160"/>
              <a:gd name="T40" fmla="*/ 214202 w 187"/>
              <a:gd name="T41" fmla="*/ 41275 h 160"/>
              <a:gd name="T42" fmla="*/ 155015 w 187"/>
              <a:gd name="T43" fmla="*/ 0 h 160"/>
              <a:gd name="T44" fmla="*/ 138104 w 187"/>
              <a:gd name="T45" fmla="*/ 3175 h 160"/>
              <a:gd name="T46" fmla="*/ 107101 w 187"/>
              <a:gd name="T47" fmla="*/ 46037 h 160"/>
              <a:gd name="T48" fmla="*/ 59187 w 187"/>
              <a:gd name="T49" fmla="*/ 36512 h 160"/>
              <a:gd name="T50" fmla="*/ 70461 w 187"/>
              <a:gd name="T51" fmla="*/ 74612 h 160"/>
              <a:gd name="T52" fmla="*/ 0 w 187"/>
              <a:gd name="T53" fmla="*/ 74612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7"/>
              <a:gd name="T82" fmla="*/ 0 h 160"/>
              <a:gd name="T83" fmla="*/ 187 w 187"/>
              <a:gd name="T84" fmla="*/ 160 h 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7" h="160">
                <a:moveTo>
                  <a:pt x="0" y="47"/>
                </a:moveTo>
                <a:lnTo>
                  <a:pt x="8" y="60"/>
                </a:lnTo>
                <a:lnTo>
                  <a:pt x="42" y="71"/>
                </a:lnTo>
                <a:lnTo>
                  <a:pt x="40" y="81"/>
                </a:lnTo>
                <a:lnTo>
                  <a:pt x="56" y="88"/>
                </a:lnTo>
                <a:lnTo>
                  <a:pt x="61" y="107"/>
                </a:lnTo>
                <a:lnTo>
                  <a:pt x="42" y="141"/>
                </a:lnTo>
                <a:lnTo>
                  <a:pt x="90" y="157"/>
                </a:lnTo>
                <a:lnTo>
                  <a:pt x="95" y="159"/>
                </a:lnTo>
                <a:lnTo>
                  <a:pt x="116" y="159"/>
                </a:lnTo>
                <a:lnTo>
                  <a:pt x="116" y="144"/>
                </a:lnTo>
                <a:lnTo>
                  <a:pt x="129" y="139"/>
                </a:lnTo>
                <a:lnTo>
                  <a:pt x="158" y="147"/>
                </a:lnTo>
                <a:lnTo>
                  <a:pt x="179" y="133"/>
                </a:lnTo>
                <a:lnTo>
                  <a:pt x="168" y="115"/>
                </a:lnTo>
                <a:lnTo>
                  <a:pt x="171" y="96"/>
                </a:lnTo>
                <a:lnTo>
                  <a:pt x="155" y="86"/>
                </a:lnTo>
                <a:lnTo>
                  <a:pt x="179" y="62"/>
                </a:lnTo>
                <a:lnTo>
                  <a:pt x="186" y="39"/>
                </a:lnTo>
                <a:lnTo>
                  <a:pt x="160" y="26"/>
                </a:lnTo>
                <a:lnTo>
                  <a:pt x="152" y="26"/>
                </a:lnTo>
                <a:lnTo>
                  <a:pt x="110" y="0"/>
                </a:lnTo>
                <a:lnTo>
                  <a:pt x="98" y="2"/>
                </a:lnTo>
                <a:lnTo>
                  <a:pt x="76" y="29"/>
                </a:lnTo>
                <a:lnTo>
                  <a:pt x="42" y="23"/>
                </a:lnTo>
                <a:lnTo>
                  <a:pt x="50" y="47"/>
                </a:lnTo>
                <a:lnTo>
                  <a:pt x="0" y="4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21" name="Freeform 613"/>
          <p:cNvSpPr>
            <a:spLocks/>
          </p:cNvSpPr>
          <p:nvPr/>
        </p:nvSpPr>
        <p:spPr bwMode="auto">
          <a:xfrm>
            <a:off x="4529138" y="2786063"/>
            <a:ext cx="187325" cy="225425"/>
          </a:xfrm>
          <a:custGeom>
            <a:avLst/>
            <a:gdLst>
              <a:gd name="T0" fmla="*/ 0 w 132"/>
              <a:gd name="T1" fmla="*/ 90487 h 142"/>
              <a:gd name="T2" fmla="*/ 0 w 132"/>
              <a:gd name="T3" fmla="*/ 128587 h 142"/>
              <a:gd name="T4" fmla="*/ 4257 w 132"/>
              <a:gd name="T5" fmla="*/ 144462 h 142"/>
              <a:gd name="T6" fmla="*/ 7096 w 132"/>
              <a:gd name="T7" fmla="*/ 161925 h 142"/>
              <a:gd name="T8" fmla="*/ 43993 w 132"/>
              <a:gd name="T9" fmla="*/ 182562 h 142"/>
              <a:gd name="T10" fmla="*/ 34059 w 132"/>
              <a:gd name="T11" fmla="*/ 219075 h 142"/>
              <a:gd name="T12" fmla="*/ 75214 w 132"/>
              <a:gd name="T13" fmla="*/ 223838 h 142"/>
              <a:gd name="T14" fmla="*/ 144751 w 132"/>
              <a:gd name="T15" fmla="*/ 223838 h 142"/>
              <a:gd name="T16" fmla="*/ 163200 w 132"/>
              <a:gd name="T17" fmla="*/ 190500 h 142"/>
              <a:gd name="T18" fmla="*/ 127722 w 132"/>
              <a:gd name="T19" fmla="*/ 139700 h 142"/>
              <a:gd name="T20" fmla="*/ 171715 w 132"/>
              <a:gd name="T21" fmla="*/ 112713 h 142"/>
              <a:gd name="T22" fmla="*/ 185906 w 132"/>
              <a:gd name="T23" fmla="*/ 123825 h 142"/>
              <a:gd name="T24" fmla="*/ 171715 w 132"/>
              <a:gd name="T25" fmla="*/ 31750 h 142"/>
              <a:gd name="T26" fmla="*/ 137655 w 132"/>
              <a:gd name="T27" fmla="*/ 11112 h 142"/>
              <a:gd name="T28" fmla="*/ 100758 w 132"/>
              <a:gd name="T29" fmla="*/ 23812 h 142"/>
              <a:gd name="T30" fmla="*/ 103596 w 132"/>
              <a:gd name="T31" fmla="*/ 15875 h 142"/>
              <a:gd name="T32" fmla="*/ 75214 w 132"/>
              <a:gd name="T33" fmla="*/ 0 h 142"/>
              <a:gd name="T34" fmla="*/ 55346 w 132"/>
              <a:gd name="T35" fmla="*/ 0 h 142"/>
              <a:gd name="T36" fmla="*/ 55346 w 132"/>
              <a:gd name="T37" fmla="*/ 46037 h 142"/>
              <a:gd name="T38" fmla="*/ 36897 w 132"/>
              <a:gd name="T39" fmla="*/ 31750 h 142"/>
              <a:gd name="T40" fmla="*/ 26963 w 132"/>
              <a:gd name="T41" fmla="*/ 49212 h 142"/>
              <a:gd name="T42" fmla="*/ 22706 w 132"/>
              <a:gd name="T43" fmla="*/ 77787 h 142"/>
              <a:gd name="T44" fmla="*/ 0 w 132"/>
              <a:gd name="T45" fmla="*/ 90487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142"/>
              <a:gd name="T71" fmla="*/ 132 w 132"/>
              <a:gd name="T72" fmla="*/ 142 h 1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142">
                <a:moveTo>
                  <a:pt x="0" y="57"/>
                </a:moveTo>
                <a:lnTo>
                  <a:pt x="0" y="81"/>
                </a:lnTo>
                <a:lnTo>
                  <a:pt x="3" y="91"/>
                </a:lnTo>
                <a:lnTo>
                  <a:pt x="5" y="102"/>
                </a:lnTo>
                <a:lnTo>
                  <a:pt x="31" y="115"/>
                </a:lnTo>
                <a:lnTo>
                  <a:pt x="24" y="138"/>
                </a:lnTo>
                <a:lnTo>
                  <a:pt x="53" y="141"/>
                </a:lnTo>
                <a:lnTo>
                  <a:pt x="102" y="141"/>
                </a:lnTo>
                <a:lnTo>
                  <a:pt x="115" y="120"/>
                </a:lnTo>
                <a:lnTo>
                  <a:pt x="90" y="88"/>
                </a:lnTo>
                <a:lnTo>
                  <a:pt x="121" y="71"/>
                </a:lnTo>
                <a:lnTo>
                  <a:pt x="131" y="78"/>
                </a:lnTo>
                <a:lnTo>
                  <a:pt x="121" y="20"/>
                </a:lnTo>
                <a:lnTo>
                  <a:pt x="97" y="7"/>
                </a:lnTo>
                <a:lnTo>
                  <a:pt x="71" y="15"/>
                </a:lnTo>
                <a:lnTo>
                  <a:pt x="73" y="10"/>
                </a:lnTo>
                <a:lnTo>
                  <a:pt x="53" y="0"/>
                </a:lnTo>
                <a:lnTo>
                  <a:pt x="39" y="0"/>
                </a:lnTo>
                <a:lnTo>
                  <a:pt x="39" y="29"/>
                </a:lnTo>
                <a:lnTo>
                  <a:pt x="26" y="20"/>
                </a:lnTo>
                <a:lnTo>
                  <a:pt x="19" y="31"/>
                </a:lnTo>
                <a:lnTo>
                  <a:pt x="16" y="49"/>
                </a:lnTo>
                <a:lnTo>
                  <a:pt x="0" y="5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22" name="Freeform 614"/>
          <p:cNvSpPr>
            <a:spLocks/>
          </p:cNvSpPr>
          <p:nvPr/>
        </p:nvSpPr>
        <p:spPr bwMode="auto">
          <a:xfrm>
            <a:off x="2894013" y="1566863"/>
            <a:ext cx="1263650" cy="1041400"/>
          </a:xfrm>
          <a:custGeom>
            <a:avLst/>
            <a:gdLst>
              <a:gd name="T0" fmla="*/ 139778 w 895"/>
              <a:gd name="T1" fmla="*/ 244475 h 656"/>
              <a:gd name="T2" fmla="*/ 166604 w 895"/>
              <a:gd name="T3" fmla="*/ 198437 h 656"/>
              <a:gd name="T4" fmla="*/ 111540 w 895"/>
              <a:gd name="T5" fmla="*/ 177800 h 656"/>
              <a:gd name="T6" fmla="*/ 232963 w 895"/>
              <a:gd name="T7" fmla="*/ 98425 h 656"/>
              <a:gd name="T8" fmla="*/ 362858 w 895"/>
              <a:gd name="T9" fmla="*/ 65088 h 656"/>
              <a:gd name="T10" fmla="*/ 463103 w 895"/>
              <a:gd name="T11" fmla="*/ 103188 h 656"/>
              <a:gd name="T12" fmla="*/ 440513 w 895"/>
              <a:gd name="T13" fmla="*/ 57150 h 656"/>
              <a:gd name="T14" fmla="*/ 588762 w 895"/>
              <a:gd name="T15" fmla="*/ 82550 h 656"/>
              <a:gd name="T16" fmla="*/ 666417 w 895"/>
              <a:gd name="T17" fmla="*/ 57150 h 656"/>
              <a:gd name="T18" fmla="*/ 554877 w 895"/>
              <a:gd name="T19" fmla="*/ 19050 h 656"/>
              <a:gd name="T20" fmla="*/ 689007 w 895"/>
              <a:gd name="T21" fmla="*/ 44450 h 656"/>
              <a:gd name="T22" fmla="*/ 684771 w 895"/>
              <a:gd name="T23" fmla="*/ 3175 h 656"/>
              <a:gd name="T24" fmla="*/ 951620 w 895"/>
              <a:gd name="T25" fmla="*/ 15875 h 656"/>
              <a:gd name="T26" fmla="*/ 969975 w 895"/>
              <a:gd name="T27" fmla="*/ 19050 h 656"/>
              <a:gd name="T28" fmla="*/ 1058925 w 895"/>
              <a:gd name="T29" fmla="*/ 53975 h 656"/>
              <a:gd name="T30" fmla="*/ 807607 w 895"/>
              <a:gd name="T31" fmla="*/ 95250 h 656"/>
              <a:gd name="T32" fmla="*/ 940325 w 895"/>
              <a:gd name="T33" fmla="*/ 120650 h 656"/>
              <a:gd name="T34" fmla="*/ 1088575 w 895"/>
              <a:gd name="T35" fmla="*/ 107950 h 656"/>
              <a:gd name="T36" fmla="*/ 1195879 w 895"/>
              <a:gd name="T37" fmla="*/ 95250 h 656"/>
              <a:gd name="T38" fmla="*/ 1067396 w 895"/>
              <a:gd name="T39" fmla="*/ 165100 h 656"/>
              <a:gd name="T40" fmla="*/ 1150698 w 895"/>
              <a:gd name="T41" fmla="*/ 190500 h 656"/>
              <a:gd name="T42" fmla="*/ 1074456 w 895"/>
              <a:gd name="T43" fmla="*/ 257175 h 656"/>
              <a:gd name="T44" fmla="*/ 1084339 w 895"/>
              <a:gd name="T45" fmla="*/ 311150 h 656"/>
              <a:gd name="T46" fmla="*/ 1063160 w 895"/>
              <a:gd name="T47" fmla="*/ 352425 h 656"/>
              <a:gd name="T48" fmla="*/ 1102694 w 895"/>
              <a:gd name="T49" fmla="*/ 385762 h 656"/>
              <a:gd name="T50" fmla="*/ 1054689 w 895"/>
              <a:gd name="T51" fmla="*/ 423863 h 656"/>
              <a:gd name="T52" fmla="*/ 1077279 w 895"/>
              <a:gd name="T53" fmla="*/ 457200 h 656"/>
              <a:gd name="T54" fmla="*/ 1088575 w 895"/>
              <a:gd name="T55" fmla="*/ 498475 h 656"/>
              <a:gd name="T56" fmla="*/ 955856 w 895"/>
              <a:gd name="T57" fmla="*/ 519113 h 656"/>
              <a:gd name="T58" fmla="*/ 984094 w 895"/>
              <a:gd name="T59" fmla="*/ 573087 h 656"/>
              <a:gd name="T60" fmla="*/ 1054689 w 895"/>
              <a:gd name="T61" fmla="*/ 593725 h 656"/>
              <a:gd name="T62" fmla="*/ 1047629 w 895"/>
              <a:gd name="T63" fmla="*/ 631825 h 656"/>
              <a:gd name="T64" fmla="*/ 940325 w 895"/>
              <a:gd name="T65" fmla="*/ 590550 h 656"/>
              <a:gd name="T66" fmla="*/ 962916 w 895"/>
              <a:gd name="T67" fmla="*/ 652462 h 656"/>
              <a:gd name="T68" fmla="*/ 967151 w 895"/>
              <a:gd name="T69" fmla="*/ 719137 h 656"/>
              <a:gd name="T70" fmla="*/ 848552 w 895"/>
              <a:gd name="T71" fmla="*/ 744537 h 656"/>
              <a:gd name="T72" fmla="*/ 766662 w 895"/>
              <a:gd name="T73" fmla="*/ 827088 h 656"/>
              <a:gd name="T74" fmla="*/ 728540 w 895"/>
              <a:gd name="T75" fmla="*/ 806450 h 656"/>
              <a:gd name="T76" fmla="*/ 659357 w 895"/>
              <a:gd name="T77" fmla="*/ 865188 h 656"/>
              <a:gd name="T78" fmla="*/ 655121 w 895"/>
              <a:gd name="T79" fmla="*/ 911225 h 656"/>
              <a:gd name="T80" fmla="*/ 655121 w 895"/>
              <a:gd name="T81" fmla="*/ 939800 h 656"/>
              <a:gd name="T82" fmla="*/ 607117 w 895"/>
              <a:gd name="T83" fmla="*/ 1027113 h 656"/>
              <a:gd name="T84" fmla="*/ 513931 w 895"/>
              <a:gd name="T85" fmla="*/ 1014413 h 656"/>
              <a:gd name="T86" fmla="*/ 492753 w 895"/>
              <a:gd name="T87" fmla="*/ 989013 h 656"/>
              <a:gd name="T88" fmla="*/ 447572 w 895"/>
              <a:gd name="T89" fmla="*/ 893763 h 656"/>
              <a:gd name="T90" fmla="*/ 433453 w 895"/>
              <a:gd name="T91" fmla="*/ 847725 h 656"/>
              <a:gd name="T92" fmla="*/ 417922 w 895"/>
              <a:gd name="T93" fmla="*/ 744537 h 656"/>
              <a:gd name="T94" fmla="*/ 415098 w 895"/>
              <a:gd name="T95" fmla="*/ 731837 h 656"/>
              <a:gd name="T96" fmla="*/ 426394 w 895"/>
              <a:gd name="T97" fmla="*/ 661987 h 656"/>
              <a:gd name="T98" fmla="*/ 463103 w 895"/>
              <a:gd name="T99" fmla="*/ 635000 h 656"/>
              <a:gd name="T100" fmla="*/ 436277 w 895"/>
              <a:gd name="T101" fmla="*/ 603250 h 656"/>
              <a:gd name="T102" fmla="*/ 392508 w 895"/>
              <a:gd name="T103" fmla="*/ 603250 h 656"/>
              <a:gd name="T104" fmla="*/ 358622 w 895"/>
              <a:gd name="T105" fmla="*/ 577850 h 656"/>
              <a:gd name="T106" fmla="*/ 337444 w 895"/>
              <a:gd name="T107" fmla="*/ 473075 h 656"/>
              <a:gd name="T108" fmla="*/ 248494 w 895"/>
              <a:gd name="T109" fmla="*/ 390525 h 656"/>
              <a:gd name="T110" fmla="*/ 136954 w 895"/>
              <a:gd name="T111" fmla="*/ 406400 h 656"/>
              <a:gd name="T112" fmla="*/ 29650 w 895"/>
              <a:gd name="T113" fmla="*/ 352425 h 656"/>
              <a:gd name="T114" fmla="*/ 132719 w 895"/>
              <a:gd name="T115" fmla="*/ 327025 h 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5"/>
              <a:gd name="T175" fmla="*/ 0 h 656"/>
              <a:gd name="T176" fmla="*/ 895 w 895"/>
              <a:gd name="T177" fmla="*/ 656 h 6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5" h="656">
                <a:moveTo>
                  <a:pt x="0" y="183"/>
                </a:moveTo>
                <a:lnTo>
                  <a:pt x="5" y="170"/>
                </a:lnTo>
                <a:lnTo>
                  <a:pt x="60" y="154"/>
                </a:lnTo>
                <a:lnTo>
                  <a:pt x="99" y="154"/>
                </a:lnTo>
                <a:lnTo>
                  <a:pt x="121" y="141"/>
                </a:lnTo>
                <a:lnTo>
                  <a:pt x="116" y="130"/>
                </a:lnTo>
                <a:lnTo>
                  <a:pt x="126" y="128"/>
                </a:lnTo>
                <a:lnTo>
                  <a:pt x="118" y="125"/>
                </a:lnTo>
                <a:lnTo>
                  <a:pt x="133" y="117"/>
                </a:lnTo>
                <a:lnTo>
                  <a:pt x="131" y="115"/>
                </a:lnTo>
                <a:lnTo>
                  <a:pt x="102" y="123"/>
                </a:lnTo>
                <a:lnTo>
                  <a:pt x="79" y="112"/>
                </a:lnTo>
                <a:lnTo>
                  <a:pt x="110" y="104"/>
                </a:lnTo>
                <a:lnTo>
                  <a:pt x="128" y="83"/>
                </a:lnTo>
                <a:lnTo>
                  <a:pt x="168" y="83"/>
                </a:lnTo>
                <a:lnTo>
                  <a:pt x="165" y="62"/>
                </a:lnTo>
                <a:lnTo>
                  <a:pt x="197" y="60"/>
                </a:lnTo>
                <a:lnTo>
                  <a:pt x="223" y="76"/>
                </a:lnTo>
                <a:lnTo>
                  <a:pt x="192" y="57"/>
                </a:lnTo>
                <a:lnTo>
                  <a:pt x="257" y="41"/>
                </a:lnTo>
                <a:lnTo>
                  <a:pt x="275" y="49"/>
                </a:lnTo>
                <a:lnTo>
                  <a:pt x="275" y="70"/>
                </a:lnTo>
                <a:lnTo>
                  <a:pt x="286" y="52"/>
                </a:lnTo>
                <a:lnTo>
                  <a:pt x="328" y="65"/>
                </a:lnTo>
                <a:lnTo>
                  <a:pt x="315" y="57"/>
                </a:lnTo>
                <a:lnTo>
                  <a:pt x="333" y="60"/>
                </a:lnTo>
                <a:lnTo>
                  <a:pt x="317" y="47"/>
                </a:lnTo>
                <a:lnTo>
                  <a:pt x="312" y="36"/>
                </a:lnTo>
                <a:lnTo>
                  <a:pt x="320" y="36"/>
                </a:lnTo>
                <a:lnTo>
                  <a:pt x="404" y="62"/>
                </a:lnTo>
                <a:lnTo>
                  <a:pt x="398" y="52"/>
                </a:lnTo>
                <a:lnTo>
                  <a:pt x="417" y="52"/>
                </a:lnTo>
                <a:lnTo>
                  <a:pt x="404" y="44"/>
                </a:lnTo>
                <a:lnTo>
                  <a:pt x="435" y="47"/>
                </a:lnTo>
                <a:lnTo>
                  <a:pt x="391" y="28"/>
                </a:lnTo>
                <a:lnTo>
                  <a:pt x="472" y="36"/>
                </a:lnTo>
                <a:lnTo>
                  <a:pt x="454" y="26"/>
                </a:lnTo>
                <a:lnTo>
                  <a:pt x="404" y="26"/>
                </a:lnTo>
                <a:lnTo>
                  <a:pt x="422" y="23"/>
                </a:lnTo>
                <a:lnTo>
                  <a:pt x="393" y="12"/>
                </a:lnTo>
                <a:lnTo>
                  <a:pt x="427" y="17"/>
                </a:lnTo>
                <a:lnTo>
                  <a:pt x="412" y="10"/>
                </a:lnTo>
                <a:lnTo>
                  <a:pt x="430" y="7"/>
                </a:lnTo>
                <a:lnTo>
                  <a:pt x="488" y="28"/>
                </a:lnTo>
                <a:lnTo>
                  <a:pt x="483" y="20"/>
                </a:lnTo>
                <a:lnTo>
                  <a:pt x="511" y="12"/>
                </a:lnTo>
                <a:lnTo>
                  <a:pt x="485" y="10"/>
                </a:lnTo>
                <a:lnTo>
                  <a:pt x="485" y="2"/>
                </a:lnTo>
                <a:lnTo>
                  <a:pt x="501" y="0"/>
                </a:lnTo>
                <a:lnTo>
                  <a:pt x="666" y="2"/>
                </a:lnTo>
                <a:lnTo>
                  <a:pt x="679" y="5"/>
                </a:lnTo>
                <a:lnTo>
                  <a:pt x="674" y="10"/>
                </a:lnTo>
                <a:lnTo>
                  <a:pt x="561" y="12"/>
                </a:lnTo>
                <a:lnTo>
                  <a:pt x="574" y="17"/>
                </a:lnTo>
                <a:lnTo>
                  <a:pt x="533" y="23"/>
                </a:lnTo>
                <a:lnTo>
                  <a:pt x="687" y="12"/>
                </a:lnTo>
                <a:lnTo>
                  <a:pt x="692" y="20"/>
                </a:lnTo>
                <a:lnTo>
                  <a:pt x="674" y="28"/>
                </a:lnTo>
                <a:lnTo>
                  <a:pt x="708" y="23"/>
                </a:lnTo>
                <a:lnTo>
                  <a:pt x="750" y="34"/>
                </a:lnTo>
                <a:lnTo>
                  <a:pt x="687" y="49"/>
                </a:lnTo>
                <a:lnTo>
                  <a:pt x="590" y="47"/>
                </a:lnTo>
                <a:lnTo>
                  <a:pt x="611" y="52"/>
                </a:lnTo>
                <a:lnTo>
                  <a:pt x="572" y="60"/>
                </a:lnTo>
                <a:lnTo>
                  <a:pt x="572" y="68"/>
                </a:lnTo>
                <a:lnTo>
                  <a:pt x="682" y="57"/>
                </a:lnTo>
                <a:lnTo>
                  <a:pt x="687" y="62"/>
                </a:lnTo>
                <a:lnTo>
                  <a:pt x="666" y="76"/>
                </a:lnTo>
                <a:lnTo>
                  <a:pt x="737" y="52"/>
                </a:lnTo>
                <a:lnTo>
                  <a:pt x="742" y="73"/>
                </a:lnTo>
                <a:lnTo>
                  <a:pt x="705" y="110"/>
                </a:lnTo>
                <a:lnTo>
                  <a:pt x="771" y="68"/>
                </a:lnTo>
                <a:lnTo>
                  <a:pt x="771" y="76"/>
                </a:lnTo>
                <a:lnTo>
                  <a:pt x="805" y="73"/>
                </a:lnTo>
                <a:lnTo>
                  <a:pt x="815" y="60"/>
                </a:lnTo>
                <a:lnTo>
                  <a:pt x="847" y="60"/>
                </a:lnTo>
                <a:lnTo>
                  <a:pt x="894" y="70"/>
                </a:lnTo>
                <a:lnTo>
                  <a:pt x="849" y="86"/>
                </a:lnTo>
                <a:lnTo>
                  <a:pt x="855" y="96"/>
                </a:lnTo>
                <a:lnTo>
                  <a:pt x="756" y="104"/>
                </a:lnTo>
                <a:lnTo>
                  <a:pt x="834" y="107"/>
                </a:lnTo>
                <a:lnTo>
                  <a:pt x="768" y="120"/>
                </a:lnTo>
                <a:lnTo>
                  <a:pt x="776" y="130"/>
                </a:lnTo>
                <a:lnTo>
                  <a:pt x="815" y="120"/>
                </a:lnTo>
                <a:lnTo>
                  <a:pt x="787" y="136"/>
                </a:lnTo>
                <a:lnTo>
                  <a:pt x="781" y="152"/>
                </a:lnTo>
                <a:lnTo>
                  <a:pt x="792" y="146"/>
                </a:lnTo>
                <a:lnTo>
                  <a:pt x="761" y="162"/>
                </a:lnTo>
                <a:lnTo>
                  <a:pt x="750" y="196"/>
                </a:lnTo>
                <a:lnTo>
                  <a:pt x="766" y="191"/>
                </a:lnTo>
                <a:lnTo>
                  <a:pt x="790" y="196"/>
                </a:lnTo>
                <a:lnTo>
                  <a:pt x="768" y="196"/>
                </a:lnTo>
                <a:lnTo>
                  <a:pt x="768" y="206"/>
                </a:lnTo>
                <a:lnTo>
                  <a:pt x="802" y="209"/>
                </a:lnTo>
                <a:lnTo>
                  <a:pt x="805" y="225"/>
                </a:lnTo>
                <a:lnTo>
                  <a:pt x="753" y="222"/>
                </a:lnTo>
                <a:lnTo>
                  <a:pt x="766" y="225"/>
                </a:lnTo>
                <a:lnTo>
                  <a:pt x="739" y="230"/>
                </a:lnTo>
                <a:lnTo>
                  <a:pt x="753" y="243"/>
                </a:lnTo>
                <a:lnTo>
                  <a:pt x="781" y="243"/>
                </a:lnTo>
                <a:lnTo>
                  <a:pt x="763" y="254"/>
                </a:lnTo>
                <a:lnTo>
                  <a:pt x="784" y="259"/>
                </a:lnTo>
                <a:lnTo>
                  <a:pt x="784" y="275"/>
                </a:lnTo>
                <a:lnTo>
                  <a:pt x="747" y="267"/>
                </a:lnTo>
                <a:lnTo>
                  <a:pt x="768" y="275"/>
                </a:lnTo>
                <a:lnTo>
                  <a:pt x="756" y="280"/>
                </a:lnTo>
                <a:lnTo>
                  <a:pt x="766" y="280"/>
                </a:lnTo>
                <a:lnTo>
                  <a:pt x="763" y="288"/>
                </a:lnTo>
                <a:lnTo>
                  <a:pt x="792" y="298"/>
                </a:lnTo>
                <a:lnTo>
                  <a:pt x="747" y="296"/>
                </a:lnTo>
                <a:lnTo>
                  <a:pt x="742" y="301"/>
                </a:lnTo>
                <a:lnTo>
                  <a:pt x="771" y="314"/>
                </a:lnTo>
                <a:lnTo>
                  <a:pt x="768" y="324"/>
                </a:lnTo>
                <a:lnTo>
                  <a:pt x="742" y="332"/>
                </a:lnTo>
                <a:lnTo>
                  <a:pt x="716" y="314"/>
                </a:lnTo>
                <a:lnTo>
                  <a:pt x="677" y="327"/>
                </a:lnTo>
                <a:lnTo>
                  <a:pt x="705" y="338"/>
                </a:lnTo>
                <a:lnTo>
                  <a:pt x="677" y="346"/>
                </a:lnTo>
                <a:lnTo>
                  <a:pt x="708" y="346"/>
                </a:lnTo>
                <a:lnTo>
                  <a:pt x="697" y="361"/>
                </a:lnTo>
                <a:lnTo>
                  <a:pt x="711" y="353"/>
                </a:lnTo>
                <a:lnTo>
                  <a:pt x="742" y="366"/>
                </a:lnTo>
                <a:lnTo>
                  <a:pt x="729" y="377"/>
                </a:lnTo>
                <a:lnTo>
                  <a:pt x="747" y="374"/>
                </a:lnTo>
                <a:lnTo>
                  <a:pt x="742" y="385"/>
                </a:lnTo>
                <a:lnTo>
                  <a:pt x="753" y="380"/>
                </a:lnTo>
                <a:lnTo>
                  <a:pt x="756" y="406"/>
                </a:lnTo>
                <a:lnTo>
                  <a:pt x="742" y="398"/>
                </a:lnTo>
                <a:lnTo>
                  <a:pt x="739" y="406"/>
                </a:lnTo>
                <a:lnTo>
                  <a:pt x="726" y="406"/>
                </a:lnTo>
                <a:lnTo>
                  <a:pt x="708" y="385"/>
                </a:lnTo>
                <a:lnTo>
                  <a:pt x="666" y="372"/>
                </a:lnTo>
                <a:lnTo>
                  <a:pt x="697" y="387"/>
                </a:lnTo>
                <a:lnTo>
                  <a:pt x="658" y="393"/>
                </a:lnTo>
                <a:lnTo>
                  <a:pt x="645" y="406"/>
                </a:lnTo>
                <a:lnTo>
                  <a:pt x="682" y="411"/>
                </a:lnTo>
                <a:lnTo>
                  <a:pt x="650" y="419"/>
                </a:lnTo>
                <a:lnTo>
                  <a:pt x="700" y="411"/>
                </a:lnTo>
                <a:lnTo>
                  <a:pt x="745" y="422"/>
                </a:lnTo>
                <a:lnTo>
                  <a:pt x="685" y="453"/>
                </a:lnTo>
                <a:lnTo>
                  <a:pt x="629" y="469"/>
                </a:lnTo>
                <a:lnTo>
                  <a:pt x="606" y="469"/>
                </a:lnTo>
                <a:lnTo>
                  <a:pt x="593" y="456"/>
                </a:lnTo>
                <a:lnTo>
                  <a:pt x="601" y="469"/>
                </a:lnTo>
                <a:lnTo>
                  <a:pt x="585" y="476"/>
                </a:lnTo>
                <a:lnTo>
                  <a:pt x="561" y="510"/>
                </a:lnTo>
                <a:lnTo>
                  <a:pt x="545" y="508"/>
                </a:lnTo>
                <a:lnTo>
                  <a:pt x="543" y="521"/>
                </a:lnTo>
                <a:lnTo>
                  <a:pt x="525" y="524"/>
                </a:lnTo>
                <a:lnTo>
                  <a:pt x="516" y="518"/>
                </a:lnTo>
                <a:lnTo>
                  <a:pt x="525" y="510"/>
                </a:lnTo>
                <a:lnTo>
                  <a:pt x="516" y="508"/>
                </a:lnTo>
                <a:lnTo>
                  <a:pt x="509" y="529"/>
                </a:lnTo>
                <a:lnTo>
                  <a:pt x="480" y="532"/>
                </a:lnTo>
                <a:lnTo>
                  <a:pt x="483" y="542"/>
                </a:lnTo>
                <a:lnTo>
                  <a:pt x="467" y="545"/>
                </a:lnTo>
                <a:lnTo>
                  <a:pt x="480" y="558"/>
                </a:lnTo>
                <a:lnTo>
                  <a:pt x="464" y="558"/>
                </a:lnTo>
                <a:lnTo>
                  <a:pt x="477" y="574"/>
                </a:lnTo>
                <a:lnTo>
                  <a:pt x="464" y="574"/>
                </a:lnTo>
                <a:lnTo>
                  <a:pt x="474" y="576"/>
                </a:lnTo>
                <a:lnTo>
                  <a:pt x="464" y="589"/>
                </a:lnTo>
                <a:lnTo>
                  <a:pt x="454" y="586"/>
                </a:lnTo>
                <a:lnTo>
                  <a:pt x="464" y="592"/>
                </a:lnTo>
                <a:lnTo>
                  <a:pt x="443" y="597"/>
                </a:lnTo>
                <a:lnTo>
                  <a:pt x="454" y="618"/>
                </a:lnTo>
                <a:lnTo>
                  <a:pt x="443" y="647"/>
                </a:lnTo>
                <a:lnTo>
                  <a:pt x="430" y="647"/>
                </a:lnTo>
                <a:lnTo>
                  <a:pt x="440" y="655"/>
                </a:lnTo>
                <a:lnTo>
                  <a:pt x="409" y="655"/>
                </a:lnTo>
                <a:lnTo>
                  <a:pt x="404" y="636"/>
                </a:lnTo>
                <a:lnTo>
                  <a:pt x="364" y="639"/>
                </a:lnTo>
                <a:lnTo>
                  <a:pt x="373" y="634"/>
                </a:lnTo>
                <a:lnTo>
                  <a:pt x="354" y="626"/>
                </a:lnTo>
                <a:lnTo>
                  <a:pt x="364" y="623"/>
                </a:lnTo>
                <a:lnTo>
                  <a:pt x="349" y="623"/>
                </a:lnTo>
                <a:lnTo>
                  <a:pt x="354" y="613"/>
                </a:lnTo>
                <a:lnTo>
                  <a:pt x="344" y="613"/>
                </a:lnTo>
                <a:lnTo>
                  <a:pt x="317" y="576"/>
                </a:lnTo>
                <a:lnTo>
                  <a:pt x="317" y="563"/>
                </a:lnTo>
                <a:lnTo>
                  <a:pt x="336" y="552"/>
                </a:lnTo>
                <a:lnTo>
                  <a:pt x="328" y="547"/>
                </a:lnTo>
                <a:lnTo>
                  <a:pt x="309" y="560"/>
                </a:lnTo>
                <a:lnTo>
                  <a:pt x="307" y="534"/>
                </a:lnTo>
                <a:lnTo>
                  <a:pt x="288" y="518"/>
                </a:lnTo>
                <a:lnTo>
                  <a:pt x="291" y="498"/>
                </a:lnTo>
                <a:lnTo>
                  <a:pt x="280" y="490"/>
                </a:lnTo>
                <a:lnTo>
                  <a:pt x="296" y="469"/>
                </a:lnTo>
                <a:lnTo>
                  <a:pt x="288" y="466"/>
                </a:lnTo>
                <a:lnTo>
                  <a:pt x="322" y="469"/>
                </a:lnTo>
                <a:lnTo>
                  <a:pt x="320" y="461"/>
                </a:lnTo>
                <a:lnTo>
                  <a:pt x="294" y="461"/>
                </a:lnTo>
                <a:lnTo>
                  <a:pt x="330" y="442"/>
                </a:lnTo>
                <a:lnTo>
                  <a:pt x="322" y="437"/>
                </a:lnTo>
                <a:lnTo>
                  <a:pt x="330" y="419"/>
                </a:lnTo>
                <a:lnTo>
                  <a:pt x="302" y="417"/>
                </a:lnTo>
                <a:lnTo>
                  <a:pt x="273" y="400"/>
                </a:lnTo>
                <a:lnTo>
                  <a:pt x="328" y="411"/>
                </a:lnTo>
                <a:lnTo>
                  <a:pt x="320" y="403"/>
                </a:lnTo>
                <a:lnTo>
                  <a:pt x="328" y="400"/>
                </a:lnTo>
                <a:lnTo>
                  <a:pt x="307" y="390"/>
                </a:lnTo>
                <a:lnTo>
                  <a:pt x="315" y="385"/>
                </a:lnTo>
                <a:lnTo>
                  <a:pt x="299" y="387"/>
                </a:lnTo>
                <a:lnTo>
                  <a:pt x="309" y="380"/>
                </a:lnTo>
                <a:lnTo>
                  <a:pt x="294" y="382"/>
                </a:lnTo>
                <a:lnTo>
                  <a:pt x="312" y="374"/>
                </a:lnTo>
                <a:lnTo>
                  <a:pt x="286" y="364"/>
                </a:lnTo>
                <a:lnTo>
                  <a:pt x="278" y="380"/>
                </a:lnTo>
                <a:lnTo>
                  <a:pt x="257" y="382"/>
                </a:lnTo>
                <a:lnTo>
                  <a:pt x="252" y="374"/>
                </a:lnTo>
                <a:lnTo>
                  <a:pt x="268" y="364"/>
                </a:lnTo>
                <a:lnTo>
                  <a:pt x="254" y="364"/>
                </a:lnTo>
                <a:lnTo>
                  <a:pt x="273" y="343"/>
                </a:lnTo>
                <a:lnTo>
                  <a:pt x="254" y="338"/>
                </a:lnTo>
                <a:lnTo>
                  <a:pt x="260" y="324"/>
                </a:lnTo>
                <a:lnTo>
                  <a:pt x="239" y="298"/>
                </a:lnTo>
                <a:lnTo>
                  <a:pt x="246" y="296"/>
                </a:lnTo>
                <a:lnTo>
                  <a:pt x="212" y="270"/>
                </a:lnTo>
                <a:lnTo>
                  <a:pt x="209" y="259"/>
                </a:lnTo>
                <a:lnTo>
                  <a:pt x="176" y="246"/>
                </a:lnTo>
                <a:lnTo>
                  <a:pt x="142" y="240"/>
                </a:lnTo>
                <a:lnTo>
                  <a:pt x="113" y="248"/>
                </a:lnTo>
                <a:lnTo>
                  <a:pt x="89" y="243"/>
                </a:lnTo>
                <a:lnTo>
                  <a:pt x="97" y="256"/>
                </a:lnTo>
                <a:lnTo>
                  <a:pt x="71" y="248"/>
                </a:lnTo>
                <a:lnTo>
                  <a:pt x="50" y="238"/>
                </a:lnTo>
                <a:lnTo>
                  <a:pt x="71" y="230"/>
                </a:lnTo>
                <a:lnTo>
                  <a:pt x="21" y="222"/>
                </a:lnTo>
                <a:lnTo>
                  <a:pt x="40" y="214"/>
                </a:lnTo>
                <a:lnTo>
                  <a:pt x="99" y="217"/>
                </a:lnTo>
                <a:lnTo>
                  <a:pt x="105" y="209"/>
                </a:lnTo>
                <a:lnTo>
                  <a:pt x="94" y="206"/>
                </a:lnTo>
                <a:lnTo>
                  <a:pt x="105" y="201"/>
                </a:lnTo>
                <a:lnTo>
                  <a:pt x="52" y="204"/>
                </a:lnTo>
                <a:lnTo>
                  <a:pt x="0" y="18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23" name="Freeform 615"/>
          <p:cNvSpPr>
            <a:spLocks/>
          </p:cNvSpPr>
          <p:nvPr/>
        </p:nvSpPr>
        <p:spPr bwMode="auto">
          <a:xfrm>
            <a:off x="4740275" y="2981325"/>
            <a:ext cx="142875" cy="79375"/>
          </a:xfrm>
          <a:custGeom>
            <a:avLst/>
            <a:gdLst>
              <a:gd name="T0" fmla="*/ 0 w 101"/>
              <a:gd name="T1" fmla="*/ 49212 h 50"/>
              <a:gd name="T2" fmla="*/ 24048 w 101"/>
              <a:gd name="T3" fmla="*/ 11112 h 50"/>
              <a:gd name="T4" fmla="*/ 52340 w 101"/>
              <a:gd name="T5" fmla="*/ 20637 h 50"/>
              <a:gd name="T6" fmla="*/ 97608 w 101"/>
              <a:gd name="T7" fmla="*/ 0 h 50"/>
              <a:gd name="T8" fmla="*/ 123071 w 101"/>
              <a:gd name="T9" fmla="*/ 3175 h 50"/>
              <a:gd name="T10" fmla="*/ 141460 w 101"/>
              <a:gd name="T11" fmla="*/ 15875 h 50"/>
              <a:gd name="T12" fmla="*/ 90535 w 101"/>
              <a:gd name="T13" fmla="*/ 69850 h 50"/>
              <a:gd name="T14" fmla="*/ 41024 w 101"/>
              <a:gd name="T15" fmla="*/ 77788 h 50"/>
              <a:gd name="T16" fmla="*/ 0 w 101"/>
              <a:gd name="T17" fmla="*/ 49212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50"/>
              <a:gd name="T29" fmla="*/ 101 w 101"/>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50">
                <a:moveTo>
                  <a:pt x="0" y="31"/>
                </a:moveTo>
                <a:lnTo>
                  <a:pt x="17" y="7"/>
                </a:lnTo>
                <a:lnTo>
                  <a:pt x="37" y="13"/>
                </a:lnTo>
                <a:lnTo>
                  <a:pt x="69" y="0"/>
                </a:lnTo>
                <a:lnTo>
                  <a:pt x="87" y="2"/>
                </a:lnTo>
                <a:lnTo>
                  <a:pt x="100" y="10"/>
                </a:lnTo>
                <a:lnTo>
                  <a:pt x="64" y="44"/>
                </a:lnTo>
                <a:lnTo>
                  <a:pt x="29" y="49"/>
                </a:lnTo>
                <a:lnTo>
                  <a:pt x="0" y="3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24" name="Freeform 616"/>
          <p:cNvSpPr>
            <a:spLocks/>
          </p:cNvSpPr>
          <p:nvPr/>
        </p:nvSpPr>
        <p:spPr bwMode="auto">
          <a:xfrm>
            <a:off x="3900488" y="2368550"/>
            <a:ext cx="227012" cy="122238"/>
          </a:xfrm>
          <a:custGeom>
            <a:avLst/>
            <a:gdLst>
              <a:gd name="T0" fmla="*/ 0 w 161"/>
              <a:gd name="T1" fmla="*/ 46038 h 77"/>
              <a:gd name="T2" fmla="*/ 15510 w 161"/>
              <a:gd name="T3" fmla="*/ 42863 h 77"/>
              <a:gd name="T4" fmla="*/ 4230 w 161"/>
              <a:gd name="T5" fmla="*/ 30163 h 77"/>
              <a:gd name="T6" fmla="*/ 22560 w 161"/>
              <a:gd name="T7" fmla="*/ 38100 h 77"/>
              <a:gd name="T8" fmla="*/ 15510 w 161"/>
              <a:gd name="T9" fmla="*/ 17463 h 77"/>
              <a:gd name="T10" fmla="*/ 36660 w 161"/>
              <a:gd name="T11" fmla="*/ 25400 h 77"/>
              <a:gd name="T12" fmla="*/ 26790 w 161"/>
              <a:gd name="T13" fmla="*/ 4763 h 77"/>
              <a:gd name="T14" fmla="*/ 63451 w 161"/>
              <a:gd name="T15" fmla="*/ 20638 h 77"/>
              <a:gd name="T16" fmla="*/ 67681 w 161"/>
              <a:gd name="T17" fmla="*/ 55563 h 77"/>
              <a:gd name="T18" fmla="*/ 81781 w 161"/>
              <a:gd name="T19" fmla="*/ 17463 h 77"/>
              <a:gd name="T20" fmla="*/ 104341 w 161"/>
              <a:gd name="T21" fmla="*/ 30163 h 77"/>
              <a:gd name="T22" fmla="*/ 118441 w 161"/>
              <a:gd name="T23" fmla="*/ 12700 h 77"/>
              <a:gd name="T24" fmla="*/ 129721 w 161"/>
              <a:gd name="T25" fmla="*/ 38100 h 77"/>
              <a:gd name="T26" fmla="*/ 125491 w 161"/>
              <a:gd name="T27" fmla="*/ 17463 h 77"/>
              <a:gd name="T28" fmla="*/ 167791 w 161"/>
              <a:gd name="T29" fmla="*/ 17463 h 77"/>
              <a:gd name="T30" fmla="*/ 170611 w 161"/>
              <a:gd name="T31" fmla="*/ 0 h 77"/>
              <a:gd name="T32" fmla="*/ 184712 w 161"/>
              <a:gd name="T33" fmla="*/ 12700 h 77"/>
              <a:gd name="T34" fmla="*/ 207272 w 161"/>
              <a:gd name="T35" fmla="*/ 7938 h 77"/>
              <a:gd name="T36" fmla="*/ 191762 w 161"/>
              <a:gd name="T37" fmla="*/ 17463 h 77"/>
              <a:gd name="T38" fmla="*/ 225602 w 161"/>
              <a:gd name="T39" fmla="*/ 58738 h 77"/>
              <a:gd name="T40" fmla="*/ 200222 w 161"/>
              <a:gd name="T41" fmla="*/ 87313 h 77"/>
              <a:gd name="T42" fmla="*/ 111391 w 161"/>
              <a:gd name="T43" fmla="*/ 120650 h 77"/>
              <a:gd name="T44" fmla="*/ 36660 w 161"/>
              <a:gd name="T45" fmla="*/ 109538 h 77"/>
              <a:gd name="T46" fmla="*/ 56400 w 161"/>
              <a:gd name="T47" fmla="*/ 74613 h 77"/>
              <a:gd name="T48" fmla="*/ 11280 w 161"/>
              <a:gd name="T49" fmla="*/ 66675 h 77"/>
              <a:gd name="T50" fmla="*/ 52170 w 161"/>
              <a:gd name="T51" fmla="*/ 58738 h 77"/>
              <a:gd name="T52" fmla="*/ 40890 w 161"/>
              <a:gd name="T53" fmla="*/ 55563 h 77"/>
              <a:gd name="T54" fmla="*/ 56400 w 161"/>
              <a:gd name="T55" fmla="*/ 46038 h 77"/>
              <a:gd name="T56" fmla="*/ 0 w 161"/>
              <a:gd name="T57" fmla="*/ 46038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1"/>
              <a:gd name="T88" fmla="*/ 0 h 77"/>
              <a:gd name="T89" fmla="*/ 161 w 161"/>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1" h="77">
                <a:moveTo>
                  <a:pt x="0" y="29"/>
                </a:moveTo>
                <a:lnTo>
                  <a:pt x="11" y="27"/>
                </a:lnTo>
                <a:lnTo>
                  <a:pt x="3" y="19"/>
                </a:lnTo>
                <a:lnTo>
                  <a:pt x="16" y="24"/>
                </a:lnTo>
                <a:lnTo>
                  <a:pt x="11" y="11"/>
                </a:lnTo>
                <a:lnTo>
                  <a:pt x="26" y="16"/>
                </a:lnTo>
                <a:lnTo>
                  <a:pt x="19" y="3"/>
                </a:lnTo>
                <a:lnTo>
                  <a:pt x="45" y="13"/>
                </a:lnTo>
                <a:lnTo>
                  <a:pt x="48" y="35"/>
                </a:lnTo>
                <a:lnTo>
                  <a:pt x="58" y="11"/>
                </a:lnTo>
                <a:lnTo>
                  <a:pt x="74" y="19"/>
                </a:lnTo>
                <a:lnTo>
                  <a:pt x="84" y="8"/>
                </a:lnTo>
                <a:lnTo>
                  <a:pt x="92" y="24"/>
                </a:lnTo>
                <a:lnTo>
                  <a:pt x="89" y="11"/>
                </a:lnTo>
                <a:lnTo>
                  <a:pt x="119" y="11"/>
                </a:lnTo>
                <a:lnTo>
                  <a:pt x="121" y="0"/>
                </a:lnTo>
                <a:lnTo>
                  <a:pt x="131" y="8"/>
                </a:lnTo>
                <a:lnTo>
                  <a:pt x="147" y="5"/>
                </a:lnTo>
                <a:lnTo>
                  <a:pt x="136" y="11"/>
                </a:lnTo>
                <a:lnTo>
                  <a:pt x="160" y="37"/>
                </a:lnTo>
                <a:lnTo>
                  <a:pt x="142" y="55"/>
                </a:lnTo>
                <a:lnTo>
                  <a:pt x="79" y="76"/>
                </a:lnTo>
                <a:lnTo>
                  <a:pt x="26" y="69"/>
                </a:lnTo>
                <a:lnTo>
                  <a:pt x="40" y="47"/>
                </a:lnTo>
                <a:lnTo>
                  <a:pt x="8" y="42"/>
                </a:lnTo>
                <a:lnTo>
                  <a:pt x="37" y="37"/>
                </a:lnTo>
                <a:lnTo>
                  <a:pt x="29" y="35"/>
                </a:lnTo>
                <a:lnTo>
                  <a:pt x="40" y="29"/>
                </a:lnTo>
                <a:lnTo>
                  <a:pt x="0" y="2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25" name="Freeform 617"/>
          <p:cNvSpPr>
            <a:spLocks/>
          </p:cNvSpPr>
          <p:nvPr/>
        </p:nvSpPr>
        <p:spPr bwMode="auto">
          <a:xfrm>
            <a:off x="4192588" y="2773363"/>
            <a:ext cx="92075" cy="112712"/>
          </a:xfrm>
          <a:custGeom>
            <a:avLst/>
            <a:gdLst>
              <a:gd name="T0" fmla="*/ 0 w 65"/>
              <a:gd name="T1" fmla="*/ 95250 h 71"/>
              <a:gd name="T2" fmla="*/ 19832 w 65"/>
              <a:gd name="T3" fmla="*/ 107950 h 71"/>
              <a:gd name="T4" fmla="*/ 7083 w 65"/>
              <a:gd name="T5" fmla="*/ 111125 h 71"/>
              <a:gd name="T6" fmla="*/ 86409 w 65"/>
              <a:gd name="T7" fmla="*/ 98425 h 71"/>
              <a:gd name="T8" fmla="*/ 90658 w 65"/>
              <a:gd name="T9" fmla="*/ 36512 h 71"/>
              <a:gd name="T10" fmla="*/ 82159 w 65"/>
              <a:gd name="T11" fmla="*/ 23812 h 71"/>
              <a:gd name="T12" fmla="*/ 56662 w 65"/>
              <a:gd name="T13" fmla="*/ 31750 h 71"/>
              <a:gd name="T14" fmla="*/ 49579 w 65"/>
              <a:gd name="T15" fmla="*/ 23812 h 71"/>
              <a:gd name="T16" fmla="*/ 59495 w 65"/>
              <a:gd name="T17" fmla="*/ 7937 h 71"/>
              <a:gd name="T18" fmla="*/ 49579 w 65"/>
              <a:gd name="T19" fmla="*/ 0 h 71"/>
              <a:gd name="T20" fmla="*/ 41080 w 65"/>
              <a:gd name="T21" fmla="*/ 28575 h 71"/>
              <a:gd name="T22" fmla="*/ 7083 w 65"/>
              <a:gd name="T23" fmla="*/ 41275 h 71"/>
              <a:gd name="T24" fmla="*/ 19832 w 65"/>
              <a:gd name="T25" fmla="*/ 44450 h 71"/>
              <a:gd name="T26" fmla="*/ 11332 w 65"/>
              <a:gd name="T27" fmla="*/ 58737 h 71"/>
              <a:gd name="T28" fmla="*/ 33997 w 65"/>
              <a:gd name="T29" fmla="*/ 61912 h 71"/>
              <a:gd name="T30" fmla="*/ 11332 w 65"/>
              <a:gd name="T31" fmla="*/ 87312 h 71"/>
              <a:gd name="T32" fmla="*/ 38247 w 65"/>
              <a:gd name="T33" fmla="*/ 82550 h 71"/>
              <a:gd name="T34" fmla="*/ 0 w 65"/>
              <a:gd name="T35" fmla="*/ 9525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71"/>
              <a:gd name="T56" fmla="*/ 65 w 65"/>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71">
                <a:moveTo>
                  <a:pt x="0" y="60"/>
                </a:moveTo>
                <a:lnTo>
                  <a:pt x="14" y="68"/>
                </a:lnTo>
                <a:lnTo>
                  <a:pt x="5" y="70"/>
                </a:lnTo>
                <a:lnTo>
                  <a:pt x="61" y="62"/>
                </a:lnTo>
                <a:lnTo>
                  <a:pt x="64" y="23"/>
                </a:lnTo>
                <a:lnTo>
                  <a:pt x="58" y="15"/>
                </a:lnTo>
                <a:lnTo>
                  <a:pt x="40" y="20"/>
                </a:lnTo>
                <a:lnTo>
                  <a:pt x="35" y="15"/>
                </a:lnTo>
                <a:lnTo>
                  <a:pt x="42" y="5"/>
                </a:lnTo>
                <a:lnTo>
                  <a:pt x="35" y="0"/>
                </a:lnTo>
                <a:lnTo>
                  <a:pt x="29" y="18"/>
                </a:lnTo>
                <a:lnTo>
                  <a:pt x="5" y="26"/>
                </a:lnTo>
                <a:lnTo>
                  <a:pt x="14" y="28"/>
                </a:lnTo>
                <a:lnTo>
                  <a:pt x="8" y="37"/>
                </a:lnTo>
                <a:lnTo>
                  <a:pt x="24" y="39"/>
                </a:lnTo>
                <a:lnTo>
                  <a:pt x="8" y="55"/>
                </a:lnTo>
                <a:lnTo>
                  <a:pt x="27" y="52"/>
                </a:lnTo>
                <a:lnTo>
                  <a:pt x="0" y="6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26" name="Freeform 618"/>
          <p:cNvSpPr>
            <a:spLocks/>
          </p:cNvSpPr>
          <p:nvPr/>
        </p:nvSpPr>
        <p:spPr bwMode="auto">
          <a:xfrm>
            <a:off x="4525963" y="2930525"/>
            <a:ext cx="23812" cy="26988"/>
          </a:xfrm>
          <a:custGeom>
            <a:avLst/>
            <a:gdLst>
              <a:gd name="T0" fmla="*/ 0 w 17"/>
              <a:gd name="T1" fmla="*/ 25400 h 17"/>
              <a:gd name="T2" fmla="*/ 16808 w 17"/>
              <a:gd name="T3" fmla="*/ 0 h 17"/>
              <a:gd name="T4" fmla="*/ 22411 w 17"/>
              <a:gd name="T5" fmla="*/ 2540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2" y="0"/>
                </a:lnTo>
                <a:lnTo>
                  <a:pt x="16" y="16"/>
                </a:lnTo>
                <a:lnTo>
                  <a:pt x="0" y="1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27" name="Freeform 619"/>
          <p:cNvSpPr>
            <a:spLocks/>
          </p:cNvSpPr>
          <p:nvPr/>
        </p:nvSpPr>
        <p:spPr bwMode="auto">
          <a:xfrm>
            <a:off x="1979613" y="3421063"/>
            <a:ext cx="630237" cy="447675"/>
          </a:xfrm>
          <a:custGeom>
            <a:avLst/>
            <a:gdLst>
              <a:gd name="T0" fmla="*/ 0 w 447"/>
              <a:gd name="T1" fmla="*/ 4762 h 282"/>
              <a:gd name="T2" fmla="*/ 29608 w 447"/>
              <a:gd name="T3" fmla="*/ 76200 h 282"/>
              <a:gd name="T4" fmla="*/ 63447 w 447"/>
              <a:gd name="T5" fmla="*/ 109538 h 282"/>
              <a:gd name="T6" fmla="*/ 59217 w 447"/>
              <a:gd name="T7" fmla="*/ 125412 h 282"/>
              <a:gd name="T8" fmla="*/ 45118 w 447"/>
              <a:gd name="T9" fmla="*/ 130175 h 282"/>
              <a:gd name="T10" fmla="*/ 84596 w 447"/>
              <a:gd name="T11" fmla="*/ 147637 h 282"/>
              <a:gd name="T12" fmla="*/ 104335 w 447"/>
              <a:gd name="T13" fmla="*/ 179387 h 282"/>
              <a:gd name="T14" fmla="*/ 100105 w 447"/>
              <a:gd name="T15" fmla="*/ 201612 h 282"/>
              <a:gd name="T16" fmla="*/ 148042 w 447"/>
              <a:gd name="T17" fmla="*/ 246062 h 282"/>
              <a:gd name="T18" fmla="*/ 159322 w 447"/>
              <a:gd name="T19" fmla="*/ 233362 h 282"/>
              <a:gd name="T20" fmla="*/ 52167 w 447"/>
              <a:gd name="T21" fmla="*/ 68262 h 282"/>
              <a:gd name="T22" fmla="*/ 45118 w 447"/>
              <a:gd name="T23" fmla="*/ 22225 h 282"/>
              <a:gd name="T24" fmla="*/ 67676 w 447"/>
              <a:gd name="T25" fmla="*/ 30162 h 282"/>
              <a:gd name="T26" fmla="*/ 107154 w 447"/>
              <a:gd name="T27" fmla="*/ 104775 h 282"/>
              <a:gd name="T28" fmla="*/ 163551 w 447"/>
              <a:gd name="T29" fmla="*/ 158750 h 282"/>
              <a:gd name="T30" fmla="*/ 163551 w 447"/>
              <a:gd name="T31" fmla="*/ 179387 h 282"/>
              <a:gd name="T32" fmla="*/ 241097 w 447"/>
              <a:gd name="T33" fmla="*/ 255587 h 282"/>
              <a:gd name="T34" fmla="*/ 248147 w 447"/>
              <a:gd name="T35" fmla="*/ 284162 h 282"/>
              <a:gd name="T36" fmla="*/ 241097 w 447"/>
              <a:gd name="T37" fmla="*/ 309562 h 282"/>
              <a:gd name="T38" fmla="*/ 259426 w 447"/>
              <a:gd name="T39" fmla="*/ 334962 h 282"/>
              <a:gd name="T40" fmla="*/ 406059 w 447"/>
              <a:gd name="T41" fmla="*/ 417513 h 282"/>
              <a:gd name="T42" fmla="*/ 469505 w 447"/>
              <a:gd name="T43" fmla="*/ 407988 h 282"/>
              <a:gd name="T44" fmla="*/ 513213 w 447"/>
              <a:gd name="T45" fmla="*/ 446088 h 282"/>
              <a:gd name="T46" fmla="*/ 528722 w 447"/>
              <a:gd name="T47" fmla="*/ 407988 h 282"/>
              <a:gd name="T48" fmla="*/ 547051 w 447"/>
              <a:gd name="T49" fmla="*/ 407988 h 282"/>
              <a:gd name="T50" fmla="*/ 528722 w 447"/>
              <a:gd name="T51" fmla="*/ 379412 h 282"/>
              <a:gd name="T52" fmla="*/ 576660 w 447"/>
              <a:gd name="T53" fmla="*/ 371475 h 282"/>
              <a:gd name="T54" fmla="*/ 592169 w 447"/>
              <a:gd name="T55" fmla="*/ 354012 h 282"/>
              <a:gd name="T56" fmla="*/ 599219 w 447"/>
              <a:gd name="T57" fmla="*/ 346075 h 282"/>
              <a:gd name="T58" fmla="*/ 603448 w 447"/>
              <a:gd name="T59" fmla="*/ 361950 h 282"/>
              <a:gd name="T60" fmla="*/ 628827 w 447"/>
              <a:gd name="T61" fmla="*/ 292100 h 282"/>
              <a:gd name="T62" fmla="*/ 599219 w 447"/>
              <a:gd name="T63" fmla="*/ 276225 h 282"/>
              <a:gd name="T64" fmla="*/ 551281 w 447"/>
              <a:gd name="T65" fmla="*/ 292100 h 282"/>
              <a:gd name="T66" fmla="*/ 528722 w 447"/>
              <a:gd name="T67" fmla="*/ 354012 h 282"/>
              <a:gd name="T68" fmla="*/ 469505 w 447"/>
              <a:gd name="T69" fmla="*/ 361950 h 282"/>
              <a:gd name="T70" fmla="*/ 439897 w 447"/>
              <a:gd name="T71" fmla="*/ 342900 h 282"/>
              <a:gd name="T72" fmla="*/ 403239 w 447"/>
              <a:gd name="T73" fmla="*/ 263525 h 282"/>
              <a:gd name="T74" fmla="*/ 396189 w 447"/>
              <a:gd name="T75" fmla="*/ 201612 h 282"/>
              <a:gd name="T76" fmla="*/ 414518 w 447"/>
              <a:gd name="T77" fmla="*/ 174625 h 282"/>
              <a:gd name="T78" fmla="*/ 373631 w 447"/>
              <a:gd name="T79" fmla="*/ 158750 h 282"/>
              <a:gd name="T80" fmla="*/ 322873 w 447"/>
              <a:gd name="T81" fmla="*/ 71437 h 282"/>
              <a:gd name="T82" fmla="*/ 277755 w 447"/>
              <a:gd name="T83" fmla="*/ 92075 h 282"/>
              <a:gd name="T84" fmla="*/ 218539 w 447"/>
              <a:gd name="T85" fmla="*/ 22225 h 282"/>
              <a:gd name="T86" fmla="*/ 122664 w 447"/>
              <a:gd name="T87" fmla="*/ 34925 h 282"/>
              <a:gd name="T88" fmla="*/ 45118 w 447"/>
              <a:gd name="T89" fmla="*/ 0 h 282"/>
              <a:gd name="T90" fmla="*/ 0 w 447"/>
              <a:gd name="T91" fmla="*/ 4762 h 2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7"/>
              <a:gd name="T139" fmla="*/ 0 h 282"/>
              <a:gd name="T140" fmla="*/ 447 w 447"/>
              <a:gd name="T141" fmla="*/ 282 h 2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7" h="282">
                <a:moveTo>
                  <a:pt x="0" y="3"/>
                </a:moveTo>
                <a:lnTo>
                  <a:pt x="21" y="48"/>
                </a:lnTo>
                <a:lnTo>
                  <a:pt x="45" y="69"/>
                </a:lnTo>
                <a:lnTo>
                  <a:pt x="42" y="79"/>
                </a:lnTo>
                <a:lnTo>
                  <a:pt x="32" y="82"/>
                </a:lnTo>
                <a:lnTo>
                  <a:pt x="60" y="93"/>
                </a:lnTo>
                <a:lnTo>
                  <a:pt x="74" y="113"/>
                </a:lnTo>
                <a:lnTo>
                  <a:pt x="71" y="127"/>
                </a:lnTo>
                <a:lnTo>
                  <a:pt x="105" y="155"/>
                </a:lnTo>
                <a:lnTo>
                  <a:pt x="113" y="147"/>
                </a:lnTo>
                <a:lnTo>
                  <a:pt x="37" y="43"/>
                </a:lnTo>
                <a:lnTo>
                  <a:pt x="32" y="14"/>
                </a:lnTo>
                <a:lnTo>
                  <a:pt x="48" y="19"/>
                </a:lnTo>
                <a:lnTo>
                  <a:pt x="76" y="66"/>
                </a:lnTo>
                <a:lnTo>
                  <a:pt x="116" y="100"/>
                </a:lnTo>
                <a:lnTo>
                  <a:pt x="116" y="113"/>
                </a:lnTo>
                <a:lnTo>
                  <a:pt x="171" y="161"/>
                </a:lnTo>
                <a:lnTo>
                  <a:pt x="176" y="179"/>
                </a:lnTo>
                <a:lnTo>
                  <a:pt x="171" y="195"/>
                </a:lnTo>
                <a:lnTo>
                  <a:pt x="184" y="211"/>
                </a:lnTo>
                <a:lnTo>
                  <a:pt x="288" y="263"/>
                </a:lnTo>
                <a:lnTo>
                  <a:pt x="333" y="257"/>
                </a:lnTo>
                <a:lnTo>
                  <a:pt x="364" y="281"/>
                </a:lnTo>
                <a:lnTo>
                  <a:pt x="375" y="257"/>
                </a:lnTo>
                <a:lnTo>
                  <a:pt x="388" y="257"/>
                </a:lnTo>
                <a:lnTo>
                  <a:pt x="375" y="239"/>
                </a:lnTo>
                <a:lnTo>
                  <a:pt x="409" y="234"/>
                </a:lnTo>
                <a:lnTo>
                  <a:pt x="420" y="223"/>
                </a:lnTo>
                <a:lnTo>
                  <a:pt x="425" y="218"/>
                </a:lnTo>
                <a:lnTo>
                  <a:pt x="428" y="228"/>
                </a:lnTo>
                <a:lnTo>
                  <a:pt x="446" y="184"/>
                </a:lnTo>
                <a:lnTo>
                  <a:pt x="425" y="174"/>
                </a:lnTo>
                <a:lnTo>
                  <a:pt x="391" y="184"/>
                </a:lnTo>
                <a:lnTo>
                  <a:pt x="375" y="223"/>
                </a:lnTo>
                <a:lnTo>
                  <a:pt x="333" y="228"/>
                </a:lnTo>
                <a:lnTo>
                  <a:pt x="312" y="216"/>
                </a:lnTo>
                <a:lnTo>
                  <a:pt x="286" y="166"/>
                </a:lnTo>
                <a:lnTo>
                  <a:pt x="281" y="127"/>
                </a:lnTo>
                <a:lnTo>
                  <a:pt x="294" y="110"/>
                </a:lnTo>
                <a:lnTo>
                  <a:pt x="265" y="100"/>
                </a:lnTo>
                <a:lnTo>
                  <a:pt x="229" y="45"/>
                </a:lnTo>
                <a:lnTo>
                  <a:pt x="197" y="58"/>
                </a:lnTo>
                <a:lnTo>
                  <a:pt x="155" y="14"/>
                </a:lnTo>
                <a:lnTo>
                  <a:pt x="87" y="22"/>
                </a:lnTo>
                <a:lnTo>
                  <a:pt x="32" y="0"/>
                </a:lnTo>
                <a:lnTo>
                  <a:pt x="0" y="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28" name="Freeform 620"/>
          <p:cNvSpPr>
            <a:spLocks/>
          </p:cNvSpPr>
          <p:nvPr/>
        </p:nvSpPr>
        <p:spPr bwMode="auto">
          <a:xfrm>
            <a:off x="4476750" y="2835275"/>
            <a:ext cx="80963" cy="80963"/>
          </a:xfrm>
          <a:custGeom>
            <a:avLst/>
            <a:gdLst>
              <a:gd name="T0" fmla="*/ 0 w 57"/>
              <a:gd name="T1" fmla="*/ 58738 h 51"/>
              <a:gd name="T2" fmla="*/ 34090 w 57"/>
              <a:gd name="T3" fmla="*/ 46038 h 51"/>
              <a:gd name="T4" fmla="*/ 19886 w 57"/>
              <a:gd name="T5" fmla="*/ 41275 h 51"/>
              <a:gd name="T6" fmla="*/ 34090 w 57"/>
              <a:gd name="T7" fmla="*/ 12700 h 51"/>
              <a:gd name="T8" fmla="*/ 41192 w 57"/>
              <a:gd name="T9" fmla="*/ 28575 h 51"/>
              <a:gd name="T10" fmla="*/ 45453 w 57"/>
              <a:gd name="T11" fmla="*/ 0 h 51"/>
              <a:gd name="T12" fmla="*/ 79543 w 57"/>
              <a:gd name="T13" fmla="*/ 0 h 51"/>
              <a:gd name="T14" fmla="*/ 75281 w 57"/>
              <a:gd name="T15" fmla="*/ 28575 h 51"/>
              <a:gd name="T16" fmla="*/ 52555 w 57"/>
              <a:gd name="T17" fmla="*/ 41275 h 51"/>
              <a:gd name="T18" fmla="*/ 52555 w 57"/>
              <a:gd name="T19" fmla="*/ 79375 h 51"/>
              <a:gd name="T20" fmla="*/ 34090 w 57"/>
              <a:gd name="T21" fmla="*/ 53975 h 51"/>
              <a:gd name="T22" fmla="*/ 0 w 57"/>
              <a:gd name="T23" fmla="*/ 58738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51"/>
              <a:gd name="T38" fmla="*/ 57 w 57"/>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51">
                <a:moveTo>
                  <a:pt x="0" y="37"/>
                </a:moveTo>
                <a:lnTo>
                  <a:pt x="24" y="29"/>
                </a:lnTo>
                <a:lnTo>
                  <a:pt x="14" y="26"/>
                </a:lnTo>
                <a:lnTo>
                  <a:pt x="24" y="8"/>
                </a:lnTo>
                <a:lnTo>
                  <a:pt x="29" y="18"/>
                </a:lnTo>
                <a:lnTo>
                  <a:pt x="32" y="0"/>
                </a:lnTo>
                <a:lnTo>
                  <a:pt x="56" y="0"/>
                </a:lnTo>
                <a:lnTo>
                  <a:pt x="53" y="18"/>
                </a:lnTo>
                <a:lnTo>
                  <a:pt x="37" y="26"/>
                </a:lnTo>
                <a:lnTo>
                  <a:pt x="37" y="50"/>
                </a:lnTo>
                <a:lnTo>
                  <a:pt x="24" y="34"/>
                </a:lnTo>
                <a:lnTo>
                  <a:pt x="0" y="3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29" name="Freeform 621"/>
          <p:cNvSpPr>
            <a:spLocks/>
          </p:cNvSpPr>
          <p:nvPr/>
        </p:nvSpPr>
        <p:spPr bwMode="auto">
          <a:xfrm>
            <a:off x="7864475" y="5216525"/>
            <a:ext cx="155575" cy="171450"/>
          </a:xfrm>
          <a:custGeom>
            <a:avLst/>
            <a:gdLst>
              <a:gd name="T0" fmla="*/ 0 w 111"/>
              <a:gd name="T1" fmla="*/ 149225 h 108"/>
              <a:gd name="T2" fmla="*/ 29433 w 111"/>
              <a:gd name="T3" fmla="*/ 95250 h 108"/>
              <a:gd name="T4" fmla="*/ 88299 w 111"/>
              <a:gd name="T5" fmla="*/ 57150 h 108"/>
              <a:gd name="T6" fmla="*/ 120536 w 111"/>
              <a:gd name="T7" fmla="*/ 0 h 108"/>
              <a:gd name="T8" fmla="*/ 135953 w 111"/>
              <a:gd name="T9" fmla="*/ 15875 h 108"/>
              <a:gd name="T10" fmla="*/ 151370 w 111"/>
              <a:gd name="T11" fmla="*/ 11112 h 108"/>
              <a:gd name="T12" fmla="*/ 154173 w 111"/>
              <a:gd name="T13" fmla="*/ 28575 h 108"/>
              <a:gd name="T14" fmla="*/ 128945 w 111"/>
              <a:gd name="T15" fmla="*/ 69850 h 108"/>
              <a:gd name="T16" fmla="*/ 131748 w 111"/>
              <a:gd name="T17" fmla="*/ 90487 h 108"/>
              <a:gd name="T18" fmla="*/ 99512 w 111"/>
              <a:gd name="T19" fmla="*/ 95250 h 108"/>
              <a:gd name="T20" fmla="*/ 84095 w 111"/>
              <a:gd name="T21" fmla="*/ 149225 h 108"/>
              <a:gd name="T22" fmla="*/ 47654 w 111"/>
              <a:gd name="T23" fmla="*/ 169863 h 108"/>
              <a:gd name="T24" fmla="*/ 0 w 111"/>
              <a:gd name="T25" fmla="*/ 149225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08"/>
              <a:gd name="T41" fmla="*/ 111 w 111"/>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08">
                <a:moveTo>
                  <a:pt x="0" y="94"/>
                </a:moveTo>
                <a:lnTo>
                  <a:pt x="21" y="60"/>
                </a:lnTo>
                <a:lnTo>
                  <a:pt x="63" y="36"/>
                </a:lnTo>
                <a:lnTo>
                  <a:pt x="86" y="0"/>
                </a:lnTo>
                <a:lnTo>
                  <a:pt x="97" y="10"/>
                </a:lnTo>
                <a:lnTo>
                  <a:pt x="108" y="7"/>
                </a:lnTo>
                <a:lnTo>
                  <a:pt x="110" y="18"/>
                </a:lnTo>
                <a:lnTo>
                  <a:pt x="92" y="44"/>
                </a:lnTo>
                <a:lnTo>
                  <a:pt x="94" y="57"/>
                </a:lnTo>
                <a:lnTo>
                  <a:pt x="71" y="60"/>
                </a:lnTo>
                <a:lnTo>
                  <a:pt x="60" y="94"/>
                </a:lnTo>
                <a:lnTo>
                  <a:pt x="34" y="107"/>
                </a:lnTo>
                <a:lnTo>
                  <a:pt x="0" y="9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30" name="Freeform 622"/>
          <p:cNvSpPr>
            <a:spLocks/>
          </p:cNvSpPr>
          <p:nvPr/>
        </p:nvSpPr>
        <p:spPr bwMode="auto">
          <a:xfrm>
            <a:off x="7989888" y="5049838"/>
            <a:ext cx="119062" cy="187325"/>
          </a:xfrm>
          <a:custGeom>
            <a:avLst/>
            <a:gdLst>
              <a:gd name="T0" fmla="*/ 0 w 85"/>
              <a:gd name="T1" fmla="*/ 0 h 118"/>
              <a:gd name="T2" fmla="*/ 29415 w 85"/>
              <a:gd name="T3" fmla="*/ 20638 h 118"/>
              <a:gd name="T4" fmla="*/ 40621 w 85"/>
              <a:gd name="T5" fmla="*/ 61913 h 118"/>
              <a:gd name="T6" fmla="*/ 54628 w 85"/>
              <a:gd name="T7" fmla="*/ 69850 h 118"/>
              <a:gd name="T8" fmla="*/ 63033 w 85"/>
              <a:gd name="T9" fmla="*/ 57150 h 118"/>
              <a:gd name="T10" fmla="*/ 70036 w 85"/>
              <a:gd name="T11" fmla="*/ 82550 h 118"/>
              <a:gd name="T12" fmla="*/ 117661 w 85"/>
              <a:gd name="T13" fmla="*/ 82550 h 118"/>
              <a:gd name="T14" fmla="*/ 106455 w 85"/>
              <a:gd name="T15" fmla="*/ 123825 h 118"/>
              <a:gd name="T16" fmla="*/ 85444 w 85"/>
              <a:gd name="T17" fmla="*/ 131763 h 118"/>
              <a:gd name="T18" fmla="*/ 63033 w 85"/>
              <a:gd name="T19" fmla="*/ 185738 h 118"/>
              <a:gd name="T20" fmla="*/ 44823 w 85"/>
              <a:gd name="T21" fmla="*/ 185738 h 118"/>
              <a:gd name="T22" fmla="*/ 51827 w 85"/>
              <a:gd name="T23" fmla="*/ 166688 h 118"/>
              <a:gd name="T24" fmla="*/ 22412 w 85"/>
              <a:gd name="T25" fmla="*/ 128588 h 118"/>
              <a:gd name="T26" fmla="*/ 44823 w 85"/>
              <a:gd name="T27" fmla="*/ 100012 h 118"/>
              <a:gd name="T28" fmla="*/ 44823 w 85"/>
              <a:gd name="T29" fmla="*/ 65088 h 118"/>
              <a:gd name="T30" fmla="*/ 0 w 85"/>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118"/>
              <a:gd name="T50" fmla="*/ 85 w 85"/>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118">
                <a:moveTo>
                  <a:pt x="0" y="0"/>
                </a:moveTo>
                <a:lnTo>
                  <a:pt x="21" y="13"/>
                </a:lnTo>
                <a:lnTo>
                  <a:pt x="29" y="39"/>
                </a:lnTo>
                <a:lnTo>
                  <a:pt x="39" y="44"/>
                </a:lnTo>
                <a:lnTo>
                  <a:pt x="45" y="36"/>
                </a:lnTo>
                <a:lnTo>
                  <a:pt x="50" y="52"/>
                </a:lnTo>
                <a:lnTo>
                  <a:pt x="84" y="52"/>
                </a:lnTo>
                <a:lnTo>
                  <a:pt x="76" y="78"/>
                </a:lnTo>
                <a:lnTo>
                  <a:pt x="61" y="83"/>
                </a:lnTo>
                <a:lnTo>
                  <a:pt x="45" y="117"/>
                </a:lnTo>
                <a:lnTo>
                  <a:pt x="32" y="117"/>
                </a:lnTo>
                <a:lnTo>
                  <a:pt x="37" y="105"/>
                </a:lnTo>
                <a:lnTo>
                  <a:pt x="16" y="81"/>
                </a:lnTo>
                <a:lnTo>
                  <a:pt x="32" y="63"/>
                </a:lnTo>
                <a:lnTo>
                  <a:pt x="32" y="41"/>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31" name="Freeform 623"/>
          <p:cNvSpPr>
            <a:spLocks/>
          </p:cNvSpPr>
          <p:nvPr/>
        </p:nvSpPr>
        <p:spPr bwMode="auto">
          <a:xfrm>
            <a:off x="2593975" y="3859213"/>
            <a:ext cx="87313" cy="96837"/>
          </a:xfrm>
          <a:custGeom>
            <a:avLst/>
            <a:gdLst>
              <a:gd name="T0" fmla="*/ 0 w 62"/>
              <a:gd name="T1" fmla="*/ 49212 h 61"/>
              <a:gd name="T2" fmla="*/ 33799 w 62"/>
              <a:gd name="T3" fmla="*/ 92075 h 61"/>
              <a:gd name="T4" fmla="*/ 78863 w 62"/>
              <a:gd name="T5" fmla="*/ 95250 h 61"/>
              <a:gd name="T6" fmla="*/ 85905 w 62"/>
              <a:gd name="T7" fmla="*/ 0 h 61"/>
              <a:gd name="T8" fmla="*/ 52106 w 62"/>
              <a:gd name="T9" fmla="*/ 4762 h 61"/>
              <a:gd name="T10" fmla="*/ 0 w 62"/>
              <a:gd name="T11" fmla="*/ 49212 h 61"/>
              <a:gd name="T12" fmla="*/ 0 60000 65536"/>
              <a:gd name="T13" fmla="*/ 0 60000 65536"/>
              <a:gd name="T14" fmla="*/ 0 60000 65536"/>
              <a:gd name="T15" fmla="*/ 0 60000 65536"/>
              <a:gd name="T16" fmla="*/ 0 60000 65536"/>
              <a:gd name="T17" fmla="*/ 0 60000 65536"/>
              <a:gd name="T18" fmla="*/ 0 w 62"/>
              <a:gd name="T19" fmla="*/ 0 h 61"/>
              <a:gd name="T20" fmla="*/ 62 w 62"/>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2" h="61">
                <a:moveTo>
                  <a:pt x="0" y="31"/>
                </a:moveTo>
                <a:lnTo>
                  <a:pt x="24" y="58"/>
                </a:lnTo>
                <a:lnTo>
                  <a:pt x="56" y="60"/>
                </a:lnTo>
                <a:lnTo>
                  <a:pt x="61" y="0"/>
                </a:lnTo>
                <a:lnTo>
                  <a:pt x="37" y="3"/>
                </a:lnTo>
                <a:lnTo>
                  <a:pt x="0" y="3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32" name="Freeform 624"/>
          <p:cNvSpPr>
            <a:spLocks/>
          </p:cNvSpPr>
          <p:nvPr/>
        </p:nvSpPr>
        <p:spPr bwMode="auto">
          <a:xfrm>
            <a:off x="4511675" y="2185988"/>
            <a:ext cx="541338" cy="488950"/>
          </a:xfrm>
          <a:custGeom>
            <a:avLst/>
            <a:gdLst>
              <a:gd name="T0" fmla="*/ 2819 w 384"/>
              <a:gd name="T1" fmla="*/ 382587 h 308"/>
              <a:gd name="T2" fmla="*/ 54980 w 384"/>
              <a:gd name="T3" fmla="*/ 382587 h 308"/>
              <a:gd name="T4" fmla="*/ 14097 w 384"/>
              <a:gd name="T5" fmla="*/ 400050 h 308"/>
              <a:gd name="T6" fmla="*/ 45112 w 384"/>
              <a:gd name="T7" fmla="*/ 407988 h 308"/>
              <a:gd name="T8" fmla="*/ 25375 w 384"/>
              <a:gd name="T9" fmla="*/ 441325 h 308"/>
              <a:gd name="T10" fmla="*/ 62028 w 384"/>
              <a:gd name="T11" fmla="*/ 487363 h 308"/>
              <a:gd name="T12" fmla="*/ 114188 w 384"/>
              <a:gd name="T13" fmla="*/ 428625 h 308"/>
              <a:gd name="T14" fmla="*/ 152251 w 384"/>
              <a:gd name="T15" fmla="*/ 423863 h 308"/>
              <a:gd name="T16" fmla="*/ 159300 w 384"/>
              <a:gd name="T17" fmla="*/ 377825 h 308"/>
              <a:gd name="T18" fmla="*/ 148022 w 384"/>
              <a:gd name="T19" fmla="*/ 295275 h 308"/>
              <a:gd name="T20" fmla="*/ 180446 w 384"/>
              <a:gd name="T21" fmla="*/ 254000 h 308"/>
              <a:gd name="T22" fmla="*/ 232606 w 384"/>
              <a:gd name="T23" fmla="*/ 166687 h 308"/>
              <a:gd name="T24" fmla="*/ 266440 w 384"/>
              <a:gd name="T25" fmla="*/ 128587 h 308"/>
              <a:gd name="T26" fmla="*/ 314371 w 384"/>
              <a:gd name="T27" fmla="*/ 112713 h 308"/>
              <a:gd name="T28" fmla="*/ 325649 w 384"/>
              <a:gd name="T29" fmla="*/ 82550 h 308"/>
              <a:gd name="T30" fmla="*/ 362302 w 384"/>
              <a:gd name="T31" fmla="*/ 100012 h 308"/>
              <a:gd name="T32" fmla="*/ 432788 w 384"/>
              <a:gd name="T33" fmla="*/ 82550 h 308"/>
              <a:gd name="T34" fmla="*/ 480719 w 384"/>
              <a:gd name="T35" fmla="*/ 46037 h 308"/>
              <a:gd name="T36" fmla="*/ 499046 w 384"/>
              <a:gd name="T37" fmla="*/ 82550 h 308"/>
              <a:gd name="T38" fmla="*/ 510324 w 384"/>
              <a:gd name="T39" fmla="*/ 58738 h 308"/>
              <a:gd name="T40" fmla="*/ 491997 w 384"/>
              <a:gd name="T41" fmla="*/ 42862 h 308"/>
              <a:gd name="T42" fmla="*/ 499046 w 384"/>
              <a:gd name="T43" fmla="*/ 7937 h 308"/>
              <a:gd name="T44" fmla="*/ 487768 w 384"/>
              <a:gd name="T45" fmla="*/ 4762 h 308"/>
              <a:gd name="T46" fmla="*/ 455344 w 384"/>
              <a:gd name="T47" fmla="*/ 25400 h 308"/>
              <a:gd name="T48" fmla="*/ 446886 w 384"/>
              <a:gd name="T49" fmla="*/ 4762 h 308"/>
              <a:gd name="T50" fmla="*/ 432788 w 384"/>
              <a:gd name="T51" fmla="*/ 7937 h 308"/>
              <a:gd name="T52" fmla="*/ 376399 w 384"/>
              <a:gd name="T53" fmla="*/ 46037 h 308"/>
              <a:gd name="T54" fmla="*/ 351024 w 384"/>
              <a:gd name="T55" fmla="*/ 58738 h 308"/>
              <a:gd name="T56" fmla="*/ 314371 w 384"/>
              <a:gd name="T57" fmla="*/ 74612 h 308"/>
              <a:gd name="T58" fmla="*/ 307322 w 384"/>
              <a:gd name="T59" fmla="*/ 66675 h 308"/>
              <a:gd name="T60" fmla="*/ 300273 w 384"/>
              <a:gd name="T61" fmla="*/ 74612 h 308"/>
              <a:gd name="T62" fmla="*/ 262211 w 384"/>
              <a:gd name="T63" fmla="*/ 100012 h 308"/>
              <a:gd name="T64" fmla="*/ 262211 w 384"/>
              <a:gd name="T65" fmla="*/ 107950 h 308"/>
              <a:gd name="T66" fmla="*/ 214280 w 384"/>
              <a:gd name="T67" fmla="*/ 141287 h 308"/>
              <a:gd name="T68" fmla="*/ 169168 w 384"/>
              <a:gd name="T69" fmla="*/ 179387 h 308"/>
              <a:gd name="T70" fmla="*/ 100091 w 384"/>
              <a:gd name="T71" fmla="*/ 287337 h 308"/>
              <a:gd name="T72" fmla="*/ 129696 w 384"/>
              <a:gd name="T73" fmla="*/ 287337 h 308"/>
              <a:gd name="T74" fmla="*/ 45112 w 384"/>
              <a:gd name="T75" fmla="*/ 320675 h 308"/>
              <a:gd name="T76" fmla="*/ 25375 w 384"/>
              <a:gd name="T77" fmla="*/ 333375 h 308"/>
              <a:gd name="T78" fmla="*/ 2819 w 384"/>
              <a:gd name="T79" fmla="*/ 349250 h 308"/>
              <a:gd name="T80" fmla="*/ 0 w 384"/>
              <a:gd name="T81" fmla="*/ 366712 h 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4"/>
              <a:gd name="T124" fmla="*/ 0 h 308"/>
              <a:gd name="T125" fmla="*/ 384 w 384"/>
              <a:gd name="T126" fmla="*/ 308 h 3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4" h="308">
                <a:moveTo>
                  <a:pt x="0" y="231"/>
                </a:moveTo>
                <a:lnTo>
                  <a:pt x="2" y="241"/>
                </a:lnTo>
                <a:lnTo>
                  <a:pt x="37" y="233"/>
                </a:lnTo>
                <a:lnTo>
                  <a:pt x="39" y="241"/>
                </a:lnTo>
                <a:lnTo>
                  <a:pt x="2" y="246"/>
                </a:lnTo>
                <a:lnTo>
                  <a:pt x="10" y="252"/>
                </a:lnTo>
                <a:lnTo>
                  <a:pt x="8" y="270"/>
                </a:lnTo>
                <a:lnTo>
                  <a:pt x="32" y="257"/>
                </a:lnTo>
                <a:lnTo>
                  <a:pt x="2" y="278"/>
                </a:lnTo>
                <a:lnTo>
                  <a:pt x="18" y="278"/>
                </a:lnTo>
                <a:lnTo>
                  <a:pt x="10" y="302"/>
                </a:lnTo>
                <a:lnTo>
                  <a:pt x="44" y="307"/>
                </a:lnTo>
                <a:lnTo>
                  <a:pt x="76" y="288"/>
                </a:lnTo>
                <a:lnTo>
                  <a:pt x="81" y="270"/>
                </a:lnTo>
                <a:lnTo>
                  <a:pt x="89" y="286"/>
                </a:lnTo>
                <a:lnTo>
                  <a:pt x="108" y="267"/>
                </a:lnTo>
                <a:lnTo>
                  <a:pt x="105" y="246"/>
                </a:lnTo>
                <a:lnTo>
                  <a:pt x="113" y="238"/>
                </a:lnTo>
                <a:lnTo>
                  <a:pt x="105" y="228"/>
                </a:lnTo>
                <a:lnTo>
                  <a:pt x="105" y="186"/>
                </a:lnTo>
                <a:lnTo>
                  <a:pt x="134" y="173"/>
                </a:lnTo>
                <a:lnTo>
                  <a:pt x="128" y="160"/>
                </a:lnTo>
                <a:lnTo>
                  <a:pt x="142" y="126"/>
                </a:lnTo>
                <a:lnTo>
                  <a:pt x="165" y="105"/>
                </a:lnTo>
                <a:lnTo>
                  <a:pt x="171" y="84"/>
                </a:lnTo>
                <a:lnTo>
                  <a:pt x="189" y="81"/>
                </a:lnTo>
                <a:lnTo>
                  <a:pt x="196" y="68"/>
                </a:lnTo>
                <a:lnTo>
                  <a:pt x="223" y="71"/>
                </a:lnTo>
                <a:lnTo>
                  <a:pt x="223" y="52"/>
                </a:lnTo>
                <a:lnTo>
                  <a:pt x="231" y="52"/>
                </a:lnTo>
                <a:lnTo>
                  <a:pt x="238" y="44"/>
                </a:lnTo>
                <a:lnTo>
                  <a:pt x="257" y="63"/>
                </a:lnTo>
                <a:lnTo>
                  <a:pt x="289" y="63"/>
                </a:lnTo>
                <a:lnTo>
                  <a:pt x="307" y="52"/>
                </a:lnTo>
                <a:lnTo>
                  <a:pt x="309" y="34"/>
                </a:lnTo>
                <a:lnTo>
                  <a:pt x="341" y="29"/>
                </a:lnTo>
                <a:lnTo>
                  <a:pt x="354" y="37"/>
                </a:lnTo>
                <a:lnTo>
                  <a:pt x="354" y="52"/>
                </a:lnTo>
                <a:lnTo>
                  <a:pt x="380" y="34"/>
                </a:lnTo>
                <a:lnTo>
                  <a:pt x="362" y="37"/>
                </a:lnTo>
                <a:lnTo>
                  <a:pt x="365" y="32"/>
                </a:lnTo>
                <a:lnTo>
                  <a:pt x="349" y="27"/>
                </a:lnTo>
                <a:lnTo>
                  <a:pt x="383" y="16"/>
                </a:lnTo>
                <a:lnTo>
                  <a:pt x="354" y="5"/>
                </a:lnTo>
                <a:lnTo>
                  <a:pt x="338" y="16"/>
                </a:lnTo>
                <a:lnTo>
                  <a:pt x="346" y="3"/>
                </a:lnTo>
                <a:lnTo>
                  <a:pt x="331" y="0"/>
                </a:lnTo>
                <a:lnTo>
                  <a:pt x="323" y="16"/>
                </a:lnTo>
                <a:lnTo>
                  <a:pt x="317" y="21"/>
                </a:lnTo>
                <a:lnTo>
                  <a:pt x="317" y="3"/>
                </a:lnTo>
                <a:lnTo>
                  <a:pt x="291" y="29"/>
                </a:lnTo>
                <a:lnTo>
                  <a:pt x="307" y="5"/>
                </a:lnTo>
                <a:lnTo>
                  <a:pt x="296" y="3"/>
                </a:lnTo>
                <a:lnTo>
                  <a:pt x="267" y="29"/>
                </a:lnTo>
                <a:lnTo>
                  <a:pt x="244" y="24"/>
                </a:lnTo>
                <a:lnTo>
                  <a:pt x="249" y="37"/>
                </a:lnTo>
                <a:lnTo>
                  <a:pt x="238" y="29"/>
                </a:lnTo>
                <a:lnTo>
                  <a:pt x="223" y="47"/>
                </a:lnTo>
                <a:lnTo>
                  <a:pt x="226" y="32"/>
                </a:lnTo>
                <a:lnTo>
                  <a:pt x="218" y="42"/>
                </a:lnTo>
                <a:lnTo>
                  <a:pt x="207" y="37"/>
                </a:lnTo>
                <a:lnTo>
                  <a:pt x="213" y="47"/>
                </a:lnTo>
                <a:lnTo>
                  <a:pt x="194" y="42"/>
                </a:lnTo>
                <a:lnTo>
                  <a:pt x="186" y="63"/>
                </a:lnTo>
                <a:lnTo>
                  <a:pt x="168" y="68"/>
                </a:lnTo>
                <a:lnTo>
                  <a:pt x="186" y="68"/>
                </a:lnTo>
                <a:lnTo>
                  <a:pt x="157" y="79"/>
                </a:lnTo>
                <a:lnTo>
                  <a:pt x="152" y="89"/>
                </a:lnTo>
                <a:lnTo>
                  <a:pt x="157" y="89"/>
                </a:lnTo>
                <a:lnTo>
                  <a:pt x="120" y="113"/>
                </a:lnTo>
                <a:lnTo>
                  <a:pt x="110" y="150"/>
                </a:lnTo>
                <a:lnTo>
                  <a:pt x="71" y="181"/>
                </a:lnTo>
                <a:lnTo>
                  <a:pt x="76" y="189"/>
                </a:lnTo>
                <a:lnTo>
                  <a:pt x="92" y="181"/>
                </a:lnTo>
                <a:lnTo>
                  <a:pt x="52" y="191"/>
                </a:lnTo>
                <a:lnTo>
                  <a:pt x="32" y="202"/>
                </a:lnTo>
                <a:lnTo>
                  <a:pt x="37" y="210"/>
                </a:lnTo>
                <a:lnTo>
                  <a:pt x="18" y="210"/>
                </a:lnTo>
                <a:lnTo>
                  <a:pt x="24" y="220"/>
                </a:lnTo>
                <a:lnTo>
                  <a:pt x="2" y="220"/>
                </a:lnTo>
                <a:lnTo>
                  <a:pt x="18" y="226"/>
                </a:lnTo>
                <a:lnTo>
                  <a:pt x="0" y="23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33" name="Freeform 625"/>
          <p:cNvSpPr>
            <a:spLocks/>
          </p:cNvSpPr>
          <p:nvPr/>
        </p:nvSpPr>
        <p:spPr bwMode="auto">
          <a:xfrm>
            <a:off x="2686050" y="3987800"/>
            <a:ext cx="115888" cy="55563"/>
          </a:xfrm>
          <a:custGeom>
            <a:avLst/>
            <a:gdLst>
              <a:gd name="T0" fmla="*/ 0 w 82"/>
              <a:gd name="T1" fmla="*/ 25400 h 35"/>
              <a:gd name="T2" fmla="*/ 7066 w 82"/>
              <a:gd name="T3" fmla="*/ 0 h 35"/>
              <a:gd name="T4" fmla="*/ 33918 w 82"/>
              <a:gd name="T5" fmla="*/ 17463 h 35"/>
              <a:gd name="T6" fmla="*/ 73490 w 82"/>
              <a:gd name="T7" fmla="*/ 0 h 35"/>
              <a:gd name="T8" fmla="*/ 114475 w 82"/>
              <a:gd name="T9" fmla="*/ 20638 h 35"/>
              <a:gd name="T10" fmla="*/ 104582 w 82"/>
              <a:gd name="T11" fmla="*/ 53975 h 35"/>
              <a:gd name="T12" fmla="*/ 104582 w 82"/>
              <a:gd name="T13" fmla="*/ 25400 h 35"/>
              <a:gd name="T14" fmla="*/ 73490 w 82"/>
              <a:gd name="T15" fmla="*/ 12700 h 35"/>
              <a:gd name="T16" fmla="*/ 52291 w 82"/>
              <a:gd name="T17" fmla="*/ 28575 h 35"/>
              <a:gd name="T18" fmla="*/ 59357 w 82"/>
              <a:gd name="T19" fmla="*/ 50800 h 35"/>
              <a:gd name="T20" fmla="*/ 48051 w 82"/>
              <a:gd name="T21" fmla="*/ 53975 h 35"/>
              <a:gd name="T22" fmla="*/ 0 w 82"/>
              <a:gd name="T23" fmla="*/ 2540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35"/>
              <a:gd name="T38" fmla="*/ 82 w 82"/>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35">
                <a:moveTo>
                  <a:pt x="0" y="16"/>
                </a:moveTo>
                <a:lnTo>
                  <a:pt x="5" y="0"/>
                </a:lnTo>
                <a:lnTo>
                  <a:pt x="24" y="11"/>
                </a:lnTo>
                <a:lnTo>
                  <a:pt x="52" y="0"/>
                </a:lnTo>
                <a:lnTo>
                  <a:pt x="81" y="13"/>
                </a:lnTo>
                <a:lnTo>
                  <a:pt x="74" y="34"/>
                </a:lnTo>
                <a:lnTo>
                  <a:pt x="74" y="16"/>
                </a:lnTo>
                <a:lnTo>
                  <a:pt x="52" y="8"/>
                </a:lnTo>
                <a:lnTo>
                  <a:pt x="37" y="18"/>
                </a:lnTo>
                <a:lnTo>
                  <a:pt x="42" y="32"/>
                </a:lnTo>
                <a:lnTo>
                  <a:pt x="34" y="34"/>
                </a:lnTo>
                <a:lnTo>
                  <a:pt x="0" y="1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34" name="Freeform 626"/>
          <p:cNvSpPr>
            <a:spLocks/>
          </p:cNvSpPr>
          <p:nvPr/>
        </p:nvSpPr>
        <p:spPr bwMode="auto">
          <a:xfrm>
            <a:off x="3108325" y="4667250"/>
            <a:ext cx="173038" cy="200025"/>
          </a:xfrm>
          <a:custGeom>
            <a:avLst/>
            <a:gdLst>
              <a:gd name="T0" fmla="*/ 0 w 122"/>
              <a:gd name="T1" fmla="*/ 74613 h 126"/>
              <a:gd name="T2" fmla="*/ 15602 w 122"/>
              <a:gd name="T3" fmla="*/ 11113 h 126"/>
              <a:gd name="T4" fmla="*/ 73754 w 122"/>
              <a:gd name="T5" fmla="*/ 0 h 126"/>
              <a:gd name="T6" fmla="*/ 93611 w 122"/>
              <a:gd name="T7" fmla="*/ 19050 h 126"/>
              <a:gd name="T8" fmla="*/ 96447 w 122"/>
              <a:gd name="T9" fmla="*/ 65088 h 126"/>
              <a:gd name="T10" fmla="*/ 141834 w 122"/>
              <a:gd name="T11" fmla="*/ 74613 h 126"/>
              <a:gd name="T12" fmla="*/ 148926 w 122"/>
              <a:gd name="T13" fmla="*/ 112713 h 126"/>
              <a:gd name="T14" fmla="*/ 171620 w 122"/>
              <a:gd name="T15" fmla="*/ 115888 h 126"/>
              <a:gd name="T16" fmla="*/ 171620 w 122"/>
              <a:gd name="T17" fmla="*/ 152400 h 126"/>
              <a:gd name="T18" fmla="*/ 144671 w 122"/>
              <a:gd name="T19" fmla="*/ 198438 h 126"/>
              <a:gd name="T20" fmla="*/ 85101 w 122"/>
              <a:gd name="T21" fmla="*/ 195263 h 126"/>
              <a:gd name="T22" fmla="*/ 96447 w 122"/>
              <a:gd name="T23" fmla="*/ 144463 h 126"/>
              <a:gd name="T24" fmla="*/ 0 w 122"/>
              <a:gd name="T25" fmla="*/ 74613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126"/>
              <a:gd name="T41" fmla="*/ 122 w 122"/>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126">
                <a:moveTo>
                  <a:pt x="0" y="47"/>
                </a:moveTo>
                <a:lnTo>
                  <a:pt x="11" y="7"/>
                </a:lnTo>
                <a:lnTo>
                  <a:pt x="52" y="0"/>
                </a:lnTo>
                <a:lnTo>
                  <a:pt x="66" y="12"/>
                </a:lnTo>
                <a:lnTo>
                  <a:pt x="68" y="41"/>
                </a:lnTo>
                <a:lnTo>
                  <a:pt x="100" y="47"/>
                </a:lnTo>
                <a:lnTo>
                  <a:pt x="105" y="71"/>
                </a:lnTo>
                <a:lnTo>
                  <a:pt x="121" y="73"/>
                </a:lnTo>
                <a:lnTo>
                  <a:pt x="121" y="96"/>
                </a:lnTo>
                <a:lnTo>
                  <a:pt x="102" y="125"/>
                </a:lnTo>
                <a:lnTo>
                  <a:pt x="60" y="123"/>
                </a:lnTo>
                <a:lnTo>
                  <a:pt x="68" y="91"/>
                </a:lnTo>
                <a:lnTo>
                  <a:pt x="0" y="4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35" name="Freeform 627"/>
          <p:cNvSpPr>
            <a:spLocks/>
          </p:cNvSpPr>
          <p:nvPr/>
        </p:nvSpPr>
        <p:spPr bwMode="auto">
          <a:xfrm>
            <a:off x="4629150" y="1757363"/>
            <a:ext cx="223838" cy="180975"/>
          </a:xfrm>
          <a:custGeom>
            <a:avLst/>
            <a:gdLst>
              <a:gd name="T0" fmla="*/ 0 w 158"/>
              <a:gd name="T1" fmla="*/ 25400 h 114"/>
              <a:gd name="T2" fmla="*/ 2833 w 158"/>
              <a:gd name="T3" fmla="*/ 41275 h 114"/>
              <a:gd name="T4" fmla="*/ 29751 w 158"/>
              <a:gd name="T5" fmla="*/ 46037 h 114"/>
              <a:gd name="T6" fmla="*/ 22667 w 158"/>
              <a:gd name="T7" fmla="*/ 53975 h 114"/>
              <a:gd name="T8" fmla="*/ 36834 w 158"/>
              <a:gd name="T9" fmla="*/ 61913 h 114"/>
              <a:gd name="T10" fmla="*/ 11334 w 158"/>
              <a:gd name="T11" fmla="*/ 58738 h 114"/>
              <a:gd name="T12" fmla="*/ 51001 w 158"/>
              <a:gd name="T13" fmla="*/ 79375 h 114"/>
              <a:gd name="T14" fmla="*/ 36834 w 158"/>
              <a:gd name="T15" fmla="*/ 87313 h 114"/>
              <a:gd name="T16" fmla="*/ 48168 w 158"/>
              <a:gd name="T17" fmla="*/ 100012 h 114"/>
              <a:gd name="T18" fmla="*/ 85002 w 158"/>
              <a:gd name="T19" fmla="*/ 92075 h 114"/>
              <a:gd name="T20" fmla="*/ 82168 w 158"/>
              <a:gd name="T21" fmla="*/ 69850 h 114"/>
              <a:gd name="T22" fmla="*/ 100585 w 158"/>
              <a:gd name="T23" fmla="*/ 66675 h 114"/>
              <a:gd name="T24" fmla="*/ 103419 w 158"/>
              <a:gd name="T25" fmla="*/ 87313 h 114"/>
              <a:gd name="T26" fmla="*/ 123253 w 158"/>
              <a:gd name="T27" fmla="*/ 69850 h 114"/>
              <a:gd name="T28" fmla="*/ 119002 w 158"/>
              <a:gd name="T29" fmla="*/ 87313 h 114"/>
              <a:gd name="T30" fmla="*/ 141670 w 158"/>
              <a:gd name="T31" fmla="*/ 92075 h 114"/>
              <a:gd name="T32" fmla="*/ 59501 w 158"/>
              <a:gd name="T33" fmla="*/ 107950 h 114"/>
              <a:gd name="T34" fmla="*/ 66585 w 158"/>
              <a:gd name="T35" fmla="*/ 120650 h 114"/>
              <a:gd name="T36" fmla="*/ 126086 w 158"/>
              <a:gd name="T37" fmla="*/ 112713 h 114"/>
              <a:gd name="T38" fmla="*/ 89252 w 158"/>
              <a:gd name="T39" fmla="*/ 125413 h 114"/>
              <a:gd name="T40" fmla="*/ 107669 w 158"/>
              <a:gd name="T41" fmla="*/ 133350 h 114"/>
              <a:gd name="T42" fmla="*/ 66585 w 158"/>
              <a:gd name="T43" fmla="*/ 136525 h 114"/>
              <a:gd name="T44" fmla="*/ 134586 w 158"/>
              <a:gd name="T45" fmla="*/ 179388 h 114"/>
              <a:gd name="T46" fmla="*/ 171420 w 158"/>
              <a:gd name="T47" fmla="*/ 87313 h 114"/>
              <a:gd name="T48" fmla="*/ 222421 w 158"/>
              <a:gd name="T49" fmla="*/ 66675 h 114"/>
              <a:gd name="T50" fmla="*/ 167170 w 158"/>
              <a:gd name="T51" fmla="*/ 50800 h 114"/>
              <a:gd name="T52" fmla="*/ 158670 w 158"/>
              <a:gd name="T53" fmla="*/ 28575 h 114"/>
              <a:gd name="T54" fmla="*/ 144503 w 158"/>
              <a:gd name="T55" fmla="*/ 41275 h 114"/>
              <a:gd name="T56" fmla="*/ 151586 w 158"/>
              <a:gd name="T57" fmla="*/ 15875 h 114"/>
              <a:gd name="T58" fmla="*/ 114752 w 158"/>
              <a:gd name="T59" fmla="*/ 0 h 114"/>
              <a:gd name="T60" fmla="*/ 103419 w 158"/>
              <a:gd name="T61" fmla="*/ 15875 h 114"/>
              <a:gd name="T62" fmla="*/ 119002 w 158"/>
              <a:gd name="T63" fmla="*/ 61913 h 114"/>
              <a:gd name="T64" fmla="*/ 82168 w 158"/>
              <a:gd name="T65" fmla="*/ 12700 h 114"/>
              <a:gd name="T66" fmla="*/ 66585 w 158"/>
              <a:gd name="T67" fmla="*/ 28575 h 114"/>
              <a:gd name="T68" fmla="*/ 70835 w 158"/>
              <a:gd name="T69" fmla="*/ 46037 h 114"/>
              <a:gd name="T70" fmla="*/ 34001 w 158"/>
              <a:gd name="T71" fmla="*/ 28575 h 114"/>
              <a:gd name="T72" fmla="*/ 62335 w 158"/>
              <a:gd name="T73" fmla="*/ 12700 h 114"/>
              <a:gd name="T74" fmla="*/ 0 w 158"/>
              <a:gd name="T75" fmla="*/ 2540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8"/>
              <a:gd name="T115" fmla="*/ 0 h 114"/>
              <a:gd name="T116" fmla="*/ 158 w 158"/>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8" h="114">
                <a:moveTo>
                  <a:pt x="0" y="16"/>
                </a:moveTo>
                <a:lnTo>
                  <a:pt x="2" y="26"/>
                </a:lnTo>
                <a:lnTo>
                  <a:pt x="21" y="29"/>
                </a:lnTo>
                <a:lnTo>
                  <a:pt x="16" y="34"/>
                </a:lnTo>
                <a:lnTo>
                  <a:pt x="26" y="39"/>
                </a:lnTo>
                <a:lnTo>
                  <a:pt x="8" y="37"/>
                </a:lnTo>
                <a:lnTo>
                  <a:pt x="36" y="50"/>
                </a:lnTo>
                <a:lnTo>
                  <a:pt x="26" y="55"/>
                </a:lnTo>
                <a:lnTo>
                  <a:pt x="34" y="63"/>
                </a:lnTo>
                <a:lnTo>
                  <a:pt x="60" y="58"/>
                </a:lnTo>
                <a:lnTo>
                  <a:pt x="58" y="44"/>
                </a:lnTo>
                <a:lnTo>
                  <a:pt x="71" y="42"/>
                </a:lnTo>
                <a:lnTo>
                  <a:pt x="73" y="55"/>
                </a:lnTo>
                <a:lnTo>
                  <a:pt x="87" y="44"/>
                </a:lnTo>
                <a:lnTo>
                  <a:pt x="84" y="55"/>
                </a:lnTo>
                <a:lnTo>
                  <a:pt x="100" y="58"/>
                </a:lnTo>
                <a:lnTo>
                  <a:pt x="42" y="68"/>
                </a:lnTo>
                <a:lnTo>
                  <a:pt x="47" y="76"/>
                </a:lnTo>
                <a:lnTo>
                  <a:pt x="89" y="71"/>
                </a:lnTo>
                <a:lnTo>
                  <a:pt x="63" y="79"/>
                </a:lnTo>
                <a:lnTo>
                  <a:pt x="76" y="84"/>
                </a:lnTo>
                <a:lnTo>
                  <a:pt x="47" y="86"/>
                </a:lnTo>
                <a:lnTo>
                  <a:pt x="95" y="113"/>
                </a:lnTo>
                <a:lnTo>
                  <a:pt x="121" y="55"/>
                </a:lnTo>
                <a:lnTo>
                  <a:pt x="157" y="42"/>
                </a:lnTo>
                <a:lnTo>
                  <a:pt x="118" y="32"/>
                </a:lnTo>
                <a:lnTo>
                  <a:pt x="112" y="18"/>
                </a:lnTo>
                <a:lnTo>
                  <a:pt x="102" y="26"/>
                </a:lnTo>
                <a:lnTo>
                  <a:pt x="107" y="10"/>
                </a:lnTo>
                <a:lnTo>
                  <a:pt x="81" y="0"/>
                </a:lnTo>
                <a:lnTo>
                  <a:pt x="73" y="10"/>
                </a:lnTo>
                <a:lnTo>
                  <a:pt x="84" y="39"/>
                </a:lnTo>
                <a:lnTo>
                  <a:pt x="58" y="8"/>
                </a:lnTo>
                <a:lnTo>
                  <a:pt x="47" y="18"/>
                </a:lnTo>
                <a:lnTo>
                  <a:pt x="50" y="29"/>
                </a:lnTo>
                <a:lnTo>
                  <a:pt x="24" y="18"/>
                </a:lnTo>
                <a:lnTo>
                  <a:pt x="44" y="8"/>
                </a:lnTo>
                <a:lnTo>
                  <a:pt x="0" y="1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36" name="Freeform 628"/>
          <p:cNvSpPr>
            <a:spLocks/>
          </p:cNvSpPr>
          <p:nvPr/>
        </p:nvSpPr>
        <p:spPr bwMode="auto">
          <a:xfrm>
            <a:off x="4773613" y="1736725"/>
            <a:ext cx="198437" cy="73025"/>
          </a:xfrm>
          <a:custGeom>
            <a:avLst/>
            <a:gdLst>
              <a:gd name="T0" fmla="*/ 0 w 140"/>
              <a:gd name="T1" fmla="*/ 15875 h 46"/>
              <a:gd name="T2" fmla="*/ 26931 w 140"/>
              <a:gd name="T3" fmla="*/ 25400 h 46"/>
              <a:gd name="T4" fmla="*/ 11339 w 140"/>
              <a:gd name="T5" fmla="*/ 28575 h 46"/>
              <a:gd name="T6" fmla="*/ 18426 w 140"/>
              <a:gd name="T7" fmla="*/ 36513 h 46"/>
              <a:gd name="T8" fmla="*/ 89297 w 140"/>
              <a:gd name="T9" fmla="*/ 33338 h 46"/>
              <a:gd name="T10" fmla="*/ 45357 w 140"/>
              <a:gd name="T11" fmla="*/ 49212 h 46"/>
              <a:gd name="T12" fmla="*/ 119062 w 140"/>
              <a:gd name="T13" fmla="*/ 71438 h 46"/>
              <a:gd name="T14" fmla="*/ 167254 w 140"/>
              <a:gd name="T15" fmla="*/ 58738 h 46"/>
              <a:gd name="T16" fmla="*/ 197020 w 140"/>
              <a:gd name="T17" fmla="*/ 28575 h 46"/>
              <a:gd name="T18" fmla="*/ 189933 w 140"/>
              <a:gd name="T19" fmla="*/ 15875 h 46"/>
              <a:gd name="T20" fmla="*/ 141741 w 140"/>
              <a:gd name="T21" fmla="*/ 15875 h 46"/>
              <a:gd name="T22" fmla="*/ 148828 w 140"/>
              <a:gd name="T23" fmla="*/ 7938 h 46"/>
              <a:gd name="T24" fmla="*/ 111975 w 140"/>
              <a:gd name="T25" fmla="*/ 20637 h 46"/>
              <a:gd name="T26" fmla="*/ 107723 w 140"/>
              <a:gd name="T27" fmla="*/ 0 h 46"/>
              <a:gd name="T28" fmla="*/ 100636 w 140"/>
              <a:gd name="T29" fmla="*/ 25400 h 46"/>
              <a:gd name="T30" fmla="*/ 45357 w 140"/>
              <a:gd name="T31" fmla="*/ 0 h 46"/>
              <a:gd name="T32" fmla="*/ 45357 w 140"/>
              <a:gd name="T33" fmla="*/ 15875 h 46"/>
              <a:gd name="T34" fmla="*/ 29766 w 140"/>
              <a:gd name="T35" fmla="*/ 7938 h 46"/>
              <a:gd name="T36" fmla="*/ 38270 w 140"/>
              <a:gd name="T37" fmla="*/ 25400 h 46"/>
              <a:gd name="T38" fmla="*/ 0 w 140"/>
              <a:gd name="T39" fmla="*/ 15875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46"/>
              <a:gd name="T62" fmla="*/ 140 w 140"/>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46">
                <a:moveTo>
                  <a:pt x="0" y="10"/>
                </a:moveTo>
                <a:lnTo>
                  <a:pt x="19" y="16"/>
                </a:lnTo>
                <a:lnTo>
                  <a:pt x="8" y="18"/>
                </a:lnTo>
                <a:lnTo>
                  <a:pt x="13" y="23"/>
                </a:lnTo>
                <a:lnTo>
                  <a:pt x="63" y="21"/>
                </a:lnTo>
                <a:lnTo>
                  <a:pt x="32" y="31"/>
                </a:lnTo>
                <a:lnTo>
                  <a:pt x="84" y="45"/>
                </a:lnTo>
                <a:lnTo>
                  <a:pt x="118" y="37"/>
                </a:lnTo>
                <a:lnTo>
                  <a:pt x="139" y="18"/>
                </a:lnTo>
                <a:lnTo>
                  <a:pt x="134" y="10"/>
                </a:lnTo>
                <a:lnTo>
                  <a:pt x="100" y="10"/>
                </a:lnTo>
                <a:lnTo>
                  <a:pt x="105" y="5"/>
                </a:lnTo>
                <a:lnTo>
                  <a:pt x="79" y="13"/>
                </a:lnTo>
                <a:lnTo>
                  <a:pt x="76" y="0"/>
                </a:lnTo>
                <a:lnTo>
                  <a:pt x="71" y="16"/>
                </a:lnTo>
                <a:lnTo>
                  <a:pt x="32" y="0"/>
                </a:lnTo>
                <a:lnTo>
                  <a:pt x="32" y="10"/>
                </a:lnTo>
                <a:lnTo>
                  <a:pt x="21" y="5"/>
                </a:lnTo>
                <a:lnTo>
                  <a:pt x="27" y="16"/>
                </a:lnTo>
                <a:lnTo>
                  <a:pt x="0" y="1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37" name="Freeform 629"/>
          <p:cNvSpPr>
            <a:spLocks/>
          </p:cNvSpPr>
          <p:nvPr/>
        </p:nvSpPr>
        <p:spPr bwMode="auto">
          <a:xfrm>
            <a:off x="4840288" y="1852613"/>
            <a:ext cx="82550" cy="47625"/>
          </a:xfrm>
          <a:custGeom>
            <a:avLst/>
            <a:gdLst>
              <a:gd name="T0" fmla="*/ 0 w 59"/>
              <a:gd name="T1" fmla="*/ 38100 h 30"/>
              <a:gd name="T2" fmla="*/ 4197 w 59"/>
              <a:gd name="T3" fmla="*/ 17463 h 30"/>
              <a:gd name="T4" fmla="*/ 44773 w 59"/>
              <a:gd name="T5" fmla="*/ 0 h 30"/>
              <a:gd name="T6" fmla="*/ 47571 w 59"/>
              <a:gd name="T7" fmla="*/ 17463 h 30"/>
              <a:gd name="T8" fmla="*/ 81151 w 59"/>
              <a:gd name="T9" fmla="*/ 25400 h 30"/>
              <a:gd name="T10" fmla="*/ 37777 w 59"/>
              <a:gd name="T11" fmla="*/ 46038 h 30"/>
              <a:gd name="T12" fmla="*/ 44773 w 59"/>
              <a:gd name="T13" fmla="*/ 33338 h 30"/>
              <a:gd name="T14" fmla="*/ 0 w 59"/>
              <a:gd name="T15" fmla="*/ 38100 h 3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30"/>
              <a:gd name="T26" fmla="*/ 59 w 59"/>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30">
                <a:moveTo>
                  <a:pt x="0" y="24"/>
                </a:moveTo>
                <a:lnTo>
                  <a:pt x="3" y="11"/>
                </a:lnTo>
                <a:lnTo>
                  <a:pt x="32" y="0"/>
                </a:lnTo>
                <a:lnTo>
                  <a:pt x="34" y="11"/>
                </a:lnTo>
                <a:lnTo>
                  <a:pt x="58" y="16"/>
                </a:lnTo>
                <a:lnTo>
                  <a:pt x="27" y="29"/>
                </a:lnTo>
                <a:lnTo>
                  <a:pt x="32" y="21"/>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38" name="Freeform 630"/>
          <p:cNvSpPr>
            <a:spLocks/>
          </p:cNvSpPr>
          <p:nvPr/>
        </p:nvSpPr>
        <p:spPr bwMode="auto">
          <a:xfrm>
            <a:off x="4637088" y="2268538"/>
            <a:ext cx="271462" cy="496887"/>
          </a:xfrm>
          <a:custGeom>
            <a:avLst/>
            <a:gdLst>
              <a:gd name="T0" fmla="*/ 0 w 193"/>
              <a:gd name="T1" fmla="*/ 371475 h 313"/>
              <a:gd name="T2" fmla="*/ 19692 w 193"/>
              <a:gd name="T3" fmla="*/ 428625 h 313"/>
              <a:gd name="T4" fmla="*/ 36570 w 193"/>
              <a:gd name="T5" fmla="*/ 461962 h 313"/>
              <a:gd name="T6" fmla="*/ 36570 w 193"/>
              <a:gd name="T7" fmla="*/ 495300 h 313"/>
              <a:gd name="T8" fmla="*/ 99864 w 193"/>
              <a:gd name="T9" fmla="*/ 474662 h 313"/>
              <a:gd name="T10" fmla="*/ 115336 w 193"/>
              <a:gd name="T11" fmla="*/ 396875 h 313"/>
              <a:gd name="T12" fmla="*/ 102677 w 193"/>
              <a:gd name="T13" fmla="*/ 392112 h 313"/>
              <a:gd name="T14" fmla="*/ 150500 w 193"/>
              <a:gd name="T15" fmla="*/ 361950 h 313"/>
              <a:gd name="T16" fmla="*/ 106897 w 193"/>
              <a:gd name="T17" fmla="*/ 358775 h 313"/>
              <a:gd name="T18" fmla="*/ 140654 w 193"/>
              <a:gd name="T19" fmla="*/ 361950 h 313"/>
              <a:gd name="T20" fmla="*/ 158939 w 193"/>
              <a:gd name="T21" fmla="*/ 346075 h 313"/>
              <a:gd name="T22" fmla="*/ 133621 w 193"/>
              <a:gd name="T23" fmla="*/ 317500 h 313"/>
              <a:gd name="T24" fmla="*/ 102677 w 193"/>
              <a:gd name="T25" fmla="*/ 338137 h 313"/>
              <a:gd name="T26" fmla="*/ 129402 w 193"/>
              <a:gd name="T27" fmla="*/ 325437 h 313"/>
              <a:gd name="T28" fmla="*/ 129402 w 193"/>
              <a:gd name="T29" fmla="*/ 250825 h 313"/>
              <a:gd name="T30" fmla="*/ 218014 w 193"/>
              <a:gd name="T31" fmla="*/ 184150 h 313"/>
              <a:gd name="T32" fmla="*/ 206761 w 193"/>
              <a:gd name="T33" fmla="*/ 166687 h 313"/>
              <a:gd name="T34" fmla="*/ 222233 w 193"/>
              <a:gd name="T35" fmla="*/ 130175 h 313"/>
              <a:gd name="T36" fmla="*/ 270055 w 193"/>
              <a:gd name="T37" fmla="*/ 125412 h 313"/>
              <a:gd name="T38" fmla="*/ 257397 w 193"/>
              <a:gd name="T39" fmla="*/ 46037 h 313"/>
              <a:gd name="T40" fmla="*/ 199729 w 193"/>
              <a:gd name="T41" fmla="*/ 0 h 313"/>
              <a:gd name="T42" fmla="*/ 188476 w 193"/>
              <a:gd name="T43" fmla="*/ 0 h 313"/>
              <a:gd name="T44" fmla="*/ 188476 w 193"/>
              <a:gd name="T45" fmla="*/ 30162 h 313"/>
              <a:gd name="T46" fmla="*/ 150500 w 193"/>
              <a:gd name="T47" fmla="*/ 25400 h 313"/>
              <a:gd name="T48" fmla="*/ 140654 w 193"/>
              <a:gd name="T49" fmla="*/ 46037 h 313"/>
              <a:gd name="T50" fmla="*/ 115336 w 193"/>
              <a:gd name="T51" fmla="*/ 50800 h 313"/>
              <a:gd name="T52" fmla="*/ 106897 w 193"/>
              <a:gd name="T53" fmla="*/ 84137 h 313"/>
              <a:gd name="T54" fmla="*/ 74547 w 193"/>
              <a:gd name="T55" fmla="*/ 117475 h 313"/>
              <a:gd name="T56" fmla="*/ 54855 w 193"/>
              <a:gd name="T57" fmla="*/ 171450 h 313"/>
              <a:gd name="T58" fmla="*/ 63294 w 193"/>
              <a:gd name="T59" fmla="*/ 192087 h 313"/>
              <a:gd name="T60" fmla="*/ 22505 w 193"/>
              <a:gd name="T61" fmla="*/ 212725 h 313"/>
              <a:gd name="T62" fmla="*/ 22505 w 193"/>
              <a:gd name="T63" fmla="*/ 279400 h 313"/>
              <a:gd name="T64" fmla="*/ 33757 w 193"/>
              <a:gd name="T65" fmla="*/ 295275 h 313"/>
              <a:gd name="T66" fmla="*/ 22505 w 193"/>
              <a:gd name="T67" fmla="*/ 307975 h 313"/>
              <a:gd name="T68" fmla="*/ 26724 w 193"/>
              <a:gd name="T69" fmla="*/ 341312 h 313"/>
              <a:gd name="T70" fmla="*/ 0 w 193"/>
              <a:gd name="T71" fmla="*/ 371475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3"/>
              <a:gd name="T109" fmla="*/ 0 h 313"/>
              <a:gd name="T110" fmla="*/ 193 w 193"/>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3" h="313">
                <a:moveTo>
                  <a:pt x="0" y="234"/>
                </a:moveTo>
                <a:lnTo>
                  <a:pt x="14" y="270"/>
                </a:lnTo>
                <a:lnTo>
                  <a:pt x="26" y="291"/>
                </a:lnTo>
                <a:lnTo>
                  <a:pt x="26" y="312"/>
                </a:lnTo>
                <a:lnTo>
                  <a:pt x="71" y="299"/>
                </a:lnTo>
                <a:lnTo>
                  <a:pt x="82" y="250"/>
                </a:lnTo>
                <a:lnTo>
                  <a:pt x="73" y="247"/>
                </a:lnTo>
                <a:lnTo>
                  <a:pt x="107" y="228"/>
                </a:lnTo>
                <a:lnTo>
                  <a:pt x="76" y="226"/>
                </a:lnTo>
                <a:lnTo>
                  <a:pt x="100" y="228"/>
                </a:lnTo>
                <a:lnTo>
                  <a:pt x="113" y="218"/>
                </a:lnTo>
                <a:lnTo>
                  <a:pt x="95" y="200"/>
                </a:lnTo>
                <a:lnTo>
                  <a:pt x="73" y="213"/>
                </a:lnTo>
                <a:lnTo>
                  <a:pt x="92" y="205"/>
                </a:lnTo>
                <a:lnTo>
                  <a:pt x="92" y="158"/>
                </a:lnTo>
                <a:lnTo>
                  <a:pt x="155" y="116"/>
                </a:lnTo>
                <a:lnTo>
                  <a:pt x="147" y="105"/>
                </a:lnTo>
                <a:lnTo>
                  <a:pt x="158" y="82"/>
                </a:lnTo>
                <a:lnTo>
                  <a:pt x="192" y="79"/>
                </a:lnTo>
                <a:lnTo>
                  <a:pt x="183" y="29"/>
                </a:lnTo>
                <a:lnTo>
                  <a:pt x="142" y="0"/>
                </a:lnTo>
                <a:lnTo>
                  <a:pt x="134" y="0"/>
                </a:lnTo>
                <a:lnTo>
                  <a:pt x="134" y="19"/>
                </a:lnTo>
                <a:lnTo>
                  <a:pt x="107" y="16"/>
                </a:lnTo>
                <a:lnTo>
                  <a:pt x="100" y="29"/>
                </a:lnTo>
                <a:lnTo>
                  <a:pt x="82" y="32"/>
                </a:lnTo>
                <a:lnTo>
                  <a:pt x="76" y="53"/>
                </a:lnTo>
                <a:lnTo>
                  <a:pt x="53" y="74"/>
                </a:lnTo>
                <a:lnTo>
                  <a:pt x="39" y="108"/>
                </a:lnTo>
                <a:lnTo>
                  <a:pt x="45" y="121"/>
                </a:lnTo>
                <a:lnTo>
                  <a:pt x="16" y="134"/>
                </a:lnTo>
                <a:lnTo>
                  <a:pt x="16" y="176"/>
                </a:lnTo>
                <a:lnTo>
                  <a:pt x="24" y="186"/>
                </a:lnTo>
                <a:lnTo>
                  <a:pt x="16" y="194"/>
                </a:lnTo>
                <a:lnTo>
                  <a:pt x="19" y="215"/>
                </a:lnTo>
                <a:lnTo>
                  <a:pt x="0" y="23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39" name="Freeform 631"/>
          <p:cNvSpPr>
            <a:spLocks/>
          </p:cNvSpPr>
          <p:nvPr/>
        </p:nvSpPr>
        <p:spPr bwMode="auto">
          <a:xfrm>
            <a:off x="4529138" y="3005138"/>
            <a:ext cx="95250" cy="55562"/>
          </a:xfrm>
          <a:custGeom>
            <a:avLst/>
            <a:gdLst>
              <a:gd name="T0" fmla="*/ 0 w 67"/>
              <a:gd name="T1" fmla="*/ 38100 h 35"/>
              <a:gd name="T2" fmla="*/ 22746 w 67"/>
              <a:gd name="T3" fmla="*/ 53975 h 35"/>
              <a:gd name="T4" fmla="*/ 52601 w 67"/>
              <a:gd name="T5" fmla="*/ 38100 h 35"/>
              <a:gd name="T6" fmla="*/ 68239 w 67"/>
              <a:gd name="T7" fmla="*/ 50800 h 35"/>
              <a:gd name="T8" fmla="*/ 93828 w 67"/>
              <a:gd name="T9" fmla="*/ 25400 h 35"/>
              <a:gd name="T10" fmla="*/ 78190 w 67"/>
              <a:gd name="T11" fmla="*/ 22225 h 35"/>
              <a:gd name="T12" fmla="*/ 78190 w 67"/>
              <a:gd name="T13" fmla="*/ 9525 h 35"/>
              <a:gd name="T14" fmla="*/ 75347 w 67"/>
              <a:gd name="T15" fmla="*/ 4762 h 35"/>
              <a:gd name="T16" fmla="*/ 34119 w 67"/>
              <a:gd name="T17" fmla="*/ 0 h 35"/>
              <a:gd name="T18" fmla="*/ 0 w 67"/>
              <a:gd name="T19" fmla="*/ 3810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5"/>
              <a:gd name="T32" fmla="*/ 67 w 67"/>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5">
                <a:moveTo>
                  <a:pt x="0" y="24"/>
                </a:moveTo>
                <a:lnTo>
                  <a:pt x="16" y="34"/>
                </a:lnTo>
                <a:lnTo>
                  <a:pt x="37" y="24"/>
                </a:lnTo>
                <a:lnTo>
                  <a:pt x="48" y="32"/>
                </a:lnTo>
                <a:lnTo>
                  <a:pt x="66" y="16"/>
                </a:lnTo>
                <a:lnTo>
                  <a:pt x="55" y="14"/>
                </a:lnTo>
                <a:lnTo>
                  <a:pt x="55" y="6"/>
                </a:lnTo>
                <a:lnTo>
                  <a:pt x="53" y="3"/>
                </a:lnTo>
                <a:lnTo>
                  <a:pt x="24" y="0"/>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40" name="Freeform 632"/>
          <p:cNvSpPr>
            <a:spLocks/>
          </p:cNvSpPr>
          <p:nvPr/>
        </p:nvSpPr>
        <p:spPr bwMode="auto">
          <a:xfrm>
            <a:off x="4241800" y="2768600"/>
            <a:ext cx="52388" cy="42863"/>
          </a:xfrm>
          <a:custGeom>
            <a:avLst/>
            <a:gdLst>
              <a:gd name="T0" fmla="*/ 0 w 37"/>
              <a:gd name="T1" fmla="*/ 28575 h 27"/>
              <a:gd name="T2" fmla="*/ 7079 w 37"/>
              <a:gd name="T3" fmla="*/ 36513 h 27"/>
              <a:gd name="T4" fmla="*/ 32566 w 37"/>
              <a:gd name="T5" fmla="*/ 28575 h 27"/>
              <a:gd name="T6" fmla="*/ 41061 w 37"/>
              <a:gd name="T7" fmla="*/ 41275 h 27"/>
              <a:gd name="T8" fmla="*/ 50972 w 37"/>
              <a:gd name="T9" fmla="*/ 28575 h 27"/>
              <a:gd name="T10" fmla="*/ 41061 w 37"/>
              <a:gd name="T11" fmla="*/ 4763 h 27"/>
              <a:gd name="T12" fmla="*/ 14159 w 37"/>
              <a:gd name="T13" fmla="*/ 0 h 27"/>
              <a:gd name="T14" fmla="*/ 9911 w 37"/>
              <a:gd name="T15" fmla="*/ 12700 h 27"/>
              <a:gd name="T16" fmla="*/ 0 w 37"/>
              <a:gd name="T17" fmla="*/ 28575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7"/>
              <a:gd name="T29" fmla="*/ 37 w 3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7">
                <a:moveTo>
                  <a:pt x="0" y="18"/>
                </a:moveTo>
                <a:lnTo>
                  <a:pt x="5" y="23"/>
                </a:lnTo>
                <a:lnTo>
                  <a:pt x="23" y="18"/>
                </a:lnTo>
                <a:lnTo>
                  <a:pt x="29" y="26"/>
                </a:lnTo>
                <a:lnTo>
                  <a:pt x="36" y="18"/>
                </a:lnTo>
                <a:lnTo>
                  <a:pt x="29" y="3"/>
                </a:lnTo>
                <a:lnTo>
                  <a:pt x="10" y="0"/>
                </a:lnTo>
                <a:lnTo>
                  <a:pt x="7" y="8"/>
                </a:lnTo>
                <a:lnTo>
                  <a:pt x="0" y="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41" name="Freeform 633"/>
          <p:cNvSpPr>
            <a:spLocks/>
          </p:cNvSpPr>
          <p:nvPr/>
        </p:nvSpPr>
        <p:spPr bwMode="auto">
          <a:xfrm>
            <a:off x="4267200" y="2673350"/>
            <a:ext cx="23813" cy="26988"/>
          </a:xfrm>
          <a:custGeom>
            <a:avLst/>
            <a:gdLst>
              <a:gd name="T0" fmla="*/ 0 w 17"/>
              <a:gd name="T1" fmla="*/ 25400 h 17"/>
              <a:gd name="T2" fmla="*/ 0 w 17"/>
              <a:gd name="T3" fmla="*/ 0 h 17"/>
              <a:gd name="T4" fmla="*/ 22412 w 17"/>
              <a:gd name="T5" fmla="*/ 0 h 17"/>
              <a:gd name="T6" fmla="*/ 0 w 17"/>
              <a:gd name="T7" fmla="*/ 254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0"/>
                </a:lnTo>
                <a:lnTo>
                  <a:pt x="0" y="1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42" name="Freeform 634"/>
          <p:cNvSpPr>
            <a:spLocks/>
          </p:cNvSpPr>
          <p:nvPr/>
        </p:nvSpPr>
        <p:spPr bwMode="auto">
          <a:xfrm>
            <a:off x="4271963" y="2689225"/>
            <a:ext cx="23812" cy="26988"/>
          </a:xfrm>
          <a:custGeom>
            <a:avLst/>
            <a:gdLst>
              <a:gd name="T0" fmla="*/ 0 w 17"/>
              <a:gd name="T1" fmla="*/ 15875 h 17"/>
              <a:gd name="T2" fmla="*/ 11206 w 17"/>
              <a:gd name="T3" fmla="*/ 0 h 17"/>
              <a:gd name="T4" fmla="*/ 22411 w 17"/>
              <a:gd name="T5" fmla="*/ 25400 h 17"/>
              <a:gd name="T6" fmla="*/ 0 w 17"/>
              <a:gd name="T7" fmla="*/ 15875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8" y="0"/>
                </a:lnTo>
                <a:lnTo>
                  <a:pt x="16" y="16"/>
                </a:lnTo>
                <a:lnTo>
                  <a:pt x="0" y="1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43" name="Freeform 635"/>
          <p:cNvSpPr>
            <a:spLocks/>
          </p:cNvSpPr>
          <p:nvPr/>
        </p:nvSpPr>
        <p:spPr bwMode="auto">
          <a:xfrm>
            <a:off x="4286250" y="2660650"/>
            <a:ext cx="160338" cy="276225"/>
          </a:xfrm>
          <a:custGeom>
            <a:avLst/>
            <a:gdLst>
              <a:gd name="T0" fmla="*/ 0 w 114"/>
              <a:gd name="T1" fmla="*/ 66675 h 174"/>
              <a:gd name="T2" fmla="*/ 4219 w 114"/>
              <a:gd name="T3" fmla="*/ 23812 h 174"/>
              <a:gd name="T4" fmla="*/ 22504 w 114"/>
              <a:gd name="T5" fmla="*/ 4762 h 174"/>
              <a:gd name="T6" fmla="*/ 59072 w 114"/>
              <a:gd name="T7" fmla="*/ 0 h 174"/>
              <a:gd name="T8" fmla="*/ 40788 w 114"/>
              <a:gd name="T9" fmla="*/ 33338 h 174"/>
              <a:gd name="T10" fmla="*/ 84388 w 114"/>
              <a:gd name="T11" fmla="*/ 36512 h 174"/>
              <a:gd name="T12" fmla="*/ 54852 w 114"/>
              <a:gd name="T13" fmla="*/ 87312 h 174"/>
              <a:gd name="T14" fmla="*/ 92827 w 114"/>
              <a:gd name="T15" fmla="*/ 100012 h 174"/>
              <a:gd name="T16" fmla="*/ 125176 w 114"/>
              <a:gd name="T17" fmla="*/ 157162 h 174"/>
              <a:gd name="T18" fmla="*/ 118144 w 114"/>
              <a:gd name="T19" fmla="*/ 157162 h 174"/>
              <a:gd name="T20" fmla="*/ 129396 w 114"/>
              <a:gd name="T21" fmla="*/ 174625 h 174"/>
              <a:gd name="T22" fmla="*/ 120957 w 114"/>
              <a:gd name="T23" fmla="*/ 190500 h 174"/>
              <a:gd name="T24" fmla="*/ 158932 w 114"/>
              <a:gd name="T25" fmla="*/ 195262 h 174"/>
              <a:gd name="T26" fmla="*/ 136428 w 114"/>
              <a:gd name="T27" fmla="*/ 228600 h 174"/>
              <a:gd name="T28" fmla="*/ 154712 w 114"/>
              <a:gd name="T29" fmla="*/ 238125 h 174"/>
              <a:gd name="T30" fmla="*/ 7032 w 114"/>
              <a:gd name="T31" fmla="*/ 274638 h 174"/>
              <a:gd name="T32" fmla="*/ 70324 w 114"/>
              <a:gd name="T33" fmla="*/ 223838 h 174"/>
              <a:gd name="T34" fmla="*/ 54852 w 114"/>
              <a:gd name="T35" fmla="*/ 233363 h 174"/>
              <a:gd name="T36" fmla="*/ 14065 w 114"/>
              <a:gd name="T37" fmla="*/ 215900 h 174"/>
              <a:gd name="T38" fmla="*/ 45007 w 114"/>
              <a:gd name="T39" fmla="*/ 200025 h 174"/>
              <a:gd name="T40" fmla="*/ 25317 w 114"/>
              <a:gd name="T41" fmla="*/ 190500 h 174"/>
              <a:gd name="T42" fmla="*/ 63291 w 114"/>
              <a:gd name="T43" fmla="*/ 171450 h 174"/>
              <a:gd name="T44" fmla="*/ 66104 w 114"/>
              <a:gd name="T45" fmla="*/ 144462 h 174"/>
              <a:gd name="T46" fmla="*/ 47820 w 114"/>
              <a:gd name="T47" fmla="*/ 136525 h 174"/>
              <a:gd name="T48" fmla="*/ 59072 w 114"/>
              <a:gd name="T49" fmla="*/ 120650 h 174"/>
              <a:gd name="T50" fmla="*/ 18284 w 114"/>
              <a:gd name="T51" fmla="*/ 128588 h 174"/>
              <a:gd name="T52" fmla="*/ 18284 w 114"/>
              <a:gd name="T53" fmla="*/ 87312 h 174"/>
              <a:gd name="T54" fmla="*/ 4219 w 114"/>
              <a:gd name="T55" fmla="*/ 107950 h 174"/>
              <a:gd name="T56" fmla="*/ 14065 w 114"/>
              <a:gd name="T57" fmla="*/ 69850 h 174"/>
              <a:gd name="T58" fmla="*/ 0 w 114"/>
              <a:gd name="T59" fmla="*/ 66675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74"/>
              <a:gd name="T92" fmla="*/ 114 w 114"/>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74">
                <a:moveTo>
                  <a:pt x="0" y="42"/>
                </a:moveTo>
                <a:lnTo>
                  <a:pt x="3" y="15"/>
                </a:lnTo>
                <a:lnTo>
                  <a:pt x="16" y="3"/>
                </a:lnTo>
                <a:lnTo>
                  <a:pt x="42" y="0"/>
                </a:lnTo>
                <a:lnTo>
                  <a:pt x="29" y="21"/>
                </a:lnTo>
                <a:lnTo>
                  <a:pt x="60" y="23"/>
                </a:lnTo>
                <a:lnTo>
                  <a:pt x="39" y="55"/>
                </a:lnTo>
                <a:lnTo>
                  <a:pt x="66" y="63"/>
                </a:lnTo>
                <a:lnTo>
                  <a:pt x="89" y="99"/>
                </a:lnTo>
                <a:lnTo>
                  <a:pt x="84" y="99"/>
                </a:lnTo>
                <a:lnTo>
                  <a:pt x="92" y="110"/>
                </a:lnTo>
                <a:lnTo>
                  <a:pt x="86" y="120"/>
                </a:lnTo>
                <a:lnTo>
                  <a:pt x="113" y="123"/>
                </a:lnTo>
                <a:lnTo>
                  <a:pt x="97" y="144"/>
                </a:lnTo>
                <a:lnTo>
                  <a:pt x="110" y="150"/>
                </a:lnTo>
                <a:lnTo>
                  <a:pt x="5" y="173"/>
                </a:lnTo>
                <a:lnTo>
                  <a:pt x="50" y="141"/>
                </a:lnTo>
                <a:lnTo>
                  <a:pt x="39" y="147"/>
                </a:lnTo>
                <a:lnTo>
                  <a:pt x="10" y="136"/>
                </a:lnTo>
                <a:lnTo>
                  <a:pt x="32" y="126"/>
                </a:lnTo>
                <a:lnTo>
                  <a:pt x="18" y="120"/>
                </a:lnTo>
                <a:lnTo>
                  <a:pt x="45" y="108"/>
                </a:lnTo>
                <a:lnTo>
                  <a:pt x="47" y="91"/>
                </a:lnTo>
                <a:lnTo>
                  <a:pt x="34" y="86"/>
                </a:lnTo>
                <a:lnTo>
                  <a:pt x="42" y="76"/>
                </a:lnTo>
                <a:lnTo>
                  <a:pt x="13" y="81"/>
                </a:lnTo>
                <a:lnTo>
                  <a:pt x="13" y="55"/>
                </a:lnTo>
                <a:lnTo>
                  <a:pt x="3" y="68"/>
                </a:lnTo>
                <a:lnTo>
                  <a:pt x="10" y="44"/>
                </a:lnTo>
                <a:lnTo>
                  <a:pt x="0" y="4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44" name="Freeform 636"/>
          <p:cNvSpPr>
            <a:spLocks/>
          </p:cNvSpPr>
          <p:nvPr/>
        </p:nvSpPr>
        <p:spPr bwMode="auto">
          <a:xfrm>
            <a:off x="1822450" y="2952750"/>
            <a:ext cx="1193800" cy="658813"/>
          </a:xfrm>
          <a:custGeom>
            <a:avLst/>
            <a:gdLst>
              <a:gd name="T0" fmla="*/ 14094 w 847"/>
              <a:gd name="T1" fmla="*/ 93663 h 415"/>
              <a:gd name="T2" fmla="*/ 18323 w 847"/>
              <a:gd name="T3" fmla="*/ 98425 h 415"/>
              <a:gd name="T4" fmla="*/ 35236 w 847"/>
              <a:gd name="T5" fmla="*/ 327025 h 415"/>
              <a:gd name="T6" fmla="*/ 47921 w 847"/>
              <a:gd name="T7" fmla="*/ 347663 h 415"/>
              <a:gd name="T8" fmla="*/ 128260 w 847"/>
              <a:gd name="T9" fmla="*/ 431800 h 415"/>
              <a:gd name="T10" fmla="*/ 202960 w 847"/>
              <a:gd name="T11" fmla="*/ 468313 h 415"/>
              <a:gd name="T12" fmla="*/ 376322 w 847"/>
              <a:gd name="T13" fmla="*/ 490538 h 415"/>
              <a:gd name="T14" fmla="*/ 480621 w 847"/>
              <a:gd name="T15" fmla="*/ 539750 h 415"/>
              <a:gd name="T16" fmla="*/ 572235 w 847"/>
              <a:gd name="T17" fmla="*/ 642938 h 415"/>
              <a:gd name="T18" fmla="*/ 608880 w 847"/>
              <a:gd name="T19" fmla="*/ 565150 h 415"/>
              <a:gd name="T20" fmla="*/ 679353 w 847"/>
              <a:gd name="T21" fmla="*/ 539750 h 415"/>
              <a:gd name="T22" fmla="*/ 731502 w 847"/>
              <a:gd name="T23" fmla="*/ 536575 h 415"/>
              <a:gd name="T24" fmla="*/ 754053 w 847"/>
              <a:gd name="T25" fmla="*/ 527050 h 415"/>
              <a:gd name="T26" fmla="*/ 761100 w 847"/>
              <a:gd name="T27" fmla="*/ 531813 h 415"/>
              <a:gd name="T28" fmla="*/ 868218 w 847"/>
              <a:gd name="T29" fmla="*/ 557213 h 415"/>
              <a:gd name="T30" fmla="*/ 900636 w 847"/>
              <a:gd name="T31" fmla="*/ 657225 h 415"/>
              <a:gd name="T32" fmla="*/ 920368 w 847"/>
              <a:gd name="T33" fmla="*/ 615950 h 415"/>
              <a:gd name="T34" fmla="*/ 911911 w 847"/>
              <a:gd name="T35" fmla="*/ 473075 h 415"/>
              <a:gd name="T36" fmla="*/ 993659 w 847"/>
              <a:gd name="T37" fmla="*/ 385763 h 415"/>
              <a:gd name="T38" fmla="*/ 996478 w 847"/>
              <a:gd name="T39" fmla="*/ 352425 h 415"/>
              <a:gd name="T40" fmla="*/ 982383 w 847"/>
              <a:gd name="T41" fmla="*/ 311150 h 415"/>
              <a:gd name="T42" fmla="*/ 996478 w 847"/>
              <a:gd name="T43" fmla="*/ 295275 h 415"/>
              <a:gd name="T44" fmla="*/ 1016210 w 847"/>
              <a:gd name="T45" fmla="*/ 347663 h 415"/>
              <a:gd name="T46" fmla="*/ 1019029 w 847"/>
              <a:gd name="T47" fmla="*/ 285750 h 415"/>
              <a:gd name="T48" fmla="*/ 1048627 w 847"/>
              <a:gd name="T49" fmla="*/ 249238 h 415"/>
              <a:gd name="T50" fmla="*/ 1116281 w 847"/>
              <a:gd name="T51" fmla="*/ 211138 h 415"/>
              <a:gd name="T52" fmla="*/ 1192391 w 847"/>
              <a:gd name="T53" fmla="*/ 144463 h 415"/>
              <a:gd name="T54" fmla="*/ 1178296 w 847"/>
              <a:gd name="T55" fmla="*/ 111125 h 415"/>
              <a:gd name="T56" fmla="*/ 1144469 w 847"/>
              <a:gd name="T57" fmla="*/ 61913 h 415"/>
              <a:gd name="T58" fmla="*/ 1016210 w 847"/>
              <a:gd name="T59" fmla="*/ 149225 h 415"/>
              <a:gd name="T60" fmla="*/ 941509 w 847"/>
              <a:gd name="T61" fmla="*/ 182563 h 415"/>
              <a:gd name="T62" fmla="*/ 886541 w 847"/>
              <a:gd name="T63" fmla="*/ 231775 h 415"/>
              <a:gd name="T64" fmla="*/ 861171 w 847"/>
              <a:gd name="T65" fmla="*/ 219075 h 415"/>
              <a:gd name="T66" fmla="*/ 871037 w 847"/>
              <a:gd name="T67" fmla="*/ 203200 h 415"/>
              <a:gd name="T68" fmla="*/ 863990 w 847"/>
              <a:gd name="T69" fmla="*/ 157163 h 415"/>
              <a:gd name="T70" fmla="*/ 852714 w 847"/>
              <a:gd name="T71" fmla="*/ 123825 h 415"/>
              <a:gd name="T72" fmla="*/ 797746 w 847"/>
              <a:gd name="T73" fmla="*/ 144463 h 415"/>
              <a:gd name="T74" fmla="*/ 768148 w 847"/>
              <a:gd name="T75" fmla="*/ 223838 h 415"/>
              <a:gd name="T76" fmla="*/ 775195 w 847"/>
              <a:gd name="T77" fmla="*/ 123825 h 415"/>
              <a:gd name="T78" fmla="*/ 790699 w 847"/>
              <a:gd name="T79" fmla="*/ 106363 h 415"/>
              <a:gd name="T80" fmla="*/ 830163 w 847"/>
              <a:gd name="T81" fmla="*/ 90488 h 415"/>
              <a:gd name="T82" fmla="*/ 761100 w 847"/>
              <a:gd name="T83" fmla="*/ 57150 h 415"/>
              <a:gd name="T84" fmla="*/ 679353 w 847"/>
              <a:gd name="T85" fmla="*/ 85725 h 415"/>
              <a:gd name="T86" fmla="*/ 622975 w 847"/>
              <a:gd name="T87" fmla="*/ 23813 h 415"/>
              <a:gd name="T88" fmla="*/ 608880 w 847"/>
              <a:gd name="T89" fmla="*/ 15875 h 415"/>
              <a:gd name="T90" fmla="*/ 47921 w 847"/>
              <a:gd name="T91" fmla="*/ 39688 h 415"/>
              <a:gd name="T92" fmla="*/ 39464 w 847"/>
              <a:gd name="T93" fmla="*/ 39688 h 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7"/>
              <a:gd name="T142" fmla="*/ 0 h 415"/>
              <a:gd name="T143" fmla="*/ 847 w 847"/>
              <a:gd name="T144" fmla="*/ 415 h 4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7" h="415">
                <a:moveTo>
                  <a:pt x="0" y="25"/>
                </a:moveTo>
                <a:lnTo>
                  <a:pt x="10" y="59"/>
                </a:lnTo>
                <a:lnTo>
                  <a:pt x="20" y="62"/>
                </a:lnTo>
                <a:lnTo>
                  <a:pt x="13" y="62"/>
                </a:lnTo>
                <a:lnTo>
                  <a:pt x="7" y="167"/>
                </a:lnTo>
                <a:lnTo>
                  <a:pt x="25" y="206"/>
                </a:lnTo>
                <a:lnTo>
                  <a:pt x="39" y="206"/>
                </a:lnTo>
                <a:lnTo>
                  <a:pt x="34" y="219"/>
                </a:lnTo>
                <a:lnTo>
                  <a:pt x="62" y="264"/>
                </a:lnTo>
                <a:lnTo>
                  <a:pt x="91" y="272"/>
                </a:lnTo>
                <a:lnTo>
                  <a:pt x="112" y="298"/>
                </a:lnTo>
                <a:lnTo>
                  <a:pt x="144" y="295"/>
                </a:lnTo>
                <a:lnTo>
                  <a:pt x="199" y="317"/>
                </a:lnTo>
                <a:lnTo>
                  <a:pt x="267" y="309"/>
                </a:lnTo>
                <a:lnTo>
                  <a:pt x="309" y="353"/>
                </a:lnTo>
                <a:lnTo>
                  <a:pt x="341" y="340"/>
                </a:lnTo>
                <a:lnTo>
                  <a:pt x="377" y="395"/>
                </a:lnTo>
                <a:lnTo>
                  <a:pt x="406" y="405"/>
                </a:lnTo>
                <a:lnTo>
                  <a:pt x="403" y="374"/>
                </a:lnTo>
                <a:lnTo>
                  <a:pt x="432" y="356"/>
                </a:lnTo>
                <a:lnTo>
                  <a:pt x="437" y="343"/>
                </a:lnTo>
                <a:lnTo>
                  <a:pt x="482" y="340"/>
                </a:lnTo>
                <a:lnTo>
                  <a:pt x="519" y="353"/>
                </a:lnTo>
                <a:lnTo>
                  <a:pt x="519" y="338"/>
                </a:lnTo>
                <a:lnTo>
                  <a:pt x="503" y="332"/>
                </a:lnTo>
                <a:lnTo>
                  <a:pt x="535" y="332"/>
                </a:lnTo>
                <a:lnTo>
                  <a:pt x="537" y="324"/>
                </a:lnTo>
                <a:lnTo>
                  <a:pt x="540" y="335"/>
                </a:lnTo>
                <a:lnTo>
                  <a:pt x="600" y="338"/>
                </a:lnTo>
                <a:lnTo>
                  <a:pt x="616" y="351"/>
                </a:lnTo>
                <a:lnTo>
                  <a:pt x="618" y="380"/>
                </a:lnTo>
                <a:lnTo>
                  <a:pt x="639" y="414"/>
                </a:lnTo>
                <a:lnTo>
                  <a:pt x="650" y="414"/>
                </a:lnTo>
                <a:lnTo>
                  <a:pt x="653" y="388"/>
                </a:lnTo>
                <a:lnTo>
                  <a:pt x="634" y="324"/>
                </a:lnTo>
                <a:lnTo>
                  <a:pt x="647" y="298"/>
                </a:lnTo>
                <a:lnTo>
                  <a:pt x="721" y="246"/>
                </a:lnTo>
                <a:lnTo>
                  <a:pt x="705" y="243"/>
                </a:lnTo>
                <a:lnTo>
                  <a:pt x="721" y="238"/>
                </a:lnTo>
                <a:lnTo>
                  <a:pt x="707" y="222"/>
                </a:lnTo>
                <a:lnTo>
                  <a:pt x="713" y="209"/>
                </a:lnTo>
                <a:lnTo>
                  <a:pt x="697" y="196"/>
                </a:lnTo>
                <a:lnTo>
                  <a:pt x="713" y="204"/>
                </a:lnTo>
                <a:lnTo>
                  <a:pt x="707" y="186"/>
                </a:lnTo>
                <a:lnTo>
                  <a:pt x="718" y="180"/>
                </a:lnTo>
                <a:lnTo>
                  <a:pt x="721" y="219"/>
                </a:lnTo>
                <a:lnTo>
                  <a:pt x="731" y="196"/>
                </a:lnTo>
                <a:lnTo>
                  <a:pt x="723" y="180"/>
                </a:lnTo>
                <a:lnTo>
                  <a:pt x="731" y="188"/>
                </a:lnTo>
                <a:lnTo>
                  <a:pt x="744" y="157"/>
                </a:lnTo>
                <a:lnTo>
                  <a:pt x="805" y="141"/>
                </a:lnTo>
                <a:lnTo>
                  <a:pt x="792" y="133"/>
                </a:lnTo>
                <a:lnTo>
                  <a:pt x="802" y="107"/>
                </a:lnTo>
                <a:lnTo>
                  <a:pt x="846" y="91"/>
                </a:lnTo>
                <a:lnTo>
                  <a:pt x="846" y="78"/>
                </a:lnTo>
                <a:lnTo>
                  <a:pt x="836" y="70"/>
                </a:lnTo>
                <a:lnTo>
                  <a:pt x="836" y="47"/>
                </a:lnTo>
                <a:lnTo>
                  <a:pt x="812" y="39"/>
                </a:lnTo>
                <a:lnTo>
                  <a:pt x="797" y="76"/>
                </a:lnTo>
                <a:lnTo>
                  <a:pt x="721" y="94"/>
                </a:lnTo>
                <a:lnTo>
                  <a:pt x="715" y="110"/>
                </a:lnTo>
                <a:lnTo>
                  <a:pt x="668" y="115"/>
                </a:lnTo>
                <a:lnTo>
                  <a:pt x="673" y="120"/>
                </a:lnTo>
                <a:lnTo>
                  <a:pt x="629" y="146"/>
                </a:lnTo>
                <a:lnTo>
                  <a:pt x="611" y="143"/>
                </a:lnTo>
                <a:lnTo>
                  <a:pt x="611" y="138"/>
                </a:lnTo>
                <a:lnTo>
                  <a:pt x="613" y="130"/>
                </a:lnTo>
                <a:lnTo>
                  <a:pt x="618" y="128"/>
                </a:lnTo>
                <a:lnTo>
                  <a:pt x="621" y="118"/>
                </a:lnTo>
                <a:lnTo>
                  <a:pt x="613" y="99"/>
                </a:lnTo>
                <a:lnTo>
                  <a:pt x="600" y="107"/>
                </a:lnTo>
                <a:lnTo>
                  <a:pt x="605" y="78"/>
                </a:lnTo>
                <a:lnTo>
                  <a:pt x="582" y="70"/>
                </a:lnTo>
                <a:lnTo>
                  <a:pt x="566" y="91"/>
                </a:lnTo>
                <a:lnTo>
                  <a:pt x="558" y="138"/>
                </a:lnTo>
                <a:lnTo>
                  <a:pt x="545" y="141"/>
                </a:lnTo>
                <a:lnTo>
                  <a:pt x="540" y="115"/>
                </a:lnTo>
                <a:lnTo>
                  <a:pt x="550" y="78"/>
                </a:lnTo>
                <a:lnTo>
                  <a:pt x="540" y="89"/>
                </a:lnTo>
                <a:lnTo>
                  <a:pt x="561" y="67"/>
                </a:lnTo>
                <a:lnTo>
                  <a:pt x="597" y="65"/>
                </a:lnTo>
                <a:lnTo>
                  <a:pt x="589" y="57"/>
                </a:lnTo>
                <a:lnTo>
                  <a:pt x="532" y="52"/>
                </a:lnTo>
                <a:lnTo>
                  <a:pt x="540" y="36"/>
                </a:lnTo>
                <a:lnTo>
                  <a:pt x="506" y="54"/>
                </a:lnTo>
                <a:lnTo>
                  <a:pt x="482" y="54"/>
                </a:lnTo>
                <a:lnTo>
                  <a:pt x="511" y="28"/>
                </a:lnTo>
                <a:lnTo>
                  <a:pt x="442" y="15"/>
                </a:lnTo>
                <a:lnTo>
                  <a:pt x="432" y="0"/>
                </a:lnTo>
                <a:lnTo>
                  <a:pt x="432" y="10"/>
                </a:lnTo>
                <a:lnTo>
                  <a:pt x="28" y="10"/>
                </a:lnTo>
                <a:lnTo>
                  <a:pt x="34" y="25"/>
                </a:lnTo>
                <a:lnTo>
                  <a:pt x="25" y="39"/>
                </a:lnTo>
                <a:lnTo>
                  <a:pt x="28" y="25"/>
                </a:lnTo>
                <a:lnTo>
                  <a:pt x="0" y="2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45" name="Freeform 637"/>
          <p:cNvSpPr>
            <a:spLocks/>
          </p:cNvSpPr>
          <p:nvPr/>
        </p:nvSpPr>
        <p:spPr bwMode="auto">
          <a:xfrm>
            <a:off x="3194050" y="4932363"/>
            <a:ext cx="112713" cy="130175"/>
          </a:xfrm>
          <a:custGeom>
            <a:avLst/>
            <a:gdLst>
              <a:gd name="T0" fmla="*/ 0 w 80"/>
              <a:gd name="T1" fmla="*/ 104775 h 82"/>
              <a:gd name="T2" fmla="*/ 15498 w 80"/>
              <a:gd name="T3" fmla="*/ 4762 h 82"/>
              <a:gd name="T4" fmla="*/ 33814 w 80"/>
              <a:gd name="T5" fmla="*/ 0 h 82"/>
              <a:gd name="T6" fmla="*/ 95806 w 80"/>
              <a:gd name="T7" fmla="*/ 50800 h 82"/>
              <a:gd name="T8" fmla="*/ 111304 w 80"/>
              <a:gd name="T9" fmla="*/ 71437 h 82"/>
              <a:gd name="T10" fmla="*/ 104260 w 80"/>
              <a:gd name="T11" fmla="*/ 100012 h 82"/>
              <a:gd name="T12" fmla="*/ 78899 w 80"/>
              <a:gd name="T13" fmla="*/ 128588 h 82"/>
              <a:gd name="T14" fmla="*/ 0 w 80"/>
              <a:gd name="T15" fmla="*/ 104775 h 82"/>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82"/>
              <a:gd name="T26" fmla="*/ 80 w 80"/>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82">
                <a:moveTo>
                  <a:pt x="0" y="66"/>
                </a:moveTo>
                <a:lnTo>
                  <a:pt x="11" y="3"/>
                </a:lnTo>
                <a:lnTo>
                  <a:pt x="24" y="0"/>
                </a:lnTo>
                <a:lnTo>
                  <a:pt x="68" y="32"/>
                </a:lnTo>
                <a:lnTo>
                  <a:pt x="79" y="45"/>
                </a:lnTo>
                <a:lnTo>
                  <a:pt x="74" y="63"/>
                </a:lnTo>
                <a:lnTo>
                  <a:pt x="56" y="81"/>
                </a:lnTo>
                <a:lnTo>
                  <a:pt x="0" y="6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46" name="Freeform 638"/>
          <p:cNvSpPr>
            <a:spLocks/>
          </p:cNvSpPr>
          <p:nvPr/>
        </p:nvSpPr>
        <p:spPr bwMode="auto">
          <a:xfrm>
            <a:off x="2643188" y="3667125"/>
            <a:ext cx="222250" cy="73025"/>
          </a:xfrm>
          <a:custGeom>
            <a:avLst/>
            <a:gdLst>
              <a:gd name="T0" fmla="*/ 0 w 158"/>
              <a:gd name="T1" fmla="*/ 38100 h 46"/>
              <a:gd name="T2" fmla="*/ 36573 w 158"/>
              <a:gd name="T3" fmla="*/ 22225 h 46"/>
              <a:gd name="T4" fmla="*/ 54859 w 158"/>
              <a:gd name="T5" fmla="*/ 22225 h 46"/>
              <a:gd name="T6" fmla="*/ 54859 w 158"/>
              <a:gd name="T7" fmla="*/ 30163 h 46"/>
              <a:gd name="T8" fmla="*/ 113938 w 158"/>
              <a:gd name="T9" fmla="*/ 41275 h 46"/>
              <a:gd name="T10" fmla="*/ 128005 w 158"/>
              <a:gd name="T11" fmla="*/ 58738 h 46"/>
              <a:gd name="T12" fmla="*/ 154731 w 158"/>
              <a:gd name="T13" fmla="*/ 58738 h 46"/>
              <a:gd name="T14" fmla="*/ 136445 w 158"/>
              <a:gd name="T15" fmla="*/ 71438 h 46"/>
              <a:gd name="T16" fmla="*/ 206777 w 158"/>
              <a:gd name="T17" fmla="*/ 71438 h 46"/>
              <a:gd name="T18" fmla="*/ 220843 w 158"/>
              <a:gd name="T19" fmla="*/ 58738 h 46"/>
              <a:gd name="T20" fmla="*/ 157544 w 158"/>
              <a:gd name="T21" fmla="*/ 41275 h 46"/>
              <a:gd name="T22" fmla="*/ 68926 w 158"/>
              <a:gd name="T23" fmla="*/ 0 h 46"/>
              <a:gd name="T24" fmla="*/ 43606 w 158"/>
              <a:gd name="T25" fmla="*/ 0 h 46"/>
              <a:gd name="T26" fmla="*/ 2813 w 158"/>
              <a:gd name="T27" fmla="*/ 22225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46"/>
              <a:gd name="T44" fmla="*/ 158 w 15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46">
                <a:moveTo>
                  <a:pt x="0" y="24"/>
                </a:moveTo>
                <a:lnTo>
                  <a:pt x="26" y="14"/>
                </a:lnTo>
                <a:lnTo>
                  <a:pt x="39" y="14"/>
                </a:lnTo>
                <a:lnTo>
                  <a:pt x="39" y="19"/>
                </a:lnTo>
                <a:lnTo>
                  <a:pt x="81" y="26"/>
                </a:lnTo>
                <a:lnTo>
                  <a:pt x="91" y="37"/>
                </a:lnTo>
                <a:lnTo>
                  <a:pt x="110" y="37"/>
                </a:lnTo>
                <a:lnTo>
                  <a:pt x="97" y="45"/>
                </a:lnTo>
                <a:lnTo>
                  <a:pt x="147" y="45"/>
                </a:lnTo>
                <a:lnTo>
                  <a:pt x="157" y="37"/>
                </a:lnTo>
                <a:lnTo>
                  <a:pt x="112" y="26"/>
                </a:lnTo>
                <a:lnTo>
                  <a:pt x="49" y="0"/>
                </a:lnTo>
                <a:lnTo>
                  <a:pt x="31" y="0"/>
                </a:lnTo>
                <a:lnTo>
                  <a:pt x="2" y="1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47" name="Freeform 639"/>
          <p:cNvSpPr>
            <a:spLocks/>
          </p:cNvSpPr>
          <p:nvPr/>
        </p:nvSpPr>
        <p:spPr bwMode="auto">
          <a:xfrm>
            <a:off x="2738438" y="2068513"/>
            <a:ext cx="87312" cy="39687"/>
          </a:xfrm>
          <a:custGeom>
            <a:avLst/>
            <a:gdLst>
              <a:gd name="T0" fmla="*/ 0 w 61"/>
              <a:gd name="T1" fmla="*/ 25400 h 25"/>
              <a:gd name="T2" fmla="*/ 18607 w 61"/>
              <a:gd name="T3" fmla="*/ 0 h 25"/>
              <a:gd name="T4" fmla="*/ 74430 w 61"/>
              <a:gd name="T5" fmla="*/ 4762 h 25"/>
              <a:gd name="T6" fmla="*/ 85881 w 61"/>
              <a:gd name="T7" fmla="*/ 38100 h 25"/>
              <a:gd name="T8" fmla="*/ 0 w 61"/>
              <a:gd name="T9" fmla="*/ 25400 h 25"/>
              <a:gd name="T10" fmla="*/ 0 60000 65536"/>
              <a:gd name="T11" fmla="*/ 0 60000 65536"/>
              <a:gd name="T12" fmla="*/ 0 60000 65536"/>
              <a:gd name="T13" fmla="*/ 0 60000 65536"/>
              <a:gd name="T14" fmla="*/ 0 60000 65536"/>
              <a:gd name="T15" fmla="*/ 0 w 61"/>
              <a:gd name="T16" fmla="*/ 0 h 25"/>
              <a:gd name="T17" fmla="*/ 61 w 61"/>
              <a:gd name="T18" fmla="*/ 25 h 25"/>
            </a:gdLst>
            <a:ahLst/>
            <a:cxnLst>
              <a:cxn ang="T10">
                <a:pos x="T0" y="T1"/>
              </a:cxn>
              <a:cxn ang="T11">
                <a:pos x="T2" y="T3"/>
              </a:cxn>
              <a:cxn ang="T12">
                <a:pos x="T4" y="T5"/>
              </a:cxn>
              <a:cxn ang="T13">
                <a:pos x="T6" y="T7"/>
              </a:cxn>
              <a:cxn ang="T14">
                <a:pos x="T8" y="T9"/>
              </a:cxn>
            </a:cxnLst>
            <a:rect l="T15" t="T16" r="T17" b="T18"/>
            <a:pathLst>
              <a:path w="61" h="25">
                <a:moveTo>
                  <a:pt x="0" y="16"/>
                </a:moveTo>
                <a:lnTo>
                  <a:pt x="13" y="0"/>
                </a:lnTo>
                <a:lnTo>
                  <a:pt x="52" y="3"/>
                </a:lnTo>
                <a:lnTo>
                  <a:pt x="60" y="24"/>
                </a:lnTo>
                <a:lnTo>
                  <a:pt x="0" y="1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48" name="Freeform 640"/>
          <p:cNvSpPr>
            <a:spLocks/>
          </p:cNvSpPr>
          <p:nvPr/>
        </p:nvSpPr>
        <p:spPr bwMode="auto">
          <a:xfrm>
            <a:off x="5662613" y="3263900"/>
            <a:ext cx="296862" cy="242888"/>
          </a:xfrm>
          <a:custGeom>
            <a:avLst/>
            <a:gdLst>
              <a:gd name="T0" fmla="*/ 0 w 210"/>
              <a:gd name="T1" fmla="*/ 117475 h 153"/>
              <a:gd name="T2" fmla="*/ 7068 w 210"/>
              <a:gd name="T3" fmla="*/ 179388 h 153"/>
              <a:gd name="T4" fmla="*/ 25445 w 210"/>
              <a:gd name="T5" fmla="*/ 200025 h 153"/>
              <a:gd name="T6" fmla="*/ 7068 w 210"/>
              <a:gd name="T7" fmla="*/ 228600 h 153"/>
              <a:gd name="T8" fmla="*/ 43822 w 210"/>
              <a:gd name="T9" fmla="*/ 241300 h 153"/>
              <a:gd name="T10" fmla="*/ 118745 w 210"/>
              <a:gd name="T11" fmla="*/ 228600 h 153"/>
              <a:gd name="T12" fmla="*/ 128640 w 210"/>
              <a:gd name="T13" fmla="*/ 192088 h 153"/>
              <a:gd name="T14" fmla="*/ 180944 w 210"/>
              <a:gd name="T15" fmla="*/ 174625 h 153"/>
              <a:gd name="T16" fmla="*/ 188013 w 210"/>
              <a:gd name="T17" fmla="*/ 146050 h 153"/>
              <a:gd name="T18" fmla="*/ 206390 w 210"/>
              <a:gd name="T19" fmla="*/ 141288 h 153"/>
              <a:gd name="T20" fmla="*/ 195081 w 210"/>
              <a:gd name="T21" fmla="*/ 120650 h 153"/>
              <a:gd name="T22" fmla="*/ 219112 w 210"/>
              <a:gd name="T23" fmla="*/ 120650 h 153"/>
              <a:gd name="T24" fmla="*/ 233249 w 210"/>
              <a:gd name="T25" fmla="*/ 90488 h 153"/>
              <a:gd name="T26" fmla="*/ 226181 w 210"/>
              <a:gd name="T27" fmla="*/ 63500 h 153"/>
              <a:gd name="T28" fmla="*/ 292621 w 210"/>
              <a:gd name="T29" fmla="*/ 41275 h 153"/>
              <a:gd name="T30" fmla="*/ 295448 w 210"/>
              <a:gd name="T31" fmla="*/ 36513 h 153"/>
              <a:gd name="T32" fmla="*/ 270003 w 210"/>
              <a:gd name="T33" fmla="*/ 28575 h 153"/>
              <a:gd name="T34" fmla="*/ 233249 w 210"/>
              <a:gd name="T35" fmla="*/ 50800 h 153"/>
              <a:gd name="T36" fmla="*/ 219112 w 210"/>
              <a:gd name="T37" fmla="*/ 0 h 153"/>
              <a:gd name="T38" fmla="*/ 185185 w 210"/>
              <a:gd name="T39" fmla="*/ 36513 h 153"/>
              <a:gd name="T40" fmla="*/ 91886 w 210"/>
              <a:gd name="T41" fmla="*/ 36513 h 153"/>
              <a:gd name="T42" fmla="*/ 48063 w 210"/>
              <a:gd name="T43" fmla="*/ 90488 h 153"/>
              <a:gd name="T44" fmla="*/ 18377 w 210"/>
              <a:gd name="T45" fmla="*/ 74613 h 153"/>
              <a:gd name="T46" fmla="*/ 0 w 210"/>
              <a:gd name="T47" fmla="*/ 117475 h 1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153"/>
              <a:gd name="T74" fmla="*/ 210 w 210"/>
              <a:gd name="T75" fmla="*/ 153 h 1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153">
                <a:moveTo>
                  <a:pt x="0" y="74"/>
                </a:moveTo>
                <a:lnTo>
                  <a:pt x="5" y="113"/>
                </a:lnTo>
                <a:lnTo>
                  <a:pt x="18" y="126"/>
                </a:lnTo>
                <a:lnTo>
                  <a:pt x="5" y="144"/>
                </a:lnTo>
                <a:lnTo>
                  <a:pt x="31" y="152"/>
                </a:lnTo>
                <a:lnTo>
                  <a:pt x="84" y="144"/>
                </a:lnTo>
                <a:lnTo>
                  <a:pt x="91" y="121"/>
                </a:lnTo>
                <a:lnTo>
                  <a:pt x="128" y="110"/>
                </a:lnTo>
                <a:lnTo>
                  <a:pt x="133" y="92"/>
                </a:lnTo>
                <a:lnTo>
                  <a:pt x="146" y="89"/>
                </a:lnTo>
                <a:lnTo>
                  <a:pt x="138" y="76"/>
                </a:lnTo>
                <a:lnTo>
                  <a:pt x="155" y="76"/>
                </a:lnTo>
                <a:lnTo>
                  <a:pt x="165" y="57"/>
                </a:lnTo>
                <a:lnTo>
                  <a:pt x="160" y="40"/>
                </a:lnTo>
                <a:lnTo>
                  <a:pt x="207" y="26"/>
                </a:lnTo>
                <a:lnTo>
                  <a:pt x="209" y="23"/>
                </a:lnTo>
                <a:lnTo>
                  <a:pt x="191" y="18"/>
                </a:lnTo>
                <a:lnTo>
                  <a:pt x="165" y="32"/>
                </a:lnTo>
                <a:lnTo>
                  <a:pt x="155" y="0"/>
                </a:lnTo>
                <a:lnTo>
                  <a:pt x="131" y="23"/>
                </a:lnTo>
                <a:lnTo>
                  <a:pt x="65" y="23"/>
                </a:lnTo>
                <a:lnTo>
                  <a:pt x="34" y="57"/>
                </a:lnTo>
                <a:lnTo>
                  <a:pt x="13" y="47"/>
                </a:lnTo>
                <a:lnTo>
                  <a:pt x="0" y="7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49" name="Freeform 641"/>
          <p:cNvSpPr>
            <a:spLocks/>
          </p:cNvSpPr>
          <p:nvPr/>
        </p:nvSpPr>
        <p:spPr bwMode="auto">
          <a:xfrm>
            <a:off x="4806950" y="3155950"/>
            <a:ext cx="38100" cy="79375"/>
          </a:xfrm>
          <a:custGeom>
            <a:avLst/>
            <a:gdLst>
              <a:gd name="T0" fmla="*/ 0 w 27"/>
              <a:gd name="T1" fmla="*/ 58738 h 50"/>
              <a:gd name="T2" fmla="*/ 0 w 27"/>
              <a:gd name="T3" fmla="*/ 15875 h 50"/>
              <a:gd name="T4" fmla="*/ 18344 w 27"/>
              <a:gd name="T5" fmla="*/ 0 h 50"/>
              <a:gd name="T6" fmla="*/ 36689 w 27"/>
              <a:gd name="T7" fmla="*/ 46037 h 50"/>
              <a:gd name="T8" fmla="*/ 22578 w 27"/>
              <a:gd name="T9" fmla="*/ 77788 h 50"/>
              <a:gd name="T10" fmla="*/ 0 w 27"/>
              <a:gd name="T11" fmla="*/ 58738 h 50"/>
              <a:gd name="T12" fmla="*/ 0 60000 65536"/>
              <a:gd name="T13" fmla="*/ 0 60000 65536"/>
              <a:gd name="T14" fmla="*/ 0 60000 65536"/>
              <a:gd name="T15" fmla="*/ 0 60000 65536"/>
              <a:gd name="T16" fmla="*/ 0 60000 65536"/>
              <a:gd name="T17" fmla="*/ 0 60000 65536"/>
              <a:gd name="T18" fmla="*/ 0 w 27"/>
              <a:gd name="T19" fmla="*/ 0 h 50"/>
              <a:gd name="T20" fmla="*/ 27 w 2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7" h="50">
                <a:moveTo>
                  <a:pt x="0" y="37"/>
                </a:moveTo>
                <a:lnTo>
                  <a:pt x="0" y="10"/>
                </a:lnTo>
                <a:lnTo>
                  <a:pt x="13" y="0"/>
                </a:lnTo>
                <a:lnTo>
                  <a:pt x="26" y="29"/>
                </a:lnTo>
                <a:lnTo>
                  <a:pt x="16" y="49"/>
                </a:lnTo>
                <a:lnTo>
                  <a:pt x="0" y="3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50" name="Freeform 642"/>
          <p:cNvSpPr>
            <a:spLocks/>
          </p:cNvSpPr>
          <p:nvPr/>
        </p:nvSpPr>
        <p:spPr bwMode="auto">
          <a:xfrm>
            <a:off x="4230688" y="3309938"/>
            <a:ext cx="423862" cy="455612"/>
          </a:xfrm>
          <a:custGeom>
            <a:avLst/>
            <a:gdLst>
              <a:gd name="T0" fmla="*/ 0 w 300"/>
              <a:gd name="T1" fmla="*/ 236537 h 287"/>
              <a:gd name="T2" fmla="*/ 0 w 300"/>
              <a:gd name="T3" fmla="*/ 249237 h 287"/>
              <a:gd name="T4" fmla="*/ 73469 w 300"/>
              <a:gd name="T5" fmla="*/ 307975 h 287"/>
              <a:gd name="T6" fmla="*/ 244427 w 300"/>
              <a:gd name="T7" fmla="*/ 433387 h 287"/>
              <a:gd name="T8" fmla="*/ 244427 w 300"/>
              <a:gd name="T9" fmla="*/ 454025 h 287"/>
              <a:gd name="T10" fmla="*/ 267033 w 300"/>
              <a:gd name="T11" fmla="*/ 446087 h 287"/>
              <a:gd name="T12" fmla="*/ 292465 w 300"/>
              <a:gd name="T13" fmla="*/ 441325 h 287"/>
              <a:gd name="T14" fmla="*/ 422449 w 300"/>
              <a:gd name="T15" fmla="*/ 344487 h 287"/>
              <a:gd name="T16" fmla="*/ 370173 w 300"/>
              <a:gd name="T17" fmla="*/ 277812 h 287"/>
              <a:gd name="T18" fmla="*/ 374411 w 300"/>
              <a:gd name="T19" fmla="*/ 174625 h 287"/>
              <a:gd name="T20" fmla="*/ 367347 w 300"/>
              <a:gd name="T21" fmla="*/ 125412 h 287"/>
              <a:gd name="T22" fmla="*/ 329199 w 300"/>
              <a:gd name="T23" fmla="*/ 74612 h 287"/>
              <a:gd name="T24" fmla="*/ 347567 w 300"/>
              <a:gd name="T25" fmla="*/ 61912 h 287"/>
              <a:gd name="T26" fmla="*/ 358870 w 300"/>
              <a:gd name="T27" fmla="*/ 0 h 287"/>
              <a:gd name="T28" fmla="*/ 210518 w 300"/>
              <a:gd name="T29" fmla="*/ 7937 h 287"/>
              <a:gd name="T30" fmla="*/ 132810 w 300"/>
              <a:gd name="T31" fmla="*/ 49212 h 287"/>
              <a:gd name="T32" fmla="*/ 155416 w 300"/>
              <a:gd name="T33" fmla="*/ 125412 h 287"/>
              <a:gd name="T34" fmla="*/ 118681 w 300"/>
              <a:gd name="T35" fmla="*/ 125412 h 287"/>
              <a:gd name="T36" fmla="*/ 100314 w 300"/>
              <a:gd name="T37" fmla="*/ 133350 h 287"/>
              <a:gd name="T38" fmla="*/ 103140 w 300"/>
              <a:gd name="T39" fmla="*/ 157162 h 287"/>
              <a:gd name="T40" fmla="*/ 7064 w 300"/>
              <a:gd name="T41" fmla="*/ 200025 h 287"/>
              <a:gd name="T42" fmla="*/ 0 w 300"/>
              <a:gd name="T43" fmla="*/ 236537 h 2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287"/>
              <a:gd name="T68" fmla="*/ 300 w 300"/>
              <a:gd name="T69" fmla="*/ 287 h 2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287">
                <a:moveTo>
                  <a:pt x="0" y="149"/>
                </a:moveTo>
                <a:lnTo>
                  <a:pt x="0" y="157"/>
                </a:lnTo>
                <a:lnTo>
                  <a:pt x="52" y="194"/>
                </a:lnTo>
                <a:lnTo>
                  <a:pt x="173" y="273"/>
                </a:lnTo>
                <a:lnTo>
                  <a:pt x="173" y="286"/>
                </a:lnTo>
                <a:lnTo>
                  <a:pt x="189" y="281"/>
                </a:lnTo>
                <a:lnTo>
                  <a:pt x="207" y="278"/>
                </a:lnTo>
                <a:lnTo>
                  <a:pt x="299" y="217"/>
                </a:lnTo>
                <a:lnTo>
                  <a:pt x="262" y="175"/>
                </a:lnTo>
                <a:lnTo>
                  <a:pt x="265" y="110"/>
                </a:lnTo>
                <a:lnTo>
                  <a:pt x="260" y="79"/>
                </a:lnTo>
                <a:lnTo>
                  <a:pt x="233" y="47"/>
                </a:lnTo>
                <a:lnTo>
                  <a:pt x="246" y="39"/>
                </a:lnTo>
                <a:lnTo>
                  <a:pt x="254" y="0"/>
                </a:lnTo>
                <a:lnTo>
                  <a:pt x="149" y="5"/>
                </a:lnTo>
                <a:lnTo>
                  <a:pt x="94" y="31"/>
                </a:lnTo>
                <a:lnTo>
                  <a:pt x="110" y="79"/>
                </a:lnTo>
                <a:lnTo>
                  <a:pt x="84" y="79"/>
                </a:lnTo>
                <a:lnTo>
                  <a:pt x="71" y="84"/>
                </a:lnTo>
                <a:lnTo>
                  <a:pt x="73" y="99"/>
                </a:lnTo>
                <a:lnTo>
                  <a:pt x="5" y="126"/>
                </a:lnTo>
                <a:lnTo>
                  <a:pt x="0" y="14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51" name="Freeform 643"/>
          <p:cNvSpPr>
            <a:spLocks/>
          </p:cNvSpPr>
          <p:nvPr/>
        </p:nvSpPr>
        <p:spPr bwMode="auto">
          <a:xfrm>
            <a:off x="6229350" y="3576638"/>
            <a:ext cx="101600" cy="142875"/>
          </a:xfrm>
          <a:custGeom>
            <a:avLst/>
            <a:gdLst>
              <a:gd name="T0" fmla="*/ 0 w 72"/>
              <a:gd name="T1" fmla="*/ 46037 h 90"/>
              <a:gd name="T2" fmla="*/ 14111 w 72"/>
              <a:gd name="T3" fmla="*/ 53975 h 90"/>
              <a:gd name="T4" fmla="*/ 22578 w 72"/>
              <a:gd name="T5" fmla="*/ 120650 h 90"/>
              <a:gd name="T6" fmla="*/ 50800 w 72"/>
              <a:gd name="T7" fmla="*/ 115888 h 90"/>
              <a:gd name="T8" fmla="*/ 62089 w 72"/>
              <a:gd name="T9" fmla="*/ 90487 h 90"/>
              <a:gd name="T10" fmla="*/ 77611 w 72"/>
              <a:gd name="T11" fmla="*/ 95250 h 90"/>
              <a:gd name="T12" fmla="*/ 95956 w 72"/>
              <a:gd name="T13" fmla="*/ 141288 h 90"/>
              <a:gd name="T14" fmla="*/ 100189 w 72"/>
              <a:gd name="T15" fmla="*/ 115888 h 90"/>
              <a:gd name="T16" fmla="*/ 91722 w 72"/>
              <a:gd name="T17" fmla="*/ 66675 h 90"/>
              <a:gd name="T18" fmla="*/ 77611 w 72"/>
              <a:gd name="T19" fmla="*/ 85725 h 90"/>
              <a:gd name="T20" fmla="*/ 66322 w 72"/>
              <a:gd name="T21" fmla="*/ 66675 h 90"/>
              <a:gd name="T22" fmla="*/ 91722 w 72"/>
              <a:gd name="T23" fmla="*/ 36512 h 90"/>
              <a:gd name="T24" fmla="*/ 47978 w 72"/>
              <a:gd name="T25" fmla="*/ 33338 h 90"/>
              <a:gd name="T26" fmla="*/ 14111 w 72"/>
              <a:gd name="T27" fmla="*/ 0 h 90"/>
              <a:gd name="T28" fmla="*/ 2822 w 72"/>
              <a:gd name="T29" fmla="*/ 19050 h 90"/>
              <a:gd name="T30" fmla="*/ 14111 w 72"/>
              <a:gd name="T31" fmla="*/ 33338 h 90"/>
              <a:gd name="T32" fmla="*/ 0 w 72"/>
              <a:gd name="T33" fmla="*/ 46037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0"/>
              <a:gd name="T53" fmla="*/ 72 w 7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0">
                <a:moveTo>
                  <a:pt x="0" y="29"/>
                </a:moveTo>
                <a:lnTo>
                  <a:pt x="10" y="34"/>
                </a:lnTo>
                <a:lnTo>
                  <a:pt x="16" y="76"/>
                </a:lnTo>
                <a:lnTo>
                  <a:pt x="36" y="73"/>
                </a:lnTo>
                <a:lnTo>
                  <a:pt x="44" y="57"/>
                </a:lnTo>
                <a:lnTo>
                  <a:pt x="55" y="60"/>
                </a:lnTo>
                <a:lnTo>
                  <a:pt x="68" y="89"/>
                </a:lnTo>
                <a:lnTo>
                  <a:pt x="71" y="73"/>
                </a:lnTo>
                <a:lnTo>
                  <a:pt x="65" y="42"/>
                </a:lnTo>
                <a:lnTo>
                  <a:pt x="55" y="54"/>
                </a:lnTo>
                <a:lnTo>
                  <a:pt x="47" y="42"/>
                </a:lnTo>
                <a:lnTo>
                  <a:pt x="65" y="23"/>
                </a:lnTo>
                <a:lnTo>
                  <a:pt x="34" y="21"/>
                </a:lnTo>
                <a:lnTo>
                  <a:pt x="10" y="0"/>
                </a:lnTo>
                <a:lnTo>
                  <a:pt x="2" y="12"/>
                </a:lnTo>
                <a:lnTo>
                  <a:pt x="10" y="21"/>
                </a:lnTo>
                <a:lnTo>
                  <a:pt x="0" y="2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52" name="Freeform 644"/>
          <p:cNvSpPr>
            <a:spLocks/>
          </p:cNvSpPr>
          <p:nvPr/>
        </p:nvSpPr>
        <p:spPr bwMode="auto">
          <a:xfrm>
            <a:off x="6251575" y="3533775"/>
            <a:ext cx="66675" cy="39688"/>
          </a:xfrm>
          <a:custGeom>
            <a:avLst/>
            <a:gdLst>
              <a:gd name="T0" fmla="*/ 0 w 48"/>
              <a:gd name="T1" fmla="*/ 25400 h 25"/>
              <a:gd name="T2" fmla="*/ 11113 w 48"/>
              <a:gd name="T3" fmla="*/ 38100 h 25"/>
              <a:gd name="T4" fmla="*/ 65286 w 48"/>
              <a:gd name="T5" fmla="*/ 34925 h 25"/>
              <a:gd name="T6" fmla="*/ 61119 w 48"/>
              <a:gd name="T7" fmla="*/ 12700 h 25"/>
              <a:gd name="T8" fmla="*/ 20836 w 48"/>
              <a:gd name="T9" fmla="*/ 0 h 25"/>
              <a:gd name="T10" fmla="*/ 0 w 48"/>
              <a:gd name="T11" fmla="*/ 25400 h 25"/>
              <a:gd name="T12" fmla="*/ 0 60000 65536"/>
              <a:gd name="T13" fmla="*/ 0 60000 65536"/>
              <a:gd name="T14" fmla="*/ 0 60000 65536"/>
              <a:gd name="T15" fmla="*/ 0 60000 65536"/>
              <a:gd name="T16" fmla="*/ 0 60000 65536"/>
              <a:gd name="T17" fmla="*/ 0 60000 65536"/>
              <a:gd name="T18" fmla="*/ 0 w 48"/>
              <a:gd name="T19" fmla="*/ 0 h 25"/>
              <a:gd name="T20" fmla="*/ 48 w 4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8" h="25">
                <a:moveTo>
                  <a:pt x="0" y="16"/>
                </a:moveTo>
                <a:lnTo>
                  <a:pt x="8" y="24"/>
                </a:lnTo>
                <a:lnTo>
                  <a:pt x="47" y="22"/>
                </a:lnTo>
                <a:lnTo>
                  <a:pt x="44" y="8"/>
                </a:lnTo>
                <a:lnTo>
                  <a:pt x="15" y="0"/>
                </a:lnTo>
                <a:lnTo>
                  <a:pt x="0" y="1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53" name="Freeform 645"/>
          <p:cNvSpPr>
            <a:spLocks/>
          </p:cNvSpPr>
          <p:nvPr/>
        </p:nvSpPr>
        <p:spPr bwMode="auto">
          <a:xfrm>
            <a:off x="2876550" y="4092575"/>
            <a:ext cx="808038" cy="941388"/>
          </a:xfrm>
          <a:custGeom>
            <a:avLst/>
            <a:gdLst>
              <a:gd name="T0" fmla="*/ 18332 w 573"/>
              <a:gd name="T1" fmla="*/ 336550 h 593"/>
              <a:gd name="T2" fmla="*/ 70509 w 573"/>
              <a:gd name="T3" fmla="*/ 336550 h 593"/>
              <a:gd name="T4" fmla="*/ 84611 w 573"/>
              <a:gd name="T5" fmla="*/ 374650 h 593"/>
              <a:gd name="T6" fmla="*/ 173453 w 573"/>
              <a:gd name="T7" fmla="*/ 344488 h 593"/>
              <a:gd name="T8" fmla="*/ 269346 w 573"/>
              <a:gd name="T9" fmla="*/ 441325 h 593"/>
              <a:gd name="T10" fmla="*/ 317292 w 573"/>
              <a:gd name="T11" fmla="*/ 508000 h 593"/>
              <a:gd name="T12" fmla="*/ 325753 w 573"/>
              <a:gd name="T13" fmla="*/ 593725 h 593"/>
              <a:gd name="T14" fmla="*/ 373700 w 573"/>
              <a:gd name="T15" fmla="*/ 649288 h 593"/>
              <a:gd name="T16" fmla="*/ 403314 w 573"/>
              <a:gd name="T17" fmla="*/ 690563 h 593"/>
              <a:gd name="T18" fmla="*/ 413185 w 573"/>
              <a:gd name="T19" fmla="*/ 727075 h 593"/>
              <a:gd name="T20" fmla="*/ 332804 w 573"/>
              <a:gd name="T21" fmla="*/ 844550 h 593"/>
              <a:gd name="T22" fmla="*/ 413185 w 573"/>
              <a:gd name="T23" fmla="*/ 890588 h 593"/>
              <a:gd name="T24" fmla="*/ 421646 w 573"/>
              <a:gd name="T25" fmla="*/ 939800 h 593"/>
              <a:gd name="T26" fmla="*/ 528821 w 573"/>
              <a:gd name="T27" fmla="*/ 723900 h 593"/>
              <a:gd name="T28" fmla="*/ 654327 w 573"/>
              <a:gd name="T29" fmla="*/ 660400 h 593"/>
              <a:gd name="T30" fmla="*/ 713555 w 573"/>
              <a:gd name="T31" fmla="*/ 531813 h 593"/>
              <a:gd name="T32" fmla="*/ 798167 w 573"/>
              <a:gd name="T33" fmla="*/ 328613 h 593"/>
              <a:gd name="T34" fmla="*/ 793936 w 573"/>
              <a:gd name="T35" fmla="*/ 244475 h 593"/>
              <a:gd name="T36" fmla="*/ 710735 w 573"/>
              <a:gd name="T37" fmla="*/ 190500 h 593"/>
              <a:gd name="T38" fmla="*/ 599330 w 573"/>
              <a:gd name="T39" fmla="*/ 153988 h 593"/>
              <a:gd name="T40" fmla="*/ 535872 w 573"/>
              <a:gd name="T41" fmla="*/ 136525 h 593"/>
              <a:gd name="T42" fmla="*/ 510488 w 573"/>
              <a:gd name="T43" fmla="*/ 161925 h 593"/>
              <a:gd name="T44" fmla="*/ 480874 w 573"/>
              <a:gd name="T45" fmla="*/ 157163 h 593"/>
              <a:gd name="T46" fmla="*/ 496386 w 573"/>
              <a:gd name="T47" fmla="*/ 82550 h 593"/>
              <a:gd name="T48" fmla="*/ 432928 w 573"/>
              <a:gd name="T49" fmla="*/ 69850 h 593"/>
              <a:gd name="T50" fmla="*/ 362418 w 573"/>
              <a:gd name="T51" fmla="*/ 74613 h 593"/>
              <a:gd name="T52" fmla="*/ 291909 w 573"/>
              <a:gd name="T53" fmla="*/ 61913 h 593"/>
              <a:gd name="T54" fmla="*/ 273577 w 573"/>
              <a:gd name="T55" fmla="*/ 0 h 593"/>
              <a:gd name="T56" fmla="*/ 188965 w 573"/>
              <a:gd name="T57" fmla="*/ 20638 h 593"/>
              <a:gd name="T58" fmla="*/ 214349 w 573"/>
              <a:gd name="T59" fmla="*/ 69850 h 593"/>
              <a:gd name="T60" fmla="*/ 143839 w 573"/>
              <a:gd name="T61" fmla="*/ 87313 h 593"/>
              <a:gd name="T62" fmla="*/ 81791 w 573"/>
              <a:gd name="T63" fmla="*/ 79375 h 593"/>
              <a:gd name="T64" fmla="*/ 77560 w 573"/>
              <a:gd name="T65" fmla="*/ 107950 h 593"/>
              <a:gd name="T66" fmla="*/ 81791 w 573"/>
              <a:gd name="T67" fmla="*/ 215900 h 593"/>
              <a:gd name="T68" fmla="*/ 0 w 573"/>
              <a:gd name="T69" fmla="*/ 295275 h 5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593"/>
              <a:gd name="T107" fmla="*/ 573 w 573"/>
              <a:gd name="T108" fmla="*/ 593 h 5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593">
                <a:moveTo>
                  <a:pt x="0" y="186"/>
                </a:moveTo>
                <a:lnTo>
                  <a:pt x="13" y="212"/>
                </a:lnTo>
                <a:lnTo>
                  <a:pt x="31" y="222"/>
                </a:lnTo>
                <a:lnTo>
                  <a:pt x="50" y="212"/>
                </a:lnTo>
                <a:lnTo>
                  <a:pt x="50" y="236"/>
                </a:lnTo>
                <a:lnTo>
                  <a:pt x="60" y="236"/>
                </a:lnTo>
                <a:lnTo>
                  <a:pt x="79" y="238"/>
                </a:lnTo>
                <a:lnTo>
                  <a:pt x="123" y="217"/>
                </a:lnTo>
                <a:lnTo>
                  <a:pt x="129" y="251"/>
                </a:lnTo>
                <a:lnTo>
                  <a:pt x="191" y="278"/>
                </a:lnTo>
                <a:lnTo>
                  <a:pt x="202" y="317"/>
                </a:lnTo>
                <a:lnTo>
                  <a:pt x="225" y="320"/>
                </a:lnTo>
                <a:lnTo>
                  <a:pt x="236" y="343"/>
                </a:lnTo>
                <a:lnTo>
                  <a:pt x="231" y="374"/>
                </a:lnTo>
                <a:lnTo>
                  <a:pt x="233" y="403"/>
                </a:lnTo>
                <a:lnTo>
                  <a:pt x="265" y="409"/>
                </a:lnTo>
                <a:lnTo>
                  <a:pt x="270" y="433"/>
                </a:lnTo>
                <a:lnTo>
                  <a:pt x="286" y="435"/>
                </a:lnTo>
                <a:lnTo>
                  <a:pt x="286" y="458"/>
                </a:lnTo>
                <a:lnTo>
                  <a:pt x="293" y="458"/>
                </a:lnTo>
                <a:lnTo>
                  <a:pt x="296" y="482"/>
                </a:lnTo>
                <a:lnTo>
                  <a:pt x="236" y="532"/>
                </a:lnTo>
                <a:lnTo>
                  <a:pt x="249" y="529"/>
                </a:lnTo>
                <a:lnTo>
                  <a:pt x="293" y="561"/>
                </a:lnTo>
                <a:lnTo>
                  <a:pt x="304" y="574"/>
                </a:lnTo>
                <a:lnTo>
                  <a:pt x="299" y="592"/>
                </a:lnTo>
                <a:lnTo>
                  <a:pt x="369" y="500"/>
                </a:lnTo>
                <a:lnTo>
                  <a:pt x="375" y="456"/>
                </a:lnTo>
                <a:lnTo>
                  <a:pt x="430" y="416"/>
                </a:lnTo>
                <a:lnTo>
                  <a:pt x="464" y="416"/>
                </a:lnTo>
                <a:lnTo>
                  <a:pt x="480" y="403"/>
                </a:lnTo>
                <a:lnTo>
                  <a:pt x="506" y="335"/>
                </a:lnTo>
                <a:lnTo>
                  <a:pt x="514" y="270"/>
                </a:lnTo>
                <a:lnTo>
                  <a:pt x="566" y="207"/>
                </a:lnTo>
                <a:lnTo>
                  <a:pt x="572" y="178"/>
                </a:lnTo>
                <a:lnTo>
                  <a:pt x="563" y="154"/>
                </a:lnTo>
                <a:lnTo>
                  <a:pt x="540" y="146"/>
                </a:lnTo>
                <a:lnTo>
                  <a:pt x="504" y="120"/>
                </a:lnTo>
                <a:lnTo>
                  <a:pt x="435" y="115"/>
                </a:lnTo>
                <a:lnTo>
                  <a:pt x="425" y="97"/>
                </a:lnTo>
                <a:lnTo>
                  <a:pt x="396" y="86"/>
                </a:lnTo>
                <a:lnTo>
                  <a:pt x="380" y="86"/>
                </a:lnTo>
                <a:lnTo>
                  <a:pt x="362" y="110"/>
                </a:lnTo>
                <a:lnTo>
                  <a:pt x="362" y="102"/>
                </a:lnTo>
                <a:lnTo>
                  <a:pt x="330" y="104"/>
                </a:lnTo>
                <a:lnTo>
                  <a:pt x="341" y="99"/>
                </a:lnTo>
                <a:lnTo>
                  <a:pt x="330" y="84"/>
                </a:lnTo>
                <a:lnTo>
                  <a:pt x="352" y="52"/>
                </a:lnTo>
                <a:lnTo>
                  <a:pt x="328" y="16"/>
                </a:lnTo>
                <a:lnTo>
                  <a:pt x="307" y="44"/>
                </a:lnTo>
                <a:lnTo>
                  <a:pt x="286" y="42"/>
                </a:lnTo>
                <a:lnTo>
                  <a:pt x="257" y="47"/>
                </a:lnTo>
                <a:lnTo>
                  <a:pt x="215" y="52"/>
                </a:lnTo>
                <a:lnTo>
                  <a:pt x="207" y="39"/>
                </a:lnTo>
                <a:lnTo>
                  <a:pt x="210" y="10"/>
                </a:lnTo>
                <a:lnTo>
                  <a:pt x="194" y="0"/>
                </a:lnTo>
                <a:lnTo>
                  <a:pt x="157" y="18"/>
                </a:lnTo>
                <a:lnTo>
                  <a:pt x="134" y="13"/>
                </a:lnTo>
                <a:lnTo>
                  <a:pt x="141" y="42"/>
                </a:lnTo>
                <a:lnTo>
                  <a:pt x="152" y="44"/>
                </a:lnTo>
                <a:lnTo>
                  <a:pt x="118" y="63"/>
                </a:lnTo>
                <a:lnTo>
                  <a:pt x="102" y="55"/>
                </a:lnTo>
                <a:lnTo>
                  <a:pt x="94" y="47"/>
                </a:lnTo>
                <a:lnTo>
                  <a:pt x="58" y="50"/>
                </a:lnTo>
                <a:lnTo>
                  <a:pt x="68" y="65"/>
                </a:lnTo>
                <a:lnTo>
                  <a:pt x="55" y="68"/>
                </a:lnTo>
                <a:lnTo>
                  <a:pt x="65" y="94"/>
                </a:lnTo>
                <a:lnTo>
                  <a:pt x="58" y="136"/>
                </a:lnTo>
                <a:lnTo>
                  <a:pt x="21" y="152"/>
                </a:lnTo>
                <a:lnTo>
                  <a:pt x="0" y="186"/>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654" name="Freeform 646"/>
          <p:cNvSpPr>
            <a:spLocks/>
          </p:cNvSpPr>
          <p:nvPr/>
        </p:nvSpPr>
        <p:spPr bwMode="auto">
          <a:xfrm>
            <a:off x="6064250" y="3984625"/>
            <a:ext cx="39688" cy="88900"/>
          </a:xfrm>
          <a:custGeom>
            <a:avLst/>
            <a:gdLst>
              <a:gd name="T0" fmla="*/ 0 w 28"/>
              <a:gd name="T1" fmla="*/ 0 h 56"/>
              <a:gd name="T2" fmla="*/ 7087 w 28"/>
              <a:gd name="T3" fmla="*/ 87313 h 56"/>
              <a:gd name="T4" fmla="*/ 38271 w 28"/>
              <a:gd name="T5" fmla="*/ 69850 h 56"/>
              <a:gd name="T6" fmla="*/ 19844 w 28"/>
              <a:gd name="T7" fmla="*/ 15875 h 56"/>
              <a:gd name="T8" fmla="*/ 0 w 28"/>
              <a:gd name="T9" fmla="*/ 0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0" y="0"/>
                </a:moveTo>
                <a:lnTo>
                  <a:pt x="5" y="55"/>
                </a:lnTo>
                <a:lnTo>
                  <a:pt x="27" y="44"/>
                </a:lnTo>
                <a:lnTo>
                  <a:pt x="14" y="10"/>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55" name="Freeform 647"/>
          <p:cNvSpPr>
            <a:spLocks/>
          </p:cNvSpPr>
          <p:nvPr/>
        </p:nvSpPr>
        <p:spPr bwMode="auto">
          <a:xfrm>
            <a:off x="4656138" y="2898775"/>
            <a:ext cx="119062" cy="79375"/>
          </a:xfrm>
          <a:custGeom>
            <a:avLst/>
            <a:gdLst>
              <a:gd name="T0" fmla="*/ 0 w 84"/>
              <a:gd name="T1" fmla="*/ 26988 h 50"/>
              <a:gd name="T2" fmla="*/ 35435 w 84"/>
              <a:gd name="T3" fmla="*/ 77788 h 50"/>
              <a:gd name="T4" fmla="*/ 96384 w 84"/>
              <a:gd name="T5" fmla="*/ 74613 h 50"/>
              <a:gd name="T6" fmla="*/ 110558 w 84"/>
              <a:gd name="T7" fmla="*/ 57150 h 50"/>
              <a:gd name="T8" fmla="*/ 117645 w 84"/>
              <a:gd name="T9" fmla="*/ 36513 h 50"/>
              <a:gd name="T10" fmla="*/ 58114 w 84"/>
              <a:gd name="T11" fmla="*/ 11112 h 50"/>
              <a:gd name="T12" fmla="*/ 43940 w 84"/>
              <a:gd name="T13" fmla="*/ 0 h 50"/>
              <a:gd name="T14" fmla="*/ 0 w 84"/>
              <a:gd name="T15" fmla="*/ 26988 h 50"/>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0"/>
              <a:gd name="T26" fmla="*/ 84 w 84"/>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0">
                <a:moveTo>
                  <a:pt x="0" y="17"/>
                </a:moveTo>
                <a:lnTo>
                  <a:pt x="25" y="49"/>
                </a:lnTo>
                <a:lnTo>
                  <a:pt x="68" y="47"/>
                </a:lnTo>
                <a:lnTo>
                  <a:pt x="78" y="36"/>
                </a:lnTo>
                <a:lnTo>
                  <a:pt x="83" y="23"/>
                </a:lnTo>
                <a:lnTo>
                  <a:pt x="41" y="7"/>
                </a:lnTo>
                <a:lnTo>
                  <a:pt x="31" y="0"/>
                </a:lnTo>
                <a:lnTo>
                  <a:pt x="0" y="1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56" name="Freeform 648"/>
          <p:cNvSpPr>
            <a:spLocks/>
          </p:cNvSpPr>
          <p:nvPr/>
        </p:nvSpPr>
        <p:spPr bwMode="auto">
          <a:xfrm>
            <a:off x="2732088" y="4179888"/>
            <a:ext cx="115887" cy="146050"/>
          </a:xfrm>
          <a:custGeom>
            <a:avLst/>
            <a:gdLst>
              <a:gd name="T0" fmla="*/ 0 w 82"/>
              <a:gd name="T1" fmla="*/ 58738 h 92"/>
              <a:gd name="T2" fmla="*/ 0 w 82"/>
              <a:gd name="T3" fmla="*/ 82550 h 92"/>
              <a:gd name="T4" fmla="*/ 21199 w 82"/>
              <a:gd name="T5" fmla="*/ 95250 h 92"/>
              <a:gd name="T6" fmla="*/ 7066 w 82"/>
              <a:gd name="T7" fmla="*/ 112713 h 92"/>
              <a:gd name="T8" fmla="*/ 7066 w 82"/>
              <a:gd name="T9" fmla="*/ 136525 h 92"/>
              <a:gd name="T10" fmla="*/ 32505 w 82"/>
              <a:gd name="T11" fmla="*/ 144463 h 92"/>
              <a:gd name="T12" fmla="*/ 59357 w 82"/>
              <a:gd name="T13" fmla="*/ 107950 h 92"/>
              <a:gd name="T14" fmla="*/ 107407 w 82"/>
              <a:gd name="T15" fmla="*/ 69850 h 92"/>
              <a:gd name="T16" fmla="*/ 114474 w 82"/>
              <a:gd name="T17" fmla="*/ 36513 h 92"/>
              <a:gd name="T18" fmla="*/ 73489 w 82"/>
              <a:gd name="T19" fmla="*/ 23812 h 92"/>
              <a:gd name="T20" fmla="*/ 39571 w 82"/>
              <a:gd name="T21" fmla="*/ 0 h 92"/>
              <a:gd name="T22" fmla="*/ 14133 w 82"/>
              <a:gd name="T23" fmla="*/ 12700 h 92"/>
              <a:gd name="T24" fmla="*/ 0 w 82"/>
              <a:gd name="T25" fmla="*/ 5873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92"/>
              <a:gd name="T41" fmla="*/ 82 w 82"/>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92">
                <a:moveTo>
                  <a:pt x="0" y="37"/>
                </a:moveTo>
                <a:lnTo>
                  <a:pt x="0" y="52"/>
                </a:lnTo>
                <a:lnTo>
                  <a:pt x="15" y="60"/>
                </a:lnTo>
                <a:lnTo>
                  <a:pt x="5" y="71"/>
                </a:lnTo>
                <a:lnTo>
                  <a:pt x="5" y="86"/>
                </a:lnTo>
                <a:lnTo>
                  <a:pt x="23" y="91"/>
                </a:lnTo>
                <a:lnTo>
                  <a:pt x="42" y="68"/>
                </a:lnTo>
                <a:lnTo>
                  <a:pt x="76" y="44"/>
                </a:lnTo>
                <a:lnTo>
                  <a:pt x="81" y="23"/>
                </a:lnTo>
                <a:lnTo>
                  <a:pt x="52" y="15"/>
                </a:lnTo>
                <a:lnTo>
                  <a:pt x="28" y="0"/>
                </a:lnTo>
                <a:lnTo>
                  <a:pt x="10" y="8"/>
                </a:lnTo>
                <a:lnTo>
                  <a:pt x="0" y="3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57" name="Freeform 649"/>
          <p:cNvSpPr>
            <a:spLocks/>
          </p:cNvSpPr>
          <p:nvPr/>
        </p:nvSpPr>
        <p:spPr bwMode="auto">
          <a:xfrm>
            <a:off x="3279775" y="4079875"/>
            <a:ext cx="60325" cy="84138"/>
          </a:xfrm>
          <a:custGeom>
            <a:avLst/>
            <a:gdLst>
              <a:gd name="T0" fmla="*/ 0 w 43"/>
              <a:gd name="T1" fmla="*/ 79375 h 53"/>
              <a:gd name="T2" fmla="*/ 7015 w 43"/>
              <a:gd name="T3" fmla="*/ 0 h 53"/>
              <a:gd name="T4" fmla="*/ 58922 w 43"/>
              <a:gd name="T5" fmla="*/ 38100 h 53"/>
              <a:gd name="T6" fmla="*/ 29461 w 43"/>
              <a:gd name="T7" fmla="*/ 82550 h 53"/>
              <a:gd name="T8" fmla="*/ 0 w 43"/>
              <a:gd name="T9" fmla="*/ 79375 h 53"/>
              <a:gd name="T10" fmla="*/ 0 60000 65536"/>
              <a:gd name="T11" fmla="*/ 0 60000 65536"/>
              <a:gd name="T12" fmla="*/ 0 60000 65536"/>
              <a:gd name="T13" fmla="*/ 0 60000 65536"/>
              <a:gd name="T14" fmla="*/ 0 60000 65536"/>
              <a:gd name="T15" fmla="*/ 0 w 43"/>
              <a:gd name="T16" fmla="*/ 0 h 53"/>
              <a:gd name="T17" fmla="*/ 43 w 43"/>
              <a:gd name="T18" fmla="*/ 53 h 53"/>
            </a:gdLst>
            <a:ahLst/>
            <a:cxnLst>
              <a:cxn ang="T10">
                <a:pos x="T0" y="T1"/>
              </a:cxn>
              <a:cxn ang="T11">
                <a:pos x="T2" y="T3"/>
              </a:cxn>
              <a:cxn ang="T12">
                <a:pos x="T4" y="T5"/>
              </a:cxn>
              <a:cxn ang="T13">
                <a:pos x="T6" y="T7"/>
              </a:cxn>
              <a:cxn ang="T14">
                <a:pos x="T8" y="T9"/>
              </a:cxn>
            </a:cxnLst>
            <a:rect l="T15" t="T16" r="T17" b="T18"/>
            <a:pathLst>
              <a:path w="43" h="53">
                <a:moveTo>
                  <a:pt x="0" y="50"/>
                </a:moveTo>
                <a:lnTo>
                  <a:pt x="5" y="0"/>
                </a:lnTo>
                <a:lnTo>
                  <a:pt x="42" y="24"/>
                </a:lnTo>
                <a:lnTo>
                  <a:pt x="21" y="52"/>
                </a:lnTo>
                <a:lnTo>
                  <a:pt x="0" y="5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58" name="Freeform 650"/>
          <p:cNvSpPr>
            <a:spLocks/>
          </p:cNvSpPr>
          <p:nvPr/>
        </p:nvSpPr>
        <p:spPr bwMode="auto">
          <a:xfrm>
            <a:off x="5276850" y="3913188"/>
            <a:ext cx="31750" cy="42862"/>
          </a:xfrm>
          <a:custGeom>
            <a:avLst/>
            <a:gdLst>
              <a:gd name="T0" fmla="*/ 0 w 22"/>
              <a:gd name="T1" fmla="*/ 33337 h 27"/>
              <a:gd name="T2" fmla="*/ 18761 w 22"/>
              <a:gd name="T3" fmla="*/ 41275 h 27"/>
              <a:gd name="T4" fmla="*/ 25977 w 22"/>
              <a:gd name="T5" fmla="*/ 28575 h 27"/>
              <a:gd name="T6" fmla="*/ 11545 w 22"/>
              <a:gd name="T7" fmla="*/ 28575 h 27"/>
              <a:gd name="T8" fmla="*/ 30307 w 22"/>
              <a:gd name="T9" fmla="*/ 17462 h 27"/>
              <a:gd name="T10" fmla="*/ 23091 w 22"/>
              <a:gd name="T11" fmla="*/ 0 h 27"/>
              <a:gd name="T12" fmla="*/ 0 w 22"/>
              <a:gd name="T13" fmla="*/ 33337 h 27"/>
              <a:gd name="T14" fmla="*/ 0 60000 65536"/>
              <a:gd name="T15" fmla="*/ 0 60000 65536"/>
              <a:gd name="T16" fmla="*/ 0 60000 65536"/>
              <a:gd name="T17" fmla="*/ 0 60000 65536"/>
              <a:gd name="T18" fmla="*/ 0 60000 65536"/>
              <a:gd name="T19" fmla="*/ 0 60000 65536"/>
              <a:gd name="T20" fmla="*/ 0 60000 65536"/>
              <a:gd name="T21" fmla="*/ 0 w 22"/>
              <a:gd name="T22" fmla="*/ 0 h 27"/>
              <a:gd name="T23" fmla="*/ 22 w 2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7">
                <a:moveTo>
                  <a:pt x="0" y="21"/>
                </a:moveTo>
                <a:lnTo>
                  <a:pt x="13" y="26"/>
                </a:lnTo>
                <a:lnTo>
                  <a:pt x="18" y="18"/>
                </a:lnTo>
                <a:lnTo>
                  <a:pt x="8" y="18"/>
                </a:lnTo>
                <a:lnTo>
                  <a:pt x="21" y="11"/>
                </a:lnTo>
                <a:lnTo>
                  <a:pt x="16" y="0"/>
                </a:lnTo>
                <a:lnTo>
                  <a:pt x="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59" name="Freeform 651"/>
          <p:cNvSpPr>
            <a:spLocks/>
          </p:cNvSpPr>
          <p:nvPr/>
        </p:nvSpPr>
        <p:spPr bwMode="auto">
          <a:xfrm>
            <a:off x="4830763" y="3176588"/>
            <a:ext cx="127000" cy="147637"/>
          </a:xfrm>
          <a:custGeom>
            <a:avLst/>
            <a:gdLst>
              <a:gd name="T0" fmla="*/ 0 w 90"/>
              <a:gd name="T1" fmla="*/ 57150 h 93"/>
              <a:gd name="T2" fmla="*/ 14111 w 90"/>
              <a:gd name="T3" fmla="*/ 25400 h 93"/>
              <a:gd name="T4" fmla="*/ 55033 w 90"/>
              <a:gd name="T5" fmla="*/ 7937 h 93"/>
              <a:gd name="T6" fmla="*/ 107244 w 90"/>
              <a:gd name="T7" fmla="*/ 12700 h 93"/>
              <a:gd name="T8" fmla="*/ 125589 w 90"/>
              <a:gd name="T9" fmla="*/ 0 h 93"/>
              <a:gd name="T10" fmla="*/ 117122 w 90"/>
              <a:gd name="T11" fmla="*/ 28575 h 93"/>
              <a:gd name="T12" fmla="*/ 84667 w 90"/>
              <a:gd name="T13" fmla="*/ 20637 h 93"/>
              <a:gd name="T14" fmla="*/ 64911 w 90"/>
              <a:gd name="T15" fmla="*/ 49212 h 93"/>
              <a:gd name="T16" fmla="*/ 47978 w 90"/>
              <a:gd name="T17" fmla="*/ 38100 h 93"/>
              <a:gd name="T18" fmla="*/ 62089 w 90"/>
              <a:gd name="T19" fmla="*/ 71437 h 93"/>
              <a:gd name="T20" fmla="*/ 47978 w 90"/>
              <a:gd name="T21" fmla="*/ 79375 h 93"/>
              <a:gd name="T22" fmla="*/ 77611 w 90"/>
              <a:gd name="T23" fmla="*/ 100012 h 93"/>
              <a:gd name="T24" fmla="*/ 77611 w 90"/>
              <a:gd name="T25" fmla="*/ 112712 h 93"/>
              <a:gd name="T26" fmla="*/ 50800 w 90"/>
              <a:gd name="T27" fmla="*/ 115887 h 93"/>
              <a:gd name="T28" fmla="*/ 57856 w 90"/>
              <a:gd name="T29" fmla="*/ 146050 h 93"/>
              <a:gd name="T30" fmla="*/ 25400 w 90"/>
              <a:gd name="T31" fmla="*/ 138112 h 93"/>
              <a:gd name="T32" fmla="*/ 14111 w 90"/>
              <a:gd name="T33" fmla="*/ 112712 h 93"/>
              <a:gd name="T34" fmla="*/ 57856 w 90"/>
              <a:gd name="T35" fmla="*/ 100012 h 93"/>
              <a:gd name="T36" fmla="*/ 16933 w 90"/>
              <a:gd name="T37" fmla="*/ 92075 h 93"/>
              <a:gd name="T38" fmla="*/ 0 w 90"/>
              <a:gd name="T39" fmla="*/ 57150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93"/>
              <a:gd name="T62" fmla="*/ 90 w 90"/>
              <a:gd name="T63" fmla="*/ 93 h 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93">
                <a:moveTo>
                  <a:pt x="0" y="36"/>
                </a:moveTo>
                <a:lnTo>
                  <a:pt x="10" y="16"/>
                </a:lnTo>
                <a:lnTo>
                  <a:pt x="39" y="5"/>
                </a:lnTo>
                <a:lnTo>
                  <a:pt x="76" y="8"/>
                </a:lnTo>
                <a:lnTo>
                  <a:pt x="89" y="0"/>
                </a:lnTo>
                <a:lnTo>
                  <a:pt x="83" y="18"/>
                </a:lnTo>
                <a:lnTo>
                  <a:pt x="60" y="13"/>
                </a:lnTo>
                <a:lnTo>
                  <a:pt x="46" y="31"/>
                </a:lnTo>
                <a:lnTo>
                  <a:pt x="34" y="24"/>
                </a:lnTo>
                <a:lnTo>
                  <a:pt x="44" y="45"/>
                </a:lnTo>
                <a:lnTo>
                  <a:pt x="34" y="50"/>
                </a:lnTo>
                <a:lnTo>
                  <a:pt x="55" y="63"/>
                </a:lnTo>
                <a:lnTo>
                  <a:pt x="55" y="71"/>
                </a:lnTo>
                <a:lnTo>
                  <a:pt x="36" y="73"/>
                </a:lnTo>
                <a:lnTo>
                  <a:pt x="41" y="92"/>
                </a:lnTo>
                <a:lnTo>
                  <a:pt x="18" y="87"/>
                </a:lnTo>
                <a:lnTo>
                  <a:pt x="10" y="71"/>
                </a:lnTo>
                <a:lnTo>
                  <a:pt x="41" y="63"/>
                </a:lnTo>
                <a:lnTo>
                  <a:pt x="12" y="58"/>
                </a:lnTo>
                <a:lnTo>
                  <a:pt x="0" y="3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60" name="Freeform 652"/>
          <p:cNvSpPr>
            <a:spLocks/>
          </p:cNvSpPr>
          <p:nvPr/>
        </p:nvSpPr>
        <p:spPr bwMode="auto">
          <a:xfrm>
            <a:off x="2493963" y="3792538"/>
            <a:ext cx="84137" cy="96837"/>
          </a:xfrm>
          <a:custGeom>
            <a:avLst/>
            <a:gdLst>
              <a:gd name="T0" fmla="*/ 0 w 60"/>
              <a:gd name="T1" fmla="*/ 74612 h 61"/>
              <a:gd name="T2" fmla="*/ 15425 w 60"/>
              <a:gd name="T3" fmla="*/ 36512 h 61"/>
              <a:gd name="T4" fmla="*/ 33655 w 60"/>
              <a:gd name="T5" fmla="*/ 36512 h 61"/>
              <a:gd name="T6" fmla="*/ 15425 w 60"/>
              <a:gd name="T7" fmla="*/ 7937 h 61"/>
              <a:gd name="T8" fmla="*/ 63103 w 60"/>
              <a:gd name="T9" fmla="*/ 0 h 61"/>
              <a:gd name="T10" fmla="*/ 71516 w 60"/>
              <a:gd name="T11" fmla="*/ 46037 h 61"/>
              <a:gd name="T12" fmla="*/ 82735 w 60"/>
              <a:gd name="T13" fmla="*/ 49212 h 61"/>
              <a:gd name="T14" fmla="*/ 60298 w 60"/>
              <a:gd name="T15" fmla="*/ 79375 h 61"/>
              <a:gd name="T16" fmla="*/ 44873 w 60"/>
              <a:gd name="T17" fmla="*/ 95250 h 61"/>
              <a:gd name="T18" fmla="*/ 0 w 60"/>
              <a:gd name="T19" fmla="*/ 7461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1"/>
              <a:gd name="T32" fmla="*/ 60 w 60"/>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1">
                <a:moveTo>
                  <a:pt x="0" y="47"/>
                </a:moveTo>
                <a:lnTo>
                  <a:pt x="11" y="23"/>
                </a:lnTo>
                <a:lnTo>
                  <a:pt x="24" y="23"/>
                </a:lnTo>
                <a:lnTo>
                  <a:pt x="11" y="5"/>
                </a:lnTo>
                <a:lnTo>
                  <a:pt x="45" y="0"/>
                </a:lnTo>
                <a:lnTo>
                  <a:pt x="51" y="29"/>
                </a:lnTo>
                <a:lnTo>
                  <a:pt x="59" y="31"/>
                </a:lnTo>
                <a:lnTo>
                  <a:pt x="43" y="50"/>
                </a:lnTo>
                <a:lnTo>
                  <a:pt x="32" y="60"/>
                </a:lnTo>
                <a:lnTo>
                  <a:pt x="0" y="4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61" name="Freeform 653"/>
          <p:cNvSpPr>
            <a:spLocks/>
          </p:cNvSpPr>
          <p:nvPr/>
        </p:nvSpPr>
        <p:spPr bwMode="auto">
          <a:xfrm>
            <a:off x="3133725" y="4016375"/>
            <a:ext cx="106363" cy="160338"/>
          </a:xfrm>
          <a:custGeom>
            <a:avLst/>
            <a:gdLst>
              <a:gd name="T0" fmla="*/ 0 w 75"/>
              <a:gd name="T1" fmla="*/ 50800 h 101"/>
              <a:gd name="T2" fmla="*/ 15600 w 75"/>
              <a:gd name="T3" fmla="*/ 76200 h 101"/>
              <a:gd name="T4" fmla="*/ 38291 w 75"/>
              <a:gd name="T5" fmla="*/ 92075 h 101"/>
              <a:gd name="T6" fmla="*/ 34036 w 75"/>
              <a:gd name="T7" fmla="*/ 138113 h 101"/>
              <a:gd name="T8" fmla="*/ 45382 w 75"/>
              <a:gd name="T9" fmla="*/ 158750 h 101"/>
              <a:gd name="T10" fmla="*/ 104945 w 75"/>
              <a:gd name="T11" fmla="*/ 150813 h 101"/>
              <a:gd name="T12" fmla="*/ 68072 w 75"/>
              <a:gd name="T13" fmla="*/ 101600 h 101"/>
              <a:gd name="T14" fmla="*/ 93599 w 75"/>
              <a:gd name="T15" fmla="*/ 58738 h 101"/>
              <a:gd name="T16" fmla="*/ 34036 w 75"/>
              <a:gd name="T17" fmla="*/ 0 h 101"/>
              <a:gd name="T18" fmla="*/ 11345 w 75"/>
              <a:gd name="T19" fmla="*/ 17463 h 101"/>
              <a:gd name="T20" fmla="*/ 19854 w 75"/>
              <a:gd name="T21" fmla="*/ 30163 h 101"/>
              <a:gd name="T22" fmla="*/ 0 w 75"/>
              <a:gd name="T23" fmla="*/ 5080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101"/>
              <a:gd name="T38" fmla="*/ 75 w 75"/>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101">
                <a:moveTo>
                  <a:pt x="0" y="32"/>
                </a:moveTo>
                <a:lnTo>
                  <a:pt x="11" y="48"/>
                </a:lnTo>
                <a:lnTo>
                  <a:pt x="27" y="58"/>
                </a:lnTo>
                <a:lnTo>
                  <a:pt x="24" y="87"/>
                </a:lnTo>
                <a:lnTo>
                  <a:pt x="32" y="100"/>
                </a:lnTo>
                <a:lnTo>
                  <a:pt x="74" y="95"/>
                </a:lnTo>
                <a:lnTo>
                  <a:pt x="48" y="64"/>
                </a:lnTo>
                <a:lnTo>
                  <a:pt x="66" y="37"/>
                </a:lnTo>
                <a:lnTo>
                  <a:pt x="24" y="0"/>
                </a:lnTo>
                <a:lnTo>
                  <a:pt x="8" y="11"/>
                </a:lnTo>
                <a:lnTo>
                  <a:pt x="14" y="19"/>
                </a:lnTo>
                <a:lnTo>
                  <a:pt x="0" y="3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62" name="Freeform 654"/>
          <p:cNvSpPr>
            <a:spLocks/>
          </p:cNvSpPr>
          <p:nvPr/>
        </p:nvSpPr>
        <p:spPr bwMode="auto">
          <a:xfrm>
            <a:off x="2554288" y="3838575"/>
            <a:ext cx="127000" cy="71438"/>
          </a:xfrm>
          <a:custGeom>
            <a:avLst/>
            <a:gdLst>
              <a:gd name="T0" fmla="*/ 0 w 90"/>
              <a:gd name="T1" fmla="*/ 33338 h 45"/>
              <a:gd name="T2" fmla="*/ 22578 w 90"/>
              <a:gd name="T3" fmla="*/ 3175 h 45"/>
              <a:gd name="T4" fmla="*/ 88900 w 90"/>
              <a:gd name="T5" fmla="*/ 0 h 45"/>
              <a:gd name="T6" fmla="*/ 125589 w 90"/>
              <a:gd name="T7" fmla="*/ 20638 h 45"/>
              <a:gd name="T8" fmla="*/ 91722 w 90"/>
              <a:gd name="T9" fmla="*/ 25400 h 45"/>
              <a:gd name="T10" fmla="*/ 39511 w 90"/>
              <a:gd name="T11" fmla="*/ 69850 h 45"/>
              <a:gd name="T12" fmla="*/ 32456 w 90"/>
              <a:gd name="T13" fmla="*/ 61913 h 45"/>
              <a:gd name="T14" fmla="*/ 0 w 90"/>
              <a:gd name="T15" fmla="*/ 33338 h 45"/>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45"/>
              <a:gd name="T26" fmla="*/ 90 w 90"/>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45">
                <a:moveTo>
                  <a:pt x="0" y="21"/>
                </a:moveTo>
                <a:lnTo>
                  <a:pt x="16" y="2"/>
                </a:lnTo>
                <a:lnTo>
                  <a:pt x="63" y="0"/>
                </a:lnTo>
                <a:lnTo>
                  <a:pt x="89" y="13"/>
                </a:lnTo>
                <a:lnTo>
                  <a:pt x="65" y="16"/>
                </a:lnTo>
                <a:lnTo>
                  <a:pt x="28" y="44"/>
                </a:lnTo>
                <a:lnTo>
                  <a:pt x="23" y="39"/>
                </a:lnTo>
                <a:lnTo>
                  <a:pt x="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63" name="Freeform 655"/>
          <p:cNvSpPr>
            <a:spLocks/>
          </p:cNvSpPr>
          <p:nvPr/>
        </p:nvSpPr>
        <p:spPr bwMode="auto">
          <a:xfrm>
            <a:off x="5822950" y="3330575"/>
            <a:ext cx="609600" cy="696913"/>
          </a:xfrm>
          <a:custGeom>
            <a:avLst/>
            <a:gdLst>
              <a:gd name="T0" fmla="*/ 0 w 433"/>
              <a:gd name="T1" fmla="*/ 320675 h 439"/>
              <a:gd name="T2" fmla="*/ 14079 w 433"/>
              <a:gd name="T3" fmla="*/ 300038 h 439"/>
              <a:gd name="T4" fmla="*/ 61946 w 433"/>
              <a:gd name="T5" fmla="*/ 300038 h 439"/>
              <a:gd name="T6" fmla="*/ 28157 w 433"/>
              <a:gd name="T7" fmla="*/ 228600 h 439"/>
              <a:gd name="T8" fmla="*/ 46459 w 433"/>
              <a:gd name="T9" fmla="*/ 211138 h 439"/>
              <a:gd name="T10" fmla="*/ 73208 w 433"/>
              <a:gd name="T11" fmla="*/ 211138 h 439"/>
              <a:gd name="T12" fmla="*/ 135154 w 433"/>
              <a:gd name="T13" fmla="*/ 136525 h 439"/>
              <a:gd name="T14" fmla="*/ 132338 w 433"/>
              <a:gd name="T15" fmla="*/ 112713 h 439"/>
              <a:gd name="T16" fmla="*/ 146417 w 433"/>
              <a:gd name="T17" fmla="*/ 100013 h 439"/>
              <a:gd name="T18" fmla="*/ 121075 w 433"/>
              <a:gd name="T19" fmla="*/ 74613 h 439"/>
              <a:gd name="T20" fmla="*/ 116852 w 433"/>
              <a:gd name="T21" fmla="*/ 38100 h 439"/>
              <a:gd name="T22" fmla="*/ 180205 w 433"/>
              <a:gd name="T23" fmla="*/ 38100 h 439"/>
              <a:gd name="T24" fmla="*/ 194284 w 433"/>
              <a:gd name="T25" fmla="*/ 20638 h 439"/>
              <a:gd name="T26" fmla="*/ 232296 w 433"/>
              <a:gd name="T27" fmla="*/ 0 h 439"/>
              <a:gd name="T28" fmla="*/ 249190 w 433"/>
              <a:gd name="T29" fmla="*/ 15875 h 439"/>
              <a:gd name="T30" fmla="*/ 223849 w 433"/>
              <a:gd name="T31" fmla="*/ 53975 h 439"/>
              <a:gd name="T32" fmla="*/ 235111 w 433"/>
              <a:gd name="T33" fmla="*/ 90488 h 439"/>
              <a:gd name="T34" fmla="*/ 213994 w 433"/>
              <a:gd name="T35" fmla="*/ 95250 h 439"/>
              <a:gd name="T36" fmla="*/ 223849 w 433"/>
              <a:gd name="T37" fmla="*/ 136525 h 439"/>
              <a:gd name="T38" fmla="*/ 268900 w 433"/>
              <a:gd name="T39" fmla="*/ 153988 h 439"/>
              <a:gd name="T40" fmla="*/ 246374 w 433"/>
              <a:gd name="T41" fmla="*/ 195263 h 439"/>
              <a:gd name="T42" fmla="*/ 301280 w 433"/>
              <a:gd name="T43" fmla="*/ 225425 h 439"/>
              <a:gd name="T44" fmla="*/ 408277 w 433"/>
              <a:gd name="T45" fmla="*/ 249238 h 439"/>
              <a:gd name="T46" fmla="*/ 412501 w 433"/>
              <a:gd name="T47" fmla="*/ 215900 h 439"/>
              <a:gd name="T48" fmla="*/ 423764 w 433"/>
              <a:gd name="T49" fmla="*/ 207963 h 439"/>
              <a:gd name="T50" fmla="*/ 427987 w 433"/>
              <a:gd name="T51" fmla="*/ 228600 h 439"/>
              <a:gd name="T52" fmla="*/ 439250 w 433"/>
              <a:gd name="T53" fmla="*/ 241300 h 439"/>
              <a:gd name="T54" fmla="*/ 494156 w 433"/>
              <a:gd name="T55" fmla="*/ 238125 h 439"/>
              <a:gd name="T56" fmla="*/ 489933 w 433"/>
              <a:gd name="T57" fmla="*/ 215900 h 439"/>
              <a:gd name="T58" fmla="*/ 574404 w 433"/>
              <a:gd name="T59" fmla="*/ 171450 h 439"/>
              <a:gd name="T60" fmla="*/ 582851 w 433"/>
              <a:gd name="T61" fmla="*/ 200025 h 439"/>
              <a:gd name="T62" fmla="*/ 608192 w 433"/>
              <a:gd name="T63" fmla="*/ 207963 h 439"/>
              <a:gd name="T64" fmla="*/ 594114 w 433"/>
              <a:gd name="T65" fmla="*/ 228600 h 439"/>
              <a:gd name="T66" fmla="*/ 560325 w 433"/>
              <a:gd name="T67" fmla="*/ 246063 h 439"/>
              <a:gd name="T68" fmla="*/ 505419 w 433"/>
              <a:gd name="T69" fmla="*/ 361950 h 439"/>
              <a:gd name="T70" fmla="*/ 496972 w 433"/>
              <a:gd name="T71" fmla="*/ 312738 h 439"/>
              <a:gd name="T72" fmla="*/ 482893 w 433"/>
              <a:gd name="T73" fmla="*/ 331788 h 439"/>
              <a:gd name="T74" fmla="*/ 471631 w 433"/>
              <a:gd name="T75" fmla="*/ 312738 h 439"/>
              <a:gd name="T76" fmla="*/ 496972 w 433"/>
              <a:gd name="T77" fmla="*/ 282575 h 439"/>
              <a:gd name="T78" fmla="*/ 453328 w 433"/>
              <a:gd name="T79" fmla="*/ 279400 h 439"/>
              <a:gd name="T80" fmla="*/ 419540 w 433"/>
              <a:gd name="T81" fmla="*/ 246063 h 439"/>
              <a:gd name="T82" fmla="*/ 408277 w 433"/>
              <a:gd name="T83" fmla="*/ 265113 h 439"/>
              <a:gd name="T84" fmla="*/ 419540 w 433"/>
              <a:gd name="T85" fmla="*/ 279400 h 439"/>
              <a:gd name="T86" fmla="*/ 405461 w 433"/>
              <a:gd name="T87" fmla="*/ 292100 h 439"/>
              <a:gd name="T88" fmla="*/ 419540 w 433"/>
              <a:gd name="T89" fmla="*/ 300038 h 439"/>
              <a:gd name="T90" fmla="*/ 427987 w 433"/>
              <a:gd name="T91" fmla="*/ 366713 h 439"/>
              <a:gd name="T92" fmla="*/ 408277 w 433"/>
              <a:gd name="T93" fmla="*/ 354013 h 439"/>
              <a:gd name="T94" fmla="*/ 371673 w 433"/>
              <a:gd name="T95" fmla="*/ 412750 h 439"/>
              <a:gd name="T96" fmla="*/ 249190 w 433"/>
              <a:gd name="T97" fmla="*/ 511175 h 439"/>
              <a:gd name="T98" fmla="*/ 239335 w 433"/>
              <a:gd name="T99" fmla="*/ 641350 h 439"/>
              <a:gd name="T100" fmla="*/ 187244 w 433"/>
              <a:gd name="T101" fmla="*/ 695325 h 439"/>
              <a:gd name="T102" fmla="*/ 139377 w 433"/>
              <a:gd name="T103" fmla="*/ 595313 h 439"/>
              <a:gd name="T104" fmla="*/ 125299 w 433"/>
              <a:gd name="T105" fmla="*/ 515938 h 439"/>
              <a:gd name="T106" fmla="*/ 106997 w 433"/>
              <a:gd name="T107" fmla="*/ 495300 h 439"/>
              <a:gd name="T108" fmla="*/ 94326 w 433"/>
              <a:gd name="T109" fmla="*/ 354013 h 439"/>
              <a:gd name="T110" fmla="*/ 80248 w 433"/>
              <a:gd name="T111" fmla="*/ 349250 h 439"/>
              <a:gd name="T112" fmla="*/ 76024 w 433"/>
              <a:gd name="T113" fmla="*/ 382588 h 439"/>
              <a:gd name="T114" fmla="*/ 46459 w 433"/>
              <a:gd name="T115" fmla="*/ 390525 h 439"/>
              <a:gd name="T116" fmla="*/ 14079 w 433"/>
              <a:gd name="T117" fmla="*/ 349250 h 439"/>
              <a:gd name="T118" fmla="*/ 46459 w 433"/>
              <a:gd name="T119" fmla="*/ 331788 h 439"/>
              <a:gd name="T120" fmla="*/ 14079 w 433"/>
              <a:gd name="T121" fmla="*/ 336550 h 439"/>
              <a:gd name="T122" fmla="*/ 0 w 433"/>
              <a:gd name="T123" fmla="*/ 320675 h 4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3"/>
              <a:gd name="T187" fmla="*/ 0 h 439"/>
              <a:gd name="T188" fmla="*/ 433 w 433"/>
              <a:gd name="T189" fmla="*/ 439 h 4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3" h="439">
                <a:moveTo>
                  <a:pt x="0" y="202"/>
                </a:moveTo>
                <a:lnTo>
                  <a:pt x="10" y="189"/>
                </a:lnTo>
                <a:lnTo>
                  <a:pt x="44" y="189"/>
                </a:lnTo>
                <a:lnTo>
                  <a:pt x="20" y="144"/>
                </a:lnTo>
                <a:lnTo>
                  <a:pt x="33" y="133"/>
                </a:lnTo>
                <a:lnTo>
                  <a:pt x="52" y="133"/>
                </a:lnTo>
                <a:lnTo>
                  <a:pt x="96" y="86"/>
                </a:lnTo>
                <a:lnTo>
                  <a:pt x="94" y="71"/>
                </a:lnTo>
                <a:lnTo>
                  <a:pt x="104" y="63"/>
                </a:lnTo>
                <a:lnTo>
                  <a:pt x="86" y="47"/>
                </a:lnTo>
                <a:lnTo>
                  <a:pt x="83" y="24"/>
                </a:lnTo>
                <a:lnTo>
                  <a:pt x="128" y="24"/>
                </a:lnTo>
                <a:lnTo>
                  <a:pt x="138" y="13"/>
                </a:lnTo>
                <a:lnTo>
                  <a:pt x="165" y="0"/>
                </a:lnTo>
                <a:lnTo>
                  <a:pt x="177" y="10"/>
                </a:lnTo>
                <a:lnTo>
                  <a:pt x="159" y="34"/>
                </a:lnTo>
                <a:lnTo>
                  <a:pt x="167" y="57"/>
                </a:lnTo>
                <a:lnTo>
                  <a:pt x="152" y="60"/>
                </a:lnTo>
                <a:lnTo>
                  <a:pt x="159" y="86"/>
                </a:lnTo>
                <a:lnTo>
                  <a:pt x="191" y="97"/>
                </a:lnTo>
                <a:lnTo>
                  <a:pt x="175" y="123"/>
                </a:lnTo>
                <a:lnTo>
                  <a:pt x="214" y="142"/>
                </a:lnTo>
                <a:lnTo>
                  <a:pt x="290" y="157"/>
                </a:lnTo>
                <a:lnTo>
                  <a:pt x="293" y="136"/>
                </a:lnTo>
                <a:lnTo>
                  <a:pt x="301" y="131"/>
                </a:lnTo>
                <a:lnTo>
                  <a:pt x="304" y="144"/>
                </a:lnTo>
                <a:lnTo>
                  <a:pt x="312" y="152"/>
                </a:lnTo>
                <a:lnTo>
                  <a:pt x="351" y="150"/>
                </a:lnTo>
                <a:lnTo>
                  <a:pt x="348" y="136"/>
                </a:lnTo>
                <a:lnTo>
                  <a:pt x="408" y="108"/>
                </a:lnTo>
                <a:lnTo>
                  <a:pt x="414" y="126"/>
                </a:lnTo>
                <a:lnTo>
                  <a:pt x="432" y="131"/>
                </a:lnTo>
                <a:lnTo>
                  <a:pt x="422" y="144"/>
                </a:lnTo>
                <a:lnTo>
                  <a:pt x="398" y="155"/>
                </a:lnTo>
                <a:lnTo>
                  <a:pt x="359" y="228"/>
                </a:lnTo>
                <a:lnTo>
                  <a:pt x="353" y="197"/>
                </a:lnTo>
                <a:lnTo>
                  <a:pt x="343" y="209"/>
                </a:lnTo>
                <a:lnTo>
                  <a:pt x="335" y="197"/>
                </a:lnTo>
                <a:lnTo>
                  <a:pt x="353" y="178"/>
                </a:lnTo>
                <a:lnTo>
                  <a:pt x="322" y="176"/>
                </a:lnTo>
                <a:lnTo>
                  <a:pt x="298" y="155"/>
                </a:lnTo>
                <a:lnTo>
                  <a:pt x="290" y="167"/>
                </a:lnTo>
                <a:lnTo>
                  <a:pt x="298" y="176"/>
                </a:lnTo>
                <a:lnTo>
                  <a:pt x="288" y="184"/>
                </a:lnTo>
                <a:lnTo>
                  <a:pt x="298" y="189"/>
                </a:lnTo>
                <a:lnTo>
                  <a:pt x="304" y="231"/>
                </a:lnTo>
                <a:lnTo>
                  <a:pt x="290" y="223"/>
                </a:lnTo>
                <a:lnTo>
                  <a:pt x="264" y="260"/>
                </a:lnTo>
                <a:lnTo>
                  <a:pt x="177" y="322"/>
                </a:lnTo>
                <a:lnTo>
                  <a:pt x="170" y="404"/>
                </a:lnTo>
                <a:lnTo>
                  <a:pt x="133" y="438"/>
                </a:lnTo>
                <a:lnTo>
                  <a:pt x="99" y="375"/>
                </a:lnTo>
                <a:lnTo>
                  <a:pt x="89" y="325"/>
                </a:lnTo>
                <a:lnTo>
                  <a:pt x="76" y="312"/>
                </a:lnTo>
                <a:lnTo>
                  <a:pt x="67" y="223"/>
                </a:lnTo>
                <a:lnTo>
                  <a:pt x="57" y="220"/>
                </a:lnTo>
                <a:lnTo>
                  <a:pt x="54" y="241"/>
                </a:lnTo>
                <a:lnTo>
                  <a:pt x="33" y="246"/>
                </a:lnTo>
                <a:lnTo>
                  <a:pt x="10" y="220"/>
                </a:lnTo>
                <a:lnTo>
                  <a:pt x="33" y="209"/>
                </a:lnTo>
                <a:lnTo>
                  <a:pt x="10" y="212"/>
                </a:lnTo>
                <a:lnTo>
                  <a:pt x="0" y="20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64" name="Freeform 656"/>
          <p:cNvSpPr>
            <a:spLocks/>
          </p:cNvSpPr>
          <p:nvPr/>
        </p:nvSpPr>
        <p:spPr bwMode="auto">
          <a:xfrm>
            <a:off x="5326063" y="3230563"/>
            <a:ext cx="396875" cy="384175"/>
          </a:xfrm>
          <a:custGeom>
            <a:avLst/>
            <a:gdLst>
              <a:gd name="T0" fmla="*/ 0 w 282"/>
              <a:gd name="T1" fmla="*/ 12700 h 242"/>
              <a:gd name="T2" fmla="*/ 7037 w 282"/>
              <a:gd name="T3" fmla="*/ 0 h 242"/>
              <a:gd name="T4" fmla="*/ 36591 w 282"/>
              <a:gd name="T5" fmla="*/ 25400 h 242"/>
              <a:gd name="T6" fmla="*/ 74590 w 282"/>
              <a:gd name="T7" fmla="*/ 3175 h 242"/>
              <a:gd name="T8" fmla="*/ 77405 w 282"/>
              <a:gd name="T9" fmla="*/ 25400 h 242"/>
              <a:gd name="T10" fmla="*/ 95700 w 282"/>
              <a:gd name="T11" fmla="*/ 33338 h 242"/>
              <a:gd name="T12" fmla="*/ 102737 w 282"/>
              <a:gd name="T13" fmla="*/ 58738 h 242"/>
              <a:gd name="T14" fmla="*/ 150587 w 282"/>
              <a:gd name="T15" fmla="*/ 84138 h 242"/>
              <a:gd name="T16" fmla="*/ 202660 w 282"/>
              <a:gd name="T17" fmla="*/ 79375 h 242"/>
              <a:gd name="T18" fmla="*/ 198438 w 282"/>
              <a:gd name="T19" fmla="*/ 61913 h 242"/>
              <a:gd name="T20" fmla="*/ 261769 w 282"/>
              <a:gd name="T21" fmla="*/ 38100 h 242"/>
              <a:gd name="T22" fmla="*/ 350432 w 282"/>
              <a:gd name="T23" fmla="*/ 84138 h 242"/>
              <a:gd name="T24" fmla="*/ 354654 w 282"/>
              <a:gd name="T25" fmla="*/ 107950 h 242"/>
              <a:gd name="T26" fmla="*/ 336359 w 282"/>
              <a:gd name="T27" fmla="*/ 150813 h 242"/>
              <a:gd name="T28" fmla="*/ 343395 w 282"/>
              <a:gd name="T29" fmla="*/ 212725 h 242"/>
              <a:gd name="T30" fmla="*/ 361691 w 282"/>
              <a:gd name="T31" fmla="*/ 233363 h 242"/>
              <a:gd name="T32" fmla="*/ 343395 w 282"/>
              <a:gd name="T33" fmla="*/ 261938 h 242"/>
              <a:gd name="T34" fmla="*/ 395468 w 282"/>
              <a:gd name="T35" fmla="*/ 328613 h 242"/>
              <a:gd name="T36" fmla="*/ 357469 w 282"/>
              <a:gd name="T37" fmla="*/ 382588 h 242"/>
              <a:gd name="T38" fmla="*/ 273027 w 282"/>
              <a:gd name="T39" fmla="*/ 369888 h 242"/>
              <a:gd name="T40" fmla="*/ 250510 w 282"/>
              <a:gd name="T41" fmla="*/ 333375 h 242"/>
              <a:gd name="T42" fmla="*/ 191401 w 282"/>
              <a:gd name="T43" fmla="*/ 341313 h 242"/>
              <a:gd name="T44" fmla="*/ 147773 w 282"/>
              <a:gd name="T45" fmla="*/ 315913 h 242"/>
              <a:gd name="T46" fmla="*/ 118218 w 282"/>
              <a:gd name="T47" fmla="*/ 258763 h 242"/>
              <a:gd name="T48" fmla="*/ 91478 w 282"/>
              <a:gd name="T49" fmla="*/ 244475 h 242"/>
              <a:gd name="T50" fmla="*/ 88664 w 282"/>
              <a:gd name="T51" fmla="*/ 258763 h 242"/>
              <a:gd name="T52" fmla="*/ 63331 w 282"/>
              <a:gd name="T53" fmla="*/ 195262 h 242"/>
              <a:gd name="T54" fmla="*/ 22518 w 282"/>
              <a:gd name="T55" fmla="*/ 158750 h 242"/>
              <a:gd name="T56" fmla="*/ 40813 w 282"/>
              <a:gd name="T57" fmla="*/ 107950 h 242"/>
              <a:gd name="T58" fmla="*/ 26740 w 282"/>
              <a:gd name="T59" fmla="*/ 100012 h 242"/>
              <a:gd name="T60" fmla="*/ 11259 w 282"/>
              <a:gd name="T61" fmla="*/ 66675 h 242"/>
              <a:gd name="T62" fmla="*/ 0 w 282"/>
              <a:gd name="T63" fmla="*/ 12700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2"/>
              <a:gd name="T97" fmla="*/ 0 h 242"/>
              <a:gd name="T98" fmla="*/ 282 w 282"/>
              <a:gd name="T99" fmla="*/ 242 h 2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2" h="242">
                <a:moveTo>
                  <a:pt x="0" y="8"/>
                </a:moveTo>
                <a:lnTo>
                  <a:pt x="5" y="0"/>
                </a:lnTo>
                <a:lnTo>
                  <a:pt x="26" y="16"/>
                </a:lnTo>
                <a:lnTo>
                  <a:pt x="53" y="2"/>
                </a:lnTo>
                <a:lnTo>
                  <a:pt x="55" y="16"/>
                </a:lnTo>
                <a:lnTo>
                  <a:pt x="68" y="21"/>
                </a:lnTo>
                <a:lnTo>
                  <a:pt x="73" y="37"/>
                </a:lnTo>
                <a:lnTo>
                  <a:pt x="107" y="53"/>
                </a:lnTo>
                <a:lnTo>
                  <a:pt x="144" y="50"/>
                </a:lnTo>
                <a:lnTo>
                  <a:pt x="141" y="39"/>
                </a:lnTo>
                <a:lnTo>
                  <a:pt x="186" y="24"/>
                </a:lnTo>
                <a:lnTo>
                  <a:pt x="249" y="53"/>
                </a:lnTo>
                <a:lnTo>
                  <a:pt x="252" y="68"/>
                </a:lnTo>
                <a:lnTo>
                  <a:pt x="239" y="95"/>
                </a:lnTo>
                <a:lnTo>
                  <a:pt x="244" y="134"/>
                </a:lnTo>
                <a:lnTo>
                  <a:pt x="257" y="147"/>
                </a:lnTo>
                <a:lnTo>
                  <a:pt x="244" y="165"/>
                </a:lnTo>
                <a:lnTo>
                  <a:pt x="281" y="207"/>
                </a:lnTo>
                <a:lnTo>
                  <a:pt x="254" y="241"/>
                </a:lnTo>
                <a:lnTo>
                  <a:pt x="194" y="233"/>
                </a:lnTo>
                <a:lnTo>
                  <a:pt x="178" y="210"/>
                </a:lnTo>
                <a:lnTo>
                  <a:pt x="136" y="215"/>
                </a:lnTo>
                <a:lnTo>
                  <a:pt x="105" y="199"/>
                </a:lnTo>
                <a:lnTo>
                  <a:pt x="84" y="163"/>
                </a:lnTo>
                <a:lnTo>
                  <a:pt x="65" y="154"/>
                </a:lnTo>
                <a:lnTo>
                  <a:pt x="63" y="163"/>
                </a:lnTo>
                <a:lnTo>
                  <a:pt x="45" y="123"/>
                </a:lnTo>
                <a:lnTo>
                  <a:pt x="16" y="100"/>
                </a:lnTo>
                <a:lnTo>
                  <a:pt x="29" y="68"/>
                </a:lnTo>
                <a:lnTo>
                  <a:pt x="19" y="63"/>
                </a:lnTo>
                <a:lnTo>
                  <a:pt x="8" y="42"/>
                </a:lnTo>
                <a:lnTo>
                  <a:pt x="0" y="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65" name="Freeform 657"/>
          <p:cNvSpPr>
            <a:spLocks/>
          </p:cNvSpPr>
          <p:nvPr/>
        </p:nvSpPr>
        <p:spPr bwMode="auto">
          <a:xfrm>
            <a:off x="5210175" y="3297238"/>
            <a:ext cx="206375" cy="214312"/>
          </a:xfrm>
          <a:custGeom>
            <a:avLst/>
            <a:gdLst>
              <a:gd name="T0" fmla="*/ 0 w 146"/>
              <a:gd name="T1" fmla="*/ 107950 h 135"/>
              <a:gd name="T2" fmla="*/ 11308 w 146"/>
              <a:gd name="T3" fmla="*/ 138112 h 135"/>
              <a:gd name="T4" fmla="*/ 100360 w 146"/>
              <a:gd name="T5" fmla="*/ 182562 h 135"/>
              <a:gd name="T6" fmla="*/ 100360 w 146"/>
              <a:gd name="T7" fmla="*/ 200024 h 135"/>
              <a:gd name="T8" fmla="*/ 127217 w 146"/>
              <a:gd name="T9" fmla="*/ 212725 h 135"/>
              <a:gd name="T10" fmla="*/ 166796 w 146"/>
              <a:gd name="T11" fmla="*/ 212725 h 135"/>
              <a:gd name="T12" fmla="*/ 193653 w 146"/>
              <a:gd name="T13" fmla="*/ 192087 h 135"/>
              <a:gd name="T14" fmla="*/ 204961 w 146"/>
              <a:gd name="T15" fmla="*/ 192087 h 135"/>
              <a:gd name="T16" fmla="*/ 179518 w 146"/>
              <a:gd name="T17" fmla="*/ 128587 h 135"/>
              <a:gd name="T18" fmla="*/ 138526 w 146"/>
              <a:gd name="T19" fmla="*/ 92075 h 135"/>
              <a:gd name="T20" fmla="*/ 156902 w 146"/>
              <a:gd name="T21" fmla="*/ 41275 h 135"/>
              <a:gd name="T22" fmla="*/ 142766 w 146"/>
              <a:gd name="T23" fmla="*/ 33337 h 135"/>
              <a:gd name="T24" fmla="*/ 127217 w 146"/>
              <a:gd name="T25" fmla="*/ 0 h 135"/>
              <a:gd name="T26" fmla="*/ 79158 w 146"/>
              <a:gd name="T27" fmla="*/ 3175 h 135"/>
              <a:gd name="T28" fmla="*/ 56541 w 146"/>
              <a:gd name="T29" fmla="*/ 20637 h 135"/>
              <a:gd name="T30" fmla="*/ 52301 w 146"/>
              <a:gd name="T31" fmla="*/ 74612 h 135"/>
              <a:gd name="T32" fmla="*/ 0 w 146"/>
              <a:gd name="T33" fmla="*/ 10795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135"/>
              <a:gd name="T53" fmla="*/ 146 w 146"/>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135">
                <a:moveTo>
                  <a:pt x="0" y="68"/>
                </a:moveTo>
                <a:lnTo>
                  <a:pt x="8" y="87"/>
                </a:lnTo>
                <a:lnTo>
                  <a:pt x="71" y="115"/>
                </a:lnTo>
                <a:lnTo>
                  <a:pt x="71" y="126"/>
                </a:lnTo>
                <a:lnTo>
                  <a:pt x="90" y="134"/>
                </a:lnTo>
                <a:lnTo>
                  <a:pt x="118" y="134"/>
                </a:lnTo>
                <a:lnTo>
                  <a:pt x="137" y="121"/>
                </a:lnTo>
                <a:lnTo>
                  <a:pt x="145" y="121"/>
                </a:lnTo>
                <a:lnTo>
                  <a:pt x="127" y="81"/>
                </a:lnTo>
                <a:lnTo>
                  <a:pt x="98" y="58"/>
                </a:lnTo>
                <a:lnTo>
                  <a:pt x="111" y="26"/>
                </a:lnTo>
                <a:lnTo>
                  <a:pt x="101" y="21"/>
                </a:lnTo>
                <a:lnTo>
                  <a:pt x="90" y="0"/>
                </a:lnTo>
                <a:lnTo>
                  <a:pt x="56" y="2"/>
                </a:lnTo>
                <a:lnTo>
                  <a:pt x="40" y="13"/>
                </a:lnTo>
                <a:lnTo>
                  <a:pt x="37" y="47"/>
                </a:lnTo>
                <a:lnTo>
                  <a:pt x="0" y="6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66" name="Freeform 658"/>
          <p:cNvSpPr>
            <a:spLocks/>
          </p:cNvSpPr>
          <p:nvPr/>
        </p:nvSpPr>
        <p:spPr bwMode="auto">
          <a:xfrm>
            <a:off x="5113338" y="3409950"/>
            <a:ext cx="33337" cy="96838"/>
          </a:xfrm>
          <a:custGeom>
            <a:avLst/>
            <a:gdLst>
              <a:gd name="T0" fmla="*/ 0 w 23"/>
              <a:gd name="T1" fmla="*/ 46038 h 61"/>
              <a:gd name="T2" fmla="*/ 15944 w 23"/>
              <a:gd name="T3" fmla="*/ 95250 h 61"/>
              <a:gd name="T4" fmla="*/ 20292 w 23"/>
              <a:gd name="T5" fmla="*/ 95250 h 61"/>
              <a:gd name="T6" fmla="*/ 27539 w 23"/>
              <a:gd name="T7" fmla="*/ 41275 h 61"/>
              <a:gd name="T8" fmla="*/ 15944 w 23"/>
              <a:gd name="T9" fmla="*/ 41275 h 61"/>
              <a:gd name="T10" fmla="*/ 15944 w 23"/>
              <a:gd name="T11" fmla="*/ 20638 h 61"/>
              <a:gd name="T12" fmla="*/ 27539 w 23"/>
              <a:gd name="T13" fmla="*/ 11113 h 61"/>
              <a:gd name="T14" fmla="*/ 31888 w 23"/>
              <a:gd name="T15" fmla="*/ 0 h 61"/>
              <a:gd name="T16" fmla="*/ 20292 w 23"/>
              <a:gd name="T17" fmla="*/ 0 h 61"/>
              <a:gd name="T18" fmla="*/ 0 w 23"/>
              <a:gd name="T19" fmla="*/ 46038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1"/>
              <a:gd name="T32" fmla="*/ 23 w 23"/>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1">
                <a:moveTo>
                  <a:pt x="0" y="29"/>
                </a:moveTo>
                <a:lnTo>
                  <a:pt x="11" y="60"/>
                </a:lnTo>
                <a:lnTo>
                  <a:pt x="14" y="60"/>
                </a:lnTo>
                <a:lnTo>
                  <a:pt x="19" y="26"/>
                </a:lnTo>
                <a:lnTo>
                  <a:pt x="11" y="26"/>
                </a:lnTo>
                <a:lnTo>
                  <a:pt x="11" y="13"/>
                </a:lnTo>
                <a:lnTo>
                  <a:pt x="19" y="7"/>
                </a:lnTo>
                <a:lnTo>
                  <a:pt x="22" y="0"/>
                </a:lnTo>
                <a:lnTo>
                  <a:pt x="14" y="0"/>
                </a:lnTo>
                <a:lnTo>
                  <a:pt x="0" y="2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67" name="Freeform 659"/>
          <p:cNvSpPr>
            <a:spLocks/>
          </p:cNvSpPr>
          <p:nvPr/>
        </p:nvSpPr>
        <p:spPr bwMode="auto">
          <a:xfrm>
            <a:off x="4548188" y="3027363"/>
            <a:ext cx="246062" cy="258762"/>
          </a:xfrm>
          <a:custGeom>
            <a:avLst/>
            <a:gdLst>
              <a:gd name="T0" fmla="*/ 0 w 174"/>
              <a:gd name="T1" fmla="*/ 61912 h 163"/>
              <a:gd name="T2" fmla="*/ 4242 w 174"/>
              <a:gd name="T3" fmla="*/ 31750 h 163"/>
              <a:gd name="T4" fmla="*/ 33940 w 174"/>
              <a:gd name="T5" fmla="*/ 15875 h 163"/>
              <a:gd name="T6" fmla="*/ 49495 w 174"/>
              <a:gd name="T7" fmla="*/ 28575 h 163"/>
              <a:gd name="T8" fmla="*/ 74950 w 174"/>
              <a:gd name="T9" fmla="*/ 3175 h 163"/>
              <a:gd name="T10" fmla="*/ 111718 w 174"/>
              <a:gd name="T11" fmla="*/ 0 h 163"/>
              <a:gd name="T12" fmla="*/ 141415 w 174"/>
              <a:gd name="T13" fmla="*/ 15875 h 163"/>
              <a:gd name="T14" fmla="*/ 141415 w 174"/>
              <a:gd name="T15" fmla="*/ 41275 h 163"/>
              <a:gd name="T16" fmla="*/ 115960 w 174"/>
              <a:gd name="T17" fmla="*/ 46037 h 163"/>
              <a:gd name="T18" fmla="*/ 118789 w 174"/>
              <a:gd name="T19" fmla="*/ 82550 h 163"/>
              <a:gd name="T20" fmla="*/ 166870 w 174"/>
              <a:gd name="T21" fmla="*/ 141287 h 163"/>
              <a:gd name="T22" fmla="*/ 192324 w 174"/>
              <a:gd name="T23" fmla="*/ 144462 h 163"/>
              <a:gd name="T24" fmla="*/ 189496 w 174"/>
              <a:gd name="T25" fmla="*/ 157162 h 163"/>
              <a:gd name="T26" fmla="*/ 244648 w 174"/>
              <a:gd name="T27" fmla="*/ 195262 h 163"/>
              <a:gd name="T28" fmla="*/ 207880 w 174"/>
              <a:gd name="T29" fmla="*/ 190500 h 163"/>
              <a:gd name="T30" fmla="*/ 216365 w 174"/>
              <a:gd name="T31" fmla="*/ 223837 h 163"/>
              <a:gd name="T32" fmla="*/ 192324 w 174"/>
              <a:gd name="T33" fmla="*/ 257175 h 163"/>
              <a:gd name="T34" fmla="*/ 185254 w 174"/>
              <a:gd name="T35" fmla="*/ 195262 h 163"/>
              <a:gd name="T36" fmla="*/ 89091 w 174"/>
              <a:gd name="T37" fmla="*/ 131762 h 163"/>
              <a:gd name="T38" fmla="*/ 70707 w 174"/>
              <a:gd name="T39" fmla="*/ 85725 h 163"/>
              <a:gd name="T40" fmla="*/ 41010 w 174"/>
              <a:gd name="T41" fmla="*/ 74612 h 163"/>
              <a:gd name="T42" fmla="*/ 15556 w 174"/>
              <a:gd name="T43" fmla="*/ 90487 h 163"/>
              <a:gd name="T44" fmla="*/ 0 w 174"/>
              <a:gd name="T45" fmla="*/ 61912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163"/>
              <a:gd name="T71" fmla="*/ 174 w 17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163">
                <a:moveTo>
                  <a:pt x="0" y="39"/>
                </a:moveTo>
                <a:lnTo>
                  <a:pt x="3" y="20"/>
                </a:lnTo>
                <a:lnTo>
                  <a:pt x="24" y="10"/>
                </a:lnTo>
                <a:lnTo>
                  <a:pt x="35" y="18"/>
                </a:lnTo>
                <a:lnTo>
                  <a:pt x="53" y="2"/>
                </a:lnTo>
                <a:lnTo>
                  <a:pt x="79" y="0"/>
                </a:lnTo>
                <a:lnTo>
                  <a:pt x="100" y="10"/>
                </a:lnTo>
                <a:lnTo>
                  <a:pt x="100" y="26"/>
                </a:lnTo>
                <a:lnTo>
                  <a:pt x="82" y="29"/>
                </a:lnTo>
                <a:lnTo>
                  <a:pt x="84" y="52"/>
                </a:lnTo>
                <a:lnTo>
                  <a:pt x="118" y="89"/>
                </a:lnTo>
                <a:lnTo>
                  <a:pt x="136" y="91"/>
                </a:lnTo>
                <a:lnTo>
                  <a:pt x="134" y="99"/>
                </a:lnTo>
                <a:lnTo>
                  <a:pt x="173" y="123"/>
                </a:lnTo>
                <a:lnTo>
                  <a:pt x="147" y="120"/>
                </a:lnTo>
                <a:lnTo>
                  <a:pt x="153" y="141"/>
                </a:lnTo>
                <a:lnTo>
                  <a:pt x="136" y="162"/>
                </a:lnTo>
                <a:lnTo>
                  <a:pt x="131" y="123"/>
                </a:lnTo>
                <a:lnTo>
                  <a:pt x="63" y="83"/>
                </a:lnTo>
                <a:lnTo>
                  <a:pt x="50" y="54"/>
                </a:lnTo>
                <a:lnTo>
                  <a:pt x="29" y="47"/>
                </a:lnTo>
                <a:lnTo>
                  <a:pt x="11" y="57"/>
                </a:lnTo>
                <a:lnTo>
                  <a:pt x="0" y="3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68" name="Freeform 660"/>
          <p:cNvSpPr>
            <a:spLocks/>
          </p:cNvSpPr>
          <p:nvPr/>
        </p:nvSpPr>
        <p:spPr bwMode="auto">
          <a:xfrm>
            <a:off x="4578350" y="3189288"/>
            <a:ext cx="34925" cy="63500"/>
          </a:xfrm>
          <a:custGeom>
            <a:avLst/>
            <a:gdLst>
              <a:gd name="T0" fmla="*/ 0 w 25"/>
              <a:gd name="T1" fmla="*/ 7938 h 40"/>
              <a:gd name="T2" fmla="*/ 4191 w 25"/>
              <a:gd name="T3" fmla="*/ 58738 h 40"/>
              <a:gd name="T4" fmla="*/ 19558 w 25"/>
              <a:gd name="T5" fmla="*/ 61913 h 40"/>
              <a:gd name="T6" fmla="*/ 33528 w 25"/>
              <a:gd name="T7" fmla="*/ 25400 h 40"/>
              <a:gd name="T8" fmla="*/ 22352 w 25"/>
              <a:gd name="T9" fmla="*/ 0 h 40"/>
              <a:gd name="T10" fmla="*/ 0 w 25"/>
              <a:gd name="T11" fmla="*/ 7938 h 40"/>
              <a:gd name="T12" fmla="*/ 0 60000 65536"/>
              <a:gd name="T13" fmla="*/ 0 60000 65536"/>
              <a:gd name="T14" fmla="*/ 0 60000 65536"/>
              <a:gd name="T15" fmla="*/ 0 60000 65536"/>
              <a:gd name="T16" fmla="*/ 0 60000 65536"/>
              <a:gd name="T17" fmla="*/ 0 60000 65536"/>
              <a:gd name="T18" fmla="*/ 0 w 25"/>
              <a:gd name="T19" fmla="*/ 0 h 40"/>
              <a:gd name="T20" fmla="*/ 25 w 2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5" h="40">
                <a:moveTo>
                  <a:pt x="0" y="5"/>
                </a:moveTo>
                <a:lnTo>
                  <a:pt x="3" y="37"/>
                </a:lnTo>
                <a:lnTo>
                  <a:pt x="14" y="39"/>
                </a:lnTo>
                <a:lnTo>
                  <a:pt x="24" y="16"/>
                </a:lnTo>
                <a:lnTo>
                  <a:pt x="16" y="0"/>
                </a:lnTo>
                <a:lnTo>
                  <a:pt x="0" y="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69" name="Freeform 661"/>
          <p:cNvSpPr>
            <a:spLocks/>
          </p:cNvSpPr>
          <p:nvPr/>
        </p:nvSpPr>
        <p:spPr bwMode="auto">
          <a:xfrm>
            <a:off x="4667250" y="3268663"/>
            <a:ext cx="63500" cy="47625"/>
          </a:xfrm>
          <a:custGeom>
            <a:avLst/>
            <a:gdLst>
              <a:gd name="T0" fmla="*/ 0 w 46"/>
              <a:gd name="T1" fmla="*/ 15875 h 30"/>
              <a:gd name="T2" fmla="*/ 53837 w 46"/>
              <a:gd name="T3" fmla="*/ 46038 h 30"/>
              <a:gd name="T4" fmla="*/ 62120 w 46"/>
              <a:gd name="T5" fmla="*/ 0 h 30"/>
              <a:gd name="T6" fmla="*/ 0 w 46"/>
              <a:gd name="T7" fmla="*/ 15875 h 30"/>
              <a:gd name="T8" fmla="*/ 0 60000 65536"/>
              <a:gd name="T9" fmla="*/ 0 60000 65536"/>
              <a:gd name="T10" fmla="*/ 0 60000 65536"/>
              <a:gd name="T11" fmla="*/ 0 60000 65536"/>
              <a:gd name="T12" fmla="*/ 0 w 46"/>
              <a:gd name="T13" fmla="*/ 0 h 30"/>
              <a:gd name="T14" fmla="*/ 46 w 46"/>
              <a:gd name="T15" fmla="*/ 30 h 30"/>
            </a:gdLst>
            <a:ahLst/>
            <a:cxnLst>
              <a:cxn ang="T8">
                <a:pos x="T0" y="T1"/>
              </a:cxn>
              <a:cxn ang="T9">
                <a:pos x="T2" y="T3"/>
              </a:cxn>
              <a:cxn ang="T10">
                <a:pos x="T4" y="T5"/>
              </a:cxn>
              <a:cxn ang="T11">
                <a:pos x="T6" y="T7"/>
              </a:cxn>
            </a:cxnLst>
            <a:rect l="T12" t="T13" r="T14" b="T15"/>
            <a:pathLst>
              <a:path w="46" h="30">
                <a:moveTo>
                  <a:pt x="0" y="10"/>
                </a:moveTo>
                <a:lnTo>
                  <a:pt x="39" y="29"/>
                </a:lnTo>
                <a:lnTo>
                  <a:pt x="45" y="0"/>
                </a:lnTo>
                <a:lnTo>
                  <a:pt x="0" y="1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70" name="Freeform 662"/>
          <p:cNvSpPr>
            <a:spLocks/>
          </p:cNvSpPr>
          <p:nvPr/>
        </p:nvSpPr>
        <p:spPr bwMode="auto">
          <a:xfrm>
            <a:off x="7097713" y="3389313"/>
            <a:ext cx="53975" cy="68262"/>
          </a:xfrm>
          <a:custGeom>
            <a:avLst/>
            <a:gdLst>
              <a:gd name="T0" fmla="*/ 0 w 38"/>
              <a:gd name="T1" fmla="*/ 20637 h 43"/>
              <a:gd name="T2" fmla="*/ 4261 w 38"/>
              <a:gd name="T3" fmla="*/ 36512 h 43"/>
              <a:gd name="T4" fmla="*/ 15624 w 38"/>
              <a:gd name="T5" fmla="*/ 20637 h 43"/>
              <a:gd name="T6" fmla="*/ 18465 w 38"/>
              <a:gd name="T7" fmla="*/ 28575 h 43"/>
              <a:gd name="T8" fmla="*/ 15624 w 38"/>
              <a:gd name="T9" fmla="*/ 66675 h 43"/>
              <a:gd name="T10" fmla="*/ 34089 w 38"/>
              <a:gd name="T11" fmla="*/ 61912 h 43"/>
              <a:gd name="T12" fmla="*/ 52555 w 38"/>
              <a:gd name="T13" fmla="*/ 28575 h 43"/>
              <a:gd name="T14" fmla="*/ 44032 w 38"/>
              <a:gd name="T15" fmla="*/ 3175 h 43"/>
              <a:gd name="T16" fmla="*/ 18465 w 38"/>
              <a:gd name="T17" fmla="*/ 0 h 43"/>
              <a:gd name="T18" fmla="*/ 0 w 38"/>
              <a:gd name="T19" fmla="*/ 2063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3"/>
              <a:gd name="T32" fmla="*/ 38 w 38"/>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3">
                <a:moveTo>
                  <a:pt x="0" y="13"/>
                </a:moveTo>
                <a:lnTo>
                  <a:pt x="3" y="23"/>
                </a:lnTo>
                <a:lnTo>
                  <a:pt x="11" y="13"/>
                </a:lnTo>
                <a:lnTo>
                  <a:pt x="13" y="18"/>
                </a:lnTo>
                <a:lnTo>
                  <a:pt x="11" y="42"/>
                </a:lnTo>
                <a:lnTo>
                  <a:pt x="24" y="39"/>
                </a:lnTo>
                <a:lnTo>
                  <a:pt x="37" y="18"/>
                </a:lnTo>
                <a:lnTo>
                  <a:pt x="31" y="2"/>
                </a:lnTo>
                <a:lnTo>
                  <a:pt x="13" y="0"/>
                </a:lnTo>
                <a:lnTo>
                  <a:pt x="0" y="1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71" name="Freeform 663"/>
          <p:cNvSpPr>
            <a:spLocks/>
          </p:cNvSpPr>
          <p:nvPr/>
        </p:nvSpPr>
        <p:spPr bwMode="auto">
          <a:xfrm>
            <a:off x="7123113" y="3184525"/>
            <a:ext cx="236537" cy="217488"/>
          </a:xfrm>
          <a:custGeom>
            <a:avLst/>
            <a:gdLst>
              <a:gd name="T0" fmla="*/ 0 w 167"/>
              <a:gd name="T1" fmla="*/ 200025 h 137"/>
              <a:gd name="T2" fmla="*/ 42492 w 167"/>
              <a:gd name="T3" fmla="*/ 161925 h 137"/>
              <a:gd name="T4" fmla="*/ 100564 w 167"/>
              <a:gd name="T5" fmla="*/ 161925 h 137"/>
              <a:gd name="T6" fmla="*/ 123226 w 167"/>
              <a:gd name="T7" fmla="*/ 112713 h 137"/>
              <a:gd name="T8" fmla="*/ 138806 w 167"/>
              <a:gd name="T9" fmla="*/ 112713 h 137"/>
              <a:gd name="T10" fmla="*/ 138806 w 167"/>
              <a:gd name="T11" fmla="*/ 130175 h 137"/>
              <a:gd name="T12" fmla="*/ 160052 w 167"/>
              <a:gd name="T13" fmla="*/ 112713 h 137"/>
              <a:gd name="T14" fmla="*/ 189796 w 167"/>
              <a:gd name="T15" fmla="*/ 71438 h 137"/>
              <a:gd name="T16" fmla="*/ 198295 w 167"/>
              <a:gd name="T17" fmla="*/ 12700 h 137"/>
              <a:gd name="T18" fmla="*/ 212458 w 167"/>
              <a:gd name="T19" fmla="*/ 17463 h 137"/>
              <a:gd name="T20" fmla="*/ 208209 w 167"/>
              <a:gd name="T21" fmla="*/ 0 h 137"/>
              <a:gd name="T22" fmla="*/ 219540 w 167"/>
              <a:gd name="T23" fmla="*/ 0 h 137"/>
              <a:gd name="T24" fmla="*/ 235121 w 167"/>
              <a:gd name="T25" fmla="*/ 53975 h 137"/>
              <a:gd name="T26" fmla="*/ 212458 w 167"/>
              <a:gd name="T27" fmla="*/ 92075 h 137"/>
              <a:gd name="T28" fmla="*/ 212458 w 167"/>
              <a:gd name="T29" fmla="*/ 125413 h 137"/>
              <a:gd name="T30" fmla="*/ 201127 w 167"/>
              <a:gd name="T31" fmla="*/ 169863 h 137"/>
              <a:gd name="T32" fmla="*/ 189796 w 167"/>
              <a:gd name="T33" fmla="*/ 179388 h 137"/>
              <a:gd name="T34" fmla="*/ 189796 w 167"/>
              <a:gd name="T35" fmla="*/ 158750 h 137"/>
              <a:gd name="T36" fmla="*/ 152970 w 167"/>
              <a:gd name="T37" fmla="*/ 187325 h 137"/>
              <a:gd name="T38" fmla="*/ 123226 w 167"/>
              <a:gd name="T39" fmla="*/ 174625 h 137"/>
              <a:gd name="T40" fmla="*/ 123226 w 167"/>
              <a:gd name="T41" fmla="*/ 196850 h 137"/>
              <a:gd name="T42" fmla="*/ 104813 w 167"/>
              <a:gd name="T43" fmla="*/ 215900 h 137"/>
              <a:gd name="T44" fmla="*/ 97731 w 167"/>
              <a:gd name="T45" fmla="*/ 184150 h 137"/>
              <a:gd name="T46" fmla="*/ 0 w 167"/>
              <a:gd name="T47" fmla="*/ 200025 h 1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7"/>
              <a:gd name="T73" fmla="*/ 0 h 137"/>
              <a:gd name="T74" fmla="*/ 167 w 167"/>
              <a:gd name="T75" fmla="*/ 137 h 1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7" h="137">
                <a:moveTo>
                  <a:pt x="0" y="126"/>
                </a:moveTo>
                <a:lnTo>
                  <a:pt x="30" y="102"/>
                </a:lnTo>
                <a:lnTo>
                  <a:pt x="71" y="102"/>
                </a:lnTo>
                <a:lnTo>
                  <a:pt x="87" y="71"/>
                </a:lnTo>
                <a:lnTo>
                  <a:pt x="98" y="71"/>
                </a:lnTo>
                <a:lnTo>
                  <a:pt x="98" y="82"/>
                </a:lnTo>
                <a:lnTo>
                  <a:pt x="113" y="71"/>
                </a:lnTo>
                <a:lnTo>
                  <a:pt x="134" y="45"/>
                </a:lnTo>
                <a:lnTo>
                  <a:pt x="140" y="8"/>
                </a:lnTo>
                <a:lnTo>
                  <a:pt x="150" y="11"/>
                </a:lnTo>
                <a:lnTo>
                  <a:pt x="147" y="0"/>
                </a:lnTo>
                <a:lnTo>
                  <a:pt x="155" y="0"/>
                </a:lnTo>
                <a:lnTo>
                  <a:pt x="166" y="34"/>
                </a:lnTo>
                <a:lnTo>
                  <a:pt x="150" y="58"/>
                </a:lnTo>
                <a:lnTo>
                  <a:pt x="150" y="79"/>
                </a:lnTo>
                <a:lnTo>
                  <a:pt x="142" y="107"/>
                </a:lnTo>
                <a:lnTo>
                  <a:pt x="134" y="113"/>
                </a:lnTo>
                <a:lnTo>
                  <a:pt x="134" y="100"/>
                </a:lnTo>
                <a:lnTo>
                  <a:pt x="108" y="118"/>
                </a:lnTo>
                <a:lnTo>
                  <a:pt x="87" y="110"/>
                </a:lnTo>
                <a:lnTo>
                  <a:pt x="87" y="124"/>
                </a:lnTo>
                <a:lnTo>
                  <a:pt x="74" y="136"/>
                </a:lnTo>
                <a:lnTo>
                  <a:pt x="69" y="116"/>
                </a:lnTo>
                <a:lnTo>
                  <a:pt x="0" y="12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72" name="Freeform 664"/>
          <p:cNvSpPr>
            <a:spLocks/>
          </p:cNvSpPr>
          <p:nvPr/>
        </p:nvSpPr>
        <p:spPr bwMode="auto">
          <a:xfrm>
            <a:off x="7154863" y="3381375"/>
            <a:ext cx="49212" cy="41275"/>
          </a:xfrm>
          <a:custGeom>
            <a:avLst/>
            <a:gdLst>
              <a:gd name="T0" fmla="*/ 0 w 35"/>
              <a:gd name="T1" fmla="*/ 23812 h 26"/>
              <a:gd name="T2" fmla="*/ 14061 w 35"/>
              <a:gd name="T3" fmla="*/ 39688 h 26"/>
              <a:gd name="T4" fmla="*/ 35151 w 35"/>
              <a:gd name="T5" fmla="*/ 23812 h 26"/>
              <a:gd name="T6" fmla="*/ 47806 w 35"/>
              <a:gd name="T7" fmla="*/ 0 h 26"/>
              <a:gd name="T8" fmla="*/ 0 w 35"/>
              <a:gd name="T9" fmla="*/ 23812 h 26"/>
              <a:gd name="T10" fmla="*/ 0 60000 65536"/>
              <a:gd name="T11" fmla="*/ 0 60000 65536"/>
              <a:gd name="T12" fmla="*/ 0 60000 65536"/>
              <a:gd name="T13" fmla="*/ 0 60000 65536"/>
              <a:gd name="T14" fmla="*/ 0 60000 65536"/>
              <a:gd name="T15" fmla="*/ 0 w 35"/>
              <a:gd name="T16" fmla="*/ 0 h 26"/>
              <a:gd name="T17" fmla="*/ 35 w 35"/>
              <a:gd name="T18" fmla="*/ 26 h 26"/>
            </a:gdLst>
            <a:ahLst/>
            <a:cxnLst>
              <a:cxn ang="T10">
                <a:pos x="T0" y="T1"/>
              </a:cxn>
              <a:cxn ang="T11">
                <a:pos x="T2" y="T3"/>
              </a:cxn>
              <a:cxn ang="T12">
                <a:pos x="T4" y="T5"/>
              </a:cxn>
              <a:cxn ang="T13">
                <a:pos x="T6" y="T7"/>
              </a:cxn>
              <a:cxn ang="T14">
                <a:pos x="T8" y="T9"/>
              </a:cxn>
            </a:cxnLst>
            <a:rect l="T15" t="T16" r="T17" b="T18"/>
            <a:pathLst>
              <a:path w="35" h="26">
                <a:moveTo>
                  <a:pt x="0" y="15"/>
                </a:moveTo>
                <a:lnTo>
                  <a:pt x="10" y="25"/>
                </a:lnTo>
                <a:lnTo>
                  <a:pt x="25" y="15"/>
                </a:lnTo>
                <a:lnTo>
                  <a:pt x="34" y="0"/>
                </a:lnTo>
                <a:lnTo>
                  <a:pt x="0" y="1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73" name="Freeform 665"/>
          <p:cNvSpPr>
            <a:spLocks/>
          </p:cNvSpPr>
          <p:nvPr/>
        </p:nvSpPr>
        <p:spPr bwMode="auto">
          <a:xfrm>
            <a:off x="7312025" y="3073400"/>
            <a:ext cx="123825" cy="112713"/>
          </a:xfrm>
          <a:custGeom>
            <a:avLst/>
            <a:gdLst>
              <a:gd name="T0" fmla="*/ 0 w 88"/>
              <a:gd name="T1" fmla="*/ 82550 h 71"/>
              <a:gd name="T2" fmla="*/ 4221 w 88"/>
              <a:gd name="T3" fmla="*/ 111125 h 71"/>
              <a:gd name="T4" fmla="*/ 26735 w 88"/>
              <a:gd name="T5" fmla="*/ 103188 h 71"/>
              <a:gd name="T6" fmla="*/ 11257 w 88"/>
              <a:gd name="T7" fmla="*/ 85725 h 71"/>
              <a:gd name="T8" fmla="*/ 70355 w 88"/>
              <a:gd name="T9" fmla="*/ 98425 h 71"/>
              <a:gd name="T10" fmla="*/ 81612 w 88"/>
              <a:gd name="T11" fmla="*/ 69850 h 71"/>
              <a:gd name="T12" fmla="*/ 122418 w 88"/>
              <a:gd name="T13" fmla="*/ 61913 h 71"/>
              <a:gd name="T14" fmla="*/ 106940 w 88"/>
              <a:gd name="T15" fmla="*/ 44450 h 71"/>
              <a:gd name="T16" fmla="*/ 111161 w 88"/>
              <a:gd name="T17" fmla="*/ 31750 h 71"/>
              <a:gd name="T18" fmla="*/ 77391 w 88"/>
              <a:gd name="T19" fmla="*/ 36513 h 71"/>
              <a:gd name="T20" fmla="*/ 40806 w 88"/>
              <a:gd name="T21" fmla="*/ 0 h 71"/>
              <a:gd name="T22" fmla="*/ 26735 w 88"/>
              <a:gd name="T23" fmla="*/ 61913 h 71"/>
              <a:gd name="T24" fmla="*/ 11257 w 88"/>
              <a:gd name="T25" fmla="*/ 61913 h 71"/>
              <a:gd name="T26" fmla="*/ 0 w 88"/>
              <a:gd name="T27" fmla="*/ 8255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71"/>
              <a:gd name="T44" fmla="*/ 88 w 88"/>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71">
                <a:moveTo>
                  <a:pt x="0" y="52"/>
                </a:moveTo>
                <a:lnTo>
                  <a:pt x="3" y="70"/>
                </a:lnTo>
                <a:lnTo>
                  <a:pt x="19" y="65"/>
                </a:lnTo>
                <a:lnTo>
                  <a:pt x="8" y="54"/>
                </a:lnTo>
                <a:lnTo>
                  <a:pt x="50" y="62"/>
                </a:lnTo>
                <a:lnTo>
                  <a:pt x="58" y="44"/>
                </a:lnTo>
                <a:lnTo>
                  <a:pt x="87" y="39"/>
                </a:lnTo>
                <a:lnTo>
                  <a:pt x="76" y="28"/>
                </a:lnTo>
                <a:lnTo>
                  <a:pt x="79" y="20"/>
                </a:lnTo>
                <a:lnTo>
                  <a:pt x="55" y="23"/>
                </a:lnTo>
                <a:lnTo>
                  <a:pt x="29" y="0"/>
                </a:lnTo>
                <a:lnTo>
                  <a:pt x="19" y="39"/>
                </a:lnTo>
                <a:lnTo>
                  <a:pt x="8" y="39"/>
                </a:lnTo>
                <a:lnTo>
                  <a:pt x="0" y="5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74" name="Freeform 666"/>
          <p:cNvSpPr>
            <a:spLocks/>
          </p:cNvSpPr>
          <p:nvPr/>
        </p:nvSpPr>
        <p:spPr bwMode="auto">
          <a:xfrm>
            <a:off x="5133975" y="3368675"/>
            <a:ext cx="38100" cy="42863"/>
          </a:xfrm>
          <a:custGeom>
            <a:avLst/>
            <a:gdLst>
              <a:gd name="T0" fmla="*/ 0 w 27"/>
              <a:gd name="T1" fmla="*/ 41275 h 27"/>
              <a:gd name="T2" fmla="*/ 11289 w 27"/>
              <a:gd name="T3" fmla="*/ 41275 h 27"/>
              <a:gd name="T4" fmla="*/ 36689 w 27"/>
              <a:gd name="T5" fmla="*/ 12700 h 27"/>
              <a:gd name="T6" fmla="*/ 21167 w 27"/>
              <a:gd name="T7" fmla="*/ 0 h 27"/>
              <a:gd name="T8" fmla="*/ 0 w 27"/>
              <a:gd name="T9" fmla="*/ 41275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26"/>
                </a:moveTo>
                <a:lnTo>
                  <a:pt x="8" y="26"/>
                </a:lnTo>
                <a:lnTo>
                  <a:pt x="26" y="8"/>
                </a:lnTo>
                <a:lnTo>
                  <a:pt x="15" y="0"/>
                </a:lnTo>
                <a:lnTo>
                  <a:pt x="0" y="2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75" name="Freeform 667"/>
          <p:cNvSpPr>
            <a:spLocks/>
          </p:cNvSpPr>
          <p:nvPr/>
        </p:nvSpPr>
        <p:spPr bwMode="auto">
          <a:xfrm>
            <a:off x="4600575" y="3409950"/>
            <a:ext cx="330200" cy="342900"/>
          </a:xfrm>
          <a:custGeom>
            <a:avLst/>
            <a:gdLst>
              <a:gd name="T0" fmla="*/ 0 w 234"/>
              <a:gd name="T1" fmla="*/ 177800 h 216"/>
              <a:gd name="T2" fmla="*/ 4233 w 234"/>
              <a:gd name="T3" fmla="*/ 74613 h 216"/>
              <a:gd name="T4" fmla="*/ 40922 w 234"/>
              <a:gd name="T5" fmla="*/ 0 h 216"/>
              <a:gd name="T6" fmla="*/ 121356 w 234"/>
              <a:gd name="T7" fmla="*/ 20638 h 216"/>
              <a:gd name="T8" fmla="*/ 132644 w 234"/>
              <a:gd name="T9" fmla="*/ 41275 h 216"/>
              <a:gd name="T10" fmla="*/ 196144 w 234"/>
              <a:gd name="T11" fmla="*/ 74613 h 216"/>
              <a:gd name="T12" fmla="*/ 218722 w 234"/>
              <a:gd name="T13" fmla="*/ 61913 h 216"/>
              <a:gd name="T14" fmla="*/ 221544 w 234"/>
              <a:gd name="T15" fmla="*/ 28575 h 216"/>
              <a:gd name="T16" fmla="*/ 239889 w 234"/>
              <a:gd name="T17" fmla="*/ 7938 h 216"/>
              <a:gd name="T18" fmla="*/ 328789 w 234"/>
              <a:gd name="T19" fmla="*/ 38100 h 216"/>
              <a:gd name="T20" fmla="*/ 314678 w 234"/>
              <a:gd name="T21" fmla="*/ 79375 h 216"/>
              <a:gd name="T22" fmla="*/ 328789 w 234"/>
              <a:gd name="T23" fmla="*/ 279400 h 216"/>
              <a:gd name="T24" fmla="*/ 328789 w 234"/>
              <a:gd name="T25" fmla="*/ 323850 h 216"/>
              <a:gd name="T26" fmla="*/ 307622 w 234"/>
              <a:gd name="T27" fmla="*/ 328613 h 216"/>
              <a:gd name="T28" fmla="*/ 307622 w 234"/>
              <a:gd name="T29" fmla="*/ 341313 h 216"/>
              <a:gd name="T30" fmla="*/ 139700 w 234"/>
              <a:gd name="T31" fmla="*/ 249238 h 216"/>
              <a:gd name="T32" fmla="*/ 118533 w 234"/>
              <a:gd name="T33" fmla="*/ 252413 h 216"/>
              <a:gd name="T34" fmla="*/ 52211 w 234"/>
              <a:gd name="T35" fmla="*/ 244475 h 216"/>
              <a:gd name="T36" fmla="*/ 0 w 234"/>
              <a:gd name="T37" fmla="*/ 177800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216"/>
              <a:gd name="T59" fmla="*/ 234 w 234"/>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216">
                <a:moveTo>
                  <a:pt x="0" y="112"/>
                </a:moveTo>
                <a:lnTo>
                  <a:pt x="3" y="47"/>
                </a:lnTo>
                <a:lnTo>
                  <a:pt x="29" y="0"/>
                </a:lnTo>
                <a:lnTo>
                  <a:pt x="86" y="13"/>
                </a:lnTo>
                <a:lnTo>
                  <a:pt x="94" y="26"/>
                </a:lnTo>
                <a:lnTo>
                  <a:pt x="139" y="47"/>
                </a:lnTo>
                <a:lnTo>
                  <a:pt x="155" y="39"/>
                </a:lnTo>
                <a:lnTo>
                  <a:pt x="157" y="18"/>
                </a:lnTo>
                <a:lnTo>
                  <a:pt x="170" y="5"/>
                </a:lnTo>
                <a:lnTo>
                  <a:pt x="233" y="24"/>
                </a:lnTo>
                <a:lnTo>
                  <a:pt x="223" y="50"/>
                </a:lnTo>
                <a:lnTo>
                  <a:pt x="233" y="176"/>
                </a:lnTo>
                <a:lnTo>
                  <a:pt x="233" y="204"/>
                </a:lnTo>
                <a:lnTo>
                  <a:pt x="218" y="207"/>
                </a:lnTo>
                <a:lnTo>
                  <a:pt x="218" y="215"/>
                </a:lnTo>
                <a:lnTo>
                  <a:pt x="99" y="157"/>
                </a:lnTo>
                <a:lnTo>
                  <a:pt x="84" y="159"/>
                </a:lnTo>
                <a:lnTo>
                  <a:pt x="37" y="154"/>
                </a:lnTo>
                <a:lnTo>
                  <a:pt x="0" y="11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76" name="Freeform 668"/>
          <p:cNvSpPr>
            <a:spLocks/>
          </p:cNvSpPr>
          <p:nvPr/>
        </p:nvSpPr>
        <p:spPr bwMode="auto">
          <a:xfrm>
            <a:off x="4137025" y="3343275"/>
            <a:ext cx="250825" cy="204788"/>
          </a:xfrm>
          <a:custGeom>
            <a:avLst/>
            <a:gdLst>
              <a:gd name="T0" fmla="*/ 0 w 177"/>
              <a:gd name="T1" fmla="*/ 203200 h 129"/>
              <a:gd name="T2" fmla="*/ 59518 w 177"/>
              <a:gd name="T3" fmla="*/ 166688 h 129"/>
              <a:gd name="T4" fmla="*/ 82191 w 177"/>
              <a:gd name="T5" fmla="*/ 82550 h 129"/>
              <a:gd name="T6" fmla="*/ 134624 w 177"/>
              <a:gd name="T7" fmla="*/ 38100 h 129"/>
              <a:gd name="T8" fmla="*/ 153046 w 177"/>
              <a:gd name="T9" fmla="*/ 0 h 129"/>
              <a:gd name="T10" fmla="*/ 226734 w 177"/>
              <a:gd name="T11" fmla="*/ 15875 h 129"/>
              <a:gd name="T12" fmla="*/ 249408 w 177"/>
              <a:gd name="T13" fmla="*/ 92075 h 129"/>
              <a:gd name="T14" fmla="*/ 212564 w 177"/>
              <a:gd name="T15" fmla="*/ 92075 h 129"/>
              <a:gd name="T16" fmla="*/ 194141 w 177"/>
              <a:gd name="T17" fmla="*/ 100013 h 129"/>
              <a:gd name="T18" fmla="*/ 196976 w 177"/>
              <a:gd name="T19" fmla="*/ 123825 h 129"/>
              <a:gd name="T20" fmla="*/ 100613 w 177"/>
              <a:gd name="T21" fmla="*/ 166688 h 129"/>
              <a:gd name="T22" fmla="*/ 93528 w 177"/>
              <a:gd name="T23" fmla="*/ 203200 h 129"/>
              <a:gd name="T24" fmla="*/ 0 w 177"/>
              <a:gd name="T25" fmla="*/ 203200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29"/>
              <a:gd name="T41" fmla="*/ 177 w 177"/>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29">
                <a:moveTo>
                  <a:pt x="0" y="128"/>
                </a:moveTo>
                <a:lnTo>
                  <a:pt x="42" y="105"/>
                </a:lnTo>
                <a:lnTo>
                  <a:pt x="58" y="52"/>
                </a:lnTo>
                <a:lnTo>
                  <a:pt x="95" y="24"/>
                </a:lnTo>
                <a:lnTo>
                  <a:pt x="108" y="0"/>
                </a:lnTo>
                <a:lnTo>
                  <a:pt x="160" y="10"/>
                </a:lnTo>
                <a:lnTo>
                  <a:pt x="176" y="58"/>
                </a:lnTo>
                <a:lnTo>
                  <a:pt x="150" y="58"/>
                </a:lnTo>
                <a:lnTo>
                  <a:pt x="137" y="63"/>
                </a:lnTo>
                <a:lnTo>
                  <a:pt x="139" y="78"/>
                </a:lnTo>
                <a:lnTo>
                  <a:pt x="71" y="105"/>
                </a:lnTo>
                <a:lnTo>
                  <a:pt x="66" y="128"/>
                </a:lnTo>
                <a:lnTo>
                  <a:pt x="0" y="12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77" name="Freeform 669"/>
          <p:cNvSpPr>
            <a:spLocks/>
          </p:cNvSpPr>
          <p:nvPr/>
        </p:nvSpPr>
        <p:spPr bwMode="auto">
          <a:xfrm>
            <a:off x="5487988" y="3617913"/>
            <a:ext cx="157162" cy="201612"/>
          </a:xfrm>
          <a:custGeom>
            <a:avLst/>
            <a:gdLst>
              <a:gd name="T0" fmla="*/ 0 w 111"/>
              <a:gd name="T1" fmla="*/ 146050 h 127"/>
              <a:gd name="T2" fmla="*/ 19822 w 111"/>
              <a:gd name="T3" fmla="*/ 200025 h 127"/>
              <a:gd name="T4" fmla="*/ 59467 w 111"/>
              <a:gd name="T5" fmla="*/ 195262 h 127"/>
              <a:gd name="T6" fmla="*/ 118933 w 111"/>
              <a:gd name="T7" fmla="*/ 141287 h 127"/>
              <a:gd name="T8" fmla="*/ 118933 w 111"/>
              <a:gd name="T9" fmla="*/ 120650 h 127"/>
              <a:gd name="T10" fmla="*/ 152914 w 111"/>
              <a:gd name="T11" fmla="*/ 74612 h 127"/>
              <a:gd name="T12" fmla="*/ 155746 w 111"/>
              <a:gd name="T13" fmla="*/ 61912 h 127"/>
              <a:gd name="T14" fmla="*/ 137340 w 111"/>
              <a:gd name="T15" fmla="*/ 36512 h 127"/>
              <a:gd name="T16" fmla="*/ 86368 w 111"/>
              <a:gd name="T17" fmla="*/ 0 h 127"/>
              <a:gd name="T18" fmla="*/ 75041 w 111"/>
              <a:gd name="T19" fmla="*/ 0 h 127"/>
              <a:gd name="T20" fmla="*/ 82121 w 111"/>
              <a:gd name="T21" fmla="*/ 20637 h 127"/>
              <a:gd name="T22" fmla="*/ 67962 w 111"/>
              <a:gd name="T23" fmla="*/ 53975 h 127"/>
              <a:gd name="T24" fmla="*/ 75041 w 111"/>
              <a:gd name="T25" fmla="*/ 71437 h 127"/>
              <a:gd name="T26" fmla="*/ 63714 w 111"/>
              <a:gd name="T27" fmla="*/ 120650 h 127"/>
              <a:gd name="T28" fmla="*/ 0 w 111"/>
              <a:gd name="T29" fmla="*/ 146050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127"/>
              <a:gd name="T47" fmla="*/ 111 w 111"/>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127">
                <a:moveTo>
                  <a:pt x="0" y="92"/>
                </a:moveTo>
                <a:lnTo>
                  <a:pt x="14" y="126"/>
                </a:lnTo>
                <a:lnTo>
                  <a:pt x="42" y="123"/>
                </a:lnTo>
                <a:lnTo>
                  <a:pt x="84" y="89"/>
                </a:lnTo>
                <a:lnTo>
                  <a:pt x="84" y="76"/>
                </a:lnTo>
                <a:lnTo>
                  <a:pt x="108" y="47"/>
                </a:lnTo>
                <a:lnTo>
                  <a:pt x="110" y="39"/>
                </a:lnTo>
                <a:lnTo>
                  <a:pt x="97" y="23"/>
                </a:lnTo>
                <a:lnTo>
                  <a:pt x="61" y="0"/>
                </a:lnTo>
                <a:lnTo>
                  <a:pt x="53" y="0"/>
                </a:lnTo>
                <a:lnTo>
                  <a:pt x="58" y="13"/>
                </a:lnTo>
                <a:lnTo>
                  <a:pt x="48" y="34"/>
                </a:lnTo>
                <a:lnTo>
                  <a:pt x="53" y="45"/>
                </a:lnTo>
                <a:lnTo>
                  <a:pt x="45" y="76"/>
                </a:lnTo>
                <a:lnTo>
                  <a:pt x="0" y="9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78" name="Freeform 670"/>
          <p:cNvSpPr>
            <a:spLocks/>
          </p:cNvSpPr>
          <p:nvPr/>
        </p:nvSpPr>
        <p:spPr bwMode="auto">
          <a:xfrm>
            <a:off x="6069013" y="3484563"/>
            <a:ext cx="168275" cy="96837"/>
          </a:xfrm>
          <a:custGeom>
            <a:avLst/>
            <a:gdLst>
              <a:gd name="T0" fmla="*/ 0 w 119"/>
              <a:gd name="T1" fmla="*/ 41275 h 61"/>
              <a:gd name="T2" fmla="*/ 22625 w 119"/>
              <a:gd name="T3" fmla="*/ 0 h 61"/>
              <a:gd name="T4" fmla="*/ 86259 w 119"/>
              <a:gd name="T5" fmla="*/ 25400 h 61"/>
              <a:gd name="T6" fmla="*/ 118782 w 119"/>
              <a:gd name="T7" fmla="*/ 61912 h 61"/>
              <a:gd name="T8" fmla="*/ 166861 w 119"/>
              <a:gd name="T9" fmla="*/ 61912 h 61"/>
              <a:gd name="T10" fmla="*/ 162619 w 119"/>
              <a:gd name="T11" fmla="*/ 95250 h 61"/>
              <a:gd name="T12" fmla="*/ 55149 w 119"/>
              <a:gd name="T13" fmla="*/ 71437 h 61"/>
              <a:gd name="T14" fmla="*/ 0 w 119"/>
              <a:gd name="T15" fmla="*/ 41275 h 61"/>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61"/>
              <a:gd name="T26" fmla="*/ 119 w 119"/>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61">
                <a:moveTo>
                  <a:pt x="0" y="26"/>
                </a:moveTo>
                <a:lnTo>
                  <a:pt x="16" y="0"/>
                </a:lnTo>
                <a:lnTo>
                  <a:pt x="61" y="16"/>
                </a:lnTo>
                <a:lnTo>
                  <a:pt x="84" y="39"/>
                </a:lnTo>
                <a:lnTo>
                  <a:pt x="118" y="39"/>
                </a:lnTo>
                <a:lnTo>
                  <a:pt x="115" y="60"/>
                </a:lnTo>
                <a:lnTo>
                  <a:pt x="39" y="45"/>
                </a:lnTo>
                <a:lnTo>
                  <a:pt x="0" y="2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79" name="Freeform 671"/>
          <p:cNvSpPr>
            <a:spLocks/>
          </p:cNvSpPr>
          <p:nvPr/>
        </p:nvSpPr>
        <p:spPr bwMode="auto">
          <a:xfrm>
            <a:off x="5670550" y="3305175"/>
            <a:ext cx="347663" cy="347663"/>
          </a:xfrm>
          <a:custGeom>
            <a:avLst/>
            <a:gdLst>
              <a:gd name="T0" fmla="*/ 0 w 247"/>
              <a:gd name="T1" fmla="*/ 187325 h 219"/>
              <a:gd name="T2" fmla="*/ 36596 w 247"/>
              <a:gd name="T3" fmla="*/ 200025 h 219"/>
              <a:gd name="T4" fmla="*/ 111196 w 247"/>
              <a:gd name="T5" fmla="*/ 187325 h 219"/>
              <a:gd name="T6" fmla="*/ 121049 w 247"/>
              <a:gd name="T7" fmla="*/ 150813 h 219"/>
              <a:gd name="T8" fmla="*/ 173128 w 247"/>
              <a:gd name="T9" fmla="*/ 133350 h 219"/>
              <a:gd name="T10" fmla="*/ 180165 w 247"/>
              <a:gd name="T11" fmla="*/ 104775 h 219"/>
              <a:gd name="T12" fmla="*/ 198464 w 247"/>
              <a:gd name="T13" fmla="*/ 100013 h 219"/>
              <a:gd name="T14" fmla="*/ 187203 w 247"/>
              <a:gd name="T15" fmla="*/ 79375 h 219"/>
              <a:gd name="T16" fmla="*/ 211131 w 247"/>
              <a:gd name="T17" fmla="*/ 79375 h 219"/>
              <a:gd name="T18" fmla="*/ 225207 w 247"/>
              <a:gd name="T19" fmla="*/ 49213 h 219"/>
              <a:gd name="T20" fmla="*/ 218169 w 247"/>
              <a:gd name="T21" fmla="*/ 22225 h 219"/>
              <a:gd name="T22" fmla="*/ 284324 w 247"/>
              <a:gd name="T23" fmla="*/ 0 h 219"/>
              <a:gd name="T24" fmla="*/ 346255 w 247"/>
              <a:gd name="T25" fmla="*/ 46038 h 219"/>
              <a:gd name="T26" fmla="*/ 332180 w 247"/>
              <a:gd name="T27" fmla="*/ 63500 h 219"/>
              <a:gd name="T28" fmla="*/ 268841 w 247"/>
              <a:gd name="T29" fmla="*/ 63500 h 219"/>
              <a:gd name="T30" fmla="*/ 273063 w 247"/>
              <a:gd name="T31" fmla="*/ 100013 h 219"/>
              <a:gd name="T32" fmla="*/ 298399 w 247"/>
              <a:gd name="T33" fmla="*/ 125413 h 219"/>
              <a:gd name="T34" fmla="*/ 284324 w 247"/>
              <a:gd name="T35" fmla="*/ 138113 h 219"/>
              <a:gd name="T36" fmla="*/ 287139 w 247"/>
              <a:gd name="T37" fmla="*/ 161925 h 219"/>
              <a:gd name="T38" fmla="*/ 225207 w 247"/>
              <a:gd name="T39" fmla="*/ 236538 h 219"/>
              <a:gd name="T40" fmla="*/ 198464 w 247"/>
              <a:gd name="T41" fmla="*/ 236538 h 219"/>
              <a:gd name="T42" fmla="*/ 180165 w 247"/>
              <a:gd name="T43" fmla="*/ 254000 h 219"/>
              <a:gd name="T44" fmla="*/ 213946 w 247"/>
              <a:gd name="T45" fmla="*/ 325438 h 219"/>
              <a:gd name="T46" fmla="*/ 166090 w 247"/>
              <a:gd name="T47" fmla="*/ 325438 h 219"/>
              <a:gd name="T48" fmla="*/ 152015 w 247"/>
              <a:gd name="T49" fmla="*/ 346075 h 219"/>
              <a:gd name="T50" fmla="*/ 114011 w 247"/>
              <a:gd name="T51" fmla="*/ 300038 h 219"/>
              <a:gd name="T52" fmla="*/ 14075 w 247"/>
              <a:gd name="T53" fmla="*/ 307975 h 219"/>
              <a:gd name="T54" fmla="*/ 52079 w 247"/>
              <a:gd name="T55" fmla="*/ 254000 h 219"/>
              <a:gd name="T56" fmla="*/ 0 w 247"/>
              <a:gd name="T57" fmla="*/ 187325 h 2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219"/>
              <a:gd name="T89" fmla="*/ 247 w 247"/>
              <a:gd name="T90" fmla="*/ 219 h 2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219">
                <a:moveTo>
                  <a:pt x="0" y="118"/>
                </a:moveTo>
                <a:lnTo>
                  <a:pt x="26" y="126"/>
                </a:lnTo>
                <a:lnTo>
                  <a:pt x="79" y="118"/>
                </a:lnTo>
                <a:lnTo>
                  <a:pt x="86" y="95"/>
                </a:lnTo>
                <a:lnTo>
                  <a:pt x="123" y="84"/>
                </a:lnTo>
                <a:lnTo>
                  <a:pt x="128" y="66"/>
                </a:lnTo>
                <a:lnTo>
                  <a:pt x="141" y="63"/>
                </a:lnTo>
                <a:lnTo>
                  <a:pt x="133" y="50"/>
                </a:lnTo>
                <a:lnTo>
                  <a:pt x="150" y="50"/>
                </a:lnTo>
                <a:lnTo>
                  <a:pt x="160" y="31"/>
                </a:lnTo>
                <a:lnTo>
                  <a:pt x="155" y="14"/>
                </a:lnTo>
                <a:lnTo>
                  <a:pt x="202" y="0"/>
                </a:lnTo>
                <a:lnTo>
                  <a:pt x="246" y="29"/>
                </a:lnTo>
                <a:lnTo>
                  <a:pt x="236" y="40"/>
                </a:lnTo>
                <a:lnTo>
                  <a:pt x="191" y="40"/>
                </a:lnTo>
                <a:lnTo>
                  <a:pt x="194" y="63"/>
                </a:lnTo>
                <a:lnTo>
                  <a:pt x="212" y="79"/>
                </a:lnTo>
                <a:lnTo>
                  <a:pt x="202" y="87"/>
                </a:lnTo>
                <a:lnTo>
                  <a:pt x="204" y="102"/>
                </a:lnTo>
                <a:lnTo>
                  <a:pt x="160" y="149"/>
                </a:lnTo>
                <a:lnTo>
                  <a:pt x="141" y="149"/>
                </a:lnTo>
                <a:lnTo>
                  <a:pt x="128" y="160"/>
                </a:lnTo>
                <a:lnTo>
                  <a:pt x="152" y="205"/>
                </a:lnTo>
                <a:lnTo>
                  <a:pt x="118" y="205"/>
                </a:lnTo>
                <a:lnTo>
                  <a:pt x="108" y="218"/>
                </a:lnTo>
                <a:lnTo>
                  <a:pt x="81" y="189"/>
                </a:lnTo>
                <a:lnTo>
                  <a:pt x="10" y="194"/>
                </a:lnTo>
                <a:lnTo>
                  <a:pt x="37" y="160"/>
                </a:lnTo>
                <a:lnTo>
                  <a:pt x="0" y="1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80" name="Freeform 672"/>
          <p:cNvSpPr>
            <a:spLocks/>
          </p:cNvSpPr>
          <p:nvPr/>
        </p:nvSpPr>
        <p:spPr bwMode="auto">
          <a:xfrm>
            <a:off x="4700588" y="2789238"/>
            <a:ext cx="207962" cy="176212"/>
          </a:xfrm>
          <a:custGeom>
            <a:avLst/>
            <a:gdLst>
              <a:gd name="T0" fmla="*/ 0 w 148"/>
              <a:gd name="T1" fmla="*/ 28575 h 111"/>
              <a:gd name="T2" fmla="*/ 14051 w 148"/>
              <a:gd name="T3" fmla="*/ 120650 h 111"/>
              <a:gd name="T4" fmla="*/ 120843 w 148"/>
              <a:gd name="T5" fmla="*/ 166687 h 111"/>
              <a:gd name="T6" fmla="*/ 172833 w 148"/>
              <a:gd name="T7" fmla="*/ 174625 h 111"/>
              <a:gd name="T8" fmla="*/ 206557 w 148"/>
              <a:gd name="T9" fmla="*/ 128587 h 111"/>
              <a:gd name="T10" fmla="*/ 186885 w 148"/>
              <a:gd name="T11" fmla="*/ 74612 h 111"/>
              <a:gd name="T12" fmla="*/ 202341 w 148"/>
              <a:gd name="T13" fmla="*/ 61912 h 111"/>
              <a:gd name="T14" fmla="*/ 193911 w 148"/>
              <a:gd name="T15" fmla="*/ 20637 h 111"/>
              <a:gd name="T16" fmla="*/ 111007 w 148"/>
              <a:gd name="T17" fmla="*/ 7937 h 111"/>
              <a:gd name="T18" fmla="*/ 66042 w 148"/>
              <a:gd name="T19" fmla="*/ 0 h 111"/>
              <a:gd name="T20" fmla="*/ 0 w 148"/>
              <a:gd name="T21" fmla="*/ 28575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11"/>
              <a:gd name="T35" fmla="*/ 148 w 148"/>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11">
                <a:moveTo>
                  <a:pt x="0" y="18"/>
                </a:moveTo>
                <a:lnTo>
                  <a:pt x="10" y="76"/>
                </a:lnTo>
                <a:lnTo>
                  <a:pt x="86" y="105"/>
                </a:lnTo>
                <a:lnTo>
                  <a:pt x="123" y="110"/>
                </a:lnTo>
                <a:lnTo>
                  <a:pt x="147" y="81"/>
                </a:lnTo>
                <a:lnTo>
                  <a:pt x="133" y="47"/>
                </a:lnTo>
                <a:lnTo>
                  <a:pt x="144" y="39"/>
                </a:lnTo>
                <a:lnTo>
                  <a:pt x="138" y="13"/>
                </a:lnTo>
                <a:lnTo>
                  <a:pt x="79" y="5"/>
                </a:lnTo>
                <a:lnTo>
                  <a:pt x="47" y="0"/>
                </a:lnTo>
                <a:lnTo>
                  <a:pt x="0" y="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81" name="Freeform 673"/>
          <p:cNvSpPr>
            <a:spLocks/>
          </p:cNvSpPr>
          <p:nvPr/>
        </p:nvSpPr>
        <p:spPr bwMode="auto">
          <a:xfrm>
            <a:off x="4214813" y="3176588"/>
            <a:ext cx="69850" cy="130175"/>
          </a:xfrm>
          <a:custGeom>
            <a:avLst/>
            <a:gdLst>
              <a:gd name="T0" fmla="*/ 0 w 49"/>
              <a:gd name="T1" fmla="*/ 84137 h 82"/>
              <a:gd name="T2" fmla="*/ 15681 w 49"/>
              <a:gd name="T3" fmla="*/ 0 h 82"/>
              <a:gd name="T4" fmla="*/ 68424 w 49"/>
              <a:gd name="T5" fmla="*/ 3175 h 82"/>
              <a:gd name="T6" fmla="*/ 41340 w 49"/>
              <a:gd name="T7" fmla="*/ 61913 h 82"/>
              <a:gd name="T8" fmla="*/ 41340 w 49"/>
              <a:gd name="T9" fmla="*/ 123825 h 82"/>
              <a:gd name="T10" fmla="*/ 11404 w 49"/>
              <a:gd name="T11" fmla="*/ 128588 h 82"/>
              <a:gd name="T12" fmla="*/ 15681 w 49"/>
              <a:gd name="T13" fmla="*/ 87312 h 82"/>
              <a:gd name="T14" fmla="*/ 0 w 49"/>
              <a:gd name="T15" fmla="*/ 84137 h 82"/>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82"/>
              <a:gd name="T26" fmla="*/ 49 w 49"/>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82">
                <a:moveTo>
                  <a:pt x="0" y="53"/>
                </a:moveTo>
                <a:lnTo>
                  <a:pt x="11" y="0"/>
                </a:lnTo>
                <a:lnTo>
                  <a:pt x="48" y="2"/>
                </a:lnTo>
                <a:lnTo>
                  <a:pt x="29" y="39"/>
                </a:lnTo>
                <a:lnTo>
                  <a:pt x="29" y="78"/>
                </a:lnTo>
                <a:lnTo>
                  <a:pt x="8" y="81"/>
                </a:lnTo>
                <a:lnTo>
                  <a:pt x="11" y="55"/>
                </a:lnTo>
                <a:lnTo>
                  <a:pt x="0" y="5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82" name="Freeform 674"/>
          <p:cNvSpPr>
            <a:spLocks/>
          </p:cNvSpPr>
          <p:nvPr/>
        </p:nvSpPr>
        <p:spPr bwMode="auto">
          <a:xfrm>
            <a:off x="5459413" y="3587750"/>
            <a:ext cx="23812" cy="39688"/>
          </a:xfrm>
          <a:custGeom>
            <a:avLst/>
            <a:gdLst>
              <a:gd name="T0" fmla="*/ 0 w 17"/>
              <a:gd name="T1" fmla="*/ 34925 h 25"/>
              <a:gd name="T2" fmla="*/ 11206 w 17"/>
              <a:gd name="T3" fmla="*/ 38100 h 25"/>
              <a:gd name="T4" fmla="*/ 22411 w 17"/>
              <a:gd name="T5" fmla="*/ 34925 h 25"/>
              <a:gd name="T6" fmla="*/ 15408 w 17"/>
              <a:gd name="T7" fmla="*/ 0 h 25"/>
              <a:gd name="T8" fmla="*/ 0 w 17"/>
              <a:gd name="T9" fmla="*/ 34925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2"/>
                </a:moveTo>
                <a:lnTo>
                  <a:pt x="8" y="24"/>
                </a:lnTo>
                <a:lnTo>
                  <a:pt x="16" y="22"/>
                </a:lnTo>
                <a:lnTo>
                  <a:pt x="11" y="0"/>
                </a:lnTo>
                <a:lnTo>
                  <a:pt x="0" y="2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83" name="Freeform 675"/>
          <p:cNvSpPr>
            <a:spLocks/>
          </p:cNvSpPr>
          <p:nvPr/>
        </p:nvSpPr>
        <p:spPr bwMode="auto">
          <a:xfrm>
            <a:off x="4830763" y="2989263"/>
            <a:ext cx="192087" cy="130175"/>
          </a:xfrm>
          <a:custGeom>
            <a:avLst/>
            <a:gdLst>
              <a:gd name="T0" fmla="*/ 0 w 137"/>
              <a:gd name="T1" fmla="*/ 61913 h 82"/>
              <a:gd name="T2" fmla="*/ 50475 w 137"/>
              <a:gd name="T3" fmla="*/ 120650 h 82"/>
              <a:gd name="T4" fmla="*/ 172458 w 137"/>
              <a:gd name="T5" fmla="*/ 128588 h 82"/>
              <a:gd name="T6" fmla="*/ 190685 w 137"/>
              <a:gd name="T7" fmla="*/ 84137 h 82"/>
              <a:gd name="T8" fmla="*/ 161241 w 137"/>
              <a:gd name="T9" fmla="*/ 79375 h 82"/>
              <a:gd name="T10" fmla="*/ 161241 w 137"/>
              <a:gd name="T11" fmla="*/ 41275 h 82"/>
              <a:gd name="T12" fmla="*/ 131797 w 137"/>
              <a:gd name="T13" fmla="*/ 0 h 82"/>
              <a:gd name="T14" fmla="*/ 50475 w 137"/>
              <a:gd name="T15" fmla="*/ 7938 h 82"/>
              <a:gd name="T16" fmla="*/ 0 w 137"/>
              <a:gd name="T17" fmla="*/ 61913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82"/>
              <a:gd name="T29" fmla="*/ 137 w 13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82">
                <a:moveTo>
                  <a:pt x="0" y="39"/>
                </a:moveTo>
                <a:lnTo>
                  <a:pt x="36" y="76"/>
                </a:lnTo>
                <a:lnTo>
                  <a:pt x="123" y="81"/>
                </a:lnTo>
                <a:lnTo>
                  <a:pt x="136" y="53"/>
                </a:lnTo>
                <a:lnTo>
                  <a:pt x="115" y="50"/>
                </a:lnTo>
                <a:lnTo>
                  <a:pt x="115" y="26"/>
                </a:lnTo>
                <a:lnTo>
                  <a:pt x="94" y="0"/>
                </a:lnTo>
                <a:lnTo>
                  <a:pt x="36" y="5"/>
                </a:lnTo>
                <a:lnTo>
                  <a:pt x="0" y="3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84" name="Freeform 676"/>
          <p:cNvSpPr>
            <a:spLocks/>
          </p:cNvSpPr>
          <p:nvPr/>
        </p:nvSpPr>
        <p:spPr bwMode="auto">
          <a:xfrm>
            <a:off x="5307013" y="3763963"/>
            <a:ext cx="201612" cy="150812"/>
          </a:xfrm>
          <a:custGeom>
            <a:avLst/>
            <a:gdLst>
              <a:gd name="T0" fmla="*/ 0 w 143"/>
              <a:gd name="T1" fmla="*/ 149225 h 95"/>
              <a:gd name="T2" fmla="*/ 52165 w 143"/>
              <a:gd name="T3" fmla="*/ 115887 h 95"/>
              <a:gd name="T4" fmla="*/ 45116 w 143"/>
              <a:gd name="T5" fmla="*/ 100012 h 95"/>
              <a:gd name="T6" fmla="*/ 59215 w 143"/>
              <a:gd name="T7" fmla="*/ 82550 h 95"/>
              <a:gd name="T8" fmla="*/ 109970 w 143"/>
              <a:gd name="T9" fmla="*/ 15875 h 95"/>
              <a:gd name="T10" fmla="*/ 180464 w 143"/>
              <a:gd name="T11" fmla="*/ 0 h 95"/>
              <a:gd name="T12" fmla="*/ 200202 w 143"/>
              <a:gd name="T13" fmla="*/ 53975 h 95"/>
              <a:gd name="T14" fmla="*/ 184694 w 143"/>
              <a:gd name="T15" fmla="*/ 82550 h 95"/>
              <a:gd name="T16" fmla="*/ 107150 w 143"/>
              <a:gd name="T17" fmla="*/ 120650 h 95"/>
              <a:gd name="T18" fmla="*/ 0 w 143"/>
              <a:gd name="T19" fmla="*/ 149225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95"/>
              <a:gd name="T32" fmla="*/ 143 w 143"/>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95">
                <a:moveTo>
                  <a:pt x="0" y="94"/>
                </a:moveTo>
                <a:lnTo>
                  <a:pt x="37" y="73"/>
                </a:lnTo>
                <a:lnTo>
                  <a:pt x="32" y="63"/>
                </a:lnTo>
                <a:lnTo>
                  <a:pt x="42" y="52"/>
                </a:lnTo>
                <a:lnTo>
                  <a:pt x="78" y="10"/>
                </a:lnTo>
                <a:lnTo>
                  <a:pt x="128" y="0"/>
                </a:lnTo>
                <a:lnTo>
                  <a:pt x="142" y="34"/>
                </a:lnTo>
                <a:lnTo>
                  <a:pt x="131" y="52"/>
                </a:lnTo>
                <a:lnTo>
                  <a:pt x="76" y="76"/>
                </a:lnTo>
                <a:lnTo>
                  <a:pt x="0" y="9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85" name="Freeform 677"/>
          <p:cNvSpPr>
            <a:spLocks/>
          </p:cNvSpPr>
          <p:nvPr/>
        </p:nvSpPr>
        <p:spPr bwMode="auto">
          <a:xfrm>
            <a:off x="4811713" y="1882775"/>
            <a:ext cx="3541712" cy="1473200"/>
          </a:xfrm>
          <a:custGeom>
            <a:avLst/>
            <a:gdLst>
              <a:gd name="T0" fmla="*/ 43742 w 2510"/>
              <a:gd name="T1" fmla="*/ 811212 h 928"/>
              <a:gd name="T2" fmla="*/ 221533 w 2510"/>
              <a:gd name="T3" fmla="*/ 731838 h 928"/>
              <a:gd name="T4" fmla="*/ 217300 w 2510"/>
              <a:gd name="T5" fmla="*/ 515938 h 928"/>
              <a:gd name="T6" fmla="*/ 258220 w 2510"/>
              <a:gd name="T7" fmla="*/ 354013 h 928"/>
              <a:gd name="T8" fmla="*/ 450122 w 2510"/>
              <a:gd name="T9" fmla="*/ 477838 h 928"/>
              <a:gd name="T10" fmla="*/ 388036 w 2510"/>
              <a:gd name="T11" fmla="*/ 590550 h 928"/>
              <a:gd name="T12" fmla="*/ 421901 w 2510"/>
              <a:gd name="T13" fmla="*/ 523875 h 928"/>
              <a:gd name="T14" fmla="*/ 564416 w 2510"/>
              <a:gd name="T15" fmla="*/ 436563 h 928"/>
              <a:gd name="T16" fmla="*/ 709753 w 2510"/>
              <a:gd name="T17" fmla="*/ 398462 h 928"/>
              <a:gd name="T18" fmla="*/ 857913 w 2510"/>
              <a:gd name="T19" fmla="*/ 357188 h 928"/>
              <a:gd name="T20" fmla="*/ 994784 w 2510"/>
              <a:gd name="T21" fmla="*/ 319088 h 928"/>
              <a:gd name="T22" fmla="*/ 1102023 w 2510"/>
              <a:gd name="T23" fmla="*/ 233363 h 928"/>
              <a:gd name="T24" fmla="*/ 1076624 w 2510"/>
              <a:gd name="T25" fmla="*/ 466725 h 928"/>
              <a:gd name="T26" fmla="*/ 1157053 w 2510"/>
              <a:gd name="T27" fmla="*/ 398462 h 928"/>
              <a:gd name="T28" fmla="*/ 1216317 w 2510"/>
              <a:gd name="T29" fmla="*/ 419100 h 928"/>
              <a:gd name="T30" fmla="*/ 1145765 w 2510"/>
              <a:gd name="T31" fmla="*/ 228600 h 928"/>
              <a:gd name="T32" fmla="*/ 1209262 w 2510"/>
              <a:gd name="T33" fmla="*/ 274638 h 928"/>
              <a:gd name="T34" fmla="*/ 1320734 w 2510"/>
              <a:gd name="T35" fmla="*/ 349250 h 928"/>
              <a:gd name="T36" fmla="*/ 1394108 w 2510"/>
              <a:gd name="T37" fmla="*/ 149225 h 928"/>
              <a:gd name="T38" fmla="*/ 1578955 w 2510"/>
              <a:gd name="T39" fmla="*/ 90488 h 928"/>
              <a:gd name="T40" fmla="*/ 1693249 w 2510"/>
              <a:gd name="T41" fmla="*/ 33338 h 928"/>
              <a:gd name="T42" fmla="*/ 1900672 w 2510"/>
              <a:gd name="T43" fmla="*/ 46038 h 928"/>
              <a:gd name="T44" fmla="*/ 1756746 w 2510"/>
              <a:gd name="T45" fmla="*/ 241300 h 928"/>
              <a:gd name="T46" fmla="*/ 1927481 w 2510"/>
              <a:gd name="T47" fmla="*/ 185737 h 928"/>
              <a:gd name="T48" fmla="*/ 2060119 w 2510"/>
              <a:gd name="T49" fmla="*/ 195262 h 928"/>
              <a:gd name="T50" fmla="*/ 2281653 w 2510"/>
              <a:gd name="T51" fmla="*/ 220663 h 928"/>
              <a:gd name="T52" fmla="*/ 2460855 w 2510"/>
              <a:gd name="T53" fmla="*/ 298450 h 928"/>
              <a:gd name="T54" fmla="*/ 2685210 w 2510"/>
              <a:gd name="T55" fmla="*/ 277813 h 928"/>
              <a:gd name="T56" fmla="*/ 2944842 w 2510"/>
              <a:gd name="T57" fmla="*/ 373062 h 928"/>
              <a:gd name="T58" fmla="*/ 3140977 w 2510"/>
              <a:gd name="T59" fmla="*/ 385762 h 928"/>
              <a:gd name="T60" fmla="*/ 3455639 w 2510"/>
              <a:gd name="T61" fmla="*/ 493713 h 928"/>
              <a:gd name="T62" fmla="*/ 3481037 w 2510"/>
              <a:gd name="T63" fmla="*/ 541338 h 928"/>
              <a:gd name="T64" fmla="*/ 3426007 w 2510"/>
              <a:gd name="T65" fmla="*/ 557213 h 928"/>
              <a:gd name="T66" fmla="*/ 3332878 w 2510"/>
              <a:gd name="T67" fmla="*/ 503238 h 928"/>
              <a:gd name="T68" fmla="*/ 3307479 w 2510"/>
              <a:gd name="T69" fmla="*/ 649288 h 928"/>
              <a:gd name="T70" fmla="*/ 3040793 w 2510"/>
              <a:gd name="T71" fmla="*/ 736600 h 928"/>
              <a:gd name="T72" fmla="*/ 2970241 w 2510"/>
              <a:gd name="T73" fmla="*/ 823913 h 928"/>
              <a:gd name="T74" fmla="*/ 2915210 w 2510"/>
              <a:gd name="T75" fmla="*/ 952500 h 928"/>
              <a:gd name="T76" fmla="*/ 2851713 w 2510"/>
              <a:gd name="T77" fmla="*/ 801687 h 928"/>
              <a:gd name="T78" fmla="*/ 2989995 w 2510"/>
              <a:gd name="T79" fmla="*/ 636588 h 928"/>
              <a:gd name="T80" fmla="*/ 2807970 w 2510"/>
              <a:gd name="T81" fmla="*/ 757237 h 928"/>
              <a:gd name="T82" fmla="*/ 2556805 w 2510"/>
              <a:gd name="T83" fmla="*/ 757237 h 928"/>
              <a:gd name="T84" fmla="*/ 2467910 w 2510"/>
              <a:gd name="T85" fmla="*/ 931863 h 928"/>
              <a:gd name="T86" fmla="*/ 2522940 w 2510"/>
              <a:gd name="T87" fmla="*/ 965200 h 928"/>
              <a:gd name="T88" fmla="*/ 2333861 w 2510"/>
              <a:gd name="T89" fmla="*/ 1247775 h 928"/>
              <a:gd name="T90" fmla="*/ 2393125 w 2510"/>
              <a:gd name="T91" fmla="*/ 1101725 h 928"/>
              <a:gd name="T92" fmla="*/ 2086929 w 2510"/>
              <a:gd name="T93" fmla="*/ 973138 h 928"/>
              <a:gd name="T94" fmla="*/ 1872451 w 2510"/>
              <a:gd name="T95" fmla="*/ 1073150 h 928"/>
              <a:gd name="T96" fmla="*/ 1624108 w 2510"/>
              <a:gd name="T97" fmla="*/ 1052513 h 928"/>
              <a:gd name="T98" fmla="*/ 1305212 w 2510"/>
              <a:gd name="T99" fmla="*/ 1193800 h 928"/>
              <a:gd name="T100" fmla="*/ 1124599 w 2510"/>
              <a:gd name="T101" fmla="*/ 1373188 h 928"/>
              <a:gd name="T102" fmla="*/ 1035704 w 2510"/>
              <a:gd name="T103" fmla="*/ 1417638 h 928"/>
              <a:gd name="T104" fmla="*/ 712575 w 2510"/>
              <a:gd name="T105" fmla="*/ 1409700 h 928"/>
              <a:gd name="T106" fmla="*/ 721042 w 2510"/>
              <a:gd name="T107" fmla="*/ 1322388 h 928"/>
              <a:gd name="T108" fmla="*/ 636379 w 2510"/>
              <a:gd name="T109" fmla="*/ 1214438 h 928"/>
              <a:gd name="T110" fmla="*/ 602514 w 2510"/>
              <a:gd name="T111" fmla="*/ 1155700 h 928"/>
              <a:gd name="T112" fmla="*/ 598281 w 2510"/>
              <a:gd name="T113" fmla="*/ 1289050 h 928"/>
              <a:gd name="T114" fmla="*/ 550306 w 2510"/>
              <a:gd name="T115" fmla="*/ 1373188 h 928"/>
              <a:gd name="T116" fmla="*/ 395091 w 2510"/>
              <a:gd name="T117" fmla="*/ 1168400 h 928"/>
              <a:gd name="T118" fmla="*/ 324539 w 2510"/>
              <a:gd name="T119" fmla="*/ 1190625 h 928"/>
              <a:gd name="T120" fmla="*/ 258220 w 2510"/>
              <a:gd name="T121" fmla="*/ 1152525 h 928"/>
              <a:gd name="T122" fmla="*/ 69141 w 2510"/>
              <a:gd name="T123" fmla="*/ 1114425 h 928"/>
              <a:gd name="T124" fmla="*/ 83251 w 2510"/>
              <a:gd name="T125" fmla="*/ 927100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10"/>
              <a:gd name="T190" fmla="*/ 0 h 928"/>
              <a:gd name="T191" fmla="*/ 2510 w 2510"/>
              <a:gd name="T192" fmla="*/ 928 h 9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10" h="928">
                <a:moveTo>
                  <a:pt x="0" y="576"/>
                </a:moveTo>
                <a:lnTo>
                  <a:pt x="23" y="555"/>
                </a:lnTo>
                <a:lnTo>
                  <a:pt x="18" y="566"/>
                </a:lnTo>
                <a:lnTo>
                  <a:pt x="25" y="566"/>
                </a:lnTo>
                <a:lnTo>
                  <a:pt x="23" y="529"/>
                </a:lnTo>
                <a:lnTo>
                  <a:pt x="31" y="511"/>
                </a:lnTo>
                <a:lnTo>
                  <a:pt x="44" y="508"/>
                </a:lnTo>
                <a:lnTo>
                  <a:pt x="68" y="522"/>
                </a:lnTo>
                <a:lnTo>
                  <a:pt x="73" y="495"/>
                </a:lnTo>
                <a:lnTo>
                  <a:pt x="62" y="495"/>
                </a:lnTo>
                <a:lnTo>
                  <a:pt x="59" y="474"/>
                </a:lnTo>
                <a:lnTo>
                  <a:pt x="157" y="461"/>
                </a:lnTo>
                <a:lnTo>
                  <a:pt x="133" y="453"/>
                </a:lnTo>
                <a:lnTo>
                  <a:pt x="136" y="440"/>
                </a:lnTo>
                <a:lnTo>
                  <a:pt x="118" y="448"/>
                </a:lnTo>
                <a:lnTo>
                  <a:pt x="175" y="398"/>
                </a:lnTo>
                <a:lnTo>
                  <a:pt x="152" y="348"/>
                </a:lnTo>
                <a:lnTo>
                  <a:pt x="154" y="325"/>
                </a:lnTo>
                <a:lnTo>
                  <a:pt x="144" y="299"/>
                </a:lnTo>
                <a:lnTo>
                  <a:pt x="154" y="280"/>
                </a:lnTo>
                <a:lnTo>
                  <a:pt x="133" y="262"/>
                </a:lnTo>
                <a:lnTo>
                  <a:pt x="141" y="243"/>
                </a:lnTo>
                <a:lnTo>
                  <a:pt x="167" y="225"/>
                </a:lnTo>
                <a:lnTo>
                  <a:pt x="183" y="223"/>
                </a:lnTo>
                <a:lnTo>
                  <a:pt x="201" y="228"/>
                </a:lnTo>
                <a:lnTo>
                  <a:pt x="183" y="230"/>
                </a:lnTo>
                <a:lnTo>
                  <a:pt x="196" y="238"/>
                </a:lnTo>
                <a:lnTo>
                  <a:pt x="243" y="241"/>
                </a:lnTo>
                <a:lnTo>
                  <a:pt x="319" y="280"/>
                </a:lnTo>
                <a:lnTo>
                  <a:pt x="319" y="301"/>
                </a:lnTo>
                <a:lnTo>
                  <a:pt x="285" y="317"/>
                </a:lnTo>
                <a:lnTo>
                  <a:pt x="183" y="296"/>
                </a:lnTo>
                <a:lnTo>
                  <a:pt x="225" y="322"/>
                </a:lnTo>
                <a:lnTo>
                  <a:pt x="222" y="356"/>
                </a:lnTo>
                <a:lnTo>
                  <a:pt x="265" y="375"/>
                </a:lnTo>
                <a:lnTo>
                  <a:pt x="275" y="372"/>
                </a:lnTo>
                <a:lnTo>
                  <a:pt x="270" y="356"/>
                </a:lnTo>
                <a:lnTo>
                  <a:pt x="254" y="351"/>
                </a:lnTo>
                <a:lnTo>
                  <a:pt x="256" y="341"/>
                </a:lnTo>
                <a:lnTo>
                  <a:pt x="275" y="353"/>
                </a:lnTo>
                <a:lnTo>
                  <a:pt x="314" y="356"/>
                </a:lnTo>
                <a:lnTo>
                  <a:pt x="299" y="330"/>
                </a:lnTo>
                <a:lnTo>
                  <a:pt x="335" y="309"/>
                </a:lnTo>
                <a:lnTo>
                  <a:pt x="364" y="322"/>
                </a:lnTo>
                <a:lnTo>
                  <a:pt x="364" y="262"/>
                </a:lnTo>
                <a:lnTo>
                  <a:pt x="348" y="254"/>
                </a:lnTo>
                <a:lnTo>
                  <a:pt x="398" y="267"/>
                </a:lnTo>
                <a:lnTo>
                  <a:pt x="400" y="275"/>
                </a:lnTo>
                <a:lnTo>
                  <a:pt x="375" y="285"/>
                </a:lnTo>
                <a:lnTo>
                  <a:pt x="400" y="304"/>
                </a:lnTo>
                <a:lnTo>
                  <a:pt x="419" y="280"/>
                </a:lnTo>
                <a:lnTo>
                  <a:pt x="503" y="246"/>
                </a:lnTo>
                <a:lnTo>
                  <a:pt x="519" y="243"/>
                </a:lnTo>
                <a:lnTo>
                  <a:pt x="503" y="251"/>
                </a:lnTo>
                <a:lnTo>
                  <a:pt x="519" y="267"/>
                </a:lnTo>
                <a:lnTo>
                  <a:pt x="579" y="243"/>
                </a:lnTo>
                <a:lnTo>
                  <a:pt x="595" y="262"/>
                </a:lnTo>
                <a:lnTo>
                  <a:pt x="608" y="246"/>
                </a:lnTo>
                <a:lnTo>
                  <a:pt x="603" y="230"/>
                </a:lnTo>
                <a:lnTo>
                  <a:pt x="608" y="225"/>
                </a:lnTo>
                <a:lnTo>
                  <a:pt x="655" y="233"/>
                </a:lnTo>
                <a:lnTo>
                  <a:pt x="718" y="267"/>
                </a:lnTo>
                <a:lnTo>
                  <a:pt x="729" y="251"/>
                </a:lnTo>
                <a:lnTo>
                  <a:pt x="716" y="233"/>
                </a:lnTo>
                <a:lnTo>
                  <a:pt x="697" y="230"/>
                </a:lnTo>
                <a:lnTo>
                  <a:pt x="705" y="201"/>
                </a:lnTo>
                <a:lnTo>
                  <a:pt x="692" y="199"/>
                </a:lnTo>
                <a:lnTo>
                  <a:pt x="694" y="186"/>
                </a:lnTo>
                <a:lnTo>
                  <a:pt x="718" y="173"/>
                </a:lnTo>
                <a:lnTo>
                  <a:pt x="734" y="141"/>
                </a:lnTo>
                <a:lnTo>
                  <a:pt x="765" y="141"/>
                </a:lnTo>
                <a:lnTo>
                  <a:pt x="781" y="147"/>
                </a:lnTo>
                <a:lnTo>
                  <a:pt x="768" y="181"/>
                </a:lnTo>
                <a:lnTo>
                  <a:pt x="783" y="196"/>
                </a:lnTo>
                <a:lnTo>
                  <a:pt x="778" y="243"/>
                </a:lnTo>
                <a:lnTo>
                  <a:pt x="794" y="262"/>
                </a:lnTo>
                <a:lnTo>
                  <a:pt x="789" y="277"/>
                </a:lnTo>
                <a:lnTo>
                  <a:pt x="763" y="294"/>
                </a:lnTo>
                <a:lnTo>
                  <a:pt x="770" y="299"/>
                </a:lnTo>
                <a:lnTo>
                  <a:pt x="739" y="304"/>
                </a:lnTo>
                <a:lnTo>
                  <a:pt x="773" y="314"/>
                </a:lnTo>
                <a:lnTo>
                  <a:pt x="812" y="277"/>
                </a:lnTo>
                <a:lnTo>
                  <a:pt x="807" y="254"/>
                </a:lnTo>
                <a:lnTo>
                  <a:pt x="820" y="251"/>
                </a:lnTo>
                <a:lnTo>
                  <a:pt x="839" y="246"/>
                </a:lnTo>
                <a:lnTo>
                  <a:pt x="849" y="259"/>
                </a:lnTo>
                <a:lnTo>
                  <a:pt x="849" y="277"/>
                </a:lnTo>
                <a:lnTo>
                  <a:pt x="873" y="280"/>
                </a:lnTo>
                <a:lnTo>
                  <a:pt x="854" y="275"/>
                </a:lnTo>
                <a:lnTo>
                  <a:pt x="862" y="264"/>
                </a:lnTo>
                <a:lnTo>
                  <a:pt x="854" y="251"/>
                </a:lnTo>
                <a:lnTo>
                  <a:pt x="799" y="241"/>
                </a:lnTo>
                <a:lnTo>
                  <a:pt x="807" y="201"/>
                </a:lnTo>
                <a:lnTo>
                  <a:pt x="789" y="178"/>
                </a:lnTo>
                <a:lnTo>
                  <a:pt x="815" y="157"/>
                </a:lnTo>
                <a:lnTo>
                  <a:pt x="812" y="144"/>
                </a:lnTo>
                <a:lnTo>
                  <a:pt x="823" y="152"/>
                </a:lnTo>
                <a:lnTo>
                  <a:pt x="817" y="183"/>
                </a:lnTo>
                <a:lnTo>
                  <a:pt x="828" y="186"/>
                </a:lnTo>
                <a:lnTo>
                  <a:pt x="868" y="194"/>
                </a:lnTo>
                <a:lnTo>
                  <a:pt x="831" y="167"/>
                </a:lnTo>
                <a:lnTo>
                  <a:pt x="857" y="173"/>
                </a:lnTo>
                <a:lnTo>
                  <a:pt x="852" y="159"/>
                </a:lnTo>
                <a:lnTo>
                  <a:pt x="868" y="157"/>
                </a:lnTo>
                <a:lnTo>
                  <a:pt x="938" y="175"/>
                </a:lnTo>
                <a:lnTo>
                  <a:pt x="922" y="188"/>
                </a:lnTo>
                <a:lnTo>
                  <a:pt x="922" y="207"/>
                </a:lnTo>
                <a:lnTo>
                  <a:pt x="936" y="220"/>
                </a:lnTo>
                <a:lnTo>
                  <a:pt x="946" y="178"/>
                </a:lnTo>
                <a:lnTo>
                  <a:pt x="907" y="154"/>
                </a:lnTo>
                <a:lnTo>
                  <a:pt x="896" y="123"/>
                </a:lnTo>
                <a:lnTo>
                  <a:pt x="988" y="112"/>
                </a:lnTo>
                <a:lnTo>
                  <a:pt x="975" y="86"/>
                </a:lnTo>
                <a:lnTo>
                  <a:pt x="988" y="94"/>
                </a:lnTo>
                <a:lnTo>
                  <a:pt x="1001" y="81"/>
                </a:lnTo>
                <a:lnTo>
                  <a:pt x="993" y="78"/>
                </a:lnTo>
                <a:lnTo>
                  <a:pt x="1085" y="57"/>
                </a:lnTo>
                <a:lnTo>
                  <a:pt x="1080" y="49"/>
                </a:lnTo>
                <a:lnTo>
                  <a:pt x="1122" y="47"/>
                </a:lnTo>
                <a:lnTo>
                  <a:pt x="1119" y="57"/>
                </a:lnTo>
                <a:lnTo>
                  <a:pt x="1133" y="57"/>
                </a:lnTo>
                <a:lnTo>
                  <a:pt x="1164" y="41"/>
                </a:lnTo>
                <a:lnTo>
                  <a:pt x="1177" y="49"/>
                </a:lnTo>
                <a:lnTo>
                  <a:pt x="1167" y="36"/>
                </a:lnTo>
                <a:lnTo>
                  <a:pt x="1200" y="34"/>
                </a:lnTo>
                <a:lnTo>
                  <a:pt x="1200" y="21"/>
                </a:lnTo>
                <a:lnTo>
                  <a:pt x="1245" y="0"/>
                </a:lnTo>
                <a:lnTo>
                  <a:pt x="1274" y="10"/>
                </a:lnTo>
                <a:lnTo>
                  <a:pt x="1245" y="23"/>
                </a:lnTo>
                <a:lnTo>
                  <a:pt x="1290" y="23"/>
                </a:lnTo>
                <a:lnTo>
                  <a:pt x="1274" y="36"/>
                </a:lnTo>
                <a:lnTo>
                  <a:pt x="1347" y="29"/>
                </a:lnTo>
                <a:lnTo>
                  <a:pt x="1387" y="57"/>
                </a:lnTo>
                <a:lnTo>
                  <a:pt x="1381" y="65"/>
                </a:lnTo>
                <a:lnTo>
                  <a:pt x="1366" y="57"/>
                </a:lnTo>
                <a:lnTo>
                  <a:pt x="1387" y="65"/>
                </a:lnTo>
                <a:lnTo>
                  <a:pt x="1379" y="78"/>
                </a:lnTo>
                <a:lnTo>
                  <a:pt x="1245" y="152"/>
                </a:lnTo>
                <a:lnTo>
                  <a:pt x="1285" y="144"/>
                </a:lnTo>
                <a:lnTo>
                  <a:pt x="1277" y="133"/>
                </a:lnTo>
                <a:lnTo>
                  <a:pt x="1345" y="120"/>
                </a:lnTo>
                <a:lnTo>
                  <a:pt x="1327" y="120"/>
                </a:lnTo>
                <a:lnTo>
                  <a:pt x="1329" y="110"/>
                </a:lnTo>
                <a:lnTo>
                  <a:pt x="1366" y="117"/>
                </a:lnTo>
                <a:lnTo>
                  <a:pt x="1371" y="110"/>
                </a:lnTo>
                <a:lnTo>
                  <a:pt x="1381" y="133"/>
                </a:lnTo>
                <a:lnTo>
                  <a:pt x="1400" y="136"/>
                </a:lnTo>
                <a:lnTo>
                  <a:pt x="1384" y="123"/>
                </a:lnTo>
                <a:lnTo>
                  <a:pt x="1418" y="117"/>
                </a:lnTo>
                <a:lnTo>
                  <a:pt x="1460" y="123"/>
                </a:lnTo>
                <a:lnTo>
                  <a:pt x="1457" y="133"/>
                </a:lnTo>
                <a:lnTo>
                  <a:pt x="1491" y="141"/>
                </a:lnTo>
                <a:lnTo>
                  <a:pt x="1526" y="139"/>
                </a:lnTo>
                <a:lnTo>
                  <a:pt x="1526" y="117"/>
                </a:lnTo>
                <a:lnTo>
                  <a:pt x="1536" y="115"/>
                </a:lnTo>
                <a:lnTo>
                  <a:pt x="1617" y="139"/>
                </a:lnTo>
                <a:lnTo>
                  <a:pt x="1607" y="175"/>
                </a:lnTo>
                <a:lnTo>
                  <a:pt x="1644" y="201"/>
                </a:lnTo>
                <a:lnTo>
                  <a:pt x="1665" y="165"/>
                </a:lnTo>
                <a:lnTo>
                  <a:pt x="1678" y="183"/>
                </a:lnTo>
                <a:lnTo>
                  <a:pt x="1707" y="175"/>
                </a:lnTo>
                <a:lnTo>
                  <a:pt x="1744" y="188"/>
                </a:lnTo>
                <a:lnTo>
                  <a:pt x="1772" y="181"/>
                </a:lnTo>
                <a:lnTo>
                  <a:pt x="1770" y="165"/>
                </a:lnTo>
                <a:lnTo>
                  <a:pt x="1788" y="144"/>
                </a:lnTo>
                <a:lnTo>
                  <a:pt x="1911" y="159"/>
                </a:lnTo>
                <a:lnTo>
                  <a:pt x="1919" y="173"/>
                </a:lnTo>
                <a:lnTo>
                  <a:pt x="1903" y="175"/>
                </a:lnTo>
                <a:lnTo>
                  <a:pt x="1943" y="181"/>
                </a:lnTo>
                <a:lnTo>
                  <a:pt x="1956" y="199"/>
                </a:lnTo>
                <a:lnTo>
                  <a:pt x="2050" y="194"/>
                </a:lnTo>
                <a:lnTo>
                  <a:pt x="2066" y="207"/>
                </a:lnTo>
                <a:lnTo>
                  <a:pt x="2061" y="225"/>
                </a:lnTo>
                <a:lnTo>
                  <a:pt x="2087" y="235"/>
                </a:lnTo>
                <a:lnTo>
                  <a:pt x="2100" y="228"/>
                </a:lnTo>
                <a:lnTo>
                  <a:pt x="2168" y="233"/>
                </a:lnTo>
                <a:lnTo>
                  <a:pt x="2181" y="225"/>
                </a:lnTo>
                <a:lnTo>
                  <a:pt x="2187" y="238"/>
                </a:lnTo>
                <a:lnTo>
                  <a:pt x="2215" y="254"/>
                </a:lnTo>
                <a:lnTo>
                  <a:pt x="2226" y="243"/>
                </a:lnTo>
                <a:lnTo>
                  <a:pt x="2213" y="230"/>
                </a:lnTo>
                <a:lnTo>
                  <a:pt x="2221" y="220"/>
                </a:lnTo>
                <a:lnTo>
                  <a:pt x="2336" y="233"/>
                </a:lnTo>
                <a:lnTo>
                  <a:pt x="2412" y="277"/>
                </a:lnTo>
                <a:lnTo>
                  <a:pt x="2428" y="277"/>
                </a:lnTo>
                <a:lnTo>
                  <a:pt x="2449" y="311"/>
                </a:lnTo>
                <a:lnTo>
                  <a:pt x="2441" y="296"/>
                </a:lnTo>
                <a:lnTo>
                  <a:pt x="2452" y="294"/>
                </a:lnTo>
                <a:lnTo>
                  <a:pt x="2457" y="301"/>
                </a:lnTo>
                <a:lnTo>
                  <a:pt x="2483" y="299"/>
                </a:lnTo>
                <a:lnTo>
                  <a:pt x="2509" y="317"/>
                </a:lnTo>
                <a:lnTo>
                  <a:pt x="2467" y="341"/>
                </a:lnTo>
                <a:lnTo>
                  <a:pt x="2477" y="343"/>
                </a:lnTo>
                <a:lnTo>
                  <a:pt x="2462" y="348"/>
                </a:lnTo>
                <a:lnTo>
                  <a:pt x="2475" y="356"/>
                </a:lnTo>
                <a:lnTo>
                  <a:pt x="2449" y="359"/>
                </a:lnTo>
                <a:lnTo>
                  <a:pt x="2441" y="346"/>
                </a:lnTo>
                <a:lnTo>
                  <a:pt x="2428" y="351"/>
                </a:lnTo>
                <a:lnTo>
                  <a:pt x="2412" y="330"/>
                </a:lnTo>
                <a:lnTo>
                  <a:pt x="2381" y="333"/>
                </a:lnTo>
                <a:lnTo>
                  <a:pt x="2375" y="317"/>
                </a:lnTo>
                <a:lnTo>
                  <a:pt x="2381" y="311"/>
                </a:lnTo>
                <a:lnTo>
                  <a:pt x="2370" y="311"/>
                </a:lnTo>
                <a:lnTo>
                  <a:pt x="2362" y="317"/>
                </a:lnTo>
                <a:lnTo>
                  <a:pt x="2370" y="333"/>
                </a:lnTo>
                <a:lnTo>
                  <a:pt x="2365" y="341"/>
                </a:lnTo>
                <a:lnTo>
                  <a:pt x="2339" y="353"/>
                </a:lnTo>
                <a:lnTo>
                  <a:pt x="2323" y="351"/>
                </a:lnTo>
                <a:lnTo>
                  <a:pt x="2349" y="390"/>
                </a:lnTo>
                <a:lnTo>
                  <a:pt x="2344" y="409"/>
                </a:lnTo>
                <a:lnTo>
                  <a:pt x="2315" y="393"/>
                </a:lnTo>
                <a:lnTo>
                  <a:pt x="2320" y="401"/>
                </a:lnTo>
                <a:lnTo>
                  <a:pt x="2263" y="422"/>
                </a:lnTo>
                <a:lnTo>
                  <a:pt x="2218" y="461"/>
                </a:lnTo>
                <a:lnTo>
                  <a:pt x="2184" y="448"/>
                </a:lnTo>
                <a:lnTo>
                  <a:pt x="2155" y="464"/>
                </a:lnTo>
                <a:lnTo>
                  <a:pt x="2155" y="448"/>
                </a:lnTo>
                <a:lnTo>
                  <a:pt x="2139" y="464"/>
                </a:lnTo>
                <a:lnTo>
                  <a:pt x="2116" y="461"/>
                </a:lnTo>
                <a:lnTo>
                  <a:pt x="2095" y="500"/>
                </a:lnTo>
                <a:lnTo>
                  <a:pt x="2113" y="508"/>
                </a:lnTo>
                <a:lnTo>
                  <a:pt x="2105" y="519"/>
                </a:lnTo>
                <a:lnTo>
                  <a:pt x="2113" y="542"/>
                </a:lnTo>
                <a:lnTo>
                  <a:pt x="2100" y="537"/>
                </a:lnTo>
                <a:lnTo>
                  <a:pt x="2092" y="555"/>
                </a:lnTo>
                <a:lnTo>
                  <a:pt x="2097" y="571"/>
                </a:lnTo>
                <a:lnTo>
                  <a:pt x="2063" y="584"/>
                </a:lnTo>
                <a:lnTo>
                  <a:pt x="2066" y="600"/>
                </a:lnTo>
                <a:lnTo>
                  <a:pt x="2048" y="608"/>
                </a:lnTo>
                <a:lnTo>
                  <a:pt x="2040" y="626"/>
                </a:lnTo>
                <a:lnTo>
                  <a:pt x="2019" y="647"/>
                </a:lnTo>
                <a:lnTo>
                  <a:pt x="2001" y="574"/>
                </a:lnTo>
                <a:lnTo>
                  <a:pt x="2008" y="532"/>
                </a:lnTo>
                <a:lnTo>
                  <a:pt x="2021" y="505"/>
                </a:lnTo>
                <a:lnTo>
                  <a:pt x="2045" y="500"/>
                </a:lnTo>
                <a:lnTo>
                  <a:pt x="2095" y="451"/>
                </a:lnTo>
                <a:lnTo>
                  <a:pt x="2119" y="437"/>
                </a:lnTo>
                <a:lnTo>
                  <a:pt x="2129" y="411"/>
                </a:lnTo>
                <a:lnTo>
                  <a:pt x="2139" y="401"/>
                </a:lnTo>
                <a:lnTo>
                  <a:pt x="2119" y="401"/>
                </a:lnTo>
                <a:lnTo>
                  <a:pt x="2111" y="424"/>
                </a:lnTo>
                <a:lnTo>
                  <a:pt x="2068" y="448"/>
                </a:lnTo>
                <a:lnTo>
                  <a:pt x="2071" y="417"/>
                </a:lnTo>
                <a:lnTo>
                  <a:pt x="2024" y="422"/>
                </a:lnTo>
                <a:lnTo>
                  <a:pt x="1979" y="464"/>
                </a:lnTo>
                <a:lnTo>
                  <a:pt x="1990" y="477"/>
                </a:lnTo>
                <a:lnTo>
                  <a:pt x="1940" y="482"/>
                </a:lnTo>
                <a:lnTo>
                  <a:pt x="1938" y="479"/>
                </a:lnTo>
                <a:lnTo>
                  <a:pt x="1950" y="474"/>
                </a:lnTo>
                <a:lnTo>
                  <a:pt x="1911" y="466"/>
                </a:lnTo>
                <a:lnTo>
                  <a:pt x="1901" y="474"/>
                </a:lnTo>
                <a:lnTo>
                  <a:pt x="1812" y="477"/>
                </a:lnTo>
                <a:lnTo>
                  <a:pt x="1702" y="571"/>
                </a:lnTo>
                <a:lnTo>
                  <a:pt x="1725" y="574"/>
                </a:lnTo>
                <a:lnTo>
                  <a:pt x="1725" y="589"/>
                </a:lnTo>
                <a:lnTo>
                  <a:pt x="1738" y="579"/>
                </a:lnTo>
                <a:lnTo>
                  <a:pt x="1733" y="592"/>
                </a:lnTo>
                <a:lnTo>
                  <a:pt x="1749" y="587"/>
                </a:lnTo>
                <a:lnTo>
                  <a:pt x="1749" y="595"/>
                </a:lnTo>
                <a:lnTo>
                  <a:pt x="1754" y="579"/>
                </a:lnTo>
                <a:lnTo>
                  <a:pt x="1770" y="579"/>
                </a:lnTo>
                <a:lnTo>
                  <a:pt x="1793" y="598"/>
                </a:lnTo>
                <a:lnTo>
                  <a:pt x="1772" y="600"/>
                </a:lnTo>
                <a:lnTo>
                  <a:pt x="1788" y="608"/>
                </a:lnTo>
                <a:lnTo>
                  <a:pt x="1793" y="621"/>
                </a:lnTo>
                <a:lnTo>
                  <a:pt x="1780" y="650"/>
                </a:lnTo>
                <a:lnTo>
                  <a:pt x="1778" y="694"/>
                </a:lnTo>
                <a:lnTo>
                  <a:pt x="1702" y="786"/>
                </a:lnTo>
                <a:lnTo>
                  <a:pt x="1673" y="799"/>
                </a:lnTo>
                <a:lnTo>
                  <a:pt x="1654" y="786"/>
                </a:lnTo>
                <a:lnTo>
                  <a:pt x="1636" y="804"/>
                </a:lnTo>
                <a:lnTo>
                  <a:pt x="1633" y="802"/>
                </a:lnTo>
                <a:lnTo>
                  <a:pt x="1644" y="786"/>
                </a:lnTo>
                <a:lnTo>
                  <a:pt x="1638" y="765"/>
                </a:lnTo>
                <a:lnTo>
                  <a:pt x="1670" y="755"/>
                </a:lnTo>
                <a:lnTo>
                  <a:pt x="1696" y="694"/>
                </a:lnTo>
                <a:lnTo>
                  <a:pt x="1641" y="707"/>
                </a:lnTo>
                <a:lnTo>
                  <a:pt x="1633" y="687"/>
                </a:lnTo>
                <a:lnTo>
                  <a:pt x="1589" y="671"/>
                </a:lnTo>
                <a:lnTo>
                  <a:pt x="1560" y="608"/>
                </a:lnTo>
                <a:lnTo>
                  <a:pt x="1528" y="595"/>
                </a:lnTo>
                <a:lnTo>
                  <a:pt x="1479" y="613"/>
                </a:lnTo>
                <a:lnTo>
                  <a:pt x="1486" y="626"/>
                </a:lnTo>
                <a:lnTo>
                  <a:pt x="1468" y="663"/>
                </a:lnTo>
                <a:lnTo>
                  <a:pt x="1445" y="671"/>
                </a:lnTo>
                <a:lnTo>
                  <a:pt x="1426" y="663"/>
                </a:lnTo>
                <a:lnTo>
                  <a:pt x="1397" y="660"/>
                </a:lnTo>
                <a:lnTo>
                  <a:pt x="1327" y="676"/>
                </a:lnTo>
                <a:lnTo>
                  <a:pt x="1266" y="652"/>
                </a:lnTo>
                <a:lnTo>
                  <a:pt x="1227" y="657"/>
                </a:lnTo>
                <a:lnTo>
                  <a:pt x="1211" y="634"/>
                </a:lnTo>
                <a:lnTo>
                  <a:pt x="1172" y="621"/>
                </a:lnTo>
                <a:lnTo>
                  <a:pt x="1153" y="634"/>
                </a:lnTo>
                <a:lnTo>
                  <a:pt x="1151" y="663"/>
                </a:lnTo>
                <a:lnTo>
                  <a:pt x="1064" y="652"/>
                </a:lnTo>
                <a:lnTo>
                  <a:pt x="1004" y="684"/>
                </a:lnTo>
                <a:lnTo>
                  <a:pt x="975" y="694"/>
                </a:lnTo>
                <a:lnTo>
                  <a:pt x="972" y="721"/>
                </a:lnTo>
                <a:lnTo>
                  <a:pt x="933" y="716"/>
                </a:lnTo>
                <a:lnTo>
                  <a:pt x="925" y="752"/>
                </a:lnTo>
                <a:lnTo>
                  <a:pt x="888" y="760"/>
                </a:lnTo>
                <a:lnTo>
                  <a:pt x="899" y="786"/>
                </a:lnTo>
                <a:lnTo>
                  <a:pt x="891" y="810"/>
                </a:lnTo>
                <a:lnTo>
                  <a:pt x="836" y="841"/>
                </a:lnTo>
                <a:lnTo>
                  <a:pt x="802" y="846"/>
                </a:lnTo>
                <a:lnTo>
                  <a:pt x="797" y="865"/>
                </a:lnTo>
                <a:lnTo>
                  <a:pt x="812" y="873"/>
                </a:lnTo>
                <a:lnTo>
                  <a:pt x="812" y="893"/>
                </a:lnTo>
                <a:lnTo>
                  <a:pt x="794" y="888"/>
                </a:lnTo>
                <a:lnTo>
                  <a:pt x="768" y="902"/>
                </a:lnTo>
                <a:lnTo>
                  <a:pt x="758" y="870"/>
                </a:lnTo>
                <a:lnTo>
                  <a:pt x="734" y="893"/>
                </a:lnTo>
                <a:lnTo>
                  <a:pt x="668" y="893"/>
                </a:lnTo>
                <a:lnTo>
                  <a:pt x="637" y="927"/>
                </a:lnTo>
                <a:lnTo>
                  <a:pt x="616" y="917"/>
                </a:lnTo>
                <a:lnTo>
                  <a:pt x="613" y="902"/>
                </a:lnTo>
                <a:lnTo>
                  <a:pt x="550" y="873"/>
                </a:lnTo>
                <a:lnTo>
                  <a:pt x="505" y="888"/>
                </a:lnTo>
                <a:lnTo>
                  <a:pt x="508" y="862"/>
                </a:lnTo>
                <a:lnTo>
                  <a:pt x="498" y="857"/>
                </a:lnTo>
                <a:lnTo>
                  <a:pt x="505" y="849"/>
                </a:lnTo>
                <a:lnTo>
                  <a:pt x="490" y="846"/>
                </a:lnTo>
                <a:lnTo>
                  <a:pt x="493" y="826"/>
                </a:lnTo>
                <a:lnTo>
                  <a:pt x="511" y="833"/>
                </a:lnTo>
                <a:lnTo>
                  <a:pt x="519" y="826"/>
                </a:lnTo>
                <a:lnTo>
                  <a:pt x="500" y="810"/>
                </a:lnTo>
                <a:lnTo>
                  <a:pt x="490" y="823"/>
                </a:lnTo>
                <a:lnTo>
                  <a:pt x="487" y="794"/>
                </a:lnTo>
                <a:lnTo>
                  <a:pt x="466" y="789"/>
                </a:lnTo>
                <a:lnTo>
                  <a:pt x="451" y="765"/>
                </a:lnTo>
                <a:lnTo>
                  <a:pt x="469" y="765"/>
                </a:lnTo>
                <a:lnTo>
                  <a:pt x="469" y="752"/>
                </a:lnTo>
                <a:lnTo>
                  <a:pt x="482" y="750"/>
                </a:lnTo>
                <a:lnTo>
                  <a:pt x="519" y="752"/>
                </a:lnTo>
                <a:lnTo>
                  <a:pt x="487" y="716"/>
                </a:lnTo>
                <a:lnTo>
                  <a:pt x="427" y="728"/>
                </a:lnTo>
                <a:lnTo>
                  <a:pt x="432" y="731"/>
                </a:lnTo>
                <a:lnTo>
                  <a:pt x="422" y="741"/>
                </a:lnTo>
                <a:lnTo>
                  <a:pt x="411" y="733"/>
                </a:lnTo>
                <a:lnTo>
                  <a:pt x="400" y="768"/>
                </a:lnTo>
                <a:lnTo>
                  <a:pt x="414" y="775"/>
                </a:lnTo>
                <a:lnTo>
                  <a:pt x="424" y="812"/>
                </a:lnTo>
                <a:lnTo>
                  <a:pt x="453" y="841"/>
                </a:lnTo>
                <a:lnTo>
                  <a:pt x="443" y="844"/>
                </a:lnTo>
                <a:lnTo>
                  <a:pt x="432" y="870"/>
                </a:lnTo>
                <a:lnTo>
                  <a:pt x="419" y="865"/>
                </a:lnTo>
                <a:lnTo>
                  <a:pt x="417" y="851"/>
                </a:lnTo>
                <a:lnTo>
                  <a:pt x="390" y="865"/>
                </a:lnTo>
                <a:lnTo>
                  <a:pt x="369" y="849"/>
                </a:lnTo>
                <a:lnTo>
                  <a:pt x="343" y="817"/>
                </a:lnTo>
                <a:lnTo>
                  <a:pt x="324" y="817"/>
                </a:lnTo>
                <a:lnTo>
                  <a:pt x="322" y="794"/>
                </a:lnTo>
                <a:lnTo>
                  <a:pt x="254" y="752"/>
                </a:lnTo>
                <a:lnTo>
                  <a:pt x="280" y="736"/>
                </a:lnTo>
                <a:lnTo>
                  <a:pt x="270" y="726"/>
                </a:lnTo>
                <a:lnTo>
                  <a:pt x="290" y="716"/>
                </a:lnTo>
                <a:lnTo>
                  <a:pt x="230" y="731"/>
                </a:lnTo>
                <a:lnTo>
                  <a:pt x="228" y="741"/>
                </a:lnTo>
                <a:lnTo>
                  <a:pt x="212" y="733"/>
                </a:lnTo>
                <a:lnTo>
                  <a:pt x="230" y="750"/>
                </a:lnTo>
                <a:lnTo>
                  <a:pt x="254" y="747"/>
                </a:lnTo>
                <a:lnTo>
                  <a:pt x="214" y="768"/>
                </a:lnTo>
                <a:lnTo>
                  <a:pt x="191" y="750"/>
                </a:lnTo>
                <a:lnTo>
                  <a:pt x="209" y="736"/>
                </a:lnTo>
                <a:lnTo>
                  <a:pt x="183" y="733"/>
                </a:lnTo>
                <a:lnTo>
                  <a:pt x="183" y="726"/>
                </a:lnTo>
                <a:lnTo>
                  <a:pt x="157" y="731"/>
                </a:lnTo>
                <a:lnTo>
                  <a:pt x="149" y="750"/>
                </a:lnTo>
                <a:lnTo>
                  <a:pt x="128" y="747"/>
                </a:lnTo>
                <a:lnTo>
                  <a:pt x="128" y="723"/>
                </a:lnTo>
                <a:lnTo>
                  <a:pt x="107" y="697"/>
                </a:lnTo>
                <a:lnTo>
                  <a:pt x="49" y="702"/>
                </a:lnTo>
                <a:lnTo>
                  <a:pt x="36" y="694"/>
                </a:lnTo>
                <a:lnTo>
                  <a:pt x="44" y="681"/>
                </a:lnTo>
                <a:lnTo>
                  <a:pt x="68" y="652"/>
                </a:lnTo>
                <a:lnTo>
                  <a:pt x="54" y="618"/>
                </a:lnTo>
                <a:lnTo>
                  <a:pt x="65" y="610"/>
                </a:lnTo>
                <a:lnTo>
                  <a:pt x="59" y="584"/>
                </a:lnTo>
                <a:lnTo>
                  <a:pt x="0" y="57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86" name="Freeform 678"/>
          <p:cNvSpPr>
            <a:spLocks/>
          </p:cNvSpPr>
          <p:nvPr/>
        </p:nvSpPr>
        <p:spPr bwMode="auto">
          <a:xfrm>
            <a:off x="5376863" y="1711325"/>
            <a:ext cx="101600" cy="52388"/>
          </a:xfrm>
          <a:custGeom>
            <a:avLst/>
            <a:gdLst>
              <a:gd name="T0" fmla="*/ 0 w 72"/>
              <a:gd name="T1" fmla="*/ 38100 h 33"/>
              <a:gd name="T2" fmla="*/ 19756 w 72"/>
              <a:gd name="T3" fmla="*/ 30163 h 33"/>
              <a:gd name="T4" fmla="*/ 4233 w 72"/>
              <a:gd name="T5" fmla="*/ 17463 h 33"/>
              <a:gd name="T6" fmla="*/ 74789 w 72"/>
              <a:gd name="T7" fmla="*/ 0 h 33"/>
              <a:gd name="T8" fmla="*/ 90311 w 72"/>
              <a:gd name="T9" fmla="*/ 0 h 33"/>
              <a:gd name="T10" fmla="*/ 74789 w 72"/>
              <a:gd name="T11" fmla="*/ 17463 h 33"/>
              <a:gd name="T12" fmla="*/ 100189 w 72"/>
              <a:gd name="T13" fmla="*/ 17463 h 33"/>
              <a:gd name="T14" fmla="*/ 33867 w 72"/>
              <a:gd name="T15" fmla="*/ 41275 h 33"/>
              <a:gd name="T16" fmla="*/ 19756 w 72"/>
              <a:gd name="T17" fmla="*/ 50800 h 33"/>
              <a:gd name="T18" fmla="*/ 19756 w 72"/>
              <a:gd name="T19" fmla="*/ 41275 h 33"/>
              <a:gd name="T20" fmla="*/ 0 w 72"/>
              <a:gd name="T21" fmla="*/ 3810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0" y="24"/>
                </a:moveTo>
                <a:lnTo>
                  <a:pt x="14" y="19"/>
                </a:lnTo>
                <a:lnTo>
                  <a:pt x="3" y="11"/>
                </a:lnTo>
                <a:lnTo>
                  <a:pt x="53" y="0"/>
                </a:lnTo>
                <a:lnTo>
                  <a:pt x="64" y="0"/>
                </a:lnTo>
                <a:lnTo>
                  <a:pt x="53" y="11"/>
                </a:lnTo>
                <a:lnTo>
                  <a:pt x="71" y="11"/>
                </a:lnTo>
                <a:lnTo>
                  <a:pt x="24" y="26"/>
                </a:lnTo>
                <a:lnTo>
                  <a:pt x="14" y="32"/>
                </a:lnTo>
                <a:lnTo>
                  <a:pt x="14" y="26"/>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87" name="Freeform 679"/>
          <p:cNvSpPr>
            <a:spLocks/>
          </p:cNvSpPr>
          <p:nvPr/>
        </p:nvSpPr>
        <p:spPr bwMode="auto">
          <a:xfrm>
            <a:off x="5473700" y="2093913"/>
            <a:ext cx="131763" cy="106362"/>
          </a:xfrm>
          <a:custGeom>
            <a:avLst/>
            <a:gdLst>
              <a:gd name="T0" fmla="*/ 0 w 93"/>
              <a:gd name="T1" fmla="*/ 50800 h 67"/>
              <a:gd name="T2" fmla="*/ 14168 w 93"/>
              <a:gd name="T3" fmla="*/ 76200 h 67"/>
              <a:gd name="T4" fmla="*/ 25503 w 93"/>
              <a:gd name="T5" fmla="*/ 71437 h 67"/>
              <a:gd name="T6" fmla="*/ 41087 w 93"/>
              <a:gd name="T7" fmla="*/ 84137 h 67"/>
              <a:gd name="T8" fmla="*/ 51005 w 93"/>
              <a:gd name="T9" fmla="*/ 76200 h 67"/>
              <a:gd name="T10" fmla="*/ 48171 w 93"/>
              <a:gd name="T11" fmla="*/ 104775 h 67"/>
              <a:gd name="T12" fmla="*/ 130346 w 93"/>
              <a:gd name="T13" fmla="*/ 104775 h 67"/>
              <a:gd name="T14" fmla="*/ 96343 w 93"/>
              <a:gd name="T15" fmla="*/ 87312 h 67"/>
              <a:gd name="T16" fmla="*/ 85008 w 93"/>
              <a:gd name="T17" fmla="*/ 53975 h 67"/>
              <a:gd name="T18" fmla="*/ 85008 w 93"/>
              <a:gd name="T19" fmla="*/ 22225 h 67"/>
              <a:gd name="T20" fmla="*/ 103427 w 93"/>
              <a:gd name="T21" fmla="*/ 0 h 67"/>
              <a:gd name="T22" fmla="*/ 36837 w 93"/>
              <a:gd name="T23" fmla="*/ 4762 h 67"/>
              <a:gd name="T24" fmla="*/ 22669 w 93"/>
              <a:gd name="T25" fmla="*/ 50800 h 67"/>
              <a:gd name="T26" fmla="*/ 0 w 93"/>
              <a:gd name="T27" fmla="*/ 50800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67"/>
              <a:gd name="T44" fmla="*/ 93 w 93"/>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67">
                <a:moveTo>
                  <a:pt x="0" y="32"/>
                </a:moveTo>
                <a:lnTo>
                  <a:pt x="10" y="48"/>
                </a:lnTo>
                <a:lnTo>
                  <a:pt x="18" y="45"/>
                </a:lnTo>
                <a:lnTo>
                  <a:pt x="29" y="53"/>
                </a:lnTo>
                <a:lnTo>
                  <a:pt x="36" y="48"/>
                </a:lnTo>
                <a:lnTo>
                  <a:pt x="34" y="66"/>
                </a:lnTo>
                <a:lnTo>
                  <a:pt x="92" y="66"/>
                </a:lnTo>
                <a:lnTo>
                  <a:pt x="68" y="55"/>
                </a:lnTo>
                <a:lnTo>
                  <a:pt x="60" y="34"/>
                </a:lnTo>
                <a:lnTo>
                  <a:pt x="60" y="14"/>
                </a:lnTo>
                <a:lnTo>
                  <a:pt x="73" y="0"/>
                </a:lnTo>
                <a:lnTo>
                  <a:pt x="26" y="3"/>
                </a:lnTo>
                <a:lnTo>
                  <a:pt x="16" y="32"/>
                </a:lnTo>
                <a:lnTo>
                  <a:pt x="0" y="3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88" name="Freeform 680"/>
          <p:cNvSpPr>
            <a:spLocks/>
          </p:cNvSpPr>
          <p:nvPr/>
        </p:nvSpPr>
        <p:spPr bwMode="auto">
          <a:xfrm>
            <a:off x="5521325" y="1919288"/>
            <a:ext cx="320675" cy="176212"/>
          </a:xfrm>
          <a:custGeom>
            <a:avLst/>
            <a:gdLst>
              <a:gd name="T0" fmla="*/ 0 w 227"/>
              <a:gd name="T1" fmla="*/ 149225 h 111"/>
              <a:gd name="T2" fmla="*/ 29666 w 227"/>
              <a:gd name="T3" fmla="*/ 149225 h 111"/>
              <a:gd name="T4" fmla="*/ 7063 w 227"/>
              <a:gd name="T5" fmla="*/ 166687 h 111"/>
              <a:gd name="T6" fmla="*/ 62157 w 227"/>
              <a:gd name="T7" fmla="*/ 174625 h 111"/>
              <a:gd name="T8" fmla="*/ 62157 w 227"/>
              <a:gd name="T9" fmla="*/ 153987 h 111"/>
              <a:gd name="T10" fmla="*/ 81935 w 227"/>
              <a:gd name="T11" fmla="*/ 153987 h 111"/>
              <a:gd name="T12" fmla="*/ 62157 w 227"/>
              <a:gd name="T13" fmla="*/ 146050 h 111"/>
              <a:gd name="T14" fmla="*/ 84760 w 227"/>
              <a:gd name="T15" fmla="*/ 149225 h 111"/>
              <a:gd name="T16" fmla="*/ 81935 w 227"/>
              <a:gd name="T17" fmla="*/ 130175 h 111"/>
              <a:gd name="T18" fmla="*/ 93236 w 227"/>
              <a:gd name="T19" fmla="*/ 138112 h 111"/>
              <a:gd name="T20" fmla="*/ 103125 w 227"/>
              <a:gd name="T21" fmla="*/ 130175 h 111"/>
              <a:gd name="T22" fmla="*/ 96061 w 227"/>
              <a:gd name="T23" fmla="*/ 117475 h 111"/>
              <a:gd name="T24" fmla="*/ 129965 w 227"/>
              <a:gd name="T25" fmla="*/ 117475 h 111"/>
              <a:gd name="T26" fmla="*/ 118664 w 227"/>
              <a:gd name="T27" fmla="*/ 104775 h 111"/>
              <a:gd name="T28" fmla="*/ 137029 w 227"/>
              <a:gd name="T29" fmla="*/ 104775 h 111"/>
              <a:gd name="T30" fmla="*/ 141267 w 227"/>
              <a:gd name="T31" fmla="*/ 87312 h 111"/>
              <a:gd name="T32" fmla="*/ 303723 w 227"/>
              <a:gd name="T33" fmla="*/ 33337 h 111"/>
              <a:gd name="T34" fmla="*/ 319262 w 227"/>
              <a:gd name="T35" fmla="*/ 12700 h 111"/>
              <a:gd name="T36" fmla="*/ 285358 w 227"/>
              <a:gd name="T37" fmla="*/ 0 h 111"/>
              <a:gd name="T38" fmla="*/ 218963 w 227"/>
              <a:gd name="T39" fmla="*/ 28575 h 111"/>
              <a:gd name="T40" fmla="*/ 152568 w 227"/>
              <a:gd name="T41" fmla="*/ 28575 h 111"/>
              <a:gd name="T42" fmla="*/ 81935 w 227"/>
              <a:gd name="T43" fmla="*/ 79375 h 111"/>
              <a:gd name="T44" fmla="*/ 40967 w 227"/>
              <a:gd name="T45" fmla="*/ 84137 h 111"/>
              <a:gd name="T46" fmla="*/ 40967 w 227"/>
              <a:gd name="T47" fmla="*/ 104775 h 111"/>
              <a:gd name="T48" fmla="*/ 59332 w 227"/>
              <a:gd name="T49" fmla="*/ 104775 h 111"/>
              <a:gd name="T50" fmla="*/ 36729 w 227"/>
              <a:gd name="T51" fmla="*/ 112712 h 111"/>
              <a:gd name="T52" fmla="*/ 48031 w 227"/>
              <a:gd name="T53" fmla="*/ 120650 h 111"/>
              <a:gd name="T54" fmla="*/ 29666 w 227"/>
              <a:gd name="T55" fmla="*/ 130175 h 111"/>
              <a:gd name="T56" fmla="*/ 48031 w 227"/>
              <a:gd name="T57" fmla="*/ 138112 h 111"/>
              <a:gd name="T58" fmla="*/ 0 w 227"/>
              <a:gd name="T59" fmla="*/ 149225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7"/>
              <a:gd name="T91" fmla="*/ 0 h 111"/>
              <a:gd name="T92" fmla="*/ 227 w 227"/>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7" h="111">
                <a:moveTo>
                  <a:pt x="0" y="94"/>
                </a:moveTo>
                <a:lnTo>
                  <a:pt x="21" y="94"/>
                </a:lnTo>
                <a:lnTo>
                  <a:pt x="5" y="105"/>
                </a:lnTo>
                <a:lnTo>
                  <a:pt x="44" y="110"/>
                </a:lnTo>
                <a:lnTo>
                  <a:pt x="44" y="97"/>
                </a:lnTo>
                <a:lnTo>
                  <a:pt x="58" y="97"/>
                </a:lnTo>
                <a:lnTo>
                  <a:pt x="44" y="92"/>
                </a:lnTo>
                <a:lnTo>
                  <a:pt x="60" y="94"/>
                </a:lnTo>
                <a:lnTo>
                  <a:pt x="58" y="82"/>
                </a:lnTo>
                <a:lnTo>
                  <a:pt x="66" y="87"/>
                </a:lnTo>
                <a:lnTo>
                  <a:pt x="73" y="82"/>
                </a:lnTo>
                <a:lnTo>
                  <a:pt x="68" y="74"/>
                </a:lnTo>
                <a:lnTo>
                  <a:pt x="92" y="74"/>
                </a:lnTo>
                <a:lnTo>
                  <a:pt x="84" y="66"/>
                </a:lnTo>
                <a:lnTo>
                  <a:pt x="97" y="66"/>
                </a:lnTo>
                <a:lnTo>
                  <a:pt x="100" y="55"/>
                </a:lnTo>
                <a:lnTo>
                  <a:pt x="215" y="21"/>
                </a:lnTo>
                <a:lnTo>
                  <a:pt x="226" y="8"/>
                </a:lnTo>
                <a:lnTo>
                  <a:pt x="202" y="0"/>
                </a:lnTo>
                <a:lnTo>
                  <a:pt x="155" y="18"/>
                </a:lnTo>
                <a:lnTo>
                  <a:pt x="108" y="18"/>
                </a:lnTo>
                <a:lnTo>
                  <a:pt x="58" y="50"/>
                </a:lnTo>
                <a:lnTo>
                  <a:pt x="29" y="53"/>
                </a:lnTo>
                <a:lnTo>
                  <a:pt x="29" y="66"/>
                </a:lnTo>
                <a:lnTo>
                  <a:pt x="42" y="66"/>
                </a:lnTo>
                <a:lnTo>
                  <a:pt x="26" y="71"/>
                </a:lnTo>
                <a:lnTo>
                  <a:pt x="34" y="76"/>
                </a:lnTo>
                <a:lnTo>
                  <a:pt x="21" y="82"/>
                </a:lnTo>
                <a:lnTo>
                  <a:pt x="34" y="87"/>
                </a:lnTo>
                <a:lnTo>
                  <a:pt x="0" y="9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89" name="Freeform 681"/>
          <p:cNvSpPr>
            <a:spLocks/>
          </p:cNvSpPr>
          <p:nvPr/>
        </p:nvSpPr>
        <p:spPr bwMode="auto">
          <a:xfrm>
            <a:off x="5707063" y="1687513"/>
            <a:ext cx="65087" cy="38100"/>
          </a:xfrm>
          <a:custGeom>
            <a:avLst/>
            <a:gdLst>
              <a:gd name="T0" fmla="*/ 0 w 46"/>
              <a:gd name="T1" fmla="*/ 23812 h 24"/>
              <a:gd name="T2" fmla="*/ 15564 w 46"/>
              <a:gd name="T3" fmla="*/ 36513 h 24"/>
              <a:gd name="T4" fmla="*/ 63672 w 46"/>
              <a:gd name="T5" fmla="*/ 19050 h 24"/>
              <a:gd name="T6" fmla="*/ 33958 w 46"/>
              <a:gd name="T7" fmla="*/ 0 h 24"/>
              <a:gd name="T8" fmla="*/ 0 w 46"/>
              <a:gd name="T9" fmla="*/ 23812 h 24"/>
              <a:gd name="T10" fmla="*/ 0 60000 65536"/>
              <a:gd name="T11" fmla="*/ 0 60000 65536"/>
              <a:gd name="T12" fmla="*/ 0 60000 65536"/>
              <a:gd name="T13" fmla="*/ 0 60000 65536"/>
              <a:gd name="T14" fmla="*/ 0 60000 65536"/>
              <a:gd name="T15" fmla="*/ 0 w 46"/>
              <a:gd name="T16" fmla="*/ 0 h 24"/>
              <a:gd name="T17" fmla="*/ 46 w 46"/>
              <a:gd name="T18" fmla="*/ 24 h 24"/>
            </a:gdLst>
            <a:ahLst/>
            <a:cxnLst>
              <a:cxn ang="T10">
                <a:pos x="T0" y="T1"/>
              </a:cxn>
              <a:cxn ang="T11">
                <a:pos x="T2" y="T3"/>
              </a:cxn>
              <a:cxn ang="T12">
                <a:pos x="T4" y="T5"/>
              </a:cxn>
              <a:cxn ang="T13">
                <a:pos x="T6" y="T7"/>
              </a:cxn>
              <a:cxn ang="T14">
                <a:pos x="T8" y="T9"/>
              </a:cxn>
            </a:cxnLst>
            <a:rect l="T15" t="T16" r="T17" b="T18"/>
            <a:pathLst>
              <a:path w="46" h="24">
                <a:moveTo>
                  <a:pt x="0" y="15"/>
                </a:moveTo>
                <a:lnTo>
                  <a:pt x="11" y="23"/>
                </a:lnTo>
                <a:lnTo>
                  <a:pt x="45" y="12"/>
                </a:lnTo>
                <a:lnTo>
                  <a:pt x="24" y="0"/>
                </a:lnTo>
                <a:lnTo>
                  <a:pt x="0" y="1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90" name="Freeform 682"/>
          <p:cNvSpPr>
            <a:spLocks/>
          </p:cNvSpPr>
          <p:nvPr/>
        </p:nvSpPr>
        <p:spPr bwMode="auto">
          <a:xfrm>
            <a:off x="6294438" y="1757363"/>
            <a:ext cx="57150" cy="26987"/>
          </a:xfrm>
          <a:custGeom>
            <a:avLst/>
            <a:gdLst>
              <a:gd name="T0" fmla="*/ 0 w 40"/>
              <a:gd name="T1" fmla="*/ 0 h 17"/>
              <a:gd name="T2" fmla="*/ 30004 w 40"/>
              <a:gd name="T3" fmla="*/ 15875 h 17"/>
              <a:gd name="T4" fmla="*/ 18574 w 40"/>
              <a:gd name="T5" fmla="*/ 25400 h 17"/>
              <a:gd name="T6" fmla="*/ 41434 w 40"/>
              <a:gd name="T7" fmla="*/ 15875 h 17"/>
              <a:gd name="T8" fmla="*/ 55721 w 40"/>
              <a:gd name="T9" fmla="*/ 7937 h 17"/>
              <a:gd name="T10" fmla="*/ 0 w 40"/>
              <a:gd name="T11" fmla="*/ 0 h 17"/>
              <a:gd name="T12" fmla="*/ 0 60000 65536"/>
              <a:gd name="T13" fmla="*/ 0 60000 65536"/>
              <a:gd name="T14" fmla="*/ 0 60000 65536"/>
              <a:gd name="T15" fmla="*/ 0 60000 65536"/>
              <a:gd name="T16" fmla="*/ 0 60000 65536"/>
              <a:gd name="T17" fmla="*/ 0 60000 65536"/>
              <a:gd name="T18" fmla="*/ 0 w 40"/>
              <a:gd name="T19" fmla="*/ 0 h 17"/>
              <a:gd name="T20" fmla="*/ 40 w 4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0" h="17">
                <a:moveTo>
                  <a:pt x="0" y="0"/>
                </a:moveTo>
                <a:lnTo>
                  <a:pt x="21" y="10"/>
                </a:lnTo>
                <a:lnTo>
                  <a:pt x="13" y="16"/>
                </a:lnTo>
                <a:lnTo>
                  <a:pt x="29" y="10"/>
                </a:lnTo>
                <a:lnTo>
                  <a:pt x="39" y="5"/>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91" name="Freeform 683"/>
          <p:cNvSpPr>
            <a:spLocks/>
          </p:cNvSpPr>
          <p:nvPr/>
        </p:nvSpPr>
        <p:spPr bwMode="auto">
          <a:xfrm>
            <a:off x="6302375" y="1695450"/>
            <a:ext cx="134938" cy="68263"/>
          </a:xfrm>
          <a:custGeom>
            <a:avLst/>
            <a:gdLst>
              <a:gd name="T0" fmla="*/ 0 w 96"/>
              <a:gd name="T1" fmla="*/ 53975 h 43"/>
              <a:gd name="T2" fmla="*/ 36546 w 96"/>
              <a:gd name="T3" fmla="*/ 15875 h 43"/>
              <a:gd name="T4" fmla="*/ 88553 w 96"/>
              <a:gd name="T5" fmla="*/ 0 h 43"/>
              <a:gd name="T6" fmla="*/ 133532 w 96"/>
              <a:gd name="T7" fmla="*/ 33338 h 43"/>
              <a:gd name="T8" fmla="*/ 122288 w 96"/>
              <a:gd name="T9" fmla="*/ 36513 h 43"/>
              <a:gd name="T10" fmla="*/ 125099 w 96"/>
              <a:gd name="T11" fmla="*/ 53975 h 43"/>
              <a:gd name="T12" fmla="*/ 56224 w 96"/>
              <a:gd name="T13" fmla="*/ 66675 h 43"/>
              <a:gd name="T14" fmla="*/ 0 w 96"/>
              <a:gd name="T15" fmla="*/ 53975 h 43"/>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43"/>
              <a:gd name="T26" fmla="*/ 96 w 9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43">
                <a:moveTo>
                  <a:pt x="0" y="34"/>
                </a:moveTo>
                <a:lnTo>
                  <a:pt x="26" y="10"/>
                </a:lnTo>
                <a:lnTo>
                  <a:pt x="63" y="0"/>
                </a:lnTo>
                <a:lnTo>
                  <a:pt x="95" y="21"/>
                </a:lnTo>
                <a:lnTo>
                  <a:pt x="87" y="23"/>
                </a:lnTo>
                <a:lnTo>
                  <a:pt x="89" y="34"/>
                </a:lnTo>
                <a:lnTo>
                  <a:pt x="40" y="42"/>
                </a:lnTo>
                <a:lnTo>
                  <a:pt x="0" y="3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92" name="Freeform 684"/>
          <p:cNvSpPr>
            <a:spLocks/>
          </p:cNvSpPr>
          <p:nvPr/>
        </p:nvSpPr>
        <p:spPr bwMode="auto">
          <a:xfrm>
            <a:off x="6335713" y="1752600"/>
            <a:ext cx="149225" cy="76200"/>
          </a:xfrm>
          <a:custGeom>
            <a:avLst/>
            <a:gdLst>
              <a:gd name="T0" fmla="*/ 0 w 106"/>
              <a:gd name="T1" fmla="*/ 33338 h 48"/>
              <a:gd name="T2" fmla="*/ 22525 w 106"/>
              <a:gd name="T3" fmla="*/ 38100 h 48"/>
              <a:gd name="T4" fmla="*/ 43641 w 106"/>
              <a:gd name="T5" fmla="*/ 63500 h 48"/>
              <a:gd name="T6" fmla="*/ 59127 w 106"/>
              <a:gd name="T7" fmla="*/ 55563 h 48"/>
              <a:gd name="T8" fmla="*/ 122477 w 106"/>
              <a:gd name="T9" fmla="*/ 74613 h 48"/>
              <a:gd name="T10" fmla="*/ 136555 w 106"/>
              <a:gd name="T11" fmla="*/ 66675 h 48"/>
              <a:gd name="T12" fmla="*/ 125293 w 106"/>
              <a:gd name="T13" fmla="*/ 46037 h 48"/>
              <a:gd name="T14" fmla="*/ 136555 w 106"/>
              <a:gd name="T15" fmla="*/ 50800 h 48"/>
              <a:gd name="T16" fmla="*/ 147817 w 106"/>
              <a:gd name="T17" fmla="*/ 17463 h 48"/>
              <a:gd name="T18" fmla="*/ 114030 w 106"/>
              <a:gd name="T19" fmla="*/ 4763 h 48"/>
              <a:gd name="T20" fmla="*/ 81651 w 106"/>
              <a:gd name="T21" fmla="*/ 20637 h 48"/>
              <a:gd name="T22" fmla="*/ 106992 w 106"/>
              <a:gd name="T23" fmla="*/ 12700 h 48"/>
              <a:gd name="T24" fmla="*/ 95729 w 106"/>
              <a:gd name="T25" fmla="*/ 0 h 48"/>
              <a:gd name="T26" fmla="*/ 43641 w 106"/>
              <a:gd name="T27" fmla="*/ 4763 h 48"/>
              <a:gd name="T28" fmla="*/ 0 w 106"/>
              <a:gd name="T29" fmla="*/ 33338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48"/>
              <a:gd name="T47" fmla="*/ 106 w 106"/>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48">
                <a:moveTo>
                  <a:pt x="0" y="21"/>
                </a:moveTo>
                <a:lnTo>
                  <a:pt x="16" y="24"/>
                </a:lnTo>
                <a:lnTo>
                  <a:pt x="31" y="40"/>
                </a:lnTo>
                <a:lnTo>
                  <a:pt x="42" y="35"/>
                </a:lnTo>
                <a:lnTo>
                  <a:pt x="87" y="47"/>
                </a:lnTo>
                <a:lnTo>
                  <a:pt x="97" y="42"/>
                </a:lnTo>
                <a:lnTo>
                  <a:pt x="89" y="29"/>
                </a:lnTo>
                <a:lnTo>
                  <a:pt x="97" y="32"/>
                </a:lnTo>
                <a:lnTo>
                  <a:pt x="105" y="11"/>
                </a:lnTo>
                <a:lnTo>
                  <a:pt x="81" y="3"/>
                </a:lnTo>
                <a:lnTo>
                  <a:pt x="58" y="13"/>
                </a:lnTo>
                <a:lnTo>
                  <a:pt x="76" y="8"/>
                </a:lnTo>
                <a:lnTo>
                  <a:pt x="68" y="0"/>
                </a:lnTo>
                <a:lnTo>
                  <a:pt x="31" y="3"/>
                </a:lnTo>
                <a:lnTo>
                  <a:pt x="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93" name="Freeform 685"/>
          <p:cNvSpPr>
            <a:spLocks/>
          </p:cNvSpPr>
          <p:nvPr/>
        </p:nvSpPr>
        <p:spPr bwMode="auto">
          <a:xfrm>
            <a:off x="6470650" y="1795463"/>
            <a:ext cx="125413" cy="76200"/>
          </a:xfrm>
          <a:custGeom>
            <a:avLst/>
            <a:gdLst>
              <a:gd name="T0" fmla="*/ 0 w 89"/>
              <a:gd name="T1" fmla="*/ 61913 h 48"/>
              <a:gd name="T2" fmla="*/ 14091 w 89"/>
              <a:gd name="T3" fmla="*/ 74613 h 48"/>
              <a:gd name="T4" fmla="*/ 114140 w 89"/>
              <a:gd name="T5" fmla="*/ 57150 h 48"/>
              <a:gd name="T6" fmla="*/ 124004 w 89"/>
              <a:gd name="T7" fmla="*/ 31750 h 48"/>
              <a:gd name="T8" fmla="*/ 95821 w 89"/>
              <a:gd name="T9" fmla="*/ 12700 h 48"/>
              <a:gd name="T10" fmla="*/ 73275 w 89"/>
              <a:gd name="T11" fmla="*/ 20637 h 48"/>
              <a:gd name="T12" fmla="*/ 76093 w 89"/>
              <a:gd name="T13" fmla="*/ 3175 h 48"/>
              <a:gd name="T14" fmla="*/ 57775 w 89"/>
              <a:gd name="T15" fmla="*/ 0 h 48"/>
              <a:gd name="T16" fmla="*/ 14091 w 89"/>
              <a:gd name="T17" fmla="*/ 53975 h 48"/>
              <a:gd name="T18" fmla="*/ 0 w 89"/>
              <a:gd name="T19" fmla="*/ 61913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48"/>
              <a:gd name="T32" fmla="*/ 89 w 8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48">
                <a:moveTo>
                  <a:pt x="0" y="39"/>
                </a:moveTo>
                <a:lnTo>
                  <a:pt x="10" y="47"/>
                </a:lnTo>
                <a:lnTo>
                  <a:pt x="81" y="36"/>
                </a:lnTo>
                <a:lnTo>
                  <a:pt x="88" y="20"/>
                </a:lnTo>
                <a:lnTo>
                  <a:pt x="68" y="8"/>
                </a:lnTo>
                <a:lnTo>
                  <a:pt x="52" y="13"/>
                </a:lnTo>
                <a:lnTo>
                  <a:pt x="54" y="2"/>
                </a:lnTo>
                <a:lnTo>
                  <a:pt x="41" y="0"/>
                </a:lnTo>
                <a:lnTo>
                  <a:pt x="10" y="34"/>
                </a:lnTo>
                <a:lnTo>
                  <a:pt x="0" y="3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94" name="Freeform 686"/>
          <p:cNvSpPr>
            <a:spLocks/>
          </p:cNvSpPr>
          <p:nvPr/>
        </p:nvSpPr>
        <p:spPr bwMode="auto">
          <a:xfrm>
            <a:off x="7242175" y="1952625"/>
            <a:ext cx="142875" cy="73025"/>
          </a:xfrm>
          <a:custGeom>
            <a:avLst/>
            <a:gdLst>
              <a:gd name="T0" fmla="*/ 0 w 101"/>
              <a:gd name="T1" fmla="*/ 42862 h 46"/>
              <a:gd name="T2" fmla="*/ 31121 w 101"/>
              <a:gd name="T3" fmla="*/ 4762 h 46"/>
              <a:gd name="T4" fmla="*/ 48097 w 101"/>
              <a:gd name="T5" fmla="*/ 0 h 46"/>
              <a:gd name="T6" fmla="*/ 82047 w 101"/>
              <a:gd name="T7" fmla="*/ 30163 h 46"/>
              <a:gd name="T8" fmla="*/ 86291 w 101"/>
              <a:gd name="T9" fmla="*/ 7938 h 46"/>
              <a:gd name="T10" fmla="*/ 123071 w 101"/>
              <a:gd name="T11" fmla="*/ 25400 h 46"/>
              <a:gd name="T12" fmla="*/ 115998 w 101"/>
              <a:gd name="T13" fmla="*/ 50800 h 46"/>
              <a:gd name="T14" fmla="*/ 141460 w 101"/>
              <a:gd name="T15" fmla="*/ 58738 h 46"/>
              <a:gd name="T16" fmla="*/ 70730 w 101"/>
              <a:gd name="T17" fmla="*/ 66675 h 46"/>
              <a:gd name="T18" fmla="*/ 59413 w 101"/>
              <a:gd name="T19" fmla="*/ 53975 h 46"/>
              <a:gd name="T20" fmla="*/ 48097 w 101"/>
              <a:gd name="T21" fmla="*/ 71438 h 46"/>
              <a:gd name="T22" fmla="*/ 0 w 101"/>
              <a:gd name="T23" fmla="*/ 42862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46"/>
              <a:gd name="T38" fmla="*/ 101 w 101"/>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46">
                <a:moveTo>
                  <a:pt x="0" y="27"/>
                </a:moveTo>
                <a:lnTo>
                  <a:pt x="22" y="3"/>
                </a:lnTo>
                <a:lnTo>
                  <a:pt x="34" y="0"/>
                </a:lnTo>
                <a:lnTo>
                  <a:pt x="58" y="19"/>
                </a:lnTo>
                <a:lnTo>
                  <a:pt x="61" y="5"/>
                </a:lnTo>
                <a:lnTo>
                  <a:pt x="87" y="16"/>
                </a:lnTo>
                <a:lnTo>
                  <a:pt x="82" y="32"/>
                </a:lnTo>
                <a:lnTo>
                  <a:pt x="100" y="37"/>
                </a:lnTo>
                <a:lnTo>
                  <a:pt x="50" y="42"/>
                </a:lnTo>
                <a:lnTo>
                  <a:pt x="42" y="34"/>
                </a:lnTo>
                <a:lnTo>
                  <a:pt x="34" y="45"/>
                </a:lnTo>
                <a:lnTo>
                  <a:pt x="0" y="2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95" name="Freeform 687"/>
          <p:cNvSpPr>
            <a:spLocks/>
          </p:cNvSpPr>
          <p:nvPr/>
        </p:nvSpPr>
        <p:spPr bwMode="auto">
          <a:xfrm>
            <a:off x="7339013" y="1957388"/>
            <a:ext cx="90487" cy="50800"/>
          </a:xfrm>
          <a:custGeom>
            <a:avLst/>
            <a:gdLst>
              <a:gd name="T0" fmla="*/ 0 w 64"/>
              <a:gd name="T1" fmla="*/ 0 h 32"/>
              <a:gd name="T2" fmla="*/ 29691 w 64"/>
              <a:gd name="T3" fmla="*/ 15875 h 32"/>
              <a:gd name="T4" fmla="*/ 18380 w 64"/>
              <a:gd name="T5" fmla="*/ 33337 h 32"/>
              <a:gd name="T6" fmla="*/ 36760 w 64"/>
              <a:gd name="T7" fmla="*/ 49212 h 32"/>
              <a:gd name="T8" fmla="*/ 62210 w 64"/>
              <a:gd name="T9" fmla="*/ 49212 h 32"/>
              <a:gd name="T10" fmla="*/ 89073 w 64"/>
              <a:gd name="T11" fmla="*/ 28575 h 32"/>
              <a:gd name="T12" fmla="*/ 0 w 64"/>
              <a:gd name="T13" fmla="*/ 0 h 32"/>
              <a:gd name="T14" fmla="*/ 0 60000 65536"/>
              <a:gd name="T15" fmla="*/ 0 60000 65536"/>
              <a:gd name="T16" fmla="*/ 0 60000 65536"/>
              <a:gd name="T17" fmla="*/ 0 60000 65536"/>
              <a:gd name="T18" fmla="*/ 0 60000 65536"/>
              <a:gd name="T19" fmla="*/ 0 60000 65536"/>
              <a:gd name="T20" fmla="*/ 0 60000 65536"/>
              <a:gd name="T21" fmla="*/ 0 w 64"/>
              <a:gd name="T22" fmla="*/ 0 h 32"/>
              <a:gd name="T23" fmla="*/ 64 w 6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
                <a:moveTo>
                  <a:pt x="0" y="0"/>
                </a:moveTo>
                <a:lnTo>
                  <a:pt x="21" y="10"/>
                </a:lnTo>
                <a:lnTo>
                  <a:pt x="13" y="21"/>
                </a:lnTo>
                <a:lnTo>
                  <a:pt x="26" y="31"/>
                </a:lnTo>
                <a:lnTo>
                  <a:pt x="44" y="31"/>
                </a:lnTo>
                <a:lnTo>
                  <a:pt x="63" y="18"/>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96" name="Freeform 688"/>
          <p:cNvSpPr>
            <a:spLocks/>
          </p:cNvSpPr>
          <p:nvPr/>
        </p:nvSpPr>
        <p:spPr bwMode="auto">
          <a:xfrm>
            <a:off x="7346950" y="2801938"/>
            <a:ext cx="63500" cy="255587"/>
          </a:xfrm>
          <a:custGeom>
            <a:avLst/>
            <a:gdLst>
              <a:gd name="T0" fmla="*/ 0 w 45"/>
              <a:gd name="T1" fmla="*/ 61912 h 161"/>
              <a:gd name="T2" fmla="*/ 11289 w 45"/>
              <a:gd name="T3" fmla="*/ 96837 h 161"/>
              <a:gd name="T4" fmla="*/ 11289 w 45"/>
              <a:gd name="T5" fmla="*/ 254000 h 161"/>
              <a:gd name="T6" fmla="*/ 22578 w 45"/>
              <a:gd name="T7" fmla="*/ 233362 h 161"/>
              <a:gd name="T8" fmla="*/ 40922 w 45"/>
              <a:gd name="T9" fmla="*/ 249237 h 161"/>
              <a:gd name="T10" fmla="*/ 22578 w 45"/>
              <a:gd name="T11" fmla="*/ 203200 h 161"/>
              <a:gd name="T12" fmla="*/ 33867 w 45"/>
              <a:gd name="T13" fmla="*/ 161925 h 161"/>
              <a:gd name="T14" fmla="*/ 62089 w 45"/>
              <a:gd name="T15" fmla="*/ 174625 h 161"/>
              <a:gd name="T16" fmla="*/ 33867 w 45"/>
              <a:gd name="T17" fmla="*/ 87312 h 161"/>
              <a:gd name="T18" fmla="*/ 22578 w 45"/>
              <a:gd name="T19" fmla="*/ 0 h 161"/>
              <a:gd name="T20" fmla="*/ 0 w 45"/>
              <a:gd name="T21" fmla="*/ 61912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61"/>
              <a:gd name="T35" fmla="*/ 45 w 45"/>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61">
                <a:moveTo>
                  <a:pt x="0" y="39"/>
                </a:moveTo>
                <a:lnTo>
                  <a:pt x="8" y="61"/>
                </a:lnTo>
                <a:lnTo>
                  <a:pt x="8" y="160"/>
                </a:lnTo>
                <a:lnTo>
                  <a:pt x="16" y="147"/>
                </a:lnTo>
                <a:lnTo>
                  <a:pt x="29" y="157"/>
                </a:lnTo>
                <a:lnTo>
                  <a:pt x="16" y="128"/>
                </a:lnTo>
                <a:lnTo>
                  <a:pt x="24" y="102"/>
                </a:lnTo>
                <a:lnTo>
                  <a:pt x="44" y="110"/>
                </a:lnTo>
                <a:lnTo>
                  <a:pt x="24" y="55"/>
                </a:lnTo>
                <a:lnTo>
                  <a:pt x="16" y="0"/>
                </a:lnTo>
                <a:lnTo>
                  <a:pt x="0" y="3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97" name="Freeform 689"/>
          <p:cNvSpPr>
            <a:spLocks/>
          </p:cNvSpPr>
          <p:nvPr/>
        </p:nvSpPr>
        <p:spPr bwMode="auto">
          <a:xfrm>
            <a:off x="7442200" y="1985963"/>
            <a:ext cx="96838" cy="34925"/>
          </a:xfrm>
          <a:custGeom>
            <a:avLst/>
            <a:gdLst>
              <a:gd name="T0" fmla="*/ 0 w 69"/>
              <a:gd name="T1" fmla="*/ 0 h 22"/>
              <a:gd name="T2" fmla="*/ 14034 w 69"/>
              <a:gd name="T3" fmla="*/ 20637 h 22"/>
              <a:gd name="T4" fmla="*/ 58945 w 69"/>
              <a:gd name="T5" fmla="*/ 33338 h 22"/>
              <a:gd name="T6" fmla="*/ 95435 w 69"/>
              <a:gd name="T7" fmla="*/ 25400 h 22"/>
              <a:gd name="T8" fmla="*/ 0 w 69"/>
              <a:gd name="T9" fmla="*/ 0 h 22"/>
              <a:gd name="T10" fmla="*/ 0 60000 65536"/>
              <a:gd name="T11" fmla="*/ 0 60000 65536"/>
              <a:gd name="T12" fmla="*/ 0 60000 65536"/>
              <a:gd name="T13" fmla="*/ 0 60000 65536"/>
              <a:gd name="T14" fmla="*/ 0 60000 65536"/>
              <a:gd name="T15" fmla="*/ 0 w 69"/>
              <a:gd name="T16" fmla="*/ 0 h 22"/>
              <a:gd name="T17" fmla="*/ 69 w 69"/>
              <a:gd name="T18" fmla="*/ 22 h 22"/>
            </a:gdLst>
            <a:ahLst/>
            <a:cxnLst>
              <a:cxn ang="T10">
                <a:pos x="T0" y="T1"/>
              </a:cxn>
              <a:cxn ang="T11">
                <a:pos x="T2" y="T3"/>
              </a:cxn>
              <a:cxn ang="T12">
                <a:pos x="T4" y="T5"/>
              </a:cxn>
              <a:cxn ang="T13">
                <a:pos x="T6" y="T7"/>
              </a:cxn>
              <a:cxn ang="T14">
                <a:pos x="T8" y="T9"/>
              </a:cxn>
            </a:cxnLst>
            <a:rect l="T15" t="T16" r="T17" b="T18"/>
            <a:pathLst>
              <a:path w="69" h="22">
                <a:moveTo>
                  <a:pt x="0" y="0"/>
                </a:moveTo>
                <a:lnTo>
                  <a:pt x="10" y="13"/>
                </a:lnTo>
                <a:lnTo>
                  <a:pt x="42" y="21"/>
                </a:lnTo>
                <a:lnTo>
                  <a:pt x="68" y="16"/>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98" name="Freeform 690"/>
          <p:cNvSpPr>
            <a:spLocks/>
          </p:cNvSpPr>
          <p:nvPr/>
        </p:nvSpPr>
        <p:spPr bwMode="auto">
          <a:xfrm>
            <a:off x="4219575" y="3122613"/>
            <a:ext cx="257175" cy="209550"/>
          </a:xfrm>
          <a:custGeom>
            <a:avLst/>
            <a:gdLst>
              <a:gd name="T0" fmla="*/ 0 w 182"/>
              <a:gd name="T1" fmla="*/ 17462 h 132"/>
              <a:gd name="T2" fmla="*/ 11304 w 182"/>
              <a:gd name="T3" fmla="*/ 53975 h 132"/>
              <a:gd name="T4" fmla="*/ 63587 w 182"/>
              <a:gd name="T5" fmla="*/ 57150 h 132"/>
              <a:gd name="T6" fmla="*/ 36739 w 182"/>
              <a:gd name="T7" fmla="*/ 115887 h 132"/>
              <a:gd name="T8" fmla="*/ 36739 w 182"/>
              <a:gd name="T9" fmla="*/ 177800 h 132"/>
              <a:gd name="T10" fmla="*/ 77718 w 182"/>
              <a:gd name="T11" fmla="*/ 207963 h 132"/>
              <a:gd name="T12" fmla="*/ 148370 w 182"/>
              <a:gd name="T13" fmla="*/ 192087 h 132"/>
              <a:gd name="T14" fmla="*/ 192175 w 182"/>
              <a:gd name="T15" fmla="*/ 138112 h 132"/>
              <a:gd name="T16" fmla="*/ 185110 w 182"/>
              <a:gd name="T17" fmla="*/ 120650 h 132"/>
              <a:gd name="T18" fmla="*/ 207718 w 182"/>
              <a:gd name="T19" fmla="*/ 79375 h 132"/>
              <a:gd name="T20" fmla="*/ 255762 w 182"/>
              <a:gd name="T21" fmla="*/ 53975 h 132"/>
              <a:gd name="T22" fmla="*/ 255762 w 182"/>
              <a:gd name="T23" fmla="*/ 36512 h 132"/>
              <a:gd name="T24" fmla="*/ 226088 w 182"/>
              <a:gd name="T25" fmla="*/ 36512 h 132"/>
              <a:gd name="T26" fmla="*/ 219023 w 182"/>
              <a:gd name="T27" fmla="*/ 33337 h 132"/>
              <a:gd name="T28" fmla="*/ 151196 w 182"/>
              <a:gd name="T29" fmla="*/ 7937 h 132"/>
              <a:gd name="T30" fmla="*/ 22609 w 182"/>
              <a:gd name="T31" fmla="*/ 0 h 132"/>
              <a:gd name="T32" fmla="*/ 0 w 182"/>
              <a:gd name="T33" fmla="*/ 17462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2"/>
              <a:gd name="T52" fmla="*/ 0 h 132"/>
              <a:gd name="T53" fmla="*/ 182 w 182"/>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2" h="132">
                <a:moveTo>
                  <a:pt x="0" y="11"/>
                </a:moveTo>
                <a:lnTo>
                  <a:pt x="8" y="34"/>
                </a:lnTo>
                <a:lnTo>
                  <a:pt x="45" y="36"/>
                </a:lnTo>
                <a:lnTo>
                  <a:pt x="26" y="73"/>
                </a:lnTo>
                <a:lnTo>
                  <a:pt x="26" y="112"/>
                </a:lnTo>
                <a:lnTo>
                  <a:pt x="55" y="131"/>
                </a:lnTo>
                <a:lnTo>
                  <a:pt x="105" y="121"/>
                </a:lnTo>
                <a:lnTo>
                  <a:pt x="136" y="87"/>
                </a:lnTo>
                <a:lnTo>
                  <a:pt x="131" y="76"/>
                </a:lnTo>
                <a:lnTo>
                  <a:pt x="147" y="50"/>
                </a:lnTo>
                <a:lnTo>
                  <a:pt x="181" y="34"/>
                </a:lnTo>
                <a:lnTo>
                  <a:pt x="181" y="23"/>
                </a:lnTo>
                <a:lnTo>
                  <a:pt x="160" y="23"/>
                </a:lnTo>
                <a:lnTo>
                  <a:pt x="155" y="21"/>
                </a:lnTo>
                <a:lnTo>
                  <a:pt x="107" y="5"/>
                </a:lnTo>
                <a:lnTo>
                  <a:pt x="16" y="0"/>
                </a:lnTo>
                <a:lnTo>
                  <a:pt x="0" y="1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699" name="Freeform 691"/>
          <p:cNvSpPr>
            <a:spLocks/>
          </p:cNvSpPr>
          <p:nvPr/>
        </p:nvSpPr>
        <p:spPr bwMode="auto">
          <a:xfrm>
            <a:off x="3201988" y="4075113"/>
            <a:ext cx="85725" cy="93662"/>
          </a:xfrm>
          <a:custGeom>
            <a:avLst/>
            <a:gdLst>
              <a:gd name="T0" fmla="*/ 0 w 61"/>
              <a:gd name="T1" fmla="*/ 42862 h 59"/>
              <a:gd name="T2" fmla="*/ 25296 w 61"/>
              <a:gd name="T3" fmla="*/ 0 h 59"/>
              <a:gd name="T4" fmla="*/ 84320 w 61"/>
              <a:gd name="T5" fmla="*/ 4762 h 59"/>
              <a:gd name="T6" fmla="*/ 77293 w 61"/>
              <a:gd name="T7" fmla="*/ 84137 h 59"/>
              <a:gd name="T8" fmla="*/ 36539 w 61"/>
              <a:gd name="T9" fmla="*/ 92075 h 59"/>
              <a:gd name="T10" fmla="*/ 0 w 61"/>
              <a:gd name="T11" fmla="*/ 42862 h 59"/>
              <a:gd name="T12" fmla="*/ 0 60000 65536"/>
              <a:gd name="T13" fmla="*/ 0 60000 65536"/>
              <a:gd name="T14" fmla="*/ 0 60000 65536"/>
              <a:gd name="T15" fmla="*/ 0 60000 65536"/>
              <a:gd name="T16" fmla="*/ 0 60000 65536"/>
              <a:gd name="T17" fmla="*/ 0 60000 65536"/>
              <a:gd name="T18" fmla="*/ 0 w 61"/>
              <a:gd name="T19" fmla="*/ 0 h 59"/>
              <a:gd name="T20" fmla="*/ 61 w 6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61" h="59">
                <a:moveTo>
                  <a:pt x="0" y="27"/>
                </a:moveTo>
                <a:lnTo>
                  <a:pt x="18" y="0"/>
                </a:lnTo>
                <a:lnTo>
                  <a:pt x="60" y="3"/>
                </a:lnTo>
                <a:lnTo>
                  <a:pt x="55" y="53"/>
                </a:lnTo>
                <a:lnTo>
                  <a:pt x="26" y="58"/>
                </a:lnTo>
                <a:lnTo>
                  <a:pt x="0" y="2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00" name="Freeform 692"/>
          <p:cNvSpPr>
            <a:spLocks/>
          </p:cNvSpPr>
          <p:nvPr/>
        </p:nvSpPr>
        <p:spPr bwMode="auto">
          <a:xfrm>
            <a:off x="5140325" y="3300413"/>
            <a:ext cx="149225" cy="131762"/>
          </a:xfrm>
          <a:custGeom>
            <a:avLst/>
            <a:gdLst>
              <a:gd name="T0" fmla="*/ 0 w 106"/>
              <a:gd name="T1" fmla="*/ 120650 h 83"/>
              <a:gd name="T2" fmla="*/ 4223 w 106"/>
              <a:gd name="T3" fmla="*/ 109537 h 83"/>
              <a:gd name="T4" fmla="*/ 29563 w 106"/>
              <a:gd name="T5" fmla="*/ 80962 h 83"/>
              <a:gd name="T6" fmla="*/ 14078 w 106"/>
              <a:gd name="T7" fmla="*/ 68262 h 83"/>
              <a:gd name="T8" fmla="*/ 14078 w 106"/>
              <a:gd name="T9" fmla="*/ 30162 h 83"/>
              <a:gd name="T10" fmla="*/ 29563 w 106"/>
              <a:gd name="T11" fmla="*/ 9525 h 83"/>
              <a:gd name="T12" fmla="*/ 147817 w 106"/>
              <a:gd name="T13" fmla="*/ 0 h 83"/>
              <a:gd name="T14" fmla="*/ 125293 w 106"/>
              <a:gd name="T15" fmla="*/ 17462 h 83"/>
              <a:gd name="T16" fmla="*/ 121069 w 106"/>
              <a:gd name="T17" fmla="*/ 71437 h 83"/>
              <a:gd name="T18" fmla="*/ 68981 w 106"/>
              <a:gd name="T19" fmla="*/ 104775 h 83"/>
              <a:gd name="T20" fmla="*/ 25340 w 106"/>
              <a:gd name="T21" fmla="*/ 130175 h 83"/>
              <a:gd name="T22" fmla="*/ 0 w 106"/>
              <a:gd name="T23" fmla="*/ 120650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83"/>
              <a:gd name="T38" fmla="*/ 106 w 106"/>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83">
                <a:moveTo>
                  <a:pt x="0" y="76"/>
                </a:moveTo>
                <a:lnTo>
                  <a:pt x="3" y="69"/>
                </a:lnTo>
                <a:lnTo>
                  <a:pt x="21" y="51"/>
                </a:lnTo>
                <a:lnTo>
                  <a:pt x="10" y="43"/>
                </a:lnTo>
                <a:lnTo>
                  <a:pt x="10" y="19"/>
                </a:lnTo>
                <a:lnTo>
                  <a:pt x="21" y="6"/>
                </a:lnTo>
                <a:lnTo>
                  <a:pt x="105" y="0"/>
                </a:lnTo>
                <a:lnTo>
                  <a:pt x="89" y="11"/>
                </a:lnTo>
                <a:lnTo>
                  <a:pt x="86" y="45"/>
                </a:lnTo>
                <a:lnTo>
                  <a:pt x="49" y="66"/>
                </a:lnTo>
                <a:lnTo>
                  <a:pt x="18" y="82"/>
                </a:lnTo>
                <a:lnTo>
                  <a:pt x="0" y="7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01" name="Freeform 693"/>
          <p:cNvSpPr>
            <a:spLocks/>
          </p:cNvSpPr>
          <p:nvPr/>
        </p:nvSpPr>
        <p:spPr bwMode="auto">
          <a:xfrm>
            <a:off x="5467350" y="3592513"/>
            <a:ext cx="107950" cy="80962"/>
          </a:xfrm>
          <a:custGeom>
            <a:avLst/>
            <a:gdLst>
              <a:gd name="T0" fmla="*/ 0 w 77"/>
              <a:gd name="T1" fmla="*/ 33337 h 51"/>
              <a:gd name="T2" fmla="*/ 7010 w 77"/>
              <a:gd name="T3" fmla="*/ 30162 h 51"/>
              <a:gd name="T4" fmla="*/ 16823 w 77"/>
              <a:gd name="T5" fmla="*/ 46037 h 51"/>
              <a:gd name="T6" fmla="*/ 57480 w 77"/>
              <a:gd name="T7" fmla="*/ 46037 h 51"/>
              <a:gd name="T8" fmla="*/ 102342 w 77"/>
              <a:gd name="T9" fmla="*/ 0 h 51"/>
              <a:gd name="T10" fmla="*/ 106548 w 77"/>
              <a:gd name="T11" fmla="*/ 25400 h 51"/>
              <a:gd name="T12" fmla="*/ 95332 w 77"/>
              <a:gd name="T13" fmla="*/ 25400 h 51"/>
              <a:gd name="T14" fmla="*/ 102342 w 77"/>
              <a:gd name="T15" fmla="*/ 46037 h 51"/>
              <a:gd name="T16" fmla="*/ 88323 w 77"/>
              <a:gd name="T17" fmla="*/ 79375 h 51"/>
              <a:gd name="T18" fmla="*/ 21029 w 77"/>
              <a:gd name="T19" fmla="*/ 74612 h 51"/>
              <a:gd name="T20" fmla="*/ 0 w 77"/>
              <a:gd name="T21" fmla="*/ 3333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51"/>
              <a:gd name="T35" fmla="*/ 77 w 77"/>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51">
                <a:moveTo>
                  <a:pt x="0" y="21"/>
                </a:moveTo>
                <a:lnTo>
                  <a:pt x="5" y="19"/>
                </a:lnTo>
                <a:lnTo>
                  <a:pt x="12" y="29"/>
                </a:lnTo>
                <a:lnTo>
                  <a:pt x="41" y="29"/>
                </a:lnTo>
                <a:lnTo>
                  <a:pt x="73" y="0"/>
                </a:lnTo>
                <a:lnTo>
                  <a:pt x="76" y="16"/>
                </a:lnTo>
                <a:lnTo>
                  <a:pt x="68" y="16"/>
                </a:lnTo>
                <a:lnTo>
                  <a:pt x="73" y="29"/>
                </a:lnTo>
                <a:lnTo>
                  <a:pt x="63" y="50"/>
                </a:lnTo>
                <a:lnTo>
                  <a:pt x="15" y="47"/>
                </a:lnTo>
                <a:lnTo>
                  <a:pt x="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02" name="Freeform 694"/>
          <p:cNvSpPr>
            <a:spLocks/>
          </p:cNvSpPr>
          <p:nvPr/>
        </p:nvSpPr>
        <p:spPr bwMode="auto">
          <a:xfrm>
            <a:off x="4559300" y="3305175"/>
            <a:ext cx="82550" cy="180975"/>
          </a:xfrm>
          <a:custGeom>
            <a:avLst/>
            <a:gdLst>
              <a:gd name="T0" fmla="*/ 0 w 59"/>
              <a:gd name="T1" fmla="*/ 79375 h 114"/>
              <a:gd name="T2" fmla="*/ 18189 w 59"/>
              <a:gd name="T3" fmla="*/ 66675 h 114"/>
              <a:gd name="T4" fmla="*/ 29382 w 59"/>
              <a:gd name="T5" fmla="*/ 4763 h 114"/>
              <a:gd name="T6" fmla="*/ 76953 w 59"/>
              <a:gd name="T7" fmla="*/ 0 h 114"/>
              <a:gd name="T8" fmla="*/ 65760 w 59"/>
              <a:gd name="T9" fmla="*/ 22225 h 114"/>
              <a:gd name="T10" fmla="*/ 76953 w 59"/>
              <a:gd name="T11" fmla="*/ 49212 h 114"/>
              <a:gd name="T12" fmla="*/ 54567 w 59"/>
              <a:gd name="T13" fmla="*/ 79375 h 114"/>
              <a:gd name="T14" fmla="*/ 81151 w 59"/>
              <a:gd name="T15" fmla="*/ 104775 h 114"/>
              <a:gd name="T16" fmla="*/ 44773 w 59"/>
              <a:gd name="T17" fmla="*/ 179388 h 114"/>
              <a:gd name="T18" fmla="*/ 37777 w 59"/>
              <a:gd name="T19" fmla="*/ 130175 h 114"/>
              <a:gd name="T20" fmla="*/ 0 w 59"/>
              <a:gd name="T21" fmla="*/ 79375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14"/>
              <a:gd name="T35" fmla="*/ 59 w 59"/>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14">
                <a:moveTo>
                  <a:pt x="0" y="50"/>
                </a:moveTo>
                <a:lnTo>
                  <a:pt x="13" y="42"/>
                </a:lnTo>
                <a:lnTo>
                  <a:pt x="21" y="3"/>
                </a:lnTo>
                <a:lnTo>
                  <a:pt x="55" y="0"/>
                </a:lnTo>
                <a:lnTo>
                  <a:pt x="47" y="14"/>
                </a:lnTo>
                <a:lnTo>
                  <a:pt x="55" y="31"/>
                </a:lnTo>
                <a:lnTo>
                  <a:pt x="39" y="50"/>
                </a:lnTo>
                <a:lnTo>
                  <a:pt x="58" y="66"/>
                </a:lnTo>
                <a:lnTo>
                  <a:pt x="32" y="113"/>
                </a:lnTo>
                <a:lnTo>
                  <a:pt x="27" y="82"/>
                </a:lnTo>
                <a:lnTo>
                  <a:pt x="0" y="5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03" name="Freeform 695"/>
          <p:cNvSpPr>
            <a:spLocks/>
          </p:cNvSpPr>
          <p:nvPr/>
        </p:nvSpPr>
        <p:spPr bwMode="auto">
          <a:xfrm>
            <a:off x="4946650" y="3171825"/>
            <a:ext cx="61913" cy="52388"/>
          </a:xfrm>
          <a:custGeom>
            <a:avLst/>
            <a:gdLst>
              <a:gd name="T0" fmla="*/ 0 w 43"/>
              <a:gd name="T1" fmla="*/ 33338 h 33"/>
              <a:gd name="T2" fmla="*/ 8639 w 43"/>
              <a:gd name="T3" fmla="*/ 4763 h 33"/>
              <a:gd name="T4" fmla="*/ 41755 w 43"/>
              <a:gd name="T5" fmla="*/ 0 h 33"/>
              <a:gd name="T6" fmla="*/ 60473 w 43"/>
              <a:gd name="T7" fmla="*/ 25400 h 33"/>
              <a:gd name="T8" fmla="*/ 31676 w 43"/>
              <a:gd name="T9" fmla="*/ 25400 h 33"/>
              <a:gd name="T10" fmla="*/ 4320 w 43"/>
              <a:gd name="T11" fmla="*/ 50800 h 33"/>
              <a:gd name="T12" fmla="*/ 15838 w 43"/>
              <a:gd name="T13" fmla="*/ 33338 h 33"/>
              <a:gd name="T14" fmla="*/ 0 w 43"/>
              <a:gd name="T15" fmla="*/ 33338 h 33"/>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3"/>
              <a:gd name="T26" fmla="*/ 43 w 43"/>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3">
                <a:moveTo>
                  <a:pt x="0" y="21"/>
                </a:moveTo>
                <a:lnTo>
                  <a:pt x="6" y="3"/>
                </a:lnTo>
                <a:lnTo>
                  <a:pt x="29" y="0"/>
                </a:lnTo>
                <a:lnTo>
                  <a:pt x="42" y="16"/>
                </a:lnTo>
                <a:lnTo>
                  <a:pt x="22" y="16"/>
                </a:lnTo>
                <a:lnTo>
                  <a:pt x="3" y="32"/>
                </a:lnTo>
                <a:lnTo>
                  <a:pt x="11" y="21"/>
                </a:lnTo>
                <a:lnTo>
                  <a:pt x="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04" name="Freeform 696"/>
          <p:cNvSpPr>
            <a:spLocks/>
          </p:cNvSpPr>
          <p:nvPr/>
        </p:nvSpPr>
        <p:spPr bwMode="auto">
          <a:xfrm>
            <a:off x="4951413" y="3168650"/>
            <a:ext cx="387350" cy="163513"/>
          </a:xfrm>
          <a:custGeom>
            <a:avLst/>
            <a:gdLst>
              <a:gd name="T0" fmla="*/ 0 w 274"/>
              <a:gd name="T1" fmla="*/ 57150 h 103"/>
              <a:gd name="T2" fmla="*/ 18378 w 274"/>
              <a:gd name="T3" fmla="*/ 100013 h 103"/>
              <a:gd name="T4" fmla="*/ 4241 w 274"/>
              <a:gd name="T5" fmla="*/ 100013 h 103"/>
              <a:gd name="T6" fmla="*/ 18378 w 274"/>
              <a:gd name="T7" fmla="*/ 111125 h 103"/>
              <a:gd name="T8" fmla="*/ 26860 w 274"/>
              <a:gd name="T9" fmla="*/ 136525 h 103"/>
              <a:gd name="T10" fmla="*/ 43824 w 274"/>
              <a:gd name="T11" fmla="*/ 136525 h 103"/>
              <a:gd name="T12" fmla="*/ 26860 w 274"/>
              <a:gd name="T13" fmla="*/ 146050 h 103"/>
              <a:gd name="T14" fmla="*/ 52306 w 274"/>
              <a:gd name="T15" fmla="*/ 141288 h 103"/>
              <a:gd name="T16" fmla="*/ 74925 w 274"/>
              <a:gd name="T17" fmla="*/ 158750 h 103"/>
              <a:gd name="T18" fmla="*/ 100372 w 274"/>
              <a:gd name="T19" fmla="*/ 141288 h 103"/>
              <a:gd name="T20" fmla="*/ 137128 w 274"/>
              <a:gd name="T21" fmla="*/ 161925 h 103"/>
              <a:gd name="T22" fmla="*/ 207812 w 274"/>
              <a:gd name="T23" fmla="*/ 141288 h 103"/>
              <a:gd name="T24" fmla="*/ 203571 w 274"/>
              <a:gd name="T25" fmla="*/ 161925 h 103"/>
              <a:gd name="T26" fmla="*/ 219121 w 274"/>
              <a:gd name="T27" fmla="*/ 141288 h 103"/>
              <a:gd name="T28" fmla="*/ 337871 w 274"/>
              <a:gd name="T29" fmla="*/ 131763 h 103"/>
              <a:gd name="T30" fmla="*/ 385936 w 274"/>
              <a:gd name="T31" fmla="*/ 128588 h 103"/>
              <a:gd name="T32" fmla="*/ 374627 w 274"/>
              <a:gd name="T33" fmla="*/ 74613 h 103"/>
              <a:gd name="T34" fmla="*/ 381695 w 274"/>
              <a:gd name="T35" fmla="*/ 61913 h 103"/>
              <a:gd name="T36" fmla="*/ 344939 w 274"/>
              <a:gd name="T37" fmla="*/ 11113 h 103"/>
              <a:gd name="T38" fmla="*/ 318079 w 274"/>
              <a:gd name="T39" fmla="*/ 11113 h 103"/>
              <a:gd name="T40" fmla="*/ 244568 w 274"/>
              <a:gd name="T41" fmla="*/ 28575 h 103"/>
              <a:gd name="T42" fmla="*/ 185193 w 274"/>
              <a:gd name="T43" fmla="*/ 0 h 103"/>
              <a:gd name="T44" fmla="*/ 151264 w 274"/>
              <a:gd name="T45" fmla="*/ 0 h 103"/>
              <a:gd name="T46" fmla="*/ 103199 w 274"/>
              <a:gd name="T47" fmla="*/ 28575 h 103"/>
              <a:gd name="T48" fmla="*/ 63616 w 274"/>
              <a:gd name="T49" fmla="*/ 20638 h 103"/>
              <a:gd name="T50" fmla="*/ 74925 w 274"/>
              <a:gd name="T51" fmla="*/ 33338 h 103"/>
              <a:gd name="T52" fmla="*/ 0 w 274"/>
              <a:gd name="T53" fmla="*/ 57150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4"/>
              <a:gd name="T82" fmla="*/ 0 h 103"/>
              <a:gd name="T83" fmla="*/ 274 w 274"/>
              <a:gd name="T84" fmla="*/ 103 h 1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4" h="103">
                <a:moveTo>
                  <a:pt x="0" y="36"/>
                </a:moveTo>
                <a:lnTo>
                  <a:pt x="13" y="63"/>
                </a:lnTo>
                <a:lnTo>
                  <a:pt x="3" y="63"/>
                </a:lnTo>
                <a:lnTo>
                  <a:pt x="13" y="70"/>
                </a:lnTo>
                <a:lnTo>
                  <a:pt x="19" y="86"/>
                </a:lnTo>
                <a:lnTo>
                  <a:pt x="31" y="86"/>
                </a:lnTo>
                <a:lnTo>
                  <a:pt x="19" y="92"/>
                </a:lnTo>
                <a:lnTo>
                  <a:pt x="37" y="89"/>
                </a:lnTo>
                <a:lnTo>
                  <a:pt x="53" y="100"/>
                </a:lnTo>
                <a:lnTo>
                  <a:pt x="71" y="89"/>
                </a:lnTo>
                <a:lnTo>
                  <a:pt x="97" y="102"/>
                </a:lnTo>
                <a:lnTo>
                  <a:pt x="147" y="89"/>
                </a:lnTo>
                <a:lnTo>
                  <a:pt x="144" y="102"/>
                </a:lnTo>
                <a:lnTo>
                  <a:pt x="155" y="89"/>
                </a:lnTo>
                <a:lnTo>
                  <a:pt x="239" y="83"/>
                </a:lnTo>
                <a:lnTo>
                  <a:pt x="273" y="81"/>
                </a:lnTo>
                <a:lnTo>
                  <a:pt x="265" y="47"/>
                </a:lnTo>
                <a:lnTo>
                  <a:pt x="270" y="39"/>
                </a:lnTo>
                <a:lnTo>
                  <a:pt x="244" y="7"/>
                </a:lnTo>
                <a:lnTo>
                  <a:pt x="225" y="7"/>
                </a:lnTo>
                <a:lnTo>
                  <a:pt x="173" y="18"/>
                </a:lnTo>
                <a:lnTo>
                  <a:pt x="131" y="0"/>
                </a:lnTo>
                <a:lnTo>
                  <a:pt x="107" y="0"/>
                </a:lnTo>
                <a:lnTo>
                  <a:pt x="73" y="18"/>
                </a:lnTo>
                <a:lnTo>
                  <a:pt x="45" y="13"/>
                </a:lnTo>
                <a:lnTo>
                  <a:pt x="53" y="21"/>
                </a:lnTo>
                <a:lnTo>
                  <a:pt x="0" y="3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05" name="Freeform 697"/>
          <p:cNvSpPr>
            <a:spLocks/>
          </p:cNvSpPr>
          <p:nvPr/>
        </p:nvSpPr>
        <p:spPr bwMode="auto">
          <a:xfrm>
            <a:off x="4914900" y="3448050"/>
            <a:ext cx="238125" cy="246063"/>
          </a:xfrm>
          <a:custGeom>
            <a:avLst/>
            <a:gdLst>
              <a:gd name="T0" fmla="*/ 0 w 169"/>
              <a:gd name="T1" fmla="*/ 41275 h 155"/>
              <a:gd name="T2" fmla="*/ 14090 w 169"/>
              <a:gd name="T3" fmla="*/ 241300 h 155"/>
              <a:gd name="T4" fmla="*/ 198672 w 169"/>
              <a:gd name="T5" fmla="*/ 244475 h 155"/>
              <a:gd name="T6" fmla="*/ 229671 w 169"/>
              <a:gd name="T7" fmla="*/ 214313 h 155"/>
              <a:gd name="T8" fmla="*/ 236716 w 169"/>
              <a:gd name="T9" fmla="*/ 190500 h 155"/>
              <a:gd name="T10" fmla="*/ 162038 w 169"/>
              <a:gd name="T11" fmla="*/ 53975 h 155"/>
              <a:gd name="T12" fmla="*/ 198672 w 169"/>
              <a:gd name="T13" fmla="*/ 98425 h 155"/>
              <a:gd name="T14" fmla="*/ 214172 w 169"/>
              <a:gd name="T15" fmla="*/ 57150 h 155"/>
              <a:gd name="T16" fmla="*/ 198672 w 169"/>
              <a:gd name="T17" fmla="*/ 7938 h 155"/>
              <a:gd name="T18" fmla="*/ 154993 w 169"/>
              <a:gd name="T19" fmla="*/ 19050 h 155"/>
              <a:gd name="T20" fmla="*/ 154993 w 169"/>
              <a:gd name="T21" fmla="*/ 0 h 155"/>
              <a:gd name="T22" fmla="*/ 129630 w 169"/>
              <a:gd name="T23" fmla="*/ 3175 h 155"/>
              <a:gd name="T24" fmla="*/ 91587 w 169"/>
              <a:gd name="T25" fmla="*/ 23813 h 155"/>
              <a:gd name="T26" fmla="*/ 14090 w 169"/>
              <a:gd name="T27" fmla="*/ 0 h 155"/>
              <a:gd name="T28" fmla="*/ 0 w 169"/>
              <a:gd name="T29" fmla="*/ 41275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155"/>
              <a:gd name="T47" fmla="*/ 169 w 169"/>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155">
                <a:moveTo>
                  <a:pt x="0" y="26"/>
                </a:moveTo>
                <a:lnTo>
                  <a:pt x="10" y="152"/>
                </a:lnTo>
                <a:lnTo>
                  <a:pt x="141" y="154"/>
                </a:lnTo>
                <a:lnTo>
                  <a:pt x="163" y="135"/>
                </a:lnTo>
                <a:lnTo>
                  <a:pt x="168" y="120"/>
                </a:lnTo>
                <a:lnTo>
                  <a:pt x="115" y="34"/>
                </a:lnTo>
                <a:lnTo>
                  <a:pt x="141" y="62"/>
                </a:lnTo>
                <a:lnTo>
                  <a:pt x="152" y="36"/>
                </a:lnTo>
                <a:lnTo>
                  <a:pt x="141" y="5"/>
                </a:lnTo>
                <a:lnTo>
                  <a:pt x="110" y="12"/>
                </a:lnTo>
                <a:lnTo>
                  <a:pt x="110" y="0"/>
                </a:lnTo>
                <a:lnTo>
                  <a:pt x="92" y="2"/>
                </a:lnTo>
                <a:lnTo>
                  <a:pt x="65" y="15"/>
                </a:lnTo>
                <a:lnTo>
                  <a:pt x="10" y="0"/>
                </a:lnTo>
                <a:lnTo>
                  <a:pt x="0" y="26"/>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06" name="Freeform 698"/>
          <p:cNvSpPr>
            <a:spLocks/>
          </p:cNvSpPr>
          <p:nvPr/>
        </p:nvSpPr>
        <p:spPr bwMode="auto">
          <a:xfrm>
            <a:off x="2887663" y="3925888"/>
            <a:ext cx="280987" cy="268287"/>
          </a:xfrm>
          <a:custGeom>
            <a:avLst/>
            <a:gdLst>
              <a:gd name="T0" fmla="*/ 0 w 200"/>
              <a:gd name="T1" fmla="*/ 71437 h 169"/>
              <a:gd name="T2" fmla="*/ 25289 w 200"/>
              <a:gd name="T3" fmla="*/ 120650 h 169"/>
              <a:gd name="T4" fmla="*/ 66032 w 200"/>
              <a:gd name="T5" fmla="*/ 125412 h 169"/>
              <a:gd name="T6" fmla="*/ 80081 w 200"/>
              <a:gd name="T7" fmla="*/ 141287 h 169"/>
              <a:gd name="T8" fmla="*/ 120824 w 200"/>
              <a:gd name="T9" fmla="*/ 141287 h 169"/>
              <a:gd name="T10" fmla="*/ 113800 w 200"/>
              <a:gd name="T11" fmla="*/ 223837 h 169"/>
              <a:gd name="T12" fmla="*/ 132064 w 200"/>
              <a:gd name="T13" fmla="*/ 254000 h 169"/>
              <a:gd name="T14" fmla="*/ 154543 w 200"/>
              <a:gd name="T15" fmla="*/ 266700 h 169"/>
              <a:gd name="T16" fmla="*/ 202311 w 200"/>
              <a:gd name="T17" fmla="*/ 236537 h 169"/>
              <a:gd name="T18" fmla="*/ 186856 w 200"/>
              <a:gd name="T19" fmla="*/ 233362 h 169"/>
              <a:gd name="T20" fmla="*/ 177022 w 200"/>
              <a:gd name="T21" fmla="*/ 187325 h 169"/>
              <a:gd name="T22" fmla="*/ 209335 w 200"/>
              <a:gd name="T23" fmla="*/ 195262 h 169"/>
              <a:gd name="T24" fmla="*/ 261318 w 200"/>
              <a:gd name="T25" fmla="*/ 166687 h 169"/>
              <a:gd name="T26" fmla="*/ 245864 w 200"/>
              <a:gd name="T27" fmla="*/ 141287 h 169"/>
              <a:gd name="T28" fmla="*/ 265533 w 200"/>
              <a:gd name="T29" fmla="*/ 120650 h 169"/>
              <a:gd name="T30" fmla="*/ 257103 w 200"/>
              <a:gd name="T31" fmla="*/ 107950 h 169"/>
              <a:gd name="T32" fmla="*/ 279582 w 200"/>
              <a:gd name="T33" fmla="*/ 90487 h 169"/>
              <a:gd name="T34" fmla="*/ 254293 w 200"/>
              <a:gd name="T35" fmla="*/ 87312 h 169"/>
              <a:gd name="T36" fmla="*/ 254293 w 200"/>
              <a:gd name="T37" fmla="*/ 66675 h 169"/>
              <a:gd name="T38" fmla="*/ 217765 w 200"/>
              <a:gd name="T39" fmla="*/ 46037 h 169"/>
              <a:gd name="T40" fmla="*/ 231814 w 200"/>
              <a:gd name="T41" fmla="*/ 36512 h 169"/>
              <a:gd name="T42" fmla="*/ 110990 w 200"/>
              <a:gd name="T43" fmla="*/ 41275 h 169"/>
              <a:gd name="T44" fmla="*/ 70247 w 200"/>
              <a:gd name="T45" fmla="*/ 0 h 169"/>
              <a:gd name="T46" fmla="*/ 73057 w 200"/>
              <a:gd name="T47" fmla="*/ 15875 h 169"/>
              <a:gd name="T48" fmla="*/ 36528 w 200"/>
              <a:gd name="T49" fmla="*/ 28575 h 169"/>
              <a:gd name="T50" fmla="*/ 43553 w 200"/>
              <a:gd name="T51" fmla="*/ 66675 h 169"/>
              <a:gd name="T52" fmla="*/ 36528 w 200"/>
              <a:gd name="T53" fmla="*/ 74612 h 169"/>
              <a:gd name="T54" fmla="*/ 25289 w 200"/>
              <a:gd name="T55" fmla="*/ 49212 h 169"/>
              <a:gd name="T56" fmla="*/ 39338 w 200"/>
              <a:gd name="T57" fmla="*/ 7937 h 169"/>
              <a:gd name="T58" fmla="*/ 0 w 200"/>
              <a:gd name="T59" fmla="*/ 71437 h 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169"/>
              <a:gd name="T92" fmla="*/ 200 w 200"/>
              <a:gd name="T93" fmla="*/ 169 h 1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169">
                <a:moveTo>
                  <a:pt x="0" y="45"/>
                </a:moveTo>
                <a:lnTo>
                  <a:pt x="18" y="76"/>
                </a:lnTo>
                <a:lnTo>
                  <a:pt x="47" y="79"/>
                </a:lnTo>
                <a:lnTo>
                  <a:pt x="57" y="89"/>
                </a:lnTo>
                <a:lnTo>
                  <a:pt x="86" y="89"/>
                </a:lnTo>
                <a:lnTo>
                  <a:pt x="81" y="141"/>
                </a:lnTo>
                <a:lnTo>
                  <a:pt x="94" y="160"/>
                </a:lnTo>
                <a:lnTo>
                  <a:pt x="110" y="168"/>
                </a:lnTo>
                <a:lnTo>
                  <a:pt x="144" y="149"/>
                </a:lnTo>
                <a:lnTo>
                  <a:pt x="133" y="147"/>
                </a:lnTo>
                <a:lnTo>
                  <a:pt x="126" y="118"/>
                </a:lnTo>
                <a:lnTo>
                  <a:pt x="149" y="123"/>
                </a:lnTo>
                <a:lnTo>
                  <a:pt x="186" y="105"/>
                </a:lnTo>
                <a:lnTo>
                  <a:pt x="175" y="89"/>
                </a:lnTo>
                <a:lnTo>
                  <a:pt x="189" y="76"/>
                </a:lnTo>
                <a:lnTo>
                  <a:pt x="183" y="68"/>
                </a:lnTo>
                <a:lnTo>
                  <a:pt x="199" y="57"/>
                </a:lnTo>
                <a:lnTo>
                  <a:pt x="181" y="55"/>
                </a:lnTo>
                <a:lnTo>
                  <a:pt x="181" y="42"/>
                </a:lnTo>
                <a:lnTo>
                  <a:pt x="155" y="29"/>
                </a:lnTo>
                <a:lnTo>
                  <a:pt x="165" y="23"/>
                </a:lnTo>
                <a:lnTo>
                  <a:pt x="79" y="26"/>
                </a:lnTo>
                <a:lnTo>
                  <a:pt x="50" y="0"/>
                </a:lnTo>
                <a:lnTo>
                  <a:pt x="52" y="10"/>
                </a:lnTo>
                <a:lnTo>
                  <a:pt x="26" y="18"/>
                </a:lnTo>
                <a:lnTo>
                  <a:pt x="31" y="42"/>
                </a:lnTo>
                <a:lnTo>
                  <a:pt x="26" y="47"/>
                </a:lnTo>
                <a:lnTo>
                  <a:pt x="18" y="31"/>
                </a:lnTo>
                <a:lnTo>
                  <a:pt x="28" y="5"/>
                </a:lnTo>
                <a:lnTo>
                  <a:pt x="0" y="45"/>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07" name="Freeform 699"/>
          <p:cNvSpPr>
            <a:spLocks/>
          </p:cNvSpPr>
          <p:nvPr/>
        </p:nvSpPr>
        <p:spPr bwMode="auto">
          <a:xfrm>
            <a:off x="5292725" y="3805238"/>
            <a:ext cx="74613" cy="109537"/>
          </a:xfrm>
          <a:custGeom>
            <a:avLst/>
            <a:gdLst>
              <a:gd name="T0" fmla="*/ 0 w 53"/>
              <a:gd name="T1" fmla="*/ 15875 h 69"/>
              <a:gd name="T2" fmla="*/ 14078 w 53"/>
              <a:gd name="T3" fmla="*/ 107950 h 69"/>
              <a:gd name="T4" fmla="*/ 66166 w 53"/>
              <a:gd name="T5" fmla="*/ 74612 h 69"/>
              <a:gd name="T6" fmla="*/ 59127 w 53"/>
              <a:gd name="T7" fmla="*/ 58737 h 69"/>
              <a:gd name="T8" fmla="*/ 73205 w 53"/>
              <a:gd name="T9" fmla="*/ 41275 h 69"/>
              <a:gd name="T10" fmla="*/ 73205 w 53"/>
              <a:gd name="T11" fmla="*/ 12700 h 69"/>
              <a:gd name="T12" fmla="*/ 39418 w 53"/>
              <a:gd name="T13" fmla="*/ 0 h 69"/>
              <a:gd name="T14" fmla="*/ 0 w 53"/>
              <a:gd name="T15" fmla="*/ 15875 h 69"/>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69"/>
              <a:gd name="T26" fmla="*/ 53 w 5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69">
                <a:moveTo>
                  <a:pt x="0" y="10"/>
                </a:moveTo>
                <a:lnTo>
                  <a:pt x="10" y="68"/>
                </a:lnTo>
                <a:lnTo>
                  <a:pt x="47" y="47"/>
                </a:lnTo>
                <a:lnTo>
                  <a:pt x="42" y="37"/>
                </a:lnTo>
                <a:lnTo>
                  <a:pt x="52" y="26"/>
                </a:lnTo>
                <a:lnTo>
                  <a:pt x="52" y="8"/>
                </a:lnTo>
                <a:lnTo>
                  <a:pt x="28" y="0"/>
                </a:lnTo>
                <a:lnTo>
                  <a:pt x="0" y="1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08" name="Freeform 700"/>
          <p:cNvSpPr>
            <a:spLocks/>
          </p:cNvSpPr>
          <p:nvPr/>
        </p:nvSpPr>
        <p:spPr bwMode="auto">
          <a:xfrm>
            <a:off x="4689475" y="3030538"/>
            <a:ext cx="196850" cy="173037"/>
          </a:xfrm>
          <a:custGeom>
            <a:avLst/>
            <a:gdLst>
              <a:gd name="T0" fmla="*/ 0 w 140"/>
              <a:gd name="T1" fmla="*/ 38100 h 109"/>
              <a:gd name="T2" fmla="*/ 0 w 140"/>
              <a:gd name="T3" fmla="*/ 12700 h 109"/>
              <a:gd name="T4" fmla="*/ 50619 w 140"/>
              <a:gd name="T5" fmla="*/ 0 h 109"/>
              <a:gd name="T6" fmla="*/ 91395 w 140"/>
              <a:gd name="T7" fmla="*/ 28575 h 109"/>
              <a:gd name="T8" fmla="*/ 140607 w 140"/>
              <a:gd name="T9" fmla="*/ 20637 h 109"/>
              <a:gd name="T10" fmla="*/ 191226 w 140"/>
              <a:gd name="T11" fmla="*/ 79375 h 109"/>
              <a:gd name="T12" fmla="*/ 184195 w 140"/>
              <a:gd name="T13" fmla="*/ 133350 h 109"/>
              <a:gd name="T14" fmla="*/ 195444 w 140"/>
              <a:gd name="T15" fmla="*/ 153987 h 109"/>
              <a:gd name="T16" fmla="*/ 154668 w 140"/>
              <a:gd name="T17" fmla="*/ 171450 h 109"/>
              <a:gd name="T18" fmla="*/ 136389 w 140"/>
              <a:gd name="T19" fmla="*/ 125412 h 109"/>
              <a:gd name="T20" fmla="*/ 118110 w 140"/>
              <a:gd name="T21" fmla="*/ 141287 h 109"/>
              <a:gd name="T22" fmla="*/ 50619 w 140"/>
              <a:gd name="T23" fmla="*/ 96837 h 109"/>
              <a:gd name="T24" fmla="*/ 22497 w 140"/>
              <a:gd name="T25" fmla="*/ 46037 h 109"/>
              <a:gd name="T26" fmla="*/ 2812 w 140"/>
              <a:gd name="T27" fmla="*/ 58737 h 109"/>
              <a:gd name="T28" fmla="*/ 0 w 140"/>
              <a:gd name="T29" fmla="*/ 3810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09"/>
              <a:gd name="T47" fmla="*/ 140 w 140"/>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09">
                <a:moveTo>
                  <a:pt x="0" y="24"/>
                </a:moveTo>
                <a:lnTo>
                  <a:pt x="0" y="8"/>
                </a:lnTo>
                <a:lnTo>
                  <a:pt x="36" y="0"/>
                </a:lnTo>
                <a:lnTo>
                  <a:pt x="65" y="18"/>
                </a:lnTo>
                <a:lnTo>
                  <a:pt x="100" y="13"/>
                </a:lnTo>
                <a:lnTo>
                  <a:pt x="136" y="50"/>
                </a:lnTo>
                <a:lnTo>
                  <a:pt x="131" y="84"/>
                </a:lnTo>
                <a:lnTo>
                  <a:pt x="139" y="97"/>
                </a:lnTo>
                <a:lnTo>
                  <a:pt x="110" y="108"/>
                </a:lnTo>
                <a:lnTo>
                  <a:pt x="97" y="79"/>
                </a:lnTo>
                <a:lnTo>
                  <a:pt x="84" y="89"/>
                </a:lnTo>
                <a:lnTo>
                  <a:pt x="36" y="61"/>
                </a:lnTo>
                <a:lnTo>
                  <a:pt x="16" y="29"/>
                </a:lnTo>
                <a:lnTo>
                  <a:pt x="2" y="37"/>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09" name="Freeform 701"/>
          <p:cNvSpPr>
            <a:spLocks/>
          </p:cNvSpPr>
          <p:nvPr/>
        </p:nvSpPr>
        <p:spPr bwMode="auto">
          <a:xfrm>
            <a:off x="2851150" y="3733800"/>
            <a:ext cx="63500" cy="47625"/>
          </a:xfrm>
          <a:custGeom>
            <a:avLst/>
            <a:gdLst>
              <a:gd name="T0" fmla="*/ 25400 w 45"/>
              <a:gd name="T1" fmla="*/ 4763 h 30"/>
              <a:gd name="T2" fmla="*/ 36689 w 45"/>
              <a:gd name="T3" fmla="*/ 12700 h 30"/>
              <a:gd name="T4" fmla="*/ 36689 w 45"/>
              <a:gd name="T5" fmla="*/ 17463 h 30"/>
              <a:gd name="T6" fmla="*/ 50800 w 45"/>
              <a:gd name="T7" fmla="*/ 33338 h 30"/>
              <a:gd name="T8" fmla="*/ 2822 w 45"/>
              <a:gd name="T9" fmla="*/ 22225 h 30"/>
              <a:gd name="T10" fmla="*/ 0 w 45"/>
              <a:gd name="T11" fmla="*/ 41275 h 30"/>
              <a:gd name="T12" fmla="*/ 62089 w 45"/>
              <a:gd name="T13" fmla="*/ 46038 h 30"/>
              <a:gd name="T14" fmla="*/ 62089 w 45"/>
              <a:gd name="T15" fmla="*/ 4763 h 30"/>
              <a:gd name="T16" fmla="*/ 50800 w 4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0"/>
              <a:gd name="T29" fmla="*/ 45 w 4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0">
                <a:moveTo>
                  <a:pt x="18" y="3"/>
                </a:moveTo>
                <a:lnTo>
                  <a:pt x="26" y="8"/>
                </a:lnTo>
                <a:lnTo>
                  <a:pt x="26" y="11"/>
                </a:lnTo>
                <a:lnTo>
                  <a:pt x="36" y="21"/>
                </a:lnTo>
                <a:lnTo>
                  <a:pt x="2" y="14"/>
                </a:lnTo>
                <a:lnTo>
                  <a:pt x="0" y="26"/>
                </a:lnTo>
                <a:lnTo>
                  <a:pt x="44" y="29"/>
                </a:lnTo>
                <a:lnTo>
                  <a:pt x="44" y="3"/>
                </a:lnTo>
                <a:lnTo>
                  <a:pt x="36"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10" name="Freeform 702"/>
          <p:cNvSpPr>
            <a:spLocks/>
          </p:cNvSpPr>
          <p:nvPr/>
        </p:nvSpPr>
        <p:spPr bwMode="auto">
          <a:xfrm>
            <a:off x="2913063" y="3733800"/>
            <a:ext cx="76200" cy="50800"/>
          </a:xfrm>
          <a:custGeom>
            <a:avLst/>
            <a:gdLst>
              <a:gd name="T0" fmla="*/ 74789 w 54"/>
              <a:gd name="T1" fmla="*/ 17462 h 32"/>
              <a:gd name="T2" fmla="*/ 47978 w 54"/>
              <a:gd name="T3" fmla="*/ 17462 h 32"/>
              <a:gd name="T4" fmla="*/ 45156 w 54"/>
              <a:gd name="T5" fmla="*/ 4762 h 32"/>
              <a:gd name="T6" fmla="*/ 7056 w 54"/>
              <a:gd name="T7" fmla="*/ 0 h 32"/>
              <a:gd name="T8" fmla="*/ 0 w 54"/>
              <a:gd name="T9" fmla="*/ 4762 h 32"/>
              <a:gd name="T10" fmla="*/ 0 w 54"/>
              <a:gd name="T11" fmla="*/ 46037 h 32"/>
              <a:gd name="T12" fmla="*/ 4233 w 54"/>
              <a:gd name="T13" fmla="*/ 49212 h 32"/>
              <a:gd name="T14" fmla="*/ 18344 w 54"/>
              <a:gd name="T15" fmla="*/ 33337 h 32"/>
              <a:gd name="T16" fmla="*/ 74789 w 54"/>
              <a:gd name="T17" fmla="*/ 3333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2"/>
              <a:gd name="T29" fmla="*/ 54 w 5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2">
                <a:moveTo>
                  <a:pt x="53" y="11"/>
                </a:moveTo>
                <a:lnTo>
                  <a:pt x="34" y="11"/>
                </a:lnTo>
                <a:lnTo>
                  <a:pt x="32" y="3"/>
                </a:lnTo>
                <a:lnTo>
                  <a:pt x="5" y="0"/>
                </a:lnTo>
                <a:lnTo>
                  <a:pt x="0" y="3"/>
                </a:lnTo>
                <a:lnTo>
                  <a:pt x="0" y="29"/>
                </a:lnTo>
                <a:lnTo>
                  <a:pt x="3" y="31"/>
                </a:lnTo>
                <a:lnTo>
                  <a:pt x="13" y="21"/>
                </a:lnTo>
                <a:lnTo>
                  <a:pt x="53"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11" name="Freeform 703"/>
          <p:cNvSpPr>
            <a:spLocks/>
          </p:cNvSpPr>
          <p:nvPr/>
        </p:nvSpPr>
        <p:spPr bwMode="auto">
          <a:xfrm>
            <a:off x="4862513" y="2797175"/>
            <a:ext cx="382587" cy="306388"/>
          </a:xfrm>
          <a:custGeom>
            <a:avLst/>
            <a:gdLst>
              <a:gd name="T0" fmla="*/ 40941 w 271"/>
              <a:gd name="T1" fmla="*/ 53975 h 193"/>
              <a:gd name="T2" fmla="*/ 25412 w 271"/>
              <a:gd name="T3" fmla="*/ 66675 h 193"/>
              <a:gd name="T4" fmla="*/ 45176 w 271"/>
              <a:gd name="T5" fmla="*/ 120650 h 193"/>
              <a:gd name="T6" fmla="*/ 11294 w 271"/>
              <a:gd name="T7" fmla="*/ 166688 h 193"/>
              <a:gd name="T8" fmla="*/ 0 w 271"/>
              <a:gd name="T9" fmla="*/ 187325 h 193"/>
              <a:gd name="T10" fmla="*/ 18353 w 271"/>
              <a:gd name="T11" fmla="*/ 200025 h 193"/>
              <a:gd name="T12" fmla="*/ 100235 w 271"/>
              <a:gd name="T13" fmla="*/ 192088 h 193"/>
              <a:gd name="T14" fmla="*/ 104470 w 271"/>
              <a:gd name="T15" fmla="*/ 176213 h 193"/>
              <a:gd name="T16" fmla="*/ 136941 w 271"/>
              <a:gd name="T17" fmla="*/ 184150 h 193"/>
              <a:gd name="T18" fmla="*/ 159529 w 271"/>
              <a:gd name="T19" fmla="*/ 187325 h 193"/>
              <a:gd name="T20" fmla="*/ 159529 w 271"/>
              <a:gd name="T21" fmla="*/ 207963 h 193"/>
              <a:gd name="T22" fmla="*/ 173646 w 271"/>
              <a:gd name="T23" fmla="*/ 238125 h 193"/>
              <a:gd name="T24" fmla="*/ 148235 w 271"/>
              <a:gd name="T25" fmla="*/ 233363 h 193"/>
              <a:gd name="T26" fmla="*/ 141176 w 271"/>
              <a:gd name="T27" fmla="*/ 271463 h 193"/>
              <a:gd name="T28" fmla="*/ 159529 w 271"/>
              <a:gd name="T29" fmla="*/ 276225 h 193"/>
              <a:gd name="T30" fmla="*/ 170823 w 271"/>
              <a:gd name="T31" fmla="*/ 246063 h 193"/>
              <a:gd name="T32" fmla="*/ 207529 w 271"/>
              <a:gd name="T33" fmla="*/ 238125 h 193"/>
              <a:gd name="T34" fmla="*/ 207529 w 271"/>
              <a:gd name="T35" fmla="*/ 249238 h 193"/>
              <a:gd name="T36" fmla="*/ 244234 w 271"/>
              <a:gd name="T37" fmla="*/ 254000 h 193"/>
              <a:gd name="T38" fmla="*/ 218823 w 271"/>
              <a:gd name="T39" fmla="*/ 276225 h 193"/>
              <a:gd name="T40" fmla="*/ 251293 w 271"/>
              <a:gd name="T41" fmla="*/ 304800 h 193"/>
              <a:gd name="T42" fmla="*/ 307764 w 271"/>
              <a:gd name="T43" fmla="*/ 271463 h 193"/>
              <a:gd name="T44" fmla="*/ 273881 w 271"/>
              <a:gd name="T45" fmla="*/ 276225 h 193"/>
              <a:gd name="T46" fmla="*/ 251293 w 271"/>
              <a:gd name="T47" fmla="*/ 254000 h 193"/>
              <a:gd name="T48" fmla="*/ 271058 w 271"/>
              <a:gd name="T49" fmla="*/ 261938 h 193"/>
              <a:gd name="T50" fmla="*/ 273881 w 271"/>
              <a:gd name="T51" fmla="*/ 246063 h 193"/>
              <a:gd name="T52" fmla="*/ 314822 w 271"/>
              <a:gd name="T53" fmla="*/ 233363 h 193"/>
              <a:gd name="T54" fmla="*/ 319058 w 271"/>
              <a:gd name="T55" fmla="*/ 207963 h 193"/>
              <a:gd name="T56" fmla="*/ 337411 w 271"/>
              <a:gd name="T57" fmla="*/ 187325 h 193"/>
              <a:gd name="T58" fmla="*/ 355763 w 271"/>
              <a:gd name="T59" fmla="*/ 192088 h 193"/>
              <a:gd name="T60" fmla="*/ 371293 w 271"/>
              <a:gd name="T61" fmla="*/ 166688 h 193"/>
              <a:gd name="T62" fmla="*/ 367058 w 271"/>
              <a:gd name="T63" fmla="*/ 150813 h 193"/>
              <a:gd name="T64" fmla="*/ 381175 w 271"/>
              <a:gd name="T65" fmla="*/ 112713 h 193"/>
              <a:gd name="T66" fmla="*/ 358587 w 271"/>
              <a:gd name="T67" fmla="*/ 84138 h 193"/>
              <a:gd name="T68" fmla="*/ 340234 w 271"/>
              <a:gd name="T69" fmla="*/ 63500 h 193"/>
              <a:gd name="T70" fmla="*/ 310587 w 271"/>
              <a:gd name="T71" fmla="*/ 53975 h 193"/>
              <a:gd name="T72" fmla="*/ 278117 w 271"/>
              <a:gd name="T73" fmla="*/ 66675 h 193"/>
              <a:gd name="T74" fmla="*/ 273881 w 271"/>
              <a:gd name="T75" fmla="*/ 30163 h 193"/>
              <a:gd name="T76" fmla="*/ 251293 w 271"/>
              <a:gd name="T77" fmla="*/ 30163 h 193"/>
              <a:gd name="T78" fmla="*/ 239999 w 271"/>
              <a:gd name="T79" fmla="*/ 0 h 193"/>
              <a:gd name="T80" fmla="*/ 182117 w 271"/>
              <a:gd name="T81" fmla="*/ 17463 h 193"/>
              <a:gd name="T82" fmla="*/ 189176 w 271"/>
              <a:gd name="T83" fmla="*/ 42863 h 193"/>
              <a:gd name="T84" fmla="*/ 177882 w 271"/>
              <a:gd name="T85" fmla="*/ 58738 h 193"/>
              <a:gd name="T86" fmla="*/ 173646 w 271"/>
              <a:gd name="T87" fmla="*/ 38100 h 193"/>
              <a:gd name="T88" fmla="*/ 122823 w 271"/>
              <a:gd name="T89" fmla="*/ 58738 h 193"/>
              <a:gd name="T90" fmla="*/ 111529 w 271"/>
              <a:gd name="T91" fmla="*/ 42863 h 193"/>
              <a:gd name="T92" fmla="*/ 93176 w 271"/>
              <a:gd name="T93" fmla="*/ 46038 h 193"/>
              <a:gd name="T94" fmla="*/ 74823 w 271"/>
              <a:gd name="T95" fmla="*/ 38100 h 1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1"/>
              <a:gd name="T145" fmla="*/ 0 h 193"/>
              <a:gd name="T146" fmla="*/ 271 w 271"/>
              <a:gd name="T147" fmla="*/ 193 h 1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1" h="193">
                <a:moveTo>
                  <a:pt x="29" y="34"/>
                </a:moveTo>
                <a:lnTo>
                  <a:pt x="18" y="42"/>
                </a:lnTo>
                <a:lnTo>
                  <a:pt x="32" y="76"/>
                </a:lnTo>
                <a:lnTo>
                  <a:pt x="8" y="105"/>
                </a:lnTo>
                <a:lnTo>
                  <a:pt x="0" y="118"/>
                </a:lnTo>
                <a:lnTo>
                  <a:pt x="13" y="126"/>
                </a:lnTo>
                <a:lnTo>
                  <a:pt x="71" y="121"/>
                </a:lnTo>
                <a:lnTo>
                  <a:pt x="74" y="111"/>
                </a:lnTo>
                <a:lnTo>
                  <a:pt x="97" y="116"/>
                </a:lnTo>
                <a:lnTo>
                  <a:pt x="113" y="118"/>
                </a:lnTo>
                <a:lnTo>
                  <a:pt x="113" y="131"/>
                </a:lnTo>
                <a:lnTo>
                  <a:pt x="123" y="150"/>
                </a:lnTo>
                <a:lnTo>
                  <a:pt x="105" y="147"/>
                </a:lnTo>
                <a:lnTo>
                  <a:pt x="100" y="171"/>
                </a:lnTo>
                <a:lnTo>
                  <a:pt x="113" y="174"/>
                </a:lnTo>
                <a:lnTo>
                  <a:pt x="121" y="155"/>
                </a:lnTo>
                <a:lnTo>
                  <a:pt x="147" y="150"/>
                </a:lnTo>
                <a:lnTo>
                  <a:pt x="147" y="157"/>
                </a:lnTo>
                <a:lnTo>
                  <a:pt x="173" y="160"/>
                </a:lnTo>
                <a:lnTo>
                  <a:pt x="155" y="174"/>
                </a:lnTo>
                <a:lnTo>
                  <a:pt x="178" y="192"/>
                </a:lnTo>
                <a:lnTo>
                  <a:pt x="218" y="171"/>
                </a:lnTo>
                <a:lnTo>
                  <a:pt x="194" y="174"/>
                </a:lnTo>
                <a:lnTo>
                  <a:pt x="178" y="160"/>
                </a:lnTo>
                <a:lnTo>
                  <a:pt x="192" y="165"/>
                </a:lnTo>
                <a:lnTo>
                  <a:pt x="194" y="155"/>
                </a:lnTo>
                <a:lnTo>
                  <a:pt x="223" y="147"/>
                </a:lnTo>
                <a:lnTo>
                  <a:pt x="226" y="131"/>
                </a:lnTo>
                <a:lnTo>
                  <a:pt x="239" y="118"/>
                </a:lnTo>
                <a:lnTo>
                  <a:pt x="252" y="121"/>
                </a:lnTo>
                <a:lnTo>
                  <a:pt x="263" y="105"/>
                </a:lnTo>
                <a:lnTo>
                  <a:pt x="260" y="95"/>
                </a:lnTo>
                <a:lnTo>
                  <a:pt x="270" y="71"/>
                </a:lnTo>
                <a:lnTo>
                  <a:pt x="254" y="53"/>
                </a:lnTo>
                <a:lnTo>
                  <a:pt x="241" y="40"/>
                </a:lnTo>
                <a:lnTo>
                  <a:pt x="220" y="34"/>
                </a:lnTo>
                <a:lnTo>
                  <a:pt x="197" y="42"/>
                </a:lnTo>
                <a:lnTo>
                  <a:pt x="194" y="19"/>
                </a:lnTo>
                <a:lnTo>
                  <a:pt x="178" y="19"/>
                </a:lnTo>
                <a:lnTo>
                  <a:pt x="170" y="0"/>
                </a:lnTo>
                <a:lnTo>
                  <a:pt x="129" y="11"/>
                </a:lnTo>
                <a:lnTo>
                  <a:pt x="134" y="27"/>
                </a:lnTo>
                <a:lnTo>
                  <a:pt x="126" y="37"/>
                </a:lnTo>
                <a:lnTo>
                  <a:pt x="123" y="24"/>
                </a:lnTo>
                <a:lnTo>
                  <a:pt x="87" y="37"/>
                </a:lnTo>
                <a:lnTo>
                  <a:pt x="79" y="27"/>
                </a:lnTo>
                <a:lnTo>
                  <a:pt x="66" y="29"/>
                </a:lnTo>
                <a:lnTo>
                  <a:pt x="53"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12" name="Freeform 704"/>
          <p:cNvSpPr>
            <a:spLocks/>
          </p:cNvSpPr>
          <p:nvPr/>
        </p:nvSpPr>
        <p:spPr bwMode="auto">
          <a:xfrm>
            <a:off x="4895850" y="2676525"/>
            <a:ext cx="193675" cy="180975"/>
          </a:xfrm>
          <a:custGeom>
            <a:avLst/>
            <a:gdLst>
              <a:gd name="T0" fmla="*/ 192272 w 138"/>
              <a:gd name="T1" fmla="*/ 79375 h 114"/>
              <a:gd name="T2" fmla="*/ 167010 w 138"/>
              <a:gd name="T3" fmla="*/ 74613 h 114"/>
              <a:gd name="T4" fmla="*/ 158589 w 138"/>
              <a:gd name="T5" fmla="*/ 30163 h 114"/>
              <a:gd name="T6" fmla="*/ 140344 w 138"/>
              <a:gd name="T7" fmla="*/ 4763 h 114"/>
              <a:gd name="T8" fmla="*/ 110872 w 138"/>
              <a:gd name="T9" fmla="*/ 0 h 114"/>
              <a:gd name="T10" fmla="*/ 89820 w 138"/>
              <a:gd name="T11" fmla="*/ 4763 h 114"/>
              <a:gd name="T12" fmla="*/ 74382 w 138"/>
              <a:gd name="T13" fmla="*/ 20638 h 114"/>
              <a:gd name="T14" fmla="*/ 78593 w 138"/>
              <a:gd name="T15" fmla="*/ 42863 h 114"/>
              <a:gd name="T16" fmla="*/ 56138 w 138"/>
              <a:gd name="T17" fmla="*/ 53975 h 114"/>
              <a:gd name="T18" fmla="*/ 51927 w 138"/>
              <a:gd name="T19" fmla="*/ 87313 h 114"/>
              <a:gd name="T20" fmla="*/ 30876 w 138"/>
              <a:gd name="T21" fmla="*/ 112713 h 114"/>
              <a:gd name="T22" fmla="*/ 0 w 138"/>
              <a:gd name="T23" fmla="*/ 133350 h 114"/>
              <a:gd name="T24" fmla="*/ 8421 w 138"/>
              <a:gd name="T25" fmla="*/ 174625 h 114"/>
              <a:gd name="T26" fmla="*/ 42103 w 138"/>
              <a:gd name="T27" fmla="*/ 158750 h 114"/>
              <a:gd name="T28" fmla="*/ 60348 w 138"/>
              <a:gd name="T29" fmla="*/ 166688 h 114"/>
              <a:gd name="T30" fmla="*/ 78593 w 138"/>
              <a:gd name="T31" fmla="*/ 163513 h 114"/>
              <a:gd name="T32" fmla="*/ 89820 w 138"/>
              <a:gd name="T33" fmla="*/ 179388 h 114"/>
              <a:gd name="T34" fmla="*/ 140344 w 138"/>
              <a:gd name="T35" fmla="*/ 158750 h 114"/>
              <a:gd name="T36" fmla="*/ 144555 w 138"/>
              <a:gd name="T37" fmla="*/ 179388 h 114"/>
              <a:gd name="T38" fmla="*/ 155782 w 138"/>
              <a:gd name="T39" fmla="*/ 163513 h 114"/>
              <a:gd name="T40" fmla="*/ 148765 w 138"/>
              <a:gd name="T41" fmla="*/ 138113 h 114"/>
              <a:gd name="T42" fmla="*/ 174027 w 138"/>
              <a:gd name="T43" fmla="*/ 128588 h 114"/>
              <a:gd name="T44" fmla="*/ 169816 w 138"/>
              <a:gd name="T45" fmla="*/ 96837 h 114"/>
              <a:gd name="T46" fmla="*/ 185254 w 138"/>
              <a:gd name="T47" fmla="*/ 101600 h 114"/>
              <a:gd name="T48" fmla="*/ 192272 w 138"/>
              <a:gd name="T49" fmla="*/ 79375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14"/>
              <a:gd name="T77" fmla="*/ 138 w 138"/>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14">
                <a:moveTo>
                  <a:pt x="137" y="50"/>
                </a:moveTo>
                <a:lnTo>
                  <a:pt x="119" y="47"/>
                </a:lnTo>
                <a:lnTo>
                  <a:pt x="113" y="19"/>
                </a:lnTo>
                <a:lnTo>
                  <a:pt x="100" y="3"/>
                </a:lnTo>
                <a:lnTo>
                  <a:pt x="79" y="0"/>
                </a:lnTo>
                <a:lnTo>
                  <a:pt x="64" y="3"/>
                </a:lnTo>
                <a:lnTo>
                  <a:pt x="53" y="13"/>
                </a:lnTo>
                <a:lnTo>
                  <a:pt x="56" y="27"/>
                </a:lnTo>
                <a:lnTo>
                  <a:pt x="40" y="34"/>
                </a:lnTo>
                <a:lnTo>
                  <a:pt x="37" y="55"/>
                </a:lnTo>
                <a:lnTo>
                  <a:pt x="22" y="71"/>
                </a:lnTo>
                <a:lnTo>
                  <a:pt x="0" y="84"/>
                </a:lnTo>
                <a:lnTo>
                  <a:pt x="6" y="110"/>
                </a:lnTo>
                <a:lnTo>
                  <a:pt x="30" y="100"/>
                </a:lnTo>
                <a:lnTo>
                  <a:pt x="43" y="105"/>
                </a:lnTo>
                <a:lnTo>
                  <a:pt x="56" y="103"/>
                </a:lnTo>
                <a:lnTo>
                  <a:pt x="64" y="113"/>
                </a:lnTo>
                <a:lnTo>
                  <a:pt x="100" y="100"/>
                </a:lnTo>
                <a:lnTo>
                  <a:pt x="103" y="113"/>
                </a:lnTo>
                <a:lnTo>
                  <a:pt x="111" y="103"/>
                </a:lnTo>
                <a:lnTo>
                  <a:pt x="106" y="87"/>
                </a:lnTo>
                <a:lnTo>
                  <a:pt x="124" y="81"/>
                </a:lnTo>
                <a:lnTo>
                  <a:pt x="121" y="61"/>
                </a:lnTo>
                <a:lnTo>
                  <a:pt x="132" y="64"/>
                </a:lnTo>
                <a:lnTo>
                  <a:pt x="137" y="5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13" name="Freeform 705"/>
          <p:cNvSpPr>
            <a:spLocks/>
          </p:cNvSpPr>
          <p:nvPr/>
        </p:nvSpPr>
        <p:spPr bwMode="auto">
          <a:xfrm>
            <a:off x="4845050" y="2722563"/>
            <a:ext cx="103188" cy="88900"/>
          </a:xfrm>
          <a:custGeom>
            <a:avLst/>
            <a:gdLst>
              <a:gd name="T0" fmla="*/ 0 w 74"/>
              <a:gd name="T1" fmla="*/ 0 h 56"/>
              <a:gd name="T2" fmla="*/ 2789 w 74"/>
              <a:gd name="T3" fmla="*/ 41275 h 56"/>
              <a:gd name="T4" fmla="*/ 43227 w 74"/>
              <a:gd name="T5" fmla="*/ 55563 h 56"/>
              <a:gd name="T6" fmla="*/ 50200 w 74"/>
              <a:gd name="T7" fmla="*/ 87313 h 56"/>
              <a:gd name="T8" fmla="*/ 80877 w 74"/>
              <a:gd name="T9" fmla="*/ 66675 h 56"/>
              <a:gd name="T10" fmla="*/ 101794 w 74"/>
              <a:gd name="T11" fmla="*/ 41275 h 56"/>
              <a:gd name="T12" fmla="*/ 62749 w 74"/>
              <a:gd name="T13" fmla="*/ 17463 h 56"/>
              <a:gd name="T14" fmla="*/ 0 60000 65536"/>
              <a:gd name="T15" fmla="*/ 0 60000 65536"/>
              <a:gd name="T16" fmla="*/ 0 60000 65536"/>
              <a:gd name="T17" fmla="*/ 0 60000 65536"/>
              <a:gd name="T18" fmla="*/ 0 60000 65536"/>
              <a:gd name="T19" fmla="*/ 0 60000 65536"/>
              <a:gd name="T20" fmla="*/ 0 60000 65536"/>
              <a:gd name="T21" fmla="*/ 0 w 74"/>
              <a:gd name="T22" fmla="*/ 0 h 56"/>
              <a:gd name="T23" fmla="*/ 74 w 7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56">
                <a:moveTo>
                  <a:pt x="0" y="0"/>
                </a:moveTo>
                <a:lnTo>
                  <a:pt x="2" y="26"/>
                </a:lnTo>
                <a:lnTo>
                  <a:pt x="31" y="35"/>
                </a:lnTo>
                <a:lnTo>
                  <a:pt x="36" y="55"/>
                </a:lnTo>
                <a:lnTo>
                  <a:pt x="58" y="42"/>
                </a:lnTo>
                <a:lnTo>
                  <a:pt x="73" y="26"/>
                </a:lnTo>
                <a:lnTo>
                  <a:pt x="45" y="1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14" name="Freeform 706"/>
          <p:cNvSpPr>
            <a:spLocks/>
          </p:cNvSpPr>
          <p:nvPr/>
        </p:nvSpPr>
        <p:spPr bwMode="auto">
          <a:xfrm>
            <a:off x="4845050" y="2668588"/>
            <a:ext cx="130175" cy="96837"/>
          </a:xfrm>
          <a:custGeom>
            <a:avLst/>
            <a:gdLst>
              <a:gd name="T0" fmla="*/ 69987 w 93"/>
              <a:gd name="T1" fmla="*/ 0 h 61"/>
              <a:gd name="T2" fmla="*/ 62988 w 93"/>
              <a:gd name="T3" fmla="*/ 42862 h 61"/>
              <a:gd name="T4" fmla="*/ 29394 w 93"/>
              <a:gd name="T5" fmla="*/ 20637 h 61"/>
              <a:gd name="T6" fmla="*/ 11198 w 93"/>
              <a:gd name="T7" fmla="*/ 25400 h 61"/>
              <a:gd name="T8" fmla="*/ 0 w 93"/>
              <a:gd name="T9" fmla="*/ 53975 h 61"/>
              <a:gd name="T10" fmla="*/ 62988 w 93"/>
              <a:gd name="T11" fmla="*/ 71437 h 61"/>
              <a:gd name="T12" fmla="*/ 102180 w 93"/>
              <a:gd name="T13" fmla="*/ 95250 h 61"/>
              <a:gd name="T14" fmla="*/ 106380 w 93"/>
              <a:gd name="T15" fmla="*/ 61912 h 61"/>
              <a:gd name="T16" fmla="*/ 128775 w 93"/>
              <a:gd name="T17" fmla="*/ 50800 h 61"/>
              <a:gd name="T18" fmla="*/ 124576 w 93"/>
              <a:gd name="T19" fmla="*/ 28575 h 61"/>
              <a:gd name="T20" fmla="*/ 106380 w 93"/>
              <a:gd name="T21" fmla="*/ 4762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61"/>
              <a:gd name="T35" fmla="*/ 93 w 9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61">
                <a:moveTo>
                  <a:pt x="50" y="0"/>
                </a:moveTo>
                <a:lnTo>
                  <a:pt x="45" y="27"/>
                </a:lnTo>
                <a:lnTo>
                  <a:pt x="21" y="13"/>
                </a:lnTo>
                <a:lnTo>
                  <a:pt x="8" y="16"/>
                </a:lnTo>
                <a:lnTo>
                  <a:pt x="0" y="34"/>
                </a:lnTo>
                <a:lnTo>
                  <a:pt x="45" y="45"/>
                </a:lnTo>
                <a:lnTo>
                  <a:pt x="73" y="60"/>
                </a:lnTo>
                <a:lnTo>
                  <a:pt x="76" y="39"/>
                </a:lnTo>
                <a:lnTo>
                  <a:pt x="92" y="32"/>
                </a:lnTo>
                <a:lnTo>
                  <a:pt x="89" y="18"/>
                </a:lnTo>
                <a:lnTo>
                  <a:pt x="76" y="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15" name="Freeform 707"/>
          <p:cNvSpPr>
            <a:spLocks/>
          </p:cNvSpPr>
          <p:nvPr/>
        </p:nvSpPr>
        <p:spPr bwMode="auto">
          <a:xfrm>
            <a:off x="4811713" y="2763838"/>
            <a:ext cx="84137" cy="47625"/>
          </a:xfrm>
          <a:custGeom>
            <a:avLst/>
            <a:gdLst>
              <a:gd name="T0" fmla="*/ 0 w 60"/>
              <a:gd name="T1" fmla="*/ 33338 h 30"/>
              <a:gd name="T2" fmla="*/ 82735 w 60"/>
              <a:gd name="T3" fmla="*/ 46038 h 30"/>
              <a:gd name="T4" fmla="*/ 75723 w 60"/>
              <a:gd name="T5" fmla="*/ 14288 h 30"/>
              <a:gd name="T6" fmla="*/ 35057 w 60"/>
              <a:gd name="T7" fmla="*/ 0 h 30"/>
              <a:gd name="T8" fmla="*/ 35057 w 60"/>
              <a:gd name="T9" fmla="*/ 17463 h 30"/>
              <a:gd name="T10" fmla="*/ 25241 w 60"/>
              <a:gd name="T11" fmla="*/ 17463 h 30"/>
              <a:gd name="T12" fmla="*/ 32253 w 60"/>
              <a:gd name="T13" fmla="*/ 0 h 30"/>
              <a:gd name="T14" fmla="*/ 0 60000 65536"/>
              <a:gd name="T15" fmla="*/ 0 60000 65536"/>
              <a:gd name="T16" fmla="*/ 0 60000 65536"/>
              <a:gd name="T17" fmla="*/ 0 60000 65536"/>
              <a:gd name="T18" fmla="*/ 0 60000 65536"/>
              <a:gd name="T19" fmla="*/ 0 60000 65536"/>
              <a:gd name="T20" fmla="*/ 0 60000 65536"/>
              <a:gd name="T21" fmla="*/ 0 w 60"/>
              <a:gd name="T22" fmla="*/ 0 h 30"/>
              <a:gd name="T23" fmla="*/ 60 w 6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0">
                <a:moveTo>
                  <a:pt x="0" y="21"/>
                </a:moveTo>
                <a:lnTo>
                  <a:pt x="59" y="29"/>
                </a:lnTo>
                <a:lnTo>
                  <a:pt x="54" y="9"/>
                </a:lnTo>
                <a:lnTo>
                  <a:pt x="25" y="0"/>
                </a:lnTo>
                <a:lnTo>
                  <a:pt x="25" y="11"/>
                </a:lnTo>
                <a:lnTo>
                  <a:pt x="18" y="11"/>
                </a:lnTo>
                <a:lnTo>
                  <a:pt x="23"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16" name="Freeform 708"/>
          <p:cNvSpPr>
            <a:spLocks/>
          </p:cNvSpPr>
          <p:nvPr/>
        </p:nvSpPr>
        <p:spPr bwMode="auto">
          <a:xfrm>
            <a:off x="4895850" y="2622550"/>
            <a:ext cx="90488" cy="76200"/>
          </a:xfrm>
          <a:custGeom>
            <a:avLst/>
            <a:gdLst>
              <a:gd name="T0" fmla="*/ 0 w 65"/>
              <a:gd name="T1" fmla="*/ 12700 h 48"/>
              <a:gd name="T2" fmla="*/ 4176 w 65"/>
              <a:gd name="T3" fmla="*/ 46037 h 48"/>
              <a:gd name="T4" fmla="*/ 19490 w 65"/>
              <a:gd name="T5" fmla="*/ 46037 h 48"/>
              <a:gd name="T6" fmla="*/ 55685 w 65"/>
              <a:gd name="T7" fmla="*/ 50800 h 48"/>
              <a:gd name="T8" fmla="*/ 73783 w 65"/>
              <a:gd name="T9" fmla="*/ 74613 h 48"/>
              <a:gd name="T10" fmla="*/ 89096 w 65"/>
              <a:gd name="T11" fmla="*/ 58738 h 48"/>
              <a:gd name="T12" fmla="*/ 84919 w 65"/>
              <a:gd name="T13" fmla="*/ 0 h 48"/>
              <a:gd name="T14" fmla="*/ 0 60000 65536"/>
              <a:gd name="T15" fmla="*/ 0 60000 65536"/>
              <a:gd name="T16" fmla="*/ 0 60000 65536"/>
              <a:gd name="T17" fmla="*/ 0 60000 65536"/>
              <a:gd name="T18" fmla="*/ 0 60000 65536"/>
              <a:gd name="T19" fmla="*/ 0 60000 65536"/>
              <a:gd name="T20" fmla="*/ 0 60000 65536"/>
              <a:gd name="T21" fmla="*/ 0 w 65"/>
              <a:gd name="T22" fmla="*/ 0 h 48"/>
              <a:gd name="T23" fmla="*/ 65 w 6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48">
                <a:moveTo>
                  <a:pt x="0" y="8"/>
                </a:moveTo>
                <a:lnTo>
                  <a:pt x="3" y="29"/>
                </a:lnTo>
                <a:lnTo>
                  <a:pt x="14" y="29"/>
                </a:lnTo>
                <a:lnTo>
                  <a:pt x="40" y="32"/>
                </a:lnTo>
                <a:lnTo>
                  <a:pt x="53" y="47"/>
                </a:lnTo>
                <a:lnTo>
                  <a:pt x="64" y="37"/>
                </a:lnTo>
                <a:lnTo>
                  <a:pt x="61"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17" name="Freeform 709"/>
          <p:cNvSpPr>
            <a:spLocks/>
          </p:cNvSpPr>
          <p:nvPr/>
        </p:nvSpPr>
        <p:spPr bwMode="auto">
          <a:xfrm>
            <a:off x="4652963" y="4346575"/>
            <a:ext cx="255587" cy="292100"/>
          </a:xfrm>
          <a:custGeom>
            <a:avLst/>
            <a:gdLst>
              <a:gd name="T0" fmla="*/ 0 w 182"/>
              <a:gd name="T1" fmla="*/ 274638 h 184"/>
              <a:gd name="T2" fmla="*/ 25278 w 182"/>
              <a:gd name="T3" fmla="*/ 261938 h 184"/>
              <a:gd name="T4" fmla="*/ 198010 w 182"/>
              <a:gd name="T5" fmla="*/ 290513 h 184"/>
              <a:gd name="T6" fmla="*/ 234522 w 182"/>
              <a:gd name="T7" fmla="*/ 277813 h 184"/>
              <a:gd name="T8" fmla="*/ 209244 w 182"/>
              <a:gd name="T9" fmla="*/ 257175 h 184"/>
              <a:gd name="T10" fmla="*/ 209244 w 182"/>
              <a:gd name="T11" fmla="*/ 165100 h 184"/>
              <a:gd name="T12" fmla="*/ 254183 w 182"/>
              <a:gd name="T13" fmla="*/ 165100 h 184"/>
              <a:gd name="T14" fmla="*/ 254183 w 182"/>
              <a:gd name="T15" fmla="*/ 120650 h 184"/>
              <a:gd name="T16" fmla="*/ 209244 w 182"/>
              <a:gd name="T17" fmla="*/ 123825 h 184"/>
              <a:gd name="T18" fmla="*/ 206436 w 182"/>
              <a:gd name="T19" fmla="*/ 36513 h 184"/>
              <a:gd name="T20" fmla="*/ 186775 w 182"/>
              <a:gd name="T21" fmla="*/ 23812 h 184"/>
              <a:gd name="T22" fmla="*/ 158689 w 182"/>
              <a:gd name="T23" fmla="*/ 28575 h 184"/>
              <a:gd name="T24" fmla="*/ 154476 w 182"/>
              <a:gd name="T25" fmla="*/ 53975 h 184"/>
              <a:gd name="T26" fmla="*/ 124985 w 182"/>
              <a:gd name="T27" fmla="*/ 57150 h 184"/>
              <a:gd name="T28" fmla="*/ 91281 w 182"/>
              <a:gd name="T29" fmla="*/ 0 h 184"/>
              <a:gd name="T30" fmla="*/ 11235 w 182"/>
              <a:gd name="T31" fmla="*/ 12700 h 184"/>
              <a:gd name="T32" fmla="*/ 39321 w 182"/>
              <a:gd name="T33" fmla="*/ 120650 h 184"/>
              <a:gd name="T34" fmla="*/ 0 w 182"/>
              <a:gd name="T35" fmla="*/ 274638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184"/>
              <a:gd name="T56" fmla="*/ 182 w 182"/>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184">
                <a:moveTo>
                  <a:pt x="0" y="173"/>
                </a:moveTo>
                <a:lnTo>
                  <a:pt x="18" y="165"/>
                </a:lnTo>
                <a:lnTo>
                  <a:pt x="141" y="183"/>
                </a:lnTo>
                <a:lnTo>
                  <a:pt x="167" y="175"/>
                </a:lnTo>
                <a:lnTo>
                  <a:pt x="149" y="162"/>
                </a:lnTo>
                <a:lnTo>
                  <a:pt x="149" y="104"/>
                </a:lnTo>
                <a:lnTo>
                  <a:pt x="181" y="104"/>
                </a:lnTo>
                <a:lnTo>
                  <a:pt x="181" y="76"/>
                </a:lnTo>
                <a:lnTo>
                  <a:pt x="149" y="78"/>
                </a:lnTo>
                <a:lnTo>
                  <a:pt x="147" y="23"/>
                </a:lnTo>
                <a:lnTo>
                  <a:pt x="133" y="15"/>
                </a:lnTo>
                <a:lnTo>
                  <a:pt x="113" y="18"/>
                </a:lnTo>
                <a:lnTo>
                  <a:pt x="110" y="34"/>
                </a:lnTo>
                <a:lnTo>
                  <a:pt x="89" y="36"/>
                </a:lnTo>
                <a:lnTo>
                  <a:pt x="65" y="0"/>
                </a:lnTo>
                <a:lnTo>
                  <a:pt x="8" y="8"/>
                </a:lnTo>
                <a:lnTo>
                  <a:pt x="28" y="76"/>
                </a:lnTo>
                <a:lnTo>
                  <a:pt x="0" y="173"/>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18" name="Freeform 710"/>
          <p:cNvSpPr>
            <a:spLocks/>
          </p:cNvSpPr>
          <p:nvPr/>
        </p:nvSpPr>
        <p:spPr bwMode="auto">
          <a:xfrm>
            <a:off x="4659313" y="4321175"/>
            <a:ext cx="23812" cy="30163"/>
          </a:xfrm>
          <a:custGeom>
            <a:avLst/>
            <a:gdLst>
              <a:gd name="T0" fmla="*/ 0 w 17"/>
              <a:gd name="T1" fmla="*/ 3175 h 19"/>
              <a:gd name="T2" fmla="*/ 4202 w 17"/>
              <a:gd name="T3" fmla="*/ 28575 h 19"/>
              <a:gd name="T4" fmla="*/ 22411 w 17"/>
              <a:gd name="T5" fmla="*/ 0 h 19"/>
              <a:gd name="T6" fmla="*/ 0 w 17"/>
              <a:gd name="T7" fmla="*/ 3175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2"/>
                </a:moveTo>
                <a:lnTo>
                  <a:pt x="3" y="18"/>
                </a:lnTo>
                <a:lnTo>
                  <a:pt x="16" y="0"/>
                </a:lnTo>
                <a:lnTo>
                  <a:pt x="0" y="2"/>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19" name="Freeform 711"/>
          <p:cNvSpPr>
            <a:spLocks/>
          </p:cNvSpPr>
          <p:nvPr/>
        </p:nvSpPr>
        <p:spPr bwMode="auto">
          <a:xfrm>
            <a:off x="4821238" y="4629150"/>
            <a:ext cx="195262" cy="222250"/>
          </a:xfrm>
          <a:custGeom>
            <a:avLst/>
            <a:gdLst>
              <a:gd name="T0" fmla="*/ 0 w 138"/>
              <a:gd name="T1" fmla="*/ 169862 h 140"/>
              <a:gd name="T2" fmla="*/ 0 w 138"/>
              <a:gd name="T3" fmla="*/ 103188 h 140"/>
              <a:gd name="T4" fmla="*/ 18394 w 138"/>
              <a:gd name="T5" fmla="*/ 103188 h 140"/>
              <a:gd name="T6" fmla="*/ 18394 w 138"/>
              <a:gd name="T7" fmla="*/ 20637 h 140"/>
              <a:gd name="T8" fmla="*/ 59428 w 138"/>
              <a:gd name="T9" fmla="*/ 7937 h 140"/>
              <a:gd name="T10" fmla="*/ 73577 w 138"/>
              <a:gd name="T11" fmla="*/ 25400 h 140"/>
              <a:gd name="T12" fmla="*/ 107536 w 138"/>
              <a:gd name="T13" fmla="*/ 0 h 140"/>
              <a:gd name="T14" fmla="*/ 166963 w 138"/>
              <a:gd name="T15" fmla="*/ 92075 h 140"/>
              <a:gd name="T16" fmla="*/ 193847 w 138"/>
              <a:gd name="T17" fmla="*/ 107950 h 140"/>
              <a:gd name="T18" fmla="*/ 116025 w 138"/>
              <a:gd name="T19" fmla="*/ 187325 h 140"/>
              <a:gd name="T20" fmla="*/ 70747 w 138"/>
              <a:gd name="T21" fmla="*/ 187325 h 140"/>
              <a:gd name="T22" fmla="*/ 45278 w 138"/>
              <a:gd name="T23" fmla="*/ 220663 h 140"/>
              <a:gd name="T24" fmla="*/ 15564 w 138"/>
              <a:gd name="T25" fmla="*/ 220663 h 140"/>
              <a:gd name="T26" fmla="*/ 15564 w 138"/>
              <a:gd name="T27" fmla="*/ 190500 h 140"/>
              <a:gd name="T28" fmla="*/ 0 w 138"/>
              <a:gd name="T29" fmla="*/ 169862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40"/>
              <a:gd name="T47" fmla="*/ 138 w 138"/>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40">
                <a:moveTo>
                  <a:pt x="0" y="107"/>
                </a:moveTo>
                <a:lnTo>
                  <a:pt x="0" y="65"/>
                </a:lnTo>
                <a:lnTo>
                  <a:pt x="13" y="65"/>
                </a:lnTo>
                <a:lnTo>
                  <a:pt x="13" y="13"/>
                </a:lnTo>
                <a:lnTo>
                  <a:pt x="42" y="5"/>
                </a:lnTo>
                <a:lnTo>
                  <a:pt x="52" y="16"/>
                </a:lnTo>
                <a:lnTo>
                  <a:pt x="76" y="0"/>
                </a:lnTo>
                <a:lnTo>
                  <a:pt x="118" y="58"/>
                </a:lnTo>
                <a:lnTo>
                  <a:pt x="137" y="68"/>
                </a:lnTo>
                <a:lnTo>
                  <a:pt x="82" y="118"/>
                </a:lnTo>
                <a:lnTo>
                  <a:pt x="50" y="118"/>
                </a:lnTo>
                <a:lnTo>
                  <a:pt x="32" y="139"/>
                </a:lnTo>
                <a:lnTo>
                  <a:pt x="11" y="139"/>
                </a:lnTo>
                <a:lnTo>
                  <a:pt x="11" y="120"/>
                </a:lnTo>
                <a:lnTo>
                  <a:pt x="0" y="107"/>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20" name="Freeform 712"/>
          <p:cNvSpPr>
            <a:spLocks/>
          </p:cNvSpPr>
          <p:nvPr/>
        </p:nvSpPr>
        <p:spPr bwMode="auto">
          <a:xfrm>
            <a:off x="6772275" y="4095750"/>
            <a:ext cx="28575" cy="26988"/>
          </a:xfrm>
          <a:custGeom>
            <a:avLst/>
            <a:gdLst>
              <a:gd name="T0" fmla="*/ 0 w 20"/>
              <a:gd name="T1" fmla="*/ 9525 h 17"/>
              <a:gd name="T2" fmla="*/ 15716 w 20"/>
              <a:gd name="T3" fmla="*/ 25400 h 17"/>
              <a:gd name="T4" fmla="*/ 27146 w 20"/>
              <a:gd name="T5" fmla="*/ 0 h 17"/>
              <a:gd name="T6" fmla="*/ 0 w 20"/>
              <a:gd name="T7" fmla="*/ 9525 h 17"/>
              <a:gd name="T8" fmla="*/ 0 60000 65536"/>
              <a:gd name="T9" fmla="*/ 0 60000 65536"/>
              <a:gd name="T10" fmla="*/ 0 60000 65536"/>
              <a:gd name="T11" fmla="*/ 0 60000 65536"/>
              <a:gd name="T12" fmla="*/ 0 w 20"/>
              <a:gd name="T13" fmla="*/ 0 h 17"/>
              <a:gd name="T14" fmla="*/ 20 w 20"/>
              <a:gd name="T15" fmla="*/ 17 h 17"/>
            </a:gdLst>
            <a:ahLst/>
            <a:cxnLst>
              <a:cxn ang="T8">
                <a:pos x="T0" y="T1"/>
              </a:cxn>
              <a:cxn ang="T9">
                <a:pos x="T2" y="T3"/>
              </a:cxn>
              <a:cxn ang="T10">
                <a:pos x="T4" y="T5"/>
              </a:cxn>
              <a:cxn ang="T11">
                <a:pos x="T6" y="T7"/>
              </a:cxn>
            </a:cxnLst>
            <a:rect l="T12" t="T13" r="T14" b="T15"/>
            <a:pathLst>
              <a:path w="20" h="17">
                <a:moveTo>
                  <a:pt x="0" y="6"/>
                </a:moveTo>
                <a:lnTo>
                  <a:pt x="11" y="16"/>
                </a:lnTo>
                <a:lnTo>
                  <a:pt x="19" y="0"/>
                </a:lnTo>
                <a:lnTo>
                  <a:pt x="0" y="6"/>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21" name="Freeform 713"/>
          <p:cNvSpPr>
            <a:spLocks/>
          </p:cNvSpPr>
          <p:nvPr/>
        </p:nvSpPr>
        <p:spPr bwMode="auto">
          <a:xfrm>
            <a:off x="4873625" y="3109913"/>
            <a:ext cx="131763" cy="80962"/>
          </a:xfrm>
          <a:custGeom>
            <a:avLst/>
            <a:gdLst>
              <a:gd name="T0" fmla="*/ 0 w 93"/>
              <a:gd name="T1" fmla="*/ 53975 h 51"/>
              <a:gd name="T2" fmla="*/ 7084 w 93"/>
              <a:gd name="T3" fmla="*/ 0 h 51"/>
              <a:gd name="T4" fmla="*/ 130346 w 93"/>
              <a:gd name="T5" fmla="*/ 7937 h 51"/>
              <a:gd name="T6" fmla="*/ 104844 w 93"/>
              <a:gd name="T7" fmla="*/ 46037 h 51"/>
              <a:gd name="T8" fmla="*/ 114761 w 93"/>
              <a:gd name="T9" fmla="*/ 61912 h 51"/>
              <a:gd name="T10" fmla="*/ 82175 w 93"/>
              <a:gd name="T11" fmla="*/ 66675 h 51"/>
              <a:gd name="T12" fmla="*/ 63756 w 93"/>
              <a:gd name="T13" fmla="*/ 79375 h 51"/>
              <a:gd name="T14" fmla="*/ 11334 w 93"/>
              <a:gd name="T15" fmla="*/ 74612 h 51"/>
              <a:gd name="T16" fmla="*/ 0 w 93"/>
              <a:gd name="T17" fmla="*/ 53975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51"/>
              <a:gd name="T29" fmla="*/ 93 w 9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51">
                <a:moveTo>
                  <a:pt x="0" y="34"/>
                </a:moveTo>
                <a:lnTo>
                  <a:pt x="5" y="0"/>
                </a:lnTo>
                <a:lnTo>
                  <a:pt x="92" y="5"/>
                </a:lnTo>
                <a:lnTo>
                  <a:pt x="74" y="29"/>
                </a:lnTo>
                <a:lnTo>
                  <a:pt x="81" y="39"/>
                </a:lnTo>
                <a:lnTo>
                  <a:pt x="58" y="42"/>
                </a:lnTo>
                <a:lnTo>
                  <a:pt x="45" y="50"/>
                </a:lnTo>
                <a:lnTo>
                  <a:pt x="8" y="47"/>
                </a:lnTo>
                <a:lnTo>
                  <a:pt x="0" y="3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22" name="Freeform 714"/>
          <p:cNvSpPr>
            <a:spLocks/>
          </p:cNvSpPr>
          <p:nvPr/>
        </p:nvSpPr>
        <p:spPr bwMode="auto">
          <a:xfrm>
            <a:off x="6324600" y="3538538"/>
            <a:ext cx="182563" cy="438150"/>
          </a:xfrm>
          <a:custGeom>
            <a:avLst/>
            <a:gdLst>
              <a:gd name="T0" fmla="*/ 0 w 129"/>
              <a:gd name="T1" fmla="*/ 179387 h 276"/>
              <a:gd name="T2" fmla="*/ 4246 w 129"/>
              <a:gd name="T3" fmla="*/ 153987 h 276"/>
              <a:gd name="T4" fmla="*/ 59439 w 129"/>
              <a:gd name="T5" fmla="*/ 38100 h 276"/>
              <a:gd name="T6" fmla="*/ 93404 w 129"/>
              <a:gd name="T7" fmla="*/ 20637 h 276"/>
              <a:gd name="T8" fmla="*/ 107556 w 129"/>
              <a:gd name="T9" fmla="*/ 0 h 276"/>
              <a:gd name="T10" fmla="*/ 130200 w 129"/>
              <a:gd name="T11" fmla="*/ 12700 h 276"/>
              <a:gd name="T12" fmla="*/ 130200 w 129"/>
              <a:gd name="T13" fmla="*/ 33337 h 276"/>
              <a:gd name="T14" fmla="*/ 111802 w 129"/>
              <a:gd name="T15" fmla="*/ 104775 h 276"/>
              <a:gd name="T16" fmla="*/ 134446 w 129"/>
              <a:gd name="T17" fmla="*/ 100012 h 276"/>
              <a:gd name="T18" fmla="*/ 145767 w 129"/>
              <a:gd name="T19" fmla="*/ 146050 h 276"/>
              <a:gd name="T20" fmla="*/ 181148 w 129"/>
              <a:gd name="T21" fmla="*/ 158750 h 276"/>
              <a:gd name="T22" fmla="*/ 162750 w 129"/>
              <a:gd name="T23" fmla="*/ 182562 h 276"/>
              <a:gd name="T24" fmla="*/ 118878 w 129"/>
              <a:gd name="T25" fmla="*/ 207963 h 276"/>
              <a:gd name="T26" fmla="*/ 111802 w 129"/>
              <a:gd name="T27" fmla="*/ 241300 h 276"/>
              <a:gd name="T28" fmla="*/ 134446 w 129"/>
              <a:gd name="T29" fmla="*/ 290512 h 276"/>
              <a:gd name="T30" fmla="*/ 121709 w 129"/>
              <a:gd name="T31" fmla="*/ 325437 h 276"/>
              <a:gd name="T32" fmla="*/ 148598 w 129"/>
              <a:gd name="T33" fmla="*/ 395287 h 276"/>
              <a:gd name="T34" fmla="*/ 130200 w 129"/>
              <a:gd name="T35" fmla="*/ 436563 h 276"/>
              <a:gd name="T36" fmla="*/ 111802 w 129"/>
              <a:gd name="T37" fmla="*/ 282575 h 276"/>
              <a:gd name="T38" fmla="*/ 89159 w 129"/>
              <a:gd name="T39" fmla="*/ 261937 h 276"/>
              <a:gd name="T40" fmla="*/ 62270 w 129"/>
              <a:gd name="T41" fmla="*/ 303212 h 276"/>
              <a:gd name="T42" fmla="*/ 38211 w 129"/>
              <a:gd name="T43" fmla="*/ 290512 h 276"/>
              <a:gd name="T44" fmla="*/ 45287 w 129"/>
              <a:gd name="T45" fmla="*/ 241300 h 276"/>
              <a:gd name="T46" fmla="*/ 0 w 129"/>
              <a:gd name="T47" fmla="*/ 179387 h 2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276"/>
              <a:gd name="T74" fmla="*/ 129 w 129"/>
              <a:gd name="T75" fmla="*/ 276 h 2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276">
                <a:moveTo>
                  <a:pt x="0" y="113"/>
                </a:moveTo>
                <a:lnTo>
                  <a:pt x="3" y="97"/>
                </a:lnTo>
                <a:lnTo>
                  <a:pt x="42" y="24"/>
                </a:lnTo>
                <a:lnTo>
                  <a:pt x="66" y="13"/>
                </a:lnTo>
                <a:lnTo>
                  <a:pt x="76" y="0"/>
                </a:lnTo>
                <a:lnTo>
                  <a:pt x="92" y="8"/>
                </a:lnTo>
                <a:lnTo>
                  <a:pt x="92" y="21"/>
                </a:lnTo>
                <a:lnTo>
                  <a:pt x="79" y="66"/>
                </a:lnTo>
                <a:lnTo>
                  <a:pt x="95" y="63"/>
                </a:lnTo>
                <a:lnTo>
                  <a:pt x="103" y="92"/>
                </a:lnTo>
                <a:lnTo>
                  <a:pt x="128" y="100"/>
                </a:lnTo>
                <a:lnTo>
                  <a:pt x="115" y="115"/>
                </a:lnTo>
                <a:lnTo>
                  <a:pt x="84" y="131"/>
                </a:lnTo>
                <a:lnTo>
                  <a:pt x="79" y="152"/>
                </a:lnTo>
                <a:lnTo>
                  <a:pt x="95" y="183"/>
                </a:lnTo>
                <a:lnTo>
                  <a:pt x="86" y="205"/>
                </a:lnTo>
                <a:lnTo>
                  <a:pt x="105" y="249"/>
                </a:lnTo>
                <a:lnTo>
                  <a:pt x="92" y="275"/>
                </a:lnTo>
                <a:lnTo>
                  <a:pt x="79" y="178"/>
                </a:lnTo>
                <a:lnTo>
                  <a:pt x="63" y="165"/>
                </a:lnTo>
                <a:lnTo>
                  <a:pt x="44" y="191"/>
                </a:lnTo>
                <a:lnTo>
                  <a:pt x="27" y="183"/>
                </a:lnTo>
                <a:lnTo>
                  <a:pt x="32" y="152"/>
                </a:lnTo>
                <a:lnTo>
                  <a:pt x="0" y="113"/>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23" name="Freeform 715"/>
          <p:cNvSpPr>
            <a:spLocks/>
          </p:cNvSpPr>
          <p:nvPr/>
        </p:nvSpPr>
        <p:spPr bwMode="auto">
          <a:xfrm>
            <a:off x="5010150" y="4267200"/>
            <a:ext cx="38100" cy="47625"/>
          </a:xfrm>
          <a:custGeom>
            <a:avLst/>
            <a:gdLst>
              <a:gd name="T0" fmla="*/ 0 w 27"/>
              <a:gd name="T1" fmla="*/ 7938 h 30"/>
              <a:gd name="T2" fmla="*/ 7056 w 27"/>
              <a:gd name="T3" fmla="*/ 25400 h 30"/>
              <a:gd name="T4" fmla="*/ 11289 w 27"/>
              <a:gd name="T5" fmla="*/ 46038 h 30"/>
              <a:gd name="T6" fmla="*/ 36689 w 27"/>
              <a:gd name="T7" fmla="*/ 20638 h 30"/>
              <a:gd name="T8" fmla="*/ 33867 w 27"/>
              <a:gd name="T9" fmla="*/ 0 h 30"/>
              <a:gd name="T10" fmla="*/ 0 w 27"/>
              <a:gd name="T11" fmla="*/ 7938 h 30"/>
              <a:gd name="T12" fmla="*/ 0 60000 65536"/>
              <a:gd name="T13" fmla="*/ 0 60000 65536"/>
              <a:gd name="T14" fmla="*/ 0 60000 65536"/>
              <a:gd name="T15" fmla="*/ 0 60000 65536"/>
              <a:gd name="T16" fmla="*/ 0 60000 65536"/>
              <a:gd name="T17" fmla="*/ 0 60000 65536"/>
              <a:gd name="T18" fmla="*/ 0 w 27"/>
              <a:gd name="T19" fmla="*/ 0 h 30"/>
              <a:gd name="T20" fmla="*/ 27 w 2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7" h="30">
                <a:moveTo>
                  <a:pt x="0" y="5"/>
                </a:moveTo>
                <a:lnTo>
                  <a:pt x="5" y="16"/>
                </a:lnTo>
                <a:lnTo>
                  <a:pt x="8" y="29"/>
                </a:lnTo>
                <a:lnTo>
                  <a:pt x="26" y="13"/>
                </a:lnTo>
                <a:lnTo>
                  <a:pt x="24" y="0"/>
                </a:lnTo>
                <a:lnTo>
                  <a:pt x="0" y="5"/>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24" name="Freeform 716"/>
          <p:cNvSpPr>
            <a:spLocks/>
          </p:cNvSpPr>
          <p:nvPr/>
        </p:nvSpPr>
        <p:spPr bwMode="auto">
          <a:xfrm>
            <a:off x="6538913" y="3867150"/>
            <a:ext cx="96837" cy="101600"/>
          </a:xfrm>
          <a:custGeom>
            <a:avLst/>
            <a:gdLst>
              <a:gd name="T0" fmla="*/ 0 w 69"/>
              <a:gd name="T1" fmla="*/ 17462 h 64"/>
              <a:gd name="T2" fmla="*/ 4210 w 69"/>
              <a:gd name="T3" fmla="*/ 71437 h 64"/>
              <a:gd name="T4" fmla="*/ 18245 w 69"/>
              <a:gd name="T5" fmla="*/ 100012 h 64"/>
              <a:gd name="T6" fmla="*/ 37893 w 69"/>
              <a:gd name="T7" fmla="*/ 100012 h 64"/>
              <a:gd name="T8" fmla="*/ 95434 w 69"/>
              <a:gd name="T9" fmla="*/ 53975 h 64"/>
              <a:gd name="T10" fmla="*/ 95434 w 69"/>
              <a:gd name="T11" fmla="*/ 0 h 64"/>
              <a:gd name="T12" fmla="*/ 51927 w 69"/>
              <a:gd name="T13" fmla="*/ 9525 h 64"/>
              <a:gd name="T14" fmla="*/ 11227 w 69"/>
              <a:gd name="T15" fmla="*/ 4762 h 64"/>
              <a:gd name="T16" fmla="*/ 0 w 69"/>
              <a:gd name="T17" fmla="*/ 1746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64"/>
              <a:gd name="T29" fmla="*/ 69 w 69"/>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64">
                <a:moveTo>
                  <a:pt x="0" y="11"/>
                </a:moveTo>
                <a:lnTo>
                  <a:pt x="3" y="45"/>
                </a:lnTo>
                <a:lnTo>
                  <a:pt x="13" y="63"/>
                </a:lnTo>
                <a:lnTo>
                  <a:pt x="27" y="63"/>
                </a:lnTo>
                <a:lnTo>
                  <a:pt x="68" y="34"/>
                </a:lnTo>
                <a:lnTo>
                  <a:pt x="68" y="0"/>
                </a:lnTo>
                <a:lnTo>
                  <a:pt x="37" y="6"/>
                </a:lnTo>
                <a:lnTo>
                  <a:pt x="8" y="3"/>
                </a:lnTo>
                <a:lnTo>
                  <a:pt x="0" y="11"/>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25" name="Freeform 717"/>
          <p:cNvSpPr>
            <a:spLocks/>
          </p:cNvSpPr>
          <p:nvPr/>
        </p:nvSpPr>
        <p:spPr bwMode="auto">
          <a:xfrm>
            <a:off x="4581525" y="3913188"/>
            <a:ext cx="160338" cy="263525"/>
          </a:xfrm>
          <a:custGeom>
            <a:avLst/>
            <a:gdLst>
              <a:gd name="T0" fmla="*/ 0 w 113"/>
              <a:gd name="T1" fmla="*/ 187325 h 166"/>
              <a:gd name="T2" fmla="*/ 25541 w 113"/>
              <a:gd name="T3" fmla="*/ 138112 h 166"/>
              <a:gd name="T4" fmla="*/ 59595 w 113"/>
              <a:gd name="T5" fmla="*/ 146050 h 166"/>
              <a:gd name="T6" fmla="*/ 103581 w 113"/>
              <a:gd name="T7" fmla="*/ 38100 h 166"/>
              <a:gd name="T8" fmla="*/ 126284 w 113"/>
              <a:gd name="T9" fmla="*/ 25400 h 166"/>
              <a:gd name="T10" fmla="*/ 114933 w 113"/>
              <a:gd name="T11" fmla="*/ 4762 h 166"/>
              <a:gd name="T12" fmla="*/ 130541 w 113"/>
              <a:gd name="T13" fmla="*/ 0 h 166"/>
              <a:gd name="T14" fmla="*/ 144730 w 113"/>
              <a:gd name="T15" fmla="*/ 61913 h 166"/>
              <a:gd name="T16" fmla="*/ 114933 w 113"/>
              <a:gd name="T17" fmla="*/ 74612 h 166"/>
              <a:gd name="T18" fmla="*/ 144730 w 113"/>
              <a:gd name="T19" fmla="*/ 125413 h 166"/>
              <a:gd name="T20" fmla="*/ 130541 w 113"/>
              <a:gd name="T21" fmla="*/ 187325 h 166"/>
              <a:gd name="T22" fmla="*/ 158919 w 113"/>
              <a:gd name="T23" fmla="*/ 228600 h 166"/>
              <a:gd name="T24" fmla="*/ 156081 w 113"/>
              <a:gd name="T25" fmla="*/ 261938 h 166"/>
              <a:gd name="T26" fmla="*/ 99324 w 113"/>
              <a:gd name="T27" fmla="*/ 249238 h 166"/>
              <a:gd name="T28" fmla="*/ 59595 w 113"/>
              <a:gd name="T29" fmla="*/ 246063 h 166"/>
              <a:gd name="T30" fmla="*/ 29797 w 113"/>
              <a:gd name="T31" fmla="*/ 249238 h 166"/>
              <a:gd name="T32" fmla="*/ 25541 w 113"/>
              <a:gd name="T33" fmla="*/ 204788 h 166"/>
              <a:gd name="T34" fmla="*/ 0 w 113"/>
              <a:gd name="T35" fmla="*/ 187325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66"/>
              <a:gd name="T56" fmla="*/ 113 w 113"/>
              <a:gd name="T57" fmla="*/ 166 h 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66">
                <a:moveTo>
                  <a:pt x="0" y="118"/>
                </a:moveTo>
                <a:lnTo>
                  <a:pt x="18" y="87"/>
                </a:lnTo>
                <a:lnTo>
                  <a:pt x="42" y="92"/>
                </a:lnTo>
                <a:lnTo>
                  <a:pt x="73" y="24"/>
                </a:lnTo>
                <a:lnTo>
                  <a:pt x="89" y="16"/>
                </a:lnTo>
                <a:lnTo>
                  <a:pt x="81" y="3"/>
                </a:lnTo>
                <a:lnTo>
                  <a:pt x="92" y="0"/>
                </a:lnTo>
                <a:lnTo>
                  <a:pt x="102" y="39"/>
                </a:lnTo>
                <a:lnTo>
                  <a:pt x="81" y="47"/>
                </a:lnTo>
                <a:lnTo>
                  <a:pt x="102" y="79"/>
                </a:lnTo>
                <a:lnTo>
                  <a:pt x="92" y="118"/>
                </a:lnTo>
                <a:lnTo>
                  <a:pt x="112" y="144"/>
                </a:lnTo>
                <a:lnTo>
                  <a:pt x="110" y="165"/>
                </a:lnTo>
                <a:lnTo>
                  <a:pt x="70" y="157"/>
                </a:lnTo>
                <a:lnTo>
                  <a:pt x="42" y="155"/>
                </a:lnTo>
                <a:lnTo>
                  <a:pt x="21" y="157"/>
                </a:lnTo>
                <a:lnTo>
                  <a:pt x="18" y="129"/>
                </a:lnTo>
                <a:lnTo>
                  <a:pt x="0" y="118"/>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26" name="Freeform 718"/>
          <p:cNvSpPr>
            <a:spLocks/>
          </p:cNvSpPr>
          <p:nvPr/>
        </p:nvSpPr>
        <p:spPr bwMode="auto">
          <a:xfrm>
            <a:off x="1795463" y="2032000"/>
            <a:ext cx="219075" cy="155575"/>
          </a:xfrm>
          <a:custGeom>
            <a:avLst/>
            <a:gdLst>
              <a:gd name="T0" fmla="*/ 0 w 156"/>
              <a:gd name="T1" fmla="*/ 112713 h 98"/>
              <a:gd name="T2" fmla="*/ 7022 w 156"/>
              <a:gd name="T3" fmla="*/ 95250 h 98"/>
              <a:gd name="T4" fmla="*/ 44938 w 156"/>
              <a:gd name="T5" fmla="*/ 33338 h 98"/>
              <a:gd name="T6" fmla="*/ 26682 w 156"/>
              <a:gd name="T7" fmla="*/ 7938 h 98"/>
              <a:gd name="T8" fmla="*/ 92686 w 156"/>
              <a:gd name="T9" fmla="*/ 0 h 98"/>
              <a:gd name="T10" fmla="*/ 136220 w 156"/>
              <a:gd name="T11" fmla="*/ 25400 h 98"/>
              <a:gd name="T12" fmla="*/ 168519 w 156"/>
              <a:gd name="T13" fmla="*/ 12700 h 98"/>
              <a:gd name="T14" fmla="*/ 217671 w 156"/>
              <a:gd name="T15" fmla="*/ 41275 h 98"/>
              <a:gd name="T16" fmla="*/ 117963 w 156"/>
              <a:gd name="T17" fmla="*/ 100012 h 98"/>
              <a:gd name="T18" fmla="*/ 110942 w 156"/>
              <a:gd name="T19" fmla="*/ 133350 h 98"/>
              <a:gd name="T20" fmla="*/ 58982 w 156"/>
              <a:gd name="T21" fmla="*/ 153988 h 98"/>
              <a:gd name="T22" fmla="*/ 36512 w 156"/>
              <a:gd name="T23" fmla="*/ 128588 h 98"/>
              <a:gd name="T24" fmla="*/ 0 w 156"/>
              <a:gd name="T25" fmla="*/ 112713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98"/>
              <a:gd name="T41" fmla="*/ 156 w 156"/>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98">
                <a:moveTo>
                  <a:pt x="0" y="71"/>
                </a:moveTo>
                <a:lnTo>
                  <a:pt x="5" y="60"/>
                </a:lnTo>
                <a:lnTo>
                  <a:pt x="32" y="21"/>
                </a:lnTo>
                <a:lnTo>
                  <a:pt x="19" y="5"/>
                </a:lnTo>
                <a:lnTo>
                  <a:pt x="66" y="0"/>
                </a:lnTo>
                <a:lnTo>
                  <a:pt x="97" y="16"/>
                </a:lnTo>
                <a:lnTo>
                  <a:pt x="120" y="8"/>
                </a:lnTo>
                <a:lnTo>
                  <a:pt x="155" y="26"/>
                </a:lnTo>
                <a:lnTo>
                  <a:pt x="84" y="63"/>
                </a:lnTo>
                <a:lnTo>
                  <a:pt x="79" y="84"/>
                </a:lnTo>
                <a:lnTo>
                  <a:pt x="42" y="97"/>
                </a:lnTo>
                <a:lnTo>
                  <a:pt x="26" y="81"/>
                </a:lnTo>
                <a:lnTo>
                  <a:pt x="0" y="7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27" name="Freeform 719"/>
          <p:cNvSpPr>
            <a:spLocks/>
          </p:cNvSpPr>
          <p:nvPr/>
        </p:nvSpPr>
        <p:spPr bwMode="auto">
          <a:xfrm>
            <a:off x="1936750" y="2085975"/>
            <a:ext cx="377825" cy="209550"/>
          </a:xfrm>
          <a:custGeom>
            <a:avLst/>
            <a:gdLst>
              <a:gd name="T0" fmla="*/ 0 w 268"/>
              <a:gd name="T1" fmla="*/ 61912 h 132"/>
              <a:gd name="T2" fmla="*/ 21147 w 268"/>
              <a:gd name="T3" fmla="*/ 49212 h 132"/>
              <a:gd name="T4" fmla="*/ 14098 w 268"/>
              <a:gd name="T5" fmla="*/ 38100 h 132"/>
              <a:gd name="T6" fmla="*/ 54982 w 268"/>
              <a:gd name="T7" fmla="*/ 12700 h 132"/>
              <a:gd name="T8" fmla="*/ 91637 w 268"/>
              <a:gd name="T9" fmla="*/ 0 h 132"/>
              <a:gd name="T10" fmla="*/ 102915 w 268"/>
              <a:gd name="T11" fmla="*/ 20637 h 132"/>
              <a:gd name="T12" fmla="*/ 91637 w 268"/>
              <a:gd name="T13" fmla="*/ 33337 h 132"/>
              <a:gd name="T14" fmla="*/ 125472 w 268"/>
              <a:gd name="T15" fmla="*/ 17462 h 132"/>
              <a:gd name="T16" fmla="*/ 159307 w 268"/>
              <a:gd name="T17" fmla="*/ 30162 h 132"/>
              <a:gd name="T18" fmla="*/ 148028 w 268"/>
              <a:gd name="T19" fmla="*/ 46037 h 132"/>
              <a:gd name="T20" fmla="*/ 187503 w 268"/>
              <a:gd name="T21" fmla="*/ 33337 h 132"/>
              <a:gd name="T22" fmla="*/ 180454 w 268"/>
              <a:gd name="T23" fmla="*/ 17462 h 132"/>
              <a:gd name="T24" fmla="*/ 195961 w 268"/>
              <a:gd name="T25" fmla="*/ 20637 h 132"/>
              <a:gd name="T26" fmla="*/ 232616 w 268"/>
              <a:gd name="T27" fmla="*/ 74612 h 132"/>
              <a:gd name="T28" fmla="*/ 243894 w 268"/>
              <a:gd name="T29" fmla="*/ 61912 h 132"/>
              <a:gd name="T30" fmla="*/ 228387 w 268"/>
              <a:gd name="T31" fmla="*/ 0 h 132"/>
              <a:gd name="T32" fmla="*/ 255173 w 268"/>
              <a:gd name="T33" fmla="*/ 0 h 132"/>
              <a:gd name="T34" fmla="*/ 284779 w 268"/>
              <a:gd name="T35" fmla="*/ 25400 h 132"/>
              <a:gd name="T36" fmla="*/ 303106 w 268"/>
              <a:gd name="T37" fmla="*/ 100012 h 132"/>
              <a:gd name="T38" fmla="*/ 376415 w 268"/>
              <a:gd name="T39" fmla="*/ 142875 h 132"/>
              <a:gd name="T40" fmla="*/ 376415 w 268"/>
              <a:gd name="T41" fmla="*/ 158750 h 132"/>
              <a:gd name="T42" fmla="*/ 353858 w 268"/>
              <a:gd name="T43" fmla="*/ 150812 h 132"/>
              <a:gd name="T44" fmla="*/ 328482 w 268"/>
              <a:gd name="T45" fmla="*/ 161925 h 132"/>
              <a:gd name="T46" fmla="*/ 366547 w 268"/>
              <a:gd name="T47" fmla="*/ 179387 h 132"/>
              <a:gd name="T48" fmla="*/ 335531 w 268"/>
              <a:gd name="T49" fmla="*/ 195262 h 132"/>
              <a:gd name="T50" fmla="*/ 287598 w 268"/>
              <a:gd name="T51" fmla="*/ 187325 h 132"/>
              <a:gd name="T52" fmla="*/ 259402 w 268"/>
              <a:gd name="T53" fmla="*/ 166687 h 132"/>
              <a:gd name="T54" fmla="*/ 198781 w 268"/>
              <a:gd name="T55" fmla="*/ 204788 h 132"/>
              <a:gd name="T56" fmla="*/ 121242 w 268"/>
              <a:gd name="T57" fmla="*/ 207963 h 132"/>
              <a:gd name="T58" fmla="*/ 102915 w 268"/>
              <a:gd name="T59" fmla="*/ 174625 h 132"/>
              <a:gd name="T60" fmla="*/ 66260 w 268"/>
              <a:gd name="T61" fmla="*/ 169862 h 132"/>
              <a:gd name="T62" fmla="*/ 36655 w 268"/>
              <a:gd name="T63" fmla="*/ 146050 h 132"/>
              <a:gd name="T64" fmla="*/ 143799 w 268"/>
              <a:gd name="T65" fmla="*/ 125412 h 132"/>
              <a:gd name="T66" fmla="*/ 32425 w 268"/>
              <a:gd name="T67" fmla="*/ 115887 h 132"/>
              <a:gd name="T68" fmla="*/ 18327 w 268"/>
              <a:gd name="T69" fmla="*/ 100012 h 132"/>
              <a:gd name="T70" fmla="*/ 73309 w 268"/>
              <a:gd name="T71" fmla="*/ 79375 h 132"/>
              <a:gd name="T72" fmla="*/ 21147 w 268"/>
              <a:gd name="T73" fmla="*/ 87312 h 132"/>
              <a:gd name="T74" fmla="*/ 25376 w 268"/>
              <a:gd name="T75" fmla="*/ 74612 h 132"/>
              <a:gd name="T76" fmla="*/ 0 w 268"/>
              <a:gd name="T77" fmla="*/ 61912 h 1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8"/>
              <a:gd name="T118" fmla="*/ 0 h 132"/>
              <a:gd name="T119" fmla="*/ 268 w 268"/>
              <a:gd name="T120" fmla="*/ 132 h 1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8" h="132">
                <a:moveTo>
                  <a:pt x="0" y="39"/>
                </a:moveTo>
                <a:lnTo>
                  <a:pt x="15" y="31"/>
                </a:lnTo>
                <a:lnTo>
                  <a:pt x="10" y="24"/>
                </a:lnTo>
                <a:lnTo>
                  <a:pt x="39" y="8"/>
                </a:lnTo>
                <a:lnTo>
                  <a:pt x="65" y="0"/>
                </a:lnTo>
                <a:lnTo>
                  <a:pt x="73" y="13"/>
                </a:lnTo>
                <a:lnTo>
                  <a:pt x="65" y="21"/>
                </a:lnTo>
                <a:lnTo>
                  <a:pt x="89" y="11"/>
                </a:lnTo>
                <a:lnTo>
                  <a:pt x="113" y="19"/>
                </a:lnTo>
                <a:lnTo>
                  <a:pt x="105" y="29"/>
                </a:lnTo>
                <a:lnTo>
                  <a:pt x="133" y="21"/>
                </a:lnTo>
                <a:lnTo>
                  <a:pt x="128" y="11"/>
                </a:lnTo>
                <a:lnTo>
                  <a:pt x="139" y="13"/>
                </a:lnTo>
                <a:lnTo>
                  <a:pt x="165" y="47"/>
                </a:lnTo>
                <a:lnTo>
                  <a:pt x="173" y="39"/>
                </a:lnTo>
                <a:lnTo>
                  <a:pt x="162" y="0"/>
                </a:lnTo>
                <a:lnTo>
                  <a:pt x="181" y="0"/>
                </a:lnTo>
                <a:lnTo>
                  <a:pt x="202" y="16"/>
                </a:lnTo>
                <a:lnTo>
                  <a:pt x="215" y="63"/>
                </a:lnTo>
                <a:lnTo>
                  <a:pt x="267" y="90"/>
                </a:lnTo>
                <a:lnTo>
                  <a:pt x="267" y="100"/>
                </a:lnTo>
                <a:lnTo>
                  <a:pt x="251" y="95"/>
                </a:lnTo>
                <a:lnTo>
                  <a:pt x="233" y="102"/>
                </a:lnTo>
                <a:lnTo>
                  <a:pt x="260" y="113"/>
                </a:lnTo>
                <a:lnTo>
                  <a:pt x="238" y="123"/>
                </a:lnTo>
                <a:lnTo>
                  <a:pt x="204" y="118"/>
                </a:lnTo>
                <a:lnTo>
                  <a:pt x="184" y="105"/>
                </a:lnTo>
                <a:lnTo>
                  <a:pt x="141" y="129"/>
                </a:lnTo>
                <a:lnTo>
                  <a:pt x="86" y="131"/>
                </a:lnTo>
                <a:lnTo>
                  <a:pt x="73" y="110"/>
                </a:lnTo>
                <a:lnTo>
                  <a:pt x="47" y="107"/>
                </a:lnTo>
                <a:lnTo>
                  <a:pt x="26" y="92"/>
                </a:lnTo>
                <a:lnTo>
                  <a:pt x="102" y="79"/>
                </a:lnTo>
                <a:lnTo>
                  <a:pt x="23" y="73"/>
                </a:lnTo>
                <a:lnTo>
                  <a:pt x="13" y="63"/>
                </a:lnTo>
                <a:lnTo>
                  <a:pt x="52" y="50"/>
                </a:lnTo>
                <a:lnTo>
                  <a:pt x="15" y="55"/>
                </a:lnTo>
                <a:lnTo>
                  <a:pt x="18" y="47"/>
                </a:lnTo>
                <a:lnTo>
                  <a:pt x="0" y="3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28" name="Freeform 720"/>
          <p:cNvSpPr>
            <a:spLocks/>
          </p:cNvSpPr>
          <p:nvPr/>
        </p:nvSpPr>
        <p:spPr bwMode="auto">
          <a:xfrm>
            <a:off x="2393950" y="1911350"/>
            <a:ext cx="360363" cy="127000"/>
          </a:xfrm>
          <a:custGeom>
            <a:avLst/>
            <a:gdLst>
              <a:gd name="T0" fmla="*/ 0 w 255"/>
              <a:gd name="T1" fmla="*/ 17462 h 80"/>
              <a:gd name="T2" fmla="*/ 22611 w 255"/>
              <a:gd name="T3" fmla="*/ 0 h 80"/>
              <a:gd name="T4" fmla="*/ 55114 w 255"/>
              <a:gd name="T5" fmla="*/ 7938 h 80"/>
              <a:gd name="T6" fmla="*/ 74899 w 255"/>
              <a:gd name="T7" fmla="*/ 17462 h 80"/>
              <a:gd name="T8" fmla="*/ 70659 w 255"/>
              <a:gd name="T9" fmla="*/ 33337 h 80"/>
              <a:gd name="T10" fmla="*/ 111642 w 255"/>
              <a:gd name="T11" fmla="*/ 17462 h 80"/>
              <a:gd name="T12" fmla="*/ 132840 w 255"/>
              <a:gd name="T13" fmla="*/ 28575 h 80"/>
              <a:gd name="T14" fmla="*/ 114468 w 255"/>
              <a:gd name="T15" fmla="*/ 28575 h 80"/>
              <a:gd name="T16" fmla="*/ 162517 w 255"/>
              <a:gd name="T17" fmla="*/ 41275 h 80"/>
              <a:gd name="T18" fmla="*/ 111642 w 255"/>
              <a:gd name="T19" fmla="*/ 46037 h 80"/>
              <a:gd name="T20" fmla="*/ 132840 w 255"/>
              <a:gd name="T21" fmla="*/ 49212 h 80"/>
              <a:gd name="T22" fmla="*/ 118708 w 255"/>
              <a:gd name="T23" fmla="*/ 66675 h 80"/>
              <a:gd name="T24" fmla="*/ 141319 w 255"/>
              <a:gd name="T25" fmla="*/ 58738 h 80"/>
              <a:gd name="T26" fmla="*/ 166756 w 255"/>
              <a:gd name="T27" fmla="*/ 84137 h 80"/>
              <a:gd name="T28" fmla="*/ 170996 w 255"/>
              <a:gd name="T29" fmla="*/ 71437 h 80"/>
              <a:gd name="T30" fmla="*/ 233176 w 255"/>
              <a:gd name="T31" fmla="*/ 84137 h 80"/>
              <a:gd name="T32" fmla="*/ 303835 w 255"/>
              <a:gd name="T33" fmla="*/ 61913 h 80"/>
              <a:gd name="T34" fmla="*/ 358950 w 255"/>
              <a:gd name="T35" fmla="*/ 87312 h 80"/>
              <a:gd name="T36" fmla="*/ 340578 w 255"/>
              <a:gd name="T37" fmla="*/ 95250 h 80"/>
              <a:gd name="T38" fmla="*/ 349057 w 255"/>
              <a:gd name="T39" fmla="*/ 120650 h 80"/>
              <a:gd name="T40" fmla="*/ 310901 w 255"/>
              <a:gd name="T41" fmla="*/ 125413 h 80"/>
              <a:gd name="T42" fmla="*/ 278398 w 255"/>
              <a:gd name="T43" fmla="*/ 103188 h 80"/>
              <a:gd name="T44" fmla="*/ 278398 w 255"/>
              <a:gd name="T45" fmla="*/ 120650 h 80"/>
              <a:gd name="T46" fmla="*/ 258613 w 255"/>
              <a:gd name="T47" fmla="*/ 125413 h 80"/>
              <a:gd name="T48" fmla="*/ 178062 w 255"/>
              <a:gd name="T49" fmla="*/ 125413 h 80"/>
              <a:gd name="T50" fmla="*/ 170996 w 255"/>
              <a:gd name="T51" fmla="*/ 107950 h 80"/>
              <a:gd name="T52" fmla="*/ 148385 w 255"/>
              <a:gd name="T53" fmla="*/ 125413 h 80"/>
              <a:gd name="T54" fmla="*/ 125774 w 255"/>
              <a:gd name="T55" fmla="*/ 107950 h 80"/>
              <a:gd name="T56" fmla="*/ 111642 w 255"/>
              <a:gd name="T57" fmla="*/ 120650 h 80"/>
              <a:gd name="T58" fmla="*/ 77725 w 255"/>
              <a:gd name="T59" fmla="*/ 36512 h 80"/>
              <a:gd name="T60" fmla="*/ 43809 w 255"/>
              <a:gd name="T61" fmla="*/ 41275 h 80"/>
              <a:gd name="T62" fmla="*/ 0 w 255"/>
              <a:gd name="T63" fmla="*/ 17462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5"/>
              <a:gd name="T97" fmla="*/ 0 h 80"/>
              <a:gd name="T98" fmla="*/ 255 w 255"/>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5" h="80">
                <a:moveTo>
                  <a:pt x="0" y="11"/>
                </a:moveTo>
                <a:lnTo>
                  <a:pt x="16" y="0"/>
                </a:lnTo>
                <a:lnTo>
                  <a:pt x="39" y="5"/>
                </a:lnTo>
                <a:lnTo>
                  <a:pt x="53" y="11"/>
                </a:lnTo>
                <a:lnTo>
                  <a:pt x="50" y="21"/>
                </a:lnTo>
                <a:lnTo>
                  <a:pt x="79" y="11"/>
                </a:lnTo>
                <a:lnTo>
                  <a:pt x="94" y="18"/>
                </a:lnTo>
                <a:lnTo>
                  <a:pt x="81" y="18"/>
                </a:lnTo>
                <a:lnTo>
                  <a:pt x="115" y="26"/>
                </a:lnTo>
                <a:lnTo>
                  <a:pt x="79" y="29"/>
                </a:lnTo>
                <a:lnTo>
                  <a:pt x="94" y="31"/>
                </a:lnTo>
                <a:lnTo>
                  <a:pt x="84" y="42"/>
                </a:lnTo>
                <a:lnTo>
                  <a:pt x="100" y="37"/>
                </a:lnTo>
                <a:lnTo>
                  <a:pt x="118" y="53"/>
                </a:lnTo>
                <a:lnTo>
                  <a:pt x="121" y="45"/>
                </a:lnTo>
                <a:lnTo>
                  <a:pt x="165" y="53"/>
                </a:lnTo>
                <a:lnTo>
                  <a:pt x="215" y="39"/>
                </a:lnTo>
                <a:lnTo>
                  <a:pt x="254" y="55"/>
                </a:lnTo>
                <a:lnTo>
                  <a:pt x="241" y="60"/>
                </a:lnTo>
                <a:lnTo>
                  <a:pt x="247" y="76"/>
                </a:lnTo>
                <a:lnTo>
                  <a:pt x="220" y="79"/>
                </a:lnTo>
                <a:lnTo>
                  <a:pt x="197" y="65"/>
                </a:lnTo>
                <a:lnTo>
                  <a:pt x="197" y="76"/>
                </a:lnTo>
                <a:lnTo>
                  <a:pt x="183" y="79"/>
                </a:lnTo>
                <a:lnTo>
                  <a:pt x="126" y="79"/>
                </a:lnTo>
                <a:lnTo>
                  <a:pt x="121" y="68"/>
                </a:lnTo>
                <a:lnTo>
                  <a:pt x="105" y="79"/>
                </a:lnTo>
                <a:lnTo>
                  <a:pt x="89" y="68"/>
                </a:lnTo>
                <a:lnTo>
                  <a:pt x="79" y="76"/>
                </a:lnTo>
                <a:lnTo>
                  <a:pt x="55" y="23"/>
                </a:lnTo>
                <a:lnTo>
                  <a:pt x="31" y="26"/>
                </a:lnTo>
                <a:lnTo>
                  <a:pt x="0" y="1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29" name="Freeform 721"/>
          <p:cNvSpPr>
            <a:spLocks/>
          </p:cNvSpPr>
          <p:nvPr/>
        </p:nvSpPr>
        <p:spPr bwMode="auto">
          <a:xfrm>
            <a:off x="2538413" y="2065338"/>
            <a:ext cx="593725" cy="481012"/>
          </a:xfrm>
          <a:custGeom>
            <a:avLst/>
            <a:gdLst>
              <a:gd name="T0" fmla="*/ 4231 w 421"/>
              <a:gd name="T1" fmla="*/ 53975 h 303"/>
              <a:gd name="T2" fmla="*/ 70514 w 421"/>
              <a:gd name="T3" fmla="*/ 0 h 303"/>
              <a:gd name="T4" fmla="*/ 70514 w 421"/>
              <a:gd name="T5" fmla="*/ 53975 h 303"/>
              <a:gd name="T6" fmla="*/ 104360 w 421"/>
              <a:gd name="T7" fmla="*/ 112712 h 303"/>
              <a:gd name="T8" fmla="*/ 107181 w 421"/>
              <a:gd name="T9" fmla="*/ 120650 h 303"/>
              <a:gd name="T10" fmla="*/ 86027 w 421"/>
              <a:gd name="T11" fmla="*/ 79375 h 303"/>
              <a:gd name="T12" fmla="*/ 88847 w 421"/>
              <a:gd name="T13" fmla="*/ 41275 h 303"/>
              <a:gd name="T14" fmla="*/ 93078 w 421"/>
              <a:gd name="T15" fmla="*/ 38100 h 303"/>
              <a:gd name="T16" fmla="*/ 104360 w 421"/>
              <a:gd name="T17" fmla="*/ 20637 h 303"/>
              <a:gd name="T18" fmla="*/ 152310 w 421"/>
              <a:gd name="T19" fmla="*/ 3175 h 303"/>
              <a:gd name="T20" fmla="*/ 177694 w 421"/>
              <a:gd name="T21" fmla="*/ 28575 h 303"/>
              <a:gd name="T22" fmla="*/ 188977 w 421"/>
              <a:gd name="T23" fmla="*/ 82550 h 303"/>
              <a:gd name="T24" fmla="*/ 225644 w 421"/>
              <a:gd name="T25" fmla="*/ 69850 h 303"/>
              <a:gd name="T26" fmla="*/ 307440 w 421"/>
              <a:gd name="T27" fmla="*/ 58737 h 303"/>
              <a:gd name="T28" fmla="*/ 311670 w 421"/>
              <a:gd name="T29" fmla="*/ 95250 h 303"/>
              <a:gd name="T30" fmla="*/ 328594 w 421"/>
              <a:gd name="T31" fmla="*/ 104775 h 303"/>
              <a:gd name="T32" fmla="*/ 366671 w 421"/>
              <a:gd name="T33" fmla="*/ 95250 h 303"/>
              <a:gd name="T34" fmla="*/ 387825 w 421"/>
              <a:gd name="T35" fmla="*/ 115887 h 303"/>
              <a:gd name="T36" fmla="*/ 403338 w 421"/>
              <a:gd name="T37" fmla="*/ 120650 h 303"/>
              <a:gd name="T38" fmla="*/ 418851 w 421"/>
              <a:gd name="T39" fmla="*/ 128587 h 303"/>
              <a:gd name="T40" fmla="*/ 448467 w 421"/>
              <a:gd name="T41" fmla="*/ 141287 h 303"/>
              <a:gd name="T42" fmla="*/ 444236 w 421"/>
              <a:gd name="T43" fmla="*/ 163512 h 303"/>
              <a:gd name="T44" fmla="*/ 455518 w 421"/>
              <a:gd name="T45" fmla="*/ 158750 h 303"/>
              <a:gd name="T46" fmla="*/ 440005 w 421"/>
              <a:gd name="T47" fmla="*/ 182562 h 303"/>
              <a:gd name="T48" fmla="*/ 444236 w 421"/>
              <a:gd name="T49" fmla="*/ 200025 h 303"/>
              <a:gd name="T50" fmla="*/ 448467 w 421"/>
              <a:gd name="T51" fmla="*/ 225425 h 303"/>
              <a:gd name="T52" fmla="*/ 521801 w 421"/>
              <a:gd name="T53" fmla="*/ 246062 h 303"/>
              <a:gd name="T54" fmla="*/ 558468 w 421"/>
              <a:gd name="T55" fmla="*/ 279400 h 303"/>
              <a:gd name="T56" fmla="*/ 592315 w 421"/>
              <a:gd name="T57" fmla="*/ 300037 h 303"/>
              <a:gd name="T58" fmla="*/ 569750 w 421"/>
              <a:gd name="T59" fmla="*/ 311150 h 303"/>
              <a:gd name="T60" fmla="*/ 569750 w 421"/>
              <a:gd name="T61" fmla="*/ 346075 h 303"/>
              <a:gd name="T62" fmla="*/ 547186 w 421"/>
              <a:gd name="T63" fmla="*/ 366712 h 303"/>
              <a:gd name="T64" fmla="*/ 455518 w 421"/>
              <a:gd name="T65" fmla="*/ 311150 h 303"/>
              <a:gd name="T66" fmla="*/ 462570 w 421"/>
              <a:gd name="T67" fmla="*/ 346075 h 303"/>
              <a:gd name="T68" fmla="*/ 485134 w 421"/>
              <a:gd name="T69" fmla="*/ 369887 h 303"/>
              <a:gd name="T70" fmla="*/ 518981 w 421"/>
              <a:gd name="T71" fmla="*/ 395287 h 303"/>
              <a:gd name="T72" fmla="*/ 526032 w 421"/>
              <a:gd name="T73" fmla="*/ 454025 h 303"/>
              <a:gd name="T74" fmla="*/ 499237 w 421"/>
              <a:gd name="T75" fmla="*/ 479425 h 303"/>
              <a:gd name="T76" fmla="*/ 373722 w 421"/>
              <a:gd name="T77" fmla="*/ 420687 h 303"/>
              <a:gd name="T78" fmla="*/ 355389 w 421"/>
              <a:gd name="T79" fmla="*/ 404812 h 303"/>
              <a:gd name="T80" fmla="*/ 318722 w 421"/>
              <a:gd name="T81" fmla="*/ 369887 h 303"/>
              <a:gd name="T82" fmla="*/ 300388 w 421"/>
              <a:gd name="T83" fmla="*/ 377825 h 303"/>
              <a:gd name="T84" fmla="*/ 248208 w 421"/>
              <a:gd name="T85" fmla="*/ 377825 h 303"/>
              <a:gd name="T86" fmla="*/ 344107 w 421"/>
              <a:gd name="T87" fmla="*/ 349250 h 303"/>
              <a:gd name="T88" fmla="*/ 366671 w 421"/>
              <a:gd name="T89" fmla="*/ 279400 h 303"/>
              <a:gd name="T90" fmla="*/ 314491 w 421"/>
              <a:gd name="T91" fmla="*/ 215900 h 303"/>
              <a:gd name="T92" fmla="*/ 277824 w 421"/>
              <a:gd name="T93" fmla="*/ 225425 h 303"/>
              <a:gd name="T94" fmla="*/ 296157 w 421"/>
              <a:gd name="T95" fmla="*/ 195262 h 303"/>
              <a:gd name="T96" fmla="*/ 255259 w 421"/>
              <a:gd name="T97" fmla="*/ 158750 h 303"/>
              <a:gd name="T98" fmla="*/ 232695 w 421"/>
              <a:gd name="T99" fmla="*/ 171450 h 303"/>
              <a:gd name="T100" fmla="*/ 188977 w 421"/>
              <a:gd name="T101" fmla="*/ 179387 h 303"/>
              <a:gd name="T102" fmla="*/ 11282 w 421"/>
              <a:gd name="T103" fmla="*/ 120650 h 303"/>
              <a:gd name="T104" fmla="*/ 0 w 421"/>
              <a:gd name="T105" fmla="*/ 107950 h 3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
              <a:gd name="T160" fmla="*/ 0 h 303"/>
              <a:gd name="T161" fmla="*/ 421 w 421"/>
              <a:gd name="T162" fmla="*/ 303 h 3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 h="303">
                <a:moveTo>
                  <a:pt x="0" y="68"/>
                </a:moveTo>
                <a:lnTo>
                  <a:pt x="3" y="34"/>
                </a:lnTo>
                <a:lnTo>
                  <a:pt x="21" y="10"/>
                </a:lnTo>
                <a:lnTo>
                  <a:pt x="50" y="0"/>
                </a:lnTo>
                <a:lnTo>
                  <a:pt x="74" y="2"/>
                </a:lnTo>
                <a:lnTo>
                  <a:pt x="50" y="34"/>
                </a:lnTo>
                <a:lnTo>
                  <a:pt x="55" y="52"/>
                </a:lnTo>
                <a:lnTo>
                  <a:pt x="74" y="71"/>
                </a:lnTo>
                <a:lnTo>
                  <a:pt x="50" y="79"/>
                </a:lnTo>
                <a:lnTo>
                  <a:pt x="76" y="76"/>
                </a:lnTo>
                <a:lnTo>
                  <a:pt x="76" y="63"/>
                </a:lnTo>
                <a:lnTo>
                  <a:pt x="61" y="50"/>
                </a:lnTo>
                <a:lnTo>
                  <a:pt x="76" y="39"/>
                </a:lnTo>
                <a:lnTo>
                  <a:pt x="63" y="26"/>
                </a:lnTo>
                <a:lnTo>
                  <a:pt x="89" y="32"/>
                </a:lnTo>
                <a:lnTo>
                  <a:pt x="66" y="24"/>
                </a:lnTo>
                <a:lnTo>
                  <a:pt x="92" y="24"/>
                </a:lnTo>
                <a:lnTo>
                  <a:pt x="74" y="13"/>
                </a:lnTo>
                <a:lnTo>
                  <a:pt x="95" y="13"/>
                </a:lnTo>
                <a:lnTo>
                  <a:pt x="108" y="2"/>
                </a:lnTo>
                <a:lnTo>
                  <a:pt x="126" y="2"/>
                </a:lnTo>
                <a:lnTo>
                  <a:pt x="126" y="18"/>
                </a:lnTo>
                <a:lnTo>
                  <a:pt x="139" y="24"/>
                </a:lnTo>
                <a:lnTo>
                  <a:pt x="134" y="52"/>
                </a:lnTo>
                <a:lnTo>
                  <a:pt x="150" y="37"/>
                </a:lnTo>
                <a:lnTo>
                  <a:pt x="160" y="44"/>
                </a:lnTo>
                <a:lnTo>
                  <a:pt x="181" y="32"/>
                </a:lnTo>
                <a:lnTo>
                  <a:pt x="218" y="37"/>
                </a:lnTo>
                <a:lnTo>
                  <a:pt x="231" y="52"/>
                </a:lnTo>
                <a:lnTo>
                  <a:pt x="221" y="60"/>
                </a:lnTo>
                <a:lnTo>
                  <a:pt x="244" y="58"/>
                </a:lnTo>
                <a:lnTo>
                  <a:pt x="233" y="66"/>
                </a:lnTo>
                <a:lnTo>
                  <a:pt x="250" y="71"/>
                </a:lnTo>
                <a:lnTo>
                  <a:pt x="260" y="60"/>
                </a:lnTo>
                <a:lnTo>
                  <a:pt x="273" y="66"/>
                </a:lnTo>
                <a:lnTo>
                  <a:pt x="275" y="73"/>
                </a:lnTo>
                <a:lnTo>
                  <a:pt x="265" y="76"/>
                </a:lnTo>
                <a:lnTo>
                  <a:pt x="286" y="76"/>
                </a:lnTo>
                <a:lnTo>
                  <a:pt x="284" y="86"/>
                </a:lnTo>
                <a:lnTo>
                  <a:pt x="297" y="81"/>
                </a:lnTo>
                <a:lnTo>
                  <a:pt x="289" y="89"/>
                </a:lnTo>
                <a:lnTo>
                  <a:pt x="318" y="89"/>
                </a:lnTo>
                <a:lnTo>
                  <a:pt x="302" y="103"/>
                </a:lnTo>
                <a:lnTo>
                  <a:pt x="315" y="103"/>
                </a:lnTo>
                <a:lnTo>
                  <a:pt x="309" y="108"/>
                </a:lnTo>
                <a:lnTo>
                  <a:pt x="323" y="100"/>
                </a:lnTo>
                <a:lnTo>
                  <a:pt x="336" y="108"/>
                </a:lnTo>
                <a:lnTo>
                  <a:pt x="312" y="115"/>
                </a:lnTo>
                <a:lnTo>
                  <a:pt x="346" y="123"/>
                </a:lnTo>
                <a:lnTo>
                  <a:pt x="315" y="126"/>
                </a:lnTo>
                <a:lnTo>
                  <a:pt x="331" y="131"/>
                </a:lnTo>
                <a:lnTo>
                  <a:pt x="318" y="142"/>
                </a:lnTo>
                <a:lnTo>
                  <a:pt x="354" y="157"/>
                </a:lnTo>
                <a:lnTo>
                  <a:pt x="370" y="155"/>
                </a:lnTo>
                <a:lnTo>
                  <a:pt x="380" y="179"/>
                </a:lnTo>
                <a:lnTo>
                  <a:pt x="396" y="176"/>
                </a:lnTo>
                <a:lnTo>
                  <a:pt x="394" y="184"/>
                </a:lnTo>
                <a:lnTo>
                  <a:pt x="420" y="189"/>
                </a:lnTo>
                <a:lnTo>
                  <a:pt x="417" y="199"/>
                </a:lnTo>
                <a:lnTo>
                  <a:pt x="404" y="196"/>
                </a:lnTo>
                <a:lnTo>
                  <a:pt x="412" y="204"/>
                </a:lnTo>
                <a:lnTo>
                  <a:pt x="404" y="218"/>
                </a:lnTo>
                <a:lnTo>
                  <a:pt x="391" y="210"/>
                </a:lnTo>
                <a:lnTo>
                  <a:pt x="388" y="231"/>
                </a:lnTo>
                <a:lnTo>
                  <a:pt x="341" y="194"/>
                </a:lnTo>
                <a:lnTo>
                  <a:pt x="323" y="196"/>
                </a:lnTo>
                <a:lnTo>
                  <a:pt x="338" y="207"/>
                </a:lnTo>
                <a:lnTo>
                  <a:pt x="328" y="218"/>
                </a:lnTo>
                <a:lnTo>
                  <a:pt x="336" y="215"/>
                </a:lnTo>
                <a:lnTo>
                  <a:pt x="344" y="233"/>
                </a:lnTo>
                <a:lnTo>
                  <a:pt x="370" y="238"/>
                </a:lnTo>
                <a:lnTo>
                  <a:pt x="368" y="249"/>
                </a:lnTo>
                <a:lnTo>
                  <a:pt x="378" y="262"/>
                </a:lnTo>
                <a:lnTo>
                  <a:pt x="373" y="286"/>
                </a:lnTo>
                <a:lnTo>
                  <a:pt x="309" y="260"/>
                </a:lnTo>
                <a:lnTo>
                  <a:pt x="354" y="302"/>
                </a:lnTo>
                <a:lnTo>
                  <a:pt x="275" y="275"/>
                </a:lnTo>
                <a:lnTo>
                  <a:pt x="265" y="265"/>
                </a:lnTo>
                <a:lnTo>
                  <a:pt x="275" y="262"/>
                </a:lnTo>
                <a:lnTo>
                  <a:pt x="252" y="255"/>
                </a:lnTo>
                <a:lnTo>
                  <a:pt x="244" y="238"/>
                </a:lnTo>
                <a:lnTo>
                  <a:pt x="226" y="233"/>
                </a:lnTo>
                <a:lnTo>
                  <a:pt x="226" y="244"/>
                </a:lnTo>
                <a:lnTo>
                  <a:pt x="213" y="238"/>
                </a:lnTo>
                <a:lnTo>
                  <a:pt x="194" y="246"/>
                </a:lnTo>
                <a:lnTo>
                  <a:pt x="176" y="238"/>
                </a:lnTo>
                <a:lnTo>
                  <a:pt x="186" y="220"/>
                </a:lnTo>
                <a:lnTo>
                  <a:pt x="244" y="220"/>
                </a:lnTo>
                <a:lnTo>
                  <a:pt x="228" y="202"/>
                </a:lnTo>
                <a:lnTo>
                  <a:pt x="260" y="176"/>
                </a:lnTo>
                <a:lnTo>
                  <a:pt x="236" y="139"/>
                </a:lnTo>
                <a:lnTo>
                  <a:pt x="223" y="136"/>
                </a:lnTo>
                <a:lnTo>
                  <a:pt x="231" y="128"/>
                </a:lnTo>
                <a:lnTo>
                  <a:pt x="197" y="142"/>
                </a:lnTo>
                <a:lnTo>
                  <a:pt x="194" y="128"/>
                </a:lnTo>
                <a:lnTo>
                  <a:pt x="210" y="123"/>
                </a:lnTo>
                <a:lnTo>
                  <a:pt x="184" y="110"/>
                </a:lnTo>
                <a:lnTo>
                  <a:pt x="181" y="100"/>
                </a:lnTo>
                <a:lnTo>
                  <a:pt x="157" y="92"/>
                </a:lnTo>
                <a:lnTo>
                  <a:pt x="165" y="108"/>
                </a:lnTo>
                <a:lnTo>
                  <a:pt x="121" y="103"/>
                </a:lnTo>
                <a:lnTo>
                  <a:pt x="134" y="113"/>
                </a:lnTo>
                <a:lnTo>
                  <a:pt x="27" y="97"/>
                </a:lnTo>
                <a:lnTo>
                  <a:pt x="8" y="76"/>
                </a:lnTo>
                <a:lnTo>
                  <a:pt x="42" y="79"/>
                </a:lnTo>
                <a:lnTo>
                  <a:pt x="0" y="6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30" name="Freeform 722"/>
          <p:cNvSpPr>
            <a:spLocks/>
          </p:cNvSpPr>
          <p:nvPr/>
        </p:nvSpPr>
        <p:spPr bwMode="auto">
          <a:xfrm>
            <a:off x="4711700" y="3951288"/>
            <a:ext cx="268288" cy="192087"/>
          </a:xfrm>
          <a:custGeom>
            <a:avLst/>
            <a:gdLst>
              <a:gd name="T0" fmla="*/ 0 w 190"/>
              <a:gd name="T1" fmla="*/ 149225 h 121"/>
              <a:gd name="T2" fmla="*/ 14120 w 190"/>
              <a:gd name="T3" fmla="*/ 87312 h 121"/>
              <a:gd name="T4" fmla="*/ 80486 w 190"/>
              <a:gd name="T5" fmla="*/ 74612 h 121"/>
              <a:gd name="T6" fmla="*/ 88959 w 190"/>
              <a:gd name="T7" fmla="*/ 49212 h 121"/>
              <a:gd name="T8" fmla="*/ 121436 w 190"/>
              <a:gd name="T9" fmla="*/ 46037 h 121"/>
              <a:gd name="T10" fmla="*/ 169445 w 190"/>
              <a:gd name="T11" fmla="*/ 0 h 121"/>
              <a:gd name="T12" fmla="*/ 183566 w 190"/>
              <a:gd name="T13" fmla="*/ 49212 h 121"/>
              <a:gd name="T14" fmla="*/ 221691 w 190"/>
              <a:gd name="T15" fmla="*/ 74612 h 121"/>
              <a:gd name="T16" fmla="*/ 266876 w 190"/>
              <a:gd name="T17" fmla="*/ 141287 h 121"/>
              <a:gd name="T18" fmla="*/ 144028 w 190"/>
              <a:gd name="T19" fmla="*/ 157162 h 121"/>
              <a:gd name="T20" fmla="*/ 100255 w 190"/>
              <a:gd name="T21" fmla="*/ 141287 h 121"/>
              <a:gd name="T22" fmla="*/ 80486 w 190"/>
              <a:gd name="T23" fmla="*/ 174625 h 121"/>
              <a:gd name="T24" fmla="*/ 52246 w 190"/>
              <a:gd name="T25" fmla="*/ 174625 h 121"/>
              <a:gd name="T26" fmla="*/ 28241 w 190"/>
              <a:gd name="T27" fmla="*/ 190500 h 121"/>
              <a:gd name="T28" fmla="*/ 0 w 190"/>
              <a:gd name="T29" fmla="*/ 149225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121"/>
              <a:gd name="T47" fmla="*/ 190 w 190"/>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121">
                <a:moveTo>
                  <a:pt x="0" y="94"/>
                </a:moveTo>
                <a:lnTo>
                  <a:pt x="10" y="55"/>
                </a:lnTo>
                <a:lnTo>
                  <a:pt x="57" y="47"/>
                </a:lnTo>
                <a:lnTo>
                  <a:pt x="63" y="31"/>
                </a:lnTo>
                <a:lnTo>
                  <a:pt x="86" y="29"/>
                </a:lnTo>
                <a:lnTo>
                  <a:pt x="120" y="0"/>
                </a:lnTo>
                <a:lnTo>
                  <a:pt x="130" y="31"/>
                </a:lnTo>
                <a:lnTo>
                  <a:pt x="157" y="47"/>
                </a:lnTo>
                <a:lnTo>
                  <a:pt x="189" y="89"/>
                </a:lnTo>
                <a:lnTo>
                  <a:pt x="102" y="99"/>
                </a:lnTo>
                <a:lnTo>
                  <a:pt x="71" y="89"/>
                </a:lnTo>
                <a:lnTo>
                  <a:pt x="57" y="110"/>
                </a:lnTo>
                <a:lnTo>
                  <a:pt x="37" y="110"/>
                </a:lnTo>
                <a:lnTo>
                  <a:pt x="20" y="120"/>
                </a:lnTo>
                <a:lnTo>
                  <a:pt x="0" y="94"/>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31" name="Freeform 723"/>
          <p:cNvSpPr>
            <a:spLocks/>
          </p:cNvSpPr>
          <p:nvPr/>
        </p:nvSpPr>
        <p:spPr bwMode="auto">
          <a:xfrm>
            <a:off x="4684713" y="3659188"/>
            <a:ext cx="223837" cy="381000"/>
          </a:xfrm>
          <a:custGeom>
            <a:avLst/>
            <a:gdLst>
              <a:gd name="T0" fmla="*/ 0 w 159"/>
              <a:gd name="T1" fmla="*/ 217488 h 240"/>
              <a:gd name="T2" fmla="*/ 33787 w 159"/>
              <a:gd name="T3" fmla="*/ 233363 h 240"/>
              <a:gd name="T4" fmla="*/ 26748 w 159"/>
              <a:gd name="T5" fmla="*/ 254000 h 240"/>
              <a:gd name="T6" fmla="*/ 40826 w 159"/>
              <a:gd name="T7" fmla="*/ 315913 h 240"/>
              <a:gd name="T8" fmla="*/ 11262 w 159"/>
              <a:gd name="T9" fmla="*/ 328613 h 240"/>
              <a:gd name="T10" fmla="*/ 40826 w 159"/>
              <a:gd name="T11" fmla="*/ 379413 h 240"/>
              <a:gd name="T12" fmla="*/ 106991 w 159"/>
              <a:gd name="T13" fmla="*/ 366713 h 240"/>
              <a:gd name="T14" fmla="*/ 115438 w 159"/>
              <a:gd name="T15" fmla="*/ 341313 h 240"/>
              <a:gd name="T16" fmla="*/ 147817 w 159"/>
              <a:gd name="T17" fmla="*/ 338138 h 240"/>
              <a:gd name="T18" fmla="*/ 195681 w 159"/>
              <a:gd name="T19" fmla="*/ 292100 h 240"/>
              <a:gd name="T20" fmla="*/ 177380 w 159"/>
              <a:gd name="T21" fmla="*/ 249238 h 240"/>
              <a:gd name="T22" fmla="*/ 199905 w 159"/>
              <a:gd name="T23" fmla="*/ 182563 h 240"/>
              <a:gd name="T24" fmla="*/ 222429 w 159"/>
              <a:gd name="T25" fmla="*/ 182563 h 240"/>
              <a:gd name="T26" fmla="*/ 222429 w 159"/>
              <a:gd name="T27" fmla="*/ 92075 h 240"/>
              <a:gd name="T28" fmla="*/ 54903 w 159"/>
              <a:gd name="T29" fmla="*/ 0 h 240"/>
              <a:gd name="T30" fmla="*/ 33787 w 159"/>
              <a:gd name="T31" fmla="*/ 3175 h 240"/>
              <a:gd name="T32" fmla="*/ 33787 w 159"/>
              <a:gd name="T33" fmla="*/ 41275 h 240"/>
              <a:gd name="T34" fmla="*/ 54903 w 159"/>
              <a:gd name="T35" fmla="*/ 71438 h 240"/>
              <a:gd name="T36" fmla="*/ 40826 w 159"/>
              <a:gd name="T37" fmla="*/ 153988 h 240"/>
              <a:gd name="T38" fmla="*/ 0 w 159"/>
              <a:gd name="T39" fmla="*/ 217488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9"/>
              <a:gd name="T61" fmla="*/ 0 h 240"/>
              <a:gd name="T62" fmla="*/ 159 w 159"/>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9" h="240">
                <a:moveTo>
                  <a:pt x="0" y="137"/>
                </a:moveTo>
                <a:lnTo>
                  <a:pt x="24" y="147"/>
                </a:lnTo>
                <a:lnTo>
                  <a:pt x="19" y="160"/>
                </a:lnTo>
                <a:lnTo>
                  <a:pt x="29" y="199"/>
                </a:lnTo>
                <a:lnTo>
                  <a:pt x="8" y="207"/>
                </a:lnTo>
                <a:lnTo>
                  <a:pt x="29" y="239"/>
                </a:lnTo>
                <a:lnTo>
                  <a:pt x="76" y="231"/>
                </a:lnTo>
                <a:lnTo>
                  <a:pt x="82" y="215"/>
                </a:lnTo>
                <a:lnTo>
                  <a:pt x="105" y="213"/>
                </a:lnTo>
                <a:lnTo>
                  <a:pt x="139" y="184"/>
                </a:lnTo>
                <a:lnTo>
                  <a:pt x="126" y="157"/>
                </a:lnTo>
                <a:lnTo>
                  <a:pt x="142" y="115"/>
                </a:lnTo>
                <a:lnTo>
                  <a:pt x="158" y="115"/>
                </a:lnTo>
                <a:lnTo>
                  <a:pt x="158" y="58"/>
                </a:lnTo>
                <a:lnTo>
                  <a:pt x="39" y="0"/>
                </a:lnTo>
                <a:lnTo>
                  <a:pt x="24" y="2"/>
                </a:lnTo>
                <a:lnTo>
                  <a:pt x="24" y="26"/>
                </a:lnTo>
                <a:lnTo>
                  <a:pt x="39" y="45"/>
                </a:lnTo>
                <a:lnTo>
                  <a:pt x="29" y="97"/>
                </a:lnTo>
                <a:lnTo>
                  <a:pt x="0" y="137"/>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32" name="Freeform 724"/>
          <p:cNvSpPr>
            <a:spLocks/>
          </p:cNvSpPr>
          <p:nvPr/>
        </p:nvSpPr>
        <p:spPr bwMode="auto">
          <a:xfrm>
            <a:off x="5937250" y="2827338"/>
            <a:ext cx="1270000" cy="908050"/>
          </a:xfrm>
          <a:custGeom>
            <a:avLst/>
            <a:gdLst>
              <a:gd name="T0" fmla="*/ 7056 w 900"/>
              <a:gd name="T1" fmla="*/ 398462 h 572"/>
              <a:gd name="T2" fmla="*/ 132644 w 900"/>
              <a:gd name="T3" fmla="*/ 341312 h 572"/>
              <a:gd name="T4" fmla="*/ 128411 w 900"/>
              <a:gd name="T5" fmla="*/ 261937 h 572"/>
              <a:gd name="T6" fmla="*/ 191911 w 900"/>
              <a:gd name="T7" fmla="*/ 192087 h 572"/>
              <a:gd name="T8" fmla="*/ 251178 w 900"/>
              <a:gd name="T9" fmla="*/ 157162 h 572"/>
              <a:gd name="T10" fmla="*/ 310444 w 900"/>
              <a:gd name="T11" fmla="*/ 169862 h 572"/>
              <a:gd name="T12" fmla="*/ 354189 w 900"/>
              <a:gd name="T13" fmla="*/ 249237 h 572"/>
              <a:gd name="T14" fmla="*/ 488244 w 900"/>
              <a:gd name="T15" fmla="*/ 323850 h 572"/>
              <a:gd name="T16" fmla="*/ 643467 w 900"/>
              <a:gd name="T17" fmla="*/ 352425 h 572"/>
              <a:gd name="T18" fmla="*/ 791633 w 900"/>
              <a:gd name="T19" fmla="*/ 290512 h 572"/>
              <a:gd name="T20" fmla="*/ 828322 w 900"/>
              <a:gd name="T21" fmla="*/ 266700 h 572"/>
              <a:gd name="T22" fmla="*/ 951089 w 900"/>
              <a:gd name="T23" fmla="*/ 207963 h 572"/>
              <a:gd name="T24" fmla="*/ 869245 w 900"/>
              <a:gd name="T25" fmla="*/ 177800 h 572"/>
              <a:gd name="T26" fmla="*/ 887589 w 900"/>
              <a:gd name="T27" fmla="*/ 107950 h 572"/>
              <a:gd name="T28" fmla="*/ 946856 w 900"/>
              <a:gd name="T29" fmla="*/ 107950 h 572"/>
              <a:gd name="T30" fmla="*/ 962378 w 900"/>
              <a:gd name="T31" fmla="*/ 28575 h 572"/>
              <a:gd name="T32" fmla="*/ 1076678 w 900"/>
              <a:gd name="T33" fmla="*/ 20637 h 572"/>
              <a:gd name="T34" fmla="*/ 1179689 w 900"/>
              <a:gd name="T35" fmla="*/ 146050 h 572"/>
              <a:gd name="T36" fmla="*/ 1268589 w 900"/>
              <a:gd name="T37" fmla="*/ 157162 h 572"/>
              <a:gd name="T38" fmla="*/ 1186744 w 900"/>
              <a:gd name="T39" fmla="*/ 269875 h 572"/>
              <a:gd name="T40" fmla="*/ 1179689 w 900"/>
              <a:gd name="T41" fmla="*/ 328612 h 572"/>
              <a:gd name="T42" fmla="*/ 1131711 w 900"/>
              <a:gd name="T43" fmla="*/ 344487 h 572"/>
              <a:gd name="T44" fmla="*/ 1106311 w 900"/>
              <a:gd name="T45" fmla="*/ 357187 h 572"/>
              <a:gd name="T46" fmla="*/ 987778 w 900"/>
              <a:gd name="T47" fmla="*/ 433388 h 572"/>
              <a:gd name="T48" fmla="*/ 999067 w 900"/>
              <a:gd name="T49" fmla="*/ 369887 h 572"/>
              <a:gd name="T50" fmla="*/ 910167 w 900"/>
              <a:gd name="T51" fmla="*/ 441325 h 572"/>
              <a:gd name="T52" fmla="*/ 976489 w 900"/>
              <a:gd name="T53" fmla="*/ 461962 h 572"/>
              <a:gd name="T54" fmla="*/ 965200 w 900"/>
              <a:gd name="T55" fmla="*/ 500062 h 572"/>
              <a:gd name="T56" fmla="*/ 1001889 w 900"/>
              <a:gd name="T57" fmla="*/ 620712 h 572"/>
              <a:gd name="T58" fmla="*/ 1001889 w 900"/>
              <a:gd name="T59" fmla="*/ 639762 h 572"/>
              <a:gd name="T60" fmla="*/ 1001889 w 900"/>
              <a:gd name="T61" fmla="*/ 665162 h 572"/>
              <a:gd name="T62" fmla="*/ 887589 w 900"/>
              <a:gd name="T63" fmla="*/ 839788 h 572"/>
              <a:gd name="T64" fmla="*/ 835378 w 900"/>
              <a:gd name="T65" fmla="*/ 849313 h 572"/>
              <a:gd name="T66" fmla="*/ 814211 w 900"/>
              <a:gd name="T67" fmla="*/ 862013 h 572"/>
              <a:gd name="T68" fmla="*/ 754945 w 900"/>
              <a:gd name="T69" fmla="*/ 906463 h 572"/>
              <a:gd name="T70" fmla="*/ 714022 w 900"/>
              <a:gd name="T71" fmla="*/ 873125 h 572"/>
              <a:gd name="T72" fmla="*/ 588433 w 900"/>
              <a:gd name="T73" fmla="*/ 852488 h 572"/>
              <a:gd name="T74" fmla="*/ 581378 w 900"/>
              <a:gd name="T75" fmla="*/ 877888 h 572"/>
              <a:gd name="T76" fmla="*/ 533400 w 900"/>
              <a:gd name="T77" fmla="*/ 857250 h 572"/>
              <a:gd name="T78" fmla="*/ 499533 w 900"/>
              <a:gd name="T79" fmla="*/ 815975 h 572"/>
              <a:gd name="T80" fmla="*/ 517878 w 900"/>
              <a:gd name="T81" fmla="*/ 723900 h 572"/>
              <a:gd name="T82" fmla="*/ 469900 w 900"/>
              <a:gd name="T83" fmla="*/ 703262 h 572"/>
              <a:gd name="T84" fmla="*/ 376767 w 900"/>
              <a:gd name="T85" fmla="*/ 719137 h 572"/>
              <a:gd name="T86" fmla="*/ 314678 w 900"/>
              <a:gd name="T87" fmla="*/ 731837 h 572"/>
              <a:gd name="T88" fmla="*/ 299156 w 900"/>
              <a:gd name="T89" fmla="*/ 719137 h 572"/>
              <a:gd name="T90" fmla="*/ 218722 w 900"/>
              <a:gd name="T91" fmla="*/ 682625 h 572"/>
              <a:gd name="T92" fmla="*/ 110067 w 900"/>
              <a:gd name="T93" fmla="*/ 639762 h 572"/>
              <a:gd name="T94" fmla="*/ 121356 w 900"/>
              <a:gd name="T95" fmla="*/ 593725 h 572"/>
              <a:gd name="T96" fmla="*/ 135467 w 900"/>
              <a:gd name="T97" fmla="*/ 519112 h 572"/>
              <a:gd name="T98" fmla="*/ 80433 w 900"/>
              <a:gd name="T99" fmla="*/ 523875 h 572"/>
              <a:gd name="T100" fmla="*/ 21167 w 900"/>
              <a:gd name="T101" fmla="*/ 473075 h 572"/>
              <a:gd name="T102" fmla="*/ 0 w 900"/>
              <a:gd name="T103" fmla="*/ 428625 h 5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0"/>
              <a:gd name="T157" fmla="*/ 0 h 572"/>
              <a:gd name="T158" fmla="*/ 900 w 900"/>
              <a:gd name="T159" fmla="*/ 572 h 5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0" h="572">
                <a:moveTo>
                  <a:pt x="0" y="270"/>
                </a:moveTo>
                <a:lnTo>
                  <a:pt x="5" y="251"/>
                </a:lnTo>
                <a:lnTo>
                  <a:pt x="39" y="246"/>
                </a:lnTo>
                <a:lnTo>
                  <a:pt x="94" y="215"/>
                </a:lnTo>
                <a:lnTo>
                  <a:pt x="102" y="191"/>
                </a:lnTo>
                <a:lnTo>
                  <a:pt x="91" y="165"/>
                </a:lnTo>
                <a:lnTo>
                  <a:pt x="128" y="157"/>
                </a:lnTo>
                <a:lnTo>
                  <a:pt x="136" y="121"/>
                </a:lnTo>
                <a:lnTo>
                  <a:pt x="175" y="126"/>
                </a:lnTo>
                <a:lnTo>
                  <a:pt x="178" y="99"/>
                </a:lnTo>
                <a:lnTo>
                  <a:pt x="207" y="89"/>
                </a:lnTo>
                <a:lnTo>
                  <a:pt x="220" y="107"/>
                </a:lnTo>
                <a:lnTo>
                  <a:pt x="243" y="115"/>
                </a:lnTo>
                <a:lnTo>
                  <a:pt x="251" y="157"/>
                </a:lnTo>
                <a:lnTo>
                  <a:pt x="317" y="175"/>
                </a:lnTo>
                <a:lnTo>
                  <a:pt x="346" y="204"/>
                </a:lnTo>
                <a:lnTo>
                  <a:pt x="398" y="199"/>
                </a:lnTo>
                <a:lnTo>
                  <a:pt x="456" y="222"/>
                </a:lnTo>
                <a:lnTo>
                  <a:pt x="537" y="204"/>
                </a:lnTo>
                <a:lnTo>
                  <a:pt x="561" y="183"/>
                </a:lnTo>
                <a:lnTo>
                  <a:pt x="564" y="165"/>
                </a:lnTo>
                <a:lnTo>
                  <a:pt x="587" y="168"/>
                </a:lnTo>
                <a:lnTo>
                  <a:pt x="634" y="133"/>
                </a:lnTo>
                <a:lnTo>
                  <a:pt x="674" y="131"/>
                </a:lnTo>
                <a:lnTo>
                  <a:pt x="653" y="104"/>
                </a:lnTo>
                <a:lnTo>
                  <a:pt x="616" y="112"/>
                </a:lnTo>
                <a:lnTo>
                  <a:pt x="616" y="86"/>
                </a:lnTo>
                <a:lnTo>
                  <a:pt x="629" y="68"/>
                </a:lnTo>
                <a:lnTo>
                  <a:pt x="648" y="76"/>
                </a:lnTo>
                <a:lnTo>
                  <a:pt x="671" y="68"/>
                </a:lnTo>
                <a:lnTo>
                  <a:pt x="689" y="31"/>
                </a:lnTo>
                <a:lnTo>
                  <a:pt x="682" y="18"/>
                </a:lnTo>
                <a:lnTo>
                  <a:pt x="731" y="0"/>
                </a:lnTo>
                <a:lnTo>
                  <a:pt x="763" y="13"/>
                </a:lnTo>
                <a:lnTo>
                  <a:pt x="792" y="76"/>
                </a:lnTo>
                <a:lnTo>
                  <a:pt x="836" y="92"/>
                </a:lnTo>
                <a:lnTo>
                  <a:pt x="844" y="112"/>
                </a:lnTo>
                <a:lnTo>
                  <a:pt x="899" y="99"/>
                </a:lnTo>
                <a:lnTo>
                  <a:pt x="873" y="160"/>
                </a:lnTo>
                <a:lnTo>
                  <a:pt x="841" y="170"/>
                </a:lnTo>
                <a:lnTo>
                  <a:pt x="847" y="191"/>
                </a:lnTo>
                <a:lnTo>
                  <a:pt x="836" y="207"/>
                </a:lnTo>
                <a:lnTo>
                  <a:pt x="831" y="199"/>
                </a:lnTo>
                <a:lnTo>
                  <a:pt x="802" y="217"/>
                </a:lnTo>
                <a:lnTo>
                  <a:pt x="802" y="225"/>
                </a:lnTo>
                <a:lnTo>
                  <a:pt x="784" y="225"/>
                </a:lnTo>
                <a:lnTo>
                  <a:pt x="747" y="254"/>
                </a:lnTo>
                <a:lnTo>
                  <a:pt x="700" y="273"/>
                </a:lnTo>
                <a:lnTo>
                  <a:pt x="716" y="244"/>
                </a:lnTo>
                <a:lnTo>
                  <a:pt x="708" y="233"/>
                </a:lnTo>
                <a:lnTo>
                  <a:pt x="648" y="267"/>
                </a:lnTo>
                <a:lnTo>
                  <a:pt x="645" y="278"/>
                </a:lnTo>
                <a:lnTo>
                  <a:pt x="668" y="298"/>
                </a:lnTo>
                <a:lnTo>
                  <a:pt x="692" y="291"/>
                </a:lnTo>
                <a:lnTo>
                  <a:pt x="718" y="296"/>
                </a:lnTo>
                <a:lnTo>
                  <a:pt x="684" y="315"/>
                </a:lnTo>
                <a:lnTo>
                  <a:pt x="671" y="338"/>
                </a:lnTo>
                <a:lnTo>
                  <a:pt x="710" y="391"/>
                </a:lnTo>
                <a:lnTo>
                  <a:pt x="684" y="385"/>
                </a:lnTo>
                <a:lnTo>
                  <a:pt x="710" y="403"/>
                </a:lnTo>
                <a:lnTo>
                  <a:pt x="684" y="417"/>
                </a:lnTo>
                <a:lnTo>
                  <a:pt x="710" y="419"/>
                </a:lnTo>
                <a:lnTo>
                  <a:pt x="663" y="501"/>
                </a:lnTo>
                <a:lnTo>
                  <a:pt x="629" y="529"/>
                </a:lnTo>
                <a:lnTo>
                  <a:pt x="595" y="535"/>
                </a:lnTo>
                <a:lnTo>
                  <a:pt x="592" y="535"/>
                </a:lnTo>
                <a:lnTo>
                  <a:pt x="587" y="532"/>
                </a:lnTo>
                <a:lnTo>
                  <a:pt x="577" y="543"/>
                </a:lnTo>
                <a:lnTo>
                  <a:pt x="537" y="553"/>
                </a:lnTo>
                <a:lnTo>
                  <a:pt x="535" y="571"/>
                </a:lnTo>
                <a:lnTo>
                  <a:pt x="530" y="548"/>
                </a:lnTo>
                <a:lnTo>
                  <a:pt x="506" y="550"/>
                </a:lnTo>
                <a:lnTo>
                  <a:pt x="464" y="526"/>
                </a:lnTo>
                <a:lnTo>
                  <a:pt x="417" y="537"/>
                </a:lnTo>
                <a:lnTo>
                  <a:pt x="412" y="537"/>
                </a:lnTo>
                <a:lnTo>
                  <a:pt x="412" y="553"/>
                </a:lnTo>
                <a:lnTo>
                  <a:pt x="403" y="548"/>
                </a:lnTo>
                <a:lnTo>
                  <a:pt x="378" y="540"/>
                </a:lnTo>
                <a:lnTo>
                  <a:pt x="370" y="511"/>
                </a:lnTo>
                <a:lnTo>
                  <a:pt x="354" y="514"/>
                </a:lnTo>
                <a:lnTo>
                  <a:pt x="367" y="469"/>
                </a:lnTo>
                <a:lnTo>
                  <a:pt x="367" y="456"/>
                </a:lnTo>
                <a:lnTo>
                  <a:pt x="351" y="448"/>
                </a:lnTo>
                <a:lnTo>
                  <a:pt x="333" y="443"/>
                </a:lnTo>
                <a:lnTo>
                  <a:pt x="327" y="425"/>
                </a:lnTo>
                <a:lnTo>
                  <a:pt x="267" y="453"/>
                </a:lnTo>
                <a:lnTo>
                  <a:pt x="238" y="445"/>
                </a:lnTo>
                <a:lnTo>
                  <a:pt x="223" y="461"/>
                </a:lnTo>
                <a:lnTo>
                  <a:pt x="220" y="448"/>
                </a:lnTo>
                <a:lnTo>
                  <a:pt x="212" y="453"/>
                </a:lnTo>
                <a:lnTo>
                  <a:pt x="178" y="453"/>
                </a:lnTo>
                <a:lnTo>
                  <a:pt x="155" y="430"/>
                </a:lnTo>
                <a:lnTo>
                  <a:pt x="110" y="414"/>
                </a:lnTo>
                <a:lnTo>
                  <a:pt x="78" y="403"/>
                </a:lnTo>
                <a:lnTo>
                  <a:pt x="71" y="377"/>
                </a:lnTo>
                <a:lnTo>
                  <a:pt x="86" y="374"/>
                </a:lnTo>
                <a:lnTo>
                  <a:pt x="78" y="351"/>
                </a:lnTo>
                <a:lnTo>
                  <a:pt x="96" y="327"/>
                </a:lnTo>
                <a:lnTo>
                  <a:pt x="84" y="317"/>
                </a:lnTo>
                <a:lnTo>
                  <a:pt x="57" y="330"/>
                </a:lnTo>
                <a:lnTo>
                  <a:pt x="13" y="301"/>
                </a:lnTo>
                <a:lnTo>
                  <a:pt x="15" y="298"/>
                </a:lnTo>
                <a:lnTo>
                  <a:pt x="15" y="278"/>
                </a:lnTo>
                <a:lnTo>
                  <a:pt x="0" y="270"/>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33" name="Freeform 725"/>
          <p:cNvSpPr>
            <a:spLocks/>
          </p:cNvSpPr>
          <p:nvPr/>
        </p:nvSpPr>
        <p:spPr bwMode="auto">
          <a:xfrm>
            <a:off x="6664325" y="3738563"/>
            <a:ext cx="47625" cy="46037"/>
          </a:xfrm>
          <a:custGeom>
            <a:avLst/>
            <a:gdLst>
              <a:gd name="T0" fmla="*/ 0 w 33"/>
              <a:gd name="T1" fmla="*/ 28575 h 29"/>
              <a:gd name="T2" fmla="*/ 15875 w 33"/>
              <a:gd name="T3" fmla="*/ 0 h 29"/>
              <a:gd name="T4" fmla="*/ 46182 w 33"/>
              <a:gd name="T5" fmla="*/ 7937 h 29"/>
              <a:gd name="T6" fmla="*/ 20205 w 33"/>
              <a:gd name="T7" fmla="*/ 44450 h 29"/>
              <a:gd name="T8" fmla="*/ 0 w 33"/>
              <a:gd name="T9" fmla="*/ 28575 h 29"/>
              <a:gd name="T10" fmla="*/ 0 60000 65536"/>
              <a:gd name="T11" fmla="*/ 0 60000 65536"/>
              <a:gd name="T12" fmla="*/ 0 60000 65536"/>
              <a:gd name="T13" fmla="*/ 0 60000 65536"/>
              <a:gd name="T14" fmla="*/ 0 60000 65536"/>
              <a:gd name="T15" fmla="*/ 0 w 33"/>
              <a:gd name="T16" fmla="*/ 0 h 29"/>
              <a:gd name="T17" fmla="*/ 33 w 33"/>
              <a:gd name="T18" fmla="*/ 29 h 29"/>
            </a:gdLst>
            <a:ahLst/>
            <a:cxnLst>
              <a:cxn ang="T10">
                <a:pos x="T0" y="T1"/>
              </a:cxn>
              <a:cxn ang="T11">
                <a:pos x="T2" y="T3"/>
              </a:cxn>
              <a:cxn ang="T12">
                <a:pos x="T4" y="T5"/>
              </a:cxn>
              <a:cxn ang="T13">
                <a:pos x="T6" y="T7"/>
              </a:cxn>
              <a:cxn ang="T14">
                <a:pos x="T8" y="T9"/>
              </a:cxn>
            </a:cxnLst>
            <a:rect l="T15" t="T16" r="T17" b="T18"/>
            <a:pathLst>
              <a:path w="33" h="29">
                <a:moveTo>
                  <a:pt x="0" y="18"/>
                </a:moveTo>
                <a:lnTo>
                  <a:pt x="11" y="0"/>
                </a:lnTo>
                <a:lnTo>
                  <a:pt x="32" y="5"/>
                </a:lnTo>
                <a:lnTo>
                  <a:pt x="14" y="28"/>
                </a:lnTo>
                <a:lnTo>
                  <a:pt x="0" y="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34" name="Freeform 726"/>
          <p:cNvSpPr>
            <a:spLocks/>
          </p:cNvSpPr>
          <p:nvPr/>
        </p:nvSpPr>
        <p:spPr bwMode="auto">
          <a:xfrm>
            <a:off x="6899275" y="3613150"/>
            <a:ext cx="38100" cy="77788"/>
          </a:xfrm>
          <a:custGeom>
            <a:avLst/>
            <a:gdLst>
              <a:gd name="T0" fmla="*/ 0 w 27"/>
              <a:gd name="T1" fmla="*/ 30163 h 49"/>
              <a:gd name="T2" fmla="*/ 14111 w 27"/>
              <a:gd name="T3" fmla="*/ 76200 h 49"/>
              <a:gd name="T4" fmla="*/ 36689 w 27"/>
              <a:gd name="T5" fmla="*/ 0 h 49"/>
              <a:gd name="T6" fmla="*/ 16933 w 27"/>
              <a:gd name="T7" fmla="*/ 4763 h 49"/>
              <a:gd name="T8" fmla="*/ 0 w 27"/>
              <a:gd name="T9" fmla="*/ 30163 h 49"/>
              <a:gd name="T10" fmla="*/ 0 60000 65536"/>
              <a:gd name="T11" fmla="*/ 0 60000 65536"/>
              <a:gd name="T12" fmla="*/ 0 60000 65536"/>
              <a:gd name="T13" fmla="*/ 0 60000 65536"/>
              <a:gd name="T14" fmla="*/ 0 60000 65536"/>
              <a:gd name="T15" fmla="*/ 0 w 27"/>
              <a:gd name="T16" fmla="*/ 0 h 49"/>
              <a:gd name="T17" fmla="*/ 27 w 27"/>
              <a:gd name="T18" fmla="*/ 49 h 49"/>
            </a:gdLst>
            <a:ahLst/>
            <a:cxnLst>
              <a:cxn ang="T10">
                <a:pos x="T0" y="T1"/>
              </a:cxn>
              <a:cxn ang="T11">
                <a:pos x="T2" y="T3"/>
              </a:cxn>
              <a:cxn ang="T12">
                <a:pos x="T4" y="T5"/>
              </a:cxn>
              <a:cxn ang="T13">
                <a:pos x="T6" y="T7"/>
              </a:cxn>
              <a:cxn ang="T14">
                <a:pos x="T8" y="T9"/>
              </a:cxn>
            </a:cxnLst>
            <a:rect l="T15" t="T16" r="T17" b="T18"/>
            <a:pathLst>
              <a:path w="27" h="49">
                <a:moveTo>
                  <a:pt x="0" y="19"/>
                </a:moveTo>
                <a:lnTo>
                  <a:pt x="10" y="48"/>
                </a:lnTo>
                <a:lnTo>
                  <a:pt x="26" y="0"/>
                </a:lnTo>
                <a:lnTo>
                  <a:pt x="12" y="3"/>
                </a:lnTo>
                <a:lnTo>
                  <a:pt x="0" y="19"/>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35" name="Freeform 727"/>
          <p:cNvSpPr>
            <a:spLocks/>
          </p:cNvSpPr>
          <p:nvPr/>
        </p:nvSpPr>
        <p:spPr bwMode="auto">
          <a:xfrm>
            <a:off x="4637088" y="4125913"/>
            <a:ext cx="157162" cy="200025"/>
          </a:xfrm>
          <a:custGeom>
            <a:avLst/>
            <a:gdLst>
              <a:gd name="T0" fmla="*/ 0 w 111"/>
              <a:gd name="T1" fmla="*/ 179388 h 126"/>
              <a:gd name="T2" fmla="*/ 22654 w 111"/>
              <a:gd name="T3" fmla="*/ 198438 h 126"/>
              <a:gd name="T4" fmla="*/ 41060 w 111"/>
              <a:gd name="T5" fmla="*/ 195263 h 126"/>
              <a:gd name="T6" fmla="*/ 75041 w 111"/>
              <a:gd name="T7" fmla="*/ 195263 h 126"/>
              <a:gd name="T8" fmla="*/ 100527 w 111"/>
              <a:gd name="T9" fmla="*/ 174625 h 126"/>
              <a:gd name="T10" fmla="*/ 107606 w 111"/>
              <a:gd name="T11" fmla="*/ 131763 h 126"/>
              <a:gd name="T12" fmla="*/ 137340 w 111"/>
              <a:gd name="T13" fmla="*/ 103188 h 126"/>
              <a:gd name="T14" fmla="*/ 155746 w 111"/>
              <a:gd name="T15" fmla="*/ 0 h 126"/>
              <a:gd name="T16" fmla="*/ 127429 w 111"/>
              <a:gd name="T17" fmla="*/ 0 h 126"/>
              <a:gd name="T18" fmla="*/ 103359 w 111"/>
              <a:gd name="T19" fmla="*/ 15875 h 126"/>
              <a:gd name="T20" fmla="*/ 100527 w 111"/>
              <a:gd name="T21" fmla="*/ 49213 h 126"/>
              <a:gd name="T22" fmla="*/ 43892 w 111"/>
              <a:gd name="T23" fmla="*/ 36513 h 126"/>
              <a:gd name="T24" fmla="*/ 41060 w 111"/>
              <a:gd name="T25" fmla="*/ 57150 h 126"/>
              <a:gd name="T26" fmla="*/ 70794 w 111"/>
              <a:gd name="T27" fmla="*/ 57150 h 126"/>
              <a:gd name="T28" fmla="*/ 59467 w 111"/>
              <a:gd name="T29" fmla="*/ 136525 h 126"/>
              <a:gd name="T30" fmla="*/ 33981 w 111"/>
              <a:gd name="T31" fmla="*/ 128588 h 126"/>
              <a:gd name="T32" fmla="*/ 0 w 111"/>
              <a:gd name="T33" fmla="*/ 179388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26"/>
              <a:gd name="T53" fmla="*/ 111 w 111"/>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26">
                <a:moveTo>
                  <a:pt x="0" y="113"/>
                </a:moveTo>
                <a:lnTo>
                  <a:pt x="16" y="125"/>
                </a:lnTo>
                <a:lnTo>
                  <a:pt x="29" y="123"/>
                </a:lnTo>
                <a:lnTo>
                  <a:pt x="53" y="123"/>
                </a:lnTo>
                <a:lnTo>
                  <a:pt x="71" y="110"/>
                </a:lnTo>
                <a:lnTo>
                  <a:pt x="76" y="83"/>
                </a:lnTo>
                <a:lnTo>
                  <a:pt x="97" y="65"/>
                </a:lnTo>
                <a:lnTo>
                  <a:pt x="110" y="0"/>
                </a:lnTo>
                <a:lnTo>
                  <a:pt x="90" y="0"/>
                </a:lnTo>
                <a:lnTo>
                  <a:pt x="73" y="10"/>
                </a:lnTo>
                <a:lnTo>
                  <a:pt x="71" y="31"/>
                </a:lnTo>
                <a:lnTo>
                  <a:pt x="31" y="23"/>
                </a:lnTo>
                <a:lnTo>
                  <a:pt x="29" y="36"/>
                </a:lnTo>
                <a:lnTo>
                  <a:pt x="50" y="36"/>
                </a:lnTo>
                <a:lnTo>
                  <a:pt x="42" y="86"/>
                </a:lnTo>
                <a:lnTo>
                  <a:pt x="24" y="81"/>
                </a:lnTo>
                <a:lnTo>
                  <a:pt x="0" y="113"/>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36" name="Freeform 728"/>
          <p:cNvSpPr>
            <a:spLocks/>
          </p:cNvSpPr>
          <p:nvPr/>
        </p:nvSpPr>
        <p:spPr bwMode="auto">
          <a:xfrm>
            <a:off x="4664075" y="4092575"/>
            <a:ext cx="396875" cy="433388"/>
          </a:xfrm>
          <a:custGeom>
            <a:avLst/>
            <a:gdLst>
              <a:gd name="T0" fmla="*/ 0 w 281"/>
              <a:gd name="T1" fmla="*/ 257175 h 273"/>
              <a:gd name="T2" fmla="*/ 0 w 281"/>
              <a:gd name="T3" fmla="*/ 266700 h 273"/>
              <a:gd name="T4" fmla="*/ 80505 w 281"/>
              <a:gd name="T5" fmla="*/ 254000 h 273"/>
              <a:gd name="T6" fmla="*/ 114402 w 281"/>
              <a:gd name="T7" fmla="*/ 311150 h 273"/>
              <a:gd name="T8" fmla="*/ 144061 w 281"/>
              <a:gd name="T9" fmla="*/ 307975 h 273"/>
              <a:gd name="T10" fmla="*/ 148298 w 281"/>
              <a:gd name="T11" fmla="*/ 282575 h 273"/>
              <a:gd name="T12" fmla="*/ 176546 w 281"/>
              <a:gd name="T13" fmla="*/ 277813 h 273"/>
              <a:gd name="T14" fmla="*/ 196319 w 281"/>
              <a:gd name="T15" fmla="*/ 290513 h 273"/>
              <a:gd name="T16" fmla="*/ 199144 w 281"/>
              <a:gd name="T17" fmla="*/ 377825 h 273"/>
              <a:gd name="T18" fmla="*/ 244339 w 281"/>
              <a:gd name="T19" fmla="*/ 374650 h 273"/>
              <a:gd name="T20" fmla="*/ 358741 w 281"/>
              <a:gd name="T21" fmla="*/ 431800 h 273"/>
              <a:gd name="T22" fmla="*/ 358741 w 281"/>
              <a:gd name="T23" fmla="*/ 403225 h 273"/>
              <a:gd name="T24" fmla="*/ 336143 w 281"/>
              <a:gd name="T25" fmla="*/ 395288 h 273"/>
              <a:gd name="T26" fmla="*/ 340380 w 281"/>
              <a:gd name="T27" fmla="*/ 333375 h 273"/>
              <a:gd name="T28" fmla="*/ 381339 w 281"/>
              <a:gd name="T29" fmla="*/ 311150 h 273"/>
              <a:gd name="T30" fmla="*/ 354504 w 281"/>
              <a:gd name="T31" fmla="*/ 269875 h 273"/>
              <a:gd name="T32" fmla="*/ 354504 w 281"/>
              <a:gd name="T33" fmla="*/ 200025 h 273"/>
              <a:gd name="T34" fmla="*/ 347442 w 281"/>
              <a:gd name="T35" fmla="*/ 182563 h 273"/>
              <a:gd name="T36" fmla="*/ 362978 w 281"/>
              <a:gd name="T37" fmla="*/ 149225 h 273"/>
              <a:gd name="T38" fmla="*/ 381339 w 281"/>
              <a:gd name="T39" fmla="*/ 90488 h 273"/>
              <a:gd name="T40" fmla="*/ 395463 w 281"/>
              <a:gd name="T41" fmla="*/ 66675 h 273"/>
              <a:gd name="T42" fmla="*/ 388401 w 281"/>
              <a:gd name="T43" fmla="*/ 33338 h 273"/>
              <a:gd name="T44" fmla="*/ 314958 w 281"/>
              <a:gd name="T45" fmla="*/ 0 h 273"/>
              <a:gd name="T46" fmla="*/ 192082 w 281"/>
              <a:gd name="T47" fmla="*/ 15875 h 273"/>
              <a:gd name="T48" fmla="*/ 148298 w 281"/>
              <a:gd name="T49" fmla="*/ 0 h 273"/>
              <a:gd name="T50" fmla="*/ 128525 w 281"/>
              <a:gd name="T51" fmla="*/ 33338 h 273"/>
              <a:gd name="T52" fmla="*/ 110165 w 281"/>
              <a:gd name="T53" fmla="*/ 136525 h 273"/>
              <a:gd name="T54" fmla="*/ 80505 w 281"/>
              <a:gd name="T55" fmla="*/ 165100 h 273"/>
              <a:gd name="T56" fmla="*/ 73443 w 281"/>
              <a:gd name="T57" fmla="*/ 207963 h 273"/>
              <a:gd name="T58" fmla="*/ 48020 w 281"/>
              <a:gd name="T59" fmla="*/ 228600 h 273"/>
              <a:gd name="T60" fmla="*/ 14124 w 281"/>
              <a:gd name="T61" fmla="*/ 228600 h 273"/>
              <a:gd name="T62" fmla="*/ 0 w 281"/>
              <a:gd name="T63" fmla="*/ 257175 h 2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1"/>
              <a:gd name="T97" fmla="*/ 0 h 273"/>
              <a:gd name="T98" fmla="*/ 281 w 281"/>
              <a:gd name="T99" fmla="*/ 273 h 2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1" h="273">
                <a:moveTo>
                  <a:pt x="0" y="162"/>
                </a:moveTo>
                <a:lnTo>
                  <a:pt x="0" y="168"/>
                </a:lnTo>
                <a:lnTo>
                  <a:pt x="57" y="160"/>
                </a:lnTo>
                <a:lnTo>
                  <a:pt x="81" y="196"/>
                </a:lnTo>
                <a:lnTo>
                  <a:pt x="102" y="194"/>
                </a:lnTo>
                <a:lnTo>
                  <a:pt x="105" y="178"/>
                </a:lnTo>
                <a:lnTo>
                  <a:pt x="125" y="175"/>
                </a:lnTo>
                <a:lnTo>
                  <a:pt x="139" y="183"/>
                </a:lnTo>
                <a:lnTo>
                  <a:pt x="141" y="238"/>
                </a:lnTo>
                <a:lnTo>
                  <a:pt x="173" y="236"/>
                </a:lnTo>
                <a:lnTo>
                  <a:pt x="254" y="272"/>
                </a:lnTo>
                <a:lnTo>
                  <a:pt x="254" y="254"/>
                </a:lnTo>
                <a:lnTo>
                  <a:pt x="238" y="249"/>
                </a:lnTo>
                <a:lnTo>
                  <a:pt x="241" y="210"/>
                </a:lnTo>
                <a:lnTo>
                  <a:pt x="270" y="196"/>
                </a:lnTo>
                <a:lnTo>
                  <a:pt x="251" y="170"/>
                </a:lnTo>
                <a:lnTo>
                  <a:pt x="251" y="126"/>
                </a:lnTo>
                <a:lnTo>
                  <a:pt x="246" y="115"/>
                </a:lnTo>
                <a:lnTo>
                  <a:pt x="257" y="94"/>
                </a:lnTo>
                <a:lnTo>
                  <a:pt x="270" y="57"/>
                </a:lnTo>
                <a:lnTo>
                  <a:pt x="280" y="42"/>
                </a:lnTo>
                <a:lnTo>
                  <a:pt x="275" y="21"/>
                </a:lnTo>
                <a:lnTo>
                  <a:pt x="223" y="0"/>
                </a:lnTo>
                <a:lnTo>
                  <a:pt x="136" y="10"/>
                </a:lnTo>
                <a:lnTo>
                  <a:pt x="105" y="0"/>
                </a:lnTo>
                <a:lnTo>
                  <a:pt x="91" y="21"/>
                </a:lnTo>
                <a:lnTo>
                  <a:pt x="78" y="86"/>
                </a:lnTo>
                <a:lnTo>
                  <a:pt x="57" y="104"/>
                </a:lnTo>
                <a:lnTo>
                  <a:pt x="52" y="131"/>
                </a:lnTo>
                <a:lnTo>
                  <a:pt x="34" y="144"/>
                </a:lnTo>
                <a:lnTo>
                  <a:pt x="10" y="144"/>
                </a:lnTo>
                <a:lnTo>
                  <a:pt x="0" y="162"/>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37" name="Freeform 729"/>
          <p:cNvSpPr>
            <a:spLocks/>
          </p:cNvSpPr>
          <p:nvPr/>
        </p:nvSpPr>
        <p:spPr bwMode="auto">
          <a:xfrm>
            <a:off x="4425950" y="3921125"/>
            <a:ext cx="57150" cy="142875"/>
          </a:xfrm>
          <a:custGeom>
            <a:avLst/>
            <a:gdLst>
              <a:gd name="T0" fmla="*/ 0 w 40"/>
              <a:gd name="T1" fmla="*/ 30163 h 90"/>
              <a:gd name="T2" fmla="*/ 22860 w 40"/>
              <a:gd name="T3" fmla="*/ 141288 h 90"/>
              <a:gd name="T4" fmla="*/ 37147 w 40"/>
              <a:gd name="T5" fmla="*/ 141288 h 90"/>
              <a:gd name="T6" fmla="*/ 55721 w 40"/>
              <a:gd name="T7" fmla="*/ 12700 h 90"/>
              <a:gd name="T8" fmla="*/ 40005 w 40"/>
              <a:gd name="T9" fmla="*/ 0 h 90"/>
              <a:gd name="T10" fmla="*/ 30004 w 40"/>
              <a:gd name="T11" fmla="*/ 9525 h 90"/>
              <a:gd name="T12" fmla="*/ 0 w 40"/>
              <a:gd name="T13" fmla="*/ 30163 h 90"/>
              <a:gd name="T14" fmla="*/ 0 60000 65536"/>
              <a:gd name="T15" fmla="*/ 0 60000 65536"/>
              <a:gd name="T16" fmla="*/ 0 60000 65536"/>
              <a:gd name="T17" fmla="*/ 0 60000 65536"/>
              <a:gd name="T18" fmla="*/ 0 60000 65536"/>
              <a:gd name="T19" fmla="*/ 0 60000 65536"/>
              <a:gd name="T20" fmla="*/ 0 60000 65536"/>
              <a:gd name="T21" fmla="*/ 0 w 40"/>
              <a:gd name="T22" fmla="*/ 0 h 90"/>
              <a:gd name="T23" fmla="*/ 40 w 4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0">
                <a:moveTo>
                  <a:pt x="0" y="19"/>
                </a:moveTo>
                <a:lnTo>
                  <a:pt x="16" y="89"/>
                </a:lnTo>
                <a:lnTo>
                  <a:pt x="26" y="89"/>
                </a:lnTo>
                <a:lnTo>
                  <a:pt x="39" y="8"/>
                </a:lnTo>
                <a:lnTo>
                  <a:pt x="28" y="0"/>
                </a:lnTo>
                <a:lnTo>
                  <a:pt x="21" y="6"/>
                </a:lnTo>
                <a:lnTo>
                  <a:pt x="0" y="19"/>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38" name="Freeform 730"/>
          <p:cNvSpPr>
            <a:spLocks/>
          </p:cNvSpPr>
          <p:nvPr/>
        </p:nvSpPr>
        <p:spPr bwMode="auto">
          <a:xfrm>
            <a:off x="4606925" y="4159250"/>
            <a:ext cx="34925" cy="30163"/>
          </a:xfrm>
          <a:custGeom>
            <a:avLst/>
            <a:gdLst>
              <a:gd name="T0" fmla="*/ 0 w 25"/>
              <a:gd name="T1" fmla="*/ 28575 h 19"/>
              <a:gd name="T2" fmla="*/ 4191 w 25"/>
              <a:gd name="T3" fmla="*/ 3175 h 19"/>
              <a:gd name="T4" fmla="*/ 33528 w 25"/>
              <a:gd name="T5" fmla="*/ 0 h 19"/>
              <a:gd name="T6" fmla="*/ 33528 w 25"/>
              <a:gd name="T7" fmla="*/ 23813 h 19"/>
              <a:gd name="T8" fmla="*/ 0 w 25"/>
              <a:gd name="T9" fmla="*/ 28575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0" y="18"/>
                </a:moveTo>
                <a:lnTo>
                  <a:pt x="3" y="2"/>
                </a:lnTo>
                <a:lnTo>
                  <a:pt x="24" y="0"/>
                </a:lnTo>
                <a:lnTo>
                  <a:pt x="24" y="15"/>
                </a:lnTo>
                <a:lnTo>
                  <a:pt x="0" y="18"/>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39" name="Freeform 731"/>
          <p:cNvSpPr>
            <a:spLocks/>
          </p:cNvSpPr>
          <p:nvPr/>
        </p:nvSpPr>
        <p:spPr bwMode="auto">
          <a:xfrm>
            <a:off x="5087938" y="3787775"/>
            <a:ext cx="315912" cy="342900"/>
          </a:xfrm>
          <a:custGeom>
            <a:avLst/>
            <a:gdLst>
              <a:gd name="T0" fmla="*/ 0 w 224"/>
              <a:gd name="T1" fmla="*/ 241300 h 216"/>
              <a:gd name="T2" fmla="*/ 29617 w 224"/>
              <a:gd name="T3" fmla="*/ 220663 h 216"/>
              <a:gd name="T4" fmla="*/ 29617 w 224"/>
              <a:gd name="T5" fmla="*/ 179387 h 216"/>
              <a:gd name="T6" fmla="*/ 70516 w 224"/>
              <a:gd name="T7" fmla="*/ 120650 h 216"/>
              <a:gd name="T8" fmla="*/ 88850 w 224"/>
              <a:gd name="T9" fmla="*/ 22225 h 216"/>
              <a:gd name="T10" fmla="*/ 118467 w 224"/>
              <a:gd name="T11" fmla="*/ 0 h 216"/>
              <a:gd name="T12" fmla="*/ 145263 w 224"/>
              <a:gd name="T13" fmla="*/ 66675 h 216"/>
              <a:gd name="T14" fmla="*/ 211548 w 224"/>
              <a:gd name="T15" fmla="*/ 125413 h 216"/>
              <a:gd name="T16" fmla="*/ 188983 w 224"/>
              <a:gd name="T17" fmla="*/ 158750 h 216"/>
              <a:gd name="T18" fmla="*/ 207317 w 224"/>
              <a:gd name="T19" fmla="*/ 166688 h 216"/>
              <a:gd name="T20" fmla="*/ 232703 w 224"/>
              <a:gd name="T21" fmla="*/ 209550 h 216"/>
              <a:gd name="T22" fmla="*/ 314502 w 224"/>
              <a:gd name="T23" fmla="*/ 238125 h 216"/>
              <a:gd name="T24" fmla="*/ 255268 w 224"/>
              <a:gd name="T25" fmla="*/ 307975 h 216"/>
              <a:gd name="T26" fmla="*/ 188983 w 224"/>
              <a:gd name="T27" fmla="*/ 333375 h 216"/>
              <a:gd name="T28" fmla="*/ 129750 w 224"/>
              <a:gd name="T29" fmla="*/ 341313 h 216"/>
              <a:gd name="T30" fmla="*/ 66285 w 224"/>
              <a:gd name="T31" fmla="*/ 317500 h 216"/>
              <a:gd name="T32" fmla="*/ 40899 w 224"/>
              <a:gd name="T33" fmla="*/ 266700 h 216"/>
              <a:gd name="T34" fmla="*/ 0 w 224"/>
              <a:gd name="T35" fmla="*/ 24130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4"/>
              <a:gd name="T55" fmla="*/ 0 h 216"/>
              <a:gd name="T56" fmla="*/ 224 w 224"/>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4" h="216">
                <a:moveTo>
                  <a:pt x="0" y="152"/>
                </a:moveTo>
                <a:lnTo>
                  <a:pt x="21" y="139"/>
                </a:lnTo>
                <a:lnTo>
                  <a:pt x="21" y="113"/>
                </a:lnTo>
                <a:lnTo>
                  <a:pt x="50" y="76"/>
                </a:lnTo>
                <a:lnTo>
                  <a:pt x="63" y="14"/>
                </a:lnTo>
                <a:lnTo>
                  <a:pt x="84" y="0"/>
                </a:lnTo>
                <a:lnTo>
                  <a:pt x="103" y="42"/>
                </a:lnTo>
                <a:lnTo>
                  <a:pt x="150" y="79"/>
                </a:lnTo>
                <a:lnTo>
                  <a:pt x="134" y="100"/>
                </a:lnTo>
                <a:lnTo>
                  <a:pt x="147" y="105"/>
                </a:lnTo>
                <a:lnTo>
                  <a:pt x="165" y="132"/>
                </a:lnTo>
                <a:lnTo>
                  <a:pt x="223" y="150"/>
                </a:lnTo>
                <a:lnTo>
                  <a:pt x="181" y="194"/>
                </a:lnTo>
                <a:lnTo>
                  <a:pt x="134" y="210"/>
                </a:lnTo>
                <a:lnTo>
                  <a:pt x="92" y="215"/>
                </a:lnTo>
                <a:lnTo>
                  <a:pt x="47" y="200"/>
                </a:lnTo>
                <a:lnTo>
                  <a:pt x="29" y="168"/>
                </a:lnTo>
                <a:lnTo>
                  <a:pt x="0" y="152"/>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40" name="Freeform 732"/>
          <p:cNvSpPr>
            <a:spLocks/>
          </p:cNvSpPr>
          <p:nvPr/>
        </p:nvSpPr>
        <p:spPr bwMode="auto">
          <a:xfrm>
            <a:off x="4589463" y="4159250"/>
            <a:ext cx="119062" cy="147638"/>
          </a:xfrm>
          <a:custGeom>
            <a:avLst/>
            <a:gdLst>
              <a:gd name="T0" fmla="*/ 0 w 85"/>
              <a:gd name="T1" fmla="*/ 69850 h 93"/>
              <a:gd name="T2" fmla="*/ 11206 w 85"/>
              <a:gd name="T3" fmla="*/ 44450 h 93"/>
              <a:gd name="T4" fmla="*/ 22412 w 85"/>
              <a:gd name="T5" fmla="*/ 44450 h 93"/>
              <a:gd name="T6" fmla="*/ 18209 w 85"/>
              <a:gd name="T7" fmla="*/ 28575 h 93"/>
              <a:gd name="T8" fmla="*/ 51827 w 85"/>
              <a:gd name="T9" fmla="*/ 23813 h 93"/>
              <a:gd name="T10" fmla="*/ 51827 w 85"/>
              <a:gd name="T11" fmla="*/ 0 h 93"/>
              <a:gd name="T12" fmla="*/ 91047 w 85"/>
              <a:gd name="T13" fmla="*/ 3175 h 93"/>
              <a:gd name="T14" fmla="*/ 88246 w 85"/>
              <a:gd name="T15" fmla="*/ 23813 h 93"/>
              <a:gd name="T16" fmla="*/ 117661 w 85"/>
              <a:gd name="T17" fmla="*/ 23813 h 93"/>
              <a:gd name="T18" fmla="*/ 106455 w 85"/>
              <a:gd name="T19" fmla="*/ 103188 h 93"/>
              <a:gd name="T20" fmla="*/ 81242 w 85"/>
              <a:gd name="T21" fmla="*/ 95250 h 93"/>
              <a:gd name="T22" fmla="*/ 47625 w 85"/>
              <a:gd name="T23" fmla="*/ 146050 h 93"/>
              <a:gd name="T24" fmla="*/ 0 w 85"/>
              <a:gd name="T25" fmla="*/ 6985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93"/>
              <a:gd name="T41" fmla="*/ 85 w 8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93">
                <a:moveTo>
                  <a:pt x="0" y="44"/>
                </a:moveTo>
                <a:lnTo>
                  <a:pt x="8" y="28"/>
                </a:lnTo>
                <a:lnTo>
                  <a:pt x="16" y="28"/>
                </a:lnTo>
                <a:lnTo>
                  <a:pt x="13" y="18"/>
                </a:lnTo>
                <a:lnTo>
                  <a:pt x="37" y="15"/>
                </a:lnTo>
                <a:lnTo>
                  <a:pt x="37" y="0"/>
                </a:lnTo>
                <a:lnTo>
                  <a:pt x="65" y="2"/>
                </a:lnTo>
                <a:lnTo>
                  <a:pt x="63" y="15"/>
                </a:lnTo>
                <a:lnTo>
                  <a:pt x="84" y="15"/>
                </a:lnTo>
                <a:lnTo>
                  <a:pt x="76" y="65"/>
                </a:lnTo>
                <a:lnTo>
                  <a:pt x="58" y="60"/>
                </a:lnTo>
                <a:lnTo>
                  <a:pt x="34" y="92"/>
                </a:lnTo>
                <a:lnTo>
                  <a:pt x="0" y="44"/>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41" name="Freeform 733"/>
          <p:cNvSpPr>
            <a:spLocks/>
          </p:cNvSpPr>
          <p:nvPr/>
        </p:nvSpPr>
        <p:spPr bwMode="auto">
          <a:xfrm>
            <a:off x="4059238" y="3887788"/>
            <a:ext cx="65087" cy="26987"/>
          </a:xfrm>
          <a:custGeom>
            <a:avLst/>
            <a:gdLst>
              <a:gd name="T0" fmla="*/ 0 w 46"/>
              <a:gd name="T1" fmla="*/ 25400 h 17"/>
              <a:gd name="T2" fmla="*/ 4245 w 46"/>
              <a:gd name="T3" fmla="*/ 0 h 17"/>
              <a:gd name="T4" fmla="*/ 63672 w 46"/>
              <a:gd name="T5" fmla="*/ 6350 h 17"/>
              <a:gd name="T6" fmla="*/ 0 w 46"/>
              <a:gd name="T7" fmla="*/ 25400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0" y="16"/>
                </a:moveTo>
                <a:lnTo>
                  <a:pt x="3" y="0"/>
                </a:lnTo>
                <a:lnTo>
                  <a:pt x="45" y="4"/>
                </a:lnTo>
                <a:lnTo>
                  <a:pt x="0" y="16"/>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42" name="Freeform 734"/>
          <p:cNvSpPr>
            <a:spLocks/>
          </p:cNvSpPr>
          <p:nvPr/>
        </p:nvSpPr>
        <p:spPr bwMode="auto">
          <a:xfrm>
            <a:off x="4344988" y="3946525"/>
            <a:ext cx="93662" cy="160338"/>
          </a:xfrm>
          <a:custGeom>
            <a:avLst/>
            <a:gdLst>
              <a:gd name="T0" fmla="*/ 0 w 67"/>
              <a:gd name="T1" fmla="*/ 149225 h 101"/>
              <a:gd name="T2" fmla="*/ 6990 w 67"/>
              <a:gd name="T3" fmla="*/ 41275 h 101"/>
              <a:gd name="T4" fmla="*/ 4194 w 67"/>
              <a:gd name="T5" fmla="*/ 4763 h 101"/>
              <a:gd name="T6" fmla="*/ 58713 w 67"/>
              <a:gd name="T7" fmla="*/ 0 h 101"/>
              <a:gd name="T8" fmla="*/ 92264 w 67"/>
              <a:gd name="T9" fmla="*/ 120650 h 101"/>
              <a:gd name="T10" fmla="*/ 22367 w 67"/>
              <a:gd name="T11" fmla="*/ 158750 h 101"/>
              <a:gd name="T12" fmla="*/ 0 w 67"/>
              <a:gd name="T13" fmla="*/ 149225 h 101"/>
              <a:gd name="T14" fmla="*/ 0 60000 65536"/>
              <a:gd name="T15" fmla="*/ 0 60000 65536"/>
              <a:gd name="T16" fmla="*/ 0 60000 65536"/>
              <a:gd name="T17" fmla="*/ 0 60000 65536"/>
              <a:gd name="T18" fmla="*/ 0 60000 65536"/>
              <a:gd name="T19" fmla="*/ 0 60000 65536"/>
              <a:gd name="T20" fmla="*/ 0 60000 65536"/>
              <a:gd name="T21" fmla="*/ 0 w 67"/>
              <a:gd name="T22" fmla="*/ 0 h 101"/>
              <a:gd name="T23" fmla="*/ 67 w 67"/>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01">
                <a:moveTo>
                  <a:pt x="0" y="94"/>
                </a:moveTo>
                <a:lnTo>
                  <a:pt x="5" y="26"/>
                </a:lnTo>
                <a:lnTo>
                  <a:pt x="3" y="3"/>
                </a:lnTo>
                <a:lnTo>
                  <a:pt x="42" y="0"/>
                </a:lnTo>
                <a:lnTo>
                  <a:pt x="66" y="76"/>
                </a:lnTo>
                <a:lnTo>
                  <a:pt x="16" y="100"/>
                </a:lnTo>
                <a:lnTo>
                  <a:pt x="0" y="94"/>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43" name="Freeform 735"/>
          <p:cNvSpPr>
            <a:spLocks/>
          </p:cNvSpPr>
          <p:nvPr/>
        </p:nvSpPr>
        <p:spPr bwMode="auto">
          <a:xfrm>
            <a:off x="4092575" y="3913188"/>
            <a:ext cx="157163" cy="127000"/>
          </a:xfrm>
          <a:custGeom>
            <a:avLst/>
            <a:gdLst>
              <a:gd name="T0" fmla="*/ 0 w 112"/>
              <a:gd name="T1" fmla="*/ 38100 h 80"/>
              <a:gd name="T2" fmla="*/ 30871 w 112"/>
              <a:gd name="T3" fmla="*/ 25400 h 80"/>
              <a:gd name="T4" fmla="*/ 30871 w 112"/>
              <a:gd name="T5" fmla="*/ 0 h 80"/>
              <a:gd name="T6" fmla="*/ 82791 w 112"/>
              <a:gd name="T7" fmla="*/ 7938 h 80"/>
              <a:gd name="T8" fmla="*/ 92614 w 112"/>
              <a:gd name="T9" fmla="*/ 17462 h 80"/>
              <a:gd name="T10" fmla="*/ 130501 w 112"/>
              <a:gd name="T11" fmla="*/ 4762 h 80"/>
              <a:gd name="T12" fmla="*/ 148744 w 112"/>
              <a:gd name="T13" fmla="*/ 58738 h 80"/>
              <a:gd name="T14" fmla="*/ 155760 w 112"/>
              <a:gd name="T15" fmla="*/ 100012 h 80"/>
              <a:gd name="T16" fmla="*/ 144534 w 112"/>
              <a:gd name="T17" fmla="*/ 100012 h 80"/>
              <a:gd name="T18" fmla="*/ 140324 w 112"/>
              <a:gd name="T19" fmla="*/ 125413 h 80"/>
              <a:gd name="T20" fmla="*/ 119276 w 112"/>
              <a:gd name="T21" fmla="*/ 125413 h 80"/>
              <a:gd name="T22" fmla="*/ 119276 w 112"/>
              <a:gd name="T23" fmla="*/ 100012 h 80"/>
              <a:gd name="T24" fmla="*/ 99630 w 112"/>
              <a:gd name="T25" fmla="*/ 100012 h 80"/>
              <a:gd name="T26" fmla="*/ 82791 w 112"/>
              <a:gd name="T27" fmla="*/ 66675 h 80"/>
              <a:gd name="T28" fmla="*/ 42097 w 112"/>
              <a:gd name="T29" fmla="*/ 84137 h 80"/>
              <a:gd name="T30" fmla="*/ 0 w 112"/>
              <a:gd name="T31" fmla="*/ 3810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80"/>
              <a:gd name="T50" fmla="*/ 112 w 112"/>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80">
                <a:moveTo>
                  <a:pt x="0" y="24"/>
                </a:moveTo>
                <a:lnTo>
                  <a:pt x="22" y="16"/>
                </a:lnTo>
                <a:lnTo>
                  <a:pt x="22" y="0"/>
                </a:lnTo>
                <a:lnTo>
                  <a:pt x="59" y="5"/>
                </a:lnTo>
                <a:lnTo>
                  <a:pt x="66" y="11"/>
                </a:lnTo>
                <a:lnTo>
                  <a:pt x="93" y="3"/>
                </a:lnTo>
                <a:lnTo>
                  <a:pt x="106" y="37"/>
                </a:lnTo>
                <a:lnTo>
                  <a:pt x="111" y="63"/>
                </a:lnTo>
                <a:lnTo>
                  <a:pt x="103" y="63"/>
                </a:lnTo>
                <a:lnTo>
                  <a:pt x="100" y="79"/>
                </a:lnTo>
                <a:lnTo>
                  <a:pt x="85" y="79"/>
                </a:lnTo>
                <a:lnTo>
                  <a:pt x="85" y="63"/>
                </a:lnTo>
                <a:lnTo>
                  <a:pt x="71" y="63"/>
                </a:lnTo>
                <a:lnTo>
                  <a:pt x="59" y="42"/>
                </a:lnTo>
                <a:lnTo>
                  <a:pt x="30" y="53"/>
                </a:lnTo>
                <a:lnTo>
                  <a:pt x="0" y="24"/>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44" name="Freeform 736"/>
          <p:cNvSpPr>
            <a:spLocks/>
          </p:cNvSpPr>
          <p:nvPr/>
        </p:nvSpPr>
        <p:spPr bwMode="auto">
          <a:xfrm>
            <a:off x="6386513" y="4079875"/>
            <a:ext cx="223837" cy="271463"/>
          </a:xfrm>
          <a:custGeom>
            <a:avLst/>
            <a:gdLst>
              <a:gd name="T0" fmla="*/ 0 w 159"/>
              <a:gd name="T1" fmla="*/ 0 h 171"/>
              <a:gd name="T2" fmla="*/ 49272 w 159"/>
              <a:gd name="T3" fmla="*/ 12700 h 171"/>
              <a:gd name="T4" fmla="*/ 111215 w 159"/>
              <a:gd name="T5" fmla="*/ 82550 h 171"/>
              <a:gd name="T6" fmla="*/ 163302 w 159"/>
              <a:gd name="T7" fmla="*/ 107950 h 171"/>
              <a:gd name="T8" fmla="*/ 156264 w 159"/>
              <a:gd name="T9" fmla="*/ 123825 h 171"/>
              <a:gd name="T10" fmla="*/ 174565 w 159"/>
              <a:gd name="T11" fmla="*/ 120650 h 171"/>
              <a:gd name="T12" fmla="*/ 170341 w 159"/>
              <a:gd name="T13" fmla="*/ 149225 h 171"/>
              <a:gd name="T14" fmla="*/ 222429 w 159"/>
              <a:gd name="T15" fmla="*/ 203200 h 171"/>
              <a:gd name="T16" fmla="*/ 218206 w 159"/>
              <a:gd name="T17" fmla="*/ 266700 h 171"/>
              <a:gd name="T18" fmla="*/ 192866 w 159"/>
              <a:gd name="T19" fmla="*/ 269875 h 171"/>
              <a:gd name="T20" fmla="*/ 152040 w 159"/>
              <a:gd name="T21" fmla="*/ 228600 h 171"/>
              <a:gd name="T22" fmla="*/ 71797 w 159"/>
              <a:gd name="T23" fmla="*/ 92075 h 171"/>
              <a:gd name="T24" fmla="*/ 0 w 159"/>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71"/>
              <a:gd name="T41" fmla="*/ 159 w 159"/>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71">
                <a:moveTo>
                  <a:pt x="0" y="0"/>
                </a:moveTo>
                <a:lnTo>
                  <a:pt x="35" y="8"/>
                </a:lnTo>
                <a:lnTo>
                  <a:pt x="79" y="52"/>
                </a:lnTo>
                <a:lnTo>
                  <a:pt x="116" y="68"/>
                </a:lnTo>
                <a:lnTo>
                  <a:pt x="111" y="78"/>
                </a:lnTo>
                <a:lnTo>
                  <a:pt x="124" y="76"/>
                </a:lnTo>
                <a:lnTo>
                  <a:pt x="121" y="94"/>
                </a:lnTo>
                <a:lnTo>
                  <a:pt x="158" y="128"/>
                </a:lnTo>
                <a:lnTo>
                  <a:pt x="155" y="168"/>
                </a:lnTo>
                <a:lnTo>
                  <a:pt x="137" y="170"/>
                </a:lnTo>
                <a:lnTo>
                  <a:pt x="108" y="144"/>
                </a:lnTo>
                <a:lnTo>
                  <a:pt x="51" y="58"/>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45" name="Freeform 737"/>
          <p:cNvSpPr>
            <a:spLocks/>
          </p:cNvSpPr>
          <p:nvPr/>
        </p:nvSpPr>
        <p:spPr bwMode="auto">
          <a:xfrm>
            <a:off x="6597650" y="4349750"/>
            <a:ext cx="187325" cy="68263"/>
          </a:xfrm>
          <a:custGeom>
            <a:avLst/>
            <a:gdLst>
              <a:gd name="T0" fmla="*/ 0 w 132"/>
              <a:gd name="T1" fmla="*/ 17463 h 43"/>
              <a:gd name="T2" fmla="*/ 11353 w 132"/>
              <a:gd name="T3" fmla="*/ 0 h 43"/>
              <a:gd name="T4" fmla="*/ 141913 w 132"/>
              <a:gd name="T5" fmla="*/ 20638 h 43"/>
              <a:gd name="T6" fmla="*/ 153266 w 132"/>
              <a:gd name="T7" fmla="*/ 38100 h 43"/>
              <a:gd name="T8" fmla="*/ 185906 w 132"/>
              <a:gd name="T9" fmla="*/ 46038 h 43"/>
              <a:gd name="T10" fmla="*/ 185906 w 132"/>
              <a:gd name="T11" fmla="*/ 66675 h 43"/>
              <a:gd name="T12" fmla="*/ 29802 w 132"/>
              <a:gd name="T13" fmla="*/ 33338 h 43"/>
              <a:gd name="T14" fmla="*/ 0 w 132"/>
              <a:gd name="T15" fmla="*/ 17463 h 43"/>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43"/>
              <a:gd name="T26" fmla="*/ 132 w 13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43">
                <a:moveTo>
                  <a:pt x="0" y="11"/>
                </a:moveTo>
                <a:lnTo>
                  <a:pt x="8" y="0"/>
                </a:lnTo>
                <a:lnTo>
                  <a:pt x="100" y="13"/>
                </a:lnTo>
                <a:lnTo>
                  <a:pt x="108" y="24"/>
                </a:lnTo>
                <a:lnTo>
                  <a:pt x="131" y="29"/>
                </a:lnTo>
                <a:lnTo>
                  <a:pt x="131" y="42"/>
                </a:lnTo>
                <a:lnTo>
                  <a:pt x="21" y="21"/>
                </a:lnTo>
                <a:lnTo>
                  <a:pt x="0" y="1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46" name="Freeform 738"/>
          <p:cNvSpPr>
            <a:spLocks/>
          </p:cNvSpPr>
          <p:nvPr/>
        </p:nvSpPr>
        <p:spPr bwMode="auto">
          <a:xfrm>
            <a:off x="6669088" y="4108450"/>
            <a:ext cx="207962" cy="201613"/>
          </a:xfrm>
          <a:custGeom>
            <a:avLst/>
            <a:gdLst>
              <a:gd name="T0" fmla="*/ 0 w 148"/>
              <a:gd name="T1" fmla="*/ 92075 h 127"/>
              <a:gd name="T2" fmla="*/ 15457 w 148"/>
              <a:gd name="T3" fmla="*/ 63500 h 127"/>
              <a:gd name="T4" fmla="*/ 32318 w 148"/>
              <a:gd name="T5" fmla="*/ 79375 h 127"/>
              <a:gd name="T6" fmla="*/ 95550 w 148"/>
              <a:gd name="T7" fmla="*/ 74613 h 127"/>
              <a:gd name="T8" fmla="*/ 113817 w 148"/>
              <a:gd name="T9" fmla="*/ 66675 h 127"/>
              <a:gd name="T10" fmla="*/ 143325 w 148"/>
              <a:gd name="T11" fmla="*/ 0 h 127"/>
              <a:gd name="T12" fmla="*/ 177049 w 148"/>
              <a:gd name="T13" fmla="*/ 4763 h 127"/>
              <a:gd name="T14" fmla="*/ 170023 w 148"/>
              <a:gd name="T15" fmla="*/ 20638 h 127"/>
              <a:gd name="T16" fmla="*/ 206557 w 148"/>
              <a:gd name="T17" fmla="*/ 79375 h 127"/>
              <a:gd name="T18" fmla="*/ 188290 w 148"/>
              <a:gd name="T19" fmla="*/ 74613 h 127"/>
              <a:gd name="T20" fmla="*/ 150351 w 148"/>
              <a:gd name="T21" fmla="*/ 141288 h 127"/>
              <a:gd name="T22" fmla="*/ 147541 w 148"/>
              <a:gd name="T23" fmla="*/ 187325 h 127"/>
              <a:gd name="T24" fmla="*/ 122248 w 148"/>
              <a:gd name="T25" fmla="*/ 200025 h 127"/>
              <a:gd name="T26" fmla="*/ 81499 w 148"/>
              <a:gd name="T27" fmla="*/ 174625 h 127"/>
              <a:gd name="T28" fmla="*/ 59016 w 148"/>
              <a:gd name="T29" fmla="*/ 184150 h 127"/>
              <a:gd name="T30" fmla="*/ 59016 w 148"/>
              <a:gd name="T31" fmla="*/ 171450 h 127"/>
              <a:gd name="T32" fmla="*/ 25293 w 148"/>
              <a:gd name="T33" fmla="*/ 171450 h 127"/>
              <a:gd name="T34" fmla="*/ 0 w 148"/>
              <a:gd name="T35" fmla="*/ 92075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127"/>
              <a:gd name="T56" fmla="*/ 148 w 148"/>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127">
                <a:moveTo>
                  <a:pt x="0" y="58"/>
                </a:moveTo>
                <a:lnTo>
                  <a:pt x="11" y="40"/>
                </a:lnTo>
                <a:lnTo>
                  <a:pt x="23" y="50"/>
                </a:lnTo>
                <a:lnTo>
                  <a:pt x="68" y="47"/>
                </a:lnTo>
                <a:lnTo>
                  <a:pt x="81" y="42"/>
                </a:lnTo>
                <a:lnTo>
                  <a:pt x="102" y="0"/>
                </a:lnTo>
                <a:lnTo>
                  <a:pt x="126" y="3"/>
                </a:lnTo>
                <a:lnTo>
                  <a:pt x="121" y="13"/>
                </a:lnTo>
                <a:lnTo>
                  <a:pt x="147" y="50"/>
                </a:lnTo>
                <a:lnTo>
                  <a:pt x="134" y="47"/>
                </a:lnTo>
                <a:lnTo>
                  <a:pt x="107" y="89"/>
                </a:lnTo>
                <a:lnTo>
                  <a:pt x="105" y="118"/>
                </a:lnTo>
                <a:lnTo>
                  <a:pt x="87" y="126"/>
                </a:lnTo>
                <a:lnTo>
                  <a:pt x="58" y="110"/>
                </a:lnTo>
                <a:lnTo>
                  <a:pt x="42" y="116"/>
                </a:lnTo>
                <a:lnTo>
                  <a:pt x="42" y="108"/>
                </a:lnTo>
                <a:lnTo>
                  <a:pt x="18" y="108"/>
                </a:lnTo>
                <a:lnTo>
                  <a:pt x="0" y="58"/>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47" name="Freeform 739"/>
          <p:cNvSpPr>
            <a:spLocks/>
          </p:cNvSpPr>
          <p:nvPr/>
        </p:nvSpPr>
        <p:spPr bwMode="auto">
          <a:xfrm>
            <a:off x="6877050" y="4171950"/>
            <a:ext cx="127000" cy="171450"/>
          </a:xfrm>
          <a:custGeom>
            <a:avLst/>
            <a:gdLst>
              <a:gd name="T0" fmla="*/ 0 w 90"/>
              <a:gd name="T1" fmla="*/ 103188 h 108"/>
              <a:gd name="T2" fmla="*/ 15522 w 90"/>
              <a:gd name="T3" fmla="*/ 133350 h 108"/>
              <a:gd name="T4" fmla="*/ 11289 w 90"/>
              <a:gd name="T5" fmla="*/ 165100 h 108"/>
              <a:gd name="T6" fmla="*/ 29633 w 90"/>
              <a:gd name="T7" fmla="*/ 169863 h 108"/>
              <a:gd name="T8" fmla="*/ 29633 w 90"/>
              <a:gd name="T9" fmla="*/ 107950 h 108"/>
              <a:gd name="T10" fmla="*/ 39511 w 90"/>
              <a:gd name="T11" fmla="*/ 103188 h 108"/>
              <a:gd name="T12" fmla="*/ 39511 w 90"/>
              <a:gd name="T13" fmla="*/ 123825 h 108"/>
              <a:gd name="T14" fmla="*/ 55033 w 90"/>
              <a:gd name="T15" fmla="*/ 149225 h 108"/>
              <a:gd name="T16" fmla="*/ 81844 w 90"/>
              <a:gd name="T17" fmla="*/ 141288 h 108"/>
              <a:gd name="T18" fmla="*/ 50800 w 90"/>
              <a:gd name="T19" fmla="*/ 82550 h 108"/>
              <a:gd name="T20" fmla="*/ 91722 w 90"/>
              <a:gd name="T21" fmla="*/ 57150 h 108"/>
              <a:gd name="T22" fmla="*/ 32456 w 90"/>
              <a:gd name="T23" fmla="*/ 69850 h 108"/>
              <a:gd name="T24" fmla="*/ 25400 w 90"/>
              <a:gd name="T25" fmla="*/ 31750 h 108"/>
              <a:gd name="T26" fmla="*/ 110067 w 90"/>
              <a:gd name="T27" fmla="*/ 28575 h 108"/>
              <a:gd name="T28" fmla="*/ 125589 w 90"/>
              <a:gd name="T29" fmla="*/ 0 h 108"/>
              <a:gd name="T30" fmla="*/ 103011 w 90"/>
              <a:gd name="T31" fmla="*/ 15875 h 108"/>
              <a:gd name="T32" fmla="*/ 39511 w 90"/>
              <a:gd name="T33" fmla="*/ 7938 h 108"/>
              <a:gd name="T34" fmla="*/ 22578 w 90"/>
              <a:gd name="T35" fmla="*/ 20638 h 108"/>
              <a:gd name="T36" fmla="*/ 0 w 90"/>
              <a:gd name="T37" fmla="*/ 103188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08"/>
              <a:gd name="T59" fmla="*/ 90 w 90"/>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08">
                <a:moveTo>
                  <a:pt x="0" y="65"/>
                </a:moveTo>
                <a:lnTo>
                  <a:pt x="11" y="84"/>
                </a:lnTo>
                <a:lnTo>
                  <a:pt x="8" y="104"/>
                </a:lnTo>
                <a:lnTo>
                  <a:pt x="21" y="107"/>
                </a:lnTo>
                <a:lnTo>
                  <a:pt x="21" y="68"/>
                </a:lnTo>
                <a:lnTo>
                  <a:pt x="28" y="65"/>
                </a:lnTo>
                <a:lnTo>
                  <a:pt x="28" y="78"/>
                </a:lnTo>
                <a:lnTo>
                  <a:pt x="39" y="94"/>
                </a:lnTo>
                <a:lnTo>
                  <a:pt x="58" y="89"/>
                </a:lnTo>
                <a:lnTo>
                  <a:pt x="36" y="52"/>
                </a:lnTo>
                <a:lnTo>
                  <a:pt x="65" y="36"/>
                </a:lnTo>
                <a:lnTo>
                  <a:pt x="23" y="44"/>
                </a:lnTo>
                <a:lnTo>
                  <a:pt x="18" y="20"/>
                </a:lnTo>
                <a:lnTo>
                  <a:pt x="78" y="18"/>
                </a:lnTo>
                <a:lnTo>
                  <a:pt x="89" y="0"/>
                </a:lnTo>
                <a:lnTo>
                  <a:pt x="73" y="10"/>
                </a:lnTo>
                <a:lnTo>
                  <a:pt x="28" y="5"/>
                </a:lnTo>
                <a:lnTo>
                  <a:pt x="16" y="13"/>
                </a:lnTo>
                <a:lnTo>
                  <a:pt x="0" y="6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48" name="Freeform 740"/>
          <p:cNvSpPr>
            <a:spLocks/>
          </p:cNvSpPr>
          <p:nvPr/>
        </p:nvSpPr>
        <p:spPr bwMode="auto">
          <a:xfrm>
            <a:off x="7123113" y="4221163"/>
            <a:ext cx="217487" cy="206375"/>
          </a:xfrm>
          <a:custGeom>
            <a:avLst/>
            <a:gdLst>
              <a:gd name="T0" fmla="*/ 0 w 154"/>
              <a:gd name="T1" fmla="*/ 25400 h 130"/>
              <a:gd name="T2" fmla="*/ 31070 w 154"/>
              <a:gd name="T3" fmla="*/ 41275 h 130"/>
              <a:gd name="T4" fmla="*/ 59315 w 154"/>
              <a:gd name="T5" fmla="*/ 36512 h 130"/>
              <a:gd name="T6" fmla="*/ 22596 w 154"/>
              <a:gd name="T7" fmla="*/ 58737 h 130"/>
              <a:gd name="T8" fmla="*/ 42368 w 154"/>
              <a:gd name="T9" fmla="*/ 84137 h 130"/>
              <a:gd name="T10" fmla="*/ 59315 w 154"/>
              <a:gd name="T11" fmla="*/ 61912 h 130"/>
              <a:gd name="T12" fmla="*/ 74849 w 154"/>
              <a:gd name="T13" fmla="*/ 84137 h 130"/>
              <a:gd name="T14" fmla="*/ 152523 w 154"/>
              <a:gd name="T15" fmla="*/ 120650 h 130"/>
              <a:gd name="T16" fmla="*/ 166646 w 154"/>
              <a:gd name="T17" fmla="*/ 166687 h 130"/>
              <a:gd name="T18" fmla="*/ 156760 w 154"/>
              <a:gd name="T19" fmla="*/ 161925 h 130"/>
              <a:gd name="T20" fmla="*/ 145462 w 154"/>
              <a:gd name="T21" fmla="*/ 187325 h 130"/>
              <a:gd name="T22" fmla="*/ 189242 w 154"/>
              <a:gd name="T23" fmla="*/ 179387 h 130"/>
              <a:gd name="T24" fmla="*/ 216075 w 154"/>
              <a:gd name="T25" fmla="*/ 204788 h 130"/>
              <a:gd name="T26" fmla="*/ 211838 w 154"/>
              <a:gd name="T27" fmla="*/ 53975 h 130"/>
              <a:gd name="T28" fmla="*/ 145462 w 154"/>
              <a:gd name="T29" fmla="*/ 25400 h 130"/>
              <a:gd name="T30" fmla="*/ 90384 w 154"/>
              <a:gd name="T31" fmla="*/ 71437 h 130"/>
              <a:gd name="T32" fmla="*/ 66376 w 154"/>
              <a:gd name="T33" fmla="*/ 46037 h 130"/>
              <a:gd name="T34" fmla="*/ 63551 w 154"/>
              <a:gd name="T35" fmla="*/ 7937 h 130"/>
              <a:gd name="T36" fmla="*/ 33894 w 154"/>
              <a:gd name="T37" fmla="*/ 0 h 130"/>
              <a:gd name="T38" fmla="*/ 0 w 154"/>
              <a:gd name="T39" fmla="*/ 25400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130"/>
              <a:gd name="T62" fmla="*/ 154 w 154"/>
              <a:gd name="T63" fmla="*/ 130 h 1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130">
                <a:moveTo>
                  <a:pt x="0" y="16"/>
                </a:moveTo>
                <a:lnTo>
                  <a:pt x="22" y="26"/>
                </a:lnTo>
                <a:lnTo>
                  <a:pt x="42" y="23"/>
                </a:lnTo>
                <a:lnTo>
                  <a:pt x="16" y="37"/>
                </a:lnTo>
                <a:lnTo>
                  <a:pt x="30" y="53"/>
                </a:lnTo>
                <a:lnTo>
                  <a:pt x="42" y="39"/>
                </a:lnTo>
                <a:lnTo>
                  <a:pt x="53" y="53"/>
                </a:lnTo>
                <a:lnTo>
                  <a:pt x="108" y="76"/>
                </a:lnTo>
                <a:lnTo>
                  <a:pt x="118" y="105"/>
                </a:lnTo>
                <a:lnTo>
                  <a:pt x="111" y="102"/>
                </a:lnTo>
                <a:lnTo>
                  <a:pt x="103" y="118"/>
                </a:lnTo>
                <a:lnTo>
                  <a:pt x="134" y="113"/>
                </a:lnTo>
                <a:lnTo>
                  <a:pt x="153" y="129"/>
                </a:lnTo>
                <a:lnTo>
                  <a:pt x="150" y="34"/>
                </a:lnTo>
                <a:lnTo>
                  <a:pt x="103" y="16"/>
                </a:lnTo>
                <a:lnTo>
                  <a:pt x="64" y="45"/>
                </a:lnTo>
                <a:lnTo>
                  <a:pt x="47" y="29"/>
                </a:lnTo>
                <a:lnTo>
                  <a:pt x="45" y="5"/>
                </a:lnTo>
                <a:lnTo>
                  <a:pt x="24" y="0"/>
                </a:lnTo>
                <a:lnTo>
                  <a:pt x="0" y="16"/>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49" name="Freeform 741"/>
          <p:cNvSpPr>
            <a:spLocks/>
          </p:cNvSpPr>
          <p:nvPr/>
        </p:nvSpPr>
        <p:spPr bwMode="auto">
          <a:xfrm>
            <a:off x="5337175" y="3509963"/>
            <a:ext cx="41275" cy="26987"/>
          </a:xfrm>
          <a:custGeom>
            <a:avLst/>
            <a:gdLst>
              <a:gd name="T0" fmla="*/ 0 w 29"/>
              <a:gd name="T1" fmla="*/ 0 h 17"/>
              <a:gd name="T2" fmla="*/ 18503 w 29"/>
              <a:gd name="T3" fmla="*/ 25400 h 17"/>
              <a:gd name="T4" fmla="*/ 39852 w 29"/>
              <a:gd name="T5" fmla="*/ 0 h 17"/>
              <a:gd name="T6" fmla="*/ 0 w 29"/>
              <a:gd name="T7" fmla="*/ 0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0" y="0"/>
                </a:moveTo>
                <a:lnTo>
                  <a:pt x="13" y="16"/>
                </a:lnTo>
                <a:lnTo>
                  <a:pt x="28" y="0"/>
                </a:lnTo>
                <a:lnTo>
                  <a:pt x="0"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50" name="Freeform 742"/>
          <p:cNvSpPr>
            <a:spLocks/>
          </p:cNvSpPr>
          <p:nvPr/>
        </p:nvSpPr>
        <p:spPr bwMode="auto">
          <a:xfrm>
            <a:off x="4230688" y="3962400"/>
            <a:ext cx="122237" cy="147638"/>
          </a:xfrm>
          <a:custGeom>
            <a:avLst/>
            <a:gdLst>
              <a:gd name="T0" fmla="*/ 0 w 87"/>
              <a:gd name="T1" fmla="*/ 96838 h 93"/>
              <a:gd name="T2" fmla="*/ 2810 w 87"/>
              <a:gd name="T3" fmla="*/ 76200 h 93"/>
              <a:gd name="T4" fmla="*/ 7025 w 87"/>
              <a:gd name="T5" fmla="*/ 50800 h 93"/>
              <a:gd name="T6" fmla="*/ 18265 w 87"/>
              <a:gd name="T7" fmla="*/ 50800 h 93"/>
              <a:gd name="T8" fmla="*/ 11240 w 87"/>
              <a:gd name="T9" fmla="*/ 9525 h 93"/>
              <a:gd name="T10" fmla="*/ 47771 w 87"/>
              <a:gd name="T11" fmla="*/ 0 h 93"/>
              <a:gd name="T12" fmla="*/ 68846 w 87"/>
              <a:gd name="T13" fmla="*/ 9525 h 93"/>
              <a:gd name="T14" fmla="*/ 77276 w 87"/>
              <a:gd name="T15" fmla="*/ 22225 h 93"/>
              <a:gd name="T16" fmla="*/ 120832 w 87"/>
              <a:gd name="T17" fmla="*/ 25400 h 93"/>
              <a:gd name="T18" fmla="*/ 113807 w 87"/>
              <a:gd name="T19" fmla="*/ 133350 h 93"/>
              <a:gd name="T20" fmla="*/ 21075 w 87"/>
              <a:gd name="T21" fmla="*/ 146050 h 93"/>
              <a:gd name="T22" fmla="*/ 21075 w 87"/>
              <a:gd name="T23" fmla="*/ 109538 h 93"/>
              <a:gd name="T24" fmla="*/ 0 w 87"/>
              <a:gd name="T25" fmla="*/ 96838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93"/>
              <a:gd name="T41" fmla="*/ 87 w 87"/>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93">
                <a:moveTo>
                  <a:pt x="0" y="61"/>
                </a:moveTo>
                <a:lnTo>
                  <a:pt x="2" y="48"/>
                </a:lnTo>
                <a:lnTo>
                  <a:pt x="5" y="32"/>
                </a:lnTo>
                <a:lnTo>
                  <a:pt x="13" y="32"/>
                </a:lnTo>
                <a:lnTo>
                  <a:pt x="8" y="6"/>
                </a:lnTo>
                <a:lnTo>
                  <a:pt x="34" y="0"/>
                </a:lnTo>
                <a:lnTo>
                  <a:pt x="49" y="6"/>
                </a:lnTo>
                <a:lnTo>
                  <a:pt x="55" y="14"/>
                </a:lnTo>
                <a:lnTo>
                  <a:pt x="86" y="16"/>
                </a:lnTo>
                <a:lnTo>
                  <a:pt x="81" y="84"/>
                </a:lnTo>
                <a:lnTo>
                  <a:pt x="15" y="92"/>
                </a:lnTo>
                <a:lnTo>
                  <a:pt x="15" y="69"/>
                </a:lnTo>
                <a:lnTo>
                  <a:pt x="0" y="61"/>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51" name="Freeform 743"/>
          <p:cNvSpPr>
            <a:spLocks/>
          </p:cNvSpPr>
          <p:nvPr/>
        </p:nvSpPr>
        <p:spPr bwMode="auto">
          <a:xfrm>
            <a:off x="5129213" y="3405188"/>
            <a:ext cx="93662" cy="106362"/>
          </a:xfrm>
          <a:custGeom>
            <a:avLst/>
            <a:gdLst>
              <a:gd name="T0" fmla="*/ 0 w 66"/>
              <a:gd name="T1" fmla="*/ 46037 h 67"/>
              <a:gd name="T2" fmla="*/ 0 w 66"/>
              <a:gd name="T3" fmla="*/ 25400 h 67"/>
              <a:gd name="T4" fmla="*/ 11353 w 66"/>
              <a:gd name="T5" fmla="*/ 15875 h 67"/>
              <a:gd name="T6" fmla="*/ 36897 w 66"/>
              <a:gd name="T7" fmla="*/ 25400 h 67"/>
              <a:gd name="T8" fmla="*/ 80890 w 66"/>
              <a:gd name="T9" fmla="*/ 0 h 67"/>
              <a:gd name="T10" fmla="*/ 92243 w 66"/>
              <a:gd name="T11" fmla="*/ 30162 h 67"/>
              <a:gd name="T12" fmla="*/ 43993 w 66"/>
              <a:gd name="T13" fmla="*/ 42862 h 67"/>
              <a:gd name="T14" fmla="*/ 66699 w 66"/>
              <a:gd name="T15" fmla="*/ 69850 h 67"/>
              <a:gd name="T16" fmla="*/ 56765 w 66"/>
              <a:gd name="T17" fmla="*/ 84137 h 67"/>
              <a:gd name="T18" fmla="*/ 29802 w 66"/>
              <a:gd name="T19" fmla="*/ 104775 h 67"/>
              <a:gd name="T20" fmla="*/ 4257 w 66"/>
              <a:gd name="T21" fmla="*/ 100012 h 67"/>
              <a:gd name="T22" fmla="*/ 11353 w 66"/>
              <a:gd name="T23" fmla="*/ 46037 h 67"/>
              <a:gd name="T24" fmla="*/ 0 w 66"/>
              <a:gd name="T25" fmla="*/ 4603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67"/>
              <a:gd name="T41" fmla="*/ 66 w 66"/>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67">
                <a:moveTo>
                  <a:pt x="0" y="29"/>
                </a:moveTo>
                <a:lnTo>
                  <a:pt x="0" y="16"/>
                </a:lnTo>
                <a:lnTo>
                  <a:pt x="8" y="10"/>
                </a:lnTo>
                <a:lnTo>
                  <a:pt x="26" y="16"/>
                </a:lnTo>
                <a:lnTo>
                  <a:pt x="57" y="0"/>
                </a:lnTo>
                <a:lnTo>
                  <a:pt x="65" y="19"/>
                </a:lnTo>
                <a:lnTo>
                  <a:pt x="31" y="27"/>
                </a:lnTo>
                <a:lnTo>
                  <a:pt x="47" y="44"/>
                </a:lnTo>
                <a:lnTo>
                  <a:pt x="40" y="53"/>
                </a:lnTo>
                <a:lnTo>
                  <a:pt x="21" y="66"/>
                </a:lnTo>
                <a:lnTo>
                  <a:pt x="3" y="63"/>
                </a:lnTo>
                <a:lnTo>
                  <a:pt x="8" y="29"/>
                </a:lnTo>
                <a:lnTo>
                  <a:pt x="0" y="29"/>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52" name="Freeform 744"/>
          <p:cNvSpPr>
            <a:spLocks/>
          </p:cNvSpPr>
          <p:nvPr/>
        </p:nvSpPr>
        <p:spPr bwMode="auto">
          <a:xfrm>
            <a:off x="5113338" y="4105275"/>
            <a:ext cx="165100" cy="212725"/>
          </a:xfrm>
          <a:custGeom>
            <a:avLst/>
            <a:gdLst>
              <a:gd name="T0" fmla="*/ 0 w 117"/>
              <a:gd name="T1" fmla="*/ 12700 h 134"/>
              <a:gd name="T2" fmla="*/ 19756 w 117"/>
              <a:gd name="T3" fmla="*/ 57150 h 134"/>
              <a:gd name="T4" fmla="*/ 0 w 117"/>
              <a:gd name="T5" fmla="*/ 98425 h 134"/>
              <a:gd name="T6" fmla="*/ 15522 w 117"/>
              <a:gd name="T7" fmla="*/ 111125 h 134"/>
              <a:gd name="T8" fmla="*/ 4233 w 117"/>
              <a:gd name="T9" fmla="*/ 128587 h 134"/>
              <a:gd name="T10" fmla="*/ 111478 w 117"/>
              <a:gd name="T11" fmla="*/ 211138 h 134"/>
              <a:gd name="T12" fmla="*/ 155222 w 117"/>
              <a:gd name="T13" fmla="*/ 144462 h 134"/>
              <a:gd name="T14" fmla="*/ 148167 w 117"/>
              <a:gd name="T15" fmla="*/ 128587 h 134"/>
              <a:gd name="T16" fmla="*/ 148167 w 117"/>
              <a:gd name="T17" fmla="*/ 36512 h 134"/>
              <a:gd name="T18" fmla="*/ 163689 w 117"/>
              <a:gd name="T19" fmla="*/ 15875 h 134"/>
              <a:gd name="T20" fmla="*/ 104422 w 117"/>
              <a:gd name="T21" fmla="*/ 23812 h 134"/>
              <a:gd name="T22" fmla="*/ 40922 w 117"/>
              <a:gd name="T23" fmla="*/ 0 h 134"/>
              <a:gd name="T24" fmla="*/ 0 w 117"/>
              <a:gd name="T25" fmla="*/ 1270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
              <a:gd name="T40" fmla="*/ 0 h 134"/>
              <a:gd name="T41" fmla="*/ 117 w 117"/>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 h="134">
                <a:moveTo>
                  <a:pt x="0" y="8"/>
                </a:moveTo>
                <a:lnTo>
                  <a:pt x="14" y="36"/>
                </a:lnTo>
                <a:lnTo>
                  <a:pt x="0" y="62"/>
                </a:lnTo>
                <a:lnTo>
                  <a:pt x="11" y="70"/>
                </a:lnTo>
                <a:lnTo>
                  <a:pt x="3" y="81"/>
                </a:lnTo>
                <a:lnTo>
                  <a:pt x="79" y="133"/>
                </a:lnTo>
                <a:lnTo>
                  <a:pt x="110" y="91"/>
                </a:lnTo>
                <a:lnTo>
                  <a:pt x="105" y="81"/>
                </a:lnTo>
                <a:lnTo>
                  <a:pt x="105" y="23"/>
                </a:lnTo>
                <a:lnTo>
                  <a:pt x="116" y="10"/>
                </a:lnTo>
                <a:lnTo>
                  <a:pt x="74" y="15"/>
                </a:lnTo>
                <a:lnTo>
                  <a:pt x="29" y="0"/>
                </a:lnTo>
                <a:lnTo>
                  <a:pt x="0" y="8"/>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53" name="Freeform 745"/>
          <p:cNvSpPr>
            <a:spLocks/>
          </p:cNvSpPr>
          <p:nvPr/>
        </p:nvSpPr>
        <p:spPr bwMode="auto">
          <a:xfrm>
            <a:off x="6991350" y="3143250"/>
            <a:ext cx="130175" cy="147638"/>
          </a:xfrm>
          <a:custGeom>
            <a:avLst/>
            <a:gdLst>
              <a:gd name="T0" fmla="*/ 0 w 93"/>
              <a:gd name="T1" fmla="*/ 87313 h 93"/>
              <a:gd name="T2" fmla="*/ 22396 w 93"/>
              <a:gd name="T3" fmla="*/ 95250 h 93"/>
              <a:gd name="T4" fmla="*/ 8398 w 93"/>
              <a:gd name="T5" fmla="*/ 136525 h 93"/>
              <a:gd name="T6" fmla="*/ 43392 w 93"/>
              <a:gd name="T7" fmla="*/ 146050 h 93"/>
              <a:gd name="T8" fmla="*/ 81184 w 93"/>
              <a:gd name="T9" fmla="*/ 120650 h 93"/>
              <a:gd name="T10" fmla="*/ 62988 w 93"/>
              <a:gd name="T11" fmla="*/ 87313 h 93"/>
              <a:gd name="T12" fmla="*/ 110579 w 93"/>
              <a:gd name="T13" fmla="*/ 58738 h 93"/>
              <a:gd name="T14" fmla="*/ 128775 w 93"/>
              <a:gd name="T15" fmla="*/ 15875 h 93"/>
              <a:gd name="T16" fmla="*/ 124576 w 93"/>
              <a:gd name="T17" fmla="*/ 12700 h 93"/>
              <a:gd name="T18" fmla="*/ 117577 w 93"/>
              <a:gd name="T19" fmla="*/ 0 h 93"/>
              <a:gd name="T20" fmla="*/ 76985 w 93"/>
              <a:gd name="T21" fmla="*/ 28575 h 93"/>
              <a:gd name="T22" fmla="*/ 76985 w 93"/>
              <a:gd name="T23" fmla="*/ 41275 h 93"/>
              <a:gd name="T24" fmla="*/ 51790 w 93"/>
              <a:gd name="T25" fmla="*/ 41275 h 93"/>
              <a:gd name="T26" fmla="*/ 0 w 93"/>
              <a:gd name="T27" fmla="*/ 87313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93"/>
              <a:gd name="T44" fmla="*/ 93 w 93"/>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93">
                <a:moveTo>
                  <a:pt x="0" y="55"/>
                </a:moveTo>
                <a:lnTo>
                  <a:pt x="16" y="60"/>
                </a:lnTo>
                <a:lnTo>
                  <a:pt x="6" y="86"/>
                </a:lnTo>
                <a:lnTo>
                  <a:pt x="31" y="92"/>
                </a:lnTo>
                <a:lnTo>
                  <a:pt x="58" y="76"/>
                </a:lnTo>
                <a:lnTo>
                  <a:pt x="45" y="55"/>
                </a:lnTo>
                <a:lnTo>
                  <a:pt x="79" y="37"/>
                </a:lnTo>
                <a:lnTo>
                  <a:pt x="92" y="10"/>
                </a:lnTo>
                <a:lnTo>
                  <a:pt x="89" y="8"/>
                </a:lnTo>
                <a:lnTo>
                  <a:pt x="84" y="0"/>
                </a:lnTo>
                <a:lnTo>
                  <a:pt x="55" y="18"/>
                </a:lnTo>
                <a:lnTo>
                  <a:pt x="55" y="26"/>
                </a:lnTo>
                <a:lnTo>
                  <a:pt x="37" y="26"/>
                </a:lnTo>
                <a:lnTo>
                  <a:pt x="0" y="55"/>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54" name="Freeform 746"/>
          <p:cNvSpPr>
            <a:spLocks/>
          </p:cNvSpPr>
          <p:nvPr/>
        </p:nvSpPr>
        <p:spPr bwMode="auto">
          <a:xfrm>
            <a:off x="7024688" y="3263900"/>
            <a:ext cx="74612" cy="114300"/>
          </a:xfrm>
          <a:custGeom>
            <a:avLst/>
            <a:gdLst>
              <a:gd name="T0" fmla="*/ 0 w 53"/>
              <a:gd name="T1" fmla="*/ 112713 h 72"/>
              <a:gd name="T2" fmla="*/ 9854 w 53"/>
              <a:gd name="T3" fmla="*/ 25400 h 72"/>
              <a:gd name="T4" fmla="*/ 47864 w 53"/>
              <a:gd name="T5" fmla="*/ 0 h 72"/>
              <a:gd name="T6" fmla="*/ 73204 w 53"/>
              <a:gd name="T7" fmla="*/ 66675 h 72"/>
              <a:gd name="T8" fmla="*/ 43641 w 53"/>
              <a:gd name="T9" fmla="*/ 100012 h 72"/>
              <a:gd name="T10" fmla="*/ 0 w 53"/>
              <a:gd name="T11" fmla="*/ 112713 h 72"/>
              <a:gd name="T12" fmla="*/ 0 60000 65536"/>
              <a:gd name="T13" fmla="*/ 0 60000 65536"/>
              <a:gd name="T14" fmla="*/ 0 60000 65536"/>
              <a:gd name="T15" fmla="*/ 0 60000 65536"/>
              <a:gd name="T16" fmla="*/ 0 60000 65536"/>
              <a:gd name="T17" fmla="*/ 0 60000 65536"/>
              <a:gd name="T18" fmla="*/ 0 w 53"/>
              <a:gd name="T19" fmla="*/ 0 h 72"/>
              <a:gd name="T20" fmla="*/ 53 w 5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53" h="72">
                <a:moveTo>
                  <a:pt x="0" y="71"/>
                </a:moveTo>
                <a:lnTo>
                  <a:pt x="7" y="16"/>
                </a:lnTo>
                <a:lnTo>
                  <a:pt x="34" y="0"/>
                </a:lnTo>
                <a:lnTo>
                  <a:pt x="52" y="42"/>
                </a:lnTo>
                <a:lnTo>
                  <a:pt x="31" y="63"/>
                </a:lnTo>
                <a:lnTo>
                  <a:pt x="0" y="71"/>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55" name="Freeform 747"/>
          <p:cNvSpPr>
            <a:spLocks/>
          </p:cNvSpPr>
          <p:nvPr/>
        </p:nvSpPr>
        <p:spPr bwMode="auto">
          <a:xfrm>
            <a:off x="5376863" y="3489325"/>
            <a:ext cx="34925" cy="42863"/>
          </a:xfrm>
          <a:custGeom>
            <a:avLst/>
            <a:gdLst>
              <a:gd name="T0" fmla="*/ 0 w 25"/>
              <a:gd name="T1" fmla="*/ 20638 h 27"/>
              <a:gd name="T2" fmla="*/ 26543 w 25"/>
              <a:gd name="T3" fmla="*/ 0 h 27"/>
              <a:gd name="T4" fmla="*/ 33528 w 25"/>
              <a:gd name="T5" fmla="*/ 41275 h 27"/>
              <a:gd name="T6" fmla="*/ 0 w 25"/>
              <a:gd name="T7" fmla="*/ 20638 h 27"/>
              <a:gd name="T8" fmla="*/ 0 60000 65536"/>
              <a:gd name="T9" fmla="*/ 0 60000 65536"/>
              <a:gd name="T10" fmla="*/ 0 60000 65536"/>
              <a:gd name="T11" fmla="*/ 0 60000 65536"/>
              <a:gd name="T12" fmla="*/ 0 w 25"/>
              <a:gd name="T13" fmla="*/ 0 h 27"/>
              <a:gd name="T14" fmla="*/ 25 w 25"/>
              <a:gd name="T15" fmla="*/ 27 h 27"/>
            </a:gdLst>
            <a:ahLst/>
            <a:cxnLst>
              <a:cxn ang="T8">
                <a:pos x="T0" y="T1"/>
              </a:cxn>
              <a:cxn ang="T9">
                <a:pos x="T2" y="T3"/>
              </a:cxn>
              <a:cxn ang="T10">
                <a:pos x="T4" y="T5"/>
              </a:cxn>
              <a:cxn ang="T11">
                <a:pos x="T6" y="T7"/>
              </a:cxn>
            </a:cxnLst>
            <a:rect l="T12" t="T13" r="T14" b="T15"/>
            <a:pathLst>
              <a:path w="25" h="27">
                <a:moveTo>
                  <a:pt x="0" y="13"/>
                </a:moveTo>
                <a:lnTo>
                  <a:pt x="19" y="0"/>
                </a:lnTo>
                <a:lnTo>
                  <a:pt x="24" y="26"/>
                </a:lnTo>
                <a:lnTo>
                  <a:pt x="0" y="13"/>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56" name="Freeform 748"/>
          <p:cNvSpPr>
            <a:spLocks/>
          </p:cNvSpPr>
          <p:nvPr/>
        </p:nvSpPr>
        <p:spPr bwMode="auto">
          <a:xfrm>
            <a:off x="6486525" y="3679825"/>
            <a:ext cx="149225" cy="198438"/>
          </a:xfrm>
          <a:custGeom>
            <a:avLst/>
            <a:gdLst>
              <a:gd name="T0" fmla="*/ 0 w 106"/>
              <a:gd name="T1" fmla="*/ 41275 h 125"/>
              <a:gd name="T2" fmla="*/ 18301 w 106"/>
              <a:gd name="T3" fmla="*/ 66675 h 125"/>
              <a:gd name="T4" fmla="*/ 15486 w 106"/>
              <a:gd name="T5" fmla="*/ 117475 h 125"/>
              <a:gd name="T6" fmla="*/ 66166 w 106"/>
              <a:gd name="T7" fmla="*/ 100013 h 125"/>
              <a:gd name="T8" fmla="*/ 90098 w 106"/>
              <a:gd name="T9" fmla="*/ 117475 h 125"/>
              <a:gd name="T10" fmla="*/ 111215 w 106"/>
              <a:gd name="T11" fmla="*/ 166688 h 125"/>
              <a:gd name="T12" fmla="*/ 104176 w 106"/>
              <a:gd name="T13" fmla="*/ 196850 h 125"/>
              <a:gd name="T14" fmla="*/ 147817 w 106"/>
              <a:gd name="T15" fmla="*/ 187325 h 125"/>
              <a:gd name="T16" fmla="*/ 126700 w 106"/>
              <a:gd name="T17" fmla="*/ 125413 h 125"/>
              <a:gd name="T18" fmla="*/ 78836 w 106"/>
              <a:gd name="T19" fmla="*/ 76200 h 125"/>
              <a:gd name="T20" fmla="*/ 90098 w 106"/>
              <a:gd name="T21" fmla="*/ 50800 h 125"/>
              <a:gd name="T22" fmla="*/ 63350 w 106"/>
              <a:gd name="T23" fmla="*/ 38100 h 125"/>
              <a:gd name="T24" fmla="*/ 38010 w 106"/>
              <a:gd name="T25" fmla="*/ 0 h 125"/>
              <a:gd name="T26" fmla="*/ 30971 w 106"/>
              <a:gd name="T27" fmla="*/ 0 h 125"/>
              <a:gd name="T28" fmla="*/ 30971 w 106"/>
              <a:gd name="T29" fmla="*/ 25400 h 125"/>
              <a:gd name="T30" fmla="*/ 18301 w 106"/>
              <a:gd name="T31" fmla="*/ 17463 h 125"/>
              <a:gd name="T32" fmla="*/ 0 w 106"/>
              <a:gd name="T33" fmla="*/ 41275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25"/>
              <a:gd name="T53" fmla="*/ 106 w 106"/>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25">
                <a:moveTo>
                  <a:pt x="0" y="26"/>
                </a:moveTo>
                <a:lnTo>
                  <a:pt x="13" y="42"/>
                </a:lnTo>
                <a:lnTo>
                  <a:pt x="11" y="74"/>
                </a:lnTo>
                <a:lnTo>
                  <a:pt x="47" y="63"/>
                </a:lnTo>
                <a:lnTo>
                  <a:pt x="64" y="74"/>
                </a:lnTo>
                <a:lnTo>
                  <a:pt x="79" y="105"/>
                </a:lnTo>
                <a:lnTo>
                  <a:pt x="74" y="124"/>
                </a:lnTo>
                <a:lnTo>
                  <a:pt x="105" y="118"/>
                </a:lnTo>
                <a:lnTo>
                  <a:pt x="90" y="79"/>
                </a:lnTo>
                <a:lnTo>
                  <a:pt x="56" y="48"/>
                </a:lnTo>
                <a:lnTo>
                  <a:pt x="64" y="32"/>
                </a:lnTo>
                <a:lnTo>
                  <a:pt x="45" y="24"/>
                </a:lnTo>
                <a:lnTo>
                  <a:pt x="27" y="0"/>
                </a:lnTo>
                <a:lnTo>
                  <a:pt x="22" y="0"/>
                </a:lnTo>
                <a:lnTo>
                  <a:pt x="22" y="16"/>
                </a:lnTo>
                <a:lnTo>
                  <a:pt x="13" y="11"/>
                </a:lnTo>
                <a:lnTo>
                  <a:pt x="0" y="26"/>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57" name="Freeform 749"/>
          <p:cNvSpPr>
            <a:spLocks/>
          </p:cNvSpPr>
          <p:nvPr/>
        </p:nvSpPr>
        <p:spPr bwMode="auto">
          <a:xfrm>
            <a:off x="4171950" y="4013200"/>
            <a:ext cx="80963" cy="96838"/>
          </a:xfrm>
          <a:custGeom>
            <a:avLst/>
            <a:gdLst>
              <a:gd name="T0" fmla="*/ 0 w 58"/>
              <a:gd name="T1" fmla="*/ 33338 h 61"/>
              <a:gd name="T2" fmla="*/ 20939 w 58"/>
              <a:gd name="T3" fmla="*/ 0 h 61"/>
              <a:gd name="T4" fmla="*/ 40482 w 58"/>
              <a:gd name="T5" fmla="*/ 0 h 61"/>
              <a:gd name="T6" fmla="*/ 40482 w 58"/>
              <a:gd name="T7" fmla="*/ 25400 h 61"/>
              <a:gd name="T8" fmla="*/ 61420 w 58"/>
              <a:gd name="T9" fmla="*/ 25400 h 61"/>
              <a:gd name="T10" fmla="*/ 58628 w 58"/>
              <a:gd name="T11" fmla="*/ 46038 h 61"/>
              <a:gd name="T12" fmla="*/ 79567 w 58"/>
              <a:gd name="T13" fmla="*/ 58738 h 61"/>
              <a:gd name="T14" fmla="*/ 79567 w 58"/>
              <a:gd name="T15" fmla="*/ 95250 h 61"/>
              <a:gd name="T16" fmla="*/ 0 w 58"/>
              <a:gd name="T17" fmla="*/ 3333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61"/>
              <a:gd name="T29" fmla="*/ 58 w 5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61">
                <a:moveTo>
                  <a:pt x="0" y="21"/>
                </a:moveTo>
                <a:lnTo>
                  <a:pt x="15" y="0"/>
                </a:lnTo>
                <a:lnTo>
                  <a:pt x="29" y="0"/>
                </a:lnTo>
                <a:lnTo>
                  <a:pt x="29" y="16"/>
                </a:lnTo>
                <a:lnTo>
                  <a:pt x="44" y="16"/>
                </a:lnTo>
                <a:lnTo>
                  <a:pt x="42" y="29"/>
                </a:lnTo>
                <a:lnTo>
                  <a:pt x="57" y="37"/>
                </a:lnTo>
                <a:lnTo>
                  <a:pt x="57" y="60"/>
                </a:lnTo>
                <a:lnTo>
                  <a:pt x="0" y="21"/>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58" name="Freeform 750"/>
          <p:cNvSpPr>
            <a:spLocks/>
          </p:cNvSpPr>
          <p:nvPr/>
        </p:nvSpPr>
        <p:spPr bwMode="auto">
          <a:xfrm>
            <a:off x="5300663" y="4495800"/>
            <a:ext cx="152400" cy="325438"/>
          </a:xfrm>
          <a:custGeom>
            <a:avLst/>
            <a:gdLst>
              <a:gd name="T0" fmla="*/ 0 w 108"/>
              <a:gd name="T1" fmla="*/ 233363 h 205"/>
              <a:gd name="T2" fmla="*/ 18344 w 108"/>
              <a:gd name="T3" fmla="*/ 300038 h 205"/>
              <a:gd name="T4" fmla="*/ 43744 w 108"/>
              <a:gd name="T5" fmla="*/ 323850 h 205"/>
              <a:gd name="T6" fmla="*/ 88900 w 108"/>
              <a:gd name="T7" fmla="*/ 300038 h 205"/>
              <a:gd name="T8" fmla="*/ 139700 w 108"/>
              <a:gd name="T9" fmla="*/ 79375 h 205"/>
              <a:gd name="T10" fmla="*/ 150989 w 108"/>
              <a:gd name="T11" fmla="*/ 87313 h 205"/>
              <a:gd name="T12" fmla="*/ 121356 w 108"/>
              <a:gd name="T13" fmla="*/ 0 h 205"/>
              <a:gd name="T14" fmla="*/ 100189 w 108"/>
              <a:gd name="T15" fmla="*/ 38100 h 205"/>
              <a:gd name="T16" fmla="*/ 100189 w 108"/>
              <a:gd name="T17" fmla="*/ 58738 h 205"/>
              <a:gd name="T18" fmla="*/ 66322 w 108"/>
              <a:gd name="T19" fmla="*/ 87313 h 205"/>
              <a:gd name="T20" fmla="*/ 28222 w 108"/>
              <a:gd name="T21" fmla="*/ 100013 h 205"/>
              <a:gd name="T22" fmla="*/ 18344 w 108"/>
              <a:gd name="T23" fmla="*/ 128588 h 205"/>
              <a:gd name="T24" fmla="*/ 28222 w 108"/>
              <a:gd name="T25" fmla="*/ 182563 h 205"/>
              <a:gd name="T26" fmla="*/ 0 w 108"/>
              <a:gd name="T27" fmla="*/ 233363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
              <a:gd name="T43" fmla="*/ 0 h 205"/>
              <a:gd name="T44" fmla="*/ 108 w 108"/>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 h="205">
                <a:moveTo>
                  <a:pt x="0" y="147"/>
                </a:moveTo>
                <a:lnTo>
                  <a:pt x="13" y="189"/>
                </a:lnTo>
                <a:lnTo>
                  <a:pt x="31" y="204"/>
                </a:lnTo>
                <a:lnTo>
                  <a:pt x="63" y="189"/>
                </a:lnTo>
                <a:lnTo>
                  <a:pt x="99" y="50"/>
                </a:lnTo>
                <a:lnTo>
                  <a:pt x="107" y="55"/>
                </a:lnTo>
                <a:lnTo>
                  <a:pt x="86" y="0"/>
                </a:lnTo>
                <a:lnTo>
                  <a:pt x="71" y="24"/>
                </a:lnTo>
                <a:lnTo>
                  <a:pt x="71" y="37"/>
                </a:lnTo>
                <a:lnTo>
                  <a:pt x="47" y="55"/>
                </a:lnTo>
                <a:lnTo>
                  <a:pt x="20" y="63"/>
                </a:lnTo>
                <a:lnTo>
                  <a:pt x="13" y="81"/>
                </a:lnTo>
                <a:lnTo>
                  <a:pt x="20" y="115"/>
                </a:lnTo>
                <a:lnTo>
                  <a:pt x="0" y="14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59" name="Freeform 751"/>
          <p:cNvSpPr>
            <a:spLocks/>
          </p:cNvSpPr>
          <p:nvPr/>
        </p:nvSpPr>
        <p:spPr bwMode="auto">
          <a:xfrm>
            <a:off x="5086350" y="4429125"/>
            <a:ext cx="69850" cy="184150"/>
          </a:xfrm>
          <a:custGeom>
            <a:avLst/>
            <a:gdLst>
              <a:gd name="T0" fmla="*/ 0 w 50"/>
              <a:gd name="T1" fmla="*/ 104775 h 116"/>
              <a:gd name="T2" fmla="*/ 9779 w 50"/>
              <a:gd name="T3" fmla="*/ 112713 h 116"/>
              <a:gd name="T4" fmla="*/ 36322 w 50"/>
              <a:gd name="T5" fmla="*/ 125413 h 116"/>
              <a:gd name="T6" fmla="*/ 32131 w 50"/>
              <a:gd name="T7" fmla="*/ 158750 h 116"/>
              <a:gd name="T8" fmla="*/ 54483 w 50"/>
              <a:gd name="T9" fmla="*/ 182563 h 116"/>
              <a:gd name="T10" fmla="*/ 68453 w 50"/>
              <a:gd name="T11" fmla="*/ 133350 h 116"/>
              <a:gd name="T12" fmla="*/ 43307 w 50"/>
              <a:gd name="T13" fmla="*/ 100012 h 116"/>
              <a:gd name="T14" fmla="*/ 50292 w 50"/>
              <a:gd name="T15" fmla="*/ 120650 h 116"/>
              <a:gd name="T16" fmla="*/ 39116 w 50"/>
              <a:gd name="T17" fmla="*/ 117475 h 116"/>
              <a:gd name="T18" fmla="*/ 27940 w 50"/>
              <a:gd name="T19" fmla="*/ 71438 h 116"/>
              <a:gd name="T20" fmla="*/ 27940 w 50"/>
              <a:gd name="T21" fmla="*/ 7938 h 116"/>
              <a:gd name="T22" fmla="*/ 2794 w 50"/>
              <a:gd name="T23" fmla="*/ 0 h 116"/>
              <a:gd name="T24" fmla="*/ 20955 w 50"/>
              <a:gd name="T25" fmla="*/ 33338 h 116"/>
              <a:gd name="T26" fmla="*/ 0 w 50"/>
              <a:gd name="T27" fmla="*/ 104775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116"/>
              <a:gd name="T44" fmla="*/ 50 w 50"/>
              <a:gd name="T45" fmla="*/ 116 h 1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116">
                <a:moveTo>
                  <a:pt x="0" y="66"/>
                </a:moveTo>
                <a:lnTo>
                  <a:pt x="7" y="71"/>
                </a:lnTo>
                <a:lnTo>
                  <a:pt x="26" y="79"/>
                </a:lnTo>
                <a:lnTo>
                  <a:pt x="23" y="100"/>
                </a:lnTo>
                <a:lnTo>
                  <a:pt x="39" y="115"/>
                </a:lnTo>
                <a:lnTo>
                  <a:pt x="49" y="84"/>
                </a:lnTo>
                <a:lnTo>
                  <a:pt x="31" y="63"/>
                </a:lnTo>
                <a:lnTo>
                  <a:pt x="36" y="76"/>
                </a:lnTo>
                <a:lnTo>
                  <a:pt x="28" y="74"/>
                </a:lnTo>
                <a:lnTo>
                  <a:pt x="20" y="45"/>
                </a:lnTo>
                <a:lnTo>
                  <a:pt x="20" y="5"/>
                </a:lnTo>
                <a:lnTo>
                  <a:pt x="2" y="0"/>
                </a:lnTo>
                <a:lnTo>
                  <a:pt x="15" y="21"/>
                </a:lnTo>
                <a:lnTo>
                  <a:pt x="0" y="66"/>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60" name="Freeform 752"/>
          <p:cNvSpPr>
            <a:spLocks/>
          </p:cNvSpPr>
          <p:nvPr/>
        </p:nvSpPr>
        <p:spPr bwMode="auto">
          <a:xfrm>
            <a:off x="6491288" y="4059238"/>
            <a:ext cx="76200" cy="117475"/>
          </a:xfrm>
          <a:custGeom>
            <a:avLst/>
            <a:gdLst>
              <a:gd name="T0" fmla="*/ 0 w 54"/>
              <a:gd name="T1" fmla="*/ 0 h 74"/>
              <a:gd name="T2" fmla="*/ 11289 w 54"/>
              <a:gd name="T3" fmla="*/ 0 h 74"/>
              <a:gd name="T4" fmla="*/ 18344 w 54"/>
              <a:gd name="T5" fmla="*/ 15875 h 74"/>
              <a:gd name="T6" fmla="*/ 36689 w 54"/>
              <a:gd name="T7" fmla="*/ 7937 h 74"/>
              <a:gd name="T8" fmla="*/ 62089 w 54"/>
              <a:gd name="T9" fmla="*/ 36512 h 74"/>
              <a:gd name="T10" fmla="*/ 74789 w 54"/>
              <a:gd name="T11" fmla="*/ 115888 h 74"/>
              <a:gd name="T12" fmla="*/ 22578 w 54"/>
              <a:gd name="T13" fmla="*/ 82550 h 74"/>
              <a:gd name="T14" fmla="*/ 0 w 54"/>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4"/>
              <a:gd name="T26" fmla="*/ 54 w 54"/>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4">
                <a:moveTo>
                  <a:pt x="0" y="0"/>
                </a:moveTo>
                <a:lnTo>
                  <a:pt x="8" y="0"/>
                </a:lnTo>
                <a:lnTo>
                  <a:pt x="13" y="10"/>
                </a:lnTo>
                <a:lnTo>
                  <a:pt x="26" y="5"/>
                </a:lnTo>
                <a:lnTo>
                  <a:pt x="44" y="23"/>
                </a:lnTo>
                <a:lnTo>
                  <a:pt x="53" y="73"/>
                </a:lnTo>
                <a:lnTo>
                  <a:pt x="16" y="52"/>
                </a:lnTo>
                <a:lnTo>
                  <a:pt x="0" y="0"/>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61" name="Freeform 753"/>
          <p:cNvSpPr>
            <a:spLocks/>
          </p:cNvSpPr>
          <p:nvPr/>
        </p:nvSpPr>
        <p:spPr bwMode="auto">
          <a:xfrm>
            <a:off x="6684963" y="4051300"/>
            <a:ext cx="200025" cy="138113"/>
          </a:xfrm>
          <a:custGeom>
            <a:avLst/>
            <a:gdLst>
              <a:gd name="T0" fmla="*/ 0 w 142"/>
              <a:gd name="T1" fmla="*/ 120650 h 87"/>
              <a:gd name="T2" fmla="*/ 16904 w 142"/>
              <a:gd name="T3" fmla="*/ 136525 h 87"/>
              <a:gd name="T4" fmla="*/ 80292 w 142"/>
              <a:gd name="T5" fmla="*/ 131763 h 87"/>
              <a:gd name="T6" fmla="*/ 98604 w 142"/>
              <a:gd name="T7" fmla="*/ 123825 h 87"/>
              <a:gd name="T8" fmla="*/ 128185 w 142"/>
              <a:gd name="T9" fmla="*/ 57150 h 87"/>
              <a:gd name="T10" fmla="*/ 161992 w 142"/>
              <a:gd name="T11" fmla="*/ 61913 h 87"/>
              <a:gd name="T12" fmla="*/ 198616 w 142"/>
              <a:gd name="T13" fmla="*/ 41275 h 87"/>
              <a:gd name="T14" fmla="*/ 161992 w 142"/>
              <a:gd name="T15" fmla="*/ 20638 h 87"/>
              <a:gd name="T16" fmla="*/ 154949 w 142"/>
              <a:gd name="T17" fmla="*/ 0 h 87"/>
              <a:gd name="T18" fmla="*/ 114099 w 142"/>
              <a:gd name="T19" fmla="*/ 44450 h 87"/>
              <a:gd name="T20" fmla="*/ 102830 w 142"/>
              <a:gd name="T21" fmla="*/ 66675 h 87"/>
              <a:gd name="T22" fmla="*/ 87335 w 142"/>
              <a:gd name="T23" fmla="*/ 53975 h 87"/>
              <a:gd name="T24" fmla="*/ 61980 w 142"/>
              <a:gd name="T25" fmla="*/ 85725 h 87"/>
              <a:gd name="T26" fmla="*/ 39442 w 142"/>
              <a:gd name="T27" fmla="*/ 90488 h 87"/>
              <a:gd name="T28" fmla="*/ 28173 w 142"/>
              <a:gd name="T29" fmla="*/ 123825 h 87"/>
              <a:gd name="T30" fmla="*/ 0 w 142"/>
              <a:gd name="T31" fmla="*/ 12065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87"/>
              <a:gd name="T50" fmla="*/ 142 w 142"/>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87">
                <a:moveTo>
                  <a:pt x="0" y="76"/>
                </a:moveTo>
                <a:lnTo>
                  <a:pt x="12" y="86"/>
                </a:lnTo>
                <a:lnTo>
                  <a:pt x="57" y="83"/>
                </a:lnTo>
                <a:lnTo>
                  <a:pt x="70" y="78"/>
                </a:lnTo>
                <a:lnTo>
                  <a:pt x="91" y="36"/>
                </a:lnTo>
                <a:lnTo>
                  <a:pt x="115" y="39"/>
                </a:lnTo>
                <a:lnTo>
                  <a:pt x="141" y="26"/>
                </a:lnTo>
                <a:lnTo>
                  <a:pt x="115" y="13"/>
                </a:lnTo>
                <a:lnTo>
                  <a:pt x="110" y="0"/>
                </a:lnTo>
                <a:lnTo>
                  <a:pt x="81" y="28"/>
                </a:lnTo>
                <a:lnTo>
                  <a:pt x="73" y="42"/>
                </a:lnTo>
                <a:lnTo>
                  <a:pt x="62" y="34"/>
                </a:lnTo>
                <a:lnTo>
                  <a:pt x="44" y="54"/>
                </a:lnTo>
                <a:lnTo>
                  <a:pt x="28" y="57"/>
                </a:lnTo>
                <a:lnTo>
                  <a:pt x="20" y="78"/>
                </a:lnTo>
                <a:lnTo>
                  <a:pt x="0" y="76"/>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62" name="Freeform 754"/>
          <p:cNvSpPr>
            <a:spLocks/>
          </p:cNvSpPr>
          <p:nvPr/>
        </p:nvSpPr>
        <p:spPr bwMode="auto">
          <a:xfrm>
            <a:off x="4156075" y="3617913"/>
            <a:ext cx="342900" cy="355600"/>
          </a:xfrm>
          <a:custGeom>
            <a:avLst/>
            <a:gdLst>
              <a:gd name="T0" fmla="*/ 0 w 243"/>
              <a:gd name="T1" fmla="*/ 246063 h 224"/>
              <a:gd name="T2" fmla="*/ 15522 w 243"/>
              <a:gd name="T3" fmla="*/ 220663 h 224"/>
              <a:gd name="T4" fmla="*/ 33867 w 243"/>
              <a:gd name="T5" fmla="*/ 236538 h 224"/>
              <a:gd name="T6" fmla="*/ 136878 w 243"/>
              <a:gd name="T7" fmla="*/ 228600 h 224"/>
              <a:gd name="T8" fmla="*/ 115711 w 243"/>
              <a:gd name="T9" fmla="*/ 0 h 224"/>
              <a:gd name="T10" fmla="*/ 148167 w 243"/>
              <a:gd name="T11" fmla="*/ 0 h 224"/>
              <a:gd name="T12" fmla="*/ 318911 w 243"/>
              <a:gd name="T13" fmla="*/ 125413 h 224"/>
              <a:gd name="T14" fmla="*/ 318911 w 243"/>
              <a:gd name="T15" fmla="*/ 146050 h 224"/>
              <a:gd name="T16" fmla="*/ 341489 w 243"/>
              <a:gd name="T17" fmla="*/ 138113 h 224"/>
              <a:gd name="T18" fmla="*/ 341489 w 243"/>
              <a:gd name="T19" fmla="*/ 211138 h 224"/>
              <a:gd name="T20" fmla="*/ 321733 w 243"/>
              <a:gd name="T21" fmla="*/ 233363 h 224"/>
              <a:gd name="T22" fmla="*/ 255411 w 243"/>
              <a:gd name="T23" fmla="*/ 241300 h 224"/>
              <a:gd name="T24" fmla="*/ 174978 w 243"/>
              <a:gd name="T25" fmla="*/ 285750 h 224"/>
              <a:gd name="T26" fmla="*/ 143933 w 243"/>
              <a:gd name="T27" fmla="*/ 354013 h 224"/>
              <a:gd name="T28" fmla="*/ 122767 w 243"/>
              <a:gd name="T29" fmla="*/ 344488 h 224"/>
              <a:gd name="T30" fmla="*/ 86078 w 243"/>
              <a:gd name="T31" fmla="*/ 354013 h 224"/>
              <a:gd name="T32" fmla="*/ 67733 w 243"/>
              <a:gd name="T33" fmla="*/ 300038 h 224"/>
              <a:gd name="T34" fmla="*/ 29633 w 243"/>
              <a:gd name="T35" fmla="*/ 312738 h 224"/>
              <a:gd name="T36" fmla="*/ 19756 w 243"/>
              <a:gd name="T37" fmla="*/ 303213 h 224"/>
              <a:gd name="T38" fmla="*/ 0 w 243"/>
              <a:gd name="T39" fmla="*/ 246063 h 2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3"/>
              <a:gd name="T61" fmla="*/ 0 h 224"/>
              <a:gd name="T62" fmla="*/ 243 w 243"/>
              <a:gd name="T63" fmla="*/ 224 h 2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3" h="224">
                <a:moveTo>
                  <a:pt x="0" y="155"/>
                </a:moveTo>
                <a:lnTo>
                  <a:pt x="11" y="139"/>
                </a:lnTo>
                <a:lnTo>
                  <a:pt x="24" y="149"/>
                </a:lnTo>
                <a:lnTo>
                  <a:pt x="97" y="144"/>
                </a:lnTo>
                <a:lnTo>
                  <a:pt x="82" y="0"/>
                </a:lnTo>
                <a:lnTo>
                  <a:pt x="105" y="0"/>
                </a:lnTo>
                <a:lnTo>
                  <a:pt x="226" y="79"/>
                </a:lnTo>
                <a:lnTo>
                  <a:pt x="226" y="92"/>
                </a:lnTo>
                <a:lnTo>
                  <a:pt x="242" y="87"/>
                </a:lnTo>
                <a:lnTo>
                  <a:pt x="242" y="133"/>
                </a:lnTo>
                <a:lnTo>
                  <a:pt x="228" y="147"/>
                </a:lnTo>
                <a:lnTo>
                  <a:pt x="181" y="152"/>
                </a:lnTo>
                <a:lnTo>
                  <a:pt x="124" y="180"/>
                </a:lnTo>
                <a:lnTo>
                  <a:pt x="102" y="223"/>
                </a:lnTo>
                <a:lnTo>
                  <a:pt x="87" y="217"/>
                </a:lnTo>
                <a:lnTo>
                  <a:pt x="61" y="223"/>
                </a:lnTo>
                <a:lnTo>
                  <a:pt x="48" y="189"/>
                </a:lnTo>
                <a:lnTo>
                  <a:pt x="21" y="197"/>
                </a:lnTo>
                <a:lnTo>
                  <a:pt x="14" y="191"/>
                </a:lnTo>
                <a:lnTo>
                  <a:pt x="0" y="155"/>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63" name="Freeform 755"/>
          <p:cNvSpPr>
            <a:spLocks/>
          </p:cNvSpPr>
          <p:nvPr/>
        </p:nvSpPr>
        <p:spPr bwMode="auto">
          <a:xfrm>
            <a:off x="4056063" y="3559175"/>
            <a:ext cx="249237" cy="306388"/>
          </a:xfrm>
          <a:custGeom>
            <a:avLst/>
            <a:gdLst>
              <a:gd name="T0" fmla="*/ 0 w 177"/>
              <a:gd name="T1" fmla="*/ 153988 h 193"/>
              <a:gd name="T2" fmla="*/ 15489 w 177"/>
              <a:gd name="T3" fmla="*/ 171450 h 193"/>
              <a:gd name="T4" fmla="*/ 19714 w 177"/>
              <a:gd name="T5" fmla="*/ 215900 h 193"/>
              <a:gd name="T6" fmla="*/ 8449 w 177"/>
              <a:gd name="T7" fmla="*/ 269875 h 193"/>
              <a:gd name="T8" fmla="*/ 56325 w 177"/>
              <a:gd name="T9" fmla="*/ 258763 h 193"/>
              <a:gd name="T10" fmla="*/ 99976 w 177"/>
              <a:gd name="T11" fmla="*/ 304800 h 193"/>
              <a:gd name="T12" fmla="*/ 115466 w 177"/>
              <a:gd name="T13" fmla="*/ 279400 h 193"/>
              <a:gd name="T14" fmla="*/ 133771 w 177"/>
              <a:gd name="T15" fmla="*/ 295275 h 193"/>
              <a:gd name="T16" fmla="*/ 236564 w 177"/>
              <a:gd name="T17" fmla="*/ 287338 h 193"/>
              <a:gd name="T18" fmla="*/ 215442 w 177"/>
              <a:gd name="T19" fmla="*/ 58738 h 193"/>
              <a:gd name="T20" fmla="*/ 247829 w 177"/>
              <a:gd name="T21" fmla="*/ 58738 h 193"/>
              <a:gd name="T22" fmla="*/ 174607 w 177"/>
              <a:gd name="T23" fmla="*/ 0 h 193"/>
              <a:gd name="T24" fmla="*/ 174607 w 177"/>
              <a:gd name="T25" fmla="*/ 33338 h 193"/>
              <a:gd name="T26" fmla="*/ 108425 w 177"/>
              <a:gd name="T27" fmla="*/ 33338 h 193"/>
              <a:gd name="T28" fmla="*/ 108425 w 177"/>
              <a:gd name="T29" fmla="*/ 95250 h 193"/>
              <a:gd name="T30" fmla="*/ 81671 w 177"/>
              <a:gd name="T31" fmla="*/ 107950 h 193"/>
              <a:gd name="T32" fmla="*/ 81671 w 177"/>
              <a:gd name="T33" fmla="*/ 141288 h 193"/>
              <a:gd name="T34" fmla="*/ 0 w 177"/>
              <a:gd name="T35" fmla="*/ 153988 h 1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
              <a:gd name="T55" fmla="*/ 0 h 193"/>
              <a:gd name="T56" fmla="*/ 177 w 177"/>
              <a:gd name="T57" fmla="*/ 193 h 1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 h="193">
                <a:moveTo>
                  <a:pt x="0" y="97"/>
                </a:moveTo>
                <a:lnTo>
                  <a:pt x="11" y="108"/>
                </a:lnTo>
                <a:lnTo>
                  <a:pt x="14" y="136"/>
                </a:lnTo>
                <a:lnTo>
                  <a:pt x="6" y="170"/>
                </a:lnTo>
                <a:lnTo>
                  <a:pt x="40" y="163"/>
                </a:lnTo>
                <a:lnTo>
                  <a:pt x="71" y="192"/>
                </a:lnTo>
                <a:lnTo>
                  <a:pt x="82" y="176"/>
                </a:lnTo>
                <a:lnTo>
                  <a:pt x="95" y="186"/>
                </a:lnTo>
                <a:lnTo>
                  <a:pt x="168" y="181"/>
                </a:lnTo>
                <a:lnTo>
                  <a:pt x="153" y="37"/>
                </a:lnTo>
                <a:lnTo>
                  <a:pt x="176" y="37"/>
                </a:lnTo>
                <a:lnTo>
                  <a:pt x="124" y="0"/>
                </a:lnTo>
                <a:lnTo>
                  <a:pt x="124" y="21"/>
                </a:lnTo>
                <a:lnTo>
                  <a:pt x="77" y="21"/>
                </a:lnTo>
                <a:lnTo>
                  <a:pt x="77" y="60"/>
                </a:lnTo>
                <a:lnTo>
                  <a:pt x="58" y="68"/>
                </a:lnTo>
                <a:lnTo>
                  <a:pt x="58" y="89"/>
                </a:lnTo>
                <a:lnTo>
                  <a:pt x="0" y="97"/>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64" name="Freeform 756"/>
          <p:cNvSpPr>
            <a:spLocks/>
          </p:cNvSpPr>
          <p:nvPr/>
        </p:nvSpPr>
        <p:spPr bwMode="auto">
          <a:xfrm>
            <a:off x="6229350" y="2868613"/>
            <a:ext cx="660400" cy="312737"/>
          </a:xfrm>
          <a:custGeom>
            <a:avLst/>
            <a:gdLst>
              <a:gd name="T0" fmla="*/ 0 w 468"/>
              <a:gd name="T1" fmla="*/ 100012 h 197"/>
              <a:gd name="T2" fmla="*/ 18344 w 468"/>
              <a:gd name="T3" fmla="*/ 128587 h 197"/>
              <a:gd name="T4" fmla="*/ 50800 w 468"/>
              <a:gd name="T5" fmla="*/ 141287 h 197"/>
              <a:gd name="T6" fmla="*/ 62089 w 468"/>
              <a:gd name="T7" fmla="*/ 207962 h 197"/>
              <a:gd name="T8" fmla="*/ 155222 w 468"/>
              <a:gd name="T9" fmla="*/ 236537 h 197"/>
              <a:gd name="T10" fmla="*/ 196144 w 468"/>
              <a:gd name="T11" fmla="*/ 282575 h 197"/>
              <a:gd name="T12" fmla="*/ 269522 w 468"/>
              <a:gd name="T13" fmla="*/ 274637 h 197"/>
              <a:gd name="T14" fmla="*/ 351367 w 468"/>
              <a:gd name="T15" fmla="*/ 311150 h 197"/>
              <a:gd name="T16" fmla="*/ 465667 w 468"/>
              <a:gd name="T17" fmla="*/ 282575 h 197"/>
              <a:gd name="T18" fmla="*/ 499533 w 468"/>
              <a:gd name="T19" fmla="*/ 249237 h 197"/>
              <a:gd name="T20" fmla="*/ 503767 w 468"/>
              <a:gd name="T21" fmla="*/ 220662 h 197"/>
              <a:gd name="T22" fmla="*/ 536222 w 468"/>
              <a:gd name="T23" fmla="*/ 225425 h 197"/>
              <a:gd name="T24" fmla="*/ 602544 w 468"/>
              <a:gd name="T25" fmla="*/ 169862 h 197"/>
              <a:gd name="T26" fmla="*/ 658989 w 468"/>
              <a:gd name="T27" fmla="*/ 166687 h 197"/>
              <a:gd name="T28" fmla="*/ 629356 w 468"/>
              <a:gd name="T29" fmla="*/ 123825 h 197"/>
              <a:gd name="T30" fmla="*/ 577144 w 468"/>
              <a:gd name="T31" fmla="*/ 136525 h 197"/>
              <a:gd name="T32" fmla="*/ 577144 w 468"/>
              <a:gd name="T33" fmla="*/ 95250 h 197"/>
              <a:gd name="T34" fmla="*/ 595489 w 468"/>
              <a:gd name="T35" fmla="*/ 66675 h 197"/>
              <a:gd name="T36" fmla="*/ 554567 w 468"/>
              <a:gd name="T37" fmla="*/ 61912 h 197"/>
              <a:gd name="T38" fmla="*/ 455789 w 468"/>
              <a:gd name="T39" fmla="*/ 87312 h 197"/>
              <a:gd name="T40" fmla="*/ 369711 w 468"/>
              <a:gd name="T41" fmla="*/ 49212 h 197"/>
              <a:gd name="T42" fmla="*/ 314678 w 468"/>
              <a:gd name="T43" fmla="*/ 57150 h 197"/>
              <a:gd name="T44" fmla="*/ 292100 w 468"/>
              <a:gd name="T45" fmla="*/ 20637 h 197"/>
              <a:gd name="T46" fmla="*/ 237067 w 468"/>
              <a:gd name="T47" fmla="*/ 0 h 197"/>
              <a:gd name="T48" fmla="*/ 210256 w 468"/>
              <a:gd name="T49" fmla="*/ 20637 h 197"/>
              <a:gd name="T50" fmla="*/ 207433 w 468"/>
              <a:gd name="T51" fmla="*/ 66675 h 197"/>
              <a:gd name="T52" fmla="*/ 84667 w 468"/>
              <a:gd name="T53" fmla="*/ 49212 h 197"/>
              <a:gd name="T54" fmla="*/ 0 w 468"/>
              <a:gd name="T55" fmla="*/ 100012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8"/>
              <a:gd name="T85" fmla="*/ 0 h 197"/>
              <a:gd name="T86" fmla="*/ 468 w 468"/>
              <a:gd name="T87" fmla="*/ 197 h 1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8" h="197">
                <a:moveTo>
                  <a:pt x="0" y="63"/>
                </a:moveTo>
                <a:lnTo>
                  <a:pt x="13" y="81"/>
                </a:lnTo>
                <a:lnTo>
                  <a:pt x="36" y="89"/>
                </a:lnTo>
                <a:lnTo>
                  <a:pt x="44" y="131"/>
                </a:lnTo>
                <a:lnTo>
                  <a:pt x="110" y="149"/>
                </a:lnTo>
                <a:lnTo>
                  <a:pt x="139" y="178"/>
                </a:lnTo>
                <a:lnTo>
                  <a:pt x="191" y="173"/>
                </a:lnTo>
                <a:lnTo>
                  <a:pt x="249" y="196"/>
                </a:lnTo>
                <a:lnTo>
                  <a:pt x="330" y="178"/>
                </a:lnTo>
                <a:lnTo>
                  <a:pt x="354" y="157"/>
                </a:lnTo>
                <a:lnTo>
                  <a:pt x="357" y="139"/>
                </a:lnTo>
                <a:lnTo>
                  <a:pt x="380" y="142"/>
                </a:lnTo>
                <a:lnTo>
                  <a:pt x="427" y="107"/>
                </a:lnTo>
                <a:lnTo>
                  <a:pt x="467" y="105"/>
                </a:lnTo>
                <a:lnTo>
                  <a:pt x="446" y="78"/>
                </a:lnTo>
                <a:lnTo>
                  <a:pt x="409" y="86"/>
                </a:lnTo>
                <a:lnTo>
                  <a:pt x="409" y="60"/>
                </a:lnTo>
                <a:lnTo>
                  <a:pt x="422" y="42"/>
                </a:lnTo>
                <a:lnTo>
                  <a:pt x="393" y="39"/>
                </a:lnTo>
                <a:lnTo>
                  <a:pt x="323" y="55"/>
                </a:lnTo>
                <a:lnTo>
                  <a:pt x="262" y="31"/>
                </a:lnTo>
                <a:lnTo>
                  <a:pt x="223" y="36"/>
                </a:lnTo>
                <a:lnTo>
                  <a:pt x="207" y="13"/>
                </a:lnTo>
                <a:lnTo>
                  <a:pt x="168" y="0"/>
                </a:lnTo>
                <a:lnTo>
                  <a:pt x="149" y="13"/>
                </a:lnTo>
                <a:lnTo>
                  <a:pt x="147" y="42"/>
                </a:lnTo>
                <a:lnTo>
                  <a:pt x="60" y="31"/>
                </a:lnTo>
                <a:lnTo>
                  <a:pt x="0" y="63"/>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65" name="Freeform 757"/>
          <p:cNvSpPr>
            <a:spLocks/>
          </p:cNvSpPr>
          <p:nvPr/>
        </p:nvSpPr>
        <p:spPr bwMode="auto">
          <a:xfrm>
            <a:off x="5029200" y="4457700"/>
            <a:ext cx="220663" cy="393700"/>
          </a:xfrm>
          <a:custGeom>
            <a:avLst/>
            <a:gdLst>
              <a:gd name="T0" fmla="*/ 0 w 156"/>
              <a:gd name="T1" fmla="*/ 104775 h 248"/>
              <a:gd name="T2" fmla="*/ 4244 w 156"/>
              <a:gd name="T3" fmla="*/ 117475 h 248"/>
              <a:gd name="T4" fmla="*/ 56580 w 156"/>
              <a:gd name="T5" fmla="*/ 142875 h 248"/>
              <a:gd name="T6" fmla="*/ 59409 w 156"/>
              <a:gd name="T7" fmla="*/ 163513 h 248"/>
              <a:gd name="T8" fmla="*/ 59409 w 156"/>
              <a:gd name="T9" fmla="*/ 225425 h 248"/>
              <a:gd name="T10" fmla="*/ 33948 w 156"/>
              <a:gd name="T11" fmla="*/ 287338 h 248"/>
              <a:gd name="T12" fmla="*/ 41021 w 156"/>
              <a:gd name="T13" fmla="*/ 366713 h 248"/>
              <a:gd name="T14" fmla="*/ 41021 w 156"/>
              <a:gd name="T15" fmla="*/ 392113 h 248"/>
              <a:gd name="T16" fmla="*/ 56580 w 156"/>
              <a:gd name="T17" fmla="*/ 392113 h 248"/>
              <a:gd name="T18" fmla="*/ 56580 w 156"/>
              <a:gd name="T19" fmla="*/ 361950 h 248"/>
              <a:gd name="T20" fmla="*/ 111746 w 156"/>
              <a:gd name="T21" fmla="*/ 330200 h 248"/>
              <a:gd name="T22" fmla="*/ 96186 w 156"/>
              <a:gd name="T23" fmla="*/ 225425 h 248"/>
              <a:gd name="T24" fmla="*/ 215005 w 156"/>
              <a:gd name="T25" fmla="*/ 117475 h 248"/>
              <a:gd name="T26" fmla="*/ 219248 w 156"/>
              <a:gd name="T27" fmla="*/ 0 h 248"/>
              <a:gd name="T28" fmla="*/ 189544 w 156"/>
              <a:gd name="T29" fmla="*/ 22225 h 248"/>
              <a:gd name="T30" fmla="*/ 104673 w 156"/>
              <a:gd name="T31" fmla="*/ 25400 h 248"/>
              <a:gd name="T32" fmla="*/ 100430 w 156"/>
              <a:gd name="T33" fmla="*/ 71438 h 248"/>
              <a:gd name="T34" fmla="*/ 125891 w 156"/>
              <a:gd name="T35" fmla="*/ 104775 h 248"/>
              <a:gd name="T36" fmla="*/ 111746 w 156"/>
              <a:gd name="T37" fmla="*/ 153988 h 248"/>
              <a:gd name="T38" fmla="*/ 89114 w 156"/>
              <a:gd name="T39" fmla="*/ 130175 h 248"/>
              <a:gd name="T40" fmla="*/ 93357 w 156"/>
              <a:gd name="T41" fmla="*/ 96838 h 248"/>
              <a:gd name="T42" fmla="*/ 66482 w 156"/>
              <a:gd name="T43" fmla="*/ 84138 h 248"/>
              <a:gd name="T44" fmla="*/ 0 w 156"/>
              <a:gd name="T45" fmla="*/ 104775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248"/>
              <a:gd name="T71" fmla="*/ 156 w 156"/>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248">
                <a:moveTo>
                  <a:pt x="0" y="66"/>
                </a:moveTo>
                <a:lnTo>
                  <a:pt x="3" y="74"/>
                </a:lnTo>
                <a:lnTo>
                  <a:pt x="40" y="90"/>
                </a:lnTo>
                <a:lnTo>
                  <a:pt x="42" y="103"/>
                </a:lnTo>
                <a:lnTo>
                  <a:pt x="42" y="142"/>
                </a:lnTo>
                <a:lnTo>
                  <a:pt x="24" y="181"/>
                </a:lnTo>
                <a:lnTo>
                  <a:pt x="29" y="231"/>
                </a:lnTo>
                <a:lnTo>
                  <a:pt x="29" y="247"/>
                </a:lnTo>
                <a:lnTo>
                  <a:pt x="40" y="247"/>
                </a:lnTo>
                <a:lnTo>
                  <a:pt x="40" y="228"/>
                </a:lnTo>
                <a:lnTo>
                  <a:pt x="79" y="208"/>
                </a:lnTo>
                <a:lnTo>
                  <a:pt x="68" y="142"/>
                </a:lnTo>
                <a:lnTo>
                  <a:pt x="152" y="74"/>
                </a:lnTo>
                <a:lnTo>
                  <a:pt x="155" y="0"/>
                </a:lnTo>
                <a:lnTo>
                  <a:pt x="134" y="14"/>
                </a:lnTo>
                <a:lnTo>
                  <a:pt x="74" y="16"/>
                </a:lnTo>
                <a:lnTo>
                  <a:pt x="71" y="45"/>
                </a:lnTo>
                <a:lnTo>
                  <a:pt x="89" y="66"/>
                </a:lnTo>
                <a:lnTo>
                  <a:pt x="79" y="97"/>
                </a:lnTo>
                <a:lnTo>
                  <a:pt x="63" y="82"/>
                </a:lnTo>
                <a:lnTo>
                  <a:pt x="66" y="61"/>
                </a:lnTo>
                <a:lnTo>
                  <a:pt x="47" y="53"/>
                </a:lnTo>
                <a:lnTo>
                  <a:pt x="0" y="66"/>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66" name="Freeform 758"/>
          <p:cNvSpPr>
            <a:spLocks/>
          </p:cNvSpPr>
          <p:nvPr/>
        </p:nvSpPr>
        <p:spPr bwMode="auto">
          <a:xfrm>
            <a:off x="4411663" y="3654425"/>
            <a:ext cx="330200" cy="280988"/>
          </a:xfrm>
          <a:custGeom>
            <a:avLst/>
            <a:gdLst>
              <a:gd name="T0" fmla="*/ 0 w 234"/>
              <a:gd name="T1" fmla="*/ 204788 h 177"/>
              <a:gd name="T2" fmla="*/ 4233 w 234"/>
              <a:gd name="T3" fmla="*/ 225425 h 177"/>
              <a:gd name="T4" fmla="*/ 45156 w 234"/>
              <a:gd name="T5" fmla="*/ 276225 h 177"/>
              <a:gd name="T6" fmla="*/ 55033 w 234"/>
              <a:gd name="T7" fmla="*/ 266700 h 177"/>
              <a:gd name="T8" fmla="*/ 70556 w 234"/>
              <a:gd name="T9" fmla="*/ 279400 h 177"/>
              <a:gd name="T10" fmla="*/ 95956 w 234"/>
              <a:gd name="T11" fmla="*/ 233363 h 177"/>
              <a:gd name="T12" fmla="*/ 193322 w 234"/>
              <a:gd name="T13" fmla="*/ 258763 h 177"/>
              <a:gd name="T14" fmla="*/ 269522 w 234"/>
              <a:gd name="T15" fmla="*/ 230188 h 177"/>
              <a:gd name="T16" fmla="*/ 273756 w 234"/>
              <a:gd name="T17" fmla="*/ 222250 h 177"/>
              <a:gd name="T18" fmla="*/ 314678 w 234"/>
              <a:gd name="T19" fmla="*/ 158750 h 177"/>
              <a:gd name="T20" fmla="*/ 328789 w 234"/>
              <a:gd name="T21" fmla="*/ 76200 h 177"/>
              <a:gd name="T22" fmla="*/ 307622 w 234"/>
              <a:gd name="T23" fmla="*/ 46038 h 177"/>
              <a:gd name="T24" fmla="*/ 307622 w 234"/>
              <a:gd name="T25" fmla="*/ 7938 h 177"/>
              <a:gd name="T26" fmla="*/ 241300 w 234"/>
              <a:gd name="T27" fmla="*/ 0 h 177"/>
              <a:gd name="T28" fmla="*/ 111478 w 234"/>
              <a:gd name="T29" fmla="*/ 96838 h 177"/>
              <a:gd name="T30" fmla="*/ 86078 w 234"/>
              <a:gd name="T31" fmla="*/ 101600 h 177"/>
              <a:gd name="T32" fmla="*/ 86078 w 234"/>
              <a:gd name="T33" fmla="*/ 174625 h 177"/>
              <a:gd name="T34" fmla="*/ 66322 w 234"/>
              <a:gd name="T35" fmla="*/ 196850 h 177"/>
              <a:gd name="T36" fmla="*/ 0 w 234"/>
              <a:gd name="T37" fmla="*/ 204788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177"/>
              <a:gd name="T59" fmla="*/ 234 w 234"/>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177">
                <a:moveTo>
                  <a:pt x="0" y="129"/>
                </a:moveTo>
                <a:lnTo>
                  <a:pt x="3" y="142"/>
                </a:lnTo>
                <a:lnTo>
                  <a:pt x="32" y="174"/>
                </a:lnTo>
                <a:lnTo>
                  <a:pt x="39" y="168"/>
                </a:lnTo>
                <a:lnTo>
                  <a:pt x="50" y="176"/>
                </a:lnTo>
                <a:lnTo>
                  <a:pt x="68" y="147"/>
                </a:lnTo>
                <a:lnTo>
                  <a:pt x="137" y="163"/>
                </a:lnTo>
                <a:lnTo>
                  <a:pt x="191" y="145"/>
                </a:lnTo>
                <a:lnTo>
                  <a:pt x="194" y="140"/>
                </a:lnTo>
                <a:lnTo>
                  <a:pt x="223" y="100"/>
                </a:lnTo>
                <a:lnTo>
                  <a:pt x="233" y="48"/>
                </a:lnTo>
                <a:lnTo>
                  <a:pt x="218" y="29"/>
                </a:lnTo>
                <a:lnTo>
                  <a:pt x="218" y="5"/>
                </a:lnTo>
                <a:lnTo>
                  <a:pt x="171" y="0"/>
                </a:lnTo>
                <a:lnTo>
                  <a:pt x="79" y="61"/>
                </a:lnTo>
                <a:lnTo>
                  <a:pt x="61" y="64"/>
                </a:lnTo>
                <a:lnTo>
                  <a:pt x="61" y="110"/>
                </a:lnTo>
                <a:lnTo>
                  <a:pt x="47" y="124"/>
                </a:lnTo>
                <a:lnTo>
                  <a:pt x="0" y="129"/>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67" name="Freeform 759"/>
          <p:cNvSpPr>
            <a:spLocks/>
          </p:cNvSpPr>
          <p:nvPr/>
        </p:nvSpPr>
        <p:spPr bwMode="auto">
          <a:xfrm>
            <a:off x="4464050" y="3884613"/>
            <a:ext cx="244475" cy="230187"/>
          </a:xfrm>
          <a:custGeom>
            <a:avLst/>
            <a:gdLst>
              <a:gd name="T0" fmla="*/ 0 w 174"/>
              <a:gd name="T1" fmla="*/ 177800 h 145"/>
              <a:gd name="T2" fmla="*/ 18265 w 174"/>
              <a:gd name="T3" fmla="*/ 49212 h 145"/>
              <a:gd name="T4" fmla="*/ 43556 w 174"/>
              <a:gd name="T5" fmla="*/ 3175 h 145"/>
              <a:gd name="T6" fmla="*/ 140503 w 174"/>
              <a:gd name="T7" fmla="*/ 28575 h 145"/>
              <a:gd name="T8" fmla="*/ 216374 w 174"/>
              <a:gd name="T9" fmla="*/ 0 h 145"/>
              <a:gd name="T10" fmla="*/ 231830 w 174"/>
              <a:gd name="T11" fmla="*/ 33337 h 145"/>
              <a:gd name="T12" fmla="*/ 243070 w 174"/>
              <a:gd name="T13" fmla="*/ 53975 h 145"/>
              <a:gd name="T14" fmla="*/ 220590 w 174"/>
              <a:gd name="T15" fmla="*/ 66675 h 145"/>
              <a:gd name="T16" fmla="*/ 177034 w 174"/>
              <a:gd name="T17" fmla="*/ 174625 h 145"/>
              <a:gd name="T18" fmla="*/ 143313 w 174"/>
              <a:gd name="T19" fmla="*/ 166687 h 145"/>
              <a:gd name="T20" fmla="*/ 118022 w 174"/>
              <a:gd name="T21" fmla="*/ 215900 h 145"/>
              <a:gd name="T22" fmla="*/ 70251 w 174"/>
              <a:gd name="T23" fmla="*/ 228600 h 145"/>
              <a:gd name="T24" fmla="*/ 43556 w 174"/>
              <a:gd name="T25" fmla="*/ 182562 h 145"/>
              <a:gd name="T26" fmla="*/ 0 w 174"/>
              <a:gd name="T27" fmla="*/ 177800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45"/>
              <a:gd name="T44" fmla="*/ 174 w 174"/>
              <a:gd name="T45" fmla="*/ 145 h 1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45">
                <a:moveTo>
                  <a:pt x="0" y="112"/>
                </a:moveTo>
                <a:lnTo>
                  <a:pt x="13" y="31"/>
                </a:lnTo>
                <a:lnTo>
                  <a:pt x="31" y="2"/>
                </a:lnTo>
                <a:lnTo>
                  <a:pt x="100" y="18"/>
                </a:lnTo>
                <a:lnTo>
                  <a:pt x="154" y="0"/>
                </a:lnTo>
                <a:lnTo>
                  <a:pt x="165" y="21"/>
                </a:lnTo>
                <a:lnTo>
                  <a:pt x="173" y="34"/>
                </a:lnTo>
                <a:lnTo>
                  <a:pt x="157" y="42"/>
                </a:lnTo>
                <a:lnTo>
                  <a:pt x="126" y="110"/>
                </a:lnTo>
                <a:lnTo>
                  <a:pt x="102" y="105"/>
                </a:lnTo>
                <a:lnTo>
                  <a:pt x="84" y="136"/>
                </a:lnTo>
                <a:lnTo>
                  <a:pt x="50" y="144"/>
                </a:lnTo>
                <a:lnTo>
                  <a:pt x="31" y="115"/>
                </a:lnTo>
                <a:lnTo>
                  <a:pt x="0" y="112"/>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68" name="Freeform 760"/>
          <p:cNvSpPr>
            <a:spLocks/>
          </p:cNvSpPr>
          <p:nvPr/>
        </p:nvSpPr>
        <p:spPr bwMode="auto">
          <a:xfrm>
            <a:off x="7334250" y="4275138"/>
            <a:ext cx="209550" cy="176212"/>
          </a:xfrm>
          <a:custGeom>
            <a:avLst/>
            <a:gdLst>
              <a:gd name="T0" fmla="*/ 0 w 148"/>
              <a:gd name="T1" fmla="*/ 0 h 111"/>
              <a:gd name="T2" fmla="*/ 4248 w 148"/>
              <a:gd name="T3" fmla="*/ 150812 h 111"/>
              <a:gd name="T4" fmla="*/ 36813 w 148"/>
              <a:gd name="T5" fmla="*/ 153987 h 111"/>
              <a:gd name="T6" fmla="*/ 70794 w 148"/>
              <a:gd name="T7" fmla="*/ 107950 h 111"/>
              <a:gd name="T8" fmla="*/ 111854 w 148"/>
              <a:gd name="T9" fmla="*/ 128587 h 111"/>
              <a:gd name="T10" fmla="*/ 141588 w 148"/>
              <a:gd name="T11" fmla="*/ 169862 h 111"/>
              <a:gd name="T12" fmla="*/ 208134 w 148"/>
              <a:gd name="T13" fmla="*/ 174625 h 111"/>
              <a:gd name="T14" fmla="*/ 130261 w 148"/>
              <a:gd name="T15" fmla="*/ 107950 h 111"/>
              <a:gd name="T16" fmla="*/ 141588 w 148"/>
              <a:gd name="T17" fmla="*/ 79375 h 111"/>
              <a:gd name="T18" fmla="*/ 103359 w 148"/>
              <a:gd name="T19" fmla="*/ 66675 h 111"/>
              <a:gd name="T20" fmla="*/ 70794 w 148"/>
              <a:gd name="T21" fmla="*/ 25400 h 111"/>
              <a:gd name="T22" fmla="*/ 0 w 148"/>
              <a:gd name="T23" fmla="*/ 0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111"/>
              <a:gd name="T38" fmla="*/ 148 w 148"/>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111">
                <a:moveTo>
                  <a:pt x="0" y="0"/>
                </a:moveTo>
                <a:lnTo>
                  <a:pt x="3" y="95"/>
                </a:lnTo>
                <a:lnTo>
                  <a:pt x="26" y="97"/>
                </a:lnTo>
                <a:lnTo>
                  <a:pt x="50" y="68"/>
                </a:lnTo>
                <a:lnTo>
                  <a:pt x="79" y="81"/>
                </a:lnTo>
                <a:lnTo>
                  <a:pt x="100" y="107"/>
                </a:lnTo>
                <a:lnTo>
                  <a:pt x="147" y="110"/>
                </a:lnTo>
                <a:lnTo>
                  <a:pt x="92" y="68"/>
                </a:lnTo>
                <a:lnTo>
                  <a:pt x="100" y="50"/>
                </a:lnTo>
                <a:lnTo>
                  <a:pt x="73" y="42"/>
                </a:lnTo>
                <a:lnTo>
                  <a:pt x="50" y="16"/>
                </a:lnTo>
                <a:lnTo>
                  <a:pt x="0" y="0"/>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69" name="Freeform 761"/>
          <p:cNvSpPr>
            <a:spLocks/>
          </p:cNvSpPr>
          <p:nvPr/>
        </p:nvSpPr>
        <p:spPr bwMode="auto">
          <a:xfrm>
            <a:off x="2724150" y="4216400"/>
            <a:ext cx="255588" cy="422275"/>
          </a:xfrm>
          <a:custGeom>
            <a:avLst/>
            <a:gdLst>
              <a:gd name="T0" fmla="*/ 0 w 182"/>
              <a:gd name="T1" fmla="*/ 96837 h 266"/>
              <a:gd name="T2" fmla="*/ 4213 w 182"/>
              <a:gd name="T3" fmla="*/ 133350 h 266"/>
              <a:gd name="T4" fmla="*/ 47747 w 182"/>
              <a:gd name="T5" fmla="*/ 192087 h 266"/>
              <a:gd name="T6" fmla="*/ 103920 w 182"/>
              <a:gd name="T7" fmla="*/ 330200 h 266"/>
              <a:gd name="T8" fmla="*/ 221884 w 182"/>
              <a:gd name="T9" fmla="*/ 420688 h 266"/>
              <a:gd name="T10" fmla="*/ 240140 w 182"/>
              <a:gd name="T11" fmla="*/ 407988 h 266"/>
              <a:gd name="T12" fmla="*/ 247162 w 182"/>
              <a:gd name="T13" fmla="*/ 374650 h 266"/>
              <a:gd name="T14" fmla="*/ 233119 w 182"/>
              <a:gd name="T15" fmla="*/ 366712 h 266"/>
              <a:gd name="T16" fmla="*/ 242949 w 182"/>
              <a:gd name="T17" fmla="*/ 358775 h 266"/>
              <a:gd name="T18" fmla="*/ 254184 w 182"/>
              <a:gd name="T19" fmla="*/ 284162 h 266"/>
              <a:gd name="T20" fmla="*/ 235927 w 182"/>
              <a:gd name="T21" fmla="*/ 250825 h 266"/>
              <a:gd name="T22" fmla="*/ 221884 w 182"/>
              <a:gd name="T23" fmla="*/ 250825 h 266"/>
              <a:gd name="T24" fmla="*/ 221884 w 182"/>
              <a:gd name="T25" fmla="*/ 212725 h 266"/>
              <a:gd name="T26" fmla="*/ 195202 w 182"/>
              <a:gd name="T27" fmla="*/ 228600 h 266"/>
              <a:gd name="T28" fmla="*/ 169924 w 182"/>
              <a:gd name="T29" fmla="*/ 212725 h 266"/>
              <a:gd name="T30" fmla="*/ 151668 w 182"/>
              <a:gd name="T31" fmla="*/ 171450 h 266"/>
              <a:gd name="T32" fmla="*/ 181159 w 182"/>
              <a:gd name="T33" fmla="*/ 117475 h 266"/>
              <a:gd name="T34" fmla="*/ 233119 w 182"/>
              <a:gd name="T35" fmla="*/ 92075 h 266"/>
              <a:gd name="T36" fmla="*/ 221884 w 182"/>
              <a:gd name="T37" fmla="*/ 84137 h 266"/>
              <a:gd name="T38" fmla="*/ 226097 w 182"/>
              <a:gd name="T39" fmla="*/ 58737 h 266"/>
              <a:gd name="T40" fmla="*/ 169924 w 182"/>
              <a:gd name="T41" fmla="*/ 50800 h 266"/>
              <a:gd name="T42" fmla="*/ 122177 w 182"/>
              <a:gd name="T43" fmla="*/ 0 h 266"/>
              <a:gd name="T44" fmla="*/ 115155 w 182"/>
              <a:gd name="T45" fmla="*/ 33337 h 266"/>
              <a:gd name="T46" fmla="*/ 67408 w 182"/>
              <a:gd name="T47" fmla="*/ 71437 h 266"/>
              <a:gd name="T48" fmla="*/ 40726 w 182"/>
              <a:gd name="T49" fmla="*/ 107950 h 266"/>
              <a:gd name="T50" fmla="*/ 15448 w 182"/>
              <a:gd name="T51" fmla="*/ 100012 h 266"/>
              <a:gd name="T52" fmla="*/ 15448 w 182"/>
              <a:gd name="T53" fmla="*/ 76200 h 266"/>
              <a:gd name="T54" fmla="*/ 0 w 182"/>
              <a:gd name="T55" fmla="*/ 96837 h 2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2"/>
              <a:gd name="T85" fmla="*/ 0 h 266"/>
              <a:gd name="T86" fmla="*/ 182 w 182"/>
              <a:gd name="T87" fmla="*/ 266 h 2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2" h="266">
                <a:moveTo>
                  <a:pt x="0" y="61"/>
                </a:moveTo>
                <a:lnTo>
                  <a:pt x="3" y="84"/>
                </a:lnTo>
                <a:lnTo>
                  <a:pt x="34" y="121"/>
                </a:lnTo>
                <a:lnTo>
                  <a:pt x="74" y="208"/>
                </a:lnTo>
                <a:lnTo>
                  <a:pt x="158" y="265"/>
                </a:lnTo>
                <a:lnTo>
                  <a:pt x="171" y="257"/>
                </a:lnTo>
                <a:lnTo>
                  <a:pt x="176" y="236"/>
                </a:lnTo>
                <a:lnTo>
                  <a:pt x="166" y="231"/>
                </a:lnTo>
                <a:lnTo>
                  <a:pt x="173" y="226"/>
                </a:lnTo>
                <a:lnTo>
                  <a:pt x="181" y="179"/>
                </a:lnTo>
                <a:lnTo>
                  <a:pt x="168" y="158"/>
                </a:lnTo>
                <a:lnTo>
                  <a:pt x="158" y="158"/>
                </a:lnTo>
                <a:lnTo>
                  <a:pt x="158" y="134"/>
                </a:lnTo>
                <a:lnTo>
                  <a:pt x="139" y="144"/>
                </a:lnTo>
                <a:lnTo>
                  <a:pt x="121" y="134"/>
                </a:lnTo>
                <a:lnTo>
                  <a:pt x="108" y="108"/>
                </a:lnTo>
                <a:lnTo>
                  <a:pt x="129" y="74"/>
                </a:lnTo>
                <a:lnTo>
                  <a:pt x="166" y="58"/>
                </a:lnTo>
                <a:lnTo>
                  <a:pt x="158" y="53"/>
                </a:lnTo>
                <a:lnTo>
                  <a:pt x="161" y="37"/>
                </a:lnTo>
                <a:lnTo>
                  <a:pt x="121" y="32"/>
                </a:lnTo>
                <a:lnTo>
                  <a:pt x="87" y="0"/>
                </a:lnTo>
                <a:lnTo>
                  <a:pt x="82" y="21"/>
                </a:lnTo>
                <a:lnTo>
                  <a:pt x="48" y="45"/>
                </a:lnTo>
                <a:lnTo>
                  <a:pt x="29" y="68"/>
                </a:lnTo>
                <a:lnTo>
                  <a:pt x="11" y="63"/>
                </a:lnTo>
                <a:lnTo>
                  <a:pt x="11" y="48"/>
                </a:lnTo>
                <a:lnTo>
                  <a:pt x="0" y="6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70" name="Freeform 762"/>
          <p:cNvSpPr>
            <a:spLocks/>
          </p:cNvSpPr>
          <p:nvPr/>
        </p:nvSpPr>
        <p:spPr bwMode="auto">
          <a:xfrm>
            <a:off x="6899275" y="3775075"/>
            <a:ext cx="85725" cy="144463"/>
          </a:xfrm>
          <a:custGeom>
            <a:avLst/>
            <a:gdLst>
              <a:gd name="T0" fmla="*/ 0 w 61"/>
              <a:gd name="T1" fmla="*/ 53975 h 91"/>
              <a:gd name="T2" fmla="*/ 9837 w 61"/>
              <a:gd name="T3" fmla="*/ 0 h 91"/>
              <a:gd name="T4" fmla="*/ 43565 w 61"/>
              <a:gd name="T5" fmla="*/ 0 h 91"/>
              <a:gd name="T6" fmla="*/ 50592 w 61"/>
              <a:gd name="T7" fmla="*/ 38100 h 91"/>
              <a:gd name="T8" fmla="*/ 28107 w 61"/>
              <a:gd name="T9" fmla="*/ 79375 h 91"/>
              <a:gd name="T10" fmla="*/ 32323 w 61"/>
              <a:gd name="T11" fmla="*/ 96838 h 91"/>
              <a:gd name="T12" fmla="*/ 80104 w 61"/>
              <a:gd name="T13" fmla="*/ 109538 h 91"/>
              <a:gd name="T14" fmla="*/ 84320 w 61"/>
              <a:gd name="T15" fmla="*/ 142875 h 91"/>
              <a:gd name="T16" fmla="*/ 54808 w 61"/>
              <a:gd name="T17" fmla="*/ 109538 h 91"/>
              <a:gd name="T18" fmla="*/ 54808 w 61"/>
              <a:gd name="T19" fmla="*/ 128588 h 91"/>
              <a:gd name="T20" fmla="*/ 9837 w 61"/>
              <a:gd name="T21" fmla="*/ 109538 h 91"/>
              <a:gd name="T22" fmla="*/ 0 w 61"/>
              <a:gd name="T23" fmla="*/ 53975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91"/>
              <a:gd name="T38" fmla="*/ 61 w 61"/>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91">
                <a:moveTo>
                  <a:pt x="0" y="34"/>
                </a:moveTo>
                <a:lnTo>
                  <a:pt x="7" y="0"/>
                </a:lnTo>
                <a:lnTo>
                  <a:pt x="31" y="0"/>
                </a:lnTo>
                <a:lnTo>
                  <a:pt x="36" y="24"/>
                </a:lnTo>
                <a:lnTo>
                  <a:pt x="20" y="50"/>
                </a:lnTo>
                <a:lnTo>
                  <a:pt x="23" y="61"/>
                </a:lnTo>
                <a:lnTo>
                  <a:pt x="57" y="69"/>
                </a:lnTo>
                <a:lnTo>
                  <a:pt x="60" y="90"/>
                </a:lnTo>
                <a:lnTo>
                  <a:pt x="39" y="69"/>
                </a:lnTo>
                <a:lnTo>
                  <a:pt x="39" y="81"/>
                </a:lnTo>
                <a:lnTo>
                  <a:pt x="7" y="69"/>
                </a:lnTo>
                <a:lnTo>
                  <a:pt x="0" y="3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71" name="Freeform 763"/>
          <p:cNvSpPr>
            <a:spLocks/>
          </p:cNvSpPr>
          <p:nvPr/>
        </p:nvSpPr>
        <p:spPr bwMode="auto">
          <a:xfrm>
            <a:off x="6938963" y="3984625"/>
            <a:ext cx="93662" cy="96838"/>
          </a:xfrm>
          <a:custGeom>
            <a:avLst/>
            <a:gdLst>
              <a:gd name="T0" fmla="*/ 0 w 67"/>
              <a:gd name="T1" fmla="*/ 66675 h 61"/>
              <a:gd name="T2" fmla="*/ 19571 w 67"/>
              <a:gd name="T3" fmla="*/ 28575 h 61"/>
              <a:gd name="T4" fmla="*/ 44734 w 67"/>
              <a:gd name="T5" fmla="*/ 31750 h 61"/>
              <a:gd name="T6" fmla="*/ 74091 w 67"/>
              <a:gd name="T7" fmla="*/ 0 h 61"/>
              <a:gd name="T8" fmla="*/ 92264 w 67"/>
              <a:gd name="T9" fmla="*/ 20638 h 61"/>
              <a:gd name="T10" fmla="*/ 85274 w 67"/>
              <a:gd name="T11" fmla="*/ 77788 h 61"/>
              <a:gd name="T12" fmla="*/ 76887 w 67"/>
              <a:gd name="T13" fmla="*/ 53975 h 61"/>
              <a:gd name="T14" fmla="*/ 69897 w 67"/>
              <a:gd name="T15" fmla="*/ 95250 h 61"/>
              <a:gd name="T16" fmla="*/ 47530 w 67"/>
              <a:gd name="T17" fmla="*/ 82550 h 61"/>
              <a:gd name="T18" fmla="*/ 33551 w 67"/>
              <a:gd name="T19" fmla="*/ 44450 h 61"/>
              <a:gd name="T20" fmla="*/ 0 w 67"/>
              <a:gd name="T21" fmla="*/ 66675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1"/>
              <a:gd name="T35" fmla="*/ 67 w 67"/>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1">
                <a:moveTo>
                  <a:pt x="0" y="42"/>
                </a:moveTo>
                <a:lnTo>
                  <a:pt x="14" y="18"/>
                </a:lnTo>
                <a:lnTo>
                  <a:pt x="32" y="20"/>
                </a:lnTo>
                <a:lnTo>
                  <a:pt x="53" y="0"/>
                </a:lnTo>
                <a:lnTo>
                  <a:pt x="66" y="13"/>
                </a:lnTo>
                <a:lnTo>
                  <a:pt x="61" y="49"/>
                </a:lnTo>
                <a:lnTo>
                  <a:pt x="55" y="34"/>
                </a:lnTo>
                <a:lnTo>
                  <a:pt x="50" y="60"/>
                </a:lnTo>
                <a:lnTo>
                  <a:pt x="34" y="52"/>
                </a:lnTo>
                <a:lnTo>
                  <a:pt x="24" y="28"/>
                </a:lnTo>
                <a:lnTo>
                  <a:pt x="0" y="42"/>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72" name="Freeform 764"/>
          <p:cNvSpPr>
            <a:spLocks/>
          </p:cNvSpPr>
          <p:nvPr/>
        </p:nvSpPr>
        <p:spPr bwMode="auto">
          <a:xfrm>
            <a:off x="4059238" y="3913188"/>
            <a:ext cx="65087" cy="39687"/>
          </a:xfrm>
          <a:custGeom>
            <a:avLst/>
            <a:gdLst>
              <a:gd name="T0" fmla="*/ 0 w 46"/>
              <a:gd name="T1" fmla="*/ 7937 h 25"/>
              <a:gd name="T2" fmla="*/ 18394 w 46"/>
              <a:gd name="T3" fmla="*/ 25400 h 25"/>
              <a:gd name="T4" fmla="*/ 41033 w 46"/>
              <a:gd name="T5" fmla="*/ 17462 h 25"/>
              <a:gd name="T6" fmla="*/ 25469 w 46"/>
              <a:gd name="T7" fmla="*/ 25400 h 25"/>
              <a:gd name="T8" fmla="*/ 32544 w 46"/>
              <a:gd name="T9" fmla="*/ 38100 h 25"/>
              <a:gd name="T10" fmla="*/ 63672 w 46"/>
              <a:gd name="T11" fmla="*/ 25400 h 25"/>
              <a:gd name="T12" fmla="*/ 63672 w 46"/>
              <a:gd name="T13" fmla="*/ 0 h 25"/>
              <a:gd name="T14" fmla="*/ 0 w 46"/>
              <a:gd name="T15" fmla="*/ 7937 h 2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25"/>
              <a:gd name="T26" fmla="*/ 46 w 4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25">
                <a:moveTo>
                  <a:pt x="0" y="5"/>
                </a:moveTo>
                <a:lnTo>
                  <a:pt x="13" y="16"/>
                </a:lnTo>
                <a:lnTo>
                  <a:pt x="29" y="11"/>
                </a:lnTo>
                <a:lnTo>
                  <a:pt x="18" y="16"/>
                </a:lnTo>
                <a:lnTo>
                  <a:pt x="23" y="24"/>
                </a:lnTo>
                <a:lnTo>
                  <a:pt x="45" y="16"/>
                </a:lnTo>
                <a:lnTo>
                  <a:pt x="45" y="0"/>
                </a:lnTo>
                <a:lnTo>
                  <a:pt x="0" y="5"/>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73" name="Freeform 765"/>
          <p:cNvSpPr>
            <a:spLocks/>
          </p:cNvSpPr>
          <p:nvPr/>
        </p:nvSpPr>
        <p:spPr bwMode="auto">
          <a:xfrm>
            <a:off x="5010150" y="4233863"/>
            <a:ext cx="36513" cy="42862"/>
          </a:xfrm>
          <a:custGeom>
            <a:avLst/>
            <a:gdLst>
              <a:gd name="T0" fmla="*/ 0 w 25"/>
              <a:gd name="T1" fmla="*/ 41275 h 27"/>
              <a:gd name="T2" fmla="*/ 16066 w 25"/>
              <a:gd name="T3" fmla="*/ 7937 h 27"/>
              <a:gd name="T4" fmla="*/ 30671 w 25"/>
              <a:gd name="T5" fmla="*/ 0 h 27"/>
              <a:gd name="T6" fmla="*/ 35052 w 25"/>
              <a:gd name="T7" fmla="*/ 33337 h 27"/>
              <a:gd name="T8" fmla="*/ 0 w 25"/>
              <a:gd name="T9" fmla="*/ 41275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0" y="26"/>
                </a:moveTo>
                <a:lnTo>
                  <a:pt x="11" y="5"/>
                </a:lnTo>
                <a:lnTo>
                  <a:pt x="21" y="0"/>
                </a:lnTo>
                <a:lnTo>
                  <a:pt x="24" y="21"/>
                </a:lnTo>
                <a:lnTo>
                  <a:pt x="0" y="26"/>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74" name="Freeform 766"/>
          <p:cNvSpPr>
            <a:spLocks/>
          </p:cNvSpPr>
          <p:nvPr/>
        </p:nvSpPr>
        <p:spPr bwMode="auto">
          <a:xfrm>
            <a:off x="5124450" y="3435350"/>
            <a:ext cx="439738" cy="412750"/>
          </a:xfrm>
          <a:custGeom>
            <a:avLst/>
            <a:gdLst>
              <a:gd name="T0" fmla="*/ 0 w 311"/>
              <a:gd name="T1" fmla="*/ 103188 h 260"/>
              <a:gd name="T2" fmla="*/ 8484 w 311"/>
              <a:gd name="T3" fmla="*/ 69850 h 260"/>
              <a:gd name="T4" fmla="*/ 33935 w 311"/>
              <a:gd name="T5" fmla="*/ 74612 h 260"/>
              <a:gd name="T6" fmla="*/ 60800 w 311"/>
              <a:gd name="T7" fmla="*/ 53975 h 260"/>
              <a:gd name="T8" fmla="*/ 70697 w 311"/>
              <a:gd name="T9" fmla="*/ 39687 h 260"/>
              <a:gd name="T10" fmla="*/ 48074 w 311"/>
              <a:gd name="T11" fmla="*/ 12700 h 260"/>
              <a:gd name="T12" fmla="*/ 96149 w 311"/>
              <a:gd name="T13" fmla="*/ 0 h 260"/>
              <a:gd name="T14" fmla="*/ 185227 w 311"/>
              <a:gd name="T15" fmla="*/ 44450 h 260"/>
              <a:gd name="T16" fmla="*/ 185227 w 311"/>
              <a:gd name="T17" fmla="*/ 61912 h 260"/>
              <a:gd name="T18" fmla="*/ 212092 w 311"/>
              <a:gd name="T19" fmla="*/ 74612 h 260"/>
              <a:gd name="T20" fmla="*/ 230474 w 311"/>
              <a:gd name="T21" fmla="*/ 90487 h 260"/>
              <a:gd name="T22" fmla="*/ 251683 w 311"/>
              <a:gd name="T23" fmla="*/ 74612 h 260"/>
              <a:gd name="T24" fmla="*/ 285618 w 311"/>
              <a:gd name="T25" fmla="*/ 95250 h 260"/>
              <a:gd name="T26" fmla="*/ 335106 w 311"/>
              <a:gd name="T27" fmla="*/ 187325 h 260"/>
              <a:gd name="T28" fmla="*/ 342176 w 311"/>
              <a:gd name="T29" fmla="*/ 190500 h 260"/>
              <a:gd name="T30" fmla="*/ 363385 w 311"/>
              <a:gd name="T31" fmla="*/ 231775 h 260"/>
              <a:gd name="T32" fmla="*/ 431254 w 311"/>
              <a:gd name="T33" fmla="*/ 236537 h 260"/>
              <a:gd name="T34" fmla="*/ 438324 w 311"/>
              <a:gd name="T35" fmla="*/ 254000 h 260"/>
              <a:gd name="T36" fmla="*/ 427012 w 311"/>
              <a:gd name="T37" fmla="*/ 303212 h 260"/>
              <a:gd name="T38" fmla="*/ 363385 w 311"/>
              <a:gd name="T39" fmla="*/ 328612 h 260"/>
              <a:gd name="T40" fmla="*/ 292687 w 311"/>
              <a:gd name="T41" fmla="*/ 344487 h 260"/>
              <a:gd name="T42" fmla="*/ 241785 w 311"/>
              <a:gd name="T43" fmla="*/ 411163 h 260"/>
              <a:gd name="T44" fmla="*/ 241785 w 311"/>
              <a:gd name="T45" fmla="*/ 382587 h 260"/>
              <a:gd name="T46" fmla="*/ 207850 w 311"/>
              <a:gd name="T47" fmla="*/ 369887 h 260"/>
              <a:gd name="T48" fmla="*/ 168260 w 311"/>
              <a:gd name="T49" fmla="*/ 385762 h 260"/>
              <a:gd name="T50" fmla="*/ 130083 w 311"/>
              <a:gd name="T51" fmla="*/ 315912 h 260"/>
              <a:gd name="T52" fmla="*/ 100390 w 311"/>
              <a:gd name="T53" fmla="*/ 285750 h 260"/>
              <a:gd name="T54" fmla="*/ 82009 w 311"/>
              <a:gd name="T55" fmla="*/ 207962 h 260"/>
              <a:gd name="T56" fmla="*/ 0 w 311"/>
              <a:gd name="T57" fmla="*/ 103188 h 2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1"/>
              <a:gd name="T88" fmla="*/ 0 h 260"/>
              <a:gd name="T89" fmla="*/ 311 w 311"/>
              <a:gd name="T90" fmla="*/ 260 h 2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1" h="260">
                <a:moveTo>
                  <a:pt x="0" y="65"/>
                </a:moveTo>
                <a:lnTo>
                  <a:pt x="6" y="44"/>
                </a:lnTo>
                <a:lnTo>
                  <a:pt x="24" y="47"/>
                </a:lnTo>
                <a:lnTo>
                  <a:pt x="43" y="34"/>
                </a:lnTo>
                <a:lnTo>
                  <a:pt x="50" y="25"/>
                </a:lnTo>
                <a:lnTo>
                  <a:pt x="34" y="8"/>
                </a:lnTo>
                <a:lnTo>
                  <a:pt x="68" y="0"/>
                </a:lnTo>
                <a:lnTo>
                  <a:pt x="131" y="28"/>
                </a:lnTo>
                <a:lnTo>
                  <a:pt x="131" y="39"/>
                </a:lnTo>
                <a:lnTo>
                  <a:pt x="150" y="47"/>
                </a:lnTo>
                <a:lnTo>
                  <a:pt x="163" y="57"/>
                </a:lnTo>
                <a:lnTo>
                  <a:pt x="178" y="47"/>
                </a:lnTo>
                <a:lnTo>
                  <a:pt x="202" y="60"/>
                </a:lnTo>
                <a:lnTo>
                  <a:pt x="237" y="118"/>
                </a:lnTo>
                <a:lnTo>
                  <a:pt x="242" y="120"/>
                </a:lnTo>
                <a:lnTo>
                  <a:pt x="257" y="146"/>
                </a:lnTo>
                <a:lnTo>
                  <a:pt x="305" y="149"/>
                </a:lnTo>
                <a:lnTo>
                  <a:pt x="310" y="160"/>
                </a:lnTo>
                <a:lnTo>
                  <a:pt x="302" y="191"/>
                </a:lnTo>
                <a:lnTo>
                  <a:pt x="257" y="207"/>
                </a:lnTo>
                <a:lnTo>
                  <a:pt x="207" y="217"/>
                </a:lnTo>
                <a:lnTo>
                  <a:pt x="171" y="259"/>
                </a:lnTo>
                <a:lnTo>
                  <a:pt x="171" y="241"/>
                </a:lnTo>
                <a:lnTo>
                  <a:pt x="147" y="233"/>
                </a:lnTo>
                <a:lnTo>
                  <a:pt x="119" y="243"/>
                </a:lnTo>
                <a:lnTo>
                  <a:pt x="92" y="199"/>
                </a:lnTo>
                <a:lnTo>
                  <a:pt x="71" y="180"/>
                </a:lnTo>
                <a:lnTo>
                  <a:pt x="58" y="131"/>
                </a:lnTo>
                <a:lnTo>
                  <a:pt x="0" y="65"/>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75" name="Freeform 767"/>
          <p:cNvSpPr>
            <a:spLocks/>
          </p:cNvSpPr>
          <p:nvPr/>
        </p:nvSpPr>
        <p:spPr bwMode="auto">
          <a:xfrm>
            <a:off x="4044950" y="3817938"/>
            <a:ext cx="131763" cy="104775"/>
          </a:xfrm>
          <a:custGeom>
            <a:avLst/>
            <a:gdLst>
              <a:gd name="T0" fmla="*/ 0 w 94"/>
              <a:gd name="T1" fmla="*/ 46037 h 66"/>
              <a:gd name="T2" fmla="*/ 19624 w 94"/>
              <a:gd name="T3" fmla="*/ 69850 h 66"/>
              <a:gd name="T4" fmla="*/ 78497 w 94"/>
              <a:gd name="T5" fmla="*/ 74612 h 66"/>
              <a:gd name="T6" fmla="*/ 15419 w 94"/>
              <a:gd name="T7" fmla="*/ 85725 h 66"/>
              <a:gd name="T8" fmla="*/ 15419 w 94"/>
              <a:gd name="T9" fmla="*/ 103188 h 66"/>
              <a:gd name="T10" fmla="*/ 78497 w 94"/>
              <a:gd name="T11" fmla="*/ 95250 h 66"/>
              <a:gd name="T12" fmla="*/ 130361 w 94"/>
              <a:gd name="T13" fmla="*/ 103188 h 66"/>
              <a:gd name="T14" fmla="*/ 110737 w 94"/>
              <a:gd name="T15" fmla="*/ 46037 h 66"/>
              <a:gd name="T16" fmla="*/ 67283 w 94"/>
              <a:gd name="T17" fmla="*/ 0 h 66"/>
              <a:gd name="T18" fmla="*/ 19624 w 94"/>
              <a:gd name="T19" fmla="*/ 11112 h 66"/>
              <a:gd name="T20" fmla="*/ 0 w 94"/>
              <a:gd name="T21" fmla="*/ 46037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66"/>
              <a:gd name="T35" fmla="*/ 94 w 94"/>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66">
                <a:moveTo>
                  <a:pt x="0" y="29"/>
                </a:moveTo>
                <a:lnTo>
                  <a:pt x="14" y="44"/>
                </a:lnTo>
                <a:lnTo>
                  <a:pt x="56" y="47"/>
                </a:lnTo>
                <a:lnTo>
                  <a:pt x="11" y="54"/>
                </a:lnTo>
                <a:lnTo>
                  <a:pt x="11" y="65"/>
                </a:lnTo>
                <a:lnTo>
                  <a:pt x="56" y="60"/>
                </a:lnTo>
                <a:lnTo>
                  <a:pt x="93" y="65"/>
                </a:lnTo>
                <a:lnTo>
                  <a:pt x="79" y="29"/>
                </a:lnTo>
                <a:lnTo>
                  <a:pt x="48" y="0"/>
                </a:lnTo>
                <a:lnTo>
                  <a:pt x="14" y="7"/>
                </a:lnTo>
                <a:lnTo>
                  <a:pt x="0" y="29"/>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76" name="Freeform 768"/>
          <p:cNvSpPr>
            <a:spLocks/>
          </p:cNvSpPr>
          <p:nvPr/>
        </p:nvSpPr>
        <p:spPr bwMode="auto">
          <a:xfrm>
            <a:off x="4133850" y="3979863"/>
            <a:ext cx="60325" cy="68262"/>
          </a:xfrm>
          <a:custGeom>
            <a:avLst/>
            <a:gdLst>
              <a:gd name="T0" fmla="*/ 0 w 42"/>
              <a:gd name="T1" fmla="*/ 17462 h 43"/>
              <a:gd name="T2" fmla="*/ 2873 w 42"/>
              <a:gd name="T3" fmla="*/ 49212 h 43"/>
              <a:gd name="T4" fmla="*/ 37344 w 42"/>
              <a:gd name="T5" fmla="*/ 66675 h 43"/>
              <a:gd name="T6" fmla="*/ 58889 w 42"/>
              <a:gd name="T7" fmla="*/ 33337 h 43"/>
              <a:gd name="T8" fmla="*/ 41653 w 42"/>
              <a:gd name="T9" fmla="*/ 0 h 43"/>
              <a:gd name="T10" fmla="*/ 0 w 42"/>
              <a:gd name="T11" fmla="*/ 17462 h 43"/>
              <a:gd name="T12" fmla="*/ 0 60000 65536"/>
              <a:gd name="T13" fmla="*/ 0 60000 65536"/>
              <a:gd name="T14" fmla="*/ 0 60000 65536"/>
              <a:gd name="T15" fmla="*/ 0 60000 65536"/>
              <a:gd name="T16" fmla="*/ 0 60000 65536"/>
              <a:gd name="T17" fmla="*/ 0 60000 65536"/>
              <a:gd name="T18" fmla="*/ 0 w 42"/>
              <a:gd name="T19" fmla="*/ 0 h 43"/>
              <a:gd name="T20" fmla="*/ 42 w 4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2" h="43">
                <a:moveTo>
                  <a:pt x="0" y="11"/>
                </a:moveTo>
                <a:lnTo>
                  <a:pt x="2" y="31"/>
                </a:lnTo>
                <a:lnTo>
                  <a:pt x="26" y="42"/>
                </a:lnTo>
                <a:lnTo>
                  <a:pt x="41" y="21"/>
                </a:lnTo>
                <a:lnTo>
                  <a:pt x="29" y="0"/>
                </a:lnTo>
                <a:lnTo>
                  <a:pt x="0" y="11"/>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77" name="Freeform 769"/>
          <p:cNvSpPr>
            <a:spLocks/>
          </p:cNvSpPr>
          <p:nvPr/>
        </p:nvSpPr>
        <p:spPr bwMode="auto">
          <a:xfrm>
            <a:off x="5262563" y="3933825"/>
            <a:ext cx="207962" cy="317500"/>
          </a:xfrm>
          <a:custGeom>
            <a:avLst/>
            <a:gdLst>
              <a:gd name="T0" fmla="*/ 0 w 148"/>
              <a:gd name="T1" fmla="*/ 300038 h 200"/>
              <a:gd name="T2" fmla="*/ 0 w 148"/>
              <a:gd name="T3" fmla="*/ 207963 h 200"/>
              <a:gd name="T4" fmla="*/ 15457 w 148"/>
              <a:gd name="T5" fmla="*/ 187325 h 200"/>
              <a:gd name="T6" fmla="*/ 81499 w 148"/>
              <a:gd name="T7" fmla="*/ 161925 h 200"/>
              <a:gd name="T8" fmla="*/ 140515 w 148"/>
              <a:gd name="T9" fmla="*/ 92075 h 200"/>
              <a:gd name="T10" fmla="*/ 59016 w 148"/>
              <a:gd name="T11" fmla="*/ 63500 h 200"/>
              <a:gd name="T12" fmla="*/ 33724 w 148"/>
              <a:gd name="T13" fmla="*/ 20637 h 200"/>
              <a:gd name="T14" fmla="*/ 40749 w 148"/>
              <a:gd name="T15" fmla="*/ 7938 h 200"/>
              <a:gd name="T16" fmla="*/ 78688 w 148"/>
              <a:gd name="T17" fmla="*/ 38100 h 200"/>
              <a:gd name="T18" fmla="*/ 199531 w 148"/>
              <a:gd name="T19" fmla="*/ 0 h 200"/>
              <a:gd name="T20" fmla="*/ 206557 w 148"/>
              <a:gd name="T21" fmla="*/ 38100 h 200"/>
              <a:gd name="T22" fmla="*/ 133489 w 148"/>
              <a:gd name="T23" fmla="*/ 184150 h 200"/>
              <a:gd name="T24" fmla="*/ 7026 w 148"/>
              <a:gd name="T25" fmla="*/ 315913 h 200"/>
              <a:gd name="T26" fmla="*/ 0 w 148"/>
              <a:gd name="T27" fmla="*/ 300038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00"/>
              <a:gd name="T44" fmla="*/ 148 w 148"/>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00">
                <a:moveTo>
                  <a:pt x="0" y="189"/>
                </a:moveTo>
                <a:lnTo>
                  <a:pt x="0" y="131"/>
                </a:lnTo>
                <a:lnTo>
                  <a:pt x="11" y="118"/>
                </a:lnTo>
                <a:lnTo>
                  <a:pt x="58" y="102"/>
                </a:lnTo>
                <a:lnTo>
                  <a:pt x="100" y="58"/>
                </a:lnTo>
                <a:lnTo>
                  <a:pt x="42" y="40"/>
                </a:lnTo>
                <a:lnTo>
                  <a:pt x="24" y="13"/>
                </a:lnTo>
                <a:lnTo>
                  <a:pt x="29" y="5"/>
                </a:lnTo>
                <a:lnTo>
                  <a:pt x="56" y="24"/>
                </a:lnTo>
                <a:lnTo>
                  <a:pt x="142" y="0"/>
                </a:lnTo>
                <a:lnTo>
                  <a:pt x="147" y="24"/>
                </a:lnTo>
                <a:lnTo>
                  <a:pt x="95" y="116"/>
                </a:lnTo>
                <a:lnTo>
                  <a:pt x="5" y="199"/>
                </a:lnTo>
                <a:lnTo>
                  <a:pt x="0" y="189"/>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78" name="Freeform 770"/>
          <p:cNvSpPr>
            <a:spLocks/>
          </p:cNvSpPr>
          <p:nvPr/>
        </p:nvSpPr>
        <p:spPr bwMode="auto">
          <a:xfrm>
            <a:off x="4929188" y="4575175"/>
            <a:ext cx="160337" cy="171450"/>
          </a:xfrm>
          <a:custGeom>
            <a:avLst/>
            <a:gdLst>
              <a:gd name="T0" fmla="*/ 0 w 114"/>
              <a:gd name="T1" fmla="*/ 53975 h 108"/>
              <a:gd name="T2" fmla="*/ 37975 w 114"/>
              <a:gd name="T3" fmla="*/ 53975 h 108"/>
              <a:gd name="T4" fmla="*/ 74543 w 114"/>
              <a:gd name="T5" fmla="*/ 25400 h 108"/>
              <a:gd name="T6" fmla="*/ 74543 w 114"/>
              <a:gd name="T7" fmla="*/ 12700 h 108"/>
              <a:gd name="T8" fmla="*/ 104078 w 114"/>
              <a:gd name="T9" fmla="*/ 0 h 108"/>
              <a:gd name="T10" fmla="*/ 156118 w 114"/>
              <a:gd name="T11" fmla="*/ 25400 h 108"/>
              <a:gd name="T12" fmla="*/ 158931 w 114"/>
              <a:gd name="T13" fmla="*/ 46037 h 108"/>
              <a:gd name="T14" fmla="*/ 158931 w 114"/>
              <a:gd name="T15" fmla="*/ 107950 h 108"/>
              <a:gd name="T16" fmla="*/ 133614 w 114"/>
              <a:gd name="T17" fmla="*/ 169863 h 108"/>
              <a:gd name="T18" fmla="*/ 85794 w 114"/>
              <a:gd name="T19" fmla="*/ 161925 h 108"/>
              <a:gd name="T20" fmla="*/ 59072 w 114"/>
              <a:gd name="T21" fmla="*/ 146050 h 108"/>
              <a:gd name="T22" fmla="*/ 0 w 114"/>
              <a:gd name="T23" fmla="*/ 53975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108"/>
              <a:gd name="T38" fmla="*/ 114 w 114"/>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108">
                <a:moveTo>
                  <a:pt x="0" y="34"/>
                </a:moveTo>
                <a:lnTo>
                  <a:pt x="27" y="34"/>
                </a:lnTo>
                <a:lnTo>
                  <a:pt x="53" y="16"/>
                </a:lnTo>
                <a:lnTo>
                  <a:pt x="53" y="8"/>
                </a:lnTo>
                <a:lnTo>
                  <a:pt x="74" y="0"/>
                </a:lnTo>
                <a:lnTo>
                  <a:pt x="111" y="16"/>
                </a:lnTo>
                <a:lnTo>
                  <a:pt x="113" y="29"/>
                </a:lnTo>
                <a:lnTo>
                  <a:pt x="113" y="68"/>
                </a:lnTo>
                <a:lnTo>
                  <a:pt x="95" y="107"/>
                </a:lnTo>
                <a:lnTo>
                  <a:pt x="61" y="102"/>
                </a:lnTo>
                <a:lnTo>
                  <a:pt x="42" y="92"/>
                </a:lnTo>
                <a:lnTo>
                  <a:pt x="0" y="34"/>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79" name="Freeform 771"/>
          <p:cNvSpPr>
            <a:spLocks/>
          </p:cNvSpPr>
          <p:nvPr/>
        </p:nvSpPr>
        <p:spPr bwMode="auto">
          <a:xfrm>
            <a:off x="4652963" y="4608513"/>
            <a:ext cx="277812" cy="301625"/>
          </a:xfrm>
          <a:custGeom>
            <a:avLst/>
            <a:gdLst>
              <a:gd name="T0" fmla="*/ 0 w 197"/>
              <a:gd name="T1" fmla="*/ 12700 h 190"/>
              <a:gd name="T2" fmla="*/ 25384 w 197"/>
              <a:gd name="T3" fmla="*/ 0 h 190"/>
              <a:gd name="T4" fmla="*/ 198840 w 197"/>
              <a:gd name="T5" fmla="*/ 28575 h 190"/>
              <a:gd name="T6" fmla="*/ 235506 w 197"/>
              <a:gd name="T7" fmla="*/ 15875 h 190"/>
              <a:gd name="T8" fmla="*/ 276402 w 197"/>
              <a:gd name="T9" fmla="*/ 20637 h 190"/>
              <a:gd name="T10" fmla="*/ 242557 w 197"/>
              <a:gd name="T11" fmla="*/ 46037 h 190"/>
              <a:gd name="T12" fmla="*/ 228455 w 197"/>
              <a:gd name="T13" fmla="*/ 28575 h 190"/>
              <a:gd name="T14" fmla="*/ 187558 w 197"/>
              <a:gd name="T15" fmla="*/ 41275 h 190"/>
              <a:gd name="T16" fmla="*/ 187558 w 197"/>
              <a:gd name="T17" fmla="*/ 123825 h 190"/>
              <a:gd name="T18" fmla="*/ 169226 w 197"/>
              <a:gd name="T19" fmla="*/ 123825 h 190"/>
              <a:gd name="T20" fmla="*/ 169226 w 197"/>
              <a:gd name="T21" fmla="*/ 190500 h 190"/>
              <a:gd name="T22" fmla="*/ 169226 w 197"/>
              <a:gd name="T23" fmla="*/ 287338 h 190"/>
              <a:gd name="T24" fmla="*/ 148072 w 197"/>
              <a:gd name="T25" fmla="*/ 300038 h 190"/>
              <a:gd name="T26" fmla="*/ 121278 w 197"/>
              <a:gd name="T27" fmla="*/ 300038 h 190"/>
              <a:gd name="T28" fmla="*/ 111407 w 197"/>
              <a:gd name="T29" fmla="*/ 277813 h 190"/>
              <a:gd name="T30" fmla="*/ 95895 w 197"/>
              <a:gd name="T31" fmla="*/ 292100 h 190"/>
              <a:gd name="T32" fmla="*/ 69100 w 197"/>
              <a:gd name="T33" fmla="*/ 257175 h 190"/>
              <a:gd name="T34" fmla="*/ 54998 w 197"/>
              <a:gd name="T35" fmla="*/ 153987 h 190"/>
              <a:gd name="T36" fmla="*/ 54998 w 197"/>
              <a:gd name="T37" fmla="*/ 141288 h 190"/>
              <a:gd name="T38" fmla="*/ 0 w 197"/>
              <a:gd name="T39" fmla="*/ 12700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7"/>
              <a:gd name="T61" fmla="*/ 0 h 190"/>
              <a:gd name="T62" fmla="*/ 197 w 197"/>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7" h="190">
                <a:moveTo>
                  <a:pt x="0" y="8"/>
                </a:moveTo>
                <a:lnTo>
                  <a:pt x="18" y="0"/>
                </a:lnTo>
                <a:lnTo>
                  <a:pt x="141" y="18"/>
                </a:lnTo>
                <a:lnTo>
                  <a:pt x="167" y="10"/>
                </a:lnTo>
                <a:lnTo>
                  <a:pt x="196" y="13"/>
                </a:lnTo>
                <a:lnTo>
                  <a:pt x="172" y="29"/>
                </a:lnTo>
                <a:lnTo>
                  <a:pt x="162" y="18"/>
                </a:lnTo>
                <a:lnTo>
                  <a:pt x="133" y="26"/>
                </a:lnTo>
                <a:lnTo>
                  <a:pt x="133" y="78"/>
                </a:lnTo>
                <a:lnTo>
                  <a:pt x="120" y="78"/>
                </a:lnTo>
                <a:lnTo>
                  <a:pt x="120" y="120"/>
                </a:lnTo>
                <a:lnTo>
                  <a:pt x="120" y="181"/>
                </a:lnTo>
                <a:lnTo>
                  <a:pt x="105" y="189"/>
                </a:lnTo>
                <a:lnTo>
                  <a:pt x="86" y="189"/>
                </a:lnTo>
                <a:lnTo>
                  <a:pt x="79" y="175"/>
                </a:lnTo>
                <a:lnTo>
                  <a:pt x="68" y="184"/>
                </a:lnTo>
                <a:lnTo>
                  <a:pt x="49" y="162"/>
                </a:lnTo>
                <a:lnTo>
                  <a:pt x="39" y="97"/>
                </a:lnTo>
                <a:lnTo>
                  <a:pt x="39" y="89"/>
                </a:lnTo>
                <a:lnTo>
                  <a:pt x="0" y="8"/>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80" name="Freeform 772"/>
          <p:cNvSpPr>
            <a:spLocks/>
          </p:cNvSpPr>
          <p:nvPr/>
        </p:nvSpPr>
        <p:spPr bwMode="auto">
          <a:xfrm>
            <a:off x="4056063" y="3546475"/>
            <a:ext cx="176212" cy="168275"/>
          </a:xfrm>
          <a:custGeom>
            <a:avLst/>
            <a:gdLst>
              <a:gd name="T0" fmla="*/ 0 w 125"/>
              <a:gd name="T1" fmla="*/ 166688 h 106"/>
              <a:gd name="T2" fmla="*/ 81762 w 125"/>
              <a:gd name="T3" fmla="*/ 0 h 106"/>
              <a:gd name="T4" fmla="*/ 174802 w 125"/>
              <a:gd name="T5" fmla="*/ 0 h 106"/>
              <a:gd name="T6" fmla="*/ 174802 w 125"/>
              <a:gd name="T7" fmla="*/ 12700 h 106"/>
              <a:gd name="T8" fmla="*/ 174802 w 125"/>
              <a:gd name="T9" fmla="*/ 46037 h 106"/>
              <a:gd name="T10" fmla="*/ 108547 w 125"/>
              <a:gd name="T11" fmla="*/ 46037 h 106"/>
              <a:gd name="T12" fmla="*/ 108547 w 125"/>
              <a:gd name="T13" fmla="*/ 107950 h 106"/>
              <a:gd name="T14" fmla="*/ 81762 w 125"/>
              <a:gd name="T15" fmla="*/ 120650 h 106"/>
              <a:gd name="T16" fmla="*/ 81762 w 125"/>
              <a:gd name="T17" fmla="*/ 153988 h 106"/>
              <a:gd name="T18" fmla="*/ 0 w 125"/>
              <a:gd name="T19" fmla="*/ 166688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06"/>
              <a:gd name="T32" fmla="*/ 125 w 125"/>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06">
                <a:moveTo>
                  <a:pt x="0" y="105"/>
                </a:moveTo>
                <a:lnTo>
                  <a:pt x="58" y="0"/>
                </a:lnTo>
                <a:lnTo>
                  <a:pt x="124" y="0"/>
                </a:lnTo>
                <a:lnTo>
                  <a:pt x="124" y="8"/>
                </a:lnTo>
                <a:lnTo>
                  <a:pt x="124" y="29"/>
                </a:lnTo>
                <a:lnTo>
                  <a:pt x="77" y="29"/>
                </a:lnTo>
                <a:lnTo>
                  <a:pt x="77" y="68"/>
                </a:lnTo>
                <a:lnTo>
                  <a:pt x="58" y="76"/>
                </a:lnTo>
                <a:lnTo>
                  <a:pt x="58" y="97"/>
                </a:lnTo>
                <a:lnTo>
                  <a:pt x="0" y="105"/>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81" name="Freeform 773"/>
          <p:cNvSpPr>
            <a:spLocks/>
          </p:cNvSpPr>
          <p:nvPr/>
        </p:nvSpPr>
        <p:spPr bwMode="auto">
          <a:xfrm>
            <a:off x="4862513" y="3662363"/>
            <a:ext cx="346075" cy="465137"/>
          </a:xfrm>
          <a:custGeom>
            <a:avLst/>
            <a:gdLst>
              <a:gd name="T0" fmla="*/ 0 w 245"/>
              <a:gd name="T1" fmla="*/ 246062 h 293"/>
              <a:gd name="T2" fmla="*/ 18363 w 245"/>
              <a:gd name="T3" fmla="*/ 288925 h 293"/>
              <a:gd name="T4" fmla="*/ 32489 w 245"/>
              <a:gd name="T5" fmla="*/ 338137 h 293"/>
              <a:gd name="T6" fmla="*/ 70628 w 245"/>
              <a:gd name="T7" fmla="*/ 363537 h 293"/>
              <a:gd name="T8" fmla="*/ 115829 w 245"/>
              <a:gd name="T9" fmla="*/ 430212 h 293"/>
              <a:gd name="T10" fmla="*/ 189282 w 245"/>
              <a:gd name="T11" fmla="*/ 463550 h 293"/>
              <a:gd name="T12" fmla="*/ 251434 w 245"/>
              <a:gd name="T13" fmla="*/ 455612 h 293"/>
              <a:gd name="T14" fmla="*/ 292398 w 245"/>
              <a:gd name="T15" fmla="*/ 442912 h 293"/>
              <a:gd name="T16" fmla="*/ 266972 w 245"/>
              <a:gd name="T17" fmla="*/ 392112 h 293"/>
              <a:gd name="T18" fmla="*/ 226008 w 245"/>
              <a:gd name="T19" fmla="*/ 366712 h 293"/>
              <a:gd name="T20" fmla="*/ 255672 w 245"/>
              <a:gd name="T21" fmla="*/ 346075 h 293"/>
              <a:gd name="T22" fmla="*/ 255672 w 245"/>
              <a:gd name="T23" fmla="*/ 304800 h 293"/>
              <a:gd name="T24" fmla="*/ 296636 w 245"/>
              <a:gd name="T25" fmla="*/ 246062 h 293"/>
              <a:gd name="T26" fmla="*/ 314999 w 245"/>
              <a:gd name="T27" fmla="*/ 147637 h 293"/>
              <a:gd name="T28" fmla="*/ 344662 w 245"/>
              <a:gd name="T29" fmla="*/ 125412 h 293"/>
              <a:gd name="T30" fmla="*/ 319237 w 245"/>
              <a:gd name="T31" fmla="*/ 101600 h 293"/>
              <a:gd name="T32" fmla="*/ 310761 w 245"/>
              <a:gd name="T33" fmla="*/ 26987 h 293"/>
              <a:gd name="T34" fmla="*/ 282510 w 245"/>
              <a:gd name="T35" fmla="*/ 0 h 293"/>
              <a:gd name="T36" fmla="*/ 251434 w 245"/>
              <a:gd name="T37" fmla="*/ 30162 h 293"/>
              <a:gd name="T38" fmla="*/ 66390 w 245"/>
              <a:gd name="T39" fmla="*/ 26987 h 293"/>
              <a:gd name="T40" fmla="*/ 66390 w 245"/>
              <a:gd name="T41" fmla="*/ 71437 h 293"/>
              <a:gd name="T42" fmla="*/ 45202 w 245"/>
              <a:gd name="T43" fmla="*/ 76200 h 293"/>
              <a:gd name="T44" fmla="*/ 45202 w 245"/>
              <a:gd name="T45" fmla="*/ 88900 h 293"/>
              <a:gd name="T46" fmla="*/ 45202 w 245"/>
              <a:gd name="T47" fmla="*/ 179387 h 293"/>
              <a:gd name="T48" fmla="*/ 22601 w 245"/>
              <a:gd name="T49" fmla="*/ 179387 h 293"/>
              <a:gd name="T50" fmla="*/ 0 w 245"/>
              <a:gd name="T51" fmla="*/ 246062 h 2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5"/>
              <a:gd name="T79" fmla="*/ 0 h 293"/>
              <a:gd name="T80" fmla="*/ 245 w 245"/>
              <a:gd name="T81" fmla="*/ 293 h 2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5" h="293">
                <a:moveTo>
                  <a:pt x="0" y="155"/>
                </a:moveTo>
                <a:lnTo>
                  <a:pt x="13" y="182"/>
                </a:lnTo>
                <a:lnTo>
                  <a:pt x="23" y="213"/>
                </a:lnTo>
                <a:lnTo>
                  <a:pt x="50" y="229"/>
                </a:lnTo>
                <a:lnTo>
                  <a:pt x="82" y="271"/>
                </a:lnTo>
                <a:lnTo>
                  <a:pt x="134" y="292"/>
                </a:lnTo>
                <a:lnTo>
                  <a:pt x="178" y="287"/>
                </a:lnTo>
                <a:lnTo>
                  <a:pt x="207" y="279"/>
                </a:lnTo>
                <a:lnTo>
                  <a:pt x="189" y="247"/>
                </a:lnTo>
                <a:lnTo>
                  <a:pt x="160" y="231"/>
                </a:lnTo>
                <a:lnTo>
                  <a:pt x="181" y="218"/>
                </a:lnTo>
                <a:lnTo>
                  <a:pt x="181" y="192"/>
                </a:lnTo>
                <a:lnTo>
                  <a:pt x="210" y="155"/>
                </a:lnTo>
                <a:lnTo>
                  <a:pt x="223" y="93"/>
                </a:lnTo>
                <a:lnTo>
                  <a:pt x="244" y="79"/>
                </a:lnTo>
                <a:lnTo>
                  <a:pt x="226" y="64"/>
                </a:lnTo>
                <a:lnTo>
                  <a:pt x="220" y="17"/>
                </a:lnTo>
                <a:lnTo>
                  <a:pt x="200" y="0"/>
                </a:lnTo>
                <a:lnTo>
                  <a:pt x="178" y="19"/>
                </a:lnTo>
                <a:lnTo>
                  <a:pt x="47" y="17"/>
                </a:lnTo>
                <a:lnTo>
                  <a:pt x="47" y="45"/>
                </a:lnTo>
                <a:lnTo>
                  <a:pt x="32" y="48"/>
                </a:lnTo>
                <a:lnTo>
                  <a:pt x="32" y="56"/>
                </a:lnTo>
                <a:lnTo>
                  <a:pt x="32" y="113"/>
                </a:lnTo>
                <a:lnTo>
                  <a:pt x="16" y="113"/>
                </a:lnTo>
                <a:lnTo>
                  <a:pt x="0" y="155"/>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82" name="Freeform 774"/>
          <p:cNvSpPr>
            <a:spLocks/>
          </p:cNvSpPr>
          <p:nvPr/>
        </p:nvSpPr>
        <p:spPr bwMode="auto">
          <a:xfrm>
            <a:off x="5048250" y="4824413"/>
            <a:ext cx="23813" cy="39687"/>
          </a:xfrm>
          <a:custGeom>
            <a:avLst/>
            <a:gdLst>
              <a:gd name="T0" fmla="*/ 0 w 17"/>
              <a:gd name="T1" fmla="*/ 20637 h 25"/>
              <a:gd name="T2" fmla="*/ 15408 w 17"/>
              <a:gd name="T3" fmla="*/ 38100 h 25"/>
              <a:gd name="T4" fmla="*/ 22412 w 17"/>
              <a:gd name="T5" fmla="*/ 25400 h 25"/>
              <a:gd name="T6" fmla="*/ 22412 w 17"/>
              <a:gd name="T7" fmla="*/ 0 h 25"/>
              <a:gd name="T8" fmla="*/ 0 w 17"/>
              <a:gd name="T9" fmla="*/ 20637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13"/>
                </a:moveTo>
                <a:lnTo>
                  <a:pt x="11" y="24"/>
                </a:lnTo>
                <a:lnTo>
                  <a:pt x="16" y="16"/>
                </a:lnTo>
                <a:lnTo>
                  <a:pt x="16" y="0"/>
                </a:lnTo>
                <a:lnTo>
                  <a:pt x="0" y="13"/>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83" name="Freeform 775"/>
          <p:cNvSpPr>
            <a:spLocks/>
          </p:cNvSpPr>
          <p:nvPr/>
        </p:nvSpPr>
        <p:spPr bwMode="auto">
          <a:xfrm>
            <a:off x="5022850" y="4233863"/>
            <a:ext cx="227013" cy="250825"/>
          </a:xfrm>
          <a:custGeom>
            <a:avLst/>
            <a:gdLst>
              <a:gd name="T0" fmla="*/ 0 w 161"/>
              <a:gd name="T1" fmla="*/ 79375 h 158"/>
              <a:gd name="T2" fmla="*/ 4230 w 161"/>
              <a:gd name="T3" fmla="*/ 128587 h 158"/>
              <a:gd name="T4" fmla="*/ 32430 w 161"/>
              <a:gd name="T5" fmla="*/ 179387 h 158"/>
              <a:gd name="T6" fmla="*/ 66271 w 161"/>
              <a:gd name="T7" fmla="*/ 195262 h 158"/>
              <a:gd name="T8" fmla="*/ 91651 w 161"/>
              <a:gd name="T9" fmla="*/ 203200 h 158"/>
              <a:gd name="T10" fmla="*/ 111391 w 161"/>
              <a:gd name="T11" fmla="*/ 249238 h 158"/>
              <a:gd name="T12" fmla="*/ 195993 w 161"/>
              <a:gd name="T13" fmla="*/ 246063 h 158"/>
              <a:gd name="T14" fmla="*/ 225603 w 161"/>
              <a:gd name="T15" fmla="*/ 223838 h 158"/>
              <a:gd name="T16" fmla="*/ 191763 w 161"/>
              <a:gd name="T17" fmla="*/ 125413 h 158"/>
              <a:gd name="T18" fmla="*/ 203043 w 161"/>
              <a:gd name="T19" fmla="*/ 82550 h 158"/>
              <a:gd name="T20" fmla="*/ 95881 w 161"/>
              <a:gd name="T21" fmla="*/ 0 h 158"/>
              <a:gd name="T22" fmla="*/ 66271 w 161"/>
              <a:gd name="T23" fmla="*/ 46037 h 158"/>
              <a:gd name="T24" fmla="*/ 54991 w 161"/>
              <a:gd name="T25" fmla="*/ 28575 h 158"/>
              <a:gd name="T26" fmla="*/ 47941 w 161"/>
              <a:gd name="T27" fmla="*/ 46037 h 158"/>
              <a:gd name="T28" fmla="*/ 47941 w 161"/>
              <a:gd name="T29" fmla="*/ 0 h 158"/>
              <a:gd name="T30" fmla="*/ 18330 w 161"/>
              <a:gd name="T31" fmla="*/ 0 h 158"/>
              <a:gd name="T32" fmla="*/ 22560 w 161"/>
              <a:gd name="T33" fmla="*/ 33337 h 158"/>
              <a:gd name="T34" fmla="*/ 25380 w 161"/>
              <a:gd name="T35" fmla="*/ 53975 h 158"/>
              <a:gd name="T36" fmla="*/ 0 w 161"/>
              <a:gd name="T37" fmla="*/ 79375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
              <a:gd name="T58" fmla="*/ 0 h 158"/>
              <a:gd name="T59" fmla="*/ 161 w 161"/>
              <a:gd name="T60" fmla="*/ 158 h 1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 h="158">
                <a:moveTo>
                  <a:pt x="0" y="50"/>
                </a:moveTo>
                <a:lnTo>
                  <a:pt x="3" y="81"/>
                </a:lnTo>
                <a:lnTo>
                  <a:pt x="23" y="113"/>
                </a:lnTo>
                <a:lnTo>
                  <a:pt x="47" y="123"/>
                </a:lnTo>
                <a:lnTo>
                  <a:pt x="65" y="128"/>
                </a:lnTo>
                <a:lnTo>
                  <a:pt x="79" y="157"/>
                </a:lnTo>
                <a:lnTo>
                  <a:pt x="139" y="155"/>
                </a:lnTo>
                <a:lnTo>
                  <a:pt x="160" y="141"/>
                </a:lnTo>
                <a:lnTo>
                  <a:pt x="136" y="79"/>
                </a:lnTo>
                <a:lnTo>
                  <a:pt x="144" y="52"/>
                </a:lnTo>
                <a:lnTo>
                  <a:pt x="68" y="0"/>
                </a:lnTo>
                <a:lnTo>
                  <a:pt x="47" y="29"/>
                </a:lnTo>
                <a:lnTo>
                  <a:pt x="39" y="18"/>
                </a:lnTo>
                <a:lnTo>
                  <a:pt x="34" y="29"/>
                </a:lnTo>
                <a:lnTo>
                  <a:pt x="34" y="0"/>
                </a:lnTo>
                <a:lnTo>
                  <a:pt x="13" y="0"/>
                </a:lnTo>
                <a:lnTo>
                  <a:pt x="16" y="21"/>
                </a:lnTo>
                <a:lnTo>
                  <a:pt x="18" y="34"/>
                </a:lnTo>
                <a:lnTo>
                  <a:pt x="0" y="50"/>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84" name="Freeform 776"/>
          <p:cNvSpPr>
            <a:spLocks/>
          </p:cNvSpPr>
          <p:nvPr/>
        </p:nvSpPr>
        <p:spPr bwMode="auto">
          <a:xfrm>
            <a:off x="6435725" y="3721100"/>
            <a:ext cx="163513" cy="355600"/>
          </a:xfrm>
          <a:custGeom>
            <a:avLst/>
            <a:gdLst>
              <a:gd name="T0" fmla="*/ 0 w 116"/>
              <a:gd name="T1" fmla="*/ 58738 h 224"/>
              <a:gd name="T2" fmla="*/ 7048 w 116"/>
              <a:gd name="T3" fmla="*/ 25400 h 224"/>
              <a:gd name="T4" fmla="*/ 50745 w 116"/>
              <a:gd name="T5" fmla="*/ 0 h 224"/>
              <a:gd name="T6" fmla="*/ 69070 w 116"/>
              <a:gd name="T7" fmla="*/ 25400 h 224"/>
              <a:gd name="T8" fmla="*/ 66251 w 116"/>
              <a:gd name="T9" fmla="*/ 76200 h 224"/>
              <a:gd name="T10" fmla="*/ 116996 w 116"/>
              <a:gd name="T11" fmla="*/ 58738 h 224"/>
              <a:gd name="T12" fmla="*/ 140959 w 116"/>
              <a:gd name="T13" fmla="*/ 76200 h 224"/>
              <a:gd name="T14" fmla="*/ 162103 w 116"/>
              <a:gd name="T15" fmla="*/ 125413 h 224"/>
              <a:gd name="T16" fmla="*/ 155055 w 116"/>
              <a:gd name="T17" fmla="*/ 155575 h 224"/>
              <a:gd name="T18" fmla="*/ 114177 w 116"/>
              <a:gd name="T19" fmla="*/ 150813 h 224"/>
              <a:gd name="T20" fmla="*/ 102900 w 116"/>
              <a:gd name="T21" fmla="*/ 163513 h 224"/>
              <a:gd name="T22" fmla="*/ 107129 w 116"/>
              <a:gd name="T23" fmla="*/ 217488 h 224"/>
              <a:gd name="T24" fmla="*/ 50745 w 116"/>
              <a:gd name="T25" fmla="*/ 171450 h 224"/>
              <a:gd name="T26" fmla="*/ 29601 w 116"/>
              <a:gd name="T27" fmla="*/ 250825 h 224"/>
              <a:gd name="T28" fmla="*/ 57793 w 116"/>
              <a:gd name="T29" fmla="*/ 320675 h 224"/>
              <a:gd name="T30" fmla="*/ 91624 w 116"/>
              <a:gd name="T31" fmla="*/ 346075 h 224"/>
              <a:gd name="T32" fmla="*/ 73299 w 116"/>
              <a:gd name="T33" fmla="*/ 354013 h 224"/>
              <a:gd name="T34" fmla="*/ 66251 w 116"/>
              <a:gd name="T35" fmla="*/ 338138 h 224"/>
              <a:gd name="T36" fmla="*/ 54974 w 116"/>
              <a:gd name="T37" fmla="*/ 338138 h 224"/>
              <a:gd name="T38" fmla="*/ 14096 w 116"/>
              <a:gd name="T39" fmla="*/ 295275 h 224"/>
              <a:gd name="T40" fmla="*/ 18325 w 116"/>
              <a:gd name="T41" fmla="*/ 254000 h 224"/>
              <a:gd name="T42" fmla="*/ 36649 w 116"/>
              <a:gd name="T43" fmla="*/ 212725 h 224"/>
              <a:gd name="T44" fmla="*/ 9867 w 116"/>
              <a:gd name="T45" fmla="*/ 142875 h 224"/>
              <a:gd name="T46" fmla="*/ 22554 w 116"/>
              <a:gd name="T47" fmla="*/ 107950 h 224"/>
              <a:gd name="T48" fmla="*/ 0 w 116"/>
              <a:gd name="T49" fmla="*/ 58738 h 2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
              <a:gd name="T76" fmla="*/ 0 h 224"/>
              <a:gd name="T77" fmla="*/ 116 w 116"/>
              <a:gd name="T78" fmla="*/ 224 h 2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 h="224">
                <a:moveTo>
                  <a:pt x="0" y="37"/>
                </a:moveTo>
                <a:lnTo>
                  <a:pt x="5" y="16"/>
                </a:lnTo>
                <a:lnTo>
                  <a:pt x="36" y="0"/>
                </a:lnTo>
                <a:lnTo>
                  <a:pt x="49" y="16"/>
                </a:lnTo>
                <a:lnTo>
                  <a:pt x="47" y="48"/>
                </a:lnTo>
                <a:lnTo>
                  <a:pt x="83" y="37"/>
                </a:lnTo>
                <a:lnTo>
                  <a:pt x="100" y="48"/>
                </a:lnTo>
                <a:lnTo>
                  <a:pt x="115" y="79"/>
                </a:lnTo>
                <a:lnTo>
                  <a:pt x="110" y="98"/>
                </a:lnTo>
                <a:lnTo>
                  <a:pt x="81" y="95"/>
                </a:lnTo>
                <a:lnTo>
                  <a:pt x="73" y="103"/>
                </a:lnTo>
                <a:lnTo>
                  <a:pt x="76" y="137"/>
                </a:lnTo>
                <a:lnTo>
                  <a:pt x="36" y="108"/>
                </a:lnTo>
                <a:lnTo>
                  <a:pt x="21" y="158"/>
                </a:lnTo>
                <a:lnTo>
                  <a:pt x="41" y="202"/>
                </a:lnTo>
                <a:lnTo>
                  <a:pt x="65" y="218"/>
                </a:lnTo>
                <a:lnTo>
                  <a:pt x="52" y="223"/>
                </a:lnTo>
                <a:lnTo>
                  <a:pt x="47" y="213"/>
                </a:lnTo>
                <a:lnTo>
                  <a:pt x="39" y="213"/>
                </a:lnTo>
                <a:lnTo>
                  <a:pt x="10" y="186"/>
                </a:lnTo>
                <a:lnTo>
                  <a:pt x="13" y="160"/>
                </a:lnTo>
                <a:lnTo>
                  <a:pt x="26" y="134"/>
                </a:lnTo>
                <a:lnTo>
                  <a:pt x="7" y="90"/>
                </a:lnTo>
                <a:lnTo>
                  <a:pt x="16" y="68"/>
                </a:lnTo>
                <a:lnTo>
                  <a:pt x="0" y="37"/>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85" name="Freeform 777"/>
          <p:cNvSpPr>
            <a:spLocks/>
          </p:cNvSpPr>
          <p:nvPr/>
        </p:nvSpPr>
        <p:spPr bwMode="auto">
          <a:xfrm>
            <a:off x="4403725" y="3946525"/>
            <a:ext cx="47625" cy="122238"/>
          </a:xfrm>
          <a:custGeom>
            <a:avLst/>
            <a:gdLst>
              <a:gd name="T0" fmla="*/ 0 w 33"/>
              <a:gd name="T1" fmla="*/ 0 h 77"/>
              <a:gd name="T2" fmla="*/ 23091 w 33"/>
              <a:gd name="T3" fmla="*/ 4763 h 77"/>
              <a:gd name="T4" fmla="*/ 46182 w 33"/>
              <a:gd name="T5" fmla="*/ 115888 h 77"/>
              <a:gd name="T6" fmla="*/ 34636 w 33"/>
              <a:gd name="T7" fmla="*/ 120650 h 77"/>
              <a:gd name="T8" fmla="*/ 0 w 33"/>
              <a:gd name="T9" fmla="*/ 0 h 77"/>
              <a:gd name="T10" fmla="*/ 0 60000 65536"/>
              <a:gd name="T11" fmla="*/ 0 60000 65536"/>
              <a:gd name="T12" fmla="*/ 0 60000 65536"/>
              <a:gd name="T13" fmla="*/ 0 60000 65536"/>
              <a:gd name="T14" fmla="*/ 0 60000 65536"/>
              <a:gd name="T15" fmla="*/ 0 w 33"/>
              <a:gd name="T16" fmla="*/ 0 h 77"/>
              <a:gd name="T17" fmla="*/ 33 w 33"/>
              <a:gd name="T18" fmla="*/ 77 h 77"/>
            </a:gdLst>
            <a:ahLst/>
            <a:cxnLst>
              <a:cxn ang="T10">
                <a:pos x="T0" y="T1"/>
              </a:cxn>
              <a:cxn ang="T11">
                <a:pos x="T2" y="T3"/>
              </a:cxn>
              <a:cxn ang="T12">
                <a:pos x="T4" y="T5"/>
              </a:cxn>
              <a:cxn ang="T13">
                <a:pos x="T6" y="T7"/>
              </a:cxn>
              <a:cxn ang="T14">
                <a:pos x="T8" y="T9"/>
              </a:cxn>
            </a:cxnLst>
            <a:rect l="T15" t="T16" r="T17" b="T18"/>
            <a:pathLst>
              <a:path w="33" h="77">
                <a:moveTo>
                  <a:pt x="0" y="0"/>
                </a:moveTo>
                <a:lnTo>
                  <a:pt x="16" y="3"/>
                </a:lnTo>
                <a:lnTo>
                  <a:pt x="32" y="73"/>
                </a:lnTo>
                <a:lnTo>
                  <a:pt x="24" y="76"/>
                </a:lnTo>
                <a:lnTo>
                  <a:pt x="0" y="0"/>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86" name="Freeform 778"/>
          <p:cNvSpPr>
            <a:spLocks/>
          </p:cNvSpPr>
          <p:nvPr/>
        </p:nvSpPr>
        <p:spPr bwMode="auto">
          <a:xfrm>
            <a:off x="5026025" y="4117975"/>
            <a:ext cx="109538" cy="125413"/>
          </a:xfrm>
          <a:custGeom>
            <a:avLst/>
            <a:gdLst>
              <a:gd name="T0" fmla="*/ 0 w 77"/>
              <a:gd name="T1" fmla="*/ 123825 h 79"/>
              <a:gd name="T2" fmla="*/ 14226 w 77"/>
              <a:gd name="T3" fmla="*/ 115888 h 79"/>
              <a:gd name="T4" fmla="*/ 44100 w 77"/>
              <a:gd name="T5" fmla="*/ 115888 h 79"/>
              <a:gd name="T6" fmla="*/ 44100 w 77"/>
              <a:gd name="T7" fmla="*/ 98425 h 79"/>
              <a:gd name="T8" fmla="*/ 88199 w 77"/>
              <a:gd name="T9" fmla="*/ 85725 h 79"/>
              <a:gd name="T10" fmla="*/ 108115 w 77"/>
              <a:gd name="T11" fmla="*/ 44450 h 79"/>
              <a:gd name="T12" fmla="*/ 88199 w 77"/>
              <a:gd name="T13" fmla="*/ 0 h 79"/>
              <a:gd name="T14" fmla="*/ 25606 w 77"/>
              <a:gd name="T15" fmla="*/ 7938 h 79"/>
              <a:gd name="T16" fmla="*/ 32719 w 77"/>
              <a:gd name="T17" fmla="*/ 41275 h 79"/>
              <a:gd name="T18" fmla="*/ 18493 w 77"/>
              <a:gd name="T19" fmla="*/ 65088 h 79"/>
              <a:gd name="T20" fmla="*/ 0 w 77"/>
              <a:gd name="T21" fmla="*/ 123825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79"/>
              <a:gd name="T35" fmla="*/ 77 w 77"/>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79">
                <a:moveTo>
                  <a:pt x="0" y="78"/>
                </a:moveTo>
                <a:lnTo>
                  <a:pt x="10" y="73"/>
                </a:lnTo>
                <a:lnTo>
                  <a:pt x="31" y="73"/>
                </a:lnTo>
                <a:lnTo>
                  <a:pt x="31" y="62"/>
                </a:lnTo>
                <a:lnTo>
                  <a:pt x="62" y="54"/>
                </a:lnTo>
                <a:lnTo>
                  <a:pt x="76" y="28"/>
                </a:lnTo>
                <a:lnTo>
                  <a:pt x="62" y="0"/>
                </a:lnTo>
                <a:lnTo>
                  <a:pt x="18" y="5"/>
                </a:lnTo>
                <a:lnTo>
                  <a:pt x="23" y="26"/>
                </a:lnTo>
                <a:lnTo>
                  <a:pt x="13" y="41"/>
                </a:lnTo>
                <a:lnTo>
                  <a:pt x="0" y="78"/>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87" name="Freeform 779"/>
          <p:cNvSpPr>
            <a:spLocks/>
          </p:cNvSpPr>
          <p:nvPr/>
        </p:nvSpPr>
        <p:spPr bwMode="auto">
          <a:xfrm>
            <a:off x="919163" y="2173288"/>
            <a:ext cx="622300" cy="614362"/>
          </a:xfrm>
          <a:custGeom>
            <a:avLst/>
            <a:gdLst>
              <a:gd name="T0" fmla="*/ 39511 w 441"/>
              <a:gd name="T1" fmla="*/ 246062 h 387"/>
              <a:gd name="T2" fmla="*/ 43744 w 441"/>
              <a:gd name="T3" fmla="*/ 269875 h 387"/>
              <a:gd name="T4" fmla="*/ 114300 w 441"/>
              <a:gd name="T5" fmla="*/ 282575 h 387"/>
              <a:gd name="T6" fmla="*/ 139700 w 441"/>
              <a:gd name="T7" fmla="*/ 274637 h 387"/>
              <a:gd name="T8" fmla="*/ 62089 w 441"/>
              <a:gd name="T9" fmla="*/ 346075 h 387"/>
              <a:gd name="T10" fmla="*/ 59267 w 441"/>
              <a:gd name="T11" fmla="*/ 379412 h 387"/>
              <a:gd name="T12" fmla="*/ 59267 w 441"/>
              <a:gd name="T13" fmla="*/ 400050 h 387"/>
              <a:gd name="T14" fmla="*/ 73378 w 441"/>
              <a:gd name="T15" fmla="*/ 428625 h 387"/>
              <a:gd name="T16" fmla="*/ 107244 w 441"/>
              <a:gd name="T17" fmla="*/ 449262 h 387"/>
              <a:gd name="T18" fmla="*/ 118533 w 441"/>
              <a:gd name="T19" fmla="*/ 428625 h 387"/>
              <a:gd name="T20" fmla="*/ 125589 w 441"/>
              <a:gd name="T21" fmla="*/ 487362 h 387"/>
              <a:gd name="T22" fmla="*/ 191911 w 441"/>
              <a:gd name="T23" fmla="*/ 492125 h 387"/>
              <a:gd name="T24" fmla="*/ 210256 w 441"/>
              <a:gd name="T25" fmla="*/ 487362 h 387"/>
              <a:gd name="T26" fmla="*/ 194733 w 441"/>
              <a:gd name="T27" fmla="*/ 549275 h 387"/>
              <a:gd name="T28" fmla="*/ 162278 w 441"/>
              <a:gd name="T29" fmla="*/ 577850 h 387"/>
              <a:gd name="T30" fmla="*/ 98778 w 441"/>
              <a:gd name="T31" fmla="*/ 612775 h 387"/>
              <a:gd name="T32" fmla="*/ 173567 w 441"/>
              <a:gd name="T33" fmla="*/ 587375 h 387"/>
              <a:gd name="T34" fmla="*/ 184856 w 441"/>
              <a:gd name="T35" fmla="*/ 557212 h 387"/>
              <a:gd name="T36" fmla="*/ 287867 w 441"/>
              <a:gd name="T37" fmla="*/ 500062 h 387"/>
              <a:gd name="T38" fmla="*/ 287867 w 441"/>
              <a:gd name="T39" fmla="*/ 457200 h 387"/>
              <a:gd name="T40" fmla="*/ 369711 w 441"/>
              <a:gd name="T41" fmla="*/ 358775 h 387"/>
              <a:gd name="T42" fmla="*/ 388056 w 441"/>
              <a:gd name="T43" fmla="*/ 382587 h 387"/>
              <a:gd name="T44" fmla="*/ 395111 w 441"/>
              <a:gd name="T45" fmla="*/ 403225 h 387"/>
              <a:gd name="T46" fmla="*/ 335844 w 441"/>
              <a:gd name="T47" fmla="*/ 446087 h 387"/>
              <a:gd name="T48" fmla="*/ 340078 w 441"/>
              <a:gd name="T49" fmla="*/ 466725 h 387"/>
              <a:gd name="T50" fmla="*/ 417689 w 441"/>
              <a:gd name="T51" fmla="*/ 420687 h 387"/>
              <a:gd name="T52" fmla="*/ 421922 w 441"/>
              <a:gd name="T53" fmla="*/ 390525 h 387"/>
              <a:gd name="T54" fmla="*/ 450144 w 441"/>
              <a:gd name="T55" fmla="*/ 395287 h 387"/>
              <a:gd name="T56" fmla="*/ 499533 w 441"/>
              <a:gd name="T57" fmla="*/ 436562 h 387"/>
              <a:gd name="T58" fmla="*/ 595489 w 441"/>
              <a:gd name="T59" fmla="*/ 436562 h 387"/>
              <a:gd name="T60" fmla="*/ 591256 w 441"/>
              <a:gd name="T61" fmla="*/ 454025 h 387"/>
              <a:gd name="T62" fmla="*/ 620889 w 441"/>
              <a:gd name="T63" fmla="*/ 457200 h 387"/>
              <a:gd name="T64" fmla="*/ 561622 w 441"/>
              <a:gd name="T65" fmla="*/ 428625 h 387"/>
              <a:gd name="T66" fmla="*/ 340078 w 441"/>
              <a:gd name="T67" fmla="*/ 38100 h 387"/>
              <a:gd name="T68" fmla="*/ 273756 w 441"/>
              <a:gd name="T69" fmla="*/ 12700 h 387"/>
              <a:gd name="T70" fmla="*/ 246944 w 441"/>
              <a:gd name="T71" fmla="*/ 20637 h 387"/>
              <a:gd name="T72" fmla="*/ 235656 w 441"/>
              <a:gd name="T73" fmla="*/ 0 h 387"/>
              <a:gd name="T74" fmla="*/ 173567 w 441"/>
              <a:gd name="T75" fmla="*/ 25400 h 387"/>
              <a:gd name="T76" fmla="*/ 166511 w 441"/>
              <a:gd name="T77" fmla="*/ 33337 h 387"/>
              <a:gd name="T78" fmla="*/ 135467 w 441"/>
              <a:gd name="T79" fmla="*/ 63500 h 387"/>
              <a:gd name="T80" fmla="*/ 95956 w 441"/>
              <a:gd name="T81" fmla="*/ 92075 h 387"/>
              <a:gd name="T82" fmla="*/ 43744 w 441"/>
              <a:gd name="T83" fmla="*/ 120650 h 387"/>
              <a:gd name="T84" fmla="*/ 95956 w 441"/>
              <a:gd name="T85" fmla="*/ 176212 h 387"/>
              <a:gd name="T86" fmla="*/ 125589 w 441"/>
              <a:gd name="T87" fmla="*/ 192087 h 387"/>
              <a:gd name="T88" fmla="*/ 150989 w 441"/>
              <a:gd name="T89" fmla="*/ 207962 h 387"/>
              <a:gd name="T90" fmla="*/ 95956 w 441"/>
              <a:gd name="T91" fmla="*/ 212725 h 387"/>
              <a:gd name="T92" fmla="*/ 69144 w 441"/>
              <a:gd name="T93" fmla="*/ 195262 h 3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1"/>
              <a:gd name="T142" fmla="*/ 0 h 387"/>
              <a:gd name="T143" fmla="*/ 441 w 441"/>
              <a:gd name="T144" fmla="*/ 387 h 3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1" h="387">
                <a:moveTo>
                  <a:pt x="0" y="147"/>
                </a:moveTo>
                <a:lnTo>
                  <a:pt x="28" y="155"/>
                </a:lnTo>
                <a:lnTo>
                  <a:pt x="20" y="158"/>
                </a:lnTo>
                <a:lnTo>
                  <a:pt x="31" y="170"/>
                </a:lnTo>
                <a:lnTo>
                  <a:pt x="76" y="170"/>
                </a:lnTo>
                <a:lnTo>
                  <a:pt x="81" y="178"/>
                </a:lnTo>
                <a:lnTo>
                  <a:pt x="110" y="168"/>
                </a:lnTo>
                <a:lnTo>
                  <a:pt x="99" y="173"/>
                </a:lnTo>
                <a:lnTo>
                  <a:pt x="104" y="197"/>
                </a:lnTo>
                <a:lnTo>
                  <a:pt x="44" y="218"/>
                </a:lnTo>
                <a:lnTo>
                  <a:pt x="28" y="241"/>
                </a:lnTo>
                <a:lnTo>
                  <a:pt x="42" y="239"/>
                </a:lnTo>
                <a:lnTo>
                  <a:pt x="34" y="244"/>
                </a:lnTo>
                <a:lnTo>
                  <a:pt x="42" y="252"/>
                </a:lnTo>
                <a:lnTo>
                  <a:pt x="65" y="257"/>
                </a:lnTo>
                <a:lnTo>
                  <a:pt x="52" y="270"/>
                </a:lnTo>
                <a:lnTo>
                  <a:pt x="65" y="281"/>
                </a:lnTo>
                <a:lnTo>
                  <a:pt x="76" y="283"/>
                </a:lnTo>
                <a:lnTo>
                  <a:pt x="99" y="257"/>
                </a:lnTo>
                <a:lnTo>
                  <a:pt x="84" y="270"/>
                </a:lnTo>
                <a:lnTo>
                  <a:pt x="96" y="294"/>
                </a:lnTo>
                <a:lnTo>
                  <a:pt x="89" y="307"/>
                </a:lnTo>
                <a:lnTo>
                  <a:pt x="115" y="291"/>
                </a:lnTo>
                <a:lnTo>
                  <a:pt x="136" y="310"/>
                </a:lnTo>
                <a:lnTo>
                  <a:pt x="141" y="296"/>
                </a:lnTo>
                <a:lnTo>
                  <a:pt x="149" y="307"/>
                </a:lnTo>
                <a:lnTo>
                  <a:pt x="167" y="294"/>
                </a:lnTo>
                <a:lnTo>
                  <a:pt x="138" y="346"/>
                </a:lnTo>
                <a:lnTo>
                  <a:pt x="118" y="354"/>
                </a:lnTo>
                <a:lnTo>
                  <a:pt x="115" y="364"/>
                </a:lnTo>
                <a:lnTo>
                  <a:pt x="89" y="364"/>
                </a:lnTo>
                <a:lnTo>
                  <a:pt x="70" y="386"/>
                </a:lnTo>
                <a:lnTo>
                  <a:pt x="96" y="367"/>
                </a:lnTo>
                <a:lnTo>
                  <a:pt x="123" y="370"/>
                </a:lnTo>
                <a:lnTo>
                  <a:pt x="138" y="359"/>
                </a:lnTo>
                <a:lnTo>
                  <a:pt x="131" y="351"/>
                </a:lnTo>
                <a:lnTo>
                  <a:pt x="149" y="351"/>
                </a:lnTo>
                <a:lnTo>
                  <a:pt x="204" y="315"/>
                </a:lnTo>
                <a:lnTo>
                  <a:pt x="217" y="299"/>
                </a:lnTo>
                <a:lnTo>
                  <a:pt x="204" y="288"/>
                </a:lnTo>
                <a:lnTo>
                  <a:pt x="257" y="246"/>
                </a:lnTo>
                <a:lnTo>
                  <a:pt x="262" y="226"/>
                </a:lnTo>
                <a:lnTo>
                  <a:pt x="259" y="246"/>
                </a:lnTo>
                <a:lnTo>
                  <a:pt x="275" y="241"/>
                </a:lnTo>
                <a:lnTo>
                  <a:pt x="267" y="252"/>
                </a:lnTo>
                <a:lnTo>
                  <a:pt x="280" y="254"/>
                </a:lnTo>
                <a:lnTo>
                  <a:pt x="246" y="257"/>
                </a:lnTo>
                <a:lnTo>
                  <a:pt x="238" y="281"/>
                </a:lnTo>
                <a:lnTo>
                  <a:pt x="254" y="281"/>
                </a:lnTo>
                <a:lnTo>
                  <a:pt x="241" y="294"/>
                </a:lnTo>
                <a:lnTo>
                  <a:pt x="285" y="275"/>
                </a:lnTo>
                <a:lnTo>
                  <a:pt x="296" y="265"/>
                </a:lnTo>
                <a:lnTo>
                  <a:pt x="285" y="257"/>
                </a:lnTo>
                <a:lnTo>
                  <a:pt x="299" y="246"/>
                </a:lnTo>
                <a:lnTo>
                  <a:pt x="296" y="254"/>
                </a:lnTo>
                <a:lnTo>
                  <a:pt x="319" y="249"/>
                </a:lnTo>
                <a:lnTo>
                  <a:pt x="314" y="260"/>
                </a:lnTo>
                <a:lnTo>
                  <a:pt x="354" y="275"/>
                </a:lnTo>
                <a:lnTo>
                  <a:pt x="411" y="281"/>
                </a:lnTo>
                <a:lnTo>
                  <a:pt x="422" y="275"/>
                </a:lnTo>
                <a:lnTo>
                  <a:pt x="427" y="278"/>
                </a:lnTo>
                <a:lnTo>
                  <a:pt x="419" y="286"/>
                </a:lnTo>
                <a:lnTo>
                  <a:pt x="432" y="294"/>
                </a:lnTo>
                <a:lnTo>
                  <a:pt x="440" y="288"/>
                </a:lnTo>
                <a:lnTo>
                  <a:pt x="427" y="270"/>
                </a:lnTo>
                <a:lnTo>
                  <a:pt x="398" y="270"/>
                </a:lnTo>
                <a:lnTo>
                  <a:pt x="398" y="45"/>
                </a:lnTo>
                <a:lnTo>
                  <a:pt x="241" y="24"/>
                </a:lnTo>
                <a:lnTo>
                  <a:pt x="236" y="13"/>
                </a:lnTo>
                <a:lnTo>
                  <a:pt x="194" y="8"/>
                </a:lnTo>
                <a:lnTo>
                  <a:pt x="189" y="16"/>
                </a:lnTo>
                <a:lnTo>
                  <a:pt x="175" y="13"/>
                </a:lnTo>
                <a:lnTo>
                  <a:pt x="186" y="5"/>
                </a:lnTo>
                <a:lnTo>
                  <a:pt x="167" y="0"/>
                </a:lnTo>
                <a:lnTo>
                  <a:pt x="152" y="13"/>
                </a:lnTo>
                <a:lnTo>
                  <a:pt x="123" y="16"/>
                </a:lnTo>
                <a:lnTo>
                  <a:pt x="120" y="32"/>
                </a:lnTo>
                <a:lnTo>
                  <a:pt x="118" y="21"/>
                </a:lnTo>
                <a:lnTo>
                  <a:pt x="91" y="29"/>
                </a:lnTo>
                <a:lnTo>
                  <a:pt x="96" y="40"/>
                </a:lnTo>
                <a:lnTo>
                  <a:pt x="84" y="37"/>
                </a:lnTo>
                <a:lnTo>
                  <a:pt x="68" y="58"/>
                </a:lnTo>
                <a:lnTo>
                  <a:pt x="28" y="63"/>
                </a:lnTo>
                <a:lnTo>
                  <a:pt x="31" y="76"/>
                </a:lnTo>
                <a:lnTo>
                  <a:pt x="20" y="79"/>
                </a:lnTo>
                <a:lnTo>
                  <a:pt x="68" y="111"/>
                </a:lnTo>
                <a:lnTo>
                  <a:pt x="128" y="126"/>
                </a:lnTo>
                <a:lnTo>
                  <a:pt x="89" y="121"/>
                </a:lnTo>
                <a:lnTo>
                  <a:pt x="91" y="128"/>
                </a:lnTo>
                <a:lnTo>
                  <a:pt x="107" y="131"/>
                </a:lnTo>
                <a:lnTo>
                  <a:pt x="91" y="136"/>
                </a:lnTo>
                <a:lnTo>
                  <a:pt x="68" y="134"/>
                </a:lnTo>
                <a:lnTo>
                  <a:pt x="68" y="123"/>
                </a:lnTo>
                <a:lnTo>
                  <a:pt x="49" y="123"/>
                </a:lnTo>
                <a:lnTo>
                  <a:pt x="0" y="147"/>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88" name="Freeform 780"/>
          <p:cNvSpPr>
            <a:spLocks/>
          </p:cNvSpPr>
          <p:nvPr/>
        </p:nvSpPr>
        <p:spPr bwMode="auto">
          <a:xfrm>
            <a:off x="1539875" y="2619375"/>
            <a:ext cx="171450" cy="171450"/>
          </a:xfrm>
          <a:custGeom>
            <a:avLst/>
            <a:gdLst>
              <a:gd name="T0" fmla="*/ 0 w 122"/>
              <a:gd name="T1" fmla="*/ 11112 h 108"/>
              <a:gd name="T2" fmla="*/ 15459 w 122"/>
              <a:gd name="T3" fmla="*/ 41275 h 108"/>
              <a:gd name="T4" fmla="*/ 33728 w 122"/>
              <a:gd name="T5" fmla="*/ 53975 h 108"/>
              <a:gd name="T6" fmla="*/ 40755 w 122"/>
              <a:gd name="T7" fmla="*/ 46037 h 108"/>
              <a:gd name="T8" fmla="*/ 26701 w 122"/>
              <a:gd name="T9" fmla="*/ 28575 h 108"/>
              <a:gd name="T10" fmla="*/ 40755 w 122"/>
              <a:gd name="T11" fmla="*/ 28575 h 108"/>
              <a:gd name="T12" fmla="*/ 59024 w 122"/>
              <a:gd name="T13" fmla="*/ 53975 h 108"/>
              <a:gd name="T14" fmla="*/ 54808 w 122"/>
              <a:gd name="T15" fmla="*/ 11112 h 108"/>
              <a:gd name="T16" fmla="*/ 70266 w 122"/>
              <a:gd name="T17" fmla="*/ 49212 h 108"/>
              <a:gd name="T18" fmla="*/ 102589 w 122"/>
              <a:gd name="T19" fmla="*/ 61913 h 108"/>
              <a:gd name="T20" fmla="*/ 95562 w 122"/>
              <a:gd name="T21" fmla="*/ 87312 h 108"/>
              <a:gd name="T22" fmla="*/ 136317 w 122"/>
              <a:gd name="T23" fmla="*/ 120650 h 108"/>
              <a:gd name="T24" fmla="*/ 129290 w 122"/>
              <a:gd name="T25" fmla="*/ 141288 h 108"/>
              <a:gd name="T26" fmla="*/ 147559 w 122"/>
              <a:gd name="T27" fmla="*/ 123825 h 108"/>
              <a:gd name="T28" fmla="*/ 150370 w 122"/>
              <a:gd name="T29" fmla="*/ 169863 h 108"/>
              <a:gd name="T30" fmla="*/ 165829 w 122"/>
              <a:gd name="T31" fmla="*/ 161925 h 108"/>
              <a:gd name="T32" fmla="*/ 170045 w 122"/>
              <a:gd name="T33" fmla="*/ 128588 h 108"/>
              <a:gd name="T34" fmla="*/ 133506 w 122"/>
              <a:gd name="T35" fmla="*/ 107950 h 108"/>
              <a:gd name="T36" fmla="*/ 54808 w 122"/>
              <a:gd name="T37" fmla="*/ 0 h 108"/>
              <a:gd name="T38" fmla="*/ 15459 w 122"/>
              <a:gd name="T39" fmla="*/ 28575 h 108"/>
              <a:gd name="T40" fmla="*/ 0 w 122"/>
              <a:gd name="T41" fmla="*/ 11112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108"/>
              <a:gd name="T65" fmla="*/ 122 w 122"/>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108">
                <a:moveTo>
                  <a:pt x="0" y="7"/>
                </a:moveTo>
                <a:lnTo>
                  <a:pt x="11" y="26"/>
                </a:lnTo>
                <a:lnTo>
                  <a:pt x="24" y="34"/>
                </a:lnTo>
                <a:lnTo>
                  <a:pt x="29" y="29"/>
                </a:lnTo>
                <a:lnTo>
                  <a:pt x="19" y="18"/>
                </a:lnTo>
                <a:lnTo>
                  <a:pt x="29" y="18"/>
                </a:lnTo>
                <a:lnTo>
                  <a:pt x="42" y="34"/>
                </a:lnTo>
                <a:lnTo>
                  <a:pt x="39" y="7"/>
                </a:lnTo>
                <a:lnTo>
                  <a:pt x="50" y="31"/>
                </a:lnTo>
                <a:lnTo>
                  <a:pt x="73" y="39"/>
                </a:lnTo>
                <a:lnTo>
                  <a:pt x="68" y="55"/>
                </a:lnTo>
                <a:lnTo>
                  <a:pt x="97" y="76"/>
                </a:lnTo>
                <a:lnTo>
                  <a:pt x="92" y="89"/>
                </a:lnTo>
                <a:lnTo>
                  <a:pt x="105" y="78"/>
                </a:lnTo>
                <a:lnTo>
                  <a:pt x="107" y="107"/>
                </a:lnTo>
                <a:lnTo>
                  <a:pt x="118" y="102"/>
                </a:lnTo>
                <a:lnTo>
                  <a:pt x="121" y="81"/>
                </a:lnTo>
                <a:lnTo>
                  <a:pt x="95" y="68"/>
                </a:lnTo>
                <a:lnTo>
                  <a:pt x="39" y="0"/>
                </a:lnTo>
                <a:lnTo>
                  <a:pt x="11" y="18"/>
                </a:lnTo>
                <a:lnTo>
                  <a:pt x="0" y="7"/>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89" name="Freeform 781"/>
          <p:cNvSpPr>
            <a:spLocks/>
          </p:cNvSpPr>
          <p:nvPr/>
        </p:nvSpPr>
        <p:spPr bwMode="auto">
          <a:xfrm>
            <a:off x="1681163" y="2747963"/>
            <a:ext cx="23812" cy="26987"/>
          </a:xfrm>
          <a:custGeom>
            <a:avLst/>
            <a:gdLst>
              <a:gd name="T0" fmla="*/ 0 w 17"/>
              <a:gd name="T1" fmla="*/ 12700 h 17"/>
              <a:gd name="T2" fmla="*/ 5603 w 17"/>
              <a:gd name="T3" fmla="*/ 0 h 17"/>
              <a:gd name="T4" fmla="*/ 22411 w 17"/>
              <a:gd name="T5" fmla="*/ 25400 h 17"/>
              <a:gd name="T6" fmla="*/ 0 w 17"/>
              <a:gd name="T7" fmla="*/ 1270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8"/>
                </a:moveTo>
                <a:lnTo>
                  <a:pt x="4" y="0"/>
                </a:lnTo>
                <a:lnTo>
                  <a:pt x="16" y="16"/>
                </a:lnTo>
                <a:lnTo>
                  <a:pt x="0" y="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90" name="Freeform 782"/>
          <p:cNvSpPr>
            <a:spLocks/>
          </p:cNvSpPr>
          <p:nvPr/>
        </p:nvSpPr>
        <p:spPr bwMode="auto">
          <a:xfrm>
            <a:off x="4298950" y="3859213"/>
            <a:ext cx="158750" cy="130175"/>
          </a:xfrm>
          <a:custGeom>
            <a:avLst/>
            <a:gdLst>
              <a:gd name="T0" fmla="*/ 0 w 112"/>
              <a:gd name="T1" fmla="*/ 112713 h 82"/>
              <a:gd name="T2" fmla="*/ 8504 w 112"/>
              <a:gd name="T3" fmla="*/ 125413 h 82"/>
              <a:gd name="T4" fmla="*/ 52444 w 112"/>
              <a:gd name="T5" fmla="*/ 128588 h 82"/>
              <a:gd name="T6" fmla="*/ 49609 w 112"/>
              <a:gd name="T7" fmla="*/ 92075 h 82"/>
              <a:gd name="T8" fmla="*/ 104888 w 112"/>
              <a:gd name="T9" fmla="*/ 87312 h 82"/>
              <a:gd name="T10" fmla="*/ 127567 w 112"/>
              <a:gd name="T11" fmla="*/ 92075 h 82"/>
              <a:gd name="T12" fmla="*/ 157333 w 112"/>
              <a:gd name="T13" fmla="*/ 71437 h 82"/>
              <a:gd name="T14" fmla="*/ 116228 w 112"/>
              <a:gd name="T15" fmla="*/ 20637 h 82"/>
              <a:gd name="T16" fmla="*/ 111975 w 112"/>
              <a:gd name="T17" fmla="*/ 0 h 82"/>
              <a:gd name="T18" fmla="*/ 31183 w 112"/>
              <a:gd name="T19" fmla="*/ 44450 h 82"/>
              <a:gd name="T20" fmla="*/ 0 w 112"/>
              <a:gd name="T21" fmla="*/ 112713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82"/>
              <a:gd name="T35" fmla="*/ 112 w 112"/>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82">
                <a:moveTo>
                  <a:pt x="0" y="71"/>
                </a:moveTo>
                <a:lnTo>
                  <a:pt x="6" y="79"/>
                </a:lnTo>
                <a:lnTo>
                  <a:pt x="37" y="81"/>
                </a:lnTo>
                <a:lnTo>
                  <a:pt x="35" y="58"/>
                </a:lnTo>
                <a:lnTo>
                  <a:pt x="74" y="55"/>
                </a:lnTo>
                <a:lnTo>
                  <a:pt x="90" y="58"/>
                </a:lnTo>
                <a:lnTo>
                  <a:pt x="111" y="45"/>
                </a:lnTo>
                <a:lnTo>
                  <a:pt x="82" y="13"/>
                </a:lnTo>
                <a:lnTo>
                  <a:pt x="79" y="0"/>
                </a:lnTo>
                <a:lnTo>
                  <a:pt x="22" y="28"/>
                </a:lnTo>
                <a:lnTo>
                  <a:pt x="0" y="71"/>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91" name="Freeform 783"/>
          <p:cNvSpPr>
            <a:spLocks/>
          </p:cNvSpPr>
          <p:nvPr/>
        </p:nvSpPr>
        <p:spPr bwMode="auto">
          <a:xfrm>
            <a:off x="6524625" y="3662363"/>
            <a:ext cx="149225" cy="347662"/>
          </a:xfrm>
          <a:custGeom>
            <a:avLst/>
            <a:gdLst>
              <a:gd name="T0" fmla="*/ 0 w 106"/>
              <a:gd name="T1" fmla="*/ 17462 h 219"/>
              <a:gd name="T2" fmla="*/ 25340 w 106"/>
              <a:gd name="T3" fmla="*/ 55562 h 219"/>
              <a:gd name="T4" fmla="*/ 52088 w 106"/>
              <a:gd name="T5" fmla="*/ 68262 h 219"/>
              <a:gd name="T6" fmla="*/ 40826 w 106"/>
              <a:gd name="T7" fmla="*/ 93662 h 219"/>
              <a:gd name="T8" fmla="*/ 88690 w 106"/>
              <a:gd name="T9" fmla="*/ 142875 h 219"/>
              <a:gd name="T10" fmla="*/ 109807 w 106"/>
              <a:gd name="T11" fmla="*/ 204787 h 219"/>
              <a:gd name="T12" fmla="*/ 109807 w 106"/>
              <a:gd name="T13" fmla="*/ 258762 h 219"/>
              <a:gd name="T14" fmla="*/ 52088 w 106"/>
              <a:gd name="T15" fmla="*/ 304800 h 219"/>
              <a:gd name="T16" fmla="*/ 66166 w 106"/>
              <a:gd name="T17" fmla="*/ 346075 h 219"/>
              <a:gd name="T18" fmla="*/ 84467 w 106"/>
              <a:gd name="T19" fmla="*/ 317500 h 219"/>
              <a:gd name="T20" fmla="*/ 91506 w 106"/>
              <a:gd name="T21" fmla="*/ 325437 h 219"/>
              <a:gd name="T22" fmla="*/ 99953 w 106"/>
              <a:gd name="T23" fmla="*/ 309562 h 219"/>
              <a:gd name="T24" fmla="*/ 147817 w 106"/>
              <a:gd name="T25" fmla="*/ 276225 h 219"/>
              <a:gd name="T26" fmla="*/ 139371 w 106"/>
              <a:gd name="T27" fmla="*/ 188912 h 219"/>
              <a:gd name="T28" fmla="*/ 73205 w 106"/>
              <a:gd name="T29" fmla="*/ 104775 h 219"/>
              <a:gd name="T30" fmla="*/ 80244 w 106"/>
              <a:gd name="T31" fmla="*/ 80962 h 219"/>
              <a:gd name="T32" fmla="*/ 125293 w 106"/>
              <a:gd name="T33" fmla="*/ 38100 h 219"/>
              <a:gd name="T34" fmla="*/ 66166 w 106"/>
              <a:gd name="T35" fmla="*/ 0 h 219"/>
              <a:gd name="T36" fmla="*/ 0 w 106"/>
              <a:gd name="T37" fmla="*/ 17462 h 2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219"/>
              <a:gd name="T59" fmla="*/ 106 w 106"/>
              <a:gd name="T60" fmla="*/ 219 h 2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219">
                <a:moveTo>
                  <a:pt x="0" y="11"/>
                </a:moveTo>
                <a:lnTo>
                  <a:pt x="18" y="35"/>
                </a:lnTo>
                <a:lnTo>
                  <a:pt x="37" y="43"/>
                </a:lnTo>
                <a:lnTo>
                  <a:pt x="29" y="59"/>
                </a:lnTo>
                <a:lnTo>
                  <a:pt x="63" y="90"/>
                </a:lnTo>
                <a:lnTo>
                  <a:pt x="78" y="129"/>
                </a:lnTo>
                <a:lnTo>
                  <a:pt x="78" y="163"/>
                </a:lnTo>
                <a:lnTo>
                  <a:pt x="37" y="192"/>
                </a:lnTo>
                <a:lnTo>
                  <a:pt x="47" y="218"/>
                </a:lnTo>
                <a:lnTo>
                  <a:pt x="60" y="200"/>
                </a:lnTo>
                <a:lnTo>
                  <a:pt x="65" y="205"/>
                </a:lnTo>
                <a:lnTo>
                  <a:pt x="71" y="195"/>
                </a:lnTo>
                <a:lnTo>
                  <a:pt x="105" y="174"/>
                </a:lnTo>
                <a:lnTo>
                  <a:pt x="99" y="119"/>
                </a:lnTo>
                <a:lnTo>
                  <a:pt x="52" y="66"/>
                </a:lnTo>
                <a:lnTo>
                  <a:pt x="57" y="51"/>
                </a:lnTo>
                <a:lnTo>
                  <a:pt x="89" y="24"/>
                </a:lnTo>
                <a:lnTo>
                  <a:pt x="47" y="0"/>
                </a:lnTo>
                <a:lnTo>
                  <a:pt x="0" y="11"/>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92" name="Freeform 784"/>
          <p:cNvSpPr>
            <a:spLocks/>
          </p:cNvSpPr>
          <p:nvPr/>
        </p:nvSpPr>
        <p:spPr bwMode="auto">
          <a:xfrm>
            <a:off x="4862513" y="4403725"/>
            <a:ext cx="246062" cy="227013"/>
          </a:xfrm>
          <a:custGeom>
            <a:avLst/>
            <a:gdLst>
              <a:gd name="T0" fmla="*/ 0 w 174"/>
              <a:gd name="T1" fmla="*/ 107950 h 143"/>
              <a:gd name="T2" fmla="*/ 0 w 174"/>
              <a:gd name="T3" fmla="*/ 200025 h 143"/>
              <a:gd name="T4" fmla="*/ 25455 w 174"/>
              <a:gd name="T5" fmla="*/ 220663 h 143"/>
              <a:gd name="T6" fmla="*/ 66465 w 174"/>
              <a:gd name="T7" fmla="*/ 225425 h 143"/>
              <a:gd name="T8" fmla="*/ 104647 w 174"/>
              <a:gd name="T9" fmla="*/ 225425 h 143"/>
              <a:gd name="T10" fmla="*/ 141415 w 174"/>
              <a:gd name="T11" fmla="*/ 196850 h 143"/>
              <a:gd name="T12" fmla="*/ 141415 w 174"/>
              <a:gd name="T13" fmla="*/ 184150 h 143"/>
              <a:gd name="T14" fmla="*/ 171112 w 174"/>
              <a:gd name="T15" fmla="*/ 171450 h 143"/>
              <a:gd name="T16" fmla="*/ 166870 w 174"/>
              <a:gd name="T17" fmla="*/ 158750 h 143"/>
              <a:gd name="T18" fmla="*/ 233335 w 174"/>
              <a:gd name="T19" fmla="*/ 138113 h 143"/>
              <a:gd name="T20" fmla="*/ 223436 w 174"/>
              <a:gd name="T21" fmla="*/ 130175 h 143"/>
              <a:gd name="T22" fmla="*/ 244648 w 174"/>
              <a:gd name="T23" fmla="*/ 58738 h 143"/>
              <a:gd name="T24" fmla="*/ 226264 w 174"/>
              <a:gd name="T25" fmla="*/ 25400 h 143"/>
              <a:gd name="T26" fmla="*/ 192324 w 174"/>
              <a:gd name="T27" fmla="*/ 9525 h 143"/>
              <a:gd name="T28" fmla="*/ 182425 w 174"/>
              <a:gd name="T29" fmla="*/ 0 h 143"/>
              <a:gd name="T30" fmla="*/ 141415 w 174"/>
              <a:gd name="T31" fmla="*/ 22225 h 143"/>
              <a:gd name="T32" fmla="*/ 137172 w 174"/>
              <a:gd name="T33" fmla="*/ 84138 h 143"/>
              <a:gd name="T34" fmla="*/ 159799 w 174"/>
              <a:gd name="T35" fmla="*/ 92075 h 143"/>
              <a:gd name="T36" fmla="*/ 159799 w 174"/>
              <a:gd name="T37" fmla="*/ 120650 h 143"/>
              <a:gd name="T38" fmla="*/ 45253 w 174"/>
              <a:gd name="T39" fmla="*/ 63500 h 143"/>
              <a:gd name="T40" fmla="*/ 45253 w 174"/>
              <a:gd name="T41" fmla="*/ 107950 h 143"/>
              <a:gd name="T42" fmla="*/ 0 w 174"/>
              <a:gd name="T43" fmla="*/ 107950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43"/>
              <a:gd name="T68" fmla="*/ 174 w 17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43">
                <a:moveTo>
                  <a:pt x="0" y="68"/>
                </a:moveTo>
                <a:lnTo>
                  <a:pt x="0" y="126"/>
                </a:lnTo>
                <a:lnTo>
                  <a:pt x="18" y="139"/>
                </a:lnTo>
                <a:lnTo>
                  <a:pt x="47" y="142"/>
                </a:lnTo>
                <a:lnTo>
                  <a:pt x="74" y="142"/>
                </a:lnTo>
                <a:lnTo>
                  <a:pt x="100" y="124"/>
                </a:lnTo>
                <a:lnTo>
                  <a:pt x="100" y="116"/>
                </a:lnTo>
                <a:lnTo>
                  <a:pt x="121" y="108"/>
                </a:lnTo>
                <a:lnTo>
                  <a:pt x="118" y="100"/>
                </a:lnTo>
                <a:lnTo>
                  <a:pt x="165" y="87"/>
                </a:lnTo>
                <a:lnTo>
                  <a:pt x="158" y="82"/>
                </a:lnTo>
                <a:lnTo>
                  <a:pt x="173" y="37"/>
                </a:lnTo>
                <a:lnTo>
                  <a:pt x="160" y="16"/>
                </a:lnTo>
                <a:lnTo>
                  <a:pt x="136" y="6"/>
                </a:lnTo>
                <a:lnTo>
                  <a:pt x="129" y="0"/>
                </a:lnTo>
                <a:lnTo>
                  <a:pt x="100" y="14"/>
                </a:lnTo>
                <a:lnTo>
                  <a:pt x="97" y="53"/>
                </a:lnTo>
                <a:lnTo>
                  <a:pt x="113" y="58"/>
                </a:lnTo>
                <a:lnTo>
                  <a:pt x="113" y="76"/>
                </a:lnTo>
                <a:lnTo>
                  <a:pt x="32" y="40"/>
                </a:lnTo>
                <a:lnTo>
                  <a:pt x="32" y="68"/>
                </a:lnTo>
                <a:lnTo>
                  <a:pt x="0" y="68"/>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93" name="Freeform 785"/>
          <p:cNvSpPr>
            <a:spLocks/>
          </p:cNvSpPr>
          <p:nvPr/>
        </p:nvSpPr>
        <p:spPr bwMode="auto">
          <a:xfrm>
            <a:off x="4748213" y="4737100"/>
            <a:ext cx="338137" cy="314325"/>
          </a:xfrm>
          <a:custGeom>
            <a:avLst/>
            <a:gdLst>
              <a:gd name="T0" fmla="*/ 0 w 240"/>
              <a:gd name="T1" fmla="*/ 163512 h 198"/>
              <a:gd name="T2" fmla="*/ 15498 w 240"/>
              <a:gd name="T3" fmla="*/ 149225 h 198"/>
              <a:gd name="T4" fmla="*/ 25360 w 240"/>
              <a:gd name="T5" fmla="*/ 171450 h 198"/>
              <a:gd name="T6" fmla="*/ 52129 w 240"/>
              <a:gd name="T7" fmla="*/ 171450 h 198"/>
              <a:gd name="T8" fmla="*/ 73263 w 240"/>
              <a:gd name="T9" fmla="*/ 158750 h 198"/>
              <a:gd name="T10" fmla="*/ 73263 w 240"/>
              <a:gd name="T11" fmla="*/ 61913 h 198"/>
              <a:gd name="T12" fmla="*/ 88761 w 240"/>
              <a:gd name="T13" fmla="*/ 82550 h 198"/>
              <a:gd name="T14" fmla="*/ 88761 w 240"/>
              <a:gd name="T15" fmla="*/ 112713 h 198"/>
              <a:gd name="T16" fmla="*/ 118348 w 240"/>
              <a:gd name="T17" fmla="*/ 112713 h 198"/>
              <a:gd name="T18" fmla="*/ 143708 w 240"/>
              <a:gd name="T19" fmla="*/ 79375 h 198"/>
              <a:gd name="T20" fmla="*/ 188793 w 240"/>
              <a:gd name="T21" fmla="*/ 79375 h 198"/>
              <a:gd name="T22" fmla="*/ 266283 w 240"/>
              <a:gd name="T23" fmla="*/ 0 h 198"/>
              <a:gd name="T24" fmla="*/ 314186 w 240"/>
              <a:gd name="T25" fmla="*/ 7938 h 198"/>
              <a:gd name="T26" fmla="*/ 321230 w 240"/>
              <a:gd name="T27" fmla="*/ 87312 h 198"/>
              <a:gd name="T28" fmla="*/ 298688 w 240"/>
              <a:gd name="T29" fmla="*/ 107950 h 198"/>
              <a:gd name="T30" fmla="*/ 314186 w 240"/>
              <a:gd name="T31" fmla="*/ 125413 h 198"/>
              <a:gd name="T32" fmla="*/ 321230 w 240"/>
              <a:gd name="T33" fmla="*/ 112713 h 198"/>
              <a:gd name="T34" fmla="*/ 336728 w 240"/>
              <a:gd name="T35" fmla="*/ 112713 h 198"/>
              <a:gd name="T36" fmla="*/ 328275 w 240"/>
              <a:gd name="T37" fmla="*/ 158750 h 198"/>
              <a:gd name="T38" fmla="*/ 280372 w 240"/>
              <a:gd name="T39" fmla="*/ 228600 h 198"/>
              <a:gd name="T40" fmla="*/ 221198 w 240"/>
              <a:gd name="T41" fmla="*/ 287338 h 198"/>
              <a:gd name="T42" fmla="*/ 173295 w 240"/>
              <a:gd name="T43" fmla="*/ 303213 h 198"/>
              <a:gd name="T44" fmla="*/ 39449 w 240"/>
              <a:gd name="T45" fmla="*/ 312738 h 198"/>
              <a:gd name="T46" fmla="*/ 29587 w 240"/>
              <a:gd name="T47" fmla="*/ 269875 h 198"/>
              <a:gd name="T48" fmla="*/ 36632 w 240"/>
              <a:gd name="T49" fmla="*/ 246063 h 198"/>
              <a:gd name="T50" fmla="*/ 0 w 240"/>
              <a:gd name="T51" fmla="*/ 163512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0"/>
              <a:gd name="T79" fmla="*/ 0 h 198"/>
              <a:gd name="T80" fmla="*/ 240 w 240"/>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0" h="198">
                <a:moveTo>
                  <a:pt x="0" y="103"/>
                </a:moveTo>
                <a:lnTo>
                  <a:pt x="11" y="94"/>
                </a:lnTo>
                <a:lnTo>
                  <a:pt x="18" y="108"/>
                </a:lnTo>
                <a:lnTo>
                  <a:pt x="37" y="108"/>
                </a:lnTo>
                <a:lnTo>
                  <a:pt x="52" y="100"/>
                </a:lnTo>
                <a:lnTo>
                  <a:pt x="52" y="39"/>
                </a:lnTo>
                <a:lnTo>
                  <a:pt x="63" y="52"/>
                </a:lnTo>
                <a:lnTo>
                  <a:pt x="63" y="71"/>
                </a:lnTo>
                <a:lnTo>
                  <a:pt x="84" y="71"/>
                </a:lnTo>
                <a:lnTo>
                  <a:pt x="102" y="50"/>
                </a:lnTo>
                <a:lnTo>
                  <a:pt x="134" y="50"/>
                </a:lnTo>
                <a:lnTo>
                  <a:pt x="189" y="0"/>
                </a:lnTo>
                <a:lnTo>
                  <a:pt x="223" y="5"/>
                </a:lnTo>
                <a:lnTo>
                  <a:pt x="228" y="55"/>
                </a:lnTo>
                <a:lnTo>
                  <a:pt x="212" y="68"/>
                </a:lnTo>
                <a:lnTo>
                  <a:pt x="223" y="79"/>
                </a:lnTo>
                <a:lnTo>
                  <a:pt x="228" y="71"/>
                </a:lnTo>
                <a:lnTo>
                  <a:pt x="239" y="71"/>
                </a:lnTo>
                <a:lnTo>
                  <a:pt x="233" y="100"/>
                </a:lnTo>
                <a:lnTo>
                  <a:pt x="199" y="144"/>
                </a:lnTo>
                <a:lnTo>
                  <a:pt x="157" y="181"/>
                </a:lnTo>
                <a:lnTo>
                  <a:pt x="123" y="191"/>
                </a:lnTo>
                <a:lnTo>
                  <a:pt x="28" y="197"/>
                </a:lnTo>
                <a:lnTo>
                  <a:pt x="21" y="170"/>
                </a:lnTo>
                <a:lnTo>
                  <a:pt x="26" y="155"/>
                </a:lnTo>
                <a:lnTo>
                  <a:pt x="0" y="103"/>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94" name="Freeform 786"/>
          <p:cNvSpPr>
            <a:spLocks/>
          </p:cNvSpPr>
          <p:nvPr/>
        </p:nvSpPr>
        <p:spPr bwMode="auto">
          <a:xfrm>
            <a:off x="4970463" y="4903788"/>
            <a:ext cx="49212" cy="55562"/>
          </a:xfrm>
          <a:custGeom>
            <a:avLst/>
            <a:gdLst>
              <a:gd name="T0" fmla="*/ 0 w 35"/>
              <a:gd name="T1" fmla="*/ 23812 h 35"/>
              <a:gd name="T2" fmla="*/ 18279 w 35"/>
              <a:gd name="T3" fmla="*/ 53975 h 35"/>
              <a:gd name="T4" fmla="*/ 47806 w 35"/>
              <a:gd name="T5" fmla="*/ 23812 h 35"/>
              <a:gd name="T6" fmla="*/ 33745 w 35"/>
              <a:gd name="T7" fmla="*/ 0 h 35"/>
              <a:gd name="T8" fmla="*/ 0 w 35"/>
              <a:gd name="T9" fmla="*/ 23812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0" y="15"/>
                </a:moveTo>
                <a:lnTo>
                  <a:pt x="13" y="34"/>
                </a:lnTo>
                <a:lnTo>
                  <a:pt x="34" y="15"/>
                </a:lnTo>
                <a:lnTo>
                  <a:pt x="24" y="0"/>
                </a:lnTo>
                <a:lnTo>
                  <a:pt x="0" y="15"/>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795" name="Freeform 787"/>
          <p:cNvSpPr>
            <a:spLocks/>
          </p:cNvSpPr>
          <p:nvPr/>
        </p:nvSpPr>
        <p:spPr bwMode="auto">
          <a:xfrm>
            <a:off x="2838450" y="2301875"/>
            <a:ext cx="25400" cy="49213"/>
          </a:xfrm>
          <a:custGeom>
            <a:avLst/>
            <a:gdLst>
              <a:gd name="T0" fmla="*/ 23906 w 17"/>
              <a:gd name="T1" fmla="*/ 47625 h 31"/>
              <a:gd name="T2" fmla="*/ 0 w 17"/>
              <a:gd name="T3" fmla="*/ 38100 h 31"/>
              <a:gd name="T4" fmla="*/ 0 w 17"/>
              <a:gd name="T5" fmla="*/ 9525 h 31"/>
              <a:gd name="T6" fmla="*/ 23906 w 17"/>
              <a:gd name="T7" fmla="*/ 0 h 31"/>
              <a:gd name="T8" fmla="*/ 23906 w 17"/>
              <a:gd name="T9" fmla="*/ 47625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6" y="30"/>
                </a:moveTo>
                <a:lnTo>
                  <a:pt x="0" y="24"/>
                </a:lnTo>
                <a:lnTo>
                  <a:pt x="0" y="6"/>
                </a:lnTo>
                <a:lnTo>
                  <a:pt x="16" y="0"/>
                </a:lnTo>
                <a:lnTo>
                  <a:pt x="16" y="3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96" name="Freeform 788"/>
          <p:cNvSpPr>
            <a:spLocks/>
          </p:cNvSpPr>
          <p:nvPr/>
        </p:nvSpPr>
        <p:spPr bwMode="auto">
          <a:xfrm>
            <a:off x="2338388" y="2219325"/>
            <a:ext cx="73025" cy="68263"/>
          </a:xfrm>
          <a:custGeom>
            <a:avLst/>
            <a:gdLst>
              <a:gd name="T0" fmla="*/ 71621 w 52"/>
              <a:gd name="T1" fmla="*/ 33338 h 43"/>
              <a:gd name="T2" fmla="*/ 67408 w 52"/>
              <a:gd name="T3" fmla="*/ 41275 h 43"/>
              <a:gd name="T4" fmla="*/ 40725 w 52"/>
              <a:gd name="T5" fmla="*/ 36513 h 43"/>
              <a:gd name="T6" fmla="*/ 44938 w 52"/>
              <a:gd name="T7" fmla="*/ 46038 h 43"/>
              <a:gd name="T8" fmla="*/ 40725 w 52"/>
              <a:gd name="T9" fmla="*/ 46038 h 43"/>
              <a:gd name="T10" fmla="*/ 56173 w 52"/>
              <a:gd name="T11" fmla="*/ 53975 h 43"/>
              <a:gd name="T12" fmla="*/ 47747 w 52"/>
              <a:gd name="T13" fmla="*/ 53975 h 43"/>
              <a:gd name="T14" fmla="*/ 56173 w 52"/>
              <a:gd name="T15" fmla="*/ 58738 h 43"/>
              <a:gd name="T16" fmla="*/ 12639 w 52"/>
              <a:gd name="T17" fmla="*/ 66675 h 43"/>
              <a:gd name="T18" fmla="*/ 8426 w 52"/>
              <a:gd name="T19" fmla="*/ 53975 h 43"/>
              <a:gd name="T20" fmla="*/ 23874 w 52"/>
              <a:gd name="T21" fmla="*/ 41275 h 43"/>
              <a:gd name="T22" fmla="*/ 4213 w 52"/>
              <a:gd name="T23" fmla="*/ 36513 h 43"/>
              <a:gd name="T24" fmla="*/ 0 w 52"/>
              <a:gd name="T25" fmla="*/ 12700 h 43"/>
              <a:gd name="T26" fmla="*/ 30895 w 52"/>
              <a:gd name="T27" fmla="*/ 0 h 43"/>
              <a:gd name="T28" fmla="*/ 40725 w 52"/>
              <a:gd name="T29" fmla="*/ 20638 h 43"/>
              <a:gd name="T30" fmla="*/ 71621 w 52"/>
              <a:gd name="T31" fmla="*/ 33338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43"/>
              <a:gd name="T50" fmla="*/ 52 w 52"/>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43">
                <a:moveTo>
                  <a:pt x="51" y="21"/>
                </a:moveTo>
                <a:lnTo>
                  <a:pt x="48" y="26"/>
                </a:lnTo>
                <a:lnTo>
                  <a:pt x="29" y="23"/>
                </a:lnTo>
                <a:lnTo>
                  <a:pt x="32" y="29"/>
                </a:lnTo>
                <a:lnTo>
                  <a:pt x="29" y="29"/>
                </a:lnTo>
                <a:lnTo>
                  <a:pt x="40" y="34"/>
                </a:lnTo>
                <a:lnTo>
                  <a:pt x="34" y="34"/>
                </a:lnTo>
                <a:lnTo>
                  <a:pt x="40" y="37"/>
                </a:lnTo>
                <a:lnTo>
                  <a:pt x="9" y="42"/>
                </a:lnTo>
                <a:lnTo>
                  <a:pt x="6" y="34"/>
                </a:lnTo>
                <a:lnTo>
                  <a:pt x="17" y="26"/>
                </a:lnTo>
                <a:lnTo>
                  <a:pt x="3" y="23"/>
                </a:lnTo>
                <a:lnTo>
                  <a:pt x="0" y="8"/>
                </a:lnTo>
                <a:lnTo>
                  <a:pt x="22" y="0"/>
                </a:lnTo>
                <a:lnTo>
                  <a:pt x="29" y="13"/>
                </a:lnTo>
                <a:lnTo>
                  <a:pt x="51"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97" name="Freeform 789"/>
          <p:cNvSpPr>
            <a:spLocks/>
          </p:cNvSpPr>
          <p:nvPr/>
        </p:nvSpPr>
        <p:spPr bwMode="auto">
          <a:xfrm>
            <a:off x="3260725" y="2219325"/>
            <a:ext cx="68263" cy="47625"/>
          </a:xfrm>
          <a:custGeom>
            <a:avLst/>
            <a:gdLst>
              <a:gd name="T0" fmla="*/ 7111 w 48"/>
              <a:gd name="T1" fmla="*/ 28575 h 30"/>
              <a:gd name="T2" fmla="*/ 0 w 48"/>
              <a:gd name="T3" fmla="*/ 12700 h 30"/>
              <a:gd name="T4" fmla="*/ 0 w 48"/>
              <a:gd name="T5" fmla="*/ 4763 h 30"/>
              <a:gd name="T6" fmla="*/ 11377 w 48"/>
              <a:gd name="T7" fmla="*/ 0 h 30"/>
              <a:gd name="T8" fmla="*/ 55464 w 48"/>
              <a:gd name="T9" fmla="*/ 25400 h 30"/>
              <a:gd name="T10" fmla="*/ 66841 w 48"/>
              <a:gd name="T11" fmla="*/ 46038 h 30"/>
              <a:gd name="T12" fmla="*/ 55464 w 48"/>
              <a:gd name="T13" fmla="*/ 46038 h 30"/>
              <a:gd name="T14" fmla="*/ 55464 w 48"/>
              <a:gd name="T15" fmla="*/ 41275 h 30"/>
              <a:gd name="T16" fmla="*/ 44087 w 48"/>
              <a:gd name="T17" fmla="*/ 41275 h 30"/>
              <a:gd name="T18" fmla="*/ 32709 w 48"/>
              <a:gd name="T19" fmla="*/ 46038 h 30"/>
              <a:gd name="T20" fmla="*/ 25599 w 48"/>
              <a:gd name="T21" fmla="*/ 46038 h 30"/>
              <a:gd name="T22" fmla="*/ 21332 w 48"/>
              <a:gd name="T23" fmla="*/ 33338 h 30"/>
              <a:gd name="T24" fmla="*/ 7111 w 48"/>
              <a:gd name="T25" fmla="*/ 28575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0"/>
              <a:gd name="T41" fmla="*/ 48 w 4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0">
                <a:moveTo>
                  <a:pt x="5" y="18"/>
                </a:moveTo>
                <a:lnTo>
                  <a:pt x="0" y="8"/>
                </a:lnTo>
                <a:lnTo>
                  <a:pt x="0" y="3"/>
                </a:lnTo>
                <a:lnTo>
                  <a:pt x="8" y="0"/>
                </a:lnTo>
                <a:lnTo>
                  <a:pt x="39" y="16"/>
                </a:lnTo>
                <a:lnTo>
                  <a:pt x="47" y="29"/>
                </a:lnTo>
                <a:lnTo>
                  <a:pt x="39" y="29"/>
                </a:lnTo>
                <a:lnTo>
                  <a:pt x="39" y="26"/>
                </a:lnTo>
                <a:lnTo>
                  <a:pt x="31" y="26"/>
                </a:lnTo>
                <a:lnTo>
                  <a:pt x="23" y="29"/>
                </a:lnTo>
                <a:lnTo>
                  <a:pt x="18" y="29"/>
                </a:lnTo>
                <a:lnTo>
                  <a:pt x="15" y="21"/>
                </a:lnTo>
                <a:lnTo>
                  <a:pt x="5" y="18"/>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98" name="Freeform 790"/>
          <p:cNvSpPr>
            <a:spLocks/>
          </p:cNvSpPr>
          <p:nvPr/>
        </p:nvSpPr>
        <p:spPr bwMode="auto">
          <a:xfrm>
            <a:off x="5499100" y="3143250"/>
            <a:ext cx="298450" cy="212725"/>
          </a:xfrm>
          <a:custGeom>
            <a:avLst/>
            <a:gdLst>
              <a:gd name="T0" fmla="*/ 0 w 211"/>
              <a:gd name="T1" fmla="*/ 20637 h 134"/>
              <a:gd name="T2" fmla="*/ 4243 w 211"/>
              <a:gd name="T3" fmla="*/ 46037 h 134"/>
              <a:gd name="T4" fmla="*/ 18388 w 211"/>
              <a:gd name="T5" fmla="*/ 25400 h 134"/>
              <a:gd name="T6" fmla="*/ 45263 w 211"/>
              <a:gd name="T7" fmla="*/ 50800 h 134"/>
              <a:gd name="T8" fmla="*/ 33947 w 211"/>
              <a:gd name="T9" fmla="*/ 61912 h 134"/>
              <a:gd name="T10" fmla="*/ 8487 w 211"/>
              <a:gd name="T11" fmla="*/ 50800 h 134"/>
              <a:gd name="T12" fmla="*/ 4243 w 211"/>
              <a:gd name="T13" fmla="*/ 82550 h 134"/>
              <a:gd name="T14" fmla="*/ 25460 w 211"/>
              <a:gd name="T15" fmla="*/ 87312 h 134"/>
              <a:gd name="T16" fmla="*/ 15559 w 211"/>
              <a:gd name="T17" fmla="*/ 100012 h 134"/>
              <a:gd name="T18" fmla="*/ 29704 w 211"/>
              <a:gd name="T19" fmla="*/ 107950 h 134"/>
              <a:gd name="T20" fmla="*/ 25460 w 211"/>
              <a:gd name="T21" fmla="*/ 149225 h 134"/>
              <a:gd name="T22" fmla="*/ 89111 w 211"/>
              <a:gd name="T23" fmla="*/ 125412 h 134"/>
              <a:gd name="T24" fmla="*/ 178221 w 211"/>
              <a:gd name="T25" fmla="*/ 171450 h 134"/>
              <a:gd name="T26" fmla="*/ 182465 w 211"/>
              <a:gd name="T27" fmla="*/ 195262 h 134"/>
              <a:gd name="T28" fmla="*/ 212168 w 211"/>
              <a:gd name="T29" fmla="*/ 211138 h 134"/>
              <a:gd name="T30" fmla="*/ 256016 w 211"/>
              <a:gd name="T31" fmla="*/ 157162 h 134"/>
              <a:gd name="T32" fmla="*/ 297036 w 211"/>
              <a:gd name="T33" fmla="*/ 157162 h 134"/>
              <a:gd name="T34" fmla="*/ 297036 w 211"/>
              <a:gd name="T35" fmla="*/ 141287 h 134"/>
              <a:gd name="T36" fmla="*/ 260260 w 211"/>
              <a:gd name="T37" fmla="*/ 128587 h 134"/>
              <a:gd name="T38" fmla="*/ 212168 w 211"/>
              <a:gd name="T39" fmla="*/ 95250 h 134"/>
              <a:gd name="T40" fmla="*/ 189537 w 211"/>
              <a:gd name="T41" fmla="*/ 41275 h 134"/>
              <a:gd name="T42" fmla="*/ 175392 w 211"/>
              <a:gd name="T43" fmla="*/ 36512 h 134"/>
              <a:gd name="T44" fmla="*/ 152761 w 211"/>
              <a:gd name="T45" fmla="*/ 50800 h 134"/>
              <a:gd name="T46" fmla="*/ 148518 w 211"/>
              <a:gd name="T47" fmla="*/ 15875 h 134"/>
              <a:gd name="T48" fmla="*/ 125886 w 211"/>
              <a:gd name="T49" fmla="*/ 0 h 134"/>
              <a:gd name="T50" fmla="*/ 93354 w 211"/>
              <a:gd name="T51" fmla="*/ 20637 h 134"/>
              <a:gd name="T52" fmla="*/ 93354 w 211"/>
              <a:gd name="T53" fmla="*/ 33337 h 134"/>
              <a:gd name="T54" fmla="*/ 77795 w 211"/>
              <a:gd name="T55" fmla="*/ 36512 h 134"/>
              <a:gd name="T56" fmla="*/ 67894 w 211"/>
              <a:gd name="T57" fmla="*/ 33337 h 134"/>
              <a:gd name="T58" fmla="*/ 45263 w 211"/>
              <a:gd name="T59" fmla="*/ 7937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
              <a:gd name="T91" fmla="*/ 0 h 134"/>
              <a:gd name="T92" fmla="*/ 211 w 211"/>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 h="134">
                <a:moveTo>
                  <a:pt x="0" y="13"/>
                </a:moveTo>
                <a:lnTo>
                  <a:pt x="3" y="29"/>
                </a:lnTo>
                <a:lnTo>
                  <a:pt x="13" y="16"/>
                </a:lnTo>
                <a:lnTo>
                  <a:pt x="32" y="32"/>
                </a:lnTo>
                <a:lnTo>
                  <a:pt x="24" y="39"/>
                </a:lnTo>
                <a:lnTo>
                  <a:pt x="6" y="32"/>
                </a:lnTo>
                <a:lnTo>
                  <a:pt x="3" y="52"/>
                </a:lnTo>
                <a:lnTo>
                  <a:pt x="18" y="55"/>
                </a:lnTo>
                <a:lnTo>
                  <a:pt x="11" y="63"/>
                </a:lnTo>
                <a:lnTo>
                  <a:pt x="21" y="68"/>
                </a:lnTo>
                <a:lnTo>
                  <a:pt x="18" y="94"/>
                </a:lnTo>
                <a:lnTo>
                  <a:pt x="63" y="79"/>
                </a:lnTo>
                <a:lnTo>
                  <a:pt x="126" y="108"/>
                </a:lnTo>
                <a:lnTo>
                  <a:pt x="129" y="123"/>
                </a:lnTo>
                <a:lnTo>
                  <a:pt x="150" y="133"/>
                </a:lnTo>
                <a:lnTo>
                  <a:pt x="181" y="99"/>
                </a:lnTo>
                <a:lnTo>
                  <a:pt x="210" y="99"/>
                </a:lnTo>
                <a:lnTo>
                  <a:pt x="210" y="89"/>
                </a:lnTo>
                <a:lnTo>
                  <a:pt x="184" y="81"/>
                </a:lnTo>
                <a:lnTo>
                  <a:pt x="150" y="60"/>
                </a:lnTo>
                <a:lnTo>
                  <a:pt x="134" y="26"/>
                </a:lnTo>
                <a:lnTo>
                  <a:pt x="124" y="23"/>
                </a:lnTo>
                <a:lnTo>
                  <a:pt x="108" y="32"/>
                </a:lnTo>
                <a:lnTo>
                  <a:pt x="105" y="10"/>
                </a:lnTo>
                <a:lnTo>
                  <a:pt x="89" y="0"/>
                </a:lnTo>
                <a:lnTo>
                  <a:pt x="66" y="13"/>
                </a:lnTo>
                <a:lnTo>
                  <a:pt x="66" y="21"/>
                </a:lnTo>
                <a:lnTo>
                  <a:pt x="55" y="23"/>
                </a:lnTo>
                <a:lnTo>
                  <a:pt x="48" y="21"/>
                </a:lnTo>
                <a:lnTo>
                  <a:pt x="32" y="5"/>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799" name="Freeform 791"/>
          <p:cNvSpPr>
            <a:spLocks/>
          </p:cNvSpPr>
          <p:nvPr/>
        </p:nvSpPr>
        <p:spPr bwMode="auto">
          <a:xfrm>
            <a:off x="5802313" y="3189288"/>
            <a:ext cx="157162" cy="127000"/>
          </a:xfrm>
          <a:custGeom>
            <a:avLst/>
            <a:gdLst>
              <a:gd name="T0" fmla="*/ 0 w 111"/>
              <a:gd name="T1" fmla="*/ 20637 h 80"/>
              <a:gd name="T2" fmla="*/ 4248 w 111"/>
              <a:gd name="T3" fmla="*/ 49212 h 80"/>
              <a:gd name="T4" fmla="*/ 19822 w 111"/>
              <a:gd name="T5" fmla="*/ 44450 h 80"/>
              <a:gd name="T6" fmla="*/ 26902 w 111"/>
              <a:gd name="T7" fmla="*/ 66675 h 80"/>
              <a:gd name="T8" fmla="*/ 19822 w 111"/>
              <a:gd name="T9" fmla="*/ 111125 h 80"/>
              <a:gd name="T10" fmla="*/ 45308 w 111"/>
              <a:gd name="T11" fmla="*/ 111125 h 80"/>
              <a:gd name="T12" fmla="*/ 79289 w 111"/>
              <a:gd name="T13" fmla="*/ 74612 h 80"/>
              <a:gd name="T14" fmla="*/ 93448 w 111"/>
              <a:gd name="T15" fmla="*/ 125413 h 80"/>
              <a:gd name="T16" fmla="*/ 130260 w 111"/>
              <a:gd name="T17" fmla="*/ 103188 h 80"/>
              <a:gd name="T18" fmla="*/ 155746 w 111"/>
              <a:gd name="T19" fmla="*/ 111125 h 80"/>
              <a:gd name="T20" fmla="*/ 155746 w 111"/>
              <a:gd name="T21" fmla="*/ 79375 h 80"/>
              <a:gd name="T22" fmla="*/ 134508 w 111"/>
              <a:gd name="T23" fmla="*/ 66675 h 80"/>
              <a:gd name="T24" fmla="*/ 141587 w 111"/>
              <a:gd name="T25" fmla="*/ 36512 h 80"/>
              <a:gd name="T26" fmla="*/ 118933 w 111"/>
              <a:gd name="T27" fmla="*/ 61913 h 80"/>
              <a:gd name="T28" fmla="*/ 107606 w 111"/>
              <a:gd name="T29" fmla="*/ 41275 h 80"/>
              <a:gd name="T30" fmla="*/ 93448 w 111"/>
              <a:gd name="T31" fmla="*/ 41275 h 80"/>
              <a:gd name="T32" fmla="*/ 75041 w 111"/>
              <a:gd name="T33" fmla="*/ 53975 h 80"/>
              <a:gd name="T34" fmla="*/ 55219 w 111"/>
              <a:gd name="T35" fmla="*/ 44450 h 80"/>
              <a:gd name="T36" fmla="*/ 48140 w 111"/>
              <a:gd name="T37" fmla="*/ 33337 h 80"/>
              <a:gd name="T38" fmla="*/ 59467 w 111"/>
              <a:gd name="T39" fmla="*/ 28575 h 80"/>
              <a:gd name="T40" fmla="*/ 86368 w 111"/>
              <a:gd name="T41" fmla="*/ 28575 h 80"/>
              <a:gd name="T42" fmla="*/ 96279 w 111"/>
              <a:gd name="T43" fmla="*/ 12700 h 80"/>
              <a:gd name="T44" fmla="*/ 89200 w 111"/>
              <a:gd name="T45" fmla="*/ 4762 h 80"/>
              <a:gd name="T46" fmla="*/ 55219 w 111"/>
              <a:gd name="T47" fmla="*/ 0 h 80"/>
              <a:gd name="T48" fmla="*/ 29733 w 111"/>
              <a:gd name="T49" fmla="*/ 33337 h 80"/>
              <a:gd name="T50" fmla="*/ 19822 w 111"/>
              <a:gd name="T51" fmla="*/ 33337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80"/>
              <a:gd name="T80" fmla="*/ 111 w 111"/>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80">
                <a:moveTo>
                  <a:pt x="0" y="13"/>
                </a:moveTo>
                <a:lnTo>
                  <a:pt x="3" y="31"/>
                </a:lnTo>
                <a:lnTo>
                  <a:pt x="14" y="28"/>
                </a:lnTo>
                <a:lnTo>
                  <a:pt x="19" y="42"/>
                </a:lnTo>
                <a:lnTo>
                  <a:pt x="14" y="70"/>
                </a:lnTo>
                <a:lnTo>
                  <a:pt x="32" y="70"/>
                </a:lnTo>
                <a:lnTo>
                  <a:pt x="56" y="47"/>
                </a:lnTo>
                <a:lnTo>
                  <a:pt x="66" y="79"/>
                </a:lnTo>
                <a:lnTo>
                  <a:pt x="92" y="65"/>
                </a:lnTo>
                <a:lnTo>
                  <a:pt x="110" y="70"/>
                </a:lnTo>
                <a:lnTo>
                  <a:pt x="110" y="50"/>
                </a:lnTo>
                <a:lnTo>
                  <a:pt x="95" y="42"/>
                </a:lnTo>
                <a:lnTo>
                  <a:pt x="100" y="23"/>
                </a:lnTo>
                <a:lnTo>
                  <a:pt x="84" y="39"/>
                </a:lnTo>
                <a:lnTo>
                  <a:pt x="76" y="26"/>
                </a:lnTo>
                <a:lnTo>
                  <a:pt x="66" y="26"/>
                </a:lnTo>
                <a:lnTo>
                  <a:pt x="53" y="34"/>
                </a:lnTo>
                <a:lnTo>
                  <a:pt x="39" y="28"/>
                </a:lnTo>
                <a:lnTo>
                  <a:pt x="34" y="21"/>
                </a:lnTo>
                <a:lnTo>
                  <a:pt x="42" y="18"/>
                </a:lnTo>
                <a:lnTo>
                  <a:pt x="61" y="18"/>
                </a:lnTo>
                <a:lnTo>
                  <a:pt x="68" y="8"/>
                </a:lnTo>
                <a:lnTo>
                  <a:pt x="63" y="3"/>
                </a:lnTo>
                <a:lnTo>
                  <a:pt x="39" y="0"/>
                </a:lnTo>
                <a:lnTo>
                  <a:pt x="21" y="21"/>
                </a:lnTo>
                <a:lnTo>
                  <a:pt x="14" y="21"/>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800" name="Freeform 792"/>
          <p:cNvSpPr>
            <a:spLocks/>
          </p:cNvSpPr>
          <p:nvPr/>
        </p:nvSpPr>
        <p:spPr bwMode="auto">
          <a:xfrm>
            <a:off x="5849938" y="3135313"/>
            <a:ext cx="220662" cy="117475"/>
          </a:xfrm>
          <a:custGeom>
            <a:avLst/>
            <a:gdLst>
              <a:gd name="T0" fmla="*/ 219248 w 156"/>
              <a:gd name="T1" fmla="*/ 33337 h 74"/>
              <a:gd name="T2" fmla="*/ 200859 w 156"/>
              <a:gd name="T3" fmla="*/ 4762 h 74"/>
              <a:gd name="T4" fmla="*/ 148522 w 156"/>
              <a:gd name="T5" fmla="*/ 0 h 74"/>
              <a:gd name="T6" fmla="*/ 93357 w 156"/>
              <a:gd name="T7" fmla="*/ 7937 h 74"/>
              <a:gd name="T8" fmla="*/ 48093 w 156"/>
              <a:gd name="T9" fmla="*/ 7937 h 74"/>
              <a:gd name="T10" fmla="*/ 52337 w 156"/>
              <a:gd name="T11" fmla="*/ 15875 h 74"/>
              <a:gd name="T12" fmla="*/ 33948 w 156"/>
              <a:gd name="T13" fmla="*/ 36512 h 74"/>
              <a:gd name="T14" fmla="*/ 48093 w 156"/>
              <a:gd name="T15" fmla="*/ 49212 h 74"/>
              <a:gd name="T16" fmla="*/ 66481 w 156"/>
              <a:gd name="T17" fmla="*/ 41275 h 74"/>
              <a:gd name="T18" fmla="*/ 89113 w 156"/>
              <a:gd name="T19" fmla="*/ 66675 h 74"/>
              <a:gd name="T20" fmla="*/ 79212 w 156"/>
              <a:gd name="T21" fmla="*/ 74612 h 74"/>
              <a:gd name="T22" fmla="*/ 74968 w 156"/>
              <a:gd name="T23" fmla="*/ 66675 h 74"/>
              <a:gd name="T24" fmla="*/ 38191 w 156"/>
              <a:gd name="T25" fmla="*/ 82550 h 74"/>
              <a:gd name="T26" fmla="*/ 11316 w 156"/>
              <a:gd name="T27" fmla="*/ 82550 h 74"/>
              <a:gd name="T28" fmla="*/ 0 w 156"/>
              <a:gd name="T29" fmla="*/ 87312 h 74"/>
              <a:gd name="T30" fmla="*/ 7072 w 156"/>
              <a:gd name="T31" fmla="*/ 98425 h 74"/>
              <a:gd name="T32" fmla="*/ 26876 w 156"/>
              <a:gd name="T33" fmla="*/ 107950 h 74"/>
              <a:gd name="T34" fmla="*/ 45264 w 156"/>
              <a:gd name="T35" fmla="*/ 95250 h 74"/>
              <a:gd name="T36" fmla="*/ 59409 w 156"/>
              <a:gd name="T37" fmla="*/ 95250 h 74"/>
              <a:gd name="T38" fmla="*/ 70725 w 156"/>
              <a:gd name="T39" fmla="*/ 115888 h 74"/>
              <a:gd name="T40" fmla="*/ 93357 w 156"/>
              <a:gd name="T41" fmla="*/ 90487 h 74"/>
              <a:gd name="T42" fmla="*/ 141450 w 156"/>
              <a:gd name="T43" fmla="*/ 8255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6"/>
              <a:gd name="T67" fmla="*/ 0 h 74"/>
              <a:gd name="T68" fmla="*/ 156 w 156"/>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6" h="74">
                <a:moveTo>
                  <a:pt x="155" y="21"/>
                </a:moveTo>
                <a:lnTo>
                  <a:pt x="142" y="3"/>
                </a:lnTo>
                <a:lnTo>
                  <a:pt x="105" y="0"/>
                </a:lnTo>
                <a:lnTo>
                  <a:pt x="66" y="5"/>
                </a:lnTo>
                <a:lnTo>
                  <a:pt x="34" y="5"/>
                </a:lnTo>
                <a:lnTo>
                  <a:pt x="37" y="10"/>
                </a:lnTo>
                <a:lnTo>
                  <a:pt x="24" y="23"/>
                </a:lnTo>
                <a:lnTo>
                  <a:pt x="34" y="31"/>
                </a:lnTo>
                <a:lnTo>
                  <a:pt x="47" y="26"/>
                </a:lnTo>
                <a:lnTo>
                  <a:pt x="63" y="42"/>
                </a:lnTo>
                <a:lnTo>
                  <a:pt x="56" y="47"/>
                </a:lnTo>
                <a:lnTo>
                  <a:pt x="53" y="42"/>
                </a:lnTo>
                <a:lnTo>
                  <a:pt x="27" y="52"/>
                </a:lnTo>
                <a:lnTo>
                  <a:pt x="8" y="52"/>
                </a:lnTo>
                <a:lnTo>
                  <a:pt x="0" y="55"/>
                </a:lnTo>
                <a:lnTo>
                  <a:pt x="5" y="62"/>
                </a:lnTo>
                <a:lnTo>
                  <a:pt x="19" y="68"/>
                </a:lnTo>
                <a:lnTo>
                  <a:pt x="32" y="60"/>
                </a:lnTo>
                <a:lnTo>
                  <a:pt x="42" y="60"/>
                </a:lnTo>
                <a:lnTo>
                  <a:pt x="50" y="73"/>
                </a:lnTo>
                <a:lnTo>
                  <a:pt x="66" y="57"/>
                </a:lnTo>
                <a:lnTo>
                  <a:pt x="100" y="52"/>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801" name="Freeform 793"/>
          <p:cNvSpPr>
            <a:spLocks/>
          </p:cNvSpPr>
          <p:nvPr/>
        </p:nvSpPr>
        <p:spPr bwMode="auto">
          <a:xfrm>
            <a:off x="5400675" y="2789238"/>
            <a:ext cx="828675" cy="396875"/>
          </a:xfrm>
          <a:custGeom>
            <a:avLst/>
            <a:gdLst>
              <a:gd name="T0" fmla="*/ 25368 w 588"/>
              <a:gd name="T1" fmla="*/ 212725 h 250"/>
              <a:gd name="T2" fmla="*/ 98652 w 588"/>
              <a:gd name="T3" fmla="*/ 230188 h 250"/>
              <a:gd name="T4" fmla="*/ 91605 w 588"/>
              <a:gd name="T5" fmla="*/ 284163 h 250"/>
              <a:gd name="T6" fmla="*/ 73284 w 588"/>
              <a:gd name="T7" fmla="*/ 307975 h 250"/>
              <a:gd name="T8" fmla="*/ 69056 w 588"/>
              <a:gd name="T9" fmla="*/ 346075 h 250"/>
              <a:gd name="T10" fmla="*/ 98652 w 588"/>
              <a:gd name="T11" fmla="*/ 374650 h 250"/>
              <a:gd name="T12" fmla="*/ 166299 w 588"/>
              <a:gd name="T13" fmla="*/ 387350 h 250"/>
              <a:gd name="T14" fmla="*/ 191666 w 588"/>
              <a:gd name="T15" fmla="*/ 292100 h 250"/>
              <a:gd name="T16" fmla="*/ 232536 w 588"/>
              <a:gd name="T17" fmla="*/ 266700 h 250"/>
              <a:gd name="T18" fmla="*/ 257904 w 588"/>
              <a:gd name="T19" fmla="*/ 246063 h 250"/>
              <a:gd name="T20" fmla="*/ 310048 w 588"/>
              <a:gd name="T21" fmla="*/ 249238 h 250"/>
              <a:gd name="T22" fmla="*/ 294546 w 588"/>
              <a:gd name="T23" fmla="*/ 295275 h 250"/>
              <a:gd name="T24" fmla="*/ 301593 w 588"/>
              <a:gd name="T25" fmla="*/ 323850 h 250"/>
              <a:gd name="T26" fmla="*/ 380514 w 588"/>
              <a:gd name="T27" fmla="*/ 346075 h 250"/>
              <a:gd name="T28" fmla="*/ 428431 w 588"/>
              <a:gd name="T29" fmla="*/ 395288 h 250"/>
              <a:gd name="T30" fmla="*/ 497487 w 588"/>
              <a:gd name="T31" fmla="*/ 354013 h 250"/>
              <a:gd name="T32" fmla="*/ 597548 w 588"/>
              <a:gd name="T33" fmla="*/ 346075 h 250"/>
              <a:gd name="T34" fmla="*/ 668013 w 588"/>
              <a:gd name="T35" fmla="*/ 379413 h 250"/>
              <a:gd name="T36" fmla="*/ 663785 w 588"/>
              <a:gd name="T37" fmla="*/ 300038 h 250"/>
              <a:gd name="T38" fmla="*/ 727205 w 588"/>
              <a:gd name="T39" fmla="*/ 230188 h 250"/>
              <a:gd name="T40" fmla="*/ 786396 w 588"/>
              <a:gd name="T41" fmla="*/ 195263 h 250"/>
              <a:gd name="T42" fmla="*/ 779349 w 588"/>
              <a:gd name="T43" fmla="*/ 146050 h 250"/>
              <a:gd name="T44" fmla="*/ 749754 w 588"/>
              <a:gd name="T45" fmla="*/ 141288 h 250"/>
              <a:gd name="T46" fmla="*/ 670832 w 588"/>
              <a:gd name="T47" fmla="*/ 117475 h 250"/>
              <a:gd name="T48" fmla="*/ 642646 w 588"/>
              <a:gd name="T49" fmla="*/ 112713 h 250"/>
              <a:gd name="T50" fmla="*/ 567952 w 588"/>
              <a:gd name="T51" fmla="*/ 25400 h 250"/>
              <a:gd name="T52" fmla="*/ 476347 w 588"/>
              <a:gd name="T53" fmla="*/ 50800 h 250"/>
              <a:gd name="T54" fmla="*/ 442524 w 588"/>
              <a:gd name="T55" fmla="*/ 0 h 250"/>
              <a:gd name="T56" fmla="*/ 310048 w 588"/>
              <a:gd name="T57" fmla="*/ 38100 h 250"/>
              <a:gd name="T58" fmla="*/ 276225 w 588"/>
              <a:gd name="T59" fmla="*/ 112713 h 250"/>
              <a:gd name="T60" fmla="*/ 290318 w 588"/>
              <a:gd name="T61" fmla="*/ 149225 h 250"/>
              <a:gd name="T62" fmla="*/ 183210 w 588"/>
              <a:gd name="T63" fmla="*/ 146050 h 250"/>
              <a:gd name="T64" fmla="*/ 91605 w 588"/>
              <a:gd name="T65" fmla="*/ 104775 h 250"/>
              <a:gd name="T66" fmla="*/ 43689 w 588"/>
              <a:gd name="T67" fmla="*/ 112713 h 250"/>
              <a:gd name="T68" fmla="*/ 25368 w 588"/>
              <a:gd name="T69" fmla="*/ 153988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8"/>
              <a:gd name="T106" fmla="*/ 0 h 250"/>
              <a:gd name="T107" fmla="*/ 588 w 588"/>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8" h="250">
                <a:moveTo>
                  <a:pt x="0" y="108"/>
                </a:moveTo>
                <a:lnTo>
                  <a:pt x="18" y="134"/>
                </a:lnTo>
                <a:lnTo>
                  <a:pt x="10" y="157"/>
                </a:lnTo>
                <a:lnTo>
                  <a:pt x="70" y="145"/>
                </a:lnTo>
                <a:lnTo>
                  <a:pt x="102" y="181"/>
                </a:lnTo>
                <a:lnTo>
                  <a:pt x="65" y="179"/>
                </a:lnTo>
                <a:lnTo>
                  <a:pt x="52" y="181"/>
                </a:lnTo>
                <a:lnTo>
                  <a:pt x="52" y="194"/>
                </a:lnTo>
                <a:lnTo>
                  <a:pt x="34" y="194"/>
                </a:lnTo>
                <a:lnTo>
                  <a:pt x="49" y="218"/>
                </a:lnTo>
                <a:lnTo>
                  <a:pt x="70" y="223"/>
                </a:lnTo>
                <a:lnTo>
                  <a:pt x="70" y="236"/>
                </a:lnTo>
                <a:lnTo>
                  <a:pt x="102" y="228"/>
                </a:lnTo>
                <a:lnTo>
                  <a:pt x="118" y="244"/>
                </a:lnTo>
                <a:lnTo>
                  <a:pt x="125" y="246"/>
                </a:lnTo>
                <a:lnTo>
                  <a:pt x="136" y="184"/>
                </a:lnTo>
                <a:lnTo>
                  <a:pt x="162" y="176"/>
                </a:lnTo>
                <a:lnTo>
                  <a:pt x="165" y="168"/>
                </a:lnTo>
                <a:lnTo>
                  <a:pt x="172" y="160"/>
                </a:lnTo>
                <a:lnTo>
                  <a:pt x="183" y="155"/>
                </a:lnTo>
                <a:lnTo>
                  <a:pt x="196" y="152"/>
                </a:lnTo>
                <a:lnTo>
                  <a:pt x="220" y="157"/>
                </a:lnTo>
                <a:lnTo>
                  <a:pt x="204" y="165"/>
                </a:lnTo>
                <a:lnTo>
                  <a:pt x="209" y="186"/>
                </a:lnTo>
                <a:lnTo>
                  <a:pt x="201" y="194"/>
                </a:lnTo>
                <a:lnTo>
                  <a:pt x="214" y="204"/>
                </a:lnTo>
                <a:lnTo>
                  <a:pt x="251" y="197"/>
                </a:lnTo>
                <a:lnTo>
                  <a:pt x="270" y="218"/>
                </a:lnTo>
                <a:lnTo>
                  <a:pt x="277" y="244"/>
                </a:lnTo>
                <a:lnTo>
                  <a:pt x="304" y="249"/>
                </a:lnTo>
                <a:lnTo>
                  <a:pt x="338" y="226"/>
                </a:lnTo>
                <a:lnTo>
                  <a:pt x="353" y="223"/>
                </a:lnTo>
                <a:lnTo>
                  <a:pt x="385" y="223"/>
                </a:lnTo>
                <a:lnTo>
                  <a:pt x="424" y="218"/>
                </a:lnTo>
                <a:lnTo>
                  <a:pt x="461" y="221"/>
                </a:lnTo>
                <a:lnTo>
                  <a:pt x="474" y="239"/>
                </a:lnTo>
                <a:lnTo>
                  <a:pt x="482" y="215"/>
                </a:lnTo>
                <a:lnTo>
                  <a:pt x="471" y="189"/>
                </a:lnTo>
                <a:lnTo>
                  <a:pt x="508" y="181"/>
                </a:lnTo>
                <a:lnTo>
                  <a:pt x="516" y="145"/>
                </a:lnTo>
                <a:lnTo>
                  <a:pt x="555" y="150"/>
                </a:lnTo>
                <a:lnTo>
                  <a:pt x="558" y="123"/>
                </a:lnTo>
                <a:lnTo>
                  <a:pt x="587" y="113"/>
                </a:lnTo>
                <a:lnTo>
                  <a:pt x="553" y="92"/>
                </a:lnTo>
                <a:lnTo>
                  <a:pt x="553" y="79"/>
                </a:lnTo>
                <a:lnTo>
                  <a:pt x="532" y="89"/>
                </a:lnTo>
                <a:lnTo>
                  <a:pt x="500" y="69"/>
                </a:lnTo>
                <a:lnTo>
                  <a:pt x="476" y="74"/>
                </a:lnTo>
                <a:lnTo>
                  <a:pt x="464" y="60"/>
                </a:lnTo>
                <a:lnTo>
                  <a:pt x="456" y="71"/>
                </a:lnTo>
                <a:lnTo>
                  <a:pt x="403" y="24"/>
                </a:lnTo>
                <a:lnTo>
                  <a:pt x="403" y="16"/>
                </a:lnTo>
                <a:lnTo>
                  <a:pt x="366" y="39"/>
                </a:lnTo>
                <a:lnTo>
                  <a:pt x="338" y="32"/>
                </a:lnTo>
                <a:lnTo>
                  <a:pt x="332" y="5"/>
                </a:lnTo>
                <a:lnTo>
                  <a:pt x="314" y="0"/>
                </a:lnTo>
                <a:lnTo>
                  <a:pt x="301" y="16"/>
                </a:lnTo>
                <a:lnTo>
                  <a:pt x="220" y="24"/>
                </a:lnTo>
                <a:lnTo>
                  <a:pt x="212" y="60"/>
                </a:lnTo>
                <a:lnTo>
                  <a:pt x="196" y="71"/>
                </a:lnTo>
                <a:lnTo>
                  <a:pt x="214" y="81"/>
                </a:lnTo>
                <a:lnTo>
                  <a:pt x="206" y="94"/>
                </a:lnTo>
                <a:lnTo>
                  <a:pt x="162" y="79"/>
                </a:lnTo>
                <a:lnTo>
                  <a:pt x="130" y="92"/>
                </a:lnTo>
                <a:lnTo>
                  <a:pt x="118" y="69"/>
                </a:lnTo>
                <a:lnTo>
                  <a:pt x="65" y="66"/>
                </a:lnTo>
                <a:lnTo>
                  <a:pt x="36" y="92"/>
                </a:lnTo>
                <a:lnTo>
                  <a:pt x="31" y="71"/>
                </a:lnTo>
                <a:lnTo>
                  <a:pt x="20" y="76"/>
                </a:lnTo>
                <a:lnTo>
                  <a:pt x="18" y="97"/>
                </a:lnTo>
                <a:lnTo>
                  <a:pt x="0" y="108"/>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802" name="Freeform 794"/>
          <p:cNvSpPr>
            <a:spLocks/>
          </p:cNvSpPr>
          <p:nvPr/>
        </p:nvSpPr>
        <p:spPr bwMode="auto">
          <a:xfrm>
            <a:off x="5576888" y="3068638"/>
            <a:ext cx="363537" cy="233362"/>
          </a:xfrm>
          <a:custGeom>
            <a:avLst/>
            <a:gdLst>
              <a:gd name="T0" fmla="*/ 0 w 258"/>
              <a:gd name="T1" fmla="*/ 111125 h 147"/>
              <a:gd name="T2" fmla="*/ 15500 w 258"/>
              <a:gd name="T3" fmla="*/ 107950 h 147"/>
              <a:gd name="T4" fmla="*/ 15500 w 258"/>
              <a:gd name="T5" fmla="*/ 95250 h 147"/>
              <a:gd name="T6" fmla="*/ 47908 w 258"/>
              <a:gd name="T7" fmla="*/ 74612 h 147"/>
              <a:gd name="T8" fmla="*/ 70453 w 258"/>
              <a:gd name="T9" fmla="*/ 90487 h 147"/>
              <a:gd name="T10" fmla="*/ 74680 w 258"/>
              <a:gd name="T11" fmla="*/ 125412 h 147"/>
              <a:gd name="T12" fmla="*/ 97225 w 258"/>
              <a:gd name="T13" fmla="*/ 111125 h 147"/>
              <a:gd name="T14" fmla="*/ 111316 w 258"/>
              <a:gd name="T15" fmla="*/ 115887 h 147"/>
              <a:gd name="T16" fmla="*/ 133861 w 258"/>
              <a:gd name="T17" fmla="*/ 169862 h 147"/>
              <a:gd name="T18" fmla="*/ 181769 w 258"/>
              <a:gd name="T19" fmla="*/ 203200 h 147"/>
              <a:gd name="T20" fmla="*/ 218404 w 258"/>
              <a:gd name="T21" fmla="*/ 215900 h 147"/>
              <a:gd name="T22" fmla="*/ 218404 w 258"/>
              <a:gd name="T23" fmla="*/ 231775 h 147"/>
              <a:gd name="T24" fmla="*/ 245176 w 258"/>
              <a:gd name="T25" fmla="*/ 231775 h 147"/>
              <a:gd name="T26" fmla="*/ 252221 w 258"/>
              <a:gd name="T27" fmla="*/ 187325 h 147"/>
              <a:gd name="T28" fmla="*/ 245176 w 258"/>
              <a:gd name="T29" fmla="*/ 165100 h 147"/>
              <a:gd name="T30" fmla="*/ 229676 w 258"/>
              <a:gd name="T31" fmla="*/ 169862 h 147"/>
              <a:gd name="T32" fmla="*/ 225449 w 258"/>
              <a:gd name="T33" fmla="*/ 141287 h 147"/>
              <a:gd name="T34" fmla="*/ 245176 w 258"/>
              <a:gd name="T35" fmla="*/ 153987 h 147"/>
              <a:gd name="T36" fmla="*/ 255039 w 258"/>
              <a:gd name="T37" fmla="*/ 153987 h 147"/>
              <a:gd name="T38" fmla="*/ 280403 w 258"/>
              <a:gd name="T39" fmla="*/ 120650 h 147"/>
              <a:gd name="T40" fmla="*/ 314220 w 258"/>
              <a:gd name="T41" fmla="*/ 125412 h 147"/>
              <a:gd name="T42" fmla="*/ 321265 w 258"/>
              <a:gd name="T43" fmla="*/ 133350 h 147"/>
              <a:gd name="T44" fmla="*/ 311402 w 258"/>
              <a:gd name="T45" fmla="*/ 149225 h 147"/>
              <a:gd name="T46" fmla="*/ 348037 w 258"/>
              <a:gd name="T47" fmla="*/ 133350 h 147"/>
              <a:gd name="T48" fmla="*/ 352264 w 258"/>
              <a:gd name="T49" fmla="*/ 141287 h 147"/>
              <a:gd name="T50" fmla="*/ 362128 w 258"/>
              <a:gd name="T51" fmla="*/ 133350 h 147"/>
              <a:gd name="T52" fmla="*/ 339583 w 258"/>
              <a:gd name="T53" fmla="*/ 107950 h 147"/>
              <a:gd name="T54" fmla="*/ 321265 w 258"/>
              <a:gd name="T55" fmla="*/ 115887 h 147"/>
              <a:gd name="T56" fmla="*/ 307175 w 258"/>
              <a:gd name="T57" fmla="*/ 103187 h 147"/>
              <a:gd name="T58" fmla="*/ 325492 w 258"/>
              <a:gd name="T59" fmla="*/ 82550 h 147"/>
              <a:gd name="T60" fmla="*/ 321265 w 258"/>
              <a:gd name="T61" fmla="*/ 74612 h 147"/>
              <a:gd name="T62" fmla="*/ 300129 w 258"/>
              <a:gd name="T63" fmla="*/ 79375 h 147"/>
              <a:gd name="T64" fmla="*/ 252221 w 258"/>
              <a:gd name="T65" fmla="*/ 115887 h 147"/>
              <a:gd name="T66" fmla="*/ 214177 w 258"/>
              <a:gd name="T67" fmla="*/ 107950 h 147"/>
              <a:gd name="T68" fmla="*/ 204313 w 258"/>
              <a:gd name="T69" fmla="*/ 66675 h 147"/>
              <a:gd name="T70" fmla="*/ 177541 w 258"/>
              <a:gd name="T71" fmla="*/ 33337 h 147"/>
              <a:gd name="T72" fmla="*/ 125406 w 258"/>
              <a:gd name="T73" fmla="*/ 44450 h 147"/>
              <a:gd name="T74" fmla="*/ 107088 w 258"/>
              <a:gd name="T75" fmla="*/ 28575 h 147"/>
              <a:gd name="T76" fmla="*/ 104270 w 258"/>
              <a:gd name="T77" fmla="*/ 36512 h 147"/>
              <a:gd name="T78" fmla="*/ 92998 w 258"/>
              <a:gd name="T79" fmla="*/ 44450 h 147"/>
              <a:gd name="T80" fmla="*/ 81725 w 258"/>
              <a:gd name="T81" fmla="*/ 44450 h 147"/>
              <a:gd name="T82" fmla="*/ 66226 w 258"/>
              <a:gd name="T83" fmla="*/ 36512 h 147"/>
              <a:gd name="T84" fmla="*/ 56362 w 258"/>
              <a:gd name="T85" fmla="*/ 49212 h 147"/>
              <a:gd name="T86" fmla="*/ 56362 w 258"/>
              <a:gd name="T87" fmla="*/ 36512 h 147"/>
              <a:gd name="T88" fmla="*/ 45090 w 258"/>
              <a:gd name="T89" fmla="*/ 33337 h 147"/>
              <a:gd name="T90" fmla="*/ 45090 w 258"/>
              <a:gd name="T91" fmla="*/ 20637 h 147"/>
              <a:gd name="T92" fmla="*/ 52135 w 258"/>
              <a:gd name="T93" fmla="*/ 0 h 147"/>
              <a:gd name="T94" fmla="*/ 15500 w 258"/>
              <a:gd name="T95" fmla="*/ 12700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8"/>
              <a:gd name="T145" fmla="*/ 0 h 147"/>
              <a:gd name="T146" fmla="*/ 258 w 258"/>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8" h="147">
                <a:moveTo>
                  <a:pt x="0" y="70"/>
                </a:moveTo>
                <a:lnTo>
                  <a:pt x="11" y="68"/>
                </a:lnTo>
                <a:lnTo>
                  <a:pt x="11" y="60"/>
                </a:lnTo>
                <a:lnTo>
                  <a:pt x="34" y="47"/>
                </a:lnTo>
                <a:lnTo>
                  <a:pt x="50" y="57"/>
                </a:lnTo>
                <a:lnTo>
                  <a:pt x="53" y="79"/>
                </a:lnTo>
                <a:lnTo>
                  <a:pt x="69" y="70"/>
                </a:lnTo>
                <a:lnTo>
                  <a:pt x="79" y="73"/>
                </a:lnTo>
                <a:lnTo>
                  <a:pt x="95" y="107"/>
                </a:lnTo>
                <a:lnTo>
                  <a:pt x="129" y="128"/>
                </a:lnTo>
                <a:lnTo>
                  <a:pt x="155" y="136"/>
                </a:lnTo>
                <a:lnTo>
                  <a:pt x="155" y="146"/>
                </a:lnTo>
                <a:lnTo>
                  <a:pt x="174" y="146"/>
                </a:lnTo>
                <a:lnTo>
                  <a:pt x="179" y="118"/>
                </a:lnTo>
                <a:lnTo>
                  <a:pt x="174" y="104"/>
                </a:lnTo>
                <a:lnTo>
                  <a:pt x="163" y="107"/>
                </a:lnTo>
                <a:lnTo>
                  <a:pt x="160" y="89"/>
                </a:lnTo>
                <a:lnTo>
                  <a:pt x="174" y="97"/>
                </a:lnTo>
                <a:lnTo>
                  <a:pt x="181" y="97"/>
                </a:lnTo>
                <a:lnTo>
                  <a:pt x="199" y="76"/>
                </a:lnTo>
                <a:lnTo>
                  <a:pt x="223" y="79"/>
                </a:lnTo>
                <a:lnTo>
                  <a:pt x="228" y="84"/>
                </a:lnTo>
                <a:lnTo>
                  <a:pt x="221" y="94"/>
                </a:lnTo>
                <a:lnTo>
                  <a:pt x="247" y="84"/>
                </a:lnTo>
                <a:lnTo>
                  <a:pt x="250" y="89"/>
                </a:lnTo>
                <a:lnTo>
                  <a:pt x="257" y="84"/>
                </a:lnTo>
                <a:lnTo>
                  <a:pt x="241" y="68"/>
                </a:lnTo>
                <a:lnTo>
                  <a:pt x="228" y="73"/>
                </a:lnTo>
                <a:lnTo>
                  <a:pt x="218" y="65"/>
                </a:lnTo>
                <a:lnTo>
                  <a:pt x="231" y="52"/>
                </a:lnTo>
                <a:lnTo>
                  <a:pt x="228" y="47"/>
                </a:lnTo>
                <a:lnTo>
                  <a:pt x="213" y="50"/>
                </a:lnTo>
                <a:lnTo>
                  <a:pt x="179" y="73"/>
                </a:lnTo>
                <a:lnTo>
                  <a:pt x="152" y="68"/>
                </a:lnTo>
                <a:lnTo>
                  <a:pt x="145" y="42"/>
                </a:lnTo>
                <a:lnTo>
                  <a:pt x="126" y="21"/>
                </a:lnTo>
                <a:lnTo>
                  <a:pt x="89" y="28"/>
                </a:lnTo>
                <a:lnTo>
                  <a:pt x="76" y="18"/>
                </a:lnTo>
                <a:lnTo>
                  <a:pt x="74" y="23"/>
                </a:lnTo>
                <a:lnTo>
                  <a:pt x="66" y="28"/>
                </a:lnTo>
                <a:lnTo>
                  <a:pt x="58" y="28"/>
                </a:lnTo>
                <a:lnTo>
                  <a:pt x="47" y="23"/>
                </a:lnTo>
                <a:lnTo>
                  <a:pt x="40" y="31"/>
                </a:lnTo>
                <a:lnTo>
                  <a:pt x="40" y="23"/>
                </a:lnTo>
                <a:lnTo>
                  <a:pt x="32" y="21"/>
                </a:lnTo>
                <a:lnTo>
                  <a:pt x="32" y="13"/>
                </a:lnTo>
                <a:lnTo>
                  <a:pt x="37" y="0"/>
                </a:lnTo>
                <a:lnTo>
                  <a:pt x="11" y="8"/>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803" name="Freeform 795"/>
          <p:cNvSpPr>
            <a:spLocks/>
          </p:cNvSpPr>
          <p:nvPr/>
        </p:nvSpPr>
        <p:spPr bwMode="auto">
          <a:xfrm>
            <a:off x="5265738" y="3097213"/>
            <a:ext cx="187325" cy="168275"/>
          </a:xfrm>
          <a:custGeom>
            <a:avLst/>
            <a:gdLst>
              <a:gd name="T0" fmla="*/ 110692 w 132"/>
              <a:gd name="T1" fmla="*/ 4763 h 106"/>
              <a:gd name="T2" fmla="*/ 86567 w 132"/>
              <a:gd name="T3" fmla="*/ 30163 h 106"/>
              <a:gd name="T4" fmla="*/ 59603 w 132"/>
              <a:gd name="T5" fmla="*/ 4763 h 106"/>
              <a:gd name="T6" fmla="*/ 41155 w 132"/>
              <a:gd name="T7" fmla="*/ 0 h 106"/>
              <a:gd name="T8" fmla="*/ 41155 w 132"/>
              <a:gd name="T9" fmla="*/ 12700 h 106"/>
              <a:gd name="T10" fmla="*/ 59603 w 132"/>
              <a:gd name="T11" fmla="*/ 20638 h 106"/>
              <a:gd name="T12" fmla="*/ 70956 w 132"/>
              <a:gd name="T13" fmla="*/ 46037 h 106"/>
              <a:gd name="T14" fmla="*/ 48250 w 132"/>
              <a:gd name="T15" fmla="*/ 42862 h 106"/>
              <a:gd name="T16" fmla="*/ 41155 w 132"/>
              <a:gd name="T17" fmla="*/ 46037 h 106"/>
              <a:gd name="T18" fmla="*/ 7096 w 132"/>
              <a:gd name="T19" fmla="*/ 42862 h 106"/>
              <a:gd name="T20" fmla="*/ 0 w 132"/>
              <a:gd name="T21" fmla="*/ 46037 h 106"/>
              <a:gd name="T22" fmla="*/ 2838 w 132"/>
              <a:gd name="T23" fmla="*/ 82550 h 106"/>
              <a:gd name="T24" fmla="*/ 29802 w 132"/>
              <a:gd name="T25" fmla="*/ 82550 h 106"/>
              <a:gd name="T26" fmla="*/ 66699 w 132"/>
              <a:gd name="T27" fmla="*/ 133350 h 106"/>
              <a:gd name="T28" fmla="*/ 96501 w 132"/>
              <a:gd name="T29" fmla="*/ 158750 h 106"/>
              <a:gd name="T30" fmla="*/ 134817 w 132"/>
              <a:gd name="T31" fmla="*/ 136525 h 106"/>
              <a:gd name="T32" fmla="*/ 137655 w 132"/>
              <a:gd name="T33" fmla="*/ 158750 h 106"/>
              <a:gd name="T34" fmla="*/ 156104 w 132"/>
              <a:gd name="T35" fmla="*/ 166688 h 106"/>
              <a:gd name="T36" fmla="*/ 171715 w 132"/>
              <a:gd name="T37" fmla="*/ 125413 h 106"/>
              <a:gd name="T38" fmla="*/ 185906 w 132"/>
              <a:gd name="T39" fmla="*/ 120650 h 106"/>
              <a:gd name="T40" fmla="*/ 144751 w 132"/>
              <a:gd name="T41" fmla="*/ 74613 h 106"/>
              <a:gd name="T42" fmla="*/ 130560 w 132"/>
              <a:gd name="T43" fmla="*/ 15875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106"/>
              <a:gd name="T68" fmla="*/ 132 w 132"/>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106">
                <a:moveTo>
                  <a:pt x="78" y="3"/>
                </a:moveTo>
                <a:lnTo>
                  <a:pt x="61" y="19"/>
                </a:lnTo>
                <a:lnTo>
                  <a:pt x="42" y="3"/>
                </a:lnTo>
                <a:lnTo>
                  <a:pt x="29" y="0"/>
                </a:lnTo>
                <a:lnTo>
                  <a:pt x="29" y="8"/>
                </a:lnTo>
                <a:lnTo>
                  <a:pt x="42" y="13"/>
                </a:lnTo>
                <a:lnTo>
                  <a:pt x="50" y="29"/>
                </a:lnTo>
                <a:lnTo>
                  <a:pt x="34" y="27"/>
                </a:lnTo>
                <a:lnTo>
                  <a:pt x="29" y="29"/>
                </a:lnTo>
                <a:lnTo>
                  <a:pt x="5" y="27"/>
                </a:lnTo>
                <a:lnTo>
                  <a:pt x="0" y="29"/>
                </a:lnTo>
                <a:lnTo>
                  <a:pt x="2" y="52"/>
                </a:lnTo>
                <a:lnTo>
                  <a:pt x="21" y="52"/>
                </a:lnTo>
                <a:lnTo>
                  <a:pt x="47" y="84"/>
                </a:lnTo>
                <a:lnTo>
                  <a:pt x="68" y="100"/>
                </a:lnTo>
                <a:lnTo>
                  <a:pt x="95" y="86"/>
                </a:lnTo>
                <a:lnTo>
                  <a:pt x="97" y="100"/>
                </a:lnTo>
                <a:lnTo>
                  <a:pt x="110" y="105"/>
                </a:lnTo>
                <a:lnTo>
                  <a:pt x="121" y="79"/>
                </a:lnTo>
                <a:lnTo>
                  <a:pt x="131" y="76"/>
                </a:lnTo>
                <a:lnTo>
                  <a:pt x="102" y="47"/>
                </a:lnTo>
                <a:lnTo>
                  <a:pt x="92" y="1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804" name="Freeform 796"/>
          <p:cNvSpPr>
            <a:spLocks/>
          </p:cNvSpPr>
          <p:nvPr/>
        </p:nvSpPr>
        <p:spPr bwMode="auto">
          <a:xfrm>
            <a:off x="5265738" y="3140075"/>
            <a:ext cx="127000" cy="109538"/>
          </a:xfrm>
          <a:custGeom>
            <a:avLst/>
            <a:gdLst>
              <a:gd name="T0" fmla="*/ 0 w 90"/>
              <a:gd name="T1" fmla="*/ 3175 h 69"/>
              <a:gd name="T2" fmla="*/ 2822 w 90"/>
              <a:gd name="T3" fmla="*/ 39688 h 69"/>
              <a:gd name="T4" fmla="*/ 29633 w 90"/>
              <a:gd name="T5" fmla="*/ 39688 h 69"/>
              <a:gd name="T6" fmla="*/ 55033 w 90"/>
              <a:gd name="T7" fmla="*/ 69850 h 69"/>
              <a:gd name="T8" fmla="*/ 70556 w 90"/>
              <a:gd name="T9" fmla="*/ 69850 h 69"/>
              <a:gd name="T10" fmla="*/ 81844 w 90"/>
              <a:gd name="T11" fmla="*/ 82550 h 69"/>
              <a:gd name="T12" fmla="*/ 95956 w 90"/>
              <a:gd name="T13" fmla="*/ 85725 h 69"/>
              <a:gd name="T14" fmla="*/ 110067 w 90"/>
              <a:gd name="T15" fmla="*/ 107950 h 69"/>
              <a:gd name="T16" fmla="*/ 125589 w 90"/>
              <a:gd name="T17" fmla="*/ 98425 h 69"/>
              <a:gd name="T18" fmla="*/ 110067 w 90"/>
              <a:gd name="T19" fmla="*/ 69850 h 69"/>
              <a:gd name="T20" fmla="*/ 88900 w 90"/>
              <a:gd name="T21" fmla="*/ 57150 h 69"/>
              <a:gd name="T22" fmla="*/ 88900 w 90"/>
              <a:gd name="T23" fmla="*/ 36513 h 69"/>
              <a:gd name="T24" fmla="*/ 74789 w 90"/>
              <a:gd name="T25" fmla="*/ 15875 h 69"/>
              <a:gd name="T26" fmla="*/ 47978 w 90"/>
              <a:gd name="T27" fmla="*/ 0 h 69"/>
              <a:gd name="T28" fmla="*/ 40922 w 90"/>
              <a:gd name="T29" fmla="*/ 3175 h 69"/>
              <a:gd name="T30" fmla="*/ 7056 w 90"/>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69"/>
              <a:gd name="T50" fmla="*/ 90 w 90"/>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69">
                <a:moveTo>
                  <a:pt x="0" y="2"/>
                </a:moveTo>
                <a:lnTo>
                  <a:pt x="2" y="25"/>
                </a:lnTo>
                <a:lnTo>
                  <a:pt x="21" y="25"/>
                </a:lnTo>
                <a:lnTo>
                  <a:pt x="39" y="44"/>
                </a:lnTo>
                <a:lnTo>
                  <a:pt x="50" y="44"/>
                </a:lnTo>
                <a:lnTo>
                  <a:pt x="58" y="52"/>
                </a:lnTo>
                <a:lnTo>
                  <a:pt x="68" y="54"/>
                </a:lnTo>
                <a:lnTo>
                  <a:pt x="78" y="68"/>
                </a:lnTo>
                <a:lnTo>
                  <a:pt x="89" y="62"/>
                </a:lnTo>
                <a:lnTo>
                  <a:pt x="78" y="44"/>
                </a:lnTo>
                <a:lnTo>
                  <a:pt x="63" y="36"/>
                </a:lnTo>
                <a:lnTo>
                  <a:pt x="63" y="23"/>
                </a:lnTo>
                <a:lnTo>
                  <a:pt x="53" y="10"/>
                </a:lnTo>
                <a:lnTo>
                  <a:pt x="34" y="0"/>
                </a:lnTo>
                <a:lnTo>
                  <a:pt x="29" y="2"/>
                </a:lnTo>
                <a:lnTo>
                  <a:pt x="5" y="0"/>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805" name="Freeform 797"/>
          <p:cNvSpPr>
            <a:spLocks/>
          </p:cNvSpPr>
          <p:nvPr/>
        </p:nvSpPr>
        <p:spPr bwMode="auto">
          <a:xfrm>
            <a:off x="5200650" y="3076575"/>
            <a:ext cx="138113" cy="68263"/>
          </a:xfrm>
          <a:custGeom>
            <a:avLst/>
            <a:gdLst>
              <a:gd name="T0" fmla="*/ 107108 w 98"/>
              <a:gd name="T1" fmla="*/ 20638 h 43"/>
              <a:gd name="T2" fmla="*/ 88787 w 98"/>
              <a:gd name="T3" fmla="*/ 7938 h 43"/>
              <a:gd name="T4" fmla="*/ 77512 w 98"/>
              <a:gd name="T5" fmla="*/ 0 h 43"/>
              <a:gd name="T6" fmla="*/ 59191 w 98"/>
              <a:gd name="T7" fmla="*/ 7938 h 43"/>
              <a:gd name="T8" fmla="*/ 47917 w 98"/>
              <a:gd name="T9" fmla="*/ 7938 h 43"/>
              <a:gd name="T10" fmla="*/ 33824 w 98"/>
              <a:gd name="T11" fmla="*/ 0 h 43"/>
              <a:gd name="T12" fmla="*/ 7047 w 98"/>
              <a:gd name="T13" fmla="*/ 7938 h 43"/>
              <a:gd name="T14" fmla="*/ 0 w 98"/>
              <a:gd name="T15" fmla="*/ 20638 h 43"/>
              <a:gd name="T16" fmla="*/ 66238 w 98"/>
              <a:gd name="T17" fmla="*/ 66675 h 43"/>
              <a:gd name="T18" fmla="*/ 73284 w 98"/>
              <a:gd name="T19" fmla="*/ 63500 h 43"/>
              <a:gd name="T20" fmla="*/ 107108 w 98"/>
              <a:gd name="T21" fmla="*/ 66675 h 43"/>
              <a:gd name="T22" fmla="*/ 114155 w 98"/>
              <a:gd name="T23" fmla="*/ 63500 h 43"/>
              <a:gd name="T24" fmla="*/ 136704 w 98"/>
              <a:gd name="T25" fmla="*/ 66675 h 43"/>
              <a:gd name="T26" fmla="*/ 125429 w 98"/>
              <a:gd name="T27" fmla="*/ 41275 h 43"/>
              <a:gd name="T28" fmla="*/ 107108 w 98"/>
              <a:gd name="T29" fmla="*/ 33338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43"/>
              <a:gd name="T47" fmla="*/ 98 w 98"/>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43">
                <a:moveTo>
                  <a:pt x="76" y="13"/>
                </a:moveTo>
                <a:lnTo>
                  <a:pt x="63" y="5"/>
                </a:lnTo>
                <a:lnTo>
                  <a:pt x="55" y="0"/>
                </a:lnTo>
                <a:lnTo>
                  <a:pt x="42" y="5"/>
                </a:lnTo>
                <a:lnTo>
                  <a:pt x="34" y="5"/>
                </a:lnTo>
                <a:lnTo>
                  <a:pt x="24" y="0"/>
                </a:lnTo>
                <a:lnTo>
                  <a:pt x="5" y="5"/>
                </a:lnTo>
                <a:lnTo>
                  <a:pt x="0" y="13"/>
                </a:lnTo>
                <a:lnTo>
                  <a:pt x="47" y="42"/>
                </a:lnTo>
                <a:lnTo>
                  <a:pt x="52" y="40"/>
                </a:lnTo>
                <a:lnTo>
                  <a:pt x="76" y="42"/>
                </a:lnTo>
                <a:lnTo>
                  <a:pt x="81" y="40"/>
                </a:lnTo>
                <a:lnTo>
                  <a:pt x="97" y="42"/>
                </a:lnTo>
                <a:lnTo>
                  <a:pt x="89" y="26"/>
                </a:lnTo>
                <a:lnTo>
                  <a:pt x="76" y="21"/>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806" name="Freeform 798"/>
          <p:cNvSpPr>
            <a:spLocks/>
          </p:cNvSpPr>
          <p:nvPr/>
        </p:nvSpPr>
        <p:spPr bwMode="auto">
          <a:xfrm>
            <a:off x="4962525" y="2973388"/>
            <a:ext cx="74613" cy="96837"/>
          </a:xfrm>
          <a:custGeom>
            <a:avLst/>
            <a:gdLst>
              <a:gd name="T0" fmla="*/ 0 w 53"/>
              <a:gd name="T1" fmla="*/ 15875 h 61"/>
              <a:gd name="T2" fmla="*/ 29564 w 53"/>
              <a:gd name="T3" fmla="*/ 57150 h 61"/>
              <a:gd name="T4" fmla="*/ 29564 w 53"/>
              <a:gd name="T5" fmla="*/ 95250 h 61"/>
              <a:gd name="T6" fmla="*/ 40826 w 53"/>
              <a:gd name="T7" fmla="*/ 95250 h 61"/>
              <a:gd name="T8" fmla="*/ 47865 w 53"/>
              <a:gd name="T9" fmla="*/ 57150 h 61"/>
              <a:gd name="T10" fmla="*/ 73205 w 53"/>
              <a:gd name="T11" fmla="*/ 61912 h 61"/>
              <a:gd name="T12" fmla="*/ 59127 w 53"/>
              <a:gd name="T13" fmla="*/ 31750 h 61"/>
              <a:gd name="T14" fmla="*/ 59127 w 53"/>
              <a:gd name="T15" fmla="*/ 11112 h 61"/>
              <a:gd name="T16" fmla="*/ 4223 w 5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61"/>
              <a:gd name="T29" fmla="*/ 53 w 5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61">
                <a:moveTo>
                  <a:pt x="0" y="10"/>
                </a:moveTo>
                <a:lnTo>
                  <a:pt x="21" y="36"/>
                </a:lnTo>
                <a:lnTo>
                  <a:pt x="21" y="60"/>
                </a:lnTo>
                <a:lnTo>
                  <a:pt x="29" y="60"/>
                </a:lnTo>
                <a:lnTo>
                  <a:pt x="34" y="36"/>
                </a:lnTo>
                <a:lnTo>
                  <a:pt x="52" y="39"/>
                </a:lnTo>
                <a:lnTo>
                  <a:pt x="42" y="20"/>
                </a:lnTo>
                <a:lnTo>
                  <a:pt x="42" y="7"/>
                </a:lnTo>
                <a:lnTo>
                  <a:pt x="3" y="0"/>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807" name="Freeform 799"/>
          <p:cNvSpPr>
            <a:spLocks/>
          </p:cNvSpPr>
          <p:nvPr/>
        </p:nvSpPr>
        <p:spPr bwMode="auto">
          <a:xfrm>
            <a:off x="1479550" y="2057400"/>
            <a:ext cx="1441450" cy="900113"/>
          </a:xfrm>
          <a:custGeom>
            <a:avLst/>
            <a:gdLst>
              <a:gd name="T0" fmla="*/ 40942 w 1021"/>
              <a:gd name="T1" fmla="*/ 544513 h 567"/>
              <a:gd name="T2" fmla="*/ 114356 w 1021"/>
              <a:gd name="T3" fmla="*/ 561975 h 567"/>
              <a:gd name="T4" fmla="*/ 225888 w 1021"/>
              <a:gd name="T5" fmla="*/ 728663 h 567"/>
              <a:gd name="T6" fmla="*/ 248477 w 1021"/>
              <a:gd name="T7" fmla="*/ 669925 h 567"/>
              <a:gd name="T8" fmla="*/ 74826 w 1021"/>
              <a:gd name="T9" fmla="*/ 487363 h 567"/>
              <a:gd name="T10" fmla="*/ 518131 w 1021"/>
              <a:gd name="T11" fmla="*/ 423863 h 567"/>
              <a:gd name="T12" fmla="*/ 885200 w 1021"/>
              <a:gd name="T13" fmla="*/ 661988 h 567"/>
              <a:gd name="T14" fmla="*/ 1177443 w 1021"/>
              <a:gd name="T15" fmla="*/ 849313 h 567"/>
              <a:gd name="T16" fmla="*/ 1348271 w 1021"/>
              <a:gd name="T17" fmla="*/ 860425 h 567"/>
              <a:gd name="T18" fmla="*/ 1440038 w 1021"/>
              <a:gd name="T19" fmla="*/ 498475 h 567"/>
              <a:gd name="T20" fmla="*/ 1314388 w 1021"/>
              <a:gd name="T21" fmla="*/ 465138 h 567"/>
              <a:gd name="T22" fmla="*/ 1307329 w 1021"/>
              <a:gd name="T23" fmla="*/ 523875 h 567"/>
              <a:gd name="T24" fmla="*/ 1328506 w 1021"/>
              <a:gd name="T25" fmla="*/ 565150 h 567"/>
              <a:gd name="T26" fmla="*/ 1332741 w 1021"/>
              <a:gd name="T27" fmla="*/ 677863 h 567"/>
              <a:gd name="T28" fmla="*/ 1296034 w 1021"/>
              <a:gd name="T29" fmla="*/ 803275 h 567"/>
              <a:gd name="T30" fmla="*/ 1243798 w 1021"/>
              <a:gd name="T31" fmla="*/ 849313 h 567"/>
              <a:gd name="T32" fmla="*/ 1240974 w 1021"/>
              <a:gd name="T33" fmla="*/ 806450 h 567"/>
              <a:gd name="T34" fmla="*/ 1159090 w 1021"/>
              <a:gd name="T35" fmla="*/ 711200 h 567"/>
              <a:gd name="T36" fmla="*/ 1077205 w 1021"/>
              <a:gd name="T37" fmla="*/ 665163 h 567"/>
              <a:gd name="T38" fmla="*/ 992497 w 1021"/>
              <a:gd name="T39" fmla="*/ 598488 h 567"/>
              <a:gd name="T40" fmla="*/ 965673 w 1021"/>
              <a:gd name="T41" fmla="*/ 503238 h 567"/>
              <a:gd name="T42" fmla="*/ 1022145 w 1021"/>
              <a:gd name="T43" fmla="*/ 461963 h 567"/>
              <a:gd name="T44" fmla="*/ 1040498 w 1021"/>
              <a:gd name="T45" fmla="*/ 428625 h 567"/>
              <a:gd name="T46" fmla="*/ 1063087 w 1021"/>
              <a:gd name="T47" fmla="*/ 403225 h 567"/>
              <a:gd name="T48" fmla="*/ 1081441 w 1021"/>
              <a:gd name="T49" fmla="*/ 361950 h 567"/>
              <a:gd name="T50" fmla="*/ 1144972 w 1021"/>
              <a:gd name="T51" fmla="*/ 328613 h 567"/>
              <a:gd name="T52" fmla="*/ 1184502 w 1021"/>
              <a:gd name="T53" fmla="*/ 307975 h 567"/>
              <a:gd name="T54" fmla="*/ 1214150 w 1021"/>
              <a:gd name="T55" fmla="*/ 236538 h 567"/>
              <a:gd name="T56" fmla="*/ 1240974 w 1021"/>
              <a:gd name="T57" fmla="*/ 207963 h 567"/>
              <a:gd name="T58" fmla="*/ 1170384 w 1021"/>
              <a:gd name="T59" fmla="*/ 228600 h 567"/>
              <a:gd name="T60" fmla="*/ 1113912 w 1021"/>
              <a:gd name="T61" fmla="*/ 287338 h 567"/>
              <a:gd name="T62" fmla="*/ 1096970 w 1021"/>
              <a:gd name="T63" fmla="*/ 215900 h 567"/>
              <a:gd name="T64" fmla="*/ 1033439 w 1021"/>
              <a:gd name="T65" fmla="*/ 198438 h 567"/>
              <a:gd name="T66" fmla="*/ 1022145 w 1021"/>
              <a:gd name="T67" fmla="*/ 174625 h 567"/>
              <a:gd name="T68" fmla="*/ 996732 w 1021"/>
              <a:gd name="T69" fmla="*/ 141288 h 567"/>
              <a:gd name="T70" fmla="*/ 969908 w 1021"/>
              <a:gd name="T71" fmla="*/ 87313 h 567"/>
              <a:gd name="T72" fmla="*/ 1017909 w 1021"/>
              <a:gd name="T73" fmla="*/ 58738 h 567"/>
              <a:gd name="T74" fmla="*/ 965673 w 1021"/>
              <a:gd name="T75" fmla="*/ 15875 h 567"/>
              <a:gd name="T76" fmla="*/ 958614 w 1021"/>
              <a:gd name="T77" fmla="*/ 61913 h 567"/>
              <a:gd name="T78" fmla="*/ 926142 w 1021"/>
              <a:gd name="T79" fmla="*/ 171450 h 567"/>
              <a:gd name="T80" fmla="*/ 978379 w 1021"/>
              <a:gd name="T81" fmla="*/ 211138 h 567"/>
              <a:gd name="T82" fmla="*/ 948731 w 1021"/>
              <a:gd name="T83" fmla="*/ 287338 h 567"/>
              <a:gd name="T84" fmla="*/ 921907 w 1021"/>
              <a:gd name="T85" fmla="*/ 254000 h 567"/>
              <a:gd name="T86" fmla="*/ 892259 w 1021"/>
              <a:gd name="T87" fmla="*/ 261938 h 567"/>
              <a:gd name="T88" fmla="*/ 882376 w 1021"/>
              <a:gd name="T89" fmla="*/ 254000 h 567"/>
              <a:gd name="T90" fmla="*/ 782139 w 1021"/>
              <a:gd name="T91" fmla="*/ 249238 h 567"/>
              <a:gd name="T92" fmla="*/ 670606 w 1021"/>
              <a:gd name="T93" fmla="*/ 241300 h 567"/>
              <a:gd name="T94" fmla="*/ 684724 w 1021"/>
              <a:gd name="T95" fmla="*/ 261938 h 567"/>
              <a:gd name="T96" fmla="*/ 684724 w 1021"/>
              <a:gd name="T97" fmla="*/ 277813 h 567"/>
              <a:gd name="T98" fmla="*/ 529426 w 1021"/>
              <a:gd name="T99" fmla="*/ 257175 h 567"/>
              <a:gd name="T100" fmla="*/ 484248 w 1021"/>
              <a:gd name="T101" fmla="*/ 215900 h 567"/>
              <a:gd name="T102" fmla="*/ 344480 w 1021"/>
              <a:gd name="T103" fmla="*/ 171450 h 567"/>
              <a:gd name="T104" fmla="*/ 278125 w 1021"/>
              <a:gd name="T105" fmla="*/ 166688 h 567"/>
              <a:gd name="T106" fmla="*/ 166593 w 1021"/>
              <a:gd name="T107" fmla="*/ 207963 h 567"/>
              <a:gd name="T108" fmla="*/ 136945 w 1021"/>
              <a:gd name="T109" fmla="*/ 211138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1"/>
              <a:gd name="T166" fmla="*/ 0 h 567"/>
              <a:gd name="T167" fmla="*/ 1021 w 1021"/>
              <a:gd name="T168" fmla="*/ 567 h 5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1" h="567">
                <a:moveTo>
                  <a:pt x="0" y="118"/>
                </a:moveTo>
                <a:lnTo>
                  <a:pt x="0" y="343"/>
                </a:lnTo>
                <a:lnTo>
                  <a:pt x="29" y="343"/>
                </a:lnTo>
                <a:lnTo>
                  <a:pt x="42" y="361"/>
                </a:lnTo>
                <a:lnTo>
                  <a:pt x="53" y="372"/>
                </a:lnTo>
                <a:lnTo>
                  <a:pt x="81" y="354"/>
                </a:lnTo>
                <a:lnTo>
                  <a:pt x="137" y="422"/>
                </a:lnTo>
                <a:lnTo>
                  <a:pt x="163" y="435"/>
                </a:lnTo>
                <a:lnTo>
                  <a:pt x="160" y="459"/>
                </a:lnTo>
                <a:lnTo>
                  <a:pt x="157" y="466"/>
                </a:lnTo>
                <a:lnTo>
                  <a:pt x="168" y="456"/>
                </a:lnTo>
                <a:lnTo>
                  <a:pt x="176" y="422"/>
                </a:lnTo>
                <a:lnTo>
                  <a:pt x="149" y="383"/>
                </a:lnTo>
                <a:lnTo>
                  <a:pt x="110" y="333"/>
                </a:lnTo>
                <a:lnTo>
                  <a:pt x="53" y="307"/>
                </a:lnTo>
                <a:lnTo>
                  <a:pt x="210" y="265"/>
                </a:lnTo>
                <a:lnTo>
                  <a:pt x="286" y="285"/>
                </a:lnTo>
                <a:lnTo>
                  <a:pt x="367" y="267"/>
                </a:lnTo>
                <a:lnTo>
                  <a:pt x="546" y="343"/>
                </a:lnTo>
                <a:lnTo>
                  <a:pt x="625" y="338"/>
                </a:lnTo>
                <a:lnTo>
                  <a:pt x="627" y="417"/>
                </a:lnTo>
                <a:lnTo>
                  <a:pt x="695" y="456"/>
                </a:lnTo>
                <a:lnTo>
                  <a:pt x="782" y="477"/>
                </a:lnTo>
                <a:lnTo>
                  <a:pt x="834" y="535"/>
                </a:lnTo>
                <a:lnTo>
                  <a:pt x="892" y="566"/>
                </a:lnTo>
                <a:lnTo>
                  <a:pt x="926" y="558"/>
                </a:lnTo>
                <a:lnTo>
                  <a:pt x="955" y="542"/>
                </a:lnTo>
                <a:lnTo>
                  <a:pt x="963" y="488"/>
                </a:lnTo>
                <a:lnTo>
                  <a:pt x="1007" y="427"/>
                </a:lnTo>
                <a:lnTo>
                  <a:pt x="1020" y="314"/>
                </a:lnTo>
                <a:lnTo>
                  <a:pt x="986" y="293"/>
                </a:lnTo>
                <a:lnTo>
                  <a:pt x="971" y="301"/>
                </a:lnTo>
                <a:lnTo>
                  <a:pt x="931" y="293"/>
                </a:lnTo>
                <a:lnTo>
                  <a:pt x="924" y="307"/>
                </a:lnTo>
                <a:lnTo>
                  <a:pt x="934" y="314"/>
                </a:lnTo>
                <a:lnTo>
                  <a:pt x="926" y="330"/>
                </a:lnTo>
                <a:lnTo>
                  <a:pt x="934" y="333"/>
                </a:lnTo>
                <a:lnTo>
                  <a:pt x="931" y="351"/>
                </a:lnTo>
                <a:lnTo>
                  <a:pt x="941" y="356"/>
                </a:lnTo>
                <a:lnTo>
                  <a:pt x="918" y="377"/>
                </a:lnTo>
                <a:lnTo>
                  <a:pt x="934" y="388"/>
                </a:lnTo>
                <a:lnTo>
                  <a:pt x="944" y="427"/>
                </a:lnTo>
                <a:lnTo>
                  <a:pt x="955" y="430"/>
                </a:lnTo>
                <a:lnTo>
                  <a:pt x="902" y="464"/>
                </a:lnTo>
                <a:lnTo>
                  <a:pt x="918" y="506"/>
                </a:lnTo>
                <a:lnTo>
                  <a:pt x="929" y="511"/>
                </a:lnTo>
                <a:lnTo>
                  <a:pt x="902" y="535"/>
                </a:lnTo>
                <a:lnTo>
                  <a:pt x="881" y="535"/>
                </a:lnTo>
                <a:lnTo>
                  <a:pt x="889" y="519"/>
                </a:lnTo>
                <a:lnTo>
                  <a:pt x="865" y="513"/>
                </a:lnTo>
                <a:lnTo>
                  <a:pt x="879" y="508"/>
                </a:lnTo>
                <a:lnTo>
                  <a:pt x="863" y="495"/>
                </a:lnTo>
                <a:lnTo>
                  <a:pt x="863" y="451"/>
                </a:lnTo>
                <a:lnTo>
                  <a:pt x="821" y="448"/>
                </a:lnTo>
                <a:lnTo>
                  <a:pt x="816" y="459"/>
                </a:lnTo>
                <a:lnTo>
                  <a:pt x="818" y="445"/>
                </a:lnTo>
                <a:lnTo>
                  <a:pt x="763" y="419"/>
                </a:lnTo>
                <a:lnTo>
                  <a:pt x="735" y="406"/>
                </a:lnTo>
                <a:lnTo>
                  <a:pt x="711" y="417"/>
                </a:lnTo>
                <a:lnTo>
                  <a:pt x="703" y="377"/>
                </a:lnTo>
                <a:lnTo>
                  <a:pt x="687" y="383"/>
                </a:lnTo>
                <a:lnTo>
                  <a:pt x="679" y="369"/>
                </a:lnTo>
                <a:lnTo>
                  <a:pt x="684" y="317"/>
                </a:lnTo>
                <a:lnTo>
                  <a:pt x="711" y="304"/>
                </a:lnTo>
                <a:lnTo>
                  <a:pt x="711" y="291"/>
                </a:lnTo>
                <a:lnTo>
                  <a:pt x="724" y="291"/>
                </a:lnTo>
                <a:lnTo>
                  <a:pt x="713" y="285"/>
                </a:lnTo>
                <a:lnTo>
                  <a:pt x="742" y="280"/>
                </a:lnTo>
                <a:lnTo>
                  <a:pt x="737" y="270"/>
                </a:lnTo>
                <a:lnTo>
                  <a:pt x="701" y="260"/>
                </a:lnTo>
                <a:lnTo>
                  <a:pt x="742" y="270"/>
                </a:lnTo>
                <a:lnTo>
                  <a:pt x="753" y="254"/>
                </a:lnTo>
                <a:lnTo>
                  <a:pt x="777" y="254"/>
                </a:lnTo>
                <a:lnTo>
                  <a:pt x="797" y="231"/>
                </a:lnTo>
                <a:lnTo>
                  <a:pt x="766" y="228"/>
                </a:lnTo>
                <a:lnTo>
                  <a:pt x="750" y="212"/>
                </a:lnTo>
                <a:lnTo>
                  <a:pt x="792" y="225"/>
                </a:lnTo>
                <a:lnTo>
                  <a:pt x="811" y="207"/>
                </a:lnTo>
                <a:lnTo>
                  <a:pt x="803" y="196"/>
                </a:lnTo>
                <a:lnTo>
                  <a:pt x="845" y="204"/>
                </a:lnTo>
                <a:lnTo>
                  <a:pt x="839" y="194"/>
                </a:lnTo>
                <a:lnTo>
                  <a:pt x="850" y="201"/>
                </a:lnTo>
                <a:lnTo>
                  <a:pt x="879" y="186"/>
                </a:lnTo>
                <a:lnTo>
                  <a:pt x="860" y="149"/>
                </a:lnTo>
                <a:lnTo>
                  <a:pt x="881" y="147"/>
                </a:lnTo>
                <a:lnTo>
                  <a:pt x="868" y="141"/>
                </a:lnTo>
                <a:lnTo>
                  <a:pt x="879" y="131"/>
                </a:lnTo>
                <a:lnTo>
                  <a:pt x="860" y="118"/>
                </a:lnTo>
                <a:lnTo>
                  <a:pt x="818" y="115"/>
                </a:lnTo>
                <a:lnTo>
                  <a:pt x="829" y="144"/>
                </a:lnTo>
                <a:lnTo>
                  <a:pt x="813" y="147"/>
                </a:lnTo>
                <a:lnTo>
                  <a:pt x="803" y="175"/>
                </a:lnTo>
                <a:lnTo>
                  <a:pt x="789" y="181"/>
                </a:lnTo>
                <a:lnTo>
                  <a:pt x="774" y="162"/>
                </a:lnTo>
                <a:lnTo>
                  <a:pt x="782" y="154"/>
                </a:lnTo>
                <a:lnTo>
                  <a:pt x="777" y="136"/>
                </a:lnTo>
                <a:lnTo>
                  <a:pt x="761" y="128"/>
                </a:lnTo>
                <a:lnTo>
                  <a:pt x="745" y="154"/>
                </a:lnTo>
                <a:lnTo>
                  <a:pt x="732" y="125"/>
                </a:lnTo>
                <a:lnTo>
                  <a:pt x="737" y="123"/>
                </a:lnTo>
                <a:lnTo>
                  <a:pt x="711" y="118"/>
                </a:lnTo>
                <a:lnTo>
                  <a:pt x="724" y="110"/>
                </a:lnTo>
                <a:lnTo>
                  <a:pt x="713" y="108"/>
                </a:lnTo>
                <a:lnTo>
                  <a:pt x="729" y="108"/>
                </a:lnTo>
                <a:lnTo>
                  <a:pt x="706" y="89"/>
                </a:lnTo>
                <a:lnTo>
                  <a:pt x="706" y="76"/>
                </a:lnTo>
                <a:lnTo>
                  <a:pt x="674" y="55"/>
                </a:lnTo>
                <a:lnTo>
                  <a:pt x="687" y="55"/>
                </a:lnTo>
                <a:lnTo>
                  <a:pt x="701" y="42"/>
                </a:lnTo>
                <a:lnTo>
                  <a:pt x="687" y="37"/>
                </a:lnTo>
                <a:lnTo>
                  <a:pt x="721" y="37"/>
                </a:lnTo>
                <a:lnTo>
                  <a:pt x="745" y="2"/>
                </a:lnTo>
                <a:lnTo>
                  <a:pt x="672" y="0"/>
                </a:lnTo>
                <a:lnTo>
                  <a:pt x="684" y="10"/>
                </a:lnTo>
                <a:lnTo>
                  <a:pt x="666" y="7"/>
                </a:lnTo>
                <a:lnTo>
                  <a:pt x="669" y="37"/>
                </a:lnTo>
                <a:lnTo>
                  <a:pt x="679" y="39"/>
                </a:lnTo>
                <a:lnTo>
                  <a:pt x="669" y="76"/>
                </a:lnTo>
                <a:lnTo>
                  <a:pt x="659" y="76"/>
                </a:lnTo>
                <a:lnTo>
                  <a:pt x="656" y="108"/>
                </a:lnTo>
                <a:lnTo>
                  <a:pt x="698" y="123"/>
                </a:lnTo>
                <a:lnTo>
                  <a:pt x="682" y="144"/>
                </a:lnTo>
                <a:lnTo>
                  <a:pt x="693" y="133"/>
                </a:lnTo>
                <a:lnTo>
                  <a:pt x="698" y="147"/>
                </a:lnTo>
                <a:lnTo>
                  <a:pt x="669" y="160"/>
                </a:lnTo>
                <a:lnTo>
                  <a:pt x="672" y="181"/>
                </a:lnTo>
                <a:lnTo>
                  <a:pt x="659" y="170"/>
                </a:lnTo>
                <a:lnTo>
                  <a:pt x="661" y="154"/>
                </a:lnTo>
                <a:lnTo>
                  <a:pt x="653" y="160"/>
                </a:lnTo>
                <a:lnTo>
                  <a:pt x="645" y="149"/>
                </a:lnTo>
                <a:lnTo>
                  <a:pt x="622" y="152"/>
                </a:lnTo>
                <a:lnTo>
                  <a:pt x="632" y="165"/>
                </a:lnTo>
                <a:lnTo>
                  <a:pt x="645" y="162"/>
                </a:lnTo>
                <a:lnTo>
                  <a:pt x="645" y="170"/>
                </a:lnTo>
                <a:lnTo>
                  <a:pt x="625" y="160"/>
                </a:lnTo>
                <a:lnTo>
                  <a:pt x="627" y="165"/>
                </a:lnTo>
                <a:lnTo>
                  <a:pt x="569" y="167"/>
                </a:lnTo>
                <a:lnTo>
                  <a:pt x="554" y="157"/>
                </a:lnTo>
                <a:lnTo>
                  <a:pt x="535" y="157"/>
                </a:lnTo>
                <a:lnTo>
                  <a:pt x="512" y="133"/>
                </a:lnTo>
                <a:lnTo>
                  <a:pt x="475" y="152"/>
                </a:lnTo>
                <a:lnTo>
                  <a:pt x="488" y="157"/>
                </a:lnTo>
                <a:lnTo>
                  <a:pt x="517" y="144"/>
                </a:lnTo>
                <a:lnTo>
                  <a:pt x="485" y="165"/>
                </a:lnTo>
                <a:lnTo>
                  <a:pt x="498" y="184"/>
                </a:lnTo>
                <a:lnTo>
                  <a:pt x="490" y="191"/>
                </a:lnTo>
                <a:lnTo>
                  <a:pt x="485" y="175"/>
                </a:lnTo>
                <a:lnTo>
                  <a:pt x="456" y="160"/>
                </a:lnTo>
                <a:lnTo>
                  <a:pt x="388" y="165"/>
                </a:lnTo>
                <a:lnTo>
                  <a:pt x="375" y="162"/>
                </a:lnTo>
                <a:lnTo>
                  <a:pt x="396" y="149"/>
                </a:lnTo>
                <a:lnTo>
                  <a:pt x="380" y="136"/>
                </a:lnTo>
                <a:lnTo>
                  <a:pt x="343" y="136"/>
                </a:lnTo>
                <a:lnTo>
                  <a:pt x="270" y="113"/>
                </a:lnTo>
                <a:lnTo>
                  <a:pt x="242" y="125"/>
                </a:lnTo>
                <a:lnTo>
                  <a:pt x="244" y="108"/>
                </a:lnTo>
                <a:lnTo>
                  <a:pt x="223" y="125"/>
                </a:lnTo>
                <a:lnTo>
                  <a:pt x="191" y="94"/>
                </a:lnTo>
                <a:lnTo>
                  <a:pt x="197" y="105"/>
                </a:lnTo>
                <a:lnTo>
                  <a:pt x="147" y="131"/>
                </a:lnTo>
                <a:lnTo>
                  <a:pt x="147" y="123"/>
                </a:lnTo>
                <a:lnTo>
                  <a:pt x="118" y="131"/>
                </a:lnTo>
                <a:lnTo>
                  <a:pt x="166" y="105"/>
                </a:lnTo>
                <a:lnTo>
                  <a:pt x="105" y="125"/>
                </a:lnTo>
                <a:lnTo>
                  <a:pt x="97" y="133"/>
                </a:lnTo>
                <a:lnTo>
                  <a:pt x="102" y="147"/>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808" name="Freeform 800"/>
          <p:cNvSpPr>
            <a:spLocks/>
          </p:cNvSpPr>
          <p:nvPr/>
        </p:nvSpPr>
        <p:spPr bwMode="auto">
          <a:xfrm>
            <a:off x="3005138" y="2601913"/>
            <a:ext cx="130175" cy="139700"/>
          </a:xfrm>
          <a:custGeom>
            <a:avLst/>
            <a:gdLst>
              <a:gd name="T0" fmla="*/ 62258 w 92"/>
              <a:gd name="T1" fmla="*/ 0 h 88"/>
              <a:gd name="T2" fmla="*/ 43863 w 92"/>
              <a:gd name="T3" fmla="*/ 17463 h 88"/>
              <a:gd name="T4" fmla="*/ 52353 w 92"/>
              <a:gd name="T5" fmla="*/ 25400 h 88"/>
              <a:gd name="T6" fmla="*/ 28299 w 92"/>
              <a:gd name="T7" fmla="*/ 63500 h 88"/>
              <a:gd name="T8" fmla="*/ 21224 w 92"/>
              <a:gd name="T9" fmla="*/ 46037 h 88"/>
              <a:gd name="T10" fmla="*/ 0 w 92"/>
              <a:gd name="T11" fmla="*/ 74612 h 88"/>
              <a:gd name="T12" fmla="*/ 7075 w 92"/>
              <a:gd name="T13" fmla="*/ 95250 h 88"/>
              <a:gd name="T14" fmla="*/ 28299 w 92"/>
              <a:gd name="T15" fmla="*/ 117475 h 88"/>
              <a:gd name="T16" fmla="*/ 62258 w 92"/>
              <a:gd name="T17" fmla="*/ 128588 h 88"/>
              <a:gd name="T18" fmla="*/ 96216 w 92"/>
              <a:gd name="T19" fmla="*/ 138113 h 88"/>
              <a:gd name="T20" fmla="*/ 118855 w 92"/>
              <a:gd name="T21" fmla="*/ 138113 h 88"/>
              <a:gd name="T22" fmla="*/ 121685 w 92"/>
              <a:gd name="T23" fmla="*/ 125413 h 88"/>
              <a:gd name="T24" fmla="*/ 100461 w 92"/>
              <a:gd name="T25" fmla="*/ 125413 h 88"/>
              <a:gd name="T26" fmla="*/ 128760 w 92"/>
              <a:gd name="T27" fmla="*/ 109538 h 88"/>
              <a:gd name="T28" fmla="*/ 107536 w 92"/>
              <a:gd name="T29" fmla="*/ 95250 h 88"/>
              <a:gd name="T30" fmla="*/ 118855 w 92"/>
              <a:gd name="T31" fmla="*/ 87312 h 88"/>
              <a:gd name="T32" fmla="*/ 107536 w 92"/>
              <a:gd name="T33" fmla="*/ 71437 h 88"/>
              <a:gd name="T34" fmla="*/ 89142 w 92"/>
              <a:gd name="T35" fmla="*/ 74612 h 88"/>
              <a:gd name="T36" fmla="*/ 107536 w 92"/>
              <a:gd name="T37" fmla="*/ 66675 h 88"/>
              <a:gd name="T38" fmla="*/ 84897 w 92"/>
              <a:gd name="T39" fmla="*/ 63500 h 88"/>
              <a:gd name="T40" fmla="*/ 100461 w 92"/>
              <a:gd name="T41" fmla="*/ 58738 h 88"/>
              <a:gd name="T42" fmla="*/ 89142 w 92"/>
              <a:gd name="T43" fmla="*/ 41275 h 88"/>
              <a:gd name="T44" fmla="*/ 69332 w 92"/>
              <a:gd name="T45" fmla="*/ 41275 h 88"/>
              <a:gd name="T46" fmla="*/ 84897 w 92"/>
              <a:gd name="T47" fmla="*/ 33338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2"/>
              <a:gd name="T73" fmla="*/ 0 h 88"/>
              <a:gd name="T74" fmla="*/ 92 w 9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2" h="88">
                <a:moveTo>
                  <a:pt x="44" y="0"/>
                </a:moveTo>
                <a:lnTo>
                  <a:pt x="31" y="11"/>
                </a:lnTo>
                <a:lnTo>
                  <a:pt x="37" y="16"/>
                </a:lnTo>
                <a:lnTo>
                  <a:pt x="20" y="40"/>
                </a:lnTo>
                <a:lnTo>
                  <a:pt x="15" y="29"/>
                </a:lnTo>
                <a:lnTo>
                  <a:pt x="0" y="47"/>
                </a:lnTo>
                <a:lnTo>
                  <a:pt x="5" y="60"/>
                </a:lnTo>
                <a:lnTo>
                  <a:pt x="20" y="74"/>
                </a:lnTo>
                <a:lnTo>
                  <a:pt x="44" y="81"/>
                </a:lnTo>
                <a:lnTo>
                  <a:pt x="68" y="87"/>
                </a:lnTo>
                <a:lnTo>
                  <a:pt x="84" y="87"/>
                </a:lnTo>
                <a:lnTo>
                  <a:pt x="86" y="79"/>
                </a:lnTo>
                <a:lnTo>
                  <a:pt x="71" y="79"/>
                </a:lnTo>
                <a:lnTo>
                  <a:pt x="91" y="69"/>
                </a:lnTo>
                <a:lnTo>
                  <a:pt x="76" y="60"/>
                </a:lnTo>
                <a:lnTo>
                  <a:pt x="84" y="55"/>
                </a:lnTo>
                <a:lnTo>
                  <a:pt x="76" y="45"/>
                </a:lnTo>
                <a:lnTo>
                  <a:pt x="63" y="47"/>
                </a:lnTo>
                <a:lnTo>
                  <a:pt x="76" y="42"/>
                </a:lnTo>
                <a:lnTo>
                  <a:pt x="60" y="40"/>
                </a:lnTo>
                <a:lnTo>
                  <a:pt x="71" y="37"/>
                </a:lnTo>
                <a:lnTo>
                  <a:pt x="63" y="26"/>
                </a:lnTo>
                <a:lnTo>
                  <a:pt x="49" y="26"/>
                </a:lnTo>
                <a:lnTo>
                  <a:pt x="60" y="21"/>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809" name="Freeform 801"/>
          <p:cNvSpPr>
            <a:spLocks/>
          </p:cNvSpPr>
          <p:nvPr/>
        </p:nvSpPr>
        <p:spPr bwMode="auto">
          <a:xfrm>
            <a:off x="2965450" y="1662113"/>
            <a:ext cx="1192213" cy="946150"/>
          </a:xfrm>
          <a:custGeom>
            <a:avLst/>
            <a:gdLst>
              <a:gd name="T0" fmla="*/ 117105 w 845"/>
              <a:gd name="T1" fmla="*/ 236538 h 596"/>
              <a:gd name="T2" fmla="*/ 266661 w 845"/>
              <a:gd name="T3" fmla="*/ 228600 h 596"/>
              <a:gd name="T4" fmla="*/ 443024 w 845"/>
              <a:gd name="T5" fmla="*/ 449263 h 596"/>
              <a:gd name="T6" fmla="*/ 565772 w 845"/>
              <a:gd name="T7" fmla="*/ 649287 h 596"/>
              <a:gd name="T8" fmla="*/ 757655 w 845"/>
              <a:gd name="T9" fmla="*/ 377825 h 596"/>
              <a:gd name="T10" fmla="*/ 843720 w 845"/>
              <a:gd name="T11" fmla="*/ 236538 h 596"/>
              <a:gd name="T12" fmla="*/ 924142 w 845"/>
              <a:gd name="T13" fmla="*/ 79375 h 596"/>
              <a:gd name="T14" fmla="*/ 1065232 w 845"/>
              <a:gd name="T15" fmla="*/ 20637 h 596"/>
              <a:gd name="T16" fmla="*/ 1190802 w 845"/>
              <a:gd name="T17" fmla="*/ 15875 h 596"/>
              <a:gd name="T18" fmla="*/ 996098 w 845"/>
              <a:gd name="T19" fmla="*/ 69850 h 596"/>
              <a:gd name="T20" fmla="*/ 1024316 w 845"/>
              <a:gd name="T21" fmla="*/ 111125 h 596"/>
              <a:gd name="T22" fmla="*/ 1031370 w 845"/>
              <a:gd name="T23" fmla="*/ 146050 h 596"/>
              <a:gd name="T24" fmla="*/ 987632 w 845"/>
              <a:gd name="T25" fmla="*/ 215900 h 596"/>
              <a:gd name="T26" fmla="*/ 1013028 w 845"/>
              <a:gd name="T27" fmla="*/ 215900 h 596"/>
              <a:gd name="T28" fmla="*/ 1065232 w 845"/>
              <a:gd name="T29" fmla="*/ 261937 h 596"/>
              <a:gd name="T30" fmla="*/ 972112 w 845"/>
              <a:gd name="T31" fmla="*/ 269875 h 596"/>
              <a:gd name="T32" fmla="*/ 1005974 w 845"/>
              <a:gd name="T33" fmla="*/ 307975 h 596"/>
              <a:gd name="T34" fmla="*/ 983399 w 845"/>
              <a:gd name="T35" fmla="*/ 328612 h 596"/>
              <a:gd name="T36" fmla="*/ 1010207 w 845"/>
              <a:gd name="T37" fmla="*/ 349250 h 596"/>
              <a:gd name="T38" fmla="*/ 983399 w 845"/>
              <a:gd name="T39" fmla="*/ 374650 h 596"/>
              <a:gd name="T40" fmla="*/ 1013028 w 845"/>
              <a:gd name="T41" fmla="*/ 419100 h 596"/>
              <a:gd name="T42" fmla="*/ 884636 w 845"/>
              <a:gd name="T43" fmla="*/ 423863 h 596"/>
              <a:gd name="T44" fmla="*/ 928374 w 845"/>
              <a:gd name="T45" fmla="*/ 454025 h 596"/>
              <a:gd name="T46" fmla="*/ 976345 w 845"/>
              <a:gd name="T47" fmla="*/ 485775 h 596"/>
              <a:gd name="T48" fmla="*/ 976345 w 845"/>
              <a:gd name="T49" fmla="*/ 515937 h 596"/>
              <a:gd name="T50" fmla="*/ 976345 w 845"/>
              <a:gd name="T51" fmla="*/ 536575 h 596"/>
              <a:gd name="T52" fmla="*/ 928374 w 845"/>
              <a:gd name="T53" fmla="*/ 515937 h 596"/>
              <a:gd name="T54" fmla="*/ 857829 w 845"/>
              <a:gd name="T55" fmla="*/ 528637 h 596"/>
              <a:gd name="T56" fmla="*/ 846542 w 845"/>
              <a:gd name="T57" fmla="*/ 569912 h 596"/>
              <a:gd name="T58" fmla="*/ 895923 w 845"/>
              <a:gd name="T59" fmla="*/ 623887 h 596"/>
              <a:gd name="T60" fmla="*/ 766120 w 845"/>
              <a:gd name="T61" fmla="*/ 628650 h 596"/>
              <a:gd name="T62" fmla="*/ 720971 w 845"/>
              <a:gd name="T63" fmla="*/ 714375 h 596"/>
              <a:gd name="T64" fmla="*/ 670179 w 845"/>
              <a:gd name="T65" fmla="*/ 736600 h 596"/>
              <a:gd name="T66" fmla="*/ 657481 w 845"/>
              <a:gd name="T67" fmla="*/ 711200 h 596"/>
              <a:gd name="T68" fmla="*/ 610921 w 845"/>
              <a:gd name="T69" fmla="*/ 765175 h 596"/>
              <a:gd name="T70" fmla="*/ 584114 w 845"/>
              <a:gd name="T71" fmla="*/ 790575 h 596"/>
              <a:gd name="T72" fmla="*/ 598223 w 845"/>
              <a:gd name="T73" fmla="*/ 819150 h 596"/>
              <a:gd name="T74" fmla="*/ 584114 w 845"/>
              <a:gd name="T75" fmla="*/ 844550 h 596"/>
              <a:gd name="T76" fmla="*/ 554485 w 845"/>
              <a:gd name="T77" fmla="*/ 931863 h 596"/>
              <a:gd name="T78" fmla="*/ 506514 w 845"/>
              <a:gd name="T79" fmla="*/ 944563 h 596"/>
              <a:gd name="T80" fmla="*/ 455722 w 845"/>
              <a:gd name="T81" fmla="*/ 911225 h 596"/>
              <a:gd name="T82" fmla="*/ 421860 w 845"/>
              <a:gd name="T83" fmla="*/ 893763 h 596"/>
              <a:gd name="T84" fmla="*/ 376711 w 845"/>
              <a:gd name="T85" fmla="*/ 819150 h 596"/>
              <a:gd name="T86" fmla="*/ 392231 w 845"/>
              <a:gd name="T87" fmla="*/ 773112 h 596"/>
              <a:gd name="T88" fmla="*/ 335795 w 845"/>
              <a:gd name="T89" fmla="*/ 727075 h 596"/>
              <a:gd name="T90" fmla="*/ 347082 w 845"/>
              <a:gd name="T91" fmla="*/ 649287 h 596"/>
              <a:gd name="T92" fmla="*/ 380944 w 845"/>
              <a:gd name="T93" fmla="*/ 636587 h 596"/>
              <a:gd name="T94" fmla="*/ 383766 w 845"/>
              <a:gd name="T95" fmla="*/ 598487 h 596"/>
              <a:gd name="T96" fmla="*/ 314631 w 845"/>
              <a:gd name="T97" fmla="*/ 539750 h 596"/>
              <a:gd name="T98" fmla="*/ 392231 w 845"/>
              <a:gd name="T99" fmla="*/ 539750 h 596"/>
              <a:gd name="T100" fmla="*/ 351315 w 845"/>
              <a:gd name="T101" fmla="*/ 519112 h 596"/>
              <a:gd name="T102" fmla="*/ 369657 w 845"/>
              <a:gd name="T103" fmla="*/ 498475 h 596"/>
              <a:gd name="T104" fmla="*/ 292057 w 845"/>
              <a:gd name="T105" fmla="*/ 511175 h 596"/>
              <a:gd name="T106" fmla="*/ 287824 w 845"/>
              <a:gd name="T107" fmla="*/ 482600 h 596"/>
              <a:gd name="T108" fmla="*/ 296290 w 845"/>
              <a:gd name="T109" fmla="*/ 419100 h 596"/>
              <a:gd name="T110" fmla="*/ 228566 w 845"/>
              <a:gd name="T111" fmla="*/ 333375 h 596"/>
              <a:gd name="T112" fmla="*/ 132625 w 845"/>
              <a:gd name="T113" fmla="*/ 285750 h 596"/>
              <a:gd name="T114" fmla="*/ 66312 w 845"/>
              <a:gd name="T115" fmla="*/ 311150 h 5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5"/>
              <a:gd name="T175" fmla="*/ 0 h 596"/>
              <a:gd name="T176" fmla="*/ 845 w 845"/>
              <a:gd name="T177" fmla="*/ 596 h 5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5" h="596">
                <a:moveTo>
                  <a:pt x="21" y="170"/>
                </a:moveTo>
                <a:lnTo>
                  <a:pt x="55" y="162"/>
                </a:lnTo>
                <a:lnTo>
                  <a:pt x="83" y="149"/>
                </a:lnTo>
                <a:lnTo>
                  <a:pt x="115" y="133"/>
                </a:lnTo>
                <a:lnTo>
                  <a:pt x="144" y="131"/>
                </a:lnTo>
                <a:lnTo>
                  <a:pt x="189" y="144"/>
                </a:lnTo>
                <a:lnTo>
                  <a:pt x="257" y="233"/>
                </a:lnTo>
                <a:lnTo>
                  <a:pt x="286" y="259"/>
                </a:lnTo>
                <a:lnTo>
                  <a:pt x="314" y="283"/>
                </a:lnTo>
                <a:lnTo>
                  <a:pt x="330" y="369"/>
                </a:lnTo>
                <a:lnTo>
                  <a:pt x="351" y="406"/>
                </a:lnTo>
                <a:lnTo>
                  <a:pt x="401" y="409"/>
                </a:lnTo>
                <a:lnTo>
                  <a:pt x="443" y="388"/>
                </a:lnTo>
                <a:lnTo>
                  <a:pt x="524" y="340"/>
                </a:lnTo>
                <a:lnTo>
                  <a:pt x="537" y="238"/>
                </a:lnTo>
                <a:lnTo>
                  <a:pt x="545" y="220"/>
                </a:lnTo>
                <a:lnTo>
                  <a:pt x="559" y="175"/>
                </a:lnTo>
                <a:lnTo>
                  <a:pt x="598" y="149"/>
                </a:lnTo>
                <a:lnTo>
                  <a:pt x="603" y="123"/>
                </a:lnTo>
                <a:lnTo>
                  <a:pt x="632" y="68"/>
                </a:lnTo>
                <a:lnTo>
                  <a:pt x="655" y="50"/>
                </a:lnTo>
                <a:lnTo>
                  <a:pt x="721" y="8"/>
                </a:lnTo>
                <a:lnTo>
                  <a:pt x="721" y="16"/>
                </a:lnTo>
                <a:lnTo>
                  <a:pt x="755" y="13"/>
                </a:lnTo>
                <a:lnTo>
                  <a:pt x="765" y="0"/>
                </a:lnTo>
                <a:lnTo>
                  <a:pt x="797" y="0"/>
                </a:lnTo>
                <a:lnTo>
                  <a:pt x="844" y="10"/>
                </a:lnTo>
                <a:lnTo>
                  <a:pt x="799" y="26"/>
                </a:lnTo>
                <a:lnTo>
                  <a:pt x="805" y="36"/>
                </a:lnTo>
                <a:lnTo>
                  <a:pt x="706" y="44"/>
                </a:lnTo>
                <a:lnTo>
                  <a:pt x="784" y="47"/>
                </a:lnTo>
                <a:lnTo>
                  <a:pt x="718" y="60"/>
                </a:lnTo>
                <a:lnTo>
                  <a:pt x="726" y="70"/>
                </a:lnTo>
                <a:lnTo>
                  <a:pt x="765" y="60"/>
                </a:lnTo>
                <a:lnTo>
                  <a:pt x="737" y="76"/>
                </a:lnTo>
                <a:lnTo>
                  <a:pt x="731" y="92"/>
                </a:lnTo>
                <a:lnTo>
                  <a:pt x="742" y="86"/>
                </a:lnTo>
                <a:lnTo>
                  <a:pt x="711" y="102"/>
                </a:lnTo>
                <a:lnTo>
                  <a:pt x="700" y="136"/>
                </a:lnTo>
                <a:lnTo>
                  <a:pt x="716" y="131"/>
                </a:lnTo>
                <a:lnTo>
                  <a:pt x="740" y="136"/>
                </a:lnTo>
                <a:lnTo>
                  <a:pt x="718" y="136"/>
                </a:lnTo>
                <a:lnTo>
                  <a:pt x="718" y="146"/>
                </a:lnTo>
                <a:lnTo>
                  <a:pt x="752" y="149"/>
                </a:lnTo>
                <a:lnTo>
                  <a:pt x="755" y="165"/>
                </a:lnTo>
                <a:lnTo>
                  <a:pt x="703" y="162"/>
                </a:lnTo>
                <a:lnTo>
                  <a:pt x="716" y="165"/>
                </a:lnTo>
                <a:lnTo>
                  <a:pt x="689" y="170"/>
                </a:lnTo>
                <a:lnTo>
                  <a:pt x="703" y="183"/>
                </a:lnTo>
                <a:lnTo>
                  <a:pt x="731" y="183"/>
                </a:lnTo>
                <a:lnTo>
                  <a:pt x="713" y="194"/>
                </a:lnTo>
                <a:lnTo>
                  <a:pt x="734" y="199"/>
                </a:lnTo>
                <a:lnTo>
                  <a:pt x="734" y="215"/>
                </a:lnTo>
                <a:lnTo>
                  <a:pt x="697" y="207"/>
                </a:lnTo>
                <a:lnTo>
                  <a:pt x="718" y="215"/>
                </a:lnTo>
                <a:lnTo>
                  <a:pt x="706" y="220"/>
                </a:lnTo>
                <a:lnTo>
                  <a:pt x="716" y="220"/>
                </a:lnTo>
                <a:lnTo>
                  <a:pt x="713" y="228"/>
                </a:lnTo>
                <a:lnTo>
                  <a:pt x="742" y="238"/>
                </a:lnTo>
                <a:lnTo>
                  <a:pt x="697" y="236"/>
                </a:lnTo>
                <a:lnTo>
                  <a:pt x="692" y="241"/>
                </a:lnTo>
                <a:lnTo>
                  <a:pt x="721" y="254"/>
                </a:lnTo>
                <a:lnTo>
                  <a:pt x="718" y="264"/>
                </a:lnTo>
                <a:lnTo>
                  <a:pt x="692" y="272"/>
                </a:lnTo>
                <a:lnTo>
                  <a:pt x="666" y="254"/>
                </a:lnTo>
                <a:lnTo>
                  <a:pt x="627" y="267"/>
                </a:lnTo>
                <a:lnTo>
                  <a:pt x="655" y="278"/>
                </a:lnTo>
                <a:lnTo>
                  <a:pt x="627" y="286"/>
                </a:lnTo>
                <a:lnTo>
                  <a:pt x="658" y="286"/>
                </a:lnTo>
                <a:lnTo>
                  <a:pt x="647" y="301"/>
                </a:lnTo>
                <a:lnTo>
                  <a:pt x="661" y="293"/>
                </a:lnTo>
                <a:lnTo>
                  <a:pt x="692" y="306"/>
                </a:lnTo>
                <a:lnTo>
                  <a:pt x="679" y="317"/>
                </a:lnTo>
                <a:lnTo>
                  <a:pt x="697" y="314"/>
                </a:lnTo>
                <a:lnTo>
                  <a:pt x="692" y="325"/>
                </a:lnTo>
                <a:lnTo>
                  <a:pt x="703" y="320"/>
                </a:lnTo>
                <a:lnTo>
                  <a:pt x="706" y="346"/>
                </a:lnTo>
                <a:lnTo>
                  <a:pt x="692" y="338"/>
                </a:lnTo>
                <a:lnTo>
                  <a:pt x="689" y="346"/>
                </a:lnTo>
                <a:lnTo>
                  <a:pt x="676" y="346"/>
                </a:lnTo>
                <a:lnTo>
                  <a:pt x="658" y="325"/>
                </a:lnTo>
                <a:lnTo>
                  <a:pt x="616" y="312"/>
                </a:lnTo>
                <a:lnTo>
                  <a:pt x="647" y="327"/>
                </a:lnTo>
                <a:lnTo>
                  <a:pt x="608" y="333"/>
                </a:lnTo>
                <a:lnTo>
                  <a:pt x="595" y="346"/>
                </a:lnTo>
                <a:lnTo>
                  <a:pt x="632" y="351"/>
                </a:lnTo>
                <a:lnTo>
                  <a:pt x="600" y="359"/>
                </a:lnTo>
                <a:lnTo>
                  <a:pt x="650" y="351"/>
                </a:lnTo>
                <a:lnTo>
                  <a:pt x="695" y="362"/>
                </a:lnTo>
                <a:lnTo>
                  <a:pt x="635" y="393"/>
                </a:lnTo>
                <a:lnTo>
                  <a:pt x="579" y="409"/>
                </a:lnTo>
                <a:lnTo>
                  <a:pt x="556" y="409"/>
                </a:lnTo>
                <a:lnTo>
                  <a:pt x="543" y="396"/>
                </a:lnTo>
                <a:lnTo>
                  <a:pt x="551" y="409"/>
                </a:lnTo>
                <a:lnTo>
                  <a:pt x="535" y="416"/>
                </a:lnTo>
                <a:lnTo>
                  <a:pt x="511" y="450"/>
                </a:lnTo>
                <a:lnTo>
                  <a:pt x="495" y="448"/>
                </a:lnTo>
                <a:lnTo>
                  <a:pt x="493" y="461"/>
                </a:lnTo>
                <a:lnTo>
                  <a:pt x="475" y="464"/>
                </a:lnTo>
                <a:lnTo>
                  <a:pt x="466" y="458"/>
                </a:lnTo>
                <a:lnTo>
                  <a:pt x="475" y="450"/>
                </a:lnTo>
                <a:lnTo>
                  <a:pt x="466" y="448"/>
                </a:lnTo>
                <a:lnTo>
                  <a:pt x="459" y="469"/>
                </a:lnTo>
                <a:lnTo>
                  <a:pt x="430" y="472"/>
                </a:lnTo>
                <a:lnTo>
                  <a:pt x="433" y="482"/>
                </a:lnTo>
                <a:lnTo>
                  <a:pt x="417" y="485"/>
                </a:lnTo>
                <a:lnTo>
                  <a:pt x="430" y="498"/>
                </a:lnTo>
                <a:lnTo>
                  <a:pt x="414" y="498"/>
                </a:lnTo>
                <a:lnTo>
                  <a:pt x="427" y="514"/>
                </a:lnTo>
                <a:lnTo>
                  <a:pt x="414" y="514"/>
                </a:lnTo>
                <a:lnTo>
                  <a:pt x="424" y="516"/>
                </a:lnTo>
                <a:lnTo>
                  <a:pt x="414" y="529"/>
                </a:lnTo>
                <a:lnTo>
                  <a:pt x="404" y="526"/>
                </a:lnTo>
                <a:lnTo>
                  <a:pt x="414" y="532"/>
                </a:lnTo>
                <a:lnTo>
                  <a:pt x="393" y="537"/>
                </a:lnTo>
                <a:lnTo>
                  <a:pt x="404" y="558"/>
                </a:lnTo>
                <a:lnTo>
                  <a:pt x="393" y="587"/>
                </a:lnTo>
                <a:lnTo>
                  <a:pt x="380" y="587"/>
                </a:lnTo>
                <a:lnTo>
                  <a:pt x="390" y="595"/>
                </a:lnTo>
                <a:lnTo>
                  <a:pt x="359" y="595"/>
                </a:lnTo>
                <a:lnTo>
                  <a:pt x="354" y="576"/>
                </a:lnTo>
                <a:lnTo>
                  <a:pt x="314" y="579"/>
                </a:lnTo>
                <a:lnTo>
                  <a:pt x="323" y="574"/>
                </a:lnTo>
                <a:lnTo>
                  <a:pt x="304" y="566"/>
                </a:lnTo>
                <a:lnTo>
                  <a:pt x="314" y="563"/>
                </a:lnTo>
                <a:lnTo>
                  <a:pt x="299" y="563"/>
                </a:lnTo>
                <a:lnTo>
                  <a:pt x="304" y="553"/>
                </a:lnTo>
                <a:lnTo>
                  <a:pt x="294" y="553"/>
                </a:lnTo>
                <a:lnTo>
                  <a:pt x="267" y="516"/>
                </a:lnTo>
                <a:lnTo>
                  <a:pt x="267" y="503"/>
                </a:lnTo>
                <a:lnTo>
                  <a:pt x="286" y="492"/>
                </a:lnTo>
                <a:lnTo>
                  <a:pt x="278" y="487"/>
                </a:lnTo>
                <a:lnTo>
                  <a:pt x="259" y="500"/>
                </a:lnTo>
                <a:lnTo>
                  <a:pt x="257" y="474"/>
                </a:lnTo>
                <a:lnTo>
                  <a:pt x="238" y="458"/>
                </a:lnTo>
                <a:lnTo>
                  <a:pt x="241" y="438"/>
                </a:lnTo>
                <a:lnTo>
                  <a:pt x="230" y="430"/>
                </a:lnTo>
                <a:lnTo>
                  <a:pt x="246" y="409"/>
                </a:lnTo>
                <a:lnTo>
                  <a:pt x="238" y="406"/>
                </a:lnTo>
                <a:lnTo>
                  <a:pt x="272" y="409"/>
                </a:lnTo>
                <a:lnTo>
                  <a:pt x="270" y="401"/>
                </a:lnTo>
                <a:lnTo>
                  <a:pt x="244" y="401"/>
                </a:lnTo>
                <a:lnTo>
                  <a:pt x="280" y="382"/>
                </a:lnTo>
                <a:lnTo>
                  <a:pt x="272" y="377"/>
                </a:lnTo>
                <a:lnTo>
                  <a:pt x="280" y="359"/>
                </a:lnTo>
                <a:lnTo>
                  <a:pt x="252" y="357"/>
                </a:lnTo>
                <a:lnTo>
                  <a:pt x="223" y="340"/>
                </a:lnTo>
                <a:lnTo>
                  <a:pt x="278" y="351"/>
                </a:lnTo>
                <a:lnTo>
                  <a:pt x="270" y="343"/>
                </a:lnTo>
                <a:lnTo>
                  <a:pt x="278" y="340"/>
                </a:lnTo>
                <a:lnTo>
                  <a:pt x="257" y="330"/>
                </a:lnTo>
                <a:lnTo>
                  <a:pt x="265" y="325"/>
                </a:lnTo>
                <a:lnTo>
                  <a:pt x="249" y="327"/>
                </a:lnTo>
                <a:lnTo>
                  <a:pt x="259" y="320"/>
                </a:lnTo>
                <a:lnTo>
                  <a:pt x="244" y="322"/>
                </a:lnTo>
                <a:lnTo>
                  <a:pt x="262" y="314"/>
                </a:lnTo>
                <a:lnTo>
                  <a:pt x="236" y="304"/>
                </a:lnTo>
                <a:lnTo>
                  <a:pt x="228" y="320"/>
                </a:lnTo>
                <a:lnTo>
                  <a:pt x="207" y="322"/>
                </a:lnTo>
                <a:lnTo>
                  <a:pt x="202" y="314"/>
                </a:lnTo>
                <a:lnTo>
                  <a:pt x="218" y="304"/>
                </a:lnTo>
                <a:lnTo>
                  <a:pt x="204" y="304"/>
                </a:lnTo>
                <a:lnTo>
                  <a:pt x="223" y="283"/>
                </a:lnTo>
                <a:lnTo>
                  <a:pt x="204" y="278"/>
                </a:lnTo>
                <a:lnTo>
                  <a:pt x="210" y="264"/>
                </a:lnTo>
                <a:lnTo>
                  <a:pt x="189" y="238"/>
                </a:lnTo>
                <a:lnTo>
                  <a:pt x="196" y="236"/>
                </a:lnTo>
                <a:lnTo>
                  <a:pt x="162" y="210"/>
                </a:lnTo>
                <a:lnTo>
                  <a:pt x="159" y="199"/>
                </a:lnTo>
                <a:lnTo>
                  <a:pt x="126" y="186"/>
                </a:lnTo>
                <a:lnTo>
                  <a:pt x="94" y="180"/>
                </a:lnTo>
                <a:lnTo>
                  <a:pt x="63" y="188"/>
                </a:lnTo>
                <a:lnTo>
                  <a:pt x="39" y="183"/>
                </a:lnTo>
                <a:lnTo>
                  <a:pt x="47" y="196"/>
                </a:lnTo>
                <a:lnTo>
                  <a:pt x="21" y="188"/>
                </a:lnTo>
                <a:lnTo>
                  <a:pt x="0" y="178"/>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810" name="Freeform 802"/>
          <p:cNvSpPr>
            <a:spLocks/>
          </p:cNvSpPr>
          <p:nvPr/>
        </p:nvSpPr>
        <p:spPr bwMode="auto">
          <a:xfrm>
            <a:off x="2846388" y="4062413"/>
            <a:ext cx="692150" cy="522287"/>
          </a:xfrm>
          <a:custGeom>
            <a:avLst/>
            <a:gdLst>
              <a:gd name="T0" fmla="*/ 462373 w 491"/>
              <a:gd name="T1" fmla="*/ 100012 h 329"/>
              <a:gd name="T2" fmla="*/ 432770 w 491"/>
              <a:gd name="T3" fmla="*/ 96837 h 329"/>
              <a:gd name="T4" fmla="*/ 391889 w 491"/>
              <a:gd name="T5" fmla="*/ 104775 h 329"/>
              <a:gd name="T6" fmla="*/ 332683 w 491"/>
              <a:gd name="T7" fmla="*/ 112712 h 329"/>
              <a:gd name="T8" fmla="*/ 321406 w 491"/>
              <a:gd name="T9" fmla="*/ 92075 h 329"/>
              <a:gd name="T10" fmla="*/ 325635 w 491"/>
              <a:gd name="T11" fmla="*/ 46037 h 329"/>
              <a:gd name="T12" fmla="*/ 303080 w 491"/>
              <a:gd name="T13" fmla="*/ 30162 h 329"/>
              <a:gd name="T14" fmla="*/ 287574 w 491"/>
              <a:gd name="T15" fmla="*/ 4762 h 329"/>
              <a:gd name="T16" fmla="*/ 248103 w 491"/>
              <a:gd name="T17" fmla="*/ 0 h 329"/>
              <a:gd name="T18" fmla="*/ 200174 w 491"/>
              <a:gd name="T19" fmla="*/ 0 h 329"/>
              <a:gd name="T20" fmla="*/ 162113 w 491"/>
              <a:gd name="T21" fmla="*/ 4762 h 329"/>
              <a:gd name="T22" fmla="*/ 121232 w 491"/>
              <a:gd name="T23" fmla="*/ 4762 h 329"/>
              <a:gd name="T24" fmla="*/ 88809 w 491"/>
              <a:gd name="T25" fmla="*/ 25400 h 329"/>
              <a:gd name="T26" fmla="*/ 59206 w 491"/>
              <a:gd name="T27" fmla="*/ 50800 h 329"/>
              <a:gd name="T28" fmla="*/ 32423 w 491"/>
              <a:gd name="T29" fmla="*/ 74612 h 329"/>
              <a:gd name="T30" fmla="*/ 11277 w 491"/>
              <a:gd name="T31" fmla="*/ 117475 h 329"/>
              <a:gd name="T32" fmla="*/ 0 w 491"/>
              <a:gd name="T33" fmla="*/ 153987 h 329"/>
              <a:gd name="T34" fmla="*/ 47929 w 491"/>
              <a:gd name="T35" fmla="*/ 204787 h 329"/>
              <a:gd name="T36" fmla="*/ 104316 w 491"/>
              <a:gd name="T37" fmla="*/ 212725 h 329"/>
              <a:gd name="T38" fmla="*/ 100087 w 491"/>
              <a:gd name="T39" fmla="*/ 238125 h 329"/>
              <a:gd name="T40" fmla="*/ 111364 w 491"/>
              <a:gd name="T41" fmla="*/ 246062 h 329"/>
              <a:gd name="T42" fmla="*/ 59206 w 491"/>
              <a:gd name="T43" fmla="*/ 271462 h 329"/>
              <a:gd name="T44" fmla="*/ 29603 w 491"/>
              <a:gd name="T45" fmla="*/ 325437 h 329"/>
              <a:gd name="T46" fmla="*/ 47929 w 491"/>
              <a:gd name="T47" fmla="*/ 366712 h 329"/>
              <a:gd name="T48" fmla="*/ 73303 w 491"/>
              <a:gd name="T49" fmla="*/ 382587 h 329"/>
              <a:gd name="T50" fmla="*/ 100087 w 491"/>
              <a:gd name="T51" fmla="*/ 366712 h 329"/>
              <a:gd name="T52" fmla="*/ 100087 w 491"/>
              <a:gd name="T53" fmla="*/ 404812 h 329"/>
              <a:gd name="T54" fmla="*/ 114184 w 491"/>
              <a:gd name="T55" fmla="*/ 404812 h 329"/>
              <a:gd name="T56" fmla="*/ 132509 w 491"/>
              <a:gd name="T57" fmla="*/ 438150 h 329"/>
              <a:gd name="T58" fmla="*/ 121232 w 491"/>
              <a:gd name="T59" fmla="*/ 512762 h 329"/>
              <a:gd name="T60" fmla="*/ 162113 w 491"/>
              <a:gd name="T61" fmla="*/ 520700 h 329"/>
              <a:gd name="T62" fmla="*/ 200174 w 491"/>
              <a:gd name="T63" fmla="*/ 520700 h 329"/>
              <a:gd name="T64" fmla="*/ 239645 w 491"/>
              <a:gd name="T65" fmla="*/ 508000 h 329"/>
              <a:gd name="T66" fmla="*/ 277706 w 491"/>
              <a:gd name="T67" fmla="*/ 492125 h 329"/>
              <a:gd name="T68" fmla="*/ 303080 w 491"/>
              <a:gd name="T69" fmla="*/ 474662 h 329"/>
              <a:gd name="T70" fmla="*/ 369335 w 491"/>
              <a:gd name="T71" fmla="*/ 446087 h 329"/>
              <a:gd name="T72" fmla="*/ 425722 w 491"/>
              <a:gd name="T73" fmla="*/ 428625 h 329"/>
              <a:gd name="T74" fmla="*/ 462373 w 491"/>
              <a:gd name="T75" fmla="*/ 407987 h 329"/>
              <a:gd name="T76" fmla="*/ 506073 w 491"/>
              <a:gd name="T77" fmla="*/ 371475 h 329"/>
              <a:gd name="T78" fmla="*/ 539905 w 491"/>
              <a:gd name="T79" fmla="*/ 341312 h 329"/>
              <a:gd name="T80" fmla="*/ 624486 w 491"/>
              <a:gd name="T81" fmla="*/ 320675 h 329"/>
              <a:gd name="T82" fmla="*/ 690740 w 491"/>
              <a:gd name="T83" fmla="*/ 217487 h 329"/>
              <a:gd name="T84" fmla="*/ 642811 w 491"/>
              <a:gd name="T85" fmla="*/ 212725 h 329"/>
              <a:gd name="T86" fmla="*/ 628715 w 491"/>
              <a:gd name="T87" fmla="*/ 184150 h 329"/>
              <a:gd name="T88" fmla="*/ 587834 w 491"/>
              <a:gd name="T89" fmla="*/ 166687 h 329"/>
              <a:gd name="T90" fmla="*/ 565279 w 491"/>
              <a:gd name="T91" fmla="*/ 166687 h 329"/>
              <a:gd name="T92" fmla="*/ 539905 w 491"/>
              <a:gd name="T93" fmla="*/ 204787 h 329"/>
              <a:gd name="T94" fmla="*/ 539905 w 491"/>
              <a:gd name="T95" fmla="*/ 192087 h 329"/>
              <a:gd name="T96" fmla="*/ 494796 w 491"/>
              <a:gd name="T97" fmla="*/ 195262 h 329"/>
              <a:gd name="T98" fmla="*/ 510302 w 491"/>
              <a:gd name="T99" fmla="*/ 187325 h 329"/>
              <a:gd name="T100" fmla="*/ 494796 w 491"/>
              <a:gd name="T101" fmla="*/ 163512 h 329"/>
              <a:gd name="T102" fmla="*/ 525808 w 491"/>
              <a:gd name="T103" fmla="*/ 112712 h 329"/>
              <a:gd name="T104" fmla="*/ 491976 w 491"/>
              <a:gd name="T105" fmla="*/ 55562 h 3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1"/>
              <a:gd name="T160" fmla="*/ 0 h 329"/>
              <a:gd name="T161" fmla="*/ 491 w 491"/>
              <a:gd name="T162" fmla="*/ 329 h 3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1" h="329">
                <a:moveTo>
                  <a:pt x="328" y="63"/>
                </a:moveTo>
                <a:lnTo>
                  <a:pt x="307" y="61"/>
                </a:lnTo>
                <a:lnTo>
                  <a:pt x="278" y="66"/>
                </a:lnTo>
                <a:lnTo>
                  <a:pt x="236" y="71"/>
                </a:lnTo>
                <a:lnTo>
                  <a:pt x="228" y="58"/>
                </a:lnTo>
                <a:lnTo>
                  <a:pt x="231" y="29"/>
                </a:lnTo>
                <a:lnTo>
                  <a:pt x="215" y="19"/>
                </a:lnTo>
                <a:lnTo>
                  <a:pt x="204" y="3"/>
                </a:lnTo>
                <a:lnTo>
                  <a:pt x="176" y="0"/>
                </a:lnTo>
                <a:lnTo>
                  <a:pt x="142" y="0"/>
                </a:lnTo>
                <a:lnTo>
                  <a:pt x="115" y="3"/>
                </a:lnTo>
                <a:lnTo>
                  <a:pt x="86" y="3"/>
                </a:lnTo>
                <a:lnTo>
                  <a:pt x="63" y="16"/>
                </a:lnTo>
                <a:lnTo>
                  <a:pt x="42" y="32"/>
                </a:lnTo>
                <a:lnTo>
                  <a:pt x="23" y="47"/>
                </a:lnTo>
                <a:lnTo>
                  <a:pt x="8" y="74"/>
                </a:lnTo>
                <a:lnTo>
                  <a:pt x="0" y="97"/>
                </a:lnTo>
                <a:lnTo>
                  <a:pt x="34" y="129"/>
                </a:lnTo>
                <a:lnTo>
                  <a:pt x="74" y="134"/>
                </a:lnTo>
                <a:lnTo>
                  <a:pt x="71" y="150"/>
                </a:lnTo>
                <a:lnTo>
                  <a:pt x="79" y="155"/>
                </a:lnTo>
                <a:lnTo>
                  <a:pt x="42" y="171"/>
                </a:lnTo>
                <a:lnTo>
                  <a:pt x="21" y="205"/>
                </a:lnTo>
                <a:lnTo>
                  <a:pt x="34" y="231"/>
                </a:lnTo>
                <a:lnTo>
                  <a:pt x="52" y="241"/>
                </a:lnTo>
                <a:lnTo>
                  <a:pt x="71" y="231"/>
                </a:lnTo>
                <a:lnTo>
                  <a:pt x="71" y="255"/>
                </a:lnTo>
                <a:lnTo>
                  <a:pt x="81" y="255"/>
                </a:lnTo>
                <a:lnTo>
                  <a:pt x="94" y="276"/>
                </a:lnTo>
                <a:lnTo>
                  <a:pt x="86" y="323"/>
                </a:lnTo>
                <a:lnTo>
                  <a:pt x="115" y="328"/>
                </a:lnTo>
                <a:lnTo>
                  <a:pt x="142" y="328"/>
                </a:lnTo>
                <a:lnTo>
                  <a:pt x="170" y="320"/>
                </a:lnTo>
                <a:lnTo>
                  <a:pt x="197" y="310"/>
                </a:lnTo>
                <a:lnTo>
                  <a:pt x="215" y="299"/>
                </a:lnTo>
                <a:lnTo>
                  <a:pt x="262" y="281"/>
                </a:lnTo>
                <a:lnTo>
                  <a:pt x="302" y="270"/>
                </a:lnTo>
                <a:lnTo>
                  <a:pt x="328" y="257"/>
                </a:lnTo>
                <a:lnTo>
                  <a:pt x="359" y="234"/>
                </a:lnTo>
                <a:lnTo>
                  <a:pt x="383" y="215"/>
                </a:lnTo>
                <a:lnTo>
                  <a:pt x="443" y="202"/>
                </a:lnTo>
                <a:lnTo>
                  <a:pt x="490" y="137"/>
                </a:lnTo>
                <a:lnTo>
                  <a:pt x="456" y="134"/>
                </a:lnTo>
                <a:lnTo>
                  <a:pt x="446" y="116"/>
                </a:lnTo>
                <a:lnTo>
                  <a:pt x="417" y="105"/>
                </a:lnTo>
                <a:lnTo>
                  <a:pt x="401" y="105"/>
                </a:lnTo>
                <a:lnTo>
                  <a:pt x="383" y="129"/>
                </a:lnTo>
                <a:lnTo>
                  <a:pt x="383" y="121"/>
                </a:lnTo>
                <a:lnTo>
                  <a:pt x="351" y="123"/>
                </a:lnTo>
                <a:lnTo>
                  <a:pt x="362" y="118"/>
                </a:lnTo>
                <a:lnTo>
                  <a:pt x="351" y="103"/>
                </a:lnTo>
                <a:lnTo>
                  <a:pt x="373" y="71"/>
                </a:lnTo>
                <a:lnTo>
                  <a:pt x="349" y="35"/>
                </a:lnTo>
              </a:path>
            </a:pathLst>
          </a:custGeom>
          <a:noFill/>
          <a:ln w="12700" cap="rnd" cmpd="sng">
            <a:solidFill>
              <a:srgbClr val="7F7F7F"/>
            </a:solidFill>
            <a:prstDash val="solid"/>
            <a:round/>
            <a:headEnd type="none" w="med" len="med"/>
            <a:tailEnd type="none" w="med" len="med"/>
          </a:ln>
        </p:spPr>
        <p:txBody>
          <a:bodyPr/>
          <a:lstStyle/>
          <a:p>
            <a:endParaRPr lang="en-US" dirty="0"/>
          </a:p>
        </p:txBody>
      </p:sp>
      <p:sp>
        <p:nvSpPr>
          <p:cNvPr id="43811" name="Freeform 803"/>
          <p:cNvSpPr>
            <a:spLocks/>
          </p:cNvSpPr>
          <p:nvPr/>
        </p:nvSpPr>
        <p:spPr bwMode="auto">
          <a:xfrm>
            <a:off x="3956050" y="5619750"/>
            <a:ext cx="155575" cy="184150"/>
          </a:xfrm>
          <a:custGeom>
            <a:avLst/>
            <a:gdLst>
              <a:gd name="T0" fmla="*/ 0 w 110"/>
              <a:gd name="T1" fmla="*/ 182563 h 116"/>
              <a:gd name="T2" fmla="*/ 154161 w 110"/>
              <a:gd name="T3" fmla="*/ 182563 h 116"/>
              <a:gd name="T4" fmla="*/ 154161 w 110"/>
              <a:gd name="T5" fmla="*/ 0 h 116"/>
              <a:gd name="T6" fmla="*/ 0 w 110"/>
              <a:gd name="T7" fmla="*/ 0 h 116"/>
              <a:gd name="T8" fmla="*/ 0 w 110"/>
              <a:gd name="T9" fmla="*/ 182563 h 116"/>
              <a:gd name="T10" fmla="*/ 0 60000 65536"/>
              <a:gd name="T11" fmla="*/ 0 60000 65536"/>
              <a:gd name="T12" fmla="*/ 0 60000 65536"/>
              <a:gd name="T13" fmla="*/ 0 60000 65536"/>
              <a:gd name="T14" fmla="*/ 0 60000 65536"/>
              <a:gd name="T15" fmla="*/ 0 w 110"/>
              <a:gd name="T16" fmla="*/ 0 h 116"/>
              <a:gd name="T17" fmla="*/ 110 w 110"/>
              <a:gd name="T18" fmla="*/ 116 h 116"/>
            </a:gdLst>
            <a:ahLst/>
            <a:cxnLst>
              <a:cxn ang="T10">
                <a:pos x="T0" y="T1"/>
              </a:cxn>
              <a:cxn ang="T11">
                <a:pos x="T2" y="T3"/>
              </a:cxn>
              <a:cxn ang="T12">
                <a:pos x="T4" y="T5"/>
              </a:cxn>
              <a:cxn ang="T13">
                <a:pos x="T6" y="T7"/>
              </a:cxn>
              <a:cxn ang="T14">
                <a:pos x="T8" y="T9"/>
              </a:cxn>
            </a:cxnLst>
            <a:rect l="T15" t="T16" r="T17" b="T18"/>
            <a:pathLst>
              <a:path w="110" h="116">
                <a:moveTo>
                  <a:pt x="0" y="115"/>
                </a:moveTo>
                <a:lnTo>
                  <a:pt x="109" y="115"/>
                </a:lnTo>
                <a:lnTo>
                  <a:pt x="109" y="0"/>
                </a:lnTo>
                <a:lnTo>
                  <a:pt x="0" y="0"/>
                </a:lnTo>
                <a:lnTo>
                  <a:pt x="0" y="115"/>
                </a:lnTo>
              </a:path>
            </a:pathLst>
          </a:custGeom>
          <a:solidFill>
            <a:srgbClr val="FF0000"/>
          </a:solidFill>
          <a:ln w="12700" cap="rnd" cmpd="sng">
            <a:solidFill>
              <a:srgbClr val="FFFFFF"/>
            </a:solidFill>
            <a:prstDash val="solid"/>
            <a:round/>
            <a:headEnd type="none" w="med" len="med"/>
            <a:tailEnd type="none" w="med" len="med"/>
          </a:ln>
        </p:spPr>
        <p:txBody>
          <a:bodyPr/>
          <a:lstStyle/>
          <a:p>
            <a:endParaRPr lang="en-US" dirty="0"/>
          </a:p>
        </p:txBody>
      </p:sp>
      <p:sp>
        <p:nvSpPr>
          <p:cNvPr id="43812" name="Freeform 804"/>
          <p:cNvSpPr>
            <a:spLocks/>
          </p:cNvSpPr>
          <p:nvPr/>
        </p:nvSpPr>
        <p:spPr bwMode="auto">
          <a:xfrm>
            <a:off x="3956050" y="5619750"/>
            <a:ext cx="165100" cy="193675"/>
          </a:xfrm>
          <a:custGeom>
            <a:avLst/>
            <a:gdLst>
              <a:gd name="T0" fmla="*/ 0 w 116"/>
              <a:gd name="T1" fmla="*/ 192088 h 122"/>
              <a:gd name="T2" fmla="*/ 163677 w 116"/>
              <a:gd name="T3" fmla="*/ 192088 h 122"/>
              <a:gd name="T4" fmla="*/ 163677 w 116"/>
              <a:gd name="T5" fmla="*/ 0 h 122"/>
              <a:gd name="T6" fmla="*/ 0 w 116"/>
              <a:gd name="T7" fmla="*/ 0 h 122"/>
              <a:gd name="T8" fmla="*/ 0 w 116"/>
              <a:gd name="T9" fmla="*/ 192088 h 122"/>
              <a:gd name="T10" fmla="*/ 0 60000 65536"/>
              <a:gd name="T11" fmla="*/ 0 60000 65536"/>
              <a:gd name="T12" fmla="*/ 0 60000 65536"/>
              <a:gd name="T13" fmla="*/ 0 60000 65536"/>
              <a:gd name="T14" fmla="*/ 0 60000 65536"/>
              <a:gd name="T15" fmla="*/ 0 w 116"/>
              <a:gd name="T16" fmla="*/ 0 h 122"/>
              <a:gd name="T17" fmla="*/ 116 w 116"/>
              <a:gd name="T18" fmla="*/ 122 h 122"/>
            </a:gdLst>
            <a:ahLst/>
            <a:cxnLst>
              <a:cxn ang="T10">
                <a:pos x="T0" y="T1"/>
              </a:cxn>
              <a:cxn ang="T11">
                <a:pos x="T2" y="T3"/>
              </a:cxn>
              <a:cxn ang="T12">
                <a:pos x="T4" y="T5"/>
              </a:cxn>
              <a:cxn ang="T13">
                <a:pos x="T6" y="T7"/>
              </a:cxn>
              <a:cxn ang="T14">
                <a:pos x="T8" y="T9"/>
              </a:cxn>
            </a:cxnLst>
            <a:rect l="T15" t="T16" r="T17" b="T18"/>
            <a:pathLst>
              <a:path w="116" h="122">
                <a:moveTo>
                  <a:pt x="0" y="121"/>
                </a:moveTo>
                <a:lnTo>
                  <a:pt x="115" y="121"/>
                </a:lnTo>
                <a:lnTo>
                  <a:pt x="115" y="0"/>
                </a:lnTo>
                <a:lnTo>
                  <a:pt x="0" y="0"/>
                </a:lnTo>
                <a:lnTo>
                  <a:pt x="0" y="121"/>
                </a:lnTo>
              </a:path>
            </a:pathLst>
          </a:custGeom>
          <a:noFill/>
          <a:ln w="12700" cap="rnd" cmpd="sng">
            <a:solidFill>
              <a:srgbClr val="FFFFFF"/>
            </a:solidFill>
            <a:prstDash val="solid"/>
            <a:round/>
            <a:headEnd type="none" w="med" len="med"/>
            <a:tailEnd type="none" w="med" len="med"/>
          </a:ln>
        </p:spPr>
        <p:txBody>
          <a:bodyPr/>
          <a:lstStyle/>
          <a:p>
            <a:endParaRPr lang="en-US" dirty="0"/>
          </a:p>
        </p:txBody>
      </p:sp>
      <p:sp>
        <p:nvSpPr>
          <p:cNvPr id="43813" name="Freeform 805"/>
          <p:cNvSpPr>
            <a:spLocks/>
          </p:cNvSpPr>
          <p:nvPr/>
        </p:nvSpPr>
        <p:spPr bwMode="auto">
          <a:xfrm>
            <a:off x="3956050" y="5910263"/>
            <a:ext cx="155575" cy="184150"/>
          </a:xfrm>
          <a:custGeom>
            <a:avLst/>
            <a:gdLst>
              <a:gd name="T0" fmla="*/ 0 w 110"/>
              <a:gd name="T1" fmla="*/ 182563 h 116"/>
              <a:gd name="T2" fmla="*/ 154161 w 110"/>
              <a:gd name="T3" fmla="*/ 182563 h 116"/>
              <a:gd name="T4" fmla="*/ 154161 w 110"/>
              <a:gd name="T5" fmla="*/ 0 h 116"/>
              <a:gd name="T6" fmla="*/ 0 w 110"/>
              <a:gd name="T7" fmla="*/ 0 h 116"/>
              <a:gd name="T8" fmla="*/ 0 w 110"/>
              <a:gd name="T9" fmla="*/ 182563 h 116"/>
              <a:gd name="T10" fmla="*/ 0 60000 65536"/>
              <a:gd name="T11" fmla="*/ 0 60000 65536"/>
              <a:gd name="T12" fmla="*/ 0 60000 65536"/>
              <a:gd name="T13" fmla="*/ 0 60000 65536"/>
              <a:gd name="T14" fmla="*/ 0 60000 65536"/>
              <a:gd name="T15" fmla="*/ 0 w 110"/>
              <a:gd name="T16" fmla="*/ 0 h 116"/>
              <a:gd name="T17" fmla="*/ 110 w 110"/>
              <a:gd name="T18" fmla="*/ 116 h 116"/>
            </a:gdLst>
            <a:ahLst/>
            <a:cxnLst>
              <a:cxn ang="T10">
                <a:pos x="T0" y="T1"/>
              </a:cxn>
              <a:cxn ang="T11">
                <a:pos x="T2" y="T3"/>
              </a:cxn>
              <a:cxn ang="T12">
                <a:pos x="T4" y="T5"/>
              </a:cxn>
              <a:cxn ang="T13">
                <a:pos x="T6" y="T7"/>
              </a:cxn>
              <a:cxn ang="T14">
                <a:pos x="T8" y="T9"/>
              </a:cxn>
            </a:cxnLst>
            <a:rect l="T15" t="T16" r="T17" b="T18"/>
            <a:pathLst>
              <a:path w="110" h="116">
                <a:moveTo>
                  <a:pt x="0" y="115"/>
                </a:moveTo>
                <a:lnTo>
                  <a:pt x="109" y="115"/>
                </a:lnTo>
                <a:lnTo>
                  <a:pt x="109" y="0"/>
                </a:lnTo>
                <a:lnTo>
                  <a:pt x="0" y="0"/>
                </a:lnTo>
                <a:lnTo>
                  <a:pt x="0" y="115"/>
                </a:lnTo>
              </a:path>
            </a:pathLst>
          </a:custGeom>
          <a:solidFill>
            <a:srgbClr val="FFFF40"/>
          </a:solidFill>
          <a:ln w="12700" cap="rnd" cmpd="sng">
            <a:solidFill>
              <a:srgbClr val="FFFFFF"/>
            </a:solidFill>
            <a:prstDash val="solid"/>
            <a:round/>
            <a:headEnd type="none" w="med" len="med"/>
            <a:tailEnd type="none" w="med" len="med"/>
          </a:ln>
        </p:spPr>
        <p:txBody>
          <a:bodyPr/>
          <a:lstStyle/>
          <a:p>
            <a:endParaRPr lang="en-US" dirty="0"/>
          </a:p>
        </p:txBody>
      </p:sp>
      <p:sp>
        <p:nvSpPr>
          <p:cNvPr id="43814" name="Freeform 806"/>
          <p:cNvSpPr>
            <a:spLocks/>
          </p:cNvSpPr>
          <p:nvPr/>
        </p:nvSpPr>
        <p:spPr bwMode="auto">
          <a:xfrm>
            <a:off x="3956050" y="5910263"/>
            <a:ext cx="165100" cy="193675"/>
          </a:xfrm>
          <a:custGeom>
            <a:avLst/>
            <a:gdLst>
              <a:gd name="T0" fmla="*/ 0 w 116"/>
              <a:gd name="T1" fmla="*/ 192088 h 122"/>
              <a:gd name="T2" fmla="*/ 163677 w 116"/>
              <a:gd name="T3" fmla="*/ 192088 h 122"/>
              <a:gd name="T4" fmla="*/ 163677 w 116"/>
              <a:gd name="T5" fmla="*/ 0 h 122"/>
              <a:gd name="T6" fmla="*/ 0 w 116"/>
              <a:gd name="T7" fmla="*/ 0 h 122"/>
              <a:gd name="T8" fmla="*/ 0 w 116"/>
              <a:gd name="T9" fmla="*/ 192088 h 122"/>
              <a:gd name="T10" fmla="*/ 0 60000 65536"/>
              <a:gd name="T11" fmla="*/ 0 60000 65536"/>
              <a:gd name="T12" fmla="*/ 0 60000 65536"/>
              <a:gd name="T13" fmla="*/ 0 60000 65536"/>
              <a:gd name="T14" fmla="*/ 0 60000 65536"/>
              <a:gd name="T15" fmla="*/ 0 w 116"/>
              <a:gd name="T16" fmla="*/ 0 h 122"/>
              <a:gd name="T17" fmla="*/ 116 w 116"/>
              <a:gd name="T18" fmla="*/ 122 h 122"/>
            </a:gdLst>
            <a:ahLst/>
            <a:cxnLst>
              <a:cxn ang="T10">
                <a:pos x="T0" y="T1"/>
              </a:cxn>
              <a:cxn ang="T11">
                <a:pos x="T2" y="T3"/>
              </a:cxn>
              <a:cxn ang="T12">
                <a:pos x="T4" y="T5"/>
              </a:cxn>
              <a:cxn ang="T13">
                <a:pos x="T6" y="T7"/>
              </a:cxn>
              <a:cxn ang="T14">
                <a:pos x="T8" y="T9"/>
              </a:cxn>
            </a:cxnLst>
            <a:rect l="T15" t="T16" r="T17" b="T18"/>
            <a:pathLst>
              <a:path w="116" h="122">
                <a:moveTo>
                  <a:pt x="0" y="121"/>
                </a:moveTo>
                <a:lnTo>
                  <a:pt x="115" y="121"/>
                </a:lnTo>
                <a:lnTo>
                  <a:pt x="115" y="0"/>
                </a:lnTo>
                <a:lnTo>
                  <a:pt x="0" y="0"/>
                </a:lnTo>
                <a:lnTo>
                  <a:pt x="0" y="121"/>
                </a:lnTo>
              </a:path>
            </a:pathLst>
          </a:custGeom>
          <a:noFill/>
          <a:ln w="12700" cap="rnd" cmpd="sng">
            <a:solidFill>
              <a:srgbClr val="FFFFFF"/>
            </a:solidFill>
            <a:prstDash val="solid"/>
            <a:round/>
            <a:headEnd type="none" w="med" len="med"/>
            <a:tailEnd type="none" w="med" len="med"/>
          </a:ln>
        </p:spPr>
        <p:txBody>
          <a:bodyPr/>
          <a:lstStyle/>
          <a:p>
            <a:endParaRPr lang="en-US" dirty="0"/>
          </a:p>
        </p:txBody>
      </p:sp>
      <p:sp>
        <p:nvSpPr>
          <p:cNvPr id="43815" name="Freeform 807"/>
          <p:cNvSpPr>
            <a:spLocks/>
          </p:cNvSpPr>
          <p:nvPr/>
        </p:nvSpPr>
        <p:spPr bwMode="auto">
          <a:xfrm>
            <a:off x="3956050" y="6202363"/>
            <a:ext cx="155575" cy="182562"/>
          </a:xfrm>
          <a:custGeom>
            <a:avLst/>
            <a:gdLst>
              <a:gd name="T0" fmla="*/ 0 w 110"/>
              <a:gd name="T1" fmla="*/ 180975 h 115"/>
              <a:gd name="T2" fmla="*/ 154161 w 110"/>
              <a:gd name="T3" fmla="*/ 180975 h 115"/>
              <a:gd name="T4" fmla="*/ 154161 w 110"/>
              <a:gd name="T5" fmla="*/ 0 h 115"/>
              <a:gd name="T6" fmla="*/ 0 w 110"/>
              <a:gd name="T7" fmla="*/ 0 h 115"/>
              <a:gd name="T8" fmla="*/ 0 w 110"/>
              <a:gd name="T9" fmla="*/ 180975 h 115"/>
              <a:gd name="T10" fmla="*/ 0 60000 65536"/>
              <a:gd name="T11" fmla="*/ 0 60000 65536"/>
              <a:gd name="T12" fmla="*/ 0 60000 65536"/>
              <a:gd name="T13" fmla="*/ 0 60000 65536"/>
              <a:gd name="T14" fmla="*/ 0 60000 65536"/>
              <a:gd name="T15" fmla="*/ 0 w 110"/>
              <a:gd name="T16" fmla="*/ 0 h 115"/>
              <a:gd name="T17" fmla="*/ 110 w 110"/>
              <a:gd name="T18" fmla="*/ 115 h 115"/>
            </a:gdLst>
            <a:ahLst/>
            <a:cxnLst>
              <a:cxn ang="T10">
                <a:pos x="T0" y="T1"/>
              </a:cxn>
              <a:cxn ang="T11">
                <a:pos x="T2" y="T3"/>
              </a:cxn>
              <a:cxn ang="T12">
                <a:pos x="T4" y="T5"/>
              </a:cxn>
              <a:cxn ang="T13">
                <a:pos x="T6" y="T7"/>
              </a:cxn>
              <a:cxn ang="T14">
                <a:pos x="T8" y="T9"/>
              </a:cxn>
            </a:cxnLst>
            <a:rect l="T15" t="T16" r="T17" b="T18"/>
            <a:pathLst>
              <a:path w="110" h="115">
                <a:moveTo>
                  <a:pt x="0" y="114"/>
                </a:moveTo>
                <a:lnTo>
                  <a:pt x="109" y="114"/>
                </a:lnTo>
                <a:lnTo>
                  <a:pt x="109" y="0"/>
                </a:lnTo>
                <a:lnTo>
                  <a:pt x="0" y="0"/>
                </a:lnTo>
                <a:lnTo>
                  <a:pt x="0" y="114"/>
                </a:lnTo>
              </a:path>
            </a:pathLst>
          </a:custGeom>
          <a:solidFill>
            <a:srgbClr val="40FF40"/>
          </a:solidFill>
          <a:ln w="12700" cap="rnd" cmpd="sng">
            <a:solidFill>
              <a:srgbClr val="FFFFFF"/>
            </a:solidFill>
            <a:prstDash val="solid"/>
            <a:round/>
            <a:headEnd type="none" w="med" len="med"/>
            <a:tailEnd type="none" w="med" len="med"/>
          </a:ln>
        </p:spPr>
        <p:txBody>
          <a:bodyPr/>
          <a:lstStyle/>
          <a:p>
            <a:endParaRPr lang="en-US" dirty="0"/>
          </a:p>
        </p:txBody>
      </p:sp>
      <p:sp>
        <p:nvSpPr>
          <p:cNvPr id="43816" name="Freeform 808"/>
          <p:cNvSpPr>
            <a:spLocks/>
          </p:cNvSpPr>
          <p:nvPr/>
        </p:nvSpPr>
        <p:spPr bwMode="auto">
          <a:xfrm>
            <a:off x="3956050" y="6202363"/>
            <a:ext cx="165100" cy="192087"/>
          </a:xfrm>
          <a:custGeom>
            <a:avLst/>
            <a:gdLst>
              <a:gd name="T0" fmla="*/ 0 w 116"/>
              <a:gd name="T1" fmla="*/ 190500 h 121"/>
              <a:gd name="T2" fmla="*/ 163677 w 116"/>
              <a:gd name="T3" fmla="*/ 190500 h 121"/>
              <a:gd name="T4" fmla="*/ 163677 w 116"/>
              <a:gd name="T5" fmla="*/ 0 h 121"/>
              <a:gd name="T6" fmla="*/ 0 w 116"/>
              <a:gd name="T7" fmla="*/ 0 h 121"/>
              <a:gd name="T8" fmla="*/ 0 w 116"/>
              <a:gd name="T9" fmla="*/ 190500 h 121"/>
              <a:gd name="T10" fmla="*/ 0 60000 65536"/>
              <a:gd name="T11" fmla="*/ 0 60000 65536"/>
              <a:gd name="T12" fmla="*/ 0 60000 65536"/>
              <a:gd name="T13" fmla="*/ 0 60000 65536"/>
              <a:gd name="T14" fmla="*/ 0 60000 65536"/>
              <a:gd name="T15" fmla="*/ 0 w 116"/>
              <a:gd name="T16" fmla="*/ 0 h 121"/>
              <a:gd name="T17" fmla="*/ 116 w 116"/>
              <a:gd name="T18" fmla="*/ 121 h 121"/>
            </a:gdLst>
            <a:ahLst/>
            <a:cxnLst>
              <a:cxn ang="T10">
                <a:pos x="T0" y="T1"/>
              </a:cxn>
              <a:cxn ang="T11">
                <a:pos x="T2" y="T3"/>
              </a:cxn>
              <a:cxn ang="T12">
                <a:pos x="T4" y="T5"/>
              </a:cxn>
              <a:cxn ang="T13">
                <a:pos x="T6" y="T7"/>
              </a:cxn>
              <a:cxn ang="T14">
                <a:pos x="T8" y="T9"/>
              </a:cxn>
            </a:cxnLst>
            <a:rect l="T15" t="T16" r="T17" b="T18"/>
            <a:pathLst>
              <a:path w="116" h="121">
                <a:moveTo>
                  <a:pt x="0" y="120"/>
                </a:moveTo>
                <a:lnTo>
                  <a:pt x="115" y="120"/>
                </a:lnTo>
                <a:lnTo>
                  <a:pt x="115" y="0"/>
                </a:lnTo>
                <a:lnTo>
                  <a:pt x="0" y="0"/>
                </a:lnTo>
                <a:lnTo>
                  <a:pt x="0" y="120"/>
                </a:lnTo>
              </a:path>
            </a:pathLst>
          </a:custGeom>
          <a:noFill/>
          <a:ln w="12700" cap="rnd" cmpd="sng">
            <a:solidFill>
              <a:srgbClr val="FFFFFF"/>
            </a:solidFill>
            <a:prstDash val="solid"/>
            <a:round/>
            <a:headEnd type="none" w="med" len="med"/>
            <a:tailEnd type="none" w="med" len="med"/>
          </a:ln>
        </p:spPr>
        <p:txBody>
          <a:bodyPr/>
          <a:lstStyle/>
          <a:p>
            <a:endParaRPr lang="en-US" dirty="0"/>
          </a:p>
        </p:txBody>
      </p:sp>
      <p:sp>
        <p:nvSpPr>
          <p:cNvPr id="43817" name="Freeform 809"/>
          <p:cNvSpPr>
            <a:spLocks/>
          </p:cNvSpPr>
          <p:nvPr/>
        </p:nvSpPr>
        <p:spPr bwMode="auto">
          <a:xfrm>
            <a:off x="3956050" y="5619750"/>
            <a:ext cx="165100" cy="193675"/>
          </a:xfrm>
          <a:custGeom>
            <a:avLst/>
            <a:gdLst>
              <a:gd name="T0" fmla="*/ 0 w 116"/>
              <a:gd name="T1" fmla="*/ 192088 h 122"/>
              <a:gd name="T2" fmla="*/ 163677 w 116"/>
              <a:gd name="T3" fmla="*/ 192088 h 122"/>
              <a:gd name="T4" fmla="*/ 163677 w 116"/>
              <a:gd name="T5" fmla="*/ 0 h 122"/>
              <a:gd name="T6" fmla="*/ 0 w 116"/>
              <a:gd name="T7" fmla="*/ 0 h 122"/>
              <a:gd name="T8" fmla="*/ 0 w 116"/>
              <a:gd name="T9" fmla="*/ 192088 h 122"/>
              <a:gd name="T10" fmla="*/ 0 60000 65536"/>
              <a:gd name="T11" fmla="*/ 0 60000 65536"/>
              <a:gd name="T12" fmla="*/ 0 60000 65536"/>
              <a:gd name="T13" fmla="*/ 0 60000 65536"/>
              <a:gd name="T14" fmla="*/ 0 60000 65536"/>
              <a:gd name="T15" fmla="*/ 0 w 116"/>
              <a:gd name="T16" fmla="*/ 0 h 122"/>
              <a:gd name="T17" fmla="*/ 116 w 116"/>
              <a:gd name="T18" fmla="*/ 122 h 122"/>
            </a:gdLst>
            <a:ahLst/>
            <a:cxnLst>
              <a:cxn ang="T10">
                <a:pos x="T0" y="T1"/>
              </a:cxn>
              <a:cxn ang="T11">
                <a:pos x="T2" y="T3"/>
              </a:cxn>
              <a:cxn ang="T12">
                <a:pos x="T4" y="T5"/>
              </a:cxn>
              <a:cxn ang="T13">
                <a:pos x="T6" y="T7"/>
              </a:cxn>
              <a:cxn ang="T14">
                <a:pos x="T8" y="T9"/>
              </a:cxn>
            </a:cxnLst>
            <a:rect l="T15" t="T16" r="T17" b="T18"/>
            <a:pathLst>
              <a:path w="116" h="122">
                <a:moveTo>
                  <a:pt x="0" y="121"/>
                </a:moveTo>
                <a:lnTo>
                  <a:pt x="115" y="121"/>
                </a:lnTo>
                <a:lnTo>
                  <a:pt x="115" y="0"/>
                </a:lnTo>
                <a:lnTo>
                  <a:pt x="0" y="0"/>
                </a:lnTo>
                <a:lnTo>
                  <a:pt x="0" y="121"/>
                </a:lnTo>
              </a:path>
            </a:pathLst>
          </a:custGeom>
          <a:noFill/>
          <a:ln w="12700" cap="rnd" cmpd="sng">
            <a:solidFill>
              <a:srgbClr val="FFFFFF"/>
            </a:solidFill>
            <a:prstDash val="solid"/>
            <a:round/>
            <a:headEnd type="none" w="med" len="med"/>
            <a:tailEnd type="none" w="med" len="med"/>
          </a:ln>
        </p:spPr>
        <p:txBody>
          <a:bodyPr/>
          <a:lstStyle/>
          <a:p>
            <a:endParaRPr lang="en-US" dirty="0"/>
          </a:p>
        </p:txBody>
      </p:sp>
      <p:sp>
        <p:nvSpPr>
          <p:cNvPr id="43818" name="Freeform 810"/>
          <p:cNvSpPr>
            <a:spLocks/>
          </p:cNvSpPr>
          <p:nvPr/>
        </p:nvSpPr>
        <p:spPr bwMode="auto">
          <a:xfrm>
            <a:off x="3956050" y="5910263"/>
            <a:ext cx="165100" cy="193675"/>
          </a:xfrm>
          <a:custGeom>
            <a:avLst/>
            <a:gdLst>
              <a:gd name="T0" fmla="*/ 0 w 116"/>
              <a:gd name="T1" fmla="*/ 192088 h 122"/>
              <a:gd name="T2" fmla="*/ 163677 w 116"/>
              <a:gd name="T3" fmla="*/ 192088 h 122"/>
              <a:gd name="T4" fmla="*/ 163677 w 116"/>
              <a:gd name="T5" fmla="*/ 0 h 122"/>
              <a:gd name="T6" fmla="*/ 0 w 116"/>
              <a:gd name="T7" fmla="*/ 0 h 122"/>
              <a:gd name="T8" fmla="*/ 0 w 116"/>
              <a:gd name="T9" fmla="*/ 192088 h 122"/>
              <a:gd name="T10" fmla="*/ 0 60000 65536"/>
              <a:gd name="T11" fmla="*/ 0 60000 65536"/>
              <a:gd name="T12" fmla="*/ 0 60000 65536"/>
              <a:gd name="T13" fmla="*/ 0 60000 65536"/>
              <a:gd name="T14" fmla="*/ 0 60000 65536"/>
              <a:gd name="T15" fmla="*/ 0 w 116"/>
              <a:gd name="T16" fmla="*/ 0 h 122"/>
              <a:gd name="T17" fmla="*/ 116 w 116"/>
              <a:gd name="T18" fmla="*/ 122 h 122"/>
            </a:gdLst>
            <a:ahLst/>
            <a:cxnLst>
              <a:cxn ang="T10">
                <a:pos x="T0" y="T1"/>
              </a:cxn>
              <a:cxn ang="T11">
                <a:pos x="T2" y="T3"/>
              </a:cxn>
              <a:cxn ang="T12">
                <a:pos x="T4" y="T5"/>
              </a:cxn>
              <a:cxn ang="T13">
                <a:pos x="T6" y="T7"/>
              </a:cxn>
              <a:cxn ang="T14">
                <a:pos x="T8" y="T9"/>
              </a:cxn>
            </a:cxnLst>
            <a:rect l="T15" t="T16" r="T17" b="T18"/>
            <a:pathLst>
              <a:path w="116" h="122">
                <a:moveTo>
                  <a:pt x="0" y="121"/>
                </a:moveTo>
                <a:lnTo>
                  <a:pt x="115" y="121"/>
                </a:lnTo>
                <a:lnTo>
                  <a:pt x="115" y="0"/>
                </a:lnTo>
                <a:lnTo>
                  <a:pt x="0" y="0"/>
                </a:lnTo>
                <a:lnTo>
                  <a:pt x="0" y="121"/>
                </a:lnTo>
              </a:path>
            </a:pathLst>
          </a:custGeom>
          <a:noFill/>
          <a:ln w="12700" cap="rnd" cmpd="sng">
            <a:solidFill>
              <a:srgbClr val="FFFFFF"/>
            </a:solidFill>
            <a:prstDash val="solid"/>
            <a:round/>
            <a:headEnd type="none" w="med" len="med"/>
            <a:tailEnd type="none" w="med" len="med"/>
          </a:ln>
        </p:spPr>
        <p:txBody>
          <a:bodyPr/>
          <a:lstStyle/>
          <a:p>
            <a:endParaRPr lang="en-US" dirty="0"/>
          </a:p>
        </p:txBody>
      </p:sp>
      <p:sp>
        <p:nvSpPr>
          <p:cNvPr id="43819" name="Freeform 811"/>
          <p:cNvSpPr>
            <a:spLocks/>
          </p:cNvSpPr>
          <p:nvPr/>
        </p:nvSpPr>
        <p:spPr bwMode="auto">
          <a:xfrm>
            <a:off x="3956050" y="6202363"/>
            <a:ext cx="165100" cy="192087"/>
          </a:xfrm>
          <a:custGeom>
            <a:avLst/>
            <a:gdLst>
              <a:gd name="T0" fmla="*/ 0 w 116"/>
              <a:gd name="T1" fmla="*/ 190500 h 121"/>
              <a:gd name="T2" fmla="*/ 163677 w 116"/>
              <a:gd name="T3" fmla="*/ 190500 h 121"/>
              <a:gd name="T4" fmla="*/ 163677 w 116"/>
              <a:gd name="T5" fmla="*/ 0 h 121"/>
              <a:gd name="T6" fmla="*/ 0 w 116"/>
              <a:gd name="T7" fmla="*/ 0 h 121"/>
              <a:gd name="T8" fmla="*/ 0 w 116"/>
              <a:gd name="T9" fmla="*/ 190500 h 121"/>
              <a:gd name="T10" fmla="*/ 0 60000 65536"/>
              <a:gd name="T11" fmla="*/ 0 60000 65536"/>
              <a:gd name="T12" fmla="*/ 0 60000 65536"/>
              <a:gd name="T13" fmla="*/ 0 60000 65536"/>
              <a:gd name="T14" fmla="*/ 0 60000 65536"/>
              <a:gd name="T15" fmla="*/ 0 w 116"/>
              <a:gd name="T16" fmla="*/ 0 h 121"/>
              <a:gd name="T17" fmla="*/ 116 w 116"/>
              <a:gd name="T18" fmla="*/ 121 h 121"/>
            </a:gdLst>
            <a:ahLst/>
            <a:cxnLst>
              <a:cxn ang="T10">
                <a:pos x="T0" y="T1"/>
              </a:cxn>
              <a:cxn ang="T11">
                <a:pos x="T2" y="T3"/>
              </a:cxn>
              <a:cxn ang="T12">
                <a:pos x="T4" y="T5"/>
              </a:cxn>
              <a:cxn ang="T13">
                <a:pos x="T6" y="T7"/>
              </a:cxn>
              <a:cxn ang="T14">
                <a:pos x="T8" y="T9"/>
              </a:cxn>
            </a:cxnLst>
            <a:rect l="T15" t="T16" r="T17" b="T18"/>
            <a:pathLst>
              <a:path w="116" h="121">
                <a:moveTo>
                  <a:pt x="0" y="120"/>
                </a:moveTo>
                <a:lnTo>
                  <a:pt x="115" y="120"/>
                </a:lnTo>
                <a:lnTo>
                  <a:pt x="115" y="0"/>
                </a:lnTo>
                <a:lnTo>
                  <a:pt x="0" y="0"/>
                </a:lnTo>
                <a:lnTo>
                  <a:pt x="0" y="120"/>
                </a:lnTo>
              </a:path>
            </a:pathLst>
          </a:custGeom>
          <a:noFill/>
          <a:ln w="12700" cap="rnd" cmpd="sng">
            <a:solidFill>
              <a:srgbClr val="FFFFFF"/>
            </a:solidFill>
            <a:prstDash val="solid"/>
            <a:round/>
            <a:headEnd type="none" w="med" len="med"/>
            <a:tailEnd type="none" w="med" len="med"/>
          </a:ln>
        </p:spPr>
        <p:txBody>
          <a:bodyPr/>
          <a:lstStyle/>
          <a:p>
            <a:endParaRPr lang="en-US" dirty="0"/>
          </a:p>
        </p:txBody>
      </p:sp>
      <p:sp>
        <p:nvSpPr>
          <p:cNvPr id="43820" name="Freeform 812"/>
          <p:cNvSpPr>
            <a:spLocks/>
          </p:cNvSpPr>
          <p:nvPr/>
        </p:nvSpPr>
        <p:spPr bwMode="auto">
          <a:xfrm>
            <a:off x="4752975" y="2935288"/>
            <a:ext cx="122238" cy="68262"/>
          </a:xfrm>
          <a:custGeom>
            <a:avLst/>
            <a:gdLst>
              <a:gd name="T0" fmla="*/ 0 w 87"/>
              <a:gd name="T1" fmla="*/ 38100 h 43"/>
              <a:gd name="T2" fmla="*/ 11240 w 87"/>
              <a:gd name="T3" fmla="*/ 57150 h 43"/>
              <a:gd name="T4" fmla="*/ 39341 w 87"/>
              <a:gd name="T5" fmla="*/ 66675 h 43"/>
              <a:gd name="T6" fmla="*/ 84302 w 87"/>
              <a:gd name="T7" fmla="*/ 46037 h 43"/>
              <a:gd name="T8" fmla="*/ 109593 w 87"/>
              <a:gd name="T9" fmla="*/ 49212 h 43"/>
              <a:gd name="T10" fmla="*/ 120833 w 87"/>
              <a:gd name="T11" fmla="*/ 28575 h 43"/>
              <a:gd name="T12" fmla="*/ 68847 w 87"/>
              <a:gd name="T13" fmla="*/ 20637 h 43"/>
              <a:gd name="T14" fmla="*/ 21076 w 87"/>
              <a:gd name="T15" fmla="*/ 0 h 43"/>
              <a:gd name="T16" fmla="*/ 14050 w 87"/>
              <a:gd name="T17" fmla="*/ 20637 h 43"/>
              <a:gd name="T18" fmla="*/ 0 w 87"/>
              <a:gd name="T19" fmla="*/ 3810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43"/>
              <a:gd name="T32" fmla="*/ 87 w 87"/>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43">
                <a:moveTo>
                  <a:pt x="0" y="24"/>
                </a:moveTo>
                <a:lnTo>
                  <a:pt x="8" y="36"/>
                </a:lnTo>
                <a:lnTo>
                  <a:pt x="28" y="42"/>
                </a:lnTo>
                <a:lnTo>
                  <a:pt x="60" y="29"/>
                </a:lnTo>
                <a:lnTo>
                  <a:pt x="78" y="31"/>
                </a:lnTo>
                <a:lnTo>
                  <a:pt x="86" y="18"/>
                </a:lnTo>
                <a:lnTo>
                  <a:pt x="49" y="13"/>
                </a:lnTo>
                <a:lnTo>
                  <a:pt x="15" y="0"/>
                </a:lnTo>
                <a:lnTo>
                  <a:pt x="10" y="13"/>
                </a:lnTo>
                <a:lnTo>
                  <a:pt x="0" y="24"/>
                </a:lnTo>
              </a:path>
            </a:pathLst>
          </a:custGeom>
          <a:noFill/>
          <a:ln w="12700" cap="rnd" cmpd="sng">
            <a:solidFill>
              <a:srgbClr val="000033"/>
            </a:solidFill>
            <a:prstDash val="solid"/>
            <a:round/>
            <a:headEnd type="none" w="med" len="med"/>
            <a:tailEnd type="none" w="med" len="med"/>
          </a:ln>
        </p:spPr>
        <p:txBody>
          <a:bodyPr/>
          <a:lstStyle/>
          <a:p>
            <a:endParaRPr lang="en-US" dirty="0"/>
          </a:p>
        </p:txBody>
      </p:sp>
      <p:sp>
        <p:nvSpPr>
          <p:cNvPr id="43821" name="Rectangle 813"/>
          <p:cNvSpPr>
            <a:spLocks noChangeArrowheads="1"/>
          </p:cNvSpPr>
          <p:nvPr/>
        </p:nvSpPr>
        <p:spPr bwMode="auto">
          <a:xfrm>
            <a:off x="4052888" y="5861050"/>
            <a:ext cx="2003425" cy="301625"/>
          </a:xfrm>
          <a:prstGeom prst="rect">
            <a:avLst/>
          </a:prstGeom>
          <a:noFill/>
          <a:ln w="12700">
            <a:noFill/>
            <a:miter lim="800000"/>
            <a:headEnd/>
            <a:tailEnd/>
          </a:ln>
        </p:spPr>
        <p:txBody>
          <a:bodyPr wrap="none" lIns="90488" tIns="44450" rIns="90488" bIns="44450">
            <a:spAutoFit/>
          </a:bodyPr>
          <a:lstStyle/>
          <a:p>
            <a:pPr algn="l" eaLnBrk="0" hangingPunct="0"/>
            <a:r>
              <a:rPr lang="en-US" sz="1400" dirty="0"/>
              <a:t>   2-7% - Intermediate </a:t>
            </a:r>
          </a:p>
        </p:txBody>
      </p:sp>
      <p:sp>
        <p:nvSpPr>
          <p:cNvPr id="43822" name="Rectangle 814"/>
          <p:cNvSpPr>
            <a:spLocks noChangeArrowheads="1"/>
          </p:cNvSpPr>
          <p:nvPr/>
        </p:nvSpPr>
        <p:spPr bwMode="auto">
          <a:xfrm>
            <a:off x="4052888" y="6153150"/>
            <a:ext cx="1249362" cy="301625"/>
          </a:xfrm>
          <a:prstGeom prst="rect">
            <a:avLst/>
          </a:prstGeom>
          <a:noFill/>
          <a:ln w="12700">
            <a:noFill/>
            <a:miter lim="800000"/>
            <a:headEnd/>
            <a:tailEnd/>
          </a:ln>
        </p:spPr>
        <p:txBody>
          <a:bodyPr wrap="none" lIns="90488" tIns="44450" rIns="90488" bIns="44450">
            <a:spAutoFit/>
          </a:bodyPr>
          <a:lstStyle/>
          <a:p>
            <a:pPr algn="l" eaLnBrk="0" hangingPunct="0"/>
            <a:r>
              <a:rPr lang="en-US" sz="1400" dirty="0"/>
              <a:t>    &lt;2% - Low</a:t>
            </a:r>
          </a:p>
        </p:txBody>
      </p:sp>
      <p:sp>
        <p:nvSpPr>
          <p:cNvPr id="43823" name="Line 815"/>
          <p:cNvSpPr>
            <a:spLocks noChangeShapeType="1"/>
          </p:cNvSpPr>
          <p:nvPr/>
        </p:nvSpPr>
        <p:spPr bwMode="auto">
          <a:xfrm>
            <a:off x="762000" y="1371600"/>
            <a:ext cx="7696200" cy="0"/>
          </a:xfrm>
          <a:prstGeom prst="line">
            <a:avLst/>
          </a:prstGeom>
          <a:noFill/>
          <a:ln w="38100" cmpd="dbl">
            <a:solidFill>
              <a:srgbClr val="FF0000"/>
            </a:solidFill>
            <a:round/>
            <a:headEnd/>
            <a:tailEnd/>
          </a:ln>
        </p:spPr>
        <p:txBody>
          <a:bodyPr/>
          <a:lstStyle/>
          <a:p>
            <a:endParaRPr lang="en-US" dirty="0"/>
          </a:p>
        </p:txBody>
      </p:sp>
      <p:pic>
        <p:nvPicPr>
          <p:cNvPr id="43824" name="Picture 816" descr="cdclogodarkblue"/>
          <p:cNvPicPr>
            <a:picLocks noChangeAspect="1" noChangeArrowheads="1"/>
          </p:cNvPicPr>
          <p:nvPr/>
        </p:nvPicPr>
        <p:blipFill>
          <a:blip r:embed="rId3" cstate="print"/>
          <a:srcRect/>
          <a:stretch>
            <a:fillRect/>
          </a:stretch>
        </p:blipFill>
        <p:spPr bwMode="auto">
          <a:xfrm>
            <a:off x="8302625" y="6216650"/>
            <a:ext cx="765175" cy="565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44035"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44036"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44037"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44038"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44039"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247816" name="Rectangle 8"/>
          <p:cNvSpPr>
            <a:spLocks noChangeArrowheads="1"/>
          </p:cNvSpPr>
          <p:nvPr/>
        </p:nvSpPr>
        <p:spPr bwMode="auto">
          <a:xfrm>
            <a:off x="0" y="228600"/>
            <a:ext cx="9144000" cy="1371600"/>
          </a:xfrm>
          <a:prstGeom prst="rect">
            <a:avLst/>
          </a:prstGeom>
          <a:noFill/>
          <a:ln w="12700">
            <a:noFill/>
            <a:miter lim="800000"/>
            <a:headEnd/>
            <a:tailEnd/>
          </a:ln>
          <a:effectLst>
            <a:outerShdw dist="35921" dir="2700000" algn="ctr" rotWithShape="0">
              <a:schemeClr val="tx1"/>
            </a:outerShdw>
          </a:effectLst>
        </p:spPr>
        <p:txBody>
          <a:bodyPr lIns="90488" tIns="44450" rIns="90488" bIns="44450" anchor="ctr"/>
          <a:lstStyle/>
          <a:p>
            <a:pPr eaLnBrk="0" hangingPunct="0">
              <a:defRPr/>
            </a:pPr>
            <a:r>
              <a:rPr lang="en-US" sz="3200" b="0" dirty="0">
                <a:solidFill>
                  <a:srgbClr val="FAFD00"/>
                </a:solidFill>
              </a:rPr>
              <a:t>Estimated Incidence of Acute Hepatitis B</a:t>
            </a:r>
          </a:p>
          <a:p>
            <a:pPr eaLnBrk="0" hangingPunct="0">
              <a:defRPr/>
            </a:pPr>
            <a:r>
              <a:rPr lang="en-US" sz="3200" b="0" dirty="0">
                <a:solidFill>
                  <a:srgbClr val="FAFD00"/>
                </a:solidFill>
              </a:rPr>
              <a:t>United States, 1978-1995</a:t>
            </a:r>
            <a:r>
              <a:rPr lang="en-US" sz="3200" b="0" dirty="0">
                <a:solidFill>
                  <a:srgbClr val="FE9B03"/>
                </a:solidFill>
                <a:latin typeface="ZapfHumnst BT" charset="0"/>
              </a:rPr>
              <a:t/>
            </a:r>
            <a:br>
              <a:rPr lang="en-US" sz="3200" b="0" dirty="0">
                <a:solidFill>
                  <a:srgbClr val="FE9B03"/>
                </a:solidFill>
                <a:latin typeface="ZapfHumnst BT" charset="0"/>
              </a:rPr>
            </a:br>
            <a:endParaRPr lang="en-US" sz="3200" b="0" dirty="0">
              <a:solidFill>
                <a:srgbClr val="FE9B03"/>
              </a:solidFill>
              <a:latin typeface="ZapfHumnst BT" charset="0"/>
            </a:endParaRPr>
          </a:p>
        </p:txBody>
      </p:sp>
      <p:sp>
        <p:nvSpPr>
          <p:cNvPr id="44041" name="Rectangle 9"/>
          <p:cNvSpPr>
            <a:spLocks noChangeArrowheads="1"/>
          </p:cNvSpPr>
          <p:nvPr/>
        </p:nvSpPr>
        <p:spPr bwMode="auto">
          <a:xfrm>
            <a:off x="2152650" y="1841500"/>
            <a:ext cx="1130300" cy="501650"/>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Vaccine</a:t>
            </a:r>
          </a:p>
          <a:p>
            <a:pPr eaLnBrk="0" hangingPunct="0">
              <a:lnSpc>
                <a:spcPct val="90000"/>
              </a:lnSpc>
            </a:pPr>
            <a:r>
              <a:rPr lang="en-US" sz="1500" dirty="0">
                <a:latin typeface="ZapfHumnst BT" charset="0"/>
              </a:rPr>
              <a:t>licensed</a:t>
            </a:r>
          </a:p>
        </p:txBody>
      </p:sp>
      <p:sp>
        <p:nvSpPr>
          <p:cNvPr id="44042" name="Freeform 10"/>
          <p:cNvSpPr>
            <a:spLocks/>
          </p:cNvSpPr>
          <p:nvPr/>
        </p:nvSpPr>
        <p:spPr bwMode="auto">
          <a:xfrm>
            <a:off x="1649413" y="3651250"/>
            <a:ext cx="355600" cy="88900"/>
          </a:xfrm>
          <a:custGeom>
            <a:avLst/>
            <a:gdLst>
              <a:gd name="T0" fmla="*/ 324556 w 252"/>
              <a:gd name="T1" fmla="*/ 7938 h 56"/>
              <a:gd name="T2" fmla="*/ 335844 w 252"/>
              <a:gd name="T3" fmla="*/ 0 h 56"/>
              <a:gd name="T4" fmla="*/ 0 w 252"/>
              <a:gd name="T5" fmla="*/ 44450 h 56"/>
              <a:gd name="T6" fmla="*/ 5644 w 252"/>
              <a:gd name="T7" fmla="*/ 87313 h 56"/>
              <a:gd name="T8" fmla="*/ 342900 w 252"/>
              <a:gd name="T9" fmla="*/ 42863 h 56"/>
              <a:gd name="T10" fmla="*/ 354189 w 252"/>
              <a:gd name="T11" fmla="*/ 36513 h 56"/>
              <a:gd name="T12" fmla="*/ 342900 w 252"/>
              <a:gd name="T13" fmla="*/ 42863 h 56"/>
              <a:gd name="T14" fmla="*/ 348544 w 252"/>
              <a:gd name="T15" fmla="*/ 41275 h 56"/>
              <a:gd name="T16" fmla="*/ 354189 w 252"/>
              <a:gd name="T17" fmla="*/ 36513 h 56"/>
              <a:gd name="T18" fmla="*/ 324556 w 252"/>
              <a:gd name="T19" fmla="*/ 7938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2"/>
              <a:gd name="T31" fmla="*/ 0 h 56"/>
              <a:gd name="T32" fmla="*/ 252 w 252"/>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2" h="56">
                <a:moveTo>
                  <a:pt x="230" y="5"/>
                </a:moveTo>
                <a:lnTo>
                  <a:pt x="238" y="0"/>
                </a:lnTo>
                <a:lnTo>
                  <a:pt x="0" y="28"/>
                </a:lnTo>
                <a:lnTo>
                  <a:pt x="4" y="55"/>
                </a:lnTo>
                <a:lnTo>
                  <a:pt x="243" y="27"/>
                </a:lnTo>
                <a:lnTo>
                  <a:pt x="251" y="23"/>
                </a:lnTo>
                <a:lnTo>
                  <a:pt x="243" y="27"/>
                </a:lnTo>
                <a:lnTo>
                  <a:pt x="247" y="26"/>
                </a:lnTo>
                <a:lnTo>
                  <a:pt x="251" y="23"/>
                </a:lnTo>
                <a:lnTo>
                  <a:pt x="230" y="5"/>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43" name="Freeform 11"/>
          <p:cNvSpPr>
            <a:spLocks/>
          </p:cNvSpPr>
          <p:nvPr/>
        </p:nvSpPr>
        <p:spPr bwMode="auto">
          <a:xfrm>
            <a:off x="1982788" y="3225800"/>
            <a:ext cx="373062" cy="457200"/>
          </a:xfrm>
          <a:custGeom>
            <a:avLst/>
            <a:gdLst>
              <a:gd name="T0" fmla="*/ 346213 w 264"/>
              <a:gd name="T1" fmla="*/ 0 h 288"/>
              <a:gd name="T2" fmla="*/ 341973 w 264"/>
              <a:gd name="T3" fmla="*/ 4762 h 288"/>
              <a:gd name="T4" fmla="*/ 0 w 264"/>
              <a:gd name="T5" fmla="*/ 423863 h 288"/>
              <a:gd name="T6" fmla="*/ 29675 w 264"/>
              <a:gd name="T7" fmla="*/ 455613 h 288"/>
              <a:gd name="T8" fmla="*/ 371649 w 264"/>
              <a:gd name="T9" fmla="*/ 34925 h 288"/>
              <a:gd name="T10" fmla="*/ 367410 w 264"/>
              <a:gd name="T11" fmla="*/ 38100 h 288"/>
              <a:gd name="T12" fmla="*/ 346213 w 264"/>
              <a:gd name="T13" fmla="*/ 0 h 288"/>
              <a:gd name="T14" fmla="*/ 343387 w 264"/>
              <a:gd name="T15" fmla="*/ 1588 h 288"/>
              <a:gd name="T16" fmla="*/ 341973 w 264"/>
              <a:gd name="T17" fmla="*/ 4762 h 288"/>
              <a:gd name="T18" fmla="*/ 346213 w 264"/>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4"/>
              <a:gd name="T31" fmla="*/ 0 h 288"/>
              <a:gd name="T32" fmla="*/ 264 w 264"/>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4" h="288">
                <a:moveTo>
                  <a:pt x="245" y="0"/>
                </a:moveTo>
                <a:lnTo>
                  <a:pt x="242" y="3"/>
                </a:lnTo>
                <a:lnTo>
                  <a:pt x="0" y="267"/>
                </a:lnTo>
                <a:lnTo>
                  <a:pt x="21" y="287"/>
                </a:lnTo>
                <a:lnTo>
                  <a:pt x="263" y="22"/>
                </a:lnTo>
                <a:lnTo>
                  <a:pt x="260" y="24"/>
                </a:lnTo>
                <a:lnTo>
                  <a:pt x="245" y="0"/>
                </a:lnTo>
                <a:lnTo>
                  <a:pt x="243" y="1"/>
                </a:lnTo>
                <a:lnTo>
                  <a:pt x="242" y="3"/>
                </a:lnTo>
                <a:lnTo>
                  <a:pt x="245"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44" name="Freeform 12"/>
          <p:cNvSpPr>
            <a:spLocks/>
          </p:cNvSpPr>
          <p:nvPr/>
        </p:nvSpPr>
        <p:spPr bwMode="auto">
          <a:xfrm>
            <a:off x="2336800" y="2963863"/>
            <a:ext cx="369888" cy="293687"/>
          </a:xfrm>
          <a:custGeom>
            <a:avLst/>
            <a:gdLst>
              <a:gd name="T0" fmla="*/ 351535 w 262"/>
              <a:gd name="T1" fmla="*/ 0 h 185"/>
              <a:gd name="T2" fmla="*/ 347299 w 262"/>
              <a:gd name="T3" fmla="*/ 1587 h 185"/>
              <a:gd name="T4" fmla="*/ 0 w 262"/>
              <a:gd name="T5" fmla="*/ 254000 h 185"/>
              <a:gd name="T6" fmla="*/ 21177 w 262"/>
              <a:gd name="T7" fmla="*/ 292100 h 185"/>
              <a:gd name="T8" fmla="*/ 368476 w 262"/>
              <a:gd name="T9" fmla="*/ 41275 h 185"/>
              <a:gd name="T10" fmla="*/ 364241 w 262"/>
              <a:gd name="T11" fmla="*/ 42862 h 185"/>
              <a:gd name="T12" fmla="*/ 351535 w 262"/>
              <a:gd name="T13" fmla="*/ 0 h 185"/>
              <a:gd name="T14" fmla="*/ 348711 w 262"/>
              <a:gd name="T15" fmla="*/ 1587 h 185"/>
              <a:gd name="T16" fmla="*/ 347299 w 262"/>
              <a:gd name="T17" fmla="*/ 1587 h 185"/>
              <a:gd name="T18" fmla="*/ 351535 w 262"/>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185"/>
              <a:gd name="T32" fmla="*/ 262 w 262"/>
              <a:gd name="T33" fmla="*/ 185 h 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185">
                <a:moveTo>
                  <a:pt x="249" y="0"/>
                </a:moveTo>
                <a:lnTo>
                  <a:pt x="246" y="1"/>
                </a:lnTo>
                <a:lnTo>
                  <a:pt x="0" y="160"/>
                </a:lnTo>
                <a:lnTo>
                  <a:pt x="15" y="184"/>
                </a:lnTo>
                <a:lnTo>
                  <a:pt x="261" y="26"/>
                </a:lnTo>
                <a:lnTo>
                  <a:pt x="258" y="27"/>
                </a:lnTo>
                <a:lnTo>
                  <a:pt x="249" y="0"/>
                </a:lnTo>
                <a:lnTo>
                  <a:pt x="247" y="1"/>
                </a:lnTo>
                <a:lnTo>
                  <a:pt x="246" y="1"/>
                </a:lnTo>
                <a:lnTo>
                  <a:pt x="249"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45" name="Freeform 13"/>
          <p:cNvSpPr>
            <a:spLocks/>
          </p:cNvSpPr>
          <p:nvPr/>
        </p:nvSpPr>
        <p:spPr bwMode="auto">
          <a:xfrm>
            <a:off x="2697163" y="2854325"/>
            <a:ext cx="357187" cy="146050"/>
          </a:xfrm>
          <a:custGeom>
            <a:avLst/>
            <a:gdLst>
              <a:gd name="T0" fmla="*/ 330363 w 253"/>
              <a:gd name="T1" fmla="*/ 4762 h 92"/>
              <a:gd name="T2" fmla="*/ 337422 w 253"/>
              <a:gd name="T3" fmla="*/ 0 h 92"/>
              <a:gd name="T4" fmla="*/ 0 w 253"/>
              <a:gd name="T5" fmla="*/ 103188 h 92"/>
              <a:gd name="T6" fmla="*/ 12706 w 253"/>
              <a:gd name="T7" fmla="*/ 144463 h 92"/>
              <a:gd name="T8" fmla="*/ 348716 w 253"/>
              <a:gd name="T9" fmla="*/ 42862 h 92"/>
              <a:gd name="T10" fmla="*/ 355775 w 253"/>
              <a:gd name="T11" fmla="*/ 38100 h 92"/>
              <a:gd name="T12" fmla="*/ 348716 w 253"/>
              <a:gd name="T13" fmla="*/ 42862 h 92"/>
              <a:gd name="T14" fmla="*/ 352952 w 253"/>
              <a:gd name="T15" fmla="*/ 41275 h 92"/>
              <a:gd name="T16" fmla="*/ 355775 w 253"/>
              <a:gd name="T17" fmla="*/ 38100 h 92"/>
              <a:gd name="T18" fmla="*/ 330363 w 253"/>
              <a:gd name="T19" fmla="*/ 476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92"/>
              <a:gd name="T32" fmla="*/ 253 w 25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92">
                <a:moveTo>
                  <a:pt x="234" y="3"/>
                </a:moveTo>
                <a:lnTo>
                  <a:pt x="239" y="0"/>
                </a:lnTo>
                <a:lnTo>
                  <a:pt x="0" y="65"/>
                </a:lnTo>
                <a:lnTo>
                  <a:pt x="9" y="91"/>
                </a:lnTo>
                <a:lnTo>
                  <a:pt x="247" y="27"/>
                </a:lnTo>
                <a:lnTo>
                  <a:pt x="252" y="24"/>
                </a:lnTo>
                <a:lnTo>
                  <a:pt x="247" y="27"/>
                </a:lnTo>
                <a:lnTo>
                  <a:pt x="250" y="26"/>
                </a:lnTo>
                <a:lnTo>
                  <a:pt x="252" y="24"/>
                </a:lnTo>
                <a:lnTo>
                  <a:pt x="234" y="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46" name="Freeform 14"/>
          <p:cNvSpPr>
            <a:spLocks/>
          </p:cNvSpPr>
          <p:nvPr/>
        </p:nvSpPr>
        <p:spPr bwMode="auto">
          <a:xfrm>
            <a:off x="3035300" y="2541588"/>
            <a:ext cx="369888" cy="346075"/>
          </a:xfrm>
          <a:custGeom>
            <a:avLst/>
            <a:gdLst>
              <a:gd name="T0" fmla="*/ 347299 w 262"/>
              <a:gd name="T1" fmla="*/ 0 h 218"/>
              <a:gd name="T2" fmla="*/ 341652 w 262"/>
              <a:gd name="T3" fmla="*/ 3175 h 218"/>
              <a:gd name="T4" fmla="*/ 0 w 262"/>
              <a:gd name="T5" fmla="*/ 309563 h 218"/>
              <a:gd name="T6" fmla="*/ 25412 w 262"/>
              <a:gd name="T7" fmla="*/ 344488 h 218"/>
              <a:gd name="T8" fmla="*/ 368476 w 262"/>
              <a:gd name="T9" fmla="*/ 38100 h 218"/>
              <a:gd name="T10" fmla="*/ 362829 w 262"/>
              <a:gd name="T11" fmla="*/ 41275 h 218"/>
              <a:gd name="T12" fmla="*/ 347299 w 262"/>
              <a:gd name="T13" fmla="*/ 0 h 218"/>
              <a:gd name="T14" fmla="*/ 344476 w 262"/>
              <a:gd name="T15" fmla="*/ 1588 h 218"/>
              <a:gd name="T16" fmla="*/ 341652 w 262"/>
              <a:gd name="T17" fmla="*/ 3175 h 218"/>
              <a:gd name="T18" fmla="*/ 347299 w 262"/>
              <a:gd name="T19" fmla="*/ 0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18"/>
              <a:gd name="T32" fmla="*/ 262 w 262"/>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18">
                <a:moveTo>
                  <a:pt x="246" y="0"/>
                </a:moveTo>
                <a:lnTo>
                  <a:pt x="242" y="2"/>
                </a:lnTo>
                <a:lnTo>
                  <a:pt x="0" y="195"/>
                </a:lnTo>
                <a:lnTo>
                  <a:pt x="18" y="217"/>
                </a:lnTo>
                <a:lnTo>
                  <a:pt x="261" y="24"/>
                </a:lnTo>
                <a:lnTo>
                  <a:pt x="257" y="26"/>
                </a:lnTo>
                <a:lnTo>
                  <a:pt x="246" y="0"/>
                </a:lnTo>
                <a:lnTo>
                  <a:pt x="244" y="1"/>
                </a:lnTo>
                <a:lnTo>
                  <a:pt x="242" y="2"/>
                </a:lnTo>
                <a:lnTo>
                  <a:pt x="246"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47" name="Freeform 15"/>
          <p:cNvSpPr>
            <a:spLocks/>
          </p:cNvSpPr>
          <p:nvPr/>
        </p:nvSpPr>
        <p:spPr bwMode="auto">
          <a:xfrm>
            <a:off x="3390900" y="2381250"/>
            <a:ext cx="358775" cy="195263"/>
          </a:xfrm>
          <a:custGeom>
            <a:avLst/>
            <a:gdLst>
              <a:gd name="T0" fmla="*/ 341825 w 254"/>
              <a:gd name="T1" fmla="*/ 0 h 123"/>
              <a:gd name="T2" fmla="*/ 0 w 254"/>
              <a:gd name="T3" fmla="*/ 152400 h 123"/>
              <a:gd name="T4" fmla="*/ 15538 w 254"/>
              <a:gd name="T5" fmla="*/ 193675 h 123"/>
              <a:gd name="T6" fmla="*/ 357363 w 254"/>
              <a:gd name="T7" fmla="*/ 41275 h 123"/>
              <a:gd name="T8" fmla="*/ 341825 w 254"/>
              <a:gd name="T9" fmla="*/ 0 h 123"/>
              <a:gd name="T10" fmla="*/ 0 60000 65536"/>
              <a:gd name="T11" fmla="*/ 0 60000 65536"/>
              <a:gd name="T12" fmla="*/ 0 60000 65536"/>
              <a:gd name="T13" fmla="*/ 0 60000 65536"/>
              <a:gd name="T14" fmla="*/ 0 60000 65536"/>
              <a:gd name="T15" fmla="*/ 0 w 254"/>
              <a:gd name="T16" fmla="*/ 0 h 123"/>
              <a:gd name="T17" fmla="*/ 254 w 254"/>
              <a:gd name="T18" fmla="*/ 123 h 123"/>
            </a:gdLst>
            <a:ahLst/>
            <a:cxnLst>
              <a:cxn ang="T10">
                <a:pos x="T0" y="T1"/>
              </a:cxn>
              <a:cxn ang="T11">
                <a:pos x="T2" y="T3"/>
              </a:cxn>
              <a:cxn ang="T12">
                <a:pos x="T4" y="T5"/>
              </a:cxn>
              <a:cxn ang="T13">
                <a:pos x="T6" y="T7"/>
              </a:cxn>
              <a:cxn ang="T14">
                <a:pos x="T8" y="T9"/>
              </a:cxn>
            </a:cxnLst>
            <a:rect l="T15" t="T16" r="T17" b="T18"/>
            <a:pathLst>
              <a:path w="254" h="123">
                <a:moveTo>
                  <a:pt x="242" y="0"/>
                </a:moveTo>
                <a:lnTo>
                  <a:pt x="0" y="96"/>
                </a:lnTo>
                <a:lnTo>
                  <a:pt x="11" y="122"/>
                </a:lnTo>
                <a:lnTo>
                  <a:pt x="253" y="26"/>
                </a:lnTo>
                <a:lnTo>
                  <a:pt x="242" y="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48" name="Freeform 16"/>
          <p:cNvSpPr>
            <a:spLocks/>
          </p:cNvSpPr>
          <p:nvPr/>
        </p:nvSpPr>
        <p:spPr bwMode="auto">
          <a:xfrm>
            <a:off x="3740150" y="2219325"/>
            <a:ext cx="358775" cy="196850"/>
          </a:xfrm>
          <a:custGeom>
            <a:avLst/>
            <a:gdLst>
              <a:gd name="T0" fmla="*/ 354538 w 254"/>
              <a:gd name="T1" fmla="*/ 1588 h 124"/>
              <a:gd name="T2" fmla="*/ 341825 w 254"/>
              <a:gd name="T3" fmla="*/ 3175 h 124"/>
              <a:gd name="T4" fmla="*/ 0 w 254"/>
              <a:gd name="T5" fmla="*/ 153988 h 124"/>
              <a:gd name="T6" fmla="*/ 15538 w 254"/>
              <a:gd name="T7" fmla="*/ 195263 h 124"/>
              <a:gd name="T8" fmla="*/ 357363 w 254"/>
              <a:gd name="T9" fmla="*/ 44450 h 124"/>
              <a:gd name="T10" fmla="*/ 344650 w 254"/>
              <a:gd name="T11" fmla="*/ 44450 h 124"/>
              <a:gd name="T12" fmla="*/ 354538 w 254"/>
              <a:gd name="T13" fmla="*/ 1588 h 124"/>
              <a:gd name="T14" fmla="*/ 348888 w 254"/>
              <a:gd name="T15" fmla="*/ 0 h 124"/>
              <a:gd name="T16" fmla="*/ 341825 w 254"/>
              <a:gd name="T17" fmla="*/ 3175 h 124"/>
              <a:gd name="T18" fmla="*/ 354538 w 254"/>
              <a:gd name="T19" fmla="*/ 1588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124"/>
              <a:gd name="T32" fmla="*/ 254 w 254"/>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124">
                <a:moveTo>
                  <a:pt x="251" y="1"/>
                </a:moveTo>
                <a:lnTo>
                  <a:pt x="242" y="2"/>
                </a:lnTo>
                <a:lnTo>
                  <a:pt x="0" y="97"/>
                </a:lnTo>
                <a:lnTo>
                  <a:pt x="11" y="123"/>
                </a:lnTo>
                <a:lnTo>
                  <a:pt x="253" y="28"/>
                </a:lnTo>
                <a:lnTo>
                  <a:pt x="244" y="28"/>
                </a:lnTo>
                <a:lnTo>
                  <a:pt x="251" y="1"/>
                </a:lnTo>
                <a:lnTo>
                  <a:pt x="247" y="0"/>
                </a:lnTo>
                <a:lnTo>
                  <a:pt x="242" y="2"/>
                </a:lnTo>
                <a:lnTo>
                  <a:pt x="251" y="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49" name="Freeform 17"/>
          <p:cNvSpPr>
            <a:spLocks/>
          </p:cNvSpPr>
          <p:nvPr/>
        </p:nvSpPr>
        <p:spPr bwMode="auto">
          <a:xfrm>
            <a:off x="4094163" y="2220913"/>
            <a:ext cx="354012" cy="142875"/>
          </a:xfrm>
          <a:custGeom>
            <a:avLst/>
            <a:gdLst>
              <a:gd name="T0" fmla="*/ 352602 w 251"/>
              <a:gd name="T1" fmla="*/ 101600 h 90"/>
              <a:gd name="T2" fmla="*/ 348370 w 251"/>
              <a:gd name="T3" fmla="*/ 100012 h 90"/>
              <a:gd name="T4" fmla="*/ 9873 w 251"/>
              <a:gd name="T5" fmla="*/ 0 h 90"/>
              <a:gd name="T6" fmla="*/ 0 w 251"/>
              <a:gd name="T7" fmla="*/ 41275 h 90"/>
              <a:gd name="T8" fmla="*/ 338498 w 251"/>
              <a:gd name="T9" fmla="*/ 141288 h 90"/>
              <a:gd name="T10" fmla="*/ 332856 w 251"/>
              <a:gd name="T11" fmla="*/ 138113 h 90"/>
              <a:gd name="T12" fmla="*/ 352602 w 251"/>
              <a:gd name="T13" fmla="*/ 101600 h 90"/>
              <a:gd name="T14" fmla="*/ 351191 w 251"/>
              <a:gd name="T15" fmla="*/ 100012 h 90"/>
              <a:gd name="T16" fmla="*/ 348370 w 251"/>
              <a:gd name="T17" fmla="*/ 100012 h 90"/>
              <a:gd name="T18" fmla="*/ 352602 w 251"/>
              <a:gd name="T19" fmla="*/ 10160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90"/>
              <a:gd name="T32" fmla="*/ 251 w 251"/>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90">
                <a:moveTo>
                  <a:pt x="250" y="64"/>
                </a:moveTo>
                <a:lnTo>
                  <a:pt x="247" y="63"/>
                </a:lnTo>
                <a:lnTo>
                  <a:pt x="7" y="0"/>
                </a:lnTo>
                <a:lnTo>
                  <a:pt x="0" y="26"/>
                </a:lnTo>
                <a:lnTo>
                  <a:pt x="240" y="89"/>
                </a:lnTo>
                <a:lnTo>
                  <a:pt x="236" y="87"/>
                </a:lnTo>
                <a:lnTo>
                  <a:pt x="250" y="64"/>
                </a:lnTo>
                <a:lnTo>
                  <a:pt x="249" y="63"/>
                </a:lnTo>
                <a:lnTo>
                  <a:pt x="247" y="63"/>
                </a:lnTo>
                <a:lnTo>
                  <a:pt x="250" y="6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50" name="Freeform 18"/>
          <p:cNvSpPr>
            <a:spLocks/>
          </p:cNvSpPr>
          <p:nvPr/>
        </p:nvSpPr>
        <p:spPr bwMode="auto">
          <a:xfrm>
            <a:off x="4435475" y="2328863"/>
            <a:ext cx="371475" cy="246062"/>
          </a:xfrm>
          <a:custGeom>
            <a:avLst/>
            <a:gdLst>
              <a:gd name="T0" fmla="*/ 370068 w 264"/>
              <a:gd name="T1" fmla="*/ 209550 h 155"/>
              <a:gd name="T2" fmla="*/ 365847 w 264"/>
              <a:gd name="T3" fmla="*/ 206375 h 155"/>
              <a:gd name="T4" fmla="*/ 19699 w 264"/>
              <a:gd name="T5" fmla="*/ 0 h 155"/>
              <a:gd name="T6" fmla="*/ 0 w 264"/>
              <a:gd name="T7" fmla="*/ 38100 h 155"/>
              <a:gd name="T8" fmla="*/ 346147 w 264"/>
              <a:gd name="T9" fmla="*/ 244475 h 155"/>
              <a:gd name="T10" fmla="*/ 341926 w 264"/>
              <a:gd name="T11" fmla="*/ 241300 h 155"/>
              <a:gd name="T12" fmla="*/ 370068 w 264"/>
              <a:gd name="T13" fmla="*/ 209550 h 155"/>
              <a:gd name="T14" fmla="*/ 367254 w 264"/>
              <a:gd name="T15" fmla="*/ 207962 h 155"/>
              <a:gd name="T16" fmla="*/ 365847 w 264"/>
              <a:gd name="T17" fmla="*/ 206375 h 155"/>
              <a:gd name="T18" fmla="*/ 370068 w 264"/>
              <a:gd name="T19" fmla="*/ 20955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4"/>
              <a:gd name="T31" fmla="*/ 0 h 155"/>
              <a:gd name="T32" fmla="*/ 264 w 264"/>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4" h="155">
                <a:moveTo>
                  <a:pt x="263" y="132"/>
                </a:moveTo>
                <a:lnTo>
                  <a:pt x="260" y="130"/>
                </a:lnTo>
                <a:lnTo>
                  <a:pt x="14" y="0"/>
                </a:lnTo>
                <a:lnTo>
                  <a:pt x="0" y="24"/>
                </a:lnTo>
                <a:lnTo>
                  <a:pt x="246" y="154"/>
                </a:lnTo>
                <a:lnTo>
                  <a:pt x="243" y="152"/>
                </a:lnTo>
                <a:lnTo>
                  <a:pt x="263" y="132"/>
                </a:lnTo>
                <a:lnTo>
                  <a:pt x="261" y="131"/>
                </a:lnTo>
                <a:lnTo>
                  <a:pt x="260" y="130"/>
                </a:lnTo>
                <a:lnTo>
                  <a:pt x="263" y="13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51" name="Freeform 19"/>
          <p:cNvSpPr>
            <a:spLocks/>
          </p:cNvSpPr>
          <p:nvPr/>
        </p:nvSpPr>
        <p:spPr bwMode="auto">
          <a:xfrm>
            <a:off x="4786313" y="2546350"/>
            <a:ext cx="371475" cy="400050"/>
          </a:xfrm>
          <a:custGeom>
            <a:avLst/>
            <a:gdLst>
              <a:gd name="T0" fmla="*/ 355938 w 263"/>
              <a:gd name="T1" fmla="*/ 354013 h 252"/>
              <a:gd name="T2" fmla="*/ 370063 w 263"/>
              <a:gd name="T3" fmla="*/ 360363 h 252"/>
              <a:gd name="T4" fmla="*/ 28249 w 263"/>
              <a:gd name="T5" fmla="*/ 0 h 252"/>
              <a:gd name="T6" fmla="*/ 0 w 263"/>
              <a:gd name="T7" fmla="*/ 33338 h 252"/>
              <a:gd name="T8" fmla="*/ 341813 w 263"/>
              <a:gd name="T9" fmla="*/ 392113 h 252"/>
              <a:gd name="T10" fmla="*/ 355938 w 263"/>
              <a:gd name="T11" fmla="*/ 398463 h 252"/>
              <a:gd name="T12" fmla="*/ 341813 w 263"/>
              <a:gd name="T13" fmla="*/ 392113 h 252"/>
              <a:gd name="T14" fmla="*/ 348876 w 263"/>
              <a:gd name="T15" fmla="*/ 398463 h 252"/>
              <a:gd name="T16" fmla="*/ 355938 w 263"/>
              <a:gd name="T17" fmla="*/ 398463 h 252"/>
              <a:gd name="T18" fmla="*/ 355938 w 263"/>
              <a:gd name="T19" fmla="*/ 354013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252"/>
              <a:gd name="T32" fmla="*/ 263 w 263"/>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252">
                <a:moveTo>
                  <a:pt x="252" y="223"/>
                </a:moveTo>
                <a:lnTo>
                  <a:pt x="262" y="227"/>
                </a:lnTo>
                <a:lnTo>
                  <a:pt x="20" y="0"/>
                </a:lnTo>
                <a:lnTo>
                  <a:pt x="0" y="21"/>
                </a:lnTo>
                <a:lnTo>
                  <a:pt x="242" y="247"/>
                </a:lnTo>
                <a:lnTo>
                  <a:pt x="252" y="251"/>
                </a:lnTo>
                <a:lnTo>
                  <a:pt x="242" y="247"/>
                </a:lnTo>
                <a:lnTo>
                  <a:pt x="247" y="251"/>
                </a:lnTo>
                <a:lnTo>
                  <a:pt x="252" y="251"/>
                </a:lnTo>
                <a:lnTo>
                  <a:pt x="252" y="223"/>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52" name="Freeform 20"/>
          <p:cNvSpPr>
            <a:spLocks/>
          </p:cNvSpPr>
          <p:nvPr/>
        </p:nvSpPr>
        <p:spPr bwMode="auto">
          <a:xfrm>
            <a:off x="5149850" y="2908300"/>
            <a:ext cx="350838" cy="38100"/>
          </a:xfrm>
          <a:custGeom>
            <a:avLst/>
            <a:gdLst>
              <a:gd name="T0" fmla="*/ 349423 w 248"/>
              <a:gd name="T1" fmla="*/ 3175 h 24"/>
              <a:gd name="T2" fmla="*/ 338106 w 248"/>
              <a:gd name="T3" fmla="*/ 0 h 24"/>
              <a:gd name="T4" fmla="*/ 0 w 248"/>
              <a:gd name="T5" fmla="*/ 0 h 24"/>
              <a:gd name="T6" fmla="*/ 0 w 248"/>
              <a:gd name="T7" fmla="*/ 36513 h 24"/>
              <a:gd name="T8" fmla="*/ 338106 w 248"/>
              <a:gd name="T9" fmla="*/ 36513 h 24"/>
              <a:gd name="T10" fmla="*/ 326789 w 248"/>
              <a:gd name="T11" fmla="*/ 33338 h 24"/>
              <a:gd name="T12" fmla="*/ 349423 w 248"/>
              <a:gd name="T13" fmla="*/ 3175 h 24"/>
              <a:gd name="T14" fmla="*/ 343765 w 248"/>
              <a:gd name="T15" fmla="*/ 0 h 24"/>
              <a:gd name="T16" fmla="*/ 338106 w 248"/>
              <a:gd name="T17" fmla="*/ 0 h 24"/>
              <a:gd name="T18" fmla="*/ 349423 w 248"/>
              <a:gd name="T19" fmla="*/ 3175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24"/>
              <a:gd name="T32" fmla="*/ 248 w 24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24">
                <a:moveTo>
                  <a:pt x="247" y="2"/>
                </a:moveTo>
                <a:lnTo>
                  <a:pt x="239" y="0"/>
                </a:lnTo>
                <a:lnTo>
                  <a:pt x="0" y="0"/>
                </a:lnTo>
                <a:lnTo>
                  <a:pt x="0" y="23"/>
                </a:lnTo>
                <a:lnTo>
                  <a:pt x="239" y="23"/>
                </a:lnTo>
                <a:lnTo>
                  <a:pt x="231" y="21"/>
                </a:lnTo>
                <a:lnTo>
                  <a:pt x="247" y="2"/>
                </a:lnTo>
                <a:lnTo>
                  <a:pt x="243" y="0"/>
                </a:lnTo>
                <a:lnTo>
                  <a:pt x="239" y="0"/>
                </a:lnTo>
                <a:lnTo>
                  <a:pt x="247" y="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53" name="Freeform 21"/>
          <p:cNvSpPr>
            <a:spLocks/>
          </p:cNvSpPr>
          <p:nvPr/>
        </p:nvSpPr>
        <p:spPr bwMode="auto">
          <a:xfrm>
            <a:off x="5484813" y="2911475"/>
            <a:ext cx="376237" cy="292100"/>
          </a:xfrm>
          <a:custGeom>
            <a:avLst/>
            <a:gdLst>
              <a:gd name="T0" fmla="*/ 374823 w 266"/>
              <a:gd name="T1" fmla="*/ 257175 h 184"/>
              <a:gd name="T2" fmla="*/ 369165 w 266"/>
              <a:gd name="T3" fmla="*/ 252413 h 184"/>
              <a:gd name="T4" fmla="*/ 22631 w 266"/>
              <a:gd name="T5" fmla="*/ 0 h 184"/>
              <a:gd name="T6" fmla="*/ 0 w 266"/>
              <a:gd name="T7" fmla="*/ 38100 h 184"/>
              <a:gd name="T8" fmla="*/ 347948 w 266"/>
              <a:gd name="T9" fmla="*/ 290513 h 184"/>
              <a:gd name="T10" fmla="*/ 343705 w 266"/>
              <a:gd name="T11" fmla="*/ 285750 h 184"/>
              <a:gd name="T12" fmla="*/ 374823 w 266"/>
              <a:gd name="T13" fmla="*/ 257175 h 184"/>
              <a:gd name="T14" fmla="*/ 373408 w 266"/>
              <a:gd name="T15" fmla="*/ 254000 h 184"/>
              <a:gd name="T16" fmla="*/ 369165 w 266"/>
              <a:gd name="T17" fmla="*/ 252413 h 184"/>
              <a:gd name="T18" fmla="*/ 374823 w 266"/>
              <a:gd name="T19" fmla="*/ 257175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6"/>
              <a:gd name="T31" fmla="*/ 0 h 184"/>
              <a:gd name="T32" fmla="*/ 266 w 266"/>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6" h="184">
                <a:moveTo>
                  <a:pt x="265" y="162"/>
                </a:moveTo>
                <a:lnTo>
                  <a:pt x="261" y="159"/>
                </a:lnTo>
                <a:lnTo>
                  <a:pt x="16" y="0"/>
                </a:lnTo>
                <a:lnTo>
                  <a:pt x="0" y="24"/>
                </a:lnTo>
                <a:lnTo>
                  <a:pt x="246" y="183"/>
                </a:lnTo>
                <a:lnTo>
                  <a:pt x="243" y="180"/>
                </a:lnTo>
                <a:lnTo>
                  <a:pt x="265" y="162"/>
                </a:lnTo>
                <a:lnTo>
                  <a:pt x="264" y="160"/>
                </a:lnTo>
                <a:lnTo>
                  <a:pt x="261" y="159"/>
                </a:lnTo>
                <a:lnTo>
                  <a:pt x="265" y="162"/>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54" name="Freeform 22"/>
          <p:cNvSpPr>
            <a:spLocks/>
          </p:cNvSpPr>
          <p:nvPr/>
        </p:nvSpPr>
        <p:spPr bwMode="auto">
          <a:xfrm>
            <a:off x="5835650" y="3176588"/>
            <a:ext cx="369888" cy="454025"/>
          </a:xfrm>
          <a:custGeom>
            <a:avLst/>
            <a:gdLst>
              <a:gd name="T0" fmla="*/ 362856 w 263"/>
              <a:gd name="T1" fmla="*/ 414338 h 286"/>
              <a:gd name="T2" fmla="*/ 368482 w 263"/>
              <a:gd name="T3" fmla="*/ 419100 h 286"/>
              <a:gd name="T4" fmla="*/ 30941 w 263"/>
              <a:gd name="T5" fmla="*/ 0 h 286"/>
              <a:gd name="T6" fmla="*/ 0 w 263"/>
              <a:gd name="T7" fmla="*/ 30162 h 286"/>
              <a:gd name="T8" fmla="*/ 337540 w 263"/>
              <a:gd name="T9" fmla="*/ 449263 h 286"/>
              <a:gd name="T10" fmla="*/ 341760 w 263"/>
              <a:gd name="T11" fmla="*/ 452438 h 286"/>
              <a:gd name="T12" fmla="*/ 337540 w 263"/>
              <a:gd name="T13" fmla="*/ 449263 h 286"/>
              <a:gd name="T14" fmla="*/ 337540 w 263"/>
              <a:gd name="T15" fmla="*/ 452438 h 286"/>
              <a:gd name="T16" fmla="*/ 341760 w 263"/>
              <a:gd name="T17" fmla="*/ 452438 h 286"/>
              <a:gd name="T18" fmla="*/ 362856 w 263"/>
              <a:gd name="T19" fmla="*/ 414338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286"/>
              <a:gd name="T32" fmla="*/ 263 w 263"/>
              <a:gd name="T33" fmla="*/ 286 h 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286">
                <a:moveTo>
                  <a:pt x="258" y="261"/>
                </a:moveTo>
                <a:lnTo>
                  <a:pt x="262" y="264"/>
                </a:lnTo>
                <a:lnTo>
                  <a:pt x="22" y="0"/>
                </a:lnTo>
                <a:lnTo>
                  <a:pt x="0" y="19"/>
                </a:lnTo>
                <a:lnTo>
                  <a:pt x="240" y="283"/>
                </a:lnTo>
                <a:lnTo>
                  <a:pt x="243" y="285"/>
                </a:lnTo>
                <a:lnTo>
                  <a:pt x="240" y="283"/>
                </a:lnTo>
                <a:lnTo>
                  <a:pt x="240" y="285"/>
                </a:lnTo>
                <a:lnTo>
                  <a:pt x="243" y="285"/>
                </a:lnTo>
                <a:lnTo>
                  <a:pt x="258" y="261"/>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55" name="Freeform 23"/>
          <p:cNvSpPr>
            <a:spLocks/>
          </p:cNvSpPr>
          <p:nvPr/>
        </p:nvSpPr>
        <p:spPr bwMode="auto">
          <a:xfrm>
            <a:off x="6186488" y="3600450"/>
            <a:ext cx="366712" cy="290513"/>
          </a:xfrm>
          <a:custGeom>
            <a:avLst/>
            <a:gdLst>
              <a:gd name="T0" fmla="*/ 365302 w 260"/>
              <a:gd name="T1" fmla="*/ 254000 h 183"/>
              <a:gd name="T2" fmla="*/ 362481 w 260"/>
              <a:gd name="T3" fmla="*/ 252413 h 183"/>
              <a:gd name="T4" fmla="*/ 21156 w 260"/>
              <a:gd name="T5" fmla="*/ 0 h 183"/>
              <a:gd name="T6" fmla="*/ 0 w 260"/>
              <a:gd name="T7" fmla="*/ 36513 h 183"/>
              <a:gd name="T8" fmla="*/ 341324 w 260"/>
              <a:gd name="T9" fmla="*/ 288925 h 183"/>
              <a:gd name="T10" fmla="*/ 338503 w 260"/>
              <a:gd name="T11" fmla="*/ 285750 h 183"/>
              <a:gd name="T12" fmla="*/ 365302 w 260"/>
              <a:gd name="T13" fmla="*/ 254000 h 183"/>
              <a:gd name="T14" fmla="*/ 365302 w 260"/>
              <a:gd name="T15" fmla="*/ 252413 h 183"/>
              <a:gd name="T16" fmla="*/ 362481 w 260"/>
              <a:gd name="T17" fmla="*/ 252413 h 183"/>
              <a:gd name="T18" fmla="*/ 365302 w 260"/>
              <a:gd name="T19" fmla="*/ 25400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183"/>
              <a:gd name="T32" fmla="*/ 260 w 260"/>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183">
                <a:moveTo>
                  <a:pt x="259" y="160"/>
                </a:moveTo>
                <a:lnTo>
                  <a:pt x="257" y="159"/>
                </a:lnTo>
                <a:lnTo>
                  <a:pt x="15" y="0"/>
                </a:lnTo>
                <a:lnTo>
                  <a:pt x="0" y="23"/>
                </a:lnTo>
                <a:lnTo>
                  <a:pt x="242" y="182"/>
                </a:lnTo>
                <a:lnTo>
                  <a:pt x="240" y="180"/>
                </a:lnTo>
                <a:lnTo>
                  <a:pt x="259" y="160"/>
                </a:lnTo>
                <a:lnTo>
                  <a:pt x="259" y="159"/>
                </a:lnTo>
                <a:lnTo>
                  <a:pt x="257" y="159"/>
                </a:lnTo>
                <a:lnTo>
                  <a:pt x="259" y="160"/>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56" name="Freeform 24"/>
          <p:cNvSpPr>
            <a:spLocks/>
          </p:cNvSpPr>
          <p:nvPr/>
        </p:nvSpPr>
        <p:spPr bwMode="auto">
          <a:xfrm>
            <a:off x="6534150" y="3862388"/>
            <a:ext cx="369888" cy="396875"/>
          </a:xfrm>
          <a:custGeom>
            <a:avLst/>
            <a:gdLst>
              <a:gd name="T0" fmla="*/ 365669 w 263"/>
              <a:gd name="T1" fmla="*/ 358775 h 250"/>
              <a:gd name="T2" fmla="*/ 368482 w 263"/>
              <a:gd name="T3" fmla="*/ 361950 h 250"/>
              <a:gd name="T4" fmla="*/ 26722 w 263"/>
              <a:gd name="T5" fmla="*/ 0 h 250"/>
              <a:gd name="T6" fmla="*/ 0 w 263"/>
              <a:gd name="T7" fmla="*/ 33338 h 250"/>
              <a:gd name="T8" fmla="*/ 340353 w 263"/>
              <a:gd name="T9" fmla="*/ 393700 h 250"/>
              <a:gd name="T10" fmla="*/ 341760 w 263"/>
              <a:gd name="T11" fmla="*/ 395288 h 250"/>
              <a:gd name="T12" fmla="*/ 340353 w 263"/>
              <a:gd name="T13" fmla="*/ 393700 h 250"/>
              <a:gd name="T14" fmla="*/ 341760 w 263"/>
              <a:gd name="T15" fmla="*/ 393700 h 250"/>
              <a:gd name="T16" fmla="*/ 341760 w 263"/>
              <a:gd name="T17" fmla="*/ 395288 h 250"/>
              <a:gd name="T18" fmla="*/ 365669 w 263"/>
              <a:gd name="T19" fmla="*/ 358775 h 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250"/>
              <a:gd name="T32" fmla="*/ 263 w 263"/>
              <a:gd name="T33" fmla="*/ 250 h 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250">
                <a:moveTo>
                  <a:pt x="260" y="226"/>
                </a:moveTo>
                <a:lnTo>
                  <a:pt x="262" y="228"/>
                </a:lnTo>
                <a:lnTo>
                  <a:pt x="19" y="0"/>
                </a:lnTo>
                <a:lnTo>
                  <a:pt x="0" y="21"/>
                </a:lnTo>
                <a:lnTo>
                  <a:pt x="242" y="248"/>
                </a:lnTo>
                <a:lnTo>
                  <a:pt x="243" y="249"/>
                </a:lnTo>
                <a:lnTo>
                  <a:pt x="242" y="248"/>
                </a:lnTo>
                <a:lnTo>
                  <a:pt x="243" y="248"/>
                </a:lnTo>
                <a:lnTo>
                  <a:pt x="243" y="249"/>
                </a:lnTo>
                <a:lnTo>
                  <a:pt x="260" y="226"/>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57" name="Freeform 25"/>
          <p:cNvSpPr>
            <a:spLocks/>
          </p:cNvSpPr>
          <p:nvPr/>
        </p:nvSpPr>
        <p:spPr bwMode="auto">
          <a:xfrm>
            <a:off x="6884988" y="4229100"/>
            <a:ext cx="368300" cy="300038"/>
          </a:xfrm>
          <a:custGeom>
            <a:avLst/>
            <a:gdLst>
              <a:gd name="T0" fmla="*/ 365478 w 261"/>
              <a:gd name="T1" fmla="*/ 260350 h 189"/>
              <a:gd name="T2" fmla="*/ 366889 w 261"/>
              <a:gd name="T3" fmla="*/ 261938 h 189"/>
              <a:gd name="T4" fmla="*/ 23989 w 261"/>
              <a:gd name="T5" fmla="*/ 0 h 189"/>
              <a:gd name="T6" fmla="*/ 0 w 261"/>
              <a:gd name="T7" fmla="*/ 36513 h 189"/>
              <a:gd name="T8" fmla="*/ 342900 w 261"/>
              <a:gd name="T9" fmla="*/ 298450 h 189"/>
              <a:gd name="T10" fmla="*/ 345722 w 261"/>
              <a:gd name="T11" fmla="*/ 298450 h 189"/>
              <a:gd name="T12" fmla="*/ 342900 w 261"/>
              <a:gd name="T13" fmla="*/ 298450 h 189"/>
              <a:gd name="T14" fmla="*/ 344311 w 261"/>
              <a:gd name="T15" fmla="*/ 298450 h 189"/>
              <a:gd name="T16" fmla="*/ 345722 w 261"/>
              <a:gd name="T17" fmla="*/ 298450 h 189"/>
              <a:gd name="T18" fmla="*/ 365478 w 261"/>
              <a:gd name="T19" fmla="*/ 26035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189"/>
              <a:gd name="T32" fmla="*/ 261 w 261"/>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189">
                <a:moveTo>
                  <a:pt x="259" y="164"/>
                </a:moveTo>
                <a:lnTo>
                  <a:pt x="260" y="165"/>
                </a:lnTo>
                <a:lnTo>
                  <a:pt x="17" y="0"/>
                </a:lnTo>
                <a:lnTo>
                  <a:pt x="0" y="23"/>
                </a:lnTo>
                <a:lnTo>
                  <a:pt x="243" y="188"/>
                </a:lnTo>
                <a:lnTo>
                  <a:pt x="245" y="188"/>
                </a:lnTo>
                <a:lnTo>
                  <a:pt x="243" y="188"/>
                </a:lnTo>
                <a:lnTo>
                  <a:pt x="244" y="188"/>
                </a:lnTo>
                <a:lnTo>
                  <a:pt x="245" y="188"/>
                </a:lnTo>
                <a:lnTo>
                  <a:pt x="259" y="164"/>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58" name="Freeform 26"/>
          <p:cNvSpPr>
            <a:spLocks/>
          </p:cNvSpPr>
          <p:nvPr/>
        </p:nvSpPr>
        <p:spPr bwMode="auto">
          <a:xfrm>
            <a:off x="7239000" y="4497388"/>
            <a:ext cx="357188" cy="241300"/>
          </a:xfrm>
          <a:custGeom>
            <a:avLst/>
            <a:gdLst>
              <a:gd name="T0" fmla="*/ 345894 w 253"/>
              <a:gd name="T1" fmla="*/ 219075 h 152"/>
              <a:gd name="T2" fmla="*/ 355776 w 253"/>
              <a:gd name="T3" fmla="*/ 200025 h 152"/>
              <a:gd name="T4" fmla="*/ 19765 w 253"/>
              <a:gd name="T5" fmla="*/ 0 h 152"/>
              <a:gd name="T6" fmla="*/ 0 w 253"/>
              <a:gd name="T7" fmla="*/ 38100 h 152"/>
              <a:gd name="T8" fmla="*/ 336011 w 253"/>
              <a:gd name="T9" fmla="*/ 239713 h 152"/>
              <a:gd name="T10" fmla="*/ 345894 w 253"/>
              <a:gd name="T11" fmla="*/ 219075 h 152"/>
              <a:gd name="T12" fmla="*/ 0 60000 65536"/>
              <a:gd name="T13" fmla="*/ 0 60000 65536"/>
              <a:gd name="T14" fmla="*/ 0 60000 65536"/>
              <a:gd name="T15" fmla="*/ 0 60000 65536"/>
              <a:gd name="T16" fmla="*/ 0 60000 65536"/>
              <a:gd name="T17" fmla="*/ 0 60000 65536"/>
              <a:gd name="T18" fmla="*/ 0 w 253"/>
              <a:gd name="T19" fmla="*/ 0 h 152"/>
              <a:gd name="T20" fmla="*/ 253 w 25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3" h="152">
                <a:moveTo>
                  <a:pt x="245" y="138"/>
                </a:moveTo>
                <a:lnTo>
                  <a:pt x="252" y="126"/>
                </a:lnTo>
                <a:lnTo>
                  <a:pt x="14" y="0"/>
                </a:lnTo>
                <a:lnTo>
                  <a:pt x="0" y="24"/>
                </a:lnTo>
                <a:lnTo>
                  <a:pt x="238" y="151"/>
                </a:lnTo>
                <a:lnTo>
                  <a:pt x="245" y="138"/>
                </a:lnTo>
              </a:path>
            </a:pathLst>
          </a:custGeom>
          <a:solidFill>
            <a:srgbClr val="FF0000"/>
          </a:solidFill>
          <a:ln w="12700" cap="rnd" cmpd="sng">
            <a:noFill/>
            <a:prstDash val="solid"/>
            <a:round/>
            <a:headEnd type="none" w="med" len="med"/>
            <a:tailEnd type="none" w="med" len="med"/>
          </a:ln>
        </p:spPr>
        <p:txBody>
          <a:bodyPr/>
          <a:lstStyle/>
          <a:p>
            <a:endParaRPr lang="en-US" dirty="0"/>
          </a:p>
        </p:txBody>
      </p:sp>
      <p:sp>
        <p:nvSpPr>
          <p:cNvPr id="44059" name="Freeform 27"/>
          <p:cNvSpPr>
            <a:spLocks/>
          </p:cNvSpPr>
          <p:nvPr/>
        </p:nvSpPr>
        <p:spPr bwMode="auto">
          <a:xfrm>
            <a:off x="1644650" y="5888038"/>
            <a:ext cx="25400" cy="106362"/>
          </a:xfrm>
          <a:custGeom>
            <a:avLst/>
            <a:gdLst>
              <a:gd name="T0" fmla="*/ 11953 w 17"/>
              <a:gd name="T1" fmla="*/ 0 h 67"/>
              <a:gd name="T2" fmla="*/ 0 w 17"/>
              <a:gd name="T3" fmla="*/ 0 h 67"/>
              <a:gd name="T4" fmla="*/ 0 w 17"/>
              <a:gd name="T5" fmla="*/ 104775 h 67"/>
              <a:gd name="T6" fmla="*/ 23906 w 17"/>
              <a:gd name="T7" fmla="*/ 104775 h 67"/>
              <a:gd name="T8" fmla="*/ 23906 w 17"/>
              <a:gd name="T9" fmla="*/ 0 h 67"/>
              <a:gd name="T10" fmla="*/ 11953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60" name="Freeform 28"/>
          <p:cNvSpPr>
            <a:spLocks/>
          </p:cNvSpPr>
          <p:nvPr/>
        </p:nvSpPr>
        <p:spPr bwMode="auto">
          <a:xfrm>
            <a:off x="1989138" y="5888038"/>
            <a:ext cx="23812" cy="106362"/>
          </a:xfrm>
          <a:custGeom>
            <a:avLst/>
            <a:gdLst>
              <a:gd name="T0" fmla="*/ 11206 w 17"/>
              <a:gd name="T1" fmla="*/ 0 h 67"/>
              <a:gd name="T2" fmla="*/ 0 w 17"/>
              <a:gd name="T3" fmla="*/ 0 h 67"/>
              <a:gd name="T4" fmla="*/ 0 w 17"/>
              <a:gd name="T5" fmla="*/ 104775 h 67"/>
              <a:gd name="T6" fmla="*/ 22411 w 17"/>
              <a:gd name="T7" fmla="*/ 104775 h 67"/>
              <a:gd name="T8" fmla="*/ 22411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61" name="Freeform 29"/>
          <p:cNvSpPr>
            <a:spLocks/>
          </p:cNvSpPr>
          <p:nvPr/>
        </p:nvSpPr>
        <p:spPr bwMode="auto">
          <a:xfrm>
            <a:off x="2341563" y="5888038"/>
            <a:ext cx="23812" cy="106362"/>
          </a:xfrm>
          <a:custGeom>
            <a:avLst/>
            <a:gdLst>
              <a:gd name="T0" fmla="*/ 11206 w 17"/>
              <a:gd name="T1" fmla="*/ 0 h 67"/>
              <a:gd name="T2" fmla="*/ 0 w 17"/>
              <a:gd name="T3" fmla="*/ 0 h 67"/>
              <a:gd name="T4" fmla="*/ 0 w 17"/>
              <a:gd name="T5" fmla="*/ 104775 h 67"/>
              <a:gd name="T6" fmla="*/ 22411 w 17"/>
              <a:gd name="T7" fmla="*/ 104775 h 67"/>
              <a:gd name="T8" fmla="*/ 22411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62" name="Freeform 30"/>
          <p:cNvSpPr>
            <a:spLocks/>
          </p:cNvSpPr>
          <p:nvPr/>
        </p:nvSpPr>
        <p:spPr bwMode="auto">
          <a:xfrm>
            <a:off x="2695575" y="5888038"/>
            <a:ext cx="23813" cy="106362"/>
          </a:xfrm>
          <a:custGeom>
            <a:avLst/>
            <a:gdLst>
              <a:gd name="T0" fmla="*/ 11206 w 17"/>
              <a:gd name="T1" fmla="*/ 0 h 67"/>
              <a:gd name="T2" fmla="*/ 0 w 17"/>
              <a:gd name="T3" fmla="*/ 0 h 67"/>
              <a:gd name="T4" fmla="*/ 0 w 17"/>
              <a:gd name="T5" fmla="*/ 104775 h 67"/>
              <a:gd name="T6" fmla="*/ 22412 w 17"/>
              <a:gd name="T7" fmla="*/ 104775 h 67"/>
              <a:gd name="T8" fmla="*/ 22412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63" name="Freeform 31"/>
          <p:cNvSpPr>
            <a:spLocks/>
          </p:cNvSpPr>
          <p:nvPr/>
        </p:nvSpPr>
        <p:spPr bwMode="auto">
          <a:xfrm>
            <a:off x="3041650" y="5888038"/>
            <a:ext cx="23813" cy="106362"/>
          </a:xfrm>
          <a:custGeom>
            <a:avLst/>
            <a:gdLst>
              <a:gd name="T0" fmla="*/ 11206 w 17"/>
              <a:gd name="T1" fmla="*/ 0 h 67"/>
              <a:gd name="T2" fmla="*/ 0 w 17"/>
              <a:gd name="T3" fmla="*/ 0 h 67"/>
              <a:gd name="T4" fmla="*/ 0 w 17"/>
              <a:gd name="T5" fmla="*/ 104775 h 67"/>
              <a:gd name="T6" fmla="*/ 22412 w 17"/>
              <a:gd name="T7" fmla="*/ 104775 h 67"/>
              <a:gd name="T8" fmla="*/ 22412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64" name="Freeform 32"/>
          <p:cNvSpPr>
            <a:spLocks/>
          </p:cNvSpPr>
          <p:nvPr/>
        </p:nvSpPr>
        <p:spPr bwMode="auto">
          <a:xfrm>
            <a:off x="3390900" y="5888038"/>
            <a:ext cx="23813" cy="106362"/>
          </a:xfrm>
          <a:custGeom>
            <a:avLst/>
            <a:gdLst>
              <a:gd name="T0" fmla="*/ 11206 w 17"/>
              <a:gd name="T1" fmla="*/ 0 h 67"/>
              <a:gd name="T2" fmla="*/ 0 w 17"/>
              <a:gd name="T3" fmla="*/ 0 h 67"/>
              <a:gd name="T4" fmla="*/ 0 w 17"/>
              <a:gd name="T5" fmla="*/ 104775 h 67"/>
              <a:gd name="T6" fmla="*/ 22412 w 17"/>
              <a:gd name="T7" fmla="*/ 104775 h 67"/>
              <a:gd name="T8" fmla="*/ 22412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65" name="Freeform 33"/>
          <p:cNvSpPr>
            <a:spLocks/>
          </p:cNvSpPr>
          <p:nvPr/>
        </p:nvSpPr>
        <p:spPr bwMode="auto">
          <a:xfrm>
            <a:off x="3741738" y="5888038"/>
            <a:ext cx="23812" cy="106362"/>
          </a:xfrm>
          <a:custGeom>
            <a:avLst/>
            <a:gdLst>
              <a:gd name="T0" fmla="*/ 14007 w 17"/>
              <a:gd name="T1" fmla="*/ 0 h 67"/>
              <a:gd name="T2" fmla="*/ 0 w 17"/>
              <a:gd name="T3" fmla="*/ 0 h 67"/>
              <a:gd name="T4" fmla="*/ 0 w 17"/>
              <a:gd name="T5" fmla="*/ 104775 h 67"/>
              <a:gd name="T6" fmla="*/ 22411 w 17"/>
              <a:gd name="T7" fmla="*/ 104775 h 67"/>
              <a:gd name="T8" fmla="*/ 22411 w 17"/>
              <a:gd name="T9" fmla="*/ 0 h 67"/>
              <a:gd name="T10" fmla="*/ 14007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10" y="0"/>
                </a:moveTo>
                <a:lnTo>
                  <a:pt x="0" y="0"/>
                </a:lnTo>
                <a:lnTo>
                  <a:pt x="0" y="66"/>
                </a:lnTo>
                <a:lnTo>
                  <a:pt x="16" y="66"/>
                </a:lnTo>
                <a:lnTo>
                  <a:pt x="16" y="0"/>
                </a:lnTo>
                <a:lnTo>
                  <a:pt x="10"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66" name="Freeform 34"/>
          <p:cNvSpPr>
            <a:spLocks/>
          </p:cNvSpPr>
          <p:nvPr/>
        </p:nvSpPr>
        <p:spPr bwMode="auto">
          <a:xfrm>
            <a:off x="4092575" y="5888038"/>
            <a:ext cx="23813" cy="106362"/>
          </a:xfrm>
          <a:custGeom>
            <a:avLst/>
            <a:gdLst>
              <a:gd name="T0" fmla="*/ 11206 w 17"/>
              <a:gd name="T1" fmla="*/ 0 h 67"/>
              <a:gd name="T2" fmla="*/ 0 w 17"/>
              <a:gd name="T3" fmla="*/ 0 h 67"/>
              <a:gd name="T4" fmla="*/ 0 w 17"/>
              <a:gd name="T5" fmla="*/ 104775 h 67"/>
              <a:gd name="T6" fmla="*/ 22412 w 17"/>
              <a:gd name="T7" fmla="*/ 104775 h 67"/>
              <a:gd name="T8" fmla="*/ 22412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67" name="Freeform 35"/>
          <p:cNvSpPr>
            <a:spLocks/>
          </p:cNvSpPr>
          <p:nvPr/>
        </p:nvSpPr>
        <p:spPr bwMode="auto">
          <a:xfrm>
            <a:off x="4438650" y="5888038"/>
            <a:ext cx="23813" cy="106362"/>
          </a:xfrm>
          <a:custGeom>
            <a:avLst/>
            <a:gdLst>
              <a:gd name="T0" fmla="*/ 11206 w 17"/>
              <a:gd name="T1" fmla="*/ 0 h 67"/>
              <a:gd name="T2" fmla="*/ 0 w 17"/>
              <a:gd name="T3" fmla="*/ 0 h 67"/>
              <a:gd name="T4" fmla="*/ 0 w 17"/>
              <a:gd name="T5" fmla="*/ 104775 h 67"/>
              <a:gd name="T6" fmla="*/ 22412 w 17"/>
              <a:gd name="T7" fmla="*/ 104775 h 67"/>
              <a:gd name="T8" fmla="*/ 22412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68" name="Freeform 36"/>
          <p:cNvSpPr>
            <a:spLocks/>
          </p:cNvSpPr>
          <p:nvPr/>
        </p:nvSpPr>
        <p:spPr bwMode="auto">
          <a:xfrm>
            <a:off x="4794250" y="5888038"/>
            <a:ext cx="23813" cy="106362"/>
          </a:xfrm>
          <a:custGeom>
            <a:avLst/>
            <a:gdLst>
              <a:gd name="T0" fmla="*/ 11206 w 17"/>
              <a:gd name="T1" fmla="*/ 0 h 67"/>
              <a:gd name="T2" fmla="*/ 0 w 17"/>
              <a:gd name="T3" fmla="*/ 0 h 67"/>
              <a:gd name="T4" fmla="*/ 0 w 17"/>
              <a:gd name="T5" fmla="*/ 104775 h 67"/>
              <a:gd name="T6" fmla="*/ 22412 w 17"/>
              <a:gd name="T7" fmla="*/ 104775 h 67"/>
              <a:gd name="T8" fmla="*/ 22412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69" name="Freeform 37"/>
          <p:cNvSpPr>
            <a:spLocks/>
          </p:cNvSpPr>
          <p:nvPr/>
        </p:nvSpPr>
        <p:spPr bwMode="auto">
          <a:xfrm>
            <a:off x="5138738" y="5888038"/>
            <a:ext cx="23812" cy="106362"/>
          </a:xfrm>
          <a:custGeom>
            <a:avLst/>
            <a:gdLst>
              <a:gd name="T0" fmla="*/ 11206 w 17"/>
              <a:gd name="T1" fmla="*/ 0 h 67"/>
              <a:gd name="T2" fmla="*/ 0 w 17"/>
              <a:gd name="T3" fmla="*/ 0 h 67"/>
              <a:gd name="T4" fmla="*/ 0 w 17"/>
              <a:gd name="T5" fmla="*/ 104775 h 67"/>
              <a:gd name="T6" fmla="*/ 22411 w 17"/>
              <a:gd name="T7" fmla="*/ 104775 h 67"/>
              <a:gd name="T8" fmla="*/ 22411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70" name="Freeform 38"/>
          <p:cNvSpPr>
            <a:spLocks/>
          </p:cNvSpPr>
          <p:nvPr/>
        </p:nvSpPr>
        <p:spPr bwMode="auto">
          <a:xfrm>
            <a:off x="5489575" y="5888038"/>
            <a:ext cx="23813" cy="106362"/>
          </a:xfrm>
          <a:custGeom>
            <a:avLst/>
            <a:gdLst>
              <a:gd name="T0" fmla="*/ 11206 w 17"/>
              <a:gd name="T1" fmla="*/ 0 h 67"/>
              <a:gd name="T2" fmla="*/ 0 w 17"/>
              <a:gd name="T3" fmla="*/ 0 h 67"/>
              <a:gd name="T4" fmla="*/ 0 w 17"/>
              <a:gd name="T5" fmla="*/ 104775 h 67"/>
              <a:gd name="T6" fmla="*/ 22412 w 17"/>
              <a:gd name="T7" fmla="*/ 104775 h 67"/>
              <a:gd name="T8" fmla="*/ 22412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71" name="Freeform 39"/>
          <p:cNvSpPr>
            <a:spLocks/>
          </p:cNvSpPr>
          <p:nvPr/>
        </p:nvSpPr>
        <p:spPr bwMode="auto">
          <a:xfrm>
            <a:off x="5838825" y="5888038"/>
            <a:ext cx="23813" cy="106362"/>
          </a:xfrm>
          <a:custGeom>
            <a:avLst/>
            <a:gdLst>
              <a:gd name="T0" fmla="*/ 11206 w 17"/>
              <a:gd name="T1" fmla="*/ 0 h 67"/>
              <a:gd name="T2" fmla="*/ 0 w 17"/>
              <a:gd name="T3" fmla="*/ 0 h 67"/>
              <a:gd name="T4" fmla="*/ 0 w 17"/>
              <a:gd name="T5" fmla="*/ 104775 h 67"/>
              <a:gd name="T6" fmla="*/ 22412 w 17"/>
              <a:gd name="T7" fmla="*/ 104775 h 67"/>
              <a:gd name="T8" fmla="*/ 22412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72" name="Freeform 40"/>
          <p:cNvSpPr>
            <a:spLocks/>
          </p:cNvSpPr>
          <p:nvPr/>
        </p:nvSpPr>
        <p:spPr bwMode="auto">
          <a:xfrm>
            <a:off x="6189663" y="5888038"/>
            <a:ext cx="23812" cy="106362"/>
          </a:xfrm>
          <a:custGeom>
            <a:avLst/>
            <a:gdLst>
              <a:gd name="T0" fmla="*/ 11206 w 17"/>
              <a:gd name="T1" fmla="*/ 0 h 67"/>
              <a:gd name="T2" fmla="*/ 0 w 17"/>
              <a:gd name="T3" fmla="*/ 0 h 67"/>
              <a:gd name="T4" fmla="*/ 0 w 17"/>
              <a:gd name="T5" fmla="*/ 104775 h 67"/>
              <a:gd name="T6" fmla="*/ 22411 w 17"/>
              <a:gd name="T7" fmla="*/ 104775 h 67"/>
              <a:gd name="T8" fmla="*/ 22411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73" name="Freeform 41"/>
          <p:cNvSpPr>
            <a:spLocks/>
          </p:cNvSpPr>
          <p:nvPr/>
        </p:nvSpPr>
        <p:spPr bwMode="auto">
          <a:xfrm>
            <a:off x="6540500" y="5888038"/>
            <a:ext cx="23813" cy="106362"/>
          </a:xfrm>
          <a:custGeom>
            <a:avLst/>
            <a:gdLst>
              <a:gd name="T0" fmla="*/ 11206 w 17"/>
              <a:gd name="T1" fmla="*/ 0 h 67"/>
              <a:gd name="T2" fmla="*/ 0 w 17"/>
              <a:gd name="T3" fmla="*/ 0 h 67"/>
              <a:gd name="T4" fmla="*/ 0 w 17"/>
              <a:gd name="T5" fmla="*/ 104775 h 67"/>
              <a:gd name="T6" fmla="*/ 22412 w 17"/>
              <a:gd name="T7" fmla="*/ 104775 h 67"/>
              <a:gd name="T8" fmla="*/ 22412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74" name="Freeform 42"/>
          <p:cNvSpPr>
            <a:spLocks/>
          </p:cNvSpPr>
          <p:nvPr/>
        </p:nvSpPr>
        <p:spPr bwMode="auto">
          <a:xfrm>
            <a:off x="6889750" y="5888038"/>
            <a:ext cx="25400" cy="106362"/>
          </a:xfrm>
          <a:custGeom>
            <a:avLst/>
            <a:gdLst>
              <a:gd name="T0" fmla="*/ 11953 w 17"/>
              <a:gd name="T1" fmla="*/ 0 h 67"/>
              <a:gd name="T2" fmla="*/ 0 w 17"/>
              <a:gd name="T3" fmla="*/ 0 h 67"/>
              <a:gd name="T4" fmla="*/ 0 w 17"/>
              <a:gd name="T5" fmla="*/ 104775 h 67"/>
              <a:gd name="T6" fmla="*/ 23906 w 17"/>
              <a:gd name="T7" fmla="*/ 104775 h 67"/>
              <a:gd name="T8" fmla="*/ 23906 w 17"/>
              <a:gd name="T9" fmla="*/ 0 h 67"/>
              <a:gd name="T10" fmla="*/ 11953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75" name="Freeform 43"/>
          <p:cNvSpPr>
            <a:spLocks/>
          </p:cNvSpPr>
          <p:nvPr/>
        </p:nvSpPr>
        <p:spPr bwMode="auto">
          <a:xfrm>
            <a:off x="7242175" y="5888038"/>
            <a:ext cx="23813" cy="106362"/>
          </a:xfrm>
          <a:custGeom>
            <a:avLst/>
            <a:gdLst>
              <a:gd name="T0" fmla="*/ 11206 w 17"/>
              <a:gd name="T1" fmla="*/ 0 h 67"/>
              <a:gd name="T2" fmla="*/ 0 w 17"/>
              <a:gd name="T3" fmla="*/ 0 h 67"/>
              <a:gd name="T4" fmla="*/ 0 w 17"/>
              <a:gd name="T5" fmla="*/ 104775 h 67"/>
              <a:gd name="T6" fmla="*/ 22412 w 17"/>
              <a:gd name="T7" fmla="*/ 104775 h 67"/>
              <a:gd name="T8" fmla="*/ 22412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76" name="Freeform 44"/>
          <p:cNvSpPr>
            <a:spLocks/>
          </p:cNvSpPr>
          <p:nvPr/>
        </p:nvSpPr>
        <p:spPr bwMode="auto">
          <a:xfrm>
            <a:off x="7586663" y="5888038"/>
            <a:ext cx="23812" cy="106362"/>
          </a:xfrm>
          <a:custGeom>
            <a:avLst/>
            <a:gdLst>
              <a:gd name="T0" fmla="*/ 11206 w 17"/>
              <a:gd name="T1" fmla="*/ 0 h 67"/>
              <a:gd name="T2" fmla="*/ 0 w 17"/>
              <a:gd name="T3" fmla="*/ 0 h 67"/>
              <a:gd name="T4" fmla="*/ 0 w 17"/>
              <a:gd name="T5" fmla="*/ 104775 h 67"/>
              <a:gd name="T6" fmla="*/ 22411 w 17"/>
              <a:gd name="T7" fmla="*/ 104775 h 67"/>
              <a:gd name="T8" fmla="*/ 22411 w 17"/>
              <a:gd name="T9" fmla="*/ 0 h 67"/>
              <a:gd name="T10" fmla="*/ 11206 w 17"/>
              <a:gd name="T11" fmla="*/ 0 h 67"/>
              <a:gd name="T12" fmla="*/ 0 60000 65536"/>
              <a:gd name="T13" fmla="*/ 0 60000 65536"/>
              <a:gd name="T14" fmla="*/ 0 60000 65536"/>
              <a:gd name="T15" fmla="*/ 0 60000 65536"/>
              <a:gd name="T16" fmla="*/ 0 60000 65536"/>
              <a:gd name="T17" fmla="*/ 0 60000 65536"/>
              <a:gd name="T18" fmla="*/ 0 w 17"/>
              <a:gd name="T19" fmla="*/ 0 h 67"/>
              <a:gd name="T20" fmla="*/ 17 w 1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7" h="67">
                <a:moveTo>
                  <a:pt x="8" y="0"/>
                </a:moveTo>
                <a:lnTo>
                  <a:pt x="0" y="0"/>
                </a:lnTo>
                <a:lnTo>
                  <a:pt x="0" y="66"/>
                </a:lnTo>
                <a:lnTo>
                  <a:pt x="16" y="66"/>
                </a:lnTo>
                <a:lnTo>
                  <a:pt x="16" y="0"/>
                </a:lnTo>
                <a:lnTo>
                  <a:pt x="8"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77" name="Freeform 45"/>
          <p:cNvSpPr>
            <a:spLocks/>
          </p:cNvSpPr>
          <p:nvPr/>
        </p:nvSpPr>
        <p:spPr bwMode="auto">
          <a:xfrm>
            <a:off x="1403350" y="5870575"/>
            <a:ext cx="88900" cy="26988"/>
          </a:xfrm>
          <a:custGeom>
            <a:avLst/>
            <a:gdLst>
              <a:gd name="T0" fmla="*/ 87489 w 63"/>
              <a:gd name="T1" fmla="*/ 12700 h 17"/>
              <a:gd name="T2" fmla="*/ 87489 w 63"/>
              <a:gd name="T3" fmla="*/ 0 h 17"/>
              <a:gd name="T4" fmla="*/ 0 w 63"/>
              <a:gd name="T5" fmla="*/ 0 h 17"/>
              <a:gd name="T6" fmla="*/ 0 w 63"/>
              <a:gd name="T7" fmla="*/ 25400 h 17"/>
              <a:gd name="T8" fmla="*/ 87489 w 63"/>
              <a:gd name="T9" fmla="*/ 25400 h 17"/>
              <a:gd name="T10" fmla="*/ 87489 w 63"/>
              <a:gd name="T11" fmla="*/ 12700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2" y="8"/>
                </a:moveTo>
                <a:lnTo>
                  <a:pt x="62" y="0"/>
                </a:lnTo>
                <a:lnTo>
                  <a:pt x="0" y="0"/>
                </a:lnTo>
                <a:lnTo>
                  <a:pt x="0" y="16"/>
                </a:lnTo>
                <a:lnTo>
                  <a:pt x="62" y="16"/>
                </a:lnTo>
                <a:lnTo>
                  <a:pt x="62" y="8"/>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78" name="Freeform 46"/>
          <p:cNvSpPr>
            <a:spLocks/>
          </p:cNvSpPr>
          <p:nvPr/>
        </p:nvSpPr>
        <p:spPr bwMode="auto">
          <a:xfrm>
            <a:off x="1403350" y="5353050"/>
            <a:ext cx="88900" cy="26988"/>
          </a:xfrm>
          <a:custGeom>
            <a:avLst/>
            <a:gdLst>
              <a:gd name="T0" fmla="*/ 87489 w 63"/>
              <a:gd name="T1" fmla="*/ 7938 h 17"/>
              <a:gd name="T2" fmla="*/ 87489 w 63"/>
              <a:gd name="T3" fmla="*/ 0 h 17"/>
              <a:gd name="T4" fmla="*/ 0 w 63"/>
              <a:gd name="T5" fmla="*/ 0 h 17"/>
              <a:gd name="T6" fmla="*/ 0 w 63"/>
              <a:gd name="T7" fmla="*/ 25400 h 17"/>
              <a:gd name="T8" fmla="*/ 87489 w 63"/>
              <a:gd name="T9" fmla="*/ 25400 h 17"/>
              <a:gd name="T10" fmla="*/ 87489 w 63"/>
              <a:gd name="T11" fmla="*/ 7938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2" y="5"/>
                </a:moveTo>
                <a:lnTo>
                  <a:pt x="62" y="0"/>
                </a:lnTo>
                <a:lnTo>
                  <a:pt x="0" y="0"/>
                </a:lnTo>
                <a:lnTo>
                  <a:pt x="0" y="16"/>
                </a:lnTo>
                <a:lnTo>
                  <a:pt x="62" y="16"/>
                </a:lnTo>
                <a:lnTo>
                  <a:pt x="62" y="5"/>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79" name="Freeform 47"/>
          <p:cNvSpPr>
            <a:spLocks/>
          </p:cNvSpPr>
          <p:nvPr/>
        </p:nvSpPr>
        <p:spPr bwMode="auto">
          <a:xfrm>
            <a:off x="1403350" y="4829175"/>
            <a:ext cx="88900" cy="26988"/>
          </a:xfrm>
          <a:custGeom>
            <a:avLst/>
            <a:gdLst>
              <a:gd name="T0" fmla="*/ 87489 w 63"/>
              <a:gd name="T1" fmla="*/ 7938 h 17"/>
              <a:gd name="T2" fmla="*/ 87489 w 63"/>
              <a:gd name="T3" fmla="*/ 0 h 17"/>
              <a:gd name="T4" fmla="*/ 0 w 63"/>
              <a:gd name="T5" fmla="*/ 0 h 17"/>
              <a:gd name="T6" fmla="*/ 0 w 63"/>
              <a:gd name="T7" fmla="*/ 25400 h 17"/>
              <a:gd name="T8" fmla="*/ 87489 w 63"/>
              <a:gd name="T9" fmla="*/ 25400 h 17"/>
              <a:gd name="T10" fmla="*/ 87489 w 63"/>
              <a:gd name="T11" fmla="*/ 7938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2" y="5"/>
                </a:moveTo>
                <a:lnTo>
                  <a:pt x="62" y="0"/>
                </a:lnTo>
                <a:lnTo>
                  <a:pt x="0" y="0"/>
                </a:lnTo>
                <a:lnTo>
                  <a:pt x="0" y="16"/>
                </a:lnTo>
                <a:lnTo>
                  <a:pt x="62" y="16"/>
                </a:lnTo>
                <a:lnTo>
                  <a:pt x="62" y="5"/>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80" name="Freeform 48"/>
          <p:cNvSpPr>
            <a:spLocks/>
          </p:cNvSpPr>
          <p:nvPr/>
        </p:nvSpPr>
        <p:spPr bwMode="auto">
          <a:xfrm>
            <a:off x="1403350" y="4300538"/>
            <a:ext cx="88900" cy="26987"/>
          </a:xfrm>
          <a:custGeom>
            <a:avLst/>
            <a:gdLst>
              <a:gd name="T0" fmla="*/ 87489 w 63"/>
              <a:gd name="T1" fmla="*/ 12700 h 17"/>
              <a:gd name="T2" fmla="*/ 87489 w 63"/>
              <a:gd name="T3" fmla="*/ 0 h 17"/>
              <a:gd name="T4" fmla="*/ 0 w 63"/>
              <a:gd name="T5" fmla="*/ 0 h 17"/>
              <a:gd name="T6" fmla="*/ 0 w 63"/>
              <a:gd name="T7" fmla="*/ 25400 h 17"/>
              <a:gd name="T8" fmla="*/ 87489 w 63"/>
              <a:gd name="T9" fmla="*/ 25400 h 17"/>
              <a:gd name="T10" fmla="*/ 87489 w 63"/>
              <a:gd name="T11" fmla="*/ 12700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2" y="8"/>
                </a:moveTo>
                <a:lnTo>
                  <a:pt x="62" y="0"/>
                </a:lnTo>
                <a:lnTo>
                  <a:pt x="0" y="0"/>
                </a:lnTo>
                <a:lnTo>
                  <a:pt x="0" y="16"/>
                </a:lnTo>
                <a:lnTo>
                  <a:pt x="62" y="16"/>
                </a:lnTo>
                <a:lnTo>
                  <a:pt x="62" y="8"/>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81" name="Freeform 49"/>
          <p:cNvSpPr>
            <a:spLocks/>
          </p:cNvSpPr>
          <p:nvPr/>
        </p:nvSpPr>
        <p:spPr bwMode="auto">
          <a:xfrm>
            <a:off x="1403350" y="3765550"/>
            <a:ext cx="88900" cy="26988"/>
          </a:xfrm>
          <a:custGeom>
            <a:avLst/>
            <a:gdLst>
              <a:gd name="T0" fmla="*/ 87489 w 63"/>
              <a:gd name="T1" fmla="*/ 12700 h 17"/>
              <a:gd name="T2" fmla="*/ 87489 w 63"/>
              <a:gd name="T3" fmla="*/ 0 h 17"/>
              <a:gd name="T4" fmla="*/ 0 w 63"/>
              <a:gd name="T5" fmla="*/ 0 h 17"/>
              <a:gd name="T6" fmla="*/ 0 w 63"/>
              <a:gd name="T7" fmla="*/ 25400 h 17"/>
              <a:gd name="T8" fmla="*/ 87489 w 63"/>
              <a:gd name="T9" fmla="*/ 25400 h 17"/>
              <a:gd name="T10" fmla="*/ 87489 w 63"/>
              <a:gd name="T11" fmla="*/ 12700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2" y="8"/>
                </a:moveTo>
                <a:lnTo>
                  <a:pt x="62" y="0"/>
                </a:lnTo>
                <a:lnTo>
                  <a:pt x="0" y="0"/>
                </a:lnTo>
                <a:lnTo>
                  <a:pt x="0" y="16"/>
                </a:lnTo>
                <a:lnTo>
                  <a:pt x="62" y="16"/>
                </a:lnTo>
                <a:lnTo>
                  <a:pt x="62" y="8"/>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82" name="Freeform 50"/>
          <p:cNvSpPr>
            <a:spLocks/>
          </p:cNvSpPr>
          <p:nvPr/>
        </p:nvSpPr>
        <p:spPr bwMode="auto">
          <a:xfrm>
            <a:off x="1403350" y="3236913"/>
            <a:ext cx="88900" cy="26987"/>
          </a:xfrm>
          <a:custGeom>
            <a:avLst/>
            <a:gdLst>
              <a:gd name="T0" fmla="*/ 87489 w 63"/>
              <a:gd name="T1" fmla="*/ 12700 h 17"/>
              <a:gd name="T2" fmla="*/ 87489 w 63"/>
              <a:gd name="T3" fmla="*/ 0 h 17"/>
              <a:gd name="T4" fmla="*/ 0 w 63"/>
              <a:gd name="T5" fmla="*/ 0 h 17"/>
              <a:gd name="T6" fmla="*/ 0 w 63"/>
              <a:gd name="T7" fmla="*/ 25400 h 17"/>
              <a:gd name="T8" fmla="*/ 87489 w 63"/>
              <a:gd name="T9" fmla="*/ 25400 h 17"/>
              <a:gd name="T10" fmla="*/ 87489 w 63"/>
              <a:gd name="T11" fmla="*/ 12700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2" y="8"/>
                </a:moveTo>
                <a:lnTo>
                  <a:pt x="62" y="0"/>
                </a:lnTo>
                <a:lnTo>
                  <a:pt x="0" y="0"/>
                </a:lnTo>
                <a:lnTo>
                  <a:pt x="0" y="16"/>
                </a:lnTo>
                <a:lnTo>
                  <a:pt x="62" y="16"/>
                </a:lnTo>
                <a:lnTo>
                  <a:pt x="62" y="8"/>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83" name="Freeform 51"/>
          <p:cNvSpPr>
            <a:spLocks/>
          </p:cNvSpPr>
          <p:nvPr/>
        </p:nvSpPr>
        <p:spPr bwMode="auto">
          <a:xfrm>
            <a:off x="1403350" y="2709863"/>
            <a:ext cx="88900" cy="26987"/>
          </a:xfrm>
          <a:custGeom>
            <a:avLst/>
            <a:gdLst>
              <a:gd name="T0" fmla="*/ 87489 w 63"/>
              <a:gd name="T1" fmla="*/ 12700 h 17"/>
              <a:gd name="T2" fmla="*/ 87489 w 63"/>
              <a:gd name="T3" fmla="*/ 0 h 17"/>
              <a:gd name="T4" fmla="*/ 0 w 63"/>
              <a:gd name="T5" fmla="*/ 0 h 17"/>
              <a:gd name="T6" fmla="*/ 0 w 63"/>
              <a:gd name="T7" fmla="*/ 25400 h 17"/>
              <a:gd name="T8" fmla="*/ 87489 w 63"/>
              <a:gd name="T9" fmla="*/ 25400 h 17"/>
              <a:gd name="T10" fmla="*/ 87489 w 63"/>
              <a:gd name="T11" fmla="*/ 12700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2" y="8"/>
                </a:moveTo>
                <a:lnTo>
                  <a:pt x="62" y="0"/>
                </a:lnTo>
                <a:lnTo>
                  <a:pt x="0" y="0"/>
                </a:lnTo>
                <a:lnTo>
                  <a:pt x="0" y="16"/>
                </a:lnTo>
                <a:lnTo>
                  <a:pt x="62" y="16"/>
                </a:lnTo>
                <a:lnTo>
                  <a:pt x="62" y="8"/>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84" name="Freeform 52"/>
          <p:cNvSpPr>
            <a:spLocks/>
          </p:cNvSpPr>
          <p:nvPr/>
        </p:nvSpPr>
        <p:spPr bwMode="auto">
          <a:xfrm>
            <a:off x="1403350" y="2181225"/>
            <a:ext cx="88900" cy="26988"/>
          </a:xfrm>
          <a:custGeom>
            <a:avLst/>
            <a:gdLst>
              <a:gd name="T0" fmla="*/ 87489 w 63"/>
              <a:gd name="T1" fmla="*/ 12700 h 17"/>
              <a:gd name="T2" fmla="*/ 87489 w 63"/>
              <a:gd name="T3" fmla="*/ 0 h 17"/>
              <a:gd name="T4" fmla="*/ 0 w 63"/>
              <a:gd name="T5" fmla="*/ 0 h 17"/>
              <a:gd name="T6" fmla="*/ 0 w 63"/>
              <a:gd name="T7" fmla="*/ 25400 h 17"/>
              <a:gd name="T8" fmla="*/ 87489 w 63"/>
              <a:gd name="T9" fmla="*/ 25400 h 17"/>
              <a:gd name="T10" fmla="*/ 87489 w 63"/>
              <a:gd name="T11" fmla="*/ 12700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2" y="8"/>
                </a:moveTo>
                <a:lnTo>
                  <a:pt x="62" y="0"/>
                </a:lnTo>
                <a:lnTo>
                  <a:pt x="0" y="0"/>
                </a:lnTo>
                <a:lnTo>
                  <a:pt x="0" y="16"/>
                </a:lnTo>
                <a:lnTo>
                  <a:pt x="62" y="16"/>
                </a:lnTo>
                <a:lnTo>
                  <a:pt x="62" y="8"/>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85" name="Freeform 53"/>
          <p:cNvSpPr>
            <a:spLocks/>
          </p:cNvSpPr>
          <p:nvPr/>
        </p:nvSpPr>
        <p:spPr bwMode="auto">
          <a:xfrm>
            <a:off x="1485900" y="1660525"/>
            <a:ext cx="23813" cy="4235450"/>
          </a:xfrm>
          <a:custGeom>
            <a:avLst/>
            <a:gdLst>
              <a:gd name="T0" fmla="*/ 11206 w 17"/>
              <a:gd name="T1" fmla="*/ 4202113 h 2668"/>
              <a:gd name="T2" fmla="*/ 22412 w 17"/>
              <a:gd name="T3" fmla="*/ 4217988 h 2668"/>
              <a:gd name="T4" fmla="*/ 22412 w 17"/>
              <a:gd name="T5" fmla="*/ 0 h 2668"/>
              <a:gd name="T6" fmla="*/ 0 w 17"/>
              <a:gd name="T7" fmla="*/ 0 h 2668"/>
              <a:gd name="T8" fmla="*/ 0 w 17"/>
              <a:gd name="T9" fmla="*/ 4217988 h 2668"/>
              <a:gd name="T10" fmla="*/ 11206 w 17"/>
              <a:gd name="T11" fmla="*/ 4233863 h 2668"/>
              <a:gd name="T12" fmla="*/ 0 w 17"/>
              <a:gd name="T13" fmla="*/ 4217988 h 2668"/>
              <a:gd name="T14" fmla="*/ 0 w 17"/>
              <a:gd name="T15" fmla="*/ 4233863 h 2668"/>
              <a:gd name="T16" fmla="*/ 11206 w 17"/>
              <a:gd name="T17" fmla="*/ 4233863 h 2668"/>
              <a:gd name="T18" fmla="*/ 11206 w 17"/>
              <a:gd name="T19" fmla="*/ 4202113 h 26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68"/>
              <a:gd name="T32" fmla="*/ 17 w 17"/>
              <a:gd name="T33" fmla="*/ 2668 h 26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68">
                <a:moveTo>
                  <a:pt x="8" y="2647"/>
                </a:moveTo>
                <a:lnTo>
                  <a:pt x="16" y="2657"/>
                </a:lnTo>
                <a:lnTo>
                  <a:pt x="16" y="0"/>
                </a:lnTo>
                <a:lnTo>
                  <a:pt x="0" y="0"/>
                </a:lnTo>
                <a:lnTo>
                  <a:pt x="0" y="2657"/>
                </a:lnTo>
                <a:lnTo>
                  <a:pt x="8" y="2667"/>
                </a:lnTo>
                <a:lnTo>
                  <a:pt x="0" y="2657"/>
                </a:lnTo>
                <a:lnTo>
                  <a:pt x="0" y="2667"/>
                </a:lnTo>
                <a:lnTo>
                  <a:pt x="8" y="2667"/>
                </a:lnTo>
                <a:lnTo>
                  <a:pt x="8" y="2647"/>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86" name="Freeform 54"/>
          <p:cNvSpPr>
            <a:spLocks/>
          </p:cNvSpPr>
          <p:nvPr/>
        </p:nvSpPr>
        <p:spPr bwMode="auto">
          <a:xfrm>
            <a:off x="1500188" y="5872163"/>
            <a:ext cx="6237287" cy="26987"/>
          </a:xfrm>
          <a:custGeom>
            <a:avLst/>
            <a:gdLst>
              <a:gd name="T0" fmla="*/ 6235876 w 4420"/>
              <a:gd name="T1" fmla="*/ 12700 h 17"/>
              <a:gd name="T2" fmla="*/ 6235876 w 4420"/>
              <a:gd name="T3" fmla="*/ 0 h 17"/>
              <a:gd name="T4" fmla="*/ 0 w 4420"/>
              <a:gd name="T5" fmla="*/ 0 h 17"/>
              <a:gd name="T6" fmla="*/ 0 w 4420"/>
              <a:gd name="T7" fmla="*/ 25400 h 17"/>
              <a:gd name="T8" fmla="*/ 6235876 w 4420"/>
              <a:gd name="T9" fmla="*/ 25400 h 17"/>
              <a:gd name="T10" fmla="*/ 6235876 w 4420"/>
              <a:gd name="T11" fmla="*/ 12700 h 17"/>
              <a:gd name="T12" fmla="*/ 0 60000 65536"/>
              <a:gd name="T13" fmla="*/ 0 60000 65536"/>
              <a:gd name="T14" fmla="*/ 0 60000 65536"/>
              <a:gd name="T15" fmla="*/ 0 60000 65536"/>
              <a:gd name="T16" fmla="*/ 0 60000 65536"/>
              <a:gd name="T17" fmla="*/ 0 60000 65536"/>
              <a:gd name="T18" fmla="*/ 0 w 4420"/>
              <a:gd name="T19" fmla="*/ 0 h 17"/>
              <a:gd name="T20" fmla="*/ 4420 w 44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420" h="17">
                <a:moveTo>
                  <a:pt x="4419" y="8"/>
                </a:moveTo>
                <a:lnTo>
                  <a:pt x="4419" y="0"/>
                </a:lnTo>
                <a:lnTo>
                  <a:pt x="0" y="0"/>
                </a:lnTo>
                <a:lnTo>
                  <a:pt x="0" y="16"/>
                </a:lnTo>
                <a:lnTo>
                  <a:pt x="4419" y="16"/>
                </a:lnTo>
                <a:lnTo>
                  <a:pt x="4419" y="8"/>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44087" name="Line 55"/>
          <p:cNvSpPr>
            <a:spLocks noChangeShapeType="1"/>
          </p:cNvSpPr>
          <p:nvPr/>
        </p:nvSpPr>
        <p:spPr bwMode="auto">
          <a:xfrm>
            <a:off x="1403350" y="1660525"/>
            <a:ext cx="96838" cy="0"/>
          </a:xfrm>
          <a:prstGeom prst="line">
            <a:avLst/>
          </a:prstGeom>
          <a:noFill/>
          <a:ln w="12700">
            <a:solidFill>
              <a:srgbClr val="FFFFFF"/>
            </a:solidFill>
            <a:round/>
            <a:headEnd/>
            <a:tailEnd/>
          </a:ln>
        </p:spPr>
        <p:txBody>
          <a:bodyPr/>
          <a:lstStyle/>
          <a:p>
            <a:endParaRPr lang="en-US" dirty="0"/>
          </a:p>
        </p:txBody>
      </p:sp>
      <p:sp>
        <p:nvSpPr>
          <p:cNvPr id="44088" name="Freeform 56"/>
          <p:cNvSpPr>
            <a:spLocks/>
          </p:cNvSpPr>
          <p:nvPr/>
        </p:nvSpPr>
        <p:spPr bwMode="auto">
          <a:xfrm>
            <a:off x="4098925" y="4832350"/>
            <a:ext cx="1030288" cy="165100"/>
          </a:xfrm>
          <a:custGeom>
            <a:avLst/>
            <a:gdLst>
              <a:gd name="T0" fmla="*/ 0 w 730"/>
              <a:gd name="T1" fmla="*/ 163513 h 104"/>
              <a:gd name="T2" fmla="*/ 1028877 w 730"/>
              <a:gd name="T3" fmla="*/ 163513 h 104"/>
              <a:gd name="T4" fmla="*/ 1028877 w 730"/>
              <a:gd name="T5" fmla="*/ 0 h 104"/>
              <a:gd name="T6" fmla="*/ 0 w 730"/>
              <a:gd name="T7" fmla="*/ 0 h 104"/>
              <a:gd name="T8" fmla="*/ 0 w 730"/>
              <a:gd name="T9" fmla="*/ 163513 h 104"/>
              <a:gd name="T10" fmla="*/ 0 60000 65536"/>
              <a:gd name="T11" fmla="*/ 0 60000 65536"/>
              <a:gd name="T12" fmla="*/ 0 60000 65536"/>
              <a:gd name="T13" fmla="*/ 0 60000 65536"/>
              <a:gd name="T14" fmla="*/ 0 60000 65536"/>
              <a:gd name="T15" fmla="*/ 0 w 730"/>
              <a:gd name="T16" fmla="*/ 0 h 104"/>
              <a:gd name="T17" fmla="*/ 730 w 730"/>
              <a:gd name="T18" fmla="*/ 104 h 104"/>
            </a:gdLst>
            <a:ahLst/>
            <a:cxnLst>
              <a:cxn ang="T10">
                <a:pos x="T0" y="T1"/>
              </a:cxn>
              <a:cxn ang="T11">
                <a:pos x="T2" y="T3"/>
              </a:cxn>
              <a:cxn ang="T12">
                <a:pos x="T4" y="T5"/>
              </a:cxn>
              <a:cxn ang="T13">
                <a:pos x="T6" y="T7"/>
              </a:cxn>
              <a:cxn ang="T14">
                <a:pos x="T8" y="T9"/>
              </a:cxn>
            </a:cxnLst>
            <a:rect l="T15" t="T16" r="T17" b="T18"/>
            <a:pathLst>
              <a:path w="730" h="104">
                <a:moveTo>
                  <a:pt x="0" y="103"/>
                </a:moveTo>
                <a:lnTo>
                  <a:pt x="729" y="103"/>
                </a:lnTo>
                <a:lnTo>
                  <a:pt x="729" y="0"/>
                </a:lnTo>
                <a:lnTo>
                  <a:pt x="0" y="0"/>
                </a:lnTo>
                <a:lnTo>
                  <a:pt x="0" y="103"/>
                </a:lnTo>
              </a:path>
            </a:pathLst>
          </a:custGeom>
          <a:solidFill>
            <a:srgbClr val="00FF00"/>
          </a:solidFill>
          <a:ln w="12700" cap="rnd" cmpd="sng">
            <a:noFill/>
            <a:prstDash val="solid"/>
            <a:round/>
            <a:headEnd type="none" w="med" len="med"/>
            <a:tailEnd type="none" w="med" len="med"/>
          </a:ln>
        </p:spPr>
        <p:txBody>
          <a:bodyPr/>
          <a:lstStyle/>
          <a:p>
            <a:endParaRPr lang="en-US" dirty="0"/>
          </a:p>
        </p:txBody>
      </p:sp>
      <p:sp>
        <p:nvSpPr>
          <p:cNvPr id="44089" name="Freeform 57"/>
          <p:cNvSpPr>
            <a:spLocks/>
          </p:cNvSpPr>
          <p:nvPr/>
        </p:nvSpPr>
        <p:spPr bwMode="auto">
          <a:xfrm>
            <a:off x="5162550" y="4822825"/>
            <a:ext cx="1377950" cy="165100"/>
          </a:xfrm>
          <a:custGeom>
            <a:avLst/>
            <a:gdLst>
              <a:gd name="T0" fmla="*/ 0 w 976"/>
              <a:gd name="T1" fmla="*/ 163513 h 104"/>
              <a:gd name="T2" fmla="*/ 1376538 w 976"/>
              <a:gd name="T3" fmla="*/ 163513 h 104"/>
              <a:gd name="T4" fmla="*/ 1376538 w 976"/>
              <a:gd name="T5" fmla="*/ 0 h 104"/>
              <a:gd name="T6" fmla="*/ 0 w 976"/>
              <a:gd name="T7" fmla="*/ 0 h 104"/>
              <a:gd name="T8" fmla="*/ 0 w 976"/>
              <a:gd name="T9" fmla="*/ 163513 h 104"/>
              <a:gd name="T10" fmla="*/ 0 60000 65536"/>
              <a:gd name="T11" fmla="*/ 0 60000 65536"/>
              <a:gd name="T12" fmla="*/ 0 60000 65536"/>
              <a:gd name="T13" fmla="*/ 0 60000 65536"/>
              <a:gd name="T14" fmla="*/ 0 60000 65536"/>
              <a:gd name="T15" fmla="*/ 0 w 976"/>
              <a:gd name="T16" fmla="*/ 0 h 104"/>
              <a:gd name="T17" fmla="*/ 976 w 976"/>
              <a:gd name="T18" fmla="*/ 104 h 104"/>
            </a:gdLst>
            <a:ahLst/>
            <a:cxnLst>
              <a:cxn ang="T10">
                <a:pos x="T0" y="T1"/>
              </a:cxn>
              <a:cxn ang="T11">
                <a:pos x="T2" y="T3"/>
              </a:cxn>
              <a:cxn ang="T12">
                <a:pos x="T4" y="T5"/>
              </a:cxn>
              <a:cxn ang="T13">
                <a:pos x="T6" y="T7"/>
              </a:cxn>
              <a:cxn ang="T14">
                <a:pos x="T8" y="T9"/>
              </a:cxn>
            </a:cxnLst>
            <a:rect l="T15" t="T16" r="T17" b="T18"/>
            <a:pathLst>
              <a:path w="976" h="104">
                <a:moveTo>
                  <a:pt x="0" y="103"/>
                </a:moveTo>
                <a:lnTo>
                  <a:pt x="975" y="103"/>
                </a:lnTo>
                <a:lnTo>
                  <a:pt x="975" y="0"/>
                </a:lnTo>
                <a:lnTo>
                  <a:pt x="0" y="0"/>
                </a:lnTo>
                <a:lnTo>
                  <a:pt x="0" y="103"/>
                </a:lnTo>
              </a:path>
            </a:pathLst>
          </a:custGeom>
          <a:solidFill>
            <a:srgbClr val="00FF00"/>
          </a:solidFill>
          <a:ln w="12700" cap="rnd" cmpd="sng">
            <a:noFill/>
            <a:prstDash val="solid"/>
            <a:round/>
            <a:headEnd type="none" w="med" len="med"/>
            <a:tailEnd type="none" w="med" len="med"/>
          </a:ln>
        </p:spPr>
        <p:txBody>
          <a:bodyPr/>
          <a:lstStyle/>
          <a:p>
            <a:endParaRPr lang="en-US" dirty="0"/>
          </a:p>
        </p:txBody>
      </p:sp>
      <p:sp>
        <p:nvSpPr>
          <p:cNvPr id="44090" name="Line 58"/>
          <p:cNvSpPr>
            <a:spLocks noChangeShapeType="1"/>
          </p:cNvSpPr>
          <p:nvPr/>
        </p:nvSpPr>
        <p:spPr bwMode="auto">
          <a:xfrm>
            <a:off x="2743200" y="2338388"/>
            <a:ext cx="0" cy="457200"/>
          </a:xfrm>
          <a:prstGeom prst="line">
            <a:avLst/>
          </a:prstGeom>
          <a:noFill/>
          <a:ln w="12700">
            <a:solidFill>
              <a:srgbClr val="FFFFFF"/>
            </a:solidFill>
            <a:round/>
            <a:headEnd/>
            <a:tailEnd type="triangle" w="med" len="med"/>
          </a:ln>
        </p:spPr>
        <p:txBody>
          <a:bodyPr/>
          <a:lstStyle/>
          <a:p>
            <a:endParaRPr lang="en-US" dirty="0"/>
          </a:p>
        </p:txBody>
      </p:sp>
      <p:sp>
        <p:nvSpPr>
          <p:cNvPr id="44091" name="Rectangle 59"/>
          <p:cNvSpPr>
            <a:spLocks noChangeArrowheads="1"/>
          </p:cNvSpPr>
          <p:nvPr/>
        </p:nvSpPr>
        <p:spPr bwMode="auto">
          <a:xfrm>
            <a:off x="4341813" y="1295400"/>
            <a:ext cx="1606550" cy="11207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HBsAg screening</a:t>
            </a:r>
          </a:p>
          <a:p>
            <a:pPr eaLnBrk="0" hangingPunct="0">
              <a:lnSpc>
                <a:spcPct val="90000"/>
              </a:lnSpc>
            </a:pPr>
            <a:r>
              <a:rPr lang="en-US" sz="1500" dirty="0">
                <a:latin typeface="ZapfHumnst BT" charset="0"/>
              </a:rPr>
              <a:t>of pregnant women recommended</a:t>
            </a:r>
          </a:p>
        </p:txBody>
      </p:sp>
      <p:sp>
        <p:nvSpPr>
          <p:cNvPr id="44092" name="Line 60"/>
          <p:cNvSpPr>
            <a:spLocks noChangeShapeType="1"/>
          </p:cNvSpPr>
          <p:nvPr/>
        </p:nvSpPr>
        <p:spPr bwMode="auto">
          <a:xfrm>
            <a:off x="5159375" y="2324100"/>
            <a:ext cx="0" cy="457200"/>
          </a:xfrm>
          <a:prstGeom prst="line">
            <a:avLst/>
          </a:prstGeom>
          <a:noFill/>
          <a:ln w="12700">
            <a:solidFill>
              <a:srgbClr val="FFFFFF"/>
            </a:solidFill>
            <a:round/>
            <a:headEnd/>
            <a:tailEnd type="triangle" w="med" len="med"/>
          </a:ln>
        </p:spPr>
        <p:txBody>
          <a:bodyPr/>
          <a:lstStyle/>
          <a:p>
            <a:endParaRPr lang="en-US" dirty="0"/>
          </a:p>
        </p:txBody>
      </p:sp>
      <p:sp>
        <p:nvSpPr>
          <p:cNvPr id="44093" name="Rectangle 61"/>
          <p:cNvSpPr>
            <a:spLocks noChangeArrowheads="1"/>
          </p:cNvSpPr>
          <p:nvPr/>
        </p:nvSpPr>
        <p:spPr bwMode="auto">
          <a:xfrm>
            <a:off x="5965825" y="1614488"/>
            <a:ext cx="1501775" cy="70802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Infant</a:t>
            </a:r>
          </a:p>
          <a:p>
            <a:pPr eaLnBrk="0" hangingPunct="0">
              <a:lnSpc>
                <a:spcPct val="90000"/>
              </a:lnSpc>
            </a:pPr>
            <a:r>
              <a:rPr lang="en-US" sz="1500" dirty="0">
                <a:latin typeface="ZapfHumnst BT" charset="0"/>
              </a:rPr>
              <a:t>immunization</a:t>
            </a:r>
          </a:p>
          <a:p>
            <a:pPr eaLnBrk="0" hangingPunct="0">
              <a:lnSpc>
                <a:spcPct val="90000"/>
              </a:lnSpc>
            </a:pPr>
            <a:r>
              <a:rPr lang="en-US" sz="1500" dirty="0">
                <a:latin typeface="ZapfHumnst BT" charset="0"/>
              </a:rPr>
              <a:t>recommended</a:t>
            </a:r>
          </a:p>
        </p:txBody>
      </p:sp>
      <p:sp>
        <p:nvSpPr>
          <p:cNvPr id="44094" name="Line 62"/>
          <p:cNvSpPr>
            <a:spLocks noChangeShapeType="1"/>
          </p:cNvSpPr>
          <p:nvPr/>
        </p:nvSpPr>
        <p:spPr bwMode="auto">
          <a:xfrm>
            <a:off x="6248400" y="2322513"/>
            <a:ext cx="0" cy="457200"/>
          </a:xfrm>
          <a:prstGeom prst="line">
            <a:avLst/>
          </a:prstGeom>
          <a:noFill/>
          <a:ln w="12700">
            <a:solidFill>
              <a:srgbClr val="FFFFFF"/>
            </a:solidFill>
            <a:round/>
            <a:headEnd/>
            <a:tailEnd type="triangle" w="med" len="med"/>
          </a:ln>
        </p:spPr>
        <p:txBody>
          <a:bodyPr/>
          <a:lstStyle/>
          <a:p>
            <a:endParaRPr lang="en-US" dirty="0"/>
          </a:p>
        </p:txBody>
      </p:sp>
      <p:sp>
        <p:nvSpPr>
          <p:cNvPr id="44095" name="Rectangle 63"/>
          <p:cNvSpPr>
            <a:spLocks noChangeArrowheads="1"/>
          </p:cNvSpPr>
          <p:nvPr/>
        </p:nvSpPr>
        <p:spPr bwMode="auto">
          <a:xfrm>
            <a:off x="5864225" y="2852738"/>
            <a:ext cx="1322388" cy="501650"/>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OSHA Rule</a:t>
            </a:r>
          </a:p>
          <a:p>
            <a:pPr eaLnBrk="0" hangingPunct="0">
              <a:lnSpc>
                <a:spcPct val="90000"/>
              </a:lnSpc>
            </a:pPr>
            <a:r>
              <a:rPr lang="en-US" sz="1500" dirty="0">
                <a:latin typeface="ZapfHumnst BT" charset="0"/>
              </a:rPr>
              <a:t>enacted</a:t>
            </a:r>
          </a:p>
        </p:txBody>
      </p:sp>
      <p:sp>
        <p:nvSpPr>
          <p:cNvPr id="44096" name="Line 64"/>
          <p:cNvSpPr>
            <a:spLocks noChangeShapeType="1"/>
          </p:cNvSpPr>
          <p:nvPr/>
        </p:nvSpPr>
        <p:spPr bwMode="auto">
          <a:xfrm>
            <a:off x="6535738" y="3340100"/>
            <a:ext cx="0" cy="457200"/>
          </a:xfrm>
          <a:prstGeom prst="line">
            <a:avLst/>
          </a:prstGeom>
          <a:noFill/>
          <a:ln w="12700">
            <a:solidFill>
              <a:srgbClr val="FFFFFF"/>
            </a:solidFill>
            <a:round/>
            <a:headEnd/>
            <a:tailEnd type="triangle" w="med" len="med"/>
          </a:ln>
        </p:spPr>
        <p:txBody>
          <a:bodyPr/>
          <a:lstStyle/>
          <a:p>
            <a:endParaRPr lang="en-US" dirty="0"/>
          </a:p>
        </p:txBody>
      </p:sp>
      <p:sp>
        <p:nvSpPr>
          <p:cNvPr id="44097" name="Rectangle 65"/>
          <p:cNvSpPr>
            <a:spLocks noChangeArrowheads="1"/>
          </p:cNvSpPr>
          <p:nvPr/>
        </p:nvSpPr>
        <p:spPr bwMode="auto">
          <a:xfrm>
            <a:off x="6846888" y="3436938"/>
            <a:ext cx="1535112" cy="70802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Adolescent immunization recommended</a:t>
            </a:r>
          </a:p>
        </p:txBody>
      </p:sp>
      <p:sp>
        <p:nvSpPr>
          <p:cNvPr id="44098" name="Line 66"/>
          <p:cNvSpPr>
            <a:spLocks noChangeShapeType="1"/>
          </p:cNvSpPr>
          <p:nvPr/>
        </p:nvSpPr>
        <p:spPr bwMode="auto">
          <a:xfrm>
            <a:off x="7543800" y="4146550"/>
            <a:ext cx="0" cy="457200"/>
          </a:xfrm>
          <a:prstGeom prst="line">
            <a:avLst/>
          </a:prstGeom>
          <a:noFill/>
          <a:ln w="12700">
            <a:solidFill>
              <a:srgbClr val="FFFFFF"/>
            </a:solidFill>
            <a:round/>
            <a:headEnd/>
            <a:tailEnd type="triangle" w="med" len="med"/>
          </a:ln>
        </p:spPr>
        <p:txBody>
          <a:bodyPr/>
          <a:lstStyle/>
          <a:p>
            <a:endParaRPr lang="en-US" dirty="0"/>
          </a:p>
        </p:txBody>
      </p:sp>
      <p:sp>
        <p:nvSpPr>
          <p:cNvPr id="44099" name="Rectangle 67"/>
          <p:cNvSpPr>
            <a:spLocks noChangeArrowheads="1"/>
          </p:cNvSpPr>
          <p:nvPr/>
        </p:nvSpPr>
        <p:spPr bwMode="auto">
          <a:xfrm>
            <a:off x="7524750" y="4802188"/>
            <a:ext cx="369888" cy="820737"/>
          </a:xfrm>
          <a:prstGeom prst="rect">
            <a:avLst/>
          </a:prstGeom>
          <a:noFill/>
          <a:ln w="12700">
            <a:noFill/>
            <a:miter lim="800000"/>
            <a:headEnd/>
            <a:tailEnd/>
          </a:ln>
        </p:spPr>
        <p:txBody>
          <a:bodyPr wrap="none" lIns="90488" tIns="44450" rIns="90488" bIns="44450">
            <a:spAutoFit/>
          </a:bodyPr>
          <a:lstStyle/>
          <a:p>
            <a:pPr algn="l" eaLnBrk="0" hangingPunct="0"/>
            <a:r>
              <a:rPr lang="en-US" sz="4800" dirty="0"/>
              <a:t>*</a:t>
            </a:r>
          </a:p>
        </p:txBody>
      </p:sp>
      <p:sp>
        <p:nvSpPr>
          <p:cNvPr id="44100" name="Rectangle 68"/>
          <p:cNvSpPr>
            <a:spLocks noChangeArrowheads="1"/>
          </p:cNvSpPr>
          <p:nvPr/>
        </p:nvSpPr>
        <p:spPr bwMode="auto">
          <a:xfrm>
            <a:off x="3733800" y="4953000"/>
            <a:ext cx="1482725" cy="914400"/>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Decline among homosexual  men &amp; HCWs</a:t>
            </a:r>
          </a:p>
        </p:txBody>
      </p:sp>
      <p:sp>
        <p:nvSpPr>
          <p:cNvPr id="44101" name="Rectangle 69"/>
          <p:cNvSpPr>
            <a:spLocks noChangeArrowheads="1"/>
          </p:cNvSpPr>
          <p:nvPr/>
        </p:nvSpPr>
        <p:spPr bwMode="auto">
          <a:xfrm>
            <a:off x="5187950" y="5056188"/>
            <a:ext cx="1593850" cy="70802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Decline among injecting</a:t>
            </a:r>
          </a:p>
          <a:p>
            <a:pPr eaLnBrk="0" hangingPunct="0">
              <a:lnSpc>
                <a:spcPct val="90000"/>
              </a:lnSpc>
            </a:pPr>
            <a:r>
              <a:rPr lang="en-US" sz="1500" dirty="0">
                <a:latin typeface="ZapfHumnst BT" charset="0"/>
              </a:rPr>
              <a:t>drug users</a:t>
            </a:r>
          </a:p>
        </p:txBody>
      </p:sp>
      <p:sp>
        <p:nvSpPr>
          <p:cNvPr id="44102" name="Rectangle 70"/>
          <p:cNvSpPr>
            <a:spLocks noChangeArrowheads="1"/>
          </p:cNvSpPr>
          <p:nvPr/>
        </p:nvSpPr>
        <p:spPr bwMode="auto">
          <a:xfrm>
            <a:off x="996950" y="150495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80</a:t>
            </a:r>
          </a:p>
        </p:txBody>
      </p:sp>
      <p:sp>
        <p:nvSpPr>
          <p:cNvPr id="44103" name="Rectangle 71"/>
          <p:cNvSpPr>
            <a:spLocks noChangeArrowheads="1"/>
          </p:cNvSpPr>
          <p:nvPr/>
        </p:nvSpPr>
        <p:spPr bwMode="auto">
          <a:xfrm>
            <a:off x="996950" y="203200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70</a:t>
            </a:r>
          </a:p>
        </p:txBody>
      </p:sp>
      <p:sp>
        <p:nvSpPr>
          <p:cNvPr id="44104" name="Rectangle 72"/>
          <p:cNvSpPr>
            <a:spLocks noChangeArrowheads="1"/>
          </p:cNvSpPr>
          <p:nvPr/>
        </p:nvSpPr>
        <p:spPr bwMode="auto">
          <a:xfrm>
            <a:off x="996950" y="255905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60</a:t>
            </a:r>
          </a:p>
        </p:txBody>
      </p:sp>
      <p:sp>
        <p:nvSpPr>
          <p:cNvPr id="44105" name="Rectangle 73"/>
          <p:cNvSpPr>
            <a:spLocks noChangeArrowheads="1"/>
          </p:cNvSpPr>
          <p:nvPr/>
        </p:nvSpPr>
        <p:spPr bwMode="auto">
          <a:xfrm>
            <a:off x="996950" y="309245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50</a:t>
            </a:r>
          </a:p>
        </p:txBody>
      </p:sp>
      <p:sp>
        <p:nvSpPr>
          <p:cNvPr id="44106" name="Rectangle 74"/>
          <p:cNvSpPr>
            <a:spLocks noChangeArrowheads="1"/>
          </p:cNvSpPr>
          <p:nvPr/>
        </p:nvSpPr>
        <p:spPr bwMode="auto">
          <a:xfrm>
            <a:off x="996950" y="361950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40</a:t>
            </a:r>
          </a:p>
        </p:txBody>
      </p:sp>
      <p:sp>
        <p:nvSpPr>
          <p:cNvPr id="44107" name="Rectangle 75"/>
          <p:cNvSpPr>
            <a:spLocks noChangeArrowheads="1"/>
          </p:cNvSpPr>
          <p:nvPr/>
        </p:nvSpPr>
        <p:spPr bwMode="auto">
          <a:xfrm>
            <a:off x="996950" y="415290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30</a:t>
            </a:r>
          </a:p>
        </p:txBody>
      </p:sp>
      <p:sp>
        <p:nvSpPr>
          <p:cNvPr id="44108" name="Rectangle 76"/>
          <p:cNvSpPr>
            <a:spLocks noChangeArrowheads="1"/>
          </p:cNvSpPr>
          <p:nvPr/>
        </p:nvSpPr>
        <p:spPr bwMode="auto">
          <a:xfrm>
            <a:off x="996950" y="467995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20</a:t>
            </a:r>
          </a:p>
        </p:txBody>
      </p:sp>
      <p:sp>
        <p:nvSpPr>
          <p:cNvPr id="44109" name="Rectangle 77"/>
          <p:cNvSpPr>
            <a:spLocks noChangeArrowheads="1"/>
          </p:cNvSpPr>
          <p:nvPr/>
        </p:nvSpPr>
        <p:spPr bwMode="auto">
          <a:xfrm>
            <a:off x="996950" y="520700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10</a:t>
            </a:r>
          </a:p>
        </p:txBody>
      </p:sp>
      <p:sp>
        <p:nvSpPr>
          <p:cNvPr id="44110" name="Rectangle 78"/>
          <p:cNvSpPr>
            <a:spLocks noChangeArrowheads="1"/>
          </p:cNvSpPr>
          <p:nvPr/>
        </p:nvSpPr>
        <p:spPr bwMode="auto">
          <a:xfrm>
            <a:off x="1035050" y="5721350"/>
            <a:ext cx="403225"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0</a:t>
            </a:r>
          </a:p>
        </p:txBody>
      </p:sp>
      <p:sp>
        <p:nvSpPr>
          <p:cNvPr id="44111" name="Rectangle 79"/>
          <p:cNvSpPr>
            <a:spLocks noChangeArrowheads="1"/>
          </p:cNvSpPr>
          <p:nvPr/>
        </p:nvSpPr>
        <p:spPr bwMode="auto">
          <a:xfrm>
            <a:off x="1441450" y="6000750"/>
            <a:ext cx="403225"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78</a:t>
            </a:r>
          </a:p>
        </p:txBody>
      </p:sp>
      <p:sp>
        <p:nvSpPr>
          <p:cNvPr id="44112" name="Rectangle 80"/>
          <p:cNvSpPr>
            <a:spLocks noChangeArrowheads="1"/>
          </p:cNvSpPr>
          <p:nvPr/>
        </p:nvSpPr>
        <p:spPr bwMode="auto">
          <a:xfrm>
            <a:off x="1792288" y="6000750"/>
            <a:ext cx="401637"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79</a:t>
            </a:r>
          </a:p>
        </p:txBody>
      </p:sp>
      <p:sp>
        <p:nvSpPr>
          <p:cNvPr id="44113" name="Rectangle 81"/>
          <p:cNvSpPr>
            <a:spLocks noChangeArrowheads="1"/>
          </p:cNvSpPr>
          <p:nvPr/>
        </p:nvSpPr>
        <p:spPr bwMode="auto">
          <a:xfrm>
            <a:off x="2147888" y="6007100"/>
            <a:ext cx="401637"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80</a:t>
            </a:r>
          </a:p>
        </p:txBody>
      </p:sp>
      <p:sp>
        <p:nvSpPr>
          <p:cNvPr id="44114" name="Rectangle 82"/>
          <p:cNvSpPr>
            <a:spLocks noChangeArrowheads="1"/>
          </p:cNvSpPr>
          <p:nvPr/>
        </p:nvSpPr>
        <p:spPr bwMode="auto">
          <a:xfrm>
            <a:off x="2497138" y="6000750"/>
            <a:ext cx="403225"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81</a:t>
            </a:r>
          </a:p>
        </p:txBody>
      </p:sp>
      <p:sp>
        <p:nvSpPr>
          <p:cNvPr id="44115" name="Rectangle 83"/>
          <p:cNvSpPr>
            <a:spLocks noChangeArrowheads="1"/>
          </p:cNvSpPr>
          <p:nvPr/>
        </p:nvSpPr>
        <p:spPr bwMode="auto">
          <a:xfrm>
            <a:off x="2841625" y="6000750"/>
            <a:ext cx="403225"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82</a:t>
            </a:r>
          </a:p>
        </p:txBody>
      </p:sp>
      <p:sp>
        <p:nvSpPr>
          <p:cNvPr id="44116" name="Rectangle 84"/>
          <p:cNvSpPr>
            <a:spLocks noChangeArrowheads="1"/>
          </p:cNvSpPr>
          <p:nvPr/>
        </p:nvSpPr>
        <p:spPr bwMode="auto">
          <a:xfrm>
            <a:off x="3197225" y="6000750"/>
            <a:ext cx="403225"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83</a:t>
            </a:r>
          </a:p>
        </p:txBody>
      </p:sp>
      <p:sp>
        <p:nvSpPr>
          <p:cNvPr id="44117" name="Rectangle 85"/>
          <p:cNvSpPr>
            <a:spLocks noChangeArrowheads="1"/>
          </p:cNvSpPr>
          <p:nvPr/>
        </p:nvSpPr>
        <p:spPr bwMode="auto">
          <a:xfrm>
            <a:off x="3541713" y="6000750"/>
            <a:ext cx="401637"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84</a:t>
            </a:r>
          </a:p>
        </p:txBody>
      </p:sp>
      <p:sp>
        <p:nvSpPr>
          <p:cNvPr id="44118" name="Rectangle 86"/>
          <p:cNvSpPr>
            <a:spLocks noChangeArrowheads="1"/>
          </p:cNvSpPr>
          <p:nvPr/>
        </p:nvSpPr>
        <p:spPr bwMode="auto">
          <a:xfrm>
            <a:off x="3897313" y="6000750"/>
            <a:ext cx="401637"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85</a:t>
            </a:r>
          </a:p>
        </p:txBody>
      </p:sp>
      <p:sp>
        <p:nvSpPr>
          <p:cNvPr id="44119" name="Rectangle 87"/>
          <p:cNvSpPr>
            <a:spLocks noChangeArrowheads="1"/>
          </p:cNvSpPr>
          <p:nvPr/>
        </p:nvSpPr>
        <p:spPr bwMode="auto">
          <a:xfrm>
            <a:off x="4241800" y="600710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86</a:t>
            </a:r>
          </a:p>
        </p:txBody>
      </p:sp>
      <p:sp>
        <p:nvSpPr>
          <p:cNvPr id="44120" name="Rectangle 88"/>
          <p:cNvSpPr>
            <a:spLocks noChangeArrowheads="1"/>
          </p:cNvSpPr>
          <p:nvPr/>
        </p:nvSpPr>
        <p:spPr bwMode="auto">
          <a:xfrm>
            <a:off x="4597400" y="600075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87</a:t>
            </a:r>
          </a:p>
        </p:txBody>
      </p:sp>
      <p:sp>
        <p:nvSpPr>
          <p:cNvPr id="44121" name="Rectangle 89"/>
          <p:cNvSpPr>
            <a:spLocks noChangeArrowheads="1"/>
          </p:cNvSpPr>
          <p:nvPr/>
        </p:nvSpPr>
        <p:spPr bwMode="auto">
          <a:xfrm>
            <a:off x="4941888" y="6000750"/>
            <a:ext cx="401637"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88</a:t>
            </a:r>
          </a:p>
        </p:txBody>
      </p:sp>
      <p:sp>
        <p:nvSpPr>
          <p:cNvPr id="44122" name="Rectangle 90"/>
          <p:cNvSpPr>
            <a:spLocks noChangeArrowheads="1"/>
          </p:cNvSpPr>
          <p:nvPr/>
        </p:nvSpPr>
        <p:spPr bwMode="auto">
          <a:xfrm>
            <a:off x="5291138" y="6000750"/>
            <a:ext cx="403225"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89</a:t>
            </a:r>
          </a:p>
        </p:txBody>
      </p:sp>
      <p:sp>
        <p:nvSpPr>
          <p:cNvPr id="44123" name="Rectangle 91"/>
          <p:cNvSpPr>
            <a:spLocks noChangeArrowheads="1"/>
          </p:cNvSpPr>
          <p:nvPr/>
        </p:nvSpPr>
        <p:spPr bwMode="auto">
          <a:xfrm>
            <a:off x="5641975" y="600075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90</a:t>
            </a:r>
          </a:p>
        </p:txBody>
      </p:sp>
      <p:sp>
        <p:nvSpPr>
          <p:cNvPr id="44124" name="Rectangle 92"/>
          <p:cNvSpPr>
            <a:spLocks noChangeArrowheads="1"/>
          </p:cNvSpPr>
          <p:nvPr/>
        </p:nvSpPr>
        <p:spPr bwMode="auto">
          <a:xfrm>
            <a:off x="5991225" y="6000750"/>
            <a:ext cx="403225"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91</a:t>
            </a:r>
          </a:p>
        </p:txBody>
      </p:sp>
      <p:sp>
        <p:nvSpPr>
          <p:cNvPr id="44125" name="Rectangle 93"/>
          <p:cNvSpPr>
            <a:spLocks noChangeArrowheads="1"/>
          </p:cNvSpPr>
          <p:nvPr/>
        </p:nvSpPr>
        <p:spPr bwMode="auto">
          <a:xfrm>
            <a:off x="6342063" y="6000750"/>
            <a:ext cx="401637"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92</a:t>
            </a:r>
          </a:p>
        </p:txBody>
      </p:sp>
      <p:sp>
        <p:nvSpPr>
          <p:cNvPr id="44126" name="Rectangle 94"/>
          <p:cNvSpPr>
            <a:spLocks noChangeArrowheads="1"/>
          </p:cNvSpPr>
          <p:nvPr/>
        </p:nvSpPr>
        <p:spPr bwMode="auto">
          <a:xfrm>
            <a:off x="6697663" y="6000750"/>
            <a:ext cx="401637"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93</a:t>
            </a:r>
          </a:p>
        </p:txBody>
      </p:sp>
      <p:sp>
        <p:nvSpPr>
          <p:cNvPr id="44127" name="Rectangle 95"/>
          <p:cNvSpPr>
            <a:spLocks noChangeArrowheads="1"/>
          </p:cNvSpPr>
          <p:nvPr/>
        </p:nvSpPr>
        <p:spPr bwMode="auto">
          <a:xfrm>
            <a:off x="7035800" y="6000750"/>
            <a:ext cx="419100"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94</a:t>
            </a:r>
          </a:p>
        </p:txBody>
      </p:sp>
      <p:sp>
        <p:nvSpPr>
          <p:cNvPr id="44128" name="Rectangle 96"/>
          <p:cNvSpPr>
            <a:spLocks noChangeArrowheads="1"/>
          </p:cNvSpPr>
          <p:nvPr/>
        </p:nvSpPr>
        <p:spPr bwMode="auto">
          <a:xfrm>
            <a:off x="7391400" y="6000750"/>
            <a:ext cx="401638" cy="295275"/>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500" dirty="0">
                <a:latin typeface="ZapfHumnst BT" charset="0"/>
              </a:rPr>
              <a:t>95</a:t>
            </a:r>
          </a:p>
        </p:txBody>
      </p:sp>
      <p:sp>
        <p:nvSpPr>
          <p:cNvPr id="44129" name="Rectangle 97"/>
          <p:cNvSpPr>
            <a:spLocks noChangeArrowheads="1"/>
          </p:cNvSpPr>
          <p:nvPr/>
        </p:nvSpPr>
        <p:spPr bwMode="auto">
          <a:xfrm>
            <a:off x="4387850" y="6276975"/>
            <a:ext cx="698500" cy="423863"/>
          </a:xfrm>
          <a:prstGeom prst="rect">
            <a:avLst/>
          </a:prstGeom>
          <a:noFill/>
          <a:ln w="12700">
            <a:noFill/>
            <a:miter lim="800000"/>
            <a:headEnd/>
            <a:tailEnd/>
          </a:ln>
        </p:spPr>
        <p:txBody>
          <a:bodyPr wrap="none" lIns="90488" tIns="44450" rIns="90488" bIns="44450">
            <a:spAutoFit/>
          </a:bodyPr>
          <a:lstStyle/>
          <a:p>
            <a:pPr algn="l" eaLnBrk="0" hangingPunct="0"/>
            <a:r>
              <a:rPr lang="en-US" sz="2200" dirty="0">
                <a:solidFill>
                  <a:srgbClr val="FCFEB9"/>
                </a:solidFill>
              </a:rPr>
              <a:t>Year</a:t>
            </a:r>
          </a:p>
        </p:txBody>
      </p:sp>
      <p:sp>
        <p:nvSpPr>
          <p:cNvPr id="44130" name="Rectangle 98"/>
          <p:cNvSpPr>
            <a:spLocks noChangeArrowheads="1"/>
          </p:cNvSpPr>
          <p:nvPr/>
        </p:nvSpPr>
        <p:spPr bwMode="auto">
          <a:xfrm rot="-5400000">
            <a:off x="-1254125" y="3346450"/>
            <a:ext cx="3792538" cy="350838"/>
          </a:xfrm>
          <a:prstGeom prst="rect">
            <a:avLst/>
          </a:prstGeom>
          <a:noFill/>
          <a:ln w="12700">
            <a:noFill/>
            <a:miter lim="800000"/>
            <a:headEnd/>
            <a:tailEnd/>
          </a:ln>
        </p:spPr>
        <p:txBody>
          <a:bodyPr lIns="90488" tIns="44450" rIns="90488" bIns="44450">
            <a:spAutoFit/>
          </a:bodyPr>
          <a:lstStyle/>
          <a:p>
            <a:pPr algn="l" eaLnBrk="0" hangingPunct="0"/>
            <a:r>
              <a:rPr lang="en-US" sz="2000" dirty="0">
                <a:solidFill>
                  <a:srgbClr val="FCFEB9"/>
                </a:solidFill>
              </a:rPr>
              <a:t>Cases per 100,000 Population</a:t>
            </a:r>
          </a:p>
        </p:txBody>
      </p:sp>
      <p:sp>
        <p:nvSpPr>
          <p:cNvPr id="44131" name="Rectangle 99"/>
          <p:cNvSpPr>
            <a:spLocks noChangeArrowheads="1"/>
          </p:cNvSpPr>
          <p:nvPr/>
        </p:nvSpPr>
        <p:spPr bwMode="auto">
          <a:xfrm>
            <a:off x="420688" y="6365875"/>
            <a:ext cx="1965325" cy="417513"/>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2400" dirty="0">
                <a:latin typeface="ZapfHumnst BT" charset="0"/>
              </a:rPr>
              <a:t>*</a:t>
            </a:r>
            <a:r>
              <a:rPr lang="en-US" sz="1500" dirty="0">
                <a:latin typeface="ZapfHumnst BT" charset="0"/>
              </a:rPr>
              <a:t> Provisional date</a:t>
            </a:r>
          </a:p>
        </p:txBody>
      </p:sp>
      <p:pic>
        <p:nvPicPr>
          <p:cNvPr id="44132" name="Picture 100" descr="cdclogodarkblue"/>
          <p:cNvPicPr>
            <a:picLocks noChangeAspect="1" noChangeArrowheads="1"/>
          </p:cNvPicPr>
          <p:nvPr/>
        </p:nvPicPr>
        <p:blipFill>
          <a:blip r:embed="rId3" cstate="print"/>
          <a:srcRect/>
          <a:stretch>
            <a:fillRect/>
          </a:stretch>
        </p:blipFill>
        <p:spPr bwMode="auto">
          <a:xfrm>
            <a:off x="8302625" y="6216650"/>
            <a:ext cx="765175" cy="565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600" dirty="0" smtClean="0">
                <a:solidFill>
                  <a:srgbClr val="FFFF00"/>
                </a:solidFill>
                <a:latin typeface="Arial" pitchFamily="34" charset="0"/>
                <a:cs typeface="Arial" pitchFamily="34" charset="0"/>
              </a:rPr>
              <a:t>Acute Hepatitis B Cases per 100,000 Population, Georgia vs. U.S. by Year</a:t>
            </a:r>
            <a:endParaRPr lang="en-US" sz="3600" dirty="0">
              <a:solidFill>
                <a:srgbClr val="FFFF00"/>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685800" y="1752600"/>
          <a:ext cx="84582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962400" y="5943600"/>
            <a:ext cx="1219200" cy="369332"/>
          </a:xfrm>
          <a:prstGeom prst="rect">
            <a:avLst/>
          </a:prstGeom>
          <a:noFill/>
        </p:spPr>
        <p:txBody>
          <a:bodyPr wrap="square" rtlCol="0">
            <a:spAutoFit/>
          </a:bodyPr>
          <a:lstStyle/>
          <a:p>
            <a:r>
              <a:rPr lang="en-US" sz="1800" dirty="0" smtClean="0">
                <a:solidFill>
                  <a:srgbClr val="FFFF00"/>
                </a:solidFill>
              </a:rPr>
              <a:t>Year</a:t>
            </a:r>
            <a:endParaRPr lang="en-US" sz="1800" dirty="0">
              <a:solidFill>
                <a:srgbClr val="FFFF00"/>
              </a:solidFill>
            </a:endParaRPr>
          </a:p>
        </p:txBody>
      </p:sp>
      <p:sp>
        <p:nvSpPr>
          <p:cNvPr id="6" name="TextBox 5"/>
          <p:cNvSpPr txBox="1"/>
          <p:nvPr/>
        </p:nvSpPr>
        <p:spPr>
          <a:xfrm rot="16200000">
            <a:off x="-1453634" y="3511034"/>
            <a:ext cx="3886200" cy="369332"/>
          </a:xfrm>
          <a:prstGeom prst="rect">
            <a:avLst/>
          </a:prstGeom>
          <a:noFill/>
        </p:spPr>
        <p:txBody>
          <a:bodyPr wrap="square" rtlCol="0">
            <a:spAutoFit/>
          </a:bodyPr>
          <a:lstStyle/>
          <a:p>
            <a:r>
              <a:rPr lang="en-US" sz="1800" dirty="0" smtClean="0">
                <a:solidFill>
                  <a:srgbClr val="FFFF00"/>
                </a:solidFill>
              </a:rPr>
              <a:t>Rate per 100,000 population</a:t>
            </a:r>
            <a:endParaRPr lang="en-US" sz="1800" dirty="0">
              <a:solidFill>
                <a:srgbClr val="FFFF00"/>
              </a:solidFill>
            </a:endParaRPr>
          </a:p>
        </p:txBody>
      </p:sp>
      <p:sp>
        <p:nvSpPr>
          <p:cNvPr id="7" name="TextBox 6"/>
          <p:cNvSpPr txBox="1"/>
          <p:nvPr/>
        </p:nvSpPr>
        <p:spPr>
          <a:xfrm>
            <a:off x="4800600" y="4724400"/>
            <a:ext cx="304800" cy="369332"/>
          </a:xfrm>
          <a:prstGeom prst="rect">
            <a:avLst/>
          </a:prstGeom>
          <a:noFill/>
        </p:spPr>
        <p:txBody>
          <a:bodyPr wrap="square" rtlCol="0">
            <a:spAutoFit/>
          </a:bodyPr>
          <a:lstStyle/>
          <a:p>
            <a:r>
              <a:rPr lang="en-US" sz="1800" dirty="0" smtClean="0"/>
              <a:t>*</a:t>
            </a:r>
            <a:endParaRPr lang="en-US" sz="1800" dirty="0"/>
          </a:p>
        </p:txBody>
      </p:sp>
      <p:sp>
        <p:nvSpPr>
          <p:cNvPr id="8" name="TextBox 7"/>
          <p:cNvSpPr txBox="1"/>
          <p:nvPr/>
        </p:nvSpPr>
        <p:spPr>
          <a:xfrm>
            <a:off x="5334000" y="4724400"/>
            <a:ext cx="533400" cy="369332"/>
          </a:xfrm>
          <a:prstGeom prst="rect">
            <a:avLst/>
          </a:prstGeom>
          <a:noFill/>
        </p:spPr>
        <p:txBody>
          <a:bodyPr wrap="square" rtlCol="0">
            <a:spAutoFit/>
          </a:bodyPr>
          <a:lstStyle/>
          <a:p>
            <a:r>
              <a:rPr lang="en-US" sz="1800" dirty="0" smtClean="0"/>
              <a:t>**</a:t>
            </a:r>
            <a:endParaRPr lang="en-US" sz="1800" dirty="0"/>
          </a:p>
        </p:txBody>
      </p:sp>
      <p:sp>
        <p:nvSpPr>
          <p:cNvPr id="9" name="TextBox 8"/>
          <p:cNvSpPr txBox="1"/>
          <p:nvPr/>
        </p:nvSpPr>
        <p:spPr>
          <a:xfrm>
            <a:off x="152400" y="6336268"/>
            <a:ext cx="2743200" cy="369332"/>
          </a:xfrm>
          <a:prstGeom prst="rect">
            <a:avLst/>
          </a:prstGeom>
          <a:noFill/>
        </p:spPr>
        <p:txBody>
          <a:bodyPr wrap="square" rtlCol="0">
            <a:spAutoFit/>
          </a:bodyPr>
          <a:lstStyle/>
          <a:p>
            <a:r>
              <a:rPr lang="en-US" sz="1800" b="0" dirty="0" smtClean="0"/>
              <a:t>*excludes cases from AZ</a:t>
            </a:r>
            <a:endParaRPr lang="en-US" sz="1800" b="0" dirty="0"/>
          </a:p>
        </p:txBody>
      </p:sp>
      <p:sp>
        <p:nvSpPr>
          <p:cNvPr id="10" name="TextBox 9"/>
          <p:cNvSpPr txBox="1"/>
          <p:nvPr/>
        </p:nvSpPr>
        <p:spPr>
          <a:xfrm>
            <a:off x="5257800" y="6324600"/>
            <a:ext cx="3733800" cy="369332"/>
          </a:xfrm>
          <a:prstGeom prst="rect">
            <a:avLst/>
          </a:prstGeom>
          <a:noFill/>
        </p:spPr>
        <p:txBody>
          <a:bodyPr wrap="square" rtlCol="0">
            <a:spAutoFit/>
          </a:bodyPr>
          <a:lstStyle/>
          <a:p>
            <a:r>
              <a:rPr lang="en-US" sz="1800" b="0" dirty="0" smtClean="0"/>
              <a:t>**excludes cases from Wash., DC</a:t>
            </a:r>
            <a:endParaRPr lang="en-US" sz="1800" b="0" dirty="0"/>
          </a:p>
        </p:txBody>
      </p:sp>
      <p:sp>
        <p:nvSpPr>
          <p:cNvPr id="11" name="TextBox 10"/>
          <p:cNvSpPr txBox="1"/>
          <p:nvPr/>
        </p:nvSpPr>
        <p:spPr>
          <a:xfrm>
            <a:off x="8153400" y="4343400"/>
            <a:ext cx="533400" cy="338554"/>
          </a:xfrm>
          <a:prstGeom prst="rect">
            <a:avLst/>
          </a:prstGeom>
          <a:noFill/>
        </p:spPr>
        <p:txBody>
          <a:bodyPr wrap="square" rtlCol="0">
            <a:spAutoFit/>
          </a:bodyPr>
          <a:lstStyle/>
          <a:p>
            <a:r>
              <a:rPr lang="en-US" sz="1600" dirty="0" smtClean="0"/>
              <a:t>1.4</a:t>
            </a:r>
            <a:endParaRPr lang="en-US"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0"/>
            <a:ext cx="8686800" cy="914400"/>
          </a:xfrm>
        </p:spPr>
        <p:txBody>
          <a:bodyPr/>
          <a:lstStyle/>
          <a:p>
            <a:pPr eaLnBrk="1" hangingPunct="1"/>
            <a:r>
              <a:rPr lang="en-US" sz="3200" b="1" dirty="0" smtClean="0">
                <a:solidFill>
                  <a:srgbClr val="FFFF00"/>
                </a:solidFill>
                <a:latin typeface="Arial" charset="0"/>
                <a:cs typeface="Arial" charset="0"/>
              </a:rPr>
              <a:t>Hepatitis B Incidence Rates,* 2011 </a:t>
            </a:r>
          </a:p>
        </p:txBody>
      </p:sp>
      <p:sp>
        <p:nvSpPr>
          <p:cNvPr id="45060" name="Rectangle 3"/>
          <p:cNvSpPr>
            <a:spLocks noChangeArrowheads="1"/>
          </p:cNvSpPr>
          <p:nvPr/>
        </p:nvSpPr>
        <p:spPr bwMode="auto">
          <a:xfrm>
            <a:off x="5562600" y="1524001"/>
            <a:ext cx="3429000" cy="2985433"/>
          </a:xfrm>
          <a:prstGeom prst="rect">
            <a:avLst/>
          </a:prstGeom>
          <a:noFill/>
          <a:ln w="9525">
            <a:noFill/>
            <a:miter lim="800000"/>
            <a:headEnd/>
            <a:tailEnd/>
          </a:ln>
        </p:spPr>
        <p:txBody>
          <a:bodyPr wrap="square">
            <a:spAutoFit/>
          </a:bodyPr>
          <a:lstStyle/>
          <a:p>
            <a:pPr algn="r"/>
            <a:r>
              <a:rPr lang="en-US" sz="2400" b="0" dirty="0">
                <a:cs typeface="Arial" charset="0"/>
              </a:rPr>
              <a:t>United </a:t>
            </a:r>
            <a:r>
              <a:rPr lang="en-US" sz="2400" b="0" dirty="0" smtClean="0">
                <a:cs typeface="Arial" charset="0"/>
              </a:rPr>
              <a:t>States – not yet published</a:t>
            </a:r>
            <a:endParaRPr lang="en-US" sz="2400" b="0" dirty="0">
              <a:cs typeface="Arial" charset="0"/>
            </a:endParaRPr>
          </a:p>
          <a:p>
            <a:pPr algn="r"/>
            <a:r>
              <a:rPr lang="en-US" sz="2400" b="0" dirty="0" smtClean="0">
                <a:cs typeface="Arial" charset="0"/>
              </a:rPr>
              <a:t>Georgia – 1.4 </a:t>
            </a:r>
            <a:endParaRPr lang="en-US" sz="2400" b="0" dirty="0">
              <a:cs typeface="Arial" charset="0"/>
            </a:endParaRPr>
          </a:p>
          <a:p>
            <a:pPr algn="r"/>
            <a:endParaRPr lang="en-US" sz="2800" b="0" dirty="0">
              <a:cs typeface="Arial" charset="0"/>
            </a:endParaRPr>
          </a:p>
          <a:p>
            <a:pPr algn="r"/>
            <a:endParaRPr lang="en-US" dirty="0">
              <a:latin typeface="Times New Roman" pitchFamily="18" charset="0"/>
            </a:endParaRPr>
          </a:p>
          <a:p>
            <a:pPr algn="r"/>
            <a:endParaRPr lang="en-US" dirty="0">
              <a:latin typeface="Times New Roman" pitchFamily="18" charset="0"/>
            </a:endParaRPr>
          </a:p>
        </p:txBody>
      </p:sp>
      <p:sp>
        <p:nvSpPr>
          <p:cNvPr id="45061" name="TextBox 4"/>
          <p:cNvSpPr txBox="1">
            <a:spLocks noChangeArrowheads="1"/>
          </p:cNvSpPr>
          <p:nvPr/>
        </p:nvSpPr>
        <p:spPr bwMode="auto">
          <a:xfrm>
            <a:off x="5257800" y="6172200"/>
            <a:ext cx="3581400" cy="400050"/>
          </a:xfrm>
          <a:prstGeom prst="rect">
            <a:avLst/>
          </a:prstGeom>
          <a:noFill/>
          <a:ln w="9525">
            <a:noFill/>
            <a:miter lim="800000"/>
            <a:headEnd/>
            <a:tailEnd/>
          </a:ln>
        </p:spPr>
        <p:txBody>
          <a:bodyPr>
            <a:spAutoFit/>
          </a:bodyPr>
          <a:lstStyle/>
          <a:p>
            <a:pPr algn="r"/>
            <a:r>
              <a:rPr lang="en-US" sz="2000" b="0" dirty="0">
                <a:cs typeface="Arial" charset="0"/>
              </a:rPr>
              <a:t>*per 100,000 population</a:t>
            </a:r>
            <a:endParaRPr lang="en-US" sz="2000" dirty="0"/>
          </a:p>
        </p:txBody>
      </p:sp>
      <p:sp>
        <p:nvSpPr>
          <p:cNvPr id="45062" name="TextBox 6"/>
          <p:cNvSpPr txBox="1">
            <a:spLocks noChangeArrowheads="1"/>
          </p:cNvSpPr>
          <p:nvPr/>
        </p:nvSpPr>
        <p:spPr bwMode="auto">
          <a:xfrm>
            <a:off x="7315200" y="5267325"/>
            <a:ext cx="990600" cy="523875"/>
          </a:xfrm>
          <a:prstGeom prst="rect">
            <a:avLst/>
          </a:prstGeom>
          <a:solidFill>
            <a:srgbClr val="FF0000"/>
          </a:solidFill>
          <a:ln w="9525">
            <a:noFill/>
            <a:miter lim="800000"/>
            <a:headEnd/>
            <a:tailEnd/>
          </a:ln>
        </p:spPr>
        <p:txBody>
          <a:bodyPr>
            <a:spAutoFit/>
          </a:bodyPr>
          <a:lstStyle/>
          <a:p>
            <a:r>
              <a:rPr lang="en-US" sz="2800" u="sng" dirty="0">
                <a:solidFill>
                  <a:schemeClr val="tx1"/>
                </a:solidFill>
              </a:rPr>
              <a:t>&gt;</a:t>
            </a:r>
            <a:r>
              <a:rPr lang="en-US" sz="2800" dirty="0">
                <a:solidFill>
                  <a:schemeClr val="tx1"/>
                </a:solidFill>
              </a:rPr>
              <a:t>10</a:t>
            </a:r>
            <a:endParaRPr lang="en-US" sz="2800" u="sng" dirty="0">
              <a:solidFill>
                <a:schemeClr val="tx1"/>
              </a:solidFill>
            </a:endParaRPr>
          </a:p>
        </p:txBody>
      </p:sp>
      <p:sp>
        <p:nvSpPr>
          <p:cNvPr id="45063" name="TextBox 7"/>
          <p:cNvSpPr txBox="1">
            <a:spLocks noChangeArrowheads="1"/>
          </p:cNvSpPr>
          <p:nvPr/>
        </p:nvSpPr>
        <p:spPr bwMode="auto">
          <a:xfrm>
            <a:off x="7315200" y="4657725"/>
            <a:ext cx="990600" cy="523875"/>
          </a:xfrm>
          <a:prstGeom prst="rect">
            <a:avLst/>
          </a:prstGeom>
          <a:solidFill>
            <a:srgbClr val="FF9900"/>
          </a:solidFill>
          <a:ln w="9525">
            <a:noFill/>
            <a:miter lim="800000"/>
            <a:headEnd/>
            <a:tailEnd/>
          </a:ln>
        </p:spPr>
        <p:txBody>
          <a:bodyPr>
            <a:spAutoFit/>
          </a:bodyPr>
          <a:lstStyle/>
          <a:p>
            <a:r>
              <a:rPr lang="en-US" sz="2800" dirty="0">
                <a:solidFill>
                  <a:schemeClr val="tx1"/>
                </a:solidFill>
              </a:rPr>
              <a:t>5-9</a:t>
            </a:r>
          </a:p>
        </p:txBody>
      </p:sp>
      <p:sp>
        <p:nvSpPr>
          <p:cNvPr id="45064" name="TextBox 8"/>
          <p:cNvSpPr txBox="1">
            <a:spLocks noChangeArrowheads="1"/>
          </p:cNvSpPr>
          <p:nvPr/>
        </p:nvSpPr>
        <p:spPr bwMode="auto">
          <a:xfrm flipH="1">
            <a:off x="7315200" y="4038600"/>
            <a:ext cx="990600" cy="523875"/>
          </a:xfrm>
          <a:prstGeom prst="rect">
            <a:avLst/>
          </a:prstGeom>
          <a:solidFill>
            <a:srgbClr val="FFFF00"/>
          </a:solidFill>
          <a:ln w="9525">
            <a:noFill/>
            <a:miter lim="800000"/>
            <a:headEnd/>
            <a:tailEnd/>
          </a:ln>
        </p:spPr>
        <p:txBody>
          <a:bodyPr>
            <a:spAutoFit/>
          </a:bodyPr>
          <a:lstStyle/>
          <a:p>
            <a:r>
              <a:rPr lang="en-US" sz="2800" dirty="0">
                <a:solidFill>
                  <a:schemeClr val="tx1"/>
                </a:solidFill>
              </a:rPr>
              <a:t>1-4</a:t>
            </a:r>
          </a:p>
        </p:txBody>
      </p:sp>
      <p:sp>
        <p:nvSpPr>
          <p:cNvPr id="10" name="TextBox 9"/>
          <p:cNvSpPr txBox="1"/>
          <p:nvPr/>
        </p:nvSpPr>
        <p:spPr>
          <a:xfrm>
            <a:off x="7315200" y="3438525"/>
            <a:ext cx="990600" cy="523875"/>
          </a:xfrm>
          <a:prstGeom prst="rect">
            <a:avLst/>
          </a:prstGeom>
          <a:solidFill>
            <a:schemeClr val="accent1">
              <a:lumMod val="40000"/>
              <a:lumOff val="60000"/>
            </a:schemeClr>
          </a:solidFill>
        </p:spPr>
        <p:txBody>
          <a:bodyPr>
            <a:spAutoFit/>
          </a:bodyPr>
          <a:lstStyle/>
          <a:p>
            <a:pPr>
              <a:defRPr/>
            </a:pPr>
            <a:r>
              <a:rPr lang="en-US" sz="2800" dirty="0">
                <a:solidFill>
                  <a:schemeClr val="tx1"/>
                </a:solidFill>
              </a:rPr>
              <a:t>&lt;1</a:t>
            </a:r>
          </a:p>
        </p:txBody>
      </p:sp>
      <p:pic>
        <p:nvPicPr>
          <p:cNvPr id="9" name="Picture 1" descr="C:\Documents and Settings\wbsloat\My Documents\Hepatitis\2011 Hepatitis B Map.bmp"/>
          <p:cNvPicPr>
            <a:picLocks noChangeAspect="1" noChangeArrowheads="1"/>
          </p:cNvPicPr>
          <p:nvPr/>
        </p:nvPicPr>
        <p:blipFill>
          <a:blip r:embed="rId2" cstate="print"/>
          <a:srcRect/>
          <a:stretch>
            <a:fillRect/>
          </a:stretch>
        </p:blipFill>
        <p:spPr bwMode="auto">
          <a:xfrm>
            <a:off x="304800" y="762000"/>
            <a:ext cx="5122926" cy="6019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8600" y="381000"/>
            <a:ext cx="8743950" cy="1143000"/>
          </a:xfrm>
          <a:prstGeom prst="rect">
            <a:avLst/>
          </a:prstGeom>
          <a:noFill/>
          <a:ln w="9525">
            <a:noFill/>
            <a:miter lim="800000"/>
            <a:headEnd/>
            <a:tailEnd/>
          </a:ln>
        </p:spPr>
        <p:txBody>
          <a:bodyPr anchor="ctr"/>
          <a:lstStyle/>
          <a:p>
            <a:r>
              <a:rPr lang="en-US" dirty="0">
                <a:solidFill>
                  <a:srgbClr val="FFFF00"/>
                </a:solidFill>
                <a:latin typeface="Helvetica" pitchFamily="34" charset="0"/>
              </a:rPr>
              <a:t>Hepatitis B – Recovery by Age</a:t>
            </a:r>
          </a:p>
        </p:txBody>
      </p:sp>
      <p:sp>
        <p:nvSpPr>
          <p:cNvPr id="46083" name="Rectangle 3"/>
          <p:cNvSpPr>
            <a:spLocks noChangeArrowheads="1"/>
          </p:cNvSpPr>
          <p:nvPr/>
        </p:nvSpPr>
        <p:spPr bwMode="auto">
          <a:xfrm>
            <a:off x="1038225" y="1752600"/>
            <a:ext cx="3686175" cy="4800600"/>
          </a:xfrm>
          <a:prstGeom prst="rect">
            <a:avLst/>
          </a:prstGeom>
          <a:noFill/>
          <a:ln w="9525">
            <a:noFill/>
            <a:miter lim="800000"/>
            <a:headEnd/>
            <a:tailEnd/>
          </a:ln>
        </p:spPr>
        <p:txBody>
          <a:bodyPr/>
          <a:lstStyle/>
          <a:p>
            <a:pPr marL="342900" indent="-342900">
              <a:spcBef>
                <a:spcPct val="20000"/>
              </a:spcBef>
            </a:pPr>
            <a:r>
              <a:rPr lang="en-US" sz="3200" dirty="0">
                <a:solidFill>
                  <a:srgbClr val="FFFF00"/>
                </a:solidFill>
                <a:latin typeface="Helvetica" pitchFamily="34" charset="0"/>
              </a:rPr>
              <a:t>Age When</a:t>
            </a:r>
          </a:p>
          <a:p>
            <a:pPr marL="342900" indent="-342900">
              <a:spcBef>
                <a:spcPct val="20000"/>
              </a:spcBef>
            </a:pPr>
            <a:r>
              <a:rPr lang="en-US" sz="3200" u="sng" dirty="0">
                <a:solidFill>
                  <a:srgbClr val="FFFF00"/>
                </a:solidFill>
                <a:latin typeface="Helvetica" pitchFamily="34" charset="0"/>
              </a:rPr>
              <a:t>Infected</a:t>
            </a:r>
          </a:p>
          <a:p>
            <a:pPr marL="342900" indent="-342900">
              <a:spcBef>
                <a:spcPct val="20000"/>
              </a:spcBef>
            </a:pPr>
            <a:endParaRPr lang="en-US" sz="2800" dirty="0" smtClean="0">
              <a:solidFill>
                <a:schemeClr val="tx1"/>
              </a:solidFill>
              <a:latin typeface="Helvetica" pitchFamily="34" charset="0"/>
            </a:endParaRPr>
          </a:p>
          <a:p>
            <a:pPr marL="342900" indent="-342900">
              <a:spcBef>
                <a:spcPct val="20000"/>
              </a:spcBef>
            </a:pPr>
            <a:r>
              <a:rPr lang="en-US" sz="3200" b="0" dirty="0" smtClean="0">
                <a:latin typeface="Helvetica" pitchFamily="34" charset="0"/>
              </a:rPr>
              <a:t>Newborn</a:t>
            </a:r>
            <a:endParaRPr lang="en-US" sz="3200" b="0" dirty="0">
              <a:latin typeface="Helvetica" pitchFamily="34" charset="0"/>
            </a:endParaRPr>
          </a:p>
          <a:p>
            <a:pPr marL="342900" indent="-342900">
              <a:spcBef>
                <a:spcPct val="20000"/>
              </a:spcBef>
            </a:pPr>
            <a:endParaRPr lang="en-US" sz="3200" b="0" dirty="0">
              <a:latin typeface="Helvetica" pitchFamily="34" charset="0"/>
            </a:endParaRPr>
          </a:p>
          <a:p>
            <a:pPr marL="342900" indent="-342900">
              <a:spcBef>
                <a:spcPct val="20000"/>
              </a:spcBef>
            </a:pPr>
            <a:r>
              <a:rPr lang="en-US" sz="3200" b="0" dirty="0">
                <a:latin typeface="Helvetica" pitchFamily="34" charset="0"/>
              </a:rPr>
              <a:t>1 – 4 yrs.</a:t>
            </a:r>
          </a:p>
          <a:p>
            <a:pPr marL="342900" indent="-342900">
              <a:spcBef>
                <a:spcPct val="20000"/>
              </a:spcBef>
            </a:pPr>
            <a:endParaRPr lang="en-US" sz="3200" b="0" dirty="0">
              <a:latin typeface="Helvetica" pitchFamily="34" charset="0"/>
            </a:endParaRPr>
          </a:p>
          <a:p>
            <a:pPr marL="342900" indent="-342900">
              <a:spcBef>
                <a:spcPct val="20000"/>
              </a:spcBef>
            </a:pPr>
            <a:r>
              <a:rPr lang="en-US" sz="3200" b="0" u="sng" dirty="0">
                <a:latin typeface="Helvetica" pitchFamily="34" charset="0"/>
              </a:rPr>
              <a:t>&gt;</a:t>
            </a:r>
            <a:r>
              <a:rPr lang="en-US" sz="3200" b="0" dirty="0">
                <a:latin typeface="Helvetica" pitchFamily="34" charset="0"/>
              </a:rPr>
              <a:t> 5 yrs.</a:t>
            </a:r>
            <a:endParaRPr lang="en-US" sz="3200" b="0" u="sng" dirty="0">
              <a:latin typeface="Helvetica" pitchFamily="34" charset="0"/>
            </a:endParaRPr>
          </a:p>
        </p:txBody>
      </p:sp>
      <p:sp>
        <p:nvSpPr>
          <p:cNvPr id="46084" name="Rectangle 4"/>
          <p:cNvSpPr>
            <a:spLocks noChangeArrowheads="1"/>
          </p:cNvSpPr>
          <p:nvPr/>
        </p:nvSpPr>
        <p:spPr bwMode="auto">
          <a:xfrm>
            <a:off x="4191000" y="1752600"/>
            <a:ext cx="3790950" cy="4724400"/>
          </a:xfrm>
          <a:prstGeom prst="rect">
            <a:avLst/>
          </a:prstGeom>
          <a:noFill/>
          <a:ln w="9525">
            <a:noFill/>
            <a:miter lim="800000"/>
            <a:headEnd/>
            <a:tailEnd/>
          </a:ln>
        </p:spPr>
        <p:txBody>
          <a:bodyPr/>
          <a:lstStyle/>
          <a:p>
            <a:pPr marL="342900" indent="-342900">
              <a:spcBef>
                <a:spcPct val="20000"/>
              </a:spcBef>
            </a:pPr>
            <a:r>
              <a:rPr lang="en-US" sz="3200" dirty="0">
                <a:solidFill>
                  <a:srgbClr val="FFFF00"/>
                </a:solidFill>
                <a:latin typeface="Helvetica" pitchFamily="34" charset="0"/>
              </a:rPr>
              <a:t>Risk of Chronic</a:t>
            </a:r>
          </a:p>
          <a:p>
            <a:pPr marL="342900" indent="-342900">
              <a:spcBef>
                <a:spcPct val="20000"/>
              </a:spcBef>
            </a:pPr>
            <a:r>
              <a:rPr lang="en-US" sz="3200" u="sng" dirty="0">
                <a:solidFill>
                  <a:srgbClr val="FFFF00"/>
                </a:solidFill>
                <a:latin typeface="Helvetica" pitchFamily="34" charset="0"/>
              </a:rPr>
              <a:t>Infection</a:t>
            </a:r>
          </a:p>
          <a:p>
            <a:pPr marL="342900" indent="-342900">
              <a:spcBef>
                <a:spcPct val="20000"/>
              </a:spcBef>
            </a:pPr>
            <a:endParaRPr lang="en-US" sz="2800" dirty="0">
              <a:solidFill>
                <a:schemeClr val="tx1"/>
              </a:solidFill>
              <a:latin typeface="Helvetica" pitchFamily="34" charset="0"/>
            </a:endParaRPr>
          </a:p>
          <a:p>
            <a:pPr marL="342900" indent="-342900">
              <a:spcBef>
                <a:spcPct val="20000"/>
              </a:spcBef>
            </a:pPr>
            <a:r>
              <a:rPr lang="en-US" sz="3200" b="0" dirty="0">
                <a:latin typeface="Helvetica" pitchFamily="34" charset="0"/>
              </a:rPr>
              <a:t>90%</a:t>
            </a:r>
          </a:p>
          <a:p>
            <a:pPr marL="342900" indent="-342900">
              <a:spcBef>
                <a:spcPct val="20000"/>
              </a:spcBef>
            </a:pPr>
            <a:endParaRPr lang="en-US" sz="3200" b="0" dirty="0">
              <a:latin typeface="Helvetica" pitchFamily="34" charset="0"/>
            </a:endParaRPr>
          </a:p>
          <a:p>
            <a:pPr marL="342900" indent="-342900">
              <a:spcBef>
                <a:spcPct val="20000"/>
              </a:spcBef>
            </a:pPr>
            <a:r>
              <a:rPr lang="en-US" sz="3200" b="0" dirty="0">
                <a:latin typeface="Helvetica" pitchFamily="34" charset="0"/>
              </a:rPr>
              <a:t>~30 – 90%</a:t>
            </a:r>
          </a:p>
          <a:p>
            <a:pPr marL="342900" indent="-342900">
              <a:spcBef>
                <a:spcPct val="20000"/>
              </a:spcBef>
            </a:pPr>
            <a:endParaRPr lang="en-US" sz="3200" b="0" dirty="0">
              <a:latin typeface="Helvetica" pitchFamily="34" charset="0"/>
            </a:endParaRPr>
          </a:p>
          <a:p>
            <a:pPr marL="342900" indent="-342900">
              <a:spcBef>
                <a:spcPct val="20000"/>
              </a:spcBef>
            </a:pPr>
            <a:r>
              <a:rPr lang="en-US" sz="3200" b="0" dirty="0">
                <a:latin typeface="Helvetica" pitchFamily="34" charset="0"/>
              </a:rPr>
              <a:t>2 – 10%</a:t>
            </a:r>
          </a:p>
        </p:txBody>
      </p:sp>
      <p:sp>
        <p:nvSpPr>
          <p:cNvPr id="46085" name="Line 8"/>
          <p:cNvSpPr>
            <a:spLocks noChangeShapeType="1"/>
          </p:cNvSpPr>
          <p:nvPr/>
        </p:nvSpPr>
        <p:spPr bwMode="auto">
          <a:xfrm>
            <a:off x="533400" y="1524000"/>
            <a:ext cx="82296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1143000"/>
          </a:xfrm>
        </p:spPr>
        <p:txBody>
          <a:bodyPr/>
          <a:lstStyle/>
          <a:p>
            <a:pPr eaLnBrk="1" hangingPunct="1"/>
            <a:r>
              <a:rPr lang="en-US" sz="3600" b="1" dirty="0" smtClean="0">
                <a:solidFill>
                  <a:srgbClr val="FFFF00"/>
                </a:solidFill>
                <a:latin typeface="Arial" charset="0"/>
              </a:rPr>
              <a:t>Objectives</a:t>
            </a:r>
          </a:p>
        </p:txBody>
      </p:sp>
      <p:sp>
        <p:nvSpPr>
          <p:cNvPr id="21507" name="Rectangle 3"/>
          <p:cNvSpPr>
            <a:spLocks noGrp="1" noChangeArrowheads="1"/>
          </p:cNvSpPr>
          <p:nvPr>
            <p:ph type="body" idx="1"/>
          </p:nvPr>
        </p:nvSpPr>
        <p:spPr>
          <a:xfrm>
            <a:off x="152400" y="1219200"/>
            <a:ext cx="8763000" cy="5410200"/>
          </a:xfrm>
        </p:spPr>
        <p:txBody>
          <a:bodyPr/>
          <a:lstStyle/>
          <a:p>
            <a:pPr eaLnBrk="1" hangingPunct="1">
              <a:buClr>
                <a:srgbClr val="FF0000"/>
              </a:buClr>
              <a:buFontTx/>
              <a:buNone/>
            </a:pPr>
            <a:r>
              <a:rPr lang="en-US" sz="2800" dirty="0" smtClean="0">
                <a:solidFill>
                  <a:srgbClr val="FFFFFF"/>
                </a:solidFill>
                <a:latin typeface="Arial" charset="0"/>
                <a:cs typeface="Times New Roman" pitchFamily="18" charset="0"/>
              </a:rPr>
              <a:t>At the end of the training, participants will be able to:</a:t>
            </a:r>
          </a:p>
          <a:p>
            <a:pPr eaLnBrk="1" hangingPunct="1">
              <a:buClr>
                <a:srgbClr val="FF0000"/>
              </a:buClr>
            </a:pPr>
            <a:endParaRPr lang="en-US" sz="2800" dirty="0" smtClean="0">
              <a:solidFill>
                <a:srgbClr val="FFFFFF"/>
              </a:solidFill>
              <a:latin typeface="Arial" charset="0"/>
              <a:cs typeface="Times New Roman" pitchFamily="18" charset="0"/>
            </a:endParaRPr>
          </a:p>
          <a:p>
            <a:pPr eaLnBrk="1" hangingPunct="1">
              <a:buClr>
                <a:srgbClr val="FF0000"/>
              </a:buClr>
            </a:pPr>
            <a:r>
              <a:rPr lang="en-US" sz="2800" dirty="0" smtClean="0">
                <a:solidFill>
                  <a:srgbClr val="FFFFFF"/>
                </a:solidFill>
                <a:latin typeface="Arial" charset="0"/>
                <a:cs typeface="Times New Roman" pitchFamily="18" charset="0"/>
              </a:rPr>
              <a:t>Compare the source, clinical features, symptoms, transmission routes and prevention methods for hepatitis A, B, C, D &amp; E</a:t>
            </a:r>
            <a:r>
              <a:rPr lang="en-US" sz="2800" dirty="0" smtClean="0">
                <a:solidFill>
                  <a:srgbClr val="FFFFFF"/>
                </a:solidFill>
                <a:latin typeface="Arial" charset="0"/>
              </a:rPr>
              <a:t> </a:t>
            </a:r>
          </a:p>
          <a:p>
            <a:pPr eaLnBrk="1" hangingPunct="1">
              <a:buClr>
                <a:srgbClr val="FF0000"/>
              </a:buClr>
            </a:pPr>
            <a:r>
              <a:rPr lang="en-US" sz="2800" dirty="0" smtClean="0">
                <a:solidFill>
                  <a:srgbClr val="FFFFFF"/>
                </a:solidFill>
                <a:latin typeface="Arial" charset="0"/>
                <a:cs typeface="Times New Roman" pitchFamily="18" charset="0"/>
              </a:rPr>
              <a:t>List 5 epidemiologic features for viral hepatitis and 3 risk factors (each) for hepatitis A, B &amp; C</a:t>
            </a:r>
          </a:p>
          <a:p>
            <a:pPr eaLnBrk="1" hangingPunct="1">
              <a:buClr>
                <a:srgbClr val="FF0000"/>
              </a:buClr>
            </a:pPr>
            <a:r>
              <a:rPr lang="en-US" sz="2800" dirty="0" smtClean="0">
                <a:solidFill>
                  <a:srgbClr val="FFFFFF"/>
                </a:solidFill>
                <a:latin typeface="Arial" charset="0"/>
                <a:cs typeface="Times New Roman" pitchFamily="18" charset="0"/>
              </a:rPr>
              <a:t>Identify clients at risk and those eligible for state-supplied hepatitis vaccines</a:t>
            </a:r>
            <a:r>
              <a:rPr lang="en-US" sz="2800" dirty="0" smtClean="0">
                <a:solidFill>
                  <a:srgbClr val="FFFFFF"/>
                </a:solidFill>
                <a:latin typeface="Arial" charset="0"/>
              </a:rPr>
              <a:t> </a:t>
            </a:r>
            <a:endParaRPr lang="en-US" sz="2800" dirty="0" smtClean="0">
              <a:solidFill>
                <a:srgbClr val="FFFFFF"/>
              </a:solidFill>
              <a:latin typeface="Arial" charset="0"/>
              <a:cs typeface="Times New Roman" pitchFamily="18" charset="0"/>
            </a:endParaRPr>
          </a:p>
          <a:p>
            <a:pPr eaLnBrk="1" hangingPunct="1">
              <a:buClr>
                <a:srgbClr val="FF0000"/>
              </a:buClr>
            </a:pPr>
            <a:r>
              <a:rPr lang="en-US" sz="2800" dirty="0" smtClean="0">
                <a:solidFill>
                  <a:srgbClr val="FFFFFF"/>
                </a:solidFill>
                <a:latin typeface="Arial" charset="0"/>
                <a:cs typeface="Times New Roman" pitchFamily="18" charset="0"/>
              </a:rPr>
              <a:t>Describe typical serologic course of acute and/or chronic hepatitis infection (A, B, C, D &amp; E)</a:t>
            </a:r>
          </a:p>
        </p:txBody>
      </p:sp>
      <p:sp>
        <p:nvSpPr>
          <p:cNvPr id="21508" name="Line 4"/>
          <p:cNvSpPr>
            <a:spLocks noChangeShapeType="1"/>
          </p:cNvSpPr>
          <p:nvPr/>
        </p:nvSpPr>
        <p:spPr bwMode="auto">
          <a:xfrm>
            <a:off x="609600" y="10668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600" b="1" dirty="0" smtClean="0">
                <a:solidFill>
                  <a:srgbClr val="FFFF00"/>
                </a:solidFill>
                <a:latin typeface="Arial" charset="0"/>
              </a:rPr>
              <a:t>Hepatitis B Laboratory Tests</a:t>
            </a:r>
          </a:p>
        </p:txBody>
      </p:sp>
      <p:sp>
        <p:nvSpPr>
          <p:cNvPr id="76803" name="Rectangle 3"/>
          <p:cNvSpPr>
            <a:spLocks noGrp="1" noChangeArrowheads="1"/>
          </p:cNvSpPr>
          <p:nvPr>
            <p:ph type="body" idx="1"/>
          </p:nvPr>
        </p:nvSpPr>
        <p:spPr>
          <a:xfrm>
            <a:off x="457200" y="1981200"/>
            <a:ext cx="8305800" cy="4419600"/>
          </a:xfrm>
        </p:spPr>
        <p:txBody>
          <a:bodyPr/>
          <a:lstStyle/>
          <a:p>
            <a:pPr eaLnBrk="1" hangingPunct="1">
              <a:buClr>
                <a:srgbClr val="FF0000"/>
              </a:buClr>
            </a:pPr>
            <a:r>
              <a:rPr lang="en-US" sz="2800" b="1" dirty="0" smtClean="0">
                <a:solidFill>
                  <a:srgbClr val="FFFFFF"/>
                </a:solidFill>
                <a:latin typeface="Arial" charset="0"/>
              </a:rPr>
              <a:t>Hepatitis B surface antigen (</a:t>
            </a:r>
            <a:r>
              <a:rPr lang="en-US" sz="2800" b="1" i="1" dirty="0" smtClean="0">
                <a:solidFill>
                  <a:srgbClr val="FFFFFF"/>
                </a:solidFill>
                <a:latin typeface="Arial" charset="0"/>
              </a:rPr>
              <a:t>HBsAg</a:t>
            </a:r>
            <a:r>
              <a:rPr lang="en-US" sz="2800" b="1" dirty="0" smtClean="0">
                <a:solidFill>
                  <a:srgbClr val="FFFFFF"/>
                </a:solidFill>
                <a:latin typeface="Arial" charset="0"/>
              </a:rPr>
              <a:t>) </a:t>
            </a:r>
          </a:p>
          <a:p>
            <a:pPr eaLnBrk="1" hangingPunct="1">
              <a:buFontTx/>
              <a:buNone/>
            </a:pPr>
            <a:endParaRPr lang="en-US" sz="2800" b="1" dirty="0" smtClean="0">
              <a:solidFill>
                <a:srgbClr val="FFFFFF"/>
              </a:solidFill>
              <a:latin typeface="Arial" charset="0"/>
            </a:endParaRPr>
          </a:p>
          <a:p>
            <a:pPr lvl="1" eaLnBrk="1" hangingPunct="1">
              <a:buClr>
                <a:srgbClr val="FF9900"/>
              </a:buClr>
            </a:pPr>
            <a:r>
              <a:rPr lang="en-US" sz="2400" b="1" dirty="0" smtClean="0">
                <a:solidFill>
                  <a:srgbClr val="FFFF66"/>
                </a:solidFill>
                <a:latin typeface="Arial" charset="0"/>
              </a:rPr>
              <a:t>Most commonly used test for diagnosing acute HBV infections or detecting chronic carriers</a:t>
            </a:r>
          </a:p>
          <a:p>
            <a:pPr lvl="1" eaLnBrk="1" hangingPunct="1">
              <a:buClr>
                <a:srgbClr val="FF9900"/>
              </a:buClr>
            </a:pPr>
            <a:r>
              <a:rPr lang="en-US" sz="2400" b="1" dirty="0" smtClean="0">
                <a:solidFill>
                  <a:srgbClr val="FFFF66"/>
                </a:solidFill>
                <a:latin typeface="Arial" charset="0"/>
              </a:rPr>
              <a:t>Earliest indicator of HBV infection</a:t>
            </a:r>
          </a:p>
          <a:p>
            <a:pPr lvl="1" eaLnBrk="1" hangingPunct="1">
              <a:buClr>
                <a:srgbClr val="FF9900"/>
              </a:buClr>
            </a:pPr>
            <a:r>
              <a:rPr lang="en-US" sz="2400" b="1" dirty="0" smtClean="0">
                <a:solidFill>
                  <a:srgbClr val="FFFF66"/>
                </a:solidFill>
                <a:latin typeface="Arial" charset="0"/>
              </a:rPr>
              <a:t>Usually appears 27- 41 days after infection; persists for variable periods</a:t>
            </a:r>
          </a:p>
          <a:p>
            <a:pPr lvl="1" eaLnBrk="1" hangingPunct="1">
              <a:buClr>
                <a:srgbClr val="FF9900"/>
              </a:buClr>
            </a:pPr>
            <a:r>
              <a:rPr lang="en-US" sz="2400" b="1" dirty="0" smtClean="0">
                <a:solidFill>
                  <a:srgbClr val="FFFF66"/>
                </a:solidFill>
                <a:latin typeface="Arial" charset="0"/>
              </a:rPr>
              <a:t>Indicates that a person is infectious, regardless whether acute or chronic infection</a:t>
            </a:r>
          </a:p>
        </p:txBody>
      </p:sp>
      <p:sp>
        <p:nvSpPr>
          <p:cNvPr id="76804" name="Line 4"/>
          <p:cNvSpPr>
            <a:spLocks noChangeShapeType="1"/>
          </p:cNvSpPr>
          <p:nvPr/>
        </p:nvSpPr>
        <p:spPr bwMode="auto">
          <a:xfrm>
            <a:off x="7620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609600"/>
            <a:ext cx="8077200" cy="1143000"/>
          </a:xfrm>
        </p:spPr>
        <p:txBody>
          <a:bodyPr/>
          <a:lstStyle/>
          <a:p>
            <a:pPr eaLnBrk="1" hangingPunct="1"/>
            <a:r>
              <a:rPr lang="en-US" sz="3600" b="1" dirty="0" smtClean="0">
                <a:solidFill>
                  <a:srgbClr val="FFFF00"/>
                </a:solidFill>
                <a:latin typeface="Arial" charset="0"/>
              </a:rPr>
              <a:t>Hepatitis B Laboratory Tests </a:t>
            </a:r>
            <a:r>
              <a:rPr lang="en-US" sz="3600" dirty="0" smtClean="0">
                <a:solidFill>
                  <a:srgbClr val="FFFF00"/>
                </a:solidFill>
                <a:latin typeface="Arial" charset="0"/>
              </a:rPr>
              <a:t>(cont.)</a:t>
            </a:r>
            <a:endParaRPr lang="en-US" sz="3600" b="1" dirty="0" smtClean="0">
              <a:solidFill>
                <a:srgbClr val="FFFF00"/>
              </a:solidFill>
              <a:latin typeface="Arial" charset="0"/>
            </a:endParaRPr>
          </a:p>
        </p:txBody>
      </p:sp>
      <p:sp>
        <p:nvSpPr>
          <p:cNvPr id="77827" name="Rectangle 3"/>
          <p:cNvSpPr>
            <a:spLocks noGrp="1" noChangeArrowheads="1"/>
          </p:cNvSpPr>
          <p:nvPr>
            <p:ph type="body" idx="1"/>
          </p:nvPr>
        </p:nvSpPr>
        <p:spPr>
          <a:xfrm>
            <a:off x="457200" y="2057400"/>
            <a:ext cx="8382000" cy="4191000"/>
          </a:xfrm>
        </p:spPr>
        <p:txBody>
          <a:bodyPr/>
          <a:lstStyle/>
          <a:p>
            <a:pPr eaLnBrk="1" hangingPunct="1">
              <a:buClr>
                <a:srgbClr val="FF0000"/>
              </a:buClr>
            </a:pPr>
            <a:r>
              <a:rPr lang="en-US" sz="2800" b="1" dirty="0" smtClean="0">
                <a:solidFill>
                  <a:srgbClr val="FFFFFF"/>
                </a:solidFill>
                <a:latin typeface="Arial" charset="0"/>
              </a:rPr>
              <a:t>Hepatitis B total core antibody (</a:t>
            </a:r>
            <a:r>
              <a:rPr lang="en-US" sz="2800" b="1" i="1" dirty="0" smtClean="0">
                <a:solidFill>
                  <a:srgbClr val="FFFFFF"/>
                </a:solidFill>
                <a:latin typeface="Arial" charset="0"/>
              </a:rPr>
              <a:t>anti-HBc total</a:t>
            </a:r>
            <a:r>
              <a:rPr lang="en-US" sz="2800" b="1" dirty="0" smtClean="0">
                <a:solidFill>
                  <a:srgbClr val="FFFFFF"/>
                </a:solidFill>
                <a:latin typeface="Arial" charset="0"/>
              </a:rPr>
              <a:t>)</a:t>
            </a:r>
          </a:p>
          <a:p>
            <a:pPr eaLnBrk="1" hangingPunct="1">
              <a:buFontTx/>
              <a:buNone/>
            </a:pPr>
            <a:endParaRPr lang="en-US" sz="2800" b="1" dirty="0" smtClean="0">
              <a:solidFill>
                <a:srgbClr val="FFFFFF"/>
              </a:solidFill>
              <a:latin typeface="Arial" charset="0"/>
            </a:endParaRPr>
          </a:p>
          <a:p>
            <a:pPr lvl="1" eaLnBrk="1" hangingPunct="1">
              <a:buClr>
                <a:srgbClr val="FF9900"/>
              </a:buClr>
            </a:pPr>
            <a:r>
              <a:rPr lang="en-US" sz="2400" b="1" dirty="0" smtClean="0">
                <a:solidFill>
                  <a:srgbClr val="FFFF66"/>
                </a:solidFill>
                <a:latin typeface="Arial" charset="0"/>
              </a:rPr>
              <a:t>Develops in all HBV infections, appears shortly after HBsAg in acute disease, and indicates HBV infection at some undefined time in the past</a:t>
            </a:r>
          </a:p>
          <a:p>
            <a:pPr lvl="1" eaLnBrk="1" hangingPunct="1">
              <a:buClr>
                <a:srgbClr val="FF9900"/>
              </a:buClr>
            </a:pPr>
            <a:r>
              <a:rPr lang="en-US" sz="2400" b="1" dirty="0" smtClean="0">
                <a:solidFill>
                  <a:srgbClr val="FFFF66"/>
                </a:solidFill>
                <a:latin typeface="Arial" charset="0"/>
              </a:rPr>
              <a:t>Only occurs after HBV infection; does not develop in persons whose immunity to HBV is from vaccine</a:t>
            </a:r>
          </a:p>
          <a:p>
            <a:pPr lvl="1" eaLnBrk="1" hangingPunct="1">
              <a:buClr>
                <a:srgbClr val="FF9900"/>
              </a:buClr>
            </a:pPr>
            <a:r>
              <a:rPr lang="en-US" sz="2400" b="1" dirty="0" smtClean="0">
                <a:solidFill>
                  <a:srgbClr val="FFFF66"/>
                </a:solidFill>
                <a:latin typeface="Arial" charset="0"/>
              </a:rPr>
              <a:t>Generally persists for life</a:t>
            </a:r>
          </a:p>
          <a:p>
            <a:pPr lvl="1" eaLnBrk="1" hangingPunct="1">
              <a:buClr>
                <a:srgbClr val="FF9900"/>
              </a:buClr>
            </a:pPr>
            <a:r>
              <a:rPr lang="en-US" sz="2400" b="1" dirty="0" smtClean="0">
                <a:solidFill>
                  <a:srgbClr val="FFFF66"/>
                </a:solidFill>
                <a:latin typeface="Arial" charset="0"/>
              </a:rPr>
              <a:t>Not a serologic marker for acute infection</a:t>
            </a:r>
          </a:p>
          <a:p>
            <a:pPr eaLnBrk="1" hangingPunct="1">
              <a:buFontTx/>
              <a:buNone/>
            </a:pPr>
            <a:endParaRPr lang="en-US" sz="2400" b="1" dirty="0" smtClean="0">
              <a:solidFill>
                <a:srgbClr val="FFFF66"/>
              </a:solidFill>
              <a:latin typeface="Arial" charset="0"/>
            </a:endParaRPr>
          </a:p>
        </p:txBody>
      </p:sp>
      <p:sp>
        <p:nvSpPr>
          <p:cNvPr id="77828" name="Line 4"/>
          <p:cNvSpPr>
            <a:spLocks noChangeShapeType="1"/>
          </p:cNvSpPr>
          <p:nvPr/>
        </p:nvSpPr>
        <p:spPr bwMode="auto">
          <a:xfrm>
            <a:off x="609600" y="16002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81000"/>
            <a:ext cx="8229600" cy="1143000"/>
          </a:xfrm>
        </p:spPr>
        <p:txBody>
          <a:bodyPr/>
          <a:lstStyle/>
          <a:p>
            <a:pPr eaLnBrk="1" hangingPunct="1"/>
            <a:r>
              <a:rPr lang="en-US" sz="3600" b="1" dirty="0" smtClean="0">
                <a:solidFill>
                  <a:srgbClr val="FFFF00"/>
                </a:solidFill>
                <a:latin typeface="Arial" charset="0"/>
              </a:rPr>
              <a:t>Hepatitis B Laboratory Tests</a:t>
            </a:r>
            <a:r>
              <a:rPr lang="en-US" sz="3600" dirty="0" smtClean="0">
                <a:solidFill>
                  <a:srgbClr val="FFFF00"/>
                </a:solidFill>
                <a:latin typeface="Arial" charset="0"/>
              </a:rPr>
              <a:t> (cont.)</a:t>
            </a:r>
            <a:endParaRPr lang="en-US" sz="3600" b="1" dirty="0" smtClean="0">
              <a:solidFill>
                <a:srgbClr val="FFFF00"/>
              </a:solidFill>
              <a:latin typeface="Arial" charset="0"/>
            </a:endParaRPr>
          </a:p>
        </p:txBody>
      </p:sp>
      <p:sp>
        <p:nvSpPr>
          <p:cNvPr id="78851" name="Rectangle 3"/>
          <p:cNvSpPr>
            <a:spLocks noGrp="1" noChangeArrowheads="1"/>
          </p:cNvSpPr>
          <p:nvPr>
            <p:ph type="body" idx="1"/>
          </p:nvPr>
        </p:nvSpPr>
        <p:spPr>
          <a:xfrm>
            <a:off x="838200" y="1524000"/>
            <a:ext cx="7772400" cy="5105400"/>
          </a:xfrm>
        </p:spPr>
        <p:txBody>
          <a:bodyPr/>
          <a:lstStyle/>
          <a:p>
            <a:pPr eaLnBrk="1" hangingPunct="1">
              <a:lnSpc>
                <a:spcPct val="90000"/>
              </a:lnSpc>
              <a:buClr>
                <a:srgbClr val="FF0000"/>
              </a:buClr>
            </a:pPr>
            <a:r>
              <a:rPr lang="en-US" sz="2800" b="1" dirty="0" smtClean="0">
                <a:solidFill>
                  <a:srgbClr val="FFFFFF"/>
                </a:solidFill>
                <a:latin typeface="Arial" charset="0"/>
              </a:rPr>
              <a:t>Hepatitis B core IgM antibody (</a:t>
            </a:r>
            <a:r>
              <a:rPr lang="en-US" sz="2800" b="1" i="1" dirty="0" smtClean="0">
                <a:solidFill>
                  <a:srgbClr val="FFFFFF"/>
                </a:solidFill>
                <a:latin typeface="Arial" charset="0"/>
              </a:rPr>
              <a:t>IgM anti-HBc or HBc-IgM)</a:t>
            </a:r>
          </a:p>
          <a:p>
            <a:pPr eaLnBrk="1" hangingPunct="1">
              <a:lnSpc>
                <a:spcPct val="90000"/>
              </a:lnSpc>
              <a:buFontTx/>
              <a:buNone/>
            </a:pPr>
            <a:endParaRPr lang="en-US" sz="2800" b="1" i="1" dirty="0" smtClean="0">
              <a:solidFill>
                <a:srgbClr val="FFFFFF"/>
              </a:solidFill>
              <a:latin typeface="Arial" charset="0"/>
            </a:endParaRPr>
          </a:p>
          <a:p>
            <a:pPr lvl="1" eaLnBrk="1" hangingPunct="1">
              <a:lnSpc>
                <a:spcPct val="90000"/>
              </a:lnSpc>
              <a:buClr>
                <a:srgbClr val="FF9900"/>
              </a:buClr>
            </a:pPr>
            <a:r>
              <a:rPr lang="en-US" sz="2400" b="1" dirty="0" smtClean="0">
                <a:solidFill>
                  <a:srgbClr val="FFFF66"/>
                </a:solidFill>
                <a:latin typeface="Arial" charset="0"/>
              </a:rPr>
              <a:t>Appears in persons with acute disease about the time of illness onset</a:t>
            </a:r>
          </a:p>
          <a:p>
            <a:pPr lvl="1" eaLnBrk="1" hangingPunct="1">
              <a:lnSpc>
                <a:spcPct val="90000"/>
              </a:lnSpc>
              <a:buClr>
                <a:srgbClr val="FF9900"/>
              </a:buClr>
            </a:pPr>
            <a:r>
              <a:rPr lang="en-US" sz="2400" b="1" dirty="0" smtClean="0">
                <a:solidFill>
                  <a:srgbClr val="FFFF66"/>
                </a:solidFill>
                <a:latin typeface="Arial" charset="0"/>
              </a:rPr>
              <a:t>Indicates recent infection with HBV</a:t>
            </a:r>
          </a:p>
          <a:p>
            <a:pPr lvl="1" eaLnBrk="1" hangingPunct="1">
              <a:lnSpc>
                <a:spcPct val="90000"/>
              </a:lnSpc>
              <a:buClr>
                <a:srgbClr val="FF9900"/>
              </a:buClr>
            </a:pPr>
            <a:r>
              <a:rPr lang="en-US" sz="2400" b="1" dirty="0" smtClean="0">
                <a:solidFill>
                  <a:srgbClr val="FFFF66"/>
                </a:solidFill>
                <a:latin typeface="Arial" charset="0"/>
              </a:rPr>
              <a:t>Appears 4-10 weeks after appearance of HBsAg</a:t>
            </a:r>
          </a:p>
          <a:p>
            <a:pPr lvl="1" eaLnBrk="1" hangingPunct="1">
              <a:lnSpc>
                <a:spcPct val="90000"/>
              </a:lnSpc>
              <a:buClr>
                <a:srgbClr val="FF9900"/>
              </a:buClr>
            </a:pPr>
            <a:r>
              <a:rPr lang="en-US" sz="2400" b="1" dirty="0" smtClean="0">
                <a:solidFill>
                  <a:srgbClr val="FFFF66"/>
                </a:solidFill>
                <a:latin typeface="Arial" charset="0"/>
              </a:rPr>
              <a:t>Best serologic marker of acute HBV infection</a:t>
            </a:r>
          </a:p>
          <a:p>
            <a:pPr lvl="1" eaLnBrk="1" hangingPunct="1">
              <a:lnSpc>
                <a:spcPct val="90000"/>
              </a:lnSpc>
              <a:buClr>
                <a:srgbClr val="FF9900"/>
              </a:buClr>
            </a:pPr>
            <a:r>
              <a:rPr lang="en-US" sz="2400" b="1" i="1" dirty="0" smtClean="0">
                <a:solidFill>
                  <a:srgbClr val="FFFFFF"/>
                </a:solidFill>
                <a:latin typeface="Arial" charset="0"/>
              </a:rPr>
              <a:t>Negative</a:t>
            </a:r>
            <a:r>
              <a:rPr lang="en-US" sz="2400" b="1" dirty="0" smtClean="0">
                <a:solidFill>
                  <a:srgbClr val="FFFFFF"/>
                </a:solidFill>
                <a:latin typeface="Arial" charset="0"/>
              </a:rPr>
              <a:t> test for IgM anti-HBc with </a:t>
            </a:r>
            <a:r>
              <a:rPr lang="en-US" sz="2400" b="1" i="1" dirty="0" smtClean="0">
                <a:solidFill>
                  <a:srgbClr val="FFFFFF"/>
                </a:solidFill>
                <a:latin typeface="Arial" charset="0"/>
              </a:rPr>
              <a:t>positive</a:t>
            </a:r>
            <a:r>
              <a:rPr lang="en-US" sz="2400" b="1" dirty="0" smtClean="0">
                <a:solidFill>
                  <a:srgbClr val="FFFFFF"/>
                </a:solidFill>
                <a:latin typeface="Arial" charset="0"/>
              </a:rPr>
              <a:t> tests for HBsAg and anti-HBc in a single blood sample identifies a chronic HBV infection</a:t>
            </a:r>
          </a:p>
        </p:txBody>
      </p:sp>
      <p:sp>
        <p:nvSpPr>
          <p:cNvPr id="78852" name="Line 4"/>
          <p:cNvSpPr>
            <a:spLocks noChangeShapeType="1"/>
          </p:cNvSpPr>
          <p:nvPr/>
        </p:nvSpPr>
        <p:spPr bwMode="auto">
          <a:xfrm>
            <a:off x="762000" y="12954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3400" y="609600"/>
            <a:ext cx="8153400" cy="1143000"/>
          </a:xfrm>
        </p:spPr>
        <p:txBody>
          <a:bodyPr/>
          <a:lstStyle/>
          <a:p>
            <a:pPr eaLnBrk="1" hangingPunct="1"/>
            <a:r>
              <a:rPr lang="en-US" sz="3600" b="1" dirty="0" smtClean="0">
                <a:solidFill>
                  <a:srgbClr val="FFFF00"/>
                </a:solidFill>
                <a:latin typeface="Arial" charset="0"/>
              </a:rPr>
              <a:t>Hepatitis B Laboratory Tests</a:t>
            </a:r>
            <a:r>
              <a:rPr lang="en-US" sz="3600" dirty="0" smtClean="0">
                <a:solidFill>
                  <a:srgbClr val="FFFF00"/>
                </a:solidFill>
                <a:latin typeface="Arial" charset="0"/>
              </a:rPr>
              <a:t> (cont.)</a:t>
            </a:r>
          </a:p>
        </p:txBody>
      </p:sp>
      <p:sp>
        <p:nvSpPr>
          <p:cNvPr id="79875" name="Rectangle 3"/>
          <p:cNvSpPr>
            <a:spLocks noGrp="1" noChangeArrowheads="1"/>
          </p:cNvSpPr>
          <p:nvPr>
            <p:ph type="body" idx="1"/>
          </p:nvPr>
        </p:nvSpPr>
        <p:spPr>
          <a:xfrm>
            <a:off x="1066800" y="2286000"/>
            <a:ext cx="7239000" cy="4114800"/>
          </a:xfrm>
        </p:spPr>
        <p:txBody>
          <a:bodyPr/>
          <a:lstStyle/>
          <a:p>
            <a:pPr eaLnBrk="1" hangingPunct="1">
              <a:buClr>
                <a:srgbClr val="FF0000"/>
              </a:buClr>
            </a:pPr>
            <a:r>
              <a:rPr lang="en-US" b="1" dirty="0" smtClean="0">
                <a:solidFill>
                  <a:srgbClr val="FFFFFF"/>
                </a:solidFill>
                <a:latin typeface="Arial" charset="0"/>
              </a:rPr>
              <a:t>Hepatitis B “e” antigen (</a:t>
            </a:r>
            <a:r>
              <a:rPr lang="en-US" b="1" i="1" dirty="0" smtClean="0">
                <a:solidFill>
                  <a:srgbClr val="FFFFFF"/>
                </a:solidFill>
                <a:latin typeface="Arial" charset="0"/>
              </a:rPr>
              <a:t>HBeAg</a:t>
            </a:r>
            <a:r>
              <a:rPr lang="en-US" b="1" dirty="0" smtClean="0">
                <a:solidFill>
                  <a:srgbClr val="FFFFFF"/>
                </a:solidFill>
                <a:latin typeface="Arial" charset="0"/>
              </a:rPr>
              <a:t>)</a:t>
            </a:r>
          </a:p>
          <a:p>
            <a:pPr eaLnBrk="1" hangingPunct="1">
              <a:buFontTx/>
              <a:buNone/>
            </a:pPr>
            <a:endParaRPr lang="en-US" sz="2800" b="1" dirty="0" smtClean="0">
              <a:solidFill>
                <a:srgbClr val="FFFFFF"/>
              </a:solidFill>
              <a:latin typeface="Arial" charset="0"/>
            </a:endParaRPr>
          </a:p>
          <a:p>
            <a:pPr lvl="1" eaLnBrk="1" hangingPunct="1">
              <a:buClr>
                <a:srgbClr val="FF9900"/>
              </a:buClr>
            </a:pPr>
            <a:r>
              <a:rPr lang="en-US" b="1" dirty="0" smtClean="0">
                <a:solidFill>
                  <a:srgbClr val="FFFF66"/>
                </a:solidFill>
                <a:latin typeface="Arial" charset="0"/>
              </a:rPr>
              <a:t>Indicates high level of infectivity</a:t>
            </a:r>
          </a:p>
          <a:p>
            <a:pPr lvl="1" eaLnBrk="1" hangingPunct="1">
              <a:buClr>
                <a:srgbClr val="FF9900"/>
              </a:buClr>
            </a:pPr>
            <a:r>
              <a:rPr lang="en-US" b="1" dirty="0" smtClean="0">
                <a:solidFill>
                  <a:srgbClr val="FFFF66"/>
                </a:solidFill>
                <a:latin typeface="Arial" charset="0"/>
              </a:rPr>
              <a:t>Appears 1 week after HBsAg</a:t>
            </a:r>
          </a:p>
          <a:p>
            <a:pPr lvl="1" eaLnBrk="1" hangingPunct="1">
              <a:buClr>
                <a:srgbClr val="FF9900"/>
              </a:buClr>
            </a:pPr>
            <a:r>
              <a:rPr lang="en-US" b="1" dirty="0" smtClean="0">
                <a:solidFill>
                  <a:srgbClr val="FFFF66"/>
                </a:solidFill>
                <a:latin typeface="Arial" charset="0"/>
              </a:rPr>
              <a:t>Persists for variable periods</a:t>
            </a:r>
          </a:p>
        </p:txBody>
      </p:sp>
      <p:sp>
        <p:nvSpPr>
          <p:cNvPr id="79876" name="Line 4"/>
          <p:cNvSpPr>
            <a:spLocks noChangeShapeType="1"/>
          </p:cNvSpPr>
          <p:nvPr/>
        </p:nvSpPr>
        <p:spPr bwMode="auto">
          <a:xfrm>
            <a:off x="609600" y="1600200"/>
            <a:ext cx="78486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609600"/>
            <a:ext cx="8229600" cy="1143000"/>
          </a:xfrm>
        </p:spPr>
        <p:txBody>
          <a:bodyPr/>
          <a:lstStyle/>
          <a:p>
            <a:pPr algn="l" eaLnBrk="1" hangingPunct="1"/>
            <a:r>
              <a:rPr lang="en-US" sz="3600" b="1" dirty="0" smtClean="0">
                <a:solidFill>
                  <a:srgbClr val="FFFF00"/>
                </a:solidFill>
                <a:latin typeface="Arial" charset="0"/>
              </a:rPr>
              <a:t>Hepatitis B Laboratory Tests</a:t>
            </a:r>
            <a:r>
              <a:rPr lang="en-US" sz="3600" dirty="0" smtClean="0">
                <a:solidFill>
                  <a:srgbClr val="FFFF00"/>
                </a:solidFill>
                <a:latin typeface="Arial" charset="0"/>
              </a:rPr>
              <a:t> (cont.)</a:t>
            </a:r>
          </a:p>
        </p:txBody>
      </p:sp>
      <p:sp>
        <p:nvSpPr>
          <p:cNvPr id="80899" name="Rectangle 3"/>
          <p:cNvSpPr>
            <a:spLocks noGrp="1" noChangeArrowheads="1"/>
          </p:cNvSpPr>
          <p:nvPr>
            <p:ph type="body" idx="1"/>
          </p:nvPr>
        </p:nvSpPr>
        <p:spPr>
          <a:xfrm>
            <a:off x="685800" y="1752600"/>
            <a:ext cx="7772400" cy="4648200"/>
          </a:xfrm>
        </p:spPr>
        <p:txBody>
          <a:bodyPr/>
          <a:lstStyle/>
          <a:p>
            <a:pPr eaLnBrk="1" hangingPunct="1">
              <a:buClr>
                <a:srgbClr val="FF0000"/>
              </a:buClr>
            </a:pPr>
            <a:r>
              <a:rPr lang="en-US" sz="2800" b="1" dirty="0" smtClean="0">
                <a:solidFill>
                  <a:srgbClr val="FFFFFF"/>
                </a:solidFill>
                <a:latin typeface="Arial" charset="0"/>
              </a:rPr>
              <a:t>Antibody to hepatitis B surface antigen    (a</a:t>
            </a:r>
            <a:r>
              <a:rPr lang="en-US" sz="2800" b="1" i="1" dirty="0" smtClean="0">
                <a:solidFill>
                  <a:srgbClr val="FFFFFF"/>
                </a:solidFill>
                <a:latin typeface="Arial" charset="0"/>
              </a:rPr>
              <a:t>nti-HBs</a:t>
            </a:r>
            <a:r>
              <a:rPr lang="en-US" sz="2800" b="1" dirty="0" smtClean="0">
                <a:solidFill>
                  <a:srgbClr val="FFFFFF"/>
                </a:solidFill>
                <a:latin typeface="Arial" charset="0"/>
              </a:rPr>
              <a:t>)</a:t>
            </a:r>
          </a:p>
          <a:p>
            <a:pPr eaLnBrk="1" hangingPunct="1">
              <a:buFontTx/>
              <a:buNone/>
            </a:pPr>
            <a:endParaRPr lang="en-US" sz="2800" b="1" dirty="0" smtClean="0">
              <a:solidFill>
                <a:srgbClr val="FFFFFF"/>
              </a:solidFill>
              <a:latin typeface="Arial" charset="0"/>
            </a:endParaRPr>
          </a:p>
          <a:p>
            <a:pPr lvl="1" eaLnBrk="1" hangingPunct="1">
              <a:buClr>
                <a:srgbClr val="FF9900"/>
              </a:buClr>
            </a:pPr>
            <a:r>
              <a:rPr lang="en-US" sz="2400" b="1" dirty="0" smtClean="0">
                <a:solidFill>
                  <a:srgbClr val="FFFF66"/>
                </a:solidFill>
                <a:latin typeface="Arial" charset="0"/>
              </a:rPr>
              <a:t>Presence of anti-HBs following acute HBV infection generally indicates recovery and immunity from reinfection</a:t>
            </a:r>
          </a:p>
          <a:p>
            <a:pPr lvl="1" eaLnBrk="1" hangingPunct="1">
              <a:buClr>
                <a:srgbClr val="FF9900"/>
              </a:buClr>
            </a:pPr>
            <a:r>
              <a:rPr lang="en-US" sz="2400" b="1" dirty="0" smtClean="0">
                <a:solidFill>
                  <a:srgbClr val="FFFF66"/>
                </a:solidFill>
                <a:latin typeface="Arial" charset="0"/>
              </a:rPr>
              <a:t>Appears several weeks/months after disappearance of HBsAg</a:t>
            </a:r>
          </a:p>
          <a:p>
            <a:pPr lvl="1" eaLnBrk="1" hangingPunct="1">
              <a:buClr>
                <a:srgbClr val="FF9900"/>
              </a:buClr>
            </a:pPr>
            <a:r>
              <a:rPr lang="en-US" sz="2400" b="1" dirty="0" smtClean="0">
                <a:solidFill>
                  <a:srgbClr val="FFFF66"/>
                </a:solidFill>
                <a:latin typeface="Arial" charset="0"/>
              </a:rPr>
              <a:t>Can also be acquired as an immune response to hepatitis B vaccine or passively transferred by administration of HBIG</a:t>
            </a:r>
          </a:p>
        </p:txBody>
      </p:sp>
      <p:sp>
        <p:nvSpPr>
          <p:cNvPr id="80900" name="Line 4"/>
          <p:cNvSpPr>
            <a:spLocks noChangeShapeType="1"/>
          </p:cNvSpPr>
          <p:nvPr/>
        </p:nvSpPr>
        <p:spPr bwMode="auto">
          <a:xfrm>
            <a:off x="6096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533400" y="6248400"/>
            <a:ext cx="2133600" cy="457200"/>
          </a:xfrm>
          <a:prstGeom prst="rect">
            <a:avLst/>
          </a:prstGeom>
          <a:noFill/>
          <a:ln w="12700">
            <a:noFill/>
            <a:miter lim="800000"/>
            <a:headEnd/>
            <a:tailEnd/>
          </a:ln>
        </p:spPr>
        <p:txBody>
          <a:bodyPr wrap="none" anchor="ctr"/>
          <a:lstStyle/>
          <a:p>
            <a:endParaRPr lang="en-US" dirty="0"/>
          </a:p>
        </p:txBody>
      </p:sp>
      <p:sp>
        <p:nvSpPr>
          <p:cNvPr id="81923" name="Rectangle 3"/>
          <p:cNvSpPr>
            <a:spLocks noChangeArrowheads="1"/>
          </p:cNvSpPr>
          <p:nvPr/>
        </p:nvSpPr>
        <p:spPr bwMode="auto">
          <a:xfrm>
            <a:off x="3276600" y="6248400"/>
            <a:ext cx="3200400" cy="457200"/>
          </a:xfrm>
          <a:prstGeom prst="rect">
            <a:avLst/>
          </a:prstGeom>
          <a:noFill/>
          <a:ln w="12700">
            <a:noFill/>
            <a:miter lim="800000"/>
            <a:headEnd/>
            <a:tailEnd/>
          </a:ln>
        </p:spPr>
        <p:txBody>
          <a:bodyPr wrap="none" anchor="ctr"/>
          <a:lstStyle/>
          <a:p>
            <a:endParaRPr lang="en-US" dirty="0"/>
          </a:p>
        </p:txBody>
      </p:sp>
      <p:sp>
        <p:nvSpPr>
          <p:cNvPr id="81924" name="Line 4"/>
          <p:cNvSpPr>
            <a:spLocks noChangeShapeType="1"/>
          </p:cNvSpPr>
          <p:nvPr/>
        </p:nvSpPr>
        <p:spPr bwMode="auto">
          <a:xfrm flipV="1">
            <a:off x="1497013" y="5732463"/>
            <a:ext cx="0" cy="117475"/>
          </a:xfrm>
          <a:prstGeom prst="line">
            <a:avLst/>
          </a:prstGeom>
          <a:noFill/>
          <a:ln w="12700">
            <a:solidFill>
              <a:srgbClr val="FFFFFF"/>
            </a:solidFill>
            <a:round/>
            <a:headEnd/>
            <a:tailEnd/>
          </a:ln>
        </p:spPr>
        <p:txBody>
          <a:bodyPr/>
          <a:lstStyle/>
          <a:p>
            <a:endParaRPr lang="en-US" dirty="0"/>
          </a:p>
        </p:txBody>
      </p:sp>
      <p:sp>
        <p:nvSpPr>
          <p:cNvPr id="81925" name="Line 5"/>
          <p:cNvSpPr>
            <a:spLocks noChangeShapeType="1"/>
          </p:cNvSpPr>
          <p:nvPr/>
        </p:nvSpPr>
        <p:spPr bwMode="auto">
          <a:xfrm flipV="1">
            <a:off x="2011363" y="5732463"/>
            <a:ext cx="0" cy="117475"/>
          </a:xfrm>
          <a:prstGeom prst="line">
            <a:avLst/>
          </a:prstGeom>
          <a:noFill/>
          <a:ln w="12700">
            <a:solidFill>
              <a:srgbClr val="FFFFFF"/>
            </a:solidFill>
            <a:round/>
            <a:headEnd/>
            <a:tailEnd/>
          </a:ln>
        </p:spPr>
        <p:txBody>
          <a:bodyPr/>
          <a:lstStyle/>
          <a:p>
            <a:endParaRPr lang="en-US" dirty="0"/>
          </a:p>
        </p:txBody>
      </p:sp>
      <p:sp>
        <p:nvSpPr>
          <p:cNvPr id="81926" name="Line 6"/>
          <p:cNvSpPr>
            <a:spLocks noChangeShapeType="1"/>
          </p:cNvSpPr>
          <p:nvPr/>
        </p:nvSpPr>
        <p:spPr bwMode="auto">
          <a:xfrm flipV="1">
            <a:off x="2530475" y="5732463"/>
            <a:ext cx="0" cy="117475"/>
          </a:xfrm>
          <a:prstGeom prst="line">
            <a:avLst/>
          </a:prstGeom>
          <a:noFill/>
          <a:ln w="12700">
            <a:solidFill>
              <a:srgbClr val="FFFFFF"/>
            </a:solidFill>
            <a:round/>
            <a:headEnd/>
            <a:tailEnd/>
          </a:ln>
        </p:spPr>
        <p:txBody>
          <a:bodyPr/>
          <a:lstStyle/>
          <a:p>
            <a:endParaRPr lang="en-US" dirty="0"/>
          </a:p>
        </p:txBody>
      </p:sp>
      <p:sp>
        <p:nvSpPr>
          <p:cNvPr id="81927" name="Line 7"/>
          <p:cNvSpPr>
            <a:spLocks noChangeShapeType="1"/>
          </p:cNvSpPr>
          <p:nvPr/>
        </p:nvSpPr>
        <p:spPr bwMode="auto">
          <a:xfrm flipV="1">
            <a:off x="3049588" y="5732463"/>
            <a:ext cx="0" cy="117475"/>
          </a:xfrm>
          <a:prstGeom prst="line">
            <a:avLst/>
          </a:prstGeom>
          <a:noFill/>
          <a:ln w="12700">
            <a:solidFill>
              <a:srgbClr val="FFFFFF"/>
            </a:solidFill>
            <a:round/>
            <a:headEnd/>
            <a:tailEnd/>
          </a:ln>
        </p:spPr>
        <p:txBody>
          <a:bodyPr/>
          <a:lstStyle/>
          <a:p>
            <a:endParaRPr lang="en-US" dirty="0"/>
          </a:p>
        </p:txBody>
      </p:sp>
      <p:sp>
        <p:nvSpPr>
          <p:cNvPr id="81928" name="Line 8"/>
          <p:cNvSpPr>
            <a:spLocks noChangeShapeType="1"/>
          </p:cNvSpPr>
          <p:nvPr/>
        </p:nvSpPr>
        <p:spPr bwMode="auto">
          <a:xfrm flipV="1">
            <a:off x="3567113" y="5732463"/>
            <a:ext cx="0" cy="117475"/>
          </a:xfrm>
          <a:prstGeom prst="line">
            <a:avLst/>
          </a:prstGeom>
          <a:noFill/>
          <a:ln w="12700">
            <a:solidFill>
              <a:srgbClr val="FFFFFF"/>
            </a:solidFill>
            <a:round/>
            <a:headEnd/>
            <a:tailEnd/>
          </a:ln>
        </p:spPr>
        <p:txBody>
          <a:bodyPr/>
          <a:lstStyle/>
          <a:p>
            <a:endParaRPr lang="en-US" dirty="0"/>
          </a:p>
        </p:txBody>
      </p:sp>
      <p:sp>
        <p:nvSpPr>
          <p:cNvPr id="81929" name="Line 9"/>
          <p:cNvSpPr>
            <a:spLocks noChangeShapeType="1"/>
          </p:cNvSpPr>
          <p:nvPr/>
        </p:nvSpPr>
        <p:spPr bwMode="auto">
          <a:xfrm flipV="1">
            <a:off x="4086225" y="5732463"/>
            <a:ext cx="0" cy="117475"/>
          </a:xfrm>
          <a:prstGeom prst="line">
            <a:avLst/>
          </a:prstGeom>
          <a:noFill/>
          <a:ln w="12700">
            <a:solidFill>
              <a:srgbClr val="FFFFFF"/>
            </a:solidFill>
            <a:round/>
            <a:headEnd/>
            <a:tailEnd/>
          </a:ln>
        </p:spPr>
        <p:txBody>
          <a:bodyPr/>
          <a:lstStyle/>
          <a:p>
            <a:endParaRPr lang="en-US" dirty="0"/>
          </a:p>
        </p:txBody>
      </p:sp>
      <p:sp>
        <p:nvSpPr>
          <p:cNvPr id="81930" name="Line 10"/>
          <p:cNvSpPr>
            <a:spLocks noChangeShapeType="1"/>
          </p:cNvSpPr>
          <p:nvPr/>
        </p:nvSpPr>
        <p:spPr bwMode="auto">
          <a:xfrm flipV="1">
            <a:off x="4605338" y="5732463"/>
            <a:ext cx="0" cy="117475"/>
          </a:xfrm>
          <a:prstGeom prst="line">
            <a:avLst/>
          </a:prstGeom>
          <a:noFill/>
          <a:ln w="12700">
            <a:solidFill>
              <a:srgbClr val="FFFFFF"/>
            </a:solidFill>
            <a:round/>
            <a:headEnd/>
            <a:tailEnd/>
          </a:ln>
        </p:spPr>
        <p:txBody>
          <a:bodyPr/>
          <a:lstStyle/>
          <a:p>
            <a:endParaRPr lang="en-US" dirty="0"/>
          </a:p>
        </p:txBody>
      </p:sp>
      <p:sp>
        <p:nvSpPr>
          <p:cNvPr id="81931" name="Line 11"/>
          <p:cNvSpPr>
            <a:spLocks noChangeShapeType="1"/>
          </p:cNvSpPr>
          <p:nvPr/>
        </p:nvSpPr>
        <p:spPr bwMode="auto">
          <a:xfrm flipV="1">
            <a:off x="5122863" y="5732463"/>
            <a:ext cx="0" cy="117475"/>
          </a:xfrm>
          <a:prstGeom prst="line">
            <a:avLst/>
          </a:prstGeom>
          <a:noFill/>
          <a:ln w="12700">
            <a:solidFill>
              <a:srgbClr val="FFFFFF"/>
            </a:solidFill>
            <a:round/>
            <a:headEnd/>
            <a:tailEnd/>
          </a:ln>
        </p:spPr>
        <p:txBody>
          <a:bodyPr/>
          <a:lstStyle/>
          <a:p>
            <a:endParaRPr lang="en-US" dirty="0"/>
          </a:p>
        </p:txBody>
      </p:sp>
      <p:sp>
        <p:nvSpPr>
          <p:cNvPr id="81932" name="Line 12"/>
          <p:cNvSpPr>
            <a:spLocks noChangeShapeType="1"/>
          </p:cNvSpPr>
          <p:nvPr/>
        </p:nvSpPr>
        <p:spPr bwMode="auto">
          <a:xfrm flipV="1">
            <a:off x="5641975" y="5732463"/>
            <a:ext cx="0" cy="117475"/>
          </a:xfrm>
          <a:prstGeom prst="line">
            <a:avLst/>
          </a:prstGeom>
          <a:noFill/>
          <a:ln w="12700">
            <a:solidFill>
              <a:srgbClr val="FFFFFF"/>
            </a:solidFill>
            <a:round/>
            <a:headEnd/>
            <a:tailEnd/>
          </a:ln>
        </p:spPr>
        <p:txBody>
          <a:bodyPr/>
          <a:lstStyle/>
          <a:p>
            <a:endParaRPr lang="en-US" dirty="0"/>
          </a:p>
        </p:txBody>
      </p:sp>
      <p:sp>
        <p:nvSpPr>
          <p:cNvPr id="81933" name="Line 13"/>
          <p:cNvSpPr>
            <a:spLocks noChangeShapeType="1"/>
          </p:cNvSpPr>
          <p:nvPr/>
        </p:nvSpPr>
        <p:spPr bwMode="auto">
          <a:xfrm flipV="1">
            <a:off x="6161088" y="5732463"/>
            <a:ext cx="0" cy="117475"/>
          </a:xfrm>
          <a:prstGeom prst="line">
            <a:avLst/>
          </a:prstGeom>
          <a:noFill/>
          <a:ln w="12700">
            <a:solidFill>
              <a:srgbClr val="FFFFFF"/>
            </a:solidFill>
            <a:round/>
            <a:headEnd/>
            <a:tailEnd/>
          </a:ln>
        </p:spPr>
        <p:txBody>
          <a:bodyPr/>
          <a:lstStyle/>
          <a:p>
            <a:endParaRPr lang="en-US" dirty="0"/>
          </a:p>
        </p:txBody>
      </p:sp>
      <p:sp>
        <p:nvSpPr>
          <p:cNvPr id="81934" name="Line 14"/>
          <p:cNvSpPr>
            <a:spLocks noChangeShapeType="1"/>
          </p:cNvSpPr>
          <p:nvPr/>
        </p:nvSpPr>
        <p:spPr bwMode="auto">
          <a:xfrm flipV="1">
            <a:off x="7194550" y="5732463"/>
            <a:ext cx="0" cy="117475"/>
          </a:xfrm>
          <a:prstGeom prst="line">
            <a:avLst/>
          </a:prstGeom>
          <a:noFill/>
          <a:ln w="12700">
            <a:solidFill>
              <a:srgbClr val="FFFFFF"/>
            </a:solidFill>
            <a:round/>
            <a:headEnd/>
            <a:tailEnd/>
          </a:ln>
        </p:spPr>
        <p:txBody>
          <a:bodyPr/>
          <a:lstStyle/>
          <a:p>
            <a:endParaRPr lang="en-US" dirty="0"/>
          </a:p>
        </p:txBody>
      </p:sp>
      <p:sp>
        <p:nvSpPr>
          <p:cNvPr id="81935" name="Line 15"/>
          <p:cNvSpPr>
            <a:spLocks noChangeShapeType="1"/>
          </p:cNvSpPr>
          <p:nvPr/>
        </p:nvSpPr>
        <p:spPr bwMode="auto">
          <a:xfrm flipV="1">
            <a:off x="8231188" y="5732463"/>
            <a:ext cx="0" cy="117475"/>
          </a:xfrm>
          <a:prstGeom prst="line">
            <a:avLst/>
          </a:prstGeom>
          <a:noFill/>
          <a:ln w="12700">
            <a:solidFill>
              <a:srgbClr val="FFFFFF"/>
            </a:solidFill>
            <a:round/>
            <a:headEnd/>
            <a:tailEnd/>
          </a:ln>
        </p:spPr>
        <p:txBody>
          <a:bodyPr/>
          <a:lstStyle/>
          <a:p>
            <a:endParaRPr lang="en-US" dirty="0"/>
          </a:p>
        </p:txBody>
      </p:sp>
      <p:sp>
        <p:nvSpPr>
          <p:cNvPr id="81936" name="Freeform 16"/>
          <p:cNvSpPr>
            <a:spLocks/>
          </p:cNvSpPr>
          <p:nvPr/>
        </p:nvSpPr>
        <p:spPr bwMode="auto">
          <a:xfrm>
            <a:off x="1109663" y="1331913"/>
            <a:ext cx="26987" cy="4406900"/>
          </a:xfrm>
          <a:custGeom>
            <a:avLst/>
            <a:gdLst>
              <a:gd name="T0" fmla="*/ 12700 w 17"/>
              <a:gd name="T1" fmla="*/ 4376738 h 2776"/>
              <a:gd name="T2" fmla="*/ 25400 w 17"/>
              <a:gd name="T3" fmla="*/ 4391025 h 2776"/>
              <a:gd name="T4" fmla="*/ 25400 w 17"/>
              <a:gd name="T5" fmla="*/ 0 h 2776"/>
              <a:gd name="T6" fmla="*/ 0 w 17"/>
              <a:gd name="T7" fmla="*/ 0 h 2776"/>
              <a:gd name="T8" fmla="*/ 0 w 17"/>
              <a:gd name="T9" fmla="*/ 4391025 h 2776"/>
              <a:gd name="T10" fmla="*/ 12700 w 17"/>
              <a:gd name="T11" fmla="*/ 4405313 h 2776"/>
              <a:gd name="T12" fmla="*/ 0 w 17"/>
              <a:gd name="T13" fmla="*/ 4391025 h 2776"/>
              <a:gd name="T14" fmla="*/ 0 w 17"/>
              <a:gd name="T15" fmla="*/ 4405313 h 2776"/>
              <a:gd name="T16" fmla="*/ 12700 w 17"/>
              <a:gd name="T17" fmla="*/ 4405313 h 2776"/>
              <a:gd name="T18" fmla="*/ 12700 w 17"/>
              <a:gd name="T19" fmla="*/ 4376738 h 27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776"/>
              <a:gd name="T32" fmla="*/ 17 w 17"/>
              <a:gd name="T33" fmla="*/ 2776 h 27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776">
                <a:moveTo>
                  <a:pt x="8" y="2757"/>
                </a:moveTo>
                <a:lnTo>
                  <a:pt x="16" y="2766"/>
                </a:lnTo>
                <a:lnTo>
                  <a:pt x="16" y="0"/>
                </a:lnTo>
                <a:lnTo>
                  <a:pt x="0" y="0"/>
                </a:lnTo>
                <a:lnTo>
                  <a:pt x="0" y="2766"/>
                </a:lnTo>
                <a:lnTo>
                  <a:pt x="8" y="2775"/>
                </a:lnTo>
                <a:lnTo>
                  <a:pt x="0" y="2766"/>
                </a:lnTo>
                <a:lnTo>
                  <a:pt x="0" y="2775"/>
                </a:lnTo>
                <a:lnTo>
                  <a:pt x="8" y="2775"/>
                </a:lnTo>
                <a:lnTo>
                  <a:pt x="8" y="2757"/>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1937" name="Freeform 17"/>
          <p:cNvSpPr>
            <a:spLocks/>
          </p:cNvSpPr>
          <p:nvPr/>
        </p:nvSpPr>
        <p:spPr bwMode="auto">
          <a:xfrm>
            <a:off x="1123950" y="5718175"/>
            <a:ext cx="7472363" cy="26988"/>
          </a:xfrm>
          <a:custGeom>
            <a:avLst/>
            <a:gdLst>
              <a:gd name="T0" fmla="*/ 7470776 w 4707"/>
              <a:gd name="T1" fmla="*/ 12700 h 17"/>
              <a:gd name="T2" fmla="*/ 7470776 w 4707"/>
              <a:gd name="T3" fmla="*/ 0 h 17"/>
              <a:gd name="T4" fmla="*/ 0 w 4707"/>
              <a:gd name="T5" fmla="*/ 0 h 17"/>
              <a:gd name="T6" fmla="*/ 0 w 4707"/>
              <a:gd name="T7" fmla="*/ 25400 h 17"/>
              <a:gd name="T8" fmla="*/ 7470776 w 4707"/>
              <a:gd name="T9" fmla="*/ 25400 h 17"/>
              <a:gd name="T10" fmla="*/ 7470776 w 4707"/>
              <a:gd name="T11" fmla="*/ 12700 h 17"/>
              <a:gd name="T12" fmla="*/ 0 60000 65536"/>
              <a:gd name="T13" fmla="*/ 0 60000 65536"/>
              <a:gd name="T14" fmla="*/ 0 60000 65536"/>
              <a:gd name="T15" fmla="*/ 0 60000 65536"/>
              <a:gd name="T16" fmla="*/ 0 60000 65536"/>
              <a:gd name="T17" fmla="*/ 0 60000 65536"/>
              <a:gd name="T18" fmla="*/ 0 w 4707"/>
              <a:gd name="T19" fmla="*/ 0 h 17"/>
              <a:gd name="T20" fmla="*/ 4707 w 470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07" h="17">
                <a:moveTo>
                  <a:pt x="4706" y="8"/>
                </a:moveTo>
                <a:lnTo>
                  <a:pt x="4706" y="0"/>
                </a:lnTo>
                <a:lnTo>
                  <a:pt x="0" y="0"/>
                </a:lnTo>
                <a:lnTo>
                  <a:pt x="0" y="16"/>
                </a:lnTo>
                <a:lnTo>
                  <a:pt x="4706" y="16"/>
                </a:lnTo>
                <a:lnTo>
                  <a:pt x="4706" y="8"/>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1938" name="Freeform 18"/>
          <p:cNvSpPr>
            <a:spLocks/>
          </p:cNvSpPr>
          <p:nvPr/>
        </p:nvSpPr>
        <p:spPr bwMode="auto">
          <a:xfrm>
            <a:off x="6594475" y="5641975"/>
            <a:ext cx="90488" cy="214313"/>
          </a:xfrm>
          <a:custGeom>
            <a:avLst/>
            <a:gdLst>
              <a:gd name="T0" fmla="*/ 11113 w 57"/>
              <a:gd name="T1" fmla="*/ 207963 h 135"/>
              <a:gd name="T2" fmla="*/ 23813 w 57"/>
              <a:gd name="T3" fmla="*/ 212725 h 135"/>
              <a:gd name="T4" fmla="*/ 88900 w 57"/>
              <a:gd name="T5" fmla="*/ 7938 h 135"/>
              <a:gd name="T6" fmla="*/ 65088 w 57"/>
              <a:gd name="T7" fmla="*/ 0 h 135"/>
              <a:gd name="T8" fmla="*/ 0 w 57"/>
              <a:gd name="T9" fmla="*/ 203200 h 135"/>
              <a:gd name="T10" fmla="*/ 11113 w 57"/>
              <a:gd name="T11" fmla="*/ 207963 h 135"/>
              <a:gd name="T12" fmla="*/ 0 60000 65536"/>
              <a:gd name="T13" fmla="*/ 0 60000 65536"/>
              <a:gd name="T14" fmla="*/ 0 60000 65536"/>
              <a:gd name="T15" fmla="*/ 0 60000 65536"/>
              <a:gd name="T16" fmla="*/ 0 60000 65536"/>
              <a:gd name="T17" fmla="*/ 0 60000 65536"/>
              <a:gd name="T18" fmla="*/ 0 w 57"/>
              <a:gd name="T19" fmla="*/ 0 h 135"/>
              <a:gd name="T20" fmla="*/ 57 w 57"/>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7" h="135">
                <a:moveTo>
                  <a:pt x="7" y="131"/>
                </a:moveTo>
                <a:lnTo>
                  <a:pt x="15" y="134"/>
                </a:lnTo>
                <a:lnTo>
                  <a:pt x="56" y="5"/>
                </a:lnTo>
                <a:lnTo>
                  <a:pt x="41" y="0"/>
                </a:lnTo>
                <a:lnTo>
                  <a:pt x="0" y="128"/>
                </a:lnTo>
                <a:lnTo>
                  <a:pt x="7" y="131"/>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1939" name="Freeform 19"/>
          <p:cNvSpPr>
            <a:spLocks/>
          </p:cNvSpPr>
          <p:nvPr/>
        </p:nvSpPr>
        <p:spPr bwMode="auto">
          <a:xfrm>
            <a:off x="6665913" y="5641975"/>
            <a:ext cx="92075" cy="214313"/>
          </a:xfrm>
          <a:custGeom>
            <a:avLst/>
            <a:gdLst>
              <a:gd name="T0" fmla="*/ 12700 w 58"/>
              <a:gd name="T1" fmla="*/ 207963 h 135"/>
              <a:gd name="T2" fmla="*/ 23812 w 58"/>
              <a:gd name="T3" fmla="*/ 212725 h 135"/>
              <a:gd name="T4" fmla="*/ 90488 w 58"/>
              <a:gd name="T5" fmla="*/ 7938 h 135"/>
              <a:gd name="T6" fmla="*/ 66675 w 58"/>
              <a:gd name="T7" fmla="*/ 0 h 135"/>
              <a:gd name="T8" fmla="*/ 0 w 58"/>
              <a:gd name="T9" fmla="*/ 203200 h 135"/>
              <a:gd name="T10" fmla="*/ 12700 w 58"/>
              <a:gd name="T11" fmla="*/ 207963 h 135"/>
              <a:gd name="T12" fmla="*/ 0 60000 65536"/>
              <a:gd name="T13" fmla="*/ 0 60000 65536"/>
              <a:gd name="T14" fmla="*/ 0 60000 65536"/>
              <a:gd name="T15" fmla="*/ 0 60000 65536"/>
              <a:gd name="T16" fmla="*/ 0 60000 65536"/>
              <a:gd name="T17" fmla="*/ 0 60000 65536"/>
              <a:gd name="T18" fmla="*/ 0 w 58"/>
              <a:gd name="T19" fmla="*/ 0 h 135"/>
              <a:gd name="T20" fmla="*/ 58 w 58"/>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8" h="135">
                <a:moveTo>
                  <a:pt x="8" y="131"/>
                </a:moveTo>
                <a:lnTo>
                  <a:pt x="15" y="134"/>
                </a:lnTo>
                <a:lnTo>
                  <a:pt x="57" y="5"/>
                </a:lnTo>
                <a:lnTo>
                  <a:pt x="42" y="0"/>
                </a:lnTo>
                <a:lnTo>
                  <a:pt x="0" y="128"/>
                </a:lnTo>
                <a:lnTo>
                  <a:pt x="8" y="131"/>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1940" name="Freeform 20"/>
          <p:cNvSpPr>
            <a:spLocks/>
          </p:cNvSpPr>
          <p:nvPr/>
        </p:nvSpPr>
        <p:spPr bwMode="auto">
          <a:xfrm>
            <a:off x="7685088" y="5641975"/>
            <a:ext cx="92075" cy="214313"/>
          </a:xfrm>
          <a:custGeom>
            <a:avLst/>
            <a:gdLst>
              <a:gd name="T0" fmla="*/ 12700 w 58"/>
              <a:gd name="T1" fmla="*/ 207963 h 135"/>
              <a:gd name="T2" fmla="*/ 23812 w 58"/>
              <a:gd name="T3" fmla="*/ 212725 h 135"/>
              <a:gd name="T4" fmla="*/ 90488 w 58"/>
              <a:gd name="T5" fmla="*/ 7938 h 135"/>
              <a:gd name="T6" fmla="*/ 66675 w 58"/>
              <a:gd name="T7" fmla="*/ 0 h 135"/>
              <a:gd name="T8" fmla="*/ 0 w 58"/>
              <a:gd name="T9" fmla="*/ 203200 h 135"/>
              <a:gd name="T10" fmla="*/ 12700 w 58"/>
              <a:gd name="T11" fmla="*/ 207963 h 135"/>
              <a:gd name="T12" fmla="*/ 0 60000 65536"/>
              <a:gd name="T13" fmla="*/ 0 60000 65536"/>
              <a:gd name="T14" fmla="*/ 0 60000 65536"/>
              <a:gd name="T15" fmla="*/ 0 60000 65536"/>
              <a:gd name="T16" fmla="*/ 0 60000 65536"/>
              <a:gd name="T17" fmla="*/ 0 60000 65536"/>
              <a:gd name="T18" fmla="*/ 0 w 58"/>
              <a:gd name="T19" fmla="*/ 0 h 135"/>
              <a:gd name="T20" fmla="*/ 58 w 58"/>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8" h="135">
                <a:moveTo>
                  <a:pt x="8" y="131"/>
                </a:moveTo>
                <a:lnTo>
                  <a:pt x="15" y="134"/>
                </a:lnTo>
                <a:lnTo>
                  <a:pt x="57" y="5"/>
                </a:lnTo>
                <a:lnTo>
                  <a:pt x="42" y="0"/>
                </a:lnTo>
                <a:lnTo>
                  <a:pt x="0" y="128"/>
                </a:lnTo>
                <a:lnTo>
                  <a:pt x="8" y="131"/>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1941" name="Freeform 21"/>
          <p:cNvSpPr>
            <a:spLocks/>
          </p:cNvSpPr>
          <p:nvPr/>
        </p:nvSpPr>
        <p:spPr bwMode="auto">
          <a:xfrm>
            <a:off x="7758113" y="5641975"/>
            <a:ext cx="92075" cy="214313"/>
          </a:xfrm>
          <a:custGeom>
            <a:avLst/>
            <a:gdLst>
              <a:gd name="T0" fmla="*/ 12700 w 58"/>
              <a:gd name="T1" fmla="*/ 207963 h 135"/>
              <a:gd name="T2" fmla="*/ 23812 w 58"/>
              <a:gd name="T3" fmla="*/ 212725 h 135"/>
              <a:gd name="T4" fmla="*/ 90488 w 58"/>
              <a:gd name="T5" fmla="*/ 7938 h 135"/>
              <a:gd name="T6" fmla="*/ 66675 w 58"/>
              <a:gd name="T7" fmla="*/ 0 h 135"/>
              <a:gd name="T8" fmla="*/ 0 w 58"/>
              <a:gd name="T9" fmla="*/ 203200 h 135"/>
              <a:gd name="T10" fmla="*/ 12700 w 58"/>
              <a:gd name="T11" fmla="*/ 207963 h 135"/>
              <a:gd name="T12" fmla="*/ 0 60000 65536"/>
              <a:gd name="T13" fmla="*/ 0 60000 65536"/>
              <a:gd name="T14" fmla="*/ 0 60000 65536"/>
              <a:gd name="T15" fmla="*/ 0 60000 65536"/>
              <a:gd name="T16" fmla="*/ 0 60000 65536"/>
              <a:gd name="T17" fmla="*/ 0 60000 65536"/>
              <a:gd name="T18" fmla="*/ 0 w 58"/>
              <a:gd name="T19" fmla="*/ 0 h 135"/>
              <a:gd name="T20" fmla="*/ 58 w 58"/>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8" h="135">
                <a:moveTo>
                  <a:pt x="8" y="131"/>
                </a:moveTo>
                <a:lnTo>
                  <a:pt x="15" y="134"/>
                </a:lnTo>
                <a:lnTo>
                  <a:pt x="57" y="5"/>
                </a:lnTo>
                <a:lnTo>
                  <a:pt x="42" y="0"/>
                </a:lnTo>
                <a:lnTo>
                  <a:pt x="0" y="128"/>
                </a:lnTo>
                <a:lnTo>
                  <a:pt x="8" y="131"/>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1942" name="Freeform 22"/>
          <p:cNvSpPr>
            <a:spLocks/>
          </p:cNvSpPr>
          <p:nvPr/>
        </p:nvSpPr>
        <p:spPr bwMode="auto">
          <a:xfrm>
            <a:off x="2803525" y="1608138"/>
            <a:ext cx="1265238" cy="284162"/>
          </a:xfrm>
          <a:custGeom>
            <a:avLst/>
            <a:gdLst>
              <a:gd name="T0" fmla="*/ 0 w 797"/>
              <a:gd name="T1" fmla="*/ 282575 h 179"/>
              <a:gd name="T2" fmla="*/ 1263650 w 797"/>
              <a:gd name="T3" fmla="*/ 282575 h 179"/>
              <a:gd name="T4" fmla="*/ 1263650 w 797"/>
              <a:gd name="T5" fmla="*/ 0 h 179"/>
              <a:gd name="T6" fmla="*/ 0 w 797"/>
              <a:gd name="T7" fmla="*/ 0 h 179"/>
              <a:gd name="T8" fmla="*/ 0 w 797"/>
              <a:gd name="T9" fmla="*/ 282575 h 179"/>
              <a:gd name="T10" fmla="*/ 0 60000 65536"/>
              <a:gd name="T11" fmla="*/ 0 60000 65536"/>
              <a:gd name="T12" fmla="*/ 0 60000 65536"/>
              <a:gd name="T13" fmla="*/ 0 60000 65536"/>
              <a:gd name="T14" fmla="*/ 0 60000 65536"/>
              <a:gd name="T15" fmla="*/ 0 w 797"/>
              <a:gd name="T16" fmla="*/ 0 h 179"/>
              <a:gd name="T17" fmla="*/ 797 w 797"/>
              <a:gd name="T18" fmla="*/ 179 h 179"/>
            </a:gdLst>
            <a:ahLst/>
            <a:cxnLst>
              <a:cxn ang="T10">
                <a:pos x="T0" y="T1"/>
              </a:cxn>
              <a:cxn ang="T11">
                <a:pos x="T2" y="T3"/>
              </a:cxn>
              <a:cxn ang="T12">
                <a:pos x="T4" y="T5"/>
              </a:cxn>
              <a:cxn ang="T13">
                <a:pos x="T6" y="T7"/>
              </a:cxn>
              <a:cxn ang="T14">
                <a:pos x="T8" y="T9"/>
              </a:cxn>
            </a:cxnLst>
            <a:rect l="T15" t="T16" r="T17" b="T18"/>
            <a:pathLst>
              <a:path w="797" h="179">
                <a:moveTo>
                  <a:pt x="0" y="178"/>
                </a:moveTo>
                <a:lnTo>
                  <a:pt x="796" y="178"/>
                </a:lnTo>
                <a:lnTo>
                  <a:pt x="796" y="0"/>
                </a:lnTo>
                <a:lnTo>
                  <a:pt x="0" y="0"/>
                </a:lnTo>
                <a:lnTo>
                  <a:pt x="0" y="178"/>
                </a:lnTo>
              </a:path>
            </a:pathLst>
          </a:custGeom>
          <a:solidFill>
            <a:srgbClr val="00CC00"/>
          </a:solidFill>
          <a:ln w="12700" cap="rnd" cmpd="sng">
            <a:noFill/>
            <a:prstDash val="solid"/>
            <a:round/>
            <a:headEnd type="none" w="med" len="med"/>
            <a:tailEnd type="none" w="med" len="med"/>
          </a:ln>
        </p:spPr>
        <p:txBody>
          <a:bodyPr/>
          <a:lstStyle/>
          <a:p>
            <a:endParaRPr lang="en-US" dirty="0"/>
          </a:p>
        </p:txBody>
      </p:sp>
      <p:sp>
        <p:nvSpPr>
          <p:cNvPr id="81943" name="Freeform 23"/>
          <p:cNvSpPr>
            <a:spLocks/>
          </p:cNvSpPr>
          <p:nvPr/>
        </p:nvSpPr>
        <p:spPr bwMode="auto">
          <a:xfrm>
            <a:off x="2170113" y="2044700"/>
            <a:ext cx="1125537" cy="282575"/>
          </a:xfrm>
          <a:custGeom>
            <a:avLst/>
            <a:gdLst>
              <a:gd name="T0" fmla="*/ 0 w 709"/>
              <a:gd name="T1" fmla="*/ 280988 h 178"/>
              <a:gd name="T2" fmla="*/ 1123950 w 709"/>
              <a:gd name="T3" fmla="*/ 280988 h 178"/>
              <a:gd name="T4" fmla="*/ 1123950 w 709"/>
              <a:gd name="T5" fmla="*/ 0 h 178"/>
              <a:gd name="T6" fmla="*/ 0 w 709"/>
              <a:gd name="T7" fmla="*/ 0 h 178"/>
              <a:gd name="T8" fmla="*/ 0 w 709"/>
              <a:gd name="T9" fmla="*/ 280988 h 178"/>
              <a:gd name="T10" fmla="*/ 0 60000 65536"/>
              <a:gd name="T11" fmla="*/ 0 60000 65536"/>
              <a:gd name="T12" fmla="*/ 0 60000 65536"/>
              <a:gd name="T13" fmla="*/ 0 60000 65536"/>
              <a:gd name="T14" fmla="*/ 0 60000 65536"/>
              <a:gd name="T15" fmla="*/ 0 w 709"/>
              <a:gd name="T16" fmla="*/ 0 h 178"/>
              <a:gd name="T17" fmla="*/ 709 w 709"/>
              <a:gd name="T18" fmla="*/ 178 h 178"/>
            </a:gdLst>
            <a:ahLst/>
            <a:cxnLst>
              <a:cxn ang="T10">
                <a:pos x="T0" y="T1"/>
              </a:cxn>
              <a:cxn ang="T11">
                <a:pos x="T2" y="T3"/>
              </a:cxn>
              <a:cxn ang="T12">
                <a:pos x="T4" y="T5"/>
              </a:cxn>
              <a:cxn ang="T13">
                <a:pos x="T6" y="T7"/>
              </a:cxn>
              <a:cxn ang="T14">
                <a:pos x="T8" y="T9"/>
              </a:cxn>
            </a:cxnLst>
            <a:rect l="T15" t="T16" r="T17" b="T18"/>
            <a:pathLst>
              <a:path w="709" h="178">
                <a:moveTo>
                  <a:pt x="0" y="177"/>
                </a:moveTo>
                <a:lnTo>
                  <a:pt x="708" y="177"/>
                </a:lnTo>
                <a:lnTo>
                  <a:pt x="708" y="0"/>
                </a:lnTo>
                <a:lnTo>
                  <a:pt x="0" y="0"/>
                </a:lnTo>
                <a:lnTo>
                  <a:pt x="0" y="177"/>
                </a:lnTo>
              </a:path>
            </a:pathLst>
          </a:custGeom>
          <a:solidFill>
            <a:srgbClr val="FF00AB"/>
          </a:solidFill>
          <a:ln w="12700" cap="rnd" cmpd="sng">
            <a:noFill/>
            <a:prstDash val="solid"/>
            <a:round/>
            <a:headEnd type="none" w="med" len="med"/>
            <a:tailEnd type="none" w="med" len="med"/>
          </a:ln>
        </p:spPr>
        <p:txBody>
          <a:bodyPr/>
          <a:lstStyle/>
          <a:p>
            <a:endParaRPr lang="en-US" dirty="0"/>
          </a:p>
        </p:txBody>
      </p:sp>
      <p:sp>
        <p:nvSpPr>
          <p:cNvPr id="81944" name="Freeform 24"/>
          <p:cNvSpPr>
            <a:spLocks/>
          </p:cNvSpPr>
          <p:nvPr/>
        </p:nvSpPr>
        <p:spPr bwMode="auto">
          <a:xfrm>
            <a:off x="3349625" y="2044700"/>
            <a:ext cx="4905375" cy="282575"/>
          </a:xfrm>
          <a:custGeom>
            <a:avLst/>
            <a:gdLst>
              <a:gd name="T0" fmla="*/ 0 w 3090"/>
              <a:gd name="T1" fmla="*/ 280988 h 178"/>
              <a:gd name="T2" fmla="*/ 4903788 w 3090"/>
              <a:gd name="T3" fmla="*/ 280988 h 178"/>
              <a:gd name="T4" fmla="*/ 4903788 w 3090"/>
              <a:gd name="T5" fmla="*/ 0 h 178"/>
              <a:gd name="T6" fmla="*/ 0 w 3090"/>
              <a:gd name="T7" fmla="*/ 0 h 178"/>
              <a:gd name="T8" fmla="*/ 0 w 3090"/>
              <a:gd name="T9" fmla="*/ 280988 h 178"/>
              <a:gd name="T10" fmla="*/ 0 60000 65536"/>
              <a:gd name="T11" fmla="*/ 0 60000 65536"/>
              <a:gd name="T12" fmla="*/ 0 60000 65536"/>
              <a:gd name="T13" fmla="*/ 0 60000 65536"/>
              <a:gd name="T14" fmla="*/ 0 60000 65536"/>
              <a:gd name="T15" fmla="*/ 0 w 3090"/>
              <a:gd name="T16" fmla="*/ 0 h 178"/>
              <a:gd name="T17" fmla="*/ 3090 w 3090"/>
              <a:gd name="T18" fmla="*/ 178 h 178"/>
            </a:gdLst>
            <a:ahLst/>
            <a:cxnLst>
              <a:cxn ang="T10">
                <a:pos x="T0" y="T1"/>
              </a:cxn>
              <a:cxn ang="T11">
                <a:pos x="T2" y="T3"/>
              </a:cxn>
              <a:cxn ang="T12">
                <a:pos x="T4" y="T5"/>
              </a:cxn>
              <a:cxn ang="T13">
                <a:pos x="T6" y="T7"/>
              </a:cxn>
              <a:cxn ang="T14">
                <a:pos x="T8" y="T9"/>
              </a:cxn>
            </a:cxnLst>
            <a:rect l="T15" t="T16" r="T17" b="T18"/>
            <a:pathLst>
              <a:path w="3090" h="178">
                <a:moveTo>
                  <a:pt x="0" y="177"/>
                </a:moveTo>
                <a:lnTo>
                  <a:pt x="3089" y="177"/>
                </a:lnTo>
                <a:lnTo>
                  <a:pt x="3089" y="0"/>
                </a:lnTo>
                <a:lnTo>
                  <a:pt x="0" y="0"/>
                </a:lnTo>
                <a:lnTo>
                  <a:pt x="0" y="177"/>
                </a:lnTo>
              </a:path>
            </a:pathLst>
          </a:custGeom>
          <a:solidFill>
            <a:srgbClr val="FF00AB"/>
          </a:solidFill>
          <a:ln w="12700" cap="rnd" cmpd="sng">
            <a:noFill/>
            <a:prstDash val="solid"/>
            <a:round/>
            <a:headEnd type="none" w="med" len="med"/>
            <a:tailEnd type="none" w="med" len="med"/>
          </a:ln>
        </p:spPr>
        <p:txBody>
          <a:bodyPr/>
          <a:lstStyle/>
          <a:p>
            <a:endParaRPr lang="en-US" dirty="0"/>
          </a:p>
        </p:txBody>
      </p:sp>
      <p:sp>
        <p:nvSpPr>
          <p:cNvPr id="81945" name="Freeform 25"/>
          <p:cNvSpPr>
            <a:spLocks/>
          </p:cNvSpPr>
          <p:nvPr/>
        </p:nvSpPr>
        <p:spPr bwMode="auto">
          <a:xfrm>
            <a:off x="5619750" y="5656263"/>
            <a:ext cx="30163" cy="52387"/>
          </a:xfrm>
          <a:custGeom>
            <a:avLst/>
            <a:gdLst>
              <a:gd name="T0" fmla="*/ 19050 w 19"/>
              <a:gd name="T1" fmla="*/ 0 h 33"/>
              <a:gd name="T2" fmla="*/ 20638 w 19"/>
              <a:gd name="T3" fmla="*/ 0 h 33"/>
              <a:gd name="T4" fmla="*/ 0 w 19"/>
              <a:gd name="T5" fmla="*/ 46037 h 33"/>
              <a:gd name="T6" fmla="*/ 7938 w 19"/>
              <a:gd name="T7" fmla="*/ 50800 h 33"/>
              <a:gd name="T8" fmla="*/ 26988 w 19"/>
              <a:gd name="T9" fmla="*/ 4762 h 33"/>
              <a:gd name="T10" fmla="*/ 28575 w 19"/>
              <a:gd name="T11" fmla="*/ 4762 h 33"/>
              <a:gd name="T12" fmla="*/ 26988 w 19"/>
              <a:gd name="T13" fmla="*/ 4762 h 33"/>
              <a:gd name="T14" fmla="*/ 28575 w 19"/>
              <a:gd name="T15" fmla="*/ 4762 h 33"/>
              <a:gd name="T16" fmla="*/ 19050 w 1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3"/>
              <a:gd name="T29" fmla="*/ 19 w 1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3">
                <a:moveTo>
                  <a:pt x="12" y="0"/>
                </a:moveTo>
                <a:lnTo>
                  <a:pt x="13" y="0"/>
                </a:lnTo>
                <a:lnTo>
                  <a:pt x="0" y="29"/>
                </a:lnTo>
                <a:lnTo>
                  <a:pt x="5" y="32"/>
                </a:lnTo>
                <a:lnTo>
                  <a:pt x="17" y="3"/>
                </a:lnTo>
                <a:lnTo>
                  <a:pt x="18" y="3"/>
                </a:lnTo>
                <a:lnTo>
                  <a:pt x="17" y="3"/>
                </a:lnTo>
                <a:lnTo>
                  <a:pt x="18" y="3"/>
                </a:lnTo>
                <a:lnTo>
                  <a:pt x="12" y="0"/>
                </a:lnTo>
              </a:path>
            </a:pathLst>
          </a:custGeom>
          <a:solidFill>
            <a:srgbClr val="000033"/>
          </a:solidFill>
          <a:ln w="12700" cap="rnd" cmpd="sng">
            <a:noFill/>
            <a:prstDash val="solid"/>
            <a:round/>
            <a:headEnd type="none" w="med" len="med"/>
            <a:tailEnd type="none" w="med" len="med"/>
          </a:ln>
        </p:spPr>
        <p:txBody>
          <a:bodyPr/>
          <a:lstStyle/>
          <a:p>
            <a:endParaRPr lang="en-US" dirty="0"/>
          </a:p>
        </p:txBody>
      </p:sp>
      <p:sp>
        <p:nvSpPr>
          <p:cNvPr id="81946" name="Freeform 26"/>
          <p:cNvSpPr>
            <a:spLocks/>
          </p:cNvSpPr>
          <p:nvPr/>
        </p:nvSpPr>
        <p:spPr bwMode="auto">
          <a:xfrm>
            <a:off x="1943100" y="5067300"/>
            <a:ext cx="233363" cy="674688"/>
          </a:xfrm>
          <a:custGeom>
            <a:avLst/>
            <a:gdLst>
              <a:gd name="T0" fmla="*/ 206375 w 147"/>
              <a:gd name="T1" fmla="*/ 0 h 425"/>
              <a:gd name="T2" fmla="*/ 206375 w 147"/>
              <a:gd name="T3" fmla="*/ 1588 h 425"/>
              <a:gd name="T4" fmla="*/ 0 w 147"/>
              <a:gd name="T5" fmla="*/ 665163 h 425"/>
              <a:gd name="T6" fmla="*/ 26988 w 147"/>
              <a:gd name="T7" fmla="*/ 673100 h 425"/>
              <a:gd name="T8" fmla="*/ 231775 w 147"/>
              <a:gd name="T9" fmla="*/ 9525 h 425"/>
              <a:gd name="T10" fmla="*/ 231775 w 147"/>
              <a:gd name="T11" fmla="*/ 11113 h 425"/>
              <a:gd name="T12" fmla="*/ 206375 w 147"/>
              <a:gd name="T13" fmla="*/ 0 h 425"/>
              <a:gd name="T14" fmla="*/ 206375 w 147"/>
              <a:gd name="T15" fmla="*/ 1588 h 425"/>
              <a:gd name="T16" fmla="*/ 206375 w 147"/>
              <a:gd name="T17" fmla="*/ 0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425"/>
              <a:gd name="T29" fmla="*/ 147 w 147"/>
              <a:gd name="T30" fmla="*/ 425 h 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425">
                <a:moveTo>
                  <a:pt x="130" y="0"/>
                </a:moveTo>
                <a:lnTo>
                  <a:pt x="130" y="1"/>
                </a:lnTo>
                <a:lnTo>
                  <a:pt x="0" y="419"/>
                </a:lnTo>
                <a:lnTo>
                  <a:pt x="17" y="424"/>
                </a:lnTo>
                <a:lnTo>
                  <a:pt x="146" y="6"/>
                </a:lnTo>
                <a:lnTo>
                  <a:pt x="146" y="7"/>
                </a:lnTo>
                <a:lnTo>
                  <a:pt x="130" y="0"/>
                </a:lnTo>
                <a:lnTo>
                  <a:pt x="130" y="1"/>
                </a:lnTo>
                <a:lnTo>
                  <a:pt x="130"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47" name="Freeform 27"/>
          <p:cNvSpPr>
            <a:spLocks/>
          </p:cNvSpPr>
          <p:nvPr/>
        </p:nvSpPr>
        <p:spPr bwMode="auto">
          <a:xfrm>
            <a:off x="2157413" y="4803775"/>
            <a:ext cx="109537" cy="266700"/>
          </a:xfrm>
          <a:custGeom>
            <a:avLst/>
            <a:gdLst>
              <a:gd name="T0" fmla="*/ 82550 w 69"/>
              <a:gd name="T1" fmla="*/ 0 h 168"/>
              <a:gd name="T2" fmla="*/ 0 w 69"/>
              <a:gd name="T3" fmla="*/ 254000 h 168"/>
              <a:gd name="T4" fmla="*/ 25400 w 69"/>
              <a:gd name="T5" fmla="*/ 265113 h 168"/>
              <a:gd name="T6" fmla="*/ 107950 w 69"/>
              <a:gd name="T7" fmla="*/ 9525 h 168"/>
              <a:gd name="T8" fmla="*/ 82550 w 69"/>
              <a:gd name="T9" fmla="*/ 0 h 168"/>
              <a:gd name="T10" fmla="*/ 0 60000 65536"/>
              <a:gd name="T11" fmla="*/ 0 60000 65536"/>
              <a:gd name="T12" fmla="*/ 0 60000 65536"/>
              <a:gd name="T13" fmla="*/ 0 60000 65536"/>
              <a:gd name="T14" fmla="*/ 0 60000 65536"/>
              <a:gd name="T15" fmla="*/ 0 w 69"/>
              <a:gd name="T16" fmla="*/ 0 h 168"/>
              <a:gd name="T17" fmla="*/ 69 w 69"/>
              <a:gd name="T18" fmla="*/ 168 h 168"/>
            </a:gdLst>
            <a:ahLst/>
            <a:cxnLst>
              <a:cxn ang="T10">
                <a:pos x="T0" y="T1"/>
              </a:cxn>
              <a:cxn ang="T11">
                <a:pos x="T2" y="T3"/>
              </a:cxn>
              <a:cxn ang="T12">
                <a:pos x="T4" y="T5"/>
              </a:cxn>
              <a:cxn ang="T13">
                <a:pos x="T6" y="T7"/>
              </a:cxn>
              <a:cxn ang="T14">
                <a:pos x="T8" y="T9"/>
              </a:cxn>
            </a:cxnLst>
            <a:rect l="T15" t="T16" r="T17" b="T18"/>
            <a:pathLst>
              <a:path w="69" h="168">
                <a:moveTo>
                  <a:pt x="52" y="0"/>
                </a:moveTo>
                <a:lnTo>
                  <a:pt x="0" y="160"/>
                </a:lnTo>
                <a:lnTo>
                  <a:pt x="16" y="167"/>
                </a:lnTo>
                <a:lnTo>
                  <a:pt x="68" y="6"/>
                </a:lnTo>
                <a:lnTo>
                  <a:pt x="52"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48" name="Freeform 28"/>
          <p:cNvSpPr>
            <a:spLocks/>
          </p:cNvSpPr>
          <p:nvPr/>
        </p:nvSpPr>
        <p:spPr bwMode="auto">
          <a:xfrm>
            <a:off x="2247900" y="4567238"/>
            <a:ext cx="111125" cy="238125"/>
          </a:xfrm>
          <a:custGeom>
            <a:avLst/>
            <a:gdLst>
              <a:gd name="T0" fmla="*/ 82550 w 70"/>
              <a:gd name="T1" fmla="*/ 0 h 150"/>
              <a:gd name="T2" fmla="*/ 0 w 70"/>
              <a:gd name="T3" fmla="*/ 227013 h 150"/>
              <a:gd name="T4" fmla="*/ 25400 w 70"/>
              <a:gd name="T5" fmla="*/ 236538 h 150"/>
              <a:gd name="T6" fmla="*/ 109538 w 70"/>
              <a:gd name="T7" fmla="*/ 11112 h 150"/>
              <a:gd name="T8" fmla="*/ 82550 w 70"/>
              <a:gd name="T9" fmla="*/ 0 h 150"/>
              <a:gd name="T10" fmla="*/ 0 60000 65536"/>
              <a:gd name="T11" fmla="*/ 0 60000 65536"/>
              <a:gd name="T12" fmla="*/ 0 60000 65536"/>
              <a:gd name="T13" fmla="*/ 0 60000 65536"/>
              <a:gd name="T14" fmla="*/ 0 60000 65536"/>
              <a:gd name="T15" fmla="*/ 0 w 70"/>
              <a:gd name="T16" fmla="*/ 0 h 150"/>
              <a:gd name="T17" fmla="*/ 70 w 70"/>
              <a:gd name="T18" fmla="*/ 150 h 150"/>
            </a:gdLst>
            <a:ahLst/>
            <a:cxnLst>
              <a:cxn ang="T10">
                <a:pos x="T0" y="T1"/>
              </a:cxn>
              <a:cxn ang="T11">
                <a:pos x="T2" y="T3"/>
              </a:cxn>
              <a:cxn ang="T12">
                <a:pos x="T4" y="T5"/>
              </a:cxn>
              <a:cxn ang="T13">
                <a:pos x="T6" y="T7"/>
              </a:cxn>
              <a:cxn ang="T14">
                <a:pos x="T8" y="T9"/>
              </a:cxn>
            </a:cxnLst>
            <a:rect l="T15" t="T16" r="T17" b="T18"/>
            <a:pathLst>
              <a:path w="70" h="150">
                <a:moveTo>
                  <a:pt x="52" y="0"/>
                </a:moveTo>
                <a:lnTo>
                  <a:pt x="0" y="143"/>
                </a:lnTo>
                <a:lnTo>
                  <a:pt x="16" y="149"/>
                </a:lnTo>
                <a:lnTo>
                  <a:pt x="69" y="7"/>
                </a:lnTo>
                <a:lnTo>
                  <a:pt x="52"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49" name="Freeform 29"/>
          <p:cNvSpPr>
            <a:spLocks/>
          </p:cNvSpPr>
          <p:nvPr/>
        </p:nvSpPr>
        <p:spPr bwMode="auto">
          <a:xfrm>
            <a:off x="2338388" y="4325938"/>
            <a:ext cx="120650" cy="244475"/>
          </a:xfrm>
          <a:custGeom>
            <a:avLst/>
            <a:gdLst>
              <a:gd name="T0" fmla="*/ 93662 w 76"/>
              <a:gd name="T1" fmla="*/ 0 h 154"/>
              <a:gd name="T2" fmla="*/ 93662 w 76"/>
              <a:gd name="T3" fmla="*/ 1588 h 154"/>
              <a:gd name="T4" fmla="*/ 0 w 76"/>
              <a:gd name="T5" fmla="*/ 231775 h 154"/>
              <a:gd name="T6" fmla="*/ 26988 w 76"/>
              <a:gd name="T7" fmla="*/ 242888 h 154"/>
              <a:gd name="T8" fmla="*/ 119063 w 76"/>
              <a:gd name="T9" fmla="*/ 11112 h 154"/>
              <a:gd name="T10" fmla="*/ 119063 w 76"/>
              <a:gd name="T11" fmla="*/ 12700 h 154"/>
              <a:gd name="T12" fmla="*/ 93662 w 76"/>
              <a:gd name="T13" fmla="*/ 0 h 154"/>
              <a:gd name="T14" fmla="*/ 93662 w 76"/>
              <a:gd name="T15" fmla="*/ 1588 h 154"/>
              <a:gd name="T16" fmla="*/ 93662 w 76"/>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54"/>
              <a:gd name="T29" fmla="*/ 76 w 76"/>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54">
                <a:moveTo>
                  <a:pt x="59" y="0"/>
                </a:moveTo>
                <a:lnTo>
                  <a:pt x="59" y="1"/>
                </a:lnTo>
                <a:lnTo>
                  <a:pt x="0" y="146"/>
                </a:lnTo>
                <a:lnTo>
                  <a:pt x="17" y="153"/>
                </a:lnTo>
                <a:lnTo>
                  <a:pt x="75" y="7"/>
                </a:lnTo>
                <a:lnTo>
                  <a:pt x="75" y="8"/>
                </a:lnTo>
                <a:lnTo>
                  <a:pt x="59" y="0"/>
                </a:lnTo>
                <a:lnTo>
                  <a:pt x="59" y="1"/>
                </a:lnTo>
                <a:lnTo>
                  <a:pt x="59"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50" name="Freeform 30"/>
          <p:cNvSpPr>
            <a:spLocks/>
          </p:cNvSpPr>
          <p:nvPr/>
        </p:nvSpPr>
        <p:spPr bwMode="auto">
          <a:xfrm>
            <a:off x="2439988" y="4111625"/>
            <a:ext cx="114300" cy="219075"/>
          </a:xfrm>
          <a:custGeom>
            <a:avLst/>
            <a:gdLst>
              <a:gd name="T0" fmla="*/ 87312 w 72"/>
              <a:gd name="T1" fmla="*/ 0 h 138"/>
              <a:gd name="T2" fmla="*/ 0 w 72"/>
              <a:gd name="T3" fmla="*/ 204788 h 138"/>
              <a:gd name="T4" fmla="*/ 25400 w 72"/>
              <a:gd name="T5" fmla="*/ 217488 h 138"/>
              <a:gd name="T6" fmla="*/ 112713 w 72"/>
              <a:gd name="T7" fmla="*/ 12700 h 138"/>
              <a:gd name="T8" fmla="*/ 87312 w 72"/>
              <a:gd name="T9" fmla="*/ 0 h 138"/>
              <a:gd name="T10" fmla="*/ 0 60000 65536"/>
              <a:gd name="T11" fmla="*/ 0 60000 65536"/>
              <a:gd name="T12" fmla="*/ 0 60000 65536"/>
              <a:gd name="T13" fmla="*/ 0 60000 65536"/>
              <a:gd name="T14" fmla="*/ 0 60000 65536"/>
              <a:gd name="T15" fmla="*/ 0 w 72"/>
              <a:gd name="T16" fmla="*/ 0 h 138"/>
              <a:gd name="T17" fmla="*/ 72 w 72"/>
              <a:gd name="T18" fmla="*/ 138 h 138"/>
            </a:gdLst>
            <a:ahLst/>
            <a:cxnLst>
              <a:cxn ang="T10">
                <a:pos x="T0" y="T1"/>
              </a:cxn>
              <a:cxn ang="T11">
                <a:pos x="T2" y="T3"/>
              </a:cxn>
              <a:cxn ang="T12">
                <a:pos x="T4" y="T5"/>
              </a:cxn>
              <a:cxn ang="T13">
                <a:pos x="T6" y="T7"/>
              </a:cxn>
              <a:cxn ang="T14">
                <a:pos x="T8" y="T9"/>
              </a:cxn>
            </a:cxnLst>
            <a:rect l="T15" t="T16" r="T17" b="T18"/>
            <a:pathLst>
              <a:path w="72" h="138">
                <a:moveTo>
                  <a:pt x="55" y="0"/>
                </a:moveTo>
                <a:lnTo>
                  <a:pt x="0" y="129"/>
                </a:lnTo>
                <a:lnTo>
                  <a:pt x="16" y="137"/>
                </a:lnTo>
                <a:lnTo>
                  <a:pt x="71" y="8"/>
                </a:lnTo>
                <a:lnTo>
                  <a:pt x="55"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51" name="Freeform 31"/>
          <p:cNvSpPr>
            <a:spLocks/>
          </p:cNvSpPr>
          <p:nvPr/>
        </p:nvSpPr>
        <p:spPr bwMode="auto">
          <a:xfrm>
            <a:off x="2535238" y="3924300"/>
            <a:ext cx="109537" cy="192088"/>
          </a:xfrm>
          <a:custGeom>
            <a:avLst/>
            <a:gdLst>
              <a:gd name="T0" fmla="*/ 84137 w 69"/>
              <a:gd name="T1" fmla="*/ 0 h 121"/>
              <a:gd name="T2" fmla="*/ 82550 w 69"/>
              <a:gd name="T3" fmla="*/ 1588 h 121"/>
              <a:gd name="T4" fmla="*/ 0 w 69"/>
              <a:gd name="T5" fmla="*/ 177800 h 121"/>
              <a:gd name="T6" fmla="*/ 25400 w 69"/>
              <a:gd name="T7" fmla="*/ 190500 h 121"/>
              <a:gd name="T8" fmla="*/ 107950 w 69"/>
              <a:gd name="T9" fmla="*/ 14288 h 121"/>
              <a:gd name="T10" fmla="*/ 106362 w 69"/>
              <a:gd name="T11" fmla="*/ 15875 h 121"/>
              <a:gd name="T12" fmla="*/ 84137 w 69"/>
              <a:gd name="T13" fmla="*/ 0 h 121"/>
              <a:gd name="T14" fmla="*/ 84137 w 69"/>
              <a:gd name="T15" fmla="*/ 1588 h 121"/>
              <a:gd name="T16" fmla="*/ 82550 w 69"/>
              <a:gd name="T17" fmla="*/ 1588 h 121"/>
              <a:gd name="T18" fmla="*/ 84137 w 6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21"/>
              <a:gd name="T32" fmla="*/ 69 w 69"/>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21">
                <a:moveTo>
                  <a:pt x="53" y="0"/>
                </a:moveTo>
                <a:lnTo>
                  <a:pt x="52" y="1"/>
                </a:lnTo>
                <a:lnTo>
                  <a:pt x="0" y="112"/>
                </a:lnTo>
                <a:lnTo>
                  <a:pt x="16" y="120"/>
                </a:lnTo>
                <a:lnTo>
                  <a:pt x="68" y="9"/>
                </a:lnTo>
                <a:lnTo>
                  <a:pt x="67" y="10"/>
                </a:lnTo>
                <a:lnTo>
                  <a:pt x="53" y="0"/>
                </a:lnTo>
                <a:lnTo>
                  <a:pt x="53" y="1"/>
                </a:lnTo>
                <a:lnTo>
                  <a:pt x="52" y="1"/>
                </a:lnTo>
                <a:lnTo>
                  <a:pt x="53"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52" name="Freeform 32"/>
          <p:cNvSpPr>
            <a:spLocks/>
          </p:cNvSpPr>
          <p:nvPr/>
        </p:nvSpPr>
        <p:spPr bwMode="auto">
          <a:xfrm>
            <a:off x="2627313" y="3743325"/>
            <a:ext cx="112712" cy="188913"/>
          </a:xfrm>
          <a:custGeom>
            <a:avLst/>
            <a:gdLst>
              <a:gd name="T0" fmla="*/ 87312 w 71"/>
              <a:gd name="T1" fmla="*/ 0 h 119"/>
              <a:gd name="T2" fmla="*/ 0 w 71"/>
              <a:gd name="T3" fmla="*/ 171450 h 119"/>
              <a:gd name="T4" fmla="*/ 22225 w 71"/>
              <a:gd name="T5" fmla="*/ 187325 h 119"/>
              <a:gd name="T6" fmla="*/ 111125 w 71"/>
              <a:gd name="T7" fmla="*/ 14288 h 119"/>
              <a:gd name="T8" fmla="*/ 87312 w 71"/>
              <a:gd name="T9" fmla="*/ 0 h 119"/>
              <a:gd name="T10" fmla="*/ 0 60000 65536"/>
              <a:gd name="T11" fmla="*/ 0 60000 65536"/>
              <a:gd name="T12" fmla="*/ 0 60000 65536"/>
              <a:gd name="T13" fmla="*/ 0 60000 65536"/>
              <a:gd name="T14" fmla="*/ 0 60000 65536"/>
              <a:gd name="T15" fmla="*/ 0 w 71"/>
              <a:gd name="T16" fmla="*/ 0 h 119"/>
              <a:gd name="T17" fmla="*/ 71 w 71"/>
              <a:gd name="T18" fmla="*/ 119 h 119"/>
            </a:gdLst>
            <a:ahLst/>
            <a:cxnLst>
              <a:cxn ang="T10">
                <a:pos x="T0" y="T1"/>
              </a:cxn>
              <a:cxn ang="T11">
                <a:pos x="T2" y="T3"/>
              </a:cxn>
              <a:cxn ang="T12">
                <a:pos x="T4" y="T5"/>
              </a:cxn>
              <a:cxn ang="T13">
                <a:pos x="T6" y="T7"/>
              </a:cxn>
              <a:cxn ang="T14">
                <a:pos x="T8" y="T9"/>
              </a:cxn>
            </a:cxnLst>
            <a:rect l="T15" t="T16" r="T17" b="T18"/>
            <a:pathLst>
              <a:path w="71" h="119">
                <a:moveTo>
                  <a:pt x="55" y="0"/>
                </a:moveTo>
                <a:lnTo>
                  <a:pt x="0" y="108"/>
                </a:lnTo>
                <a:lnTo>
                  <a:pt x="14" y="118"/>
                </a:lnTo>
                <a:lnTo>
                  <a:pt x="70" y="9"/>
                </a:lnTo>
                <a:lnTo>
                  <a:pt x="55"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53" name="Freeform 33"/>
          <p:cNvSpPr>
            <a:spLocks/>
          </p:cNvSpPr>
          <p:nvPr/>
        </p:nvSpPr>
        <p:spPr bwMode="auto">
          <a:xfrm>
            <a:off x="2722563" y="3603625"/>
            <a:ext cx="103187" cy="146050"/>
          </a:xfrm>
          <a:custGeom>
            <a:avLst/>
            <a:gdLst>
              <a:gd name="T0" fmla="*/ 79375 w 65"/>
              <a:gd name="T1" fmla="*/ 0 h 92"/>
              <a:gd name="T2" fmla="*/ 77787 w 65"/>
              <a:gd name="T3" fmla="*/ 3175 h 92"/>
              <a:gd name="T4" fmla="*/ 0 w 65"/>
              <a:gd name="T5" fmla="*/ 131763 h 92"/>
              <a:gd name="T6" fmla="*/ 23812 w 65"/>
              <a:gd name="T7" fmla="*/ 144463 h 92"/>
              <a:gd name="T8" fmla="*/ 101600 w 65"/>
              <a:gd name="T9" fmla="*/ 15875 h 92"/>
              <a:gd name="T10" fmla="*/ 100012 w 65"/>
              <a:gd name="T11" fmla="*/ 17463 h 92"/>
              <a:gd name="T12" fmla="*/ 79375 w 65"/>
              <a:gd name="T13" fmla="*/ 0 h 92"/>
              <a:gd name="T14" fmla="*/ 79375 w 65"/>
              <a:gd name="T15" fmla="*/ 1588 h 92"/>
              <a:gd name="T16" fmla="*/ 77787 w 65"/>
              <a:gd name="T17" fmla="*/ 3175 h 92"/>
              <a:gd name="T18" fmla="*/ 79375 w 65"/>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92"/>
              <a:gd name="T32" fmla="*/ 65 w 65"/>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92">
                <a:moveTo>
                  <a:pt x="50" y="0"/>
                </a:moveTo>
                <a:lnTo>
                  <a:pt x="49" y="2"/>
                </a:lnTo>
                <a:lnTo>
                  <a:pt x="0" y="83"/>
                </a:lnTo>
                <a:lnTo>
                  <a:pt x="15" y="91"/>
                </a:lnTo>
                <a:lnTo>
                  <a:pt x="64" y="10"/>
                </a:lnTo>
                <a:lnTo>
                  <a:pt x="63" y="11"/>
                </a:lnTo>
                <a:lnTo>
                  <a:pt x="50" y="0"/>
                </a:lnTo>
                <a:lnTo>
                  <a:pt x="50" y="1"/>
                </a:lnTo>
                <a:lnTo>
                  <a:pt x="49" y="2"/>
                </a:lnTo>
                <a:lnTo>
                  <a:pt x="50"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54" name="Freeform 34"/>
          <p:cNvSpPr>
            <a:spLocks/>
          </p:cNvSpPr>
          <p:nvPr/>
        </p:nvSpPr>
        <p:spPr bwMode="auto">
          <a:xfrm>
            <a:off x="2809875" y="3484563"/>
            <a:ext cx="106363" cy="130175"/>
          </a:xfrm>
          <a:custGeom>
            <a:avLst/>
            <a:gdLst>
              <a:gd name="T0" fmla="*/ 84138 w 67"/>
              <a:gd name="T1" fmla="*/ 0 h 82"/>
              <a:gd name="T2" fmla="*/ 82550 w 67"/>
              <a:gd name="T3" fmla="*/ 1588 h 82"/>
              <a:gd name="T4" fmla="*/ 0 w 67"/>
              <a:gd name="T5" fmla="*/ 111125 h 82"/>
              <a:gd name="T6" fmla="*/ 20638 w 67"/>
              <a:gd name="T7" fmla="*/ 128588 h 82"/>
              <a:gd name="T8" fmla="*/ 104775 w 67"/>
              <a:gd name="T9" fmla="*/ 19050 h 82"/>
              <a:gd name="T10" fmla="*/ 101600 w 67"/>
              <a:gd name="T11" fmla="*/ 20637 h 82"/>
              <a:gd name="T12" fmla="*/ 84138 w 67"/>
              <a:gd name="T13" fmla="*/ 0 h 82"/>
              <a:gd name="T14" fmla="*/ 82550 w 67"/>
              <a:gd name="T15" fmla="*/ 1588 h 82"/>
              <a:gd name="T16" fmla="*/ 84138 w 67"/>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82"/>
              <a:gd name="T29" fmla="*/ 67 w 6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82">
                <a:moveTo>
                  <a:pt x="53" y="0"/>
                </a:moveTo>
                <a:lnTo>
                  <a:pt x="52" y="1"/>
                </a:lnTo>
                <a:lnTo>
                  <a:pt x="0" y="70"/>
                </a:lnTo>
                <a:lnTo>
                  <a:pt x="13" y="81"/>
                </a:lnTo>
                <a:lnTo>
                  <a:pt x="66" y="12"/>
                </a:lnTo>
                <a:lnTo>
                  <a:pt x="64" y="13"/>
                </a:lnTo>
                <a:lnTo>
                  <a:pt x="53" y="0"/>
                </a:lnTo>
                <a:lnTo>
                  <a:pt x="52" y="1"/>
                </a:lnTo>
                <a:lnTo>
                  <a:pt x="53"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55" name="Freeform 35"/>
          <p:cNvSpPr>
            <a:spLocks/>
          </p:cNvSpPr>
          <p:nvPr/>
        </p:nvSpPr>
        <p:spPr bwMode="auto">
          <a:xfrm>
            <a:off x="2901950" y="3425825"/>
            <a:ext cx="80963" cy="73025"/>
          </a:xfrm>
          <a:custGeom>
            <a:avLst/>
            <a:gdLst>
              <a:gd name="T0" fmla="*/ 68263 w 51"/>
              <a:gd name="T1" fmla="*/ 0 h 46"/>
              <a:gd name="T2" fmla="*/ 61913 w 51"/>
              <a:gd name="T3" fmla="*/ 3175 h 46"/>
              <a:gd name="T4" fmla="*/ 0 w 51"/>
              <a:gd name="T5" fmla="*/ 52388 h 46"/>
              <a:gd name="T6" fmla="*/ 17463 w 51"/>
              <a:gd name="T7" fmla="*/ 71438 h 46"/>
              <a:gd name="T8" fmla="*/ 79375 w 51"/>
              <a:gd name="T9" fmla="*/ 23812 h 46"/>
              <a:gd name="T10" fmla="*/ 73025 w 51"/>
              <a:gd name="T11" fmla="*/ 26988 h 46"/>
              <a:gd name="T12" fmla="*/ 68263 w 51"/>
              <a:gd name="T13" fmla="*/ 0 h 46"/>
              <a:gd name="T14" fmla="*/ 65088 w 51"/>
              <a:gd name="T15" fmla="*/ 1588 h 46"/>
              <a:gd name="T16" fmla="*/ 61913 w 51"/>
              <a:gd name="T17" fmla="*/ 3175 h 46"/>
              <a:gd name="T18" fmla="*/ 68263 w 5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6"/>
              <a:gd name="T32" fmla="*/ 51 w 5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6">
                <a:moveTo>
                  <a:pt x="43" y="0"/>
                </a:moveTo>
                <a:lnTo>
                  <a:pt x="39" y="2"/>
                </a:lnTo>
                <a:lnTo>
                  <a:pt x="0" y="33"/>
                </a:lnTo>
                <a:lnTo>
                  <a:pt x="11" y="45"/>
                </a:lnTo>
                <a:lnTo>
                  <a:pt x="50" y="15"/>
                </a:lnTo>
                <a:lnTo>
                  <a:pt x="46" y="17"/>
                </a:lnTo>
                <a:lnTo>
                  <a:pt x="43" y="0"/>
                </a:lnTo>
                <a:lnTo>
                  <a:pt x="41" y="1"/>
                </a:lnTo>
                <a:lnTo>
                  <a:pt x="39" y="2"/>
                </a:lnTo>
                <a:lnTo>
                  <a:pt x="43"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56" name="Freeform 36"/>
          <p:cNvSpPr>
            <a:spLocks/>
          </p:cNvSpPr>
          <p:nvPr/>
        </p:nvSpPr>
        <p:spPr bwMode="auto">
          <a:xfrm>
            <a:off x="2978150" y="3413125"/>
            <a:ext cx="61913" cy="34925"/>
          </a:xfrm>
          <a:custGeom>
            <a:avLst/>
            <a:gdLst>
              <a:gd name="T0" fmla="*/ 58738 w 39"/>
              <a:gd name="T1" fmla="*/ 0 h 22"/>
              <a:gd name="T2" fmla="*/ 55563 w 39"/>
              <a:gd name="T3" fmla="*/ 0 h 22"/>
              <a:gd name="T4" fmla="*/ 0 w 39"/>
              <a:gd name="T5" fmla="*/ 9525 h 22"/>
              <a:gd name="T6" fmla="*/ 4763 w 39"/>
              <a:gd name="T7" fmla="*/ 33338 h 22"/>
              <a:gd name="T8" fmla="*/ 60325 w 39"/>
              <a:gd name="T9" fmla="*/ 22225 h 22"/>
              <a:gd name="T10" fmla="*/ 55563 w 39"/>
              <a:gd name="T11" fmla="*/ 22225 h 22"/>
              <a:gd name="T12" fmla="*/ 58738 w 39"/>
              <a:gd name="T13" fmla="*/ 0 h 22"/>
              <a:gd name="T14" fmla="*/ 57150 w 39"/>
              <a:gd name="T15" fmla="*/ 0 h 22"/>
              <a:gd name="T16" fmla="*/ 55563 w 39"/>
              <a:gd name="T17" fmla="*/ 0 h 22"/>
              <a:gd name="T18" fmla="*/ 58738 w 39"/>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2"/>
              <a:gd name="T32" fmla="*/ 39 w 3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2">
                <a:moveTo>
                  <a:pt x="37" y="0"/>
                </a:moveTo>
                <a:lnTo>
                  <a:pt x="35" y="0"/>
                </a:lnTo>
                <a:lnTo>
                  <a:pt x="0" y="6"/>
                </a:lnTo>
                <a:lnTo>
                  <a:pt x="3" y="21"/>
                </a:lnTo>
                <a:lnTo>
                  <a:pt x="38" y="14"/>
                </a:lnTo>
                <a:lnTo>
                  <a:pt x="35" y="14"/>
                </a:lnTo>
                <a:lnTo>
                  <a:pt x="37" y="0"/>
                </a:lnTo>
                <a:lnTo>
                  <a:pt x="36" y="0"/>
                </a:lnTo>
                <a:lnTo>
                  <a:pt x="35" y="0"/>
                </a:lnTo>
                <a:lnTo>
                  <a:pt x="37"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57" name="Freeform 37"/>
          <p:cNvSpPr>
            <a:spLocks/>
          </p:cNvSpPr>
          <p:nvPr/>
        </p:nvSpPr>
        <p:spPr bwMode="auto">
          <a:xfrm>
            <a:off x="3043238" y="3413125"/>
            <a:ext cx="58737" cy="30163"/>
          </a:xfrm>
          <a:custGeom>
            <a:avLst/>
            <a:gdLst>
              <a:gd name="T0" fmla="*/ 57150 w 37"/>
              <a:gd name="T1" fmla="*/ 7938 h 19"/>
              <a:gd name="T2" fmla="*/ 52387 w 37"/>
              <a:gd name="T3" fmla="*/ 6350 h 19"/>
              <a:gd name="T4" fmla="*/ 3175 w 37"/>
              <a:gd name="T5" fmla="*/ 0 h 19"/>
              <a:gd name="T6" fmla="*/ 0 w 37"/>
              <a:gd name="T7" fmla="*/ 22225 h 19"/>
              <a:gd name="T8" fmla="*/ 50800 w 37"/>
              <a:gd name="T9" fmla="*/ 28575 h 19"/>
              <a:gd name="T10" fmla="*/ 46037 w 37"/>
              <a:gd name="T11" fmla="*/ 26988 h 19"/>
              <a:gd name="T12" fmla="*/ 57150 w 37"/>
              <a:gd name="T13" fmla="*/ 7938 h 19"/>
              <a:gd name="T14" fmla="*/ 55562 w 37"/>
              <a:gd name="T15" fmla="*/ 6350 h 19"/>
              <a:gd name="T16" fmla="*/ 52387 w 37"/>
              <a:gd name="T17" fmla="*/ 6350 h 19"/>
              <a:gd name="T18" fmla="*/ 57150 w 37"/>
              <a:gd name="T19" fmla="*/ 7938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9"/>
              <a:gd name="T32" fmla="*/ 37 w 3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9">
                <a:moveTo>
                  <a:pt x="36" y="5"/>
                </a:moveTo>
                <a:lnTo>
                  <a:pt x="33" y="4"/>
                </a:lnTo>
                <a:lnTo>
                  <a:pt x="2" y="0"/>
                </a:lnTo>
                <a:lnTo>
                  <a:pt x="0" y="14"/>
                </a:lnTo>
                <a:lnTo>
                  <a:pt x="32" y="18"/>
                </a:lnTo>
                <a:lnTo>
                  <a:pt x="29" y="17"/>
                </a:lnTo>
                <a:lnTo>
                  <a:pt x="36" y="5"/>
                </a:lnTo>
                <a:lnTo>
                  <a:pt x="35" y="4"/>
                </a:lnTo>
                <a:lnTo>
                  <a:pt x="33" y="4"/>
                </a:lnTo>
                <a:lnTo>
                  <a:pt x="36" y="5"/>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58" name="Freeform 38"/>
          <p:cNvSpPr>
            <a:spLocks/>
          </p:cNvSpPr>
          <p:nvPr/>
        </p:nvSpPr>
        <p:spPr bwMode="auto">
          <a:xfrm>
            <a:off x="3097213" y="3422650"/>
            <a:ext cx="88900" cy="55563"/>
          </a:xfrm>
          <a:custGeom>
            <a:avLst/>
            <a:gdLst>
              <a:gd name="T0" fmla="*/ 87313 w 56"/>
              <a:gd name="T1" fmla="*/ 31750 h 35"/>
              <a:gd name="T2" fmla="*/ 84138 w 56"/>
              <a:gd name="T3" fmla="*/ 31750 h 35"/>
              <a:gd name="T4" fmla="*/ 11113 w 56"/>
              <a:gd name="T5" fmla="*/ 0 h 35"/>
              <a:gd name="T6" fmla="*/ 0 w 56"/>
              <a:gd name="T7" fmla="*/ 22225 h 35"/>
              <a:gd name="T8" fmla="*/ 73025 w 56"/>
              <a:gd name="T9" fmla="*/ 53975 h 35"/>
              <a:gd name="T10" fmla="*/ 71438 w 56"/>
              <a:gd name="T11" fmla="*/ 52388 h 35"/>
              <a:gd name="T12" fmla="*/ 87313 w 56"/>
              <a:gd name="T13" fmla="*/ 31750 h 35"/>
              <a:gd name="T14" fmla="*/ 85725 w 56"/>
              <a:gd name="T15" fmla="*/ 31750 h 35"/>
              <a:gd name="T16" fmla="*/ 84138 w 56"/>
              <a:gd name="T17" fmla="*/ 31750 h 35"/>
              <a:gd name="T18" fmla="*/ 87313 w 56"/>
              <a:gd name="T19" fmla="*/ 3175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35"/>
              <a:gd name="T32" fmla="*/ 56 w 5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35">
                <a:moveTo>
                  <a:pt x="55" y="20"/>
                </a:moveTo>
                <a:lnTo>
                  <a:pt x="53" y="20"/>
                </a:lnTo>
                <a:lnTo>
                  <a:pt x="7" y="0"/>
                </a:lnTo>
                <a:lnTo>
                  <a:pt x="0" y="14"/>
                </a:lnTo>
                <a:lnTo>
                  <a:pt x="46" y="34"/>
                </a:lnTo>
                <a:lnTo>
                  <a:pt x="45" y="33"/>
                </a:lnTo>
                <a:lnTo>
                  <a:pt x="55" y="20"/>
                </a:lnTo>
                <a:lnTo>
                  <a:pt x="54" y="20"/>
                </a:lnTo>
                <a:lnTo>
                  <a:pt x="53" y="20"/>
                </a:lnTo>
                <a:lnTo>
                  <a:pt x="55" y="2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59" name="Freeform 39"/>
          <p:cNvSpPr>
            <a:spLocks/>
          </p:cNvSpPr>
          <p:nvPr/>
        </p:nvSpPr>
        <p:spPr bwMode="auto">
          <a:xfrm>
            <a:off x="3176588" y="3459163"/>
            <a:ext cx="144462" cy="107950"/>
          </a:xfrm>
          <a:custGeom>
            <a:avLst/>
            <a:gdLst>
              <a:gd name="T0" fmla="*/ 142875 w 91"/>
              <a:gd name="T1" fmla="*/ 85725 h 68"/>
              <a:gd name="T2" fmla="*/ 139700 w 91"/>
              <a:gd name="T3" fmla="*/ 84137 h 68"/>
              <a:gd name="T4" fmla="*/ 15875 w 91"/>
              <a:gd name="T5" fmla="*/ 0 h 68"/>
              <a:gd name="T6" fmla="*/ 0 w 91"/>
              <a:gd name="T7" fmla="*/ 23812 h 68"/>
              <a:gd name="T8" fmla="*/ 125412 w 91"/>
              <a:gd name="T9" fmla="*/ 106363 h 68"/>
              <a:gd name="T10" fmla="*/ 122237 w 91"/>
              <a:gd name="T11" fmla="*/ 104775 h 68"/>
              <a:gd name="T12" fmla="*/ 142875 w 91"/>
              <a:gd name="T13" fmla="*/ 85725 h 68"/>
              <a:gd name="T14" fmla="*/ 141287 w 91"/>
              <a:gd name="T15" fmla="*/ 84137 h 68"/>
              <a:gd name="T16" fmla="*/ 139700 w 91"/>
              <a:gd name="T17" fmla="*/ 84137 h 68"/>
              <a:gd name="T18" fmla="*/ 142875 w 91"/>
              <a:gd name="T19" fmla="*/ 85725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68"/>
              <a:gd name="T32" fmla="*/ 91 w 91"/>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68">
                <a:moveTo>
                  <a:pt x="90" y="54"/>
                </a:moveTo>
                <a:lnTo>
                  <a:pt x="88" y="53"/>
                </a:lnTo>
                <a:lnTo>
                  <a:pt x="10" y="0"/>
                </a:lnTo>
                <a:lnTo>
                  <a:pt x="0" y="15"/>
                </a:lnTo>
                <a:lnTo>
                  <a:pt x="79" y="67"/>
                </a:lnTo>
                <a:lnTo>
                  <a:pt x="77" y="66"/>
                </a:lnTo>
                <a:lnTo>
                  <a:pt x="90" y="54"/>
                </a:lnTo>
                <a:lnTo>
                  <a:pt x="89" y="53"/>
                </a:lnTo>
                <a:lnTo>
                  <a:pt x="88" y="53"/>
                </a:lnTo>
                <a:lnTo>
                  <a:pt x="90" y="54"/>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60" name="Freeform 40"/>
          <p:cNvSpPr>
            <a:spLocks/>
          </p:cNvSpPr>
          <p:nvPr/>
        </p:nvSpPr>
        <p:spPr bwMode="auto">
          <a:xfrm>
            <a:off x="3306763" y="3552825"/>
            <a:ext cx="85725" cy="80963"/>
          </a:xfrm>
          <a:custGeom>
            <a:avLst/>
            <a:gdLst>
              <a:gd name="T0" fmla="*/ 84138 w 54"/>
              <a:gd name="T1" fmla="*/ 60325 h 51"/>
              <a:gd name="T2" fmla="*/ 20638 w 54"/>
              <a:gd name="T3" fmla="*/ 0 h 51"/>
              <a:gd name="T4" fmla="*/ 0 w 54"/>
              <a:gd name="T5" fmla="*/ 19050 h 51"/>
              <a:gd name="T6" fmla="*/ 65088 w 54"/>
              <a:gd name="T7" fmla="*/ 79375 h 51"/>
              <a:gd name="T8" fmla="*/ 65088 w 54"/>
              <a:gd name="T9" fmla="*/ 77788 h 51"/>
              <a:gd name="T10" fmla="*/ 84138 w 54"/>
              <a:gd name="T11" fmla="*/ 60325 h 51"/>
              <a:gd name="T12" fmla="*/ 0 60000 65536"/>
              <a:gd name="T13" fmla="*/ 0 60000 65536"/>
              <a:gd name="T14" fmla="*/ 0 60000 65536"/>
              <a:gd name="T15" fmla="*/ 0 60000 65536"/>
              <a:gd name="T16" fmla="*/ 0 60000 65536"/>
              <a:gd name="T17" fmla="*/ 0 60000 65536"/>
              <a:gd name="T18" fmla="*/ 0 w 54"/>
              <a:gd name="T19" fmla="*/ 0 h 51"/>
              <a:gd name="T20" fmla="*/ 54 w 5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4" h="51">
                <a:moveTo>
                  <a:pt x="53" y="38"/>
                </a:moveTo>
                <a:lnTo>
                  <a:pt x="13" y="0"/>
                </a:lnTo>
                <a:lnTo>
                  <a:pt x="0" y="12"/>
                </a:lnTo>
                <a:lnTo>
                  <a:pt x="41" y="50"/>
                </a:lnTo>
                <a:lnTo>
                  <a:pt x="41" y="49"/>
                </a:lnTo>
                <a:lnTo>
                  <a:pt x="53" y="38"/>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61" name="Freeform 41"/>
          <p:cNvSpPr>
            <a:spLocks/>
          </p:cNvSpPr>
          <p:nvPr/>
        </p:nvSpPr>
        <p:spPr bwMode="auto">
          <a:xfrm>
            <a:off x="3379788" y="3621088"/>
            <a:ext cx="90487" cy="98425"/>
          </a:xfrm>
          <a:custGeom>
            <a:avLst/>
            <a:gdLst>
              <a:gd name="T0" fmla="*/ 88900 w 57"/>
              <a:gd name="T1" fmla="*/ 79375 h 62"/>
              <a:gd name="T2" fmla="*/ 19050 w 57"/>
              <a:gd name="T3" fmla="*/ 0 h 62"/>
              <a:gd name="T4" fmla="*/ 0 w 57"/>
              <a:gd name="T5" fmla="*/ 17463 h 62"/>
              <a:gd name="T6" fmla="*/ 69850 w 57"/>
              <a:gd name="T7" fmla="*/ 96838 h 62"/>
              <a:gd name="T8" fmla="*/ 68262 w 57"/>
              <a:gd name="T9" fmla="*/ 96838 h 62"/>
              <a:gd name="T10" fmla="*/ 88900 w 57"/>
              <a:gd name="T11" fmla="*/ 79375 h 62"/>
              <a:gd name="T12" fmla="*/ 0 60000 65536"/>
              <a:gd name="T13" fmla="*/ 0 60000 65536"/>
              <a:gd name="T14" fmla="*/ 0 60000 65536"/>
              <a:gd name="T15" fmla="*/ 0 60000 65536"/>
              <a:gd name="T16" fmla="*/ 0 60000 65536"/>
              <a:gd name="T17" fmla="*/ 0 60000 65536"/>
              <a:gd name="T18" fmla="*/ 0 w 57"/>
              <a:gd name="T19" fmla="*/ 0 h 62"/>
              <a:gd name="T20" fmla="*/ 57 w 5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57" h="62">
                <a:moveTo>
                  <a:pt x="56" y="50"/>
                </a:moveTo>
                <a:lnTo>
                  <a:pt x="12" y="0"/>
                </a:lnTo>
                <a:lnTo>
                  <a:pt x="0" y="11"/>
                </a:lnTo>
                <a:lnTo>
                  <a:pt x="44" y="61"/>
                </a:lnTo>
                <a:lnTo>
                  <a:pt x="43" y="61"/>
                </a:lnTo>
                <a:lnTo>
                  <a:pt x="56" y="5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62" name="Freeform 42"/>
          <p:cNvSpPr>
            <a:spLocks/>
          </p:cNvSpPr>
          <p:nvPr/>
        </p:nvSpPr>
        <p:spPr bwMode="auto">
          <a:xfrm>
            <a:off x="3455988" y="3708400"/>
            <a:ext cx="88900" cy="101600"/>
          </a:xfrm>
          <a:custGeom>
            <a:avLst/>
            <a:gdLst>
              <a:gd name="T0" fmla="*/ 87313 w 56"/>
              <a:gd name="T1" fmla="*/ 84137 h 64"/>
              <a:gd name="T2" fmla="*/ 87313 w 56"/>
              <a:gd name="T3" fmla="*/ 82550 h 64"/>
              <a:gd name="T4" fmla="*/ 20638 w 56"/>
              <a:gd name="T5" fmla="*/ 0 h 64"/>
              <a:gd name="T6" fmla="*/ 0 w 56"/>
              <a:gd name="T7" fmla="*/ 17462 h 64"/>
              <a:gd name="T8" fmla="*/ 65088 w 56"/>
              <a:gd name="T9" fmla="*/ 100012 h 64"/>
              <a:gd name="T10" fmla="*/ 87313 w 56"/>
              <a:gd name="T11" fmla="*/ 84137 h 64"/>
              <a:gd name="T12" fmla="*/ 87313 w 56"/>
              <a:gd name="T13" fmla="*/ 82550 h 64"/>
              <a:gd name="T14" fmla="*/ 87313 w 56"/>
              <a:gd name="T15" fmla="*/ 84137 h 6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4"/>
              <a:gd name="T26" fmla="*/ 56 w 5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4">
                <a:moveTo>
                  <a:pt x="55" y="53"/>
                </a:moveTo>
                <a:lnTo>
                  <a:pt x="55" y="52"/>
                </a:lnTo>
                <a:lnTo>
                  <a:pt x="13" y="0"/>
                </a:lnTo>
                <a:lnTo>
                  <a:pt x="0" y="11"/>
                </a:lnTo>
                <a:lnTo>
                  <a:pt x="41" y="63"/>
                </a:lnTo>
                <a:lnTo>
                  <a:pt x="55" y="53"/>
                </a:lnTo>
                <a:lnTo>
                  <a:pt x="55" y="52"/>
                </a:lnTo>
                <a:lnTo>
                  <a:pt x="55" y="53"/>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63" name="Freeform 43"/>
          <p:cNvSpPr>
            <a:spLocks/>
          </p:cNvSpPr>
          <p:nvPr/>
        </p:nvSpPr>
        <p:spPr bwMode="auto">
          <a:xfrm>
            <a:off x="3527425" y="3800475"/>
            <a:ext cx="90488" cy="119063"/>
          </a:xfrm>
          <a:custGeom>
            <a:avLst/>
            <a:gdLst>
              <a:gd name="T0" fmla="*/ 88900 w 57"/>
              <a:gd name="T1" fmla="*/ 103188 h 75"/>
              <a:gd name="T2" fmla="*/ 88900 w 57"/>
              <a:gd name="T3" fmla="*/ 101600 h 75"/>
              <a:gd name="T4" fmla="*/ 22225 w 57"/>
              <a:gd name="T5" fmla="*/ 0 h 75"/>
              <a:gd name="T6" fmla="*/ 0 w 57"/>
              <a:gd name="T7" fmla="*/ 15875 h 75"/>
              <a:gd name="T8" fmla="*/ 66675 w 57"/>
              <a:gd name="T9" fmla="*/ 117475 h 75"/>
              <a:gd name="T10" fmla="*/ 66675 w 57"/>
              <a:gd name="T11" fmla="*/ 115888 h 75"/>
              <a:gd name="T12" fmla="*/ 88900 w 57"/>
              <a:gd name="T13" fmla="*/ 103188 h 75"/>
              <a:gd name="T14" fmla="*/ 88900 w 57"/>
              <a:gd name="T15" fmla="*/ 101600 h 75"/>
              <a:gd name="T16" fmla="*/ 88900 w 57"/>
              <a:gd name="T17" fmla="*/ 103188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5"/>
              <a:gd name="T29" fmla="*/ 57 w 57"/>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5">
                <a:moveTo>
                  <a:pt x="56" y="65"/>
                </a:moveTo>
                <a:lnTo>
                  <a:pt x="56" y="64"/>
                </a:lnTo>
                <a:lnTo>
                  <a:pt x="14" y="0"/>
                </a:lnTo>
                <a:lnTo>
                  <a:pt x="0" y="10"/>
                </a:lnTo>
                <a:lnTo>
                  <a:pt x="42" y="74"/>
                </a:lnTo>
                <a:lnTo>
                  <a:pt x="42" y="73"/>
                </a:lnTo>
                <a:lnTo>
                  <a:pt x="56" y="65"/>
                </a:lnTo>
                <a:lnTo>
                  <a:pt x="56" y="64"/>
                </a:lnTo>
                <a:lnTo>
                  <a:pt x="56" y="65"/>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64" name="Freeform 44"/>
          <p:cNvSpPr>
            <a:spLocks/>
          </p:cNvSpPr>
          <p:nvPr/>
        </p:nvSpPr>
        <p:spPr bwMode="auto">
          <a:xfrm>
            <a:off x="3600450" y="3911600"/>
            <a:ext cx="93663" cy="128588"/>
          </a:xfrm>
          <a:custGeom>
            <a:avLst/>
            <a:gdLst>
              <a:gd name="T0" fmla="*/ 92075 w 59"/>
              <a:gd name="T1" fmla="*/ 114300 h 81"/>
              <a:gd name="T2" fmla="*/ 23813 w 59"/>
              <a:gd name="T3" fmla="*/ 0 h 81"/>
              <a:gd name="T4" fmla="*/ 0 w 59"/>
              <a:gd name="T5" fmla="*/ 12700 h 81"/>
              <a:gd name="T6" fmla="*/ 69850 w 59"/>
              <a:gd name="T7" fmla="*/ 127000 h 81"/>
              <a:gd name="T8" fmla="*/ 92075 w 59"/>
              <a:gd name="T9" fmla="*/ 114300 h 81"/>
              <a:gd name="T10" fmla="*/ 0 60000 65536"/>
              <a:gd name="T11" fmla="*/ 0 60000 65536"/>
              <a:gd name="T12" fmla="*/ 0 60000 65536"/>
              <a:gd name="T13" fmla="*/ 0 60000 65536"/>
              <a:gd name="T14" fmla="*/ 0 60000 65536"/>
              <a:gd name="T15" fmla="*/ 0 w 59"/>
              <a:gd name="T16" fmla="*/ 0 h 81"/>
              <a:gd name="T17" fmla="*/ 59 w 59"/>
              <a:gd name="T18" fmla="*/ 81 h 81"/>
            </a:gdLst>
            <a:ahLst/>
            <a:cxnLst>
              <a:cxn ang="T10">
                <a:pos x="T0" y="T1"/>
              </a:cxn>
              <a:cxn ang="T11">
                <a:pos x="T2" y="T3"/>
              </a:cxn>
              <a:cxn ang="T12">
                <a:pos x="T4" y="T5"/>
              </a:cxn>
              <a:cxn ang="T13">
                <a:pos x="T6" y="T7"/>
              </a:cxn>
              <a:cxn ang="T14">
                <a:pos x="T8" y="T9"/>
              </a:cxn>
            </a:cxnLst>
            <a:rect l="T15" t="T16" r="T17" b="T18"/>
            <a:pathLst>
              <a:path w="59" h="81">
                <a:moveTo>
                  <a:pt x="58" y="72"/>
                </a:moveTo>
                <a:lnTo>
                  <a:pt x="15" y="0"/>
                </a:lnTo>
                <a:lnTo>
                  <a:pt x="0" y="8"/>
                </a:lnTo>
                <a:lnTo>
                  <a:pt x="44" y="80"/>
                </a:lnTo>
                <a:lnTo>
                  <a:pt x="58" y="72"/>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65" name="Freeform 45"/>
          <p:cNvSpPr>
            <a:spLocks/>
          </p:cNvSpPr>
          <p:nvPr/>
        </p:nvSpPr>
        <p:spPr bwMode="auto">
          <a:xfrm>
            <a:off x="3678238" y="4033838"/>
            <a:ext cx="93662" cy="138112"/>
          </a:xfrm>
          <a:custGeom>
            <a:avLst/>
            <a:gdLst>
              <a:gd name="T0" fmla="*/ 92075 w 59"/>
              <a:gd name="T1" fmla="*/ 123825 h 87"/>
              <a:gd name="T2" fmla="*/ 22225 w 59"/>
              <a:gd name="T3" fmla="*/ 0 h 87"/>
              <a:gd name="T4" fmla="*/ 0 w 59"/>
              <a:gd name="T5" fmla="*/ 12700 h 87"/>
              <a:gd name="T6" fmla="*/ 69850 w 59"/>
              <a:gd name="T7" fmla="*/ 136525 h 87"/>
              <a:gd name="T8" fmla="*/ 92075 w 59"/>
              <a:gd name="T9" fmla="*/ 123825 h 87"/>
              <a:gd name="T10" fmla="*/ 0 60000 65536"/>
              <a:gd name="T11" fmla="*/ 0 60000 65536"/>
              <a:gd name="T12" fmla="*/ 0 60000 65536"/>
              <a:gd name="T13" fmla="*/ 0 60000 65536"/>
              <a:gd name="T14" fmla="*/ 0 60000 65536"/>
              <a:gd name="T15" fmla="*/ 0 w 59"/>
              <a:gd name="T16" fmla="*/ 0 h 87"/>
              <a:gd name="T17" fmla="*/ 59 w 59"/>
              <a:gd name="T18" fmla="*/ 87 h 87"/>
            </a:gdLst>
            <a:ahLst/>
            <a:cxnLst>
              <a:cxn ang="T10">
                <a:pos x="T0" y="T1"/>
              </a:cxn>
              <a:cxn ang="T11">
                <a:pos x="T2" y="T3"/>
              </a:cxn>
              <a:cxn ang="T12">
                <a:pos x="T4" y="T5"/>
              </a:cxn>
              <a:cxn ang="T13">
                <a:pos x="T6" y="T7"/>
              </a:cxn>
              <a:cxn ang="T14">
                <a:pos x="T8" y="T9"/>
              </a:cxn>
            </a:cxnLst>
            <a:rect l="T15" t="T16" r="T17" b="T18"/>
            <a:pathLst>
              <a:path w="59" h="87">
                <a:moveTo>
                  <a:pt x="58" y="78"/>
                </a:moveTo>
                <a:lnTo>
                  <a:pt x="14" y="0"/>
                </a:lnTo>
                <a:lnTo>
                  <a:pt x="0" y="8"/>
                </a:lnTo>
                <a:lnTo>
                  <a:pt x="44" y="86"/>
                </a:lnTo>
                <a:lnTo>
                  <a:pt x="58" y="78"/>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66" name="Freeform 46"/>
          <p:cNvSpPr>
            <a:spLocks/>
          </p:cNvSpPr>
          <p:nvPr/>
        </p:nvSpPr>
        <p:spPr bwMode="auto">
          <a:xfrm>
            <a:off x="3754438" y="4165600"/>
            <a:ext cx="77787" cy="111125"/>
          </a:xfrm>
          <a:custGeom>
            <a:avLst/>
            <a:gdLst>
              <a:gd name="T0" fmla="*/ 76200 w 49"/>
              <a:gd name="T1" fmla="*/ 95250 h 70"/>
              <a:gd name="T2" fmla="*/ 22225 w 49"/>
              <a:gd name="T3" fmla="*/ 0 h 70"/>
              <a:gd name="T4" fmla="*/ 0 w 49"/>
              <a:gd name="T5" fmla="*/ 12700 h 70"/>
              <a:gd name="T6" fmla="*/ 53975 w 49"/>
              <a:gd name="T7" fmla="*/ 109538 h 70"/>
              <a:gd name="T8" fmla="*/ 76200 w 49"/>
              <a:gd name="T9" fmla="*/ 95250 h 70"/>
              <a:gd name="T10" fmla="*/ 0 60000 65536"/>
              <a:gd name="T11" fmla="*/ 0 60000 65536"/>
              <a:gd name="T12" fmla="*/ 0 60000 65536"/>
              <a:gd name="T13" fmla="*/ 0 60000 65536"/>
              <a:gd name="T14" fmla="*/ 0 60000 65536"/>
              <a:gd name="T15" fmla="*/ 0 w 49"/>
              <a:gd name="T16" fmla="*/ 0 h 70"/>
              <a:gd name="T17" fmla="*/ 49 w 49"/>
              <a:gd name="T18" fmla="*/ 70 h 70"/>
            </a:gdLst>
            <a:ahLst/>
            <a:cxnLst>
              <a:cxn ang="T10">
                <a:pos x="T0" y="T1"/>
              </a:cxn>
              <a:cxn ang="T11">
                <a:pos x="T2" y="T3"/>
              </a:cxn>
              <a:cxn ang="T12">
                <a:pos x="T4" y="T5"/>
              </a:cxn>
              <a:cxn ang="T13">
                <a:pos x="T6" y="T7"/>
              </a:cxn>
              <a:cxn ang="T14">
                <a:pos x="T8" y="T9"/>
              </a:cxn>
            </a:cxnLst>
            <a:rect l="T15" t="T16" r="T17" b="T18"/>
            <a:pathLst>
              <a:path w="49" h="70">
                <a:moveTo>
                  <a:pt x="48" y="60"/>
                </a:moveTo>
                <a:lnTo>
                  <a:pt x="14" y="0"/>
                </a:lnTo>
                <a:lnTo>
                  <a:pt x="0" y="8"/>
                </a:lnTo>
                <a:lnTo>
                  <a:pt x="34" y="69"/>
                </a:lnTo>
                <a:lnTo>
                  <a:pt x="48" y="6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67" name="Freeform 47"/>
          <p:cNvSpPr>
            <a:spLocks/>
          </p:cNvSpPr>
          <p:nvPr/>
        </p:nvSpPr>
        <p:spPr bwMode="auto">
          <a:xfrm>
            <a:off x="3814763" y="4268788"/>
            <a:ext cx="84137" cy="130175"/>
          </a:xfrm>
          <a:custGeom>
            <a:avLst/>
            <a:gdLst>
              <a:gd name="T0" fmla="*/ 82550 w 53"/>
              <a:gd name="T1" fmla="*/ 115888 h 82"/>
              <a:gd name="T2" fmla="*/ 22225 w 53"/>
              <a:gd name="T3" fmla="*/ 0 h 82"/>
              <a:gd name="T4" fmla="*/ 0 w 53"/>
              <a:gd name="T5" fmla="*/ 14288 h 82"/>
              <a:gd name="T6" fmla="*/ 61912 w 53"/>
              <a:gd name="T7" fmla="*/ 128588 h 82"/>
              <a:gd name="T8" fmla="*/ 82550 w 53"/>
              <a:gd name="T9" fmla="*/ 115888 h 82"/>
              <a:gd name="T10" fmla="*/ 0 60000 65536"/>
              <a:gd name="T11" fmla="*/ 0 60000 65536"/>
              <a:gd name="T12" fmla="*/ 0 60000 65536"/>
              <a:gd name="T13" fmla="*/ 0 60000 65536"/>
              <a:gd name="T14" fmla="*/ 0 60000 65536"/>
              <a:gd name="T15" fmla="*/ 0 w 53"/>
              <a:gd name="T16" fmla="*/ 0 h 82"/>
              <a:gd name="T17" fmla="*/ 53 w 53"/>
              <a:gd name="T18" fmla="*/ 82 h 82"/>
            </a:gdLst>
            <a:ahLst/>
            <a:cxnLst>
              <a:cxn ang="T10">
                <a:pos x="T0" y="T1"/>
              </a:cxn>
              <a:cxn ang="T11">
                <a:pos x="T2" y="T3"/>
              </a:cxn>
              <a:cxn ang="T12">
                <a:pos x="T4" y="T5"/>
              </a:cxn>
              <a:cxn ang="T13">
                <a:pos x="T6" y="T7"/>
              </a:cxn>
              <a:cxn ang="T14">
                <a:pos x="T8" y="T9"/>
              </a:cxn>
            </a:cxnLst>
            <a:rect l="T15" t="T16" r="T17" b="T18"/>
            <a:pathLst>
              <a:path w="53" h="82">
                <a:moveTo>
                  <a:pt x="52" y="73"/>
                </a:moveTo>
                <a:lnTo>
                  <a:pt x="14" y="0"/>
                </a:lnTo>
                <a:lnTo>
                  <a:pt x="0" y="9"/>
                </a:lnTo>
                <a:lnTo>
                  <a:pt x="39" y="81"/>
                </a:lnTo>
                <a:lnTo>
                  <a:pt x="52" y="73"/>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68" name="Freeform 48"/>
          <p:cNvSpPr>
            <a:spLocks/>
          </p:cNvSpPr>
          <p:nvPr/>
        </p:nvSpPr>
        <p:spPr bwMode="auto">
          <a:xfrm>
            <a:off x="3883025" y="4392613"/>
            <a:ext cx="76200" cy="115887"/>
          </a:xfrm>
          <a:custGeom>
            <a:avLst/>
            <a:gdLst>
              <a:gd name="T0" fmla="*/ 74613 w 48"/>
              <a:gd name="T1" fmla="*/ 101600 h 73"/>
              <a:gd name="T2" fmla="*/ 20637 w 48"/>
              <a:gd name="T3" fmla="*/ 0 h 73"/>
              <a:gd name="T4" fmla="*/ 0 w 48"/>
              <a:gd name="T5" fmla="*/ 12700 h 73"/>
              <a:gd name="T6" fmla="*/ 52388 w 48"/>
              <a:gd name="T7" fmla="*/ 114300 h 73"/>
              <a:gd name="T8" fmla="*/ 52388 w 48"/>
              <a:gd name="T9" fmla="*/ 112712 h 73"/>
              <a:gd name="T10" fmla="*/ 74613 w 48"/>
              <a:gd name="T11" fmla="*/ 101600 h 73"/>
              <a:gd name="T12" fmla="*/ 0 60000 65536"/>
              <a:gd name="T13" fmla="*/ 0 60000 65536"/>
              <a:gd name="T14" fmla="*/ 0 60000 65536"/>
              <a:gd name="T15" fmla="*/ 0 60000 65536"/>
              <a:gd name="T16" fmla="*/ 0 60000 65536"/>
              <a:gd name="T17" fmla="*/ 0 60000 65536"/>
              <a:gd name="T18" fmla="*/ 0 w 48"/>
              <a:gd name="T19" fmla="*/ 0 h 73"/>
              <a:gd name="T20" fmla="*/ 48 w 48"/>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48" h="73">
                <a:moveTo>
                  <a:pt x="47" y="64"/>
                </a:moveTo>
                <a:lnTo>
                  <a:pt x="13" y="0"/>
                </a:lnTo>
                <a:lnTo>
                  <a:pt x="0" y="8"/>
                </a:lnTo>
                <a:lnTo>
                  <a:pt x="33" y="72"/>
                </a:lnTo>
                <a:lnTo>
                  <a:pt x="33" y="71"/>
                </a:lnTo>
                <a:lnTo>
                  <a:pt x="47" y="64"/>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69" name="Freeform 49"/>
          <p:cNvSpPr>
            <a:spLocks/>
          </p:cNvSpPr>
          <p:nvPr/>
        </p:nvSpPr>
        <p:spPr bwMode="auto">
          <a:xfrm>
            <a:off x="3941763" y="4502150"/>
            <a:ext cx="80962" cy="128588"/>
          </a:xfrm>
          <a:custGeom>
            <a:avLst/>
            <a:gdLst>
              <a:gd name="T0" fmla="*/ 79375 w 51"/>
              <a:gd name="T1" fmla="*/ 114300 h 81"/>
              <a:gd name="T2" fmla="*/ 79375 w 51"/>
              <a:gd name="T3" fmla="*/ 115888 h 81"/>
              <a:gd name="T4" fmla="*/ 22225 w 51"/>
              <a:gd name="T5" fmla="*/ 0 h 81"/>
              <a:gd name="T6" fmla="*/ 0 w 51"/>
              <a:gd name="T7" fmla="*/ 11113 h 81"/>
              <a:gd name="T8" fmla="*/ 57150 w 51"/>
              <a:gd name="T9" fmla="*/ 127000 h 81"/>
              <a:gd name="T10" fmla="*/ 79375 w 51"/>
              <a:gd name="T11" fmla="*/ 114300 h 81"/>
              <a:gd name="T12" fmla="*/ 0 60000 65536"/>
              <a:gd name="T13" fmla="*/ 0 60000 65536"/>
              <a:gd name="T14" fmla="*/ 0 60000 65536"/>
              <a:gd name="T15" fmla="*/ 0 60000 65536"/>
              <a:gd name="T16" fmla="*/ 0 60000 65536"/>
              <a:gd name="T17" fmla="*/ 0 60000 65536"/>
              <a:gd name="T18" fmla="*/ 0 w 51"/>
              <a:gd name="T19" fmla="*/ 0 h 81"/>
              <a:gd name="T20" fmla="*/ 51 w 5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1" h="81">
                <a:moveTo>
                  <a:pt x="50" y="72"/>
                </a:moveTo>
                <a:lnTo>
                  <a:pt x="50" y="73"/>
                </a:lnTo>
                <a:lnTo>
                  <a:pt x="14" y="0"/>
                </a:lnTo>
                <a:lnTo>
                  <a:pt x="0" y="7"/>
                </a:lnTo>
                <a:lnTo>
                  <a:pt x="36" y="80"/>
                </a:lnTo>
                <a:lnTo>
                  <a:pt x="50" y="72"/>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70" name="Freeform 50"/>
          <p:cNvSpPr>
            <a:spLocks/>
          </p:cNvSpPr>
          <p:nvPr/>
        </p:nvSpPr>
        <p:spPr bwMode="auto">
          <a:xfrm>
            <a:off x="4005263" y="4624388"/>
            <a:ext cx="614362" cy="1106487"/>
          </a:xfrm>
          <a:custGeom>
            <a:avLst/>
            <a:gdLst>
              <a:gd name="T0" fmla="*/ 600075 w 387"/>
              <a:gd name="T1" fmla="*/ 1098550 h 697"/>
              <a:gd name="T2" fmla="*/ 612775 w 387"/>
              <a:gd name="T3" fmla="*/ 1090612 h 697"/>
              <a:gd name="T4" fmla="*/ 25400 w 387"/>
              <a:gd name="T5" fmla="*/ 0 h 697"/>
              <a:gd name="T6" fmla="*/ 0 w 387"/>
              <a:gd name="T7" fmla="*/ 14287 h 697"/>
              <a:gd name="T8" fmla="*/ 587375 w 387"/>
              <a:gd name="T9" fmla="*/ 1104900 h 697"/>
              <a:gd name="T10" fmla="*/ 600075 w 387"/>
              <a:gd name="T11" fmla="*/ 1098550 h 697"/>
              <a:gd name="T12" fmla="*/ 0 60000 65536"/>
              <a:gd name="T13" fmla="*/ 0 60000 65536"/>
              <a:gd name="T14" fmla="*/ 0 60000 65536"/>
              <a:gd name="T15" fmla="*/ 0 60000 65536"/>
              <a:gd name="T16" fmla="*/ 0 60000 65536"/>
              <a:gd name="T17" fmla="*/ 0 60000 65536"/>
              <a:gd name="T18" fmla="*/ 0 w 387"/>
              <a:gd name="T19" fmla="*/ 0 h 697"/>
              <a:gd name="T20" fmla="*/ 387 w 387"/>
              <a:gd name="T21" fmla="*/ 697 h 697"/>
            </a:gdLst>
            <a:ahLst/>
            <a:cxnLst>
              <a:cxn ang="T12">
                <a:pos x="T0" y="T1"/>
              </a:cxn>
              <a:cxn ang="T13">
                <a:pos x="T2" y="T3"/>
              </a:cxn>
              <a:cxn ang="T14">
                <a:pos x="T4" y="T5"/>
              </a:cxn>
              <a:cxn ang="T15">
                <a:pos x="T6" y="T7"/>
              </a:cxn>
              <a:cxn ang="T16">
                <a:pos x="T8" y="T9"/>
              </a:cxn>
              <a:cxn ang="T17">
                <a:pos x="T10" y="T11"/>
              </a:cxn>
            </a:cxnLst>
            <a:rect l="T18" t="T19" r="T20" b="T21"/>
            <a:pathLst>
              <a:path w="387" h="697">
                <a:moveTo>
                  <a:pt x="378" y="692"/>
                </a:moveTo>
                <a:lnTo>
                  <a:pt x="386" y="687"/>
                </a:lnTo>
                <a:lnTo>
                  <a:pt x="16" y="0"/>
                </a:lnTo>
                <a:lnTo>
                  <a:pt x="0" y="9"/>
                </a:lnTo>
                <a:lnTo>
                  <a:pt x="370" y="696"/>
                </a:lnTo>
                <a:lnTo>
                  <a:pt x="378" y="692"/>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1971" name="Freeform 51"/>
          <p:cNvSpPr>
            <a:spLocks/>
          </p:cNvSpPr>
          <p:nvPr/>
        </p:nvSpPr>
        <p:spPr bwMode="auto">
          <a:xfrm>
            <a:off x="2268538" y="5624513"/>
            <a:ext cx="76200" cy="106362"/>
          </a:xfrm>
          <a:custGeom>
            <a:avLst/>
            <a:gdLst>
              <a:gd name="T0" fmla="*/ 50800 w 48"/>
              <a:gd name="T1" fmla="*/ 1587 h 67"/>
              <a:gd name="T2" fmla="*/ 52388 w 48"/>
              <a:gd name="T3" fmla="*/ 0 h 67"/>
              <a:gd name="T4" fmla="*/ 0 w 48"/>
              <a:gd name="T5" fmla="*/ 92075 h 67"/>
              <a:gd name="T6" fmla="*/ 20637 w 48"/>
              <a:gd name="T7" fmla="*/ 104775 h 67"/>
              <a:gd name="T8" fmla="*/ 73025 w 48"/>
              <a:gd name="T9" fmla="*/ 12700 h 67"/>
              <a:gd name="T10" fmla="*/ 74613 w 48"/>
              <a:gd name="T11" fmla="*/ 12700 h 67"/>
              <a:gd name="T12" fmla="*/ 73025 w 48"/>
              <a:gd name="T13" fmla="*/ 12700 h 67"/>
              <a:gd name="T14" fmla="*/ 74613 w 48"/>
              <a:gd name="T15" fmla="*/ 12700 h 67"/>
              <a:gd name="T16" fmla="*/ 50800 w 48"/>
              <a:gd name="T17" fmla="*/ 158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67"/>
              <a:gd name="T29" fmla="*/ 48 w 4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67">
                <a:moveTo>
                  <a:pt x="32" y="1"/>
                </a:moveTo>
                <a:lnTo>
                  <a:pt x="33" y="0"/>
                </a:lnTo>
                <a:lnTo>
                  <a:pt x="0" y="58"/>
                </a:lnTo>
                <a:lnTo>
                  <a:pt x="13" y="66"/>
                </a:lnTo>
                <a:lnTo>
                  <a:pt x="46" y="8"/>
                </a:lnTo>
                <a:lnTo>
                  <a:pt x="47" y="8"/>
                </a:lnTo>
                <a:lnTo>
                  <a:pt x="46" y="8"/>
                </a:lnTo>
                <a:lnTo>
                  <a:pt x="47" y="8"/>
                </a:lnTo>
                <a:lnTo>
                  <a:pt x="32"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72" name="Freeform 52"/>
          <p:cNvSpPr>
            <a:spLocks/>
          </p:cNvSpPr>
          <p:nvPr/>
        </p:nvSpPr>
        <p:spPr bwMode="auto">
          <a:xfrm>
            <a:off x="2325688" y="5521325"/>
            <a:ext cx="69850" cy="109538"/>
          </a:xfrm>
          <a:custGeom>
            <a:avLst/>
            <a:gdLst>
              <a:gd name="T0" fmla="*/ 44450 w 44"/>
              <a:gd name="T1" fmla="*/ 1588 h 69"/>
              <a:gd name="T2" fmla="*/ 44450 w 44"/>
              <a:gd name="T3" fmla="*/ 0 h 69"/>
              <a:gd name="T4" fmla="*/ 0 w 44"/>
              <a:gd name="T5" fmla="*/ 96838 h 69"/>
              <a:gd name="T6" fmla="*/ 23812 w 44"/>
              <a:gd name="T7" fmla="*/ 107950 h 69"/>
              <a:gd name="T8" fmla="*/ 68263 w 44"/>
              <a:gd name="T9" fmla="*/ 11113 h 69"/>
              <a:gd name="T10" fmla="*/ 68263 w 44"/>
              <a:gd name="T11" fmla="*/ 9525 h 69"/>
              <a:gd name="T12" fmla="*/ 68263 w 44"/>
              <a:gd name="T13" fmla="*/ 11113 h 69"/>
              <a:gd name="T14" fmla="*/ 68263 w 44"/>
              <a:gd name="T15" fmla="*/ 9525 h 69"/>
              <a:gd name="T16" fmla="*/ 44450 w 44"/>
              <a:gd name="T17" fmla="*/ 158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69"/>
              <a:gd name="T29" fmla="*/ 44 w 44"/>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69">
                <a:moveTo>
                  <a:pt x="28" y="1"/>
                </a:moveTo>
                <a:lnTo>
                  <a:pt x="28" y="0"/>
                </a:lnTo>
                <a:lnTo>
                  <a:pt x="0" y="61"/>
                </a:lnTo>
                <a:lnTo>
                  <a:pt x="15" y="68"/>
                </a:lnTo>
                <a:lnTo>
                  <a:pt x="43" y="7"/>
                </a:lnTo>
                <a:lnTo>
                  <a:pt x="43" y="6"/>
                </a:lnTo>
                <a:lnTo>
                  <a:pt x="43" y="7"/>
                </a:lnTo>
                <a:lnTo>
                  <a:pt x="43" y="6"/>
                </a:lnTo>
                <a:lnTo>
                  <a:pt x="28"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73" name="Freeform 53"/>
          <p:cNvSpPr>
            <a:spLocks/>
          </p:cNvSpPr>
          <p:nvPr/>
        </p:nvSpPr>
        <p:spPr bwMode="auto">
          <a:xfrm>
            <a:off x="2376488" y="5289550"/>
            <a:ext cx="114300" cy="234950"/>
          </a:xfrm>
          <a:custGeom>
            <a:avLst/>
            <a:gdLst>
              <a:gd name="T0" fmla="*/ 85725 w 72"/>
              <a:gd name="T1" fmla="*/ 0 h 148"/>
              <a:gd name="T2" fmla="*/ 0 w 72"/>
              <a:gd name="T3" fmla="*/ 223838 h 148"/>
              <a:gd name="T4" fmla="*/ 25400 w 72"/>
              <a:gd name="T5" fmla="*/ 233363 h 148"/>
              <a:gd name="T6" fmla="*/ 112713 w 72"/>
              <a:gd name="T7" fmla="*/ 11112 h 148"/>
              <a:gd name="T8" fmla="*/ 85725 w 72"/>
              <a:gd name="T9" fmla="*/ 0 h 148"/>
              <a:gd name="T10" fmla="*/ 0 60000 65536"/>
              <a:gd name="T11" fmla="*/ 0 60000 65536"/>
              <a:gd name="T12" fmla="*/ 0 60000 65536"/>
              <a:gd name="T13" fmla="*/ 0 60000 65536"/>
              <a:gd name="T14" fmla="*/ 0 60000 65536"/>
              <a:gd name="T15" fmla="*/ 0 w 72"/>
              <a:gd name="T16" fmla="*/ 0 h 148"/>
              <a:gd name="T17" fmla="*/ 72 w 72"/>
              <a:gd name="T18" fmla="*/ 148 h 148"/>
            </a:gdLst>
            <a:ahLst/>
            <a:cxnLst>
              <a:cxn ang="T10">
                <a:pos x="T0" y="T1"/>
              </a:cxn>
              <a:cxn ang="T11">
                <a:pos x="T2" y="T3"/>
              </a:cxn>
              <a:cxn ang="T12">
                <a:pos x="T4" y="T5"/>
              </a:cxn>
              <a:cxn ang="T13">
                <a:pos x="T6" y="T7"/>
              </a:cxn>
              <a:cxn ang="T14">
                <a:pos x="T8" y="T9"/>
              </a:cxn>
            </a:cxnLst>
            <a:rect l="T15" t="T16" r="T17" b="T18"/>
            <a:pathLst>
              <a:path w="72" h="148">
                <a:moveTo>
                  <a:pt x="54" y="0"/>
                </a:moveTo>
                <a:lnTo>
                  <a:pt x="0" y="141"/>
                </a:lnTo>
                <a:lnTo>
                  <a:pt x="16" y="147"/>
                </a:lnTo>
                <a:lnTo>
                  <a:pt x="71" y="7"/>
                </a:lnTo>
                <a:lnTo>
                  <a:pt x="5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74" name="Freeform 54"/>
          <p:cNvSpPr>
            <a:spLocks/>
          </p:cNvSpPr>
          <p:nvPr/>
        </p:nvSpPr>
        <p:spPr bwMode="auto">
          <a:xfrm>
            <a:off x="2470150" y="4899025"/>
            <a:ext cx="166688" cy="393700"/>
          </a:xfrm>
          <a:custGeom>
            <a:avLst/>
            <a:gdLst>
              <a:gd name="T0" fmla="*/ 139700 w 105"/>
              <a:gd name="T1" fmla="*/ 0 h 248"/>
              <a:gd name="T2" fmla="*/ 0 w 105"/>
              <a:gd name="T3" fmla="*/ 381000 h 248"/>
              <a:gd name="T4" fmla="*/ 26988 w 105"/>
              <a:gd name="T5" fmla="*/ 392113 h 248"/>
              <a:gd name="T6" fmla="*/ 165100 w 105"/>
              <a:gd name="T7" fmla="*/ 11113 h 248"/>
              <a:gd name="T8" fmla="*/ 139700 w 105"/>
              <a:gd name="T9" fmla="*/ 0 h 248"/>
              <a:gd name="T10" fmla="*/ 0 60000 65536"/>
              <a:gd name="T11" fmla="*/ 0 60000 65536"/>
              <a:gd name="T12" fmla="*/ 0 60000 65536"/>
              <a:gd name="T13" fmla="*/ 0 60000 65536"/>
              <a:gd name="T14" fmla="*/ 0 60000 65536"/>
              <a:gd name="T15" fmla="*/ 0 w 105"/>
              <a:gd name="T16" fmla="*/ 0 h 248"/>
              <a:gd name="T17" fmla="*/ 105 w 105"/>
              <a:gd name="T18" fmla="*/ 248 h 248"/>
            </a:gdLst>
            <a:ahLst/>
            <a:cxnLst>
              <a:cxn ang="T10">
                <a:pos x="T0" y="T1"/>
              </a:cxn>
              <a:cxn ang="T11">
                <a:pos x="T2" y="T3"/>
              </a:cxn>
              <a:cxn ang="T12">
                <a:pos x="T4" y="T5"/>
              </a:cxn>
              <a:cxn ang="T13">
                <a:pos x="T6" y="T7"/>
              </a:cxn>
              <a:cxn ang="T14">
                <a:pos x="T8" y="T9"/>
              </a:cxn>
            </a:cxnLst>
            <a:rect l="T15" t="T16" r="T17" b="T18"/>
            <a:pathLst>
              <a:path w="105" h="248">
                <a:moveTo>
                  <a:pt x="88" y="0"/>
                </a:moveTo>
                <a:lnTo>
                  <a:pt x="0" y="240"/>
                </a:lnTo>
                <a:lnTo>
                  <a:pt x="17" y="247"/>
                </a:lnTo>
                <a:lnTo>
                  <a:pt x="104" y="7"/>
                </a:lnTo>
                <a:lnTo>
                  <a:pt x="88"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75" name="Freeform 55"/>
          <p:cNvSpPr>
            <a:spLocks/>
          </p:cNvSpPr>
          <p:nvPr/>
        </p:nvSpPr>
        <p:spPr bwMode="auto">
          <a:xfrm>
            <a:off x="2617788" y="4311650"/>
            <a:ext cx="231775" cy="590550"/>
          </a:xfrm>
          <a:custGeom>
            <a:avLst/>
            <a:gdLst>
              <a:gd name="T0" fmla="*/ 204788 w 146"/>
              <a:gd name="T1" fmla="*/ 0 h 372"/>
              <a:gd name="T2" fmla="*/ 0 w 146"/>
              <a:gd name="T3" fmla="*/ 577850 h 372"/>
              <a:gd name="T4" fmla="*/ 25400 w 146"/>
              <a:gd name="T5" fmla="*/ 588963 h 372"/>
              <a:gd name="T6" fmla="*/ 230188 w 146"/>
              <a:gd name="T7" fmla="*/ 11112 h 372"/>
              <a:gd name="T8" fmla="*/ 204788 w 146"/>
              <a:gd name="T9" fmla="*/ 0 h 372"/>
              <a:gd name="T10" fmla="*/ 0 60000 65536"/>
              <a:gd name="T11" fmla="*/ 0 60000 65536"/>
              <a:gd name="T12" fmla="*/ 0 60000 65536"/>
              <a:gd name="T13" fmla="*/ 0 60000 65536"/>
              <a:gd name="T14" fmla="*/ 0 60000 65536"/>
              <a:gd name="T15" fmla="*/ 0 w 146"/>
              <a:gd name="T16" fmla="*/ 0 h 372"/>
              <a:gd name="T17" fmla="*/ 146 w 146"/>
              <a:gd name="T18" fmla="*/ 372 h 372"/>
            </a:gdLst>
            <a:ahLst/>
            <a:cxnLst>
              <a:cxn ang="T10">
                <a:pos x="T0" y="T1"/>
              </a:cxn>
              <a:cxn ang="T11">
                <a:pos x="T2" y="T3"/>
              </a:cxn>
              <a:cxn ang="T12">
                <a:pos x="T4" y="T5"/>
              </a:cxn>
              <a:cxn ang="T13">
                <a:pos x="T6" y="T7"/>
              </a:cxn>
              <a:cxn ang="T14">
                <a:pos x="T8" y="T9"/>
              </a:cxn>
            </a:cxnLst>
            <a:rect l="T15" t="T16" r="T17" b="T18"/>
            <a:pathLst>
              <a:path w="146" h="372">
                <a:moveTo>
                  <a:pt x="129" y="0"/>
                </a:moveTo>
                <a:lnTo>
                  <a:pt x="0" y="364"/>
                </a:lnTo>
                <a:lnTo>
                  <a:pt x="16" y="371"/>
                </a:lnTo>
                <a:lnTo>
                  <a:pt x="145" y="7"/>
                </a:lnTo>
                <a:lnTo>
                  <a:pt x="12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76" name="Freeform 56"/>
          <p:cNvSpPr>
            <a:spLocks/>
          </p:cNvSpPr>
          <p:nvPr/>
        </p:nvSpPr>
        <p:spPr bwMode="auto">
          <a:xfrm>
            <a:off x="2830513" y="4152900"/>
            <a:ext cx="87312" cy="161925"/>
          </a:xfrm>
          <a:custGeom>
            <a:avLst/>
            <a:gdLst>
              <a:gd name="T0" fmla="*/ 61912 w 55"/>
              <a:gd name="T1" fmla="*/ 0 h 102"/>
              <a:gd name="T2" fmla="*/ 0 w 55"/>
              <a:gd name="T3" fmla="*/ 149225 h 102"/>
              <a:gd name="T4" fmla="*/ 23812 w 55"/>
              <a:gd name="T5" fmla="*/ 160338 h 102"/>
              <a:gd name="T6" fmla="*/ 85725 w 55"/>
              <a:gd name="T7" fmla="*/ 11112 h 102"/>
              <a:gd name="T8" fmla="*/ 85725 w 55"/>
              <a:gd name="T9" fmla="*/ 12700 h 102"/>
              <a:gd name="T10" fmla="*/ 61912 w 55"/>
              <a:gd name="T11" fmla="*/ 0 h 102"/>
              <a:gd name="T12" fmla="*/ 0 60000 65536"/>
              <a:gd name="T13" fmla="*/ 0 60000 65536"/>
              <a:gd name="T14" fmla="*/ 0 60000 65536"/>
              <a:gd name="T15" fmla="*/ 0 60000 65536"/>
              <a:gd name="T16" fmla="*/ 0 60000 65536"/>
              <a:gd name="T17" fmla="*/ 0 60000 65536"/>
              <a:gd name="T18" fmla="*/ 0 w 55"/>
              <a:gd name="T19" fmla="*/ 0 h 102"/>
              <a:gd name="T20" fmla="*/ 55 w 5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5" h="102">
                <a:moveTo>
                  <a:pt x="39" y="0"/>
                </a:moveTo>
                <a:lnTo>
                  <a:pt x="0" y="94"/>
                </a:lnTo>
                <a:lnTo>
                  <a:pt x="15" y="101"/>
                </a:lnTo>
                <a:lnTo>
                  <a:pt x="54" y="7"/>
                </a:lnTo>
                <a:lnTo>
                  <a:pt x="54" y="8"/>
                </a:lnTo>
                <a:lnTo>
                  <a:pt x="3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77" name="Freeform 57"/>
          <p:cNvSpPr>
            <a:spLocks/>
          </p:cNvSpPr>
          <p:nvPr/>
        </p:nvSpPr>
        <p:spPr bwMode="auto">
          <a:xfrm>
            <a:off x="2898775" y="4003675"/>
            <a:ext cx="87313" cy="153988"/>
          </a:xfrm>
          <a:custGeom>
            <a:avLst/>
            <a:gdLst>
              <a:gd name="T0" fmla="*/ 61913 w 55"/>
              <a:gd name="T1" fmla="*/ 0 h 97"/>
              <a:gd name="T2" fmla="*/ 0 w 55"/>
              <a:gd name="T3" fmla="*/ 139700 h 97"/>
              <a:gd name="T4" fmla="*/ 23813 w 55"/>
              <a:gd name="T5" fmla="*/ 152400 h 97"/>
              <a:gd name="T6" fmla="*/ 85725 w 55"/>
              <a:gd name="T7" fmla="*/ 12700 h 97"/>
              <a:gd name="T8" fmla="*/ 61913 w 55"/>
              <a:gd name="T9" fmla="*/ 0 h 97"/>
              <a:gd name="T10" fmla="*/ 0 60000 65536"/>
              <a:gd name="T11" fmla="*/ 0 60000 65536"/>
              <a:gd name="T12" fmla="*/ 0 60000 65536"/>
              <a:gd name="T13" fmla="*/ 0 60000 65536"/>
              <a:gd name="T14" fmla="*/ 0 60000 65536"/>
              <a:gd name="T15" fmla="*/ 0 w 55"/>
              <a:gd name="T16" fmla="*/ 0 h 97"/>
              <a:gd name="T17" fmla="*/ 55 w 55"/>
              <a:gd name="T18" fmla="*/ 97 h 97"/>
            </a:gdLst>
            <a:ahLst/>
            <a:cxnLst>
              <a:cxn ang="T10">
                <a:pos x="T0" y="T1"/>
              </a:cxn>
              <a:cxn ang="T11">
                <a:pos x="T2" y="T3"/>
              </a:cxn>
              <a:cxn ang="T12">
                <a:pos x="T4" y="T5"/>
              </a:cxn>
              <a:cxn ang="T13">
                <a:pos x="T6" y="T7"/>
              </a:cxn>
              <a:cxn ang="T14">
                <a:pos x="T8" y="T9"/>
              </a:cxn>
            </a:cxnLst>
            <a:rect l="T15" t="T16" r="T17" b="T18"/>
            <a:pathLst>
              <a:path w="55" h="97">
                <a:moveTo>
                  <a:pt x="39" y="0"/>
                </a:moveTo>
                <a:lnTo>
                  <a:pt x="0" y="88"/>
                </a:lnTo>
                <a:lnTo>
                  <a:pt x="15" y="96"/>
                </a:lnTo>
                <a:lnTo>
                  <a:pt x="54" y="8"/>
                </a:lnTo>
                <a:lnTo>
                  <a:pt x="39"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78" name="Freeform 58"/>
          <p:cNvSpPr>
            <a:spLocks/>
          </p:cNvSpPr>
          <p:nvPr/>
        </p:nvSpPr>
        <p:spPr bwMode="auto">
          <a:xfrm>
            <a:off x="2967038" y="3863975"/>
            <a:ext cx="87312" cy="144463"/>
          </a:xfrm>
          <a:custGeom>
            <a:avLst/>
            <a:gdLst>
              <a:gd name="T0" fmla="*/ 63500 w 55"/>
              <a:gd name="T1" fmla="*/ 0 h 91"/>
              <a:gd name="T2" fmla="*/ 61912 w 55"/>
              <a:gd name="T3" fmla="*/ 1588 h 91"/>
              <a:gd name="T4" fmla="*/ 0 w 55"/>
              <a:gd name="T5" fmla="*/ 131763 h 91"/>
              <a:gd name="T6" fmla="*/ 23812 w 55"/>
              <a:gd name="T7" fmla="*/ 142875 h 91"/>
              <a:gd name="T8" fmla="*/ 85725 w 55"/>
              <a:gd name="T9" fmla="*/ 12700 h 91"/>
              <a:gd name="T10" fmla="*/ 85725 w 55"/>
              <a:gd name="T11" fmla="*/ 15875 h 91"/>
              <a:gd name="T12" fmla="*/ 63500 w 55"/>
              <a:gd name="T13" fmla="*/ 0 h 91"/>
              <a:gd name="T14" fmla="*/ 63500 w 55"/>
              <a:gd name="T15" fmla="*/ 1588 h 91"/>
              <a:gd name="T16" fmla="*/ 61912 w 55"/>
              <a:gd name="T17" fmla="*/ 1588 h 91"/>
              <a:gd name="T18" fmla="*/ 63500 w 55"/>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91"/>
              <a:gd name="T32" fmla="*/ 55 w 55"/>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91">
                <a:moveTo>
                  <a:pt x="40" y="0"/>
                </a:moveTo>
                <a:lnTo>
                  <a:pt x="39" y="1"/>
                </a:lnTo>
                <a:lnTo>
                  <a:pt x="0" y="83"/>
                </a:lnTo>
                <a:lnTo>
                  <a:pt x="15" y="90"/>
                </a:lnTo>
                <a:lnTo>
                  <a:pt x="54" y="8"/>
                </a:lnTo>
                <a:lnTo>
                  <a:pt x="54" y="10"/>
                </a:lnTo>
                <a:lnTo>
                  <a:pt x="40" y="0"/>
                </a:lnTo>
                <a:lnTo>
                  <a:pt x="40" y="1"/>
                </a:lnTo>
                <a:lnTo>
                  <a:pt x="39" y="1"/>
                </a:lnTo>
                <a:lnTo>
                  <a:pt x="40"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79" name="Freeform 59"/>
          <p:cNvSpPr>
            <a:spLocks/>
          </p:cNvSpPr>
          <p:nvPr/>
        </p:nvSpPr>
        <p:spPr bwMode="auto">
          <a:xfrm>
            <a:off x="3036888" y="3741738"/>
            <a:ext cx="98425" cy="131762"/>
          </a:xfrm>
          <a:custGeom>
            <a:avLst/>
            <a:gdLst>
              <a:gd name="T0" fmla="*/ 73025 w 62"/>
              <a:gd name="T1" fmla="*/ 0 h 83"/>
              <a:gd name="T2" fmla="*/ 0 w 62"/>
              <a:gd name="T3" fmla="*/ 114300 h 83"/>
              <a:gd name="T4" fmla="*/ 23813 w 62"/>
              <a:gd name="T5" fmla="*/ 130175 h 83"/>
              <a:gd name="T6" fmla="*/ 96838 w 62"/>
              <a:gd name="T7" fmla="*/ 15875 h 83"/>
              <a:gd name="T8" fmla="*/ 73025 w 62"/>
              <a:gd name="T9" fmla="*/ 0 h 83"/>
              <a:gd name="T10" fmla="*/ 0 60000 65536"/>
              <a:gd name="T11" fmla="*/ 0 60000 65536"/>
              <a:gd name="T12" fmla="*/ 0 60000 65536"/>
              <a:gd name="T13" fmla="*/ 0 60000 65536"/>
              <a:gd name="T14" fmla="*/ 0 60000 65536"/>
              <a:gd name="T15" fmla="*/ 0 w 62"/>
              <a:gd name="T16" fmla="*/ 0 h 83"/>
              <a:gd name="T17" fmla="*/ 62 w 62"/>
              <a:gd name="T18" fmla="*/ 83 h 83"/>
            </a:gdLst>
            <a:ahLst/>
            <a:cxnLst>
              <a:cxn ang="T10">
                <a:pos x="T0" y="T1"/>
              </a:cxn>
              <a:cxn ang="T11">
                <a:pos x="T2" y="T3"/>
              </a:cxn>
              <a:cxn ang="T12">
                <a:pos x="T4" y="T5"/>
              </a:cxn>
              <a:cxn ang="T13">
                <a:pos x="T6" y="T7"/>
              </a:cxn>
              <a:cxn ang="T14">
                <a:pos x="T8" y="T9"/>
              </a:cxn>
            </a:cxnLst>
            <a:rect l="T15" t="T16" r="T17" b="T18"/>
            <a:pathLst>
              <a:path w="62" h="83">
                <a:moveTo>
                  <a:pt x="46" y="0"/>
                </a:moveTo>
                <a:lnTo>
                  <a:pt x="0" y="72"/>
                </a:lnTo>
                <a:lnTo>
                  <a:pt x="15" y="82"/>
                </a:lnTo>
                <a:lnTo>
                  <a:pt x="61" y="10"/>
                </a:lnTo>
                <a:lnTo>
                  <a:pt x="4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80" name="Freeform 60"/>
          <p:cNvSpPr>
            <a:spLocks/>
          </p:cNvSpPr>
          <p:nvPr/>
        </p:nvSpPr>
        <p:spPr bwMode="auto">
          <a:xfrm>
            <a:off x="3117850" y="3625850"/>
            <a:ext cx="95250" cy="125413"/>
          </a:xfrm>
          <a:custGeom>
            <a:avLst/>
            <a:gdLst>
              <a:gd name="T0" fmla="*/ 71438 w 60"/>
              <a:gd name="T1" fmla="*/ 0 h 79"/>
              <a:gd name="T2" fmla="*/ 69850 w 60"/>
              <a:gd name="T3" fmla="*/ 1588 h 79"/>
              <a:gd name="T4" fmla="*/ 0 w 60"/>
              <a:gd name="T5" fmla="*/ 107950 h 79"/>
              <a:gd name="T6" fmla="*/ 23813 w 60"/>
              <a:gd name="T7" fmla="*/ 123825 h 79"/>
              <a:gd name="T8" fmla="*/ 93663 w 60"/>
              <a:gd name="T9" fmla="*/ 17463 h 79"/>
              <a:gd name="T10" fmla="*/ 90488 w 60"/>
              <a:gd name="T11" fmla="*/ 19050 h 79"/>
              <a:gd name="T12" fmla="*/ 71438 w 60"/>
              <a:gd name="T13" fmla="*/ 0 h 79"/>
              <a:gd name="T14" fmla="*/ 71438 w 60"/>
              <a:gd name="T15" fmla="*/ 1588 h 79"/>
              <a:gd name="T16" fmla="*/ 69850 w 60"/>
              <a:gd name="T17" fmla="*/ 1588 h 79"/>
              <a:gd name="T18" fmla="*/ 71438 w 6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9"/>
              <a:gd name="T32" fmla="*/ 60 w 6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9">
                <a:moveTo>
                  <a:pt x="45" y="0"/>
                </a:moveTo>
                <a:lnTo>
                  <a:pt x="44" y="1"/>
                </a:lnTo>
                <a:lnTo>
                  <a:pt x="0" y="68"/>
                </a:lnTo>
                <a:lnTo>
                  <a:pt x="15" y="78"/>
                </a:lnTo>
                <a:lnTo>
                  <a:pt x="59" y="11"/>
                </a:lnTo>
                <a:lnTo>
                  <a:pt x="57" y="12"/>
                </a:lnTo>
                <a:lnTo>
                  <a:pt x="45" y="0"/>
                </a:lnTo>
                <a:lnTo>
                  <a:pt x="45" y="1"/>
                </a:lnTo>
                <a:lnTo>
                  <a:pt x="44" y="1"/>
                </a:lnTo>
                <a:lnTo>
                  <a:pt x="45"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81" name="Freeform 61"/>
          <p:cNvSpPr>
            <a:spLocks/>
          </p:cNvSpPr>
          <p:nvPr/>
        </p:nvSpPr>
        <p:spPr bwMode="auto">
          <a:xfrm>
            <a:off x="3197225" y="3525838"/>
            <a:ext cx="109538" cy="112712"/>
          </a:xfrm>
          <a:custGeom>
            <a:avLst/>
            <a:gdLst>
              <a:gd name="T0" fmla="*/ 88900 w 69"/>
              <a:gd name="T1" fmla="*/ 0 h 71"/>
              <a:gd name="T2" fmla="*/ 0 w 69"/>
              <a:gd name="T3" fmla="*/ 92075 h 71"/>
              <a:gd name="T4" fmla="*/ 19050 w 69"/>
              <a:gd name="T5" fmla="*/ 111125 h 71"/>
              <a:gd name="T6" fmla="*/ 107950 w 69"/>
              <a:gd name="T7" fmla="*/ 19050 h 71"/>
              <a:gd name="T8" fmla="*/ 106363 w 69"/>
              <a:gd name="T9" fmla="*/ 19050 h 71"/>
              <a:gd name="T10" fmla="*/ 88900 w 69"/>
              <a:gd name="T11" fmla="*/ 0 h 71"/>
              <a:gd name="T12" fmla="*/ 0 60000 65536"/>
              <a:gd name="T13" fmla="*/ 0 60000 65536"/>
              <a:gd name="T14" fmla="*/ 0 60000 65536"/>
              <a:gd name="T15" fmla="*/ 0 60000 65536"/>
              <a:gd name="T16" fmla="*/ 0 60000 65536"/>
              <a:gd name="T17" fmla="*/ 0 60000 65536"/>
              <a:gd name="T18" fmla="*/ 0 w 69"/>
              <a:gd name="T19" fmla="*/ 0 h 71"/>
              <a:gd name="T20" fmla="*/ 69 w 69"/>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9" h="71">
                <a:moveTo>
                  <a:pt x="56" y="0"/>
                </a:moveTo>
                <a:lnTo>
                  <a:pt x="0" y="58"/>
                </a:lnTo>
                <a:lnTo>
                  <a:pt x="12" y="70"/>
                </a:lnTo>
                <a:lnTo>
                  <a:pt x="68" y="12"/>
                </a:lnTo>
                <a:lnTo>
                  <a:pt x="67" y="12"/>
                </a:lnTo>
                <a:lnTo>
                  <a:pt x="5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82" name="Freeform 62"/>
          <p:cNvSpPr>
            <a:spLocks/>
          </p:cNvSpPr>
          <p:nvPr/>
        </p:nvSpPr>
        <p:spPr bwMode="auto">
          <a:xfrm>
            <a:off x="3294063" y="3438525"/>
            <a:ext cx="106362" cy="100013"/>
          </a:xfrm>
          <a:custGeom>
            <a:avLst/>
            <a:gdLst>
              <a:gd name="T0" fmla="*/ 88900 w 67"/>
              <a:gd name="T1" fmla="*/ 0 h 63"/>
              <a:gd name="T2" fmla="*/ 87312 w 67"/>
              <a:gd name="T3" fmla="*/ 0 h 63"/>
              <a:gd name="T4" fmla="*/ 0 w 67"/>
              <a:gd name="T5" fmla="*/ 79375 h 63"/>
              <a:gd name="T6" fmla="*/ 17462 w 67"/>
              <a:gd name="T7" fmla="*/ 98425 h 63"/>
              <a:gd name="T8" fmla="*/ 104775 w 67"/>
              <a:gd name="T9" fmla="*/ 19050 h 63"/>
              <a:gd name="T10" fmla="*/ 104775 w 67"/>
              <a:gd name="T11" fmla="*/ 20638 h 63"/>
              <a:gd name="T12" fmla="*/ 88900 w 67"/>
              <a:gd name="T13" fmla="*/ 0 h 63"/>
              <a:gd name="T14" fmla="*/ 87312 w 67"/>
              <a:gd name="T15" fmla="*/ 0 h 63"/>
              <a:gd name="T16" fmla="*/ 88900 w 67"/>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3"/>
              <a:gd name="T29" fmla="*/ 67 w 67"/>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3">
                <a:moveTo>
                  <a:pt x="56" y="0"/>
                </a:moveTo>
                <a:lnTo>
                  <a:pt x="55" y="0"/>
                </a:lnTo>
                <a:lnTo>
                  <a:pt x="0" y="50"/>
                </a:lnTo>
                <a:lnTo>
                  <a:pt x="11" y="62"/>
                </a:lnTo>
                <a:lnTo>
                  <a:pt x="66" y="12"/>
                </a:lnTo>
                <a:lnTo>
                  <a:pt x="66" y="13"/>
                </a:lnTo>
                <a:lnTo>
                  <a:pt x="56" y="0"/>
                </a:lnTo>
                <a:lnTo>
                  <a:pt x="55" y="0"/>
                </a:lnTo>
                <a:lnTo>
                  <a:pt x="5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83" name="Freeform 63"/>
          <p:cNvSpPr>
            <a:spLocks/>
          </p:cNvSpPr>
          <p:nvPr/>
        </p:nvSpPr>
        <p:spPr bwMode="auto">
          <a:xfrm>
            <a:off x="3390900" y="3359150"/>
            <a:ext cx="117475" cy="93663"/>
          </a:xfrm>
          <a:custGeom>
            <a:avLst/>
            <a:gdLst>
              <a:gd name="T0" fmla="*/ 101600 w 74"/>
              <a:gd name="T1" fmla="*/ 0 h 59"/>
              <a:gd name="T2" fmla="*/ 101600 w 74"/>
              <a:gd name="T3" fmla="*/ 1588 h 59"/>
              <a:gd name="T4" fmla="*/ 0 w 74"/>
              <a:gd name="T5" fmla="*/ 71438 h 59"/>
              <a:gd name="T6" fmla="*/ 15875 w 74"/>
              <a:gd name="T7" fmla="*/ 92075 h 59"/>
              <a:gd name="T8" fmla="*/ 115888 w 74"/>
              <a:gd name="T9" fmla="*/ 22225 h 59"/>
              <a:gd name="T10" fmla="*/ 114300 w 74"/>
              <a:gd name="T11" fmla="*/ 23813 h 59"/>
              <a:gd name="T12" fmla="*/ 101600 w 74"/>
              <a:gd name="T13" fmla="*/ 0 h 59"/>
              <a:gd name="T14" fmla="*/ 101600 w 74"/>
              <a:gd name="T15" fmla="*/ 1588 h 59"/>
              <a:gd name="T16" fmla="*/ 101600 w 7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9"/>
              <a:gd name="T29" fmla="*/ 74 w 7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9">
                <a:moveTo>
                  <a:pt x="64" y="0"/>
                </a:moveTo>
                <a:lnTo>
                  <a:pt x="64" y="1"/>
                </a:lnTo>
                <a:lnTo>
                  <a:pt x="0" y="45"/>
                </a:lnTo>
                <a:lnTo>
                  <a:pt x="10" y="58"/>
                </a:lnTo>
                <a:lnTo>
                  <a:pt x="73" y="14"/>
                </a:lnTo>
                <a:lnTo>
                  <a:pt x="72" y="15"/>
                </a:lnTo>
                <a:lnTo>
                  <a:pt x="64" y="0"/>
                </a:lnTo>
                <a:lnTo>
                  <a:pt x="64" y="1"/>
                </a:lnTo>
                <a:lnTo>
                  <a:pt x="6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84" name="Freeform 64"/>
          <p:cNvSpPr>
            <a:spLocks/>
          </p:cNvSpPr>
          <p:nvPr/>
        </p:nvSpPr>
        <p:spPr bwMode="auto">
          <a:xfrm>
            <a:off x="3500438" y="3294063"/>
            <a:ext cx="120650" cy="82550"/>
          </a:xfrm>
          <a:custGeom>
            <a:avLst/>
            <a:gdLst>
              <a:gd name="T0" fmla="*/ 107950 w 76"/>
              <a:gd name="T1" fmla="*/ 0 h 52"/>
              <a:gd name="T2" fmla="*/ 106363 w 76"/>
              <a:gd name="T3" fmla="*/ 1588 h 52"/>
              <a:gd name="T4" fmla="*/ 0 w 76"/>
              <a:gd name="T5" fmla="*/ 58738 h 52"/>
              <a:gd name="T6" fmla="*/ 12700 w 76"/>
              <a:gd name="T7" fmla="*/ 80963 h 52"/>
              <a:gd name="T8" fmla="*/ 119063 w 76"/>
              <a:gd name="T9" fmla="*/ 23812 h 52"/>
              <a:gd name="T10" fmla="*/ 119063 w 76"/>
              <a:gd name="T11" fmla="*/ 25400 h 52"/>
              <a:gd name="T12" fmla="*/ 107950 w 76"/>
              <a:gd name="T13" fmla="*/ 0 h 52"/>
              <a:gd name="T14" fmla="*/ 107950 w 76"/>
              <a:gd name="T15" fmla="*/ 1588 h 52"/>
              <a:gd name="T16" fmla="*/ 106363 w 76"/>
              <a:gd name="T17" fmla="*/ 1588 h 52"/>
              <a:gd name="T18" fmla="*/ 107950 w 76"/>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2"/>
              <a:gd name="T32" fmla="*/ 76 w 7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2">
                <a:moveTo>
                  <a:pt x="68" y="0"/>
                </a:moveTo>
                <a:lnTo>
                  <a:pt x="67" y="1"/>
                </a:lnTo>
                <a:lnTo>
                  <a:pt x="0" y="37"/>
                </a:lnTo>
                <a:lnTo>
                  <a:pt x="8" y="51"/>
                </a:lnTo>
                <a:lnTo>
                  <a:pt x="75" y="15"/>
                </a:lnTo>
                <a:lnTo>
                  <a:pt x="75" y="16"/>
                </a:lnTo>
                <a:lnTo>
                  <a:pt x="68" y="0"/>
                </a:lnTo>
                <a:lnTo>
                  <a:pt x="68" y="1"/>
                </a:lnTo>
                <a:lnTo>
                  <a:pt x="67" y="1"/>
                </a:lnTo>
                <a:lnTo>
                  <a:pt x="68"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85" name="Freeform 65"/>
          <p:cNvSpPr>
            <a:spLocks/>
          </p:cNvSpPr>
          <p:nvPr/>
        </p:nvSpPr>
        <p:spPr bwMode="auto">
          <a:xfrm>
            <a:off x="3616325" y="3236913"/>
            <a:ext cx="127000" cy="77787"/>
          </a:xfrm>
          <a:custGeom>
            <a:avLst/>
            <a:gdLst>
              <a:gd name="T0" fmla="*/ 115888 w 80"/>
              <a:gd name="T1" fmla="*/ 0 h 49"/>
              <a:gd name="T2" fmla="*/ 114300 w 80"/>
              <a:gd name="T3" fmla="*/ 0 h 49"/>
              <a:gd name="T4" fmla="*/ 0 w 80"/>
              <a:gd name="T5" fmla="*/ 50800 h 49"/>
              <a:gd name="T6" fmla="*/ 11112 w 80"/>
              <a:gd name="T7" fmla="*/ 76200 h 49"/>
              <a:gd name="T8" fmla="*/ 125413 w 80"/>
              <a:gd name="T9" fmla="*/ 23812 h 49"/>
              <a:gd name="T10" fmla="*/ 123825 w 80"/>
              <a:gd name="T11" fmla="*/ 23812 h 49"/>
              <a:gd name="T12" fmla="*/ 115888 w 80"/>
              <a:gd name="T13" fmla="*/ 0 h 49"/>
              <a:gd name="T14" fmla="*/ 114300 w 80"/>
              <a:gd name="T15" fmla="*/ 0 h 49"/>
              <a:gd name="T16" fmla="*/ 115888 w 8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49"/>
              <a:gd name="T29" fmla="*/ 80 w 8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49">
                <a:moveTo>
                  <a:pt x="73" y="0"/>
                </a:moveTo>
                <a:lnTo>
                  <a:pt x="72" y="0"/>
                </a:lnTo>
                <a:lnTo>
                  <a:pt x="0" y="32"/>
                </a:lnTo>
                <a:lnTo>
                  <a:pt x="7" y="48"/>
                </a:lnTo>
                <a:lnTo>
                  <a:pt x="79" y="15"/>
                </a:lnTo>
                <a:lnTo>
                  <a:pt x="78" y="15"/>
                </a:lnTo>
                <a:lnTo>
                  <a:pt x="73" y="0"/>
                </a:lnTo>
                <a:lnTo>
                  <a:pt x="72" y="0"/>
                </a:lnTo>
                <a:lnTo>
                  <a:pt x="73"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86" name="Freeform 66"/>
          <p:cNvSpPr>
            <a:spLocks/>
          </p:cNvSpPr>
          <p:nvPr/>
        </p:nvSpPr>
        <p:spPr bwMode="auto">
          <a:xfrm>
            <a:off x="3741738" y="3189288"/>
            <a:ext cx="136525" cy="66675"/>
          </a:xfrm>
          <a:custGeom>
            <a:avLst/>
            <a:gdLst>
              <a:gd name="T0" fmla="*/ 127000 w 86"/>
              <a:gd name="T1" fmla="*/ 0 h 42"/>
              <a:gd name="T2" fmla="*/ 125413 w 86"/>
              <a:gd name="T3" fmla="*/ 1588 h 42"/>
              <a:gd name="T4" fmla="*/ 0 w 86"/>
              <a:gd name="T5" fmla="*/ 41275 h 42"/>
              <a:gd name="T6" fmla="*/ 7938 w 86"/>
              <a:gd name="T7" fmla="*/ 65088 h 42"/>
              <a:gd name="T8" fmla="*/ 134938 w 86"/>
              <a:gd name="T9" fmla="*/ 25400 h 42"/>
              <a:gd name="T10" fmla="*/ 133350 w 86"/>
              <a:gd name="T11" fmla="*/ 25400 h 42"/>
              <a:gd name="T12" fmla="*/ 127000 w 86"/>
              <a:gd name="T13" fmla="*/ 0 h 42"/>
              <a:gd name="T14" fmla="*/ 125413 w 86"/>
              <a:gd name="T15" fmla="*/ 1588 h 42"/>
              <a:gd name="T16" fmla="*/ 127000 w 8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42"/>
              <a:gd name="T29" fmla="*/ 86 w 86"/>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42">
                <a:moveTo>
                  <a:pt x="80" y="0"/>
                </a:moveTo>
                <a:lnTo>
                  <a:pt x="79" y="1"/>
                </a:lnTo>
                <a:lnTo>
                  <a:pt x="0" y="26"/>
                </a:lnTo>
                <a:lnTo>
                  <a:pt x="5" y="41"/>
                </a:lnTo>
                <a:lnTo>
                  <a:pt x="85" y="16"/>
                </a:lnTo>
                <a:lnTo>
                  <a:pt x="84" y="16"/>
                </a:lnTo>
                <a:lnTo>
                  <a:pt x="80" y="0"/>
                </a:lnTo>
                <a:lnTo>
                  <a:pt x="79" y="1"/>
                </a:lnTo>
                <a:lnTo>
                  <a:pt x="80"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87" name="Freeform 67"/>
          <p:cNvSpPr>
            <a:spLocks/>
          </p:cNvSpPr>
          <p:nvPr/>
        </p:nvSpPr>
        <p:spPr bwMode="auto">
          <a:xfrm>
            <a:off x="3878263" y="3154363"/>
            <a:ext cx="139700" cy="55562"/>
          </a:xfrm>
          <a:custGeom>
            <a:avLst/>
            <a:gdLst>
              <a:gd name="T0" fmla="*/ 133350 w 88"/>
              <a:gd name="T1" fmla="*/ 0 h 35"/>
              <a:gd name="T2" fmla="*/ 131763 w 88"/>
              <a:gd name="T3" fmla="*/ 0 h 35"/>
              <a:gd name="T4" fmla="*/ 0 w 88"/>
              <a:gd name="T5" fmla="*/ 30162 h 35"/>
              <a:gd name="T6" fmla="*/ 6350 w 88"/>
              <a:gd name="T7" fmla="*/ 53975 h 35"/>
              <a:gd name="T8" fmla="*/ 138113 w 88"/>
              <a:gd name="T9" fmla="*/ 23812 h 35"/>
              <a:gd name="T10" fmla="*/ 136525 w 88"/>
              <a:gd name="T11" fmla="*/ 23812 h 35"/>
              <a:gd name="T12" fmla="*/ 133350 w 88"/>
              <a:gd name="T13" fmla="*/ 0 h 35"/>
              <a:gd name="T14" fmla="*/ 131763 w 88"/>
              <a:gd name="T15" fmla="*/ 0 h 35"/>
              <a:gd name="T16" fmla="*/ 133350 w 88"/>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35"/>
              <a:gd name="T29" fmla="*/ 88 w 88"/>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35">
                <a:moveTo>
                  <a:pt x="84" y="0"/>
                </a:moveTo>
                <a:lnTo>
                  <a:pt x="83" y="0"/>
                </a:lnTo>
                <a:lnTo>
                  <a:pt x="0" y="19"/>
                </a:lnTo>
                <a:lnTo>
                  <a:pt x="4" y="34"/>
                </a:lnTo>
                <a:lnTo>
                  <a:pt x="87" y="15"/>
                </a:lnTo>
                <a:lnTo>
                  <a:pt x="86" y="15"/>
                </a:lnTo>
                <a:lnTo>
                  <a:pt x="84" y="0"/>
                </a:lnTo>
                <a:lnTo>
                  <a:pt x="83" y="0"/>
                </a:lnTo>
                <a:lnTo>
                  <a:pt x="8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88" name="Freeform 68"/>
          <p:cNvSpPr>
            <a:spLocks/>
          </p:cNvSpPr>
          <p:nvPr/>
        </p:nvSpPr>
        <p:spPr bwMode="auto">
          <a:xfrm>
            <a:off x="4021138" y="3125788"/>
            <a:ext cx="153987" cy="49212"/>
          </a:xfrm>
          <a:custGeom>
            <a:avLst/>
            <a:gdLst>
              <a:gd name="T0" fmla="*/ 149225 w 97"/>
              <a:gd name="T1" fmla="*/ 0 h 31"/>
              <a:gd name="T2" fmla="*/ 0 w 97"/>
              <a:gd name="T3" fmla="*/ 23812 h 31"/>
              <a:gd name="T4" fmla="*/ 3175 w 97"/>
              <a:gd name="T5" fmla="*/ 47625 h 31"/>
              <a:gd name="T6" fmla="*/ 152400 w 97"/>
              <a:gd name="T7" fmla="*/ 23812 h 31"/>
              <a:gd name="T8" fmla="*/ 149225 w 97"/>
              <a:gd name="T9" fmla="*/ 0 h 31"/>
              <a:gd name="T10" fmla="*/ 0 60000 65536"/>
              <a:gd name="T11" fmla="*/ 0 60000 65536"/>
              <a:gd name="T12" fmla="*/ 0 60000 65536"/>
              <a:gd name="T13" fmla="*/ 0 60000 65536"/>
              <a:gd name="T14" fmla="*/ 0 60000 65536"/>
              <a:gd name="T15" fmla="*/ 0 w 97"/>
              <a:gd name="T16" fmla="*/ 0 h 31"/>
              <a:gd name="T17" fmla="*/ 97 w 97"/>
              <a:gd name="T18" fmla="*/ 31 h 31"/>
            </a:gdLst>
            <a:ahLst/>
            <a:cxnLst>
              <a:cxn ang="T10">
                <a:pos x="T0" y="T1"/>
              </a:cxn>
              <a:cxn ang="T11">
                <a:pos x="T2" y="T3"/>
              </a:cxn>
              <a:cxn ang="T12">
                <a:pos x="T4" y="T5"/>
              </a:cxn>
              <a:cxn ang="T13">
                <a:pos x="T6" y="T7"/>
              </a:cxn>
              <a:cxn ang="T14">
                <a:pos x="T8" y="T9"/>
              </a:cxn>
            </a:cxnLst>
            <a:rect l="T15" t="T16" r="T17" b="T18"/>
            <a:pathLst>
              <a:path w="97" h="31">
                <a:moveTo>
                  <a:pt x="94" y="0"/>
                </a:moveTo>
                <a:lnTo>
                  <a:pt x="0" y="15"/>
                </a:lnTo>
                <a:lnTo>
                  <a:pt x="2" y="30"/>
                </a:lnTo>
                <a:lnTo>
                  <a:pt x="96" y="15"/>
                </a:lnTo>
                <a:lnTo>
                  <a:pt x="9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89" name="Freeform 69"/>
          <p:cNvSpPr>
            <a:spLocks/>
          </p:cNvSpPr>
          <p:nvPr/>
        </p:nvSpPr>
        <p:spPr bwMode="auto">
          <a:xfrm>
            <a:off x="4179888" y="3108325"/>
            <a:ext cx="163512" cy="38100"/>
          </a:xfrm>
          <a:custGeom>
            <a:avLst/>
            <a:gdLst>
              <a:gd name="T0" fmla="*/ 158750 w 103"/>
              <a:gd name="T1" fmla="*/ 0 h 24"/>
              <a:gd name="T2" fmla="*/ 0 w 103"/>
              <a:gd name="T3" fmla="*/ 14288 h 24"/>
              <a:gd name="T4" fmla="*/ 3175 w 103"/>
              <a:gd name="T5" fmla="*/ 36513 h 24"/>
              <a:gd name="T6" fmla="*/ 161925 w 103"/>
              <a:gd name="T7" fmla="*/ 22225 h 24"/>
              <a:gd name="T8" fmla="*/ 158750 w 103"/>
              <a:gd name="T9" fmla="*/ 0 h 24"/>
              <a:gd name="T10" fmla="*/ 0 60000 65536"/>
              <a:gd name="T11" fmla="*/ 0 60000 65536"/>
              <a:gd name="T12" fmla="*/ 0 60000 65536"/>
              <a:gd name="T13" fmla="*/ 0 60000 65536"/>
              <a:gd name="T14" fmla="*/ 0 60000 65536"/>
              <a:gd name="T15" fmla="*/ 0 w 103"/>
              <a:gd name="T16" fmla="*/ 0 h 24"/>
              <a:gd name="T17" fmla="*/ 103 w 103"/>
              <a:gd name="T18" fmla="*/ 24 h 24"/>
            </a:gdLst>
            <a:ahLst/>
            <a:cxnLst>
              <a:cxn ang="T10">
                <a:pos x="T0" y="T1"/>
              </a:cxn>
              <a:cxn ang="T11">
                <a:pos x="T2" y="T3"/>
              </a:cxn>
              <a:cxn ang="T12">
                <a:pos x="T4" y="T5"/>
              </a:cxn>
              <a:cxn ang="T13">
                <a:pos x="T6" y="T7"/>
              </a:cxn>
              <a:cxn ang="T14">
                <a:pos x="T8" y="T9"/>
              </a:cxn>
            </a:cxnLst>
            <a:rect l="T15" t="T16" r="T17" b="T18"/>
            <a:pathLst>
              <a:path w="103" h="24">
                <a:moveTo>
                  <a:pt x="100" y="0"/>
                </a:moveTo>
                <a:lnTo>
                  <a:pt x="0" y="9"/>
                </a:lnTo>
                <a:lnTo>
                  <a:pt x="2" y="23"/>
                </a:lnTo>
                <a:lnTo>
                  <a:pt x="102" y="14"/>
                </a:lnTo>
                <a:lnTo>
                  <a:pt x="100"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90" name="Freeform 70"/>
          <p:cNvSpPr>
            <a:spLocks/>
          </p:cNvSpPr>
          <p:nvPr/>
        </p:nvSpPr>
        <p:spPr bwMode="auto">
          <a:xfrm>
            <a:off x="4348163" y="3098800"/>
            <a:ext cx="173037" cy="30163"/>
          </a:xfrm>
          <a:custGeom>
            <a:avLst/>
            <a:gdLst>
              <a:gd name="T0" fmla="*/ 169862 w 109"/>
              <a:gd name="T1" fmla="*/ 0 h 19"/>
              <a:gd name="T2" fmla="*/ 168275 w 109"/>
              <a:gd name="T3" fmla="*/ 0 h 19"/>
              <a:gd name="T4" fmla="*/ 0 w 109"/>
              <a:gd name="T5" fmla="*/ 7938 h 19"/>
              <a:gd name="T6" fmla="*/ 3175 w 109"/>
              <a:gd name="T7" fmla="*/ 28575 h 19"/>
              <a:gd name="T8" fmla="*/ 171450 w 109"/>
              <a:gd name="T9" fmla="*/ 22225 h 19"/>
              <a:gd name="T10" fmla="*/ 169862 w 109"/>
              <a:gd name="T11" fmla="*/ 22225 h 19"/>
              <a:gd name="T12" fmla="*/ 169862 w 109"/>
              <a:gd name="T13" fmla="*/ 0 h 19"/>
              <a:gd name="T14" fmla="*/ 168275 w 109"/>
              <a:gd name="T15" fmla="*/ 0 h 19"/>
              <a:gd name="T16" fmla="*/ 169862 w 10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19"/>
              <a:gd name="T29" fmla="*/ 109 w 10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19">
                <a:moveTo>
                  <a:pt x="107" y="0"/>
                </a:moveTo>
                <a:lnTo>
                  <a:pt x="106" y="0"/>
                </a:lnTo>
                <a:lnTo>
                  <a:pt x="0" y="5"/>
                </a:lnTo>
                <a:lnTo>
                  <a:pt x="2" y="18"/>
                </a:lnTo>
                <a:lnTo>
                  <a:pt x="108" y="14"/>
                </a:lnTo>
                <a:lnTo>
                  <a:pt x="107" y="14"/>
                </a:lnTo>
                <a:lnTo>
                  <a:pt x="107" y="0"/>
                </a:lnTo>
                <a:lnTo>
                  <a:pt x="106" y="0"/>
                </a:lnTo>
                <a:lnTo>
                  <a:pt x="10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91" name="Freeform 71"/>
          <p:cNvSpPr>
            <a:spLocks/>
          </p:cNvSpPr>
          <p:nvPr/>
        </p:nvSpPr>
        <p:spPr bwMode="auto">
          <a:xfrm>
            <a:off x="4527550" y="3098800"/>
            <a:ext cx="3705225" cy="26988"/>
          </a:xfrm>
          <a:custGeom>
            <a:avLst/>
            <a:gdLst>
              <a:gd name="T0" fmla="*/ 3703638 w 2334"/>
              <a:gd name="T1" fmla="*/ 12700 h 17"/>
              <a:gd name="T2" fmla="*/ 3703638 w 2334"/>
              <a:gd name="T3" fmla="*/ 0 h 17"/>
              <a:gd name="T4" fmla="*/ 0 w 2334"/>
              <a:gd name="T5" fmla="*/ 0 h 17"/>
              <a:gd name="T6" fmla="*/ 0 w 2334"/>
              <a:gd name="T7" fmla="*/ 25400 h 17"/>
              <a:gd name="T8" fmla="*/ 3703638 w 2334"/>
              <a:gd name="T9" fmla="*/ 25400 h 17"/>
              <a:gd name="T10" fmla="*/ 3703638 w 2334"/>
              <a:gd name="T11" fmla="*/ 12700 h 17"/>
              <a:gd name="T12" fmla="*/ 0 60000 65536"/>
              <a:gd name="T13" fmla="*/ 0 60000 65536"/>
              <a:gd name="T14" fmla="*/ 0 60000 65536"/>
              <a:gd name="T15" fmla="*/ 0 60000 65536"/>
              <a:gd name="T16" fmla="*/ 0 60000 65536"/>
              <a:gd name="T17" fmla="*/ 0 60000 65536"/>
              <a:gd name="T18" fmla="*/ 0 w 2334"/>
              <a:gd name="T19" fmla="*/ 0 h 17"/>
              <a:gd name="T20" fmla="*/ 2334 w 233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34" h="17">
                <a:moveTo>
                  <a:pt x="2333" y="8"/>
                </a:moveTo>
                <a:lnTo>
                  <a:pt x="2333" y="0"/>
                </a:lnTo>
                <a:lnTo>
                  <a:pt x="0" y="0"/>
                </a:lnTo>
                <a:lnTo>
                  <a:pt x="0" y="16"/>
                </a:lnTo>
                <a:lnTo>
                  <a:pt x="2333" y="16"/>
                </a:lnTo>
                <a:lnTo>
                  <a:pt x="2333" y="8"/>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1992" name="Freeform 72"/>
          <p:cNvSpPr>
            <a:spLocks/>
          </p:cNvSpPr>
          <p:nvPr/>
        </p:nvSpPr>
        <p:spPr bwMode="auto">
          <a:xfrm>
            <a:off x="5541963" y="5673725"/>
            <a:ext cx="47625" cy="53975"/>
          </a:xfrm>
          <a:custGeom>
            <a:avLst/>
            <a:gdLst>
              <a:gd name="T0" fmla="*/ 36513 w 30"/>
              <a:gd name="T1" fmla="*/ 1588 h 34"/>
              <a:gd name="T2" fmla="*/ 36513 w 30"/>
              <a:gd name="T3" fmla="*/ 0 h 34"/>
              <a:gd name="T4" fmla="*/ 0 w 30"/>
              <a:gd name="T5" fmla="*/ 46037 h 34"/>
              <a:gd name="T6" fmla="*/ 9525 w 30"/>
              <a:gd name="T7" fmla="*/ 52388 h 34"/>
              <a:gd name="T8" fmla="*/ 46038 w 30"/>
              <a:gd name="T9" fmla="*/ 6350 h 34"/>
              <a:gd name="T10" fmla="*/ 36513 w 30"/>
              <a:gd name="T11" fmla="*/ 1588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23" y="1"/>
                </a:moveTo>
                <a:lnTo>
                  <a:pt x="23" y="0"/>
                </a:lnTo>
                <a:lnTo>
                  <a:pt x="0" y="29"/>
                </a:lnTo>
                <a:lnTo>
                  <a:pt x="6" y="33"/>
                </a:lnTo>
                <a:lnTo>
                  <a:pt x="29" y="4"/>
                </a:lnTo>
                <a:lnTo>
                  <a:pt x="23" y="1"/>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1993" name="Freeform 73"/>
          <p:cNvSpPr>
            <a:spLocks/>
          </p:cNvSpPr>
          <p:nvPr/>
        </p:nvSpPr>
        <p:spPr bwMode="auto">
          <a:xfrm>
            <a:off x="5586413" y="5619750"/>
            <a:ext cx="31750" cy="53975"/>
          </a:xfrm>
          <a:custGeom>
            <a:avLst/>
            <a:gdLst>
              <a:gd name="T0" fmla="*/ 20637 w 20"/>
              <a:gd name="T1" fmla="*/ 0 h 34"/>
              <a:gd name="T2" fmla="*/ 0 w 20"/>
              <a:gd name="T3" fmla="*/ 47625 h 34"/>
              <a:gd name="T4" fmla="*/ 7938 w 20"/>
              <a:gd name="T5" fmla="*/ 52388 h 34"/>
              <a:gd name="T6" fmla="*/ 28575 w 20"/>
              <a:gd name="T7" fmla="*/ 4762 h 34"/>
              <a:gd name="T8" fmla="*/ 30163 w 20"/>
              <a:gd name="T9" fmla="*/ 4762 h 34"/>
              <a:gd name="T10" fmla="*/ 28575 w 20"/>
              <a:gd name="T11" fmla="*/ 4762 h 34"/>
              <a:gd name="T12" fmla="*/ 30163 w 20"/>
              <a:gd name="T13" fmla="*/ 4762 h 34"/>
              <a:gd name="T14" fmla="*/ 20637 w 20"/>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4"/>
              <a:gd name="T26" fmla="*/ 20 w 20"/>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4">
                <a:moveTo>
                  <a:pt x="13" y="0"/>
                </a:moveTo>
                <a:lnTo>
                  <a:pt x="0" y="30"/>
                </a:lnTo>
                <a:lnTo>
                  <a:pt x="5" y="33"/>
                </a:lnTo>
                <a:lnTo>
                  <a:pt x="18" y="3"/>
                </a:lnTo>
                <a:lnTo>
                  <a:pt x="19" y="3"/>
                </a:lnTo>
                <a:lnTo>
                  <a:pt x="18" y="3"/>
                </a:lnTo>
                <a:lnTo>
                  <a:pt x="19" y="3"/>
                </a:lnTo>
                <a:lnTo>
                  <a:pt x="13"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1994" name="Freeform 74"/>
          <p:cNvSpPr>
            <a:spLocks/>
          </p:cNvSpPr>
          <p:nvPr/>
        </p:nvSpPr>
        <p:spPr bwMode="auto">
          <a:xfrm>
            <a:off x="5613400" y="5502275"/>
            <a:ext cx="53975" cy="114300"/>
          </a:xfrm>
          <a:custGeom>
            <a:avLst/>
            <a:gdLst>
              <a:gd name="T0" fmla="*/ 41275 w 34"/>
              <a:gd name="T1" fmla="*/ 0 h 72"/>
              <a:gd name="T2" fmla="*/ 0 w 34"/>
              <a:gd name="T3" fmla="*/ 107950 h 72"/>
              <a:gd name="T4" fmla="*/ 11112 w 34"/>
              <a:gd name="T5" fmla="*/ 112713 h 72"/>
              <a:gd name="T6" fmla="*/ 52388 w 34"/>
              <a:gd name="T7" fmla="*/ 4762 h 72"/>
              <a:gd name="T8" fmla="*/ 41275 w 34"/>
              <a:gd name="T9" fmla="*/ 0 h 72"/>
              <a:gd name="T10" fmla="*/ 0 60000 65536"/>
              <a:gd name="T11" fmla="*/ 0 60000 65536"/>
              <a:gd name="T12" fmla="*/ 0 60000 65536"/>
              <a:gd name="T13" fmla="*/ 0 60000 65536"/>
              <a:gd name="T14" fmla="*/ 0 60000 65536"/>
              <a:gd name="T15" fmla="*/ 0 w 34"/>
              <a:gd name="T16" fmla="*/ 0 h 72"/>
              <a:gd name="T17" fmla="*/ 34 w 34"/>
              <a:gd name="T18" fmla="*/ 72 h 72"/>
            </a:gdLst>
            <a:ahLst/>
            <a:cxnLst>
              <a:cxn ang="T10">
                <a:pos x="T0" y="T1"/>
              </a:cxn>
              <a:cxn ang="T11">
                <a:pos x="T2" y="T3"/>
              </a:cxn>
              <a:cxn ang="T12">
                <a:pos x="T4" y="T5"/>
              </a:cxn>
              <a:cxn ang="T13">
                <a:pos x="T6" y="T7"/>
              </a:cxn>
              <a:cxn ang="T14">
                <a:pos x="T8" y="T9"/>
              </a:cxn>
            </a:cxnLst>
            <a:rect l="T15" t="T16" r="T17" b="T18"/>
            <a:pathLst>
              <a:path w="34" h="72">
                <a:moveTo>
                  <a:pt x="26" y="0"/>
                </a:moveTo>
                <a:lnTo>
                  <a:pt x="0" y="68"/>
                </a:lnTo>
                <a:lnTo>
                  <a:pt x="7" y="71"/>
                </a:lnTo>
                <a:lnTo>
                  <a:pt x="33" y="3"/>
                </a:lnTo>
                <a:lnTo>
                  <a:pt x="26"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1995" name="Freeform 75"/>
          <p:cNvSpPr>
            <a:spLocks/>
          </p:cNvSpPr>
          <p:nvPr/>
        </p:nvSpPr>
        <p:spPr bwMode="auto">
          <a:xfrm>
            <a:off x="5662613" y="5311775"/>
            <a:ext cx="82550" cy="187325"/>
          </a:xfrm>
          <a:custGeom>
            <a:avLst/>
            <a:gdLst>
              <a:gd name="T0" fmla="*/ 69850 w 52"/>
              <a:gd name="T1" fmla="*/ 0 h 118"/>
              <a:gd name="T2" fmla="*/ 0 w 52"/>
              <a:gd name="T3" fmla="*/ 180975 h 118"/>
              <a:gd name="T4" fmla="*/ 11112 w 52"/>
              <a:gd name="T5" fmla="*/ 185738 h 118"/>
              <a:gd name="T6" fmla="*/ 80963 w 52"/>
              <a:gd name="T7" fmla="*/ 3175 h 118"/>
              <a:gd name="T8" fmla="*/ 69850 w 52"/>
              <a:gd name="T9" fmla="*/ 0 h 118"/>
              <a:gd name="T10" fmla="*/ 0 60000 65536"/>
              <a:gd name="T11" fmla="*/ 0 60000 65536"/>
              <a:gd name="T12" fmla="*/ 0 60000 65536"/>
              <a:gd name="T13" fmla="*/ 0 60000 65536"/>
              <a:gd name="T14" fmla="*/ 0 60000 65536"/>
              <a:gd name="T15" fmla="*/ 0 w 52"/>
              <a:gd name="T16" fmla="*/ 0 h 118"/>
              <a:gd name="T17" fmla="*/ 52 w 52"/>
              <a:gd name="T18" fmla="*/ 118 h 118"/>
            </a:gdLst>
            <a:ahLst/>
            <a:cxnLst>
              <a:cxn ang="T10">
                <a:pos x="T0" y="T1"/>
              </a:cxn>
              <a:cxn ang="T11">
                <a:pos x="T2" y="T3"/>
              </a:cxn>
              <a:cxn ang="T12">
                <a:pos x="T4" y="T5"/>
              </a:cxn>
              <a:cxn ang="T13">
                <a:pos x="T6" y="T7"/>
              </a:cxn>
              <a:cxn ang="T14">
                <a:pos x="T8" y="T9"/>
              </a:cxn>
            </a:cxnLst>
            <a:rect l="T15" t="T16" r="T17" b="T18"/>
            <a:pathLst>
              <a:path w="52" h="118">
                <a:moveTo>
                  <a:pt x="44" y="0"/>
                </a:moveTo>
                <a:lnTo>
                  <a:pt x="0" y="114"/>
                </a:lnTo>
                <a:lnTo>
                  <a:pt x="7" y="117"/>
                </a:lnTo>
                <a:lnTo>
                  <a:pt x="51" y="2"/>
                </a:lnTo>
                <a:lnTo>
                  <a:pt x="44"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1996" name="Freeform 76"/>
          <p:cNvSpPr>
            <a:spLocks/>
          </p:cNvSpPr>
          <p:nvPr/>
        </p:nvSpPr>
        <p:spPr bwMode="auto">
          <a:xfrm>
            <a:off x="5740400" y="5033963"/>
            <a:ext cx="114300" cy="273050"/>
          </a:xfrm>
          <a:custGeom>
            <a:avLst/>
            <a:gdLst>
              <a:gd name="T0" fmla="*/ 101600 w 72"/>
              <a:gd name="T1" fmla="*/ 0 h 172"/>
              <a:gd name="T2" fmla="*/ 0 w 72"/>
              <a:gd name="T3" fmla="*/ 268288 h 172"/>
              <a:gd name="T4" fmla="*/ 11112 w 72"/>
              <a:gd name="T5" fmla="*/ 271463 h 172"/>
              <a:gd name="T6" fmla="*/ 112713 w 72"/>
              <a:gd name="T7" fmla="*/ 4762 h 172"/>
              <a:gd name="T8" fmla="*/ 101600 w 72"/>
              <a:gd name="T9" fmla="*/ 0 h 172"/>
              <a:gd name="T10" fmla="*/ 0 60000 65536"/>
              <a:gd name="T11" fmla="*/ 0 60000 65536"/>
              <a:gd name="T12" fmla="*/ 0 60000 65536"/>
              <a:gd name="T13" fmla="*/ 0 60000 65536"/>
              <a:gd name="T14" fmla="*/ 0 60000 65536"/>
              <a:gd name="T15" fmla="*/ 0 w 72"/>
              <a:gd name="T16" fmla="*/ 0 h 172"/>
              <a:gd name="T17" fmla="*/ 72 w 72"/>
              <a:gd name="T18" fmla="*/ 172 h 172"/>
            </a:gdLst>
            <a:ahLst/>
            <a:cxnLst>
              <a:cxn ang="T10">
                <a:pos x="T0" y="T1"/>
              </a:cxn>
              <a:cxn ang="T11">
                <a:pos x="T2" y="T3"/>
              </a:cxn>
              <a:cxn ang="T12">
                <a:pos x="T4" y="T5"/>
              </a:cxn>
              <a:cxn ang="T13">
                <a:pos x="T6" y="T7"/>
              </a:cxn>
              <a:cxn ang="T14">
                <a:pos x="T8" y="T9"/>
              </a:cxn>
            </a:cxnLst>
            <a:rect l="T15" t="T16" r="T17" b="T18"/>
            <a:pathLst>
              <a:path w="72" h="172">
                <a:moveTo>
                  <a:pt x="64" y="0"/>
                </a:moveTo>
                <a:lnTo>
                  <a:pt x="0" y="169"/>
                </a:lnTo>
                <a:lnTo>
                  <a:pt x="7" y="171"/>
                </a:lnTo>
                <a:lnTo>
                  <a:pt x="71" y="3"/>
                </a:lnTo>
                <a:lnTo>
                  <a:pt x="64"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1997" name="Freeform 77"/>
          <p:cNvSpPr>
            <a:spLocks/>
          </p:cNvSpPr>
          <p:nvPr/>
        </p:nvSpPr>
        <p:spPr bwMode="auto">
          <a:xfrm>
            <a:off x="5849938" y="4751388"/>
            <a:ext cx="123825" cy="279400"/>
          </a:xfrm>
          <a:custGeom>
            <a:avLst/>
            <a:gdLst>
              <a:gd name="T0" fmla="*/ 111125 w 78"/>
              <a:gd name="T1" fmla="*/ 0 h 176"/>
              <a:gd name="T2" fmla="*/ 111125 w 78"/>
              <a:gd name="T3" fmla="*/ 1588 h 176"/>
              <a:gd name="T4" fmla="*/ 0 w 78"/>
              <a:gd name="T5" fmla="*/ 273050 h 176"/>
              <a:gd name="T6" fmla="*/ 11112 w 78"/>
              <a:gd name="T7" fmla="*/ 277813 h 176"/>
              <a:gd name="T8" fmla="*/ 122238 w 78"/>
              <a:gd name="T9" fmla="*/ 4762 h 176"/>
              <a:gd name="T10" fmla="*/ 120650 w 78"/>
              <a:gd name="T11" fmla="*/ 6350 h 176"/>
              <a:gd name="T12" fmla="*/ 111125 w 78"/>
              <a:gd name="T13" fmla="*/ 0 h 176"/>
              <a:gd name="T14" fmla="*/ 111125 w 78"/>
              <a:gd name="T15" fmla="*/ 1588 h 176"/>
              <a:gd name="T16" fmla="*/ 111125 w 78"/>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76"/>
              <a:gd name="T29" fmla="*/ 78 w 78"/>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76">
                <a:moveTo>
                  <a:pt x="70" y="0"/>
                </a:moveTo>
                <a:lnTo>
                  <a:pt x="70" y="1"/>
                </a:lnTo>
                <a:lnTo>
                  <a:pt x="0" y="172"/>
                </a:lnTo>
                <a:lnTo>
                  <a:pt x="7" y="175"/>
                </a:lnTo>
                <a:lnTo>
                  <a:pt x="77" y="3"/>
                </a:lnTo>
                <a:lnTo>
                  <a:pt x="76" y="4"/>
                </a:lnTo>
                <a:lnTo>
                  <a:pt x="70" y="0"/>
                </a:lnTo>
                <a:lnTo>
                  <a:pt x="70" y="1"/>
                </a:lnTo>
                <a:lnTo>
                  <a:pt x="70"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1998" name="Freeform 78"/>
          <p:cNvSpPr>
            <a:spLocks/>
          </p:cNvSpPr>
          <p:nvPr/>
        </p:nvSpPr>
        <p:spPr bwMode="auto">
          <a:xfrm>
            <a:off x="5969000" y="4541838"/>
            <a:ext cx="103188" cy="207962"/>
          </a:xfrm>
          <a:custGeom>
            <a:avLst/>
            <a:gdLst>
              <a:gd name="T0" fmla="*/ 93663 w 65"/>
              <a:gd name="T1" fmla="*/ 0 h 131"/>
              <a:gd name="T2" fmla="*/ 0 w 65"/>
              <a:gd name="T3" fmla="*/ 200024 h 131"/>
              <a:gd name="T4" fmla="*/ 9525 w 65"/>
              <a:gd name="T5" fmla="*/ 206375 h 131"/>
              <a:gd name="T6" fmla="*/ 101600 w 65"/>
              <a:gd name="T7" fmla="*/ 6350 h 131"/>
              <a:gd name="T8" fmla="*/ 93663 w 65"/>
              <a:gd name="T9" fmla="*/ 0 h 131"/>
              <a:gd name="T10" fmla="*/ 0 60000 65536"/>
              <a:gd name="T11" fmla="*/ 0 60000 65536"/>
              <a:gd name="T12" fmla="*/ 0 60000 65536"/>
              <a:gd name="T13" fmla="*/ 0 60000 65536"/>
              <a:gd name="T14" fmla="*/ 0 60000 65536"/>
              <a:gd name="T15" fmla="*/ 0 w 65"/>
              <a:gd name="T16" fmla="*/ 0 h 131"/>
              <a:gd name="T17" fmla="*/ 65 w 65"/>
              <a:gd name="T18" fmla="*/ 131 h 131"/>
            </a:gdLst>
            <a:ahLst/>
            <a:cxnLst>
              <a:cxn ang="T10">
                <a:pos x="T0" y="T1"/>
              </a:cxn>
              <a:cxn ang="T11">
                <a:pos x="T2" y="T3"/>
              </a:cxn>
              <a:cxn ang="T12">
                <a:pos x="T4" y="T5"/>
              </a:cxn>
              <a:cxn ang="T13">
                <a:pos x="T6" y="T7"/>
              </a:cxn>
              <a:cxn ang="T14">
                <a:pos x="T8" y="T9"/>
              </a:cxn>
            </a:cxnLst>
            <a:rect l="T15" t="T16" r="T17" b="T18"/>
            <a:pathLst>
              <a:path w="65" h="131">
                <a:moveTo>
                  <a:pt x="59" y="0"/>
                </a:moveTo>
                <a:lnTo>
                  <a:pt x="0" y="126"/>
                </a:lnTo>
                <a:lnTo>
                  <a:pt x="6" y="130"/>
                </a:lnTo>
                <a:lnTo>
                  <a:pt x="64" y="4"/>
                </a:lnTo>
                <a:lnTo>
                  <a:pt x="59"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1999" name="Freeform 79"/>
          <p:cNvSpPr>
            <a:spLocks/>
          </p:cNvSpPr>
          <p:nvPr/>
        </p:nvSpPr>
        <p:spPr bwMode="auto">
          <a:xfrm>
            <a:off x="6070600" y="4386263"/>
            <a:ext cx="96838" cy="153987"/>
          </a:xfrm>
          <a:custGeom>
            <a:avLst/>
            <a:gdLst>
              <a:gd name="T0" fmla="*/ 87313 w 61"/>
              <a:gd name="T1" fmla="*/ 0 h 97"/>
              <a:gd name="T2" fmla="*/ 85725 w 61"/>
              <a:gd name="T3" fmla="*/ 1587 h 97"/>
              <a:gd name="T4" fmla="*/ 0 w 61"/>
              <a:gd name="T5" fmla="*/ 146050 h 97"/>
              <a:gd name="T6" fmla="*/ 7938 w 61"/>
              <a:gd name="T7" fmla="*/ 152400 h 97"/>
              <a:gd name="T8" fmla="*/ 95250 w 61"/>
              <a:gd name="T9" fmla="*/ 7937 h 97"/>
              <a:gd name="T10" fmla="*/ 93663 w 61"/>
              <a:gd name="T11" fmla="*/ 7937 h 97"/>
              <a:gd name="T12" fmla="*/ 87313 w 61"/>
              <a:gd name="T13" fmla="*/ 0 h 97"/>
              <a:gd name="T14" fmla="*/ 85725 w 61"/>
              <a:gd name="T15" fmla="*/ 0 h 97"/>
              <a:gd name="T16" fmla="*/ 85725 w 61"/>
              <a:gd name="T17" fmla="*/ 1587 h 97"/>
              <a:gd name="T18" fmla="*/ 87313 w 6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97"/>
              <a:gd name="T32" fmla="*/ 61 w 6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97">
                <a:moveTo>
                  <a:pt x="55" y="0"/>
                </a:moveTo>
                <a:lnTo>
                  <a:pt x="54" y="1"/>
                </a:lnTo>
                <a:lnTo>
                  <a:pt x="0" y="92"/>
                </a:lnTo>
                <a:lnTo>
                  <a:pt x="5" y="96"/>
                </a:lnTo>
                <a:lnTo>
                  <a:pt x="60" y="5"/>
                </a:lnTo>
                <a:lnTo>
                  <a:pt x="59" y="5"/>
                </a:lnTo>
                <a:lnTo>
                  <a:pt x="55" y="0"/>
                </a:lnTo>
                <a:lnTo>
                  <a:pt x="54" y="0"/>
                </a:lnTo>
                <a:lnTo>
                  <a:pt x="54" y="1"/>
                </a:lnTo>
                <a:lnTo>
                  <a:pt x="55"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2000" name="Freeform 80"/>
          <p:cNvSpPr>
            <a:spLocks/>
          </p:cNvSpPr>
          <p:nvPr/>
        </p:nvSpPr>
        <p:spPr bwMode="auto">
          <a:xfrm>
            <a:off x="6165850" y="4267200"/>
            <a:ext cx="104775" cy="119063"/>
          </a:xfrm>
          <a:custGeom>
            <a:avLst/>
            <a:gdLst>
              <a:gd name="T0" fmla="*/ 95250 w 66"/>
              <a:gd name="T1" fmla="*/ 0 h 75"/>
              <a:gd name="T2" fmla="*/ 95250 w 66"/>
              <a:gd name="T3" fmla="*/ 1588 h 75"/>
              <a:gd name="T4" fmla="*/ 0 w 66"/>
              <a:gd name="T5" fmla="*/ 109538 h 75"/>
              <a:gd name="T6" fmla="*/ 7937 w 66"/>
              <a:gd name="T7" fmla="*/ 117475 h 75"/>
              <a:gd name="T8" fmla="*/ 103188 w 66"/>
              <a:gd name="T9" fmla="*/ 9525 h 75"/>
              <a:gd name="T10" fmla="*/ 95250 w 66"/>
              <a:gd name="T11" fmla="*/ 0 h 75"/>
              <a:gd name="T12" fmla="*/ 95250 w 66"/>
              <a:gd name="T13" fmla="*/ 1588 h 75"/>
              <a:gd name="T14" fmla="*/ 95250 w 66"/>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5"/>
              <a:gd name="T26" fmla="*/ 66 w 66"/>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5">
                <a:moveTo>
                  <a:pt x="60" y="0"/>
                </a:moveTo>
                <a:lnTo>
                  <a:pt x="60" y="1"/>
                </a:lnTo>
                <a:lnTo>
                  <a:pt x="0" y="69"/>
                </a:lnTo>
                <a:lnTo>
                  <a:pt x="5" y="74"/>
                </a:lnTo>
                <a:lnTo>
                  <a:pt x="65" y="6"/>
                </a:lnTo>
                <a:lnTo>
                  <a:pt x="60" y="0"/>
                </a:lnTo>
                <a:lnTo>
                  <a:pt x="60" y="1"/>
                </a:lnTo>
                <a:lnTo>
                  <a:pt x="60"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2001" name="Freeform 81"/>
          <p:cNvSpPr>
            <a:spLocks/>
          </p:cNvSpPr>
          <p:nvPr/>
        </p:nvSpPr>
        <p:spPr bwMode="auto">
          <a:xfrm>
            <a:off x="6270625" y="4184650"/>
            <a:ext cx="109538" cy="85725"/>
          </a:xfrm>
          <a:custGeom>
            <a:avLst/>
            <a:gdLst>
              <a:gd name="T0" fmla="*/ 101600 w 69"/>
              <a:gd name="T1" fmla="*/ 0 h 54"/>
              <a:gd name="T2" fmla="*/ 100013 w 69"/>
              <a:gd name="T3" fmla="*/ 1588 h 54"/>
              <a:gd name="T4" fmla="*/ 0 w 69"/>
              <a:gd name="T5" fmla="*/ 74613 h 54"/>
              <a:gd name="T6" fmla="*/ 7938 w 69"/>
              <a:gd name="T7" fmla="*/ 84138 h 54"/>
              <a:gd name="T8" fmla="*/ 107950 w 69"/>
              <a:gd name="T9" fmla="*/ 9525 h 54"/>
              <a:gd name="T10" fmla="*/ 104775 w 69"/>
              <a:gd name="T11" fmla="*/ 11112 h 54"/>
              <a:gd name="T12" fmla="*/ 101600 w 69"/>
              <a:gd name="T13" fmla="*/ 0 h 54"/>
              <a:gd name="T14" fmla="*/ 100013 w 69"/>
              <a:gd name="T15" fmla="*/ 1588 h 54"/>
              <a:gd name="T16" fmla="*/ 101600 w 6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4"/>
              <a:gd name="T29" fmla="*/ 69 w 6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4">
                <a:moveTo>
                  <a:pt x="64" y="0"/>
                </a:moveTo>
                <a:lnTo>
                  <a:pt x="63" y="1"/>
                </a:lnTo>
                <a:lnTo>
                  <a:pt x="0" y="47"/>
                </a:lnTo>
                <a:lnTo>
                  <a:pt x="5" y="53"/>
                </a:lnTo>
                <a:lnTo>
                  <a:pt x="68" y="6"/>
                </a:lnTo>
                <a:lnTo>
                  <a:pt x="66" y="7"/>
                </a:lnTo>
                <a:lnTo>
                  <a:pt x="64" y="0"/>
                </a:lnTo>
                <a:lnTo>
                  <a:pt x="63" y="1"/>
                </a:lnTo>
                <a:lnTo>
                  <a:pt x="64"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2002" name="Freeform 82"/>
          <p:cNvSpPr>
            <a:spLocks/>
          </p:cNvSpPr>
          <p:nvPr/>
        </p:nvSpPr>
        <p:spPr bwMode="auto">
          <a:xfrm>
            <a:off x="6381750" y="4138613"/>
            <a:ext cx="109538" cy="50800"/>
          </a:xfrm>
          <a:custGeom>
            <a:avLst/>
            <a:gdLst>
              <a:gd name="T0" fmla="*/ 106363 w 69"/>
              <a:gd name="T1" fmla="*/ 0 h 32"/>
              <a:gd name="T2" fmla="*/ 104775 w 69"/>
              <a:gd name="T3" fmla="*/ 0 h 32"/>
              <a:gd name="T4" fmla="*/ 0 w 69"/>
              <a:gd name="T5" fmla="*/ 38100 h 32"/>
              <a:gd name="T6" fmla="*/ 3175 w 69"/>
              <a:gd name="T7" fmla="*/ 49212 h 32"/>
              <a:gd name="T8" fmla="*/ 107950 w 69"/>
              <a:gd name="T9" fmla="*/ 11112 h 32"/>
              <a:gd name="T10" fmla="*/ 106363 w 69"/>
              <a:gd name="T11" fmla="*/ 11112 h 32"/>
              <a:gd name="T12" fmla="*/ 106363 w 69"/>
              <a:gd name="T13" fmla="*/ 0 h 32"/>
              <a:gd name="T14" fmla="*/ 104775 w 69"/>
              <a:gd name="T15" fmla="*/ 0 h 32"/>
              <a:gd name="T16" fmla="*/ 106363 w 69"/>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2"/>
              <a:gd name="T29" fmla="*/ 69 w 69"/>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2">
                <a:moveTo>
                  <a:pt x="67" y="0"/>
                </a:moveTo>
                <a:lnTo>
                  <a:pt x="66" y="0"/>
                </a:lnTo>
                <a:lnTo>
                  <a:pt x="0" y="24"/>
                </a:lnTo>
                <a:lnTo>
                  <a:pt x="2" y="31"/>
                </a:lnTo>
                <a:lnTo>
                  <a:pt x="68" y="7"/>
                </a:lnTo>
                <a:lnTo>
                  <a:pt x="67" y="7"/>
                </a:lnTo>
                <a:lnTo>
                  <a:pt x="67" y="0"/>
                </a:lnTo>
                <a:lnTo>
                  <a:pt x="66" y="0"/>
                </a:lnTo>
                <a:lnTo>
                  <a:pt x="67"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2003" name="Freeform 83"/>
          <p:cNvSpPr>
            <a:spLocks/>
          </p:cNvSpPr>
          <p:nvPr/>
        </p:nvSpPr>
        <p:spPr bwMode="auto">
          <a:xfrm>
            <a:off x="6497638" y="4141788"/>
            <a:ext cx="125412" cy="26987"/>
          </a:xfrm>
          <a:custGeom>
            <a:avLst/>
            <a:gdLst>
              <a:gd name="T0" fmla="*/ 123825 w 79"/>
              <a:gd name="T1" fmla="*/ 0 h 17"/>
              <a:gd name="T2" fmla="*/ 122237 w 79"/>
              <a:gd name="T3" fmla="*/ 0 h 17"/>
              <a:gd name="T4" fmla="*/ 0 w 79"/>
              <a:gd name="T5" fmla="*/ 6350 h 17"/>
              <a:gd name="T6" fmla="*/ 0 w 79"/>
              <a:gd name="T7" fmla="*/ 25400 h 17"/>
              <a:gd name="T8" fmla="*/ 122237 w 79"/>
              <a:gd name="T9" fmla="*/ 19050 h 17"/>
              <a:gd name="T10" fmla="*/ 120650 w 79"/>
              <a:gd name="T11" fmla="*/ 19050 h 17"/>
              <a:gd name="T12" fmla="*/ 123825 w 79"/>
              <a:gd name="T13" fmla="*/ 0 h 17"/>
              <a:gd name="T14" fmla="*/ 122237 w 79"/>
              <a:gd name="T15" fmla="*/ 0 h 17"/>
              <a:gd name="T16" fmla="*/ 123825 w 7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17"/>
              <a:gd name="T29" fmla="*/ 79 w 7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17">
                <a:moveTo>
                  <a:pt x="78" y="0"/>
                </a:moveTo>
                <a:lnTo>
                  <a:pt x="77" y="0"/>
                </a:lnTo>
                <a:lnTo>
                  <a:pt x="0" y="4"/>
                </a:lnTo>
                <a:lnTo>
                  <a:pt x="0" y="16"/>
                </a:lnTo>
                <a:lnTo>
                  <a:pt x="77" y="12"/>
                </a:lnTo>
                <a:lnTo>
                  <a:pt x="76" y="12"/>
                </a:lnTo>
                <a:lnTo>
                  <a:pt x="78" y="0"/>
                </a:lnTo>
                <a:lnTo>
                  <a:pt x="77" y="0"/>
                </a:lnTo>
                <a:lnTo>
                  <a:pt x="78"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2004" name="Freeform 84"/>
          <p:cNvSpPr>
            <a:spLocks/>
          </p:cNvSpPr>
          <p:nvPr/>
        </p:nvSpPr>
        <p:spPr bwMode="auto">
          <a:xfrm>
            <a:off x="6627813" y="4141788"/>
            <a:ext cx="168275" cy="31750"/>
          </a:xfrm>
          <a:custGeom>
            <a:avLst/>
            <a:gdLst>
              <a:gd name="T0" fmla="*/ 166688 w 106"/>
              <a:gd name="T1" fmla="*/ 20637 h 20"/>
              <a:gd name="T2" fmla="*/ 3175 w 106"/>
              <a:gd name="T3" fmla="*/ 0 h 20"/>
              <a:gd name="T4" fmla="*/ 0 w 106"/>
              <a:gd name="T5" fmla="*/ 7938 h 20"/>
              <a:gd name="T6" fmla="*/ 165100 w 106"/>
              <a:gd name="T7" fmla="*/ 30163 h 20"/>
              <a:gd name="T8" fmla="*/ 166688 w 106"/>
              <a:gd name="T9" fmla="*/ 20637 h 20"/>
              <a:gd name="T10" fmla="*/ 0 60000 65536"/>
              <a:gd name="T11" fmla="*/ 0 60000 65536"/>
              <a:gd name="T12" fmla="*/ 0 60000 65536"/>
              <a:gd name="T13" fmla="*/ 0 60000 65536"/>
              <a:gd name="T14" fmla="*/ 0 60000 65536"/>
              <a:gd name="T15" fmla="*/ 0 w 106"/>
              <a:gd name="T16" fmla="*/ 0 h 20"/>
              <a:gd name="T17" fmla="*/ 106 w 106"/>
              <a:gd name="T18" fmla="*/ 20 h 20"/>
            </a:gdLst>
            <a:ahLst/>
            <a:cxnLst>
              <a:cxn ang="T10">
                <a:pos x="T0" y="T1"/>
              </a:cxn>
              <a:cxn ang="T11">
                <a:pos x="T2" y="T3"/>
              </a:cxn>
              <a:cxn ang="T12">
                <a:pos x="T4" y="T5"/>
              </a:cxn>
              <a:cxn ang="T13">
                <a:pos x="T6" y="T7"/>
              </a:cxn>
              <a:cxn ang="T14">
                <a:pos x="T8" y="T9"/>
              </a:cxn>
            </a:cxnLst>
            <a:rect l="T15" t="T16" r="T17" b="T18"/>
            <a:pathLst>
              <a:path w="106" h="20">
                <a:moveTo>
                  <a:pt x="105" y="13"/>
                </a:moveTo>
                <a:lnTo>
                  <a:pt x="2" y="0"/>
                </a:lnTo>
                <a:lnTo>
                  <a:pt x="0" y="5"/>
                </a:lnTo>
                <a:lnTo>
                  <a:pt x="104" y="19"/>
                </a:lnTo>
                <a:lnTo>
                  <a:pt x="105" y="13"/>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2005" name="Freeform 85"/>
          <p:cNvSpPr>
            <a:spLocks/>
          </p:cNvSpPr>
          <p:nvPr/>
        </p:nvSpPr>
        <p:spPr bwMode="auto">
          <a:xfrm>
            <a:off x="6802438" y="4162425"/>
            <a:ext cx="1425575" cy="322263"/>
          </a:xfrm>
          <a:custGeom>
            <a:avLst/>
            <a:gdLst>
              <a:gd name="T0" fmla="*/ 1423988 w 898"/>
              <a:gd name="T1" fmla="*/ 314325 h 203"/>
              <a:gd name="T2" fmla="*/ 1423988 w 898"/>
              <a:gd name="T3" fmla="*/ 307975 h 203"/>
              <a:gd name="T4" fmla="*/ 1588 w 898"/>
              <a:gd name="T5" fmla="*/ 0 h 203"/>
              <a:gd name="T6" fmla="*/ 0 w 898"/>
              <a:gd name="T7" fmla="*/ 12700 h 203"/>
              <a:gd name="T8" fmla="*/ 1422400 w 898"/>
              <a:gd name="T9" fmla="*/ 320675 h 203"/>
              <a:gd name="T10" fmla="*/ 1423988 w 898"/>
              <a:gd name="T11" fmla="*/ 314325 h 203"/>
              <a:gd name="T12" fmla="*/ 0 60000 65536"/>
              <a:gd name="T13" fmla="*/ 0 60000 65536"/>
              <a:gd name="T14" fmla="*/ 0 60000 65536"/>
              <a:gd name="T15" fmla="*/ 0 60000 65536"/>
              <a:gd name="T16" fmla="*/ 0 60000 65536"/>
              <a:gd name="T17" fmla="*/ 0 60000 65536"/>
              <a:gd name="T18" fmla="*/ 0 w 898"/>
              <a:gd name="T19" fmla="*/ 0 h 203"/>
              <a:gd name="T20" fmla="*/ 898 w 898"/>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898" h="203">
                <a:moveTo>
                  <a:pt x="897" y="198"/>
                </a:moveTo>
                <a:lnTo>
                  <a:pt x="897" y="194"/>
                </a:lnTo>
                <a:lnTo>
                  <a:pt x="1" y="0"/>
                </a:lnTo>
                <a:lnTo>
                  <a:pt x="0" y="8"/>
                </a:lnTo>
                <a:lnTo>
                  <a:pt x="896" y="202"/>
                </a:lnTo>
                <a:lnTo>
                  <a:pt x="897" y="198"/>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82006" name="Freeform 86"/>
          <p:cNvSpPr>
            <a:spLocks/>
          </p:cNvSpPr>
          <p:nvPr/>
        </p:nvSpPr>
        <p:spPr bwMode="auto">
          <a:xfrm>
            <a:off x="2308225" y="5648325"/>
            <a:ext cx="63500" cy="82550"/>
          </a:xfrm>
          <a:custGeom>
            <a:avLst/>
            <a:gdLst>
              <a:gd name="T0" fmla="*/ 39687 w 40"/>
              <a:gd name="T1" fmla="*/ 0 h 52"/>
              <a:gd name="T2" fmla="*/ 0 w 40"/>
              <a:gd name="T3" fmla="*/ 68263 h 52"/>
              <a:gd name="T4" fmla="*/ 22225 w 40"/>
              <a:gd name="T5" fmla="*/ 80963 h 52"/>
              <a:gd name="T6" fmla="*/ 60325 w 40"/>
              <a:gd name="T7" fmla="*/ 12700 h 52"/>
              <a:gd name="T8" fmla="*/ 60325 w 40"/>
              <a:gd name="T9" fmla="*/ 11112 h 52"/>
              <a:gd name="T10" fmla="*/ 60325 w 40"/>
              <a:gd name="T11" fmla="*/ 12700 h 52"/>
              <a:gd name="T12" fmla="*/ 61913 w 40"/>
              <a:gd name="T13" fmla="*/ 11112 h 52"/>
              <a:gd name="T14" fmla="*/ 39687 w 40"/>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52"/>
              <a:gd name="T26" fmla="*/ 40 w 4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52">
                <a:moveTo>
                  <a:pt x="25" y="0"/>
                </a:moveTo>
                <a:lnTo>
                  <a:pt x="0" y="43"/>
                </a:lnTo>
                <a:lnTo>
                  <a:pt x="14" y="51"/>
                </a:lnTo>
                <a:lnTo>
                  <a:pt x="38" y="8"/>
                </a:lnTo>
                <a:lnTo>
                  <a:pt x="38" y="7"/>
                </a:lnTo>
                <a:lnTo>
                  <a:pt x="38" y="8"/>
                </a:lnTo>
                <a:lnTo>
                  <a:pt x="39" y="7"/>
                </a:lnTo>
                <a:lnTo>
                  <a:pt x="25"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07" name="Freeform 87"/>
          <p:cNvSpPr>
            <a:spLocks/>
          </p:cNvSpPr>
          <p:nvPr/>
        </p:nvSpPr>
        <p:spPr bwMode="auto">
          <a:xfrm>
            <a:off x="2354263" y="5548313"/>
            <a:ext cx="68262" cy="104775"/>
          </a:xfrm>
          <a:custGeom>
            <a:avLst/>
            <a:gdLst>
              <a:gd name="T0" fmla="*/ 42862 w 43"/>
              <a:gd name="T1" fmla="*/ 1588 h 66"/>
              <a:gd name="T2" fmla="*/ 42862 w 43"/>
              <a:gd name="T3" fmla="*/ 0 h 66"/>
              <a:gd name="T4" fmla="*/ 0 w 43"/>
              <a:gd name="T5" fmla="*/ 92075 h 66"/>
              <a:gd name="T6" fmla="*/ 20637 w 43"/>
              <a:gd name="T7" fmla="*/ 103188 h 66"/>
              <a:gd name="T8" fmla="*/ 65087 w 43"/>
              <a:gd name="T9" fmla="*/ 11112 h 66"/>
              <a:gd name="T10" fmla="*/ 66675 w 43"/>
              <a:gd name="T11" fmla="*/ 9525 h 66"/>
              <a:gd name="T12" fmla="*/ 66675 w 43"/>
              <a:gd name="T13" fmla="*/ 11112 h 66"/>
              <a:gd name="T14" fmla="*/ 66675 w 43"/>
              <a:gd name="T15" fmla="*/ 9525 h 66"/>
              <a:gd name="T16" fmla="*/ 42862 w 43"/>
              <a:gd name="T17" fmla="*/ 158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66"/>
              <a:gd name="T29" fmla="*/ 43 w 4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66">
                <a:moveTo>
                  <a:pt x="27" y="1"/>
                </a:moveTo>
                <a:lnTo>
                  <a:pt x="27" y="0"/>
                </a:lnTo>
                <a:lnTo>
                  <a:pt x="0" y="58"/>
                </a:lnTo>
                <a:lnTo>
                  <a:pt x="13" y="65"/>
                </a:lnTo>
                <a:lnTo>
                  <a:pt x="41" y="7"/>
                </a:lnTo>
                <a:lnTo>
                  <a:pt x="42" y="6"/>
                </a:lnTo>
                <a:lnTo>
                  <a:pt x="42" y="7"/>
                </a:lnTo>
                <a:lnTo>
                  <a:pt x="42" y="6"/>
                </a:lnTo>
                <a:lnTo>
                  <a:pt x="27" y="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08" name="Freeform 88"/>
          <p:cNvSpPr>
            <a:spLocks/>
          </p:cNvSpPr>
          <p:nvPr/>
        </p:nvSpPr>
        <p:spPr bwMode="auto">
          <a:xfrm>
            <a:off x="2403475" y="5321300"/>
            <a:ext cx="114300" cy="230188"/>
          </a:xfrm>
          <a:custGeom>
            <a:avLst/>
            <a:gdLst>
              <a:gd name="T0" fmla="*/ 87312 w 72"/>
              <a:gd name="T1" fmla="*/ 0 h 145"/>
              <a:gd name="T2" fmla="*/ 0 w 72"/>
              <a:gd name="T3" fmla="*/ 219075 h 145"/>
              <a:gd name="T4" fmla="*/ 25400 w 72"/>
              <a:gd name="T5" fmla="*/ 228600 h 145"/>
              <a:gd name="T6" fmla="*/ 112713 w 72"/>
              <a:gd name="T7" fmla="*/ 11113 h 145"/>
              <a:gd name="T8" fmla="*/ 87312 w 72"/>
              <a:gd name="T9" fmla="*/ 0 h 145"/>
              <a:gd name="T10" fmla="*/ 0 60000 65536"/>
              <a:gd name="T11" fmla="*/ 0 60000 65536"/>
              <a:gd name="T12" fmla="*/ 0 60000 65536"/>
              <a:gd name="T13" fmla="*/ 0 60000 65536"/>
              <a:gd name="T14" fmla="*/ 0 60000 65536"/>
              <a:gd name="T15" fmla="*/ 0 w 72"/>
              <a:gd name="T16" fmla="*/ 0 h 145"/>
              <a:gd name="T17" fmla="*/ 72 w 72"/>
              <a:gd name="T18" fmla="*/ 145 h 145"/>
            </a:gdLst>
            <a:ahLst/>
            <a:cxnLst>
              <a:cxn ang="T10">
                <a:pos x="T0" y="T1"/>
              </a:cxn>
              <a:cxn ang="T11">
                <a:pos x="T2" y="T3"/>
              </a:cxn>
              <a:cxn ang="T12">
                <a:pos x="T4" y="T5"/>
              </a:cxn>
              <a:cxn ang="T13">
                <a:pos x="T6" y="T7"/>
              </a:cxn>
              <a:cxn ang="T14">
                <a:pos x="T8" y="T9"/>
              </a:cxn>
            </a:cxnLst>
            <a:rect l="T15" t="T16" r="T17" b="T18"/>
            <a:pathLst>
              <a:path w="72" h="145">
                <a:moveTo>
                  <a:pt x="55" y="0"/>
                </a:moveTo>
                <a:lnTo>
                  <a:pt x="0" y="138"/>
                </a:lnTo>
                <a:lnTo>
                  <a:pt x="16" y="144"/>
                </a:lnTo>
                <a:lnTo>
                  <a:pt x="71" y="7"/>
                </a:lnTo>
                <a:lnTo>
                  <a:pt x="55"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09" name="Freeform 89"/>
          <p:cNvSpPr>
            <a:spLocks/>
          </p:cNvSpPr>
          <p:nvPr/>
        </p:nvSpPr>
        <p:spPr bwMode="auto">
          <a:xfrm>
            <a:off x="2498725" y="4930775"/>
            <a:ext cx="165100" cy="393700"/>
          </a:xfrm>
          <a:custGeom>
            <a:avLst/>
            <a:gdLst>
              <a:gd name="T0" fmla="*/ 138113 w 104"/>
              <a:gd name="T1" fmla="*/ 0 h 248"/>
              <a:gd name="T2" fmla="*/ 0 w 104"/>
              <a:gd name="T3" fmla="*/ 381000 h 248"/>
              <a:gd name="T4" fmla="*/ 25400 w 104"/>
              <a:gd name="T5" fmla="*/ 392113 h 248"/>
              <a:gd name="T6" fmla="*/ 163513 w 104"/>
              <a:gd name="T7" fmla="*/ 11113 h 248"/>
              <a:gd name="T8" fmla="*/ 138113 w 104"/>
              <a:gd name="T9" fmla="*/ 0 h 248"/>
              <a:gd name="T10" fmla="*/ 0 60000 65536"/>
              <a:gd name="T11" fmla="*/ 0 60000 65536"/>
              <a:gd name="T12" fmla="*/ 0 60000 65536"/>
              <a:gd name="T13" fmla="*/ 0 60000 65536"/>
              <a:gd name="T14" fmla="*/ 0 60000 65536"/>
              <a:gd name="T15" fmla="*/ 0 w 104"/>
              <a:gd name="T16" fmla="*/ 0 h 248"/>
              <a:gd name="T17" fmla="*/ 104 w 104"/>
              <a:gd name="T18" fmla="*/ 248 h 248"/>
            </a:gdLst>
            <a:ahLst/>
            <a:cxnLst>
              <a:cxn ang="T10">
                <a:pos x="T0" y="T1"/>
              </a:cxn>
              <a:cxn ang="T11">
                <a:pos x="T2" y="T3"/>
              </a:cxn>
              <a:cxn ang="T12">
                <a:pos x="T4" y="T5"/>
              </a:cxn>
              <a:cxn ang="T13">
                <a:pos x="T6" y="T7"/>
              </a:cxn>
              <a:cxn ang="T14">
                <a:pos x="T8" y="T9"/>
              </a:cxn>
            </a:cxnLst>
            <a:rect l="T15" t="T16" r="T17" b="T18"/>
            <a:pathLst>
              <a:path w="104" h="248">
                <a:moveTo>
                  <a:pt x="87" y="0"/>
                </a:moveTo>
                <a:lnTo>
                  <a:pt x="0" y="240"/>
                </a:lnTo>
                <a:lnTo>
                  <a:pt x="16" y="247"/>
                </a:lnTo>
                <a:lnTo>
                  <a:pt x="103" y="7"/>
                </a:lnTo>
                <a:lnTo>
                  <a:pt x="87"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10" name="Freeform 90"/>
          <p:cNvSpPr>
            <a:spLocks/>
          </p:cNvSpPr>
          <p:nvPr/>
        </p:nvSpPr>
        <p:spPr bwMode="auto">
          <a:xfrm>
            <a:off x="2644775" y="4344988"/>
            <a:ext cx="231775" cy="588962"/>
          </a:xfrm>
          <a:custGeom>
            <a:avLst/>
            <a:gdLst>
              <a:gd name="T0" fmla="*/ 204788 w 146"/>
              <a:gd name="T1" fmla="*/ 0 h 371"/>
              <a:gd name="T2" fmla="*/ 0 w 146"/>
              <a:gd name="T3" fmla="*/ 576262 h 371"/>
              <a:gd name="T4" fmla="*/ 25400 w 146"/>
              <a:gd name="T5" fmla="*/ 587375 h 371"/>
              <a:gd name="T6" fmla="*/ 230188 w 146"/>
              <a:gd name="T7" fmla="*/ 9525 h 371"/>
              <a:gd name="T8" fmla="*/ 204788 w 146"/>
              <a:gd name="T9" fmla="*/ 0 h 371"/>
              <a:gd name="T10" fmla="*/ 0 60000 65536"/>
              <a:gd name="T11" fmla="*/ 0 60000 65536"/>
              <a:gd name="T12" fmla="*/ 0 60000 65536"/>
              <a:gd name="T13" fmla="*/ 0 60000 65536"/>
              <a:gd name="T14" fmla="*/ 0 60000 65536"/>
              <a:gd name="T15" fmla="*/ 0 w 146"/>
              <a:gd name="T16" fmla="*/ 0 h 371"/>
              <a:gd name="T17" fmla="*/ 146 w 146"/>
              <a:gd name="T18" fmla="*/ 371 h 371"/>
            </a:gdLst>
            <a:ahLst/>
            <a:cxnLst>
              <a:cxn ang="T10">
                <a:pos x="T0" y="T1"/>
              </a:cxn>
              <a:cxn ang="T11">
                <a:pos x="T2" y="T3"/>
              </a:cxn>
              <a:cxn ang="T12">
                <a:pos x="T4" y="T5"/>
              </a:cxn>
              <a:cxn ang="T13">
                <a:pos x="T6" y="T7"/>
              </a:cxn>
              <a:cxn ang="T14">
                <a:pos x="T8" y="T9"/>
              </a:cxn>
            </a:cxnLst>
            <a:rect l="T15" t="T16" r="T17" b="T18"/>
            <a:pathLst>
              <a:path w="146" h="371">
                <a:moveTo>
                  <a:pt x="129" y="0"/>
                </a:moveTo>
                <a:lnTo>
                  <a:pt x="0" y="363"/>
                </a:lnTo>
                <a:lnTo>
                  <a:pt x="16" y="370"/>
                </a:lnTo>
                <a:lnTo>
                  <a:pt x="145" y="6"/>
                </a:lnTo>
                <a:lnTo>
                  <a:pt x="129"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11" name="Freeform 91"/>
          <p:cNvSpPr>
            <a:spLocks/>
          </p:cNvSpPr>
          <p:nvPr/>
        </p:nvSpPr>
        <p:spPr bwMode="auto">
          <a:xfrm>
            <a:off x="2857500" y="4181475"/>
            <a:ext cx="87313" cy="165100"/>
          </a:xfrm>
          <a:custGeom>
            <a:avLst/>
            <a:gdLst>
              <a:gd name="T0" fmla="*/ 61913 w 55"/>
              <a:gd name="T1" fmla="*/ 0 h 104"/>
              <a:gd name="T2" fmla="*/ 0 w 55"/>
              <a:gd name="T3" fmla="*/ 153988 h 104"/>
              <a:gd name="T4" fmla="*/ 23813 w 55"/>
              <a:gd name="T5" fmla="*/ 163513 h 104"/>
              <a:gd name="T6" fmla="*/ 85725 w 55"/>
              <a:gd name="T7" fmla="*/ 9525 h 104"/>
              <a:gd name="T8" fmla="*/ 61913 w 55"/>
              <a:gd name="T9" fmla="*/ 0 h 104"/>
              <a:gd name="T10" fmla="*/ 0 60000 65536"/>
              <a:gd name="T11" fmla="*/ 0 60000 65536"/>
              <a:gd name="T12" fmla="*/ 0 60000 65536"/>
              <a:gd name="T13" fmla="*/ 0 60000 65536"/>
              <a:gd name="T14" fmla="*/ 0 60000 65536"/>
              <a:gd name="T15" fmla="*/ 0 w 55"/>
              <a:gd name="T16" fmla="*/ 0 h 104"/>
              <a:gd name="T17" fmla="*/ 55 w 55"/>
              <a:gd name="T18" fmla="*/ 104 h 104"/>
            </a:gdLst>
            <a:ahLst/>
            <a:cxnLst>
              <a:cxn ang="T10">
                <a:pos x="T0" y="T1"/>
              </a:cxn>
              <a:cxn ang="T11">
                <a:pos x="T2" y="T3"/>
              </a:cxn>
              <a:cxn ang="T12">
                <a:pos x="T4" y="T5"/>
              </a:cxn>
              <a:cxn ang="T13">
                <a:pos x="T6" y="T7"/>
              </a:cxn>
              <a:cxn ang="T14">
                <a:pos x="T8" y="T9"/>
              </a:cxn>
            </a:cxnLst>
            <a:rect l="T15" t="T16" r="T17" b="T18"/>
            <a:pathLst>
              <a:path w="55" h="104">
                <a:moveTo>
                  <a:pt x="39" y="0"/>
                </a:moveTo>
                <a:lnTo>
                  <a:pt x="0" y="97"/>
                </a:lnTo>
                <a:lnTo>
                  <a:pt x="15" y="103"/>
                </a:lnTo>
                <a:lnTo>
                  <a:pt x="54" y="6"/>
                </a:lnTo>
                <a:lnTo>
                  <a:pt x="39"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12" name="Freeform 92"/>
          <p:cNvSpPr>
            <a:spLocks/>
          </p:cNvSpPr>
          <p:nvPr/>
        </p:nvSpPr>
        <p:spPr bwMode="auto">
          <a:xfrm>
            <a:off x="2925763" y="4038600"/>
            <a:ext cx="79375" cy="144463"/>
          </a:xfrm>
          <a:custGeom>
            <a:avLst/>
            <a:gdLst>
              <a:gd name="T0" fmla="*/ 53975 w 50"/>
              <a:gd name="T1" fmla="*/ 0 h 91"/>
              <a:gd name="T2" fmla="*/ 53975 w 50"/>
              <a:gd name="T3" fmla="*/ 1588 h 91"/>
              <a:gd name="T4" fmla="*/ 0 w 50"/>
              <a:gd name="T5" fmla="*/ 133350 h 91"/>
              <a:gd name="T6" fmla="*/ 23812 w 50"/>
              <a:gd name="T7" fmla="*/ 142875 h 91"/>
              <a:gd name="T8" fmla="*/ 77788 w 50"/>
              <a:gd name="T9" fmla="*/ 11113 h 91"/>
              <a:gd name="T10" fmla="*/ 76200 w 50"/>
              <a:gd name="T11" fmla="*/ 12700 h 91"/>
              <a:gd name="T12" fmla="*/ 53975 w 50"/>
              <a:gd name="T13" fmla="*/ 0 h 91"/>
              <a:gd name="T14" fmla="*/ 53975 w 50"/>
              <a:gd name="T15" fmla="*/ 1588 h 91"/>
              <a:gd name="T16" fmla="*/ 53975 w 50"/>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91"/>
              <a:gd name="T29" fmla="*/ 50 w 5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91">
                <a:moveTo>
                  <a:pt x="34" y="0"/>
                </a:moveTo>
                <a:lnTo>
                  <a:pt x="34" y="1"/>
                </a:lnTo>
                <a:lnTo>
                  <a:pt x="0" y="84"/>
                </a:lnTo>
                <a:lnTo>
                  <a:pt x="15" y="90"/>
                </a:lnTo>
                <a:lnTo>
                  <a:pt x="49" y="7"/>
                </a:lnTo>
                <a:lnTo>
                  <a:pt x="48" y="8"/>
                </a:lnTo>
                <a:lnTo>
                  <a:pt x="34" y="0"/>
                </a:lnTo>
                <a:lnTo>
                  <a:pt x="34" y="1"/>
                </a:lnTo>
                <a:lnTo>
                  <a:pt x="34"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13" name="Freeform 93"/>
          <p:cNvSpPr>
            <a:spLocks/>
          </p:cNvSpPr>
          <p:nvPr/>
        </p:nvSpPr>
        <p:spPr bwMode="auto">
          <a:xfrm>
            <a:off x="2986088" y="3897313"/>
            <a:ext cx="90487" cy="146050"/>
          </a:xfrm>
          <a:custGeom>
            <a:avLst/>
            <a:gdLst>
              <a:gd name="T0" fmla="*/ 66675 w 57"/>
              <a:gd name="T1" fmla="*/ 0 h 92"/>
              <a:gd name="T2" fmla="*/ 0 w 57"/>
              <a:gd name="T3" fmla="*/ 131763 h 92"/>
              <a:gd name="T4" fmla="*/ 22225 w 57"/>
              <a:gd name="T5" fmla="*/ 144463 h 92"/>
              <a:gd name="T6" fmla="*/ 88900 w 57"/>
              <a:gd name="T7" fmla="*/ 12700 h 92"/>
              <a:gd name="T8" fmla="*/ 66675 w 57"/>
              <a:gd name="T9" fmla="*/ 0 h 92"/>
              <a:gd name="T10" fmla="*/ 0 60000 65536"/>
              <a:gd name="T11" fmla="*/ 0 60000 65536"/>
              <a:gd name="T12" fmla="*/ 0 60000 65536"/>
              <a:gd name="T13" fmla="*/ 0 60000 65536"/>
              <a:gd name="T14" fmla="*/ 0 60000 65536"/>
              <a:gd name="T15" fmla="*/ 0 w 57"/>
              <a:gd name="T16" fmla="*/ 0 h 92"/>
              <a:gd name="T17" fmla="*/ 57 w 57"/>
              <a:gd name="T18" fmla="*/ 92 h 92"/>
            </a:gdLst>
            <a:ahLst/>
            <a:cxnLst>
              <a:cxn ang="T10">
                <a:pos x="T0" y="T1"/>
              </a:cxn>
              <a:cxn ang="T11">
                <a:pos x="T2" y="T3"/>
              </a:cxn>
              <a:cxn ang="T12">
                <a:pos x="T4" y="T5"/>
              </a:cxn>
              <a:cxn ang="T13">
                <a:pos x="T6" y="T7"/>
              </a:cxn>
              <a:cxn ang="T14">
                <a:pos x="T8" y="T9"/>
              </a:cxn>
            </a:cxnLst>
            <a:rect l="T15" t="T16" r="T17" b="T18"/>
            <a:pathLst>
              <a:path w="57" h="92">
                <a:moveTo>
                  <a:pt x="42" y="0"/>
                </a:moveTo>
                <a:lnTo>
                  <a:pt x="0" y="83"/>
                </a:lnTo>
                <a:lnTo>
                  <a:pt x="14" y="91"/>
                </a:lnTo>
                <a:lnTo>
                  <a:pt x="56" y="8"/>
                </a:lnTo>
                <a:lnTo>
                  <a:pt x="42"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14" name="Freeform 94"/>
          <p:cNvSpPr>
            <a:spLocks/>
          </p:cNvSpPr>
          <p:nvPr/>
        </p:nvSpPr>
        <p:spPr bwMode="auto">
          <a:xfrm>
            <a:off x="3059113" y="3763963"/>
            <a:ext cx="98425" cy="139700"/>
          </a:xfrm>
          <a:custGeom>
            <a:avLst/>
            <a:gdLst>
              <a:gd name="T0" fmla="*/ 74613 w 62"/>
              <a:gd name="T1" fmla="*/ 0 h 88"/>
              <a:gd name="T2" fmla="*/ 74613 w 62"/>
              <a:gd name="T3" fmla="*/ 1588 h 88"/>
              <a:gd name="T4" fmla="*/ 0 w 62"/>
              <a:gd name="T5" fmla="*/ 125413 h 88"/>
              <a:gd name="T6" fmla="*/ 23813 w 62"/>
              <a:gd name="T7" fmla="*/ 138113 h 88"/>
              <a:gd name="T8" fmla="*/ 96838 w 62"/>
              <a:gd name="T9" fmla="*/ 14288 h 88"/>
              <a:gd name="T10" fmla="*/ 74613 w 62"/>
              <a:gd name="T11" fmla="*/ 0 h 88"/>
              <a:gd name="T12" fmla="*/ 74613 w 62"/>
              <a:gd name="T13" fmla="*/ 1588 h 88"/>
              <a:gd name="T14" fmla="*/ 74613 w 62"/>
              <a:gd name="T15" fmla="*/ 0 h 88"/>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88"/>
              <a:gd name="T26" fmla="*/ 62 w 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88">
                <a:moveTo>
                  <a:pt x="47" y="0"/>
                </a:moveTo>
                <a:lnTo>
                  <a:pt x="47" y="1"/>
                </a:lnTo>
                <a:lnTo>
                  <a:pt x="0" y="79"/>
                </a:lnTo>
                <a:lnTo>
                  <a:pt x="15" y="87"/>
                </a:lnTo>
                <a:lnTo>
                  <a:pt x="61" y="9"/>
                </a:lnTo>
                <a:lnTo>
                  <a:pt x="47" y="0"/>
                </a:lnTo>
                <a:lnTo>
                  <a:pt x="47" y="1"/>
                </a:lnTo>
                <a:lnTo>
                  <a:pt x="47"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15" name="Freeform 95"/>
          <p:cNvSpPr>
            <a:spLocks/>
          </p:cNvSpPr>
          <p:nvPr/>
        </p:nvSpPr>
        <p:spPr bwMode="auto">
          <a:xfrm>
            <a:off x="3141663" y="3649663"/>
            <a:ext cx="93662" cy="122237"/>
          </a:xfrm>
          <a:custGeom>
            <a:avLst/>
            <a:gdLst>
              <a:gd name="T0" fmla="*/ 69850 w 59"/>
              <a:gd name="T1" fmla="*/ 0 h 77"/>
              <a:gd name="T2" fmla="*/ 69850 w 59"/>
              <a:gd name="T3" fmla="*/ 1587 h 77"/>
              <a:gd name="T4" fmla="*/ 0 w 59"/>
              <a:gd name="T5" fmla="*/ 106362 h 77"/>
              <a:gd name="T6" fmla="*/ 22225 w 59"/>
              <a:gd name="T7" fmla="*/ 120650 h 77"/>
              <a:gd name="T8" fmla="*/ 92075 w 59"/>
              <a:gd name="T9" fmla="*/ 15875 h 77"/>
              <a:gd name="T10" fmla="*/ 92075 w 59"/>
              <a:gd name="T11" fmla="*/ 17462 h 77"/>
              <a:gd name="T12" fmla="*/ 69850 w 59"/>
              <a:gd name="T13" fmla="*/ 0 h 77"/>
              <a:gd name="T14" fmla="*/ 69850 w 59"/>
              <a:gd name="T15" fmla="*/ 1587 h 77"/>
              <a:gd name="T16" fmla="*/ 69850 w 59"/>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7"/>
              <a:gd name="T29" fmla="*/ 59 w 5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7">
                <a:moveTo>
                  <a:pt x="44" y="0"/>
                </a:moveTo>
                <a:lnTo>
                  <a:pt x="44" y="1"/>
                </a:lnTo>
                <a:lnTo>
                  <a:pt x="0" y="67"/>
                </a:lnTo>
                <a:lnTo>
                  <a:pt x="14" y="76"/>
                </a:lnTo>
                <a:lnTo>
                  <a:pt x="58" y="10"/>
                </a:lnTo>
                <a:lnTo>
                  <a:pt x="58" y="11"/>
                </a:lnTo>
                <a:lnTo>
                  <a:pt x="44" y="0"/>
                </a:lnTo>
                <a:lnTo>
                  <a:pt x="44" y="1"/>
                </a:lnTo>
                <a:lnTo>
                  <a:pt x="44"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16" name="Freeform 96"/>
          <p:cNvSpPr>
            <a:spLocks/>
          </p:cNvSpPr>
          <p:nvPr/>
        </p:nvSpPr>
        <p:spPr bwMode="auto">
          <a:xfrm>
            <a:off x="3219450" y="3543300"/>
            <a:ext cx="106363" cy="117475"/>
          </a:xfrm>
          <a:custGeom>
            <a:avLst/>
            <a:gdLst>
              <a:gd name="T0" fmla="*/ 85725 w 67"/>
              <a:gd name="T1" fmla="*/ 0 h 74"/>
              <a:gd name="T2" fmla="*/ 82550 w 67"/>
              <a:gd name="T3" fmla="*/ 1588 h 74"/>
              <a:gd name="T4" fmla="*/ 0 w 67"/>
              <a:gd name="T5" fmla="*/ 98425 h 74"/>
              <a:gd name="T6" fmla="*/ 22225 w 67"/>
              <a:gd name="T7" fmla="*/ 115888 h 74"/>
              <a:gd name="T8" fmla="*/ 104775 w 67"/>
              <a:gd name="T9" fmla="*/ 19050 h 74"/>
              <a:gd name="T10" fmla="*/ 103188 w 67"/>
              <a:gd name="T11" fmla="*/ 19050 h 74"/>
              <a:gd name="T12" fmla="*/ 85725 w 67"/>
              <a:gd name="T13" fmla="*/ 0 h 74"/>
              <a:gd name="T14" fmla="*/ 84138 w 67"/>
              <a:gd name="T15" fmla="*/ 0 h 74"/>
              <a:gd name="T16" fmla="*/ 82550 w 67"/>
              <a:gd name="T17" fmla="*/ 1588 h 74"/>
              <a:gd name="T18" fmla="*/ 85725 w 6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4"/>
              <a:gd name="T32" fmla="*/ 67 w 6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4">
                <a:moveTo>
                  <a:pt x="54" y="0"/>
                </a:moveTo>
                <a:lnTo>
                  <a:pt x="52" y="1"/>
                </a:lnTo>
                <a:lnTo>
                  <a:pt x="0" y="62"/>
                </a:lnTo>
                <a:lnTo>
                  <a:pt x="14" y="73"/>
                </a:lnTo>
                <a:lnTo>
                  <a:pt x="66" y="12"/>
                </a:lnTo>
                <a:lnTo>
                  <a:pt x="65" y="12"/>
                </a:lnTo>
                <a:lnTo>
                  <a:pt x="54" y="0"/>
                </a:lnTo>
                <a:lnTo>
                  <a:pt x="53" y="0"/>
                </a:lnTo>
                <a:lnTo>
                  <a:pt x="52" y="1"/>
                </a:lnTo>
                <a:lnTo>
                  <a:pt x="54"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17" name="Freeform 97"/>
          <p:cNvSpPr>
            <a:spLocks/>
          </p:cNvSpPr>
          <p:nvPr/>
        </p:nvSpPr>
        <p:spPr bwMode="auto">
          <a:xfrm>
            <a:off x="3313113" y="3486150"/>
            <a:ext cx="69850" cy="69850"/>
          </a:xfrm>
          <a:custGeom>
            <a:avLst/>
            <a:gdLst>
              <a:gd name="T0" fmla="*/ 57150 w 44"/>
              <a:gd name="T1" fmla="*/ 0 h 44"/>
              <a:gd name="T2" fmla="*/ 50800 w 44"/>
              <a:gd name="T3" fmla="*/ 3175 h 44"/>
              <a:gd name="T4" fmla="*/ 0 w 44"/>
              <a:gd name="T5" fmla="*/ 50800 h 44"/>
              <a:gd name="T6" fmla="*/ 17463 w 44"/>
              <a:gd name="T7" fmla="*/ 68263 h 44"/>
              <a:gd name="T8" fmla="*/ 68263 w 44"/>
              <a:gd name="T9" fmla="*/ 20637 h 44"/>
              <a:gd name="T10" fmla="*/ 63500 w 44"/>
              <a:gd name="T11" fmla="*/ 23812 h 44"/>
              <a:gd name="T12" fmla="*/ 57150 w 44"/>
              <a:gd name="T13" fmla="*/ 0 h 44"/>
              <a:gd name="T14" fmla="*/ 53975 w 44"/>
              <a:gd name="T15" fmla="*/ 1588 h 44"/>
              <a:gd name="T16" fmla="*/ 50800 w 44"/>
              <a:gd name="T17" fmla="*/ 3175 h 44"/>
              <a:gd name="T18" fmla="*/ 57150 w 44"/>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36" y="0"/>
                </a:moveTo>
                <a:lnTo>
                  <a:pt x="32" y="2"/>
                </a:lnTo>
                <a:lnTo>
                  <a:pt x="0" y="32"/>
                </a:lnTo>
                <a:lnTo>
                  <a:pt x="11" y="43"/>
                </a:lnTo>
                <a:lnTo>
                  <a:pt x="43" y="13"/>
                </a:lnTo>
                <a:lnTo>
                  <a:pt x="40" y="15"/>
                </a:lnTo>
                <a:lnTo>
                  <a:pt x="36" y="0"/>
                </a:lnTo>
                <a:lnTo>
                  <a:pt x="34" y="1"/>
                </a:lnTo>
                <a:lnTo>
                  <a:pt x="32" y="2"/>
                </a:lnTo>
                <a:lnTo>
                  <a:pt x="36"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18" name="Freeform 98"/>
          <p:cNvSpPr>
            <a:spLocks/>
          </p:cNvSpPr>
          <p:nvPr/>
        </p:nvSpPr>
        <p:spPr bwMode="auto">
          <a:xfrm>
            <a:off x="3378200" y="3467100"/>
            <a:ext cx="58738" cy="38100"/>
          </a:xfrm>
          <a:custGeom>
            <a:avLst/>
            <a:gdLst>
              <a:gd name="T0" fmla="*/ 55563 w 37"/>
              <a:gd name="T1" fmla="*/ 0 h 24"/>
              <a:gd name="T2" fmla="*/ 49213 w 37"/>
              <a:gd name="T3" fmla="*/ 1588 h 24"/>
              <a:gd name="T4" fmla="*/ 0 w 37"/>
              <a:gd name="T5" fmla="*/ 15875 h 24"/>
              <a:gd name="T6" fmla="*/ 6350 w 37"/>
              <a:gd name="T7" fmla="*/ 36513 h 24"/>
              <a:gd name="T8" fmla="*/ 57150 w 37"/>
              <a:gd name="T9" fmla="*/ 22225 h 24"/>
              <a:gd name="T10" fmla="*/ 50800 w 37"/>
              <a:gd name="T11" fmla="*/ 22225 h 24"/>
              <a:gd name="T12" fmla="*/ 55563 w 37"/>
              <a:gd name="T13" fmla="*/ 0 h 24"/>
              <a:gd name="T14" fmla="*/ 52388 w 37"/>
              <a:gd name="T15" fmla="*/ 0 h 24"/>
              <a:gd name="T16" fmla="*/ 49213 w 37"/>
              <a:gd name="T17" fmla="*/ 1588 h 24"/>
              <a:gd name="T18" fmla="*/ 55563 w 37"/>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4"/>
              <a:gd name="T32" fmla="*/ 37 w 3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4">
                <a:moveTo>
                  <a:pt x="35" y="0"/>
                </a:moveTo>
                <a:lnTo>
                  <a:pt x="31" y="1"/>
                </a:lnTo>
                <a:lnTo>
                  <a:pt x="0" y="10"/>
                </a:lnTo>
                <a:lnTo>
                  <a:pt x="4" y="23"/>
                </a:lnTo>
                <a:lnTo>
                  <a:pt x="36" y="14"/>
                </a:lnTo>
                <a:lnTo>
                  <a:pt x="32" y="14"/>
                </a:lnTo>
                <a:lnTo>
                  <a:pt x="35" y="0"/>
                </a:lnTo>
                <a:lnTo>
                  <a:pt x="33" y="0"/>
                </a:lnTo>
                <a:lnTo>
                  <a:pt x="31" y="1"/>
                </a:lnTo>
                <a:lnTo>
                  <a:pt x="35"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19" name="Freeform 99"/>
          <p:cNvSpPr>
            <a:spLocks/>
          </p:cNvSpPr>
          <p:nvPr/>
        </p:nvSpPr>
        <p:spPr bwMode="auto">
          <a:xfrm>
            <a:off x="3436938" y="3467100"/>
            <a:ext cx="61912" cy="34925"/>
          </a:xfrm>
          <a:custGeom>
            <a:avLst/>
            <a:gdLst>
              <a:gd name="T0" fmla="*/ 60325 w 39"/>
              <a:gd name="T1" fmla="*/ 12700 h 22"/>
              <a:gd name="T2" fmla="*/ 57150 w 39"/>
              <a:gd name="T3" fmla="*/ 11112 h 22"/>
              <a:gd name="T4" fmla="*/ 4762 w 39"/>
              <a:gd name="T5" fmla="*/ 0 h 22"/>
              <a:gd name="T6" fmla="*/ 0 w 39"/>
              <a:gd name="T7" fmla="*/ 22225 h 22"/>
              <a:gd name="T8" fmla="*/ 52387 w 39"/>
              <a:gd name="T9" fmla="*/ 33338 h 22"/>
              <a:gd name="T10" fmla="*/ 47625 w 39"/>
              <a:gd name="T11" fmla="*/ 31750 h 22"/>
              <a:gd name="T12" fmla="*/ 60325 w 39"/>
              <a:gd name="T13" fmla="*/ 12700 h 22"/>
              <a:gd name="T14" fmla="*/ 58737 w 39"/>
              <a:gd name="T15" fmla="*/ 11112 h 22"/>
              <a:gd name="T16" fmla="*/ 57150 w 39"/>
              <a:gd name="T17" fmla="*/ 11112 h 22"/>
              <a:gd name="T18" fmla="*/ 60325 w 39"/>
              <a:gd name="T19" fmla="*/ 1270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2"/>
              <a:gd name="T32" fmla="*/ 39 w 3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2">
                <a:moveTo>
                  <a:pt x="38" y="8"/>
                </a:moveTo>
                <a:lnTo>
                  <a:pt x="36" y="7"/>
                </a:lnTo>
                <a:lnTo>
                  <a:pt x="3" y="0"/>
                </a:lnTo>
                <a:lnTo>
                  <a:pt x="0" y="14"/>
                </a:lnTo>
                <a:lnTo>
                  <a:pt x="33" y="21"/>
                </a:lnTo>
                <a:lnTo>
                  <a:pt x="30" y="20"/>
                </a:lnTo>
                <a:lnTo>
                  <a:pt x="38" y="8"/>
                </a:lnTo>
                <a:lnTo>
                  <a:pt x="37" y="7"/>
                </a:lnTo>
                <a:lnTo>
                  <a:pt x="36" y="7"/>
                </a:lnTo>
                <a:lnTo>
                  <a:pt x="38" y="8"/>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20" name="Freeform 100"/>
          <p:cNvSpPr>
            <a:spLocks/>
          </p:cNvSpPr>
          <p:nvPr/>
        </p:nvSpPr>
        <p:spPr bwMode="auto">
          <a:xfrm>
            <a:off x="3492500" y="3482975"/>
            <a:ext cx="100013" cy="71438"/>
          </a:xfrm>
          <a:custGeom>
            <a:avLst/>
            <a:gdLst>
              <a:gd name="T0" fmla="*/ 98425 w 63"/>
              <a:gd name="T1" fmla="*/ 49213 h 45"/>
              <a:gd name="T2" fmla="*/ 95250 w 63"/>
              <a:gd name="T3" fmla="*/ 47625 h 45"/>
              <a:gd name="T4" fmla="*/ 12700 w 63"/>
              <a:gd name="T5" fmla="*/ 0 h 45"/>
              <a:gd name="T6" fmla="*/ 0 w 63"/>
              <a:gd name="T7" fmla="*/ 22225 h 45"/>
              <a:gd name="T8" fmla="*/ 82550 w 63"/>
              <a:gd name="T9" fmla="*/ 69850 h 45"/>
              <a:gd name="T10" fmla="*/ 80963 w 63"/>
              <a:gd name="T11" fmla="*/ 68263 h 45"/>
              <a:gd name="T12" fmla="*/ 98425 w 63"/>
              <a:gd name="T13" fmla="*/ 49213 h 45"/>
              <a:gd name="T14" fmla="*/ 96838 w 63"/>
              <a:gd name="T15" fmla="*/ 49213 h 45"/>
              <a:gd name="T16" fmla="*/ 95250 w 63"/>
              <a:gd name="T17" fmla="*/ 47625 h 45"/>
              <a:gd name="T18" fmla="*/ 98425 w 63"/>
              <a:gd name="T19" fmla="*/ 49213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45"/>
              <a:gd name="T32" fmla="*/ 63 w 63"/>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45">
                <a:moveTo>
                  <a:pt x="62" y="31"/>
                </a:moveTo>
                <a:lnTo>
                  <a:pt x="60" y="30"/>
                </a:lnTo>
                <a:lnTo>
                  <a:pt x="8" y="0"/>
                </a:lnTo>
                <a:lnTo>
                  <a:pt x="0" y="14"/>
                </a:lnTo>
                <a:lnTo>
                  <a:pt x="52" y="44"/>
                </a:lnTo>
                <a:lnTo>
                  <a:pt x="51" y="43"/>
                </a:lnTo>
                <a:lnTo>
                  <a:pt x="62" y="31"/>
                </a:lnTo>
                <a:lnTo>
                  <a:pt x="61" y="31"/>
                </a:lnTo>
                <a:lnTo>
                  <a:pt x="60" y="30"/>
                </a:lnTo>
                <a:lnTo>
                  <a:pt x="62" y="3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21" name="Freeform 101"/>
          <p:cNvSpPr>
            <a:spLocks/>
          </p:cNvSpPr>
          <p:nvPr/>
        </p:nvSpPr>
        <p:spPr bwMode="auto">
          <a:xfrm>
            <a:off x="3581400" y="3538538"/>
            <a:ext cx="88900" cy="77787"/>
          </a:xfrm>
          <a:custGeom>
            <a:avLst/>
            <a:gdLst>
              <a:gd name="T0" fmla="*/ 87313 w 56"/>
              <a:gd name="T1" fmla="*/ 57150 h 49"/>
              <a:gd name="T2" fmla="*/ 17463 w 56"/>
              <a:gd name="T3" fmla="*/ 0 h 49"/>
              <a:gd name="T4" fmla="*/ 0 w 56"/>
              <a:gd name="T5" fmla="*/ 19050 h 49"/>
              <a:gd name="T6" fmla="*/ 69850 w 56"/>
              <a:gd name="T7" fmla="*/ 76200 h 49"/>
              <a:gd name="T8" fmla="*/ 68263 w 56"/>
              <a:gd name="T9" fmla="*/ 76200 h 49"/>
              <a:gd name="T10" fmla="*/ 87313 w 56"/>
              <a:gd name="T11" fmla="*/ 57150 h 49"/>
              <a:gd name="T12" fmla="*/ 0 60000 65536"/>
              <a:gd name="T13" fmla="*/ 0 60000 65536"/>
              <a:gd name="T14" fmla="*/ 0 60000 65536"/>
              <a:gd name="T15" fmla="*/ 0 60000 65536"/>
              <a:gd name="T16" fmla="*/ 0 60000 65536"/>
              <a:gd name="T17" fmla="*/ 0 60000 65536"/>
              <a:gd name="T18" fmla="*/ 0 w 56"/>
              <a:gd name="T19" fmla="*/ 0 h 49"/>
              <a:gd name="T20" fmla="*/ 56 w 5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6" h="49">
                <a:moveTo>
                  <a:pt x="55" y="36"/>
                </a:moveTo>
                <a:lnTo>
                  <a:pt x="11" y="0"/>
                </a:lnTo>
                <a:lnTo>
                  <a:pt x="0" y="12"/>
                </a:lnTo>
                <a:lnTo>
                  <a:pt x="44" y="48"/>
                </a:lnTo>
                <a:lnTo>
                  <a:pt x="43" y="48"/>
                </a:lnTo>
                <a:lnTo>
                  <a:pt x="55" y="36"/>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22" name="Freeform 102"/>
          <p:cNvSpPr>
            <a:spLocks/>
          </p:cNvSpPr>
          <p:nvPr/>
        </p:nvSpPr>
        <p:spPr bwMode="auto">
          <a:xfrm>
            <a:off x="3657600" y="3603625"/>
            <a:ext cx="104775" cy="98425"/>
          </a:xfrm>
          <a:custGeom>
            <a:avLst/>
            <a:gdLst>
              <a:gd name="T0" fmla="*/ 103188 w 66"/>
              <a:gd name="T1" fmla="*/ 77788 h 62"/>
              <a:gd name="T2" fmla="*/ 19050 w 66"/>
              <a:gd name="T3" fmla="*/ 0 h 62"/>
              <a:gd name="T4" fmla="*/ 0 w 66"/>
              <a:gd name="T5" fmla="*/ 19050 h 62"/>
              <a:gd name="T6" fmla="*/ 82550 w 66"/>
              <a:gd name="T7" fmla="*/ 96838 h 62"/>
              <a:gd name="T8" fmla="*/ 103188 w 66"/>
              <a:gd name="T9" fmla="*/ 77788 h 62"/>
              <a:gd name="T10" fmla="*/ 0 60000 65536"/>
              <a:gd name="T11" fmla="*/ 0 60000 65536"/>
              <a:gd name="T12" fmla="*/ 0 60000 65536"/>
              <a:gd name="T13" fmla="*/ 0 60000 65536"/>
              <a:gd name="T14" fmla="*/ 0 60000 65536"/>
              <a:gd name="T15" fmla="*/ 0 w 66"/>
              <a:gd name="T16" fmla="*/ 0 h 62"/>
              <a:gd name="T17" fmla="*/ 66 w 66"/>
              <a:gd name="T18" fmla="*/ 62 h 62"/>
            </a:gdLst>
            <a:ahLst/>
            <a:cxnLst>
              <a:cxn ang="T10">
                <a:pos x="T0" y="T1"/>
              </a:cxn>
              <a:cxn ang="T11">
                <a:pos x="T2" y="T3"/>
              </a:cxn>
              <a:cxn ang="T12">
                <a:pos x="T4" y="T5"/>
              </a:cxn>
              <a:cxn ang="T13">
                <a:pos x="T6" y="T7"/>
              </a:cxn>
              <a:cxn ang="T14">
                <a:pos x="T8" y="T9"/>
              </a:cxn>
            </a:cxnLst>
            <a:rect l="T15" t="T16" r="T17" b="T18"/>
            <a:pathLst>
              <a:path w="66" h="62">
                <a:moveTo>
                  <a:pt x="65" y="49"/>
                </a:moveTo>
                <a:lnTo>
                  <a:pt x="12" y="0"/>
                </a:lnTo>
                <a:lnTo>
                  <a:pt x="0" y="12"/>
                </a:lnTo>
                <a:lnTo>
                  <a:pt x="52" y="61"/>
                </a:lnTo>
                <a:lnTo>
                  <a:pt x="65" y="49"/>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23" name="Freeform 103"/>
          <p:cNvSpPr>
            <a:spLocks/>
          </p:cNvSpPr>
          <p:nvPr/>
        </p:nvSpPr>
        <p:spPr bwMode="auto">
          <a:xfrm>
            <a:off x="3748088" y="3689350"/>
            <a:ext cx="219075" cy="227013"/>
          </a:xfrm>
          <a:custGeom>
            <a:avLst/>
            <a:gdLst>
              <a:gd name="T0" fmla="*/ 217488 w 138"/>
              <a:gd name="T1" fmla="*/ 204788 h 143"/>
              <a:gd name="T2" fmla="*/ 20637 w 138"/>
              <a:gd name="T3" fmla="*/ 0 h 143"/>
              <a:gd name="T4" fmla="*/ 0 w 138"/>
              <a:gd name="T5" fmla="*/ 19050 h 143"/>
              <a:gd name="T6" fmla="*/ 196850 w 138"/>
              <a:gd name="T7" fmla="*/ 225425 h 143"/>
              <a:gd name="T8" fmla="*/ 217488 w 138"/>
              <a:gd name="T9" fmla="*/ 204788 h 143"/>
              <a:gd name="T10" fmla="*/ 0 60000 65536"/>
              <a:gd name="T11" fmla="*/ 0 60000 65536"/>
              <a:gd name="T12" fmla="*/ 0 60000 65536"/>
              <a:gd name="T13" fmla="*/ 0 60000 65536"/>
              <a:gd name="T14" fmla="*/ 0 60000 65536"/>
              <a:gd name="T15" fmla="*/ 0 w 138"/>
              <a:gd name="T16" fmla="*/ 0 h 143"/>
              <a:gd name="T17" fmla="*/ 138 w 138"/>
              <a:gd name="T18" fmla="*/ 143 h 143"/>
            </a:gdLst>
            <a:ahLst/>
            <a:cxnLst>
              <a:cxn ang="T10">
                <a:pos x="T0" y="T1"/>
              </a:cxn>
              <a:cxn ang="T11">
                <a:pos x="T2" y="T3"/>
              </a:cxn>
              <a:cxn ang="T12">
                <a:pos x="T4" y="T5"/>
              </a:cxn>
              <a:cxn ang="T13">
                <a:pos x="T6" y="T7"/>
              </a:cxn>
              <a:cxn ang="T14">
                <a:pos x="T8" y="T9"/>
              </a:cxn>
            </a:cxnLst>
            <a:rect l="T15" t="T16" r="T17" b="T18"/>
            <a:pathLst>
              <a:path w="138" h="143">
                <a:moveTo>
                  <a:pt x="137" y="129"/>
                </a:moveTo>
                <a:lnTo>
                  <a:pt x="13" y="0"/>
                </a:lnTo>
                <a:lnTo>
                  <a:pt x="0" y="12"/>
                </a:lnTo>
                <a:lnTo>
                  <a:pt x="124" y="142"/>
                </a:lnTo>
                <a:lnTo>
                  <a:pt x="137" y="129"/>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24" name="Freeform 104"/>
          <p:cNvSpPr>
            <a:spLocks/>
          </p:cNvSpPr>
          <p:nvPr/>
        </p:nvSpPr>
        <p:spPr bwMode="auto">
          <a:xfrm>
            <a:off x="3952875" y="3902075"/>
            <a:ext cx="1614488" cy="1736725"/>
          </a:xfrm>
          <a:custGeom>
            <a:avLst/>
            <a:gdLst>
              <a:gd name="T0" fmla="*/ 1611313 w 1017"/>
              <a:gd name="T1" fmla="*/ 1714500 h 1094"/>
              <a:gd name="T2" fmla="*/ 1612900 w 1017"/>
              <a:gd name="T3" fmla="*/ 1714500 h 1094"/>
              <a:gd name="T4" fmla="*/ 22225 w 1017"/>
              <a:gd name="T5" fmla="*/ 0 h 1094"/>
              <a:gd name="T6" fmla="*/ 0 w 1017"/>
              <a:gd name="T7" fmla="*/ 22225 h 1094"/>
              <a:gd name="T8" fmla="*/ 1592263 w 1017"/>
              <a:gd name="T9" fmla="*/ 1735138 h 1094"/>
              <a:gd name="T10" fmla="*/ 1611313 w 1017"/>
              <a:gd name="T11" fmla="*/ 1714500 h 1094"/>
              <a:gd name="T12" fmla="*/ 0 60000 65536"/>
              <a:gd name="T13" fmla="*/ 0 60000 65536"/>
              <a:gd name="T14" fmla="*/ 0 60000 65536"/>
              <a:gd name="T15" fmla="*/ 0 60000 65536"/>
              <a:gd name="T16" fmla="*/ 0 60000 65536"/>
              <a:gd name="T17" fmla="*/ 0 60000 65536"/>
              <a:gd name="T18" fmla="*/ 0 w 1017"/>
              <a:gd name="T19" fmla="*/ 0 h 1094"/>
              <a:gd name="T20" fmla="*/ 1017 w 1017"/>
              <a:gd name="T21" fmla="*/ 1094 h 1094"/>
            </a:gdLst>
            <a:ahLst/>
            <a:cxnLst>
              <a:cxn ang="T12">
                <a:pos x="T0" y="T1"/>
              </a:cxn>
              <a:cxn ang="T13">
                <a:pos x="T2" y="T3"/>
              </a:cxn>
              <a:cxn ang="T14">
                <a:pos x="T4" y="T5"/>
              </a:cxn>
              <a:cxn ang="T15">
                <a:pos x="T6" y="T7"/>
              </a:cxn>
              <a:cxn ang="T16">
                <a:pos x="T8" y="T9"/>
              </a:cxn>
              <a:cxn ang="T17">
                <a:pos x="T10" y="T11"/>
              </a:cxn>
            </a:cxnLst>
            <a:rect l="T18" t="T19" r="T20" b="T21"/>
            <a:pathLst>
              <a:path w="1017" h="1094">
                <a:moveTo>
                  <a:pt x="1015" y="1080"/>
                </a:moveTo>
                <a:lnTo>
                  <a:pt x="1016" y="1080"/>
                </a:lnTo>
                <a:lnTo>
                  <a:pt x="14" y="0"/>
                </a:lnTo>
                <a:lnTo>
                  <a:pt x="0" y="14"/>
                </a:lnTo>
                <a:lnTo>
                  <a:pt x="1003" y="1093"/>
                </a:lnTo>
                <a:lnTo>
                  <a:pt x="1015" y="108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25" name="Freeform 105"/>
          <p:cNvSpPr>
            <a:spLocks/>
          </p:cNvSpPr>
          <p:nvPr/>
        </p:nvSpPr>
        <p:spPr bwMode="auto">
          <a:xfrm>
            <a:off x="5554663" y="5626100"/>
            <a:ext cx="112712" cy="103188"/>
          </a:xfrm>
          <a:custGeom>
            <a:avLst/>
            <a:gdLst>
              <a:gd name="T0" fmla="*/ 101600 w 71"/>
              <a:gd name="T1" fmla="*/ 93663 h 65"/>
              <a:gd name="T2" fmla="*/ 111125 w 71"/>
              <a:gd name="T3" fmla="*/ 82550 h 65"/>
              <a:gd name="T4" fmla="*/ 17462 w 71"/>
              <a:gd name="T5" fmla="*/ 0 h 65"/>
              <a:gd name="T6" fmla="*/ 0 w 71"/>
              <a:gd name="T7" fmla="*/ 19050 h 65"/>
              <a:gd name="T8" fmla="*/ 93662 w 71"/>
              <a:gd name="T9" fmla="*/ 101600 h 65"/>
              <a:gd name="T10" fmla="*/ 101600 w 71"/>
              <a:gd name="T11" fmla="*/ 93663 h 65"/>
              <a:gd name="T12" fmla="*/ 0 60000 65536"/>
              <a:gd name="T13" fmla="*/ 0 60000 65536"/>
              <a:gd name="T14" fmla="*/ 0 60000 65536"/>
              <a:gd name="T15" fmla="*/ 0 60000 65536"/>
              <a:gd name="T16" fmla="*/ 0 60000 65536"/>
              <a:gd name="T17" fmla="*/ 0 60000 65536"/>
              <a:gd name="T18" fmla="*/ 0 w 71"/>
              <a:gd name="T19" fmla="*/ 0 h 65"/>
              <a:gd name="T20" fmla="*/ 71 w 7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1" h="65">
                <a:moveTo>
                  <a:pt x="64" y="59"/>
                </a:moveTo>
                <a:lnTo>
                  <a:pt x="70" y="52"/>
                </a:lnTo>
                <a:lnTo>
                  <a:pt x="11" y="0"/>
                </a:lnTo>
                <a:lnTo>
                  <a:pt x="0" y="12"/>
                </a:lnTo>
                <a:lnTo>
                  <a:pt x="59" y="64"/>
                </a:lnTo>
                <a:lnTo>
                  <a:pt x="64" y="59"/>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026" name="Rectangle 106"/>
          <p:cNvSpPr>
            <a:spLocks noChangeArrowheads="1"/>
          </p:cNvSpPr>
          <p:nvPr/>
        </p:nvSpPr>
        <p:spPr bwMode="auto">
          <a:xfrm>
            <a:off x="2752725" y="1570038"/>
            <a:ext cx="13493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Symptoms</a:t>
            </a:r>
          </a:p>
        </p:txBody>
      </p:sp>
      <p:sp>
        <p:nvSpPr>
          <p:cNvPr id="82027" name="Rectangle 107"/>
          <p:cNvSpPr>
            <a:spLocks noChangeArrowheads="1"/>
          </p:cNvSpPr>
          <p:nvPr/>
        </p:nvSpPr>
        <p:spPr bwMode="auto">
          <a:xfrm>
            <a:off x="2257425" y="2017713"/>
            <a:ext cx="942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HBeAg</a:t>
            </a:r>
          </a:p>
        </p:txBody>
      </p:sp>
      <p:sp>
        <p:nvSpPr>
          <p:cNvPr id="82028" name="Rectangle 108"/>
          <p:cNvSpPr>
            <a:spLocks noChangeArrowheads="1"/>
          </p:cNvSpPr>
          <p:nvPr/>
        </p:nvSpPr>
        <p:spPr bwMode="auto">
          <a:xfrm>
            <a:off x="5256213" y="2008188"/>
            <a:ext cx="11207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anti-HBe</a:t>
            </a:r>
          </a:p>
        </p:txBody>
      </p:sp>
      <p:sp>
        <p:nvSpPr>
          <p:cNvPr id="82029" name="Rectangle 109"/>
          <p:cNvSpPr>
            <a:spLocks noChangeArrowheads="1"/>
          </p:cNvSpPr>
          <p:nvPr/>
        </p:nvSpPr>
        <p:spPr bwMode="auto">
          <a:xfrm>
            <a:off x="5237163" y="2762250"/>
            <a:ext cx="1901825" cy="393700"/>
          </a:xfrm>
          <a:prstGeom prst="rect">
            <a:avLst/>
          </a:prstGeom>
          <a:noFill/>
          <a:ln w="12700">
            <a:noFill/>
            <a:miter lim="800000"/>
            <a:headEnd/>
            <a:tailEnd/>
          </a:ln>
        </p:spPr>
        <p:txBody>
          <a:bodyPr wrap="none" lIns="90488" tIns="44450" rIns="90488" bIns="44450">
            <a:spAutoFit/>
          </a:bodyPr>
          <a:lstStyle/>
          <a:p>
            <a:pPr algn="l" eaLnBrk="0" hangingPunct="0"/>
            <a:r>
              <a:rPr lang="en-US" sz="2000" dirty="0"/>
              <a:t>Total anti-HBc</a:t>
            </a:r>
          </a:p>
        </p:txBody>
      </p:sp>
      <p:sp>
        <p:nvSpPr>
          <p:cNvPr id="82030" name="Rectangle 110"/>
          <p:cNvSpPr>
            <a:spLocks noChangeArrowheads="1"/>
          </p:cNvSpPr>
          <p:nvPr/>
        </p:nvSpPr>
        <p:spPr bwMode="auto">
          <a:xfrm>
            <a:off x="4313238" y="4030663"/>
            <a:ext cx="1731962" cy="393700"/>
          </a:xfrm>
          <a:prstGeom prst="rect">
            <a:avLst/>
          </a:prstGeom>
          <a:noFill/>
          <a:ln w="12700">
            <a:noFill/>
            <a:miter lim="800000"/>
            <a:headEnd/>
            <a:tailEnd/>
          </a:ln>
        </p:spPr>
        <p:txBody>
          <a:bodyPr wrap="none" lIns="90488" tIns="44450" rIns="90488" bIns="44450">
            <a:spAutoFit/>
          </a:bodyPr>
          <a:lstStyle/>
          <a:p>
            <a:pPr algn="l" eaLnBrk="0" hangingPunct="0"/>
            <a:r>
              <a:rPr lang="en-US" sz="2000" dirty="0"/>
              <a:t>IgM anti-HBc</a:t>
            </a:r>
          </a:p>
        </p:txBody>
      </p:sp>
      <p:sp>
        <p:nvSpPr>
          <p:cNvPr id="82031" name="Rectangle 111"/>
          <p:cNvSpPr>
            <a:spLocks noChangeArrowheads="1"/>
          </p:cNvSpPr>
          <p:nvPr/>
        </p:nvSpPr>
        <p:spPr bwMode="auto">
          <a:xfrm>
            <a:off x="7399338" y="3975100"/>
            <a:ext cx="1225550" cy="393700"/>
          </a:xfrm>
          <a:prstGeom prst="rect">
            <a:avLst/>
          </a:prstGeom>
          <a:noFill/>
          <a:ln w="12700">
            <a:noFill/>
            <a:miter lim="800000"/>
            <a:headEnd/>
            <a:tailEnd/>
          </a:ln>
        </p:spPr>
        <p:txBody>
          <a:bodyPr wrap="none" lIns="90488" tIns="44450" rIns="90488" bIns="44450">
            <a:spAutoFit/>
          </a:bodyPr>
          <a:lstStyle/>
          <a:p>
            <a:pPr algn="l" eaLnBrk="0" hangingPunct="0"/>
            <a:r>
              <a:rPr lang="en-US" sz="2000" dirty="0"/>
              <a:t>anti-HBs</a:t>
            </a:r>
          </a:p>
        </p:txBody>
      </p:sp>
      <p:sp>
        <p:nvSpPr>
          <p:cNvPr id="82032" name="Rectangle 112"/>
          <p:cNvSpPr>
            <a:spLocks noChangeArrowheads="1"/>
          </p:cNvSpPr>
          <p:nvPr/>
        </p:nvSpPr>
        <p:spPr bwMode="auto">
          <a:xfrm>
            <a:off x="1419225" y="4040188"/>
            <a:ext cx="1030288" cy="393700"/>
          </a:xfrm>
          <a:prstGeom prst="rect">
            <a:avLst/>
          </a:prstGeom>
          <a:noFill/>
          <a:ln w="12700">
            <a:noFill/>
            <a:miter lim="800000"/>
            <a:headEnd/>
            <a:tailEnd/>
          </a:ln>
        </p:spPr>
        <p:txBody>
          <a:bodyPr wrap="none" lIns="90488" tIns="44450" rIns="90488" bIns="44450">
            <a:spAutoFit/>
          </a:bodyPr>
          <a:lstStyle/>
          <a:p>
            <a:pPr algn="l" eaLnBrk="0" hangingPunct="0"/>
            <a:r>
              <a:rPr lang="en-US" sz="2000" dirty="0"/>
              <a:t>HBsAg</a:t>
            </a:r>
          </a:p>
        </p:txBody>
      </p:sp>
      <p:sp>
        <p:nvSpPr>
          <p:cNvPr id="82033" name="Rectangle 113"/>
          <p:cNvSpPr>
            <a:spLocks noChangeArrowheads="1"/>
          </p:cNvSpPr>
          <p:nvPr/>
        </p:nvSpPr>
        <p:spPr bwMode="auto">
          <a:xfrm>
            <a:off x="1343025" y="5853113"/>
            <a:ext cx="307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0</a:t>
            </a:r>
          </a:p>
        </p:txBody>
      </p:sp>
      <p:sp>
        <p:nvSpPr>
          <p:cNvPr id="82034" name="Rectangle 114"/>
          <p:cNvSpPr>
            <a:spLocks noChangeArrowheads="1"/>
          </p:cNvSpPr>
          <p:nvPr/>
        </p:nvSpPr>
        <p:spPr bwMode="auto">
          <a:xfrm>
            <a:off x="1851025" y="5853113"/>
            <a:ext cx="307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4</a:t>
            </a:r>
          </a:p>
        </p:txBody>
      </p:sp>
      <p:sp>
        <p:nvSpPr>
          <p:cNvPr id="82035" name="Rectangle 115"/>
          <p:cNvSpPr>
            <a:spLocks noChangeArrowheads="1"/>
          </p:cNvSpPr>
          <p:nvPr/>
        </p:nvSpPr>
        <p:spPr bwMode="auto">
          <a:xfrm>
            <a:off x="2371725" y="5853113"/>
            <a:ext cx="307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8</a:t>
            </a:r>
          </a:p>
        </p:txBody>
      </p:sp>
      <p:sp>
        <p:nvSpPr>
          <p:cNvPr id="82036" name="Rectangle 116"/>
          <p:cNvSpPr>
            <a:spLocks noChangeArrowheads="1"/>
          </p:cNvSpPr>
          <p:nvPr/>
        </p:nvSpPr>
        <p:spPr bwMode="auto">
          <a:xfrm>
            <a:off x="2822575" y="5853113"/>
            <a:ext cx="434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12</a:t>
            </a:r>
          </a:p>
        </p:txBody>
      </p:sp>
      <p:sp>
        <p:nvSpPr>
          <p:cNvPr id="82037" name="Rectangle 117"/>
          <p:cNvSpPr>
            <a:spLocks noChangeArrowheads="1"/>
          </p:cNvSpPr>
          <p:nvPr/>
        </p:nvSpPr>
        <p:spPr bwMode="auto">
          <a:xfrm>
            <a:off x="3343275" y="5853113"/>
            <a:ext cx="434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16</a:t>
            </a:r>
          </a:p>
        </p:txBody>
      </p:sp>
      <p:sp>
        <p:nvSpPr>
          <p:cNvPr id="82038" name="Rectangle 118"/>
          <p:cNvSpPr>
            <a:spLocks noChangeArrowheads="1"/>
          </p:cNvSpPr>
          <p:nvPr/>
        </p:nvSpPr>
        <p:spPr bwMode="auto">
          <a:xfrm>
            <a:off x="3863975" y="5859463"/>
            <a:ext cx="434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20</a:t>
            </a:r>
          </a:p>
        </p:txBody>
      </p:sp>
      <p:sp>
        <p:nvSpPr>
          <p:cNvPr id="82039" name="Rectangle 119"/>
          <p:cNvSpPr>
            <a:spLocks noChangeArrowheads="1"/>
          </p:cNvSpPr>
          <p:nvPr/>
        </p:nvSpPr>
        <p:spPr bwMode="auto">
          <a:xfrm>
            <a:off x="4378325" y="5853113"/>
            <a:ext cx="434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24</a:t>
            </a:r>
          </a:p>
        </p:txBody>
      </p:sp>
      <p:sp>
        <p:nvSpPr>
          <p:cNvPr id="82040" name="Rectangle 120"/>
          <p:cNvSpPr>
            <a:spLocks noChangeArrowheads="1"/>
          </p:cNvSpPr>
          <p:nvPr/>
        </p:nvSpPr>
        <p:spPr bwMode="auto">
          <a:xfrm>
            <a:off x="4897438" y="5853113"/>
            <a:ext cx="434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28</a:t>
            </a:r>
          </a:p>
        </p:txBody>
      </p:sp>
      <p:sp>
        <p:nvSpPr>
          <p:cNvPr id="82041" name="Rectangle 121"/>
          <p:cNvSpPr>
            <a:spLocks noChangeArrowheads="1"/>
          </p:cNvSpPr>
          <p:nvPr/>
        </p:nvSpPr>
        <p:spPr bwMode="auto">
          <a:xfrm>
            <a:off x="5424488" y="5853113"/>
            <a:ext cx="434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32</a:t>
            </a:r>
          </a:p>
        </p:txBody>
      </p:sp>
      <p:sp>
        <p:nvSpPr>
          <p:cNvPr id="82042" name="Rectangle 122"/>
          <p:cNvSpPr>
            <a:spLocks noChangeArrowheads="1"/>
          </p:cNvSpPr>
          <p:nvPr/>
        </p:nvSpPr>
        <p:spPr bwMode="auto">
          <a:xfrm>
            <a:off x="5938838" y="5859463"/>
            <a:ext cx="434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36</a:t>
            </a:r>
          </a:p>
        </p:txBody>
      </p:sp>
      <p:sp>
        <p:nvSpPr>
          <p:cNvPr id="82043" name="Rectangle 123"/>
          <p:cNvSpPr>
            <a:spLocks noChangeArrowheads="1"/>
          </p:cNvSpPr>
          <p:nvPr/>
        </p:nvSpPr>
        <p:spPr bwMode="auto">
          <a:xfrm>
            <a:off x="6973888" y="5853113"/>
            <a:ext cx="434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52</a:t>
            </a:r>
          </a:p>
        </p:txBody>
      </p:sp>
      <p:sp>
        <p:nvSpPr>
          <p:cNvPr id="82044" name="Rectangle 124"/>
          <p:cNvSpPr>
            <a:spLocks noChangeArrowheads="1"/>
          </p:cNvSpPr>
          <p:nvPr/>
        </p:nvSpPr>
        <p:spPr bwMode="auto">
          <a:xfrm>
            <a:off x="7939088" y="5853113"/>
            <a:ext cx="561975" cy="363537"/>
          </a:xfrm>
          <a:prstGeom prst="rect">
            <a:avLst/>
          </a:prstGeom>
          <a:noFill/>
          <a:ln w="12700">
            <a:noFill/>
            <a:miter lim="800000"/>
            <a:headEnd/>
            <a:tailEnd/>
          </a:ln>
        </p:spPr>
        <p:txBody>
          <a:bodyPr wrap="none" lIns="90488" tIns="44450" rIns="90488" bIns="44450">
            <a:spAutoFit/>
          </a:bodyPr>
          <a:lstStyle/>
          <a:p>
            <a:pPr algn="l" eaLnBrk="0" hangingPunct="0"/>
            <a:r>
              <a:rPr lang="en-US" sz="1800" dirty="0"/>
              <a:t>100</a:t>
            </a:r>
          </a:p>
        </p:txBody>
      </p:sp>
      <p:sp>
        <p:nvSpPr>
          <p:cNvPr id="82045" name="Text Box 125"/>
          <p:cNvSpPr txBox="1">
            <a:spLocks noChangeArrowheads="1"/>
          </p:cNvSpPr>
          <p:nvPr/>
        </p:nvSpPr>
        <p:spPr bwMode="auto">
          <a:xfrm>
            <a:off x="171450" y="3581400"/>
            <a:ext cx="1657350" cy="457200"/>
          </a:xfrm>
          <a:prstGeom prst="rect">
            <a:avLst/>
          </a:prstGeom>
          <a:noFill/>
          <a:ln w="9525">
            <a:noFill/>
            <a:miter lim="800000"/>
            <a:headEnd/>
            <a:tailEnd/>
          </a:ln>
        </p:spPr>
        <p:txBody>
          <a:bodyPr>
            <a:spAutoFit/>
          </a:bodyPr>
          <a:lstStyle/>
          <a:p>
            <a:pPr algn="l" eaLnBrk="0" hangingPunct="0">
              <a:spcBef>
                <a:spcPct val="50000"/>
              </a:spcBef>
            </a:pPr>
            <a:r>
              <a:rPr lang="en-US" sz="2400" dirty="0"/>
              <a:t>Titer</a:t>
            </a:r>
          </a:p>
        </p:txBody>
      </p:sp>
      <p:sp>
        <p:nvSpPr>
          <p:cNvPr id="82046" name="Text Box 126"/>
          <p:cNvSpPr txBox="1">
            <a:spLocks noChangeArrowheads="1"/>
          </p:cNvSpPr>
          <p:nvPr/>
        </p:nvSpPr>
        <p:spPr bwMode="auto">
          <a:xfrm>
            <a:off x="2133600" y="6248400"/>
            <a:ext cx="4552950" cy="457200"/>
          </a:xfrm>
          <a:prstGeom prst="rect">
            <a:avLst/>
          </a:prstGeom>
          <a:noFill/>
          <a:ln w="9525">
            <a:noFill/>
            <a:miter lim="800000"/>
            <a:headEnd/>
            <a:tailEnd/>
          </a:ln>
        </p:spPr>
        <p:txBody>
          <a:bodyPr>
            <a:spAutoFit/>
          </a:bodyPr>
          <a:lstStyle/>
          <a:p>
            <a:pPr algn="l" eaLnBrk="0" hangingPunct="0">
              <a:spcBef>
                <a:spcPct val="50000"/>
              </a:spcBef>
            </a:pPr>
            <a:r>
              <a:rPr lang="en-US" sz="2400" dirty="0"/>
              <a:t>Weeks after Exposure</a:t>
            </a:r>
          </a:p>
        </p:txBody>
      </p:sp>
      <p:sp>
        <p:nvSpPr>
          <p:cNvPr id="82047" name="Text Box 127"/>
          <p:cNvSpPr txBox="1">
            <a:spLocks noChangeArrowheads="1"/>
          </p:cNvSpPr>
          <p:nvPr/>
        </p:nvSpPr>
        <p:spPr bwMode="auto">
          <a:xfrm>
            <a:off x="419100" y="152400"/>
            <a:ext cx="8724900" cy="1066800"/>
          </a:xfrm>
          <a:prstGeom prst="rect">
            <a:avLst/>
          </a:prstGeom>
          <a:noFill/>
          <a:ln w="9525">
            <a:noFill/>
            <a:miter lim="800000"/>
            <a:headEnd/>
            <a:tailEnd/>
          </a:ln>
        </p:spPr>
        <p:txBody>
          <a:bodyPr>
            <a:spAutoFit/>
          </a:bodyPr>
          <a:lstStyle/>
          <a:p>
            <a:pPr eaLnBrk="0" hangingPunct="0">
              <a:spcBef>
                <a:spcPct val="50000"/>
              </a:spcBef>
            </a:pPr>
            <a:r>
              <a:rPr lang="en-US" sz="3200" dirty="0">
                <a:solidFill>
                  <a:srgbClr val="FFFF00"/>
                </a:solidFill>
              </a:rPr>
              <a:t>Acute Hepatitis B Virus Infection with Recovery Typical Serologic Course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571500" y="6248400"/>
            <a:ext cx="2133600" cy="457200"/>
          </a:xfrm>
          <a:prstGeom prst="rect">
            <a:avLst/>
          </a:prstGeom>
          <a:noFill/>
          <a:ln w="12700">
            <a:noFill/>
            <a:miter lim="800000"/>
            <a:headEnd/>
            <a:tailEnd/>
          </a:ln>
        </p:spPr>
        <p:txBody>
          <a:bodyPr wrap="none" anchor="ctr"/>
          <a:lstStyle/>
          <a:p>
            <a:endParaRPr lang="en-US" dirty="0"/>
          </a:p>
        </p:txBody>
      </p:sp>
      <p:sp>
        <p:nvSpPr>
          <p:cNvPr id="82947" name="Rectangle 3"/>
          <p:cNvSpPr>
            <a:spLocks noChangeArrowheads="1"/>
          </p:cNvSpPr>
          <p:nvPr/>
        </p:nvSpPr>
        <p:spPr bwMode="auto">
          <a:xfrm>
            <a:off x="3314700" y="6248400"/>
            <a:ext cx="3200400" cy="457200"/>
          </a:xfrm>
          <a:prstGeom prst="rect">
            <a:avLst/>
          </a:prstGeom>
          <a:noFill/>
          <a:ln w="12700">
            <a:noFill/>
            <a:miter lim="800000"/>
            <a:headEnd/>
            <a:tailEnd/>
          </a:ln>
        </p:spPr>
        <p:txBody>
          <a:bodyPr wrap="none" anchor="ctr"/>
          <a:lstStyle/>
          <a:p>
            <a:endParaRPr lang="en-US" dirty="0"/>
          </a:p>
        </p:txBody>
      </p:sp>
      <p:sp>
        <p:nvSpPr>
          <p:cNvPr id="82948" name="Rectangle 4"/>
          <p:cNvSpPr>
            <a:spLocks noChangeArrowheads="1"/>
          </p:cNvSpPr>
          <p:nvPr/>
        </p:nvSpPr>
        <p:spPr bwMode="auto">
          <a:xfrm>
            <a:off x="3975100" y="4489450"/>
            <a:ext cx="1787525" cy="363538"/>
          </a:xfrm>
          <a:prstGeom prst="rect">
            <a:avLst/>
          </a:prstGeom>
          <a:noFill/>
          <a:ln w="12700">
            <a:noFill/>
            <a:miter lim="800000"/>
            <a:headEnd/>
            <a:tailEnd/>
          </a:ln>
        </p:spPr>
        <p:txBody>
          <a:bodyPr lIns="90488" tIns="44450" rIns="90488" bIns="44450">
            <a:spAutoFit/>
          </a:bodyPr>
          <a:lstStyle/>
          <a:p>
            <a:pPr algn="l" eaLnBrk="0" hangingPunct="0"/>
            <a:r>
              <a:rPr lang="en-US" sz="1800" dirty="0"/>
              <a:t>IgM anti-HBc</a:t>
            </a:r>
          </a:p>
        </p:txBody>
      </p:sp>
      <p:sp>
        <p:nvSpPr>
          <p:cNvPr id="82949" name="Line 5"/>
          <p:cNvSpPr>
            <a:spLocks noChangeShapeType="1"/>
          </p:cNvSpPr>
          <p:nvPr/>
        </p:nvSpPr>
        <p:spPr bwMode="auto">
          <a:xfrm flipV="1">
            <a:off x="1319213" y="5816600"/>
            <a:ext cx="0" cy="96838"/>
          </a:xfrm>
          <a:prstGeom prst="line">
            <a:avLst/>
          </a:prstGeom>
          <a:noFill/>
          <a:ln w="12700">
            <a:solidFill>
              <a:srgbClr val="000033"/>
            </a:solidFill>
            <a:round/>
            <a:headEnd/>
            <a:tailEnd/>
          </a:ln>
        </p:spPr>
        <p:txBody>
          <a:bodyPr/>
          <a:lstStyle/>
          <a:p>
            <a:endParaRPr lang="en-US" dirty="0"/>
          </a:p>
        </p:txBody>
      </p:sp>
      <p:sp>
        <p:nvSpPr>
          <p:cNvPr id="82950" name="Line 6"/>
          <p:cNvSpPr>
            <a:spLocks noChangeShapeType="1"/>
          </p:cNvSpPr>
          <p:nvPr/>
        </p:nvSpPr>
        <p:spPr bwMode="auto">
          <a:xfrm flipV="1">
            <a:off x="1703388" y="5816600"/>
            <a:ext cx="0" cy="96838"/>
          </a:xfrm>
          <a:prstGeom prst="line">
            <a:avLst/>
          </a:prstGeom>
          <a:noFill/>
          <a:ln w="12700">
            <a:solidFill>
              <a:srgbClr val="000033"/>
            </a:solidFill>
            <a:round/>
            <a:headEnd/>
            <a:tailEnd/>
          </a:ln>
        </p:spPr>
        <p:txBody>
          <a:bodyPr/>
          <a:lstStyle/>
          <a:p>
            <a:endParaRPr lang="en-US" dirty="0"/>
          </a:p>
        </p:txBody>
      </p:sp>
      <p:sp>
        <p:nvSpPr>
          <p:cNvPr id="82951" name="Line 7"/>
          <p:cNvSpPr>
            <a:spLocks noChangeShapeType="1"/>
          </p:cNvSpPr>
          <p:nvPr/>
        </p:nvSpPr>
        <p:spPr bwMode="auto">
          <a:xfrm flipV="1">
            <a:off x="2081213" y="5816600"/>
            <a:ext cx="0" cy="96838"/>
          </a:xfrm>
          <a:prstGeom prst="line">
            <a:avLst/>
          </a:prstGeom>
          <a:noFill/>
          <a:ln w="12700">
            <a:solidFill>
              <a:srgbClr val="000033"/>
            </a:solidFill>
            <a:round/>
            <a:headEnd/>
            <a:tailEnd/>
          </a:ln>
        </p:spPr>
        <p:txBody>
          <a:bodyPr/>
          <a:lstStyle/>
          <a:p>
            <a:endParaRPr lang="en-US" dirty="0"/>
          </a:p>
        </p:txBody>
      </p:sp>
      <p:sp>
        <p:nvSpPr>
          <p:cNvPr id="82952" name="Line 8"/>
          <p:cNvSpPr>
            <a:spLocks noChangeShapeType="1"/>
          </p:cNvSpPr>
          <p:nvPr/>
        </p:nvSpPr>
        <p:spPr bwMode="auto">
          <a:xfrm flipV="1">
            <a:off x="2455863" y="5816600"/>
            <a:ext cx="0" cy="96838"/>
          </a:xfrm>
          <a:prstGeom prst="line">
            <a:avLst/>
          </a:prstGeom>
          <a:noFill/>
          <a:ln w="12700">
            <a:solidFill>
              <a:srgbClr val="000033"/>
            </a:solidFill>
            <a:round/>
            <a:headEnd/>
            <a:tailEnd/>
          </a:ln>
        </p:spPr>
        <p:txBody>
          <a:bodyPr/>
          <a:lstStyle/>
          <a:p>
            <a:endParaRPr lang="en-US" dirty="0"/>
          </a:p>
        </p:txBody>
      </p:sp>
      <p:sp>
        <p:nvSpPr>
          <p:cNvPr id="82953" name="Line 9"/>
          <p:cNvSpPr>
            <a:spLocks noChangeShapeType="1"/>
          </p:cNvSpPr>
          <p:nvPr/>
        </p:nvSpPr>
        <p:spPr bwMode="auto">
          <a:xfrm flipV="1">
            <a:off x="2840038" y="5816600"/>
            <a:ext cx="0" cy="96838"/>
          </a:xfrm>
          <a:prstGeom prst="line">
            <a:avLst/>
          </a:prstGeom>
          <a:noFill/>
          <a:ln w="12700">
            <a:solidFill>
              <a:srgbClr val="000033"/>
            </a:solidFill>
            <a:round/>
            <a:headEnd/>
            <a:tailEnd/>
          </a:ln>
        </p:spPr>
        <p:txBody>
          <a:bodyPr/>
          <a:lstStyle/>
          <a:p>
            <a:endParaRPr lang="en-US" dirty="0"/>
          </a:p>
        </p:txBody>
      </p:sp>
      <p:sp>
        <p:nvSpPr>
          <p:cNvPr id="82954" name="Line 10"/>
          <p:cNvSpPr>
            <a:spLocks noChangeShapeType="1"/>
          </p:cNvSpPr>
          <p:nvPr/>
        </p:nvSpPr>
        <p:spPr bwMode="auto">
          <a:xfrm flipV="1">
            <a:off x="3213100" y="5816600"/>
            <a:ext cx="0" cy="96838"/>
          </a:xfrm>
          <a:prstGeom prst="line">
            <a:avLst/>
          </a:prstGeom>
          <a:noFill/>
          <a:ln w="12700">
            <a:solidFill>
              <a:srgbClr val="000033"/>
            </a:solidFill>
            <a:round/>
            <a:headEnd/>
            <a:tailEnd/>
          </a:ln>
        </p:spPr>
        <p:txBody>
          <a:bodyPr/>
          <a:lstStyle/>
          <a:p>
            <a:endParaRPr lang="en-US" dirty="0"/>
          </a:p>
        </p:txBody>
      </p:sp>
      <p:sp>
        <p:nvSpPr>
          <p:cNvPr id="82955" name="Line 11"/>
          <p:cNvSpPr>
            <a:spLocks noChangeShapeType="1"/>
          </p:cNvSpPr>
          <p:nvPr/>
        </p:nvSpPr>
        <p:spPr bwMode="auto">
          <a:xfrm flipV="1">
            <a:off x="3586163" y="5816600"/>
            <a:ext cx="0" cy="96838"/>
          </a:xfrm>
          <a:prstGeom prst="line">
            <a:avLst/>
          </a:prstGeom>
          <a:noFill/>
          <a:ln w="12700">
            <a:solidFill>
              <a:srgbClr val="000033"/>
            </a:solidFill>
            <a:round/>
            <a:headEnd/>
            <a:tailEnd/>
          </a:ln>
        </p:spPr>
        <p:txBody>
          <a:bodyPr/>
          <a:lstStyle/>
          <a:p>
            <a:endParaRPr lang="en-US" dirty="0"/>
          </a:p>
        </p:txBody>
      </p:sp>
      <p:sp>
        <p:nvSpPr>
          <p:cNvPr id="82956" name="Line 12"/>
          <p:cNvSpPr>
            <a:spLocks noChangeShapeType="1"/>
          </p:cNvSpPr>
          <p:nvPr/>
        </p:nvSpPr>
        <p:spPr bwMode="auto">
          <a:xfrm flipV="1">
            <a:off x="3970338" y="5816600"/>
            <a:ext cx="0" cy="96838"/>
          </a:xfrm>
          <a:prstGeom prst="line">
            <a:avLst/>
          </a:prstGeom>
          <a:noFill/>
          <a:ln w="12700">
            <a:solidFill>
              <a:srgbClr val="000033"/>
            </a:solidFill>
            <a:round/>
            <a:headEnd/>
            <a:tailEnd/>
          </a:ln>
        </p:spPr>
        <p:txBody>
          <a:bodyPr/>
          <a:lstStyle/>
          <a:p>
            <a:endParaRPr lang="en-US" dirty="0"/>
          </a:p>
        </p:txBody>
      </p:sp>
      <p:sp>
        <p:nvSpPr>
          <p:cNvPr id="82957" name="Line 13"/>
          <p:cNvSpPr>
            <a:spLocks noChangeShapeType="1"/>
          </p:cNvSpPr>
          <p:nvPr/>
        </p:nvSpPr>
        <p:spPr bwMode="auto">
          <a:xfrm flipV="1">
            <a:off x="4344988" y="5816600"/>
            <a:ext cx="0" cy="96838"/>
          </a:xfrm>
          <a:prstGeom prst="line">
            <a:avLst/>
          </a:prstGeom>
          <a:noFill/>
          <a:ln w="12700">
            <a:solidFill>
              <a:srgbClr val="000033"/>
            </a:solidFill>
            <a:round/>
            <a:headEnd/>
            <a:tailEnd/>
          </a:ln>
        </p:spPr>
        <p:txBody>
          <a:bodyPr/>
          <a:lstStyle/>
          <a:p>
            <a:endParaRPr lang="en-US" dirty="0"/>
          </a:p>
        </p:txBody>
      </p:sp>
      <p:sp>
        <p:nvSpPr>
          <p:cNvPr id="82958" name="Line 14"/>
          <p:cNvSpPr>
            <a:spLocks noChangeShapeType="1"/>
          </p:cNvSpPr>
          <p:nvPr/>
        </p:nvSpPr>
        <p:spPr bwMode="auto">
          <a:xfrm flipV="1">
            <a:off x="4719638" y="5816600"/>
            <a:ext cx="0" cy="96838"/>
          </a:xfrm>
          <a:prstGeom prst="line">
            <a:avLst/>
          </a:prstGeom>
          <a:noFill/>
          <a:ln w="12700">
            <a:solidFill>
              <a:srgbClr val="000033"/>
            </a:solidFill>
            <a:round/>
            <a:headEnd/>
            <a:tailEnd/>
          </a:ln>
        </p:spPr>
        <p:txBody>
          <a:bodyPr/>
          <a:lstStyle/>
          <a:p>
            <a:endParaRPr lang="en-US" dirty="0"/>
          </a:p>
        </p:txBody>
      </p:sp>
      <p:sp>
        <p:nvSpPr>
          <p:cNvPr id="82959" name="Freeform 15"/>
          <p:cNvSpPr>
            <a:spLocks/>
          </p:cNvSpPr>
          <p:nvPr/>
        </p:nvSpPr>
        <p:spPr bwMode="auto">
          <a:xfrm>
            <a:off x="1120775" y="1339850"/>
            <a:ext cx="26988" cy="4471988"/>
          </a:xfrm>
          <a:custGeom>
            <a:avLst/>
            <a:gdLst>
              <a:gd name="T0" fmla="*/ 12700 w 17"/>
              <a:gd name="T1" fmla="*/ 4440238 h 2817"/>
              <a:gd name="T2" fmla="*/ 25400 w 17"/>
              <a:gd name="T3" fmla="*/ 4456113 h 2817"/>
              <a:gd name="T4" fmla="*/ 25400 w 17"/>
              <a:gd name="T5" fmla="*/ 0 h 2817"/>
              <a:gd name="T6" fmla="*/ 0 w 17"/>
              <a:gd name="T7" fmla="*/ 0 h 2817"/>
              <a:gd name="T8" fmla="*/ 0 w 17"/>
              <a:gd name="T9" fmla="*/ 4456113 h 2817"/>
              <a:gd name="T10" fmla="*/ 12700 w 17"/>
              <a:gd name="T11" fmla="*/ 4470401 h 2817"/>
              <a:gd name="T12" fmla="*/ 0 w 17"/>
              <a:gd name="T13" fmla="*/ 4456113 h 2817"/>
              <a:gd name="T14" fmla="*/ 0 w 17"/>
              <a:gd name="T15" fmla="*/ 4470401 h 2817"/>
              <a:gd name="T16" fmla="*/ 12700 w 17"/>
              <a:gd name="T17" fmla="*/ 4470401 h 2817"/>
              <a:gd name="T18" fmla="*/ 12700 w 17"/>
              <a:gd name="T19" fmla="*/ 4440238 h 2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17"/>
              <a:gd name="T32" fmla="*/ 17 w 17"/>
              <a:gd name="T33" fmla="*/ 2817 h 2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17">
                <a:moveTo>
                  <a:pt x="8" y="2797"/>
                </a:moveTo>
                <a:lnTo>
                  <a:pt x="16" y="2807"/>
                </a:lnTo>
                <a:lnTo>
                  <a:pt x="16" y="0"/>
                </a:lnTo>
                <a:lnTo>
                  <a:pt x="0" y="0"/>
                </a:lnTo>
                <a:lnTo>
                  <a:pt x="0" y="2807"/>
                </a:lnTo>
                <a:lnTo>
                  <a:pt x="8" y="2816"/>
                </a:lnTo>
                <a:lnTo>
                  <a:pt x="0" y="2807"/>
                </a:lnTo>
                <a:lnTo>
                  <a:pt x="0" y="2816"/>
                </a:lnTo>
                <a:lnTo>
                  <a:pt x="8" y="2816"/>
                </a:lnTo>
                <a:lnTo>
                  <a:pt x="8" y="2797"/>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2960" name="Freeform 16"/>
          <p:cNvSpPr>
            <a:spLocks/>
          </p:cNvSpPr>
          <p:nvPr/>
        </p:nvSpPr>
        <p:spPr bwMode="auto">
          <a:xfrm>
            <a:off x="1135063" y="5789613"/>
            <a:ext cx="7519987" cy="26987"/>
          </a:xfrm>
          <a:custGeom>
            <a:avLst/>
            <a:gdLst>
              <a:gd name="T0" fmla="*/ 7518400 w 4737"/>
              <a:gd name="T1" fmla="*/ 12700 h 17"/>
              <a:gd name="T2" fmla="*/ 7518400 w 4737"/>
              <a:gd name="T3" fmla="*/ 0 h 17"/>
              <a:gd name="T4" fmla="*/ 0 w 4737"/>
              <a:gd name="T5" fmla="*/ 0 h 17"/>
              <a:gd name="T6" fmla="*/ 0 w 4737"/>
              <a:gd name="T7" fmla="*/ 25400 h 17"/>
              <a:gd name="T8" fmla="*/ 7518400 w 4737"/>
              <a:gd name="T9" fmla="*/ 25400 h 17"/>
              <a:gd name="T10" fmla="*/ 7518400 w 4737"/>
              <a:gd name="T11" fmla="*/ 12700 h 17"/>
              <a:gd name="T12" fmla="*/ 0 60000 65536"/>
              <a:gd name="T13" fmla="*/ 0 60000 65536"/>
              <a:gd name="T14" fmla="*/ 0 60000 65536"/>
              <a:gd name="T15" fmla="*/ 0 60000 65536"/>
              <a:gd name="T16" fmla="*/ 0 60000 65536"/>
              <a:gd name="T17" fmla="*/ 0 60000 65536"/>
              <a:gd name="T18" fmla="*/ 0 w 4737"/>
              <a:gd name="T19" fmla="*/ 0 h 17"/>
              <a:gd name="T20" fmla="*/ 4737 w 473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37" h="17">
                <a:moveTo>
                  <a:pt x="4736" y="8"/>
                </a:moveTo>
                <a:lnTo>
                  <a:pt x="4736" y="0"/>
                </a:lnTo>
                <a:lnTo>
                  <a:pt x="0" y="0"/>
                </a:lnTo>
                <a:lnTo>
                  <a:pt x="0" y="16"/>
                </a:lnTo>
                <a:lnTo>
                  <a:pt x="4736" y="16"/>
                </a:lnTo>
                <a:lnTo>
                  <a:pt x="4736" y="8"/>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2961" name="Line 17"/>
          <p:cNvSpPr>
            <a:spLocks noChangeShapeType="1"/>
          </p:cNvSpPr>
          <p:nvPr/>
        </p:nvSpPr>
        <p:spPr bwMode="auto">
          <a:xfrm flipV="1">
            <a:off x="1304925" y="5805488"/>
            <a:ext cx="0" cy="95250"/>
          </a:xfrm>
          <a:prstGeom prst="line">
            <a:avLst/>
          </a:prstGeom>
          <a:noFill/>
          <a:ln w="12700">
            <a:solidFill>
              <a:srgbClr val="FFFFFF"/>
            </a:solidFill>
            <a:round/>
            <a:headEnd/>
            <a:tailEnd/>
          </a:ln>
        </p:spPr>
        <p:txBody>
          <a:bodyPr/>
          <a:lstStyle/>
          <a:p>
            <a:endParaRPr lang="en-US" dirty="0"/>
          </a:p>
        </p:txBody>
      </p:sp>
      <p:sp>
        <p:nvSpPr>
          <p:cNvPr id="82962" name="Line 18"/>
          <p:cNvSpPr>
            <a:spLocks noChangeShapeType="1"/>
          </p:cNvSpPr>
          <p:nvPr/>
        </p:nvSpPr>
        <p:spPr bwMode="auto">
          <a:xfrm flipV="1">
            <a:off x="1689100" y="5805488"/>
            <a:ext cx="0" cy="95250"/>
          </a:xfrm>
          <a:prstGeom prst="line">
            <a:avLst/>
          </a:prstGeom>
          <a:noFill/>
          <a:ln w="12700">
            <a:solidFill>
              <a:srgbClr val="FFFFFF"/>
            </a:solidFill>
            <a:round/>
            <a:headEnd/>
            <a:tailEnd/>
          </a:ln>
        </p:spPr>
        <p:txBody>
          <a:bodyPr/>
          <a:lstStyle/>
          <a:p>
            <a:endParaRPr lang="en-US" dirty="0"/>
          </a:p>
        </p:txBody>
      </p:sp>
      <p:sp>
        <p:nvSpPr>
          <p:cNvPr id="82963" name="Line 19"/>
          <p:cNvSpPr>
            <a:spLocks noChangeShapeType="1"/>
          </p:cNvSpPr>
          <p:nvPr/>
        </p:nvSpPr>
        <p:spPr bwMode="auto">
          <a:xfrm flipV="1">
            <a:off x="2066925" y="5805488"/>
            <a:ext cx="0" cy="95250"/>
          </a:xfrm>
          <a:prstGeom prst="line">
            <a:avLst/>
          </a:prstGeom>
          <a:noFill/>
          <a:ln w="12700">
            <a:solidFill>
              <a:srgbClr val="FFFFFF"/>
            </a:solidFill>
            <a:round/>
            <a:headEnd/>
            <a:tailEnd/>
          </a:ln>
        </p:spPr>
        <p:txBody>
          <a:bodyPr/>
          <a:lstStyle/>
          <a:p>
            <a:endParaRPr lang="en-US" dirty="0"/>
          </a:p>
        </p:txBody>
      </p:sp>
      <p:sp>
        <p:nvSpPr>
          <p:cNvPr id="82964" name="Line 20"/>
          <p:cNvSpPr>
            <a:spLocks noChangeShapeType="1"/>
          </p:cNvSpPr>
          <p:nvPr/>
        </p:nvSpPr>
        <p:spPr bwMode="auto">
          <a:xfrm flipV="1">
            <a:off x="2441575" y="5805488"/>
            <a:ext cx="0" cy="95250"/>
          </a:xfrm>
          <a:prstGeom prst="line">
            <a:avLst/>
          </a:prstGeom>
          <a:noFill/>
          <a:ln w="12700">
            <a:solidFill>
              <a:srgbClr val="FFFFFF"/>
            </a:solidFill>
            <a:round/>
            <a:headEnd/>
            <a:tailEnd/>
          </a:ln>
        </p:spPr>
        <p:txBody>
          <a:bodyPr/>
          <a:lstStyle/>
          <a:p>
            <a:endParaRPr lang="en-US" dirty="0"/>
          </a:p>
        </p:txBody>
      </p:sp>
      <p:sp>
        <p:nvSpPr>
          <p:cNvPr id="82965" name="Line 21"/>
          <p:cNvSpPr>
            <a:spLocks noChangeShapeType="1"/>
          </p:cNvSpPr>
          <p:nvPr/>
        </p:nvSpPr>
        <p:spPr bwMode="auto">
          <a:xfrm flipV="1">
            <a:off x="2824163" y="5805488"/>
            <a:ext cx="0" cy="95250"/>
          </a:xfrm>
          <a:prstGeom prst="line">
            <a:avLst/>
          </a:prstGeom>
          <a:noFill/>
          <a:ln w="12700">
            <a:solidFill>
              <a:srgbClr val="FFFFFF"/>
            </a:solidFill>
            <a:round/>
            <a:headEnd/>
            <a:tailEnd/>
          </a:ln>
        </p:spPr>
        <p:txBody>
          <a:bodyPr/>
          <a:lstStyle/>
          <a:p>
            <a:endParaRPr lang="en-US" dirty="0"/>
          </a:p>
        </p:txBody>
      </p:sp>
      <p:sp>
        <p:nvSpPr>
          <p:cNvPr id="82966" name="Line 22"/>
          <p:cNvSpPr>
            <a:spLocks noChangeShapeType="1"/>
          </p:cNvSpPr>
          <p:nvPr/>
        </p:nvSpPr>
        <p:spPr bwMode="auto">
          <a:xfrm flipV="1">
            <a:off x="3198813" y="5805488"/>
            <a:ext cx="0" cy="95250"/>
          </a:xfrm>
          <a:prstGeom prst="line">
            <a:avLst/>
          </a:prstGeom>
          <a:noFill/>
          <a:ln w="12700">
            <a:solidFill>
              <a:srgbClr val="FFFFFF"/>
            </a:solidFill>
            <a:round/>
            <a:headEnd/>
            <a:tailEnd/>
          </a:ln>
        </p:spPr>
        <p:txBody>
          <a:bodyPr/>
          <a:lstStyle/>
          <a:p>
            <a:endParaRPr lang="en-US" dirty="0"/>
          </a:p>
        </p:txBody>
      </p:sp>
      <p:sp>
        <p:nvSpPr>
          <p:cNvPr id="82967" name="Line 23"/>
          <p:cNvSpPr>
            <a:spLocks noChangeShapeType="1"/>
          </p:cNvSpPr>
          <p:nvPr/>
        </p:nvSpPr>
        <p:spPr bwMode="auto">
          <a:xfrm flipV="1">
            <a:off x="3573463" y="5805488"/>
            <a:ext cx="0" cy="95250"/>
          </a:xfrm>
          <a:prstGeom prst="line">
            <a:avLst/>
          </a:prstGeom>
          <a:noFill/>
          <a:ln w="12700">
            <a:solidFill>
              <a:srgbClr val="FFFFFF"/>
            </a:solidFill>
            <a:round/>
            <a:headEnd/>
            <a:tailEnd/>
          </a:ln>
        </p:spPr>
        <p:txBody>
          <a:bodyPr/>
          <a:lstStyle/>
          <a:p>
            <a:endParaRPr lang="en-US" dirty="0"/>
          </a:p>
        </p:txBody>
      </p:sp>
      <p:sp>
        <p:nvSpPr>
          <p:cNvPr id="82968" name="Line 24"/>
          <p:cNvSpPr>
            <a:spLocks noChangeShapeType="1"/>
          </p:cNvSpPr>
          <p:nvPr/>
        </p:nvSpPr>
        <p:spPr bwMode="auto">
          <a:xfrm flipV="1">
            <a:off x="3956050" y="5805488"/>
            <a:ext cx="0" cy="95250"/>
          </a:xfrm>
          <a:prstGeom prst="line">
            <a:avLst/>
          </a:prstGeom>
          <a:noFill/>
          <a:ln w="12700">
            <a:solidFill>
              <a:srgbClr val="FFFFFF"/>
            </a:solidFill>
            <a:round/>
            <a:headEnd/>
            <a:tailEnd/>
          </a:ln>
        </p:spPr>
        <p:txBody>
          <a:bodyPr/>
          <a:lstStyle/>
          <a:p>
            <a:endParaRPr lang="en-US" dirty="0"/>
          </a:p>
        </p:txBody>
      </p:sp>
      <p:sp>
        <p:nvSpPr>
          <p:cNvPr id="82969" name="Line 25"/>
          <p:cNvSpPr>
            <a:spLocks noChangeShapeType="1"/>
          </p:cNvSpPr>
          <p:nvPr/>
        </p:nvSpPr>
        <p:spPr bwMode="auto">
          <a:xfrm flipV="1">
            <a:off x="4330700" y="5805488"/>
            <a:ext cx="0" cy="95250"/>
          </a:xfrm>
          <a:prstGeom prst="line">
            <a:avLst/>
          </a:prstGeom>
          <a:noFill/>
          <a:ln w="12700">
            <a:solidFill>
              <a:srgbClr val="FFFFFF"/>
            </a:solidFill>
            <a:round/>
            <a:headEnd/>
            <a:tailEnd/>
          </a:ln>
        </p:spPr>
        <p:txBody>
          <a:bodyPr/>
          <a:lstStyle/>
          <a:p>
            <a:endParaRPr lang="en-US" dirty="0"/>
          </a:p>
        </p:txBody>
      </p:sp>
      <p:sp>
        <p:nvSpPr>
          <p:cNvPr id="82970" name="Line 26"/>
          <p:cNvSpPr>
            <a:spLocks noChangeShapeType="1"/>
          </p:cNvSpPr>
          <p:nvPr/>
        </p:nvSpPr>
        <p:spPr bwMode="auto">
          <a:xfrm flipV="1">
            <a:off x="4705350" y="5805488"/>
            <a:ext cx="0" cy="95250"/>
          </a:xfrm>
          <a:prstGeom prst="line">
            <a:avLst/>
          </a:prstGeom>
          <a:noFill/>
          <a:ln w="12700">
            <a:solidFill>
              <a:srgbClr val="FFFFFF"/>
            </a:solidFill>
            <a:round/>
            <a:headEnd/>
            <a:tailEnd/>
          </a:ln>
        </p:spPr>
        <p:txBody>
          <a:bodyPr/>
          <a:lstStyle/>
          <a:p>
            <a:endParaRPr lang="en-US" dirty="0"/>
          </a:p>
        </p:txBody>
      </p:sp>
      <p:sp>
        <p:nvSpPr>
          <p:cNvPr id="82971" name="Line 27"/>
          <p:cNvSpPr>
            <a:spLocks noChangeShapeType="1"/>
          </p:cNvSpPr>
          <p:nvPr/>
        </p:nvSpPr>
        <p:spPr bwMode="auto">
          <a:xfrm flipV="1">
            <a:off x="5462588" y="5811838"/>
            <a:ext cx="0" cy="96837"/>
          </a:xfrm>
          <a:prstGeom prst="line">
            <a:avLst/>
          </a:prstGeom>
          <a:noFill/>
          <a:ln w="12700">
            <a:solidFill>
              <a:srgbClr val="FFFFFF"/>
            </a:solidFill>
            <a:round/>
            <a:headEnd/>
            <a:tailEnd/>
          </a:ln>
        </p:spPr>
        <p:txBody>
          <a:bodyPr/>
          <a:lstStyle/>
          <a:p>
            <a:endParaRPr lang="en-US" dirty="0"/>
          </a:p>
        </p:txBody>
      </p:sp>
      <p:sp>
        <p:nvSpPr>
          <p:cNvPr id="82972" name="Freeform 28"/>
          <p:cNvSpPr>
            <a:spLocks/>
          </p:cNvSpPr>
          <p:nvPr/>
        </p:nvSpPr>
        <p:spPr bwMode="auto">
          <a:xfrm>
            <a:off x="7153275" y="1976438"/>
            <a:ext cx="1538288" cy="255587"/>
          </a:xfrm>
          <a:custGeom>
            <a:avLst/>
            <a:gdLst>
              <a:gd name="T0" fmla="*/ 0 w 969"/>
              <a:gd name="T1" fmla="*/ 254000 h 161"/>
              <a:gd name="T2" fmla="*/ 1536700 w 969"/>
              <a:gd name="T3" fmla="*/ 254000 h 161"/>
              <a:gd name="T4" fmla="*/ 1536700 w 969"/>
              <a:gd name="T5" fmla="*/ 0 h 161"/>
              <a:gd name="T6" fmla="*/ 0 w 969"/>
              <a:gd name="T7" fmla="*/ 0 h 161"/>
              <a:gd name="T8" fmla="*/ 0 w 969"/>
              <a:gd name="T9" fmla="*/ 254000 h 161"/>
              <a:gd name="T10" fmla="*/ 0 60000 65536"/>
              <a:gd name="T11" fmla="*/ 0 60000 65536"/>
              <a:gd name="T12" fmla="*/ 0 60000 65536"/>
              <a:gd name="T13" fmla="*/ 0 60000 65536"/>
              <a:gd name="T14" fmla="*/ 0 60000 65536"/>
              <a:gd name="T15" fmla="*/ 0 w 969"/>
              <a:gd name="T16" fmla="*/ 0 h 161"/>
              <a:gd name="T17" fmla="*/ 969 w 969"/>
              <a:gd name="T18" fmla="*/ 161 h 161"/>
            </a:gdLst>
            <a:ahLst/>
            <a:cxnLst>
              <a:cxn ang="T10">
                <a:pos x="T0" y="T1"/>
              </a:cxn>
              <a:cxn ang="T11">
                <a:pos x="T2" y="T3"/>
              </a:cxn>
              <a:cxn ang="T12">
                <a:pos x="T4" y="T5"/>
              </a:cxn>
              <a:cxn ang="T13">
                <a:pos x="T6" y="T7"/>
              </a:cxn>
              <a:cxn ang="T14">
                <a:pos x="T8" y="T9"/>
              </a:cxn>
            </a:cxnLst>
            <a:rect l="T15" t="T16" r="T17" b="T18"/>
            <a:pathLst>
              <a:path w="969" h="161">
                <a:moveTo>
                  <a:pt x="0" y="160"/>
                </a:moveTo>
                <a:lnTo>
                  <a:pt x="968" y="160"/>
                </a:lnTo>
                <a:lnTo>
                  <a:pt x="968" y="0"/>
                </a:lnTo>
                <a:lnTo>
                  <a:pt x="0" y="0"/>
                </a:lnTo>
                <a:lnTo>
                  <a:pt x="0" y="160"/>
                </a:lnTo>
              </a:path>
            </a:pathLst>
          </a:custGeom>
          <a:solidFill>
            <a:srgbClr val="FF00AB"/>
          </a:solidFill>
          <a:ln w="12700" cap="rnd" cmpd="sng">
            <a:noFill/>
            <a:prstDash val="solid"/>
            <a:round/>
            <a:headEnd type="none" w="med" len="med"/>
            <a:tailEnd type="none" w="med" len="med"/>
          </a:ln>
        </p:spPr>
        <p:txBody>
          <a:bodyPr/>
          <a:lstStyle/>
          <a:p>
            <a:endParaRPr lang="en-US" dirty="0"/>
          </a:p>
        </p:txBody>
      </p:sp>
      <p:sp>
        <p:nvSpPr>
          <p:cNvPr id="82973" name="Freeform 29"/>
          <p:cNvSpPr>
            <a:spLocks/>
          </p:cNvSpPr>
          <p:nvPr/>
        </p:nvSpPr>
        <p:spPr bwMode="auto">
          <a:xfrm>
            <a:off x="2066925" y="1976438"/>
            <a:ext cx="5013325" cy="255587"/>
          </a:xfrm>
          <a:custGeom>
            <a:avLst/>
            <a:gdLst>
              <a:gd name="T0" fmla="*/ 0 w 3158"/>
              <a:gd name="T1" fmla="*/ 254000 h 161"/>
              <a:gd name="T2" fmla="*/ 5011738 w 3158"/>
              <a:gd name="T3" fmla="*/ 254000 h 161"/>
              <a:gd name="T4" fmla="*/ 5011738 w 3158"/>
              <a:gd name="T5" fmla="*/ 0 h 161"/>
              <a:gd name="T6" fmla="*/ 0 w 3158"/>
              <a:gd name="T7" fmla="*/ 0 h 161"/>
              <a:gd name="T8" fmla="*/ 0 w 3158"/>
              <a:gd name="T9" fmla="*/ 254000 h 161"/>
              <a:gd name="T10" fmla="*/ 0 60000 65536"/>
              <a:gd name="T11" fmla="*/ 0 60000 65536"/>
              <a:gd name="T12" fmla="*/ 0 60000 65536"/>
              <a:gd name="T13" fmla="*/ 0 60000 65536"/>
              <a:gd name="T14" fmla="*/ 0 60000 65536"/>
              <a:gd name="T15" fmla="*/ 0 w 3158"/>
              <a:gd name="T16" fmla="*/ 0 h 161"/>
              <a:gd name="T17" fmla="*/ 3158 w 3158"/>
              <a:gd name="T18" fmla="*/ 161 h 161"/>
            </a:gdLst>
            <a:ahLst/>
            <a:cxnLst>
              <a:cxn ang="T10">
                <a:pos x="T0" y="T1"/>
              </a:cxn>
              <a:cxn ang="T11">
                <a:pos x="T2" y="T3"/>
              </a:cxn>
              <a:cxn ang="T12">
                <a:pos x="T4" y="T5"/>
              </a:cxn>
              <a:cxn ang="T13">
                <a:pos x="T6" y="T7"/>
              </a:cxn>
              <a:cxn ang="T14">
                <a:pos x="T8" y="T9"/>
              </a:cxn>
            </a:cxnLst>
            <a:rect l="T15" t="T16" r="T17" b="T18"/>
            <a:pathLst>
              <a:path w="3158" h="161">
                <a:moveTo>
                  <a:pt x="0" y="160"/>
                </a:moveTo>
                <a:lnTo>
                  <a:pt x="3157" y="160"/>
                </a:lnTo>
                <a:lnTo>
                  <a:pt x="3157" y="0"/>
                </a:lnTo>
                <a:lnTo>
                  <a:pt x="0" y="0"/>
                </a:lnTo>
                <a:lnTo>
                  <a:pt x="0" y="160"/>
                </a:lnTo>
              </a:path>
            </a:pathLst>
          </a:custGeom>
          <a:solidFill>
            <a:srgbClr val="FF00AB"/>
          </a:solidFill>
          <a:ln w="12700" cap="rnd" cmpd="sng">
            <a:noFill/>
            <a:prstDash val="solid"/>
            <a:round/>
            <a:headEnd type="none" w="med" len="med"/>
            <a:tailEnd type="none" w="med" len="med"/>
          </a:ln>
        </p:spPr>
        <p:txBody>
          <a:bodyPr/>
          <a:lstStyle/>
          <a:p>
            <a:endParaRPr lang="en-US" dirty="0"/>
          </a:p>
        </p:txBody>
      </p:sp>
      <p:sp>
        <p:nvSpPr>
          <p:cNvPr id="82974" name="Freeform 30"/>
          <p:cNvSpPr>
            <a:spLocks/>
          </p:cNvSpPr>
          <p:nvPr/>
        </p:nvSpPr>
        <p:spPr bwMode="auto">
          <a:xfrm>
            <a:off x="1844675" y="4641850"/>
            <a:ext cx="276225" cy="1158875"/>
          </a:xfrm>
          <a:custGeom>
            <a:avLst/>
            <a:gdLst>
              <a:gd name="T0" fmla="*/ 247650 w 174"/>
              <a:gd name="T1" fmla="*/ 0 h 730"/>
              <a:gd name="T2" fmla="*/ 246063 w 174"/>
              <a:gd name="T3" fmla="*/ 1588 h 730"/>
              <a:gd name="T4" fmla="*/ 0 w 174"/>
              <a:gd name="T5" fmla="*/ 1150938 h 730"/>
              <a:gd name="T6" fmla="*/ 28575 w 174"/>
              <a:gd name="T7" fmla="*/ 1157288 h 730"/>
              <a:gd name="T8" fmla="*/ 274638 w 174"/>
              <a:gd name="T9" fmla="*/ 7938 h 730"/>
              <a:gd name="T10" fmla="*/ 273050 w 174"/>
              <a:gd name="T11" fmla="*/ 9525 h 730"/>
              <a:gd name="T12" fmla="*/ 247650 w 174"/>
              <a:gd name="T13" fmla="*/ 0 h 730"/>
              <a:gd name="T14" fmla="*/ 246063 w 174"/>
              <a:gd name="T15" fmla="*/ 1588 h 730"/>
              <a:gd name="T16" fmla="*/ 247650 w 174"/>
              <a:gd name="T17" fmla="*/ 0 h 7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730"/>
              <a:gd name="T29" fmla="*/ 174 w 174"/>
              <a:gd name="T30" fmla="*/ 730 h 7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730">
                <a:moveTo>
                  <a:pt x="156" y="0"/>
                </a:moveTo>
                <a:lnTo>
                  <a:pt x="155" y="1"/>
                </a:lnTo>
                <a:lnTo>
                  <a:pt x="0" y="725"/>
                </a:lnTo>
                <a:lnTo>
                  <a:pt x="18" y="729"/>
                </a:lnTo>
                <a:lnTo>
                  <a:pt x="173" y="5"/>
                </a:lnTo>
                <a:lnTo>
                  <a:pt x="172" y="6"/>
                </a:lnTo>
                <a:lnTo>
                  <a:pt x="156" y="0"/>
                </a:lnTo>
                <a:lnTo>
                  <a:pt x="155" y="1"/>
                </a:lnTo>
                <a:lnTo>
                  <a:pt x="15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75" name="Freeform 31"/>
          <p:cNvSpPr>
            <a:spLocks/>
          </p:cNvSpPr>
          <p:nvPr/>
        </p:nvSpPr>
        <p:spPr bwMode="auto">
          <a:xfrm>
            <a:off x="2100263" y="4425950"/>
            <a:ext cx="79375" cy="217488"/>
          </a:xfrm>
          <a:custGeom>
            <a:avLst/>
            <a:gdLst>
              <a:gd name="T0" fmla="*/ 53975 w 50"/>
              <a:gd name="T1" fmla="*/ 0 h 137"/>
              <a:gd name="T2" fmla="*/ 0 w 50"/>
              <a:gd name="T3" fmla="*/ 206375 h 137"/>
              <a:gd name="T4" fmla="*/ 23812 w 50"/>
              <a:gd name="T5" fmla="*/ 215900 h 137"/>
              <a:gd name="T6" fmla="*/ 77788 w 50"/>
              <a:gd name="T7" fmla="*/ 7938 h 137"/>
              <a:gd name="T8" fmla="*/ 53975 w 50"/>
              <a:gd name="T9" fmla="*/ 0 h 137"/>
              <a:gd name="T10" fmla="*/ 0 60000 65536"/>
              <a:gd name="T11" fmla="*/ 0 60000 65536"/>
              <a:gd name="T12" fmla="*/ 0 60000 65536"/>
              <a:gd name="T13" fmla="*/ 0 60000 65536"/>
              <a:gd name="T14" fmla="*/ 0 60000 65536"/>
              <a:gd name="T15" fmla="*/ 0 w 50"/>
              <a:gd name="T16" fmla="*/ 0 h 137"/>
              <a:gd name="T17" fmla="*/ 50 w 50"/>
              <a:gd name="T18" fmla="*/ 137 h 137"/>
            </a:gdLst>
            <a:ahLst/>
            <a:cxnLst>
              <a:cxn ang="T10">
                <a:pos x="T0" y="T1"/>
              </a:cxn>
              <a:cxn ang="T11">
                <a:pos x="T2" y="T3"/>
              </a:cxn>
              <a:cxn ang="T12">
                <a:pos x="T4" y="T5"/>
              </a:cxn>
              <a:cxn ang="T13">
                <a:pos x="T6" y="T7"/>
              </a:cxn>
              <a:cxn ang="T14">
                <a:pos x="T8" y="T9"/>
              </a:cxn>
            </a:cxnLst>
            <a:rect l="T15" t="T16" r="T17" b="T18"/>
            <a:pathLst>
              <a:path w="50" h="137">
                <a:moveTo>
                  <a:pt x="34" y="0"/>
                </a:moveTo>
                <a:lnTo>
                  <a:pt x="0" y="130"/>
                </a:lnTo>
                <a:lnTo>
                  <a:pt x="15" y="136"/>
                </a:lnTo>
                <a:lnTo>
                  <a:pt x="49" y="5"/>
                </a:lnTo>
                <a:lnTo>
                  <a:pt x="34"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76" name="Freeform 32"/>
          <p:cNvSpPr>
            <a:spLocks/>
          </p:cNvSpPr>
          <p:nvPr/>
        </p:nvSpPr>
        <p:spPr bwMode="auto">
          <a:xfrm>
            <a:off x="2160588" y="4217988"/>
            <a:ext cx="84137" cy="207962"/>
          </a:xfrm>
          <a:custGeom>
            <a:avLst/>
            <a:gdLst>
              <a:gd name="T0" fmla="*/ 58737 w 53"/>
              <a:gd name="T1" fmla="*/ 0 h 131"/>
              <a:gd name="T2" fmla="*/ 0 w 53"/>
              <a:gd name="T3" fmla="*/ 198437 h 131"/>
              <a:gd name="T4" fmla="*/ 23812 w 53"/>
              <a:gd name="T5" fmla="*/ 206375 h 131"/>
              <a:gd name="T6" fmla="*/ 82550 w 53"/>
              <a:gd name="T7" fmla="*/ 9525 h 131"/>
              <a:gd name="T8" fmla="*/ 58737 w 53"/>
              <a:gd name="T9" fmla="*/ 0 h 131"/>
              <a:gd name="T10" fmla="*/ 0 60000 65536"/>
              <a:gd name="T11" fmla="*/ 0 60000 65536"/>
              <a:gd name="T12" fmla="*/ 0 60000 65536"/>
              <a:gd name="T13" fmla="*/ 0 60000 65536"/>
              <a:gd name="T14" fmla="*/ 0 60000 65536"/>
              <a:gd name="T15" fmla="*/ 0 w 53"/>
              <a:gd name="T16" fmla="*/ 0 h 131"/>
              <a:gd name="T17" fmla="*/ 53 w 53"/>
              <a:gd name="T18" fmla="*/ 131 h 131"/>
            </a:gdLst>
            <a:ahLst/>
            <a:cxnLst>
              <a:cxn ang="T10">
                <a:pos x="T0" y="T1"/>
              </a:cxn>
              <a:cxn ang="T11">
                <a:pos x="T2" y="T3"/>
              </a:cxn>
              <a:cxn ang="T12">
                <a:pos x="T4" y="T5"/>
              </a:cxn>
              <a:cxn ang="T13">
                <a:pos x="T6" y="T7"/>
              </a:cxn>
              <a:cxn ang="T14">
                <a:pos x="T8" y="T9"/>
              </a:cxn>
            </a:cxnLst>
            <a:rect l="T15" t="T16" r="T17" b="T18"/>
            <a:pathLst>
              <a:path w="53" h="131">
                <a:moveTo>
                  <a:pt x="37" y="0"/>
                </a:moveTo>
                <a:lnTo>
                  <a:pt x="0" y="125"/>
                </a:lnTo>
                <a:lnTo>
                  <a:pt x="15" y="130"/>
                </a:lnTo>
                <a:lnTo>
                  <a:pt x="52" y="6"/>
                </a:lnTo>
                <a:lnTo>
                  <a:pt x="3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77" name="Freeform 33"/>
          <p:cNvSpPr>
            <a:spLocks/>
          </p:cNvSpPr>
          <p:nvPr/>
        </p:nvSpPr>
        <p:spPr bwMode="auto">
          <a:xfrm>
            <a:off x="2225675" y="3981450"/>
            <a:ext cx="101600" cy="238125"/>
          </a:xfrm>
          <a:custGeom>
            <a:avLst/>
            <a:gdLst>
              <a:gd name="T0" fmla="*/ 74612 w 64"/>
              <a:gd name="T1" fmla="*/ 1588 h 150"/>
              <a:gd name="T2" fmla="*/ 74612 w 64"/>
              <a:gd name="T3" fmla="*/ 0 h 150"/>
              <a:gd name="T4" fmla="*/ 0 w 64"/>
              <a:gd name="T5" fmla="*/ 227013 h 150"/>
              <a:gd name="T6" fmla="*/ 25400 w 64"/>
              <a:gd name="T7" fmla="*/ 236538 h 150"/>
              <a:gd name="T8" fmla="*/ 100012 w 64"/>
              <a:gd name="T9" fmla="*/ 11112 h 150"/>
              <a:gd name="T10" fmla="*/ 100012 w 64"/>
              <a:gd name="T11" fmla="*/ 9525 h 150"/>
              <a:gd name="T12" fmla="*/ 100012 w 64"/>
              <a:gd name="T13" fmla="*/ 11112 h 150"/>
              <a:gd name="T14" fmla="*/ 100012 w 64"/>
              <a:gd name="T15" fmla="*/ 9525 h 150"/>
              <a:gd name="T16" fmla="*/ 74612 w 64"/>
              <a:gd name="T17" fmla="*/ 1588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50"/>
              <a:gd name="T29" fmla="*/ 64 w 6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50">
                <a:moveTo>
                  <a:pt x="47" y="1"/>
                </a:moveTo>
                <a:lnTo>
                  <a:pt x="47" y="0"/>
                </a:lnTo>
                <a:lnTo>
                  <a:pt x="0" y="143"/>
                </a:lnTo>
                <a:lnTo>
                  <a:pt x="16" y="149"/>
                </a:lnTo>
                <a:lnTo>
                  <a:pt x="63" y="7"/>
                </a:lnTo>
                <a:lnTo>
                  <a:pt x="63" y="6"/>
                </a:lnTo>
                <a:lnTo>
                  <a:pt x="63" y="7"/>
                </a:lnTo>
                <a:lnTo>
                  <a:pt x="63" y="6"/>
                </a:lnTo>
                <a:lnTo>
                  <a:pt x="47" y="1"/>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78" name="Freeform 34"/>
          <p:cNvSpPr>
            <a:spLocks/>
          </p:cNvSpPr>
          <p:nvPr/>
        </p:nvSpPr>
        <p:spPr bwMode="auto">
          <a:xfrm>
            <a:off x="2308225" y="3792538"/>
            <a:ext cx="82550" cy="190500"/>
          </a:xfrm>
          <a:custGeom>
            <a:avLst/>
            <a:gdLst>
              <a:gd name="T0" fmla="*/ 57150 w 52"/>
              <a:gd name="T1" fmla="*/ 0 h 120"/>
              <a:gd name="T2" fmla="*/ 57150 w 52"/>
              <a:gd name="T3" fmla="*/ 1588 h 120"/>
              <a:gd name="T4" fmla="*/ 0 w 52"/>
              <a:gd name="T5" fmla="*/ 180975 h 120"/>
              <a:gd name="T6" fmla="*/ 23812 w 52"/>
              <a:gd name="T7" fmla="*/ 188913 h 120"/>
              <a:gd name="T8" fmla="*/ 80963 w 52"/>
              <a:gd name="T9" fmla="*/ 9525 h 120"/>
              <a:gd name="T10" fmla="*/ 80963 w 52"/>
              <a:gd name="T11" fmla="*/ 11113 h 120"/>
              <a:gd name="T12" fmla="*/ 57150 w 52"/>
              <a:gd name="T13" fmla="*/ 0 h 120"/>
              <a:gd name="T14" fmla="*/ 57150 w 52"/>
              <a:gd name="T15" fmla="*/ 1588 h 120"/>
              <a:gd name="T16" fmla="*/ 57150 w 52"/>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120"/>
              <a:gd name="T29" fmla="*/ 52 w 52"/>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120">
                <a:moveTo>
                  <a:pt x="36" y="0"/>
                </a:moveTo>
                <a:lnTo>
                  <a:pt x="36" y="1"/>
                </a:lnTo>
                <a:lnTo>
                  <a:pt x="0" y="114"/>
                </a:lnTo>
                <a:lnTo>
                  <a:pt x="15" y="119"/>
                </a:lnTo>
                <a:lnTo>
                  <a:pt x="51" y="6"/>
                </a:lnTo>
                <a:lnTo>
                  <a:pt x="51" y="7"/>
                </a:lnTo>
                <a:lnTo>
                  <a:pt x="36" y="0"/>
                </a:lnTo>
                <a:lnTo>
                  <a:pt x="36" y="1"/>
                </a:lnTo>
                <a:lnTo>
                  <a:pt x="3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79" name="Freeform 35"/>
          <p:cNvSpPr>
            <a:spLocks/>
          </p:cNvSpPr>
          <p:nvPr/>
        </p:nvSpPr>
        <p:spPr bwMode="auto">
          <a:xfrm>
            <a:off x="2371725" y="3606800"/>
            <a:ext cx="98425" cy="188913"/>
          </a:xfrm>
          <a:custGeom>
            <a:avLst/>
            <a:gdLst>
              <a:gd name="T0" fmla="*/ 73025 w 62"/>
              <a:gd name="T1" fmla="*/ 0 h 119"/>
              <a:gd name="T2" fmla="*/ 73025 w 62"/>
              <a:gd name="T3" fmla="*/ 1588 h 119"/>
              <a:gd name="T4" fmla="*/ 0 w 62"/>
              <a:gd name="T5" fmla="*/ 176213 h 119"/>
              <a:gd name="T6" fmla="*/ 23813 w 62"/>
              <a:gd name="T7" fmla="*/ 187325 h 119"/>
              <a:gd name="T8" fmla="*/ 96838 w 62"/>
              <a:gd name="T9" fmla="*/ 11113 h 119"/>
              <a:gd name="T10" fmla="*/ 96838 w 62"/>
              <a:gd name="T11" fmla="*/ 12700 h 119"/>
              <a:gd name="T12" fmla="*/ 73025 w 62"/>
              <a:gd name="T13" fmla="*/ 0 h 119"/>
              <a:gd name="T14" fmla="*/ 73025 w 62"/>
              <a:gd name="T15" fmla="*/ 1588 h 119"/>
              <a:gd name="T16" fmla="*/ 73025 w 62"/>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119"/>
              <a:gd name="T29" fmla="*/ 62 w 6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119">
                <a:moveTo>
                  <a:pt x="46" y="0"/>
                </a:moveTo>
                <a:lnTo>
                  <a:pt x="46" y="1"/>
                </a:lnTo>
                <a:lnTo>
                  <a:pt x="0" y="111"/>
                </a:lnTo>
                <a:lnTo>
                  <a:pt x="15" y="118"/>
                </a:lnTo>
                <a:lnTo>
                  <a:pt x="61" y="7"/>
                </a:lnTo>
                <a:lnTo>
                  <a:pt x="61" y="8"/>
                </a:lnTo>
                <a:lnTo>
                  <a:pt x="46" y="0"/>
                </a:lnTo>
                <a:lnTo>
                  <a:pt x="46" y="1"/>
                </a:lnTo>
                <a:lnTo>
                  <a:pt x="46"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80" name="Freeform 36"/>
          <p:cNvSpPr>
            <a:spLocks/>
          </p:cNvSpPr>
          <p:nvPr/>
        </p:nvSpPr>
        <p:spPr bwMode="auto">
          <a:xfrm>
            <a:off x="2451100" y="3435350"/>
            <a:ext cx="101600" cy="176213"/>
          </a:xfrm>
          <a:custGeom>
            <a:avLst/>
            <a:gdLst>
              <a:gd name="T0" fmla="*/ 76200 w 64"/>
              <a:gd name="T1" fmla="*/ 0 h 111"/>
              <a:gd name="T2" fmla="*/ 74612 w 64"/>
              <a:gd name="T3" fmla="*/ 1588 h 111"/>
              <a:gd name="T4" fmla="*/ 0 w 64"/>
              <a:gd name="T5" fmla="*/ 161925 h 111"/>
              <a:gd name="T6" fmla="*/ 25400 w 64"/>
              <a:gd name="T7" fmla="*/ 174625 h 111"/>
              <a:gd name="T8" fmla="*/ 100012 w 64"/>
              <a:gd name="T9" fmla="*/ 14288 h 111"/>
              <a:gd name="T10" fmla="*/ 76200 w 64"/>
              <a:gd name="T11" fmla="*/ 0 h 111"/>
              <a:gd name="T12" fmla="*/ 74612 w 64"/>
              <a:gd name="T13" fmla="*/ 1588 h 111"/>
              <a:gd name="T14" fmla="*/ 76200 w 64"/>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111"/>
              <a:gd name="T26" fmla="*/ 64 w 6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111">
                <a:moveTo>
                  <a:pt x="48" y="0"/>
                </a:moveTo>
                <a:lnTo>
                  <a:pt x="47" y="1"/>
                </a:lnTo>
                <a:lnTo>
                  <a:pt x="0" y="102"/>
                </a:lnTo>
                <a:lnTo>
                  <a:pt x="16" y="110"/>
                </a:lnTo>
                <a:lnTo>
                  <a:pt x="63" y="9"/>
                </a:lnTo>
                <a:lnTo>
                  <a:pt x="48" y="0"/>
                </a:lnTo>
                <a:lnTo>
                  <a:pt x="47" y="1"/>
                </a:lnTo>
                <a:lnTo>
                  <a:pt x="48"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81" name="Freeform 37"/>
          <p:cNvSpPr>
            <a:spLocks/>
          </p:cNvSpPr>
          <p:nvPr/>
        </p:nvSpPr>
        <p:spPr bwMode="auto">
          <a:xfrm>
            <a:off x="2535238" y="3298825"/>
            <a:ext cx="104775" cy="144463"/>
          </a:xfrm>
          <a:custGeom>
            <a:avLst/>
            <a:gdLst>
              <a:gd name="T0" fmla="*/ 82550 w 66"/>
              <a:gd name="T1" fmla="*/ 0 h 91"/>
              <a:gd name="T2" fmla="*/ 80962 w 66"/>
              <a:gd name="T3" fmla="*/ 1588 h 91"/>
              <a:gd name="T4" fmla="*/ 0 w 66"/>
              <a:gd name="T5" fmla="*/ 128588 h 91"/>
              <a:gd name="T6" fmla="*/ 23812 w 66"/>
              <a:gd name="T7" fmla="*/ 142875 h 91"/>
              <a:gd name="T8" fmla="*/ 103188 w 66"/>
              <a:gd name="T9" fmla="*/ 17463 h 91"/>
              <a:gd name="T10" fmla="*/ 101600 w 66"/>
              <a:gd name="T11" fmla="*/ 19050 h 91"/>
              <a:gd name="T12" fmla="*/ 82550 w 66"/>
              <a:gd name="T13" fmla="*/ 0 h 91"/>
              <a:gd name="T14" fmla="*/ 80962 w 66"/>
              <a:gd name="T15" fmla="*/ 1588 h 91"/>
              <a:gd name="T16" fmla="*/ 82550 w 6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52" y="0"/>
                </a:moveTo>
                <a:lnTo>
                  <a:pt x="51" y="1"/>
                </a:lnTo>
                <a:lnTo>
                  <a:pt x="0" y="81"/>
                </a:lnTo>
                <a:lnTo>
                  <a:pt x="15" y="90"/>
                </a:lnTo>
                <a:lnTo>
                  <a:pt x="65" y="11"/>
                </a:lnTo>
                <a:lnTo>
                  <a:pt x="64" y="12"/>
                </a:lnTo>
                <a:lnTo>
                  <a:pt x="52" y="0"/>
                </a:lnTo>
                <a:lnTo>
                  <a:pt x="51" y="1"/>
                </a:lnTo>
                <a:lnTo>
                  <a:pt x="52"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82" name="Freeform 38"/>
          <p:cNvSpPr>
            <a:spLocks/>
          </p:cNvSpPr>
          <p:nvPr/>
        </p:nvSpPr>
        <p:spPr bwMode="auto">
          <a:xfrm>
            <a:off x="2625725" y="3222625"/>
            <a:ext cx="90488" cy="88900"/>
          </a:xfrm>
          <a:custGeom>
            <a:avLst/>
            <a:gdLst>
              <a:gd name="T0" fmla="*/ 74613 w 57"/>
              <a:gd name="T1" fmla="*/ 0 h 56"/>
              <a:gd name="T2" fmla="*/ 69850 w 57"/>
              <a:gd name="T3" fmla="*/ 1588 h 56"/>
              <a:gd name="T4" fmla="*/ 0 w 57"/>
              <a:gd name="T5" fmla="*/ 68263 h 56"/>
              <a:gd name="T6" fmla="*/ 19050 w 57"/>
              <a:gd name="T7" fmla="*/ 87313 h 56"/>
              <a:gd name="T8" fmla="*/ 88900 w 57"/>
              <a:gd name="T9" fmla="*/ 20638 h 56"/>
              <a:gd name="T10" fmla="*/ 84138 w 57"/>
              <a:gd name="T11" fmla="*/ 22225 h 56"/>
              <a:gd name="T12" fmla="*/ 74613 w 57"/>
              <a:gd name="T13" fmla="*/ 0 h 56"/>
              <a:gd name="T14" fmla="*/ 71438 w 57"/>
              <a:gd name="T15" fmla="*/ 0 h 56"/>
              <a:gd name="T16" fmla="*/ 69850 w 57"/>
              <a:gd name="T17" fmla="*/ 1588 h 56"/>
              <a:gd name="T18" fmla="*/ 74613 w 57"/>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6"/>
              <a:gd name="T32" fmla="*/ 57 w 57"/>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6">
                <a:moveTo>
                  <a:pt x="47" y="0"/>
                </a:moveTo>
                <a:lnTo>
                  <a:pt x="44" y="1"/>
                </a:lnTo>
                <a:lnTo>
                  <a:pt x="0" y="43"/>
                </a:lnTo>
                <a:lnTo>
                  <a:pt x="12" y="55"/>
                </a:lnTo>
                <a:lnTo>
                  <a:pt x="56" y="13"/>
                </a:lnTo>
                <a:lnTo>
                  <a:pt x="53" y="14"/>
                </a:lnTo>
                <a:lnTo>
                  <a:pt x="47" y="0"/>
                </a:lnTo>
                <a:lnTo>
                  <a:pt x="45" y="0"/>
                </a:lnTo>
                <a:lnTo>
                  <a:pt x="44" y="1"/>
                </a:lnTo>
                <a:lnTo>
                  <a:pt x="4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83" name="Freeform 39"/>
          <p:cNvSpPr>
            <a:spLocks/>
          </p:cNvSpPr>
          <p:nvPr/>
        </p:nvSpPr>
        <p:spPr bwMode="auto">
          <a:xfrm>
            <a:off x="2708275" y="3170238"/>
            <a:ext cx="101600" cy="68262"/>
          </a:xfrm>
          <a:custGeom>
            <a:avLst/>
            <a:gdLst>
              <a:gd name="T0" fmla="*/ 90487 w 64"/>
              <a:gd name="T1" fmla="*/ 0 h 43"/>
              <a:gd name="T2" fmla="*/ 88900 w 64"/>
              <a:gd name="T3" fmla="*/ 1587 h 43"/>
              <a:gd name="T4" fmla="*/ 0 w 64"/>
              <a:gd name="T5" fmla="*/ 46037 h 43"/>
              <a:gd name="T6" fmla="*/ 9525 w 64"/>
              <a:gd name="T7" fmla="*/ 66675 h 43"/>
              <a:gd name="T8" fmla="*/ 100012 w 64"/>
              <a:gd name="T9" fmla="*/ 22225 h 43"/>
              <a:gd name="T10" fmla="*/ 98425 w 64"/>
              <a:gd name="T11" fmla="*/ 23812 h 43"/>
              <a:gd name="T12" fmla="*/ 90487 w 64"/>
              <a:gd name="T13" fmla="*/ 0 h 43"/>
              <a:gd name="T14" fmla="*/ 88900 w 64"/>
              <a:gd name="T15" fmla="*/ 1587 h 43"/>
              <a:gd name="T16" fmla="*/ 90487 w 64"/>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3"/>
              <a:gd name="T29" fmla="*/ 64 w 6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3">
                <a:moveTo>
                  <a:pt x="57" y="0"/>
                </a:moveTo>
                <a:lnTo>
                  <a:pt x="56" y="1"/>
                </a:lnTo>
                <a:lnTo>
                  <a:pt x="0" y="29"/>
                </a:lnTo>
                <a:lnTo>
                  <a:pt x="6" y="42"/>
                </a:lnTo>
                <a:lnTo>
                  <a:pt x="63" y="14"/>
                </a:lnTo>
                <a:lnTo>
                  <a:pt x="62" y="15"/>
                </a:lnTo>
                <a:lnTo>
                  <a:pt x="57" y="0"/>
                </a:lnTo>
                <a:lnTo>
                  <a:pt x="56" y="1"/>
                </a:lnTo>
                <a:lnTo>
                  <a:pt x="57"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84" name="Freeform 40"/>
          <p:cNvSpPr>
            <a:spLocks/>
          </p:cNvSpPr>
          <p:nvPr/>
        </p:nvSpPr>
        <p:spPr bwMode="auto">
          <a:xfrm>
            <a:off x="2806700" y="3127375"/>
            <a:ext cx="125413" cy="61913"/>
          </a:xfrm>
          <a:custGeom>
            <a:avLst/>
            <a:gdLst>
              <a:gd name="T0" fmla="*/ 119063 w 79"/>
              <a:gd name="T1" fmla="*/ 0 h 39"/>
              <a:gd name="T2" fmla="*/ 115888 w 79"/>
              <a:gd name="T3" fmla="*/ 1588 h 39"/>
              <a:gd name="T4" fmla="*/ 0 w 79"/>
              <a:gd name="T5" fmla="*/ 36513 h 39"/>
              <a:gd name="T6" fmla="*/ 9525 w 79"/>
              <a:gd name="T7" fmla="*/ 60325 h 39"/>
              <a:gd name="T8" fmla="*/ 123825 w 79"/>
              <a:gd name="T9" fmla="*/ 25400 h 39"/>
              <a:gd name="T10" fmla="*/ 120650 w 79"/>
              <a:gd name="T11" fmla="*/ 25400 h 39"/>
              <a:gd name="T12" fmla="*/ 119063 w 79"/>
              <a:gd name="T13" fmla="*/ 0 h 39"/>
              <a:gd name="T14" fmla="*/ 115888 w 79"/>
              <a:gd name="T15" fmla="*/ 0 h 39"/>
              <a:gd name="T16" fmla="*/ 115888 w 79"/>
              <a:gd name="T17" fmla="*/ 1588 h 39"/>
              <a:gd name="T18" fmla="*/ 119063 w 7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39"/>
              <a:gd name="T32" fmla="*/ 79 w 7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39">
                <a:moveTo>
                  <a:pt x="75" y="0"/>
                </a:moveTo>
                <a:lnTo>
                  <a:pt x="73" y="1"/>
                </a:lnTo>
                <a:lnTo>
                  <a:pt x="0" y="23"/>
                </a:lnTo>
                <a:lnTo>
                  <a:pt x="6" y="38"/>
                </a:lnTo>
                <a:lnTo>
                  <a:pt x="78" y="16"/>
                </a:lnTo>
                <a:lnTo>
                  <a:pt x="76" y="16"/>
                </a:lnTo>
                <a:lnTo>
                  <a:pt x="75" y="0"/>
                </a:lnTo>
                <a:lnTo>
                  <a:pt x="73" y="0"/>
                </a:lnTo>
                <a:lnTo>
                  <a:pt x="73" y="1"/>
                </a:lnTo>
                <a:lnTo>
                  <a:pt x="75"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85" name="Freeform 41"/>
          <p:cNvSpPr>
            <a:spLocks/>
          </p:cNvSpPr>
          <p:nvPr/>
        </p:nvSpPr>
        <p:spPr bwMode="auto">
          <a:xfrm>
            <a:off x="2935288" y="3109913"/>
            <a:ext cx="177800" cy="39687"/>
          </a:xfrm>
          <a:custGeom>
            <a:avLst/>
            <a:gdLst>
              <a:gd name="T0" fmla="*/ 176213 w 112"/>
              <a:gd name="T1" fmla="*/ 0 h 25"/>
              <a:gd name="T2" fmla="*/ 174625 w 112"/>
              <a:gd name="T3" fmla="*/ 0 h 25"/>
              <a:gd name="T4" fmla="*/ 0 w 112"/>
              <a:gd name="T5" fmla="*/ 14287 h 25"/>
              <a:gd name="T6" fmla="*/ 1588 w 112"/>
              <a:gd name="T7" fmla="*/ 38100 h 25"/>
              <a:gd name="T8" fmla="*/ 176213 w 112"/>
              <a:gd name="T9" fmla="*/ 23812 h 25"/>
              <a:gd name="T10" fmla="*/ 176213 w 112"/>
              <a:gd name="T11" fmla="*/ 0 h 25"/>
              <a:gd name="T12" fmla="*/ 174625 w 112"/>
              <a:gd name="T13" fmla="*/ 0 h 25"/>
              <a:gd name="T14" fmla="*/ 176213 w 11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25"/>
              <a:gd name="T26" fmla="*/ 112 w 11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25">
                <a:moveTo>
                  <a:pt x="111" y="0"/>
                </a:moveTo>
                <a:lnTo>
                  <a:pt x="110" y="0"/>
                </a:lnTo>
                <a:lnTo>
                  <a:pt x="0" y="9"/>
                </a:lnTo>
                <a:lnTo>
                  <a:pt x="1" y="24"/>
                </a:lnTo>
                <a:lnTo>
                  <a:pt x="111" y="15"/>
                </a:lnTo>
                <a:lnTo>
                  <a:pt x="111" y="0"/>
                </a:lnTo>
                <a:lnTo>
                  <a:pt x="110" y="0"/>
                </a:lnTo>
                <a:lnTo>
                  <a:pt x="111" y="0"/>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86" name="Freeform 42"/>
          <p:cNvSpPr>
            <a:spLocks/>
          </p:cNvSpPr>
          <p:nvPr/>
        </p:nvSpPr>
        <p:spPr bwMode="auto">
          <a:xfrm>
            <a:off x="3121025" y="3109913"/>
            <a:ext cx="5543550" cy="26987"/>
          </a:xfrm>
          <a:custGeom>
            <a:avLst/>
            <a:gdLst>
              <a:gd name="T0" fmla="*/ 5541963 w 3492"/>
              <a:gd name="T1" fmla="*/ 11112 h 17"/>
              <a:gd name="T2" fmla="*/ 5541963 w 3492"/>
              <a:gd name="T3" fmla="*/ 0 h 17"/>
              <a:gd name="T4" fmla="*/ 0 w 3492"/>
              <a:gd name="T5" fmla="*/ 0 h 17"/>
              <a:gd name="T6" fmla="*/ 0 w 3492"/>
              <a:gd name="T7" fmla="*/ 25400 h 17"/>
              <a:gd name="T8" fmla="*/ 5541963 w 3492"/>
              <a:gd name="T9" fmla="*/ 25400 h 17"/>
              <a:gd name="T10" fmla="*/ 5541963 w 3492"/>
              <a:gd name="T11" fmla="*/ 11112 h 17"/>
              <a:gd name="T12" fmla="*/ 0 60000 65536"/>
              <a:gd name="T13" fmla="*/ 0 60000 65536"/>
              <a:gd name="T14" fmla="*/ 0 60000 65536"/>
              <a:gd name="T15" fmla="*/ 0 60000 65536"/>
              <a:gd name="T16" fmla="*/ 0 60000 65536"/>
              <a:gd name="T17" fmla="*/ 0 60000 65536"/>
              <a:gd name="T18" fmla="*/ 0 w 3492"/>
              <a:gd name="T19" fmla="*/ 0 h 17"/>
              <a:gd name="T20" fmla="*/ 3492 w 349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492" h="17">
                <a:moveTo>
                  <a:pt x="3491" y="7"/>
                </a:moveTo>
                <a:lnTo>
                  <a:pt x="3491" y="0"/>
                </a:lnTo>
                <a:lnTo>
                  <a:pt x="0" y="0"/>
                </a:lnTo>
                <a:lnTo>
                  <a:pt x="0" y="16"/>
                </a:lnTo>
                <a:lnTo>
                  <a:pt x="3491" y="16"/>
                </a:lnTo>
                <a:lnTo>
                  <a:pt x="3491" y="7"/>
                </a:lnTo>
              </a:path>
            </a:pathLst>
          </a:custGeom>
          <a:solidFill>
            <a:srgbClr val="00FFFF"/>
          </a:solidFill>
          <a:ln w="12700" cap="rnd" cmpd="sng">
            <a:noFill/>
            <a:prstDash val="solid"/>
            <a:round/>
            <a:headEnd type="none" w="med" len="med"/>
            <a:tailEnd type="none" w="med" len="med"/>
          </a:ln>
        </p:spPr>
        <p:txBody>
          <a:bodyPr/>
          <a:lstStyle/>
          <a:p>
            <a:endParaRPr lang="en-US" dirty="0"/>
          </a:p>
        </p:txBody>
      </p:sp>
      <p:sp>
        <p:nvSpPr>
          <p:cNvPr id="82987" name="Freeform 43"/>
          <p:cNvSpPr>
            <a:spLocks/>
          </p:cNvSpPr>
          <p:nvPr/>
        </p:nvSpPr>
        <p:spPr bwMode="auto">
          <a:xfrm>
            <a:off x="1873250" y="4933950"/>
            <a:ext cx="223838" cy="866775"/>
          </a:xfrm>
          <a:custGeom>
            <a:avLst/>
            <a:gdLst>
              <a:gd name="T0" fmla="*/ 195263 w 141"/>
              <a:gd name="T1" fmla="*/ 0 h 546"/>
              <a:gd name="T2" fmla="*/ 0 w 141"/>
              <a:gd name="T3" fmla="*/ 858838 h 546"/>
              <a:gd name="T4" fmla="*/ 26988 w 141"/>
              <a:gd name="T5" fmla="*/ 865188 h 546"/>
              <a:gd name="T6" fmla="*/ 222250 w 141"/>
              <a:gd name="T7" fmla="*/ 6350 h 546"/>
              <a:gd name="T8" fmla="*/ 195263 w 141"/>
              <a:gd name="T9" fmla="*/ 0 h 546"/>
              <a:gd name="T10" fmla="*/ 0 60000 65536"/>
              <a:gd name="T11" fmla="*/ 0 60000 65536"/>
              <a:gd name="T12" fmla="*/ 0 60000 65536"/>
              <a:gd name="T13" fmla="*/ 0 60000 65536"/>
              <a:gd name="T14" fmla="*/ 0 60000 65536"/>
              <a:gd name="T15" fmla="*/ 0 w 141"/>
              <a:gd name="T16" fmla="*/ 0 h 546"/>
              <a:gd name="T17" fmla="*/ 141 w 141"/>
              <a:gd name="T18" fmla="*/ 546 h 546"/>
            </a:gdLst>
            <a:ahLst/>
            <a:cxnLst>
              <a:cxn ang="T10">
                <a:pos x="T0" y="T1"/>
              </a:cxn>
              <a:cxn ang="T11">
                <a:pos x="T2" y="T3"/>
              </a:cxn>
              <a:cxn ang="T12">
                <a:pos x="T4" y="T5"/>
              </a:cxn>
              <a:cxn ang="T13">
                <a:pos x="T6" y="T7"/>
              </a:cxn>
              <a:cxn ang="T14">
                <a:pos x="T8" y="T9"/>
              </a:cxn>
            </a:cxnLst>
            <a:rect l="T15" t="T16" r="T17" b="T18"/>
            <a:pathLst>
              <a:path w="141" h="546">
                <a:moveTo>
                  <a:pt x="123" y="0"/>
                </a:moveTo>
                <a:lnTo>
                  <a:pt x="0" y="541"/>
                </a:lnTo>
                <a:lnTo>
                  <a:pt x="17" y="545"/>
                </a:lnTo>
                <a:lnTo>
                  <a:pt x="140" y="4"/>
                </a:lnTo>
                <a:lnTo>
                  <a:pt x="123"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88" name="Freeform 44"/>
          <p:cNvSpPr>
            <a:spLocks/>
          </p:cNvSpPr>
          <p:nvPr/>
        </p:nvSpPr>
        <p:spPr bwMode="auto">
          <a:xfrm>
            <a:off x="2076450" y="4476750"/>
            <a:ext cx="136525" cy="455613"/>
          </a:xfrm>
          <a:custGeom>
            <a:avLst/>
            <a:gdLst>
              <a:gd name="T0" fmla="*/ 107950 w 86"/>
              <a:gd name="T1" fmla="*/ 0 h 287"/>
              <a:gd name="T2" fmla="*/ 107950 w 86"/>
              <a:gd name="T3" fmla="*/ 1588 h 287"/>
              <a:gd name="T4" fmla="*/ 0 w 86"/>
              <a:gd name="T5" fmla="*/ 447675 h 287"/>
              <a:gd name="T6" fmla="*/ 26988 w 86"/>
              <a:gd name="T7" fmla="*/ 454025 h 287"/>
              <a:gd name="T8" fmla="*/ 134938 w 86"/>
              <a:gd name="T9" fmla="*/ 7938 h 287"/>
              <a:gd name="T10" fmla="*/ 133350 w 86"/>
              <a:gd name="T11" fmla="*/ 7938 h 287"/>
              <a:gd name="T12" fmla="*/ 107950 w 86"/>
              <a:gd name="T13" fmla="*/ 0 h 287"/>
              <a:gd name="T14" fmla="*/ 107950 w 86"/>
              <a:gd name="T15" fmla="*/ 1588 h 287"/>
              <a:gd name="T16" fmla="*/ 107950 w 86"/>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87"/>
              <a:gd name="T29" fmla="*/ 86 w 86"/>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87">
                <a:moveTo>
                  <a:pt x="68" y="0"/>
                </a:moveTo>
                <a:lnTo>
                  <a:pt x="68" y="1"/>
                </a:lnTo>
                <a:lnTo>
                  <a:pt x="0" y="282"/>
                </a:lnTo>
                <a:lnTo>
                  <a:pt x="17" y="286"/>
                </a:lnTo>
                <a:lnTo>
                  <a:pt x="85" y="5"/>
                </a:lnTo>
                <a:lnTo>
                  <a:pt x="84" y="5"/>
                </a:lnTo>
                <a:lnTo>
                  <a:pt x="68" y="0"/>
                </a:lnTo>
                <a:lnTo>
                  <a:pt x="68" y="1"/>
                </a:lnTo>
                <a:lnTo>
                  <a:pt x="68"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89" name="Freeform 45"/>
          <p:cNvSpPr>
            <a:spLocks/>
          </p:cNvSpPr>
          <p:nvPr/>
        </p:nvSpPr>
        <p:spPr bwMode="auto">
          <a:xfrm>
            <a:off x="2192338" y="4310063"/>
            <a:ext cx="65087" cy="166687"/>
          </a:xfrm>
          <a:custGeom>
            <a:avLst/>
            <a:gdLst>
              <a:gd name="T0" fmla="*/ 39687 w 41"/>
              <a:gd name="T1" fmla="*/ 0 h 105"/>
              <a:gd name="T2" fmla="*/ 39687 w 41"/>
              <a:gd name="T3" fmla="*/ 1587 h 105"/>
              <a:gd name="T4" fmla="*/ 0 w 41"/>
              <a:gd name="T5" fmla="*/ 157162 h 105"/>
              <a:gd name="T6" fmla="*/ 23812 w 41"/>
              <a:gd name="T7" fmla="*/ 165100 h 105"/>
              <a:gd name="T8" fmla="*/ 63500 w 41"/>
              <a:gd name="T9" fmla="*/ 9525 h 105"/>
              <a:gd name="T10" fmla="*/ 39687 w 41"/>
              <a:gd name="T11" fmla="*/ 0 h 105"/>
              <a:gd name="T12" fmla="*/ 39687 w 41"/>
              <a:gd name="T13" fmla="*/ 1587 h 105"/>
              <a:gd name="T14" fmla="*/ 39687 w 41"/>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05"/>
              <a:gd name="T26" fmla="*/ 41 w 41"/>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05">
                <a:moveTo>
                  <a:pt x="25" y="0"/>
                </a:moveTo>
                <a:lnTo>
                  <a:pt x="25" y="1"/>
                </a:lnTo>
                <a:lnTo>
                  <a:pt x="0" y="99"/>
                </a:lnTo>
                <a:lnTo>
                  <a:pt x="15" y="104"/>
                </a:lnTo>
                <a:lnTo>
                  <a:pt x="40" y="6"/>
                </a:lnTo>
                <a:lnTo>
                  <a:pt x="25" y="0"/>
                </a:lnTo>
                <a:lnTo>
                  <a:pt x="25" y="1"/>
                </a:lnTo>
                <a:lnTo>
                  <a:pt x="25"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90" name="Freeform 46"/>
          <p:cNvSpPr>
            <a:spLocks/>
          </p:cNvSpPr>
          <p:nvPr/>
        </p:nvSpPr>
        <p:spPr bwMode="auto">
          <a:xfrm>
            <a:off x="2238375" y="4129088"/>
            <a:ext cx="88900" cy="182562"/>
          </a:xfrm>
          <a:custGeom>
            <a:avLst/>
            <a:gdLst>
              <a:gd name="T0" fmla="*/ 63500 w 56"/>
              <a:gd name="T1" fmla="*/ 0 h 115"/>
              <a:gd name="T2" fmla="*/ 0 w 56"/>
              <a:gd name="T3" fmla="*/ 171450 h 115"/>
              <a:gd name="T4" fmla="*/ 23812 w 56"/>
              <a:gd name="T5" fmla="*/ 180975 h 115"/>
              <a:gd name="T6" fmla="*/ 87313 w 56"/>
              <a:gd name="T7" fmla="*/ 11112 h 115"/>
              <a:gd name="T8" fmla="*/ 63500 w 56"/>
              <a:gd name="T9" fmla="*/ 0 h 115"/>
              <a:gd name="T10" fmla="*/ 0 60000 65536"/>
              <a:gd name="T11" fmla="*/ 0 60000 65536"/>
              <a:gd name="T12" fmla="*/ 0 60000 65536"/>
              <a:gd name="T13" fmla="*/ 0 60000 65536"/>
              <a:gd name="T14" fmla="*/ 0 60000 65536"/>
              <a:gd name="T15" fmla="*/ 0 w 56"/>
              <a:gd name="T16" fmla="*/ 0 h 115"/>
              <a:gd name="T17" fmla="*/ 56 w 56"/>
              <a:gd name="T18" fmla="*/ 115 h 115"/>
            </a:gdLst>
            <a:ahLst/>
            <a:cxnLst>
              <a:cxn ang="T10">
                <a:pos x="T0" y="T1"/>
              </a:cxn>
              <a:cxn ang="T11">
                <a:pos x="T2" y="T3"/>
              </a:cxn>
              <a:cxn ang="T12">
                <a:pos x="T4" y="T5"/>
              </a:cxn>
              <a:cxn ang="T13">
                <a:pos x="T6" y="T7"/>
              </a:cxn>
              <a:cxn ang="T14">
                <a:pos x="T8" y="T9"/>
              </a:cxn>
            </a:cxnLst>
            <a:rect l="T15" t="T16" r="T17" b="T18"/>
            <a:pathLst>
              <a:path w="56" h="115">
                <a:moveTo>
                  <a:pt x="40" y="0"/>
                </a:moveTo>
                <a:lnTo>
                  <a:pt x="0" y="108"/>
                </a:lnTo>
                <a:lnTo>
                  <a:pt x="15" y="114"/>
                </a:lnTo>
                <a:lnTo>
                  <a:pt x="55" y="7"/>
                </a:lnTo>
                <a:lnTo>
                  <a:pt x="40"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91" name="Freeform 47"/>
          <p:cNvSpPr>
            <a:spLocks/>
          </p:cNvSpPr>
          <p:nvPr/>
        </p:nvSpPr>
        <p:spPr bwMode="auto">
          <a:xfrm>
            <a:off x="2308225" y="3952875"/>
            <a:ext cx="98425" cy="179388"/>
          </a:xfrm>
          <a:custGeom>
            <a:avLst/>
            <a:gdLst>
              <a:gd name="T0" fmla="*/ 73025 w 62"/>
              <a:gd name="T1" fmla="*/ 0 h 113"/>
              <a:gd name="T2" fmla="*/ 0 w 62"/>
              <a:gd name="T3" fmla="*/ 166688 h 113"/>
              <a:gd name="T4" fmla="*/ 23813 w 62"/>
              <a:gd name="T5" fmla="*/ 177800 h 113"/>
              <a:gd name="T6" fmla="*/ 96838 w 62"/>
              <a:gd name="T7" fmla="*/ 12700 h 113"/>
              <a:gd name="T8" fmla="*/ 95250 w 62"/>
              <a:gd name="T9" fmla="*/ 14288 h 113"/>
              <a:gd name="T10" fmla="*/ 73025 w 62"/>
              <a:gd name="T11" fmla="*/ 0 h 113"/>
              <a:gd name="T12" fmla="*/ 0 60000 65536"/>
              <a:gd name="T13" fmla="*/ 0 60000 65536"/>
              <a:gd name="T14" fmla="*/ 0 60000 65536"/>
              <a:gd name="T15" fmla="*/ 0 60000 65536"/>
              <a:gd name="T16" fmla="*/ 0 60000 65536"/>
              <a:gd name="T17" fmla="*/ 0 60000 65536"/>
              <a:gd name="T18" fmla="*/ 0 w 62"/>
              <a:gd name="T19" fmla="*/ 0 h 113"/>
              <a:gd name="T20" fmla="*/ 62 w 62"/>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2" h="113">
                <a:moveTo>
                  <a:pt x="46" y="0"/>
                </a:moveTo>
                <a:lnTo>
                  <a:pt x="0" y="105"/>
                </a:lnTo>
                <a:lnTo>
                  <a:pt x="15" y="112"/>
                </a:lnTo>
                <a:lnTo>
                  <a:pt x="61" y="8"/>
                </a:lnTo>
                <a:lnTo>
                  <a:pt x="60" y="9"/>
                </a:lnTo>
                <a:lnTo>
                  <a:pt x="46"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92" name="Freeform 48"/>
          <p:cNvSpPr>
            <a:spLocks/>
          </p:cNvSpPr>
          <p:nvPr/>
        </p:nvSpPr>
        <p:spPr bwMode="auto">
          <a:xfrm>
            <a:off x="2387600" y="3798888"/>
            <a:ext cx="114300" cy="160337"/>
          </a:xfrm>
          <a:custGeom>
            <a:avLst/>
            <a:gdLst>
              <a:gd name="T0" fmla="*/ 90487 w 72"/>
              <a:gd name="T1" fmla="*/ 0 h 101"/>
              <a:gd name="T2" fmla="*/ 88900 w 72"/>
              <a:gd name="T3" fmla="*/ 1587 h 101"/>
              <a:gd name="T4" fmla="*/ 0 w 72"/>
              <a:gd name="T5" fmla="*/ 146050 h 101"/>
              <a:gd name="T6" fmla="*/ 23812 w 72"/>
              <a:gd name="T7" fmla="*/ 158750 h 101"/>
              <a:gd name="T8" fmla="*/ 112713 w 72"/>
              <a:gd name="T9" fmla="*/ 14287 h 101"/>
              <a:gd name="T10" fmla="*/ 111125 w 72"/>
              <a:gd name="T11" fmla="*/ 14287 h 101"/>
              <a:gd name="T12" fmla="*/ 90487 w 72"/>
              <a:gd name="T13" fmla="*/ 0 h 101"/>
              <a:gd name="T14" fmla="*/ 88900 w 72"/>
              <a:gd name="T15" fmla="*/ 0 h 101"/>
              <a:gd name="T16" fmla="*/ 88900 w 72"/>
              <a:gd name="T17" fmla="*/ 1587 h 101"/>
              <a:gd name="T18" fmla="*/ 90487 w 72"/>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101"/>
              <a:gd name="T32" fmla="*/ 72 w 72"/>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101">
                <a:moveTo>
                  <a:pt x="57" y="0"/>
                </a:moveTo>
                <a:lnTo>
                  <a:pt x="56" y="1"/>
                </a:lnTo>
                <a:lnTo>
                  <a:pt x="0" y="92"/>
                </a:lnTo>
                <a:lnTo>
                  <a:pt x="15" y="100"/>
                </a:lnTo>
                <a:lnTo>
                  <a:pt x="71" y="9"/>
                </a:lnTo>
                <a:lnTo>
                  <a:pt x="70" y="9"/>
                </a:lnTo>
                <a:lnTo>
                  <a:pt x="57" y="0"/>
                </a:lnTo>
                <a:lnTo>
                  <a:pt x="56" y="0"/>
                </a:lnTo>
                <a:lnTo>
                  <a:pt x="56" y="1"/>
                </a:lnTo>
                <a:lnTo>
                  <a:pt x="57"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93" name="Freeform 49"/>
          <p:cNvSpPr>
            <a:spLocks/>
          </p:cNvSpPr>
          <p:nvPr/>
        </p:nvSpPr>
        <p:spPr bwMode="auto">
          <a:xfrm>
            <a:off x="2486025" y="3746500"/>
            <a:ext cx="52388" cy="60325"/>
          </a:xfrm>
          <a:custGeom>
            <a:avLst/>
            <a:gdLst>
              <a:gd name="T0" fmla="*/ 30163 w 33"/>
              <a:gd name="T1" fmla="*/ 0 h 38"/>
              <a:gd name="T2" fmla="*/ 30163 w 33"/>
              <a:gd name="T3" fmla="*/ 1588 h 38"/>
              <a:gd name="T4" fmla="*/ 0 w 33"/>
              <a:gd name="T5" fmla="*/ 44450 h 38"/>
              <a:gd name="T6" fmla="*/ 19050 w 33"/>
              <a:gd name="T7" fmla="*/ 58738 h 38"/>
              <a:gd name="T8" fmla="*/ 50800 w 33"/>
              <a:gd name="T9" fmla="*/ 14288 h 38"/>
              <a:gd name="T10" fmla="*/ 50800 w 33"/>
              <a:gd name="T11" fmla="*/ 15875 h 38"/>
              <a:gd name="T12" fmla="*/ 30163 w 33"/>
              <a:gd name="T13" fmla="*/ 0 h 38"/>
              <a:gd name="T14" fmla="*/ 30163 w 33"/>
              <a:gd name="T15" fmla="*/ 1588 h 38"/>
              <a:gd name="T16" fmla="*/ 3016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19" y="0"/>
                </a:moveTo>
                <a:lnTo>
                  <a:pt x="19" y="1"/>
                </a:lnTo>
                <a:lnTo>
                  <a:pt x="0" y="28"/>
                </a:lnTo>
                <a:lnTo>
                  <a:pt x="12" y="37"/>
                </a:lnTo>
                <a:lnTo>
                  <a:pt x="32" y="9"/>
                </a:lnTo>
                <a:lnTo>
                  <a:pt x="32" y="10"/>
                </a:lnTo>
                <a:lnTo>
                  <a:pt x="19" y="0"/>
                </a:lnTo>
                <a:lnTo>
                  <a:pt x="19" y="1"/>
                </a:lnTo>
                <a:lnTo>
                  <a:pt x="19"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94" name="Freeform 50"/>
          <p:cNvSpPr>
            <a:spLocks/>
          </p:cNvSpPr>
          <p:nvPr/>
        </p:nvSpPr>
        <p:spPr bwMode="auto">
          <a:xfrm>
            <a:off x="2522538" y="3703638"/>
            <a:ext cx="50800" cy="53975"/>
          </a:xfrm>
          <a:custGeom>
            <a:avLst/>
            <a:gdLst>
              <a:gd name="T0" fmla="*/ 31750 w 32"/>
              <a:gd name="T1" fmla="*/ 0 h 34"/>
              <a:gd name="T2" fmla="*/ 30162 w 32"/>
              <a:gd name="T3" fmla="*/ 1588 h 34"/>
              <a:gd name="T4" fmla="*/ 0 w 32"/>
              <a:gd name="T5" fmla="*/ 36512 h 34"/>
              <a:gd name="T6" fmla="*/ 20637 w 32"/>
              <a:gd name="T7" fmla="*/ 52388 h 34"/>
              <a:gd name="T8" fmla="*/ 49212 w 32"/>
              <a:gd name="T9" fmla="*/ 17462 h 34"/>
              <a:gd name="T10" fmla="*/ 49212 w 32"/>
              <a:gd name="T11" fmla="*/ 19050 h 34"/>
              <a:gd name="T12" fmla="*/ 31750 w 32"/>
              <a:gd name="T13" fmla="*/ 0 h 34"/>
              <a:gd name="T14" fmla="*/ 30162 w 32"/>
              <a:gd name="T15" fmla="*/ 1588 h 34"/>
              <a:gd name="T16" fmla="*/ 31750 w 3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4"/>
              <a:gd name="T29" fmla="*/ 32 w 32"/>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4">
                <a:moveTo>
                  <a:pt x="20" y="0"/>
                </a:moveTo>
                <a:lnTo>
                  <a:pt x="19" y="1"/>
                </a:lnTo>
                <a:lnTo>
                  <a:pt x="0" y="23"/>
                </a:lnTo>
                <a:lnTo>
                  <a:pt x="13" y="33"/>
                </a:lnTo>
                <a:lnTo>
                  <a:pt x="31" y="11"/>
                </a:lnTo>
                <a:lnTo>
                  <a:pt x="31" y="12"/>
                </a:lnTo>
                <a:lnTo>
                  <a:pt x="20" y="0"/>
                </a:lnTo>
                <a:lnTo>
                  <a:pt x="19" y="1"/>
                </a:lnTo>
                <a:lnTo>
                  <a:pt x="20"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95" name="Freeform 51"/>
          <p:cNvSpPr>
            <a:spLocks/>
          </p:cNvSpPr>
          <p:nvPr/>
        </p:nvSpPr>
        <p:spPr bwMode="auto">
          <a:xfrm>
            <a:off x="2560638" y="3662363"/>
            <a:ext cx="55562" cy="55562"/>
          </a:xfrm>
          <a:custGeom>
            <a:avLst/>
            <a:gdLst>
              <a:gd name="T0" fmla="*/ 36512 w 35"/>
              <a:gd name="T1" fmla="*/ 0 h 35"/>
              <a:gd name="T2" fmla="*/ 0 w 35"/>
              <a:gd name="T3" fmla="*/ 34925 h 35"/>
              <a:gd name="T4" fmla="*/ 17462 w 35"/>
              <a:gd name="T5" fmla="*/ 53975 h 35"/>
              <a:gd name="T6" fmla="*/ 53975 w 35"/>
              <a:gd name="T7" fmla="*/ 17462 h 35"/>
              <a:gd name="T8" fmla="*/ 52387 w 35"/>
              <a:gd name="T9" fmla="*/ 17462 h 35"/>
              <a:gd name="T10" fmla="*/ 36512 w 35"/>
              <a:gd name="T11" fmla="*/ 0 h 35"/>
              <a:gd name="T12" fmla="*/ 0 60000 65536"/>
              <a:gd name="T13" fmla="*/ 0 60000 65536"/>
              <a:gd name="T14" fmla="*/ 0 60000 65536"/>
              <a:gd name="T15" fmla="*/ 0 60000 65536"/>
              <a:gd name="T16" fmla="*/ 0 60000 65536"/>
              <a:gd name="T17" fmla="*/ 0 60000 65536"/>
              <a:gd name="T18" fmla="*/ 0 w 35"/>
              <a:gd name="T19" fmla="*/ 0 h 35"/>
              <a:gd name="T20" fmla="*/ 35 w 3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5" h="35">
                <a:moveTo>
                  <a:pt x="23" y="0"/>
                </a:moveTo>
                <a:lnTo>
                  <a:pt x="0" y="22"/>
                </a:lnTo>
                <a:lnTo>
                  <a:pt x="11" y="34"/>
                </a:lnTo>
                <a:lnTo>
                  <a:pt x="34" y="11"/>
                </a:lnTo>
                <a:lnTo>
                  <a:pt x="33" y="11"/>
                </a:lnTo>
                <a:lnTo>
                  <a:pt x="23"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96" name="Freeform 52"/>
          <p:cNvSpPr>
            <a:spLocks/>
          </p:cNvSpPr>
          <p:nvPr/>
        </p:nvSpPr>
        <p:spPr bwMode="auto">
          <a:xfrm>
            <a:off x="2603500" y="3616325"/>
            <a:ext cx="60325" cy="58738"/>
          </a:xfrm>
          <a:custGeom>
            <a:avLst/>
            <a:gdLst>
              <a:gd name="T0" fmla="*/ 44450 w 38"/>
              <a:gd name="T1" fmla="*/ 0 h 37"/>
              <a:gd name="T2" fmla="*/ 44450 w 38"/>
              <a:gd name="T3" fmla="*/ 1588 h 37"/>
              <a:gd name="T4" fmla="*/ 0 w 38"/>
              <a:gd name="T5" fmla="*/ 39688 h 37"/>
              <a:gd name="T6" fmla="*/ 15875 w 38"/>
              <a:gd name="T7" fmla="*/ 57150 h 37"/>
              <a:gd name="T8" fmla="*/ 58738 w 38"/>
              <a:gd name="T9" fmla="*/ 19050 h 37"/>
              <a:gd name="T10" fmla="*/ 44450 w 38"/>
              <a:gd name="T11" fmla="*/ 0 h 37"/>
              <a:gd name="T12" fmla="*/ 44450 w 38"/>
              <a:gd name="T13" fmla="*/ 1588 h 37"/>
              <a:gd name="T14" fmla="*/ 44450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7"/>
              <a:gd name="T26" fmla="*/ 38 w 38"/>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7">
                <a:moveTo>
                  <a:pt x="28" y="0"/>
                </a:moveTo>
                <a:lnTo>
                  <a:pt x="28" y="1"/>
                </a:lnTo>
                <a:lnTo>
                  <a:pt x="0" y="25"/>
                </a:lnTo>
                <a:lnTo>
                  <a:pt x="10" y="36"/>
                </a:lnTo>
                <a:lnTo>
                  <a:pt x="37" y="12"/>
                </a:lnTo>
                <a:lnTo>
                  <a:pt x="28" y="0"/>
                </a:lnTo>
                <a:lnTo>
                  <a:pt x="28" y="1"/>
                </a:lnTo>
                <a:lnTo>
                  <a:pt x="28"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97" name="Freeform 53"/>
          <p:cNvSpPr>
            <a:spLocks/>
          </p:cNvSpPr>
          <p:nvPr/>
        </p:nvSpPr>
        <p:spPr bwMode="auto">
          <a:xfrm>
            <a:off x="2654300" y="3576638"/>
            <a:ext cx="60325" cy="53975"/>
          </a:xfrm>
          <a:custGeom>
            <a:avLst/>
            <a:gdLst>
              <a:gd name="T0" fmla="*/ 46037 w 38"/>
              <a:gd name="T1" fmla="*/ 0 h 34"/>
              <a:gd name="T2" fmla="*/ 44450 w 38"/>
              <a:gd name="T3" fmla="*/ 1588 h 34"/>
              <a:gd name="T4" fmla="*/ 0 w 38"/>
              <a:gd name="T5" fmla="*/ 33337 h 34"/>
              <a:gd name="T6" fmla="*/ 14288 w 38"/>
              <a:gd name="T7" fmla="*/ 52388 h 34"/>
              <a:gd name="T8" fmla="*/ 58738 w 38"/>
              <a:gd name="T9" fmla="*/ 22225 h 34"/>
              <a:gd name="T10" fmla="*/ 55563 w 38"/>
              <a:gd name="T11" fmla="*/ 22225 h 34"/>
              <a:gd name="T12" fmla="*/ 46037 w 38"/>
              <a:gd name="T13" fmla="*/ 0 h 34"/>
              <a:gd name="T14" fmla="*/ 44450 w 38"/>
              <a:gd name="T15" fmla="*/ 1588 h 34"/>
              <a:gd name="T16" fmla="*/ 46037 w 3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4"/>
              <a:gd name="T29" fmla="*/ 38 w 3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4">
                <a:moveTo>
                  <a:pt x="29" y="0"/>
                </a:moveTo>
                <a:lnTo>
                  <a:pt x="28" y="1"/>
                </a:lnTo>
                <a:lnTo>
                  <a:pt x="0" y="21"/>
                </a:lnTo>
                <a:lnTo>
                  <a:pt x="9" y="33"/>
                </a:lnTo>
                <a:lnTo>
                  <a:pt x="37" y="14"/>
                </a:lnTo>
                <a:lnTo>
                  <a:pt x="35" y="14"/>
                </a:lnTo>
                <a:lnTo>
                  <a:pt x="29" y="0"/>
                </a:lnTo>
                <a:lnTo>
                  <a:pt x="28" y="1"/>
                </a:lnTo>
                <a:lnTo>
                  <a:pt x="29"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98" name="Freeform 54"/>
          <p:cNvSpPr>
            <a:spLocks/>
          </p:cNvSpPr>
          <p:nvPr/>
        </p:nvSpPr>
        <p:spPr bwMode="auto">
          <a:xfrm>
            <a:off x="2708275" y="3543300"/>
            <a:ext cx="69850" cy="52388"/>
          </a:xfrm>
          <a:custGeom>
            <a:avLst/>
            <a:gdLst>
              <a:gd name="T0" fmla="*/ 60325 w 44"/>
              <a:gd name="T1" fmla="*/ 0 h 33"/>
              <a:gd name="T2" fmla="*/ 57150 w 44"/>
              <a:gd name="T3" fmla="*/ 1588 h 33"/>
              <a:gd name="T4" fmla="*/ 0 w 44"/>
              <a:gd name="T5" fmla="*/ 28575 h 33"/>
              <a:gd name="T6" fmla="*/ 9525 w 44"/>
              <a:gd name="T7" fmla="*/ 50800 h 33"/>
              <a:gd name="T8" fmla="*/ 68263 w 44"/>
              <a:gd name="T9" fmla="*/ 23813 h 33"/>
              <a:gd name="T10" fmla="*/ 65088 w 44"/>
              <a:gd name="T11" fmla="*/ 25400 h 33"/>
              <a:gd name="T12" fmla="*/ 60325 w 44"/>
              <a:gd name="T13" fmla="*/ 0 h 33"/>
              <a:gd name="T14" fmla="*/ 57150 w 44"/>
              <a:gd name="T15" fmla="*/ 1588 h 33"/>
              <a:gd name="T16" fmla="*/ 60325 w 4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3"/>
              <a:gd name="T29" fmla="*/ 44 w 44"/>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3">
                <a:moveTo>
                  <a:pt x="38" y="0"/>
                </a:moveTo>
                <a:lnTo>
                  <a:pt x="36" y="1"/>
                </a:lnTo>
                <a:lnTo>
                  <a:pt x="0" y="18"/>
                </a:lnTo>
                <a:lnTo>
                  <a:pt x="6" y="32"/>
                </a:lnTo>
                <a:lnTo>
                  <a:pt x="43" y="15"/>
                </a:lnTo>
                <a:lnTo>
                  <a:pt x="41" y="16"/>
                </a:lnTo>
                <a:lnTo>
                  <a:pt x="38" y="0"/>
                </a:lnTo>
                <a:lnTo>
                  <a:pt x="36" y="1"/>
                </a:lnTo>
                <a:lnTo>
                  <a:pt x="38"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2999" name="Freeform 55"/>
          <p:cNvSpPr>
            <a:spLocks/>
          </p:cNvSpPr>
          <p:nvPr/>
        </p:nvSpPr>
        <p:spPr bwMode="auto">
          <a:xfrm>
            <a:off x="2776538" y="3529013"/>
            <a:ext cx="58737" cy="36512"/>
          </a:xfrm>
          <a:custGeom>
            <a:avLst/>
            <a:gdLst>
              <a:gd name="T0" fmla="*/ 52387 w 37"/>
              <a:gd name="T1" fmla="*/ 0 h 23"/>
              <a:gd name="T2" fmla="*/ 0 w 37"/>
              <a:gd name="T3" fmla="*/ 11112 h 23"/>
              <a:gd name="T4" fmla="*/ 4762 w 37"/>
              <a:gd name="T5" fmla="*/ 34925 h 23"/>
              <a:gd name="T6" fmla="*/ 57150 w 37"/>
              <a:gd name="T7" fmla="*/ 22225 h 23"/>
              <a:gd name="T8" fmla="*/ 53975 w 37"/>
              <a:gd name="T9" fmla="*/ 22225 h 23"/>
              <a:gd name="T10" fmla="*/ 52387 w 37"/>
              <a:gd name="T11" fmla="*/ 0 h 23"/>
              <a:gd name="T12" fmla="*/ 0 60000 65536"/>
              <a:gd name="T13" fmla="*/ 0 60000 65536"/>
              <a:gd name="T14" fmla="*/ 0 60000 65536"/>
              <a:gd name="T15" fmla="*/ 0 60000 65536"/>
              <a:gd name="T16" fmla="*/ 0 60000 65536"/>
              <a:gd name="T17" fmla="*/ 0 60000 65536"/>
              <a:gd name="T18" fmla="*/ 0 w 37"/>
              <a:gd name="T19" fmla="*/ 0 h 23"/>
              <a:gd name="T20" fmla="*/ 37 w 3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7" h="23">
                <a:moveTo>
                  <a:pt x="33" y="0"/>
                </a:moveTo>
                <a:lnTo>
                  <a:pt x="0" y="7"/>
                </a:lnTo>
                <a:lnTo>
                  <a:pt x="3" y="22"/>
                </a:lnTo>
                <a:lnTo>
                  <a:pt x="36" y="14"/>
                </a:lnTo>
                <a:lnTo>
                  <a:pt x="34" y="14"/>
                </a:lnTo>
                <a:lnTo>
                  <a:pt x="33"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00" name="Freeform 56"/>
          <p:cNvSpPr>
            <a:spLocks/>
          </p:cNvSpPr>
          <p:nvPr/>
        </p:nvSpPr>
        <p:spPr bwMode="auto">
          <a:xfrm>
            <a:off x="2838450" y="3524250"/>
            <a:ext cx="61913" cy="26988"/>
          </a:xfrm>
          <a:custGeom>
            <a:avLst/>
            <a:gdLst>
              <a:gd name="T0" fmla="*/ 60325 w 39"/>
              <a:gd name="T1" fmla="*/ 0 h 17"/>
              <a:gd name="T2" fmla="*/ 58738 w 39"/>
              <a:gd name="T3" fmla="*/ 0 h 17"/>
              <a:gd name="T4" fmla="*/ 0 w 39"/>
              <a:gd name="T5" fmla="*/ 3175 h 17"/>
              <a:gd name="T6" fmla="*/ 1588 w 39"/>
              <a:gd name="T7" fmla="*/ 25400 h 17"/>
              <a:gd name="T8" fmla="*/ 60325 w 39"/>
              <a:gd name="T9" fmla="*/ 22225 h 17"/>
              <a:gd name="T10" fmla="*/ 58738 w 39"/>
              <a:gd name="T11" fmla="*/ 22225 h 17"/>
              <a:gd name="T12" fmla="*/ 60325 w 39"/>
              <a:gd name="T13" fmla="*/ 0 h 17"/>
              <a:gd name="T14" fmla="*/ 58738 w 39"/>
              <a:gd name="T15" fmla="*/ 0 h 17"/>
              <a:gd name="T16" fmla="*/ 60325 w 3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7"/>
              <a:gd name="T29" fmla="*/ 39 w 3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7">
                <a:moveTo>
                  <a:pt x="38" y="0"/>
                </a:moveTo>
                <a:lnTo>
                  <a:pt x="37" y="0"/>
                </a:lnTo>
                <a:lnTo>
                  <a:pt x="0" y="2"/>
                </a:lnTo>
                <a:lnTo>
                  <a:pt x="1" y="16"/>
                </a:lnTo>
                <a:lnTo>
                  <a:pt x="38" y="14"/>
                </a:lnTo>
                <a:lnTo>
                  <a:pt x="37" y="14"/>
                </a:lnTo>
                <a:lnTo>
                  <a:pt x="38" y="0"/>
                </a:lnTo>
                <a:lnTo>
                  <a:pt x="37" y="0"/>
                </a:lnTo>
                <a:lnTo>
                  <a:pt x="38" y="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01" name="Freeform 57"/>
          <p:cNvSpPr>
            <a:spLocks/>
          </p:cNvSpPr>
          <p:nvPr/>
        </p:nvSpPr>
        <p:spPr bwMode="auto">
          <a:xfrm>
            <a:off x="2906713" y="3524250"/>
            <a:ext cx="57150" cy="26988"/>
          </a:xfrm>
          <a:custGeom>
            <a:avLst/>
            <a:gdLst>
              <a:gd name="T0" fmla="*/ 55563 w 36"/>
              <a:gd name="T1" fmla="*/ 3175 h 17"/>
              <a:gd name="T2" fmla="*/ 52388 w 36"/>
              <a:gd name="T3" fmla="*/ 3175 h 17"/>
              <a:gd name="T4" fmla="*/ 1588 w 36"/>
              <a:gd name="T5" fmla="*/ 0 h 17"/>
              <a:gd name="T6" fmla="*/ 0 w 36"/>
              <a:gd name="T7" fmla="*/ 22225 h 17"/>
              <a:gd name="T8" fmla="*/ 50800 w 36"/>
              <a:gd name="T9" fmla="*/ 25400 h 17"/>
              <a:gd name="T10" fmla="*/ 55563 w 36"/>
              <a:gd name="T11" fmla="*/ 3175 h 17"/>
              <a:gd name="T12" fmla="*/ 53975 w 36"/>
              <a:gd name="T13" fmla="*/ 3175 h 17"/>
              <a:gd name="T14" fmla="*/ 52388 w 36"/>
              <a:gd name="T15" fmla="*/ 3175 h 17"/>
              <a:gd name="T16" fmla="*/ 55563 w 36"/>
              <a:gd name="T17" fmla="*/ 317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17"/>
              <a:gd name="T29" fmla="*/ 36 w 3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17">
                <a:moveTo>
                  <a:pt x="35" y="2"/>
                </a:moveTo>
                <a:lnTo>
                  <a:pt x="33" y="2"/>
                </a:lnTo>
                <a:lnTo>
                  <a:pt x="1" y="0"/>
                </a:lnTo>
                <a:lnTo>
                  <a:pt x="0" y="14"/>
                </a:lnTo>
                <a:lnTo>
                  <a:pt x="32" y="16"/>
                </a:lnTo>
                <a:lnTo>
                  <a:pt x="35" y="2"/>
                </a:lnTo>
                <a:lnTo>
                  <a:pt x="34" y="2"/>
                </a:lnTo>
                <a:lnTo>
                  <a:pt x="33" y="2"/>
                </a:lnTo>
                <a:lnTo>
                  <a:pt x="35" y="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02" name="Freeform 58"/>
          <p:cNvSpPr>
            <a:spLocks/>
          </p:cNvSpPr>
          <p:nvPr/>
        </p:nvSpPr>
        <p:spPr bwMode="auto">
          <a:xfrm>
            <a:off x="2965450" y="3529013"/>
            <a:ext cx="49213" cy="30162"/>
          </a:xfrm>
          <a:custGeom>
            <a:avLst/>
            <a:gdLst>
              <a:gd name="T0" fmla="*/ 47625 w 31"/>
              <a:gd name="T1" fmla="*/ 7937 h 19"/>
              <a:gd name="T2" fmla="*/ 4763 w 31"/>
              <a:gd name="T3" fmla="*/ 0 h 19"/>
              <a:gd name="T4" fmla="*/ 0 w 31"/>
              <a:gd name="T5" fmla="*/ 22225 h 19"/>
              <a:gd name="T6" fmla="*/ 42863 w 31"/>
              <a:gd name="T7" fmla="*/ 28575 h 19"/>
              <a:gd name="T8" fmla="*/ 41275 w 31"/>
              <a:gd name="T9" fmla="*/ 28575 h 19"/>
              <a:gd name="T10" fmla="*/ 47625 w 31"/>
              <a:gd name="T11" fmla="*/ 7937 h 19"/>
              <a:gd name="T12" fmla="*/ 0 60000 65536"/>
              <a:gd name="T13" fmla="*/ 0 60000 65536"/>
              <a:gd name="T14" fmla="*/ 0 60000 65536"/>
              <a:gd name="T15" fmla="*/ 0 60000 65536"/>
              <a:gd name="T16" fmla="*/ 0 60000 65536"/>
              <a:gd name="T17" fmla="*/ 0 60000 65536"/>
              <a:gd name="T18" fmla="*/ 0 w 31"/>
              <a:gd name="T19" fmla="*/ 0 h 19"/>
              <a:gd name="T20" fmla="*/ 31 w 3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1" h="19">
                <a:moveTo>
                  <a:pt x="30" y="5"/>
                </a:moveTo>
                <a:lnTo>
                  <a:pt x="3" y="0"/>
                </a:lnTo>
                <a:lnTo>
                  <a:pt x="0" y="14"/>
                </a:lnTo>
                <a:lnTo>
                  <a:pt x="27" y="18"/>
                </a:lnTo>
                <a:lnTo>
                  <a:pt x="26" y="18"/>
                </a:lnTo>
                <a:lnTo>
                  <a:pt x="30" y="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03" name="Freeform 59"/>
          <p:cNvSpPr>
            <a:spLocks/>
          </p:cNvSpPr>
          <p:nvPr/>
        </p:nvSpPr>
        <p:spPr bwMode="auto">
          <a:xfrm>
            <a:off x="3014663" y="3540125"/>
            <a:ext cx="49212" cy="33338"/>
          </a:xfrm>
          <a:custGeom>
            <a:avLst/>
            <a:gdLst>
              <a:gd name="T0" fmla="*/ 47625 w 31"/>
              <a:gd name="T1" fmla="*/ 11113 h 21"/>
              <a:gd name="T2" fmla="*/ 46037 w 31"/>
              <a:gd name="T3" fmla="*/ 11113 h 21"/>
              <a:gd name="T4" fmla="*/ 6350 w 31"/>
              <a:gd name="T5" fmla="*/ 0 h 21"/>
              <a:gd name="T6" fmla="*/ 0 w 31"/>
              <a:gd name="T7" fmla="*/ 20638 h 21"/>
              <a:gd name="T8" fmla="*/ 39687 w 31"/>
              <a:gd name="T9" fmla="*/ 31750 h 21"/>
              <a:gd name="T10" fmla="*/ 36512 w 31"/>
              <a:gd name="T11" fmla="*/ 31750 h 21"/>
              <a:gd name="T12" fmla="*/ 47625 w 31"/>
              <a:gd name="T13" fmla="*/ 11113 h 21"/>
              <a:gd name="T14" fmla="*/ 46037 w 31"/>
              <a:gd name="T15" fmla="*/ 11113 h 21"/>
              <a:gd name="T16" fmla="*/ 47625 w 31"/>
              <a:gd name="T17" fmla="*/ 111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1"/>
              <a:gd name="T29" fmla="*/ 31 w 3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1">
                <a:moveTo>
                  <a:pt x="30" y="7"/>
                </a:moveTo>
                <a:lnTo>
                  <a:pt x="29" y="7"/>
                </a:lnTo>
                <a:lnTo>
                  <a:pt x="4" y="0"/>
                </a:lnTo>
                <a:lnTo>
                  <a:pt x="0" y="13"/>
                </a:lnTo>
                <a:lnTo>
                  <a:pt x="25" y="20"/>
                </a:lnTo>
                <a:lnTo>
                  <a:pt x="23" y="20"/>
                </a:lnTo>
                <a:lnTo>
                  <a:pt x="30" y="7"/>
                </a:lnTo>
                <a:lnTo>
                  <a:pt x="29" y="7"/>
                </a:lnTo>
                <a:lnTo>
                  <a:pt x="30" y="7"/>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04" name="Freeform 60"/>
          <p:cNvSpPr>
            <a:spLocks/>
          </p:cNvSpPr>
          <p:nvPr/>
        </p:nvSpPr>
        <p:spPr bwMode="auto">
          <a:xfrm>
            <a:off x="3059113" y="3554413"/>
            <a:ext cx="58737" cy="41275"/>
          </a:xfrm>
          <a:custGeom>
            <a:avLst/>
            <a:gdLst>
              <a:gd name="T0" fmla="*/ 57150 w 37"/>
              <a:gd name="T1" fmla="*/ 19050 h 26"/>
              <a:gd name="T2" fmla="*/ 53975 w 37"/>
              <a:gd name="T3" fmla="*/ 17463 h 26"/>
              <a:gd name="T4" fmla="*/ 11112 w 37"/>
              <a:gd name="T5" fmla="*/ 0 h 26"/>
              <a:gd name="T6" fmla="*/ 0 w 37"/>
              <a:gd name="T7" fmla="*/ 22225 h 26"/>
              <a:gd name="T8" fmla="*/ 42862 w 37"/>
              <a:gd name="T9" fmla="*/ 39688 h 26"/>
              <a:gd name="T10" fmla="*/ 41275 w 37"/>
              <a:gd name="T11" fmla="*/ 38100 h 26"/>
              <a:gd name="T12" fmla="*/ 57150 w 37"/>
              <a:gd name="T13" fmla="*/ 19050 h 26"/>
              <a:gd name="T14" fmla="*/ 55562 w 37"/>
              <a:gd name="T15" fmla="*/ 19050 h 26"/>
              <a:gd name="T16" fmla="*/ 53975 w 37"/>
              <a:gd name="T17" fmla="*/ 17463 h 26"/>
              <a:gd name="T18" fmla="*/ 57150 w 37"/>
              <a:gd name="T19" fmla="*/ 1905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6"/>
              <a:gd name="T32" fmla="*/ 37 w 3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6">
                <a:moveTo>
                  <a:pt x="36" y="12"/>
                </a:moveTo>
                <a:lnTo>
                  <a:pt x="34" y="11"/>
                </a:lnTo>
                <a:lnTo>
                  <a:pt x="7" y="0"/>
                </a:lnTo>
                <a:lnTo>
                  <a:pt x="0" y="14"/>
                </a:lnTo>
                <a:lnTo>
                  <a:pt x="27" y="25"/>
                </a:lnTo>
                <a:lnTo>
                  <a:pt x="26" y="24"/>
                </a:lnTo>
                <a:lnTo>
                  <a:pt x="36" y="12"/>
                </a:lnTo>
                <a:lnTo>
                  <a:pt x="35" y="12"/>
                </a:lnTo>
                <a:lnTo>
                  <a:pt x="34" y="11"/>
                </a:lnTo>
                <a:lnTo>
                  <a:pt x="36" y="1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05" name="Freeform 61"/>
          <p:cNvSpPr>
            <a:spLocks/>
          </p:cNvSpPr>
          <p:nvPr/>
        </p:nvSpPr>
        <p:spPr bwMode="auto">
          <a:xfrm>
            <a:off x="3106738" y="3578225"/>
            <a:ext cx="57150" cy="52388"/>
          </a:xfrm>
          <a:custGeom>
            <a:avLst/>
            <a:gdLst>
              <a:gd name="T0" fmla="*/ 55563 w 36"/>
              <a:gd name="T1" fmla="*/ 33338 h 33"/>
              <a:gd name="T2" fmla="*/ 55563 w 36"/>
              <a:gd name="T3" fmla="*/ 31750 h 33"/>
              <a:gd name="T4" fmla="*/ 15875 w 36"/>
              <a:gd name="T5" fmla="*/ 0 h 33"/>
              <a:gd name="T6" fmla="*/ 0 w 36"/>
              <a:gd name="T7" fmla="*/ 20638 h 33"/>
              <a:gd name="T8" fmla="*/ 39687 w 36"/>
              <a:gd name="T9" fmla="*/ 50800 h 33"/>
              <a:gd name="T10" fmla="*/ 38100 w 36"/>
              <a:gd name="T11" fmla="*/ 49213 h 33"/>
              <a:gd name="T12" fmla="*/ 55563 w 36"/>
              <a:gd name="T13" fmla="*/ 33338 h 33"/>
              <a:gd name="T14" fmla="*/ 55563 w 36"/>
              <a:gd name="T15" fmla="*/ 31750 h 33"/>
              <a:gd name="T16" fmla="*/ 55563 w 36"/>
              <a:gd name="T17" fmla="*/ 3333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3"/>
              <a:gd name="T29" fmla="*/ 36 w 36"/>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3">
                <a:moveTo>
                  <a:pt x="35" y="21"/>
                </a:moveTo>
                <a:lnTo>
                  <a:pt x="35" y="20"/>
                </a:lnTo>
                <a:lnTo>
                  <a:pt x="10" y="0"/>
                </a:lnTo>
                <a:lnTo>
                  <a:pt x="0" y="13"/>
                </a:lnTo>
                <a:lnTo>
                  <a:pt x="25" y="32"/>
                </a:lnTo>
                <a:lnTo>
                  <a:pt x="24" y="31"/>
                </a:lnTo>
                <a:lnTo>
                  <a:pt x="35" y="21"/>
                </a:lnTo>
                <a:lnTo>
                  <a:pt x="35" y="20"/>
                </a:lnTo>
                <a:lnTo>
                  <a:pt x="35" y="21"/>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06" name="Freeform 62"/>
          <p:cNvSpPr>
            <a:spLocks/>
          </p:cNvSpPr>
          <p:nvPr/>
        </p:nvSpPr>
        <p:spPr bwMode="auto">
          <a:xfrm>
            <a:off x="3151188" y="3617913"/>
            <a:ext cx="55562" cy="57150"/>
          </a:xfrm>
          <a:custGeom>
            <a:avLst/>
            <a:gdLst>
              <a:gd name="T0" fmla="*/ 53975 w 35"/>
              <a:gd name="T1" fmla="*/ 39687 h 36"/>
              <a:gd name="T2" fmla="*/ 17462 w 35"/>
              <a:gd name="T3" fmla="*/ 0 h 36"/>
              <a:gd name="T4" fmla="*/ 0 w 35"/>
              <a:gd name="T5" fmla="*/ 15875 h 36"/>
              <a:gd name="T6" fmla="*/ 36512 w 35"/>
              <a:gd name="T7" fmla="*/ 55563 h 36"/>
              <a:gd name="T8" fmla="*/ 34925 w 35"/>
              <a:gd name="T9" fmla="*/ 55563 h 36"/>
              <a:gd name="T10" fmla="*/ 53975 w 35"/>
              <a:gd name="T11" fmla="*/ 39687 h 36"/>
              <a:gd name="T12" fmla="*/ 0 60000 65536"/>
              <a:gd name="T13" fmla="*/ 0 60000 65536"/>
              <a:gd name="T14" fmla="*/ 0 60000 65536"/>
              <a:gd name="T15" fmla="*/ 0 60000 65536"/>
              <a:gd name="T16" fmla="*/ 0 60000 65536"/>
              <a:gd name="T17" fmla="*/ 0 60000 65536"/>
              <a:gd name="T18" fmla="*/ 0 w 35"/>
              <a:gd name="T19" fmla="*/ 0 h 36"/>
              <a:gd name="T20" fmla="*/ 35 w 3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5" h="36">
                <a:moveTo>
                  <a:pt x="34" y="25"/>
                </a:moveTo>
                <a:lnTo>
                  <a:pt x="11" y="0"/>
                </a:lnTo>
                <a:lnTo>
                  <a:pt x="0" y="10"/>
                </a:lnTo>
                <a:lnTo>
                  <a:pt x="23" y="35"/>
                </a:lnTo>
                <a:lnTo>
                  <a:pt x="22" y="35"/>
                </a:lnTo>
                <a:lnTo>
                  <a:pt x="34" y="25"/>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07" name="Freeform 63"/>
          <p:cNvSpPr>
            <a:spLocks/>
          </p:cNvSpPr>
          <p:nvPr/>
        </p:nvSpPr>
        <p:spPr bwMode="auto">
          <a:xfrm>
            <a:off x="3192463" y="3663950"/>
            <a:ext cx="65087" cy="71438"/>
          </a:xfrm>
          <a:custGeom>
            <a:avLst/>
            <a:gdLst>
              <a:gd name="T0" fmla="*/ 63500 w 41"/>
              <a:gd name="T1" fmla="*/ 53975 h 45"/>
              <a:gd name="T2" fmla="*/ 63500 w 41"/>
              <a:gd name="T3" fmla="*/ 52388 h 45"/>
              <a:gd name="T4" fmla="*/ 19050 w 41"/>
              <a:gd name="T5" fmla="*/ 0 h 45"/>
              <a:gd name="T6" fmla="*/ 0 w 41"/>
              <a:gd name="T7" fmla="*/ 17463 h 45"/>
              <a:gd name="T8" fmla="*/ 44450 w 41"/>
              <a:gd name="T9" fmla="*/ 69850 h 45"/>
              <a:gd name="T10" fmla="*/ 44450 w 41"/>
              <a:gd name="T11" fmla="*/ 68263 h 45"/>
              <a:gd name="T12" fmla="*/ 63500 w 41"/>
              <a:gd name="T13" fmla="*/ 53975 h 45"/>
              <a:gd name="T14" fmla="*/ 63500 w 41"/>
              <a:gd name="T15" fmla="*/ 52388 h 45"/>
              <a:gd name="T16" fmla="*/ 63500 w 41"/>
              <a:gd name="T17" fmla="*/ 5397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5"/>
              <a:gd name="T29" fmla="*/ 41 w 4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5">
                <a:moveTo>
                  <a:pt x="40" y="34"/>
                </a:moveTo>
                <a:lnTo>
                  <a:pt x="40" y="33"/>
                </a:lnTo>
                <a:lnTo>
                  <a:pt x="12" y="0"/>
                </a:lnTo>
                <a:lnTo>
                  <a:pt x="0" y="11"/>
                </a:lnTo>
                <a:lnTo>
                  <a:pt x="28" y="44"/>
                </a:lnTo>
                <a:lnTo>
                  <a:pt x="28" y="43"/>
                </a:lnTo>
                <a:lnTo>
                  <a:pt x="40" y="34"/>
                </a:lnTo>
                <a:lnTo>
                  <a:pt x="40" y="33"/>
                </a:lnTo>
                <a:lnTo>
                  <a:pt x="40" y="34"/>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08" name="Freeform 64"/>
          <p:cNvSpPr>
            <a:spLocks/>
          </p:cNvSpPr>
          <p:nvPr/>
        </p:nvSpPr>
        <p:spPr bwMode="auto">
          <a:xfrm>
            <a:off x="3243263" y="3725863"/>
            <a:ext cx="1298575" cy="1816100"/>
          </a:xfrm>
          <a:custGeom>
            <a:avLst/>
            <a:gdLst>
              <a:gd name="T0" fmla="*/ 1296988 w 818"/>
              <a:gd name="T1" fmla="*/ 1797050 h 1144"/>
              <a:gd name="T2" fmla="*/ 22225 w 818"/>
              <a:gd name="T3" fmla="*/ 0 h 1144"/>
              <a:gd name="T4" fmla="*/ 0 w 818"/>
              <a:gd name="T5" fmla="*/ 15875 h 1144"/>
              <a:gd name="T6" fmla="*/ 1274763 w 818"/>
              <a:gd name="T7" fmla="*/ 1814513 h 1144"/>
              <a:gd name="T8" fmla="*/ 1296988 w 818"/>
              <a:gd name="T9" fmla="*/ 1797050 h 1144"/>
              <a:gd name="T10" fmla="*/ 0 60000 65536"/>
              <a:gd name="T11" fmla="*/ 0 60000 65536"/>
              <a:gd name="T12" fmla="*/ 0 60000 65536"/>
              <a:gd name="T13" fmla="*/ 0 60000 65536"/>
              <a:gd name="T14" fmla="*/ 0 60000 65536"/>
              <a:gd name="T15" fmla="*/ 0 w 818"/>
              <a:gd name="T16" fmla="*/ 0 h 1144"/>
              <a:gd name="T17" fmla="*/ 818 w 818"/>
              <a:gd name="T18" fmla="*/ 1144 h 1144"/>
            </a:gdLst>
            <a:ahLst/>
            <a:cxnLst>
              <a:cxn ang="T10">
                <a:pos x="T0" y="T1"/>
              </a:cxn>
              <a:cxn ang="T11">
                <a:pos x="T2" y="T3"/>
              </a:cxn>
              <a:cxn ang="T12">
                <a:pos x="T4" y="T5"/>
              </a:cxn>
              <a:cxn ang="T13">
                <a:pos x="T6" y="T7"/>
              </a:cxn>
              <a:cxn ang="T14">
                <a:pos x="T8" y="T9"/>
              </a:cxn>
            </a:cxnLst>
            <a:rect l="T15" t="T16" r="T17" b="T18"/>
            <a:pathLst>
              <a:path w="818" h="1144">
                <a:moveTo>
                  <a:pt x="817" y="1132"/>
                </a:moveTo>
                <a:lnTo>
                  <a:pt x="14" y="0"/>
                </a:lnTo>
                <a:lnTo>
                  <a:pt x="0" y="10"/>
                </a:lnTo>
                <a:lnTo>
                  <a:pt x="803" y="1143"/>
                </a:lnTo>
                <a:lnTo>
                  <a:pt x="817" y="113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09" name="Freeform 65"/>
          <p:cNvSpPr>
            <a:spLocks/>
          </p:cNvSpPr>
          <p:nvPr/>
        </p:nvSpPr>
        <p:spPr bwMode="auto">
          <a:xfrm>
            <a:off x="4527550" y="5532438"/>
            <a:ext cx="74613" cy="88900"/>
          </a:xfrm>
          <a:custGeom>
            <a:avLst/>
            <a:gdLst>
              <a:gd name="T0" fmla="*/ 73025 w 47"/>
              <a:gd name="T1" fmla="*/ 69850 h 56"/>
              <a:gd name="T2" fmla="*/ 73025 w 47"/>
              <a:gd name="T3" fmla="*/ 71438 h 56"/>
              <a:gd name="T4" fmla="*/ 19050 w 47"/>
              <a:gd name="T5" fmla="*/ 0 h 56"/>
              <a:gd name="T6" fmla="*/ 0 w 47"/>
              <a:gd name="T7" fmla="*/ 15875 h 56"/>
              <a:gd name="T8" fmla="*/ 53975 w 47"/>
              <a:gd name="T9" fmla="*/ 87313 h 56"/>
              <a:gd name="T10" fmla="*/ 73025 w 47"/>
              <a:gd name="T11" fmla="*/ 69850 h 56"/>
              <a:gd name="T12" fmla="*/ 0 60000 65536"/>
              <a:gd name="T13" fmla="*/ 0 60000 65536"/>
              <a:gd name="T14" fmla="*/ 0 60000 65536"/>
              <a:gd name="T15" fmla="*/ 0 60000 65536"/>
              <a:gd name="T16" fmla="*/ 0 60000 65536"/>
              <a:gd name="T17" fmla="*/ 0 60000 65536"/>
              <a:gd name="T18" fmla="*/ 0 w 47"/>
              <a:gd name="T19" fmla="*/ 0 h 56"/>
              <a:gd name="T20" fmla="*/ 47 w 4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7" h="56">
                <a:moveTo>
                  <a:pt x="46" y="44"/>
                </a:moveTo>
                <a:lnTo>
                  <a:pt x="46" y="45"/>
                </a:lnTo>
                <a:lnTo>
                  <a:pt x="12" y="0"/>
                </a:lnTo>
                <a:lnTo>
                  <a:pt x="0" y="10"/>
                </a:lnTo>
                <a:lnTo>
                  <a:pt x="34" y="55"/>
                </a:lnTo>
                <a:lnTo>
                  <a:pt x="46" y="44"/>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10" name="Freeform 66"/>
          <p:cNvSpPr>
            <a:spLocks/>
          </p:cNvSpPr>
          <p:nvPr/>
        </p:nvSpPr>
        <p:spPr bwMode="auto">
          <a:xfrm>
            <a:off x="4587875" y="5610225"/>
            <a:ext cx="65088" cy="73025"/>
          </a:xfrm>
          <a:custGeom>
            <a:avLst/>
            <a:gdLst>
              <a:gd name="T0" fmla="*/ 61913 w 41"/>
              <a:gd name="T1" fmla="*/ 53975 h 46"/>
              <a:gd name="T2" fmla="*/ 63500 w 41"/>
              <a:gd name="T3" fmla="*/ 53975 h 46"/>
              <a:gd name="T4" fmla="*/ 19050 w 41"/>
              <a:gd name="T5" fmla="*/ 0 h 46"/>
              <a:gd name="T6" fmla="*/ 0 w 41"/>
              <a:gd name="T7" fmla="*/ 17463 h 46"/>
              <a:gd name="T8" fmla="*/ 44450 w 41"/>
              <a:gd name="T9" fmla="*/ 69850 h 46"/>
              <a:gd name="T10" fmla="*/ 44450 w 41"/>
              <a:gd name="T11" fmla="*/ 71438 h 46"/>
              <a:gd name="T12" fmla="*/ 44450 w 41"/>
              <a:gd name="T13" fmla="*/ 69850 h 46"/>
              <a:gd name="T14" fmla="*/ 44450 w 41"/>
              <a:gd name="T15" fmla="*/ 71438 h 46"/>
              <a:gd name="T16" fmla="*/ 61913 w 41"/>
              <a:gd name="T17" fmla="*/ 5397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6"/>
              <a:gd name="T29" fmla="*/ 41 w 4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6">
                <a:moveTo>
                  <a:pt x="39" y="34"/>
                </a:moveTo>
                <a:lnTo>
                  <a:pt x="40" y="34"/>
                </a:lnTo>
                <a:lnTo>
                  <a:pt x="12" y="0"/>
                </a:lnTo>
                <a:lnTo>
                  <a:pt x="0" y="11"/>
                </a:lnTo>
                <a:lnTo>
                  <a:pt x="28" y="44"/>
                </a:lnTo>
                <a:lnTo>
                  <a:pt x="28" y="45"/>
                </a:lnTo>
                <a:lnTo>
                  <a:pt x="28" y="44"/>
                </a:lnTo>
                <a:lnTo>
                  <a:pt x="28" y="45"/>
                </a:lnTo>
                <a:lnTo>
                  <a:pt x="39" y="34"/>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11" name="Freeform 67"/>
          <p:cNvSpPr>
            <a:spLocks/>
          </p:cNvSpPr>
          <p:nvPr/>
        </p:nvSpPr>
        <p:spPr bwMode="auto">
          <a:xfrm>
            <a:off x="4638675" y="5670550"/>
            <a:ext cx="63500" cy="63500"/>
          </a:xfrm>
          <a:custGeom>
            <a:avLst/>
            <a:gdLst>
              <a:gd name="T0" fmla="*/ 61913 w 40"/>
              <a:gd name="T1" fmla="*/ 42862 h 40"/>
              <a:gd name="T2" fmla="*/ 61913 w 40"/>
              <a:gd name="T3" fmla="*/ 44450 h 40"/>
              <a:gd name="T4" fmla="*/ 17462 w 40"/>
              <a:gd name="T5" fmla="*/ 0 h 40"/>
              <a:gd name="T6" fmla="*/ 0 w 40"/>
              <a:gd name="T7" fmla="*/ 17462 h 40"/>
              <a:gd name="T8" fmla="*/ 44450 w 40"/>
              <a:gd name="T9" fmla="*/ 61913 h 40"/>
              <a:gd name="T10" fmla="*/ 46037 w 40"/>
              <a:gd name="T11" fmla="*/ 61913 h 40"/>
              <a:gd name="T12" fmla="*/ 44450 w 40"/>
              <a:gd name="T13" fmla="*/ 61913 h 40"/>
              <a:gd name="T14" fmla="*/ 46037 w 40"/>
              <a:gd name="T15" fmla="*/ 61913 h 40"/>
              <a:gd name="T16" fmla="*/ 61913 w 40"/>
              <a:gd name="T17" fmla="*/ 42862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
              <a:gd name="T29" fmla="*/ 40 w 4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
                <a:moveTo>
                  <a:pt x="39" y="27"/>
                </a:moveTo>
                <a:lnTo>
                  <a:pt x="39" y="28"/>
                </a:lnTo>
                <a:lnTo>
                  <a:pt x="11" y="0"/>
                </a:lnTo>
                <a:lnTo>
                  <a:pt x="0" y="11"/>
                </a:lnTo>
                <a:lnTo>
                  <a:pt x="28" y="39"/>
                </a:lnTo>
                <a:lnTo>
                  <a:pt x="29" y="39"/>
                </a:lnTo>
                <a:lnTo>
                  <a:pt x="28" y="39"/>
                </a:lnTo>
                <a:lnTo>
                  <a:pt x="29" y="39"/>
                </a:lnTo>
                <a:lnTo>
                  <a:pt x="39" y="27"/>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12" name="Freeform 68"/>
          <p:cNvSpPr>
            <a:spLocks/>
          </p:cNvSpPr>
          <p:nvPr/>
        </p:nvSpPr>
        <p:spPr bwMode="auto">
          <a:xfrm>
            <a:off x="4691063" y="5719763"/>
            <a:ext cx="52387" cy="49212"/>
          </a:xfrm>
          <a:custGeom>
            <a:avLst/>
            <a:gdLst>
              <a:gd name="T0" fmla="*/ 47625 w 33"/>
              <a:gd name="T1" fmla="*/ 26987 h 31"/>
              <a:gd name="T2" fmla="*/ 50800 w 33"/>
              <a:gd name="T3" fmla="*/ 26987 h 31"/>
              <a:gd name="T4" fmla="*/ 15875 w 33"/>
              <a:gd name="T5" fmla="*/ 0 h 31"/>
              <a:gd name="T6" fmla="*/ 0 w 33"/>
              <a:gd name="T7" fmla="*/ 19050 h 31"/>
              <a:gd name="T8" fmla="*/ 34925 w 33"/>
              <a:gd name="T9" fmla="*/ 46037 h 31"/>
              <a:gd name="T10" fmla="*/ 38100 w 33"/>
              <a:gd name="T11" fmla="*/ 46037 h 31"/>
              <a:gd name="T12" fmla="*/ 34925 w 33"/>
              <a:gd name="T13" fmla="*/ 46037 h 31"/>
              <a:gd name="T14" fmla="*/ 38100 w 33"/>
              <a:gd name="T15" fmla="*/ 46037 h 31"/>
              <a:gd name="T16" fmla="*/ 38100 w 33"/>
              <a:gd name="T17" fmla="*/ 47625 h 31"/>
              <a:gd name="T18" fmla="*/ 47625 w 33"/>
              <a:gd name="T19" fmla="*/ 2698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1"/>
              <a:gd name="T32" fmla="*/ 33 w 3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1">
                <a:moveTo>
                  <a:pt x="30" y="17"/>
                </a:moveTo>
                <a:lnTo>
                  <a:pt x="32" y="17"/>
                </a:lnTo>
                <a:lnTo>
                  <a:pt x="10" y="0"/>
                </a:lnTo>
                <a:lnTo>
                  <a:pt x="0" y="12"/>
                </a:lnTo>
                <a:lnTo>
                  <a:pt x="22" y="29"/>
                </a:lnTo>
                <a:lnTo>
                  <a:pt x="24" y="29"/>
                </a:lnTo>
                <a:lnTo>
                  <a:pt x="22" y="29"/>
                </a:lnTo>
                <a:lnTo>
                  <a:pt x="24" y="29"/>
                </a:lnTo>
                <a:lnTo>
                  <a:pt x="24" y="30"/>
                </a:lnTo>
                <a:lnTo>
                  <a:pt x="30" y="17"/>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13" name="Freeform 69"/>
          <p:cNvSpPr>
            <a:spLocks/>
          </p:cNvSpPr>
          <p:nvPr/>
        </p:nvSpPr>
        <p:spPr bwMode="auto">
          <a:xfrm>
            <a:off x="4735513" y="5751513"/>
            <a:ext cx="50800" cy="39687"/>
          </a:xfrm>
          <a:custGeom>
            <a:avLst/>
            <a:gdLst>
              <a:gd name="T0" fmla="*/ 46037 w 32"/>
              <a:gd name="T1" fmla="*/ 15875 h 25"/>
              <a:gd name="T2" fmla="*/ 49212 w 32"/>
              <a:gd name="T3" fmla="*/ 17462 h 25"/>
              <a:gd name="T4" fmla="*/ 11112 w 32"/>
              <a:gd name="T5" fmla="*/ 0 h 25"/>
              <a:gd name="T6" fmla="*/ 0 w 32"/>
              <a:gd name="T7" fmla="*/ 19050 h 25"/>
              <a:gd name="T8" fmla="*/ 38100 w 32"/>
              <a:gd name="T9" fmla="*/ 38100 h 25"/>
              <a:gd name="T10" fmla="*/ 39687 w 32"/>
              <a:gd name="T11" fmla="*/ 38100 h 25"/>
              <a:gd name="T12" fmla="*/ 38100 w 32"/>
              <a:gd name="T13" fmla="*/ 38100 h 25"/>
              <a:gd name="T14" fmla="*/ 39687 w 32"/>
              <a:gd name="T15" fmla="*/ 38100 h 25"/>
              <a:gd name="T16" fmla="*/ 46037 w 32"/>
              <a:gd name="T17" fmla="*/ 1587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5"/>
              <a:gd name="T29" fmla="*/ 32 w 3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5">
                <a:moveTo>
                  <a:pt x="29" y="10"/>
                </a:moveTo>
                <a:lnTo>
                  <a:pt x="31" y="11"/>
                </a:lnTo>
                <a:lnTo>
                  <a:pt x="7" y="0"/>
                </a:lnTo>
                <a:lnTo>
                  <a:pt x="0" y="12"/>
                </a:lnTo>
                <a:lnTo>
                  <a:pt x="24" y="24"/>
                </a:lnTo>
                <a:lnTo>
                  <a:pt x="25" y="24"/>
                </a:lnTo>
                <a:lnTo>
                  <a:pt x="24" y="24"/>
                </a:lnTo>
                <a:lnTo>
                  <a:pt x="25" y="24"/>
                </a:lnTo>
                <a:lnTo>
                  <a:pt x="29" y="10"/>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14" name="Freeform 70"/>
          <p:cNvSpPr>
            <a:spLocks/>
          </p:cNvSpPr>
          <p:nvPr/>
        </p:nvSpPr>
        <p:spPr bwMode="auto">
          <a:xfrm>
            <a:off x="4783138" y="5772150"/>
            <a:ext cx="47625" cy="33338"/>
          </a:xfrm>
          <a:custGeom>
            <a:avLst/>
            <a:gdLst>
              <a:gd name="T0" fmla="*/ 44450 w 30"/>
              <a:gd name="T1" fmla="*/ 9525 h 21"/>
              <a:gd name="T2" fmla="*/ 46038 w 30"/>
              <a:gd name="T3" fmla="*/ 11113 h 21"/>
              <a:gd name="T4" fmla="*/ 6350 w 30"/>
              <a:gd name="T5" fmla="*/ 0 h 21"/>
              <a:gd name="T6" fmla="*/ 0 w 30"/>
              <a:gd name="T7" fmla="*/ 20638 h 21"/>
              <a:gd name="T8" fmla="*/ 39688 w 30"/>
              <a:gd name="T9" fmla="*/ 31750 h 21"/>
              <a:gd name="T10" fmla="*/ 41275 w 30"/>
              <a:gd name="T11" fmla="*/ 31750 h 21"/>
              <a:gd name="T12" fmla="*/ 39688 w 30"/>
              <a:gd name="T13" fmla="*/ 31750 h 21"/>
              <a:gd name="T14" fmla="*/ 41275 w 30"/>
              <a:gd name="T15" fmla="*/ 31750 h 21"/>
              <a:gd name="T16" fmla="*/ 44450 w 30"/>
              <a:gd name="T17" fmla="*/ 952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1"/>
              <a:gd name="T29" fmla="*/ 30 w 3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1">
                <a:moveTo>
                  <a:pt x="28" y="6"/>
                </a:moveTo>
                <a:lnTo>
                  <a:pt x="29" y="7"/>
                </a:lnTo>
                <a:lnTo>
                  <a:pt x="4" y="0"/>
                </a:lnTo>
                <a:lnTo>
                  <a:pt x="0" y="13"/>
                </a:lnTo>
                <a:lnTo>
                  <a:pt x="25" y="20"/>
                </a:lnTo>
                <a:lnTo>
                  <a:pt x="26" y="20"/>
                </a:lnTo>
                <a:lnTo>
                  <a:pt x="25" y="20"/>
                </a:lnTo>
                <a:lnTo>
                  <a:pt x="26" y="20"/>
                </a:lnTo>
                <a:lnTo>
                  <a:pt x="28" y="6"/>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15" name="Freeform 71"/>
          <p:cNvSpPr>
            <a:spLocks/>
          </p:cNvSpPr>
          <p:nvPr/>
        </p:nvSpPr>
        <p:spPr bwMode="auto">
          <a:xfrm>
            <a:off x="4832350" y="5784850"/>
            <a:ext cx="41275" cy="26988"/>
          </a:xfrm>
          <a:custGeom>
            <a:avLst/>
            <a:gdLst>
              <a:gd name="T0" fmla="*/ 38100 w 26"/>
              <a:gd name="T1" fmla="*/ 3175 h 17"/>
              <a:gd name="T2" fmla="*/ 39688 w 26"/>
              <a:gd name="T3" fmla="*/ 3175 h 17"/>
              <a:gd name="T4" fmla="*/ 3175 w 26"/>
              <a:gd name="T5" fmla="*/ 0 h 17"/>
              <a:gd name="T6" fmla="*/ 0 w 26"/>
              <a:gd name="T7" fmla="*/ 20638 h 17"/>
              <a:gd name="T8" fmla="*/ 36513 w 26"/>
              <a:gd name="T9" fmla="*/ 25400 h 17"/>
              <a:gd name="T10" fmla="*/ 38100 w 26"/>
              <a:gd name="T11" fmla="*/ 25400 h 17"/>
              <a:gd name="T12" fmla="*/ 36513 w 26"/>
              <a:gd name="T13" fmla="*/ 25400 h 17"/>
              <a:gd name="T14" fmla="*/ 38100 w 26"/>
              <a:gd name="T15" fmla="*/ 25400 h 17"/>
              <a:gd name="T16" fmla="*/ 38100 w 26"/>
              <a:gd name="T17" fmla="*/ 317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7"/>
              <a:gd name="T29" fmla="*/ 26 w 2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7">
                <a:moveTo>
                  <a:pt x="24" y="2"/>
                </a:moveTo>
                <a:lnTo>
                  <a:pt x="25" y="2"/>
                </a:lnTo>
                <a:lnTo>
                  <a:pt x="2" y="0"/>
                </a:lnTo>
                <a:lnTo>
                  <a:pt x="0" y="13"/>
                </a:lnTo>
                <a:lnTo>
                  <a:pt x="23" y="16"/>
                </a:lnTo>
                <a:lnTo>
                  <a:pt x="24" y="16"/>
                </a:lnTo>
                <a:lnTo>
                  <a:pt x="23" y="16"/>
                </a:lnTo>
                <a:lnTo>
                  <a:pt x="24" y="16"/>
                </a:lnTo>
                <a:lnTo>
                  <a:pt x="24" y="2"/>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16" name="Freeform 72"/>
          <p:cNvSpPr>
            <a:spLocks/>
          </p:cNvSpPr>
          <p:nvPr/>
        </p:nvSpPr>
        <p:spPr bwMode="auto">
          <a:xfrm>
            <a:off x="4879975" y="5789613"/>
            <a:ext cx="3775075" cy="26987"/>
          </a:xfrm>
          <a:custGeom>
            <a:avLst/>
            <a:gdLst>
              <a:gd name="T0" fmla="*/ 3773488 w 2378"/>
              <a:gd name="T1" fmla="*/ 12700 h 17"/>
              <a:gd name="T2" fmla="*/ 3773488 w 2378"/>
              <a:gd name="T3" fmla="*/ 0 h 17"/>
              <a:gd name="T4" fmla="*/ 0 w 2378"/>
              <a:gd name="T5" fmla="*/ 0 h 17"/>
              <a:gd name="T6" fmla="*/ 0 w 2378"/>
              <a:gd name="T7" fmla="*/ 25400 h 17"/>
              <a:gd name="T8" fmla="*/ 3773488 w 2378"/>
              <a:gd name="T9" fmla="*/ 25400 h 17"/>
              <a:gd name="T10" fmla="*/ 3773488 w 2378"/>
              <a:gd name="T11" fmla="*/ 12700 h 17"/>
              <a:gd name="T12" fmla="*/ 0 60000 65536"/>
              <a:gd name="T13" fmla="*/ 0 60000 65536"/>
              <a:gd name="T14" fmla="*/ 0 60000 65536"/>
              <a:gd name="T15" fmla="*/ 0 60000 65536"/>
              <a:gd name="T16" fmla="*/ 0 60000 65536"/>
              <a:gd name="T17" fmla="*/ 0 60000 65536"/>
              <a:gd name="T18" fmla="*/ 0 w 2378"/>
              <a:gd name="T19" fmla="*/ 0 h 17"/>
              <a:gd name="T20" fmla="*/ 2378 w 237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78" h="17">
                <a:moveTo>
                  <a:pt x="2377" y="8"/>
                </a:moveTo>
                <a:lnTo>
                  <a:pt x="2377" y="0"/>
                </a:lnTo>
                <a:lnTo>
                  <a:pt x="0" y="0"/>
                </a:lnTo>
                <a:lnTo>
                  <a:pt x="0" y="16"/>
                </a:lnTo>
                <a:lnTo>
                  <a:pt x="2377" y="16"/>
                </a:lnTo>
                <a:lnTo>
                  <a:pt x="2377" y="8"/>
                </a:lnTo>
              </a:path>
            </a:pathLst>
          </a:custGeom>
          <a:solidFill>
            <a:srgbClr val="FFFF00"/>
          </a:solidFill>
          <a:ln w="12700" cap="rnd" cmpd="sng">
            <a:noFill/>
            <a:prstDash val="solid"/>
            <a:round/>
            <a:headEnd type="none" w="med" len="med"/>
            <a:tailEnd type="none" w="med" len="med"/>
          </a:ln>
        </p:spPr>
        <p:txBody>
          <a:bodyPr/>
          <a:lstStyle/>
          <a:p>
            <a:endParaRPr lang="en-US" dirty="0"/>
          </a:p>
        </p:txBody>
      </p:sp>
      <p:sp>
        <p:nvSpPr>
          <p:cNvPr id="83017" name="Freeform 73"/>
          <p:cNvSpPr>
            <a:spLocks/>
          </p:cNvSpPr>
          <p:nvPr/>
        </p:nvSpPr>
        <p:spPr bwMode="auto">
          <a:xfrm>
            <a:off x="5046663" y="5670550"/>
            <a:ext cx="106362" cy="292100"/>
          </a:xfrm>
          <a:custGeom>
            <a:avLst/>
            <a:gdLst>
              <a:gd name="T0" fmla="*/ 12700 w 67"/>
              <a:gd name="T1" fmla="*/ 285750 h 184"/>
              <a:gd name="T2" fmla="*/ 25400 w 67"/>
              <a:gd name="T3" fmla="*/ 290513 h 184"/>
              <a:gd name="T4" fmla="*/ 104775 w 67"/>
              <a:gd name="T5" fmla="*/ 9525 h 184"/>
              <a:gd name="T6" fmla="*/ 79375 w 67"/>
              <a:gd name="T7" fmla="*/ 0 h 184"/>
              <a:gd name="T8" fmla="*/ 0 w 67"/>
              <a:gd name="T9" fmla="*/ 282575 h 184"/>
              <a:gd name="T10" fmla="*/ 12700 w 67"/>
              <a:gd name="T11" fmla="*/ 285750 h 184"/>
              <a:gd name="T12" fmla="*/ 0 60000 65536"/>
              <a:gd name="T13" fmla="*/ 0 60000 65536"/>
              <a:gd name="T14" fmla="*/ 0 60000 65536"/>
              <a:gd name="T15" fmla="*/ 0 60000 65536"/>
              <a:gd name="T16" fmla="*/ 0 60000 65536"/>
              <a:gd name="T17" fmla="*/ 0 60000 65536"/>
              <a:gd name="T18" fmla="*/ 0 w 67"/>
              <a:gd name="T19" fmla="*/ 0 h 184"/>
              <a:gd name="T20" fmla="*/ 67 w 67"/>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67" h="184">
                <a:moveTo>
                  <a:pt x="8" y="180"/>
                </a:moveTo>
                <a:lnTo>
                  <a:pt x="16" y="183"/>
                </a:lnTo>
                <a:lnTo>
                  <a:pt x="66" y="6"/>
                </a:lnTo>
                <a:lnTo>
                  <a:pt x="50" y="0"/>
                </a:lnTo>
                <a:lnTo>
                  <a:pt x="0" y="178"/>
                </a:lnTo>
                <a:lnTo>
                  <a:pt x="8" y="18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3018" name="Freeform 74"/>
          <p:cNvSpPr>
            <a:spLocks/>
          </p:cNvSpPr>
          <p:nvPr/>
        </p:nvSpPr>
        <p:spPr bwMode="auto">
          <a:xfrm>
            <a:off x="5126038" y="5670550"/>
            <a:ext cx="106362" cy="292100"/>
          </a:xfrm>
          <a:custGeom>
            <a:avLst/>
            <a:gdLst>
              <a:gd name="T0" fmla="*/ 12700 w 67"/>
              <a:gd name="T1" fmla="*/ 285750 h 184"/>
              <a:gd name="T2" fmla="*/ 25400 w 67"/>
              <a:gd name="T3" fmla="*/ 290513 h 184"/>
              <a:gd name="T4" fmla="*/ 104775 w 67"/>
              <a:gd name="T5" fmla="*/ 9525 h 184"/>
              <a:gd name="T6" fmla="*/ 79375 w 67"/>
              <a:gd name="T7" fmla="*/ 0 h 184"/>
              <a:gd name="T8" fmla="*/ 0 w 67"/>
              <a:gd name="T9" fmla="*/ 282575 h 184"/>
              <a:gd name="T10" fmla="*/ 12700 w 67"/>
              <a:gd name="T11" fmla="*/ 285750 h 184"/>
              <a:gd name="T12" fmla="*/ 0 60000 65536"/>
              <a:gd name="T13" fmla="*/ 0 60000 65536"/>
              <a:gd name="T14" fmla="*/ 0 60000 65536"/>
              <a:gd name="T15" fmla="*/ 0 60000 65536"/>
              <a:gd name="T16" fmla="*/ 0 60000 65536"/>
              <a:gd name="T17" fmla="*/ 0 60000 65536"/>
              <a:gd name="T18" fmla="*/ 0 w 67"/>
              <a:gd name="T19" fmla="*/ 0 h 184"/>
              <a:gd name="T20" fmla="*/ 67 w 67"/>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67" h="184">
                <a:moveTo>
                  <a:pt x="8" y="180"/>
                </a:moveTo>
                <a:lnTo>
                  <a:pt x="16" y="183"/>
                </a:lnTo>
                <a:lnTo>
                  <a:pt x="66" y="6"/>
                </a:lnTo>
                <a:lnTo>
                  <a:pt x="50" y="0"/>
                </a:lnTo>
                <a:lnTo>
                  <a:pt x="0" y="178"/>
                </a:lnTo>
                <a:lnTo>
                  <a:pt x="8" y="18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3019" name="Freeform 75"/>
          <p:cNvSpPr>
            <a:spLocks/>
          </p:cNvSpPr>
          <p:nvPr/>
        </p:nvSpPr>
        <p:spPr bwMode="auto">
          <a:xfrm>
            <a:off x="1484313" y="4513263"/>
            <a:ext cx="349250" cy="1287462"/>
          </a:xfrm>
          <a:custGeom>
            <a:avLst/>
            <a:gdLst>
              <a:gd name="T0" fmla="*/ 320675 w 220"/>
              <a:gd name="T1" fmla="*/ 0 h 811"/>
              <a:gd name="T2" fmla="*/ 319088 w 220"/>
              <a:gd name="T3" fmla="*/ 1587 h 811"/>
              <a:gd name="T4" fmla="*/ 0 w 220"/>
              <a:gd name="T5" fmla="*/ 1279525 h 811"/>
              <a:gd name="T6" fmla="*/ 28575 w 220"/>
              <a:gd name="T7" fmla="*/ 1285875 h 811"/>
              <a:gd name="T8" fmla="*/ 347663 w 220"/>
              <a:gd name="T9" fmla="*/ 6350 h 811"/>
              <a:gd name="T10" fmla="*/ 347663 w 220"/>
              <a:gd name="T11" fmla="*/ 7937 h 811"/>
              <a:gd name="T12" fmla="*/ 320675 w 220"/>
              <a:gd name="T13" fmla="*/ 0 h 811"/>
              <a:gd name="T14" fmla="*/ 319088 w 220"/>
              <a:gd name="T15" fmla="*/ 0 h 811"/>
              <a:gd name="T16" fmla="*/ 319088 w 220"/>
              <a:gd name="T17" fmla="*/ 1587 h 811"/>
              <a:gd name="T18" fmla="*/ 320675 w 220"/>
              <a:gd name="T19" fmla="*/ 0 h 8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811"/>
              <a:gd name="T32" fmla="*/ 220 w 220"/>
              <a:gd name="T33" fmla="*/ 811 h 8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811">
                <a:moveTo>
                  <a:pt x="202" y="0"/>
                </a:moveTo>
                <a:lnTo>
                  <a:pt x="201" y="1"/>
                </a:lnTo>
                <a:lnTo>
                  <a:pt x="0" y="806"/>
                </a:lnTo>
                <a:lnTo>
                  <a:pt x="18" y="810"/>
                </a:lnTo>
                <a:lnTo>
                  <a:pt x="219" y="4"/>
                </a:lnTo>
                <a:lnTo>
                  <a:pt x="219" y="5"/>
                </a:lnTo>
                <a:lnTo>
                  <a:pt x="202" y="0"/>
                </a:lnTo>
                <a:lnTo>
                  <a:pt x="201" y="0"/>
                </a:lnTo>
                <a:lnTo>
                  <a:pt x="201" y="1"/>
                </a:lnTo>
                <a:lnTo>
                  <a:pt x="202"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20" name="Freeform 76"/>
          <p:cNvSpPr>
            <a:spLocks/>
          </p:cNvSpPr>
          <p:nvPr/>
        </p:nvSpPr>
        <p:spPr bwMode="auto">
          <a:xfrm>
            <a:off x="1814513" y="3524250"/>
            <a:ext cx="292100" cy="989013"/>
          </a:xfrm>
          <a:custGeom>
            <a:avLst/>
            <a:gdLst>
              <a:gd name="T0" fmla="*/ 265113 w 184"/>
              <a:gd name="T1" fmla="*/ 0 h 623"/>
              <a:gd name="T2" fmla="*/ 265113 w 184"/>
              <a:gd name="T3" fmla="*/ 1588 h 623"/>
              <a:gd name="T4" fmla="*/ 0 w 184"/>
              <a:gd name="T5" fmla="*/ 979488 h 623"/>
              <a:gd name="T6" fmla="*/ 25400 w 184"/>
              <a:gd name="T7" fmla="*/ 987425 h 623"/>
              <a:gd name="T8" fmla="*/ 290513 w 184"/>
              <a:gd name="T9" fmla="*/ 9525 h 623"/>
              <a:gd name="T10" fmla="*/ 290513 w 184"/>
              <a:gd name="T11" fmla="*/ 11113 h 623"/>
              <a:gd name="T12" fmla="*/ 265113 w 184"/>
              <a:gd name="T13" fmla="*/ 0 h 623"/>
              <a:gd name="T14" fmla="*/ 265113 w 184"/>
              <a:gd name="T15" fmla="*/ 1588 h 623"/>
              <a:gd name="T16" fmla="*/ 265113 w 184"/>
              <a:gd name="T17" fmla="*/ 0 h 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623"/>
              <a:gd name="T29" fmla="*/ 184 w 184"/>
              <a:gd name="T30" fmla="*/ 623 h 6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623">
                <a:moveTo>
                  <a:pt x="167" y="0"/>
                </a:moveTo>
                <a:lnTo>
                  <a:pt x="167" y="1"/>
                </a:lnTo>
                <a:lnTo>
                  <a:pt x="0" y="617"/>
                </a:lnTo>
                <a:lnTo>
                  <a:pt x="16" y="622"/>
                </a:lnTo>
                <a:lnTo>
                  <a:pt x="183" y="6"/>
                </a:lnTo>
                <a:lnTo>
                  <a:pt x="183" y="7"/>
                </a:lnTo>
                <a:lnTo>
                  <a:pt x="167" y="0"/>
                </a:lnTo>
                <a:lnTo>
                  <a:pt x="167" y="1"/>
                </a:lnTo>
                <a:lnTo>
                  <a:pt x="167"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21" name="Freeform 77"/>
          <p:cNvSpPr>
            <a:spLocks/>
          </p:cNvSpPr>
          <p:nvPr/>
        </p:nvSpPr>
        <p:spPr bwMode="auto">
          <a:xfrm>
            <a:off x="2087563" y="3121025"/>
            <a:ext cx="174625" cy="406400"/>
          </a:xfrm>
          <a:custGeom>
            <a:avLst/>
            <a:gdLst>
              <a:gd name="T0" fmla="*/ 149225 w 110"/>
              <a:gd name="T1" fmla="*/ 0 h 256"/>
              <a:gd name="T2" fmla="*/ 147638 w 110"/>
              <a:gd name="T3" fmla="*/ 3175 h 256"/>
              <a:gd name="T4" fmla="*/ 0 w 110"/>
              <a:gd name="T5" fmla="*/ 393700 h 256"/>
              <a:gd name="T6" fmla="*/ 25400 w 110"/>
              <a:gd name="T7" fmla="*/ 404812 h 256"/>
              <a:gd name="T8" fmla="*/ 173038 w 110"/>
              <a:gd name="T9" fmla="*/ 12700 h 256"/>
              <a:gd name="T10" fmla="*/ 173038 w 110"/>
              <a:gd name="T11" fmla="*/ 15875 h 256"/>
              <a:gd name="T12" fmla="*/ 149225 w 110"/>
              <a:gd name="T13" fmla="*/ 0 h 256"/>
              <a:gd name="T14" fmla="*/ 147638 w 110"/>
              <a:gd name="T15" fmla="*/ 1588 h 256"/>
              <a:gd name="T16" fmla="*/ 147638 w 110"/>
              <a:gd name="T17" fmla="*/ 3175 h 256"/>
              <a:gd name="T18" fmla="*/ 149225 w 110"/>
              <a:gd name="T19" fmla="*/ 0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256"/>
              <a:gd name="T32" fmla="*/ 110 w 110"/>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256">
                <a:moveTo>
                  <a:pt x="94" y="0"/>
                </a:moveTo>
                <a:lnTo>
                  <a:pt x="93" y="2"/>
                </a:lnTo>
                <a:lnTo>
                  <a:pt x="0" y="248"/>
                </a:lnTo>
                <a:lnTo>
                  <a:pt x="16" y="255"/>
                </a:lnTo>
                <a:lnTo>
                  <a:pt x="109" y="8"/>
                </a:lnTo>
                <a:lnTo>
                  <a:pt x="109" y="10"/>
                </a:lnTo>
                <a:lnTo>
                  <a:pt x="94" y="0"/>
                </a:lnTo>
                <a:lnTo>
                  <a:pt x="93" y="1"/>
                </a:lnTo>
                <a:lnTo>
                  <a:pt x="93" y="2"/>
                </a:lnTo>
                <a:lnTo>
                  <a:pt x="94"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22" name="Freeform 78"/>
          <p:cNvSpPr>
            <a:spLocks/>
          </p:cNvSpPr>
          <p:nvPr/>
        </p:nvSpPr>
        <p:spPr bwMode="auto">
          <a:xfrm>
            <a:off x="2244725" y="3041650"/>
            <a:ext cx="58738" cy="87313"/>
          </a:xfrm>
          <a:custGeom>
            <a:avLst/>
            <a:gdLst>
              <a:gd name="T0" fmla="*/ 36513 w 37"/>
              <a:gd name="T1" fmla="*/ 0 h 55"/>
              <a:gd name="T2" fmla="*/ 34925 w 37"/>
              <a:gd name="T3" fmla="*/ 1588 h 55"/>
              <a:gd name="T4" fmla="*/ 0 w 37"/>
              <a:gd name="T5" fmla="*/ 71438 h 55"/>
              <a:gd name="T6" fmla="*/ 22225 w 37"/>
              <a:gd name="T7" fmla="*/ 85725 h 55"/>
              <a:gd name="T8" fmla="*/ 57150 w 37"/>
              <a:gd name="T9" fmla="*/ 14288 h 55"/>
              <a:gd name="T10" fmla="*/ 55563 w 37"/>
              <a:gd name="T11" fmla="*/ 15875 h 55"/>
              <a:gd name="T12" fmla="*/ 36513 w 37"/>
              <a:gd name="T13" fmla="*/ 0 h 55"/>
              <a:gd name="T14" fmla="*/ 34925 w 37"/>
              <a:gd name="T15" fmla="*/ 1588 h 55"/>
              <a:gd name="T16" fmla="*/ 36513 w 37"/>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55"/>
              <a:gd name="T29" fmla="*/ 37 w 3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55">
                <a:moveTo>
                  <a:pt x="23" y="0"/>
                </a:moveTo>
                <a:lnTo>
                  <a:pt x="22" y="1"/>
                </a:lnTo>
                <a:lnTo>
                  <a:pt x="0" y="45"/>
                </a:lnTo>
                <a:lnTo>
                  <a:pt x="14" y="54"/>
                </a:lnTo>
                <a:lnTo>
                  <a:pt x="36" y="9"/>
                </a:lnTo>
                <a:lnTo>
                  <a:pt x="35" y="10"/>
                </a:lnTo>
                <a:lnTo>
                  <a:pt x="23" y="0"/>
                </a:lnTo>
                <a:lnTo>
                  <a:pt x="22" y="1"/>
                </a:lnTo>
                <a:lnTo>
                  <a:pt x="23"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23" name="Freeform 79"/>
          <p:cNvSpPr>
            <a:spLocks/>
          </p:cNvSpPr>
          <p:nvPr/>
        </p:nvSpPr>
        <p:spPr bwMode="auto">
          <a:xfrm>
            <a:off x="2287588" y="2974975"/>
            <a:ext cx="60325" cy="76200"/>
          </a:xfrm>
          <a:custGeom>
            <a:avLst/>
            <a:gdLst>
              <a:gd name="T0" fmla="*/ 39687 w 38"/>
              <a:gd name="T1" fmla="*/ 0 h 48"/>
              <a:gd name="T2" fmla="*/ 39687 w 38"/>
              <a:gd name="T3" fmla="*/ 3175 h 48"/>
              <a:gd name="T4" fmla="*/ 0 w 38"/>
              <a:gd name="T5" fmla="*/ 58738 h 48"/>
              <a:gd name="T6" fmla="*/ 19050 w 38"/>
              <a:gd name="T7" fmla="*/ 74613 h 48"/>
              <a:gd name="T8" fmla="*/ 58738 w 38"/>
              <a:gd name="T9" fmla="*/ 17463 h 48"/>
              <a:gd name="T10" fmla="*/ 57150 w 38"/>
              <a:gd name="T11" fmla="*/ 19050 h 48"/>
              <a:gd name="T12" fmla="*/ 39687 w 38"/>
              <a:gd name="T13" fmla="*/ 0 h 48"/>
              <a:gd name="T14" fmla="*/ 39687 w 38"/>
              <a:gd name="T15" fmla="*/ 1588 h 48"/>
              <a:gd name="T16" fmla="*/ 39687 w 38"/>
              <a:gd name="T17" fmla="*/ 3175 h 48"/>
              <a:gd name="T18" fmla="*/ 39687 w 3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8"/>
              <a:gd name="T32" fmla="*/ 38 w 38"/>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8">
                <a:moveTo>
                  <a:pt x="25" y="0"/>
                </a:moveTo>
                <a:lnTo>
                  <a:pt x="25" y="2"/>
                </a:lnTo>
                <a:lnTo>
                  <a:pt x="0" y="37"/>
                </a:lnTo>
                <a:lnTo>
                  <a:pt x="12" y="47"/>
                </a:lnTo>
                <a:lnTo>
                  <a:pt x="37" y="11"/>
                </a:lnTo>
                <a:lnTo>
                  <a:pt x="36" y="12"/>
                </a:lnTo>
                <a:lnTo>
                  <a:pt x="25" y="0"/>
                </a:lnTo>
                <a:lnTo>
                  <a:pt x="25" y="1"/>
                </a:lnTo>
                <a:lnTo>
                  <a:pt x="25" y="2"/>
                </a:lnTo>
                <a:lnTo>
                  <a:pt x="25"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24" name="Freeform 80"/>
          <p:cNvSpPr>
            <a:spLocks/>
          </p:cNvSpPr>
          <p:nvPr/>
        </p:nvSpPr>
        <p:spPr bwMode="auto">
          <a:xfrm>
            <a:off x="2333625" y="2919413"/>
            <a:ext cx="69850" cy="68262"/>
          </a:xfrm>
          <a:custGeom>
            <a:avLst/>
            <a:gdLst>
              <a:gd name="T0" fmla="*/ 50800 w 44"/>
              <a:gd name="T1" fmla="*/ 0 h 43"/>
              <a:gd name="T2" fmla="*/ 49212 w 44"/>
              <a:gd name="T3" fmla="*/ 1587 h 43"/>
              <a:gd name="T4" fmla="*/ 0 w 44"/>
              <a:gd name="T5" fmla="*/ 49212 h 43"/>
              <a:gd name="T6" fmla="*/ 17463 w 44"/>
              <a:gd name="T7" fmla="*/ 66675 h 43"/>
              <a:gd name="T8" fmla="*/ 68263 w 44"/>
              <a:gd name="T9" fmla="*/ 19050 h 43"/>
              <a:gd name="T10" fmla="*/ 66675 w 44"/>
              <a:gd name="T11" fmla="*/ 19050 h 43"/>
              <a:gd name="T12" fmla="*/ 50800 w 44"/>
              <a:gd name="T13" fmla="*/ 0 h 43"/>
              <a:gd name="T14" fmla="*/ 50800 w 44"/>
              <a:gd name="T15" fmla="*/ 1587 h 43"/>
              <a:gd name="T16" fmla="*/ 49212 w 44"/>
              <a:gd name="T17" fmla="*/ 1587 h 43"/>
              <a:gd name="T18" fmla="*/ 50800 w 4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3"/>
              <a:gd name="T32" fmla="*/ 44 w 44"/>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3">
                <a:moveTo>
                  <a:pt x="32" y="0"/>
                </a:moveTo>
                <a:lnTo>
                  <a:pt x="31" y="1"/>
                </a:lnTo>
                <a:lnTo>
                  <a:pt x="0" y="31"/>
                </a:lnTo>
                <a:lnTo>
                  <a:pt x="11" y="42"/>
                </a:lnTo>
                <a:lnTo>
                  <a:pt x="43" y="12"/>
                </a:lnTo>
                <a:lnTo>
                  <a:pt x="42" y="12"/>
                </a:lnTo>
                <a:lnTo>
                  <a:pt x="32" y="0"/>
                </a:lnTo>
                <a:lnTo>
                  <a:pt x="32" y="1"/>
                </a:lnTo>
                <a:lnTo>
                  <a:pt x="31" y="1"/>
                </a:lnTo>
                <a:lnTo>
                  <a:pt x="32"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25" name="Freeform 81"/>
          <p:cNvSpPr>
            <a:spLocks/>
          </p:cNvSpPr>
          <p:nvPr/>
        </p:nvSpPr>
        <p:spPr bwMode="auto">
          <a:xfrm>
            <a:off x="2390775" y="2859088"/>
            <a:ext cx="84138" cy="74612"/>
          </a:xfrm>
          <a:custGeom>
            <a:avLst/>
            <a:gdLst>
              <a:gd name="T0" fmla="*/ 68263 w 53"/>
              <a:gd name="T1" fmla="*/ 0 h 47"/>
              <a:gd name="T2" fmla="*/ 66675 w 53"/>
              <a:gd name="T3" fmla="*/ 0 h 47"/>
              <a:gd name="T4" fmla="*/ 0 w 53"/>
              <a:gd name="T5" fmla="*/ 53975 h 47"/>
              <a:gd name="T6" fmla="*/ 17463 w 53"/>
              <a:gd name="T7" fmla="*/ 73025 h 47"/>
              <a:gd name="T8" fmla="*/ 82550 w 53"/>
              <a:gd name="T9" fmla="*/ 20637 h 47"/>
              <a:gd name="T10" fmla="*/ 80963 w 53"/>
              <a:gd name="T11" fmla="*/ 20637 h 47"/>
              <a:gd name="T12" fmla="*/ 68263 w 53"/>
              <a:gd name="T13" fmla="*/ 0 h 47"/>
              <a:gd name="T14" fmla="*/ 66675 w 53"/>
              <a:gd name="T15" fmla="*/ 0 h 47"/>
              <a:gd name="T16" fmla="*/ 68263 w 53"/>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47"/>
              <a:gd name="T29" fmla="*/ 53 w 53"/>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47">
                <a:moveTo>
                  <a:pt x="43" y="0"/>
                </a:moveTo>
                <a:lnTo>
                  <a:pt x="42" y="0"/>
                </a:lnTo>
                <a:lnTo>
                  <a:pt x="0" y="34"/>
                </a:lnTo>
                <a:lnTo>
                  <a:pt x="11" y="46"/>
                </a:lnTo>
                <a:lnTo>
                  <a:pt x="52" y="13"/>
                </a:lnTo>
                <a:lnTo>
                  <a:pt x="51" y="13"/>
                </a:lnTo>
                <a:lnTo>
                  <a:pt x="43" y="0"/>
                </a:lnTo>
                <a:lnTo>
                  <a:pt x="42" y="0"/>
                </a:lnTo>
                <a:lnTo>
                  <a:pt x="43"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26" name="Freeform 82"/>
          <p:cNvSpPr>
            <a:spLocks/>
          </p:cNvSpPr>
          <p:nvPr/>
        </p:nvSpPr>
        <p:spPr bwMode="auto">
          <a:xfrm>
            <a:off x="2466975" y="2816225"/>
            <a:ext cx="85725" cy="58738"/>
          </a:xfrm>
          <a:custGeom>
            <a:avLst/>
            <a:gdLst>
              <a:gd name="T0" fmla="*/ 73025 w 54"/>
              <a:gd name="T1" fmla="*/ 0 h 37"/>
              <a:gd name="T2" fmla="*/ 71438 w 54"/>
              <a:gd name="T3" fmla="*/ 0 h 37"/>
              <a:gd name="T4" fmla="*/ 0 w 54"/>
              <a:gd name="T5" fmla="*/ 36513 h 37"/>
              <a:gd name="T6" fmla="*/ 12700 w 54"/>
              <a:gd name="T7" fmla="*/ 57150 h 37"/>
              <a:gd name="T8" fmla="*/ 84138 w 54"/>
              <a:gd name="T9" fmla="*/ 22225 h 37"/>
              <a:gd name="T10" fmla="*/ 80963 w 54"/>
              <a:gd name="T11" fmla="*/ 23813 h 37"/>
              <a:gd name="T12" fmla="*/ 73025 w 54"/>
              <a:gd name="T13" fmla="*/ 0 h 37"/>
              <a:gd name="T14" fmla="*/ 71438 w 54"/>
              <a:gd name="T15" fmla="*/ 0 h 37"/>
              <a:gd name="T16" fmla="*/ 73025 w 5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7"/>
              <a:gd name="T29" fmla="*/ 54 w 5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7">
                <a:moveTo>
                  <a:pt x="46" y="0"/>
                </a:moveTo>
                <a:lnTo>
                  <a:pt x="45" y="0"/>
                </a:lnTo>
                <a:lnTo>
                  <a:pt x="0" y="23"/>
                </a:lnTo>
                <a:lnTo>
                  <a:pt x="8" y="36"/>
                </a:lnTo>
                <a:lnTo>
                  <a:pt x="53" y="14"/>
                </a:lnTo>
                <a:lnTo>
                  <a:pt x="51" y="15"/>
                </a:lnTo>
                <a:lnTo>
                  <a:pt x="46" y="0"/>
                </a:lnTo>
                <a:lnTo>
                  <a:pt x="45" y="0"/>
                </a:lnTo>
                <a:lnTo>
                  <a:pt x="46"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27" name="Freeform 83"/>
          <p:cNvSpPr>
            <a:spLocks/>
          </p:cNvSpPr>
          <p:nvPr/>
        </p:nvSpPr>
        <p:spPr bwMode="auto">
          <a:xfrm>
            <a:off x="2547938" y="2778125"/>
            <a:ext cx="98425" cy="57150"/>
          </a:xfrm>
          <a:custGeom>
            <a:avLst/>
            <a:gdLst>
              <a:gd name="T0" fmla="*/ 88900 w 62"/>
              <a:gd name="T1" fmla="*/ 0 h 36"/>
              <a:gd name="T2" fmla="*/ 0 w 62"/>
              <a:gd name="T3" fmla="*/ 31750 h 36"/>
              <a:gd name="T4" fmla="*/ 7938 w 62"/>
              <a:gd name="T5" fmla="*/ 55563 h 36"/>
              <a:gd name="T6" fmla="*/ 96838 w 62"/>
              <a:gd name="T7" fmla="*/ 23812 h 36"/>
              <a:gd name="T8" fmla="*/ 95250 w 62"/>
              <a:gd name="T9" fmla="*/ 23812 h 36"/>
              <a:gd name="T10" fmla="*/ 88900 w 62"/>
              <a:gd name="T11" fmla="*/ 0 h 36"/>
              <a:gd name="T12" fmla="*/ 0 60000 65536"/>
              <a:gd name="T13" fmla="*/ 0 60000 65536"/>
              <a:gd name="T14" fmla="*/ 0 60000 65536"/>
              <a:gd name="T15" fmla="*/ 0 60000 65536"/>
              <a:gd name="T16" fmla="*/ 0 60000 65536"/>
              <a:gd name="T17" fmla="*/ 0 60000 65536"/>
              <a:gd name="T18" fmla="*/ 0 w 62"/>
              <a:gd name="T19" fmla="*/ 0 h 36"/>
              <a:gd name="T20" fmla="*/ 62 w 6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62" h="36">
                <a:moveTo>
                  <a:pt x="56" y="0"/>
                </a:moveTo>
                <a:lnTo>
                  <a:pt x="0" y="20"/>
                </a:lnTo>
                <a:lnTo>
                  <a:pt x="5" y="35"/>
                </a:lnTo>
                <a:lnTo>
                  <a:pt x="61" y="15"/>
                </a:lnTo>
                <a:lnTo>
                  <a:pt x="60" y="15"/>
                </a:lnTo>
                <a:lnTo>
                  <a:pt x="56"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28" name="Freeform 84"/>
          <p:cNvSpPr>
            <a:spLocks/>
          </p:cNvSpPr>
          <p:nvPr/>
        </p:nvSpPr>
        <p:spPr bwMode="auto">
          <a:xfrm>
            <a:off x="2646363" y="2759075"/>
            <a:ext cx="95250" cy="39688"/>
          </a:xfrm>
          <a:custGeom>
            <a:avLst/>
            <a:gdLst>
              <a:gd name="T0" fmla="*/ 88900 w 60"/>
              <a:gd name="T1" fmla="*/ 0 h 25"/>
              <a:gd name="T2" fmla="*/ 87313 w 60"/>
              <a:gd name="T3" fmla="*/ 0 h 25"/>
              <a:gd name="T4" fmla="*/ 0 w 60"/>
              <a:gd name="T5" fmla="*/ 15875 h 25"/>
              <a:gd name="T6" fmla="*/ 6350 w 60"/>
              <a:gd name="T7" fmla="*/ 38100 h 25"/>
              <a:gd name="T8" fmla="*/ 93663 w 60"/>
              <a:gd name="T9" fmla="*/ 22225 h 25"/>
              <a:gd name="T10" fmla="*/ 88900 w 60"/>
              <a:gd name="T11" fmla="*/ 0 h 25"/>
              <a:gd name="T12" fmla="*/ 87313 w 60"/>
              <a:gd name="T13" fmla="*/ 0 h 25"/>
              <a:gd name="T14" fmla="*/ 88900 w 60"/>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25"/>
              <a:gd name="T26" fmla="*/ 60 w 60"/>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25">
                <a:moveTo>
                  <a:pt x="56" y="0"/>
                </a:moveTo>
                <a:lnTo>
                  <a:pt x="55" y="0"/>
                </a:lnTo>
                <a:lnTo>
                  <a:pt x="0" y="10"/>
                </a:lnTo>
                <a:lnTo>
                  <a:pt x="4" y="24"/>
                </a:lnTo>
                <a:lnTo>
                  <a:pt x="59" y="14"/>
                </a:lnTo>
                <a:lnTo>
                  <a:pt x="56" y="0"/>
                </a:lnTo>
                <a:lnTo>
                  <a:pt x="55" y="0"/>
                </a:lnTo>
                <a:lnTo>
                  <a:pt x="56"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29" name="Freeform 85"/>
          <p:cNvSpPr>
            <a:spLocks/>
          </p:cNvSpPr>
          <p:nvPr/>
        </p:nvSpPr>
        <p:spPr bwMode="auto">
          <a:xfrm>
            <a:off x="2744788" y="2744788"/>
            <a:ext cx="101600" cy="34925"/>
          </a:xfrm>
          <a:custGeom>
            <a:avLst/>
            <a:gdLst>
              <a:gd name="T0" fmla="*/ 98425 w 64"/>
              <a:gd name="T1" fmla="*/ 0 h 22"/>
              <a:gd name="T2" fmla="*/ 96837 w 64"/>
              <a:gd name="T3" fmla="*/ 0 h 22"/>
              <a:gd name="T4" fmla="*/ 0 w 64"/>
              <a:gd name="T5" fmla="*/ 11112 h 22"/>
              <a:gd name="T6" fmla="*/ 4762 w 64"/>
              <a:gd name="T7" fmla="*/ 33338 h 22"/>
              <a:gd name="T8" fmla="*/ 100012 w 64"/>
              <a:gd name="T9" fmla="*/ 23812 h 22"/>
              <a:gd name="T10" fmla="*/ 98425 w 64"/>
              <a:gd name="T11" fmla="*/ 23812 h 22"/>
              <a:gd name="T12" fmla="*/ 98425 w 64"/>
              <a:gd name="T13" fmla="*/ 0 h 22"/>
              <a:gd name="T14" fmla="*/ 96837 w 64"/>
              <a:gd name="T15" fmla="*/ 0 h 22"/>
              <a:gd name="T16" fmla="*/ 98425 w 6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22"/>
              <a:gd name="T29" fmla="*/ 64 w 64"/>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22">
                <a:moveTo>
                  <a:pt x="62" y="0"/>
                </a:moveTo>
                <a:lnTo>
                  <a:pt x="61" y="0"/>
                </a:lnTo>
                <a:lnTo>
                  <a:pt x="0" y="7"/>
                </a:lnTo>
                <a:lnTo>
                  <a:pt x="3" y="21"/>
                </a:lnTo>
                <a:lnTo>
                  <a:pt x="63" y="15"/>
                </a:lnTo>
                <a:lnTo>
                  <a:pt x="62" y="15"/>
                </a:lnTo>
                <a:lnTo>
                  <a:pt x="62" y="0"/>
                </a:lnTo>
                <a:lnTo>
                  <a:pt x="61" y="0"/>
                </a:lnTo>
                <a:lnTo>
                  <a:pt x="62" y="0"/>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30" name="Freeform 86"/>
          <p:cNvSpPr>
            <a:spLocks/>
          </p:cNvSpPr>
          <p:nvPr/>
        </p:nvSpPr>
        <p:spPr bwMode="auto">
          <a:xfrm>
            <a:off x="2852738" y="2744788"/>
            <a:ext cx="5807075" cy="26987"/>
          </a:xfrm>
          <a:custGeom>
            <a:avLst/>
            <a:gdLst>
              <a:gd name="T0" fmla="*/ 5805488 w 3658"/>
              <a:gd name="T1" fmla="*/ 12700 h 17"/>
              <a:gd name="T2" fmla="*/ 5805488 w 3658"/>
              <a:gd name="T3" fmla="*/ 0 h 17"/>
              <a:gd name="T4" fmla="*/ 0 w 3658"/>
              <a:gd name="T5" fmla="*/ 0 h 17"/>
              <a:gd name="T6" fmla="*/ 0 w 3658"/>
              <a:gd name="T7" fmla="*/ 25400 h 17"/>
              <a:gd name="T8" fmla="*/ 5805488 w 3658"/>
              <a:gd name="T9" fmla="*/ 25400 h 17"/>
              <a:gd name="T10" fmla="*/ 5805488 w 3658"/>
              <a:gd name="T11" fmla="*/ 12700 h 17"/>
              <a:gd name="T12" fmla="*/ 0 60000 65536"/>
              <a:gd name="T13" fmla="*/ 0 60000 65536"/>
              <a:gd name="T14" fmla="*/ 0 60000 65536"/>
              <a:gd name="T15" fmla="*/ 0 60000 65536"/>
              <a:gd name="T16" fmla="*/ 0 60000 65536"/>
              <a:gd name="T17" fmla="*/ 0 60000 65536"/>
              <a:gd name="T18" fmla="*/ 0 w 3658"/>
              <a:gd name="T19" fmla="*/ 0 h 17"/>
              <a:gd name="T20" fmla="*/ 3658 w 365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58" h="17">
                <a:moveTo>
                  <a:pt x="3657" y="8"/>
                </a:moveTo>
                <a:lnTo>
                  <a:pt x="3657" y="0"/>
                </a:lnTo>
                <a:lnTo>
                  <a:pt x="0" y="0"/>
                </a:lnTo>
                <a:lnTo>
                  <a:pt x="0" y="16"/>
                </a:lnTo>
                <a:lnTo>
                  <a:pt x="3657" y="16"/>
                </a:lnTo>
                <a:lnTo>
                  <a:pt x="3657" y="8"/>
                </a:lnTo>
              </a:path>
            </a:pathLst>
          </a:custGeom>
          <a:solidFill>
            <a:srgbClr val="FF5400"/>
          </a:solidFill>
          <a:ln w="12700" cap="rnd" cmpd="sng">
            <a:noFill/>
            <a:prstDash val="solid"/>
            <a:round/>
            <a:headEnd type="none" w="med" len="med"/>
            <a:tailEnd type="none" w="med" len="med"/>
          </a:ln>
        </p:spPr>
        <p:txBody>
          <a:bodyPr/>
          <a:lstStyle/>
          <a:p>
            <a:endParaRPr lang="en-US" dirty="0"/>
          </a:p>
        </p:txBody>
      </p:sp>
      <p:sp>
        <p:nvSpPr>
          <p:cNvPr id="83031" name="Freeform 87"/>
          <p:cNvSpPr>
            <a:spLocks/>
          </p:cNvSpPr>
          <p:nvPr/>
        </p:nvSpPr>
        <p:spPr bwMode="auto">
          <a:xfrm>
            <a:off x="5822950" y="5670550"/>
            <a:ext cx="106363" cy="292100"/>
          </a:xfrm>
          <a:custGeom>
            <a:avLst/>
            <a:gdLst>
              <a:gd name="T0" fmla="*/ 11113 w 67"/>
              <a:gd name="T1" fmla="*/ 285750 h 184"/>
              <a:gd name="T2" fmla="*/ 25400 w 67"/>
              <a:gd name="T3" fmla="*/ 290513 h 184"/>
              <a:gd name="T4" fmla="*/ 104775 w 67"/>
              <a:gd name="T5" fmla="*/ 9525 h 184"/>
              <a:gd name="T6" fmla="*/ 79375 w 67"/>
              <a:gd name="T7" fmla="*/ 0 h 184"/>
              <a:gd name="T8" fmla="*/ 0 w 67"/>
              <a:gd name="T9" fmla="*/ 282575 h 184"/>
              <a:gd name="T10" fmla="*/ 11113 w 67"/>
              <a:gd name="T11" fmla="*/ 285750 h 184"/>
              <a:gd name="T12" fmla="*/ 0 60000 65536"/>
              <a:gd name="T13" fmla="*/ 0 60000 65536"/>
              <a:gd name="T14" fmla="*/ 0 60000 65536"/>
              <a:gd name="T15" fmla="*/ 0 60000 65536"/>
              <a:gd name="T16" fmla="*/ 0 60000 65536"/>
              <a:gd name="T17" fmla="*/ 0 60000 65536"/>
              <a:gd name="T18" fmla="*/ 0 w 67"/>
              <a:gd name="T19" fmla="*/ 0 h 184"/>
              <a:gd name="T20" fmla="*/ 67 w 67"/>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67" h="184">
                <a:moveTo>
                  <a:pt x="7" y="180"/>
                </a:moveTo>
                <a:lnTo>
                  <a:pt x="16" y="183"/>
                </a:lnTo>
                <a:lnTo>
                  <a:pt x="66" y="6"/>
                </a:lnTo>
                <a:lnTo>
                  <a:pt x="50" y="0"/>
                </a:lnTo>
                <a:lnTo>
                  <a:pt x="0" y="178"/>
                </a:lnTo>
                <a:lnTo>
                  <a:pt x="7" y="18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3032" name="Freeform 88"/>
          <p:cNvSpPr>
            <a:spLocks/>
          </p:cNvSpPr>
          <p:nvPr/>
        </p:nvSpPr>
        <p:spPr bwMode="auto">
          <a:xfrm>
            <a:off x="5900738" y="5670550"/>
            <a:ext cx="107950" cy="292100"/>
          </a:xfrm>
          <a:custGeom>
            <a:avLst/>
            <a:gdLst>
              <a:gd name="T0" fmla="*/ 12700 w 68"/>
              <a:gd name="T1" fmla="*/ 285750 h 184"/>
              <a:gd name="T2" fmla="*/ 25400 w 68"/>
              <a:gd name="T3" fmla="*/ 290513 h 184"/>
              <a:gd name="T4" fmla="*/ 106363 w 68"/>
              <a:gd name="T5" fmla="*/ 9525 h 184"/>
              <a:gd name="T6" fmla="*/ 80962 w 68"/>
              <a:gd name="T7" fmla="*/ 0 h 184"/>
              <a:gd name="T8" fmla="*/ 0 w 68"/>
              <a:gd name="T9" fmla="*/ 282575 h 184"/>
              <a:gd name="T10" fmla="*/ 12700 w 68"/>
              <a:gd name="T11" fmla="*/ 285750 h 184"/>
              <a:gd name="T12" fmla="*/ 0 60000 65536"/>
              <a:gd name="T13" fmla="*/ 0 60000 65536"/>
              <a:gd name="T14" fmla="*/ 0 60000 65536"/>
              <a:gd name="T15" fmla="*/ 0 60000 65536"/>
              <a:gd name="T16" fmla="*/ 0 60000 65536"/>
              <a:gd name="T17" fmla="*/ 0 60000 65536"/>
              <a:gd name="T18" fmla="*/ 0 w 68"/>
              <a:gd name="T19" fmla="*/ 0 h 184"/>
              <a:gd name="T20" fmla="*/ 68 w 68"/>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68" h="184">
                <a:moveTo>
                  <a:pt x="8" y="180"/>
                </a:moveTo>
                <a:lnTo>
                  <a:pt x="16" y="183"/>
                </a:lnTo>
                <a:lnTo>
                  <a:pt x="67" y="6"/>
                </a:lnTo>
                <a:lnTo>
                  <a:pt x="51" y="0"/>
                </a:lnTo>
                <a:lnTo>
                  <a:pt x="0" y="178"/>
                </a:lnTo>
                <a:lnTo>
                  <a:pt x="8" y="18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83033" name="Rectangle 89"/>
          <p:cNvSpPr>
            <a:spLocks noChangeArrowheads="1"/>
          </p:cNvSpPr>
          <p:nvPr/>
        </p:nvSpPr>
        <p:spPr bwMode="auto">
          <a:xfrm>
            <a:off x="4973638" y="2770188"/>
            <a:ext cx="1787525" cy="363537"/>
          </a:xfrm>
          <a:prstGeom prst="rect">
            <a:avLst/>
          </a:prstGeom>
          <a:noFill/>
          <a:ln w="12700">
            <a:noFill/>
            <a:miter lim="800000"/>
            <a:headEnd/>
            <a:tailEnd/>
          </a:ln>
        </p:spPr>
        <p:txBody>
          <a:bodyPr lIns="90488" tIns="44450" rIns="90488" bIns="44450">
            <a:spAutoFit/>
          </a:bodyPr>
          <a:lstStyle/>
          <a:p>
            <a:pPr algn="l" eaLnBrk="0" hangingPunct="0"/>
            <a:r>
              <a:rPr lang="en-US" sz="1800" dirty="0"/>
              <a:t>Total anti-HBc</a:t>
            </a:r>
          </a:p>
        </p:txBody>
      </p:sp>
      <p:sp>
        <p:nvSpPr>
          <p:cNvPr id="83034" name="Rectangle 90"/>
          <p:cNvSpPr>
            <a:spLocks noChangeArrowheads="1"/>
          </p:cNvSpPr>
          <p:nvPr/>
        </p:nvSpPr>
        <p:spPr bwMode="auto">
          <a:xfrm>
            <a:off x="4954588" y="2347913"/>
            <a:ext cx="1263650" cy="363537"/>
          </a:xfrm>
          <a:prstGeom prst="rect">
            <a:avLst/>
          </a:prstGeom>
          <a:noFill/>
          <a:ln w="12700">
            <a:noFill/>
            <a:miter lim="800000"/>
            <a:headEnd/>
            <a:tailEnd/>
          </a:ln>
        </p:spPr>
        <p:txBody>
          <a:bodyPr lIns="90488" tIns="44450" rIns="90488" bIns="44450">
            <a:spAutoFit/>
          </a:bodyPr>
          <a:lstStyle/>
          <a:p>
            <a:pPr algn="l" eaLnBrk="0" hangingPunct="0"/>
            <a:r>
              <a:rPr lang="en-US" sz="1800" dirty="0"/>
              <a:t>HBsAg</a:t>
            </a:r>
          </a:p>
        </p:txBody>
      </p:sp>
      <p:sp>
        <p:nvSpPr>
          <p:cNvPr id="83035" name="Rectangle 91"/>
          <p:cNvSpPr>
            <a:spLocks noChangeArrowheads="1"/>
          </p:cNvSpPr>
          <p:nvPr/>
        </p:nvSpPr>
        <p:spPr bwMode="auto">
          <a:xfrm>
            <a:off x="1754188" y="1317625"/>
            <a:ext cx="1787525" cy="638175"/>
          </a:xfrm>
          <a:prstGeom prst="rect">
            <a:avLst/>
          </a:prstGeom>
          <a:noFill/>
          <a:ln w="12700">
            <a:noFill/>
            <a:miter lim="800000"/>
            <a:headEnd/>
            <a:tailEnd/>
          </a:ln>
        </p:spPr>
        <p:txBody>
          <a:bodyPr lIns="90488" tIns="44450" rIns="90488" bIns="44450">
            <a:spAutoFit/>
          </a:bodyPr>
          <a:lstStyle/>
          <a:p>
            <a:pPr eaLnBrk="0" hangingPunct="0"/>
            <a:r>
              <a:rPr lang="en-US" sz="1800" dirty="0"/>
              <a:t>Acute</a:t>
            </a:r>
          </a:p>
          <a:p>
            <a:pPr eaLnBrk="0" hangingPunct="0"/>
            <a:r>
              <a:rPr lang="en-US" sz="1800" dirty="0"/>
              <a:t>(6 months)</a:t>
            </a:r>
          </a:p>
        </p:txBody>
      </p:sp>
      <p:sp>
        <p:nvSpPr>
          <p:cNvPr id="83036" name="Rectangle 92"/>
          <p:cNvSpPr>
            <a:spLocks noChangeArrowheads="1"/>
          </p:cNvSpPr>
          <p:nvPr/>
        </p:nvSpPr>
        <p:spPr bwMode="auto">
          <a:xfrm>
            <a:off x="4098925" y="1919288"/>
            <a:ext cx="1263650" cy="363537"/>
          </a:xfrm>
          <a:prstGeom prst="rect">
            <a:avLst/>
          </a:prstGeom>
          <a:noFill/>
          <a:ln w="12700">
            <a:noFill/>
            <a:miter lim="800000"/>
            <a:headEnd/>
            <a:tailEnd/>
          </a:ln>
        </p:spPr>
        <p:txBody>
          <a:bodyPr lIns="90488" tIns="44450" rIns="90488" bIns="44450">
            <a:spAutoFit/>
          </a:bodyPr>
          <a:lstStyle/>
          <a:p>
            <a:pPr algn="l" eaLnBrk="0" hangingPunct="0"/>
            <a:r>
              <a:rPr lang="en-US" sz="1800" dirty="0"/>
              <a:t>HBeAg</a:t>
            </a:r>
          </a:p>
        </p:txBody>
      </p:sp>
      <p:sp>
        <p:nvSpPr>
          <p:cNvPr id="83037" name="Rectangle 93"/>
          <p:cNvSpPr>
            <a:spLocks noChangeArrowheads="1"/>
          </p:cNvSpPr>
          <p:nvPr/>
        </p:nvSpPr>
        <p:spPr bwMode="auto">
          <a:xfrm>
            <a:off x="5164138" y="1327150"/>
            <a:ext cx="1787525" cy="638175"/>
          </a:xfrm>
          <a:prstGeom prst="rect">
            <a:avLst/>
          </a:prstGeom>
          <a:noFill/>
          <a:ln w="12700">
            <a:noFill/>
            <a:miter lim="800000"/>
            <a:headEnd/>
            <a:tailEnd/>
          </a:ln>
        </p:spPr>
        <p:txBody>
          <a:bodyPr lIns="90488" tIns="44450" rIns="90488" bIns="44450">
            <a:spAutoFit/>
          </a:bodyPr>
          <a:lstStyle/>
          <a:p>
            <a:pPr eaLnBrk="0" hangingPunct="0"/>
            <a:r>
              <a:rPr lang="en-US" sz="1800" dirty="0"/>
              <a:t>Chronic</a:t>
            </a:r>
          </a:p>
          <a:p>
            <a:pPr eaLnBrk="0" hangingPunct="0"/>
            <a:r>
              <a:rPr lang="en-US" sz="1800" dirty="0"/>
              <a:t>(Years)</a:t>
            </a:r>
          </a:p>
        </p:txBody>
      </p:sp>
      <p:sp>
        <p:nvSpPr>
          <p:cNvPr id="83038" name="Rectangle 94"/>
          <p:cNvSpPr>
            <a:spLocks noChangeArrowheads="1"/>
          </p:cNvSpPr>
          <p:nvPr/>
        </p:nvSpPr>
        <p:spPr bwMode="auto">
          <a:xfrm>
            <a:off x="7050088" y="1927225"/>
            <a:ext cx="1787525" cy="363538"/>
          </a:xfrm>
          <a:prstGeom prst="rect">
            <a:avLst/>
          </a:prstGeom>
          <a:noFill/>
          <a:ln w="12700">
            <a:noFill/>
            <a:miter lim="800000"/>
            <a:headEnd/>
            <a:tailEnd/>
          </a:ln>
        </p:spPr>
        <p:txBody>
          <a:bodyPr lIns="90488" tIns="44450" rIns="90488" bIns="44450">
            <a:spAutoFit/>
          </a:bodyPr>
          <a:lstStyle/>
          <a:p>
            <a:pPr eaLnBrk="0" hangingPunct="0"/>
            <a:r>
              <a:rPr lang="en-US" sz="1800" dirty="0"/>
              <a:t>anti-HBe</a:t>
            </a:r>
          </a:p>
        </p:txBody>
      </p:sp>
      <p:sp>
        <p:nvSpPr>
          <p:cNvPr id="83039" name="Rectangle 95"/>
          <p:cNvSpPr>
            <a:spLocks noChangeArrowheads="1"/>
          </p:cNvSpPr>
          <p:nvPr/>
        </p:nvSpPr>
        <p:spPr bwMode="auto">
          <a:xfrm>
            <a:off x="1042988" y="5908675"/>
            <a:ext cx="511175" cy="363538"/>
          </a:xfrm>
          <a:prstGeom prst="rect">
            <a:avLst/>
          </a:prstGeom>
          <a:noFill/>
          <a:ln w="12700">
            <a:noFill/>
            <a:miter lim="800000"/>
            <a:headEnd/>
            <a:tailEnd/>
          </a:ln>
        </p:spPr>
        <p:txBody>
          <a:bodyPr lIns="90488" tIns="44450" rIns="90488" bIns="44450">
            <a:spAutoFit/>
          </a:bodyPr>
          <a:lstStyle/>
          <a:p>
            <a:pPr eaLnBrk="0" hangingPunct="0"/>
            <a:r>
              <a:rPr lang="en-US" sz="1800" dirty="0"/>
              <a:t>0</a:t>
            </a:r>
          </a:p>
        </p:txBody>
      </p:sp>
      <p:sp>
        <p:nvSpPr>
          <p:cNvPr id="83040" name="Rectangle 96"/>
          <p:cNvSpPr>
            <a:spLocks noChangeArrowheads="1"/>
          </p:cNvSpPr>
          <p:nvPr/>
        </p:nvSpPr>
        <p:spPr bwMode="auto">
          <a:xfrm>
            <a:off x="1423988" y="5908675"/>
            <a:ext cx="511175" cy="363538"/>
          </a:xfrm>
          <a:prstGeom prst="rect">
            <a:avLst/>
          </a:prstGeom>
          <a:noFill/>
          <a:ln w="12700">
            <a:noFill/>
            <a:miter lim="800000"/>
            <a:headEnd/>
            <a:tailEnd/>
          </a:ln>
        </p:spPr>
        <p:txBody>
          <a:bodyPr lIns="90488" tIns="44450" rIns="90488" bIns="44450">
            <a:spAutoFit/>
          </a:bodyPr>
          <a:lstStyle/>
          <a:p>
            <a:pPr eaLnBrk="0" hangingPunct="0"/>
            <a:r>
              <a:rPr lang="en-US" sz="1800" dirty="0"/>
              <a:t>4</a:t>
            </a:r>
          </a:p>
        </p:txBody>
      </p:sp>
      <p:sp>
        <p:nvSpPr>
          <p:cNvPr id="83041" name="Rectangle 97"/>
          <p:cNvSpPr>
            <a:spLocks noChangeArrowheads="1"/>
          </p:cNvSpPr>
          <p:nvPr/>
        </p:nvSpPr>
        <p:spPr bwMode="auto">
          <a:xfrm>
            <a:off x="1798638" y="5908675"/>
            <a:ext cx="511175" cy="363538"/>
          </a:xfrm>
          <a:prstGeom prst="rect">
            <a:avLst/>
          </a:prstGeom>
          <a:noFill/>
          <a:ln w="12700">
            <a:noFill/>
            <a:miter lim="800000"/>
            <a:headEnd/>
            <a:tailEnd/>
          </a:ln>
        </p:spPr>
        <p:txBody>
          <a:bodyPr lIns="90488" tIns="44450" rIns="90488" bIns="44450">
            <a:spAutoFit/>
          </a:bodyPr>
          <a:lstStyle/>
          <a:p>
            <a:pPr eaLnBrk="0" hangingPunct="0"/>
            <a:r>
              <a:rPr lang="en-US" sz="1800" dirty="0"/>
              <a:t>8</a:t>
            </a:r>
          </a:p>
        </p:txBody>
      </p:sp>
      <p:sp>
        <p:nvSpPr>
          <p:cNvPr id="83042" name="Rectangle 98"/>
          <p:cNvSpPr>
            <a:spLocks noChangeArrowheads="1"/>
          </p:cNvSpPr>
          <p:nvPr/>
        </p:nvSpPr>
        <p:spPr bwMode="auto">
          <a:xfrm>
            <a:off x="2185988" y="5913438"/>
            <a:ext cx="511175" cy="363537"/>
          </a:xfrm>
          <a:prstGeom prst="rect">
            <a:avLst/>
          </a:prstGeom>
          <a:noFill/>
          <a:ln w="12700">
            <a:noFill/>
            <a:miter lim="800000"/>
            <a:headEnd/>
            <a:tailEnd/>
          </a:ln>
        </p:spPr>
        <p:txBody>
          <a:bodyPr lIns="90488" tIns="44450" rIns="90488" bIns="44450">
            <a:spAutoFit/>
          </a:bodyPr>
          <a:lstStyle/>
          <a:p>
            <a:pPr eaLnBrk="0" hangingPunct="0"/>
            <a:r>
              <a:rPr lang="en-US" sz="1800" dirty="0"/>
              <a:t>12</a:t>
            </a:r>
          </a:p>
        </p:txBody>
      </p:sp>
      <p:sp>
        <p:nvSpPr>
          <p:cNvPr id="83043" name="Rectangle 99"/>
          <p:cNvSpPr>
            <a:spLocks noChangeArrowheads="1"/>
          </p:cNvSpPr>
          <p:nvPr/>
        </p:nvSpPr>
        <p:spPr bwMode="auto">
          <a:xfrm>
            <a:off x="2566988" y="5908675"/>
            <a:ext cx="511175" cy="363538"/>
          </a:xfrm>
          <a:prstGeom prst="rect">
            <a:avLst/>
          </a:prstGeom>
          <a:noFill/>
          <a:ln w="12700">
            <a:noFill/>
            <a:miter lim="800000"/>
            <a:headEnd/>
            <a:tailEnd/>
          </a:ln>
        </p:spPr>
        <p:txBody>
          <a:bodyPr lIns="90488" tIns="44450" rIns="90488" bIns="44450">
            <a:spAutoFit/>
          </a:bodyPr>
          <a:lstStyle/>
          <a:p>
            <a:pPr eaLnBrk="0" hangingPunct="0"/>
            <a:r>
              <a:rPr lang="en-US" sz="1800" dirty="0"/>
              <a:t>16</a:t>
            </a:r>
          </a:p>
        </p:txBody>
      </p:sp>
      <p:sp>
        <p:nvSpPr>
          <p:cNvPr id="83044" name="Rectangle 100"/>
          <p:cNvSpPr>
            <a:spLocks noChangeArrowheads="1"/>
          </p:cNvSpPr>
          <p:nvPr/>
        </p:nvSpPr>
        <p:spPr bwMode="auto">
          <a:xfrm>
            <a:off x="2943225" y="5908675"/>
            <a:ext cx="511175" cy="363538"/>
          </a:xfrm>
          <a:prstGeom prst="rect">
            <a:avLst/>
          </a:prstGeom>
          <a:noFill/>
          <a:ln w="12700">
            <a:noFill/>
            <a:miter lim="800000"/>
            <a:headEnd/>
            <a:tailEnd/>
          </a:ln>
        </p:spPr>
        <p:txBody>
          <a:bodyPr lIns="90488" tIns="44450" rIns="90488" bIns="44450">
            <a:spAutoFit/>
          </a:bodyPr>
          <a:lstStyle/>
          <a:p>
            <a:pPr eaLnBrk="0" hangingPunct="0"/>
            <a:r>
              <a:rPr lang="en-US" sz="1800" dirty="0"/>
              <a:t>20</a:t>
            </a:r>
          </a:p>
        </p:txBody>
      </p:sp>
      <p:sp>
        <p:nvSpPr>
          <p:cNvPr id="83045" name="Rectangle 101"/>
          <p:cNvSpPr>
            <a:spLocks noChangeArrowheads="1"/>
          </p:cNvSpPr>
          <p:nvPr/>
        </p:nvSpPr>
        <p:spPr bwMode="auto">
          <a:xfrm>
            <a:off x="3314700" y="5908675"/>
            <a:ext cx="511175" cy="363538"/>
          </a:xfrm>
          <a:prstGeom prst="rect">
            <a:avLst/>
          </a:prstGeom>
          <a:noFill/>
          <a:ln w="12700">
            <a:noFill/>
            <a:miter lim="800000"/>
            <a:headEnd/>
            <a:tailEnd/>
          </a:ln>
        </p:spPr>
        <p:txBody>
          <a:bodyPr lIns="90488" tIns="44450" rIns="90488" bIns="44450">
            <a:spAutoFit/>
          </a:bodyPr>
          <a:lstStyle/>
          <a:p>
            <a:pPr eaLnBrk="0" hangingPunct="0"/>
            <a:r>
              <a:rPr lang="en-US" sz="1800" dirty="0"/>
              <a:t>24</a:t>
            </a:r>
          </a:p>
        </p:txBody>
      </p:sp>
      <p:sp>
        <p:nvSpPr>
          <p:cNvPr id="83046" name="Rectangle 102"/>
          <p:cNvSpPr>
            <a:spLocks noChangeArrowheads="1"/>
          </p:cNvSpPr>
          <p:nvPr/>
        </p:nvSpPr>
        <p:spPr bwMode="auto">
          <a:xfrm>
            <a:off x="3700463" y="5908675"/>
            <a:ext cx="511175" cy="363538"/>
          </a:xfrm>
          <a:prstGeom prst="rect">
            <a:avLst/>
          </a:prstGeom>
          <a:noFill/>
          <a:ln w="12700">
            <a:noFill/>
            <a:miter lim="800000"/>
            <a:headEnd/>
            <a:tailEnd/>
          </a:ln>
        </p:spPr>
        <p:txBody>
          <a:bodyPr lIns="90488" tIns="44450" rIns="90488" bIns="44450">
            <a:spAutoFit/>
          </a:bodyPr>
          <a:lstStyle/>
          <a:p>
            <a:pPr eaLnBrk="0" hangingPunct="0"/>
            <a:r>
              <a:rPr lang="en-US" sz="1800" dirty="0"/>
              <a:t>28</a:t>
            </a:r>
          </a:p>
        </p:txBody>
      </p:sp>
      <p:sp>
        <p:nvSpPr>
          <p:cNvPr id="83047" name="Rectangle 103"/>
          <p:cNvSpPr>
            <a:spLocks noChangeArrowheads="1"/>
          </p:cNvSpPr>
          <p:nvPr/>
        </p:nvSpPr>
        <p:spPr bwMode="auto">
          <a:xfrm>
            <a:off x="4071938" y="5913438"/>
            <a:ext cx="511175" cy="363537"/>
          </a:xfrm>
          <a:prstGeom prst="rect">
            <a:avLst/>
          </a:prstGeom>
          <a:noFill/>
          <a:ln w="12700">
            <a:noFill/>
            <a:miter lim="800000"/>
            <a:headEnd/>
            <a:tailEnd/>
          </a:ln>
        </p:spPr>
        <p:txBody>
          <a:bodyPr lIns="90488" tIns="44450" rIns="90488" bIns="44450">
            <a:spAutoFit/>
          </a:bodyPr>
          <a:lstStyle/>
          <a:p>
            <a:pPr eaLnBrk="0" hangingPunct="0"/>
            <a:r>
              <a:rPr lang="en-US" sz="1800" dirty="0"/>
              <a:t>32</a:t>
            </a:r>
          </a:p>
        </p:txBody>
      </p:sp>
      <p:sp>
        <p:nvSpPr>
          <p:cNvPr id="83048" name="Rectangle 104"/>
          <p:cNvSpPr>
            <a:spLocks noChangeArrowheads="1"/>
          </p:cNvSpPr>
          <p:nvPr/>
        </p:nvSpPr>
        <p:spPr bwMode="auto">
          <a:xfrm>
            <a:off x="4448175" y="5908675"/>
            <a:ext cx="511175" cy="363538"/>
          </a:xfrm>
          <a:prstGeom prst="rect">
            <a:avLst/>
          </a:prstGeom>
          <a:noFill/>
          <a:ln w="12700">
            <a:noFill/>
            <a:miter lim="800000"/>
            <a:headEnd/>
            <a:tailEnd/>
          </a:ln>
        </p:spPr>
        <p:txBody>
          <a:bodyPr lIns="90488" tIns="44450" rIns="90488" bIns="44450">
            <a:spAutoFit/>
          </a:bodyPr>
          <a:lstStyle/>
          <a:p>
            <a:pPr eaLnBrk="0" hangingPunct="0"/>
            <a:r>
              <a:rPr lang="en-US" sz="1800" dirty="0"/>
              <a:t>36</a:t>
            </a:r>
          </a:p>
        </p:txBody>
      </p:sp>
      <p:sp>
        <p:nvSpPr>
          <p:cNvPr id="83049" name="Rectangle 105"/>
          <p:cNvSpPr>
            <a:spLocks noChangeArrowheads="1"/>
          </p:cNvSpPr>
          <p:nvPr/>
        </p:nvSpPr>
        <p:spPr bwMode="auto">
          <a:xfrm>
            <a:off x="5205413" y="5918200"/>
            <a:ext cx="511175" cy="363538"/>
          </a:xfrm>
          <a:prstGeom prst="rect">
            <a:avLst/>
          </a:prstGeom>
          <a:noFill/>
          <a:ln w="12700">
            <a:noFill/>
            <a:miter lim="800000"/>
            <a:headEnd/>
            <a:tailEnd/>
          </a:ln>
        </p:spPr>
        <p:txBody>
          <a:bodyPr lIns="90488" tIns="44450" rIns="90488" bIns="44450">
            <a:spAutoFit/>
          </a:bodyPr>
          <a:lstStyle/>
          <a:p>
            <a:pPr eaLnBrk="0" hangingPunct="0"/>
            <a:r>
              <a:rPr lang="en-US" sz="1800" dirty="0"/>
              <a:t>52</a:t>
            </a:r>
          </a:p>
        </p:txBody>
      </p:sp>
      <p:sp>
        <p:nvSpPr>
          <p:cNvPr id="83050" name="Rectangle 106"/>
          <p:cNvSpPr>
            <a:spLocks noChangeArrowheads="1"/>
          </p:cNvSpPr>
          <p:nvPr/>
        </p:nvSpPr>
        <p:spPr bwMode="auto">
          <a:xfrm>
            <a:off x="6943725" y="5892800"/>
            <a:ext cx="936625" cy="363538"/>
          </a:xfrm>
          <a:prstGeom prst="rect">
            <a:avLst/>
          </a:prstGeom>
          <a:noFill/>
          <a:ln w="12700">
            <a:noFill/>
            <a:miter lim="800000"/>
            <a:headEnd/>
            <a:tailEnd/>
          </a:ln>
        </p:spPr>
        <p:txBody>
          <a:bodyPr lIns="90488" tIns="44450" rIns="90488" bIns="44450">
            <a:spAutoFit/>
          </a:bodyPr>
          <a:lstStyle/>
          <a:p>
            <a:pPr eaLnBrk="0" hangingPunct="0"/>
            <a:r>
              <a:rPr lang="en-US" sz="1800" dirty="0"/>
              <a:t>Years</a:t>
            </a:r>
          </a:p>
        </p:txBody>
      </p:sp>
      <p:sp>
        <p:nvSpPr>
          <p:cNvPr id="83051" name="Text Box 107"/>
          <p:cNvSpPr txBox="1">
            <a:spLocks noChangeArrowheads="1"/>
          </p:cNvSpPr>
          <p:nvPr/>
        </p:nvSpPr>
        <p:spPr bwMode="auto">
          <a:xfrm>
            <a:off x="57150" y="0"/>
            <a:ext cx="9086850" cy="1066800"/>
          </a:xfrm>
          <a:prstGeom prst="rect">
            <a:avLst/>
          </a:prstGeom>
          <a:noFill/>
          <a:ln w="9525">
            <a:noFill/>
            <a:miter lim="800000"/>
            <a:headEnd/>
            <a:tailEnd/>
          </a:ln>
        </p:spPr>
        <p:txBody>
          <a:bodyPr>
            <a:spAutoFit/>
          </a:bodyPr>
          <a:lstStyle/>
          <a:p>
            <a:pPr eaLnBrk="0" hangingPunct="0">
              <a:spcBef>
                <a:spcPct val="50000"/>
              </a:spcBef>
            </a:pPr>
            <a:r>
              <a:rPr lang="en-US" sz="3200" dirty="0">
                <a:solidFill>
                  <a:srgbClr val="FFFF00"/>
                </a:solidFill>
              </a:rPr>
              <a:t>Progression to Chronic Hepatitis B Virus Infection  Typical Serologic Course</a:t>
            </a:r>
          </a:p>
        </p:txBody>
      </p:sp>
      <p:sp>
        <p:nvSpPr>
          <p:cNvPr id="83052" name="Text Box 108"/>
          <p:cNvSpPr txBox="1">
            <a:spLocks noChangeArrowheads="1"/>
          </p:cNvSpPr>
          <p:nvPr/>
        </p:nvSpPr>
        <p:spPr bwMode="auto">
          <a:xfrm>
            <a:off x="95250" y="3352800"/>
            <a:ext cx="1657350" cy="457200"/>
          </a:xfrm>
          <a:prstGeom prst="rect">
            <a:avLst/>
          </a:prstGeom>
          <a:noFill/>
          <a:ln w="9525">
            <a:noFill/>
            <a:miter lim="800000"/>
            <a:headEnd/>
            <a:tailEnd/>
          </a:ln>
        </p:spPr>
        <p:txBody>
          <a:bodyPr>
            <a:spAutoFit/>
          </a:bodyPr>
          <a:lstStyle/>
          <a:p>
            <a:pPr algn="l" eaLnBrk="0" hangingPunct="0">
              <a:spcBef>
                <a:spcPct val="50000"/>
              </a:spcBef>
            </a:pPr>
            <a:r>
              <a:rPr lang="en-US" sz="2400" dirty="0"/>
              <a:t>Titer</a:t>
            </a:r>
          </a:p>
        </p:txBody>
      </p:sp>
      <p:sp>
        <p:nvSpPr>
          <p:cNvPr id="83053" name="Text Box 109"/>
          <p:cNvSpPr txBox="1">
            <a:spLocks noChangeArrowheads="1"/>
          </p:cNvSpPr>
          <p:nvPr/>
        </p:nvSpPr>
        <p:spPr bwMode="auto">
          <a:xfrm>
            <a:off x="1943100" y="6208713"/>
            <a:ext cx="4610100" cy="457200"/>
          </a:xfrm>
          <a:prstGeom prst="rect">
            <a:avLst/>
          </a:prstGeom>
          <a:noFill/>
          <a:ln w="9525">
            <a:noFill/>
            <a:miter lim="800000"/>
            <a:headEnd/>
            <a:tailEnd/>
          </a:ln>
        </p:spPr>
        <p:txBody>
          <a:bodyPr>
            <a:spAutoFit/>
          </a:bodyPr>
          <a:lstStyle/>
          <a:p>
            <a:pPr algn="l" eaLnBrk="0" hangingPunct="0">
              <a:spcBef>
                <a:spcPct val="50000"/>
              </a:spcBef>
            </a:pPr>
            <a:r>
              <a:rPr lang="en-US" sz="2400" dirty="0"/>
              <a:t>Weeks after Exposure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28600"/>
            <a:ext cx="7772400" cy="1143000"/>
          </a:xfrm>
        </p:spPr>
        <p:txBody>
          <a:bodyPr/>
          <a:lstStyle/>
          <a:p>
            <a:pPr algn="l" eaLnBrk="1" hangingPunct="1"/>
            <a:r>
              <a:rPr lang="en-US" sz="3600" b="1" dirty="0" smtClean="0">
                <a:solidFill>
                  <a:srgbClr val="FFFF00"/>
                </a:solidFill>
                <a:latin typeface="Arial" charset="0"/>
              </a:rPr>
              <a:t>Hepatitis B Serology Interpretation</a:t>
            </a:r>
          </a:p>
        </p:txBody>
      </p:sp>
      <p:graphicFrame>
        <p:nvGraphicFramePr>
          <p:cNvPr id="138355" name="Group 115"/>
          <p:cNvGraphicFramePr>
            <a:graphicFrameLocks noGrp="1"/>
          </p:cNvGraphicFramePr>
          <p:nvPr>
            <p:ph type="tbl" idx="1"/>
          </p:nvPr>
        </p:nvGraphicFramePr>
        <p:xfrm>
          <a:off x="457200" y="1371600"/>
          <a:ext cx="8305800" cy="5163313"/>
        </p:xfrm>
        <a:graphic>
          <a:graphicData uri="http://schemas.openxmlformats.org/drawingml/2006/table">
            <a:tbl>
              <a:tblPr/>
              <a:tblGrid>
                <a:gridCol w="2286000"/>
                <a:gridCol w="2514600"/>
                <a:gridCol w="35052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FF"/>
                          </a:solidFill>
                          <a:effectLst/>
                          <a:latin typeface="Arial" charset="0"/>
                          <a:cs typeface="Times New Roman" pitchFamily="18" charset="0"/>
                        </a:rPr>
                        <a:t>TESTS</a:t>
                      </a:r>
                      <a:r>
                        <a:rPr kumimoji="0" lang="en-US" sz="2200" b="0"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FF"/>
                          </a:solidFill>
                          <a:effectLst/>
                          <a:latin typeface="Arial" charset="0"/>
                          <a:cs typeface="Times New Roman" pitchFamily="18" charset="0"/>
                        </a:rPr>
                        <a:t>RESULTS</a:t>
                      </a:r>
                      <a:r>
                        <a:rPr kumimoji="0" lang="en-US" sz="2200" b="0"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FF"/>
                          </a:solidFill>
                          <a:effectLst/>
                          <a:latin typeface="Arial" charset="0"/>
                          <a:cs typeface="Times New Roman" pitchFamily="18" charset="0"/>
                        </a:rPr>
                        <a:t>INTERPRETATION</a:t>
                      </a:r>
                      <a:r>
                        <a:rPr kumimoji="0" lang="en-US" sz="2200" b="0"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49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HBsAg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Anti-HBs</a:t>
                      </a:r>
                      <a:r>
                        <a:rPr kumimoji="0" lang="en-US" sz="1800" b="1"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Negative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Negative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Negative</a:t>
                      </a:r>
                      <a:r>
                        <a:rPr kumimoji="0" lang="en-US" sz="1800" b="1"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SUSCEPTIBLE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(never infected with HBV)</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84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HBsAg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Anti-HBs</a:t>
                      </a:r>
                      <a:r>
                        <a:rPr kumimoji="0" lang="en-US" sz="1800" b="1"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Negative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Negative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Positive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IMMUNE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 due to vaccination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HBsAg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Anti-HBs</a:t>
                      </a:r>
                      <a:r>
                        <a:rPr kumimoji="0" lang="en-US" sz="1800" b="1"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Negative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Positive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IMMUNE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due to natural infection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39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HBsAg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IgM anti-HBc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Anti-HBs</a:t>
                      </a:r>
                      <a:r>
                        <a:rPr kumimoji="0" lang="en-US" sz="1800" b="1"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Negative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ACUTELY INFECTED</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3997" name="Line 29"/>
          <p:cNvSpPr>
            <a:spLocks noChangeShapeType="1"/>
          </p:cNvSpPr>
          <p:nvPr/>
        </p:nvSpPr>
        <p:spPr bwMode="auto">
          <a:xfrm>
            <a:off x="457200" y="1143000"/>
            <a:ext cx="83820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152400"/>
            <a:ext cx="7772400" cy="762000"/>
          </a:xfrm>
        </p:spPr>
        <p:txBody>
          <a:bodyPr/>
          <a:lstStyle/>
          <a:p>
            <a:pPr algn="l" eaLnBrk="1" hangingPunct="1"/>
            <a:r>
              <a:rPr lang="en-US" sz="3600" b="1" dirty="0" smtClean="0">
                <a:solidFill>
                  <a:srgbClr val="FFFF00"/>
                </a:solidFill>
                <a:latin typeface="Arial" charset="0"/>
              </a:rPr>
              <a:t>Hepatitis B Serology Interpretation</a:t>
            </a:r>
          </a:p>
        </p:txBody>
      </p:sp>
      <p:graphicFrame>
        <p:nvGraphicFramePr>
          <p:cNvPr id="49221" name="Group 69"/>
          <p:cNvGraphicFramePr>
            <a:graphicFrameLocks noGrp="1"/>
          </p:cNvGraphicFramePr>
          <p:nvPr>
            <p:ph type="tbl" idx="1"/>
          </p:nvPr>
        </p:nvGraphicFramePr>
        <p:xfrm>
          <a:off x="533400" y="1155700"/>
          <a:ext cx="8229600" cy="2804160"/>
        </p:xfrm>
        <a:graphic>
          <a:graphicData uri="http://schemas.openxmlformats.org/drawingml/2006/table">
            <a:tbl>
              <a:tblPr/>
              <a:tblGrid>
                <a:gridCol w="2209800"/>
                <a:gridCol w="2514600"/>
                <a:gridCol w="3505200"/>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FF"/>
                          </a:solidFill>
                          <a:effectLst/>
                          <a:latin typeface="Arial" charset="0"/>
                          <a:cs typeface="Times New Roman" pitchFamily="18" charset="0"/>
                        </a:rPr>
                        <a:t>TESTS</a:t>
                      </a:r>
                      <a:r>
                        <a:rPr kumimoji="0" lang="en-US" sz="2200" b="0"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FF"/>
                          </a:solidFill>
                          <a:effectLst/>
                          <a:latin typeface="Arial" charset="0"/>
                          <a:cs typeface="Times New Roman" pitchFamily="18" charset="0"/>
                        </a:rPr>
                        <a:t>RESULTS</a:t>
                      </a:r>
                      <a:r>
                        <a:rPr kumimoji="0" lang="en-US" sz="2200" b="0"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FF"/>
                          </a:solidFill>
                          <a:effectLst/>
                          <a:latin typeface="Arial" charset="0"/>
                          <a:cs typeface="Times New Roman" pitchFamily="18" charset="0"/>
                        </a:rPr>
                        <a:t>INTERPRETATION</a:t>
                      </a:r>
                      <a:r>
                        <a:rPr kumimoji="0" lang="en-US" sz="2200" b="0"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22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HBsAg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IgM anti-HBc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Anti-HBs</a:t>
                      </a:r>
                      <a:r>
                        <a:rPr kumimoji="0" lang="en-US" sz="1800" b="1" i="0" u="none" strike="noStrike" cap="none" normalizeH="0" baseline="0" dirty="0" smtClean="0">
                          <a:ln>
                            <a:noFill/>
                          </a:ln>
                          <a:solidFill>
                            <a:srgbClr val="FFFFFF"/>
                          </a:solidFill>
                          <a:effectLst/>
                          <a:latin typeface="Arial" charset="0"/>
                        </a:rPr>
                        <a: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Negative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Negative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CHRONICALLY INFECTED</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22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HBsAg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Times New Roman" pitchFamily="18" charset="0"/>
                        </a:rPr>
                        <a:t>Anti-HBs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Negative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Negative</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Multiple interpretations possible**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5013" name="Rectangle 33"/>
          <p:cNvSpPr>
            <a:spLocks noChangeArrowheads="1"/>
          </p:cNvSpPr>
          <p:nvPr/>
        </p:nvSpPr>
        <p:spPr bwMode="auto">
          <a:xfrm>
            <a:off x="609600" y="4111625"/>
            <a:ext cx="8382000" cy="2289175"/>
          </a:xfrm>
          <a:prstGeom prst="rect">
            <a:avLst/>
          </a:prstGeom>
          <a:noFill/>
          <a:ln w="9525">
            <a:noFill/>
            <a:miter lim="800000"/>
            <a:headEnd/>
            <a:tailEnd/>
          </a:ln>
        </p:spPr>
        <p:txBody>
          <a:bodyPr>
            <a:spAutoFit/>
          </a:bodyPr>
          <a:lstStyle/>
          <a:p>
            <a:pPr indent="-228600" algn="l">
              <a:tabLst>
                <a:tab pos="457200" algn="l"/>
              </a:tabLst>
            </a:pPr>
            <a:r>
              <a:rPr lang="en-US" sz="1800" dirty="0">
                <a:cs typeface="Times New Roman" pitchFamily="18" charset="0"/>
              </a:rPr>
              <a:t>**Multiple interpretations include:</a:t>
            </a:r>
          </a:p>
          <a:p>
            <a:pPr indent="-228600" algn="l">
              <a:buFontTx/>
              <a:buChar char="•"/>
              <a:tabLst>
                <a:tab pos="457200" algn="l"/>
              </a:tabLst>
            </a:pPr>
            <a:r>
              <a:rPr lang="en-US" sz="1800" b="0" dirty="0">
                <a:cs typeface="Times New Roman" pitchFamily="18" charset="0"/>
              </a:rPr>
              <a:t>Recovering from acute HBV infection; in blood donors this explanation is extremely rare</a:t>
            </a:r>
          </a:p>
          <a:p>
            <a:pPr indent="-228600" algn="l">
              <a:buFontTx/>
              <a:buChar char="•"/>
              <a:tabLst>
                <a:tab pos="457200" algn="l"/>
              </a:tabLst>
            </a:pPr>
            <a:r>
              <a:rPr lang="en-US" sz="1800" b="0" dirty="0">
                <a:cs typeface="Times New Roman" pitchFamily="18" charset="0"/>
              </a:rPr>
              <a:t>Distantly immune and test is not sensitive enough to detect very low level of anti-HBs in serum</a:t>
            </a:r>
          </a:p>
          <a:p>
            <a:pPr indent="-228600" algn="l">
              <a:buFontTx/>
              <a:buChar char="•"/>
              <a:tabLst>
                <a:tab pos="457200" algn="l"/>
              </a:tabLst>
            </a:pPr>
            <a:r>
              <a:rPr lang="en-US" sz="1800" b="0" dirty="0">
                <a:cs typeface="Times New Roman" pitchFamily="18" charset="0"/>
              </a:rPr>
              <a:t>Susceptible with a false positive anti-HBc</a:t>
            </a:r>
          </a:p>
          <a:p>
            <a:pPr indent="-228600" algn="l">
              <a:buFontTx/>
              <a:buChar char="•"/>
              <a:tabLst>
                <a:tab pos="457200" algn="l"/>
              </a:tabLst>
            </a:pPr>
            <a:r>
              <a:rPr lang="en-US" sz="1800" b="0" dirty="0">
                <a:cs typeface="Times New Roman" pitchFamily="18" charset="0"/>
              </a:rPr>
              <a:t>Undetectable level of HBsAg present in serum and person is actually a carrier</a:t>
            </a:r>
          </a:p>
          <a:p>
            <a:pPr indent="-228600" algn="l" eaLnBrk="0" hangingPunct="0">
              <a:tabLst>
                <a:tab pos="457200" algn="l"/>
              </a:tabLst>
            </a:pPr>
            <a:endParaRPr lang="en-US" sz="1800" b="0" dirty="0"/>
          </a:p>
        </p:txBody>
      </p:sp>
      <p:sp>
        <p:nvSpPr>
          <p:cNvPr id="85014" name="Line 35"/>
          <p:cNvSpPr>
            <a:spLocks noChangeShapeType="1"/>
          </p:cNvSpPr>
          <p:nvPr/>
        </p:nvSpPr>
        <p:spPr bwMode="auto">
          <a:xfrm>
            <a:off x="457200" y="914400"/>
            <a:ext cx="83058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48131"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48132"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48133"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48134"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48135"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48136" name="Rectangle 8"/>
          <p:cNvSpPr>
            <a:spLocks noChangeArrowheads="1"/>
          </p:cNvSpPr>
          <p:nvPr/>
        </p:nvSpPr>
        <p:spPr bwMode="auto">
          <a:xfrm>
            <a:off x="685800" y="3048000"/>
            <a:ext cx="7823200" cy="2590800"/>
          </a:xfrm>
          <a:prstGeom prst="rect">
            <a:avLst/>
          </a:prstGeom>
          <a:noFill/>
          <a:ln w="12700">
            <a:noFill/>
            <a:miter lim="800000"/>
            <a:headEnd/>
            <a:tailEnd/>
          </a:ln>
        </p:spPr>
        <p:txBody>
          <a:bodyPr lIns="90488" tIns="44450" rIns="90488" bIns="44450"/>
          <a:lstStyle/>
          <a:p>
            <a:pPr marL="342900" indent="-342900" algn="l" eaLnBrk="0" hangingPunct="0">
              <a:spcBef>
                <a:spcPct val="20000"/>
              </a:spcBef>
              <a:buClr>
                <a:srgbClr val="FF0000"/>
              </a:buClr>
              <a:buSzPct val="100000"/>
              <a:buFontTx/>
              <a:buChar char="•"/>
            </a:pPr>
            <a:r>
              <a:rPr lang="en-US" sz="2800" b="0" dirty="0"/>
              <a:t>Prevent chronic HBV infection</a:t>
            </a:r>
          </a:p>
          <a:p>
            <a:pPr marL="742950" lvl="1" indent="-285750" algn="l" eaLnBrk="0" hangingPunct="0">
              <a:spcBef>
                <a:spcPct val="20000"/>
              </a:spcBef>
              <a:buClr>
                <a:srgbClr val="FF0000"/>
              </a:buClr>
              <a:buSzPct val="100000"/>
              <a:buFont typeface="Wingdings" pitchFamily="2" charset="2"/>
              <a:buChar char="ü"/>
            </a:pPr>
            <a:r>
              <a:rPr lang="en-US" sz="2800" b="0" dirty="0"/>
              <a:t>Prevent chronic liver disease</a:t>
            </a:r>
          </a:p>
          <a:p>
            <a:pPr marL="742950" lvl="1" indent="-285750" algn="l" eaLnBrk="0" hangingPunct="0">
              <a:spcBef>
                <a:spcPct val="20000"/>
              </a:spcBef>
              <a:buClr>
                <a:srgbClr val="FF0000"/>
              </a:buClr>
              <a:buSzPct val="100000"/>
              <a:buFont typeface="Wingdings" pitchFamily="2" charset="2"/>
              <a:buChar char="ü"/>
            </a:pPr>
            <a:r>
              <a:rPr lang="en-US" sz="2800" b="0" dirty="0"/>
              <a:t>Prevent primary hepatocellular carcinoma</a:t>
            </a:r>
          </a:p>
          <a:p>
            <a:pPr marL="342900" indent="-342900" algn="l" eaLnBrk="0" hangingPunct="0">
              <a:spcBef>
                <a:spcPct val="20000"/>
              </a:spcBef>
              <a:buClr>
                <a:srgbClr val="FF0000"/>
              </a:buClr>
              <a:buSzPct val="100000"/>
              <a:buFontTx/>
              <a:buChar char="•"/>
            </a:pPr>
            <a:r>
              <a:rPr lang="en-US" sz="2800" b="0" dirty="0"/>
              <a:t>Prevent acute symptomatic HBV infection</a:t>
            </a:r>
          </a:p>
        </p:txBody>
      </p:sp>
      <p:sp>
        <p:nvSpPr>
          <p:cNvPr id="48137" name="Rectangle 9"/>
          <p:cNvSpPr>
            <a:spLocks noChangeArrowheads="1"/>
          </p:cNvSpPr>
          <p:nvPr/>
        </p:nvSpPr>
        <p:spPr bwMode="auto">
          <a:xfrm>
            <a:off x="576263" y="457200"/>
            <a:ext cx="8262937" cy="914400"/>
          </a:xfrm>
          <a:prstGeom prst="rect">
            <a:avLst/>
          </a:prstGeom>
          <a:noFill/>
          <a:ln w="12700">
            <a:noFill/>
            <a:miter lim="800000"/>
            <a:headEnd/>
            <a:tailEnd/>
          </a:ln>
        </p:spPr>
        <p:txBody>
          <a:bodyPr lIns="90488" tIns="44450" rIns="90488" bIns="44450" anchor="ctr"/>
          <a:lstStyle/>
          <a:p>
            <a:pPr eaLnBrk="0" hangingPunct="0"/>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186379" name="Rectangle 11"/>
          <p:cNvSpPr>
            <a:spLocks noChangeArrowheads="1"/>
          </p:cNvSpPr>
          <p:nvPr/>
        </p:nvSpPr>
        <p:spPr bwMode="auto">
          <a:xfrm>
            <a:off x="685800" y="685800"/>
            <a:ext cx="7950200" cy="1371600"/>
          </a:xfrm>
          <a:prstGeom prst="rect">
            <a:avLst/>
          </a:prstGeom>
          <a:noFill/>
          <a:ln w="12700">
            <a:noFill/>
            <a:miter lim="800000"/>
            <a:headEnd/>
            <a:tailEnd/>
          </a:ln>
          <a:effectLst>
            <a:outerShdw dist="35921" dir="2700000" algn="ctr" rotWithShape="0">
              <a:schemeClr val="tx1"/>
            </a:outerShdw>
          </a:effectLst>
        </p:spPr>
        <p:txBody>
          <a:bodyPr lIns="90488" tIns="44450" rIns="90488" bIns="44450" anchor="ctr"/>
          <a:lstStyle/>
          <a:p>
            <a:pPr eaLnBrk="0" hangingPunct="0">
              <a:defRPr/>
            </a:pPr>
            <a:r>
              <a:rPr lang="en-US" sz="3600" dirty="0">
                <a:solidFill>
                  <a:srgbClr val="FAFD00"/>
                </a:solidFill>
              </a:rPr>
              <a:t>Elimination of Hepatitis B Virus Transmission United States</a:t>
            </a:r>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48139" name="Rectangle 12"/>
          <p:cNvSpPr>
            <a:spLocks noChangeArrowheads="1"/>
          </p:cNvSpPr>
          <p:nvPr/>
        </p:nvSpPr>
        <p:spPr bwMode="auto">
          <a:xfrm>
            <a:off x="3124200" y="2166938"/>
            <a:ext cx="2232025" cy="576262"/>
          </a:xfrm>
          <a:prstGeom prst="rect">
            <a:avLst/>
          </a:prstGeom>
          <a:noFill/>
          <a:ln w="12700">
            <a:noFill/>
            <a:miter lim="800000"/>
            <a:headEnd/>
            <a:tailEnd/>
          </a:ln>
        </p:spPr>
        <p:txBody>
          <a:bodyPr wrap="none" lIns="90488" tIns="44450" rIns="90488" bIns="44450">
            <a:spAutoFit/>
          </a:bodyPr>
          <a:lstStyle/>
          <a:p>
            <a:pPr algn="l" eaLnBrk="0" hangingPunct="0"/>
            <a:r>
              <a:rPr lang="en-US" sz="3200" i="1" dirty="0">
                <a:solidFill>
                  <a:srgbClr val="FE9B03"/>
                </a:solidFill>
              </a:rPr>
              <a:t>Objectives</a:t>
            </a:r>
          </a:p>
        </p:txBody>
      </p:sp>
      <p:sp>
        <p:nvSpPr>
          <p:cNvPr id="48140" name="Line 13"/>
          <p:cNvSpPr>
            <a:spLocks noChangeShapeType="1"/>
          </p:cNvSpPr>
          <p:nvPr/>
        </p:nvSpPr>
        <p:spPr bwMode="auto">
          <a:xfrm>
            <a:off x="762000" y="1676400"/>
            <a:ext cx="7696200" cy="0"/>
          </a:xfrm>
          <a:prstGeom prst="line">
            <a:avLst/>
          </a:prstGeom>
          <a:noFill/>
          <a:ln w="38100" cmpd="dbl">
            <a:solidFill>
              <a:srgbClr val="FF0000"/>
            </a:solidFill>
            <a:round/>
            <a:headEnd/>
            <a:tailEnd/>
          </a:ln>
        </p:spPr>
        <p:txBody>
          <a:bodyPr/>
          <a:lstStyle/>
          <a:p>
            <a:endParaRPr lang="en-US" dirty="0"/>
          </a:p>
        </p:txBody>
      </p:sp>
      <p:pic>
        <p:nvPicPr>
          <p:cNvPr id="48141" name="Picture 15" descr="cdclogodarkblue"/>
          <p:cNvPicPr>
            <a:picLocks noChangeAspect="1" noChangeArrowheads="1"/>
          </p:cNvPicPr>
          <p:nvPr/>
        </p:nvPicPr>
        <p:blipFill>
          <a:blip r:embed="rId3" cstate="print"/>
          <a:srcRect/>
          <a:stretch>
            <a:fillRect/>
          </a:stretch>
        </p:blipFill>
        <p:spPr bwMode="auto">
          <a:xfrm>
            <a:off x="8302625" y="6216650"/>
            <a:ext cx="765175" cy="5651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1600200"/>
          <a:ext cx="9144000" cy="4998720"/>
        </p:xfrm>
        <a:graphic>
          <a:graphicData uri="http://schemas.openxmlformats.org/drawingml/2006/table">
            <a:tbl>
              <a:tblPr firstRow="1" bandRow="1">
                <a:tableStyleId>{69C7853C-536D-4A76-A0AE-DD22124D55A5}</a:tableStyleId>
              </a:tblPr>
              <a:tblGrid>
                <a:gridCol w="1600200"/>
                <a:gridCol w="1524000"/>
                <a:gridCol w="1524000"/>
                <a:gridCol w="1524000"/>
                <a:gridCol w="1524000"/>
                <a:gridCol w="1447800"/>
              </a:tblGrid>
              <a:tr h="644333">
                <a:tc>
                  <a:txBody>
                    <a:bodyPr/>
                    <a:lstStyle/>
                    <a:p>
                      <a:pPr algn="ctr"/>
                      <a:endParaRPr lang="en-US" sz="2400" b="1" dirty="0">
                        <a:latin typeface="Arial" pitchFamily="34" charset="0"/>
                        <a:cs typeface="Arial" pitchFamily="34" charset="0"/>
                      </a:endParaRPr>
                    </a:p>
                  </a:txBody>
                  <a:tcPr anchor="ctr">
                    <a:lnL w="9525" cap="flat" cmpd="sng" algn="ctr">
                      <a:noFill/>
                      <a:prstDash val="solid"/>
                    </a:lnL>
                    <a:lnR w="12700" cap="flat" cmpd="sng" algn="ctr">
                      <a:solidFill>
                        <a:schemeClr val="tx1"/>
                      </a:solidFill>
                      <a:prstDash val="solid"/>
                      <a:round/>
                      <a:headEnd type="none" w="med" len="med"/>
                      <a:tailEnd type="none" w="med" len="med"/>
                    </a:lnR>
                    <a:lnT w="25400"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Arial" pitchFamily="34" charset="0"/>
                          <a:cs typeface="Arial" pitchFamily="34" charset="0"/>
                        </a:rPr>
                        <a:t>A</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T w="25400" cap="flat" cmpd="sng" algn="ctr">
                      <a:noFill/>
                      <a:prstDash val="solid"/>
                    </a:lnT>
                  </a:tcPr>
                </a:tc>
                <a:tc>
                  <a:txBody>
                    <a:bodyPr/>
                    <a:lstStyle/>
                    <a:p>
                      <a:pPr algn="ctr"/>
                      <a:r>
                        <a:rPr lang="en-US" sz="2400" dirty="0" smtClean="0">
                          <a:latin typeface="Arial" pitchFamily="34" charset="0"/>
                          <a:cs typeface="Arial" pitchFamily="34" charset="0"/>
                        </a:rPr>
                        <a:t>B</a:t>
                      </a:r>
                      <a:endParaRPr lang="en-US" sz="2400" dirty="0">
                        <a:latin typeface="Arial" pitchFamily="34" charset="0"/>
                        <a:cs typeface="Arial" pitchFamily="34" charset="0"/>
                      </a:endParaRPr>
                    </a:p>
                  </a:txBody>
                  <a:tcPr anchor="ctr">
                    <a:lnT w="25400" cap="flat" cmpd="sng" algn="ctr">
                      <a:noFill/>
                      <a:prstDash val="solid"/>
                    </a:lnT>
                  </a:tcPr>
                </a:tc>
                <a:tc>
                  <a:txBody>
                    <a:bodyPr/>
                    <a:lstStyle/>
                    <a:p>
                      <a:pPr algn="ctr"/>
                      <a:r>
                        <a:rPr lang="en-US" sz="2400" dirty="0" smtClean="0">
                          <a:latin typeface="Arial" pitchFamily="34" charset="0"/>
                          <a:cs typeface="Arial" pitchFamily="34" charset="0"/>
                        </a:rPr>
                        <a:t>C</a:t>
                      </a:r>
                      <a:endParaRPr lang="en-US" sz="2400" dirty="0">
                        <a:latin typeface="Arial" pitchFamily="34" charset="0"/>
                        <a:cs typeface="Arial" pitchFamily="34" charset="0"/>
                      </a:endParaRPr>
                    </a:p>
                  </a:txBody>
                  <a:tcPr anchor="ctr">
                    <a:lnT w="25400" cap="flat" cmpd="sng" algn="ctr">
                      <a:noFill/>
                      <a:prstDash val="solid"/>
                    </a:lnT>
                  </a:tcPr>
                </a:tc>
                <a:tc>
                  <a:txBody>
                    <a:bodyPr/>
                    <a:lstStyle/>
                    <a:p>
                      <a:pPr algn="ctr"/>
                      <a:r>
                        <a:rPr lang="en-US" sz="2400" dirty="0" smtClean="0">
                          <a:latin typeface="Arial" pitchFamily="34" charset="0"/>
                          <a:cs typeface="Arial" pitchFamily="34" charset="0"/>
                        </a:rPr>
                        <a:t>D</a:t>
                      </a:r>
                      <a:endParaRPr lang="en-US" sz="2400" dirty="0">
                        <a:latin typeface="Arial" pitchFamily="34" charset="0"/>
                        <a:cs typeface="Arial" pitchFamily="34" charset="0"/>
                      </a:endParaRPr>
                    </a:p>
                  </a:txBody>
                  <a:tcPr anchor="ctr">
                    <a:lnT w="25400" cap="flat" cmpd="sng" algn="ctr">
                      <a:noFill/>
                      <a:prstDash val="solid"/>
                    </a:lnT>
                  </a:tcPr>
                </a:tc>
                <a:tc>
                  <a:txBody>
                    <a:bodyPr/>
                    <a:lstStyle/>
                    <a:p>
                      <a:pPr algn="ctr"/>
                      <a:r>
                        <a:rPr lang="en-US" sz="2400" dirty="0" smtClean="0">
                          <a:latin typeface="Arial" pitchFamily="34" charset="0"/>
                          <a:cs typeface="Arial" pitchFamily="34" charset="0"/>
                        </a:rPr>
                        <a:t>E</a:t>
                      </a:r>
                      <a:endParaRPr lang="en-US" sz="2400" dirty="0">
                        <a:latin typeface="Arial" pitchFamily="34" charset="0"/>
                        <a:cs typeface="Arial" pitchFamily="34" charset="0"/>
                      </a:endParaRPr>
                    </a:p>
                  </a:txBody>
                  <a:tcPr anchor="ctr">
                    <a:lnT w="25400" cap="flat" cmpd="sng" algn="ctr">
                      <a:noFill/>
                      <a:prstDash val="solid"/>
                    </a:lnT>
                  </a:tcPr>
                </a:tc>
              </a:tr>
              <a:tr h="1032067">
                <a:tc>
                  <a:txBody>
                    <a:bodyPr/>
                    <a:lstStyle/>
                    <a:p>
                      <a:r>
                        <a:rPr lang="en-US" sz="1700" b="1" dirty="0" smtClean="0">
                          <a:latin typeface="Arial" pitchFamily="34" charset="0"/>
                          <a:cs typeface="Arial" pitchFamily="34" charset="0"/>
                        </a:rPr>
                        <a:t>Source of Virus</a:t>
                      </a:r>
                      <a:endParaRPr lang="en-US" sz="1700" b="1"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smtClean="0">
                          <a:latin typeface="Arial" pitchFamily="34" charset="0"/>
                          <a:cs typeface="Arial" pitchFamily="34" charset="0"/>
                        </a:rPr>
                        <a:t>Feces</a:t>
                      </a:r>
                    </a:p>
                  </a:txBody>
                  <a:tcPr anchor="ctr"/>
                </a:tc>
                <a:tc>
                  <a:txBody>
                    <a:bodyPr/>
                    <a:lstStyle/>
                    <a:p>
                      <a:pPr algn="ctr"/>
                      <a:r>
                        <a:rPr lang="en-US" sz="1700" dirty="0" smtClean="0">
                          <a:latin typeface="Arial" pitchFamily="34" charset="0"/>
                          <a:cs typeface="Arial" pitchFamily="34" charset="0"/>
                        </a:rPr>
                        <a:t>Blood / Blood Derived Body</a:t>
                      </a:r>
                      <a:r>
                        <a:rPr lang="en-US" sz="1700" baseline="0" dirty="0" smtClean="0">
                          <a:latin typeface="Arial" pitchFamily="34" charset="0"/>
                          <a:cs typeface="Arial" pitchFamily="34" charset="0"/>
                        </a:rPr>
                        <a:t> Fluids</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Blood / Blood Derived Body</a:t>
                      </a:r>
                      <a:r>
                        <a:rPr lang="en-US" sz="1700" baseline="0" dirty="0" smtClean="0">
                          <a:latin typeface="Arial" pitchFamily="34" charset="0"/>
                          <a:cs typeface="Arial" pitchFamily="34" charset="0"/>
                        </a:rPr>
                        <a:t> Fluids</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Blood / Blood Derived Body</a:t>
                      </a:r>
                      <a:r>
                        <a:rPr lang="en-US" sz="1700" baseline="0" dirty="0" smtClean="0">
                          <a:latin typeface="Arial" pitchFamily="34" charset="0"/>
                          <a:cs typeface="Arial" pitchFamily="34" charset="0"/>
                        </a:rPr>
                        <a:t> Fluids</a:t>
                      </a:r>
                      <a:endParaRPr lang="en-US" sz="1700"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smtClean="0">
                          <a:latin typeface="Arial" pitchFamily="34" charset="0"/>
                          <a:cs typeface="Arial" pitchFamily="34" charset="0"/>
                        </a:rPr>
                        <a:t>Feces</a:t>
                      </a:r>
                    </a:p>
                  </a:txBody>
                  <a:tcPr anchor="ctr"/>
                </a:tc>
              </a:tr>
              <a:tr h="914400">
                <a:tc>
                  <a:txBody>
                    <a:bodyPr/>
                    <a:lstStyle/>
                    <a:p>
                      <a:pPr>
                        <a:tabLst/>
                      </a:pPr>
                      <a:r>
                        <a:rPr lang="en-US" sz="1700" b="1" dirty="0" smtClean="0">
                          <a:latin typeface="Arial" pitchFamily="34" charset="0"/>
                          <a:cs typeface="Arial" pitchFamily="34" charset="0"/>
                        </a:rPr>
                        <a:t>Routes of Transmission</a:t>
                      </a:r>
                      <a:endParaRPr lang="en-US" sz="1700" b="1"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Fecal-Oral</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Percutaneous </a:t>
                      </a:r>
                      <a:r>
                        <a:rPr lang="en-US" sz="1700" baseline="0" dirty="0" smtClean="0">
                          <a:latin typeface="Arial" pitchFamily="34" charset="0"/>
                          <a:cs typeface="Arial" pitchFamily="34" charset="0"/>
                        </a:rPr>
                        <a:t>Permucosal</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Percutaneous </a:t>
                      </a:r>
                      <a:r>
                        <a:rPr lang="en-US" sz="1700" baseline="0" dirty="0" smtClean="0">
                          <a:latin typeface="Arial" pitchFamily="34" charset="0"/>
                          <a:cs typeface="Arial" pitchFamily="34" charset="0"/>
                        </a:rPr>
                        <a:t>Permucosal</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Percutaneous </a:t>
                      </a:r>
                      <a:r>
                        <a:rPr lang="en-US" sz="1700" baseline="0" dirty="0" smtClean="0">
                          <a:latin typeface="Arial" pitchFamily="34" charset="0"/>
                          <a:cs typeface="Arial" pitchFamily="34" charset="0"/>
                        </a:rPr>
                        <a:t>Permucosal</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Fecal-Oral</a:t>
                      </a:r>
                      <a:endParaRPr lang="en-US" sz="1700" dirty="0">
                        <a:latin typeface="Arial" pitchFamily="34" charset="0"/>
                        <a:cs typeface="Arial" pitchFamily="34" charset="0"/>
                      </a:endParaRPr>
                    </a:p>
                  </a:txBody>
                  <a:tcPr anchor="ctr"/>
                </a:tc>
              </a:tr>
              <a:tr h="762000">
                <a:tc>
                  <a:txBody>
                    <a:bodyPr/>
                    <a:lstStyle/>
                    <a:p>
                      <a:r>
                        <a:rPr lang="en-US" sz="1700" b="1" dirty="0" smtClean="0">
                          <a:latin typeface="Arial" pitchFamily="34" charset="0"/>
                          <a:cs typeface="Arial" pitchFamily="34" charset="0"/>
                        </a:rPr>
                        <a:t>Chronic Infection</a:t>
                      </a:r>
                      <a:endParaRPr lang="en-US" sz="1700" b="1"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No</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Yes</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Yes</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Yes</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No</a:t>
                      </a:r>
                      <a:endParaRPr lang="en-US" sz="1700" dirty="0">
                        <a:latin typeface="Arial" pitchFamily="34" charset="0"/>
                        <a:cs typeface="Arial" pitchFamily="34" charset="0"/>
                      </a:endParaRPr>
                    </a:p>
                  </a:txBody>
                  <a:tcPr anchor="ctr"/>
                </a:tc>
              </a:tr>
              <a:tr h="1483852">
                <a:tc>
                  <a:txBody>
                    <a:bodyPr/>
                    <a:lstStyle/>
                    <a:p>
                      <a:r>
                        <a:rPr lang="en-US" sz="1700" b="1" dirty="0" smtClean="0">
                          <a:latin typeface="Arial" pitchFamily="34" charset="0"/>
                          <a:cs typeface="Arial" pitchFamily="34" charset="0"/>
                        </a:rPr>
                        <a:t>Prevention</a:t>
                      </a:r>
                      <a:endParaRPr lang="en-US" sz="1700" b="1"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Pre- / Post- Exposure immunization</a:t>
                      </a:r>
                      <a:endParaRPr lang="en-US" sz="1700"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latin typeface="Arial" pitchFamily="34" charset="0"/>
                          <a:cs typeface="Arial" pitchFamily="34" charset="0"/>
                        </a:rPr>
                        <a:t>Pre- / Post- Exposure immunization</a:t>
                      </a:r>
                    </a:p>
                  </a:txBody>
                  <a:tcPr anchor="ctr"/>
                </a:tc>
                <a:tc>
                  <a:txBody>
                    <a:bodyPr/>
                    <a:lstStyle/>
                    <a:p>
                      <a:pPr algn="ctr"/>
                      <a:r>
                        <a:rPr lang="en-US" sz="1700" dirty="0" smtClean="0">
                          <a:latin typeface="Arial" pitchFamily="34" charset="0"/>
                          <a:cs typeface="Arial" pitchFamily="34" charset="0"/>
                        </a:rPr>
                        <a:t>Blood Donor</a:t>
                      </a:r>
                      <a:r>
                        <a:rPr lang="en-US" sz="1700" baseline="0" dirty="0" smtClean="0">
                          <a:latin typeface="Arial" pitchFamily="34" charset="0"/>
                          <a:cs typeface="Arial" pitchFamily="34" charset="0"/>
                        </a:rPr>
                        <a:t> Screening / Risk Behavior Modification</a:t>
                      </a:r>
                      <a:endParaRPr lang="en-US" sz="1700"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latin typeface="Arial" pitchFamily="34" charset="0"/>
                          <a:cs typeface="Arial" pitchFamily="34" charset="0"/>
                        </a:rPr>
                        <a:t>Pre- / Post- Exposure immunization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700"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aseline="0" dirty="0" smtClean="0">
                          <a:latin typeface="Arial" pitchFamily="34" charset="0"/>
                          <a:cs typeface="Arial" pitchFamily="34" charset="0"/>
                        </a:rPr>
                        <a:t>Risk Behavior Modification</a:t>
                      </a:r>
                      <a:endParaRPr lang="en-US" sz="1700" dirty="0">
                        <a:latin typeface="Arial" pitchFamily="34" charset="0"/>
                        <a:cs typeface="Arial" pitchFamily="34" charset="0"/>
                      </a:endParaRPr>
                    </a:p>
                  </a:txBody>
                  <a:tcPr anchor="ctr"/>
                </a:tc>
                <a:tc>
                  <a:txBody>
                    <a:bodyPr/>
                    <a:lstStyle/>
                    <a:p>
                      <a:pPr algn="ctr"/>
                      <a:r>
                        <a:rPr lang="en-US" sz="1700" dirty="0" smtClean="0">
                          <a:latin typeface="Arial" pitchFamily="34" charset="0"/>
                          <a:cs typeface="Arial" pitchFamily="34" charset="0"/>
                        </a:rPr>
                        <a:t>Ensure Safe Drinking Water</a:t>
                      </a:r>
                      <a:endParaRPr lang="en-US" sz="1700" dirty="0">
                        <a:latin typeface="Arial" pitchFamily="34" charset="0"/>
                        <a:cs typeface="Arial" pitchFamily="34" charset="0"/>
                      </a:endParaRPr>
                    </a:p>
                  </a:txBody>
                  <a:tcPr anchor="ctr"/>
                </a:tc>
              </a:tr>
            </a:tbl>
          </a:graphicData>
        </a:graphic>
      </p:graphicFrame>
      <p:sp>
        <p:nvSpPr>
          <p:cNvPr id="4" name="Text Box 66"/>
          <p:cNvSpPr txBox="1">
            <a:spLocks noGrp="1" noChangeArrowheads="1"/>
          </p:cNvSpPr>
          <p:nvPr>
            <p:ph type="title"/>
          </p:nvPr>
        </p:nvSpPr>
        <p:spPr bwMode="auto">
          <a:xfrm>
            <a:off x="685800" y="228600"/>
            <a:ext cx="7772400" cy="707886"/>
          </a:xfrm>
          <a:prstGeom prst="rect">
            <a:avLst/>
          </a:prstGeom>
          <a:noFill/>
          <a:ln w="9525">
            <a:noFill/>
            <a:miter lim="800000"/>
            <a:headEnd/>
            <a:tailEnd/>
          </a:ln>
        </p:spPr>
        <p:txBody>
          <a:bodyPr wrap="square">
            <a:spAutoFit/>
          </a:bodyPr>
          <a:lstStyle/>
          <a:p>
            <a:pPr>
              <a:spcBef>
                <a:spcPct val="50000"/>
              </a:spcBef>
            </a:pPr>
            <a:r>
              <a:rPr lang="en-US" sz="4000" dirty="0">
                <a:solidFill>
                  <a:srgbClr val="FFFF00"/>
                </a:solidFill>
                <a:latin typeface="Arial" pitchFamily="34" charset="0"/>
                <a:cs typeface="Arial" pitchFamily="34" charset="0"/>
              </a:rPr>
              <a:t>Viral Hepatitis - Overview</a:t>
            </a:r>
          </a:p>
        </p:txBody>
      </p:sp>
      <p:sp>
        <p:nvSpPr>
          <p:cNvPr id="5" name="Line 65"/>
          <p:cNvSpPr>
            <a:spLocks noChangeShapeType="1"/>
          </p:cNvSpPr>
          <p:nvPr/>
        </p:nvSpPr>
        <p:spPr bwMode="auto">
          <a:xfrm>
            <a:off x="609600" y="914400"/>
            <a:ext cx="7696200" cy="0"/>
          </a:xfrm>
          <a:prstGeom prst="line">
            <a:avLst/>
          </a:prstGeom>
          <a:noFill/>
          <a:ln w="38100" cmpd="dbl">
            <a:solidFill>
              <a:srgbClr val="FF0000"/>
            </a:solidFill>
            <a:round/>
            <a:headEnd/>
            <a:tailEnd/>
          </a:ln>
        </p:spPr>
        <p:txBody>
          <a:bodyPr/>
          <a:lstStyle/>
          <a:p>
            <a:endParaRPr lang="en-US" dirty="0"/>
          </a:p>
        </p:txBody>
      </p:sp>
      <p:sp>
        <p:nvSpPr>
          <p:cNvPr id="7" name="Rectangle 6"/>
          <p:cNvSpPr/>
          <p:nvPr/>
        </p:nvSpPr>
        <p:spPr>
          <a:xfrm>
            <a:off x="3124200" y="1066800"/>
            <a:ext cx="4648200" cy="523220"/>
          </a:xfrm>
          <a:prstGeom prst="rect">
            <a:avLst/>
          </a:prstGeom>
        </p:spPr>
        <p:txBody>
          <a:bodyPr wrap="square">
            <a:spAutoFit/>
          </a:bodyPr>
          <a:lstStyle/>
          <a:p>
            <a:r>
              <a:rPr lang="en-US" sz="2800" dirty="0" smtClean="0"/>
              <a:t>Types of Viral Hepatitis</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49155"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49156"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49157"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49158"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49159"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49160" name="Rectangle 8"/>
          <p:cNvSpPr>
            <a:spLocks noChangeArrowheads="1"/>
          </p:cNvSpPr>
          <p:nvPr/>
        </p:nvSpPr>
        <p:spPr bwMode="auto">
          <a:xfrm>
            <a:off x="957263" y="2819400"/>
            <a:ext cx="7958137" cy="3124200"/>
          </a:xfrm>
          <a:prstGeom prst="rect">
            <a:avLst/>
          </a:prstGeom>
          <a:noFill/>
          <a:ln w="12700">
            <a:noFill/>
            <a:miter lim="800000"/>
            <a:headEnd/>
            <a:tailEnd/>
          </a:ln>
        </p:spPr>
        <p:txBody>
          <a:bodyPr lIns="90488" tIns="44450" rIns="90488" bIns="44450"/>
          <a:lstStyle/>
          <a:p>
            <a:pPr marL="342900" indent="-342900" algn="l" eaLnBrk="0" hangingPunct="0">
              <a:spcBef>
                <a:spcPct val="20000"/>
              </a:spcBef>
              <a:buClr>
                <a:srgbClr val="FF0000"/>
              </a:buClr>
              <a:buSzPct val="100000"/>
              <a:buFontTx/>
              <a:buChar char="•"/>
            </a:pPr>
            <a:r>
              <a:rPr lang="en-US" sz="2800" b="0" dirty="0"/>
              <a:t>Prevent perinatal HBV transmission</a:t>
            </a:r>
          </a:p>
          <a:p>
            <a:pPr marL="342900" indent="-342900" algn="l" eaLnBrk="0" hangingPunct="0">
              <a:spcBef>
                <a:spcPct val="20000"/>
              </a:spcBef>
              <a:buClr>
                <a:srgbClr val="FF0000"/>
              </a:buClr>
              <a:buSzPct val="100000"/>
              <a:buFontTx/>
              <a:buChar char="•"/>
            </a:pPr>
            <a:r>
              <a:rPr lang="en-US" sz="2800" b="0" dirty="0"/>
              <a:t>Routine vaccination of all infants</a:t>
            </a:r>
          </a:p>
          <a:p>
            <a:pPr marL="342900" indent="-342900" algn="l" eaLnBrk="0" hangingPunct="0">
              <a:spcBef>
                <a:spcPct val="20000"/>
              </a:spcBef>
              <a:buClr>
                <a:srgbClr val="FF0000"/>
              </a:buClr>
              <a:buSzPct val="100000"/>
              <a:buFontTx/>
              <a:buChar char="•"/>
            </a:pPr>
            <a:r>
              <a:rPr lang="en-US" sz="2800" b="0" dirty="0"/>
              <a:t>Vaccination of all children through age 18 yrs.</a:t>
            </a:r>
          </a:p>
          <a:p>
            <a:pPr marL="742950" lvl="1" indent="-285750" algn="l" eaLnBrk="0" hangingPunct="0">
              <a:spcBef>
                <a:spcPct val="20000"/>
              </a:spcBef>
              <a:buClr>
                <a:srgbClr val="FF0000"/>
              </a:buClr>
              <a:buSzPct val="100000"/>
              <a:buFont typeface="Wingdings" pitchFamily="2" charset="2"/>
              <a:buChar char="Ø"/>
            </a:pPr>
            <a:r>
              <a:rPr lang="en-US" sz="2800" b="0" dirty="0"/>
              <a:t>especially those who missed school</a:t>
            </a:r>
          </a:p>
          <a:p>
            <a:pPr marL="742950" lvl="1" indent="-285750" algn="l" eaLnBrk="0" hangingPunct="0">
              <a:spcBef>
                <a:spcPct val="20000"/>
              </a:spcBef>
              <a:buClr>
                <a:srgbClr val="FF0000"/>
              </a:buClr>
              <a:buSzPct val="100000"/>
              <a:buFont typeface="Arial" charset="0"/>
              <a:buNone/>
            </a:pPr>
            <a:r>
              <a:rPr lang="en-US" sz="2800" b="0" dirty="0"/>
              <a:t>	requirement</a:t>
            </a:r>
            <a:endParaRPr lang="en-US" sz="2400" dirty="0">
              <a:solidFill>
                <a:srgbClr val="FFFF00"/>
              </a:solidFill>
            </a:endParaRPr>
          </a:p>
          <a:p>
            <a:pPr marL="342900" indent="-342900" algn="l" eaLnBrk="0" hangingPunct="0">
              <a:spcBef>
                <a:spcPct val="20000"/>
              </a:spcBef>
              <a:buClr>
                <a:srgbClr val="FF0000"/>
              </a:buClr>
              <a:buSzPct val="100000"/>
              <a:buFontTx/>
              <a:buChar char="•"/>
            </a:pPr>
            <a:r>
              <a:rPr lang="en-US" sz="2800" b="0" dirty="0"/>
              <a:t>Vaccination of high-risk adults</a:t>
            </a:r>
          </a:p>
        </p:txBody>
      </p:sp>
      <p:sp>
        <p:nvSpPr>
          <p:cNvPr id="49161" name="Rectangle 9"/>
          <p:cNvSpPr>
            <a:spLocks noChangeArrowheads="1"/>
          </p:cNvSpPr>
          <p:nvPr/>
        </p:nvSpPr>
        <p:spPr bwMode="auto">
          <a:xfrm>
            <a:off x="576263" y="457200"/>
            <a:ext cx="8262937" cy="914400"/>
          </a:xfrm>
          <a:prstGeom prst="rect">
            <a:avLst/>
          </a:prstGeom>
          <a:noFill/>
          <a:ln w="12700">
            <a:noFill/>
            <a:miter lim="800000"/>
            <a:headEnd/>
            <a:tailEnd/>
          </a:ln>
        </p:spPr>
        <p:txBody>
          <a:bodyPr lIns="90488" tIns="44450" rIns="90488" bIns="44450" anchor="ctr"/>
          <a:lstStyle/>
          <a:p>
            <a:pPr eaLnBrk="0" hangingPunct="0"/>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188427" name="Rectangle 11"/>
          <p:cNvSpPr>
            <a:spLocks noChangeArrowheads="1"/>
          </p:cNvSpPr>
          <p:nvPr/>
        </p:nvSpPr>
        <p:spPr bwMode="auto">
          <a:xfrm>
            <a:off x="457200" y="609600"/>
            <a:ext cx="8288338" cy="1371600"/>
          </a:xfrm>
          <a:prstGeom prst="rect">
            <a:avLst/>
          </a:prstGeom>
          <a:noFill/>
          <a:ln w="12700">
            <a:noFill/>
            <a:miter lim="800000"/>
            <a:headEnd/>
            <a:tailEnd/>
          </a:ln>
          <a:effectLst>
            <a:outerShdw dist="35921" dir="2700000" algn="ctr" rotWithShape="0">
              <a:schemeClr val="tx1"/>
            </a:outerShdw>
          </a:effectLst>
        </p:spPr>
        <p:txBody>
          <a:bodyPr lIns="90488" tIns="44450" rIns="90488" bIns="44450" anchor="ctr"/>
          <a:lstStyle/>
          <a:p>
            <a:pPr eaLnBrk="0" hangingPunct="0">
              <a:defRPr/>
            </a:pPr>
            <a:r>
              <a:rPr lang="en-US" sz="3600" dirty="0">
                <a:solidFill>
                  <a:srgbClr val="FAFD00"/>
                </a:solidFill>
              </a:rPr>
              <a:t>Elimination of Hepatitis B Virus Transmission United States</a:t>
            </a:r>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49163" name="Rectangle 12"/>
          <p:cNvSpPr>
            <a:spLocks noChangeArrowheads="1"/>
          </p:cNvSpPr>
          <p:nvPr/>
        </p:nvSpPr>
        <p:spPr bwMode="auto">
          <a:xfrm>
            <a:off x="3797300" y="1785938"/>
            <a:ext cx="1804988" cy="576262"/>
          </a:xfrm>
          <a:prstGeom prst="rect">
            <a:avLst/>
          </a:prstGeom>
          <a:noFill/>
          <a:ln w="12700">
            <a:noFill/>
            <a:miter lim="800000"/>
            <a:headEnd/>
            <a:tailEnd/>
          </a:ln>
        </p:spPr>
        <p:txBody>
          <a:bodyPr wrap="none" lIns="90488" tIns="44450" rIns="90488" bIns="44450">
            <a:spAutoFit/>
          </a:bodyPr>
          <a:lstStyle/>
          <a:p>
            <a:pPr eaLnBrk="0" hangingPunct="0"/>
            <a:r>
              <a:rPr lang="en-US" sz="3200" i="1" dirty="0">
                <a:solidFill>
                  <a:srgbClr val="FE9B03"/>
                </a:solidFill>
              </a:rPr>
              <a:t>Strategy</a:t>
            </a:r>
          </a:p>
        </p:txBody>
      </p:sp>
      <p:sp>
        <p:nvSpPr>
          <p:cNvPr id="49164" name="Line 13"/>
          <p:cNvSpPr>
            <a:spLocks noChangeShapeType="1"/>
          </p:cNvSpPr>
          <p:nvPr/>
        </p:nvSpPr>
        <p:spPr bwMode="auto">
          <a:xfrm>
            <a:off x="762000" y="16764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2209800" y="304800"/>
          <a:ext cx="4165600" cy="6248400"/>
        </p:xfrm>
        <a:graphic>
          <a:graphicData uri="http://schemas.openxmlformats.org/presentationml/2006/ole">
            <p:oleObj spid="_x0000_s11266" name="Photo Editor Photo" r:id="rId3" imgW="2438095" imgH="3657143" progId="">
              <p:embed/>
            </p:oleObj>
          </a:graphicData>
        </a:graphic>
      </p:graphicFrame>
      <p:sp>
        <p:nvSpPr>
          <p:cNvPr id="11267" name="Text Box 3"/>
          <p:cNvSpPr txBox="1">
            <a:spLocks noChangeArrowheads="1"/>
          </p:cNvSpPr>
          <p:nvPr/>
        </p:nvSpPr>
        <p:spPr bwMode="auto">
          <a:xfrm>
            <a:off x="6553200" y="2209800"/>
            <a:ext cx="2286000" cy="915988"/>
          </a:xfrm>
          <a:prstGeom prst="rect">
            <a:avLst/>
          </a:prstGeom>
          <a:noFill/>
          <a:ln w="9525">
            <a:noFill/>
            <a:miter lim="800000"/>
            <a:headEnd/>
            <a:tailEnd/>
          </a:ln>
        </p:spPr>
        <p:txBody>
          <a:bodyPr>
            <a:spAutoFit/>
          </a:bodyPr>
          <a:lstStyle/>
          <a:p>
            <a:pPr>
              <a:spcBef>
                <a:spcPct val="50000"/>
              </a:spcBef>
            </a:pPr>
            <a:r>
              <a:rPr lang="en-US" sz="1800" dirty="0"/>
              <a:t>End-stage liver disease due to chronic hepatitis B</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381000" y="304800"/>
            <a:ext cx="8382000" cy="1143000"/>
          </a:xfrm>
        </p:spPr>
        <p:txBody>
          <a:bodyPr/>
          <a:lstStyle/>
          <a:p>
            <a:pPr eaLnBrk="1" hangingPunct="1"/>
            <a:r>
              <a:rPr lang="en-US" sz="4000" b="1" dirty="0" smtClean="0">
                <a:solidFill>
                  <a:srgbClr val="FFFF00"/>
                </a:solidFill>
                <a:latin typeface="Arial" charset="0"/>
              </a:rPr>
              <a:t>Treatment for Chronic Hepatitis B</a:t>
            </a:r>
          </a:p>
        </p:txBody>
      </p:sp>
      <p:sp>
        <p:nvSpPr>
          <p:cNvPr id="47107" name="Rectangle 5"/>
          <p:cNvSpPr>
            <a:spLocks noGrp="1" noChangeArrowheads="1"/>
          </p:cNvSpPr>
          <p:nvPr>
            <p:ph type="body" sz="half" idx="1"/>
          </p:nvPr>
        </p:nvSpPr>
        <p:spPr>
          <a:xfrm>
            <a:off x="304800" y="1676400"/>
            <a:ext cx="4191000" cy="4876800"/>
          </a:xfrm>
        </p:spPr>
        <p:txBody>
          <a:bodyPr/>
          <a:lstStyle/>
          <a:p>
            <a:pPr eaLnBrk="1" hangingPunct="1">
              <a:lnSpc>
                <a:spcPct val="90000"/>
              </a:lnSpc>
              <a:buFontTx/>
              <a:buNone/>
            </a:pPr>
            <a:r>
              <a:rPr lang="en-US" u="sng" dirty="0" smtClean="0">
                <a:solidFill>
                  <a:srgbClr val="FFFF00"/>
                </a:solidFill>
                <a:latin typeface="Arial" charset="0"/>
              </a:rPr>
              <a:t>Interferons</a:t>
            </a:r>
          </a:p>
          <a:p>
            <a:pPr eaLnBrk="1" hangingPunct="1">
              <a:lnSpc>
                <a:spcPct val="90000"/>
              </a:lnSpc>
              <a:buClr>
                <a:srgbClr val="FF0000"/>
              </a:buClr>
            </a:pPr>
            <a:r>
              <a:rPr lang="en-US" dirty="0" smtClean="0">
                <a:solidFill>
                  <a:srgbClr val="FFFFFF"/>
                </a:solidFill>
                <a:latin typeface="Arial" charset="0"/>
              </a:rPr>
              <a:t>Interferon alpha*</a:t>
            </a:r>
          </a:p>
          <a:p>
            <a:pPr lvl="1" eaLnBrk="1" hangingPunct="1">
              <a:lnSpc>
                <a:spcPct val="90000"/>
              </a:lnSpc>
              <a:buClr>
                <a:srgbClr val="FF9900"/>
              </a:buClr>
            </a:pPr>
            <a:r>
              <a:rPr lang="en-US" dirty="0" smtClean="0">
                <a:solidFill>
                  <a:srgbClr val="FFFFFF"/>
                </a:solidFill>
                <a:latin typeface="Arial" charset="0"/>
              </a:rPr>
              <a:t>Injected several times weekly x 6-12 mos.</a:t>
            </a:r>
          </a:p>
          <a:p>
            <a:pPr lvl="1" eaLnBrk="1" hangingPunct="1">
              <a:lnSpc>
                <a:spcPct val="90000"/>
              </a:lnSpc>
              <a:buClr>
                <a:srgbClr val="FF9900"/>
              </a:buClr>
            </a:pPr>
            <a:r>
              <a:rPr lang="en-US" dirty="0" smtClean="0">
                <a:solidFill>
                  <a:srgbClr val="FFFFFF"/>
                </a:solidFill>
                <a:latin typeface="Arial" charset="0"/>
              </a:rPr>
              <a:t>Side effects (nausea, vomiting, anorexia, depression, hair thinning)</a:t>
            </a:r>
          </a:p>
          <a:p>
            <a:pPr eaLnBrk="1" hangingPunct="1">
              <a:lnSpc>
                <a:spcPct val="90000"/>
              </a:lnSpc>
              <a:buClr>
                <a:srgbClr val="FF0000"/>
              </a:buClr>
            </a:pPr>
            <a:r>
              <a:rPr lang="en-US" dirty="0" smtClean="0">
                <a:solidFill>
                  <a:srgbClr val="FFFFFF"/>
                </a:solidFill>
                <a:latin typeface="Arial" charset="0"/>
              </a:rPr>
              <a:t>Pegylated interferon</a:t>
            </a:r>
          </a:p>
          <a:p>
            <a:pPr lvl="1" eaLnBrk="1" hangingPunct="1">
              <a:lnSpc>
                <a:spcPct val="90000"/>
              </a:lnSpc>
              <a:buClr>
                <a:srgbClr val="FF0000"/>
              </a:buClr>
            </a:pPr>
            <a:r>
              <a:rPr lang="en-US" dirty="0" smtClean="0">
                <a:solidFill>
                  <a:srgbClr val="FFFFFF"/>
                </a:solidFill>
                <a:latin typeface="Arial" charset="0"/>
              </a:rPr>
              <a:t>Injected weekly x 6-12 mos.</a:t>
            </a:r>
          </a:p>
          <a:p>
            <a:pPr lvl="1" eaLnBrk="1" hangingPunct="1">
              <a:lnSpc>
                <a:spcPct val="90000"/>
              </a:lnSpc>
              <a:buClr>
                <a:srgbClr val="FF0000"/>
              </a:buClr>
            </a:pPr>
            <a:r>
              <a:rPr lang="en-US" dirty="0" smtClean="0">
                <a:solidFill>
                  <a:srgbClr val="FFFFFF"/>
                </a:solidFill>
                <a:latin typeface="Arial" charset="0"/>
              </a:rPr>
              <a:t>Side effects</a:t>
            </a:r>
          </a:p>
        </p:txBody>
      </p:sp>
      <p:sp>
        <p:nvSpPr>
          <p:cNvPr id="47108" name="Rectangle 6"/>
          <p:cNvSpPr>
            <a:spLocks noGrp="1" noChangeArrowheads="1"/>
          </p:cNvSpPr>
          <p:nvPr>
            <p:ph type="body" sz="half" idx="2"/>
          </p:nvPr>
        </p:nvSpPr>
        <p:spPr>
          <a:xfrm>
            <a:off x="5029200" y="1676400"/>
            <a:ext cx="3886200" cy="4114800"/>
          </a:xfrm>
        </p:spPr>
        <p:txBody>
          <a:bodyPr/>
          <a:lstStyle/>
          <a:p>
            <a:pPr eaLnBrk="1" hangingPunct="1">
              <a:lnSpc>
                <a:spcPct val="90000"/>
              </a:lnSpc>
              <a:buFontTx/>
              <a:buNone/>
            </a:pPr>
            <a:r>
              <a:rPr lang="en-US" u="sng" dirty="0" smtClean="0">
                <a:solidFill>
                  <a:srgbClr val="FFFF00"/>
                </a:solidFill>
                <a:latin typeface="Arial" charset="0"/>
              </a:rPr>
              <a:t>Antivirals</a:t>
            </a:r>
          </a:p>
          <a:p>
            <a:pPr eaLnBrk="1" hangingPunct="1">
              <a:lnSpc>
                <a:spcPct val="90000"/>
              </a:lnSpc>
              <a:buClr>
                <a:srgbClr val="FF0000"/>
              </a:buClr>
              <a:buNone/>
            </a:pPr>
            <a:r>
              <a:rPr lang="en-US" dirty="0" smtClean="0">
                <a:solidFill>
                  <a:srgbClr val="FFFFFF"/>
                </a:solidFill>
                <a:latin typeface="Arial" charset="0"/>
              </a:rPr>
              <a:t>(pill taken daily)</a:t>
            </a:r>
          </a:p>
          <a:p>
            <a:pPr eaLnBrk="1" hangingPunct="1">
              <a:lnSpc>
                <a:spcPct val="90000"/>
              </a:lnSpc>
              <a:buClr>
                <a:srgbClr val="FF0000"/>
              </a:buClr>
            </a:pPr>
            <a:r>
              <a:rPr lang="en-US" dirty="0" smtClean="0">
                <a:solidFill>
                  <a:srgbClr val="FFFFFF"/>
                </a:solidFill>
                <a:latin typeface="Arial" charset="0"/>
              </a:rPr>
              <a:t>Lamivudine*</a:t>
            </a:r>
          </a:p>
          <a:p>
            <a:pPr eaLnBrk="1" hangingPunct="1">
              <a:lnSpc>
                <a:spcPct val="90000"/>
              </a:lnSpc>
              <a:buClr>
                <a:srgbClr val="FF0000"/>
              </a:buClr>
            </a:pPr>
            <a:r>
              <a:rPr lang="en-US" dirty="0" smtClean="0">
                <a:solidFill>
                  <a:srgbClr val="FFFFFF"/>
                </a:solidFill>
                <a:latin typeface="Arial" charset="0"/>
              </a:rPr>
              <a:t>Adefovir dipivoxil</a:t>
            </a:r>
          </a:p>
          <a:p>
            <a:pPr eaLnBrk="1" hangingPunct="1">
              <a:lnSpc>
                <a:spcPct val="90000"/>
              </a:lnSpc>
              <a:buClr>
                <a:srgbClr val="FF0000"/>
              </a:buClr>
            </a:pPr>
            <a:r>
              <a:rPr lang="en-US" dirty="0" smtClean="0">
                <a:solidFill>
                  <a:srgbClr val="FFFFFF"/>
                </a:solidFill>
                <a:latin typeface="Arial" charset="0"/>
              </a:rPr>
              <a:t>Entecavir</a:t>
            </a:r>
          </a:p>
          <a:p>
            <a:pPr eaLnBrk="1" hangingPunct="1">
              <a:lnSpc>
                <a:spcPct val="90000"/>
              </a:lnSpc>
              <a:buClr>
                <a:srgbClr val="FF0000"/>
              </a:buClr>
            </a:pPr>
            <a:r>
              <a:rPr lang="en-US" dirty="0" smtClean="0">
                <a:solidFill>
                  <a:srgbClr val="FFFFFF"/>
                </a:solidFill>
                <a:latin typeface="Arial" charset="0"/>
              </a:rPr>
              <a:t>Telbivudine</a:t>
            </a:r>
          </a:p>
          <a:p>
            <a:pPr eaLnBrk="1" hangingPunct="1">
              <a:lnSpc>
                <a:spcPct val="90000"/>
              </a:lnSpc>
              <a:buClr>
                <a:srgbClr val="FF0000"/>
              </a:buClr>
            </a:pPr>
            <a:r>
              <a:rPr lang="en-US" dirty="0" smtClean="0">
                <a:solidFill>
                  <a:srgbClr val="FFFFFF"/>
                </a:solidFill>
                <a:latin typeface="Arial" charset="0"/>
              </a:rPr>
              <a:t>Tenofovir</a:t>
            </a:r>
          </a:p>
          <a:p>
            <a:pPr eaLnBrk="1" hangingPunct="1">
              <a:lnSpc>
                <a:spcPct val="90000"/>
              </a:lnSpc>
              <a:buFontTx/>
              <a:buNone/>
            </a:pPr>
            <a:endParaRPr lang="en-US" dirty="0" smtClean="0">
              <a:solidFill>
                <a:srgbClr val="FFFFFF"/>
              </a:solidFill>
              <a:latin typeface="Arial" charset="0"/>
            </a:endParaRPr>
          </a:p>
        </p:txBody>
      </p:sp>
      <p:sp>
        <p:nvSpPr>
          <p:cNvPr id="6" name="TextBox 5"/>
          <p:cNvSpPr txBox="1"/>
          <p:nvPr/>
        </p:nvSpPr>
        <p:spPr>
          <a:xfrm>
            <a:off x="5105400" y="6324600"/>
            <a:ext cx="3733800" cy="369332"/>
          </a:xfrm>
          <a:prstGeom prst="rect">
            <a:avLst/>
          </a:prstGeom>
          <a:noFill/>
        </p:spPr>
        <p:txBody>
          <a:bodyPr wrap="square" rtlCol="0">
            <a:spAutoFit/>
          </a:bodyPr>
          <a:lstStyle/>
          <a:p>
            <a:pPr algn="l"/>
            <a:r>
              <a:rPr lang="en-US" sz="1800" b="0" dirty="0" smtClean="0"/>
              <a:t>*approved for children and adults</a:t>
            </a:r>
            <a:endParaRPr lang="en-US" sz="1800" b="0" dirty="0"/>
          </a:p>
        </p:txBody>
      </p:sp>
      <p:sp>
        <p:nvSpPr>
          <p:cNvPr id="7" name="Line 13"/>
          <p:cNvSpPr>
            <a:spLocks noChangeShapeType="1"/>
          </p:cNvSpPr>
          <p:nvPr/>
        </p:nvSpPr>
        <p:spPr bwMode="auto">
          <a:xfrm>
            <a:off x="609600" y="1219200"/>
            <a:ext cx="80010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50179"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50180"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50181"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50184" name="Rectangle 8"/>
          <p:cNvSpPr>
            <a:spLocks noChangeArrowheads="1"/>
          </p:cNvSpPr>
          <p:nvPr/>
        </p:nvSpPr>
        <p:spPr bwMode="auto">
          <a:xfrm>
            <a:off x="1447800" y="1524000"/>
            <a:ext cx="7162800" cy="4495800"/>
          </a:xfrm>
          <a:prstGeom prst="rect">
            <a:avLst/>
          </a:prstGeom>
          <a:noFill/>
          <a:ln w="12700">
            <a:noFill/>
            <a:miter lim="800000"/>
            <a:headEnd/>
            <a:tailEnd/>
          </a:ln>
        </p:spPr>
        <p:txBody>
          <a:bodyPr lIns="90488" tIns="44450" rIns="90488" bIns="44450"/>
          <a:lstStyle/>
          <a:p>
            <a:pPr marL="342900" indent="-342900" algn="l" eaLnBrk="0" hangingPunct="0">
              <a:spcBef>
                <a:spcPct val="20000"/>
              </a:spcBef>
              <a:buClr>
                <a:srgbClr val="FF0000"/>
              </a:buClr>
              <a:buSzPct val="100000"/>
              <a:buFontTx/>
              <a:buChar char="•"/>
            </a:pPr>
            <a:r>
              <a:rPr lang="en-US" sz="2800" b="0" dirty="0"/>
              <a:t>All infants</a:t>
            </a:r>
          </a:p>
          <a:p>
            <a:pPr marL="342900" indent="-342900" algn="l" eaLnBrk="0" hangingPunct="0">
              <a:spcBef>
                <a:spcPct val="20000"/>
              </a:spcBef>
              <a:buClr>
                <a:srgbClr val="FF0000"/>
              </a:buClr>
              <a:buSzPct val="100000"/>
              <a:buFontTx/>
              <a:buChar char="•"/>
            </a:pPr>
            <a:r>
              <a:rPr lang="en-US" sz="2800" b="0" dirty="0"/>
              <a:t>All </a:t>
            </a:r>
            <a:r>
              <a:rPr lang="en-US" sz="2800" b="0" dirty="0" smtClean="0"/>
              <a:t>children </a:t>
            </a:r>
            <a:r>
              <a:rPr lang="en-US" sz="2800" b="0" u="sng" dirty="0"/>
              <a:t>&lt;</a:t>
            </a:r>
            <a:r>
              <a:rPr lang="en-US" sz="2800" b="0" dirty="0"/>
              <a:t> 18 yrs. of age</a:t>
            </a:r>
          </a:p>
          <a:p>
            <a:pPr marL="342900" indent="-342900" algn="l" eaLnBrk="0" hangingPunct="0">
              <a:spcBef>
                <a:spcPct val="20000"/>
              </a:spcBef>
              <a:buClr>
                <a:srgbClr val="FF0000"/>
              </a:buClr>
              <a:buSzPct val="100000"/>
              <a:buFontTx/>
              <a:buChar char="•"/>
            </a:pPr>
            <a:r>
              <a:rPr lang="en-US" sz="2800" b="0" dirty="0"/>
              <a:t>Persons at occupational risk</a:t>
            </a:r>
          </a:p>
          <a:p>
            <a:pPr marL="342900" indent="-342900" algn="l" eaLnBrk="0" hangingPunct="0">
              <a:spcBef>
                <a:spcPct val="20000"/>
              </a:spcBef>
              <a:buClr>
                <a:srgbClr val="FF0000"/>
              </a:buClr>
              <a:buSzPct val="100000"/>
              <a:buFontTx/>
              <a:buChar char="•"/>
            </a:pPr>
            <a:r>
              <a:rPr lang="en-US" sz="2800" b="0" dirty="0"/>
              <a:t>Clients &amp; staff of institutions for developmental disability</a:t>
            </a:r>
          </a:p>
          <a:p>
            <a:pPr marL="342900" indent="-342900" algn="l" eaLnBrk="0" hangingPunct="0">
              <a:spcBef>
                <a:spcPct val="20000"/>
              </a:spcBef>
              <a:buClr>
                <a:srgbClr val="FF0000"/>
              </a:buClr>
              <a:buSzPct val="100000"/>
              <a:buFontTx/>
              <a:buChar char="•"/>
            </a:pPr>
            <a:r>
              <a:rPr lang="en-US" sz="2800" b="0" dirty="0"/>
              <a:t>Hemodialysis &amp; immunocompromised patients</a:t>
            </a:r>
          </a:p>
          <a:p>
            <a:pPr marL="342900" indent="-342900" algn="l" eaLnBrk="0" hangingPunct="0">
              <a:spcBef>
                <a:spcPct val="20000"/>
              </a:spcBef>
              <a:buClr>
                <a:srgbClr val="FF0000"/>
              </a:buClr>
              <a:buSzPct val="100000"/>
              <a:buFontTx/>
              <a:buChar char="•"/>
            </a:pPr>
            <a:r>
              <a:rPr lang="en-US" sz="2800" b="0" dirty="0"/>
              <a:t>Blood product </a:t>
            </a:r>
            <a:r>
              <a:rPr lang="en-US" sz="2800" b="0" dirty="0" smtClean="0"/>
              <a:t>recipients</a:t>
            </a:r>
          </a:p>
          <a:p>
            <a:pPr marL="342900" indent="-342900" algn="l" eaLnBrk="0" hangingPunct="0">
              <a:spcBef>
                <a:spcPct val="20000"/>
              </a:spcBef>
              <a:buClr>
                <a:srgbClr val="FF0000"/>
              </a:buClr>
              <a:buSzPct val="100000"/>
              <a:buFontTx/>
              <a:buChar char="•"/>
            </a:pPr>
            <a:r>
              <a:rPr lang="en-US" sz="2800" b="0" dirty="0" smtClean="0"/>
              <a:t>Persons with diabetes</a:t>
            </a:r>
            <a:endParaRPr lang="en-US" sz="2800" b="0" dirty="0"/>
          </a:p>
        </p:txBody>
      </p:sp>
      <p:sp>
        <p:nvSpPr>
          <p:cNvPr id="50185" name="Rectangle 9"/>
          <p:cNvSpPr>
            <a:spLocks noChangeArrowheads="1"/>
          </p:cNvSpPr>
          <p:nvPr/>
        </p:nvSpPr>
        <p:spPr bwMode="auto">
          <a:xfrm>
            <a:off x="576263" y="457200"/>
            <a:ext cx="8262937" cy="914400"/>
          </a:xfrm>
          <a:prstGeom prst="rect">
            <a:avLst/>
          </a:prstGeom>
          <a:noFill/>
          <a:ln w="12700">
            <a:noFill/>
            <a:miter lim="800000"/>
            <a:headEnd/>
            <a:tailEnd/>
          </a:ln>
        </p:spPr>
        <p:txBody>
          <a:bodyPr lIns="90488" tIns="44450" rIns="90488" bIns="44450" anchor="ctr"/>
          <a:lstStyle/>
          <a:p>
            <a:pPr eaLnBrk="0" hangingPunct="0"/>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50186" name="Rectangle 10"/>
          <p:cNvSpPr>
            <a:spLocks noChangeArrowheads="1"/>
          </p:cNvSpPr>
          <p:nvPr/>
        </p:nvSpPr>
        <p:spPr bwMode="auto">
          <a:xfrm>
            <a:off x="457200" y="457200"/>
            <a:ext cx="8288338" cy="1371600"/>
          </a:xfrm>
          <a:prstGeom prst="rect">
            <a:avLst/>
          </a:prstGeom>
          <a:noFill/>
          <a:ln w="12700">
            <a:noFill/>
            <a:miter lim="800000"/>
            <a:headEnd/>
            <a:tailEnd/>
          </a:ln>
        </p:spPr>
        <p:txBody>
          <a:bodyPr lIns="90488" tIns="44450" rIns="90488" bIns="44450" anchor="ctr"/>
          <a:lstStyle/>
          <a:p>
            <a:pPr eaLnBrk="0" hangingPunct="0"/>
            <a:r>
              <a:rPr lang="en-US" sz="3600" dirty="0">
                <a:solidFill>
                  <a:srgbClr val="FAFD00"/>
                </a:solidFill>
              </a:rPr>
              <a:t>Hepatitis B </a:t>
            </a:r>
            <a:r>
              <a:rPr lang="en-US" sz="3600" dirty="0" smtClean="0">
                <a:solidFill>
                  <a:srgbClr val="FAFD00"/>
                </a:solidFill>
              </a:rPr>
              <a:t>Vaccination: </a:t>
            </a:r>
            <a:endParaRPr lang="en-US" sz="3600" dirty="0">
              <a:solidFill>
                <a:srgbClr val="FAFD00"/>
              </a:solidFill>
            </a:endParaRPr>
          </a:p>
          <a:p>
            <a:pPr eaLnBrk="0" hangingPunct="0"/>
            <a:r>
              <a:rPr lang="en-US" sz="3600" dirty="0">
                <a:solidFill>
                  <a:srgbClr val="FAFD00"/>
                </a:solidFill>
              </a:rPr>
              <a:t>ACIP Recommendations</a:t>
            </a:r>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50187" name="Line 12"/>
          <p:cNvSpPr>
            <a:spLocks noChangeShapeType="1"/>
          </p:cNvSpPr>
          <p:nvPr/>
        </p:nvSpPr>
        <p:spPr bwMode="auto">
          <a:xfrm>
            <a:off x="762000" y="1371600"/>
            <a:ext cx="7696200" cy="0"/>
          </a:xfrm>
          <a:prstGeom prst="line">
            <a:avLst/>
          </a:prstGeom>
          <a:noFill/>
          <a:ln w="38100" cmpd="dbl">
            <a:solidFill>
              <a:srgbClr val="FF0000"/>
            </a:solidFill>
            <a:round/>
            <a:headEnd/>
            <a:tailEnd/>
          </a:ln>
        </p:spPr>
        <p:txBody>
          <a:bodyPr/>
          <a:lstStyle/>
          <a:p>
            <a:endParaRPr lang="en-US" dirty="0"/>
          </a:p>
        </p:txBody>
      </p:sp>
      <p:sp>
        <p:nvSpPr>
          <p:cNvPr id="12" name="Text Box 1029"/>
          <p:cNvSpPr txBox="1">
            <a:spLocks noChangeArrowheads="1"/>
          </p:cNvSpPr>
          <p:nvPr/>
        </p:nvSpPr>
        <p:spPr bwMode="auto">
          <a:xfrm>
            <a:off x="762000" y="6096000"/>
            <a:ext cx="7772400" cy="607859"/>
          </a:xfrm>
          <a:prstGeom prst="rect">
            <a:avLst/>
          </a:prstGeom>
          <a:noFill/>
          <a:ln w="9525">
            <a:noFill/>
            <a:miter lim="800000"/>
            <a:headEnd/>
            <a:tailEnd/>
          </a:ln>
        </p:spPr>
        <p:txBody>
          <a:bodyPr wrap="square">
            <a:spAutoFit/>
          </a:bodyPr>
          <a:lstStyle/>
          <a:p>
            <a:pPr algn="l">
              <a:spcBef>
                <a:spcPct val="50000"/>
              </a:spcBef>
            </a:pPr>
            <a:r>
              <a:rPr lang="en-US" sz="1700" b="0" dirty="0" smtClean="0"/>
              <a:t>See </a:t>
            </a:r>
            <a:r>
              <a:rPr lang="en-US" sz="1700" b="0" dirty="0"/>
              <a:t>eligibility criteria in GA Immunization Program </a:t>
            </a:r>
            <a:r>
              <a:rPr lang="en-US" sz="1700" b="0" dirty="0" smtClean="0"/>
              <a:t>Manual </a:t>
            </a:r>
            <a:r>
              <a:rPr lang="en-US" sz="1650" dirty="0" smtClean="0"/>
              <a:t>http://health.state.ga.us/programs/immunization/publications.asp</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51203"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51205"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51207"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51208" name="Rectangle 8"/>
          <p:cNvSpPr>
            <a:spLocks noChangeArrowheads="1"/>
          </p:cNvSpPr>
          <p:nvPr/>
        </p:nvSpPr>
        <p:spPr bwMode="auto">
          <a:xfrm>
            <a:off x="838200" y="1676400"/>
            <a:ext cx="7772400" cy="4191000"/>
          </a:xfrm>
          <a:prstGeom prst="rect">
            <a:avLst/>
          </a:prstGeom>
          <a:noFill/>
          <a:ln w="12700">
            <a:noFill/>
            <a:miter lim="800000"/>
            <a:headEnd/>
            <a:tailEnd/>
          </a:ln>
        </p:spPr>
        <p:txBody>
          <a:bodyPr lIns="90488" tIns="44450" rIns="90488" bIns="44450"/>
          <a:lstStyle/>
          <a:p>
            <a:pPr marL="342900" indent="-342900" algn="l" eaLnBrk="0" hangingPunct="0">
              <a:spcBef>
                <a:spcPct val="20000"/>
              </a:spcBef>
              <a:buClr>
                <a:srgbClr val="FF0000"/>
              </a:buClr>
              <a:buSzPct val="100000"/>
              <a:buFontTx/>
              <a:buChar char="•"/>
            </a:pPr>
            <a:r>
              <a:rPr lang="en-US" sz="2800" b="0" dirty="0"/>
              <a:t>Persons with chronic liver disease</a:t>
            </a:r>
          </a:p>
          <a:p>
            <a:pPr marL="342900" indent="-342900" algn="l" eaLnBrk="0" hangingPunct="0">
              <a:spcBef>
                <a:spcPct val="20000"/>
              </a:spcBef>
              <a:buClr>
                <a:srgbClr val="FF0000"/>
              </a:buClr>
              <a:buSzPct val="100000"/>
              <a:buFontTx/>
              <a:buChar char="•"/>
            </a:pPr>
            <a:r>
              <a:rPr lang="en-US" sz="2800" b="0" dirty="0"/>
              <a:t>Household &amp; sexual contacts of HBV carriers</a:t>
            </a:r>
          </a:p>
          <a:p>
            <a:pPr marL="342900" indent="-342900" algn="l" eaLnBrk="0" hangingPunct="0">
              <a:spcBef>
                <a:spcPct val="20000"/>
              </a:spcBef>
              <a:buClr>
                <a:srgbClr val="FF0000"/>
              </a:buClr>
              <a:buSzPct val="100000"/>
              <a:buFontTx/>
              <a:buChar char="•"/>
            </a:pPr>
            <a:r>
              <a:rPr lang="en-US" sz="2800" b="0" dirty="0"/>
              <a:t>Travelers to endemic areas</a:t>
            </a:r>
          </a:p>
          <a:p>
            <a:pPr marL="342900" indent="-342900" algn="l" eaLnBrk="0" hangingPunct="0">
              <a:spcBef>
                <a:spcPct val="20000"/>
              </a:spcBef>
              <a:buClr>
                <a:srgbClr val="FF0000"/>
              </a:buClr>
              <a:buSzPct val="100000"/>
              <a:buFontTx/>
              <a:buChar char="•"/>
            </a:pPr>
            <a:r>
              <a:rPr lang="en-US" sz="2800" b="0" dirty="0"/>
              <a:t>Persons with multiple sex partners</a:t>
            </a:r>
          </a:p>
          <a:p>
            <a:pPr marL="342900" indent="-342900" algn="l" eaLnBrk="0" hangingPunct="0">
              <a:spcBef>
                <a:spcPct val="20000"/>
              </a:spcBef>
              <a:buClr>
                <a:srgbClr val="FF0000"/>
              </a:buClr>
              <a:buSzPct val="100000"/>
              <a:buFontTx/>
              <a:buChar char="•"/>
            </a:pPr>
            <a:r>
              <a:rPr lang="en-US" sz="2800" b="0" dirty="0"/>
              <a:t>STD clinic </a:t>
            </a:r>
            <a:r>
              <a:rPr lang="en-US" sz="2800" b="0" dirty="0" smtClean="0"/>
              <a:t>clients</a:t>
            </a:r>
            <a:endParaRPr lang="en-US" sz="2800" b="0" dirty="0"/>
          </a:p>
          <a:p>
            <a:pPr marL="342900" indent="-342900" algn="l" eaLnBrk="0" hangingPunct="0">
              <a:spcBef>
                <a:spcPct val="20000"/>
              </a:spcBef>
              <a:buClr>
                <a:srgbClr val="FF0000"/>
              </a:buClr>
              <a:buSzPct val="100000"/>
              <a:buFontTx/>
              <a:buChar char="•"/>
            </a:pPr>
            <a:r>
              <a:rPr lang="en-US" sz="2800" b="0" dirty="0"/>
              <a:t>Men who have sex with men (MSM)</a:t>
            </a:r>
          </a:p>
          <a:p>
            <a:pPr marL="342900" indent="-342900" algn="l" eaLnBrk="0" hangingPunct="0">
              <a:spcBef>
                <a:spcPct val="20000"/>
              </a:spcBef>
              <a:buClr>
                <a:srgbClr val="FF0000"/>
              </a:buClr>
              <a:buSzPct val="100000"/>
              <a:buFontTx/>
              <a:buChar char="•"/>
            </a:pPr>
            <a:r>
              <a:rPr lang="en-US" sz="2800" b="0" dirty="0"/>
              <a:t>Injection drug users (IDU)</a:t>
            </a:r>
          </a:p>
          <a:p>
            <a:pPr marL="342900" indent="-342900" algn="l" eaLnBrk="0" hangingPunct="0">
              <a:spcBef>
                <a:spcPct val="20000"/>
              </a:spcBef>
              <a:buClr>
                <a:srgbClr val="FF0000"/>
              </a:buClr>
              <a:buSzPct val="100000"/>
              <a:buFontTx/>
              <a:buChar char="•"/>
            </a:pPr>
            <a:r>
              <a:rPr lang="en-US" sz="2800" b="0" dirty="0" smtClean="0"/>
              <a:t>Incarcerated persons</a:t>
            </a:r>
            <a:endParaRPr lang="en-US" sz="2800" b="0" dirty="0"/>
          </a:p>
        </p:txBody>
      </p:sp>
      <p:sp>
        <p:nvSpPr>
          <p:cNvPr id="51209" name="Rectangle 9"/>
          <p:cNvSpPr>
            <a:spLocks noChangeArrowheads="1"/>
          </p:cNvSpPr>
          <p:nvPr/>
        </p:nvSpPr>
        <p:spPr bwMode="auto">
          <a:xfrm>
            <a:off x="576263" y="457200"/>
            <a:ext cx="8262937" cy="914400"/>
          </a:xfrm>
          <a:prstGeom prst="rect">
            <a:avLst/>
          </a:prstGeom>
          <a:noFill/>
          <a:ln w="12700">
            <a:noFill/>
            <a:miter lim="800000"/>
            <a:headEnd/>
            <a:tailEnd/>
          </a:ln>
        </p:spPr>
        <p:txBody>
          <a:bodyPr lIns="90488" tIns="44450" rIns="90488" bIns="44450" anchor="ctr"/>
          <a:lstStyle/>
          <a:p>
            <a:pPr eaLnBrk="0" hangingPunct="0"/>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51210" name="Rectangle 10"/>
          <p:cNvSpPr>
            <a:spLocks noChangeArrowheads="1"/>
          </p:cNvSpPr>
          <p:nvPr/>
        </p:nvSpPr>
        <p:spPr bwMode="auto">
          <a:xfrm>
            <a:off x="457200" y="457200"/>
            <a:ext cx="8288338" cy="1371600"/>
          </a:xfrm>
          <a:prstGeom prst="rect">
            <a:avLst/>
          </a:prstGeom>
          <a:noFill/>
          <a:ln w="12700">
            <a:noFill/>
            <a:miter lim="800000"/>
            <a:headEnd/>
            <a:tailEnd/>
          </a:ln>
        </p:spPr>
        <p:txBody>
          <a:bodyPr lIns="90488" tIns="44450" rIns="90488" bIns="44450" anchor="ctr"/>
          <a:lstStyle/>
          <a:p>
            <a:pPr eaLnBrk="0" hangingPunct="0"/>
            <a:r>
              <a:rPr lang="en-US" sz="3600" dirty="0">
                <a:solidFill>
                  <a:srgbClr val="FAFD00"/>
                </a:solidFill>
              </a:rPr>
              <a:t>Hepatitis B Vaccination*:</a:t>
            </a:r>
          </a:p>
          <a:p>
            <a:pPr eaLnBrk="0" hangingPunct="0"/>
            <a:r>
              <a:rPr lang="en-US" sz="3600" dirty="0">
                <a:solidFill>
                  <a:srgbClr val="FAFD00"/>
                </a:solidFill>
              </a:rPr>
              <a:t>ACIP Recommendations </a:t>
            </a:r>
            <a:r>
              <a:rPr lang="en-US" sz="3600" b="0" dirty="0">
                <a:solidFill>
                  <a:srgbClr val="FAFD00"/>
                </a:solidFill>
              </a:rPr>
              <a:t>(cont.)</a:t>
            </a:r>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51211" name="Line 11"/>
          <p:cNvSpPr>
            <a:spLocks noChangeShapeType="1"/>
          </p:cNvSpPr>
          <p:nvPr/>
        </p:nvSpPr>
        <p:spPr bwMode="auto">
          <a:xfrm>
            <a:off x="838200" y="1447800"/>
            <a:ext cx="7467600" cy="0"/>
          </a:xfrm>
          <a:prstGeom prst="line">
            <a:avLst/>
          </a:prstGeom>
          <a:noFill/>
          <a:ln w="38100" cmpd="dbl">
            <a:solidFill>
              <a:srgbClr val="FF0000"/>
            </a:solidFill>
            <a:round/>
            <a:headEnd/>
            <a:tailEnd/>
          </a:ln>
        </p:spPr>
        <p:txBody>
          <a:bodyPr/>
          <a:lstStyle/>
          <a:p>
            <a:endParaRPr lang="en-US" dirty="0"/>
          </a:p>
        </p:txBody>
      </p:sp>
      <p:sp>
        <p:nvSpPr>
          <p:cNvPr id="12" name="Text Box 1029"/>
          <p:cNvSpPr txBox="1">
            <a:spLocks noChangeArrowheads="1"/>
          </p:cNvSpPr>
          <p:nvPr/>
        </p:nvSpPr>
        <p:spPr bwMode="auto">
          <a:xfrm>
            <a:off x="685800" y="5943600"/>
            <a:ext cx="7239000" cy="607859"/>
          </a:xfrm>
          <a:prstGeom prst="rect">
            <a:avLst/>
          </a:prstGeom>
          <a:noFill/>
          <a:ln w="9525">
            <a:noFill/>
            <a:miter lim="800000"/>
            <a:headEnd/>
            <a:tailEnd/>
          </a:ln>
        </p:spPr>
        <p:txBody>
          <a:bodyPr wrap="square">
            <a:spAutoFit/>
          </a:bodyPr>
          <a:lstStyle/>
          <a:p>
            <a:pPr algn="l">
              <a:spcBef>
                <a:spcPct val="50000"/>
              </a:spcBef>
            </a:pPr>
            <a:r>
              <a:rPr lang="en-US" sz="1700" b="0" dirty="0" smtClean="0"/>
              <a:t>See </a:t>
            </a:r>
            <a:r>
              <a:rPr lang="en-US" sz="1700" b="0" dirty="0"/>
              <a:t>eligibility criteria in GA Immunization Program </a:t>
            </a:r>
            <a:r>
              <a:rPr lang="en-US" sz="1700" b="0" dirty="0" smtClean="0"/>
              <a:t>Manual </a:t>
            </a:r>
            <a:r>
              <a:rPr lang="en-US" sz="1650" dirty="0" smtClean="0"/>
              <a:t>http://health.state.ga.us/programs/immunization/publications.asp</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7772400" cy="1143000"/>
          </a:xfrm>
        </p:spPr>
        <p:txBody>
          <a:bodyPr/>
          <a:lstStyle/>
          <a:p>
            <a:pPr eaLnBrk="1" hangingPunct="1"/>
            <a:r>
              <a:rPr lang="en-US" sz="3600" b="1" dirty="0" smtClean="0">
                <a:solidFill>
                  <a:srgbClr val="FFFF00"/>
                </a:solidFill>
                <a:latin typeface="Arial" charset="0"/>
              </a:rPr>
              <a:t>ACIP Recommendations </a:t>
            </a:r>
            <a:r>
              <a:rPr lang="en-US" sz="3600" dirty="0" smtClean="0">
                <a:solidFill>
                  <a:srgbClr val="FFFF00"/>
                </a:solidFill>
                <a:latin typeface="Arial" charset="0"/>
              </a:rPr>
              <a:t>(cont.)</a:t>
            </a:r>
            <a:endParaRPr lang="en-US" sz="3600" b="1" dirty="0" smtClean="0">
              <a:solidFill>
                <a:srgbClr val="FFFF00"/>
              </a:solidFill>
              <a:latin typeface="Arial" charset="0"/>
            </a:endParaRPr>
          </a:p>
        </p:txBody>
      </p:sp>
      <p:sp>
        <p:nvSpPr>
          <p:cNvPr id="52227" name="Rectangle 3"/>
          <p:cNvSpPr>
            <a:spLocks noGrp="1" noChangeArrowheads="1"/>
          </p:cNvSpPr>
          <p:nvPr>
            <p:ph type="body" idx="1"/>
          </p:nvPr>
        </p:nvSpPr>
        <p:spPr>
          <a:xfrm>
            <a:off x="609600" y="1676400"/>
            <a:ext cx="8305800" cy="4419600"/>
          </a:xfrm>
        </p:spPr>
        <p:txBody>
          <a:bodyPr/>
          <a:lstStyle/>
          <a:p>
            <a:pPr eaLnBrk="1" hangingPunct="1">
              <a:spcBef>
                <a:spcPts val="1200"/>
              </a:spcBef>
              <a:buClr>
                <a:srgbClr val="FF0000"/>
              </a:buClr>
            </a:pPr>
            <a:r>
              <a:rPr lang="en-US" b="1" dirty="0" smtClean="0">
                <a:solidFill>
                  <a:srgbClr val="FFFFFF"/>
                </a:solidFill>
                <a:latin typeface="Arial" charset="0"/>
              </a:rPr>
              <a:t>Pre-vaccination testing</a:t>
            </a:r>
            <a:r>
              <a:rPr lang="en-US" sz="2800" b="1" dirty="0" smtClean="0">
                <a:solidFill>
                  <a:srgbClr val="FFFFFF"/>
                </a:solidFill>
                <a:latin typeface="Arial" charset="0"/>
              </a:rPr>
              <a:t> – </a:t>
            </a:r>
            <a:r>
              <a:rPr lang="en-US" sz="2800" dirty="0" smtClean="0">
                <a:solidFill>
                  <a:srgbClr val="FFFFFF"/>
                </a:solidFill>
                <a:latin typeface="Arial" charset="0"/>
              </a:rPr>
              <a:t>if cost effective</a:t>
            </a:r>
          </a:p>
          <a:p>
            <a:pPr eaLnBrk="1" hangingPunct="1">
              <a:spcBef>
                <a:spcPts val="1200"/>
              </a:spcBef>
              <a:buClr>
                <a:srgbClr val="FF0000"/>
              </a:buClr>
            </a:pPr>
            <a:r>
              <a:rPr lang="en-US" b="1" dirty="0" smtClean="0">
                <a:solidFill>
                  <a:srgbClr val="FFFFFF"/>
                </a:solidFill>
                <a:latin typeface="Arial" charset="0"/>
              </a:rPr>
              <a:t>Post-vaccination testing </a:t>
            </a:r>
            <a:r>
              <a:rPr lang="en-US" sz="2800" b="1" dirty="0" smtClean="0">
                <a:solidFill>
                  <a:srgbClr val="FFFFFF"/>
                </a:solidFill>
                <a:latin typeface="Arial" charset="0"/>
              </a:rPr>
              <a:t>– </a:t>
            </a:r>
            <a:r>
              <a:rPr lang="en-US" sz="2800" dirty="0" smtClean="0">
                <a:solidFill>
                  <a:srgbClr val="FFFFFF"/>
                </a:solidFill>
                <a:latin typeface="Arial" charset="0"/>
              </a:rPr>
              <a:t>1 to 2 months after last shot, if critical to establish response</a:t>
            </a:r>
          </a:p>
          <a:p>
            <a:pPr lvl="1" eaLnBrk="1" hangingPunct="1">
              <a:spcBef>
                <a:spcPts val="1200"/>
              </a:spcBef>
              <a:buClr>
                <a:srgbClr val="FF9900"/>
              </a:buClr>
            </a:pPr>
            <a:r>
              <a:rPr lang="en-US" sz="2400" b="1" dirty="0" smtClean="0">
                <a:solidFill>
                  <a:srgbClr val="FFFF66"/>
                </a:solidFill>
                <a:latin typeface="Arial" charset="0"/>
              </a:rPr>
              <a:t>adults (e.g., HCW)</a:t>
            </a:r>
          </a:p>
          <a:p>
            <a:pPr lvl="1" eaLnBrk="1" hangingPunct="1">
              <a:spcBef>
                <a:spcPts val="1200"/>
              </a:spcBef>
              <a:buClr>
                <a:srgbClr val="FF9900"/>
              </a:buClr>
            </a:pPr>
            <a:r>
              <a:rPr lang="en-US" sz="2400" b="1" dirty="0" smtClean="0">
                <a:solidFill>
                  <a:srgbClr val="FFFF66"/>
                </a:solidFill>
                <a:latin typeface="Arial" charset="0"/>
              </a:rPr>
              <a:t>high-risk infants at 9-18 mos. of age</a:t>
            </a:r>
          </a:p>
          <a:p>
            <a:pPr eaLnBrk="1" hangingPunct="1">
              <a:spcBef>
                <a:spcPts val="1200"/>
              </a:spcBef>
              <a:buClr>
                <a:srgbClr val="FF0000"/>
              </a:buClr>
            </a:pPr>
            <a:r>
              <a:rPr lang="en-US" b="1" dirty="0" smtClean="0">
                <a:solidFill>
                  <a:srgbClr val="FFFFFF"/>
                </a:solidFill>
                <a:latin typeface="Arial" charset="0"/>
              </a:rPr>
              <a:t>Revaccination</a:t>
            </a:r>
            <a:r>
              <a:rPr lang="en-US" sz="2800" b="1" dirty="0" smtClean="0">
                <a:solidFill>
                  <a:srgbClr val="FFFFFF"/>
                </a:solidFill>
                <a:latin typeface="Arial" charset="0"/>
              </a:rPr>
              <a:t> – </a:t>
            </a:r>
            <a:r>
              <a:rPr lang="en-US" sz="2800" dirty="0" smtClean="0">
                <a:solidFill>
                  <a:srgbClr val="FFFFFF"/>
                </a:solidFill>
                <a:latin typeface="Arial" charset="0"/>
              </a:rPr>
              <a:t>if inadequate response to primary series &amp; protection is critical</a:t>
            </a:r>
          </a:p>
          <a:p>
            <a:pPr lvl="1" eaLnBrk="1" hangingPunct="1">
              <a:spcBef>
                <a:spcPts val="1200"/>
              </a:spcBef>
              <a:buClr>
                <a:srgbClr val="FF9900"/>
              </a:buClr>
            </a:pPr>
            <a:r>
              <a:rPr lang="en-US" sz="2400" b="1" dirty="0" smtClean="0">
                <a:solidFill>
                  <a:srgbClr val="FFFF66"/>
                </a:solidFill>
                <a:latin typeface="Arial" charset="0"/>
              </a:rPr>
              <a:t>15%-25% after dose 4</a:t>
            </a:r>
          </a:p>
          <a:p>
            <a:pPr lvl="1" eaLnBrk="1" hangingPunct="1">
              <a:spcBef>
                <a:spcPts val="1200"/>
              </a:spcBef>
              <a:buClr>
                <a:srgbClr val="FF9900"/>
              </a:buClr>
            </a:pPr>
            <a:r>
              <a:rPr lang="en-US" sz="2400" b="1" dirty="0" smtClean="0">
                <a:solidFill>
                  <a:srgbClr val="FFFF66"/>
                </a:solidFill>
                <a:latin typeface="Arial" charset="0"/>
              </a:rPr>
              <a:t>30%-50% after dose 6</a:t>
            </a:r>
          </a:p>
        </p:txBody>
      </p:sp>
      <p:sp>
        <p:nvSpPr>
          <p:cNvPr id="52228" name="Line 5"/>
          <p:cNvSpPr>
            <a:spLocks noChangeShapeType="1"/>
          </p:cNvSpPr>
          <p:nvPr/>
        </p:nvSpPr>
        <p:spPr bwMode="auto">
          <a:xfrm>
            <a:off x="762000" y="1143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53251"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53252"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53253"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53254"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53255" name="Rectangle 8"/>
          <p:cNvSpPr>
            <a:spLocks noChangeArrowheads="1"/>
          </p:cNvSpPr>
          <p:nvPr/>
        </p:nvSpPr>
        <p:spPr bwMode="auto">
          <a:xfrm>
            <a:off x="381000" y="1676400"/>
            <a:ext cx="8382000" cy="4343400"/>
          </a:xfrm>
          <a:prstGeom prst="rect">
            <a:avLst/>
          </a:prstGeom>
          <a:noFill/>
          <a:ln w="12700">
            <a:noFill/>
            <a:miter lim="800000"/>
            <a:headEnd/>
            <a:tailEnd/>
          </a:ln>
        </p:spPr>
        <p:txBody>
          <a:bodyPr lIns="90488" tIns="44450" rIns="90488" bIns="44450"/>
          <a:lstStyle/>
          <a:p>
            <a:pPr marL="342900" indent="-342900" algn="l" eaLnBrk="0" hangingPunct="0">
              <a:spcBef>
                <a:spcPct val="20000"/>
              </a:spcBef>
              <a:buClr>
                <a:srgbClr val="FF0000"/>
              </a:buClr>
              <a:buSzPct val="100000"/>
              <a:buFontTx/>
              <a:buChar char="•"/>
            </a:pPr>
            <a:r>
              <a:rPr lang="en-US" sz="3200" b="0" dirty="0"/>
              <a:t>Test </a:t>
            </a:r>
            <a:r>
              <a:rPr lang="en-US" sz="3200" b="0" u="sng" dirty="0"/>
              <a:t>all</a:t>
            </a:r>
            <a:r>
              <a:rPr lang="en-US" sz="3200" b="0" dirty="0"/>
              <a:t> pregnant women for HBsAg</a:t>
            </a:r>
          </a:p>
          <a:p>
            <a:pPr marL="342900" indent="-342900" algn="l" eaLnBrk="0" hangingPunct="0">
              <a:spcBef>
                <a:spcPct val="20000"/>
              </a:spcBef>
              <a:buClr>
                <a:srgbClr val="FF0000"/>
              </a:buClr>
              <a:buSzPct val="100000"/>
              <a:buFontTx/>
              <a:buChar char="•"/>
            </a:pPr>
            <a:r>
              <a:rPr lang="en-US" sz="3200" b="0" dirty="0"/>
              <a:t>Immunize all infants of HBsAg-positive mothers</a:t>
            </a:r>
          </a:p>
          <a:p>
            <a:pPr marL="342900" indent="-342900" algn="l" eaLnBrk="0" hangingPunct="0">
              <a:spcBef>
                <a:spcPct val="20000"/>
              </a:spcBef>
              <a:buClr>
                <a:srgbClr val="FF0000"/>
              </a:buClr>
              <a:buSzPct val="100000"/>
              <a:buFontTx/>
              <a:buChar char="•"/>
            </a:pPr>
            <a:r>
              <a:rPr lang="en-US" sz="3200" b="0" dirty="0"/>
              <a:t>Ensure infants born to unscreened mothers receive birth dose of hepatitis B vaccine </a:t>
            </a:r>
            <a:r>
              <a:rPr lang="en-US" sz="3200" b="0" i="1" dirty="0"/>
              <a:t>and</a:t>
            </a:r>
            <a:r>
              <a:rPr lang="en-US" sz="3200" b="0" dirty="0"/>
              <a:t> appropriate follow-up*</a:t>
            </a:r>
          </a:p>
          <a:p>
            <a:pPr marL="342900" indent="-342900" algn="l" eaLnBrk="0" hangingPunct="0">
              <a:spcBef>
                <a:spcPct val="20000"/>
              </a:spcBef>
              <a:buClr>
                <a:srgbClr val="FF0000"/>
              </a:buClr>
              <a:buSzPct val="100000"/>
              <a:buFontTx/>
              <a:buChar char="•"/>
            </a:pPr>
            <a:r>
              <a:rPr lang="en-US" sz="3200" b="0" i="1" dirty="0"/>
              <a:t>Immunize high-risk HBsAg-negative pregnant women</a:t>
            </a:r>
          </a:p>
        </p:txBody>
      </p:sp>
      <p:sp>
        <p:nvSpPr>
          <p:cNvPr id="53256" name="Rectangle 9"/>
          <p:cNvSpPr>
            <a:spLocks noChangeArrowheads="1"/>
          </p:cNvSpPr>
          <p:nvPr/>
        </p:nvSpPr>
        <p:spPr bwMode="auto">
          <a:xfrm>
            <a:off x="576263" y="457200"/>
            <a:ext cx="8262937" cy="914400"/>
          </a:xfrm>
          <a:prstGeom prst="rect">
            <a:avLst/>
          </a:prstGeom>
          <a:noFill/>
          <a:ln w="12700">
            <a:noFill/>
            <a:miter lim="800000"/>
            <a:headEnd/>
            <a:tailEnd/>
          </a:ln>
        </p:spPr>
        <p:txBody>
          <a:bodyPr lIns="90488" tIns="44450" rIns="90488" bIns="44450" anchor="ctr"/>
          <a:lstStyle/>
          <a:p>
            <a:pPr eaLnBrk="0" hangingPunct="0"/>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53257" name="Rectangle 10"/>
          <p:cNvSpPr>
            <a:spLocks noChangeArrowheads="1"/>
          </p:cNvSpPr>
          <p:nvPr/>
        </p:nvSpPr>
        <p:spPr bwMode="auto">
          <a:xfrm>
            <a:off x="457200" y="228600"/>
            <a:ext cx="8288338" cy="1371600"/>
          </a:xfrm>
          <a:prstGeom prst="rect">
            <a:avLst/>
          </a:prstGeom>
          <a:noFill/>
          <a:ln w="12700">
            <a:noFill/>
            <a:miter lim="800000"/>
            <a:headEnd/>
            <a:tailEnd/>
          </a:ln>
        </p:spPr>
        <p:txBody>
          <a:bodyPr lIns="90488" tIns="44450" rIns="90488" bIns="44450" anchor="ctr"/>
          <a:lstStyle/>
          <a:p>
            <a:pPr eaLnBrk="0" hangingPunct="0"/>
            <a:r>
              <a:rPr lang="en-US" sz="3600" dirty="0">
                <a:solidFill>
                  <a:srgbClr val="FAFD00"/>
                </a:solidFill>
              </a:rPr>
              <a:t>Key Elements of Perinatal      Hepatitis B Prevention Programs </a:t>
            </a:r>
            <a:endParaRPr lang="en-US" b="0" dirty="0">
              <a:solidFill>
                <a:srgbClr val="FE9B03"/>
              </a:solidFill>
              <a:latin typeface="ZapfHumnst BT" charset="0"/>
            </a:endParaRPr>
          </a:p>
        </p:txBody>
      </p:sp>
      <p:sp>
        <p:nvSpPr>
          <p:cNvPr id="53258" name="Line 12"/>
          <p:cNvSpPr>
            <a:spLocks noChangeShapeType="1"/>
          </p:cNvSpPr>
          <p:nvPr/>
        </p:nvSpPr>
        <p:spPr bwMode="auto">
          <a:xfrm>
            <a:off x="762000" y="1524000"/>
            <a:ext cx="7696200" cy="0"/>
          </a:xfrm>
          <a:prstGeom prst="line">
            <a:avLst/>
          </a:prstGeom>
          <a:noFill/>
          <a:ln w="38100" cmpd="dbl">
            <a:solidFill>
              <a:srgbClr val="FF0000"/>
            </a:solidFill>
            <a:round/>
            <a:headEnd/>
            <a:tailEnd/>
          </a:ln>
        </p:spPr>
        <p:txBody>
          <a:bodyPr/>
          <a:lstStyle/>
          <a:p>
            <a:endParaRPr lang="en-US" dirty="0"/>
          </a:p>
        </p:txBody>
      </p:sp>
      <p:sp>
        <p:nvSpPr>
          <p:cNvPr id="53259" name="Text Box 13"/>
          <p:cNvSpPr txBox="1">
            <a:spLocks noChangeArrowheads="1"/>
          </p:cNvSpPr>
          <p:nvPr/>
        </p:nvSpPr>
        <p:spPr bwMode="auto">
          <a:xfrm>
            <a:off x="381000" y="6248400"/>
            <a:ext cx="8001000" cy="366713"/>
          </a:xfrm>
          <a:prstGeom prst="rect">
            <a:avLst/>
          </a:prstGeom>
          <a:noFill/>
          <a:ln w="9525">
            <a:noFill/>
            <a:miter lim="800000"/>
            <a:headEnd/>
            <a:tailEnd/>
          </a:ln>
        </p:spPr>
        <p:txBody>
          <a:bodyPr>
            <a:spAutoFit/>
          </a:bodyPr>
          <a:lstStyle/>
          <a:p>
            <a:pPr algn="l">
              <a:spcBef>
                <a:spcPct val="50000"/>
              </a:spcBef>
            </a:pPr>
            <a:r>
              <a:rPr lang="en-US" sz="1800" dirty="0"/>
              <a:t>*</a:t>
            </a:r>
            <a:r>
              <a:rPr lang="en-US" sz="1800" b="0" dirty="0"/>
              <a:t>If mother positive, give infant HBIG within 1 week and complete series</a:t>
            </a:r>
          </a:p>
        </p:txBody>
      </p:sp>
    </p:spTree>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sz="4000" dirty="0" smtClean="0">
                <a:solidFill>
                  <a:srgbClr val="FFFF00"/>
                </a:solidFill>
                <a:latin typeface="Arial" pitchFamily="34" charset="0"/>
                <a:cs typeface="Arial" pitchFamily="34" charset="0"/>
              </a:rPr>
              <a:t>Case Study 1</a:t>
            </a:r>
            <a:endParaRPr lang="en-US" sz="4000" dirty="0">
              <a:solidFill>
                <a:srgbClr val="FFFF00"/>
              </a:solidFill>
              <a:latin typeface="Arial" pitchFamily="34" charset="0"/>
              <a:cs typeface="Arial" pitchFamily="34" charset="0"/>
            </a:endParaRPr>
          </a:p>
        </p:txBody>
      </p:sp>
      <p:sp>
        <p:nvSpPr>
          <p:cNvPr id="3" name="Rectangle 2"/>
          <p:cNvSpPr/>
          <p:nvPr/>
        </p:nvSpPr>
        <p:spPr>
          <a:xfrm>
            <a:off x="685800" y="1219200"/>
            <a:ext cx="8077200" cy="5016758"/>
          </a:xfrm>
          <a:prstGeom prst="rect">
            <a:avLst/>
          </a:prstGeom>
        </p:spPr>
        <p:txBody>
          <a:bodyPr wrap="square">
            <a:spAutoFit/>
          </a:bodyPr>
          <a:lstStyle/>
          <a:p>
            <a:pPr algn="l">
              <a:spcBef>
                <a:spcPct val="50000"/>
              </a:spcBef>
            </a:pPr>
            <a:r>
              <a:rPr lang="en-US" sz="3200" b="0" dirty="0" smtClean="0"/>
              <a:t>A 42 year old male patient, Tom, went to his doctor with jaundice, fatigue, and abdominal pain.</a:t>
            </a:r>
          </a:p>
          <a:p>
            <a:pPr algn="l">
              <a:spcBef>
                <a:spcPct val="50000"/>
              </a:spcBef>
            </a:pPr>
            <a:r>
              <a:rPr lang="en-US" sz="3200" b="0" dirty="0" smtClean="0"/>
              <a:t>The physician examined him and ordered blood work that included an acute hepatitis panel.  </a:t>
            </a:r>
          </a:p>
          <a:p>
            <a:pPr algn="l">
              <a:spcBef>
                <a:spcPct val="50000"/>
              </a:spcBef>
            </a:pPr>
            <a:r>
              <a:rPr lang="en-US" sz="3200" b="0" dirty="0" smtClean="0"/>
              <a:t>After reviewing the patient’s blood results, the physician diagnosed Tom with acute hepatitis B.</a:t>
            </a:r>
            <a:endParaRPr lang="en-US" sz="3200" b="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81000" y="381000"/>
            <a:ext cx="8534400" cy="1077218"/>
          </a:xfrm>
          <a:prstGeom prst="rect">
            <a:avLst/>
          </a:prstGeom>
          <a:noFill/>
          <a:ln w="9525">
            <a:noFill/>
            <a:miter lim="800000"/>
            <a:headEnd/>
            <a:tailEnd/>
          </a:ln>
          <a:effectLst/>
        </p:spPr>
        <p:txBody>
          <a:bodyPr wrap="square">
            <a:spAutoFit/>
          </a:bodyPr>
          <a:lstStyle/>
          <a:p>
            <a:pPr algn="l">
              <a:spcBef>
                <a:spcPct val="50000"/>
              </a:spcBef>
            </a:pPr>
            <a:r>
              <a:rPr lang="en-US" sz="3200" b="0" dirty="0">
                <a:latin typeface="Arial" charset="0"/>
              </a:rPr>
              <a:t>What would Tom’s serologic results most likely be, given that he has acute hepatitis B?</a:t>
            </a:r>
          </a:p>
        </p:txBody>
      </p:sp>
      <p:sp>
        <p:nvSpPr>
          <p:cNvPr id="3" name="TextBox 2"/>
          <p:cNvSpPr txBox="1"/>
          <p:nvPr/>
        </p:nvSpPr>
        <p:spPr>
          <a:xfrm>
            <a:off x="2667000" y="1524000"/>
            <a:ext cx="4724400" cy="5016758"/>
          </a:xfrm>
          <a:prstGeom prst="rect">
            <a:avLst/>
          </a:prstGeom>
          <a:noFill/>
        </p:spPr>
        <p:txBody>
          <a:bodyPr wrap="square" rtlCol="0">
            <a:spAutoFit/>
          </a:bodyPr>
          <a:lstStyle/>
          <a:p>
            <a:pPr algn="l">
              <a:spcBef>
                <a:spcPct val="50000"/>
              </a:spcBef>
            </a:pPr>
            <a:r>
              <a:rPr lang="en-US" sz="3200" b="0" dirty="0" smtClean="0">
                <a:solidFill>
                  <a:srgbClr val="FFFF00"/>
                </a:solidFill>
              </a:rPr>
              <a:t>HBsAg – ???</a:t>
            </a:r>
          </a:p>
          <a:p>
            <a:pPr algn="l">
              <a:spcBef>
                <a:spcPct val="50000"/>
              </a:spcBef>
            </a:pPr>
            <a:r>
              <a:rPr lang="en-US" sz="3200" b="0" dirty="0" smtClean="0">
                <a:solidFill>
                  <a:srgbClr val="FFFF00"/>
                </a:solidFill>
              </a:rPr>
              <a:t>HBeAg – ???</a:t>
            </a:r>
          </a:p>
          <a:p>
            <a:pPr algn="l">
              <a:spcBef>
                <a:spcPct val="50000"/>
              </a:spcBef>
            </a:pPr>
            <a:r>
              <a:rPr lang="en-US" sz="3200" b="0" dirty="0" smtClean="0">
                <a:solidFill>
                  <a:srgbClr val="FFFF00"/>
                </a:solidFill>
              </a:rPr>
              <a:t>Total anti-HBc – ???</a:t>
            </a:r>
          </a:p>
          <a:p>
            <a:pPr algn="l">
              <a:spcBef>
                <a:spcPct val="50000"/>
              </a:spcBef>
            </a:pPr>
            <a:r>
              <a:rPr lang="en-US" sz="3200" b="0" dirty="0" smtClean="0">
                <a:solidFill>
                  <a:srgbClr val="FFFF00"/>
                </a:solidFill>
              </a:rPr>
              <a:t>IgM anti-HBc – ???</a:t>
            </a:r>
          </a:p>
          <a:p>
            <a:pPr algn="l">
              <a:spcBef>
                <a:spcPct val="50000"/>
              </a:spcBef>
            </a:pPr>
            <a:r>
              <a:rPr lang="en-US" sz="3200" b="0" dirty="0" smtClean="0">
                <a:solidFill>
                  <a:srgbClr val="FFFF00"/>
                </a:solidFill>
              </a:rPr>
              <a:t>Anti-HBe – ???</a:t>
            </a:r>
          </a:p>
          <a:p>
            <a:pPr algn="l">
              <a:spcBef>
                <a:spcPct val="50000"/>
              </a:spcBef>
            </a:pPr>
            <a:r>
              <a:rPr lang="en-US" sz="3200" b="0" dirty="0" smtClean="0">
                <a:solidFill>
                  <a:srgbClr val="FFFF00"/>
                </a:solidFill>
              </a:rPr>
              <a:t>Anti-HBs – ???</a:t>
            </a:r>
          </a:p>
          <a:p>
            <a:pPr algn="l">
              <a:spcBef>
                <a:spcPct val="50000"/>
              </a:spcBef>
            </a:pPr>
            <a:r>
              <a:rPr lang="en-US" sz="3200" b="0" dirty="0" smtClean="0">
                <a:solidFill>
                  <a:srgbClr val="FFFF00"/>
                </a:solidFill>
              </a:rPr>
              <a:t>ALT – ???</a:t>
            </a:r>
            <a:endParaRPr lang="en-US" sz="3200" b="0" dirty="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z="4000" dirty="0" smtClean="0">
                <a:solidFill>
                  <a:srgbClr val="FFFFFF"/>
                </a:solidFill>
                <a:latin typeface="Arial" pitchFamily="34" charset="0"/>
                <a:cs typeface="Arial" pitchFamily="34" charset="0"/>
              </a:rPr>
              <a:t>Serologic Results:</a:t>
            </a:r>
            <a:endParaRPr lang="en-US" sz="4000" dirty="0">
              <a:solidFill>
                <a:srgbClr val="FFFFFF"/>
              </a:solidFill>
              <a:latin typeface="Arial" pitchFamily="34" charset="0"/>
              <a:cs typeface="Arial" pitchFamily="34" charset="0"/>
            </a:endParaRPr>
          </a:p>
        </p:txBody>
      </p:sp>
      <p:sp>
        <p:nvSpPr>
          <p:cNvPr id="3" name="TextBox 2"/>
          <p:cNvSpPr txBox="1"/>
          <p:nvPr/>
        </p:nvSpPr>
        <p:spPr>
          <a:xfrm>
            <a:off x="2209800" y="1272600"/>
            <a:ext cx="5791200" cy="5509200"/>
          </a:xfrm>
          <a:prstGeom prst="rect">
            <a:avLst/>
          </a:prstGeom>
          <a:noFill/>
        </p:spPr>
        <p:txBody>
          <a:bodyPr wrap="square" rtlCol="0">
            <a:spAutoFit/>
          </a:bodyPr>
          <a:lstStyle/>
          <a:p>
            <a:pPr algn="l">
              <a:spcBef>
                <a:spcPct val="50000"/>
              </a:spcBef>
            </a:pPr>
            <a:r>
              <a:rPr lang="en-US" sz="3200" b="0" dirty="0" smtClean="0">
                <a:solidFill>
                  <a:srgbClr val="FFFF00"/>
                </a:solidFill>
              </a:rPr>
              <a:t>HBsAg – positive</a:t>
            </a:r>
          </a:p>
          <a:p>
            <a:pPr algn="l">
              <a:spcBef>
                <a:spcPct val="50000"/>
              </a:spcBef>
            </a:pPr>
            <a:r>
              <a:rPr lang="en-US" sz="3200" b="0" dirty="0" smtClean="0">
                <a:solidFill>
                  <a:srgbClr val="FFFF00"/>
                </a:solidFill>
              </a:rPr>
              <a:t>HBeAg – positive/negative</a:t>
            </a:r>
          </a:p>
          <a:p>
            <a:pPr algn="l">
              <a:spcBef>
                <a:spcPct val="50000"/>
              </a:spcBef>
            </a:pPr>
            <a:r>
              <a:rPr lang="en-US" sz="3200" b="0" dirty="0" smtClean="0">
                <a:solidFill>
                  <a:srgbClr val="FFFF00"/>
                </a:solidFill>
              </a:rPr>
              <a:t>Total anti-HBc – positive</a:t>
            </a:r>
          </a:p>
          <a:p>
            <a:pPr algn="l">
              <a:spcBef>
                <a:spcPct val="50000"/>
              </a:spcBef>
            </a:pPr>
            <a:r>
              <a:rPr lang="en-US" sz="3200" b="0" dirty="0" smtClean="0">
                <a:solidFill>
                  <a:srgbClr val="FFFF00"/>
                </a:solidFill>
              </a:rPr>
              <a:t>IgM anti-HBc – positive</a:t>
            </a:r>
          </a:p>
          <a:p>
            <a:pPr algn="l">
              <a:spcBef>
                <a:spcPct val="50000"/>
              </a:spcBef>
            </a:pPr>
            <a:r>
              <a:rPr lang="en-US" sz="3200" b="0" dirty="0" smtClean="0">
                <a:solidFill>
                  <a:srgbClr val="FFFF00"/>
                </a:solidFill>
              </a:rPr>
              <a:t>Anti-HBe – positive/negative</a:t>
            </a:r>
          </a:p>
          <a:p>
            <a:pPr algn="l">
              <a:spcBef>
                <a:spcPct val="50000"/>
              </a:spcBef>
            </a:pPr>
            <a:r>
              <a:rPr lang="en-US" sz="3200" b="0" dirty="0" smtClean="0">
                <a:solidFill>
                  <a:srgbClr val="FFFF00"/>
                </a:solidFill>
              </a:rPr>
              <a:t>Anti-HBs – negative</a:t>
            </a:r>
          </a:p>
          <a:p>
            <a:pPr algn="l">
              <a:spcBef>
                <a:spcPct val="50000"/>
              </a:spcBef>
            </a:pPr>
            <a:r>
              <a:rPr lang="en-US" sz="3200" b="0" dirty="0" smtClean="0">
                <a:solidFill>
                  <a:srgbClr val="FFFF00"/>
                </a:solidFill>
              </a:rPr>
              <a:t>ALT – 2000 (ULN = 45)</a:t>
            </a:r>
          </a:p>
          <a:p>
            <a:endParaRPr lang="en-US" sz="3200"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143000"/>
          </a:xfrm>
        </p:spPr>
        <p:txBody>
          <a:bodyPr/>
          <a:lstStyle/>
          <a:p>
            <a:pPr eaLnBrk="1" hangingPunct="1"/>
            <a:r>
              <a:rPr lang="en-US" sz="4000" b="1" dirty="0" smtClean="0">
                <a:solidFill>
                  <a:srgbClr val="FFFF00"/>
                </a:solidFill>
                <a:latin typeface="Arial" charset="0"/>
              </a:rPr>
              <a:t>Symptoms of Hepatitis</a:t>
            </a:r>
          </a:p>
        </p:txBody>
      </p:sp>
      <p:sp>
        <p:nvSpPr>
          <p:cNvPr id="23555" name="Rectangle 3"/>
          <p:cNvSpPr>
            <a:spLocks noGrp="1" noChangeArrowheads="1"/>
          </p:cNvSpPr>
          <p:nvPr>
            <p:ph type="body" sz="half" idx="1"/>
          </p:nvPr>
        </p:nvSpPr>
        <p:spPr>
          <a:xfrm>
            <a:off x="457200" y="2133600"/>
            <a:ext cx="4191000" cy="4114800"/>
          </a:xfrm>
        </p:spPr>
        <p:txBody>
          <a:bodyPr/>
          <a:lstStyle/>
          <a:p>
            <a:pPr eaLnBrk="1" hangingPunct="1">
              <a:buClr>
                <a:srgbClr val="FF0000"/>
              </a:buClr>
            </a:pPr>
            <a:r>
              <a:rPr lang="en-US" sz="3200" dirty="0" smtClean="0">
                <a:solidFill>
                  <a:srgbClr val="FFFFFF"/>
                </a:solidFill>
                <a:latin typeface="Arial" charset="0"/>
              </a:rPr>
              <a:t>Jaundice</a:t>
            </a:r>
          </a:p>
          <a:p>
            <a:pPr eaLnBrk="1" hangingPunct="1">
              <a:buClr>
                <a:srgbClr val="FF0000"/>
              </a:buClr>
            </a:pPr>
            <a:r>
              <a:rPr lang="en-US" sz="3200" dirty="0" smtClean="0">
                <a:solidFill>
                  <a:srgbClr val="FFFFFF"/>
                </a:solidFill>
                <a:latin typeface="Arial" charset="0"/>
              </a:rPr>
              <a:t>Pale stools</a:t>
            </a:r>
          </a:p>
          <a:p>
            <a:pPr eaLnBrk="1" hangingPunct="1">
              <a:buClr>
                <a:srgbClr val="FF0000"/>
              </a:buClr>
            </a:pPr>
            <a:r>
              <a:rPr lang="en-US" sz="3200" dirty="0" smtClean="0">
                <a:solidFill>
                  <a:srgbClr val="FFFFFF"/>
                </a:solidFill>
                <a:latin typeface="Arial" charset="0"/>
              </a:rPr>
              <a:t>Dark urine</a:t>
            </a:r>
          </a:p>
          <a:p>
            <a:pPr eaLnBrk="1" hangingPunct="1">
              <a:buClr>
                <a:srgbClr val="FF0000"/>
              </a:buClr>
            </a:pPr>
            <a:r>
              <a:rPr lang="en-US" sz="3200" dirty="0" smtClean="0">
                <a:solidFill>
                  <a:srgbClr val="FFFFFF"/>
                </a:solidFill>
                <a:latin typeface="Arial" charset="0"/>
              </a:rPr>
              <a:t>Malaise</a:t>
            </a:r>
          </a:p>
          <a:p>
            <a:pPr eaLnBrk="1" hangingPunct="1">
              <a:buClr>
                <a:srgbClr val="FF0000"/>
              </a:buClr>
            </a:pPr>
            <a:r>
              <a:rPr lang="en-US" sz="3200" dirty="0" smtClean="0">
                <a:solidFill>
                  <a:srgbClr val="FFFFFF"/>
                </a:solidFill>
                <a:latin typeface="Arial" charset="0"/>
              </a:rPr>
              <a:t>Anorexia</a:t>
            </a:r>
          </a:p>
          <a:p>
            <a:pPr eaLnBrk="1" hangingPunct="1">
              <a:buClr>
                <a:srgbClr val="FF0000"/>
              </a:buClr>
            </a:pPr>
            <a:r>
              <a:rPr lang="en-US" sz="3200" dirty="0" smtClean="0">
                <a:solidFill>
                  <a:srgbClr val="FFFFFF"/>
                </a:solidFill>
                <a:latin typeface="Arial" charset="0"/>
              </a:rPr>
              <a:t>Nausea, vomiting</a:t>
            </a:r>
          </a:p>
        </p:txBody>
      </p:sp>
      <p:sp>
        <p:nvSpPr>
          <p:cNvPr id="23556" name="Rectangle 4"/>
          <p:cNvSpPr>
            <a:spLocks noGrp="1" noChangeArrowheads="1"/>
          </p:cNvSpPr>
          <p:nvPr>
            <p:ph type="body" sz="half" idx="2"/>
          </p:nvPr>
        </p:nvSpPr>
        <p:spPr>
          <a:xfrm>
            <a:off x="4724400" y="2209800"/>
            <a:ext cx="3886200" cy="4114800"/>
          </a:xfrm>
        </p:spPr>
        <p:txBody>
          <a:bodyPr/>
          <a:lstStyle/>
          <a:p>
            <a:pPr eaLnBrk="1" hangingPunct="1">
              <a:buClr>
                <a:srgbClr val="FF0000"/>
              </a:buClr>
            </a:pPr>
            <a:r>
              <a:rPr lang="en-US" sz="3200" dirty="0" smtClean="0">
                <a:solidFill>
                  <a:srgbClr val="FFFFFF"/>
                </a:solidFill>
                <a:latin typeface="Arial" charset="0"/>
              </a:rPr>
              <a:t>Abdominal pain</a:t>
            </a:r>
          </a:p>
          <a:p>
            <a:pPr eaLnBrk="1" hangingPunct="1">
              <a:buClr>
                <a:srgbClr val="FF0000"/>
              </a:buClr>
            </a:pPr>
            <a:r>
              <a:rPr lang="en-US" sz="3200" dirty="0" smtClean="0">
                <a:solidFill>
                  <a:srgbClr val="FFFFFF"/>
                </a:solidFill>
                <a:latin typeface="Arial" charset="0"/>
              </a:rPr>
              <a:t>Headache</a:t>
            </a:r>
          </a:p>
          <a:p>
            <a:pPr eaLnBrk="1" hangingPunct="1">
              <a:buClr>
                <a:srgbClr val="FF0000"/>
              </a:buClr>
            </a:pPr>
            <a:r>
              <a:rPr lang="en-US" sz="3200" dirty="0" smtClean="0">
                <a:solidFill>
                  <a:srgbClr val="FFFFFF"/>
                </a:solidFill>
                <a:latin typeface="Arial" charset="0"/>
              </a:rPr>
              <a:t>Myalgia</a:t>
            </a:r>
          </a:p>
          <a:p>
            <a:pPr eaLnBrk="1" hangingPunct="1">
              <a:buClr>
                <a:srgbClr val="FF0000"/>
              </a:buClr>
            </a:pPr>
            <a:r>
              <a:rPr lang="en-US" sz="3200" dirty="0" smtClean="0">
                <a:solidFill>
                  <a:srgbClr val="FFFFFF"/>
                </a:solidFill>
                <a:latin typeface="Arial" charset="0"/>
              </a:rPr>
              <a:t>Skin rash, pruritis</a:t>
            </a:r>
          </a:p>
          <a:p>
            <a:pPr eaLnBrk="1" hangingPunct="1">
              <a:buClr>
                <a:srgbClr val="FF0000"/>
              </a:buClr>
            </a:pPr>
            <a:r>
              <a:rPr lang="en-US" sz="3200" dirty="0" smtClean="0">
                <a:solidFill>
                  <a:srgbClr val="FFFFFF"/>
                </a:solidFill>
                <a:latin typeface="Arial" charset="0"/>
              </a:rPr>
              <a:t>Arthralgia, arthritis</a:t>
            </a:r>
          </a:p>
          <a:p>
            <a:pPr eaLnBrk="1" hangingPunct="1">
              <a:buClr>
                <a:srgbClr val="FF0000"/>
              </a:buClr>
            </a:pPr>
            <a:r>
              <a:rPr lang="en-US" sz="3200" dirty="0" smtClean="0">
                <a:solidFill>
                  <a:srgbClr val="FFFFFF"/>
                </a:solidFill>
                <a:latin typeface="Arial" charset="0"/>
              </a:rPr>
              <a:t>Fever</a:t>
            </a:r>
          </a:p>
        </p:txBody>
      </p:sp>
      <p:sp>
        <p:nvSpPr>
          <p:cNvPr id="23557" name="Line 5"/>
          <p:cNvSpPr>
            <a:spLocks noChangeShapeType="1"/>
          </p:cNvSpPr>
          <p:nvPr/>
        </p:nvSpPr>
        <p:spPr bwMode="auto">
          <a:xfrm>
            <a:off x="609600" y="13716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2819400"/>
          </a:xfrm>
        </p:spPr>
        <p:txBody>
          <a:bodyPr/>
          <a:lstStyle/>
          <a:p>
            <a:pPr algn="l">
              <a:spcBef>
                <a:spcPct val="50000"/>
              </a:spcBef>
            </a:pPr>
            <a:r>
              <a:rPr lang="en-US" sz="2800" dirty="0" smtClean="0">
                <a:solidFill>
                  <a:srgbClr val="FFFFFF"/>
                </a:solidFill>
                <a:latin typeface="Arial" charset="0"/>
              </a:rPr>
              <a:t>The next week Alex saw the same physician.  He told the physician he was aware of Tom’s hepatitis B diagnosis.  Alex was concerned because he had an on-going sexual relationship with Tom.  </a:t>
            </a:r>
            <a:br>
              <a:rPr lang="en-US" sz="2800" dirty="0" smtClean="0">
                <a:solidFill>
                  <a:srgbClr val="FFFFFF"/>
                </a:solidFill>
                <a:latin typeface="Arial" charset="0"/>
              </a:rPr>
            </a:br>
            <a:r>
              <a:rPr lang="en-US" sz="2800" dirty="0" smtClean="0">
                <a:solidFill>
                  <a:srgbClr val="FFFFFF"/>
                </a:solidFill>
                <a:latin typeface="Arial" charset="0"/>
              </a:rPr>
              <a:t>The physician ordered blood work for Alex that included hepatitis B testing.  The test results were:</a:t>
            </a:r>
            <a:r>
              <a:rPr lang="en-US" sz="2800" dirty="0" smtClean="0">
                <a:latin typeface="Arial" charset="0"/>
              </a:rPr>
              <a:t/>
            </a:r>
            <a:br>
              <a:rPr lang="en-US" sz="2800" dirty="0" smtClean="0">
                <a:latin typeface="Arial" charset="0"/>
              </a:rPr>
            </a:br>
            <a:endParaRPr lang="en-US" sz="2800" dirty="0">
              <a:solidFill>
                <a:srgbClr val="FFFFFF"/>
              </a:solidFill>
              <a:latin typeface="Arial" pitchFamily="34" charset="0"/>
              <a:cs typeface="Arial" pitchFamily="34" charset="0"/>
            </a:endParaRPr>
          </a:p>
        </p:txBody>
      </p:sp>
      <p:sp>
        <p:nvSpPr>
          <p:cNvPr id="3" name="Content Placeholder 2"/>
          <p:cNvSpPr>
            <a:spLocks noGrp="1"/>
          </p:cNvSpPr>
          <p:nvPr>
            <p:ph idx="1"/>
          </p:nvPr>
        </p:nvSpPr>
        <p:spPr>
          <a:xfrm>
            <a:off x="2667000" y="3048000"/>
            <a:ext cx="4953000" cy="3352800"/>
          </a:xfrm>
        </p:spPr>
        <p:txBody>
          <a:bodyPr/>
          <a:lstStyle/>
          <a:p>
            <a:pPr>
              <a:spcBef>
                <a:spcPct val="50000"/>
              </a:spcBef>
              <a:buNone/>
            </a:pPr>
            <a:r>
              <a:rPr lang="en-US" sz="2800" dirty="0" smtClean="0">
                <a:solidFill>
                  <a:srgbClr val="FFFF00"/>
                </a:solidFill>
                <a:latin typeface="Arial" charset="0"/>
              </a:rPr>
              <a:t>HBsAg – positive</a:t>
            </a:r>
          </a:p>
          <a:p>
            <a:pPr>
              <a:spcBef>
                <a:spcPct val="50000"/>
              </a:spcBef>
              <a:buNone/>
            </a:pPr>
            <a:r>
              <a:rPr lang="en-US" sz="2800" dirty="0" smtClean="0">
                <a:solidFill>
                  <a:srgbClr val="FFFF00"/>
                </a:solidFill>
                <a:latin typeface="Arial" charset="0"/>
              </a:rPr>
              <a:t>HBeAg – positive</a:t>
            </a:r>
          </a:p>
          <a:p>
            <a:pPr>
              <a:spcBef>
                <a:spcPct val="50000"/>
              </a:spcBef>
              <a:buNone/>
            </a:pPr>
            <a:r>
              <a:rPr lang="en-US" sz="2800" dirty="0" smtClean="0">
                <a:solidFill>
                  <a:srgbClr val="FFFF00"/>
                </a:solidFill>
                <a:latin typeface="Arial" charset="0"/>
              </a:rPr>
              <a:t>Total anti-HBc – positive</a:t>
            </a:r>
          </a:p>
          <a:p>
            <a:pPr>
              <a:spcBef>
                <a:spcPct val="50000"/>
              </a:spcBef>
              <a:buNone/>
            </a:pPr>
            <a:r>
              <a:rPr lang="en-US" sz="2800" dirty="0" smtClean="0">
                <a:solidFill>
                  <a:srgbClr val="FFFF00"/>
                </a:solidFill>
                <a:latin typeface="Arial" charset="0"/>
              </a:rPr>
              <a:t>IgM anti-HBc – negative</a:t>
            </a:r>
          </a:p>
          <a:p>
            <a:pPr>
              <a:spcBef>
                <a:spcPct val="50000"/>
              </a:spcBef>
              <a:buNone/>
            </a:pPr>
            <a:r>
              <a:rPr lang="en-US" sz="2800" dirty="0" smtClean="0">
                <a:solidFill>
                  <a:srgbClr val="FFFF00"/>
                </a:solidFill>
                <a:latin typeface="Arial" charset="0"/>
              </a:rPr>
              <a:t>Anti-HBs –  negative</a:t>
            </a:r>
            <a:endParaRPr lang="en-US" sz="28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FF"/>
                </a:solidFill>
                <a:latin typeface="Arial" charset="0"/>
              </a:rPr>
              <a:t>What does Alex’s hepatitis panel show?</a:t>
            </a:r>
            <a:endParaRPr lang="en-US" sz="3200"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FF"/>
                </a:solidFill>
                <a:latin typeface="Arial" charset="0"/>
              </a:rPr>
              <a:t>What does Alex’s hepatitis panel show?</a:t>
            </a:r>
            <a:endParaRPr lang="en-US" sz="3200" dirty="0">
              <a:solidFill>
                <a:srgbClr val="FFFFFF"/>
              </a:solidFill>
              <a:latin typeface="Arial" pitchFamily="34" charset="0"/>
              <a:cs typeface="Arial" pitchFamily="34" charset="0"/>
            </a:endParaRPr>
          </a:p>
        </p:txBody>
      </p:sp>
      <p:sp>
        <p:nvSpPr>
          <p:cNvPr id="3" name="TextBox 2"/>
          <p:cNvSpPr txBox="1"/>
          <p:nvPr/>
        </p:nvSpPr>
        <p:spPr>
          <a:xfrm>
            <a:off x="2209800" y="2819400"/>
            <a:ext cx="4191000" cy="584775"/>
          </a:xfrm>
          <a:prstGeom prst="rect">
            <a:avLst/>
          </a:prstGeom>
          <a:noFill/>
        </p:spPr>
        <p:txBody>
          <a:bodyPr wrap="square" rtlCol="0">
            <a:spAutoFit/>
          </a:bodyPr>
          <a:lstStyle/>
          <a:p>
            <a:r>
              <a:rPr lang="en-US" sz="3200" b="0" dirty="0" smtClean="0">
                <a:solidFill>
                  <a:srgbClr val="FFFF00"/>
                </a:solidFill>
              </a:rPr>
              <a:t>Chronic hepatitis B</a:t>
            </a:r>
            <a:endParaRPr lang="en-US" sz="3200" b="0" dirty="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2590800"/>
          </a:xfrm>
        </p:spPr>
        <p:txBody>
          <a:bodyPr/>
          <a:lstStyle/>
          <a:p>
            <a:pPr algn="l"/>
            <a:r>
              <a:rPr lang="en-US" sz="3200" dirty="0" smtClean="0">
                <a:solidFill>
                  <a:srgbClr val="FFFFFF"/>
                </a:solidFill>
                <a:latin typeface="Arial" charset="0"/>
              </a:rPr>
              <a:t>Alex was told to inform his sex contacts that they had been exposed to HBV and should seek medical attention.  John, one of Alex’s sex contacts, went to see his doctor.  Blood work for John showed:</a:t>
            </a:r>
            <a:r>
              <a:rPr lang="en-US" sz="3200" dirty="0" smtClean="0">
                <a:latin typeface="Arial" charset="0"/>
              </a:rPr>
              <a:t/>
            </a:r>
            <a:br>
              <a:rPr lang="en-US" sz="3200" dirty="0" smtClean="0">
                <a:latin typeface="Arial" charset="0"/>
              </a:rPr>
            </a:br>
            <a:endParaRPr lang="en-US" sz="3200" dirty="0">
              <a:solidFill>
                <a:srgbClr val="FFFFFF"/>
              </a:solidFill>
              <a:latin typeface="Arial" pitchFamily="34" charset="0"/>
              <a:cs typeface="Arial" pitchFamily="34" charset="0"/>
            </a:endParaRPr>
          </a:p>
        </p:txBody>
      </p:sp>
      <p:sp>
        <p:nvSpPr>
          <p:cNvPr id="3" name="TextBox 2"/>
          <p:cNvSpPr txBox="1"/>
          <p:nvPr/>
        </p:nvSpPr>
        <p:spPr>
          <a:xfrm>
            <a:off x="2743200" y="2748439"/>
            <a:ext cx="5181600" cy="4185761"/>
          </a:xfrm>
          <a:prstGeom prst="rect">
            <a:avLst/>
          </a:prstGeom>
          <a:noFill/>
        </p:spPr>
        <p:txBody>
          <a:bodyPr wrap="square" rtlCol="0">
            <a:spAutoFit/>
          </a:bodyPr>
          <a:lstStyle/>
          <a:p>
            <a:pPr algn="l">
              <a:spcBef>
                <a:spcPct val="50000"/>
              </a:spcBef>
            </a:pPr>
            <a:r>
              <a:rPr lang="en-US" sz="2800" b="0" dirty="0" smtClean="0">
                <a:solidFill>
                  <a:srgbClr val="FFFF00"/>
                </a:solidFill>
              </a:rPr>
              <a:t>HBsAg – negative</a:t>
            </a:r>
          </a:p>
          <a:p>
            <a:pPr algn="l">
              <a:spcBef>
                <a:spcPct val="50000"/>
              </a:spcBef>
            </a:pPr>
            <a:r>
              <a:rPr lang="en-US" sz="2800" b="0" dirty="0" smtClean="0">
                <a:solidFill>
                  <a:srgbClr val="FFFF00"/>
                </a:solidFill>
              </a:rPr>
              <a:t>Total anti-HBc – positive</a:t>
            </a:r>
          </a:p>
          <a:p>
            <a:pPr algn="l">
              <a:spcBef>
                <a:spcPct val="50000"/>
              </a:spcBef>
            </a:pPr>
            <a:r>
              <a:rPr lang="en-US" sz="2800" b="0" dirty="0" smtClean="0">
                <a:solidFill>
                  <a:srgbClr val="FFFF00"/>
                </a:solidFill>
              </a:rPr>
              <a:t>Anti-HBs – negative</a:t>
            </a:r>
          </a:p>
          <a:p>
            <a:pPr algn="l">
              <a:spcBef>
                <a:spcPct val="50000"/>
              </a:spcBef>
            </a:pPr>
            <a:r>
              <a:rPr lang="en-US" sz="2800" b="0" dirty="0" smtClean="0">
                <a:solidFill>
                  <a:srgbClr val="FFFF00"/>
                </a:solidFill>
              </a:rPr>
              <a:t>Total anti-HAV – positive</a:t>
            </a:r>
          </a:p>
          <a:p>
            <a:pPr algn="l">
              <a:spcBef>
                <a:spcPct val="50000"/>
              </a:spcBef>
            </a:pPr>
            <a:r>
              <a:rPr lang="en-US" sz="2800" b="0" dirty="0" smtClean="0">
                <a:solidFill>
                  <a:srgbClr val="FFFF00"/>
                </a:solidFill>
              </a:rPr>
              <a:t>IgM anti-HAV – negative</a:t>
            </a:r>
          </a:p>
          <a:p>
            <a:pPr algn="l">
              <a:spcBef>
                <a:spcPct val="50000"/>
              </a:spcBef>
            </a:pPr>
            <a:r>
              <a:rPr lang="en-US" sz="2800" b="0" dirty="0" smtClean="0">
                <a:solidFill>
                  <a:srgbClr val="FFFF00"/>
                </a:solidFill>
              </a:rPr>
              <a:t>Anti-HCV – negative</a:t>
            </a:r>
          </a:p>
          <a:p>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lstStyle/>
          <a:p>
            <a:r>
              <a:rPr lang="en-US" sz="3600" dirty="0" smtClean="0">
                <a:solidFill>
                  <a:srgbClr val="FFFFFF"/>
                </a:solidFill>
                <a:latin typeface="Arial" charset="0"/>
              </a:rPr>
              <a:t>What do these serologic tests indicate?</a:t>
            </a:r>
            <a:endParaRPr lang="en-US" sz="3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sz="3200" dirty="0" smtClean="0">
                <a:solidFill>
                  <a:srgbClr val="FFFFFF"/>
                </a:solidFill>
                <a:latin typeface="Arial" charset="0"/>
              </a:rPr>
              <a:t>What do these serologic tests indicate?</a:t>
            </a:r>
            <a:endParaRPr lang="en-US" sz="3200" dirty="0">
              <a:solidFill>
                <a:srgbClr val="FFFFFF"/>
              </a:solidFill>
              <a:latin typeface="Arial" pitchFamily="34" charset="0"/>
              <a:cs typeface="Arial" pitchFamily="34" charset="0"/>
            </a:endParaRPr>
          </a:p>
        </p:txBody>
      </p:sp>
      <p:sp>
        <p:nvSpPr>
          <p:cNvPr id="3" name="Content Placeholder 2"/>
          <p:cNvSpPr>
            <a:spLocks noGrp="1"/>
          </p:cNvSpPr>
          <p:nvPr>
            <p:ph idx="1"/>
          </p:nvPr>
        </p:nvSpPr>
        <p:spPr>
          <a:xfrm>
            <a:off x="685800" y="990600"/>
            <a:ext cx="7772400" cy="5562600"/>
          </a:xfrm>
        </p:spPr>
        <p:txBody>
          <a:bodyPr/>
          <a:lstStyle/>
          <a:p>
            <a:pPr>
              <a:spcBef>
                <a:spcPct val="50000"/>
              </a:spcBef>
              <a:buNone/>
            </a:pPr>
            <a:r>
              <a:rPr lang="en-US" sz="2800" dirty="0" smtClean="0">
                <a:solidFill>
                  <a:srgbClr val="FFFF00"/>
                </a:solidFill>
                <a:latin typeface="Arial" charset="0"/>
              </a:rPr>
              <a:t>The isolated anti-HBc test might indicate:</a:t>
            </a:r>
          </a:p>
          <a:p>
            <a:pPr>
              <a:spcBef>
                <a:spcPct val="50000"/>
              </a:spcBef>
            </a:pPr>
            <a:r>
              <a:rPr lang="en-US" sz="2800" dirty="0" smtClean="0">
                <a:solidFill>
                  <a:srgbClr val="FFFF00"/>
                </a:solidFill>
                <a:latin typeface="Arial" charset="0"/>
              </a:rPr>
              <a:t> Recovering from acute HBV infection</a:t>
            </a:r>
          </a:p>
          <a:p>
            <a:pPr>
              <a:spcBef>
                <a:spcPct val="50000"/>
              </a:spcBef>
            </a:pPr>
            <a:r>
              <a:rPr lang="en-US" sz="2800" dirty="0" smtClean="0">
                <a:solidFill>
                  <a:srgbClr val="FFFF00"/>
                </a:solidFill>
                <a:latin typeface="Arial" charset="0"/>
              </a:rPr>
              <a:t> Distantly immune and the test is not sensitive enough to detect a very low level of anti-HBs</a:t>
            </a:r>
          </a:p>
          <a:p>
            <a:pPr>
              <a:spcBef>
                <a:spcPct val="50000"/>
              </a:spcBef>
            </a:pPr>
            <a:r>
              <a:rPr lang="en-US" sz="2800" dirty="0" smtClean="0">
                <a:solidFill>
                  <a:srgbClr val="FFFF00"/>
                </a:solidFill>
                <a:latin typeface="Arial" charset="0"/>
              </a:rPr>
              <a:t> Susceptible with a false positive anti-HBc   OR</a:t>
            </a:r>
          </a:p>
          <a:p>
            <a:pPr>
              <a:spcBef>
                <a:spcPct val="50000"/>
              </a:spcBef>
            </a:pPr>
            <a:r>
              <a:rPr lang="en-US" sz="2800" dirty="0" smtClean="0">
                <a:solidFill>
                  <a:srgbClr val="FFFF00"/>
                </a:solidFill>
                <a:latin typeface="Arial" charset="0"/>
              </a:rPr>
              <a:t> Undetectable level of HBsAg present in the serum and John is actually infected with HBV.</a:t>
            </a:r>
          </a:p>
          <a:p>
            <a:pPr>
              <a:spcBef>
                <a:spcPct val="50000"/>
              </a:spcBef>
              <a:buNone/>
            </a:pPr>
            <a:r>
              <a:rPr lang="en-US" sz="2800" dirty="0" smtClean="0">
                <a:solidFill>
                  <a:srgbClr val="FFFF00"/>
                </a:solidFill>
                <a:latin typeface="Arial" charset="0"/>
              </a:rPr>
              <a:t>John also has a history of hepatitis A infection.</a:t>
            </a:r>
          </a:p>
          <a:p>
            <a:endParaRPr lang="en-US" sz="28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304800"/>
            <a:ext cx="7772400" cy="1143000"/>
          </a:xfrm>
        </p:spPr>
        <p:txBody>
          <a:bodyPr/>
          <a:lstStyle/>
          <a:p>
            <a:r>
              <a:rPr lang="en-US" b="1" dirty="0" smtClean="0">
                <a:solidFill>
                  <a:srgbClr val="FFFF00"/>
                </a:solidFill>
                <a:latin typeface="Arial" charset="0"/>
                <a:cs typeface="Arial" charset="0"/>
              </a:rPr>
              <a:t>Hepatitis C Virus</a:t>
            </a:r>
          </a:p>
        </p:txBody>
      </p:sp>
      <p:sp>
        <p:nvSpPr>
          <p:cNvPr id="54276" name="Line 3"/>
          <p:cNvSpPr>
            <a:spLocks noChangeShapeType="1"/>
          </p:cNvSpPr>
          <p:nvPr/>
        </p:nvSpPr>
        <p:spPr bwMode="auto">
          <a:xfrm>
            <a:off x="685800" y="1295400"/>
            <a:ext cx="7696200" cy="0"/>
          </a:xfrm>
          <a:prstGeom prst="line">
            <a:avLst/>
          </a:prstGeom>
          <a:noFill/>
          <a:ln w="38100" cmpd="dbl">
            <a:solidFill>
              <a:srgbClr val="FF0000"/>
            </a:solidFill>
            <a:round/>
            <a:headEnd/>
            <a:tailEnd/>
          </a:ln>
        </p:spPr>
        <p:txBody>
          <a:bodyPr/>
          <a:lstStyle/>
          <a:p>
            <a:endParaRPr lang="en-US" dirty="0"/>
          </a:p>
        </p:txBody>
      </p:sp>
      <p:pic>
        <p:nvPicPr>
          <p:cNvPr id="5" name="Picture 4" descr="chronicHepC.jpg"/>
          <p:cNvPicPr>
            <a:picLocks noChangeAspect="1"/>
          </p:cNvPicPr>
          <p:nvPr/>
        </p:nvPicPr>
        <p:blipFill>
          <a:blip r:embed="rId2" cstate="print"/>
          <a:stretch>
            <a:fillRect/>
          </a:stretch>
        </p:blipFill>
        <p:spPr>
          <a:xfrm>
            <a:off x="1143000" y="1524000"/>
            <a:ext cx="7086600" cy="4834636"/>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nvGraphicFramePr>
        <p:xfrm>
          <a:off x="457200" y="1143000"/>
          <a:ext cx="8153400" cy="5295900"/>
        </p:xfrm>
        <a:graphic>
          <a:graphicData uri="http://schemas.openxmlformats.org/drawingml/2006/table">
            <a:tbl>
              <a:tblPr firstRow="1" bandRow="1">
                <a:tableStyleId>{0505E3EF-67EA-436B-97B2-0124C06EBD24}</a:tableStyleId>
              </a:tblPr>
              <a:tblGrid>
                <a:gridCol w="4573858"/>
                <a:gridCol w="3579542"/>
              </a:tblGrid>
              <a:tr h="685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latin typeface="Arial" charset="0"/>
                        </a:rPr>
                        <a:t>Incubation period </a:t>
                      </a:r>
                      <a:endParaRPr lang="en-US" sz="2200" b="1" dirty="0">
                        <a:solidFill>
                          <a:schemeClr val="tx1"/>
                        </a:solidFill>
                      </a:endParaRPr>
                    </a:p>
                  </a:txBody>
                  <a:tcPr anchor="ctr"/>
                </a:tc>
                <a:tc>
                  <a:txBody>
                    <a:bodyPr/>
                    <a:lstStyle/>
                    <a:p>
                      <a:r>
                        <a:rPr lang="en-US" sz="2200" b="0" dirty="0" smtClean="0">
                          <a:solidFill>
                            <a:schemeClr val="tx1"/>
                          </a:solidFill>
                          <a:latin typeface="Arial" charset="0"/>
                        </a:rPr>
                        <a:t>Average 6 – 7 wks  </a:t>
                      </a:r>
                    </a:p>
                    <a:p>
                      <a:r>
                        <a:rPr lang="en-US" sz="2200" b="0" dirty="0" smtClean="0">
                          <a:solidFill>
                            <a:schemeClr val="tx1"/>
                          </a:solidFill>
                          <a:latin typeface="Arial" charset="0"/>
                        </a:rPr>
                        <a:t>Range 2 – 26 wks</a:t>
                      </a:r>
                      <a:endParaRPr lang="en-US" sz="2200" b="0" dirty="0">
                        <a:solidFill>
                          <a:schemeClr val="tx1"/>
                        </a:solidFill>
                      </a:endParaRPr>
                    </a:p>
                  </a:txBody>
                  <a:tcPr anchor="ctr"/>
                </a:tc>
              </a:tr>
              <a:tr h="628650">
                <a:tc>
                  <a:txBody>
                    <a:bodyPr/>
                    <a:lstStyle/>
                    <a:p>
                      <a:pPr eaLnBrk="1" hangingPunct="1">
                        <a:buClr>
                          <a:srgbClr val="FF0000"/>
                        </a:buClr>
                      </a:pPr>
                      <a:r>
                        <a:rPr lang="en-US" sz="2200" b="1" dirty="0" smtClean="0">
                          <a:solidFill>
                            <a:schemeClr val="tx1"/>
                          </a:solidFill>
                          <a:latin typeface="Arial" charset="0"/>
                        </a:rPr>
                        <a:t>Acute illness (Sx)		</a:t>
                      </a:r>
                    </a:p>
                  </a:txBody>
                  <a:tcPr anchor="ctr"/>
                </a:tc>
                <a:tc>
                  <a:txBody>
                    <a:bodyPr/>
                    <a:lstStyle/>
                    <a:p>
                      <a:r>
                        <a:rPr lang="en-US" sz="2200" b="0" dirty="0" smtClean="0">
                          <a:solidFill>
                            <a:schemeClr val="tx1"/>
                          </a:solidFill>
                          <a:latin typeface="Arial" charset="0"/>
                        </a:rPr>
                        <a:t>Mild (&lt;20%)</a:t>
                      </a:r>
                      <a:endParaRPr lang="en-US" sz="2200" b="0" dirty="0">
                        <a:solidFill>
                          <a:schemeClr val="tx1"/>
                        </a:solidFill>
                      </a:endParaRPr>
                    </a:p>
                  </a:txBody>
                  <a:tcPr anchor="ctr"/>
                </a:tc>
              </a:tr>
              <a:tr h="628650">
                <a:tc>
                  <a:txBody>
                    <a:bodyPr/>
                    <a:lstStyle/>
                    <a:p>
                      <a:pPr eaLnBrk="1" hangingPunct="1">
                        <a:buClr>
                          <a:srgbClr val="FF0000"/>
                        </a:buClr>
                      </a:pPr>
                      <a:r>
                        <a:rPr lang="en-US" sz="2200" b="1" dirty="0" smtClean="0">
                          <a:solidFill>
                            <a:schemeClr val="tx1"/>
                          </a:solidFill>
                          <a:latin typeface="Arial" charset="0"/>
                        </a:rPr>
                        <a:t>Case fatality			</a:t>
                      </a:r>
                    </a:p>
                  </a:txBody>
                  <a:tcPr anchor="ctr"/>
                </a:tc>
                <a:tc>
                  <a:txBody>
                    <a:bodyPr/>
                    <a:lstStyle/>
                    <a:p>
                      <a:r>
                        <a:rPr lang="en-US" sz="2200" b="0" kern="1200" dirty="0" smtClean="0">
                          <a:solidFill>
                            <a:schemeClr val="tx1"/>
                          </a:solidFill>
                          <a:latin typeface="Arial" charset="0"/>
                          <a:ea typeface="+mn-ea"/>
                          <a:cs typeface="+mn-cs"/>
                        </a:rPr>
                        <a:t>Low</a:t>
                      </a:r>
                      <a:endParaRPr lang="en-US" sz="2200" b="0" kern="1200" dirty="0">
                        <a:solidFill>
                          <a:schemeClr val="tx1"/>
                        </a:solidFill>
                        <a:latin typeface="Arial" charset="0"/>
                        <a:ea typeface="+mn-ea"/>
                        <a:cs typeface="+mn-cs"/>
                      </a:endParaRPr>
                    </a:p>
                  </a:txBody>
                  <a:tcPr anchor="ctr"/>
                </a:tc>
              </a:tr>
              <a:tr h="628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latin typeface="Arial" charset="0"/>
                        </a:rPr>
                        <a:t>Chronic infection 	</a:t>
                      </a:r>
                      <a:endParaRPr lang="en-US" sz="2200" b="1" dirty="0">
                        <a:solidFill>
                          <a:schemeClr val="tx1"/>
                        </a:solidFill>
                      </a:endParaRPr>
                    </a:p>
                  </a:txBody>
                  <a:tcPr anchor="ctr"/>
                </a:tc>
                <a:tc>
                  <a:txBody>
                    <a:bodyPr/>
                    <a:lstStyle/>
                    <a:p>
                      <a:r>
                        <a:rPr lang="en-US" sz="2200" b="0" dirty="0" smtClean="0">
                          <a:solidFill>
                            <a:schemeClr val="tx1"/>
                          </a:solidFill>
                          <a:latin typeface="Arial" charset="0"/>
                        </a:rPr>
                        <a:t>60% - 85%</a:t>
                      </a:r>
                      <a:endParaRPr lang="en-US" sz="2200" b="0" dirty="0">
                        <a:solidFill>
                          <a:schemeClr val="tx1"/>
                        </a:solidFill>
                      </a:endParaRPr>
                    </a:p>
                  </a:txBody>
                  <a:tcPr anchor="ctr"/>
                </a:tc>
              </a:tr>
              <a:tr h="628650">
                <a:tc>
                  <a:txBody>
                    <a:bodyPr/>
                    <a:lstStyle/>
                    <a:p>
                      <a:pPr eaLnBrk="1" hangingPunct="1">
                        <a:buClr>
                          <a:srgbClr val="FF0000"/>
                        </a:buClr>
                      </a:pPr>
                      <a:r>
                        <a:rPr lang="en-US" sz="2200" b="1" kern="1200" dirty="0" smtClean="0">
                          <a:solidFill>
                            <a:schemeClr val="tx1"/>
                          </a:solidFill>
                          <a:latin typeface="Arial" charset="0"/>
                          <a:ea typeface="+mn-ea"/>
                          <a:cs typeface="+mn-cs"/>
                        </a:rPr>
                        <a:t>Chronic hepatitis		</a:t>
                      </a:r>
                    </a:p>
                  </a:txBody>
                  <a:tcPr anchor="ctr"/>
                </a:tc>
                <a:tc>
                  <a:txBody>
                    <a:bodyPr/>
                    <a:lstStyle/>
                    <a:p>
                      <a:pPr eaLnBrk="1" hangingPunct="1">
                        <a:buClr>
                          <a:srgbClr val="FF0000"/>
                        </a:buClr>
                      </a:pPr>
                      <a:r>
                        <a:rPr lang="en-US" sz="2200" b="0" kern="1200" dirty="0" smtClean="0">
                          <a:solidFill>
                            <a:schemeClr val="tx1"/>
                          </a:solidFill>
                          <a:latin typeface="Arial" charset="0"/>
                          <a:ea typeface="+mn-ea"/>
                          <a:cs typeface="+mn-cs"/>
                        </a:rPr>
                        <a:t>10% - 70% (most Asx)</a:t>
                      </a:r>
                    </a:p>
                  </a:txBody>
                  <a:tcPr anchor="ctr"/>
                </a:tc>
              </a:tr>
              <a:tr h="628650">
                <a:tc>
                  <a:txBody>
                    <a:bodyPr/>
                    <a:lstStyle/>
                    <a:p>
                      <a:pPr marL="0" algn="l" defTabSz="914400" rtl="0" eaLnBrk="1" latinLnBrk="0" hangingPunct="1">
                        <a:buClr>
                          <a:srgbClr val="FF0000"/>
                        </a:buClr>
                      </a:pPr>
                      <a:r>
                        <a:rPr lang="en-US" sz="2200" b="1" kern="1200" dirty="0" smtClean="0">
                          <a:solidFill>
                            <a:schemeClr val="tx1"/>
                          </a:solidFill>
                          <a:latin typeface="Arial" charset="0"/>
                          <a:ea typeface="+mn-ea"/>
                          <a:cs typeface="+mn-cs"/>
                        </a:rPr>
                        <a:t>Cirrhosis			</a:t>
                      </a:r>
                    </a:p>
                  </a:txBody>
                  <a:tcPr anchor="ctr"/>
                </a:tc>
                <a:tc>
                  <a:txBody>
                    <a:bodyPr/>
                    <a:lstStyle/>
                    <a:p>
                      <a:pPr marL="0" algn="l" defTabSz="914400" rtl="0" eaLnBrk="1" latinLnBrk="0" hangingPunct="1">
                        <a:buClr>
                          <a:srgbClr val="FF0000"/>
                        </a:buClr>
                      </a:pPr>
                      <a:r>
                        <a:rPr lang="en-US" sz="2200" b="0" kern="1200" dirty="0" smtClean="0">
                          <a:solidFill>
                            <a:schemeClr val="tx1"/>
                          </a:solidFill>
                          <a:latin typeface="Arial" charset="0"/>
                          <a:ea typeface="+mn-ea"/>
                          <a:cs typeface="+mn-cs"/>
                        </a:rPr>
                        <a:t>&lt;5% - 20%</a:t>
                      </a:r>
                    </a:p>
                  </a:txBody>
                  <a:tcPr anchor="ctr"/>
                </a:tc>
              </a:tr>
              <a:tr h="628650">
                <a:tc>
                  <a:txBody>
                    <a:bodyPr/>
                    <a:lstStyle/>
                    <a:p>
                      <a:pPr marL="0" marR="0" indent="0" algn="l" defTabSz="914400" rtl="0" eaLnBrk="1" fontAlgn="auto" latinLnBrk="0" hangingPunct="1">
                        <a:lnSpc>
                          <a:spcPct val="100000"/>
                        </a:lnSpc>
                        <a:spcBef>
                          <a:spcPts val="0"/>
                        </a:spcBef>
                        <a:spcAft>
                          <a:spcPts val="0"/>
                        </a:spcAft>
                        <a:buClr>
                          <a:srgbClr val="FF0000"/>
                        </a:buClr>
                        <a:buSzTx/>
                        <a:buFontTx/>
                        <a:buNone/>
                        <a:tabLst/>
                        <a:defRPr/>
                      </a:pPr>
                      <a:r>
                        <a:rPr lang="en-US" sz="2200" b="1" kern="1200" dirty="0" smtClean="0">
                          <a:solidFill>
                            <a:schemeClr val="tx1"/>
                          </a:solidFill>
                          <a:latin typeface="Arial" charset="0"/>
                          <a:ea typeface="+mn-ea"/>
                          <a:cs typeface="+mn-cs"/>
                        </a:rPr>
                        <a:t>Immunity</a:t>
                      </a:r>
                    </a:p>
                  </a:txBody>
                  <a:tcPr anchor="ctr"/>
                </a:tc>
                <a:tc>
                  <a:txBody>
                    <a:bodyPr/>
                    <a:lstStyle/>
                    <a:p>
                      <a:pPr eaLnBrk="1" hangingPunct="1">
                        <a:buClr>
                          <a:srgbClr val="FF0000"/>
                        </a:buClr>
                      </a:pPr>
                      <a:r>
                        <a:rPr lang="en-US" sz="2200" b="0" kern="1200" dirty="0" smtClean="0">
                          <a:solidFill>
                            <a:schemeClr val="tx1"/>
                          </a:solidFill>
                          <a:latin typeface="Arial" charset="0"/>
                          <a:ea typeface="+mn-ea"/>
                          <a:cs typeface="+mn-cs"/>
                        </a:rPr>
                        <a:t>No protective antibody</a:t>
                      </a:r>
                      <a:r>
                        <a:rPr lang="en-US" sz="2200" b="0" kern="1200" baseline="0" dirty="0" smtClean="0">
                          <a:solidFill>
                            <a:schemeClr val="tx1"/>
                          </a:solidFill>
                          <a:latin typeface="Arial" charset="0"/>
                          <a:ea typeface="+mn-ea"/>
                          <a:cs typeface="+mn-cs"/>
                        </a:rPr>
                        <a:t> </a:t>
                      </a:r>
                      <a:r>
                        <a:rPr lang="en-US" sz="2200" b="0" kern="1200" dirty="0" smtClean="0">
                          <a:solidFill>
                            <a:schemeClr val="tx1"/>
                          </a:solidFill>
                          <a:latin typeface="Arial" charset="0"/>
                          <a:ea typeface="+mn-ea"/>
                          <a:cs typeface="+mn-cs"/>
                        </a:rPr>
                        <a:t>response identified</a:t>
                      </a:r>
                    </a:p>
                  </a:txBody>
                  <a:tcPr anchor="ctr"/>
                </a:tc>
              </a:tr>
              <a:tr h="628650">
                <a:tc>
                  <a:txBody>
                    <a:bodyPr/>
                    <a:lstStyle/>
                    <a:p>
                      <a:pPr marL="0" marR="0" indent="0" algn="l" defTabSz="914400" rtl="0" eaLnBrk="1" fontAlgn="auto" latinLnBrk="0" hangingPunct="1">
                        <a:lnSpc>
                          <a:spcPct val="100000"/>
                        </a:lnSpc>
                        <a:spcBef>
                          <a:spcPts val="0"/>
                        </a:spcBef>
                        <a:spcAft>
                          <a:spcPts val="0"/>
                        </a:spcAft>
                        <a:buClr>
                          <a:srgbClr val="FF0000"/>
                        </a:buClr>
                        <a:buSzTx/>
                        <a:buFontTx/>
                        <a:buNone/>
                        <a:tabLst/>
                        <a:defRPr/>
                      </a:pPr>
                      <a:r>
                        <a:rPr lang="en-US" sz="2200" b="1" kern="1200" dirty="0" smtClean="0">
                          <a:solidFill>
                            <a:schemeClr val="tx1"/>
                          </a:solidFill>
                          <a:latin typeface="Arial" charset="0"/>
                          <a:ea typeface="+mn-ea"/>
                          <a:cs typeface="+mn-cs"/>
                        </a:rPr>
                        <a:t>Mortality from CLD</a:t>
                      </a:r>
                    </a:p>
                  </a:txBody>
                  <a:tcPr anchor="ctr"/>
                </a:tc>
                <a:tc>
                  <a:txBody>
                    <a:bodyPr/>
                    <a:lstStyle/>
                    <a:p>
                      <a:pPr eaLnBrk="1" hangingPunct="1">
                        <a:buClr>
                          <a:srgbClr val="FF0000"/>
                        </a:buClr>
                      </a:pPr>
                      <a:r>
                        <a:rPr lang="en-US" sz="2200" b="0" kern="1200" dirty="0" smtClean="0">
                          <a:solidFill>
                            <a:schemeClr val="tx1"/>
                          </a:solidFill>
                          <a:latin typeface="Arial" charset="0"/>
                          <a:ea typeface="+mn-ea"/>
                          <a:cs typeface="+mn-cs"/>
                        </a:rPr>
                        <a:t>1% - 5% </a:t>
                      </a:r>
                    </a:p>
                  </a:txBody>
                  <a:tcPr anchor="ctr"/>
                </a:tc>
              </a:tr>
            </a:tbl>
          </a:graphicData>
        </a:graphic>
      </p:graphicFrame>
      <p:sp>
        <p:nvSpPr>
          <p:cNvPr id="6" name="Rectangle 2"/>
          <p:cNvSpPr>
            <a:spLocks noGrp="1" noChangeArrowheads="1"/>
          </p:cNvSpPr>
          <p:nvPr>
            <p:ph type="title"/>
          </p:nvPr>
        </p:nvSpPr>
        <p:spPr>
          <a:xfrm>
            <a:off x="685800" y="0"/>
            <a:ext cx="7772400" cy="1143000"/>
          </a:xfrm>
        </p:spPr>
        <p:txBody>
          <a:bodyPr/>
          <a:lstStyle/>
          <a:p>
            <a:pPr eaLnBrk="1" hangingPunct="1"/>
            <a:r>
              <a:rPr lang="en-US" sz="3600" b="1" dirty="0" smtClean="0">
                <a:solidFill>
                  <a:srgbClr val="FFFF00"/>
                </a:solidFill>
                <a:latin typeface="Arial" charset="0"/>
              </a:rPr>
              <a:t>Hepatitis C – Clinical Features</a:t>
            </a:r>
          </a:p>
        </p:txBody>
      </p:sp>
      <p:sp>
        <p:nvSpPr>
          <p:cNvPr id="7" name="Line 4"/>
          <p:cNvSpPr>
            <a:spLocks noChangeShapeType="1"/>
          </p:cNvSpPr>
          <p:nvPr/>
        </p:nvSpPr>
        <p:spPr bwMode="auto">
          <a:xfrm>
            <a:off x="762000" y="914400"/>
            <a:ext cx="7696200" cy="0"/>
          </a:xfrm>
          <a:prstGeom prst="line">
            <a:avLst/>
          </a:prstGeom>
          <a:noFill/>
          <a:ln w="38100" cmpd="dbl">
            <a:solidFill>
              <a:srgbClr val="FF0000"/>
            </a:solidFill>
            <a:round/>
            <a:headEnd/>
            <a:tailEnd/>
          </a:ln>
        </p:spPr>
        <p:txBody>
          <a:bodyPr/>
          <a:lstStyle/>
          <a:p>
            <a:endParaRPr lang="en-US" dirty="0"/>
          </a:p>
        </p:txBody>
      </p:sp>
      <p:sp>
        <p:nvSpPr>
          <p:cNvPr id="8" name="Line 5"/>
          <p:cNvSpPr>
            <a:spLocks noChangeShapeType="1"/>
          </p:cNvSpPr>
          <p:nvPr/>
        </p:nvSpPr>
        <p:spPr bwMode="auto">
          <a:xfrm flipV="1">
            <a:off x="2286000" y="4800600"/>
            <a:ext cx="1143000" cy="0"/>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9" name="Line 11"/>
          <p:cNvSpPr>
            <a:spLocks noChangeShapeType="1"/>
          </p:cNvSpPr>
          <p:nvPr/>
        </p:nvSpPr>
        <p:spPr bwMode="auto">
          <a:xfrm>
            <a:off x="2895600" y="4114800"/>
            <a:ext cx="533400" cy="0"/>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10" name="Line 14"/>
          <p:cNvSpPr>
            <a:spLocks noChangeShapeType="1"/>
          </p:cNvSpPr>
          <p:nvPr/>
        </p:nvSpPr>
        <p:spPr bwMode="auto">
          <a:xfrm>
            <a:off x="2971800" y="3505200"/>
            <a:ext cx="457200" cy="0"/>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11" name="Line 15"/>
          <p:cNvSpPr>
            <a:spLocks noChangeShapeType="1"/>
          </p:cNvSpPr>
          <p:nvPr/>
        </p:nvSpPr>
        <p:spPr bwMode="auto">
          <a:xfrm>
            <a:off x="3429000" y="3505200"/>
            <a:ext cx="0" cy="1295400"/>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12" name="Text Box 16"/>
          <p:cNvSpPr txBox="1">
            <a:spLocks noChangeArrowheads="1"/>
          </p:cNvSpPr>
          <p:nvPr/>
        </p:nvSpPr>
        <p:spPr bwMode="auto">
          <a:xfrm>
            <a:off x="3505200" y="3794125"/>
            <a:ext cx="990600" cy="1158875"/>
          </a:xfrm>
          <a:prstGeom prst="rect">
            <a:avLst/>
          </a:prstGeom>
          <a:noFill/>
          <a:ln w="9525">
            <a:noFill/>
            <a:miter lim="800000"/>
            <a:headEnd/>
            <a:tailEnd/>
          </a:ln>
        </p:spPr>
        <p:txBody>
          <a:bodyPr>
            <a:spAutoFit/>
          </a:bodyPr>
          <a:lstStyle/>
          <a:p>
            <a:pPr algn="l">
              <a:spcBef>
                <a:spcPct val="50000"/>
              </a:spcBef>
            </a:pPr>
            <a:r>
              <a:rPr lang="en-US" sz="2000" b="0" dirty="0">
                <a:solidFill>
                  <a:schemeClr val="tx1"/>
                </a:solidFill>
              </a:rPr>
              <a:t>Age-related</a:t>
            </a:r>
          </a:p>
          <a:p>
            <a:pPr algn="l">
              <a:spcBef>
                <a:spcPct val="50000"/>
              </a:spcBef>
            </a:pP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reeform 2"/>
          <p:cNvSpPr>
            <a:spLocks/>
          </p:cNvSpPr>
          <p:nvPr/>
        </p:nvSpPr>
        <p:spPr bwMode="auto">
          <a:xfrm>
            <a:off x="-457200" y="6607175"/>
            <a:ext cx="9155113" cy="1588"/>
          </a:xfrm>
          <a:custGeom>
            <a:avLst/>
            <a:gdLst>
              <a:gd name="T0" fmla="*/ 0 w 5767"/>
              <a:gd name="T1" fmla="*/ 0 h 1588"/>
              <a:gd name="T2" fmla="*/ 0 w 5767"/>
              <a:gd name="T3" fmla="*/ 0 h 1588"/>
              <a:gd name="T4" fmla="*/ 436563 w 5767"/>
              <a:gd name="T5" fmla="*/ 0 h 1588"/>
              <a:gd name="T6" fmla="*/ 873125 w 5767"/>
              <a:gd name="T7" fmla="*/ 0 h 1588"/>
              <a:gd name="T8" fmla="*/ 1309688 w 5767"/>
              <a:gd name="T9" fmla="*/ 0 h 1588"/>
              <a:gd name="T10" fmla="*/ 1747838 w 5767"/>
              <a:gd name="T11" fmla="*/ 0 h 1588"/>
              <a:gd name="T12" fmla="*/ 2184400 w 5767"/>
              <a:gd name="T13" fmla="*/ 0 h 1588"/>
              <a:gd name="T14" fmla="*/ 2609850 w 5767"/>
              <a:gd name="T15" fmla="*/ 0 h 1588"/>
              <a:gd name="T16" fmla="*/ 3048000 w 5767"/>
              <a:gd name="T17" fmla="*/ 0 h 1588"/>
              <a:gd name="T18" fmla="*/ 3484563 w 5767"/>
              <a:gd name="T19" fmla="*/ 0 h 1588"/>
              <a:gd name="T20" fmla="*/ 3921125 w 5767"/>
              <a:gd name="T21" fmla="*/ 0 h 1588"/>
              <a:gd name="T22" fmla="*/ 4357688 w 5767"/>
              <a:gd name="T23" fmla="*/ 0 h 1588"/>
              <a:gd name="T24" fmla="*/ 4795838 w 5767"/>
              <a:gd name="T25" fmla="*/ 0 h 1588"/>
              <a:gd name="T26" fmla="*/ 5232400 w 5767"/>
              <a:gd name="T27" fmla="*/ 0 h 1588"/>
              <a:gd name="T28" fmla="*/ 5668962 w 5767"/>
              <a:gd name="T29" fmla="*/ 0 h 1588"/>
              <a:gd name="T30" fmla="*/ 6107112 w 5767"/>
              <a:gd name="T31" fmla="*/ 0 h 1588"/>
              <a:gd name="T32" fmla="*/ 6543676 w 5767"/>
              <a:gd name="T33" fmla="*/ 0 h 1588"/>
              <a:gd name="T34" fmla="*/ 6969126 w 5767"/>
              <a:gd name="T35" fmla="*/ 0 h 1588"/>
              <a:gd name="T36" fmla="*/ 7405688 w 5767"/>
              <a:gd name="T37" fmla="*/ 0 h 1588"/>
              <a:gd name="T38" fmla="*/ 7843838 w 5767"/>
              <a:gd name="T39" fmla="*/ 0 h 1588"/>
              <a:gd name="T40" fmla="*/ 8280401 w 5767"/>
              <a:gd name="T41" fmla="*/ 0 h 1588"/>
              <a:gd name="T42" fmla="*/ 8716963 w 5767"/>
              <a:gd name="T43" fmla="*/ 0 h 1588"/>
              <a:gd name="T44" fmla="*/ 9155113 w 5767"/>
              <a:gd name="T45" fmla="*/ 0 h 1588"/>
              <a:gd name="T46" fmla="*/ 9155113 w 5767"/>
              <a:gd name="T47" fmla="*/ 0 h 1588"/>
              <a:gd name="T48" fmla="*/ 8716963 w 5767"/>
              <a:gd name="T49" fmla="*/ 0 h 1588"/>
              <a:gd name="T50" fmla="*/ 8280401 w 5767"/>
              <a:gd name="T51" fmla="*/ 0 h 1588"/>
              <a:gd name="T52" fmla="*/ 7843838 w 5767"/>
              <a:gd name="T53" fmla="*/ 0 h 1588"/>
              <a:gd name="T54" fmla="*/ 7405688 w 5767"/>
              <a:gd name="T55" fmla="*/ 0 h 1588"/>
              <a:gd name="T56" fmla="*/ 6969126 w 5767"/>
              <a:gd name="T57" fmla="*/ 0 h 1588"/>
              <a:gd name="T58" fmla="*/ 6543676 w 5767"/>
              <a:gd name="T59" fmla="*/ 0 h 1588"/>
              <a:gd name="T60" fmla="*/ 6107112 w 5767"/>
              <a:gd name="T61" fmla="*/ 0 h 1588"/>
              <a:gd name="T62" fmla="*/ 5668962 w 5767"/>
              <a:gd name="T63" fmla="*/ 0 h 1588"/>
              <a:gd name="T64" fmla="*/ 5232400 w 5767"/>
              <a:gd name="T65" fmla="*/ 0 h 1588"/>
              <a:gd name="T66" fmla="*/ 4795838 w 5767"/>
              <a:gd name="T67" fmla="*/ 0 h 1588"/>
              <a:gd name="T68" fmla="*/ 4357688 w 5767"/>
              <a:gd name="T69" fmla="*/ 0 h 1588"/>
              <a:gd name="T70" fmla="*/ 3921125 w 5767"/>
              <a:gd name="T71" fmla="*/ 0 h 1588"/>
              <a:gd name="T72" fmla="*/ 3484563 w 5767"/>
              <a:gd name="T73" fmla="*/ 0 h 1588"/>
              <a:gd name="T74" fmla="*/ 3048000 w 5767"/>
              <a:gd name="T75" fmla="*/ 0 h 1588"/>
              <a:gd name="T76" fmla="*/ 2609850 w 5767"/>
              <a:gd name="T77" fmla="*/ 0 h 1588"/>
              <a:gd name="T78" fmla="*/ 2184400 w 5767"/>
              <a:gd name="T79" fmla="*/ 0 h 1588"/>
              <a:gd name="T80" fmla="*/ 1747838 w 5767"/>
              <a:gd name="T81" fmla="*/ 0 h 1588"/>
              <a:gd name="T82" fmla="*/ 1309688 w 5767"/>
              <a:gd name="T83" fmla="*/ 0 h 1588"/>
              <a:gd name="T84" fmla="*/ 873125 w 5767"/>
              <a:gd name="T85" fmla="*/ 0 h 1588"/>
              <a:gd name="T86" fmla="*/ 436563 w 5767"/>
              <a:gd name="T87" fmla="*/ 0 h 1588"/>
              <a:gd name="T88" fmla="*/ 0 w 5767"/>
              <a:gd name="T89" fmla="*/ 0 h 1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67"/>
              <a:gd name="T136" fmla="*/ 0 h 1588"/>
              <a:gd name="T137" fmla="*/ 5767 w 5767"/>
              <a:gd name="T138" fmla="*/ 1588 h 1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67" h="1588">
                <a:moveTo>
                  <a:pt x="0" y="0"/>
                </a:moveTo>
                <a:lnTo>
                  <a:pt x="0" y="0"/>
                </a:lnTo>
                <a:lnTo>
                  <a:pt x="275" y="0"/>
                </a:lnTo>
                <a:lnTo>
                  <a:pt x="550" y="0"/>
                </a:lnTo>
                <a:lnTo>
                  <a:pt x="825" y="0"/>
                </a:lnTo>
                <a:lnTo>
                  <a:pt x="1101" y="0"/>
                </a:lnTo>
                <a:lnTo>
                  <a:pt x="1376" y="0"/>
                </a:lnTo>
                <a:lnTo>
                  <a:pt x="1644" y="0"/>
                </a:lnTo>
                <a:lnTo>
                  <a:pt x="1920" y="0"/>
                </a:lnTo>
                <a:lnTo>
                  <a:pt x="2195" y="0"/>
                </a:lnTo>
                <a:lnTo>
                  <a:pt x="2470" y="0"/>
                </a:lnTo>
                <a:lnTo>
                  <a:pt x="2745" y="0"/>
                </a:lnTo>
                <a:lnTo>
                  <a:pt x="3021" y="0"/>
                </a:lnTo>
                <a:lnTo>
                  <a:pt x="3296" y="0"/>
                </a:lnTo>
                <a:lnTo>
                  <a:pt x="3571" y="0"/>
                </a:lnTo>
                <a:lnTo>
                  <a:pt x="3847" y="0"/>
                </a:lnTo>
                <a:lnTo>
                  <a:pt x="4122" y="0"/>
                </a:lnTo>
                <a:lnTo>
                  <a:pt x="4390" y="0"/>
                </a:lnTo>
                <a:lnTo>
                  <a:pt x="4665" y="0"/>
                </a:lnTo>
                <a:lnTo>
                  <a:pt x="4941" y="0"/>
                </a:lnTo>
                <a:lnTo>
                  <a:pt x="5216" y="0"/>
                </a:lnTo>
                <a:lnTo>
                  <a:pt x="5491" y="0"/>
                </a:lnTo>
                <a:lnTo>
                  <a:pt x="5767" y="0"/>
                </a:lnTo>
                <a:lnTo>
                  <a:pt x="5491" y="0"/>
                </a:lnTo>
                <a:lnTo>
                  <a:pt x="5216" y="0"/>
                </a:lnTo>
                <a:lnTo>
                  <a:pt x="4941" y="0"/>
                </a:lnTo>
                <a:lnTo>
                  <a:pt x="4665" y="0"/>
                </a:lnTo>
                <a:lnTo>
                  <a:pt x="4390" y="0"/>
                </a:lnTo>
                <a:lnTo>
                  <a:pt x="4122" y="0"/>
                </a:lnTo>
                <a:lnTo>
                  <a:pt x="3847" y="0"/>
                </a:lnTo>
                <a:lnTo>
                  <a:pt x="3571" y="0"/>
                </a:lnTo>
                <a:lnTo>
                  <a:pt x="3296" y="0"/>
                </a:lnTo>
                <a:lnTo>
                  <a:pt x="3021" y="0"/>
                </a:lnTo>
                <a:lnTo>
                  <a:pt x="2745" y="0"/>
                </a:lnTo>
                <a:lnTo>
                  <a:pt x="2470" y="0"/>
                </a:lnTo>
                <a:lnTo>
                  <a:pt x="2195" y="0"/>
                </a:lnTo>
                <a:lnTo>
                  <a:pt x="1920" y="0"/>
                </a:lnTo>
                <a:lnTo>
                  <a:pt x="1644" y="0"/>
                </a:lnTo>
                <a:lnTo>
                  <a:pt x="1376" y="0"/>
                </a:lnTo>
                <a:lnTo>
                  <a:pt x="1101" y="0"/>
                </a:lnTo>
                <a:lnTo>
                  <a:pt x="825" y="0"/>
                </a:lnTo>
                <a:lnTo>
                  <a:pt x="550" y="0"/>
                </a:lnTo>
                <a:lnTo>
                  <a:pt x="275" y="0"/>
                </a:lnTo>
                <a:lnTo>
                  <a:pt x="0" y="0"/>
                </a:lnTo>
                <a:close/>
              </a:path>
            </a:pathLst>
          </a:custGeom>
          <a:solidFill>
            <a:srgbClr val="FF0000"/>
          </a:solidFill>
          <a:ln w="9525">
            <a:noFill/>
            <a:round/>
            <a:headEnd/>
            <a:tailEnd/>
          </a:ln>
        </p:spPr>
        <p:txBody>
          <a:bodyPr/>
          <a:lstStyle/>
          <a:p>
            <a:endParaRPr lang="en-US" dirty="0"/>
          </a:p>
        </p:txBody>
      </p:sp>
      <p:sp>
        <p:nvSpPr>
          <p:cNvPr id="12292" name="Freeform 3"/>
          <p:cNvSpPr>
            <a:spLocks/>
          </p:cNvSpPr>
          <p:nvPr/>
        </p:nvSpPr>
        <p:spPr bwMode="auto">
          <a:xfrm>
            <a:off x="-457200" y="6607175"/>
            <a:ext cx="9155113" cy="1588"/>
          </a:xfrm>
          <a:custGeom>
            <a:avLst/>
            <a:gdLst>
              <a:gd name="T0" fmla="*/ 0 w 5767"/>
              <a:gd name="T1" fmla="*/ 0 h 1588"/>
              <a:gd name="T2" fmla="*/ 0 w 5767"/>
              <a:gd name="T3" fmla="*/ 0 h 1588"/>
              <a:gd name="T4" fmla="*/ 436563 w 5767"/>
              <a:gd name="T5" fmla="*/ 0 h 1588"/>
              <a:gd name="T6" fmla="*/ 873125 w 5767"/>
              <a:gd name="T7" fmla="*/ 0 h 1588"/>
              <a:gd name="T8" fmla="*/ 1309688 w 5767"/>
              <a:gd name="T9" fmla="*/ 0 h 1588"/>
              <a:gd name="T10" fmla="*/ 1747838 w 5767"/>
              <a:gd name="T11" fmla="*/ 0 h 1588"/>
              <a:gd name="T12" fmla="*/ 2184400 w 5767"/>
              <a:gd name="T13" fmla="*/ 0 h 1588"/>
              <a:gd name="T14" fmla="*/ 2609850 w 5767"/>
              <a:gd name="T15" fmla="*/ 0 h 1588"/>
              <a:gd name="T16" fmla="*/ 3048000 w 5767"/>
              <a:gd name="T17" fmla="*/ 0 h 1588"/>
              <a:gd name="T18" fmla="*/ 3484563 w 5767"/>
              <a:gd name="T19" fmla="*/ 0 h 1588"/>
              <a:gd name="T20" fmla="*/ 3921125 w 5767"/>
              <a:gd name="T21" fmla="*/ 0 h 1588"/>
              <a:gd name="T22" fmla="*/ 4357688 w 5767"/>
              <a:gd name="T23" fmla="*/ 0 h 1588"/>
              <a:gd name="T24" fmla="*/ 4795838 w 5767"/>
              <a:gd name="T25" fmla="*/ 0 h 1588"/>
              <a:gd name="T26" fmla="*/ 5232400 w 5767"/>
              <a:gd name="T27" fmla="*/ 0 h 1588"/>
              <a:gd name="T28" fmla="*/ 5668962 w 5767"/>
              <a:gd name="T29" fmla="*/ 0 h 1588"/>
              <a:gd name="T30" fmla="*/ 6107112 w 5767"/>
              <a:gd name="T31" fmla="*/ 0 h 1588"/>
              <a:gd name="T32" fmla="*/ 6543676 w 5767"/>
              <a:gd name="T33" fmla="*/ 0 h 1588"/>
              <a:gd name="T34" fmla="*/ 6969126 w 5767"/>
              <a:gd name="T35" fmla="*/ 0 h 1588"/>
              <a:gd name="T36" fmla="*/ 7405688 w 5767"/>
              <a:gd name="T37" fmla="*/ 0 h 1588"/>
              <a:gd name="T38" fmla="*/ 7843838 w 5767"/>
              <a:gd name="T39" fmla="*/ 0 h 1588"/>
              <a:gd name="T40" fmla="*/ 8280401 w 5767"/>
              <a:gd name="T41" fmla="*/ 0 h 1588"/>
              <a:gd name="T42" fmla="*/ 8716963 w 5767"/>
              <a:gd name="T43" fmla="*/ 0 h 1588"/>
              <a:gd name="T44" fmla="*/ 9155113 w 5767"/>
              <a:gd name="T45" fmla="*/ 0 h 1588"/>
              <a:gd name="T46" fmla="*/ 9155113 w 5767"/>
              <a:gd name="T47" fmla="*/ 0 h 1588"/>
              <a:gd name="T48" fmla="*/ 8716963 w 5767"/>
              <a:gd name="T49" fmla="*/ 0 h 1588"/>
              <a:gd name="T50" fmla="*/ 8280401 w 5767"/>
              <a:gd name="T51" fmla="*/ 0 h 1588"/>
              <a:gd name="T52" fmla="*/ 7843838 w 5767"/>
              <a:gd name="T53" fmla="*/ 0 h 1588"/>
              <a:gd name="T54" fmla="*/ 7405688 w 5767"/>
              <a:gd name="T55" fmla="*/ 0 h 1588"/>
              <a:gd name="T56" fmla="*/ 6969126 w 5767"/>
              <a:gd name="T57" fmla="*/ 0 h 1588"/>
              <a:gd name="T58" fmla="*/ 6543676 w 5767"/>
              <a:gd name="T59" fmla="*/ 0 h 1588"/>
              <a:gd name="T60" fmla="*/ 6107112 w 5767"/>
              <a:gd name="T61" fmla="*/ 0 h 1588"/>
              <a:gd name="T62" fmla="*/ 5668962 w 5767"/>
              <a:gd name="T63" fmla="*/ 0 h 1588"/>
              <a:gd name="T64" fmla="*/ 5232400 w 5767"/>
              <a:gd name="T65" fmla="*/ 0 h 1588"/>
              <a:gd name="T66" fmla="*/ 4795838 w 5767"/>
              <a:gd name="T67" fmla="*/ 0 h 1588"/>
              <a:gd name="T68" fmla="*/ 4357688 w 5767"/>
              <a:gd name="T69" fmla="*/ 0 h 1588"/>
              <a:gd name="T70" fmla="*/ 3921125 w 5767"/>
              <a:gd name="T71" fmla="*/ 0 h 1588"/>
              <a:gd name="T72" fmla="*/ 3484563 w 5767"/>
              <a:gd name="T73" fmla="*/ 0 h 1588"/>
              <a:gd name="T74" fmla="*/ 3048000 w 5767"/>
              <a:gd name="T75" fmla="*/ 0 h 1588"/>
              <a:gd name="T76" fmla="*/ 2609850 w 5767"/>
              <a:gd name="T77" fmla="*/ 0 h 1588"/>
              <a:gd name="T78" fmla="*/ 2184400 w 5767"/>
              <a:gd name="T79" fmla="*/ 0 h 1588"/>
              <a:gd name="T80" fmla="*/ 1747838 w 5767"/>
              <a:gd name="T81" fmla="*/ 0 h 1588"/>
              <a:gd name="T82" fmla="*/ 1309688 w 5767"/>
              <a:gd name="T83" fmla="*/ 0 h 1588"/>
              <a:gd name="T84" fmla="*/ 873125 w 5767"/>
              <a:gd name="T85" fmla="*/ 0 h 1588"/>
              <a:gd name="T86" fmla="*/ 436563 w 5767"/>
              <a:gd name="T87" fmla="*/ 0 h 1588"/>
              <a:gd name="T88" fmla="*/ 0 w 5767"/>
              <a:gd name="T89" fmla="*/ 0 h 1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67"/>
              <a:gd name="T136" fmla="*/ 0 h 1588"/>
              <a:gd name="T137" fmla="*/ 5767 w 5767"/>
              <a:gd name="T138" fmla="*/ 1588 h 1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67" h="1588">
                <a:moveTo>
                  <a:pt x="0" y="0"/>
                </a:moveTo>
                <a:lnTo>
                  <a:pt x="0" y="0"/>
                </a:lnTo>
                <a:lnTo>
                  <a:pt x="275" y="0"/>
                </a:lnTo>
                <a:lnTo>
                  <a:pt x="550" y="0"/>
                </a:lnTo>
                <a:lnTo>
                  <a:pt x="825" y="0"/>
                </a:lnTo>
                <a:lnTo>
                  <a:pt x="1101" y="0"/>
                </a:lnTo>
                <a:lnTo>
                  <a:pt x="1376" y="0"/>
                </a:lnTo>
                <a:lnTo>
                  <a:pt x="1644" y="0"/>
                </a:lnTo>
                <a:lnTo>
                  <a:pt x="1920" y="0"/>
                </a:lnTo>
                <a:lnTo>
                  <a:pt x="2195" y="0"/>
                </a:lnTo>
                <a:lnTo>
                  <a:pt x="2470" y="0"/>
                </a:lnTo>
                <a:lnTo>
                  <a:pt x="2745" y="0"/>
                </a:lnTo>
                <a:lnTo>
                  <a:pt x="3021" y="0"/>
                </a:lnTo>
                <a:lnTo>
                  <a:pt x="3296" y="0"/>
                </a:lnTo>
                <a:lnTo>
                  <a:pt x="3571" y="0"/>
                </a:lnTo>
                <a:lnTo>
                  <a:pt x="3847" y="0"/>
                </a:lnTo>
                <a:lnTo>
                  <a:pt x="4122" y="0"/>
                </a:lnTo>
                <a:lnTo>
                  <a:pt x="4390" y="0"/>
                </a:lnTo>
                <a:lnTo>
                  <a:pt x="4665" y="0"/>
                </a:lnTo>
                <a:lnTo>
                  <a:pt x="4941" y="0"/>
                </a:lnTo>
                <a:lnTo>
                  <a:pt x="5216" y="0"/>
                </a:lnTo>
                <a:lnTo>
                  <a:pt x="5491" y="0"/>
                </a:lnTo>
                <a:lnTo>
                  <a:pt x="5767" y="0"/>
                </a:lnTo>
                <a:lnTo>
                  <a:pt x="5491" y="0"/>
                </a:lnTo>
                <a:lnTo>
                  <a:pt x="5216" y="0"/>
                </a:lnTo>
                <a:lnTo>
                  <a:pt x="4941" y="0"/>
                </a:lnTo>
                <a:lnTo>
                  <a:pt x="4665" y="0"/>
                </a:lnTo>
                <a:lnTo>
                  <a:pt x="4390" y="0"/>
                </a:lnTo>
                <a:lnTo>
                  <a:pt x="4122" y="0"/>
                </a:lnTo>
                <a:lnTo>
                  <a:pt x="3847" y="0"/>
                </a:lnTo>
                <a:lnTo>
                  <a:pt x="3571" y="0"/>
                </a:lnTo>
                <a:lnTo>
                  <a:pt x="3296" y="0"/>
                </a:lnTo>
                <a:lnTo>
                  <a:pt x="3021" y="0"/>
                </a:lnTo>
                <a:lnTo>
                  <a:pt x="2745" y="0"/>
                </a:lnTo>
                <a:lnTo>
                  <a:pt x="2470" y="0"/>
                </a:lnTo>
                <a:lnTo>
                  <a:pt x="2195" y="0"/>
                </a:lnTo>
                <a:lnTo>
                  <a:pt x="1920" y="0"/>
                </a:lnTo>
                <a:lnTo>
                  <a:pt x="1644" y="0"/>
                </a:lnTo>
                <a:lnTo>
                  <a:pt x="1376" y="0"/>
                </a:lnTo>
                <a:lnTo>
                  <a:pt x="1101" y="0"/>
                </a:lnTo>
                <a:lnTo>
                  <a:pt x="825" y="0"/>
                </a:lnTo>
                <a:lnTo>
                  <a:pt x="550" y="0"/>
                </a:lnTo>
                <a:lnTo>
                  <a:pt x="275" y="0"/>
                </a:lnTo>
                <a:lnTo>
                  <a:pt x="0" y="0"/>
                </a:lnTo>
                <a:close/>
              </a:path>
            </a:pathLst>
          </a:custGeom>
          <a:solidFill>
            <a:srgbClr val="FFCC00"/>
          </a:solidFill>
          <a:ln w="9525">
            <a:noFill/>
            <a:round/>
            <a:headEnd/>
            <a:tailEnd/>
          </a:ln>
        </p:spPr>
        <p:txBody>
          <a:bodyPr/>
          <a:lstStyle/>
          <a:p>
            <a:endParaRPr lang="en-US" dirty="0"/>
          </a:p>
        </p:txBody>
      </p:sp>
      <p:graphicFrame>
        <p:nvGraphicFramePr>
          <p:cNvPr id="12290" name="Object 4"/>
          <p:cNvGraphicFramePr>
            <a:graphicFrameLocks noChangeAspect="1"/>
          </p:cNvGraphicFramePr>
          <p:nvPr/>
        </p:nvGraphicFramePr>
        <p:xfrm>
          <a:off x="8318500" y="6361112"/>
          <a:ext cx="825500" cy="496888"/>
        </p:xfrm>
        <a:graphic>
          <a:graphicData uri="http://schemas.openxmlformats.org/presentationml/2006/ole">
            <p:oleObj spid="_x0000_s12290" name="Photo Editor Photo" r:id="rId3" imgW="1914286" imgH="1152381" progId="">
              <p:embed/>
            </p:oleObj>
          </a:graphicData>
        </a:graphic>
      </p:graphicFrame>
      <p:sp>
        <p:nvSpPr>
          <p:cNvPr id="12293" name="Rectangle 5"/>
          <p:cNvSpPr>
            <a:spLocks noChangeArrowheads="1"/>
          </p:cNvSpPr>
          <p:nvPr/>
        </p:nvSpPr>
        <p:spPr bwMode="auto">
          <a:xfrm>
            <a:off x="228600" y="171450"/>
            <a:ext cx="8743950" cy="1143000"/>
          </a:xfrm>
          <a:prstGeom prst="rect">
            <a:avLst/>
          </a:prstGeom>
          <a:noFill/>
          <a:ln w="9525">
            <a:noFill/>
            <a:miter lim="800000"/>
            <a:headEnd/>
            <a:tailEnd/>
          </a:ln>
        </p:spPr>
        <p:txBody>
          <a:bodyPr anchor="ctr"/>
          <a:lstStyle/>
          <a:p>
            <a:r>
              <a:rPr lang="en-US" sz="3200" dirty="0">
                <a:solidFill>
                  <a:srgbClr val="FFFF00"/>
                </a:solidFill>
              </a:rPr>
              <a:t>HCV – A Product of The Twentieth Century</a:t>
            </a:r>
          </a:p>
        </p:txBody>
      </p:sp>
      <p:grpSp>
        <p:nvGrpSpPr>
          <p:cNvPr id="2" name="Group 6"/>
          <p:cNvGrpSpPr>
            <a:grpSpLocks/>
          </p:cNvGrpSpPr>
          <p:nvPr/>
        </p:nvGrpSpPr>
        <p:grpSpPr bwMode="auto">
          <a:xfrm>
            <a:off x="0" y="1752600"/>
            <a:ext cx="2489200" cy="3267075"/>
            <a:chOff x="194" y="879"/>
            <a:chExt cx="1568" cy="2058"/>
          </a:xfrm>
        </p:grpSpPr>
        <p:sp>
          <p:nvSpPr>
            <p:cNvPr id="12334" name="Text Box 7"/>
            <p:cNvSpPr txBox="1">
              <a:spLocks noChangeArrowheads="1"/>
            </p:cNvSpPr>
            <p:nvPr/>
          </p:nvSpPr>
          <p:spPr bwMode="auto">
            <a:xfrm>
              <a:off x="194" y="879"/>
              <a:ext cx="1568" cy="520"/>
            </a:xfrm>
            <a:prstGeom prst="rect">
              <a:avLst/>
            </a:prstGeom>
            <a:noFill/>
            <a:ln w="9525">
              <a:noFill/>
              <a:miter lim="800000"/>
              <a:headEnd/>
              <a:tailEnd/>
            </a:ln>
          </p:spPr>
          <p:txBody>
            <a:bodyPr anchor="ctr">
              <a:spAutoFit/>
            </a:bodyPr>
            <a:lstStyle/>
            <a:p>
              <a:pPr eaLnBrk="0" hangingPunct="0"/>
              <a:r>
                <a:rPr lang="en-US" sz="1600" b="0" dirty="0"/>
                <a:t>Hypodermic needle invented by Sir Christopher Wren, 1660</a:t>
              </a:r>
            </a:p>
          </p:txBody>
        </p:sp>
        <p:sp>
          <p:nvSpPr>
            <p:cNvPr id="12335" name="Freeform 8"/>
            <p:cNvSpPr>
              <a:spLocks/>
            </p:cNvSpPr>
            <p:nvPr/>
          </p:nvSpPr>
          <p:spPr bwMode="auto">
            <a:xfrm>
              <a:off x="1044" y="1392"/>
              <a:ext cx="27" cy="1545"/>
            </a:xfrm>
            <a:custGeom>
              <a:avLst/>
              <a:gdLst>
                <a:gd name="T0" fmla="*/ 27 w 12"/>
                <a:gd name="T1" fmla="*/ 0 h 228"/>
                <a:gd name="T2" fmla="*/ 0 w 12"/>
                <a:gd name="T3" fmla="*/ 1545 h 228"/>
                <a:gd name="T4" fmla="*/ 0 60000 65536"/>
                <a:gd name="T5" fmla="*/ 0 60000 65536"/>
                <a:gd name="T6" fmla="*/ 0 w 12"/>
                <a:gd name="T7" fmla="*/ 0 h 228"/>
                <a:gd name="T8" fmla="*/ 12 w 12"/>
                <a:gd name="T9" fmla="*/ 228 h 228"/>
              </a:gdLst>
              <a:ahLst/>
              <a:cxnLst>
                <a:cxn ang="T4">
                  <a:pos x="T0" y="T1"/>
                </a:cxn>
                <a:cxn ang="T5">
                  <a:pos x="T2" y="T3"/>
                </a:cxn>
              </a:cxnLst>
              <a:rect l="T6" t="T7" r="T8" b="T9"/>
              <a:pathLst>
                <a:path w="12" h="228">
                  <a:moveTo>
                    <a:pt x="12" y="0"/>
                  </a:moveTo>
                  <a:lnTo>
                    <a:pt x="0" y="228"/>
                  </a:lnTo>
                </a:path>
              </a:pathLst>
            </a:custGeom>
            <a:noFill/>
            <a:ln w="28575" cap="flat" cmpd="sng">
              <a:solidFill>
                <a:srgbClr val="FFFFFF"/>
              </a:solidFill>
              <a:prstDash val="solid"/>
              <a:round/>
              <a:headEnd type="none" w="med" len="med"/>
              <a:tailEnd type="triangle" w="med" len="med"/>
            </a:ln>
          </p:spPr>
          <p:txBody>
            <a:bodyPr wrap="none" anchor="ctr"/>
            <a:lstStyle/>
            <a:p>
              <a:endParaRPr lang="en-US" dirty="0"/>
            </a:p>
          </p:txBody>
        </p:sp>
      </p:grpSp>
      <p:sp>
        <p:nvSpPr>
          <p:cNvPr id="12295" name="Line 9"/>
          <p:cNvSpPr>
            <a:spLocks noChangeShapeType="1"/>
          </p:cNvSpPr>
          <p:nvPr/>
        </p:nvSpPr>
        <p:spPr bwMode="auto">
          <a:xfrm flipV="1">
            <a:off x="3516312" y="5097462"/>
            <a:ext cx="1588" cy="93663"/>
          </a:xfrm>
          <a:prstGeom prst="line">
            <a:avLst/>
          </a:prstGeom>
          <a:noFill/>
          <a:ln w="33338">
            <a:solidFill>
              <a:srgbClr val="FFFF00"/>
            </a:solidFill>
            <a:round/>
            <a:headEnd/>
            <a:tailEnd/>
          </a:ln>
        </p:spPr>
        <p:txBody>
          <a:bodyPr/>
          <a:lstStyle/>
          <a:p>
            <a:endParaRPr lang="en-US" dirty="0"/>
          </a:p>
        </p:txBody>
      </p:sp>
      <p:sp>
        <p:nvSpPr>
          <p:cNvPr id="12296" name="Line 10"/>
          <p:cNvSpPr>
            <a:spLocks noChangeShapeType="1"/>
          </p:cNvSpPr>
          <p:nvPr/>
        </p:nvSpPr>
        <p:spPr bwMode="auto">
          <a:xfrm flipV="1">
            <a:off x="4183062" y="5097462"/>
            <a:ext cx="3175" cy="93663"/>
          </a:xfrm>
          <a:prstGeom prst="line">
            <a:avLst/>
          </a:prstGeom>
          <a:noFill/>
          <a:ln w="33338">
            <a:solidFill>
              <a:srgbClr val="FFFF00"/>
            </a:solidFill>
            <a:round/>
            <a:headEnd/>
            <a:tailEnd/>
          </a:ln>
        </p:spPr>
        <p:txBody>
          <a:bodyPr/>
          <a:lstStyle/>
          <a:p>
            <a:endParaRPr lang="en-US" dirty="0"/>
          </a:p>
        </p:txBody>
      </p:sp>
      <p:sp>
        <p:nvSpPr>
          <p:cNvPr id="12297" name="Line 11"/>
          <p:cNvSpPr>
            <a:spLocks noChangeShapeType="1"/>
          </p:cNvSpPr>
          <p:nvPr/>
        </p:nvSpPr>
        <p:spPr bwMode="auto">
          <a:xfrm flipV="1">
            <a:off x="4906962" y="5097462"/>
            <a:ext cx="1588" cy="93663"/>
          </a:xfrm>
          <a:prstGeom prst="line">
            <a:avLst/>
          </a:prstGeom>
          <a:noFill/>
          <a:ln w="33338">
            <a:solidFill>
              <a:srgbClr val="FFFF00"/>
            </a:solidFill>
            <a:round/>
            <a:headEnd/>
            <a:tailEnd/>
          </a:ln>
        </p:spPr>
        <p:txBody>
          <a:bodyPr/>
          <a:lstStyle/>
          <a:p>
            <a:endParaRPr lang="en-US" dirty="0"/>
          </a:p>
        </p:txBody>
      </p:sp>
      <p:sp>
        <p:nvSpPr>
          <p:cNvPr id="12298" name="Rectangle 12"/>
          <p:cNvSpPr>
            <a:spLocks noChangeArrowheads="1"/>
          </p:cNvSpPr>
          <p:nvPr/>
        </p:nvSpPr>
        <p:spPr bwMode="auto">
          <a:xfrm>
            <a:off x="6083300" y="5251450"/>
            <a:ext cx="590550" cy="320675"/>
          </a:xfrm>
          <a:prstGeom prst="rect">
            <a:avLst/>
          </a:prstGeom>
          <a:noFill/>
          <a:ln w="9525">
            <a:noFill/>
            <a:miter lim="800000"/>
            <a:headEnd/>
            <a:tailEnd/>
          </a:ln>
        </p:spPr>
        <p:txBody>
          <a:bodyPr wrap="none" lIns="0" tIns="0" rIns="0" bIns="0">
            <a:spAutoFit/>
          </a:bodyPr>
          <a:lstStyle/>
          <a:p>
            <a:pPr algn="l" eaLnBrk="0" hangingPunct="0"/>
            <a:r>
              <a:rPr lang="en-US" sz="2100" b="0" dirty="0"/>
              <a:t>1950</a:t>
            </a:r>
            <a:endParaRPr lang="en-US" sz="1600" b="0" dirty="0"/>
          </a:p>
        </p:txBody>
      </p:sp>
      <p:sp>
        <p:nvSpPr>
          <p:cNvPr id="12299" name="Line 13"/>
          <p:cNvSpPr>
            <a:spLocks noChangeShapeType="1"/>
          </p:cNvSpPr>
          <p:nvPr/>
        </p:nvSpPr>
        <p:spPr bwMode="auto">
          <a:xfrm>
            <a:off x="1692275" y="5100637"/>
            <a:ext cx="190500" cy="0"/>
          </a:xfrm>
          <a:prstGeom prst="line">
            <a:avLst/>
          </a:prstGeom>
          <a:noFill/>
          <a:ln w="57150">
            <a:solidFill>
              <a:srgbClr val="003399"/>
            </a:solidFill>
            <a:round/>
            <a:headEnd/>
            <a:tailEnd/>
          </a:ln>
        </p:spPr>
        <p:txBody>
          <a:bodyPr wrap="none" anchor="ctr"/>
          <a:lstStyle/>
          <a:p>
            <a:endParaRPr lang="en-US" dirty="0"/>
          </a:p>
        </p:txBody>
      </p:sp>
      <p:sp>
        <p:nvSpPr>
          <p:cNvPr id="12300" name="Line 14"/>
          <p:cNvSpPr>
            <a:spLocks noChangeShapeType="1"/>
          </p:cNvSpPr>
          <p:nvPr/>
        </p:nvSpPr>
        <p:spPr bwMode="auto">
          <a:xfrm flipV="1">
            <a:off x="582612" y="5099050"/>
            <a:ext cx="8432800" cy="17462"/>
          </a:xfrm>
          <a:prstGeom prst="line">
            <a:avLst/>
          </a:prstGeom>
          <a:noFill/>
          <a:ln w="33338">
            <a:solidFill>
              <a:srgbClr val="FFFF00"/>
            </a:solidFill>
            <a:round/>
            <a:headEnd type="triangle" w="med" len="med"/>
            <a:tailEnd type="triangle" w="med" len="med"/>
          </a:ln>
        </p:spPr>
        <p:txBody>
          <a:bodyPr/>
          <a:lstStyle/>
          <a:p>
            <a:endParaRPr lang="en-US" dirty="0"/>
          </a:p>
        </p:txBody>
      </p:sp>
      <p:sp>
        <p:nvSpPr>
          <p:cNvPr id="12301" name="Line 15"/>
          <p:cNvSpPr>
            <a:spLocks noChangeShapeType="1"/>
          </p:cNvSpPr>
          <p:nvPr/>
        </p:nvSpPr>
        <p:spPr bwMode="auto">
          <a:xfrm flipV="1">
            <a:off x="1149350" y="5097462"/>
            <a:ext cx="1587" cy="93663"/>
          </a:xfrm>
          <a:prstGeom prst="line">
            <a:avLst/>
          </a:prstGeom>
          <a:noFill/>
          <a:ln w="33338">
            <a:solidFill>
              <a:srgbClr val="FFFF00"/>
            </a:solidFill>
            <a:round/>
            <a:headEnd/>
            <a:tailEnd/>
          </a:ln>
        </p:spPr>
        <p:txBody>
          <a:bodyPr/>
          <a:lstStyle/>
          <a:p>
            <a:endParaRPr lang="en-US" dirty="0"/>
          </a:p>
        </p:txBody>
      </p:sp>
      <p:sp>
        <p:nvSpPr>
          <p:cNvPr id="12302" name="Line 16"/>
          <p:cNvSpPr>
            <a:spLocks noChangeShapeType="1"/>
          </p:cNvSpPr>
          <p:nvPr/>
        </p:nvSpPr>
        <p:spPr bwMode="auto">
          <a:xfrm flipV="1">
            <a:off x="1585912" y="5097462"/>
            <a:ext cx="1588" cy="93663"/>
          </a:xfrm>
          <a:prstGeom prst="line">
            <a:avLst/>
          </a:prstGeom>
          <a:noFill/>
          <a:ln w="33338">
            <a:solidFill>
              <a:srgbClr val="FFFF00"/>
            </a:solidFill>
            <a:round/>
            <a:headEnd/>
            <a:tailEnd/>
          </a:ln>
        </p:spPr>
        <p:txBody>
          <a:bodyPr/>
          <a:lstStyle/>
          <a:p>
            <a:endParaRPr lang="en-US" dirty="0"/>
          </a:p>
        </p:txBody>
      </p:sp>
      <p:sp>
        <p:nvSpPr>
          <p:cNvPr id="12303" name="Line 17"/>
          <p:cNvSpPr>
            <a:spLocks noChangeShapeType="1"/>
          </p:cNvSpPr>
          <p:nvPr/>
        </p:nvSpPr>
        <p:spPr bwMode="auto">
          <a:xfrm flipV="1">
            <a:off x="2011362" y="5097462"/>
            <a:ext cx="3175" cy="93663"/>
          </a:xfrm>
          <a:prstGeom prst="line">
            <a:avLst/>
          </a:prstGeom>
          <a:noFill/>
          <a:ln w="33338">
            <a:solidFill>
              <a:srgbClr val="FFFF00"/>
            </a:solidFill>
            <a:round/>
            <a:headEnd/>
            <a:tailEnd/>
          </a:ln>
        </p:spPr>
        <p:txBody>
          <a:bodyPr/>
          <a:lstStyle/>
          <a:p>
            <a:endParaRPr lang="en-US" dirty="0"/>
          </a:p>
        </p:txBody>
      </p:sp>
      <p:sp>
        <p:nvSpPr>
          <p:cNvPr id="12304" name="Line 18"/>
          <p:cNvSpPr>
            <a:spLocks noChangeShapeType="1"/>
          </p:cNvSpPr>
          <p:nvPr/>
        </p:nvSpPr>
        <p:spPr bwMode="auto">
          <a:xfrm flipV="1">
            <a:off x="2733675" y="5097462"/>
            <a:ext cx="1587" cy="93663"/>
          </a:xfrm>
          <a:prstGeom prst="line">
            <a:avLst/>
          </a:prstGeom>
          <a:noFill/>
          <a:ln w="33338">
            <a:solidFill>
              <a:srgbClr val="FFFF00"/>
            </a:solidFill>
            <a:round/>
            <a:headEnd/>
            <a:tailEnd/>
          </a:ln>
        </p:spPr>
        <p:txBody>
          <a:bodyPr/>
          <a:lstStyle/>
          <a:p>
            <a:endParaRPr lang="en-US" dirty="0"/>
          </a:p>
        </p:txBody>
      </p:sp>
      <p:sp>
        <p:nvSpPr>
          <p:cNvPr id="12305" name="Line 19"/>
          <p:cNvSpPr>
            <a:spLocks noChangeShapeType="1"/>
          </p:cNvSpPr>
          <p:nvPr/>
        </p:nvSpPr>
        <p:spPr bwMode="auto">
          <a:xfrm flipV="1">
            <a:off x="5621337" y="5097462"/>
            <a:ext cx="1588" cy="93663"/>
          </a:xfrm>
          <a:prstGeom prst="line">
            <a:avLst/>
          </a:prstGeom>
          <a:noFill/>
          <a:ln w="33338">
            <a:solidFill>
              <a:srgbClr val="FFFF00"/>
            </a:solidFill>
            <a:round/>
            <a:headEnd/>
            <a:tailEnd/>
          </a:ln>
        </p:spPr>
        <p:txBody>
          <a:bodyPr/>
          <a:lstStyle/>
          <a:p>
            <a:endParaRPr lang="en-US" dirty="0"/>
          </a:p>
        </p:txBody>
      </p:sp>
      <p:sp>
        <p:nvSpPr>
          <p:cNvPr id="12306" name="Line 20"/>
          <p:cNvSpPr>
            <a:spLocks noChangeShapeType="1"/>
          </p:cNvSpPr>
          <p:nvPr/>
        </p:nvSpPr>
        <p:spPr bwMode="auto">
          <a:xfrm flipV="1">
            <a:off x="7226300" y="5097462"/>
            <a:ext cx="3175" cy="93663"/>
          </a:xfrm>
          <a:prstGeom prst="line">
            <a:avLst/>
          </a:prstGeom>
          <a:noFill/>
          <a:ln w="33338">
            <a:solidFill>
              <a:srgbClr val="FFFF00"/>
            </a:solidFill>
            <a:round/>
            <a:headEnd/>
            <a:tailEnd/>
          </a:ln>
        </p:spPr>
        <p:txBody>
          <a:bodyPr/>
          <a:lstStyle/>
          <a:p>
            <a:endParaRPr lang="en-US" dirty="0"/>
          </a:p>
        </p:txBody>
      </p:sp>
      <p:sp>
        <p:nvSpPr>
          <p:cNvPr id="12307" name="Line 21"/>
          <p:cNvSpPr>
            <a:spLocks noChangeShapeType="1"/>
          </p:cNvSpPr>
          <p:nvPr/>
        </p:nvSpPr>
        <p:spPr bwMode="auto">
          <a:xfrm flipV="1">
            <a:off x="8118475" y="5097462"/>
            <a:ext cx="1587" cy="93663"/>
          </a:xfrm>
          <a:prstGeom prst="line">
            <a:avLst/>
          </a:prstGeom>
          <a:noFill/>
          <a:ln w="33338">
            <a:solidFill>
              <a:srgbClr val="FFFF00"/>
            </a:solidFill>
            <a:round/>
            <a:headEnd/>
            <a:tailEnd/>
          </a:ln>
        </p:spPr>
        <p:txBody>
          <a:bodyPr/>
          <a:lstStyle/>
          <a:p>
            <a:endParaRPr lang="en-US" dirty="0"/>
          </a:p>
        </p:txBody>
      </p:sp>
      <p:sp>
        <p:nvSpPr>
          <p:cNvPr id="12308" name="Rectangle 22"/>
          <p:cNvSpPr>
            <a:spLocks noChangeArrowheads="1"/>
          </p:cNvSpPr>
          <p:nvPr/>
        </p:nvSpPr>
        <p:spPr bwMode="auto">
          <a:xfrm>
            <a:off x="866775" y="5251450"/>
            <a:ext cx="590550" cy="320675"/>
          </a:xfrm>
          <a:prstGeom prst="rect">
            <a:avLst/>
          </a:prstGeom>
          <a:noFill/>
          <a:ln w="9525">
            <a:noFill/>
            <a:miter lim="800000"/>
            <a:headEnd/>
            <a:tailEnd/>
          </a:ln>
        </p:spPr>
        <p:txBody>
          <a:bodyPr wrap="none" lIns="0" tIns="0" rIns="0" bIns="0">
            <a:spAutoFit/>
          </a:bodyPr>
          <a:lstStyle/>
          <a:p>
            <a:pPr algn="l" eaLnBrk="0" hangingPunct="0"/>
            <a:r>
              <a:rPr lang="en-US" sz="2100" b="0" dirty="0"/>
              <a:t>1650</a:t>
            </a:r>
            <a:endParaRPr lang="en-US" sz="1600" b="0" dirty="0"/>
          </a:p>
        </p:txBody>
      </p:sp>
      <p:sp>
        <p:nvSpPr>
          <p:cNvPr id="12309" name="Rectangle 23"/>
          <p:cNvSpPr>
            <a:spLocks noChangeArrowheads="1"/>
          </p:cNvSpPr>
          <p:nvPr/>
        </p:nvSpPr>
        <p:spPr bwMode="auto">
          <a:xfrm>
            <a:off x="1739900" y="5251450"/>
            <a:ext cx="590550" cy="320675"/>
          </a:xfrm>
          <a:prstGeom prst="rect">
            <a:avLst/>
          </a:prstGeom>
          <a:noFill/>
          <a:ln w="9525">
            <a:noFill/>
            <a:miter lim="800000"/>
            <a:headEnd/>
            <a:tailEnd/>
          </a:ln>
        </p:spPr>
        <p:txBody>
          <a:bodyPr wrap="none" lIns="0" tIns="0" rIns="0" bIns="0">
            <a:spAutoFit/>
          </a:bodyPr>
          <a:lstStyle/>
          <a:p>
            <a:pPr algn="l" eaLnBrk="0" hangingPunct="0"/>
            <a:r>
              <a:rPr lang="en-US" sz="2100" b="0" dirty="0"/>
              <a:t>1800</a:t>
            </a:r>
            <a:endParaRPr lang="en-US" sz="1600" b="0" dirty="0"/>
          </a:p>
        </p:txBody>
      </p:sp>
      <p:sp>
        <p:nvSpPr>
          <p:cNvPr id="12310" name="Rectangle 24"/>
          <p:cNvSpPr>
            <a:spLocks noChangeArrowheads="1"/>
          </p:cNvSpPr>
          <p:nvPr/>
        </p:nvSpPr>
        <p:spPr bwMode="auto">
          <a:xfrm>
            <a:off x="3260725" y="5232400"/>
            <a:ext cx="590550" cy="320675"/>
          </a:xfrm>
          <a:prstGeom prst="rect">
            <a:avLst/>
          </a:prstGeom>
          <a:noFill/>
          <a:ln w="9525">
            <a:noFill/>
            <a:miter lim="800000"/>
            <a:headEnd/>
            <a:tailEnd/>
          </a:ln>
        </p:spPr>
        <p:txBody>
          <a:bodyPr wrap="none" lIns="0" tIns="0" rIns="0" bIns="0">
            <a:spAutoFit/>
          </a:bodyPr>
          <a:lstStyle/>
          <a:p>
            <a:pPr algn="l" eaLnBrk="0" hangingPunct="0"/>
            <a:r>
              <a:rPr lang="en-US" sz="2100" b="0" dirty="0"/>
              <a:t>1850</a:t>
            </a:r>
            <a:endParaRPr lang="en-US" sz="1600" b="0" dirty="0"/>
          </a:p>
        </p:txBody>
      </p:sp>
      <p:sp>
        <p:nvSpPr>
          <p:cNvPr id="12311" name="Rectangle 25"/>
          <p:cNvSpPr>
            <a:spLocks noChangeArrowheads="1"/>
          </p:cNvSpPr>
          <p:nvPr/>
        </p:nvSpPr>
        <p:spPr bwMode="auto">
          <a:xfrm>
            <a:off x="4651375" y="5251450"/>
            <a:ext cx="592137" cy="320675"/>
          </a:xfrm>
          <a:prstGeom prst="rect">
            <a:avLst/>
          </a:prstGeom>
          <a:noFill/>
          <a:ln w="9525">
            <a:noFill/>
            <a:miter lim="800000"/>
            <a:headEnd/>
            <a:tailEnd/>
          </a:ln>
        </p:spPr>
        <p:txBody>
          <a:bodyPr wrap="none" lIns="0" tIns="0" rIns="0" bIns="0">
            <a:spAutoFit/>
          </a:bodyPr>
          <a:lstStyle/>
          <a:p>
            <a:pPr algn="l" eaLnBrk="0" hangingPunct="0"/>
            <a:r>
              <a:rPr lang="en-US" sz="2100" b="0" dirty="0"/>
              <a:t>1900</a:t>
            </a:r>
            <a:endParaRPr lang="en-US" sz="1600" b="0" dirty="0"/>
          </a:p>
        </p:txBody>
      </p:sp>
      <p:sp>
        <p:nvSpPr>
          <p:cNvPr id="12312" name="Rectangle 26"/>
          <p:cNvSpPr>
            <a:spLocks noChangeArrowheads="1"/>
          </p:cNvSpPr>
          <p:nvPr/>
        </p:nvSpPr>
        <p:spPr bwMode="auto">
          <a:xfrm>
            <a:off x="7850187" y="5251450"/>
            <a:ext cx="590550" cy="320675"/>
          </a:xfrm>
          <a:prstGeom prst="rect">
            <a:avLst/>
          </a:prstGeom>
          <a:noFill/>
          <a:ln w="9525">
            <a:noFill/>
            <a:miter lim="800000"/>
            <a:headEnd/>
            <a:tailEnd/>
          </a:ln>
        </p:spPr>
        <p:txBody>
          <a:bodyPr wrap="none" lIns="0" tIns="0" rIns="0" bIns="0">
            <a:spAutoFit/>
          </a:bodyPr>
          <a:lstStyle/>
          <a:p>
            <a:pPr algn="l" eaLnBrk="0" hangingPunct="0"/>
            <a:r>
              <a:rPr lang="en-US" sz="2100" b="0" dirty="0"/>
              <a:t>2000</a:t>
            </a:r>
            <a:endParaRPr lang="en-US" sz="1600" b="0" dirty="0"/>
          </a:p>
        </p:txBody>
      </p:sp>
      <p:sp>
        <p:nvSpPr>
          <p:cNvPr id="12313" name="Line 27"/>
          <p:cNvSpPr>
            <a:spLocks noChangeShapeType="1"/>
          </p:cNvSpPr>
          <p:nvPr/>
        </p:nvSpPr>
        <p:spPr bwMode="auto">
          <a:xfrm rot="1621114">
            <a:off x="1708150" y="4922837"/>
            <a:ext cx="20637" cy="338138"/>
          </a:xfrm>
          <a:prstGeom prst="line">
            <a:avLst/>
          </a:prstGeom>
          <a:noFill/>
          <a:ln w="9525">
            <a:solidFill>
              <a:srgbClr val="FFFF00"/>
            </a:solidFill>
            <a:round/>
            <a:headEnd/>
            <a:tailEnd/>
          </a:ln>
        </p:spPr>
        <p:txBody>
          <a:bodyPr wrap="none" anchor="ctr"/>
          <a:lstStyle/>
          <a:p>
            <a:endParaRPr lang="en-US" dirty="0"/>
          </a:p>
        </p:txBody>
      </p:sp>
      <p:sp>
        <p:nvSpPr>
          <p:cNvPr id="12314" name="Line 28"/>
          <p:cNvSpPr>
            <a:spLocks noChangeShapeType="1"/>
          </p:cNvSpPr>
          <p:nvPr/>
        </p:nvSpPr>
        <p:spPr bwMode="auto">
          <a:xfrm rot="1621114">
            <a:off x="1822450" y="4922837"/>
            <a:ext cx="20637" cy="338138"/>
          </a:xfrm>
          <a:prstGeom prst="line">
            <a:avLst/>
          </a:prstGeom>
          <a:noFill/>
          <a:ln w="9525">
            <a:solidFill>
              <a:srgbClr val="FFFF00"/>
            </a:solidFill>
            <a:round/>
            <a:headEnd/>
            <a:tailEnd/>
          </a:ln>
        </p:spPr>
        <p:txBody>
          <a:bodyPr wrap="none" anchor="ctr"/>
          <a:lstStyle/>
          <a:p>
            <a:endParaRPr lang="en-US" dirty="0"/>
          </a:p>
        </p:txBody>
      </p:sp>
      <p:sp>
        <p:nvSpPr>
          <p:cNvPr id="12315" name="Line 29"/>
          <p:cNvSpPr>
            <a:spLocks noChangeShapeType="1"/>
          </p:cNvSpPr>
          <p:nvPr/>
        </p:nvSpPr>
        <p:spPr bwMode="auto">
          <a:xfrm flipV="1">
            <a:off x="6373812" y="5097462"/>
            <a:ext cx="1588" cy="93663"/>
          </a:xfrm>
          <a:prstGeom prst="line">
            <a:avLst/>
          </a:prstGeom>
          <a:noFill/>
          <a:ln w="33338">
            <a:solidFill>
              <a:srgbClr val="FFFF00"/>
            </a:solidFill>
            <a:round/>
            <a:headEnd/>
            <a:tailEnd/>
          </a:ln>
        </p:spPr>
        <p:txBody>
          <a:bodyPr/>
          <a:lstStyle/>
          <a:p>
            <a:endParaRPr lang="en-US" dirty="0"/>
          </a:p>
        </p:txBody>
      </p:sp>
      <p:grpSp>
        <p:nvGrpSpPr>
          <p:cNvPr id="3" name="Group 30"/>
          <p:cNvGrpSpPr>
            <a:grpSpLocks/>
          </p:cNvGrpSpPr>
          <p:nvPr/>
        </p:nvGrpSpPr>
        <p:grpSpPr bwMode="auto">
          <a:xfrm>
            <a:off x="5810250" y="2833687"/>
            <a:ext cx="2290762" cy="2144713"/>
            <a:chOff x="3854" y="1560"/>
            <a:chExt cx="1442" cy="1351"/>
          </a:xfrm>
        </p:grpSpPr>
        <p:sp>
          <p:nvSpPr>
            <p:cNvPr id="12332" name="Line 31"/>
            <p:cNvSpPr>
              <a:spLocks noChangeShapeType="1"/>
            </p:cNvSpPr>
            <p:nvPr/>
          </p:nvSpPr>
          <p:spPr bwMode="auto">
            <a:xfrm>
              <a:off x="4212" y="1932"/>
              <a:ext cx="0" cy="979"/>
            </a:xfrm>
            <a:prstGeom prst="line">
              <a:avLst/>
            </a:prstGeom>
            <a:noFill/>
            <a:ln w="28575">
              <a:solidFill>
                <a:srgbClr val="FFFFFF"/>
              </a:solidFill>
              <a:round/>
              <a:headEnd/>
              <a:tailEnd type="triangle" w="med" len="med"/>
            </a:ln>
          </p:spPr>
          <p:txBody>
            <a:bodyPr wrap="none" anchor="ctr"/>
            <a:lstStyle/>
            <a:p>
              <a:endParaRPr lang="en-US" dirty="0"/>
            </a:p>
          </p:txBody>
        </p:sp>
        <p:sp>
          <p:nvSpPr>
            <p:cNvPr id="12333" name="Text Box 32"/>
            <p:cNvSpPr txBox="1">
              <a:spLocks noChangeArrowheads="1"/>
            </p:cNvSpPr>
            <p:nvPr/>
          </p:nvSpPr>
          <p:spPr bwMode="auto">
            <a:xfrm>
              <a:off x="3854" y="1560"/>
              <a:ext cx="1442" cy="366"/>
            </a:xfrm>
            <a:prstGeom prst="rect">
              <a:avLst/>
            </a:prstGeom>
            <a:noFill/>
            <a:ln w="9525">
              <a:noFill/>
              <a:miter lim="800000"/>
              <a:headEnd/>
              <a:tailEnd/>
            </a:ln>
          </p:spPr>
          <p:txBody>
            <a:bodyPr>
              <a:spAutoFit/>
            </a:bodyPr>
            <a:lstStyle/>
            <a:p>
              <a:pPr eaLnBrk="0" hangingPunct="0"/>
              <a:r>
                <a:rPr lang="en-US" sz="1600" b="0" dirty="0"/>
                <a:t>&lt;20% of patients received IV therapy</a:t>
              </a:r>
            </a:p>
          </p:txBody>
        </p:sp>
      </p:grpSp>
      <p:grpSp>
        <p:nvGrpSpPr>
          <p:cNvPr id="4" name="Group 33"/>
          <p:cNvGrpSpPr>
            <a:grpSpLocks/>
          </p:cNvGrpSpPr>
          <p:nvPr/>
        </p:nvGrpSpPr>
        <p:grpSpPr bwMode="auto">
          <a:xfrm>
            <a:off x="3971925" y="1538287"/>
            <a:ext cx="3128962" cy="3452813"/>
            <a:chOff x="2696" y="744"/>
            <a:chExt cx="1970" cy="2175"/>
          </a:xfrm>
        </p:grpSpPr>
        <p:sp>
          <p:nvSpPr>
            <p:cNvPr id="12328" name="Line 34"/>
            <p:cNvSpPr>
              <a:spLocks noChangeShapeType="1"/>
            </p:cNvSpPr>
            <p:nvPr/>
          </p:nvSpPr>
          <p:spPr bwMode="auto">
            <a:xfrm>
              <a:off x="3528" y="1164"/>
              <a:ext cx="0" cy="1754"/>
            </a:xfrm>
            <a:prstGeom prst="line">
              <a:avLst/>
            </a:prstGeom>
            <a:noFill/>
            <a:ln w="28575">
              <a:solidFill>
                <a:srgbClr val="FFFFFF"/>
              </a:solidFill>
              <a:round/>
              <a:headEnd/>
              <a:tailEnd type="triangle" w="med" len="med"/>
            </a:ln>
          </p:spPr>
          <p:txBody>
            <a:bodyPr wrap="none" anchor="ctr"/>
            <a:lstStyle/>
            <a:p>
              <a:endParaRPr lang="en-US" dirty="0"/>
            </a:p>
          </p:txBody>
        </p:sp>
        <p:sp>
          <p:nvSpPr>
            <p:cNvPr id="12329" name="Text Box 35"/>
            <p:cNvSpPr txBox="1">
              <a:spLocks noChangeArrowheads="1"/>
            </p:cNvSpPr>
            <p:nvPr/>
          </p:nvSpPr>
          <p:spPr bwMode="auto">
            <a:xfrm>
              <a:off x="2696" y="744"/>
              <a:ext cx="1652" cy="366"/>
            </a:xfrm>
            <a:prstGeom prst="rect">
              <a:avLst/>
            </a:prstGeom>
            <a:noFill/>
            <a:ln w="9525">
              <a:noFill/>
              <a:miter lim="800000"/>
              <a:headEnd/>
              <a:tailEnd/>
            </a:ln>
          </p:spPr>
          <p:txBody>
            <a:bodyPr>
              <a:spAutoFit/>
            </a:bodyPr>
            <a:lstStyle/>
            <a:p>
              <a:pPr eaLnBrk="0" hangingPunct="0"/>
              <a:r>
                <a:rPr lang="en-US" sz="1600" b="0" dirty="0"/>
                <a:t>ABO and </a:t>
              </a:r>
            </a:p>
            <a:p>
              <a:pPr eaLnBrk="0" hangingPunct="0"/>
              <a:r>
                <a:rPr lang="en-US" sz="1600" b="0" dirty="0"/>
                <a:t>anticoagulants</a:t>
              </a:r>
            </a:p>
          </p:txBody>
        </p:sp>
        <p:sp>
          <p:nvSpPr>
            <p:cNvPr id="12330" name="Line 36"/>
            <p:cNvSpPr>
              <a:spLocks noChangeShapeType="1"/>
            </p:cNvSpPr>
            <p:nvPr/>
          </p:nvSpPr>
          <p:spPr bwMode="auto">
            <a:xfrm flipH="1">
              <a:off x="3960" y="1428"/>
              <a:ext cx="12" cy="1491"/>
            </a:xfrm>
            <a:prstGeom prst="line">
              <a:avLst/>
            </a:prstGeom>
            <a:noFill/>
            <a:ln w="28575">
              <a:solidFill>
                <a:srgbClr val="FFFFFF"/>
              </a:solidFill>
              <a:round/>
              <a:headEnd/>
              <a:tailEnd type="triangle" w="med" len="med"/>
            </a:ln>
          </p:spPr>
          <p:txBody>
            <a:bodyPr wrap="none" anchor="ctr"/>
            <a:lstStyle/>
            <a:p>
              <a:endParaRPr lang="en-US" dirty="0"/>
            </a:p>
          </p:txBody>
        </p:sp>
        <p:sp>
          <p:nvSpPr>
            <p:cNvPr id="12331" name="Text Box 37"/>
            <p:cNvSpPr txBox="1">
              <a:spLocks noChangeArrowheads="1"/>
            </p:cNvSpPr>
            <p:nvPr/>
          </p:nvSpPr>
          <p:spPr bwMode="auto">
            <a:xfrm>
              <a:off x="3554" y="1200"/>
              <a:ext cx="1112" cy="212"/>
            </a:xfrm>
            <a:prstGeom prst="rect">
              <a:avLst/>
            </a:prstGeom>
            <a:noFill/>
            <a:ln w="9525">
              <a:noFill/>
              <a:miter lim="800000"/>
              <a:headEnd/>
              <a:tailEnd/>
            </a:ln>
          </p:spPr>
          <p:txBody>
            <a:bodyPr>
              <a:spAutoFit/>
            </a:bodyPr>
            <a:lstStyle/>
            <a:p>
              <a:pPr eaLnBrk="0" hangingPunct="0"/>
              <a:r>
                <a:rPr lang="en-US" sz="1600" b="0" dirty="0"/>
                <a:t>Blood banking</a:t>
              </a:r>
            </a:p>
          </p:txBody>
        </p:sp>
      </p:grpSp>
      <p:grpSp>
        <p:nvGrpSpPr>
          <p:cNvPr id="5" name="Group 38"/>
          <p:cNvGrpSpPr>
            <a:grpSpLocks/>
          </p:cNvGrpSpPr>
          <p:nvPr/>
        </p:nvGrpSpPr>
        <p:grpSpPr bwMode="auto">
          <a:xfrm>
            <a:off x="6427788" y="3505200"/>
            <a:ext cx="2768600" cy="1068388"/>
            <a:chOff x="4202" y="2208"/>
            <a:chExt cx="1744" cy="673"/>
          </a:xfrm>
        </p:grpSpPr>
        <p:sp>
          <p:nvSpPr>
            <p:cNvPr id="12326" name="Line 39"/>
            <p:cNvSpPr>
              <a:spLocks noChangeShapeType="1"/>
            </p:cNvSpPr>
            <p:nvPr/>
          </p:nvSpPr>
          <p:spPr bwMode="auto">
            <a:xfrm>
              <a:off x="4296" y="2880"/>
              <a:ext cx="1547" cy="1"/>
            </a:xfrm>
            <a:prstGeom prst="line">
              <a:avLst/>
            </a:prstGeom>
            <a:noFill/>
            <a:ln w="38100">
              <a:solidFill>
                <a:srgbClr val="FF00FF"/>
              </a:solidFill>
              <a:round/>
              <a:headEnd/>
              <a:tailEnd type="triangle" w="med" len="med"/>
            </a:ln>
          </p:spPr>
          <p:txBody>
            <a:bodyPr wrap="none" anchor="ctr"/>
            <a:lstStyle/>
            <a:p>
              <a:endParaRPr lang="en-US" dirty="0"/>
            </a:p>
          </p:txBody>
        </p:sp>
        <p:sp>
          <p:nvSpPr>
            <p:cNvPr id="12327" name="Text Box 40"/>
            <p:cNvSpPr txBox="1">
              <a:spLocks noChangeArrowheads="1"/>
            </p:cNvSpPr>
            <p:nvPr/>
          </p:nvSpPr>
          <p:spPr bwMode="auto">
            <a:xfrm>
              <a:off x="4202" y="2208"/>
              <a:ext cx="1744" cy="614"/>
            </a:xfrm>
            <a:prstGeom prst="rect">
              <a:avLst/>
            </a:prstGeom>
            <a:noFill/>
            <a:ln w="9525">
              <a:noFill/>
              <a:miter lim="800000"/>
              <a:headEnd/>
              <a:tailEnd/>
            </a:ln>
          </p:spPr>
          <p:txBody>
            <a:bodyPr>
              <a:spAutoFit/>
            </a:bodyPr>
            <a:lstStyle/>
            <a:p>
              <a:pPr eaLnBrk="0" hangingPunct="0">
                <a:lnSpc>
                  <a:spcPct val="90000"/>
                </a:lnSpc>
              </a:pPr>
              <a:r>
                <a:rPr lang="en-US" sz="1600" b="0" dirty="0">
                  <a:solidFill>
                    <a:srgbClr val="CCFF66"/>
                  </a:solidFill>
                </a:rPr>
                <a:t>Transfusions, clotting factors, commercial IV solutions, single use disposables, vaccination</a:t>
              </a:r>
            </a:p>
          </p:txBody>
        </p:sp>
      </p:grpSp>
      <p:grpSp>
        <p:nvGrpSpPr>
          <p:cNvPr id="6" name="Group 41"/>
          <p:cNvGrpSpPr>
            <a:grpSpLocks/>
          </p:cNvGrpSpPr>
          <p:nvPr/>
        </p:nvGrpSpPr>
        <p:grpSpPr bwMode="auto">
          <a:xfrm>
            <a:off x="6905625" y="5672137"/>
            <a:ext cx="1873250" cy="415925"/>
            <a:chOff x="4544" y="3348"/>
            <a:chExt cx="1180" cy="262"/>
          </a:xfrm>
        </p:grpSpPr>
        <p:sp>
          <p:nvSpPr>
            <p:cNvPr id="12324" name="Line 42"/>
            <p:cNvSpPr>
              <a:spLocks noChangeShapeType="1"/>
            </p:cNvSpPr>
            <p:nvPr/>
          </p:nvSpPr>
          <p:spPr bwMode="auto">
            <a:xfrm>
              <a:off x="4572" y="3348"/>
              <a:ext cx="1152" cy="0"/>
            </a:xfrm>
            <a:prstGeom prst="line">
              <a:avLst/>
            </a:prstGeom>
            <a:noFill/>
            <a:ln w="38100">
              <a:solidFill>
                <a:srgbClr val="FF00FF"/>
              </a:solidFill>
              <a:round/>
              <a:headEnd/>
              <a:tailEnd type="triangle" w="med" len="med"/>
            </a:ln>
          </p:spPr>
          <p:txBody>
            <a:bodyPr wrap="none" anchor="ctr"/>
            <a:lstStyle/>
            <a:p>
              <a:endParaRPr lang="en-US" dirty="0"/>
            </a:p>
          </p:txBody>
        </p:sp>
        <p:sp>
          <p:nvSpPr>
            <p:cNvPr id="12325" name="Text Box 43"/>
            <p:cNvSpPr txBox="1">
              <a:spLocks noChangeArrowheads="1"/>
            </p:cNvSpPr>
            <p:nvPr/>
          </p:nvSpPr>
          <p:spPr bwMode="auto">
            <a:xfrm>
              <a:off x="4544" y="3398"/>
              <a:ext cx="1126" cy="212"/>
            </a:xfrm>
            <a:prstGeom prst="rect">
              <a:avLst/>
            </a:prstGeom>
            <a:noFill/>
            <a:ln w="9525">
              <a:noFill/>
              <a:miter lim="800000"/>
              <a:headEnd/>
              <a:tailEnd/>
            </a:ln>
          </p:spPr>
          <p:txBody>
            <a:bodyPr wrap="none">
              <a:spAutoFit/>
            </a:bodyPr>
            <a:lstStyle/>
            <a:p>
              <a:pPr eaLnBrk="0" hangingPunct="0"/>
              <a:r>
                <a:rPr lang="en-US" sz="1600" b="0" dirty="0">
                  <a:solidFill>
                    <a:srgbClr val="CCFF66"/>
                  </a:solidFill>
                </a:rPr>
                <a:t>Injection drug use</a:t>
              </a:r>
            </a:p>
          </p:txBody>
        </p:sp>
      </p:grpSp>
      <p:grpSp>
        <p:nvGrpSpPr>
          <p:cNvPr id="7" name="Group 44"/>
          <p:cNvGrpSpPr>
            <a:grpSpLocks/>
          </p:cNvGrpSpPr>
          <p:nvPr/>
        </p:nvGrpSpPr>
        <p:grpSpPr bwMode="auto">
          <a:xfrm>
            <a:off x="2133600" y="2857500"/>
            <a:ext cx="1924050" cy="2132012"/>
            <a:chOff x="1538" y="1575"/>
            <a:chExt cx="1212" cy="1343"/>
          </a:xfrm>
        </p:grpSpPr>
        <p:sp>
          <p:nvSpPr>
            <p:cNvPr id="12322" name="Text Box 45"/>
            <p:cNvSpPr txBox="1">
              <a:spLocks noChangeArrowheads="1"/>
            </p:cNvSpPr>
            <p:nvPr/>
          </p:nvSpPr>
          <p:spPr bwMode="auto">
            <a:xfrm>
              <a:off x="1538" y="1575"/>
              <a:ext cx="1212" cy="520"/>
            </a:xfrm>
            <a:prstGeom prst="rect">
              <a:avLst/>
            </a:prstGeom>
            <a:noFill/>
            <a:ln w="9525">
              <a:noFill/>
              <a:miter lim="800000"/>
              <a:headEnd/>
              <a:tailEnd/>
            </a:ln>
          </p:spPr>
          <p:txBody>
            <a:bodyPr anchor="ctr">
              <a:spAutoFit/>
            </a:bodyPr>
            <a:lstStyle/>
            <a:p>
              <a:pPr eaLnBrk="0" hangingPunct="0"/>
              <a:r>
                <a:rPr lang="en-US" sz="1600" b="0" dirty="0"/>
                <a:t>1</a:t>
              </a:r>
              <a:r>
                <a:rPr lang="en-US" sz="1600" b="0" baseline="30000" dirty="0"/>
                <a:t>st</a:t>
              </a:r>
              <a:r>
                <a:rPr lang="en-US" sz="1600" b="0" dirty="0"/>
                <a:t> human-human blood transfusion, 1834</a:t>
              </a:r>
            </a:p>
          </p:txBody>
        </p:sp>
        <p:sp>
          <p:nvSpPr>
            <p:cNvPr id="12323" name="Line 46"/>
            <p:cNvSpPr>
              <a:spLocks noChangeShapeType="1"/>
            </p:cNvSpPr>
            <p:nvPr/>
          </p:nvSpPr>
          <p:spPr bwMode="auto">
            <a:xfrm>
              <a:off x="2160" y="2076"/>
              <a:ext cx="12" cy="842"/>
            </a:xfrm>
            <a:prstGeom prst="line">
              <a:avLst/>
            </a:prstGeom>
            <a:noFill/>
            <a:ln w="28575">
              <a:solidFill>
                <a:srgbClr val="FFFFFF"/>
              </a:solidFill>
              <a:round/>
              <a:headEnd/>
              <a:tailEnd type="triangle" w="med" len="med"/>
            </a:ln>
          </p:spPr>
          <p:txBody>
            <a:bodyPr wrap="none" anchor="ctr"/>
            <a:lstStyle/>
            <a:p>
              <a:endParaRPr lang="en-US" dirty="0"/>
            </a:p>
          </p:txBody>
        </p:sp>
      </p:grpSp>
      <p:sp>
        <p:nvSpPr>
          <p:cNvPr id="12321" name="Line 47"/>
          <p:cNvSpPr>
            <a:spLocks noChangeShapeType="1"/>
          </p:cNvSpPr>
          <p:nvPr/>
        </p:nvSpPr>
        <p:spPr bwMode="auto">
          <a:xfrm flipV="1">
            <a:off x="1749425" y="5081587"/>
            <a:ext cx="82550" cy="19050"/>
          </a:xfrm>
          <a:prstGeom prst="line">
            <a:avLst/>
          </a:prstGeom>
          <a:noFill/>
          <a:ln w="38100">
            <a:solidFill>
              <a:schemeClr val="accent2"/>
            </a:solidFill>
            <a:round/>
            <a:headEnd/>
            <a:tailEnd/>
          </a:ln>
        </p:spPr>
        <p:txBody>
          <a:bodyPr wrap="none" anchor="ctr"/>
          <a:lstStyle/>
          <a:p>
            <a:endParaRPr lang="en-US" dirty="0"/>
          </a:p>
        </p:txBody>
      </p:sp>
      <p:sp>
        <p:nvSpPr>
          <p:cNvPr id="48" name="Line 4"/>
          <p:cNvSpPr>
            <a:spLocks noChangeShapeType="1"/>
          </p:cNvSpPr>
          <p:nvPr/>
        </p:nvSpPr>
        <p:spPr bwMode="auto">
          <a:xfrm>
            <a:off x="457200" y="1066800"/>
            <a:ext cx="82296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a:noFill/>
        </p:spPr>
        <p:txBody>
          <a:bodyPr/>
          <a:lstStyle/>
          <a:p>
            <a:r>
              <a:rPr lang="en-US" sz="3200" b="1" kern="1200" dirty="0" smtClean="0">
                <a:solidFill>
                  <a:srgbClr val="FFFF00"/>
                </a:solidFill>
                <a:latin typeface="Arial" charset="0"/>
                <a:ea typeface="+mn-ea"/>
                <a:cs typeface="+mn-cs"/>
              </a:rPr>
              <a:t>History of HCV</a:t>
            </a:r>
            <a:endParaRPr lang="en-US" sz="3200" b="1" kern="1200" dirty="0">
              <a:solidFill>
                <a:srgbClr val="FFFF00"/>
              </a:solidFill>
              <a:latin typeface="Arial" charset="0"/>
              <a:ea typeface="+mn-ea"/>
              <a:cs typeface="+mn-cs"/>
            </a:endParaRPr>
          </a:p>
        </p:txBody>
      </p:sp>
      <p:sp>
        <p:nvSpPr>
          <p:cNvPr id="4" name="Right Arrow 3"/>
          <p:cNvSpPr/>
          <p:nvPr/>
        </p:nvSpPr>
        <p:spPr>
          <a:xfrm>
            <a:off x="0" y="5562600"/>
            <a:ext cx="9144000" cy="762000"/>
          </a:xfrm>
          <a:prstGeom prst="righ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Up Arrow 4"/>
          <p:cNvSpPr/>
          <p:nvPr/>
        </p:nvSpPr>
        <p:spPr>
          <a:xfrm>
            <a:off x="228600" y="4953000"/>
            <a:ext cx="304800" cy="838200"/>
          </a:xfrm>
          <a:prstGeom prst="up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latin typeface="Arial" pitchFamily="34" charset="0"/>
              <a:cs typeface="Arial" pitchFamily="34" charset="0"/>
            </a:endParaRPr>
          </a:p>
        </p:txBody>
      </p:sp>
      <p:sp>
        <p:nvSpPr>
          <p:cNvPr id="7" name="TextBox 6"/>
          <p:cNvSpPr txBox="1"/>
          <p:nvPr/>
        </p:nvSpPr>
        <p:spPr>
          <a:xfrm>
            <a:off x="0" y="3581400"/>
            <a:ext cx="1905000" cy="1477328"/>
          </a:xfrm>
          <a:prstGeom prst="rect">
            <a:avLst/>
          </a:prstGeom>
          <a:noFill/>
          <a:ln>
            <a:noFill/>
            <a:prstDash val="sysDot"/>
          </a:ln>
        </p:spPr>
        <p:txBody>
          <a:bodyPr wrap="square" rtlCol="0">
            <a:spAutoFit/>
          </a:bodyPr>
          <a:lstStyle/>
          <a:p>
            <a:r>
              <a:rPr lang="en-US" sz="1800" b="0" dirty="0" smtClean="0">
                <a:latin typeface="Arial" pitchFamily="34" charset="0"/>
                <a:cs typeface="Arial" pitchFamily="34" charset="0"/>
              </a:rPr>
              <a:t>Virus appears in enough people to be noticed (called non-A, non-B).</a:t>
            </a:r>
            <a:endParaRPr lang="en-US" sz="1800" b="0" dirty="0">
              <a:latin typeface="Arial" pitchFamily="34" charset="0"/>
              <a:cs typeface="Arial" pitchFamily="34" charset="0"/>
            </a:endParaRPr>
          </a:p>
        </p:txBody>
      </p:sp>
      <p:sp>
        <p:nvSpPr>
          <p:cNvPr id="8" name="Up Arrow 7"/>
          <p:cNvSpPr/>
          <p:nvPr/>
        </p:nvSpPr>
        <p:spPr>
          <a:xfrm>
            <a:off x="2057400" y="3276600"/>
            <a:ext cx="304800" cy="2590800"/>
          </a:xfrm>
          <a:prstGeom prst="up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latin typeface="Arial" pitchFamily="34" charset="0"/>
              <a:cs typeface="Arial" pitchFamily="34" charset="0"/>
            </a:endParaRPr>
          </a:p>
        </p:txBody>
      </p:sp>
      <p:sp>
        <p:nvSpPr>
          <p:cNvPr id="9" name="TextBox 8"/>
          <p:cNvSpPr txBox="1"/>
          <p:nvPr/>
        </p:nvSpPr>
        <p:spPr>
          <a:xfrm>
            <a:off x="381000" y="5181600"/>
            <a:ext cx="1066800" cy="369332"/>
          </a:xfrm>
          <a:prstGeom prst="rect">
            <a:avLst/>
          </a:prstGeom>
          <a:noFill/>
        </p:spPr>
        <p:txBody>
          <a:bodyPr wrap="square" rtlCol="0">
            <a:spAutoFit/>
          </a:bodyPr>
          <a:lstStyle/>
          <a:p>
            <a:r>
              <a:rPr lang="en-US" sz="1800" b="0" dirty="0" smtClean="0">
                <a:latin typeface="Arial" pitchFamily="34" charset="0"/>
                <a:cs typeface="Arial" pitchFamily="34" charset="0"/>
              </a:rPr>
              <a:t>1970’s</a:t>
            </a:r>
            <a:endParaRPr lang="en-US" sz="1800" b="0" dirty="0">
              <a:latin typeface="Arial" pitchFamily="34" charset="0"/>
              <a:cs typeface="Arial" pitchFamily="34" charset="0"/>
            </a:endParaRPr>
          </a:p>
        </p:txBody>
      </p:sp>
      <p:sp>
        <p:nvSpPr>
          <p:cNvPr id="10" name="TextBox 9"/>
          <p:cNvSpPr txBox="1"/>
          <p:nvPr/>
        </p:nvSpPr>
        <p:spPr>
          <a:xfrm>
            <a:off x="2209800" y="3581400"/>
            <a:ext cx="838200" cy="369332"/>
          </a:xfrm>
          <a:prstGeom prst="rect">
            <a:avLst/>
          </a:prstGeom>
          <a:noFill/>
        </p:spPr>
        <p:txBody>
          <a:bodyPr wrap="square" rtlCol="0">
            <a:spAutoFit/>
          </a:bodyPr>
          <a:lstStyle/>
          <a:p>
            <a:r>
              <a:rPr lang="en-US" sz="1800" b="0" dirty="0" smtClean="0">
                <a:latin typeface="Arial" pitchFamily="34" charset="0"/>
                <a:cs typeface="Arial" pitchFamily="34" charset="0"/>
              </a:rPr>
              <a:t>1988</a:t>
            </a:r>
            <a:endParaRPr lang="en-US" sz="1800" b="0" dirty="0">
              <a:latin typeface="Arial" pitchFamily="34" charset="0"/>
              <a:cs typeface="Arial" pitchFamily="34" charset="0"/>
            </a:endParaRPr>
          </a:p>
        </p:txBody>
      </p:sp>
      <p:sp>
        <p:nvSpPr>
          <p:cNvPr id="12" name="TextBox 11"/>
          <p:cNvSpPr txBox="1"/>
          <p:nvPr/>
        </p:nvSpPr>
        <p:spPr>
          <a:xfrm>
            <a:off x="1600200" y="2133600"/>
            <a:ext cx="1371600" cy="1200329"/>
          </a:xfrm>
          <a:prstGeom prst="rect">
            <a:avLst/>
          </a:prstGeom>
          <a:noFill/>
          <a:ln>
            <a:noFill/>
            <a:prstDash val="sysDot"/>
          </a:ln>
        </p:spPr>
        <p:txBody>
          <a:bodyPr wrap="square" rtlCol="0">
            <a:spAutoFit/>
          </a:bodyPr>
          <a:lstStyle/>
          <a:p>
            <a:r>
              <a:rPr lang="en-US" sz="1800" b="0" dirty="0" smtClean="0">
                <a:latin typeface="Arial" pitchFamily="34" charset="0"/>
                <a:cs typeface="Arial" pitchFamily="34" charset="0"/>
              </a:rPr>
              <a:t>Hepatitis C virus identified &amp; named</a:t>
            </a:r>
            <a:endParaRPr lang="en-US" sz="1800" b="0" dirty="0">
              <a:latin typeface="Arial" pitchFamily="34" charset="0"/>
              <a:cs typeface="Arial" pitchFamily="34" charset="0"/>
            </a:endParaRPr>
          </a:p>
        </p:txBody>
      </p:sp>
      <p:sp>
        <p:nvSpPr>
          <p:cNvPr id="13" name="Up Arrow 12"/>
          <p:cNvSpPr/>
          <p:nvPr/>
        </p:nvSpPr>
        <p:spPr>
          <a:xfrm>
            <a:off x="3505200" y="3048000"/>
            <a:ext cx="304800" cy="2743200"/>
          </a:xfrm>
          <a:prstGeom prst="up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latin typeface="Arial" pitchFamily="34" charset="0"/>
              <a:cs typeface="Arial" pitchFamily="34" charset="0"/>
            </a:endParaRPr>
          </a:p>
        </p:txBody>
      </p:sp>
      <p:sp>
        <p:nvSpPr>
          <p:cNvPr id="14" name="TextBox 13"/>
          <p:cNvSpPr txBox="1"/>
          <p:nvPr/>
        </p:nvSpPr>
        <p:spPr>
          <a:xfrm>
            <a:off x="3657600" y="3200400"/>
            <a:ext cx="914400" cy="369332"/>
          </a:xfrm>
          <a:prstGeom prst="rect">
            <a:avLst/>
          </a:prstGeom>
          <a:noFill/>
        </p:spPr>
        <p:txBody>
          <a:bodyPr wrap="square" rtlCol="0">
            <a:spAutoFit/>
          </a:bodyPr>
          <a:lstStyle/>
          <a:p>
            <a:r>
              <a:rPr lang="en-US" sz="1800" b="0" dirty="0" smtClean="0">
                <a:latin typeface="Arial" pitchFamily="34" charset="0"/>
                <a:cs typeface="Arial" pitchFamily="34" charset="0"/>
              </a:rPr>
              <a:t>1990</a:t>
            </a:r>
            <a:endParaRPr lang="en-US" sz="1800" b="0" dirty="0">
              <a:latin typeface="Arial" pitchFamily="34" charset="0"/>
              <a:cs typeface="Arial" pitchFamily="34" charset="0"/>
            </a:endParaRPr>
          </a:p>
        </p:txBody>
      </p:sp>
      <p:sp>
        <p:nvSpPr>
          <p:cNvPr id="15" name="TextBox 14"/>
          <p:cNvSpPr txBox="1"/>
          <p:nvPr/>
        </p:nvSpPr>
        <p:spPr>
          <a:xfrm>
            <a:off x="2971800" y="1371600"/>
            <a:ext cx="1905000" cy="1754326"/>
          </a:xfrm>
          <a:prstGeom prst="rect">
            <a:avLst/>
          </a:prstGeom>
          <a:noFill/>
          <a:ln>
            <a:noFill/>
            <a:prstDash val="sysDot"/>
          </a:ln>
        </p:spPr>
        <p:txBody>
          <a:bodyPr wrap="square" rtlCol="0">
            <a:spAutoFit/>
          </a:bodyPr>
          <a:lstStyle/>
          <a:p>
            <a:r>
              <a:rPr lang="en-US" sz="1800" b="0" dirty="0" smtClean="0">
                <a:latin typeface="Arial" pitchFamily="34" charset="0"/>
                <a:cs typeface="Arial" pitchFamily="34" charset="0"/>
              </a:rPr>
              <a:t>1</a:t>
            </a:r>
            <a:r>
              <a:rPr lang="en-US" sz="1800" b="0" baseline="30000" dirty="0" smtClean="0">
                <a:latin typeface="Arial" pitchFamily="34" charset="0"/>
                <a:cs typeface="Arial" pitchFamily="34" charset="0"/>
              </a:rPr>
              <a:t>st</a:t>
            </a:r>
            <a:r>
              <a:rPr lang="en-US" sz="1800" b="0" dirty="0" smtClean="0">
                <a:latin typeface="Arial" pitchFamily="34" charset="0"/>
                <a:cs typeface="Arial" pitchFamily="34" charset="0"/>
              </a:rPr>
              <a:t> antibody test helps identify people exposed to the virus &amp; is used to screen blood</a:t>
            </a:r>
            <a:endParaRPr lang="en-US" sz="1800" b="0" dirty="0">
              <a:latin typeface="Arial" pitchFamily="34" charset="0"/>
              <a:cs typeface="Arial" pitchFamily="34" charset="0"/>
            </a:endParaRPr>
          </a:p>
        </p:txBody>
      </p:sp>
      <p:sp>
        <p:nvSpPr>
          <p:cNvPr id="16" name="Up Arrow 15"/>
          <p:cNvSpPr/>
          <p:nvPr/>
        </p:nvSpPr>
        <p:spPr>
          <a:xfrm>
            <a:off x="5334000" y="3505200"/>
            <a:ext cx="304800" cy="2286000"/>
          </a:xfrm>
          <a:prstGeom prst="up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latin typeface="Arial" pitchFamily="34" charset="0"/>
              <a:cs typeface="Arial" pitchFamily="34" charset="0"/>
            </a:endParaRPr>
          </a:p>
        </p:txBody>
      </p:sp>
      <p:sp>
        <p:nvSpPr>
          <p:cNvPr id="17" name="TextBox 16"/>
          <p:cNvSpPr txBox="1"/>
          <p:nvPr/>
        </p:nvSpPr>
        <p:spPr>
          <a:xfrm>
            <a:off x="5486400" y="3733800"/>
            <a:ext cx="914400" cy="369332"/>
          </a:xfrm>
          <a:prstGeom prst="rect">
            <a:avLst/>
          </a:prstGeom>
          <a:noFill/>
        </p:spPr>
        <p:txBody>
          <a:bodyPr wrap="square" rtlCol="0">
            <a:spAutoFit/>
          </a:bodyPr>
          <a:lstStyle/>
          <a:p>
            <a:r>
              <a:rPr lang="en-US" sz="1800" b="0" dirty="0" smtClean="0">
                <a:latin typeface="Arial" pitchFamily="34" charset="0"/>
                <a:cs typeface="Arial" pitchFamily="34" charset="0"/>
              </a:rPr>
              <a:t>1992</a:t>
            </a:r>
            <a:endParaRPr lang="en-US" sz="1800" b="0" dirty="0">
              <a:latin typeface="Arial" pitchFamily="34" charset="0"/>
              <a:cs typeface="Arial" pitchFamily="34" charset="0"/>
            </a:endParaRPr>
          </a:p>
        </p:txBody>
      </p:sp>
      <p:sp>
        <p:nvSpPr>
          <p:cNvPr id="18" name="TextBox 17"/>
          <p:cNvSpPr txBox="1"/>
          <p:nvPr/>
        </p:nvSpPr>
        <p:spPr>
          <a:xfrm>
            <a:off x="4876800" y="1828800"/>
            <a:ext cx="2057400" cy="1754326"/>
          </a:xfrm>
          <a:prstGeom prst="rect">
            <a:avLst/>
          </a:prstGeom>
          <a:noFill/>
          <a:ln>
            <a:noFill/>
            <a:prstDash val="sysDot"/>
          </a:ln>
        </p:spPr>
        <p:txBody>
          <a:bodyPr wrap="square" rtlCol="0">
            <a:spAutoFit/>
          </a:bodyPr>
          <a:lstStyle/>
          <a:p>
            <a:r>
              <a:rPr lang="en-US" sz="1800" b="0" dirty="0" smtClean="0">
                <a:latin typeface="Arial" pitchFamily="34" charset="0"/>
                <a:cs typeface="Arial" pitchFamily="34" charset="0"/>
              </a:rPr>
              <a:t>Blood tests used to insure safety of blood supply &amp; confirmatory test for anti-HCV is approved</a:t>
            </a:r>
            <a:endParaRPr lang="en-US" sz="1800" b="0" dirty="0">
              <a:latin typeface="Arial" pitchFamily="34" charset="0"/>
              <a:cs typeface="Arial" pitchFamily="34" charset="0"/>
            </a:endParaRPr>
          </a:p>
        </p:txBody>
      </p:sp>
      <p:sp>
        <p:nvSpPr>
          <p:cNvPr id="19" name="Up Arrow 18"/>
          <p:cNvSpPr/>
          <p:nvPr/>
        </p:nvSpPr>
        <p:spPr>
          <a:xfrm>
            <a:off x="7086600" y="4953000"/>
            <a:ext cx="304800" cy="838200"/>
          </a:xfrm>
          <a:prstGeom prst="up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latin typeface="Arial" pitchFamily="34" charset="0"/>
              <a:cs typeface="Arial" pitchFamily="34" charset="0"/>
            </a:endParaRPr>
          </a:p>
        </p:txBody>
      </p:sp>
      <p:sp>
        <p:nvSpPr>
          <p:cNvPr id="21" name="TextBox 20"/>
          <p:cNvSpPr txBox="1"/>
          <p:nvPr/>
        </p:nvSpPr>
        <p:spPr>
          <a:xfrm>
            <a:off x="7239000" y="5181600"/>
            <a:ext cx="990600" cy="369332"/>
          </a:xfrm>
          <a:prstGeom prst="rect">
            <a:avLst/>
          </a:prstGeom>
          <a:noFill/>
        </p:spPr>
        <p:txBody>
          <a:bodyPr wrap="square" rtlCol="0">
            <a:spAutoFit/>
          </a:bodyPr>
          <a:lstStyle/>
          <a:p>
            <a:r>
              <a:rPr lang="en-US" sz="1800" b="0" dirty="0" smtClean="0">
                <a:latin typeface="Arial" pitchFamily="34" charset="0"/>
                <a:cs typeface="Arial" pitchFamily="34" charset="0"/>
              </a:rPr>
              <a:t>2011</a:t>
            </a:r>
            <a:endParaRPr lang="en-US" sz="1800" b="0" dirty="0">
              <a:latin typeface="Arial" pitchFamily="34" charset="0"/>
              <a:cs typeface="Arial" pitchFamily="34" charset="0"/>
            </a:endParaRPr>
          </a:p>
        </p:txBody>
      </p:sp>
      <p:sp>
        <p:nvSpPr>
          <p:cNvPr id="22" name="TextBox 21"/>
          <p:cNvSpPr txBox="1"/>
          <p:nvPr/>
        </p:nvSpPr>
        <p:spPr>
          <a:xfrm>
            <a:off x="6858000" y="2133600"/>
            <a:ext cx="2286000" cy="2862322"/>
          </a:xfrm>
          <a:prstGeom prst="rect">
            <a:avLst/>
          </a:prstGeom>
          <a:noFill/>
        </p:spPr>
        <p:txBody>
          <a:bodyPr wrap="square" rtlCol="0">
            <a:spAutoFit/>
          </a:bodyPr>
          <a:lstStyle/>
          <a:p>
            <a:r>
              <a:rPr lang="en-US" sz="1800" b="0" dirty="0" smtClean="0">
                <a:latin typeface="Arial" pitchFamily="34" charset="0"/>
                <a:cs typeface="Arial" pitchFamily="34" charset="0"/>
              </a:rPr>
              <a:t>New treatments FDA approved with better cure rates. </a:t>
            </a:r>
          </a:p>
          <a:p>
            <a:endParaRPr lang="en-US" sz="1800" b="0" dirty="0" smtClean="0">
              <a:latin typeface="Arial" pitchFamily="34" charset="0"/>
              <a:cs typeface="Arial" pitchFamily="34" charset="0"/>
            </a:endParaRPr>
          </a:p>
          <a:p>
            <a:r>
              <a:rPr lang="en-US" sz="1800" b="0" dirty="0" smtClean="0">
                <a:latin typeface="Arial" pitchFamily="34" charset="0"/>
                <a:cs typeface="Arial" pitchFamily="34" charset="0"/>
              </a:rPr>
              <a:t>1</a:t>
            </a:r>
            <a:r>
              <a:rPr lang="en-US" sz="1800" b="0" baseline="30000" dirty="0" smtClean="0">
                <a:latin typeface="Arial" pitchFamily="34" charset="0"/>
                <a:cs typeface="Arial" pitchFamily="34" charset="0"/>
              </a:rPr>
              <a:t>st</a:t>
            </a:r>
            <a:r>
              <a:rPr lang="en-US" sz="1800" b="0" dirty="0" smtClean="0">
                <a:latin typeface="Arial" pitchFamily="34" charset="0"/>
                <a:cs typeface="Arial" pitchFamily="34" charset="0"/>
              </a:rPr>
              <a:t> ever National Viral Hepatitis Action Plan released.</a:t>
            </a:r>
          </a:p>
          <a:p>
            <a:endParaRPr lang="en-US" sz="1800" b="0" dirty="0" smtClean="0">
              <a:latin typeface="Arial" pitchFamily="34" charset="0"/>
              <a:cs typeface="Arial" pitchFamily="34" charset="0"/>
            </a:endParaRPr>
          </a:p>
          <a:p>
            <a:r>
              <a:rPr lang="en-US" sz="1800" b="0" dirty="0" smtClean="0">
                <a:latin typeface="Arial" pitchFamily="34" charset="0"/>
                <a:cs typeface="Arial" pitchFamily="34" charset="0"/>
              </a:rPr>
              <a:t>Rapid HCV antibody test CLIA waived.</a:t>
            </a:r>
            <a:endParaRPr lang="en-US" sz="1800" b="0" dirty="0">
              <a:latin typeface="Arial" pitchFamily="34" charset="0"/>
              <a:cs typeface="Arial" pitchFamily="34" charset="0"/>
            </a:endParaRPr>
          </a:p>
        </p:txBody>
      </p:sp>
      <p:sp>
        <p:nvSpPr>
          <p:cNvPr id="20" name="Line 4"/>
          <p:cNvSpPr>
            <a:spLocks noChangeShapeType="1"/>
          </p:cNvSpPr>
          <p:nvPr/>
        </p:nvSpPr>
        <p:spPr bwMode="auto">
          <a:xfrm>
            <a:off x="762000" y="914400"/>
            <a:ext cx="7696200" cy="0"/>
          </a:xfrm>
          <a:prstGeom prst="line">
            <a:avLst/>
          </a:prstGeom>
          <a:noFill/>
          <a:ln w="38100" cmpd="dbl">
            <a:solidFill>
              <a:srgbClr val="FF0000"/>
            </a:solidFill>
            <a:round/>
            <a:headEnd/>
            <a:tailEnd/>
          </a:ln>
        </p:spPr>
        <p:txBody>
          <a:bodyPr/>
          <a:lstStyle/>
          <a:p>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600" b="1" dirty="0" smtClean="0">
                <a:solidFill>
                  <a:srgbClr val="FFFF00"/>
                </a:solidFill>
                <a:latin typeface="Arial" pitchFamily="34" charset="0"/>
                <a:cs typeface="Arial" pitchFamily="34" charset="0"/>
              </a:rPr>
              <a:t>Acute Viral Hepatitis by Type and Year, Georgia, 2003-2011</a:t>
            </a:r>
            <a:endParaRPr lang="en-US" sz="3600" b="1" dirty="0">
              <a:solidFill>
                <a:srgbClr val="FFFF00"/>
              </a:solidFill>
              <a:latin typeface="Arial" pitchFamily="34" charset="0"/>
              <a:cs typeface="Arial" pitchFamily="34" charset="0"/>
            </a:endParaRPr>
          </a:p>
        </p:txBody>
      </p:sp>
      <p:graphicFrame>
        <p:nvGraphicFramePr>
          <p:cNvPr id="4" name="Chart Placeholder 3"/>
          <p:cNvGraphicFramePr>
            <a:graphicFrameLocks noGrp="1"/>
          </p:cNvGraphicFramePr>
          <p:nvPr>
            <p:ph type="chart" idx="1"/>
          </p:nvPr>
        </p:nvGraphicFramePr>
        <p:xfrm>
          <a:off x="457200" y="1600200"/>
          <a:ext cx="8458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225033" y="3358634"/>
            <a:ext cx="3124200" cy="369332"/>
          </a:xfrm>
          <a:prstGeom prst="rect">
            <a:avLst/>
          </a:prstGeom>
          <a:noFill/>
        </p:spPr>
        <p:txBody>
          <a:bodyPr wrap="square" rtlCol="0">
            <a:spAutoFit/>
          </a:bodyPr>
          <a:lstStyle/>
          <a:p>
            <a:r>
              <a:rPr lang="en-US" sz="1800" dirty="0" smtClean="0"/>
              <a:t>Number of Cases</a:t>
            </a:r>
            <a:endParaRPr lang="en-US" sz="1800" dirty="0"/>
          </a:p>
        </p:txBody>
      </p:sp>
      <p:sp>
        <p:nvSpPr>
          <p:cNvPr id="6" name="TextBox 5"/>
          <p:cNvSpPr txBox="1"/>
          <p:nvPr/>
        </p:nvSpPr>
        <p:spPr>
          <a:xfrm>
            <a:off x="3962400" y="6096000"/>
            <a:ext cx="1295400" cy="369332"/>
          </a:xfrm>
          <a:prstGeom prst="rect">
            <a:avLst/>
          </a:prstGeom>
          <a:noFill/>
        </p:spPr>
        <p:txBody>
          <a:bodyPr wrap="square" rtlCol="0">
            <a:spAutoFit/>
          </a:bodyPr>
          <a:lstStyle/>
          <a:p>
            <a:r>
              <a:rPr lang="en-US" sz="1800" dirty="0" smtClean="0"/>
              <a:t>Year</a:t>
            </a:r>
            <a:endParaRPr lang="en-US" sz="1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FF00"/>
                </a:solidFill>
                <a:latin typeface="Arial" pitchFamily="34" charset="0"/>
                <a:cs typeface="Arial" pitchFamily="34" charset="0"/>
              </a:rPr>
              <a:t>Hepatitis C Prevalence in U.S.</a:t>
            </a:r>
            <a:endParaRPr lang="en-US" sz="40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685800" y="2362200"/>
            <a:ext cx="7772400" cy="3657600"/>
          </a:xfrm>
          <a:noFill/>
        </p:spPr>
        <p:txBody>
          <a:bodyPr/>
          <a:lstStyle/>
          <a:p>
            <a:r>
              <a:rPr lang="en-US" dirty="0" smtClean="0">
                <a:solidFill>
                  <a:srgbClr val="FFFFFF"/>
                </a:solidFill>
                <a:latin typeface="Arial" pitchFamily="34" charset="0"/>
                <a:cs typeface="Arial" pitchFamily="34" charset="0"/>
              </a:rPr>
              <a:t>More than 4.1 million infected (1.6%)</a:t>
            </a:r>
          </a:p>
          <a:p>
            <a:r>
              <a:rPr lang="en-US" dirty="0" smtClean="0">
                <a:solidFill>
                  <a:srgbClr val="FFFFFF"/>
                </a:solidFill>
                <a:latin typeface="Arial" pitchFamily="34" charset="0"/>
                <a:cs typeface="Arial" pitchFamily="34" charset="0"/>
              </a:rPr>
              <a:t>Majority born between ~1945-1965</a:t>
            </a:r>
          </a:p>
          <a:p>
            <a:r>
              <a:rPr lang="en-US" dirty="0" smtClean="0">
                <a:solidFill>
                  <a:srgbClr val="FFFFFF"/>
                </a:solidFill>
                <a:latin typeface="Arial" pitchFamily="34" charset="0"/>
                <a:cs typeface="Arial" pitchFamily="34" charset="0"/>
              </a:rPr>
              <a:t>Nearly twice as many men than women infected</a:t>
            </a:r>
          </a:p>
        </p:txBody>
      </p:sp>
      <p:sp>
        <p:nvSpPr>
          <p:cNvPr id="4" name="Line 4"/>
          <p:cNvSpPr>
            <a:spLocks noChangeShapeType="1"/>
          </p:cNvSpPr>
          <p:nvPr/>
        </p:nvSpPr>
        <p:spPr bwMode="auto">
          <a:xfrm>
            <a:off x="762000" y="16002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604838"/>
            <a:ext cx="7924800" cy="1143000"/>
          </a:xfrm>
        </p:spPr>
        <p:txBody>
          <a:bodyPr/>
          <a:lstStyle/>
          <a:p>
            <a:pPr eaLnBrk="1" hangingPunct="1">
              <a:lnSpc>
                <a:spcPct val="80000"/>
              </a:lnSpc>
            </a:pPr>
            <a:r>
              <a:rPr lang="en-US" sz="3600" b="1" dirty="0" smtClean="0">
                <a:solidFill>
                  <a:srgbClr val="FFFF00"/>
                </a:solidFill>
                <a:latin typeface="Arial" charset="0"/>
              </a:rPr>
              <a:t>Chronic Hepatitis C:  Factors Promoting Progression or Severity</a:t>
            </a:r>
            <a:r>
              <a:rPr lang="en-US" sz="3200" b="1" dirty="0" smtClean="0">
                <a:solidFill>
                  <a:srgbClr val="FFFF00"/>
                </a:solidFill>
                <a:latin typeface="Arial" charset="0"/>
              </a:rPr>
              <a:t> </a:t>
            </a:r>
            <a:r>
              <a:rPr lang="en-US" dirty="0" smtClean="0"/>
              <a:t> </a:t>
            </a:r>
          </a:p>
        </p:txBody>
      </p:sp>
      <p:sp>
        <p:nvSpPr>
          <p:cNvPr id="57347" name="Rectangle 3"/>
          <p:cNvSpPr>
            <a:spLocks noGrp="1" noChangeArrowheads="1"/>
          </p:cNvSpPr>
          <p:nvPr>
            <p:ph type="body" idx="1"/>
          </p:nvPr>
        </p:nvSpPr>
        <p:spPr>
          <a:xfrm>
            <a:off x="990600" y="2362200"/>
            <a:ext cx="7620000" cy="4267200"/>
          </a:xfrm>
        </p:spPr>
        <p:txBody>
          <a:bodyPr/>
          <a:lstStyle/>
          <a:p>
            <a:pPr eaLnBrk="1" hangingPunct="1">
              <a:lnSpc>
                <a:spcPct val="55000"/>
              </a:lnSpc>
              <a:buClr>
                <a:srgbClr val="FF0000"/>
              </a:buClr>
            </a:pPr>
            <a:r>
              <a:rPr lang="en-US" dirty="0" smtClean="0">
                <a:solidFill>
                  <a:srgbClr val="FFFFFF"/>
                </a:solidFill>
                <a:latin typeface="Arial" charset="0"/>
              </a:rPr>
              <a:t>Increased alcohol intake</a:t>
            </a:r>
          </a:p>
          <a:p>
            <a:pPr eaLnBrk="1" hangingPunct="1">
              <a:lnSpc>
                <a:spcPct val="55000"/>
              </a:lnSpc>
              <a:buClr>
                <a:srgbClr val="FF0000"/>
              </a:buClr>
            </a:pPr>
            <a:endParaRPr lang="en-US" dirty="0" smtClean="0">
              <a:solidFill>
                <a:srgbClr val="FFFFFF"/>
              </a:solidFill>
              <a:latin typeface="Arial" charset="0"/>
            </a:endParaRPr>
          </a:p>
          <a:p>
            <a:pPr eaLnBrk="1" hangingPunct="1">
              <a:lnSpc>
                <a:spcPct val="55000"/>
              </a:lnSpc>
              <a:buClr>
                <a:srgbClr val="FF0000"/>
              </a:buClr>
            </a:pPr>
            <a:r>
              <a:rPr lang="en-US" dirty="0" smtClean="0">
                <a:solidFill>
                  <a:srgbClr val="FFFFFF"/>
                </a:solidFill>
                <a:latin typeface="Arial" charset="0"/>
              </a:rPr>
              <a:t>Age &gt; 40 years at time of infection</a:t>
            </a:r>
          </a:p>
          <a:p>
            <a:pPr eaLnBrk="1" hangingPunct="1">
              <a:lnSpc>
                <a:spcPct val="55000"/>
              </a:lnSpc>
              <a:buClr>
                <a:srgbClr val="FF0000"/>
              </a:buClr>
            </a:pPr>
            <a:endParaRPr lang="en-US" dirty="0" smtClean="0">
              <a:solidFill>
                <a:srgbClr val="FFFFFF"/>
              </a:solidFill>
              <a:latin typeface="Arial" charset="0"/>
            </a:endParaRPr>
          </a:p>
          <a:p>
            <a:pPr eaLnBrk="1" hangingPunct="1">
              <a:lnSpc>
                <a:spcPct val="55000"/>
              </a:lnSpc>
              <a:buClr>
                <a:srgbClr val="FF0000"/>
              </a:buClr>
            </a:pPr>
            <a:r>
              <a:rPr lang="en-US" dirty="0" smtClean="0">
                <a:solidFill>
                  <a:srgbClr val="FFFFFF"/>
                </a:solidFill>
                <a:latin typeface="Arial" charset="0"/>
              </a:rPr>
              <a:t>HIV co-infection</a:t>
            </a:r>
          </a:p>
          <a:p>
            <a:pPr eaLnBrk="1" hangingPunct="1">
              <a:lnSpc>
                <a:spcPct val="55000"/>
              </a:lnSpc>
              <a:buClr>
                <a:srgbClr val="FF0000"/>
              </a:buClr>
              <a:buFontTx/>
              <a:buNone/>
            </a:pPr>
            <a:endParaRPr lang="en-US" dirty="0" smtClean="0">
              <a:solidFill>
                <a:srgbClr val="FFFFFF"/>
              </a:solidFill>
              <a:latin typeface="Arial" charset="0"/>
            </a:endParaRPr>
          </a:p>
          <a:p>
            <a:pPr eaLnBrk="1" hangingPunct="1">
              <a:lnSpc>
                <a:spcPct val="55000"/>
              </a:lnSpc>
              <a:buClr>
                <a:srgbClr val="FF0000"/>
              </a:buClr>
            </a:pPr>
            <a:r>
              <a:rPr lang="en-US" dirty="0" smtClean="0">
                <a:solidFill>
                  <a:srgbClr val="FFFFFF"/>
                </a:solidFill>
                <a:latin typeface="Arial" charset="0"/>
              </a:rPr>
              <a:t>Other</a:t>
            </a:r>
          </a:p>
          <a:p>
            <a:pPr lvl="1" eaLnBrk="1" hangingPunct="1">
              <a:lnSpc>
                <a:spcPct val="75000"/>
              </a:lnSpc>
              <a:buClr>
                <a:srgbClr val="FF9900"/>
              </a:buClr>
            </a:pPr>
            <a:r>
              <a:rPr lang="en-US" dirty="0" smtClean="0">
                <a:solidFill>
                  <a:srgbClr val="FFFFFF"/>
                </a:solidFill>
                <a:latin typeface="Arial" charset="0"/>
              </a:rPr>
              <a:t>Male gender?</a:t>
            </a:r>
          </a:p>
          <a:p>
            <a:pPr lvl="1" eaLnBrk="1" hangingPunct="1">
              <a:lnSpc>
                <a:spcPct val="75000"/>
              </a:lnSpc>
              <a:buClr>
                <a:srgbClr val="FF9900"/>
              </a:buClr>
            </a:pPr>
            <a:r>
              <a:rPr lang="en-US" dirty="0" smtClean="0">
                <a:solidFill>
                  <a:srgbClr val="FFFFFF"/>
                </a:solidFill>
                <a:latin typeface="Arial" charset="0"/>
              </a:rPr>
              <a:t>Chronic HBV co-infection?</a:t>
            </a:r>
            <a:endParaRPr lang="en-US" dirty="0" smtClean="0">
              <a:solidFill>
                <a:srgbClr val="FFFFFF"/>
              </a:solidFill>
            </a:endParaRPr>
          </a:p>
        </p:txBody>
      </p:sp>
      <p:sp>
        <p:nvSpPr>
          <p:cNvPr id="57348" name="Line 4"/>
          <p:cNvSpPr>
            <a:spLocks noChangeShapeType="1"/>
          </p:cNvSpPr>
          <p:nvPr/>
        </p:nvSpPr>
        <p:spPr bwMode="auto">
          <a:xfrm>
            <a:off x="762000" y="17526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58371"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58372"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58373"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58374"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58375"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58376" name="Rectangle 8"/>
          <p:cNvSpPr>
            <a:spLocks noChangeArrowheads="1"/>
          </p:cNvSpPr>
          <p:nvPr/>
        </p:nvSpPr>
        <p:spPr bwMode="auto">
          <a:xfrm>
            <a:off x="685800" y="1676400"/>
            <a:ext cx="8153400" cy="4953000"/>
          </a:xfrm>
          <a:prstGeom prst="rect">
            <a:avLst/>
          </a:prstGeom>
          <a:noFill/>
          <a:ln w="12700">
            <a:noFill/>
            <a:miter lim="800000"/>
            <a:headEnd/>
            <a:tailEnd/>
          </a:ln>
        </p:spPr>
        <p:txBody>
          <a:bodyPr lIns="90488" tIns="44450" rIns="90488" bIns="44450"/>
          <a:lstStyle/>
          <a:p>
            <a:pPr marL="342900" indent="-342900" algn="l" eaLnBrk="0" hangingPunct="0">
              <a:lnSpc>
                <a:spcPct val="120000"/>
              </a:lnSpc>
              <a:spcBef>
                <a:spcPct val="20000"/>
              </a:spcBef>
              <a:buClr>
                <a:srgbClr val="FF5008"/>
              </a:buClr>
              <a:buSzPct val="100000"/>
            </a:pPr>
            <a:r>
              <a:rPr lang="en-US" sz="2800" dirty="0"/>
              <a:t>Exposure to blood of an HCV-infected person through:</a:t>
            </a:r>
          </a:p>
          <a:p>
            <a:pPr marL="342900" indent="-342900" algn="l" eaLnBrk="0" hangingPunct="0">
              <a:lnSpc>
                <a:spcPct val="120000"/>
              </a:lnSpc>
              <a:spcBef>
                <a:spcPct val="20000"/>
              </a:spcBef>
              <a:buClr>
                <a:srgbClr val="FF5008"/>
              </a:buClr>
              <a:buSzPct val="100000"/>
              <a:buFontTx/>
              <a:buChar char="•"/>
            </a:pPr>
            <a:r>
              <a:rPr lang="en-US" sz="2800" b="0" dirty="0"/>
              <a:t>Illegal injecting drug use</a:t>
            </a:r>
          </a:p>
          <a:p>
            <a:pPr marL="342900" indent="-342900" algn="l" eaLnBrk="0" hangingPunct="0">
              <a:lnSpc>
                <a:spcPct val="120000"/>
              </a:lnSpc>
              <a:spcBef>
                <a:spcPct val="20000"/>
              </a:spcBef>
              <a:buClr>
                <a:srgbClr val="FF5008"/>
              </a:buClr>
              <a:buSzPct val="100000"/>
              <a:buFontTx/>
              <a:buChar char="•"/>
            </a:pPr>
            <a:r>
              <a:rPr lang="en-US" sz="2800" b="0" dirty="0"/>
              <a:t>Transfusion or transplant from infected donor</a:t>
            </a:r>
          </a:p>
          <a:p>
            <a:pPr marL="342900" indent="-342900" algn="l" eaLnBrk="0" hangingPunct="0">
              <a:lnSpc>
                <a:spcPct val="120000"/>
              </a:lnSpc>
              <a:spcBef>
                <a:spcPct val="20000"/>
              </a:spcBef>
              <a:buClr>
                <a:srgbClr val="FF5008"/>
              </a:buClr>
              <a:buSzPct val="100000"/>
              <a:buFontTx/>
              <a:buChar char="•"/>
            </a:pPr>
            <a:r>
              <a:rPr lang="en-US" sz="2800" b="0" dirty="0"/>
              <a:t>Chronic hemodialysis </a:t>
            </a:r>
          </a:p>
          <a:p>
            <a:pPr marL="342900" indent="-342900" algn="l" eaLnBrk="0" hangingPunct="0">
              <a:lnSpc>
                <a:spcPct val="120000"/>
              </a:lnSpc>
              <a:spcBef>
                <a:spcPct val="20000"/>
              </a:spcBef>
              <a:buClr>
                <a:srgbClr val="FF5008"/>
              </a:buClr>
              <a:buSzPct val="100000"/>
              <a:buFontTx/>
              <a:buChar char="•"/>
            </a:pPr>
            <a:r>
              <a:rPr lang="en-US" sz="2800" b="0" dirty="0"/>
              <a:t>Injuries with contaminated needles/sharps</a:t>
            </a:r>
          </a:p>
          <a:p>
            <a:pPr marL="342900" indent="-342900" algn="l" eaLnBrk="0" hangingPunct="0">
              <a:lnSpc>
                <a:spcPct val="120000"/>
              </a:lnSpc>
              <a:spcBef>
                <a:spcPct val="20000"/>
              </a:spcBef>
              <a:buClr>
                <a:srgbClr val="FF5008"/>
              </a:buClr>
              <a:buSzPct val="100000"/>
              <a:buFontTx/>
              <a:buChar char="•"/>
            </a:pPr>
            <a:r>
              <a:rPr lang="en-US" sz="2800" b="0" dirty="0"/>
              <a:t>Sex (inefficient</a:t>
            </a:r>
            <a:r>
              <a:rPr lang="en-US" sz="2800" b="0" dirty="0" smtClean="0"/>
              <a:t>); </a:t>
            </a:r>
            <a:r>
              <a:rPr lang="en-US" sz="2800" b="0" dirty="0"/>
              <a:t>household (rare) </a:t>
            </a:r>
          </a:p>
          <a:p>
            <a:pPr marL="342900" indent="-342900" algn="l" eaLnBrk="0" hangingPunct="0">
              <a:lnSpc>
                <a:spcPct val="120000"/>
              </a:lnSpc>
              <a:spcBef>
                <a:spcPct val="20000"/>
              </a:spcBef>
              <a:buClr>
                <a:srgbClr val="FF5008"/>
              </a:buClr>
              <a:buSzPct val="100000"/>
              <a:buFontTx/>
              <a:buChar char="•"/>
            </a:pPr>
            <a:r>
              <a:rPr lang="en-US" sz="2800" b="0" dirty="0"/>
              <a:t>Birth to HCV-infected mother</a:t>
            </a:r>
          </a:p>
        </p:txBody>
      </p:sp>
      <p:sp>
        <p:nvSpPr>
          <p:cNvPr id="58377" name="Rectangle 9"/>
          <p:cNvSpPr>
            <a:spLocks noChangeArrowheads="1"/>
          </p:cNvSpPr>
          <p:nvPr/>
        </p:nvSpPr>
        <p:spPr bwMode="auto">
          <a:xfrm>
            <a:off x="576263" y="457200"/>
            <a:ext cx="8262937" cy="914400"/>
          </a:xfrm>
          <a:prstGeom prst="rect">
            <a:avLst/>
          </a:prstGeom>
          <a:noFill/>
          <a:ln w="12700">
            <a:noFill/>
            <a:miter lim="800000"/>
            <a:headEnd/>
            <a:tailEnd/>
          </a:ln>
        </p:spPr>
        <p:txBody>
          <a:bodyPr lIns="90488" tIns="44450" rIns="90488" bIns="44450" anchor="ctr"/>
          <a:lstStyle/>
          <a:p>
            <a:pPr eaLnBrk="0" hangingPunct="0"/>
            <a:r>
              <a:rPr lang="en-US" b="0" dirty="0">
                <a:solidFill>
                  <a:srgbClr val="FE9B03"/>
                </a:solidFill>
                <a:latin typeface="ZapfHumnst BT" charset="0"/>
              </a:rPr>
              <a:t/>
            </a:r>
            <a:br>
              <a:rPr lang="en-US" b="0" dirty="0">
                <a:solidFill>
                  <a:srgbClr val="FE9B03"/>
                </a:solidFill>
                <a:latin typeface="ZapfHumnst BT" charset="0"/>
              </a:rPr>
            </a:br>
            <a:endParaRPr lang="en-US" b="0" dirty="0">
              <a:solidFill>
                <a:srgbClr val="FE9B03"/>
              </a:solidFill>
              <a:latin typeface="ZapfHumnst BT" charset="0"/>
            </a:endParaRPr>
          </a:p>
        </p:txBody>
      </p:sp>
      <p:sp>
        <p:nvSpPr>
          <p:cNvPr id="58378" name="Text Box 10"/>
          <p:cNvSpPr txBox="1">
            <a:spLocks noChangeArrowheads="1"/>
          </p:cNvSpPr>
          <p:nvPr/>
        </p:nvSpPr>
        <p:spPr bwMode="auto">
          <a:xfrm>
            <a:off x="1435100" y="201613"/>
            <a:ext cx="6661150" cy="1190625"/>
          </a:xfrm>
          <a:prstGeom prst="rect">
            <a:avLst/>
          </a:prstGeom>
          <a:noFill/>
          <a:ln w="9525">
            <a:noFill/>
            <a:miter lim="800000"/>
            <a:headEnd/>
            <a:tailEnd/>
          </a:ln>
        </p:spPr>
        <p:txBody>
          <a:bodyPr wrap="none">
            <a:spAutoFit/>
          </a:bodyPr>
          <a:lstStyle/>
          <a:p>
            <a:pPr eaLnBrk="0" hangingPunct="0"/>
            <a:r>
              <a:rPr lang="en-US" sz="3600" dirty="0">
                <a:solidFill>
                  <a:srgbClr val="FFFF00"/>
                </a:solidFill>
              </a:rPr>
              <a:t>Risk Factors Associated with </a:t>
            </a:r>
          </a:p>
          <a:p>
            <a:pPr eaLnBrk="0" hangingPunct="0"/>
            <a:r>
              <a:rPr lang="en-US" sz="3600" dirty="0">
                <a:solidFill>
                  <a:srgbClr val="FFFF00"/>
                </a:solidFill>
              </a:rPr>
              <a:t>Transmission of HCV</a:t>
            </a:r>
          </a:p>
        </p:txBody>
      </p:sp>
      <p:sp>
        <p:nvSpPr>
          <p:cNvPr id="12" name="Line 4"/>
          <p:cNvSpPr>
            <a:spLocks noChangeShapeType="1"/>
          </p:cNvSpPr>
          <p:nvPr/>
        </p:nvSpPr>
        <p:spPr bwMode="auto">
          <a:xfrm>
            <a:off x="762000" y="13716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ChangeArrowheads="1"/>
          </p:cNvSpPr>
          <p:nvPr/>
        </p:nvSpPr>
        <p:spPr bwMode="auto">
          <a:xfrm>
            <a:off x="1" y="381000"/>
            <a:ext cx="9144000" cy="1600200"/>
          </a:xfrm>
          <a:prstGeom prst="rect">
            <a:avLst/>
          </a:prstGeom>
          <a:noFill/>
          <a:ln w="9525">
            <a:noFill/>
            <a:miter lim="800000"/>
            <a:headEnd/>
            <a:tailEnd/>
          </a:ln>
        </p:spPr>
        <p:txBody>
          <a:bodyPr anchor="ctr"/>
          <a:lstStyle/>
          <a:p>
            <a:r>
              <a:rPr lang="en-US" sz="3600" dirty="0">
                <a:solidFill>
                  <a:srgbClr val="FFFF00"/>
                </a:solidFill>
              </a:rPr>
              <a:t>Relative Importance of Risk Factors for Hepatitis C</a:t>
            </a:r>
            <a:br>
              <a:rPr lang="en-US" sz="3600" dirty="0">
                <a:solidFill>
                  <a:srgbClr val="FFFF00"/>
                </a:solidFill>
              </a:rPr>
            </a:br>
            <a:r>
              <a:rPr lang="en-US" sz="3600" dirty="0">
                <a:solidFill>
                  <a:srgbClr val="FFFF00"/>
                </a:solidFill>
              </a:rPr>
              <a:t> Remote and Recent Infection</a:t>
            </a:r>
          </a:p>
        </p:txBody>
      </p:sp>
      <p:pic>
        <p:nvPicPr>
          <p:cNvPr id="14341" name="Picture 3" descr="cdclogo_solid_bw"/>
          <p:cNvPicPr>
            <a:picLocks noChangeAspect="1" noChangeArrowheads="1"/>
          </p:cNvPicPr>
          <p:nvPr/>
        </p:nvPicPr>
        <p:blipFill>
          <a:blip r:embed="rId3" cstate="print"/>
          <a:srcRect t="5403" r="5405"/>
          <a:stretch>
            <a:fillRect/>
          </a:stretch>
        </p:blipFill>
        <p:spPr bwMode="auto">
          <a:xfrm>
            <a:off x="8229600" y="6334125"/>
            <a:ext cx="914400" cy="523875"/>
          </a:xfrm>
          <a:prstGeom prst="rect">
            <a:avLst/>
          </a:prstGeom>
          <a:noFill/>
          <a:ln w="9525">
            <a:noFill/>
            <a:miter lim="800000"/>
            <a:headEnd/>
            <a:tailEnd/>
          </a:ln>
        </p:spPr>
      </p:pic>
      <p:grpSp>
        <p:nvGrpSpPr>
          <p:cNvPr id="14342" name="Group 22"/>
          <p:cNvGrpSpPr>
            <a:grpSpLocks/>
          </p:cNvGrpSpPr>
          <p:nvPr/>
        </p:nvGrpSpPr>
        <p:grpSpPr bwMode="auto">
          <a:xfrm>
            <a:off x="0" y="2587624"/>
            <a:ext cx="9144000" cy="4137026"/>
            <a:chOff x="0" y="1584"/>
            <a:chExt cx="5760" cy="2606"/>
          </a:xfrm>
        </p:grpSpPr>
        <p:graphicFrame>
          <p:nvGraphicFramePr>
            <p:cNvPr id="14338" name="Object 5"/>
            <p:cNvGraphicFramePr>
              <a:graphicFrameLocks noChangeAspect="1"/>
            </p:cNvGraphicFramePr>
            <p:nvPr/>
          </p:nvGraphicFramePr>
          <p:xfrm>
            <a:off x="576" y="2210"/>
            <a:ext cx="2384" cy="1616"/>
          </p:xfrm>
          <a:graphic>
            <a:graphicData uri="http://schemas.openxmlformats.org/presentationml/2006/ole">
              <p:oleObj spid="_x0000_s14338" name="Chart" r:id="rId4" imgW="10771200" imgH="7200000" progId="MSGraph.Chart.8">
                <p:embed followColorScheme="full"/>
              </p:oleObj>
            </a:graphicData>
          </a:graphic>
        </p:graphicFrame>
        <p:sp>
          <p:nvSpPr>
            <p:cNvPr id="14344" name="Text Box 6"/>
            <p:cNvSpPr txBox="1">
              <a:spLocks noChangeArrowheads="1"/>
            </p:cNvSpPr>
            <p:nvPr/>
          </p:nvSpPr>
          <p:spPr bwMode="auto">
            <a:xfrm>
              <a:off x="0" y="1584"/>
              <a:ext cx="5568" cy="291"/>
            </a:xfrm>
            <a:prstGeom prst="rect">
              <a:avLst/>
            </a:prstGeom>
            <a:noFill/>
            <a:ln w="9525">
              <a:noFill/>
              <a:miter lim="800000"/>
              <a:headEnd/>
              <a:tailEnd/>
            </a:ln>
          </p:spPr>
          <p:txBody>
            <a:bodyPr wrap="square">
              <a:spAutoFit/>
            </a:bodyPr>
            <a:lstStyle/>
            <a:p>
              <a:pPr algn="l" eaLnBrk="0" hangingPunct="0"/>
              <a:r>
                <a:rPr lang="en-US" sz="2400" dirty="0">
                  <a:solidFill>
                    <a:srgbClr val="FF9933"/>
                  </a:solidFill>
                  <a:latin typeface="Times New Roman" pitchFamily="18" charset="0"/>
                </a:rPr>
                <a:t>     </a:t>
              </a:r>
              <a:r>
                <a:rPr lang="en-US" sz="2400" dirty="0">
                  <a:solidFill>
                    <a:srgbClr val="FFCC00"/>
                  </a:solidFill>
                </a:rPr>
                <a:t>Remote </a:t>
              </a:r>
              <a:r>
                <a:rPr lang="en-US" sz="2400" b="0" dirty="0" smtClean="0">
                  <a:solidFill>
                    <a:srgbClr val="FFCC00"/>
                  </a:solidFill>
                </a:rPr>
                <a:t>(</a:t>
              </a:r>
              <a:r>
                <a:rPr lang="en-US" sz="2400" b="0" dirty="0" smtClean="0">
                  <a:solidFill>
                    <a:srgbClr val="FFCC00"/>
                  </a:solidFill>
                  <a:sym typeface="WP MathA" pitchFamily="2" charset="2"/>
                </a:rPr>
                <a:t>&gt;</a:t>
              </a:r>
              <a:r>
                <a:rPr lang="en-US" sz="2400" b="0" dirty="0" smtClean="0">
                  <a:solidFill>
                    <a:srgbClr val="FFCC00"/>
                  </a:solidFill>
                </a:rPr>
                <a:t>20 </a:t>
              </a:r>
              <a:r>
                <a:rPr lang="en-US" sz="2400" b="0" dirty="0">
                  <a:solidFill>
                    <a:srgbClr val="FFCC00"/>
                  </a:solidFill>
                </a:rPr>
                <a:t>yrs ago)</a:t>
              </a:r>
              <a:r>
                <a:rPr lang="en-US" sz="2400" dirty="0">
                  <a:solidFill>
                    <a:srgbClr val="FFCC00"/>
                  </a:solidFill>
                </a:rPr>
                <a:t>       </a:t>
              </a:r>
              <a:r>
                <a:rPr lang="en-US" sz="2400" dirty="0" smtClean="0">
                  <a:solidFill>
                    <a:srgbClr val="FFCC00"/>
                  </a:solidFill>
                </a:rPr>
                <a:t>	           </a:t>
              </a:r>
              <a:r>
                <a:rPr lang="en-US" sz="2400" dirty="0">
                  <a:solidFill>
                    <a:srgbClr val="FFCC00"/>
                  </a:solidFill>
                </a:rPr>
                <a:t>Recent </a:t>
              </a:r>
              <a:r>
                <a:rPr lang="en-US" sz="2400" b="0" dirty="0" smtClean="0">
                  <a:solidFill>
                    <a:srgbClr val="FFCC00"/>
                  </a:solidFill>
                </a:rPr>
                <a:t>(&lt;20 </a:t>
              </a:r>
              <a:r>
                <a:rPr lang="en-US" sz="2400" b="0" dirty="0">
                  <a:solidFill>
                    <a:srgbClr val="FFCC00"/>
                  </a:solidFill>
                </a:rPr>
                <a:t>yrs ago)</a:t>
              </a:r>
              <a:endParaRPr lang="en-US" sz="2400" b="0" dirty="0">
                <a:solidFill>
                  <a:srgbClr val="FF9933"/>
                </a:solidFill>
              </a:endParaRPr>
            </a:p>
          </p:txBody>
        </p:sp>
        <p:sp>
          <p:nvSpPr>
            <p:cNvPr id="14345" name="Text Box 7"/>
            <p:cNvSpPr txBox="1">
              <a:spLocks noChangeArrowheads="1"/>
            </p:cNvSpPr>
            <p:nvPr/>
          </p:nvSpPr>
          <p:spPr bwMode="auto">
            <a:xfrm>
              <a:off x="96" y="2354"/>
              <a:ext cx="955" cy="252"/>
            </a:xfrm>
            <a:prstGeom prst="rect">
              <a:avLst/>
            </a:prstGeom>
            <a:noFill/>
            <a:ln w="9525">
              <a:noFill/>
              <a:miter lim="800000"/>
              <a:headEnd/>
              <a:tailEnd/>
            </a:ln>
          </p:spPr>
          <p:txBody>
            <a:bodyPr wrap="none">
              <a:spAutoFit/>
            </a:bodyPr>
            <a:lstStyle/>
            <a:p>
              <a:pPr algn="l" eaLnBrk="0" hangingPunct="0"/>
              <a:r>
                <a:rPr lang="en-US" sz="2000" b="0" dirty="0"/>
                <a:t>Transfusion</a:t>
              </a:r>
            </a:p>
          </p:txBody>
        </p:sp>
        <p:graphicFrame>
          <p:nvGraphicFramePr>
            <p:cNvPr id="14339" name="Object 8"/>
            <p:cNvGraphicFramePr>
              <a:graphicFrameLocks noChangeAspect="1"/>
            </p:cNvGraphicFramePr>
            <p:nvPr/>
          </p:nvGraphicFramePr>
          <p:xfrm>
            <a:off x="3376" y="2210"/>
            <a:ext cx="2384" cy="1616"/>
          </p:xfrm>
          <a:graphic>
            <a:graphicData uri="http://schemas.openxmlformats.org/presentationml/2006/ole">
              <p:oleObj spid="_x0000_s14339" name="Chart" r:id="rId5" imgW="10771200" imgH="7200000" progId="MSGraph.Chart.8">
                <p:embed followColorScheme="full"/>
              </p:oleObj>
            </a:graphicData>
          </a:graphic>
        </p:graphicFrame>
        <p:sp>
          <p:nvSpPr>
            <p:cNvPr id="14346" name="Text Box 9"/>
            <p:cNvSpPr txBox="1">
              <a:spLocks noChangeArrowheads="1"/>
            </p:cNvSpPr>
            <p:nvPr/>
          </p:nvSpPr>
          <p:spPr bwMode="auto">
            <a:xfrm>
              <a:off x="3360" y="3458"/>
              <a:ext cx="632" cy="250"/>
            </a:xfrm>
            <a:prstGeom prst="rect">
              <a:avLst/>
            </a:prstGeom>
            <a:noFill/>
            <a:ln w="9525">
              <a:noFill/>
              <a:miter lim="800000"/>
              <a:headEnd/>
              <a:tailEnd/>
            </a:ln>
          </p:spPr>
          <p:txBody>
            <a:bodyPr wrap="none">
              <a:spAutoFit/>
            </a:bodyPr>
            <a:lstStyle/>
            <a:p>
              <a:pPr algn="l" eaLnBrk="0" hangingPunct="0"/>
              <a:r>
                <a:rPr lang="en-US" sz="2000" b="0" dirty="0"/>
                <a:t>Sexual</a:t>
              </a:r>
            </a:p>
          </p:txBody>
        </p:sp>
        <p:sp>
          <p:nvSpPr>
            <p:cNvPr id="14347" name="Text Box 10"/>
            <p:cNvSpPr txBox="1">
              <a:spLocks noChangeArrowheads="1"/>
            </p:cNvSpPr>
            <p:nvPr/>
          </p:nvSpPr>
          <p:spPr bwMode="auto">
            <a:xfrm>
              <a:off x="2976" y="2786"/>
              <a:ext cx="604" cy="250"/>
            </a:xfrm>
            <a:prstGeom prst="rect">
              <a:avLst/>
            </a:prstGeom>
            <a:noFill/>
            <a:ln w="9525">
              <a:noFill/>
              <a:miter lim="800000"/>
              <a:headEnd/>
              <a:tailEnd/>
            </a:ln>
          </p:spPr>
          <p:txBody>
            <a:bodyPr wrap="none">
              <a:spAutoFit/>
            </a:bodyPr>
            <a:lstStyle/>
            <a:p>
              <a:pPr algn="l" eaLnBrk="0" hangingPunct="0"/>
              <a:r>
                <a:rPr lang="en-US" sz="2000" b="0" dirty="0"/>
                <a:t>Other*</a:t>
              </a:r>
            </a:p>
          </p:txBody>
        </p:sp>
        <p:sp>
          <p:nvSpPr>
            <p:cNvPr id="14348" name="Text Box 11"/>
            <p:cNvSpPr txBox="1">
              <a:spLocks noChangeArrowheads="1"/>
            </p:cNvSpPr>
            <p:nvPr/>
          </p:nvSpPr>
          <p:spPr bwMode="auto">
            <a:xfrm>
              <a:off x="2928" y="2498"/>
              <a:ext cx="791" cy="252"/>
            </a:xfrm>
            <a:prstGeom prst="rect">
              <a:avLst/>
            </a:prstGeom>
            <a:noFill/>
            <a:ln w="9525">
              <a:noFill/>
              <a:miter lim="800000"/>
              <a:headEnd/>
              <a:tailEnd/>
            </a:ln>
          </p:spPr>
          <p:txBody>
            <a:bodyPr wrap="none">
              <a:spAutoFit/>
            </a:bodyPr>
            <a:lstStyle/>
            <a:p>
              <a:pPr algn="l" eaLnBrk="0" hangingPunct="0"/>
              <a:r>
                <a:rPr lang="en-US" sz="2000" b="0" dirty="0"/>
                <a:t>Unknown</a:t>
              </a:r>
            </a:p>
          </p:txBody>
        </p:sp>
        <p:sp>
          <p:nvSpPr>
            <p:cNvPr id="14349" name="Rectangle 12"/>
            <p:cNvSpPr>
              <a:spLocks noChangeArrowheads="1"/>
            </p:cNvSpPr>
            <p:nvPr/>
          </p:nvSpPr>
          <p:spPr bwMode="auto">
            <a:xfrm>
              <a:off x="3024" y="2258"/>
              <a:ext cx="955" cy="252"/>
            </a:xfrm>
            <a:prstGeom prst="rect">
              <a:avLst/>
            </a:prstGeom>
            <a:noFill/>
            <a:ln w="9525">
              <a:noFill/>
              <a:miter lim="800000"/>
              <a:headEnd/>
              <a:tailEnd/>
            </a:ln>
          </p:spPr>
          <p:txBody>
            <a:bodyPr wrap="none">
              <a:spAutoFit/>
            </a:bodyPr>
            <a:lstStyle/>
            <a:p>
              <a:pPr algn="l" eaLnBrk="0" hangingPunct="0"/>
              <a:r>
                <a:rPr lang="en-US" sz="2000" b="0" dirty="0"/>
                <a:t>Transfusion</a:t>
              </a:r>
            </a:p>
          </p:txBody>
        </p:sp>
        <p:sp>
          <p:nvSpPr>
            <p:cNvPr id="14350" name="Text Box 13"/>
            <p:cNvSpPr txBox="1">
              <a:spLocks noChangeArrowheads="1"/>
            </p:cNvSpPr>
            <p:nvPr/>
          </p:nvSpPr>
          <p:spPr bwMode="auto">
            <a:xfrm>
              <a:off x="4231" y="2162"/>
              <a:ext cx="1445" cy="252"/>
            </a:xfrm>
            <a:prstGeom prst="rect">
              <a:avLst/>
            </a:prstGeom>
            <a:noFill/>
            <a:ln w="9525">
              <a:noFill/>
              <a:miter lim="800000"/>
              <a:headEnd/>
              <a:tailEnd/>
            </a:ln>
          </p:spPr>
          <p:txBody>
            <a:bodyPr wrap="none">
              <a:spAutoFit/>
            </a:bodyPr>
            <a:lstStyle/>
            <a:p>
              <a:pPr algn="l" eaLnBrk="0" hangingPunct="0"/>
              <a:r>
                <a:rPr lang="en-US" sz="2000" b="0" dirty="0"/>
                <a:t>Injection Drug Use</a:t>
              </a:r>
            </a:p>
          </p:txBody>
        </p:sp>
        <p:sp>
          <p:nvSpPr>
            <p:cNvPr id="14351" name="Rectangle 14"/>
            <p:cNvSpPr>
              <a:spLocks noChangeArrowheads="1"/>
            </p:cNvSpPr>
            <p:nvPr/>
          </p:nvSpPr>
          <p:spPr bwMode="auto">
            <a:xfrm>
              <a:off x="0" y="2930"/>
              <a:ext cx="791" cy="252"/>
            </a:xfrm>
            <a:prstGeom prst="rect">
              <a:avLst/>
            </a:prstGeom>
            <a:noFill/>
            <a:ln w="9525">
              <a:noFill/>
              <a:miter lim="800000"/>
              <a:headEnd/>
              <a:tailEnd/>
            </a:ln>
          </p:spPr>
          <p:txBody>
            <a:bodyPr wrap="none">
              <a:spAutoFit/>
            </a:bodyPr>
            <a:lstStyle/>
            <a:p>
              <a:pPr algn="l" eaLnBrk="0" hangingPunct="0"/>
              <a:r>
                <a:rPr lang="en-US" sz="2000" b="0" dirty="0"/>
                <a:t>Unknown</a:t>
              </a:r>
            </a:p>
          </p:txBody>
        </p:sp>
        <p:sp>
          <p:nvSpPr>
            <p:cNvPr id="14352" name="Rectangle 15"/>
            <p:cNvSpPr>
              <a:spLocks noChangeArrowheads="1"/>
            </p:cNvSpPr>
            <p:nvPr/>
          </p:nvSpPr>
          <p:spPr bwMode="auto">
            <a:xfrm>
              <a:off x="720" y="3458"/>
              <a:ext cx="604" cy="250"/>
            </a:xfrm>
            <a:prstGeom prst="rect">
              <a:avLst/>
            </a:prstGeom>
            <a:noFill/>
            <a:ln w="9525">
              <a:noFill/>
              <a:miter lim="800000"/>
              <a:headEnd/>
              <a:tailEnd/>
            </a:ln>
          </p:spPr>
          <p:txBody>
            <a:bodyPr wrap="none">
              <a:spAutoFit/>
            </a:bodyPr>
            <a:lstStyle/>
            <a:p>
              <a:pPr algn="l" eaLnBrk="0" hangingPunct="0"/>
              <a:r>
                <a:rPr lang="en-US" sz="2000" b="0" dirty="0"/>
                <a:t>Other*</a:t>
              </a:r>
            </a:p>
          </p:txBody>
        </p:sp>
        <p:sp>
          <p:nvSpPr>
            <p:cNvPr id="14353" name="Rectangle 16"/>
            <p:cNvSpPr>
              <a:spLocks noChangeArrowheads="1"/>
            </p:cNvSpPr>
            <p:nvPr/>
          </p:nvSpPr>
          <p:spPr bwMode="auto">
            <a:xfrm>
              <a:off x="1584" y="3554"/>
              <a:ext cx="632" cy="250"/>
            </a:xfrm>
            <a:prstGeom prst="rect">
              <a:avLst/>
            </a:prstGeom>
            <a:noFill/>
            <a:ln w="9525">
              <a:noFill/>
              <a:miter lim="800000"/>
              <a:headEnd/>
              <a:tailEnd/>
            </a:ln>
          </p:spPr>
          <p:txBody>
            <a:bodyPr wrap="none">
              <a:spAutoFit/>
            </a:bodyPr>
            <a:lstStyle/>
            <a:p>
              <a:pPr algn="l" eaLnBrk="0" hangingPunct="0"/>
              <a:r>
                <a:rPr lang="en-US" sz="2000" b="0" dirty="0"/>
                <a:t>Sexual</a:t>
              </a:r>
            </a:p>
          </p:txBody>
        </p:sp>
        <p:sp>
          <p:nvSpPr>
            <p:cNvPr id="14354" name="Rectangle 17"/>
            <p:cNvSpPr>
              <a:spLocks noChangeArrowheads="1"/>
            </p:cNvSpPr>
            <p:nvPr/>
          </p:nvSpPr>
          <p:spPr bwMode="auto">
            <a:xfrm>
              <a:off x="1344" y="2210"/>
              <a:ext cx="1445" cy="252"/>
            </a:xfrm>
            <a:prstGeom prst="rect">
              <a:avLst/>
            </a:prstGeom>
            <a:noFill/>
            <a:ln w="9525">
              <a:noFill/>
              <a:miter lim="800000"/>
              <a:headEnd/>
              <a:tailEnd/>
            </a:ln>
          </p:spPr>
          <p:txBody>
            <a:bodyPr wrap="none">
              <a:spAutoFit/>
            </a:bodyPr>
            <a:lstStyle/>
            <a:p>
              <a:pPr algn="l" eaLnBrk="0" hangingPunct="0"/>
              <a:r>
                <a:rPr lang="en-US" sz="2000" b="0" dirty="0"/>
                <a:t>Injection Drug Use</a:t>
              </a:r>
            </a:p>
          </p:txBody>
        </p:sp>
        <p:sp>
          <p:nvSpPr>
            <p:cNvPr id="14355" name="Text Box 18"/>
            <p:cNvSpPr txBox="1">
              <a:spLocks noChangeArrowheads="1"/>
            </p:cNvSpPr>
            <p:nvPr/>
          </p:nvSpPr>
          <p:spPr bwMode="auto">
            <a:xfrm>
              <a:off x="288" y="3938"/>
              <a:ext cx="2774" cy="252"/>
            </a:xfrm>
            <a:prstGeom prst="rect">
              <a:avLst/>
            </a:prstGeom>
            <a:noFill/>
            <a:ln w="9525">
              <a:noFill/>
              <a:miter lim="800000"/>
              <a:headEnd/>
              <a:tailEnd/>
            </a:ln>
          </p:spPr>
          <p:txBody>
            <a:bodyPr wrap="none" anchor="ctr">
              <a:spAutoFit/>
            </a:bodyPr>
            <a:lstStyle/>
            <a:p>
              <a:pPr algn="l" eaLnBrk="0" hangingPunct="0"/>
              <a:r>
                <a:rPr lang="en-US" sz="2000" dirty="0"/>
                <a:t>* </a:t>
              </a:r>
              <a:r>
                <a:rPr lang="en-US" sz="2000" b="0" dirty="0"/>
                <a:t>Nosocomial, occupational, perinatal</a:t>
              </a:r>
            </a:p>
          </p:txBody>
        </p:sp>
        <p:sp>
          <p:nvSpPr>
            <p:cNvPr id="14356" name="Line 19"/>
            <p:cNvSpPr>
              <a:spLocks noChangeShapeType="1"/>
            </p:cNvSpPr>
            <p:nvPr/>
          </p:nvSpPr>
          <p:spPr bwMode="auto">
            <a:xfrm>
              <a:off x="330" y="1920"/>
              <a:ext cx="2214" cy="0"/>
            </a:xfrm>
            <a:prstGeom prst="line">
              <a:avLst/>
            </a:prstGeom>
            <a:noFill/>
            <a:ln w="9525">
              <a:solidFill>
                <a:srgbClr val="FFFFFF"/>
              </a:solidFill>
              <a:round/>
              <a:headEnd/>
              <a:tailEnd/>
            </a:ln>
          </p:spPr>
          <p:txBody>
            <a:bodyPr/>
            <a:lstStyle/>
            <a:p>
              <a:endParaRPr lang="en-US" dirty="0"/>
            </a:p>
          </p:txBody>
        </p:sp>
        <p:sp>
          <p:nvSpPr>
            <p:cNvPr id="14357" name="Line 20"/>
            <p:cNvSpPr>
              <a:spLocks noChangeShapeType="1"/>
            </p:cNvSpPr>
            <p:nvPr/>
          </p:nvSpPr>
          <p:spPr bwMode="auto">
            <a:xfrm>
              <a:off x="3360" y="1922"/>
              <a:ext cx="2078" cy="0"/>
            </a:xfrm>
            <a:prstGeom prst="line">
              <a:avLst/>
            </a:prstGeom>
            <a:noFill/>
            <a:ln w="9525">
              <a:solidFill>
                <a:srgbClr val="FFFFFF"/>
              </a:solidFill>
              <a:round/>
              <a:headEnd/>
              <a:tailEnd/>
            </a:ln>
          </p:spPr>
          <p:txBody>
            <a:bodyPr/>
            <a:lstStyle/>
            <a:p>
              <a:endParaRPr lang="en-US" dirty="0"/>
            </a:p>
          </p:txBody>
        </p:sp>
      </p:grpSp>
      <p:sp>
        <p:nvSpPr>
          <p:cNvPr id="22" name="Line 4"/>
          <p:cNvSpPr>
            <a:spLocks noChangeShapeType="1"/>
          </p:cNvSpPr>
          <p:nvPr/>
        </p:nvSpPr>
        <p:spPr bwMode="auto">
          <a:xfrm>
            <a:off x="762000" y="21336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
            <a:ext cx="9144000" cy="1006475"/>
          </a:xfrm>
          <a:prstGeom prst="rect">
            <a:avLst/>
          </a:prstGeom>
          <a:noFill/>
        </p:spPr>
        <p:txBody>
          <a:bodyPr lIns="92075" tIns="46038" rIns="92075" bIns="46038"/>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FF00"/>
                </a:solidFill>
                <a:effectLst/>
                <a:uLnTx/>
                <a:uFillTx/>
                <a:latin typeface="Arial" charset="0"/>
                <a:ea typeface="+mj-ea"/>
                <a:cs typeface="+mj-cs"/>
              </a:rPr>
              <a:t>Hepatitis C Virus Infection, United States</a:t>
            </a:r>
          </a:p>
        </p:txBody>
      </p:sp>
      <p:sp>
        <p:nvSpPr>
          <p:cNvPr id="3" name="Line 4"/>
          <p:cNvSpPr>
            <a:spLocks noChangeShapeType="1"/>
          </p:cNvSpPr>
          <p:nvPr/>
        </p:nvSpPr>
        <p:spPr bwMode="auto">
          <a:xfrm>
            <a:off x="152400" y="1066800"/>
            <a:ext cx="8763000" cy="0"/>
          </a:xfrm>
          <a:prstGeom prst="line">
            <a:avLst/>
          </a:prstGeom>
          <a:noFill/>
          <a:ln w="38100" cmpd="dbl">
            <a:solidFill>
              <a:srgbClr val="FF0000"/>
            </a:solidFill>
            <a:round/>
            <a:headEnd/>
            <a:tailEnd/>
          </a:ln>
        </p:spPr>
        <p:txBody>
          <a:bodyPr/>
          <a:lstStyle/>
          <a:p>
            <a:endParaRPr lang="en-US" dirty="0"/>
          </a:p>
        </p:txBody>
      </p:sp>
      <p:graphicFrame>
        <p:nvGraphicFramePr>
          <p:cNvPr id="4" name="Table 3"/>
          <p:cNvGraphicFramePr>
            <a:graphicFrameLocks noGrp="1"/>
          </p:cNvGraphicFramePr>
          <p:nvPr/>
        </p:nvGraphicFramePr>
        <p:xfrm>
          <a:off x="609600" y="1828800"/>
          <a:ext cx="8077200" cy="4354832"/>
        </p:xfrm>
        <a:graphic>
          <a:graphicData uri="http://schemas.openxmlformats.org/drawingml/2006/table">
            <a:tbl>
              <a:tblPr firstRow="1" bandRow="1">
                <a:tableStyleId>{0505E3EF-67EA-436B-97B2-0124C06EBD24}</a:tableStyleId>
              </a:tblPr>
              <a:tblGrid>
                <a:gridCol w="5105400"/>
                <a:gridCol w="2971800"/>
              </a:tblGrid>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latin typeface="Arial" charset="0"/>
                        </a:rPr>
                        <a:t>New infections per year</a:t>
                      </a:r>
                    </a:p>
                  </a:txBody>
                  <a:tcPr anchor="ctr"/>
                </a:tc>
                <a:tc>
                  <a:txBody>
                    <a:bodyPr/>
                    <a:lstStyle/>
                    <a:p>
                      <a:r>
                        <a:rPr lang="en-US" sz="2200" b="0" dirty="0" smtClean="0">
                          <a:solidFill>
                            <a:schemeClr val="tx1"/>
                          </a:solidFill>
                          <a:latin typeface="Arial" charset="0"/>
                        </a:rPr>
                        <a:t>(1985-89)  242,000</a:t>
                      </a:r>
                    </a:p>
                    <a:p>
                      <a:r>
                        <a:rPr lang="en-US" sz="2200" b="0" dirty="0" smtClean="0">
                          <a:solidFill>
                            <a:schemeClr val="tx1"/>
                          </a:solidFill>
                          <a:latin typeface="Arial" charset="0"/>
                        </a:rPr>
                        <a:t>(2007) 17,000</a:t>
                      </a:r>
                      <a:endParaRPr lang="en-US" sz="2200" b="0" dirty="0">
                        <a:solidFill>
                          <a:schemeClr val="tx1"/>
                        </a:solidFill>
                      </a:endParaRPr>
                    </a:p>
                  </a:txBody>
                  <a:tcPr anchor="ctr"/>
                </a:tc>
              </a:tr>
              <a:tr h="5743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charset="0"/>
                        </a:rPr>
                        <a:t>Deaths from acute liver failure</a:t>
                      </a:r>
                      <a:endParaRPr lang="en-US" sz="2200" b="1" dirty="0">
                        <a:solidFill>
                          <a:schemeClr val="tx1"/>
                        </a:solidFill>
                      </a:endParaRPr>
                    </a:p>
                  </a:txBody>
                  <a:tcPr anchor="ctr"/>
                </a:tc>
                <a:tc>
                  <a:txBody>
                    <a:bodyPr/>
                    <a:lstStyle/>
                    <a:p>
                      <a:r>
                        <a:rPr lang="en-US" sz="2200" b="0" dirty="0" smtClean="0">
                          <a:latin typeface="Arial" charset="0"/>
                        </a:rPr>
                        <a:t>Rare</a:t>
                      </a:r>
                      <a:endParaRPr lang="en-US" sz="2200" b="0" dirty="0">
                        <a:solidFill>
                          <a:schemeClr val="tx1"/>
                        </a:solidFill>
                      </a:endParaRPr>
                    </a:p>
                  </a:txBody>
                  <a:tcPr anchor="ctr"/>
                </a:tc>
              </a:tr>
              <a:tr h="568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charset="0"/>
                        </a:rPr>
                        <a:t>Persons ever infected (1.6%)</a:t>
                      </a:r>
                    </a:p>
                  </a:txBody>
                  <a:tcPr anchor="ctr"/>
                </a:tc>
                <a:tc>
                  <a:txBody>
                    <a:bodyPr/>
                    <a:lstStyle/>
                    <a:p>
                      <a:r>
                        <a:rPr lang="en-US" sz="2200" b="0" dirty="0" smtClean="0">
                          <a:latin typeface="Arial" charset="0"/>
                        </a:rPr>
                        <a:t>4.1 million</a:t>
                      </a:r>
                      <a:endParaRPr lang="en-US" sz="2200" b="0" dirty="0">
                        <a:solidFill>
                          <a:schemeClr val="tx1"/>
                        </a:solidFill>
                      </a:endParaRPr>
                    </a:p>
                  </a:txBody>
                  <a:tcPr anchor="ctr"/>
                </a:tc>
              </a:tr>
              <a:tr h="5743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charset="0"/>
                        </a:rPr>
                        <a:t>Persons with chronic infection</a:t>
                      </a:r>
                    </a:p>
                  </a:txBody>
                  <a:tcPr anchor="ctr"/>
                </a:tc>
                <a:tc>
                  <a:txBody>
                    <a:bodyPr/>
                    <a:lstStyle/>
                    <a:p>
                      <a:r>
                        <a:rPr lang="en-US" sz="2200" b="0" dirty="0" smtClean="0">
                          <a:latin typeface="Arial" charset="0"/>
                        </a:rPr>
                        <a:t>3.2 million</a:t>
                      </a:r>
                      <a:endParaRPr lang="en-US" sz="2200" b="0" dirty="0">
                        <a:solidFill>
                          <a:schemeClr val="tx1"/>
                        </a:solidFill>
                      </a:endParaRPr>
                    </a:p>
                  </a:txBody>
                  <a:tcPr anchor="ctr"/>
                </a:tc>
              </a:tr>
              <a:tr h="5743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charset="0"/>
                        </a:rPr>
                        <a:t>HCV-related chronic liver disease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latin typeface="Arial" charset="0"/>
                        </a:rPr>
                        <a:t>40% - 60%</a:t>
                      </a:r>
                      <a:endParaRPr lang="en-US" sz="2200" b="0" dirty="0">
                        <a:solidFill>
                          <a:schemeClr val="tx1"/>
                        </a:solidFill>
                      </a:endParaRPr>
                    </a:p>
                  </a:txBody>
                  <a:tcPr anchor="ctr"/>
                </a:tc>
              </a:tr>
              <a:tr h="5743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charset="0"/>
                        </a:rPr>
                        <a:t>Deaths from chronic disease/year</a:t>
                      </a:r>
                    </a:p>
                  </a:txBody>
                  <a:tcPr anchor="ctr"/>
                </a:tc>
                <a:tc>
                  <a:txBody>
                    <a:bodyPr/>
                    <a:lstStyle/>
                    <a:p>
                      <a:r>
                        <a:rPr lang="en-US" sz="2200" b="0" dirty="0" smtClean="0">
                          <a:latin typeface="Arial" charset="0"/>
                        </a:rPr>
                        <a:t>8,000 - 10,000</a:t>
                      </a:r>
                      <a:endParaRPr lang="en-US" sz="2200" b="0" dirty="0">
                        <a:solidFill>
                          <a:schemeClr val="tx1"/>
                        </a:solidFill>
                      </a:endParaRPr>
                    </a:p>
                  </a:txBody>
                  <a:tcPr anchor="ctr"/>
                </a:tc>
              </a:tr>
              <a:tr h="5743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FFFFFF"/>
                          </a:solidFill>
                          <a:latin typeface="Arial" charset="0"/>
                        </a:rPr>
                        <a:t>Georgia cases </a:t>
                      </a:r>
                    </a:p>
                  </a:txBody>
                  <a:tcPr anchor="ct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solidFill>
                            <a:srgbClr val="FFFFFF"/>
                          </a:solidFill>
                          <a:latin typeface="Arial" charset="0"/>
                        </a:rPr>
                        <a:t>est. 150,000</a:t>
                      </a:r>
                      <a:endParaRPr lang="en-US" sz="2200" b="0" dirty="0">
                        <a:solidFill>
                          <a:srgbClr val="FFFFFF"/>
                        </a:solidFill>
                      </a:endParaRPr>
                    </a:p>
                  </a:txBody>
                  <a:tcPr anchor="ctr">
                    <a:solidFill>
                      <a:schemeClr val="tx1"/>
                    </a:solidFil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17525" y="381000"/>
            <a:ext cx="8016875" cy="1143000"/>
          </a:xfrm>
        </p:spPr>
        <p:txBody>
          <a:bodyPr/>
          <a:lstStyle/>
          <a:p>
            <a:pPr eaLnBrk="1" hangingPunct="1"/>
            <a:r>
              <a:rPr lang="en-US" sz="3400" b="1" dirty="0" smtClean="0">
                <a:solidFill>
                  <a:srgbClr val="FFFF00"/>
                </a:solidFill>
                <a:latin typeface="Arial" charset="0"/>
              </a:rPr>
              <a:t>Estimated Incidence of Acute HCV Infection, United States, 1960-2001</a:t>
            </a:r>
          </a:p>
        </p:txBody>
      </p:sp>
      <p:graphicFrame>
        <p:nvGraphicFramePr>
          <p:cNvPr id="15362" name="Object 3"/>
          <p:cNvGraphicFramePr>
            <a:graphicFrameLocks noChangeAspect="1"/>
          </p:cNvGraphicFramePr>
          <p:nvPr>
            <p:ph type="chart" idx="1"/>
          </p:nvPr>
        </p:nvGraphicFramePr>
        <p:xfrm>
          <a:off x="474663" y="1981200"/>
          <a:ext cx="7770812" cy="4114800"/>
        </p:xfrm>
        <a:graphic>
          <a:graphicData uri="http://schemas.openxmlformats.org/presentationml/2006/ole">
            <p:oleObj spid="_x0000_s15362" name="Chart" r:id="rId3" imgW="10327680" imgH="4860000" progId="MSGraph.Chart.8">
              <p:embed followColorScheme="full"/>
            </p:oleObj>
          </a:graphicData>
        </a:graphic>
      </p:graphicFrame>
      <p:sp>
        <p:nvSpPr>
          <p:cNvPr id="15365" name="AutoShape 4"/>
          <p:cNvSpPr>
            <a:spLocks noChangeArrowheads="1"/>
          </p:cNvSpPr>
          <p:nvPr/>
        </p:nvSpPr>
        <p:spPr bwMode="auto">
          <a:xfrm>
            <a:off x="4805363" y="4591050"/>
            <a:ext cx="571500" cy="209550"/>
          </a:xfrm>
          <a:prstGeom prst="roundRect">
            <a:avLst>
              <a:gd name="adj" fmla="val 16667"/>
            </a:avLst>
          </a:prstGeom>
          <a:solidFill>
            <a:srgbClr val="CC00CC"/>
          </a:solidFill>
          <a:ln w="9525">
            <a:noFill/>
            <a:round/>
            <a:headEnd/>
            <a:tailEnd/>
          </a:ln>
        </p:spPr>
        <p:txBody>
          <a:bodyPr wrap="none" anchor="ctr"/>
          <a:lstStyle/>
          <a:p>
            <a:endParaRPr lang="en-US" dirty="0"/>
          </a:p>
        </p:txBody>
      </p:sp>
      <p:sp>
        <p:nvSpPr>
          <p:cNvPr id="15366" name="AutoShape 5"/>
          <p:cNvSpPr>
            <a:spLocks noChangeArrowheads="1"/>
          </p:cNvSpPr>
          <p:nvPr/>
        </p:nvSpPr>
        <p:spPr bwMode="auto">
          <a:xfrm>
            <a:off x="5494338" y="3673475"/>
            <a:ext cx="1101725" cy="228600"/>
          </a:xfrm>
          <a:prstGeom prst="roundRect">
            <a:avLst>
              <a:gd name="adj" fmla="val 16667"/>
            </a:avLst>
          </a:prstGeom>
          <a:solidFill>
            <a:srgbClr val="CC00CC"/>
          </a:solidFill>
          <a:ln w="9525">
            <a:noFill/>
            <a:round/>
            <a:headEnd/>
            <a:tailEnd/>
          </a:ln>
        </p:spPr>
        <p:txBody>
          <a:bodyPr wrap="none" anchor="ctr"/>
          <a:lstStyle/>
          <a:p>
            <a:endParaRPr lang="en-US" dirty="0"/>
          </a:p>
        </p:txBody>
      </p:sp>
      <p:sp>
        <p:nvSpPr>
          <p:cNvPr id="15367" name="Text Box 6"/>
          <p:cNvSpPr txBox="1">
            <a:spLocks noChangeArrowheads="1"/>
          </p:cNvSpPr>
          <p:nvPr/>
        </p:nvSpPr>
        <p:spPr bwMode="auto">
          <a:xfrm>
            <a:off x="3943350" y="4000500"/>
            <a:ext cx="2043113" cy="587375"/>
          </a:xfrm>
          <a:prstGeom prst="rect">
            <a:avLst/>
          </a:prstGeom>
          <a:noFill/>
          <a:ln w="9525">
            <a:noFill/>
            <a:miter lim="800000"/>
            <a:headEnd/>
            <a:tailEnd/>
          </a:ln>
        </p:spPr>
        <p:txBody>
          <a:bodyPr wrap="none">
            <a:spAutoFit/>
          </a:bodyPr>
          <a:lstStyle/>
          <a:p>
            <a:pPr eaLnBrk="0" hangingPunct="0">
              <a:lnSpc>
                <a:spcPct val="90000"/>
              </a:lnSpc>
            </a:pPr>
            <a:r>
              <a:rPr lang="en-US" sz="1800" dirty="0">
                <a:latin typeface="Times New Roman" pitchFamily="18" charset="0"/>
              </a:rPr>
              <a:t>Decline in</a:t>
            </a:r>
          </a:p>
          <a:p>
            <a:pPr eaLnBrk="0" hangingPunct="0">
              <a:lnSpc>
                <a:spcPct val="90000"/>
              </a:lnSpc>
            </a:pPr>
            <a:r>
              <a:rPr lang="en-US" sz="1800" dirty="0">
                <a:latin typeface="Times New Roman" pitchFamily="18" charset="0"/>
              </a:rPr>
              <a:t>transfusion recipients</a:t>
            </a:r>
            <a:endParaRPr lang="en-US" sz="2000" dirty="0">
              <a:latin typeface="Times New Roman" pitchFamily="18" charset="0"/>
            </a:endParaRPr>
          </a:p>
        </p:txBody>
      </p:sp>
      <p:sp>
        <p:nvSpPr>
          <p:cNvPr id="15368" name="Rectangle 7"/>
          <p:cNvSpPr>
            <a:spLocks noChangeArrowheads="1"/>
          </p:cNvSpPr>
          <p:nvPr/>
        </p:nvSpPr>
        <p:spPr bwMode="auto">
          <a:xfrm>
            <a:off x="5657850" y="3013075"/>
            <a:ext cx="1887538" cy="587375"/>
          </a:xfrm>
          <a:prstGeom prst="rect">
            <a:avLst/>
          </a:prstGeom>
          <a:noFill/>
          <a:ln w="9525">
            <a:noFill/>
            <a:miter lim="800000"/>
            <a:headEnd/>
            <a:tailEnd/>
          </a:ln>
        </p:spPr>
        <p:txBody>
          <a:bodyPr wrap="none">
            <a:spAutoFit/>
          </a:bodyPr>
          <a:lstStyle/>
          <a:p>
            <a:pPr eaLnBrk="0" hangingPunct="0">
              <a:lnSpc>
                <a:spcPct val="90000"/>
              </a:lnSpc>
            </a:pPr>
            <a:r>
              <a:rPr lang="en-US" sz="1800" dirty="0">
                <a:latin typeface="Times New Roman" pitchFamily="18" charset="0"/>
              </a:rPr>
              <a:t>Decline in injection </a:t>
            </a:r>
          </a:p>
          <a:p>
            <a:pPr eaLnBrk="0" hangingPunct="0">
              <a:lnSpc>
                <a:spcPct val="90000"/>
              </a:lnSpc>
            </a:pPr>
            <a:r>
              <a:rPr lang="en-US" sz="1800" dirty="0">
                <a:latin typeface="Times New Roman" pitchFamily="18" charset="0"/>
              </a:rPr>
              <a:t>drug users</a:t>
            </a:r>
          </a:p>
        </p:txBody>
      </p:sp>
      <p:sp>
        <p:nvSpPr>
          <p:cNvPr id="15369" name="Rectangle 8"/>
          <p:cNvSpPr>
            <a:spLocks noChangeArrowheads="1"/>
          </p:cNvSpPr>
          <p:nvPr/>
        </p:nvSpPr>
        <p:spPr bwMode="auto">
          <a:xfrm>
            <a:off x="457200" y="5916613"/>
            <a:ext cx="6432550" cy="641350"/>
          </a:xfrm>
          <a:prstGeom prst="rect">
            <a:avLst/>
          </a:prstGeom>
          <a:noFill/>
          <a:ln w="9525">
            <a:noFill/>
            <a:miter lim="800000"/>
            <a:headEnd/>
            <a:tailEnd/>
          </a:ln>
        </p:spPr>
        <p:txBody>
          <a:bodyPr wrap="none" anchor="ctr">
            <a:spAutoFit/>
          </a:bodyPr>
          <a:lstStyle/>
          <a:p>
            <a:pPr algn="l" eaLnBrk="0" hangingPunct="0"/>
            <a:r>
              <a:rPr lang="en-US" sz="1800" b="0" dirty="0">
                <a:solidFill>
                  <a:srgbClr val="FFFF3D"/>
                </a:solidFill>
                <a:latin typeface="Times New Roman" pitchFamily="18" charset="0"/>
              </a:rPr>
              <a:t>Source: Hepatology 2000;31:777-82; Hepatology 1997;26:62S-65S;</a:t>
            </a:r>
          </a:p>
          <a:p>
            <a:pPr algn="l" eaLnBrk="0" hangingPunct="0"/>
            <a:r>
              <a:rPr lang="en-US" sz="1800" b="0" dirty="0">
                <a:solidFill>
                  <a:srgbClr val="FFFF3D"/>
                </a:solidFill>
                <a:latin typeface="Times New Roman" pitchFamily="18" charset="0"/>
              </a:rPr>
              <a:t>CDC, unpublished data</a:t>
            </a:r>
            <a:endParaRPr lang="en-US" sz="1800" b="0" dirty="0">
              <a:latin typeface="Times New Roman" pitchFamily="18" charset="0"/>
            </a:endParaRPr>
          </a:p>
        </p:txBody>
      </p:sp>
      <p:sp>
        <p:nvSpPr>
          <p:cNvPr id="15370" name="Line 9"/>
          <p:cNvSpPr>
            <a:spLocks noChangeShapeType="1"/>
          </p:cNvSpPr>
          <p:nvPr/>
        </p:nvSpPr>
        <p:spPr bwMode="auto">
          <a:xfrm>
            <a:off x="5359400" y="4762500"/>
            <a:ext cx="2071688" cy="1588"/>
          </a:xfrm>
          <a:prstGeom prst="line">
            <a:avLst/>
          </a:prstGeom>
          <a:noFill/>
          <a:ln w="28575">
            <a:solidFill>
              <a:srgbClr val="FF00FF"/>
            </a:solidFill>
            <a:round/>
            <a:headEnd/>
            <a:tailEnd type="triangle" w="med" len="med"/>
          </a:ln>
        </p:spPr>
        <p:txBody>
          <a:bodyPr wrap="none" anchor="ctr"/>
          <a:lstStyle/>
          <a:p>
            <a:endParaRPr lang="en-US" dirty="0"/>
          </a:p>
        </p:txBody>
      </p:sp>
      <p:sp>
        <p:nvSpPr>
          <p:cNvPr id="15371" name="Line 10"/>
          <p:cNvSpPr>
            <a:spLocks noChangeShapeType="1"/>
          </p:cNvSpPr>
          <p:nvPr/>
        </p:nvSpPr>
        <p:spPr bwMode="auto">
          <a:xfrm>
            <a:off x="4859338" y="4933950"/>
            <a:ext cx="288925" cy="0"/>
          </a:xfrm>
          <a:prstGeom prst="line">
            <a:avLst/>
          </a:prstGeom>
          <a:noFill/>
          <a:ln w="38100">
            <a:solidFill>
              <a:schemeClr val="accent2"/>
            </a:solidFill>
            <a:round/>
            <a:headEnd/>
            <a:tailEnd/>
          </a:ln>
        </p:spPr>
        <p:txBody>
          <a:bodyPr wrap="none" anchor="ctr"/>
          <a:lstStyle/>
          <a:p>
            <a:endParaRPr lang="en-US" dirty="0"/>
          </a:p>
        </p:txBody>
      </p:sp>
      <p:sp>
        <p:nvSpPr>
          <p:cNvPr id="15372" name="Line 11"/>
          <p:cNvSpPr>
            <a:spLocks noChangeShapeType="1"/>
          </p:cNvSpPr>
          <p:nvPr/>
        </p:nvSpPr>
        <p:spPr bwMode="auto">
          <a:xfrm rot="2375438">
            <a:off x="4960938" y="4800600"/>
            <a:ext cx="1587" cy="209550"/>
          </a:xfrm>
          <a:prstGeom prst="line">
            <a:avLst/>
          </a:prstGeom>
          <a:noFill/>
          <a:ln w="38100">
            <a:solidFill>
              <a:srgbClr val="FFFFFF"/>
            </a:solidFill>
            <a:round/>
            <a:headEnd/>
            <a:tailEnd/>
          </a:ln>
        </p:spPr>
        <p:txBody>
          <a:bodyPr wrap="none" anchor="ctr"/>
          <a:lstStyle/>
          <a:p>
            <a:endParaRPr lang="en-US" dirty="0"/>
          </a:p>
        </p:txBody>
      </p:sp>
      <p:sp>
        <p:nvSpPr>
          <p:cNvPr id="15373" name="Line 12"/>
          <p:cNvSpPr>
            <a:spLocks noChangeShapeType="1"/>
          </p:cNvSpPr>
          <p:nvPr/>
        </p:nvSpPr>
        <p:spPr bwMode="auto">
          <a:xfrm rot="2375438">
            <a:off x="5029200" y="4819650"/>
            <a:ext cx="1588" cy="209550"/>
          </a:xfrm>
          <a:prstGeom prst="line">
            <a:avLst/>
          </a:prstGeom>
          <a:noFill/>
          <a:ln w="38100">
            <a:solidFill>
              <a:srgbClr val="FFFFFF"/>
            </a:solidFill>
            <a:round/>
            <a:headEnd/>
            <a:tailEnd/>
          </a:ln>
        </p:spPr>
        <p:txBody>
          <a:bodyPr wrap="none" anchor="ctr"/>
          <a:lstStyle/>
          <a:p>
            <a:endParaRPr lang="en-US" dirty="0"/>
          </a:p>
        </p:txBody>
      </p:sp>
      <p:graphicFrame>
        <p:nvGraphicFramePr>
          <p:cNvPr id="15363" name="Object 13"/>
          <p:cNvGraphicFramePr>
            <a:graphicFrameLocks noChangeAspect="1"/>
          </p:cNvGraphicFramePr>
          <p:nvPr/>
        </p:nvGraphicFramePr>
        <p:xfrm>
          <a:off x="8026400" y="6072188"/>
          <a:ext cx="825500" cy="496887"/>
        </p:xfrm>
        <a:graphic>
          <a:graphicData uri="http://schemas.openxmlformats.org/presentationml/2006/ole">
            <p:oleObj spid="_x0000_s15363" name="Photo Editor Photo" r:id="rId4" imgW="1914286" imgH="1152381" progId="">
              <p:embed/>
            </p:oleObj>
          </a:graphicData>
        </a:graphic>
      </p:graphicFrame>
      <p:sp>
        <p:nvSpPr>
          <p:cNvPr id="15374" name="Line 14"/>
          <p:cNvSpPr>
            <a:spLocks noChangeShapeType="1"/>
          </p:cNvSpPr>
          <p:nvPr/>
        </p:nvSpPr>
        <p:spPr bwMode="auto">
          <a:xfrm>
            <a:off x="762000" y="16002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p:cNvPicPr preferRelativeResize="0">
            <a:picLocks noChangeAspect="1" noChangeArrowheads="1"/>
          </p:cNvPicPr>
          <p:nvPr/>
        </p:nvPicPr>
        <p:blipFill>
          <a:blip r:embed="rId2" cstate="print">
            <a:lum bright="-6000" contrast="12000"/>
          </a:blip>
          <a:srcRect l="6465" r="6102" b="3294"/>
          <a:stretch>
            <a:fillRect/>
          </a:stretch>
        </p:blipFill>
        <p:spPr bwMode="auto">
          <a:xfrm>
            <a:off x="627063" y="1468438"/>
            <a:ext cx="2297112" cy="1724025"/>
          </a:xfrm>
          <a:prstGeom prst="rect">
            <a:avLst/>
          </a:prstGeom>
          <a:noFill/>
          <a:ln w="9525">
            <a:noFill/>
            <a:miter lim="800000"/>
            <a:headEnd/>
            <a:tailEnd/>
          </a:ln>
        </p:spPr>
      </p:pic>
      <p:sp>
        <p:nvSpPr>
          <p:cNvPr id="60419" name="Rectangle 6"/>
          <p:cNvSpPr>
            <a:spLocks noChangeArrowheads="1"/>
          </p:cNvSpPr>
          <p:nvPr/>
        </p:nvSpPr>
        <p:spPr bwMode="auto">
          <a:xfrm>
            <a:off x="5822950" y="4384675"/>
            <a:ext cx="1204913" cy="584200"/>
          </a:xfrm>
          <a:prstGeom prst="rect">
            <a:avLst/>
          </a:prstGeom>
          <a:noFill/>
          <a:ln w="9525">
            <a:noFill/>
            <a:miter lim="800000"/>
            <a:headEnd/>
            <a:tailEnd/>
          </a:ln>
        </p:spPr>
        <p:txBody>
          <a:bodyPr lIns="0" tIns="0" rIns="0" bIns="0">
            <a:spAutoFit/>
          </a:bodyPr>
          <a:lstStyle/>
          <a:p>
            <a:pPr eaLnBrk="0" hangingPunct="0">
              <a:lnSpc>
                <a:spcPct val="80000"/>
              </a:lnSpc>
            </a:pPr>
            <a:r>
              <a:rPr lang="en-US" altLang="en-US" sz="2400" b="0" dirty="0"/>
              <a:t>Cirrhosis</a:t>
            </a:r>
            <a:br>
              <a:rPr lang="en-US" altLang="en-US" sz="2400" b="0" dirty="0"/>
            </a:br>
            <a:r>
              <a:rPr lang="en-US" altLang="en-US" sz="2400" dirty="0"/>
              <a:t>17</a:t>
            </a:r>
          </a:p>
        </p:txBody>
      </p:sp>
      <p:sp>
        <p:nvSpPr>
          <p:cNvPr id="60420" name="Line 7"/>
          <p:cNvSpPr>
            <a:spLocks noChangeShapeType="1"/>
          </p:cNvSpPr>
          <p:nvPr/>
        </p:nvSpPr>
        <p:spPr bwMode="auto">
          <a:xfrm>
            <a:off x="2322513" y="3387725"/>
            <a:ext cx="2005012" cy="777875"/>
          </a:xfrm>
          <a:prstGeom prst="line">
            <a:avLst/>
          </a:prstGeom>
          <a:noFill/>
          <a:ln w="38100" cap="rnd">
            <a:solidFill>
              <a:srgbClr val="FFCC66"/>
            </a:solidFill>
            <a:round/>
            <a:headEnd/>
            <a:tailEnd type="triangle" w="med" len="med"/>
          </a:ln>
        </p:spPr>
        <p:txBody>
          <a:bodyPr lIns="0" tIns="0" rIns="0" bIns="0" anchor="ctr">
            <a:spAutoFit/>
          </a:bodyPr>
          <a:lstStyle/>
          <a:p>
            <a:endParaRPr lang="en-US" dirty="0"/>
          </a:p>
        </p:txBody>
      </p:sp>
      <p:sp>
        <p:nvSpPr>
          <p:cNvPr id="60421" name="Rectangle 8"/>
          <p:cNvSpPr>
            <a:spLocks noChangeArrowheads="1"/>
          </p:cNvSpPr>
          <p:nvPr/>
        </p:nvSpPr>
        <p:spPr bwMode="auto">
          <a:xfrm>
            <a:off x="3886200" y="3705225"/>
            <a:ext cx="1277938" cy="665163"/>
          </a:xfrm>
          <a:prstGeom prst="rect">
            <a:avLst/>
          </a:prstGeom>
          <a:noFill/>
          <a:ln w="9525">
            <a:noFill/>
            <a:miter lim="800000"/>
            <a:headEnd/>
            <a:tailEnd/>
          </a:ln>
        </p:spPr>
        <p:txBody>
          <a:bodyPr lIns="0" tIns="0" rIns="0" bIns="0">
            <a:spAutoFit/>
          </a:bodyPr>
          <a:lstStyle/>
          <a:p>
            <a:pPr eaLnBrk="0" hangingPunct="0">
              <a:lnSpc>
                <a:spcPct val="90000"/>
              </a:lnSpc>
            </a:pPr>
            <a:r>
              <a:rPr lang="en-US" altLang="en-US" sz="2400" b="0" dirty="0"/>
              <a:t>Chronic</a:t>
            </a:r>
            <a:br>
              <a:rPr lang="en-US" altLang="en-US" sz="2400" b="0" dirty="0"/>
            </a:br>
            <a:r>
              <a:rPr lang="en-US" altLang="en-US" sz="2400" dirty="0"/>
              <a:t>85</a:t>
            </a:r>
          </a:p>
        </p:txBody>
      </p:sp>
      <p:sp>
        <p:nvSpPr>
          <p:cNvPr id="60422" name="Rectangle 9"/>
          <p:cNvSpPr>
            <a:spLocks noChangeArrowheads="1"/>
          </p:cNvSpPr>
          <p:nvPr/>
        </p:nvSpPr>
        <p:spPr bwMode="auto">
          <a:xfrm>
            <a:off x="533400" y="254000"/>
            <a:ext cx="8077200" cy="933450"/>
          </a:xfrm>
          <a:prstGeom prst="rect">
            <a:avLst/>
          </a:prstGeom>
          <a:noFill/>
          <a:ln w="9525">
            <a:noFill/>
            <a:miter lim="800000"/>
            <a:headEnd/>
            <a:tailEnd/>
          </a:ln>
        </p:spPr>
        <p:txBody>
          <a:bodyPr lIns="0" tIns="0" rIns="0" bIns="0" anchor="b">
            <a:spAutoFit/>
          </a:bodyPr>
          <a:lstStyle/>
          <a:p>
            <a:pPr>
              <a:lnSpc>
                <a:spcPct val="85000"/>
              </a:lnSpc>
            </a:pPr>
            <a:r>
              <a:rPr lang="en-US" altLang="en-US" sz="3600" b="0" dirty="0">
                <a:solidFill>
                  <a:srgbClr val="FFFF00"/>
                </a:solidFill>
              </a:rPr>
              <a:t>Risk of Fatal Outcome in Persons Who Develop  Hepatitis C Infection</a:t>
            </a:r>
          </a:p>
        </p:txBody>
      </p:sp>
      <p:sp>
        <p:nvSpPr>
          <p:cNvPr id="60423" name="Text Box 10"/>
          <p:cNvSpPr txBox="1">
            <a:spLocks noChangeArrowheads="1"/>
          </p:cNvSpPr>
          <p:nvPr/>
        </p:nvSpPr>
        <p:spPr bwMode="auto">
          <a:xfrm>
            <a:off x="463550" y="6319838"/>
            <a:ext cx="3803650" cy="366712"/>
          </a:xfrm>
          <a:prstGeom prst="rect">
            <a:avLst/>
          </a:prstGeom>
          <a:noFill/>
          <a:ln w="9525">
            <a:noFill/>
            <a:miter lim="800000"/>
            <a:headEnd/>
            <a:tailEnd/>
          </a:ln>
        </p:spPr>
        <p:txBody>
          <a:bodyPr wrap="none">
            <a:spAutoFit/>
          </a:bodyPr>
          <a:lstStyle/>
          <a:p>
            <a:pPr algn="l" eaLnBrk="0" hangingPunct="0"/>
            <a:r>
              <a:rPr lang="en-US" altLang="en-US" sz="1800" b="0" dirty="0"/>
              <a:t>Courtesy of Seeff, LB and Alter, HJ.</a:t>
            </a:r>
          </a:p>
        </p:txBody>
      </p:sp>
      <p:sp>
        <p:nvSpPr>
          <p:cNvPr id="60424" name="Rectangle 11"/>
          <p:cNvSpPr>
            <a:spLocks noChangeArrowheads="1"/>
          </p:cNvSpPr>
          <p:nvPr/>
        </p:nvSpPr>
        <p:spPr bwMode="auto">
          <a:xfrm>
            <a:off x="698500" y="1885950"/>
            <a:ext cx="7912100" cy="4879975"/>
          </a:xfrm>
          <a:prstGeom prst="rect">
            <a:avLst/>
          </a:prstGeom>
          <a:noFill/>
          <a:ln w="9525">
            <a:noFill/>
            <a:miter lim="800000"/>
            <a:headEnd/>
            <a:tailEnd/>
          </a:ln>
        </p:spPr>
        <p:txBody>
          <a:bodyPr lIns="0" tIns="0" rIns="0" bIns="0" anchor="ctr">
            <a:spAutoFit/>
          </a:bodyPr>
          <a:lstStyle/>
          <a:p>
            <a:endParaRPr lang="en-US" dirty="0"/>
          </a:p>
        </p:txBody>
      </p:sp>
      <p:sp>
        <p:nvSpPr>
          <p:cNvPr id="60425" name="Freeform 12"/>
          <p:cNvSpPr>
            <a:spLocks/>
          </p:cNvSpPr>
          <p:nvPr/>
        </p:nvSpPr>
        <p:spPr bwMode="auto">
          <a:xfrm>
            <a:off x="2576513" y="2232025"/>
            <a:ext cx="1587" cy="4763"/>
          </a:xfrm>
          <a:custGeom>
            <a:avLst/>
            <a:gdLst>
              <a:gd name="T0" fmla="*/ 0 w 1587"/>
              <a:gd name="T1" fmla="*/ 4763 h 3"/>
              <a:gd name="T2" fmla="*/ 0 w 1587"/>
              <a:gd name="T3" fmla="*/ 4763 h 3"/>
              <a:gd name="T4" fmla="*/ 0 w 1587"/>
              <a:gd name="T5" fmla="*/ 0 h 3"/>
              <a:gd name="T6" fmla="*/ 0 w 1587"/>
              <a:gd name="T7" fmla="*/ 0 h 3"/>
              <a:gd name="T8" fmla="*/ 0 w 1587"/>
              <a:gd name="T9" fmla="*/ 4763 h 3"/>
              <a:gd name="T10" fmla="*/ 0 w 1587"/>
              <a:gd name="T11" fmla="*/ 4763 h 3"/>
              <a:gd name="T12" fmla="*/ 0 w 1587"/>
              <a:gd name="T13" fmla="*/ 4763 h 3"/>
              <a:gd name="T14" fmla="*/ 0 w 1587"/>
              <a:gd name="T15" fmla="*/ 4763 h 3"/>
              <a:gd name="T16" fmla="*/ 0 w 1587"/>
              <a:gd name="T17" fmla="*/ 4763 h 3"/>
              <a:gd name="T18" fmla="*/ 0 w 1587"/>
              <a:gd name="T19" fmla="*/ 4763 h 3"/>
              <a:gd name="T20" fmla="*/ 0 w 1587"/>
              <a:gd name="T21" fmla="*/ 4763 h 3"/>
              <a:gd name="T22" fmla="*/ 0 w 1587"/>
              <a:gd name="T23" fmla="*/ 476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7"/>
              <a:gd name="T37" fmla="*/ 0 h 3"/>
              <a:gd name="T38" fmla="*/ 1587 w 1587"/>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7" h="3">
                <a:moveTo>
                  <a:pt x="0" y="3"/>
                </a:moveTo>
                <a:lnTo>
                  <a:pt x="0" y="3"/>
                </a:lnTo>
                <a:lnTo>
                  <a:pt x="0" y="0"/>
                </a:lnTo>
                <a:lnTo>
                  <a:pt x="0" y="3"/>
                </a:lnTo>
                <a:close/>
              </a:path>
            </a:pathLst>
          </a:custGeom>
          <a:solidFill>
            <a:srgbClr val="000000"/>
          </a:solidFill>
          <a:ln w="9525">
            <a:noFill/>
            <a:round/>
            <a:headEnd/>
            <a:tailEnd/>
          </a:ln>
        </p:spPr>
        <p:txBody>
          <a:bodyPr lIns="0" tIns="0" rIns="0" bIns="0">
            <a:spAutoFit/>
          </a:bodyPr>
          <a:lstStyle/>
          <a:p>
            <a:endParaRPr lang="en-US" dirty="0"/>
          </a:p>
        </p:txBody>
      </p:sp>
      <p:sp>
        <p:nvSpPr>
          <p:cNvPr id="60426" name="Freeform 13"/>
          <p:cNvSpPr>
            <a:spLocks/>
          </p:cNvSpPr>
          <p:nvPr/>
        </p:nvSpPr>
        <p:spPr bwMode="auto">
          <a:xfrm>
            <a:off x="1368425" y="2063750"/>
            <a:ext cx="1588" cy="3175"/>
          </a:xfrm>
          <a:custGeom>
            <a:avLst/>
            <a:gdLst>
              <a:gd name="T0" fmla="*/ 0 w 1588"/>
              <a:gd name="T1" fmla="*/ 3175 h 2"/>
              <a:gd name="T2" fmla="*/ 0 w 1588"/>
              <a:gd name="T3" fmla="*/ 3175 h 2"/>
              <a:gd name="T4" fmla="*/ 0 w 1588"/>
              <a:gd name="T5" fmla="*/ 0 h 2"/>
              <a:gd name="T6" fmla="*/ 0 w 1588"/>
              <a:gd name="T7" fmla="*/ 0 h 2"/>
              <a:gd name="T8" fmla="*/ 0 w 1588"/>
              <a:gd name="T9" fmla="*/ 3175 h 2"/>
              <a:gd name="T10" fmla="*/ 0 w 1588"/>
              <a:gd name="T11" fmla="*/ 3175 h 2"/>
              <a:gd name="T12" fmla="*/ 0 w 1588"/>
              <a:gd name="T13" fmla="*/ 3175 h 2"/>
              <a:gd name="T14" fmla="*/ 0 w 1588"/>
              <a:gd name="T15" fmla="*/ 3175 h 2"/>
              <a:gd name="T16" fmla="*/ 0 w 1588"/>
              <a:gd name="T17" fmla="*/ 3175 h 2"/>
              <a:gd name="T18" fmla="*/ 0 w 1588"/>
              <a:gd name="T19" fmla="*/ 3175 h 2"/>
              <a:gd name="T20" fmla="*/ 0 w 1588"/>
              <a:gd name="T21" fmla="*/ 3175 h 2"/>
              <a:gd name="T22" fmla="*/ 0 w 1588"/>
              <a:gd name="T23" fmla="*/ 3175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2"/>
              <a:gd name="T38" fmla="*/ 1588 w 1588"/>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2">
                <a:moveTo>
                  <a:pt x="0" y="2"/>
                </a:moveTo>
                <a:lnTo>
                  <a:pt x="0" y="2"/>
                </a:lnTo>
                <a:lnTo>
                  <a:pt x="0" y="0"/>
                </a:lnTo>
                <a:lnTo>
                  <a:pt x="0" y="2"/>
                </a:lnTo>
                <a:close/>
              </a:path>
            </a:pathLst>
          </a:custGeom>
          <a:solidFill>
            <a:srgbClr val="000000"/>
          </a:solidFill>
          <a:ln w="9525">
            <a:noFill/>
            <a:round/>
            <a:headEnd/>
            <a:tailEnd/>
          </a:ln>
        </p:spPr>
        <p:txBody>
          <a:bodyPr lIns="0" tIns="0" rIns="0" bIns="0">
            <a:spAutoFit/>
          </a:bodyPr>
          <a:lstStyle/>
          <a:p>
            <a:endParaRPr lang="en-US" dirty="0"/>
          </a:p>
        </p:txBody>
      </p:sp>
      <p:sp>
        <p:nvSpPr>
          <p:cNvPr id="60427" name="Freeform 14"/>
          <p:cNvSpPr>
            <a:spLocks/>
          </p:cNvSpPr>
          <p:nvPr/>
        </p:nvSpPr>
        <p:spPr bwMode="auto">
          <a:xfrm>
            <a:off x="3155950" y="2251075"/>
            <a:ext cx="4763" cy="6350"/>
          </a:xfrm>
          <a:custGeom>
            <a:avLst/>
            <a:gdLst>
              <a:gd name="T0" fmla="*/ 4763 w 3"/>
              <a:gd name="T1" fmla="*/ 6350 h 4"/>
              <a:gd name="T2" fmla="*/ 4763 w 3"/>
              <a:gd name="T3" fmla="*/ 6350 h 4"/>
              <a:gd name="T4" fmla="*/ 0 w 3"/>
              <a:gd name="T5" fmla="*/ 0 h 4"/>
              <a:gd name="T6" fmla="*/ 0 w 3"/>
              <a:gd name="T7" fmla="*/ 0 h 4"/>
              <a:gd name="T8" fmla="*/ 4763 w 3"/>
              <a:gd name="T9" fmla="*/ 6350 h 4"/>
              <a:gd name="T10" fmla="*/ 4763 w 3"/>
              <a:gd name="T11" fmla="*/ 6350 h 4"/>
              <a:gd name="T12" fmla="*/ 4763 w 3"/>
              <a:gd name="T13" fmla="*/ 6350 h 4"/>
              <a:gd name="T14" fmla="*/ 4763 w 3"/>
              <a:gd name="T15" fmla="*/ 6350 h 4"/>
              <a:gd name="T16" fmla="*/ 4763 w 3"/>
              <a:gd name="T17" fmla="*/ 6350 h 4"/>
              <a:gd name="T18" fmla="*/ 4763 w 3"/>
              <a:gd name="T19" fmla="*/ 6350 h 4"/>
              <a:gd name="T20" fmla="*/ 4763 w 3"/>
              <a:gd name="T21" fmla="*/ 6350 h 4"/>
              <a:gd name="T22" fmla="*/ 4763 w 3"/>
              <a:gd name="T23" fmla="*/ 635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4"/>
              <a:gd name="T38" fmla="*/ 3 w 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4">
                <a:moveTo>
                  <a:pt x="3" y="4"/>
                </a:moveTo>
                <a:lnTo>
                  <a:pt x="3" y="4"/>
                </a:lnTo>
                <a:lnTo>
                  <a:pt x="0" y="0"/>
                </a:lnTo>
                <a:lnTo>
                  <a:pt x="3" y="4"/>
                </a:lnTo>
                <a:close/>
              </a:path>
            </a:pathLst>
          </a:custGeom>
          <a:solidFill>
            <a:srgbClr val="000000"/>
          </a:solidFill>
          <a:ln w="9525">
            <a:noFill/>
            <a:round/>
            <a:headEnd/>
            <a:tailEnd/>
          </a:ln>
        </p:spPr>
        <p:txBody>
          <a:bodyPr lIns="0" tIns="0" rIns="0" bIns="0">
            <a:spAutoFit/>
          </a:bodyPr>
          <a:lstStyle/>
          <a:p>
            <a:endParaRPr lang="en-US" dirty="0"/>
          </a:p>
        </p:txBody>
      </p:sp>
      <p:sp>
        <p:nvSpPr>
          <p:cNvPr id="60428" name="Rectangle 15"/>
          <p:cNvSpPr>
            <a:spLocks noChangeArrowheads="1"/>
          </p:cNvSpPr>
          <p:nvPr/>
        </p:nvSpPr>
        <p:spPr bwMode="auto">
          <a:xfrm>
            <a:off x="7073900" y="2382838"/>
            <a:ext cx="677863" cy="365125"/>
          </a:xfrm>
          <a:prstGeom prst="rect">
            <a:avLst/>
          </a:prstGeom>
          <a:noFill/>
          <a:ln w="9525">
            <a:noFill/>
            <a:miter lim="800000"/>
            <a:headEnd/>
            <a:tailEnd/>
          </a:ln>
        </p:spPr>
        <p:txBody>
          <a:bodyPr lIns="0" tIns="0" rIns="0" bIns="0">
            <a:spAutoFit/>
          </a:bodyPr>
          <a:lstStyle/>
          <a:p>
            <a:pPr algn="l" eaLnBrk="0" hangingPunct="0"/>
            <a:r>
              <a:rPr lang="en-US" altLang="en-US" sz="2400" b="0" dirty="0"/>
              <a:t>Time</a:t>
            </a:r>
          </a:p>
        </p:txBody>
      </p:sp>
      <p:sp>
        <p:nvSpPr>
          <p:cNvPr id="60429" name="Rectangle 16"/>
          <p:cNvSpPr>
            <a:spLocks noChangeArrowheads="1"/>
          </p:cNvSpPr>
          <p:nvPr/>
        </p:nvSpPr>
        <p:spPr bwMode="auto">
          <a:xfrm>
            <a:off x="1790700" y="3065463"/>
            <a:ext cx="509588" cy="365125"/>
          </a:xfrm>
          <a:prstGeom prst="rect">
            <a:avLst/>
          </a:prstGeom>
          <a:noFill/>
          <a:ln w="9525">
            <a:noFill/>
            <a:miter lim="800000"/>
            <a:headEnd/>
            <a:tailEnd/>
          </a:ln>
        </p:spPr>
        <p:txBody>
          <a:bodyPr lIns="0" tIns="0" rIns="0" bIns="0">
            <a:spAutoFit/>
          </a:bodyPr>
          <a:lstStyle/>
          <a:p>
            <a:pPr algn="l" eaLnBrk="0" hangingPunct="0"/>
            <a:r>
              <a:rPr lang="en-US" altLang="en-US" sz="2400" dirty="0"/>
              <a:t>100</a:t>
            </a:r>
          </a:p>
        </p:txBody>
      </p:sp>
      <p:sp>
        <p:nvSpPr>
          <p:cNvPr id="60430" name="Rectangle 17"/>
          <p:cNvSpPr>
            <a:spLocks noChangeArrowheads="1"/>
          </p:cNvSpPr>
          <p:nvPr/>
        </p:nvSpPr>
        <p:spPr bwMode="auto">
          <a:xfrm>
            <a:off x="457200" y="4464050"/>
            <a:ext cx="1344613" cy="584200"/>
          </a:xfrm>
          <a:prstGeom prst="rect">
            <a:avLst/>
          </a:prstGeom>
          <a:noFill/>
          <a:ln w="9525">
            <a:noFill/>
            <a:miter lim="800000"/>
            <a:headEnd/>
            <a:tailEnd/>
          </a:ln>
        </p:spPr>
        <p:txBody>
          <a:bodyPr lIns="0" tIns="0" rIns="0" bIns="0">
            <a:spAutoFit/>
          </a:bodyPr>
          <a:lstStyle/>
          <a:p>
            <a:pPr eaLnBrk="0" hangingPunct="0">
              <a:lnSpc>
                <a:spcPct val="80000"/>
              </a:lnSpc>
            </a:pPr>
            <a:r>
              <a:rPr lang="en-US" altLang="en-US" sz="2400" dirty="0">
                <a:solidFill>
                  <a:srgbClr val="FFFF00"/>
                </a:solidFill>
              </a:rPr>
              <a:t>Resolve</a:t>
            </a:r>
            <a:br>
              <a:rPr lang="en-US" altLang="en-US" sz="2400" dirty="0">
                <a:solidFill>
                  <a:srgbClr val="FFFF00"/>
                </a:solidFill>
              </a:rPr>
            </a:br>
            <a:r>
              <a:rPr lang="en-US" altLang="en-US" sz="2400" dirty="0">
                <a:solidFill>
                  <a:srgbClr val="FFFF00"/>
                </a:solidFill>
              </a:rPr>
              <a:t>15</a:t>
            </a:r>
          </a:p>
        </p:txBody>
      </p:sp>
      <p:sp>
        <p:nvSpPr>
          <p:cNvPr id="60431" name="Rectangle 18"/>
          <p:cNvSpPr>
            <a:spLocks noChangeArrowheads="1"/>
          </p:cNvSpPr>
          <p:nvPr/>
        </p:nvSpPr>
        <p:spPr bwMode="auto">
          <a:xfrm>
            <a:off x="2597150" y="5727700"/>
            <a:ext cx="865188" cy="584200"/>
          </a:xfrm>
          <a:prstGeom prst="rect">
            <a:avLst/>
          </a:prstGeom>
          <a:noFill/>
          <a:ln w="9525">
            <a:noFill/>
            <a:miter lim="800000"/>
            <a:headEnd/>
            <a:tailEnd/>
          </a:ln>
        </p:spPr>
        <p:txBody>
          <a:bodyPr lIns="0" tIns="0" rIns="0" bIns="0">
            <a:spAutoFit/>
          </a:bodyPr>
          <a:lstStyle/>
          <a:p>
            <a:pPr eaLnBrk="0" hangingPunct="0">
              <a:lnSpc>
                <a:spcPct val="80000"/>
              </a:lnSpc>
            </a:pPr>
            <a:r>
              <a:rPr lang="en-US" altLang="en-US" sz="2400" b="0" dirty="0"/>
              <a:t>Stable</a:t>
            </a:r>
            <a:br>
              <a:rPr lang="en-US" altLang="en-US" sz="2400" b="0" dirty="0"/>
            </a:br>
            <a:r>
              <a:rPr lang="en-US" altLang="en-US" sz="2400" dirty="0"/>
              <a:t>68</a:t>
            </a:r>
          </a:p>
        </p:txBody>
      </p:sp>
      <p:sp>
        <p:nvSpPr>
          <p:cNvPr id="60432" name="Rectangle 19"/>
          <p:cNvSpPr>
            <a:spLocks noChangeArrowheads="1"/>
          </p:cNvSpPr>
          <p:nvPr/>
        </p:nvSpPr>
        <p:spPr bwMode="auto">
          <a:xfrm>
            <a:off x="4691063" y="5964238"/>
            <a:ext cx="1100137" cy="590550"/>
          </a:xfrm>
          <a:prstGeom prst="rect">
            <a:avLst/>
          </a:prstGeom>
          <a:noFill/>
          <a:ln w="9525">
            <a:noFill/>
            <a:miter lim="800000"/>
            <a:headEnd/>
            <a:tailEnd/>
          </a:ln>
        </p:spPr>
        <p:txBody>
          <a:bodyPr lIns="0" tIns="0" rIns="0" bIns="0">
            <a:spAutoFit/>
          </a:bodyPr>
          <a:lstStyle/>
          <a:p>
            <a:pPr eaLnBrk="0" hangingPunct="0">
              <a:lnSpc>
                <a:spcPct val="80000"/>
              </a:lnSpc>
            </a:pPr>
            <a:r>
              <a:rPr lang="en-US" altLang="en-US" sz="2400" b="0" dirty="0"/>
              <a:t>Stable</a:t>
            </a:r>
            <a:br>
              <a:rPr lang="en-US" altLang="en-US" sz="2400" b="0" dirty="0"/>
            </a:br>
            <a:r>
              <a:rPr lang="en-US" altLang="en-US" sz="2400" dirty="0"/>
              <a:t>13</a:t>
            </a:r>
          </a:p>
        </p:txBody>
      </p:sp>
      <p:sp>
        <p:nvSpPr>
          <p:cNvPr id="60433" name="Rectangle 20"/>
          <p:cNvSpPr>
            <a:spLocks noChangeArrowheads="1"/>
          </p:cNvSpPr>
          <p:nvPr/>
        </p:nvSpPr>
        <p:spPr bwMode="auto">
          <a:xfrm>
            <a:off x="7707313" y="5581650"/>
            <a:ext cx="1152525" cy="584200"/>
          </a:xfrm>
          <a:prstGeom prst="rect">
            <a:avLst/>
          </a:prstGeom>
          <a:noFill/>
          <a:ln w="9525">
            <a:noFill/>
            <a:miter lim="800000"/>
            <a:headEnd/>
            <a:tailEnd/>
          </a:ln>
        </p:spPr>
        <p:txBody>
          <a:bodyPr lIns="0" tIns="0" rIns="0" bIns="0">
            <a:spAutoFit/>
          </a:bodyPr>
          <a:lstStyle/>
          <a:p>
            <a:pPr eaLnBrk="0" hangingPunct="0">
              <a:lnSpc>
                <a:spcPct val="80000"/>
              </a:lnSpc>
            </a:pPr>
            <a:r>
              <a:rPr lang="en-US" altLang="en-US" sz="2400" b="0" dirty="0"/>
              <a:t>Mortality</a:t>
            </a:r>
            <a:br>
              <a:rPr lang="en-US" altLang="en-US" sz="2400" b="0" dirty="0"/>
            </a:br>
            <a:r>
              <a:rPr lang="en-US" altLang="en-US" sz="2400" dirty="0"/>
              <a:t>4</a:t>
            </a:r>
          </a:p>
        </p:txBody>
      </p:sp>
      <p:sp>
        <p:nvSpPr>
          <p:cNvPr id="60434" name="Text Box 21"/>
          <p:cNvSpPr txBox="1">
            <a:spLocks noChangeArrowheads="1"/>
          </p:cNvSpPr>
          <p:nvPr/>
        </p:nvSpPr>
        <p:spPr bwMode="auto">
          <a:xfrm>
            <a:off x="4110038" y="4527550"/>
            <a:ext cx="692150" cy="304800"/>
          </a:xfrm>
          <a:prstGeom prst="rect">
            <a:avLst/>
          </a:prstGeom>
          <a:noFill/>
          <a:ln w="9525">
            <a:noFill/>
            <a:miter lim="800000"/>
            <a:headEnd/>
            <a:tailEnd/>
          </a:ln>
        </p:spPr>
        <p:txBody>
          <a:bodyPr lIns="0" tIns="0" rIns="0" bIns="0">
            <a:spAutoFit/>
          </a:bodyPr>
          <a:lstStyle/>
          <a:p>
            <a:pPr eaLnBrk="0" hangingPunct="0"/>
            <a:r>
              <a:rPr lang="en-US" altLang="en-US" sz="2000" b="0" dirty="0"/>
              <a:t>80%</a:t>
            </a:r>
          </a:p>
        </p:txBody>
      </p:sp>
      <p:sp>
        <p:nvSpPr>
          <p:cNvPr id="60435" name="Text Box 22"/>
          <p:cNvSpPr txBox="1">
            <a:spLocks noChangeArrowheads="1"/>
          </p:cNvSpPr>
          <p:nvPr/>
        </p:nvSpPr>
        <p:spPr bwMode="auto">
          <a:xfrm>
            <a:off x="4975225" y="4116388"/>
            <a:ext cx="692150" cy="304800"/>
          </a:xfrm>
          <a:prstGeom prst="rect">
            <a:avLst/>
          </a:prstGeom>
          <a:noFill/>
          <a:ln w="9525">
            <a:noFill/>
            <a:miter lim="800000"/>
            <a:headEnd/>
            <a:tailEnd/>
          </a:ln>
        </p:spPr>
        <p:txBody>
          <a:bodyPr lIns="0" tIns="0" rIns="0" bIns="0">
            <a:spAutoFit/>
          </a:bodyPr>
          <a:lstStyle/>
          <a:p>
            <a:pPr eaLnBrk="0" hangingPunct="0"/>
            <a:r>
              <a:rPr lang="en-US" altLang="en-US" sz="2000" b="0" dirty="0"/>
              <a:t>20%</a:t>
            </a:r>
          </a:p>
        </p:txBody>
      </p:sp>
      <p:sp>
        <p:nvSpPr>
          <p:cNvPr id="60436" name="Text Box 23"/>
          <p:cNvSpPr txBox="1">
            <a:spLocks noChangeArrowheads="1"/>
          </p:cNvSpPr>
          <p:nvPr/>
        </p:nvSpPr>
        <p:spPr bwMode="auto">
          <a:xfrm>
            <a:off x="5840413" y="5224463"/>
            <a:ext cx="692150" cy="304800"/>
          </a:xfrm>
          <a:prstGeom prst="rect">
            <a:avLst/>
          </a:prstGeom>
          <a:noFill/>
          <a:ln w="9525">
            <a:noFill/>
            <a:miter lim="800000"/>
            <a:headEnd/>
            <a:tailEnd/>
          </a:ln>
        </p:spPr>
        <p:txBody>
          <a:bodyPr lIns="0" tIns="0" rIns="0" bIns="0">
            <a:spAutoFit/>
          </a:bodyPr>
          <a:lstStyle/>
          <a:p>
            <a:pPr eaLnBrk="0" hangingPunct="0"/>
            <a:r>
              <a:rPr lang="en-US" altLang="en-US" sz="2000" b="0" dirty="0"/>
              <a:t>75%</a:t>
            </a:r>
          </a:p>
        </p:txBody>
      </p:sp>
      <p:sp>
        <p:nvSpPr>
          <p:cNvPr id="60437" name="Text Box 24"/>
          <p:cNvSpPr txBox="1">
            <a:spLocks noChangeArrowheads="1"/>
          </p:cNvSpPr>
          <p:nvPr/>
        </p:nvSpPr>
        <p:spPr bwMode="auto">
          <a:xfrm>
            <a:off x="7080250" y="4876800"/>
            <a:ext cx="692150" cy="304800"/>
          </a:xfrm>
          <a:prstGeom prst="rect">
            <a:avLst/>
          </a:prstGeom>
          <a:noFill/>
          <a:ln w="9525">
            <a:noFill/>
            <a:miter lim="800000"/>
            <a:headEnd/>
            <a:tailEnd/>
          </a:ln>
        </p:spPr>
        <p:txBody>
          <a:bodyPr lIns="0" tIns="0" rIns="0" bIns="0">
            <a:spAutoFit/>
          </a:bodyPr>
          <a:lstStyle/>
          <a:p>
            <a:pPr eaLnBrk="0" hangingPunct="0"/>
            <a:r>
              <a:rPr lang="en-US" altLang="en-US" sz="2000" b="0" dirty="0"/>
              <a:t>25%</a:t>
            </a:r>
          </a:p>
        </p:txBody>
      </p:sp>
      <p:sp>
        <p:nvSpPr>
          <p:cNvPr id="60438" name="Text Box 25"/>
          <p:cNvSpPr txBox="1">
            <a:spLocks noChangeArrowheads="1"/>
          </p:cNvSpPr>
          <p:nvPr/>
        </p:nvSpPr>
        <p:spPr bwMode="auto">
          <a:xfrm>
            <a:off x="1724025" y="4084638"/>
            <a:ext cx="582613" cy="304800"/>
          </a:xfrm>
          <a:prstGeom prst="rect">
            <a:avLst/>
          </a:prstGeom>
          <a:noFill/>
          <a:ln w="9525">
            <a:noFill/>
            <a:miter lim="800000"/>
            <a:headEnd/>
            <a:tailEnd/>
          </a:ln>
        </p:spPr>
        <p:txBody>
          <a:bodyPr lIns="0" tIns="0" rIns="0" bIns="0">
            <a:spAutoFit/>
          </a:bodyPr>
          <a:lstStyle/>
          <a:p>
            <a:pPr algn="r" eaLnBrk="0" hangingPunct="0"/>
            <a:r>
              <a:rPr lang="en-US" altLang="en-US" sz="2000" b="0" dirty="0"/>
              <a:t>15%</a:t>
            </a:r>
          </a:p>
        </p:txBody>
      </p:sp>
      <p:sp>
        <p:nvSpPr>
          <p:cNvPr id="60439" name="Text Box 26"/>
          <p:cNvSpPr txBox="1">
            <a:spLocks noChangeArrowheads="1"/>
          </p:cNvSpPr>
          <p:nvPr/>
        </p:nvSpPr>
        <p:spPr bwMode="auto">
          <a:xfrm>
            <a:off x="2982913" y="3363913"/>
            <a:ext cx="692150" cy="304800"/>
          </a:xfrm>
          <a:prstGeom prst="rect">
            <a:avLst/>
          </a:prstGeom>
          <a:noFill/>
          <a:ln w="9525">
            <a:noFill/>
            <a:miter lim="800000"/>
            <a:headEnd/>
            <a:tailEnd/>
          </a:ln>
        </p:spPr>
        <p:txBody>
          <a:bodyPr lIns="0" tIns="0" rIns="0" bIns="0">
            <a:spAutoFit/>
          </a:bodyPr>
          <a:lstStyle/>
          <a:p>
            <a:pPr eaLnBrk="0" hangingPunct="0"/>
            <a:r>
              <a:rPr lang="en-US" altLang="en-US" sz="2000" b="0" dirty="0"/>
              <a:t>85%</a:t>
            </a:r>
          </a:p>
        </p:txBody>
      </p:sp>
      <p:sp>
        <p:nvSpPr>
          <p:cNvPr id="60440" name="Line 27"/>
          <p:cNvSpPr>
            <a:spLocks noChangeShapeType="1"/>
          </p:cNvSpPr>
          <p:nvPr/>
        </p:nvSpPr>
        <p:spPr bwMode="auto">
          <a:xfrm flipH="1">
            <a:off x="5557838" y="4875213"/>
            <a:ext cx="635000" cy="661987"/>
          </a:xfrm>
          <a:prstGeom prst="line">
            <a:avLst/>
          </a:prstGeom>
          <a:noFill/>
          <a:ln w="38100" cap="rnd">
            <a:solidFill>
              <a:srgbClr val="FFCC66"/>
            </a:solidFill>
            <a:round/>
            <a:headEnd/>
            <a:tailEnd type="triangle" w="med" len="med"/>
          </a:ln>
        </p:spPr>
        <p:txBody>
          <a:bodyPr lIns="0" tIns="0" rIns="0" bIns="0" anchor="ctr">
            <a:spAutoFit/>
          </a:bodyPr>
          <a:lstStyle/>
          <a:p>
            <a:endParaRPr lang="en-US" dirty="0"/>
          </a:p>
        </p:txBody>
      </p:sp>
      <p:sp>
        <p:nvSpPr>
          <p:cNvPr id="60441" name="Line 28"/>
          <p:cNvSpPr>
            <a:spLocks noChangeShapeType="1"/>
          </p:cNvSpPr>
          <p:nvPr/>
        </p:nvSpPr>
        <p:spPr bwMode="auto">
          <a:xfrm flipH="1">
            <a:off x="1544638" y="3427413"/>
            <a:ext cx="439737" cy="1027112"/>
          </a:xfrm>
          <a:prstGeom prst="line">
            <a:avLst/>
          </a:prstGeom>
          <a:noFill/>
          <a:ln w="38100" cap="rnd">
            <a:solidFill>
              <a:srgbClr val="FFCC66"/>
            </a:solidFill>
            <a:round/>
            <a:headEnd/>
            <a:tailEnd type="triangle" w="med" len="med"/>
          </a:ln>
        </p:spPr>
        <p:txBody>
          <a:bodyPr lIns="0" tIns="0" rIns="0" bIns="0" anchor="ctr">
            <a:spAutoFit/>
          </a:bodyPr>
          <a:lstStyle/>
          <a:p>
            <a:endParaRPr lang="en-US" dirty="0"/>
          </a:p>
        </p:txBody>
      </p:sp>
      <p:sp>
        <p:nvSpPr>
          <p:cNvPr id="60442" name="Line 29"/>
          <p:cNvSpPr>
            <a:spLocks noChangeShapeType="1"/>
          </p:cNvSpPr>
          <p:nvPr/>
        </p:nvSpPr>
        <p:spPr bwMode="auto">
          <a:xfrm flipH="1">
            <a:off x="3779838" y="4318000"/>
            <a:ext cx="541337" cy="534988"/>
          </a:xfrm>
          <a:prstGeom prst="line">
            <a:avLst/>
          </a:prstGeom>
          <a:noFill/>
          <a:ln w="38100" cap="rnd">
            <a:solidFill>
              <a:srgbClr val="FFCC66"/>
            </a:solidFill>
            <a:round/>
            <a:headEnd/>
            <a:tailEnd type="triangle" w="med" len="med"/>
          </a:ln>
        </p:spPr>
        <p:txBody>
          <a:bodyPr lIns="0" tIns="0" rIns="0" bIns="0" anchor="ctr">
            <a:spAutoFit/>
          </a:bodyPr>
          <a:lstStyle/>
          <a:p>
            <a:endParaRPr lang="en-US" dirty="0"/>
          </a:p>
        </p:txBody>
      </p:sp>
      <p:sp>
        <p:nvSpPr>
          <p:cNvPr id="60443" name="Line 30"/>
          <p:cNvSpPr>
            <a:spLocks noChangeShapeType="1"/>
          </p:cNvSpPr>
          <p:nvPr/>
        </p:nvSpPr>
        <p:spPr bwMode="auto">
          <a:xfrm>
            <a:off x="4694238" y="4310063"/>
            <a:ext cx="1125537" cy="431800"/>
          </a:xfrm>
          <a:prstGeom prst="line">
            <a:avLst/>
          </a:prstGeom>
          <a:noFill/>
          <a:ln w="38100" cap="rnd">
            <a:solidFill>
              <a:srgbClr val="FFCC66"/>
            </a:solidFill>
            <a:round/>
            <a:headEnd/>
            <a:tailEnd type="triangle" w="med" len="med"/>
          </a:ln>
        </p:spPr>
        <p:txBody>
          <a:bodyPr lIns="0" tIns="0" rIns="0" bIns="0" anchor="ctr">
            <a:spAutoFit/>
          </a:bodyPr>
          <a:lstStyle/>
          <a:p>
            <a:endParaRPr lang="en-US" dirty="0"/>
          </a:p>
        </p:txBody>
      </p:sp>
      <p:sp>
        <p:nvSpPr>
          <p:cNvPr id="60444" name="Line 31"/>
          <p:cNvSpPr>
            <a:spLocks noChangeShapeType="1"/>
          </p:cNvSpPr>
          <p:nvPr/>
        </p:nvSpPr>
        <p:spPr bwMode="auto">
          <a:xfrm>
            <a:off x="6615113" y="5030788"/>
            <a:ext cx="1270000" cy="473075"/>
          </a:xfrm>
          <a:prstGeom prst="line">
            <a:avLst/>
          </a:prstGeom>
          <a:noFill/>
          <a:ln w="38100" cap="rnd">
            <a:solidFill>
              <a:srgbClr val="FFCC66"/>
            </a:solidFill>
            <a:round/>
            <a:headEnd/>
            <a:tailEnd type="triangle" w="med" len="med"/>
          </a:ln>
        </p:spPr>
        <p:txBody>
          <a:bodyPr lIns="0" tIns="0" rIns="0" bIns="0" anchor="ctr">
            <a:spAutoFit/>
          </a:bodyPr>
          <a:lstStyle/>
          <a:p>
            <a:endParaRPr lang="en-US" dirty="0"/>
          </a:p>
        </p:txBody>
      </p:sp>
      <p:sp>
        <p:nvSpPr>
          <p:cNvPr id="60445" name="Line 32"/>
          <p:cNvSpPr>
            <a:spLocks noChangeShapeType="1"/>
          </p:cNvSpPr>
          <p:nvPr/>
        </p:nvSpPr>
        <p:spPr bwMode="auto">
          <a:xfrm>
            <a:off x="5734050" y="2286000"/>
            <a:ext cx="2882900" cy="1125538"/>
          </a:xfrm>
          <a:prstGeom prst="line">
            <a:avLst/>
          </a:prstGeom>
          <a:noFill/>
          <a:ln w="38100" cap="rnd">
            <a:solidFill>
              <a:srgbClr val="FFCC66"/>
            </a:solidFill>
            <a:round/>
            <a:headEnd/>
            <a:tailEnd type="triangle" w="med" len="med"/>
          </a:ln>
        </p:spPr>
        <p:txBody>
          <a:bodyPr lIns="0" tIns="0" rIns="0" bIns="0" anchor="ctr">
            <a:spAutoFit/>
          </a:bodyPr>
          <a:lstStyle/>
          <a:p>
            <a:endParaRPr lang="en-US" dirty="0"/>
          </a:p>
        </p:txBody>
      </p:sp>
      <p:pic>
        <p:nvPicPr>
          <p:cNvPr id="60446" name="Picture 33"/>
          <p:cNvPicPr preferRelativeResize="0">
            <a:picLocks noChangeAspect="1" noChangeArrowheads="1"/>
          </p:cNvPicPr>
          <p:nvPr/>
        </p:nvPicPr>
        <p:blipFill>
          <a:blip r:embed="rId3" cstate="print">
            <a:lum bright="-6000" contrast="12000"/>
          </a:blip>
          <a:srcRect l="6465" r="6102" b="3294"/>
          <a:stretch>
            <a:fillRect/>
          </a:stretch>
        </p:blipFill>
        <p:spPr bwMode="auto">
          <a:xfrm>
            <a:off x="3503613" y="2185988"/>
            <a:ext cx="1890712" cy="1419225"/>
          </a:xfrm>
          <a:prstGeom prst="rect">
            <a:avLst/>
          </a:prstGeom>
          <a:noFill/>
          <a:ln w="9525">
            <a:noFill/>
            <a:miter lim="800000"/>
            <a:headEnd/>
            <a:tailEnd/>
          </a:ln>
        </p:spPr>
      </p:pic>
      <p:pic>
        <p:nvPicPr>
          <p:cNvPr id="60447" name="Picture 34"/>
          <p:cNvPicPr preferRelativeResize="0">
            <a:picLocks noChangeAspect="1" noChangeArrowheads="1"/>
          </p:cNvPicPr>
          <p:nvPr/>
        </p:nvPicPr>
        <p:blipFill>
          <a:blip r:embed="rId4" cstate="print">
            <a:lum bright="-6000" contrast="12000"/>
          </a:blip>
          <a:srcRect l="6102" r="6465" b="3294"/>
          <a:stretch>
            <a:fillRect/>
          </a:stretch>
        </p:blipFill>
        <p:spPr bwMode="auto">
          <a:xfrm>
            <a:off x="552450" y="3792538"/>
            <a:ext cx="947738" cy="711200"/>
          </a:xfrm>
          <a:prstGeom prst="rect">
            <a:avLst/>
          </a:prstGeom>
          <a:noFill/>
          <a:ln w="9525">
            <a:noFill/>
            <a:miter lim="800000"/>
            <a:headEnd/>
            <a:tailEnd/>
          </a:ln>
        </p:spPr>
      </p:pic>
      <p:pic>
        <p:nvPicPr>
          <p:cNvPr id="60448" name="Picture 35"/>
          <p:cNvPicPr preferRelativeResize="0">
            <a:picLocks noChangeAspect="1" noChangeArrowheads="1"/>
          </p:cNvPicPr>
          <p:nvPr/>
        </p:nvPicPr>
        <p:blipFill>
          <a:blip r:embed="rId5" cstate="print">
            <a:lum bright="-6000" contrast="12000"/>
          </a:blip>
          <a:srcRect l="6465" r="6102" b="3294"/>
          <a:stretch>
            <a:fillRect/>
          </a:stretch>
        </p:blipFill>
        <p:spPr bwMode="auto">
          <a:xfrm>
            <a:off x="2374900" y="4697413"/>
            <a:ext cx="1450975" cy="1089025"/>
          </a:xfrm>
          <a:prstGeom prst="rect">
            <a:avLst/>
          </a:prstGeom>
          <a:noFill/>
          <a:ln w="9525">
            <a:noFill/>
            <a:miter lim="800000"/>
            <a:headEnd/>
            <a:tailEnd/>
          </a:ln>
        </p:spPr>
      </p:pic>
      <p:pic>
        <p:nvPicPr>
          <p:cNvPr id="60449" name="Picture 36"/>
          <p:cNvPicPr preferRelativeResize="0">
            <a:picLocks noChangeAspect="1" noChangeArrowheads="1"/>
          </p:cNvPicPr>
          <p:nvPr/>
        </p:nvPicPr>
        <p:blipFill>
          <a:blip r:embed="rId6" cstate="print">
            <a:lum bright="-6000" contrast="12000"/>
          </a:blip>
          <a:srcRect l="6102" r="6465" b="3294"/>
          <a:stretch>
            <a:fillRect/>
          </a:stretch>
        </p:blipFill>
        <p:spPr bwMode="auto">
          <a:xfrm>
            <a:off x="5915025" y="3646488"/>
            <a:ext cx="1057275" cy="793750"/>
          </a:xfrm>
          <a:prstGeom prst="rect">
            <a:avLst/>
          </a:prstGeom>
          <a:noFill/>
          <a:ln w="9525">
            <a:noFill/>
            <a:miter lim="800000"/>
            <a:headEnd/>
            <a:tailEnd/>
          </a:ln>
        </p:spPr>
      </p:pic>
      <p:pic>
        <p:nvPicPr>
          <p:cNvPr id="60450" name="Picture 37"/>
          <p:cNvPicPr preferRelativeResize="0">
            <a:picLocks noChangeAspect="1" noChangeArrowheads="1"/>
          </p:cNvPicPr>
          <p:nvPr/>
        </p:nvPicPr>
        <p:blipFill>
          <a:blip r:embed="rId7" cstate="print">
            <a:lum bright="-6000" contrast="12000"/>
          </a:blip>
          <a:srcRect l="6102" r="6465" b="3294"/>
          <a:stretch>
            <a:fillRect/>
          </a:stretch>
        </p:blipFill>
        <p:spPr bwMode="auto">
          <a:xfrm>
            <a:off x="4700588" y="5343525"/>
            <a:ext cx="833437" cy="625475"/>
          </a:xfrm>
          <a:prstGeom prst="rect">
            <a:avLst/>
          </a:prstGeom>
          <a:noFill/>
          <a:ln w="9525">
            <a:noFill/>
            <a:miter lim="800000"/>
            <a:headEnd/>
            <a:tailEnd/>
          </a:ln>
        </p:spPr>
      </p:pic>
      <p:pic>
        <p:nvPicPr>
          <p:cNvPr id="60451" name="Picture 38"/>
          <p:cNvPicPr preferRelativeResize="0">
            <a:picLocks noChangeAspect="1" noChangeArrowheads="1"/>
          </p:cNvPicPr>
          <p:nvPr/>
        </p:nvPicPr>
        <p:blipFill>
          <a:blip r:embed="rId7" cstate="print">
            <a:lum bright="-6000" contrast="12000"/>
          </a:blip>
          <a:srcRect l="6100" r="66086" b="3293"/>
          <a:stretch>
            <a:fillRect/>
          </a:stretch>
        </p:blipFill>
        <p:spPr bwMode="auto">
          <a:xfrm>
            <a:off x="8150225" y="4919663"/>
            <a:ext cx="265113" cy="62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620000" cy="1143000"/>
          </a:xfrm>
        </p:spPr>
        <p:txBody>
          <a:bodyPr/>
          <a:lstStyle/>
          <a:p>
            <a:pPr eaLnBrk="1" hangingPunct="1"/>
            <a:r>
              <a:rPr lang="en-US" sz="4000" b="1" dirty="0" smtClean="0">
                <a:solidFill>
                  <a:srgbClr val="FFFF00"/>
                </a:solidFill>
                <a:latin typeface="Arial" charset="0"/>
              </a:rPr>
              <a:t>Injecting Drug Use and</a:t>
            </a:r>
            <a:br>
              <a:rPr lang="en-US" sz="4000" b="1" dirty="0" smtClean="0">
                <a:solidFill>
                  <a:srgbClr val="FFFF00"/>
                </a:solidFill>
                <a:latin typeface="Arial" charset="0"/>
              </a:rPr>
            </a:br>
            <a:r>
              <a:rPr lang="en-US" sz="4000" b="1" dirty="0" smtClean="0">
                <a:solidFill>
                  <a:srgbClr val="FFFF00"/>
                </a:solidFill>
                <a:latin typeface="Arial" charset="0"/>
              </a:rPr>
              <a:t>HCV Transmission</a:t>
            </a:r>
          </a:p>
        </p:txBody>
      </p:sp>
      <p:sp>
        <p:nvSpPr>
          <p:cNvPr id="61443" name="Rectangle 3"/>
          <p:cNvSpPr>
            <a:spLocks noGrp="1" noChangeArrowheads="1"/>
          </p:cNvSpPr>
          <p:nvPr>
            <p:ph type="body" idx="1"/>
          </p:nvPr>
        </p:nvSpPr>
        <p:spPr>
          <a:xfrm>
            <a:off x="838200" y="1752600"/>
            <a:ext cx="7772400" cy="4876800"/>
          </a:xfrm>
        </p:spPr>
        <p:txBody>
          <a:bodyPr/>
          <a:lstStyle/>
          <a:p>
            <a:pPr eaLnBrk="1" hangingPunct="1">
              <a:buClr>
                <a:srgbClr val="FF0000"/>
              </a:buClr>
            </a:pPr>
            <a:r>
              <a:rPr lang="en-US" b="1" dirty="0" smtClean="0">
                <a:solidFill>
                  <a:srgbClr val="FFFFFF"/>
                </a:solidFill>
                <a:latin typeface="Arial" charset="0"/>
              </a:rPr>
              <a:t>Highly efficient</a:t>
            </a:r>
          </a:p>
          <a:p>
            <a:pPr lvl="1" eaLnBrk="1" hangingPunct="1">
              <a:buClr>
                <a:srgbClr val="FF9900"/>
              </a:buClr>
            </a:pPr>
            <a:r>
              <a:rPr lang="en-US" sz="2400" b="1" dirty="0" smtClean="0">
                <a:solidFill>
                  <a:srgbClr val="FFFF00"/>
                </a:solidFill>
                <a:latin typeface="Arial" charset="0"/>
              </a:rPr>
              <a:t>Contamination of drug paraphernalia, not just needles and syringes</a:t>
            </a:r>
          </a:p>
          <a:p>
            <a:pPr lvl="1" eaLnBrk="1" hangingPunct="1">
              <a:buClr>
                <a:srgbClr val="FF9900"/>
              </a:buClr>
            </a:pPr>
            <a:r>
              <a:rPr lang="en-US" sz="2400" b="1" dirty="0" smtClean="0">
                <a:solidFill>
                  <a:srgbClr val="FFFF00"/>
                </a:solidFill>
                <a:latin typeface="Arial" charset="0"/>
              </a:rPr>
              <a:t>Viable 16 hrs to 4 days outside body on surfaces </a:t>
            </a:r>
            <a:r>
              <a:rPr lang="en-US" sz="2400" dirty="0" smtClean="0">
                <a:solidFill>
                  <a:srgbClr val="FFFF00"/>
                </a:solidFill>
                <a:latin typeface="Arial" charset="0"/>
              </a:rPr>
              <a:t>(up to 64 hrs in a syringe)</a:t>
            </a:r>
            <a:endParaRPr lang="en-US" sz="2400" b="1" dirty="0" smtClean="0">
              <a:solidFill>
                <a:srgbClr val="FFFF00"/>
              </a:solidFill>
              <a:latin typeface="Arial" charset="0"/>
            </a:endParaRPr>
          </a:p>
          <a:p>
            <a:pPr eaLnBrk="1" hangingPunct="1">
              <a:buClr>
                <a:srgbClr val="FF0000"/>
              </a:buClr>
            </a:pPr>
            <a:r>
              <a:rPr lang="en-US" b="1" dirty="0" smtClean="0">
                <a:solidFill>
                  <a:srgbClr val="FFFFFF"/>
                </a:solidFill>
                <a:latin typeface="Arial" charset="0"/>
              </a:rPr>
              <a:t>Rapidly acquired after initiation</a:t>
            </a:r>
          </a:p>
          <a:p>
            <a:pPr lvl="1" eaLnBrk="1" hangingPunct="1">
              <a:buClr>
                <a:srgbClr val="FF9900"/>
              </a:buClr>
            </a:pPr>
            <a:r>
              <a:rPr lang="en-US" sz="2400" b="1" dirty="0" smtClean="0">
                <a:solidFill>
                  <a:srgbClr val="FFFF00"/>
                </a:solidFill>
                <a:latin typeface="Arial" charset="0"/>
              </a:rPr>
              <a:t>30% prevalence after 3 years</a:t>
            </a:r>
          </a:p>
          <a:p>
            <a:pPr lvl="1" eaLnBrk="1" hangingPunct="1">
              <a:buClr>
                <a:srgbClr val="FF9900"/>
              </a:buClr>
            </a:pPr>
            <a:r>
              <a:rPr lang="en-US" sz="2400" b="1" dirty="0" smtClean="0">
                <a:solidFill>
                  <a:srgbClr val="FFFF00"/>
                </a:solidFill>
                <a:latin typeface="Arial" charset="0"/>
              </a:rPr>
              <a:t>&gt;50% after 5 years</a:t>
            </a:r>
          </a:p>
          <a:p>
            <a:pPr eaLnBrk="1" hangingPunct="1">
              <a:buClr>
                <a:srgbClr val="FF0000"/>
              </a:buClr>
            </a:pPr>
            <a:r>
              <a:rPr lang="en-US" b="1" dirty="0" smtClean="0">
                <a:solidFill>
                  <a:srgbClr val="FFFFFF"/>
                </a:solidFill>
                <a:latin typeface="Arial" charset="0"/>
              </a:rPr>
              <a:t>Four times more common than HIV</a:t>
            </a:r>
          </a:p>
        </p:txBody>
      </p:sp>
      <p:sp>
        <p:nvSpPr>
          <p:cNvPr id="61444" name="Line 4"/>
          <p:cNvSpPr>
            <a:spLocks noChangeShapeType="1"/>
          </p:cNvSpPr>
          <p:nvPr/>
        </p:nvSpPr>
        <p:spPr bwMode="auto">
          <a:xfrm>
            <a:off x="7620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762000" y="457200"/>
            <a:ext cx="7772400" cy="1219200"/>
          </a:xfrm>
          <a:prstGeom prst="rect">
            <a:avLst/>
          </a:prstGeom>
          <a:noFill/>
          <a:ln w="9525">
            <a:noFill/>
            <a:miter lim="800000"/>
            <a:headEnd/>
            <a:tailEnd/>
          </a:ln>
        </p:spPr>
        <p:txBody>
          <a:bodyPr lIns="0" tIns="0" rIns="0" bIns="0" anchor="b">
            <a:spAutoFit/>
          </a:bodyPr>
          <a:lstStyle/>
          <a:p>
            <a:r>
              <a:rPr lang="en-US" sz="4000" dirty="0">
                <a:solidFill>
                  <a:srgbClr val="FFFF00"/>
                </a:solidFill>
              </a:rPr>
              <a:t>Risk Factors for Transmission of Hepatitis Viruses and HIV</a:t>
            </a:r>
          </a:p>
        </p:txBody>
      </p:sp>
      <p:sp>
        <p:nvSpPr>
          <p:cNvPr id="62467" name="Rectangle 5"/>
          <p:cNvSpPr>
            <a:spLocks noChangeArrowheads="1"/>
          </p:cNvSpPr>
          <p:nvPr/>
        </p:nvSpPr>
        <p:spPr bwMode="auto">
          <a:xfrm>
            <a:off x="946150" y="4514850"/>
            <a:ext cx="3567113" cy="711200"/>
          </a:xfrm>
          <a:prstGeom prst="rect">
            <a:avLst/>
          </a:prstGeom>
          <a:noFill/>
          <a:ln w="9525">
            <a:noFill/>
            <a:miter lim="800000"/>
            <a:headEnd/>
            <a:tailEnd/>
          </a:ln>
        </p:spPr>
        <p:txBody>
          <a:bodyPr/>
          <a:lstStyle/>
          <a:p>
            <a:pPr algn="l">
              <a:spcBef>
                <a:spcPct val="20000"/>
              </a:spcBef>
            </a:pPr>
            <a:r>
              <a:rPr lang="en-US" sz="2200" dirty="0"/>
              <a:t>Transfusion </a:t>
            </a:r>
          </a:p>
        </p:txBody>
      </p:sp>
      <p:sp>
        <p:nvSpPr>
          <p:cNvPr id="62468" name="Rectangle 6"/>
          <p:cNvSpPr>
            <a:spLocks noChangeArrowheads="1"/>
          </p:cNvSpPr>
          <p:nvPr/>
        </p:nvSpPr>
        <p:spPr bwMode="auto">
          <a:xfrm>
            <a:off x="946150" y="5921375"/>
            <a:ext cx="3567113" cy="403225"/>
          </a:xfrm>
          <a:prstGeom prst="rect">
            <a:avLst/>
          </a:prstGeom>
          <a:noFill/>
          <a:ln w="9525">
            <a:noFill/>
            <a:miter lim="800000"/>
            <a:headEnd/>
            <a:tailEnd/>
          </a:ln>
        </p:spPr>
        <p:txBody>
          <a:bodyPr/>
          <a:lstStyle/>
          <a:p>
            <a:pPr algn="l">
              <a:spcBef>
                <a:spcPct val="20000"/>
              </a:spcBef>
            </a:pPr>
            <a:r>
              <a:rPr lang="en-US" sz="2200" dirty="0"/>
              <a:t>No Identified Risk </a:t>
            </a:r>
          </a:p>
        </p:txBody>
      </p:sp>
      <p:sp>
        <p:nvSpPr>
          <p:cNvPr id="62469" name="Rectangle 7"/>
          <p:cNvSpPr>
            <a:spLocks noChangeArrowheads="1"/>
          </p:cNvSpPr>
          <p:nvPr/>
        </p:nvSpPr>
        <p:spPr bwMode="auto">
          <a:xfrm>
            <a:off x="946150" y="5226050"/>
            <a:ext cx="3567113" cy="695325"/>
          </a:xfrm>
          <a:prstGeom prst="rect">
            <a:avLst/>
          </a:prstGeom>
          <a:noFill/>
          <a:ln w="9525">
            <a:noFill/>
            <a:miter lim="800000"/>
            <a:headEnd/>
            <a:tailEnd/>
          </a:ln>
        </p:spPr>
        <p:txBody>
          <a:bodyPr/>
          <a:lstStyle/>
          <a:p>
            <a:pPr algn="l">
              <a:spcBef>
                <a:spcPct val="20000"/>
              </a:spcBef>
            </a:pPr>
            <a:r>
              <a:rPr lang="en-US" sz="2200" dirty="0"/>
              <a:t>Occupational </a:t>
            </a:r>
          </a:p>
        </p:txBody>
      </p:sp>
      <p:sp>
        <p:nvSpPr>
          <p:cNvPr id="62470" name="Rectangle 8"/>
          <p:cNvSpPr>
            <a:spLocks noChangeArrowheads="1"/>
          </p:cNvSpPr>
          <p:nvPr/>
        </p:nvSpPr>
        <p:spPr bwMode="auto">
          <a:xfrm>
            <a:off x="946150" y="3968750"/>
            <a:ext cx="3338513" cy="546100"/>
          </a:xfrm>
          <a:prstGeom prst="rect">
            <a:avLst/>
          </a:prstGeom>
          <a:solidFill>
            <a:srgbClr val="3399FF">
              <a:alpha val="50195"/>
            </a:srgbClr>
          </a:solidFill>
          <a:ln w="9525">
            <a:noFill/>
            <a:miter lim="800000"/>
            <a:headEnd/>
            <a:tailEnd/>
          </a:ln>
        </p:spPr>
        <p:txBody>
          <a:bodyPr/>
          <a:lstStyle/>
          <a:p>
            <a:pPr algn="l">
              <a:spcBef>
                <a:spcPct val="20000"/>
              </a:spcBef>
            </a:pPr>
            <a:r>
              <a:rPr lang="en-US" sz="2200" dirty="0"/>
              <a:t>Heterosexual partners </a:t>
            </a:r>
          </a:p>
        </p:txBody>
      </p:sp>
      <p:sp>
        <p:nvSpPr>
          <p:cNvPr id="62471" name="Rectangle 9"/>
          <p:cNvSpPr>
            <a:spLocks noChangeArrowheads="1"/>
          </p:cNvSpPr>
          <p:nvPr/>
        </p:nvSpPr>
        <p:spPr bwMode="auto">
          <a:xfrm>
            <a:off x="946150" y="3503613"/>
            <a:ext cx="3338513" cy="465137"/>
          </a:xfrm>
          <a:prstGeom prst="rect">
            <a:avLst/>
          </a:prstGeom>
          <a:solidFill>
            <a:srgbClr val="3399FF">
              <a:alpha val="50195"/>
            </a:srgbClr>
          </a:solidFill>
          <a:ln w="9525">
            <a:noFill/>
            <a:miter lim="800000"/>
            <a:headEnd/>
            <a:tailEnd/>
          </a:ln>
        </p:spPr>
        <p:txBody>
          <a:bodyPr/>
          <a:lstStyle/>
          <a:p>
            <a:pPr algn="l">
              <a:spcBef>
                <a:spcPct val="20000"/>
              </a:spcBef>
            </a:pPr>
            <a:r>
              <a:rPr lang="en-US" sz="2200" dirty="0"/>
              <a:t>MSM </a:t>
            </a:r>
          </a:p>
        </p:txBody>
      </p:sp>
      <p:sp>
        <p:nvSpPr>
          <p:cNvPr id="62472" name="Rectangle 10"/>
          <p:cNvSpPr>
            <a:spLocks noChangeArrowheads="1"/>
          </p:cNvSpPr>
          <p:nvPr/>
        </p:nvSpPr>
        <p:spPr bwMode="auto">
          <a:xfrm>
            <a:off x="946150" y="2957513"/>
            <a:ext cx="3338513" cy="546100"/>
          </a:xfrm>
          <a:prstGeom prst="rect">
            <a:avLst/>
          </a:prstGeom>
          <a:solidFill>
            <a:srgbClr val="3399FF">
              <a:alpha val="50195"/>
            </a:srgbClr>
          </a:solidFill>
          <a:ln w="9525">
            <a:noFill/>
            <a:miter lim="800000"/>
            <a:headEnd/>
            <a:tailEnd/>
          </a:ln>
        </p:spPr>
        <p:txBody>
          <a:bodyPr/>
          <a:lstStyle/>
          <a:p>
            <a:pPr algn="l">
              <a:spcBef>
                <a:spcPct val="20000"/>
              </a:spcBef>
            </a:pPr>
            <a:r>
              <a:rPr lang="en-US" sz="2200" dirty="0"/>
              <a:t>Injection drug use </a:t>
            </a:r>
          </a:p>
        </p:txBody>
      </p:sp>
      <p:sp>
        <p:nvSpPr>
          <p:cNvPr id="62473" name="Rectangle 11"/>
          <p:cNvSpPr>
            <a:spLocks noChangeArrowheads="1"/>
          </p:cNvSpPr>
          <p:nvPr/>
        </p:nvSpPr>
        <p:spPr bwMode="auto">
          <a:xfrm>
            <a:off x="946150" y="2328863"/>
            <a:ext cx="3567113" cy="628650"/>
          </a:xfrm>
          <a:prstGeom prst="rect">
            <a:avLst/>
          </a:prstGeom>
          <a:noFill/>
          <a:ln w="9525">
            <a:noFill/>
            <a:miter lim="800000"/>
            <a:headEnd/>
            <a:tailEnd/>
          </a:ln>
        </p:spPr>
        <p:txBody>
          <a:bodyPr/>
          <a:lstStyle/>
          <a:p>
            <a:pPr>
              <a:spcBef>
                <a:spcPct val="20000"/>
              </a:spcBef>
            </a:pPr>
            <a:r>
              <a:rPr lang="en-US" sz="2800" dirty="0"/>
              <a:t>Risk Factor </a:t>
            </a:r>
          </a:p>
        </p:txBody>
      </p:sp>
      <p:sp>
        <p:nvSpPr>
          <p:cNvPr id="62474" name="Line 12"/>
          <p:cNvSpPr>
            <a:spLocks noChangeShapeType="1"/>
          </p:cNvSpPr>
          <p:nvPr/>
        </p:nvSpPr>
        <p:spPr bwMode="auto">
          <a:xfrm>
            <a:off x="76200" y="2328863"/>
            <a:ext cx="3567113" cy="0"/>
          </a:xfrm>
          <a:prstGeom prst="line">
            <a:avLst/>
          </a:prstGeom>
          <a:noFill/>
          <a:ln w="12700">
            <a:noFill/>
            <a:round/>
            <a:headEnd/>
            <a:tailEnd/>
          </a:ln>
        </p:spPr>
        <p:txBody>
          <a:bodyPr/>
          <a:lstStyle/>
          <a:p>
            <a:endParaRPr lang="en-US" dirty="0"/>
          </a:p>
        </p:txBody>
      </p:sp>
      <p:sp>
        <p:nvSpPr>
          <p:cNvPr id="62475" name="Line 13"/>
          <p:cNvSpPr>
            <a:spLocks noChangeShapeType="1"/>
          </p:cNvSpPr>
          <p:nvPr/>
        </p:nvSpPr>
        <p:spPr bwMode="auto">
          <a:xfrm>
            <a:off x="76200" y="6324600"/>
            <a:ext cx="3567113" cy="0"/>
          </a:xfrm>
          <a:prstGeom prst="line">
            <a:avLst/>
          </a:prstGeom>
          <a:noFill/>
          <a:ln w="28575" cap="sq">
            <a:noFill/>
            <a:round/>
            <a:headEnd/>
            <a:tailEnd/>
          </a:ln>
        </p:spPr>
        <p:txBody>
          <a:bodyPr/>
          <a:lstStyle/>
          <a:p>
            <a:endParaRPr lang="en-US" dirty="0"/>
          </a:p>
        </p:txBody>
      </p:sp>
      <p:sp>
        <p:nvSpPr>
          <p:cNvPr id="62476" name="Line 14"/>
          <p:cNvSpPr>
            <a:spLocks noChangeShapeType="1"/>
          </p:cNvSpPr>
          <p:nvPr/>
        </p:nvSpPr>
        <p:spPr bwMode="auto">
          <a:xfrm>
            <a:off x="76200" y="2328863"/>
            <a:ext cx="0" cy="628650"/>
          </a:xfrm>
          <a:prstGeom prst="line">
            <a:avLst/>
          </a:prstGeom>
          <a:noFill/>
          <a:ln w="28575" cap="sq">
            <a:noFill/>
            <a:round/>
            <a:headEnd/>
            <a:tailEnd/>
          </a:ln>
        </p:spPr>
        <p:txBody>
          <a:bodyPr/>
          <a:lstStyle/>
          <a:p>
            <a:endParaRPr lang="en-US" dirty="0"/>
          </a:p>
        </p:txBody>
      </p:sp>
      <p:sp>
        <p:nvSpPr>
          <p:cNvPr id="62477" name="Line 15"/>
          <p:cNvSpPr>
            <a:spLocks noChangeShapeType="1"/>
          </p:cNvSpPr>
          <p:nvPr/>
        </p:nvSpPr>
        <p:spPr bwMode="auto">
          <a:xfrm>
            <a:off x="8534400" y="2328863"/>
            <a:ext cx="0" cy="628650"/>
          </a:xfrm>
          <a:prstGeom prst="line">
            <a:avLst/>
          </a:prstGeom>
          <a:noFill/>
          <a:ln w="28575" cap="sq">
            <a:noFill/>
            <a:round/>
            <a:headEnd/>
            <a:tailEnd/>
          </a:ln>
        </p:spPr>
        <p:txBody>
          <a:bodyPr/>
          <a:lstStyle/>
          <a:p>
            <a:endParaRPr lang="en-US" dirty="0"/>
          </a:p>
        </p:txBody>
      </p:sp>
      <p:sp>
        <p:nvSpPr>
          <p:cNvPr id="62478" name="Line 16"/>
          <p:cNvSpPr>
            <a:spLocks noChangeShapeType="1"/>
          </p:cNvSpPr>
          <p:nvPr/>
        </p:nvSpPr>
        <p:spPr bwMode="auto">
          <a:xfrm>
            <a:off x="3643313" y="2328863"/>
            <a:ext cx="1327150" cy="0"/>
          </a:xfrm>
          <a:prstGeom prst="line">
            <a:avLst/>
          </a:prstGeom>
          <a:noFill/>
          <a:ln w="28575" cap="sq">
            <a:noFill/>
            <a:round/>
            <a:headEnd/>
            <a:tailEnd/>
          </a:ln>
        </p:spPr>
        <p:txBody>
          <a:bodyPr/>
          <a:lstStyle/>
          <a:p>
            <a:endParaRPr lang="en-US" dirty="0"/>
          </a:p>
        </p:txBody>
      </p:sp>
      <p:sp>
        <p:nvSpPr>
          <p:cNvPr id="62479" name="Line 17"/>
          <p:cNvSpPr>
            <a:spLocks noChangeShapeType="1"/>
          </p:cNvSpPr>
          <p:nvPr/>
        </p:nvSpPr>
        <p:spPr bwMode="auto">
          <a:xfrm>
            <a:off x="76200" y="2957513"/>
            <a:ext cx="0" cy="546100"/>
          </a:xfrm>
          <a:prstGeom prst="line">
            <a:avLst/>
          </a:prstGeom>
          <a:noFill/>
          <a:ln w="28575" cap="sq">
            <a:noFill/>
            <a:round/>
            <a:headEnd/>
            <a:tailEnd/>
          </a:ln>
        </p:spPr>
        <p:txBody>
          <a:bodyPr/>
          <a:lstStyle/>
          <a:p>
            <a:endParaRPr lang="en-US" dirty="0"/>
          </a:p>
        </p:txBody>
      </p:sp>
      <p:sp>
        <p:nvSpPr>
          <p:cNvPr id="62480" name="Line 18"/>
          <p:cNvSpPr>
            <a:spLocks noChangeShapeType="1"/>
          </p:cNvSpPr>
          <p:nvPr/>
        </p:nvSpPr>
        <p:spPr bwMode="auto">
          <a:xfrm>
            <a:off x="8534400" y="2957513"/>
            <a:ext cx="0" cy="546100"/>
          </a:xfrm>
          <a:prstGeom prst="line">
            <a:avLst/>
          </a:prstGeom>
          <a:noFill/>
          <a:ln w="28575" cap="sq">
            <a:noFill/>
            <a:round/>
            <a:headEnd/>
            <a:tailEnd/>
          </a:ln>
        </p:spPr>
        <p:txBody>
          <a:bodyPr/>
          <a:lstStyle/>
          <a:p>
            <a:endParaRPr lang="en-US" dirty="0"/>
          </a:p>
        </p:txBody>
      </p:sp>
      <p:sp>
        <p:nvSpPr>
          <p:cNvPr id="62481" name="Line 19"/>
          <p:cNvSpPr>
            <a:spLocks noChangeShapeType="1"/>
          </p:cNvSpPr>
          <p:nvPr/>
        </p:nvSpPr>
        <p:spPr bwMode="auto">
          <a:xfrm>
            <a:off x="76200" y="3503613"/>
            <a:ext cx="0" cy="465137"/>
          </a:xfrm>
          <a:prstGeom prst="line">
            <a:avLst/>
          </a:prstGeom>
          <a:noFill/>
          <a:ln w="28575" cap="sq">
            <a:noFill/>
            <a:round/>
            <a:headEnd/>
            <a:tailEnd/>
          </a:ln>
        </p:spPr>
        <p:txBody>
          <a:bodyPr/>
          <a:lstStyle/>
          <a:p>
            <a:endParaRPr lang="en-US" dirty="0"/>
          </a:p>
        </p:txBody>
      </p:sp>
      <p:sp>
        <p:nvSpPr>
          <p:cNvPr id="62482" name="Line 20"/>
          <p:cNvSpPr>
            <a:spLocks noChangeShapeType="1"/>
          </p:cNvSpPr>
          <p:nvPr/>
        </p:nvSpPr>
        <p:spPr bwMode="auto">
          <a:xfrm>
            <a:off x="8534400" y="3503613"/>
            <a:ext cx="0" cy="465137"/>
          </a:xfrm>
          <a:prstGeom prst="line">
            <a:avLst/>
          </a:prstGeom>
          <a:noFill/>
          <a:ln w="28575" cap="sq">
            <a:noFill/>
            <a:round/>
            <a:headEnd/>
            <a:tailEnd/>
          </a:ln>
        </p:spPr>
        <p:txBody>
          <a:bodyPr/>
          <a:lstStyle/>
          <a:p>
            <a:endParaRPr lang="en-US" dirty="0"/>
          </a:p>
        </p:txBody>
      </p:sp>
      <p:sp>
        <p:nvSpPr>
          <p:cNvPr id="62483" name="Line 21"/>
          <p:cNvSpPr>
            <a:spLocks noChangeShapeType="1"/>
          </p:cNvSpPr>
          <p:nvPr/>
        </p:nvSpPr>
        <p:spPr bwMode="auto">
          <a:xfrm>
            <a:off x="76200" y="3968750"/>
            <a:ext cx="0" cy="546100"/>
          </a:xfrm>
          <a:prstGeom prst="line">
            <a:avLst/>
          </a:prstGeom>
          <a:noFill/>
          <a:ln w="28575" cap="sq">
            <a:noFill/>
            <a:round/>
            <a:headEnd/>
            <a:tailEnd/>
          </a:ln>
        </p:spPr>
        <p:txBody>
          <a:bodyPr/>
          <a:lstStyle/>
          <a:p>
            <a:endParaRPr lang="en-US" dirty="0"/>
          </a:p>
        </p:txBody>
      </p:sp>
      <p:sp>
        <p:nvSpPr>
          <p:cNvPr id="62484" name="Line 22"/>
          <p:cNvSpPr>
            <a:spLocks noChangeShapeType="1"/>
          </p:cNvSpPr>
          <p:nvPr/>
        </p:nvSpPr>
        <p:spPr bwMode="auto">
          <a:xfrm>
            <a:off x="8534400" y="3968750"/>
            <a:ext cx="0" cy="546100"/>
          </a:xfrm>
          <a:prstGeom prst="line">
            <a:avLst/>
          </a:prstGeom>
          <a:noFill/>
          <a:ln w="28575" cap="sq">
            <a:noFill/>
            <a:round/>
            <a:headEnd/>
            <a:tailEnd/>
          </a:ln>
        </p:spPr>
        <p:txBody>
          <a:bodyPr/>
          <a:lstStyle/>
          <a:p>
            <a:endParaRPr lang="en-US" dirty="0"/>
          </a:p>
        </p:txBody>
      </p:sp>
      <p:sp>
        <p:nvSpPr>
          <p:cNvPr id="62485" name="Line 23"/>
          <p:cNvSpPr>
            <a:spLocks noChangeShapeType="1"/>
          </p:cNvSpPr>
          <p:nvPr/>
        </p:nvSpPr>
        <p:spPr bwMode="auto">
          <a:xfrm>
            <a:off x="76200" y="4514850"/>
            <a:ext cx="0" cy="711200"/>
          </a:xfrm>
          <a:prstGeom prst="line">
            <a:avLst/>
          </a:prstGeom>
          <a:noFill/>
          <a:ln w="28575" cap="sq">
            <a:noFill/>
            <a:round/>
            <a:headEnd/>
            <a:tailEnd/>
          </a:ln>
        </p:spPr>
        <p:txBody>
          <a:bodyPr/>
          <a:lstStyle/>
          <a:p>
            <a:endParaRPr lang="en-US" dirty="0"/>
          </a:p>
        </p:txBody>
      </p:sp>
      <p:sp>
        <p:nvSpPr>
          <p:cNvPr id="62486" name="Line 24"/>
          <p:cNvSpPr>
            <a:spLocks noChangeShapeType="1"/>
          </p:cNvSpPr>
          <p:nvPr/>
        </p:nvSpPr>
        <p:spPr bwMode="auto">
          <a:xfrm>
            <a:off x="8534400" y="4514850"/>
            <a:ext cx="0" cy="711200"/>
          </a:xfrm>
          <a:prstGeom prst="line">
            <a:avLst/>
          </a:prstGeom>
          <a:noFill/>
          <a:ln w="28575" cap="sq">
            <a:noFill/>
            <a:round/>
            <a:headEnd/>
            <a:tailEnd/>
          </a:ln>
        </p:spPr>
        <p:txBody>
          <a:bodyPr/>
          <a:lstStyle/>
          <a:p>
            <a:endParaRPr lang="en-US" dirty="0"/>
          </a:p>
        </p:txBody>
      </p:sp>
      <p:sp>
        <p:nvSpPr>
          <p:cNvPr id="62487" name="Line 25"/>
          <p:cNvSpPr>
            <a:spLocks noChangeShapeType="1"/>
          </p:cNvSpPr>
          <p:nvPr/>
        </p:nvSpPr>
        <p:spPr bwMode="auto">
          <a:xfrm>
            <a:off x="76200" y="5226050"/>
            <a:ext cx="0" cy="695325"/>
          </a:xfrm>
          <a:prstGeom prst="line">
            <a:avLst/>
          </a:prstGeom>
          <a:noFill/>
          <a:ln w="28575" cap="sq">
            <a:noFill/>
            <a:round/>
            <a:headEnd/>
            <a:tailEnd/>
          </a:ln>
        </p:spPr>
        <p:txBody>
          <a:bodyPr/>
          <a:lstStyle/>
          <a:p>
            <a:endParaRPr lang="en-US" dirty="0"/>
          </a:p>
        </p:txBody>
      </p:sp>
      <p:sp>
        <p:nvSpPr>
          <p:cNvPr id="62488" name="Line 26"/>
          <p:cNvSpPr>
            <a:spLocks noChangeShapeType="1"/>
          </p:cNvSpPr>
          <p:nvPr/>
        </p:nvSpPr>
        <p:spPr bwMode="auto">
          <a:xfrm>
            <a:off x="8534400" y="5226050"/>
            <a:ext cx="0" cy="695325"/>
          </a:xfrm>
          <a:prstGeom prst="line">
            <a:avLst/>
          </a:prstGeom>
          <a:noFill/>
          <a:ln w="28575" cap="sq">
            <a:noFill/>
            <a:round/>
            <a:headEnd/>
            <a:tailEnd/>
          </a:ln>
        </p:spPr>
        <p:txBody>
          <a:bodyPr/>
          <a:lstStyle/>
          <a:p>
            <a:endParaRPr lang="en-US" dirty="0"/>
          </a:p>
        </p:txBody>
      </p:sp>
      <p:sp>
        <p:nvSpPr>
          <p:cNvPr id="62489" name="Line 27"/>
          <p:cNvSpPr>
            <a:spLocks noChangeShapeType="1"/>
          </p:cNvSpPr>
          <p:nvPr/>
        </p:nvSpPr>
        <p:spPr bwMode="auto">
          <a:xfrm>
            <a:off x="76200" y="5921375"/>
            <a:ext cx="0" cy="403225"/>
          </a:xfrm>
          <a:prstGeom prst="line">
            <a:avLst/>
          </a:prstGeom>
          <a:noFill/>
          <a:ln w="28575" cap="sq">
            <a:noFill/>
            <a:round/>
            <a:headEnd/>
            <a:tailEnd/>
          </a:ln>
        </p:spPr>
        <p:txBody>
          <a:bodyPr/>
          <a:lstStyle/>
          <a:p>
            <a:endParaRPr lang="en-US" dirty="0"/>
          </a:p>
        </p:txBody>
      </p:sp>
      <p:sp>
        <p:nvSpPr>
          <p:cNvPr id="62490" name="Line 28"/>
          <p:cNvSpPr>
            <a:spLocks noChangeShapeType="1"/>
          </p:cNvSpPr>
          <p:nvPr/>
        </p:nvSpPr>
        <p:spPr bwMode="auto">
          <a:xfrm>
            <a:off x="8534400" y="5921375"/>
            <a:ext cx="0" cy="403225"/>
          </a:xfrm>
          <a:prstGeom prst="line">
            <a:avLst/>
          </a:prstGeom>
          <a:noFill/>
          <a:ln w="28575" cap="sq">
            <a:noFill/>
            <a:round/>
            <a:headEnd/>
            <a:tailEnd/>
          </a:ln>
        </p:spPr>
        <p:txBody>
          <a:bodyPr/>
          <a:lstStyle/>
          <a:p>
            <a:endParaRPr lang="en-US" dirty="0"/>
          </a:p>
        </p:txBody>
      </p:sp>
      <p:sp>
        <p:nvSpPr>
          <p:cNvPr id="62491" name="Line 29"/>
          <p:cNvSpPr>
            <a:spLocks noChangeShapeType="1"/>
          </p:cNvSpPr>
          <p:nvPr/>
        </p:nvSpPr>
        <p:spPr bwMode="auto">
          <a:xfrm>
            <a:off x="3643313" y="6324600"/>
            <a:ext cx="1327150" cy="0"/>
          </a:xfrm>
          <a:prstGeom prst="line">
            <a:avLst/>
          </a:prstGeom>
          <a:noFill/>
          <a:ln w="28575" cap="sq">
            <a:noFill/>
            <a:round/>
            <a:headEnd/>
            <a:tailEnd/>
          </a:ln>
        </p:spPr>
        <p:txBody>
          <a:bodyPr/>
          <a:lstStyle/>
          <a:p>
            <a:endParaRPr lang="en-US" dirty="0"/>
          </a:p>
        </p:txBody>
      </p:sp>
      <p:sp>
        <p:nvSpPr>
          <p:cNvPr id="62492" name="Line 30"/>
          <p:cNvSpPr>
            <a:spLocks noChangeShapeType="1"/>
          </p:cNvSpPr>
          <p:nvPr/>
        </p:nvSpPr>
        <p:spPr bwMode="auto">
          <a:xfrm>
            <a:off x="4970463" y="6324600"/>
            <a:ext cx="1076325" cy="0"/>
          </a:xfrm>
          <a:prstGeom prst="line">
            <a:avLst/>
          </a:prstGeom>
          <a:noFill/>
          <a:ln w="28575" cap="sq">
            <a:noFill/>
            <a:round/>
            <a:headEnd/>
            <a:tailEnd/>
          </a:ln>
        </p:spPr>
        <p:txBody>
          <a:bodyPr/>
          <a:lstStyle/>
          <a:p>
            <a:endParaRPr lang="en-US" dirty="0"/>
          </a:p>
        </p:txBody>
      </p:sp>
      <p:sp>
        <p:nvSpPr>
          <p:cNvPr id="62493" name="Line 31"/>
          <p:cNvSpPr>
            <a:spLocks noChangeShapeType="1"/>
          </p:cNvSpPr>
          <p:nvPr/>
        </p:nvSpPr>
        <p:spPr bwMode="auto">
          <a:xfrm>
            <a:off x="6046788" y="6324600"/>
            <a:ext cx="1243012" cy="0"/>
          </a:xfrm>
          <a:prstGeom prst="line">
            <a:avLst/>
          </a:prstGeom>
          <a:noFill/>
          <a:ln w="28575" cap="sq">
            <a:noFill/>
            <a:round/>
            <a:headEnd/>
            <a:tailEnd/>
          </a:ln>
        </p:spPr>
        <p:txBody>
          <a:bodyPr/>
          <a:lstStyle/>
          <a:p>
            <a:endParaRPr lang="en-US" dirty="0"/>
          </a:p>
        </p:txBody>
      </p:sp>
      <p:sp>
        <p:nvSpPr>
          <p:cNvPr id="62494" name="Line 32"/>
          <p:cNvSpPr>
            <a:spLocks noChangeShapeType="1"/>
          </p:cNvSpPr>
          <p:nvPr/>
        </p:nvSpPr>
        <p:spPr bwMode="auto">
          <a:xfrm>
            <a:off x="7289800" y="6324600"/>
            <a:ext cx="1244600" cy="0"/>
          </a:xfrm>
          <a:prstGeom prst="line">
            <a:avLst/>
          </a:prstGeom>
          <a:noFill/>
          <a:ln w="28575" cap="sq">
            <a:noFill/>
            <a:round/>
            <a:headEnd/>
            <a:tailEnd/>
          </a:ln>
        </p:spPr>
        <p:txBody>
          <a:bodyPr/>
          <a:lstStyle/>
          <a:p>
            <a:endParaRPr lang="en-US" dirty="0"/>
          </a:p>
        </p:txBody>
      </p:sp>
      <p:sp>
        <p:nvSpPr>
          <p:cNvPr id="62495" name="Line 33"/>
          <p:cNvSpPr>
            <a:spLocks noChangeShapeType="1"/>
          </p:cNvSpPr>
          <p:nvPr/>
        </p:nvSpPr>
        <p:spPr bwMode="auto">
          <a:xfrm>
            <a:off x="4970463" y="2328863"/>
            <a:ext cx="1076325" cy="0"/>
          </a:xfrm>
          <a:prstGeom prst="line">
            <a:avLst/>
          </a:prstGeom>
          <a:noFill/>
          <a:ln w="28575" cap="sq">
            <a:noFill/>
            <a:round/>
            <a:headEnd/>
            <a:tailEnd/>
          </a:ln>
        </p:spPr>
        <p:txBody>
          <a:bodyPr/>
          <a:lstStyle/>
          <a:p>
            <a:endParaRPr lang="en-US" dirty="0"/>
          </a:p>
        </p:txBody>
      </p:sp>
      <p:sp>
        <p:nvSpPr>
          <p:cNvPr id="62496" name="Line 34"/>
          <p:cNvSpPr>
            <a:spLocks noChangeShapeType="1"/>
          </p:cNvSpPr>
          <p:nvPr/>
        </p:nvSpPr>
        <p:spPr bwMode="auto">
          <a:xfrm>
            <a:off x="6046788" y="2328863"/>
            <a:ext cx="1243012" cy="0"/>
          </a:xfrm>
          <a:prstGeom prst="line">
            <a:avLst/>
          </a:prstGeom>
          <a:noFill/>
          <a:ln w="28575" cap="sq">
            <a:noFill/>
            <a:round/>
            <a:headEnd/>
            <a:tailEnd/>
          </a:ln>
        </p:spPr>
        <p:txBody>
          <a:bodyPr/>
          <a:lstStyle/>
          <a:p>
            <a:endParaRPr lang="en-US" dirty="0"/>
          </a:p>
        </p:txBody>
      </p:sp>
      <p:sp>
        <p:nvSpPr>
          <p:cNvPr id="62497" name="Line 35"/>
          <p:cNvSpPr>
            <a:spLocks noChangeShapeType="1"/>
          </p:cNvSpPr>
          <p:nvPr/>
        </p:nvSpPr>
        <p:spPr bwMode="auto">
          <a:xfrm>
            <a:off x="7289800" y="2328863"/>
            <a:ext cx="1244600" cy="0"/>
          </a:xfrm>
          <a:prstGeom prst="line">
            <a:avLst/>
          </a:prstGeom>
          <a:noFill/>
          <a:ln w="28575" cap="sq">
            <a:noFill/>
            <a:round/>
            <a:headEnd/>
            <a:tailEnd/>
          </a:ln>
        </p:spPr>
        <p:txBody>
          <a:bodyPr/>
          <a:lstStyle/>
          <a:p>
            <a:endParaRPr lang="en-US" dirty="0"/>
          </a:p>
        </p:txBody>
      </p:sp>
      <p:grpSp>
        <p:nvGrpSpPr>
          <p:cNvPr id="62498" name="Group 36"/>
          <p:cNvGrpSpPr>
            <a:grpSpLocks/>
          </p:cNvGrpSpPr>
          <p:nvPr/>
        </p:nvGrpSpPr>
        <p:grpSpPr bwMode="auto">
          <a:xfrm>
            <a:off x="4598988" y="2328863"/>
            <a:ext cx="1076325" cy="3995737"/>
            <a:chOff x="3227" y="1467"/>
            <a:chExt cx="678" cy="2517"/>
          </a:xfrm>
        </p:grpSpPr>
        <p:sp>
          <p:nvSpPr>
            <p:cNvPr id="62519" name="Rectangle 37"/>
            <p:cNvSpPr>
              <a:spLocks noChangeArrowheads="1"/>
            </p:cNvSpPr>
            <p:nvPr/>
          </p:nvSpPr>
          <p:spPr bwMode="auto">
            <a:xfrm>
              <a:off x="3227" y="2844"/>
              <a:ext cx="678" cy="448"/>
            </a:xfrm>
            <a:prstGeom prst="rect">
              <a:avLst/>
            </a:prstGeom>
            <a:noFill/>
            <a:ln w="9525">
              <a:noFill/>
              <a:miter lim="800000"/>
              <a:headEnd/>
              <a:tailEnd/>
            </a:ln>
          </p:spPr>
          <p:txBody>
            <a:bodyPr/>
            <a:lstStyle/>
            <a:p>
              <a:pPr>
                <a:spcBef>
                  <a:spcPct val="20000"/>
                </a:spcBef>
              </a:pPr>
              <a:r>
                <a:rPr lang="en-US" sz="1800" dirty="0"/>
                <a:t>rare </a:t>
              </a:r>
            </a:p>
          </p:txBody>
        </p:sp>
        <p:sp>
          <p:nvSpPr>
            <p:cNvPr id="62520" name="Rectangle 38"/>
            <p:cNvSpPr>
              <a:spLocks noChangeArrowheads="1"/>
            </p:cNvSpPr>
            <p:nvPr/>
          </p:nvSpPr>
          <p:spPr bwMode="auto">
            <a:xfrm>
              <a:off x="3227" y="3730"/>
              <a:ext cx="678" cy="254"/>
            </a:xfrm>
            <a:prstGeom prst="rect">
              <a:avLst/>
            </a:prstGeom>
            <a:noFill/>
            <a:ln w="9525">
              <a:noFill/>
              <a:miter lim="800000"/>
              <a:headEnd/>
              <a:tailEnd/>
            </a:ln>
          </p:spPr>
          <p:txBody>
            <a:bodyPr/>
            <a:lstStyle/>
            <a:p>
              <a:pPr>
                <a:spcBef>
                  <a:spcPct val="20000"/>
                </a:spcBef>
              </a:pPr>
              <a:r>
                <a:rPr lang="en-US" sz="1800" dirty="0"/>
                <a:t>30%</a:t>
              </a:r>
            </a:p>
          </p:txBody>
        </p:sp>
        <p:sp>
          <p:nvSpPr>
            <p:cNvPr id="62521" name="Rectangle 39"/>
            <p:cNvSpPr>
              <a:spLocks noChangeArrowheads="1"/>
            </p:cNvSpPr>
            <p:nvPr/>
          </p:nvSpPr>
          <p:spPr bwMode="auto">
            <a:xfrm>
              <a:off x="3227" y="3292"/>
              <a:ext cx="678" cy="438"/>
            </a:xfrm>
            <a:prstGeom prst="rect">
              <a:avLst/>
            </a:prstGeom>
            <a:noFill/>
            <a:ln w="9525">
              <a:noFill/>
              <a:miter lim="800000"/>
              <a:headEnd/>
              <a:tailEnd/>
            </a:ln>
          </p:spPr>
          <p:txBody>
            <a:bodyPr/>
            <a:lstStyle/>
            <a:p>
              <a:pPr>
                <a:spcBef>
                  <a:spcPct val="20000"/>
                </a:spcBef>
              </a:pPr>
              <a:r>
                <a:rPr lang="en-US" sz="1800" dirty="0"/>
                <a:t>5-7%</a:t>
              </a:r>
            </a:p>
            <a:p>
              <a:pPr>
                <a:spcBef>
                  <a:spcPct val="20000"/>
                </a:spcBef>
              </a:pPr>
              <a:r>
                <a:rPr lang="en-US" sz="1800" dirty="0"/>
                <a:t>(past)</a:t>
              </a:r>
            </a:p>
          </p:txBody>
        </p:sp>
        <p:sp>
          <p:nvSpPr>
            <p:cNvPr id="62522" name="Rectangle 40"/>
            <p:cNvSpPr>
              <a:spLocks noChangeArrowheads="1"/>
            </p:cNvSpPr>
            <p:nvPr/>
          </p:nvSpPr>
          <p:spPr bwMode="auto">
            <a:xfrm>
              <a:off x="3227" y="2500"/>
              <a:ext cx="678" cy="344"/>
            </a:xfrm>
            <a:prstGeom prst="rect">
              <a:avLst/>
            </a:prstGeom>
            <a:solidFill>
              <a:srgbClr val="3399FF">
                <a:alpha val="50195"/>
              </a:srgbClr>
            </a:solidFill>
            <a:ln w="9525">
              <a:noFill/>
              <a:miter lim="800000"/>
              <a:headEnd/>
              <a:tailEnd/>
            </a:ln>
          </p:spPr>
          <p:txBody>
            <a:bodyPr/>
            <a:lstStyle/>
            <a:p>
              <a:pPr>
                <a:spcBef>
                  <a:spcPct val="20000"/>
                </a:spcBef>
              </a:pPr>
              <a:r>
                <a:rPr lang="en-US" sz="1800" dirty="0"/>
                <a:t>40%</a:t>
              </a:r>
            </a:p>
          </p:txBody>
        </p:sp>
        <p:sp>
          <p:nvSpPr>
            <p:cNvPr id="62523" name="Rectangle 41"/>
            <p:cNvSpPr>
              <a:spLocks noChangeArrowheads="1"/>
            </p:cNvSpPr>
            <p:nvPr/>
          </p:nvSpPr>
          <p:spPr bwMode="auto">
            <a:xfrm>
              <a:off x="3227" y="2207"/>
              <a:ext cx="678" cy="293"/>
            </a:xfrm>
            <a:prstGeom prst="rect">
              <a:avLst/>
            </a:prstGeom>
            <a:solidFill>
              <a:srgbClr val="3399FF">
                <a:alpha val="50195"/>
              </a:srgbClr>
            </a:solidFill>
            <a:ln w="9525">
              <a:noFill/>
              <a:miter lim="800000"/>
              <a:headEnd/>
              <a:tailEnd/>
            </a:ln>
          </p:spPr>
          <p:txBody>
            <a:bodyPr/>
            <a:lstStyle/>
            <a:p>
              <a:pPr>
                <a:spcBef>
                  <a:spcPct val="20000"/>
                </a:spcBef>
              </a:pPr>
              <a:r>
                <a:rPr lang="en-US" sz="1800" dirty="0"/>
                <a:t>15%</a:t>
              </a:r>
            </a:p>
          </p:txBody>
        </p:sp>
        <p:sp>
          <p:nvSpPr>
            <p:cNvPr id="62524" name="Rectangle 42"/>
            <p:cNvSpPr>
              <a:spLocks noChangeArrowheads="1"/>
            </p:cNvSpPr>
            <p:nvPr/>
          </p:nvSpPr>
          <p:spPr bwMode="auto">
            <a:xfrm>
              <a:off x="3227" y="1863"/>
              <a:ext cx="678" cy="344"/>
            </a:xfrm>
            <a:prstGeom prst="rect">
              <a:avLst/>
            </a:prstGeom>
            <a:solidFill>
              <a:srgbClr val="3399FF">
                <a:alpha val="50195"/>
              </a:srgbClr>
            </a:solidFill>
            <a:ln w="9525">
              <a:noFill/>
              <a:miter lim="800000"/>
              <a:headEnd/>
              <a:tailEnd/>
            </a:ln>
          </p:spPr>
          <p:txBody>
            <a:bodyPr/>
            <a:lstStyle/>
            <a:p>
              <a:pPr>
                <a:spcBef>
                  <a:spcPct val="20000"/>
                </a:spcBef>
              </a:pPr>
              <a:r>
                <a:rPr lang="en-US" sz="1800" dirty="0"/>
                <a:t>14%</a:t>
              </a:r>
            </a:p>
          </p:txBody>
        </p:sp>
        <p:sp>
          <p:nvSpPr>
            <p:cNvPr id="62525" name="Rectangle 43"/>
            <p:cNvSpPr>
              <a:spLocks noChangeArrowheads="1"/>
            </p:cNvSpPr>
            <p:nvPr/>
          </p:nvSpPr>
          <p:spPr bwMode="auto">
            <a:xfrm>
              <a:off x="3227" y="1467"/>
              <a:ext cx="678" cy="396"/>
            </a:xfrm>
            <a:prstGeom prst="rect">
              <a:avLst/>
            </a:prstGeom>
            <a:noFill/>
            <a:ln w="9525">
              <a:noFill/>
              <a:miter lim="800000"/>
              <a:headEnd/>
              <a:tailEnd/>
            </a:ln>
          </p:spPr>
          <p:txBody>
            <a:bodyPr/>
            <a:lstStyle/>
            <a:p>
              <a:pPr>
                <a:spcBef>
                  <a:spcPct val="20000"/>
                </a:spcBef>
              </a:pPr>
              <a:r>
                <a:rPr lang="en-US" sz="2800" dirty="0"/>
                <a:t>HBV</a:t>
              </a:r>
            </a:p>
          </p:txBody>
        </p:sp>
        <p:sp>
          <p:nvSpPr>
            <p:cNvPr id="62526" name="Line 44"/>
            <p:cNvSpPr>
              <a:spLocks noChangeShapeType="1"/>
            </p:cNvSpPr>
            <p:nvPr/>
          </p:nvSpPr>
          <p:spPr bwMode="auto">
            <a:xfrm>
              <a:off x="3264" y="1824"/>
              <a:ext cx="624" cy="0"/>
            </a:xfrm>
            <a:prstGeom prst="line">
              <a:avLst/>
            </a:prstGeom>
            <a:noFill/>
            <a:ln w="38100">
              <a:solidFill>
                <a:srgbClr val="FF0000"/>
              </a:solidFill>
              <a:round/>
              <a:headEnd/>
              <a:tailEnd/>
            </a:ln>
          </p:spPr>
          <p:txBody>
            <a:bodyPr/>
            <a:lstStyle/>
            <a:p>
              <a:endParaRPr lang="en-US" dirty="0"/>
            </a:p>
          </p:txBody>
        </p:sp>
      </p:grpSp>
      <p:grpSp>
        <p:nvGrpSpPr>
          <p:cNvPr id="62499" name="Group 45"/>
          <p:cNvGrpSpPr>
            <a:grpSpLocks/>
          </p:cNvGrpSpPr>
          <p:nvPr/>
        </p:nvGrpSpPr>
        <p:grpSpPr bwMode="auto">
          <a:xfrm>
            <a:off x="5675313" y="2328863"/>
            <a:ext cx="1241425" cy="3995737"/>
            <a:chOff x="3905" y="1467"/>
            <a:chExt cx="783" cy="2517"/>
          </a:xfrm>
        </p:grpSpPr>
        <p:grpSp>
          <p:nvGrpSpPr>
            <p:cNvPr id="62510" name="Group 46"/>
            <p:cNvGrpSpPr>
              <a:grpSpLocks/>
            </p:cNvGrpSpPr>
            <p:nvPr/>
          </p:nvGrpSpPr>
          <p:grpSpPr bwMode="auto">
            <a:xfrm>
              <a:off x="3905" y="1467"/>
              <a:ext cx="783" cy="2517"/>
              <a:chOff x="3905" y="1467"/>
              <a:chExt cx="783" cy="2517"/>
            </a:xfrm>
          </p:grpSpPr>
          <p:sp>
            <p:nvSpPr>
              <p:cNvPr id="62512" name="Rectangle 47"/>
              <p:cNvSpPr>
                <a:spLocks noChangeArrowheads="1"/>
              </p:cNvSpPr>
              <p:nvPr/>
            </p:nvSpPr>
            <p:spPr bwMode="auto">
              <a:xfrm>
                <a:off x="3905" y="2844"/>
                <a:ext cx="783" cy="448"/>
              </a:xfrm>
              <a:prstGeom prst="rect">
                <a:avLst/>
              </a:prstGeom>
              <a:noFill/>
              <a:ln w="9525">
                <a:noFill/>
                <a:miter lim="800000"/>
                <a:headEnd/>
                <a:tailEnd/>
              </a:ln>
            </p:spPr>
            <p:txBody>
              <a:bodyPr/>
              <a:lstStyle/>
              <a:p>
                <a:pPr>
                  <a:spcBef>
                    <a:spcPct val="20000"/>
                  </a:spcBef>
                </a:pPr>
                <a:r>
                  <a:rPr lang="en-US" sz="1800" dirty="0"/>
                  <a:t>Past</a:t>
                </a:r>
              </a:p>
              <a:p>
                <a:pPr>
                  <a:spcBef>
                    <a:spcPct val="20000"/>
                  </a:spcBef>
                </a:pPr>
                <a:r>
                  <a:rPr lang="en-US" sz="1800" dirty="0"/>
                  <a:t>7- 20%</a:t>
                </a:r>
              </a:p>
            </p:txBody>
          </p:sp>
          <p:sp>
            <p:nvSpPr>
              <p:cNvPr id="62513" name="Rectangle 48"/>
              <p:cNvSpPr>
                <a:spLocks noChangeArrowheads="1"/>
              </p:cNvSpPr>
              <p:nvPr/>
            </p:nvSpPr>
            <p:spPr bwMode="auto">
              <a:xfrm>
                <a:off x="3905" y="3730"/>
                <a:ext cx="783" cy="254"/>
              </a:xfrm>
              <a:prstGeom prst="rect">
                <a:avLst/>
              </a:prstGeom>
              <a:noFill/>
              <a:ln w="9525">
                <a:noFill/>
                <a:miter lim="800000"/>
                <a:headEnd/>
                <a:tailEnd/>
              </a:ln>
            </p:spPr>
            <p:txBody>
              <a:bodyPr/>
              <a:lstStyle/>
              <a:p>
                <a:pPr>
                  <a:spcBef>
                    <a:spcPct val="20000"/>
                  </a:spcBef>
                </a:pPr>
                <a:r>
                  <a:rPr lang="en-US" sz="1800" dirty="0"/>
                  <a:t>10%</a:t>
                </a:r>
              </a:p>
            </p:txBody>
          </p:sp>
          <p:sp>
            <p:nvSpPr>
              <p:cNvPr id="62514" name="Rectangle 49"/>
              <p:cNvSpPr>
                <a:spLocks noChangeArrowheads="1"/>
              </p:cNvSpPr>
              <p:nvPr/>
            </p:nvSpPr>
            <p:spPr bwMode="auto">
              <a:xfrm>
                <a:off x="3905" y="3292"/>
                <a:ext cx="783" cy="438"/>
              </a:xfrm>
              <a:prstGeom prst="rect">
                <a:avLst/>
              </a:prstGeom>
              <a:noFill/>
              <a:ln w="9525">
                <a:noFill/>
                <a:miter lim="800000"/>
                <a:headEnd/>
                <a:tailEnd/>
              </a:ln>
            </p:spPr>
            <p:txBody>
              <a:bodyPr/>
              <a:lstStyle/>
              <a:p>
                <a:pPr>
                  <a:spcBef>
                    <a:spcPct val="20000"/>
                  </a:spcBef>
                </a:pPr>
                <a:r>
                  <a:rPr lang="en-US" sz="1800" dirty="0"/>
                  <a:t>&lt;1%</a:t>
                </a:r>
              </a:p>
            </p:txBody>
          </p:sp>
          <p:sp>
            <p:nvSpPr>
              <p:cNvPr id="62515" name="Rectangle 50"/>
              <p:cNvSpPr>
                <a:spLocks noChangeArrowheads="1"/>
              </p:cNvSpPr>
              <p:nvPr/>
            </p:nvSpPr>
            <p:spPr bwMode="auto">
              <a:xfrm>
                <a:off x="3905" y="2500"/>
                <a:ext cx="783" cy="344"/>
              </a:xfrm>
              <a:prstGeom prst="rect">
                <a:avLst/>
              </a:prstGeom>
              <a:solidFill>
                <a:srgbClr val="3399FF">
                  <a:alpha val="50195"/>
                </a:srgbClr>
              </a:solidFill>
              <a:ln w="9525">
                <a:noFill/>
                <a:miter lim="800000"/>
                <a:headEnd/>
                <a:tailEnd/>
              </a:ln>
            </p:spPr>
            <p:txBody>
              <a:bodyPr/>
              <a:lstStyle/>
              <a:p>
                <a:pPr>
                  <a:spcBef>
                    <a:spcPct val="20000"/>
                  </a:spcBef>
                </a:pPr>
                <a:r>
                  <a:rPr lang="en-US" sz="1800" dirty="0"/>
                  <a:t>20%</a:t>
                </a:r>
              </a:p>
            </p:txBody>
          </p:sp>
          <p:sp>
            <p:nvSpPr>
              <p:cNvPr id="62516" name="Rectangle 51"/>
              <p:cNvSpPr>
                <a:spLocks noChangeArrowheads="1"/>
              </p:cNvSpPr>
              <p:nvPr/>
            </p:nvSpPr>
            <p:spPr bwMode="auto">
              <a:xfrm>
                <a:off x="3905" y="2207"/>
                <a:ext cx="783" cy="293"/>
              </a:xfrm>
              <a:prstGeom prst="rect">
                <a:avLst/>
              </a:prstGeom>
              <a:solidFill>
                <a:srgbClr val="3399FF">
                  <a:alpha val="50195"/>
                </a:srgbClr>
              </a:solidFill>
              <a:ln w="9525">
                <a:noFill/>
                <a:miter lim="800000"/>
                <a:headEnd/>
                <a:tailEnd/>
              </a:ln>
            </p:spPr>
            <p:txBody>
              <a:bodyPr/>
              <a:lstStyle/>
              <a:p>
                <a:pPr>
                  <a:spcBef>
                    <a:spcPct val="20000"/>
                  </a:spcBef>
                </a:pPr>
                <a:r>
                  <a:rPr lang="en-US" sz="1800" dirty="0"/>
                  <a:t>1%</a:t>
                </a:r>
              </a:p>
            </p:txBody>
          </p:sp>
          <p:sp>
            <p:nvSpPr>
              <p:cNvPr id="62517" name="Rectangle 52"/>
              <p:cNvSpPr>
                <a:spLocks noChangeArrowheads="1"/>
              </p:cNvSpPr>
              <p:nvPr/>
            </p:nvSpPr>
            <p:spPr bwMode="auto">
              <a:xfrm>
                <a:off x="3905" y="1863"/>
                <a:ext cx="783" cy="344"/>
              </a:xfrm>
              <a:prstGeom prst="rect">
                <a:avLst/>
              </a:prstGeom>
              <a:solidFill>
                <a:srgbClr val="3399FF">
                  <a:alpha val="50195"/>
                </a:srgbClr>
              </a:solidFill>
              <a:ln w="9525">
                <a:noFill/>
                <a:miter lim="800000"/>
                <a:headEnd/>
                <a:tailEnd/>
              </a:ln>
            </p:spPr>
            <p:txBody>
              <a:bodyPr/>
              <a:lstStyle/>
              <a:p>
                <a:pPr>
                  <a:spcBef>
                    <a:spcPct val="20000"/>
                  </a:spcBef>
                </a:pPr>
                <a:r>
                  <a:rPr lang="en-US" sz="1800" dirty="0"/>
                  <a:t>60%</a:t>
                </a:r>
              </a:p>
            </p:txBody>
          </p:sp>
          <p:sp>
            <p:nvSpPr>
              <p:cNvPr id="62518" name="Rectangle 53"/>
              <p:cNvSpPr>
                <a:spLocks noChangeArrowheads="1"/>
              </p:cNvSpPr>
              <p:nvPr/>
            </p:nvSpPr>
            <p:spPr bwMode="auto">
              <a:xfrm>
                <a:off x="3905" y="1467"/>
                <a:ext cx="783" cy="396"/>
              </a:xfrm>
              <a:prstGeom prst="rect">
                <a:avLst/>
              </a:prstGeom>
              <a:noFill/>
              <a:ln w="9525">
                <a:noFill/>
                <a:miter lim="800000"/>
                <a:headEnd/>
                <a:tailEnd/>
              </a:ln>
            </p:spPr>
            <p:txBody>
              <a:bodyPr/>
              <a:lstStyle/>
              <a:p>
                <a:pPr>
                  <a:spcBef>
                    <a:spcPct val="20000"/>
                  </a:spcBef>
                </a:pPr>
                <a:r>
                  <a:rPr lang="en-US" sz="2800" dirty="0"/>
                  <a:t>HCV</a:t>
                </a:r>
              </a:p>
            </p:txBody>
          </p:sp>
        </p:grpSp>
        <p:sp>
          <p:nvSpPr>
            <p:cNvPr id="62511" name="Line 54"/>
            <p:cNvSpPr>
              <a:spLocks noChangeShapeType="1"/>
            </p:cNvSpPr>
            <p:nvPr/>
          </p:nvSpPr>
          <p:spPr bwMode="auto">
            <a:xfrm>
              <a:off x="4032" y="1824"/>
              <a:ext cx="624" cy="0"/>
            </a:xfrm>
            <a:prstGeom prst="line">
              <a:avLst/>
            </a:prstGeom>
            <a:noFill/>
            <a:ln w="38100">
              <a:solidFill>
                <a:srgbClr val="FF0000"/>
              </a:solidFill>
              <a:round/>
              <a:headEnd/>
              <a:tailEnd/>
            </a:ln>
          </p:spPr>
          <p:txBody>
            <a:bodyPr/>
            <a:lstStyle/>
            <a:p>
              <a:endParaRPr lang="en-US" dirty="0"/>
            </a:p>
          </p:txBody>
        </p:sp>
      </p:grpSp>
      <p:grpSp>
        <p:nvGrpSpPr>
          <p:cNvPr id="62500" name="Group 55"/>
          <p:cNvGrpSpPr>
            <a:grpSpLocks/>
          </p:cNvGrpSpPr>
          <p:nvPr/>
        </p:nvGrpSpPr>
        <p:grpSpPr bwMode="auto">
          <a:xfrm>
            <a:off x="6916738" y="2328863"/>
            <a:ext cx="1244600" cy="3995737"/>
            <a:chOff x="4688" y="1467"/>
            <a:chExt cx="784" cy="2517"/>
          </a:xfrm>
        </p:grpSpPr>
        <p:sp>
          <p:nvSpPr>
            <p:cNvPr id="62502" name="Rectangle 56"/>
            <p:cNvSpPr>
              <a:spLocks noChangeArrowheads="1"/>
            </p:cNvSpPr>
            <p:nvPr/>
          </p:nvSpPr>
          <p:spPr bwMode="auto">
            <a:xfrm>
              <a:off x="4688" y="3730"/>
              <a:ext cx="784" cy="254"/>
            </a:xfrm>
            <a:prstGeom prst="rect">
              <a:avLst/>
            </a:prstGeom>
            <a:noFill/>
            <a:ln w="9525">
              <a:noFill/>
              <a:miter lim="800000"/>
              <a:headEnd/>
              <a:tailEnd/>
            </a:ln>
          </p:spPr>
          <p:txBody>
            <a:bodyPr/>
            <a:lstStyle/>
            <a:p>
              <a:pPr>
                <a:spcBef>
                  <a:spcPct val="20000"/>
                </a:spcBef>
              </a:pPr>
              <a:r>
                <a:rPr lang="en-US" sz="1800" dirty="0"/>
                <a:t>9%</a:t>
              </a:r>
            </a:p>
          </p:txBody>
        </p:sp>
        <p:sp>
          <p:nvSpPr>
            <p:cNvPr id="62503" name="Rectangle 57"/>
            <p:cNvSpPr>
              <a:spLocks noChangeArrowheads="1"/>
            </p:cNvSpPr>
            <p:nvPr/>
          </p:nvSpPr>
          <p:spPr bwMode="auto">
            <a:xfrm>
              <a:off x="4688" y="2844"/>
              <a:ext cx="784" cy="448"/>
            </a:xfrm>
            <a:prstGeom prst="rect">
              <a:avLst/>
            </a:prstGeom>
            <a:noFill/>
            <a:ln w="9525">
              <a:noFill/>
              <a:miter lim="800000"/>
              <a:headEnd/>
              <a:tailEnd/>
            </a:ln>
          </p:spPr>
          <p:txBody>
            <a:bodyPr/>
            <a:lstStyle/>
            <a:p>
              <a:pPr>
                <a:spcBef>
                  <a:spcPct val="20000"/>
                </a:spcBef>
              </a:pPr>
              <a:r>
                <a:rPr lang="en-US" sz="1800" dirty="0"/>
                <a:t>Past</a:t>
              </a:r>
            </a:p>
            <a:p>
              <a:pPr>
                <a:spcBef>
                  <a:spcPct val="20000"/>
                </a:spcBef>
              </a:pPr>
              <a:r>
                <a:rPr lang="en-US" sz="1800" dirty="0"/>
                <a:t>2%</a:t>
              </a:r>
            </a:p>
          </p:txBody>
        </p:sp>
        <p:sp>
          <p:nvSpPr>
            <p:cNvPr id="62504" name="Rectangle 58"/>
            <p:cNvSpPr>
              <a:spLocks noChangeArrowheads="1"/>
            </p:cNvSpPr>
            <p:nvPr/>
          </p:nvSpPr>
          <p:spPr bwMode="auto">
            <a:xfrm>
              <a:off x="4688" y="3292"/>
              <a:ext cx="784" cy="438"/>
            </a:xfrm>
            <a:prstGeom prst="rect">
              <a:avLst/>
            </a:prstGeom>
            <a:noFill/>
            <a:ln w="9525">
              <a:noFill/>
              <a:miter lim="800000"/>
              <a:headEnd/>
              <a:tailEnd/>
            </a:ln>
          </p:spPr>
          <p:txBody>
            <a:bodyPr/>
            <a:lstStyle/>
            <a:p>
              <a:pPr>
                <a:spcBef>
                  <a:spcPct val="20000"/>
                </a:spcBef>
              </a:pPr>
              <a:r>
                <a:rPr lang="en-US" sz="1800" dirty="0"/>
                <a:t>&lt;1%</a:t>
              </a:r>
            </a:p>
          </p:txBody>
        </p:sp>
        <p:sp>
          <p:nvSpPr>
            <p:cNvPr id="62505" name="Rectangle 59"/>
            <p:cNvSpPr>
              <a:spLocks noChangeArrowheads="1"/>
            </p:cNvSpPr>
            <p:nvPr/>
          </p:nvSpPr>
          <p:spPr bwMode="auto">
            <a:xfrm>
              <a:off x="4688" y="2500"/>
              <a:ext cx="784" cy="344"/>
            </a:xfrm>
            <a:prstGeom prst="rect">
              <a:avLst/>
            </a:prstGeom>
            <a:solidFill>
              <a:srgbClr val="3399FF">
                <a:alpha val="50195"/>
              </a:srgbClr>
            </a:solidFill>
            <a:ln w="9525">
              <a:noFill/>
              <a:miter lim="800000"/>
              <a:headEnd/>
              <a:tailEnd/>
            </a:ln>
          </p:spPr>
          <p:txBody>
            <a:bodyPr/>
            <a:lstStyle/>
            <a:p>
              <a:pPr>
                <a:spcBef>
                  <a:spcPct val="20000"/>
                </a:spcBef>
              </a:pPr>
              <a:r>
                <a:rPr lang="en-US" sz="1800" dirty="0"/>
                <a:t>10%</a:t>
              </a:r>
            </a:p>
          </p:txBody>
        </p:sp>
        <p:sp>
          <p:nvSpPr>
            <p:cNvPr id="62506" name="Rectangle 60"/>
            <p:cNvSpPr>
              <a:spLocks noChangeArrowheads="1"/>
            </p:cNvSpPr>
            <p:nvPr/>
          </p:nvSpPr>
          <p:spPr bwMode="auto">
            <a:xfrm>
              <a:off x="4688" y="2207"/>
              <a:ext cx="784" cy="293"/>
            </a:xfrm>
            <a:prstGeom prst="rect">
              <a:avLst/>
            </a:prstGeom>
            <a:solidFill>
              <a:srgbClr val="3399FF">
                <a:alpha val="50195"/>
              </a:srgbClr>
            </a:solidFill>
            <a:ln w="9525">
              <a:noFill/>
              <a:miter lim="800000"/>
              <a:headEnd/>
              <a:tailEnd/>
            </a:ln>
          </p:spPr>
          <p:txBody>
            <a:bodyPr/>
            <a:lstStyle/>
            <a:p>
              <a:pPr>
                <a:spcBef>
                  <a:spcPct val="20000"/>
                </a:spcBef>
              </a:pPr>
              <a:r>
                <a:rPr lang="en-US" sz="1800" dirty="0"/>
                <a:t>47%</a:t>
              </a:r>
            </a:p>
          </p:txBody>
        </p:sp>
        <p:sp>
          <p:nvSpPr>
            <p:cNvPr id="62507" name="Rectangle 61"/>
            <p:cNvSpPr>
              <a:spLocks noChangeArrowheads="1"/>
            </p:cNvSpPr>
            <p:nvPr/>
          </p:nvSpPr>
          <p:spPr bwMode="auto">
            <a:xfrm>
              <a:off x="4688" y="1863"/>
              <a:ext cx="784" cy="344"/>
            </a:xfrm>
            <a:prstGeom prst="rect">
              <a:avLst/>
            </a:prstGeom>
            <a:solidFill>
              <a:srgbClr val="3399FF">
                <a:alpha val="50195"/>
              </a:srgbClr>
            </a:solidFill>
            <a:ln w="9525">
              <a:noFill/>
              <a:miter lim="800000"/>
              <a:headEnd/>
              <a:tailEnd/>
            </a:ln>
          </p:spPr>
          <p:txBody>
            <a:bodyPr/>
            <a:lstStyle/>
            <a:p>
              <a:pPr>
                <a:spcBef>
                  <a:spcPct val="20000"/>
                </a:spcBef>
              </a:pPr>
              <a:r>
                <a:rPr lang="en-US" sz="1800" dirty="0"/>
                <a:t>31%</a:t>
              </a:r>
            </a:p>
          </p:txBody>
        </p:sp>
        <p:sp>
          <p:nvSpPr>
            <p:cNvPr id="62508" name="Rectangle 62"/>
            <p:cNvSpPr>
              <a:spLocks noChangeArrowheads="1"/>
            </p:cNvSpPr>
            <p:nvPr/>
          </p:nvSpPr>
          <p:spPr bwMode="auto">
            <a:xfrm>
              <a:off x="4688" y="1467"/>
              <a:ext cx="784" cy="396"/>
            </a:xfrm>
            <a:prstGeom prst="rect">
              <a:avLst/>
            </a:prstGeom>
            <a:noFill/>
            <a:ln w="9525">
              <a:noFill/>
              <a:miter lim="800000"/>
              <a:headEnd/>
              <a:tailEnd/>
            </a:ln>
          </p:spPr>
          <p:txBody>
            <a:bodyPr/>
            <a:lstStyle/>
            <a:p>
              <a:pPr>
                <a:spcBef>
                  <a:spcPct val="20000"/>
                </a:spcBef>
              </a:pPr>
              <a:r>
                <a:rPr lang="en-US" sz="2800" dirty="0"/>
                <a:t>HIV</a:t>
              </a:r>
            </a:p>
          </p:txBody>
        </p:sp>
        <p:sp>
          <p:nvSpPr>
            <p:cNvPr id="62509" name="Line 63"/>
            <p:cNvSpPr>
              <a:spLocks noChangeShapeType="1"/>
            </p:cNvSpPr>
            <p:nvPr/>
          </p:nvSpPr>
          <p:spPr bwMode="auto">
            <a:xfrm>
              <a:off x="4795" y="1824"/>
              <a:ext cx="528" cy="0"/>
            </a:xfrm>
            <a:prstGeom prst="line">
              <a:avLst/>
            </a:prstGeom>
            <a:noFill/>
            <a:ln w="38100">
              <a:solidFill>
                <a:srgbClr val="FF0000"/>
              </a:solidFill>
              <a:round/>
              <a:headEnd/>
              <a:tailEnd/>
            </a:ln>
          </p:spPr>
          <p:txBody>
            <a:bodyPr/>
            <a:lstStyle/>
            <a:p>
              <a:endParaRPr lang="en-US" dirty="0"/>
            </a:p>
          </p:txBody>
        </p:sp>
      </p:grpSp>
      <p:sp>
        <p:nvSpPr>
          <p:cNvPr id="62501" name="Rectangle 64"/>
          <p:cNvSpPr>
            <a:spLocks noChangeArrowheads="1"/>
          </p:cNvSpPr>
          <p:nvPr/>
        </p:nvSpPr>
        <p:spPr bwMode="auto">
          <a:xfrm>
            <a:off x="4513263" y="1828800"/>
            <a:ext cx="3802062" cy="457200"/>
          </a:xfrm>
          <a:prstGeom prst="rect">
            <a:avLst/>
          </a:prstGeom>
          <a:noFill/>
          <a:ln w="9525">
            <a:noFill/>
            <a:miter lim="800000"/>
            <a:headEnd/>
            <a:tailEnd/>
          </a:ln>
        </p:spPr>
        <p:txBody>
          <a:bodyPr wrap="none">
            <a:spAutoFit/>
          </a:bodyPr>
          <a:lstStyle/>
          <a:p>
            <a:pPr algn="l">
              <a:spcBef>
                <a:spcPct val="20000"/>
              </a:spcBef>
              <a:buClr>
                <a:srgbClr val="FFFF00"/>
              </a:buClr>
              <a:buSzPct val="125000"/>
            </a:pPr>
            <a:r>
              <a:rPr lang="en-US" sz="2400" dirty="0"/>
              <a:t>Proportion of Infections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476250"/>
            <a:ext cx="8001000" cy="1143000"/>
          </a:xfrm>
        </p:spPr>
        <p:txBody>
          <a:bodyPr/>
          <a:lstStyle/>
          <a:p>
            <a:pPr algn="l" eaLnBrk="1" hangingPunct="1">
              <a:lnSpc>
                <a:spcPct val="80000"/>
              </a:lnSpc>
            </a:pPr>
            <a:r>
              <a:rPr lang="en-US" sz="3600" b="1" dirty="0" smtClean="0">
                <a:solidFill>
                  <a:srgbClr val="FFFF00"/>
                </a:solidFill>
                <a:latin typeface="Arial" charset="0"/>
              </a:rPr>
              <a:t>Occupational Transmission of HCV</a:t>
            </a:r>
          </a:p>
        </p:txBody>
      </p:sp>
      <p:sp>
        <p:nvSpPr>
          <p:cNvPr id="63491" name="Rectangle 3"/>
          <p:cNvSpPr>
            <a:spLocks noGrp="1" noChangeArrowheads="1"/>
          </p:cNvSpPr>
          <p:nvPr>
            <p:ph type="body" idx="1"/>
          </p:nvPr>
        </p:nvSpPr>
        <p:spPr>
          <a:xfrm>
            <a:off x="609600" y="2057400"/>
            <a:ext cx="8001000" cy="4419600"/>
          </a:xfrm>
        </p:spPr>
        <p:txBody>
          <a:bodyPr/>
          <a:lstStyle/>
          <a:p>
            <a:pPr eaLnBrk="1" hangingPunct="1">
              <a:lnSpc>
                <a:spcPct val="85000"/>
              </a:lnSpc>
              <a:spcAft>
                <a:spcPct val="15000"/>
              </a:spcAft>
              <a:buClr>
                <a:srgbClr val="FF0000"/>
              </a:buClr>
            </a:pPr>
            <a:r>
              <a:rPr lang="en-US" sz="2800" dirty="0" smtClean="0">
                <a:solidFill>
                  <a:srgbClr val="FFFFFF"/>
                </a:solidFill>
                <a:latin typeface="Arial" charset="0"/>
              </a:rPr>
              <a:t>Inefficient by occupational exposures</a:t>
            </a:r>
          </a:p>
          <a:p>
            <a:pPr eaLnBrk="1" hangingPunct="1">
              <a:lnSpc>
                <a:spcPct val="85000"/>
              </a:lnSpc>
              <a:spcAft>
                <a:spcPct val="15000"/>
              </a:spcAft>
              <a:buClr>
                <a:srgbClr val="FF0000"/>
              </a:buClr>
            </a:pPr>
            <a:r>
              <a:rPr lang="en-US" sz="2800" dirty="0" smtClean="0">
                <a:solidFill>
                  <a:srgbClr val="FFFFFF"/>
                </a:solidFill>
                <a:latin typeface="Arial" charset="0"/>
              </a:rPr>
              <a:t>Average incidence 1.8% following needle stick from HCV-positive source </a:t>
            </a:r>
          </a:p>
          <a:p>
            <a:pPr lvl="1" eaLnBrk="1" hangingPunct="1">
              <a:lnSpc>
                <a:spcPct val="85000"/>
              </a:lnSpc>
              <a:spcBef>
                <a:spcPct val="10000"/>
              </a:spcBef>
              <a:spcAft>
                <a:spcPct val="15000"/>
              </a:spcAft>
              <a:buClr>
                <a:srgbClr val="FF9900"/>
              </a:buClr>
            </a:pPr>
            <a:r>
              <a:rPr lang="en-US" sz="2400" b="1" dirty="0" smtClean="0">
                <a:solidFill>
                  <a:srgbClr val="FFFF00"/>
                </a:solidFill>
                <a:latin typeface="Arial" charset="0"/>
              </a:rPr>
              <a:t>Associated with hollow-bore needles</a:t>
            </a:r>
          </a:p>
          <a:p>
            <a:pPr eaLnBrk="1" hangingPunct="1">
              <a:lnSpc>
                <a:spcPct val="85000"/>
              </a:lnSpc>
              <a:spcAft>
                <a:spcPct val="15000"/>
              </a:spcAft>
              <a:buClr>
                <a:srgbClr val="FF0000"/>
              </a:buClr>
            </a:pPr>
            <a:r>
              <a:rPr lang="en-US" sz="2800" dirty="0" smtClean="0">
                <a:solidFill>
                  <a:srgbClr val="FFFFFF"/>
                </a:solidFill>
                <a:latin typeface="Arial" charset="0"/>
              </a:rPr>
              <a:t>Case reports of transmission from blood splash to eye; one from exposure to non-intact skin</a:t>
            </a:r>
          </a:p>
          <a:p>
            <a:pPr eaLnBrk="1" hangingPunct="1">
              <a:lnSpc>
                <a:spcPct val="85000"/>
              </a:lnSpc>
              <a:spcAft>
                <a:spcPct val="15000"/>
              </a:spcAft>
              <a:buClr>
                <a:srgbClr val="FF0000"/>
              </a:buClr>
            </a:pPr>
            <a:r>
              <a:rPr lang="en-US" sz="2800" dirty="0" smtClean="0">
                <a:solidFill>
                  <a:srgbClr val="FFFFFF"/>
                </a:solidFill>
                <a:latin typeface="Arial" charset="0"/>
              </a:rPr>
              <a:t>Prevalence 1%-2% among health care workers</a:t>
            </a:r>
            <a:r>
              <a:rPr lang="en-US" sz="2800" dirty="0" smtClean="0"/>
              <a:t> </a:t>
            </a:r>
          </a:p>
          <a:p>
            <a:pPr lvl="1" eaLnBrk="1" hangingPunct="1">
              <a:lnSpc>
                <a:spcPct val="85000"/>
              </a:lnSpc>
              <a:spcBef>
                <a:spcPct val="10000"/>
              </a:spcBef>
              <a:buClr>
                <a:srgbClr val="FF9900"/>
              </a:buClr>
            </a:pPr>
            <a:r>
              <a:rPr lang="en-US" sz="2400" b="1" dirty="0" smtClean="0">
                <a:solidFill>
                  <a:srgbClr val="FFFF00"/>
                </a:solidFill>
                <a:latin typeface="Arial" charset="0"/>
              </a:rPr>
              <a:t>Lower than adults in the general population</a:t>
            </a:r>
          </a:p>
          <a:p>
            <a:pPr lvl="1" eaLnBrk="1" hangingPunct="1">
              <a:lnSpc>
                <a:spcPct val="85000"/>
              </a:lnSpc>
              <a:spcBef>
                <a:spcPct val="10000"/>
              </a:spcBef>
              <a:spcAft>
                <a:spcPct val="15000"/>
              </a:spcAft>
              <a:buClr>
                <a:srgbClr val="FF9900"/>
              </a:buClr>
            </a:pPr>
            <a:r>
              <a:rPr lang="en-US" sz="2400" b="1" dirty="0" smtClean="0">
                <a:solidFill>
                  <a:srgbClr val="FFFF00"/>
                </a:solidFill>
                <a:latin typeface="Arial" charset="0"/>
              </a:rPr>
              <a:t>10 times lower than for HBV infection</a:t>
            </a:r>
          </a:p>
        </p:txBody>
      </p:sp>
      <p:sp>
        <p:nvSpPr>
          <p:cNvPr id="63492" name="Line 4"/>
          <p:cNvSpPr>
            <a:spLocks noChangeShapeType="1"/>
          </p:cNvSpPr>
          <p:nvPr/>
        </p:nvSpPr>
        <p:spPr bwMode="auto">
          <a:xfrm>
            <a:off x="7620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0"/>
            <a:ext cx="7772400" cy="1143000"/>
          </a:xfrm>
        </p:spPr>
        <p:txBody>
          <a:bodyPr/>
          <a:lstStyle/>
          <a:p>
            <a:pPr eaLnBrk="1" hangingPunct="1"/>
            <a:r>
              <a:rPr lang="en-US" dirty="0" smtClean="0">
                <a:solidFill>
                  <a:srgbClr val="FFFF00"/>
                </a:solidFill>
                <a:latin typeface="Arial" charset="0"/>
              </a:rPr>
              <a:t>Vaccine-preventable Hepatitis</a:t>
            </a:r>
          </a:p>
        </p:txBody>
      </p:sp>
      <p:pic>
        <p:nvPicPr>
          <p:cNvPr id="4" name="Picture 3" descr="f_12vaccine.jpg"/>
          <p:cNvPicPr>
            <a:picLocks noChangeAspect="1"/>
          </p:cNvPicPr>
          <p:nvPr/>
        </p:nvPicPr>
        <p:blipFill>
          <a:blip r:embed="rId2" cstate="print"/>
          <a:stretch>
            <a:fillRect/>
          </a:stretch>
        </p:blipFill>
        <p:spPr>
          <a:xfrm>
            <a:off x="2590800" y="3048000"/>
            <a:ext cx="4140200" cy="2784285"/>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r>
              <a:rPr lang="en-US" sz="4000" dirty="0">
                <a:solidFill>
                  <a:srgbClr val="FFFF00"/>
                </a:solidFill>
              </a:rPr>
              <a:t>Sexual Transmission of HCV</a:t>
            </a:r>
          </a:p>
        </p:txBody>
      </p:sp>
      <p:sp>
        <p:nvSpPr>
          <p:cNvPr id="64515" name="Rectangle 3"/>
          <p:cNvSpPr>
            <a:spLocks noChangeArrowheads="1"/>
          </p:cNvSpPr>
          <p:nvPr/>
        </p:nvSpPr>
        <p:spPr bwMode="auto">
          <a:xfrm>
            <a:off x="381000" y="1600200"/>
            <a:ext cx="8382000" cy="4876800"/>
          </a:xfrm>
          <a:prstGeom prst="rect">
            <a:avLst/>
          </a:prstGeom>
          <a:noFill/>
          <a:ln w="9525">
            <a:noFill/>
            <a:miter lim="800000"/>
            <a:headEnd/>
            <a:tailEnd/>
          </a:ln>
        </p:spPr>
        <p:txBody>
          <a:bodyPr/>
          <a:lstStyle/>
          <a:p>
            <a:pPr marL="342900" indent="-342900" algn="l">
              <a:spcBef>
                <a:spcPct val="20000"/>
              </a:spcBef>
              <a:buClr>
                <a:srgbClr val="FF0000"/>
              </a:buClr>
              <a:buFontTx/>
              <a:buChar char="•"/>
            </a:pPr>
            <a:r>
              <a:rPr lang="en-US" sz="3200" dirty="0"/>
              <a:t>Low efficiency</a:t>
            </a:r>
          </a:p>
          <a:p>
            <a:pPr marL="742950" lvl="1" indent="-285750" algn="l">
              <a:spcBef>
                <a:spcPct val="20000"/>
              </a:spcBef>
              <a:buClr>
                <a:srgbClr val="FF9900"/>
              </a:buClr>
              <a:buFontTx/>
              <a:buChar char="–"/>
            </a:pPr>
            <a:r>
              <a:rPr lang="en-US" sz="2400" dirty="0">
                <a:solidFill>
                  <a:srgbClr val="FFFF00"/>
                </a:solidFill>
              </a:rPr>
              <a:t>Rare between long-term steady partners</a:t>
            </a:r>
          </a:p>
          <a:p>
            <a:pPr marL="742950" lvl="1" indent="-285750" algn="l">
              <a:spcBef>
                <a:spcPct val="20000"/>
              </a:spcBef>
              <a:buClr>
                <a:srgbClr val="FF9900"/>
              </a:buClr>
              <a:buFontTx/>
              <a:buChar char="–"/>
            </a:pPr>
            <a:r>
              <a:rPr lang="en-US" sz="2400" dirty="0">
                <a:solidFill>
                  <a:srgbClr val="FFFF00"/>
                </a:solidFill>
              </a:rPr>
              <a:t>Unknown factors that facilitate transmission between partners </a:t>
            </a:r>
            <a:r>
              <a:rPr lang="en-US" sz="2400" b="0" dirty="0">
                <a:solidFill>
                  <a:srgbClr val="FFFF00"/>
                </a:solidFill>
              </a:rPr>
              <a:t>(e.g., viral titer)</a:t>
            </a:r>
          </a:p>
          <a:p>
            <a:pPr marL="342900" indent="-342900" algn="l">
              <a:spcBef>
                <a:spcPct val="20000"/>
              </a:spcBef>
              <a:buClr>
                <a:srgbClr val="FF0000"/>
              </a:buClr>
              <a:buFontTx/>
              <a:buChar char="•"/>
            </a:pPr>
            <a:r>
              <a:rPr lang="en-US" sz="3200" dirty="0"/>
              <a:t>Accounts for 15-20% of acute &amp; chronic infections in United States</a:t>
            </a:r>
          </a:p>
          <a:p>
            <a:pPr marL="742950" lvl="1" indent="-285750" algn="l">
              <a:spcBef>
                <a:spcPct val="20000"/>
              </a:spcBef>
              <a:buClr>
                <a:srgbClr val="FF9900"/>
              </a:buClr>
              <a:buFontTx/>
              <a:buChar char="–"/>
            </a:pPr>
            <a:r>
              <a:rPr lang="en-US" sz="2400" dirty="0">
                <a:solidFill>
                  <a:srgbClr val="FFFF00"/>
                </a:solidFill>
              </a:rPr>
              <a:t>Sex is a common behavior</a:t>
            </a:r>
          </a:p>
          <a:p>
            <a:pPr marL="742950" lvl="1" indent="-285750" algn="l">
              <a:spcBef>
                <a:spcPct val="20000"/>
              </a:spcBef>
              <a:buClr>
                <a:srgbClr val="FF9900"/>
              </a:buClr>
              <a:buFontTx/>
              <a:buChar char="–"/>
            </a:pPr>
            <a:r>
              <a:rPr lang="en-US" sz="2400" dirty="0">
                <a:solidFill>
                  <a:srgbClr val="FFFF00"/>
                </a:solidFill>
              </a:rPr>
              <a:t>Large chronic reservoir provides multiple opportunities for exposure to potentially infectious partners </a:t>
            </a:r>
            <a:endParaRPr lang="en-US" sz="2800" dirty="0"/>
          </a:p>
          <a:p>
            <a:pPr marL="342900" indent="-342900" algn="l">
              <a:lnSpc>
                <a:spcPct val="90000"/>
              </a:lnSpc>
              <a:spcBef>
                <a:spcPct val="20000"/>
              </a:spcBef>
            </a:pPr>
            <a:endParaRPr lang="en-US" sz="3200" dirty="0"/>
          </a:p>
        </p:txBody>
      </p:sp>
      <p:sp>
        <p:nvSpPr>
          <p:cNvPr id="64516" name="Line 4"/>
          <p:cNvSpPr>
            <a:spLocks noChangeShapeType="1"/>
          </p:cNvSpPr>
          <p:nvPr/>
        </p:nvSpPr>
        <p:spPr bwMode="auto">
          <a:xfrm>
            <a:off x="762000" y="13716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b="1" dirty="0" smtClean="0">
                <a:solidFill>
                  <a:srgbClr val="FFFF00"/>
                </a:solidFill>
                <a:latin typeface="Arial" charset="0"/>
              </a:rPr>
              <a:t>Perinatal Transmission of HCV</a:t>
            </a:r>
          </a:p>
        </p:txBody>
      </p:sp>
      <p:sp>
        <p:nvSpPr>
          <p:cNvPr id="65539" name="Rectangle 3"/>
          <p:cNvSpPr>
            <a:spLocks noGrp="1" noChangeArrowheads="1"/>
          </p:cNvSpPr>
          <p:nvPr>
            <p:ph type="body" idx="1"/>
          </p:nvPr>
        </p:nvSpPr>
        <p:spPr>
          <a:xfrm>
            <a:off x="838200" y="1905000"/>
            <a:ext cx="7772400" cy="4114800"/>
          </a:xfrm>
        </p:spPr>
        <p:txBody>
          <a:bodyPr/>
          <a:lstStyle/>
          <a:p>
            <a:pPr eaLnBrk="1" hangingPunct="1">
              <a:lnSpc>
                <a:spcPct val="90000"/>
              </a:lnSpc>
              <a:buClr>
                <a:srgbClr val="FF0000"/>
              </a:buClr>
            </a:pPr>
            <a:r>
              <a:rPr lang="en-US" sz="2800" b="1" dirty="0" smtClean="0">
                <a:solidFill>
                  <a:srgbClr val="FFFFFF"/>
                </a:solidFill>
                <a:latin typeface="Arial" charset="0"/>
              </a:rPr>
              <a:t>Transmission only from women who are HCV RNA positive at delivery</a:t>
            </a:r>
          </a:p>
          <a:p>
            <a:pPr lvl="1" eaLnBrk="1" hangingPunct="1">
              <a:lnSpc>
                <a:spcPct val="90000"/>
              </a:lnSpc>
              <a:buClr>
                <a:srgbClr val="FF9900"/>
              </a:buClr>
            </a:pPr>
            <a:r>
              <a:rPr lang="en-US" sz="2400" b="1" dirty="0" smtClean="0">
                <a:solidFill>
                  <a:srgbClr val="FFFF66"/>
                </a:solidFill>
                <a:latin typeface="Arial" charset="0"/>
              </a:rPr>
              <a:t>Average rate of infection 6%</a:t>
            </a:r>
          </a:p>
          <a:p>
            <a:pPr lvl="1" eaLnBrk="1" hangingPunct="1">
              <a:lnSpc>
                <a:spcPct val="90000"/>
              </a:lnSpc>
              <a:buClr>
                <a:srgbClr val="FF9900"/>
              </a:buClr>
            </a:pPr>
            <a:r>
              <a:rPr lang="en-US" sz="2400" b="1" dirty="0" smtClean="0">
                <a:solidFill>
                  <a:srgbClr val="FFFF66"/>
                </a:solidFill>
                <a:latin typeface="Arial" charset="0"/>
              </a:rPr>
              <a:t>Higher (17%) if woman co-infected with HIV</a:t>
            </a:r>
          </a:p>
          <a:p>
            <a:pPr lvl="1" eaLnBrk="1" hangingPunct="1">
              <a:lnSpc>
                <a:spcPct val="90000"/>
              </a:lnSpc>
              <a:buClr>
                <a:srgbClr val="FF9900"/>
              </a:buClr>
            </a:pPr>
            <a:r>
              <a:rPr lang="en-US" sz="2400" b="1" dirty="0" smtClean="0">
                <a:solidFill>
                  <a:srgbClr val="FFFF66"/>
                </a:solidFill>
                <a:latin typeface="Arial" charset="0"/>
              </a:rPr>
              <a:t>Role of viral titer unclear</a:t>
            </a:r>
          </a:p>
          <a:p>
            <a:pPr eaLnBrk="1" hangingPunct="1">
              <a:lnSpc>
                <a:spcPct val="90000"/>
              </a:lnSpc>
              <a:buClr>
                <a:srgbClr val="FF0000"/>
              </a:buClr>
            </a:pPr>
            <a:r>
              <a:rPr lang="en-US" sz="2800" b="1" dirty="0" smtClean="0">
                <a:solidFill>
                  <a:srgbClr val="FFFFFF"/>
                </a:solidFill>
                <a:latin typeface="Arial" charset="0"/>
              </a:rPr>
              <a:t>No association with</a:t>
            </a:r>
          </a:p>
          <a:p>
            <a:pPr lvl="1" eaLnBrk="1" hangingPunct="1">
              <a:lnSpc>
                <a:spcPct val="90000"/>
              </a:lnSpc>
              <a:buClr>
                <a:srgbClr val="FF9900"/>
              </a:buClr>
            </a:pPr>
            <a:r>
              <a:rPr lang="en-US" sz="2400" b="1" dirty="0" smtClean="0">
                <a:solidFill>
                  <a:srgbClr val="FFFF66"/>
                </a:solidFill>
                <a:latin typeface="Arial" charset="0"/>
              </a:rPr>
              <a:t>Delivery method</a:t>
            </a:r>
          </a:p>
          <a:p>
            <a:pPr lvl="1" eaLnBrk="1" hangingPunct="1">
              <a:lnSpc>
                <a:spcPct val="90000"/>
              </a:lnSpc>
              <a:buClr>
                <a:srgbClr val="FF9900"/>
              </a:buClr>
            </a:pPr>
            <a:r>
              <a:rPr lang="en-US" sz="2400" b="1" dirty="0" smtClean="0">
                <a:solidFill>
                  <a:srgbClr val="FFFF66"/>
                </a:solidFill>
                <a:latin typeface="Arial" charset="0"/>
              </a:rPr>
              <a:t>Breastfeeding</a:t>
            </a:r>
          </a:p>
          <a:p>
            <a:pPr eaLnBrk="1" hangingPunct="1">
              <a:lnSpc>
                <a:spcPct val="90000"/>
              </a:lnSpc>
              <a:buClr>
                <a:srgbClr val="FF0000"/>
              </a:buClr>
            </a:pPr>
            <a:r>
              <a:rPr lang="en-US" sz="2800" b="1" dirty="0" smtClean="0">
                <a:solidFill>
                  <a:srgbClr val="FFFFFF"/>
                </a:solidFill>
                <a:latin typeface="Arial" charset="0"/>
              </a:rPr>
              <a:t>Infected infants do well</a:t>
            </a:r>
          </a:p>
          <a:p>
            <a:pPr lvl="1" eaLnBrk="1" hangingPunct="1">
              <a:lnSpc>
                <a:spcPct val="90000"/>
              </a:lnSpc>
              <a:buClr>
                <a:srgbClr val="FF9900"/>
              </a:buClr>
            </a:pPr>
            <a:r>
              <a:rPr lang="en-US" sz="2400" b="1" dirty="0" smtClean="0">
                <a:solidFill>
                  <a:srgbClr val="FFFF66"/>
                </a:solidFill>
                <a:latin typeface="Arial" charset="0"/>
              </a:rPr>
              <a:t>Severe hepatitis is rare</a:t>
            </a:r>
          </a:p>
        </p:txBody>
      </p:sp>
      <p:sp>
        <p:nvSpPr>
          <p:cNvPr id="65540" name="Line 4"/>
          <p:cNvSpPr>
            <a:spLocks noChangeShapeType="1"/>
          </p:cNvSpPr>
          <p:nvPr/>
        </p:nvSpPr>
        <p:spPr bwMode="auto">
          <a:xfrm>
            <a:off x="6858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3600" b="1" dirty="0" smtClean="0">
                <a:solidFill>
                  <a:srgbClr val="FFFF00"/>
                </a:solidFill>
                <a:latin typeface="Arial" charset="0"/>
              </a:rPr>
              <a:t>Other HCV Transmission Issues</a:t>
            </a:r>
          </a:p>
        </p:txBody>
      </p:sp>
      <p:sp>
        <p:nvSpPr>
          <p:cNvPr id="66563" name="Rectangle 3"/>
          <p:cNvSpPr>
            <a:spLocks noGrp="1" noChangeArrowheads="1"/>
          </p:cNvSpPr>
          <p:nvPr>
            <p:ph type="body" idx="1"/>
          </p:nvPr>
        </p:nvSpPr>
        <p:spPr>
          <a:xfrm>
            <a:off x="685800" y="2133600"/>
            <a:ext cx="7772400" cy="4114800"/>
          </a:xfrm>
        </p:spPr>
        <p:txBody>
          <a:bodyPr/>
          <a:lstStyle/>
          <a:p>
            <a:pPr eaLnBrk="1" hangingPunct="1">
              <a:spcAft>
                <a:spcPct val="45000"/>
              </a:spcAft>
              <a:buClr>
                <a:srgbClr val="FF0000"/>
              </a:buClr>
            </a:pPr>
            <a:r>
              <a:rPr lang="en-US" sz="2800" dirty="0" smtClean="0">
                <a:solidFill>
                  <a:srgbClr val="FFFFFF"/>
                </a:solidFill>
                <a:latin typeface="Arial" charset="0"/>
              </a:rPr>
              <a:t>HCV not spread by kissing, hugging, sneezing, coughing, food or water, sharing eating utensils or drinking glasses, or casual contact</a:t>
            </a:r>
          </a:p>
          <a:p>
            <a:pPr eaLnBrk="1" hangingPunct="1">
              <a:spcAft>
                <a:spcPct val="25000"/>
              </a:spcAft>
              <a:buClr>
                <a:srgbClr val="FF0000"/>
              </a:buClr>
            </a:pPr>
            <a:r>
              <a:rPr lang="en-US" sz="2800" dirty="0" smtClean="0">
                <a:solidFill>
                  <a:srgbClr val="FFFFFF"/>
                </a:solidFill>
                <a:latin typeface="Arial" charset="0"/>
              </a:rPr>
              <a:t>Do not exclude from work, school, play, child-care, or other settings based on HCV infection status</a:t>
            </a:r>
          </a:p>
        </p:txBody>
      </p:sp>
      <p:sp>
        <p:nvSpPr>
          <p:cNvPr id="66564" name="Line 5"/>
          <p:cNvSpPr>
            <a:spLocks noChangeShapeType="1"/>
          </p:cNvSpPr>
          <p:nvPr/>
        </p:nvSpPr>
        <p:spPr bwMode="auto">
          <a:xfrm>
            <a:off x="6096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0"/>
            <a:ext cx="8763000" cy="1066800"/>
          </a:xfrm>
        </p:spPr>
        <p:txBody>
          <a:bodyPr/>
          <a:lstStyle/>
          <a:p>
            <a:pPr algn="l" eaLnBrk="1" hangingPunct="1"/>
            <a:r>
              <a:rPr lang="en-US" sz="3600" b="1" dirty="0" smtClean="0">
                <a:solidFill>
                  <a:srgbClr val="FFFF00"/>
                </a:solidFill>
                <a:latin typeface="Arial" charset="0"/>
              </a:rPr>
              <a:t>HCV Testing Routinely Recommended</a:t>
            </a:r>
          </a:p>
        </p:txBody>
      </p:sp>
      <p:sp>
        <p:nvSpPr>
          <p:cNvPr id="67587" name="Rectangle 3"/>
          <p:cNvSpPr>
            <a:spLocks noGrp="1" noChangeArrowheads="1"/>
          </p:cNvSpPr>
          <p:nvPr>
            <p:ph type="body" idx="1"/>
          </p:nvPr>
        </p:nvSpPr>
        <p:spPr>
          <a:xfrm>
            <a:off x="381000" y="1143000"/>
            <a:ext cx="8534400" cy="5334000"/>
          </a:xfrm>
        </p:spPr>
        <p:txBody>
          <a:bodyPr/>
          <a:lstStyle/>
          <a:p>
            <a:pPr eaLnBrk="1" hangingPunct="1">
              <a:lnSpc>
                <a:spcPct val="90000"/>
              </a:lnSpc>
              <a:spcBef>
                <a:spcPct val="0"/>
              </a:spcBef>
              <a:spcAft>
                <a:spcPct val="40000"/>
              </a:spcAft>
              <a:buFontTx/>
              <a:buNone/>
            </a:pPr>
            <a:r>
              <a:rPr lang="en-US" sz="2800" dirty="0" smtClean="0">
                <a:solidFill>
                  <a:srgbClr val="FFFFFF"/>
                </a:solidFill>
                <a:latin typeface="Arial" charset="0"/>
              </a:rPr>
              <a:t>Based on increased risk for infection:</a:t>
            </a:r>
          </a:p>
          <a:p>
            <a:pPr lvl="1" eaLnBrk="1" hangingPunct="1">
              <a:lnSpc>
                <a:spcPct val="90000"/>
              </a:lnSpc>
              <a:spcBef>
                <a:spcPct val="0"/>
              </a:spcBef>
              <a:spcAft>
                <a:spcPct val="40000"/>
              </a:spcAft>
              <a:buClr>
                <a:srgbClr val="FF0000"/>
              </a:buClr>
              <a:buFontTx/>
              <a:buChar char="•"/>
            </a:pPr>
            <a:r>
              <a:rPr lang="en-US" sz="2400" dirty="0" smtClean="0">
                <a:solidFill>
                  <a:srgbClr val="FFFF66"/>
                </a:solidFill>
                <a:latin typeface="Arial" charset="0"/>
              </a:rPr>
              <a:t>Ever injected illegal drugs</a:t>
            </a:r>
          </a:p>
          <a:p>
            <a:pPr lvl="1" eaLnBrk="1" hangingPunct="1">
              <a:lnSpc>
                <a:spcPct val="90000"/>
              </a:lnSpc>
              <a:spcBef>
                <a:spcPct val="0"/>
              </a:spcBef>
              <a:spcAft>
                <a:spcPct val="40000"/>
              </a:spcAft>
              <a:buClr>
                <a:srgbClr val="FF0000"/>
              </a:buClr>
              <a:buFontTx/>
              <a:buChar char="•"/>
            </a:pPr>
            <a:r>
              <a:rPr lang="en-US" sz="2400" dirty="0" smtClean="0">
                <a:solidFill>
                  <a:srgbClr val="FFFF66"/>
                </a:solidFill>
                <a:latin typeface="Arial" charset="0"/>
              </a:rPr>
              <a:t>Received clotting factors made before 1987</a:t>
            </a:r>
          </a:p>
          <a:p>
            <a:pPr lvl="1" eaLnBrk="1" hangingPunct="1">
              <a:lnSpc>
                <a:spcPct val="90000"/>
              </a:lnSpc>
              <a:spcBef>
                <a:spcPct val="0"/>
              </a:spcBef>
              <a:spcAft>
                <a:spcPct val="40000"/>
              </a:spcAft>
              <a:buClr>
                <a:srgbClr val="FF0000"/>
              </a:buClr>
              <a:buFontTx/>
              <a:buChar char="•"/>
            </a:pPr>
            <a:r>
              <a:rPr lang="en-US" sz="2400" dirty="0" smtClean="0">
                <a:solidFill>
                  <a:srgbClr val="FFFF66"/>
                </a:solidFill>
                <a:latin typeface="Arial" charset="0"/>
              </a:rPr>
              <a:t>Received blood/organs before July 1992</a:t>
            </a:r>
          </a:p>
          <a:p>
            <a:pPr lvl="1" eaLnBrk="1" hangingPunct="1">
              <a:lnSpc>
                <a:spcPct val="90000"/>
              </a:lnSpc>
              <a:spcBef>
                <a:spcPct val="0"/>
              </a:spcBef>
              <a:spcAft>
                <a:spcPct val="40000"/>
              </a:spcAft>
              <a:buClr>
                <a:srgbClr val="FF0000"/>
              </a:buClr>
              <a:buFontTx/>
              <a:buChar char="•"/>
            </a:pPr>
            <a:r>
              <a:rPr lang="en-US" sz="2400" dirty="0" smtClean="0">
                <a:solidFill>
                  <a:srgbClr val="FFFF66"/>
                </a:solidFill>
                <a:latin typeface="Arial" charset="0"/>
              </a:rPr>
              <a:t>Ever on chronic hemodialysis</a:t>
            </a:r>
          </a:p>
          <a:p>
            <a:pPr lvl="1" eaLnBrk="1" hangingPunct="1">
              <a:lnSpc>
                <a:spcPct val="90000"/>
              </a:lnSpc>
              <a:spcBef>
                <a:spcPct val="0"/>
              </a:spcBef>
              <a:spcAft>
                <a:spcPct val="40000"/>
              </a:spcAft>
              <a:buClr>
                <a:srgbClr val="FF0000"/>
              </a:buClr>
              <a:buFontTx/>
              <a:buChar char="•"/>
            </a:pPr>
            <a:r>
              <a:rPr lang="en-US" sz="2400" dirty="0" smtClean="0">
                <a:solidFill>
                  <a:srgbClr val="FFFF66"/>
                </a:solidFill>
                <a:latin typeface="Arial" charset="0"/>
              </a:rPr>
              <a:t>Evidence of liver disease</a:t>
            </a:r>
          </a:p>
          <a:p>
            <a:pPr eaLnBrk="1" hangingPunct="1">
              <a:lnSpc>
                <a:spcPct val="90000"/>
              </a:lnSpc>
              <a:spcBef>
                <a:spcPct val="0"/>
              </a:spcBef>
              <a:spcAft>
                <a:spcPct val="40000"/>
              </a:spcAft>
              <a:buClr>
                <a:srgbClr val="FF0000"/>
              </a:buClr>
              <a:buNone/>
            </a:pPr>
            <a:r>
              <a:rPr lang="en-US" sz="2800" dirty="0" smtClean="0">
                <a:solidFill>
                  <a:srgbClr val="FFFFFF"/>
                </a:solidFill>
                <a:latin typeface="Arial" charset="0"/>
              </a:rPr>
              <a:t>Age-cohort Testing (Baby Boomers)</a:t>
            </a:r>
          </a:p>
          <a:p>
            <a:pPr lvl="1" eaLnBrk="1" hangingPunct="1">
              <a:lnSpc>
                <a:spcPct val="90000"/>
              </a:lnSpc>
              <a:spcBef>
                <a:spcPct val="0"/>
              </a:spcBef>
              <a:spcAft>
                <a:spcPct val="40000"/>
              </a:spcAft>
              <a:buClr>
                <a:srgbClr val="FF0000"/>
              </a:buClr>
              <a:buFont typeface="Arial" pitchFamily="34" charset="0"/>
              <a:buChar char="•"/>
            </a:pPr>
            <a:r>
              <a:rPr lang="en-US" sz="2400" dirty="0" smtClean="0">
                <a:solidFill>
                  <a:srgbClr val="FFFF66"/>
                </a:solidFill>
                <a:latin typeface="Arial" charset="0"/>
              </a:rPr>
              <a:t>New CDC testing recommendation, August 2012 MMWR</a:t>
            </a:r>
          </a:p>
          <a:p>
            <a:pPr lvl="1" eaLnBrk="1" hangingPunct="1">
              <a:lnSpc>
                <a:spcPct val="90000"/>
              </a:lnSpc>
              <a:spcBef>
                <a:spcPct val="0"/>
              </a:spcBef>
              <a:spcAft>
                <a:spcPct val="40000"/>
              </a:spcAft>
              <a:buClr>
                <a:srgbClr val="FF0000"/>
              </a:buClr>
              <a:buFont typeface="Arial" pitchFamily="34" charset="0"/>
              <a:buChar char="•"/>
            </a:pPr>
            <a:r>
              <a:rPr lang="en-US" sz="2400" dirty="0" smtClean="0">
                <a:solidFill>
                  <a:srgbClr val="FFFF66"/>
                </a:solidFill>
                <a:latin typeface="Arial" charset="0"/>
              </a:rPr>
              <a:t>Adults born from 1945 through 1965 should receive one-time testing for HCV without assessing risk factor history </a:t>
            </a:r>
          </a:p>
          <a:p>
            <a:pPr eaLnBrk="1" hangingPunct="1">
              <a:lnSpc>
                <a:spcPct val="90000"/>
              </a:lnSpc>
              <a:spcBef>
                <a:spcPct val="0"/>
              </a:spcBef>
              <a:spcAft>
                <a:spcPct val="40000"/>
              </a:spcAft>
              <a:buClr>
                <a:srgbClr val="FF0000"/>
              </a:buClr>
              <a:buNone/>
            </a:pPr>
            <a:endParaRPr lang="en-US" b="1" dirty="0" smtClean="0">
              <a:solidFill>
                <a:srgbClr val="FFFF66"/>
              </a:solidFill>
              <a:latin typeface="Arial" charset="0"/>
            </a:endParaRPr>
          </a:p>
          <a:p>
            <a:pPr eaLnBrk="1" hangingPunct="1">
              <a:lnSpc>
                <a:spcPct val="90000"/>
              </a:lnSpc>
              <a:spcBef>
                <a:spcPct val="0"/>
              </a:spcBef>
              <a:spcAft>
                <a:spcPct val="40000"/>
              </a:spcAft>
              <a:buFontTx/>
              <a:buNone/>
            </a:pPr>
            <a:endParaRPr lang="en-US" sz="2400" dirty="0" smtClean="0">
              <a:solidFill>
                <a:srgbClr val="FFFFFF"/>
              </a:solidFill>
              <a:latin typeface="Tahoma" pitchFamily="34" charset="0"/>
            </a:endParaRPr>
          </a:p>
        </p:txBody>
      </p:sp>
      <p:sp>
        <p:nvSpPr>
          <p:cNvPr id="67588" name="Line 5"/>
          <p:cNvSpPr>
            <a:spLocks noChangeShapeType="1"/>
          </p:cNvSpPr>
          <p:nvPr/>
        </p:nvSpPr>
        <p:spPr bwMode="auto">
          <a:xfrm>
            <a:off x="304800" y="914400"/>
            <a:ext cx="8540750" cy="0"/>
          </a:xfrm>
          <a:prstGeom prst="line">
            <a:avLst/>
          </a:prstGeom>
          <a:noFill/>
          <a:ln w="38100">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981200"/>
            <a:ext cx="7086600" cy="4572000"/>
          </a:xfrm>
        </p:spPr>
        <p:txBody>
          <a:bodyPr/>
          <a:lstStyle/>
          <a:p>
            <a:pPr eaLnBrk="1" hangingPunct="1">
              <a:lnSpc>
                <a:spcPct val="90000"/>
              </a:lnSpc>
              <a:spcBef>
                <a:spcPct val="0"/>
              </a:spcBef>
              <a:spcAft>
                <a:spcPct val="40000"/>
              </a:spcAft>
              <a:buFontTx/>
              <a:buNone/>
            </a:pPr>
            <a:r>
              <a:rPr lang="en-US" dirty="0" smtClean="0">
                <a:solidFill>
                  <a:srgbClr val="FFFFFF"/>
                </a:solidFill>
                <a:latin typeface="Arial" charset="0"/>
              </a:rPr>
              <a:t>Based on need for exposure management:</a:t>
            </a:r>
          </a:p>
          <a:p>
            <a:pPr lvl="1" eaLnBrk="1" hangingPunct="1">
              <a:lnSpc>
                <a:spcPct val="90000"/>
              </a:lnSpc>
              <a:spcBef>
                <a:spcPct val="0"/>
              </a:spcBef>
              <a:spcAft>
                <a:spcPct val="40000"/>
              </a:spcAft>
              <a:buClr>
                <a:srgbClr val="FF0000"/>
              </a:buClr>
              <a:buFontTx/>
              <a:buChar char="•"/>
            </a:pPr>
            <a:r>
              <a:rPr lang="en-US" dirty="0" smtClean="0">
                <a:solidFill>
                  <a:srgbClr val="FFFF66"/>
                </a:solidFill>
                <a:latin typeface="Arial" charset="0"/>
              </a:rPr>
              <a:t>Healthcare, emergency, public safety workers after needle stick/mucosal exposures to HCV-positive blood</a:t>
            </a:r>
          </a:p>
          <a:p>
            <a:pPr lvl="1" eaLnBrk="1" hangingPunct="1">
              <a:lnSpc>
                <a:spcPct val="90000"/>
              </a:lnSpc>
              <a:spcBef>
                <a:spcPct val="0"/>
              </a:spcBef>
              <a:spcAft>
                <a:spcPct val="40000"/>
              </a:spcAft>
              <a:buClr>
                <a:srgbClr val="FF0000"/>
              </a:buClr>
              <a:buFontTx/>
              <a:buChar char="•"/>
            </a:pPr>
            <a:r>
              <a:rPr lang="en-US" dirty="0" smtClean="0">
                <a:solidFill>
                  <a:srgbClr val="FFFF66"/>
                </a:solidFill>
                <a:latin typeface="Arial" charset="0"/>
              </a:rPr>
              <a:t>Children born to HCV-positive women (at </a:t>
            </a:r>
            <a:r>
              <a:rPr lang="en-US" u="sng" dirty="0" smtClean="0">
                <a:solidFill>
                  <a:srgbClr val="FFFF66"/>
                </a:solidFill>
                <a:latin typeface="Arial" charset="0"/>
              </a:rPr>
              <a:t>&gt;</a:t>
            </a:r>
            <a:r>
              <a:rPr lang="en-US" dirty="0" smtClean="0">
                <a:solidFill>
                  <a:srgbClr val="FFFF66"/>
                </a:solidFill>
                <a:latin typeface="Arial" charset="0"/>
              </a:rPr>
              <a:t> 18 mos. old)</a:t>
            </a:r>
          </a:p>
          <a:p>
            <a:endParaRPr lang="en-US" dirty="0"/>
          </a:p>
        </p:txBody>
      </p:sp>
      <p:sp>
        <p:nvSpPr>
          <p:cNvPr id="4" name="Rectangle 2"/>
          <p:cNvSpPr>
            <a:spLocks noGrp="1" noChangeArrowheads="1"/>
          </p:cNvSpPr>
          <p:nvPr>
            <p:ph type="title"/>
          </p:nvPr>
        </p:nvSpPr>
        <p:spPr>
          <a:xfrm>
            <a:off x="228600" y="381000"/>
            <a:ext cx="8915400" cy="1143000"/>
          </a:xfrm>
        </p:spPr>
        <p:txBody>
          <a:bodyPr/>
          <a:lstStyle/>
          <a:p>
            <a:pPr algn="l" eaLnBrk="1" hangingPunct="1"/>
            <a:r>
              <a:rPr lang="en-US" sz="3600" b="1" dirty="0" smtClean="0">
                <a:solidFill>
                  <a:srgbClr val="FFFF00"/>
                </a:solidFill>
                <a:latin typeface="Arial" charset="0"/>
              </a:rPr>
              <a:t>HCV Testing Routinely Recommended</a:t>
            </a:r>
          </a:p>
        </p:txBody>
      </p:sp>
      <p:sp>
        <p:nvSpPr>
          <p:cNvPr id="5" name="Line 5"/>
          <p:cNvSpPr>
            <a:spLocks noChangeShapeType="1"/>
          </p:cNvSpPr>
          <p:nvPr/>
        </p:nvSpPr>
        <p:spPr bwMode="auto">
          <a:xfrm>
            <a:off x="304800" y="1371600"/>
            <a:ext cx="8540750" cy="0"/>
          </a:xfrm>
          <a:prstGeom prst="line">
            <a:avLst/>
          </a:prstGeom>
          <a:noFill/>
          <a:ln w="38100">
            <a:solidFill>
              <a:srgbClr val="FF0000"/>
            </a:solidFill>
            <a:round/>
            <a:headEnd/>
            <a:tailEnd/>
          </a:ln>
        </p:spPr>
        <p:txBody>
          <a:bodyPr/>
          <a:lstStyle/>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76200"/>
            <a:ext cx="7772400" cy="1143000"/>
          </a:xfrm>
        </p:spPr>
        <p:txBody>
          <a:bodyPr/>
          <a:lstStyle/>
          <a:p>
            <a:pPr eaLnBrk="1" hangingPunct="1"/>
            <a:r>
              <a:rPr lang="en-US" sz="3600" b="1" dirty="0" smtClean="0">
                <a:solidFill>
                  <a:srgbClr val="FFFF00"/>
                </a:solidFill>
                <a:latin typeface="Arial" charset="0"/>
              </a:rPr>
              <a:t>Tests for HCV Infection</a:t>
            </a:r>
          </a:p>
        </p:txBody>
      </p:sp>
      <p:sp>
        <p:nvSpPr>
          <p:cNvPr id="86019" name="Rectangle 3"/>
          <p:cNvSpPr>
            <a:spLocks noGrp="1" noChangeArrowheads="1"/>
          </p:cNvSpPr>
          <p:nvPr>
            <p:ph type="body" idx="1"/>
          </p:nvPr>
        </p:nvSpPr>
        <p:spPr>
          <a:xfrm>
            <a:off x="152400" y="1447800"/>
            <a:ext cx="8839200" cy="5105400"/>
          </a:xfrm>
        </p:spPr>
        <p:txBody>
          <a:bodyPr/>
          <a:lstStyle/>
          <a:p>
            <a:pPr eaLnBrk="1" hangingPunct="1">
              <a:buClr>
                <a:srgbClr val="FF0000"/>
              </a:buClr>
            </a:pPr>
            <a:r>
              <a:rPr lang="en-US" b="1" dirty="0" smtClean="0">
                <a:solidFill>
                  <a:srgbClr val="FFFFFF"/>
                </a:solidFill>
                <a:latin typeface="Arial" charset="0"/>
              </a:rPr>
              <a:t>Hepatitis C virus antibody (anti-HCV)</a:t>
            </a:r>
          </a:p>
          <a:p>
            <a:pPr lvl="2" eaLnBrk="1" hangingPunct="1">
              <a:buFontTx/>
              <a:buNone/>
            </a:pPr>
            <a:r>
              <a:rPr lang="en-US" sz="2000" i="1" dirty="0" smtClean="0">
                <a:solidFill>
                  <a:srgbClr val="FFFFFF"/>
                </a:solidFill>
                <a:latin typeface="Arial" charset="0"/>
              </a:rPr>
              <a:t>Indicates past or present infection but does not differentiate between acute, chronic or resolved infection; available at GPHL</a:t>
            </a:r>
          </a:p>
          <a:p>
            <a:pPr lvl="1" eaLnBrk="1" hangingPunct="1">
              <a:buClr>
                <a:srgbClr val="FF9900"/>
              </a:buClr>
            </a:pPr>
            <a:r>
              <a:rPr lang="en-US" dirty="0" smtClean="0">
                <a:solidFill>
                  <a:srgbClr val="FFFF66"/>
                </a:solidFill>
                <a:latin typeface="Arial" charset="0"/>
              </a:rPr>
              <a:t>Enzyme immunoassays (EIA)</a:t>
            </a:r>
          </a:p>
          <a:p>
            <a:pPr lvl="1" eaLnBrk="1" hangingPunct="1">
              <a:buClr>
                <a:srgbClr val="FF9900"/>
              </a:buClr>
            </a:pPr>
            <a:r>
              <a:rPr lang="en-US" dirty="0" smtClean="0">
                <a:solidFill>
                  <a:srgbClr val="FFFF66"/>
                </a:solidFill>
                <a:latin typeface="Arial" charset="0"/>
              </a:rPr>
              <a:t>Enhance chemiluminescence immunoassays (CIA)</a:t>
            </a:r>
          </a:p>
          <a:p>
            <a:pPr lvl="1" eaLnBrk="1" hangingPunct="1">
              <a:buClr>
                <a:srgbClr val="FF9900"/>
              </a:buClr>
            </a:pPr>
            <a:r>
              <a:rPr lang="en-US" dirty="0" smtClean="0">
                <a:solidFill>
                  <a:srgbClr val="FFFF66"/>
                </a:solidFill>
                <a:latin typeface="Arial" charset="0"/>
              </a:rPr>
              <a:t>All positive antibody tests should be verified with a supplemental assay; s/co ratio is now standard</a:t>
            </a:r>
          </a:p>
          <a:p>
            <a:pPr lvl="1" eaLnBrk="1" hangingPunct="1">
              <a:buClr>
                <a:srgbClr val="FF9900"/>
              </a:buClr>
            </a:pPr>
            <a:r>
              <a:rPr lang="en-US" dirty="0" smtClean="0">
                <a:solidFill>
                  <a:srgbClr val="FFFF66"/>
                </a:solidFill>
                <a:latin typeface="Arial" charset="0"/>
              </a:rPr>
              <a:t>EIA alone has a low-positive predictive value in low-prevalence populations (&lt;10%)</a:t>
            </a:r>
          </a:p>
        </p:txBody>
      </p:sp>
      <p:sp>
        <p:nvSpPr>
          <p:cNvPr id="86020" name="Line 4"/>
          <p:cNvSpPr>
            <a:spLocks noChangeShapeType="1"/>
          </p:cNvSpPr>
          <p:nvPr/>
        </p:nvSpPr>
        <p:spPr bwMode="auto">
          <a:xfrm>
            <a:off x="762000" y="9906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3600" b="1" dirty="0" smtClean="0">
                <a:solidFill>
                  <a:srgbClr val="FFFF00"/>
                </a:solidFill>
                <a:latin typeface="Arial" charset="0"/>
              </a:rPr>
              <a:t>Tests for HCV Infection</a:t>
            </a:r>
            <a:r>
              <a:rPr lang="en-US" sz="3600" dirty="0" smtClean="0">
                <a:solidFill>
                  <a:srgbClr val="FFFF00"/>
                </a:solidFill>
                <a:latin typeface="Arial" charset="0"/>
              </a:rPr>
              <a:t> (cont.)</a:t>
            </a:r>
          </a:p>
        </p:txBody>
      </p:sp>
      <p:sp>
        <p:nvSpPr>
          <p:cNvPr id="87043" name="Rectangle 3"/>
          <p:cNvSpPr>
            <a:spLocks noGrp="1" noChangeArrowheads="1"/>
          </p:cNvSpPr>
          <p:nvPr>
            <p:ph type="body" idx="1"/>
          </p:nvPr>
        </p:nvSpPr>
        <p:spPr>
          <a:xfrm>
            <a:off x="457200" y="1981200"/>
            <a:ext cx="8305800" cy="4648200"/>
          </a:xfrm>
        </p:spPr>
        <p:txBody>
          <a:bodyPr/>
          <a:lstStyle/>
          <a:p>
            <a:pPr eaLnBrk="1" hangingPunct="1">
              <a:lnSpc>
                <a:spcPct val="90000"/>
              </a:lnSpc>
              <a:buClr>
                <a:srgbClr val="FF0000"/>
              </a:buClr>
            </a:pPr>
            <a:r>
              <a:rPr lang="en-US" b="1" dirty="0" smtClean="0">
                <a:solidFill>
                  <a:srgbClr val="FFFFFF"/>
                </a:solidFill>
                <a:latin typeface="Arial" charset="0"/>
              </a:rPr>
              <a:t>RIBA (recombinant immunoblot assay)</a:t>
            </a:r>
          </a:p>
          <a:p>
            <a:pPr lvl="1" eaLnBrk="1" hangingPunct="1">
              <a:lnSpc>
                <a:spcPct val="90000"/>
              </a:lnSpc>
              <a:buClr>
                <a:srgbClr val="FF9900"/>
              </a:buClr>
            </a:pPr>
            <a:r>
              <a:rPr lang="en-US" sz="3200" b="1" dirty="0" smtClean="0">
                <a:solidFill>
                  <a:srgbClr val="FFFF66"/>
                </a:solidFill>
                <a:latin typeface="Arial" charset="0"/>
              </a:rPr>
              <a:t>Supplemental assay</a:t>
            </a:r>
          </a:p>
          <a:p>
            <a:pPr lvl="2" eaLnBrk="1" hangingPunct="1">
              <a:lnSpc>
                <a:spcPct val="90000"/>
              </a:lnSpc>
            </a:pPr>
            <a:r>
              <a:rPr lang="en-US" sz="2800" b="1" dirty="0" smtClean="0">
                <a:solidFill>
                  <a:srgbClr val="FFFFFF"/>
                </a:solidFill>
                <a:latin typeface="Arial" charset="0"/>
              </a:rPr>
              <a:t>Used on a specimen with a positive EIA result</a:t>
            </a:r>
          </a:p>
          <a:p>
            <a:pPr lvl="3" eaLnBrk="1" hangingPunct="1">
              <a:lnSpc>
                <a:spcPct val="90000"/>
              </a:lnSpc>
            </a:pPr>
            <a:r>
              <a:rPr lang="en-US" b="1" dirty="0" smtClean="0">
                <a:solidFill>
                  <a:srgbClr val="FFFF66"/>
                </a:solidFill>
                <a:latin typeface="Arial" charset="0"/>
              </a:rPr>
              <a:t>Can prevent reporting of false-positive reports, particularly in settings where asymptomatic patients are tested</a:t>
            </a:r>
          </a:p>
          <a:p>
            <a:pPr lvl="2" eaLnBrk="1" hangingPunct="1">
              <a:lnSpc>
                <a:spcPct val="90000"/>
              </a:lnSpc>
            </a:pPr>
            <a:r>
              <a:rPr lang="en-US" sz="2800" b="1" dirty="0" smtClean="0">
                <a:solidFill>
                  <a:srgbClr val="FFFFFF"/>
                </a:solidFill>
                <a:latin typeface="Arial" charset="0"/>
              </a:rPr>
              <a:t>Can be reported as positive, negative, or indeterminate</a:t>
            </a:r>
          </a:p>
          <a:p>
            <a:pPr lvl="3" eaLnBrk="1" hangingPunct="1">
              <a:lnSpc>
                <a:spcPct val="90000"/>
              </a:lnSpc>
            </a:pPr>
            <a:r>
              <a:rPr lang="en-US" b="1" dirty="0" smtClean="0">
                <a:solidFill>
                  <a:srgbClr val="FFFF66"/>
                </a:solidFill>
                <a:latin typeface="Arial" charset="0"/>
              </a:rPr>
              <a:t>Indeterminate results can be observed in recently infected persons or in persons chronically infected</a:t>
            </a:r>
          </a:p>
        </p:txBody>
      </p:sp>
      <p:sp>
        <p:nvSpPr>
          <p:cNvPr id="87044" name="Line 4"/>
          <p:cNvSpPr>
            <a:spLocks noChangeShapeType="1"/>
          </p:cNvSpPr>
          <p:nvPr/>
        </p:nvSpPr>
        <p:spPr bwMode="auto">
          <a:xfrm>
            <a:off x="7620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600" b="1" dirty="0" smtClean="0">
                <a:solidFill>
                  <a:srgbClr val="FFFF00"/>
                </a:solidFill>
                <a:latin typeface="Arial" charset="0"/>
              </a:rPr>
              <a:t>Tests for HCV Infection</a:t>
            </a:r>
            <a:r>
              <a:rPr lang="en-US" sz="3600" dirty="0" smtClean="0">
                <a:solidFill>
                  <a:srgbClr val="FFFF00"/>
                </a:solidFill>
                <a:latin typeface="Arial" charset="0"/>
              </a:rPr>
              <a:t> (cont.)</a:t>
            </a:r>
          </a:p>
        </p:txBody>
      </p:sp>
      <p:sp>
        <p:nvSpPr>
          <p:cNvPr id="88067" name="Rectangle 3"/>
          <p:cNvSpPr>
            <a:spLocks noGrp="1" noChangeArrowheads="1"/>
          </p:cNvSpPr>
          <p:nvPr>
            <p:ph type="body" idx="1"/>
          </p:nvPr>
        </p:nvSpPr>
        <p:spPr>
          <a:xfrm>
            <a:off x="685800" y="1752600"/>
            <a:ext cx="8077200" cy="4648200"/>
          </a:xfrm>
        </p:spPr>
        <p:txBody>
          <a:bodyPr/>
          <a:lstStyle/>
          <a:p>
            <a:pPr eaLnBrk="1" hangingPunct="1">
              <a:lnSpc>
                <a:spcPct val="90000"/>
              </a:lnSpc>
              <a:buClr>
                <a:srgbClr val="FF0000"/>
              </a:buClr>
            </a:pPr>
            <a:r>
              <a:rPr lang="en-US" sz="2800" b="1" dirty="0" smtClean="0">
                <a:solidFill>
                  <a:srgbClr val="FFFFFF"/>
                </a:solidFill>
                <a:latin typeface="Arial" charset="0"/>
              </a:rPr>
              <a:t>Nucleic acid tests (NAT) for HCV RNA by PCR</a:t>
            </a:r>
          </a:p>
          <a:p>
            <a:pPr lvl="1" eaLnBrk="1" hangingPunct="1">
              <a:lnSpc>
                <a:spcPct val="90000"/>
              </a:lnSpc>
              <a:buClr>
                <a:srgbClr val="FF9900"/>
              </a:buClr>
            </a:pPr>
            <a:r>
              <a:rPr lang="en-US" sz="2400" b="1" dirty="0" smtClean="0">
                <a:solidFill>
                  <a:srgbClr val="FFFF66"/>
                </a:solidFill>
                <a:latin typeface="Arial" charset="0"/>
              </a:rPr>
              <a:t>Qualitative Tests</a:t>
            </a:r>
          </a:p>
          <a:p>
            <a:pPr lvl="2" eaLnBrk="1" hangingPunct="1">
              <a:lnSpc>
                <a:spcPct val="90000"/>
              </a:lnSpc>
            </a:pPr>
            <a:r>
              <a:rPr lang="en-US" sz="2000" b="1" dirty="0" smtClean="0">
                <a:solidFill>
                  <a:srgbClr val="FFFFFF"/>
                </a:solidFill>
                <a:latin typeface="Arial" charset="0"/>
              </a:rPr>
              <a:t>Can detect virus as early as 1-2 weeks after exposure</a:t>
            </a:r>
          </a:p>
          <a:p>
            <a:pPr lvl="2" eaLnBrk="1" hangingPunct="1">
              <a:lnSpc>
                <a:spcPct val="90000"/>
              </a:lnSpc>
            </a:pPr>
            <a:r>
              <a:rPr lang="en-US" sz="2000" b="1" dirty="0" smtClean="0">
                <a:solidFill>
                  <a:srgbClr val="FFFFFF"/>
                </a:solidFill>
                <a:latin typeface="Arial" charset="0"/>
              </a:rPr>
              <a:t>Detects presence of circulating HCV RNA</a:t>
            </a:r>
          </a:p>
          <a:p>
            <a:pPr lvl="2" eaLnBrk="1" hangingPunct="1">
              <a:lnSpc>
                <a:spcPct val="90000"/>
              </a:lnSpc>
            </a:pPr>
            <a:r>
              <a:rPr lang="en-US" sz="2000" b="1" dirty="0" smtClean="0">
                <a:solidFill>
                  <a:srgbClr val="FFFFFF"/>
                </a:solidFill>
                <a:latin typeface="Arial" charset="0"/>
              </a:rPr>
              <a:t>Used to monitor patients on antiviral therapy</a:t>
            </a:r>
          </a:p>
          <a:p>
            <a:pPr lvl="2" eaLnBrk="1" hangingPunct="1">
              <a:lnSpc>
                <a:spcPct val="90000"/>
              </a:lnSpc>
            </a:pPr>
            <a:r>
              <a:rPr lang="en-US" sz="2000" b="1" dirty="0" smtClean="0">
                <a:solidFill>
                  <a:srgbClr val="FFFFFF"/>
                </a:solidFill>
                <a:latin typeface="Arial" charset="0"/>
                <a:cs typeface="Times New Roman" pitchFamily="18" charset="0"/>
              </a:rPr>
              <a:t>Qualitative (AMPLICOR</a:t>
            </a:r>
            <a:r>
              <a:rPr lang="en-US" sz="2000" b="1" baseline="30000" dirty="0" smtClean="0">
                <a:solidFill>
                  <a:srgbClr val="FFFFFF"/>
                </a:solidFill>
                <a:latin typeface="Arial" charset="0"/>
                <a:cs typeface="Times New Roman" pitchFamily="18" charset="0"/>
              </a:rPr>
              <a:t>®</a:t>
            </a:r>
            <a:r>
              <a:rPr lang="en-US" sz="2000" b="1" dirty="0" smtClean="0">
                <a:solidFill>
                  <a:srgbClr val="FFFFFF"/>
                </a:solidFill>
                <a:latin typeface="Arial" charset="0"/>
                <a:cs typeface="Times New Roman" pitchFamily="18" charset="0"/>
              </a:rPr>
              <a:t>) only FDA approved diagnostic NAT</a:t>
            </a:r>
            <a:endParaRPr lang="en-US" sz="2000" b="1" dirty="0" smtClean="0">
              <a:solidFill>
                <a:srgbClr val="FFFFFF"/>
              </a:solidFill>
              <a:latin typeface="Arial" charset="0"/>
            </a:endParaRPr>
          </a:p>
          <a:p>
            <a:pPr lvl="1" eaLnBrk="1" hangingPunct="1">
              <a:lnSpc>
                <a:spcPct val="90000"/>
              </a:lnSpc>
              <a:buClr>
                <a:srgbClr val="FF9900"/>
              </a:buClr>
            </a:pPr>
            <a:r>
              <a:rPr lang="en-US" sz="2400" b="1" dirty="0" smtClean="0">
                <a:solidFill>
                  <a:srgbClr val="FFFF66"/>
                </a:solidFill>
                <a:latin typeface="Arial" charset="0"/>
              </a:rPr>
              <a:t>Quantitative Tests</a:t>
            </a:r>
          </a:p>
          <a:p>
            <a:pPr lvl="2" eaLnBrk="1" hangingPunct="1">
              <a:lnSpc>
                <a:spcPct val="90000"/>
              </a:lnSpc>
            </a:pPr>
            <a:r>
              <a:rPr lang="en-US" sz="2000" b="1" dirty="0" smtClean="0">
                <a:solidFill>
                  <a:srgbClr val="FFFFFF"/>
                </a:solidFill>
                <a:latin typeface="Arial" charset="0"/>
              </a:rPr>
              <a:t>Determines concentration of HCV RNA</a:t>
            </a:r>
          </a:p>
          <a:p>
            <a:pPr lvl="2" eaLnBrk="1" hangingPunct="1">
              <a:lnSpc>
                <a:spcPct val="90000"/>
              </a:lnSpc>
            </a:pPr>
            <a:r>
              <a:rPr lang="en-US" sz="2000" b="1" dirty="0" smtClean="0">
                <a:solidFill>
                  <a:srgbClr val="FFFFFF"/>
                </a:solidFill>
                <a:latin typeface="Arial" charset="0"/>
              </a:rPr>
              <a:t>Can be useful for assessing likelihood of response to antiviral therapy</a:t>
            </a:r>
          </a:p>
          <a:p>
            <a:pPr lvl="2" eaLnBrk="1" hangingPunct="1">
              <a:lnSpc>
                <a:spcPct val="90000"/>
              </a:lnSpc>
            </a:pPr>
            <a:r>
              <a:rPr lang="en-US" sz="2000" b="1" dirty="0" smtClean="0">
                <a:solidFill>
                  <a:srgbClr val="FFFFFF"/>
                </a:solidFill>
                <a:latin typeface="Arial" charset="0"/>
              </a:rPr>
              <a:t>Less sensitive than qualitative PCR test</a:t>
            </a:r>
          </a:p>
        </p:txBody>
      </p:sp>
      <p:sp>
        <p:nvSpPr>
          <p:cNvPr id="88068" name="Line 4"/>
          <p:cNvSpPr>
            <a:spLocks noChangeShapeType="1"/>
          </p:cNvSpPr>
          <p:nvPr/>
        </p:nvSpPr>
        <p:spPr bwMode="auto">
          <a:xfrm>
            <a:off x="6858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3600" b="1" dirty="0" smtClean="0">
                <a:solidFill>
                  <a:srgbClr val="FFFF00"/>
                </a:solidFill>
                <a:latin typeface="Arial" charset="0"/>
              </a:rPr>
              <a:t>Tests for HCV Infection</a:t>
            </a:r>
            <a:r>
              <a:rPr lang="en-US" sz="3600" dirty="0" smtClean="0">
                <a:solidFill>
                  <a:srgbClr val="FFFF00"/>
                </a:solidFill>
                <a:latin typeface="Arial" charset="0"/>
              </a:rPr>
              <a:t> (cont.)</a:t>
            </a:r>
          </a:p>
        </p:txBody>
      </p:sp>
      <p:sp>
        <p:nvSpPr>
          <p:cNvPr id="89091" name="Rectangle 3"/>
          <p:cNvSpPr>
            <a:spLocks noGrp="1" noChangeArrowheads="1"/>
          </p:cNvSpPr>
          <p:nvPr>
            <p:ph type="body" idx="1"/>
          </p:nvPr>
        </p:nvSpPr>
        <p:spPr>
          <a:xfrm>
            <a:off x="838200" y="1752600"/>
            <a:ext cx="7772400" cy="4572000"/>
          </a:xfrm>
        </p:spPr>
        <p:txBody>
          <a:bodyPr/>
          <a:lstStyle/>
          <a:p>
            <a:pPr eaLnBrk="1" hangingPunct="1">
              <a:buClr>
                <a:srgbClr val="FF0000"/>
              </a:buClr>
            </a:pPr>
            <a:r>
              <a:rPr lang="en-US" dirty="0" smtClean="0">
                <a:solidFill>
                  <a:srgbClr val="FFFFFF"/>
                </a:solidFill>
                <a:latin typeface="Arial" charset="0"/>
              </a:rPr>
              <a:t>Genotype</a:t>
            </a:r>
          </a:p>
          <a:p>
            <a:pPr lvl="1" eaLnBrk="1" hangingPunct="1">
              <a:buClr>
                <a:srgbClr val="FF9900"/>
              </a:buClr>
            </a:pPr>
            <a:r>
              <a:rPr lang="en-US" dirty="0" smtClean="0">
                <a:solidFill>
                  <a:srgbClr val="FFFF66"/>
                </a:solidFill>
                <a:latin typeface="Arial" charset="0"/>
              </a:rPr>
              <a:t>6 genotypes and &gt;90 subtypes</a:t>
            </a:r>
          </a:p>
          <a:p>
            <a:pPr lvl="2" eaLnBrk="1" hangingPunct="1"/>
            <a:r>
              <a:rPr lang="en-US" dirty="0" smtClean="0">
                <a:solidFill>
                  <a:srgbClr val="FFFFFF"/>
                </a:solidFill>
                <a:latin typeface="Arial" charset="0"/>
              </a:rPr>
              <a:t>~</a:t>
            </a:r>
            <a:r>
              <a:rPr lang="en-US" b="1" dirty="0" smtClean="0">
                <a:solidFill>
                  <a:srgbClr val="FFFFFF"/>
                </a:solidFill>
                <a:latin typeface="Arial" charset="0"/>
              </a:rPr>
              <a:t>70% of U.S. infections are genotype 1         (subtype 1a is more common than 1b)</a:t>
            </a:r>
          </a:p>
          <a:p>
            <a:pPr lvl="1" eaLnBrk="1" hangingPunct="1">
              <a:buClr>
                <a:srgbClr val="FF9900"/>
              </a:buClr>
            </a:pPr>
            <a:r>
              <a:rPr lang="en-US" dirty="0" smtClean="0">
                <a:solidFill>
                  <a:srgbClr val="FFFF66"/>
                </a:solidFill>
                <a:latin typeface="Arial" charset="0"/>
              </a:rPr>
              <a:t>Can be useful for persons with chronic infection who are being considered for antiviral therapy</a:t>
            </a:r>
          </a:p>
          <a:p>
            <a:pPr lvl="2" eaLnBrk="1" hangingPunct="1"/>
            <a:r>
              <a:rPr lang="en-US" b="1" dirty="0" smtClean="0">
                <a:solidFill>
                  <a:srgbClr val="FFFFFF"/>
                </a:solidFill>
                <a:latin typeface="Arial" charset="0"/>
              </a:rPr>
              <a:t>Differences exist in response to antiviral therapy according to HCV genotype</a:t>
            </a:r>
          </a:p>
          <a:p>
            <a:pPr lvl="2" eaLnBrk="1" hangingPunct="1"/>
            <a:r>
              <a:rPr lang="en-US" b="1" dirty="0" smtClean="0">
                <a:solidFill>
                  <a:srgbClr val="FFFFFF"/>
                </a:solidFill>
                <a:latin typeface="Arial" charset="0"/>
              </a:rPr>
              <a:t>Genotype 1 less responsive to therapy</a:t>
            </a:r>
          </a:p>
        </p:txBody>
      </p:sp>
      <p:sp>
        <p:nvSpPr>
          <p:cNvPr id="89092" name="Line 4"/>
          <p:cNvSpPr>
            <a:spLocks noChangeShapeType="1"/>
          </p:cNvSpPr>
          <p:nvPr/>
        </p:nvSpPr>
        <p:spPr bwMode="auto">
          <a:xfrm>
            <a:off x="762000" y="16002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906587" y="2925762"/>
            <a:ext cx="2971800" cy="228600"/>
          </a:xfrm>
          <a:prstGeom prst="rect">
            <a:avLst/>
          </a:prstGeom>
          <a:solidFill>
            <a:srgbClr val="FF0000"/>
          </a:solidFill>
          <a:ln w="12700">
            <a:solidFill>
              <a:schemeClr val="tx1"/>
            </a:solidFill>
            <a:miter lim="800000"/>
            <a:headEnd/>
            <a:tailEnd/>
          </a:ln>
        </p:spPr>
        <p:txBody>
          <a:bodyPr wrap="none" anchor="ctr"/>
          <a:lstStyle/>
          <a:p>
            <a:endParaRPr lang="en-US" dirty="0"/>
          </a:p>
        </p:txBody>
      </p:sp>
      <p:sp>
        <p:nvSpPr>
          <p:cNvPr id="90115" name="Rectangle 3"/>
          <p:cNvSpPr>
            <a:spLocks noChangeArrowheads="1"/>
          </p:cNvSpPr>
          <p:nvPr/>
        </p:nvSpPr>
        <p:spPr bwMode="auto">
          <a:xfrm>
            <a:off x="0" y="228600"/>
            <a:ext cx="9525000" cy="1104900"/>
          </a:xfrm>
          <a:prstGeom prst="rect">
            <a:avLst/>
          </a:prstGeom>
          <a:noFill/>
          <a:ln w="12700">
            <a:noFill/>
            <a:miter lim="800000"/>
            <a:headEnd/>
            <a:tailEnd/>
          </a:ln>
        </p:spPr>
        <p:txBody>
          <a:bodyPr lIns="90488" tIns="44450" rIns="90488" bIns="44450" anchor="ctr"/>
          <a:lstStyle/>
          <a:p>
            <a:pPr eaLnBrk="0" hangingPunct="0">
              <a:lnSpc>
                <a:spcPct val="90000"/>
              </a:lnSpc>
            </a:pPr>
            <a:r>
              <a:rPr lang="en-US" sz="3200" dirty="0">
                <a:solidFill>
                  <a:srgbClr val="FAFD00"/>
                </a:solidFill>
              </a:rPr>
              <a:t>Serologic Pattern of Acute HCV Infection </a:t>
            </a:r>
          </a:p>
          <a:p>
            <a:pPr eaLnBrk="0" hangingPunct="0">
              <a:lnSpc>
                <a:spcPct val="90000"/>
              </a:lnSpc>
            </a:pPr>
            <a:r>
              <a:rPr lang="en-US" sz="3200" dirty="0">
                <a:solidFill>
                  <a:srgbClr val="FAFD00"/>
                </a:solidFill>
              </a:rPr>
              <a:t>with Recovery</a:t>
            </a:r>
            <a:endParaRPr lang="en-US" sz="4000" b="0" dirty="0">
              <a:solidFill>
                <a:srgbClr val="FE9B03"/>
              </a:solidFill>
            </a:endParaRPr>
          </a:p>
        </p:txBody>
      </p:sp>
      <p:sp>
        <p:nvSpPr>
          <p:cNvPr id="90116" name="Freeform 4"/>
          <p:cNvSpPr>
            <a:spLocks/>
          </p:cNvSpPr>
          <p:nvPr/>
        </p:nvSpPr>
        <p:spPr bwMode="auto">
          <a:xfrm>
            <a:off x="1493837" y="5702300"/>
            <a:ext cx="12700" cy="101600"/>
          </a:xfrm>
          <a:custGeom>
            <a:avLst/>
            <a:gdLst>
              <a:gd name="T0" fmla="*/ 4762 w 8"/>
              <a:gd name="T1" fmla="*/ 0 h 64"/>
              <a:gd name="T2" fmla="*/ 0 w 8"/>
              <a:gd name="T3" fmla="*/ 0 h 64"/>
              <a:gd name="T4" fmla="*/ 0 w 8"/>
              <a:gd name="T5" fmla="*/ 100012 h 64"/>
              <a:gd name="T6" fmla="*/ 11112 w 8"/>
              <a:gd name="T7" fmla="*/ 100012 h 64"/>
              <a:gd name="T8" fmla="*/ 11112 w 8"/>
              <a:gd name="T9" fmla="*/ 0 h 64"/>
              <a:gd name="T10" fmla="*/ 4762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17" name="Freeform 5"/>
          <p:cNvSpPr>
            <a:spLocks/>
          </p:cNvSpPr>
          <p:nvPr/>
        </p:nvSpPr>
        <p:spPr bwMode="auto">
          <a:xfrm>
            <a:off x="2032000" y="5702300"/>
            <a:ext cx="12700" cy="101600"/>
          </a:xfrm>
          <a:custGeom>
            <a:avLst/>
            <a:gdLst>
              <a:gd name="T0" fmla="*/ 6350 w 8"/>
              <a:gd name="T1" fmla="*/ 0 h 64"/>
              <a:gd name="T2" fmla="*/ 0 w 8"/>
              <a:gd name="T3" fmla="*/ 0 h 64"/>
              <a:gd name="T4" fmla="*/ 0 w 8"/>
              <a:gd name="T5" fmla="*/ 100012 h 64"/>
              <a:gd name="T6" fmla="*/ 11112 w 8"/>
              <a:gd name="T7" fmla="*/ 100012 h 64"/>
              <a:gd name="T8" fmla="*/ 11112 w 8"/>
              <a:gd name="T9" fmla="*/ 0 h 64"/>
              <a:gd name="T10" fmla="*/ 6350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4" y="0"/>
                </a:moveTo>
                <a:lnTo>
                  <a:pt x="0" y="0"/>
                </a:lnTo>
                <a:lnTo>
                  <a:pt x="0" y="63"/>
                </a:lnTo>
                <a:lnTo>
                  <a:pt x="7" y="63"/>
                </a:lnTo>
                <a:lnTo>
                  <a:pt x="7" y="0"/>
                </a:lnTo>
                <a:lnTo>
                  <a:pt x="4"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18" name="Freeform 6"/>
          <p:cNvSpPr>
            <a:spLocks/>
          </p:cNvSpPr>
          <p:nvPr/>
        </p:nvSpPr>
        <p:spPr bwMode="auto">
          <a:xfrm>
            <a:off x="2628900" y="5702300"/>
            <a:ext cx="12700" cy="101600"/>
          </a:xfrm>
          <a:custGeom>
            <a:avLst/>
            <a:gdLst>
              <a:gd name="T0" fmla="*/ 4762 w 8"/>
              <a:gd name="T1" fmla="*/ 0 h 64"/>
              <a:gd name="T2" fmla="*/ 0 w 8"/>
              <a:gd name="T3" fmla="*/ 0 h 64"/>
              <a:gd name="T4" fmla="*/ 0 w 8"/>
              <a:gd name="T5" fmla="*/ 100012 h 64"/>
              <a:gd name="T6" fmla="*/ 11112 w 8"/>
              <a:gd name="T7" fmla="*/ 100012 h 64"/>
              <a:gd name="T8" fmla="*/ 11112 w 8"/>
              <a:gd name="T9" fmla="*/ 0 h 64"/>
              <a:gd name="T10" fmla="*/ 4762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19" name="Freeform 7"/>
          <p:cNvSpPr>
            <a:spLocks/>
          </p:cNvSpPr>
          <p:nvPr/>
        </p:nvSpPr>
        <p:spPr bwMode="auto">
          <a:xfrm>
            <a:off x="3211512" y="5702300"/>
            <a:ext cx="12700" cy="101600"/>
          </a:xfrm>
          <a:custGeom>
            <a:avLst/>
            <a:gdLst>
              <a:gd name="T0" fmla="*/ 6350 w 8"/>
              <a:gd name="T1" fmla="*/ 0 h 64"/>
              <a:gd name="T2" fmla="*/ 0 w 8"/>
              <a:gd name="T3" fmla="*/ 0 h 64"/>
              <a:gd name="T4" fmla="*/ 0 w 8"/>
              <a:gd name="T5" fmla="*/ 100012 h 64"/>
              <a:gd name="T6" fmla="*/ 11112 w 8"/>
              <a:gd name="T7" fmla="*/ 100012 h 64"/>
              <a:gd name="T8" fmla="*/ 11112 w 8"/>
              <a:gd name="T9" fmla="*/ 0 h 64"/>
              <a:gd name="T10" fmla="*/ 6350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4" y="0"/>
                </a:moveTo>
                <a:lnTo>
                  <a:pt x="0" y="0"/>
                </a:lnTo>
                <a:lnTo>
                  <a:pt x="0" y="63"/>
                </a:lnTo>
                <a:lnTo>
                  <a:pt x="7" y="63"/>
                </a:lnTo>
                <a:lnTo>
                  <a:pt x="7" y="0"/>
                </a:lnTo>
                <a:lnTo>
                  <a:pt x="4"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20" name="Freeform 8"/>
          <p:cNvSpPr>
            <a:spLocks/>
          </p:cNvSpPr>
          <p:nvPr/>
        </p:nvSpPr>
        <p:spPr bwMode="auto">
          <a:xfrm>
            <a:off x="3806825" y="5702300"/>
            <a:ext cx="12700" cy="101600"/>
          </a:xfrm>
          <a:custGeom>
            <a:avLst/>
            <a:gdLst>
              <a:gd name="T0" fmla="*/ 4762 w 8"/>
              <a:gd name="T1" fmla="*/ 0 h 64"/>
              <a:gd name="T2" fmla="*/ 0 w 8"/>
              <a:gd name="T3" fmla="*/ 0 h 64"/>
              <a:gd name="T4" fmla="*/ 0 w 8"/>
              <a:gd name="T5" fmla="*/ 100012 h 64"/>
              <a:gd name="T6" fmla="*/ 11112 w 8"/>
              <a:gd name="T7" fmla="*/ 100012 h 64"/>
              <a:gd name="T8" fmla="*/ 11112 w 8"/>
              <a:gd name="T9" fmla="*/ 0 h 64"/>
              <a:gd name="T10" fmla="*/ 4762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21" name="Freeform 9"/>
          <p:cNvSpPr>
            <a:spLocks/>
          </p:cNvSpPr>
          <p:nvPr/>
        </p:nvSpPr>
        <p:spPr bwMode="auto">
          <a:xfrm>
            <a:off x="4391025" y="5702300"/>
            <a:ext cx="12700" cy="101600"/>
          </a:xfrm>
          <a:custGeom>
            <a:avLst/>
            <a:gdLst>
              <a:gd name="T0" fmla="*/ 4762 w 8"/>
              <a:gd name="T1" fmla="*/ 0 h 64"/>
              <a:gd name="T2" fmla="*/ 0 w 8"/>
              <a:gd name="T3" fmla="*/ 0 h 64"/>
              <a:gd name="T4" fmla="*/ 0 w 8"/>
              <a:gd name="T5" fmla="*/ 100012 h 64"/>
              <a:gd name="T6" fmla="*/ 11112 w 8"/>
              <a:gd name="T7" fmla="*/ 100012 h 64"/>
              <a:gd name="T8" fmla="*/ 11112 w 8"/>
              <a:gd name="T9" fmla="*/ 0 h 64"/>
              <a:gd name="T10" fmla="*/ 4762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22" name="Freeform 10"/>
          <p:cNvSpPr>
            <a:spLocks/>
          </p:cNvSpPr>
          <p:nvPr/>
        </p:nvSpPr>
        <p:spPr bwMode="auto">
          <a:xfrm>
            <a:off x="1503362" y="5281612"/>
            <a:ext cx="6249988" cy="401638"/>
          </a:xfrm>
          <a:custGeom>
            <a:avLst/>
            <a:gdLst>
              <a:gd name="T0" fmla="*/ 0 w 3937"/>
              <a:gd name="T1" fmla="*/ 400050 h 253"/>
              <a:gd name="T2" fmla="*/ 6248401 w 3937"/>
              <a:gd name="T3" fmla="*/ 400050 h 253"/>
              <a:gd name="T4" fmla="*/ 6248401 w 3937"/>
              <a:gd name="T5" fmla="*/ 0 h 253"/>
              <a:gd name="T6" fmla="*/ 0 w 3937"/>
              <a:gd name="T7" fmla="*/ 0 h 253"/>
              <a:gd name="T8" fmla="*/ 0 w 3937"/>
              <a:gd name="T9" fmla="*/ 400050 h 253"/>
              <a:gd name="T10" fmla="*/ 0 60000 65536"/>
              <a:gd name="T11" fmla="*/ 0 60000 65536"/>
              <a:gd name="T12" fmla="*/ 0 60000 65536"/>
              <a:gd name="T13" fmla="*/ 0 60000 65536"/>
              <a:gd name="T14" fmla="*/ 0 60000 65536"/>
              <a:gd name="T15" fmla="*/ 0 w 3937"/>
              <a:gd name="T16" fmla="*/ 0 h 253"/>
              <a:gd name="T17" fmla="*/ 3937 w 3937"/>
              <a:gd name="T18" fmla="*/ 253 h 253"/>
            </a:gdLst>
            <a:ahLst/>
            <a:cxnLst>
              <a:cxn ang="T10">
                <a:pos x="T0" y="T1"/>
              </a:cxn>
              <a:cxn ang="T11">
                <a:pos x="T2" y="T3"/>
              </a:cxn>
              <a:cxn ang="T12">
                <a:pos x="T4" y="T5"/>
              </a:cxn>
              <a:cxn ang="T13">
                <a:pos x="T6" y="T7"/>
              </a:cxn>
              <a:cxn ang="T14">
                <a:pos x="T8" y="T9"/>
              </a:cxn>
            </a:cxnLst>
            <a:rect l="T15" t="T16" r="T17" b="T18"/>
            <a:pathLst>
              <a:path w="3937" h="253">
                <a:moveTo>
                  <a:pt x="0" y="252"/>
                </a:moveTo>
                <a:lnTo>
                  <a:pt x="3936" y="252"/>
                </a:lnTo>
                <a:lnTo>
                  <a:pt x="3936" y="0"/>
                </a:lnTo>
                <a:lnTo>
                  <a:pt x="0" y="0"/>
                </a:lnTo>
                <a:lnTo>
                  <a:pt x="0" y="252"/>
                </a:lnTo>
              </a:path>
            </a:pathLst>
          </a:custGeom>
          <a:solidFill>
            <a:srgbClr val="7F7FFF"/>
          </a:solidFill>
          <a:ln w="12700" cap="rnd" cmpd="sng">
            <a:noFill/>
            <a:prstDash val="solid"/>
            <a:round/>
            <a:headEnd type="none" w="med" len="med"/>
            <a:tailEnd type="none" w="med" len="med"/>
          </a:ln>
        </p:spPr>
        <p:txBody>
          <a:bodyPr/>
          <a:lstStyle/>
          <a:p>
            <a:endParaRPr lang="en-US" dirty="0"/>
          </a:p>
        </p:txBody>
      </p:sp>
      <p:sp>
        <p:nvSpPr>
          <p:cNvPr id="90123" name="Freeform 11"/>
          <p:cNvSpPr>
            <a:spLocks/>
          </p:cNvSpPr>
          <p:nvPr/>
        </p:nvSpPr>
        <p:spPr bwMode="auto">
          <a:xfrm>
            <a:off x="1484312" y="1265237"/>
            <a:ext cx="12700" cy="4438650"/>
          </a:xfrm>
          <a:custGeom>
            <a:avLst/>
            <a:gdLst>
              <a:gd name="T0" fmla="*/ 4762 w 8"/>
              <a:gd name="T1" fmla="*/ 4416425 h 2796"/>
              <a:gd name="T2" fmla="*/ 11112 w 8"/>
              <a:gd name="T3" fmla="*/ 4427538 h 2796"/>
              <a:gd name="T4" fmla="*/ 11112 w 8"/>
              <a:gd name="T5" fmla="*/ 0 h 2796"/>
              <a:gd name="T6" fmla="*/ 0 w 8"/>
              <a:gd name="T7" fmla="*/ 0 h 2796"/>
              <a:gd name="T8" fmla="*/ 0 w 8"/>
              <a:gd name="T9" fmla="*/ 4427538 h 2796"/>
              <a:gd name="T10" fmla="*/ 4762 w 8"/>
              <a:gd name="T11" fmla="*/ 4437063 h 2796"/>
              <a:gd name="T12" fmla="*/ 0 w 8"/>
              <a:gd name="T13" fmla="*/ 4427538 h 2796"/>
              <a:gd name="T14" fmla="*/ 0 w 8"/>
              <a:gd name="T15" fmla="*/ 4437063 h 2796"/>
              <a:gd name="T16" fmla="*/ 4762 w 8"/>
              <a:gd name="T17" fmla="*/ 4437063 h 2796"/>
              <a:gd name="T18" fmla="*/ 4762 w 8"/>
              <a:gd name="T19" fmla="*/ 4416425 h 27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796"/>
              <a:gd name="T32" fmla="*/ 8 w 8"/>
              <a:gd name="T33" fmla="*/ 2796 h 27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796">
                <a:moveTo>
                  <a:pt x="3" y="2782"/>
                </a:moveTo>
                <a:lnTo>
                  <a:pt x="7" y="2789"/>
                </a:lnTo>
                <a:lnTo>
                  <a:pt x="7" y="0"/>
                </a:lnTo>
                <a:lnTo>
                  <a:pt x="0" y="0"/>
                </a:lnTo>
                <a:lnTo>
                  <a:pt x="0" y="2789"/>
                </a:lnTo>
                <a:lnTo>
                  <a:pt x="3" y="2795"/>
                </a:lnTo>
                <a:lnTo>
                  <a:pt x="0" y="2789"/>
                </a:lnTo>
                <a:lnTo>
                  <a:pt x="0" y="2795"/>
                </a:lnTo>
                <a:lnTo>
                  <a:pt x="3" y="2795"/>
                </a:lnTo>
                <a:lnTo>
                  <a:pt x="3" y="2782"/>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24" name="Freeform 12"/>
          <p:cNvSpPr>
            <a:spLocks/>
          </p:cNvSpPr>
          <p:nvPr/>
        </p:nvSpPr>
        <p:spPr bwMode="auto">
          <a:xfrm>
            <a:off x="1493837" y="5691187"/>
            <a:ext cx="6254750" cy="12700"/>
          </a:xfrm>
          <a:custGeom>
            <a:avLst/>
            <a:gdLst>
              <a:gd name="T0" fmla="*/ 6253163 w 3940"/>
              <a:gd name="T1" fmla="*/ 6350 h 8"/>
              <a:gd name="T2" fmla="*/ 6253163 w 3940"/>
              <a:gd name="T3" fmla="*/ 0 h 8"/>
              <a:gd name="T4" fmla="*/ 0 w 3940"/>
              <a:gd name="T5" fmla="*/ 0 h 8"/>
              <a:gd name="T6" fmla="*/ 0 w 3940"/>
              <a:gd name="T7" fmla="*/ 11112 h 8"/>
              <a:gd name="T8" fmla="*/ 6253163 w 3940"/>
              <a:gd name="T9" fmla="*/ 11112 h 8"/>
              <a:gd name="T10" fmla="*/ 6253163 w 3940"/>
              <a:gd name="T11" fmla="*/ 6350 h 8"/>
              <a:gd name="T12" fmla="*/ 0 60000 65536"/>
              <a:gd name="T13" fmla="*/ 0 60000 65536"/>
              <a:gd name="T14" fmla="*/ 0 60000 65536"/>
              <a:gd name="T15" fmla="*/ 0 60000 65536"/>
              <a:gd name="T16" fmla="*/ 0 60000 65536"/>
              <a:gd name="T17" fmla="*/ 0 60000 65536"/>
              <a:gd name="T18" fmla="*/ 0 w 3940"/>
              <a:gd name="T19" fmla="*/ 0 h 8"/>
              <a:gd name="T20" fmla="*/ 3940 w 39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3940" h="8">
                <a:moveTo>
                  <a:pt x="3939" y="4"/>
                </a:moveTo>
                <a:lnTo>
                  <a:pt x="3939" y="0"/>
                </a:lnTo>
                <a:lnTo>
                  <a:pt x="0" y="0"/>
                </a:lnTo>
                <a:lnTo>
                  <a:pt x="0" y="7"/>
                </a:lnTo>
                <a:lnTo>
                  <a:pt x="3939" y="7"/>
                </a:lnTo>
                <a:lnTo>
                  <a:pt x="3939" y="4"/>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25" name="Freeform 13"/>
          <p:cNvSpPr>
            <a:spLocks/>
          </p:cNvSpPr>
          <p:nvPr/>
        </p:nvSpPr>
        <p:spPr bwMode="auto">
          <a:xfrm>
            <a:off x="4979987" y="5697537"/>
            <a:ext cx="12700" cy="100013"/>
          </a:xfrm>
          <a:custGeom>
            <a:avLst/>
            <a:gdLst>
              <a:gd name="T0" fmla="*/ 4762 w 8"/>
              <a:gd name="T1" fmla="*/ 0 h 63"/>
              <a:gd name="T2" fmla="*/ 0 w 8"/>
              <a:gd name="T3" fmla="*/ 0 h 63"/>
              <a:gd name="T4" fmla="*/ 0 w 8"/>
              <a:gd name="T5" fmla="*/ 98425 h 63"/>
              <a:gd name="T6" fmla="*/ 11112 w 8"/>
              <a:gd name="T7" fmla="*/ 98425 h 63"/>
              <a:gd name="T8" fmla="*/ 11112 w 8"/>
              <a:gd name="T9" fmla="*/ 0 h 63"/>
              <a:gd name="T10" fmla="*/ 4762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3" y="0"/>
                </a:moveTo>
                <a:lnTo>
                  <a:pt x="0" y="0"/>
                </a:lnTo>
                <a:lnTo>
                  <a:pt x="0" y="62"/>
                </a:lnTo>
                <a:lnTo>
                  <a:pt x="7" y="62"/>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26" name="Freeform 14"/>
          <p:cNvSpPr>
            <a:spLocks/>
          </p:cNvSpPr>
          <p:nvPr/>
        </p:nvSpPr>
        <p:spPr bwMode="auto">
          <a:xfrm>
            <a:off x="5568950" y="5697537"/>
            <a:ext cx="11112" cy="100013"/>
          </a:xfrm>
          <a:custGeom>
            <a:avLst/>
            <a:gdLst>
              <a:gd name="T0" fmla="*/ 4762 w 7"/>
              <a:gd name="T1" fmla="*/ 0 h 63"/>
              <a:gd name="T2" fmla="*/ 0 w 7"/>
              <a:gd name="T3" fmla="*/ 0 h 63"/>
              <a:gd name="T4" fmla="*/ 0 w 7"/>
              <a:gd name="T5" fmla="*/ 98425 h 63"/>
              <a:gd name="T6" fmla="*/ 9525 w 7"/>
              <a:gd name="T7" fmla="*/ 98425 h 63"/>
              <a:gd name="T8" fmla="*/ 9525 w 7"/>
              <a:gd name="T9" fmla="*/ 0 h 63"/>
              <a:gd name="T10" fmla="*/ 4762 w 7"/>
              <a:gd name="T11" fmla="*/ 0 h 63"/>
              <a:gd name="T12" fmla="*/ 0 60000 65536"/>
              <a:gd name="T13" fmla="*/ 0 60000 65536"/>
              <a:gd name="T14" fmla="*/ 0 60000 65536"/>
              <a:gd name="T15" fmla="*/ 0 60000 65536"/>
              <a:gd name="T16" fmla="*/ 0 60000 65536"/>
              <a:gd name="T17" fmla="*/ 0 60000 65536"/>
              <a:gd name="T18" fmla="*/ 0 w 7"/>
              <a:gd name="T19" fmla="*/ 0 h 63"/>
              <a:gd name="T20" fmla="*/ 7 w 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 h="63">
                <a:moveTo>
                  <a:pt x="3" y="0"/>
                </a:moveTo>
                <a:lnTo>
                  <a:pt x="0" y="0"/>
                </a:lnTo>
                <a:lnTo>
                  <a:pt x="0" y="62"/>
                </a:lnTo>
                <a:lnTo>
                  <a:pt x="6" y="62"/>
                </a:lnTo>
                <a:lnTo>
                  <a:pt x="6"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27" name="Freeform 15"/>
          <p:cNvSpPr>
            <a:spLocks/>
          </p:cNvSpPr>
          <p:nvPr/>
        </p:nvSpPr>
        <p:spPr bwMode="auto">
          <a:xfrm>
            <a:off x="6124575" y="5697537"/>
            <a:ext cx="11112" cy="100013"/>
          </a:xfrm>
          <a:custGeom>
            <a:avLst/>
            <a:gdLst>
              <a:gd name="T0" fmla="*/ 4762 w 7"/>
              <a:gd name="T1" fmla="*/ 0 h 63"/>
              <a:gd name="T2" fmla="*/ 0 w 7"/>
              <a:gd name="T3" fmla="*/ 0 h 63"/>
              <a:gd name="T4" fmla="*/ 0 w 7"/>
              <a:gd name="T5" fmla="*/ 98425 h 63"/>
              <a:gd name="T6" fmla="*/ 9525 w 7"/>
              <a:gd name="T7" fmla="*/ 98425 h 63"/>
              <a:gd name="T8" fmla="*/ 9525 w 7"/>
              <a:gd name="T9" fmla="*/ 0 h 63"/>
              <a:gd name="T10" fmla="*/ 4762 w 7"/>
              <a:gd name="T11" fmla="*/ 0 h 63"/>
              <a:gd name="T12" fmla="*/ 0 60000 65536"/>
              <a:gd name="T13" fmla="*/ 0 60000 65536"/>
              <a:gd name="T14" fmla="*/ 0 60000 65536"/>
              <a:gd name="T15" fmla="*/ 0 60000 65536"/>
              <a:gd name="T16" fmla="*/ 0 60000 65536"/>
              <a:gd name="T17" fmla="*/ 0 60000 65536"/>
              <a:gd name="T18" fmla="*/ 0 w 7"/>
              <a:gd name="T19" fmla="*/ 0 h 63"/>
              <a:gd name="T20" fmla="*/ 7 w 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 h="63">
                <a:moveTo>
                  <a:pt x="3" y="0"/>
                </a:moveTo>
                <a:lnTo>
                  <a:pt x="0" y="0"/>
                </a:lnTo>
                <a:lnTo>
                  <a:pt x="0" y="62"/>
                </a:lnTo>
                <a:lnTo>
                  <a:pt x="6" y="62"/>
                </a:lnTo>
                <a:lnTo>
                  <a:pt x="6"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28" name="Freeform 16"/>
          <p:cNvSpPr>
            <a:spLocks/>
          </p:cNvSpPr>
          <p:nvPr/>
        </p:nvSpPr>
        <p:spPr bwMode="auto">
          <a:xfrm>
            <a:off x="6713537" y="5697537"/>
            <a:ext cx="12700" cy="100013"/>
          </a:xfrm>
          <a:custGeom>
            <a:avLst/>
            <a:gdLst>
              <a:gd name="T0" fmla="*/ 4762 w 8"/>
              <a:gd name="T1" fmla="*/ 0 h 63"/>
              <a:gd name="T2" fmla="*/ 0 w 8"/>
              <a:gd name="T3" fmla="*/ 0 h 63"/>
              <a:gd name="T4" fmla="*/ 0 w 8"/>
              <a:gd name="T5" fmla="*/ 98425 h 63"/>
              <a:gd name="T6" fmla="*/ 11112 w 8"/>
              <a:gd name="T7" fmla="*/ 98425 h 63"/>
              <a:gd name="T8" fmla="*/ 11112 w 8"/>
              <a:gd name="T9" fmla="*/ 0 h 63"/>
              <a:gd name="T10" fmla="*/ 4762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3" y="0"/>
                </a:moveTo>
                <a:lnTo>
                  <a:pt x="0" y="0"/>
                </a:lnTo>
                <a:lnTo>
                  <a:pt x="0" y="62"/>
                </a:lnTo>
                <a:lnTo>
                  <a:pt x="7" y="62"/>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29" name="Freeform 17"/>
          <p:cNvSpPr>
            <a:spLocks/>
          </p:cNvSpPr>
          <p:nvPr/>
        </p:nvSpPr>
        <p:spPr bwMode="auto">
          <a:xfrm>
            <a:off x="7300912" y="5697537"/>
            <a:ext cx="12700" cy="100013"/>
          </a:xfrm>
          <a:custGeom>
            <a:avLst/>
            <a:gdLst>
              <a:gd name="T0" fmla="*/ 6350 w 8"/>
              <a:gd name="T1" fmla="*/ 0 h 63"/>
              <a:gd name="T2" fmla="*/ 0 w 8"/>
              <a:gd name="T3" fmla="*/ 0 h 63"/>
              <a:gd name="T4" fmla="*/ 0 w 8"/>
              <a:gd name="T5" fmla="*/ 98425 h 63"/>
              <a:gd name="T6" fmla="*/ 11112 w 8"/>
              <a:gd name="T7" fmla="*/ 98425 h 63"/>
              <a:gd name="T8" fmla="*/ 11112 w 8"/>
              <a:gd name="T9" fmla="*/ 0 h 63"/>
              <a:gd name="T10" fmla="*/ 6350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4" y="0"/>
                </a:moveTo>
                <a:lnTo>
                  <a:pt x="0" y="0"/>
                </a:lnTo>
                <a:lnTo>
                  <a:pt x="0" y="62"/>
                </a:lnTo>
                <a:lnTo>
                  <a:pt x="7" y="62"/>
                </a:lnTo>
                <a:lnTo>
                  <a:pt x="7" y="0"/>
                </a:lnTo>
                <a:lnTo>
                  <a:pt x="4"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30" name="Freeform 18"/>
          <p:cNvSpPr>
            <a:spLocks/>
          </p:cNvSpPr>
          <p:nvPr/>
        </p:nvSpPr>
        <p:spPr bwMode="auto">
          <a:xfrm>
            <a:off x="1531937" y="5237162"/>
            <a:ext cx="327025" cy="219075"/>
          </a:xfrm>
          <a:custGeom>
            <a:avLst/>
            <a:gdLst>
              <a:gd name="T0" fmla="*/ 309563 w 206"/>
              <a:gd name="T1" fmla="*/ 0 h 138"/>
              <a:gd name="T2" fmla="*/ 309563 w 206"/>
              <a:gd name="T3" fmla="*/ 1588 h 138"/>
              <a:gd name="T4" fmla="*/ 0 w 206"/>
              <a:gd name="T5" fmla="*/ 193675 h 138"/>
              <a:gd name="T6" fmla="*/ 15875 w 206"/>
              <a:gd name="T7" fmla="*/ 217488 h 138"/>
              <a:gd name="T8" fmla="*/ 325438 w 206"/>
              <a:gd name="T9" fmla="*/ 25400 h 138"/>
              <a:gd name="T10" fmla="*/ 325438 w 206"/>
              <a:gd name="T11" fmla="*/ 26988 h 138"/>
              <a:gd name="T12" fmla="*/ 309563 w 206"/>
              <a:gd name="T13" fmla="*/ 0 h 138"/>
              <a:gd name="T14" fmla="*/ 309563 w 206"/>
              <a:gd name="T15" fmla="*/ 1588 h 138"/>
              <a:gd name="T16" fmla="*/ 309563 w 206"/>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38"/>
              <a:gd name="T29" fmla="*/ 206 w 206"/>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38">
                <a:moveTo>
                  <a:pt x="195" y="0"/>
                </a:moveTo>
                <a:lnTo>
                  <a:pt x="195" y="1"/>
                </a:lnTo>
                <a:lnTo>
                  <a:pt x="0" y="122"/>
                </a:lnTo>
                <a:lnTo>
                  <a:pt x="10" y="137"/>
                </a:lnTo>
                <a:lnTo>
                  <a:pt x="205" y="16"/>
                </a:lnTo>
                <a:lnTo>
                  <a:pt x="205" y="17"/>
                </a:lnTo>
                <a:lnTo>
                  <a:pt x="195" y="0"/>
                </a:lnTo>
                <a:lnTo>
                  <a:pt x="195" y="1"/>
                </a:lnTo>
                <a:lnTo>
                  <a:pt x="195" y="0"/>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0131" name="Freeform 19"/>
          <p:cNvSpPr>
            <a:spLocks/>
          </p:cNvSpPr>
          <p:nvPr/>
        </p:nvSpPr>
        <p:spPr bwMode="auto">
          <a:xfrm>
            <a:off x="1851025" y="5073650"/>
            <a:ext cx="330200" cy="184150"/>
          </a:xfrm>
          <a:custGeom>
            <a:avLst/>
            <a:gdLst>
              <a:gd name="T0" fmla="*/ 300038 w 208"/>
              <a:gd name="T1" fmla="*/ 9525 h 116"/>
              <a:gd name="T2" fmla="*/ 306388 w 208"/>
              <a:gd name="T3" fmla="*/ 0 h 116"/>
              <a:gd name="T4" fmla="*/ 0 w 208"/>
              <a:gd name="T5" fmla="*/ 155575 h 116"/>
              <a:gd name="T6" fmla="*/ 15875 w 208"/>
              <a:gd name="T7" fmla="*/ 182563 h 116"/>
              <a:gd name="T8" fmla="*/ 320675 w 208"/>
              <a:gd name="T9" fmla="*/ 25400 h 116"/>
              <a:gd name="T10" fmla="*/ 328613 w 208"/>
              <a:gd name="T11" fmla="*/ 15875 h 116"/>
              <a:gd name="T12" fmla="*/ 320675 w 208"/>
              <a:gd name="T13" fmla="*/ 25400 h 116"/>
              <a:gd name="T14" fmla="*/ 325438 w 208"/>
              <a:gd name="T15" fmla="*/ 23812 h 116"/>
              <a:gd name="T16" fmla="*/ 328613 w 208"/>
              <a:gd name="T17" fmla="*/ 15875 h 116"/>
              <a:gd name="T18" fmla="*/ 300038 w 208"/>
              <a:gd name="T19" fmla="*/ 9525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6"/>
              <a:gd name="T32" fmla="*/ 208 w 208"/>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6">
                <a:moveTo>
                  <a:pt x="189" y="6"/>
                </a:moveTo>
                <a:lnTo>
                  <a:pt x="193" y="0"/>
                </a:lnTo>
                <a:lnTo>
                  <a:pt x="0" y="98"/>
                </a:lnTo>
                <a:lnTo>
                  <a:pt x="10" y="115"/>
                </a:lnTo>
                <a:lnTo>
                  <a:pt x="202" y="16"/>
                </a:lnTo>
                <a:lnTo>
                  <a:pt x="207" y="10"/>
                </a:lnTo>
                <a:lnTo>
                  <a:pt x="202" y="16"/>
                </a:lnTo>
                <a:lnTo>
                  <a:pt x="205" y="15"/>
                </a:lnTo>
                <a:lnTo>
                  <a:pt x="207" y="10"/>
                </a:lnTo>
                <a:lnTo>
                  <a:pt x="189" y="6"/>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0132" name="Freeform 20"/>
          <p:cNvSpPr>
            <a:spLocks/>
          </p:cNvSpPr>
          <p:nvPr/>
        </p:nvSpPr>
        <p:spPr bwMode="auto">
          <a:xfrm>
            <a:off x="2159000" y="4206875"/>
            <a:ext cx="296862" cy="876300"/>
          </a:xfrm>
          <a:custGeom>
            <a:avLst/>
            <a:gdLst>
              <a:gd name="T0" fmla="*/ 268287 w 187"/>
              <a:gd name="T1" fmla="*/ 0 h 552"/>
              <a:gd name="T2" fmla="*/ 266700 w 187"/>
              <a:gd name="T3" fmla="*/ 1588 h 552"/>
              <a:gd name="T4" fmla="*/ 0 w 187"/>
              <a:gd name="T5" fmla="*/ 866775 h 552"/>
              <a:gd name="T6" fmla="*/ 28575 w 187"/>
              <a:gd name="T7" fmla="*/ 874713 h 552"/>
              <a:gd name="T8" fmla="*/ 295275 w 187"/>
              <a:gd name="T9" fmla="*/ 11112 h 552"/>
              <a:gd name="T10" fmla="*/ 293687 w 187"/>
              <a:gd name="T11" fmla="*/ 12700 h 552"/>
              <a:gd name="T12" fmla="*/ 268287 w 187"/>
              <a:gd name="T13" fmla="*/ 0 h 552"/>
              <a:gd name="T14" fmla="*/ 266700 w 187"/>
              <a:gd name="T15" fmla="*/ 1588 h 552"/>
              <a:gd name="T16" fmla="*/ 268287 w 187"/>
              <a:gd name="T17" fmla="*/ 0 h 5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552"/>
              <a:gd name="T29" fmla="*/ 187 w 187"/>
              <a:gd name="T30" fmla="*/ 552 h 5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552">
                <a:moveTo>
                  <a:pt x="169" y="0"/>
                </a:moveTo>
                <a:lnTo>
                  <a:pt x="168" y="1"/>
                </a:lnTo>
                <a:lnTo>
                  <a:pt x="0" y="546"/>
                </a:lnTo>
                <a:lnTo>
                  <a:pt x="18" y="551"/>
                </a:lnTo>
                <a:lnTo>
                  <a:pt x="186" y="7"/>
                </a:lnTo>
                <a:lnTo>
                  <a:pt x="185" y="8"/>
                </a:lnTo>
                <a:lnTo>
                  <a:pt x="169" y="0"/>
                </a:lnTo>
                <a:lnTo>
                  <a:pt x="168" y="1"/>
                </a:lnTo>
                <a:lnTo>
                  <a:pt x="169" y="0"/>
                </a:lnTo>
              </a:path>
            </a:pathLst>
          </a:custGeom>
          <a:solidFill>
            <a:schemeClr val="tx2"/>
          </a:solidFill>
          <a:ln w="12700" cap="rnd" cmpd="sng">
            <a:solidFill>
              <a:srgbClr val="FFFF00"/>
            </a:solidFill>
            <a:prstDash val="solid"/>
            <a:round/>
            <a:headEnd type="none" w="med" len="med"/>
            <a:tailEnd type="none" w="med" len="med"/>
          </a:ln>
        </p:spPr>
        <p:txBody>
          <a:bodyPr/>
          <a:lstStyle/>
          <a:p>
            <a:endParaRPr lang="en-US" dirty="0"/>
          </a:p>
        </p:txBody>
      </p:sp>
      <p:sp>
        <p:nvSpPr>
          <p:cNvPr id="90133" name="Freeform 21"/>
          <p:cNvSpPr>
            <a:spLocks/>
          </p:cNvSpPr>
          <p:nvPr/>
        </p:nvSpPr>
        <p:spPr bwMode="auto">
          <a:xfrm>
            <a:off x="2435225" y="3532187"/>
            <a:ext cx="288925" cy="679450"/>
          </a:xfrm>
          <a:custGeom>
            <a:avLst/>
            <a:gdLst>
              <a:gd name="T0" fmla="*/ 260350 w 182"/>
              <a:gd name="T1" fmla="*/ 1588 h 428"/>
              <a:gd name="T2" fmla="*/ 260350 w 182"/>
              <a:gd name="T3" fmla="*/ 0 h 428"/>
              <a:gd name="T4" fmla="*/ 0 w 182"/>
              <a:gd name="T5" fmla="*/ 665163 h 428"/>
              <a:gd name="T6" fmla="*/ 25400 w 182"/>
              <a:gd name="T7" fmla="*/ 677863 h 428"/>
              <a:gd name="T8" fmla="*/ 287338 w 182"/>
              <a:gd name="T9" fmla="*/ 11112 h 428"/>
              <a:gd name="T10" fmla="*/ 287338 w 182"/>
              <a:gd name="T11" fmla="*/ 9525 h 428"/>
              <a:gd name="T12" fmla="*/ 287338 w 182"/>
              <a:gd name="T13" fmla="*/ 11112 h 428"/>
              <a:gd name="T14" fmla="*/ 287338 w 182"/>
              <a:gd name="T15" fmla="*/ 9525 h 428"/>
              <a:gd name="T16" fmla="*/ 260350 w 182"/>
              <a:gd name="T17" fmla="*/ 1588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28"/>
              <a:gd name="T29" fmla="*/ 182 w 18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28">
                <a:moveTo>
                  <a:pt x="164" y="1"/>
                </a:moveTo>
                <a:lnTo>
                  <a:pt x="164" y="0"/>
                </a:lnTo>
                <a:lnTo>
                  <a:pt x="0" y="419"/>
                </a:lnTo>
                <a:lnTo>
                  <a:pt x="16" y="427"/>
                </a:lnTo>
                <a:lnTo>
                  <a:pt x="181" y="7"/>
                </a:lnTo>
                <a:lnTo>
                  <a:pt x="181" y="6"/>
                </a:lnTo>
                <a:lnTo>
                  <a:pt x="181" y="7"/>
                </a:lnTo>
                <a:lnTo>
                  <a:pt x="181" y="6"/>
                </a:lnTo>
                <a:lnTo>
                  <a:pt x="164" y="1"/>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0134" name="Freeform 22"/>
          <p:cNvSpPr>
            <a:spLocks/>
          </p:cNvSpPr>
          <p:nvPr/>
        </p:nvSpPr>
        <p:spPr bwMode="auto">
          <a:xfrm>
            <a:off x="2703512" y="3173412"/>
            <a:ext cx="106363" cy="360363"/>
          </a:xfrm>
          <a:custGeom>
            <a:avLst/>
            <a:gdLst>
              <a:gd name="T0" fmla="*/ 102622 w 199"/>
              <a:gd name="T1" fmla="*/ 2406 h 599"/>
              <a:gd name="T2" fmla="*/ 96742 w 199"/>
              <a:gd name="T3" fmla="*/ 6016 h 599"/>
              <a:gd name="T4" fmla="*/ 0 w 199"/>
              <a:gd name="T5" fmla="*/ 356753 h 599"/>
              <a:gd name="T6" fmla="*/ 9086 w 199"/>
              <a:gd name="T7" fmla="*/ 359761 h 599"/>
              <a:gd name="T8" fmla="*/ 105829 w 199"/>
              <a:gd name="T9" fmla="*/ 9626 h 599"/>
              <a:gd name="T10" fmla="*/ 98880 w 199"/>
              <a:gd name="T11" fmla="*/ 13235 h 599"/>
              <a:gd name="T12" fmla="*/ 102622 w 199"/>
              <a:gd name="T13" fmla="*/ 2406 h 599"/>
              <a:gd name="T14" fmla="*/ 97811 w 199"/>
              <a:gd name="T15" fmla="*/ 0 h 599"/>
              <a:gd name="T16" fmla="*/ 96742 w 199"/>
              <a:gd name="T17" fmla="*/ 6016 h 599"/>
              <a:gd name="T18" fmla="*/ 102622 w 199"/>
              <a:gd name="T19" fmla="*/ 2406 h 5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599"/>
              <a:gd name="T32" fmla="*/ 199 w 199"/>
              <a:gd name="T33" fmla="*/ 599 h 5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28575" cap="rnd" cmpd="sng">
            <a:solidFill>
              <a:srgbClr val="FFFF00"/>
            </a:solidFill>
            <a:prstDash val="solid"/>
            <a:round/>
            <a:headEnd type="none" w="med" len="med"/>
            <a:tailEnd type="none" w="med" len="med"/>
          </a:ln>
        </p:spPr>
        <p:txBody>
          <a:bodyPr/>
          <a:lstStyle/>
          <a:p>
            <a:endParaRPr lang="en-US" dirty="0"/>
          </a:p>
        </p:txBody>
      </p:sp>
      <p:sp>
        <p:nvSpPr>
          <p:cNvPr id="90135" name="Freeform 23"/>
          <p:cNvSpPr>
            <a:spLocks/>
          </p:cNvSpPr>
          <p:nvPr/>
        </p:nvSpPr>
        <p:spPr bwMode="auto">
          <a:xfrm>
            <a:off x="3006725" y="2589212"/>
            <a:ext cx="350837" cy="160338"/>
          </a:xfrm>
          <a:custGeom>
            <a:avLst/>
            <a:gdLst>
              <a:gd name="T0" fmla="*/ 349250 w 221"/>
              <a:gd name="T1" fmla="*/ 138113 h 101"/>
              <a:gd name="T2" fmla="*/ 341312 w 221"/>
              <a:gd name="T3" fmla="*/ 131763 h 101"/>
              <a:gd name="T4" fmla="*/ 11112 w 221"/>
              <a:gd name="T5" fmla="*/ 0 h 101"/>
              <a:gd name="T6" fmla="*/ 0 w 221"/>
              <a:gd name="T7" fmla="*/ 26988 h 101"/>
              <a:gd name="T8" fmla="*/ 330200 w 221"/>
              <a:gd name="T9" fmla="*/ 158750 h 101"/>
              <a:gd name="T10" fmla="*/ 322262 w 221"/>
              <a:gd name="T11" fmla="*/ 152400 h 101"/>
              <a:gd name="T12" fmla="*/ 349250 w 221"/>
              <a:gd name="T13" fmla="*/ 138113 h 101"/>
              <a:gd name="T14" fmla="*/ 346075 w 221"/>
              <a:gd name="T15" fmla="*/ 133350 h 101"/>
              <a:gd name="T16" fmla="*/ 341312 w 221"/>
              <a:gd name="T17" fmla="*/ 131763 h 101"/>
              <a:gd name="T18" fmla="*/ 349250 w 221"/>
              <a:gd name="T19" fmla="*/ 13811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1"/>
              <a:gd name="T31" fmla="*/ 0 h 101"/>
              <a:gd name="T32" fmla="*/ 221 w 22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1" h="101">
                <a:moveTo>
                  <a:pt x="220" y="87"/>
                </a:moveTo>
                <a:lnTo>
                  <a:pt x="215" y="83"/>
                </a:lnTo>
                <a:lnTo>
                  <a:pt x="7" y="0"/>
                </a:lnTo>
                <a:lnTo>
                  <a:pt x="0" y="17"/>
                </a:lnTo>
                <a:lnTo>
                  <a:pt x="208" y="100"/>
                </a:lnTo>
                <a:lnTo>
                  <a:pt x="203" y="96"/>
                </a:lnTo>
                <a:lnTo>
                  <a:pt x="220" y="87"/>
                </a:lnTo>
                <a:lnTo>
                  <a:pt x="218" y="84"/>
                </a:lnTo>
                <a:lnTo>
                  <a:pt x="215" y="83"/>
                </a:lnTo>
                <a:lnTo>
                  <a:pt x="220" y="87"/>
                </a:lnTo>
              </a:path>
            </a:pathLst>
          </a:custGeom>
          <a:solidFill>
            <a:schemeClr val="tx2"/>
          </a:solidFill>
          <a:ln w="12700" cap="rnd" cmpd="sng">
            <a:solidFill>
              <a:srgbClr val="FFFF00"/>
            </a:solidFill>
            <a:prstDash val="solid"/>
            <a:round/>
            <a:headEnd type="none" w="med" len="med"/>
            <a:tailEnd type="none" w="med" len="med"/>
          </a:ln>
        </p:spPr>
        <p:txBody>
          <a:bodyPr/>
          <a:lstStyle/>
          <a:p>
            <a:endParaRPr lang="en-US" dirty="0"/>
          </a:p>
        </p:txBody>
      </p:sp>
      <p:sp>
        <p:nvSpPr>
          <p:cNvPr id="90136" name="Freeform 24"/>
          <p:cNvSpPr>
            <a:spLocks/>
          </p:cNvSpPr>
          <p:nvPr/>
        </p:nvSpPr>
        <p:spPr bwMode="auto">
          <a:xfrm>
            <a:off x="3338512" y="2735262"/>
            <a:ext cx="128588" cy="184150"/>
          </a:xfrm>
          <a:custGeom>
            <a:avLst/>
            <a:gdLst>
              <a:gd name="T0" fmla="*/ 127948 w 201"/>
              <a:gd name="T1" fmla="*/ 177573 h 308"/>
              <a:gd name="T2" fmla="*/ 127309 w 201"/>
              <a:gd name="T3" fmla="*/ 176975 h 308"/>
              <a:gd name="T4" fmla="*/ 10876 w 201"/>
              <a:gd name="T5" fmla="*/ 0 h 308"/>
              <a:gd name="T6" fmla="*/ 0 w 201"/>
              <a:gd name="T7" fmla="*/ 5979 h 308"/>
              <a:gd name="T8" fmla="*/ 117073 w 201"/>
              <a:gd name="T9" fmla="*/ 183552 h 308"/>
              <a:gd name="T10" fmla="*/ 117073 w 201"/>
              <a:gd name="T11" fmla="*/ 182954 h 308"/>
              <a:gd name="T12" fmla="*/ 127948 w 201"/>
              <a:gd name="T13" fmla="*/ 177573 h 308"/>
              <a:gd name="T14" fmla="*/ 127309 w 201"/>
              <a:gd name="T15" fmla="*/ 177573 h 308"/>
              <a:gd name="T16" fmla="*/ 127309 w 201"/>
              <a:gd name="T17" fmla="*/ 176975 h 308"/>
              <a:gd name="T18" fmla="*/ 127948 w 201"/>
              <a:gd name="T19" fmla="*/ 177573 h 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308"/>
              <a:gd name="T32" fmla="*/ 201 w 201"/>
              <a:gd name="T33" fmla="*/ 308 h 3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308">
                <a:moveTo>
                  <a:pt x="200" y="297"/>
                </a:moveTo>
                <a:lnTo>
                  <a:pt x="199" y="296"/>
                </a:lnTo>
                <a:lnTo>
                  <a:pt x="17" y="0"/>
                </a:lnTo>
                <a:lnTo>
                  <a:pt x="0" y="10"/>
                </a:lnTo>
                <a:lnTo>
                  <a:pt x="183" y="307"/>
                </a:lnTo>
                <a:lnTo>
                  <a:pt x="183" y="306"/>
                </a:lnTo>
                <a:lnTo>
                  <a:pt x="200" y="297"/>
                </a:lnTo>
                <a:lnTo>
                  <a:pt x="199" y="297"/>
                </a:lnTo>
                <a:lnTo>
                  <a:pt x="199" y="296"/>
                </a:lnTo>
                <a:lnTo>
                  <a:pt x="200" y="297"/>
                </a:lnTo>
              </a:path>
            </a:pathLst>
          </a:custGeom>
          <a:solidFill>
            <a:schemeClr val="tx1"/>
          </a:solidFill>
          <a:ln w="28575" cap="rnd" cmpd="sng">
            <a:solidFill>
              <a:srgbClr val="FFFF00"/>
            </a:solidFill>
            <a:prstDash val="solid"/>
            <a:round/>
            <a:headEnd type="none" w="med" len="med"/>
            <a:tailEnd type="none" w="med" len="med"/>
          </a:ln>
        </p:spPr>
        <p:txBody>
          <a:bodyPr/>
          <a:lstStyle/>
          <a:p>
            <a:endParaRPr lang="en-US" dirty="0"/>
          </a:p>
        </p:txBody>
      </p:sp>
      <p:sp>
        <p:nvSpPr>
          <p:cNvPr id="90137" name="Freeform 25"/>
          <p:cNvSpPr>
            <a:spLocks/>
          </p:cNvSpPr>
          <p:nvPr/>
        </p:nvSpPr>
        <p:spPr bwMode="auto">
          <a:xfrm>
            <a:off x="3617912" y="3197225"/>
            <a:ext cx="354013" cy="620712"/>
          </a:xfrm>
          <a:custGeom>
            <a:avLst/>
            <a:gdLst>
              <a:gd name="T0" fmla="*/ 352335 w 211"/>
              <a:gd name="T1" fmla="*/ 604334 h 379"/>
              <a:gd name="T2" fmla="*/ 352335 w 211"/>
              <a:gd name="T3" fmla="*/ 604334 h 379"/>
              <a:gd name="T4" fmla="*/ 30200 w 211"/>
              <a:gd name="T5" fmla="*/ 0 h 379"/>
              <a:gd name="T6" fmla="*/ 0 w 211"/>
              <a:gd name="T7" fmla="*/ 14740 h 379"/>
              <a:gd name="T8" fmla="*/ 323813 w 211"/>
              <a:gd name="T9" fmla="*/ 619074 h 379"/>
              <a:gd name="T10" fmla="*/ 323813 w 211"/>
              <a:gd name="T11" fmla="*/ 617436 h 379"/>
              <a:gd name="T12" fmla="*/ 352335 w 211"/>
              <a:gd name="T13" fmla="*/ 604334 h 379"/>
              <a:gd name="T14" fmla="*/ 0 60000 65536"/>
              <a:gd name="T15" fmla="*/ 0 60000 65536"/>
              <a:gd name="T16" fmla="*/ 0 60000 65536"/>
              <a:gd name="T17" fmla="*/ 0 60000 65536"/>
              <a:gd name="T18" fmla="*/ 0 60000 65536"/>
              <a:gd name="T19" fmla="*/ 0 60000 65536"/>
              <a:gd name="T20" fmla="*/ 0 60000 65536"/>
              <a:gd name="T21" fmla="*/ 0 w 211"/>
              <a:gd name="T22" fmla="*/ 0 h 379"/>
              <a:gd name="T23" fmla="*/ 211 w 211"/>
              <a:gd name="T24" fmla="*/ 379 h 3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379">
                <a:moveTo>
                  <a:pt x="210" y="369"/>
                </a:moveTo>
                <a:lnTo>
                  <a:pt x="210" y="369"/>
                </a:lnTo>
                <a:lnTo>
                  <a:pt x="18" y="0"/>
                </a:lnTo>
                <a:lnTo>
                  <a:pt x="0" y="9"/>
                </a:lnTo>
                <a:lnTo>
                  <a:pt x="193" y="378"/>
                </a:lnTo>
                <a:lnTo>
                  <a:pt x="193" y="377"/>
                </a:lnTo>
                <a:lnTo>
                  <a:pt x="210" y="369"/>
                </a:lnTo>
              </a:path>
            </a:pathLst>
          </a:custGeom>
          <a:solidFill>
            <a:schemeClr val="tx2"/>
          </a:solidFill>
          <a:ln w="12700" cap="rnd" cmpd="sng">
            <a:solidFill>
              <a:srgbClr val="FFFF00"/>
            </a:solidFill>
            <a:prstDash val="solid"/>
            <a:round/>
            <a:headEnd type="none" w="med" len="med"/>
            <a:tailEnd type="none" w="med" len="med"/>
          </a:ln>
        </p:spPr>
        <p:txBody>
          <a:bodyPr/>
          <a:lstStyle/>
          <a:p>
            <a:endParaRPr lang="en-US" dirty="0"/>
          </a:p>
        </p:txBody>
      </p:sp>
      <p:sp>
        <p:nvSpPr>
          <p:cNvPr id="90138" name="Freeform 26"/>
          <p:cNvSpPr>
            <a:spLocks/>
          </p:cNvSpPr>
          <p:nvPr/>
        </p:nvSpPr>
        <p:spPr bwMode="auto">
          <a:xfrm>
            <a:off x="3951287" y="3811587"/>
            <a:ext cx="265113" cy="571500"/>
          </a:xfrm>
          <a:custGeom>
            <a:avLst/>
            <a:gdLst>
              <a:gd name="T0" fmla="*/ 261938 w 167"/>
              <a:gd name="T1" fmla="*/ 550863 h 360"/>
              <a:gd name="T2" fmla="*/ 263525 w 167"/>
              <a:gd name="T3" fmla="*/ 555625 h 360"/>
              <a:gd name="T4" fmla="*/ 26988 w 167"/>
              <a:gd name="T5" fmla="*/ 0 h 360"/>
              <a:gd name="T6" fmla="*/ 0 w 167"/>
              <a:gd name="T7" fmla="*/ 12700 h 360"/>
              <a:gd name="T8" fmla="*/ 238125 w 167"/>
              <a:gd name="T9" fmla="*/ 566738 h 360"/>
              <a:gd name="T10" fmla="*/ 239713 w 167"/>
              <a:gd name="T11" fmla="*/ 569913 h 360"/>
              <a:gd name="T12" fmla="*/ 238125 w 167"/>
              <a:gd name="T13" fmla="*/ 566738 h 360"/>
              <a:gd name="T14" fmla="*/ 238125 w 167"/>
              <a:gd name="T15" fmla="*/ 568325 h 360"/>
              <a:gd name="T16" fmla="*/ 239713 w 167"/>
              <a:gd name="T17" fmla="*/ 569913 h 360"/>
              <a:gd name="T18" fmla="*/ 261938 w 167"/>
              <a:gd name="T19" fmla="*/ 550863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360"/>
              <a:gd name="T32" fmla="*/ 167 w 167"/>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360">
                <a:moveTo>
                  <a:pt x="165" y="347"/>
                </a:moveTo>
                <a:lnTo>
                  <a:pt x="166" y="350"/>
                </a:lnTo>
                <a:lnTo>
                  <a:pt x="17" y="0"/>
                </a:lnTo>
                <a:lnTo>
                  <a:pt x="0" y="8"/>
                </a:lnTo>
                <a:lnTo>
                  <a:pt x="150" y="357"/>
                </a:lnTo>
                <a:lnTo>
                  <a:pt x="151" y="359"/>
                </a:lnTo>
                <a:lnTo>
                  <a:pt x="150" y="357"/>
                </a:lnTo>
                <a:lnTo>
                  <a:pt x="150" y="358"/>
                </a:lnTo>
                <a:lnTo>
                  <a:pt x="151" y="359"/>
                </a:lnTo>
                <a:lnTo>
                  <a:pt x="165" y="347"/>
                </a:lnTo>
              </a:path>
            </a:pathLst>
          </a:custGeom>
          <a:solidFill>
            <a:schemeClr val="tx2"/>
          </a:solidFill>
          <a:ln w="12700" cap="rnd" cmpd="sng">
            <a:solidFill>
              <a:srgbClr val="FFFF00"/>
            </a:solidFill>
            <a:prstDash val="solid"/>
            <a:round/>
            <a:headEnd type="none" w="med" len="med"/>
            <a:tailEnd type="none" w="med" len="med"/>
          </a:ln>
        </p:spPr>
        <p:txBody>
          <a:bodyPr/>
          <a:lstStyle/>
          <a:p>
            <a:endParaRPr lang="en-US" dirty="0"/>
          </a:p>
        </p:txBody>
      </p:sp>
      <p:sp>
        <p:nvSpPr>
          <p:cNvPr id="90139" name="Freeform 27"/>
          <p:cNvSpPr>
            <a:spLocks/>
          </p:cNvSpPr>
          <p:nvPr/>
        </p:nvSpPr>
        <p:spPr bwMode="auto">
          <a:xfrm>
            <a:off x="4198937" y="4371975"/>
            <a:ext cx="309563" cy="388937"/>
          </a:xfrm>
          <a:custGeom>
            <a:avLst/>
            <a:gdLst>
              <a:gd name="T0" fmla="*/ 287338 w 195"/>
              <a:gd name="T1" fmla="*/ 354012 h 245"/>
              <a:gd name="T2" fmla="*/ 307975 w 195"/>
              <a:gd name="T3" fmla="*/ 355600 h 245"/>
              <a:gd name="T4" fmla="*/ 23813 w 195"/>
              <a:gd name="T5" fmla="*/ 0 h 245"/>
              <a:gd name="T6" fmla="*/ 0 w 195"/>
              <a:gd name="T7" fmla="*/ 19050 h 245"/>
              <a:gd name="T8" fmla="*/ 285750 w 195"/>
              <a:gd name="T9" fmla="*/ 374650 h 245"/>
              <a:gd name="T10" fmla="*/ 306388 w 195"/>
              <a:gd name="T11" fmla="*/ 377825 h 245"/>
              <a:gd name="T12" fmla="*/ 285750 w 195"/>
              <a:gd name="T13" fmla="*/ 374650 h 245"/>
              <a:gd name="T14" fmla="*/ 293688 w 195"/>
              <a:gd name="T15" fmla="*/ 387350 h 245"/>
              <a:gd name="T16" fmla="*/ 306388 w 195"/>
              <a:gd name="T17" fmla="*/ 377825 h 245"/>
              <a:gd name="T18" fmla="*/ 287338 w 195"/>
              <a:gd name="T19" fmla="*/ 354012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245"/>
              <a:gd name="T32" fmla="*/ 195 w 195"/>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245">
                <a:moveTo>
                  <a:pt x="181" y="223"/>
                </a:moveTo>
                <a:lnTo>
                  <a:pt x="194" y="224"/>
                </a:lnTo>
                <a:lnTo>
                  <a:pt x="15" y="0"/>
                </a:lnTo>
                <a:lnTo>
                  <a:pt x="0" y="12"/>
                </a:lnTo>
                <a:lnTo>
                  <a:pt x="180" y="236"/>
                </a:lnTo>
                <a:lnTo>
                  <a:pt x="193" y="238"/>
                </a:lnTo>
                <a:lnTo>
                  <a:pt x="180" y="236"/>
                </a:lnTo>
                <a:lnTo>
                  <a:pt x="185" y="244"/>
                </a:lnTo>
                <a:lnTo>
                  <a:pt x="193" y="238"/>
                </a:lnTo>
                <a:lnTo>
                  <a:pt x="181" y="223"/>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grpSp>
        <p:nvGrpSpPr>
          <p:cNvPr id="90140" name="Group 28"/>
          <p:cNvGrpSpPr>
            <a:grpSpLocks/>
          </p:cNvGrpSpPr>
          <p:nvPr/>
        </p:nvGrpSpPr>
        <p:grpSpPr bwMode="auto">
          <a:xfrm>
            <a:off x="1535112" y="1728787"/>
            <a:ext cx="5568950" cy="3913188"/>
            <a:chOff x="1206" y="926"/>
            <a:chExt cx="3508" cy="2465"/>
          </a:xfrm>
        </p:grpSpPr>
        <p:sp>
          <p:nvSpPr>
            <p:cNvPr id="90168" name="Freeform 29"/>
            <p:cNvSpPr>
              <a:spLocks/>
            </p:cNvSpPr>
            <p:nvPr/>
          </p:nvSpPr>
          <p:spPr bwMode="auto">
            <a:xfrm>
              <a:off x="1206" y="3289"/>
              <a:ext cx="371" cy="102"/>
            </a:xfrm>
            <a:custGeom>
              <a:avLst/>
              <a:gdLst>
                <a:gd name="T0" fmla="*/ 366 w 371"/>
                <a:gd name="T1" fmla="*/ 0 h 102"/>
                <a:gd name="T2" fmla="*/ 365 w 371"/>
                <a:gd name="T3" fmla="*/ 1 h 102"/>
                <a:gd name="T4" fmla="*/ 0 w 371"/>
                <a:gd name="T5" fmla="*/ 84 h 102"/>
                <a:gd name="T6" fmla="*/ 5 w 371"/>
                <a:gd name="T7" fmla="*/ 101 h 102"/>
                <a:gd name="T8" fmla="*/ 370 w 371"/>
                <a:gd name="T9" fmla="*/ 18 h 102"/>
                <a:gd name="T10" fmla="*/ 369 w 371"/>
                <a:gd name="T11" fmla="*/ 19 h 102"/>
                <a:gd name="T12" fmla="*/ 366 w 371"/>
                <a:gd name="T13" fmla="*/ 0 h 102"/>
                <a:gd name="T14" fmla="*/ 365 w 371"/>
                <a:gd name="T15" fmla="*/ 0 h 102"/>
                <a:gd name="T16" fmla="*/ 365 w 371"/>
                <a:gd name="T17" fmla="*/ 1 h 102"/>
                <a:gd name="T18" fmla="*/ 366 w 37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1"/>
                <a:gd name="T31" fmla="*/ 0 h 102"/>
                <a:gd name="T32" fmla="*/ 371 w 371"/>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1" h="102">
                  <a:moveTo>
                    <a:pt x="366" y="0"/>
                  </a:moveTo>
                  <a:lnTo>
                    <a:pt x="365" y="1"/>
                  </a:lnTo>
                  <a:lnTo>
                    <a:pt x="0" y="84"/>
                  </a:lnTo>
                  <a:lnTo>
                    <a:pt x="5" y="101"/>
                  </a:lnTo>
                  <a:lnTo>
                    <a:pt x="370" y="18"/>
                  </a:lnTo>
                  <a:lnTo>
                    <a:pt x="369" y="19"/>
                  </a:lnTo>
                  <a:lnTo>
                    <a:pt x="366" y="0"/>
                  </a:lnTo>
                  <a:lnTo>
                    <a:pt x="365" y="0"/>
                  </a:lnTo>
                  <a:lnTo>
                    <a:pt x="365" y="1"/>
                  </a:lnTo>
                  <a:lnTo>
                    <a:pt x="366"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0169" name="Freeform 30"/>
            <p:cNvSpPr>
              <a:spLocks/>
            </p:cNvSpPr>
            <p:nvPr/>
          </p:nvSpPr>
          <p:spPr bwMode="auto">
            <a:xfrm>
              <a:off x="1578" y="3233"/>
              <a:ext cx="341" cy="71"/>
            </a:xfrm>
            <a:custGeom>
              <a:avLst/>
              <a:gdLst>
                <a:gd name="T0" fmla="*/ 331 w 341"/>
                <a:gd name="T1" fmla="*/ 2 h 71"/>
                <a:gd name="T2" fmla="*/ 334 w 341"/>
                <a:gd name="T3" fmla="*/ 0 h 71"/>
                <a:gd name="T4" fmla="*/ 0 w 341"/>
                <a:gd name="T5" fmla="*/ 52 h 71"/>
                <a:gd name="T6" fmla="*/ 3 w 341"/>
                <a:gd name="T7" fmla="*/ 70 h 71"/>
                <a:gd name="T8" fmla="*/ 337 w 341"/>
                <a:gd name="T9" fmla="*/ 18 h 71"/>
                <a:gd name="T10" fmla="*/ 340 w 341"/>
                <a:gd name="T11" fmla="*/ 17 h 71"/>
                <a:gd name="T12" fmla="*/ 337 w 341"/>
                <a:gd name="T13" fmla="*/ 18 h 71"/>
                <a:gd name="T14" fmla="*/ 338 w 341"/>
                <a:gd name="T15" fmla="*/ 18 h 71"/>
                <a:gd name="T16" fmla="*/ 340 w 341"/>
                <a:gd name="T17" fmla="*/ 17 h 71"/>
                <a:gd name="T18" fmla="*/ 331 w 341"/>
                <a:gd name="T19" fmla="*/ 2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
                <a:gd name="T31" fmla="*/ 0 h 71"/>
                <a:gd name="T32" fmla="*/ 341 w 34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 h="71">
                  <a:moveTo>
                    <a:pt x="331" y="2"/>
                  </a:moveTo>
                  <a:lnTo>
                    <a:pt x="334" y="0"/>
                  </a:lnTo>
                  <a:lnTo>
                    <a:pt x="0" y="52"/>
                  </a:lnTo>
                  <a:lnTo>
                    <a:pt x="3" y="70"/>
                  </a:lnTo>
                  <a:lnTo>
                    <a:pt x="337" y="18"/>
                  </a:lnTo>
                  <a:lnTo>
                    <a:pt x="340" y="17"/>
                  </a:lnTo>
                  <a:lnTo>
                    <a:pt x="337" y="18"/>
                  </a:lnTo>
                  <a:lnTo>
                    <a:pt x="338" y="18"/>
                  </a:lnTo>
                  <a:lnTo>
                    <a:pt x="340" y="17"/>
                  </a:lnTo>
                  <a:lnTo>
                    <a:pt x="331" y="2"/>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0170" name="Freeform 31"/>
            <p:cNvSpPr>
              <a:spLocks/>
            </p:cNvSpPr>
            <p:nvPr/>
          </p:nvSpPr>
          <p:spPr bwMode="auto">
            <a:xfrm>
              <a:off x="1915" y="3005"/>
              <a:ext cx="410" cy="241"/>
            </a:xfrm>
            <a:custGeom>
              <a:avLst/>
              <a:gdLst>
                <a:gd name="T0" fmla="*/ 393 w 410"/>
                <a:gd name="T1" fmla="*/ 3 h 241"/>
                <a:gd name="T2" fmla="*/ 397 w 410"/>
                <a:gd name="T3" fmla="*/ 0 h 241"/>
                <a:gd name="T4" fmla="*/ 0 w 410"/>
                <a:gd name="T5" fmla="*/ 224 h 241"/>
                <a:gd name="T6" fmla="*/ 9 w 410"/>
                <a:gd name="T7" fmla="*/ 240 h 241"/>
                <a:gd name="T8" fmla="*/ 406 w 410"/>
                <a:gd name="T9" fmla="*/ 16 h 241"/>
                <a:gd name="T10" fmla="*/ 409 w 410"/>
                <a:gd name="T11" fmla="*/ 13 h 241"/>
                <a:gd name="T12" fmla="*/ 406 w 410"/>
                <a:gd name="T13" fmla="*/ 16 h 241"/>
                <a:gd name="T14" fmla="*/ 408 w 410"/>
                <a:gd name="T15" fmla="*/ 15 h 241"/>
                <a:gd name="T16" fmla="*/ 409 w 410"/>
                <a:gd name="T17" fmla="*/ 13 h 241"/>
                <a:gd name="T18" fmla="*/ 393 w 410"/>
                <a:gd name="T19" fmla="*/ 3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0"/>
                <a:gd name="T31" fmla="*/ 0 h 241"/>
                <a:gd name="T32" fmla="*/ 410 w 410"/>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0" h="241">
                  <a:moveTo>
                    <a:pt x="393" y="3"/>
                  </a:moveTo>
                  <a:lnTo>
                    <a:pt x="397" y="0"/>
                  </a:lnTo>
                  <a:lnTo>
                    <a:pt x="0" y="224"/>
                  </a:lnTo>
                  <a:lnTo>
                    <a:pt x="9" y="240"/>
                  </a:lnTo>
                  <a:lnTo>
                    <a:pt x="406" y="16"/>
                  </a:lnTo>
                  <a:lnTo>
                    <a:pt x="409" y="13"/>
                  </a:lnTo>
                  <a:lnTo>
                    <a:pt x="406" y="16"/>
                  </a:lnTo>
                  <a:lnTo>
                    <a:pt x="408" y="15"/>
                  </a:lnTo>
                  <a:lnTo>
                    <a:pt x="409" y="13"/>
                  </a:lnTo>
                  <a:lnTo>
                    <a:pt x="393" y="3"/>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0171" name="Freeform 32"/>
            <p:cNvSpPr>
              <a:spLocks/>
            </p:cNvSpPr>
            <p:nvPr/>
          </p:nvSpPr>
          <p:spPr bwMode="auto">
            <a:xfrm>
              <a:off x="2314" y="2458"/>
              <a:ext cx="335" cy="555"/>
            </a:xfrm>
            <a:custGeom>
              <a:avLst/>
              <a:gdLst>
                <a:gd name="T0" fmla="*/ 318 w 335"/>
                <a:gd name="T1" fmla="*/ 0 h 555"/>
                <a:gd name="T2" fmla="*/ 318 w 335"/>
                <a:gd name="T3" fmla="*/ 0 h 555"/>
                <a:gd name="T4" fmla="*/ 0 w 335"/>
                <a:gd name="T5" fmla="*/ 544 h 555"/>
                <a:gd name="T6" fmla="*/ 16 w 335"/>
                <a:gd name="T7" fmla="*/ 554 h 555"/>
                <a:gd name="T8" fmla="*/ 334 w 335"/>
                <a:gd name="T9" fmla="*/ 10 h 555"/>
                <a:gd name="T10" fmla="*/ 318 w 335"/>
                <a:gd name="T11" fmla="*/ 0 h 555"/>
                <a:gd name="T12" fmla="*/ 0 60000 65536"/>
                <a:gd name="T13" fmla="*/ 0 60000 65536"/>
                <a:gd name="T14" fmla="*/ 0 60000 65536"/>
                <a:gd name="T15" fmla="*/ 0 60000 65536"/>
                <a:gd name="T16" fmla="*/ 0 60000 65536"/>
                <a:gd name="T17" fmla="*/ 0 60000 65536"/>
                <a:gd name="T18" fmla="*/ 0 w 335"/>
                <a:gd name="T19" fmla="*/ 0 h 555"/>
                <a:gd name="T20" fmla="*/ 335 w 335"/>
                <a:gd name="T21" fmla="*/ 555 h 555"/>
              </a:gdLst>
              <a:ahLst/>
              <a:cxnLst>
                <a:cxn ang="T12">
                  <a:pos x="T0" y="T1"/>
                </a:cxn>
                <a:cxn ang="T13">
                  <a:pos x="T2" y="T3"/>
                </a:cxn>
                <a:cxn ang="T14">
                  <a:pos x="T4" y="T5"/>
                </a:cxn>
                <a:cxn ang="T15">
                  <a:pos x="T6" y="T7"/>
                </a:cxn>
                <a:cxn ang="T16">
                  <a:pos x="T8" y="T9"/>
                </a:cxn>
                <a:cxn ang="T17">
                  <a:pos x="T10" y="T11"/>
                </a:cxn>
              </a:cxnLst>
              <a:rect l="T18" t="T19" r="T20" b="T21"/>
              <a:pathLst>
                <a:path w="335" h="555">
                  <a:moveTo>
                    <a:pt x="318" y="0"/>
                  </a:moveTo>
                  <a:lnTo>
                    <a:pt x="318" y="0"/>
                  </a:lnTo>
                  <a:lnTo>
                    <a:pt x="0" y="544"/>
                  </a:lnTo>
                  <a:lnTo>
                    <a:pt x="16" y="554"/>
                  </a:lnTo>
                  <a:lnTo>
                    <a:pt x="334" y="10"/>
                  </a:lnTo>
                  <a:lnTo>
                    <a:pt x="318"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0172" name="Freeform 33"/>
            <p:cNvSpPr>
              <a:spLocks/>
            </p:cNvSpPr>
            <p:nvPr/>
          </p:nvSpPr>
          <p:spPr bwMode="auto">
            <a:xfrm>
              <a:off x="2638" y="1836"/>
              <a:ext cx="414" cy="627"/>
            </a:xfrm>
            <a:custGeom>
              <a:avLst/>
              <a:gdLst>
                <a:gd name="T0" fmla="*/ 397 w 414"/>
                <a:gd name="T1" fmla="*/ 0 h 627"/>
                <a:gd name="T2" fmla="*/ 397 w 414"/>
                <a:gd name="T3" fmla="*/ 1 h 627"/>
                <a:gd name="T4" fmla="*/ 0 w 414"/>
                <a:gd name="T5" fmla="*/ 616 h 627"/>
                <a:gd name="T6" fmla="*/ 16 w 414"/>
                <a:gd name="T7" fmla="*/ 626 h 627"/>
                <a:gd name="T8" fmla="*/ 413 w 414"/>
                <a:gd name="T9" fmla="*/ 11 h 627"/>
                <a:gd name="T10" fmla="*/ 412 w 414"/>
                <a:gd name="T11" fmla="*/ 13 h 627"/>
                <a:gd name="T12" fmla="*/ 397 w 414"/>
                <a:gd name="T13" fmla="*/ 0 h 627"/>
                <a:gd name="T14" fmla="*/ 397 w 414"/>
                <a:gd name="T15" fmla="*/ 1 h 627"/>
                <a:gd name="T16" fmla="*/ 397 w 414"/>
                <a:gd name="T17" fmla="*/ 0 h 6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4"/>
                <a:gd name="T28" fmla="*/ 0 h 627"/>
                <a:gd name="T29" fmla="*/ 414 w 414"/>
                <a:gd name="T30" fmla="*/ 627 h 6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4" h="627">
                  <a:moveTo>
                    <a:pt x="397" y="0"/>
                  </a:moveTo>
                  <a:lnTo>
                    <a:pt x="397" y="1"/>
                  </a:lnTo>
                  <a:lnTo>
                    <a:pt x="0" y="616"/>
                  </a:lnTo>
                  <a:lnTo>
                    <a:pt x="16" y="626"/>
                  </a:lnTo>
                  <a:lnTo>
                    <a:pt x="413" y="11"/>
                  </a:lnTo>
                  <a:lnTo>
                    <a:pt x="412" y="13"/>
                  </a:lnTo>
                  <a:lnTo>
                    <a:pt x="397" y="0"/>
                  </a:lnTo>
                  <a:lnTo>
                    <a:pt x="397" y="1"/>
                  </a:lnTo>
                  <a:lnTo>
                    <a:pt x="397"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0173" name="Freeform 34"/>
            <p:cNvSpPr>
              <a:spLocks/>
            </p:cNvSpPr>
            <p:nvPr/>
          </p:nvSpPr>
          <p:spPr bwMode="auto">
            <a:xfrm>
              <a:off x="3041" y="1408"/>
              <a:ext cx="400" cy="436"/>
            </a:xfrm>
            <a:custGeom>
              <a:avLst/>
              <a:gdLst>
                <a:gd name="T0" fmla="*/ 385 w 400"/>
                <a:gd name="T1" fmla="*/ 0 h 436"/>
                <a:gd name="T2" fmla="*/ 385 w 400"/>
                <a:gd name="T3" fmla="*/ 0 h 436"/>
                <a:gd name="T4" fmla="*/ 0 w 400"/>
                <a:gd name="T5" fmla="*/ 422 h 436"/>
                <a:gd name="T6" fmla="*/ 15 w 400"/>
                <a:gd name="T7" fmla="*/ 435 h 436"/>
                <a:gd name="T8" fmla="*/ 399 w 400"/>
                <a:gd name="T9" fmla="*/ 13 h 436"/>
                <a:gd name="T10" fmla="*/ 385 w 400"/>
                <a:gd name="T11" fmla="*/ 0 h 436"/>
                <a:gd name="T12" fmla="*/ 0 60000 65536"/>
                <a:gd name="T13" fmla="*/ 0 60000 65536"/>
                <a:gd name="T14" fmla="*/ 0 60000 65536"/>
                <a:gd name="T15" fmla="*/ 0 60000 65536"/>
                <a:gd name="T16" fmla="*/ 0 60000 65536"/>
                <a:gd name="T17" fmla="*/ 0 60000 65536"/>
                <a:gd name="T18" fmla="*/ 0 w 400"/>
                <a:gd name="T19" fmla="*/ 0 h 436"/>
                <a:gd name="T20" fmla="*/ 400 w 400"/>
                <a:gd name="T21" fmla="*/ 436 h 436"/>
              </a:gdLst>
              <a:ahLst/>
              <a:cxnLst>
                <a:cxn ang="T12">
                  <a:pos x="T0" y="T1"/>
                </a:cxn>
                <a:cxn ang="T13">
                  <a:pos x="T2" y="T3"/>
                </a:cxn>
                <a:cxn ang="T14">
                  <a:pos x="T4" y="T5"/>
                </a:cxn>
                <a:cxn ang="T15">
                  <a:pos x="T6" y="T7"/>
                </a:cxn>
                <a:cxn ang="T16">
                  <a:pos x="T8" y="T9"/>
                </a:cxn>
                <a:cxn ang="T17">
                  <a:pos x="T10" y="T11"/>
                </a:cxn>
              </a:cxnLst>
              <a:rect l="T18" t="T19" r="T20" b="T21"/>
              <a:pathLst>
                <a:path w="400" h="436">
                  <a:moveTo>
                    <a:pt x="385" y="0"/>
                  </a:moveTo>
                  <a:lnTo>
                    <a:pt x="385" y="0"/>
                  </a:lnTo>
                  <a:lnTo>
                    <a:pt x="0" y="422"/>
                  </a:lnTo>
                  <a:lnTo>
                    <a:pt x="15" y="435"/>
                  </a:lnTo>
                  <a:lnTo>
                    <a:pt x="399" y="13"/>
                  </a:lnTo>
                  <a:lnTo>
                    <a:pt x="385"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0174" name="Freeform 35"/>
            <p:cNvSpPr>
              <a:spLocks/>
            </p:cNvSpPr>
            <p:nvPr/>
          </p:nvSpPr>
          <p:spPr bwMode="auto">
            <a:xfrm>
              <a:off x="3432" y="1014"/>
              <a:ext cx="346" cy="402"/>
            </a:xfrm>
            <a:custGeom>
              <a:avLst/>
              <a:gdLst>
                <a:gd name="T0" fmla="*/ 337 w 346"/>
                <a:gd name="T1" fmla="*/ 0 h 402"/>
                <a:gd name="T2" fmla="*/ 330 w 346"/>
                <a:gd name="T3" fmla="*/ 3 h 402"/>
                <a:gd name="T4" fmla="*/ 0 w 346"/>
                <a:gd name="T5" fmla="*/ 388 h 402"/>
                <a:gd name="T6" fmla="*/ 14 w 346"/>
                <a:gd name="T7" fmla="*/ 401 h 402"/>
                <a:gd name="T8" fmla="*/ 345 w 346"/>
                <a:gd name="T9" fmla="*/ 16 h 402"/>
                <a:gd name="T10" fmla="*/ 339 w 346"/>
                <a:gd name="T11" fmla="*/ 19 h 402"/>
                <a:gd name="T12" fmla="*/ 337 w 346"/>
                <a:gd name="T13" fmla="*/ 0 h 402"/>
                <a:gd name="T14" fmla="*/ 333 w 346"/>
                <a:gd name="T15" fmla="*/ 1 h 402"/>
                <a:gd name="T16" fmla="*/ 330 w 346"/>
                <a:gd name="T17" fmla="*/ 3 h 402"/>
                <a:gd name="T18" fmla="*/ 337 w 346"/>
                <a:gd name="T19" fmla="*/ 0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402"/>
                <a:gd name="T32" fmla="*/ 346 w 346"/>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402">
                  <a:moveTo>
                    <a:pt x="337" y="0"/>
                  </a:moveTo>
                  <a:lnTo>
                    <a:pt x="330" y="3"/>
                  </a:lnTo>
                  <a:lnTo>
                    <a:pt x="0" y="388"/>
                  </a:lnTo>
                  <a:lnTo>
                    <a:pt x="14" y="401"/>
                  </a:lnTo>
                  <a:lnTo>
                    <a:pt x="345" y="16"/>
                  </a:lnTo>
                  <a:lnTo>
                    <a:pt x="339" y="19"/>
                  </a:lnTo>
                  <a:lnTo>
                    <a:pt x="337" y="0"/>
                  </a:lnTo>
                  <a:lnTo>
                    <a:pt x="333" y="1"/>
                  </a:lnTo>
                  <a:lnTo>
                    <a:pt x="330" y="3"/>
                  </a:lnTo>
                  <a:lnTo>
                    <a:pt x="337"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0175" name="Freeform 36"/>
            <p:cNvSpPr>
              <a:spLocks/>
            </p:cNvSpPr>
            <p:nvPr/>
          </p:nvSpPr>
          <p:spPr bwMode="auto">
            <a:xfrm>
              <a:off x="3775" y="945"/>
              <a:ext cx="582" cy="83"/>
            </a:xfrm>
            <a:custGeom>
              <a:avLst/>
              <a:gdLst>
                <a:gd name="T0" fmla="*/ 580 w 582"/>
                <a:gd name="T1" fmla="*/ 0 h 83"/>
                <a:gd name="T2" fmla="*/ 579 w 582"/>
                <a:gd name="T3" fmla="*/ 0 h 83"/>
                <a:gd name="T4" fmla="*/ 0 w 582"/>
                <a:gd name="T5" fmla="*/ 64 h 83"/>
                <a:gd name="T6" fmla="*/ 2 w 582"/>
                <a:gd name="T7" fmla="*/ 82 h 83"/>
                <a:gd name="T8" fmla="*/ 581 w 582"/>
                <a:gd name="T9" fmla="*/ 19 h 83"/>
                <a:gd name="T10" fmla="*/ 580 w 582"/>
                <a:gd name="T11" fmla="*/ 0 h 83"/>
                <a:gd name="T12" fmla="*/ 579 w 582"/>
                <a:gd name="T13" fmla="*/ 0 h 83"/>
                <a:gd name="T14" fmla="*/ 580 w 582"/>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83"/>
                <a:gd name="T26" fmla="*/ 582 w 582"/>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83">
                  <a:moveTo>
                    <a:pt x="580" y="0"/>
                  </a:moveTo>
                  <a:lnTo>
                    <a:pt x="579" y="0"/>
                  </a:lnTo>
                  <a:lnTo>
                    <a:pt x="0" y="64"/>
                  </a:lnTo>
                  <a:lnTo>
                    <a:pt x="2" y="82"/>
                  </a:lnTo>
                  <a:lnTo>
                    <a:pt x="581" y="19"/>
                  </a:lnTo>
                  <a:lnTo>
                    <a:pt x="580" y="0"/>
                  </a:lnTo>
                  <a:lnTo>
                    <a:pt x="579" y="0"/>
                  </a:lnTo>
                  <a:lnTo>
                    <a:pt x="580"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0176" name="Freeform 37"/>
            <p:cNvSpPr>
              <a:spLocks/>
            </p:cNvSpPr>
            <p:nvPr/>
          </p:nvSpPr>
          <p:spPr bwMode="auto">
            <a:xfrm>
              <a:off x="4361" y="926"/>
              <a:ext cx="353" cy="34"/>
            </a:xfrm>
            <a:custGeom>
              <a:avLst/>
              <a:gdLst>
                <a:gd name="T0" fmla="*/ 352 w 353"/>
                <a:gd name="T1" fmla="*/ 8 h 34"/>
                <a:gd name="T2" fmla="*/ 352 w 353"/>
                <a:gd name="T3" fmla="*/ 0 h 34"/>
                <a:gd name="T4" fmla="*/ 0 w 353"/>
                <a:gd name="T5" fmla="*/ 16 h 34"/>
                <a:gd name="T6" fmla="*/ 1 w 353"/>
                <a:gd name="T7" fmla="*/ 33 h 34"/>
                <a:gd name="T8" fmla="*/ 352 w 353"/>
                <a:gd name="T9" fmla="*/ 16 h 34"/>
                <a:gd name="T10" fmla="*/ 352 w 353"/>
                <a:gd name="T11" fmla="*/ 8 h 34"/>
                <a:gd name="T12" fmla="*/ 0 60000 65536"/>
                <a:gd name="T13" fmla="*/ 0 60000 65536"/>
                <a:gd name="T14" fmla="*/ 0 60000 65536"/>
                <a:gd name="T15" fmla="*/ 0 60000 65536"/>
                <a:gd name="T16" fmla="*/ 0 60000 65536"/>
                <a:gd name="T17" fmla="*/ 0 60000 65536"/>
                <a:gd name="T18" fmla="*/ 0 w 353"/>
                <a:gd name="T19" fmla="*/ 0 h 34"/>
                <a:gd name="T20" fmla="*/ 353 w 35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3" h="34">
                  <a:moveTo>
                    <a:pt x="352" y="8"/>
                  </a:moveTo>
                  <a:lnTo>
                    <a:pt x="352" y="0"/>
                  </a:lnTo>
                  <a:lnTo>
                    <a:pt x="0" y="16"/>
                  </a:lnTo>
                  <a:lnTo>
                    <a:pt x="1" y="33"/>
                  </a:lnTo>
                  <a:lnTo>
                    <a:pt x="352" y="16"/>
                  </a:lnTo>
                  <a:lnTo>
                    <a:pt x="352" y="8"/>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grpSp>
      <p:sp>
        <p:nvSpPr>
          <p:cNvPr id="90141" name="Freeform 38"/>
          <p:cNvSpPr>
            <a:spLocks/>
          </p:cNvSpPr>
          <p:nvPr/>
        </p:nvSpPr>
        <p:spPr bwMode="auto">
          <a:xfrm>
            <a:off x="5181600" y="5576887"/>
            <a:ext cx="130175" cy="241300"/>
          </a:xfrm>
          <a:custGeom>
            <a:avLst/>
            <a:gdLst>
              <a:gd name="T0" fmla="*/ 119063 w 82"/>
              <a:gd name="T1" fmla="*/ 4762 h 152"/>
              <a:gd name="T2" fmla="*/ 111125 w 82"/>
              <a:gd name="T3" fmla="*/ 0 h 152"/>
              <a:gd name="T4" fmla="*/ 0 w 82"/>
              <a:gd name="T5" fmla="*/ 230188 h 152"/>
              <a:gd name="T6" fmla="*/ 17462 w 82"/>
              <a:gd name="T7" fmla="*/ 239713 h 152"/>
              <a:gd name="T8" fmla="*/ 128588 w 82"/>
              <a:gd name="T9" fmla="*/ 7937 h 152"/>
              <a:gd name="T10" fmla="*/ 119063 w 82"/>
              <a:gd name="T11" fmla="*/ 4762 h 152"/>
              <a:gd name="T12" fmla="*/ 0 60000 65536"/>
              <a:gd name="T13" fmla="*/ 0 60000 65536"/>
              <a:gd name="T14" fmla="*/ 0 60000 65536"/>
              <a:gd name="T15" fmla="*/ 0 60000 65536"/>
              <a:gd name="T16" fmla="*/ 0 60000 65536"/>
              <a:gd name="T17" fmla="*/ 0 60000 65536"/>
              <a:gd name="T18" fmla="*/ 0 w 82"/>
              <a:gd name="T19" fmla="*/ 0 h 152"/>
              <a:gd name="T20" fmla="*/ 82 w 82"/>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2" h="152">
                <a:moveTo>
                  <a:pt x="75" y="3"/>
                </a:moveTo>
                <a:lnTo>
                  <a:pt x="70" y="0"/>
                </a:lnTo>
                <a:lnTo>
                  <a:pt x="0" y="145"/>
                </a:lnTo>
                <a:lnTo>
                  <a:pt x="11" y="151"/>
                </a:lnTo>
                <a:lnTo>
                  <a:pt x="81" y="5"/>
                </a:lnTo>
                <a:lnTo>
                  <a:pt x="75" y="3"/>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42" name="Freeform 39"/>
          <p:cNvSpPr>
            <a:spLocks/>
          </p:cNvSpPr>
          <p:nvPr/>
        </p:nvSpPr>
        <p:spPr bwMode="auto">
          <a:xfrm>
            <a:off x="5270500" y="5586412"/>
            <a:ext cx="130175" cy="231775"/>
          </a:xfrm>
          <a:custGeom>
            <a:avLst/>
            <a:gdLst>
              <a:gd name="T0" fmla="*/ 119063 w 82"/>
              <a:gd name="T1" fmla="*/ 4762 h 146"/>
              <a:gd name="T2" fmla="*/ 112713 w 82"/>
              <a:gd name="T3" fmla="*/ 0 h 146"/>
              <a:gd name="T4" fmla="*/ 0 w 82"/>
              <a:gd name="T5" fmla="*/ 220663 h 146"/>
              <a:gd name="T6" fmla="*/ 15875 w 82"/>
              <a:gd name="T7" fmla="*/ 230188 h 146"/>
              <a:gd name="T8" fmla="*/ 128588 w 82"/>
              <a:gd name="T9" fmla="*/ 9525 h 146"/>
              <a:gd name="T10" fmla="*/ 119063 w 82"/>
              <a:gd name="T11" fmla="*/ 4762 h 146"/>
              <a:gd name="T12" fmla="*/ 0 60000 65536"/>
              <a:gd name="T13" fmla="*/ 0 60000 65536"/>
              <a:gd name="T14" fmla="*/ 0 60000 65536"/>
              <a:gd name="T15" fmla="*/ 0 60000 65536"/>
              <a:gd name="T16" fmla="*/ 0 60000 65536"/>
              <a:gd name="T17" fmla="*/ 0 60000 65536"/>
              <a:gd name="T18" fmla="*/ 0 w 82"/>
              <a:gd name="T19" fmla="*/ 0 h 146"/>
              <a:gd name="T20" fmla="*/ 82 w 82"/>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2" h="146">
                <a:moveTo>
                  <a:pt x="75" y="3"/>
                </a:moveTo>
                <a:lnTo>
                  <a:pt x="71" y="0"/>
                </a:lnTo>
                <a:lnTo>
                  <a:pt x="0" y="139"/>
                </a:lnTo>
                <a:lnTo>
                  <a:pt x="10" y="145"/>
                </a:lnTo>
                <a:lnTo>
                  <a:pt x="81" y="6"/>
                </a:lnTo>
                <a:lnTo>
                  <a:pt x="75" y="3"/>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0143" name="Freeform 40"/>
          <p:cNvSpPr>
            <a:spLocks/>
          </p:cNvSpPr>
          <p:nvPr/>
        </p:nvSpPr>
        <p:spPr bwMode="auto">
          <a:xfrm>
            <a:off x="2297112" y="2098675"/>
            <a:ext cx="2235200" cy="266700"/>
          </a:xfrm>
          <a:custGeom>
            <a:avLst/>
            <a:gdLst>
              <a:gd name="T0" fmla="*/ 0 w 1408"/>
              <a:gd name="T1" fmla="*/ 265113 h 168"/>
              <a:gd name="T2" fmla="*/ 2025650 w 1408"/>
              <a:gd name="T3" fmla="*/ 265113 h 168"/>
              <a:gd name="T4" fmla="*/ 2058988 w 1408"/>
              <a:gd name="T5" fmla="*/ 182562 h 168"/>
              <a:gd name="T6" fmla="*/ 2128838 w 1408"/>
              <a:gd name="T7" fmla="*/ 150812 h 168"/>
              <a:gd name="T8" fmla="*/ 2154238 w 1408"/>
              <a:gd name="T9" fmla="*/ 66675 h 168"/>
              <a:gd name="T10" fmla="*/ 2233613 w 1408"/>
              <a:gd name="T11" fmla="*/ 0 h 168"/>
              <a:gd name="T12" fmla="*/ 0 w 1408"/>
              <a:gd name="T13" fmla="*/ 0 h 168"/>
              <a:gd name="T14" fmla="*/ 0 w 1408"/>
              <a:gd name="T15" fmla="*/ 265113 h 168"/>
              <a:gd name="T16" fmla="*/ 0 60000 65536"/>
              <a:gd name="T17" fmla="*/ 0 60000 65536"/>
              <a:gd name="T18" fmla="*/ 0 60000 65536"/>
              <a:gd name="T19" fmla="*/ 0 60000 65536"/>
              <a:gd name="T20" fmla="*/ 0 60000 65536"/>
              <a:gd name="T21" fmla="*/ 0 60000 65536"/>
              <a:gd name="T22" fmla="*/ 0 60000 65536"/>
              <a:gd name="T23" fmla="*/ 0 60000 65536"/>
              <a:gd name="T24" fmla="*/ 0 w 1408"/>
              <a:gd name="T25" fmla="*/ 0 h 168"/>
              <a:gd name="T26" fmla="*/ 1408 w 1408"/>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8" h="168">
                <a:moveTo>
                  <a:pt x="0" y="167"/>
                </a:moveTo>
                <a:lnTo>
                  <a:pt x="1276" y="167"/>
                </a:lnTo>
                <a:lnTo>
                  <a:pt x="1297" y="115"/>
                </a:lnTo>
                <a:lnTo>
                  <a:pt x="1341" y="95"/>
                </a:lnTo>
                <a:lnTo>
                  <a:pt x="1357" y="42"/>
                </a:lnTo>
                <a:lnTo>
                  <a:pt x="1407" y="0"/>
                </a:lnTo>
                <a:lnTo>
                  <a:pt x="0" y="0"/>
                </a:lnTo>
                <a:lnTo>
                  <a:pt x="0" y="167"/>
                </a:lnTo>
              </a:path>
            </a:pathLst>
          </a:custGeom>
          <a:solidFill>
            <a:srgbClr val="00CC00"/>
          </a:solidFill>
          <a:ln w="12700" cap="rnd" cmpd="sng">
            <a:noFill/>
            <a:prstDash val="solid"/>
            <a:round/>
            <a:headEnd type="none" w="med" len="med"/>
            <a:tailEnd type="none" w="med" len="med"/>
          </a:ln>
        </p:spPr>
        <p:txBody>
          <a:bodyPr/>
          <a:lstStyle/>
          <a:p>
            <a:endParaRPr lang="en-US" dirty="0"/>
          </a:p>
        </p:txBody>
      </p:sp>
      <p:sp>
        <p:nvSpPr>
          <p:cNvPr id="90144" name="Rectangle 41"/>
          <p:cNvSpPr>
            <a:spLocks noChangeArrowheads="1"/>
          </p:cNvSpPr>
          <p:nvPr/>
        </p:nvSpPr>
        <p:spPr bwMode="auto">
          <a:xfrm>
            <a:off x="2495550" y="2055812"/>
            <a:ext cx="1809750"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Times New Roman" pitchFamily="18" charset="0"/>
              </a:rPr>
              <a:t>Symptoms +/-</a:t>
            </a:r>
          </a:p>
        </p:txBody>
      </p:sp>
      <p:sp>
        <p:nvSpPr>
          <p:cNvPr id="90145" name="Rectangle 42"/>
          <p:cNvSpPr>
            <a:spLocks noChangeArrowheads="1"/>
          </p:cNvSpPr>
          <p:nvPr/>
        </p:nvSpPr>
        <p:spPr bwMode="auto">
          <a:xfrm>
            <a:off x="3155950" y="6440487"/>
            <a:ext cx="3216275" cy="417513"/>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400" dirty="0">
                <a:solidFill>
                  <a:srgbClr val="FAFD00"/>
                </a:solidFill>
                <a:latin typeface="Times New Roman" pitchFamily="18" charset="0"/>
              </a:rPr>
              <a:t>Time after Exposure</a:t>
            </a:r>
          </a:p>
        </p:txBody>
      </p:sp>
      <p:sp>
        <p:nvSpPr>
          <p:cNvPr id="90146" name="Rectangle 43"/>
          <p:cNvSpPr>
            <a:spLocks noChangeArrowheads="1"/>
          </p:cNvSpPr>
          <p:nvPr/>
        </p:nvSpPr>
        <p:spPr bwMode="auto">
          <a:xfrm rot="-5400000">
            <a:off x="563562" y="3254375"/>
            <a:ext cx="1112838" cy="417512"/>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400" dirty="0">
                <a:solidFill>
                  <a:srgbClr val="FAFD00"/>
                </a:solidFill>
                <a:latin typeface="Times New Roman" pitchFamily="18" charset="0"/>
              </a:rPr>
              <a:t>Titer</a:t>
            </a:r>
          </a:p>
        </p:txBody>
      </p:sp>
      <p:sp>
        <p:nvSpPr>
          <p:cNvPr id="90147" name="Rectangle 44"/>
          <p:cNvSpPr>
            <a:spLocks noChangeArrowheads="1"/>
          </p:cNvSpPr>
          <p:nvPr/>
        </p:nvSpPr>
        <p:spPr bwMode="auto">
          <a:xfrm>
            <a:off x="7131050" y="1558925"/>
            <a:ext cx="1327150"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anti-HCV</a:t>
            </a:r>
          </a:p>
        </p:txBody>
      </p:sp>
      <p:sp>
        <p:nvSpPr>
          <p:cNvPr id="90148" name="Rectangle 45"/>
          <p:cNvSpPr>
            <a:spLocks noChangeArrowheads="1"/>
          </p:cNvSpPr>
          <p:nvPr/>
        </p:nvSpPr>
        <p:spPr bwMode="auto">
          <a:xfrm>
            <a:off x="4573587" y="4373562"/>
            <a:ext cx="1327150"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ALT</a:t>
            </a:r>
          </a:p>
        </p:txBody>
      </p:sp>
      <p:sp>
        <p:nvSpPr>
          <p:cNvPr id="90149" name="Rectangle 46"/>
          <p:cNvSpPr>
            <a:spLocks noChangeArrowheads="1"/>
          </p:cNvSpPr>
          <p:nvPr/>
        </p:nvSpPr>
        <p:spPr bwMode="auto">
          <a:xfrm>
            <a:off x="3582987" y="5313362"/>
            <a:ext cx="1327150"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Normal</a:t>
            </a:r>
          </a:p>
        </p:txBody>
      </p:sp>
      <p:sp>
        <p:nvSpPr>
          <p:cNvPr id="90150" name="Rectangle 47"/>
          <p:cNvSpPr>
            <a:spLocks noChangeArrowheads="1"/>
          </p:cNvSpPr>
          <p:nvPr/>
        </p:nvSpPr>
        <p:spPr bwMode="auto">
          <a:xfrm>
            <a:off x="130651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0</a:t>
            </a:r>
          </a:p>
        </p:txBody>
      </p:sp>
      <p:sp>
        <p:nvSpPr>
          <p:cNvPr id="90151" name="Rectangle 48"/>
          <p:cNvSpPr>
            <a:spLocks noChangeArrowheads="1"/>
          </p:cNvSpPr>
          <p:nvPr/>
        </p:nvSpPr>
        <p:spPr bwMode="auto">
          <a:xfrm>
            <a:off x="183991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1</a:t>
            </a:r>
          </a:p>
        </p:txBody>
      </p:sp>
      <p:sp>
        <p:nvSpPr>
          <p:cNvPr id="90152" name="Rectangle 49"/>
          <p:cNvSpPr>
            <a:spLocks noChangeArrowheads="1"/>
          </p:cNvSpPr>
          <p:nvPr/>
        </p:nvSpPr>
        <p:spPr bwMode="auto">
          <a:xfrm>
            <a:off x="244316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2</a:t>
            </a:r>
          </a:p>
        </p:txBody>
      </p:sp>
      <p:sp>
        <p:nvSpPr>
          <p:cNvPr id="90153" name="Rectangle 50"/>
          <p:cNvSpPr>
            <a:spLocks noChangeArrowheads="1"/>
          </p:cNvSpPr>
          <p:nvPr/>
        </p:nvSpPr>
        <p:spPr bwMode="auto">
          <a:xfrm>
            <a:off x="302101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3</a:t>
            </a:r>
          </a:p>
        </p:txBody>
      </p:sp>
      <p:sp>
        <p:nvSpPr>
          <p:cNvPr id="90154" name="Rectangle 51"/>
          <p:cNvSpPr>
            <a:spLocks noChangeArrowheads="1"/>
          </p:cNvSpPr>
          <p:nvPr/>
        </p:nvSpPr>
        <p:spPr bwMode="auto">
          <a:xfrm>
            <a:off x="361791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4</a:t>
            </a:r>
          </a:p>
        </p:txBody>
      </p:sp>
      <p:sp>
        <p:nvSpPr>
          <p:cNvPr id="90155" name="Rectangle 52"/>
          <p:cNvSpPr>
            <a:spLocks noChangeArrowheads="1"/>
          </p:cNvSpPr>
          <p:nvPr/>
        </p:nvSpPr>
        <p:spPr bwMode="auto">
          <a:xfrm>
            <a:off x="420211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5</a:t>
            </a:r>
          </a:p>
        </p:txBody>
      </p:sp>
      <p:sp>
        <p:nvSpPr>
          <p:cNvPr id="90156" name="Rectangle 53"/>
          <p:cNvSpPr>
            <a:spLocks noChangeArrowheads="1"/>
          </p:cNvSpPr>
          <p:nvPr/>
        </p:nvSpPr>
        <p:spPr bwMode="auto">
          <a:xfrm>
            <a:off x="4792662" y="580231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6</a:t>
            </a:r>
          </a:p>
        </p:txBody>
      </p:sp>
      <p:sp>
        <p:nvSpPr>
          <p:cNvPr id="90157" name="Rectangle 54"/>
          <p:cNvSpPr>
            <a:spLocks noChangeArrowheads="1"/>
          </p:cNvSpPr>
          <p:nvPr/>
        </p:nvSpPr>
        <p:spPr bwMode="auto">
          <a:xfrm>
            <a:off x="5383212" y="580231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1</a:t>
            </a:r>
          </a:p>
        </p:txBody>
      </p:sp>
      <p:sp>
        <p:nvSpPr>
          <p:cNvPr id="90158" name="Rectangle 55"/>
          <p:cNvSpPr>
            <a:spLocks noChangeArrowheads="1"/>
          </p:cNvSpPr>
          <p:nvPr/>
        </p:nvSpPr>
        <p:spPr bwMode="auto">
          <a:xfrm>
            <a:off x="5935662" y="580231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2</a:t>
            </a:r>
          </a:p>
        </p:txBody>
      </p:sp>
      <p:sp>
        <p:nvSpPr>
          <p:cNvPr id="90159" name="Rectangle 56"/>
          <p:cNvSpPr>
            <a:spLocks noChangeArrowheads="1"/>
          </p:cNvSpPr>
          <p:nvPr/>
        </p:nvSpPr>
        <p:spPr bwMode="auto">
          <a:xfrm>
            <a:off x="6526212" y="580231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3</a:t>
            </a:r>
          </a:p>
        </p:txBody>
      </p:sp>
      <p:sp>
        <p:nvSpPr>
          <p:cNvPr id="90160" name="Rectangle 57"/>
          <p:cNvSpPr>
            <a:spLocks noChangeArrowheads="1"/>
          </p:cNvSpPr>
          <p:nvPr/>
        </p:nvSpPr>
        <p:spPr bwMode="auto">
          <a:xfrm>
            <a:off x="7116762" y="580231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4</a:t>
            </a:r>
          </a:p>
        </p:txBody>
      </p:sp>
      <p:sp>
        <p:nvSpPr>
          <p:cNvPr id="90161" name="Rectangle 58"/>
          <p:cNvSpPr>
            <a:spLocks noChangeArrowheads="1"/>
          </p:cNvSpPr>
          <p:nvPr/>
        </p:nvSpPr>
        <p:spPr bwMode="auto">
          <a:xfrm>
            <a:off x="6019800" y="6097587"/>
            <a:ext cx="1120775"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solidFill>
                  <a:srgbClr val="FE9B03"/>
                </a:solidFill>
                <a:latin typeface="Times New Roman" pitchFamily="18" charset="0"/>
              </a:rPr>
              <a:t>Years</a:t>
            </a:r>
          </a:p>
        </p:txBody>
      </p:sp>
      <p:sp>
        <p:nvSpPr>
          <p:cNvPr id="90162" name="Rectangle 59"/>
          <p:cNvSpPr>
            <a:spLocks noChangeArrowheads="1"/>
          </p:cNvSpPr>
          <p:nvPr/>
        </p:nvSpPr>
        <p:spPr bwMode="auto">
          <a:xfrm>
            <a:off x="2692400" y="6110287"/>
            <a:ext cx="1371600"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solidFill>
                  <a:srgbClr val="FE9B03"/>
                </a:solidFill>
                <a:latin typeface="Times New Roman" pitchFamily="18" charset="0"/>
              </a:rPr>
              <a:t>Months</a:t>
            </a:r>
          </a:p>
        </p:txBody>
      </p:sp>
      <p:sp>
        <p:nvSpPr>
          <p:cNvPr id="90163" name="Text Box 60"/>
          <p:cNvSpPr txBox="1">
            <a:spLocks noChangeArrowheads="1"/>
          </p:cNvSpPr>
          <p:nvPr/>
        </p:nvSpPr>
        <p:spPr bwMode="auto">
          <a:xfrm>
            <a:off x="2627312" y="2857500"/>
            <a:ext cx="1301750" cy="366712"/>
          </a:xfrm>
          <a:prstGeom prst="rect">
            <a:avLst/>
          </a:prstGeom>
          <a:noFill/>
          <a:ln w="12700">
            <a:noFill/>
            <a:miter lim="800000"/>
            <a:headEnd/>
            <a:tailEnd/>
          </a:ln>
        </p:spPr>
        <p:txBody>
          <a:bodyPr wrap="none">
            <a:spAutoFit/>
          </a:bodyPr>
          <a:lstStyle/>
          <a:p>
            <a:pPr eaLnBrk="0" hangingPunct="0"/>
            <a:r>
              <a:rPr lang="en-US" sz="1800" dirty="0">
                <a:latin typeface="Times New Roman" pitchFamily="18" charset="0"/>
              </a:rPr>
              <a:t>HCV RNA</a:t>
            </a:r>
            <a:r>
              <a:rPr lang="en-US" sz="1800" dirty="0">
                <a:solidFill>
                  <a:schemeClr val="tx1"/>
                </a:solidFill>
                <a:latin typeface="Times New Roman" pitchFamily="18" charset="0"/>
              </a:rPr>
              <a:t> </a:t>
            </a:r>
          </a:p>
        </p:txBody>
      </p:sp>
      <p:sp>
        <p:nvSpPr>
          <p:cNvPr id="90164" name="Line 61"/>
          <p:cNvSpPr>
            <a:spLocks noChangeShapeType="1"/>
          </p:cNvSpPr>
          <p:nvPr/>
        </p:nvSpPr>
        <p:spPr bwMode="auto">
          <a:xfrm>
            <a:off x="4459287" y="4678362"/>
            <a:ext cx="514350" cy="762000"/>
          </a:xfrm>
          <a:prstGeom prst="line">
            <a:avLst/>
          </a:prstGeom>
          <a:noFill/>
          <a:ln w="28575">
            <a:solidFill>
              <a:srgbClr val="FFFF00"/>
            </a:solidFill>
            <a:round/>
            <a:headEnd/>
            <a:tailEnd/>
          </a:ln>
        </p:spPr>
        <p:txBody>
          <a:bodyPr wrap="none" anchor="ctr"/>
          <a:lstStyle/>
          <a:p>
            <a:endParaRPr lang="en-US" dirty="0"/>
          </a:p>
        </p:txBody>
      </p:sp>
      <p:sp>
        <p:nvSpPr>
          <p:cNvPr id="90165" name="Line 62"/>
          <p:cNvSpPr>
            <a:spLocks noChangeShapeType="1"/>
          </p:cNvSpPr>
          <p:nvPr/>
        </p:nvSpPr>
        <p:spPr bwMode="auto">
          <a:xfrm>
            <a:off x="4954587" y="5440362"/>
            <a:ext cx="2438400" cy="0"/>
          </a:xfrm>
          <a:prstGeom prst="line">
            <a:avLst/>
          </a:prstGeom>
          <a:noFill/>
          <a:ln w="28575">
            <a:solidFill>
              <a:srgbClr val="FFFF00"/>
            </a:solidFill>
            <a:round/>
            <a:headEnd/>
            <a:tailEnd/>
          </a:ln>
        </p:spPr>
        <p:txBody>
          <a:bodyPr wrap="none" anchor="ctr"/>
          <a:lstStyle/>
          <a:p>
            <a:endParaRPr lang="en-US" dirty="0"/>
          </a:p>
        </p:txBody>
      </p:sp>
      <p:sp>
        <p:nvSpPr>
          <p:cNvPr id="90166" name="Line 63"/>
          <p:cNvSpPr>
            <a:spLocks noChangeShapeType="1"/>
          </p:cNvSpPr>
          <p:nvPr/>
        </p:nvSpPr>
        <p:spPr bwMode="auto">
          <a:xfrm flipV="1">
            <a:off x="1487487" y="1611312"/>
            <a:ext cx="0" cy="4152900"/>
          </a:xfrm>
          <a:prstGeom prst="line">
            <a:avLst/>
          </a:prstGeom>
          <a:noFill/>
          <a:ln w="9525">
            <a:solidFill>
              <a:srgbClr val="FFFFFF"/>
            </a:solidFill>
            <a:round/>
            <a:headEnd/>
            <a:tailEnd/>
          </a:ln>
        </p:spPr>
        <p:txBody>
          <a:bodyPr wrap="none" anchor="ctr"/>
          <a:lstStyle/>
          <a:p>
            <a:endParaRPr lang="en-US" dirty="0"/>
          </a:p>
        </p:txBody>
      </p:sp>
      <p:sp>
        <p:nvSpPr>
          <p:cNvPr id="90167" name="Freeform 64"/>
          <p:cNvSpPr>
            <a:spLocks/>
          </p:cNvSpPr>
          <p:nvPr/>
        </p:nvSpPr>
        <p:spPr bwMode="auto">
          <a:xfrm>
            <a:off x="2874962" y="2582862"/>
            <a:ext cx="144463" cy="360363"/>
          </a:xfrm>
          <a:custGeom>
            <a:avLst/>
            <a:gdLst>
              <a:gd name="T0" fmla="*/ 139381 w 199"/>
              <a:gd name="T1" fmla="*/ 2406 h 599"/>
              <a:gd name="T2" fmla="*/ 131396 w 199"/>
              <a:gd name="T3" fmla="*/ 6016 h 599"/>
              <a:gd name="T4" fmla="*/ 0 w 199"/>
              <a:gd name="T5" fmla="*/ 356753 h 599"/>
              <a:gd name="T6" fmla="*/ 12341 w 199"/>
              <a:gd name="T7" fmla="*/ 359761 h 599"/>
              <a:gd name="T8" fmla="*/ 143737 w 199"/>
              <a:gd name="T9" fmla="*/ 9626 h 599"/>
              <a:gd name="T10" fmla="*/ 134300 w 199"/>
              <a:gd name="T11" fmla="*/ 13235 h 599"/>
              <a:gd name="T12" fmla="*/ 139381 w 199"/>
              <a:gd name="T13" fmla="*/ 2406 h 599"/>
              <a:gd name="T14" fmla="*/ 132848 w 199"/>
              <a:gd name="T15" fmla="*/ 0 h 599"/>
              <a:gd name="T16" fmla="*/ 131396 w 199"/>
              <a:gd name="T17" fmla="*/ 6016 h 599"/>
              <a:gd name="T18" fmla="*/ 139381 w 199"/>
              <a:gd name="T19" fmla="*/ 2406 h 5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599"/>
              <a:gd name="T32" fmla="*/ 199 w 199"/>
              <a:gd name="T33" fmla="*/ 599 h 5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28575" cap="rnd" cmpd="sng">
            <a:solidFill>
              <a:srgbClr val="FFFF00"/>
            </a:solidFill>
            <a:prstDash val="solid"/>
            <a:round/>
            <a:headEnd type="none" w="med" len="med"/>
            <a:tailEnd type="none" w="med" len="med"/>
          </a:ln>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en-US" dirty="0"/>
          </a:p>
        </p:txBody>
      </p:sp>
      <p:sp>
        <p:nvSpPr>
          <p:cNvPr id="3076"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dirty="0"/>
          </a:p>
        </p:txBody>
      </p:sp>
      <p:sp>
        <p:nvSpPr>
          <p:cNvPr id="3078" name="Text Box 7"/>
          <p:cNvSpPr txBox="1">
            <a:spLocks noChangeArrowheads="1"/>
          </p:cNvSpPr>
          <p:nvPr/>
        </p:nvSpPr>
        <p:spPr bwMode="auto">
          <a:xfrm>
            <a:off x="2057400" y="304800"/>
            <a:ext cx="4876800" cy="641350"/>
          </a:xfrm>
          <a:prstGeom prst="rect">
            <a:avLst/>
          </a:prstGeom>
          <a:noFill/>
          <a:ln w="9525">
            <a:noFill/>
            <a:miter lim="800000"/>
            <a:headEnd/>
            <a:tailEnd/>
          </a:ln>
        </p:spPr>
        <p:txBody>
          <a:bodyPr>
            <a:spAutoFit/>
          </a:bodyPr>
          <a:lstStyle/>
          <a:p>
            <a:pPr>
              <a:spcBef>
                <a:spcPct val="50000"/>
              </a:spcBef>
            </a:pPr>
            <a:r>
              <a:rPr lang="en-US" sz="3600" dirty="0">
                <a:solidFill>
                  <a:srgbClr val="FFFF00"/>
                </a:solidFill>
              </a:rPr>
              <a:t>Hepatitis A Virus</a:t>
            </a:r>
          </a:p>
        </p:txBody>
      </p:sp>
      <p:sp>
        <p:nvSpPr>
          <p:cNvPr id="8" name="Line 3"/>
          <p:cNvSpPr>
            <a:spLocks noChangeShapeType="1"/>
          </p:cNvSpPr>
          <p:nvPr/>
        </p:nvSpPr>
        <p:spPr bwMode="auto">
          <a:xfrm>
            <a:off x="762000" y="990600"/>
            <a:ext cx="7696200" cy="0"/>
          </a:xfrm>
          <a:prstGeom prst="line">
            <a:avLst/>
          </a:prstGeom>
          <a:noFill/>
          <a:ln w="38100" cmpd="dbl">
            <a:solidFill>
              <a:srgbClr val="FF0000"/>
            </a:solidFill>
            <a:round/>
            <a:headEnd/>
            <a:tailEnd/>
          </a:ln>
        </p:spPr>
        <p:txBody>
          <a:bodyPr/>
          <a:lstStyle/>
          <a:p>
            <a:endParaRPr lang="en-US" dirty="0"/>
          </a:p>
        </p:txBody>
      </p:sp>
      <p:graphicFrame>
        <p:nvGraphicFramePr>
          <p:cNvPr id="29697" name="Object 5">
            <a:hlinkClick r:id="" action="ppaction://ole?verb=0"/>
          </p:cNvPr>
          <p:cNvGraphicFramePr>
            <a:graphicFrameLocks/>
          </p:cNvGraphicFramePr>
          <p:nvPr/>
        </p:nvGraphicFramePr>
        <p:xfrm>
          <a:off x="828675" y="1238250"/>
          <a:ext cx="7553325" cy="5238750"/>
        </p:xfrm>
        <a:graphic>
          <a:graphicData uri="http://schemas.openxmlformats.org/presentationml/2006/ole">
            <p:oleObj spid="_x0000_s29697" r:id="rId3" imgW="7551720" imgH="5236920" progId="">
              <p:embed/>
            </p:oleObj>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677987" y="2849562"/>
            <a:ext cx="4229100" cy="304800"/>
          </a:xfrm>
          <a:prstGeom prst="rect">
            <a:avLst/>
          </a:prstGeom>
          <a:solidFill>
            <a:srgbClr val="FF0000"/>
          </a:solidFill>
          <a:ln w="12700">
            <a:solidFill>
              <a:schemeClr val="tx1"/>
            </a:solidFill>
            <a:miter lim="800000"/>
            <a:headEnd/>
            <a:tailEnd/>
          </a:ln>
        </p:spPr>
        <p:txBody>
          <a:bodyPr wrap="none" anchor="ctr"/>
          <a:lstStyle/>
          <a:p>
            <a:endParaRPr lang="en-US" dirty="0"/>
          </a:p>
        </p:txBody>
      </p:sp>
      <p:sp>
        <p:nvSpPr>
          <p:cNvPr id="91139" name="Rectangle 3"/>
          <p:cNvSpPr>
            <a:spLocks noChangeArrowheads="1"/>
          </p:cNvSpPr>
          <p:nvPr/>
        </p:nvSpPr>
        <p:spPr bwMode="auto">
          <a:xfrm>
            <a:off x="-152400" y="76200"/>
            <a:ext cx="9525000" cy="1371600"/>
          </a:xfrm>
          <a:prstGeom prst="rect">
            <a:avLst/>
          </a:prstGeom>
          <a:noFill/>
          <a:ln w="12700">
            <a:noFill/>
            <a:miter lim="800000"/>
            <a:headEnd/>
            <a:tailEnd/>
          </a:ln>
        </p:spPr>
        <p:txBody>
          <a:bodyPr lIns="90488" tIns="44450" rIns="90488" bIns="44450" anchor="ctr"/>
          <a:lstStyle/>
          <a:p>
            <a:pPr eaLnBrk="0" hangingPunct="0">
              <a:lnSpc>
                <a:spcPct val="90000"/>
              </a:lnSpc>
            </a:pPr>
            <a:r>
              <a:rPr lang="en-US" sz="3200" dirty="0">
                <a:solidFill>
                  <a:srgbClr val="FAFD00"/>
                </a:solidFill>
              </a:rPr>
              <a:t>Serologic Pattern of Acute HCV Infection with Progression to Chronic Infection</a:t>
            </a:r>
            <a:endParaRPr lang="en-US" b="0" dirty="0">
              <a:solidFill>
                <a:srgbClr val="FE9B03"/>
              </a:solidFill>
            </a:endParaRPr>
          </a:p>
        </p:txBody>
      </p:sp>
      <p:sp>
        <p:nvSpPr>
          <p:cNvPr id="91140" name="Rectangle 4"/>
          <p:cNvSpPr>
            <a:spLocks noChangeArrowheads="1"/>
          </p:cNvSpPr>
          <p:nvPr/>
        </p:nvSpPr>
        <p:spPr bwMode="auto">
          <a:xfrm>
            <a:off x="0" y="952500"/>
            <a:ext cx="9525000" cy="762000"/>
          </a:xfrm>
          <a:prstGeom prst="rect">
            <a:avLst/>
          </a:prstGeom>
          <a:noFill/>
          <a:ln w="12700">
            <a:noFill/>
            <a:miter lim="800000"/>
            <a:headEnd/>
            <a:tailEnd/>
          </a:ln>
        </p:spPr>
        <p:txBody>
          <a:bodyPr lIns="90488" tIns="44450" rIns="90488" bIns="44450" anchor="ctr"/>
          <a:lstStyle/>
          <a:p>
            <a:pPr eaLnBrk="0" hangingPunct="0"/>
            <a:endParaRPr lang="en-US" b="0" dirty="0">
              <a:solidFill>
                <a:srgbClr val="FE9B03"/>
              </a:solidFill>
              <a:latin typeface="Times New Roman" pitchFamily="18" charset="0"/>
            </a:endParaRPr>
          </a:p>
        </p:txBody>
      </p:sp>
      <p:sp>
        <p:nvSpPr>
          <p:cNvPr id="91141" name="Freeform 5"/>
          <p:cNvSpPr>
            <a:spLocks/>
          </p:cNvSpPr>
          <p:nvPr/>
        </p:nvSpPr>
        <p:spPr bwMode="auto">
          <a:xfrm>
            <a:off x="1417637" y="5702300"/>
            <a:ext cx="12700" cy="101600"/>
          </a:xfrm>
          <a:custGeom>
            <a:avLst/>
            <a:gdLst>
              <a:gd name="T0" fmla="*/ 4762 w 8"/>
              <a:gd name="T1" fmla="*/ 0 h 64"/>
              <a:gd name="T2" fmla="*/ 0 w 8"/>
              <a:gd name="T3" fmla="*/ 0 h 64"/>
              <a:gd name="T4" fmla="*/ 0 w 8"/>
              <a:gd name="T5" fmla="*/ 100012 h 64"/>
              <a:gd name="T6" fmla="*/ 11112 w 8"/>
              <a:gd name="T7" fmla="*/ 100012 h 64"/>
              <a:gd name="T8" fmla="*/ 11112 w 8"/>
              <a:gd name="T9" fmla="*/ 0 h 64"/>
              <a:gd name="T10" fmla="*/ 4762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42" name="Freeform 6"/>
          <p:cNvSpPr>
            <a:spLocks/>
          </p:cNvSpPr>
          <p:nvPr/>
        </p:nvSpPr>
        <p:spPr bwMode="auto">
          <a:xfrm>
            <a:off x="1955800" y="5702300"/>
            <a:ext cx="12700" cy="101600"/>
          </a:xfrm>
          <a:custGeom>
            <a:avLst/>
            <a:gdLst>
              <a:gd name="T0" fmla="*/ 6350 w 8"/>
              <a:gd name="T1" fmla="*/ 0 h 64"/>
              <a:gd name="T2" fmla="*/ 0 w 8"/>
              <a:gd name="T3" fmla="*/ 0 h 64"/>
              <a:gd name="T4" fmla="*/ 0 w 8"/>
              <a:gd name="T5" fmla="*/ 100012 h 64"/>
              <a:gd name="T6" fmla="*/ 11112 w 8"/>
              <a:gd name="T7" fmla="*/ 100012 h 64"/>
              <a:gd name="T8" fmla="*/ 11112 w 8"/>
              <a:gd name="T9" fmla="*/ 0 h 64"/>
              <a:gd name="T10" fmla="*/ 6350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4" y="0"/>
                </a:moveTo>
                <a:lnTo>
                  <a:pt x="0" y="0"/>
                </a:lnTo>
                <a:lnTo>
                  <a:pt x="0" y="63"/>
                </a:lnTo>
                <a:lnTo>
                  <a:pt x="7" y="63"/>
                </a:lnTo>
                <a:lnTo>
                  <a:pt x="7" y="0"/>
                </a:lnTo>
                <a:lnTo>
                  <a:pt x="4"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43" name="Freeform 7"/>
          <p:cNvSpPr>
            <a:spLocks/>
          </p:cNvSpPr>
          <p:nvPr/>
        </p:nvSpPr>
        <p:spPr bwMode="auto">
          <a:xfrm>
            <a:off x="2552700" y="5702300"/>
            <a:ext cx="12700" cy="101600"/>
          </a:xfrm>
          <a:custGeom>
            <a:avLst/>
            <a:gdLst>
              <a:gd name="T0" fmla="*/ 4762 w 8"/>
              <a:gd name="T1" fmla="*/ 0 h 64"/>
              <a:gd name="T2" fmla="*/ 0 w 8"/>
              <a:gd name="T3" fmla="*/ 0 h 64"/>
              <a:gd name="T4" fmla="*/ 0 w 8"/>
              <a:gd name="T5" fmla="*/ 100012 h 64"/>
              <a:gd name="T6" fmla="*/ 11112 w 8"/>
              <a:gd name="T7" fmla="*/ 100012 h 64"/>
              <a:gd name="T8" fmla="*/ 11112 w 8"/>
              <a:gd name="T9" fmla="*/ 0 h 64"/>
              <a:gd name="T10" fmla="*/ 4762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44" name="Freeform 8"/>
          <p:cNvSpPr>
            <a:spLocks/>
          </p:cNvSpPr>
          <p:nvPr/>
        </p:nvSpPr>
        <p:spPr bwMode="auto">
          <a:xfrm>
            <a:off x="3135312" y="5702300"/>
            <a:ext cx="12700" cy="101600"/>
          </a:xfrm>
          <a:custGeom>
            <a:avLst/>
            <a:gdLst>
              <a:gd name="T0" fmla="*/ 6350 w 8"/>
              <a:gd name="T1" fmla="*/ 0 h 64"/>
              <a:gd name="T2" fmla="*/ 0 w 8"/>
              <a:gd name="T3" fmla="*/ 0 h 64"/>
              <a:gd name="T4" fmla="*/ 0 w 8"/>
              <a:gd name="T5" fmla="*/ 100012 h 64"/>
              <a:gd name="T6" fmla="*/ 11112 w 8"/>
              <a:gd name="T7" fmla="*/ 100012 h 64"/>
              <a:gd name="T8" fmla="*/ 11112 w 8"/>
              <a:gd name="T9" fmla="*/ 0 h 64"/>
              <a:gd name="T10" fmla="*/ 6350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4" y="0"/>
                </a:moveTo>
                <a:lnTo>
                  <a:pt x="0" y="0"/>
                </a:lnTo>
                <a:lnTo>
                  <a:pt x="0" y="63"/>
                </a:lnTo>
                <a:lnTo>
                  <a:pt x="7" y="63"/>
                </a:lnTo>
                <a:lnTo>
                  <a:pt x="7" y="0"/>
                </a:lnTo>
                <a:lnTo>
                  <a:pt x="4"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45" name="Freeform 9"/>
          <p:cNvSpPr>
            <a:spLocks/>
          </p:cNvSpPr>
          <p:nvPr/>
        </p:nvSpPr>
        <p:spPr bwMode="auto">
          <a:xfrm>
            <a:off x="3730625" y="5702300"/>
            <a:ext cx="12700" cy="101600"/>
          </a:xfrm>
          <a:custGeom>
            <a:avLst/>
            <a:gdLst>
              <a:gd name="T0" fmla="*/ 4762 w 8"/>
              <a:gd name="T1" fmla="*/ 0 h 64"/>
              <a:gd name="T2" fmla="*/ 0 w 8"/>
              <a:gd name="T3" fmla="*/ 0 h 64"/>
              <a:gd name="T4" fmla="*/ 0 w 8"/>
              <a:gd name="T5" fmla="*/ 100012 h 64"/>
              <a:gd name="T6" fmla="*/ 11112 w 8"/>
              <a:gd name="T7" fmla="*/ 100012 h 64"/>
              <a:gd name="T8" fmla="*/ 11112 w 8"/>
              <a:gd name="T9" fmla="*/ 0 h 64"/>
              <a:gd name="T10" fmla="*/ 4762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46" name="Freeform 10"/>
          <p:cNvSpPr>
            <a:spLocks/>
          </p:cNvSpPr>
          <p:nvPr/>
        </p:nvSpPr>
        <p:spPr bwMode="auto">
          <a:xfrm>
            <a:off x="4314825" y="5702300"/>
            <a:ext cx="12700" cy="101600"/>
          </a:xfrm>
          <a:custGeom>
            <a:avLst/>
            <a:gdLst>
              <a:gd name="T0" fmla="*/ 4762 w 8"/>
              <a:gd name="T1" fmla="*/ 0 h 64"/>
              <a:gd name="T2" fmla="*/ 0 w 8"/>
              <a:gd name="T3" fmla="*/ 0 h 64"/>
              <a:gd name="T4" fmla="*/ 0 w 8"/>
              <a:gd name="T5" fmla="*/ 100012 h 64"/>
              <a:gd name="T6" fmla="*/ 11112 w 8"/>
              <a:gd name="T7" fmla="*/ 100012 h 64"/>
              <a:gd name="T8" fmla="*/ 11112 w 8"/>
              <a:gd name="T9" fmla="*/ 0 h 64"/>
              <a:gd name="T10" fmla="*/ 4762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47" name="Freeform 11"/>
          <p:cNvSpPr>
            <a:spLocks/>
          </p:cNvSpPr>
          <p:nvPr/>
        </p:nvSpPr>
        <p:spPr bwMode="auto">
          <a:xfrm>
            <a:off x="1427162" y="5281612"/>
            <a:ext cx="6249988" cy="401638"/>
          </a:xfrm>
          <a:custGeom>
            <a:avLst/>
            <a:gdLst>
              <a:gd name="T0" fmla="*/ 0 w 3937"/>
              <a:gd name="T1" fmla="*/ 400050 h 253"/>
              <a:gd name="T2" fmla="*/ 6248401 w 3937"/>
              <a:gd name="T3" fmla="*/ 400050 h 253"/>
              <a:gd name="T4" fmla="*/ 6248401 w 3937"/>
              <a:gd name="T5" fmla="*/ 0 h 253"/>
              <a:gd name="T6" fmla="*/ 0 w 3937"/>
              <a:gd name="T7" fmla="*/ 0 h 253"/>
              <a:gd name="T8" fmla="*/ 0 w 3937"/>
              <a:gd name="T9" fmla="*/ 400050 h 253"/>
              <a:gd name="T10" fmla="*/ 0 60000 65536"/>
              <a:gd name="T11" fmla="*/ 0 60000 65536"/>
              <a:gd name="T12" fmla="*/ 0 60000 65536"/>
              <a:gd name="T13" fmla="*/ 0 60000 65536"/>
              <a:gd name="T14" fmla="*/ 0 60000 65536"/>
              <a:gd name="T15" fmla="*/ 0 w 3937"/>
              <a:gd name="T16" fmla="*/ 0 h 253"/>
              <a:gd name="T17" fmla="*/ 3937 w 3937"/>
              <a:gd name="T18" fmla="*/ 253 h 253"/>
            </a:gdLst>
            <a:ahLst/>
            <a:cxnLst>
              <a:cxn ang="T10">
                <a:pos x="T0" y="T1"/>
              </a:cxn>
              <a:cxn ang="T11">
                <a:pos x="T2" y="T3"/>
              </a:cxn>
              <a:cxn ang="T12">
                <a:pos x="T4" y="T5"/>
              </a:cxn>
              <a:cxn ang="T13">
                <a:pos x="T6" y="T7"/>
              </a:cxn>
              <a:cxn ang="T14">
                <a:pos x="T8" y="T9"/>
              </a:cxn>
            </a:cxnLst>
            <a:rect l="T15" t="T16" r="T17" b="T18"/>
            <a:pathLst>
              <a:path w="3937" h="253">
                <a:moveTo>
                  <a:pt x="0" y="252"/>
                </a:moveTo>
                <a:lnTo>
                  <a:pt x="3936" y="252"/>
                </a:lnTo>
                <a:lnTo>
                  <a:pt x="3936" y="0"/>
                </a:lnTo>
                <a:lnTo>
                  <a:pt x="0" y="0"/>
                </a:lnTo>
                <a:lnTo>
                  <a:pt x="0" y="252"/>
                </a:lnTo>
              </a:path>
            </a:pathLst>
          </a:custGeom>
          <a:solidFill>
            <a:srgbClr val="7F7FFF"/>
          </a:solidFill>
          <a:ln w="12700" cap="rnd" cmpd="sng">
            <a:noFill/>
            <a:prstDash val="solid"/>
            <a:round/>
            <a:headEnd type="none" w="med" len="med"/>
            <a:tailEnd type="none" w="med" len="med"/>
          </a:ln>
        </p:spPr>
        <p:txBody>
          <a:bodyPr/>
          <a:lstStyle/>
          <a:p>
            <a:endParaRPr lang="en-US" dirty="0"/>
          </a:p>
        </p:txBody>
      </p:sp>
      <p:sp>
        <p:nvSpPr>
          <p:cNvPr id="91148" name="Freeform 12"/>
          <p:cNvSpPr>
            <a:spLocks/>
          </p:cNvSpPr>
          <p:nvPr/>
        </p:nvSpPr>
        <p:spPr bwMode="auto">
          <a:xfrm>
            <a:off x="1408112" y="1265237"/>
            <a:ext cx="12700" cy="4438650"/>
          </a:xfrm>
          <a:custGeom>
            <a:avLst/>
            <a:gdLst>
              <a:gd name="T0" fmla="*/ 4762 w 8"/>
              <a:gd name="T1" fmla="*/ 4416425 h 2796"/>
              <a:gd name="T2" fmla="*/ 11112 w 8"/>
              <a:gd name="T3" fmla="*/ 4427538 h 2796"/>
              <a:gd name="T4" fmla="*/ 11112 w 8"/>
              <a:gd name="T5" fmla="*/ 0 h 2796"/>
              <a:gd name="T6" fmla="*/ 0 w 8"/>
              <a:gd name="T7" fmla="*/ 0 h 2796"/>
              <a:gd name="T8" fmla="*/ 0 w 8"/>
              <a:gd name="T9" fmla="*/ 4427538 h 2796"/>
              <a:gd name="T10" fmla="*/ 4762 w 8"/>
              <a:gd name="T11" fmla="*/ 4437063 h 2796"/>
              <a:gd name="T12" fmla="*/ 0 w 8"/>
              <a:gd name="T13" fmla="*/ 4427538 h 2796"/>
              <a:gd name="T14" fmla="*/ 0 w 8"/>
              <a:gd name="T15" fmla="*/ 4437063 h 2796"/>
              <a:gd name="T16" fmla="*/ 4762 w 8"/>
              <a:gd name="T17" fmla="*/ 4437063 h 2796"/>
              <a:gd name="T18" fmla="*/ 4762 w 8"/>
              <a:gd name="T19" fmla="*/ 4416425 h 27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796"/>
              <a:gd name="T32" fmla="*/ 8 w 8"/>
              <a:gd name="T33" fmla="*/ 2796 h 27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796">
                <a:moveTo>
                  <a:pt x="3" y="2782"/>
                </a:moveTo>
                <a:lnTo>
                  <a:pt x="7" y="2789"/>
                </a:lnTo>
                <a:lnTo>
                  <a:pt x="7" y="0"/>
                </a:lnTo>
                <a:lnTo>
                  <a:pt x="0" y="0"/>
                </a:lnTo>
                <a:lnTo>
                  <a:pt x="0" y="2789"/>
                </a:lnTo>
                <a:lnTo>
                  <a:pt x="3" y="2795"/>
                </a:lnTo>
                <a:lnTo>
                  <a:pt x="0" y="2789"/>
                </a:lnTo>
                <a:lnTo>
                  <a:pt x="0" y="2795"/>
                </a:lnTo>
                <a:lnTo>
                  <a:pt x="3" y="2795"/>
                </a:lnTo>
                <a:lnTo>
                  <a:pt x="3" y="2782"/>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49" name="Freeform 13"/>
          <p:cNvSpPr>
            <a:spLocks/>
          </p:cNvSpPr>
          <p:nvPr/>
        </p:nvSpPr>
        <p:spPr bwMode="auto">
          <a:xfrm>
            <a:off x="1417637" y="5691187"/>
            <a:ext cx="6254750" cy="12700"/>
          </a:xfrm>
          <a:custGeom>
            <a:avLst/>
            <a:gdLst>
              <a:gd name="T0" fmla="*/ 6253163 w 3940"/>
              <a:gd name="T1" fmla="*/ 6350 h 8"/>
              <a:gd name="T2" fmla="*/ 6253163 w 3940"/>
              <a:gd name="T3" fmla="*/ 0 h 8"/>
              <a:gd name="T4" fmla="*/ 0 w 3940"/>
              <a:gd name="T5" fmla="*/ 0 h 8"/>
              <a:gd name="T6" fmla="*/ 0 w 3940"/>
              <a:gd name="T7" fmla="*/ 11112 h 8"/>
              <a:gd name="T8" fmla="*/ 6253163 w 3940"/>
              <a:gd name="T9" fmla="*/ 11112 h 8"/>
              <a:gd name="T10" fmla="*/ 6253163 w 3940"/>
              <a:gd name="T11" fmla="*/ 6350 h 8"/>
              <a:gd name="T12" fmla="*/ 0 60000 65536"/>
              <a:gd name="T13" fmla="*/ 0 60000 65536"/>
              <a:gd name="T14" fmla="*/ 0 60000 65536"/>
              <a:gd name="T15" fmla="*/ 0 60000 65536"/>
              <a:gd name="T16" fmla="*/ 0 60000 65536"/>
              <a:gd name="T17" fmla="*/ 0 60000 65536"/>
              <a:gd name="T18" fmla="*/ 0 w 3940"/>
              <a:gd name="T19" fmla="*/ 0 h 8"/>
              <a:gd name="T20" fmla="*/ 3940 w 39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3940" h="8">
                <a:moveTo>
                  <a:pt x="3939" y="4"/>
                </a:moveTo>
                <a:lnTo>
                  <a:pt x="3939" y="0"/>
                </a:lnTo>
                <a:lnTo>
                  <a:pt x="0" y="0"/>
                </a:lnTo>
                <a:lnTo>
                  <a:pt x="0" y="7"/>
                </a:lnTo>
                <a:lnTo>
                  <a:pt x="3939" y="7"/>
                </a:lnTo>
                <a:lnTo>
                  <a:pt x="3939" y="4"/>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50" name="Freeform 14"/>
          <p:cNvSpPr>
            <a:spLocks/>
          </p:cNvSpPr>
          <p:nvPr/>
        </p:nvSpPr>
        <p:spPr bwMode="auto">
          <a:xfrm>
            <a:off x="4903787" y="5697537"/>
            <a:ext cx="12700" cy="100013"/>
          </a:xfrm>
          <a:custGeom>
            <a:avLst/>
            <a:gdLst>
              <a:gd name="T0" fmla="*/ 4762 w 8"/>
              <a:gd name="T1" fmla="*/ 0 h 63"/>
              <a:gd name="T2" fmla="*/ 0 w 8"/>
              <a:gd name="T3" fmla="*/ 0 h 63"/>
              <a:gd name="T4" fmla="*/ 0 w 8"/>
              <a:gd name="T5" fmla="*/ 98425 h 63"/>
              <a:gd name="T6" fmla="*/ 11112 w 8"/>
              <a:gd name="T7" fmla="*/ 98425 h 63"/>
              <a:gd name="T8" fmla="*/ 11112 w 8"/>
              <a:gd name="T9" fmla="*/ 0 h 63"/>
              <a:gd name="T10" fmla="*/ 4762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3" y="0"/>
                </a:moveTo>
                <a:lnTo>
                  <a:pt x="0" y="0"/>
                </a:lnTo>
                <a:lnTo>
                  <a:pt x="0" y="62"/>
                </a:lnTo>
                <a:lnTo>
                  <a:pt x="7" y="62"/>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51" name="Freeform 15"/>
          <p:cNvSpPr>
            <a:spLocks/>
          </p:cNvSpPr>
          <p:nvPr/>
        </p:nvSpPr>
        <p:spPr bwMode="auto">
          <a:xfrm>
            <a:off x="5492750" y="5697537"/>
            <a:ext cx="11112" cy="100013"/>
          </a:xfrm>
          <a:custGeom>
            <a:avLst/>
            <a:gdLst>
              <a:gd name="T0" fmla="*/ 4762 w 7"/>
              <a:gd name="T1" fmla="*/ 0 h 63"/>
              <a:gd name="T2" fmla="*/ 0 w 7"/>
              <a:gd name="T3" fmla="*/ 0 h 63"/>
              <a:gd name="T4" fmla="*/ 0 w 7"/>
              <a:gd name="T5" fmla="*/ 98425 h 63"/>
              <a:gd name="T6" fmla="*/ 9525 w 7"/>
              <a:gd name="T7" fmla="*/ 98425 h 63"/>
              <a:gd name="T8" fmla="*/ 9525 w 7"/>
              <a:gd name="T9" fmla="*/ 0 h 63"/>
              <a:gd name="T10" fmla="*/ 4762 w 7"/>
              <a:gd name="T11" fmla="*/ 0 h 63"/>
              <a:gd name="T12" fmla="*/ 0 60000 65536"/>
              <a:gd name="T13" fmla="*/ 0 60000 65536"/>
              <a:gd name="T14" fmla="*/ 0 60000 65536"/>
              <a:gd name="T15" fmla="*/ 0 60000 65536"/>
              <a:gd name="T16" fmla="*/ 0 60000 65536"/>
              <a:gd name="T17" fmla="*/ 0 60000 65536"/>
              <a:gd name="T18" fmla="*/ 0 w 7"/>
              <a:gd name="T19" fmla="*/ 0 h 63"/>
              <a:gd name="T20" fmla="*/ 7 w 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 h="63">
                <a:moveTo>
                  <a:pt x="3" y="0"/>
                </a:moveTo>
                <a:lnTo>
                  <a:pt x="0" y="0"/>
                </a:lnTo>
                <a:lnTo>
                  <a:pt x="0" y="62"/>
                </a:lnTo>
                <a:lnTo>
                  <a:pt x="6" y="62"/>
                </a:lnTo>
                <a:lnTo>
                  <a:pt x="6"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52" name="Freeform 16"/>
          <p:cNvSpPr>
            <a:spLocks/>
          </p:cNvSpPr>
          <p:nvPr/>
        </p:nvSpPr>
        <p:spPr bwMode="auto">
          <a:xfrm>
            <a:off x="6048375" y="5697537"/>
            <a:ext cx="11112" cy="100013"/>
          </a:xfrm>
          <a:custGeom>
            <a:avLst/>
            <a:gdLst>
              <a:gd name="T0" fmla="*/ 4762 w 7"/>
              <a:gd name="T1" fmla="*/ 0 h 63"/>
              <a:gd name="T2" fmla="*/ 0 w 7"/>
              <a:gd name="T3" fmla="*/ 0 h 63"/>
              <a:gd name="T4" fmla="*/ 0 w 7"/>
              <a:gd name="T5" fmla="*/ 98425 h 63"/>
              <a:gd name="T6" fmla="*/ 9525 w 7"/>
              <a:gd name="T7" fmla="*/ 98425 h 63"/>
              <a:gd name="T8" fmla="*/ 9525 w 7"/>
              <a:gd name="T9" fmla="*/ 0 h 63"/>
              <a:gd name="T10" fmla="*/ 4762 w 7"/>
              <a:gd name="T11" fmla="*/ 0 h 63"/>
              <a:gd name="T12" fmla="*/ 0 60000 65536"/>
              <a:gd name="T13" fmla="*/ 0 60000 65536"/>
              <a:gd name="T14" fmla="*/ 0 60000 65536"/>
              <a:gd name="T15" fmla="*/ 0 60000 65536"/>
              <a:gd name="T16" fmla="*/ 0 60000 65536"/>
              <a:gd name="T17" fmla="*/ 0 60000 65536"/>
              <a:gd name="T18" fmla="*/ 0 w 7"/>
              <a:gd name="T19" fmla="*/ 0 h 63"/>
              <a:gd name="T20" fmla="*/ 7 w 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 h="63">
                <a:moveTo>
                  <a:pt x="3" y="0"/>
                </a:moveTo>
                <a:lnTo>
                  <a:pt x="0" y="0"/>
                </a:lnTo>
                <a:lnTo>
                  <a:pt x="0" y="62"/>
                </a:lnTo>
                <a:lnTo>
                  <a:pt x="6" y="62"/>
                </a:lnTo>
                <a:lnTo>
                  <a:pt x="6"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53" name="Freeform 17"/>
          <p:cNvSpPr>
            <a:spLocks/>
          </p:cNvSpPr>
          <p:nvPr/>
        </p:nvSpPr>
        <p:spPr bwMode="auto">
          <a:xfrm>
            <a:off x="6637337" y="5697537"/>
            <a:ext cx="12700" cy="100013"/>
          </a:xfrm>
          <a:custGeom>
            <a:avLst/>
            <a:gdLst>
              <a:gd name="T0" fmla="*/ 4762 w 8"/>
              <a:gd name="T1" fmla="*/ 0 h 63"/>
              <a:gd name="T2" fmla="*/ 0 w 8"/>
              <a:gd name="T3" fmla="*/ 0 h 63"/>
              <a:gd name="T4" fmla="*/ 0 w 8"/>
              <a:gd name="T5" fmla="*/ 98425 h 63"/>
              <a:gd name="T6" fmla="*/ 11112 w 8"/>
              <a:gd name="T7" fmla="*/ 98425 h 63"/>
              <a:gd name="T8" fmla="*/ 11112 w 8"/>
              <a:gd name="T9" fmla="*/ 0 h 63"/>
              <a:gd name="T10" fmla="*/ 4762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3" y="0"/>
                </a:moveTo>
                <a:lnTo>
                  <a:pt x="0" y="0"/>
                </a:lnTo>
                <a:lnTo>
                  <a:pt x="0" y="62"/>
                </a:lnTo>
                <a:lnTo>
                  <a:pt x="7" y="62"/>
                </a:lnTo>
                <a:lnTo>
                  <a:pt x="7" y="0"/>
                </a:lnTo>
                <a:lnTo>
                  <a:pt x="3" y="0"/>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54" name="Freeform 18"/>
          <p:cNvSpPr>
            <a:spLocks/>
          </p:cNvSpPr>
          <p:nvPr/>
        </p:nvSpPr>
        <p:spPr bwMode="auto">
          <a:xfrm>
            <a:off x="7224712" y="5697537"/>
            <a:ext cx="12700" cy="100013"/>
          </a:xfrm>
          <a:custGeom>
            <a:avLst/>
            <a:gdLst>
              <a:gd name="T0" fmla="*/ 6350 w 8"/>
              <a:gd name="T1" fmla="*/ 0 h 63"/>
              <a:gd name="T2" fmla="*/ 0 w 8"/>
              <a:gd name="T3" fmla="*/ 0 h 63"/>
              <a:gd name="T4" fmla="*/ 0 w 8"/>
              <a:gd name="T5" fmla="*/ 98425 h 63"/>
              <a:gd name="T6" fmla="*/ 11112 w 8"/>
              <a:gd name="T7" fmla="*/ 98425 h 63"/>
              <a:gd name="T8" fmla="*/ 11112 w 8"/>
              <a:gd name="T9" fmla="*/ 0 h 63"/>
              <a:gd name="T10" fmla="*/ 6350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4" y="0"/>
                </a:moveTo>
                <a:lnTo>
                  <a:pt x="0" y="0"/>
                </a:lnTo>
                <a:lnTo>
                  <a:pt x="0" y="62"/>
                </a:lnTo>
                <a:lnTo>
                  <a:pt x="7" y="62"/>
                </a:lnTo>
                <a:lnTo>
                  <a:pt x="7" y="0"/>
                </a:lnTo>
                <a:lnTo>
                  <a:pt x="4" y="0"/>
                </a:lnTo>
              </a:path>
            </a:pathLst>
          </a:custGeom>
          <a:solidFill>
            <a:srgbClr val="FFFFFF"/>
          </a:solidFill>
          <a:ln w="12700" cap="rnd" cmpd="sng">
            <a:noFill/>
            <a:prstDash val="solid"/>
            <a:round/>
            <a:headEnd type="none" w="med" len="med"/>
            <a:tailEnd type="none" w="med" len="med"/>
          </a:ln>
        </p:spPr>
        <p:txBody>
          <a:bodyPr/>
          <a:lstStyle/>
          <a:p>
            <a:endParaRPr lang="en-US" dirty="0"/>
          </a:p>
        </p:txBody>
      </p:sp>
      <p:grpSp>
        <p:nvGrpSpPr>
          <p:cNvPr id="91155" name="Group 19"/>
          <p:cNvGrpSpPr>
            <a:grpSpLocks/>
          </p:cNvGrpSpPr>
          <p:nvPr/>
        </p:nvGrpSpPr>
        <p:grpSpPr bwMode="auto">
          <a:xfrm>
            <a:off x="1455737" y="2582862"/>
            <a:ext cx="5607050" cy="2873375"/>
            <a:chOff x="1204" y="1464"/>
            <a:chExt cx="3532" cy="1810"/>
          </a:xfrm>
        </p:grpSpPr>
        <p:sp>
          <p:nvSpPr>
            <p:cNvPr id="91192" name="Freeform 20"/>
            <p:cNvSpPr>
              <a:spLocks/>
            </p:cNvSpPr>
            <p:nvPr/>
          </p:nvSpPr>
          <p:spPr bwMode="auto">
            <a:xfrm>
              <a:off x="1204" y="3136"/>
              <a:ext cx="206" cy="138"/>
            </a:xfrm>
            <a:custGeom>
              <a:avLst/>
              <a:gdLst>
                <a:gd name="T0" fmla="*/ 195 w 206"/>
                <a:gd name="T1" fmla="*/ 0 h 138"/>
                <a:gd name="T2" fmla="*/ 195 w 206"/>
                <a:gd name="T3" fmla="*/ 1 h 138"/>
                <a:gd name="T4" fmla="*/ 0 w 206"/>
                <a:gd name="T5" fmla="*/ 122 h 138"/>
                <a:gd name="T6" fmla="*/ 10 w 206"/>
                <a:gd name="T7" fmla="*/ 137 h 138"/>
                <a:gd name="T8" fmla="*/ 205 w 206"/>
                <a:gd name="T9" fmla="*/ 16 h 138"/>
                <a:gd name="T10" fmla="*/ 205 w 206"/>
                <a:gd name="T11" fmla="*/ 17 h 138"/>
                <a:gd name="T12" fmla="*/ 195 w 206"/>
                <a:gd name="T13" fmla="*/ 0 h 138"/>
                <a:gd name="T14" fmla="*/ 195 w 206"/>
                <a:gd name="T15" fmla="*/ 1 h 138"/>
                <a:gd name="T16" fmla="*/ 195 w 206"/>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38"/>
                <a:gd name="T29" fmla="*/ 206 w 206"/>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38">
                  <a:moveTo>
                    <a:pt x="195" y="0"/>
                  </a:moveTo>
                  <a:lnTo>
                    <a:pt x="195" y="1"/>
                  </a:lnTo>
                  <a:lnTo>
                    <a:pt x="0" y="122"/>
                  </a:lnTo>
                  <a:lnTo>
                    <a:pt x="10" y="137"/>
                  </a:lnTo>
                  <a:lnTo>
                    <a:pt x="205" y="16"/>
                  </a:lnTo>
                  <a:lnTo>
                    <a:pt x="205" y="17"/>
                  </a:lnTo>
                  <a:lnTo>
                    <a:pt x="195" y="0"/>
                  </a:lnTo>
                  <a:lnTo>
                    <a:pt x="195" y="1"/>
                  </a:lnTo>
                  <a:lnTo>
                    <a:pt x="195" y="0"/>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193" name="Freeform 21"/>
            <p:cNvSpPr>
              <a:spLocks/>
            </p:cNvSpPr>
            <p:nvPr/>
          </p:nvSpPr>
          <p:spPr bwMode="auto">
            <a:xfrm>
              <a:off x="1405" y="3033"/>
              <a:ext cx="208" cy="116"/>
            </a:xfrm>
            <a:custGeom>
              <a:avLst/>
              <a:gdLst>
                <a:gd name="T0" fmla="*/ 189 w 208"/>
                <a:gd name="T1" fmla="*/ 6 h 116"/>
                <a:gd name="T2" fmla="*/ 193 w 208"/>
                <a:gd name="T3" fmla="*/ 0 h 116"/>
                <a:gd name="T4" fmla="*/ 0 w 208"/>
                <a:gd name="T5" fmla="*/ 98 h 116"/>
                <a:gd name="T6" fmla="*/ 10 w 208"/>
                <a:gd name="T7" fmla="*/ 115 h 116"/>
                <a:gd name="T8" fmla="*/ 202 w 208"/>
                <a:gd name="T9" fmla="*/ 16 h 116"/>
                <a:gd name="T10" fmla="*/ 207 w 208"/>
                <a:gd name="T11" fmla="*/ 10 h 116"/>
                <a:gd name="T12" fmla="*/ 202 w 208"/>
                <a:gd name="T13" fmla="*/ 16 h 116"/>
                <a:gd name="T14" fmla="*/ 205 w 208"/>
                <a:gd name="T15" fmla="*/ 15 h 116"/>
                <a:gd name="T16" fmla="*/ 207 w 208"/>
                <a:gd name="T17" fmla="*/ 10 h 116"/>
                <a:gd name="T18" fmla="*/ 189 w 208"/>
                <a:gd name="T19" fmla="*/ 6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6"/>
                <a:gd name="T32" fmla="*/ 208 w 208"/>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6">
                  <a:moveTo>
                    <a:pt x="189" y="6"/>
                  </a:moveTo>
                  <a:lnTo>
                    <a:pt x="193" y="0"/>
                  </a:lnTo>
                  <a:lnTo>
                    <a:pt x="0" y="98"/>
                  </a:lnTo>
                  <a:lnTo>
                    <a:pt x="10" y="115"/>
                  </a:lnTo>
                  <a:lnTo>
                    <a:pt x="202" y="16"/>
                  </a:lnTo>
                  <a:lnTo>
                    <a:pt x="207" y="10"/>
                  </a:lnTo>
                  <a:lnTo>
                    <a:pt x="202" y="16"/>
                  </a:lnTo>
                  <a:lnTo>
                    <a:pt x="205" y="15"/>
                  </a:lnTo>
                  <a:lnTo>
                    <a:pt x="207" y="10"/>
                  </a:lnTo>
                  <a:lnTo>
                    <a:pt x="189" y="6"/>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194" name="Freeform 22"/>
            <p:cNvSpPr>
              <a:spLocks/>
            </p:cNvSpPr>
            <p:nvPr/>
          </p:nvSpPr>
          <p:spPr bwMode="auto">
            <a:xfrm>
              <a:off x="1599" y="2487"/>
              <a:ext cx="187" cy="552"/>
            </a:xfrm>
            <a:custGeom>
              <a:avLst/>
              <a:gdLst>
                <a:gd name="T0" fmla="*/ 169 w 187"/>
                <a:gd name="T1" fmla="*/ 0 h 552"/>
                <a:gd name="T2" fmla="*/ 168 w 187"/>
                <a:gd name="T3" fmla="*/ 1 h 552"/>
                <a:gd name="T4" fmla="*/ 0 w 187"/>
                <a:gd name="T5" fmla="*/ 546 h 552"/>
                <a:gd name="T6" fmla="*/ 18 w 187"/>
                <a:gd name="T7" fmla="*/ 551 h 552"/>
                <a:gd name="T8" fmla="*/ 186 w 187"/>
                <a:gd name="T9" fmla="*/ 7 h 552"/>
                <a:gd name="T10" fmla="*/ 185 w 187"/>
                <a:gd name="T11" fmla="*/ 8 h 552"/>
                <a:gd name="T12" fmla="*/ 169 w 187"/>
                <a:gd name="T13" fmla="*/ 0 h 552"/>
                <a:gd name="T14" fmla="*/ 168 w 187"/>
                <a:gd name="T15" fmla="*/ 1 h 552"/>
                <a:gd name="T16" fmla="*/ 169 w 187"/>
                <a:gd name="T17" fmla="*/ 0 h 5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552"/>
                <a:gd name="T29" fmla="*/ 187 w 187"/>
                <a:gd name="T30" fmla="*/ 552 h 5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552">
                  <a:moveTo>
                    <a:pt x="169" y="0"/>
                  </a:moveTo>
                  <a:lnTo>
                    <a:pt x="168" y="1"/>
                  </a:lnTo>
                  <a:lnTo>
                    <a:pt x="0" y="546"/>
                  </a:lnTo>
                  <a:lnTo>
                    <a:pt x="18" y="551"/>
                  </a:lnTo>
                  <a:lnTo>
                    <a:pt x="186" y="7"/>
                  </a:lnTo>
                  <a:lnTo>
                    <a:pt x="185" y="8"/>
                  </a:lnTo>
                  <a:lnTo>
                    <a:pt x="169" y="0"/>
                  </a:lnTo>
                  <a:lnTo>
                    <a:pt x="168" y="1"/>
                  </a:lnTo>
                  <a:lnTo>
                    <a:pt x="169" y="0"/>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195" name="Freeform 23"/>
            <p:cNvSpPr>
              <a:spLocks/>
            </p:cNvSpPr>
            <p:nvPr/>
          </p:nvSpPr>
          <p:spPr bwMode="auto">
            <a:xfrm>
              <a:off x="1773" y="2062"/>
              <a:ext cx="182" cy="428"/>
            </a:xfrm>
            <a:custGeom>
              <a:avLst/>
              <a:gdLst>
                <a:gd name="T0" fmla="*/ 164 w 182"/>
                <a:gd name="T1" fmla="*/ 1 h 428"/>
                <a:gd name="T2" fmla="*/ 164 w 182"/>
                <a:gd name="T3" fmla="*/ 0 h 428"/>
                <a:gd name="T4" fmla="*/ 0 w 182"/>
                <a:gd name="T5" fmla="*/ 419 h 428"/>
                <a:gd name="T6" fmla="*/ 16 w 182"/>
                <a:gd name="T7" fmla="*/ 427 h 428"/>
                <a:gd name="T8" fmla="*/ 181 w 182"/>
                <a:gd name="T9" fmla="*/ 7 h 428"/>
                <a:gd name="T10" fmla="*/ 181 w 182"/>
                <a:gd name="T11" fmla="*/ 6 h 428"/>
                <a:gd name="T12" fmla="*/ 181 w 182"/>
                <a:gd name="T13" fmla="*/ 7 h 428"/>
                <a:gd name="T14" fmla="*/ 181 w 182"/>
                <a:gd name="T15" fmla="*/ 6 h 428"/>
                <a:gd name="T16" fmla="*/ 164 w 182"/>
                <a:gd name="T17" fmla="*/ 1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28"/>
                <a:gd name="T29" fmla="*/ 182 w 18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28">
                  <a:moveTo>
                    <a:pt x="164" y="1"/>
                  </a:moveTo>
                  <a:lnTo>
                    <a:pt x="164" y="0"/>
                  </a:lnTo>
                  <a:lnTo>
                    <a:pt x="0" y="419"/>
                  </a:lnTo>
                  <a:lnTo>
                    <a:pt x="16" y="427"/>
                  </a:lnTo>
                  <a:lnTo>
                    <a:pt x="181" y="7"/>
                  </a:lnTo>
                  <a:lnTo>
                    <a:pt x="181" y="6"/>
                  </a:lnTo>
                  <a:lnTo>
                    <a:pt x="181" y="7"/>
                  </a:lnTo>
                  <a:lnTo>
                    <a:pt x="181" y="6"/>
                  </a:lnTo>
                  <a:lnTo>
                    <a:pt x="164" y="1"/>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196" name="Freeform 24"/>
            <p:cNvSpPr>
              <a:spLocks/>
            </p:cNvSpPr>
            <p:nvPr/>
          </p:nvSpPr>
          <p:spPr bwMode="auto">
            <a:xfrm>
              <a:off x="1942" y="1464"/>
              <a:ext cx="199" cy="599"/>
            </a:xfrm>
            <a:custGeom>
              <a:avLst/>
              <a:gdLst>
                <a:gd name="T0" fmla="*/ 192 w 199"/>
                <a:gd name="T1" fmla="*/ 4 h 599"/>
                <a:gd name="T2" fmla="*/ 181 w 199"/>
                <a:gd name="T3" fmla="*/ 10 h 599"/>
                <a:gd name="T4" fmla="*/ 0 w 199"/>
                <a:gd name="T5" fmla="*/ 593 h 599"/>
                <a:gd name="T6" fmla="*/ 17 w 199"/>
                <a:gd name="T7" fmla="*/ 598 h 599"/>
                <a:gd name="T8" fmla="*/ 198 w 199"/>
                <a:gd name="T9" fmla="*/ 16 h 599"/>
                <a:gd name="T10" fmla="*/ 185 w 199"/>
                <a:gd name="T11" fmla="*/ 22 h 599"/>
                <a:gd name="T12" fmla="*/ 192 w 199"/>
                <a:gd name="T13" fmla="*/ 4 h 599"/>
                <a:gd name="T14" fmla="*/ 183 w 199"/>
                <a:gd name="T15" fmla="*/ 0 h 599"/>
                <a:gd name="T16" fmla="*/ 181 w 199"/>
                <a:gd name="T17" fmla="*/ 10 h 599"/>
                <a:gd name="T18" fmla="*/ 192 w 199"/>
                <a:gd name="T19" fmla="*/ 4 h 5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599"/>
                <a:gd name="T32" fmla="*/ 199 w 199"/>
                <a:gd name="T33" fmla="*/ 599 h 5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197" name="Freeform 25"/>
            <p:cNvSpPr>
              <a:spLocks/>
            </p:cNvSpPr>
            <p:nvPr/>
          </p:nvSpPr>
          <p:spPr bwMode="auto">
            <a:xfrm>
              <a:off x="2133" y="1468"/>
              <a:ext cx="221" cy="101"/>
            </a:xfrm>
            <a:custGeom>
              <a:avLst/>
              <a:gdLst>
                <a:gd name="T0" fmla="*/ 220 w 221"/>
                <a:gd name="T1" fmla="*/ 87 h 101"/>
                <a:gd name="T2" fmla="*/ 215 w 221"/>
                <a:gd name="T3" fmla="*/ 83 h 101"/>
                <a:gd name="T4" fmla="*/ 7 w 221"/>
                <a:gd name="T5" fmla="*/ 0 h 101"/>
                <a:gd name="T6" fmla="*/ 0 w 221"/>
                <a:gd name="T7" fmla="*/ 17 h 101"/>
                <a:gd name="T8" fmla="*/ 208 w 221"/>
                <a:gd name="T9" fmla="*/ 100 h 101"/>
                <a:gd name="T10" fmla="*/ 203 w 221"/>
                <a:gd name="T11" fmla="*/ 96 h 101"/>
                <a:gd name="T12" fmla="*/ 220 w 221"/>
                <a:gd name="T13" fmla="*/ 87 h 101"/>
                <a:gd name="T14" fmla="*/ 218 w 221"/>
                <a:gd name="T15" fmla="*/ 84 h 101"/>
                <a:gd name="T16" fmla="*/ 215 w 221"/>
                <a:gd name="T17" fmla="*/ 83 h 101"/>
                <a:gd name="T18" fmla="*/ 220 w 221"/>
                <a:gd name="T19" fmla="*/ 8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1"/>
                <a:gd name="T31" fmla="*/ 0 h 101"/>
                <a:gd name="T32" fmla="*/ 221 w 22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1" h="101">
                  <a:moveTo>
                    <a:pt x="220" y="87"/>
                  </a:moveTo>
                  <a:lnTo>
                    <a:pt x="215" y="83"/>
                  </a:lnTo>
                  <a:lnTo>
                    <a:pt x="7" y="0"/>
                  </a:lnTo>
                  <a:lnTo>
                    <a:pt x="0" y="17"/>
                  </a:lnTo>
                  <a:lnTo>
                    <a:pt x="208" y="100"/>
                  </a:lnTo>
                  <a:lnTo>
                    <a:pt x="203" y="96"/>
                  </a:lnTo>
                  <a:lnTo>
                    <a:pt x="220" y="87"/>
                  </a:lnTo>
                  <a:lnTo>
                    <a:pt x="218" y="84"/>
                  </a:lnTo>
                  <a:lnTo>
                    <a:pt x="215" y="83"/>
                  </a:lnTo>
                  <a:lnTo>
                    <a:pt x="220" y="87"/>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198" name="Freeform 26"/>
            <p:cNvSpPr>
              <a:spLocks/>
            </p:cNvSpPr>
            <p:nvPr/>
          </p:nvSpPr>
          <p:spPr bwMode="auto">
            <a:xfrm>
              <a:off x="2342" y="1560"/>
              <a:ext cx="201" cy="308"/>
            </a:xfrm>
            <a:custGeom>
              <a:avLst/>
              <a:gdLst>
                <a:gd name="T0" fmla="*/ 200 w 201"/>
                <a:gd name="T1" fmla="*/ 297 h 308"/>
                <a:gd name="T2" fmla="*/ 199 w 201"/>
                <a:gd name="T3" fmla="*/ 296 h 308"/>
                <a:gd name="T4" fmla="*/ 17 w 201"/>
                <a:gd name="T5" fmla="*/ 0 h 308"/>
                <a:gd name="T6" fmla="*/ 0 w 201"/>
                <a:gd name="T7" fmla="*/ 10 h 308"/>
                <a:gd name="T8" fmla="*/ 183 w 201"/>
                <a:gd name="T9" fmla="*/ 307 h 308"/>
                <a:gd name="T10" fmla="*/ 183 w 201"/>
                <a:gd name="T11" fmla="*/ 306 h 308"/>
                <a:gd name="T12" fmla="*/ 200 w 201"/>
                <a:gd name="T13" fmla="*/ 297 h 308"/>
                <a:gd name="T14" fmla="*/ 199 w 201"/>
                <a:gd name="T15" fmla="*/ 297 h 308"/>
                <a:gd name="T16" fmla="*/ 199 w 201"/>
                <a:gd name="T17" fmla="*/ 296 h 308"/>
                <a:gd name="T18" fmla="*/ 200 w 201"/>
                <a:gd name="T19" fmla="*/ 297 h 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308"/>
                <a:gd name="T32" fmla="*/ 201 w 201"/>
                <a:gd name="T33" fmla="*/ 308 h 3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308">
                  <a:moveTo>
                    <a:pt x="200" y="297"/>
                  </a:moveTo>
                  <a:lnTo>
                    <a:pt x="199" y="296"/>
                  </a:lnTo>
                  <a:lnTo>
                    <a:pt x="17" y="0"/>
                  </a:lnTo>
                  <a:lnTo>
                    <a:pt x="0" y="10"/>
                  </a:lnTo>
                  <a:lnTo>
                    <a:pt x="183" y="307"/>
                  </a:lnTo>
                  <a:lnTo>
                    <a:pt x="183" y="306"/>
                  </a:lnTo>
                  <a:lnTo>
                    <a:pt x="200" y="297"/>
                  </a:lnTo>
                  <a:lnTo>
                    <a:pt x="199" y="297"/>
                  </a:lnTo>
                  <a:lnTo>
                    <a:pt x="199" y="296"/>
                  </a:lnTo>
                  <a:lnTo>
                    <a:pt x="200" y="297"/>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199" name="Freeform 27"/>
            <p:cNvSpPr>
              <a:spLocks/>
            </p:cNvSpPr>
            <p:nvPr/>
          </p:nvSpPr>
          <p:spPr bwMode="auto">
            <a:xfrm>
              <a:off x="2530" y="1863"/>
              <a:ext cx="211" cy="379"/>
            </a:xfrm>
            <a:custGeom>
              <a:avLst/>
              <a:gdLst>
                <a:gd name="T0" fmla="*/ 210 w 211"/>
                <a:gd name="T1" fmla="*/ 369 h 379"/>
                <a:gd name="T2" fmla="*/ 210 w 211"/>
                <a:gd name="T3" fmla="*/ 369 h 379"/>
                <a:gd name="T4" fmla="*/ 18 w 211"/>
                <a:gd name="T5" fmla="*/ 0 h 379"/>
                <a:gd name="T6" fmla="*/ 0 w 211"/>
                <a:gd name="T7" fmla="*/ 9 h 379"/>
                <a:gd name="T8" fmla="*/ 193 w 211"/>
                <a:gd name="T9" fmla="*/ 378 h 379"/>
                <a:gd name="T10" fmla="*/ 193 w 211"/>
                <a:gd name="T11" fmla="*/ 377 h 379"/>
                <a:gd name="T12" fmla="*/ 210 w 211"/>
                <a:gd name="T13" fmla="*/ 369 h 379"/>
                <a:gd name="T14" fmla="*/ 0 60000 65536"/>
                <a:gd name="T15" fmla="*/ 0 60000 65536"/>
                <a:gd name="T16" fmla="*/ 0 60000 65536"/>
                <a:gd name="T17" fmla="*/ 0 60000 65536"/>
                <a:gd name="T18" fmla="*/ 0 60000 65536"/>
                <a:gd name="T19" fmla="*/ 0 60000 65536"/>
                <a:gd name="T20" fmla="*/ 0 60000 65536"/>
                <a:gd name="T21" fmla="*/ 0 w 211"/>
                <a:gd name="T22" fmla="*/ 0 h 379"/>
                <a:gd name="T23" fmla="*/ 211 w 211"/>
                <a:gd name="T24" fmla="*/ 379 h 3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379">
                  <a:moveTo>
                    <a:pt x="210" y="369"/>
                  </a:moveTo>
                  <a:lnTo>
                    <a:pt x="210" y="369"/>
                  </a:lnTo>
                  <a:lnTo>
                    <a:pt x="18" y="0"/>
                  </a:lnTo>
                  <a:lnTo>
                    <a:pt x="0" y="9"/>
                  </a:lnTo>
                  <a:lnTo>
                    <a:pt x="193" y="378"/>
                  </a:lnTo>
                  <a:lnTo>
                    <a:pt x="193" y="377"/>
                  </a:lnTo>
                  <a:lnTo>
                    <a:pt x="210" y="369"/>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00" name="Freeform 28"/>
            <p:cNvSpPr>
              <a:spLocks/>
            </p:cNvSpPr>
            <p:nvPr/>
          </p:nvSpPr>
          <p:spPr bwMode="auto">
            <a:xfrm>
              <a:off x="2728" y="2238"/>
              <a:ext cx="167" cy="360"/>
            </a:xfrm>
            <a:custGeom>
              <a:avLst/>
              <a:gdLst>
                <a:gd name="T0" fmla="*/ 165 w 167"/>
                <a:gd name="T1" fmla="*/ 347 h 360"/>
                <a:gd name="T2" fmla="*/ 166 w 167"/>
                <a:gd name="T3" fmla="*/ 350 h 360"/>
                <a:gd name="T4" fmla="*/ 17 w 167"/>
                <a:gd name="T5" fmla="*/ 0 h 360"/>
                <a:gd name="T6" fmla="*/ 0 w 167"/>
                <a:gd name="T7" fmla="*/ 8 h 360"/>
                <a:gd name="T8" fmla="*/ 150 w 167"/>
                <a:gd name="T9" fmla="*/ 357 h 360"/>
                <a:gd name="T10" fmla="*/ 151 w 167"/>
                <a:gd name="T11" fmla="*/ 359 h 360"/>
                <a:gd name="T12" fmla="*/ 150 w 167"/>
                <a:gd name="T13" fmla="*/ 357 h 360"/>
                <a:gd name="T14" fmla="*/ 150 w 167"/>
                <a:gd name="T15" fmla="*/ 358 h 360"/>
                <a:gd name="T16" fmla="*/ 151 w 167"/>
                <a:gd name="T17" fmla="*/ 359 h 360"/>
                <a:gd name="T18" fmla="*/ 165 w 167"/>
                <a:gd name="T19" fmla="*/ 347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360"/>
                <a:gd name="T32" fmla="*/ 167 w 167"/>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360">
                  <a:moveTo>
                    <a:pt x="165" y="347"/>
                  </a:moveTo>
                  <a:lnTo>
                    <a:pt x="166" y="350"/>
                  </a:lnTo>
                  <a:lnTo>
                    <a:pt x="17" y="0"/>
                  </a:lnTo>
                  <a:lnTo>
                    <a:pt x="0" y="8"/>
                  </a:lnTo>
                  <a:lnTo>
                    <a:pt x="150" y="357"/>
                  </a:lnTo>
                  <a:lnTo>
                    <a:pt x="151" y="359"/>
                  </a:lnTo>
                  <a:lnTo>
                    <a:pt x="150" y="357"/>
                  </a:lnTo>
                  <a:lnTo>
                    <a:pt x="150" y="358"/>
                  </a:lnTo>
                  <a:lnTo>
                    <a:pt x="151" y="359"/>
                  </a:lnTo>
                  <a:lnTo>
                    <a:pt x="165" y="347"/>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01" name="Freeform 29"/>
            <p:cNvSpPr>
              <a:spLocks/>
            </p:cNvSpPr>
            <p:nvPr/>
          </p:nvSpPr>
          <p:spPr bwMode="auto">
            <a:xfrm>
              <a:off x="2884" y="2591"/>
              <a:ext cx="195" cy="245"/>
            </a:xfrm>
            <a:custGeom>
              <a:avLst/>
              <a:gdLst>
                <a:gd name="T0" fmla="*/ 181 w 195"/>
                <a:gd name="T1" fmla="*/ 223 h 245"/>
                <a:gd name="T2" fmla="*/ 194 w 195"/>
                <a:gd name="T3" fmla="*/ 224 h 245"/>
                <a:gd name="T4" fmla="*/ 15 w 195"/>
                <a:gd name="T5" fmla="*/ 0 h 245"/>
                <a:gd name="T6" fmla="*/ 0 w 195"/>
                <a:gd name="T7" fmla="*/ 12 h 245"/>
                <a:gd name="T8" fmla="*/ 180 w 195"/>
                <a:gd name="T9" fmla="*/ 236 h 245"/>
                <a:gd name="T10" fmla="*/ 193 w 195"/>
                <a:gd name="T11" fmla="*/ 238 h 245"/>
                <a:gd name="T12" fmla="*/ 180 w 195"/>
                <a:gd name="T13" fmla="*/ 236 h 245"/>
                <a:gd name="T14" fmla="*/ 185 w 195"/>
                <a:gd name="T15" fmla="*/ 244 h 245"/>
                <a:gd name="T16" fmla="*/ 193 w 195"/>
                <a:gd name="T17" fmla="*/ 238 h 245"/>
                <a:gd name="T18" fmla="*/ 181 w 195"/>
                <a:gd name="T19" fmla="*/ 223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245"/>
                <a:gd name="T32" fmla="*/ 195 w 195"/>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245">
                  <a:moveTo>
                    <a:pt x="181" y="223"/>
                  </a:moveTo>
                  <a:lnTo>
                    <a:pt x="194" y="224"/>
                  </a:lnTo>
                  <a:lnTo>
                    <a:pt x="15" y="0"/>
                  </a:lnTo>
                  <a:lnTo>
                    <a:pt x="0" y="12"/>
                  </a:lnTo>
                  <a:lnTo>
                    <a:pt x="180" y="236"/>
                  </a:lnTo>
                  <a:lnTo>
                    <a:pt x="193" y="238"/>
                  </a:lnTo>
                  <a:lnTo>
                    <a:pt x="180" y="236"/>
                  </a:lnTo>
                  <a:lnTo>
                    <a:pt x="185" y="244"/>
                  </a:lnTo>
                  <a:lnTo>
                    <a:pt x="193" y="238"/>
                  </a:lnTo>
                  <a:lnTo>
                    <a:pt x="181" y="223"/>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02" name="Freeform 30"/>
            <p:cNvSpPr>
              <a:spLocks/>
            </p:cNvSpPr>
            <p:nvPr/>
          </p:nvSpPr>
          <p:spPr bwMode="auto">
            <a:xfrm>
              <a:off x="3071" y="2596"/>
              <a:ext cx="294" cy="234"/>
            </a:xfrm>
            <a:custGeom>
              <a:avLst/>
              <a:gdLst>
                <a:gd name="T0" fmla="*/ 293 w 294"/>
                <a:gd name="T1" fmla="*/ 15 h 234"/>
                <a:gd name="T2" fmla="*/ 278 w 294"/>
                <a:gd name="T3" fmla="*/ 9 h 234"/>
                <a:gd name="T4" fmla="*/ 0 w 294"/>
                <a:gd name="T5" fmla="*/ 217 h 234"/>
                <a:gd name="T6" fmla="*/ 12 w 294"/>
                <a:gd name="T7" fmla="*/ 233 h 234"/>
                <a:gd name="T8" fmla="*/ 290 w 294"/>
                <a:gd name="T9" fmla="*/ 24 h 234"/>
                <a:gd name="T10" fmla="*/ 274 w 294"/>
                <a:gd name="T11" fmla="*/ 19 h 234"/>
                <a:gd name="T12" fmla="*/ 293 w 294"/>
                <a:gd name="T13" fmla="*/ 15 h 234"/>
                <a:gd name="T14" fmla="*/ 290 w 294"/>
                <a:gd name="T15" fmla="*/ 0 h 234"/>
                <a:gd name="T16" fmla="*/ 278 w 294"/>
                <a:gd name="T17" fmla="*/ 9 h 234"/>
                <a:gd name="T18" fmla="*/ 293 w 294"/>
                <a:gd name="T19" fmla="*/ 15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234"/>
                <a:gd name="T32" fmla="*/ 294 w 294"/>
                <a:gd name="T33" fmla="*/ 234 h 2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234">
                  <a:moveTo>
                    <a:pt x="293" y="15"/>
                  </a:moveTo>
                  <a:lnTo>
                    <a:pt x="278" y="9"/>
                  </a:lnTo>
                  <a:lnTo>
                    <a:pt x="0" y="217"/>
                  </a:lnTo>
                  <a:lnTo>
                    <a:pt x="12" y="233"/>
                  </a:lnTo>
                  <a:lnTo>
                    <a:pt x="290" y="24"/>
                  </a:lnTo>
                  <a:lnTo>
                    <a:pt x="274" y="19"/>
                  </a:lnTo>
                  <a:lnTo>
                    <a:pt x="293" y="15"/>
                  </a:lnTo>
                  <a:lnTo>
                    <a:pt x="290" y="0"/>
                  </a:lnTo>
                  <a:lnTo>
                    <a:pt x="278" y="9"/>
                  </a:lnTo>
                  <a:lnTo>
                    <a:pt x="293" y="15"/>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03" name="Freeform 31"/>
            <p:cNvSpPr>
              <a:spLocks/>
            </p:cNvSpPr>
            <p:nvPr/>
          </p:nvSpPr>
          <p:spPr bwMode="auto">
            <a:xfrm>
              <a:off x="3351" y="2611"/>
              <a:ext cx="105" cy="470"/>
            </a:xfrm>
            <a:custGeom>
              <a:avLst/>
              <a:gdLst>
                <a:gd name="T0" fmla="*/ 86 w 105"/>
                <a:gd name="T1" fmla="*/ 424 h 470"/>
                <a:gd name="T2" fmla="*/ 104 w 105"/>
                <a:gd name="T3" fmla="*/ 424 h 470"/>
                <a:gd name="T4" fmla="*/ 18 w 105"/>
                <a:gd name="T5" fmla="*/ 0 h 470"/>
                <a:gd name="T6" fmla="*/ 0 w 105"/>
                <a:gd name="T7" fmla="*/ 4 h 470"/>
                <a:gd name="T8" fmla="*/ 86 w 105"/>
                <a:gd name="T9" fmla="*/ 428 h 470"/>
                <a:gd name="T10" fmla="*/ 104 w 105"/>
                <a:gd name="T11" fmla="*/ 428 h 470"/>
                <a:gd name="T12" fmla="*/ 86 w 105"/>
                <a:gd name="T13" fmla="*/ 428 h 470"/>
                <a:gd name="T14" fmla="*/ 95 w 105"/>
                <a:gd name="T15" fmla="*/ 469 h 470"/>
                <a:gd name="T16" fmla="*/ 104 w 105"/>
                <a:gd name="T17" fmla="*/ 428 h 470"/>
                <a:gd name="T18" fmla="*/ 86 w 105"/>
                <a:gd name="T19" fmla="*/ 424 h 4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470"/>
                <a:gd name="T32" fmla="*/ 105 w 105"/>
                <a:gd name="T33" fmla="*/ 470 h 4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470">
                  <a:moveTo>
                    <a:pt x="86" y="424"/>
                  </a:moveTo>
                  <a:lnTo>
                    <a:pt x="104" y="424"/>
                  </a:lnTo>
                  <a:lnTo>
                    <a:pt x="18" y="0"/>
                  </a:lnTo>
                  <a:lnTo>
                    <a:pt x="0" y="4"/>
                  </a:lnTo>
                  <a:lnTo>
                    <a:pt x="86" y="428"/>
                  </a:lnTo>
                  <a:lnTo>
                    <a:pt x="104" y="428"/>
                  </a:lnTo>
                  <a:lnTo>
                    <a:pt x="86" y="428"/>
                  </a:lnTo>
                  <a:lnTo>
                    <a:pt x="95" y="469"/>
                  </a:lnTo>
                  <a:lnTo>
                    <a:pt x="104" y="428"/>
                  </a:lnTo>
                  <a:lnTo>
                    <a:pt x="86" y="424"/>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04" name="Freeform 32"/>
            <p:cNvSpPr>
              <a:spLocks/>
            </p:cNvSpPr>
            <p:nvPr/>
          </p:nvSpPr>
          <p:spPr bwMode="auto">
            <a:xfrm>
              <a:off x="3442" y="2072"/>
              <a:ext cx="200" cy="967"/>
            </a:xfrm>
            <a:custGeom>
              <a:avLst/>
              <a:gdLst>
                <a:gd name="T0" fmla="*/ 199 w 200"/>
                <a:gd name="T1" fmla="*/ 45 h 967"/>
                <a:gd name="T2" fmla="*/ 181 w 200"/>
                <a:gd name="T3" fmla="*/ 45 h 967"/>
                <a:gd name="T4" fmla="*/ 0 w 200"/>
                <a:gd name="T5" fmla="*/ 962 h 967"/>
                <a:gd name="T6" fmla="*/ 18 w 200"/>
                <a:gd name="T7" fmla="*/ 966 h 967"/>
                <a:gd name="T8" fmla="*/ 199 w 200"/>
                <a:gd name="T9" fmla="*/ 49 h 967"/>
                <a:gd name="T10" fmla="*/ 181 w 200"/>
                <a:gd name="T11" fmla="*/ 49 h 967"/>
                <a:gd name="T12" fmla="*/ 199 w 200"/>
                <a:gd name="T13" fmla="*/ 45 h 967"/>
                <a:gd name="T14" fmla="*/ 190 w 200"/>
                <a:gd name="T15" fmla="*/ 0 h 967"/>
                <a:gd name="T16" fmla="*/ 181 w 200"/>
                <a:gd name="T17" fmla="*/ 45 h 967"/>
                <a:gd name="T18" fmla="*/ 199 w 200"/>
                <a:gd name="T19" fmla="*/ 45 h 9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967"/>
                <a:gd name="T32" fmla="*/ 200 w 200"/>
                <a:gd name="T33" fmla="*/ 967 h 9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967">
                  <a:moveTo>
                    <a:pt x="199" y="45"/>
                  </a:moveTo>
                  <a:lnTo>
                    <a:pt x="181" y="45"/>
                  </a:lnTo>
                  <a:lnTo>
                    <a:pt x="0" y="962"/>
                  </a:lnTo>
                  <a:lnTo>
                    <a:pt x="18" y="966"/>
                  </a:lnTo>
                  <a:lnTo>
                    <a:pt x="199" y="49"/>
                  </a:lnTo>
                  <a:lnTo>
                    <a:pt x="181" y="49"/>
                  </a:lnTo>
                  <a:lnTo>
                    <a:pt x="199" y="45"/>
                  </a:lnTo>
                  <a:lnTo>
                    <a:pt x="190" y="0"/>
                  </a:lnTo>
                  <a:lnTo>
                    <a:pt x="181" y="45"/>
                  </a:lnTo>
                  <a:lnTo>
                    <a:pt x="199" y="45"/>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05" name="Freeform 33"/>
            <p:cNvSpPr>
              <a:spLocks/>
            </p:cNvSpPr>
            <p:nvPr/>
          </p:nvSpPr>
          <p:spPr bwMode="auto">
            <a:xfrm>
              <a:off x="3628" y="2117"/>
              <a:ext cx="184" cy="941"/>
            </a:xfrm>
            <a:custGeom>
              <a:avLst/>
              <a:gdLst>
                <a:gd name="T0" fmla="*/ 167 w 184"/>
                <a:gd name="T1" fmla="*/ 912 h 941"/>
                <a:gd name="T2" fmla="*/ 183 w 184"/>
                <a:gd name="T3" fmla="*/ 917 h 941"/>
                <a:gd name="T4" fmla="*/ 18 w 184"/>
                <a:gd name="T5" fmla="*/ 0 h 941"/>
                <a:gd name="T6" fmla="*/ 0 w 184"/>
                <a:gd name="T7" fmla="*/ 4 h 941"/>
                <a:gd name="T8" fmla="*/ 165 w 184"/>
                <a:gd name="T9" fmla="*/ 921 h 941"/>
                <a:gd name="T10" fmla="*/ 181 w 184"/>
                <a:gd name="T11" fmla="*/ 925 h 941"/>
                <a:gd name="T12" fmla="*/ 165 w 184"/>
                <a:gd name="T13" fmla="*/ 921 h 941"/>
                <a:gd name="T14" fmla="*/ 168 w 184"/>
                <a:gd name="T15" fmla="*/ 940 h 941"/>
                <a:gd name="T16" fmla="*/ 181 w 184"/>
                <a:gd name="T17" fmla="*/ 925 h 941"/>
                <a:gd name="T18" fmla="*/ 167 w 184"/>
                <a:gd name="T19" fmla="*/ 912 h 9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941"/>
                <a:gd name="T32" fmla="*/ 184 w 184"/>
                <a:gd name="T33" fmla="*/ 941 h 9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941">
                  <a:moveTo>
                    <a:pt x="167" y="912"/>
                  </a:moveTo>
                  <a:lnTo>
                    <a:pt x="183" y="917"/>
                  </a:lnTo>
                  <a:lnTo>
                    <a:pt x="18" y="0"/>
                  </a:lnTo>
                  <a:lnTo>
                    <a:pt x="0" y="4"/>
                  </a:lnTo>
                  <a:lnTo>
                    <a:pt x="165" y="921"/>
                  </a:lnTo>
                  <a:lnTo>
                    <a:pt x="181" y="925"/>
                  </a:lnTo>
                  <a:lnTo>
                    <a:pt x="165" y="921"/>
                  </a:lnTo>
                  <a:lnTo>
                    <a:pt x="168" y="940"/>
                  </a:lnTo>
                  <a:lnTo>
                    <a:pt x="181" y="925"/>
                  </a:lnTo>
                  <a:lnTo>
                    <a:pt x="167" y="912"/>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06" name="Freeform 34"/>
            <p:cNvSpPr>
              <a:spLocks/>
            </p:cNvSpPr>
            <p:nvPr/>
          </p:nvSpPr>
          <p:spPr bwMode="auto">
            <a:xfrm>
              <a:off x="3800" y="2761"/>
              <a:ext cx="243" cy="282"/>
            </a:xfrm>
            <a:custGeom>
              <a:avLst/>
              <a:gdLst>
                <a:gd name="T0" fmla="*/ 242 w 243"/>
                <a:gd name="T1" fmla="*/ 11 h 282"/>
                <a:gd name="T2" fmla="*/ 226 w 243"/>
                <a:gd name="T3" fmla="*/ 9 h 282"/>
                <a:gd name="T4" fmla="*/ 0 w 243"/>
                <a:gd name="T5" fmla="*/ 268 h 282"/>
                <a:gd name="T6" fmla="*/ 15 w 243"/>
                <a:gd name="T7" fmla="*/ 281 h 282"/>
                <a:gd name="T8" fmla="*/ 241 w 243"/>
                <a:gd name="T9" fmla="*/ 22 h 282"/>
                <a:gd name="T10" fmla="*/ 225 w 243"/>
                <a:gd name="T11" fmla="*/ 21 h 282"/>
                <a:gd name="T12" fmla="*/ 242 w 243"/>
                <a:gd name="T13" fmla="*/ 11 h 282"/>
                <a:gd name="T14" fmla="*/ 235 w 243"/>
                <a:gd name="T15" fmla="*/ 0 h 282"/>
                <a:gd name="T16" fmla="*/ 226 w 243"/>
                <a:gd name="T17" fmla="*/ 9 h 282"/>
                <a:gd name="T18" fmla="*/ 242 w 243"/>
                <a:gd name="T19" fmla="*/ 11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3"/>
                <a:gd name="T31" fmla="*/ 0 h 282"/>
                <a:gd name="T32" fmla="*/ 243 w 243"/>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3" h="282">
                  <a:moveTo>
                    <a:pt x="242" y="11"/>
                  </a:moveTo>
                  <a:lnTo>
                    <a:pt x="226" y="9"/>
                  </a:lnTo>
                  <a:lnTo>
                    <a:pt x="0" y="268"/>
                  </a:lnTo>
                  <a:lnTo>
                    <a:pt x="15" y="281"/>
                  </a:lnTo>
                  <a:lnTo>
                    <a:pt x="241" y="22"/>
                  </a:lnTo>
                  <a:lnTo>
                    <a:pt x="225" y="21"/>
                  </a:lnTo>
                  <a:lnTo>
                    <a:pt x="242" y="11"/>
                  </a:lnTo>
                  <a:lnTo>
                    <a:pt x="235" y="0"/>
                  </a:lnTo>
                  <a:lnTo>
                    <a:pt x="226" y="9"/>
                  </a:lnTo>
                  <a:lnTo>
                    <a:pt x="242" y="11"/>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07" name="Freeform 35"/>
            <p:cNvSpPr>
              <a:spLocks/>
            </p:cNvSpPr>
            <p:nvPr/>
          </p:nvSpPr>
          <p:spPr bwMode="auto">
            <a:xfrm>
              <a:off x="4031" y="2772"/>
              <a:ext cx="135" cy="210"/>
            </a:xfrm>
            <a:custGeom>
              <a:avLst/>
              <a:gdLst>
                <a:gd name="T0" fmla="*/ 119 w 135"/>
                <a:gd name="T1" fmla="*/ 187 h 210"/>
                <a:gd name="T2" fmla="*/ 134 w 135"/>
                <a:gd name="T3" fmla="*/ 187 h 210"/>
                <a:gd name="T4" fmla="*/ 16 w 135"/>
                <a:gd name="T5" fmla="*/ 0 h 210"/>
                <a:gd name="T6" fmla="*/ 0 w 135"/>
                <a:gd name="T7" fmla="*/ 10 h 210"/>
                <a:gd name="T8" fmla="*/ 118 w 135"/>
                <a:gd name="T9" fmla="*/ 196 h 210"/>
                <a:gd name="T10" fmla="*/ 133 w 135"/>
                <a:gd name="T11" fmla="*/ 197 h 210"/>
                <a:gd name="T12" fmla="*/ 118 w 135"/>
                <a:gd name="T13" fmla="*/ 196 h 210"/>
                <a:gd name="T14" fmla="*/ 125 w 135"/>
                <a:gd name="T15" fmla="*/ 209 h 210"/>
                <a:gd name="T16" fmla="*/ 133 w 135"/>
                <a:gd name="T17" fmla="*/ 197 h 210"/>
                <a:gd name="T18" fmla="*/ 119 w 135"/>
                <a:gd name="T19" fmla="*/ 187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210"/>
                <a:gd name="T32" fmla="*/ 135 w 135"/>
                <a:gd name="T33" fmla="*/ 210 h 2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210">
                  <a:moveTo>
                    <a:pt x="119" y="187"/>
                  </a:moveTo>
                  <a:lnTo>
                    <a:pt x="134" y="187"/>
                  </a:lnTo>
                  <a:lnTo>
                    <a:pt x="16" y="0"/>
                  </a:lnTo>
                  <a:lnTo>
                    <a:pt x="0" y="10"/>
                  </a:lnTo>
                  <a:lnTo>
                    <a:pt x="118" y="196"/>
                  </a:lnTo>
                  <a:lnTo>
                    <a:pt x="133" y="197"/>
                  </a:lnTo>
                  <a:lnTo>
                    <a:pt x="118" y="196"/>
                  </a:lnTo>
                  <a:lnTo>
                    <a:pt x="125" y="209"/>
                  </a:lnTo>
                  <a:lnTo>
                    <a:pt x="133" y="197"/>
                  </a:lnTo>
                  <a:lnTo>
                    <a:pt x="119" y="187"/>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08" name="Freeform 36"/>
            <p:cNvSpPr>
              <a:spLocks/>
            </p:cNvSpPr>
            <p:nvPr/>
          </p:nvSpPr>
          <p:spPr bwMode="auto">
            <a:xfrm>
              <a:off x="4155" y="2575"/>
              <a:ext cx="257" cy="395"/>
            </a:xfrm>
            <a:custGeom>
              <a:avLst/>
              <a:gdLst>
                <a:gd name="T0" fmla="*/ 256 w 257"/>
                <a:gd name="T1" fmla="*/ 20 h 395"/>
                <a:gd name="T2" fmla="*/ 239 w 257"/>
                <a:gd name="T3" fmla="*/ 17 h 395"/>
                <a:gd name="T4" fmla="*/ 0 w 257"/>
                <a:gd name="T5" fmla="*/ 383 h 395"/>
                <a:gd name="T6" fmla="*/ 15 w 257"/>
                <a:gd name="T7" fmla="*/ 394 h 395"/>
                <a:gd name="T8" fmla="*/ 255 w 257"/>
                <a:gd name="T9" fmla="*/ 28 h 395"/>
                <a:gd name="T10" fmla="*/ 238 w 257"/>
                <a:gd name="T11" fmla="*/ 25 h 395"/>
                <a:gd name="T12" fmla="*/ 256 w 257"/>
                <a:gd name="T13" fmla="*/ 20 h 395"/>
                <a:gd name="T14" fmla="*/ 250 w 257"/>
                <a:gd name="T15" fmla="*/ 0 h 395"/>
                <a:gd name="T16" fmla="*/ 239 w 257"/>
                <a:gd name="T17" fmla="*/ 17 h 395"/>
                <a:gd name="T18" fmla="*/ 256 w 257"/>
                <a:gd name="T19" fmla="*/ 2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395"/>
                <a:gd name="T32" fmla="*/ 257 w 257"/>
                <a:gd name="T33" fmla="*/ 395 h 3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395">
                  <a:moveTo>
                    <a:pt x="256" y="20"/>
                  </a:moveTo>
                  <a:lnTo>
                    <a:pt x="239" y="17"/>
                  </a:lnTo>
                  <a:lnTo>
                    <a:pt x="0" y="383"/>
                  </a:lnTo>
                  <a:lnTo>
                    <a:pt x="15" y="394"/>
                  </a:lnTo>
                  <a:lnTo>
                    <a:pt x="255" y="28"/>
                  </a:lnTo>
                  <a:lnTo>
                    <a:pt x="238" y="25"/>
                  </a:lnTo>
                  <a:lnTo>
                    <a:pt x="256" y="20"/>
                  </a:lnTo>
                  <a:lnTo>
                    <a:pt x="250" y="0"/>
                  </a:lnTo>
                  <a:lnTo>
                    <a:pt x="239" y="17"/>
                  </a:lnTo>
                  <a:lnTo>
                    <a:pt x="256" y="20"/>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09" name="Freeform 37"/>
            <p:cNvSpPr>
              <a:spLocks/>
            </p:cNvSpPr>
            <p:nvPr/>
          </p:nvSpPr>
          <p:spPr bwMode="auto">
            <a:xfrm>
              <a:off x="4399" y="2595"/>
              <a:ext cx="198" cy="617"/>
            </a:xfrm>
            <a:custGeom>
              <a:avLst/>
              <a:gdLst>
                <a:gd name="T0" fmla="*/ 180 w 198"/>
                <a:gd name="T1" fmla="*/ 580 h 617"/>
                <a:gd name="T2" fmla="*/ 197 w 198"/>
                <a:gd name="T3" fmla="*/ 580 h 617"/>
                <a:gd name="T4" fmla="*/ 17 w 198"/>
                <a:gd name="T5" fmla="*/ 0 h 617"/>
                <a:gd name="T6" fmla="*/ 0 w 198"/>
                <a:gd name="T7" fmla="*/ 5 h 617"/>
                <a:gd name="T8" fmla="*/ 180 w 198"/>
                <a:gd name="T9" fmla="*/ 585 h 617"/>
                <a:gd name="T10" fmla="*/ 197 w 198"/>
                <a:gd name="T11" fmla="*/ 585 h 617"/>
                <a:gd name="T12" fmla="*/ 180 w 198"/>
                <a:gd name="T13" fmla="*/ 585 h 617"/>
                <a:gd name="T14" fmla="*/ 189 w 198"/>
                <a:gd name="T15" fmla="*/ 616 h 617"/>
                <a:gd name="T16" fmla="*/ 197 w 198"/>
                <a:gd name="T17" fmla="*/ 585 h 617"/>
                <a:gd name="T18" fmla="*/ 180 w 198"/>
                <a:gd name="T19" fmla="*/ 580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617"/>
                <a:gd name="T32" fmla="*/ 198 w 198"/>
                <a:gd name="T33" fmla="*/ 617 h 6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617">
                  <a:moveTo>
                    <a:pt x="180" y="580"/>
                  </a:moveTo>
                  <a:lnTo>
                    <a:pt x="197" y="580"/>
                  </a:lnTo>
                  <a:lnTo>
                    <a:pt x="17" y="0"/>
                  </a:lnTo>
                  <a:lnTo>
                    <a:pt x="0" y="5"/>
                  </a:lnTo>
                  <a:lnTo>
                    <a:pt x="180" y="585"/>
                  </a:lnTo>
                  <a:lnTo>
                    <a:pt x="197" y="585"/>
                  </a:lnTo>
                  <a:lnTo>
                    <a:pt x="180" y="585"/>
                  </a:lnTo>
                  <a:lnTo>
                    <a:pt x="189" y="616"/>
                  </a:lnTo>
                  <a:lnTo>
                    <a:pt x="197" y="585"/>
                  </a:lnTo>
                  <a:lnTo>
                    <a:pt x="180" y="580"/>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sp>
          <p:nvSpPr>
            <p:cNvPr id="91210" name="Freeform 38"/>
            <p:cNvSpPr>
              <a:spLocks/>
            </p:cNvSpPr>
            <p:nvPr/>
          </p:nvSpPr>
          <p:spPr bwMode="auto">
            <a:xfrm>
              <a:off x="4584" y="2664"/>
              <a:ext cx="152" cy="517"/>
            </a:xfrm>
            <a:custGeom>
              <a:avLst/>
              <a:gdLst>
                <a:gd name="T0" fmla="*/ 142 w 152"/>
                <a:gd name="T1" fmla="*/ 3 h 517"/>
                <a:gd name="T2" fmla="*/ 134 w 152"/>
                <a:gd name="T3" fmla="*/ 0 h 517"/>
                <a:gd name="T4" fmla="*/ 0 w 152"/>
                <a:gd name="T5" fmla="*/ 511 h 517"/>
                <a:gd name="T6" fmla="*/ 17 w 152"/>
                <a:gd name="T7" fmla="*/ 516 h 517"/>
                <a:gd name="T8" fmla="*/ 151 w 152"/>
                <a:gd name="T9" fmla="*/ 5 h 517"/>
                <a:gd name="T10" fmla="*/ 142 w 152"/>
                <a:gd name="T11" fmla="*/ 3 h 517"/>
                <a:gd name="T12" fmla="*/ 0 60000 65536"/>
                <a:gd name="T13" fmla="*/ 0 60000 65536"/>
                <a:gd name="T14" fmla="*/ 0 60000 65536"/>
                <a:gd name="T15" fmla="*/ 0 60000 65536"/>
                <a:gd name="T16" fmla="*/ 0 60000 65536"/>
                <a:gd name="T17" fmla="*/ 0 60000 65536"/>
                <a:gd name="T18" fmla="*/ 0 w 152"/>
                <a:gd name="T19" fmla="*/ 0 h 517"/>
                <a:gd name="T20" fmla="*/ 152 w 152"/>
                <a:gd name="T21" fmla="*/ 517 h 517"/>
              </a:gdLst>
              <a:ahLst/>
              <a:cxnLst>
                <a:cxn ang="T12">
                  <a:pos x="T0" y="T1"/>
                </a:cxn>
                <a:cxn ang="T13">
                  <a:pos x="T2" y="T3"/>
                </a:cxn>
                <a:cxn ang="T14">
                  <a:pos x="T4" y="T5"/>
                </a:cxn>
                <a:cxn ang="T15">
                  <a:pos x="T6" y="T7"/>
                </a:cxn>
                <a:cxn ang="T16">
                  <a:pos x="T8" y="T9"/>
                </a:cxn>
                <a:cxn ang="T17">
                  <a:pos x="T10" y="T11"/>
                </a:cxn>
              </a:cxnLst>
              <a:rect l="T18" t="T19" r="T20" b="T21"/>
              <a:pathLst>
                <a:path w="152" h="517">
                  <a:moveTo>
                    <a:pt x="142" y="3"/>
                  </a:moveTo>
                  <a:lnTo>
                    <a:pt x="134" y="0"/>
                  </a:lnTo>
                  <a:lnTo>
                    <a:pt x="0" y="511"/>
                  </a:lnTo>
                  <a:lnTo>
                    <a:pt x="17" y="516"/>
                  </a:lnTo>
                  <a:lnTo>
                    <a:pt x="151" y="5"/>
                  </a:lnTo>
                  <a:lnTo>
                    <a:pt x="142" y="3"/>
                  </a:lnTo>
                </a:path>
              </a:pathLst>
            </a:custGeom>
            <a:solidFill>
              <a:schemeClr val="tx1"/>
            </a:solidFill>
            <a:ln w="12700" cap="rnd" cmpd="sng">
              <a:solidFill>
                <a:srgbClr val="FFFF00"/>
              </a:solidFill>
              <a:prstDash val="solid"/>
              <a:round/>
              <a:headEnd type="none" w="med" len="med"/>
              <a:tailEnd type="none" w="med" len="med"/>
            </a:ln>
          </p:spPr>
          <p:txBody>
            <a:bodyPr/>
            <a:lstStyle/>
            <a:p>
              <a:endParaRPr lang="en-US" dirty="0"/>
            </a:p>
          </p:txBody>
        </p:sp>
      </p:grpSp>
      <p:grpSp>
        <p:nvGrpSpPr>
          <p:cNvPr id="91156" name="Group 39"/>
          <p:cNvGrpSpPr>
            <a:grpSpLocks/>
          </p:cNvGrpSpPr>
          <p:nvPr/>
        </p:nvGrpSpPr>
        <p:grpSpPr bwMode="auto">
          <a:xfrm>
            <a:off x="1458912" y="1728787"/>
            <a:ext cx="5568950" cy="3913188"/>
            <a:chOff x="1206" y="926"/>
            <a:chExt cx="3508" cy="2465"/>
          </a:xfrm>
        </p:grpSpPr>
        <p:sp>
          <p:nvSpPr>
            <p:cNvPr id="91183" name="Freeform 40"/>
            <p:cNvSpPr>
              <a:spLocks/>
            </p:cNvSpPr>
            <p:nvPr/>
          </p:nvSpPr>
          <p:spPr bwMode="auto">
            <a:xfrm>
              <a:off x="1206" y="3289"/>
              <a:ext cx="371" cy="102"/>
            </a:xfrm>
            <a:custGeom>
              <a:avLst/>
              <a:gdLst>
                <a:gd name="T0" fmla="*/ 366 w 371"/>
                <a:gd name="T1" fmla="*/ 0 h 102"/>
                <a:gd name="T2" fmla="*/ 365 w 371"/>
                <a:gd name="T3" fmla="*/ 1 h 102"/>
                <a:gd name="T4" fmla="*/ 0 w 371"/>
                <a:gd name="T5" fmla="*/ 84 h 102"/>
                <a:gd name="T6" fmla="*/ 5 w 371"/>
                <a:gd name="T7" fmla="*/ 101 h 102"/>
                <a:gd name="T8" fmla="*/ 370 w 371"/>
                <a:gd name="T9" fmla="*/ 18 h 102"/>
                <a:gd name="T10" fmla="*/ 369 w 371"/>
                <a:gd name="T11" fmla="*/ 19 h 102"/>
                <a:gd name="T12" fmla="*/ 366 w 371"/>
                <a:gd name="T13" fmla="*/ 0 h 102"/>
                <a:gd name="T14" fmla="*/ 365 w 371"/>
                <a:gd name="T15" fmla="*/ 0 h 102"/>
                <a:gd name="T16" fmla="*/ 365 w 371"/>
                <a:gd name="T17" fmla="*/ 1 h 102"/>
                <a:gd name="T18" fmla="*/ 366 w 37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1"/>
                <a:gd name="T31" fmla="*/ 0 h 102"/>
                <a:gd name="T32" fmla="*/ 371 w 371"/>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1" h="102">
                  <a:moveTo>
                    <a:pt x="366" y="0"/>
                  </a:moveTo>
                  <a:lnTo>
                    <a:pt x="365" y="1"/>
                  </a:lnTo>
                  <a:lnTo>
                    <a:pt x="0" y="84"/>
                  </a:lnTo>
                  <a:lnTo>
                    <a:pt x="5" y="101"/>
                  </a:lnTo>
                  <a:lnTo>
                    <a:pt x="370" y="18"/>
                  </a:lnTo>
                  <a:lnTo>
                    <a:pt x="369" y="19"/>
                  </a:lnTo>
                  <a:lnTo>
                    <a:pt x="366" y="0"/>
                  </a:lnTo>
                  <a:lnTo>
                    <a:pt x="365" y="0"/>
                  </a:lnTo>
                  <a:lnTo>
                    <a:pt x="365" y="1"/>
                  </a:lnTo>
                  <a:lnTo>
                    <a:pt x="366"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1184" name="Freeform 41"/>
            <p:cNvSpPr>
              <a:spLocks/>
            </p:cNvSpPr>
            <p:nvPr/>
          </p:nvSpPr>
          <p:spPr bwMode="auto">
            <a:xfrm>
              <a:off x="1578" y="3233"/>
              <a:ext cx="341" cy="71"/>
            </a:xfrm>
            <a:custGeom>
              <a:avLst/>
              <a:gdLst>
                <a:gd name="T0" fmla="*/ 331 w 341"/>
                <a:gd name="T1" fmla="*/ 2 h 71"/>
                <a:gd name="T2" fmla="*/ 334 w 341"/>
                <a:gd name="T3" fmla="*/ 0 h 71"/>
                <a:gd name="T4" fmla="*/ 0 w 341"/>
                <a:gd name="T5" fmla="*/ 52 h 71"/>
                <a:gd name="T6" fmla="*/ 3 w 341"/>
                <a:gd name="T7" fmla="*/ 70 h 71"/>
                <a:gd name="T8" fmla="*/ 337 w 341"/>
                <a:gd name="T9" fmla="*/ 18 h 71"/>
                <a:gd name="T10" fmla="*/ 340 w 341"/>
                <a:gd name="T11" fmla="*/ 17 h 71"/>
                <a:gd name="T12" fmla="*/ 337 w 341"/>
                <a:gd name="T13" fmla="*/ 18 h 71"/>
                <a:gd name="T14" fmla="*/ 338 w 341"/>
                <a:gd name="T15" fmla="*/ 18 h 71"/>
                <a:gd name="T16" fmla="*/ 340 w 341"/>
                <a:gd name="T17" fmla="*/ 17 h 71"/>
                <a:gd name="T18" fmla="*/ 331 w 341"/>
                <a:gd name="T19" fmla="*/ 2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
                <a:gd name="T31" fmla="*/ 0 h 71"/>
                <a:gd name="T32" fmla="*/ 341 w 34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 h="71">
                  <a:moveTo>
                    <a:pt x="331" y="2"/>
                  </a:moveTo>
                  <a:lnTo>
                    <a:pt x="334" y="0"/>
                  </a:lnTo>
                  <a:lnTo>
                    <a:pt x="0" y="52"/>
                  </a:lnTo>
                  <a:lnTo>
                    <a:pt x="3" y="70"/>
                  </a:lnTo>
                  <a:lnTo>
                    <a:pt x="337" y="18"/>
                  </a:lnTo>
                  <a:lnTo>
                    <a:pt x="340" y="17"/>
                  </a:lnTo>
                  <a:lnTo>
                    <a:pt x="337" y="18"/>
                  </a:lnTo>
                  <a:lnTo>
                    <a:pt x="338" y="18"/>
                  </a:lnTo>
                  <a:lnTo>
                    <a:pt x="340" y="17"/>
                  </a:lnTo>
                  <a:lnTo>
                    <a:pt x="331" y="2"/>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1185" name="Freeform 42"/>
            <p:cNvSpPr>
              <a:spLocks/>
            </p:cNvSpPr>
            <p:nvPr/>
          </p:nvSpPr>
          <p:spPr bwMode="auto">
            <a:xfrm>
              <a:off x="1915" y="3005"/>
              <a:ext cx="410" cy="241"/>
            </a:xfrm>
            <a:custGeom>
              <a:avLst/>
              <a:gdLst>
                <a:gd name="T0" fmla="*/ 393 w 410"/>
                <a:gd name="T1" fmla="*/ 3 h 241"/>
                <a:gd name="T2" fmla="*/ 397 w 410"/>
                <a:gd name="T3" fmla="*/ 0 h 241"/>
                <a:gd name="T4" fmla="*/ 0 w 410"/>
                <a:gd name="T5" fmla="*/ 224 h 241"/>
                <a:gd name="T6" fmla="*/ 9 w 410"/>
                <a:gd name="T7" fmla="*/ 240 h 241"/>
                <a:gd name="T8" fmla="*/ 406 w 410"/>
                <a:gd name="T9" fmla="*/ 16 h 241"/>
                <a:gd name="T10" fmla="*/ 409 w 410"/>
                <a:gd name="T11" fmla="*/ 13 h 241"/>
                <a:gd name="T12" fmla="*/ 406 w 410"/>
                <a:gd name="T13" fmla="*/ 16 h 241"/>
                <a:gd name="T14" fmla="*/ 408 w 410"/>
                <a:gd name="T15" fmla="*/ 15 h 241"/>
                <a:gd name="T16" fmla="*/ 409 w 410"/>
                <a:gd name="T17" fmla="*/ 13 h 241"/>
                <a:gd name="T18" fmla="*/ 393 w 410"/>
                <a:gd name="T19" fmla="*/ 3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0"/>
                <a:gd name="T31" fmla="*/ 0 h 241"/>
                <a:gd name="T32" fmla="*/ 410 w 410"/>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0" h="241">
                  <a:moveTo>
                    <a:pt x="393" y="3"/>
                  </a:moveTo>
                  <a:lnTo>
                    <a:pt x="397" y="0"/>
                  </a:lnTo>
                  <a:lnTo>
                    <a:pt x="0" y="224"/>
                  </a:lnTo>
                  <a:lnTo>
                    <a:pt x="9" y="240"/>
                  </a:lnTo>
                  <a:lnTo>
                    <a:pt x="406" y="16"/>
                  </a:lnTo>
                  <a:lnTo>
                    <a:pt x="409" y="13"/>
                  </a:lnTo>
                  <a:lnTo>
                    <a:pt x="406" y="16"/>
                  </a:lnTo>
                  <a:lnTo>
                    <a:pt x="408" y="15"/>
                  </a:lnTo>
                  <a:lnTo>
                    <a:pt x="409" y="13"/>
                  </a:lnTo>
                  <a:lnTo>
                    <a:pt x="393" y="3"/>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1186" name="Freeform 43"/>
            <p:cNvSpPr>
              <a:spLocks/>
            </p:cNvSpPr>
            <p:nvPr/>
          </p:nvSpPr>
          <p:spPr bwMode="auto">
            <a:xfrm>
              <a:off x="2314" y="2458"/>
              <a:ext cx="335" cy="555"/>
            </a:xfrm>
            <a:custGeom>
              <a:avLst/>
              <a:gdLst>
                <a:gd name="T0" fmla="*/ 318 w 335"/>
                <a:gd name="T1" fmla="*/ 0 h 555"/>
                <a:gd name="T2" fmla="*/ 318 w 335"/>
                <a:gd name="T3" fmla="*/ 0 h 555"/>
                <a:gd name="T4" fmla="*/ 0 w 335"/>
                <a:gd name="T5" fmla="*/ 544 h 555"/>
                <a:gd name="T6" fmla="*/ 16 w 335"/>
                <a:gd name="T7" fmla="*/ 554 h 555"/>
                <a:gd name="T8" fmla="*/ 334 w 335"/>
                <a:gd name="T9" fmla="*/ 10 h 555"/>
                <a:gd name="T10" fmla="*/ 318 w 335"/>
                <a:gd name="T11" fmla="*/ 0 h 555"/>
                <a:gd name="T12" fmla="*/ 0 60000 65536"/>
                <a:gd name="T13" fmla="*/ 0 60000 65536"/>
                <a:gd name="T14" fmla="*/ 0 60000 65536"/>
                <a:gd name="T15" fmla="*/ 0 60000 65536"/>
                <a:gd name="T16" fmla="*/ 0 60000 65536"/>
                <a:gd name="T17" fmla="*/ 0 60000 65536"/>
                <a:gd name="T18" fmla="*/ 0 w 335"/>
                <a:gd name="T19" fmla="*/ 0 h 555"/>
                <a:gd name="T20" fmla="*/ 335 w 335"/>
                <a:gd name="T21" fmla="*/ 555 h 555"/>
              </a:gdLst>
              <a:ahLst/>
              <a:cxnLst>
                <a:cxn ang="T12">
                  <a:pos x="T0" y="T1"/>
                </a:cxn>
                <a:cxn ang="T13">
                  <a:pos x="T2" y="T3"/>
                </a:cxn>
                <a:cxn ang="T14">
                  <a:pos x="T4" y="T5"/>
                </a:cxn>
                <a:cxn ang="T15">
                  <a:pos x="T6" y="T7"/>
                </a:cxn>
                <a:cxn ang="T16">
                  <a:pos x="T8" y="T9"/>
                </a:cxn>
                <a:cxn ang="T17">
                  <a:pos x="T10" y="T11"/>
                </a:cxn>
              </a:cxnLst>
              <a:rect l="T18" t="T19" r="T20" b="T21"/>
              <a:pathLst>
                <a:path w="335" h="555">
                  <a:moveTo>
                    <a:pt x="318" y="0"/>
                  </a:moveTo>
                  <a:lnTo>
                    <a:pt x="318" y="0"/>
                  </a:lnTo>
                  <a:lnTo>
                    <a:pt x="0" y="544"/>
                  </a:lnTo>
                  <a:lnTo>
                    <a:pt x="16" y="554"/>
                  </a:lnTo>
                  <a:lnTo>
                    <a:pt x="334" y="10"/>
                  </a:lnTo>
                  <a:lnTo>
                    <a:pt x="318"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1187" name="Freeform 44"/>
            <p:cNvSpPr>
              <a:spLocks/>
            </p:cNvSpPr>
            <p:nvPr/>
          </p:nvSpPr>
          <p:spPr bwMode="auto">
            <a:xfrm>
              <a:off x="2638" y="1836"/>
              <a:ext cx="414" cy="627"/>
            </a:xfrm>
            <a:custGeom>
              <a:avLst/>
              <a:gdLst>
                <a:gd name="T0" fmla="*/ 397 w 414"/>
                <a:gd name="T1" fmla="*/ 0 h 627"/>
                <a:gd name="T2" fmla="*/ 397 w 414"/>
                <a:gd name="T3" fmla="*/ 1 h 627"/>
                <a:gd name="T4" fmla="*/ 0 w 414"/>
                <a:gd name="T5" fmla="*/ 616 h 627"/>
                <a:gd name="T6" fmla="*/ 16 w 414"/>
                <a:gd name="T7" fmla="*/ 626 h 627"/>
                <a:gd name="T8" fmla="*/ 413 w 414"/>
                <a:gd name="T9" fmla="*/ 11 h 627"/>
                <a:gd name="T10" fmla="*/ 412 w 414"/>
                <a:gd name="T11" fmla="*/ 13 h 627"/>
                <a:gd name="T12" fmla="*/ 397 w 414"/>
                <a:gd name="T13" fmla="*/ 0 h 627"/>
                <a:gd name="T14" fmla="*/ 397 w 414"/>
                <a:gd name="T15" fmla="*/ 1 h 627"/>
                <a:gd name="T16" fmla="*/ 397 w 414"/>
                <a:gd name="T17" fmla="*/ 0 h 6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4"/>
                <a:gd name="T28" fmla="*/ 0 h 627"/>
                <a:gd name="T29" fmla="*/ 414 w 414"/>
                <a:gd name="T30" fmla="*/ 627 h 6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4" h="627">
                  <a:moveTo>
                    <a:pt x="397" y="0"/>
                  </a:moveTo>
                  <a:lnTo>
                    <a:pt x="397" y="1"/>
                  </a:lnTo>
                  <a:lnTo>
                    <a:pt x="0" y="616"/>
                  </a:lnTo>
                  <a:lnTo>
                    <a:pt x="16" y="626"/>
                  </a:lnTo>
                  <a:lnTo>
                    <a:pt x="413" y="11"/>
                  </a:lnTo>
                  <a:lnTo>
                    <a:pt x="412" y="13"/>
                  </a:lnTo>
                  <a:lnTo>
                    <a:pt x="397" y="0"/>
                  </a:lnTo>
                  <a:lnTo>
                    <a:pt x="397" y="1"/>
                  </a:lnTo>
                  <a:lnTo>
                    <a:pt x="397"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1188" name="Freeform 45"/>
            <p:cNvSpPr>
              <a:spLocks/>
            </p:cNvSpPr>
            <p:nvPr/>
          </p:nvSpPr>
          <p:spPr bwMode="auto">
            <a:xfrm>
              <a:off x="3041" y="1408"/>
              <a:ext cx="400" cy="436"/>
            </a:xfrm>
            <a:custGeom>
              <a:avLst/>
              <a:gdLst>
                <a:gd name="T0" fmla="*/ 385 w 400"/>
                <a:gd name="T1" fmla="*/ 0 h 436"/>
                <a:gd name="T2" fmla="*/ 385 w 400"/>
                <a:gd name="T3" fmla="*/ 0 h 436"/>
                <a:gd name="T4" fmla="*/ 0 w 400"/>
                <a:gd name="T5" fmla="*/ 422 h 436"/>
                <a:gd name="T6" fmla="*/ 15 w 400"/>
                <a:gd name="T7" fmla="*/ 435 h 436"/>
                <a:gd name="T8" fmla="*/ 399 w 400"/>
                <a:gd name="T9" fmla="*/ 13 h 436"/>
                <a:gd name="T10" fmla="*/ 385 w 400"/>
                <a:gd name="T11" fmla="*/ 0 h 436"/>
                <a:gd name="T12" fmla="*/ 0 60000 65536"/>
                <a:gd name="T13" fmla="*/ 0 60000 65536"/>
                <a:gd name="T14" fmla="*/ 0 60000 65536"/>
                <a:gd name="T15" fmla="*/ 0 60000 65536"/>
                <a:gd name="T16" fmla="*/ 0 60000 65536"/>
                <a:gd name="T17" fmla="*/ 0 60000 65536"/>
                <a:gd name="T18" fmla="*/ 0 w 400"/>
                <a:gd name="T19" fmla="*/ 0 h 436"/>
                <a:gd name="T20" fmla="*/ 400 w 400"/>
                <a:gd name="T21" fmla="*/ 436 h 436"/>
              </a:gdLst>
              <a:ahLst/>
              <a:cxnLst>
                <a:cxn ang="T12">
                  <a:pos x="T0" y="T1"/>
                </a:cxn>
                <a:cxn ang="T13">
                  <a:pos x="T2" y="T3"/>
                </a:cxn>
                <a:cxn ang="T14">
                  <a:pos x="T4" y="T5"/>
                </a:cxn>
                <a:cxn ang="T15">
                  <a:pos x="T6" y="T7"/>
                </a:cxn>
                <a:cxn ang="T16">
                  <a:pos x="T8" y="T9"/>
                </a:cxn>
                <a:cxn ang="T17">
                  <a:pos x="T10" y="T11"/>
                </a:cxn>
              </a:cxnLst>
              <a:rect l="T18" t="T19" r="T20" b="T21"/>
              <a:pathLst>
                <a:path w="400" h="436">
                  <a:moveTo>
                    <a:pt x="385" y="0"/>
                  </a:moveTo>
                  <a:lnTo>
                    <a:pt x="385" y="0"/>
                  </a:lnTo>
                  <a:lnTo>
                    <a:pt x="0" y="422"/>
                  </a:lnTo>
                  <a:lnTo>
                    <a:pt x="15" y="435"/>
                  </a:lnTo>
                  <a:lnTo>
                    <a:pt x="399" y="13"/>
                  </a:lnTo>
                  <a:lnTo>
                    <a:pt x="385"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1189" name="Freeform 46"/>
            <p:cNvSpPr>
              <a:spLocks/>
            </p:cNvSpPr>
            <p:nvPr/>
          </p:nvSpPr>
          <p:spPr bwMode="auto">
            <a:xfrm>
              <a:off x="3432" y="1014"/>
              <a:ext cx="346" cy="402"/>
            </a:xfrm>
            <a:custGeom>
              <a:avLst/>
              <a:gdLst>
                <a:gd name="T0" fmla="*/ 337 w 346"/>
                <a:gd name="T1" fmla="*/ 0 h 402"/>
                <a:gd name="T2" fmla="*/ 330 w 346"/>
                <a:gd name="T3" fmla="*/ 3 h 402"/>
                <a:gd name="T4" fmla="*/ 0 w 346"/>
                <a:gd name="T5" fmla="*/ 388 h 402"/>
                <a:gd name="T6" fmla="*/ 14 w 346"/>
                <a:gd name="T7" fmla="*/ 401 h 402"/>
                <a:gd name="T8" fmla="*/ 345 w 346"/>
                <a:gd name="T9" fmla="*/ 16 h 402"/>
                <a:gd name="T10" fmla="*/ 339 w 346"/>
                <a:gd name="T11" fmla="*/ 19 h 402"/>
                <a:gd name="T12" fmla="*/ 337 w 346"/>
                <a:gd name="T13" fmla="*/ 0 h 402"/>
                <a:gd name="T14" fmla="*/ 333 w 346"/>
                <a:gd name="T15" fmla="*/ 1 h 402"/>
                <a:gd name="T16" fmla="*/ 330 w 346"/>
                <a:gd name="T17" fmla="*/ 3 h 402"/>
                <a:gd name="T18" fmla="*/ 337 w 346"/>
                <a:gd name="T19" fmla="*/ 0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402"/>
                <a:gd name="T32" fmla="*/ 346 w 346"/>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402">
                  <a:moveTo>
                    <a:pt x="337" y="0"/>
                  </a:moveTo>
                  <a:lnTo>
                    <a:pt x="330" y="3"/>
                  </a:lnTo>
                  <a:lnTo>
                    <a:pt x="0" y="388"/>
                  </a:lnTo>
                  <a:lnTo>
                    <a:pt x="14" y="401"/>
                  </a:lnTo>
                  <a:lnTo>
                    <a:pt x="345" y="16"/>
                  </a:lnTo>
                  <a:lnTo>
                    <a:pt x="339" y="19"/>
                  </a:lnTo>
                  <a:lnTo>
                    <a:pt x="337" y="0"/>
                  </a:lnTo>
                  <a:lnTo>
                    <a:pt x="333" y="1"/>
                  </a:lnTo>
                  <a:lnTo>
                    <a:pt x="330" y="3"/>
                  </a:lnTo>
                  <a:lnTo>
                    <a:pt x="337"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1190" name="Freeform 47"/>
            <p:cNvSpPr>
              <a:spLocks/>
            </p:cNvSpPr>
            <p:nvPr/>
          </p:nvSpPr>
          <p:spPr bwMode="auto">
            <a:xfrm>
              <a:off x="3775" y="945"/>
              <a:ext cx="582" cy="83"/>
            </a:xfrm>
            <a:custGeom>
              <a:avLst/>
              <a:gdLst>
                <a:gd name="T0" fmla="*/ 580 w 582"/>
                <a:gd name="T1" fmla="*/ 0 h 83"/>
                <a:gd name="T2" fmla="*/ 579 w 582"/>
                <a:gd name="T3" fmla="*/ 0 h 83"/>
                <a:gd name="T4" fmla="*/ 0 w 582"/>
                <a:gd name="T5" fmla="*/ 64 h 83"/>
                <a:gd name="T6" fmla="*/ 2 w 582"/>
                <a:gd name="T7" fmla="*/ 82 h 83"/>
                <a:gd name="T8" fmla="*/ 581 w 582"/>
                <a:gd name="T9" fmla="*/ 19 h 83"/>
                <a:gd name="T10" fmla="*/ 580 w 582"/>
                <a:gd name="T11" fmla="*/ 0 h 83"/>
                <a:gd name="T12" fmla="*/ 579 w 582"/>
                <a:gd name="T13" fmla="*/ 0 h 83"/>
                <a:gd name="T14" fmla="*/ 580 w 582"/>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83"/>
                <a:gd name="T26" fmla="*/ 582 w 582"/>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83">
                  <a:moveTo>
                    <a:pt x="580" y="0"/>
                  </a:moveTo>
                  <a:lnTo>
                    <a:pt x="579" y="0"/>
                  </a:lnTo>
                  <a:lnTo>
                    <a:pt x="0" y="64"/>
                  </a:lnTo>
                  <a:lnTo>
                    <a:pt x="2" y="82"/>
                  </a:lnTo>
                  <a:lnTo>
                    <a:pt x="581" y="19"/>
                  </a:lnTo>
                  <a:lnTo>
                    <a:pt x="580" y="0"/>
                  </a:lnTo>
                  <a:lnTo>
                    <a:pt x="579" y="0"/>
                  </a:lnTo>
                  <a:lnTo>
                    <a:pt x="580" y="0"/>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sp>
          <p:nvSpPr>
            <p:cNvPr id="91191" name="Freeform 48"/>
            <p:cNvSpPr>
              <a:spLocks/>
            </p:cNvSpPr>
            <p:nvPr/>
          </p:nvSpPr>
          <p:spPr bwMode="auto">
            <a:xfrm>
              <a:off x="4361" y="926"/>
              <a:ext cx="353" cy="34"/>
            </a:xfrm>
            <a:custGeom>
              <a:avLst/>
              <a:gdLst>
                <a:gd name="T0" fmla="*/ 352 w 353"/>
                <a:gd name="T1" fmla="*/ 8 h 34"/>
                <a:gd name="T2" fmla="*/ 352 w 353"/>
                <a:gd name="T3" fmla="*/ 0 h 34"/>
                <a:gd name="T4" fmla="*/ 0 w 353"/>
                <a:gd name="T5" fmla="*/ 16 h 34"/>
                <a:gd name="T6" fmla="*/ 1 w 353"/>
                <a:gd name="T7" fmla="*/ 33 h 34"/>
                <a:gd name="T8" fmla="*/ 352 w 353"/>
                <a:gd name="T9" fmla="*/ 16 h 34"/>
                <a:gd name="T10" fmla="*/ 352 w 353"/>
                <a:gd name="T11" fmla="*/ 8 h 34"/>
                <a:gd name="T12" fmla="*/ 0 60000 65536"/>
                <a:gd name="T13" fmla="*/ 0 60000 65536"/>
                <a:gd name="T14" fmla="*/ 0 60000 65536"/>
                <a:gd name="T15" fmla="*/ 0 60000 65536"/>
                <a:gd name="T16" fmla="*/ 0 60000 65536"/>
                <a:gd name="T17" fmla="*/ 0 60000 65536"/>
                <a:gd name="T18" fmla="*/ 0 w 353"/>
                <a:gd name="T19" fmla="*/ 0 h 34"/>
                <a:gd name="T20" fmla="*/ 353 w 35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3" h="34">
                  <a:moveTo>
                    <a:pt x="352" y="8"/>
                  </a:moveTo>
                  <a:lnTo>
                    <a:pt x="352" y="0"/>
                  </a:lnTo>
                  <a:lnTo>
                    <a:pt x="0" y="16"/>
                  </a:lnTo>
                  <a:lnTo>
                    <a:pt x="1" y="33"/>
                  </a:lnTo>
                  <a:lnTo>
                    <a:pt x="352" y="16"/>
                  </a:lnTo>
                  <a:lnTo>
                    <a:pt x="352" y="8"/>
                  </a:lnTo>
                </a:path>
              </a:pathLst>
            </a:custGeom>
            <a:solidFill>
              <a:srgbClr val="FFAB00"/>
            </a:solidFill>
            <a:ln w="12700" cap="rnd" cmpd="sng">
              <a:solidFill>
                <a:srgbClr val="FE9B03"/>
              </a:solidFill>
              <a:prstDash val="solid"/>
              <a:round/>
              <a:headEnd type="none" w="med" len="med"/>
              <a:tailEnd type="none" w="med" len="med"/>
            </a:ln>
          </p:spPr>
          <p:txBody>
            <a:bodyPr/>
            <a:lstStyle/>
            <a:p>
              <a:endParaRPr lang="en-US" dirty="0"/>
            </a:p>
          </p:txBody>
        </p:sp>
      </p:grpSp>
      <p:sp>
        <p:nvSpPr>
          <p:cNvPr id="91157" name="Freeform 49"/>
          <p:cNvSpPr>
            <a:spLocks/>
          </p:cNvSpPr>
          <p:nvPr/>
        </p:nvSpPr>
        <p:spPr bwMode="auto">
          <a:xfrm>
            <a:off x="5105400" y="5576887"/>
            <a:ext cx="130175" cy="241300"/>
          </a:xfrm>
          <a:custGeom>
            <a:avLst/>
            <a:gdLst>
              <a:gd name="T0" fmla="*/ 119063 w 82"/>
              <a:gd name="T1" fmla="*/ 4762 h 152"/>
              <a:gd name="T2" fmla="*/ 111125 w 82"/>
              <a:gd name="T3" fmla="*/ 0 h 152"/>
              <a:gd name="T4" fmla="*/ 0 w 82"/>
              <a:gd name="T5" fmla="*/ 230188 h 152"/>
              <a:gd name="T6" fmla="*/ 17462 w 82"/>
              <a:gd name="T7" fmla="*/ 239713 h 152"/>
              <a:gd name="T8" fmla="*/ 128588 w 82"/>
              <a:gd name="T9" fmla="*/ 7937 h 152"/>
              <a:gd name="T10" fmla="*/ 119063 w 82"/>
              <a:gd name="T11" fmla="*/ 4762 h 152"/>
              <a:gd name="T12" fmla="*/ 0 60000 65536"/>
              <a:gd name="T13" fmla="*/ 0 60000 65536"/>
              <a:gd name="T14" fmla="*/ 0 60000 65536"/>
              <a:gd name="T15" fmla="*/ 0 60000 65536"/>
              <a:gd name="T16" fmla="*/ 0 60000 65536"/>
              <a:gd name="T17" fmla="*/ 0 60000 65536"/>
              <a:gd name="T18" fmla="*/ 0 w 82"/>
              <a:gd name="T19" fmla="*/ 0 h 152"/>
              <a:gd name="T20" fmla="*/ 82 w 82"/>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2" h="152">
                <a:moveTo>
                  <a:pt x="75" y="3"/>
                </a:moveTo>
                <a:lnTo>
                  <a:pt x="70" y="0"/>
                </a:lnTo>
                <a:lnTo>
                  <a:pt x="0" y="145"/>
                </a:lnTo>
                <a:lnTo>
                  <a:pt x="11" y="151"/>
                </a:lnTo>
                <a:lnTo>
                  <a:pt x="81" y="5"/>
                </a:lnTo>
                <a:lnTo>
                  <a:pt x="75" y="3"/>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58" name="Freeform 50"/>
          <p:cNvSpPr>
            <a:spLocks/>
          </p:cNvSpPr>
          <p:nvPr/>
        </p:nvSpPr>
        <p:spPr bwMode="auto">
          <a:xfrm>
            <a:off x="5194300" y="5586412"/>
            <a:ext cx="130175" cy="231775"/>
          </a:xfrm>
          <a:custGeom>
            <a:avLst/>
            <a:gdLst>
              <a:gd name="T0" fmla="*/ 119063 w 82"/>
              <a:gd name="T1" fmla="*/ 4762 h 146"/>
              <a:gd name="T2" fmla="*/ 112713 w 82"/>
              <a:gd name="T3" fmla="*/ 0 h 146"/>
              <a:gd name="T4" fmla="*/ 0 w 82"/>
              <a:gd name="T5" fmla="*/ 220663 h 146"/>
              <a:gd name="T6" fmla="*/ 15875 w 82"/>
              <a:gd name="T7" fmla="*/ 230188 h 146"/>
              <a:gd name="T8" fmla="*/ 128588 w 82"/>
              <a:gd name="T9" fmla="*/ 9525 h 146"/>
              <a:gd name="T10" fmla="*/ 119063 w 82"/>
              <a:gd name="T11" fmla="*/ 4762 h 146"/>
              <a:gd name="T12" fmla="*/ 0 60000 65536"/>
              <a:gd name="T13" fmla="*/ 0 60000 65536"/>
              <a:gd name="T14" fmla="*/ 0 60000 65536"/>
              <a:gd name="T15" fmla="*/ 0 60000 65536"/>
              <a:gd name="T16" fmla="*/ 0 60000 65536"/>
              <a:gd name="T17" fmla="*/ 0 60000 65536"/>
              <a:gd name="T18" fmla="*/ 0 w 82"/>
              <a:gd name="T19" fmla="*/ 0 h 146"/>
              <a:gd name="T20" fmla="*/ 82 w 82"/>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2" h="146">
                <a:moveTo>
                  <a:pt x="75" y="3"/>
                </a:moveTo>
                <a:lnTo>
                  <a:pt x="71" y="0"/>
                </a:lnTo>
                <a:lnTo>
                  <a:pt x="0" y="139"/>
                </a:lnTo>
                <a:lnTo>
                  <a:pt x="10" y="145"/>
                </a:lnTo>
                <a:lnTo>
                  <a:pt x="81" y="6"/>
                </a:lnTo>
                <a:lnTo>
                  <a:pt x="75" y="3"/>
                </a:lnTo>
              </a:path>
            </a:pathLst>
          </a:custGeom>
          <a:solidFill>
            <a:srgbClr val="FFFFFF"/>
          </a:solidFill>
          <a:ln w="12700" cap="rnd" cmpd="sng">
            <a:noFill/>
            <a:prstDash val="solid"/>
            <a:round/>
            <a:headEnd type="none" w="med" len="med"/>
            <a:tailEnd type="none" w="med" len="med"/>
          </a:ln>
        </p:spPr>
        <p:txBody>
          <a:bodyPr/>
          <a:lstStyle/>
          <a:p>
            <a:endParaRPr lang="en-US" dirty="0"/>
          </a:p>
        </p:txBody>
      </p:sp>
      <p:sp>
        <p:nvSpPr>
          <p:cNvPr id="91159" name="Freeform 51"/>
          <p:cNvSpPr>
            <a:spLocks/>
          </p:cNvSpPr>
          <p:nvPr/>
        </p:nvSpPr>
        <p:spPr bwMode="auto">
          <a:xfrm>
            <a:off x="2220912" y="2098675"/>
            <a:ext cx="2235200" cy="266700"/>
          </a:xfrm>
          <a:custGeom>
            <a:avLst/>
            <a:gdLst>
              <a:gd name="T0" fmla="*/ 0 w 1408"/>
              <a:gd name="T1" fmla="*/ 265113 h 168"/>
              <a:gd name="T2" fmla="*/ 2025650 w 1408"/>
              <a:gd name="T3" fmla="*/ 265113 h 168"/>
              <a:gd name="T4" fmla="*/ 2058988 w 1408"/>
              <a:gd name="T5" fmla="*/ 182562 h 168"/>
              <a:gd name="T6" fmla="*/ 2128838 w 1408"/>
              <a:gd name="T7" fmla="*/ 150812 h 168"/>
              <a:gd name="T8" fmla="*/ 2154238 w 1408"/>
              <a:gd name="T9" fmla="*/ 66675 h 168"/>
              <a:gd name="T10" fmla="*/ 2233613 w 1408"/>
              <a:gd name="T11" fmla="*/ 0 h 168"/>
              <a:gd name="T12" fmla="*/ 0 w 1408"/>
              <a:gd name="T13" fmla="*/ 0 h 168"/>
              <a:gd name="T14" fmla="*/ 0 w 1408"/>
              <a:gd name="T15" fmla="*/ 265113 h 168"/>
              <a:gd name="T16" fmla="*/ 0 60000 65536"/>
              <a:gd name="T17" fmla="*/ 0 60000 65536"/>
              <a:gd name="T18" fmla="*/ 0 60000 65536"/>
              <a:gd name="T19" fmla="*/ 0 60000 65536"/>
              <a:gd name="T20" fmla="*/ 0 60000 65536"/>
              <a:gd name="T21" fmla="*/ 0 60000 65536"/>
              <a:gd name="T22" fmla="*/ 0 60000 65536"/>
              <a:gd name="T23" fmla="*/ 0 60000 65536"/>
              <a:gd name="T24" fmla="*/ 0 w 1408"/>
              <a:gd name="T25" fmla="*/ 0 h 168"/>
              <a:gd name="T26" fmla="*/ 1408 w 1408"/>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8" h="168">
                <a:moveTo>
                  <a:pt x="0" y="167"/>
                </a:moveTo>
                <a:lnTo>
                  <a:pt x="1276" y="167"/>
                </a:lnTo>
                <a:lnTo>
                  <a:pt x="1297" y="115"/>
                </a:lnTo>
                <a:lnTo>
                  <a:pt x="1341" y="95"/>
                </a:lnTo>
                <a:lnTo>
                  <a:pt x="1357" y="42"/>
                </a:lnTo>
                <a:lnTo>
                  <a:pt x="1407" y="0"/>
                </a:lnTo>
                <a:lnTo>
                  <a:pt x="0" y="0"/>
                </a:lnTo>
                <a:lnTo>
                  <a:pt x="0" y="167"/>
                </a:lnTo>
              </a:path>
            </a:pathLst>
          </a:custGeom>
          <a:solidFill>
            <a:srgbClr val="00CC00"/>
          </a:solidFill>
          <a:ln w="12700" cap="rnd" cmpd="sng">
            <a:noFill/>
            <a:prstDash val="solid"/>
            <a:round/>
            <a:headEnd type="none" w="med" len="med"/>
            <a:tailEnd type="none" w="med" len="med"/>
          </a:ln>
        </p:spPr>
        <p:txBody>
          <a:bodyPr/>
          <a:lstStyle/>
          <a:p>
            <a:endParaRPr lang="en-US" dirty="0"/>
          </a:p>
        </p:txBody>
      </p:sp>
      <p:sp>
        <p:nvSpPr>
          <p:cNvPr id="91160" name="Rectangle 52"/>
          <p:cNvSpPr>
            <a:spLocks noChangeArrowheads="1"/>
          </p:cNvSpPr>
          <p:nvPr/>
        </p:nvSpPr>
        <p:spPr bwMode="auto">
          <a:xfrm>
            <a:off x="2419350" y="2055812"/>
            <a:ext cx="1809750" cy="336550"/>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1800" dirty="0">
                <a:latin typeface="Times New Roman" pitchFamily="18" charset="0"/>
              </a:rPr>
              <a:t>Symptoms +/-</a:t>
            </a:r>
          </a:p>
        </p:txBody>
      </p:sp>
      <p:sp>
        <p:nvSpPr>
          <p:cNvPr id="91161" name="Rectangle 53"/>
          <p:cNvSpPr>
            <a:spLocks noChangeArrowheads="1"/>
          </p:cNvSpPr>
          <p:nvPr/>
        </p:nvSpPr>
        <p:spPr bwMode="auto">
          <a:xfrm>
            <a:off x="3079750" y="6440487"/>
            <a:ext cx="3216275" cy="417513"/>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400" dirty="0">
                <a:solidFill>
                  <a:srgbClr val="FAFD00"/>
                </a:solidFill>
                <a:latin typeface="Times New Roman" pitchFamily="18" charset="0"/>
              </a:rPr>
              <a:t>Time after Exposure</a:t>
            </a:r>
          </a:p>
        </p:txBody>
      </p:sp>
      <p:sp>
        <p:nvSpPr>
          <p:cNvPr id="91162" name="Rectangle 54"/>
          <p:cNvSpPr>
            <a:spLocks noChangeArrowheads="1"/>
          </p:cNvSpPr>
          <p:nvPr/>
        </p:nvSpPr>
        <p:spPr bwMode="auto">
          <a:xfrm rot="-5400000">
            <a:off x="487362" y="3254375"/>
            <a:ext cx="1112838" cy="417512"/>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400" dirty="0">
                <a:solidFill>
                  <a:srgbClr val="FAFD00"/>
                </a:solidFill>
                <a:latin typeface="Times New Roman" pitchFamily="18" charset="0"/>
              </a:rPr>
              <a:t>Titer</a:t>
            </a:r>
          </a:p>
        </p:txBody>
      </p:sp>
      <p:sp>
        <p:nvSpPr>
          <p:cNvPr id="91163" name="Rectangle 55"/>
          <p:cNvSpPr>
            <a:spLocks noChangeArrowheads="1"/>
          </p:cNvSpPr>
          <p:nvPr/>
        </p:nvSpPr>
        <p:spPr bwMode="auto">
          <a:xfrm>
            <a:off x="7054850" y="1558925"/>
            <a:ext cx="1327150"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anti-HCV</a:t>
            </a:r>
          </a:p>
        </p:txBody>
      </p:sp>
      <p:sp>
        <p:nvSpPr>
          <p:cNvPr id="91164" name="Rectangle 56"/>
          <p:cNvSpPr>
            <a:spLocks noChangeArrowheads="1"/>
          </p:cNvSpPr>
          <p:nvPr/>
        </p:nvSpPr>
        <p:spPr bwMode="auto">
          <a:xfrm>
            <a:off x="7058025" y="4292600"/>
            <a:ext cx="1327150" cy="363537"/>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ALT</a:t>
            </a:r>
          </a:p>
        </p:txBody>
      </p:sp>
      <p:sp>
        <p:nvSpPr>
          <p:cNvPr id="91165" name="Rectangle 57"/>
          <p:cNvSpPr>
            <a:spLocks noChangeArrowheads="1"/>
          </p:cNvSpPr>
          <p:nvPr/>
        </p:nvSpPr>
        <p:spPr bwMode="auto">
          <a:xfrm>
            <a:off x="4119562" y="5313362"/>
            <a:ext cx="1327150"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Normal</a:t>
            </a:r>
          </a:p>
        </p:txBody>
      </p:sp>
      <p:sp>
        <p:nvSpPr>
          <p:cNvPr id="91166" name="Rectangle 58"/>
          <p:cNvSpPr>
            <a:spLocks noChangeArrowheads="1"/>
          </p:cNvSpPr>
          <p:nvPr/>
        </p:nvSpPr>
        <p:spPr bwMode="auto">
          <a:xfrm>
            <a:off x="123031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0</a:t>
            </a:r>
          </a:p>
        </p:txBody>
      </p:sp>
      <p:sp>
        <p:nvSpPr>
          <p:cNvPr id="91167" name="Rectangle 59"/>
          <p:cNvSpPr>
            <a:spLocks noChangeArrowheads="1"/>
          </p:cNvSpPr>
          <p:nvPr/>
        </p:nvSpPr>
        <p:spPr bwMode="auto">
          <a:xfrm>
            <a:off x="176371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1</a:t>
            </a:r>
          </a:p>
        </p:txBody>
      </p:sp>
      <p:sp>
        <p:nvSpPr>
          <p:cNvPr id="91168" name="Rectangle 60"/>
          <p:cNvSpPr>
            <a:spLocks noChangeArrowheads="1"/>
          </p:cNvSpPr>
          <p:nvPr/>
        </p:nvSpPr>
        <p:spPr bwMode="auto">
          <a:xfrm>
            <a:off x="236696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2</a:t>
            </a:r>
          </a:p>
        </p:txBody>
      </p:sp>
      <p:sp>
        <p:nvSpPr>
          <p:cNvPr id="91169" name="Rectangle 61"/>
          <p:cNvSpPr>
            <a:spLocks noChangeArrowheads="1"/>
          </p:cNvSpPr>
          <p:nvPr/>
        </p:nvSpPr>
        <p:spPr bwMode="auto">
          <a:xfrm>
            <a:off x="294481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3</a:t>
            </a:r>
          </a:p>
        </p:txBody>
      </p:sp>
      <p:sp>
        <p:nvSpPr>
          <p:cNvPr id="91170" name="Rectangle 62"/>
          <p:cNvSpPr>
            <a:spLocks noChangeArrowheads="1"/>
          </p:cNvSpPr>
          <p:nvPr/>
        </p:nvSpPr>
        <p:spPr bwMode="auto">
          <a:xfrm>
            <a:off x="354171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4</a:t>
            </a:r>
          </a:p>
        </p:txBody>
      </p:sp>
      <p:sp>
        <p:nvSpPr>
          <p:cNvPr id="91171" name="Rectangle 63"/>
          <p:cNvSpPr>
            <a:spLocks noChangeArrowheads="1"/>
          </p:cNvSpPr>
          <p:nvPr/>
        </p:nvSpPr>
        <p:spPr bwMode="auto">
          <a:xfrm>
            <a:off x="4125912" y="580866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5</a:t>
            </a:r>
          </a:p>
        </p:txBody>
      </p:sp>
      <p:sp>
        <p:nvSpPr>
          <p:cNvPr id="91172" name="Rectangle 64"/>
          <p:cNvSpPr>
            <a:spLocks noChangeArrowheads="1"/>
          </p:cNvSpPr>
          <p:nvPr/>
        </p:nvSpPr>
        <p:spPr bwMode="auto">
          <a:xfrm>
            <a:off x="4716462" y="580231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6</a:t>
            </a:r>
          </a:p>
        </p:txBody>
      </p:sp>
      <p:sp>
        <p:nvSpPr>
          <p:cNvPr id="91173" name="Rectangle 65"/>
          <p:cNvSpPr>
            <a:spLocks noChangeArrowheads="1"/>
          </p:cNvSpPr>
          <p:nvPr/>
        </p:nvSpPr>
        <p:spPr bwMode="auto">
          <a:xfrm>
            <a:off x="5307012" y="580231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1</a:t>
            </a:r>
          </a:p>
        </p:txBody>
      </p:sp>
      <p:sp>
        <p:nvSpPr>
          <p:cNvPr id="91174" name="Rectangle 66"/>
          <p:cNvSpPr>
            <a:spLocks noChangeArrowheads="1"/>
          </p:cNvSpPr>
          <p:nvPr/>
        </p:nvSpPr>
        <p:spPr bwMode="auto">
          <a:xfrm>
            <a:off x="5859462" y="580231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2</a:t>
            </a:r>
          </a:p>
        </p:txBody>
      </p:sp>
      <p:sp>
        <p:nvSpPr>
          <p:cNvPr id="91175" name="Rectangle 67"/>
          <p:cNvSpPr>
            <a:spLocks noChangeArrowheads="1"/>
          </p:cNvSpPr>
          <p:nvPr/>
        </p:nvSpPr>
        <p:spPr bwMode="auto">
          <a:xfrm>
            <a:off x="6450012" y="580231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3</a:t>
            </a:r>
          </a:p>
        </p:txBody>
      </p:sp>
      <p:sp>
        <p:nvSpPr>
          <p:cNvPr id="91176" name="Rectangle 68"/>
          <p:cNvSpPr>
            <a:spLocks noChangeArrowheads="1"/>
          </p:cNvSpPr>
          <p:nvPr/>
        </p:nvSpPr>
        <p:spPr bwMode="auto">
          <a:xfrm>
            <a:off x="7040562" y="5802312"/>
            <a:ext cx="382588"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latin typeface="Times New Roman" pitchFamily="18" charset="0"/>
              </a:rPr>
              <a:t>4</a:t>
            </a:r>
          </a:p>
        </p:txBody>
      </p:sp>
      <p:sp>
        <p:nvSpPr>
          <p:cNvPr id="91177" name="Rectangle 69"/>
          <p:cNvSpPr>
            <a:spLocks noChangeArrowheads="1"/>
          </p:cNvSpPr>
          <p:nvPr/>
        </p:nvSpPr>
        <p:spPr bwMode="auto">
          <a:xfrm>
            <a:off x="5943600" y="6097587"/>
            <a:ext cx="1120775"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solidFill>
                  <a:srgbClr val="FE9B03"/>
                </a:solidFill>
                <a:latin typeface="Times New Roman" pitchFamily="18" charset="0"/>
              </a:rPr>
              <a:t>Years</a:t>
            </a:r>
          </a:p>
        </p:txBody>
      </p:sp>
      <p:sp>
        <p:nvSpPr>
          <p:cNvPr id="91178" name="Rectangle 70"/>
          <p:cNvSpPr>
            <a:spLocks noChangeArrowheads="1"/>
          </p:cNvSpPr>
          <p:nvPr/>
        </p:nvSpPr>
        <p:spPr bwMode="auto">
          <a:xfrm>
            <a:off x="2616200" y="6110287"/>
            <a:ext cx="1371600" cy="363538"/>
          </a:xfrm>
          <a:prstGeom prst="rect">
            <a:avLst/>
          </a:prstGeom>
          <a:noFill/>
          <a:ln w="12700">
            <a:noFill/>
            <a:miter lim="800000"/>
            <a:headEnd/>
            <a:tailEnd/>
          </a:ln>
        </p:spPr>
        <p:txBody>
          <a:bodyPr lIns="90488" tIns="44450" rIns="90488" bIns="44450">
            <a:spAutoFit/>
          </a:bodyPr>
          <a:lstStyle/>
          <a:p>
            <a:pPr algn="l" eaLnBrk="0" hangingPunct="0">
              <a:lnSpc>
                <a:spcPct val="90000"/>
              </a:lnSpc>
            </a:pPr>
            <a:r>
              <a:rPr lang="en-US" sz="2000" dirty="0">
                <a:solidFill>
                  <a:srgbClr val="FE9B03"/>
                </a:solidFill>
                <a:latin typeface="Times New Roman" pitchFamily="18" charset="0"/>
              </a:rPr>
              <a:t>Months</a:t>
            </a:r>
          </a:p>
        </p:txBody>
      </p:sp>
      <p:sp>
        <p:nvSpPr>
          <p:cNvPr id="91179" name="Text Box 71"/>
          <p:cNvSpPr txBox="1">
            <a:spLocks noChangeArrowheads="1"/>
          </p:cNvSpPr>
          <p:nvPr/>
        </p:nvSpPr>
        <p:spPr bwMode="auto">
          <a:xfrm>
            <a:off x="2894012" y="2819400"/>
            <a:ext cx="1301750" cy="366712"/>
          </a:xfrm>
          <a:prstGeom prst="rect">
            <a:avLst/>
          </a:prstGeom>
          <a:noFill/>
          <a:ln w="12700">
            <a:noFill/>
            <a:miter lim="800000"/>
            <a:headEnd/>
            <a:tailEnd/>
          </a:ln>
        </p:spPr>
        <p:txBody>
          <a:bodyPr wrap="none">
            <a:spAutoFit/>
          </a:bodyPr>
          <a:lstStyle/>
          <a:p>
            <a:pPr eaLnBrk="0" hangingPunct="0"/>
            <a:r>
              <a:rPr lang="en-US" sz="1800" dirty="0">
                <a:latin typeface="Times New Roman" pitchFamily="18" charset="0"/>
              </a:rPr>
              <a:t>HCV RNA</a:t>
            </a:r>
            <a:r>
              <a:rPr lang="en-US" sz="1800" dirty="0">
                <a:solidFill>
                  <a:schemeClr val="tx1"/>
                </a:solidFill>
                <a:latin typeface="Times New Roman" pitchFamily="18" charset="0"/>
              </a:rPr>
              <a:t> </a:t>
            </a:r>
          </a:p>
        </p:txBody>
      </p:sp>
      <p:sp>
        <p:nvSpPr>
          <p:cNvPr id="91180" name="Line 72"/>
          <p:cNvSpPr>
            <a:spLocks noChangeShapeType="1"/>
          </p:cNvSpPr>
          <p:nvPr/>
        </p:nvSpPr>
        <p:spPr bwMode="auto">
          <a:xfrm flipV="1">
            <a:off x="1411287" y="1592262"/>
            <a:ext cx="0" cy="4152900"/>
          </a:xfrm>
          <a:prstGeom prst="line">
            <a:avLst/>
          </a:prstGeom>
          <a:noFill/>
          <a:ln w="9525">
            <a:solidFill>
              <a:srgbClr val="FFFFFF"/>
            </a:solidFill>
            <a:round/>
            <a:headEnd/>
            <a:tailEnd/>
          </a:ln>
        </p:spPr>
        <p:txBody>
          <a:bodyPr wrap="none" anchor="ctr"/>
          <a:lstStyle/>
          <a:p>
            <a:endParaRPr lang="en-US" dirty="0"/>
          </a:p>
        </p:txBody>
      </p:sp>
      <p:sp>
        <p:nvSpPr>
          <p:cNvPr id="91181" name="Rectangle 73"/>
          <p:cNvSpPr>
            <a:spLocks noChangeArrowheads="1"/>
          </p:cNvSpPr>
          <p:nvPr/>
        </p:nvSpPr>
        <p:spPr bwMode="auto">
          <a:xfrm>
            <a:off x="6040437" y="2849562"/>
            <a:ext cx="1009650" cy="301625"/>
          </a:xfrm>
          <a:prstGeom prst="rect">
            <a:avLst/>
          </a:prstGeom>
          <a:solidFill>
            <a:srgbClr val="FF0000"/>
          </a:solidFill>
          <a:ln w="12700">
            <a:solidFill>
              <a:schemeClr val="tx1"/>
            </a:solidFill>
            <a:miter lim="800000"/>
            <a:headEnd/>
            <a:tailEnd/>
          </a:ln>
        </p:spPr>
        <p:txBody>
          <a:bodyPr wrap="none" anchor="ctr"/>
          <a:lstStyle/>
          <a:p>
            <a:endParaRPr lang="en-US" dirty="0"/>
          </a:p>
        </p:txBody>
      </p:sp>
      <p:sp>
        <p:nvSpPr>
          <p:cNvPr id="91182" name="Rectangle 74"/>
          <p:cNvSpPr>
            <a:spLocks noChangeArrowheads="1"/>
          </p:cNvSpPr>
          <p:nvPr/>
        </p:nvSpPr>
        <p:spPr bwMode="auto">
          <a:xfrm>
            <a:off x="7183437" y="2849562"/>
            <a:ext cx="495300" cy="301625"/>
          </a:xfrm>
          <a:prstGeom prst="rect">
            <a:avLst/>
          </a:prstGeom>
          <a:solidFill>
            <a:srgbClr val="FF0000"/>
          </a:solidFill>
          <a:ln w="12700">
            <a:solidFill>
              <a:schemeClr val="tx1"/>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6200" y="228600"/>
            <a:ext cx="8839200" cy="1143000"/>
          </a:xfrm>
          <a:prstGeom prst="rect">
            <a:avLst/>
          </a:prstGeom>
          <a:noFill/>
          <a:ln w="9525">
            <a:noFill/>
            <a:miter lim="800000"/>
            <a:headEnd/>
            <a:tailEnd/>
          </a:ln>
        </p:spPr>
        <p:txBody>
          <a:bodyPr anchor="ctr"/>
          <a:lstStyle/>
          <a:p>
            <a:pPr eaLnBrk="0" hangingPunct="0"/>
            <a:r>
              <a:rPr lang="en-US" sz="3600" dirty="0">
                <a:solidFill>
                  <a:srgbClr val="FFFF00"/>
                </a:solidFill>
              </a:rPr>
              <a:t>Interpretation of Anti-HCV Test Results</a:t>
            </a:r>
          </a:p>
        </p:txBody>
      </p:sp>
      <p:sp>
        <p:nvSpPr>
          <p:cNvPr id="77827" name="Text Box 3"/>
          <p:cNvSpPr txBox="1">
            <a:spLocks noChangeArrowheads="1"/>
          </p:cNvSpPr>
          <p:nvPr/>
        </p:nvSpPr>
        <p:spPr bwMode="auto">
          <a:xfrm>
            <a:off x="136525" y="1447800"/>
            <a:ext cx="9759950" cy="757130"/>
          </a:xfrm>
          <a:prstGeom prst="rect">
            <a:avLst/>
          </a:prstGeom>
          <a:noFill/>
          <a:ln w="9525">
            <a:noFill/>
            <a:miter lim="800000"/>
            <a:headEnd/>
            <a:tailEnd/>
          </a:ln>
          <a:effectLst/>
        </p:spPr>
        <p:txBody>
          <a:bodyPr>
            <a:spAutoFit/>
          </a:bodyPr>
          <a:lstStyle/>
          <a:p>
            <a:pPr algn="l" eaLnBrk="0" hangingPunct="0">
              <a:lnSpc>
                <a:spcPct val="90000"/>
              </a:lnSpc>
              <a:tabLst>
                <a:tab pos="228600" algn="l"/>
                <a:tab pos="1943100" algn="l"/>
                <a:tab pos="2400300" algn="l"/>
                <a:tab pos="3200400" algn="l"/>
                <a:tab pos="4914900" algn="l"/>
                <a:tab pos="5143500" algn="l"/>
                <a:tab pos="6515100" algn="l"/>
              </a:tabLst>
              <a:defRPr/>
            </a:pPr>
            <a:r>
              <a:rPr lang="en-US" sz="2400" dirty="0">
                <a:solidFill>
                  <a:srgbClr val="FFFF99"/>
                </a:solidFill>
                <a:effectLst>
                  <a:outerShdw blurRad="38100" dist="38100" dir="2700000" algn="tl">
                    <a:srgbClr val="000000"/>
                  </a:outerShdw>
                </a:effectLst>
              </a:rPr>
              <a:t>Screening			 NAT for	Anti-HCV	HCV Infection</a:t>
            </a:r>
          </a:p>
          <a:p>
            <a:pPr algn="l" eaLnBrk="0" hangingPunct="0">
              <a:lnSpc>
                <a:spcPct val="90000"/>
              </a:lnSpc>
              <a:tabLst>
                <a:tab pos="228600" algn="l"/>
                <a:tab pos="1943100" algn="l"/>
                <a:tab pos="2400300" algn="l"/>
                <a:tab pos="3200400" algn="l"/>
                <a:tab pos="4914900" algn="l"/>
                <a:tab pos="5143500" algn="l"/>
                <a:tab pos="6515100" algn="l"/>
              </a:tabLst>
              <a:defRPr/>
            </a:pPr>
            <a:r>
              <a:rPr lang="en-US" sz="2400" dirty="0">
                <a:solidFill>
                  <a:srgbClr val="FFFF99"/>
                </a:solidFill>
                <a:effectLst>
                  <a:outerShdw blurRad="38100" dist="38100" dir="2700000" algn="tl">
                    <a:srgbClr val="000000"/>
                  </a:outerShdw>
                </a:effectLst>
              </a:rPr>
              <a:t>	</a:t>
            </a:r>
            <a:r>
              <a:rPr lang="en-US" sz="2400" u="sng" dirty="0">
                <a:solidFill>
                  <a:srgbClr val="FFFF99"/>
                </a:solidFill>
                <a:effectLst>
                  <a:outerShdw blurRad="38100" dist="38100" dir="2700000" algn="tl">
                    <a:srgbClr val="000000"/>
                  </a:outerShdw>
                </a:effectLst>
              </a:rPr>
              <a:t>Test</a:t>
            </a:r>
            <a:r>
              <a:rPr lang="en-US" sz="2400" dirty="0">
                <a:solidFill>
                  <a:srgbClr val="FFFF99"/>
                </a:solidFill>
                <a:effectLst>
                  <a:outerShdw blurRad="38100" dist="38100" dir="2700000" algn="tl">
                    <a:srgbClr val="000000"/>
                  </a:outerShdw>
                </a:effectLst>
              </a:rPr>
              <a:t>	</a:t>
            </a:r>
            <a:r>
              <a:rPr lang="en-US" sz="2400" u="sng" dirty="0">
                <a:solidFill>
                  <a:srgbClr val="FFFF99"/>
                </a:solidFill>
                <a:effectLst>
                  <a:outerShdw blurRad="38100" dist="38100" dir="2700000" algn="tl">
                    <a:srgbClr val="000000"/>
                  </a:outerShdw>
                </a:effectLst>
              </a:rPr>
              <a:t>RIBA</a:t>
            </a:r>
            <a:r>
              <a:rPr lang="en-US" sz="2400" dirty="0">
                <a:solidFill>
                  <a:srgbClr val="FFFF99"/>
                </a:solidFill>
                <a:effectLst>
                  <a:outerShdw blurRad="38100" dist="38100" dir="2700000" algn="tl">
                    <a:srgbClr val="000000"/>
                  </a:outerShdw>
                </a:effectLst>
              </a:rPr>
              <a:t>	</a:t>
            </a:r>
            <a:r>
              <a:rPr lang="en-US" sz="2400" u="sng" dirty="0">
                <a:solidFill>
                  <a:srgbClr val="FFFF99"/>
                </a:solidFill>
                <a:effectLst>
                  <a:outerShdw blurRad="38100" dist="38100" dir="2700000" algn="tl">
                    <a:srgbClr val="000000"/>
                  </a:outerShdw>
                </a:effectLst>
              </a:rPr>
              <a:t>HCV RNA</a:t>
            </a:r>
            <a:r>
              <a:rPr lang="en-US" sz="2400" dirty="0">
                <a:solidFill>
                  <a:srgbClr val="FFFF99"/>
                </a:solidFill>
                <a:effectLst>
                  <a:outerShdw blurRad="38100" dist="38100" dir="2700000" algn="tl">
                    <a:srgbClr val="000000"/>
                  </a:outerShdw>
                </a:effectLst>
              </a:rPr>
              <a:t>		</a:t>
            </a:r>
            <a:r>
              <a:rPr lang="en-US" sz="2400" u="sng" dirty="0">
                <a:solidFill>
                  <a:srgbClr val="FFFF99"/>
                </a:solidFill>
                <a:effectLst>
                  <a:outerShdw blurRad="38100" dist="38100" dir="2700000" algn="tl">
                    <a:srgbClr val="000000"/>
                  </a:outerShdw>
                </a:effectLst>
              </a:rPr>
              <a:t>Status</a:t>
            </a:r>
            <a:r>
              <a:rPr lang="en-US" sz="2400" dirty="0">
                <a:solidFill>
                  <a:srgbClr val="FFFF99"/>
                </a:solidFill>
                <a:effectLst>
                  <a:outerShdw blurRad="38100" dist="38100" dir="2700000" algn="tl">
                    <a:srgbClr val="000000"/>
                  </a:outerShdw>
                </a:effectLst>
              </a:rPr>
              <a:t>	        </a:t>
            </a:r>
            <a:r>
              <a:rPr lang="en-US" sz="2400" u="sng" dirty="0">
                <a:solidFill>
                  <a:srgbClr val="FFFF99"/>
                </a:solidFill>
                <a:effectLst>
                  <a:outerShdw blurRad="38100" dist="38100" dir="2700000" algn="tl">
                    <a:srgbClr val="000000"/>
                  </a:outerShdw>
                </a:effectLst>
              </a:rPr>
              <a:t>Status</a:t>
            </a:r>
          </a:p>
        </p:txBody>
      </p:sp>
      <p:sp>
        <p:nvSpPr>
          <p:cNvPr id="92164" name="Text Box 4"/>
          <p:cNvSpPr txBox="1">
            <a:spLocks noChangeArrowheads="1"/>
          </p:cNvSpPr>
          <p:nvPr/>
        </p:nvSpPr>
        <p:spPr bwMode="auto">
          <a:xfrm>
            <a:off x="190500" y="2438400"/>
            <a:ext cx="9944100" cy="457200"/>
          </a:xfrm>
          <a:prstGeom prst="rect">
            <a:avLst/>
          </a:prstGeom>
          <a:noFill/>
          <a:ln w="9525">
            <a:noFill/>
            <a:miter lim="800000"/>
            <a:headEnd/>
            <a:tailEnd/>
          </a:ln>
        </p:spPr>
        <p:txBody>
          <a:bodyPr>
            <a:spAutoFit/>
          </a:bodyPr>
          <a:lstStyle/>
          <a:p>
            <a:pPr algn="l" eaLnBrk="0" hangingPunct="0">
              <a:spcBef>
                <a:spcPct val="30000"/>
              </a:spcBef>
              <a:tabLst>
                <a:tab pos="1771650" algn="l"/>
                <a:tab pos="2057400" algn="l"/>
                <a:tab pos="3429000" algn="l"/>
                <a:tab pos="3657600" algn="l"/>
                <a:tab pos="4457700" algn="l"/>
                <a:tab pos="5029200" algn="l"/>
                <a:tab pos="6743700" algn="l"/>
              </a:tabLst>
            </a:pPr>
            <a:r>
              <a:rPr lang="en-US" sz="2400" b="0" dirty="0"/>
              <a:t>Negative 		NA*		NA		Negative	None</a:t>
            </a:r>
          </a:p>
        </p:txBody>
      </p:sp>
      <p:sp>
        <p:nvSpPr>
          <p:cNvPr id="77829" name="Text Box 5"/>
          <p:cNvSpPr txBox="1">
            <a:spLocks noChangeArrowheads="1"/>
          </p:cNvSpPr>
          <p:nvPr/>
        </p:nvSpPr>
        <p:spPr bwMode="auto">
          <a:xfrm>
            <a:off x="173038" y="5632450"/>
            <a:ext cx="1803400" cy="366713"/>
          </a:xfrm>
          <a:prstGeom prst="rect">
            <a:avLst/>
          </a:prstGeom>
          <a:noFill/>
          <a:ln w="9525">
            <a:noFill/>
            <a:miter lim="800000"/>
            <a:headEnd/>
            <a:tailEnd/>
          </a:ln>
          <a:effectLst/>
        </p:spPr>
        <p:txBody>
          <a:bodyPr wrap="none">
            <a:spAutoFit/>
          </a:bodyPr>
          <a:lstStyle/>
          <a:p>
            <a:pPr algn="l" eaLnBrk="0" hangingPunct="0">
              <a:defRPr/>
            </a:pPr>
            <a:r>
              <a:rPr lang="en-US" sz="1800" dirty="0">
                <a:solidFill>
                  <a:srgbClr val="FFFF99"/>
                </a:solidFill>
                <a:effectLst>
                  <a:outerShdw blurRad="38100" dist="38100" dir="2700000" algn="tl">
                    <a:srgbClr val="000000"/>
                  </a:outerShdw>
                </a:effectLst>
                <a:latin typeface="Times New Roman" pitchFamily="18" charset="0"/>
              </a:rPr>
              <a:t>* </a:t>
            </a:r>
            <a:r>
              <a:rPr lang="en-US" sz="1800" b="0" dirty="0">
                <a:solidFill>
                  <a:srgbClr val="FFFF99"/>
                </a:solidFill>
                <a:effectLst>
                  <a:outerShdw blurRad="38100" dist="38100" dir="2700000" algn="tl">
                    <a:srgbClr val="000000"/>
                  </a:outerShdw>
                </a:effectLst>
              </a:rPr>
              <a:t>Not applicable</a:t>
            </a:r>
          </a:p>
        </p:txBody>
      </p:sp>
      <p:sp>
        <p:nvSpPr>
          <p:cNvPr id="92166" name="Text Box 6"/>
          <p:cNvSpPr txBox="1">
            <a:spLocks noChangeArrowheads="1"/>
          </p:cNvSpPr>
          <p:nvPr/>
        </p:nvSpPr>
        <p:spPr bwMode="auto">
          <a:xfrm>
            <a:off x="169863" y="2971800"/>
            <a:ext cx="9944100" cy="457200"/>
          </a:xfrm>
          <a:prstGeom prst="rect">
            <a:avLst/>
          </a:prstGeom>
          <a:noFill/>
          <a:ln w="9525">
            <a:noFill/>
            <a:miter lim="800000"/>
            <a:headEnd/>
            <a:tailEnd/>
          </a:ln>
        </p:spPr>
        <p:txBody>
          <a:bodyPr>
            <a:spAutoFit/>
          </a:bodyPr>
          <a:lstStyle/>
          <a:p>
            <a:pPr algn="l" eaLnBrk="0" hangingPunct="0">
              <a:spcBef>
                <a:spcPct val="30000"/>
              </a:spcBef>
              <a:tabLst>
                <a:tab pos="1771650" algn="l"/>
                <a:tab pos="2057400" algn="l"/>
                <a:tab pos="3429000" algn="l"/>
                <a:tab pos="3657600" algn="l"/>
                <a:tab pos="4457700" algn="l"/>
                <a:tab pos="5029200" algn="l"/>
                <a:tab pos="6743700" algn="l"/>
              </a:tabLst>
            </a:pPr>
            <a:r>
              <a:rPr lang="en-US" sz="2400" b="0" dirty="0">
                <a:cs typeface="Times New Roman" pitchFamily="18" charset="0"/>
              </a:rPr>
              <a:t>Positive</a:t>
            </a:r>
            <a:r>
              <a:rPr lang="en-US" sz="2400" b="0" dirty="0"/>
              <a:t>	Negative		NA		Negative	None</a:t>
            </a:r>
          </a:p>
        </p:txBody>
      </p:sp>
      <p:sp>
        <p:nvSpPr>
          <p:cNvPr id="92167" name="Text Box 7"/>
          <p:cNvSpPr txBox="1">
            <a:spLocks noChangeArrowheads="1"/>
          </p:cNvSpPr>
          <p:nvPr/>
        </p:nvSpPr>
        <p:spPr bwMode="auto">
          <a:xfrm>
            <a:off x="169863" y="3352800"/>
            <a:ext cx="9944100" cy="457200"/>
          </a:xfrm>
          <a:prstGeom prst="rect">
            <a:avLst/>
          </a:prstGeom>
          <a:noFill/>
          <a:ln w="9525">
            <a:noFill/>
            <a:miter lim="800000"/>
            <a:headEnd/>
            <a:tailEnd/>
          </a:ln>
        </p:spPr>
        <p:txBody>
          <a:bodyPr>
            <a:spAutoFit/>
          </a:bodyPr>
          <a:lstStyle/>
          <a:p>
            <a:pPr algn="l" eaLnBrk="0" hangingPunct="0">
              <a:spcBef>
                <a:spcPct val="30000"/>
              </a:spcBef>
              <a:tabLst>
                <a:tab pos="1771650" algn="l"/>
                <a:tab pos="2057400" algn="l"/>
                <a:tab pos="3429000" algn="l"/>
                <a:tab pos="3657600" algn="l"/>
                <a:tab pos="4457700" algn="l"/>
                <a:tab pos="5029200" algn="l"/>
                <a:tab pos="6743700" algn="l"/>
              </a:tabLst>
            </a:pPr>
            <a:r>
              <a:rPr lang="en-US" sz="2400" b="0" dirty="0"/>
              <a:t>Positive	Positive	Not done	Positive	Past/current</a:t>
            </a:r>
          </a:p>
        </p:txBody>
      </p:sp>
      <p:sp>
        <p:nvSpPr>
          <p:cNvPr id="92168" name="Text Box 8"/>
          <p:cNvSpPr txBox="1">
            <a:spLocks noChangeArrowheads="1"/>
          </p:cNvSpPr>
          <p:nvPr/>
        </p:nvSpPr>
        <p:spPr bwMode="auto">
          <a:xfrm>
            <a:off x="169863" y="4800600"/>
            <a:ext cx="9944100" cy="714375"/>
          </a:xfrm>
          <a:prstGeom prst="rect">
            <a:avLst/>
          </a:prstGeom>
          <a:noFill/>
          <a:ln w="9525">
            <a:noFill/>
            <a:miter lim="800000"/>
            <a:headEnd/>
            <a:tailEnd/>
          </a:ln>
        </p:spPr>
        <p:txBody>
          <a:bodyPr>
            <a:spAutoFit/>
          </a:bodyPr>
          <a:lstStyle/>
          <a:p>
            <a:pPr algn="l" eaLnBrk="0" hangingPunct="0">
              <a:lnSpc>
                <a:spcPct val="85000"/>
              </a:lnSpc>
              <a:tabLst>
                <a:tab pos="1771650" algn="l"/>
                <a:tab pos="2057400" algn="l"/>
                <a:tab pos="3429000" algn="l"/>
                <a:tab pos="3657600" algn="l"/>
                <a:tab pos="4457700" algn="l"/>
                <a:tab pos="5029200" algn="l"/>
                <a:tab pos="6743700" algn="l"/>
              </a:tabLst>
            </a:pPr>
            <a:r>
              <a:rPr lang="en-US" sz="2400" b="0" dirty="0"/>
              <a:t>Positive	Positive/	Positive	Positive	Current</a:t>
            </a:r>
          </a:p>
          <a:p>
            <a:pPr algn="l" eaLnBrk="0" hangingPunct="0">
              <a:lnSpc>
                <a:spcPct val="85000"/>
              </a:lnSpc>
              <a:tabLst>
                <a:tab pos="1771650" algn="l"/>
                <a:tab pos="2057400" algn="l"/>
                <a:tab pos="3429000" algn="l"/>
                <a:tab pos="3657600" algn="l"/>
                <a:tab pos="4457700" algn="l"/>
                <a:tab pos="5029200" algn="l"/>
                <a:tab pos="6743700" algn="l"/>
              </a:tabLst>
            </a:pPr>
            <a:r>
              <a:rPr lang="en-US" sz="2400" b="0" dirty="0"/>
              <a:t>	not done</a:t>
            </a:r>
          </a:p>
        </p:txBody>
      </p:sp>
      <p:sp>
        <p:nvSpPr>
          <p:cNvPr id="92169" name="Text Box 9"/>
          <p:cNvSpPr txBox="1">
            <a:spLocks noChangeArrowheads="1"/>
          </p:cNvSpPr>
          <p:nvPr/>
        </p:nvSpPr>
        <p:spPr bwMode="auto">
          <a:xfrm>
            <a:off x="169863" y="3810000"/>
            <a:ext cx="9944100" cy="457200"/>
          </a:xfrm>
          <a:prstGeom prst="rect">
            <a:avLst/>
          </a:prstGeom>
          <a:noFill/>
          <a:ln w="9525">
            <a:noFill/>
            <a:miter lim="800000"/>
            <a:headEnd/>
            <a:tailEnd/>
          </a:ln>
        </p:spPr>
        <p:txBody>
          <a:bodyPr>
            <a:spAutoFit/>
          </a:bodyPr>
          <a:lstStyle/>
          <a:p>
            <a:pPr algn="l" eaLnBrk="0" hangingPunct="0">
              <a:spcBef>
                <a:spcPct val="30000"/>
              </a:spcBef>
              <a:tabLst>
                <a:tab pos="1771650" algn="l"/>
                <a:tab pos="2057400" algn="l"/>
                <a:tab pos="3429000" algn="l"/>
                <a:tab pos="3657600" algn="l"/>
                <a:tab pos="4457700" algn="l"/>
                <a:tab pos="5029200" algn="l"/>
                <a:tab pos="6743700" algn="l"/>
              </a:tabLst>
            </a:pPr>
            <a:r>
              <a:rPr lang="en-US" sz="2400" b="0" dirty="0"/>
              <a:t>Positive	Not done	Negative	Unknown	Unknown</a:t>
            </a:r>
            <a:r>
              <a:rPr lang="en-US" sz="2400" b="0" baseline="30000" dirty="0">
                <a:cs typeface="Times New Roman" pitchFamily="18" charset="0"/>
              </a:rPr>
              <a:t>†</a:t>
            </a:r>
          </a:p>
        </p:txBody>
      </p:sp>
      <p:sp>
        <p:nvSpPr>
          <p:cNvPr id="77834" name="Text Box 10"/>
          <p:cNvSpPr txBox="1">
            <a:spLocks noChangeArrowheads="1"/>
          </p:cNvSpPr>
          <p:nvPr/>
        </p:nvSpPr>
        <p:spPr bwMode="auto">
          <a:xfrm>
            <a:off x="193675" y="5956300"/>
            <a:ext cx="7029450" cy="366713"/>
          </a:xfrm>
          <a:prstGeom prst="rect">
            <a:avLst/>
          </a:prstGeom>
          <a:noFill/>
          <a:ln w="9525">
            <a:noFill/>
            <a:miter lim="800000"/>
            <a:headEnd/>
            <a:tailEnd/>
          </a:ln>
          <a:effectLst/>
        </p:spPr>
        <p:txBody>
          <a:bodyPr wrap="none">
            <a:spAutoFit/>
          </a:bodyPr>
          <a:lstStyle/>
          <a:p>
            <a:pPr algn="l" eaLnBrk="0" hangingPunct="0">
              <a:defRPr/>
            </a:pPr>
            <a:r>
              <a:rPr lang="en-US" sz="2400" baseline="30000" dirty="0">
                <a:solidFill>
                  <a:srgbClr val="FFFF99"/>
                </a:solidFill>
                <a:effectLst>
                  <a:outerShdw blurRad="38100" dist="38100" dir="2700000" algn="tl">
                    <a:srgbClr val="000000"/>
                  </a:outerShdw>
                </a:effectLst>
                <a:latin typeface="Times New Roman" pitchFamily="18" charset="0"/>
                <a:cs typeface="Times New Roman" pitchFamily="18" charset="0"/>
              </a:rPr>
              <a:t>† </a:t>
            </a:r>
            <a:r>
              <a:rPr lang="en-US" sz="1800" b="0" dirty="0">
                <a:solidFill>
                  <a:srgbClr val="FFFF99"/>
                </a:solidFill>
                <a:effectLst>
                  <a:outerShdw blurRad="38100" dist="38100" dir="2700000" algn="tl">
                    <a:srgbClr val="000000"/>
                  </a:outerShdw>
                </a:effectLst>
                <a:cs typeface="Times New Roman" pitchFamily="18" charset="0"/>
              </a:rPr>
              <a:t>Single negative HCV RNA result cannot determine infection status</a:t>
            </a:r>
            <a:endParaRPr lang="en-US" sz="1800" b="0" dirty="0">
              <a:solidFill>
                <a:srgbClr val="FFFF99"/>
              </a:solidFill>
              <a:effectLst>
                <a:outerShdw blurRad="38100" dist="38100" dir="2700000" algn="tl">
                  <a:srgbClr val="000000"/>
                </a:outerShdw>
              </a:effectLst>
            </a:endParaRPr>
          </a:p>
        </p:txBody>
      </p:sp>
      <p:sp>
        <p:nvSpPr>
          <p:cNvPr id="92171" name="Text Box 11"/>
          <p:cNvSpPr txBox="1">
            <a:spLocks noChangeArrowheads="1"/>
          </p:cNvSpPr>
          <p:nvPr/>
        </p:nvSpPr>
        <p:spPr bwMode="auto">
          <a:xfrm>
            <a:off x="169863" y="4267200"/>
            <a:ext cx="9944100" cy="457200"/>
          </a:xfrm>
          <a:prstGeom prst="rect">
            <a:avLst/>
          </a:prstGeom>
          <a:noFill/>
          <a:ln w="9525">
            <a:noFill/>
            <a:miter lim="800000"/>
            <a:headEnd/>
            <a:tailEnd/>
          </a:ln>
        </p:spPr>
        <p:txBody>
          <a:bodyPr>
            <a:spAutoFit/>
          </a:bodyPr>
          <a:lstStyle/>
          <a:p>
            <a:pPr algn="l" eaLnBrk="0" hangingPunct="0">
              <a:spcBef>
                <a:spcPct val="30000"/>
              </a:spcBef>
              <a:tabLst>
                <a:tab pos="1771650" algn="l"/>
                <a:tab pos="2057400" algn="l"/>
                <a:tab pos="3429000" algn="l"/>
                <a:tab pos="3657600" algn="l"/>
                <a:tab pos="4457700" algn="l"/>
                <a:tab pos="5029200" algn="l"/>
                <a:tab pos="6743700" algn="l"/>
              </a:tabLst>
            </a:pPr>
            <a:r>
              <a:rPr lang="en-US" sz="2400" b="0" dirty="0"/>
              <a:t>Positive	Positive	Negative	Positive	Past/current</a:t>
            </a:r>
            <a:r>
              <a:rPr lang="en-US" sz="2400" b="0" baseline="30000" dirty="0">
                <a:cs typeface="Times New Roman" pitchFamily="18" charset="0"/>
              </a:rPr>
              <a:t>§</a:t>
            </a:r>
          </a:p>
        </p:txBody>
      </p:sp>
      <p:sp>
        <p:nvSpPr>
          <p:cNvPr id="77836" name="Text Box 12"/>
          <p:cNvSpPr txBox="1">
            <a:spLocks noChangeArrowheads="1"/>
          </p:cNvSpPr>
          <p:nvPr/>
        </p:nvSpPr>
        <p:spPr bwMode="auto">
          <a:xfrm>
            <a:off x="193675" y="6299200"/>
            <a:ext cx="5245100" cy="366713"/>
          </a:xfrm>
          <a:prstGeom prst="rect">
            <a:avLst/>
          </a:prstGeom>
          <a:noFill/>
          <a:ln w="9525">
            <a:noFill/>
            <a:miter lim="800000"/>
            <a:headEnd/>
            <a:tailEnd/>
          </a:ln>
          <a:effectLst/>
        </p:spPr>
        <p:txBody>
          <a:bodyPr wrap="none">
            <a:spAutoFit/>
          </a:bodyPr>
          <a:lstStyle/>
          <a:p>
            <a:pPr algn="l" eaLnBrk="0" hangingPunct="0">
              <a:defRPr/>
            </a:pPr>
            <a:r>
              <a:rPr lang="en-US" sz="2400" b="0" baseline="30000" dirty="0">
                <a:solidFill>
                  <a:srgbClr val="FFFF99"/>
                </a:solidFill>
                <a:effectLst>
                  <a:outerShdw blurRad="38100" dist="38100" dir="2700000" algn="tl">
                    <a:srgbClr val="000000"/>
                  </a:outerShdw>
                </a:effectLst>
                <a:cs typeface="Times New Roman" pitchFamily="18" charset="0"/>
              </a:rPr>
              <a:t>§</a:t>
            </a:r>
            <a:r>
              <a:rPr lang="en-US" sz="1800" b="0" dirty="0">
                <a:solidFill>
                  <a:srgbClr val="FFFF99"/>
                </a:solidFill>
                <a:effectLst>
                  <a:outerShdw blurRad="38100" dist="38100" dir="2700000" algn="tl">
                    <a:srgbClr val="000000"/>
                  </a:outerShdw>
                </a:effectLst>
                <a:cs typeface="Times New Roman" pitchFamily="18" charset="0"/>
              </a:rPr>
              <a:t> HCV RNA can be intermittent; repeat HCV RNA</a:t>
            </a:r>
            <a:r>
              <a:rPr lang="en-US" sz="1800" dirty="0">
                <a:solidFill>
                  <a:srgbClr val="FFFF99"/>
                </a:solidFill>
                <a:effectLst>
                  <a:outerShdw blurRad="38100" dist="38100" dir="2700000" algn="tl">
                    <a:srgbClr val="000000"/>
                  </a:outerShdw>
                </a:effectLst>
                <a:latin typeface="Times New Roman" pitchFamily="18" charset="0"/>
                <a:cs typeface="Times New Roman" pitchFamily="18" charset="0"/>
              </a:rPr>
              <a:t> </a:t>
            </a:r>
            <a:endParaRPr lang="en-US" sz="1800" dirty="0">
              <a:solidFill>
                <a:srgbClr val="FFFF99"/>
              </a:solidFill>
              <a:effectLst>
                <a:outerShdw blurRad="38100" dist="38100" dir="2700000" algn="tl">
                  <a:srgbClr val="000000"/>
                </a:outerShdw>
              </a:effectLst>
              <a:latin typeface="Times New Roman" pitchFamily="18" charset="0"/>
            </a:endParaRPr>
          </a:p>
        </p:txBody>
      </p:sp>
      <p:sp>
        <p:nvSpPr>
          <p:cNvPr id="92173" name="Line 13"/>
          <p:cNvSpPr>
            <a:spLocks noChangeShapeType="1"/>
          </p:cNvSpPr>
          <p:nvPr/>
        </p:nvSpPr>
        <p:spPr bwMode="auto">
          <a:xfrm>
            <a:off x="304800" y="1143000"/>
            <a:ext cx="8458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52400"/>
            <a:ext cx="8305800" cy="1143000"/>
          </a:xfrm>
        </p:spPr>
        <p:txBody>
          <a:bodyPr/>
          <a:lstStyle/>
          <a:p>
            <a:pPr eaLnBrk="1" hangingPunct="1"/>
            <a:r>
              <a:rPr lang="en-US" sz="3600" b="1" dirty="0" smtClean="0">
                <a:solidFill>
                  <a:srgbClr val="FFFF00"/>
                </a:solidFill>
                <a:latin typeface="Arial" charset="0"/>
              </a:rPr>
              <a:t>Postexposure Management for HCV</a:t>
            </a:r>
          </a:p>
        </p:txBody>
      </p:sp>
      <p:sp>
        <p:nvSpPr>
          <p:cNvPr id="68611" name="Rectangle 3"/>
          <p:cNvSpPr>
            <a:spLocks noGrp="1" noChangeArrowheads="1"/>
          </p:cNvSpPr>
          <p:nvPr>
            <p:ph type="body" idx="1"/>
          </p:nvPr>
        </p:nvSpPr>
        <p:spPr>
          <a:xfrm>
            <a:off x="381000" y="1295400"/>
            <a:ext cx="8382000" cy="5181600"/>
          </a:xfrm>
        </p:spPr>
        <p:txBody>
          <a:bodyPr/>
          <a:lstStyle/>
          <a:p>
            <a:pPr eaLnBrk="1" hangingPunct="1">
              <a:lnSpc>
                <a:spcPct val="90000"/>
              </a:lnSpc>
              <a:buClr>
                <a:srgbClr val="FF0000"/>
              </a:buClr>
            </a:pPr>
            <a:r>
              <a:rPr lang="en-US" dirty="0" smtClean="0">
                <a:solidFill>
                  <a:srgbClr val="FFFFFF"/>
                </a:solidFill>
                <a:latin typeface="Arial" charset="0"/>
              </a:rPr>
              <a:t>No IG or antivirals recommended for prophylaxis</a:t>
            </a:r>
          </a:p>
          <a:p>
            <a:pPr eaLnBrk="1" hangingPunct="1">
              <a:lnSpc>
                <a:spcPct val="90000"/>
              </a:lnSpc>
              <a:buClr>
                <a:srgbClr val="FF0000"/>
              </a:buClr>
            </a:pPr>
            <a:r>
              <a:rPr lang="en-US" dirty="0" smtClean="0">
                <a:solidFill>
                  <a:srgbClr val="FFFFFF"/>
                </a:solidFill>
                <a:latin typeface="Arial" charset="0"/>
              </a:rPr>
              <a:t>Follow up after needlestick, sharps, or mucosal exposure to HCV-positive blood</a:t>
            </a:r>
          </a:p>
          <a:p>
            <a:pPr lvl="1" eaLnBrk="1" hangingPunct="1">
              <a:lnSpc>
                <a:spcPct val="90000"/>
              </a:lnSpc>
              <a:buClr>
                <a:srgbClr val="FF9900"/>
              </a:buClr>
            </a:pPr>
            <a:r>
              <a:rPr lang="en-US" dirty="0" smtClean="0">
                <a:solidFill>
                  <a:srgbClr val="FFFFFF"/>
                </a:solidFill>
                <a:latin typeface="Arial" charset="0"/>
              </a:rPr>
              <a:t>Test source for anti-HCV</a:t>
            </a:r>
          </a:p>
          <a:p>
            <a:pPr lvl="1" eaLnBrk="1" hangingPunct="1">
              <a:lnSpc>
                <a:spcPct val="90000"/>
              </a:lnSpc>
              <a:buClr>
                <a:srgbClr val="FF9900"/>
              </a:buClr>
            </a:pPr>
            <a:r>
              <a:rPr lang="en-US" dirty="0" smtClean="0">
                <a:solidFill>
                  <a:srgbClr val="FFFFFF"/>
                </a:solidFill>
                <a:latin typeface="Arial" charset="0"/>
              </a:rPr>
              <a:t>Test HCW if source anti-HCV positive</a:t>
            </a:r>
          </a:p>
          <a:p>
            <a:pPr lvl="2" eaLnBrk="1" hangingPunct="1">
              <a:lnSpc>
                <a:spcPct val="90000"/>
              </a:lnSpc>
              <a:buClr>
                <a:srgbClr val="FF9900"/>
              </a:buClr>
            </a:pPr>
            <a:r>
              <a:rPr lang="en-US" dirty="0" smtClean="0">
                <a:solidFill>
                  <a:srgbClr val="FFFFFF"/>
                </a:solidFill>
                <a:latin typeface="Arial" charset="0"/>
              </a:rPr>
              <a:t>Anti-HCV and ALT at baseline and 4-6 months later</a:t>
            </a:r>
          </a:p>
          <a:p>
            <a:pPr lvl="2" eaLnBrk="1" hangingPunct="1">
              <a:lnSpc>
                <a:spcPct val="90000"/>
              </a:lnSpc>
              <a:buClr>
                <a:srgbClr val="FF9900"/>
              </a:buClr>
            </a:pPr>
            <a:r>
              <a:rPr lang="en-US" dirty="0" smtClean="0">
                <a:solidFill>
                  <a:srgbClr val="FFFFFF"/>
                </a:solidFill>
                <a:latin typeface="Arial" charset="0"/>
              </a:rPr>
              <a:t>For earlier diagnosis, HCV RNA at 4-6 weeks</a:t>
            </a:r>
          </a:p>
          <a:p>
            <a:pPr lvl="1" eaLnBrk="1" hangingPunct="1">
              <a:lnSpc>
                <a:spcPct val="90000"/>
              </a:lnSpc>
              <a:buClr>
                <a:srgbClr val="FF9900"/>
              </a:buClr>
            </a:pPr>
            <a:r>
              <a:rPr lang="en-US" dirty="0" smtClean="0">
                <a:solidFill>
                  <a:srgbClr val="FFFFFF"/>
                </a:solidFill>
                <a:latin typeface="Arial" charset="0"/>
              </a:rPr>
              <a:t>Confirm anti-HCV results with HCV RNA test</a:t>
            </a:r>
          </a:p>
          <a:p>
            <a:pPr eaLnBrk="1" hangingPunct="1">
              <a:lnSpc>
                <a:spcPct val="90000"/>
              </a:lnSpc>
              <a:buClr>
                <a:srgbClr val="FF0000"/>
              </a:buClr>
            </a:pPr>
            <a:r>
              <a:rPr lang="en-US" dirty="0" smtClean="0">
                <a:solidFill>
                  <a:srgbClr val="FFFFFF"/>
                </a:solidFill>
                <a:latin typeface="Arial" charset="0"/>
              </a:rPr>
              <a:t>Refer infected HCW to specialist for medical evaluation and management</a:t>
            </a:r>
          </a:p>
          <a:p>
            <a:pPr lvl="1" eaLnBrk="1" hangingPunct="1">
              <a:lnSpc>
                <a:spcPct val="90000"/>
              </a:lnSpc>
            </a:pPr>
            <a:endParaRPr lang="en-US" dirty="0" smtClean="0">
              <a:solidFill>
                <a:srgbClr val="FFFFFF"/>
              </a:solidFill>
              <a:latin typeface="Arial" charset="0"/>
            </a:endParaRPr>
          </a:p>
        </p:txBody>
      </p:sp>
      <p:sp>
        <p:nvSpPr>
          <p:cNvPr id="68612" name="Line 4"/>
          <p:cNvSpPr>
            <a:spLocks noChangeShapeType="1"/>
          </p:cNvSpPr>
          <p:nvPr/>
        </p:nvSpPr>
        <p:spPr bwMode="auto">
          <a:xfrm>
            <a:off x="762000" y="10668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04800"/>
            <a:ext cx="7772400" cy="1143000"/>
          </a:xfrm>
        </p:spPr>
        <p:txBody>
          <a:bodyPr/>
          <a:lstStyle/>
          <a:p>
            <a:pPr eaLnBrk="1" hangingPunct="1"/>
            <a:r>
              <a:rPr lang="en-US" sz="3600" b="1" dirty="0" smtClean="0">
                <a:solidFill>
                  <a:srgbClr val="FFFF00"/>
                </a:solidFill>
                <a:latin typeface="Arial" charset="0"/>
              </a:rPr>
              <a:t>Medical Evaluation and Management of Chronic HCV </a:t>
            </a:r>
          </a:p>
        </p:txBody>
      </p:sp>
      <p:sp>
        <p:nvSpPr>
          <p:cNvPr id="69635" name="Rectangle 3"/>
          <p:cNvSpPr>
            <a:spLocks noGrp="1" noChangeArrowheads="1"/>
          </p:cNvSpPr>
          <p:nvPr>
            <p:ph type="body" idx="1"/>
          </p:nvPr>
        </p:nvSpPr>
        <p:spPr>
          <a:xfrm>
            <a:off x="685800" y="1828800"/>
            <a:ext cx="7772400" cy="4724400"/>
          </a:xfrm>
        </p:spPr>
        <p:txBody>
          <a:bodyPr/>
          <a:lstStyle/>
          <a:p>
            <a:pPr eaLnBrk="1" hangingPunct="1">
              <a:lnSpc>
                <a:spcPct val="90000"/>
              </a:lnSpc>
              <a:buClr>
                <a:srgbClr val="FF0000"/>
              </a:buClr>
            </a:pPr>
            <a:r>
              <a:rPr lang="en-US" sz="2800" dirty="0" smtClean="0">
                <a:solidFill>
                  <a:srgbClr val="FFFFFF"/>
                </a:solidFill>
                <a:latin typeface="Arial" charset="0"/>
              </a:rPr>
              <a:t>Assess for evidence of CLD</a:t>
            </a:r>
          </a:p>
          <a:p>
            <a:pPr lvl="1" eaLnBrk="1" hangingPunct="1">
              <a:lnSpc>
                <a:spcPct val="90000"/>
              </a:lnSpc>
              <a:buClr>
                <a:srgbClr val="FF9900"/>
              </a:buClr>
            </a:pPr>
            <a:r>
              <a:rPr lang="en-US" sz="2400" b="1" dirty="0" smtClean="0">
                <a:solidFill>
                  <a:srgbClr val="FFFF66"/>
                </a:solidFill>
                <a:latin typeface="Arial" charset="0"/>
              </a:rPr>
              <a:t>Liver enzymes (ALT, AST)</a:t>
            </a:r>
          </a:p>
          <a:p>
            <a:pPr eaLnBrk="1" hangingPunct="1">
              <a:lnSpc>
                <a:spcPct val="90000"/>
              </a:lnSpc>
              <a:buClr>
                <a:srgbClr val="FF0000"/>
              </a:buClr>
            </a:pPr>
            <a:r>
              <a:rPr lang="en-US" sz="2800" dirty="0" smtClean="0">
                <a:solidFill>
                  <a:srgbClr val="FFFFFF"/>
                </a:solidFill>
                <a:latin typeface="Arial" charset="0"/>
              </a:rPr>
              <a:t>Assess for severity of disease and possible treatment, according to current practice guidelines</a:t>
            </a:r>
          </a:p>
          <a:p>
            <a:pPr lvl="1" eaLnBrk="1" hangingPunct="1">
              <a:lnSpc>
                <a:spcPct val="90000"/>
              </a:lnSpc>
              <a:buClr>
                <a:srgbClr val="FF9900"/>
              </a:buClr>
            </a:pPr>
            <a:r>
              <a:rPr lang="en-US" sz="2400" b="1" dirty="0" smtClean="0">
                <a:solidFill>
                  <a:srgbClr val="FFFF66"/>
                </a:solidFill>
                <a:latin typeface="Arial" charset="0"/>
              </a:rPr>
              <a:t>Other laboratory studies</a:t>
            </a:r>
          </a:p>
          <a:p>
            <a:pPr lvl="1" eaLnBrk="1" hangingPunct="1">
              <a:lnSpc>
                <a:spcPct val="90000"/>
              </a:lnSpc>
              <a:buClr>
                <a:srgbClr val="FF9900"/>
              </a:buClr>
            </a:pPr>
            <a:r>
              <a:rPr lang="en-US" sz="2400" b="1" dirty="0" smtClean="0">
                <a:solidFill>
                  <a:srgbClr val="FFFF66"/>
                </a:solidFill>
                <a:latin typeface="Arial" charset="0"/>
              </a:rPr>
              <a:t>Liver biopsy (not mandatory)</a:t>
            </a:r>
          </a:p>
          <a:p>
            <a:pPr eaLnBrk="1" hangingPunct="1">
              <a:lnSpc>
                <a:spcPct val="90000"/>
              </a:lnSpc>
              <a:buClr>
                <a:srgbClr val="FF0000"/>
              </a:buClr>
            </a:pPr>
            <a:r>
              <a:rPr lang="en-US" sz="2800" dirty="0" smtClean="0">
                <a:solidFill>
                  <a:srgbClr val="FFFFFF"/>
                </a:solidFill>
                <a:latin typeface="Arial" charset="0"/>
              </a:rPr>
              <a:t>Vaccinate against hepatitis A; consider  need for hepatitis B vaccine</a:t>
            </a:r>
          </a:p>
          <a:p>
            <a:pPr eaLnBrk="1" hangingPunct="1">
              <a:lnSpc>
                <a:spcPct val="90000"/>
              </a:lnSpc>
              <a:buClr>
                <a:srgbClr val="FF0000"/>
              </a:buClr>
            </a:pPr>
            <a:r>
              <a:rPr lang="en-US" sz="2800" dirty="0" smtClean="0">
                <a:solidFill>
                  <a:srgbClr val="FFFFFF"/>
                </a:solidFill>
                <a:latin typeface="Arial" charset="0"/>
              </a:rPr>
              <a:t>Counsel to reduce further harm to liver</a:t>
            </a:r>
          </a:p>
          <a:p>
            <a:pPr lvl="1" eaLnBrk="1" hangingPunct="1">
              <a:lnSpc>
                <a:spcPct val="90000"/>
              </a:lnSpc>
              <a:buClr>
                <a:srgbClr val="FF9900"/>
              </a:buClr>
            </a:pPr>
            <a:r>
              <a:rPr lang="en-US" sz="2400" b="1" dirty="0" smtClean="0">
                <a:solidFill>
                  <a:srgbClr val="FFFF66"/>
                </a:solidFill>
                <a:latin typeface="Arial" charset="0"/>
              </a:rPr>
              <a:t>Limit or abstain from alcohol</a:t>
            </a:r>
          </a:p>
        </p:txBody>
      </p:sp>
      <p:sp>
        <p:nvSpPr>
          <p:cNvPr id="69636" name="Line 4"/>
          <p:cNvSpPr>
            <a:spLocks noChangeShapeType="1"/>
          </p:cNvSpPr>
          <p:nvPr/>
        </p:nvSpPr>
        <p:spPr bwMode="auto">
          <a:xfrm>
            <a:off x="762000" y="15240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5800" y="76200"/>
            <a:ext cx="7772400" cy="1066800"/>
          </a:xfrm>
        </p:spPr>
        <p:txBody>
          <a:bodyPr/>
          <a:lstStyle/>
          <a:p>
            <a:r>
              <a:rPr lang="en-US" b="1" dirty="0" smtClean="0">
                <a:solidFill>
                  <a:srgbClr val="FFFF00"/>
                </a:solidFill>
                <a:latin typeface="Arial" charset="0"/>
                <a:cs typeface="Arial" charset="0"/>
              </a:rPr>
              <a:t>Damage to the Liver</a:t>
            </a:r>
          </a:p>
        </p:txBody>
      </p:sp>
      <p:pic>
        <p:nvPicPr>
          <p:cNvPr id="70659" name="Picture 2" descr="Normal Liver"/>
          <p:cNvPicPr>
            <a:picLocks noChangeAspect="1" noChangeArrowheads="1"/>
          </p:cNvPicPr>
          <p:nvPr/>
        </p:nvPicPr>
        <p:blipFill>
          <a:blip r:embed="rId2" cstate="print"/>
          <a:srcRect/>
          <a:stretch>
            <a:fillRect/>
          </a:stretch>
        </p:blipFill>
        <p:spPr bwMode="auto">
          <a:xfrm>
            <a:off x="381000" y="1066800"/>
            <a:ext cx="3733800" cy="2895600"/>
          </a:xfrm>
          <a:prstGeom prst="rect">
            <a:avLst/>
          </a:prstGeom>
          <a:noFill/>
          <a:ln w="9525">
            <a:noFill/>
            <a:miter lim="800000"/>
            <a:headEnd/>
            <a:tailEnd/>
          </a:ln>
        </p:spPr>
      </p:pic>
      <p:pic>
        <p:nvPicPr>
          <p:cNvPr id="70660" name="Picture 4" descr="Cirrhosis"/>
          <p:cNvPicPr>
            <a:picLocks noChangeAspect="1" noChangeArrowheads="1"/>
          </p:cNvPicPr>
          <p:nvPr/>
        </p:nvPicPr>
        <p:blipFill>
          <a:blip r:embed="rId3" cstate="print"/>
          <a:srcRect/>
          <a:stretch>
            <a:fillRect/>
          </a:stretch>
        </p:blipFill>
        <p:spPr bwMode="auto">
          <a:xfrm>
            <a:off x="5095875" y="990600"/>
            <a:ext cx="3514725" cy="2971800"/>
          </a:xfrm>
          <a:prstGeom prst="rect">
            <a:avLst/>
          </a:prstGeom>
          <a:noFill/>
          <a:ln w="9525">
            <a:noFill/>
            <a:miter lim="800000"/>
            <a:headEnd/>
            <a:tailEnd/>
          </a:ln>
        </p:spPr>
      </p:pic>
      <p:sp>
        <p:nvSpPr>
          <p:cNvPr id="70661" name="Line 4"/>
          <p:cNvSpPr>
            <a:spLocks noChangeShapeType="1"/>
          </p:cNvSpPr>
          <p:nvPr/>
        </p:nvSpPr>
        <p:spPr bwMode="auto">
          <a:xfrm>
            <a:off x="762000" y="990600"/>
            <a:ext cx="7696200" cy="0"/>
          </a:xfrm>
          <a:prstGeom prst="line">
            <a:avLst/>
          </a:prstGeom>
          <a:noFill/>
          <a:ln w="38100" cmpd="dbl">
            <a:solidFill>
              <a:srgbClr val="FF0000"/>
            </a:solidFill>
            <a:round/>
            <a:headEnd/>
            <a:tailEnd/>
          </a:ln>
        </p:spPr>
        <p:txBody>
          <a:bodyPr/>
          <a:lstStyle/>
          <a:p>
            <a:endParaRPr lang="en-US" dirty="0"/>
          </a:p>
        </p:txBody>
      </p:sp>
      <p:pic>
        <p:nvPicPr>
          <p:cNvPr id="70662" name="Picture 6" descr="http://www.sciencephoto.com/image/253382/large/M1310406-Liver_cancer-SPL.jpg"/>
          <p:cNvPicPr>
            <a:picLocks noChangeAspect="1" noChangeArrowheads="1"/>
          </p:cNvPicPr>
          <p:nvPr/>
        </p:nvPicPr>
        <p:blipFill>
          <a:blip r:embed="rId4" cstate="print"/>
          <a:srcRect/>
          <a:stretch>
            <a:fillRect/>
          </a:stretch>
        </p:blipFill>
        <p:spPr bwMode="auto">
          <a:xfrm>
            <a:off x="2514600" y="3962400"/>
            <a:ext cx="3817938" cy="2600325"/>
          </a:xfrm>
          <a:prstGeom prst="rect">
            <a:avLst/>
          </a:prstGeom>
          <a:noFill/>
          <a:ln w="9525">
            <a:noFill/>
            <a:miter lim="800000"/>
            <a:headEnd/>
            <a:tailEnd/>
          </a:ln>
        </p:spPr>
      </p:pic>
      <p:sp>
        <p:nvSpPr>
          <p:cNvPr id="70663" name="TextBox 6"/>
          <p:cNvSpPr txBox="1">
            <a:spLocks noChangeArrowheads="1"/>
          </p:cNvSpPr>
          <p:nvPr/>
        </p:nvSpPr>
        <p:spPr bwMode="auto">
          <a:xfrm>
            <a:off x="2514600" y="6396038"/>
            <a:ext cx="3810000" cy="461962"/>
          </a:xfrm>
          <a:prstGeom prst="rect">
            <a:avLst/>
          </a:prstGeom>
          <a:solidFill>
            <a:srgbClr val="FFFFFF"/>
          </a:solidFill>
          <a:ln w="9525">
            <a:noFill/>
            <a:miter lim="800000"/>
            <a:headEnd/>
            <a:tailEnd/>
          </a:ln>
        </p:spPr>
        <p:txBody>
          <a:bodyPr wrap="square">
            <a:spAutoFit/>
          </a:bodyPr>
          <a:lstStyle/>
          <a:p>
            <a:r>
              <a:rPr lang="en-US" sz="2400" dirty="0">
                <a:solidFill>
                  <a:schemeClr val="tx1"/>
                </a:solidFill>
              </a:rPr>
              <a:t>Liver Cancer</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0"/>
            <a:ext cx="7772400" cy="1143000"/>
          </a:xfrm>
        </p:spPr>
        <p:txBody>
          <a:bodyPr/>
          <a:lstStyle/>
          <a:p>
            <a:pPr eaLnBrk="1" hangingPunct="1"/>
            <a:r>
              <a:rPr lang="en-US" sz="4000" b="1" dirty="0" smtClean="0">
                <a:solidFill>
                  <a:srgbClr val="FFFF00"/>
                </a:solidFill>
                <a:latin typeface="Arial" charset="0"/>
              </a:rPr>
              <a:t>Treatment for HCV</a:t>
            </a:r>
          </a:p>
        </p:txBody>
      </p:sp>
      <p:sp>
        <p:nvSpPr>
          <p:cNvPr id="71683" name="Rectangle 3"/>
          <p:cNvSpPr>
            <a:spLocks noGrp="1" noChangeArrowheads="1"/>
          </p:cNvSpPr>
          <p:nvPr>
            <p:ph type="body" idx="1"/>
          </p:nvPr>
        </p:nvSpPr>
        <p:spPr>
          <a:xfrm>
            <a:off x="228600" y="1066800"/>
            <a:ext cx="8763000" cy="5715000"/>
          </a:xfrm>
        </p:spPr>
        <p:txBody>
          <a:bodyPr/>
          <a:lstStyle/>
          <a:p>
            <a:pPr eaLnBrk="1" hangingPunct="1">
              <a:lnSpc>
                <a:spcPct val="90000"/>
              </a:lnSpc>
              <a:buClr>
                <a:srgbClr val="FF0000"/>
              </a:buClr>
            </a:pPr>
            <a:r>
              <a:rPr lang="en-US" sz="2800" dirty="0" smtClean="0">
                <a:solidFill>
                  <a:srgbClr val="FFFFFF"/>
                </a:solidFill>
                <a:latin typeface="Arial" charset="0"/>
              </a:rPr>
              <a:t>Combination therapy with pegylated alpha interferon and ribavirin for 24 or 48 weeks</a:t>
            </a:r>
          </a:p>
          <a:p>
            <a:pPr lvl="1" eaLnBrk="1" hangingPunct="1">
              <a:lnSpc>
                <a:spcPct val="90000"/>
              </a:lnSpc>
              <a:buClr>
                <a:srgbClr val="FF9900"/>
              </a:buClr>
            </a:pPr>
            <a:r>
              <a:rPr lang="en-US" sz="2400" dirty="0" smtClean="0">
                <a:solidFill>
                  <a:srgbClr val="FFFF66"/>
                </a:solidFill>
                <a:latin typeface="Arial" charset="0"/>
              </a:rPr>
              <a:t>Peginterferon alfa-2a or alfa-2b is given subcutaneously once per week</a:t>
            </a:r>
          </a:p>
          <a:p>
            <a:pPr lvl="1" eaLnBrk="1" hangingPunct="1">
              <a:lnSpc>
                <a:spcPct val="90000"/>
              </a:lnSpc>
              <a:buClr>
                <a:srgbClr val="FF9900"/>
              </a:buClr>
            </a:pPr>
            <a:r>
              <a:rPr lang="en-US" sz="2400" dirty="0" smtClean="0">
                <a:solidFill>
                  <a:srgbClr val="FFFF66"/>
                </a:solidFill>
                <a:latin typeface="Arial" charset="0"/>
              </a:rPr>
              <a:t>Ribavirin is taken orally twice a day; dosage amounts are based on body weight and the form of peg interferon used</a:t>
            </a:r>
          </a:p>
          <a:p>
            <a:pPr eaLnBrk="1" hangingPunct="1">
              <a:lnSpc>
                <a:spcPct val="90000"/>
              </a:lnSpc>
              <a:buClr>
                <a:srgbClr val="FF0000"/>
              </a:buClr>
            </a:pPr>
            <a:r>
              <a:rPr lang="en-US" sz="2800" dirty="0" smtClean="0">
                <a:solidFill>
                  <a:srgbClr val="FFFFFF"/>
                </a:solidFill>
                <a:latin typeface="Arial" charset="0"/>
              </a:rPr>
              <a:t>New treatments available in combination with interferon / ribavirin therapy</a:t>
            </a:r>
          </a:p>
          <a:p>
            <a:pPr lvl="1"/>
            <a:r>
              <a:rPr lang="en-US" sz="2400" dirty="0" smtClean="0">
                <a:solidFill>
                  <a:srgbClr val="FFFF66"/>
                </a:solidFill>
                <a:latin typeface="Arial" charset="0"/>
              </a:rPr>
              <a:t>Victrelis™ (boceprevir)</a:t>
            </a:r>
          </a:p>
          <a:p>
            <a:pPr lvl="1"/>
            <a:r>
              <a:rPr lang="en-US" sz="2400" dirty="0" smtClean="0">
                <a:solidFill>
                  <a:srgbClr val="FFFF66"/>
                </a:solidFill>
                <a:latin typeface="Arial" charset="0"/>
              </a:rPr>
              <a:t>Incivek™ (telaprevir)</a:t>
            </a:r>
          </a:p>
          <a:p>
            <a:pPr eaLnBrk="1" hangingPunct="1">
              <a:lnSpc>
                <a:spcPct val="90000"/>
              </a:lnSpc>
              <a:buClr>
                <a:srgbClr val="FF0000"/>
              </a:buClr>
            </a:pPr>
            <a:r>
              <a:rPr lang="en-US" sz="2800" dirty="0" smtClean="0">
                <a:solidFill>
                  <a:srgbClr val="FFFFFF"/>
                </a:solidFill>
                <a:latin typeface="Arial" charset="0"/>
              </a:rPr>
              <a:t>Goal of treatment is elimination of HCV RNA</a:t>
            </a:r>
          </a:p>
          <a:p>
            <a:pPr lvl="1" eaLnBrk="1" hangingPunct="1">
              <a:lnSpc>
                <a:spcPct val="90000"/>
              </a:lnSpc>
              <a:buClr>
                <a:srgbClr val="FF9900"/>
              </a:buClr>
            </a:pPr>
            <a:r>
              <a:rPr lang="en-US" sz="2400" dirty="0" smtClean="0">
                <a:solidFill>
                  <a:srgbClr val="FFFF66"/>
                </a:solidFill>
                <a:latin typeface="Arial" charset="0"/>
              </a:rPr>
              <a:t>Response to treatment is considered “sustained” if HCV RNA remains undetectable for 6 months or more after completing therapy</a:t>
            </a:r>
          </a:p>
        </p:txBody>
      </p:sp>
      <p:sp>
        <p:nvSpPr>
          <p:cNvPr id="71684" name="Line 4"/>
          <p:cNvSpPr>
            <a:spLocks noChangeShapeType="1"/>
          </p:cNvSpPr>
          <p:nvPr/>
        </p:nvSpPr>
        <p:spPr bwMode="auto">
          <a:xfrm>
            <a:off x="762000" y="914400"/>
            <a:ext cx="7696200" cy="0"/>
          </a:xfrm>
          <a:prstGeom prst="line">
            <a:avLst/>
          </a:prstGeom>
          <a:noFill/>
          <a:ln w="38100" cmpd="dbl">
            <a:solidFill>
              <a:srgbClr val="FF0000"/>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FF00"/>
                </a:solidFill>
                <a:latin typeface="Arial" pitchFamily="34" charset="0"/>
                <a:cs typeface="Arial" pitchFamily="34" charset="0"/>
              </a:rPr>
              <a:t>Case Study 2</a:t>
            </a:r>
            <a:endParaRPr lang="en-US" sz="3600" b="1" dirty="0">
              <a:solidFill>
                <a:srgbClr val="FFFF00"/>
              </a:solidFill>
              <a:latin typeface="Arial" pitchFamily="34" charset="0"/>
              <a:cs typeface="Arial" pitchFamily="34" charset="0"/>
            </a:endParaRPr>
          </a:p>
        </p:txBody>
      </p:sp>
      <p:sp>
        <p:nvSpPr>
          <p:cNvPr id="3" name="TextBox 2"/>
          <p:cNvSpPr txBox="1"/>
          <p:nvPr/>
        </p:nvSpPr>
        <p:spPr>
          <a:xfrm>
            <a:off x="609600" y="2327970"/>
            <a:ext cx="8153400" cy="3539430"/>
          </a:xfrm>
          <a:prstGeom prst="rect">
            <a:avLst/>
          </a:prstGeom>
          <a:noFill/>
        </p:spPr>
        <p:txBody>
          <a:bodyPr wrap="square" rtlCol="0">
            <a:spAutoFit/>
          </a:bodyPr>
          <a:lstStyle/>
          <a:p>
            <a:pPr algn="l"/>
            <a:r>
              <a:rPr lang="en-US" sz="3200" b="0" dirty="0" smtClean="0"/>
              <a:t>Ruth, a 27 year old female, presented to the ER with a 4-5 day history of malaise, fatigue, low-grade fever and nausea.  Yesterday she noted that her urine was very dark.  She is sexually active and admits to a history of injecting illegal drugs in college.</a:t>
            </a:r>
          </a:p>
          <a:p>
            <a:endParaRPr lang="en-US" sz="3200" b="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828800"/>
          </a:xfrm>
        </p:spPr>
        <p:txBody>
          <a:bodyPr/>
          <a:lstStyle/>
          <a:p>
            <a:pPr algn="l"/>
            <a:r>
              <a:rPr lang="en-US" sz="3200" dirty="0" smtClean="0">
                <a:solidFill>
                  <a:srgbClr val="FFFFFF"/>
                </a:solidFill>
                <a:latin typeface="Arial" charset="0"/>
              </a:rPr>
              <a:t>What serologic tests and chemistries would you consider appropriate for an acute viral hepatitis panel?</a:t>
            </a:r>
            <a:r>
              <a:rPr lang="en-US" sz="3200" dirty="0" smtClean="0">
                <a:latin typeface="Arial" charset="0"/>
              </a:rPr>
              <a:t/>
            </a:r>
            <a:br>
              <a:rPr lang="en-US" sz="3200" dirty="0" smtClean="0">
                <a:latin typeface="Arial" charset="0"/>
              </a:rPr>
            </a:b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905000"/>
          </a:xfrm>
        </p:spPr>
        <p:txBody>
          <a:bodyPr/>
          <a:lstStyle/>
          <a:p>
            <a:pPr algn="l"/>
            <a:r>
              <a:rPr lang="en-US" sz="3200" dirty="0" smtClean="0">
                <a:solidFill>
                  <a:srgbClr val="FFFFFF"/>
                </a:solidFill>
                <a:latin typeface="Arial" charset="0"/>
              </a:rPr>
              <a:t>What serologic tests and chemistries would you consider appropriate for an acute viral hepatitis panel?</a:t>
            </a:r>
            <a:r>
              <a:rPr lang="en-US" sz="3200" dirty="0" smtClean="0">
                <a:latin typeface="Arial" charset="0"/>
              </a:rPr>
              <a:t/>
            </a:r>
            <a:br>
              <a:rPr lang="en-US" sz="3200" dirty="0" smtClean="0">
                <a:latin typeface="Arial" charset="0"/>
              </a:rPr>
            </a:br>
            <a:endParaRPr lang="en-US" sz="3200" dirty="0">
              <a:solidFill>
                <a:srgbClr val="FFFFFF"/>
              </a:solidFill>
              <a:latin typeface="Arial" pitchFamily="34" charset="0"/>
              <a:cs typeface="Arial" pitchFamily="34" charset="0"/>
            </a:endParaRPr>
          </a:p>
        </p:txBody>
      </p:sp>
      <p:sp>
        <p:nvSpPr>
          <p:cNvPr id="3" name="TextBox 2"/>
          <p:cNvSpPr txBox="1"/>
          <p:nvPr/>
        </p:nvSpPr>
        <p:spPr>
          <a:xfrm>
            <a:off x="3124200" y="2286000"/>
            <a:ext cx="3581400" cy="3539430"/>
          </a:xfrm>
          <a:prstGeom prst="rect">
            <a:avLst/>
          </a:prstGeom>
          <a:noFill/>
        </p:spPr>
        <p:txBody>
          <a:bodyPr wrap="square" rtlCol="0">
            <a:spAutoFit/>
          </a:bodyPr>
          <a:lstStyle/>
          <a:p>
            <a:pPr algn="l">
              <a:spcBef>
                <a:spcPct val="50000"/>
              </a:spcBef>
              <a:buFont typeface="Arial" pitchFamily="34" charset="0"/>
              <a:buChar char="•"/>
            </a:pPr>
            <a:r>
              <a:rPr lang="en-US" sz="3200" b="0" dirty="0" smtClean="0">
                <a:solidFill>
                  <a:srgbClr val="FFFF00"/>
                </a:solidFill>
              </a:rPr>
              <a:t>HBsAg</a:t>
            </a:r>
          </a:p>
          <a:p>
            <a:pPr algn="l">
              <a:spcBef>
                <a:spcPct val="50000"/>
              </a:spcBef>
              <a:buFont typeface="Arial" pitchFamily="34" charset="0"/>
              <a:buChar char="•"/>
            </a:pPr>
            <a:r>
              <a:rPr lang="en-US" sz="3200" b="0" dirty="0" smtClean="0">
                <a:solidFill>
                  <a:srgbClr val="FFFF00"/>
                </a:solidFill>
              </a:rPr>
              <a:t>IgM anti-HBc</a:t>
            </a:r>
          </a:p>
          <a:p>
            <a:pPr algn="l">
              <a:spcBef>
                <a:spcPct val="50000"/>
              </a:spcBef>
              <a:buFont typeface="Arial" pitchFamily="34" charset="0"/>
              <a:buChar char="•"/>
            </a:pPr>
            <a:r>
              <a:rPr lang="en-US" sz="3200" b="0" dirty="0" smtClean="0">
                <a:solidFill>
                  <a:srgbClr val="FFFF00"/>
                </a:solidFill>
              </a:rPr>
              <a:t>IgM anti-HAV</a:t>
            </a:r>
          </a:p>
          <a:p>
            <a:pPr algn="l">
              <a:spcBef>
                <a:spcPct val="50000"/>
              </a:spcBef>
              <a:buFont typeface="Arial" pitchFamily="34" charset="0"/>
              <a:buChar char="•"/>
            </a:pPr>
            <a:r>
              <a:rPr lang="en-US" sz="3200" b="0" dirty="0" smtClean="0">
                <a:solidFill>
                  <a:srgbClr val="FFFF00"/>
                </a:solidFill>
              </a:rPr>
              <a:t>Anti-HCV EIA</a:t>
            </a:r>
          </a:p>
          <a:p>
            <a:pPr algn="l">
              <a:spcBef>
                <a:spcPct val="50000"/>
              </a:spcBef>
              <a:buFont typeface="Arial" pitchFamily="34" charset="0"/>
              <a:buChar char="•"/>
            </a:pPr>
            <a:r>
              <a:rPr lang="en-US" sz="3200" b="0" dirty="0" smtClean="0">
                <a:solidFill>
                  <a:srgbClr val="FFFF00"/>
                </a:solidFill>
              </a:rPr>
              <a:t>Liver enzymes</a:t>
            </a:r>
            <a:endParaRPr lang="en-US" sz="3200" b="0" dirty="0">
              <a:solidFill>
                <a:srgbClr val="FFFF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FF"/>
                </a:solidFill>
                <a:latin typeface="Arial" pitchFamily="34" charset="0"/>
                <a:cs typeface="Arial" pitchFamily="34" charset="0"/>
              </a:rPr>
              <a:t>Ruth’s results were:</a:t>
            </a:r>
            <a:endParaRPr lang="en-US" sz="3600" dirty="0">
              <a:solidFill>
                <a:srgbClr val="FFFFFF"/>
              </a:solidFill>
              <a:latin typeface="Arial" pitchFamily="34" charset="0"/>
              <a:cs typeface="Arial" pitchFamily="34" charset="0"/>
            </a:endParaRPr>
          </a:p>
        </p:txBody>
      </p:sp>
      <p:sp>
        <p:nvSpPr>
          <p:cNvPr id="3" name="Content Placeholder 2"/>
          <p:cNvSpPr>
            <a:spLocks noGrp="1"/>
          </p:cNvSpPr>
          <p:nvPr>
            <p:ph idx="1"/>
          </p:nvPr>
        </p:nvSpPr>
        <p:spPr>
          <a:xfrm>
            <a:off x="2286000" y="1752600"/>
            <a:ext cx="5486400" cy="4724400"/>
          </a:xfrm>
        </p:spPr>
        <p:txBody>
          <a:bodyPr/>
          <a:lstStyle/>
          <a:p>
            <a:pPr>
              <a:spcBef>
                <a:spcPct val="50000"/>
              </a:spcBef>
            </a:pPr>
            <a:r>
              <a:rPr lang="en-US" dirty="0" smtClean="0">
                <a:solidFill>
                  <a:srgbClr val="FFFF00"/>
                </a:solidFill>
                <a:latin typeface="Arial" charset="0"/>
              </a:rPr>
              <a:t>HBsAg – positive</a:t>
            </a:r>
          </a:p>
          <a:p>
            <a:pPr>
              <a:spcBef>
                <a:spcPct val="50000"/>
              </a:spcBef>
            </a:pPr>
            <a:r>
              <a:rPr lang="en-US" dirty="0" smtClean="0">
                <a:solidFill>
                  <a:srgbClr val="FFFF00"/>
                </a:solidFill>
                <a:latin typeface="Arial" charset="0"/>
              </a:rPr>
              <a:t>IgM anti-HBc – positive</a:t>
            </a:r>
          </a:p>
          <a:p>
            <a:pPr>
              <a:spcBef>
                <a:spcPct val="50000"/>
              </a:spcBef>
            </a:pPr>
            <a:r>
              <a:rPr lang="en-US" dirty="0" smtClean="0">
                <a:solidFill>
                  <a:srgbClr val="FFFF00"/>
                </a:solidFill>
                <a:latin typeface="Arial" charset="0"/>
              </a:rPr>
              <a:t>IgM anti-HAV – negative</a:t>
            </a:r>
          </a:p>
          <a:p>
            <a:pPr>
              <a:spcBef>
                <a:spcPct val="50000"/>
              </a:spcBef>
            </a:pPr>
            <a:r>
              <a:rPr lang="en-US" dirty="0" smtClean="0">
                <a:solidFill>
                  <a:srgbClr val="FFFF00"/>
                </a:solidFill>
                <a:latin typeface="Arial" charset="0"/>
              </a:rPr>
              <a:t>Anti-HCV EIA – positive </a:t>
            </a:r>
            <a:r>
              <a:rPr lang="en-US" dirty="0" smtClean="0">
                <a:solidFill>
                  <a:srgbClr val="FFFF00"/>
                </a:solidFill>
                <a:latin typeface="Arial" charset="0"/>
                <a:cs typeface="Arial" pitchFamily="34" charset="0"/>
              </a:rPr>
              <a:t>with signal to cut-off (s/co) ratio = 79.1</a:t>
            </a:r>
          </a:p>
          <a:p>
            <a:pPr>
              <a:spcBef>
                <a:spcPct val="50000"/>
              </a:spcBef>
            </a:pPr>
            <a:r>
              <a:rPr lang="en-US" dirty="0" smtClean="0">
                <a:solidFill>
                  <a:srgbClr val="FFFF00"/>
                </a:solidFill>
                <a:latin typeface="Arial" charset="0"/>
                <a:cs typeface="Arial" pitchFamily="34" charset="0"/>
              </a:rPr>
              <a:t>ALT=1250, AST= 620 </a:t>
            </a:r>
            <a:endParaRPr lang="en-US"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003399"/>
      </a:lt1>
      <a:dk2>
        <a:srgbClr val="000000"/>
      </a:dk2>
      <a:lt2>
        <a:srgbClr val="808080"/>
      </a:lt2>
      <a:accent1>
        <a:srgbClr val="00CC99"/>
      </a:accent1>
      <a:accent2>
        <a:srgbClr val="3333CC"/>
      </a:accent2>
      <a:accent3>
        <a:srgbClr val="AAADCA"/>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FFFFFF"/>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13101</TotalTime>
  <Words>5638</Words>
  <Application>Microsoft Office PowerPoint</Application>
  <PresentationFormat>On-screen Show (4:3)</PresentationFormat>
  <Paragraphs>1199</Paragraphs>
  <Slides>118</Slides>
  <Notes>29</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118</vt:i4>
      </vt:variant>
    </vt:vector>
  </HeadingPairs>
  <TitlesOfParts>
    <vt:vector size="123" baseType="lpstr">
      <vt:lpstr>Default Design</vt:lpstr>
      <vt:lpstr>Photo Editor Photo</vt:lpstr>
      <vt:lpstr>CorelDRAW</vt:lpstr>
      <vt:lpstr>Slide</vt:lpstr>
      <vt:lpstr>Chart</vt:lpstr>
      <vt:lpstr>Hepatitis A to E: An Overview</vt:lpstr>
      <vt:lpstr>Slide 2</vt:lpstr>
      <vt:lpstr>Slide 3</vt:lpstr>
      <vt:lpstr>Objectives</vt:lpstr>
      <vt:lpstr>Viral Hepatitis - Overview</vt:lpstr>
      <vt:lpstr>Symptoms of Hepatitis</vt:lpstr>
      <vt:lpstr>Acute Viral Hepatitis by Type and Year, Georgia, 2003-2011</vt:lpstr>
      <vt:lpstr>Vaccine-preventable Hepatitis</vt:lpstr>
      <vt:lpstr>Slide 9</vt:lpstr>
      <vt:lpstr>Slide 10</vt:lpstr>
      <vt:lpstr>Slide 11</vt:lpstr>
      <vt:lpstr>Slide 12</vt:lpstr>
      <vt:lpstr>Slide 13</vt:lpstr>
      <vt:lpstr>Geographic Distribution of  Hepatitis A Virus Infection</vt:lpstr>
      <vt:lpstr>Slide 15</vt:lpstr>
      <vt:lpstr>Acute Hepatitis A Cases per 100,000 Population, Georgia vs. U.S. by Year</vt:lpstr>
      <vt:lpstr>Hepatitis A Incidence Rates,* 2011 </vt:lpstr>
      <vt:lpstr>Slide 18</vt:lpstr>
      <vt:lpstr>Preventing Hepatitis A</vt:lpstr>
      <vt:lpstr>ACIP Recommendations – Hepatitis A Vaccine Pre-exposure Vaccination</vt:lpstr>
      <vt:lpstr>Slide 21</vt:lpstr>
      <vt:lpstr>Slide 22</vt:lpstr>
      <vt:lpstr>Hepatitis A Laboratory Tests</vt:lpstr>
      <vt:lpstr>Hepatitis A Laboratory Tests (cont.)</vt:lpstr>
      <vt:lpstr>Slide 25</vt:lpstr>
      <vt:lpstr> Hepatitis A Vaccines</vt:lpstr>
      <vt:lpstr>Slide 27</vt:lpstr>
      <vt:lpstr>Hepatitis B – Clinical Features</vt:lpstr>
      <vt:lpstr>Slide 29</vt:lpstr>
      <vt:lpstr>Slide 30</vt:lpstr>
      <vt:lpstr>No Evidence of HBV Transmission</vt:lpstr>
      <vt:lpstr>Perinatal HBV Transmission</vt:lpstr>
      <vt:lpstr>Perinatal Transmission of HBV</vt:lpstr>
      <vt:lpstr>Slide 34</vt:lpstr>
      <vt:lpstr>Slide 35</vt:lpstr>
      <vt:lpstr>Slide 36</vt:lpstr>
      <vt:lpstr>Acute Hepatitis B Cases per 100,000 Population, Georgia vs. U.S. by Year</vt:lpstr>
      <vt:lpstr>Hepatitis B Incidence Rates,* 2011 </vt:lpstr>
      <vt:lpstr>Slide 39</vt:lpstr>
      <vt:lpstr>Hepatitis B Laboratory Tests</vt:lpstr>
      <vt:lpstr>Hepatitis B Laboratory Tests (cont.)</vt:lpstr>
      <vt:lpstr>Hepatitis B Laboratory Tests (cont.)</vt:lpstr>
      <vt:lpstr>Hepatitis B Laboratory Tests (cont.)</vt:lpstr>
      <vt:lpstr>Hepatitis B Laboratory Tests (cont.)</vt:lpstr>
      <vt:lpstr>Slide 45</vt:lpstr>
      <vt:lpstr>Slide 46</vt:lpstr>
      <vt:lpstr>Hepatitis B Serology Interpretation</vt:lpstr>
      <vt:lpstr>Hepatitis B Serology Interpretation</vt:lpstr>
      <vt:lpstr>Slide 49</vt:lpstr>
      <vt:lpstr>Slide 50</vt:lpstr>
      <vt:lpstr>Slide 51</vt:lpstr>
      <vt:lpstr>Treatment for Chronic Hepatitis B</vt:lpstr>
      <vt:lpstr>Slide 53</vt:lpstr>
      <vt:lpstr>Slide 54</vt:lpstr>
      <vt:lpstr>ACIP Recommendations (cont.)</vt:lpstr>
      <vt:lpstr>Slide 56</vt:lpstr>
      <vt:lpstr>Case Study 1</vt:lpstr>
      <vt:lpstr>Slide 58</vt:lpstr>
      <vt:lpstr>Serologic Results:</vt:lpstr>
      <vt:lpstr>The next week Alex saw the same physician.  He told the physician he was aware of Tom’s hepatitis B diagnosis.  Alex was concerned because he had an on-going sexual relationship with Tom.   The physician ordered blood work for Alex that included hepatitis B testing.  The test results were: </vt:lpstr>
      <vt:lpstr>What does Alex’s hepatitis panel show?</vt:lpstr>
      <vt:lpstr>What does Alex’s hepatitis panel show?</vt:lpstr>
      <vt:lpstr>Alex was told to inform his sex contacts that they had been exposed to HBV and should seek medical attention.  John, one of Alex’s sex contacts, went to see his doctor.  Blood work for John showed: </vt:lpstr>
      <vt:lpstr>What do these serologic tests indicate?</vt:lpstr>
      <vt:lpstr>What do these serologic tests indicate?</vt:lpstr>
      <vt:lpstr>Hepatitis C Virus</vt:lpstr>
      <vt:lpstr>Hepatitis C – Clinical Features</vt:lpstr>
      <vt:lpstr>Slide 68</vt:lpstr>
      <vt:lpstr>History of HCV</vt:lpstr>
      <vt:lpstr>Hepatitis C Prevalence in U.S.</vt:lpstr>
      <vt:lpstr>Chronic Hepatitis C:  Factors Promoting Progression or Severity  </vt:lpstr>
      <vt:lpstr>Slide 72</vt:lpstr>
      <vt:lpstr>Slide 73</vt:lpstr>
      <vt:lpstr>Slide 74</vt:lpstr>
      <vt:lpstr>Estimated Incidence of Acute HCV Infection, United States, 1960-2001</vt:lpstr>
      <vt:lpstr>Slide 76</vt:lpstr>
      <vt:lpstr>Injecting Drug Use and HCV Transmission</vt:lpstr>
      <vt:lpstr>Slide 78</vt:lpstr>
      <vt:lpstr>Occupational Transmission of HCV</vt:lpstr>
      <vt:lpstr>Slide 80</vt:lpstr>
      <vt:lpstr>Perinatal Transmission of HCV</vt:lpstr>
      <vt:lpstr>Other HCV Transmission Issues</vt:lpstr>
      <vt:lpstr>HCV Testing Routinely Recommended</vt:lpstr>
      <vt:lpstr>HCV Testing Routinely Recommended</vt:lpstr>
      <vt:lpstr>Tests for HCV Infection</vt:lpstr>
      <vt:lpstr>Tests for HCV Infection (cont.)</vt:lpstr>
      <vt:lpstr>Tests for HCV Infection (cont.)</vt:lpstr>
      <vt:lpstr>Tests for HCV Infection (cont.)</vt:lpstr>
      <vt:lpstr>Slide 89</vt:lpstr>
      <vt:lpstr>Slide 90</vt:lpstr>
      <vt:lpstr>Slide 91</vt:lpstr>
      <vt:lpstr>Postexposure Management for HCV</vt:lpstr>
      <vt:lpstr>Medical Evaluation and Management of Chronic HCV </vt:lpstr>
      <vt:lpstr>Damage to the Liver</vt:lpstr>
      <vt:lpstr>Treatment for HCV</vt:lpstr>
      <vt:lpstr>Case Study 2</vt:lpstr>
      <vt:lpstr>What serologic tests and chemistries would you consider appropriate for an acute viral hepatitis panel? </vt:lpstr>
      <vt:lpstr>What serologic tests and chemistries would you consider appropriate for an acute viral hepatitis panel? </vt:lpstr>
      <vt:lpstr>Ruth’s results were:</vt:lpstr>
      <vt:lpstr>Based on these serologic findings, what is Ruth’s diagnosis? </vt:lpstr>
      <vt:lpstr>Based on these serologic findings, what is Ruth’s diagnosis?</vt:lpstr>
      <vt:lpstr>What is the next step for Ruth?</vt:lpstr>
      <vt:lpstr>What is the next step for Ruth?</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Web Resources</vt:lpstr>
      <vt:lpstr>GDPH Hepatitis Contacts</vt:lpstr>
    </vt:vector>
  </TitlesOfParts>
  <Company>DHR State of Georgia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and Prevention of Viral Hepatitis A to E: An Overview</dc:title>
  <dc:creator>jlschuitema</dc:creator>
  <cp:lastModifiedBy>jpmcgruder</cp:lastModifiedBy>
  <cp:revision>905</cp:revision>
  <dcterms:created xsi:type="dcterms:W3CDTF">2004-02-03T20:30:09Z</dcterms:created>
  <dcterms:modified xsi:type="dcterms:W3CDTF">2013-08-21T19:19:17Z</dcterms:modified>
</cp:coreProperties>
</file>